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0" r:id="rId3"/>
    <p:sldId id="328" r:id="rId4"/>
    <p:sldId id="322" r:id="rId5"/>
    <p:sldId id="323" r:id="rId6"/>
    <p:sldId id="257" r:id="rId7"/>
    <p:sldId id="319" r:id="rId8"/>
    <p:sldId id="316" r:id="rId9"/>
    <p:sldId id="317" r:id="rId10"/>
    <p:sldId id="325" r:id="rId11"/>
    <p:sldId id="326" r:id="rId12"/>
    <p:sldId id="327" r:id="rId13"/>
    <p:sldId id="321" r:id="rId14"/>
    <p:sldId id="329" r:id="rId15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33E"/>
    <a:srgbClr val="FB6137"/>
    <a:srgbClr val="FF9405"/>
    <a:srgbClr val="FF8803"/>
    <a:srgbClr val="FE5938"/>
    <a:srgbClr val="0D0B0F"/>
    <a:srgbClr val="FFE89F"/>
    <a:srgbClr val="F39D03"/>
    <a:srgbClr val="FFEBD5"/>
    <a:srgbClr val="FBA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5" autoAdjust="0"/>
    <p:restoredTop sz="94673"/>
  </p:normalViewPr>
  <p:slideViewPr>
    <p:cSldViewPr>
      <p:cViewPr varScale="1">
        <p:scale>
          <a:sx n="62" d="100"/>
          <a:sy n="62" d="100"/>
        </p:scale>
        <p:origin x="699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27.10.2019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27.10.2019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8E1931DF-C62A-40D9-9B4F-310F50DECA56}"/>
              </a:ext>
            </a:extLst>
          </p:cNvPr>
          <p:cNvGrpSpPr/>
          <p:nvPr userDrawn="1"/>
        </p:nvGrpSpPr>
        <p:grpSpPr>
          <a:xfrm>
            <a:off x="0" y="-36000"/>
            <a:ext cx="7836981" cy="4240486"/>
            <a:chOff x="-4544" y="-19398"/>
            <a:chExt cx="5788499" cy="3132080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603EEB73-EB5A-4303-8372-A9E2664E3D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1" r="19171"/>
            <a:stretch/>
          </p:blipFill>
          <p:spPr>
            <a:xfrm>
              <a:off x="1333364" y="-1"/>
              <a:ext cx="3112683" cy="3112683"/>
            </a:xfrm>
            <a:prstGeom prst="rect">
              <a:avLst/>
            </a:prstGeom>
          </p:spPr>
        </p:pic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A1C2F723-FA44-46C1-A3D2-0A18E1D4B877}"/>
                </a:ext>
              </a:extLst>
            </p:cNvPr>
            <p:cNvSpPr/>
            <p:nvPr userDrawn="1"/>
          </p:nvSpPr>
          <p:spPr>
            <a:xfrm>
              <a:off x="4446047" y="-19398"/>
              <a:ext cx="1337908" cy="1319115"/>
            </a:xfrm>
            <a:prstGeom prst="rect">
              <a:avLst/>
            </a:prstGeom>
            <a:solidFill>
              <a:srgbClr val="EF7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DE1CEA04-21BD-4374-BAD2-7B61F4281A2A}"/>
                </a:ext>
              </a:extLst>
            </p:cNvPr>
            <p:cNvSpPr/>
            <p:nvPr userDrawn="1"/>
          </p:nvSpPr>
          <p:spPr>
            <a:xfrm>
              <a:off x="-4544" y="1772816"/>
              <a:ext cx="1337908" cy="1339866"/>
            </a:xfrm>
            <a:prstGeom prst="rect">
              <a:avLst/>
            </a:prstGeom>
            <a:solidFill>
              <a:srgbClr val="F7A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8" name="Prostokąt 17">
            <a:extLst>
              <a:ext uri="{FF2B5EF4-FFF2-40B4-BE49-F238E27FC236}">
                <a16:creationId xmlns:a16="http://schemas.microsoft.com/office/drawing/2014/main" id="{661B37D5-EA91-4D24-8E29-F5E6BA4C3D55}"/>
              </a:ext>
            </a:extLst>
          </p:cNvPr>
          <p:cNvSpPr/>
          <p:nvPr userDrawn="1"/>
        </p:nvSpPr>
        <p:spPr>
          <a:xfrm>
            <a:off x="0" y="2390457"/>
            <a:ext cx="1811378" cy="1814029"/>
          </a:xfrm>
          <a:prstGeom prst="rect">
            <a:avLst/>
          </a:prstGeom>
          <a:solidFill>
            <a:srgbClr val="F7A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8799BB6-EAB7-42E8-BD2C-8E6C6CBDC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24" name="Picture 7" descr="HoReCaTrainer">
            <a:extLst>
              <a:ext uri="{FF2B5EF4-FFF2-40B4-BE49-F238E27FC236}">
                <a16:creationId xmlns:a16="http://schemas.microsoft.com/office/drawing/2014/main" id="{9C0D2354-F8E0-4A51-87D0-A4D608ACF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03" y="-36000"/>
            <a:ext cx="18049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9E1B771-A320-4CA1-B3EC-1C6FA2CB05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472" y="5849972"/>
            <a:ext cx="561891" cy="56501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3D65AF-A504-43B6-95E5-13001071EA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4693-22D9-4978-BD0D-0E0C1A9584D7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61389-A156-453A-8D86-DAE53F864DBC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69493D-183C-4B12-8724-D0E6E32774C3}"/>
              </a:ext>
            </a:extLst>
          </p:cNvPr>
          <p:cNvSpPr/>
          <p:nvPr userDrawn="1"/>
        </p:nvSpPr>
        <p:spPr>
          <a:xfrm>
            <a:off x="0" y="260350"/>
            <a:ext cx="900113" cy="43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" name="Picture 7" descr="HoReCaTrainer">
            <a:extLst>
              <a:ext uri="{FF2B5EF4-FFF2-40B4-BE49-F238E27FC236}">
                <a16:creationId xmlns:a16="http://schemas.microsoft.com/office/drawing/2014/main" id="{305644A1-7C63-40CA-A4C1-8D1CB53865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985C-4B5B-44D2-AE38-E259CF3363A3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A4A9F4F-55E6-46DC-8168-BD2B92E78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F644F2-3758-4607-B6EE-2161F6D0F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70DB20-EAA6-42EB-8F80-13DE0A5F29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06" y="5976895"/>
            <a:ext cx="561891" cy="5650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2" name="Picture 7" descr="HoReCaTrainer">
            <a:extLst>
              <a:ext uri="{FF2B5EF4-FFF2-40B4-BE49-F238E27FC236}">
                <a16:creationId xmlns:a16="http://schemas.microsoft.com/office/drawing/2014/main" id="{7B37E3D6-20D1-40F2-82FF-4669A95F96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F70123B-589F-4675-976C-C6EDAE6CC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0"/>
            <a:ext cx="8835929" cy="4334048"/>
          </a:xfrm>
          <a:prstGeom prst="rect">
            <a:avLst/>
          </a:prstGeom>
        </p:spPr>
      </p:pic>
      <p:pic>
        <p:nvPicPr>
          <p:cNvPr id="9" name="Picture 7" descr="HoReCaTrainer">
            <a:extLst>
              <a:ext uri="{FF2B5EF4-FFF2-40B4-BE49-F238E27FC236}">
                <a16:creationId xmlns:a16="http://schemas.microsoft.com/office/drawing/2014/main" id="{79586171-EE63-4A46-8AB1-718CBC1593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5" y="188640"/>
            <a:ext cx="203771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CE6AB21-3AF6-4DA4-AEDD-88A56D81B6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028CA52-FEC5-4612-961E-779B4F13CA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61B37F6-58F6-48EA-831E-E5B6E642C0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06" y="5976895"/>
            <a:ext cx="561891" cy="5650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B00F31-9F77-446A-A0B3-0ED3892E49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76" y="220509"/>
            <a:ext cx="1944216" cy="5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F3C8-60C5-4D12-A749-D5977257783C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505F-1062-485D-8600-E4BC7DDA7C67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8108-2280-439A-BB76-A45104833AC6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B22B-B39D-4826-AD38-807C57C9B228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7DDA-0206-41DD-8881-F7401DDF29A7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E010D90E-CC5D-4951-BD2F-D30B3A958796}" type="datetime1">
              <a:rPr lang="en-US" smtClean="0"/>
              <a:t>10/27/2019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27848" y="4005063"/>
            <a:ext cx="5832648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PLATFORMA DLA TRENERÓW  </a:t>
            </a:r>
          </a:p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BRANŻY HORECA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208568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A880D50-8008-431B-ABE0-7A875980F4BB}"/>
              </a:ext>
            </a:extLst>
          </p:cNvPr>
          <p:cNvSpPr/>
          <p:nvPr/>
        </p:nvSpPr>
        <p:spPr>
          <a:xfrm>
            <a:off x="6096000" y="1772816"/>
            <a:ext cx="135004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krobat-Regular"/>
              </a:rPr>
              <a:t>Numer projektu: </a:t>
            </a:r>
            <a:br>
              <a:rPr lang="pl-PL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krobat-Regular"/>
              </a:rPr>
            </a:br>
            <a:r>
              <a:rPr lang="pl-PL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krobat-Regular"/>
              </a:rPr>
              <a:t>2017-1-PL01-KA202-038802</a:t>
            </a:r>
            <a:endParaRPr lang="pl-PL" sz="3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6F8D3FE-2188-4870-8318-34C3AF6412A7}"/>
              </a:ext>
            </a:extLst>
          </p:cNvPr>
          <p:cNvSpPr/>
          <p:nvPr/>
        </p:nvSpPr>
        <p:spPr>
          <a:xfrm>
            <a:off x="1755486" y="4226504"/>
            <a:ext cx="2324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pl-PL" b="1" dirty="0">
                <a:solidFill>
                  <a:srgbClr val="FF8803"/>
                </a:solidFill>
              </a:rPr>
              <a:t>www.horecatrainer.eu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111063B-A9BF-4C9F-A488-693EA9C26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692696"/>
            <a:ext cx="7837361" cy="5733256"/>
          </a:xfrm>
          <a:prstGeom prst="rect">
            <a:avLst/>
          </a:prstGeom>
        </p:spPr>
      </p:pic>
      <p:pic>
        <p:nvPicPr>
          <p:cNvPr id="2" name="Modul-V-kelner_1">
            <a:hlinkClick r:id="" action="ppaction://media"/>
            <a:extLst>
              <a:ext uri="{FF2B5EF4-FFF2-40B4-BE49-F238E27FC236}">
                <a16:creationId xmlns:a16="http://schemas.microsoft.com/office/drawing/2014/main" id="{7ECA5887-7C7A-495E-857C-C60C104244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1700808"/>
            <a:ext cx="7640848" cy="4297977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CBA88B8-8949-4277-90FB-74B30F7B6599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</p:spTree>
    <p:extLst>
      <p:ext uri="{BB962C8B-B14F-4D97-AF65-F5344CB8AC3E}">
        <p14:creationId xmlns:p14="http://schemas.microsoft.com/office/powerpoint/2010/main" val="6076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6B4438-B903-40C4-A2E9-BF9E45F8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30976A-EA30-40B7-AFC4-E7E5EBB48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988840"/>
            <a:ext cx="10848528" cy="3699191"/>
          </a:xfrm>
          <a:prstGeom prst="rect">
            <a:avLst/>
          </a:prstGeom>
        </p:spPr>
      </p:pic>
      <p:pic>
        <p:nvPicPr>
          <p:cNvPr id="2" name="mod5_pod1_kelner-2">
            <a:hlinkClick r:id="" action="ppaction://media"/>
            <a:extLst>
              <a:ext uri="{FF2B5EF4-FFF2-40B4-BE49-F238E27FC236}">
                <a16:creationId xmlns:a16="http://schemas.microsoft.com/office/drawing/2014/main" id="{78FF19C7-DFBC-4EDB-B0D1-C212389E5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3752" y="3766428"/>
            <a:ext cx="304800" cy="3048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87F6322-9300-403E-9B44-9320772D9E1C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</p:spTree>
    <p:extLst>
      <p:ext uri="{BB962C8B-B14F-4D97-AF65-F5344CB8AC3E}">
        <p14:creationId xmlns:p14="http://schemas.microsoft.com/office/powerpoint/2010/main" val="40881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5947BF-8095-437B-B0D3-9B19D7DE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C3381E-F64D-4A7C-AC03-1A367AF2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56" b="36614"/>
          <a:stretch/>
        </p:blipFill>
        <p:spPr>
          <a:xfrm>
            <a:off x="6888088" y="2413823"/>
            <a:ext cx="4223792" cy="272786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67CF561-7666-41FF-81E2-DC30BAAF68C8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859D489-9EF7-42FE-9166-04F453410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9158"/>
            <a:ext cx="590219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15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CCCCA3B-D28D-4EBB-887A-D46153EA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54520"/>
            <a:ext cx="6649064" cy="527438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867E38-6F68-4173-BF06-19D9D09A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F735A4F-5C99-4367-A3E8-D3E486D971EE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POZOSTAŁE REZULTATY</a:t>
            </a:r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2ADA3D83-D469-43F4-9520-374736FDBF6F}"/>
              </a:ext>
            </a:extLst>
          </p:cNvPr>
          <p:cNvSpPr/>
          <p:nvPr/>
        </p:nvSpPr>
        <p:spPr>
          <a:xfrm rot="5400000">
            <a:off x="7817884" y="-292092"/>
            <a:ext cx="2267898" cy="6097645"/>
          </a:xfrm>
          <a:prstGeom prst="wedgeRectCallout">
            <a:avLst>
              <a:gd name="adj1" fmla="val 105788"/>
              <a:gd name="adj2" fmla="val 5281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59399A11-B715-4F74-A41F-52DE029CFCF2}"/>
              </a:ext>
            </a:extLst>
          </p:cNvPr>
          <p:cNvSpPr txBox="1">
            <a:spLocks/>
          </p:cNvSpPr>
          <p:nvPr/>
        </p:nvSpPr>
        <p:spPr bwMode="auto">
          <a:xfrm>
            <a:off x="6114793" y="1772816"/>
            <a:ext cx="5625906" cy="192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chemeClr val="bg1"/>
                </a:solidFill>
              </a:rPr>
              <a:t>PLATFORMA ZWIERA M.IN.: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bg1"/>
                </a:solidFill>
              </a:rPr>
              <a:t>wyniki prowadzonych badań w 3 krajach partnerskich;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bg1"/>
                </a:solidFill>
              </a:rPr>
              <a:t>standard kompetencji trenera branży HoReCa;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bg1"/>
                </a:solidFill>
              </a:rPr>
              <a:t>prezentacje z konferencji upowszechniających;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bg1"/>
                </a:solidFill>
              </a:rPr>
              <a:t>raport z walidacji.</a:t>
            </a:r>
          </a:p>
        </p:txBody>
      </p:sp>
    </p:spTree>
    <p:extLst>
      <p:ext uri="{BB962C8B-B14F-4D97-AF65-F5344CB8AC3E}">
        <p14:creationId xmlns:p14="http://schemas.microsoft.com/office/powerpoint/2010/main" val="393643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9ED4E5-F5A4-407C-83FB-E9C744E0A5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FF0D1769-29D3-4E6B-A0D9-37411223F9BB}"/>
              </a:ext>
            </a:extLst>
          </p:cNvPr>
          <p:cNvSpPr txBox="1">
            <a:spLocks/>
          </p:cNvSpPr>
          <p:nvPr/>
        </p:nvSpPr>
        <p:spPr bwMode="auto">
          <a:xfrm>
            <a:off x="3647728" y="3501008"/>
            <a:ext cx="691276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b="1">
                <a:solidFill>
                  <a:schemeClr val="tx1">
                    <a:lumMod val="75000"/>
                    <a:lumOff val="25000"/>
                  </a:schemeClr>
                </a:solidFill>
              </a:rPr>
              <a:t>DZIĘKUJĘ ZA UWAGĘ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2ECF27A-D72F-42E1-8585-FA9D40AFB1AC}"/>
              </a:ext>
            </a:extLst>
          </p:cNvPr>
          <p:cNvSpPr/>
          <p:nvPr/>
        </p:nvSpPr>
        <p:spPr>
          <a:xfrm>
            <a:off x="2351584" y="4365104"/>
            <a:ext cx="3049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F8803"/>
                </a:solidFill>
              </a:rPr>
              <a:t>www.horecatrainer.eu</a:t>
            </a:r>
          </a:p>
        </p:txBody>
      </p:sp>
    </p:spTree>
    <p:extLst>
      <p:ext uri="{BB962C8B-B14F-4D97-AF65-F5344CB8AC3E}">
        <p14:creationId xmlns:p14="http://schemas.microsoft.com/office/powerpoint/2010/main" val="49663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B422758-C730-4EED-B606-8E28E1012D1B}"/>
              </a:ext>
            </a:extLst>
          </p:cNvPr>
          <p:cNvSpPr/>
          <p:nvPr/>
        </p:nvSpPr>
        <p:spPr>
          <a:xfrm>
            <a:off x="0" y="1707045"/>
            <a:ext cx="7320136" cy="40262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CE20F78A-2032-4776-B853-3A2A4E33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71" y="2018592"/>
            <a:ext cx="6672065" cy="3282616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>
                <a:solidFill>
                  <a:schemeClr val="bg1"/>
                </a:solidFill>
              </a:rPr>
              <a:t>PLATFORMA KIEROWANA JEST DO:</a:t>
            </a:r>
          </a:p>
          <a:p>
            <a:pPr>
              <a:buBlip>
                <a:blip r:embed="rId2"/>
              </a:buBlip>
            </a:pPr>
            <a:endParaRPr lang="pl-PL" sz="1800" b="1" dirty="0"/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organizacji oraz instytucji, które realizują projekty i działania szkoleniowe, </a:t>
            </a:r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osób pracujących w branży HoReCa  – kucharzy, kelnerów, barmanów, baristów, sommelierów,</a:t>
            </a:r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kadry zarządzającej w branży HoReCa – menadżerów, kierowników, </a:t>
            </a:r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uczelni wyższych, które prowadzą zajęcia i mogą włączyć różne kompetencje i materiały do programu studiów, </a:t>
            </a:r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dla instytucji realizujących projekty międzynarodowe,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A803333-42EE-499F-96E6-8C8BA48A4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573215"/>
            <a:ext cx="119336" cy="2177746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86C01BDE-63BD-4A72-BE0E-9603EF214A53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GŁÓWNE ZAŁOŻENIA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9A45063-6827-4664-BFBF-08EE1B4ACF5D}"/>
              </a:ext>
            </a:extLst>
          </p:cNvPr>
          <p:cNvSpPr txBox="1">
            <a:spLocks/>
          </p:cNvSpPr>
          <p:nvPr/>
        </p:nvSpPr>
        <p:spPr bwMode="auto">
          <a:xfrm>
            <a:off x="8015761" y="2548969"/>
            <a:ext cx="422379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400" dirty="0"/>
              <a:t>ROZWÓJ KOMPETENCJI W BRANŻY HORECA;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7C1C5E6-A729-4941-AE03-C3979373B4D0}"/>
              </a:ext>
            </a:extLst>
          </p:cNvPr>
          <p:cNvSpPr/>
          <p:nvPr/>
        </p:nvSpPr>
        <p:spPr>
          <a:xfrm>
            <a:off x="8015761" y="3115706"/>
            <a:ext cx="3681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1400" dirty="0"/>
              <a:t>SAMOKSZTAŁCENIE – ROZWÓJ MOŻLIWOŚCI ZAWODOWYCH;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660919B-844D-41BD-A8B2-C62E6B42282E}"/>
              </a:ext>
            </a:extLst>
          </p:cNvPr>
          <p:cNvSpPr/>
          <p:nvPr/>
        </p:nvSpPr>
        <p:spPr>
          <a:xfrm>
            <a:off x="8001762" y="4946850"/>
            <a:ext cx="3350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1400" dirty="0"/>
              <a:t>DOBRE PRAKTYKI. </a:t>
            </a: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74C8F049-16B0-4D99-8FC3-227236A3989D}"/>
              </a:ext>
            </a:extLst>
          </p:cNvPr>
          <p:cNvSpPr/>
          <p:nvPr/>
        </p:nvSpPr>
        <p:spPr>
          <a:xfrm>
            <a:off x="7464152" y="3767218"/>
            <a:ext cx="404545" cy="402296"/>
          </a:xfrm>
          <a:prstGeom prst="rightArrow">
            <a:avLst>
              <a:gd name="adj1" fmla="val 50000"/>
              <a:gd name="adj2" fmla="val 49088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059EC900-C57B-4210-B007-1C2EB6B7FDB9}"/>
              </a:ext>
            </a:extLst>
          </p:cNvPr>
          <p:cNvSpPr/>
          <p:nvPr/>
        </p:nvSpPr>
        <p:spPr>
          <a:xfrm>
            <a:off x="7464152" y="3201032"/>
            <a:ext cx="404545" cy="402296"/>
          </a:xfrm>
          <a:prstGeom prst="rightArrow">
            <a:avLst>
              <a:gd name="adj1" fmla="val 50000"/>
              <a:gd name="adj2" fmla="val 49088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1D58934D-717F-427E-B640-D4B64EBF3A30}"/>
              </a:ext>
            </a:extLst>
          </p:cNvPr>
          <p:cNvSpPr/>
          <p:nvPr/>
        </p:nvSpPr>
        <p:spPr>
          <a:xfrm>
            <a:off x="7464152" y="2634845"/>
            <a:ext cx="404545" cy="402296"/>
          </a:xfrm>
          <a:prstGeom prst="rightArrow">
            <a:avLst>
              <a:gd name="adj1" fmla="val 50000"/>
              <a:gd name="adj2" fmla="val 49088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A114DCA-9705-4FEB-B75F-4DEF683CBCBD}"/>
              </a:ext>
            </a:extLst>
          </p:cNvPr>
          <p:cNvSpPr/>
          <p:nvPr/>
        </p:nvSpPr>
        <p:spPr>
          <a:xfrm>
            <a:off x="8015761" y="3728208"/>
            <a:ext cx="3632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1400" dirty="0"/>
              <a:t>BUDOWANIE SZKOLEŃ WEWNĘTRZNYCH NA BAZIE WYPRACOWANYCH MATERIAŁÓW,</a:t>
            </a: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7D30EC82-B24E-4AB1-BA65-3EDDA4281FB1}"/>
              </a:ext>
            </a:extLst>
          </p:cNvPr>
          <p:cNvSpPr/>
          <p:nvPr/>
        </p:nvSpPr>
        <p:spPr>
          <a:xfrm>
            <a:off x="7464152" y="4333405"/>
            <a:ext cx="404545" cy="402296"/>
          </a:xfrm>
          <a:prstGeom prst="rightArrow">
            <a:avLst>
              <a:gd name="adj1" fmla="val 50000"/>
              <a:gd name="adj2" fmla="val 49088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1C7DBB6-ACAF-4170-8CEE-95B2BA8E014E}"/>
              </a:ext>
            </a:extLst>
          </p:cNvPr>
          <p:cNvSpPr/>
          <p:nvPr/>
        </p:nvSpPr>
        <p:spPr>
          <a:xfrm>
            <a:off x="8015761" y="4272805"/>
            <a:ext cx="3350533" cy="51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1400" dirty="0"/>
              <a:t>MATERIAŁ UZUPEŁNIAJĄCY DO SAMOKSZTAŁCENIA I POGŁĘBIANIA WIEDZY,</a:t>
            </a:r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ECF009B8-C3D0-42CD-9D04-CEB1C9499EEB}"/>
              </a:ext>
            </a:extLst>
          </p:cNvPr>
          <p:cNvSpPr/>
          <p:nvPr/>
        </p:nvSpPr>
        <p:spPr>
          <a:xfrm>
            <a:off x="7464152" y="4899591"/>
            <a:ext cx="404545" cy="402296"/>
          </a:xfrm>
          <a:prstGeom prst="rightArrow">
            <a:avLst>
              <a:gd name="adj1" fmla="val 50000"/>
              <a:gd name="adj2" fmla="val 49088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61794A2-FE0D-4381-A947-519C8400B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562" y="1526412"/>
            <a:ext cx="9925014" cy="492692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69AC6D3-DD16-4CBE-BBDC-48EDB558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10A7F08-57A3-48B8-95CA-3AB6846383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55562" y="1036893"/>
            <a:ext cx="10513167" cy="4895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1902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+mj-lt"/>
              </a:rPr>
              <a:t>PLATFORMA ZAWIERA KOMPLEKSOWY PROGRAMU SZKOLENIA TRENERÓW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4B75E90-866F-41F8-9AD2-33F4210B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624736"/>
            <a:ext cx="1385934" cy="181237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B222FD7-40F6-45E6-87A2-12C83D508F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GŁÓWNE ZAŁOŻENIA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1F396A3-BA18-4384-8F49-DB8C7DEB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55" y="4663012"/>
            <a:ext cx="1751856" cy="1539326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0B3F2ACF-AA21-45F1-9101-2132AD44395D}"/>
              </a:ext>
            </a:extLst>
          </p:cNvPr>
          <p:cNvSpPr txBox="1">
            <a:spLocks/>
          </p:cNvSpPr>
          <p:nvPr/>
        </p:nvSpPr>
        <p:spPr bwMode="auto">
          <a:xfrm>
            <a:off x="3042161" y="2994941"/>
            <a:ext cx="17518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rgbClr val="FF9405"/>
                </a:solidFill>
              </a:rPr>
              <a:t>ŚCIEŻKA KARIERY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C21C026-20CD-48CA-8BDF-59BEE6B2EB01}"/>
              </a:ext>
            </a:extLst>
          </p:cNvPr>
          <p:cNvSpPr/>
          <p:nvPr/>
        </p:nvSpPr>
        <p:spPr>
          <a:xfrm>
            <a:off x="3042161" y="3465149"/>
            <a:ext cx="3988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Pozwalają zdobyć właściwy dla danej dziedziny zestaw umiejętności.</a:t>
            </a: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323F24C3-B73C-4D5C-AAE6-F6DB3C911C6C}"/>
              </a:ext>
            </a:extLst>
          </p:cNvPr>
          <p:cNvSpPr txBox="1">
            <a:spLocks/>
          </p:cNvSpPr>
          <p:nvPr/>
        </p:nvSpPr>
        <p:spPr bwMode="auto">
          <a:xfrm>
            <a:off x="3647728" y="4771766"/>
            <a:ext cx="17518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rgbClr val="FF9405"/>
                </a:solidFill>
              </a:rPr>
              <a:t>CERTYFIKATY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8D863D3-71BF-4EDD-B15F-C6DCC4341A93}"/>
              </a:ext>
            </a:extLst>
          </p:cNvPr>
          <p:cNvSpPr/>
          <p:nvPr/>
        </p:nvSpPr>
        <p:spPr>
          <a:xfrm>
            <a:off x="3647728" y="5241974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zakończeniu szkolenia i wypełnieniu testów sprawdzających uczestnicy otrzymują certyfikat, który poświadcza zdobyte umiejętności.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DA8471B-E89C-4E80-89FE-A14008A28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22" t="71111" r="19131" b="9739"/>
          <a:stretch/>
        </p:blipFill>
        <p:spPr>
          <a:xfrm>
            <a:off x="7229278" y="3638609"/>
            <a:ext cx="3672408" cy="726495"/>
          </a:xfrm>
          <a:prstGeom prst="rect">
            <a:avLst/>
          </a:prstGeom>
        </p:spPr>
      </p:pic>
      <p:sp>
        <p:nvSpPr>
          <p:cNvPr id="15" name="Podtytuł 2">
            <a:extLst>
              <a:ext uri="{FF2B5EF4-FFF2-40B4-BE49-F238E27FC236}">
                <a16:creationId xmlns:a16="http://schemas.microsoft.com/office/drawing/2014/main" id="{4A9FBB42-8060-4CE2-B35C-E45F7D51D533}"/>
              </a:ext>
            </a:extLst>
          </p:cNvPr>
          <p:cNvSpPr txBox="1">
            <a:spLocks/>
          </p:cNvSpPr>
          <p:nvPr/>
        </p:nvSpPr>
        <p:spPr bwMode="auto">
          <a:xfrm>
            <a:off x="7261895" y="3078287"/>
            <a:ext cx="107114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KUCHARZY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A27170BA-165C-4A16-A968-CAF5CD3D5BC2}"/>
              </a:ext>
            </a:extLst>
          </p:cNvPr>
          <p:cNvSpPr txBox="1">
            <a:spLocks/>
          </p:cNvSpPr>
          <p:nvPr/>
        </p:nvSpPr>
        <p:spPr bwMode="auto">
          <a:xfrm>
            <a:off x="8576889" y="3078287"/>
            <a:ext cx="107114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KELNERÓW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0B13B695-156D-4055-BDAC-CC1DA1A7E9B0}"/>
              </a:ext>
            </a:extLst>
          </p:cNvPr>
          <p:cNvSpPr txBox="1">
            <a:spLocks/>
          </p:cNvSpPr>
          <p:nvPr/>
        </p:nvSpPr>
        <p:spPr bwMode="auto">
          <a:xfrm>
            <a:off x="9615414" y="3078287"/>
            <a:ext cx="136815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BARMANÓW, BARISTÓW, SOMMELIERÓW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B17D737-65B9-4368-A4D3-638482F628D8}"/>
              </a:ext>
            </a:extLst>
          </p:cNvPr>
          <p:cNvSpPr/>
          <p:nvPr/>
        </p:nvSpPr>
        <p:spPr>
          <a:xfrm>
            <a:off x="1631504" y="1700588"/>
            <a:ext cx="791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Materiały powstały w celu zwiększenia liczby wykwalifikowanych trenerów zawodowych branży gastronomicznej. </a:t>
            </a:r>
          </a:p>
        </p:txBody>
      </p:sp>
      <p:sp>
        <p:nvSpPr>
          <p:cNvPr id="19" name="Podtytuł 2">
            <a:extLst>
              <a:ext uri="{FF2B5EF4-FFF2-40B4-BE49-F238E27FC236}">
                <a16:creationId xmlns:a16="http://schemas.microsoft.com/office/drawing/2014/main" id="{C045FB0A-3FED-41EB-B5EB-B1173A45C27B}"/>
              </a:ext>
            </a:extLst>
          </p:cNvPr>
          <p:cNvSpPr txBox="1">
            <a:spLocks/>
          </p:cNvSpPr>
          <p:nvPr/>
        </p:nvSpPr>
        <p:spPr bwMode="auto">
          <a:xfrm>
            <a:off x="8189554" y="2409093"/>
            <a:ext cx="17518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rgbClr val="FF9405"/>
                </a:solidFill>
              </a:rPr>
              <a:t>TRENERZY</a:t>
            </a:r>
          </a:p>
        </p:txBody>
      </p:sp>
      <p:sp>
        <p:nvSpPr>
          <p:cNvPr id="20" name="Nawias klamrowy zamykający 19">
            <a:extLst>
              <a:ext uri="{FF2B5EF4-FFF2-40B4-BE49-F238E27FC236}">
                <a16:creationId xmlns:a16="http://schemas.microsoft.com/office/drawing/2014/main" id="{81D8C72E-4C9A-4922-BB4A-44EAB2CBA569}"/>
              </a:ext>
            </a:extLst>
          </p:cNvPr>
          <p:cNvSpPr/>
          <p:nvPr/>
        </p:nvSpPr>
        <p:spPr>
          <a:xfrm rot="16200000">
            <a:off x="8944142" y="1148769"/>
            <a:ext cx="247831" cy="3667259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31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8B20E76-A4B8-43D0-BC74-40A94D19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052736"/>
            <a:ext cx="4902347" cy="557501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7D3EE15-A0F7-4D2B-A258-98FCB2139BFB}"/>
              </a:ext>
            </a:extLst>
          </p:cNvPr>
          <p:cNvSpPr/>
          <p:nvPr/>
        </p:nvSpPr>
        <p:spPr>
          <a:xfrm>
            <a:off x="6456040" y="2924944"/>
            <a:ext cx="49023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-Regular"/>
              </a:rPr>
              <a:t>na początku pracy z platformą uczestnik wybiera, którą z grup zawodowych zamierza szkolić,</a:t>
            </a:r>
          </a:p>
          <a:p>
            <a:pPr marL="285750" indent="-285750">
              <a:buBlip>
                <a:blip r:embed="rId3"/>
              </a:buBlip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Akrobat-Regular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-Regular"/>
              </a:rPr>
              <a:t>przed rozpoczęciem kursu może także sprawdzić swoja obecną wiedzę, </a:t>
            </a:r>
          </a:p>
          <a:p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Akrobat-Regular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-Regular"/>
              </a:rPr>
              <a:t>do wyboru uczestnicy mają także trzy języki,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-Regular"/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-Regular"/>
              </a:rPr>
              <a:t>w których mogą się uczyć.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777D0A-E20C-4EFC-BF0A-319200B17F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384032" y="1243441"/>
            <a:ext cx="5544616" cy="1228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1902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+mj-lt"/>
              </a:rPr>
              <a:t>DLA KAŻDEJ ZE ŚCIEŻEK EDUKACYJNYCH PRZYGOTOWANO OSOBNE MATERIAŁY SZKOLENIOWE, UWZGLĘDNIAJĄCE CHARAKTERYSTYCZNE KOMPETENCJE NIEZBĘDNE W WYTYPOWANYCH ZAWODACH.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2A90ACA-6E4C-4F9F-91BC-A8CBEB3DBF66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MATERIAŁY NA PLATFORMIE – SPECYFIKA </a:t>
            </a:r>
          </a:p>
        </p:txBody>
      </p:sp>
    </p:spTree>
    <p:extLst>
      <p:ext uri="{BB962C8B-B14F-4D97-AF65-F5344CB8AC3E}">
        <p14:creationId xmlns:p14="http://schemas.microsoft.com/office/powerpoint/2010/main" val="159935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5B6CF5C-AEEF-4644-8713-F1C878E4E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2" r="16500" b="3376"/>
          <a:stretch/>
        </p:blipFill>
        <p:spPr>
          <a:xfrm>
            <a:off x="263352" y="1996674"/>
            <a:ext cx="4860540" cy="453650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897820A-4368-4441-B9E5-07B43D6769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57835" y="1230156"/>
            <a:ext cx="4758045" cy="8588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1902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+mj-lt"/>
              </a:rPr>
              <a:t>DRUGI </a:t>
            </a:r>
            <a:r>
              <a:rPr lang="pl-PL" altLang="pl-PL" sz="1600" b="1" dirty="0">
                <a:solidFill>
                  <a:srgbClr val="FF9405"/>
                </a:solidFill>
                <a:latin typeface="+mj-lt"/>
              </a:rPr>
              <a:t>ETAP ZAKŁADA JUŻ PRACĘ Z MATERIAŁAMI ZGROMADZONYMI NA PLATFORMIE, DLA KAŻDEJ ZE ŚCIEŻEK ZAWODOWYCH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2640ABE-389E-400F-BA03-6C096F580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288" y="2248735"/>
            <a:ext cx="4571320" cy="4284443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62CFEB34-4B66-4868-A566-E4C2FA04A5FE}"/>
              </a:ext>
            </a:extLst>
          </p:cNvPr>
          <p:cNvSpPr/>
          <p:nvPr/>
        </p:nvSpPr>
        <p:spPr>
          <a:xfrm>
            <a:off x="5408895" y="3717032"/>
            <a:ext cx="1303390" cy="1296144"/>
          </a:xfrm>
          <a:prstGeom prst="rightArrow">
            <a:avLst>
              <a:gd name="adj1" fmla="val 50000"/>
              <a:gd name="adj2" fmla="val 49088"/>
            </a:avLst>
          </a:prstGeom>
          <a:noFill/>
          <a:ln>
            <a:solidFill>
              <a:srgbClr val="F443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8BBF17E-127B-44D6-A3A0-0D05FE151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1353267"/>
            <a:ext cx="4758045" cy="6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119025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pl-PL" altLang="pl-PL" sz="1600" b="1" dirty="0">
                <a:solidFill>
                  <a:srgbClr val="FB6137"/>
                </a:solidFill>
                <a:latin typeface="+mj-lt"/>
              </a:rPr>
              <a:t>PO ZAKOŃCZENIU WYBRANEJ ŚCIEŻKI EDUKACYJNEJ, NA UCZESTNIKÓW CZEKA TEST WIEDZY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1363EA58-853D-4079-ADE3-81D10FAAFEE0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DRUGI ETAP – PRACA Z MATERIAŁAMI</a:t>
            </a:r>
          </a:p>
        </p:txBody>
      </p:sp>
    </p:spTree>
    <p:extLst>
      <p:ext uri="{BB962C8B-B14F-4D97-AF65-F5344CB8AC3E}">
        <p14:creationId xmlns:p14="http://schemas.microsoft.com/office/powerpoint/2010/main" val="46675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395EADF-BE67-4CE0-8723-4FDEBA97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" y="1596565"/>
            <a:ext cx="12192000" cy="4385285"/>
          </a:xfrm>
          <a:prstGeom prst="rect">
            <a:avLst/>
          </a:prstGeom>
        </p:spPr>
      </p:pic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DB76DC15-1171-4BA1-929D-F563A89A9792}"/>
              </a:ext>
            </a:extLst>
          </p:cNvPr>
          <p:cNvSpPr/>
          <p:nvPr/>
        </p:nvSpPr>
        <p:spPr>
          <a:xfrm rot="5400000">
            <a:off x="7909902" y="-1121206"/>
            <a:ext cx="1921852" cy="5837688"/>
          </a:xfrm>
          <a:prstGeom prst="wedgeRectCallout">
            <a:avLst>
              <a:gd name="adj1" fmla="val 105788"/>
              <a:gd name="adj2" fmla="val 5281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4E7D91-776F-4721-B11D-49B67F18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793" y="836714"/>
            <a:ext cx="5245613" cy="1921850"/>
          </a:xfrm>
        </p:spPr>
        <p:txBody>
          <a:bodyPr rtl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</a:rPr>
              <a:t>PODZIAŁ NA MODUŁY: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Wprowadzenie do modułu – CELE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Określenie korzyści – DLACZEGO WARTO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Określenie efektów uczenia – CZEGO SIĘ DOWIEM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A55ED-7FC6-4E26-AB56-84831FF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D38A0B1-07EB-40DD-802D-69F1EB254110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CFDB17CF-205D-47CB-B157-CC9A74610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3"/>
            <a:ext cx="11340494" cy="42433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86C01BDE-63BD-4A72-BE0E-9603EF214A53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4AC7B7-1658-4456-9B09-1FB3651B4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985" y="1844823"/>
            <a:ext cx="6875015" cy="42433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CC8413-0A90-4E06-A5BE-967DCE54C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220176"/>
            <a:ext cx="3321642" cy="607954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0623DEA5-D135-4A46-852C-9D06571901DB}"/>
              </a:ext>
            </a:extLst>
          </p:cNvPr>
          <p:cNvSpPr txBox="1">
            <a:spLocks/>
          </p:cNvSpPr>
          <p:nvPr/>
        </p:nvSpPr>
        <p:spPr bwMode="auto">
          <a:xfrm>
            <a:off x="429102" y="3101665"/>
            <a:ext cx="2376264" cy="155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Blip>
                <a:blip r:embed="rId5"/>
              </a:buBlip>
            </a:pPr>
            <a:r>
              <a:rPr lang="pl-PL" sz="1800" dirty="0"/>
              <a:t>KUCHARZE 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Blip>
                <a:blip r:embed="rId5"/>
              </a:buBlip>
            </a:pPr>
            <a:r>
              <a:rPr lang="pl-PL" sz="2400" b="1" u="sng" dirty="0">
                <a:solidFill>
                  <a:srgbClr val="FB6137"/>
                </a:solidFill>
              </a:rPr>
              <a:t>KELNERZY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Blip>
                <a:blip r:embed="rId5"/>
              </a:buBlip>
            </a:pPr>
            <a:r>
              <a:rPr lang="pl-PL" sz="1800" dirty="0"/>
              <a:t>BARMANI/BARIŚCI/</a:t>
            </a:r>
            <a:r>
              <a:rPr lang="pl-PL" sz="1800" dirty="0" err="1"/>
              <a:t>SOMMELIERZY</a:t>
            </a:r>
            <a:endParaRPr lang="pl-PL" sz="1800" dirty="0"/>
          </a:p>
          <a:p>
            <a:pPr>
              <a:buFont typeface="Arial" panose="020B0604020202020204" pitchFamily="34" charset="0"/>
              <a:buBlip>
                <a:blip r:embed="rId5"/>
              </a:buBlip>
            </a:pPr>
            <a:endParaRPr lang="pl-PL" sz="1600" b="1" dirty="0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80C032C9-1EA2-44DC-B37B-E9DB137286FC}"/>
              </a:ext>
            </a:extLst>
          </p:cNvPr>
          <p:cNvSpPr/>
          <p:nvPr/>
        </p:nvSpPr>
        <p:spPr>
          <a:xfrm>
            <a:off x="3287688" y="3211153"/>
            <a:ext cx="1660113" cy="1335447"/>
          </a:xfrm>
          <a:prstGeom prst="rightArrow">
            <a:avLst>
              <a:gd name="adj1" fmla="val 50000"/>
              <a:gd name="adj2" fmla="val 49088"/>
            </a:avLst>
          </a:prstGeom>
          <a:noFill/>
          <a:ln>
            <a:solidFill>
              <a:srgbClr val="F443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33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C04E7D91-776F-4721-B11D-49B67F18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766" y="410682"/>
            <a:ext cx="5245613" cy="1921850"/>
          </a:xfrm>
        </p:spPr>
        <p:txBody>
          <a:bodyPr rtl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</a:rPr>
              <a:t>PODZIAŁ NA MODUŁY: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Wprowadzenie do modułu – CELE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Określenie korzyści – DLACZEGO WARTO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Określenie efektów uczenia – CZEGO SIĘ DOWIEM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A55ED-7FC6-4E26-AB56-84831FF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D5FBDF-770A-42AB-960C-AD4D30CB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86" y="1240104"/>
            <a:ext cx="7823077" cy="5330988"/>
          </a:xfrm>
          <a:prstGeom prst="rect">
            <a:avLst/>
          </a:prstGeom>
        </p:spPr>
      </p:pic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E2AF45F0-0CDC-4E6B-99FF-32F6E7642E57}"/>
              </a:ext>
            </a:extLst>
          </p:cNvPr>
          <p:cNvSpPr/>
          <p:nvPr/>
        </p:nvSpPr>
        <p:spPr>
          <a:xfrm rot="5400000">
            <a:off x="8209123" y="-1052003"/>
            <a:ext cx="1628210" cy="5837688"/>
          </a:xfrm>
          <a:prstGeom prst="wedgeRectCallout">
            <a:avLst>
              <a:gd name="adj1" fmla="val 105788"/>
              <a:gd name="adj2" fmla="val 5281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2A075B78-9966-4023-A638-9C9C8E64DADF}"/>
              </a:ext>
            </a:extLst>
          </p:cNvPr>
          <p:cNvSpPr txBox="1">
            <a:spLocks/>
          </p:cNvSpPr>
          <p:nvPr/>
        </p:nvSpPr>
        <p:spPr bwMode="auto">
          <a:xfrm>
            <a:off x="6336787" y="825910"/>
            <a:ext cx="5245613" cy="192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chemeClr val="bg1"/>
                </a:solidFill>
              </a:rPr>
              <a:t>PREZENTACJA MULTIMEDIALNA: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800" dirty="0">
                <a:solidFill>
                  <a:schemeClr val="bg1"/>
                </a:solidFill>
              </a:rPr>
              <a:t>Wprowadza wszystkie kluczowe zagadnienia, których rozwinięciem są kolejne materiały.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63292425-F2B2-467E-BE36-23F4D95279D2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</p:spTree>
    <p:extLst>
      <p:ext uri="{BB962C8B-B14F-4D97-AF65-F5344CB8AC3E}">
        <p14:creationId xmlns:p14="http://schemas.microsoft.com/office/powerpoint/2010/main" val="239266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DCAA60D-826B-4563-9817-D49861F98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42" y="1392647"/>
            <a:ext cx="7595871" cy="5276712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C04E7D91-776F-4721-B11D-49B67F18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766" y="410682"/>
            <a:ext cx="5245613" cy="1921850"/>
          </a:xfrm>
        </p:spPr>
        <p:txBody>
          <a:bodyPr rtl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</a:rPr>
              <a:t>PODZIAŁ NA MODUŁY: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Wprowadzenie do modułu – CELE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Określenie korzyści – DLACZEGO WARTO</a:t>
            </a:r>
          </a:p>
          <a:p>
            <a:pPr>
              <a:spcAft>
                <a:spcPts val="600"/>
              </a:spcAft>
              <a:buAutoNum type="arabicPeriod"/>
            </a:pPr>
            <a:r>
              <a:rPr lang="pl-PL" sz="1800" b="1" dirty="0">
                <a:solidFill>
                  <a:schemeClr val="bg1"/>
                </a:solidFill>
              </a:rPr>
              <a:t>Określenie efektów uczenia – CZEGO SIĘ DOWIEM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A55ED-7FC6-4E26-AB56-84831FF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9</a:t>
            </a:fld>
            <a:endParaRPr lang="en-US" altLang="pl-PL" dirty="0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E2AF45F0-0CDC-4E6B-99FF-32F6E7642E57}"/>
              </a:ext>
            </a:extLst>
          </p:cNvPr>
          <p:cNvSpPr/>
          <p:nvPr/>
        </p:nvSpPr>
        <p:spPr>
          <a:xfrm rot="5400000">
            <a:off x="8101111" y="-1160015"/>
            <a:ext cx="1844234" cy="5837688"/>
          </a:xfrm>
          <a:prstGeom prst="wedgeRectCallout">
            <a:avLst>
              <a:gd name="adj1" fmla="val 105788"/>
              <a:gd name="adj2" fmla="val 5281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2A075B78-9966-4023-A638-9C9C8E64DADF}"/>
              </a:ext>
            </a:extLst>
          </p:cNvPr>
          <p:cNvSpPr txBox="1">
            <a:spLocks/>
          </p:cNvSpPr>
          <p:nvPr/>
        </p:nvSpPr>
        <p:spPr bwMode="auto">
          <a:xfrm>
            <a:off x="6696459" y="784296"/>
            <a:ext cx="5245613" cy="192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chemeClr val="bg1"/>
                </a:solidFill>
              </a:rPr>
              <a:t>PREZENTACJA MULTIMEDIALNA: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800" dirty="0">
                <a:solidFill>
                  <a:schemeClr val="bg1"/>
                </a:solidFill>
              </a:rPr>
              <a:t>Wewnątrz dokumentu znajdują się odniesienia,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którym momencie warto sięgnąć do innych materiałów np. dokumentów wzorcowych.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3CC9169-3AFC-4E2D-8C8C-BB8438008E55}"/>
              </a:ext>
            </a:extLst>
          </p:cNvPr>
          <p:cNvSpPr/>
          <p:nvPr/>
        </p:nvSpPr>
        <p:spPr>
          <a:xfrm>
            <a:off x="1199356" y="5805264"/>
            <a:ext cx="2088232" cy="828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A10C10D-0107-4C55-830B-0B6E7EEF8143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640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UKŁAD TREŚCI W ŚCIEŻCE EDUKACYJNEJ</a:t>
            </a:r>
          </a:p>
        </p:txBody>
      </p:sp>
      <p:sp>
        <p:nvSpPr>
          <p:cNvPr id="13" name="Dymek mowy: prostokąt 12">
            <a:extLst>
              <a:ext uri="{FF2B5EF4-FFF2-40B4-BE49-F238E27FC236}">
                <a16:creationId xmlns:a16="http://schemas.microsoft.com/office/drawing/2014/main" id="{D852110A-D1D6-4F33-9788-C0133F15EF2D}"/>
              </a:ext>
            </a:extLst>
          </p:cNvPr>
          <p:cNvSpPr/>
          <p:nvPr/>
        </p:nvSpPr>
        <p:spPr>
          <a:xfrm rot="5400000">
            <a:off x="7196573" y="2941981"/>
            <a:ext cx="740211" cy="5837688"/>
          </a:xfrm>
          <a:prstGeom prst="wedgeRectCallout">
            <a:avLst>
              <a:gd name="adj1" fmla="val 47161"/>
              <a:gd name="adj2" fmla="val 6979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dtytuł 2">
            <a:extLst>
              <a:ext uri="{FF2B5EF4-FFF2-40B4-BE49-F238E27FC236}">
                <a16:creationId xmlns:a16="http://schemas.microsoft.com/office/drawing/2014/main" id="{3723A0CE-4966-463C-A710-A262B8680AD1}"/>
              </a:ext>
            </a:extLst>
          </p:cNvPr>
          <p:cNvSpPr txBox="1">
            <a:spLocks/>
          </p:cNvSpPr>
          <p:nvPr/>
        </p:nvSpPr>
        <p:spPr bwMode="auto">
          <a:xfrm>
            <a:off x="4943872" y="5521733"/>
            <a:ext cx="5245613" cy="66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800" dirty="0">
                <a:solidFill>
                  <a:schemeClr val="bg1"/>
                </a:solidFill>
              </a:rPr>
              <a:t>Ikony ułatwiają łatwą identyfikację rodzaju załącznika.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578BF9C-E504-44D8-A7E1-139D2ADB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8494826" y="3697189"/>
            <a:ext cx="539422" cy="5400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1C90F0B-3CEF-415E-98E2-4D5127D9FA00}"/>
              </a:ext>
            </a:extLst>
          </p:cNvPr>
          <p:cNvSpPr txBox="1"/>
          <p:nvPr/>
        </p:nvSpPr>
        <p:spPr>
          <a:xfrm>
            <a:off x="9170896" y="3818788"/>
            <a:ext cx="96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PODCASTY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8E02D08B-BA22-4B83-A836-9E80F4FF4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6105" y="4526620"/>
            <a:ext cx="522000" cy="52200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C715425-DFD7-4CAD-A3D7-BAAB62213FAF}"/>
              </a:ext>
            </a:extLst>
          </p:cNvPr>
          <p:cNvSpPr txBox="1"/>
          <p:nvPr/>
        </p:nvSpPr>
        <p:spPr>
          <a:xfrm>
            <a:off x="9170896" y="4628154"/>
            <a:ext cx="2109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DOKUMENTY WZORCOWE</a:t>
            </a:r>
          </a:p>
        </p:txBody>
      </p:sp>
    </p:spTree>
    <p:extLst>
      <p:ext uri="{BB962C8B-B14F-4D97-AF65-F5344CB8AC3E}">
        <p14:creationId xmlns:p14="http://schemas.microsoft.com/office/powerpoint/2010/main" val="2727821071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3089</TotalTime>
  <Words>401</Words>
  <Application>Microsoft Office PowerPoint</Application>
  <PresentationFormat>Panoramiczny</PresentationFormat>
  <Paragraphs>87</Paragraphs>
  <Slides>14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Akrobat-Regular</vt:lpstr>
      <vt:lpstr>Arial</vt:lpstr>
      <vt:lpstr>Calibri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Sawa</cp:lastModifiedBy>
  <cp:revision>506</cp:revision>
  <cp:lastPrinted>2013-06-24T05:55:58Z</cp:lastPrinted>
  <dcterms:created xsi:type="dcterms:W3CDTF">2013-01-04T21:46:29Z</dcterms:created>
  <dcterms:modified xsi:type="dcterms:W3CDTF">2019-10-27T20:44:09Z</dcterms:modified>
</cp:coreProperties>
</file>