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2"/>
  </p:notesMasterIdLst>
  <p:handoutMasterIdLst>
    <p:handoutMasterId r:id="rId43"/>
  </p:handoutMasterIdLst>
  <p:sldIdLst>
    <p:sldId id="256" r:id="rId2"/>
    <p:sldId id="370" r:id="rId3"/>
    <p:sldId id="389" r:id="rId4"/>
    <p:sldId id="372" r:id="rId5"/>
    <p:sldId id="427" r:id="rId6"/>
    <p:sldId id="392" r:id="rId7"/>
    <p:sldId id="393" r:id="rId8"/>
    <p:sldId id="394" r:id="rId9"/>
    <p:sldId id="395" r:id="rId10"/>
    <p:sldId id="396" r:id="rId11"/>
    <p:sldId id="397" r:id="rId12"/>
    <p:sldId id="428" r:id="rId13"/>
    <p:sldId id="398" r:id="rId14"/>
    <p:sldId id="399" r:id="rId15"/>
    <p:sldId id="383" r:id="rId16"/>
    <p:sldId id="401" r:id="rId17"/>
    <p:sldId id="402" r:id="rId18"/>
    <p:sldId id="403" r:id="rId19"/>
    <p:sldId id="404" r:id="rId20"/>
    <p:sldId id="405" r:id="rId21"/>
    <p:sldId id="425" r:id="rId22"/>
    <p:sldId id="406" r:id="rId23"/>
    <p:sldId id="407" r:id="rId24"/>
    <p:sldId id="408" r:id="rId25"/>
    <p:sldId id="409" r:id="rId26"/>
    <p:sldId id="410" r:id="rId27"/>
    <p:sldId id="411" r:id="rId28"/>
    <p:sldId id="429" r:id="rId29"/>
    <p:sldId id="430" r:id="rId30"/>
    <p:sldId id="431" r:id="rId31"/>
    <p:sldId id="432" r:id="rId32"/>
    <p:sldId id="433" r:id="rId33"/>
    <p:sldId id="434" r:id="rId34"/>
    <p:sldId id="419" r:id="rId35"/>
    <p:sldId id="400" r:id="rId36"/>
    <p:sldId id="435" r:id="rId37"/>
    <p:sldId id="436" r:id="rId38"/>
    <p:sldId id="437" r:id="rId39"/>
    <p:sldId id="438" r:id="rId40"/>
    <p:sldId id="288" r:id="rId41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wa" initials="AS" lastIdx="1" clrIdx="0">
    <p:extLst>
      <p:ext uri="{19B8F6BF-5375-455C-9EA6-DF929625EA0E}">
        <p15:presenceInfo xmlns:p15="http://schemas.microsoft.com/office/powerpoint/2012/main" userId="Sa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D01"/>
    <a:srgbClr val="FE7E01"/>
    <a:srgbClr val="F33D0B"/>
    <a:srgbClr val="FBBE03"/>
    <a:srgbClr val="FBA103"/>
    <a:srgbClr val="FF9405"/>
    <a:srgbClr val="FFAC06"/>
    <a:srgbClr val="FE8806"/>
    <a:srgbClr val="FD7E0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 autoAdjust="0"/>
    <p:restoredTop sz="93049" autoAdjust="0"/>
  </p:normalViewPr>
  <p:slideViewPr>
    <p:cSldViewPr>
      <p:cViewPr varScale="1">
        <p:scale>
          <a:sx n="101" d="100"/>
          <a:sy n="101" d="100"/>
        </p:scale>
        <p:origin x="57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02.10.2019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02.10.2019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35430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5095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457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39236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81964A-7C56-4E4D-87AA-70D1D2E23ADB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1917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F90718E-9208-4705-976C-6685DC443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67" y="5748217"/>
            <a:ext cx="1561629" cy="77300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93B827B-C1C5-40BB-A6CE-BD668C0F3F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46124"/>
            <a:ext cx="770835" cy="775118"/>
          </a:xfrm>
          <a:prstGeom prst="rect">
            <a:avLst/>
          </a:prstGeom>
        </p:spPr>
      </p:pic>
      <p:pic>
        <p:nvPicPr>
          <p:cNvPr id="27" name="Picture 2" descr="https://mediaprocessor.websimages.com/fit/1920x1920/www.ukspot-ltd.com/medium-5.png">
            <a:extLst>
              <a:ext uri="{FF2B5EF4-FFF2-40B4-BE49-F238E27FC236}">
                <a16:creationId xmlns:a16="http://schemas.microsoft.com/office/drawing/2014/main" id="{8B2AD5BC-BB8A-4449-8BDA-A99067501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5661248"/>
            <a:ext cx="896000" cy="9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ECCCC3BB-A58D-4097-9E66-F1D19269781F}"/>
              </a:ext>
            </a:extLst>
          </p:cNvPr>
          <p:cNvSpPr/>
          <p:nvPr userDrawn="1"/>
        </p:nvSpPr>
        <p:spPr>
          <a:xfrm>
            <a:off x="0" y="2492896"/>
            <a:ext cx="1810528" cy="1711590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9531A29-1F22-465F-A40D-C49CFE037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6466"/>
          <a:stretch/>
        </p:blipFill>
        <p:spPr>
          <a:xfrm>
            <a:off x="1804650" y="0"/>
            <a:ext cx="4222800" cy="42044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D11499C-253A-4840-975A-66366E6243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20" y="0"/>
            <a:ext cx="1805719" cy="18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EB2F-1DA9-46B7-B2FF-DFE2169D1033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69CA-BB57-4B8F-89EC-4A36A6C9B93B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7652-8ECB-467D-B352-2A5B4A2613AA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E1EB6C3-1C6F-4E4A-ABFF-5CDE01D7E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447" cy="11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B1C11AC-C2E3-40ED-9739-DB11E37A1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67" y="5748217"/>
            <a:ext cx="1561629" cy="77300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79BDD69-F6C4-404D-9124-89D9E7C799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46124"/>
            <a:ext cx="770835" cy="775118"/>
          </a:xfrm>
          <a:prstGeom prst="rect">
            <a:avLst/>
          </a:prstGeom>
        </p:spPr>
      </p:pic>
      <p:pic>
        <p:nvPicPr>
          <p:cNvPr id="17" name="Picture 2" descr="https://mediaprocessor.websimages.com/fit/1920x1920/www.ukspot-ltd.com/medium-5.png">
            <a:extLst>
              <a:ext uri="{FF2B5EF4-FFF2-40B4-BE49-F238E27FC236}">
                <a16:creationId xmlns:a16="http://schemas.microsoft.com/office/drawing/2014/main" id="{7718FD5F-4ADE-4FD6-88D4-6B53EDFDC8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5661248"/>
            <a:ext cx="896000" cy="9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1FD14D6-B684-4138-8BBE-8D15844947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447" cy="11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A7E9B16-88C1-4AD8-8D57-9DE41F38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AB9C-ADC0-4AFB-939B-471589EA9D05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5F1C06-F0D5-4674-9EB4-8344675A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4F3277A-1B21-4D34-AA67-02D6665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1BAF-FE92-4736-B2BD-60E4A2F76ED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DE93-E75C-423C-84E7-C8A04CB4CD28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B298-3347-41C8-88FB-5E8E80B5288B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A70E-1CCD-4A75-BB9D-0C8E9DABE230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D616-677B-4E1F-AF5F-81DDE8DDEAEE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2F04-EC73-4C72-A8A7-E19C4FFC4E01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F86056DA-E724-45B2-B2C4-FD89336017D0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3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47728" y="4075658"/>
            <a:ext cx="6912768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KÉPZÉS ELŐKÉSZÍTÉSE (2) 
SÉF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136560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FAFF06-609D-461C-AC83-FD82BAE5C951}"/>
              </a:ext>
            </a:extLst>
          </p:cNvPr>
          <p:cNvSpPr/>
          <p:nvPr/>
        </p:nvSpPr>
        <p:spPr>
          <a:xfrm>
            <a:off x="3923911" y="6217567"/>
            <a:ext cx="104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1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B37AF5A-71DF-4F6F-9AA5-C57C323E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9FAC921E-A234-4FE5-8D68-341F395378C7}"/>
              </a:ext>
            </a:extLst>
          </p:cNvPr>
          <p:cNvSpPr/>
          <p:nvPr/>
        </p:nvSpPr>
        <p:spPr>
          <a:xfrm>
            <a:off x="928173" y="6146690"/>
            <a:ext cx="29414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PÉLDA DOKUMENTUMOK 
Munka-</a:t>
            </a:r>
            <a:r>
              <a:rPr lang="pl-PL" sz="1400" dirty="0" err="1"/>
              <a:t>kártya</a:t>
            </a:r>
            <a:r>
              <a:rPr lang="pl-PL" sz="1400" dirty="0"/>
              <a:t> 2
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043E5018-0AA9-431B-B3E8-48F12E6EB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5" name="Podtytuł 2">
            <a:extLst>
              <a:ext uri="{FF2B5EF4-FFF2-40B4-BE49-F238E27FC236}">
                <a16:creationId xmlns:a16="http://schemas.microsoft.com/office/drawing/2014/main" id="{771F5E72-7609-46FC-BEF6-21A7E68F2707}"/>
              </a:ext>
            </a:extLst>
          </p:cNvPr>
          <p:cNvSpPr txBox="1">
            <a:spLocks/>
          </p:cNvSpPr>
          <p:nvPr/>
        </p:nvSpPr>
        <p:spPr bwMode="auto">
          <a:xfrm>
            <a:off x="6299835" y="2852936"/>
            <a:ext cx="505274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Ezek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tudás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átadásának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hagyományos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módjai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Ne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feledje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összpontosítson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hall,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tart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sokáig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Hallgatók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számára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csak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anyag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körülbelül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20%-a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megy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elhangzott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előadásból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
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7B541ED-66C1-47D9-88FC-5FFABBAF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2439" y="1773871"/>
            <a:ext cx="234498" cy="3959385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2E8A01E7-A060-4731-AF97-5C54415D1AF9}"/>
              </a:ext>
            </a:extLst>
          </p:cNvPr>
          <p:cNvSpPr/>
          <p:nvPr/>
        </p:nvSpPr>
        <p:spPr>
          <a:xfrm>
            <a:off x="6331021" y="2288952"/>
            <a:ext cx="5616625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FF8803"/>
                </a:solidFill>
              </a:rPr>
              <a:t>ISMERTETŐ MÓDSZEREK
</a:t>
            </a:r>
            <a:endParaRPr lang="pl-PL" sz="2000" b="1" dirty="0">
              <a:solidFill>
                <a:srgbClr val="FF8803"/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DA9BAADF-9540-4F74-AEE4-DD5A2E782D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19891" r="19332" b="20268"/>
          <a:stretch/>
        </p:blipFill>
        <p:spPr>
          <a:xfrm>
            <a:off x="0" y="1773870"/>
            <a:ext cx="6012000" cy="39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endParaRPr lang="pl-PL" altLang="pl-P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8E56392-FE56-456C-BB66-246A7389D20C}"/>
              </a:ext>
            </a:extLst>
          </p:cNvPr>
          <p:cNvGrpSpPr/>
          <p:nvPr/>
        </p:nvGrpSpPr>
        <p:grpSpPr>
          <a:xfrm>
            <a:off x="1559496" y="1318219"/>
            <a:ext cx="8856984" cy="5138926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7993B72-50AA-41E8-82AE-DD34BC88155A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58FF50E8-2D83-4FA1-B630-FBDF07F63B2E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239CD9D9-1C92-485E-9DFE-FF91E5A8D92A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21BCFE-C741-4520-A7AF-5A2635C6AE36}"/>
              </a:ext>
            </a:extLst>
          </p:cNvPr>
          <p:cNvSpPr/>
          <p:nvPr/>
        </p:nvSpPr>
        <p:spPr>
          <a:xfrm>
            <a:off x="1728074" y="14113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8803"/>
                </a:solidFill>
              </a:rPr>
              <a:t>A KÉPZÉS SORÁN LEGGYAKRABBAN HASZNÁLT MAGYARÁZÓ MÓDSZEREK
</a:t>
            </a:r>
            <a:endParaRPr lang="pl-PL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B337D070-06C5-4529-A6B6-A16CC22EF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254405"/>
              </p:ext>
            </p:extLst>
          </p:nvPr>
        </p:nvGraphicFramePr>
        <p:xfrm>
          <a:off x="1686474" y="2207474"/>
          <a:ext cx="8466536" cy="54773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60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800" b="1" dirty="0">
                          <a:solidFill>
                            <a:schemeClr val="bg1"/>
                          </a:solidFill>
                        </a:rPr>
                        <a:t>ELŐADÁS </a:t>
                      </a:r>
                      <a:endParaRPr lang="pl-PL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szóbeli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információátadás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
Pl. a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kemény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bogyós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gyümölcsök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közötti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különbségek</a:t>
                      </a:r>
                      <a:endParaRPr lang="pl-PL" sz="18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56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</a:rPr>
                        <a:t>MEG-BESZÉLÉS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Beszélgetés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résztvevőkkel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képzésben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utalva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tudás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tapasztalat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
g. a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gyümölcsök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jellemzőik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i="0" dirty="0" err="1">
                          <a:solidFill>
                            <a:schemeClr val="bg1"/>
                          </a:solidFill>
                        </a:rPr>
                        <a:t>használatáról</a:t>
                      </a:r>
                      <a:r>
                        <a:rPr lang="en-GB" sz="1800" i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18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04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</a:rPr>
                        <a:t>BEMUTATÁS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Szóbeli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bemutatása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néhány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cselekvés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vagy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esemény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
Pl. Az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utolsó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faragás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bg1"/>
                          </a:solidFill>
                        </a:rPr>
                        <a:t>verseny</a:t>
                      </a:r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18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904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sz="1600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596198"/>
                  </a:ext>
                </a:extLst>
              </a:tr>
              <a:tr h="111904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sz="16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450415"/>
                  </a:ext>
                </a:extLst>
              </a:tr>
            </a:tbl>
          </a:graphicData>
        </a:graphic>
      </p:graphicFrame>
      <p:sp>
        <p:nvSpPr>
          <p:cNvPr id="14" name="Tytuł 1">
            <a:extLst>
              <a:ext uri="{FF2B5EF4-FFF2-40B4-BE49-F238E27FC236}">
                <a16:creationId xmlns:a16="http://schemas.microsoft.com/office/drawing/2014/main" id="{E8C34D0F-472C-4075-B6EF-84B7B89C2718}"/>
              </a:ext>
            </a:extLst>
          </p:cNvPr>
          <p:cNvSpPr txBox="1">
            <a:spLocks/>
          </p:cNvSpPr>
          <p:nvPr/>
        </p:nvSpPr>
        <p:spPr bwMode="auto">
          <a:xfrm>
            <a:off x="1351756" y="3413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</p:spTree>
    <p:extLst>
      <p:ext uri="{BB962C8B-B14F-4D97-AF65-F5344CB8AC3E}">
        <p14:creationId xmlns:p14="http://schemas.microsoft.com/office/powerpoint/2010/main" val="148759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B9894B22-F16D-41C3-8D9A-C07B6E20C941}"/>
              </a:ext>
            </a:extLst>
          </p:cNvPr>
          <p:cNvGrpSpPr/>
          <p:nvPr/>
        </p:nvGrpSpPr>
        <p:grpSpPr>
          <a:xfrm>
            <a:off x="1559496" y="1318219"/>
            <a:ext cx="8856984" cy="5138926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7AF2424D-0D25-4489-BBA1-3D2A5BD94265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2A499D4B-B4C2-447A-91F9-4291A36F224E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571996C1-3E2A-4FBA-835C-39D454D30C94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DC4D1FE7-902A-4618-9E9A-AE99457F1624}"/>
              </a:ext>
            </a:extLst>
          </p:cNvPr>
          <p:cNvSpPr/>
          <p:nvPr/>
        </p:nvSpPr>
        <p:spPr>
          <a:xfrm>
            <a:off x="1728074" y="151672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8803"/>
                </a:solidFill>
              </a:rPr>
              <a:t>A KÉPZÉS SORÁN LEGGYAKRABBAN HASZNÁLT BEMUTATÓ MÓDSZEREK
</a:t>
            </a:r>
            <a:endParaRPr lang="pl-PL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AAA71EC1-AC38-436B-A41F-9FD24560F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925854"/>
              </p:ext>
            </p:extLst>
          </p:nvPr>
        </p:nvGraphicFramePr>
        <p:xfrm>
          <a:off x="1686474" y="2207474"/>
          <a:ext cx="8585990" cy="33264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91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LEÍRÁS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a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tárgyak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jelenségek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a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résztvevőktől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ismeretlen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tevékenységek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jellemzése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–
 Pl. 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Faragás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technikákat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használó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mester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szakácsok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Thaiföldről</a:t>
                      </a:r>
                      <a:endParaRPr lang="pl-PL" sz="1600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815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TÖRTÉNETEK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rövid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történet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néhány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vicces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vagy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szokatlan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eseményről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a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végén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egy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meglepő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szellemes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ponttal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például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felcserélt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mondat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vendégeknek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mint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például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egy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történet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egy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faragott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hattyú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görögdinnyéből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amely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dirty="0" err="1">
                          <a:solidFill>
                            <a:schemeClr val="bg1"/>
                          </a:solidFill>
                        </a:rPr>
                        <a:t>szétesett</a:t>
                      </a:r>
                      <a:r>
                        <a:rPr lang="en-GB" sz="1600" i="0" dirty="0">
                          <a:solidFill>
                            <a:schemeClr val="bg1"/>
                          </a:solidFill>
                        </a:rPr>
                        <a:t>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91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OKTATÁS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a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jelenség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megértésének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magyarázata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, 
Pl.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Miért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kell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hideg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vízben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tartani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gyümölcs-és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zöldségfélék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szobrokat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l-PL" sz="16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25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2DCDFCD-D3BD-45CD-AA46-4B8F0A390AB6}"/>
              </a:ext>
            </a:extLst>
          </p:cNvPr>
          <p:cNvSpPr/>
          <p:nvPr/>
        </p:nvSpPr>
        <p:spPr>
          <a:xfrm>
            <a:off x="3923911" y="6217567"/>
            <a:ext cx="1087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2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5B1EDB7-E05A-4B96-BE04-A446F25E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7F6D11A7-6DDD-4DED-8171-8909F1C03D5E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PÉLDA DOKUMENTUMOK 
</a:t>
            </a:r>
            <a:r>
              <a:rPr lang="pl-PL" sz="1400" dirty="0" err="1"/>
              <a:t>Munkókártya</a:t>
            </a:r>
            <a:r>
              <a:rPr lang="pl-PL" sz="1400" dirty="0"/>
              <a:t>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5DC3AB79-2A21-4ED6-B01F-BBA86C6E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D37EDD9C-CE3B-4143-8498-F6C6BE1334E0}"/>
              </a:ext>
            </a:extLst>
          </p:cNvPr>
          <p:cNvGrpSpPr/>
          <p:nvPr/>
        </p:nvGrpSpPr>
        <p:grpSpPr>
          <a:xfrm>
            <a:off x="1890496" y="1556792"/>
            <a:ext cx="6745868" cy="3960440"/>
            <a:chOff x="4224487" y="1318219"/>
            <a:chExt cx="6000614" cy="5138926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065CC7A-5D3A-479A-A5E5-51F819FBD246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7CA669CA-E92E-412E-9F7B-87DB677EE626}"/>
                </a:ext>
              </a:extLst>
            </p:cNvPr>
            <p:cNvSpPr/>
            <p:nvPr/>
          </p:nvSpPr>
          <p:spPr>
            <a:xfrm>
              <a:off x="4224487" y="1318219"/>
              <a:ext cx="6000614" cy="1032136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Trójkąt prostokątny 15">
              <a:extLst>
                <a:ext uri="{FF2B5EF4-FFF2-40B4-BE49-F238E27FC236}">
                  <a16:creationId xmlns:a16="http://schemas.microsoft.com/office/drawing/2014/main" id="{6C80C923-2901-45E7-A57E-F5264F7B8FB9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0F3DCD73-6C19-40A3-A985-FBE5A2F87B58}"/>
              </a:ext>
            </a:extLst>
          </p:cNvPr>
          <p:cNvSpPr/>
          <p:nvPr/>
        </p:nvSpPr>
        <p:spPr>
          <a:xfrm>
            <a:off x="2279576" y="2420888"/>
            <a:ext cx="6096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>
                <a:solidFill>
                  <a:schemeClr val="bg1"/>
                </a:solidFill>
              </a:rPr>
              <a:t>Ezek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módszerek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sokkal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hatékonyabbak</a:t>
            </a:r>
            <a:r>
              <a:rPr lang="en-GB" dirty="0">
                <a:solidFill>
                  <a:schemeClr val="bg1"/>
                </a:solidFill>
              </a:rPr>
              <a:t>, mint a </a:t>
            </a:r>
            <a:r>
              <a:rPr lang="en-GB" dirty="0" err="1">
                <a:solidFill>
                  <a:schemeClr val="bg1"/>
                </a:solidFill>
              </a:rPr>
              <a:t>ismertető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módszerek</a:t>
            </a:r>
            <a:r>
              <a:rPr lang="en-GB" dirty="0">
                <a:solidFill>
                  <a:schemeClr val="bg1"/>
                </a:solidFill>
              </a:rPr>
              <a:t>. Az </a:t>
            </a:r>
            <a:r>
              <a:rPr lang="en-GB" dirty="0" err="1">
                <a:solidFill>
                  <a:schemeClr val="bg1"/>
                </a:solidFill>
              </a:rPr>
              <a:t>oktató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által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létrehozott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problémák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megoldásában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való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részvételnek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köszönhetően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résztvevők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aktívan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tevékenykednek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igyekeznek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végső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megoldásra</a:t>
            </a:r>
            <a:r>
              <a:rPr lang="en-GB" dirty="0">
                <a:solidFill>
                  <a:schemeClr val="bg1"/>
                </a:solidFill>
              </a:rPr>
              <a:t>.
</a:t>
            </a:r>
            <a:r>
              <a:rPr lang="en-GB" dirty="0" err="1">
                <a:solidFill>
                  <a:schemeClr val="bg1"/>
                </a:solidFill>
              </a:rPr>
              <a:t>Nem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szabad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elfelejteni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hogy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ezek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módszerek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igényesebbek</a:t>
            </a:r>
            <a:r>
              <a:rPr lang="en-GB" dirty="0">
                <a:solidFill>
                  <a:schemeClr val="bg1"/>
                </a:solidFill>
              </a:rPr>
              <a:t>,  a </a:t>
            </a:r>
            <a:r>
              <a:rPr lang="en-GB" dirty="0" err="1">
                <a:solidFill>
                  <a:schemeClr val="bg1"/>
                </a:solidFill>
              </a:rPr>
              <a:t>résztvevőknek,és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oktatóknak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aktívan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korrigálnia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meg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határoznia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probléma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megoldásának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módját</a:t>
            </a:r>
            <a:r>
              <a:rPr lang="en-GB" dirty="0">
                <a:solidFill>
                  <a:schemeClr val="bg1"/>
                </a:solidFill>
              </a:rPr>
              <a:t>.
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62FDBF97-2018-4B4F-AB5E-107F8C19E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8725" y="2060848"/>
            <a:ext cx="1943100" cy="2888742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5ADCC0AB-E361-4D37-9488-AE6E32F1B067}"/>
              </a:ext>
            </a:extLst>
          </p:cNvPr>
          <p:cNvSpPr/>
          <p:nvPr/>
        </p:nvSpPr>
        <p:spPr>
          <a:xfrm>
            <a:off x="1003789" y="175138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PROBLÉMA MÓDSZER
</a:t>
            </a:r>
          </a:p>
        </p:txBody>
      </p:sp>
    </p:spTree>
    <p:extLst>
      <p:ext uri="{BB962C8B-B14F-4D97-AF65-F5344CB8AC3E}">
        <p14:creationId xmlns:p14="http://schemas.microsoft.com/office/powerpoint/2010/main" val="143724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A8F702F0-9BEB-4ADC-B648-5AB8D586543A}"/>
              </a:ext>
            </a:extLst>
          </p:cNvPr>
          <p:cNvGrpSpPr/>
          <p:nvPr/>
        </p:nvGrpSpPr>
        <p:grpSpPr>
          <a:xfrm>
            <a:off x="1559496" y="1318219"/>
            <a:ext cx="8856984" cy="5181809"/>
            <a:chOff x="4224487" y="1318219"/>
            <a:chExt cx="6000614" cy="4976563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6EB3192A-923E-452A-BEB4-92E711A7EB90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EFF2D681-A06B-4AFF-B4DE-511652A83A72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58D1AE91-5383-4DFF-B297-62EC1504B212}"/>
                </a:ext>
              </a:extLst>
            </p:cNvPr>
            <p:cNvSpPr/>
            <p:nvPr/>
          </p:nvSpPr>
          <p:spPr>
            <a:xfrm rot="10800000">
              <a:off x="9883603" y="5798242"/>
              <a:ext cx="341497" cy="496540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7B7E4B4-A5A5-4450-8601-83D57CE973B1}"/>
              </a:ext>
            </a:extLst>
          </p:cNvPr>
          <p:cNvSpPr/>
          <p:nvPr/>
        </p:nvSpPr>
        <p:spPr>
          <a:xfrm>
            <a:off x="1728074" y="141130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D6D01"/>
                </a:solidFill>
              </a:rPr>
              <a:t>PROBLÉMA MÓDSZER
KÉPZÉSEK ÉS TANFOLYAMOK SORÁN EZ LEGGYAKRABBAN HASZNÁLT
</a:t>
            </a:r>
            <a:endParaRPr lang="pl-PL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CCF32F2-72C9-49B5-BB16-2D3E43E27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69079"/>
              </p:ext>
            </p:extLst>
          </p:nvPr>
        </p:nvGraphicFramePr>
        <p:xfrm>
          <a:off x="1559496" y="2221089"/>
          <a:ext cx="8856982" cy="3677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6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1044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PROBLÉMA ELŐADÁS
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Az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előadás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amely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során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tréner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problémára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céloz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rámutatva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lehetséges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megoldásokra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következményekre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például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hering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rendelése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esküvői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fogadásra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60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emberek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.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recept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azt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feltételezi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10%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ecet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használata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azonban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nincs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elég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belőle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tárolva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de van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elég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borecet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6%. 
</a:t>
                      </a:r>
                      <a:endParaRPr lang="pl-PL" sz="16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517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ELLENTMONDÁSOS ELŐADÁS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Ez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abból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áll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hogy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résztvevők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hiányos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rendelést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kapnak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vagy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feladataik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ellátása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során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pl.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erősségei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gyengeségei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segítségével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szakács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hideg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tálakat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készít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nagy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rendezvények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i="0" u="none" dirty="0" err="1">
                          <a:solidFill>
                            <a:schemeClr val="bg1"/>
                          </a:solidFill>
                        </a:rPr>
                        <a:t>szervezésére</a:t>
                      </a:r>
                      <a:r>
                        <a:rPr lang="en-GB" sz="1600" i="0" u="none" dirty="0">
                          <a:solidFill>
                            <a:schemeClr val="bg1"/>
                          </a:solidFill>
                        </a:rPr>
                        <a:t>. </a:t>
                      </a:r>
                      <a:endParaRPr lang="pl-PL" sz="1600" i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08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KLASSZIKUS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PROBLÉMA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MÓDSZER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Magában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foglalja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problémás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helyzet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megoldását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tanulók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számára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és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lehetséges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megoldásokat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jelzi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pl.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az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oktató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leírja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helyzetet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amikor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egy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szakács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panaszt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kap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hogy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rendelt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fácán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odaégett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vendég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talált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benne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egy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i="0" dirty="0" err="1">
                          <a:solidFill>
                            <a:schemeClr val="bg1"/>
                          </a:solidFill>
                        </a:rPr>
                        <a:t>lövedék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</a:rPr>
                        <a:t> is</a:t>
                      </a:r>
                      <a:r>
                        <a:rPr lang="pl-PL" sz="1600" b="0" i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GB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39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</a:t>
            </a: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KIVÁLASZTÁSA</a:t>
            </a:r>
            <a:endParaRPr lang="pl-PL" altLang="pl-P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15</a:t>
            </a:fld>
            <a:endParaRPr lang="en-US" altLang="pl-PL"/>
          </a:p>
        </p:txBody>
      </p:sp>
      <p:sp>
        <p:nvSpPr>
          <p:cNvPr id="7" name="Prostokąt: zagięty narożnik 6">
            <a:extLst>
              <a:ext uri="{FF2B5EF4-FFF2-40B4-BE49-F238E27FC236}">
                <a16:creationId xmlns:a16="http://schemas.microsoft.com/office/drawing/2014/main" id="{C9B2FA47-72B8-4C59-BCC1-03CC40D15512}"/>
              </a:ext>
            </a:extLst>
          </p:cNvPr>
          <p:cNvSpPr/>
          <p:nvPr/>
        </p:nvSpPr>
        <p:spPr>
          <a:xfrm>
            <a:off x="2817785" y="2882551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1C817A4A-AC57-4B4C-9DB7-81C70C0D7CDD}"/>
              </a:ext>
            </a:extLst>
          </p:cNvPr>
          <p:cNvGrpSpPr/>
          <p:nvPr/>
        </p:nvGrpSpPr>
        <p:grpSpPr>
          <a:xfrm>
            <a:off x="1576534" y="1411308"/>
            <a:ext cx="8856984" cy="4393956"/>
            <a:chOff x="4224487" y="1318219"/>
            <a:chExt cx="6000614" cy="5138926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3D285AB-68AA-43E8-B454-36E81BC0DEEF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98BB4FCD-5DE4-407A-828C-646F0FD2C895}"/>
                </a:ext>
              </a:extLst>
            </p:cNvPr>
            <p:cNvSpPr/>
            <p:nvPr/>
          </p:nvSpPr>
          <p:spPr>
            <a:xfrm>
              <a:off x="4224487" y="1318219"/>
              <a:ext cx="6000614" cy="931150"/>
            </a:xfrm>
            <a:prstGeom prst="rect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Trójkąt prostokątny 12">
              <a:extLst>
                <a:ext uri="{FF2B5EF4-FFF2-40B4-BE49-F238E27FC236}">
                  <a16:creationId xmlns:a16="http://schemas.microsoft.com/office/drawing/2014/main" id="{820107C9-12E0-48C6-8D0E-9DD69304F756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8A41C8A8-74E4-4A9C-B9F8-EDDAEEE52079}"/>
              </a:ext>
            </a:extLst>
          </p:cNvPr>
          <p:cNvSpPr/>
          <p:nvPr/>
        </p:nvSpPr>
        <p:spPr>
          <a:xfrm>
            <a:off x="1745112" y="1486525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A MÓDSZEREK AKTIVÁLÁSA
LEGTÖBBSZÖR TRÉNINGEKEN ÉS TANFOLYAMOKON HASZNÁLJÁK
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6AE3CB7F-7329-4100-A17D-0C63534DB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696771"/>
              </p:ext>
            </p:extLst>
          </p:nvPr>
        </p:nvGraphicFramePr>
        <p:xfrm>
          <a:off x="1703512" y="2248005"/>
          <a:ext cx="8466536" cy="29824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973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ESET-ÉS SZITUÁCIÓS MÓDSZEREK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hivatkozik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résztvevők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leírására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egy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eset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vagy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helyzet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során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ez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motiválja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őket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hogy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értékeljék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az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eseményeket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jelezve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lehetséges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megoldásokat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például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van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egy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foglalás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60 ember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számára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azonban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még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10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érkezik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l-PL" sz="16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73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KÜLÖNBÖZŐ TÍPUSÚ VITÁK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egy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adott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témára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vonatkozó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elképzelések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és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nézetek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cseréje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eltérő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módon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, mind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anyagi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, mind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társadalmi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kompetenciákkal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kapcsolatban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, pl.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Érdemes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alkalmazni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sous vide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módszert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gasztronómiai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létesítményekben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pl-PL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2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GYAKORLATI MÓDSZEREK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gyakorlatokon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beleértve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az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új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szakmai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feladatokat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is.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Ezeket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később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tárgyaljuk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.
</a:t>
                      </a:r>
                      <a:endParaRPr 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77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16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783DA444-4055-4828-A464-EC81C06508B5}"/>
              </a:ext>
            </a:extLst>
          </p:cNvPr>
          <p:cNvSpPr/>
          <p:nvPr/>
        </p:nvSpPr>
        <p:spPr>
          <a:xfrm rot="16200000">
            <a:off x="5115420" y="3312516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B9BBA07-4A0D-405F-AFC5-E681EC0AE813}"/>
              </a:ext>
            </a:extLst>
          </p:cNvPr>
          <p:cNvSpPr/>
          <p:nvPr/>
        </p:nvSpPr>
        <p:spPr>
          <a:xfrm>
            <a:off x="5562224" y="1772816"/>
            <a:ext cx="6629776" cy="367240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D38DFCB3-FE12-45DA-BEB6-8E3A23423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120" y="2023272"/>
            <a:ext cx="5213700" cy="3061912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PROBLÉMA MÓDSZEREK-AKTIVÁLÁSA
</a:t>
            </a: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tevékenység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kreativitás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minden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séf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munkájának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lényege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Ezek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magában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foglalják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érzékekelést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résztvevők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képzésében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ami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számukra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legjobb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új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ismeretek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elsajátítása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készségek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elsajátítása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</a:p>
          <a:p>
            <a:pPr marL="0" indent="0">
              <a:buNone/>
            </a:pP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Használatuk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lehetővé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teszik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aktív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kreatív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formában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így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pl. 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konyhában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6AF3DB82-A4BB-49E0-8918-52553205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1504" y="2492977"/>
            <a:ext cx="1864012" cy="20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F13F473-2918-40AB-8CAB-AEFF658671C6}"/>
              </a:ext>
            </a:extLst>
          </p:cNvPr>
          <p:cNvSpPr/>
          <p:nvPr/>
        </p:nvSpPr>
        <p:spPr>
          <a:xfrm>
            <a:off x="5562972" y="4583137"/>
            <a:ext cx="6629776" cy="1584424"/>
          </a:xfrm>
          <a:prstGeom prst="rect">
            <a:avLst/>
          </a:prstGeom>
          <a:solidFill>
            <a:schemeClr val="bg1"/>
          </a:solidFill>
          <a:ln w="28575">
            <a:solidFill>
              <a:srgbClr val="FD7E0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17</a:t>
            </a:fld>
            <a:endParaRPr lang="en-US" altLang="pl-PL"/>
          </a:p>
        </p:txBody>
      </p:sp>
      <p:sp>
        <p:nvSpPr>
          <p:cNvPr id="13" name="Trójkąt równoramienny 12">
            <a:extLst>
              <a:ext uri="{FF2B5EF4-FFF2-40B4-BE49-F238E27FC236}">
                <a16:creationId xmlns:a16="http://schemas.microsoft.com/office/drawing/2014/main" id="{BD50ECEA-BFA5-4FE7-92DB-549E569BCD3E}"/>
              </a:ext>
            </a:extLst>
          </p:cNvPr>
          <p:cNvSpPr/>
          <p:nvPr/>
        </p:nvSpPr>
        <p:spPr>
          <a:xfrm rot="16200000">
            <a:off x="5115420" y="2880382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B18311C-1957-4853-925A-7D49D61A3525}"/>
              </a:ext>
            </a:extLst>
          </p:cNvPr>
          <p:cNvSpPr/>
          <p:nvPr/>
        </p:nvSpPr>
        <p:spPr>
          <a:xfrm>
            <a:off x="5562224" y="1628800"/>
            <a:ext cx="6629776" cy="295232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CEAEA350-8AED-46F5-B646-CEF1547E3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023272"/>
            <a:ext cx="5502328" cy="219781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000" b="1" dirty="0">
                <a:solidFill>
                  <a:schemeClr val="bg1"/>
                </a:solidFill>
              </a:rPr>
              <a:t>A PROGRAM MÓDSZEREI 
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ilyen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tanítás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legfontosabb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megfelelő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számítógépes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program,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melyben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megfelelően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rendezett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parancskészlet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található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parancs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végrehajtása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során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előzőt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kondicionálni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lehet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Ebbe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folyamatba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nem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bevonni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trénert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7518D772-DC99-4B92-A932-15E9A0BAB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2239" y="1692138"/>
            <a:ext cx="1943100" cy="288874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F57C63A-A0EF-4AC9-BF84-934E2F21AAC3}"/>
              </a:ext>
            </a:extLst>
          </p:cNvPr>
          <p:cNvSpPr/>
          <p:nvPr/>
        </p:nvSpPr>
        <p:spPr>
          <a:xfrm>
            <a:off x="5829112" y="476991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EXAMPLE: </a:t>
            </a:r>
          </a:p>
          <a:p>
            <a:pPr marL="0" indent="0" algn="ctr">
              <a:buNone/>
            </a:pPr>
            <a:r>
              <a:rPr lang="pl-PL" b="1" dirty="0" err="1">
                <a:solidFill>
                  <a:srgbClr val="FD6D01"/>
                </a:solidFill>
              </a:rPr>
              <a:t>Creating</a:t>
            </a:r>
            <a:r>
              <a:rPr lang="pl-PL" b="1" dirty="0">
                <a:solidFill>
                  <a:srgbClr val="FD6D01"/>
                </a:solidFill>
              </a:rPr>
              <a:t> a </a:t>
            </a:r>
            <a:r>
              <a:rPr lang="pl-PL" b="1" dirty="0" err="1">
                <a:solidFill>
                  <a:srgbClr val="FD6D01"/>
                </a:solidFill>
              </a:rPr>
              <a:t>raw</a:t>
            </a:r>
            <a:r>
              <a:rPr lang="pl-PL" b="1" dirty="0">
                <a:solidFill>
                  <a:srgbClr val="FD6D01"/>
                </a:solidFill>
              </a:rPr>
              <a:t> </a:t>
            </a:r>
            <a:r>
              <a:rPr lang="pl-PL" b="1" dirty="0" err="1">
                <a:solidFill>
                  <a:srgbClr val="FD6D01"/>
                </a:solidFill>
              </a:rPr>
              <a:t>material</a:t>
            </a:r>
            <a:r>
              <a:rPr lang="pl-PL" b="1" dirty="0">
                <a:solidFill>
                  <a:srgbClr val="FD6D01"/>
                </a:solidFill>
              </a:rPr>
              <a:t> order </a:t>
            </a:r>
            <a:r>
              <a:rPr lang="pl-PL" b="1" dirty="0" err="1">
                <a:solidFill>
                  <a:srgbClr val="FD6D01"/>
                </a:solidFill>
              </a:rPr>
              <a:t>using</a:t>
            </a:r>
            <a:r>
              <a:rPr lang="pl-PL" b="1" dirty="0">
                <a:solidFill>
                  <a:srgbClr val="FD6D01"/>
                </a:solidFill>
              </a:rPr>
              <a:t> a </a:t>
            </a:r>
            <a:r>
              <a:rPr lang="pl-PL" b="1" dirty="0" err="1">
                <a:solidFill>
                  <a:srgbClr val="FD6D01"/>
                </a:solidFill>
              </a:rPr>
              <a:t>computer</a:t>
            </a:r>
            <a:r>
              <a:rPr lang="pl-PL" b="1" dirty="0">
                <a:solidFill>
                  <a:srgbClr val="FD6D01"/>
                </a:solidFill>
              </a:rPr>
              <a:t> software for a </a:t>
            </a:r>
            <a:r>
              <a:rPr lang="pl-PL" b="1" dirty="0" err="1">
                <a:solidFill>
                  <a:srgbClr val="FD6D01"/>
                </a:solidFill>
              </a:rPr>
              <a:t>work</a:t>
            </a:r>
            <a:r>
              <a:rPr lang="pl-PL" b="1" dirty="0">
                <a:solidFill>
                  <a:srgbClr val="FD6D01"/>
                </a:solidFill>
              </a:rPr>
              <a:t> </a:t>
            </a:r>
            <a:r>
              <a:rPr lang="pl-PL" b="1" dirty="0" err="1">
                <a:solidFill>
                  <a:srgbClr val="FD6D01"/>
                </a:solidFill>
              </a:rPr>
              <a:t>anniversary</a:t>
            </a:r>
            <a:r>
              <a:rPr lang="pl-PL" b="1" dirty="0">
                <a:solidFill>
                  <a:srgbClr val="FD6D01"/>
                </a:solidFill>
              </a:rPr>
              <a:t> party.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1B073CB-1D5A-470F-B404-9F1ED6118C6E}"/>
              </a:ext>
            </a:extLst>
          </p:cNvPr>
          <p:cNvSpPr/>
          <p:nvPr/>
        </p:nvSpPr>
        <p:spPr>
          <a:xfrm>
            <a:off x="5542639" y="4564011"/>
            <a:ext cx="6629776" cy="1584424"/>
          </a:xfrm>
          <a:prstGeom prst="rect">
            <a:avLst/>
          </a:prstGeom>
          <a:solidFill>
            <a:schemeClr val="bg1"/>
          </a:solidFill>
          <a:ln w="28575">
            <a:solidFill>
              <a:srgbClr val="FD7E0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7A3A22D-3F9E-4914-A0DD-B2D4134CEE61}"/>
              </a:ext>
            </a:extLst>
          </p:cNvPr>
          <p:cNvSpPr/>
          <p:nvPr/>
        </p:nvSpPr>
        <p:spPr>
          <a:xfrm>
            <a:off x="5808779" y="47507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 PÉLDA: 
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Nyersanyag-rendelések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létrehozása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számítógépes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szoftverrel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munkaévfordulós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Party-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2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18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B58BE0B-31E1-4036-809D-13F9C651A53C}"/>
              </a:ext>
            </a:extLst>
          </p:cNvPr>
          <p:cNvSpPr/>
          <p:nvPr/>
        </p:nvSpPr>
        <p:spPr>
          <a:xfrm>
            <a:off x="2190324" y="1412776"/>
            <a:ext cx="6547276" cy="66382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METODY EKSPONUJĄCE </a:t>
            </a:r>
            <a:r>
              <a:rPr lang="pl-PL" sz="2000" dirty="0">
                <a:solidFill>
                  <a:schemeClr val="tx1"/>
                </a:solidFill>
              </a:rPr>
              <a:t>(angażujące głównie zmysł wzroku) </a:t>
            </a:r>
            <a:r>
              <a:rPr lang="pl-PL" sz="2000" b="1" dirty="0">
                <a:solidFill>
                  <a:schemeClr val="tx1"/>
                </a:solidFill>
              </a:rPr>
              <a:t>wykorzystywane w szkoleniach i na kursach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0A141BF-5429-4EA4-A1AB-2FE0603BE147}"/>
              </a:ext>
            </a:extLst>
          </p:cNvPr>
          <p:cNvSpPr/>
          <p:nvPr/>
        </p:nvSpPr>
        <p:spPr>
          <a:xfrm>
            <a:off x="879311" y="6289575"/>
            <a:ext cx="104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1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246B61F-79F1-45AD-8EF4-6F1794A20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sp>
        <p:nvSpPr>
          <p:cNvPr id="8" name="Prostokąt: zagięty narożnik 7">
            <a:extLst>
              <a:ext uri="{FF2B5EF4-FFF2-40B4-BE49-F238E27FC236}">
                <a16:creationId xmlns:a16="http://schemas.microsoft.com/office/drawing/2014/main" id="{B1EDE5FF-89DC-4F0C-ABC5-0DB169B3B7F5}"/>
              </a:ext>
            </a:extLst>
          </p:cNvPr>
          <p:cNvSpPr/>
          <p:nvPr/>
        </p:nvSpPr>
        <p:spPr>
          <a:xfrm>
            <a:off x="2817785" y="2595987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87F51A1-7F89-4F88-9B51-E544E128106C}"/>
              </a:ext>
            </a:extLst>
          </p:cNvPr>
          <p:cNvGrpSpPr/>
          <p:nvPr/>
        </p:nvGrpSpPr>
        <p:grpSpPr>
          <a:xfrm>
            <a:off x="1576534" y="1124744"/>
            <a:ext cx="8856984" cy="5358195"/>
            <a:chOff x="4224487" y="1318219"/>
            <a:chExt cx="6000614" cy="496483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9163A03-A1A2-4D58-BEB7-E559C2EAF2CD}"/>
                </a:ext>
              </a:extLst>
            </p:cNvPr>
            <p:cNvSpPr/>
            <p:nvPr/>
          </p:nvSpPr>
          <p:spPr>
            <a:xfrm>
              <a:off x="4224487" y="2010034"/>
              <a:ext cx="6000614" cy="3788209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B22ECC22-8F6C-478D-A0EB-9A5DBDBD9F42}"/>
                </a:ext>
              </a:extLst>
            </p:cNvPr>
            <p:cNvSpPr/>
            <p:nvPr/>
          </p:nvSpPr>
          <p:spPr>
            <a:xfrm>
              <a:off x="4224487" y="1318219"/>
              <a:ext cx="6000614" cy="752033"/>
            </a:xfrm>
            <a:prstGeom prst="rect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FD6D01"/>
                </a:solidFill>
              </a:endParaRPr>
            </a:p>
          </p:txBody>
        </p:sp>
        <p:sp>
          <p:nvSpPr>
            <p:cNvPr id="16" name="Trójkąt prostokątny 15">
              <a:extLst>
                <a:ext uri="{FF2B5EF4-FFF2-40B4-BE49-F238E27FC236}">
                  <a16:creationId xmlns:a16="http://schemas.microsoft.com/office/drawing/2014/main" id="{88BC07ED-CB26-4CF7-B8C1-618576816C2B}"/>
                </a:ext>
              </a:extLst>
            </p:cNvPr>
            <p:cNvSpPr/>
            <p:nvPr/>
          </p:nvSpPr>
          <p:spPr>
            <a:xfrm rot="10800000">
              <a:off x="9891672" y="5798242"/>
              <a:ext cx="333427" cy="484808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771F557C-23BF-4AC7-878D-61DEC0FFE5FB}"/>
              </a:ext>
            </a:extLst>
          </p:cNvPr>
          <p:cNvSpPr/>
          <p:nvPr/>
        </p:nvSpPr>
        <p:spPr>
          <a:xfrm>
            <a:off x="1745112" y="1199961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ISMERTETŐ 
(</a:t>
            </a:r>
            <a:r>
              <a:rPr lang="pl-PL" b="1" dirty="0" err="1"/>
              <a:t>főleg</a:t>
            </a:r>
            <a:r>
              <a:rPr lang="pl-PL" b="1" dirty="0"/>
              <a:t> a </a:t>
            </a:r>
            <a:r>
              <a:rPr lang="pl-PL" b="1" dirty="0" err="1"/>
              <a:t>vizuális</a:t>
            </a:r>
            <a:r>
              <a:rPr lang="pl-PL" b="1" dirty="0"/>
              <a:t> </a:t>
            </a:r>
            <a:r>
              <a:rPr lang="pl-PL" b="1" dirty="0" err="1"/>
              <a:t>érzékelés</a:t>
            </a:r>
            <a:r>
              <a:rPr lang="pl-PL" b="1" dirty="0"/>
              <a:t> </a:t>
            </a:r>
            <a:r>
              <a:rPr lang="pl-PL" b="1" dirty="0" err="1"/>
              <a:t>bevonása</a:t>
            </a:r>
            <a:r>
              <a:rPr lang="pl-PL" b="1" dirty="0"/>
              <a:t>) a </a:t>
            </a:r>
            <a:r>
              <a:rPr lang="pl-PL" b="1" dirty="0" err="1"/>
              <a:t>képzésben</a:t>
            </a:r>
            <a:r>
              <a:rPr lang="pl-PL" b="1" dirty="0"/>
              <a:t> </a:t>
            </a:r>
            <a:r>
              <a:rPr lang="pl-PL" b="1" dirty="0" err="1"/>
              <a:t>és</a:t>
            </a:r>
            <a:r>
              <a:rPr lang="pl-PL" b="1" dirty="0"/>
              <a:t> </a:t>
            </a:r>
            <a:r>
              <a:rPr lang="pl-PL" b="1" dirty="0" err="1"/>
              <a:t>tanfolyamokon</a:t>
            </a:r>
            <a:r>
              <a:rPr lang="pl-PL" b="1" dirty="0"/>
              <a:t> </a:t>
            </a:r>
            <a:r>
              <a:rPr lang="pl-PL" b="1" dirty="0" err="1"/>
              <a:t>használva</a:t>
            </a:r>
            <a:r>
              <a:rPr lang="pl-PL" b="1" dirty="0"/>
              <a:t>
</a:t>
            </a: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2AEA31C5-D387-457A-9D99-D1A7104BE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6712"/>
              </p:ext>
            </p:extLst>
          </p:nvPr>
        </p:nvGraphicFramePr>
        <p:xfrm>
          <a:off x="1703512" y="2071402"/>
          <a:ext cx="8466536" cy="3807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61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BEMUTATÓ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támaszkodnak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bemutatásra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ahogy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feladatot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végzik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például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tréner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azt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mutatja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hogyan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kell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faragni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rózsát</a:t>
                      </a:r>
                      <a:r>
                        <a:rPr lang="en-GB" sz="1600" b="0" i="0" u="none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b="0" i="0" u="none" dirty="0" err="1">
                          <a:solidFill>
                            <a:schemeClr val="tx1"/>
                          </a:solidFill>
                        </a:rPr>
                        <a:t>görögdinnyére</a:t>
                      </a:r>
                      <a:endParaRPr lang="pl-PL" sz="1600" b="0" i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76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FILMEK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Ezek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különösen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akkor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hasznosak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, ha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képzési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feltételek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jelentősen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eltérnek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attól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ténytől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amelyben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szakképzési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feladatokat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el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kell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végezni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vagy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ha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nem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engedélyezik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demonstrációt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vagy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gyakorlatokat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
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például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egy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lazac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pörkölése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nyárson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kerti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parti</a:t>
                      </a:r>
                      <a:r>
                        <a:rPr lang="en-GB" sz="1600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i="0" baseline="0" dirty="0" err="1">
                          <a:solidFill>
                            <a:schemeClr val="tx1"/>
                          </a:solidFill>
                        </a:rPr>
                        <a:t>közben</a:t>
                      </a:r>
                      <a:endParaRPr lang="pl-PL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19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JELENETEK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főként</a:t>
                      </a:r>
                      <a:r>
                        <a:rPr lang="en-GB" sz="1600" dirty="0"/>
                        <a:t> a </a:t>
                      </a:r>
                      <a:r>
                        <a:rPr lang="en-GB" sz="1600" dirty="0" err="1"/>
                        <a:t>szociális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kompetenciák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képzése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során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használják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az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emberek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lehetséges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reakcióit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és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magatartásait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mutatják</a:t>
                      </a:r>
                      <a:r>
                        <a:rPr lang="en-GB" sz="1600" dirty="0"/>
                        <a:t>, pl. a </a:t>
                      </a:r>
                      <a:r>
                        <a:rPr lang="en-GB" sz="1600" dirty="0" err="1"/>
                        <a:t>séf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reakciója</a:t>
                      </a:r>
                      <a:r>
                        <a:rPr lang="en-GB" sz="1600" dirty="0"/>
                        <a:t> a </a:t>
                      </a:r>
                      <a:r>
                        <a:rPr lang="en-GB" sz="1600" dirty="0" err="1"/>
                        <a:t>vevőtől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való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negatívra</a:t>
                      </a:r>
                      <a:r>
                        <a:rPr lang="en-GB" sz="1600" dirty="0"/>
                        <a:t>.</a:t>
                      </a:r>
                      <a:endParaRPr lang="pl-PL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76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KIÁLLÍTÁSOK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kiterjedt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kiállítások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amelyek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főleg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kereskedelmi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vásárokon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és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versenyeken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szerveződnek</a:t>
                      </a:r>
                      <a:r>
                        <a:rPr lang="en-GB" sz="1600" dirty="0"/>
                        <a:t> pl. a </a:t>
                      </a:r>
                      <a:r>
                        <a:rPr lang="en-GB" sz="1600" dirty="0" err="1"/>
                        <a:t>faragás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módszerével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végzett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Szoborkiállítás</a:t>
                      </a:r>
                      <a:r>
                        <a:rPr lang="en-GB" sz="1600" dirty="0"/>
                        <a:t>
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314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120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19</a:t>
            </a:fld>
            <a:endParaRPr lang="en-US" alt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6DF7C03-E427-41A8-86BD-E6A0B1498B28}"/>
              </a:ext>
            </a:extLst>
          </p:cNvPr>
          <p:cNvSpPr/>
          <p:nvPr/>
        </p:nvSpPr>
        <p:spPr>
          <a:xfrm>
            <a:off x="3923911" y="6217567"/>
            <a:ext cx="1380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1 &amp; 2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3017480-F105-42A6-A90C-A10D4F4CB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2F5C1A19-A377-4C9D-803A-2471EC94443C}"/>
              </a:ext>
            </a:extLst>
          </p:cNvPr>
          <p:cNvSpPr/>
          <p:nvPr/>
        </p:nvSpPr>
        <p:spPr>
          <a:xfrm>
            <a:off x="928173" y="6146690"/>
            <a:ext cx="29414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PÉLDA DOKUMENTUMOK
Munka-</a:t>
            </a:r>
            <a:r>
              <a:rPr lang="pl-PL" sz="1400" dirty="0" err="1"/>
              <a:t>kártya</a:t>
            </a:r>
            <a:r>
              <a:rPr lang="pl-PL" sz="1400" dirty="0"/>
              <a:t> 2
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57A1FA0D-A127-45DD-9FD1-9C2B083F3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0" name="Prostokąt: zagięty narożnik 9">
            <a:extLst>
              <a:ext uri="{FF2B5EF4-FFF2-40B4-BE49-F238E27FC236}">
                <a16:creationId xmlns:a16="http://schemas.microsoft.com/office/drawing/2014/main" id="{B9A7649E-BE81-4206-9D2E-89E088D77477}"/>
              </a:ext>
            </a:extLst>
          </p:cNvPr>
          <p:cNvSpPr/>
          <p:nvPr/>
        </p:nvSpPr>
        <p:spPr>
          <a:xfrm>
            <a:off x="2135560" y="2294918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sp>
        <p:nvSpPr>
          <p:cNvPr id="11" name="Trójkąt równoramienny 10">
            <a:extLst>
              <a:ext uri="{FF2B5EF4-FFF2-40B4-BE49-F238E27FC236}">
                <a16:creationId xmlns:a16="http://schemas.microsoft.com/office/drawing/2014/main" id="{3753E42C-FBAD-4EA7-B14C-5CA10C71DFA8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2F40C68-1981-4DF4-81E4-BF25016FC956}"/>
              </a:ext>
            </a:extLst>
          </p:cNvPr>
          <p:cNvSpPr/>
          <p:nvPr/>
        </p:nvSpPr>
        <p:spPr>
          <a:xfrm>
            <a:off x="5562224" y="1844824"/>
            <a:ext cx="6629776" cy="3670992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A12F1C41-C681-4F89-AD74-3DAD088AF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133564"/>
            <a:ext cx="5372104" cy="3023628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GYAKORLATI MÓDSZEREK
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A </a:t>
            </a:r>
            <a:r>
              <a:rPr lang="en-GB" sz="1800" dirty="0" err="1"/>
              <a:t>szakácsok</a:t>
            </a:r>
            <a:r>
              <a:rPr lang="en-GB" sz="1800" dirty="0"/>
              <a:t> </a:t>
            </a:r>
            <a:r>
              <a:rPr lang="en-GB" sz="1800" dirty="0" err="1"/>
              <a:t>képzése</a:t>
            </a:r>
            <a:r>
              <a:rPr lang="en-GB" sz="1800" dirty="0"/>
              <a:t> </a:t>
            </a:r>
            <a:r>
              <a:rPr lang="en-GB" sz="1800" dirty="0" err="1"/>
              <a:t>során</a:t>
            </a:r>
            <a:r>
              <a:rPr lang="en-GB" sz="1800" dirty="0"/>
              <a:t> </a:t>
            </a:r>
            <a:r>
              <a:rPr lang="en-GB" sz="1800" dirty="0" err="1"/>
              <a:t>általánosan</a:t>
            </a:r>
            <a:r>
              <a:rPr lang="en-GB" sz="1800" dirty="0"/>
              <a:t> </a:t>
            </a:r>
            <a:r>
              <a:rPr lang="en-GB" sz="1800" dirty="0" err="1"/>
              <a:t>használt</a:t>
            </a:r>
            <a:r>
              <a:rPr lang="en-GB" sz="1800" dirty="0"/>
              <a:t>, </a:t>
            </a:r>
            <a:r>
              <a:rPr lang="en-GB" sz="1800" dirty="0" err="1"/>
              <a:t>mert</a:t>
            </a:r>
            <a:r>
              <a:rPr lang="en-GB" sz="1800" dirty="0"/>
              <a:t> </a:t>
            </a:r>
            <a:r>
              <a:rPr lang="en-GB" sz="1800" dirty="0" err="1"/>
              <a:t>közvetlenül</a:t>
            </a:r>
            <a:r>
              <a:rPr lang="en-GB" sz="1800" dirty="0"/>
              <a:t> </a:t>
            </a:r>
            <a:r>
              <a:rPr lang="en-GB" sz="1800" dirty="0" err="1"/>
              <a:t>kapcsolódnak</a:t>
            </a:r>
            <a:r>
              <a:rPr lang="en-GB" sz="1800" dirty="0"/>
              <a:t> a </a:t>
            </a:r>
            <a:r>
              <a:rPr lang="en-GB" sz="1800" dirty="0" err="1"/>
              <a:t>tevékenységekhez</a:t>
            </a:r>
            <a:r>
              <a:rPr lang="en-GB" sz="1800" dirty="0"/>
              <a:t>, </a:t>
            </a:r>
            <a:r>
              <a:rPr lang="en-GB" sz="1800" dirty="0" err="1"/>
              <a:t>amelyeket</a:t>
            </a:r>
            <a:r>
              <a:rPr lang="en-GB" sz="1800" dirty="0"/>
              <a:t> el </a:t>
            </a:r>
            <a:r>
              <a:rPr lang="en-GB" sz="1800" dirty="0" err="1"/>
              <a:t>kell</a:t>
            </a:r>
            <a:r>
              <a:rPr lang="en-GB" sz="1800" dirty="0"/>
              <a:t> </a:t>
            </a:r>
            <a:r>
              <a:rPr lang="en-GB" sz="1800" dirty="0" err="1"/>
              <a:t>sajátítani</a:t>
            </a:r>
            <a:r>
              <a:rPr lang="en-GB" sz="1800" dirty="0"/>
              <a:t>. </a:t>
            </a:r>
            <a:r>
              <a:rPr lang="en-GB" sz="1800" dirty="0" err="1"/>
              <a:t>Ezek</a:t>
            </a:r>
            <a:r>
              <a:rPr lang="en-GB" sz="1800" dirty="0"/>
              <a:t> a </a:t>
            </a:r>
            <a:r>
              <a:rPr lang="en-GB" sz="1800" dirty="0" err="1"/>
              <a:t>módszerek</a:t>
            </a:r>
            <a:r>
              <a:rPr lang="en-GB" sz="1800" dirty="0"/>
              <a:t> a </a:t>
            </a:r>
            <a:r>
              <a:rPr lang="en-GB" sz="1800" dirty="0" err="1"/>
              <a:t>legjobb</a:t>
            </a:r>
            <a:r>
              <a:rPr lang="en-GB" sz="1800" dirty="0"/>
              <a:t> </a:t>
            </a:r>
            <a:r>
              <a:rPr lang="en-GB" sz="1800" dirty="0" err="1"/>
              <a:t>hatást</a:t>
            </a:r>
            <a:r>
              <a:rPr lang="en-GB" sz="1800" dirty="0"/>
              <a:t> </a:t>
            </a:r>
            <a:r>
              <a:rPr lang="en-GB" sz="1800" dirty="0" err="1"/>
              <a:t>érik</a:t>
            </a:r>
            <a:r>
              <a:rPr lang="en-GB" sz="1800" dirty="0"/>
              <a:t> el, </a:t>
            </a:r>
            <a:r>
              <a:rPr lang="en-GB" sz="1800" dirty="0" err="1"/>
              <a:t>mert</a:t>
            </a:r>
            <a:r>
              <a:rPr lang="en-GB" sz="1800" dirty="0"/>
              <a:t> </a:t>
            </a:r>
            <a:r>
              <a:rPr lang="en-GB" sz="1800" dirty="0" err="1"/>
              <a:t>egyesítik</a:t>
            </a:r>
            <a:r>
              <a:rPr lang="en-GB" sz="1800" dirty="0"/>
              <a:t> a </a:t>
            </a:r>
            <a:r>
              <a:rPr lang="en-GB" sz="1800" dirty="0" err="1"/>
              <a:t>verbális</a:t>
            </a:r>
            <a:r>
              <a:rPr lang="en-GB" sz="1800" dirty="0"/>
              <a:t> </a:t>
            </a:r>
            <a:r>
              <a:rPr lang="en-GB" sz="1800" dirty="0" err="1"/>
              <a:t>és</a:t>
            </a:r>
            <a:r>
              <a:rPr lang="en-GB" sz="1800" dirty="0"/>
              <a:t> </a:t>
            </a:r>
            <a:r>
              <a:rPr lang="en-GB" sz="1800" dirty="0" err="1"/>
              <a:t>képi</a:t>
            </a:r>
            <a:r>
              <a:rPr lang="en-GB" sz="1800" dirty="0"/>
              <a:t> </a:t>
            </a:r>
            <a:r>
              <a:rPr lang="en-GB" sz="1800" dirty="0" err="1"/>
              <a:t>üzenet</a:t>
            </a:r>
            <a:r>
              <a:rPr lang="en-GB" sz="1800" dirty="0"/>
              <a:t>, </a:t>
            </a:r>
            <a:r>
              <a:rPr lang="en-GB" sz="1800" dirty="0" err="1"/>
              <a:t>és</a:t>
            </a:r>
            <a:r>
              <a:rPr lang="en-GB" sz="1800" dirty="0"/>
              <a:t> </a:t>
            </a:r>
            <a:r>
              <a:rPr lang="en-GB" sz="1800" dirty="0" err="1"/>
              <a:t>aktiválja</a:t>
            </a:r>
            <a:r>
              <a:rPr lang="en-GB" sz="1800" dirty="0"/>
              <a:t> a </a:t>
            </a:r>
            <a:r>
              <a:rPr lang="en-GB" sz="1800" dirty="0" err="1"/>
              <a:t>résztvevőt</a:t>
            </a:r>
            <a:r>
              <a:rPr lang="en-GB" sz="1800" dirty="0"/>
              <a:t>.
A </a:t>
            </a:r>
            <a:r>
              <a:rPr lang="en-GB" sz="1800" dirty="0" err="1"/>
              <a:t>résztvevők</a:t>
            </a:r>
            <a:r>
              <a:rPr lang="en-GB" sz="1800" dirty="0"/>
              <a:t> </a:t>
            </a:r>
            <a:r>
              <a:rPr lang="en-GB" sz="1800" dirty="0" err="1"/>
              <a:t>teljes</a:t>
            </a:r>
            <a:r>
              <a:rPr lang="en-GB" sz="1800" dirty="0"/>
              <a:t> </a:t>
            </a:r>
            <a:r>
              <a:rPr lang="en-GB" sz="1800" dirty="0" err="1"/>
              <a:t>tevékenységét</a:t>
            </a:r>
            <a:r>
              <a:rPr lang="en-GB" sz="1800" dirty="0"/>
              <a:t> a </a:t>
            </a:r>
            <a:r>
              <a:rPr lang="en-GB" sz="1800" dirty="0" err="1"/>
              <a:t>képzésbe</a:t>
            </a:r>
            <a:r>
              <a:rPr lang="en-GB" sz="1800" dirty="0"/>
              <a:t> </a:t>
            </a:r>
            <a:r>
              <a:rPr lang="en-GB" sz="1800" dirty="0" err="1"/>
              <a:t>bevonja</a:t>
            </a:r>
            <a:r>
              <a:rPr lang="en-GB" sz="1800" dirty="0"/>
              <a:t>.
</a:t>
            </a:r>
            <a:endParaRPr lang="pl-PL" sz="1800" dirty="0"/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6674E768-0933-4351-9789-12F1E6410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7540" y="2197584"/>
            <a:ext cx="2462831" cy="24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BE9661F-FA51-4E4D-9C7C-8BF5C14A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>
          <a:xfrm>
            <a:off x="8119570" y="1016858"/>
            <a:ext cx="4072430" cy="5841142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C74CBB21-A71E-4942-8012-8ACE65A99270}"/>
              </a:ext>
            </a:extLst>
          </p:cNvPr>
          <p:cNvSpPr/>
          <p:nvPr/>
        </p:nvSpPr>
        <p:spPr>
          <a:xfrm>
            <a:off x="879311" y="6165304"/>
            <a:ext cx="1314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1 </a:t>
            </a:r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F99E5907-666D-460F-9456-7BF9EEEB9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BFA16F70-20AC-4E22-80F3-96EEB6A22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311" y="2564904"/>
            <a:ext cx="2008027" cy="22311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863C8A96-A4CF-49F4-84DE-30E815CEFFC8}"/>
              </a:ext>
            </a:extLst>
          </p:cNvPr>
          <p:cNvSpPr/>
          <p:nvPr/>
        </p:nvSpPr>
        <p:spPr>
          <a:xfrm>
            <a:off x="3856406" y="1016858"/>
            <a:ext cx="4255818" cy="58411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B433891-6EB5-4EE6-9EDE-D1F13123747F}"/>
              </a:ext>
            </a:extLst>
          </p:cNvPr>
          <p:cNvSpPr/>
          <p:nvPr/>
        </p:nvSpPr>
        <p:spPr>
          <a:xfrm>
            <a:off x="3861883" y="1016858"/>
            <a:ext cx="4250342" cy="10788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1694FC-9A53-459E-8654-550780993327}"/>
              </a:ext>
            </a:extLst>
          </p:cNvPr>
          <p:cNvSpPr/>
          <p:nvPr/>
        </p:nvSpPr>
        <p:spPr>
          <a:xfrm>
            <a:off x="4079776" y="1624554"/>
            <a:ext cx="3816424" cy="420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dirty="0">
                <a:solidFill>
                  <a:schemeClr val="bg1"/>
                </a:solidFill>
              </a:rPr>
              <a:t>A HELYESEN KIVÁLASZTOTT OKTATÁSI MÓDSZEREK LEHETŐVÉ TESZIK A KITŰZÖTT CÉLOK ELÉRÉSÉT.
 ENNEK KÖSZÖNHETŐEN A KÉPZÉS SORÁN MEGSZERZETT KÉSZSÉGEK A HÉTKÖZNAPI MUNKAGYAKORLATHOZ KAPCSOLÓDNAK. 
A LEGHATÉKONYABB MÓDSZER KIVÁLASZTÁSA ÉRDEKÉBEN SOK SZEMPONTOT KELL ÁTGONDOLNI
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F5067B5-66F2-42C8-8DF9-AEAFD1A593FE}"/>
              </a:ext>
            </a:extLst>
          </p:cNvPr>
          <p:cNvSpPr txBox="1">
            <a:spLocks/>
          </p:cNvSpPr>
          <p:nvPr/>
        </p:nvSpPr>
        <p:spPr bwMode="auto">
          <a:xfrm>
            <a:off x="1199456" y="125959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KÉPZÉS ELŐKÉSZÍTÉS CÉLJA</a:t>
            </a:r>
          </a:p>
        </p:txBody>
      </p:sp>
    </p:spTree>
    <p:extLst>
      <p:ext uri="{BB962C8B-B14F-4D97-AF65-F5344CB8AC3E}">
        <p14:creationId xmlns:p14="http://schemas.microsoft.com/office/powerpoint/2010/main" val="306583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20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D30EC7D-6531-4522-AC2C-0E73BE1BCF03}"/>
              </a:ext>
            </a:extLst>
          </p:cNvPr>
          <p:cNvSpPr/>
          <p:nvPr/>
        </p:nvSpPr>
        <p:spPr>
          <a:xfrm>
            <a:off x="2567608" y="1157993"/>
            <a:ext cx="6547276" cy="66382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METODY PRAKTYCZNE</a:t>
            </a:r>
          </a:p>
        </p:txBody>
      </p:sp>
      <p:sp>
        <p:nvSpPr>
          <p:cNvPr id="7" name="Prostokąt: zagięty narożnik 6">
            <a:extLst>
              <a:ext uri="{FF2B5EF4-FFF2-40B4-BE49-F238E27FC236}">
                <a16:creationId xmlns:a16="http://schemas.microsoft.com/office/drawing/2014/main" id="{CAB8E08C-1931-43C3-9D2E-3CDFFABE3012}"/>
              </a:ext>
            </a:extLst>
          </p:cNvPr>
          <p:cNvSpPr/>
          <p:nvPr/>
        </p:nvSpPr>
        <p:spPr>
          <a:xfrm>
            <a:off x="2817785" y="2595987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441D4595-9A31-44FA-8F9D-AE568CDD484D}"/>
              </a:ext>
            </a:extLst>
          </p:cNvPr>
          <p:cNvGrpSpPr/>
          <p:nvPr/>
        </p:nvGrpSpPr>
        <p:grpSpPr>
          <a:xfrm>
            <a:off x="1576534" y="1124745"/>
            <a:ext cx="9271994" cy="4824535"/>
            <a:chOff x="4224487" y="1318219"/>
            <a:chExt cx="6000614" cy="496483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99CD608E-07A3-41BA-BECB-CFD1BECCD0F2}"/>
                </a:ext>
              </a:extLst>
            </p:cNvPr>
            <p:cNvSpPr/>
            <p:nvPr/>
          </p:nvSpPr>
          <p:spPr>
            <a:xfrm>
              <a:off x="4224487" y="2010034"/>
              <a:ext cx="6000614" cy="3788209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FBF9CC2-C055-4300-8D00-CB44B404BF1F}"/>
                </a:ext>
              </a:extLst>
            </p:cNvPr>
            <p:cNvSpPr/>
            <p:nvPr/>
          </p:nvSpPr>
          <p:spPr>
            <a:xfrm>
              <a:off x="4224487" y="1318219"/>
              <a:ext cx="6000614" cy="752033"/>
            </a:xfrm>
            <a:prstGeom prst="rect">
              <a:avLst/>
            </a:prstGeom>
            <a:solidFill>
              <a:srgbClr val="FE7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Trójkąt prostokątny 12">
              <a:extLst>
                <a:ext uri="{FF2B5EF4-FFF2-40B4-BE49-F238E27FC236}">
                  <a16:creationId xmlns:a16="http://schemas.microsoft.com/office/drawing/2014/main" id="{ED6E7581-96B9-4426-98ED-930B66C26362}"/>
                </a:ext>
              </a:extLst>
            </p:cNvPr>
            <p:cNvSpPr/>
            <p:nvPr/>
          </p:nvSpPr>
          <p:spPr>
            <a:xfrm rot="10800000">
              <a:off x="9891672" y="5798242"/>
              <a:ext cx="333427" cy="484808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AF7D7058-AA7D-41C1-B0A0-E0937C50A50E}"/>
              </a:ext>
            </a:extLst>
          </p:cNvPr>
          <p:cNvSpPr/>
          <p:nvPr/>
        </p:nvSpPr>
        <p:spPr>
          <a:xfrm>
            <a:off x="1745112" y="119996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GYAKORLATI MÓDSZEREK
</a:t>
            </a:r>
            <a:r>
              <a:rPr lang="pl-PL" b="1" dirty="0" err="1"/>
              <a:t>Leggyakrabban</a:t>
            </a:r>
            <a:r>
              <a:rPr lang="pl-PL" b="1" dirty="0"/>
              <a:t> a </a:t>
            </a:r>
            <a:r>
              <a:rPr lang="pl-PL" b="1" dirty="0" err="1"/>
              <a:t>szakácsok</a:t>
            </a:r>
            <a:r>
              <a:rPr lang="pl-PL" b="1" dirty="0"/>
              <a:t> </a:t>
            </a:r>
            <a:r>
              <a:rPr lang="pl-PL" b="1" dirty="0" err="1"/>
              <a:t>képzésére</a:t>
            </a:r>
            <a:r>
              <a:rPr lang="pl-PL" b="1" dirty="0"/>
              <a:t> </a:t>
            </a:r>
            <a:r>
              <a:rPr lang="pl-PL" b="1" dirty="0" err="1"/>
              <a:t>használják</a:t>
            </a:r>
            <a:endParaRPr lang="pl-PL" b="1" dirty="0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E6106C6B-1F2D-49E4-A29A-7F1B187CA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533291"/>
              </p:ext>
            </p:extLst>
          </p:nvPr>
        </p:nvGraphicFramePr>
        <p:xfrm>
          <a:off x="1631506" y="2071403"/>
          <a:ext cx="9145014" cy="300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31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pl-PL" altLang="pl-PL" sz="1600" b="1" dirty="0"/>
                        <a:t>MEGJELENÍTÉS A MAGYARÁZATTAL</a:t>
                      </a:r>
                      <a:endParaRPr lang="pl-PL" altLang="pl-PL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/>
                        <a:t>Az előadás becsatlakoztatása a bemutatott tárgyra vagy jelenségre vonatkozó magyarázatokkal, pl. egy új </a:t>
                      </a:r>
                      <a:r>
                        <a:rPr lang="hu-HU" sz="1600" dirty="0" err="1"/>
                        <a:t>konvekciós</a:t>
                      </a:r>
                      <a:r>
                        <a:rPr lang="hu-HU" sz="1600" dirty="0"/>
                        <a:t> kemencével, amely során megmagyarázzák a funkciókat
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1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pl-PL" altLang="pl-PL" sz="1600" b="1" dirty="0"/>
                        <a:t>MEGJELENÍTÉS AZ UTASÍTÁSOKKAL</a:t>
                      </a:r>
                      <a:endParaRPr lang="pl-PL" altLang="pl-PL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egy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olyan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demonstráció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amely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elmagyarázza</a:t>
                      </a:r>
                      <a:r>
                        <a:rPr lang="en-GB" sz="1600" dirty="0"/>
                        <a:t> a </a:t>
                      </a:r>
                      <a:r>
                        <a:rPr lang="en-GB" sz="1600" dirty="0" err="1"/>
                        <a:t>továbblépés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módját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és</a:t>
                      </a:r>
                      <a:r>
                        <a:rPr lang="en-GB" sz="1600" dirty="0"/>
                        <a:t> a </a:t>
                      </a:r>
                      <a:r>
                        <a:rPr lang="en-GB" sz="1600" dirty="0" err="1"/>
                        <a:t>tevékenység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elvégzésének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sorrendjét</a:t>
                      </a:r>
                      <a:r>
                        <a:rPr lang="en-GB" sz="1600" dirty="0"/>
                        <a:t>, pl. </a:t>
                      </a:r>
                      <a:r>
                        <a:rPr lang="en-GB" sz="1600" dirty="0" err="1"/>
                        <a:t>bemutatja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hogyan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kell</a:t>
                      </a:r>
                      <a:r>
                        <a:rPr lang="en-GB" sz="1600" dirty="0"/>
                        <a:t>  </a:t>
                      </a:r>
                      <a:r>
                        <a:rPr lang="en-GB" sz="1600" dirty="0" err="1"/>
                        <a:t>virágot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egy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cukkkiniből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kifaragni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utasításokkal</a:t>
                      </a:r>
                      <a:r>
                        <a:rPr lang="en-GB" sz="1600" dirty="0"/>
                        <a:t> </a:t>
                      </a:r>
                      <a:endParaRPr lang="pl-PL" sz="16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94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21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D30EC7D-6531-4522-AC2C-0E73BE1BCF03}"/>
              </a:ext>
            </a:extLst>
          </p:cNvPr>
          <p:cNvSpPr/>
          <p:nvPr/>
        </p:nvSpPr>
        <p:spPr>
          <a:xfrm>
            <a:off x="2567608" y="1157993"/>
            <a:ext cx="6547276" cy="66382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METODY PRAKTYCZNE</a:t>
            </a:r>
          </a:p>
        </p:txBody>
      </p:sp>
      <p:sp>
        <p:nvSpPr>
          <p:cNvPr id="7" name="Prostokąt: zagięty narożnik 6">
            <a:extLst>
              <a:ext uri="{FF2B5EF4-FFF2-40B4-BE49-F238E27FC236}">
                <a16:creationId xmlns:a16="http://schemas.microsoft.com/office/drawing/2014/main" id="{CAB8E08C-1931-43C3-9D2E-3CDFFABE3012}"/>
              </a:ext>
            </a:extLst>
          </p:cNvPr>
          <p:cNvSpPr/>
          <p:nvPr/>
        </p:nvSpPr>
        <p:spPr>
          <a:xfrm>
            <a:off x="2817785" y="2595987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441D4595-9A31-44FA-8F9D-AE568CDD484D}"/>
              </a:ext>
            </a:extLst>
          </p:cNvPr>
          <p:cNvGrpSpPr/>
          <p:nvPr/>
        </p:nvGrpSpPr>
        <p:grpSpPr>
          <a:xfrm>
            <a:off x="1576534" y="1124745"/>
            <a:ext cx="9271994" cy="4824535"/>
            <a:chOff x="4224487" y="1318219"/>
            <a:chExt cx="6000614" cy="496483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99CD608E-07A3-41BA-BECB-CFD1BECCD0F2}"/>
                </a:ext>
              </a:extLst>
            </p:cNvPr>
            <p:cNvSpPr/>
            <p:nvPr/>
          </p:nvSpPr>
          <p:spPr>
            <a:xfrm>
              <a:off x="4224487" y="2010034"/>
              <a:ext cx="6000614" cy="3788209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FBF9CC2-C055-4300-8D00-CB44B404BF1F}"/>
                </a:ext>
              </a:extLst>
            </p:cNvPr>
            <p:cNvSpPr/>
            <p:nvPr/>
          </p:nvSpPr>
          <p:spPr>
            <a:xfrm>
              <a:off x="4224487" y="1318219"/>
              <a:ext cx="6000614" cy="752033"/>
            </a:xfrm>
            <a:prstGeom prst="rect">
              <a:avLst/>
            </a:prstGeom>
            <a:solidFill>
              <a:srgbClr val="FE7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Trójkąt prostokątny 12">
              <a:extLst>
                <a:ext uri="{FF2B5EF4-FFF2-40B4-BE49-F238E27FC236}">
                  <a16:creationId xmlns:a16="http://schemas.microsoft.com/office/drawing/2014/main" id="{ED6E7581-96B9-4426-98ED-930B66C26362}"/>
                </a:ext>
              </a:extLst>
            </p:cNvPr>
            <p:cNvSpPr/>
            <p:nvPr/>
          </p:nvSpPr>
          <p:spPr>
            <a:xfrm rot="10800000">
              <a:off x="9891672" y="5798242"/>
              <a:ext cx="333427" cy="484808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AF7D7058-AA7D-41C1-B0A0-E0937C50A50E}"/>
              </a:ext>
            </a:extLst>
          </p:cNvPr>
          <p:cNvSpPr/>
          <p:nvPr/>
        </p:nvSpPr>
        <p:spPr>
          <a:xfrm>
            <a:off x="1745112" y="119996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GYAKORLATI MÓDSZEREK
</a:t>
            </a:r>
            <a:r>
              <a:rPr lang="pl-PL" b="1" dirty="0" err="1"/>
              <a:t>Leggyakrabban</a:t>
            </a:r>
            <a:r>
              <a:rPr lang="pl-PL" b="1" dirty="0"/>
              <a:t> a </a:t>
            </a:r>
            <a:r>
              <a:rPr lang="pl-PL" b="1" dirty="0" err="1"/>
              <a:t>szakácsok</a:t>
            </a:r>
            <a:r>
              <a:rPr lang="pl-PL" b="1" dirty="0"/>
              <a:t> </a:t>
            </a:r>
            <a:r>
              <a:rPr lang="pl-PL" b="1" dirty="0" err="1"/>
              <a:t>képzésére</a:t>
            </a:r>
            <a:r>
              <a:rPr lang="pl-PL" b="1" dirty="0"/>
              <a:t> </a:t>
            </a:r>
            <a:r>
              <a:rPr lang="pl-PL" b="1" dirty="0" err="1"/>
              <a:t>használják</a:t>
            </a:r>
            <a:endParaRPr lang="pl-PL" b="1" dirty="0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E6106C6B-1F2D-49E4-A29A-7F1B187CA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94221"/>
              </p:ext>
            </p:extLst>
          </p:nvPr>
        </p:nvGraphicFramePr>
        <p:xfrm>
          <a:off x="1631506" y="2071403"/>
          <a:ext cx="9145014" cy="300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310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en-GB" altLang="pl-PL" sz="1600" b="1" dirty="0"/>
                        <a:t>TANFOLYAM, LABORATÓRIUMI ÉS TERMELÉSI GYAKORLATOK</a:t>
                      </a:r>
                      <a:endParaRPr lang="pl-PL" alt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szakmai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feladatok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gyakorlati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végrehajtása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alacsony-fokú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szimulált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és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valós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körülmények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között</a:t>
                      </a:r>
                      <a:r>
                        <a:rPr lang="en-GB" sz="1600" dirty="0"/>
                        <a:t>, pl. </a:t>
                      </a:r>
                      <a:r>
                        <a:rPr lang="en-GB" sz="1600" dirty="0" err="1"/>
                        <a:t>édesburgonya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használata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ételben</a:t>
                      </a:r>
                      <a:r>
                        <a:rPr lang="en-GB" sz="1600" dirty="0"/>
                        <a:t> 
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310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b="1" dirty="0">
                          <a:solidFill>
                            <a:schemeClr val="tx1"/>
                          </a:solidFill>
                        </a:rPr>
                        <a:t>A PROJEKT ELŐKÉSZÍTÉSE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szolgáltatás</a:t>
                      </a:r>
                      <a:r>
                        <a:rPr lang="en-GB" sz="1600" dirty="0"/>
                        <a:t>-, </a:t>
                      </a:r>
                      <a:r>
                        <a:rPr lang="en-GB" sz="1600" dirty="0" err="1"/>
                        <a:t>rendszer-vagy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objektumtervezés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fejlesztése</a:t>
                      </a:r>
                      <a:r>
                        <a:rPr lang="en-GB" sz="1600" dirty="0"/>
                        <a:t>, a </a:t>
                      </a:r>
                      <a:r>
                        <a:rPr lang="en-GB" sz="1600" dirty="0" err="1"/>
                        <a:t>vonatkozó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információkkal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együtt</a:t>
                      </a:r>
                      <a:r>
                        <a:rPr lang="en-GB" sz="1600" dirty="0"/>
                        <a:t>, pl. </a:t>
                      </a:r>
                      <a:r>
                        <a:rPr lang="en-GB" sz="1600" dirty="0" err="1"/>
                        <a:t>egy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bankett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asztal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díszítéssel</a:t>
                      </a:r>
                      <a:r>
                        <a:rPr lang="en-GB" sz="1600" dirty="0"/>
                        <a:t>, a </a:t>
                      </a:r>
                      <a:r>
                        <a:rPr lang="en-GB" sz="1600" dirty="0" err="1"/>
                        <a:t>faragással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megalkotott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gyümölcsből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való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szobrokat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használva</a:t>
                      </a:r>
                      <a:r>
                        <a:rPr lang="en-GB" sz="1600" dirty="0"/>
                        <a:t>
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314103"/>
                  </a:ext>
                </a:extLst>
              </a:tr>
            </a:tbl>
          </a:graphicData>
        </a:graphic>
      </p:graphicFrame>
      <p:sp>
        <p:nvSpPr>
          <p:cNvPr id="16" name="Tytuł 1">
            <a:extLst>
              <a:ext uri="{FF2B5EF4-FFF2-40B4-BE49-F238E27FC236}">
                <a16:creationId xmlns:a16="http://schemas.microsoft.com/office/drawing/2014/main" id="{451B2828-3949-45AF-ACC5-6D45223453AD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</p:spTree>
    <p:extLst>
      <p:ext uri="{BB962C8B-B14F-4D97-AF65-F5344CB8AC3E}">
        <p14:creationId xmlns:p14="http://schemas.microsoft.com/office/powerpoint/2010/main" val="67673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równoramienny 9">
            <a:extLst>
              <a:ext uri="{FF2B5EF4-FFF2-40B4-BE49-F238E27FC236}">
                <a16:creationId xmlns:a16="http://schemas.microsoft.com/office/drawing/2014/main" id="{41EA9D86-CC79-49D7-80F2-EFC5911B79F1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E2032CD-8C8F-40E3-AA50-B4B908A4C98F}"/>
              </a:ext>
            </a:extLst>
          </p:cNvPr>
          <p:cNvSpPr/>
          <p:nvPr/>
        </p:nvSpPr>
        <p:spPr>
          <a:xfrm>
            <a:off x="5562224" y="1844824"/>
            <a:ext cx="6629776" cy="3670992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0653D3F-B9E6-403D-8AA2-8E5D9D018579}"/>
              </a:ext>
            </a:extLst>
          </p:cNvPr>
          <p:cNvSpPr/>
          <p:nvPr/>
        </p:nvSpPr>
        <p:spPr>
          <a:xfrm>
            <a:off x="5583695" y="4625367"/>
            <a:ext cx="6608305" cy="603833"/>
          </a:xfrm>
          <a:prstGeom prst="rect">
            <a:avLst/>
          </a:prstGeom>
          <a:solidFill>
            <a:srgbClr val="FD6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</a:t>
            </a: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KIVÁLASZTÁSA</a:t>
            </a:r>
            <a:endParaRPr lang="pl-PL" altLang="pl-P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22</a:t>
            </a:fld>
            <a:endParaRPr lang="en-US" altLang="pl-PL"/>
          </a:p>
        </p:txBody>
      </p:sp>
      <p:sp>
        <p:nvSpPr>
          <p:cNvPr id="9" name="Prostokąt: zagięty narożnik 8">
            <a:extLst>
              <a:ext uri="{FF2B5EF4-FFF2-40B4-BE49-F238E27FC236}">
                <a16:creationId xmlns:a16="http://schemas.microsoft.com/office/drawing/2014/main" id="{D2875F18-949B-4E16-8CAA-B3B1CCC61F59}"/>
              </a:ext>
            </a:extLst>
          </p:cNvPr>
          <p:cNvSpPr/>
          <p:nvPr/>
        </p:nvSpPr>
        <p:spPr>
          <a:xfrm>
            <a:off x="2135560" y="2294918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5456B41D-1F29-4D9F-A7C0-541DC736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540" y="2197584"/>
            <a:ext cx="2462831" cy="2462831"/>
          </a:xfrm>
          <a:prstGeom prst="rect">
            <a:avLst/>
          </a:prstGeom>
        </p:spPr>
      </p:pic>
      <p:sp>
        <p:nvSpPr>
          <p:cNvPr id="13" name="Podtytuł 2">
            <a:extLst>
              <a:ext uri="{FF2B5EF4-FFF2-40B4-BE49-F238E27FC236}">
                <a16:creationId xmlns:a16="http://schemas.microsoft.com/office/drawing/2014/main" id="{3835DA97-2AE6-4A0D-AEB1-C348EF26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133564"/>
            <a:ext cx="5213700" cy="2526851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GYAKORLATI MÓDSZER
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bemutatók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gyakorlatok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nagyon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hatékony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aminek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köszönhetően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ember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fokozatosan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egyre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nehezebben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szerezhet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ismereteket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készségeket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Az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akció-tanulási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kialakítása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"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fordítva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történik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meghozott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fellépések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elemzésére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összpontosít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amelyekből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ismeretek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készségek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jövőbeni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magatartások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minőségének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javításához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vezetnek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elemzés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magában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foglalja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kérdések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megválaszolásával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C83D3E2-0822-4CD2-AB0B-338443C5F765}"/>
              </a:ext>
            </a:extLst>
          </p:cNvPr>
          <p:cNvSpPr/>
          <p:nvPr/>
        </p:nvSpPr>
        <p:spPr>
          <a:xfrm>
            <a:off x="6224811" y="4725144"/>
            <a:ext cx="5038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Hol?, ki?, </a:t>
            </a:r>
            <a:r>
              <a:rPr lang="pl-PL" b="1" dirty="0" err="1">
                <a:solidFill>
                  <a:schemeClr val="bg1"/>
                </a:solidFill>
              </a:rPr>
              <a:t>mikor</a:t>
            </a:r>
            <a:r>
              <a:rPr lang="pl-PL" b="1" dirty="0">
                <a:solidFill>
                  <a:schemeClr val="bg1"/>
                </a:solidFill>
              </a:rPr>
              <a:t>?, mi?, </a:t>
            </a:r>
            <a:r>
              <a:rPr lang="pl-PL" b="1" dirty="0" err="1">
                <a:solidFill>
                  <a:schemeClr val="bg1"/>
                </a:solidFill>
              </a:rPr>
              <a:t>miért</a:t>
            </a:r>
            <a:r>
              <a:rPr lang="pl-PL" b="1" dirty="0">
                <a:solidFill>
                  <a:schemeClr val="bg1"/>
                </a:solidFill>
              </a:rPr>
              <a:t>?, </a:t>
            </a:r>
            <a:r>
              <a:rPr lang="pl-PL" b="1" dirty="0" err="1">
                <a:solidFill>
                  <a:schemeClr val="bg1"/>
                </a:solidFill>
              </a:rPr>
              <a:t>milyen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nagy</a:t>
            </a:r>
            <a:r>
              <a:rPr lang="pl-PL" b="1" dirty="0">
                <a:solidFill>
                  <a:schemeClr val="bg1"/>
                </a:solidFill>
              </a:rPr>
              <a:t>?, </a:t>
            </a:r>
            <a:r>
              <a:rPr lang="pl-PL" b="1" dirty="0" err="1">
                <a:solidFill>
                  <a:schemeClr val="bg1"/>
                </a:solidFill>
              </a:rPr>
              <a:t>hány</a:t>
            </a:r>
            <a:r>
              <a:rPr lang="pl-PL" b="1" dirty="0">
                <a:solidFill>
                  <a:schemeClr val="bg1"/>
                </a:solidFill>
              </a:rPr>
              <a:t>?
</a:t>
            </a:r>
          </a:p>
        </p:txBody>
      </p:sp>
    </p:spTree>
    <p:extLst>
      <p:ext uri="{BB962C8B-B14F-4D97-AF65-F5344CB8AC3E}">
        <p14:creationId xmlns:p14="http://schemas.microsoft.com/office/powerpoint/2010/main" val="406152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</a:t>
            </a: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KIVÁLASZTÁSA</a:t>
            </a:r>
            <a:endParaRPr lang="pl-PL" altLang="pl-P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23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839DA0E7-CF93-42ED-AAD4-6608C8D2BE5C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8B4F3C6-7BA1-4695-956D-4AA99F3C3B55}"/>
              </a:ext>
            </a:extLst>
          </p:cNvPr>
          <p:cNvSpPr/>
          <p:nvPr/>
        </p:nvSpPr>
        <p:spPr>
          <a:xfrm>
            <a:off x="5562224" y="1492646"/>
            <a:ext cx="6629776" cy="4231332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40D1F464-5F6A-405C-8889-D92B1076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984" y="1628800"/>
            <a:ext cx="5213700" cy="389663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pl-PL" sz="2000" b="1" dirty="0">
                <a:solidFill>
                  <a:schemeClr val="bg1"/>
                </a:solidFill>
              </a:rPr>
              <a:t>GYAKORLATI MÓDSZER – </a:t>
            </a:r>
            <a:r>
              <a:rPr lang="pl-PL" sz="2000" b="1" dirty="0" err="1">
                <a:solidFill>
                  <a:schemeClr val="bg1"/>
                </a:solidFill>
              </a:rPr>
              <a:t>cselekvés-tanulás</a:t>
            </a:r>
            <a:r>
              <a:rPr lang="pl-PL" sz="2000" b="1" dirty="0">
                <a:solidFill>
                  <a:schemeClr val="bg1"/>
                </a:solidFill>
              </a:rPr>
              <a:t>
</a:t>
            </a:r>
            <a:r>
              <a:rPr lang="pl-PL" alt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Például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megfigyelés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</a:p>
          <a:p>
            <a:pPr lvl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kemény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zöldségek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karotta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zeller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raddish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faragott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szobrai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
A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karamell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díszítés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készítése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A film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bemutatja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hogyan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összeállítani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ételek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alapján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molekuláris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konyhát</a:t>
            </a:r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rámutatni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összes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helyesen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befejezett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tevékenységet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összes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hibát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észrevéve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hányan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voltak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miért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követtek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mit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kell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tenni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elkerüljék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őket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jövőben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F7B95BB-FE46-4BED-B0E8-DAACD6FC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662589"/>
            <a:ext cx="2088231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75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/>
          </a:p>
        </p:txBody>
      </p:sp>
      <p:sp>
        <p:nvSpPr>
          <p:cNvPr id="9" name="Prostokąt: zagięty narożnik 8">
            <a:extLst>
              <a:ext uri="{FF2B5EF4-FFF2-40B4-BE49-F238E27FC236}">
                <a16:creationId xmlns:a16="http://schemas.microsoft.com/office/drawing/2014/main" id="{73660AB1-55A3-418E-96B3-480845D54ED7}"/>
              </a:ext>
            </a:extLst>
          </p:cNvPr>
          <p:cNvSpPr/>
          <p:nvPr/>
        </p:nvSpPr>
        <p:spPr>
          <a:xfrm>
            <a:off x="2135560" y="2294918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sp>
        <p:nvSpPr>
          <p:cNvPr id="10" name="Trójkąt równoramienny 9">
            <a:extLst>
              <a:ext uri="{FF2B5EF4-FFF2-40B4-BE49-F238E27FC236}">
                <a16:creationId xmlns:a16="http://schemas.microsoft.com/office/drawing/2014/main" id="{A39DC2F1-B504-4B10-9B11-A1C4DF5C90DD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DFDECFA-CE53-4BB9-9C59-2CCB0C38AA00}"/>
              </a:ext>
            </a:extLst>
          </p:cNvPr>
          <p:cNvSpPr/>
          <p:nvPr/>
        </p:nvSpPr>
        <p:spPr>
          <a:xfrm>
            <a:off x="5562224" y="2211542"/>
            <a:ext cx="6629776" cy="279354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BCF37FB0-1AF6-4FDB-B459-0FC8F7405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984" y="2348880"/>
            <a:ext cx="5213700" cy="2448272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b="1" dirty="0">
                <a:solidFill>
                  <a:schemeClr val="bg1"/>
                </a:solidFill>
              </a:rPr>
              <a:t>GYAKORLATI MÓDSZEREK</a:t>
            </a:r>
            <a:br>
              <a:rPr lang="pl-PL" sz="1800" b="1" dirty="0">
                <a:solidFill>
                  <a:schemeClr val="bg1"/>
                </a:solidFill>
              </a:rPr>
            </a:br>
            <a:endParaRPr lang="pl-PL" sz="18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CSAK CSINÁLD!</a:t>
            </a:r>
          </a:p>
          <a:p>
            <a:pPr marL="0" indent="0" algn="ctr" eaLnBrk="1" fontAlgn="auto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hu-HU" sz="1800" dirty="0"/>
              <a:t>Nincsenek olyan készségek, amit nem lehet hatékonyan tanítani gyakorlati feladatok nélkül.
Erőfeszítés nélkül nem fog működni!</a:t>
            </a:r>
            <a:endParaRPr lang="pl-PL" sz="1800" b="1" dirty="0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59E2FC52-0A7E-4C57-A544-68F3A674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3512" y="2610819"/>
            <a:ext cx="1853131" cy="18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40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25</a:t>
            </a:fld>
            <a:endParaRPr lang="en-US" alt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359B7A2-7EAF-469C-BCCD-8A2C12E8F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-5147"/>
          <a:stretch/>
        </p:blipFill>
        <p:spPr>
          <a:xfrm>
            <a:off x="5780" y="1501030"/>
            <a:ext cx="6480719" cy="43192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8FBE85D-566C-47B5-BD82-4378D9C73C9F}"/>
              </a:ext>
            </a:extLst>
          </p:cNvPr>
          <p:cNvSpPr/>
          <p:nvPr/>
        </p:nvSpPr>
        <p:spPr>
          <a:xfrm>
            <a:off x="6139611" y="1503054"/>
            <a:ext cx="6077069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374D607-9C91-494A-A8A1-7DA7CDF88675}"/>
              </a:ext>
            </a:extLst>
          </p:cNvPr>
          <p:cNvSpPr/>
          <p:nvPr/>
        </p:nvSpPr>
        <p:spPr>
          <a:xfrm>
            <a:off x="6134733" y="1501030"/>
            <a:ext cx="6077069" cy="7758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0D46A4E-F4B1-47F7-AEE9-974C80CF077A}"/>
              </a:ext>
            </a:extLst>
          </p:cNvPr>
          <p:cNvSpPr/>
          <p:nvPr/>
        </p:nvSpPr>
        <p:spPr>
          <a:xfrm>
            <a:off x="6486499" y="2387720"/>
            <a:ext cx="5607012" cy="313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kitűzött célok,
az oktatás tartalmának típusa és terjedelme,
a résztvevők sokfélesége,
képzési feltételek (idő, résztvevők száma, rendelkezésre álló pénzeszközök stb.).
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módszerek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kombinálhatók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egymással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amely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lehetővé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teszik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rugalmasságot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kulcsszó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utal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másikra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96F427-F921-49C8-90E0-9356920FD76C}"/>
              </a:ext>
            </a:extLst>
          </p:cNvPr>
          <p:cNvSpPr/>
          <p:nvPr/>
        </p:nvSpPr>
        <p:spPr>
          <a:xfrm>
            <a:off x="6486499" y="1585910"/>
            <a:ext cx="5298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 MÓDSZER SORÁN AZ OKTATÓNAK MÉRLEGELNIE KELL: AZ ALÁBBIAKAT
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02953A68-3E10-4CD2-9697-CBE7D8E181F7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</p:spTree>
    <p:extLst>
      <p:ext uri="{BB962C8B-B14F-4D97-AF65-F5344CB8AC3E}">
        <p14:creationId xmlns:p14="http://schemas.microsoft.com/office/powerpoint/2010/main" val="74538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MÓDSZER KIVÁLASZTÁSA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26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CFF5BC6-21AC-4F3F-A25A-F0A54F4BD518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F0D92140-79B7-45A2-9C8D-21BCF345036C}"/>
              </a:ext>
            </a:extLst>
          </p:cNvPr>
          <p:cNvSpPr/>
          <p:nvPr/>
        </p:nvSpPr>
        <p:spPr>
          <a:xfrm rot="5400000">
            <a:off x="6681220" y="941850"/>
            <a:ext cx="4391780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B7DCEF7-67EE-48EA-B90E-72245557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973" y="2500312"/>
            <a:ext cx="1741291" cy="185737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BD88204-993C-43FA-9105-91201544D6BD}"/>
              </a:ext>
            </a:extLst>
          </p:cNvPr>
          <p:cNvSpPr/>
          <p:nvPr/>
        </p:nvSpPr>
        <p:spPr>
          <a:xfrm>
            <a:off x="6312024" y="2648271"/>
            <a:ext cx="5270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MIVEL AZ AGY NEM ÖSSZPONTOSÍT MINDENRE, AZ UNALMAS ÉS MONOTON MŰHELYEKRE NEM EMLÉKEZÜNK 
</a:t>
            </a:r>
          </a:p>
        </p:txBody>
      </p:sp>
    </p:spTree>
    <p:extLst>
      <p:ext uri="{BB962C8B-B14F-4D97-AF65-F5344CB8AC3E}">
        <p14:creationId xmlns:p14="http://schemas.microsoft.com/office/powerpoint/2010/main" val="1185464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</a:t>
            </a:r>
            <a:r>
              <a:rPr lang="pl-PL" altLang="pl-P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FORRÁSOK</a:t>
            </a: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27</a:t>
            </a:fld>
            <a:endParaRPr lang="en-US" alt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3A1098F-8EA0-44CC-B9C6-2DA910A1877C}"/>
              </a:ext>
            </a:extLst>
          </p:cNvPr>
          <p:cNvSpPr/>
          <p:nvPr/>
        </p:nvSpPr>
        <p:spPr>
          <a:xfrm>
            <a:off x="879311" y="6217567"/>
            <a:ext cx="1380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1 &amp;  2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5100CC7-8E97-4CD9-A335-895FDD72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AE4775B-DEBF-41FC-B679-8D060FB69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00"/>
            <a:ext cx="5605822" cy="4257215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D91BC72-CB88-4E9B-B8A4-892BF35D29E6}"/>
              </a:ext>
            </a:extLst>
          </p:cNvPr>
          <p:cNvSpPr/>
          <p:nvPr/>
        </p:nvSpPr>
        <p:spPr>
          <a:xfrm>
            <a:off x="5605823" y="5373216"/>
            <a:ext cx="6581266" cy="10153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447C99C-4F37-40FF-9BCE-9639E289408D}"/>
              </a:ext>
            </a:extLst>
          </p:cNvPr>
          <p:cNvSpPr/>
          <p:nvPr/>
        </p:nvSpPr>
        <p:spPr>
          <a:xfrm>
            <a:off x="2855640" y="1987093"/>
            <a:ext cx="9336360" cy="3458131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5F4134F-2484-432F-8827-31D7722AC380}"/>
              </a:ext>
            </a:extLst>
          </p:cNvPr>
          <p:cNvSpPr/>
          <p:nvPr/>
        </p:nvSpPr>
        <p:spPr>
          <a:xfrm>
            <a:off x="5967020" y="2479217"/>
            <a:ext cx="5863782" cy="2401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 err="1">
                <a:solidFill>
                  <a:schemeClr val="bg1"/>
                </a:solidFill>
              </a:rPr>
              <a:t>Ezek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azok</a:t>
            </a:r>
            <a:r>
              <a:rPr lang="pl-PL" b="1" dirty="0">
                <a:solidFill>
                  <a:schemeClr val="bg1"/>
                </a:solidFill>
              </a:rPr>
              <a:t> a </a:t>
            </a:r>
            <a:r>
              <a:rPr lang="pl-PL" b="1" dirty="0" err="1">
                <a:solidFill>
                  <a:schemeClr val="bg1"/>
                </a:solidFill>
              </a:rPr>
              <a:t>konkrét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tárgyak</a:t>
            </a:r>
            <a:r>
              <a:rPr lang="pl-PL" b="1" dirty="0">
                <a:solidFill>
                  <a:schemeClr val="bg1"/>
                </a:solidFill>
              </a:rPr>
              <a:t>, </a:t>
            </a:r>
            <a:r>
              <a:rPr lang="pl-PL" b="1" dirty="0" err="1">
                <a:solidFill>
                  <a:schemeClr val="bg1"/>
                </a:solidFill>
              </a:rPr>
              <a:t>amelyek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megkönnyítik</a:t>
            </a:r>
            <a:r>
              <a:rPr lang="pl-PL" b="1" dirty="0">
                <a:solidFill>
                  <a:schemeClr val="bg1"/>
                </a:solidFill>
              </a:rPr>
              <a:t> a </a:t>
            </a:r>
            <a:r>
              <a:rPr lang="pl-PL" b="1" dirty="0" err="1">
                <a:solidFill>
                  <a:schemeClr val="bg1"/>
                </a:solidFill>
              </a:rPr>
              <a:t>készségek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és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ismeretek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gyarapítását</a:t>
            </a:r>
            <a:r>
              <a:rPr lang="pl-PL" b="1" dirty="0">
                <a:solidFill>
                  <a:schemeClr val="bg1"/>
                </a:solidFill>
              </a:rPr>
              <a:t>,
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tanulás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megkönnyítésének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feladatát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tudják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teljesíteni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ha: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ts val="2400"/>
              </a:lnSpc>
              <a:buBlip>
                <a:blip r:embed="rId4"/>
              </a:buBlip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bizonyos ingereket látást, hallást, tapintást és szagot indít el,
tanítani, amit kell,
egyértelműen bemutatja a tárgyakat, jelenségeket,
Összhangban vannak a tartalmakkal és célokkal, az üzenettel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5E2E3242-6E5A-4CFA-9AC3-F7FDC07893B6}"/>
              </a:ext>
            </a:extLst>
          </p:cNvPr>
          <p:cNvSpPr/>
          <p:nvPr/>
        </p:nvSpPr>
        <p:spPr>
          <a:xfrm>
            <a:off x="2999656" y="4283804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MÓDSZERTANI KUTATÁSOK</a:t>
            </a:r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62AB6015-F475-463C-A86A-BF591A75F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4684" y="2385479"/>
            <a:ext cx="1746208" cy="17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25">
            <a:extLst>
              <a:ext uri="{FF2B5EF4-FFF2-40B4-BE49-F238E27FC236}">
                <a16:creationId xmlns:a16="http://schemas.microsoft.com/office/drawing/2014/main" id="{E8696686-89DC-9442-AFDD-EF0295B33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23461"/>
          <a:stretch/>
        </p:blipFill>
        <p:spPr>
          <a:xfrm>
            <a:off x="0" y="1631505"/>
            <a:ext cx="12192000" cy="5325887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FORRÁSOK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28</a:t>
            </a:fld>
            <a:endParaRPr lang="en-US" altLang="pl-PL"/>
          </a:p>
        </p:txBody>
      </p:sp>
      <p:sp>
        <p:nvSpPr>
          <p:cNvPr id="14" name="Symbol zastępczy numeru slajdu 1">
            <a:extLst>
              <a:ext uri="{FF2B5EF4-FFF2-40B4-BE49-F238E27FC236}">
                <a16:creationId xmlns:a16="http://schemas.microsoft.com/office/drawing/2014/main" id="{B2EA440F-E4FE-486D-B743-16C791D324B8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28</a:t>
            </a:fld>
            <a:endParaRPr lang="en-US" alt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93A58E7-D737-4931-B07C-92E72F77224F}"/>
              </a:ext>
            </a:extLst>
          </p:cNvPr>
          <p:cNvSpPr/>
          <p:nvPr/>
        </p:nvSpPr>
        <p:spPr>
          <a:xfrm>
            <a:off x="1991544" y="3507932"/>
            <a:ext cx="4094721" cy="7438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2FF32905-2B27-403E-B89C-F537ADD10FDD}"/>
              </a:ext>
            </a:extLst>
          </p:cNvPr>
          <p:cNvSpPr/>
          <p:nvPr/>
        </p:nvSpPr>
        <p:spPr>
          <a:xfrm rot="10800000">
            <a:off x="5808981" y="4246481"/>
            <a:ext cx="277284" cy="25054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7" name="Tytuł 4">
            <a:extLst>
              <a:ext uri="{FF2B5EF4-FFF2-40B4-BE49-F238E27FC236}">
                <a16:creationId xmlns:a16="http://schemas.microsoft.com/office/drawing/2014/main" id="{9F2C4180-26C9-4524-A7E1-10F022F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452" y="3689392"/>
            <a:ext cx="3237794" cy="388818"/>
          </a:xfrm>
        </p:spPr>
        <p:txBody>
          <a:bodyPr/>
          <a:lstStyle/>
          <a:p>
            <a:r>
              <a:rPr lang="pl-PL" sz="1800" b="1" dirty="0">
                <a:solidFill>
                  <a:schemeClr val="bg1"/>
                </a:solidFill>
              </a:rPr>
              <a:t> TANÍTÁSI SEGÉDESZKÖZÖK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50FD855-F58C-4C10-A643-9407D3440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022515" y="383571"/>
            <a:ext cx="119336" cy="2177746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C414C55E-BEAA-4171-8701-87E9BEDE3631}"/>
              </a:ext>
            </a:extLst>
          </p:cNvPr>
          <p:cNvSpPr/>
          <p:nvPr/>
        </p:nvSpPr>
        <p:spPr>
          <a:xfrm>
            <a:off x="1991544" y="4854673"/>
            <a:ext cx="4094721" cy="743884"/>
          </a:xfrm>
          <a:prstGeom prst="rect">
            <a:avLst/>
          </a:prstGeom>
          <a:solidFill>
            <a:srgbClr val="FD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93477E82-B6D4-4178-8506-BD964F24C651}"/>
              </a:ext>
            </a:extLst>
          </p:cNvPr>
          <p:cNvSpPr/>
          <p:nvPr/>
        </p:nvSpPr>
        <p:spPr>
          <a:xfrm>
            <a:off x="5808981" y="4604129"/>
            <a:ext cx="277284" cy="250544"/>
          </a:xfrm>
          <a:prstGeom prst="rtTriangle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32" name="Tytuł 4">
            <a:extLst>
              <a:ext uri="{FF2B5EF4-FFF2-40B4-BE49-F238E27FC236}">
                <a16:creationId xmlns:a16="http://schemas.microsoft.com/office/drawing/2014/main" id="{39D8AFEB-36DF-453F-B591-5B019C56B7CE}"/>
              </a:ext>
            </a:extLst>
          </p:cNvPr>
          <p:cNvSpPr txBox="1">
            <a:spLocks/>
          </p:cNvSpPr>
          <p:nvPr/>
        </p:nvSpPr>
        <p:spPr bwMode="auto">
          <a:xfrm>
            <a:off x="2484417" y="4854673"/>
            <a:ext cx="3053864" cy="7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 dirty="0">
                <a:solidFill>
                  <a:schemeClr val="bg1"/>
                </a:solidFill>
              </a:rPr>
              <a:t>TANANYAGOK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B626DB9E-CC2B-447F-8419-2A3E1CE8F99F}"/>
              </a:ext>
            </a:extLst>
          </p:cNvPr>
          <p:cNvSpPr/>
          <p:nvPr/>
        </p:nvSpPr>
        <p:spPr>
          <a:xfrm>
            <a:off x="6240016" y="3507932"/>
            <a:ext cx="4094721" cy="743884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Trójkąt prostokątny 33">
            <a:extLst>
              <a:ext uri="{FF2B5EF4-FFF2-40B4-BE49-F238E27FC236}">
                <a16:creationId xmlns:a16="http://schemas.microsoft.com/office/drawing/2014/main" id="{1A57765C-F6B7-49F7-81D7-360E2795EEC5}"/>
              </a:ext>
            </a:extLst>
          </p:cNvPr>
          <p:cNvSpPr/>
          <p:nvPr/>
        </p:nvSpPr>
        <p:spPr>
          <a:xfrm rot="10800000" flipH="1">
            <a:off x="6240014" y="4246481"/>
            <a:ext cx="277288" cy="250544"/>
          </a:xfrm>
          <a:prstGeom prst="rtTriangle">
            <a:avLst/>
          </a:prstGeom>
          <a:solidFill>
            <a:srgbClr val="F3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35" name="Tytuł 4">
            <a:extLst>
              <a:ext uri="{FF2B5EF4-FFF2-40B4-BE49-F238E27FC236}">
                <a16:creationId xmlns:a16="http://schemas.microsoft.com/office/drawing/2014/main" id="{A73B5BE8-1826-410C-8F22-F906B5B36B4A}"/>
              </a:ext>
            </a:extLst>
          </p:cNvPr>
          <p:cNvSpPr txBox="1">
            <a:spLocks/>
          </p:cNvSpPr>
          <p:nvPr/>
        </p:nvSpPr>
        <p:spPr bwMode="auto">
          <a:xfrm>
            <a:off x="6184905" y="3689392"/>
            <a:ext cx="4149832" cy="38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 dirty="0">
                <a:solidFill>
                  <a:schemeClr val="bg1"/>
                </a:solidFill>
              </a:rPr>
              <a:t>TECHNIKAI SEGÉDESZKÖZÖK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40D71096-E41A-454B-91CC-56322FABC347}"/>
              </a:ext>
            </a:extLst>
          </p:cNvPr>
          <p:cNvSpPr/>
          <p:nvPr/>
        </p:nvSpPr>
        <p:spPr>
          <a:xfrm>
            <a:off x="6246515" y="4854673"/>
            <a:ext cx="4094721" cy="743884"/>
          </a:xfrm>
          <a:prstGeom prst="rect">
            <a:avLst/>
          </a:prstGeom>
          <a:solidFill>
            <a:srgbClr val="FD6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Trójkąt prostokątny 36">
            <a:extLst>
              <a:ext uri="{FF2B5EF4-FFF2-40B4-BE49-F238E27FC236}">
                <a16:creationId xmlns:a16="http://schemas.microsoft.com/office/drawing/2014/main" id="{9A71F78E-A694-41C6-BF09-DBA4236F53FB}"/>
              </a:ext>
            </a:extLst>
          </p:cNvPr>
          <p:cNvSpPr/>
          <p:nvPr/>
        </p:nvSpPr>
        <p:spPr>
          <a:xfrm flipH="1">
            <a:off x="6246515" y="4604129"/>
            <a:ext cx="289690" cy="250544"/>
          </a:xfrm>
          <a:prstGeom prst="rtTriangle">
            <a:avLst/>
          </a:prstGeom>
          <a:solidFill>
            <a:srgbClr val="FD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38" name="Tytuł 4">
            <a:extLst>
              <a:ext uri="{FF2B5EF4-FFF2-40B4-BE49-F238E27FC236}">
                <a16:creationId xmlns:a16="http://schemas.microsoft.com/office/drawing/2014/main" id="{9BF4D53F-23B9-448B-BA45-22FD2CB72929}"/>
              </a:ext>
            </a:extLst>
          </p:cNvPr>
          <p:cNvSpPr txBox="1">
            <a:spLocks/>
          </p:cNvSpPr>
          <p:nvPr/>
        </p:nvSpPr>
        <p:spPr bwMode="auto">
          <a:xfrm>
            <a:off x="6628938" y="4854673"/>
            <a:ext cx="3274764" cy="7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 dirty="0">
                <a:solidFill>
                  <a:schemeClr val="bg1"/>
                </a:solidFill>
              </a:rPr>
              <a:t>PEDAGÓGIAI MUNKA SEGÉDESZKÖZÖK </a:t>
            </a:r>
          </a:p>
        </p:txBody>
      </p:sp>
    </p:spTree>
    <p:extLst>
      <p:ext uri="{BB962C8B-B14F-4D97-AF65-F5344CB8AC3E}">
        <p14:creationId xmlns:p14="http://schemas.microsoft.com/office/powerpoint/2010/main" val="301950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761685D8-AD59-4C1B-B383-B8841C83F27D}"/>
              </a:ext>
            </a:extLst>
          </p:cNvPr>
          <p:cNvSpPr/>
          <p:nvPr/>
        </p:nvSpPr>
        <p:spPr>
          <a:xfrm>
            <a:off x="879311" y="6289575"/>
            <a:ext cx="104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1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3572EF07-360A-4DD1-A035-2BB8D9659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sp>
        <p:nvSpPr>
          <p:cNvPr id="26" name="Dymek mowy: prostokąt 25">
            <a:extLst>
              <a:ext uri="{FF2B5EF4-FFF2-40B4-BE49-F238E27FC236}">
                <a16:creationId xmlns:a16="http://schemas.microsoft.com/office/drawing/2014/main" id="{1007AFE7-8CBD-4555-9FEF-92CFC7D872E8}"/>
              </a:ext>
            </a:extLst>
          </p:cNvPr>
          <p:cNvSpPr/>
          <p:nvPr/>
        </p:nvSpPr>
        <p:spPr>
          <a:xfrm rot="5400000">
            <a:off x="5841806" y="481871"/>
            <a:ext cx="2951620" cy="6629776"/>
          </a:xfrm>
          <a:prstGeom prst="wedgeRectCallout">
            <a:avLst>
              <a:gd name="adj1" fmla="val -20833"/>
              <a:gd name="adj2" fmla="val 5480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E88D104C-A3BE-41C3-AB68-496B99832591}"/>
              </a:ext>
            </a:extLst>
          </p:cNvPr>
          <p:cNvSpPr/>
          <p:nvPr/>
        </p:nvSpPr>
        <p:spPr>
          <a:xfrm>
            <a:off x="4002728" y="1888901"/>
            <a:ext cx="4350201" cy="338366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613DB560-BFDF-47C4-8FD0-42BF52D64A82}"/>
              </a:ext>
            </a:extLst>
          </p:cNvPr>
          <p:cNvSpPr/>
          <p:nvPr/>
        </p:nvSpPr>
        <p:spPr>
          <a:xfrm>
            <a:off x="7968208" y="1888901"/>
            <a:ext cx="4218880" cy="3383668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odtytuł 2">
            <a:extLst>
              <a:ext uri="{FF2B5EF4-FFF2-40B4-BE49-F238E27FC236}">
                <a16:creationId xmlns:a16="http://schemas.microsoft.com/office/drawing/2014/main" id="{3C34AB01-46D9-4387-A421-A170E9F45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766" y="2147585"/>
            <a:ext cx="3444418" cy="3513663"/>
          </a:xfrm>
        </p:spPr>
        <p:txBody>
          <a:bodyPr/>
          <a:lstStyle/>
          <a:p>
            <a:pPr marL="0" indent="0">
              <a:buNone/>
            </a:pPr>
            <a:r>
              <a:rPr lang="pl-PL" sz="2200" b="1" dirty="0">
                <a:solidFill>
                  <a:schemeClr val="bg1"/>
                </a:solidFill>
              </a:rPr>
              <a:t>VIZÁLIS</a:t>
            </a:r>
          </a:p>
          <a:p>
            <a:pPr marL="0" indent="0">
              <a:buNone/>
            </a:pPr>
            <a:endParaRPr lang="pl-PL" sz="2200" b="1" dirty="0">
              <a:solidFill>
                <a:schemeClr val="bg1"/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grafika (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térképek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diagramok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
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képi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illusztrációk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fényképek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
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Könyvek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Példa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diagram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konvekciós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kemencéből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
</a:t>
            </a: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D88BD44D-42C3-4D68-87BD-3460F5C3581E}"/>
              </a:ext>
            </a:extLst>
          </p:cNvPr>
          <p:cNvSpPr/>
          <p:nvPr/>
        </p:nvSpPr>
        <p:spPr>
          <a:xfrm>
            <a:off x="796820" y="4017605"/>
            <a:ext cx="1975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err="1">
                <a:solidFill>
                  <a:srgbClr val="FD6D01"/>
                </a:solidFill>
              </a:rPr>
              <a:t>TANÍTÁSI</a:t>
            </a:r>
            <a:r>
              <a:rPr lang="pl-PL" sz="2000" b="1" dirty="0">
                <a:solidFill>
                  <a:srgbClr val="FD6D01"/>
                </a:solidFill>
              </a:rPr>
              <a:t> </a:t>
            </a:r>
          </a:p>
          <a:p>
            <a:pPr algn="ctr"/>
            <a:r>
              <a:rPr lang="pl-PL" sz="2000" b="1" dirty="0" err="1">
                <a:solidFill>
                  <a:srgbClr val="FD6D01"/>
                </a:solidFill>
              </a:rPr>
              <a:t>SEGÉDESZKÖZÖK</a:t>
            </a:r>
            <a:endParaRPr lang="pl-PL" sz="2000" dirty="0">
              <a:solidFill>
                <a:srgbClr val="FD6D01"/>
              </a:solidFill>
              <a:highlight>
                <a:srgbClr val="FD6D01"/>
              </a:highlight>
            </a:endParaRPr>
          </a:p>
        </p:txBody>
      </p:sp>
      <p:sp>
        <p:nvSpPr>
          <p:cNvPr id="32" name="Podtytuł 2">
            <a:extLst>
              <a:ext uri="{FF2B5EF4-FFF2-40B4-BE49-F238E27FC236}">
                <a16:creationId xmlns:a16="http://schemas.microsoft.com/office/drawing/2014/main" id="{C1955D0B-26C9-4A2F-99C7-413D5A2A4849}"/>
              </a:ext>
            </a:extLst>
          </p:cNvPr>
          <p:cNvSpPr txBox="1">
            <a:spLocks/>
          </p:cNvSpPr>
          <p:nvPr/>
        </p:nvSpPr>
        <p:spPr bwMode="auto">
          <a:xfrm>
            <a:off x="8352929" y="2147585"/>
            <a:ext cx="3364735" cy="35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200" b="1" dirty="0">
                <a:solidFill>
                  <a:schemeClr val="bg1"/>
                </a:solidFill>
              </a:rPr>
              <a:t>TÉRBELI</a:t>
            </a:r>
          </a:p>
          <a:p>
            <a:pPr marL="0" indent="0">
              <a:buNone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statikus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kiállítások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modellek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
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Mozgatható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kiállítások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modellek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Példa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édesipari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Grafika 20">
            <a:extLst>
              <a:ext uri="{FF2B5EF4-FFF2-40B4-BE49-F238E27FC236}">
                <a16:creationId xmlns:a16="http://schemas.microsoft.com/office/drawing/2014/main" id="{60077798-703B-DF4B-9425-716E93841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424" y="2239608"/>
            <a:ext cx="1746208" cy="1746208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EA36D207-7D52-45F2-87B2-9D43150005B9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FORRÁSOK </a:t>
            </a:r>
          </a:p>
        </p:txBody>
      </p:sp>
    </p:spTree>
    <p:extLst>
      <p:ext uri="{BB962C8B-B14F-4D97-AF65-F5344CB8AC3E}">
        <p14:creationId xmlns:p14="http://schemas.microsoft.com/office/powerpoint/2010/main" val="86673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9CA622B0-721D-4829-A550-1A1B80D8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29350"/>
          <a:stretch/>
        </p:blipFill>
        <p:spPr>
          <a:xfrm>
            <a:off x="0" y="1412776"/>
            <a:ext cx="12203171" cy="541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456" y="188640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KÉPZÉS ELŐKÉSZÍTÉS CÉLJA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D4D0B19-E9B6-4713-8CAA-00136FC8FB27}"/>
              </a:ext>
            </a:extLst>
          </p:cNvPr>
          <p:cNvSpPr/>
          <p:nvPr/>
        </p:nvSpPr>
        <p:spPr>
          <a:xfrm>
            <a:off x="3856406" y="1016858"/>
            <a:ext cx="4255818" cy="244827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118CFDB-9E3A-4B2C-9C8B-998FC9083721}"/>
              </a:ext>
            </a:extLst>
          </p:cNvPr>
          <p:cNvSpPr/>
          <p:nvPr/>
        </p:nvSpPr>
        <p:spPr>
          <a:xfrm>
            <a:off x="3861883" y="1016858"/>
            <a:ext cx="4250342" cy="10788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C4BDB11F-43FC-463D-BC2A-13AA0DC7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776" y="1268760"/>
            <a:ext cx="4032448" cy="201622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 sz="1600" b="1" dirty="0">
                <a:solidFill>
                  <a:schemeClr val="bg1"/>
                </a:solidFill>
              </a:rPr>
              <a:t>EBBEN A MODULBAN, A KÉPZÉS ELŐKÉSZÍTÉST A MŰSZAKI OLDALRÓL NÉZZÜK, ÉS VÁLASSZUK KI A LEGJOBB MÓDSZERT A CSOPORT MUNKÁRA  ÉS AZ  OKTATÁS FEREDMÉNYESSÉGE SZEMPONTBÓL.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91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FORRÁSOK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1831058-0E5E-4971-BBAE-16EDB439FA39}"/>
              </a:ext>
            </a:extLst>
          </p:cNvPr>
          <p:cNvSpPr/>
          <p:nvPr/>
        </p:nvSpPr>
        <p:spPr>
          <a:xfrm>
            <a:off x="879311" y="6165304"/>
            <a:ext cx="1314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Recording</a:t>
            </a: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no 2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84AF7F7-5D5A-45EF-9F27-4B8E86859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sp>
        <p:nvSpPr>
          <p:cNvPr id="12" name="Prostokąt: jeden ścięty róg 11">
            <a:extLst>
              <a:ext uri="{FF2B5EF4-FFF2-40B4-BE49-F238E27FC236}">
                <a16:creationId xmlns:a16="http://schemas.microsoft.com/office/drawing/2014/main" id="{5D9CA1B3-D871-4310-BF10-69A99331CE4C}"/>
              </a:ext>
            </a:extLst>
          </p:cNvPr>
          <p:cNvSpPr/>
          <p:nvPr/>
        </p:nvSpPr>
        <p:spPr>
          <a:xfrm>
            <a:off x="8760296" y="2622937"/>
            <a:ext cx="2440221" cy="38159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jeden ścięty róg 12">
            <a:extLst>
              <a:ext uri="{FF2B5EF4-FFF2-40B4-BE49-F238E27FC236}">
                <a16:creationId xmlns:a16="http://schemas.microsoft.com/office/drawing/2014/main" id="{899E68C3-FCAD-4DEA-9E13-61E045B17DB9}"/>
              </a:ext>
            </a:extLst>
          </p:cNvPr>
          <p:cNvSpPr/>
          <p:nvPr/>
        </p:nvSpPr>
        <p:spPr>
          <a:xfrm>
            <a:off x="6133380" y="2622936"/>
            <a:ext cx="2440222" cy="3830401"/>
          </a:xfrm>
          <a:prstGeom prst="snip1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14" name="Prostokąt: jeden ścięty róg 13">
            <a:extLst>
              <a:ext uri="{FF2B5EF4-FFF2-40B4-BE49-F238E27FC236}">
                <a16:creationId xmlns:a16="http://schemas.microsoft.com/office/drawing/2014/main" id="{F471AB02-D081-4303-915B-10B11EFA9CF4}"/>
              </a:ext>
            </a:extLst>
          </p:cNvPr>
          <p:cNvSpPr/>
          <p:nvPr/>
        </p:nvSpPr>
        <p:spPr>
          <a:xfrm>
            <a:off x="3503712" y="2622936"/>
            <a:ext cx="2440222" cy="3830401"/>
          </a:xfrm>
          <a:prstGeom prst="snip1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dtytuł 2">
            <a:extLst>
              <a:ext uri="{FF2B5EF4-FFF2-40B4-BE49-F238E27FC236}">
                <a16:creationId xmlns:a16="http://schemas.microsoft.com/office/drawing/2014/main" id="{0B30A6C2-89F5-46F3-B4F4-6CC8BDC72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875" y="3613827"/>
            <a:ext cx="2337645" cy="2911516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DIÁK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4"/>
              </a:buBlip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pl.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diavetítést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CCP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monitoringjáról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KINYOMTATÁS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4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Pl.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receptek</a:t>
            </a: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Podtytuł 2">
            <a:extLst>
              <a:ext uri="{FF2B5EF4-FFF2-40B4-BE49-F238E27FC236}">
                <a16:creationId xmlns:a16="http://schemas.microsoft.com/office/drawing/2014/main" id="{14F89E97-14B6-40DD-9D14-BBA75DF733BE}"/>
              </a:ext>
            </a:extLst>
          </p:cNvPr>
          <p:cNvSpPr txBox="1">
            <a:spLocks/>
          </p:cNvSpPr>
          <p:nvPr/>
        </p:nvSpPr>
        <p:spPr bwMode="auto">
          <a:xfrm>
            <a:off x="6225430" y="3613827"/>
            <a:ext cx="2337645" cy="17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</a:rPr>
              <a:t>FELVÉTELEK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4"/>
              </a:buBlip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Pl. 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Interjú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szakáccsal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diáktáplálkozásról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iskolákban</a:t>
            </a: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Podtytuł 2">
            <a:extLst>
              <a:ext uri="{FF2B5EF4-FFF2-40B4-BE49-F238E27FC236}">
                <a16:creationId xmlns:a16="http://schemas.microsoft.com/office/drawing/2014/main" id="{90B01B13-35AE-41F0-954B-1902FC5E2E09}"/>
              </a:ext>
            </a:extLst>
          </p:cNvPr>
          <p:cNvSpPr txBox="1">
            <a:spLocks/>
          </p:cNvSpPr>
          <p:nvPr/>
        </p:nvSpPr>
        <p:spPr bwMode="auto">
          <a:xfrm>
            <a:off x="8876952" y="3613827"/>
            <a:ext cx="2337645" cy="19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</a:rPr>
              <a:t>FILMEK	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4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Pl. 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tészta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előkészítése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kínai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szakács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által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bemutatva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módszei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PROGRAMOK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4"/>
              </a:buBlip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Pl. 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faragással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versenyről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szóló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jelentés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Blip>
                <a:blip r:embed="rId4"/>
              </a:buBlip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1EA3A00-E3AF-4BBF-AADB-5C4A00343E6F}"/>
              </a:ext>
            </a:extLst>
          </p:cNvPr>
          <p:cNvSpPr/>
          <p:nvPr/>
        </p:nvSpPr>
        <p:spPr>
          <a:xfrm>
            <a:off x="735444" y="4077072"/>
            <a:ext cx="1975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err="1">
                <a:solidFill>
                  <a:srgbClr val="FD6D01"/>
                </a:solidFill>
              </a:rPr>
              <a:t>TANÍTÁSI</a:t>
            </a:r>
            <a:r>
              <a:rPr lang="pl-PL" sz="2000" b="1" dirty="0">
                <a:solidFill>
                  <a:srgbClr val="FD6D01"/>
                </a:solidFill>
              </a:rPr>
              <a:t> </a:t>
            </a:r>
          </a:p>
          <a:p>
            <a:pPr algn="ctr"/>
            <a:r>
              <a:rPr lang="pl-PL" sz="2000" b="1" dirty="0" err="1">
                <a:solidFill>
                  <a:srgbClr val="FD6D01"/>
                </a:solidFill>
              </a:rPr>
              <a:t>SEGÉDESZKÖZÖK</a:t>
            </a:r>
            <a:endParaRPr lang="pl-PL" sz="2000" dirty="0">
              <a:solidFill>
                <a:srgbClr val="FD6D01"/>
              </a:solidFill>
              <a:highlight>
                <a:srgbClr val="FD6D01"/>
              </a:highlight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69FB36C-19D8-4A24-BDE9-3AA4EBB07F51}"/>
              </a:ext>
            </a:extLst>
          </p:cNvPr>
          <p:cNvSpPr/>
          <p:nvPr/>
        </p:nvSpPr>
        <p:spPr>
          <a:xfrm>
            <a:off x="3502727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VIZUÁLS</a:t>
            </a:r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77994AB-D982-4A33-9A8A-7FA64FFAE8AF}"/>
              </a:ext>
            </a:extLst>
          </p:cNvPr>
          <p:cNvSpPr/>
          <p:nvPr/>
        </p:nvSpPr>
        <p:spPr>
          <a:xfrm>
            <a:off x="6133380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AUDITÍV</a:t>
            </a:r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9B9ECB9A-D25E-4FA0-BFCF-3A04D0105B23}"/>
              </a:ext>
            </a:extLst>
          </p:cNvPr>
          <p:cNvSpPr/>
          <p:nvPr/>
        </p:nvSpPr>
        <p:spPr>
          <a:xfrm>
            <a:off x="8774376" y="3064196"/>
            <a:ext cx="2440221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AUDIO-VIZUÁLIS</a:t>
            </a:r>
          </a:p>
        </p:txBody>
      </p:sp>
      <p:pic>
        <p:nvPicPr>
          <p:cNvPr id="17" name="Obraz 3">
            <a:extLst>
              <a:ext uri="{FF2B5EF4-FFF2-40B4-BE49-F238E27FC236}">
                <a16:creationId xmlns:a16="http://schemas.microsoft.com/office/drawing/2014/main" id="{0D76D7E1-7D74-5748-9D08-860B6B02B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2420933"/>
            <a:ext cx="1656139" cy="16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4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: jeden ścięty róg 31">
            <a:extLst>
              <a:ext uri="{FF2B5EF4-FFF2-40B4-BE49-F238E27FC236}">
                <a16:creationId xmlns:a16="http://schemas.microsoft.com/office/drawing/2014/main" id="{3681C8A9-7948-4F3D-8736-18388CC6EF47}"/>
              </a:ext>
            </a:extLst>
          </p:cNvPr>
          <p:cNvSpPr/>
          <p:nvPr/>
        </p:nvSpPr>
        <p:spPr>
          <a:xfrm>
            <a:off x="8760296" y="2622937"/>
            <a:ext cx="2440221" cy="3815964"/>
          </a:xfrm>
          <a:prstGeom prst="snip1Rect">
            <a:avLst/>
          </a:prstGeom>
          <a:solidFill>
            <a:srgbClr val="F33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: jeden ścięty róg 29">
            <a:extLst>
              <a:ext uri="{FF2B5EF4-FFF2-40B4-BE49-F238E27FC236}">
                <a16:creationId xmlns:a16="http://schemas.microsoft.com/office/drawing/2014/main" id="{4FA37BFC-E653-4C18-A180-E147996A4744}"/>
              </a:ext>
            </a:extLst>
          </p:cNvPr>
          <p:cNvSpPr/>
          <p:nvPr/>
        </p:nvSpPr>
        <p:spPr>
          <a:xfrm>
            <a:off x="6133380" y="2622936"/>
            <a:ext cx="2440222" cy="3830401"/>
          </a:xfrm>
          <a:prstGeom prst="snip1Rect">
            <a:avLst/>
          </a:prstGeom>
          <a:solidFill>
            <a:srgbClr val="FD6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01BC6FFA-0A85-4121-A264-F1F655C62516}"/>
              </a:ext>
            </a:extLst>
          </p:cNvPr>
          <p:cNvSpPr/>
          <p:nvPr/>
        </p:nvSpPr>
        <p:spPr>
          <a:xfrm>
            <a:off x="6133380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FELVÉTEL</a:t>
            </a:r>
            <a:endParaRPr lang="pl-PL" dirty="0"/>
          </a:p>
        </p:txBody>
      </p:sp>
      <p:sp>
        <p:nvSpPr>
          <p:cNvPr id="20" name="Prostokąt: jeden ścięty róg 19">
            <a:extLst>
              <a:ext uri="{FF2B5EF4-FFF2-40B4-BE49-F238E27FC236}">
                <a16:creationId xmlns:a16="http://schemas.microsoft.com/office/drawing/2014/main" id="{448F4C3D-62E2-4ED9-BECE-3F2FCE14E79A}"/>
              </a:ext>
            </a:extLst>
          </p:cNvPr>
          <p:cNvSpPr/>
          <p:nvPr/>
        </p:nvSpPr>
        <p:spPr>
          <a:xfrm>
            <a:off x="3501325" y="2622936"/>
            <a:ext cx="2440222" cy="3830401"/>
          </a:xfrm>
          <a:prstGeom prst="snip1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61ED67DF-B1E1-4BF5-8EE5-0700350503AC}"/>
              </a:ext>
            </a:extLst>
          </p:cNvPr>
          <p:cNvSpPr/>
          <p:nvPr/>
        </p:nvSpPr>
        <p:spPr>
          <a:xfrm>
            <a:off x="3502727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COMPUTER</a:t>
            </a:r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1C3C8E9-FFEA-4266-98D6-50A8D6E251BC}"/>
              </a:ext>
            </a:extLst>
          </p:cNvPr>
          <p:cNvSpPr/>
          <p:nvPr/>
        </p:nvSpPr>
        <p:spPr>
          <a:xfrm>
            <a:off x="551384" y="4221088"/>
            <a:ext cx="2282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6D01"/>
                </a:solidFill>
              </a:rPr>
              <a:t>TECHNIKAI SEGÉDESZKÖZÖK
</a:t>
            </a:r>
            <a:endParaRPr lang="pl-PL" sz="2000" dirty="0">
              <a:solidFill>
                <a:srgbClr val="FD6D01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FORRÁSOK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/>
          </a:p>
        </p:txBody>
      </p:sp>
      <p:sp>
        <p:nvSpPr>
          <p:cNvPr id="36" name="Podtytuł 2">
            <a:extLst>
              <a:ext uri="{FF2B5EF4-FFF2-40B4-BE49-F238E27FC236}">
                <a16:creationId xmlns:a16="http://schemas.microsoft.com/office/drawing/2014/main" id="{AA18F3FA-F437-4543-B030-A4248733177F}"/>
              </a:ext>
            </a:extLst>
          </p:cNvPr>
          <p:cNvSpPr txBox="1">
            <a:spLocks/>
          </p:cNvSpPr>
          <p:nvPr/>
        </p:nvSpPr>
        <p:spPr bwMode="auto">
          <a:xfrm>
            <a:off x="6219231" y="3789040"/>
            <a:ext cx="2469057" cy="186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KAMERA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VIDEO KAMERA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DIKTAFON 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MAGNÓ</a:t>
            </a:r>
          </a:p>
        </p:txBody>
      </p:sp>
      <p:sp>
        <p:nvSpPr>
          <p:cNvPr id="37" name="Podtytuł 2">
            <a:extLst>
              <a:ext uri="{FF2B5EF4-FFF2-40B4-BE49-F238E27FC236}">
                <a16:creationId xmlns:a16="http://schemas.microsoft.com/office/drawing/2014/main" id="{49034EEE-5B34-4D4A-8727-61A4CCE720A6}"/>
              </a:ext>
            </a:extLst>
          </p:cNvPr>
          <p:cNvSpPr txBox="1">
            <a:spLocks/>
          </p:cNvSpPr>
          <p:nvPr/>
        </p:nvSpPr>
        <p:spPr bwMode="auto">
          <a:xfrm>
            <a:off x="8838333" y="3789040"/>
            <a:ext cx="2063873" cy="123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MULTIMEDIA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CD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DVD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EDACC41-BFDA-471F-BD70-00580E7B4799}"/>
              </a:ext>
            </a:extLst>
          </p:cNvPr>
          <p:cNvSpPr/>
          <p:nvPr/>
        </p:nvSpPr>
        <p:spPr>
          <a:xfrm>
            <a:off x="3610061" y="3789040"/>
            <a:ext cx="2053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INTERNET</a:t>
            </a:r>
          </a:p>
          <a:p>
            <a:pPr marL="285750" indent="-285750"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MULTIMEDIA ELŐADÁSOK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E340E1DB-DA91-4D2E-B975-B3EEA7934B5A}"/>
              </a:ext>
            </a:extLst>
          </p:cNvPr>
          <p:cNvSpPr/>
          <p:nvPr/>
        </p:nvSpPr>
        <p:spPr>
          <a:xfrm>
            <a:off x="8760296" y="3064196"/>
            <a:ext cx="2440221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JÁTÉKOSOK</a:t>
            </a:r>
            <a:endParaRPr lang="pl-PL" sz="160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71A8F65D-12B1-4033-B375-F671BDD97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3" y="2549630"/>
            <a:ext cx="1501991" cy="15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FORRÁSOK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32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B235E1-D70F-440E-9782-1B75AF7400DB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3" y="1916832"/>
            <a:ext cx="144015" cy="410445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16A7FF38-A1DD-47D9-BC2E-F180940356FD}"/>
              </a:ext>
            </a:extLst>
          </p:cNvPr>
          <p:cNvSpPr/>
          <p:nvPr/>
        </p:nvSpPr>
        <p:spPr>
          <a:xfrm>
            <a:off x="4511824" y="2051577"/>
            <a:ext cx="6550225" cy="3960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C000"/>
                </a:solidFill>
              </a:rPr>
              <a:t>DIDAKTIKAI FORRÁS JELLEMZŐK:
</a:t>
            </a:r>
            <a:endParaRPr lang="pl-PL" sz="1600" b="1" dirty="0"/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vizuális forrásoknak világosnak kell lenniük, kiemelve a szükséges részleteket,
A kiállításoknak és modelleknek közel kell lenniük a valósághoz,
Az anyagok kinyomtatása csak a képzés témájához kapcsolódik,
A felvett anyagoknak jó minőségűnek, egyértelműnek és szükségtelen háttérzajok nélkül kell lenniük
Filmek és rövid programok, amelyek néhány perctől több percig,
multimédiás prezentációk tisztán hallható, tisztán látható, felesleges szöveg nélkül,
hatékony, a képzési feltételekhez igazított műszaki eszközök,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D8DCF63F-6B0E-4943-B3BC-77C89EBDB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525" y="2780928"/>
            <a:ext cx="2167519" cy="21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12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DIDAKTIKAI FORRÁSOK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/>
          </a:p>
        </p:txBody>
      </p:sp>
      <p:sp>
        <p:nvSpPr>
          <p:cNvPr id="15" name="Dymek mowy: prostokąt 14">
            <a:extLst>
              <a:ext uri="{FF2B5EF4-FFF2-40B4-BE49-F238E27FC236}">
                <a16:creationId xmlns:a16="http://schemas.microsoft.com/office/drawing/2014/main" id="{D0CBC2A2-CCEE-4595-8960-DEEF07179903}"/>
              </a:ext>
            </a:extLst>
          </p:cNvPr>
          <p:cNvSpPr/>
          <p:nvPr/>
        </p:nvSpPr>
        <p:spPr>
          <a:xfrm>
            <a:off x="5143060" y="1590928"/>
            <a:ext cx="2410881" cy="910712"/>
          </a:xfrm>
          <a:prstGeom prst="wedgeRectCallout">
            <a:avLst>
              <a:gd name="adj1" fmla="val -20719"/>
              <a:gd name="adj2" fmla="val 75079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bg1"/>
              </a:solidFill>
            </a:endParaRP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PEDAGÓGIAI MUNKA SEGÉDESZKÖZÖK 
</a:t>
            </a:r>
            <a:endParaRPr lang="pl-PL" b="1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BAD4EFD-8AAB-4223-992C-91BEE230EABC}"/>
              </a:ext>
            </a:extLst>
          </p:cNvPr>
          <p:cNvSpPr/>
          <p:nvPr/>
        </p:nvSpPr>
        <p:spPr>
          <a:xfrm>
            <a:off x="2476909" y="2803154"/>
            <a:ext cx="1770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00" b="1">
                <a:solidFill>
                  <a:schemeClr val="bg1"/>
                </a:solidFill>
              </a:rPr>
              <a:t>WIDZISZ</a:t>
            </a:r>
            <a:endParaRPr lang="pl-PL" sz="1300" b="1" dirty="0">
              <a:solidFill>
                <a:schemeClr val="bg1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48991DC-673C-4579-8FA9-9823839509C4}"/>
              </a:ext>
            </a:extLst>
          </p:cNvPr>
          <p:cNvSpPr/>
          <p:nvPr/>
        </p:nvSpPr>
        <p:spPr>
          <a:xfrm>
            <a:off x="0" y="3142299"/>
            <a:ext cx="514306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GÉPEK ÉS BERENDEZÉSEK 
</a:t>
            </a:r>
            <a:r>
              <a:rPr lang="en-GB" b="1" dirty="0" err="1">
                <a:solidFill>
                  <a:schemeClr val="bg1"/>
                </a:solidFill>
              </a:rPr>
              <a:t>például</a:t>
            </a:r>
            <a:r>
              <a:rPr lang="en-GB" b="1" dirty="0">
                <a:solidFill>
                  <a:schemeClr val="bg1"/>
                </a:solidFill>
              </a:rPr>
              <a:t>: </a:t>
            </a:r>
            <a:r>
              <a:rPr lang="en-GB" b="1" dirty="0" err="1">
                <a:solidFill>
                  <a:schemeClr val="bg1"/>
                </a:solidFill>
              </a:rPr>
              <a:t>fagyasztó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konvekciós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sütő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elektromos</a:t>
            </a:r>
            <a:r>
              <a:rPr lang="en-GB" b="1" dirty="0">
                <a:solidFill>
                  <a:schemeClr val="bg1"/>
                </a:solidFill>
              </a:rPr>
              <a:t> grill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9ABD8D8B-D495-4066-852D-B7A064DED428}"/>
              </a:ext>
            </a:extLst>
          </p:cNvPr>
          <p:cNvSpPr/>
          <p:nvPr/>
        </p:nvSpPr>
        <p:spPr>
          <a:xfrm>
            <a:off x="1013521" y="3772683"/>
            <a:ext cx="4284917" cy="646331"/>
          </a:xfrm>
          <a:prstGeom prst="rect">
            <a:avLst/>
          </a:prstGeom>
          <a:solidFill>
            <a:srgbClr val="FFAC06"/>
          </a:solidFill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ESZKÖZÖK </a:t>
            </a: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például</a:t>
            </a:r>
            <a:r>
              <a:rPr lang="en-GB" b="1" dirty="0">
                <a:solidFill>
                  <a:schemeClr val="bg1"/>
                </a:solidFill>
              </a:rPr>
              <a:t>: </a:t>
            </a:r>
            <a:r>
              <a:rPr lang="en-GB" b="1" dirty="0" err="1">
                <a:solidFill>
                  <a:schemeClr val="bg1"/>
                </a:solidFill>
              </a:rPr>
              <a:t>mérlegek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nyitók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A364EC29-91AF-42E1-A2AD-EA6DB763F464}"/>
              </a:ext>
            </a:extLst>
          </p:cNvPr>
          <p:cNvSpPr/>
          <p:nvPr/>
        </p:nvSpPr>
        <p:spPr>
          <a:xfrm>
            <a:off x="7553941" y="3151701"/>
            <a:ext cx="4638059" cy="1295868"/>
          </a:xfrm>
          <a:prstGeom prst="rect">
            <a:avLst/>
          </a:prstGeom>
          <a:solidFill>
            <a:srgbClr val="FD6D0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CIKKEK/NYERSANYAGOK
pl. </a:t>
            </a:r>
            <a:r>
              <a:rPr lang="en-GB" b="1" dirty="0" err="1">
                <a:solidFill>
                  <a:schemeClr val="bg1"/>
                </a:solidFill>
              </a:rPr>
              <a:t>hús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liszt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edények</a:t>
            </a:r>
            <a:r>
              <a:rPr lang="en-GB" b="1" dirty="0">
                <a:solidFill>
                  <a:schemeClr val="bg1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and alcoholic, coffee</a:t>
            </a:r>
            <a:endParaRPr lang="pl-PL" sz="1200" b="1" dirty="0">
              <a:solidFill>
                <a:schemeClr val="bg1"/>
              </a:solidFill>
            </a:endParaRP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4676684F-4DCD-46A8-AC9F-0C5483F22C59}"/>
              </a:ext>
            </a:extLst>
          </p:cNvPr>
          <p:cNvSpPr/>
          <p:nvPr/>
        </p:nvSpPr>
        <p:spPr>
          <a:xfrm>
            <a:off x="7105057" y="4087453"/>
            <a:ext cx="4284917" cy="1171731"/>
          </a:xfrm>
          <a:prstGeom prst="rect">
            <a:avLst/>
          </a:prstGeom>
          <a:solidFill>
            <a:srgbClr val="FD7E0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ESZKÖZÖK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pl. </a:t>
            </a:r>
            <a:r>
              <a:rPr lang="en-GB" b="1" dirty="0" err="1">
                <a:solidFill>
                  <a:schemeClr val="bg1"/>
                </a:solidFill>
              </a:rPr>
              <a:t>kés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vágókés</a:t>
            </a:r>
            <a:r>
              <a:rPr lang="en-GB" b="1" dirty="0">
                <a:solidFill>
                  <a:schemeClr val="bg1"/>
                </a:solidFill>
              </a:rPr>
              <a:t>
</a:t>
            </a:r>
            <a:endParaRPr lang="pl-PL" sz="1200" b="1" dirty="0">
              <a:solidFill>
                <a:schemeClr val="bg1"/>
              </a:solidFill>
            </a:endParaRPr>
          </a:p>
        </p:txBody>
      </p:sp>
      <p:pic>
        <p:nvPicPr>
          <p:cNvPr id="11" name="Grafika 21">
            <a:extLst>
              <a:ext uri="{FF2B5EF4-FFF2-40B4-BE49-F238E27FC236}">
                <a16:creationId xmlns:a16="http://schemas.microsoft.com/office/drawing/2014/main" id="{160DF278-B80B-F94A-B004-DCA94EAA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6178" y="2931419"/>
            <a:ext cx="1473705" cy="14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GB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MÓDSZEREK ÉS DIDAKTIKAI FORRÁSOK KÖLCSÖNÖS TÁMOGATÁSA</a:t>
            </a:r>
            <a:endParaRPr lang="pl-PL" altLang="pl-P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34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DE80CA8-39B6-43F6-B60C-D6BDE908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51934" y="1768789"/>
            <a:ext cx="234498" cy="395938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23616E5-58C3-468B-A6E5-61220275C913}"/>
              </a:ext>
            </a:extLst>
          </p:cNvPr>
          <p:cNvSpPr/>
          <p:nvPr/>
        </p:nvSpPr>
        <p:spPr>
          <a:xfrm>
            <a:off x="6314271" y="2780928"/>
            <a:ext cx="5268129" cy="2288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1" dirty="0">
                <a:solidFill>
                  <a:srgbClr val="FD6D01"/>
                </a:solidFill>
              </a:rPr>
              <a:t>LEHETŐVÉ TESZI A TELJES KÖRŰ ÉS EGYÉRTELMŰ TUDÁS ÉS KÉSZSÉG ÁTADÁSÁT.
AKTIVÁLJA AZ ÉRZÉKEKET, SEGÍTI A EMLÉKEZETET ÉS A KITŰZÖTT CÉLOK ELÉRÉSÉT.
</a:t>
            </a:r>
          </a:p>
        </p:txBody>
      </p:sp>
      <p:pic>
        <p:nvPicPr>
          <p:cNvPr id="9" name="Picture 6" descr="Kantalupa Carving, RzeÅºbienia OwocÃ³w, Dekoracja">
            <a:extLst>
              <a:ext uri="{FF2B5EF4-FFF2-40B4-BE49-F238E27FC236}">
                <a16:creationId xmlns:a16="http://schemas.microsoft.com/office/drawing/2014/main" id="{900114BE-ED7C-49B0-898A-C16440873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-128" r="9288" b="128"/>
          <a:stretch/>
        </p:blipFill>
        <p:spPr bwMode="auto">
          <a:xfrm>
            <a:off x="0" y="1768790"/>
            <a:ext cx="5972246" cy="39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2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07310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KIVÁLASZTÁSI MÓDSZEREK ÉS DIDAKTIKAI KUTATÁSI PÉLDÁK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CEB0D5C-5940-424F-9712-4EF360B0ABC0}"/>
              </a:ext>
            </a:extLst>
          </p:cNvPr>
          <p:cNvSpPr/>
          <p:nvPr/>
        </p:nvSpPr>
        <p:spPr>
          <a:xfrm>
            <a:off x="6168008" y="1347464"/>
            <a:ext cx="6048501" cy="5600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Tytuł 4">
            <a:extLst>
              <a:ext uri="{FF2B5EF4-FFF2-40B4-BE49-F238E27FC236}">
                <a16:creationId xmlns:a16="http://schemas.microsoft.com/office/drawing/2014/main" id="{A52EED0E-3A00-46DD-8892-7FCD22E9486D}"/>
              </a:ext>
            </a:extLst>
          </p:cNvPr>
          <p:cNvSpPr txBox="1">
            <a:spLocks/>
          </p:cNvSpPr>
          <p:nvPr/>
        </p:nvSpPr>
        <p:spPr bwMode="auto">
          <a:xfrm>
            <a:off x="6384032" y="3068960"/>
            <a:ext cx="5616624" cy="30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en-GB" altLang="pl-PL" sz="1800" dirty="0" err="1"/>
              <a:t>Kezdhetjük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egy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rövid</a:t>
            </a:r>
            <a:r>
              <a:rPr lang="en-GB" altLang="pl-PL" sz="1800" dirty="0"/>
              <a:t> </a:t>
            </a:r>
            <a:r>
              <a:rPr lang="en-GB" altLang="pl-PL" sz="1800" dirty="0" err="1"/>
              <a:t>történettel</a:t>
            </a:r>
            <a:r>
              <a:rPr lang="en-GB" altLang="pl-PL" sz="1800" dirty="0"/>
              <a:t> </a:t>
            </a:r>
            <a:r>
              <a:rPr lang="en-GB" altLang="pl-PL" sz="1800" dirty="0" err="1"/>
              <a:t>arról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miért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használják</a:t>
            </a:r>
            <a:r>
              <a:rPr lang="en-GB" altLang="pl-PL" sz="1800" dirty="0"/>
              <a:t> </a:t>
            </a:r>
            <a:r>
              <a:rPr lang="en-GB" altLang="pl-PL" sz="1800" dirty="0" err="1"/>
              <a:t>faragást</a:t>
            </a:r>
            <a:r>
              <a:rPr lang="en-GB" altLang="pl-PL" sz="1800" dirty="0"/>
              <a:t>. </a:t>
            </a:r>
            <a:r>
              <a:rPr lang="en-GB" altLang="pl-PL" sz="1800" dirty="0" err="1"/>
              <a:t>Bemutatjuk</a:t>
            </a:r>
            <a:r>
              <a:rPr lang="en-GB" altLang="pl-PL" sz="1800" dirty="0"/>
              <a:t> a </a:t>
            </a:r>
            <a:r>
              <a:rPr lang="en-GB" altLang="pl-PL" sz="1800" dirty="0" err="1"/>
              <a:t>faragás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történetét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használva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egy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információs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előadás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színesítésére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az</a:t>
            </a:r>
            <a:r>
              <a:rPr lang="en-GB" altLang="pl-PL" sz="1800" dirty="0"/>
              <a:t> </a:t>
            </a:r>
            <a:r>
              <a:rPr lang="en-GB" altLang="pl-PL" sz="1800" dirty="0" err="1"/>
              <a:t>anekdotákat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és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szórakoztató</a:t>
            </a:r>
            <a:r>
              <a:rPr lang="en-GB" altLang="pl-PL" sz="1800" dirty="0"/>
              <a:t> </a:t>
            </a:r>
            <a:r>
              <a:rPr lang="en-GB" altLang="pl-PL" sz="1800" dirty="0" err="1"/>
              <a:t>tényeket</a:t>
            </a:r>
            <a:r>
              <a:rPr lang="en-GB" altLang="pl-PL" sz="1800" dirty="0"/>
              <a:t>.
Az </a:t>
            </a:r>
            <a:r>
              <a:rPr lang="en-GB" altLang="pl-PL" sz="1800" dirty="0" err="1"/>
              <a:t>előadás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illusztrálásához</a:t>
            </a:r>
            <a:r>
              <a:rPr lang="en-GB" altLang="pl-PL" sz="1800" dirty="0"/>
              <a:t> a </a:t>
            </a:r>
            <a:r>
              <a:rPr lang="en-GB" altLang="pl-PL" sz="1800" dirty="0" err="1"/>
              <a:t>következőt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használhatjuk</a:t>
            </a:r>
            <a:r>
              <a:rPr lang="en-GB" altLang="pl-PL" sz="1800" dirty="0"/>
              <a:t>: </a:t>
            </a:r>
            <a:r>
              <a:rPr lang="en-GB" altLang="pl-PL" sz="1800" dirty="0" err="1"/>
              <a:t>fényképek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filmek</a:t>
            </a:r>
            <a:r>
              <a:rPr lang="en-GB" altLang="pl-PL" sz="1800" dirty="0"/>
              <a:t> </a:t>
            </a:r>
            <a:r>
              <a:rPr lang="en-GB" altLang="pl-PL" sz="1800" dirty="0" err="1"/>
              <a:t>vagy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diák</a:t>
            </a:r>
            <a:r>
              <a:rPr lang="en-GB" altLang="pl-PL" sz="1800" dirty="0"/>
              <a:t> </a:t>
            </a:r>
            <a:r>
              <a:rPr lang="en-GB" altLang="pl-PL" sz="1800" dirty="0" err="1"/>
              <a:t>multimédiás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bemutatóból</a:t>
            </a:r>
            <a:r>
              <a:rPr lang="en-GB" altLang="pl-PL" sz="1800" dirty="0"/>
              <a:t>.
Ha </a:t>
            </a:r>
            <a:r>
              <a:rPr lang="en-GB" altLang="pl-PL" sz="1800" dirty="0" err="1"/>
              <a:t>egy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kicsit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pihenni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szeretne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beszéljen</a:t>
            </a:r>
            <a:r>
              <a:rPr lang="en-GB" altLang="pl-PL" sz="1800" dirty="0"/>
              <a:t> a </a:t>
            </a:r>
            <a:r>
              <a:rPr lang="en-GB" altLang="pl-PL" sz="1800" dirty="0" err="1"/>
              <a:t>témához</a:t>
            </a:r>
            <a:r>
              <a:rPr lang="en-GB" altLang="pl-PL" sz="1800" dirty="0"/>
              <a:t> </a:t>
            </a:r>
            <a:r>
              <a:rPr lang="en-GB" altLang="pl-PL" sz="1800" dirty="0" err="1"/>
              <a:t>kapcsolódó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saját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élményről</a:t>
            </a:r>
            <a:r>
              <a:rPr lang="en-GB" altLang="pl-PL" sz="1800" dirty="0"/>
              <a:t>.
</a:t>
            </a:r>
            <a:endParaRPr lang="pl-PL" altLang="pl-PL" sz="18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88BAFF4-0F1A-4BA4-A762-52CC9CBF3D43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rójkąt prostokątny 8">
            <a:extLst>
              <a:ext uri="{FF2B5EF4-FFF2-40B4-BE49-F238E27FC236}">
                <a16:creationId xmlns:a16="http://schemas.microsoft.com/office/drawing/2014/main" id="{73C537EF-710F-488D-B5C7-B1CE0FF2BD9E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DED710F0-5B75-43E3-A44C-4DB165AC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24" y="1533823"/>
            <a:ext cx="568863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bg1"/>
                </a:solidFill>
              </a:rPr>
              <a:t>AZ “ALAP FOKÚ FARAGÁS" CÍMŰ ISMERTETŐ MÓDSZER ALKALMAZÁSA
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35</a:t>
            </a:fld>
            <a:endParaRPr lang="en-US" altLang="pl-PL" dirty="0"/>
          </a:p>
        </p:txBody>
      </p:sp>
      <p:pic>
        <p:nvPicPr>
          <p:cNvPr id="12" name="Picture 2" descr="Dynia, Webshow Rodzi, Sztuka, Halloween, Trick Or Treat">
            <a:extLst>
              <a:ext uri="{FF2B5EF4-FFF2-40B4-BE49-F238E27FC236}">
                <a16:creationId xmlns:a16="http://schemas.microsoft.com/office/drawing/2014/main" id="{EB7AE128-1726-3547-94C4-AD05F88D1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r="24597"/>
          <a:stretch/>
        </p:blipFill>
        <p:spPr bwMode="auto">
          <a:xfrm>
            <a:off x="-23371" y="1435852"/>
            <a:ext cx="6179371" cy="542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18BA67D-750D-4FBE-AA5F-FD005923C3B2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BBE03"/>
                </a:solidFill>
              </a:rPr>
              <a:t>ISMERTETŐ MÓDSZEREK</a:t>
            </a:r>
          </a:p>
        </p:txBody>
      </p:sp>
    </p:spTree>
    <p:extLst>
      <p:ext uri="{BB962C8B-B14F-4D97-AF65-F5344CB8AC3E}">
        <p14:creationId xmlns:p14="http://schemas.microsoft.com/office/powerpoint/2010/main" val="71718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3">
            <a:extLst>
              <a:ext uri="{FF2B5EF4-FFF2-40B4-BE49-F238E27FC236}">
                <a16:creationId xmlns:a16="http://schemas.microsoft.com/office/drawing/2014/main" id="{81E98472-B0AA-A04E-8B35-6D022C191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/>
          <a:stretch/>
        </p:blipFill>
        <p:spPr>
          <a:xfrm>
            <a:off x="0" y="1441939"/>
            <a:ext cx="6168008" cy="5416062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14511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KIVÁLASZTÁSI MÓDSZEREK ÉS DIDAKTIKAI KUTATÁSI PÉLDÁK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6371246D-9E45-41C5-B740-B6E7883E92D0}"/>
              </a:ext>
            </a:extLst>
          </p:cNvPr>
          <p:cNvSpPr/>
          <p:nvPr/>
        </p:nvSpPr>
        <p:spPr>
          <a:xfrm>
            <a:off x="6168008" y="1347464"/>
            <a:ext cx="6048501" cy="5510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Tytuł 4">
            <a:extLst>
              <a:ext uri="{FF2B5EF4-FFF2-40B4-BE49-F238E27FC236}">
                <a16:creationId xmlns:a16="http://schemas.microsoft.com/office/drawing/2014/main" id="{3B9E748C-1995-418F-98A8-BABE2FCE6CB2}"/>
              </a:ext>
            </a:extLst>
          </p:cNvPr>
          <p:cNvSpPr txBox="1">
            <a:spLocks/>
          </p:cNvSpPr>
          <p:nvPr/>
        </p:nvSpPr>
        <p:spPr bwMode="auto">
          <a:xfrm>
            <a:off x="6312024" y="3117531"/>
            <a:ext cx="5784592" cy="30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hu-HU" altLang="pl-PL" sz="1800" dirty="0"/>
              <a:t>Mutasson be egy helyzetet, amikor Ön vagy kollégája első alkalommal indult a "faragás művészete", vagy egy hasonló rendezvényen, és valami váratlanul történt.
Provokál egy </a:t>
            </a:r>
            <a:r>
              <a:rPr lang="hu-HU" altLang="pl-PL" sz="1800" dirty="0" err="1"/>
              <a:t>brainstorming</a:t>
            </a:r>
            <a:r>
              <a:rPr lang="hu-HU" altLang="pl-PL" sz="1800" dirty="0"/>
              <a:t> vitát, hogyan lehet viselkedni egy hasonló helyzetben és milyen következménnyel jár
Egy hasonló esemény töredéke is látható az internetről rekonstruált film esetében, egy számítógép vagy egy játékos segítségével.
</a:t>
            </a:r>
            <a:endParaRPr lang="pl-PL" altLang="pl-PL" sz="18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CE30679-C4FE-4FB8-8713-FD5E37A6A386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Trójkąt prostokątny 20">
            <a:extLst>
              <a:ext uri="{FF2B5EF4-FFF2-40B4-BE49-F238E27FC236}">
                <a16:creationId xmlns:a16="http://schemas.microsoft.com/office/drawing/2014/main" id="{48780412-860A-4A13-A63B-0E6FCBA4E935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22" name="Tytuł 4">
            <a:extLst>
              <a:ext uri="{FF2B5EF4-FFF2-40B4-BE49-F238E27FC236}">
                <a16:creationId xmlns:a16="http://schemas.microsoft.com/office/drawing/2014/main" id="{C5543EE1-76DC-4DDB-A05C-6592BFC2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bg1"/>
                </a:solidFill>
              </a:rPr>
              <a:t>A PROBLÉMÁS MÓDSZEREK ALKALMAZÁSA A KÉPZÉSBEN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 "ELSŐ FOKÚ FARAGÁS” ESETÉN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D88CA5F-61E8-4964-97A8-811BB751B7A9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9405"/>
                </a:solidFill>
              </a:rPr>
              <a:t>A </a:t>
            </a:r>
            <a:r>
              <a:rPr lang="pl-PL" b="1" dirty="0" err="1">
                <a:solidFill>
                  <a:srgbClr val="FF9405"/>
                </a:solidFill>
              </a:rPr>
              <a:t>PROBLÉMA</a:t>
            </a:r>
            <a:r>
              <a:rPr lang="pl-PL" b="1" dirty="0">
                <a:solidFill>
                  <a:srgbClr val="FF9405"/>
                </a:solidFill>
              </a:rPr>
              <a:t> </a:t>
            </a:r>
            <a:r>
              <a:rPr lang="pl-PL" b="1" dirty="0" err="1">
                <a:solidFill>
                  <a:srgbClr val="FF9405"/>
                </a:solidFill>
              </a:rPr>
              <a:t>MÓDSZEREI</a:t>
            </a:r>
            <a:endParaRPr lang="pl-PL" dirty="0">
              <a:solidFill>
                <a:srgbClr val="FF9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44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>
            <a:extLst>
              <a:ext uri="{FF2B5EF4-FFF2-40B4-BE49-F238E27FC236}">
                <a16:creationId xmlns:a16="http://schemas.microsoft.com/office/drawing/2014/main" id="{873C18DD-D111-472D-A377-CB724585E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r="4223"/>
          <a:stretch/>
        </p:blipFill>
        <p:spPr>
          <a:xfrm>
            <a:off x="0" y="1440000"/>
            <a:ext cx="6600056" cy="542671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85708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KIVÁLASZTÁSI MÓDSZEREK ÉS DIDAKTIKAI KUTATÁSI PÉLDÁK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6371246D-9E45-41C5-B740-B6E7883E92D0}"/>
              </a:ext>
            </a:extLst>
          </p:cNvPr>
          <p:cNvSpPr/>
          <p:nvPr/>
        </p:nvSpPr>
        <p:spPr>
          <a:xfrm>
            <a:off x="6168008" y="1347464"/>
            <a:ext cx="6048501" cy="5510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Tytuł 4">
            <a:extLst>
              <a:ext uri="{FF2B5EF4-FFF2-40B4-BE49-F238E27FC236}">
                <a16:creationId xmlns:a16="http://schemas.microsoft.com/office/drawing/2014/main" id="{3B9E748C-1995-418F-98A8-BABE2FCE6CB2}"/>
              </a:ext>
            </a:extLst>
          </p:cNvPr>
          <p:cNvSpPr txBox="1">
            <a:spLocks/>
          </p:cNvSpPr>
          <p:nvPr/>
        </p:nvSpPr>
        <p:spPr bwMode="auto">
          <a:xfrm>
            <a:off x="6312024" y="3117531"/>
            <a:ext cx="5784592" cy="30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altLang="pl-PL" sz="1800" dirty="0" err="1"/>
              <a:t>Készüljön</a:t>
            </a:r>
            <a:r>
              <a:rPr lang="en-GB" altLang="pl-PL" sz="1800" dirty="0"/>
              <a:t> </a:t>
            </a:r>
            <a:r>
              <a:rPr lang="en-GB" altLang="pl-PL" sz="1800" dirty="0" err="1"/>
              <a:t>fel</a:t>
            </a:r>
            <a:r>
              <a:rPr lang="en-GB" altLang="pl-PL" sz="1800" dirty="0"/>
              <a:t> a </a:t>
            </a:r>
            <a:r>
              <a:rPr lang="en-GB" altLang="pl-PL" sz="1800" dirty="0" err="1"/>
              <a:t>gyümölcs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és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zöldség</a:t>
            </a:r>
            <a:r>
              <a:rPr lang="en-GB" altLang="pl-PL" sz="1800" dirty="0"/>
              <a:t> </a:t>
            </a:r>
            <a:r>
              <a:rPr lang="en-GB" altLang="pl-PL" sz="1800" dirty="0" err="1"/>
              <a:t>faragásra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szolgáló</a:t>
            </a:r>
            <a:r>
              <a:rPr lang="en-GB" altLang="pl-PL" sz="1800" dirty="0"/>
              <a:t> </a:t>
            </a:r>
            <a:r>
              <a:rPr lang="en-GB" altLang="pl-PL" sz="1800" dirty="0" err="1"/>
              <a:t>állvány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elkészítésére</a:t>
            </a:r>
            <a:r>
              <a:rPr lang="en-GB" altLang="pl-PL" sz="1800" dirty="0"/>
              <a:t>. A </a:t>
            </a:r>
            <a:r>
              <a:rPr lang="en-GB" altLang="pl-PL" sz="1800" dirty="0" err="1"/>
              <a:t>legmegfelelőbb</a:t>
            </a:r>
            <a:r>
              <a:rPr lang="en-GB" altLang="pl-PL" sz="1800" dirty="0"/>
              <a:t> </a:t>
            </a:r>
            <a:r>
              <a:rPr lang="en-GB" altLang="pl-PL" sz="1800" dirty="0" err="1"/>
              <a:t>termékek</a:t>
            </a:r>
            <a:r>
              <a:rPr lang="en-GB" altLang="pl-PL" sz="1800" dirty="0"/>
              <a:t> </a:t>
            </a:r>
            <a:r>
              <a:rPr lang="en-GB" altLang="pl-PL" sz="1800" dirty="0" err="1"/>
              <a:t>megjelenítése</a:t>
            </a:r>
            <a:r>
              <a:rPr lang="en-GB" altLang="pl-PL" sz="1800" dirty="0"/>
              <a:t>.
Az </a:t>
            </a:r>
            <a:r>
              <a:rPr lang="en-GB" altLang="pl-PL" sz="1800" dirty="0" err="1"/>
              <a:t>előadásnak</a:t>
            </a:r>
            <a:r>
              <a:rPr lang="en-GB" altLang="pl-PL" sz="1800" dirty="0"/>
              <a:t> a </a:t>
            </a:r>
            <a:r>
              <a:rPr lang="en-GB" altLang="pl-PL" sz="1800" dirty="0" err="1"/>
              <a:t>magyarázattal</a:t>
            </a:r>
            <a:r>
              <a:rPr lang="en-GB" altLang="pl-PL" sz="1800" dirty="0"/>
              <a:t> </a:t>
            </a:r>
            <a:r>
              <a:rPr lang="en-GB" altLang="pl-PL" sz="1800" dirty="0" err="1"/>
              <a:t>történő</a:t>
            </a:r>
            <a:r>
              <a:rPr lang="en-GB" altLang="pl-PL" sz="1800" dirty="0"/>
              <a:t> </a:t>
            </a:r>
            <a:r>
              <a:rPr lang="en-GB" altLang="pl-PL" sz="1800" dirty="0" err="1"/>
              <a:t>használata</a:t>
            </a:r>
            <a:r>
              <a:rPr lang="en-GB" altLang="pl-PL" sz="1800" dirty="0"/>
              <a:t> a </a:t>
            </a:r>
            <a:r>
              <a:rPr lang="en-GB" altLang="pl-PL" sz="1800" dirty="0" err="1"/>
              <a:t>faragáshoz</a:t>
            </a:r>
            <a:r>
              <a:rPr lang="en-GB" altLang="pl-PL" sz="1800" dirty="0"/>
              <a:t> </a:t>
            </a:r>
            <a:r>
              <a:rPr lang="en-GB" altLang="pl-PL" sz="1800" dirty="0" err="1"/>
              <a:t>használt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kések</a:t>
            </a:r>
            <a:r>
              <a:rPr lang="en-GB" altLang="pl-PL" sz="1800" dirty="0"/>
              <a:t> </a:t>
            </a:r>
            <a:r>
              <a:rPr lang="en-GB" altLang="pl-PL" sz="1800" dirty="0" err="1"/>
              <a:t>bemutatására</a:t>
            </a:r>
            <a:r>
              <a:rPr lang="en-GB" altLang="pl-PL" sz="1800" dirty="0"/>
              <a:t> </a:t>
            </a:r>
            <a:r>
              <a:rPr lang="en-GB" altLang="pl-PL" sz="1800" dirty="0" err="1"/>
              <a:t>és</a:t>
            </a:r>
            <a:r>
              <a:rPr lang="en-GB" altLang="pl-PL" sz="1800" dirty="0"/>
              <a:t> </a:t>
            </a:r>
            <a:r>
              <a:rPr lang="en-GB" altLang="pl-PL" sz="1800" dirty="0" err="1"/>
              <a:t>felhasználására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szolgál</a:t>
            </a:r>
            <a:r>
              <a:rPr lang="en-GB" altLang="pl-PL" sz="1800" dirty="0"/>
              <a:t>.
 </a:t>
            </a:r>
            <a:r>
              <a:rPr lang="en-GB" altLang="pl-PL" sz="1800" dirty="0" err="1"/>
              <a:t>Akkor</a:t>
            </a:r>
            <a:r>
              <a:rPr lang="en-GB" altLang="pl-PL" sz="1800" dirty="0"/>
              <a:t> </a:t>
            </a:r>
            <a:r>
              <a:rPr lang="en-GB" altLang="pl-PL" sz="1800" dirty="0" err="1"/>
              <a:t>demonstrációval</a:t>
            </a:r>
            <a:r>
              <a:rPr lang="en-GB" altLang="pl-PL" sz="1800" dirty="0"/>
              <a:t> </a:t>
            </a:r>
            <a:r>
              <a:rPr lang="en-GB" altLang="pl-PL" sz="1800" dirty="0" err="1"/>
              <a:t>oktatásson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hogyan</a:t>
            </a:r>
            <a:r>
              <a:rPr lang="en-GB" altLang="pl-PL" sz="1800" dirty="0"/>
              <a:t> </a:t>
            </a:r>
            <a:r>
              <a:rPr lang="en-GB" altLang="pl-PL" sz="1800" dirty="0" err="1"/>
              <a:t>lehet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viselkedni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előadni</a:t>
            </a:r>
            <a:r>
              <a:rPr lang="en-GB" altLang="pl-PL" sz="1800" dirty="0"/>
              <a:t>, </a:t>
            </a:r>
            <a:r>
              <a:rPr lang="en-GB" altLang="pl-PL" sz="1800" dirty="0" err="1"/>
              <a:t>úgymint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például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egy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sárgarépából</a:t>
            </a:r>
            <a:r>
              <a:rPr lang="en-GB" altLang="pl-PL" sz="1800" dirty="0"/>
              <a:t> </a:t>
            </a:r>
            <a:r>
              <a:rPr lang="en-GB" altLang="pl-PL" sz="1800" dirty="0" err="1"/>
              <a:t>szobrot</a:t>
            </a:r>
            <a:r>
              <a:rPr lang="en-GB" altLang="pl-PL" sz="1800" dirty="0"/>
              <a:t>.
A </a:t>
            </a:r>
            <a:r>
              <a:rPr lang="en-GB" altLang="pl-PL" sz="1800" dirty="0" err="1"/>
              <a:t>gyakorlat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elvégzésére</a:t>
            </a:r>
            <a:r>
              <a:rPr lang="en-GB" altLang="pl-PL" sz="1800" dirty="0"/>
              <a:t> </a:t>
            </a:r>
            <a:r>
              <a:rPr lang="en-GB" altLang="pl-PL" sz="1800" dirty="0" err="1"/>
              <a:t>akkor</a:t>
            </a:r>
            <a:r>
              <a:rPr lang="en-GB" altLang="pl-PL" sz="1800" dirty="0"/>
              <a:t> is </a:t>
            </a:r>
            <a:r>
              <a:rPr lang="en-GB" altLang="pl-PL" sz="1800" dirty="0" err="1"/>
              <a:t>szükség</a:t>
            </a:r>
            <a:r>
              <a:rPr lang="en-GB" altLang="pl-PL" sz="1800" dirty="0"/>
              <a:t> van, ha a </a:t>
            </a:r>
            <a:r>
              <a:rPr lang="en-GB" altLang="pl-PL" sz="1800" dirty="0" err="1"/>
              <a:t>munka</a:t>
            </a:r>
            <a:r>
              <a:rPr lang="en-GB" altLang="pl-PL" sz="1800" dirty="0"/>
              <a:t> </a:t>
            </a:r>
            <a:r>
              <a:rPr lang="en-GB" altLang="pl-PL" sz="1800" dirty="0" err="1"/>
              <a:t>eszközökről</a:t>
            </a:r>
            <a:r>
              <a:rPr lang="en-GB" altLang="pl-PL" sz="1800" dirty="0"/>
              <a:t> van </a:t>
            </a:r>
            <a:r>
              <a:rPr lang="en-GB" altLang="pl-PL" sz="1800" dirty="0" err="1"/>
              <a:t>szó</a:t>
            </a:r>
            <a:r>
              <a:rPr lang="en-GB" altLang="pl-PL" sz="1800" dirty="0"/>
              <a:t>;  </a:t>
            </a:r>
            <a:r>
              <a:rPr lang="en-GB" altLang="pl-PL" sz="1800" dirty="0" err="1"/>
              <a:t>egy</a:t>
            </a:r>
            <a:r>
              <a:rPr lang="en-GB" altLang="pl-PL" sz="1800" dirty="0"/>
              <a:t> </a:t>
            </a:r>
            <a:r>
              <a:rPr lang="en-GB" altLang="pl-PL" sz="1800" dirty="0" err="1"/>
              <a:t>tál</a:t>
            </a:r>
            <a:r>
              <a:rPr lang="en-GB" altLang="pl-PL" sz="1800" dirty="0"/>
              <a:t>, viz, </a:t>
            </a:r>
            <a:r>
              <a:rPr lang="en-GB" altLang="pl-PL" sz="1800" dirty="0" err="1"/>
              <a:t>vágódeszka</a:t>
            </a:r>
            <a:r>
              <a:rPr lang="en-GB" altLang="pl-PL" sz="1800" dirty="0"/>
              <a:t>
</a:t>
            </a:r>
            <a:endParaRPr lang="pl-PL" altLang="pl-PL" sz="18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CE30679-C4FE-4FB8-8713-FD5E37A6A386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Trójkąt prostokątny 20">
            <a:extLst>
              <a:ext uri="{FF2B5EF4-FFF2-40B4-BE49-F238E27FC236}">
                <a16:creationId xmlns:a16="http://schemas.microsoft.com/office/drawing/2014/main" id="{48780412-860A-4A13-A63B-0E6FCBA4E935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22" name="Tytuł 4">
            <a:extLst>
              <a:ext uri="{FF2B5EF4-FFF2-40B4-BE49-F238E27FC236}">
                <a16:creationId xmlns:a16="http://schemas.microsoft.com/office/drawing/2014/main" id="{C5543EE1-76DC-4DDB-A05C-6592BFC2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bg1"/>
                </a:solidFill>
              </a:rPr>
              <a:t>GYAKORLATI MÓDSZEREK ALKALMAZÁSA AZ "ELSŐ FOKÚ FARAGÁS" KÉPZÉSE SORÁN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1" name="Obraz 14">
            <a:extLst>
              <a:ext uri="{FF2B5EF4-FFF2-40B4-BE49-F238E27FC236}">
                <a16:creationId xmlns:a16="http://schemas.microsoft.com/office/drawing/2014/main" id="{7556AE38-EC82-6243-93A4-1D98ABE29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20" r="12538" b="-120"/>
          <a:stretch/>
        </p:blipFill>
        <p:spPr>
          <a:xfrm>
            <a:off x="0" y="1452868"/>
            <a:ext cx="6168008" cy="540513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70B0E4F-C016-4E6C-9DC5-0B4CED7A0E86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33D0B"/>
                </a:solidFill>
              </a:rPr>
              <a:t>GYAKORLATI MÓDSZEREK</a:t>
            </a:r>
          </a:p>
        </p:txBody>
      </p:sp>
    </p:spTree>
    <p:extLst>
      <p:ext uri="{BB962C8B-B14F-4D97-AF65-F5344CB8AC3E}">
        <p14:creationId xmlns:p14="http://schemas.microsoft.com/office/powerpoint/2010/main" val="295627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1">
            <a:extLst>
              <a:ext uri="{FF2B5EF4-FFF2-40B4-BE49-F238E27FC236}">
                <a16:creationId xmlns:a16="http://schemas.microsoft.com/office/drawing/2014/main" id="{559E7073-9129-2A41-954A-785B6915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20" r="12538" b="-120"/>
          <a:stretch/>
        </p:blipFill>
        <p:spPr>
          <a:xfrm>
            <a:off x="0" y="1452868"/>
            <a:ext cx="6168008" cy="540513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3D25AE0-DA0C-4BF1-8EE5-4CEE819E6F65}"/>
              </a:ext>
            </a:extLst>
          </p:cNvPr>
          <p:cNvSpPr/>
          <p:nvPr/>
        </p:nvSpPr>
        <p:spPr>
          <a:xfrm>
            <a:off x="6156608" y="1347464"/>
            <a:ext cx="6048501" cy="5510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4">
            <a:extLst>
              <a:ext uri="{FF2B5EF4-FFF2-40B4-BE49-F238E27FC236}">
                <a16:creationId xmlns:a16="http://schemas.microsoft.com/office/drawing/2014/main" id="{95A924B3-EF38-4638-A3AC-B87C1C584E0E}"/>
              </a:ext>
            </a:extLst>
          </p:cNvPr>
          <p:cNvSpPr txBox="1">
            <a:spLocks/>
          </p:cNvSpPr>
          <p:nvPr/>
        </p:nvSpPr>
        <p:spPr bwMode="auto">
          <a:xfrm>
            <a:off x="6300624" y="3117531"/>
            <a:ext cx="5784592" cy="30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GB" altLang="pl-PL" sz="1800" dirty="0">
                <a:solidFill>
                  <a:prstClr val="black"/>
                </a:solidFill>
              </a:rPr>
              <a:t>A </a:t>
            </a:r>
            <a:r>
              <a:rPr lang="en-GB" altLang="pl-PL" sz="1800" dirty="0" err="1">
                <a:solidFill>
                  <a:prstClr val="black"/>
                </a:solidFill>
              </a:rPr>
              <a:t>résztvevőknek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csatlakozniuk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kell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az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egyéni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oktatási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osztályokhoz</a:t>
            </a:r>
            <a:r>
              <a:rPr lang="en-GB" altLang="pl-PL" sz="1800" dirty="0">
                <a:solidFill>
                  <a:prstClr val="black"/>
                </a:solidFill>
              </a:rPr>
              <a:t>, </a:t>
            </a:r>
            <a:r>
              <a:rPr lang="en-GB" altLang="pl-PL" sz="1800" dirty="0" err="1">
                <a:solidFill>
                  <a:prstClr val="black"/>
                </a:solidFill>
              </a:rPr>
              <a:t>azaz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mindegyiküknek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megvan</a:t>
            </a:r>
            <a:r>
              <a:rPr lang="en-GB" altLang="pl-PL" sz="1800" dirty="0">
                <a:solidFill>
                  <a:prstClr val="black"/>
                </a:solidFill>
              </a:rPr>
              <a:t> a </a:t>
            </a:r>
            <a:r>
              <a:rPr lang="en-GB" altLang="pl-PL" sz="1800" dirty="0" err="1">
                <a:solidFill>
                  <a:prstClr val="black"/>
                </a:solidFill>
              </a:rPr>
              <a:t>feladatuk</a:t>
            </a:r>
            <a:r>
              <a:rPr lang="en-GB" altLang="pl-PL" sz="1800" dirty="0">
                <a:solidFill>
                  <a:prstClr val="black"/>
                </a:solidFill>
              </a:rPr>
              <a:t>; 
A </a:t>
            </a:r>
            <a:r>
              <a:rPr lang="en-GB" altLang="pl-PL" sz="1800" dirty="0" err="1">
                <a:solidFill>
                  <a:prstClr val="black"/>
                </a:solidFill>
              </a:rPr>
              <a:t>gyümölcs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és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zöldségfélék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számos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szobrai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az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Ön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utasításainak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megfelelően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készülnek</a:t>
            </a:r>
            <a:r>
              <a:rPr lang="en-GB" altLang="pl-PL" sz="1800" dirty="0">
                <a:solidFill>
                  <a:prstClr val="black"/>
                </a:solidFill>
              </a:rPr>
              <a:t>, </a:t>
            </a:r>
            <a:r>
              <a:rPr lang="en-GB" altLang="pl-PL" sz="1800" dirty="0" err="1">
                <a:solidFill>
                  <a:prstClr val="black"/>
                </a:solidFill>
              </a:rPr>
              <a:t>azzal</a:t>
            </a:r>
            <a:r>
              <a:rPr lang="en-GB" altLang="pl-PL" sz="1800" dirty="0">
                <a:solidFill>
                  <a:prstClr val="black"/>
                </a:solidFill>
              </a:rPr>
              <a:t> a </a:t>
            </a:r>
            <a:r>
              <a:rPr lang="en-GB" altLang="pl-PL" sz="1800" dirty="0" err="1">
                <a:solidFill>
                  <a:prstClr val="black"/>
                </a:solidFill>
              </a:rPr>
              <a:t>lehetőséggel</a:t>
            </a:r>
            <a:r>
              <a:rPr lang="en-GB" altLang="pl-PL" sz="1800" dirty="0">
                <a:solidFill>
                  <a:prstClr val="black"/>
                </a:solidFill>
              </a:rPr>
              <a:t>, </a:t>
            </a:r>
            <a:r>
              <a:rPr lang="en-GB" altLang="pl-PL" sz="1800" dirty="0" err="1">
                <a:solidFill>
                  <a:prstClr val="black"/>
                </a:solidFill>
              </a:rPr>
              <a:t>hogy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ugyanazokat</a:t>
            </a:r>
            <a:r>
              <a:rPr lang="en-GB" altLang="pl-PL" sz="1800" dirty="0">
                <a:solidFill>
                  <a:prstClr val="black"/>
                </a:solidFill>
              </a:rPr>
              <a:t> a </a:t>
            </a:r>
            <a:r>
              <a:rPr lang="en-GB" altLang="pl-PL" sz="1800" dirty="0" err="1">
                <a:solidFill>
                  <a:prstClr val="black"/>
                </a:solidFill>
              </a:rPr>
              <a:t>eszközöket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és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anyagokat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használják</a:t>
            </a:r>
            <a:r>
              <a:rPr lang="en-GB" altLang="pl-PL" sz="1800" dirty="0">
                <a:solidFill>
                  <a:prstClr val="black"/>
                </a:solidFill>
              </a:rPr>
              <a:t>, mint a show </a:t>
            </a:r>
            <a:r>
              <a:rPr lang="en-GB" altLang="pl-PL" sz="1800" dirty="0" err="1">
                <a:solidFill>
                  <a:prstClr val="black"/>
                </a:solidFill>
              </a:rPr>
              <a:t>során</a:t>
            </a:r>
            <a:r>
              <a:rPr lang="en-GB" altLang="pl-PL" sz="1800" dirty="0">
                <a:solidFill>
                  <a:prstClr val="black"/>
                </a:solidFill>
              </a:rPr>
              <a:t>. 
A </a:t>
            </a:r>
            <a:r>
              <a:rPr lang="en-GB" altLang="pl-PL" sz="1800" dirty="0" err="1">
                <a:solidFill>
                  <a:prstClr val="black"/>
                </a:solidFill>
              </a:rPr>
              <a:t>gyakorlat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során</a:t>
            </a:r>
            <a:r>
              <a:rPr lang="en-GB" altLang="pl-PL" sz="1800" dirty="0">
                <a:solidFill>
                  <a:prstClr val="black"/>
                </a:solidFill>
              </a:rPr>
              <a:t> a </a:t>
            </a:r>
            <a:r>
              <a:rPr lang="en-GB" altLang="pl-PL" sz="1800" dirty="0" err="1">
                <a:solidFill>
                  <a:prstClr val="black"/>
                </a:solidFill>
              </a:rPr>
              <a:t>tréner</a:t>
            </a:r>
            <a:endParaRPr lang="en-GB" altLang="pl-PL" sz="1800" dirty="0">
              <a:solidFill>
                <a:prstClr val="black"/>
              </a:solidFill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GB" altLang="pl-PL" sz="1800" dirty="0" err="1">
                <a:solidFill>
                  <a:prstClr val="black"/>
                </a:solidFill>
              </a:rPr>
              <a:t>észrevételeket</a:t>
            </a:r>
            <a:r>
              <a:rPr lang="en-GB" altLang="pl-PL" sz="1800" dirty="0">
                <a:solidFill>
                  <a:prstClr val="black"/>
                </a:solidFill>
              </a:rPr>
              <a:t> </a:t>
            </a:r>
            <a:r>
              <a:rPr lang="en-GB" altLang="pl-PL" sz="1800" dirty="0" err="1">
                <a:solidFill>
                  <a:prstClr val="black"/>
                </a:solidFill>
              </a:rPr>
              <a:t>tesz</a:t>
            </a:r>
            <a:r>
              <a:rPr lang="en-GB" altLang="pl-PL" sz="1800" dirty="0">
                <a:solidFill>
                  <a:prstClr val="black"/>
                </a:solidFill>
              </a:rPr>
              <a:t>.</a:t>
            </a:r>
            <a:endParaRPr lang="pl-PL" altLang="pl-PL" sz="1800" dirty="0">
              <a:solidFill>
                <a:prstClr val="black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C2B948F-FB13-44D0-8FF7-3F19AC89294E}"/>
              </a:ext>
            </a:extLst>
          </p:cNvPr>
          <p:cNvSpPr/>
          <p:nvPr/>
        </p:nvSpPr>
        <p:spPr>
          <a:xfrm>
            <a:off x="59068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029A0128-A139-4349-836F-4A204FAE90EF}"/>
              </a:ext>
            </a:extLst>
          </p:cNvPr>
          <p:cNvSpPr/>
          <p:nvPr/>
        </p:nvSpPr>
        <p:spPr>
          <a:xfrm rot="10800000">
            <a:off x="59068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5" name="Symbol zastępczy numeru slajdu 2">
            <a:extLst>
              <a:ext uri="{FF2B5EF4-FFF2-40B4-BE49-F238E27FC236}">
                <a16:creationId xmlns:a16="http://schemas.microsoft.com/office/drawing/2014/main" id="{35585374-D376-4014-A18A-4E65402381A8}"/>
              </a:ext>
            </a:extLst>
          </p:cNvPr>
          <p:cNvSpPr txBox="1">
            <a:spLocks/>
          </p:cNvSpPr>
          <p:nvPr/>
        </p:nvSpPr>
        <p:spPr>
          <a:xfrm>
            <a:off x="87262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38</a:t>
            </a:fld>
            <a:endParaRPr lang="en-US" alt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KIVÁLASZTÁSI MÓDSZEREK ÉS DIDAKTIKAI KUTATÁSI PÉLDÁK </a:t>
            </a:r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5BA89112-E05E-4AAB-A04D-1D0499A9B328}"/>
              </a:ext>
            </a:extLst>
          </p:cNvPr>
          <p:cNvSpPr txBox="1">
            <a:spLocks/>
          </p:cNvSpPr>
          <p:nvPr/>
        </p:nvSpPr>
        <p:spPr bwMode="auto">
          <a:xfrm>
            <a:off x="5946488" y="1533823"/>
            <a:ext cx="6245512" cy="90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bg1"/>
                </a:solidFill>
              </a:rPr>
              <a:t>GYAKORLATI MÓDSZEREK ALKALMAZÁSA AZ "ELSŐ FOKÚ FARAGÁS" KÉPZÉS SORÁN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D74DE8A-7C88-41F7-864E-C71E45C4A2C4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33D0B"/>
                </a:solidFill>
              </a:rPr>
              <a:t>GYAKORLATI MÓDSZEREK</a:t>
            </a:r>
            <a:endParaRPr lang="pl-PL" dirty="0">
              <a:solidFill>
                <a:srgbClr val="F33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77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7">
            <a:extLst>
              <a:ext uri="{FF2B5EF4-FFF2-40B4-BE49-F238E27FC236}">
                <a16:creationId xmlns:a16="http://schemas.microsoft.com/office/drawing/2014/main" id="{4F4B322D-F227-694F-85CF-7C14BDA23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20" r="12538" b="-120"/>
          <a:stretch/>
        </p:blipFill>
        <p:spPr>
          <a:xfrm>
            <a:off x="0" y="1452868"/>
            <a:ext cx="6168008" cy="5405132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0011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KIVÁLASZTÁSI MÓDSZEREK ÉS DIDAKTIKAI KUTATÁSI PÉLDÁK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B0F9DC3-84FC-44E6-B583-7F7285ACD8FC}"/>
              </a:ext>
            </a:extLst>
          </p:cNvPr>
          <p:cNvSpPr/>
          <p:nvPr/>
        </p:nvSpPr>
        <p:spPr>
          <a:xfrm>
            <a:off x="6156608" y="1347464"/>
            <a:ext cx="6048501" cy="5510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4">
            <a:extLst>
              <a:ext uri="{FF2B5EF4-FFF2-40B4-BE49-F238E27FC236}">
                <a16:creationId xmlns:a16="http://schemas.microsoft.com/office/drawing/2014/main" id="{9D1C15F8-4D8D-4AED-9608-5ED1296ACAF6}"/>
              </a:ext>
            </a:extLst>
          </p:cNvPr>
          <p:cNvSpPr txBox="1">
            <a:spLocks/>
          </p:cNvSpPr>
          <p:nvPr/>
        </p:nvSpPr>
        <p:spPr bwMode="auto">
          <a:xfrm>
            <a:off x="6465130" y="3002092"/>
            <a:ext cx="5328592" cy="30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altLang="pl-PL" sz="1800" b="1" dirty="0" err="1">
                <a:solidFill>
                  <a:srgbClr val="F33D0B"/>
                </a:solidFill>
              </a:rPr>
              <a:t>Egy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kamera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segítségével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végzett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munka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során</a:t>
            </a:r>
            <a:r>
              <a:rPr lang="en-GB" altLang="pl-PL" sz="1800" b="1" dirty="0">
                <a:solidFill>
                  <a:srgbClr val="F33D0B"/>
                </a:solidFill>
              </a:rPr>
              <a:t> a </a:t>
            </a:r>
            <a:r>
              <a:rPr lang="en-GB" altLang="pl-PL" sz="1800" b="1" dirty="0" err="1">
                <a:solidFill>
                  <a:srgbClr val="F33D0B"/>
                </a:solidFill>
              </a:rPr>
              <a:t>filmre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vett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résztvevők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megfigyelése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alapján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használhatja</a:t>
            </a:r>
            <a:r>
              <a:rPr lang="en-GB" altLang="pl-PL" sz="1800" b="1" dirty="0">
                <a:solidFill>
                  <a:srgbClr val="F33D0B"/>
                </a:solidFill>
              </a:rPr>
              <a:t> a </a:t>
            </a:r>
            <a:r>
              <a:rPr lang="en-GB" altLang="pl-PL" sz="1800" b="1" dirty="0" err="1">
                <a:solidFill>
                  <a:srgbClr val="F33D0B"/>
                </a:solidFill>
              </a:rPr>
              <a:t>cselekvő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tanulás</a:t>
            </a:r>
            <a:r>
              <a:rPr lang="en-GB" altLang="pl-PL" sz="1800" b="1" dirty="0">
                <a:solidFill>
                  <a:srgbClr val="F33D0B"/>
                </a:solidFill>
              </a:rPr>
              <a:t> </a:t>
            </a:r>
            <a:r>
              <a:rPr lang="en-GB" altLang="pl-PL" sz="1800" b="1" dirty="0" err="1">
                <a:solidFill>
                  <a:srgbClr val="F33D0B"/>
                </a:solidFill>
              </a:rPr>
              <a:t>metódust</a:t>
            </a:r>
            <a:r>
              <a:rPr lang="en-GB" altLang="pl-PL" sz="1800" b="1" dirty="0">
                <a:solidFill>
                  <a:srgbClr val="F33D0B"/>
                </a:solidFill>
              </a:rPr>
              <a:t>.
</a:t>
            </a:r>
            <a:r>
              <a:rPr lang="en-GB" altLang="pl-PL" sz="1600" dirty="0" err="1">
                <a:solidFill>
                  <a:prstClr val="black"/>
                </a:solidFill>
              </a:rPr>
              <a:t>Ennek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érdekében</a:t>
            </a:r>
            <a:r>
              <a:rPr lang="en-GB" altLang="pl-PL" sz="1600" dirty="0">
                <a:solidFill>
                  <a:prstClr val="black"/>
                </a:solidFill>
              </a:rPr>
              <a:t> a </a:t>
            </a:r>
            <a:r>
              <a:rPr lang="en-GB" altLang="pl-PL" sz="1600" dirty="0" err="1">
                <a:solidFill>
                  <a:prstClr val="black"/>
                </a:solidFill>
              </a:rPr>
              <a:t>résztvevőknek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elemezniük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kell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az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oktatás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végrehajtását</a:t>
            </a:r>
            <a:r>
              <a:rPr lang="en-GB" altLang="pl-PL" sz="1600" dirty="0">
                <a:solidFill>
                  <a:prstClr val="black"/>
                </a:solidFill>
              </a:rPr>
              <a:t> a </a:t>
            </a:r>
            <a:r>
              <a:rPr lang="en-GB" altLang="pl-PL" sz="1600" dirty="0" err="1">
                <a:solidFill>
                  <a:prstClr val="black"/>
                </a:solidFill>
              </a:rPr>
              <a:t>következő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kérdések</a:t>
            </a:r>
            <a:r>
              <a:rPr lang="en-GB" altLang="pl-PL" sz="1600" dirty="0">
                <a:solidFill>
                  <a:prstClr val="black"/>
                </a:solidFill>
              </a:rPr>
              <a:t> </a:t>
            </a:r>
            <a:r>
              <a:rPr lang="en-GB" altLang="pl-PL" sz="1600" dirty="0" err="1">
                <a:solidFill>
                  <a:prstClr val="black"/>
                </a:solidFill>
              </a:rPr>
              <a:t>megválaszolásával</a:t>
            </a:r>
            <a:r>
              <a:rPr lang="en-GB" altLang="pl-PL" sz="1600" dirty="0">
                <a:solidFill>
                  <a:prstClr val="black"/>
                </a:solidFill>
              </a:rPr>
              <a:t>:</a:t>
            </a:r>
            <a:endParaRPr lang="pl-PL" altLang="pl-PL" sz="1600" dirty="0">
              <a:solidFill>
                <a:prstClr val="black"/>
              </a:solidFill>
            </a:endParaRPr>
          </a:p>
          <a:p>
            <a:pPr marL="1714500" lvl="3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Ki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csinálta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jobban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?
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Milyen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hibákat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észleltek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a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faragott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kések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használatakor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?
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Miért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történtek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?
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Hogyan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kerüljük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el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őket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 a </a:t>
            </a:r>
            <a:r>
              <a:rPr lang="en-GB" altLang="pl-PL" sz="1600" b="1" dirty="0" err="1">
                <a:solidFill>
                  <a:prstClr val="black"/>
                </a:solidFill>
                <a:latin typeface="+mj-lt"/>
              </a:rPr>
              <a:t>jövőben</a:t>
            </a:r>
            <a:r>
              <a:rPr lang="en-GB" altLang="pl-PL" sz="1600" b="1" dirty="0">
                <a:solidFill>
                  <a:prstClr val="black"/>
                </a:solidFill>
                <a:latin typeface="+mj-lt"/>
              </a:rPr>
              <a:t>?</a:t>
            </a:r>
            <a:endParaRPr lang="pl-PL" altLang="pl-PL" sz="16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4D2557C-8563-4093-9F07-EE46AB9F2A9C}"/>
              </a:ext>
            </a:extLst>
          </p:cNvPr>
          <p:cNvSpPr/>
          <p:nvPr/>
        </p:nvSpPr>
        <p:spPr>
          <a:xfrm>
            <a:off x="59068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C62FC7AC-5CAC-4868-A24E-BC67551137A3}"/>
              </a:ext>
            </a:extLst>
          </p:cNvPr>
          <p:cNvSpPr/>
          <p:nvPr/>
        </p:nvSpPr>
        <p:spPr>
          <a:xfrm rot="10800000">
            <a:off x="59068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5" name="Symbol zastępczy numeru slajdu 2">
            <a:extLst>
              <a:ext uri="{FF2B5EF4-FFF2-40B4-BE49-F238E27FC236}">
                <a16:creationId xmlns:a16="http://schemas.microsoft.com/office/drawing/2014/main" id="{69B24870-7F08-4785-BE11-FD9F7DC6F550}"/>
              </a:ext>
            </a:extLst>
          </p:cNvPr>
          <p:cNvSpPr txBox="1">
            <a:spLocks/>
          </p:cNvSpPr>
          <p:nvPr/>
        </p:nvSpPr>
        <p:spPr>
          <a:xfrm>
            <a:off x="87262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/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E087867C-AF7D-40BF-BBEA-3C478297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bg1"/>
                </a:solidFill>
              </a:rPr>
              <a:t>"GYAKORLATI MÓDSZEREK ALKALMAZÁSA A TRÉNINGEN "ELSŐ FOKÚ FARAGÁS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B2EF33A-3B52-4021-BBF7-C5214101FF23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33D0B"/>
                </a:solidFill>
              </a:rPr>
              <a:t>GYAKORLATI MÓDSZEREK</a:t>
            </a:r>
          </a:p>
        </p:txBody>
      </p:sp>
    </p:spTree>
    <p:extLst>
      <p:ext uri="{BB962C8B-B14F-4D97-AF65-F5344CB8AC3E}">
        <p14:creationId xmlns:p14="http://schemas.microsoft.com/office/powerpoint/2010/main" val="230727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HATÉKONY TANÍTÁS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EE880C6-844B-46FC-ABA4-11D1620E82C4}"/>
              </a:ext>
            </a:extLst>
          </p:cNvPr>
          <p:cNvSpPr/>
          <p:nvPr/>
        </p:nvSpPr>
        <p:spPr>
          <a:xfrm>
            <a:off x="2764715" y="2819480"/>
            <a:ext cx="1770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/>
              <a:t> </a:t>
            </a:r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C9FAC712-1EDB-4630-89F6-97162E4D03FC}"/>
              </a:ext>
            </a:extLst>
          </p:cNvPr>
          <p:cNvSpPr/>
          <p:nvPr/>
        </p:nvSpPr>
        <p:spPr>
          <a:xfrm>
            <a:off x="5407714" y="1241635"/>
            <a:ext cx="3136558" cy="910712"/>
          </a:xfrm>
          <a:prstGeom prst="wedgeRectCallout">
            <a:avLst>
              <a:gd name="adj1" fmla="val -21140"/>
              <a:gd name="adj2" fmla="val 7173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MEGTANULOD, HOGY MIT...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513E43-F3A0-4302-8D40-8DCD0D9C1686}"/>
              </a:ext>
            </a:extLst>
          </p:cNvPr>
          <p:cNvSpPr/>
          <p:nvPr/>
        </p:nvSpPr>
        <p:spPr>
          <a:xfrm>
            <a:off x="2476909" y="2803154"/>
            <a:ext cx="1770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00" b="1">
                <a:solidFill>
                  <a:schemeClr val="bg1"/>
                </a:solidFill>
              </a:rPr>
              <a:t>WIDZISZ</a:t>
            </a:r>
            <a:endParaRPr lang="pl-PL" sz="1300" b="1" dirty="0">
              <a:solidFill>
                <a:schemeClr val="bg1"/>
              </a:solidFill>
            </a:endParaRP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137C6A83-7708-49A3-A620-53A606B0BCD7}"/>
              </a:ext>
            </a:extLst>
          </p:cNvPr>
          <p:cNvSpPr/>
          <p:nvPr/>
        </p:nvSpPr>
        <p:spPr>
          <a:xfrm>
            <a:off x="3043221" y="2742299"/>
            <a:ext cx="1438970" cy="422941"/>
          </a:xfrm>
          <a:prstGeom prst="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13287D1D-BEAB-47A9-BB5B-666F4E318D12}"/>
              </a:ext>
            </a:extLst>
          </p:cNvPr>
          <p:cNvSpPr/>
          <p:nvPr/>
        </p:nvSpPr>
        <p:spPr>
          <a:xfrm>
            <a:off x="2734825" y="3163735"/>
            <a:ext cx="1438970" cy="422941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FF5E668C-465F-4759-ACD2-0C6A90774B8B}"/>
              </a:ext>
            </a:extLst>
          </p:cNvPr>
          <p:cNvSpPr/>
          <p:nvPr/>
        </p:nvSpPr>
        <p:spPr>
          <a:xfrm>
            <a:off x="2446793" y="3576550"/>
            <a:ext cx="2804146" cy="422941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CA656B09-891D-4DCF-ABAE-16CB59112962}"/>
              </a:ext>
            </a:extLst>
          </p:cNvPr>
          <p:cNvSpPr/>
          <p:nvPr/>
        </p:nvSpPr>
        <p:spPr>
          <a:xfrm>
            <a:off x="2158761" y="3985915"/>
            <a:ext cx="2804146" cy="422941"/>
          </a:xfrm>
          <a:prstGeom prst="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23A627A5-0F9B-4537-81AC-749BA1FCD8B7}"/>
              </a:ext>
            </a:extLst>
          </p:cNvPr>
          <p:cNvSpPr/>
          <p:nvPr/>
        </p:nvSpPr>
        <p:spPr>
          <a:xfrm>
            <a:off x="2592822" y="4408856"/>
            <a:ext cx="1741154" cy="422941"/>
          </a:xfrm>
          <a:prstGeom prst="rect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71F96C9B-00FE-4E1A-81C6-6C5BF71984C4}"/>
              </a:ext>
            </a:extLst>
          </p:cNvPr>
          <p:cNvSpPr/>
          <p:nvPr/>
        </p:nvSpPr>
        <p:spPr>
          <a:xfrm>
            <a:off x="3079018" y="2756884"/>
            <a:ext cx="1456007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LÁSS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DF5FC4B6-A1D9-4017-BDA6-7064A62F41F3}"/>
              </a:ext>
            </a:extLst>
          </p:cNvPr>
          <p:cNvSpPr/>
          <p:nvPr/>
        </p:nvSpPr>
        <p:spPr>
          <a:xfrm>
            <a:off x="2790986" y="3172867"/>
            <a:ext cx="1456007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HALLJ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D0874B1C-842B-44F1-8A7D-C2E0B2665E7E}"/>
              </a:ext>
            </a:extLst>
          </p:cNvPr>
          <p:cNvSpPr/>
          <p:nvPr/>
        </p:nvSpPr>
        <p:spPr>
          <a:xfrm>
            <a:off x="2475437" y="3589020"/>
            <a:ext cx="3149275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KÓSTOLJ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D587B0C0-D84D-4CD2-8370-1F3676379A7B}"/>
              </a:ext>
            </a:extLst>
          </p:cNvPr>
          <p:cNvSpPr/>
          <p:nvPr/>
        </p:nvSpPr>
        <p:spPr>
          <a:xfrm>
            <a:off x="2240203" y="4002331"/>
            <a:ext cx="297255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SZAGOLJ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:a16="http://schemas.microsoft.com/office/drawing/2014/main" id="{48829778-82E8-4F8E-B6C0-4FE2E38D1B41}"/>
              </a:ext>
            </a:extLst>
          </p:cNvPr>
          <p:cNvSpPr/>
          <p:nvPr/>
        </p:nvSpPr>
        <p:spPr>
          <a:xfrm>
            <a:off x="2648525" y="4427307"/>
            <a:ext cx="1814492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ÉRINTS</a:t>
            </a:r>
          </a:p>
        </p:txBody>
      </p:sp>
      <p:sp>
        <p:nvSpPr>
          <p:cNvPr id="75" name="Prostokąt 74">
            <a:extLst>
              <a:ext uri="{FF2B5EF4-FFF2-40B4-BE49-F238E27FC236}">
                <a16:creationId xmlns:a16="http://schemas.microsoft.com/office/drawing/2014/main" id="{D49F0FBA-E3A5-483A-89C8-9EDD1B9DD1DB}"/>
              </a:ext>
            </a:extLst>
          </p:cNvPr>
          <p:cNvSpPr/>
          <p:nvPr/>
        </p:nvSpPr>
        <p:spPr>
          <a:xfrm>
            <a:off x="7955291" y="3189345"/>
            <a:ext cx="1582867" cy="422941"/>
          </a:xfrm>
          <a:prstGeom prst="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Prostokąt 75">
            <a:extLst>
              <a:ext uri="{FF2B5EF4-FFF2-40B4-BE49-F238E27FC236}">
                <a16:creationId xmlns:a16="http://schemas.microsoft.com/office/drawing/2014/main" id="{883533D3-B07A-4B25-ACD5-81E35EDB5FA2}"/>
              </a:ext>
            </a:extLst>
          </p:cNvPr>
          <p:cNvSpPr/>
          <p:nvPr/>
        </p:nvSpPr>
        <p:spPr>
          <a:xfrm>
            <a:off x="7596385" y="3610781"/>
            <a:ext cx="2549224" cy="422941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9BE66731-9EF9-4F26-B16E-5D5E93C4753B}"/>
              </a:ext>
            </a:extLst>
          </p:cNvPr>
          <p:cNvSpPr/>
          <p:nvPr/>
        </p:nvSpPr>
        <p:spPr>
          <a:xfrm>
            <a:off x="7862375" y="4023596"/>
            <a:ext cx="1582867" cy="422941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DEDC4FE5-5062-4DA0-B266-9F47A781DCA5}"/>
              </a:ext>
            </a:extLst>
          </p:cNvPr>
          <p:cNvSpPr/>
          <p:nvPr/>
        </p:nvSpPr>
        <p:spPr>
          <a:xfrm>
            <a:off x="7392144" y="4432961"/>
            <a:ext cx="3084561" cy="422941"/>
          </a:xfrm>
          <a:prstGeom prst="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4C0FD587-B1AF-48BA-8148-134F6669F78D}"/>
              </a:ext>
            </a:extLst>
          </p:cNvPr>
          <p:cNvSpPr/>
          <p:nvPr/>
        </p:nvSpPr>
        <p:spPr>
          <a:xfrm>
            <a:off x="8084594" y="3203930"/>
            <a:ext cx="1456007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TEGYÉL</a:t>
            </a:r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B6D9C51F-C247-48FA-B484-52EAE01C0E8F}"/>
              </a:ext>
            </a:extLst>
          </p:cNvPr>
          <p:cNvSpPr/>
          <p:nvPr/>
        </p:nvSpPr>
        <p:spPr>
          <a:xfrm>
            <a:off x="7673116" y="3625291"/>
            <a:ext cx="265957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KÉPZELJ</a:t>
            </a: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B589497C-A530-48F0-A175-A62B87214128}"/>
              </a:ext>
            </a:extLst>
          </p:cNvPr>
          <p:cNvSpPr/>
          <p:nvPr/>
        </p:nvSpPr>
        <p:spPr>
          <a:xfrm>
            <a:off x="7989235" y="4035171"/>
            <a:ext cx="1672181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ÉREZZ</a:t>
            </a:r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42694C42-6B02-463E-84C9-84372E52A070}"/>
              </a:ext>
            </a:extLst>
          </p:cNvPr>
          <p:cNvSpPr/>
          <p:nvPr/>
        </p:nvSpPr>
        <p:spPr>
          <a:xfrm>
            <a:off x="7460621" y="4434410"/>
            <a:ext cx="3084561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 dirty="0">
                <a:solidFill>
                  <a:schemeClr val="bg1"/>
                </a:solidFill>
              </a:rPr>
              <a:t>GONDOLJ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D18A7E29-4432-40D8-9C42-1C62C381C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56" y="2980374"/>
            <a:ext cx="1575094" cy="15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90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dtytuł 2">
            <a:extLst>
              <a:ext uri="{FF2B5EF4-FFF2-40B4-BE49-F238E27FC236}">
                <a16:creationId xmlns:a16="http://schemas.microsoft.com/office/drawing/2014/main" id="{552F2A47-327A-4BD8-950C-920288839E4E}"/>
              </a:ext>
            </a:extLst>
          </p:cNvPr>
          <p:cNvSpPr txBox="1">
            <a:spLocks/>
          </p:cNvSpPr>
          <p:nvPr/>
        </p:nvSpPr>
        <p:spPr bwMode="auto">
          <a:xfrm>
            <a:off x="2999656" y="4115564"/>
            <a:ext cx="756084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UGRÁS A KÖVETKEZŐ 
MODUL ANYAGOKHOZ
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CD17C92-846E-451B-AF6C-6B5F74494046}"/>
              </a:ext>
            </a:extLst>
          </p:cNvPr>
          <p:cNvSpPr txBox="1"/>
          <p:nvPr/>
        </p:nvSpPr>
        <p:spPr>
          <a:xfrm>
            <a:off x="10890676" y="4005064"/>
            <a:ext cx="13260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88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5">
            <a:extLst>
              <a:ext uri="{FF2B5EF4-FFF2-40B4-BE49-F238E27FC236}">
                <a16:creationId xmlns:a16="http://schemas.microsoft.com/office/drawing/2014/main" id="{AEDA2930-B756-C449-9B16-ECB3AE0AA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t="124" r="7319" b="22079"/>
          <a:stretch/>
        </p:blipFill>
        <p:spPr>
          <a:xfrm>
            <a:off x="12194" y="1796400"/>
            <a:ext cx="6129855" cy="4063875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HATÉKONY TANÍTÁS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8C765E2-0527-43F4-87B2-4C4DAE09D8FE}"/>
              </a:ext>
            </a:extLst>
          </p:cNvPr>
          <p:cNvSpPr/>
          <p:nvPr/>
        </p:nvSpPr>
        <p:spPr>
          <a:xfrm>
            <a:off x="6139611" y="1530214"/>
            <a:ext cx="6077069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06C7C1B-1FE0-4837-A133-EF583D5CD8A6}"/>
              </a:ext>
            </a:extLst>
          </p:cNvPr>
          <p:cNvSpPr/>
          <p:nvPr/>
        </p:nvSpPr>
        <p:spPr>
          <a:xfrm>
            <a:off x="6134733" y="1530214"/>
            <a:ext cx="6077069" cy="139473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F307854-51DD-4FE9-B7F4-12112A245BF7}"/>
              </a:ext>
            </a:extLst>
          </p:cNvPr>
          <p:cNvSpPr/>
          <p:nvPr/>
        </p:nvSpPr>
        <p:spPr>
          <a:xfrm>
            <a:off x="6440570" y="2986735"/>
            <a:ext cx="5448632" cy="274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tanuljuk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meg: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olvasunk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-10%,
Amit hallunk-20%,
Amit látunk-30%,
 Amit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látunk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hallunk-50%,
Amit mondunk-70%,
Amit mi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mondunk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csinálunk-90%.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6B1F423-5E79-4547-B0F2-1B1CBA4E924F}"/>
              </a:ext>
            </a:extLst>
          </p:cNvPr>
          <p:cNvSpPr/>
          <p:nvPr/>
        </p:nvSpPr>
        <p:spPr>
          <a:xfrm>
            <a:off x="-1" y="1530214"/>
            <a:ext cx="6139611" cy="1178706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68BE627-BD30-4D89-A304-58B6D6FB642A}"/>
              </a:ext>
            </a:extLst>
          </p:cNvPr>
          <p:cNvSpPr/>
          <p:nvPr/>
        </p:nvSpPr>
        <p:spPr>
          <a:xfrm>
            <a:off x="1199356" y="179640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TUDOD, MIT KELL TANULNI, DE HOGYAN KELL CSINÁLNI A LEGJOBBAN?
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71719873-D945-440C-9A52-0A92F571D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155" y="1796400"/>
            <a:ext cx="582331" cy="58233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8EC0B4B-BE7E-4FA7-B1B9-2F8EFF181986}"/>
              </a:ext>
            </a:extLst>
          </p:cNvPr>
          <p:cNvSpPr/>
          <p:nvPr/>
        </p:nvSpPr>
        <p:spPr>
          <a:xfrm>
            <a:off x="6440570" y="1651536"/>
            <a:ext cx="5448631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>
                <a:srgbClr val="D34817">
                  <a:lumMod val="75000"/>
                </a:srgbClr>
              </a:buClr>
              <a:buNone/>
            </a:pPr>
            <a:r>
              <a:rPr lang="en-GB" dirty="0" err="1">
                <a:solidFill>
                  <a:schemeClr val="bg1"/>
                </a:solidFill>
              </a:rPr>
              <a:t>Annak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érdekében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hogy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séfeknek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új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ismereteket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tanítani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új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készségeket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az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oktatónak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tudnia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kell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hogy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hatás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függ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kommunikációs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módoktól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preferált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tanulási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stílustól</a:t>
            </a:r>
            <a:r>
              <a:rPr lang="en-GB" dirty="0">
                <a:solidFill>
                  <a:schemeClr val="bg1"/>
                </a:solidFill>
              </a:rPr>
              <a:t>
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61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HATÉKONY TANÍTÁS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D7B8440-AF13-45DB-9C98-AC0F694997D9}"/>
              </a:ext>
            </a:extLst>
          </p:cNvPr>
          <p:cNvSpPr/>
          <p:nvPr/>
        </p:nvSpPr>
        <p:spPr>
          <a:xfrm>
            <a:off x="928173" y="6146690"/>
            <a:ext cx="29414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PÉLDA DOKUMENTUMOK 
</a:t>
            </a:r>
            <a:r>
              <a:rPr lang="pl-PL" sz="1400" dirty="0" err="1"/>
              <a:t>Munkatkártya</a:t>
            </a:r>
            <a:r>
              <a:rPr lang="pl-PL" sz="1400" dirty="0"/>
              <a:t> 1
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9D490B2B-FDB9-424A-997B-51A93F3B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8" name="Prostokąt: jeden ścięty róg 7">
            <a:extLst>
              <a:ext uri="{FF2B5EF4-FFF2-40B4-BE49-F238E27FC236}">
                <a16:creationId xmlns:a16="http://schemas.microsoft.com/office/drawing/2014/main" id="{FC04BDC6-000D-4908-B598-22C6E3192E8F}"/>
              </a:ext>
            </a:extLst>
          </p:cNvPr>
          <p:cNvSpPr/>
          <p:nvPr/>
        </p:nvSpPr>
        <p:spPr>
          <a:xfrm rot="5400000">
            <a:off x="4841553" y="594035"/>
            <a:ext cx="2160587" cy="4104459"/>
          </a:xfrm>
          <a:prstGeom prst="snip1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jeden ścięty róg 12">
            <a:extLst>
              <a:ext uri="{FF2B5EF4-FFF2-40B4-BE49-F238E27FC236}">
                <a16:creationId xmlns:a16="http://schemas.microsoft.com/office/drawing/2014/main" id="{C6D06C78-2DB3-4D14-886D-56D77432EE89}"/>
              </a:ext>
            </a:extLst>
          </p:cNvPr>
          <p:cNvSpPr/>
          <p:nvPr/>
        </p:nvSpPr>
        <p:spPr>
          <a:xfrm rot="5400000" flipH="1">
            <a:off x="4990092" y="2606086"/>
            <a:ext cx="1863507" cy="4104457"/>
          </a:xfrm>
          <a:prstGeom prst="snip1Rect">
            <a:avLst>
              <a:gd name="adj" fmla="val 18691"/>
            </a:avLst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14" name="Prostokąt: jeden ścięty róg 13">
            <a:extLst>
              <a:ext uri="{FF2B5EF4-FFF2-40B4-BE49-F238E27FC236}">
                <a16:creationId xmlns:a16="http://schemas.microsoft.com/office/drawing/2014/main" id="{ACFE6590-4712-4C06-B01F-528764FF9C02}"/>
              </a:ext>
            </a:extLst>
          </p:cNvPr>
          <p:cNvSpPr/>
          <p:nvPr/>
        </p:nvSpPr>
        <p:spPr>
          <a:xfrm rot="16200000" flipH="1">
            <a:off x="9011318" y="528735"/>
            <a:ext cx="2160582" cy="42350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jeden ścięty róg 14">
            <a:extLst>
              <a:ext uri="{FF2B5EF4-FFF2-40B4-BE49-F238E27FC236}">
                <a16:creationId xmlns:a16="http://schemas.microsoft.com/office/drawing/2014/main" id="{6CB2D334-A04D-4409-8662-966547A49C00}"/>
              </a:ext>
            </a:extLst>
          </p:cNvPr>
          <p:cNvSpPr/>
          <p:nvPr/>
        </p:nvSpPr>
        <p:spPr>
          <a:xfrm rot="16200000">
            <a:off x="9159858" y="2540778"/>
            <a:ext cx="1863499" cy="4235062"/>
          </a:xfrm>
          <a:prstGeom prst="snip1Rect">
            <a:avLst>
              <a:gd name="adj" fmla="val 19196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16" name="Prostokąt: jeden ścięty róg 15">
            <a:extLst>
              <a:ext uri="{FF2B5EF4-FFF2-40B4-BE49-F238E27FC236}">
                <a16:creationId xmlns:a16="http://schemas.microsoft.com/office/drawing/2014/main" id="{5D2B9057-CAB2-4BB5-B452-04544D2C35B7}"/>
              </a:ext>
            </a:extLst>
          </p:cNvPr>
          <p:cNvSpPr/>
          <p:nvPr/>
        </p:nvSpPr>
        <p:spPr>
          <a:xfrm rot="5400000">
            <a:off x="7718245" y="1674411"/>
            <a:ext cx="642263" cy="8339521"/>
          </a:xfrm>
          <a:prstGeom prst="snip1Rect">
            <a:avLst>
              <a:gd name="adj" fmla="val 0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E55EFF8-087E-4DDF-AB14-BA64DFE9854E}"/>
              </a:ext>
            </a:extLst>
          </p:cNvPr>
          <p:cNvSpPr/>
          <p:nvPr/>
        </p:nvSpPr>
        <p:spPr>
          <a:xfrm>
            <a:off x="9963858" y="1563877"/>
            <a:ext cx="2246406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AUDITÍV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E83CAA1-CA43-493F-B108-B868FEBE1BC9}"/>
              </a:ext>
            </a:extLst>
          </p:cNvPr>
          <p:cNvSpPr/>
          <p:nvPr/>
        </p:nvSpPr>
        <p:spPr>
          <a:xfrm>
            <a:off x="9971463" y="3724667"/>
            <a:ext cx="2246406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TAKTILIS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370DF-41A0-4FBB-A192-4EF27C895523}"/>
              </a:ext>
            </a:extLst>
          </p:cNvPr>
          <p:cNvSpPr/>
          <p:nvPr/>
        </p:nvSpPr>
        <p:spPr>
          <a:xfrm>
            <a:off x="3868925" y="1571061"/>
            <a:ext cx="2175678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VIZUÁLIS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51A10A0-6D0D-4F5F-970D-0E52D014857B}"/>
              </a:ext>
            </a:extLst>
          </p:cNvPr>
          <p:cNvSpPr/>
          <p:nvPr/>
        </p:nvSpPr>
        <p:spPr>
          <a:xfrm>
            <a:off x="3868925" y="3733545"/>
            <a:ext cx="2175678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KINESZTETIKUS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C012BC2-23E2-43B4-B953-BA97813C601A}"/>
              </a:ext>
            </a:extLst>
          </p:cNvPr>
          <p:cNvSpPr/>
          <p:nvPr/>
        </p:nvSpPr>
        <p:spPr>
          <a:xfrm>
            <a:off x="4977875" y="551897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KINESZETIKUS ÉS TAKTILIS TÍPUS GYAKRAN MEGFELEL  AZ "AKTÍV" "TÍPUSNAK 
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7E448CE-07FD-4397-B668-9BB244A75F0A}"/>
              </a:ext>
            </a:extLst>
          </p:cNvPr>
          <p:cNvSpPr/>
          <p:nvPr/>
        </p:nvSpPr>
        <p:spPr>
          <a:xfrm>
            <a:off x="4243827" y="4587824"/>
            <a:ext cx="3355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err="1"/>
              <a:t>általában</a:t>
            </a:r>
            <a:r>
              <a:rPr lang="en-GB" sz="1600" dirty="0"/>
              <a:t> </a:t>
            </a:r>
            <a:r>
              <a:rPr lang="en-GB" sz="1600" dirty="0" err="1"/>
              <a:t>ül</a:t>
            </a:r>
            <a:r>
              <a:rPr lang="en-GB" sz="1600" dirty="0"/>
              <a:t> </a:t>
            </a:r>
            <a:r>
              <a:rPr lang="en-GB" sz="1600" dirty="0" err="1"/>
              <a:t>kényelmesen</a:t>
            </a:r>
            <a:r>
              <a:rPr lang="en-GB" sz="1600" dirty="0"/>
              <a:t> </a:t>
            </a:r>
            <a:r>
              <a:rPr lang="en-GB" sz="1600" dirty="0" err="1"/>
              <a:t>egy</a:t>
            </a:r>
            <a:r>
              <a:rPr lang="en-GB" sz="1600" dirty="0"/>
              <a:t> </a:t>
            </a:r>
            <a:r>
              <a:rPr lang="en-GB" sz="1600" dirty="0" err="1"/>
              <a:t>széken</a:t>
            </a:r>
            <a:r>
              <a:rPr lang="en-GB" sz="1600" dirty="0"/>
              <a:t>, </a:t>
            </a:r>
            <a:r>
              <a:rPr lang="en-GB" sz="1600" dirty="0" err="1"/>
              <a:t>leng</a:t>
            </a:r>
            <a:r>
              <a:rPr lang="en-GB" sz="1600" dirty="0"/>
              <a:t> </a:t>
            </a:r>
            <a:r>
              <a:rPr lang="en-GB" sz="1600" dirty="0" err="1"/>
              <a:t>vagy</a:t>
            </a:r>
            <a:r>
              <a:rPr lang="en-GB" sz="1600" dirty="0"/>
              <a:t> </a:t>
            </a:r>
            <a:r>
              <a:rPr lang="en-GB" sz="1600" dirty="0" err="1"/>
              <a:t>mozog</a:t>
            </a:r>
            <a:r>
              <a:rPr lang="en-GB" sz="1600" dirty="0"/>
              <a:t> </a:t>
            </a:r>
            <a:r>
              <a:rPr lang="en-GB" sz="1600" dirty="0" err="1"/>
              <a:t>más-más</a:t>
            </a:r>
            <a:r>
              <a:rPr lang="en-GB" sz="1600" dirty="0"/>
              <a:t> </a:t>
            </a:r>
            <a:r>
              <a:rPr lang="en-GB" sz="1600" dirty="0" err="1"/>
              <a:t>módon</a:t>
            </a:r>
            <a:r>
              <a:rPr lang="en-GB" sz="1600" dirty="0"/>
              <a:t>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7BD6156-5A69-4102-AD33-008994A2FE98}"/>
              </a:ext>
            </a:extLst>
          </p:cNvPr>
          <p:cNvSpPr/>
          <p:nvPr/>
        </p:nvSpPr>
        <p:spPr>
          <a:xfrm>
            <a:off x="8085772" y="4454907"/>
            <a:ext cx="4011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err="1"/>
              <a:t>szeret</a:t>
            </a:r>
            <a:r>
              <a:rPr lang="en-GB" sz="1600" dirty="0"/>
              <a:t> </a:t>
            </a:r>
            <a:r>
              <a:rPr lang="en-GB" sz="1600" dirty="0" err="1"/>
              <a:t>játszani</a:t>
            </a:r>
            <a:r>
              <a:rPr lang="en-GB" sz="1600" dirty="0"/>
              <a:t>, </a:t>
            </a:r>
            <a:r>
              <a:rPr lang="en-GB" sz="1600" dirty="0" err="1"/>
              <a:t>miközben</a:t>
            </a:r>
            <a:r>
              <a:rPr lang="en-GB" sz="1600" dirty="0"/>
              <a:t> </a:t>
            </a:r>
            <a:r>
              <a:rPr lang="en-GB" sz="1600" dirty="0" err="1"/>
              <a:t>hallgatja</a:t>
            </a:r>
            <a:r>
              <a:rPr lang="en-GB" sz="1600" dirty="0"/>
              <a:t> a </a:t>
            </a:r>
            <a:r>
              <a:rPr lang="en-GB" sz="1600" dirty="0" err="1"/>
              <a:t>különböző</a:t>
            </a:r>
            <a:r>
              <a:rPr lang="en-GB" sz="1600" dirty="0"/>
              <a:t> </a:t>
            </a:r>
            <a:r>
              <a:rPr lang="en-GB" sz="1600" dirty="0" err="1"/>
              <a:t>témákat</a:t>
            </a:r>
            <a:r>
              <a:rPr lang="en-GB" sz="1600" dirty="0"/>
              <a:t>, </a:t>
            </a:r>
            <a:r>
              <a:rPr lang="en-GB" sz="1600" dirty="0" err="1"/>
              <a:t>játszik</a:t>
            </a:r>
            <a:r>
              <a:rPr lang="en-GB" sz="1600" dirty="0"/>
              <a:t> a </a:t>
            </a:r>
            <a:r>
              <a:rPr lang="en-GB" sz="1600" dirty="0" err="1"/>
              <a:t>hajával</a:t>
            </a:r>
            <a:r>
              <a:rPr lang="en-GB" sz="1600" dirty="0"/>
              <a:t>, </a:t>
            </a:r>
            <a:r>
              <a:rPr lang="en-GB" sz="1600" dirty="0" err="1"/>
              <a:t>vagy</a:t>
            </a:r>
            <a:r>
              <a:rPr lang="en-GB" sz="1600" dirty="0"/>
              <a:t> </a:t>
            </a:r>
            <a:r>
              <a:rPr lang="en-GB" sz="1600" dirty="0" err="1"/>
              <a:t>dörzsöli</a:t>
            </a:r>
            <a:r>
              <a:rPr lang="en-GB" sz="1600" dirty="0"/>
              <a:t> a </a:t>
            </a:r>
            <a:r>
              <a:rPr lang="en-GB" sz="1600" dirty="0" err="1"/>
              <a:t>kezét</a:t>
            </a:r>
            <a:r>
              <a:rPr lang="en-GB" sz="1600" dirty="0"/>
              <a:t>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06DDB2BE-AD0F-4211-8EB5-FCE86CEE3D54}"/>
              </a:ext>
            </a:extLst>
          </p:cNvPr>
          <p:cNvSpPr/>
          <p:nvPr/>
        </p:nvSpPr>
        <p:spPr>
          <a:xfrm>
            <a:off x="7974075" y="2231583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 err="1"/>
              <a:t>Csendben</a:t>
            </a:r>
            <a:r>
              <a:rPr lang="en-GB" sz="1600" dirty="0"/>
              <a:t>  </a:t>
            </a:r>
            <a:r>
              <a:rPr lang="en-GB" sz="1600" dirty="0" err="1"/>
              <a:t>megismételi</a:t>
            </a:r>
            <a:r>
              <a:rPr lang="en-GB" sz="1600" dirty="0"/>
              <a:t> a </a:t>
            </a:r>
            <a:r>
              <a:rPr lang="en-GB" sz="1600" dirty="0" err="1"/>
              <a:t>szavakat</a:t>
            </a:r>
            <a:r>
              <a:rPr lang="en-GB" sz="1600" dirty="0"/>
              <a:t>, </a:t>
            </a:r>
            <a:r>
              <a:rPr lang="en-GB" sz="1600" dirty="0" err="1"/>
              <a:t>vagy</a:t>
            </a:r>
            <a:r>
              <a:rPr lang="en-GB" sz="1600" dirty="0"/>
              <a:t> </a:t>
            </a:r>
            <a:r>
              <a:rPr lang="en-GB" sz="1600" dirty="0" err="1"/>
              <a:t>bólint</a:t>
            </a:r>
            <a:r>
              <a:rPr lang="en-GB" sz="1600" dirty="0"/>
              <a:t>. </a:t>
            </a:r>
            <a:r>
              <a:rPr lang="en-GB" sz="1600" dirty="0" err="1"/>
              <a:t>Annak</a:t>
            </a:r>
            <a:r>
              <a:rPr lang="en-GB" sz="1600" dirty="0"/>
              <a:t> </a:t>
            </a:r>
            <a:r>
              <a:rPr lang="en-GB" sz="1600" dirty="0" err="1"/>
              <a:t>érdekében</a:t>
            </a:r>
            <a:r>
              <a:rPr lang="en-GB" sz="1600" dirty="0"/>
              <a:t>, </a:t>
            </a:r>
            <a:r>
              <a:rPr lang="en-GB" sz="1600" dirty="0" err="1"/>
              <a:t>hogy</a:t>
            </a:r>
            <a:r>
              <a:rPr lang="en-GB" sz="1600" dirty="0"/>
              <a:t> </a:t>
            </a:r>
            <a:r>
              <a:rPr lang="en-GB" sz="1600" dirty="0" err="1"/>
              <a:t>emlékezzen</a:t>
            </a:r>
            <a:r>
              <a:rPr lang="en-GB" sz="1600" dirty="0"/>
              <a:t> </a:t>
            </a:r>
            <a:r>
              <a:rPr lang="en-GB" sz="1600" dirty="0" err="1"/>
              <a:t>az</a:t>
            </a:r>
            <a:r>
              <a:rPr lang="en-GB" sz="1600" dirty="0"/>
              <a:t> </a:t>
            </a:r>
            <a:r>
              <a:rPr lang="en-GB" sz="1600" dirty="0" err="1"/>
              <a:t>információkra</a:t>
            </a:r>
            <a:r>
              <a:rPr lang="en-GB" sz="1600" dirty="0"/>
              <a:t>, </a:t>
            </a:r>
            <a:r>
              <a:rPr lang="en-GB" sz="1600" dirty="0" err="1"/>
              <a:t>ő</a:t>
            </a:r>
            <a:r>
              <a:rPr lang="en-GB" sz="1600" dirty="0"/>
              <a:t> </a:t>
            </a:r>
            <a:r>
              <a:rPr lang="en-GB" sz="1600" dirty="0" err="1"/>
              <a:t>lehajtott</a:t>
            </a:r>
            <a:r>
              <a:rPr lang="en-GB" sz="1600" dirty="0"/>
              <a:t> </a:t>
            </a:r>
            <a:r>
              <a:rPr lang="en-GB" sz="1600" dirty="0" err="1"/>
              <a:t>fejjel</a:t>
            </a:r>
            <a:r>
              <a:rPr lang="en-GB" sz="1600" dirty="0"/>
              <a:t> ”</a:t>
            </a:r>
            <a:r>
              <a:rPr lang="en-GB" sz="1600" dirty="0" err="1"/>
              <a:t>meghallgatja</a:t>
            </a:r>
            <a:r>
              <a:rPr lang="en-GB" sz="1600" dirty="0"/>
              <a:t>” a </a:t>
            </a:r>
            <a:r>
              <a:rPr lang="en-GB" sz="1600" dirty="0" err="1"/>
              <a:t>felvételt</a:t>
            </a:r>
            <a:r>
              <a:rPr lang="en-GB" sz="1600" dirty="0"/>
              <a:t>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9D56403-AFB8-4484-81FF-6FBE51FF71FC}"/>
              </a:ext>
            </a:extLst>
          </p:cNvPr>
          <p:cNvSpPr/>
          <p:nvPr/>
        </p:nvSpPr>
        <p:spPr>
          <a:xfrm>
            <a:off x="359943" y="4568488"/>
            <a:ext cx="3164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E7E01"/>
                </a:solidFill>
              </a:rPr>
              <a:t>TUDOD, MIT KELL TANULNI.
 DE HOGYAN KELL CSINÁLNI A LEGJOBBAN?
</a:t>
            </a:r>
            <a:endParaRPr lang="pl-PL" dirty="0">
              <a:solidFill>
                <a:srgbClr val="FE7E01"/>
              </a:solidFill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BDA0D50A-C3B9-453F-823D-1A2CD15501B7}"/>
              </a:ext>
            </a:extLst>
          </p:cNvPr>
          <p:cNvSpPr/>
          <p:nvPr/>
        </p:nvSpPr>
        <p:spPr>
          <a:xfrm>
            <a:off x="4063279" y="2302971"/>
            <a:ext cx="3716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err="1"/>
              <a:t>Általában</a:t>
            </a:r>
            <a:r>
              <a:rPr lang="en-GB" sz="1600" dirty="0"/>
              <a:t> </a:t>
            </a:r>
            <a:r>
              <a:rPr lang="en-GB" sz="1600" dirty="0" err="1"/>
              <a:t>egyenesen</a:t>
            </a:r>
            <a:r>
              <a:rPr lang="en-GB" sz="1600" dirty="0"/>
              <a:t> </a:t>
            </a:r>
            <a:r>
              <a:rPr lang="en-GB" sz="1600" dirty="0" err="1"/>
              <a:t>ül</a:t>
            </a:r>
            <a:r>
              <a:rPr lang="en-GB" sz="1600" dirty="0"/>
              <a:t>, </a:t>
            </a:r>
            <a:r>
              <a:rPr lang="en-GB" sz="1600" dirty="0" err="1"/>
              <a:t>és</a:t>
            </a:r>
            <a:r>
              <a:rPr lang="en-GB" sz="1600" dirty="0"/>
              <a:t> </a:t>
            </a:r>
            <a:r>
              <a:rPr lang="en-GB" sz="1600" dirty="0" err="1"/>
              <a:t>követi</a:t>
            </a:r>
            <a:r>
              <a:rPr lang="en-GB" sz="1600" dirty="0"/>
              <a:t> </a:t>
            </a:r>
            <a:r>
              <a:rPr lang="en-GB" sz="1600" dirty="0" err="1"/>
              <a:t>az</a:t>
            </a:r>
            <a:r>
              <a:rPr lang="en-GB" sz="1600" dirty="0"/>
              <a:t> </a:t>
            </a:r>
            <a:r>
              <a:rPr lang="en-GB" sz="1600" dirty="0" err="1"/>
              <a:t>előadóT</a:t>
            </a:r>
            <a:r>
              <a:rPr lang="en-GB" sz="1600" dirty="0"/>
              <a:t> a </a:t>
            </a:r>
            <a:r>
              <a:rPr lang="en-GB" sz="1600" dirty="0" err="1"/>
              <a:t>tekintetévelvel</a:t>
            </a:r>
            <a:r>
              <a:rPr lang="en-GB" sz="1600" dirty="0"/>
              <a:t>. Az </a:t>
            </a:r>
            <a:r>
              <a:rPr lang="en-GB" sz="1600" dirty="0" err="1"/>
              <a:t>információra</a:t>
            </a:r>
            <a:r>
              <a:rPr lang="en-GB" sz="1600" dirty="0"/>
              <a:t> </a:t>
            </a:r>
            <a:r>
              <a:rPr lang="en-GB" sz="1600" dirty="0" err="1"/>
              <a:t>emlékezéskor</a:t>
            </a:r>
            <a:r>
              <a:rPr lang="en-GB" sz="1600" dirty="0"/>
              <a:t> </a:t>
            </a:r>
            <a:r>
              <a:rPr lang="en-GB" sz="1600" dirty="0" err="1"/>
              <a:t>gyakran</a:t>
            </a:r>
            <a:r>
              <a:rPr lang="en-GB" sz="1600" dirty="0"/>
              <a:t> </a:t>
            </a:r>
            <a:r>
              <a:rPr lang="en-GB" sz="1600" dirty="0" err="1"/>
              <a:t>újra</a:t>
            </a:r>
            <a:r>
              <a:rPr lang="en-GB" sz="1600" dirty="0"/>
              <a:t> </a:t>
            </a:r>
            <a:r>
              <a:rPr lang="en-GB" sz="1600" dirty="0" err="1"/>
              <a:t>létrehozza</a:t>
            </a:r>
            <a:r>
              <a:rPr lang="en-GB" sz="1600" dirty="0"/>
              <a:t> a </a:t>
            </a:r>
            <a:r>
              <a:rPr lang="en-GB" sz="1600" dirty="0" err="1"/>
              <a:t>hozzá</a:t>
            </a:r>
            <a:r>
              <a:rPr lang="en-GB" sz="1600" dirty="0"/>
              <a:t> </a:t>
            </a:r>
            <a:r>
              <a:rPr lang="en-GB" sz="1600" dirty="0" err="1"/>
              <a:t>társított</a:t>
            </a:r>
            <a:r>
              <a:rPr lang="en-GB" sz="1600" dirty="0"/>
              <a:t> </a:t>
            </a:r>
            <a:r>
              <a:rPr lang="en-GB" sz="1600" dirty="0" err="1"/>
              <a:t>képet</a:t>
            </a:r>
            <a:r>
              <a:rPr lang="en-GB" sz="1600" dirty="0"/>
              <a:t>.
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42346DE6-208E-47E9-9567-B27D298590D5}"/>
              </a:ext>
            </a:extLst>
          </p:cNvPr>
          <p:cNvSpPr/>
          <p:nvPr/>
        </p:nvSpPr>
        <p:spPr>
          <a:xfrm>
            <a:off x="5368079" y="1053589"/>
            <a:ext cx="56590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E7E01"/>
                </a:solidFill>
              </a:rPr>
              <a:t>HOGYAN LEHET FELISMERNI A TANULÓK TÍPUSAIT? 
</a:t>
            </a:r>
          </a:p>
        </p:txBody>
      </p:sp>
      <p:pic>
        <p:nvPicPr>
          <p:cNvPr id="28" name="Grafika 27">
            <a:extLst>
              <a:ext uri="{FF2B5EF4-FFF2-40B4-BE49-F238E27FC236}">
                <a16:creationId xmlns:a16="http://schemas.microsoft.com/office/drawing/2014/main" id="{CECEEB53-C51F-456D-9C7E-4592322BB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002" y="2717952"/>
            <a:ext cx="1649981" cy="1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3B6D2E4A-BAE7-47DE-BA67-46830086B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r="3262" b="3019"/>
          <a:stretch/>
        </p:blipFill>
        <p:spPr>
          <a:xfrm>
            <a:off x="0" y="1519097"/>
            <a:ext cx="3548755" cy="4286168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HATÉKONY TANÍTÁS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45E4F6-4987-470A-B4D3-D53F82E6A4AB}"/>
              </a:ext>
            </a:extLst>
          </p:cNvPr>
          <p:cNvSpPr/>
          <p:nvPr/>
        </p:nvSpPr>
        <p:spPr>
          <a:xfrm>
            <a:off x="3431704" y="1173523"/>
            <a:ext cx="8784977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1F311A-00D0-4561-8AAC-D212BBF4731C}"/>
              </a:ext>
            </a:extLst>
          </p:cNvPr>
          <p:cNvSpPr/>
          <p:nvPr/>
        </p:nvSpPr>
        <p:spPr>
          <a:xfrm>
            <a:off x="3935759" y="1541432"/>
            <a:ext cx="82809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AZ ELSŐ FOKÚ FARAGÁS TANFOLYAM: </a:t>
            </a: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5D54ACFE-F67C-47A9-8E37-4D95E5F2568F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36ACBDA-1146-48F9-8BCA-335B64528517}"/>
              </a:ext>
            </a:extLst>
          </p:cNvPr>
          <p:cNvSpPr/>
          <p:nvPr/>
        </p:nvSpPr>
        <p:spPr>
          <a:xfrm>
            <a:off x="3935759" y="2424214"/>
            <a:ext cx="7488832" cy="2754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vizuális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típusú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javát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szolgálja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leginkább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faragó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kések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fényképek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ábrázolások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tanfolyamon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különleges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szobrok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show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megfigyelése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kollégák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munkahelyen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emlékezik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képre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amit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csinál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emlékezni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fog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színekre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zöldségekre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gyümölcsökre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használ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számára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előnyös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kommentár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bemutató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előadás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használata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utasítások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gyakorlatokat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megelőzően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
Az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aktív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tanuló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legtöbbet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profitálja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gyakorlatból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darabolás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szobrászat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kompozíciók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szervezése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7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HATÉKONY TANÍTÁS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A05C88B-17D2-402D-B0BF-58D8CAE44C2E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89" y="2420888"/>
            <a:ext cx="74510" cy="244827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8290F08-1611-4C0A-B395-8D4AA7CF1944}"/>
              </a:ext>
            </a:extLst>
          </p:cNvPr>
          <p:cNvSpPr/>
          <p:nvPr/>
        </p:nvSpPr>
        <p:spPr>
          <a:xfrm>
            <a:off x="4583832" y="2492896"/>
            <a:ext cx="6336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Tekintet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nélkül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érdeklődésére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tehetségükre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minden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résztvevő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főzőtanfolyamokról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faragásról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különböző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oklevelet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cukrászati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valamint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szakképzésekkel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kapcsolatosat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vegán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francia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olasz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konyháról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használhassa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összes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tanult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készséget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hallgatók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közötti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eltérések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típusokban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való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részvételnek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különböző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arányaitól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függenek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lsd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előbbi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slide),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általában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egyik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típus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uralmát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jelentik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
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9439AD91-9801-4BB9-A2A8-14F51CDB1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5792" y="2677791"/>
            <a:ext cx="2113773" cy="202441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970EFB1-A7F0-4E04-BF64-50B8C9DA2E97}"/>
              </a:ext>
            </a:extLst>
          </p:cNvPr>
          <p:cNvSpPr/>
          <p:nvPr/>
        </p:nvSpPr>
        <p:spPr>
          <a:xfrm>
            <a:off x="3048000" y="139355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>
                <a:solidFill>
                  <a:srgbClr val="FFC000"/>
                </a:solidFill>
              </a:rPr>
              <a:t>MINDEN RÉSZTVEVŐ KOMBINÁLJA A TANULÁSI STÍLUSOKAT. 
</a:t>
            </a:r>
          </a:p>
        </p:txBody>
      </p:sp>
    </p:spTree>
    <p:extLst>
      <p:ext uri="{BB962C8B-B14F-4D97-AF65-F5344CB8AC3E}">
        <p14:creationId xmlns:p14="http://schemas.microsoft.com/office/powerpoint/2010/main" val="312249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HATÉKONY TANÍTÁS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9</a:t>
            </a:fld>
            <a:endParaRPr lang="en-US" altLang="pl-PL"/>
          </a:p>
        </p:txBody>
      </p:sp>
      <p:sp>
        <p:nvSpPr>
          <p:cNvPr id="13" name="Dymek mowy: prostokąt 12">
            <a:extLst>
              <a:ext uri="{FF2B5EF4-FFF2-40B4-BE49-F238E27FC236}">
                <a16:creationId xmlns:a16="http://schemas.microsoft.com/office/drawing/2014/main" id="{7E4040A9-86E0-438B-A056-327478499D47}"/>
              </a:ext>
            </a:extLst>
          </p:cNvPr>
          <p:cNvSpPr/>
          <p:nvPr/>
        </p:nvSpPr>
        <p:spPr>
          <a:xfrm rot="5400000">
            <a:off x="6681221" y="294486"/>
            <a:ext cx="4391780" cy="6629776"/>
          </a:xfrm>
          <a:prstGeom prst="wedgeRectCallout">
            <a:avLst>
              <a:gd name="adj1" fmla="val -20591"/>
              <a:gd name="adj2" fmla="val 55444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8F72F50-1C44-4529-A19D-FE4A9AF8A579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0B08AEF6-107D-4115-9E98-0B3893AF1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361321"/>
            <a:ext cx="5256584" cy="3147800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2000" b="1" dirty="0"/>
              <a:t>MINDEN KULCSSZÓT BE LEHET MUTATNI A KÜLÖNBÖZŐ MÓDSZEREKKEL. VÁLASSZA KI ÉS ALKALMAZZA AZOKAT, AMELYEK: 
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legjobb hatásúak, 
Garantálják az egyértelmű üzenetet,
Hagyjuk, hogy jöjjön létre egy jó hangulat,
Meghatározott feltételek mellett alkalmazhatók.
</a:t>
            </a:r>
            <a:endParaRPr lang="pl-PL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E400DC0-D6CD-419B-97CA-D46C0A80CE1F}"/>
              </a:ext>
            </a:extLst>
          </p:cNvPr>
          <p:cNvSpPr/>
          <p:nvPr/>
        </p:nvSpPr>
        <p:spPr>
          <a:xfrm>
            <a:off x="335360" y="4082334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E7E01"/>
                </a:solidFill>
              </a:rPr>
              <a:t>VÁLASSZA KI A TUDÁS ÁTADÁSÁNAK MEGFELELŐ MÓDSZEREKET
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A60FB2A4-AE9C-4ACB-91A4-36F36A9B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9496" y="1658942"/>
            <a:ext cx="2166168" cy="21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0530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6385</TotalTime>
  <Words>1495</Words>
  <Application>Microsoft Office PowerPoint</Application>
  <PresentationFormat>Panoramiczny</PresentationFormat>
  <Paragraphs>286</Paragraphs>
  <Slides>40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TANÍTÁSI SEGÉDESZKÖZÖK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AZ “ALAP FOKÚ FARAGÁS" CÍMŰ ISMERTETŐ MÓDSZER ALKALMAZÁSA
</vt:lpstr>
      <vt:lpstr>A PROBLÉMÁS MÓDSZEREK ALKALMAZÁSA A KÉPZÉSBEN  "ELSŐ FOKÚ FARAGÁS” ESETÉN</vt:lpstr>
      <vt:lpstr>GYAKORLATI MÓDSZEREK ALKALMAZÁSA AZ "ELSŐ FOKÚ FARAGÁS" KÉPZÉSE SORÁN</vt:lpstr>
      <vt:lpstr>Prezentacja programu PowerPoint</vt:lpstr>
      <vt:lpstr>"GYAKORLATI MÓDSZEREK ALKALMAZÁSA A TRÉNINGEN "ELSŐ FOKÚ FARAGÁS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Sawa</cp:lastModifiedBy>
  <cp:revision>789</cp:revision>
  <cp:lastPrinted>2013-06-24T05:55:58Z</cp:lastPrinted>
  <dcterms:created xsi:type="dcterms:W3CDTF">2013-01-04T21:46:29Z</dcterms:created>
  <dcterms:modified xsi:type="dcterms:W3CDTF">2019-10-02T10:37:55Z</dcterms:modified>
</cp:coreProperties>
</file>