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49"/>
  </p:notesMasterIdLst>
  <p:handoutMasterIdLst>
    <p:handoutMasterId r:id="rId50"/>
  </p:handoutMasterIdLst>
  <p:sldIdLst>
    <p:sldId id="385" r:id="rId2"/>
    <p:sldId id="290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30" r:id="rId17"/>
    <p:sldId id="331" r:id="rId18"/>
    <p:sldId id="399" r:id="rId19"/>
    <p:sldId id="400" r:id="rId20"/>
    <p:sldId id="334" r:id="rId21"/>
    <p:sldId id="335" r:id="rId22"/>
    <p:sldId id="336" r:id="rId23"/>
    <p:sldId id="337" r:id="rId24"/>
    <p:sldId id="338" r:id="rId25"/>
    <p:sldId id="401" r:id="rId26"/>
    <p:sldId id="339" r:id="rId27"/>
    <p:sldId id="402" r:id="rId28"/>
    <p:sldId id="342" r:id="rId29"/>
    <p:sldId id="343" r:id="rId30"/>
    <p:sldId id="344" r:id="rId31"/>
    <p:sldId id="345" r:id="rId32"/>
    <p:sldId id="346" r:id="rId33"/>
    <p:sldId id="403" r:id="rId34"/>
    <p:sldId id="348" r:id="rId35"/>
    <p:sldId id="349" r:id="rId36"/>
    <p:sldId id="350" r:id="rId37"/>
    <p:sldId id="351" r:id="rId38"/>
    <p:sldId id="352" r:id="rId39"/>
    <p:sldId id="353" r:id="rId40"/>
    <p:sldId id="404" r:id="rId41"/>
    <p:sldId id="355" r:id="rId42"/>
    <p:sldId id="357" r:id="rId43"/>
    <p:sldId id="356" r:id="rId44"/>
    <p:sldId id="358" r:id="rId45"/>
    <p:sldId id="405" r:id="rId46"/>
    <p:sldId id="406" r:id="rId47"/>
    <p:sldId id="407" r:id="rId48"/>
  </p:sldIdLst>
  <p:sldSz cx="12192000" cy="6858000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wa" initials="AS" lastIdx="1" clrIdx="0">
    <p:extLst>
      <p:ext uri="{19B8F6BF-5375-455C-9EA6-DF929625EA0E}">
        <p15:presenceInfo xmlns:p15="http://schemas.microsoft.com/office/powerpoint/2012/main" userId="Saw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E03"/>
    <a:srgbClr val="FF8803"/>
    <a:srgbClr val="FD7E01"/>
    <a:srgbClr val="FFAC06"/>
    <a:srgbClr val="FBA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0" autoAdjust="0"/>
    <p:restoredTop sz="93049" autoAdjust="0"/>
  </p:normalViewPr>
  <p:slideViewPr>
    <p:cSldViewPr>
      <p:cViewPr varScale="1">
        <p:scale>
          <a:sx n="101" d="100"/>
          <a:sy n="101" d="100"/>
        </p:scale>
        <p:origin x="57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9643134-0858-4A9B-A6BA-A7F7B2263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0051F6-38E7-4A71-960D-FACE4439B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EFB505-70A1-4765-9ACF-429564792C96}" type="datetimeFigureOut">
              <a:rPr lang="pl-PL"/>
              <a:pPr>
                <a:defRPr/>
              </a:pPr>
              <a:t>14.10.2019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C2E76B-8966-4A00-B507-FF2B66A1F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D0811F-3215-4259-B788-860795B34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A4CA16-37F3-499A-BEED-4A8BCE703E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9AAB0AE-9957-41FE-A5ED-B644E56E46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DB7563-CCB6-4845-A2D0-C948769D81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5E376B0-35C7-47EA-B964-113D4D372017}" type="datetimeFigureOut">
              <a:rPr lang="pl-PL"/>
              <a:pPr>
                <a:defRPr/>
              </a:pPr>
              <a:t>14.10.2019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8F878EB-6A22-48E2-BCAA-5ABB4574B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42CAFBB9-895B-4996-910F-5D1C49EDA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54A53E-1C5D-4DBC-AD02-D2F89BD431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E3E1F0-FAE3-4A21-9571-440557AEB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081964A-7C56-4E4D-87AA-70D1D2E23A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1681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81964A-7C56-4E4D-87AA-70D1D2E23ADB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55740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81964A-7C56-4E4D-87AA-70D1D2E23ADB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50712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47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9272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>
            <a:extLst>
              <a:ext uri="{FF2B5EF4-FFF2-40B4-BE49-F238E27FC236}">
                <a16:creationId xmlns:a16="http://schemas.microsoft.com/office/drawing/2014/main" id="{951F9845-6F1C-40EE-B12B-900F07105D91}"/>
              </a:ext>
            </a:extLst>
          </p:cNvPr>
          <p:cNvGrpSpPr/>
          <p:nvPr userDrawn="1"/>
        </p:nvGrpSpPr>
        <p:grpSpPr>
          <a:xfrm>
            <a:off x="0" y="-36000"/>
            <a:ext cx="7836981" cy="4240486"/>
            <a:chOff x="-4544" y="-19398"/>
            <a:chExt cx="5788499" cy="313208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D1CE6D78-EC28-432B-96A0-DD8262B287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81" r="19171"/>
            <a:stretch/>
          </p:blipFill>
          <p:spPr>
            <a:xfrm>
              <a:off x="1333364" y="-1"/>
              <a:ext cx="3112683" cy="3112683"/>
            </a:xfrm>
            <a:prstGeom prst="rect">
              <a:avLst/>
            </a:prstGeom>
          </p:spPr>
        </p:pic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D9AB6C47-A7D7-44DE-99BD-60CBD6BD69E5}"/>
                </a:ext>
              </a:extLst>
            </p:cNvPr>
            <p:cNvSpPr/>
            <p:nvPr userDrawn="1"/>
          </p:nvSpPr>
          <p:spPr>
            <a:xfrm>
              <a:off x="4446047" y="-19398"/>
              <a:ext cx="1337908" cy="1319115"/>
            </a:xfrm>
            <a:prstGeom prst="rect">
              <a:avLst/>
            </a:prstGeom>
            <a:solidFill>
              <a:srgbClr val="EF7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661B37D5-EA91-4D24-8E29-F5E6BA4C3D55}"/>
                </a:ext>
              </a:extLst>
            </p:cNvPr>
            <p:cNvSpPr/>
            <p:nvPr userDrawn="1"/>
          </p:nvSpPr>
          <p:spPr>
            <a:xfrm>
              <a:off x="-4544" y="1772816"/>
              <a:ext cx="1337908" cy="1339866"/>
            </a:xfrm>
            <a:prstGeom prst="rect">
              <a:avLst/>
            </a:prstGeom>
            <a:solidFill>
              <a:srgbClr val="F7A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B465F669-2400-4B65-9B92-9A0360F82416}"/>
              </a:ext>
            </a:extLst>
          </p:cNvPr>
          <p:cNvSpPr/>
          <p:nvPr userDrawn="1"/>
        </p:nvSpPr>
        <p:spPr>
          <a:xfrm>
            <a:off x="10718974" y="3900190"/>
            <a:ext cx="1473026" cy="147302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8BD595BC-D814-42AA-85E0-2C03627738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66" y="550686"/>
            <a:ext cx="1944216" cy="57405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6F90718E-9208-4705-976C-6685DC443C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67" y="5748217"/>
            <a:ext cx="1561629" cy="773007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93B827B-C1C5-40BB-A6CE-BD668C0F3F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746124"/>
            <a:ext cx="770835" cy="775118"/>
          </a:xfrm>
          <a:prstGeom prst="rect">
            <a:avLst/>
          </a:prstGeom>
        </p:spPr>
      </p:pic>
      <p:pic>
        <p:nvPicPr>
          <p:cNvPr id="27" name="Picture 2" descr="https://mediaprocessor.websimages.com/fit/1920x1920/www.ukspot-ltd.com/medium-5.png">
            <a:extLst>
              <a:ext uri="{FF2B5EF4-FFF2-40B4-BE49-F238E27FC236}">
                <a16:creationId xmlns:a16="http://schemas.microsoft.com/office/drawing/2014/main" id="{8B2AD5BC-BB8A-4449-8BDA-A99067501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5661248"/>
            <a:ext cx="896000" cy="9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B26C801-76BC-4891-8621-85FD6A492BA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20" y="0"/>
            <a:ext cx="1805719" cy="18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4351-66BE-40E5-80C8-67A3440A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EB2F-1DA9-46B7-B2FF-DFE2169D1033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C9F432-0972-4610-B058-D79C8A8B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E6D06A-9EBD-4F83-A300-40D9DF43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33BF-5A61-403D-9981-523A341E46C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86997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0F1360-4A02-4460-94DE-94315710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69CA-BB57-4B8F-89EC-4A36A6C9B93B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52C7E-B87C-4FFF-90E7-2C4E41E7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A820B8-C9D8-4499-BF0C-8ECEFEFA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44D3-3744-4C87-B8D1-8AC98D1CF3C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7913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EE8EF06A-27EB-48A2-99E3-6A17A962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7652-8ECB-467D-B352-2A5B4A2613AA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F4AB2493-E11B-4FEE-8A29-3166EBD5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59FA66C-4F89-4EC2-8227-0016148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281A-217F-4492-A313-C4D4CB901DE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8C20700-9883-40C2-8AA7-AB68B32F5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7447" cy="11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E56E22BC-C547-46F6-A202-0A49C3688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2656"/>
            <a:ext cx="1944216" cy="57405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B1C11AC-C2E3-40ED-9739-DB11E37A1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67" y="5748217"/>
            <a:ext cx="1561629" cy="77300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79BDD69-F6C4-404D-9124-89D9E7C799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746124"/>
            <a:ext cx="770835" cy="775118"/>
          </a:xfrm>
          <a:prstGeom prst="rect">
            <a:avLst/>
          </a:prstGeom>
        </p:spPr>
      </p:pic>
      <p:pic>
        <p:nvPicPr>
          <p:cNvPr id="17" name="Picture 2" descr="https://mediaprocessor.websimages.com/fit/1920x1920/www.ukspot-ltd.com/medium-5.png">
            <a:extLst>
              <a:ext uri="{FF2B5EF4-FFF2-40B4-BE49-F238E27FC236}">
                <a16:creationId xmlns:a16="http://schemas.microsoft.com/office/drawing/2014/main" id="{7718FD5F-4ADE-4FD6-88D4-6B53EDFDC8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5661248"/>
            <a:ext cx="896000" cy="9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E5F282-8414-4D4F-A512-9730CE7474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7447" cy="11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2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A7E9B16-88C1-4AD8-8D57-9DE41F38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AB9C-ADC0-4AFB-939B-471589EA9D05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85F1C06-F0D5-4674-9EB4-8344675A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4F3277A-1B21-4D34-AA67-02D66651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1BAF-FE92-4736-B2BD-60E4A2F76ED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836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65BDF1F3-DF90-4A40-A8F8-A21113B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DE93-E75C-423C-84E7-C8A04CB4CD28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1ADB6AA-331B-45A8-9D4F-A608399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5B0E8A6-6ED6-4453-BF89-B3F35D31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3CCB-3969-491C-B41A-302436A529B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1565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01C38BB-49FE-44F1-8055-6BD994C9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CB298-3347-41C8-88FB-5E8E80B5288B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58E1A9EB-090E-44C7-BEAB-FADC18B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440E498-B942-4575-9CCD-787E3228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E67-7DEC-4450-9BC4-A0A9BB4E893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153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1A43CCA-01DA-4A85-AA6A-94C41A40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A70E-1CCD-4A75-BB9D-0C8E9DABE230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2B82883-15A8-49D0-8C4D-B550F18E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7A33E88-A7C9-44A4-9806-C957AE8D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7F203-F03D-499A-A5C7-A810ECFD9FC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3650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2BA9BD3-6CDF-4634-8F71-49797209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D616-677B-4E1F-AF5F-81DDE8DDEAEE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C26D5691-7D32-4C6F-B781-940EBC06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A3BC504-5ADF-41BA-8E45-231E02D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6B66-1F58-4A1B-8D41-D0DFC4E0552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289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D3F1991-662A-488F-A4A5-A9460F4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2F04-EC73-4C72-A8A7-E19C4FFC4E01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7537D78-2160-4F64-B900-207F851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C7CA7CC-7256-4F97-83C4-6246DC36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9210-B108-431F-827E-1DC7A306089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435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41B0CCBA-619A-4A4F-8AE4-3067C4718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1D87CC93-3D89-4AED-99D9-FAB7BC0412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E9A72B-1EB1-432F-A508-2EAB23343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F86056DA-E724-45B2-B2C4-FD89336017D0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2D0723-6BD9-4E3F-95F7-4842A2D0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C70924-E8DA-4B92-A3AE-3F438BFD7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E5F60E-8CC1-407B-8AD7-F92C494E47C8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663952" y="4103665"/>
            <a:ext cx="4968552" cy="1225550"/>
          </a:xfrm>
        </p:spPr>
        <p:txBody>
          <a:bodyPr anchor="ctr"/>
          <a:lstStyle/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KARRIERÉPÍTÉS ÚTVONAL 
</a:t>
            </a:r>
            <a:r>
              <a:rPr lang="pl-PL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Pincér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D678D3-7BBC-4793-96DD-F33D66911764}"/>
              </a:ext>
            </a:extLst>
          </p:cNvPr>
          <p:cNvSpPr txBox="1"/>
          <p:nvPr/>
        </p:nvSpPr>
        <p:spPr>
          <a:xfrm>
            <a:off x="11208568" y="4110007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0079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0BAC7D03-3BF6-429C-A572-E3AFC8BB5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3980" r="-3414" b="28079"/>
          <a:stretch/>
        </p:blipFill>
        <p:spPr>
          <a:xfrm>
            <a:off x="0" y="2708920"/>
            <a:ext cx="7410299" cy="3129723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10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AAA2C2C-A4A1-452E-98AC-B30B832D7C57}"/>
              </a:ext>
            </a:extLst>
          </p:cNvPr>
          <p:cNvSpPr/>
          <p:nvPr/>
        </p:nvSpPr>
        <p:spPr>
          <a:xfrm>
            <a:off x="6371572" y="1530214"/>
            <a:ext cx="5845108" cy="4308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E253D2E-F2CA-40BB-9F7D-F500324C883B}"/>
              </a:ext>
            </a:extLst>
          </p:cNvPr>
          <p:cNvSpPr/>
          <p:nvPr/>
        </p:nvSpPr>
        <p:spPr>
          <a:xfrm>
            <a:off x="6134733" y="1530214"/>
            <a:ext cx="6077069" cy="1178706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DA4017F-A3B3-419E-AA9B-1F9D6B782FD0}"/>
              </a:ext>
            </a:extLst>
          </p:cNvPr>
          <p:cNvSpPr/>
          <p:nvPr/>
        </p:nvSpPr>
        <p:spPr>
          <a:xfrm>
            <a:off x="6584988" y="1628800"/>
            <a:ext cx="5199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</a:t>
            </a:r>
            <a:r>
              <a:rPr lang="en-GB" dirty="0" err="1">
                <a:solidFill>
                  <a:schemeClr val="bg1"/>
                </a:solidFill>
              </a:rPr>
              <a:t>pincér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szakmai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fejlesztési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tervének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figyelembe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kell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vennie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azokat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szakmai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készségeket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amelyek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már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rendelkezésre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állnak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amelyeket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fejleszteni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kell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D21D26C-6309-4D35-A0EA-C4028F8BA88D}"/>
              </a:ext>
            </a:extLst>
          </p:cNvPr>
          <p:cNvSpPr/>
          <p:nvPr/>
        </p:nvSpPr>
        <p:spPr>
          <a:xfrm>
            <a:off x="-2" y="1530214"/>
            <a:ext cx="6366696" cy="1178706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D70594F-171B-48AD-BBEB-3CBEA5233A3B}"/>
              </a:ext>
            </a:extLst>
          </p:cNvPr>
          <p:cNvSpPr/>
          <p:nvPr/>
        </p:nvSpPr>
        <p:spPr>
          <a:xfrm>
            <a:off x="1127448" y="1643589"/>
            <a:ext cx="5239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EZEK A KÉSZSÉGEK A VÁLTOZÓ TRENDEK, DIVAT ÉS TECHNOLÓGIAI FEJLŐDÉS SZERINT TÖKÉLETES TELJESÍTMÉNYT IGÉNYELNEK.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CA515222-F987-41AE-8A69-ED8DF1200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155" y="1796400"/>
            <a:ext cx="582331" cy="58233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BB06BD2-9BCB-4849-AF42-17541FE4AEE5}"/>
              </a:ext>
            </a:extLst>
          </p:cNvPr>
          <p:cNvSpPr/>
          <p:nvPr/>
        </p:nvSpPr>
        <p:spPr>
          <a:xfrm>
            <a:off x="6672064" y="3226627"/>
            <a:ext cx="5184576" cy="219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pincér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alapismeretei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fogyasztótér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előkészítése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vendégek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kiszolgálása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céljából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vendégek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kiszolgálásával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kapcsolatos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tevékenységek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elvégzése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elszámolások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EC17E14F-1A7F-43FB-86BC-6DE3A6220650}"/>
              </a:ext>
            </a:extLst>
          </p:cNvPr>
          <p:cNvSpPr txBox="1">
            <a:spLocks/>
          </p:cNvSpPr>
          <p:nvPr/>
        </p:nvSpPr>
        <p:spPr bwMode="auto">
          <a:xfrm>
            <a:off x="1271464" y="197967"/>
            <a:ext cx="8893373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OKTATÁSI ÉS SZAKMAI FEJLESZTÉSI TERV ELKÉSZÍTÉSE</a:t>
            </a: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71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lnerka, Kelner, Restauracja, Kawiarnia, Kawa">
            <a:extLst>
              <a:ext uri="{FF2B5EF4-FFF2-40B4-BE49-F238E27FC236}">
                <a16:creationId xmlns:a16="http://schemas.microsoft.com/office/drawing/2014/main" id="{666B3343-6713-40C2-825F-ABC987D10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/>
          <a:stretch/>
        </p:blipFill>
        <p:spPr bwMode="auto">
          <a:xfrm>
            <a:off x="0" y="1440000"/>
            <a:ext cx="6200887" cy="54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E8D248E0-B12B-455D-A89B-294A7B9DDBCF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DRESS-CODE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11</a:t>
            </a:fld>
            <a:endParaRPr lang="en-US" altLang="pl-PL"/>
          </a:p>
        </p:txBody>
      </p:sp>
      <p:sp>
        <p:nvSpPr>
          <p:cNvPr id="24" name="Tytuł 4">
            <a:extLst>
              <a:ext uri="{FF2B5EF4-FFF2-40B4-BE49-F238E27FC236}">
                <a16:creationId xmlns:a16="http://schemas.microsoft.com/office/drawing/2014/main" id="{4AE60784-255E-45D6-87EC-E04CEAF5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PINCÉRNŐ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02C99319-B826-4CBF-80ED-C1FCB0EF7B53}"/>
              </a:ext>
            </a:extLst>
          </p:cNvPr>
          <p:cNvSpPr/>
          <p:nvPr/>
        </p:nvSpPr>
        <p:spPr>
          <a:xfrm>
            <a:off x="7156145" y="2996952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FEKETE SZOKNYA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43CECC55-0C12-499A-A395-C9027CC1A2B1}"/>
              </a:ext>
            </a:extLst>
          </p:cNvPr>
          <p:cNvSpPr/>
          <p:nvPr/>
        </p:nvSpPr>
        <p:spPr>
          <a:xfrm>
            <a:off x="7156145" y="3501114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FEHÉR PÓLÓ VAGY BLÚZ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EEA4CE98-AECB-4B6E-8FB3-1142BCE74A4C}"/>
              </a:ext>
            </a:extLst>
          </p:cNvPr>
          <p:cNvSpPr/>
          <p:nvPr/>
        </p:nvSpPr>
        <p:spPr>
          <a:xfrm>
            <a:off x="7156145" y="4010068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HARISNYA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4407DD7C-7D48-4D83-8171-D924422D8810}"/>
              </a:ext>
            </a:extLst>
          </p:cNvPr>
          <p:cNvSpPr/>
          <p:nvPr/>
        </p:nvSpPr>
        <p:spPr>
          <a:xfrm>
            <a:off x="7156145" y="4516573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PINCÉR KÖTÉNY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FBEB90FF-B1C7-4AD8-A338-3F36BA38BE1C}"/>
              </a:ext>
            </a:extLst>
          </p:cNvPr>
          <p:cNvSpPr/>
          <p:nvPr/>
        </p:nvSpPr>
        <p:spPr>
          <a:xfrm>
            <a:off x="7156145" y="5020629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FEKETE CIPŐ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7A0A7BA-4667-4B1B-9E8D-8BFEBE8FF7EA}"/>
              </a:ext>
            </a:extLst>
          </p:cNvPr>
          <p:cNvSpPr/>
          <p:nvPr/>
        </p:nvSpPr>
        <p:spPr>
          <a:xfrm>
            <a:off x="7156145" y="5529477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ÉKSZER: KARIKAGYŰRŰ, KIS ÓRA</a:t>
            </a:r>
          </a:p>
        </p:txBody>
      </p:sp>
      <p:sp>
        <p:nvSpPr>
          <p:cNvPr id="39" name="Trójkąt prostokątny 38">
            <a:extLst>
              <a:ext uri="{FF2B5EF4-FFF2-40B4-BE49-F238E27FC236}">
                <a16:creationId xmlns:a16="http://schemas.microsoft.com/office/drawing/2014/main" id="{49D0007B-F3F6-4422-91FC-94ECC256323C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65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ktoberfest, Monachium, Kelner, Piwa, MierzyÄ">
            <a:extLst>
              <a:ext uri="{FF2B5EF4-FFF2-40B4-BE49-F238E27FC236}">
                <a16:creationId xmlns:a16="http://schemas.microsoft.com/office/drawing/2014/main" id="{012B004B-5BED-4350-BF55-370D8311B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3"/>
          <a:stretch/>
        </p:blipFill>
        <p:spPr bwMode="auto">
          <a:xfrm>
            <a:off x="0" y="1440000"/>
            <a:ext cx="6187159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DRESS-CODE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12</a:t>
            </a:fld>
            <a:endParaRPr lang="en-US" alt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653C158-3BE8-4C8E-9571-468A87F5E65A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2CB2CC7B-1D57-4E23-81BF-5B662016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PINCÉR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9D34996-2F90-42EE-8B63-9BDCC60DD4D4}"/>
              </a:ext>
            </a:extLst>
          </p:cNvPr>
          <p:cNvSpPr/>
          <p:nvPr/>
        </p:nvSpPr>
        <p:spPr>
          <a:xfrm>
            <a:off x="7156145" y="2815197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FEKETE NADRÁG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7E235B3-2763-4103-BAA7-09CACB4A8494}"/>
              </a:ext>
            </a:extLst>
          </p:cNvPr>
          <p:cNvSpPr/>
          <p:nvPr/>
        </p:nvSpPr>
        <p:spPr>
          <a:xfrm>
            <a:off x="7156145" y="3319359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FEKETE CIPŐ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686F421-5138-40E2-BE68-86D9EBDB28AD}"/>
              </a:ext>
            </a:extLst>
          </p:cNvPr>
          <p:cNvSpPr/>
          <p:nvPr/>
        </p:nvSpPr>
        <p:spPr>
          <a:xfrm>
            <a:off x="7156145" y="3828313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FEHÉR ING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2BAD310-3E4D-4802-B4AC-66C8F1BB9880}"/>
              </a:ext>
            </a:extLst>
          </p:cNvPr>
          <p:cNvSpPr/>
          <p:nvPr/>
        </p:nvSpPr>
        <p:spPr>
          <a:xfrm>
            <a:off x="7156145" y="4334818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CSOKORNYAKKENDŐ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635A5E7B-4A49-4E88-A2F3-7C865027673B}"/>
              </a:ext>
            </a:extLst>
          </p:cNvPr>
          <p:cNvSpPr/>
          <p:nvPr/>
        </p:nvSpPr>
        <p:spPr>
          <a:xfrm>
            <a:off x="7156145" y="4838874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BLÉZER VAGY MELLÉNY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F4464D0-32FC-4FAC-A086-92627A62A2C1}"/>
              </a:ext>
            </a:extLst>
          </p:cNvPr>
          <p:cNvSpPr/>
          <p:nvPr/>
        </p:nvSpPr>
        <p:spPr>
          <a:xfrm>
            <a:off x="7156145" y="5347722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PINCÉR KÖTÉNY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18BF5EA-82AD-495A-A6F2-A887D778E903}"/>
              </a:ext>
            </a:extLst>
          </p:cNvPr>
          <p:cNvSpPr/>
          <p:nvPr/>
        </p:nvSpPr>
        <p:spPr>
          <a:xfrm>
            <a:off x="7161137" y="5856570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ÉKSZER: KARIKAGYŰRŰ, ÓRA</a:t>
            </a:r>
          </a:p>
        </p:txBody>
      </p:sp>
      <p:sp>
        <p:nvSpPr>
          <p:cNvPr id="20" name="Trójkąt prostokątny 19">
            <a:extLst>
              <a:ext uri="{FF2B5EF4-FFF2-40B4-BE49-F238E27FC236}">
                <a16:creationId xmlns:a16="http://schemas.microsoft.com/office/drawing/2014/main" id="{6BF8C79B-A3AE-42C5-BAD5-EF3E5CF2BDD3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403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32E2F8B1-849B-425B-8FCB-68ABD39FD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r="21634"/>
          <a:stretch/>
        </p:blipFill>
        <p:spPr>
          <a:xfrm>
            <a:off x="0" y="1440000"/>
            <a:ext cx="6187160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 PINCÉR MEGJELENÉS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13</a:t>
            </a:fld>
            <a:endParaRPr lang="en-US" alt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6CD2AAD-774E-4B18-91B6-E5553E82E776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75CA8004-7B0C-4B08-A0F5-4AB79E19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A PINCÉR MEGJELENÉSÉT BEFOLYÁSOLJA: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7A76B1B-AC7C-4C19-B0F9-00B1251CAF3F}"/>
              </a:ext>
            </a:extLst>
          </p:cNvPr>
          <p:cNvSpPr/>
          <p:nvPr/>
        </p:nvSpPr>
        <p:spPr>
          <a:xfrm>
            <a:off x="7156145" y="3108970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ELEGÁNS ÉS KELLEMES MEGJELENÉS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ADC060B-3112-4432-8AFC-3335CE6BBC0A}"/>
              </a:ext>
            </a:extLst>
          </p:cNvPr>
          <p:cNvSpPr/>
          <p:nvPr/>
        </p:nvSpPr>
        <p:spPr>
          <a:xfrm>
            <a:off x="7156145" y="3613132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A JÁRÁSA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9D7BE6D-6719-4F87-8E6B-5C1F2D6273F5}"/>
              </a:ext>
            </a:extLst>
          </p:cNvPr>
          <p:cNvSpPr/>
          <p:nvPr/>
        </p:nvSpPr>
        <p:spPr>
          <a:xfrm>
            <a:off x="7156145" y="4122086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MOSOLYA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6923B34-EC7F-4CF7-8E20-97F282FCDE09}"/>
              </a:ext>
            </a:extLst>
          </p:cNvPr>
          <p:cNvSpPr/>
          <p:nvPr/>
        </p:nvSpPr>
        <p:spPr>
          <a:xfrm>
            <a:off x="7156145" y="4628591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BARÁTSÁGOS HOZZÁÁLLÁS VENDÉGEKHEZ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384CDB1-5B4B-4852-BE57-A217EE14E5B5}"/>
              </a:ext>
            </a:extLst>
          </p:cNvPr>
          <p:cNvSpPr/>
          <p:nvPr/>
        </p:nvSpPr>
        <p:spPr>
          <a:xfrm>
            <a:off x="7156145" y="5132647"/>
            <a:ext cx="4127165" cy="69522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TERMÉSZETESSÉG AZ ÜGYFELEKKEL VALÓ KOMMUNIKÁCIÓBAN</a:t>
            </a:r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71CF2623-3056-459E-9C9A-9F4872ADB766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559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>
            <a:extLst>
              <a:ext uri="{FF2B5EF4-FFF2-40B4-BE49-F238E27FC236}">
                <a16:creationId xmlns:a16="http://schemas.microsoft.com/office/drawing/2014/main" id="{BDB39CBA-8FBC-41D6-A967-B24EE4C45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24095"/>
          <a:stretch/>
        </p:blipFill>
        <p:spPr bwMode="auto">
          <a:xfrm>
            <a:off x="-1" y="1440000"/>
            <a:ext cx="6188829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PROFESSZIONÁLIS FELSZERELÉS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14</a:t>
            </a:fld>
            <a:endParaRPr lang="en-US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CE4CE1-17F6-48EE-8BD6-50211D2E4F1A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B972EBB9-6CA8-4F89-83AF-A780204D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A PINCÉREK SZAKMAI FELSZERELÉS TARTALMAZZA: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68C48E3-A7A7-4712-ABC0-C16071969D8F}"/>
              </a:ext>
            </a:extLst>
          </p:cNvPr>
          <p:cNvSpPr/>
          <p:nvPr/>
        </p:nvSpPr>
        <p:spPr>
          <a:xfrm>
            <a:off x="7156145" y="3108970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sz="1400" b="1" dirty="0" err="1">
                <a:solidFill>
                  <a:schemeClr val="bg1"/>
                </a:solidFill>
              </a:rPr>
              <a:t>Szalvéta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E71A9F5-4989-4DB9-85D6-7C67F24C6942}"/>
              </a:ext>
            </a:extLst>
          </p:cNvPr>
          <p:cNvSpPr/>
          <p:nvPr/>
        </p:nvSpPr>
        <p:spPr>
          <a:xfrm>
            <a:off x="7156145" y="3613026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sz="1400" b="1" dirty="0" err="1">
                <a:solidFill>
                  <a:schemeClr val="bg1"/>
                </a:solidFill>
              </a:rPr>
              <a:t>Többfunkciós</a:t>
            </a:r>
            <a:r>
              <a:rPr lang="pl-PL" sz="1400" b="1" dirty="0">
                <a:solidFill>
                  <a:schemeClr val="bg1"/>
                </a:solidFill>
              </a:rPr>
              <a:t> </a:t>
            </a:r>
            <a:r>
              <a:rPr lang="pl-PL" sz="1400" b="1" dirty="0" err="1">
                <a:solidFill>
                  <a:schemeClr val="bg1"/>
                </a:solidFill>
              </a:rPr>
              <a:t>zsebkés</a:t>
            </a:r>
            <a:r>
              <a:rPr lang="pl-PL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AAFD173-175E-4CE7-85C6-60F85B64858D}"/>
              </a:ext>
            </a:extLst>
          </p:cNvPr>
          <p:cNvSpPr/>
          <p:nvPr/>
        </p:nvSpPr>
        <p:spPr>
          <a:xfrm>
            <a:off x="7156145" y="4122086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en-GB" sz="1400" b="1" dirty="0" err="1">
                <a:solidFill>
                  <a:schemeClr val="bg1"/>
                </a:solidFill>
              </a:rPr>
              <a:t>Eszközök</a:t>
            </a:r>
            <a:r>
              <a:rPr lang="en-GB" sz="1400" b="1" dirty="0">
                <a:solidFill>
                  <a:schemeClr val="bg1"/>
                </a:solidFill>
              </a:rPr>
              <a:t> a </a:t>
            </a:r>
            <a:r>
              <a:rPr lang="en-GB" sz="1400" b="1" dirty="0" err="1">
                <a:solidFill>
                  <a:schemeClr val="bg1"/>
                </a:solidFill>
              </a:rPr>
              <a:t>vendégrendelések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fogadásához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63E46DE-25D1-4AF1-89B4-EBC69E633A50}"/>
              </a:ext>
            </a:extLst>
          </p:cNvPr>
          <p:cNvSpPr/>
          <p:nvPr/>
        </p:nvSpPr>
        <p:spPr>
          <a:xfrm>
            <a:off x="7156145" y="4628591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sz="1400" b="1" dirty="0" err="1">
                <a:solidFill>
                  <a:schemeClr val="bg1"/>
                </a:solidFill>
              </a:rPr>
              <a:t>Öngyújtó</a:t>
            </a:r>
            <a:r>
              <a:rPr lang="pl-PL" sz="1400" b="1" dirty="0">
                <a:solidFill>
                  <a:schemeClr val="bg1"/>
                </a:solidFill>
              </a:rPr>
              <a:t>  </a:t>
            </a:r>
            <a:r>
              <a:rPr lang="pl-PL" sz="1400" b="1" dirty="0" err="1">
                <a:solidFill>
                  <a:schemeClr val="bg1"/>
                </a:solidFill>
              </a:rPr>
              <a:t>vagy</a:t>
            </a:r>
            <a:r>
              <a:rPr lang="pl-PL" sz="1400" b="1" dirty="0">
                <a:solidFill>
                  <a:schemeClr val="bg1"/>
                </a:solidFill>
              </a:rPr>
              <a:t> </a:t>
            </a:r>
            <a:r>
              <a:rPr lang="pl-PL" sz="1400" b="1" dirty="0" err="1">
                <a:solidFill>
                  <a:schemeClr val="bg1"/>
                </a:solidFill>
              </a:rPr>
              <a:t>gyufa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18B1861-3309-4261-B468-E1346EAC973B}"/>
              </a:ext>
            </a:extLst>
          </p:cNvPr>
          <p:cNvSpPr/>
          <p:nvPr/>
        </p:nvSpPr>
        <p:spPr>
          <a:xfrm>
            <a:off x="7156145" y="5132647"/>
            <a:ext cx="4127165" cy="44964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sz="1400" b="1" dirty="0" err="1">
                <a:solidFill>
                  <a:schemeClr val="bg1"/>
                </a:solidFill>
              </a:rPr>
              <a:t>Kártyautomata</a:t>
            </a:r>
            <a:r>
              <a:rPr lang="pl-PL" sz="1400" b="1" dirty="0">
                <a:solidFill>
                  <a:schemeClr val="bg1"/>
                </a:solidFill>
              </a:rPr>
              <a:t> </a:t>
            </a:r>
            <a:r>
              <a:rPr lang="pl-PL" sz="1400" b="1" dirty="0" err="1">
                <a:solidFill>
                  <a:schemeClr val="bg1"/>
                </a:solidFill>
              </a:rPr>
              <a:t>vagy</a:t>
            </a:r>
            <a:r>
              <a:rPr lang="pl-PL" sz="1400" b="1" dirty="0">
                <a:solidFill>
                  <a:schemeClr val="bg1"/>
                </a:solidFill>
              </a:rPr>
              <a:t> </a:t>
            </a:r>
            <a:r>
              <a:rPr lang="pl-PL" sz="1400" b="1" dirty="0" err="1">
                <a:solidFill>
                  <a:schemeClr val="bg1"/>
                </a:solidFill>
              </a:rPr>
              <a:t>egy</a:t>
            </a:r>
            <a:r>
              <a:rPr lang="pl-PL" sz="1400" b="1" dirty="0">
                <a:solidFill>
                  <a:schemeClr val="bg1"/>
                </a:solidFill>
              </a:rPr>
              <a:t> </a:t>
            </a:r>
            <a:r>
              <a:rPr lang="pl-PL" sz="1400" b="1" dirty="0" err="1">
                <a:solidFill>
                  <a:schemeClr val="bg1"/>
                </a:solidFill>
              </a:rPr>
              <a:t>erszény</a:t>
            </a:r>
            <a:r>
              <a:rPr lang="pl-PL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3C72848-22DF-4D28-8CA4-FDA48799A2ED}"/>
              </a:ext>
            </a:extLst>
          </p:cNvPr>
          <p:cNvSpPr/>
          <p:nvPr/>
        </p:nvSpPr>
        <p:spPr>
          <a:xfrm>
            <a:off x="7162247" y="5641019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sz="1400" b="1" dirty="0" err="1">
                <a:solidFill>
                  <a:schemeClr val="bg1"/>
                </a:solidFill>
              </a:rPr>
              <a:t>Névkártya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17" name="Trójkąt prostokątny 16">
            <a:extLst>
              <a:ext uri="{FF2B5EF4-FFF2-40B4-BE49-F238E27FC236}">
                <a16:creationId xmlns:a16="http://schemas.microsoft.com/office/drawing/2014/main" id="{0F7D06A3-614B-465A-9D4D-B8E5F6AE7D50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096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ymek mowy: prostokąt 42">
            <a:extLst>
              <a:ext uri="{FF2B5EF4-FFF2-40B4-BE49-F238E27FC236}">
                <a16:creationId xmlns:a16="http://schemas.microsoft.com/office/drawing/2014/main" id="{1897FB7D-D94C-4E2B-B6C8-9060D28D6C11}"/>
              </a:ext>
            </a:extLst>
          </p:cNvPr>
          <p:cNvSpPr/>
          <p:nvPr/>
        </p:nvSpPr>
        <p:spPr>
          <a:xfrm>
            <a:off x="4327782" y="5160268"/>
            <a:ext cx="3235480" cy="923157"/>
          </a:xfrm>
          <a:prstGeom prst="wedgeRectCallout">
            <a:avLst>
              <a:gd name="adj1" fmla="val -19605"/>
              <a:gd name="adj2" fmla="val 142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GASZTRONÓMIAI MENEDZSER (HOTEL VAGY ÉTTEREM LÁNC)
</a:t>
            </a:r>
            <a:endParaRPr lang="pl-PL" sz="1600" b="1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1079" y="239427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PINCÉR SZAKMAI-OKTATÁSI KARRIERJE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15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7F94EE9-9762-4AF0-9362-13B4BB24444C}"/>
              </a:ext>
            </a:extLst>
          </p:cNvPr>
          <p:cNvSpPr/>
          <p:nvPr/>
        </p:nvSpPr>
        <p:spPr>
          <a:xfrm>
            <a:off x="1110812" y="6074132"/>
            <a:ext cx="1314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</a:p>
          <a:p>
            <a:r>
              <a:rPr lang="pl-PL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Recording</a:t>
            </a: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no 1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CFC443-A2EB-4191-949F-E135D0EC3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494088" y="6041836"/>
            <a:ext cx="539422" cy="540000"/>
          </a:xfrm>
          <a:prstGeom prst="rect">
            <a:avLst/>
          </a:prstGeom>
        </p:spPr>
      </p:pic>
      <p:sp>
        <p:nvSpPr>
          <p:cNvPr id="19" name="Dymek mowy: prostokąt 18">
            <a:extLst>
              <a:ext uri="{FF2B5EF4-FFF2-40B4-BE49-F238E27FC236}">
                <a16:creationId xmlns:a16="http://schemas.microsoft.com/office/drawing/2014/main" id="{12D5932D-DA3B-4629-BB94-51B1439FC6FE}"/>
              </a:ext>
            </a:extLst>
          </p:cNvPr>
          <p:cNvSpPr/>
          <p:nvPr/>
        </p:nvSpPr>
        <p:spPr>
          <a:xfrm>
            <a:off x="4332202" y="4448468"/>
            <a:ext cx="3235480" cy="723156"/>
          </a:xfrm>
          <a:prstGeom prst="wedgeRectCallout">
            <a:avLst>
              <a:gd name="adj1" fmla="val -21409"/>
              <a:gd name="adj2" fmla="val 70871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ÉTTEREM VEZETŐ</a:t>
            </a:r>
          </a:p>
        </p:txBody>
      </p:sp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A68A0476-3149-493E-A1BC-2254D0F973FA}"/>
              </a:ext>
            </a:extLst>
          </p:cNvPr>
          <p:cNvSpPr/>
          <p:nvPr/>
        </p:nvSpPr>
        <p:spPr>
          <a:xfrm>
            <a:off x="4332202" y="3717032"/>
            <a:ext cx="3235480" cy="723156"/>
          </a:xfrm>
          <a:prstGeom prst="wedgeRectCallout">
            <a:avLst>
              <a:gd name="adj1" fmla="val 21532"/>
              <a:gd name="adj2" fmla="val 69222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 TEREM FELÜGYELŐ</a:t>
            </a:r>
          </a:p>
        </p:txBody>
      </p:sp>
      <p:sp>
        <p:nvSpPr>
          <p:cNvPr id="21" name="Dymek mowy: prostokąt 20">
            <a:extLst>
              <a:ext uri="{FF2B5EF4-FFF2-40B4-BE49-F238E27FC236}">
                <a16:creationId xmlns:a16="http://schemas.microsoft.com/office/drawing/2014/main" id="{ED98F09C-8250-45DA-AA4B-47A92BC0F32D}"/>
              </a:ext>
            </a:extLst>
          </p:cNvPr>
          <p:cNvSpPr/>
          <p:nvPr/>
        </p:nvSpPr>
        <p:spPr>
          <a:xfrm>
            <a:off x="4332202" y="2996952"/>
            <a:ext cx="3235480" cy="723156"/>
          </a:xfrm>
          <a:prstGeom prst="wedgeRectCallout">
            <a:avLst>
              <a:gd name="adj1" fmla="val -21705"/>
              <a:gd name="adj2" fmla="val 7563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VEZETŐ PINCÉR</a:t>
            </a:r>
          </a:p>
        </p:txBody>
      </p:sp>
      <p:sp>
        <p:nvSpPr>
          <p:cNvPr id="22" name="Dymek mowy: prostokąt 21">
            <a:extLst>
              <a:ext uri="{FF2B5EF4-FFF2-40B4-BE49-F238E27FC236}">
                <a16:creationId xmlns:a16="http://schemas.microsoft.com/office/drawing/2014/main" id="{063956EA-1BE1-4C42-BA9E-8083CF35DA81}"/>
              </a:ext>
            </a:extLst>
          </p:cNvPr>
          <p:cNvSpPr/>
          <p:nvPr/>
        </p:nvSpPr>
        <p:spPr>
          <a:xfrm>
            <a:off x="4332202" y="2276872"/>
            <a:ext cx="3235480" cy="723156"/>
          </a:xfrm>
          <a:prstGeom prst="wedgeRectCallout">
            <a:avLst>
              <a:gd name="adj1" fmla="val 20501"/>
              <a:gd name="adj2" fmla="val 7563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PINCÉR</a:t>
            </a:r>
          </a:p>
        </p:txBody>
      </p:sp>
      <p:sp>
        <p:nvSpPr>
          <p:cNvPr id="23" name="Dymek mowy: prostokąt 22">
            <a:extLst>
              <a:ext uri="{FF2B5EF4-FFF2-40B4-BE49-F238E27FC236}">
                <a16:creationId xmlns:a16="http://schemas.microsoft.com/office/drawing/2014/main" id="{6138D680-AC25-48B2-AC0A-A2E4A71409DA}"/>
              </a:ext>
            </a:extLst>
          </p:cNvPr>
          <p:cNvSpPr/>
          <p:nvPr/>
        </p:nvSpPr>
        <p:spPr>
          <a:xfrm>
            <a:off x="4332202" y="1556792"/>
            <a:ext cx="3235480" cy="723156"/>
          </a:xfrm>
          <a:prstGeom prst="wedgeRectCallout">
            <a:avLst>
              <a:gd name="adj1" fmla="val -21423"/>
              <a:gd name="adj2" fmla="val 81480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PINCÉR ASSZISZTENS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2162198A-444C-4E17-BA76-40E3A65C5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84" y="2807362"/>
            <a:ext cx="1819340" cy="18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PINCÉR SZAKMAI-OKTATÁSI KARRIERJE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0296" y="6276708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16</a:t>
            </a:fld>
            <a:endParaRPr lang="en-US" altLang="pl-PL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C0CD4A51-77E7-4253-B7AA-57DA661DE6B6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069101" y="3153294"/>
            <a:ext cx="74510" cy="2448272"/>
          </a:xfrm>
          <a:prstGeom prst="rect">
            <a:avLst/>
          </a:prstGeom>
        </p:spPr>
      </p:pic>
      <p:sp>
        <p:nvSpPr>
          <p:cNvPr id="36" name="Prostokąt 35">
            <a:extLst>
              <a:ext uri="{FF2B5EF4-FFF2-40B4-BE49-F238E27FC236}">
                <a16:creationId xmlns:a16="http://schemas.microsoft.com/office/drawing/2014/main" id="{16B63620-3BC5-4657-92A3-D97BED1F9CD6}"/>
              </a:ext>
            </a:extLst>
          </p:cNvPr>
          <p:cNvSpPr/>
          <p:nvPr/>
        </p:nvSpPr>
        <p:spPr>
          <a:xfrm>
            <a:off x="165277" y="2780928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err="1">
                <a:solidFill>
                  <a:srgbClr val="FFC000"/>
                </a:solidFill>
              </a:rPr>
              <a:t>Egy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tudatos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szakmai-oktatási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úton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folyamatosan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arra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törekszik</a:t>
            </a:r>
            <a:r>
              <a:rPr lang="pl-PL" b="1" dirty="0">
                <a:solidFill>
                  <a:srgbClr val="FFC000"/>
                </a:solidFill>
              </a:rPr>
              <a:t>, </a:t>
            </a:r>
            <a:r>
              <a:rPr lang="pl-PL" b="1" dirty="0" err="1">
                <a:solidFill>
                  <a:srgbClr val="FFC000"/>
                </a:solidFill>
              </a:rPr>
              <a:t>hogy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képzéseket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dolgozzon</a:t>
            </a:r>
            <a:r>
              <a:rPr lang="pl-PL" b="1" dirty="0">
                <a:solidFill>
                  <a:srgbClr val="FFC000"/>
                </a:solidFill>
              </a:rPr>
              <a:t> ki </a:t>
            </a:r>
            <a:r>
              <a:rPr lang="pl-PL" b="1" dirty="0" err="1">
                <a:solidFill>
                  <a:srgbClr val="FFC000"/>
                </a:solidFill>
              </a:rPr>
              <a:t>képzéseken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és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tanfolyamokon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való</a:t>
            </a:r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err="1">
                <a:solidFill>
                  <a:srgbClr val="FFC000"/>
                </a:solidFill>
              </a:rPr>
              <a:t>részvétellel</a:t>
            </a:r>
            <a:r>
              <a:rPr lang="pl-PL" b="1" dirty="0">
                <a:solidFill>
                  <a:srgbClr val="FFC000"/>
                </a:solidFill>
              </a:rPr>
              <a:t>.
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69C5765A-E4E7-49AB-AFC0-BE8FB7FD6575}"/>
              </a:ext>
            </a:extLst>
          </p:cNvPr>
          <p:cNvSpPr/>
          <p:nvPr/>
        </p:nvSpPr>
        <p:spPr>
          <a:xfrm>
            <a:off x="7836637" y="1608631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chemeClr val="bg1"/>
                </a:solidFill>
              </a:rPr>
              <a:t>Hal </a:t>
            </a:r>
            <a:r>
              <a:rPr lang="pl-PL" b="1" dirty="0" err="1">
                <a:solidFill>
                  <a:schemeClr val="bg1"/>
                </a:solidFill>
              </a:rPr>
              <a:t>filézés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az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éttermi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szinten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474BE2A1-F2D7-4B18-993C-D1D6E6656018}"/>
              </a:ext>
            </a:extLst>
          </p:cNvPr>
          <p:cNvSpPr/>
          <p:nvPr/>
        </p:nvSpPr>
        <p:spPr>
          <a:xfrm>
            <a:off x="7836637" y="2103455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en-GB" b="1" dirty="0" err="1">
                <a:solidFill>
                  <a:schemeClr val="bg1"/>
                </a:solidFill>
              </a:rPr>
              <a:t>Pincér</a:t>
            </a:r>
            <a:r>
              <a:rPr lang="en-GB" b="1" dirty="0">
                <a:solidFill>
                  <a:schemeClr val="bg1"/>
                </a:solidFill>
              </a:rPr>
              <a:t> savoir-Vivre I </a:t>
            </a:r>
            <a:r>
              <a:rPr lang="en-GB" b="1" dirty="0" err="1">
                <a:solidFill>
                  <a:schemeClr val="bg1"/>
                </a:solidFill>
              </a:rPr>
              <a:t>és</a:t>
            </a:r>
            <a:r>
              <a:rPr lang="en-GB" b="1" dirty="0">
                <a:solidFill>
                  <a:schemeClr val="bg1"/>
                </a:solidFill>
              </a:rPr>
              <a:t> II </a:t>
            </a:r>
            <a:r>
              <a:rPr lang="en-GB" b="1" dirty="0" err="1">
                <a:solidFill>
                  <a:schemeClr val="bg1"/>
                </a:solidFill>
              </a:rPr>
              <a:t>fokozat</a:t>
            </a:r>
            <a:r>
              <a:rPr lang="en-GB" b="1" dirty="0">
                <a:solidFill>
                  <a:schemeClr val="bg1"/>
                </a:solidFill>
              </a:rPr>
              <a:t>.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DCF81E3E-5925-48E0-B6C7-6CE76214F52E}"/>
              </a:ext>
            </a:extLst>
          </p:cNvPr>
          <p:cNvSpPr/>
          <p:nvPr/>
        </p:nvSpPr>
        <p:spPr>
          <a:xfrm>
            <a:off x="7836637" y="2598279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chemeClr val="bg1"/>
                </a:solidFill>
              </a:rPr>
              <a:t>Barista </a:t>
            </a:r>
            <a:r>
              <a:rPr lang="pl-PL" b="1" dirty="0" err="1">
                <a:solidFill>
                  <a:schemeClr val="bg1"/>
                </a:solidFill>
              </a:rPr>
              <a:t>tanfolyam</a:t>
            </a:r>
            <a:r>
              <a:rPr lang="pl-PL" b="1" dirty="0">
                <a:solidFill>
                  <a:schemeClr val="bg1"/>
                </a:solidFill>
              </a:rPr>
              <a:t> I </a:t>
            </a:r>
            <a:r>
              <a:rPr lang="pl-PL" b="1" dirty="0" err="1">
                <a:solidFill>
                  <a:schemeClr val="bg1"/>
                </a:solidFill>
              </a:rPr>
              <a:t>és</a:t>
            </a:r>
            <a:r>
              <a:rPr lang="pl-PL" b="1" dirty="0">
                <a:solidFill>
                  <a:schemeClr val="bg1"/>
                </a:solidFill>
              </a:rPr>
              <a:t> II </a:t>
            </a:r>
            <a:r>
              <a:rPr lang="pl-PL" b="1" dirty="0" err="1">
                <a:solidFill>
                  <a:schemeClr val="bg1"/>
                </a:solidFill>
              </a:rPr>
              <a:t>fokozat</a:t>
            </a:r>
            <a:r>
              <a:rPr lang="pl-PL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A57772D8-9545-4BF7-9619-B028FF61F172}"/>
              </a:ext>
            </a:extLst>
          </p:cNvPr>
          <p:cNvSpPr/>
          <p:nvPr/>
        </p:nvSpPr>
        <p:spPr>
          <a:xfrm>
            <a:off x="7836637" y="3093103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chemeClr val="bg1"/>
                </a:solidFill>
              </a:rPr>
              <a:t>Hydro-</a:t>
            </a:r>
            <a:r>
              <a:rPr lang="pl-PL" b="1" dirty="0" err="1">
                <a:solidFill>
                  <a:schemeClr val="bg1"/>
                </a:solidFill>
              </a:rPr>
              <a:t>szommelié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tanfolyam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F163C401-F9C4-4741-A1DE-8300FA7A16C5}"/>
              </a:ext>
            </a:extLst>
          </p:cNvPr>
          <p:cNvSpPr/>
          <p:nvPr/>
        </p:nvSpPr>
        <p:spPr>
          <a:xfrm>
            <a:off x="7836637" y="3579877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 err="1">
                <a:solidFill>
                  <a:schemeClr val="bg1"/>
                </a:solidFill>
              </a:rPr>
              <a:t>Pincér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kurzus</a:t>
            </a:r>
            <a:r>
              <a:rPr lang="pl-PL" b="1" dirty="0">
                <a:solidFill>
                  <a:schemeClr val="bg1"/>
                </a:solidFill>
              </a:rPr>
              <a:t> I </a:t>
            </a:r>
            <a:r>
              <a:rPr lang="pl-PL" b="1" dirty="0" err="1">
                <a:solidFill>
                  <a:schemeClr val="bg1"/>
                </a:solidFill>
              </a:rPr>
              <a:t>és</a:t>
            </a:r>
            <a:r>
              <a:rPr lang="pl-PL" b="1" dirty="0">
                <a:solidFill>
                  <a:schemeClr val="bg1"/>
                </a:solidFill>
              </a:rPr>
              <a:t> II </a:t>
            </a:r>
            <a:r>
              <a:rPr lang="pl-PL" b="1" dirty="0" err="1">
                <a:solidFill>
                  <a:schemeClr val="bg1"/>
                </a:solidFill>
              </a:rPr>
              <a:t>fokozat</a:t>
            </a:r>
            <a:r>
              <a:rPr lang="pl-PL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id="{FF8A21E7-1889-48B7-A2DC-D04E0E85F0FA}"/>
              </a:ext>
            </a:extLst>
          </p:cNvPr>
          <p:cNvSpPr/>
          <p:nvPr/>
        </p:nvSpPr>
        <p:spPr>
          <a:xfrm>
            <a:off x="7836637" y="4074701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 err="1">
                <a:solidFill>
                  <a:schemeClr val="bg1"/>
                </a:solidFill>
              </a:rPr>
              <a:t>Szommelié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tanfolyam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52227276-023C-44B8-BA1A-5A40AA3EF41D}"/>
              </a:ext>
            </a:extLst>
          </p:cNvPr>
          <p:cNvSpPr/>
          <p:nvPr/>
        </p:nvSpPr>
        <p:spPr>
          <a:xfrm>
            <a:off x="7836637" y="4569525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 err="1">
                <a:solidFill>
                  <a:schemeClr val="bg1"/>
                </a:solidFill>
              </a:rPr>
              <a:t>Baromfi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szeletelés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id="{9E73DE9A-DCCB-4C15-B197-0BCAD1FC43BC}"/>
              </a:ext>
            </a:extLst>
          </p:cNvPr>
          <p:cNvSpPr/>
          <p:nvPr/>
        </p:nvSpPr>
        <p:spPr>
          <a:xfrm>
            <a:off x="7836637" y="5064349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 err="1">
                <a:solidFill>
                  <a:schemeClr val="bg1"/>
                </a:solidFill>
              </a:rPr>
              <a:t>Profi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rendezvény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pincér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95E5A529-E9D6-4E9D-AD82-16CE0BB55EE6}"/>
              </a:ext>
            </a:extLst>
          </p:cNvPr>
          <p:cNvSpPr/>
          <p:nvPr/>
        </p:nvSpPr>
        <p:spPr>
          <a:xfrm>
            <a:off x="7836637" y="5559173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 err="1">
                <a:solidFill>
                  <a:schemeClr val="bg1"/>
                </a:solidFill>
              </a:rPr>
              <a:t>Pincér-gasztronómiai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tanácsadó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27" name="Dymek mowy: prostokąt 26">
            <a:extLst>
              <a:ext uri="{FF2B5EF4-FFF2-40B4-BE49-F238E27FC236}">
                <a16:creationId xmlns:a16="http://schemas.microsoft.com/office/drawing/2014/main" id="{04D16AD3-8997-4BBF-8050-B07F96E15C95}"/>
              </a:ext>
            </a:extLst>
          </p:cNvPr>
          <p:cNvSpPr/>
          <p:nvPr/>
        </p:nvSpPr>
        <p:spPr>
          <a:xfrm>
            <a:off x="4327782" y="5026123"/>
            <a:ext cx="3235480" cy="923157"/>
          </a:xfrm>
          <a:prstGeom prst="wedgeRectCallout">
            <a:avLst>
              <a:gd name="adj1" fmla="val -19605"/>
              <a:gd name="adj2" fmla="val 142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GASZTRONÓMIAI MENEDZSER (HOTEL VAGY  ÉTTEREM LÁNC)</a:t>
            </a:r>
            <a:endParaRPr lang="pl-PL" sz="1600" b="1" dirty="0"/>
          </a:p>
        </p:txBody>
      </p:sp>
      <p:sp>
        <p:nvSpPr>
          <p:cNvPr id="28" name="Dymek mowy: prostokąt 27">
            <a:extLst>
              <a:ext uri="{FF2B5EF4-FFF2-40B4-BE49-F238E27FC236}">
                <a16:creationId xmlns:a16="http://schemas.microsoft.com/office/drawing/2014/main" id="{0DCA1293-511F-4E25-95C8-F5D947DBC059}"/>
              </a:ext>
            </a:extLst>
          </p:cNvPr>
          <p:cNvSpPr/>
          <p:nvPr/>
        </p:nvSpPr>
        <p:spPr>
          <a:xfrm>
            <a:off x="4332202" y="4362028"/>
            <a:ext cx="3235480" cy="723156"/>
          </a:xfrm>
          <a:prstGeom prst="wedgeRectCallout">
            <a:avLst>
              <a:gd name="adj1" fmla="val -21409"/>
              <a:gd name="adj2" fmla="val 70871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ÉTTEREM VEZETŐ</a:t>
            </a:r>
          </a:p>
        </p:txBody>
      </p:sp>
      <p:sp>
        <p:nvSpPr>
          <p:cNvPr id="29" name="Dymek mowy: prostokąt 28">
            <a:extLst>
              <a:ext uri="{FF2B5EF4-FFF2-40B4-BE49-F238E27FC236}">
                <a16:creationId xmlns:a16="http://schemas.microsoft.com/office/drawing/2014/main" id="{0DD52702-4519-4536-B1C2-9DBEAFE6D74E}"/>
              </a:ext>
            </a:extLst>
          </p:cNvPr>
          <p:cNvSpPr/>
          <p:nvPr/>
        </p:nvSpPr>
        <p:spPr>
          <a:xfrm>
            <a:off x="4332202" y="3645024"/>
            <a:ext cx="3235480" cy="723156"/>
          </a:xfrm>
          <a:prstGeom prst="wedgeRectCallout">
            <a:avLst>
              <a:gd name="adj1" fmla="val 21532"/>
              <a:gd name="adj2" fmla="val 69222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 TEREM FELÜGYELŐ </a:t>
            </a:r>
          </a:p>
        </p:txBody>
      </p:sp>
      <p:sp>
        <p:nvSpPr>
          <p:cNvPr id="30" name="Dymek mowy: prostokąt 29">
            <a:extLst>
              <a:ext uri="{FF2B5EF4-FFF2-40B4-BE49-F238E27FC236}">
                <a16:creationId xmlns:a16="http://schemas.microsoft.com/office/drawing/2014/main" id="{CD2D6305-1EAA-449F-933D-9DC98A13696D}"/>
              </a:ext>
            </a:extLst>
          </p:cNvPr>
          <p:cNvSpPr/>
          <p:nvPr/>
        </p:nvSpPr>
        <p:spPr>
          <a:xfrm>
            <a:off x="4332202" y="2924944"/>
            <a:ext cx="3235480" cy="723156"/>
          </a:xfrm>
          <a:prstGeom prst="wedgeRectCallout">
            <a:avLst>
              <a:gd name="adj1" fmla="val -21705"/>
              <a:gd name="adj2" fmla="val 7563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VEZETŐ PINCÉR</a:t>
            </a:r>
          </a:p>
        </p:txBody>
      </p:sp>
      <p:sp>
        <p:nvSpPr>
          <p:cNvPr id="31" name="Dymek mowy: prostokąt 30">
            <a:extLst>
              <a:ext uri="{FF2B5EF4-FFF2-40B4-BE49-F238E27FC236}">
                <a16:creationId xmlns:a16="http://schemas.microsoft.com/office/drawing/2014/main" id="{BA401957-3976-4C7B-9F79-7D9F8E571AE0}"/>
              </a:ext>
            </a:extLst>
          </p:cNvPr>
          <p:cNvSpPr/>
          <p:nvPr/>
        </p:nvSpPr>
        <p:spPr>
          <a:xfrm>
            <a:off x="4332202" y="2204864"/>
            <a:ext cx="3235480" cy="723156"/>
          </a:xfrm>
          <a:prstGeom prst="wedgeRectCallout">
            <a:avLst>
              <a:gd name="adj1" fmla="val 20501"/>
              <a:gd name="adj2" fmla="val 7563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PINCÉR</a:t>
            </a:r>
          </a:p>
        </p:txBody>
      </p:sp>
      <p:sp>
        <p:nvSpPr>
          <p:cNvPr id="32" name="Dymek mowy: prostokąt 31">
            <a:extLst>
              <a:ext uri="{FF2B5EF4-FFF2-40B4-BE49-F238E27FC236}">
                <a16:creationId xmlns:a16="http://schemas.microsoft.com/office/drawing/2014/main" id="{C869A93F-C3A0-4310-9000-59FBA0E27151}"/>
              </a:ext>
            </a:extLst>
          </p:cNvPr>
          <p:cNvSpPr/>
          <p:nvPr/>
        </p:nvSpPr>
        <p:spPr>
          <a:xfrm>
            <a:off x="4332202" y="1484784"/>
            <a:ext cx="3235480" cy="723156"/>
          </a:xfrm>
          <a:prstGeom prst="wedgeRectCallout">
            <a:avLst>
              <a:gd name="adj1" fmla="val -21423"/>
              <a:gd name="adj2" fmla="val 81480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PINCÉR ASSZISZTENS</a:t>
            </a:r>
          </a:p>
        </p:txBody>
      </p:sp>
    </p:spTree>
    <p:extLst>
      <p:ext uri="{BB962C8B-B14F-4D97-AF65-F5344CB8AC3E}">
        <p14:creationId xmlns:p14="http://schemas.microsoft.com/office/powerpoint/2010/main" val="1460990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jÄcie, CzÅowiek, Dokumenty, Osoby, Planu, Planowanie">
            <a:extLst>
              <a:ext uri="{FF2B5EF4-FFF2-40B4-BE49-F238E27FC236}">
                <a16:creationId xmlns:a16="http://schemas.microsoft.com/office/drawing/2014/main" id="{86D3A213-5197-4A92-8167-DF76AC7A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3871"/>
            <a:ext cx="6045215" cy="410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17</a:t>
            </a:fld>
            <a:endParaRPr lang="en-US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4E25CD9-8747-4E58-B86B-DE91239A6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58650" y="1773871"/>
            <a:ext cx="234498" cy="410340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F9734AE-E27D-4F76-9841-9E57C8077070}"/>
              </a:ext>
            </a:extLst>
          </p:cNvPr>
          <p:cNvSpPr/>
          <p:nvPr/>
        </p:nvSpPr>
        <p:spPr>
          <a:xfrm>
            <a:off x="6312024" y="1764099"/>
            <a:ext cx="548373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000" b="1" dirty="0">
                <a:solidFill>
                  <a:srgbClr val="FF8803"/>
                </a:solidFill>
              </a:rPr>
              <a:t>AZ OKTATÁSI ÉS SZAKMAI ÚT TERVEZÉSÉNEK SZABÁLYAI
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Információgyűjtés és - elemzés magadról - a képességek, készségek és érdeklődés feltérképezése, a fogékonyság, értékek meghatározása,
a keresett munkahely típusának meghatározása,
munkaerő-piaci elismerés,
célok teremtése,
a célok elérésének módja,
visszajelzést nyújt tevékenységének hatékonyságáról.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96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18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7708ABF-73F0-4964-9AE6-C5902D4F2063}"/>
              </a:ext>
            </a:extLst>
          </p:cNvPr>
          <p:cNvSpPr/>
          <p:nvPr/>
        </p:nvSpPr>
        <p:spPr>
          <a:xfrm>
            <a:off x="5562224" y="1703893"/>
            <a:ext cx="6629776" cy="345021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E7325B47-17C1-40A5-9A0B-C537663BE73E}"/>
              </a:ext>
            </a:extLst>
          </p:cNvPr>
          <p:cNvSpPr/>
          <p:nvPr/>
        </p:nvSpPr>
        <p:spPr>
          <a:xfrm rot="5400000">
            <a:off x="7021271" y="601800"/>
            <a:ext cx="3711680" cy="6629776"/>
          </a:xfrm>
          <a:prstGeom prst="wedgeRectCallout">
            <a:avLst>
              <a:gd name="adj1" fmla="val -20591"/>
              <a:gd name="adj2" fmla="val 5720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678E600E-0A3A-4838-B786-65FD3D7F8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9536" y="2420888"/>
            <a:ext cx="2058779" cy="219602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9699740-51AD-406A-AF6E-F206697E1EA9}"/>
              </a:ext>
            </a:extLst>
          </p:cNvPr>
          <p:cNvSpPr/>
          <p:nvPr/>
        </p:nvSpPr>
        <p:spPr>
          <a:xfrm>
            <a:off x="5879976" y="1922329"/>
            <a:ext cx="576064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pl-PL" altLang="pl-PL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felnőttképzésben</a:t>
            </a: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</a:t>
            </a: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fontolnia</a:t>
            </a: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felnőtt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önálló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önállóan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végzi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tanulási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folyamatot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több-kevesebb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szakmai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tapasztalattal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rendelkezik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a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felnőttkori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tanulási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igények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társadalmi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szerepek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foglalkoztatási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feltételek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megváltoztatásából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adódnak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a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felnőttek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problémára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orientáltak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témára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felnőttek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belső</a:t>
            </a:r>
            <a:r>
              <a:rPr lang="en-GB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alt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motivációja</a:t>
            </a:r>
            <a:endParaRPr lang="pl-PL" alt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48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19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D6B6C98-ECD9-4D3E-84F7-BD4B84C10D7C}"/>
              </a:ext>
            </a:extLst>
          </p:cNvPr>
          <p:cNvSpPr/>
          <p:nvPr/>
        </p:nvSpPr>
        <p:spPr>
          <a:xfrm>
            <a:off x="5562224" y="1194435"/>
            <a:ext cx="6629776" cy="3959673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84CFB27A-1726-4642-959D-C28794DC94B2}"/>
              </a:ext>
            </a:extLst>
          </p:cNvPr>
          <p:cNvSpPr/>
          <p:nvPr/>
        </p:nvSpPr>
        <p:spPr>
          <a:xfrm rot="5400000">
            <a:off x="7075752" y="547319"/>
            <a:ext cx="3602717" cy="6629776"/>
          </a:xfrm>
          <a:prstGeom prst="wedgeRectCallout">
            <a:avLst>
              <a:gd name="adj1" fmla="val -20591"/>
              <a:gd name="adj2" fmla="val 5720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522D8CC-3399-4481-87C7-7F3AC0AD55FD}"/>
              </a:ext>
            </a:extLst>
          </p:cNvPr>
          <p:cNvSpPr/>
          <p:nvPr/>
        </p:nvSpPr>
        <p:spPr>
          <a:xfrm>
            <a:off x="5879976" y="1507425"/>
            <a:ext cx="570242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TANULÓ FELNŐTTEK JELLEMZŐI :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hu-HU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különböző életszintek, szakmai tapasztalatok és eltérő életkor,
diverzifikált oktatási tevékenység,
stílusok, technikák és tanulási készségek, különböző szokások,
már kialakult a szakmai szokások és munka attitűdök,
a szakmai és családi feladatokból adódó időhiány,
a szakmai fejlődéssel vagy az oktatás megkezdéséről szóló elhatározások gyakorlati dimenzióját,
az elvont gondolkodás képessége
összpontosítási képesség</a:t>
            </a:r>
            <a:endParaRPr lang="pl-PL" alt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FE5A73B-108B-4CC5-B121-01E0C48E7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7528" y="2420888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5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 A KARRIER PÁLYA?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</a:t>
            </a:fld>
            <a:endParaRPr lang="en-US" alt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A08931D-972F-42A5-876B-1B246D405678}"/>
              </a:ext>
            </a:extLst>
          </p:cNvPr>
          <p:cNvSpPr/>
          <p:nvPr/>
        </p:nvSpPr>
        <p:spPr>
          <a:xfrm>
            <a:off x="1110812" y="6074132"/>
            <a:ext cx="1354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</a:p>
          <a:p>
            <a:r>
              <a:rPr lang="pl-PL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Recording</a:t>
            </a: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no 1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02CA7BF-CD99-4BF1-BB14-058A6A7B2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494088" y="6041836"/>
            <a:ext cx="539422" cy="540000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8DB5B04C-3F2F-432B-9D4B-AB5C4A759150}"/>
              </a:ext>
            </a:extLst>
          </p:cNvPr>
          <p:cNvSpPr/>
          <p:nvPr/>
        </p:nvSpPr>
        <p:spPr>
          <a:xfrm>
            <a:off x="8071803" y="5373215"/>
            <a:ext cx="4120197" cy="72010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58D8356-F118-42D3-8AD7-A91943BDB15E}"/>
              </a:ext>
            </a:extLst>
          </p:cNvPr>
          <p:cNvSpPr/>
          <p:nvPr/>
        </p:nvSpPr>
        <p:spPr>
          <a:xfrm>
            <a:off x="0" y="2347274"/>
            <a:ext cx="12192000" cy="3025942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CC14933-8785-4180-819C-74327CCC8524}"/>
              </a:ext>
            </a:extLst>
          </p:cNvPr>
          <p:cNvSpPr/>
          <p:nvPr/>
        </p:nvSpPr>
        <p:spPr>
          <a:xfrm>
            <a:off x="8282403" y="2797261"/>
            <a:ext cx="3558956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KARRIER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en-GB" sz="2000" dirty="0" err="1">
                <a:solidFill>
                  <a:schemeClr val="bg1"/>
                </a:solidFill>
              </a:rPr>
              <a:t>egy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adott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szakmához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vagy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magasabb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szakmai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pozícióhoz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vezető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oktatási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szakaszok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rendszere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ABD1CDCC-0E1D-4831-8603-F6B4BA9DF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140" y="2914928"/>
            <a:ext cx="1113008" cy="1723365"/>
          </a:xfrm>
          <a:prstGeom prst="rect">
            <a:avLst/>
          </a:prstGeom>
        </p:spPr>
      </p:pic>
      <p:pic>
        <p:nvPicPr>
          <p:cNvPr id="14" name="Picture 4" descr="OÅÃ³wek, Pisanie Lub Rysowanie UrzÄdzenia, Kopalnia">
            <a:extLst>
              <a:ext uri="{FF2B5EF4-FFF2-40B4-BE49-F238E27FC236}">
                <a16:creationId xmlns:a16="http://schemas.microsoft.com/office/drawing/2014/main" id="{F7854E94-E5BD-4E23-AA4B-89DD35740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397" r="26417"/>
          <a:stretch/>
        </p:blipFill>
        <p:spPr bwMode="auto">
          <a:xfrm>
            <a:off x="3023588" y="1152000"/>
            <a:ext cx="5048215" cy="57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021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20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FE89EAB-C434-4C7A-B0B0-F8C2F8B8952E}"/>
              </a:ext>
            </a:extLst>
          </p:cNvPr>
          <p:cNvSpPr/>
          <p:nvPr/>
        </p:nvSpPr>
        <p:spPr>
          <a:xfrm>
            <a:off x="3431704" y="1173522"/>
            <a:ext cx="8784978" cy="553385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>
            <a:extLst>
              <a:ext uri="{FF2B5EF4-FFF2-40B4-BE49-F238E27FC236}">
                <a16:creationId xmlns:a16="http://schemas.microsoft.com/office/drawing/2014/main" id="{42302CAA-592F-4E8D-9293-7DA4DDDFCF56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A02DD19-3B63-4176-A46D-707E74A15265}"/>
              </a:ext>
            </a:extLst>
          </p:cNvPr>
          <p:cNvSpPr/>
          <p:nvPr/>
        </p:nvSpPr>
        <p:spPr>
          <a:xfrm>
            <a:off x="3863752" y="1391181"/>
            <a:ext cx="7416824" cy="506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FELNŐTTKORI TANULÁS JOBB EREDMÉNYEKET OKOZ EGY CSOPORTBAN, MIVEL: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kritika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nélkül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beszélhetnek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hibázhatnak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Ezek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hatással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vannak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lefolyására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képesítések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növelésének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gyakorlati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mérhető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aspektusát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látják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(pl.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szakmai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vagy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pénzügyi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promóció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munkahelyen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
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azokat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abban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környezetben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fogadják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el,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ahol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tanulnak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Aktívan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részt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vesznek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tanulási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folyamatban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ötletek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benyomások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megoldások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változatainak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megosztásával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értik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tanulás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értékét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értelmét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,,
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valós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problémákat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oldnak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meg a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képzéssel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kapcsolatban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csak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elméleti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tartalmat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
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lehetőségük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saját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tapasztalataikra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hivatkozni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 descr="Akcji, WspÃ³Åpraca, Koledzy, Firmy, PiÄÅÄ Guz, Partner">
            <a:extLst>
              <a:ext uri="{FF2B5EF4-FFF2-40B4-BE49-F238E27FC236}">
                <a16:creationId xmlns:a16="http://schemas.microsoft.com/office/drawing/2014/main" id="{8C956014-D7B0-4900-8DE8-E95E0F9C2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r="35484"/>
          <a:stretch/>
        </p:blipFill>
        <p:spPr bwMode="auto">
          <a:xfrm>
            <a:off x="0" y="1519097"/>
            <a:ext cx="3435508" cy="457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96BEF4BF-98E8-4613-8740-E02964AF3BF1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</p:spTree>
    <p:extLst>
      <p:ext uri="{BB962C8B-B14F-4D97-AF65-F5344CB8AC3E}">
        <p14:creationId xmlns:p14="http://schemas.microsoft.com/office/powerpoint/2010/main" val="281044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21</a:t>
            </a:fld>
            <a:endParaRPr lang="en-US" alt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09F6F53-A5F6-4510-AE4F-9CC19955377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4" y="2420888"/>
            <a:ext cx="144015" cy="2736304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916ADA4-87AA-4751-B9DA-59779DF51976}"/>
              </a:ext>
            </a:extLst>
          </p:cNvPr>
          <p:cNvSpPr/>
          <p:nvPr/>
        </p:nvSpPr>
        <p:spPr>
          <a:xfrm>
            <a:off x="4684955" y="2665655"/>
            <a:ext cx="574660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rgbClr val="FFAC06"/>
                </a:solidFill>
              </a:rPr>
              <a:t>A FELNŐTTOKTATÁS SZABÁLYAI
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fiatalok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tanításának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tanulásának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alapelveihez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hasonlóan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emlékeztetni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arra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felnőttek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inkább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következők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irányába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orientáltak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egyéniség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tanítás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során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konkrét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tanulási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célok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optimális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időkihasználás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FDCF720-5F6F-4E8F-8D10-3AD7CC66C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5" y="2924944"/>
            <a:ext cx="1811586" cy="18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57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22</a:t>
            </a:fld>
            <a:endParaRPr lang="en-US" alt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976B08E-2E52-4492-B86B-DC7E0518018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3" y="2326228"/>
            <a:ext cx="144016" cy="3046988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0C033CF-012C-49A9-8740-82C6C34EF4A5}"/>
              </a:ext>
            </a:extLst>
          </p:cNvPr>
          <p:cNvSpPr/>
          <p:nvPr/>
        </p:nvSpPr>
        <p:spPr>
          <a:xfrm>
            <a:off x="4583832" y="2344098"/>
            <a:ext cx="64666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FFAC06"/>
                </a:solidFill>
              </a:rPr>
              <a:t>TANÍTÁSI SPECIFIKÁCIÓ - FELNŐTTEK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oktatást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célcsoportoknak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kitűzni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oktató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résztvevő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kilátásai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közvetlen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konfrontáció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oktatási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tartalommal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érzelmek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világos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befolyása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tanítási-tanulási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folyamat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motivációja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igény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individualizmusra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önképzés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önfejlesztés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hatása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5B8A3FD-0B22-4149-9A5F-A8C65F603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5" y="2913558"/>
            <a:ext cx="1811586" cy="18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13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23</a:t>
            </a:fld>
            <a:endParaRPr lang="en-US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0A26E3F-1B3F-40AC-9BA5-A386B7103EDF}"/>
              </a:ext>
            </a:extLst>
          </p:cNvPr>
          <p:cNvSpPr/>
          <p:nvPr/>
        </p:nvSpPr>
        <p:spPr>
          <a:xfrm>
            <a:off x="3770062" y="1913926"/>
            <a:ext cx="65168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 err="1"/>
              <a:t>Hatékony</a:t>
            </a:r>
            <a:r>
              <a:rPr lang="en-GB" sz="1600" dirty="0"/>
              <a:t> </a:t>
            </a:r>
            <a:r>
              <a:rPr lang="en-GB" sz="1600" dirty="0" err="1"/>
              <a:t>oktatási</a:t>
            </a:r>
            <a:r>
              <a:rPr lang="en-GB" sz="1600" dirty="0"/>
              <a:t> </a:t>
            </a:r>
            <a:r>
              <a:rPr lang="en-GB" sz="1600" dirty="0" err="1"/>
              <a:t>technika</a:t>
            </a:r>
            <a:r>
              <a:rPr lang="en-GB" sz="1600" dirty="0"/>
              <a:t>, </a:t>
            </a:r>
            <a:r>
              <a:rPr lang="en-GB" sz="1600" dirty="0" err="1"/>
              <a:t>amely</a:t>
            </a:r>
            <a:r>
              <a:rPr lang="en-GB" sz="1600" dirty="0"/>
              <a:t> </a:t>
            </a:r>
            <a:r>
              <a:rPr lang="en-GB" sz="1600" dirty="0" err="1"/>
              <a:t>szerint</a:t>
            </a:r>
            <a:r>
              <a:rPr lang="en-GB" sz="1600" dirty="0"/>
              <a:t> a </a:t>
            </a:r>
            <a:r>
              <a:rPr lang="en-GB" sz="1600" dirty="0" err="1"/>
              <a:t>siker</a:t>
            </a:r>
            <a:r>
              <a:rPr lang="en-GB" sz="1600" dirty="0"/>
              <a:t> </a:t>
            </a:r>
            <a:r>
              <a:rPr lang="en-GB" sz="1600" dirty="0" err="1"/>
              <a:t>elérése</a:t>
            </a:r>
            <a:r>
              <a:rPr lang="en-GB" sz="1600" dirty="0"/>
              <a:t> </a:t>
            </a:r>
            <a:r>
              <a:rPr lang="en-GB" sz="1600" dirty="0" err="1"/>
              <a:t>az</a:t>
            </a:r>
            <a:r>
              <a:rPr lang="en-GB" sz="1600" dirty="0"/>
              <a:t> </a:t>
            </a:r>
            <a:r>
              <a:rPr lang="en-GB" sz="1600" dirty="0" err="1"/>
              <a:t>oktatásban</a:t>
            </a:r>
            <a:r>
              <a:rPr lang="en-GB" sz="1600" dirty="0"/>
              <a:t> </a:t>
            </a:r>
            <a:r>
              <a:rPr lang="en-GB" sz="1600" dirty="0" err="1"/>
              <a:t>kapcsolódik</a:t>
            </a:r>
            <a:r>
              <a:rPr lang="en-GB" sz="1600" dirty="0"/>
              <a:t> a </a:t>
            </a:r>
            <a:r>
              <a:rPr lang="en-GB" sz="1600" dirty="0" err="1"/>
              <a:t>tanulás</a:t>
            </a:r>
            <a:r>
              <a:rPr lang="en-GB" sz="1600" dirty="0"/>
              <a:t>  </a:t>
            </a:r>
            <a:r>
              <a:rPr lang="en-GB" sz="1600" dirty="0" err="1"/>
              <a:t>négy</a:t>
            </a:r>
            <a:r>
              <a:rPr lang="en-GB" sz="1600" dirty="0"/>
              <a:t> </a:t>
            </a:r>
            <a:r>
              <a:rPr lang="en-GB" sz="1600" dirty="0" err="1"/>
              <a:t>fő</a:t>
            </a:r>
            <a:r>
              <a:rPr lang="en-GB" sz="1600" dirty="0"/>
              <a:t> </a:t>
            </a:r>
            <a:r>
              <a:rPr lang="en-GB" sz="1600" dirty="0" err="1"/>
              <a:t>szakaszához</a:t>
            </a:r>
            <a:r>
              <a:rPr lang="en-GB" sz="1600" dirty="0"/>
              <a:t>
</a:t>
            </a:r>
            <a:endParaRPr lang="pl-PL" sz="1600" dirty="0"/>
          </a:p>
        </p:txBody>
      </p:sp>
      <p:sp>
        <p:nvSpPr>
          <p:cNvPr id="7" name="Dymek mowy: prostokąt 6">
            <a:extLst>
              <a:ext uri="{FF2B5EF4-FFF2-40B4-BE49-F238E27FC236}">
                <a16:creationId xmlns:a16="http://schemas.microsoft.com/office/drawing/2014/main" id="{4538D898-0CDA-42CE-8EFC-B8E2DD818BA2}"/>
              </a:ext>
            </a:extLst>
          </p:cNvPr>
          <p:cNvSpPr/>
          <p:nvPr/>
        </p:nvSpPr>
        <p:spPr>
          <a:xfrm>
            <a:off x="7248128" y="2636912"/>
            <a:ext cx="3235480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>
                <a:solidFill>
                  <a:prstClr val="white"/>
                </a:solidFill>
              </a:rPr>
              <a:t>TAPASZTALAT</a:t>
            </a:r>
            <a:br>
              <a:rPr lang="pl-PL" sz="2200" b="1" dirty="0">
                <a:solidFill>
                  <a:prstClr val="white"/>
                </a:solidFill>
              </a:rPr>
            </a:br>
            <a:r>
              <a:rPr lang="pl-PL" sz="1400" b="1" dirty="0" err="1">
                <a:solidFill>
                  <a:prstClr val="white"/>
                </a:solidFill>
              </a:rPr>
              <a:t>konkrét</a:t>
            </a:r>
            <a:r>
              <a:rPr lang="pl-PL" sz="1400" b="1" dirty="0">
                <a:solidFill>
                  <a:prstClr val="white"/>
                </a:solidFill>
              </a:rPr>
              <a:t> </a:t>
            </a:r>
            <a:r>
              <a:rPr lang="pl-PL" sz="1400" b="1" dirty="0" err="1">
                <a:solidFill>
                  <a:prstClr val="white"/>
                </a:solidFill>
              </a:rPr>
              <a:t>gyakorlati</a:t>
            </a:r>
            <a:r>
              <a:rPr lang="pl-PL" sz="1400" b="1" dirty="0">
                <a:solidFill>
                  <a:prstClr val="white"/>
                </a:solidFill>
              </a:rPr>
              <a:t> </a:t>
            </a:r>
            <a:r>
              <a:rPr lang="pl-PL" sz="1400" b="1" dirty="0" err="1">
                <a:solidFill>
                  <a:prstClr val="white"/>
                </a:solidFill>
              </a:rPr>
              <a:t>tapasztalat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63ACB857-7354-4A4F-A1B9-FEF690D96969}"/>
              </a:ext>
            </a:extLst>
          </p:cNvPr>
          <p:cNvSpPr/>
          <p:nvPr/>
        </p:nvSpPr>
        <p:spPr>
          <a:xfrm>
            <a:off x="7248128" y="3779095"/>
            <a:ext cx="3235480" cy="91071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 err="1">
                <a:solidFill>
                  <a:prstClr val="white"/>
                </a:solidFill>
              </a:rPr>
              <a:t>Gyakorlat</a:t>
            </a:r>
            <a:br>
              <a:rPr lang="pl-PL" sz="2200" b="1" dirty="0">
                <a:solidFill>
                  <a:prstClr val="white"/>
                </a:solidFill>
              </a:rPr>
            </a:br>
            <a:r>
              <a:rPr lang="pl-PL" sz="1400" b="1" dirty="0" err="1">
                <a:solidFill>
                  <a:prstClr val="white"/>
                </a:solidFill>
              </a:rPr>
              <a:t>aktív</a:t>
            </a:r>
            <a:r>
              <a:rPr lang="pl-PL" sz="1400" b="1" dirty="0">
                <a:solidFill>
                  <a:prstClr val="white"/>
                </a:solidFill>
              </a:rPr>
              <a:t> </a:t>
            </a:r>
            <a:r>
              <a:rPr lang="pl-PL" sz="1400" b="1" dirty="0" err="1">
                <a:solidFill>
                  <a:prstClr val="white"/>
                </a:solidFill>
              </a:rPr>
              <a:t>tapasztalat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9" name="Dymek mowy: prostokąt 8">
            <a:extLst>
              <a:ext uri="{FF2B5EF4-FFF2-40B4-BE49-F238E27FC236}">
                <a16:creationId xmlns:a16="http://schemas.microsoft.com/office/drawing/2014/main" id="{095FF5DA-5AE4-4533-B0CC-0613192FA087}"/>
              </a:ext>
            </a:extLst>
          </p:cNvPr>
          <p:cNvSpPr/>
          <p:nvPr/>
        </p:nvSpPr>
        <p:spPr>
          <a:xfrm>
            <a:off x="3796995" y="3770626"/>
            <a:ext cx="3235480" cy="91071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>
                <a:solidFill>
                  <a:prstClr val="white"/>
                </a:solidFill>
              </a:rPr>
              <a:t>ELMÉLET</a:t>
            </a:r>
            <a:br>
              <a:rPr lang="pl-PL" sz="2200" b="1" dirty="0">
                <a:solidFill>
                  <a:prstClr val="white"/>
                </a:solidFill>
              </a:rPr>
            </a:br>
            <a:r>
              <a:rPr lang="en-GB" sz="1400" b="1" dirty="0" err="1">
                <a:solidFill>
                  <a:prstClr val="white"/>
                </a:solidFill>
              </a:rPr>
              <a:t>az</a:t>
            </a:r>
            <a:r>
              <a:rPr lang="en-GB" sz="1400" b="1" dirty="0">
                <a:solidFill>
                  <a:prstClr val="white"/>
                </a:solidFill>
              </a:rPr>
              <a:t> </a:t>
            </a:r>
            <a:r>
              <a:rPr lang="en-GB" sz="1400" b="1" dirty="0" err="1">
                <a:solidFill>
                  <a:prstClr val="white"/>
                </a:solidFill>
              </a:rPr>
              <a:t>információk</a:t>
            </a:r>
            <a:r>
              <a:rPr lang="en-GB" sz="1400" b="1" dirty="0">
                <a:solidFill>
                  <a:prstClr val="white"/>
                </a:solidFill>
              </a:rPr>
              <a:t> </a:t>
            </a:r>
            <a:r>
              <a:rPr lang="en-GB" sz="1400" b="1" dirty="0" err="1">
                <a:solidFill>
                  <a:prstClr val="white"/>
                </a:solidFill>
              </a:rPr>
              <a:t>és</a:t>
            </a:r>
            <a:r>
              <a:rPr lang="en-GB" sz="1400" b="1" dirty="0">
                <a:solidFill>
                  <a:prstClr val="white"/>
                </a:solidFill>
              </a:rPr>
              <a:t> </a:t>
            </a:r>
            <a:r>
              <a:rPr lang="en-GB" sz="1400" b="1" dirty="0" err="1">
                <a:solidFill>
                  <a:prstClr val="white"/>
                </a:solidFill>
              </a:rPr>
              <a:t>következtetések</a:t>
            </a:r>
            <a:r>
              <a:rPr lang="en-GB" sz="1400" b="1" dirty="0">
                <a:solidFill>
                  <a:prstClr val="white"/>
                </a:solidFill>
              </a:rPr>
              <a:t> </a:t>
            </a:r>
            <a:r>
              <a:rPr lang="en-GB" sz="1400" b="1" dirty="0" err="1">
                <a:solidFill>
                  <a:prstClr val="white"/>
                </a:solidFill>
              </a:rPr>
              <a:t>meghatározása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általánosítás</a:t>
            </a:r>
            <a:r>
              <a:rPr lang="en-GB" sz="1400" b="1" dirty="0">
                <a:solidFill>
                  <a:prstClr val="white"/>
                </a:solidFill>
              </a:rPr>
              <a:t>,</a:t>
            </a:r>
            <a:endParaRPr lang="pl-PL" sz="1400" b="1" dirty="0">
              <a:solidFill>
                <a:prstClr val="white"/>
              </a:solidFill>
            </a:endParaRPr>
          </a:p>
        </p:txBody>
      </p:sp>
      <p:sp>
        <p:nvSpPr>
          <p:cNvPr id="10" name="Dymek mowy: prostokąt 9">
            <a:extLst>
              <a:ext uri="{FF2B5EF4-FFF2-40B4-BE49-F238E27FC236}">
                <a16:creationId xmlns:a16="http://schemas.microsoft.com/office/drawing/2014/main" id="{7E0FF09F-A0D3-43E3-8894-D987756D4261}"/>
              </a:ext>
            </a:extLst>
          </p:cNvPr>
          <p:cNvSpPr/>
          <p:nvPr/>
        </p:nvSpPr>
        <p:spPr>
          <a:xfrm>
            <a:off x="3796995" y="2636912"/>
            <a:ext cx="3235480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>
                <a:solidFill>
                  <a:prstClr val="white"/>
                </a:solidFill>
              </a:rPr>
              <a:t>REFLEXIÓ ÉS MEGFIGYELÉS</a:t>
            </a:r>
          </a:p>
        </p:txBody>
      </p:sp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7A58A741-C551-460C-95CF-5878DFDD6ACD}"/>
              </a:ext>
            </a:extLst>
          </p:cNvPr>
          <p:cNvSpPr/>
          <p:nvPr/>
        </p:nvSpPr>
        <p:spPr>
          <a:xfrm rot="8100000">
            <a:off x="7526573" y="3627460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951BDE05-5CB1-4104-A5C7-56F7730CF7B0}"/>
              </a:ext>
            </a:extLst>
          </p:cNvPr>
          <p:cNvSpPr/>
          <p:nvPr/>
        </p:nvSpPr>
        <p:spPr>
          <a:xfrm rot="2700000">
            <a:off x="7095268" y="2937085"/>
            <a:ext cx="304979" cy="304979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ADAAC232-BEEA-4AA3-A1F0-006B1CFBB438}"/>
              </a:ext>
            </a:extLst>
          </p:cNvPr>
          <p:cNvSpPr/>
          <p:nvPr/>
        </p:nvSpPr>
        <p:spPr>
          <a:xfrm rot="13500000">
            <a:off x="6875981" y="4073492"/>
            <a:ext cx="304979" cy="304979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9C6427B1-F904-461F-92A9-35234C30D955}"/>
              </a:ext>
            </a:extLst>
          </p:cNvPr>
          <p:cNvSpPr/>
          <p:nvPr/>
        </p:nvSpPr>
        <p:spPr>
          <a:xfrm rot="18900000">
            <a:off x="6448667" y="3395137"/>
            <a:ext cx="304979" cy="304979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67D32C6F-9D64-48B2-93C2-8BB552B65790}"/>
              </a:ext>
            </a:extLst>
          </p:cNvPr>
          <p:cNvSpPr/>
          <p:nvPr/>
        </p:nvSpPr>
        <p:spPr>
          <a:xfrm>
            <a:off x="412248" y="4263479"/>
            <a:ext cx="32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KOLB-CIKLUS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B892668-6319-4C55-9D82-D5C69087A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1" y="2535287"/>
            <a:ext cx="1528330" cy="152833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C9CC71E-17A0-4429-A382-BA3D2AC12B61}"/>
              </a:ext>
            </a:extLst>
          </p:cNvPr>
          <p:cNvSpPr/>
          <p:nvPr/>
        </p:nvSpPr>
        <p:spPr>
          <a:xfrm>
            <a:off x="4157611" y="5013176"/>
            <a:ext cx="6096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/>
              <a:t>Az </a:t>
            </a:r>
            <a:r>
              <a:rPr lang="en-GB" sz="1600" dirty="0" err="1"/>
              <a:t>oktatás</a:t>
            </a:r>
            <a:r>
              <a:rPr lang="en-GB" sz="1600" dirty="0"/>
              <a:t> </a:t>
            </a:r>
            <a:r>
              <a:rPr lang="en-GB" sz="1600" dirty="0" err="1"/>
              <a:t>egyes</a:t>
            </a:r>
            <a:r>
              <a:rPr lang="en-GB" sz="1600" dirty="0"/>
              <a:t> </a:t>
            </a:r>
            <a:r>
              <a:rPr lang="en-GB" sz="1600" dirty="0" err="1"/>
              <a:t>szakaszainak</a:t>
            </a:r>
            <a:r>
              <a:rPr lang="en-GB" sz="1600" dirty="0"/>
              <a:t> </a:t>
            </a:r>
            <a:r>
              <a:rPr lang="en-GB" sz="1600" dirty="0" err="1"/>
              <a:t>végrehajtási</a:t>
            </a:r>
            <a:r>
              <a:rPr lang="en-GB" sz="1600" dirty="0"/>
              <a:t> </a:t>
            </a:r>
            <a:r>
              <a:rPr lang="en-GB" sz="1600" dirty="0" err="1"/>
              <a:t>sorrendje</a:t>
            </a:r>
            <a:r>
              <a:rPr lang="en-GB" sz="1600" dirty="0"/>
              <a:t>
  a KOLB-</a:t>
            </a:r>
            <a:r>
              <a:rPr lang="en-GB" sz="1600" dirty="0" err="1"/>
              <a:t>ciklusban</a:t>
            </a:r>
            <a:r>
              <a:rPr lang="en-GB" sz="1600" dirty="0"/>
              <a:t> </a:t>
            </a:r>
            <a:r>
              <a:rPr lang="en-GB" sz="1600" dirty="0" err="1"/>
              <a:t>meghatározott</a:t>
            </a:r>
            <a:r>
              <a:rPr lang="en-GB" sz="1600" dirty="0"/>
              <a:t>. </a:t>
            </a:r>
            <a:r>
              <a:rPr lang="en-GB" sz="1600" dirty="0" err="1"/>
              <a:t>Hatékonysága</a:t>
            </a:r>
            <a:r>
              <a:rPr lang="en-GB" sz="1600" dirty="0"/>
              <a:t> </a:t>
            </a:r>
            <a:r>
              <a:rPr lang="en-GB" sz="1600" dirty="0" err="1"/>
              <a:t>akkor</a:t>
            </a:r>
            <a:r>
              <a:rPr lang="en-GB" sz="1600" dirty="0"/>
              <a:t> </a:t>
            </a:r>
            <a:r>
              <a:rPr lang="en-GB" sz="1600" dirty="0" err="1"/>
              <a:t>érhető</a:t>
            </a:r>
            <a:r>
              <a:rPr lang="en-GB" sz="1600" dirty="0"/>
              <a:t> el, ha </a:t>
            </a:r>
            <a:r>
              <a:rPr lang="en-GB" sz="1600" dirty="0" err="1"/>
              <a:t>minden</a:t>
            </a:r>
            <a:r>
              <a:rPr lang="en-GB" sz="1600" dirty="0"/>
              <a:t> </a:t>
            </a:r>
            <a:r>
              <a:rPr lang="en-GB" sz="1600" dirty="0" err="1"/>
              <a:t>fázist</a:t>
            </a:r>
            <a:r>
              <a:rPr lang="en-GB" sz="1600" dirty="0"/>
              <a:t> </a:t>
            </a:r>
            <a:r>
              <a:rPr lang="en-GB" sz="1600" dirty="0" err="1"/>
              <a:t>befejeznek</a:t>
            </a:r>
            <a:r>
              <a:rPr lang="en-GB" sz="1600" dirty="0"/>
              <a:t>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403379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24</a:t>
            </a:fld>
            <a:endParaRPr lang="en-US" alt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CF06470-AF71-4130-B61D-145AF1645E4C}"/>
              </a:ext>
            </a:extLst>
          </p:cNvPr>
          <p:cNvSpPr txBox="1"/>
          <p:nvPr/>
        </p:nvSpPr>
        <p:spPr>
          <a:xfrm>
            <a:off x="3936938" y="4790778"/>
            <a:ext cx="3307185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prstClr val="black"/>
                </a:solidFill>
              </a:rPr>
              <a:t>Az ismeretek ütköztetése a </a:t>
            </a:r>
            <a:r>
              <a:rPr lang="hu-HU" sz="1400" dirty="0" err="1">
                <a:solidFill>
                  <a:prstClr val="black"/>
                </a:solidFill>
              </a:rPr>
              <a:t>flambirozás</a:t>
            </a:r>
            <a:r>
              <a:rPr lang="hu-HU" sz="1400" dirty="0">
                <a:solidFill>
                  <a:prstClr val="black"/>
                </a:solidFill>
              </a:rPr>
              <a:t> műszaki aspektusai és annak fontossága az ételek ízének javításában. 
</a:t>
            </a:r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17" name="Dymek mowy: prostokąt 16">
            <a:extLst>
              <a:ext uri="{FF2B5EF4-FFF2-40B4-BE49-F238E27FC236}">
                <a16:creationId xmlns:a16="http://schemas.microsoft.com/office/drawing/2014/main" id="{DB79B0D1-A698-4BAC-AE57-E3B7EE4C3401}"/>
              </a:ext>
            </a:extLst>
          </p:cNvPr>
          <p:cNvSpPr/>
          <p:nvPr/>
        </p:nvSpPr>
        <p:spPr>
          <a:xfrm>
            <a:off x="7248128" y="2636912"/>
            <a:ext cx="3235480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DOŚWIADCZENIE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poprzez konkretne przeżycie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8" name="Dymek mowy: prostokąt 17">
            <a:extLst>
              <a:ext uri="{FF2B5EF4-FFF2-40B4-BE49-F238E27FC236}">
                <a16:creationId xmlns:a16="http://schemas.microsoft.com/office/drawing/2014/main" id="{4D121FF3-56FC-413D-877E-8F9138C17DB9}"/>
              </a:ext>
            </a:extLst>
          </p:cNvPr>
          <p:cNvSpPr/>
          <p:nvPr/>
        </p:nvSpPr>
        <p:spPr>
          <a:xfrm>
            <a:off x="7248128" y="3779095"/>
            <a:ext cx="3235480" cy="91071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>
                <a:solidFill>
                  <a:prstClr val="white"/>
                </a:solidFill>
              </a:rPr>
              <a:t>GYAKORLAT</a:t>
            </a:r>
            <a:br>
              <a:rPr lang="pl-PL" sz="2200" b="1" dirty="0">
                <a:solidFill>
                  <a:prstClr val="white"/>
                </a:solidFill>
              </a:rPr>
            </a:br>
            <a:r>
              <a:rPr lang="pl-PL" sz="1400" b="1" dirty="0" err="1">
                <a:solidFill>
                  <a:prstClr val="white"/>
                </a:solidFill>
              </a:rPr>
              <a:t>aktív</a:t>
            </a:r>
            <a:r>
              <a:rPr lang="pl-PL" sz="1400" b="1" dirty="0">
                <a:solidFill>
                  <a:prstClr val="white"/>
                </a:solidFill>
              </a:rPr>
              <a:t> </a:t>
            </a:r>
            <a:r>
              <a:rPr lang="pl-PL" sz="1400" b="1" dirty="0" err="1">
                <a:solidFill>
                  <a:prstClr val="white"/>
                </a:solidFill>
              </a:rPr>
              <a:t>tapasztalat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9" name="Dymek mowy: prostokąt 18">
            <a:extLst>
              <a:ext uri="{FF2B5EF4-FFF2-40B4-BE49-F238E27FC236}">
                <a16:creationId xmlns:a16="http://schemas.microsoft.com/office/drawing/2014/main" id="{9EFC26BA-A2FA-4CDF-AA37-BF66D734A5A3}"/>
              </a:ext>
            </a:extLst>
          </p:cNvPr>
          <p:cNvSpPr/>
          <p:nvPr/>
        </p:nvSpPr>
        <p:spPr>
          <a:xfrm>
            <a:off x="3796995" y="3770626"/>
            <a:ext cx="3235480" cy="91071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>
                <a:solidFill>
                  <a:prstClr val="white"/>
                </a:solidFill>
              </a:rPr>
              <a:t>ELMÉLET</a:t>
            </a:r>
            <a:br>
              <a:rPr lang="pl-PL" sz="2200" b="1" dirty="0">
                <a:solidFill>
                  <a:prstClr val="white"/>
                </a:solidFill>
              </a:rPr>
            </a:br>
            <a:r>
              <a:rPr lang="en-GB" sz="1400" b="1" dirty="0" err="1">
                <a:solidFill>
                  <a:prstClr val="white"/>
                </a:solidFill>
              </a:rPr>
              <a:t>az</a:t>
            </a:r>
            <a:r>
              <a:rPr lang="en-GB" sz="1400" b="1" dirty="0">
                <a:solidFill>
                  <a:prstClr val="white"/>
                </a:solidFill>
              </a:rPr>
              <a:t> </a:t>
            </a:r>
            <a:r>
              <a:rPr lang="en-GB" sz="1400" b="1" dirty="0" err="1">
                <a:solidFill>
                  <a:prstClr val="white"/>
                </a:solidFill>
              </a:rPr>
              <a:t>információk</a:t>
            </a:r>
            <a:r>
              <a:rPr lang="en-GB" sz="1400" b="1" dirty="0">
                <a:solidFill>
                  <a:prstClr val="white"/>
                </a:solidFill>
              </a:rPr>
              <a:t> </a:t>
            </a:r>
            <a:r>
              <a:rPr lang="en-GB" sz="1400" b="1" dirty="0" err="1">
                <a:solidFill>
                  <a:prstClr val="white"/>
                </a:solidFill>
              </a:rPr>
              <a:t>és</a:t>
            </a:r>
            <a:r>
              <a:rPr lang="en-GB" sz="1400" b="1" dirty="0">
                <a:solidFill>
                  <a:prstClr val="white"/>
                </a:solidFill>
              </a:rPr>
              <a:t> </a:t>
            </a:r>
            <a:r>
              <a:rPr lang="en-GB" sz="1400" b="1" dirty="0" err="1">
                <a:solidFill>
                  <a:prstClr val="white"/>
                </a:solidFill>
              </a:rPr>
              <a:t>következtetések</a:t>
            </a:r>
            <a:r>
              <a:rPr lang="en-GB" sz="1400" b="1" dirty="0">
                <a:solidFill>
                  <a:prstClr val="white"/>
                </a:solidFill>
              </a:rPr>
              <a:t> </a:t>
            </a:r>
            <a:r>
              <a:rPr lang="en-GB" sz="1400" b="1" dirty="0" err="1">
                <a:solidFill>
                  <a:prstClr val="white"/>
                </a:solidFill>
              </a:rPr>
              <a:t>meghatározása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általánosítás</a:t>
            </a:r>
            <a:r>
              <a:rPr lang="en-GB" sz="1400" b="1" dirty="0">
                <a:solidFill>
                  <a:prstClr val="white"/>
                </a:solidFill>
              </a:rPr>
              <a:t>,</a:t>
            </a:r>
            <a:endParaRPr lang="pl-PL" sz="1400" b="1" dirty="0">
              <a:solidFill>
                <a:prstClr val="white"/>
              </a:solidFill>
            </a:endParaRPr>
          </a:p>
        </p:txBody>
      </p:sp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91422E9D-2DF7-46DD-978D-FA85615A3632}"/>
              </a:ext>
            </a:extLst>
          </p:cNvPr>
          <p:cNvSpPr/>
          <p:nvPr/>
        </p:nvSpPr>
        <p:spPr>
          <a:xfrm>
            <a:off x="3796995" y="2636912"/>
            <a:ext cx="3235480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>
                <a:solidFill>
                  <a:prstClr val="white"/>
                </a:solidFill>
              </a:rPr>
              <a:t>REFLEKSJA I OBSERWACJA</a:t>
            </a:r>
          </a:p>
        </p:txBody>
      </p:sp>
      <p:sp>
        <p:nvSpPr>
          <p:cNvPr id="22" name="Trójkąt prostokątny 21">
            <a:extLst>
              <a:ext uri="{FF2B5EF4-FFF2-40B4-BE49-F238E27FC236}">
                <a16:creationId xmlns:a16="http://schemas.microsoft.com/office/drawing/2014/main" id="{B47E809C-BAD5-4A1F-B8FB-95A77E60117B}"/>
              </a:ext>
            </a:extLst>
          </p:cNvPr>
          <p:cNvSpPr/>
          <p:nvPr/>
        </p:nvSpPr>
        <p:spPr>
          <a:xfrm rot="8100000">
            <a:off x="7526573" y="3627460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Trójkąt prostokątny 22">
            <a:extLst>
              <a:ext uri="{FF2B5EF4-FFF2-40B4-BE49-F238E27FC236}">
                <a16:creationId xmlns:a16="http://schemas.microsoft.com/office/drawing/2014/main" id="{416A6220-A005-45BF-9E98-1F4F1A7A32BB}"/>
              </a:ext>
            </a:extLst>
          </p:cNvPr>
          <p:cNvSpPr/>
          <p:nvPr/>
        </p:nvSpPr>
        <p:spPr>
          <a:xfrm rot="2700000">
            <a:off x="7095268" y="2937085"/>
            <a:ext cx="304979" cy="304979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Trójkąt prostokątny 23">
            <a:extLst>
              <a:ext uri="{FF2B5EF4-FFF2-40B4-BE49-F238E27FC236}">
                <a16:creationId xmlns:a16="http://schemas.microsoft.com/office/drawing/2014/main" id="{AE84D9D5-D4EB-499A-A9D1-35CEDA73C1AF}"/>
              </a:ext>
            </a:extLst>
          </p:cNvPr>
          <p:cNvSpPr/>
          <p:nvPr/>
        </p:nvSpPr>
        <p:spPr>
          <a:xfrm rot="13500000">
            <a:off x="6875981" y="4073492"/>
            <a:ext cx="304979" cy="304979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Trójkąt prostokątny 24">
            <a:extLst>
              <a:ext uri="{FF2B5EF4-FFF2-40B4-BE49-F238E27FC236}">
                <a16:creationId xmlns:a16="http://schemas.microsoft.com/office/drawing/2014/main" id="{3A80B16A-2316-4CFE-9A38-A1A0C931E5C2}"/>
              </a:ext>
            </a:extLst>
          </p:cNvPr>
          <p:cNvSpPr/>
          <p:nvPr/>
        </p:nvSpPr>
        <p:spPr>
          <a:xfrm rot="18900000">
            <a:off x="6448667" y="3395137"/>
            <a:ext cx="304979" cy="304979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Dymek mowy: prostokąt 25">
            <a:extLst>
              <a:ext uri="{FF2B5EF4-FFF2-40B4-BE49-F238E27FC236}">
                <a16:creationId xmlns:a16="http://schemas.microsoft.com/office/drawing/2014/main" id="{213B445D-0E4B-4A4A-884D-1286F3578B6E}"/>
              </a:ext>
            </a:extLst>
          </p:cNvPr>
          <p:cNvSpPr/>
          <p:nvPr/>
        </p:nvSpPr>
        <p:spPr>
          <a:xfrm>
            <a:off x="3795688" y="3812453"/>
            <a:ext cx="141251" cy="167516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1400" b="1">
              <a:solidFill>
                <a:prstClr val="white"/>
              </a:solidFill>
            </a:endParaRPr>
          </a:p>
        </p:txBody>
      </p:sp>
      <p:sp>
        <p:nvSpPr>
          <p:cNvPr id="27" name="Dymek mowy: prostokąt 26">
            <a:extLst>
              <a:ext uri="{FF2B5EF4-FFF2-40B4-BE49-F238E27FC236}">
                <a16:creationId xmlns:a16="http://schemas.microsoft.com/office/drawing/2014/main" id="{237A1EDD-15D1-4CB3-9DE6-51F42101A2F2}"/>
              </a:ext>
            </a:extLst>
          </p:cNvPr>
          <p:cNvSpPr/>
          <p:nvPr/>
        </p:nvSpPr>
        <p:spPr>
          <a:xfrm>
            <a:off x="10342356" y="3800601"/>
            <a:ext cx="141252" cy="167516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FE673178-4A8D-4FF9-90B8-466EDB7FD18F}"/>
              </a:ext>
            </a:extLst>
          </p:cNvPr>
          <p:cNvSpPr txBox="1"/>
          <p:nvPr/>
        </p:nvSpPr>
        <p:spPr>
          <a:xfrm>
            <a:off x="7248688" y="4791993"/>
            <a:ext cx="309823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prstClr val="black"/>
                </a:solidFill>
              </a:rPr>
              <a:t>Gyümölcs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zöldség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tenger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gyümölcsei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flambírozás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és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tálalás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képzésen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kívül</a:t>
            </a:r>
            <a:r>
              <a:rPr lang="en-GB" sz="1400" dirty="0">
                <a:solidFill>
                  <a:prstClr val="black"/>
                </a:solidFill>
              </a:rPr>
              <a:t>.</a:t>
            </a:r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ADFE3B-66BA-4ADE-8128-66E05427CBF4}"/>
              </a:ext>
            </a:extLst>
          </p:cNvPr>
          <p:cNvSpPr txBox="1"/>
          <p:nvPr/>
        </p:nvSpPr>
        <p:spPr>
          <a:xfrm>
            <a:off x="3941502" y="1844824"/>
            <a:ext cx="2955591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A </a:t>
            </a:r>
            <a:r>
              <a:rPr lang="en-GB" sz="1400" dirty="0" err="1">
                <a:solidFill>
                  <a:prstClr val="black"/>
                </a:solidFill>
              </a:rPr>
              <a:t>gyümölcsök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biztonságos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megégetése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desszertbe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és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ennek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az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oktató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által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történő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adminisztrációja</a:t>
            </a:r>
            <a:r>
              <a:rPr lang="en-GB" sz="1400" dirty="0">
                <a:solidFill>
                  <a:prstClr val="black"/>
                </a:solidFill>
              </a:rPr>
              <a:t>.
</a:t>
            </a:r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5833BFF-649A-4793-87BD-DAD984CB362D}"/>
              </a:ext>
            </a:extLst>
          </p:cNvPr>
          <p:cNvSpPr txBox="1"/>
          <p:nvPr/>
        </p:nvSpPr>
        <p:spPr>
          <a:xfrm>
            <a:off x="7248688" y="1844824"/>
            <a:ext cx="309823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prstClr val="black"/>
                </a:solidFill>
              </a:rPr>
              <a:t>Gyümölcs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flambirozás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az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oktató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felügyelete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alatt</a:t>
            </a:r>
            <a:r>
              <a:rPr lang="en-GB" sz="1400" dirty="0">
                <a:solidFill>
                  <a:prstClr val="black"/>
                </a:solidFill>
              </a:rPr>
              <a:t>.</a:t>
            </a:r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31" name="Dymek mowy: prostokąt 30">
            <a:extLst>
              <a:ext uri="{FF2B5EF4-FFF2-40B4-BE49-F238E27FC236}">
                <a16:creationId xmlns:a16="http://schemas.microsoft.com/office/drawing/2014/main" id="{C3DF7F8A-029D-4DC5-8D71-E0D59DF9450F}"/>
              </a:ext>
            </a:extLst>
          </p:cNvPr>
          <p:cNvSpPr/>
          <p:nvPr/>
        </p:nvSpPr>
        <p:spPr>
          <a:xfrm flipV="1">
            <a:off x="10342356" y="1798208"/>
            <a:ext cx="141252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32" name="Dymek mowy: prostokąt 31">
            <a:extLst>
              <a:ext uri="{FF2B5EF4-FFF2-40B4-BE49-F238E27FC236}">
                <a16:creationId xmlns:a16="http://schemas.microsoft.com/office/drawing/2014/main" id="{6098B6BA-5921-4306-B6FC-14B8D120AE1C}"/>
              </a:ext>
            </a:extLst>
          </p:cNvPr>
          <p:cNvSpPr/>
          <p:nvPr/>
        </p:nvSpPr>
        <p:spPr>
          <a:xfrm flipV="1">
            <a:off x="3796995" y="1798208"/>
            <a:ext cx="139944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51F48E86-CDDA-4349-9AB7-8A2BE169932F}"/>
              </a:ext>
            </a:extLst>
          </p:cNvPr>
          <p:cNvSpPr/>
          <p:nvPr/>
        </p:nvSpPr>
        <p:spPr>
          <a:xfrm>
            <a:off x="700152" y="4780956"/>
            <a:ext cx="2659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PÉLDA: A GYÜMÖLCSÖK  FLAMBÍROZÁSA A VENDÉGASZTALNÁL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6E11EC8E-07BF-4289-94D2-84C0933AE203}"/>
              </a:ext>
            </a:extLst>
          </p:cNvPr>
          <p:cNvSpPr/>
          <p:nvPr/>
        </p:nvSpPr>
        <p:spPr>
          <a:xfrm>
            <a:off x="412248" y="4263479"/>
            <a:ext cx="32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8803"/>
                </a:solidFill>
              </a:rPr>
              <a:t>KOLB-CIKLUS</a:t>
            </a: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A5398A0A-1503-43B1-9F0B-A0D3917E58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1" y="2535287"/>
            <a:ext cx="1528330" cy="1528330"/>
          </a:xfrm>
          <a:prstGeom prst="rect">
            <a:avLst/>
          </a:prstGeom>
        </p:spPr>
      </p:pic>
      <p:sp>
        <p:nvSpPr>
          <p:cNvPr id="34" name="Dymek mowy: prostokąt 6">
            <a:extLst>
              <a:ext uri="{FF2B5EF4-FFF2-40B4-BE49-F238E27FC236}">
                <a16:creationId xmlns:a16="http://schemas.microsoft.com/office/drawing/2014/main" id="{113F5A42-FFC1-6A49-AA13-6FB3B056290B}"/>
              </a:ext>
            </a:extLst>
          </p:cNvPr>
          <p:cNvSpPr/>
          <p:nvPr/>
        </p:nvSpPr>
        <p:spPr>
          <a:xfrm>
            <a:off x="7246243" y="2623440"/>
            <a:ext cx="3235480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>
                <a:solidFill>
                  <a:prstClr val="white"/>
                </a:solidFill>
              </a:rPr>
              <a:t>TAPASZTALAT</a:t>
            </a:r>
            <a:br>
              <a:rPr lang="pl-PL" sz="2200" b="1" dirty="0">
                <a:solidFill>
                  <a:prstClr val="white"/>
                </a:solidFill>
              </a:rPr>
            </a:br>
            <a:r>
              <a:rPr lang="pl-PL" sz="1400" b="1" dirty="0" err="1">
                <a:solidFill>
                  <a:prstClr val="white"/>
                </a:solidFill>
              </a:rPr>
              <a:t>gyakorlati</a:t>
            </a:r>
            <a:r>
              <a:rPr lang="pl-PL" sz="1400" b="1" dirty="0">
                <a:solidFill>
                  <a:prstClr val="white"/>
                </a:solidFill>
              </a:rPr>
              <a:t> </a:t>
            </a:r>
            <a:r>
              <a:rPr lang="pl-PL" sz="1400" b="1" dirty="0" err="1">
                <a:solidFill>
                  <a:prstClr val="white"/>
                </a:solidFill>
              </a:rPr>
              <a:t>tapasztalaton</a:t>
            </a:r>
            <a:r>
              <a:rPr lang="pl-PL" sz="1400" b="1" dirty="0">
                <a:solidFill>
                  <a:prstClr val="white"/>
                </a:solidFill>
              </a:rPr>
              <a:t> </a:t>
            </a:r>
            <a:r>
              <a:rPr lang="pl-PL" sz="1400" b="1" dirty="0" err="1">
                <a:solidFill>
                  <a:prstClr val="white"/>
                </a:solidFill>
              </a:rPr>
              <a:t>keresztül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35" name="Dymek mowy: prostokąt 9">
            <a:extLst>
              <a:ext uri="{FF2B5EF4-FFF2-40B4-BE49-F238E27FC236}">
                <a16:creationId xmlns:a16="http://schemas.microsoft.com/office/drawing/2014/main" id="{6AC1319A-4B71-2446-A857-E7BA8A264283}"/>
              </a:ext>
            </a:extLst>
          </p:cNvPr>
          <p:cNvSpPr/>
          <p:nvPr/>
        </p:nvSpPr>
        <p:spPr>
          <a:xfrm>
            <a:off x="3795110" y="2623440"/>
            <a:ext cx="3235480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 dirty="0">
                <a:solidFill>
                  <a:prstClr val="white"/>
                </a:solidFill>
              </a:rPr>
              <a:t>REFLEXIÓ ÉS MEGFIGYELÉS</a:t>
            </a:r>
          </a:p>
        </p:txBody>
      </p:sp>
      <p:sp>
        <p:nvSpPr>
          <p:cNvPr id="38" name="Trójkąt prostokątny 10">
            <a:extLst>
              <a:ext uri="{FF2B5EF4-FFF2-40B4-BE49-F238E27FC236}">
                <a16:creationId xmlns:a16="http://schemas.microsoft.com/office/drawing/2014/main" id="{64605761-DD04-404F-B039-56CB8CBBC0F1}"/>
              </a:ext>
            </a:extLst>
          </p:cNvPr>
          <p:cNvSpPr/>
          <p:nvPr/>
        </p:nvSpPr>
        <p:spPr>
          <a:xfrm rot="8100000">
            <a:off x="7524688" y="3613988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Trójkąt prostokątny 11">
            <a:extLst>
              <a:ext uri="{FF2B5EF4-FFF2-40B4-BE49-F238E27FC236}">
                <a16:creationId xmlns:a16="http://schemas.microsoft.com/office/drawing/2014/main" id="{51823ADA-5929-DA45-A176-58A4AEFB1E47}"/>
              </a:ext>
            </a:extLst>
          </p:cNvPr>
          <p:cNvSpPr/>
          <p:nvPr/>
        </p:nvSpPr>
        <p:spPr>
          <a:xfrm rot="2700000">
            <a:off x="7093383" y="2923613"/>
            <a:ext cx="304979" cy="304979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Trójkąt prostokątny 12">
            <a:extLst>
              <a:ext uri="{FF2B5EF4-FFF2-40B4-BE49-F238E27FC236}">
                <a16:creationId xmlns:a16="http://schemas.microsoft.com/office/drawing/2014/main" id="{407CB553-4EC4-744D-A851-27ADBD571192}"/>
              </a:ext>
            </a:extLst>
          </p:cNvPr>
          <p:cNvSpPr/>
          <p:nvPr/>
        </p:nvSpPr>
        <p:spPr>
          <a:xfrm rot="13500000">
            <a:off x="6874096" y="4060020"/>
            <a:ext cx="304979" cy="304979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Trójkąt prostokątny 13">
            <a:extLst>
              <a:ext uri="{FF2B5EF4-FFF2-40B4-BE49-F238E27FC236}">
                <a16:creationId xmlns:a16="http://schemas.microsoft.com/office/drawing/2014/main" id="{38B3F795-4F9E-BF49-B7E5-B5C183999220}"/>
              </a:ext>
            </a:extLst>
          </p:cNvPr>
          <p:cNvSpPr/>
          <p:nvPr/>
        </p:nvSpPr>
        <p:spPr>
          <a:xfrm rot="18900000">
            <a:off x="6446782" y="3381665"/>
            <a:ext cx="304979" cy="304979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7254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SZAKKÉPESÍTÉS-FELNŐTTEK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25</a:t>
            </a:fld>
            <a:endParaRPr lang="en-US" altLang="pl-PL"/>
          </a:p>
        </p:txBody>
      </p:sp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355A65AB-F745-49B8-94AA-3B9A10CE8812}"/>
              </a:ext>
            </a:extLst>
          </p:cNvPr>
          <p:cNvSpPr/>
          <p:nvPr/>
        </p:nvSpPr>
        <p:spPr>
          <a:xfrm rot="16200000">
            <a:off x="5115420" y="3096406"/>
            <a:ext cx="521000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154C193-7D9E-402D-A72B-4E13FFD429DC}"/>
              </a:ext>
            </a:extLst>
          </p:cNvPr>
          <p:cNvSpPr/>
          <p:nvPr/>
        </p:nvSpPr>
        <p:spPr>
          <a:xfrm>
            <a:off x="5562224" y="2058526"/>
            <a:ext cx="6629776" cy="331469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07BDE766-5409-4BC7-A717-2F65D3893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424" y="2289453"/>
            <a:ext cx="5718352" cy="3025497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Nagy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érzékenység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kritikára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önbizalom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hiány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félelem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kudarctól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nevetségessé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válás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csoport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előtt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alulértékelt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vagy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túlbecsült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önbecsülés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érdektelenség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
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motiváció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hiánya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elvégzett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képzésnek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vagy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kevéssé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látható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előnyei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kapcsolatok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kiépítésére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való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képesség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hiánya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0A57433-9FBE-472A-84BD-A02F6232A308}"/>
              </a:ext>
            </a:extLst>
          </p:cNvPr>
          <p:cNvSpPr/>
          <p:nvPr/>
        </p:nvSpPr>
        <p:spPr>
          <a:xfrm>
            <a:off x="5878424" y="156740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>
              <a:buNone/>
            </a:pPr>
            <a:r>
              <a:rPr lang="pl-PL" sz="2000" b="1" dirty="0">
                <a:solidFill>
                  <a:srgbClr val="FD6D01"/>
                </a:solidFill>
              </a:rPr>
              <a:t>KORLÁTOK A FELNŐTTOKTATÁSBAN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D541830-D03A-44DE-B2EA-AFAB0525A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58" y="2727595"/>
            <a:ext cx="1976551" cy="19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59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197AD94-3612-4CE7-ABC2-88617FA80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6"/>
          <a:stretch/>
        </p:blipFill>
        <p:spPr>
          <a:xfrm>
            <a:off x="2703" y="1173521"/>
            <a:ext cx="3429000" cy="4625032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FELNŐTTOKTATÁS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26</a:t>
            </a:fld>
            <a:endParaRPr lang="en-US" alt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5419541-1556-40AD-84BB-165BB0229DCA}"/>
              </a:ext>
            </a:extLst>
          </p:cNvPr>
          <p:cNvSpPr/>
          <p:nvPr/>
        </p:nvSpPr>
        <p:spPr>
          <a:xfrm>
            <a:off x="1110812" y="6074132"/>
            <a:ext cx="1314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</a:p>
          <a:p>
            <a:r>
              <a:rPr lang="pl-PL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Recording</a:t>
            </a: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no 2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329CDB-8F0C-4428-BC33-5225AD527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494088" y="6041836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4366E1F-3C9B-499E-B93B-421FF4F0CE13}"/>
              </a:ext>
            </a:extLst>
          </p:cNvPr>
          <p:cNvSpPr/>
          <p:nvPr/>
        </p:nvSpPr>
        <p:spPr>
          <a:xfrm>
            <a:off x="3431705" y="1173521"/>
            <a:ext cx="8760296" cy="4631741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502CB77-8CDC-4EEF-9262-46B3E7254C67}"/>
              </a:ext>
            </a:extLst>
          </p:cNvPr>
          <p:cNvSpPr/>
          <p:nvPr/>
        </p:nvSpPr>
        <p:spPr>
          <a:xfrm>
            <a:off x="3674764" y="1333217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INTERPERSZONÁLIS KAPCSOLATOK KIÉPÍTÉSE A CSOPORTBAN. KOMMUNIKÁCIÓ OLYAN EMBEREKKEL, AKIK KÜLÖNBÖZŐ SZAKMAI ÉS ÉLETHELYZETEKBŐL ÉRKEZTEK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B1A945B3-EB1C-408E-AC24-C6B5C4A39367}"/>
              </a:ext>
            </a:extLst>
          </p:cNvPr>
          <p:cNvSpPr/>
          <p:nvPr/>
        </p:nvSpPr>
        <p:spPr>
          <a:xfrm rot="16200000">
            <a:off x="3106656" y="1194048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E54E12F-2FEB-4E4F-9436-A0154CEEBB84}"/>
              </a:ext>
            </a:extLst>
          </p:cNvPr>
          <p:cNvSpPr/>
          <p:nvPr/>
        </p:nvSpPr>
        <p:spPr>
          <a:xfrm>
            <a:off x="3674764" y="2492896"/>
            <a:ext cx="8438385" cy="2669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pincér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munkájának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megjelenését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minőségét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jelentősen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befolyásoló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kompetenciák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gyors kapcsolatfelvétel,
aktív figyelem,
értés és visszajelzés,
együttműködés a csapatban és az információátadás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említett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készségeket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oktatónak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birtokolni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résztvevők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érdekében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14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27</a:t>
            </a:fld>
            <a:endParaRPr lang="en-US" alt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9BC91070-C4A0-46E2-B428-B4072D545D64}"/>
              </a:ext>
            </a:extLst>
          </p:cNvPr>
          <p:cNvSpPr/>
          <p:nvPr/>
        </p:nvSpPr>
        <p:spPr>
          <a:xfrm>
            <a:off x="3736234" y="6068318"/>
            <a:ext cx="1279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recording</a:t>
            </a: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no 2 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94AAD2F4-E433-45FB-A7BF-9BD64CD8E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014269" y="6020738"/>
            <a:ext cx="539422" cy="540000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E50E5221-009B-4927-87C4-8BA10B87B3EA}"/>
              </a:ext>
            </a:extLst>
          </p:cNvPr>
          <p:cNvSpPr/>
          <p:nvPr/>
        </p:nvSpPr>
        <p:spPr>
          <a:xfrm>
            <a:off x="1128234" y="6074132"/>
            <a:ext cx="18714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/>
              <a:t>Melléklet</a:t>
            </a:r>
            <a:r>
              <a:rPr lang="pl-PL" sz="1400" dirty="0"/>
              <a:t> MUNKA KÁRTYA 2 ÉS 3
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4E90969D-103B-4A8D-AA78-B954FBF36231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ED94F536-7074-4A7E-9E67-6EEF9AEBE56C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4AA51E72-E12A-416B-B357-768C95E3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pic>
        <p:nvPicPr>
          <p:cNvPr id="28" name="Obraz 27">
            <a:extLst>
              <a:ext uri="{FF2B5EF4-FFF2-40B4-BE49-F238E27FC236}">
                <a16:creationId xmlns:a16="http://schemas.microsoft.com/office/drawing/2014/main" id="{E0CB1E17-9127-439F-9423-006B09BB9BAC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4998541" y="3995969"/>
            <a:ext cx="74510" cy="2448272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FE4CE66E-3C50-47CD-AE51-A0940724632B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7870123" y="3995969"/>
            <a:ext cx="74510" cy="2448272"/>
          </a:xfrm>
          <a:prstGeom prst="rect">
            <a:avLst/>
          </a:prstGeom>
        </p:spPr>
      </p:pic>
      <p:sp>
        <p:nvSpPr>
          <p:cNvPr id="30" name="Strzałka w prawo 21">
            <a:extLst>
              <a:ext uri="{FF2B5EF4-FFF2-40B4-BE49-F238E27FC236}">
                <a16:creationId xmlns:a16="http://schemas.microsoft.com/office/drawing/2014/main" id="{681C6311-20A2-48BF-883C-827B838C5F37}"/>
              </a:ext>
            </a:extLst>
          </p:cNvPr>
          <p:cNvSpPr/>
          <p:nvPr/>
        </p:nvSpPr>
        <p:spPr>
          <a:xfrm rot="10800000">
            <a:off x="3920030" y="5099377"/>
            <a:ext cx="1152128" cy="185850"/>
          </a:xfrm>
          <a:prstGeom prst="rightArrow">
            <a:avLst/>
          </a:prstGeom>
          <a:solidFill>
            <a:srgbClr val="666699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31" name="Dymek mowy: prostokąt 30">
            <a:extLst>
              <a:ext uri="{FF2B5EF4-FFF2-40B4-BE49-F238E27FC236}">
                <a16:creationId xmlns:a16="http://schemas.microsoft.com/office/drawing/2014/main" id="{DDB5217A-4829-44F9-959C-84CADAC4B745}"/>
              </a:ext>
            </a:extLst>
          </p:cNvPr>
          <p:cNvSpPr/>
          <p:nvPr/>
        </p:nvSpPr>
        <p:spPr>
          <a:xfrm>
            <a:off x="4921305" y="4846885"/>
            <a:ext cx="2585101" cy="727646"/>
          </a:xfrm>
          <a:prstGeom prst="wedgeRectCallout">
            <a:avLst>
              <a:gd name="adj1" fmla="val -18313"/>
              <a:gd name="adj2" fmla="val 30900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 AZ ÜZENET DE-KÓDOLÁSA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DF4E2015-03F5-41A5-9162-116D33B15C6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4846141" y="605416"/>
            <a:ext cx="74510" cy="2448272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A030817A-0A85-4B42-8D48-1B320C822E9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7717723" y="605416"/>
            <a:ext cx="74510" cy="2448272"/>
          </a:xfrm>
          <a:prstGeom prst="rect">
            <a:avLst/>
          </a:prstGeom>
        </p:spPr>
      </p:pic>
      <p:sp>
        <p:nvSpPr>
          <p:cNvPr id="34" name="Dymek mowy: prostokąt 33">
            <a:extLst>
              <a:ext uri="{FF2B5EF4-FFF2-40B4-BE49-F238E27FC236}">
                <a16:creationId xmlns:a16="http://schemas.microsoft.com/office/drawing/2014/main" id="{F8B83EDC-E3BC-440B-9E95-8CD508A01A89}"/>
              </a:ext>
            </a:extLst>
          </p:cNvPr>
          <p:cNvSpPr/>
          <p:nvPr/>
        </p:nvSpPr>
        <p:spPr>
          <a:xfrm>
            <a:off x="8737600" y="4840171"/>
            <a:ext cx="2585101" cy="727646"/>
          </a:xfrm>
          <a:prstGeom prst="wedgeRectCallout">
            <a:avLst>
              <a:gd name="adj1" fmla="val 24848"/>
              <a:gd name="adj2" fmla="val 25888"/>
            </a:avLst>
          </a:prstGeom>
          <a:solidFill>
            <a:srgbClr val="FE6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FOGADÓ JEL</a:t>
            </a:r>
          </a:p>
        </p:txBody>
      </p:sp>
      <p:sp>
        <p:nvSpPr>
          <p:cNvPr id="35" name="Dymek mowy: prostokąt 34">
            <a:extLst>
              <a:ext uri="{FF2B5EF4-FFF2-40B4-BE49-F238E27FC236}">
                <a16:creationId xmlns:a16="http://schemas.microsoft.com/office/drawing/2014/main" id="{455C37FF-3AE2-41A4-ADEF-7791AAE40E9A}"/>
              </a:ext>
            </a:extLst>
          </p:cNvPr>
          <p:cNvSpPr/>
          <p:nvPr/>
        </p:nvSpPr>
        <p:spPr>
          <a:xfrm>
            <a:off x="8737600" y="1461418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JEL</a:t>
            </a:r>
          </a:p>
        </p:txBody>
      </p:sp>
      <p:sp>
        <p:nvSpPr>
          <p:cNvPr id="36" name="Dymek mowy: prostokąt 35">
            <a:extLst>
              <a:ext uri="{FF2B5EF4-FFF2-40B4-BE49-F238E27FC236}">
                <a16:creationId xmlns:a16="http://schemas.microsoft.com/office/drawing/2014/main" id="{AE7A17C1-9374-4AF6-98CA-CEC5338D56E8}"/>
              </a:ext>
            </a:extLst>
          </p:cNvPr>
          <p:cNvSpPr/>
          <p:nvPr/>
        </p:nvSpPr>
        <p:spPr>
          <a:xfrm>
            <a:off x="4921305" y="1465729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ÜZENET</a:t>
            </a:r>
          </a:p>
        </p:txBody>
      </p:sp>
      <p:sp>
        <p:nvSpPr>
          <p:cNvPr id="37" name="Dymek mowy: prostokąt 36">
            <a:extLst>
              <a:ext uri="{FF2B5EF4-FFF2-40B4-BE49-F238E27FC236}">
                <a16:creationId xmlns:a16="http://schemas.microsoft.com/office/drawing/2014/main" id="{49EAE56D-A8D5-41B6-A7D8-B0849E1749EE}"/>
              </a:ext>
            </a:extLst>
          </p:cNvPr>
          <p:cNvSpPr/>
          <p:nvPr/>
        </p:nvSpPr>
        <p:spPr>
          <a:xfrm>
            <a:off x="2363312" y="1465510"/>
            <a:ext cx="2585101" cy="727646"/>
          </a:xfrm>
          <a:prstGeom prst="wedgeRectCallout">
            <a:avLst>
              <a:gd name="adj1" fmla="val -18475"/>
              <a:gd name="adj2" fmla="val 2650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SZÁNDÉK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3CED66B-D06E-417B-8104-05745A645F4A}"/>
              </a:ext>
            </a:extLst>
          </p:cNvPr>
          <p:cNvSpPr/>
          <p:nvPr/>
        </p:nvSpPr>
        <p:spPr>
          <a:xfrm>
            <a:off x="7715695" y="4833628"/>
            <a:ext cx="2844801" cy="29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 dirty="0">
                <a:solidFill>
                  <a:srgbClr val="FF8803"/>
                </a:solidFill>
              </a:rPr>
              <a:t>DE-KÓDOLÁS</a:t>
            </a:r>
          </a:p>
        </p:txBody>
      </p:sp>
      <p:sp>
        <p:nvSpPr>
          <p:cNvPr id="39" name="Dymek mowy: prostokąt 38">
            <a:extLst>
              <a:ext uri="{FF2B5EF4-FFF2-40B4-BE49-F238E27FC236}">
                <a16:creationId xmlns:a16="http://schemas.microsoft.com/office/drawing/2014/main" id="{307254B4-CF6D-4096-B686-E93ECC2FCFCF}"/>
              </a:ext>
            </a:extLst>
          </p:cNvPr>
          <p:cNvSpPr/>
          <p:nvPr/>
        </p:nvSpPr>
        <p:spPr>
          <a:xfrm>
            <a:off x="2357335" y="4846885"/>
            <a:ext cx="2585101" cy="727646"/>
          </a:xfrm>
          <a:prstGeom prst="wedgeRectCallout">
            <a:avLst>
              <a:gd name="adj1" fmla="val -19787"/>
              <a:gd name="adj2" fmla="val 28282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ÉRTELMEZÉS</a:t>
            </a:r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75A98178-1C31-4FC5-8191-5CA6ED025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1642" y="2648440"/>
            <a:ext cx="1706940" cy="1634783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B3129996-DE05-4563-BD55-60D930B5350E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10064501" y="2128733"/>
            <a:ext cx="86936" cy="2711437"/>
          </a:xfrm>
          <a:prstGeom prst="rect">
            <a:avLst/>
          </a:prstGeom>
        </p:spPr>
      </p:pic>
      <p:sp>
        <p:nvSpPr>
          <p:cNvPr id="42" name="Prostokąt 41">
            <a:extLst>
              <a:ext uri="{FF2B5EF4-FFF2-40B4-BE49-F238E27FC236}">
                <a16:creationId xmlns:a16="http://schemas.microsoft.com/office/drawing/2014/main" id="{64ED4C07-ABF4-466D-BC23-EA7B966C2C23}"/>
              </a:ext>
            </a:extLst>
          </p:cNvPr>
          <p:cNvSpPr/>
          <p:nvPr/>
        </p:nvSpPr>
        <p:spPr>
          <a:xfrm>
            <a:off x="7611292" y="1472228"/>
            <a:ext cx="2844801" cy="50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 dirty="0">
                <a:solidFill>
                  <a:srgbClr val="FF8803"/>
                </a:solidFill>
              </a:rPr>
              <a:t>KÓDOLÁS
</a:t>
            </a:r>
          </a:p>
        </p:txBody>
      </p:sp>
      <p:sp>
        <p:nvSpPr>
          <p:cNvPr id="43" name="Trójkąt prostokątny 42">
            <a:extLst>
              <a:ext uri="{FF2B5EF4-FFF2-40B4-BE49-F238E27FC236}">
                <a16:creationId xmlns:a16="http://schemas.microsoft.com/office/drawing/2014/main" id="{3703F149-BBDE-4944-ACFB-D179C87DE4DA}"/>
              </a:ext>
            </a:extLst>
          </p:cNvPr>
          <p:cNvSpPr/>
          <p:nvPr/>
        </p:nvSpPr>
        <p:spPr>
          <a:xfrm rot="2700000">
            <a:off x="4789946" y="5057735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Trójkąt prostokątny 43">
            <a:extLst>
              <a:ext uri="{FF2B5EF4-FFF2-40B4-BE49-F238E27FC236}">
                <a16:creationId xmlns:a16="http://schemas.microsoft.com/office/drawing/2014/main" id="{0CA0D034-40BF-4089-A58D-E2F4A8978DCD}"/>
              </a:ext>
            </a:extLst>
          </p:cNvPr>
          <p:cNvSpPr/>
          <p:nvPr/>
        </p:nvSpPr>
        <p:spPr>
          <a:xfrm rot="13500000">
            <a:off x="4789947" y="1680846"/>
            <a:ext cx="304979" cy="304979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Trójkąt prostokątny 44">
            <a:extLst>
              <a:ext uri="{FF2B5EF4-FFF2-40B4-BE49-F238E27FC236}">
                <a16:creationId xmlns:a16="http://schemas.microsoft.com/office/drawing/2014/main" id="{D356784C-55D8-4E46-8904-A47BC4585951}"/>
              </a:ext>
            </a:extLst>
          </p:cNvPr>
          <p:cNvSpPr/>
          <p:nvPr/>
        </p:nvSpPr>
        <p:spPr>
          <a:xfrm rot="13500000">
            <a:off x="8525282" y="1714919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Trójkąt prostokątny 45">
            <a:extLst>
              <a:ext uri="{FF2B5EF4-FFF2-40B4-BE49-F238E27FC236}">
                <a16:creationId xmlns:a16="http://schemas.microsoft.com/office/drawing/2014/main" id="{931B794B-83BA-4BA6-A22F-76500A80D6BA}"/>
              </a:ext>
            </a:extLst>
          </p:cNvPr>
          <p:cNvSpPr/>
          <p:nvPr/>
        </p:nvSpPr>
        <p:spPr>
          <a:xfrm rot="18900000">
            <a:off x="10000539" y="4650515"/>
            <a:ext cx="214862" cy="214862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Trójkąt prostokątny 46">
            <a:extLst>
              <a:ext uri="{FF2B5EF4-FFF2-40B4-BE49-F238E27FC236}">
                <a16:creationId xmlns:a16="http://schemas.microsoft.com/office/drawing/2014/main" id="{AD7491B2-8162-4D4C-9805-A7F87D5476B7}"/>
              </a:ext>
            </a:extLst>
          </p:cNvPr>
          <p:cNvSpPr/>
          <p:nvPr/>
        </p:nvSpPr>
        <p:spPr>
          <a:xfrm rot="2700000">
            <a:off x="7503860" y="5112674"/>
            <a:ext cx="214862" cy="214862"/>
          </a:xfrm>
          <a:prstGeom prst="rtTriangle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CA8B2C43-9F80-4C73-A419-4EBEDAAC061C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90777" y="2128733"/>
            <a:ext cx="69323" cy="294990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57F2B543-8FDD-4D6D-B440-5C712EAB56F5}"/>
              </a:ext>
            </a:extLst>
          </p:cNvPr>
          <p:cNvSpPr/>
          <p:nvPr/>
        </p:nvSpPr>
        <p:spPr>
          <a:xfrm>
            <a:off x="1639684" y="3228762"/>
            <a:ext cx="2844801" cy="29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 dirty="0">
                <a:solidFill>
                  <a:srgbClr val="FF8803"/>
                </a:solidFill>
              </a:rPr>
              <a:t>VISSZAJELZÉS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27FAD989-EA93-474E-96CC-F173BAA5DC34}"/>
              </a:ext>
            </a:extLst>
          </p:cNvPr>
          <p:cNvSpPr/>
          <p:nvPr/>
        </p:nvSpPr>
        <p:spPr>
          <a:xfrm>
            <a:off x="845402" y="5002555"/>
            <a:ext cx="1352203" cy="384492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5A82CD05-670F-4851-A174-220FD4708543}"/>
              </a:ext>
            </a:extLst>
          </p:cNvPr>
          <p:cNvSpPr/>
          <p:nvPr/>
        </p:nvSpPr>
        <p:spPr>
          <a:xfrm>
            <a:off x="845402" y="5013533"/>
            <a:ext cx="135220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l-PL" b="1" dirty="0">
                <a:solidFill>
                  <a:schemeClr val="bg1"/>
                </a:solidFill>
              </a:rPr>
              <a:t>FOGADÓ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7AC2151B-F42D-4024-B58B-37B4174BEBAD}"/>
              </a:ext>
            </a:extLst>
          </p:cNvPr>
          <p:cNvSpPr/>
          <p:nvPr/>
        </p:nvSpPr>
        <p:spPr>
          <a:xfrm>
            <a:off x="847158" y="1633776"/>
            <a:ext cx="1352203" cy="384492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95599B20-CE3F-4CB9-81EE-CBE1EFF20493}"/>
              </a:ext>
            </a:extLst>
          </p:cNvPr>
          <p:cNvSpPr/>
          <p:nvPr/>
        </p:nvSpPr>
        <p:spPr>
          <a:xfrm>
            <a:off x="847158" y="1644754"/>
            <a:ext cx="135220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l-PL" b="1" dirty="0">
                <a:solidFill>
                  <a:schemeClr val="bg1"/>
                </a:solidFill>
              </a:rPr>
              <a:t>KÜLDŐ</a:t>
            </a:r>
          </a:p>
        </p:txBody>
      </p:sp>
      <p:sp>
        <p:nvSpPr>
          <p:cNvPr id="54" name="Trójkąt prostokątny 53">
            <a:extLst>
              <a:ext uri="{FF2B5EF4-FFF2-40B4-BE49-F238E27FC236}">
                <a16:creationId xmlns:a16="http://schemas.microsoft.com/office/drawing/2014/main" id="{E38C3CB3-98DD-4712-A30F-EF15C47469E7}"/>
              </a:ext>
            </a:extLst>
          </p:cNvPr>
          <p:cNvSpPr/>
          <p:nvPr/>
        </p:nvSpPr>
        <p:spPr>
          <a:xfrm rot="8100000">
            <a:off x="1417370" y="2030765"/>
            <a:ext cx="214862" cy="214862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514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28</a:t>
            </a:fld>
            <a:endParaRPr lang="en-US" altLang="pl-PL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003DF69F-FA3A-4EED-BD7B-AF6A20701239}"/>
              </a:ext>
            </a:extLst>
          </p:cNvPr>
          <p:cNvSpPr txBox="1">
            <a:spLocks/>
          </p:cNvSpPr>
          <p:nvPr/>
        </p:nvSpPr>
        <p:spPr bwMode="auto">
          <a:xfrm>
            <a:off x="2279576" y="1412776"/>
            <a:ext cx="682475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b="1"/>
              <a:t>	</a:t>
            </a:r>
            <a:endParaRPr lang="pl-PL" b="1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B3D554B-0811-4BC2-81BF-68CEF868B067}"/>
              </a:ext>
            </a:extLst>
          </p:cNvPr>
          <p:cNvSpPr/>
          <p:nvPr/>
        </p:nvSpPr>
        <p:spPr>
          <a:xfrm>
            <a:off x="-385" y="3104966"/>
            <a:ext cx="12192000" cy="2268250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60EAB8E-8669-4786-9C1F-5A4A0E69A8A0}"/>
              </a:ext>
            </a:extLst>
          </p:cNvPr>
          <p:cNvSpPr/>
          <p:nvPr/>
        </p:nvSpPr>
        <p:spPr>
          <a:xfrm>
            <a:off x="8328248" y="5373215"/>
            <a:ext cx="3863752" cy="72009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58F340E-FB1E-40FE-95CA-1B3D7638EA9C}"/>
              </a:ext>
            </a:extLst>
          </p:cNvPr>
          <p:cNvSpPr/>
          <p:nvPr/>
        </p:nvSpPr>
        <p:spPr>
          <a:xfrm>
            <a:off x="4439201" y="3214250"/>
            <a:ext cx="7466304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JAVASOLT :</a:t>
            </a:r>
          </a:p>
          <a:p>
            <a:pPr marL="285750" indent="-285750">
              <a:buBlip>
                <a:blip r:embed="rId2"/>
              </a:buBlip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 az üzenet egyszerű és érthető, például: a tréner arról tájékoztatja, hogy a szünet után mindenkinek el kell készítenie egy felszolgáló kocsit,
Amikor a kommunikációnak gyorsnak kell lennie, például a "Figyelem, kérjük, ellenőrizze, ha a kocsi kész !"
Ha a küldő egyértelműen a továbbított üzenettől függ, például: "Hölgyeim és uraim, a szünetnek vége!"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endParaRPr lang="pl-P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89C0AC11-FED3-4A61-856D-AC32A67AA9A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7308371" y="1521318"/>
            <a:ext cx="74510" cy="2448272"/>
          </a:xfrm>
          <a:prstGeom prst="rect">
            <a:avLst/>
          </a:prstGeom>
        </p:spPr>
      </p:pic>
      <p:sp>
        <p:nvSpPr>
          <p:cNvPr id="22" name="Dymek mowy: prostokąt 21">
            <a:extLst>
              <a:ext uri="{FF2B5EF4-FFF2-40B4-BE49-F238E27FC236}">
                <a16:creationId xmlns:a16="http://schemas.microsoft.com/office/drawing/2014/main" id="{D4227889-FF4F-4B3A-98F6-604B3287E849}"/>
              </a:ext>
            </a:extLst>
          </p:cNvPr>
          <p:cNvSpPr/>
          <p:nvPr/>
        </p:nvSpPr>
        <p:spPr>
          <a:xfrm>
            <a:off x="8328248" y="2377320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FOGADÓ</a:t>
            </a:r>
          </a:p>
        </p:txBody>
      </p:sp>
      <p:sp>
        <p:nvSpPr>
          <p:cNvPr id="23" name="Dymek mowy: prostokąt 22">
            <a:extLst>
              <a:ext uri="{FF2B5EF4-FFF2-40B4-BE49-F238E27FC236}">
                <a16:creationId xmlns:a16="http://schemas.microsoft.com/office/drawing/2014/main" id="{8119A7F7-B01F-43DB-8DA4-1CE81F43BF51}"/>
              </a:ext>
            </a:extLst>
          </p:cNvPr>
          <p:cNvSpPr/>
          <p:nvPr/>
        </p:nvSpPr>
        <p:spPr>
          <a:xfrm>
            <a:off x="4511953" y="2381631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KÜLDŐ</a:t>
            </a:r>
          </a:p>
        </p:txBody>
      </p:sp>
      <p:sp>
        <p:nvSpPr>
          <p:cNvPr id="24" name="Trójkąt prostokątny 23">
            <a:extLst>
              <a:ext uri="{FF2B5EF4-FFF2-40B4-BE49-F238E27FC236}">
                <a16:creationId xmlns:a16="http://schemas.microsoft.com/office/drawing/2014/main" id="{24F39EC0-3FC3-4970-A2CB-521256F7D54E}"/>
              </a:ext>
            </a:extLst>
          </p:cNvPr>
          <p:cNvSpPr/>
          <p:nvPr/>
        </p:nvSpPr>
        <p:spPr>
          <a:xfrm rot="13500000">
            <a:off x="8115930" y="2630821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CEA6AFF9-39D1-4BF7-AF7E-7652615E842E}"/>
              </a:ext>
            </a:extLst>
          </p:cNvPr>
          <p:cNvSpPr/>
          <p:nvPr/>
        </p:nvSpPr>
        <p:spPr>
          <a:xfrm>
            <a:off x="4511953" y="1788432"/>
            <a:ext cx="640139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EGYIRÁNYÚ KOMMUNIKÁCIÓ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D100789-D57D-4231-BA73-2F75EA2DC6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0" t="175" r="-58" b="175"/>
          <a:stretch/>
        </p:blipFill>
        <p:spPr>
          <a:xfrm>
            <a:off x="0" y="1616526"/>
            <a:ext cx="4222066" cy="523763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18D9AC-8035-41FF-A6AE-5D616F554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995168" y="-494508"/>
            <a:ext cx="231727" cy="42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4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29</a:t>
            </a:fld>
            <a:endParaRPr lang="en-US" alt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6F41EE5-5D94-4110-B10B-EB1A14987A31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308371" y="1663739"/>
            <a:ext cx="74510" cy="2448272"/>
          </a:xfrm>
          <a:prstGeom prst="rect">
            <a:avLst/>
          </a:prstGeom>
        </p:spPr>
      </p:pic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7AE760D5-812B-4E65-A266-A080F3FFB682}"/>
              </a:ext>
            </a:extLst>
          </p:cNvPr>
          <p:cNvSpPr/>
          <p:nvPr/>
        </p:nvSpPr>
        <p:spPr>
          <a:xfrm rot="2700000">
            <a:off x="7086264" y="2773242"/>
            <a:ext cx="214862" cy="214862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5A841F-75B2-4EE3-B294-5BCDD6F6C7DE}"/>
              </a:ext>
            </a:extLst>
          </p:cNvPr>
          <p:cNvSpPr txBox="1"/>
          <p:nvPr/>
        </p:nvSpPr>
        <p:spPr>
          <a:xfrm>
            <a:off x="6698815" y="1496292"/>
            <a:ext cx="21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AC06"/>
                </a:solidFill>
              </a:rPr>
              <a:t>CSOPORTOS MUNKA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8B122E3-C144-4255-86CA-782406DC4433}"/>
              </a:ext>
            </a:extLst>
          </p:cNvPr>
          <p:cNvSpPr/>
          <p:nvPr/>
        </p:nvSpPr>
        <p:spPr>
          <a:xfrm>
            <a:off x="0" y="3104966"/>
            <a:ext cx="12192000" cy="2505300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32260EA-6BBC-41E5-9ADB-01353D4C273D}"/>
              </a:ext>
            </a:extLst>
          </p:cNvPr>
          <p:cNvSpPr/>
          <p:nvPr/>
        </p:nvSpPr>
        <p:spPr>
          <a:xfrm>
            <a:off x="8328248" y="5610266"/>
            <a:ext cx="3863752" cy="72009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22E05EB5-4091-4F3C-AA3F-7EFC1789B3C2}"/>
              </a:ext>
            </a:extLst>
          </p:cNvPr>
          <p:cNvSpPr/>
          <p:nvPr/>
        </p:nvSpPr>
        <p:spPr>
          <a:xfrm>
            <a:off x="4439201" y="3214250"/>
            <a:ext cx="7466304" cy="224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JAVASOLT:</a:t>
            </a:r>
          </a:p>
          <a:p>
            <a:pPr marL="285750" indent="-285750">
              <a:buBlip>
                <a:blip r:embed="rId3"/>
              </a:buBlip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 a tökéletesség fontos, pl. a kivételes vendégek, esetében pl. a VIP
Amikor a tréner szeretné, ha a résztvevők valamiben részt vesznek, pl. a KOLB CIKLUSÁNAK elemzése során,
Ha azt akarjuk, hogy megismerjék azt a szempontot, például hogy miért ízletesebb a  </a:t>
            </a:r>
            <a:r>
              <a:rPr lang="hu-H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flambírozott</a:t>
            </a: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zöldség és gyümölcs, mint az adott klasszikus,
Amikor a tréner azt akarja, hogy minimálisra csökkentsék a hiba valószínűségét, például a helytelen asztalterítő.</a:t>
            </a:r>
            <a:endParaRPr lang="pl-P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4F239D26-0CC7-4043-8D44-93E9391759F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308371" y="1353315"/>
            <a:ext cx="74510" cy="2448272"/>
          </a:xfrm>
          <a:prstGeom prst="rect">
            <a:avLst/>
          </a:prstGeom>
        </p:spPr>
      </p:pic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00A6457B-D1DB-4A4C-A013-6E3B6B046BB2}"/>
              </a:ext>
            </a:extLst>
          </p:cNvPr>
          <p:cNvSpPr/>
          <p:nvPr/>
        </p:nvSpPr>
        <p:spPr>
          <a:xfrm>
            <a:off x="8328248" y="2377320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FOGADÓ</a:t>
            </a:r>
          </a:p>
        </p:txBody>
      </p:sp>
      <p:sp>
        <p:nvSpPr>
          <p:cNvPr id="21" name="Dymek mowy: prostokąt 20">
            <a:extLst>
              <a:ext uri="{FF2B5EF4-FFF2-40B4-BE49-F238E27FC236}">
                <a16:creationId xmlns:a16="http://schemas.microsoft.com/office/drawing/2014/main" id="{11DE3F57-1DC9-4AA1-99CC-4397CDFD2C61}"/>
              </a:ext>
            </a:extLst>
          </p:cNvPr>
          <p:cNvSpPr/>
          <p:nvPr/>
        </p:nvSpPr>
        <p:spPr>
          <a:xfrm>
            <a:off x="4511953" y="2381631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KÜLDŐ</a:t>
            </a:r>
          </a:p>
        </p:txBody>
      </p:sp>
      <p:sp>
        <p:nvSpPr>
          <p:cNvPr id="22" name="Trójkąt prostokątny 21">
            <a:extLst>
              <a:ext uri="{FF2B5EF4-FFF2-40B4-BE49-F238E27FC236}">
                <a16:creationId xmlns:a16="http://schemas.microsoft.com/office/drawing/2014/main" id="{CFC04BD6-C355-407A-BC1C-B4F97B6379C1}"/>
              </a:ext>
            </a:extLst>
          </p:cNvPr>
          <p:cNvSpPr/>
          <p:nvPr/>
        </p:nvSpPr>
        <p:spPr>
          <a:xfrm rot="13500000">
            <a:off x="8115930" y="2462818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8E33EC98-F33E-415E-89C2-540A0D8A31C9}"/>
              </a:ext>
            </a:extLst>
          </p:cNvPr>
          <p:cNvSpPr/>
          <p:nvPr/>
        </p:nvSpPr>
        <p:spPr>
          <a:xfrm>
            <a:off x="4511953" y="1788432"/>
            <a:ext cx="640139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KÉTIRÁNYÚ KOMMUNIKÁCIÓ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F455AA33-CDDB-46C8-953F-2BFEAE27E6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r="29604"/>
          <a:stretch/>
        </p:blipFill>
        <p:spPr>
          <a:xfrm>
            <a:off x="0" y="1623203"/>
            <a:ext cx="4205808" cy="523095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0909803-C6D2-4925-B020-21203115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1987039" y="-486379"/>
            <a:ext cx="231727" cy="42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14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apisaÄ, Planu, Biurko, Stwierdza, PiÃ³ro, PiÅmie">
            <a:extLst>
              <a:ext uri="{FF2B5EF4-FFF2-40B4-BE49-F238E27FC236}">
                <a16:creationId xmlns:a16="http://schemas.microsoft.com/office/drawing/2014/main" id="{FCF0B890-F629-4B16-ABE4-6D62FB48F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r="8464"/>
          <a:stretch/>
        </p:blipFill>
        <p:spPr bwMode="auto">
          <a:xfrm>
            <a:off x="-1" y="1773869"/>
            <a:ext cx="4815469" cy="39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 A KARRIER PÁLYA?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</a:t>
            </a:fld>
            <a:endParaRPr lang="en-US" altLang="pl-PL"/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83702B77-581F-4241-86B0-E2295AB188D1}"/>
              </a:ext>
            </a:extLst>
          </p:cNvPr>
          <p:cNvSpPr txBox="1">
            <a:spLocks/>
          </p:cNvSpPr>
          <p:nvPr/>
        </p:nvSpPr>
        <p:spPr bwMode="auto">
          <a:xfrm>
            <a:off x="5273143" y="2996952"/>
            <a:ext cx="619268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Annak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érdekében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diákból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pincér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legyen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hu-H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Befejezi a szakképző iskolát,
Dolgozik a vendéglátásban, és sikeresen halad előre </a:t>
            </a: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AB30DDB-BA1F-49B3-8FE4-1966D8AFECD3}"/>
              </a:ext>
            </a:extLst>
          </p:cNvPr>
          <p:cNvSpPr/>
          <p:nvPr/>
        </p:nvSpPr>
        <p:spPr>
          <a:xfrm>
            <a:off x="5273143" y="2212065"/>
            <a:ext cx="5616625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l-PL" sz="2000" b="1" dirty="0">
                <a:solidFill>
                  <a:srgbClr val="FF8803"/>
                </a:solidFill>
              </a:rPr>
              <a:t>PINCÉR KARRIER: FIATALOK
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DC5EC5C-329B-4297-83AC-E79DCA840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8453" y="1773871"/>
            <a:ext cx="234498" cy="39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92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ejsca Pracy, ZespÃ³Å, Spotkanie Biznesowe">
            <a:extLst>
              <a:ext uri="{FF2B5EF4-FFF2-40B4-BE49-F238E27FC236}">
                <a16:creationId xmlns:a16="http://schemas.microsoft.com/office/drawing/2014/main" id="{08B3F960-42FF-46B8-8403-58594EA1D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16577"/>
          <a:stretch/>
        </p:blipFill>
        <p:spPr bwMode="auto">
          <a:xfrm>
            <a:off x="0" y="1440000"/>
            <a:ext cx="6187160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30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DC7533C-7839-4463-8B0B-B1DB9F808DDA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4">
            <a:extLst>
              <a:ext uri="{FF2B5EF4-FFF2-40B4-BE49-F238E27FC236}">
                <a16:creationId xmlns:a16="http://schemas.microsoft.com/office/drawing/2014/main" id="{4BD059DC-E389-4974-B263-7DDAA13A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SZÓBELI KOMMUNIKÁCIÓS TECHNIKÁK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A670BA0-053E-454E-8E38-1069E61875F3}"/>
              </a:ext>
            </a:extLst>
          </p:cNvPr>
          <p:cNvSpPr/>
          <p:nvPr/>
        </p:nvSpPr>
        <p:spPr>
          <a:xfrm>
            <a:off x="6505215" y="2817630"/>
            <a:ext cx="5268124" cy="977082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en-GB" dirty="0" err="1">
                <a:solidFill>
                  <a:schemeClr val="bg1"/>
                </a:solidFill>
              </a:rPr>
              <a:t>Technikák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amelyek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növelik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üzenet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láthatóságát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DFF41BA-AA2B-450D-977B-4432E3DA2B19}"/>
              </a:ext>
            </a:extLst>
          </p:cNvPr>
          <p:cNvSpPr/>
          <p:nvPr/>
        </p:nvSpPr>
        <p:spPr>
          <a:xfrm>
            <a:off x="6505215" y="3894442"/>
            <a:ext cx="5268124" cy="977082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en-GB" dirty="0" err="1">
                <a:solidFill>
                  <a:schemeClr val="bg1"/>
                </a:solidFill>
              </a:rPr>
              <a:t>Technikák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amelyek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növelik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üzenet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érthetőségét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6E0F1A2-E7BC-4755-883E-7A3B84BECB79}"/>
              </a:ext>
            </a:extLst>
          </p:cNvPr>
          <p:cNvSpPr/>
          <p:nvPr/>
        </p:nvSpPr>
        <p:spPr>
          <a:xfrm>
            <a:off x="6516508" y="4964377"/>
            <a:ext cx="5268124" cy="661289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pl-PL" dirty="0" err="1">
                <a:solidFill>
                  <a:schemeClr val="bg1"/>
                </a:solidFill>
              </a:rPr>
              <a:t>Technikák</a:t>
            </a:r>
            <a:r>
              <a:rPr lang="pl-PL" dirty="0">
                <a:solidFill>
                  <a:schemeClr val="bg1"/>
                </a:solidFill>
              </a:rPr>
              <a:t> a </a:t>
            </a:r>
            <a:r>
              <a:rPr lang="pl-PL" dirty="0" err="1">
                <a:solidFill>
                  <a:schemeClr val="bg1"/>
                </a:solidFill>
              </a:rPr>
              <a:t>téma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jobb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megvilágítására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F616AD7-2ACD-4266-ADB0-06886DA4F6AB}"/>
              </a:ext>
            </a:extLst>
          </p:cNvPr>
          <p:cNvSpPr/>
          <p:nvPr/>
        </p:nvSpPr>
        <p:spPr>
          <a:xfrm>
            <a:off x="6521692" y="5718519"/>
            <a:ext cx="5257756" cy="661289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en-GB" dirty="0" err="1">
                <a:solidFill>
                  <a:schemeClr val="bg1"/>
                </a:solidFill>
              </a:rPr>
              <a:t>Esztétikai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benyomást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javító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technikák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7" name="Trójkąt prostokątny 16">
            <a:extLst>
              <a:ext uri="{FF2B5EF4-FFF2-40B4-BE49-F238E27FC236}">
                <a16:creationId xmlns:a16="http://schemas.microsoft.com/office/drawing/2014/main" id="{7481B773-EB49-4A6A-814C-701299D415E2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3138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8822027-BDD2-407D-814B-1A1850ACC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11056"/>
          <a:stretch/>
        </p:blipFill>
        <p:spPr>
          <a:xfrm>
            <a:off x="1" y="1440000"/>
            <a:ext cx="6187158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31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496A078-29C4-45D5-AB62-70397AE37EDB}"/>
              </a:ext>
            </a:extLst>
          </p:cNvPr>
          <p:cNvSpPr/>
          <p:nvPr/>
        </p:nvSpPr>
        <p:spPr>
          <a:xfrm>
            <a:off x="6187159" y="2580558"/>
            <a:ext cx="6004841" cy="3187622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en-GB" dirty="0" err="1"/>
              <a:t>Példa</a:t>
            </a:r>
            <a:r>
              <a:rPr lang="en-GB" dirty="0"/>
              <a:t> - </a:t>
            </a:r>
            <a:r>
              <a:rPr lang="en-GB" dirty="0" err="1"/>
              <a:t>tegnap</a:t>
            </a:r>
            <a:r>
              <a:rPr lang="en-GB" dirty="0"/>
              <a:t>, </a:t>
            </a:r>
            <a:r>
              <a:rPr lang="en-GB" dirty="0" err="1"/>
              <a:t>amikora</a:t>
            </a:r>
            <a:r>
              <a:rPr lang="en-GB" dirty="0"/>
              <a:t> </a:t>
            </a:r>
            <a:r>
              <a:rPr lang="en-GB" dirty="0" err="1"/>
              <a:t>cseresznyét</a:t>
            </a:r>
            <a:r>
              <a:rPr lang="en-GB" dirty="0"/>
              <a:t> </a:t>
            </a:r>
            <a:r>
              <a:rPr lang="en-GB" dirty="0" err="1"/>
              <a:t>flambíroztam</a:t>
            </a:r>
            <a:r>
              <a:rPr lang="en-GB" dirty="0"/>
              <a:t> a </a:t>
            </a:r>
            <a:r>
              <a:rPr lang="en-GB" dirty="0" err="1"/>
              <a:t>desszerthez</a:t>
            </a:r>
            <a:r>
              <a:rPr lang="en-GB" dirty="0"/>
              <a:t>, </a:t>
            </a:r>
            <a:r>
              <a:rPr lang="en-GB" dirty="0" err="1"/>
              <a:t>ez</a:t>
            </a:r>
            <a:r>
              <a:rPr lang="en-GB" dirty="0"/>
              <a:t> </a:t>
            </a:r>
            <a:r>
              <a:rPr lang="en-GB" dirty="0" err="1"/>
              <a:t>történt</a:t>
            </a:r>
            <a:r>
              <a:rPr lang="en-GB" dirty="0"/>
              <a:t> </a:t>
            </a:r>
            <a:r>
              <a:rPr lang="en-GB" dirty="0" err="1"/>
              <a:t>velem</a:t>
            </a:r>
            <a:r>
              <a:rPr lang="en-GB" dirty="0"/>
              <a:t>...
</a:t>
            </a:r>
            <a:r>
              <a:rPr lang="en-GB" dirty="0" err="1"/>
              <a:t>Összehasonlítás</a:t>
            </a:r>
            <a:r>
              <a:rPr lang="en-GB" dirty="0"/>
              <a:t> - </a:t>
            </a:r>
            <a:r>
              <a:rPr lang="en-GB" dirty="0" err="1"/>
              <a:t>ezek</a:t>
            </a:r>
            <a:r>
              <a:rPr lang="en-GB" dirty="0"/>
              <a:t> a </a:t>
            </a:r>
            <a:r>
              <a:rPr lang="en-GB" dirty="0" err="1"/>
              <a:t>karamellizált</a:t>
            </a:r>
            <a:r>
              <a:rPr lang="en-GB" dirty="0"/>
              <a:t> </a:t>
            </a:r>
            <a:r>
              <a:rPr lang="en-GB" dirty="0" err="1"/>
              <a:t>gyümölcsök</a:t>
            </a:r>
            <a:r>
              <a:rPr lang="en-GB" dirty="0"/>
              <a:t> </a:t>
            </a:r>
            <a:r>
              <a:rPr lang="en-GB" dirty="0" err="1"/>
              <a:t>éppen</a:t>
            </a:r>
            <a:r>
              <a:rPr lang="en-GB" dirty="0"/>
              <a:t> a </a:t>
            </a:r>
            <a:r>
              <a:rPr lang="en-GB" dirty="0" err="1"/>
              <a:t>legkifinomultabb</a:t>
            </a:r>
            <a:r>
              <a:rPr lang="en-GB" dirty="0"/>
              <a:t> </a:t>
            </a:r>
            <a:r>
              <a:rPr lang="en-GB" dirty="0" err="1"/>
              <a:t>desszerthez</a:t>
            </a:r>
            <a:r>
              <a:rPr lang="en-GB" dirty="0"/>
              <a:t> </a:t>
            </a:r>
            <a:r>
              <a:rPr lang="en-GB" dirty="0" err="1"/>
              <a:t>valók</a:t>
            </a:r>
            <a:r>
              <a:rPr lang="en-GB" dirty="0"/>
              <a:t>...
</a:t>
            </a:r>
            <a:r>
              <a:rPr lang="en-GB" dirty="0" err="1"/>
              <a:t>Illusztráció</a:t>
            </a:r>
            <a:r>
              <a:rPr lang="en-GB" dirty="0"/>
              <a:t> – a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elegáns</a:t>
            </a:r>
            <a:r>
              <a:rPr lang="en-GB" dirty="0"/>
              <a:t> pincer, </a:t>
            </a:r>
            <a:r>
              <a:rPr lang="en-GB" dirty="0" err="1"/>
              <a:t>szinte</a:t>
            </a:r>
            <a:r>
              <a:rPr lang="en-GB" dirty="0"/>
              <a:t> terror a </a:t>
            </a:r>
            <a:r>
              <a:rPr lang="en-GB" dirty="0" err="1"/>
              <a:t>vendégeknek</a:t>
            </a:r>
            <a:r>
              <a:rPr lang="en-GB" dirty="0"/>
              <a:t>...
</a:t>
            </a:r>
            <a:r>
              <a:rPr lang="en-GB" dirty="0" err="1"/>
              <a:t>Elbeszélés</a:t>
            </a:r>
            <a:r>
              <a:rPr lang="en-GB" dirty="0"/>
              <a:t> - ha </a:t>
            </a:r>
            <a:r>
              <a:rPr lang="en-GB" dirty="0" err="1"/>
              <a:t>egyszer</a:t>
            </a:r>
            <a:r>
              <a:rPr lang="en-GB" dirty="0"/>
              <a:t> </a:t>
            </a:r>
            <a:r>
              <a:rPr lang="en-GB" dirty="0" err="1"/>
              <a:t>átjut</a:t>
            </a:r>
            <a:r>
              <a:rPr lang="en-GB" dirty="0"/>
              <a:t> a </a:t>
            </a:r>
            <a:r>
              <a:rPr lang="en-GB" dirty="0" err="1"/>
              <a:t>termen</a:t>
            </a:r>
            <a:r>
              <a:rPr lang="en-GB" dirty="0"/>
              <a:t>, </a:t>
            </a:r>
            <a:r>
              <a:rPr lang="en-GB" dirty="0" err="1"/>
              <a:t>mielőtt</a:t>
            </a:r>
            <a:r>
              <a:rPr lang="en-GB" dirty="0"/>
              <a:t> </a:t>
            </a:r>
            <a:r>
              <a:rPr lang="en-GB" dirty="0" err="1"/>
              <a:t>elkezdi</a:t>
            </a:r>
            <a:r>
              <a:rPr lang="en-GB" dirty="0"/>
              <a:t> </a:t>
            </a:r>
            <a:r>
              <a:rPr lang="en-GB" dirty="0" err="1"/>
              <a:t>bemutatni</a:t>
            </a:r>
            <a:r>
              <a:rPr lang="en-GB" dirty="0"/>
              <a:t> a </a:t>
            </a:r>
            <a:r>
              <a:rPr lang="en-GB" dirty="0" err="1"/>
              <a:t>flambírozott</a:t>
            </a:r>
            <a:r>
              <a:rPr lang="en-GB" dirty="0"/>
              <a:t> </a:t>
            </a:r>
            <a:r>
              <a:rPr lang="en-GB" dirty="0" err="1"/>
              <a:t>desszert</a:t>
            </a:r>
            <a:r>
              <a:rPr lang="en-GB" dirty="0"/>
              <a:t>, a </a:t>
            </a:r>
            <a:r>
              <a:rPr lang="en-GB" dirty="0" err="1"/>
              <a:t>vendégeknek</a:t>
            </a:r>
            <a:r>
              <a:rPr lang="en-GB" dirty="0"/>
              <a:t> a </a:t>
            </a:r>
            <a:r>
              <a:rPr lang="en-GB" dirty="0" err="1"/>
              <a:t>tányérokra</a:t>
            </a:r>
            <a:r>
              <a:rPr lang="en-GB" dirty="0"/>
              <a:t> </a:t>
            </a:r>
            <a:r>
              <a:rPr lang="en-GB" dirty="0" err="1"/>
              <a:t>szevírozza</a:t>
            </a:r>
            <a:r>
              <a:rPr lang="en-GB" dirty="0"/>
              <a:t>....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A0A4D39-16CD-43D5-BA0B-FF4D438A0FCC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8628EDAA-1315-4DE4-8A2F-E5F5089C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SZÓBELI KOMMUNIKÁCIÓS TECHNIKÁK</a:t>
            </a:r>
            <a:br>
              <a:rPr lang="pl-PL" sz="1800" b="1" dirty="0">
                <a:solidFill>
                  <a:srgbClr val="FFAC06"/>
                </a:solidFill>
              </a:rPr>
            </a:br>
            <a:r>
              <a:rPr lang="en-GB" sz="1800" dirty="0" err="1">
                <a:solidFill>
                  <a:schemeClr val="bg1"/>
                </a:solidFill>
              </a:rPr>
              <a:t>Technikák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amelyek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növelik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az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üzenet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láthatóságát</a:t>
            </a:r>
            <a:br>
              <a:rPr lang="pl-PL" sz="1800" dirty="0">
                <a:solidFill>
                  <a:schemeClr val="bg1"/>
                </a:solidFill>
              </a:rPr>
            </a:b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C5E47DA1-AAA0-4B60-BE28-084B74ED311D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6979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arcie, Spotkanie, Burza MÃ³zgÃ³w, Biznesu">
            <a:extLst>
              <a:ext uri="{FF2B5EF4-FFF2-40B4-BE49-F238E27FC236}">
                <a16:creationId xmlns:a16="http://schemas.microsoft.com/office/drawing/2014/main" id="{D23A91B9-9A31-4610-903B-69C16E673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r="746"/>
          <a:stretch/>
        </p:blipFill>
        <p:spPr bwMode="auto">
          <a:xfrm>
            <a:off x="1" y="1440001"/>
            <a:ext cx="6187158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32</a:t>
            </a:fld>
            <a:endParaRPr lang="en-US" alt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97AF321-0019-4251-A018-ED9A47091D5A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5400" dirty="0"/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E859EAF8-E30A-4003-A07E-4BDA3265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SZÓBELI KOMMUNIKÁCIÓS TECHNIKÁK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en-GB" sz="1800" dirty="0" err="1">
                <a:solidFill>
                  <a:schemeClr val="bg1"/>
                </a:solidFill>
              </a:rPr>
              <a:t>Technikák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amelyek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növelik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az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üzenet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érthetőséget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FD89AEE-C12F-4376-B707-E691868C0859}"/>
              </a:ext>
            </a:extLst>
          </p:cNvPr>
          <p:cNvSpPr/>
          <p:nvPr/>
        </p:nvSpPr>
        <p:spPr>
          <a:xfrm>
            <a:off x="6187159" y="2580558"/>
            <a:ext cx="6004841" cy="3503414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en-GB" dirty="0" err="1"/>
              <a:t>Ismétlés</a:t>
            </a:r>
            <a:r>
              <a:rPr lang="en-GB" dirty="0"/>
              <a:t>-"a </a:t>
            </a:r>
            <a:r>
              <a:rPr lang="en-GB" dirty="0" err="1"/>
              <a:t>vízet</a:t>
            </a:r>
            <a:r>
              <a:rPr lang="en-GB" dirty="0"/>
              <a:t> be </a:t>
            </a:r>
            <a:r>
              <a:rPr lang="en-GB" dirty="0" err="1"/>
              <a:t>kell</a:t>
            </a:r>
            <a:r>
              <a:rPr lang="en-GB" dirty="0"/>
              <a:t> </a:t>
            </a:r>
            <a:r>
              <a:rPr lang="en-GB" dirty="0" err="1"/>
              <a:t>önteni</a:t>
            </a:r>
            <a:r>
              <a:rPr lang="en-GB" dirty="0"/>
              <a:t> a </a:t>
            </a:r>
            <a:r>
              <a:rPr lang="en-GB" dirty="0" err="1"/>
              <a:t>pohárba</a:t>
            </a:r>
            <a:r>
              <a:rPr lang="en-GB" dirty="0"/>
              <a:t>, </a:t>
            </a:r>
            <a:r>
              <a:rPr lang="en-GB" dirty="0" err="1"/>
              <a:t>határozottan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hatékonyan</a:t>
            </a:r>
            <a:r>
              <a:rPr lang="en-GB" dirty="0"/>
              <a:t>. </a:t>
            </a:r>
            <a:r>
              <a:rPr lang="en-GB" dirty="0" err="1"/>
              <a:t>Lehetőleg</a:t>
            </a:r>
            <a:r>
              <a:rPr lang="en-GB" dirty="0"/>
              <a:t> </a:t>
            </a:r>
            <a:r>
              <a:rPr lang="en-GB" dirty="0" err="1"/>
              <a:t>vékony</a:t>
            </a:r>
            <a:r>
              <a:rPr lang="en-GB" dirty="0"/>
              <a:t> </a:t>
            </a:r>
            <a:r>
              <a:rPr lang="en-GB" dirty="0" err="1"/>
              <a:t>sugárban</a:t>
            </a:r>
            <a:r>
              <a:rPr lang="en-GB" dirty="0"/>
              <a:t> </a:t>
            </a:r>
            <a:r>
              <a:rPr lang="en-GB" dirty="0" err="1"/>
              <a:t>kell</a:t>
            </a:r>
            <a:r>
              <a:rPr lang="en-GB" dirty="0"/>
              <a:t> a </a:t>
            </a:r>
            <a:r>
              <a:rPr lang="en-GB" dirty="0" err="1"/>
              <a:t>pohár</a:t>
            </a:r>
            <a:r>
              <a:rPr lang="en-GB" dirty="0"/>
              <a:t> </a:t>
            </a:r>
            <a:r>
              <a:rPr lang="en-GB" dirty="0" err="1"/>
              <a:t>falára</a:t>
            </a:r>
            <a:r>
              <a:rPr lang="en-GB" dirty="0"/>
              <a:t> </a:t>
            </a:r>
            <a:r>
              <a:rPr lang="en-GB" dirty="0" err="1"/>
              <a:t>önteni</a:t>
            </a:r>
            <a:r>
              <a:rPr lang="en-GB" dirty="0"/>
              <a:t> </a:t>
            </a:r>
            <a:r>
              <a:rPr lang="en-GB" dirty="0" err="1"/>
              <a:t>egy</a:t>
            </a:r>
            <a:r>
              <a:rPr lang="en-GB" dirty="0"/>
              <a:t>  </a:t>
            </a:r>
            <a:r>
              <a:rPr lang="en-GB" dirty="0" err="1"/>
              <a:t>határozott</a:t>
            </a:r>
            <a:r>
              <a:rPr lang="en-GB" dirty="0"/>
              <a:t> </a:t>
            </a:r>
            <a:r>
              <a:rPr lang="en-GB" dirty="0" err="1"/>
              <a:t>mozdulattal</a:t>
            </a:r>
            <a:r>
              <a:rPr lang="en-GB" dirty="0"/>
              <a:t>”....
</a:t>
            </a:r>
            <a:r>
              <a:rPr lang="en-GB" dirty="0" err="1"/>
              <a:t>Erősítés</a:t>
            </a:r>
            <a:r>
              <a:rPr lang="en-GB" dirty="0"/>
              <a:t> - "</a:t>
            </a:r>
            <a:r>
              <a:rPr lang="en-GB" dirty="0" err="1"/>
              <a:t>elmagyaráztam</a:t>
            </a:r>
            <a:r>
              <a:rPr lang="en-GB" dirty="0"/>
              <a:t> a </a:t>
            </a:r>
            <a:r>
              <a:rPr lang="en-GB" dirty="0" err="1"/>
              <a:t>kollégámnak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javítani</a:t>
            </a:r>
            <a:r>
              <a:rPr lang="en-GB" dirty="0"/>
              <a:t> </a:t>
            </a:r>
            <a:r>
              <a:rPr lang="en-GB" dirty="0" err="1"/>
              <a:t>kellene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étkészlet</a:t>
            </a:r>
            <a:r>
              <a:rPr lang="en-GB" dirty="0"/>
              <a:t> </a:t>
            </a:r>
            <a:r>
              <a:rPr lang="en-GB" dirty="0" err="1"/>
              <a:t>elrendezését</a:t>
            </a:r>
            <a:r>
              <a:rPr lang="en-GB" dirty="0"/>
              <a:t>, </a:t>
            </a:r>
            <a:r>
              <a:rPr lang="en-GB" dirty="0" err="1"/>
              <a:t>megkérdeztem</a:t>
            </a:r>
            <a:r>
              <a:rPr lang="en-GB" dirty="0"/>
              <a:t>..."
</a:t>
            </a:r>
            <a:r>
              <a:rPr lang="en-GB" dirty="0" err="1"/>
              <a:t>Kérés</a:t>
            </a:r>
            <a:r>
              <a:rPr lang="en-GB" dirty="0"/>
              <a:t> - "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engedheti</a:t>
            </a:r>
            <a:r>
              <a:rPr lang="en-GB" dirty="0"/>
              <a:t> meg </a:t>
            </a:r>
            <a:r>
              <a:rPr lang="en-GB" dirty="0" err="1"/>
              <a:t>magának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fordít</a:t>
            </a:r>
            <a:r>
              <a:rPr lang="en-GB" dirty="0"/>
              <a:t> </a:t>
            </a:r>
            <a:r>
              <a:rPr lang="en-GB" dirty="0" err="1"/>
              <a:t>megfelelő</a:t>
            </a:r>
            <a:r>
              <a:rPr lang="en-GB" dirty="0"/>
              <a:t> </a:t>
            </a:r>
            <a:r>
              <a:rPr lang="en-GB" dirty="0" err="1"/>
              <a:t>figyelmet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ügyfél</a:t>
            </a:r>
            <a:r>
              <a:rPr lang="en-GB" dirty="0"/>
              <a:t> </a:t>
            </a:r>
            <a:r>
              <a:rPr lang="en-GB" dirty="0" err="1"/>
              <a:t>kiszolgálása</a:t>
            </a:r>
            <a:r>
              <a:rPr lang="en-GB" dirty="0"/>
              <a:t> </a:t>
            </a:r>
            <a:r>
              <a:rPr lang="en-GB" dirty="0" err="1"/>
              <a:t>során</a:t>
            </a:r>
            <a:r>
              <a:rPr lang="en-GB" dirty="0"/>
              <a:t> </a:t>
            </a:r>
            <a:r>
              <a:rPr lang="en-GB" dirty="0" err="1"/>
              <a:t>vagy</a:t>
            </a:r>
            <a:r>
              <a:rPr lang="en-GB" dirty="0"/>
              <a:t> a </a:t>
            </a:r>
            <a:r>
              <a:rPr lang="en-GB" dirty="0" err="1"/>
              <a:t>megrendelésekkor</a:t>
            </a:r>
            <a:r>
              <a:rPr lang="en-GB" dirty="0"/>
              <a:t>."
</a:t>
            </a:r>
            <a:r>
              <a:rPr lang="en-GB" dirty="0" err="1"/>
              <a:t>Idézetek</a:t>
            </a:r>
            <a:r>
              <a:rPr lang="en-GB" dirty="0"/>
              <a:t>, </a:t>
            </a:r>
            <a:r>
              <a:rPr lang="en-GB" dirty="0" err="1"/>
              <a:t>közmondások</a:t>
            </a:r>
            <a:r>
              <a:rPr lang="en-GB" dirty="0"/>
              <a:t> - </a:t>
            </a:r>
            <a:r>
              <a:rPr lang="en-GB" dirty="0" err="1"/>
              <a:t>kell</a:t>
            </a:r>
            <a:r>
              <a:rPr lang="en-GB" dirty="0"/>
              <a:t> </a:t>
            </a:r>
            <a:r>
              <a:rPr lang="en-GB" dirty="0" err="1"/>
              <a:t>használni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egyes</a:t>
            </a:r>
            <a:r>
              <a:rPr lang="en-GB" dirty="0"/>
              <a:t> </a:t>
            </a:r>
            <a:r>
              <a:rPr lang="en-GB" dirty="0" err="1"/>
              <a:t>helyzetekben</a:t>
            </a:r>
            <a:r>
              <a:rPr lang="en-GB" dirty="0"/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7F1D89C3-B095-4F83-8AD8-7FDA5D75EFE4}"/>
              </a:ext>
            </a:extLst>
          </p:cNvPr>
          <p:cNvSpPr/>
          <p:nvPr/>
        </p:nvSpPr>
        <p:spPr>
          <a:xfrm rot="10800000">
            <a:off x="5916283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6898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490C07D-A80A-4B2F-ADA3-6863FC910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r="13808"/>
          <a:stretch/>
        </p:blipFill>
        <p:spPr>
          <a:xfrm>
            <a:off x="8756" y="1440000"/>
            <a:ext cx="5079130" cy="4546786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33</a:t>
            </a:fld>
            <a:endParaRPr lang="en-US" alt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3D30FE24-DBD1-4496-BAF1-84A9FA9CEF25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33</a:t>
            </a:fld>
            <a:endParaRPr lang="en-US" alt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662CABA-EEEF-4F98-9D77-E69D72FFAEA7}"/>
              </a:ext>
            </a:extLst>
          </p:cNvPr>
          <p:cNvSpPr/>
          <p:nvPr/>
        </p:nvSpPr>
        <p:spPr>
          <a:xfrm>
            <a:off x="5087887" y="2167581"/>
            <a:ext cx="7104113" cy="4134997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hu-HU" dirty="0"/>
              <a:t>Kontraszt - meg kell beszélni, és vegye figyelembe, miközben kiszolgálja a vendégeket.
Lánc – ha fel tudod szolgálni </a:t>
            </a:r>
            <a:r>
              <a:rPr lang="hu-HU" dirty="0" err="1"/>
              <a:t>flambírozott</a:t>
            </a:r>
            <a:r>
              <a:rPr lang="hu-HU" dirty="0"/>
              <a:t> gyümölcsöt, akkor egy jó pincér. Vagy. Ha elő tudod készíteni azokat a vendégeknek, akkor egy még jobb pincér. Ha hatékonyan megöntözzük őket alkohollal és meggyújtod a vendégek előtt, és adsz egy égő desszertet, akkor egy nagyon jó pincér vagy.
Meglepetés – ha lerövidítem a műhelyt,  de átgondolom, mi mindent kellett volna csinálni a gyakorlat során helyesen.
Ígéret – és a szünet után meglepetés! Készítettem valami </a:t>
            </a:r>
            <a:r>
              <a:rPr lang="hu-HU" dirty="0" err="1"/>
              <a:t>különlegeset</a:t>
            </a:r>
            <a:r>
              <a:rPr lang="hu-HU" dirty="0"/>
              <a:t> az </a:t>
            </a:r>
            <a:r>
              <a:rPr lang="hu-HU" dirty="0" err="1"/>
              <a:t>Önönk</a:t>
            </a:r>
            <a:r>
              <a:rPr lang="hu-HU" dirty="0"/>
              <a:t> számára. </a:t>
            </a:r>
            <a:r>
              <a:rPr lang="hu-HU" dirty="0" err="1"/>
              <a:t>Flambírozott</a:t>
            </a:r>
            <a:r>
              <a:rPr lang="hu-HU" dirty="0"/>
              <a:t> gyümölcsöt fogunk készíteni a desszerthez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9" name="Trójkąt prostokątny 18">
            <a:extLst>
              <a:ext uri="{FF2B5EF4-FFF2-40B4-BE49-F238E27FC236}">
                <a16:creationId xmlns:a16="http://schemas.microsoft.com/office/drawing/2014/main" id="{D9259034-2A41-4118-BD3C-7A570B38463B}"/>
              </a:ext>
            </a:extLst>
          </p:cNvPr>
          <p:cNvSpPr/>
          <p:nvPr/>
        </p:nvSpPr>
        <p:spPr>
          <a:xfrm rot="10800000">
            <a:off x="4817010" y="2167581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0D61339-DB61-4F89-8B5E-FD804149C84D}"/>
              </a:ext>
            </a:extLst>
          </p:cNvPr>
          <p:cNvSpPr/>
          <p:nvPr/>
        </p:nvSpPr>
        <p:spPr>
          <a:xfrm>
            <a:off x="4817011" y="1440000"/>
            <a:ext cx="7374990" cy="727581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4D28F679-ADB2-472D-85A1-8C761F5A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79" y="1447392"/>
            <a:ext cx="7128621" cy="720189"/>
          </a:xfrm>
        </p:spPr>
        <p:txBody>
          <a:bodyPr/>
          <a:lstStyle/>
          <a:p>
            <a:pPr>
              <a:spcAft>
                <a:spcPts val="600"/>
              </a:spcAft>
            </a:pP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SZÓBELI KOMMUNIKÁCIÓS TECHNIKÁK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dirty="0" err="1">
                <a:solidFill>
                  <a:schemeClr val="bg1"/>
                </a:solidFill>
              </a:rPr>
              <a:t>Technikák</a:t>
            </a:r>
            <a:r>
              <a:rPr lang="pl-PL" sz="1800" dirty="0">
                <a:solidFill>
                  <a:schemeClr val="bg1"/>
                </a:solidFill>
              </a:rPr>
              <a:t> a </a:t>
            </a:r>
            <a:r>
              <a:rPr lang="pl-PL" sz="1800" dirty="0" err="1">
                <a:solidFill>
                  <a:schemeClr val="bg1"/>
                </a:solidFill>
              </a:rPr>
              <a:t>téma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jobb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megvilágítására</a:t>
            </a:r>
            <a:br>
              <a:rPr lang="pl-PL" sz="1800" dirty="0">
                <a:solidFill>
                  <a:schemeClr val="bg1"/>
                </a:solidFill>
              </a:rPr>
            </a:br>
            <a:endParaRPr lang="pl-P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06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143DFEE9-3FF6-45AD-8D15-F835D30A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9335"/>
          <a:stretch/>
        </p:blipFill>
        <p:spPr>
          <a:xfrm>
            <a:off x="0" y="1440000"/>
            <a:ext cx="6187158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34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E009C4F-BAE6-4380-8E7E-FCDBF7F4F20E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452D347E-119A-4874-B25A-7FD98042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SZÓBELI KOMMUNIKÁCIÓS TECHNIKÁK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en-GB" sz="1800" dirty="0" err="1">
                <a:solidFill>
                  <a:schemeClr val="bg1"/>
                </a:solidFill>
              </a:rPr>
              <a:t>Esztétikai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benyomást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javító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technikák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35E9A2C-8204-4968-85D7-7DD9AFC6E7B0}"/>
              </a:ext>
            </a:extLst>
          </p:cNvPr>
          <p:cNvSpPr/>
          <p:nvPr/>
        </p:nvSpPr>
        <p:spPr>
          <a:xfrm>
            <a:off x="6187159" y="2580558"/>
            <a:ext cx="6004841" cy="2556039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en-GB" dirty="0" err="1"/>
              <a:t>Szójáték</a:t>
            </a:r>
            <a:r>
              <a:rPr lang="en-GB" dirty="0"/>
              <a:t> – ne </a:t>
            </a:r>
            <a:r>
              <a:rPr lang="en-GB" dirty="0" err="1"/>
              <a:t>dobja</a:t>
            </a:r>
            <a:r>
              <a:rPr lang="en-GB" dirty="0"/>
              <a:t> a </a:t>
            </a:r>
            <a:r>
              <a:rPr lang="en-GB" dirty="0" err="1"/>
              <a:t>szalvétát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asztalra</a:t>
            </a:r>
            <a:r>
              <a:rPr lang="en-GB" dirty="0"/>
              <a:t>. </a:t>
            </a:r>
            <a:r>
              <a:rPr lang="en-GB" dirty="0" err="1"/>
              <a:t>Fektesse</a:t>
            </a:r>
            <a:r>
              <a:rPr lang="en-GB" dirty="0"/>
              <a:t> le </a:t>
            </a:r>
            <a:r>
              <a:rPr lang="en-GB" dirty="0" err="1"/>
              <a:t>elegánsan</a:t>
            </a:r>
            <a:r>
              <a:rPr lang="en-GB" dirty="0"/>
              <a:t>.
</a:t>
            </a:r>
            <a:r>
              <a:rPr lang="en-GB" dirty="0" err="1"/>
              <a:t>Célzás</a:t>
            </a:r>
            <a:r>
              <a:rPr lang="en-GB" dirty="0"/>
              <a:t> - </a:t>
            </a:r>
            <a:r>
              <a:rPr lang="en-GB" dirty="0" err="1"/>
              <a:t>tudod</a:t>
            </a:r>
            <a:r>
              <a:rPr lang="en-GB" dirty="0"/>
              <a:t>, </a:t>
            </a:r>
            <a:r>
              <a:rPr lang="en-GB" dirty="0" err="1"/>
              <a:t>milyen</a:t>
            </a:r>
            <a:r>
              <a:rPr lang="en-GB" dirty="0"/>
              <a:t> </a:t>
            </a:r>
            <a:r>
              <a:rPr lang="en-GB" dirty="0" err="1"/>
              <a:t>magatartás</a:t>
            </a:r>
            <a:r>
              <a:rPr lang="en-GB" dirty="0"/>
              <a:t> </a:t>
            </a:r>
            <a:r>
              <a:rPr lang="en-GB" dirty="0" err="1"/>
              <a:t>gondoltam</a:t>
            </a:r>
            <a:r>
              <a:rPr lang="en-GB" dirty="0"/>
              <a:t>.
Hyperbole (</a:t>
            </a:r>
            <a:r>
              <a:rPr lang="en-GB" dirty="0" err="1"/>
              <a:t>tervezett</a:t>
            </a:r>
            <a:r>
              <a:rPr lang="en-GB" dirty="0"/>
              <a:t> </a:t>
            </a:r>
            <a:r>
              <a:rPr lang="en-GB" dirty="0" err="1"/>
              <a:t>túlzás</a:t>
            </a:r>
            <a:r>
              <a:rPr lang="en-GB" dirty="0"/>
              <a:t>) - </a:t>
            </a:r>
            <a:r>
              <a:rPr lang="en-GB" dirty="0" err="1"/>
              <a:t>és</a:t>
            </a:r>
            <a:r>
              <a:rPr lang="en-GB" dirty="0"/>
              <a:t> ha </a:t>
            </a:r>
            <a:r>
              <a:rPr lang="en-GB" dirty="0" err="1"/>
              <a:t>piszkos</a:t>
            </a:r>
            <a:r>
              <a:rPr lang="en-GB" dirty="0"/>
              <a:t> </a:t>
            </a:r>
            <a:r>
              <a:rPr lang="en-GB" dirty="0" err="1"/>
              <a:t>evőeszközt</a:t>
            </a:r>
            <a:r>
              <a:rPr lang="en-GB" dirty="0"/>
              <a:t> </a:t>
            </a:r>
            <a:r>
              <a:rPr lang="en-GB" dirty="0" err="1"/>
              <a:t>adsz</a:t>
            </a:r>
            <a:r>
              <a:rPr lang="en-GB" dirty="0"/>
              <a:t>,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olyan</a:t>
            </a:r>
            <a:r>
              <a:rPr lang="en-GB" dirty="0"/>
              <a:t>, </a:t>
            </a:r>
            <a:r>
              <a:rPr lang="en-GB" dirty="0" err="1"/>
              <a:t>mintha</a:t>
            </a:r>
            <a:r>
              <a:rPr lang="en-GB" dirty="0"/>
              <a:t> </a:t>
            </a:r>
            <a:r>
              <a:rPr lang="en-GB" dirty="0" err="1"/>
              <a:t>földet</a:t>
            </a:r>
            <a:r>
              <a:rPr lang="en-GB" dirty="0"/>
              <a:t> </a:t>
            </a:r>
            <a:r>
              <a:rPr lang="en-GB" dirty="0" err="1"/>
              <a:t>szórnál</a:t>
            </a:r>
            <a:r>
              <a:rPr lang="en-GB" dirty="0"/>
              <a:t> a </a:t>
            </a:r>
            <a:r>
              <a:rPr lang="en-GB" dirty="0" err="1"/>
              <a:t>fejedre</a:t>
            </a:r>
            <a:r>
              <a:rPr lang="en-GB" dirty="0"/>
              <a:t>.
</a:t>
            </a:r>
            <a:r>
              <a:rPr lang="en-GB" dirty="0" err="1"/>
              <a:t>Paradoxon</a:t>
            </a:r>
            <a:r>
              <a:rPr lang="en-GB" dirty="0"/>
              <a:t> – van </a:t>
            </a:r>
            <a:r>
              <a:rPr lang="en-GB" dirty="0" err="1"/>
              <a:t>ami</a:t>
            </a:r>
            <a:r>
              <a:rPr lang="en-GB" dirty="0"/>
              <a:t> </a:t>
            </a:r>
            <a:r>
              <a:rPr lang="en-GB" dirty="0" err="1"/>
              <a:t>olcsó</a:t>
            </a:r>
            <a:r>
              <a:rPr lang="en-GB" dirty="0"/>
              <a:t>, van </a:t>
            </a:r>
            <a:r>
              <a:rPr lang="en-GB" dirty="0" err="1"/>
              <a:t>ami</a:t>
            </a:r>
            <a:r>
              <a:rPr lang="en-GB" dirty="0"/>
              <a:t> </a:t>
            </a:r>
            <a:r>
              <a:rPr lang="en-GB" dirty="0" err="1"/>
              <a:t>drága</a:t>
            </a:r>
            <a:r>
              <a:rPr lang="en-GB" dirty="0"/>
              <a:t>. </a:t>
            </a:r>
            <a:r>
              <a:rPr lang="en-GB" dirty="0" err="1"/>
              <a:t>Ezek</a:t>
            </a:r>
            <a:r>
              <a:rPr lang="en-GB" dirty="0"/>
              <a:t> a </a:t>
            </a:r>
            <a:r>
              <a:rPr lang="en-GB" dirty="0" err="1"/>
              <a:t>halas</a:t>
            </a:r>
            <a:r>
              <a:rPr lang="en-GB" dirty="0"/>
              <a:t> </a:t>
            </a:r>
            <a:r>
              <a:rPr lang="en-GB" dirty="0" err="1"/>
              <a:t>evőeszközök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jó</a:t>
            </a:r>
            <a:r>
              <a:rPr lang="en-GB" dirty="0"/>
              <a:t> </a:t>
            </a:r>
            <a:r>
              <a:rPr lang="en-GB" dirty="0" err="1"/>
              <a:t>semmi</a:t>
            </a:r>
            <a:r>
              <a:rPr lang="en-GB" dirty="0"/>
              <a:t> </a:t>
            </a:r>
            <a:r>
              <a:rPr lang="en-GB" dirty="0" err="1"/>
              <a:t>másra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C21DCAE2-9490-40FB-9678-8C29516E7A6D}"/>
              </a:ext>
            </a:extLst>
          </p:cNvPr>
          <p:cNvSpPr/>
          <p:nvPr/>
        </p:nvSpPr>
        <p:spPr>
          <a:xfrm rot="10800000">
            <a:off x="5918276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57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35</a:t>
            </a:fld>
            <a:endParaRPr lang="en-US" alt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3A91D970-0445-4A8A-9FC3-FCF4EF6CCBE7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485A217-A641-4404-B8FF-B072984E7692}"/>
              </a:ext>
            </a:extLst>
          </p:cNvPr>
          <p:cNvSpPr/>
          <p:nvPr/>
        </p:nvSpPr>
        <p:spPr>
          <a:xfrm>
            <a:off x="5562224" y="2154859"/>
            <a:ext cx="6629776" cy="2736304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C3E09B7D-84AE-4426-A34F-F5F300BD9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220837"/>
            <a:ext cx="5213700" cy="2670326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000" b="1" dirty="0">
                <a:solidFill>
                  <a:schemeClr val="bg1"/>
                </a:solidFill>
              </a:rPr>
              <a:t>SZÓBELI KÖZLÉS 
</a:t>
            </a:r>
            <a:r>
              <a:rPr 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</a:t>
            </a:r>
            <a:r>
              <a:rPr lang="pl-PL" alt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MONDJ KI MINDENT AMIT  TUDSZ,
 DE TUDD, MIT
 ÉS MIÉRT MONDASZ</a:t>
            </a:r>
          </a:p>
          <a:p>
            <a:pPr marL="0" indent="0" algn="r">
              <a:buNone/>
            </a:pPr>
            <a:r>
              <a:rPr lang="pl-PL" sz="1800" i="1" dirty="0" err="1">
                <a:solidFill>
                  <a:schemeClr val="bg1"/>
                </a:solidFill>
              </a:rPr>
              <a:t>H.Hamer</a:t>
            </a:r>
            <a:endParaRPr lang="pl-PL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593DEA-DE5A-41A8-9B57-8D4CB47D7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52" y="2708920"/>
            <a:ext cx="2039440" cy="1833431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7D14FBBD-47D1-4772-B801-E61ED2FF9574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</p:spTree>
    <p:extLst>
      <p:ext uri="{BB962C8B-B14F-4D97-AF65-F5344CB8AC3E}">
        <p14:creationId xmlns:p14="http://schemas.microsoft.com/office/powerpoint/2010/main" val="3419067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36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1385ED5-D89E-4506-A924-D30780F625CC}"/>
              </a:ext>
            </a:extLst>
          </p:cNvPr>
          <p:cNvSpPr/>
          <p:nvPr/>
        </p:nvSpPr>
        <p:spPr>
          <a:xfrm>
            <a:off x="3320921" y="6068318"/>
            <a:ext cx="916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215B2FA-55B4-4F08-9B42-91CDD4893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1C22DD2-C84C-4827-BF8A-ECF35B03F212}"/>
              </a:ext>
            </a:extLst>
          </p:cNvPr>
          <p:cNvSpPr/>
          <p:nvPr/>
        </p:nvSpPr>
        <p:spPr>
          <a:xfrm>
            <a:off x="1128234" y="6074132"/>
            <a:ext cx="1367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/>
              <a:t>Melléklet</a:t>
            </a:r>
            <a:r>
              <a:rPr lang="pl-PL" sz="1400" dirty="0"/>
              <a:t> 
MUNKA-KÁRTYA 2 ÉS 3
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459AD05F-106D-43A8-A140-1DFD487F491A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1A9F420A-E38A-4C08-B8FF-D00A868B05B6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F5561EA2-1BF6-4954-B409-D9397F737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5A9436C5-CCF5-44FB-9EC7-4AB24437E7C0}"/>
              </a:ext>
            </a:extLst>
          </p:cNvPr>
          <p:cNvSpPr/>
          <p:nvPr/>
        </p:nvSpPr>
        <p:spPr>
          <a:xfrm>
            <a:off x="3431705" y="1173521"/>
            <a:ext cx="8760296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3508B37A-FE08-4920-B4F6-E862B5E5059E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9AF4611-8629-46A4-8B3A-FB9112456751}"/>
              </a:ext>
            </a:extLst>
          </p:cNvPr>
          <p:cNvSpPr/>
          <p:nvPr/>
        </p:nvSpPr>
        <p:spPr>
          <a:xfrm>
            <a:off x="3916372" y="1737804"/>
            <a:ext cx="7666028" cy="3567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VISSZACSATOLÓ INFORMÁCIÓK - AZ ÜZENETEK ÉRTŐ MEGHALLGATÁSA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Miközben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figyelmesen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hallgatja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mind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vendégeket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helyszínen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résztvevőket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mondanom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emlékeztetve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Koncentrálni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figyelmet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hagyjon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semmit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vizuális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felvétel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ha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valaki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beszél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veled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"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", "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megértem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kifejezéseket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használva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nyitottság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annak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személynek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irányába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hallgat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empátia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kérdéseket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kérni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magyarázó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vonzó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5B5EA9CF-F1CD-47E7-85C3-050D3620F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36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C13BD348-2346-48A9-862D-AD86CDA8BCDF}"/>
              </a:ext>
            </a:extLst>
          </p:cNvPr>
          <p:cNvSpPr/>
          <p:nvPr/>
        </p:nvSpPr>
        <p:spPr>
          <a:xfrm>
            <a:off x="3431705" y="1245530"/>
            <a:ext cx="8760296" cy="463174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rójkąt prostokątny 14">
            <a:extLst>
              <a:ext uri="{FF2B5EF4-FFF2-40B4-BE49-F238E27FC236}">
                <a16:creationId xmlns:a16="http://schemas.microsoft.com/office/drawing/2014/main" id="{CE807E24-4E47-4BD5-9272-D48706C565AC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415480" y="242426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37</a:t>
            </a:fld>
            <a:endParaRPr lang="en-US" altLang="pl-PL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BBE2275C-16CC-422E-9510-B345C825DBF1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37</a:t>
            </a:fld>
            <a:endParaRPr lang="en-US" alt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E7C6BB3-247A-4E47-A891-34EDD40D9507}"/>
              </a:ext>
            </a:extLst>
          </p:cNvPr>
          <p:cNvSpPr/>
          <p:nvPr/>
        </p:nvSpPr>
        <p:spPr>
          <a:xfrm>
            <a:off x="3823766" y="1715440"/>
            <a:ext cx="7816850" cy="3259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VISSZACSATOLÓ INFORMÁCIÓK - AZ ÜZENETEK ÉRTŐ MEGHALLGATÁSA
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Miközben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aktívan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figyeli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gyakornokokat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mondanivalójára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fordítson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különös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figyelmet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tisztelet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elfogadás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melegség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mutatása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(pl. ha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valaki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mondja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ő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kezdő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pincér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étteremben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korábban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dolgozott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csak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felszolgálóként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eseményeken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mint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például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esküvők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bankettek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vezetett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szabadon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beszélgetést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elkerüli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moralizálást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ítélkezést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még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akkor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ha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résztvevő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hallgtja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figyelmesen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oktatást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helytelenül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rendezi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étkészletet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43FE3EB-D288-40B3-A286-4A8207A97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63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F96406EC-34B8-4DEF-AC4E-8FC9674CCF7A}"/>
              </a:ext>
            </a:extLst>
          </p:cNvPr>
          <p:cNvSpPr/>
          <p:nvPr/>
        </p:nvSpPr>
        <p:spPr>
          <a:xfrm>
            <a:off x="3403680" y="1173521"/>
            <a:ext cx="8760296" cy="4631742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9562E53B-8B61-42C6-94D1-A1C04E67BD82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38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15ED5F9-FFCE-4B0D-846C-EEC90A502555}"/>
              </a:ext>
            </a:extLst>
          </p:cNvPr>
          <p:cNvSpPr/>
          <p:nvPr/>
        </p:nvSpPr>
        <p:spPr>
          <a:xfrm>
            <a:off x="3863752" y="1582114"/>
            <a:ext cx="7217385" cy="4212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bg1"/>
                </a:solidFill>
              </a:rPr>
              <a:t>VISSZACSATOLÓ INFORMÁCIÓK - AZ ÜZENETEK ÉRTŐ MEGHALLGATÁSA
</a:t>
            </a:r>
            <a:r>
              <a:rPr lang="en-GB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</a:t>
            </a:r>
            <a:r>
              <a:rPr lang="en-GB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jó</a:t>
            </a:r>
            <a:r>
              <a:rPr lang="en-GB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hallgató</a:t>
            </a:r>
            <a:r>
              <a:rPr lang="en-GB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ha: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túlságosan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koncentrál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arra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mondani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figyeli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meg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alaposan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mások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mondanak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csak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arra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vár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szót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kapjon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reagálhasson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saját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szempontjából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csak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hallja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meg,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szeretne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hallani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megszakítja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beszélőt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befejezi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beszélgetést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torzítja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saját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célja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szerint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59EE546-8079-4846-AA2E-1B8F5A82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0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39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AEB35E2-E363-4524-8706-FAF18E51DFB4}"/>
              </a:ext>
            </a:extLst>
          </p:cNvPr>
          <p:cNvSpPr/>
          <p:nvPr/>
        </p:nvSpPr>
        <p:spPr>
          <a:xfrm>
            <a:off x="3320921" y="6068318"/>
            <a:ext cx="1279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recording</a:t>
            </a: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no 2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72358DC-DA92-4357-8AB9-04D56D439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EF74C87-CE59-4C8E-B25C-9BDD24271097}"/>
              </a:ext>
            </a:extLst>
          </p:cNvPr>
          <p:cNvSpPr/>
          <p:nvPr/>
        </p:nvSpPr>
        <p:spPr>
          <a:xfrm>
            <a:off x="1128234" y="6074132"/>
            <a:ext cx="1367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/>
              <a:t>Melléklet</a:t>
            </a:r>
            <a:r>
              <a:rPr lang="pl-PL" sz="1400" dirty="0"/>
              <a:t> MUNKA KÁRTYA 4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ADE7CEFE-BEA6-4204-9C5E-40AFEC0CEFEA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5A9194F-DBC1-4D8B-BF29-7F2AE8BCF57D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A96D9C54-392D-4850-B6F0-5604F3350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3DC4B4A0-FCC6-44FE-BC5E-1A6368509D76}"/>
              </a:ext>
            </a:extLst>
          </p:cNvPr>
          <p:cNvSpPr/>
          <p:nvPr/>
        </p:nvSpPr>
        <p:spPr>
          <a:xfrm>
            <a:off x="2565895" y="2819480"/>
            <a:ext cx="1770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altLang="pl-PL" sz="2000" b="1" dirty="0"/>
              <a:t> </a:t>
            </a:r>
          </a:p>
        </p:txBody>
      </p:sp>
      <p:sp>
        <p:nvSpPr>
          <p:cNvPr id="15" name="Dymek mowy: prostokąt 14">
            <a:extLst>
              <a:ext uri="{FF2B5EF4-FFF2-40B4-BE49-F238E27FC236}">
                <a16:creationId xmlns:a16="http://schemas.microsoft.com/office/drawing/2014/main" id="{F959E081-902E-4800-9B36-3E2FC2961584}"/>
              </a:ext>
            </a:extLst>
          </p:cNvPr>
          <p:cNvSpPr/>
          <p:nvPr/>
        </p:nvSpPr>
        <p:spPr>
          <a:xfrm>
            <a:off x="5154699" y="1241635"/>
            <a:ext cx="4037528" cy="910712"/>
          </a:xfrm>
          <a:prstGeom prst="wedgeRectCallout">
            <a:avLst>
              <a:gd name="adj1" fmla="val -21140"/>
              <a:gd name="adj2" fmla="val 7173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NON-VERBÁLIS KOMMUNIKÁCIÓ
-TESTBESZÉD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D20C205-055A-42EC-87A4-5DBA749B28A4}"/>
              </a:ext>
            </a:extLst>
          </p:cNvPr>
          <p:cNvSpPr/>
          <p:nvPr/>
        </p:nvSpPr>
        <p:spPr>
          <a:xfrm>
            <a:off x="2411342" y="2835501"/>
            <a:ext cx="2779538" cy="390107"/>
          </a:xfrm>
          <a:prstGeom prst="rect">
            <a:avLst/>
          </a:prstGeom>
          <a:solidFill>
            <a:srgbClr val="FFCA0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ARCKIFEJEZÉS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EDAAC3E-6C5B-414D-B677-8F1621FB6DCF}"/>
              </a:ext>
            </a:extLst>
          </p:cNvPr>
          <p:cNvSpPr/>
          <p:nvPr/>
        </p:nvSpPr>
        <p:spPr>
          <a:xfrm>
            <a:off x="1565144" y="3225608"/>
            <a:ext cx="3925273" cy="705899"/>
          </a:xfrm>
          <a:prstGeom prst="rect">
            <a:avLst/>
          </a:prstGeom>
          <a:solidFill>
            <a:srgbClr val="FBA1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MEGÉRINTÉS ÉS FIZIKAI ÉRINTKEZÉS
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B49DBC1-69F4-4369-B430-397526F2D45A}"/>
              </a:ext>
            </a:extLst>
          </p:cNvPr>
          <p:cNvSpPr/>
          <p:nvPr/>
        </p:nvSpPr>
        <p:spPr>
          <a:xfrm>
            <a:off x="1565144" y="3615715"/>
            <a:ext cx="3625736" cy="390107"/>
          </a:xfrm>
          <a:prstGeom prst="rect">
            <a:avLst/>
          </a:prstGeom>
          <a:solidFill>
            <a:srgbClr val="FE7E0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REJTETT JELENTÉS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5CB9F1B0-9562-4CAB-9FB8-0E9BBE100E72}"/>
              </a:ext>
            </a:extLst>
          </p:cNvPr>
          <p:cNvSpPr/>
          <p:nvPr/>
        </p:nvSpPr>
        <p:spPr>
          <a:xfrm>
            <a:off x="2041384" y="4002331"/>
            <a:ext cx="2903232" cy="705899"/>
          </a:xfrm>
          <a:prstGeom prst="rect">
            <a:avLst/>
          </a:prstGeom>
          <a:solidFill>
            <a:srgbClr val="FE593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FIZIKAI TÁVOLSÁG
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7DA3F646-EF95-434F-BB75-4F220FD37D97}"/>
              </a:ext>
            </a:extLst>
          </p:cNvPr>
          <p:cNvSpPr/>
          <p:nvPr/>
        </p:nvSpPr>
        <p:spPr>
          <a:xfrm>
            <a:off x="2449705" y="4388440"/>
            <a:ext cx="2314382" cy="390107"/>
          </a:xfrm>
          <a:prstGeom prst="rect">
            <a:avLst/>
          </a:prstGeom>
          <a:solidFill>
            <a:srgbClr val="F4433E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HANG CSATORNA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6045F295-B744-496D-9BEB-E2B69C428530}"/>
              </a:ext>
            </a:extLst>
          </p:cNvPr>
          <p:cNvSpPr/>
          <p:nvPr/>
        </p:nvSpPr>
        <p:spPr>
          <a:xfrm>
            <a:off x="7630300" y="3227354"/>
            <a:ext cx="2018764" cy="390107"/>
          </a:xfrm>
          <a:prstGeom prst="rect">
            <a:avLst/>
          </a:prstGeom>
          <a:solidFill>
            <a:srgbClr val="FFCA0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GESZTUSOK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15320B35-1537-4362-9857-51E439A25B24}"/>
              </a:ext>
            </a:extLst>
          </p:cNvPr>
          <p:cNvSpPr/>
          <p:nvPr/>
        </p:nvSpPr>
        <p:spPr>
          <a:xfrm>
            <a:off x="8050711" y="3615715"/>
            <a:ext cx="2123596" cy="390107"/>
          </a:xfrm>
          <a:prstGeom prst="rect">
            <a:avLst/>
          </a:prstGeom>
          <a:solidFill>
            <a:srgbClr val="FBA1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ASSZOCIÁCIÓK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8C2FD260-CB36-4726-AD59-EFF61EF38ADC}"/>
              </a:ext>
            </a:extLst>
          </p:cNvPr>
          <p:cNvSpPr/>
          <p:nvPr/>
        </p:nvSpPr>
        <p:spPr>
          <a:xfrm>
            <a:off x="7630300" y="4002330"/>
            <a:ext cx="2754455" cy="390107"/>
          </a:xfrm>
          <a:prstGeom prst="rect">
            <a:avLst/>
          </a:prstGeom>
          <a:solidFill>
            <a:srgbClr val="FE7E0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KÜLSŐ MEGJELENÉS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BC68F81-A28A-4E71-873F-62C4D13D511A}"/>
              </a:ext>
            </a:extLst>
          </p:cNvPr>
          <p:cNvSpPr/>
          <p:nvPr/>
        </p:nvSpPr>
        <p:spPr>
          <a:xfrm>
            <a:off x="7105057" y="4387455"/>
            <a:ext cx="4037528" cy="390107"/>
          </a:xfrm>
          <a:prstGeom prst="rect">
            <a:avLst/>
          </a:prstGeom>
          <a:solidFill>
            <a:srgbClr val="FE593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 dirty="0">
                <a:solidFill>
                  <a:schemeClr val="bg1"/>
                </a:solidFill>
              </a:rPr>
              <a:t>TEST ELHELYEZKEDÉS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92500E08-92EB-4BDA-8940-F0FE8889B335}"/>
              </a:ext>
            </a:extLst>
          </p:cNvPr>
          <p:cNvSpPr/>
          <p:nvPr/>
        </p:nvSpPr>
        <p:spPr>
          <a:xfrm>
            <a:off x="3872634" y="5134787"/>
            <a:ext cx="4016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b="1" dirty="0">
                <a:solidFill>
                  <a:srgbClr val="FE7E01"/>
                </a:solidFill>
              </a:rPr>
              <a:t>A NEM VERBÁLIS KOMMUNIKÁCIÓ JELEI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32363C-1606-4745-A8EA-477991A13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46" y="2928806"/>
            <a:ext cx="1388538" cy="138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9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4E45FE47-DC04-4AF6-971C-48BED9B91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r="5077"/>
          <a:stretch/>
        </p:blipFill>
        <p:spPr>
          <a:xfrm>
            <a:off x="0" y="1773871"/>
            <a:ext cx="4871864" cy="395938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 A KARRIER PÁLYA?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</a:t>
            </a:fld>
            <a:endParaRPr lang="en-US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7574CF0-42D4-40AD-B6F7-8A776181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18453" y="1773871"/>
            <a:ext cx="234498" cy="3959385"/>
          </a:xfrm>
          <a:prstGeom prst="rect">
            <a:avLst/>
          </a:prstGeom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E6D4E952-7182-4D02-9B03-995D72F7BC9A}"/>
              </a:ext>
            </a:extLst>
          </p:cNvPr>
          <p:cNvSpPr txBox="1">
            <a:spLocks/>
          </p:cNvSpPr>
          <p:nvPr/>
        </p:nvSpPr>
        <p:spPr bwMode="auto">
          <a:xfrm>
            <a:off x="5303912" y="3125696"/>
            <a:ext cx="6048672" cy="181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felnőtt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dönt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szakmai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előmeneteléről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amely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következőket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tartalmazhatja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
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képesítéseknek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munkapozícióval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kapcsolatos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tényleges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követelményekhez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való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hozzáigazításával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képesítések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kiterjesztése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
</a:t>
            </a: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0778B5A-D100-463E-964D-190467033691}"/>
              </a:ext>
            </a:extLst>
          </p:cNvPr>
          <p:cNvSpPr/>
          <p:nvPr/>
        </p:nvSpPr>
        <p:spPr>
          <a:xfrm>
            <a:off x="5303912" y="2636912"/>
            <a:ext cx="5616625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l-PL" sz="2000" b="1" dirty="0">
                <a:solidFill>
                  <a:srgbClr val="FF8803"/>
                </a:solidFill>
              </a:rPr>
              <a:t>PINCÉR KARRIER: FELNŐTT
</a:t>
            </a:r>
          </a:p>
        </p:txBody>
      </p:sp>
    </p:spTree>
    <p:extLst>
      <p:ext uri="{BB962C8B-B14F-4D97-AF65-F5344CB8AC3E}">
        <p14:creationId xmlns:p14="http://schemas.microsoft.com/office/powerpoint/2010/main" val="1441649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40</a:t>
            </a:fld>
            <a:endParaRPr lang="en-US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0CD8AB-504F-42B6-95FC-450AE59D3A51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4" y="2420888"/>
            <a:ext cx="144015" cy="273630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B3FE175-34BF-45C9-A32A-A334B89916CB}"/>
              </a:ext>
            </a:extLst>
          </p:cNvPr>
          <p:cNvSpPr/>
          <p:nvPr/>
        </p:nvSpPr>
        <p:spPr>
          <a:xfrm>
            <a:off x="4669877" y="2574060"/>
            <a:ext cx="646668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rgbClr val="FFAC06"/>
                </a:solidFill>
              </a:rPr>
              <a:t>NON-VERBÁLIS KOMMUNIKÁCIÓ-TESTBESZÉD
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szakmai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munkában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verbális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kommunikáció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jelei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különösen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jól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felismerhetők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emberekkel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dolgozó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szakemberek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számára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kapcsolatok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létesítése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információk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meghallgatása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információ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továbbítása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terén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munkáját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végző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pincér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tréner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vezetői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során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megköveteli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teljes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tudatosságot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saját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testbeszéd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irányítását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emberek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megértését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ellenőrzés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elvégzésének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képességét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2C330EC-1E21-44C3-B200-6DCBDFF9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823261"/>
            <a:ext cx="2054797" cy="20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34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208AB60-1F1A-4867-878E-B268D87B9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r="15284"/>
          <a:stretch/>
        </p:blipFill>
        <p:spPr>
          <a:xfrm>
            <a:off x="-9932" y="1438892"/>
            <a:ext cx="5505360" cy="5419107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41</a:t>
            </a:fld>
            <a:endParaRPr lang="en-US" altLang="pl-PL"/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1E0F2298-F041-4B57-82F9-2742040A1B7C}"/>
              </a:ext>
            </a:extLst>
          </p:cNvPr>
          <p:cNvSpPr txBox="1">
            <a:spLocks/>
          </p:cNvSpPr>
          <p:nvPr/>
        </p:nvSpPr>
        <p:spPr bwMode="auto">
          <a:xfrm>
            <a:off x="5663952" y="2021992"/>
            <a:ext cx="6336704" cy="462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hu-HU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szóbeli közlés fenntartása (tanácsot ad a bor megválasztására az étkezéshez, jelzi, hogy hol található a menükártyán, hogy az ügyfél tájékozódhasson az ár felől, hangsúlyoz az arckifejezésekkel és az előnyös gesztusokkal),
attitűdök és érzelmek kommunikációja (ha a résztvevők a képzési szünetben figyelnek rád, és valami másra vigyázol,  akkor egy pillanatra meg kell változtatni a témát, mondj egy viccet, anekdotát vagy tarts egy kis szünetet),
Bemutatkozás, (ha megmutatod a gyümölcsök </a:t>
            </a:r>
            <a:r>
              <a:rPr lang="hu-HU" alt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flambírozását</a:t>
            </a:r>
            <a:r>
              <a:rPr lang="hu-HU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állj egyenesen, tedd a dolgod hatékonyan és ezzel egy időben magyarázd el, mit csinálsz, hangsúlyozva a tréner professzionalizmust),
szertartást (pl. vallásos vagy az asztal leterítése)</a:t>
            </a:r>
            <a:r>
              <a:rPr lang="en-GB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alt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BE1A8D2-596A-40C0-9213-0C88F5B5D132}"/>
              </a:ext>
            </a:extLst>
          </p:cNvPr>
          <p:cNvSpPr/>
          <p:nvPr/>
        </p:nvSpPr>
        <p:spPr>
          <a:xfrm>
            <a:off x="5231904" y="1440000"/>
            <a:ext cx="6973205" cy="566737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0277C24E-E3C9-42ED-8B67-D21CD16DABEE}"/>
              </a:ext>
            </a:extLst>
          </p:cNvPr>
          <p:cNvSpPr/>
          <p:nvPr/>
        </p:nvSpPr>
        <p:spPr>
          <a:xfrm rot="10800000">
            <a:off x="5231904" y="1995376"/>
            <a:ext cx="265074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1" name="Tytuł 4">
            <a:extLst>
              <a:ext uri="{FF2B5EF4-FFF2-40B4-BE49-F238E27FC236}">
                <a16:creationId xmlns:a16="http://schemas.microsoft.com/office/drawing/2014/main" id="{FCEEB960-C68D-4D95-9C73-CBA42708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936" y="1438893"/>
            <a:ext cx="6660664" cy="54994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A NEM VERBÁLIS KOMMUNIKÁCIÓ JELENTÉSE</a:t>
            </a:r>
          </a:p>
        </p:txBody>
      </p:sp>
    </p:spTree>
    <p:extLst>
      <p:ext uri="{BB962C8B-B14F-4D97-AF65-F5344CB8AC3E}">
        <p14:creationId xmlns:p14="http://schemas.microsoft.com/office/powerpoint/2010/main" val="4201115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42</a:t>
            </a:fld>
            <a:endParaRPr lang="en-US" altLang="pl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9122F694-97D9-441D-BBB5-49E79D7C86C1}"/>
              </a:ext>
            </a:extLst>
          </p:cNvPr>
          <p:cNvSpPr txBox="1">
            <a:spLocks/>
          </p:cNvSpPr>
          <p:nvPr/>
        </p:nvSpPr>
        <p:spPr>
          <a:xfrm>
            <a:off x="2212871" y="1196752"/>
            <a:ext cx="682475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pl-PL" sz="2000" dirty="0">
              <a:solidFill>
                <a:prstClr val="black"/>
              </a:solidFill>
            </a:endParaRPr>
          </a:p>
          <a:p>
            <a:pPr marL="400050" lvl="1" indent="0">
              <a:buFont typeface="Arial" panose="020B0604020202020204" pitchFamily="34" charset="0"/>
              <a:buNone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20" name="Prostokąt: jeden ścięty róg 19">
            <a:extLst>
              <a:ext uri="{FF2B5EF4-FFF2-40B4-BE49-F238E27FC236}">
                <a16:creationId xmlns:a16="http://schemas.microsoft.com/office/drawing/2014/main" id="{437CF451-428E-43F7-9625-8A4104B15C60}"/>
              </a:ext>
            </a:extLst>
          </p:cNvPr>
          <p:cNvSpPr/>
          <p:nvPr/>
        </p:nvSpPr>
        <p:spPr>
          <a:xfrm>
            <a:off x="5918856" y="1628800"/>
            <a:ext cx="2854197" cy="4235064"/>
          </a:xfrm>
          <a:prstGeom prst="snip1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21" name="Prostokąt: jeden ścięty róg 20">
            <a:extLst>
              <a:ext uri="{FF2B5EF4-FFF2-40B4-BE49-F238E27FC236}">
                <a16:creationId xmlns:a16="http://schemas.microsoft.com/office/drawing/2014/main" id="{773009E4-5694-4192-8B15-D0A337AFD286}"/>
              </a:ext>
            </a:extLst>
          </p:cNvPr>
          <p:cNvSpPr/>
          <p:nvPr/>
        </p:nvSpPr>
        <p:spPr>
          <a:xfrm>
            <a:off x="8832304" y="1642208"/>
            <a:ext cx="2844800" cy="4235064"/>
          </a:xfrm>
          <a:prstGeom prst="snip1Rect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: jeden ścięty róg 21">
            <a:extLst>
              <a:ext uri="{FF2B5EF4-FFF2-40B4-BE49-F238E27FC236}">
                <a16:creationId xmlns:a16="http://schemas.microsoft.com/office/drawing/2014/main" id="{97784814-0B2C-4A4D-A412-B2A6140FE937}"/>
              </a:ext>
            </a:extLst>
          </p:cNvPr>
          <p:cNvSpPr/>
          <p:nvPr/>
        </p:nvSpPr>
        <p:spPr>
          <a:xfrm>
            <a:off x="2999656" y="1628800"/>
            <a:ext cx="2849116" cy="4235064"/>
          </a:xfrm>
          <a:prstGeom prst="snip1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dtytuł 2">
            <a:extLst>
              <a:ext uri="{FF2B5EF4-FFF2-40B4-BE49-F238E27FC236}">
                <a16:creationId xmlns:a16="http://schemas.microsoft.com/office/drawing/2014/main" id="{9260E1FC-7A61-4583-9661-FAA68626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42" y="3058325"/>
            <a:ext cx="2555745" cy="2016224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>
                <a:solidFill>
                  <a:schemeClr val="bg1"/>
                </a:solidFill>
              </a:rPr>
              <a:t>Az </a:t>
            </a:r>
            <a:r>
              <a:rPr lang="en-GB" sz="1600" b="1" dirty="0" err="1">
                <a:solidFill>
                  <a:schemeClr val="bg1"/>
                </a:solidFill>
              </a:rPr>
              <a:t>azonos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gesztusok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jelentései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különbözhetnek</a:t>
            </a:r>
            <a:r>
              <a:rPr lang="en-GB" sz="1600" b="1" dirty="0">
                <a:solidFill>
                  <a:schemeClr val="bg1"/>
                </a:solidFill>
              </a:rPr>
              <a:t> a </a:t>
            </a:r>
            <a:r>
              <a:rPr lang="en-GB" sz="1600" b="1" dirty="0" err="1">
                <a:solidFill>
                  <a:schemeClr val="bg1"/>
                </a:solidFill>
              </a:rPr>
              <a:t>különböző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kultúrákban</a:t>
            </a:r>
            <a:r>
              <a:rPr lang="en-GB" sz="1600" b="1" dirty="0">
                <a:solidFill>
                  <a:schemeClr val="bg1"/>
                </a:solidFill>
              </a:rPr>
              <a:t>. </a:t>
            </a:r>
            <a:r>
              <a:rPr lang="en-GB" sz="1600" b="1" dirty="0" err="1">
                <a:solidFill>
                  <a:schemeClr val="bg1"/>
                </a:solidFill>
              </a:rPr>
              <a:t>Tehát</a:t>
            </a:r>
            <a:r>
              <a:rPr lang="en-GB" sz="1600" b="1" dirty="0">
                <a:solidFill>
                  <a:schemeClr val="bg1"/>
                </a:solidFill>
              </a:rPr>
              <a:t>, ha </a:t>
            </a:r>
            <a:r>
              <a:rPr lang="en-GB" sz="1600" b="1" dirty="0" err="1">
                <a:solidFill>
                  <a:schemeClr val="bg1"/>
                </a:solidFill>
              </a:rPr>
              <a:t>Ön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egy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külföldi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vendéget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szolgál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ki</a:t>
            </a:r>
            <a:r>
              <a:rPr lang="en-GB" sz="1600" b="1" dirty="0">
                <a:solidFill>
                  <a:schemeClr val="bg1"/>
                </a:solidFill>
              </a:rPr>
              <a:t>, </a:t>
            </a:r>
            <a:r>
              <a:rPr lang="en-GB" sz="1600" b="1" dirty="0" err="1">
                <a:solidFill>
                  <a:schemeClr val="bg1"/>
                </a:solidFill>
              </a:rPr>
              <a:t>bánjon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velük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okosan</a:t>
            </a:r>
            <a:r>
              <a:rPr lang="en-GB" sz="1600" b="1" dirty="0">
                <a:solidFill>
                  <a:schemeClr val="bg1"/>
                </a:solidFill>
              </a:rPr>
              <a:t>.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2D5A8D8-991B-4741-BAB7-5CEB8DAA3EC9}"/>
              </a:ext>
            </a:extLst>
          </p:cNvPr>
          <p:cNvSpPr/>
          <p:nvPr/>
        </p:nvSpPr>
        <p:spPr>
          <a:xfrm>
            <a:off x="444491" y="4335848"/>
            <a:ext cx="2365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NONVERBÁLIS JELEK OLVASATÁNAK KONTEXTUSA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B10C783F-5D8D-4729-BE56-850ACFAF8379}"/>
              </a:ext>
            </a:extLst>
          </p:cNvPr>
          <p:cNvSpPr/>
          <p:nvPr/>
        </p:nvSpPr>
        <p:spPr>
          <a:xfrm>
            <a:off x="2999657" y="2151671"/>
            <a:ext cx="2851660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KULTURÁLIS KONTEXTUS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716460A3-6718-48A0-8D58-4C6F1AF80181}"/>
              </a:ext>
            </a:extLst>
          </p:cNvPr>
          <p:cNvSpPr/>
          <p:nvPr/>
        </p:nvSpPr>
        <p:spPr>
          <a:xfrm>
            <a:off x="5918856" y="2151671"/>
            <a:ext cx="2854197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b="1" dirty="0"/>
              <a:t>SZITUÁCIÓS KONTEXTUS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B9E088D-D1A3-46DF-8892-DC8CF141FAEE}"/>
              </a:ext>
            </a:extLst>
          </p:cNvPr>
          <p:cNvSpPr/>
          <p:nvPr/>
        </p:nvSpPr>
        <p:spPr>
          <a:xfrm>
            <a:off x="8832304" y="2151671"/>
            <a:ext cx="2842255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KÖZÖSSÉGEK KONTEXTUSA</a:t>
            </a:r>
          </a:p>
        </p:txBody>
      </p:sp>
      <p:sp>
        <p:nvSpPr>
          <p:cNvPr id="28" name="Podtytuł 2">
            <a:extLst>
              <a:ext uri="{FF2B5EF4-FFF2-40B4-BE49-F238E27FC236}">
                <a16:creationId xmlns:a16="http://schemas.microsoft.com/office/drawing/2014/main" id="{472A2360-5903-4BE1-8862-D14574CF2A97}"/>
              </a:ext>
            </a:extLst>
          </p:cNvPr>
          <p:cNvSpPr txBox="1">
            <a:spLocks/>
          </p:cNvSpPr>
          <p:nvPr/>
        </p:nvSpPr>
        <p:spPr bwMode="auto">
          <a:xfrm>
            <a:off x="6109627" y="3058325"/>
            <a:ext cx="2473525" cy="25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 err="1">
                <a:solidFill>
                  <a:schemeClr val="bg1"/>
                </a:solidFill>
              </a:rPr>
              <a:t>Sok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nem-verbális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jel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megváltoztatja</a:t>
            </a:r>
            <a:r>
              <a:rPr lang="en-GB" sz="1600" b="1" dirty="0">
                <a:solidFill>
                  <a:schemeClr val="bg1"/>
                </a:solidFill>
              </a:rPr>
              <a:t> a </a:t>
            </a:r>
            <a:r>
              <a:rPr lang="en-GB" sz="1600" b="1" dirty="0" err="1">
                <a:solidFill>
                  <a:schemeClr val="bg1"/>
                </a:solidFill>
              </a:rPr>
              <a:t>jelentését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attól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függően</a:t>
            </a:r>
            <a:r>
              <a:rPr lang="en-GB" sz="1600" b="1" dirty="0">
                <a:solidFill>
                  <a:schemeClr val="bg1"/>
                </a:solidFill>
              </a:rPr>
              <a:t>, </a:t>
            </a:r>
            <a:r>
              <a:rPr lang="en-GB" sz="1600" b="1" dirty="0" err="1">
                <a:solidFill>
                  <a:schemeClr val="bg1"/>
                </a:solidFill>
              </a:rPr>
              <a:t>hogy</a:t>
            </a:r>
            <a:r>
              <a:rPr lang="en-GB" sz="1600" b="1" dirty="0">
                <a:solidFill>
                  <a:schemeClr val="bg1"/>
                </a:solidFill>
              </a:rPr>
              <a:t> a </a:t>
            </a:r>
            <a:r>
              <a:rPr lang="en-GB" sz="1600" b="1" dirty="0" err="1">
                <a:solidFill>
                  <a:schemeClr val="bg1"/>
                </a:solidFill>
              </a:rPr>
              <a:t>helyzet</a:t>
            </a:r>
            <a:r>
              <a:rPr lang="en-GB" sz="1600" b="1" dirty="0">
                <a:solidFill>
                  <a:schemeClr val="bg1"/>
                </a:solidFill>
              </a:rPr>
              <a:t>, </a:t>
            </a:r>
            <a:r>
              <a:rPr lang="en-GB" sz="1600" b="1" dirty="0" err="1">
                <a:solidFill>
                  <a:schemeClr val="bg1"/>
                </a:solidFill>
              </a:rPr>
              <a:t>amelyben</a:t>
            </a:r>
            <a:r>
              <a:rPr lang="en-GB" sz="1600" b="1" dirty="0">
                <a:solidFill>
                  <a:schemeClr val="bg1"/>
                </a:solidFill>
              </a:rPr>
              <a:t> a </a:t>
            </a:r>
            <a:r>
              <a:rPr lang="en-GB" sz="1600" b="1" dirty="0" err="1">
                <a:solidFill>
                  <a:schemeClr val="bg1"/>
                </a:solidFill>
              </a:rPr>
              <a:t>küldő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található</a:t>
            </a:r>
            <a:r>
              <a:rPr lang="en-GB" sz="1600" b="1" dirty="0">
                <a:solidFill>
                  <a:schemeClr val="bg1"/>
                </a:solidFill>
              </a:rPr>
              <a:t>, </a:t>
            </a:r>
            <a:r>
              <a:rPr lang="en-GB" sz="1600" b="1" dirty="0" err="1">
                <a:solidFill>
                  <a:schemeClr val="bg1"/>
                </a:solidFill>
              </a:rPr>
              <a:t>például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összeszorított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kezek</a:t>
            </a:r>
            <a:r>
              <a:rPr lang="en-GB" sz="1600" b="1" dirty="0">
                <a:solidFill>
                  <a:schemeClr val="bg1"/>
                </a:solidFill>
              </a:rPr>
              <a:t> (</a:t>
            </a:r>
            <a:r>
              <a:rPr lang="en-GB" sz="1600" b="1" dirty="0" err="1">
                <a:solidFill>
                  <a:schemeClr val="bg1"/>
                </a:solidFill>
              </a:rPr>
              <a:t>ököl</a:t>
            </a:r>
            <a:r>
              <a:rPr lang="en-GB" sz="1600" b="1" dirty="0">
                <a:solidFill>
                  <a:schemeClr val="bg1"/>
                </a:solidFill>
              </a:rPr>
              <a:t>) </a:t>
            </a:r>
            <a:r>
              <a:rPr lang="en-GB" sz="1600" b="1" dirty="0" err="1">
                <a:solidFill>
                  <a:schemeClr val="bg1"/>
                </a:solidFill>
              </a:rPr>
              <a:t>lehet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az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agresszió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jele</a:t>
            </a:r>
            <a:r>
              <a:rPr lang="en-GB" sz="1600" b="1" dirty="0">
                <a:solidFill>
                  <a:schemeClr val="bg1"/>
                </a:solidFill>
              </a:rPr>
              <a:t>, de </a:t>
            </a:r>
            <a:r>
              <a:rPr lang="en-GB" sz="1600" b="1" dirty="0" err="1">
                <a:solidFill>
                  <a:schemeClr val="bg1"/>
                </a:solidFill>
              </a:rPr>
              <a:t>lehet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egy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ösztönző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jel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valakinek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vagy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egy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játékos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gesztus</a:t>
            </a:r>
            <a:r>
              <a:rPr lang="en-GB" sz="1600" b="1" dirty="0">
                <a:solidFill>
                  <a:schemeClr val="bg1"/>
                </a:solidFill>
              </a:rPr>
              <a:t>.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29" name="Podtytuł 2">
            <a:extLst>
              <a:ext uri="{FF2B5EF4-FFF2-40B4-BE49-F238E27FC236}">
                <a16:creationId xmlns:a16="http://schemas.microsoft.com/office/drawing/2014/main" id="{1F1D686D-B683-4AF2-86B3-50EA2EB074CC}"/>
              </a:ext>
            </a:extLst>
          </p:cNvPr>
          <p:cNvSpPr txBox="1">
            <a:spLocks/>
          </p:cNvSpPr>
          <p:nvPr/>
        </p:nvSpPr>
        <p:spPr bwMode="auto">
          <a:xfrm>
            <a:off x="9002419" y="3064073"/>
            <a:ext cx="2579136" cy="247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b="1" dirty="0">
                <a:solidFill>
                  <a:schemeClr val="bg1"/>
                </a:solidFill>
              </a:rPr>
              <a:t>Ha a szavak értelmezése több non-verbális jelet is tartalmaz, akkor egyre egyértelműbb és megbízhatóbb lesz az értelmezés. Ha nem ajánl valamit a vendégeknek, hangsúlyozza az arckifejezéssel és  kiegyensúlyozott gesztussal.
</a:t>
            </a:r>
            <a:endParaRPr lang="pl-PL" sz="1600" b="1" dirty="0">
              <a:solidFill>
                <a:schemeClr val="bg1"/>
              </a:solidFill>
            </a:endParaRP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D1328AE0-E1AB-4559-87E0-370DD833AE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0" y="2564904"/>
            <a:ext cx="1581469" cy="15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31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43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C5FCE358-CEE4-4D2D-A6B8-727A0BB40A27}"/>
              </a:ext>
            </a:extLst>
          </p:cNvPr>
          <p:cNvGrpSpPr/>
          <p:nvPr/>
        </p:nvGrpSpPr>
        <p:grpSpPr>
          <a:xfrm>
            <a:off x="1559496" y="1124744"/>
            <a:ext cx="8856984" cy="5544343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FC88AB55-08AF-473E-B689-E4236AC4B9BA}"/>
                </a:ext>
              </a:extLst>
            </p:cNvPr>
            <p:cNvSpPr/>
            <p:nvPr/>
          </p:nvSpPr>
          <p:spPr>
            <a:xfrm>
              <a:off x="4224487" y="1842510"/>
              <a:ext cx="6000614" cy="3955733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220D6B7C-9558-4DC0-91D6-605CC06BBEC4}"/>
                </a:ext>
              </a:extLst>
            </p:cNvPr>
            <p:cNvSpPr/>
            <p:nvPr/>
          </p:nvSpPr>
          <p:spPr>
            <a:xfrm>
              <a:off x="4224487" y="1318219"/>
              <a:ext cx="6000614" cy="524291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4A68BA3C-BC30-48AB-916B-DD0BB1208DDF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93756FBA-F999-463F-9952-7A07FDE2DD21}"/>
              </a:ext>
            </a:extLst>
          </p:cNvPr>
          <p:cNvSpPr/>
          <p:nvPr/>
        </p:nvSpPr>
        <p:spPr>
          <a:xfrm>
            <a:off x="1728074" y="1179232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D7E01"/>
                </a:solidFill>
              </a:rPr>
              <a:t>A TESTBESZÉD OLVASÁSA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8B9F94AC-9750-44C4-8A55-18B4F8BD1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297472"/>
              </p:ext>
            </p:extLst>
          </p:nvPr>
        </p:nvGraphicFramePr>
        <p:xfrm>
          <a:off x="1686475" y="1757005"/>
          <a:ext cx="8585990" cy="41498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393">
                  <a:extLst>
                    <a:ext uri="{9D8B030D-6E8A-4147-A177-3AD203B41FA5}">
                      <a16:colId xmlns:a16="http://schemas.microsoft.com/office/drawing/2014/main" val="4282429070"/>
                    </a:ext>
                  </a:extLst>
                </a:gridCol>
              </a:tblGrid>
              <a:tr h="520379">
                <a:tc>
                  <a:txBody>
                    <a:bodyPr/>
                    <a:lstStyle/>
                    <a:p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92D050"/>
                          </a:solidFill>
                        </a:rPr>
                        <a:t>POZITÍV JELEK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4433E"/>
                          </a:solidFill>
                        </a:rPr>
                        <a:t>NEGATÍV JELEK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259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bg1"/>
                          </a:solidFill>
                        </a:rPr>
                        <a:t>Pozíció-és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bg1"/>
                          </a:solidFill>
                        </a:rPr>
                        <a:t>testmozdulatok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
(</a:t>
                      </a:r>
                      <a:r>
                        <a:rPr lang="en-GB" sz="1400" b="1" dirty="0" err="1">
                          <a:solidFill>
                            <a:schemeClr val="bg1"/>
                          </a:solidFill>
                        </a:rPr>
                        <a:t>pincér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b="1" dirty="0" err="1">
                          <a:solidFill>
                            <a:schemeClr val="bg1"/>
                          </a:solidFill>
                        </a:rPr>
                        <a:t>tréner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l-PL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Nyugodt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sziluett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természetesen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egyenes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ülő-és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sétáló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nyugodt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tiszteletben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tartva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másik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személy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privát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szféráját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Takarásban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valaki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mögött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áll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merev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csoszogó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lábak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csoszogó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zárkózottl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forog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
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379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Arc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400" b="1" i="1" dirty="0" err="1">
                          <a:solidFill>
                            <a:schemeClr val="bg1"/>
                          </a:solidFill>
                        </a:rPr>
                        <a:t>pincér</a:t>
                      </a:r>
                      <a:r>
                        <a:rPr lang="pl-PL" sz="1400" b="1" i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400" b="1" i="1" dirty="0" err="1">
                          <a:solidFill>
                            <a:schemeClr val="bg1"/>
                          </a:solidFill>
                        </a:rPr>
                        <a:t>tréner</a:t>
                      </a:r>
                      <a:r>
                        <a:rPr lang="pl-PL" sz="1400" b="1" i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l-PL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dirty="0">
                          <a:solidFill>
                            <a:schemeClr val="bg1"/>
                          </a:solidFill>
                        </a:rPr>
                        <a:t>nyugodt és vidám, könnyű mosoly is a szemében, könnyű szemkontaktus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merev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megjelenés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tolakodón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bámul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beszélgetőpartnerre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
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5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 err="1">
                          <a:solidFill>
                            <a:schemeClr val="bg1"/>
                          </a:solidFill>
                        </a:rPr>
                        <a:t>Vállak</a:t>
                      </a:r>
                      <a:r>
                        <a:rPr lang="pl-PL" sz="1400" b="1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400" b="1" i="0" dirty="0" err="1">
                          <a:solidFill>
                            <a:schemeClr val="bg1"/>
                          </a:solidFill>
                        </a:rPr>
                        <a:t>karok</a:t>
                      </a:r>
                      <a:r>
                        <a:rPr lang="pl-PL" sz="1400" b="1" i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pl-PL" sz="1400" b="1" i="1" dirty="0" err="1">
                          <a:solidFill>
                            <a:schemeClr val="bg1"/>
                          </a:solidFill>
                        </a:rPr>
                        <a:t>pincér</a:t>
                      </a:r>
                      <a:r>
                        <a:rPr lang="pl-PL" sz="1400" b="1" i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400" b="1" i="1" dirty="0" err="1">
                          <a:solidFill>
                            <a:schemeClr val="bg1"/>
                          </a:solidFill>
                        </a:rPr>
                        <a:t>tréner</a:t>
                      </a:r>
                      <a:r>
                        <a:rPr lang="pl-PL" sz="1400" b="0" i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l-PL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err="1">
                          <a:solidFill>
                            <a:schemeClr val="bg1"/>
                          </a:solidFill>
                        </a:rPr>
                        <a:t>mérsékelt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400" dirty="0" err="1">
                          <a:solidFill>
                            <a:schemeClr val="bg1"/>
                          </a:solidFill>
                        </a:rPr>
                        <a:t>gesztusok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Integetet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karjával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tartja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kezét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is,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állandóan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megérinti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az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arcát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keresztbe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teszi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karokat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335">
                <a:tc>
                  <a:txBody>
                    <a:bodyPr/>
                    <a:lstStyle/>
                    <a:p>
                      <a:r>
                        <a:rPr lang="pl-PL" sz="1400" b="1" dirty="0" err="1">
                          <a:solidFill>
                            <a:schemeClr val="bg1"/>
                          </a:solidFill>
                        </a:rPr>
                        <a:t>Kezek</a:t>
                      </a:r>
                      <a:endParaRPr lang="pl-PL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400" b="1" i="1" dirty="0" err="1">
                          <a:solidFill>
                            <a:schemeClr val="bg1"/>
                          </a:solidFill>
                        </a:rPr>
                        <a:t>pincér</a:t>
                      </a:r>
                      <a:r>
                        <a:rPr lang="pl-PL" sz="1400" b="1" i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400" b="1" i="1" dirty="0" err="1">
                          <a:solidFill>
                            <a:schemeClr val="bg1"/>
                          </a:solidFill>
                        </a:rPr>
                        <a:t>tréner</a:t>
                      </a:r>
                      <a:r>
                        <a:rPr lang="pl-PL" sz="1400" b="1" i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l-PL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err="1">
                          <a:solidFill>
                            <a:schemeClr val="bg1"/>
                          </a:solidFill>
                        </a:rPr>
                        <a:t>nyitott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összekulcsolja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az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ujjait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kanyargó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préselt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ujjak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játszik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tárgyakkal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vagy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 a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hajával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
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err="1">
                          <a:solidFill>
                            <a:schemeClr val="bg1"/>
                          </a:solidFill>
                        </a:rPr>
                        <a:t>Lábak</a:t>
                      </a:r>
                      <a:endParaRPr lang="pl-PL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400" b="1" i="1" baseline="0" dirty="0" err="1">
                          <a:solidFill>
                            <a:schemeClr val="bg1"/>
                          </a:solidFill>
                        </a:rPr>
                        <a:t>tréner</a:t>
                      </a:r>
                      <a:r>
                        <a:rPr lang="pl-PL" sz="1400" b="1" i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l-PL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szabadon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ül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Keresztbe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tett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lengő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lábak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584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44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5EA797E2-389E-4CF4-97FB-A30884B55712}"/>
              </a:ext>
            </a:extLst>
          </p:cNvPr>
          <p:cNvGrpSpPr/>
          <p:nvPr/>
        </p:nvGrpSpPr>
        <p:grpSpPr>
          <a:xfrm>
            <a:off x="1890494" y="1589313"/>
            <a:ext cx="7013816" cy="4104456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6411D66B-18CB-44EE-83D1-DD243F166B47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82E29613-163F-4C2A-BA62-A0777E814D2C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AB0AEC62-F18D-42E4-9252-925A3C1454FF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10224808-0013-43EC-B99A-1B84BB80B452}"/>
              </a:ext>
            </a:extLst>
          </p:cNvPr>
          <p:cNvSpPr/>
          <p:nvPr/>
        </p:nvSpPr>
        <p:spPr>
          <a:xfrm>
            <a:off x="2351584" y="234888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</a:t>
            </a:r>
            <a:r>
              <a:rPr lang="en-GB" dirty="0" err="1">
                <a:solidFill>
                  <a:schemeClr val="bg1"/>
                </a:solidFill>
              </a:rPr>
              <a:t>kommunikációt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akadályozó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tényezők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információcsere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akadályai</a:t>
            </a:r>
            <a:r>
              <a:rPr lang="en-GB" dirty="0">
                <a:solidFill>
                  <a:schemeClr val="bg1"/>
                </a:solidFill>
              </a:rPr>
              <a:t>. </a:t>
            </a:r>
            <a:r>
              <a:rPr lang="en-GB" dirty="0" err="1">
                <a:solidFill>
                  <a:schemeClr val="bg1"/>
                </a:solidFill>
              </a:rPr>
              <a:t>Ezek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lehetnek</a:t>
            </a:r>
            <a:r>
              <a:rPr lang="en-GB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Blip>
                <a:blip r:embed="rId2"/>
              </a:buBlip>
            </a:pPr>
            <a:r>
              <a:rPr lang="en-GB" dirty="0" err="1">
                <a:solidFill>
                  <a:schemeClr val="bg1"/>
                </a:solidFill>
              </a:rPr>
              <a:t>különbségek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nézetekben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az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elismert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értékekben</a:t>
            </a:r>
            <a:r>
              <a:rPr lang="en-GB" dirty="0">
                <a:solidFill>
                  <a:schemeClr val="bg1"/>
                </a:solidFill>
              </a:rPr>
              <a:t>,
</a:t>
            </a:r>
            <a:r>
              <a:rPr lang="en-GB" dirty="0" err="1">
                <a:solidFill>
                  <a:schemeClr val="bg1"/>
                </a:solidFill>
              </a:rPr>
              <a:t>tudatlanság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kérdésben</a:t>
            </a:r>
            <a:r>
              <a:rPr lang="en-GB" dirty="0">
                <a:solidFill>
                  <a:schemeClr val="bg1"/>
                </a:solidFill>
              </a:rPr>
              <a:t>,
</a:t>
            </a:r>
            <a:r>
              <a:rPr lang="en-GB" dirty="0" err="1">
                <a:solidFill>
                  <a:schemeClr val="bg1"/>
                </a:solidFill>
              </a:rPr>
              <a:t>hiányzik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kellő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figyelem</a:t>
            </a:r>
            <a:r>
              <a:rPr lang="en-GB" dirty="0">
                <a:solidFill>
                  <a:schemeClr val="bg1"/>
                </a:solidFill>
              </a:rPr>
              <a:t>,
a </a:t>
            </a:r>
            <a:r>
              <a:rPr lang="en-GB" dirty="0" err="1">
                <a:solidFill>
                  <a:schemeClr val="bg1"/>
                </a:solidFill>
              </a:rPr>
              <a:t>bizalmatlanság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szintje</a:t>
            </a:r>
            <a:r>
              <a:rPr lang="en-GB" dirty="0">
                <a:solidFill>
                  <a:schemeClr val="bg1"/>
                </a:solidFill>
              </a:rPr>
              <a:t>,
</a:t>
            </a:r>
            <a:r>
              <a:rPr lang="en-GB" dirty="0" err="1">
                <a:solidFill>
                  <a:schemeClr val="bg1"/>
                </a:solidFill>
              </a:rPr>
              <a:t>negatív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érzelmi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hatások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például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idegesség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féltékenység</a:t>
            </a:r>
            <a:r>
              <a:rPr lang="en-GB" dirty="0">
                <a:solidFill>
                  <a:schemeClr val="bg1"/>
                </a:solidFill>
              </a:rPr>
              <a:t>,
a </a:t>
            </a:r>
            <a:r>
              <a:rPr lang="en-GB" dirty="0" err="1">
                <a:solidFill>
                  <a:schemeClr val="bg1"/>
                </a:solidFill>
              </a:rPr>
              <a:t>szóbeli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nem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verbális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üzenetek</a:t>
            </a:r>
            <a:r>
              <a:rPr lang="en-GB" dirty="0">
                <a:solidFill>
                  <a:schemeClr val="bg1"/>
                </a:solidFill>
              </a:rPr>
              <a:t> (</a:t>
            </a:r>
            <a:r>
              <a:rPr lang="en-GB" dirty="0" err="1">
                <a:solidFill>
                  <a:schemeClr val="bg1"/>
                </a:solidFill>
              </a:rPr>
              <a:t>hamis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üzenetek</a:t>
            </a:r>
            <a:r>
              <a:rPr lang="en-GB" dirty="0">
                <a:solidFill>
                  <a:schemeClr val="bg1"/>
                </a:solidFill>
              </a:rPr>
              <a:t>) </a:t>
            </a:r>
            <a:r>
              <a:rPr lang="en-GB" dirty="0" err="1">
                <a:solidFill>
                  <a:schemeClr val="bg1"/>
                </a:solidFill>
              </a:rPr>
              <a:t>közötti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eltérések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C50D9F5-F630-4B21-9D08-6DE9F1F6A5E3}"/>
              </a:ext>
            </a:extLst>
          </p:cNvPr>
          <p:cNvSpPr/>
          <p:nvPr/>
        </p:nvSpPr>
        <p:spPr>
          <a:xfrm>
            <a:off x="1890496" y="1670598"/>
            <a:ext cx="7013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D7E01"/>
                </a:solidFill>
              </a:rPr>
              <a:t>A KOMMUNIKÁCIÓS KORLÁT ÉPÍTÉSÉNEK OKAI</a:t>
            </a:r>
            <a:endParaRPr lang="pl-PL" sz="2000" b="1" dirty="0">
              <a:solidFill>
                <a:srgbClr val="FD7E0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40BEDEB-C842-4A79-BCB0-C201C16A2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04" y="2552904"/>
            <a:ext cx="2006191" cy="20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50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45</a:t>
            </a:fld>
            <a:endParaRPr lang="en-US" alt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9F46A188-85D9-42FE-95AB-B847E22AB3F4}"/>
              </a:ext>
            </a:extLst>
          </p:cNvPr>
          <p:cNvGrpSpPr/>
          <p:nvPr/>
        </p:nvGrpSpPr>
        <p:grpSpPr>
          <a:xfrm>
            <a:off x="1559496" y="1102468"/>
            <a:ext cx="9217024" cy="5494884"/>
            <a:chOff x="4224487" y="1318219"/>
            <a:chExt cx="6000614" cy="5138926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7F8F6A53-4529-43F9-8320-D81D256B8AA3}"/>
                </a:ext>
              </a:extLst>
            </p:cNvPr>
            <p:cNvSpPr/>
            <p:nvPr/>
          </p:nvSpPr>
          <p:spPr>
            <a:xfrm>
              <a:off x="4224487" y="1822785"/>
              <a:ext cx="6000614" cy="3975458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1377E95-4591-4456-ACE4-2AACFB009346}"/>
                </a:ext>
              </a:extLst>
            </p:cNvPr>
            <p:cNvSpPr/>
            <p:nvPr/>
          </p:nvSpPr>
          <p:spPr>
            <a:xfrm>
              <a:off x="4224487" y="1318219"/>
              <a:ext cx="6000614" cy="619409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Trójkąt prostokątny 11">
              <a:extLst>
                <a:ext uri="{FF2B5EF4-FFF2-40B4-BE49-F238E27FC236}">
                  <a16:creationId xmlns:a16="http://schemas.microsoft.com/office/drawing/2014/main" id="{DFAC85C4-3DD8-437C-B755-0C803B96E8AF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75005AC3-218E-4FF9-8D01-2CEBDF334C83}"/>
              </a:ext>
            </a:extLst>
          </p:cNvPr>
          <p:cNvSpPr/>
          <p:nvPr/>
        </p:nvSpPr>
        <p:spPr>
          <a:xfrm>
            <a:off x="1889128" y="1237703"/>
            <a:ext cx="8688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D7E01"/>
                </a:solidFill>
              </a:rPr>
              <a:t>A KOMMUNIKÁCIÓ AKADÁLYAI ÉS AZOK MEGELŐZÉSÉNEK MÓDJAI</a:t>
            </a:r>
            <a:endParaRPr lang="pl-PL" sz="2000" b="1" dirty="0">
              <a:solidFill>
                <a:srgbClr val="FD7E01"/>
              </a:solidFill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85D69495-F16F-429A-AB49-B06F7BFD2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75817"/>
              </p:ext>
            </p:extLst>
          </p:nvPr>
        </p:nvGraphicFramePr>
        <p:xfrm>
          <a:off x="1775520" y="1918812"/>
          <a:ext cx="8784976" cy="42572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2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2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724"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AKADÁLY TÍPUSA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MEGELŐZÉS
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hu-HU" sz="1600" b="1" i="0" dirty="0">
                          <a:solidFill>
                            <a:schemeClr val="bg1"/>
                          </a:solidFill>
                        </a:rPr>
                        <a:t>Bírálatra - kiváltó védekező attitűdök</a:t>
                      </a:r>
                      <a:endParaRPr lang="pl-PL" sz="1600" b="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 err="1">
                          <a:solidFill>
                            <a:schemeClr val="bg1"/>
                          </a:solidFill>
                        </a:rPr>
                        <a:t>Leíró</a:t>
                      </a:r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600" b="1" i="1" dirty="0" err="1">
                          <a:solidFill>
                            <a:schemeClr val="bg1"/>
                          </a:solidFill>
                        </a:rPr>
                        <a:t>üzenetek</a:t>
                      </a:r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600" b="1" i="1" dirty="0" err="1">
                          <a:solidFill>
                            <a:schemeClr val="bg1"/>
                          </a:solidFill>
                        </a:rPr>
                        <a:t>használata</a:t>
                      </a:r>
                      <a:endParaRPr lang="pl-PL" sz="16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235529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Az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emberek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saját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maga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iránti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orientáció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hajlam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mások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ellenőrzésének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javaslata</a:t>
                      </a:r>
                      <a:endParaRPr lang="pl-PL" sz="1600" b="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A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problémára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való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orientáció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– a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probléma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együttes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megoldására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való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hajlandóság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196546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Manipulálás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erőltetés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-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ellenállást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vonakodást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okoz</a:t>
                      </a:r>
                      <a:endParaRPr lang="pl-PL" sz="1600" b="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Spontaneitás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őszinte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üzenetek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küldéséte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
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46167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Közömbösséghez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vezet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egy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merev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információcsere</a:t>
                      </a:r>
                      <a:endParaRPr lang="pl-PL" sz="1600" b="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Empátia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– a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hallgató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szerepébe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beleérezni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807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hu-HU" sz="1600" b="1" i="0" dirty="0">
                          <a:solidFill>
                            <a:schemeClr val="bg1"/>
                          </a:solidFill>
                        </a:rPr>
                        <a:t>Felsőbbrendűségi beállítódás -  barátságtalan hozzáállás</a:t>
                      </a:r>
                      <a:endParaRPr lang="pl-PL" sz="1600" b="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Az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egyenlőség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partnerségben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azt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jelzi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hogy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kölcsönös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bizalom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atisztelet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Túlzásba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vitt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bizalmasság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blokkolja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más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emberek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érveinek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0" dirty="0" err="1">
                          <a:solidFill>
                            <a:schemeClr val="bg1"/>
                          </a:solidFill>
                        </a:rPr>
                        <a:t>meghallgatását</a:t>
                      </a:r>
                      <a:r>
                        <a:rPr lang="en-GB" sz="1600" b="1" i="0" dirty="0">
                          <a:solidFill>
                            <a:schemeClr val="bg1"/>
                          </a:solidFill>
                        </a:rPr>
                        <a:t>
</a:t>
                      </a:r>
                      <a:endParaRPr lang="pl-PL" sz="1600" b="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Nyitottság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lehetővé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teszi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az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új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i="1" dirty="0" err="1">
                          <a:solidFill>
                            <a:schemeClr val="bg1"/>
                          </a:solidFill>
                        </a:rPr>
                        <a:t>információcserét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</a:rPr>
                        <a:t>
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158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INTERPERSZONÁLIS KOMMUNIKÁCIÓ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46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C8EED05-5558-4770-8947-A648D33E6711}"/>
              </a:ext>
            </a:extLst>
          </p:cNvPr>
          <p:cNvSpPr/>
          <p:nvPr/>
        </p:nvSpPr>
        <p:spPr>
          <a:xfrm>
            <a:off x="1128234" y="6074132"/>
            <a:ext cx="1943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Melléklet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
MUNKA-KÁRTYA 2 ÉS 3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D24F981-B2B7-4711-8DC7-EBBDF592B7A4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666FA2BA-118F-4F0D-86ED-0B4873D034B5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DD6906DA-629F-481F-9A7D-96DEF2FA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BEE5FA4E-78FB-42EA-B33D-0C2C2B3811ED}"/>
              </a:ext>
            </a:extLst>
          </p:cNvPr>
          <p:cNvSpPr/>
          <p:nvPr/>
        </p:nvSpPr>
        <p:spPr>
          <a:xfrm>
            <a:off x="1717074" y="1628801"/>
            <a:ext cx="8830611" cy="3971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C42C7247-34C1-44B0-8137-82A5A08B75CB}"/>
              </a:ext>
            </a:extLst>
          </p:cNvPr>
          <p:cNvGrpSpPr/>
          <p:nvPr/>
        </p:nvGrpSpPr>
        <p:grpSpPr>
          <a:xfrm>
            <a:off x="6139523" y="1628800"/>
            <a:ext cx="4408162" cy="2300042"/>
            <a:chOff x="4224487" y="1318219"/>
            <a:chExt cx="6000614" cy="5138926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2F8616CC-5DCE-4541-9EFF-00C8AC2FD1B9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D55D8F13-2743-4107-B033-32EE8C522025}"/>
                </a:ext>
              </a:extLst>
            </p:cNvPr>
            <p:cNvSpPr/>
            <p:nvPr/>
          </p:nvSpPr>
          <p:spPr>
            <a:xfrm>
              <a:off x="4224487" y="1318219"/>
              <a:ext cx="6000614" cy="1112767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Trójkąt prostokątny 14">
              <a:extLst>
                <a:ext uri="{FF2B5EF4-FFF2-40B4-BE49-F238E27FC236}">
                  <a16:creationId xmlns:a16="http://schemas.microsoft.com/office/drawing/2014/main" id="{24B9EC92-9522-4546-8C59-B3AB4925AAA5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6" name="Prostokąt 15">
            <a:extLst>
              <a:ext uri="{FF2B5EF4-FFF2-40B4-BE49-F238E27FC236}">
                <a16:creationId xmlns:a16="http://schemas.microsoft.com/office/drawing/2014/main" id="{C0BD7633-1DD3-4B81-9207-E032CE2F1409}"/>
              </a:ext>
            </a:extLst>
          </p:cNvPr>
          <p:cNvSpPr/>
          <p:nvPr/>
        </p:nvSpPr>
        <p:spPr>
          <a:xfrm>
            <a:off x="6482168" y="2213430"/>
            <a:ext cx="4031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GB" dirty="0">
                <a:solidFill>
                  <a:schemeClr val="bg1"/>
                </a:solidFill>
              </a:rPr>
              <a:t>Ne </a:t>
            </a:r>
            <a:r>
              <a:rPr lang="en-GB" dirty="0" err="1">
                <a:solidFill>
                  <a:schemeClr val="bg1"/>
                </a:solidFill>
              </a:rPr>
              <a:t>szakítson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félbe</a:t>
            </a:r>
            <a:r>
              <a:rPr lang="en-GB" dirty="0">
                <a:solidFill>
                  <a:schemeClr val="bg1"/>
                </a:solidFill>
              </a:rPr>
              <a:t>,
</a:t>
            </a:r>
            <a:r>
              <a:rPr lang="en-GB" dirty="0" err="1">
                <a:solidFill>
                  <a:schemeClr val="bg1"/>
                </a:solidFill>
              </a:rPr>
              <a:t>szenteljen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időt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figyelmet</a:t>
            </a:r>
            <a:r>
              <a:rPr lang="en-GB" dirty="0">
                <a:solidFill>
                  <a:schemeClr val="bg1"/>
                </a:solidFill>
              </a:rPr>
              <a:t>,
</a:t>
            </a:r>
            <a:r>
              <a:rPr lang="en-GB" dirty="0" err="1">
                <a:solidFill>
                  <a:schemeClr val="bg1"/>
                </a:solidFill>
              </a:rPr>
              <a:t>Ellenőrizze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hogy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megfelelően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értik</a:t>
            </a:r>
            <a:r>
              <a:rPr lang="en-GB" dirty="0">
                <a:solidFill>
                  <a:schemeClr val="bg1"/>
                </a:solidFill>
              </a:rPr>
              <a:t>-e
</a:t>
            </a:r>
            <a:r>
              <a:rPr lang="en-GB" dirty="0" err="1">
                <a:solidFill>
                  <a:schemeClr val="bg1"/>
                </a:solidFill>
              </a:rPr>
              <a:t>küldjön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visszajelzést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E95EE9F-E921-4CAA-87D4-D53B249C0668}"/>
              </a:ext>
            </a:extLst>
          </p:cNvPr>
          <p:cNvSpPr/>
          <p:nvPr/>
        </p:nvSpPr>
        <p:spPr>
          <a:xfrm>
            <a:off x="6482168" y="1750999"/>
            <a:ext cx="367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D7E01"/>
                </a:solidFill>
              </a:rPr>
              <a:t>FOGADÓ!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A21E8CE-4108-43C7-94D8-86F803A56258}"/>
              </a:ext>
            </a:extLst>
          </p:cNvPr>
          <p:cNvGrpSpPr/>
          <p:nvPr/>
        </p:nvGrpSpPr>
        <p:grpSpPr>
          <a:xfrm>
            <a:off x="1717075" y="1628800"/>
            <a:ext cx="4335403" cy="2304823"/>
            <a:chOff x="4224486" y="1318219"/>
            <a:chExt cx="6000615" cy="5149607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3D2A0937-9C53-4F87-A2DD-D12C30136C80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DC172B8E-E2DB-42C3-A224-15FB577F4768}"/>
                </a:ext>
              </a:extLst>
            </p:cNvPr>
            <p:cNvSpPr/>
            <p:nvPr/>
          </p:nvSpPr>
          <p:spPr>
            <a:xfrm>
              <a:off x="4224487" y="1318219"/>
              <a:ext cx="6000614" cy="1112767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1" name="Trójkąt prostokątny 20">
              <a:extLst>
                <a:ext uri="{FF2B5EF4-FFF2-40B4-BE49-F238E27FC236}">
                  <a16:creationId xmlns:a16="http://schemas.microsoft.com/office/drawing/2014/main" id="{B37EDF87-F343-4506-8995-B6628CCCCD85}"/>
                </a:ext>
              </a:extLst>
            </p:cNvPr>
            <p:cNvSpPr/>
            <p:nvPr/>
          </p:nvSpPr>
          <p:spPr>
            <a:xfrm rot="5400000">
              <a:off x="4103818" y="5908229"/>
              <a:ext cx="680265" cy="438930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22" name="Prostokąt 21">
            <a:extLst>
              <a:ext uri="{FF2B5EF4-FFF2-40B4-BE49-F238E27FC236}">
                <a16:creationId xmlns:a16="http://schemas.microsoft.com/office/drawing/2014/main" id="{8D0F5EE2-C3CD-4EF9-9659-535DEACF84CB}"/>
              </a:ext>
            </a:extLst>
          </p:cNvPr>
          <p:cNvSpPr/>
          <p:nvPr/>
        </p:nvSpPr>
        <p:spPr>
          <a:xfrm>
            <a:off x="1991544" y="2132856"/>
            <a:ext cx="40316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GB" dirty="0">
                <a:solidFill>
                  <a:schemeClr val="bg1"/>
                </a:solidFill>
              </a:rPr>
              <a:t>El </a:t>
            </a:r>
            <a:r>
              <a:rPr lang="en-GB" dirty="0" err="1">
                <a:solidFill>
                  <a:schemeClr val="bg1"/>
                </a:solidFill>
              </a:rPr>
              <a:t>kell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különíteni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fontos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kevésbé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fontos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ügyeket</a:t>
            </a:r>
            <a:r>
              <a:rPr lang="en-GB" dirty="0">
                <a:solidFill>
                  <a:schemeClr val="bg1"/>
                </a:solidFill>
              </a:rPr>
              <a:t>,
</a:t>
            </a:r>
            <a:r>
              <a:rPr lang="en-GB" dirty="0" err="1">
                <a:solidFill>
                  <a:schemeClr val="bg1"/>
                </a:solidFill>
              </a:rPr>
              <a:t>beszéljen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partneréhez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ne </a:t>
            </a:r>
            <a:r>
              <a:rPr lang="en-GB" dirty="0" err="1">
                <a:solidFill>
                  <a:schemeClr val="bg1"/>
                </a:solidFill>
              </a:rPr>
              <a:t>róla</a:t>
            </a:r>
            <a:r>
              <a:rPr lang="en-GB" dirty="0">
                <a:solidFill>
                  <a:schemeClr val="bg1"/>
                </a:solidFill>
              </a:rPr>
              <a:t>,
</a:t>
            </a:r>
            <a:r>
              <a:rPr lang="en-GB" dirty="0" err="1">
                <a:solidFill>
                  <a:schemeClr val="bg1"/>
                </a:solidFill>
              </a:rPr>
              <a:t>fejezze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szükségleteit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félelmeket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érzelmeket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B226AA3D-4691-4EDB-AC46-7087C4F2E7E7}"/>
              </a:ext>
            </a:extLst>
          </p:cNvPr>
          <p:cNvSpPr/>
          <p:nvPr/>
        </p:nvSpPr>
        <p:spPr>
          <a:xfrm>
            <a:off x="2251090" y="1742606"/>
            <a:ext cx="367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D7E01"/>
                </a:solidFill>
              </a:rPr>
              <a:t>KÜLDŐ!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3A686334-2F18-4B19-B73E-A420B927C0AD}"/>
              </a:ext>
            </a:extLst>
          </p:cNvPr>
          <p:cNvSpPr/>
          <p:nvPr/>
        </p:nvSpPr>
        <p:spPr>
          <a:xfrm>
            <a:off x="1934665" y="3717032"/>
            <a:ext cx="8944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tartózkodjon az ítélkezéstől, ne keltsen a beszélgetőpartnerben egyfajta szégyent vagy bűntudatot,
nem általánosítson túl gyakran,
nem értelmezzen, ha valaki azt nem akarja,
nem adjon "jó tanácsot"- azok csak az Ön számára jók,
ismerd meg a beszélgetőpartnert figyelmesen és udvariasan és hagyd magad megismerni.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92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47728" y="4226064"/>
            <a:ext cx="6912768" cy="1225550"/>
          </a:xfrm>
        </p:spPr>
        <p:txBody>
          <a:bodyPr/>
          <a:lstStyle/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UGRÁS A KÖVETKEZŐRE 
MODUL ANYAGOKHOZ
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ABBB63D-5954-4C47-98B3-E79A1EE30109}"/>
              </a:ext>
            </a:extLst>
          </p:cNvPr>
          <p:cNvSpPr txBox="1"/>
          <p:nvPr/>
        </p:nvSpPr>
        <p:spPr>
          <a:xfrm>
            <a:off x="10920536" y="4005064"/>
            <a:ext cx="1109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8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275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E2B5488B-2005-46C9-9BD5-0AA3ED06BA48}"/>
              </a:ext>
            </a:extLst>
          </p:cNvPr>
          <p:cNvSpPr/>
          <p:nvPr/>
        </p:nvSpPr>
        <p:spPr>
          <a:xfrm>
            <a:off x="1127448" y="1340769"/>
            <a:ext cx="7704856" cy="493242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AC06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17DADE2-8573-41A9-B6AF-642EBB688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6" r="-27"/>
          <a:stretch/>
        </p:blipFill>
        <p:spPr bwMode="auto">
          <a:xfrm>
            <a:off x="8746925" y="1340768"/>
            <a:ext cx="3445075" cy="49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 A KARRIER PÁLYA?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5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22A406B-6074-4437-A27C-26F1073AF33D}"/>
              </a:ext>
            </a:extLst>
          </p:cNvPr>
          <p:cNvSpPr/>
          <p:nvPr/>
        </p:nvSpPr>
        <p:spPr>
          <a:xfrm>
            <a:off x="1133625" y="1340768"/>
            <a:ext cx="4242295" cy="79757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C187A4A4-B878-4EF8-BB6C-A35EB41E6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650740"/>
            <a:ext cx="6552728" cy="4312477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PINCÉR KARRIER: FELNŐTT
</a:t>
            </a:r>
            <a:r>
              <a:rPr lang="en-GB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felnőtt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aki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szeretne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képzett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pincérré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válni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n-GB" sz="1600" b="1" dirty="0"/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n-GB" sz="1800" dirty="0">
                <a:solidFill>
                  <a:schemeClr val="bg1"/>
                </a:solidFill>
              </a:rPr>
              <a:t>A </a:t>
            </a:r>
            <a:r>
              <a:rPr lang="en-GB" sz="1800" dirty="0" err="1">
                <a:solidFill>
                  <a:schemeClr val="bg1"/>
                </a:solidFill>
              </a:rPr>
              <a:t>pincér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képesítésének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minden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tanfolyamát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elvégzi</a:t>
            </a:r>
            <a:r>
              <a:rPr lang="en-GB" sz="1800" dirty="0">
                <a:solidFill>
                  <a:schemeClr val="bg1"/>
                </a:solidFill>
              </a:rPr>
              <a:t> (TG. 10, TG. 11) </a:t>
            </a:r>
            <a:r>
              <a:rPr lang="en-GB" sz="1800" dirty="0" err="1">
                <a:solidFill>
                  <a:schemeClr val="bg1"/>
                </a:solidFill>
              </a:rPr>
              <a:t>és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igazolja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ezeket</a:t>
            </a:r>
            <a:r>
              <a:rPr lang="en-GB" sz="1800" dirty="0">
                <a:solidFill>
                  <a:schemeClr val="bg1"/>
                </a:solidFill>
              </a:rPr>
              <a:t> a </a:t>
            </a:r>
            <a:r>
              <a:rPr lang="en-GB" sz="1800" dirty="0" err="1">
                <a:solidFill>
                  <a:schemeClr val="bg1"/>
                </a:solidFill>
              </a:rPr>
              <a:t>képesítéseket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szakmai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vizsgával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vagy</a:t>
            </a:r>
            <a:r>
              <a:rPr lang="en-GB" sz="1800" dirty="0">
                <a:solidFill>
                  <a:schemeClr val="bg1"/>
                </a:solidFill>
              </a:rPr>
              <a:t>
</a:t>
            </a:r>
            <a:r>
              <a:rPr lang="en-GB" sz="1800" dirty="0" err="1">
                <a:solidFill>
                  <a:schemeClr val="bg1"/>
                </a:solidFill>
              </a:rPr>
              <a:t>képesítést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szerez</a:t>
            </a:r>
            <a:r>
              <a:rPr lang="en-GB" sz="1800" dirty="0">
                <a:solidFill>
                  <a:schemeClr val="bg1"/>
                </a:solidFill>
              </a:rPr>
              <a:t> a </a:t>
            </a:r>
            <a:r>
              <a:rPr lang="en-GB" sz="1800" dirty="0" err="1">
                <a:solidFill>
                  <a:schemeClr val="bg1"/>
                </a:solidFill>
              </a:rPr>
              <a:t>képesítés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megszerzése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nélkül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legalább</a:t>
            </a:r>
            <a:r>
              <a:rPr lang="en-GB" sz="1800" dirty="0">
                <a:solidFill>
                  <a:schemeClr val="bg1"/>
                </a:solidFill>
              </a:rPr>
              <a:t> 2 </a:t>
            </a:r>
            <a:r>
              <a:rPr lang="en-GB" sz="1800" dirty="0" err="1">
                <a:solidFill>
                  <a:schemeClr val="bg1"/>
                </a:solidFill>
              </a:rPr>
              <a:t>évet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munkával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töltve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vagy</a:t>
            </a:r>
            <a:r>
              <a:rPr lang="en-GB" sz="1800" dirty="0">
                <a:solidFill>
                  <a:schemeClr val="bg1"/>
                </a:solidFill>
              </a:rPr>
              <a:t>
</a:t>
            </a:r>
            <a:r>
              <a:rPr lang="en-GB" sz="1800" dirty="0" err="1">
                <a:solidFill>
                  <a:schemeClr val="bg1"/>
                </a:solidFill>
              </a:rPr>
              <a:t>vagy</a:t>
            </a:r>
            <a:r>
              <a:rPr lang="en-GB" sz="1800" dirty="0">
                <a:solidFill>
                  <a:schemeClr val="bg1"/>
                </a:solidFill>
              </a:rPr>
              <a:t> a </a:t>
            </a:r>
            <a:r>
              <a:rPr lang="en-GB" sz="1800" dirty="0" err="1">
                <a:solidFill>
                  <a:schemeClr val="bg1"/>
                </a:solidFill>
              </a:rPr>
              <a:t>hatodik</a:t>
            </a:r>
            <a:r>
              <a:rPr lang="en-GB" sz="1800" dirty="0">
                <a:solidFill>
                  <a:schemeClr val="bg1"/>
                </a:solidFill>
              </a:rPr>
              <a:t> forma </a:t>
            </a:r>
            <a:r>
              <a:rPr lang="en-GB" sz="1800" dirty="0" err="1">
                <a:solidFill>
                  <a:schemeClr val="bg1"/>
                </a:solidFill>
              </a:rPr>
              <a:t>diplomával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rendelkezik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és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igazolja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az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képesítést</a:t>
            </a:r>
            <a:r>
              <a:rPr lang="en-GB" sz="1800" dirty="0">
                <a:solidFill>
                  <a:schemeClr val="bg1"/>
                </a:solidFill>
              </a:rPr>
              <a:t> TG. 10, TG. 11 </a:t>
            </a:r>
            <a:r>
              <a:rPr lang="en-GB" sz="1800" dirty="0" err="1">
                <a:solidFill>
                  <a:schemeClr val="bg1"/>
                </a:solidFill>
              </a:rPr>
              <a:t>szakmai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vizsgával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vagy</a:t>
            </a:r>
            <a:r>
              <a:rPr lang="en-GB" sz="1800" dirty="0">
                <a:solidFill>
                  <a:schemeClr val="bg1"/>
                </a:solidFill>
              </a:rPr>
              <a:t>
</a:t>
            </a:r>
            <a:r>
              <a:rPr lang="en-GB" sz="1800" dirty="0" err="1">
                <a:solidFill>
                  <a:schemeClr val="bg1"/>
                </a:solidFill>
              </a:rPr>
              <a:t>teljes</a:t>
            </a:r>
            <a:r>
              <a:rPr lang="en-GB" sz="1800" dirty="0">
                <a:solidFill>
                  <a:schemeClr val="bg1"/>
                </a:solidFill>
              </a:rPr>
              <a:t> 1. </a:t>
            </a:r>
            <a:r>
              <a:rPr lang="en-GB" sz="1800" dirty="0" err="1">
                <a:solidFill>
                  <a:schemeClr val="bg1"/>
                </a:solidFill>
              </a:rPr>
              <a:t>és</a:t>
            </a:r>
            <a:r>
              <a:rPr lang="en-GB" sz="1800" dirty="0">
                <a:solidFill>
                  <a:schemeClr val="bg1"/>
                </a:solidFill>
              </a:rPr>
              <a:t> 2. </a:t>
            </a:r>
            <a:r>
              <a:rPr lang="en-GB" sz="1800" dirty="0" err="1">
                <a:solidFill>
                  <a:schemeClr val="bg1"/>
                </a:solidFill>
              </a:rPr>
              <a:t>szintű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pincér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tanfolyamok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elvégzése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szükséges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20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229E8C5-6664-46A6-84D1-F6B796E423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r="9141"/>
          <a:stretch/>
        </p:blipFill>
        <p:spPr>
          <a:xfrm>
            <a:off x="0" y="1620000"/>
            <a:ext cx="4222067" cy="523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 A KARRIER PÁLYA?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6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CB1773B-5C12-4558-9487-AF4606484158}"/>
              </a:ext>
            </a:extLst>
          </p:cNvPr>
          <p:cNvSpPr/>
          <p:nvPr/>
        </p:nvSpPr>
        <p:spPr>
          <a:xfrm>
            <a:off x="4222067" y="1620001"/>
            <a:ext cx="7994613" cy="33211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id="{09947D62-1D18-48AA-8982-C23E15BD2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32" y="1936918"/>
            <a:ext cx="6912768" cy="271621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PINCÉR KARRIER
</a:t>
            </a:r>
            <a:r>
              <a:rPr lang="hu-H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szakképesítést kibővíteni képes felnőtt felnőttek különböző kurzusokat és tréningeket végeznek el, amelyek lehetővé teszik a szakmai képesítések bővítését és a további feladatok szakszerű elvégzését.
Egy dinamikusan változó valóságban mindenkinek kell képeznie magát, hogy helyet találjanak a munkaerőpiacon (tanulás az egész életen át).
</a:t>
            </a: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7646D3B-0366-4214-AE1D-A0B110A9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991823" y="-497853"/>
            <a:ext cx="231727" cy="42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64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B77D6A7E-70F1-405C-8EC6-66D7B3107F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9" b="17019"/>
          <a:stretch/>
        </p:blipFill>
        <p:spPr>
          <a:xfrm>
            <a:off x="-6690" y="1519580"/>
            <a:ext cx="5814004" cy="4285685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7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B8E99E3-6036-4B6F-97B1-78DC9C787541}"/>
              </a:ext>
            </a:extLst>
          </p:cNvPr>
          <p:cNvSpPr/>
          <p:nvPr/>
        </p:nvSpPr>
        <p:spPr>
          <a:xfrm>
            <a:off x="1128233" y="6074132"/>
            <a:ext cx="23261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/>
              <a:t>Melléklet</a:t>
            </a:r>
            <a:r>
              <a:rPr lang="pl-PL" sz="1400" dirty="0"/>
              <a:t> 
MUNKA-KÁRTYA 1
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01154403-D9A6-4E13-831F-95DF4D70B558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98BA7D82-2CA2-4066-B3F6-2F1DFEFB4F03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C4D336A7-B2CE-4AFC-854D-B082BCAC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98BCBAE4-8DE9-4DEE-969C-4678E3F835A3}"/>
              </a:ext>
            </a:extLst>
          </p:cNvPr>
          <p:cNvSpPr/>
          <p:nvPr/>
        </p:nvSpPr>
        <p:spPr>
          <a:xfrm>
            <a:off x="3863753" y="1173523"/>
            <a:ext cx="8328248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2B2BDFA-ADB3-4E04-A1D4-6F9F3CC37272}"/>
              </a:ext>
            </a:extLst>
          </p:cNvPr>
          <p:cNvSpPr/>
          <p:nvPr/>
        </p:nvSpPr>
        <p:spPr>
          <a:xfrm>
            <a:off x="4362159" y="1592249"/>
            <a:ext cx="645604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PINCÉR KARRIER</a:t>
            </a:r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A42E6BEC-3DA7-4948-AB1A-EF17E58A84D7}"/>
              </a:ext>
            </a:extLst>
          </p:cNvPr>
          <p:cNvSpPr/>
          <p:nvPr/>
        </p:nvSpPr>
        <p:spPr>
          <a:xfrm rot="16200000">
            <a:off x="3538222" y="1194049"/>
            <a:ext cx="346539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E58096D-571D-4F22-90DC-486BF78DF483}"/>
              </a:ext>
            </a:extLst>
          </p:cNvPr>
          <p:cNvSpPr/>
          <p:nvPr/>
        </p:nvSpPr>
        <p:spPr>
          <a:xfrm>
            <a:off x="4367808" y="2266655"/>
            <a:ext cx="7214592" cy="274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Ahhoz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pincér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hivatásában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saját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oktatási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szakmai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fejlesztési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tervet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hajthassák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végre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szükség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önmegvalósítás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önértékelés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készségeinek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fejlesztésére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Ezenkívül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következő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kérdések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fontosak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igazán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akarok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tenni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jövőben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Gondolom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hivatásomban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dolgozom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átképzem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magam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
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szállodai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étteremben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kicsi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jó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helyen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szeretnék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dolgozni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817844B8-5621-4E3E-8736-C1EAF0EEF119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 A KARRIER PÁLYA ?</a:t>
            </a:r>
          </a:p>
        </p:txBody>
      </p:sp>
    </p:spTree>
    <p:extLst>
      <p:ext uri="{BB962C8B-B14F-4D97-AF65-F5344CB8AC3E}">
        <p14:creationId xmlns:p14="http://schemas.microsoft.com/office/powerpoint/2010/main" val="2128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26B6634-6479-45DA-B0B7-C5195E49CD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7" t="23138" r="13892" b="9699"/>
          <a:stretch/>
        </p:blipFill>
        <p:spPr>
          <a:xfrm>
            <a:off x="49898" y="1773871"/>
            <a:ext cx="5976000" cy="4103402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8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8241898-215C-4A87-BC7C-C445F8351EA8}"/>
              </a:ext>
            </a:extLst>
          </p:cNvPr>
          <p:cNvSpPr/>
          <p:nvPr/>
        </p:nvSpPr>
        <p:spPr>
          <a:xfrm>
            <a:off x="6312024" y="1906571"/>
            <a:ext cx="54553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BA103"/>
                </a:solidFill>
              </a:rPr>
              <a:t>A SZAKKÉPZÉS IRÁNYA ÉS TERVE A MUNKÁLTATÓTÓL IS FÜGG
</a:t>
            </a: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pincérek szakmai fejlődésének elsődleges iránya a munkaadó szempontjából a vállalat fejlődésének víziója és küldetése, valamint a nyújtott szolgáltatások minőségének javulása.
A munkavállalóra vonatkozóan ez egy sor olyan cselekvésekre, amelyek célja az igények, törekvések és képességek felismerése és ellenőrzése. Ezt követően egy sor olyan vállalkozás építése, amely lehetővé teszi az önmegvalósítás és a jelentős jelentését, valamint hozzájárul egy vendéglátó intézmény vagy szálloda működésének fejlesztéséhez és stabilizálásához.
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003DDF1-BD81-46DD-9784-45EF7114D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91400" y="1773871"/>
            <a:ext cx="234498" cy="4103402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CB599A41-069D-46B2-A017-35C3B48DFFE9}"/>
              </a:ext>
            </a:extLst>
          </p:cNvPr>
          <p:cNvSpPr txBox="1">
            <a:spLocks/>
          </p:cNvSpPr>
          <p:nvPr/>
        </p:nvSpPr>
        <p:spPr bwMode="auto">
          <a:xfrm>
            <a:off x="1271464" y="197967"/>
            <a:ext cx="8893373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OKTATÁSI ÉS SZAKMAI FEJLESZTÉSI TERV ELKÉSZÍTÉSE</a:t>
            </a: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66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0BEBFF0-8854-412A-ADCA-A0EF22EA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8" r="2835"/>
          <a:stretch/>
        </p:blipFill>
        <p:spPr>
          <a:xfrm>
            <a:off x="0" y="1517187"/>
            <a:ext cx="4426968" cy="4285488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9</a:t>
            </a:fld>
            <a:endParaRPr lang="en-US" alt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509398C-A91A-4416-B610-C9CF5CC315D6}"/>
              </a:ext>
            </a:extLst>
          </p:cNvPr>
          <p:cNvSpPr/>
          <p:nvPr/>
        </p:nvSpPr>
        <p:spPr>
          <a:xfrm>
            <a:off x="3352546" y="1240129"/>
            <a:ext cx="8784977" cy="4562546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DE1EC3A8-201C-42FD-9AB3-3BAAAAC87856}"/>
              </a:ext>
            </a:extLst>
          </p:cNvPr>
          <p:cNvSpPr/>
          <p:nvPr/>
        </p:nvSpPr>
        <p:spPr>
          <a:xfrm rot="16200000">
            <a:off x="3060547" y="1227606"/>
            <a:ext cx="279478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FE01DF-E549-4C4D-8B3B-8A82C8A0A014}"/>
              </a:ext>
            </a:extLst>
          </p:cNvPr>
          <p:cNvSpPr/>
          <p:nvPr/>
        </p:nvSpPr>
        <p:spPr>
          <a:xfrm>
            <a:off x="3647728" y="1628800"/>
            <a:ext cx="7560840" cy="3567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A TERV ELŐKÉSZÍTÉSE AZON ALAPSZIK, HOGY: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lehetséges célok (pl. álláspontok, képesítések vagy kompetenciák) meghatározása egy adott pozícióban vagy szakmában,
a szükséges szakmai tapasztalat megjelölésével,
a tér-idő pontos meghatározása, amelyben a kitűzött célt el lehet érni, pl. egy adott pozícióhoz kell előléptetni,
figyelembe véve a társadalmi tényezőket és azokat a fejlesztési folyamatokat, amelyekre minden emberi lény vonatkozik (kor, egészségügy, családi kötelmek, szükségletek és lehetőségek a cégnél, stb.).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F845626-5CDF-4052-BA65-9535F2222D26}"/>
              </a:ext>
            </a:extLst>
          </p:cNvPr>
          <p:cNvSpPr txBox="1">
            <a:spLocks/>
          </p:cNvSpPr>
          <p:nvPr/>
        </p:nvSpPr>
        <p:spPr bwMode="auto">
          <a:xfrm>
            <a:off x="1271464" y="197967"/>
            <a:ext cx="8893373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OKTATÁSI ÉS SZAKMAI FEJLESZTÉSI TERV ELKÉSZÍTÉSE</a:t>
            </a: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71937"/>
      </p:ext>
    </p:extLst>
  </p:cSld>
  <p:clrMapOvr>
    <a:masterClrMapping/>
  </p:clrMapOvr>
</p:sld>
</file>

<file path=ppt/theme/theme1.xml><?xml version="1.0" encoding="utf-8"?>
<a:theme xmlns:a="http://schemas.openxmlformats.org/drawingml/2006/main" name="1_M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TS2</Template>
  <TotalTime>5184</TotalTime>
  <Words>1383</Words>
  <Application>Microsoft Office PowerPoint</Application>
  <PresentationFormat>Panoramiczny</PresentationFormat>
  <Paragraphs>327</Paragraphs>
  <Slides>47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1_MK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PINCÉRNŐ</vt:lpstr>
      <vt:lpstr>PINCÉR</vt:lpstr>
      <vt:lpstr>A PINCÉR MEGJELENÉSÉT BEFOLYÁSOLJA:</vt:lpstr>
      <vt:lpstr>A PINCÉREK SZAKMAI FELSZERELÉS TARTALMAZZA: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SZÓBELI KOMMUNIKÁCIÓS TECHNIKÁK</vt:lpstr>
      <vt:lpstr> SZÓBELI KOMMUNIKÁCIÓS TECHNIKÁK Technikák, amelyek növelik az üzenet láthatóságát </vt:lpstr>
      <vt:lpstr>SZÓBELI KOMMUNIKÁCIÓS TECHNIKÁK Technikák, amelyek növelik az üzenet érthetőséget </vt:lpstr>
      <vt:lpstr> SZÓBELI KOMMUNIKÁCIÓS TECHNIKÁK Technikák a téma jobb megvilágítására </vt:lpstr>
      <vt:lpstr>SZÓBELI KOMMUNIKÁCIÓS TECHNIKÁK Esztétikai benyomást javító technikák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 NEM VERBÁLIS KOMMUNIKÁCIÓ JELENTÉSE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Sawa</cp:lastModifiedBy>
  <cp:revision>628</cp:revision>
  <cp:lastPrinted>2013-06-24T05:55:58Z</cp:lastPrinted>
  <dcterms:created xsi:type="dcterms:W3CDTF">2013-01-04T21:46:29Z</dcterms:created>
  <dcterms:modified xsi:type="dcterms:W3CDTF">2019-10-14T12:40:56Z</dcterms:modified>
</cp:coreProperties>
</file>