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4" r:id="rId1"/>
  </p:sldMasterIdLst>
  <p:notesMasterIdLst>
    <p:notesMasterId r:id="rId45"/>
  </p:notesMasterIdLst>
  <p:handoutMasterIdLst>
    <p:handoutMasterId r:id="rId46"/>
  </p:handoutMasterIdLst>
  <p:sldIdLst>
    <p:sldId id="256" r:id="rId2"/>
    <p:sldId id="370" r:id="rId3"/>
    <p:sldId id="289" r:id="rId4"/>
    <p:sldId id="257" r:id="rId5"/>
    <p:sldId id="329" r:id="rId6"/>
    <p:sldId id="330" r:id="rId7"/>
    <p:sldId id="371" r:id="rId8"/>
    <p:sldId id="368" r:id="rId9"/>
    <p:sldId id="332" r:id="rId10"/>
    <p:sldId id="333" r:id="rId11"/>
    <p:sldId id="372" r:id="rId12"/>
    <p:sldId id="334" r:id="rId13"/>
    <p:sldId id="331" r:id="rId14"/>
    <p:sldId id="336" r:id="rId15"/>
    <p:sldId id="364" r:id="rId16"/>
    <p:sldId id="365" r:id="rId17"/>
    <p:sldId id="359" r:id="rId18"/>
    <p:sldId id="366" r:id="rId19"/>
    <p:sldId id="361" r:id="rId20"/>
    <p:sldId id="360" r:id="rId21"/>
    <p:sldId id="356" r:id="rId22"/>
    <p:sldId id="358" r:id="rId23"/>
    <p:sldId id="374" r:id="rId24"/>
    <p:sldId id="355" r:id="rId25"/>
    <p:sldId id="337" r:id="rId26"/>
    <p:sldId id="338" r:id="rId27"/>
    <p:sldId id="369" r:id="rId28"/>
    <p:sldId id="354" r:id="rId29"/>
    <p:sldId id="353" r:id="rId30"/>
    <p:sldId id="352" r:id="rId31"/>
    <p:sldId id="351" r:id="rId32"/>
    <p:sldId id="349" r:id="rId33"/>
    <p:sldId id="350" r:id="rId34"/>
    <p:sldId id="339" r:id="rId35"/>
    <p:sldId id="373" r:id="rId36"/>
    <p:sldId id="340" r:id="rId37"/>
    <p:sldId id="341" r:id="rId38"/>
    <p:sldId id="346" r:id="rId39"/>
    <p:sldId id="342" r:id="rId40"/>
    <p:sldId id="345" r:id="rId41"/>
    <p:sldId id="344" r:id="rId42"/>
    <p:sldId id="343" r:id="rId43"/>
    <p:sldId id="288" r:id="rId44"/>
  </p:sldIdLst>
  <p:sldSz cx="12192000" cy="6858000"/>
  <p:notesSz cx="7099300" cy="10234613"/>
  <p:defaultTextStyle>
    <a:defPPr>
      <a:defRPr lang="pl-P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wa" initials="A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C06"/>
    <a:srgbClr val="FBBE03"/>
    <a:srgbClr val="FE7E01"/>
    <a:srgbClr val="FD6D01"/>
    <a:srgbClr val="FBA103"/>
    <a:srgbClr val="FF9405"/>
    <a:srgbClr val="FE8806"/>
    <a:srgbClr val="FD7E01"/>
    <a:srgbClr val="FFFFFF"/>
    <a:srgbClr val="F3BA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00" autoAdjust="0"/>
    <p:restoredTop sz="93031" autoAdjust="0"/>
  </p:normalViewPr>
  <p:slideViewPr>
    <p:cSldViewPr>
      <p:cViewPr varScale="1">
        <p:scale>
          <a:sx n="101" d="100"/>
          <a:sy n="101" d="100"/>
        </p:scale>
        <p:origin x="570"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19643134-0858-4A9B-A6BA-A7F7B2263031}"/>
              </a:ext>
            </a:extLst>
          </p:cNvPr>
          <p:cNvSpPr>
            <a:spLocks noGrp="1"/>
          </p:cNvSpPr>
          <p:nvPr>
            <p:ph type="hdr" sz="quarter"/>
          </p:nvPr>
        </p:nvSpPr>
        <p:spPr>
          <a:xfrm>
            <a:off x="0" y="0"/>
            <a:ext cx="3076575" cy="511175"/>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pl-PL"/>
          </a:p>
        </p:txBody>
      </p:sp>
      <p:sp>
        <p:nvSpPr>
          <p:cNvPr id="3" name="Symbol zastępczy daty 2">
            <a:extLst>
              <a:ext uri="{FF2B5EF4-FFF2-40B4-BE49-F238E27FC236}">
                <a16:creationId xmlns:a16="http://schemas.microsoft.com/office/drawing/2014/main" id="{4B0051F6-38E7-4A71-960D-FACE4439BA11}"/>
              </a:ext>
            </a:extLst>
          </p:cNvPr>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4EFB505-70A1-4765-9ACF-429564792C96}" type="datetimeFigureOut">
              <a:rPr lang="pl-PL"/>
              <a:pPr>
                <a:defRPr/>
              </a:pPr>
              <a:t>10.06.2019</a:t>
            </a:fld>
            <a:endParaRPr lang="pl-PL"/>
          </a:p>
        </p:txBody>
      </p:sp>
      <p:sp>
        <p:nvSpPr>
          <p:cNvPr id="4" name="Symbol zastępczy stopki 3">
            <a:extLst>
              <a:ext uri="{FF2B5EF4-FFF2-40B4-BE49-F238E27FC236}">
                <a16:creationId xmlns:a16="http://schemas.microsoft.com/office/drawing/2014/main" id="{67C2E76B-8966-4A00-B507-FF2B66A1F460}"/>
              </a:ext>
            </a:extLst>
          </p:cNvPr>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pl-PL"/>
          </a:p>
        </p:txBody>
      </p:sp>
      <p:sp>
        <p:nvSpPr>
          <p:cNvPr id="5" name="Symbol zastępczy numeru slajdu 4">
            <a:extLst>
              <a:ext uri="{FF2B5EF4-FFF2-40B4-BE49-F238E27FC236}">
                <a16:creationId xmlns:a16="http://schemas.microsoft.com/office/drawing/2014/main" id="{BBD0811F-3215-4259-B788-860795B3415C}"/>
              </a:ext>
            </a:extLst>
          </p:cNvPr>
          <p:cNvSpPr>
            <a:spLocks noGrp="1"/>
          </p:cNvSpPr>
          <p:nvPr>
            <p:ph type="sldNum" sz="quarter" idx="3"/>
          </p:nvPr>
        </p:nvSpPr>
        <p:spPr>
          <a:xfrm>
            <a:off x="4021138" y="9721850"/>
            <a:ext cx="3076575" cy="5111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6A4CA16-37F3-499A-BEED-4A8BCE703EA7}" type="slidenum">
              <a:rPr lang="pl-PL" altLang="pl-PL"/>
              <a:pPr>
                <a:defRPr/>
              </a:pPr>
              <a:t>‹#›</a:t>
            </a:fld>
            <a:endParaRPr lang="pl-PL" altLang="pl-PL"/>
          </a:p>
        </p:txBody>
      </p:sp>
    </p:spTree>
    <p:extLst>
      <p:ext uri="{BB962C8B-B14F-4D97-AF65-F5344CB8AC3E}">
        <p14:creationId xmlns:p14="http://schemas.microsoft.com/office/powerpoint/2010/main" val="470075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09AAB0AE-9957-41FE-A5ED-B644E56E4661}"/>
              </a:ext>
            </a:extLst>
          </p:cNvPr>
          <p:cNvSpPr>
            <a:spLocks noGrp="1"/>
          </p:cNvSpPr>
          <p:nvPr>
            <p:ph type="hdr" sz="quarter"/>
          </p:nvPr>
        </p:nvSpPr>
        <p:spPr>
          <a:xfrm>
            <a:off x="0" y="0"/>
            <a:ext cx="3076575" cy="511175"/>
          </a:xfrm>
          <a:prstGeom prst="rect">
            <a:avLst/>
          </a:prstGeom>
        </p:spPr>
        <p:txBody>
          <a:bodyPr vert="horz" lIns="99048" tIns="49524" rIns="99048" bIns="49524" rtlCol="0"/>
          <a:lstStyle>
            <a:lvl1pPr algn="l" eaLnBrk="1" fontAlgn="auto" hangingPunct="1">
              <a:spcBef>
                <a:spcPts val="0"/>
              </a:spcBef>
              <a:spcAft>
                <a:spcPts val="0"/>
              </a:spcAft>
              <a:defRPr sz="1300">
                <a:latin typeface="+mn-lt"/>
                <a:cs typeface="+mn-cs"/>
              </a:defRPr>
            </a:lvl1pPr>
          </a:lstStyle>
          <a:p>
            <a:pPr>
              <a:defRPr/>
            </a:pPr>
            <a:endParaRPr lang="pl-PL"/>
          </a:p>
        </p:txBody>
      </p:sp>
      <p:sp>
        <p:nvSpPr>
          <p:cNvPr id="3" name="Symbol zastępczy daty 2">
            <a:extLst>
              <a:ext uri="{FF2B5EF4-FFF2-40B4-BE49-F238E27FC236}">
                <a16:creationId xmlns:a16="http://schemas.microsoft.com/office/drawing/2014/main" id="{D7DB7563-CCB6-4845-A2D0-C948769D81C3}"/>
              </a:ext>
            </a:extLst>
          </p:cNvPr>
          <p:cNvSpPr>
            <a:spLocks noGrp="1"/>
          </p:cNvSpPr>
          <p:nvPr>
            <p:ph type="dt" idx="1"/>
          </p:nvPr>
        </p:nvSpPr>
        <p:spPr>
          <a:xfrm>
            <a:off x="4021138" y="0"/>
            <a:ext cx="3076575" cy="511175"/>
          </a:xfrm>
          <a:prstGeom prst="rect">
            <a:avLst/>
          </a:prstGeom>
        </p:spPr>
        <p:txBody>
          <a:bodyPr vert="horz" lIns="99048" tIns="49524" rIns="99048" bIns="49524" rtlCol="0"/>
          <a:lstStyle>
            <a:lvl1pPr algn="r" eaLnBrk="1" fontAlgn="auto" hangingPunct="1">
              <a:spcBef>
                <a:spcPts val="0"/>
              </a:spcBef>
              <a:spcAft>
                <a:spcPts val="0"/>
              </a:spcAft>
              <a:defRPr sz="1300">
                <a:latin typeface="+mn-lt"/>
                <a:cs typeface="+mn-cs"/>
              </a:defRPr>
            </a:lvl1pPr>
          </a:lstStyle>
          <a:p>
            <a:pPr>
              <a:defRPr/>
            </a:pPr>
            <a:fld id="{05E376B0-35C7-47EA-B964-113D4D372017}" type="datetimeFigureOut">
              <a:rPr lang="pl-PL"/>
              <a:pPr>
                <a:defRPr/>
              </a:pPr>
              <a:t>10.06.2019</a:t>
            </a:fld>
            <a:endParaRPr lang="pl-PL"/>
          </a:p>
        </p:txBody>
      </p:sp>
      <p:sp>
        <p:nvSpPr>
          <p:cNvPr id="4" name="Symbol zastępczy obrazu slajdu 3">
            <a:extLst>
              <a:ext uri="{FF2B5EF4-FFF2-40B4-BE49-F238E27FC236}">
                <a16:creationId xmlns:a16="http://schemas.microsoft.com/office/drawing/2014/main" id="{88F878EB-6A22-48E2-BCAA-5ABB4574B1F8}"/>
              </a:ext>
            </a:extLst>
          </p:cNvPr>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pPr lvl="0"/>
            <a:endParaRPr lang="pl-PL" noProof="0"/>
          </a:p>
        </p:txBody>
      </p:sp>
      <p:sp>
        <p:nvSpPr>
          <p:cNvPr id="5" name="Symbol zastępczy notatek 4">
            <a:extLst>
              <a:ext uri="{FF2B5EF4-FFF2-40B4-BE49-F238E27FC236}">
                <a16:creationId xmlns:a16="http://schemas.microsoft.com/office/drawing/2014/main" id="{42CAFBB9-895B-4996-910F-5D1C49EDA429}"/>
              </a:ext>
            </a:extLst>
          </p:cNvPr>
          <p:cNvSpPr>
            <a:spLocks noGrp="1"/>
          </p:cNvSpPr>
          <p:nvPr>
            <p:ph type="body" sz="quarter" idx="3"/>
          </p:nvPr>
        </p:nvSpPr>
        <p:spPr>
          <a:xfrm>
            <a:off x="709613" y="4860925"/>
            <a:ext cx="5680075" cy="4605338"/>
          </a:xfrm>
          <a:prstGeom prst="rect">
            <a:avLst/>
          </a:prstGeom>
        </p:spPr>
        <p:txBody>
          <a:bodyPr vert="horz" lIns="99048" tIns="49524" rIns="99048" bIns="49524" rtlCol="0"/>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a:extLst>
              <a:ext uri="{FF2B5EF4-FFF2-40B4-BE49-F238E27FC236}">
                <a16:creationId xmlns:a16="http://schemas.microsoft.com/office/drawing/2014/main" id="{4054A53E-1C5D-4DBC-AD02-D2F89BD4319E}"/>
              </a:ext>
            </a:extLst>
          </p:cNvPr>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eaLnBrk="1" fontAlgn="auto" hangingPunct="1">
              <a:spcBef>
                <a:spcPts val="0"/>
              </a:spcBef>
              <a:spcAft>
                <a:spcPts val="0"/>
              </a:spcAft>
              <a:defRPr sz="1300">
                <a:latin typeface="+mn-lt"/>
                <a:cs typeface="+mn-cs"/>
              </a:defRPr>
            </a:lvl1pPr>
          </a:lstStyle>
          <a:p>
            <a:pPr>
              <a:defRPr/>
            </a:pPr>
            <a:endParaRPr lang="pl-PL"/>
          </a:p>
        </p:txBody>
      </p:sp>
      <p:sp>
        <p:nvSpPr>
          <p:cNvPr id="7" name="Symbol zastępczy numeru slajdu 6">
            <a:extLst>
              <a:ext uri="{FF2B5EF4-FFF2-40B4-BE49-F238E27FC236}">
                <a16:creationId xmlns:a16="http://schemas.microsoft.com/office/drawing/2014/main" id="{E3E3E1F0-FAE3-4A21-9571-440557AEB74A}"/>
              </a:ext>
            </a:extLst>
          </p:cNvPr>
          <p:cNvSpPr>
            <a:spLocks noGrp="1"/>
          </p:cNvSpPr>
          <p:nvPr>
            <p:ph type="sldNum" sz="quarter" idx="5"/>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eaLnBrk="1" hangingPunct="1">
              <a:defRPr sz="1300"/>
            </a:lvl1pPr>
          </a:lstStyle>
          <a:p>
            <a:pPr>
              <a:defRPr/>
            </a:pPr>
            <a:fld id="{E081964A-7C56-4E4D-87AA-70D1D2E23ADB}" type="slidenum">
              <a:rPr lang="pl-PL" altLang="pl-PL"/>
              <a:pPr>
                <a:defRPr/>
              </a:pPr>
              <a:t>‹#›</a:t>
            </a:fld>
            <a:endParaRPr lang="pl-PL" altLang="pl-PL"/>
          </a:p>
        </p:txBody>
      </p:sp>
    </p:spTree>
    <p:extLst>
      <p:ext uri="{BB962C8B-B14F-4D97-AF65-F5344CB8AC3E}">
        <p14:creationId xmlns:p14="http://schemas.microsoft.com/office/powerpoint/2010/main" val="24361647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0FC714F5-44C7-47E6-88EF-E5F6F21EAF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Symbol zastępczy notatek 2">
            <a:extLst>
              <a:ext uri="{FF2B5EF4-FFF2-40B4-BE49-F238E27FC236}">
                <a16:creationId xmlns:a16="http://schemas.microsoft.com/office/drawing/2014/main" id="{D3A6400C-FCC2-4C1E-ABF8-6D460667CF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
        <p:nvSpPr>
          <p:cNvPr id="8196" name="Symbol zastępczy numeru slajdu 3">
            <a:extLst>
              <a:ext uri="{FF2B5EF4-FFF2-40B4-BE49-F238E27FC236}">
                <a16:creationId xmlns:a16="http://schemas.microsoft.com/office/drawing/2014/main" id="{28F392D6-EFCE-4DA4-B974-AFF2C88DDB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B3A61C4-CB82-4738-8831-9D641C58305A}" type="slidenum">
              <a:rPr lang="pl-PL" altLang="pl-PL" smtClean="0"/>
              <a:pPr/>
              <a:t>1</a:t>
            </a:fld>
            <a:endParaRPr lang="pl-PL" alt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E081964A-7C56-4E4D-87AA-70D1D2E23ADB}" type="slidenum">
              <a:rPr lang="pl-PL" altLang="pl-PL" smtClean="0"/>
              <a:pPr>
                <a:defRPr/>
              </a:pPr>
              <a:t>4</a:t>
            </a:fld>
            <a:endParaRPr lang="pl-PL" altLang="pl-PL"/>
          </a:p>
        </p:txBody>
      </p:sp>
    </p:spTree>
    <p:extLst>
      <p:ext uri="{BB962C8B-B14F-4D97-AF65-F5344CB8AC3E}">
        <p14:creationId xmlns:p14="http://schemas.microsoft.com/office/powerpoint/2010/main" val="431300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a:defRPr/>
            </a:pPr>
            <a:fld id="{E081964A-7C56-4E4D-87AA-70D1D2E23ADB}" type="slidenum">
              <a:rPr lang="pl-PL" altLang="pl-PL" smtClean="0"/>
              <a:pPr>
                <a:defRPr/>
              </a:pPr>
              <a:t>17</a:t>
            </a:fld>
            <a:endParaRPr lang="pl-PL" altLang="pl-PL"/>
          </a:p>
        </p:txBody>
      </p:sp>
    </p:spTree>
    <p:extLst>
      <p:ext uri="{BB962C8B-B14F-4D97-AF65-F5344CB8AC3E}">
        <p14:creationId xmlns:p14="http://schemas.microsoft.com/office/powerpoint/2010/main" val="354935406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
    <p:spTree>
      <p:nvGrpSpPr>
        <p:cNvPr id="1" name=""/>
        <p:cNvGrpSpPr/>
        <p:nvPr/>
      </p:nvGrpSpPr>
      <p:grpSpPr>
        <a:xfrm>
          <a:off x="0" y="0"/>
          <a:ext cx="0" cy="0"/>
          <a:chOff x="0" y="0"/>
          <a:chExt cx="0" cy="0"/>
        </a:xfrm>
      </p:grpSpPr>
      <p:pic>
        <p:nvPicPr>
          <p:cNvPr id="12" name="Obraz 11">
            <a:extLst>
              <a:ext uri="{FF2B5EF4-FFF2-40B4-BE49-F238E27FC236}">
                <a16:creationId xmlns:a16="http://schemas.microsoft.com/office/drawing/2014/main" id="{26F95949-F7F5-4FCF-86AC-CAE400E9357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8782" r="14781"/>
          <a:stretch/>
        </p:blipFill>
        <p:spPr>
          <a:xfrm>
            <a:off x="1810528" y="0"/>
            <a:ext cx="4212378" cy="4204486"/>
          </a:xfrm>
          <a:prstGeom prst="rect">
            <a:avLst/>
          </a:prstGeom>
        </p:spPr>
      </p:pic>
      <p:sp>
        <p:nvSpPr>
          <p:cNvPr id="19" name="Prostokąt 18">
            <a:extLst>
              <a:ext uri="{FF2B5EF4-FFF2-40B4-BE49-F238E27FC236}">
                <a16:creationId xmlns:a16="http://schemas.microsoft.com/office/drawing/2014/main" id="{B465F669-2400-4B65-9B92-9A0360F82416}"/>
              </a:ext>
            </a:extLst>
          </p:cNvPr>
          <p:cNvSpPr/>
          <p:nvPr userDrawn="1"/>
        </p:nvSpPr>
        <p:spPr>
          <a:xfrm>
            <a:off x="10718974" y="3900190"/>
            <a:ext cx="1473026" cy="1473026"/>
          </a:xfrm>
          <a:prstGeom prst="rect">
            <a:avLst/>
          </a:prstGeom>
          <a:solidFill>
            <a:srgbClr val="FBB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6000" b="1" dirty="0">
              <a:solidFill>
                <a:srgbClr val="FBBE03"/>
              </a:solidFill>
            </a:endParaRPr>
          </a:p>
        </p:txBody>
      </p:sp>
      <p:pic>
        <p:nvPicPr>
          <p:cNvPr id="25" name="Obraz 24">
            <a:extLst>
              <a:ext uri="{FF2B5EF4-FFF2-40B4-BE49-F238E27FC236}">
                <a16:creationId xmlns:a16="http://schemas.microsoft.com/office/drawing/2014/main" id="{8BD595BC-D814-42AA-85E0-2C03627738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46866" y="550686"/>
            <a:ext cx="1944216" cy="574058"/>
          </a:xfrm>
          <a:prstGeom prst="rect">
            <a:avLst/>
          </a:prstGeom>
        </p:spPr>
      </p:pic>
      <p:pic>
        <p:nvPicPr>
          <p:cNvPr id="23" name="Obraz 22">
            <a:extLst>
              <a:ext uri="{FF2B5EF4-FFF2-40B4-BE49-F238E27FC236}">
                <a16:creationId xmlns:a16="http://schemas.microsoft.com/office/drawing/2014/main" id="{6F90718E-9208-4705-976C-6685DC443CB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98467" y="5748217"/>
            <a:ext cx="1561629" cy="773007"/>
          </a:xfrm>
          <a:prstGeom prst="rect">
            <a:avLst/>
          </a:prstGeom>
        </p:spPr>
      </p:pic>
      <p:pic>
        <p:nvPicPr>
          <p:cNvPr id="26" name="Obraz 25">
            <a:extLst>
              <a:ext uri="{FF2B5EF4-FFF2-40B4-BE49-F238E27FC236}">
                <a16:creationId xmlns:a16="http://schemas.microsoft.com/office/drawing/2014/main" id="{593B827B-C1C5-40BB-A6CE-BD668C0F3FC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064552" y="5746124"/>
            <a:ext cx="770835" cy="775118"/>
          </a:xfrm>
          <a:prstGeom prst="rect">
            <a:avLst/>
          </a:prstGeom>
        </p:spPr>
      </p:pic>
      <p:pic>
        <p:nvPicPr>
          <p:cNvPr id="27" name="Picture 2" descr="https://mediaprocessor.websimages.com/fit/1920x1920/www.ukspot-ltd.com/medium-5.png">
            <a:extLst>
              <a:ext uri="{FF2B5EF4-FFF2-40B4-BE49-F238E27FC236}">
                <a16:creationId xmlns:a16="http://schemas.microsoft.com/office/drawing/2014/main" id="{8B2AD5BC-BB8A-4449-8BDA-A99067501ADB}"/>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56613" y="5661248"/>
            <a:ext cx="896000" cy="967438"/>
          </a:xfrm>
          <a:prstGeom prst="rect">
            <a:avLst/>
          </a:prstGeom>
          <a:noFill/>
          <a:extLst>
            <a:ext uri="{909E8E84-426E-40DD-AFC4-6F175D3DCCD1}">
              <a14:hiddenFill xmlns:a14="http://schemas.microsoft.com/office/drawing/2010/main">
                <a:solidFill>
                  <a:srgbClr val="FFFFFF"/>
                </a:solidFill>
              </a14:hiddenFill>
            </a:ext>
          </a:extLst>
        </p:spPr>
      </p:pic>
      <p:sp>
        <p:nvSpPr>
          <p:cNvPr id="13" name="Prostokąt 12">
            <a:extLst>
              <a:ext uri="{FF2B5EF4-FFF2-40B4-BE49-F238E27FC236}">
                <a16:creationId xmlns:a16="http://schemas.microsoft.com/office/drawing/2014/main" id="{ECCCC3BB-A58D-4097-9E66-F1D19269781F}"/>
              </a:ext>
            </a:extLst>
          </p:cNvPr>
          <p:cNvSpPr/>
          <p:nvPr userDrawn="1"/>
        </p:nvSpPr>
        <p:spPr>
          <a:xfrm>
            <a:off x="0" y="2492896"/>
            <a:ext cx="1810528" cy="1711590"/>
          </a:xfrm>
          <a:prstGeom prst="rect">
            <a:avLst/>
          </a:prstGeom>
          <a:solidFill>
            <a:srgbClr val="FBA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6000" b="1" dirty="0">
              <a:solidFill>
                <a:srgbClr val="FBBE03"/>
              </a:solidFill>
            </a:endParaRPr>
          </a:p>
        </p:txBody>
      </p:sp>
      <p:pic>
        <p:nvPicPr>
          <p:cNvPr id="3" name="Obraz 2">
            <a:extLst>
              <a:ext uri="{FF2B5EF4-FFF2-40B4-BE49-F238E27FC236}">
                <a16:creationId xmlns:a16="http://schemas.microsoft.com/office/drawing/2014/main" id="{A96D20A9-A9D8-4D8C-A4B0-74CD48F23A17}"/>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25187" r="9288" b="2013"/>
          <a:stretch/>
        </p:blipFill>
        <p:spPr>
          <a:xfrm>
            <a:off x="1810527" y="0"/>
            <a:ext cx="4212379" cy="4204486"/>
          </a:xfrm>
          <a:prstGeom prst="rect">
            <a:avLst/>
          </a:prstGeom>
        </p:spPr>
      </p:pic>
      <p:pic>
        <p:nvPicPr>
          <p:cNvPr id="11" name="Obraz 10">
            <a:extLst>
              <a:ext uri="{FF2B5EF4-FFF2-40B4-BE49-F238E27FC236}">
                <a16:creationId xmlns:a16="http://schemas.microsoft.com/office/drawing/2014/main" id="{144C3ACB-AECE-4045-AABE-B0EFC4B5160D}"/>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025604" y="-9738"/>
            <a:ext cx="1811378" cy="1811378"/>
          </a:xfrm>
          <a:prstGeom prst="rect">
            <a:avLst/>
          </a:prstGeom>
        </p:spPr>
      </p:pic>
    </p:spTree>
    <p:extLst>
      <p:ext uri="{BB962C8B-B14F-4D97-AF65-F5344CB8AC3E}">
        <p14:creationId xmlns:p14="http://schemas.microsoft.com/office/powerpoint/2010/main" val="2290876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6ABB4351-66BE-40E5-80C8-67A3440A49D3}"/>
              </a:ext>
            </a:extLst>
          </p:cNvPr>
          <p:cNvSpPr>
            <a:spLocks noGrp="1"/>
          </p:cNvSpPr>
          <p:nvPr>
            <p:ph type="dt" sz="half" idx="10"/>
          </p:nvPr>
        </p:nvSpPr>
        <p:spPr/>
        <p:txBody>
          <a:bodyPr/>
          <a:lstStyle>
            <a:lvl1pPr>
              <a:defRPr/>
            </a:lvl1pPr>
          </a:lstStyle>
          <a:p>
            <a:pPr>
              <a:defRPr/>
            </a:pPr>
            <a:fld id="{9EACEB2F-1DA9-46B7-B2FF-DFE2169D1033}" type="datetime1">
              <a:rPr lang="en-US" smtClean="0"/>
              <a:t>6/10/2019</a:t>
            </a:fld>
            <a:endParaRPr lang="en-US" dirty="0"/>
          </a:p>
        </p:txBody>
      </p:sp>
      <p:sp>
        <p:nvSpPr>
          <p:cNvPr id="5" name="Symbol zastępczy stopki 4">
            <a:extLst>
              <a:ext uri="{FF2B5EF4-FFF2-40B4-BE49-F238E27FC236}">
                <a16:creationId xmlns:a16="http://schemas.microsoft.com/office/drawing/2014/main" id="{93C9F432-0972-4610-B058-D79C8A8BC7FD}"/>
              </a:ext>
            </a:extLst>
          </p:cNvPr>
          <p:cNvSpPr>
            <a:spLocks noGrp="1"/>
          </p:cNvSpPr>
          <p:nvPr>
            <p:ph type="ftr" sz="quarter" idx="11"/>
          </p:nvPr>
        </p:nvSpPr>
        <p:spPr/>
        <p:txBody>
          <a:bodyPr/>
          <a:lstStyle>
            <a:lvl1pPr>
              <a:defRPr/>
            </a:lvl1pPr>
          </a:lstStyle>
          <a:p>
            <a:pPr>
              <a:defRPr/>
            </a:pPr>
            <a:endParaRPr lang="en-US"/>
          </a:p>
        </p:txBody>
      </p:sp>
      <p:sp>
        <p:nvSpPr>
          <p:cNvPr id="6" name="Symbol zastępczy numeru slajdu 5">
            <a:extLst>
              <a:ext uri="{FF2B5EF4-FFF2-40B4-BE49-F238E27FC236}">
                <a16:creationId xmlns:a16="http://schemas.microsoft.com/office/drawing/2014/main" id="{0AE6D06A-9EBD-4F83-A300-40D9DF435705}"/>
              </a:ext>
            </a:extLst>
          </p:cNvPr>
          <p:cNvSpPr>
            <a:spLocks noGrp="1"/>
          </p:cNvSpPr>
          <p:nvPr>
            <p:ph type="sldNum" sz="quarter" idx="12"/>
          </p:nvPr>
        </p:nvSpPr>
        <p:spPr/>
        <p:txBody>
          <a:bodyPr/>
          <a:lstStyle>
            <a:lvl1pPr>
              <a:defRPr/>
            </a:lvl1pPr>
          </a:lstStyle>
          <a:p>
            <a:pPr>
              <a:defRPr/>
            </a:pPr>
            <a:fld id="{0AC433BF-5A61-403D-9981-523A341E46C3}" type="slidenum">
              <a:rPr lang="en-US" altLang="pl-PL"/>
              <a:pPr>
                <a:defRPr/>
              </a:pPr>
              <a:t>‹#›</a:t>
            </a:fld>
            <a:endParaRPr lang="en-US" altLang="pl-PL"/>
          </a:p>
        </p:txBody>
      </p:sp>
    </p:spTree>
    <p:extLst>
      <p:ext uri="{BB962C8B-B14F-4D97-AF65-F5344CB8AC3E}">
        <p14:creationId xmlns:p14="http://schemas.microsoft.com/office/powerpoint/2010/main" val="1869978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20F1360-4A02-4460-94DE-94315710E575}"/>
              </a:ext>
            </a:extLst>
          </p:cNvPr>
          <p:cNvSpPr>
            <a:spLocks noGrp="1"/>
          </p:cNvSpPr>
          <p:nvPr>
            <p:ph type="dt" sz="half" idx="10"/>
          </p:nvPr>
        </p:nvSpPr>
        <p:spPr/>
        <p:txBody>
          <a:bodyPr/>
          <a:lstStyle>
            <a:lvl1pPr>
              <a:defRPr/>
            </a:lvl1pPr>
          </a:lstStyle>
          <a:p>
            <a:pPr>
              <a:defRPr/>
            </a:pPr>
            <a:fld id="{A90569CA-BB57-4B8F-89EC-4A36A6C9B93B}" type="datetime1">
              <a:rPr lang="en-US" smtClean="0"/>
              <a:t>6/10/2019</a:t>
            </a:fld>
            <a:endParaRPr lang="en-US" dirty="0"/>
          </a:p>
        </p:txBody>
      </p:sp>
      <p:sp>
        <p:nvSpPr>
          <p:cNvPr id="5" name="Symbol zastępczy stopki 4">
            <a:extLst>
              <a:ext uri="{FF2B5EF4-FFF2-40B4-BE49-F238E27FC236}">
                <a16:creationId xmlns:a16="http://schemas.microsoft.com/office/drawing/2014/main" id="{48052C7E-B87C-4FFF-90E7-2C4E41E73365}"/>
              </a:ext>
            </a:extLst>
          </p:cNvPr>
          <p:cNvSpPr>
            <a:spLocks noGrp="1"/>
          </p:cNvSpPr>
          <p:nvPr>
            <p:ph type="ftr" sz="quarter" idx="11"/>
          </p:nvPr>
        </p:nvSpPr>
        <p:spPr/>
        <p:txBody>
          <a:bodyPr/>
          <a:lstStyle>
            <a:lvl1pPr>
              <a:defRPr/>
            </a:lvl1pPr>
          </a:lstStyle>
          <a:p>
            <a:pPr>
              <a:defRPr/>
            </a:pPr>
            <a:endParaRPr lang="en-US"/>
          </a:p>
        </p:txBody>
      </p:sp>
      <p:sp>
        <p:nvSpPr>
          <p:cNvPr id="6" name="Symbol zastępczy numeru slajdu 5">
            <a:extLst>
              <a:ext uri="{FF2B5EF4-FFF2-40B4-BE49-F238E27FC236}">
                <a16:creationId xmlns:a16="http://schemas.microsoft.com/office/drawing/2014/main" id="{B4A820B8-C9D8-4499-BF0C-8ECEFEFAC6BC}"/>
              </a:ext>
            </a:extLst>
          </p:cNvPr>
          <p:cNvSpPr>
            <a:spLocks noGrp="1"/>
          </p:cNvSpPr>
          <p:nvPr>
            <p:ph type="sldNum" sz="quarter" idx="12"/>
          </p:nvPr>
        </p:nvSpPr>
        <p:spPr/>
        <p:txBody>
          <a:bodyPr/>
          <a:lstStyle>
            <a:lvl1pPr>
              <a:defRPr/>
            </a:lvl1pPr>
          </a:lstStyle>
          <a:p>
            <a:pPr>
              <a:defRPr/>
            </a:pPr>
            <a:fld id="{B79944D3-3744-4C87-B8D1-8AC98D1CF3C1}" type="slidenum">
              <a:rPr lang="en-US" altLang="pl-PL"/>
              <a:pPr>
                <a:defRPr/>
              </a:pPr>
              <a:t>‹#›</a:t>
            </a:fld>
            <a:endParaRPr lang="en-US" altLang="pl-PL"/>
          </a:p>
        </p:txBody>
      </p:sp>
    </p:spTree>
    <p:extLst>
      <p:ext uri="{BB962C8B-B14F-4D97-AF65-F5344CB8AC3E}">
        <p14:creationId xmlns:p14="http://schemas.microsoft.com/office/powerpoint/2010/main" val="1379137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daty 3">
            <a:extLst>
              <a:ext uri="{FF2B5EF4-FFF2-40B4-BE49-F238E27FC236}">
                <a16:creationId xmlns:a16="http://schemas.microsoft.com/office/drawing/2014/main" id="{EE8EF06A-27EB-48A2-99E3-6A17A962879F}"/>
              </a:ext>
            </a:extLst>
          </p:cNvPr>
          <p:cNvSpPr>
            <a:spLocks noGrp="1"/>
          </p:cNvSpPr>
          <p:nvPr>
            <p:ph type="dt" sz="half" idx="10"/>
          </p:nvPr>
        </p:nvSpPr>
        <p:spPr/>
        <p:txBody>
          <a:bodyPr/>
          <a:lstStyle>
            <a:lvl1pPr>
              <a:defRPr/>
            </a:lvl1pPr>
          </a:lstStyle>
          <a:p>
            <a:pPr>
              <a:defRPr/>
            </a:pPr>
            <a:fld id="{C6E87652-8ECB-467D-B352-2A5B4A2613AA}" type="datetime1">
              <a:rPr lang="en-US" smtClean="0"/>
              <a:t>6/10/2019</a:t>
            </a:fld>
            <a:endParaRPr lang="en-US" dirty="0"/>
          </a:p>
        </p:txBody>
      </p:sp>
      <p:sp>
        <p:nvSpPr>
          <p:cNvPr id="7" name="Symbol zastępczy stopki 4">
            <a:extLst>
              <a:ext uri="{FF2B5EF4-FFF2-40B4-BE49-F238E27FC236}">
                <a16:creationId xmlns:a16="http://schemas.microsoft.com/office/drawing/2014/main" id="{F4AB2493-E11B-4FEE-8A29-3166EBD5B06C}"/>
              </a:ext>
            </a:extLst>
          </p:cNvPr>
          <p:cNvSpPr>
            <a:spLocks noGrp="1"/>
          </p:cNvSpPr>
          <p:nvPr>
            <p:ph type="ftr" sz="quarter" idx="11"/>
          </p:nvPr>
        </p:nvSpPr>
        <p:spPr/>
        <p:txBody>
          <a:bodyPr/>
          <a:lstStyle>
            <a:lvl1pPr>
              <a:defRPr/>
            </a:lvl1pPr>
          </a:lstStyle>
          <a:p>
            <a:pPr>
              <a:defRPr/>
            </a:pPr>
            <a:endParaRPr lang="en-US"/>
          </a:p>
        </p:txBody>
      </p:sp>
      <p:sp>
        <p:nvSpPr>
          <p:cNvPr id="8" name="Symbol zastępczy numeru slajdu 5">
            <a:extLst>
              <a:ext uri="{FF2B5EF4-FFF2-40B4-BE49-F238E27FC236}">
                <a16:creationId xmlns:a16="http://schemas.microsoft.com/office/drawing/2014/main" id="{159FA66C-4F89-4EC2-8227-001614876674}"/>
              </a:ext>
            </a:extLst>
          </p:cNvPr>
          <p:cNvSpPr>
            <a:spLocks noGrp="1"/>
          </p:cNvSpPr>
          <p:nvPr>
            <p:ph type="sldNum" sz="quarter" idx="12"/>
          </p:nvPr>
        </p:nvSpPr>
        <p:spPr/>
        <p:txBody>
          <a:bodyPr/>
          <a:lstStyle>
            <a:lvl1pPr>
              <a:defRPr/>
            </a:lvl1pPr>
          </a:lstStyle>
          <a:p>
            <a:pPr>
              <a:defRPr/>
            </a:pPr>
            <a:fld id="{6CC9281A-217F-4492-A313-C4D4CB901DEA}" type="slidenum">
              <a:rPr lang="en-US" altLang="pl-PL"/>
              <a:pPr>
                <a:defRPr/>
              </a:pPr>
              <a:t>‹#›</a:t>
            </a:fld>
            <a:endParaRPr lang="en-US" altLang="pl-PL"/>
          </a:p>
        </p:txBody>
      </p:sp>
      <p:pic>
        <p:nvPicPr>
          <p:cNvPr id="9" name="Obraz 8">
            <a:extLst>
              <a:ext uri="{FF2B5EF4-FFF2-40B4-BE49-F238E27FC236}">
                <a16:creationId xmlns:a16="http://schemas.microsoft.com/office/drawing/2014/main" id="{85245A4E-EF50-47F9-AB82-422A17DC7E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75"/>
            <a:ext cx="1127447" cy="1127447"/>
          </a:xfrm>
          <a:prstGeom prst="rect">
            <a:avLst/>
          </a:prstGeom>
        </p:spPr>
      </p:pic>
    </p:spTree>
    <p:extLst>
      <p:ext uri="{BB962C8B-B14F-4D97-AF65-F5344CB8AC3E}">
        <p14:creationId xmlns:p14="http://schemas.microsoft.com/office/powerpoint/2010/main" val="1293718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główek sekcji">
    <p:spTree>
      <p:nvGrpSpPr>
        <p:cNvPr id="1" name=""/>
        <p:cNvGrpSpPr/>
        <p:nvPr/>
      </p:nvGrpSpPr>
      <p:grpSpPr>
        <a:xfrm>
          <a:off x="0" y="0"/>
          <a:ext cx="0" cy="0"/>
          <a:chOff x="0" y="0"/>
          <a:chExt cx="0" cy="0"/>
        </a:xfrm>
      </p:grpSpPr>
      <p:pic>
        <p:nvPicPr>
          <p:cNvPr id="11" name="Obraz 10">
            <a:extLst>
              <a:ext uri="{FF2B5EF4-FFF2-40B4-BE49-F238E27FC236}">
                <a16:creationId xmlns:a16="http://schemas.microsoft.com/office/drawing/2014/main" id="{E56E22BC-C547-46F6-A202-0A49C36883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96400" y="332656"/>
            <a:ext cx="1944216" cy="574058"/>
          </a:xfrm>
          <a:prstGeom prst="rect">
            <a:avLst/>
          </a:prstGeom>
        </p:spPr>
      </p:pic>
      <p:pic>
        <p:nvPicPr>
          <p:cNvPr id="15" name="Obraz 14">
            <a:extLst>
              <a:ext uri="{FF2B5EF4-FFF2-40B4-BE49-F238E27FC236}">
                <a16:creationId xmlns:a16="http://schemas.microsoft.com/office/drawing/2014/main" id="{1B1C11AC-C2E3-40ED-9739-DB11E37A163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8467" y="5748217"/>
            <a:ext cx="1561629" cy="773007"/>
          </a:xfrm>
          <a:prstGeom prst="rect">
            <a:avLst/>
          </a:prstGeom>
        </p:spPr>
      </p:pic>
      <p:pic>
        <p:nvPicPr>
          <p:cNvPr id="16" name="Obraz 15">
            <a:extLst>
              <a:ext uri="{FF2B5EF4-FFF2-40B4-BE49-F238E27FC236}">
                <a16:creationId xmlns:a16="http://schemas.microsoft.com/office/drawing/2014/main" id="{579BDD69-F6C4-404D-9124-89D9E7C7992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64552" y="5746124"/>
            <a:ext cx="770835" cy="775118"/>
          </a:xfrm>
          <a:prstGeom prst="rect">
            <a:avLst/>
          </a:prstGeom>
        </p:spPr>
      </p:pic>
      <p:pic>
        <p:nvPicPr>
          <p:cNvPr id="17" name="Picture 2" descr="https://mediaprocessor.websimages.com/fit/1920x1920/www.ukspot-ltd.com/medium-5.png">
            <a:extLst>
              <a:ext uri="{FF2B5EF4-FFF2-40B4-BE49-F238E27FC236}">
                <a16:creationId xmlns:a16="http://schemas.microsoft.com/office/drawing/2014/main" id="{7718FD5F-4ADE-4FD6-88D4-6B53EDFDC864}"/>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56613" y="5661248"/>
            <a:ext cx="896000" cy="967438"/>
          </a:xfrm>
          <a:prstGeom prst="rect">
            <a:avLst/>
          </a:prstGeom>
          <a:noFill/>
          <a:extLst>
            <a:ext uri="{909E8E84-426E-40DD-AFC4-6F175D3DCCD1}">
              <a14:hiddenFill xmlns:a14="http://schemas.microsoft.com/office/drawing/2010/main">
                <a:solidFill>
                  <a:srgbClr val="FFFFFF"/>
                </a:solidFill>
              </a14:hiddenFill>
            </a:ext>
          </a:extLst>
        </p:spPr>
      </p:pic>
      <p:pic>
        <p:nvPicPr>
          <p:cNvPr id="7" name="Obraz 6">
            <a:extLst>
              <a:ext uri="{FF2B5EF4-FFF2-40B4-BE49-F238E27FC236}">
                <a16:creationId xmlns:a16="http://schemas.microsoft.com/office/drawing/2014/main" id="{5F53388F-A604-48B2-8D65-3C72CBD20BA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175"/>
            <a:ext cx="1127447" cy="1127447"/>
          </a:xfrm>
          <a:prstGeom prst="rect">
            <a:avLst/>
          </a:prstGeom>
        </p:spPr>
      </p:pic>
    </p:spTree>
    <p:extLst>
      <p:ext uri="{BB962C8B-B14F-4D97-AF65-F5344CB8AC3E}">
        <p14:creationId xmlns:p14="http://schemas.microsoft.com/office/powerpoint/2010/main" val="2494024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3">
            <a:extLst>
              <a:ext uri="{FF2B5EF4-FFF2-40B4-BE49-F238E27FC236}">
                <a16:creationId xmlns:a16="http://schemas.microsoft.com/office/drawing/2014/main" id="{9A7E9B16-88C1-4AD8-8D57-9DE41F382DC8}"/>
              </a:ext>
            </a:extLst>
          </p:cNvPr>
          <p:cNvSpPr>
            <a:spLocks noGrp="1"/>
          </p:cNvSpPr>
          <p:nvPr>
            <p:ph type="dt" sz="half" idx="10"/>
          </p:nvPr>
        </p:nvSpPr>
        <p:spPr/>
        <p:txBody>
          <a:bodyPr/>
          <a:lstStyle>
            <a:lvl1pPr>
              <a:defRPr/>
            </a:lvl1pPr>
          </a:lstStyle>
          <a:p>
            <a:pPr>
              <a:defRPr/>
            </a:pPr>
            <a:fld id="{EF52AB9C-ADC0-4AFB-939B-471589EA9D05}" type="datetime1">
              <a:rPr lang="en-US" smtClean="0"/>
              <a:t>6/10/2019</a:t>
            </a:fld>
            <a:endParaRPr lang="en-US" dirty="0"/>
          </a:p>
        </p:txBody>
      </p:sp>
      <p:sp>
        <p:nvSpPr>
          <p:cNvPr id="6" name="Symbol zastępczy stopki 4">
            <a:extLst>
              <a:ext uri="{FF2B5EF4-FFF2-40B4-BE49-F238E27FC236}">
                <a16:creationId xmlns:a16="http://schemas.microsoft.com/office/drawing/2014/main" id="{785F1C06-F0D5-4674-9EB4-8344675A3783}"/>
              </a:ext>
            </a:extLst>
          </p:cNvPr>
          <p:cNvSpPr>
            <a:spLocks noGrp="1"/>
          </p:cNvSpPr>
          <p:nvPr>
            <p:ph type="ftr" sz="quarter" idx="11"/>
          </p:nvPr>
        </p:nvSpPr>
        <p:spPr/>
        <p:txBody>
          <a:bodyPr/>
          <a:lstStyle>
            <a:lvl1pPr>
              <a:defRPr/>
            </a:lvl1pPr>
          </a:lstStyle>
          <a:p>
            <a:pPr>
              <a:defRPr/>
            </a:pPr>
            <a:endParaRPr lang="en-US"/>
          </a:p>
        </p:txBody>
      </p:sp>
      <p:sp>
        <p:nvSpPr>
          <p:cNvPr id="7" name="Symbol zastępczy numeru slajdu 5">
            <a:extLst>
              <a:ext uri="{FF2B5EF4-FFF2-40B4-BE49-F238E27FC236}">
                <a16:creationId xmlns:a16="http://schemas.microsoft.com/office/drawing/2014/main" id="{54F3277A-1B21-4D34-AA67-02D66651B94C}"/>
              </a:ext>
            </a:extLst>
          </p:cNvPr>
          <p:cNvSpPr>
            <a:spLocks noGrp="1"/>
          </p:cNvSpPr>
          <p:nvPr>
            <p:ph type="sldNum" sz="quarter" idx="12"/>
          </p:nvPr>
        </p:nvSpPr>
        <p:spPr/>
        <p:txBody>
          <a:bodyPr/>
          <a:lstStyle>
            <a:lvl1pPr>
              <a:defRPr/>
            </a:lvl1pPr>
          </a:lstStyle>
          <a:p>
            <a:pPr>
              <a:defRPr/>
            </a:pPr>
            <a:fld id="{32511BAF-FE92-4736-B2BD-60E4A2F76EDE}" type="slidenum">
              <a:rPr lang="en-US" altLang="pl-PL"/>
              <a:pPr>
                <a:defRPr/>
              </a:pPr>
              <a:t>‹#›</a:t>
            </a:fld>
            <a:endParaRPr lang="en-US" altLang="pl-PL"/>
          </a:p>
        </p:txBody>
      </p:sp>
    </p:spTree>
    <p:extLst>
      <p:ext uri="{BB962C8B-B14F-4D97-AF65-F5344CB8AC3E}">
        <p14:creationId xmlns:p14="http://schemas.microsoft.com/office/powerpoint/2010/main" val="3283610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3">
            <a:extLst>
              <a:ext uri="{FF2B5EF4-FFF2-40B4-BE49-F238E27FC236}">
                <a16:creationId xmlns:a16="http://schemas.microsoft.com/office/drawing/2014/main" id="{65BDF1F3-DF90-4A40-A8F8-A21113B6D734}"/>
              </a:ext>
            </a:extLst>
          </p:cNvPr>
          <p:cNvSpPr>
            <a:spLocks noGrp="1"/>
          </p:cNvSpPr>
          <p:nvPr>
            <p:ph type="dt" sz="half" idx="10"/>
          </p:nvPr>
        </p:nvSpPr>
        <p:spPr/>
        <p:txBody>
          <a:bodyPr/>
          <a:lstStyle>
            <a:lvl1pPr>
              <a:defRPr/>
            </a:lvl1pPr>
          </a:lstStyle>
          <a:p>
            <a:pPr>
              <a:defRPr/>
            </a:pPr>
            <a:fld id="{7F4FDE93-E75C-423C-84E7-C8A04CB4CD28}" type="datetime1">
              <a:rPr lang="en-US" smtClean="0"/>
              <a:t>6/10/2019</a:t>
            </a:fld>
            <a:endParaRPr lang="en-US" dirty="0"/>
          </a:p>
        </p:txBody>
      </p:sp>
      <p:sp>
        <p:nvSpPr>
          <p:cNvPr id="8" name="Symbol zastępczy stopki 4">
            <a:extLst>
              <a:ext uri="{FF2B5EF4-FFF2-40B4-BE49-F238E27FC236}">
                <a16:creationId xmlns:a16="http://schemas.microsoft.com/office/drawing/2014/main" id="{F1ADB6AA-331B-45A8-9D4F-A60839950E47}"/>
              </a:ext>
            </a:extLst>
          </p:cNvPr>
          <p:cNvSpPr>
            <a:spLocks noGrp="1"/>
          </p:cNvSpPr>
          <p:nvPr>
            <p:ph type="ftr" sz="quarter" idx="11"/>
          </p:nvPr>
        </p:nvSpPr>
        <p:spPr/>
        <p:txBody>
          <a:bodyPr/>
          <a:lstStyle>
            <a:lvl1pPr>
              <a:defRPr/>
            </a:lvl1pPr>
          </a:lstStyle>
          <a:p>
            <a:pPr>
              <a:defRPr/>
            </a:pPr>
            <a:endParaRPr lang="en-US"/>
          </a:p>
        </p:txBody>
      </p:sp>
      <p:sp>
        <p:nvSpPr>
          <p:cNvPr id="9" name="Symbol zastępczy numeru slajdu 5">
            <a:extLst>
              <a:ext uri="{FF2B5EF4-FFF2-40B4-BE49-F238E27FC236}">
                <a16:creationId xmlns:a16="http://schemas.microsoft.com/office/drawing/2014/main" id="{D5B0E8A6-6ED6-4453-BF89-B3F35D31DBC2}"/>
              </a:ext>
            </a:extLst>
          </p:cNvPr>
          <p:cNvSpPr>
            <a:spLocks noGrp="1"/>
          </p:cNvSpPr>
          <p:nvPr>
            <p:ph type="sldNum" sz="quarter" idx="12"/>
          </p:nvPr>
        </p:nvSpPr>
        <p:spPr/>
        <p:txBody>
          <a:bodyPr/>
          <a:lstStyle>
            <a:lvl1pPr>
              <a:defRPr/>
            </a:lvl1pPr>
          </a:lstStyle>
          <a:p>
            <a:pPr>
              <a:defRPr/>
            </a:pPr>
            <a:fld id="{387F3CCB-3969-491C-B41A-302436A529B9}" type="slidenum">
              <a:rPr lang="en-US" altLang="pl-PL"/>
              <a:pPr>
                <a:defRPr/>
              </a:pPr>
              <a:t>‹#›</a:t>
            </a:fld>
            <a:endParaRPr lang="en-US" altLang="pl-PL"/>
          </a:p>
        </p:txBody>
      </p:sp>
    </p:spTree>
    <p:extLst>
      <p:ext uri="{BB962C8B-B14F-4D97-AF65-F5344CB8AC3E}">
        <p14:creationId xmlns:p14="http://schemas.microsoft.com/office/powerpoint/2010/main" val="3015659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3">
            <a:extLst>
              <a:ext uri="{FF2B5EF4-FFF2-40B4-BE49-F238E27FC236}">
                <a16:creationId xmlns:a16="http://schemas.microsoft.com/office/drawing/2014/main" id="{301C38BB-49FE-44F1-8055-6BD994C94673}"/>
              </a:ext>
            </a:extLst>
          </p:cNvPr>
          <p:cNvSpPr>
            <a:spLocks noGrp="1"/>
          </p:cNvSpPr>
          <p:nvPr>
            <p:ph type="dt" sz="half" idx="10"/>
          </p:nvPr>
        </p:nvSpPr>
        <p:spPr/>
        <p:txBody>
          <a:bodyPr/>
          <a:lstStyle>
            <a:lvl1pPr>
              <a:defRPr/>
            </a:lvl1pPr>
          </a:lstStyle>
          <a:p>
            <a:pPr>
              <a:defRPr/>
            </a:pPr>
            <a:fld id="{699CB298-3347-41C8-88FB-5E8E80B5288B}" type="datetime1">
              <a:rPr lang="en-US" smtClean="0"/>
              <a:t>6/10/2019</a:t>
            </a:fld>
            <a:endParaRPr lang="en-US" dirty="0"/>
          </a:p>
        </p:txBody>
      </p:sp>
      <p:sp>
        <p:nvSpPr>
          <p:cNvPr id="4" name="Symbol zastępczy stopki 4">
            <a:extLst>
              <a:ext uri="{FF2B5EF4-FFF2-40B4-BE49-F238E27FC236}">
                <a16:creationId xmlns:a16="http://schemas.microsoft.com/office/drawing/2014/main" id="{58E1A9EB-090E-44C7-BEAB-FADC18B08E18}"/>
              </a:ext>
            </a:extLst>
          </p:cNvPr>
          <p:cNvSpPr>
            <a:spLocks noGrp="1"/>
          </p:cNvSpPr>
          <p:nvPr>
            <p:ph type="ftr" sz="quarter" idx="11"/>
          </p:nvPr>
        </p:nvSpPr>
        <p:spPr/>
        <p:txBody>
          <a:bodyPr/>
          <a:lstStyle>
            <a:lvl1pPr>
              <a:defRPr/>
            </a:lvl1pPr>
          </a:lstStyle>
          <a:p>
            <a:pPr>
              <a:defRPr/>
            </a:pPr>
            <a:endParaRPr lang="en-US"/>
          </a:p>
        </p:txBody>
      </p:sp>
      <p:sp>
        <p:nvSpPr>
          <p:cNvPr id="5" name="Symbol zastępczy numeru slajdu 5">
            <a:extLst>
              <a:ext uri="{FF2B5EF4-FFF2-40B4-BE49-F238E27FC236}">
                <a16:creationId xmlns:a16="http://schemas.microsoft.com/office/drawing/2014/main" id="{E440E498-B942-4575-9CCD-787E3228DAB2}"/>
              </a:ext>
            </a:extLst>
          </p:cNvPr>
          <p:cNvSpPr>
            <a:spLocks noGrp="1"/>
          </p:cNvSpPr>
          <p:nvPr>
            <p:ph type="sldNum" sz="quarter" idx="12"/>
          </p:nvPr>
        </p:nvSpPr>
        <p:spPr/>
        <p:txBody>
          <a:bodyPr/>
          <a:lstStyle>
            <a:lvl1pPr>
              <a:defRPr/>
            </a:lvl1pPr>
          </a:lstStyle>
          <a:p>
            <a:pPr>
              <a:defRPr/>
            </a:pPr>
            <a:fld id="{09E61E67-7DEC-4450-9BC4-A0A9BB4E8934}" type="slidenum">
              <a:rPr lang="en-US" altLang="pl-PL"/>
              <a:pPr>
                <a:defRPr/>
              </a:pPr>
              <a:t>‹#›</a:t>
            </a:fld>
            <a:endParaRPr lang="en-US" altLang="pl-PL"/>
          </a:p>
        </p:txBody>
      </p:sp>
    </p:spTree>
    <p:extLst>
      <p:ext uri="{BB962C8B-B14F-4D97-AF65-F5344CB8AC3E}">
        <p14:creationId xmlns:p14="http://schemas.microsoft.com/office/powerpoint/2010/main" val="1115354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a:extLst>
              <a:ext uri="{FF2B5EF4-FFF2-40B4-BE49-F238E27FC236}">
                <a16:creationId xmlns:a16="http://schemas.microsoft.com/office/drawing/2014/main" id="{81A43CCA-01DA-4A85-AA6A-94C41A40DD61}"/>
              </a:ext>
            </a:extLst>
          </p:cNvPr>
          <p:cNvSpPr>
            <a:spLocks noGrp="1"/>
          </p:cNvSpPr>
          <p:nvPr>
            <p:ph type="dt" sz="half" idx="10"/>
          </p:nvPr>
        </p:nvSpPr>
        <p:spPr/>
        <p:txBody>
          <a:bodyPr/>
          <a:lstStyle>
            <a:lvl1pPr>
              <a:defRPr/>
            </a:lvl1pPr>
          </a:lstStyle>
          <a:p>
            <a:pPr>
              <a:defRPr/>
            </a:pPr>
            <a:fld id="{C53BA70E-1CCD-4A75-BB9D-0C8E9DABE230}" type="datetime1">
              <a:rPr lang="en-US" smtClean="0"/>
              <a:t>6/10/2019</a:t>
            </a:fld>
            <a:endParaRPr lang="en-US" dirty="0"/>
          </a:p>
        </p:txBody>
      </p:sp>
      <p:sp>
        <p:nvSpPr>
          <p:cNvPr id="3" name="Symbol zastępczy stopki 4">
            <a:extLst>
              <a:ext uri="{FF2B5EF4-FFF2-40B4-BE49-F238E27FC236}">
                <a16:creationId xmlns:a16="http://schemas.microsoft.com/office/drawing/2014/main" id="{92B82883-15A8-49D0-8C4D-B550F18E348E}"/>
              </a:ext>
            </a:extLst>
          </p:cNvPr>
          <p:cNvSpPr>
            <a:spLocks noGrp="1"/>
          </p:cNvSpPr>
          <p:nvPr>
            <p:ph type="ftr" sz="quarter" idx="11"/>
          </p:nvPr>
        </p:nvSpPr>
        <p:spPr/>
        <p:txBody>
          <a:bodyPr/>
          <a:lstStyle>
            <a:lvl1pPr>
              <a:defRPr/>
            </a:lvl1pPr>
          </a:lstStyle>
          <a:p>
            <a:pPr>
              <a:defRPr/>
            </a:pPr>
            <a:endParaRPr lang="en-US"/>
          </a:p>
        </p:txBody>
      </p:sp>
      <p:sp>
        <p:nvSpPr>
          <p:cNvPr id="4" name="Symbol zastępczy numeru slajdu 5">
            <a:extLst>
              <a:ext uri="{FF2B5EF4-FFF2-40B4-BE49-F238E27FC236}">
                <a16:creationId xmlns:a16="http://schemas.microsoft.com/office/drawing/2014/main" id="{97A33E88-A7C9-44A4-9806-C957AE8D49E0}"/>
              </a:ext>
            </a:extLst>
          </p:cNvPr>
          <p:cNvSpPr>
            <a:spLocks noGrp="1"/>
          </p:cNvSpPr>
          <p:nvPr>
            <p:ph type="sldNum" sz="quarter" idx="12"/>
          </p:nvPr>
        </p:nvSpPr>
        <p:spPr/>
        <p:txBody>
          <a:bodyPr/>
          <a:lstStyle>
            <a:lvl1pPr>
              <a:defRPr/>
            </a:lvl1pPr>
          </a:lstStyle>
          <a:p>
            <a:pPr>
              <a:defRPr/>
            </a:pPr>
            <a:fld id="{AAD7F203-F03D-499A-A5C7-A810ECFD9FCE}" type="slidenum">
              <a:rPr lang="en-US" altLang="pl-PL"/>
              <a:pPr>
                <a:defRPr/>
              </a:pPr>
              <a:t>‹#›</a:t>
            </a:fld>
            <a:endParaRPr lang="en-US" altLang="pl-PL"/>
          </a:p>
        </p:txBody>
      </p:sp>
    </p:spTree>
    <p:extLst>
      <p:ext uri="{BB962C8B-B14F-4D97-AF65-F5344CB8AC3E}">
        <p14:creationId xmlns:p14="http://schemas.microsoft.com/office/powerpoint/2010/main" val="736504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a:extLst>
              <a:ext uri="{FF2B5EF4-FFF2-40B4-BE49-F238E27FC236}">
                <a16:creationId xmlns:a16="http://schemas.microsoft.com/office/drawing/2014/main" id="{82BA9BD3-6CDF-4634-8F71-4979720940FD}"/>
              </a:ext>
            </a:extLst>
          </p:cNvPr>
          <p:cNvSpPr>
            <a:spLocks noGrp="1"/>
          </p:cNvSpPr>
          <p:nvPr>
            <p:ph type="dt" sz="half" idx="10"/>
          </p:nvPr>
        </p:nvSpPr>
        <p:spPr/>
        <p:txBody>
          <a:bodyPr/>
          <a:lstStyle>
            <a:lvl1pPr>
              <a:defRPr/>
            </a:lvl1pPr>
          </a:lstStyle>
          <a:p>
            <a:pPr>
              <a:defRPr/>
            </a:pPr>
            <a:fld id="{14EAD616-677B-4E1F-AF5F-81DDE8DDEAEE}" type="datetime1">
              <a:rPr lang="en-US" smtClean="0"/>
              <a:t>6/10/2019</a:t>
            </a:fld>
            <a:endParaRPr lang="en-US" dirty="0"/>
          </a:p>
        </p:txBody>
      </p:sp>
      <p:sp>
        <p:nvSpPr>
          <p:cNvPr id="6" name="Symbol zastępczy stopki 4">
            <a:extLst>
              <a:ext uri="{FF2B5EF4-FFF2-40B4-BE49-F238E27FC236}">
                <a16:creationId xmlns:a16="http://schemas.microsoft.com/office/drawing/2014/main" id="{C26D5691-7D32-4C6F-B781-940EBC063469}"/>
              </a:ext>
            </a:extLst>
          </p:cNvPr>
          <p:cNvSpPr>
            <a:spLocks noGrp="1"/>
          </p:cNvSpPr>
          <p:nvPr>
            <p:ph type="ftr" sz="quarter" idx="11"/>
          </p:nvPr>
        </p:nvSpPr>
        <p:spPr/>
        <p:txBody>
          <a:bodyPr/>
          <a:lstStyle>
            <a:lvl1pPr>
              <a:defRPr/>
            </a:lvl1pPr>
          </a:lstStyle>
          <a:p>
            <a:pPr>
              <a:defRPr/>
            </a:pPr>
            <a:endParaRPr lang="en-US"/>
          </a:p>
        </p:txBody>
      </p:sp>
      <p:sp>
        <p:nvSpPr>
          <p:cNvPr id="7" name="Symbol zastępczy numeru slajdu 5">
            <a:extLst>
              <a:ext uri="{FF2B5EF4-FFF2-40B4-BE49-F238E27FC236}">
                <a16:creationId xmlns:a16="http://schemas.microsoft.com/office/drawing/2014/main" id="{4A3BC504-5ADF-41BA-8E45-231E02DA39D4}"/>
              </a:ext>
            </a:extLst>
          </p:cNvPr>
          <p:cNvSpPr>
            <a:spLocks noGrp="1"/>
          </p:cNvSpPr>
          <p:nvPr>
            <p:ph type="sldNum" sz="quarter" idx="12"/>
          </p:nvPr>
        </p:nvSpPr>
        <p:spPr/>
        <p:txBody>
          <a:bodyPr/>
          <a:lstStyle>
            <a:lvl1pPr>
              <a:defRPr/>
            </a:lvl1pPr>
          </a:lstStyle>
          <a:p>
            <a:pPr>
              <a:defRPr/>
            </a:pPr>
            <a:fld id="{D9766B66-1F58-4A1B-8D41-D0DFC4E05529}" type="slidenum">
              <a:rPr lang="en-US" altLang="pl-PL"/>
              <a:pPr>
                <a:defRPr/>
              </a:pPr>
              <a:t>‹#›</a:t>
            </a:fld>
            <a:endParaRPr lang="en-US" altLang="pl-PL"/>
          </a:p>
        </p:txBody>
      </p:sp>
    </p:spTree>
    <p:extLst>
      <p:ext uri="{BB962C8B-B14F-4D97-AF65-F5344CB8AC3E}">
        <p14:creationId xmlns:p14="http://schemas.microsoft.com/office/powerpoint/2010/main" val="1528954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a:t>Kliknij ikonę, aby dodać obraz</a:t>
            </a:r>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a:extLst>
              <a:ext uri="{FF2B5EF4-FFF2-40B4-BE49-F238E27FC236}">
                <a16:creationId xmlns:a16="http://schemas.microsoft.com/office/drawing/2014/main" id="{ED3F1991-662A-488F-A4A5-A9460F451BDD}"/>
              </a:ext>
            </a:extLst>
          </p:cNvPr>
          <p:cNvSpPr>
            <a:spLocks noGrp="1"/>
          </p:cNvSpPr>
          <p:nvPr>
            <p:ph type="dt" sz="half" idx="10"/>
          </p:nvPr>
        </p:nvSpPr>
        <p:spPr/>
        <p:txBody>
          <a:bodyPr/>
          <a:lstStyle>
            <a:lvl1pPr>
              <a:defRPr/>
            </a:lvl1pPr>
          </a:lstStyle>
          <a:p>
            <a:pPr>
              <a:defRPr/>
            </a:pPr>
            <a:fld id="{47AB2F04-EC73-4C72-A8A7-E19C4FFC4E01}" type="datetime1">
              <a:rPr lang="en-US" smtClean="0"/>
              <a:t>6/10/2019</a:t>
            </a:fld>
            <a:endParaRPr lang="en-US" dirty="0"/>
          </a:p>
        </p:txBody>
      </p:sp>
      <p:sp>
        <p:nvSpPr>
          <p:cNvPr id="6" name="Symbol zastępczy stopki 4">
            <a:extLst>
              <a:ext uri="{FF2B5EF4-FFF2-40B4-BE49-F238E27FC236}">
                <a16:creationId xmlns:a16="http://schemas.microsoft.com/office/drawing/2014/main" id="{F7537D78-2160-4F64-B900-207F8519C584}"/>
              </a:ext>
            </a:extLst>
          </p:cNvPr>
          <p:cNvSpPr>
            <a:spLocks noGrp="1"/>
          </p:cNvSpPr>
          <p:nvPr>
            <p:ph type="ftr" sz="quarter" idx="11"/>
          </p:nvPr>
        </p:nvSpPr>
        <p:spPr/>
        <p:txBody>
          <a:bodyPr/>
          <a:lstStyle>
            <a:lvl1pPr>
              <a:defRPr/>
            </a:lvl1pPr>
          </a:lstStyle>
          <a:p>
            <a:pPr>
              <a:defRPr/>
            </a:pPr>
            <a:endParaRPr lang="en-US"/>
          </a:p>
        </p:txBody>
      </p:sp>
      <p:sp>
        <p:nvSpPr>
          <p:cNvPr id="7" name="Symbol zastępczy numeru slajdu 5">
            <a:extLst>
              <a:ext uri="{FF2B5EF4-FFF2-40B4-BE49-F238E27FC236}">
                <a16:creationId xmlns:a16="http://schemas.microsoft.com/office/drawing/2014/main" id="{BC7CA7CC-7256-4F97-83C4-6246DC369F13}"/>
              </a:ext>
            </a:extLst>
          </p:cNvPr>
          <p:cNvSpPr>
            <a:spLocks noGrp="1"/>
          </p:cNvSpPr>
          <p:nvPr>
            <p:ph type="sldNum" sz="quarter" idx="12"/>
          </p:nvPr>
        </p:nvSpPr>
        <p:spPr/>
        <p:txBody>
          <a:bodyPr/>
          <a:lstStyle>
            <a:lvl1pPr>
              <a:defRPr/>
            </a:lvl1pPr>
          </a:lstStyle>
          <a:p>
            <a:pPr>
              <a:defRPr/>
            </a:pPr>
            <a:fld id="{3D499210-B108-431F-827E-1DC7A3060894}" type="slidenum">
              <a:rPr lang="en-US" altLang="pl-PL"/>
              <a:pPr>
                <a:defRPr/>
              </a:pPr>
              <a:t>‹#›</a:t>
            </a:fld>
            <a:endParaRPr lang="en-US" altLang="pl-PL"/>
          </a:p>
        </p:txBody>
      </p:sp>
    </p:spTree>
    <p:extLst>
      <p:ext uri="{BB962C8B-B14F-4D97-AF65-F5344CB8AC3E}">
        <p14:creationId xmlns:p14="http://schemas.microsoft.com/office/powerpoint/2010/main" val="743563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Symbol zastępczy tytułu 1">
            <a:extLst>
              <a:ext uri="{FF2B5EF4-FFF2-40B4-BE49-F238E27FC236}">
                <a16:creationId xmlns:a16="http://schemas.microsoft.com/office/drawing/2014/main" id="{41B0CCBA-619A-4A4F-8AE4-3067C4718CBF}"/>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a:t>Kliknij, aby edytować styl</a:t>
            </a:r>
          </a:p>
        </p:txBody>
      </p:sp>
      <p:sp>
        <p:nvSpPr>
          <p:cNvPr id="1027" name="Symbol zastępczy tekstu 2">
            <a:extLst>
              <a:ext uri="{FF2B5EF4-FFF2-40B4-BE49-F238E27FC236}">
                <a16:creationId xmlns:a16="http://schemas.microsoft.com/office/drawing/2014/main" id="{1D87CC93-3D89-4AED-99D9-FAB7BC0412F6}"/>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4" name="Symbol zastępczy daty 3">
            <a:extLst>
              <a:ext uri="{FF2B5EF4-FFF2-40B4-BE49-F238E27FC236}">
                <a16:creationId xmlns:a16="http://schemas.microsoft.com/office/drawing/2014/main" id="{BBE9A72B-1EB1-432F-A508-2EAB233438AF}"/>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charset="0"/>
              </a:defRPr>
            </a:lvl1pPr>
          </a:lstStyle>
          <a:p>
            <a:pPr>
              <a:defRPr/>
            </a:pPr>
            <a:fld id="{F86056DA-E724-45B2-B2C4-FD89336017D0}" type="datetime1">
              <a:rPr lang="en-US" smtClean="0"/>
              <a:t>6/10/2019</a:t>
            </a:fld>
            <a:endParaRPr lang="en-US" dirty="0"/>
          </a:p>
        </p:txBody>
      </p:sp>
      <p:sp>
        <p:nvSpPr>
          <p:cNvPr id="5" name="Symbol zastępczy stopki 4">
            <a:extLst>
              <a:ext uri="{FF2B5EF4-FFF2-40B4-BE49-F238E27FC236}">
                <a16:creationId xmlns:a16="http://schemas.microsoft.com/office/drawing/2014/main" id="{1B2D0723-6BD9-4E3F-95F7-4842A2D0614F}"/>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charset="0"/>
              </a:defRPr>
            </a:lvl1pPr>
          </a:lstStyle>
          <a:p>
            <a:pPr>
              <a:defRPr/>
            </a:pPr>
            <a:endParaRPr lang="en-US"/>
          </a:p>
        </p:txBody>
      </p:sp>
      <p:sp>
        <p:nvSpPr>
          <p:cNvPr id="6" name="Symbol zastępczy numeru slajdu 5">
            <a:extLst>
              <a:ext uri="{FF2B5EF4-FFF2-40B4-BE49-F238E27FC236}">
                <a16:creationId xmlns:a16="http://schemas.microsoft.com/office/drawing/2014/main" id="{6DC70924-E8DA-4B92-A3AE-3F438BFD772D}"/>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05E5F60E-8CC1-407B-8AD7-F92C494E47C8}" type="slidenum">
              <a:rPr lang="en-US" altLang="pl-PL"/>
              <a:pPr>
                <a:defRPr/>
              </a:pPr>
              <a:t>‹#›</a:t>
            </a:fld>
            <a:endParaRPr lang="en-US" altLang="pl-PL"/>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png"/><Relationship Id="rId7"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2.sv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2.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sv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7.png"/><Relationship Id="rId1" Type="http://schemas.openxmlformats.org/officeDocument/2006/relationships/slideLayout" Target="../slideLayouts/slideLayout2.xml"/><Relationship Id="rId4" Type="http://schemas.microsoft.com/office/2007/relationships/hdphoto" Target="../media/hdphoto4.wdp"/></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7.png"/><Relationship Id="rId1" Type="http://schemas.openxmlformats.org/officeDocument/2006/relationships/slideLayout" Target="../slideLayouts/slideLayout2.xml"/><Relationship Id="rId4" Type="http://schemas.microsoft.com/office/2007/relationships/hdphoto" Target="../media/hdphoto4.wdp"/></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Podtytuł 2">
            <a:extLst>
              <a:ext uri="{FF2B5EF4-FFF2-40B4-BE49-F238E27FC236}">
                <a16:creationId xmlns:a16="http://schemas.microsoft.com/office/drawing/2014/main" id="{42A66BE4-0344-4706-AF08-8A0D4157ED4B}"/>
              </a:ext>
            </a:extLst>
          </p:cNvPr>
          <p:cNvSpPr>
            <a:spLocks noGrp="1"/>
          </p:cNvSpPr>
          <p:nvPr>
            <p:ph type="subTitle" idx="4294967295"/>
          </p:nvPr>
        </p:nvSpPr>
        <p:spPr>
          <a:xfrm>
            <a:off x="3647728" y="4005064"/>
            <a:ext cx="6912768" cy="1225550"/>
          </a:xfrm>
        </p:spPr>
        <p:txBody>
          <a:bodyPr anchor="ctr"/>
          <a:lstStyle/>
          <a:p>
            <a:pPr marL="0" indent="0" algn="r">
              <a:buNone/>
            </a:pPr>
            <a:r>
              <a:rPr lang="pl-PL" sz="2800" b="1" dirty="0">
                <a:solidFill>
                  <a:schemeClr val="tx1">
                    <a:lumMod val="75000"/>
                    <a:lumOff val="25000"/>
                  </a:schemeClr>
                </a:solidFill>
              </a:rPr>
              <a:t>CONDUCTING TRAINING</a:t>
            </a:r>
          </a:p>
          <a:p>
            <a:pPr marL="0" indent="0" algn="r">
              <a:buNone/>
            </a:pPr>
            <a:r>
              <a:rPr lang="pl-PL" sz="2400" b="1" dirty="0">
                <a:solidFill>
                  <a:schemeClr val="tx1">
                    <a:lumMod val="75000"/>
                    <a:lumOff val="25000"/>
                  </a:schemeClr>
                </a:solidFill>
              </a:rPr>
              <a:t>BARMAN</a:t>
            </a:r>
          </a:p>
        </p:txBody>
      </p:sp>
      <p:sp>
        <p:nvSpPr>
          <p:cNvPr id="2" name="pole tekstowe 1">
            <a:extLst>
              <a:ext uri="{FF2B5EF4-FFF2-40B4-BE49-F238E27FC236}">
                <a16:creationId xmlns:a16="http://schemas.microsoft.com/office/drawing/2014/main" id="{C4D678D3-7BBC-4793-96DD-F33D66911764}"/>
              </a:ext>
            </a:extLst>
          </p:cNvPr>
          <p:cNvSpPr txBox="1"/>
          <p:nvPr/>
        </p:nvSpPr>
        <p:spPr>
          <a:xfrm>
            <a:off x="11136560" y="4110007"/>
            <a:ext cx="792088" cy="1015663"/>
          </a:xfrm>
          <a:prstGeom prst="rect">
            <a:avLst/>
          </a:prstGeom>
          <a:noFill/>
        </p:spPr>
        <p:txBody>
          <a:bodyPr wrap="square" rtlCol="0">
            <a:spAutoFit/>
          </a:bodyPr>
          <a:lstStyle/>
          <a:p>
            <a:r>
              <a:rPr lang="pl-PL" sz="6000" dirty="0">
                <a:solidFill>
                  <a:schemeClr val="bg1"/>
                </a:solidFill>
              </a:rPr>
              <a:t>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Prostokąt 25">
            <a:extLst>
              <a:ext uri="{FF2B5EF4-FFF2-40B4-BE49-F238E27FC236}">
                <a16:creationId xmlns:a16="http://schemas.microsoft.com/office/drawing/2014/main" id="{36E2532A-8D75-4790-B3C1-B82617FBC5E1}"/>
              </a:ext>
            </a:extLst>
          </p:cNvPr>
          <p:cNvSpPr/>
          <p:nvPr/>
        </p:nvSpPr>
        <p:spPr>
          <a:xfrm>
            <a:off x="6230933" y="1679332"/>
            <a:ext cx="3914644" cy="3549868"/>
          </a:xfrm>
          <a:prstGeom prst="rect">
            <a:avLst/>
          </a:prstGeom>
          <a:solidFill>
            <a:srgbClr val="FFAC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AC06"/>
              </a:solidFill>
            </a:endParaRPr>
          </a:p>
        </p:txBody>
      </p:sp>
      <p:sp>
        <p:nvSpPr>
          <p:cNvPr id="4" name="Tytuł 1">
            <a:extLst>
              <a:ext uri="{FF2B5EF4-FFF2-40B4-BE49-F238E27FC236}">
                <a16:creationId xmlns:a16="http://schemas.microsoft.com/office/drawing/2014/main" id="{2D74495C-E3EA-42C4-8C5C-31590F4D4661}"/>
              </a:ext>
            </a:extLst>
          </p:cNvPr>
          <p:cNvSpPr txBox="1">
            <a:spLocks/>
          </p:cNvSpPr>
          <p:nvPr/>
        </p:nvSpPr>
        <p:spPr bwMode="auto">
          <a:xfrm>
            <a:off x="1270273" y="188913"/>
            <a:ext cx="633789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400" b="1" dirty="0">
                <a:solidFill>
                  <a:schemeClr val="tx1">
                    <a:lumMod val="75000"/>
                    <a:lumOff val="25000"/>
                  </a:schemeClr>
                </a:solidFill>
              </a:rPr>
              <a:t>TRAINER PROFILE</a:t>
            </a: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10</a:t>
            </a:fld>
            <a:endParaRPr lang="en-US" altLang="pl-PL" dirty="0"/>
          </a:p>
        </p:txBody>
      </p:sp>
      <p:sp>
        <p:nvSpPr>
          <p:cNvPr id="13" name="Prostokąt 12">
            <a:extLst>
              <a:ext uri="{FF2B5EF4-FFF2-40B4-BE49-F238E27FC236}">
                <a16:creationId xmlns:a16="http://schemas.microsoft.com/office/drawing/2014/main" id="{83F896AA-D2CD-40E7-9F96-A84365F64CFF}"/>
              </a:ext>
            </a:extLst>
          </p:cNvPr>
          <p:cNvSpPr/>
          <p:nvPr/>
        </p:nvSpPr>
        <p:spPr>
          <a:xfrm>
            <a:off x="6600056" y="2685410"/>
            <a:ext cx="3456384" cy="1754326"/>
          </a:xfrm>
          <a:prstGeom prst="rect">
            <a:avLst/>
          </a:prstGeom>
        </p:spPr>
        <p:txBody>
          <a:bodyPr wrap="square">
            <a:spAutoFit/>
          </a:bodyPr>
          <a:lstStyle/>
          <a:p>
            <a:pPr marL="285750" indent="-285750">
              <a:buBlip>
                <a:blip r:embed="rId2"/>
              </a:buBlip>
            </a:pPr>
            <a:r>
              <a:rPr lang="pl-PL" dirty="0" err="1">
                <a:solidFill>
                  <a:schemeClr val="tx1">
                    <a:lumMod val="75000"/>
                    <a:lumOff val="25000"/>
                  </a:schemeClr>
                </a:solidFill>
              </a:rPr>
              <a:t>appropriate</a:t>
            </a:r>
            <a:r>
              <a:rPr lang="pl-PL" dirty="0">
                <a:solidFill>
                  <a:schemeClr val="tx1">
                    <a:lumMod val="75000"/>
                    <a:lumOff val="25000"/>
                  </a:schemeClr>
                </a:solidFill>
              </a:rPr>
              <a:t> </a:t>
            </a:r>
            <a:r>
              <a:rPr lang="pl-PL" dirty="0" err="1">
                <a:solidFill>
                  <a:schemeClr val="tx1">
                    <a:lumMod val="75000"/>
                    <a:lumOff val="25000"/>
                  </a:schemeClr>
                </a:solidFill>
              </a:rPr>
              <a:t>attire</a:t>
            </a:r>
            <a:r>
              <a:rPr lang="pl-PL" dirty="0">
                <a:solidFill>
                  <a:schemeClr val="tx1">
                    <a:lumMod val="75000"/>
                    <a:lumOff val="25000"/>
                  </a:schemeClr>
                </a:solidFill>
              </a:rPr>
              <a:t> </a:t>
            </a:r>
          </a:p>
          <a:p>
            <a:pPr marL="285750" indent="-285750">
              <a:buBlip>
                <a:blip r:embed="rId2"/>
              </a:buBlip>
            </a:pPr>
            <a:r>
              <a:rPr lang="pl-PL" dirty="0" err="1">
                <a:solidFill>
                  <a:schemeClr val="tx1">
                    <a:lumMod val="75000"/>
                    <a:lumOff val="25000"/>
                  </a:schemeClr>
                </a:solidFill>
              </a:rPr>
              <a:t>punctuality</a:t>
            </a:r>
            <a:endParaRPr lang="pl-PL" dirty="0">
              <a:solidFill>
                <a:schemeClr val="tx1">
                  <a:lumMod val="75000"/>
                  <a:lumOff val="25000"/>
                </a:schemeClr>
              </a:solidFill>
            </a:endParaRPr>
          </a:p>
          <a:p>
            <a:pPr marL="285750" indent="-285750">
              <a:buBlip>
                <a:blip r:embed="rId2"/>
              </a:buBlip>
            </a:pPr>
            <a:r>
              <a:rPr lang="en-GB" dirty="0">
                <a:solidFill>
                  <a:schemeClr val="tx1">
                    <a:lumMod val="75000"/>
                    <a:lumOff val="25000"/>
                  </a:schemeClr>
                </a:solidFill>
              </a:rPr>
              <a:t>cheerful look,</a:t>
            </a:r>
            <a:endParaRPr lang="pl-PL" dirty="0">
              <a:solidFill>
                <a:schemeClr val="tx1">
                  <a:lumMod val="75000"/>
                  <a:lumOff val="25000"/>
                </a:schemeClr>
              </a:solidFill>
            </a:endParaRPr>
          </a:p>
          <a:p>
            <a:pPr marL="285750" indent="-285750">
              <a:buBlip>
                <a:blip r:embed="rId2"/>
              </a:buBlip>
            </a:pPr>
            <a:r>
              <a:rPr lang="en-GB" dirty="0">
                <a:solidFill>
                  <a:schemeClr val="tx1">
                    <a:lumMod val="75000"/>
                    <a:lumOff val="25000"/>
                  </a:schemeClr>
                </a:solidFill>
              </a:rPr>
              <a:t>smile,</a:t>
            </a:r>
            <a:endParaRPr lang="pl-PL" dirty="0">
              <a:solidFill>
                <a:schemeClr val="tx1">
                  <a:lumMod val="75000"/>
                  <a:lumOff val="25000"/>
                </a:schemeClr>
              </a:solidFill>
            </a:endParaRPr>
          </a:p>
          <a:p>
            <a:pPr marL="285750" indent="-285750">
              <a:buBlip>
                <a:blip r:embed="rId2"/>
              </a:buBlip>
            </a:pPr>
            <a:r>
              <a:rPr lang="en-GB" dirty="0">
                <a:solidFill>
                  <a:schemeClr val="tx1">
                    <a:lumMod val="75000"/>
                    <a:lumOff val="25000"/>
                  </a:schemeClr>
                </a:solidFill>
              </a:rPr>
              <a:t>body slightly inclined towards the recipients.</a:t>
            </a:r>
            <a:endParaRPr lang="pl-PL" dirty="0">
              <a:solidFill>
                <a:schemeClr val="tx1">
                  <a:lumMod val="75000"/>
                  <a:lumOff val="25000"/>
                </a:schemeClr>
              </a:solidFill>
            </a:endParaRPr>
          </a:p>
        </p:txBody>
      </p:sp>
      <p:sp>
        <p:nvSpPr>
          <p:cNvPr id="22" name="Prostokąt 21">
            <a:extLst>
              <a:ext uri="{FF2B5EF4-FFF2-40B4-BE49-F238E27FC236}">
                <a16:creationId xmlns:a16="http://schemas.microsoft.com/office/drawing/2014/main" id="{C809EFB3-5B12-492E-873F-EAC68FEF4262}"/>
              </a:ext>
            </a:extLst>
          </p:cNvPr>
          <p:cNvSpPr/>
          <p:nvPr/>
        </p:nvSpPr>
        <p:spPr>
          <a:xfrm>
            <a:off x="3923911" y="6146690"/>
            <a:ext cx="1007392" cy="307777"/>
          </a:xfrm>
          <a:prstGeom prst="rect">
            <a:avLst/>
          </a:prstGeom>
        </p:spPr>
        <p:txBody>
          <a:bodyPr wrap="none">
            <a:spAutoFit/>
          </a:bodyPr>
          <a:lstStyle/>
          <a:p>
            <a:r>
              <a:rPr lang="pl-PL" sz="1400" dirty="0">
                <a:solidFill>
                  <a:schemeClr val="tx1">
                    <a:lumMod val="95000"/>
                    <a:lumOff val="5000"/>
                  </a:schemeClr>
                </a:solidFill>
              </a:rPr>
              <a:t>PODCAST 1</a:t>
            </a:r>
          </a:p>
        </p:txBody>
      </p:sp>
      <p:pic>
        <p:nvPicPr>
          <p:cNvPr id="23" name="Obraz 22">
            <a:extLst>
              <a:ext uri="{FF2B5EF4-FFF2-40B4-BE49-F238E27FC236}">
                <a16:creationId xmlns:a16="http://schemas.microsoft.com/office/drawing/2014/main" id="{B83D2A53-1550-48A9-900E-9E296356E2E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69" t="-1724" r="-1669" b="-1724"/>
          <a:stretch/>
        </p:blipFill>
        <p:spPr>
          <a:xfrm>
            <a:off x="3307187" y="6093296"/>
            <a:ext cx="539422" cy="540000"/>
          </a:xfrm>
          <a:prstGeom prst="rect">
            <a:avLst/>
          </a:prstGeom>
        </p:spPr>
      </p:pic>
      <p:sp>
        <p:nvSpPr>
          <p:cNvPr id="24" name="Prostokąt 23">
            <a:extLst>
              <a:ext uri="{FF2B5EF4-FFF2-40B4-BE49-F238E27FC236}">
                <a16:creationId xmlns:a16="http://schemas.microsoft.com/office/drawing/2014/main" id="{F7E383C9-76AB-4ABA-A09A-0845405F19DE}"/>
              </a:ext>
            </a:extLst>
          </p:cNvPr>
          <p:cNvSpPr/>
          <p:nvPr/>
        </p:nvSpPr>
        <p:spPr>
          <a:xfrm>
            <a:off x="928173" y="6146690"/>
            <a:ext cx="2941444" cy="523220"/>
          </a:xfrm>
          <a:prstGeom prst="rect">
            <a:avLst/>
          </a:prstGeom>
        </p:spPr>
        <p:txBody>
          <a:bodyPr wrap="square">
            <a:spAutoFit/>
          </a:bodyPr>
          <a:lstStyle/>
          <a:p>
            <a:r>
              <a:rPr lang="pl-PL" sz="1400" dirty="0"/>
              <a:t>EXAMPLE DOCUMENTS </a:t>
            </a:r>
          </a:p>
          <a:p>
            <a:r>
              <a:rPr lang="pl-PL" sz="1400" dirty="0"/>
              <a:t>WORD CARD 4</a:t>
            </a:r>
            <a:endParaRPr lang="pl-PL" sz="1400" u="sng" dirty="0">
              <a:solidFill>
                <a:schemeClr val="tx1">
                  <a:lumMod val="85000"/>
                  <a:lumOff val="15000"/>
                </a:schemeClr>
              </a:solidFill>
            </a:endParaRPr>
          </a:p>
        </p:txBody>
      </p:sp>
      <p:pic>
        <p:nvPicPr>
          <p:cNvPr id="33" name="Grafika 32">
            <a:extLst>
              <a:ext uri="{FF2B5EF4-FFF2-40B4-BE49-F238E27FC236}">
                <a16:creationId xmlns:a16="http://schemas.microsoft.com/office/drawing/2014/main" id="{1A20A663-9579-4E20-A3F4-C44F641AD3E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1449" y="6128746"/>
            <a:ext cx="522000" cy="522000"/>
          </a:xfrm>
          <a:prstGeom prst="rect">
            <a:avLst/>
          </a:prstGeom>
        </p:spPr>
      </p:pic>
      <p:sp>
        <p:nvSpPr>
          <p:cNvPr id="34" name="pole tekstowe 33">
            <a:extLst>
              <a:ext uri="{FF2B5EF4-FFF2-40B4-BE49-F238E27FC236}">
                <a16:creationId xmlns:a16="http://schemas.microsoft.com/office/drawing/2014/main" id="{B6D0FDBB-D1D5-42C7-8238-0D816A34650D}"/>
              </a:ext>
            </a:extLst>
          </p:cNvPr>
          <p:cNvSpPr txBox="1"/>
          <p:nvPr/>
        </p:nvSpPr>
        <p:spPr>
          <a:xfrm>
            <a:off x="263352" y="4354355"/>
            <a:ext cx="4191907" cy="1200329"/>
          </a:xfrm>
          <a:prstGeom prst="rect">
            <a:avLst/>
          </a:prstGeom>
          <a:noFill/>
        </p:spPr>
        <p:txBody>
          <a:bodyPr wrap="square" rtlCol="0">
            <a:spAutoFit/>
          </a:bodyPr>
          <a:lstStyle/>
          <a:p>
            <a:pPr marL="400050" lvl="1" algn="ctr">
              <a:lnSpc>
                <a:spcPct val="90000"/>
              </a:lnSpc>
              <a:buFont typeface="Arial" charset="0"/>
              <a:buNone/>
              <a:defRPr/>
            </a:pPr>
            <a:r>
              <a:rPr lang="pl-PL" b="1" dirty="0">
                <a:solidFill>
                  <a:srgbClr val="FFAC06"/>
                </a:solidFill>
              </a:rPr>
              <a:t>BASIC </a:t>
            </a:r>
            <a:r>
              <a:rPr lang="pl-PL" sz="2000" b="1" dirty="0">
                <a:solidFill>
                  <a:srgbClr val="FFC000"/>
                </a:solidFill>
              </a:rPr>
              <a:t>FEATURES </a:t>
            </a:r>
          </a:p>
          <a:p>
            <a:pPr marL="400050" lvl="1" algn="ctr">
              <a:lnSpc>
                <a:spcPct val="90000"/>
              </a:lnSpc>
              <a:buFont typeface="Arial" charset="0"/>
              <a:buNone/>
              <a:defRPr/>
            </a:pPr>
            <a:r>
              <a:rPr lang="pl-PL" sz="2000" b="1" dirty="0">
                <a:solidFill>
                  <a:srgbClr val="FFC000"/>
                </a:solidFill>
              </a:rPr>
              <a:t>OF PROFESSIONAL </a:t>
            </a:r>
          </a:p>
          <a:p>
            <a:pPr marL="400050" lvl="1" algn="ctr">
              <a:lnSpc>
                <a:spcPct val="90000"/>
              </a:lnSpc>
              <a:buFont typeface="Arial" charset="0"/>
              <a:buNone/>
              <a:defRPr/>
            </a:pPr>
            <a:r>
              <a:rPr lang="pl-PL" sz="2000" b="1" dirty="0">
                <a:solidFill>
                  <a:srgbClr val="FFC000"/>
                </a:solidFill>
              </a:rPr>
              <a:t>TRAINING</a:t>
            </a:r>
          </a:p>
          <a:p>
            <a:pPr algn="ctr"/>
            <a:endParaRPr lang="pl-PL" b="1" dirty="0">
              <a:solidFill>
                <a:srgbClr val="FFAC06"/>
              </a:solidFill>
            </a:endParaRPr>
          </a:p>
        </p:txBody>
      </p:sp>
      <p:pic>
        <p:nvPicPr>
          <p:cNvPr id="36" name="Obraz 35">
            <a:extLst>
              <a:ext uri="{FF2B5EF4-FFF2-40B4-BE49-F238E27FC236}">
                <a16:creationId xmlns:a16="http://schemas.microsoft.com/office/drawing/2014/main" id="{DE30F372-57CA-4D01-AD5A-969D2B006A25}"/>
              </a:ext>
            </a:extLst>
          </p:cNvPr>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415480" y="2128571"/>
            <a:ext cx="1800200" cy="1800200"/>
          </a:xfrm>
          <a:prstGeom prst="rect">
            <a:avLst/>
          </a:prstGeom>
        </p:spPr>
      </p:pic>
      <p:pic>
        <p:nvPicPr>
          <p:cNvPr id="37" name="Obraz 36">
            <a:extLst>
              <a:ext uri="{FF2B5EF4-FFF2-40B4-BE49-F238E27FC236}">
                <a16:creationId xmlns:a16="http://schemas.microsoft.com/office/drawing/2014/main" id="{E76FFDBF-F36A-4BCA-B24A-30CF4B978E82}"/>
              </a:ext>
            </a:extLst>
          </p:cNvPr>
          <p:cNvPicPr>
            <a:picLocks noChangeAspect="1"/>
          </p:cNvPicPr>
          <p:nvPr/>
        </p:nvPicPr>
        <p:blipFill>
          <a:blip r:embed="rId8"/>
          <a:stretch>
            <a:fillRect/>
          </a:stretch>
        </p:blipFill>
        <p:spPr>
          <a:xfrm flipH="1">
            <a:off x="4471230" y="1406682"/>
            <a:ext cx="96264" cy="4104457"/>
          </a:xfrm>
          <a:prstGeom prst="rect">
            <a:avLst/>
          </a:prstGeom>
        </p:spPr>
      </p:pic>
      <p:sp>
        <p:nvSpPr>
          <p:cNvPr id="38" name="Prostokąt 37">
            <a:extLst>
              <a:ext uri="{FF2B5EF4-FFF2-40B4-BE49-F238E27FC236}">
                <a16:creationId xmlns:a16="http://schemas.microsoft.com/office/drawing/2014/main" id="{29BE134C-CD80-47C8-AAA2-80BD066EAB3A}"/>
              </a:ext>
            </a:extLst>
          </p:cNvPr>
          <p:cNvSpPr/>
          <p:nvPr/>
        </p:nvSpPr>
        <p:spPr>
          <a:xfrm>
            <a:off x="6230933" y="1649955"/>
            <a:ext cx="3914644" cy="755650"/>
          </a:xfrm>
          <a:prstGeom prst="rect">
            <a:avLst/>
          </a:prstGeom>
          <a:solidFill>
            <a:srgbClr val="FF8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AC06"/>
              </a:solidFill>
            </a:endParaRPr>
          </a:p>
        </p:txBody>
      </p:sp>
      <p:sp>
        <p:nvSpPr>
          <p:cNvPr id="17" name="pole tekstowe 16">
            <a:extLst>
              <a:ext uri="{FF2B5EF4-FFF2-40B4-BE49-F238E27FC236}">
                <a16:creationId xmlns:a16="http://schemas.microsoft.com/office/drawing/2014/main" id="{AD22E2D1-4686-48EA-9A64-FB69F077E060}"/>
              </a:ext>
            </a:extLst>
          </p:cNvPr>
          <p:cNvSpPr txBox="1"/>
          <p:nvPr/>
        </p:nvSpPr>
        <p:spPr>
          <a:xfrm>
            <a:off x="7105012" y="1827725"/>
            <a:ext cx="2166491" cy="400110"/>
          </a:xfrm>
          <a:prstGeom prst="rect">
            <a:avLst/>
          </a:prstGeom>
          <a:noFill/>
        </p:spPr>
        <p:txBody>
          <a:bodyPr wrap="none" rtlCol="0">
            <a:spAutoFit/>
          </a:bodyPr>
          <a:lstStyle/>
          <a:p>
            <a:pPr algn="ctr"/>
            <a:r>
              <a:rPr lang="pl-PL" sz="2000" b="1" dirty="0">
                <a:solidFill>
                  <a:schemeClr val="bg1"/>
                </a:solidFill>
              </a:rPr>
              <a:t>FIRST IMPRESSION</a:t>
            </a:r>
          </a:p>
        </p:txBody>
      </p:sp>
    </p:spTree>
    <p:extLst>
      <p:ext uri="{BB962C8B-B14F-4D97-AF65-F5344CB8AC3E}">
        <p14:creationId xmlns:p14="http://schemas.microsoft.com/office/powerpoint/2010/main" val="3942324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rostokąt 24">
            <a:extLst>
              <a:ext uri="{FF2B5EF4-FFF2-40B4-BE49-F238E27FC236}">
                <a16:creationId xmlns:a16="http://schemas.microsoft.com/office/drawing/2014/main" id="{9F5B5753-EC7A-4B46-B882-99F1C3668303}"/>
              </a:ext>
            </a:extLst>
          </p:cNvPr>
          <p:cNvSpPr/>
          <p:nvPr/>
        </p:nvSpPr>
        <p:spPr>
          <a:xfrm>
            <a:off x="8646071" y="0"/>
            <a:ext cx="3973998" cy="6858000"/>
          </a:xfrm>
          <a:prstGeom prst="rect">
            <a:avLst/>
          </a:prstGeom>
          <a:solidFill>
            <a:srgbClr val="FF8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AC06"/>
              </a:solidFill>
            </a:endParaRPr>
          </a:p>
        </p:txBody>
      </p:sp>
      <p:sp>
        <p:nvSpPr>
          <p:cNvPr id="26" name="Prostokąt 25">
            <a:extLst>
              <a:ext uri="{FF2B5EF4-FFF2-40B4-BE49-F238E27FC236}">
                <a16:creationId xmlns:a16="http://schemas.microsoft.com/office/drawing/2014/main" id="{36E2532A-8D75-4790-B3C1-B82617FBC5E1}"/>
              </a:ext>
            </a:extLst>
          </p:cNvPr>
          <p:cNvSpPr/>
          <p:nvPr/>
        </p:nvSpPr>
        <p:spPr>
          <a:xfrm>
            <a:off x="4727846" y="0"/>
            <a:ext cx="3914644" cy="6858000"/>
          </a:xfrm>
          <a:prstGeom prst="rect">
            <a:avLst/>
          </a:prstGeom>
          <a:solidFill>
            <a:srgbClr val="FFAC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AC06"/>
              </a:solidFill>
            </a:endParaRPr>
          </a:p>
        </p:txBody>
      </p:sp>
      <p:sp>
        <p:nvSpPr>
          <p:cNvPr id="4" name="Tytuł 1">
            <a:extLst>
              <a:ext uri="{FF2B5EF4-FFF2-40B4-BE49-F238E27FC236}">
                <a16:creationId xmlns:a16="http://schemas.microsoft.com/office/drawing/2014/main" id="{2D74495C-E3EA-42C4-8C5C-31590F4D4661}"/>
              </a:ext>
            </a:extLst>
          </p:cNvPr>
          <p:cNvSpPr txBox="1">
            <a:spLocks/>
          </p:cNvSpPr>
          <p:nvPr/>
        </p:nvSpPr>
        <p:spPr bwMode="auto">
          <a:xfrm>
            <a:off x="1270273" y="188913"/>
            <a:ext cx="633789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400" b="1" dirty="0">
                <a:solidFill>
                  <a:schemeClr val="tx1">
                    <a:lumMod val="75000"/>
                    <a:lumOff val="25000"/>
                  </a:schemeClr>
                </a:solidFill>
              </a:rPr>
              <a:t>TRAINER PROFILE</a:t>
            </a: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11</a:t>
            </a:fld>
            <a:endParaRPr lang="en-US" altLang="pl-PL" dirty="0"/>
          </a:p>
        </p:txBody>
      </p:sp>
      <p:sp>
        <p:nvSpPr>
          <p:cNvPr id="10" name="pole tekstowe 9">
            <a:extLst>
              <a:ext uri="{FF2B5EF4-FFF2-40B4-BE49-F238E27FC236}">
                <a16:creationId xmlns:a16="http://schemas.microsoft.com/office/drawing/2014/main" id="{4064EB07-FBEC-454B-82EF-7FDEA38ED35F}"/>
              </a:ext>
            </a:extLst>
          </p:cNvPr>
          <p:cNvSpPr txBox="1"/>
          <p:nvPr/>
        </p:nvSpPr>
        <p:spPr>
          <a:xfrm>
            <a:off x="263352" y="4354355"/>
            <a:ext cx="4191907" cy="923330"/>
          </a:xfrm>
          <a:prstGeom prst="rect">
            <a:avLst/>
          </a:prstGeom>
          <a:noFill/>
        </p:spPr>
        <p:txBody>
          <a:bodyPr wrap="square" rtlCol="0">
            <a:spAutoFit/>
          </a:bodyPr>
          <a:lstStyle/>
          <a:p>
            <a:pPr marL="400050" lvl="1" algn="ctr">
              <a:lnSpc>
                <a:spcPct val="90000"/>
              </a:lnSpc>
              <a:buFont typeface="Arial" charset="0"/>
              <a:buNone/>
              <a:defRPr/>
            </a:pPr>
            <a:r>
              <a:rPr lang="pl-PL" b="1" dirty="0">
                <a:solidFill>
                  <a:srgbClr val="FFAC06"/>
                </a:solidFill>
              </a:rPr>
              <a:t>BASIC </a:t>
            </a:r>
            <a:r>
              <a:rPr lang="pl-PL" sz="2000" b="1" dirty="0">
                <a:solidFill>
                  <a:srgbClr val="FFC000"/>
                </a:solidFill>
              </a:rPr>
              <a:t>FEATURES </a:t>
            </a:r>
          </a:p>
          <a:p>
            <a:pPr marL="400050" lvl="1" algn="ctr">
              <a:lnSpc>
                <a:spcPct val="90000"/>
              </a:lnSpc>
              <a:buFont typeface="Arial" charset="0"/>
              <a:buNone/>
              <a:defRPr/>
            </a:pPr>
            <a:r>
              <a:rPr lang="pl-PL" sz="2000" b="1" dirty="0">
                <a:solidFill>
                  <a:srgbClr val="FFC000"/>
                </a:solidFill>
              </a:rPr>
              <a:t>OF PROFESSIONAL </a:t>
            </a:r>
          </a:p>
          <a:p>
            <a:pPr marL="400050" lvl="1" algn="ctr">
              <a:lnSpc>
                <a:spcPct val="90000"/>
              </a:lnSpc>
              <a:buFont typeface="Arial" charset="0"/>
              <a:buNone/>
              <a:defRPr/>
            </a:pPr>
            <a:r>
              <a:rPr lang="pl-PL" sz="2000" b="1" dirty="0">
                <a:solidFill>
                  <a:srgbClr val="FFC000"/>
                </a:solidFill>
              </a:rPr>
              <a:t>TRAINING</a:t>
            </a:r>
          </a:p>
        </p:txBody>
      </p:sp>
      <p:pic>
        <p:nvPicPr>
          <p:cNvPr id="14" name="Obraz 13">
            <a:extLst>
              <a:ext uri="{FF2B5EF4-FFF2-40B4-BE49-F238E27FC236}">
                <a16:creationId xmlns:a16="http://schemas.microsoft.com/office/drawing/2014/main" id="{7651D530-B5A4-43BB-B336-C6DDF7B54E86}"/>
              </a:ext>
            </a:extLst>
          </p:cNvPr>
          <p:cNvPicPr>
            <a:picLocks noChangeAspect="1"/>
          </p:cNvPicPr>
          <p:nvPr/>
        </p:nvPicPr>
        <p:blipFill>
          <a:blip r:embed="rId2" cstate="print">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tretch>
            <a:fillRect/>
          </a:stretch>
        </p:blipFill>
        <p:spPr>
          <a:xfrm>
            <a:off x="5431010" y="1387737"/>
            <a:ext cx="426716" cy="426716"/>
          </a:xfrm>
          <a:prstGeom prst="rect">
            <a:avLst/>
          </a:prstGeom>
        </p:spPr>
      </p:pic>
      <p:sp>
        <p:nvSpPr>
          <p:cNvPr id="15" name="pole tekstowe 14">
            <a:extLst>
              <a:ext uri="{FF2B5EF4-FFF2-40B4-BE49-F238E27FC236}">
                <a16:creationId xmlns:a16="http://schemas.microsoft.com/office/drawing/2014/main" id="{28462488-A07F-4CCC-A25C-3FEC970C180E}"/>
              </a:ext>
            </a:extLst>
          </p:cNvPr>
          <p:cNvSpPr txBox="1"/>
          <p:nvPr/>
        </p:nvSpPr>
        <p:spPr>
          <a:xfrm>
            <a:off x="6106471" y="1458188"/>
            <a:ext cx="908840" cy="338554"/>
          </a:xfrm>
          <a:prstGeom prst="rect">
            <a:avLst/>
          </a:prstGeom>
          <a:noFill/>
        </p:spPr>
        <p:txBody>
          <a:bodyPr wrap="none" rtlCol="0">
            <a:spAutoFit/>
          </a:bodyPr>
          <a:lstStyle/>
          <a:p>
            <a:pPr algn="ctr"/>
            <a:r>
              <a:rPr lang="pl-PL" sz="1600" b="1" dirty="0">
                <a:solidFill>
                  <a:schemeClr val="bg1"/>
                </a:solidFill>
              </a:rPr>
              <a:t>DESIRED</a:t>
            </a:r>
          </a:p>
        </p:txBody>
      </p:sp>
      <p:sp>
        <p:nvSpPr>
          <p:cNvPr id="16" name="Prostokąt 15">
            <a:extLst>
              <a:ext uri="{FF2B5EF4-FFF2-40B4-BE49-F238E27FC236}">
                <a16:creationId xmlns:a16="http://schemas.microsoft.com/office/drawing/2014/main" id="{11C454E6-33FD-43AE-AFC1-845B8F000901}"/>
              </a:ext>
            </a:extLst>
          </p:cNvPr>
          <p:cNvSpPr/>
          <p:nvPr/>
        </p:nvSpPr>
        <p:spPr>
          <a:xfrm>
            <a:off x="5431010" y="2117584"/>
            <a:ext cx="2609155" cy="3139321"/>
          </a:xfrm>
          <a:prstGeom prst="rect">
            <a:avLst/>
          </a:prstGeom>
        </p:spPr>
        <p:txBody>
          <a:bodyPr wrap="square">
            <a:spAutoFit/>
          </a:bodyPr>
          <a:lstStyle/>
          <a:p>
            <a:pPr marL="285750" lvl="0" indent="-285750">
              <a:buBlip>
                <a:blip r:embed="rId4"/>
              </a:buBlip>
            </a:pPr>
            <a:r>
              <a:rPr lang="en-GB" dirty="0">
                <a:solidFill>
                  <a:schemeClr val="tx1">
                    <a:lumMod val="75000"/>
                    <a:lumOff val="25000"/>
                  </a:schemeClr>
                </a:solidFill>
              </a:rPr>
              <a:t>open attitude, maintaining eye contact,</a:t>
            </a:r>
            <a:endParaRPr lang="pl-PL" dirty="0">
              <a:solidFill>
                <a:schemeClr val="tx1">
                  <a:lumMod val="75000"/>
                  <a:lumOff val="25000"/>
                </a:schemeClr>
              </a:solidFill>
            </a:endParaRPr>
          </a:p>
          <a:p>
            <a:pPr marL="285750" lvl="0" indent="-285750">
              <a:buBlip>
                <a:blip r:embed="rId4"/>
              </a:buBlip>
            </a:pPr>
            <a:r>
              <a:rPr lang="en-GB" dirty="0">
                <a:solidFill>
                  <a:schemeClr val="tx1">
                    <a:lumMod val="75000"/>
                    <a:lumOff val="25000"/>
                  </a:schemeClr>
                </a:solidFill>
              </a:rPr>
              <a:t>balanced, open gestures, friendly face expression,</a:t>
            </a:r>
            <a:endParaRPr lang="pl-PL" dirty="0">
              <a:solidFill>
                <a:schemeClr val="tx1">
                  <a:lumMod val="75000"/>
                  <a:lumOff val="25000"/>
                </a:schemeClr>
              </a:solidFill>
            </a:endParaRPr>
          </a:p>
          <a:p>
            <a:pPr marL="285750" lvl="0" indent="-285750">
              <a:buBlip>
                <a:blip r:embed="rId4"/>
              </a:buBlip>
            </a:pPr>
            <a:r>
              <a:rPr lang="en-GB" dirty="0">
                <a:solidFill>
                  <a:schemeClr val="tx1">
                    <a:lumMod val="75000"/>
                    <a:lumOff val="25000"/>
                  </a:schemeClr>
                </a:solidFill>
              </a:rPr>
              <a:t>maintaining physical distance, </a:t>
            </a:r>
            <a:endParaRPr lang="pl-PL" dirty="0">
              <a:solidFill>
                <a:schemeClr val="tx1">
                  <a:lumMod val="75000"/>
                  <a:lumOff val="25000"/>
                </a:schemeClr>
              </a:solidFill>
            </a:endParaRPr>
          </a:p>
          <a:p>
            <a:pPr marL="285750" lvl="0" indent="-285750">
              <a:buBlip>
                <a:blip r:embed="rId4"/>
              </a:buBlip>
            </a:pPr>
            <a:r>
              <a:rPr lang="en-GB" dirty="0">
                <a:solidFill>
                  <a:schemeClr val="tx1">
                    <a:lumMod val="75000"/>
                    <a:lumOff val="25000"/>
                  </a:schemeClr>
                </a:solidFill>
              </a:rPr>
              <a:t>cheerful voice, clear articulation, fluency of speech</a:t>
            </a:r>
            <a:endParaRPr lang="en-US" dirty="0">
              <a:solidFill>
                <a:schemeClr val="tx1">
                  <a:lumMod val="75000"/>
                  <a:lumOff val="25000"/>
                </a:schemeClr>
              </a:solidFill>
            </a:endParaRPr>
          </a:p>
        </p:txBody>
      </p:sp>
      <p:pic>
        <p:nvPicPr>
          <p:cNvPr id="18" name="Obraz 17">
            <a:extLst>
              <a:ext uri="{FF2B5EF4-FFF2-40B4-BE49-F238E27FC236}">
                <a16:creationId xmlns:a16="http://schemas.microsoft.com/office/drawing/2014/main" id="{9FEFA556-453D-4EFD-AFB7-1644571040E7}"/>
              </a:ext>
            </a:extLst>
          </p:cNvPr>
          <p:cNvPicPr>
            <a:picLocks noChangeAspect="1"/>
          </p:cNvPicPr>
          <p:nvPr/>
        </p:nvPicPr>
        <p:blipFill>
          <a:blip r:embed="rId5"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9354506" y="1387737"/>
            <a:ext cx="426716" cy="426716"/>
          </a:xfrm>
          <a:prstGeom prst="rect">
            <a:avLst/>
          </a:prstGeom>
        </p:spPr>
      </p:pic>
      <p:sp>
        <p:nvSpPr>
          <p:cNvPr id="19" name="pole tekstowe 18">
            <a:extLst>
              <a:ext uri="{FF2B5EF4-FFF2-40B4-BE49-F238E27FC236}">
                <a16:creationId xmlns:a16="http://schemas.microsoft.com/office/drawing/2014/main" id="{144DFEE6-86FA-4606-AC69-6E53E6A80854}"/>
              </a:ext>
            </a:extLst>
          </p:cNvPr>
          <p:cNvSpPr txBox="1"/>
          <p:nvPr/>
        </p:nvSpPr>
        <p:spPr>
          <a:xfrm>
            <a:off x="9960170" y="1458188"/>
            <a:ext cx="1255665" cy="584775"/>
          </a:xfrm>
          <a:prstGeom prst="rect">
            <a:avLst/>
          </a:prstGeom>
          <a:noFill/>
        </p:spPr>
        <p:txBody>
          <a:bodyPr wrap="none" rtlCol="0">
            <a:spAutoFit/>
          </a:bodyPr>
          <a:lstStyle/>
          <a:p>
            <a:pPr algn="ctr"/>
            <a:r>
              <a:rPr lang="pl-PL" sz="1600" b="1" dirty="0">
                <a:solidFill>
                  <a:schemeClr val="bg1"/>
                </a:solidFill>
              </a:rPr>
              <a:t>INADVISIBLE</a:t>
            </a:r>
          </a:p>
          <a:p>
            <a:pPr algn="ctr"/>
            <a:endParaRPr lang="pl-PL" sz="1600" b="1" dirty="0">
              <a:solidFill>
                <a:schemeClr val="bg1"/>
              </a:solidFill>
            </a:endParaRPr>
          </a:p>
        </p:txBody>
      </p:sp>
      <p:sp>
        <p:nvSpPr>
          <p:cNvPr id="21" name="Prostokąt 20">
            <a:extLst>
              <a:ext uri="{FF2B5EF4-FFF2-40B4-BE49-F238E27FC236}">
                <a16:creationId xmlns:a16="http://schemas.microsoft.com/office/drawing/2014/main" id="{727ED471-090C-4C20-B2C1-C1F6561ACB29}"/>
              </a:ext>
            </a:extLst>
          </p:cNvPr>
          <p:cNvSpPr/>
          <p:nvPr/>
        </p:nvSpPr>
        <p:spPr>
          <a:xfrm>
            <a:off x="8966044" y="2151780"/>
            <a:ext cx="2498696" cy="2862322"/>
          </a:xfrm>
          <a:prstGeom prst="rect">
            <a:avLst/>
          </a:prstGeom>
        </p:spPr>
        <p:txBody>
          <a:bodyPr wrap="square">
            <a:spAutoFit/>
          </a:bodyPr>
          <a:lstStyle/>
          <a:p>
            <a:pPr marL="285750" lvl="0" indent="-285750">
              <a:buBlip>
                <a:blip r:embed="rId4"/>
              </a:buBlip>
            </a:pPr>
            <a:r>
              <a:rPr lang="en-GB" dirty="0">
                <a:solidFill>
                  <a:schemeClr val="tx1">
                    <a:lumMod val="75000"/>
                    <a:lumOff val="25000"/>
                  </a:schemeClr>
                </a:solidFill>
              </a:rPr>
              <a:t>closed attitudes (crossed arms or legs), </a:t>
            </a:r>
            <a:endParaRPr lang="pl-PL" dirty="0">
              <a:solidFill>
                <a:schemeClr val="tx1">
                  <a:lumMod val="75000"/>
                  <a:lumOff val="25000"/>
                </a:schemeClr>
              </a:solidFill>
            </a:endParaRPr>
          </a:p>
          <a:p>
            <a:pPr marL="285750" lvl="0" indent="-285750">
              <a:buBlip>
                <a:blip r:embed="rId4"/>
              </a:buBlip>
            </a:pPr>
            <a:r>
              <a:rPr lang="en-GB" dirty="0">
                <a:solidFill>
                  <a:schemeClr val="tx1">
                    <a:lumMod val="75000"/>
                    <a:lumOff val="25000"/>
                  </a:schemeClr>
                </a:solidFill>
              </a:rPr>
              <a:t>excessive and overly expressive gesticulation, </a:t>
            </a:r>
            <a:endParaRPr lang="pl-PL" dirty="0">
              <a:solidFill>
                <a:schemeClr val="tx1">
                  <a:lumMod val="75000"/>
                  <a:lumOff val="25000"/>
                </a:schemeClr>
              </a:solidFill>
            </a:endParaRPr>
          </a:p>
          <a:p>
            <a:pPr marL="285750" lvl="0" indent="-285750">
              <a:buBlip>
                <a:blip r:embed="rId4"/>
              </a:buBlip>
            </a:pPr>
            <a:r>
              <a:rPr lang="en-GB" dirty="0">
                <a:solidFill>
                  <a:schemeClr val="tx1">
                    <a:lumMod val="75000"/>
                    <a:lumOff val="25000"/>
                  </a:schemeClr>
                </a:solidFill>
              </a:rPr>
              <a:t>restless fidgeting in a chair, obstruction over mimicry,</a:t>
            </a:r>
            <a:endParaRPr lang="pl-PL" dirty="0">
              <a:solidFill>
                <a:schemeClr val="tx1">
                  <a:lumMod val="75000"/>
                  <a:lumOff val="25000"/>
                </a:schemeClr>
              </a:solidFill>
            </a:endParaRPr>
          </a:p>
          <a:p>
            <a:pPr marL="285750" lvl="0" indent="-285750">
              <a:buBlip>
                <a:blip r:embed="rId4"/>
              </a:buBlip>
            </a:pPr>
            <a:r>
              <a:rPr lang="en-GB" dirty="0">
                <a:solidFill>
                  <a:schemeClr val="tx1">
                    <a:lumMod val="75000"/>
                    <a:lumOff val="25000"/>
                  </a:schemeClr>
                </a:solidFill>
              </a:rPr>
              <a:t>signs of insincerity.</a:t>
            </a:r>
            <a:endParaRPr lang="pl-PL" dirty="0">
              <a:solidFill>
                <a:schemeClr val="tx1">
                  <a:lumMod val="75000"/>
                  <a:lumOff val="25000"/>
                </a:schemeClr>
              </a:solidFill>
            </a:endParaRPr>
          </a:p>
        </p:txBody>
      </p:sp>
      <p:pic>
        <p:nvPicPr>
          <p:cNvPr id="35" name="Obraz 34">
            <a:extLst>
              <a:ext uri="{FF2B5EF4-FFF2-40B4-BE49-F238E27FC236}">
                <a16:creationId xmlns:a16="http://schemas.microsoft.com/office/drawing/2014/main" id="{F425324B-8059-45A2-BE7B-AB0FCEA95E5C}"/>
              </a:ext>
            </a:extLst>
          </p:cNvPr>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415480" y="2128571"/>
            <a:ext cx="1800200" cy="1800200"/>
          </a:xfrm>
          <a:prstGeom prst="rect">
            <a:avLst/>
          </a:prstGeom>
        </p:spPr>
      </p:pic>
    </p:spTree>
    <p:extLst>
      <p:ext uri="{BB962C8B-B14F-4D97-AF65-F5344CB8AC3E}">
        <p14:creationId xmlns:p14="http://schemas.microsoft.com/office/powerpoint/2010/main" val="105171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2D74495C-E3EA-42C4-8C5C-31590F4D4661}"/>
              </a:ext>
            </a:extLst>
          </p:cNvPr>
          <p:cNvSpPr txBox="1">
            <a:spLocks/>
          </p:cNvSpPr>
          <p:nvPr/>
        </p:nvSpPr>
        <p:spPr bwMode="auto">
          <a:xfrm>
            <a:off x="1270273" y="188913"/>
            <a:ext cx="633789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400" b="1" dirty="0">
                <a:solidFill>
                  <a:schemeClr val="tx1">
                    <a:lumMod val="75000"/>
                    <a:lumOff val="25000"/>
                  </a:schemeClr>
                </a:solidFill>
              </a:rPr>
              <a:t>TRAINER PROFILE</a:t>
            </a: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12</a:t>
            </a:fld>
            <a:endParaRPr lang="en-US" altLang="pl-PL" dirty="0"/>
          </a:p>
        </p:txBody>
      </p:sp>
      <p:pic>
        <p:nvPicPr>
          <p:cNvPr id="7" name="Obraz 6">
            <a:extLst>
              <a:ext uri="{FF2B5EF4-FFF2-40B4-BE49-F238E27FC236}">
                <a16:creationId xmlns:a16="http://schemas.microsoft.com/office/drawing/2014/main" id="{3819D828-9737-4050-B592-4268BEF87336}"/>
              </a:ext>
            </a:extLst>
          </p:cNvPr>
          <p:cNvPicPr>
            <a:picLocks noChangeAspect="1"/>
          </p:cNvPicPr>
          <p:nvPr/>
        </p:nvPicPr>
        <p:blipFill>
          <a:blip r:embed="rId2"/>
          <a:stretch>
            <a:fillRect/>
          </a:stretch>
        </p:blipFill>
        <p:spPr>
          <a:xfrm flipH="1">
            <a:off x="3839495" y="1406682"/>
            <a:ext cx="96264" cy="4104457"/>
          </a:xfrm>
          <a:prstGeom prst="rect">
            <a:avLst/>
          </a:prstGeom>
        </p:spPr>
      </p:pic>
      <p:sp>
        <p:nvSpPr>
          <p:cNvPr id="9" name="Prostokąt 8">
            <a:extLst>
              <a:ext uri="{FF2B5EF4-FFF2-40B4-BE49-F238E27FC236}">
                <a16:creationId xmlns:a16="http://schemas.microsoft.com/office/drawing/2014/main" id="{8E50FD3F-F209-4143-9520-FAEAD2464B4E}"/>
              </a:ext>
            </a:extLst>
          </p:cNvPr>
          <p:cNvSpPr/>
          <p:nvPr/>
        </p:nvSpPr>
        <p:spPr>
          <a:xfrm>
            <a:off x="4223792" y="1644620"/>
            <a:ext cx="7200800" cy="3785652"/>
          </a:xfrm>
          <a:prstGeom prst="rect">
            <a:avLst/>
          </a:prstGeom>
        </p:spPr>
        <p:txBody>
          <a:bodyPr wrap="square">
            <a:spAutoFit/>
          </a:bodyPr>
          <a:lstStyle/>
          <a:p>
            <a:pPr indent="-57150">
              <a:spcBef>
                <a:spcPts val="0"/>
              </a:spcBef>
              <a:spcAft>
                <a:spcPts val="1200"/>
              </a:spcAft>
            </a:pPr>
            <a:r>
              <a:rPr lang="en-GB" sz="1700" i="1" dirty="0">
                <a:solidFill>
                  <a:schemeClr val="tx1">
                    <a:lumMod val="75000"/>
                    <a:lumOff val="25000"/>
                  </a:schemeClr>
                </a:solidFill>
              </a:rPr>
              <a:t>When you conduct training on modern trends in decorating drinks, using whiskeys or others, your speeches regarding both the theory of the properties of sugar masses, the characteristics of individual whiskeys, and practices such as demonstrations and instructions on the preparation of decorations should be:</a:t>
            </a:r>
            <a:endParaRPr lang="pl-PL" sz="1700" i="1" dirty="0">
              <a:solidFill>
                <a:schemeClr val="tx1">
                  <a:lumMod val="75000"/>
                  <a:lumOff val="25000"/>
                </a:schemeClr>
              </a:solidFill>
            </a:endParaRPr>
          </a:p>
          <a:p>
            <a:pPr marL="514350" indent="-285750">
              <a:buBlip>
                <a:blip r:embed="rId3"/>
              </a:buBlip>
            </a:pPr>
            <a:r>
              <a:rPr lang="en-GB" dirty="0">
                <a:solidFill>
                  <a:schemeClr val="tx1">
                    <a:lumMod val="75000"/>
                    <a:lumOff val="25000"/>
                  </a:schemeClr>
                </a:solidFill>
              </a:rPr>
              <a:t>specific and factual, </a:t>
            </a:r>
            <a:r>
              <a:rPr lang="en-GB" dirty="0" err="1">
                <a:solidFill>
                  <a:schemeClr val="tx1">
                    <a:lumMod val="75000"/>
                    <a:lumOff val="25000"/>
                  </a:schemeClr>
                </a:solidFill>
              </a:rPr>
              <a:t>ie</a:t>
            </a:r>
            <a:r>
              <a:rPr lang="en-GB" dirty="0">
                <a:solidFill>
                  <a:schemeClr val="tx1">
                    <a:lumMod val="75000"/>
                    <a:lumOff val="25000"/>
                  </a:schemeClr>
                </a:solidFill>
              </a:rPr>
              <a:t> not loaded with content, which, with the characteristics of e.g. alcohol, is quite difficult,</a:t>
            </a:r>
            <a:endParaRPr lang="pl-PL" dirty="0">
              <a:solidFill>
                <a:schemeClr val="tx1">
                  <a:lumMod val="75000"/>
                  <a:lumOff val="25000"/>
                </a:schemeClr>
              </a:solidFill>
            </a:endParaRPr>
          </a:p>
          <a:p>
            <a:pPr marL="514350" indent="-285750">
              <a:buBlip>
                <a:blip r:embed="rId3"/>
              </a:buBlip>
            </a:pPr>
            <a:r>
              <a:rPr lang="en-GB" dirty="0">
                <a:solidFill>
                  <a:schemeClr val="tx1">
                    <a:lumMod val="75000"/>
                    <a:lumOff val="25000"/>
                  </a:schemeClr>
                </a:solidFill>
              </a:rPr>
              <a:t>clear and understandable,</a:t>
            </a:r>
            <a:endParaRPr lang="pl-PL" dirty="0">
              <a:solidFill>
                <a:schemeClr val="tx1">
                  <a:lumMod val="75000"/>
                  <a:lumOff val="25000"/>
                </a:schemeClr>
              </a:solidFill>
            </a:endParaRPr>
          </a:p>
          <a:p>
            <a:pPr marL="514350" indent="-285750">
              <a:buBlip>
                <a:blip r:embed="rId3"/>
              </a:buBlip>
            </a:pPr>
            <a:r>
              <a:rPr lang="en-GB" dirty="0">
                <a:solidFill>
                  <a:schemeClr val="tx1">
                    <a:lumMod val="75000"/>
                    <a:lumOff val="25000"/>
                  </a:schemeClr>
                </a:solidFill>
              </a:rPr>
              <a:t>demonstrative - based on meaningful comparisons with issues known to bartenders from their daily practice,</a:t>
            </a:r>
            <a:endParaRPr lang="pl-PL" dirty="0">
              <a:solidFill>
                <a:schemeClr val="tx1">
                  <a:lumMod val="75000"/>
                  <a:lumOff val="25000"/>
                </a:schemeClr>
              </a:solidFill>
            </a:endParaRPr>
          </a:p>
          <a:p>
            <a:pPr marL="514350" indent="-285750">
              <a:buBlip>
                <a:blip r:embed="rId3"/>
              </a:buBlip>
            </a:pPr>
            <a:r>
              <a:rPr lang="en-GB" dirty="0">
                <a:solidFill>
                  <a:schemeClr val="tx1">
                    <a:lumMod val="75000"/>
                    <a:lumOff val="25000"/>
                  </a:schemeClr>
                </a:solidFill>
              </a:rPr>
              <a:t>aimed at the assumed learning outcomes,</a:t>
            </a:r>
            <a:endParaRPr lang="pl-PL" dirty="0">
              <a:solidFill>
                <a:schemeClr val="tx1">
                  <a:lumMod val="75000"/>
                  <a:lumOff val="25000"/>
                </a:schemeClr>
              </a:solidFill>
            </a:endParaRPr>
          </a:p>
          <a:p>
            <a:pPr marL="514350" indent="-285750">
              <a:buBlip>
                <a:blip r:embed="rId3"/>
              </a:buBlip>
            </a:pPr>
            <a:r>
              <a:rPr lang="pl-PL" dirty="0">
                <a:solidFill>
                  <a:schemeClr val="tx1">
                    <a:lumMod val="75000"/>
                    <a:lumOff val="25000"/>
                  </a:schemeClr>
                </a:solidFill>
              </a:rPr>
              <a:t>i</a:t>
            </a:r>
            <a:r>
              <a:rPr lang="en-GB" dirty="0" err="1">
                <a:solidFill>
                  <a:schemeClr val="tx1">
                    <a:lumMod val="75000"/>
                    <a:lumOff val="25000"/>
                  </a:schemeClr>
                </a:solidFill>
              </a:rPr>
              <a:t>nterspersed</a:t>
            </a:r>
            <a:r>
              <a:rPr lang="en-GB" dirty="0">
                <a:solidFill>
                  <a:schemeClr val="tx1">
                    <a:lumMod val="75000"/>
                    <a:lumOff val="25000"/>
                  </a:schemeClr>
                </a:solidFill>
              </a:rPr>
              <a:t> with humour,</a:t>
            </a:r>
            <a:r>
              <a:rPr lang="pl-PL" dirty="0">
                <a:solidFill>
                  <a:schemeClr val="tx1">
                    <a:lumMod val="75000"/>
                    <a:lumOff val="25000"/>
                  </a:schemeClr>
                </a:solidFill>
              </a:rPr>
              <a:t> </a:t>
            </a:r>
          </a:p>
          <a:p>
            <a:pPr marL="514350" indent="-285750">
              <a:buBlip>
                <a:blip r:embed="rId3"/>
              </a:buBlip>
            </a:pPr>
            <a:r>
              <a:rPr lang="pl-PL" dirty="0">
                <a:solidFill>
                  <a:schemeClr val="tx1">
                    <a:lumMod val="75000"/>
                    <a:lumOff val="25000"/>
                  </a:schemeClr>
                </a:solidFill>
              </a:rPr>
              <a:t>e</a:t>
            </a:r>
            <a:r>
              <a:rPr lang="en-GB" dirty="0" err="1">
                <a:solidFill>
                  <a:schemeClr val="tx1">
                    <a:lumMod val="75000"/>
                    <a:lumOff val="25000"/>
                  </a:schemeClr>
                </a:solidFill>
              </a:rPr>
              <a:t>ffectively</a:t>
            </a:r>
            <a:r>
              <a:rPr lang="en-GB" dirty="0">
                <a:solidFill>
                  <a:schemeClr val="tx1">
                    <a:lumMod val="75000"/>
                    <a:lumOff val="25000"/>
                  </a:schemeClr>
                </a:solidFill>
              </a:rPr>
              <a:t> completed, especially when they have a workshop character.</a:t>
            </a:r>
            <a:endParaRPr lang="pl-PL" sz="1700" dirty="0">
              <a:solidFill>
                <a:schemeClr val="tx1">
                  <a:lumMod val="75000"/>
                  <a:lumOff val="25000"/>
                </a:schemeClr>
              </a:solidFill>
            </a:endParaRPr>
          </a:p>
        </p:txBody>
      </p:sp>
      <p:sp>
        <p:nvSpPr>
          <p:cNvPr id="10" name="pole tekstowe 9">
            <a:extLst>
              <a:ext uri="{FF2B5EF4-FFF2-40B4-BE49-F238E27FC236}">
                <a16:creationId xmlns:a16="http://schemas.microsoft.com/office/drawing/2014/main" id="{0FB89D46-5901-4E84-9DAF-72CA7A763CE2}"/>
              </a:ext>
            </a:extLst>
          </p:cNvPr>
          <p:cNvSpPr txBox="1"/>
          <p:nvPr/>
        </p:nvSpPr>
        <p:spPr>
          <a:xfrm>
            <a:off x="1084989" y="3945830"/>
            <a:ext cx="2490731" cy="923330"/>
          </a:xfrm>
          <a:prstGeom prst="rect">
            <a:avLst/>
          </a:prstGeom>
          <a:noFill/>
        </p:spPr>
        <p:txBody>
          <a:bodyPr wrap="square" rtlCol="0">
            <a:spAutoFit/>
          </a:bodyPr>
          <a:lstStyle/>
          <a:p>
            <a:pPr algn="ctr"/>
            <a:r>
              <a:rPr lang="pl-PL" b="1" dirty="0">
                <a:solidFill>
                  <a:srgbClr val="FFAC06"/>
                </a:solidFill>
              </a:rPr>
              <a:t>WHAT CHARACTERIZES A GOOD PRESENTATION?</a:t>
            </a:r>
          </a:p>
        </p:txBody>
      </p:sp>
      <p:pic>
        <p:nvPicPr>
          <p:cNvPr id="12" name="Obraz 11">
            <a:extLst>
              <a:ext uri="{FF2B5EF4-FFF2-40B4-BE49-F238E27FC236}">
                <a16:creationId xmlns:a16="http://schemas.microsoft.com/office/drawing/2014/main" id="{92AB79A1-807A-4377-8E96-3D529B3DFD03}"/>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415480" y="1929606"/>
            <a:ext cx="1800200" cy="1800200"/>
          </a:xfrm>
          <a:prstGeom prst="rect">
            <a:avLst/>
          </a:prstGeom>
        </p:spPr>
      </p:pic>
    </p:spTree>
    <p:extLst>
      <p:ext uri="{BB962C8B-B14F-4D97-AF65-F5344CB8AC3E}">
        <p14:creationId xmlns:p14="http://schemas.microsoft.com/office/powerpoint/2010/main" val="3944565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BBC09088-F1B9-4E38-BF0A-A51B851629AC}"/>
              </a:ext>
            </a:extLst>
          </p:cNvPr>
          <p:cNvSpPr/>
          <p:nvPr/>
        </p:nvSpPr>
        <p:spPr>
          <a:xfrm>
            <a:off x="5562224" y="1"/>
            <a:ext cx="6629776" cy="6858000"/>
          </a:xfrm>
          <a:prstGeom prst="rect">
            <a:avLst/>
          </a:prstGeom>
          <a:solidFill>
            <a:srgbClr val="FBB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0" name="Dymek mowy: prostokąt 9">
            <a:extLst>
              <a:ext uri="{FF2B5EF4-FFF2-40B4-BE49-F238E27FC236}">
                <a16:creationId xmlns:a16="http://schemas.microsoft.com/office/drawing/2014/main" id="{59CA71A5-560B-46A9-92B5-8C5885DEC3ED}"/>
              </a:ext>
            </a:extLst>
          </p:cNvPr>
          <p:cNvSpPr/>
          <p:nvPr/>
        </p:nvSpPr>
        <p:spPr>
          <a:xfrm rot="5400000">
            <a:off x="6681221" y="294486"/>
            <a:ext cx="4391780" cy="6629776"/>
          </a:xfrm>
          <a:prstGeom prst="wedgeRectCallout">
            <a:avLst>
              <a:gd name="adj1" fmla="val -20591"/>
              <a:gd name="adj2" fmla="val 57208"/>
            </a:avLst>
          </a:prstGeom>
          <a:solidFill>
            <a:srgbClr val="FBB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1">
            <a:extLst>
              <a:ext uri="{FF2B5EF4-FFF2-40B4-BE49-F238E27FC236}">
                <a16:creationId xmlns:a16="http://schemas.microsoft.com/office/drawing/2014/main" id="{2D74495C-E3EA-42C4-8C5C-31590F4D4661}"/>
              </a:ext>
            </a:extLst>
          </p:cNvPr>
          <p:cNvSpPr txBox="1">
            <a:spLocks/>
          </p:cNvSpPr>
          <p:nvPr/>
        </p:nvSpPr>
        <p:spPr bwMode="auto">
          <a:xfrm>
            <a:off x="1270273" y="188913"/>
            <a:ext cx="633789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400" b="1" dirty="0">
                <a:solidFill>
                  <a:schemeClr val="tx1">
                    <a:lumMod val="75000"/>
                    <a:lumOff val="25000"/>
                  </a:schemeClr>
                </a:solidFill>
              </a:rPr>
              <a:t>TRAINER PROFILE</a:t>
            </a: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13</a:t>
            </a:fld>
            <a:endParaRPr lang="en-US" altLang="pl-PL" dirty="0"/>
          </a:p>
        </p:txBody>
      </p:sp>
      <p:sp>
        <p:nvSpPr>
          <p:cNvPr id="8" name="Symbol zastępczy zawartości 2">
            <a:extLst>
              <a:ext uri="{FF2B5EF4-FFF2-40B4-BE49-F238E27FC236}">
                <a16:creationId xmlns:a16="http://schemas.microsoft.com/office/drawing/2014/main" id="{359632E7-FFEC-466B-82A0-38C2727D187A}"/>
              </a:ext>
            </a:extLst>
          </p:cNvPr>
          <p:cNvSpPr txBox="1">
            <a:spLocks/>
          </p:cNvSpPr>
          <p:nvPr/>
        </p:nvSpPr>
        <p:spPr>
          <a:xfrm>
            <a:off x="2688876" y="1844824"/>
            <a:ext cx="6824758" cy="40324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00050" lvl="1" indent="0">
              <a:spcAft>
                <a:spcPts val="1800"/>
              </a:spcAft>
              <a:buFont typeface="Arial" panose="020B0604020202020204" pitchFamily="34" charset="0"/>
              <a:buNone/>
            </a:pPr>
            <a:endParaRPr lang="pl-PL" sz="2000" b="1" dirty="0"/>
          </a:p>
          <a:p>
            <a:pPr marL="400050" lvl="1" indent="0">
              <a:spcAft>
                <a:spcPts val="1800"/>
              </a:spcAft>
              <a:buFont typeface="Arial" panose="020B0604020202020204" pitchFamily="34" charset="0"/>
              <a:buNone/>
            </a:pPr>
            <a:endParaRPr lang="pl-PL" sz="2000" b="1" dirty="0"/>
          </a:p>
          <a:p>
            <a:pPr marL="0" indent="0">
              <a:spcAft>
                <a:spcPts val="1200"/>
              </a:spcAft>
              <a:buNone/>
            </a:pPr>
            <a:endParaRPr lang="pl-PL" sz="2000" dirty="0"/>
          </a:p>
          <a:p>
            <a:pPr marL="400050" lvl="1" indent="0">
              <a:buFont typeface="Arial" panose="020B0604020202020204" pitchFamily="34" charset="0"/>
              <a:buNone/>
            </a:pPr>
            <a:endParaRPr lang="pl-PL" dirty="0"/>
          </a:p>
        </p:txBody>
      </p:sp>
      <p:sp>
        <p:nvSpPr>
          <p:cNvPr id="2" name="Prostokąt 1">
            <a:extLst>
              <a:ext uri="{FF2B5EF4-FFF2-40B4-BE49-F238E27FC236}">
                <a16:creationId xmlns:a16="http://schemas.microsoft.com/office/drawing/2014/main" id="{6ECA6512-4F1C-4000-86D1-B325AAA9A2E8}"/>
              </a:ext>
            </a:extLst>
          </p:cNvPr>
          <p:cNvSpPr/>
          <p:nvPr/>
        </p:nvSpPr>
        <p:spPr>
          <a:xfrm>
            <a:off x="6320544" y="1306736"/>
            <a:ext cx="4888024" cy="4333494"/>
          </a:xfrm>
          <a:prstGeom prst="rect">
            <a:avLst/>
          </a:prstGeom>
        </p:spPr>
        <p:txBody>
          <a:bodyPr wrap="square">
            <a:spAutoFit/>
          </a:bodyPr>
          <a:lstStyle/>
          <a:p>
            <a:pPr marL="285750" indent="-285750">
              <a:lnSpc>
                <a:spcPct val="114000"/>
              </a:lnSpc>
              <a:spcAft>
                <a:spcPts val="600"/>
              </a:spcAft>
              <a:buBlip>
                <a:blip r:embed="rId2"/>
              </a:buBlip>
            </a:pPr>
            <a:r>
              <a:rPr lang="en-GB" dirty="0">
                <a:solidFill>
                  <a:schemeClr val="tx1">
                    <a:lumMod val="75000"/>
                    <a:lumOff val="25000"/>
                  </a:schemeClr>
                </a:solidFill>
              </a:rPr>
              <a:t>While conducting the training, you also look at the participants.</a:t>
            </a:r>
            <a:endParaRPr lang="pl-PL" dirty="0">
              <a:solidFill>
                <a:schemeClr val="tx1">
                  <a:lumMod val="75000"/>
                  <a:lumOff val="25000"/>
                </a:schemeClr>
              </a:solidFill>
            </a:endParaRPr>
          </a:p>
          <a:p>
            <a:pPr marL="285750" indent="-285750">
              <a:lnSpc>
                <a:spcPct val="114000"/>
              </a:lnSpc>
              <a:spcAft>
                <a:spcPts val="600"/>
              </a:spcAft>
              <a:buBlip>
                <a:blip r:embed="rId2"/>
              </a:buBlip>
            </a:pPr>
            <a:r>
              <a:rPr lang="en-GB" dirty="0">
                <a:solidFill>
                  <a:schemeClr val="tx1">
                    <a:lumMod val="75000"/>
                    <a:lumOff val="25000"/>
                  </a:schemeClr>
                </a:solidFill>
              </a:rPr>
              <a:t>At the beginning, you do not know much about them, you do not know their characteristics, possibilities, how to acquire knowledge and what group they will create. With time, you get to know them better and better.</a:t>
            </a:r>
            <a:endParaRPr lang="pl-PL" dirty="0">
              <a:solidFill>
                <a:schemeClr val="tx1">
                  <a:lumMod val="75000"/>
                  <a:lumOff val="25000"/>
                </a:schemeClr>
              </a:solidFill>
            </a:endParaRPr>
          </a:p>
          <a:p>
            <a:pPr marL="285750" indent="-285750">
              <a:lnSpc>
                <a:spcPct val="114000"/>
              </a:lnSpc>
              <a:spcAft>
                <a:spcPts val="600"/>
              </a:spcAft>
              <a:buBlip>
                <a:blip r:embed="rId2"/>
              </a:buBlip>
            </a:pPr>
            <a:r>
              <a:rPr lang="en-GB" dirty="0">
                <a:solidFill>
                  <a:schemeClr val="tx1">
                    <a:lumMod val="75000"/>
                    <a:lumOff val="25000"/>
                  </a:schemeClr>
                </a:solidFill>
              </a:rPr>
              <a:t>One of your tasks is to direct the group to create an atmosphere and conditions that allow everyone to achieve the desired results, regardless of the style of learning and predispositions that are the domain of each of them.</a:t>
            </a:r>
            <a:endParaRPr lang="pl-PL" dirty="0">
              <a:solidFill>
                <a:schemeClr val="tx1">
                  <a:lumMod val="75000"/>
                  <a:lumOff val="25000"/>
                </a:schemeClr>
              </a:solidFill>
            </a:endParaRPr>
          </a:p>
        </p:txBody>
      </p:sp>
      <p:pic>
        <p:nvPicPr>
          <p:cNvPr id="13" name="Obraz 12">
            <a:extLst>
              <a:ext uri="{FF2B5EF4-FFF2-40B4-BE49-F238E27FC236}">
                <a16:creationId xmlns:a16="http://schemas.microsoft.com/office/drawing/2014/main" id="{CF308C4D-55C7-434F-BDEF-6E312901C81B}"/>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415480" y="2204864"/>
            <a:ext cx="1800200" cy="1800200"/>
          </a:xfrm>
          <a:prstGeom prst="rect">
            <a:avLst/>
          </a:prstGeom>
        </p:spPr>
      </p:pic>
      <p:sp>
        <p:nvSpPr>
          <p:cNvPr id="14" name="pole tekstowe 13">
            <a:extLst>
              <a:ext uri="{FF2B5EF4-FFF2-40B4-BE49-F238E27FC236}">
                <a16:creationId xmlns:a16="http://schemas.microsoft.com/office/drawing/2014/main" id="{B530E359-8A0F-487E-ACE3-4739A7A22F79}"/>
              </a:ext>
            </a:extLst>
          </p:cNvPr>
          <p:cNvSpPr txBox="1"/>
          <p:nvPr/>
        </p:nvSpPr>
        <p:spPr>
          <a:xfrm>
            <a:off x="1084989" y="4365104"/>
            <a:ext cx="2490731" cy="923330"/>
          </a:xfrm>
          <a:prstGeom prst="rect">
            <a:avLst/>
          </a:prstGeom>
          <a:noFill/>
        </p:spPr>
        <p:txBody>
          <a:bodyPr wrap="square" rtlCol="0">
            <a:spAutoFit/>
          </a:bodyPr>
          <a:lstStyle/>
          <a:p>
            <a:pPr algn="ctr"/>
            <a:r>
              <a:rPr lang="pl-PL" b="1" dirty="0">
                <a:solidFill>
                  <a:srgbClr val="FFAC06"/>
                </a:solidFill>
              </a:rPr>
              <a:t>FROM A TRAINERS POINT OF VIEW</a:t>
            </a:r>
          </a:p>
          <a:p>
            <a:pPr algn="ctr"/>
            <a:endParaRPr lang="pl-PL" b="1" dirty="0">
              <a:solidFill>
                <a:srgbClr val="FFAC06"/>
              </a:solidFill>
            </a:endParaRPr>
          </a:p>
        </p:txBody>
      </p:sp>
      <p:sp>
        <p:nvSpPr>
          <p:cNvPr id="12" name="Prostokąt 11">
            <a:extLst>
              <a:ext uri="{FF2B5EF4-FFF2-40B4-BE49-F238E27FC236}">
                <a16:creationId xmlns:a16="http://schemas.microsoft.com/office/drawing/2014/main" id="{0DA0B25E-FD89-4493-B354-1BB69DB25025}"/>
              </a:ext>
            </a:extLst>
          </p:cNvPr>
          <p:cNvSpPr/>
          <p:nvPr/>
        </p:nvSpPr>
        <p:spPr>
          <a:xfrm>
            <a:off x="879311" y="6165304"/>
            <a:ext cx="1047466" cy="307777"/>
          </a:xfrm>
          <a:prstGeom prst="rect">
            <a:avLst/>
          </a:prstGeom>
        </p:spPr>
        <p:txBody>
          <a:bodyPr wrap="none">
            <a:spAutoFit/>
          </a:bodyPr>
          <a:lstStyle/>
          <a:p>
            <a:r>
              <a:rPr lang="pl-PL" sz="1400" dirty="0">
                <a:solidFill>
                  <a:schemeClr val="tx1">
                    <a:lumMod val="95000"/>
                    <a:lumOff val="5000"/>
                  </a:schemeClr>
                </a:solidFill>
              </a:rPr>
              <a:t>PODCAST 2 </a:t>
            </a:r>
          </a:p>
        </p:txBody>
      </p:sp>
      <p:pic>
        <p:nvPicPr>
          <p:cNvPr id="15" name="Obraz 14">
            <a:extLst>
              <a:ext uri="{FF2B5EF4-FFF2-40B4-BE49-F238E27FC236}">
                <a16:creationId xmlns:a16="http://schemas.microsoft.com/office/drawing/2014/main" id="{E779E6F8-2C58-4C69-96B0-A03640307C0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69" t="-1724" r="-1669" b="-1724"/>
          <a:stretch/>
        </p:blipFill>
        <p:spPr>
          <a:xfrm>
            <a:off x="339889" y="6133515"/>
            <a:ext cx="539422" cy="540000"/>
          </a:xfrm>
          <a:prstGeom prst="rect">
            <a:avLst/>
          </a:prstGeom>
        </p:spPr>
      </p:pic>
    </p:spTree>
    <p:extLst>
      <p:ext uri="{BB962C8B-B14F-4D97-AF65-F5344CB8AC3E}">
        <p14:creationId xmlns:p14="http://schemas.microsoft.com/office/powerpoint/2010/main" val="3946133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2D74495C-E3EA-42C4-8C5C-31590F4D4661}"/>
              </a:ext>
            </a:extLst>
          </p:cNvPr>
          <p:cNvSpPr txBox="1">
            <a:spLocks/>
          </p:cNvSpPr>
          <p:nvPr/>
        </p:nvSpPr>
        <p:spPr bwMode="auto">
          <a:xfrm>
            <a:off x="1270273" y="188913"/>
            <a:ext cx="7922071"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400" b="1" dirty="0">
                <a:solidFill>
                  <a:schemeClr val="tx1">
                    <a:lumMod val="75000"/>
                    <a:lumOff val="25000"/>
                  </a:schemeClr>
                </a:solidFill>
              </a:rPr>
              <a:t>COOPERATION WITH THE GROUP</a:t>
            </a: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14</a:t>
            </a:fld>
            <a:endParaRPr lang="en-US" altLang="pl-PL" dirty="0"/>
          </a:p>
        </p:txBody>
      </p:sp>
      <p:sp>
        <p:nvSpPr>
          <p:cNvPr id="8" name="Symbol zastępczy zawartości 2">
            <a:extLst>
              <a:ext uri="{FF2B5EF4-FFF2-40B4-BE49-F238E27FC236}">
                <a16:creationId xmlns:a16="http://schemas.microsoft.com/office/drawing/2014/main" id="{A604A330-14A4-49D5-89DC-869C0B45F5FC}"/>
              </a:ext>
            </a:extLst>
          </p:cNvPr>
          <p:cNvSpPr txBox="1">
            <a:spLocks/>
          </p:cNvSpPr>
          <p:nvPr/>
        </p:nvSpPr>
        <p:spPr>
          <a:xfrm>
            <a:off x="2724765" y="1594945"/>
            <a:ext cx="6824758" cy="40324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00050" lvl="1" indent="0">
              <a:spcAft>
                <a:spcPts val="1800"/>
              </a:spcAft>
              <a:buFont typeface="Arial" panose="020B0604020202020204" pitchFamily="34" charset="0"/>
              <a:buNone/>
            </a:pPr>
            <a:endParaRPr lang="pl-PL" sz="2000" b="1" dirty="0"/>
          </a:p>
          <a:p>
            <a:pPr marL="400050" lvl="1" indent="0">
              <a:spcAft>
                <a:spcPts val="1800"/>
              </a:spcAft>
              <a:buFont typeface="Arial" panose="020B0604020202020204" pitchFamily="34" charset="0"/>
              <a:buNone/>
            </a:pPr>
            <a:endParaRPr lang="pl-PL" sz="2000" b="1" dirty="0"/>
          </a:p>
          <a:p>
            <a:pPr marL="0" indent="0">
              <a:spcAft>
                <a:spcPts val="1200"/>
              </a:spcAft>
              <a:buNone/>
            </a:pPr>
            <a:endParaRPr lang="pl-PL" sz="2000" dirty="0"/>
          </a:p>
          <a:p>
            <a:pPr marL="400050" lvl="1" indent="0">
              <a:buFont typeface="Arial" panose="020B0604020202020204" pitchFamily="34" charset="0"/>
              <a:buNone/>
            </a:pPr>
            <a:endParaRPr lang="pl-PL" dirty="0"/>
          </a:p>
        </p:txBody>
      </p:sp>
      <p:sp>
        <p:nvSpPr>
          <p:cNvPr id="11" name="pole tekstowe 10">
            <a:extLst>
              <a:ext uri="{FF2B5EF4-FFF2-40B4-BE49-F238E27FC236}">
                <a16:creationId xmlns:a16="http://schemas.microsoft.com/office/drawing/2014/main" id="{84AE3247-0EB8-41DB-9003-132B2EF6EA05}"/>
              </a:ext>
            </a:extLst>
          </p:cNvPr>
          <p:cNvSpPr txBox="1"/>
          <p:nvPr/>
        </p:nvSpPr>
        <p:spPr>
          <a:xfrm>
            <a:off x="4351066" y="1647624"/>
            <a:ext cx="6186656" cy="4278094"/>
          </a:xfrm>
          <a:prstGeom prst="rect">
            <a:avLst/>
          </a:prstGeom>
          <a:noFill/>
        </p:spPr>
        <p:txBody>
          <a:bodyPr wrap="square" rtlCol="0">
            <a:spAutoFit/>
          </a:bodyPr>
          <a:lstStyle/>
          <a:p>
            <a:pPr>
              <a:spcAft>
                <a:spcPts val="1200"/>
              </a:spcAft>
            </a:pPr>
            <a:r>
              <a:rPr lang="pl-PL" sz="2200" b="1" dirty="0">
                <a:solidFill>
                  <a:srgbClr val="FFAC06"/>
                </a:solidFill>
              </a:rPr>
              <a:t>ACTIVE PARTICIPANT </a:t>
            </a:r>
          </a:p>
          <a:p>
            <a:pPr>
              <a:spcAft>
                <a:spcPts val="1200"/>
              </a:spcAft>
            </a:pPr>
            <a:r>
              <a:rPr lang="en-GB" sz="1600" b="1" dirty="0"/>
              <a:t>committed, open, flexible, works quickly - without deep thought, likes risk, tends to work independently.</a:t>
            </a:r>
          </a:p>
          <a:p>
            <a:pPr>
              <a:spcAft>
                <a:spcPts val="1200"/>
              </a:spcAft>
            </a:pPr>
            <a:r>
              <a:rPr lang="en-GB" sz="1600" i="1" dirty="0">
                <a:solidFill>
                  <a:schemeClr val="tx1">
                    <a:lumMod val="75000"/>
                    <a:lumOff val="25000"/>
                  </a:schemeClr>
                </a:solidFill>
              </a:rPr>
              <a:t>On the course of decorating drinks, he will want to immediately create spatial decorations for different types of glass, use numerous raw materials, show the results of his own work</a:t>
            </a:r>
            <a:r>
              <a:rPr lang="pl-PL" sz="1600" i="1" dirty="0">
                <a:solidFill>
                  <a:schemeClr val="tx1">
                    <a:lumMod val="75000"/>
                    <a:lumOff val="25000"/>
                  </a:schemeClr>
                </a:solidFill>
              </a:rPr>
              <a:t>.</a:t>
            </a:r>
            <a:endParaRPr lang="en-GB" sz="1600" i="1" dirty="0">
              <a:solidFill>
                <a:schemeClr val="tx1">
                  <a:lumMod val="75000"/>
                  <a:lumOff val="25000"/>
                </a:schemeClr>
              </a:solidFill>
            </a:endParaRPr>
          </a:p>
          <a:p>
            <a:pPr>
              <a:spcAft>
                <a:spcPts val="1200"/>
              </a:spcAft>
              <a:defRPr/>
            </a:pPr>
            <a:r>
              <a:rPr lang="pl-PL" sz="2200" b="1" dirty="0">
                <a:solidFill>
                  <a:srgbClr val="FFAC06"/>
                </a:solidFill>
              </a:rPr>
              <a:t>OBSERVER</a:t>
            </a:r>
            <a:br>
              <a:rPr lang="pl-PL" sz="1600" b="1" dirty="0">
                <a:solidFill>
                  <a:schemeClr val="tx1">
                    <a:lumMod val="75000"/>
                    <a:lumOff val="25000"/>
                  </a:schemeClr>
                </a:solidFill>
              </a:rPr>
            </a:br>
            <a:r>
              <a:rPr lang="en-GB" sz="1600" b="1" dirty="0"/>
              <a:t>listens and gathers experience, works after thorough consideration, cautious, approaches problems methodically, prefers to stay out of the way.</a:t>
            </a:r>
          </a:p>
          <a:p>
            <a:pPr>
              <a:spcAft>
                <a:spcPts val="1200"/>
              </a:spcAft>
            </a:pPr>
            <a:r>
              <a:rPr lang="en-GB" sz="1600" i="1" dirty="0">
                <a:solidFill>
                  <a:schemeClr val="tx1">
                    <a:lumMod val="75000"/>
                    <a:lumOff val="25000"/>
                  </a:schemeClr>
                </a:solidFill>
              </a:rPr>
              <a:t>Before taking on the self-decorated glass, he will carefully watch the show and listen to the instruction. Decorations will be prepared carefully</a:t>
            </a:r>
            <a:r>
              <a:rPr lang="en-GB" sz="1600" b="1" i="1" dirty="0"/>
              <a:t>.</a:t>
            </a:r>
            <a:endParaRPr lang="pl-PL" sz="1600" b="1" dirty="0"/>
          </a:p>
          <a:p>
            <a:pPr marL="285750" indent="-285750">
              <a:buFont typeface="Wingdings" panose="05000000000000000000" pitchFamily="2" charset="2"/>
              <a:buChar char="§"/>
            </a:pPr>
            <a:endParaRPr lang="pl-PL" b="1" dirty="0">
              <a:solidFill>
                <a:schemeClr val="tx1">
                  <a:lumMod val="75000"/>
                  <a:lumOff val="25000"/>
                </a:schemeClr>
              </a:solidFill>
            </a:endParaRPr>
          </a:p>
        </p:txBody>
      </p:sp>
      <p:sp>
        <p:nvSpPr>
          <p:cNvPr id="2" name="pole tekstowe 1">
            <a:extLst>
              <a:ext uri="{FF2B5EF4-FFF2-40B4-BE49-F238E27FC236}">
                <a16:creationId xmlns:a16="http://schemas.microsoft.com/office/drawing/2014/main" id="{A500F67E-89E8-4C23-A00E-08C373A35488}"/>
              </a:ext>
            </a:extLst>
          </p:cNvPr>
          <p:cNvSpPr txBox="1"/>
          <p:nvPr/>
        </p:nvSpPr>
        <p:spPr>
          <a:xfrm>
            <a:off x="1465402" y="3933056"/>
            <a:ext cx="1538178" cy="1200329"/>
          </a:xfrm>
          <a:prstGeom prst="rect">
            <a:avLst/>
          </a:prstGeom>
          <a:noFill/>
        </p:spPr>
        <p:txBody>
          <a:bodyPr wrap="none" rtlCol="0">
            <a:spAutoFit/>
          </a:bodyPr>
          <a:lstStyle/>
          <a:p>
            <a:pPr algn="ctr"/>
            <a:r>
              <a:rPr lang="pl-PL" b="1" dirty="0">
                <a:solidFill>
                  <a:srgbClr val="FFAC06"/>
                </a:solidFill>
              </a:rPr>
              <a:t>TYPES </a:t>
            </a:r>
          </a:p>
          <a:p>
            <a:pPr algn="ctr"/>
            <a:r>
              <a:rPr lang="pl-PL" b="1" dirty="0">
                <a:solidFill>
                  <a:srgbClr val="FFAC06"/>
                </a:solidFill>
              </a:rPr>
              <a:t>OF TRAINING </a:t>
            </a:r>
          </a:p>
          <a:p>
            <a:pPr algn="ctr"/>
            <a:r>
              <a:rPr lang="pl-PL" b="1" dirty="0">
                <a:solidFill>
                  <a:srgbClr val="FFAC06"/>
                </a:solidFill>
              </a:rPr>
              <a:t>PARTICIPANTS</a:t>
            </a:r>
          </a:p>
          <a:p>
            <a:pPr algn="ctr"/>
            <a:endParaRPr lang="pl-PL" b="1" dirty="0">
              <a:solidFill>
                <a:srgbClr val="FFAC06"/>
              </a:solidFill>
            </a:endParaRPr>
          </a:p>
        </p:txBody>
      </p:sp>
      <p:pic>
        <p:nvPicPr>
          <p:cNvPr id="9" name="Obraz 8">
            <a:extLst>
              <a:ext uri="{FF2B5EF4-FFF2-40B4-BE49-F238E27FC236}">
                <a16:creationId xmlns:a16="http://schemas.microsoft.com/office/drawing/2014/main" id="{0B1F7CAF-FD31-4264-BA90-9A2E22BA20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5194" y="1799623"/>
            <a:ext cx="1656470" cy="1656470"/>
          </a:xfrm>
          <a:prstGeom prst="rect">
            <a:avLst/>
          </a:prstGeom>
        </p:spPr>
      </p:pic>
      <p:pic>
        <p:nvPicPr>
          <p:cNvPr id="10" name="Obraz 9">
            <a:extLst>
              <a:ext uri="{FF2B5EF4-FFF2-40B4-BE49-F238E27FC236}">
                <a16:creationId xmlns:a16="http://schemas.microsoft.com/office/drawing/2014/main" id="{8827BBF8-69E8-4E9C-B5EC-60590A269F00}"/>
              </a:ext>
            </a:extLst>
          </p:cNvPr>
          <p:cNvPicPr>
            <a:picLocks noChangeAspect="1"/>
          </p:cNvPicPr>
          <p:nvPr/>
        </p:nvPicPr>
        <p:blipFill>
          <a:blip r:embed="rId3"/>
          <a:stretch>
            <a:fillRect/>
          </a:stretch>
        </p:blipFill>
        <p:spPr>
          <a:xfrm flipH="1">
            <a:off x="3831470" y="1340768"/>
            <a:ext cx="104289" cy="4446614"/>
          </a:xfrm>
          <a:prstGeom prst="rect">
            <a:avLst/>
          </a:prstGeom>
        </p:spPr>
      </p:pic>
      <p:sp>
        <p:nvSpPr>
          <p:cNvPr id="14" name="Prostokąt 13">
            <a:extLst>
              <a:ext uri="{FF2B5EF4-FFF2-40B4-BE49-F238E27FC236}">
                <a16:creationId xmlns:a16="http://schemas.microsoft.com/office/drawing/2014/main" id="{BB100039-F17D-4B08-8851-8E440DB9BCB3}"/>
              </a:ext>
            </a:extLst>
          </p:cNvPr>
          <p:cNvSpPr/>
          <p:nvPr/>
        </p:nvSpPr>
        <p:spPr>
          <a:xfrm>
            <a:off x="879311" y="6165304"/>
            <a:ext cx="1047466" cy="307777"/>
          </a:xfrm>
          <a:prstGeom prst="rect">
            <a:avLst/>
          </a:prstGeom>
        </p:spPr>
        <p:txBody>
          <a:bodyPr wrap="none">
            <a:spAutoFit/>
          </a:bodyPr>
          <a:lstStyle/>
          <a:p>
            <a:r>
              <a:rPr lang="pl-PL" sz="1400" dirty="0">
                <a:solidFill>
                  <a:schemeClr val="tx1">
                    <a:lumMod val="95000"/>
                    <a:lumOff val="5000"/>
                  </a:schemeClr>
                </a:solidFill>
              </a:rPr>
              <a:t>PODCAST 2 </a:t>
            </a:r>
          </a:p>
        </p:txBody>
      </p:sp>
      <p:pic>
        <p:nvPicPr>
          <p:cNvPr id="15" name="Obraz 14">
            <a:extLst>
              <a:ext uri="{FF2B5EF4-FFF2-40B4-BE49-F238E27FC236}">
                <a16:creationId xmlns:a16="http://schemas.microsoft.com/office/drawing/2014/main" id="{8B923ECF-1B87-4E5E-9D9A-46223FB8141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69" t="-1724" r="-1669" b="-1724"/>
          <a:stretch/>
        </p:blipFill>
        <p:spPr>
          <a:xfrm>
            <a:off x="339889" y="6133515"/>
            <a:ext cx="539422" cy="540000"/>
          </a:xfrm>
          <a:prstGeom prst="rect">
            <a:avLst/>
          </a:prstGeom>
        </p:spPr>
      </p:pic>
    </p:spTree>
    <p:extLst>
      <p:ext uri="{BB962C8B-B14F-4D97-AF65-F5344CB8AC3E}">
        <p14:creationId xmlns:p14="http://schemas.microsoft.com/office/powerpoint/2010/main" val="315188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2D74495C-E3EA-42C4-8C5C-31590F4D4661}"/>
              </a:ext>
            </a:extLst>
          </p:cNvPr>
          <p:cNvSpPr txBox="1">
            <a:spLocks/>
          </p:cNvSpPr>
          <p:nvPr/>
        </p:nvSpPr>
        <p:spPr bwMode="auto">
          <a:xfrm>
            <a:off x="1270273" y="188913"/>
            <a:ext cx="7922071"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400" b="1" dirty="0">
                <a:solidFill>
                  <a:schemeClr val="tx1">
                    <a:lumMod val="75000"/>
                    <a:lumOff val="25000"/>
                  </a:schemeClr>
                </a:solidFill>
              </a:rPr>
              <a:t>COOPERATION WITH THE GROUP</a:t>
            </a: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15</a:t>
            </a:fld>
            <a:endParaRPr lang="en-US" altLang="pl-PL" dirty="0"/>
          </a:p>
        </p:txBody>
      </p:sp>
      <p:sp>
        <p:nvSpPr>
          <p:cNvPr id="5" name="Prostokąt 4">
            <a:extLst>
              <a:ext uri="{FF2B5EF4-FFF2-40B4-BE49-F238E27FC236}">
                <a16:creationId xmlns:a16="http://schemas.microsoft.com/office/drawing/2014/main" id="{8E4C6DD0-4EBE-4890-A170-EF57E082CD63}"/>
              </a:ext>
            </a:extLst>
          </p:cNvPr>
          <p:cNvSpPr/>
          <p:nvPr/>
        </p:nvSpPr>
        <p:spPr>
          <a:xfrm>
            <a:off x="994316" y="6021288"/>
            <a:ext cx="1047466" cy="307777"/>
          </a:xfrm>
          <a:prstGeom prst="rect">
            <a:avLst/>
          </a:prstGeom>
        </p:spPr>
        <p:txBody>
          <a:bodyPr wrap="none">
            <a:spAutoFit/>
          </a:bodyPr>
          <a:lstStyle/>
          <a:p>
            <a:r>
              <a:rPr lang="pl-PL" sz="1400" dirty="0">
                <a:solidFill>
                  <a:schemeClr val="tx1">
                    <a:lumMod val="85000"/>
                    <a:lumOff val="15000"/>
                  </a:schemeClr>
                </a:solidFill>
              </a:rPr>
              <a:t>PODCAST 2 </a:t>
            </a:r>
          </a:p>
        </p:txBody>
      </p:sp>
      <p:pic>
        <p:nvPicPr>
          <p:cNvPr id="7" name="Obraz 6">
            <a:extLst>
              <a:ext uri="{FF2B5EF4-FFF2-40B4-BE49-F238E27FC236}">
                <a16:creationId xmlns:a16="http://schemas.microsoft.com/office/drawing/2014/main" id="{F889B64D-35D6-49F0-98DB-5697873594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592" y="5987103"/>
            <a:ext cx="551218" cy="551809"/>
          </a:xfrm>
          <a:prstGeom prst="rect">
            <a:avLst/>
          </a:prstGeom>
        </p:spPr>
      </p:pic>
      <p:sp>
        <p:nvSpPr>
          <p:cNvPr id="8" name="Symbol zastępczy zawartości 2">
            <a:extLst>
              <a:ext uri="{FF2B5EF4-FFF2-40B4-BE49-F238E27FC236}">
                <a16:creationId xmlns:a16="http://schemas.microsoft.com/office/drawing/2014/main" id="{A604A330-14A4-49D5-89DC-869C0B45F5FC}"/>
              </a:ext>
            </a:extLst>
          </p:cNvPr>
          <p:cNvSpPr txBox="1">
            <a:spLocks/>
          </p:cNvSpPr>
          <p:nvPr/>
        </p:nvSpPr>
        <p:spPr>
          <a:xfrm>
            <a:off x="2724765" y="1594945"/>
            <a:ext cx="6824758" cy="40324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00050" lvl="1" indent="0">
              <a:spcAft>
                <a:spcPts val="1800"/>
              </a:spcAft>
              <a:buFont typeface="Arial" panose="020B0604020202020204" pitchFamily="34" charset="0"/>
              <a:buNone/>
            </a:pPr>
            <a:endParaRPr lang="pl-PL" sz="2000" b="1" dirty="0"/>
          </a:p>
          <a:p>
            <a:pPr marL="400050" lvl="1" indent="0">
              <a:spcAft>
                <a:spcPts val="1800"/>
              </a:spcAft>
              <a:buFont typeface="Arial" panose="020B0604020202020204" pitchFamily="34" charset="0"/>
              <a:buNone/>
            </a:pPr>
            <a:endParaRPr lang="pl-PL" sz="2000" b="1" dirty="0"/>
          </a:p>
          <a:p>
            <a:pPr marL="0" indent="0">
              <a:spcAft>
                <a:spcPts val="1200"/>
              </a:spcAft>
              <a:buNone/>
            </a:pPr>
            <a:endParaRPr lang="pl-PL" sz="2000" dirty="0"/>
          </a:p>
          <a:p>
            <a:pPr marL="400050" lvl="1" indent="0">
              <a:buFont typeface="Arial" panose="020B0604020202020204" pitchFamily="34" charset="0"/>
              <a:buNone/>
            </a:pPr>
            <a:endParaRPr lang="pl-PL" dirty="0"/>
          </a:p>
        </p:txBody>
      </p:sp>
      <p:sp>
        <p:nvSpPr>
          <p:cNvPr id="12" name="Symbol zastępczy zawartości 2">
            <a:extLst>
              <a:ext uri="{FF2B5EF4-FFF2-40B4-BE49-F238E27FC236}">
                <a16:creationId xmlns:a16="http://schemas.microsoft.com/office/drawing/2014/main" id="{D76C7BD3-2F61-4E43-9490-2CED434FAF2B}"/>
              </a:ext>
            </a:extLst>
          </p:cNvPr>
          <p:cNvSpPr txBox="1">
            <a:spLocks/>
          </p:cNvSpPr>
          <p:nvPr/>
        </p:nvSpPr>
        <p:spPr>
          <a:xfrm>
            <a:off x="3046832" y="1664804"/>
            <a:ext cx="6824758" cy="40324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00050" lvl="1" indent="0">
              <a:spcAft>
                <a:spcPts val="1800"/>
              </a:spcAft>
              <a:buFont typeface="Arial" panose="020B0604020202020204" pitchFamily="34" charset="0"/>
              <a:buNone/>
            </a:pPr>
            <a:endParaRPr lang="pl-PL" sz="2000" b="1" dirty="0"/>
          </a:p>
          <a:p>
            <a:pPr marL="400050" lvl="1" indent="0">
              <a:spcAft>
                <a:spcPts val="1800"/>
              </a:spcAft>
              <a:buFont typeface="Arial" panose="020B0604020202020204" pitchFamily="34" charset="0"/>
              <a:buNone/>
            </a:pPr>
            <a:endParaRPr lang="pl-PL" sz="2000" b="1" dirty="0"/>
          </a:p>
          <a:p>
            <a:pPr marL="0" indent="0">
              <a:spcAft>
                <a:spcPts val="1200"/>
              </a:spcAft>
              <a:buNone/>
            </a:pPr>
            <a:endParaRPr lang="pl-PL" sz="2000" dirty="0"/>
          </a:p>
          <a:p>
            <a:pPr marL="400050" lvl="1" indent="0">
              <a:buFont typeface="Arial" panose="020B0604020202020204" pitchFamily="34" charset="0"/>
              <a:buNone/>
            </a:pPr>
            <a:endParaRPr lang="pl-PL" dirty="0"/>
          </a:p>
        </p:txBody>
      </p:sp>
      <p:sp>
        <p:nvSpPr>
          <p:cNvPr id="15" name="pole tekstowe 14">
            <a:extLst>
              <a:ext uri="{FF2B5EF4-FFF2-40B4-BE49-F238E27FC236}">
                <a16:creationId xmlns:a16="http://schemas.microsoft.com/office/drawing/2014/main" id="{748C7E14-FD73-4912-AF11-B5872B0C1A17}"/>
              </a:ext>
            </a:extLst>
          </p:cNvPr>
          <p:cNvSpPr txBox="1"/>
          <p:nvPr/>
        </p:nvSpPr>
        <p:spPr>
          <a:xfrm>
            <a:off x="4397974" y="1292361"/>
            <a:ext cx="6258254" cy="5016758"/>
          </a:xfrm>
          <a:prstGeom prst="rect">
            <a:avLst/>
          </a:prstGeom>
          <a:noFill/>
        </p:spPr>
        <p:txBody>
          <a:bodyPr wrap="square" rtlCol="0">
            <a:spAutoFit/>
          </a:bodyPr>
          <a:lstStyle/>
          <a:p>
            <a:pPr>
              <a:spcAft>
                <a:spcPts val="1200"/>
              </a:spcAft>
            </a:pPr>
            <a:r>
              <a:rPr lang="pl-PL" sz="2200" b="1" dirty="0">
                <a:solidFill>
                  <a:srgbClr val="FFAC06"/>
                </a:solidFill>
              </a:rPr>
              <a:t>THEORIST</a:t>
            </a:r>
            <a:br>
              <a:rPr lang="pl-PL" sz="1600" b="1" dirty="0">
                <a:solidFill>
                  <a:schemeClr val="tx1">
                    <a:lumMod val="75000"/>
                    <a:lumOff val="25000"/>
                  </a:schemeClr>
                </a:solidFill>
              </a:rPr>
            </a:br>
            <a:r>
              <a:rPr lang="en-GB" sz="1600" b="1" dirty="0">
                <a:solidFill>
                  <a:schemeClr val="tx1">
                    <a:lumMod val="75000"/>
                    <a:lumOff val="25000"/>
                  </a:schemeClr>
                </a:solidFill>
              </a:rPr>
              <a:t>thinks logically, rationally and objectively, likes analyses and syntheses. Weakly tolerates uncertainty, ambiguity of subjectivism and intuition.</a:t>
            </a:r>
            <a:endParaRPr lang="pl-PL" sz="1600" b="1" i="1" dirty="0">
              <a:solidFill>
                <a:schemeClr val="tx1">
                  <a:lumMod val="75000"/>
                  <a:lumOff val="25000"/>
                </a:schemeClr>
              </a:solidFill>
            </a:endParaRPr>
          </a:p>
          <a:p>
            <a:pPr>
              <a:spcAft>
                <a:spcPts val="1800"/>
              </a:spcAft>
            </a:pPr>
            <a:r>
              <a:rPr lang="en-GB" sz="1600" i="1" dirty="0">
                <a:solidFill>
                  <a:schemeClr val="tx1">
                    <a:lumMod val="75000"/>
                    <a:lumOff val="25000"/>
                  </a:schemeClr>
                </a:solidFill>
              </a:rPr>
              <a:t>During the observation of the show on combining individual decorative elements in the composition, he will be happy to note the order and type of activities, and by doing the exercises himself he will try to reproduce exactly what he has seen before.</a:t>
            </a:r>
          </a:p>
          <a:p>
            <a:pPr>
              <a:spcAft>
                <a:spcPts val="1200"/>
              </a:spcAft>
            </a:pPr>
            <a:r>
              <a:rPr lang="pl-PL" sz="2200" b="1" dirty="0">
                <a:solidFill>
                  <a:srgbClr val="FFAC06"/>
                </a:solidFill>
              </a:rPr>
              <a:t>PRAGMATIST</a:t>
            </a:r>
            <a:br>
              <a:rPr lang="pl-PL" sz="1600" dirty="0">
                <a:solidFill>
                  <a:schemeClr val="tx1">
                    <a:lumMod val="75000"/>
                    <a:lumOff val="25000"/>
                  </a:schemeClr>
                </a:solidFill>
              </a:rPr>
            </a:br>
            <a:r>
              <a:rPr lang="en-GB" sz="1600" b="1" dirty="0">
                <a:solidFill>
                  <a:schemeClr val="tx1">
                    <a:lumMod val="75000"/>
                    <a:lumOff val="25000"/>
                  </a:schemeClr>
                </a:solidFill>
              </a:rPr>
              <a:t>interested in practical action, impatient, avoids theories, principles, wills to choose the first beneficial solution,  cuts the pattern without hesitation.</a:t>
            </a:r>
          </a:p>
          <a:p>
            <a:pPr>
              <a:spcAft>
                <a:spcPts val="1200"/>
              </a:spcAft>
            </a:pPr>
            <a:r>
              <a:rPr lang="en-GB" sz="1600" i="1" dirty="0">
                <a:solidFill>
                  <a:schemeClr val="tx1">
                    <a:lumMod val="75000"/>
                    <a:lumOff val="25000"/>
                  </a:schemeClr>
                </a:solidFill>
              </a:rPr>
              <a:t>Decorating cocktails and other professional tasks, the bartender comes down to it according to the necessary, sequentially performed tasks. If it is more convenient for him, he will apply his own solutions or choose the easiest way to the goal without fear.</a:t>
            </a:r>
            <a:endParaRPr lang="pl-PL" sz="1600" i="1" dirty="0">
              <a:solidFill>
                <a:schemeClr val="tx1">
                  <a:lumMod val="75000"/>
                  <a:lumOff val="25000"/>
                </a:schemeClr>
              </a:solidFill>
            </a:endParaRPr>
          </a:p>
          <a:p>
            <a:pPr marL="285750" indent="-285750">
              <a:buFont typeface="Wingdings" panose="05000000000000000000" pitchFamily="2" charset="2"/>
              <a:buChar char="§"/>
            </a:pPr>
            <a:endParaRPr lang="pl-PL" b="1" dirty="0">
              <a:solidFill>
                <a:schemeClr val="tx1">
                  <a:lumMod val="75000"/>
                  <a:lumOff val="25000"/>
                </a:schemeClr>
              </a:solidFill>
            </a:endParaRPr>
          </a:p>
        </p:txBody>
      </p:sp>
      <p:sp>
        <p:nvSpPr>
          <p:cNvPr id="10" name="pole tekstowe 9">
            <a:extLst>
              <a:ext uri="{FF2B5EF4-FFF2-40B4-BE49-F238E27FC236}">
                <a16:creationId xmlns:a16="http://schemas.microsoft.com/office/drawing/2014/main" id="{7163A0E2-62E7-4DF4-B20C-D1305BA062D4}"/>
              </a:ext>
            </a:extLst>
          </p:cNvPr>
          <p:cNvSpPr txBox="1"/>
          <p:nvPr/>
        </p:nvSpPr>
        <p:spPr>
          <a:xfrm>
            <a:off x="1465398" y="3933056"/>
            <a:ext cx="1538177" cy="923330"/>
          </a:xfrm>
          <a:prstGeom prst="rect">
            <a:avLst/>
          </a:prstGeom>
          <a:noFill/>
        </p:spPr>
        <p:txBody>
          <a:bodyPr wrap="none" rtlCol="0">
            <a:spAutoFit/>
          </a:bodyPr>
          <a:lstStyle/>
          <a:p>
            <a:pPr algn="ctr"/>
            <a:r>
              <a:rPr lang="pl-PL" b="1" dirty="0">
                <a:solidFill>
                  <a:srgbClr val="FFAC06"/>
                </a:solidFill>
              </a:rPr>
              <a:t>TYPES </a:t>
            </a:r>
          </a:p>
          <a:p>
            <a:pPr algn="ctr"/>
            <a:r>
              <a:rPr lang="pl-PL" b="1" dirty="0">
                <a:solidFill>
                  <a:srgbClr val="FFAC06"/>
                </a:solidFill>
              </a:rPr>
              <a:t>OF TRAINING </a:t>
            </a:r>
          </a:p>
          <a:p>
            <a:pPr algn="ctr"/>
            <a:r>
              <a:rPr lang="pl-PL" b="1" dirty="0">
                <a:solidFill>
                  <a:srgbClr val="FFAC06"/>
                </a:solidFill>
              </a:rPr>
              <a:t>PARTICIPANTS</a:t>
            </a:r>
          </a:p>
        </p:txBody>
      </p:sp>
      <p:pic>
        <p:nvPicPr>
          <p:cNvPr id="11" name="Obraz 10">
            <a:extLst>
              <a:ext uri="{FF2B5EF4-FFF2-40B4-BE49-F238E27FC236}">
                <a16:creationId xmlns:a16="http://schemas.microsoft.com/office/drawing/2014/main" id="{A417D637-2691-4780-9194-56DA4EAF60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5194" y="1799623"/>
            <a:ext cx="1656470" cy="1656470"/>
          </a:xfrm>
          <a:prstGeom prst="rect">
            <a:avLst/>
          </a:prstGeom>
        </p:spPr>
      </p:pic>
      <p:pic>
        <p:nvPicPr>
          <p:cNvPr id="13" name="Obraz 12">
            <a:extLst>
              <a:ext uri="{FF2B5EF4-FFF2-40B4-BE49-F238E27FC236}">
                <a16:creationId xmlns:a16="http://schemas.microsoft.com/office/drawing/2014/main" id="{DC622630-2F37-4EB1-A118-A4B1BDE616A9}"/>
              </a:ext>
            </a:extLst>
          </p:cNvPr>
          <p:cNvPicPr>
            <a:picLocks noChangeAspect="1"/>
          </p:cNvPicPr>
          <p:nvPr/>
        </p:nvPicPr>
        <p:blipFill>
          <a:blip r:embed="rId4"/>
          <a:stretch>
            <a:fillRect/>
          </a:stretch>
        </p:blipFill>
        <p:spPr>
          <a:xfrm flipH="1">
            <a:off x="3831470" y="1340768"/>
            <a:ext cx="104289" cy="4446614"/>
          </a:xfrm>
          <a:prstGeom prst="rect">
            <a:avLst/>
          </a:prstGeom>
        </p:spPr>
      </p:pic>
    </p:spTree>
    <p:extLst>
      <p:ext uri="{BB962C8B-B14F-4D97-AF65-F5344CB8AC3E}">
        <p14:creationId xmlns:p14="http://schemas.microsoft.com/office/powerpoint/2010/main" val="2123307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3EED6038-1F16-4EE8-9554-5227DA9E5B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0512" y="0"/>
            <a:ext cx="4572000" cy="6858000"/>
          </a:xfrm>
          <a:prstGeom prst="rect">
            <a:avLst/>
          </a:prstGeom>
        </p:spPr>
      </p:pic>
      <p:sp>
        <p:nvSpPr>
          <p:cNvPr id="10" name="Prostokąt 9">
            <a:extLst>
              <a:ext uri="{FF2B5EF4-FFF2-40B4-BE49-F238E27FC236}">
                <a16:creationId xmlns:a16="http://schemas.microsoft.com/office/drawing/2014/main" id="{7CAC0203-3446-4103-A364-44B0BD4E3AD7}"/>
              </a:ext>
            </a:extLst>
          </p:cNvPr>
          <p:cNvSpPr/>
          <p:nvPr/>
        </p:nvSpPr>
        <p:spPr>
          <a:xfrm>
            <a:off x="3856406" y="0"/>
            <a:ext cx="4881194" cy="6858000"/>
          </a:xfrm>
          <a:prstGeom prst="rect">
            <a:avLst/>
          </a:prstGeom>
          <a:solidFill>
            <a:srgbClr val="FFAC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AC06"/>
              </a:solidFill>
            </a:endParaRPr>
          </a:p>
        </p:txBody>
      </p:sp>
      <p:sp>
        <p:nvSpPr>
          <p:cNvPr id="11" name="Podtytuł 2">
            <a:extLst>
              <a:ext uri="{FF2B5EF4-FFF2-40B4-BE49-F238E27FC236}">
                <a16:creationId xmlns:a16="http://schemas.microsoft.com/office/drawing/2014/main" id="{B1804FAA-F5F7-4617-8197-31BF3A0EFDA0}"/>
              </a:ext>
            </a:extLst>
          </p:cNvPr>
          <p:cNvSpPr>
            <a:spLocks noGrp="1"/>
          </p:cNvSpPr>
          <p:nvPr>
            <p:ph idx="1"/>
          </p:nvPr>
        </p:nvSpPr>
        <p:spPr>
          <a:xfrm>
            <a:off x="4121437" y="980729"/>
            <a:ext cx="4422835" cy="5362220"/>
          </a:xfrm>
        </p:spPr>
        <p:txBody>
          <a:bodyPr/>
          <a:lstStyle/>
          <a:p>
            <a:pPr>
              <a:buBlip>
                <a:blip r:embed="rId3"/>
              </a:buBlip>
            </a:pPr>
            <a:r>
              <a:rPr lang="en-GB" altLang="en-US" sz="1800" dirty="0"/>
              <a:t>The average training group meets all types of participants. Rarely, individual members of the group represent one strictly defined type.</a:t>
            </a:r>
            <a:r>
              <a:rPr lang="pl-PL" altLang="en-US" sz="1800" dirty="0"/>
              <a:t> </a:t>
            </a:r>
            <a:r>
              <a:rPr lang="en-GB" altLang="en-US" sz="1800" dirty="0"/>
              <a:t>Depending on the professional experience of individual people, they can be combined in different proportions.</a:t>
            </a:r>
            <a:endParaRPr lang="pl-PL" altLang="en-US" sz="1800" dirty="0"/>
          </a:p>
          <a:p>
            <a:pPr>
              <a:buBlip>
                <a:blip r:embed="rId3"/>
              </a:buBlip>
            </a:pPr>
            <a:r>
              <a:rPr lang="en-GB" sz="1800" dirty="0"/>
              <a:t>Bartenders are a professional group focused primarily on action, and in the course of their contacts, despite their kindness and openness, the guests keep their distance, staying on the other side of the bar.</a:t>
            </a:r>
            <a:endParaRPr lang="pl-PL" sz="1800" dirty="0"/>
          </a:p>
          <a:p>
            <a:pPr>
              <a:buBlip>
                <a:blip r:embed="rId3"/>
              </a:buBlip>
            </a:pPr>
            <a:r>
              <a:rPr lang="en-GB" sz="1800" dirty="0"/>
              <a:t>During training, however, they accept the typical role characteristic of the functioning of each team. During the training, the trainer becomes the leader of the group.</a:t>
            </a:r>
            <a:r>
              <a:rPr lang="pl-PL" sz="1800" dirty="0"/>
              <a:t> </a:t>
            </a:r>
          </a:p>
        </p:txBody>
      </p:sp>
      <p:sp>
        <p:nvSpPr>
          <p:cNvPr id="13" name="Prostokąt 12">
            <a:extLst>
              <a:ext uri="{FF2B5EF4-FFF2-40B4-BE49-F238E27FC236}">
                <a16:creationId xmlns:a16="http://schemas.microsoft.com/office/drawing/2014/main" id="{16595AE0-6284-46A7-A285-B132497CA4A0}"/>
              </a:ext>
            </a:extLst>
          </p:cNvPr>
          <p:cNvSpPr/>
          <p:nvPr/>
        </p:nvSpPr>
        <p:spPr>
          <a:xfrm>
            <a:off x="1088908" y="6074682"/>
            <a:ext cx="1047466" cy="307777"/>
          </a:xfrm>
          <a:prstGeom prst="rect">
            <a:avLst/>
          </a:prstGeom>
        </p:spPr>
        <p:txBody>
          <a:bodyPr wrap="none">
            <a:spAutoFit/>
          </a:bodyPr>
          <a:lstStyle/>
          <a:p>
            <a:r>
              <a:rPr lang="pl-PL" sz="1400" dirty="0">
                <a:solidFill>
                  <a:schemeClr val="tx1">
                    <a:lumMod val="75000"/>
                    <a:lumOff val="25000"/>
                  </a:schemeClr>
                </a:solidFill>
              </a:rPr>
              <a:t>PODCAST 2 </a:t>
            </a:r>
          </a:p>
        </p:txBody>
      </p:sp>
      <p:pic>
        <p:nvPicPr>
          <p:cNvPr id="14" name="Obraz 13">
            <a:extLst>
              <a:ext uri="{FF2B5EF4-FFF2-40B4-BE49-F238E27FC236}">
                <a16:creationId xmlns:a16="http://schemas.microsoft.com/office/drawing/2014/main" id="{2B57D98F-43D5-4616-9AD4-28CBCB18C65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69" t="-1724" r="-1669" b="-1724"/>
          <a:stretch/>
        </p:blipFill>
        <p:spPr>
          <a:xfrm>
            <a:off x="472184" y="6021288"/>
            <a:ext cx="539422" cy="540000"/>
          </a:xfrm>
          <a:prstGeom prst="rect">
            <a:avLst/>
          </a:prstGeom>
        </p:spPr>
      </p:pic>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16</a:t>
            </a:fld>
            <a:endParaRPr lang="en-US" altLang="pl-PL" dirty="0"/>
          </a:p>
        </p:txBody>
      </p:sp>
      <p:pic>
        <p:nvPicPr>
          <p:cNvPr id="15" name="Obraz 14">
            <a:extLst>
              <a:ext uri="{FF2B5EF4-FFF2-40B4-BE49-F238E27FC236}">
                <a16:creationId xmlns:a16="http://schemas.microsoft.com/office/drawing/2014/main" id="{686FB8DE-FEC0-4DC0-B4CB-6B2F1D5677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6397" y="2708920"/>
            <a:ext cx="1656470" cy="1656470"/>
          </a:xfrm>
          <a:prstGeom prst="rect">
            <a:avLst/>
          </a:prstGeom>
        </p:spPr>
      </p:pic>
    </p:spTree>
    <p:extLst>
      <p:ext uri="{BB962C8B-B14F-4D97-AF65-F5344CB8AC3E}">
        <p14:creationId xmlns:p14="http://schemas.microsoft.com/office/powerpoint/2010/main" val="3350201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2D74495C-E3EA-42C4-8C5C-31590F4D4661}"/>
              </a:ext>
            </a:extLst>
          </p:cNvPr>
          <p:cNvSpPr txBox="1">
            <a:spLocks/>
          </p:cNvSpPr>
          <p:nvPr/>
        </p:nvSpPr>
        <p:spPr bwMode="auto">
          <a:xfrm>
            <a:off x="1270273" y="188913"/>
            <a:ext cx="7922071"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400" b="1" dirty="0">
                <a:solidFill>
                  <a:schemeClr val="tx1">
                    <a:lumMod val="75000"/>
                    <a:lumOff val="25000"/>
                  </a:schemeClr>
                </a:solidFill>
              </a:rPr>
              <a:t>COOPERATION WITH THE GROUP</a:t>
            </a: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17</a:t>
            </a:fld>
            <a:endParaRPr lang="en-US" altLang="pl-PL" dirty="0"/>
          </a:p>
        </p:txBody>
      </p:sp>
      <p:sp>
        <p:nvSpPr>
          <p:cNvPr id="14" name="pole tekstowe 13">
            <a:extLst>
              <a:ext uri="{FF2B5EF4-FFF2-40B4-BE49-F238E27FC236}">
                <a16:creationId xmlns:a16="http://schemas.microsoft.com/office/drawing/2014/main" id="{7780BB19-623F-4DF4-8C39-5A525DFC4372}"/>
              </a:ext>
            </a:extLst>
          </p:cNvPr>
          <p:cNvSpPr txBox="1"/>
          <p:nvPr/>
        </p:nvSpPr>
        <p:spPr>
          <a:xfrm>
            <a:off x="4385791" y="1664508"/>
            <a:ext cx="6214462" cy="3554819"/>
          </a:xfrm>
          <a:prstGeom prst="rect">
            <a:avLst/>
          </a:prstGeom>
          <a:noFill/>
        </p:spPr>
        <p:txBody>
          <a:bodyPr wrap="square" rtlCol="0">
            <a:spAutoFit/>
          </a:bodyPr>
          <a:lstStyle/>
          <a:p>
            <a:pPr>
              <a:spcAft>
                <a:spcPts val="1200"/>
              </a:spcAft>
            </a:pPr>
            <a:r>
              <a:rPr lang="pl-PL" b="1" dirty="0">
                <a:solidFill>
                  <a:srgbClr val="FFAC06"/>
                </a:solidFill>
              </a:rPr>
              <a:t>CREATIVITY</a:t>
            </a:r>
            <a:br>
              <a:rPr lang="pl-PL" b="1" dirty="0">
                <a:solidFill>
                  <a:srgbClr val="FFAC06"/>
                </a:solidFill>
              </a:rPr>
            </a:br>
            <a:r>
              <a:rPr lang="en-GB" altLang="en-US" sz="1600" b="1" dirty="0">
                <a:solidFill>
                  <a:schemeClr val="tx1">
                    <a:lumMod val="75000"/>
                    <a:lumOff val="25000"/>
                  </a:schemeClr>
                </a:solidFill>
              </a:rPr>
              <a:t>new </a:t>
            </a:r>
            <a:r>
              <a:rPr lang="en-GB" altLang="en-US" sz="1600" dirty="0">
                <a:solidFill>
                  <a:schemeClr val="tx1">
                    <a:lumMod val="75000"/>
                    <a:lumOff val="25000"/>
                  </a:schemeClr>
                </a:solidFill>
              </a:rPr>
              <a:t>i</a:t>
            </a:r>
            <a:r>
              <a:rPr lang="en-GB" altLang="en-US" sz="1600" b="1" dirty="0">
                <a:solidFill>
                  <a:schemeClr val="tx1">
                    <a:lumMod val="75000"/>
                    <a:lumOff val="25000"/>
                  </a:schemeClr>
                </a:solidFill>
              </a:rPr>
              <a:t>deas, solutions and proposals.</a:t>
            </a:r>
          </a:p>
          <a:p>
            <a:pPr>
              <a:spcAft>
                <a:spcPts val="1200"/>
              </a:spcAft>
            </a:pPr>
            <a:r>
              <a:rPr lang="en-GB" altLang="en-US" sz="1600" i="1" dirty="0">
                <a:solidFill>
                  <a:schemeClr val="tx1">
                    <a:lumMod val="75000"/>
                    <a:lumOff val="25000"/>
                  </a:schemeClr>
                </a:solidFill>
              </a:rPr>
              <a:t>The trainer should be creative and expect the same from the participants of the training. Before you get to the demonstration of making decorations from grass make the participants seek the path to reach the goal and do not block their initiatives, unless they lead to high losses and results of failure</a:t>
            </a:r>
            <a:r>
              <a:rPr lang="en-GB" altLang="en-US" sz="1600" dirty="0">
                <a:solidFill>
                  <a:schemeClr val="tx1">
                    <a:lumMod val="75000"/>
                    <a:lumOff val="25000"/>
                  </a:schemeClr>
                </a:solidFill>
              </a:rPr>
              <a:t>.</a:t>
            </a:r>
          </a:p>
          <a:p>
            <a:pPr>
              <a:spcAft>
                <a:spcPts val="600"/>
              </a:spcAft>
            </a:pPr>
            <a:r>
              <a:rPr lang="pl-PL" sz="2200" b="1" dirty="0">
                <a:solidFill>
                  <a:srgbClr val="FFAC06"/>
                </a:solidFill>
              </a:rPr>
              <a:t>COORDINATION AND PARAIPATION  </a:t>
            </a:r>
            <a:br>
              <a:rPr lang="pl-PL" sz="1500" b="1" dirty="0">
                <a:solidFill>
                  <a:srgbClr val="FFAC06"/>
                </a:solidFill>
              </a:rPr>
            </a:br>
            <a:r>
              <a:rPr lang="en-GB" altLang="en-US" sz="1600" b="1" dirty="0"/>
              <a:t>finding links between ideas or proposals of group members</a:t>
            </a:r>
            <a:r>
              <a:rPr lang="pl-PL" altLang="en-US" sz="1600" b="1" dirty="0"/>
              <a:t>.</a:t>
            </a:r>
            <a:endParaRPr lang="en-GB" altLang="en-US" sz="1600" b="1" dirty="0"/>
          </a:p>
          <a:p>
            <a:pPr>
              <a:spcAft>
                <a:spcPts val="600"/>
              </a:spcAft>
            </a:pPr>
            <a:r>
              <a:rPr lang="en-GB" sz="1600" i="1" dirty="0">
                <a:solidFill>
                  <a:schemeClr val="tx1">
                    <a:lumMod val="75000"/>
                    <a:lumOff val="25000"/>
                  </a:schemeClr>
                </a:solidFill>
              </a:rPr>
              <a:t>Listen to different opinions about decorating cocktails. Explain which ideas are better than others or that can be supplemented with new solutions.</a:t>
            </a:r>
            <a:endParaRPr lang="pl-PL" sz="1600" b="1" dirty="0">
              <a:solidFill>
                <a:schemeClr val="tx1">
                  <a:lumMod val="75000"/>
                  <a:lumOff val="25000"/>
                </a:schemeClr>
              </a:solidFill>
            </a:endParaRPr>
          </a:p>
        </p:txBody>
      </p:sp>
      <p:sp>
        <p:nvSpPr>
          <p:cNvPr id="12" name="pole tekstowe 11">
            <a:extLst>
              <a:ext uri="{FF2B5EF4-FFF2-40B4-BE49-F238E27FC236}">
                <a16:creationId xmlns:a16="http://schemas.microsoft.com/office/drawing/2014/main" id="{24091A7F-D88E-4234-A79E-14B5BFE9792B}"/>
              </a:ext>
            </a:extLst>
          </p:cNvPr>
          <p:cNvSpPr txBox="1"/>
          <p:nvPr/>
        </p:nvSpPr>
        <p:spPr>
          <a:xfrm>
            <a:off x="659253" y="3933056"/>
            <a:ext cx="3168351" cy="1200329"/>
          </a:xfrm>
          <a:prstGeom prst="rect">
            <a:avLst/>
          </a:prstGeom>
          <a:noFill/>
        </p:spPr>
        <p:txBody>
          <a:bodyPr wrap="square" rtlCol="0">
            <a:spAutoFit/>
          </a:bodyPr>
          <a:lstStyle/>
          <a:p>
            <a:pPr algn="ctr"/>
            <a:r>
              <a:rPr lang="pl-PL" b="1" dirty="0">
                <a:solidFill>
                  <a:srgbClr val="FFAC06"/>
                </a:solidFill>
              </a:rPr>
              <a:t>ROLES IN THE GROUP RELATED TO THE IMPLEMENTATION OF TASKS</a:t>
            </a:r>
          </a:p>
          <a:p>
            <a:pPr algn="ctr"/>
            <a:endParaRPr lang="pl-PL" b="1" dirty="0">
              <a:solidFill>
                <a:srgbClr val="FFAC06"/>
              </a:solidFill>
            </a:endParaRPr>
          </a:p>
        </p:txBody>
      </p:sp>
      <p:pic>
        <p:nvPicPr>
          <p:cNvPr id="13" name="Obraz 12">
            <a:extLst>
              <a:ext uri="{FF2B5EF4-FFF2-40B4-BE49-F238E27FC236}">
                <a16:creationId xmlns:a16="http://schemas.microsoft.com/office/drawing/2014/main" id="{F8E1A782-8F62-4521-A261-D9B5FA6B75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5194" y="1799623"/>
            <a:ext cx="1656470" cy="1656470"/>
          </a:xfrm>
          <a:prstGeom prst="rect">
            <a:avLst/>
          </a:prstGeom>
        </p:spPr>
      </p:pic>
      <p:pic>
        <p:nvPicPr>
          <p:cNvPr id="16" name="Obraz 15">
            <a:extLst>
              <a:ext uri="{FF2B5EF4-FFF2-40B4-BE49-F238E27FC236}">
                <a16:creationId xmlns:a16="http://schemas.microsoft.com/office/drawing/2014/main" id="{723AB21A-939A-4A84-94C9-C3909840F490}"/>
              </a:ext>
            </a:extLst>
          </p:cNvPr>
          <p:cNvPicPr>
            <a:picLocks noChangeAspect="1"/>
          </p:cNvPicPr>
          <p:nvPr/>
        </p:nvPicPr>
        <p:blipFill>
          <a:blip r:embed="rId4"/>
          <a:stretch>
            <a:fillRect/>
          </a:stretch>
        </p:blipFill>
        <p:spPr>
          <a:xfrm flipH="1">
            <a:off x="3831470" y="1340768"/>
            <a:ext cx="104289" cy="4446614"/>
          </a:xfrm>
          <a:prstGeom prst="rect">
            <a:avLst/>
          </a:prstGeom>
        </p:spPr>
      </p:pic>
      <p:sp>
        <p:nvSpPr>
          <p:cNvPr id="15" name="Prostokąt 14">
            <a:extLst>
              <a:ext uri="{FF2B5EF4-FFF2-40B4-BE49-F238E27FC236}">
                <a16:creationId xmlns:a16="http://schemas.microsoft.com/office/drawing/2014/main" id="{96893BCC-47D8-48FB-A0C3-A94AE30DB4C1}"/>
              </a:ext>
            </a:extLst>
          </p:cNvPr>
          <p:cNvSpPr/>
          <p:nvPr/>
        </p:nvSpPr>
        <p:spPr>
          <a:xfrm>
            <a:off x="3923911" y="6146690"/>
            <a:ext cx="1047466" cy="307777"/>
          </a:xfrm>
          <a:prstGeom prst="rect">
            <a:avLst/>
          </a:prstGeom>
        </p:spPr>
        <p:txBody>
          <a:bodyPr wrap="none">
            <a:spAutoFit/>
          </a:bodyPr>
          <a:lstStyle/>
          <a:p>
            <a:r>
              <a:rPr lang="pl-PL" sz="1400" dirty="0">
                <a:solidFill>
                  <a:schemeClr val="tx1">
                    <a:lumMod val="95000"/>
                    <a:lumOff val="5000"/>
                  </a:schemeClr>
                </a:solidFill>
              </a:rPr>
              <a:t>PODCAST 2 </a:t>
            </a:r>
          </a:p>
        </p:txBody>
      </p:sp>
      <p:pic>
        <p:nvPicPr>
          <p:cNvPr id="23" name="Obraz 22">
            <a:extLst>
              <a:ext uri="{FF2B5EF4-FFF2-40B4-BE49-F238E27FC236}">
                <a16:creationId xmlns:a16="http://schemas.microsoft.com/office/drawing/2014/main" id="{591A9ABA-EEC2-41FC-BE8A-A2D6B7F93A1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69" t="-1724" r="-1669" b="-1724"/>
          <a:stretch/>
        </p:blipFill>
        <p:spPr>
          <a:xfrm>
            <a:off x="3307187" y="6093296"/>
            <a:ext cx="539422" cy="540000"/>
          </a:xfrm>
          <a:prstGeom prst="rect">
            <a:avLst/>
          </a:prstGeom>
        </p:spPr>
      </p:pic>
      <p:sp>
        <p:nvSpPr>
          <p:cNvPr id="24" name="Prostokąt 23">
            <a:extLst>
              <a:ext uri="{FF2B5EF4-FFF2-40B4-BE49-F238E27FC236}">
                <a16:creationId xmlns:a16="http://schemas.microsoft.com/office/drawing/2014/main" id="{DAB47486-06A6-4431-BFE2-06B24D0F0490}"/>
              </a:ext>
            </a:extLst>
          </p:cNvPr>
          <p:cNvSpPr/>
          <p:nvPr/>
        </p:nvSpPr>
        <p:spPr>
          <a:xfrm>
            <a:off x="928173" y="6146690"/>
            <a:ext cx="2941444" cy="523220"/>
          </a:xfrm>
          <a:prstGeom prst="rect">
            <a:avLst/>
          </a:prstGeom>
        </p:spPr>
        <p:txBody>
          <a:bodyPr wrap="square">
            <a:spAutoFit/>
          </a:bodyPr>
          <a:lstStyle/>
          <a:p>
            <a:r>
              <a:rPr lang="pl-PL" sz="1400" dirty="0"/>
              <a:t>EXAMPLE DOCUMENTS</a:t>
            </a:r>
          </a:p>
          <a:p>
            <a:r>
              <a:rPr lang="pl-PL" sz="1400" dirty="0"/>
              <a:t>WORK CARD 1</a:t>
            </a:r>
            <a:endParaRPr lang="pl-PL" sz="1400" u="sng" dirty="0">
              <a:solidFill>
                <a:schemeClr val="tx1">
                  <a:lumMod val="85000"/>
                  <a:lumOff val="15000"/>
                </a:schemeClr>
              </a:solidFill>
            </a:endParaRPr>
          </a:p>
        </p:txBody>
      </p:sp>
      <p:pic>
        <p:nvPicPr>
          <p:cNvPr id="25" name="Grafika 24">
            <a:extLst>
              <a:ext uri="{FF2B5EF4-FFF2-40B4-BE49-F238E27FC236}">
                <a16:creationId xmlns:a16="http://schemas.microsoft.com/office/drawing/2014/main" id="{E024060A-28A8-4166-8E2A-5913DC1BC74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1449" y="6128746"/>
            <a:ext cx="522000" cy="522000"/>
          </a:xfrm>
          <a:prstGeom prst="rect">
            <a:avLst/>
          </a:prstGeom>
        </p:spPr>
      </p:pic>
    </p:spTree>
    <p:extLst>
      <p:ext uri="{BB962C8B-B14F-4D97-AF65-F5344CB8AC3E}">
        <p14:creationId xmlns:p14="http://schemas.microsoft.com/office/powerpoint/2010/main" val="1718706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2D74495C-E3EA-42C4-8C5C-31590F4D4661}"/>
              </a:ext>
            </a:extLst>
          </p:cNvPr>
          <p:cNvSpPr txBox="1">
            <a:spLocks/>
          </p:cNvSpPr>
          <p:nvPr/>
        </p:nvSpPr>
        <p:spPr bwMode="auto">
          <a:xfrm>
            <a:off x="1270273" y="188913"/>
            <a:ext cx="7922071"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400" b="1" dirty="0">
                <a:solidFill>
                  <a:schemeClr val="tx1">
                    <a:lumMod val="75000"/>
                    <a:lumOff val="25000"/>
                  </a:schemeClr>
                </a:solidFill>
              </a:rPr>
              <a:t>COOPERATION WITH THE GROUP</a:t>
            </a: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18</a:t>
            </a:fld>
            <a:endParaRPr lang="en-US" altLang="pl-PL" dirty="0"/>
          </a:p>
        </p:txBody>
      </p:sp>
      <p:sp>
        <p:nvSpPr>
          <p:cNvPr id="14" name="pole tekstowe 13">
            <a:extLst>
              <a:ext uri="{FF2B5EF4-FFF2-40B4-BE49-F238E27FC236}">
                <a16:creationId xmlns:a16="http://schemas.microsoft.com/office/drawing/2014/main" id="{7780BB19-623F-4DF4-8C39-5A525DFC4372}"/>
              </a:ext>
            </a:extLst>
          </p:cNvPr>
          <p:cNvSpPr txBox="1"/>
          <p:nvPr/>
        </p:nvSpPr>
        <p:spPr>
          <a:xfrm>
            <a:off x="4318609" y="1324622"/>
            <a:ext cx="7033975" cy="4462760"/>
          </a:xfrm>
          <a:prstGeom prst="rect">
            <a:avLst/>
          </a:prstGeom>
          <a:noFill/>
        </p:spPr>
        <p:txBody>
          <a:bodyPr wrap="square" rtlCol="0">
            <a:spAutoFit/>
          </a:bodyPr>
          <a:lstStyle/>
          <a:p>
            <a:pPr>
              <a:spcAft>
                <a:spcPts val="1200"/>
              </a:spcAft>
            </a:pPr>
            <a:r>
              <a:rPr lang="pl-PL" sz="2200" b="1" dirty="0">
                <a:solidFill>
                  <a:srgbClr val="FFAC06"/>
                </a:solidFill>
              </a:rPr>
              <a:t>NAVIGATION</a:t>
            </a:r>
            <a:br>
              <a:rPr lang="pl-PL" sz="1500" b="1" dirty="0">
                <a:solidFill>
                  <a:srgbClr val="FFAC06"/>
                </a:solidFill>
              </a:rPr>
            </a:br>
            <a:r>
              <a:rPr lang="en-GB" altLang="en-US" sz="1600" b="1" dirty="0">
                <a:solidFill>
                  <a:schemeClr val="tx1">
                    <a:lumMod val="75000"/>
                    <a:lumOff val="25000"/>
                  </a:schemeClr>
                </a:solidFill>
              </a:rPr>
              <a:t>keeping an eye on the topic, the problem.</a:t>
            </a:r>
          </a:p>
          <a:p>
            <a:pPr>
              <a:spcAft>
                <a:spcPts val="1800"/>
              </a:spcAft>
            </a:pPr>
            <a:r>
              <a:rPr lang="pl-PL" sz="1600" i="1" dirty="0">
                <a:solidFill>
                  <a:schemeClr val="tx1">
                    <a:lumMod val="75000"/>
                    <a:lumOff val="25000"/>
                  </a:schemeClr>
                </a:solidFill>
              </a:rPr>
              <a:t>W</a:t>
            </a:r>
            <a:r>
              <a:rPr lang="en-GB" sz="1600" i="1" dirty="0">
                <a:solidFill>
                  <a:schemeClr val="tx1">
                    <a:lumMod val="75000"/>
                    <a:lumOff val="25000"/>
                  </a:schemeClr>
                </a:solidFill>
              </a:rPr>
              <a:t>All activities must be in relation to the goals and scope of the training. You can opt out of a single exercise, for example, creating long, hanging from a glass decorations, but do not lose the essence of training activities.</a:t>
            </a:r>
          </a:p>
          <a:p>
            <a:pPr>
              <a:spcAft>
                <a:spcPts val="1800"/>
              </a:spcAft>
            </a:pPr>
            <a:r>
              <a:rPr lang="pl-PL" sz="2200" b="1" dirty="0">
                <a:solidFill>
                  <a:srgbClr val="FFAC06"/>
                </a:solidFill>
              </a:rPr>
              <a:t>EXPERTISE AND INFORMATION </a:t>
            </a:r>
            <a:br>
              <a:rPr lang="pl-PL" sz="1500" b="1" dirty="0">
                <a:solidFill>
                  <a:srgbClr val="FFAC06"/>
                </a:solidFill>
              </a:rPr>
            </a:br>
            <a:r>
              <a:rPr lang="en-GB" altLang="en-US" sz="1600" b="1" dirty="0">
                <a:solidFill>
                  <a:schemeClr val="tx1">
                    <a:lumMod val="75000"/>
                    <a:lumOff val="25000"/>
                  </a:schemeClr>
                </a:solidFill>
              </a:rPr>
              <a:t>sharing knowledge and asking questions, analysis of materials.</a:t>
            </a:r>
          </a:p>
          <a:p>
            <a:pPr>
              <a:spcAft>
                <a:spcPts val="1800"/>
              </a:spcAft>
            </a:pPr>
            <a:r>
              <a:rPr lang="en-GB" sz="1600" i="1" dirty="0">
                <a:solidFill>
                  <a:schemeClr val="tx1">
                    <a:lumMod val="75000"/>
                    <a:lumOff val="25000"/>
                  </a:schemeClr>
                </a:solidFill>
              </a:rPr>
              <a:t>During the whole training, provide reliable knowledge and experience.  Explain  the use of new ideas for decorating cocktails and their compliance with accepted rules.</a:t>
            </a:r>
          </a:p>
          <a:p>
            <a:pPr>
              <a:spcAft>
                <a:spcPts val="1200"/>
              </a:spcAft>
            </a:pPr>
            <a:r>
              <a:rPr lang="pl-PL" sz="1500" b="1" dirty="0">
                <a:solidFill>
                  <a:schemeClr val="tx1">
                    <a:lumMod val="75000"/>
                    <a:lumOff val="25000"/>
                  </a:schemeClr>
                </a:solidFill>
              </a:rPr>
              <a:t>Assistant </a:t>
            </a:r>
            <a:r>
              <a:rPr lang="pl-PL" sz="1500" b="1" dirty="0" err="1">
                <a:solidFill>
                  <a:schemeClr val="tx1">
                    <a:lumMod val="75000"/>
                    <a:lumOff val="25000"/>
                  </a:schemeClr>
                </a:solidFill>
              </a:rPr>
              <a:t>work</a:t>
            </a:r>
            <a:endParaRPr lang="pl-PL" sz="1500" b="1" dirty="0">
              <a:solidFill>
                <a:schemeClr val="tx1">
                  <a:lumMod val="75000"/>
                  <a:lumOff val="25000"/>
                </a:schemeClr>
              </a:solidFill>
            </a:endParaRPr>
          </a:p>
          <a:p>
            <a:pPr>
              <a:spcAft>
                <a:spcPts val="600"/>
              </a:spcAft>
            </a:pPr>
            <a:r>
              <a:rPr lang="en-GB" sz="1600" i="1" dirty="0">
                <a:solidFill>
                  <a:schemeClr val="tx1">
                    <a:lumMod val="75000"/>
                    <a:lumOff val="25000"/>
                  </a:schemeClr>
                </a:solidFill>
              </a:rPr>
              <a:t>On a daily basis, bartenders perform many auxiliary works, ranging from glass polishing, maintenance of equipment, the order of missing raw materials and equipment. So do not avoid engaging the participants in this work during training</a:t>
            </a:r>
            <a:r>
              <a:rPr lang="en-GB" sz="1600" b="1" i="1" dirty="0">
                <a:solidFill>
                  <a:schemeClr val="tx1">
                    <a:lumMod val="75000"/>
                    <a:lumOff val="25000"/>
                  </a:schemeClr>
                </a:solidFill>
              </a:rPr>
              <a:t>.</a:t>
            </a:r>
            <a:endParaRPr lang="pl-PL" sz="1600" b="1" dirty="0">
              <a:solidFill>
                <a:schemeClr val="tx1">
                  <a:lumMod val="75000"/>
                  <a:lumOff val="25000"/>
                </a:schemeClr>
              </a:solidFill>
            </a:endParaRPr>
          </a:p>
        </p:txBody>
      </p:sp>
      <p:sp>
        <p:nvSpPr>
          <p:cNvPr id="12" name="pole tekstowe 11">
            <a:extLst>
              <a:ext uri="{FF2B5EF4-FFF2-40B4-BE49-F238E27FC236}">
                <a16:creationId xmlns:a16="http://schemas.microsoft.com/office/drawing/2014/main" id="{3DAFB5BC-EE3A-4F4B-8F63-B87CBAFD8F74}"/>
              </a:ext>
            </a:extLst>
          </p:cNvPr>
          <p:cNvSpPr txBox="1"/>
          <p:nvPr/>
        </p:nvSpPr>
        <p:spPr>
          <a:xfrm>
            <a:off x="659253" y="3933056"/>
            <a:ext cx="3168351" cy="923330"/>
          </a:xfrm>
          <a:prstGeom prst="rect">
            <a:avLst/>
          </a:prstGeom>
          <a:noFill/>
        </p:spPr>
        <p:txBody>
          <a:bodyPr wrap="square" rtlCol="0">
            <a:spAutoFit/>
          </a:bodyPr>
          <a:lstStyle/>
          <a:p>
            <a:pPr algn="ctr"/>
            <a:r>
              <a:rPr lang="pl-PL" b="1" dirty="0">
                <a:solidFill>
                  <a:srgbClr val="FFAC06"/>
                </a:solidFill>
              </a:rPr>
              <a:t>ROLES IN THE GROUP RELATED TO THE IMPLEMENTATION OF TASKS</a:t>
            </a:r>
          </a:p>
        </p:txBody>
      </p:sp>
      <p:pic>
        <p:nvPicPr>
          <p:cNvPr id="13" name="Obraz 12">
            <a:extLst>
              <a:ext uri="{FF2B5EF4-FFF2-40B4-BE49-F238E27FC236}">
                <a16:creationId xmlns:a16="http://schemas.microsoft.com/office/drawing/2014/main" id="{425C51B9-0E7D-4B10-9627-BC5966418B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5194" y="1799623"/>
            <a:ext cx="1656470" cy="1656470"/>
          </a:xfrm>
          <a:prstGeom prst="rect">
            <a:avLst/>
          </a:prstGeom>
        </p:spPr>
      </p:pic>
      <p:pic>
        <p:nvPicPr>
          <p:cNvPr id="16" name="Obraz 15">
            <a:extLst>
              <a:ext uri="{FF2B5EF4-FFF2-40B4-BE49-F238E27FC236}">
                <a16:creationId xmlns:a16="http://schemas.microsoft.com/office/drawing/2014/main" id="{ECA72BC3-663D-4BF7-AA8D-AA8D4A3AF847}"/>
              </a:ext>
            </a:extLst>
          </p:cNvPr>
          <p:cNvPicPr>
            <a:picLocks noChangeAspect="1"/>
          </p:cNvPicPr>
          <p:nvPr/>
        </p:nvPicPr>
        <p:blipFill>
          <a:blip r:embed="rId3"/>
          <a:stretch>
            <a:fillRect/>
          </a:stretch>
        </p:blipFill>
        <p:spPr>
          <a:xfrm flipH="1">
            <a:off x="3831470" y="1340768"/>
            <a:ext cx="104289" cy="4446614"/>
          </a:xfrm>
          <a:prstGeom prst="rect">
            <a:avLst/>
          </a:prstGeom>
        </p:spPr>
      </p:pic>
    </p:spTree>
    <p:extLst>
      <p:ext uri="{BB962C8B-B14F-4D97-AF65-F5344CB8AC3E}">
        <p14:creationId xmlns:p14="http://schemas.microsoft.com/office/powerpoint/2010/main" val="3421992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2D74495C-E3EA-42C4-8C5C-31590F4D4661}"/>
              </a:ext>
            </a:extLst>
          </p:cNvPr>
          <p:cNvSpPr txBox="1">
            <a:spLocks/>
          </p:cNvSpPr>
          <p:nvPr/>
        </p:nvSpPr>
        <p:spPr bwMode="auto">
          <a:xfrm>
            <a:off x="1270273" y="188913"/>
            <a:ext cx="7922071"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400" b="1" dirty="0">
                <a:solidFill>
                  <a:schemeClr val="tx1">
                    <a:lumMod val="75000"/>
                    <a:lumOff val="25000"/>
                  </a:schemeClr>
                </a:solidFill>
              </a:rPr>
              <a:t>COOPERATION WITH THE GROUP</a:t>
            </a: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19</a:t>
            </a:fld>
            <a:endParaRPr lang="en-US" altLang="pl-PL" dirty="0"/>
          </a:p>
        </p:txBody>
      </p:sp>
      <p:sp>
        <p:nvSpPr>
          <p:cNvPr id="7" name="pole tekstowe 6">
            <a:extLst>
              <a:ext uri="{FF2B5EF4-FFF2-40B4-BE49-F238E27FC236}">
                <a16:creationId xmlns:a16="http://schemas.microsoft.com/office/drawing/2014/main" id="{509E350B-E750-44DE-B080-F4254853C0F7}"/>
              </a:ext>
            </a:extLst>
          </p:cNvPr>
          <p:cNvSpPr txBox="1"/>
          <p:nvPr/>
        </p:nvSpPr>
        <p:spPr>
          <a:xfrm>
            <a:off x="2207568" y="1196752"/>
            <a:ext cx="7623342" cy="584775"/>
          </a:xfrm>
          <a:prstGeom prst="rect">
            <a:avLst/>
          </a:prstGeom>
          <a:noFill/>
        </p:spPr>
        <p:txBody>
          <a:bodyPr wrap="square" rtlCol="0">
            <a:spAutoFit/>
          </a:bodyPr>
          <a:lstStyle/>
          <a:p>
            <a:pPr algn="ctr">
              <a:spcAft>
                <a:spcPts val="1200"/>
              </a:spcAft>
            </a:pPr>
            <a:r>
              <a:rPr lang="pl-PL" sz="1600" b="1" dirty="0">
                <a:solidFill>
                  <a:srgbClr val="FFAC06"/>
                </a:solidFill>
              </a:rPr>
              <a:t>POSITIVE ROLES RELATED TO CONTACTS BETWEEN PEOPLE SHOULD NOT BE ALIEN TO BARTENDERS OR THE TRAINER. THESE INCLUDE:</a:t>
            </a:r>
          </a:p>
        </p:txBody>
      </p:sp>
      <p:sp>
        <p:nvSpPr>
          <p:cNvPr id="10" name="Dymek mowy: prostokąt 9">
            <a:extLst>
              <a:ext uri="{FF2B5EF4-FFF2-40B4-BE49-F238E27FC236}">
                <a16:creationId xmlns:a16="http://schemas.microsoft.com/office/drawing/2014/main" id="{D49E3508-506C-48C5-A88C-57A8F32C7AF0}"/>
              </a:ext>
            </a:extLst>
          </p:cNvPr>
          <p:cNvSpPr/>
          <p:nvPr/>
        </p:nvSpPr>
        <p:spPr>
          <a:xfrm>
            <a:off x="551384" y="1916832"/>
            <a:ext cx="3662902" cy="1832252"/>
          </a:xfrm>
          <a:prstGeom prst="wedgeRectCallout">
            <a:avLst/>
          </a:prstGeom>
          <a:solidFill>
            <a:srgbClr val="FF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1" name="Dymek mowy: prostokąt 10">
            <a:extLst>
              <a:ext uri="{FF2B5EF4-FFF2-40B4-BE49-F238E27FC236}">
                <a16:creationId xmlns:a16="http://schemas.microsoft.com/office/drawing/2014/main" id="{5A08FE01-3EC0-436E-8125-577BC2CAD8AA}"/>
              </a:ext>
            </a:extLst>
          </p:cNvPr>
          <p:cNvSpPr/>
          <p:nvPr/>
        </p:nvSpPr>
        <p:spPr>
          <a:xfrm>
            <a:off x="2382835" y="4149079"/>
            <a:ext cx="3662902" cy="1919238"/>
          </a:xfrm>
          <a:prstGeom prst="wedgeRectCallout">
            <a:avLst/>
          </a:prstGeom>
          <a:solidFill>
            <a:srgbClr val="FF9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Dymek mowy: prostokąt 11">
            <a:extLst>
              <a:ext uri="{FF2B5EF4-FFF2-40B4-BE49-F238E27FC236}">
                <a16:creationId xmlns:a16="http://schemas.microsoft.com/office/drawing/2014/main" id="{689790EE-F8CF-4216-823D-B1C566F3F39F}"/>
              </a:ext>
            </a:extLst>
          </p:cNvPr>
          <p:cNvSpPr/>
          <p:nvPr/>
        </p:nvSpPr>
        <p:spPr>
          <a:xfrm>
            <a:off x="4295800" y="1916832"/>
            <a:ext cx="3662902" cy="1832252"/>
          </a:xfrm>
          <a:prstGeom prst="wedgeRectCallout">
            <a:avLst/>
          </a:prstGeom>
          <a:solidFill>
            <a:srgbClr val="FBB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Dymek mowy: prostokąt 13">
            <a:extLst>
              <a:ext uri="{FF2B5EF4-FFF2-40B4-BE49-F238E27FC236}">
                <a16:creationId xmlns:a16="http://schemas.microsoft.com/office/drawing/2014/main" id="{8736990C-C1FD-41DA-8157-74DDBF342DEF}"/>
              </a:ext>
            </a:extLst>
          </p:cNvPr>
          <p:cNvSpPr/>
          <p:nvPr/>
        </p:nvSpPr>
        <p:spPr>
          <a:xfrm>
            <a:off x="8084873" y="1916832"/>
            <a:ext cx="3662902" cy="1832252"/>
          </a:xfrm>
          <a:prstGeom prst="wedgeRectCallout">
            <a:avLst/>
          </a:prstGeom>
          <a:solidFill>
            <a:srgbClr val="FBA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rostokąt 4">
            <a:extLst>
              <a:ext uri="{FF2B5EF4-FFF2-40B4-BE49-F238E27FC236}">
                <a16:creationId xmlns:a16="http://schemas.microsoft.com/office/drawing/2014/main" id="{E273FE1B-8817-4195-88F0-33C407CA6B95}"/>
              </a:ext>
            </a:extLst>
          </p:cNvPr>
          <p:cNvSpPr/>
          <p:nvPr/>
        </p:nvSpPr>
        <p:spPr>
          <a:xfrm>
            <a:off x="4448888" y="2060847"/>
            <a:ext cx="3356726" cy="1154162"/>
          </a:xfrm>
          <a:prstGeom prst="rect">
            <a:avLst/>
          </a:prstGeom>
        </p:spPr>
        <p:txBody>
          <a:bodyPr wrap="square">
            <a:spAutoFit/>
          </a:bodyPr>
          <a:lstStyle/>
          <a:p>
            <a:pPr algn="ctr">
              <a:spcAft>
                <a:spcPts val="600"/>
              </a:spcAft>
            </a:pPr>
            <a:r>
              <a:rPr lang="pl-PL" sz="1600" b="1" dirty="0">
                <a:solidFill>
                  <a:schemeClr val="bg1"/>
                </a:solidFill>
              </a:rPr>
              <a:t>MEDIATION </a:t>
            </a:r>
          </a:p>
          <a:p>
            <a:pPr algn="ctr">
              <a:spcAft>
                <a:spcPts val="600"/>
              </a:spcAft>
            </a:pPr>
            <a:r>
              <a:rPr lang="en-GB" sz="1600" i="1" dirty="0">
                <a:solidFill>
                  <a:schemeClr val="tx1">
                    <a:lumMod val="75000"/>
                    <a:lumOff val="25000"/>
                  </a:schemeClr>
                </a:solidFill>
              </a:rPr>
              <a:t>relies on mitigating conflict situations, striving for cooperation. This skill is very useful for every bartender.</a:t>
            </a:r>
            <a:endParaRPr lang="pl-PL" sz="1600" i="1" dirty="0">
              <a:solidFill>
                <a:schemeClr val="tx1">
                  <a:lumMod val="75000"/>
                  <a:lumOff val="25000"/>
                </a:schemeClr>
              </a:solidFill>
            </a:endParaRPr>
          </a:p>
        </p:txBody>
      </p:sp>
      <p:sp>
        <p:nvSpPr>
          <p:cNvPr id="15" name="Prostokąt 14">
            <a:extLst>
              <a:ext uri="{FF2B5EF4-FFF2-40B4-BE49-F238E27FC236}">
                <a16:creationId xmlns:a16="http://schemas.microsoft.com/office/drawing/2014/main" id="{29905829-2784-467C-A2DA-10A5E0D553DB}"/>
              </a:ext>
            </a:extLst>
          </p:cNvPr>
          <p:cNvSpPr/>
          <p:nvPr/>
        </p:nvSpPr>
        <p:spPr>
          <a:xfrm>
            <a:off x="2429711" y="4302674"/>
            <a:ext cx="3569149" cy="1646605"/>
          </a:xfrm>
          <a:prstGeom prst="rect">
            <a:avLst/>
          </a:prstGeom>
        </p:spPr>
        <p:txBody>
          <a:bodyPr wrap="square">
            <a:spAutoFit/>
          </a:bodyPr>
          <a:lstStyle/>
          <a:p>
            <a:pPr algn="ctr">
              <a:spcAft>
                <a:spcPts val="600"/>
              </a:spcAft>
            </a:pPr>
            <a:r>
              <a:rPr lang="pl-PL" sz="1600" b="1" dirty="0">
                <a:solidFill>
                  <a:schemeClr val="bg1"/>
                </a:solidFill>
              </a:rPr>
              <a:t>MOTIVATING </a:t>
            </a:r>
          </a:p>
          <a:p>
            <a:pPr algn="ctr">
              <a:spcAft>
                <a:spcPts val="1200"/>
              </a:spcAft>
            </a:pPr>
            <a:r>
              <a:rPr lang="en-GB" sz="1600" i="1" dirty="0">
                <a:solidFill>
                  <a:schemeClr val="tx1">
                    <a:lumMod val="75000"/>
                    <a:lumOff val="25000"/>
                  </a:schemeClr>
                </a:solidFill>
              </a:rPr>
              <a:t>encouraging passive group members to be active, </a:t>
            </a:r>
            <a:r>
              <a:rPr lang="en-GB" sz="1600" i="1" dirty="0" err="1">
                <a:solidFill>
                  <a:schemeClr val="tx1">
                    <a:lumMod val="75000"/>
                    <a:lumOff val="25000"/>
                  </a:schemeClr>
                </a:solidFill>
              </a:rPr>
              <a:t>eg</a:t>
            </a:r>
            <a:r>
              <a:rPr lang="en-GB" sz="1600" i="1" dirty="0">
                <a:solidFill>
                  <a:schemeClr val="tx1">
                    <a:lumMod val="75000"/>
                    <a:lumOff val="25000"/>
                  </a:schemeClr>
                </a:solidFill>
              </a:rPr>
              <a:t> by showing other attractive elements of the group or interesting compositions made by them to other members of the group</a:t>
            </a:r>
            <a:r>
              <a:rPr lang="pl-PL" sz="1600" i="1" dirty="0">
                <a:solidFill>
                  <a:schemeClr val="tx1">
                    <a:lumMod val="75000"/>
                    <a:lumOff val="25000"/>
                  </a:schemeClr>
                </a:solidFill>
              </a:rPr>
              <a:t>.</a:t>
            </a:r>
            <a:endParaRPr lang="en-GB" sz="1600" i="1" dirty="0">
              <a:solidFill>
                <a:schemeClr val="tx1">
                  <a:lumMod val="75000"/>
                  <a:lumOff val="25000"/>
                </a:schemeClr>
              </a:solidFill>
            </a:endParaRPr>
          </a:p>
        </p:txBody>
      </p:sp>
      <p:sp>
        <p:nvSpPr>
          <p:cNvPr id="16" name="Prostokąt 15">
            <a:extLst>
              <a:ext uri="{FF2B5EF4-FFF2-40B4-BE49-F238E27FC236}">
                <a16:creationId xmlns:a16="http://schemas.microsoft.com/office/drawing/2014/main" id="{69E5ECDC-1296-4FA4-949C-701D29A26995}"/>
              </a:ext>
            </a:extLst>
          </p:cNvPr>
          <p:cNvSpPr/>
          <p:nvPr/>
        </p:nvSpPr>
        <p:spPr>
          <a:xfrm>
            <a:off x="8189667" y="2060847"/>
            <a:ext cx="3450950" cy="1400383"/>
          </a:xfrm>
          <a:prstGeom prst="rect">
            <a:avLst/>
          </a:prstGeom>
        </p:spPr>
        <p:txBody>
          <a:bodyPr wrap="square">
            <a:spAutoFit/>
          </a:bodyPr>
          <a:lstStyle/>
          <a:p>
            <a:pPr algn="ctr">
              <a:spcAft>
                <a:spcPts val="600"/>
              </a:spcAft>
            </a:pPr>
            <a:r>
              <a:rPr lang="pl-PL" sz="1600" b="1" dirty="0">
                <a:solidFill>
                  <a:schemeClr val="bg1"/>
                </a:solidFill>
              </a:rPr>
              <a:t>WATCHING THE RULES</a:t>
            </a:r>
          </a:p>
          <a:p>
            <a:pPr algn="ctr">
              <a:spcAft>
                <a:spcPts val="1200"/>
              </a:spcAft>
            </a:pPr>
            <a:r>
              <a:rPr lang="en-GB" sz="1600" i="1" dirty="0">
                <a:solidFill>
                  <a:schemeClr val="tx1">
                    <a:lumMod val="75000"/>
                    <a:lumOff val="25000"/>
                  </a:schemeClr>
                </a:solidFill>
              </a:rPr>
              <a:t>remembering the rules and goals of the work, </a:t>
            </a:r>
            <a:r>
              <a:rPr lang="en-GB" sz="1600" i="1" dirty="0" err="1">
                <a:solidFill>
                  <a:schemeClr val="tx1">
                    <a:lumMod val="75000"/>
                    <a:lumOff val="25000"/>
                  </a:schemeClr>
                </a:solidFill>
              </a:rPr>
              <a:t>eg</a:t>
            </a:r>
            <a:r>
              <a:rPr lang="en-GB" sz="1600" i="1" dirty="0">
                <a:solidFill>
                  <a:schemeClr val="tx1">
                    <a:lumMod val="75000"/>
                    <a:lumOff val="25000"/>
                  </a:schemeClr>
                </a:solidFill>
              </a:rPr>
              <a:t> "We are here to learn how to decorate cocktails and not to make the decorations effective but useless".</a:t>
            </a:r>
          </a:p>
        </p:txBody>
      </p:sp>
      <p:sp>
        <p:nvSpPr>
          <p:cNvPr id="18" name="Dymek mowy: prostokąt 17">
            <a:extLst>
              <a:ext uri="{FF2B5EF4-FFF2-40B4-BE49-F238E27FC236}">
                <a16:creationId xmlns:a16="http://schemas.microsoft.com/office/drawing/2014/main" id="{7B37F4F1-BD76-4DC8-A94F-E4447816B5F7}"/>
              </a:ext>
            </a:extLst>
          </p:cNvPr>
          <p:cNvSpPr/>
          <p:nvPr/>
        </p:nvSpPr>
        <p:spPr>
          <a:xfrm>
            <a:off x="6168008" y="4149079"/>
            <a:ext cx="3662902" cy="1919238"/>
          </a:xfrm>
          <a:prstGeom prst="wedgeRectCallout">
            <a:avLst/>
          </a:prstGeom>
          <a:solidFill>
            <a:srgbClr val="FE7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Prostokąt 16">
            <a:extLst>
              <a:ext uri="{FF2B5EF4-FFF2-40B4-BE49-F238E27FC236}">
                <a16:creationId xmlns:a16="http://schemas.microsoft.com/office/drawing/2014/main" id="{03DBE04D-2A37-4A0D-A575-30C8FC484A3F}"/>
              </a:ext>
            </a:extLst>
          </p:cNvPr>
          <p:cNvSpPr/>
          <p:nvPr/>
        </p:nvSpPr>
        <p:spPr>
          <a:xfrm>
            <a:off x="6393569" y="4302674"/>
            <a:ext cx="3211781" cy="1400383"/>
          </a:xfrm>
          <a:prstGeom prst="rect">
            <a:avLst/>
          </a:prstGeom>
        </p:spPr>
        <p:txBody>
          <a:bodyPr wrap="square">
            <a:spAutoFit/>
          </a:bodyPr>
          <a:lstStyle/>
          <a:p>
            <a:pPr algn="ctr">
              <a:spcAft>
                <a:spcPts val="600"/>
              </a:spcAft>
            </a:pPr>
            <a:r>
              <a:rPr lang="pl-PL" sz="1600" b="1" dirty="0">
                <a:solidFill>
                  <a:schemeClr val="bg1"/>
                </a:solidFill>
              </a:rPr>
              <a:t>SUPPORTING</a:t>
            </a:r>
          </a:p>
          <a:p>
            <a:pPr algn="ctr">
              <a:spcAft>
                <a:spcPts val="1200"/>
              </a:spcAft>
            </a:pPr>
            <a:r>
              <a:rPr lang="en-GB" sz="1600" i="1" dirty="0">
                <a:solidFill>
                  <a:schemeClr val="tx1">
                    <a:lumMod val="75000"/>
                    <a:lumOff val="25000"/>
                  </a:schemeClr>
                </a:solidFill>
              </a:rPr>
              <a:t>accepting ideas and behaviours, especially those that can improve the course of classes or lead to a better solution.</a:t>
            </a:r>
            <a:endParaRPr lang="pl-PL" sz="1600" i="1" dirty="0">
              <a:solidFill>
                <a:schemeClr val="tx1">
                  <a:lumMod val="75000"/>
                  <a:lumOff val="25000"/>
                </a:schemeClr>
              </a:solidFill>
            </a:endParaRPr>
          </a:p>
        </p:txBody>
      </p:sp>
      <p:sp>
        <p:nvSpPr>
          <p:cNvPr id="19" name="Prostokąt 18">
            <a:extLst>
              <a:ext uri="{FF2B5EF4-FFF2-40B4-BE49-F238E27FC236}">
                <a16:creationId xmlns:a16="http://schemas.microsoft.com/office/drawing/2014/main" id="{48489F7D-5E10-46E2-BC3B-708B0ED1FED8}"/>
              </a:ext>
            </a:extLst>
          </p:cNvPr>
          <p:cNvSpPr/>
          <p:nvPr/>
        </p:nvSpPr>
        <p:spPr>
          <a:xfrm>
            <a:off x="790125" y="2060847"/>
            <a:ext cx="3185420" cy="1646605"/>
          </a:xfrm>
          <a:prstGeom prst="rect">
            <a:avLst/>
          </a:prstGeom>
        </p:spPr>
        <p:txBody>
          <a:bodyPr wrap="square">
            <a:spAutoFit/>
          </a:bodyPr>
          <a:lstStyle/>
          <a:p>
            <a:pPr algn="ctr">
              <a:spcAft>
                <a:spcPts val="600"/>
              </a:spcAft>
            </a:pPr>
            <a:r>
              <a:rPr lang="pl-PL" sz="1600" b="1" dirty="0" err="1">
                <a:solidFill>
                  <a:schemeClr val="bg1"/>
                </a:solidFill>
              </a:rPr>
              <a:t>LISTENING</a:t>
            </a:r>
            <a:r>
              <a:rPr lang="pl-PL" sz="1600" b="1" dirty="0">
                <a:solidFill>
                  <a:schemeClr val="tx1">
                    <a:lumMod val="75000"/>
                    <a:lumOff val="25000"/>
                  </a:schemeClr>
                </a:solidFill>
              </a:rPr>
              <a:t> </a:t>
            </a:r>
          </a:p>
          <a:p>
            <a:pPr algn="ctr">
              <a:spcAft>
                <a:spcPts val="1200"/>
              </a:spcAft>
            </a:pPr>
            <a:r>
              <a:rPr lang="en-GB" sz="1600" i="1" dirty="0">
                <a:solidFill>
                  <a:schemeClr val="tx1">
                    <a:lumMod val="75000"/>
                    <a:lumOff val="25000"/>
                  </a:schemeClr>
                </a:solidFill>
              </a:rPr>
              <a:t>both the bartender and the trainer must be able to listen to others, not necessarily expressing their own opinions on a given topic. And be discreet.</a:t>
            </a:r>
          </a:p>
        </p:txBody>
      </p:sp>
    </p:spTree>
    <p:extLst>
      <p:ext uri="{BB962C8B-B14F-4D97-AF65-F5344CB8AC3E}">
        <p14:creationId xmlns:p14="http://schemas.microsoft.com/office/powerpoint/2010/main" val="231682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a:extLst>
              <a:ext uri="{FF2B5EF4-FFF2-40B4-BE49-F238E27FC236}">
                <a16:creationId xmlns:a16="http://schemas.microsoft.com/office/drawing/2014/main" id="{9737541F-1962-40A0-A880-64487DAB11AA}"/>
              </a:ext>
            </a:extLst>
          </p:cNvPr>
          <p:cNvSpPr txBox="1">
            <a:spLocks/>
          </p:cNvSpPr>
          <p:nvPr/>
        </p:nvSpPr>
        <p:spPr bwMode="auto">
          <a:xfrm>
            <a:off x="1199356" y="188913"/>
            <a:ext cx="8497044"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pl-PL" sz="2400" b="1" dirty="0">
                <a:solidFill>
                  <a:schemeClr val="tx1">
                    <a:lumMod val="75000"/>
                    <a:lumOff val="25000"/>
                  </a:schemeClr>
                </a:solidFill>
              </a:rPr>
              <a:t>FACTORS AFFECTING THE CONDUCTION OF TRAINING</a:t>
            </a:r>
            <a:endParaRPr lang="pl-PL" sz="2400" dirty="0">
              <a:solidFill>
                <a:schemeClr val="tx1">
                  <a:lumMod val="75000"/>
                  <a:lumOff val="25000"/>
                </a:schemeClr>
              </a:solidFill>
            </a:endParaRPr>
          </a:p>
        </p:txBody>
      </p:sp>
      <p:sp>
        <p:nvSpPr>
          <p:cNvPr id="3" name="Symbol zastępczy numeru slajdu 2">
            <a:extLst>
              <a:ext uri="{FF2B5EF4-FFF2-40B4-BE49-F238E27FC236}">
                <a16:creationId xmlns:a16="http://schemas.microsoft.com/office/drawing/2014/main" id="{9CFFAB23-D7F9-4847-81DD-66F35E1CFAC8}"/>
              </a:ext>
            </a:extLst>
          </p:cNvPr>
          <p:cNvSpPr>
            <a:spLocks noGrp="1"/>
          </p:cNvSpPr>
          <p:nvPr>
            <p:ph type="sldNum" sz="quarter" idx="12"/>
          </p:nvPr>
        </p:nvSpPr>
        <p:spPr/>
        <p:txBody>
          <a:bodyPr/>
          <a:lstStyle/>
          <a:p>
            <a:pPr>
              <a:defRPr/>
            </a:pPr>
            <a:fld id="{6CC9281A-217F-4492-A313-C4D4CB901DEA}" type="slidenum">
              <a:rPr lang="en-US" altLang="pl-PL" smtClean="0"/>
              <a:pPr>
                <a:defRPr/>
              </a:pPr>
              <a:t>2</a:t>
            </a:fld>
            <a:endParaRPr lang="en-US" altLang="pl-PL"/>
          </a:p>
        </p:txBody>
      </p:sp>
      <p:cxnSp>
        <p:nvCxnSpPr>
          <p:cNvPr id="93" name="Łącznik prosty ze strzałką 92">
            <a:extLst>
              <a:ext uri="{FF2B5EF4-FFF2-40B4-BE49-F238E27FC236}">
                <a16:creationId xmlns:a16="http://schemas.microsoft.com/office/drawing/2014/main" id="{75332B9C-F9CF-4ADF-B7F3-6B0FFCC269E0}"/>
              </a:ext>
            </a:extLst>
          </p:cNvPr>
          <p:cNvCxnSpPr>
            <a:cxnSpLocks/>
          </p:cNvCxnSpPr>
          <p:nvPr/>
        </p:nvCxnSpPr>
        <p:spPr>
          <a:xfrm flipH="1" flipV="1">
            <a:off x="5988304" y="1711897"/>
            <a:ext cx="176605" cy="2603526"/>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92" name="Łącznik prosty ze strzałką 91">
            <a:extLst>
              <a:ext uri="{FF2B5EF4-FFF2-40B4-BE49-F238E27FC236}">
                <a16:creationId xmlns:a16="http://schemas.microsoft.com/office/drawing/2014/main" id="{5F18FCFC-0A27-4123-8448-612AB534259B}"/>
              </a:ext>
            </a:extLst>
          </p:cNvPr>
          <p:cNvCxnSpPr>
            <a:cxnSpLocks/>
          </p:cNvCxnSpPr>
          <p:nvPr/>
        </p:nvCxnSpPr>
        <p:spPr>
          <a:xfrm flipV="1">
            <a:off x="5610199" y="1711897"/>
            <a:ext cx="143977" cy="2603526"/>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83" name="Łącznik: zakrzywiony 82">
            <a:extLst>
              <a:ext uri="{FF2B5EF4-FFF2-40B4-BE49-F238E27FC236}">
                <a16:creationId xmlns:a16="http://schemas.microsoft.com/office/drawing/2014/main" id="{C5D48567-E786-4CE6-813C-2AA4930573D7}"/>
              </a:ext>
            </a:extLst>
          </p:cNvPr>
          <p:cNvCxnSpPr>
            <a:cxnSpLocks/>
          </p:cNvCxnSpPr>
          <p:nvPr/>
        </p:nvCxnSpPr>
        <p:spPr>
          <a:xfrm rot="10800000">
            <a:off x="6106873" y="1699178"/>
            <a:ext cx="1862106" cy="2616244"/>
          </a:xfrm>
          <a:prstGeom prst="curvedConnector2">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86" name="Łącznik: zakrzywiony 85">
            <a:extLst>
              <a:ext uri="{FF2B5EF4-FFF2-40B4-BE49-F238E27FC236}">
                <a16:creationId xmlns:a16="http://schemas.microsoft.com/office/drawing/2014/main" id="{40150C1B-CA07-4F84-82C1-F09A8F0FCF70}"/>
              </a:ext>
            </a:extLst>
          </p:cNvPr>
          <p:cNvCxnSpPr>
            <a:cxnSpLocks/>
          </p:cNvCxnSpPr>
          <p:nvPr/>
        </p:nvCxnSpPr>
        <p:spPr>
          <a:xfrm rot="10800000" flipH="1">
            <a:off x="3758535" y="1699178"/>
            <a:ext cx="1862106" cy="2616244"/>
          </a:xfrm>
          <a:prstGeom prst="curvedConnector2">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64" name="Łącznik: zakrzywiony 63">
            <a:extLst>
              <a:ext uri="{FF2B5EF4-FFF2-40B4-BE49-F238E27FC236}">
                <a16:creationId xmlns:a16="http://schemas.microsoft.com/office/drawing/2014/main" id="{9FB4ADCB-C14A-4068-A4B3-D6886AEC684B}"/>
              </a:ext>
            </a:extLst>
          </p:cNvPr>
          <p:cNvCxnSpPr>
            <a:cxnSpLocks/>
          </p:cNvCxnSpPr>
          <p:nvPr/>
        </p:nvCxnSpPr>
        <p:spPr>
          <a:xfrm rot="5400000" flipH="1" flipV="1">
            <a:off x="4748424" y="1681047"/>
            <a:ext cx="798269" cy="834531"/>
          </a:xfrm>
          <a:prstGeom prst="curvedConnector2">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7" name="Łącznik: zakrzywiony 26">
            <a:extLst>
              <a:ext uri="{FF2B5EF4-FFF2-40B4-BE49-F238E27FC236}">
                <a16:creationId xmlns:a16="http://schemas.microsoft.com/office/drawing/2014/main" id="{68F2752A-A3ED-4383-A3BC-8EC56879C490}"/>
              </a:ext>
            </a:extLst>
          </p:cNvPr>
          <p:cNvCxnSpPr>
            <a:cxnSpLocks/>
          </p:cNvCxnSpPr>
          <p:nvPr/>
        </p:nvCxnSpPr>
        <p:spPr>
          <a:xfrm rot="5400000" flipH="1" flipV="1">
            <a:off x="2345469" y="1144572"/>
            <a:ext cx="2768648" cy="3573052"/>
          </a:xfrm>
          <a:prstGeom prst="curvedConnector2">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63" name="Łącznik: zakrzywiony 62">
            <a:extLst>
              <a:ext uri="{FF2B5EF4-FFF2-40B4-BE49-F238E27FC236}">
                <a16:creationId xmlns:a16="http://schemas.microsoft.com/office/drawing/2014/main" id="{5D49920A-86C5-4006-B1D6-B24BBFEBFE6C}"/>
              </a:ext>
            </a:extLst>
          </p:cNvPr>
          <p:cNvCxnSpPr>
            <a:cxnSpLocks/>
          </p:cNvCxnSpPr>
          <p:nvPr/>
        </p:nvCxnSpPr>
        <p:spPr>
          <a:xfrm rot="16200000" flipV="1">
            <a:off x="6580014" y="1144572"/>
            <a:ext cx="2768648" cy="3573052"/>
          </a:xfrm>
          <a:prstGeom prst="curvedConnector2">
            <a:avLst/>
          </a:prstGeom>
          <a:ln>
            <a:tailEnd type="triangle"/>
          </a:ln>
        </p:spPr>
        <p:style>
          <a:lnRef idx="1">
            <a:schemeClr val="accent6"/>
          </a:lnRef>
          <a:fillRef idx="0">
            <a:schemeClr val="accent6"/>
          </a:fillRef>
          <a:effectRef idx="0">
            <a:schemeClr val="accent6"/>
          </a:effectRef>
          <a:fontRef idx="minor">
            <a:schemeClr val="tx1"/>
          </a:fontRef>
        </p:style>
      </p:cxnSp>
      <p:sp>
        <p:nvSpPr>
          <p:cNvPr id="51" name="Łza 50">
            <a:extLst>
              <a:ext uri="{FF2B5EF4-FFF2-40B4-BE49-F238E27FC236}">
                <a16:creationId xmlns:a16="http://schemas.microsoft.com/office/drawing/2014/main" id="{DA4C3031-270B-40FB-9D10-6742505BD028}"/>
              </a:ext>
            </a:extLst>
          </p:cNvPr>
          <p:cNvSpPr/>
          <p:nvPr/>
        </p:nvSpPr>
        <p:spPr>
          <a:xfrm rot="16200000">
            <a:off x="7957325" y="4315422"/>
            <a:ext cx="1417833" cy="1417833"/>
          </a:xfrm>
          <a:prstGeom prst="teardrop">
            <a:avLst/>
          </a:prstGeom>
          <a:solidFill>
            <a:srgbClr val="FF9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3" name="Łza 52">
            <a:extLst>
              <a:ext uri="{FF2B5EF4-FFF2-40B4-BE49-F238E27FC236}">
                <a16:creationId xmlns:a16="http://schemas.microsoft.com/office/drawing/2014/main" id="{93FF4E97-F196-403F-916B-D4E20F265A1A}"/>
              </a:ext>
            </a:extLst>
          </p:cNvPr>
          <p:cNvSpPr/>
          <p:nvPr/>
        </p:nvSpPr>
        <p:spPr>
          <a:xfrm rot="16200000">
            <a:off x="9750865" y="4315422"/>
            <a:ext cx="1417833" cy="1417833"/>
          </a:xfrm>
          <a:prstGeom prst="teardrop">
            <a:avLst/>
          </a:prstGeom>
          <a:solidFill>
            <a:srgbClr val="FE7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4" name="Łza 53">
            <a:extLst>
              <a:ext uri="{FF2B5EF4-FFF2-40B4-BE49-F238E27FC236}">
                <a16:creationId xmlns:a16="http://schemas.microsoft.com/office/drawing/2014/main" id="{B6840A76-FDE2-437A-9309-A937FED6566D}"/>
              </a:ext>
            </a:extLst>
          </p:cNvPr>
          <p:cNvSpPr/>
          <p:nvPr/>
        </p:nvSpPr>
        <p:spPr>
          <a:xfrm>
            <a:off x="2364712" y="4315422"/>
            <a:ext cx="1417833" cy="1417833"/>
          </a:xfrm>
          <a:prstGeom prst="teardrop">
            <a:avLst/>
          </a:prstGeom>
          <a:solidFill>
            <a:srgbClr val="FBB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5" name="Łza 54">
            <a:extLst>
              <a:ext uri="{FF2B5EF4-FFF2-40B4-BE49-F238E27FC236}">
                <a16:creationId xmlns:a16="http://schemas.microsoft.com/office/drawing/2014/main" id="{5BDEEC4D-501B-4280-BEBC-AD4F8DB10DA5}"/>
              </a:ext>
            </a:extLst>
          </p:cNvPr>
          <p:cNvSpPr/>
          <p:nvPr/>
        </p:nvSpPr>
        <p:spPr>
          <a:xfrm>
            <a:off x="551384" y="4315422"/>
            <a:ext cx="1417833" cy="1417833"/>
          </a:xfrm>
          <a:prstGeom prst="teardrop">
            <a:avLst/>
          </a:prstGeom>
          <a:solidFill>
            <a:srgbClr val="FF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7" name="Łza 36">
            <a:extLst>
              <a:ext uri="{FF2B5EF4-FFF2-40B4-BE49-F238E27FC236}">
                <a16:creationId xmlns:a16="http://schemas.microsoft.com/office/drawing/2014/main" id="{D17043E9-ED69-4E2F-99D2-07019A3525DD}"/>
              </a:ext>
            </a:extLst>
          </p:cNvPr>
          <p:cNvSpPr/>
          <p:nvPr/>
        </p:nvSpPr>
        <p:spPr>
          <a:xfrm rot="16200000">
            <a:off x="7008002" y="2506962"/>
            <a:ext cx="1417833" cy="1417833"/>
          </a:xfrm>
          <a:prstGeom prst="teardrop">
            <a:avLst/>
          </a:prstGeom>
          <a:solidFill>
            <a:srgbClr val="FF9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lumMod val="75000"/>
                  <a:lumOff val="25000"/>
                </a:schemeClr>
              </a:solidFill>
            </a:endParaRPr>
          </a:p>
        </p:txBody>
      </p:sp>
      <p:sp>
        <p:nvSpPr>
          <p:cNvPr id="38" name="Łza 37">
            <a:extLst>
              <a:ext uri="{FF2B5EF4-FFF2-40B4-BE49-F238E27FC236}">
                <a16:creationId xmlns:a16="http://schemas.microsoft.com/office/drawing/2014/main" id="{FAD11E78-99C1-4659-B5BB-068A16818539}"/>
              </a:ext>
            </a:extLst>
          </p:cNvPr>
          <p:cNvSpPr/>
          <p:nvPr/>
        </p:nvSpPr>
        <p:spPr>
          <a:xfrm rot="18900000">
            <a:off x="5175193" y="2487865"/>
            <a:ext cx="1417833" cy="1417833"/>
          </a:xfrm>
          <a:prstGeom prst="teardrop">
            <a:avLst/>
          </a:prstGeom>
          <a:solidFill>
            <a:srgbClr val="FFAC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9" name="Łza 38">
            <a:extLst>
              <a:ext uri="{FF2B5EF4-FFF2-40B4-BE49-F238E27FC236}">
                <a16:creationId xmlns:a16="http://schemas.microsoft.com/office/drawing/2014/main" id="{21DF9B24-A679-4D83-842A-302CA104984C}"/>
              </a:ext>
            </a:extLst>
          </p:cNvPr>
          <p:cNvSpPr/>
          <p:nvPr/>
        </p:nvSpPr>
        <p:spPr>
          <a:xfrm rot="16200000">
            <a:off x="8748244" y="2497447"/>
            <a:ext cx="1417833" cy="1417833"/>
          </a:xfrm>
          <a:prstGeom prst="teardrop">
            <a:avLst/>
          </a:prstGeom>
          <a:solidFill>
            <a:srgbClr val="FE7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lumMod val="75000"/>
                  <a:lumOff val="25000"/>
                </a:schemeClr>
              </a:solidFill>
            </a:endParaRPr>
          </a:p>
        </p:txBody>
      </p:sp>
      <p:sp>
        <p:nvSpPr>
          <p:cNvPr id="20" name="Łza 19">
            <a:extLst>
              <a:ext uri="{FF2B5EF4-FFF2-40B4-BE49-F238E27FC236}">
                <a16:creationId xmlns:a16="http://schemas.microsoft.com/office/drawing/2014/main" id="{15D7ACF2-41ED-4378-8F05-D618B0FF63B6}"/>
              </a:ext>
            </a:extLst>
          </p:cNvPr>
          <p:cNvSpPr/>
          <p:nvPr/>
        </p:nvSpPr>
        <p:spPr>
          <a:xfrm>
            <a:off x="3326486" y="2497447"/>
            <a:ext cx="1417833" cy="1417833"/>
          </a:xfrm>
          <a:prstGeom prst="teardrop">
            <a:avLst/>
          </a:prstGeom>
          <a:solidFill>
            <a:srgbClr val="FBB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lumMod val="75000"/>
                  <a:lumOff val="25000"/>
                </a:schemeClr>
              </a:solidFill>
            </a:endParaRPr>
          </a:p>
        </p:txBody>
      </p:sp>
      <p:sp>
        <p:nvSpPr>
          <p:cNvPr id="36" name="Łza 35">
            <a:extLst>
              <a:ext uri="{FF2B5EF4-FFF2-40B4-BE49-F238E27FC236}">
                <a16:creationId xmlns:a16="http://schemas.microsoft.com/office/drawing/2014/main" id="{373463DA-CFB5-47AD-94A1-505271B32F42}"/>
              </a:ext>
            </a:extLst>
          </p:cNvPr>
          <p:cNvSpPr/>
          <p:nvPr/>
        </p:nvSpPr>
        <p:spPr>
          <a:xfrm>
            <a:off x="1602143" y="2428418"/>
            <a:ext cx="1417833" cy="1417833"/>
          </a:xfrm>
          <a:prstGeom prst="teardrop">
            <a:avLst/>
          </a:prstGeom>
          <a:solidFill>
            <a:srgbClr val="FFC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lumMod val="75000"/>
                  <a:lumOff val="25000"/>
                </a:schemeClr>
              </a:solidFill>
            </a:endParaRPr>
          </a:p>
        </p:txBody>
      </p:sp>
      <p:sp>
        <p:nvSpPr>
          <p:cNvPr id="40" name="Prostokąt 39">
            <a:extLst>
              <a:ext uri="{FF2B5EF4-FFF2-40B4-BE49-F238E27FC236}">
                <a16:creationId xmlns:a16="http://schemas.microsoft.com/office/drawing/2014/main" id="{7E79CCC7-3B49-4547-B21D-AACAA1DDC495}"/>
              </a:ext>
            </a:extLst>
          </p:cNvPr>
          <p:cNvSpPr/>
          <p:nvPr/>
        </p:nvSpPr>
        <p:spPr>
          <a:xfrm>
            <a:off x="9866713" y="4653136"/>
            <a:ext cx="1070293" cy="276999"/>
          </a:xfrm>
          <a:prstGeom prst="rect">
            <a:avLst/>
          </a:prstGeom>
        </p:spPr>
        <p:txBody>
          <a:bodyPr wrap="none">
            <a:spAutoFit/>
          </a:bodyPr>
          <a:lstStyle/>
          <a:p>
            <a:pPr lvl="0" algn="ctr"/>
            <a:r>
              <a:rPr lang="pl-PL" sz="1200" b="1" dirty="0">
                <a:solidFill>
                  <a:schemeClr val="tx1">
                    <a:lumMod val="75000"/>
                    <a:lumOff val="25000"/>
                  </a:schemeClr>
                </a:solidFill>
              </a:rPr>
              <a:t>ATMOSPHERE</a:t>
            </a:r>
          </a:p>
        </p:txBody>
      </p:sp>
      <p:sp>
        <p:nvSpPr>
          <p:cNvPr id="41" name="Prostokąt 40">
            <a:extLst>
              <a:ext uri="{FF2B5EF4-FFF2-40B4-BE49-F238E27FC236}">
                <a16:creationId xmlns:a16="http://schemas.microsoft.com/office/drawing/2014/main" id="{E7069A40-024D-4D56-8133-51D193266AC6}"/>
              </a:ext>
            </a:extLst>
          </p:cNvPr>
          <p:cNvSpPr/>
          <p:nvPr/>
        </p:nvSpPr>
        <p:spPr>
          <a:xfrm>
            <a:off x="8036927" y="4653136"/>
            <a:ext cx="1217898" cy="461665"/>
          </a:xfrm>
          <a:prstGeom prst="rect">
            <a:avLst/>
          </a:prstGeom>
        </p:spPr>
        <p:txBody>
          <a:bodyPr wrap="none">
            <a:spAutoFit/>
          </a:bodyPr>
          <a:lstStyle/>
          <a:p>
            <a:pPr lvl="0" algn="ctr"/>
            <a:r>
              <a:rPr lang="pl-PL" sz="1200" b="1" dirty="0">
                <a:solidFill>
                  <a:schemeClr val="tx1">
                    <a:lumMod val="75000"/>
                    <a:lumOff val="25000"/>
                  </a:schemeClr>
                </a:solidFill>
              </a:rPr>
              <a:t>ORGANISATION </a:t>
            </a:r>
          </a:p>
          <a:p>
            <a:pPr lvl="0" algn="ctr"/>
            <a:r>
              <a:rPr lang="pl-PL" sz="1200" b="1" dirty="0">
                <a:solidFill>
                  <a:schemeClr val="tx1">
                    <a:lumMod val="75000"/>
                    <a:lumOff val="25000"/>
                  </a:schemeClr>
                </a:solidFill>
              </a:rPr>
              <a:t>OF WORK</a:t>
            </a:r>
          </a:p>
        </p:txBody>
      </p:sp>
      <p:sp>
        <p:nvSpPr>
          <p:cNvPr id="42" name="Prostokąt 41">
            <a:extLst>
              <a:ext uri="{FF2B5EF4-FFF2-40B4-BE49-F238E27FC236}">
                <a16:creationId xmlns:a16="http://schemas.microsoft.com/office/drawing/2014/main" id="{292583D1-C33F-44D5-BBD8-F8586CC99D5B}"/>
              </a:ext>
            </a:extLst>
          </p:cNvPr>
          <p:cNvSpPr/>
          <p:nvPr/>
        </p:nvSpPr>
        <p:spPr>
          <a:xfrm>
            <a:off x="3517241" y="2854677"/>
            <a:ext cx="1026628" cy="646331"/>
          </a:xfrm>
          <a:prstGeom prst="rect">
            <a:avLst/>
          </a:prstGeom>
        </p:spPr>
        <p:txBody>
          <a:bodyPr wrap="none">
            <a:spAutoFit/>
          </a:bodyPr>
          <a:lstStyle/>
          <a:p>
            <a:pPr lvl="0" algn="ctr"/>
            <a:r>
              <a:rPr lang="pl-PL" sz="1200" b="1" dirty="0">
                <a:solidFill>
                  <a:schemeClr val="tx1">
                    <a:lumMod val="75000"/>
                    <a:lumOff val="25000"/>
                  </a:schemeClr>
                </a:solidFill>
              </a:rPr>
              <a:t>SELF </a:t>
            </a:r>
          </a:p>
          <a:p>
            <a:pPr lvl="0" algn="ctr"/>
            <a:r>
              <a:rPr lang="pl-PL" sz="1200" b="1" dirty="0">
                <a:solidFill>
                  <a:schemeClr val="tx1">
                    <a:lumMod val="75000"/>
                    <a:lumOff val="25000"/>
                  </a:schemeClr>
                </a:solidFill>
              </a:rPr>
              <a:t>AND GROUP </a:t>
            </a:r>
          </a:p>
          <a:p>
            <a:pPr lvl="0" algn="ctr"/>
            <a:r>
              <a:rPr lang="pl-PL" sz="1200" b="1" dirty="0">
                <a:solidFill>
                  <a:schemeClr val="tx1">
                    <a:lumMod val="75000"/>
                    <a:lumOff val="25000"/>
                  </a:schemeClr>
                </a:solidFill>
              </a:rPr>
              <a:t>MOTIVATION</a:t>
            </a:r>
          </a:p>
        </p:txBody>
      </p:sp>
      <p:sp>
        <p:nvSpPr>
          <p:cNvPr id="44" name="Prostokąt 43">
            <a:extLst>
              <a:ext uri="{FF2B5EF4-FFF2-40B4-BE49-F238E27FC236}">
                <a16:creationId xmlns:a16="http://schemas.microsoft.com/office/drawing/2014/main" id="{7BD9D76B-0A57-4AB7-9E67-9991718F16C0}"/>
              </a:ext>
            </a:extLst>
          </p:cNvPr>
          <p:cNvSpPr/>
          <p:nvPr/>
        </p:nvSpPr>
        <p:spPr>
          <a:xfrm>
            <a:off x="1382270" y="2854677"/>
            <a:ext cx="1829477" cy="461665"/>
          </a:xfrm>
          <a:prstGeom prst="rect">
            <a:avLst/>
          </a:prstGeom>
        </p:spPr>
        <p:txBody>
          <a:bodyPr wrap="square">
            <a:spAutoFit/>
          </a:bodyPr>
          <a:lstStyle/>
          <a:p>
            <a:pPr lvl="0" algn="ctr"/>
            <a:r>
              <a:rPr lang="pl-PL" sz="1200" b="1" dirty="0">
                <a:solidFill>
                  <a:schemeClr val="tx1">
                    <a:lumMod val="75000"/>
                    <a:lumOff val="25000"/>
                  </a:schemeClr>
                </a:solidFill>
              </a:rPr>
              <a:t>LEARNING </a:t>
            </a:r>
          </a:p>
          <a:p>
            <a:pPr lvl="0" algn="ctr"/>
            <a:r>
              <a:rPr lang="pl-PL" sz="1200" b="1" dirty="0">
                <a:solidFill>
                  <a:schemeClr val="tx1">
                    <a:lumMod val="75000"/>
                    <a:lumOff val="25000"/>
                  </a:schemeClr>
                </a:solidFill>
              </a:rPr>
              <a:t>METHODS</a:t>
            </a:r>
          </a:p>
        </p:txBody>
      </p:sp>
      <p:sp>
        <p:nvSpPr>
          <p:cNvPr id="45" name="Prostokąt 44">
            <a:extLst>
              <a:ext uri="{FF2B5EF4-FFF2-40B4-BE49-F238E27FC236}">
                <a16:creationId xmlns:a16="http://schemas.microsoft.com/office/drawing/2014/main" id="{E2CE3C30-DEDE-4003-87C9-A4F60F25CEFB}"/>
              </a:ext>
            </a:extLst>
          </p:cNvPr>
          <p:cNvSpPr/>
          <p:nvPr/>
        </p:nvSpPr>
        <p:spPr>
          <a:xfrm>
            <a:off x="5411484" y="2854677"/>
            <a:ext cx="945259" cy="461665"/>
          </a:xfrm>
          <a:prstGeom prst="rect">
            <a:avLst/>
          </a:prstGeom>
        </p:spPr>
        <p:txBody>
          <a:bodyPr wrap="none">
            <a:spAutoFit/>
          </a:bodyPr>
          <a:lstStyle/>
          <a:p>
            <a:pPr lvl="0" algn="ctr"/>
            <a:r>
              <a:rPr lang="pl-PL" sz="1200" b="1" dirty="0">
                <a:solidFill>
                  <a:schemeClr val="tx1">
                    <a:lumMod val="75000"/>
                    <a:lumOff val="25000"/>
                  </a:schemeClr>
                </a:solidFill>
              </a:rPr>
              <a:t>SOFT SKILL </a:t>
            </a:r>
          </a:p>
          <a:p>
            <a:pPr lvl="0" algn="ctr"/>
            <a:r>
              <a:rPr lang="pl-PL" sz="1200" b="1" dirty="0">
                <a:solidFill>
                  <a:schemeClr val="tx1">
                    <a:lumMod val="75000"/>
                    <a:lumOff val="25000"/>
                  </a:schemeClr>
                </a:solidFill>
              </a:rPr>
              <a:t>EDUCATION</a:t>
            </a:r>
          </a:p>
        </p:txBody>
      </p:sp>
      <p:sp>
        <p:nvSpPr>
          <p:cNvPr id="46" name="Prostokąt 45">
            <a:extLst>
              <a:ext uri="{FF2B5EF4-FFF2-40B4-BE49-F238E27FC236}">
                <a16:creationId xmlns:a16="http://schemas.microsoft.com/office/drawing/2014/main" id="{8DA1D4A2-15FF-4A96-B7CF-09184B24A69F}"/>
              </a:ext>
            </a:extLst>
          </p:cNvPr>
          <p:cNvSpPr/>
          <p:nvPr/>
        </p:nvSpPr>
        <p:spPr>
          <a:xfrm>
            <a:off x="7227760" y="2854677"/>
            <a:ext cx="960519" cy="461665"/>
          </a:xfrm>
          <a:prstGeom prst="rect">
            <a:avLst/>
          </a:prstGeom>
        </p:spPr>
        <p:txBody>
          <a:bodyPr wrap="none">
            <a:spAutoFit/>
          </a:bodyPr>
          <a:lstStyle/>
          <a:p>
            <a:pPr lvl="0" algn="ctr"/>
            <a:r>
              <a:rPr lang="pl-PL" sz="1200" b="1" dirty="0">
                <a:solidFill>
                  <a:schemeClr val="tx1">
                    <a:lumMod val="75000"/>
                    <a:lumOff val="25000"/>
                  </a:schemeClr>
                </a:solidFill>
              </a:rPr>
              <a:t>HARD SKILL </a:t>
            </a:r>
          </a:p>
          <a:p>
            <a:pPr lvl="0" algn="ctr"/>
            <a:r>
              <a:rPr lang="pl-PL" sz="1200" b="1" dirty="0">
                <a:solidFill>
                  <a:schemeClr val="tx1">
                    <a:lumMod val="75000"/>
                    <a:lumOff val="25000"/>
                  </a:schemeClr>
                </a:solidFill>
              </a:rPr>
              <a:t>EDUCATION</a:t>
            </a:r>
          </a:p>
        </p:txBody>
      </p:sp>
      <p:sp>
        <p:nvSpPr>
          <p:cNvPr id="47" name="Prostokąt 46">
            <a:extLst>
              <a:ext uri="{FF2B5EF4-FFF2-40B4-BE49-F238E27FC236}">
                <a16:creationId xmlns:a16="http://schemas.microsoft.com/office/drawing/2014/main" id="{722D99A0-576F-4E16-939F-FE849F305A7E}"/>
              </a:ext>
            </a:extLst>
          </p:cNvPr>
          <p:cNvSpPr/>
          <p:nvPr/>
        </p:nvSpPr>
        <p:spPr>
          <a:xfrm>
            <a:off x="8794294" y="2854677"/>
            <a:ext cx="1379737" cy="646331"/>
          </a:xfrm>
          <a:prstGeom prst="rect">
            <a:avLst/>
          </a:prstGeom>
        </p:spPr>
        <p:txBody>
          <a:bodyPr wrap="none">
            <a:spAutoFit/>
          </a:bodyPr>
          <a:lstStyle/>
          <a:p>
            <a:pPr lvl="0" algn="ctr"/>
            <a:r>
              <a:rPr lang="pl-PL" sz="1200" b="1" dirty="0">
                <a:solidFill>
                  <a:schemeClr val="tx1">
                    <a:lumMod val="75000"/>
                    <a:lumOff val="25000"/>
                  </a:schemeClr>
                </a:solidFill>
              </a:rPr>
              <a:t>TRANSFERRING </a:t>
            </a:r>
          </a:p>
          <a:p>
            <a:pPr lvl="0" algn="ctr"/>
            <a:r>
              <a:rPr lang="pl-PL" sz="1200" b="1" dirty="0">
                <a:solidFill>
                  <a:schemeClr val="tx1">
                    <a:lumMod val="75000"/>
                    <a:lumOff val="25000"/>
                  </a:schemeClr>
                </a:solidFill>
              </a:rPr>
              <a:t>THE SUBSTANTIVE </a:t>
            </a:r>
          </a:p>
          <a:p>
            <a:pPr lvl="0" algn="ctr"/>
            <a:r>
              <a:rPr lang="pl-PL" sz="1200" b="1" dirty="0">
                <a:solidFill>
                  <a:schemeClr val="tx1">
                    <a:lumMod val="75000"/>
                    <a:lumOff val="25000"/>
                  </a:schemeClr>
                </a:solidFill>
              </a:rPr>
              <a:t>KNOWLEDGE</a:t>
            </a:r>
          </a:p>
        </p:txBody>
      </p:sp>
      <p:sp>
        <p:nvSpPr>
          <p:cNvPr id="49" name="Prostokąt 48">
            <a:extLst>
              <a:ext uri="{FF2B5EF4-FFF2-40B4-BE49-F238E27FC236}">
                <a16:creationId xmlns:a16="http://schemas.microsoft.com/office/drawing/2014/main" id="{5296A30D-87BA-4CB3-AD6B-206BD10B590A}"/>
              </a:ext>
            </a:extLst>
          </p:cNvPr>
          <p:cNvSpPr/>
          <p:nvPr/>
        </p:nvSpPr>
        <p:spPr>
          <a:xfrm>
            <a:off x="695400" y="4653136"/>
            <a:ext cx="1180131" cy="646331"/>
          </a:xfrm>
          <a:prstGeom prst="rect">
            <a:avLst/>
          </a:prstGeom>
        </p:spPr>
        <p:txBody>
          <a:bodyPr wrap="none">
            <a:spAutoFit/>
          </a:bodyPr>
          <a:lstStyle/>
          <a:p>
            <a:pPr lvl="0" algn="ctr"/>
            <a:r>
              <a:rPr lang="pl-PL" sz="1200" b="1" dirty="0">
                <a:solidFill>
                  <a:schemeClr val="tx1">
                    <a:lumMod val="75000"/>
                    <a:lumOff val="25000"/>
                  </a:schemeClr>
                </a:solidFill>
              </a:rPr>
              <a:t>TRAINER’S </a:t>
            </a:r>
          </a:p>
          <a:p>
            <a:pPr lvl="0" algn="ctr"/>
            <a:r>
              <a:rPr lang="pl-PL" sz="1200" b="1" dirty="0">
                <a:solidFill>
                  <a:schemeClr val="tx1">
                    <a:lumMod val="75000"/>
                    <a:lumOff val="25000"/>
                  </a:schemeClr>
                </a:solidFill>
              </a:rPr>
              <a:t>SELF</a:t>
            </a:r>
          </a:p>
          <a:p>
            <a:pPr lvl="0" algn="ctr"/>
            <a:r>
              <a:rPr lang="pl-PL" sz="1200" b="1" dirty="0">
                <a:solidFill>
                  <a:schemeClr val="tx1">
                    <a:lumMod val="75000"/>
                    <a:lumOff val="25000"/>
                  </a:schemeClr>
                </a:solidFill>
              </a:rPr>
              <a:t> PRESENTATION</a:t>
            </a:r>
          </a:p>
        </p:txBody>
      </p:sp>
      <p:sp>
        <p:nvSpPr>
          <p:cNvPr id="50" name="Prostokąt 49">
            <a:extLst>
              <a:ext uri="{FF2B5EF4-FFF2-40B4-BE49-F238E27FC236}">
                <a16:creationId xmlns:a16="http://schemas.microsoft.com/office/drawing/2014/main" id="{363196A2-9CEA-4CB0-843A-D5AA4C39A800}"/>
              </a:ext>
            </a:extLst>
          </p:cNvPr>
          <p:cNvSpPr/>
          <p:nvPr/>
        </p:nvSpPr>
        <p:spPr>
          <a:xfrm>
            <a:off x="2536411" y="4653136"/>
            <a:ext cx="1205908" cy="461665"/>
          </a:xfrm>
          <a:prstGeom prst="rect">
            <a:avLst/>
          </a:prstGeom>
        </p:spPr>
        <p:txBody>
          <a:bodyPr wrap="none">
            <a:spAutoFit/>
          </a:bodyPr>
          <a:lstStyle/>
          <a:p>
            <a:pPr lvl="0" algn="ctr"/>
            <a:r>
              <a:rPr lang="pl-PL" sz="1200" b="1" dirty="0">
                <a:solidFill>
                  <a:schemeClr val="tx1">
                    <a:lumMod val="75000"/>
                    <a:lumOff val="25000"/>
                  </a:schemeClr>
                </a:solidFill>
              </a:rPr>
              <a:t>TRAINERS SELF  </a:t>
            </a:r>
          </a:p>
          <a:p>
            <a:pPr lvl="0" algn="ctr"/>
            <a:r>
              <a:rPr lang="pl-PL" sz="1200" b="1" dirty="0">
                <a:solidFill>
                  <a:schemeClr val="tx1">
                    <a:lumMod val="75000"/>
                    <a:lumOff val="25000"/>
                  </a:schemeClr>
                </a:solidFill>
              </a:rPr>
              <a:t>DEVELOPMENT</a:t>
            </a:r>
          </a:p>
        </p:txBody>
      </p:sp>
      <p:sp>
        <p:nvSpPr>
          <p:cNvPr id="19" name="Prostokąt 18">
            <a:extLst>
              <a:ext uri="{FF2B5EF4-FFF2-40B4-BE49-F238E27FC236}">
                <a16:creationId xmlns:a16="http://schemas.microsoft.com/office/drawing/2014/main" id="{AA184AC6-E970-46FC-B44B-39EB18AD788B}"/>
              </a:ext>
            </a:extLst>
          </p:cNvPr>
          <p:cNvSpPr/>
          <p:nvPr/>
        </p:nvSpPr>
        <p:spPr>
          <a:xfrm>
            <a:off x="4659597" y="1042718"/>
            <a:ext cx="2516523" cy="369332"/>
          </a:xfrm>
          <a:prstGeom prst="rect">
            <a:avLst/>
          </a:prstGeom>
        </p:spPr>
        <p:txBody>
          <a:bodyPr wrap="none">
            <a:spAutoFit/>
          </a:bodyPr>
          <a:lstStyle/>
          <a:p>
            <a:pPr lvl="0"/>
            <a:r>
              <a:rPr lang="pl-PL" b="1" dirty="0">
                <a:solidFill>
                  <a:srgbClr val="FD6D01"/>
                </a:solidFill>
              </a:rPr>
              <a:t>CONDUCTING TRAINING</a:t>
            </a:r>
          </a:p>
        </p:txBody>
      </p:sp>
      <p:sp>
        <p:nvSpPr>
          <p:cNvPr id="56" name="Łza 55">
            <a:extLst>
              <a:ext uri="{FF2B5EF4-FFF2-40B4-BE49-F238E27FC236}">
                <a16:creationId xmlns:a16="http://schemas.microsoft.com/office/drawing/2014/main" id="{C70924A8-15A2-444E-8D8D-11B49A8BDE52}"/>
              </a:ext>
            </a:extLst>
          </p:cNvPr>
          <p:cNvSpPr/>
          <p:nvPr/>
        </p:nvSpPr>
        <p:spPr>
          <a:xfrm>
            <a:off x="4211250" y="4315422"/>
            <a:ext cx="1417833" cy="1417833"/>
          </a:xfrm>
          <a:prstGeom prst="teardrop">
            <a:avLst/>
          </a:prstGeom>
          <a:solidFill>
            <a:srgbClr val="FFAC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7" name="Łza 56">
            <a:extLst>
              <a:ext uri="{FF2B5EF4-FFF2-40B4-BE49-F238E27FC236}">
                <a16:creationId xmlns:a16="http://schemas.microsoft.com/office/drawing/2014/main" id="{7D8A02B4-8B97-4726-9831-98FACE95A234}"/>
              </a:ext>
            </a:extLst>
          </p:cNvPr>
          <p:cNvSpPr/>
          <p:nvPr/>
        </p:nvSpPr>
        <p:spPr>
          <a:xfrm rot="16200000">
            <a:off x="6163785" y="4315423"/>
            <a:ext cx="1417833" cy="1417833"/>
          </a:xfrm>
          <a:prstGeom prst="teardrop">
            <a:avLst/>
          </a:prstGeom>
          <a:solidFill>
            <a:srgbClr val="FBA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8" name="Prostokąt 57">
            <a:extLst>
              <a:ext uri="{FF2B5EF4-FFF2-40B4-BE49-F238E27FC236}">
                <a16:creationId xmlns:a16="http://schemas.microsoft.com/office/drawing/2014/main" id="{C1525ECC-CDFF-4283-BF7B-09AE25326FA8}"/>
              </a:ext>
            </a:extLst>
          </p:cNvPr>
          <p:cNvSpPr/>
          <p:nvPr/>
        </p:nvSpPr>
        <p:spPr>
          <a:xfrm>
            <a:off x="6221198" y="4653136"/>
            <a:ext cx="1330941" cy="461665"/>
          </a:xfrm>
          <a:prstGeom prst="rect">
            <a:avLst/>
          </a:prstGeom>
        </p:spPr>
        <p:txBody>
          <a:bodyPr wrap="none">
            <a:spAutoFit/>
          </a:bodyPr>
          <a:lstStyle/>
          <a:p>
            <a:pPr lvl="0" algn="ctr"/>
            <a:r>
              <a:rPr lang="pl-PL" sz="1200" b="1" dirty="0">
                <a:solidFill>
                  <a:schemeClr val="tx1">
                    <a:lumMod val="75000"/>
                    <a:lumOff val="25000"/>
                  </a:schemeClr>
                </a:solidFill>
              </a:rPr>
              <a:t>COOPERATION </a:t>
            </a:r>
          </a:p>
          <a:p>
            <a:pPr lvl="0" algn="ctr"/>
            <a:r>
              <a:rPr lang="pl-PL" sz="1200" b="1" dirty="0">
                <a:solidFill>
                  <a:schemeClr val="tx1">
                    <a:lumMod val="75000"/>
                    <a:lumOff val="25000"/>
                  </a:schemeClr>
                </a:solidFill>
              </a:rPr>
              <a:t>WITH THE GROUP</a:t>
            </a:r>
          </a:p>
        </p:txBody>
      </p:sp>
      <p:sp>
        <p:nvSpPr>
          <p:cNvPr id="59" name="Prostokąt 58">
            <a:extLst>
              <a:ext uri="{FF2B5EF4-FFF2-40B4-BE49-F238E27FC236}">
                <a16:creationId xmlns:a16="http://schemas.microsoft.com/office/drawing/2014/main" id="{D53FDCA0-CF3D-4B99-BEFF-DD6CFAFD8A5A}"/>
              </a:ext>
            </a:extLst>
          </p:cNvPr>
          <p:cNvSpPr/>
          <p:nvPr/>
        </p:nvSpPr>
        <p:spPr>
          <a:xfrm>
            <a:off x="4046566" y="4653136"/>
            <a:ext cx="1785470" cy="461665"/>
          </a:xfrm>
          <a:prstGeom prst="rect">
            <a:avLst/>
          </a:prstGeom>
        </p:spPr>
        <p:txBody>
          <a:bodyPr wrap="square">
            <a:spAutoFit/>
          </a:bodyPr>
          <a:lstStyle/>
          <a:p>
            <a:pPr lvl="0" algn="ctr"/>
            <a:r>
              <a:rPr lang="pl-PL" sz="1200" b="1" dirty="0">
                <a:solidFill>
                  <a:schemeClr val="tx1">
                    <a:lumMod val="75000"/>
                    <a:lumOff val="25000"/>
                  </a:schemeClr>
                </a:solidFill>
              </a:rPr>
              <a:t>TARGETING ON </a:t>
            </a:r>
          </a:p>
          <a:p>
            <a:pPr lvl="0" algn="ctr"/>
            <a:r>
              <a:rPr lang="pl-PL" sz="1200" b="1" dirty="0">
                <a:solidFill>
                  <a:schemeClr val="tx1">
                    <a:lumMod val="75000"/>
                    <a:lumOff val="25000"/>
                  </a:schemeClr>
                </a:solidFill>
              </a:rPr>
              <a:t>THE OBJECTIVES</a:t>
            </a:r>
          </a:p>
        </p:txBody>
      </p:sp>
      <p:cxnSp>
        <p:nvCxnSpPr>
          <p:cNvPr id="76" name="Łącznik: zakrzywiony 75">
            <a:extLst>
              <a:ext uri="{FF2B5EF4-FFF2-40B4-BE49-F238E27FC236}">
                <a16:creationId xmlns:a16="http://schemas.microsoft.com/office/drawing/2014/main" id="{943AEB31-70B1-45E4-98C6-5FC71FF0B5E8}"/>
              </a:ext>
            </a:extLst>
          </p:cNvPr>
          <p:cNvCxnSpPr>
            <a:cxnSpLocks/>
          </p:cNvCxnSpPr>
          <p:nvPr/>
        </p:nvCxnSpPr>
        <p:spPr>
          <a:xfrm rot="16200000" flipV="1">
            <a:off x="6193653" y="1693768"/>
            <a:ext cx="798271" cy="834531"/>
          </a:xfrm>
          <a:prstGeom prst="curvedConnector2">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95" name="Łącznik prosty ze strzałką 94">
            <a:extLst>
              <a:ext uri="{FF2B5EF4-FFF2-40B4-BE49-F238E27FC236}">
                <a16:creationId xmlns:a16="http://schemas.microsoft.com/office/drawing/2014/main" id="{FBD39C9C-870F-4B54-97E6-F1835F8DFDA4}"/>
              </a:ext>
            </a:extLst>
          </p:cNvPr>
          <p:cNvCxnSpPr>
            <a:cxnSpLocks/>
          </p:cNvCxnSpPr>
          <p:nvPr/>
        </p:nvCxnSpPr>
        <p:spPr>
          <a:xfrm flipH="1" flipV="1">
            <a:off x="5871239" y="1711897"/>
            <a:ext cx="12871" cy="58996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43" name="Prostokąt 42">
            <a:extLst>
              <a:ext uri="{FF2B5EF4-FFF2-40B4-BE49-F238E27FC236}">
                <a16:creationId xmlns:a16="http://schemas.microsoft.com/office/drawing/2014/main" id="{29A9ACC9-2DC8-433A-86E9-5EFC7EBE3F5C}"/>
              </a:ext>
            </a:extLst>
          </p:cNvPr>
          <p:cNvSpPr/>
          <p:nvPr/>
        </p:nvSpPr>
        <p:spPr>
          <a:xfrm>
            <a:off x="3530319" y="6050160"/>
            <a:ext cx="4915970" cy="461665"/>
          </a:xfrm>
          <a:prstGeom prst="rect">
            <a:avLst/>
          </a:prstGeom>
        </p:spPr>
        <p:txBody>
          <a:bodyPr wrap="square">
            <a:spAutoFit/>
          </a:bodyPr>
          <a:lstStyle/>
          <a:p>
            <a:pPr algn="ctr"/>
            <a:r>
              <a:rPr lang="en-GB" sz="1200" b="1" dirty="0">
                <a:solidFill>
                  <a:schemeClr val="tx1">
                    <a:lumMod val="75000"/>
                    <a:lumOff val="25000"/>
                  </a:schemeClr>
                </a:solidFill>
              </a:rPr>
              <a:t>CONDUCTING TRAINING IS A PROCESS OF THOSE ELEMENTS AND ALL OF THEM ARE IMPORTANT</a:t>
            </a:r>
            <a:r>
              <a:rPr lang="pl-PL" sz="1200" b="1" dirty="0">
                <a:solidFill>
                  <a:schemeClr val="tx1">
                    <a:lumMod val="75000"/>
                    <a:lumOff val="25000"/>
                  </a:schemeClr>
                </a:solidFill>
              </a:rPr>
              <a:t>.</a:t>
            </a:r>
          </a:p>
        </p:txBody>
      </p:sp>
    </p:spTree>
    <p:extLst>
      <p:ext uri="{BB962C8B-B14F-4D97-AF65-F5344CB8AC3E}">
        <p14:creationId xmlns:p14="http://schemas.microsoft.com/office/powerpoint/2010/main" val="3065835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2D74495C-E3EA-42C4-8C5C-31590F4D4661}"/>
              </a:ext>
            </a:extLst>
          </p:cNvPr>
          <p:cNvSpPr txBox="1">
            <a:spLocks/>
          </p:cNvSpPr>
          <p:nvPr/>
        </p:nvSpPr>
        <p:spPr bwMode="auto">
          <a:xfrm>
            <a:off x="1270273" y="188913"/>
            <a:ext cx="7922071"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400" b="1" dirty="0">
                <a:solidFill>
                  <a:schemeClr val="tx1">
                    <a:lumMod val="75000"/>
                    <a:lumOff val="25000"/>
                  </a:schemeClr>
                </a:solidFill>
              </a:rPr>
              <a:t>COOPERATION WITH THE GROUP</a:t>
            </a: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20</a:t>
            </a:fld>
            <a:endParaRPr lang="en-US" altLang="pl-PL" dirty="0"/>
          </a:p>
        </p:txBody>
      </p:sp>
      <p:sp>
        <p:nvSpPr>
          <p:cNvPr id="12" name="pole tekstowe 11">
            <a:extLst>
              <a:ext uri="{FF2B5EF4-FFF2-40B4-BE49-F238E27FC236}">
                <a16:creationId xmlns:a16="http://schemas.microsoft.com/office/drawing/2014/main" id="{907D5282-2130-4921-A53C-9E2B11F625ED}"/>
              </a:ext>
            </a:extLst>
          </p:cNvPr>
          <p:cNvSpPr txBox="1"/>
          <p:nvPr/>
        </p:nvSpPr>
        <p:spPr>
          <a:xfrm>
            <a:off x="4367808" y="1947316"/>
            <a:ext cx="5872375" cy="3539430"/>
          </a:xfrm>
          <a:prstGeom prst="rect">
            <a:avLst/>
          </a:prstGeom>
          <a:noFill/>
        </p:spPr>
        <p:txBody>
          <a:bodyPr wrap="square" rtlCol="0">
            <a:spAutoFit/>
          </a:bodyPr>
          <a:lstStyle/>
          <a:p>
            <a:pPr>
              <a:spcAft>
                <a:spcPts val="1200"/>
              </a:spcAft>
            </a:pPr>
            <a:r>
              <a:rPr lang="en-GB" sz="1700" dirty="0">
                <a:solidFill>
                  <a:schemeClr val="tx1">
                    <a:lumMod val="75000"/>
                    <a:lumOff val="25000"/>
                  </a:schemeClr>
                </a:solidFill>
              </a:rPr>
              <a:t>In adult education, behaviours that hamper their good functioning appear less frequently than in children and adolescents. </a:t>
            </a:r>
            <a:endParaRPr lang="pl-PL" sz="1700" dirty="0">
              <a:solidFill>
                <a:schemeClr val="tx1">
                  <a:lumMod val="75000"/>
                  <a:lumOff val="25000"/>
                </a:schemeClr>
              </a:solidFill>
            </a:endParaRPr>
          </a:p>
          <a:p>
            <a:pPr>
              <a:spcAft>
                <a:spcPts val="1200"/>
              </a:spcAft>
            </a:pPr>
            <a:r>
              <a:rPr lang="en-GB" sz="1700" dirty="0">
                <a:solidFill>
                  <a:schemeClr val="tx1">
                    <a:lumMod val="75000"/>
                    <a:lumOff val="25000"/>
                  </a:schemeClr>
                </a:solidFill>
              </a:rPr>
              <a:t>Bartenders can meet among their customers people who particularly under the influence of alcohol are:</a:t>
            </a:r>
            <a:r>
              <a:rPr lang="pl-PL" sz="1700" dirty="0">
                <a:solidFill>
                  <a:schemeClr val="tx1">
                    <a:lumMod val="75000"/>
                    <a:lumOff val="25000"/>
                  </a:schemeClr>
                </a:solidFill>
              </a:rPr>
              <a:t> </a:t>
            </a:r>
            <a:r>
              <a:rPr lang="en-GB" sz="1700" b="1" dirty="0">
                <a:solidFill>
                  <a:schemeClr val="tx1">
                    <a:lumMod val="75000"/>
                    <a:lumOff val="25000"/>
                  </a:schemeClr>
                </a:solidFill>
              </a:rPr>
              <a:t>aggressive, push their own opinion, want to dominate and influence others or be submissive and cannot refuse, want to focus attention on themselves or behave completely passively and indifferently.</a:t>
            </a:r>
            <a:endParaRPr lang="pl-PL" sz="1700" b="1" dirty="0">
              <a:solidFill>
                <a:schemeClr val="tx1">
                  <a:lumMod val="75000"/>
                  <a:lumOff val="25000"/>
                </a:schemeClr>
              </a:solidFill>
            </a:endParaRPr>
          </a:p>
          <a:p>
            <a:r>
              <a:rPr lang="en-GB" sz="1700" dirty="0">
                <a:solidFill>
                  <a:schemeClr val="tx1">
                    <a:lumMod val="75000"/>
                    <a:lumOff val="25000"/>
                  </a:schemeClr>
                </a:solidFill>
              </a:rPr>
              <a:t>If members of the training group assume similar roles, due to their adverse impact on other people, they should be mastered or eliminated. In the adult education the participants may help the trainer.</a:t>
            </a:r>
            <a:endParaRPr lang="pl-PL" sz="1700" dirty="0">
              <a:solidFill>
                <a:schemeClr val="tx1">
                  <a:lumMod val="75000"/>
                  <a:lumOff val="25000"/>
                </a:schemeClr>
              </a:solidFill>
            </a:endParaRPr>
          </a:p>
        </p:txBody>
      </p:sp>
      <p:sp>
        <p:nvSpPr>
          <p:cNvPr id="8" name="pole tekstowe 7">
            <a:extLst>
              <a:ext uri="{FF2B5EF4-FFF2-40B4-BE49-F238E27FC236}">
                <a16:creationId xmlns:a16="http://schemas.microsoft.com/office/drawing/2014/main" id="{2D1301A3-52A3-40D1-A2CD-388DE644D56F}"/>
              </a:ext>
            </a:extLst>
          </p:cNvPr>
          <p:cNvSpPr txBox="1"/>
          <p:nvPr/>
        </p:nvSpPr>
        <p:spPr>
          <a:xfrm>
            <a:off x="659253" y="4365104"/>
            <a:ext cx="3168351" cy="923330"/>
          </a:xfrm>
          <a:prstGeom prst="rect">
            <a:avLst/>
          </a:prstGeom>
          <a:noFill/>
        </p:spPr>
        <p:txBody>
          <a:bodyPr wrap="square" rtlCol="0">
            <a:spAutoFit/>
          </a:bodyPr>
          <a:lstStyle/>
          <a:p>
            <a:pPr algn="ctr"/>
            <a:r>
              <a:rPr lang="pl-PL" b="1" dirty="0">
                <a:solidFill>
                  <a:srgbClr val="FFAC06"/>
                </a:solidFill>
              </a:rPr>
              <a:t>ROLES IN THE GROUP RELATED TO THE IMPLEMENTATION OF TASKS</a:t>
            </a:r>
          </a:p>
        </p:txBody>
      </p:sp>
      <p:pic>
        <p:nvPicPr>
          <p:cNvPr id="9" name="Obraz 8">
            <a:extLst>
              <a:ext uri="{FF2B5EF4-FFF2-40B4-BE49-F238E27FC236}">
                <a16:creationId xmlns:a16="http://schemas.microsoft.com/office/drawing/2014/main" id="{91A31F35-CD82-43FE-A0F6-0330E0B927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5194" y="2231671"/>
            <a:ext cx="1656470" cy="1656470"/>
          </a:xfrm>
          <a:prstGeom prst="rect">
            <a:avLst/>
          </a:prstGeom>
        </p:spPr>
      </p:pic>
      <p:pic>
        <p:nvPicPr>
          <p:cNvPr id="10" name="Obraz 9">
            <a:extLst>
              <a:ext uri="{FF2B5EF4-FFF2-40B4-BE49-F238E27FC236}">
                <a16:creationId xmlns:a16="http://schemas.microsoft.com/office/drawing/2014/main" id="{090026A8-9A34-4785-AA22-8E5E9C4CBA28}"/>
              </a:ext>
            </a:extLst>
          </p:cNvPr>
          <p:cNvPicPr>
            <a:picLocks noChangeAspect="1"/>
          </p:cNvPicPr>
          <p:nvPr/>
        </p:nvPicPr>
        <p:blipFill>
          <a:blip r:embed="rId3"/>
          <a:stretch>
            <a:fillRect/>
          </a:stretch>
        </p:blipFill>
        <p:spPr>
          <a:xfrm flipH="1">
            <a:off x="3827601" y="1772814"/>
            <a:ext cx="108159" cy="3888434"/>
          </a:xfrm>
          <a:prstGeom prst="rect">
            <a:avLst/>
          </a:prstGeom>
        </p:spPr>
      </p:pic>
    </p:spTree>
    <p:extLst>
      <p:ext uri="{BB962C8B-B14F-4D97-AF65-F5344CB8AC3E}">
        <p14:creationId xmlns:p14="http://schemas.microsoft.com/office/powerpoint/2010/main" val="3006186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2D74495C-E3EA-42C4-8C5C-31590F4D4661}"/>
              </a:ext>
            </a:extLst>
          </p:cNvPr>
          <p:cNvSpPr txBox="1">
            <a:spLocks/>
          </p:cNvSpPr>
          <p:nvPr/>
        </p:nvSpPr>
        <p:spPr bwMode="auto">
          <a:xfrm>
            <a:off x="1270273" y="188913"/>
            <a:ext cx="7922071"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400" b="1" dirty="0">
                <a:solidFill>
                  <a:schemeClr val="tx1">
                    <a:lumMod val="75000"/>
                    <a:lumOff val="25000"/>
                  </a:schemeClr>
                </a:solidFill>
              </a:rPr>
              <a:t>COOPERATION WITH THE GROUP</a:t>
            </a: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21</a:t>
            </a:fld>
            <a:endParaRPr lang="en-US" altLang="pl-PL" dirty="0"/>
          </a:p>
        </p:txBody>
      </p:sp>
      <p:sp>
        <p:nvSpPr>
          <p:cNvPr id="2" name="Prostokąt 1">
            <a:extLst>
              <a:ext uri="{FF2B5EF4-FFF2-40B4-BE49-F238E27FC236}">
                <a16:creationId xmlns:a16="http://schemas.microsoft.com/office/drawing/2014/main" id="{EFBA9591-B186-4014-9F57-D66D6CF33D5F}"/>
              </a:ext>
            </a:extLst>
          </p:cNvPr>
          <p:cNvSpPr/>
          <p:nvPr/>
        </p:nvSpPr>
        <p:spPr>
          <a:xfrm>
            <a:off x="3927491" y="1624335"/>
            <a:ext cx="6849315" cy="5693097"/>
          </a:xfrm>
          <a:prstGeom prst="rect">
            <a:avLst/>
          </a:prstGeom>
        </p:spPr>
        <p:txBody>
          <a:bodyPr wrap="square">
            <a:spAutoFit/>
          </a:bodyPr>
          <a:lstStyle/>
          <a:p>
            <a:pPr marL="400050" lvl="1" indent="0">
              <a:lnSpc>
                <a:spcPct val="134000"/>
              </a:lnSpc>
              <a:spcAft>
                <a:spcPts val="1800"/>
              </a:spcAft>
              <a:buNone/>
            </a:pPr>
            <a:r>
              <a:rPr lang="en-GB" sz="1700" i="1" dirty="0">
                <a:solidFill>
                  <a:schemeClr val="tx1">
                    <a:lumMod val="75000"/>
                    <a:lumOff val="25000"/>
                  </a:schemeClr>
                </a:solidFill>
              </a:rPr>
              <a:t>In short trainings, lasting up to several hours, e.g. </a:t>
            </a:r>
            <a:r>
              <a:rPr lang="en-GB" sz="1700" i="1" dirty="0" err="1">
                <a:solidFill>
                  <a:schemeClr val="tx1">
                    <a:lumMod val="75000"/>
                    <a:lumOff val="25000"/>
                  </a:schemeClr>
                </a:solidFill>
              </a:rPr>
              <a:t>Baristic</a:t>
            </a:r>
            <a:r>
              <a:rPr lang="en-GB" sz="1700" i="1" dirty="0">
                <a:solidFill>
                  <a:schemeClr val="tx1">
                    <a:lumMod val="75000"/>
                    <a:lumOff val="25000"/>
                  </a:schemeClr>
                </a:solidFill>
              </a:rPr>
              <a:t> 1</a:t>
            </a:r>
            <a:r>
              <a:rPr lang="en-GB" sz="1700" i="1" baseline="30000" dirty="0">
                <a:solidFill>
                  <a:schemeClr val="tx1">
                    <a:lumMod val="75000"/>
                    <a:lumOff val="25000"/>
                  </a:schemeClr>
                </a:solidFill>
              </a:rPr>
              <a:t>ST</a:t>
            </a:r>
            <a:r>
              <a:rPr lang="en-GB" sz="1700" i="1" dirty="0">
                <a:solidFill>
                  <a:schemeClr val="tx1">
                    <a:lumMod val="75000"/>
                    <a:lumOff val="25000"/>
                  </a:schemeClr>
                </a:solidFill>
              </a:rPr>
              <a:t>  degree or in the field of modern trends in decorating drinks, the changes taking place in a group of participants can be unnoticeable.</a:t>
            </a:r>
            <a:endParaRPr lang="pl-PL" sz="1700" i="1" dirty="0">
              <a:solidFill>
                <a:schemeClr val="tx1">
                  <a:lumMod val="75000"/>
                  <a:lumOff val="25000"/>
                </a:schemeClr>
              </a:solidFill>
            </a:endParaRPr>
          </a:p>
          <a:p>
            <a:pPr marL="400050" lvl="1">
              <a:lnSpc>
                <a:spcPct val="104000"/>
              </a:lnSpc>
              <a:spcAft>
                <a:spcPts val="1800"/>
              </a:spcAft>
              <a:buNone/>
              <a:defRPr/>
            </a:pPr>
            <a:r>
              <a:rPr lang="en-GB" sz="1700" i="1" dirty="0">
                <a:solidFill>
                  <a:schemeClr val="tx1">
                    <a:lumMod val="75000"/>
                    <a:lumOff val="25000"/>
                  </a:schemeClr>
                </a:solidFill>
              </a:rPr>
              <a:t>The development of the group rarely goes beyond the stage of formation, in which its members are distrustful towards themselves and towards the trainer, they observe each other, they only know their own expectations.</a:t>
            </a:r>
            <a:endParaRPr lang="pl-PL" sz="1700" i="1" dirty="0">
              <a:solidFill>
                <a:schemeClr val="tx1">
                  <a:lumMod val="75000"/>
                  <a:lumOff val="25000"/>
                </a:schemeClr>
              </a:solidFill>
            </a:endParaRPr>
          </a:p>
          <a:p>
            <a:pPr marL="400050" lvl="1">
              <a:lnSpc>
                <a:spcPct val="114000"/>
              </a:lnSpc>
              <a:spcAft>
                <a:spcPts val="1800"/>
              </a:spcAft>
              <a:buNone/>
              <a:defRPr/>
            </a:pPr>
            <a:r>
              <a:rPr lang="en-GB" sz="1700" b="1" i="1" dirty="0">
                <a:solidFill>
                  <a:schemeClr val="tx1">
                    <a:lumMod val="75000"/>
                    <a:lumOff val="25000"/>
                  </a:schemeClr>
                </a:solidFill>
              </a:rPr>
              <a:t>The first impression that the trainer will have on the participants plays a huge role here and how he will present himself. If he can create a favourable atmosphere, trust and respect and he is interested in the subject, then his work with the group will bring good results</a:t>
            </a:r>
            <a:endParaRPr lang="pl-PL" sz="1700" b="1" i="1" dirty="0">
              <a:solidFill>
                <a:schemeClr val="tx1">
                  <a:lumMod val="75000"/>
                  <a:lumOff val="25000"/>
                </a:schemeClr>
              </a:solidFill>
            </a:endParaRPr>
          </a:p>
          <a:p>
            <a:pPr marL="400050" lvl="1" indent="0">
              <a:spcAft>
                <a:spcPts val="1800"/>
              </a:spcAft>
              <a:buFont typeface="Arial" panose="020B0604020202020204" pitchFamily="34" charset="0"/>
              <a:buNone/>
            </a:pPr>
            <a:endParaRPr lang="pl-PL" sz="2000" b="1" dirty="0"/>
          </a:p>
          <a:p>
            <a:pPr marL="0" indent="0">
              <a:spcAft>
                <a:spcPts val="1200"/>
              </a:spcAft>
              <a:buNone/>
            </a:pPr>
            <a:endParaRPr lang="pl-PL" sz="2000" dirty="0"/>
          </a:p>
          <a:p>
            <a:pPr marL="400050" lvl="1" indent="0">
              <a:buFont typeface="Arial" panose="020B0604020202020204" pitchFamily="34" charset="0"/>
              <a:buNone/>
            </a:pPr>
            <a:endParaRPr lang="pl-PL" dirty="0"/>
          </a:p>
        </p:txBody>
      </p:sp>
      <p:sp>
        <p:nvSpPr>
          <p:cNvPr id="7" name="pole tekstowe 6">
            <a:extLst>
              <a:ext uri="{FF2B5EF4-FFF2-40B4-BE49-F238E27FC236}">
                <a16:creationId xmlns:a16="http://schemas.microsoft.com/office/drawing/2014/main" id="{8BECC52F-1E43-4FB8-9D85-241B828054C9}"/>
              </a:ext>
            </a:extLst>
          </p:cNvPr>
          <p:cNvSpPr txBox="1"/>
          <p:nvPr/>
        </p:nvSpPr>
        <p:spPr>
          <a:xfrm>
            <a:off x="659253" y="4094954"/>
            <a:ext cx="3168351" cy="646331"/>
          </a:xfrm>
          <a:prstGeom prst="rect">
            <a:avLst/>
          </a:prstGeom>
          <a:noFill/>
        </p:spPr>
        <p:txBody>
          <a:bodyPr wrap="square" rtlCol="0">
            <a:spAutoFit/>
          </a:bodyPr>
          <a:lstStyle/>
          <a:p>
            <a:pPr algn="ctr"/>
            <a:r>
              <a:rPr lang="pl-PL" b="1" dirty="0">
                <a:solidFill>
                  <a:srgbClr val="FFAC06"/>
                </a:solidFill>
              </a:rPr>
              <a:t>GROUP PROCCESS, </a:t>
            </a:r>
          </a:p>
          <a:p>
            <a:pPr algn="ctr"/>
            <a:r>
              <a:rPr lang="pl-PL" b="1" dirty="0">
                <a:solidFill>
                  <a:srgbClr val="FFAC06"/>
                </a:solidFill>
              </a:rPr>
              <a:t>GROUP MANAGEMENT</a:t>
            </a:r>
          </a:p>
        </p:txBody>
      </p:sp>
      <p:pic>
        <p:nvPicPr>
          <p:cNvPr id="8" name="Obraz 7">
            <a:extLst>
              <a:ext uri="{FF2B5EF4-FFF2-40B4-BE49-F238E27FC236}">
                <a16:creationId xmlns:a16="http://schemas.microsoft.com/office/drawing/2014/main" id="{615A22DB-BF15-4C3D-BB34-C39D8EB96F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5194" y="1961521"/>
            <a:ext cx="1656470" cy="1656470"/>
          </a:xfrm>
          <a:prstGeom prst="rect">
            <a:avLst/>
          </a:prstGeom>
        </p:spPr>
      </p:pic>
      <p:pic>
        <p:nvPicPr>
          <p:cNvPr id="9" name="Obraz 8">
            <a:extLst>
              <a:ext uri="{FF2B5EF4-FFF2-40B4-BE49-F238E27FC236}">
                <a16:creationId xmlns:a16="http://schemas.microsoft.com/office/drawing/2014/main" id="{B1A823A5-9DCF-4A9D-A816-C564E1B3527D}"/>
              </a:ext>
            </a:extLst>
          </p:cNvPr>
          <p:cNvPicPr>
            <a:picLocks noChangeAspect="1"/>
          </p:cNvPicPr>
          <p:nvPr/>
        </p:nvPicPr>
        <p:blipFill>
          <a:blip r:embed="rId3"/>
          <a:stretch>
            <a:fillRect/>
          </a:stretch>
        </p:blipFill>
        <p:spPr>
          <a:xfrm flipH="1">
            <a:off x="3831470" y="1502666"/>
            <a:ext cx="104289" cy="4446614"/>
          </a:xfrm>
          <a:prstGeom prst="rect">
            <a:avLst/>
          </a:prstGeom>
        </p:spPr>
      </p:pic>
    </p:spTree>
    <p:extLst>
      <p:ext uri="{BB962C8B-B14F-4D97-AF65-F5344CB8AC3E}">
        <p14:creationId xmlns:p14="http://schemas.microsoft.com/office/powerpoint/2010/main" val="2551603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a:extLst>
              <a:ext uri="{FF2B5EF4-FFF2-40B4-BE49-F238E27FC236}">
                <a16:creationId xmlns:a16="http://schemas.microsoft.com/office/drawing/2014/main" id="{B010978A-9581-4ABC-8711-BE033A1DF4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1758" b="3204"/>
          <a:stretch/>
        </p:blipFill>
        <p:spPr>
          <a:xfrm>
            <a:off x="0" y="1377112"/>
            <a:ext cx="12233843" cy="6120000"/>
          </a:xfrm>
          <a:prstGeom prst="rect">
            <a:avLst/>
          </a:prstGeom>
        </p:spPr>
      </p:pic>
      <p:sp>
        <p:nvSpPr>
          <p:cNvPr id="7" name="Dymek mowy: prostokąt 6">
            <a:extLst>
              <a:ext uri="{FF2B5EF4-FFF2-40B4-BE49-F238E27FC236}">
                <a16:creationId xmlns:a16="http://schemas.microsoft.com/office/drawing/2014/main" id="{495F1FB9-7C95-418A-BF26-CD1CF87E016A}"/>
              </a:ext>
            </a:extLst>
          </p:cNvPr>
          <p:cNvSpPr/>
          <p:nvPr/>
        </p:nvSpPr>
        <p:spPr>
          <a:xfrm>
            <a:off x="3575720" y="1124744"/>
            <a:ext cx="4694424" cy="3312368"/>
          </a:xfrm>
          <a:prstGeom prst="wedgeRectCallout">
            <a:avLst/>
          </a:prstGeom>
          <a:solidFill>
            <a:srgbClr val="FBB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CFAB28BD-34BB-4FC3-B840-C44662451011}"/>
              </a:ext>
            </a:extLst>
          </p:cNvPr>
          <p:cNvPicPr>
            <a:picLocks noChangeAspect="1"/>
          </p:cNvPicPr>
          <p:nvPr/>
        </p:nvPicPr>
        <p:blipFill>
          <a:blip r:embed="rId3"/>
          <a:stretch>
            <a:fillRect/>
          </a:stretch>
        </p:blipFill>
        <p:spPr>
          <a:xfrm rot="5400000" flipH="1">
            <a:off x="11043459" y="291459"/>
            <a:ext cx="119336" cy="2177746"/>
          </a:xfrm>
          <a:prstGeom prst="rect">
            <a:avLst/>
          </a:prstGeom>
        </p:spPr>
      </p:pic>
      <p:sp>
        <p:nvSpPr>
          <p:cNvPr id="4" name="Tytuł 1">
            <a:extLst>
              <a:ext uri="{FF2B5EF4-FFF2-40B4-BE49-F238E27FC236}">
                <a16:creationId xmlns:a16="http://schemas.microsoft.com/office/drawing/2014/main" id="{2D74495C-E3EA-42C4-8C5C-31590F4D4661}"/>
              </a:ext>
            </a:extLst>
          </p:cNvPr>
          <p:cNvSpPr txBox="1">
            <a:spLocks/>
          </p:cNvSpPr>
          <p:nvPr/>
        </p:nvSpPr>
        <p:spPr bwMode="auto">
          <a:xfrm>
            <a:off x="1270273" y="188913"/>
            <a:ext cx="7922071"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400" b="1" dirty="0">
                <a:solidFill>
                  <a:schemeClr val="tx1">
                    <a:lumMod val="75000"/>
                    <a:lumOff val="25000"/>
                  </a:schemeClr>
                </a:solidFill>
              </a:rPr>
              <a:t>COOPERATION WITH THE GROUP</a:t>
            </a: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22</a:t>
            </a:fld>
            <a:endParaRPr lang="en-US" altLang="pl-PL" dirty="0"/>
          </a:p>
        </p:txBody>
      </p:sp>
      <p:sp>
        <p:nvSpPr>
          <p:cNvPr id="2" name="Prostokąt 1">
            <a:extLst>
              <a:ext uri="{FF2B5EF4-FFF2-40B4-BE49-F238E27FC236}">
                <a16:creationId xmlns:a16="http://schemas.microsoft.com/office/drawing/2014/main" id="{EFBA9591-B186-4014-9F57-D66D6CF33D5F}"/>
              </a:ext>
            </a:extLst>
          </p:cNvPr>
          <p:cNvSpPr/>
          <p:nvPr/>
        </p:nvSpPr>
        <p:spPr>
          <a:xfrm>
            <a:off x="3485712" y="1380332"/>
            <a:ext cx="4505380" cy="2785378"/>
          </a:xfrm>
          <a:prstGeom prst="rect">
            <a:avLst/>
          </a:prstGeom>
        </p:spPr>
        <p:txBody>
          <a:bodyPr wrap="square">
            <a:spAutoFit/>
          </a:bodyPr>
          <a:lstStyle/>
          <a:p>
            <a:pPr marL="400050" lvl="1" indent="0" algn="ctr">
              <a:spcAft>
                <a:spcPts val="1800"/>
              </a:spcAft>
              <a:buNone/>
            </a:pPr>
            <a:r>
              <a:rPr lang="en-GB" sz="1600" dirty="0"/>
              <a:t>In longer courses, such as first and second degree bartending, flair or other training, group development is easier to see. It results from the mutual learning of its members and building mutual relations.</a:t>
            </a:r>
          </a:p>
          <a:p>
            <a:pPr marL="400050" lvl="1" indent="0" algn="ctr">
              <a:spcAft>
                <a:spcPts val="1800"/>
              </a:spcAft>
              <a:buNone/>
            </a:pPr>
            <a:r>
              <a:rPr lang="en-GB" sz="1600" b="1" dirty="0"/>
              <a:t>Irrespective of the stage of development in which the group is located, managing it must be based on mutual respect, striving to achieve the goals set in an attractive way for the participants.</a:t>
            </a:r>
            <a:endParaRPr lang="pl-PL" sz="1200" dirty="0"/>
          </a:p>
        </p:txBody>
      </p:sp>
    </p:spTree>
    <p:extLst>
      <p:ext uri="{BB962C8B-B14F-4D97-AF65-F5344CB8AC3E}">
        <p14:creationId xmlns:p14="http://schemas.microsoft.com/office/powerpoint/2010/main" val="1483758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AutoShape 2" descr="data:image/jpeg;base64,/9j/4AAQSkZJRgABAQAAAQABAAD/2wCEAAkGBhQSERQTExMTExMWGBkYFxgXGR4ZHRwcFxQXFRcYGBYaJCYiGRolGhUWHy8gIycpLCwsFR8xNTAqNSYrLCkBCQoKDgwOGg8PGi0lHiQsKSktKioqKSkqKiwsLCwsKSwpLCksKSwsLCwpLCwpKSwpKSosKSwsLCwpKSwsLCwpKf/AABEIAHgAeAMBIgACEQEDEQH/xAAcAAACAgMBAQAAAAAAAAAAAAADBQQGAAECBwj/xAA8EAACAQIEAwYDBQcDBQAAAAABAgMAEQQFEiExQWEGEyJRcZEygbEHI1Kh0RRCcoKSweEVM2JDg6LC8P/EABkBAAIDAQAAAAAAAAAAAAAAAAMEAQIFAP/EACcRAAICAgIBAwMFAAAAAAAAAAECAAMRIRIxBBNBUSJhoRQycYGx/9oADAMBAAIRAxEAPwC1Zh2PDAcJBzDAX+VVqXslhpOFhy8Jt/in2d9tEe8cXwD4nvYeg6daRPLELElV8t7VmWuqNiubFCmxM24kGDs7jcOCMNiI9Pk8dz/UD/apOHzDMlGlo8KxH7xZlv8A+Jo8GNi5S3PHZvKjxZ7HfSJrHbjv+RFSnksJzeLU3X+x1h8UHQa3MbcwCCL9DUg4In/rPbpb61XMViUv/vx+hIFSE7RpAi95fS3AjcDa9NVeSGOGi1/h8F5IYbM8oIdZY3PeDzFyR5X2sOu9U3tzm2ZxoGCaI7HVJGNduHFreHnvVzxWcl01YcBtQ2bl6250XCdo3WLTMt5ALEgeFutj9KaZ0x3EkVycAT51AZm5szdbkn6k1bsk+zieaxl+5TqLt7cvnV/jaKLxKsSDe5AAseQrh8W0v+1PGvG4tc0mbM6E0RQqDLbjDIuy0GFUd2oB/EfiPzqwR9ogg0m7jpuR+tedl9JdcRiXItcFbWHTahRdpEiYiGMyKoBAvua6sgbzB3WBvpxPSc1jgmQEqDfcW8J34m/nVPbFJgXLt4ydl18vPYfWpGWdoBM7aoHj0+xuKJmvZMY/QWZkRGu3kw5qfK/nTYKMMjuJn1BreJJy/HS4sFiqpERZbE3br6VlTJs7hiARLPpFgFHC3K/Csqvq1romW9G1thZHwmGgKlXQabDYIx+VjXX3Uh0NCVVPh1QqQb8QOY4U5kcNsmgkcbsTXGJnZFFoo/nIV/8AU0rxBP2EtkxDPBAt2WFQdwdMTX4dKFhsjjJWQxAE24wkeliSak/6hI76JBAqW4ic+17DenOX4JNPgdiAQdpSRf3qAvJsiFJ4LiR8TlMTJYqVtY3RbHbnvRsFlMeg/dltW9pFV+PkRyqe8A5lvYt/euWwyBfi0/Mr/eiBRygza3HBMWthtDAKqhQPhCEW6Xvt7VwMFHOhvYHgfHex6cKDNBFIxVZPH5iUkj0XcVLy2GTTYmXbbxBbn5rVlVTKF2XqKm7OQxxN39nQG52PHlvzNLVy7DnxJD3V+ZNjVnzDLO+Ro21FTa416b2PDgaS5r2OjQ98AWW4GjUG4m23lvblQHQ4PwI549qk4Y7Mj4XLoF2ZA55ktRv2SHisUaHz3JqFNmIUAadXHSqDcgcdI5DrzrcUj2uQdTfCig6h0K8SaV9bHQjx8dc5JkxmUcPEemwpVjsSxFi1kPIcD6jnTSDI5ipMhKX/AAkah6k3A9APnRD2Ww72sjk82Z2N/wCWpKv22h8SqvWTxQZPz7SvQvc6Uux8huayr5gMpSIWVQo8hWVUKfYQxx7mPIsKB++t/l/mlnaDABImkCxsygkB1vq6A8j13qNHm5C2HdyN0Yr7kqagSZ7imYjuIE07KWmaS/yWNbe9aPNOPxMRa35dRHh8+eJSVhjUk3tpAH602yftZLKN4VUjnpc3+YrvLXxIlLyyQMDsEWG1t+Tlix9hTiXGvbYMb/hA2+bXpRG4n934j7VFxnjj+5iYuc7gWHQP+laxGZTqvwav+3I1CXGzbLsGJ2ub/UCmLvMo+BG2/Fb1vsaPWeZOMxW1BX2AZTcR2nxKankwpKDioBVvUBhv7iusi7b4ZyY0TF6xYlCS1j1CswFNc27QY5QFiy8TjlpxIBv6FOHzouDfHHTdIEuBdGYtueo3+Yoijj3uBYhuhiY2dknw4WdtuaN7cKBmObB42RoMQhIIBWNjbbiAONPIDiQLMmHYeas4+qm9QsdiWY6Cy3Y2GgWtte2onc26D0rnIUZ+Z1NZsYKJTczyzuZopLYiZzqBKpc7W3Zjw4/kaPkmSmRnd8PPC5PxNiGbUOXhBFvSrNDiSWsIiE5Odr2G5txt160Rm1bA6R+L9KTrBH8zTZFC/UciCiy1EN2Zif8Akxb8mJ3qTHiEG4N/SoGOyeJmXRM6uBvYIQ1yLEhgTtY7iw3PHajwZLOBdsSGW/DurW8rnXa/Wwo4qyctFj5PEYQanM2bMfhik9bD6XF63R3wxXcy2t+EAe4ub/Osqj2BDjH5EH6jHeYlhmDHY2FvL2G9MEIXyN/nSGQYJPjmS9vhQmRv6QTUvA5XBIqt32ljyb7s+h61QVYMcPl66jZMWtwFt15UPFYsWIOpeoYXradmgwP3jMOjMfzFFlw0USDvAojBAs17E3GnZja97W60Q1HG4P8AWL8RDh5CX3xD92TZu8G6i3HUbW/xVwmy8MLd7MP4WH0IpM2YYMBxIYQsbeIvoIUkbW+Rp4mHikQHTrUgWIJtblYg2tUeIBgkGLeTbzIx1KrmfZJSdTYzFra9iZAFHW1hTLIcZEVVVxn7Q67HxKDfgfCN7/M0DOOyuXk3lihBGwLNoO/He9+dVDtX2fwYA7hO9e+6hdS289XI9N6O5CbMFWpfU9WeNbb3v86QZkYwwjE0ccnxKGIW4U8bH1/OvKsqGJgY920qr+BS2kei8qsq4zEyW73CyTW4F42b2JU1RrEsXGYZKbK25CWnJcww+Idgk6SsnxKhvbfa9+XThVhKRE2ezXv0PuK8/jxuIQEJhJEvx0oy39bLvUjL+yuNxtmeWTDRgg2IYlrctBI29atWVGhuTaHb6nOJMz7s7l2ktiIo0FyS7NpN+Z1E3ND7MZhll1iw7oTyXWxJt0J/tXoUGVkIqEoVAtbQLe3AUXD5RHGSUjRSeOlQv0owXcVLZEXx4FDvoUXHkNwOAO29ZTYxjyrdE4r8Qe55c/Z2GGRF7wxqwOxTba1gJNgp34G96sOH7OwldWgMDzJ1UT9oVxYDfmDx9q4XJYwbhFU+a7fSkQce00mpz0Zv/QcMrX7mK/mEF/e1GkeMWWwNwSFNhsOJseQuK5edYluzHSPMk2965kw0E9nZI5haw1qHt6Xopu1gagj4bd5g8LjcO6K4VArGymyi/pU14Y22ZFceTIG/I0KLKcMpDLDCjcmVAPZhwouKyGKQEOZR1WWQe4BotZONnP4iboVOxiJcx7MYJjd8LhwAdiVC2v5Hat4UYWI6bb/i3cDob/2pPmf2a4RyhvMjIbqwfUeIO5e9+HOn+FyaNRbTfqdyepoNzgY6jFNTN1mFTtLBFYySiNb2uTpHTc7UxgzeJxqV1ceakH6VGTLgRbSLeg+lS4sEq1X1mx1C/pgNkzrDY7UwBSwPWnsEYFJ1AFTMFjRfQTvyolTHpoO6oDaxmBXJFdKaw0xFZwa3Q3etVM6eTZfl2ZgDUYyPN9yPmtWfDTShQJANXDw339xtWsH2pw0ljHMnoTb60xkxSSbqUv5gg0sEUjuN+s4OZAxkSyoUJK//AHWlmFy7uJU7tm0NfUpta/I7fOmuOh1C5IJHAgb+9awuBuAzm9qUsUKcTQot9QZOsTIZARz4k8PaigseJoq2Y7fCKFPmKKwXmeAofPiNmFKB2zjJh4oBR9hQBiARfhVez3tWY/DFpZ+BvwHQ9asGWDfIEfzY83sOFbDtbUdr8Od6pI7fog+/jK9VYMPY2I/Op2X/AGm4KXwd84PkyEbdCR9KaRVIme9lksZxB5GhtPYg6gGHCo8uaYd42KTaWIOm6MbHleqvgMwxakiT9lmFrX8an1+E1S7mozUuT9zKqxP7jPVcux4dL8+dFkxQHE153kGYzxs5ldCh+FERyR/Nbf2pjie0KKNTCS3VG/QUdXbiOQ3Bmveo5zbHsw0oxUHmOP8AisqqR/aDAdQQP+E6xo4eRblWqC1m9mGWs46kzLvs0wijxBpT/wAmO/yG1NYez2HhAWPDxJbyQUbBZvG9mjkRvQipWIJY7n2plQF6izFj3F+LcLZbWH6Urmw8jyLckR8bX4+tNcZgi3Ejak/7U6D7xJCb2siltvlWd5SMzEnr2mv4liogAO95k2XE7aV2A4n9KLhIR+6tz5mkODOJkxV44THhxx7zYnzsONW9YLdK6mgsOTytvmAaQQMeHYkXtQMy7OYVz/tIG5so039qkYjMI4xd5FUdSBS9u1OHdfupRIoJHh335i9NkV1ruI8rLDqVjG/ZNG0gaOUqn7wYaiP4T+t6dZd9mOBQgvH3zbXMni/LgK4m7VMD4U28jz+dTcP2vi21hoz13HuKDXdRnRhHS7G5YYsjih8Mccaj/ioFSFhFLcLn8cgskqHoCL0cm42Nz606GB6ihVveTO7HnWtK+Yqk4jPcWr2fBOV1fEjhtvTajt2hnYqsGEkN+Jl8AA9eNBNr5wBqFFS4zmW5sOD5Gt1ES9t9jWUfIgdzzTC/YgLhnxBVvONdJ/qJJq1ZT9nqQcMTiX/ikJ+tZWVIrCyTczR3HkSj96Q/zGjjKl829zWVlTgSvIzTZQvm/wDUaiz9nI24tIP5jWVlRxE4MRK7mP2WQSm5kkB8zv8AWhZP9nEmDhKpKso1E/DpO5vwua1WUCzxksUgw1fk2K03ioWW2pdNuNdYbIXl307eZrKysGvxEe8oxOJsW+Qy1Bx3GOG7Bpq1M3i6CnEOSRrtYn1NZWVu1UV16UTGe932TJCZYg/d/M0YYJfKsrKYAEFkzDgx5VlZWV07M//Z">
            <a:extLst>
              <a:ext uri="{FF2B5EF4-FFF2-40B4-BE49-F238E27FC236}">
                <a16:creationId xmlns:a16="http://schemas.microsoft.com/office/drawing/2014/main" id="{6FD56567-E70A-45A3-AD19-3494DE4B8799}"/>
              </a:ext>
            </a:extLst>
          </p:cNvPr>
          <p:cNvSpPr>
            <a:spLocks noChangeAspect="1" noChangeArrowheads="1"/>
          </p:cNvSpPr>
          <p:nvPr/>
        </p:nvSpPr>
        <p:spPr bwMode="auto">
          <a:xfrm>
            <a:off x="1679575" y="-547688"/>
            <a:ext cx="11430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5" name="Tytuł 1">
            <a:extLst>
              <a:ext uri="{FF2B5EF4-FFF2-40B4-BE49-F238E27FC236}">
                <a16:creationId xmlns:a16="http://schemas.microsoft.com/office/drawing/2014/main" id="{4D8E79B6-C368-437F-816D-BD0C937987B3}"/>
              </a:ext>
            </a:extLst>
          </p:cNvPr>
          <p:cNvSpPr txBox="1">
            <a:spLocks/>
          </p:cNvSpPr>
          <p:nvPr/>
        </p:nvSpPr>
        <p:spPr bwMode="auto">
          <a:xfrm>
            <a:off x="1199356" y="188640"/>
            <a:ext cx="72009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pl-PL" sz="2400" b="1" dirty="0">
                <a:solidFill>
                  <a:schemeClr val="tx1">
                    <a:lumMod val="75000"/>
                    <a:lumOff val="25000"/>
                  </a:schemeClr>
                </a:solidFill>
              </a:rPr>
              <a:t>COOPERATION WITH THE GROUP</a:t>
            </a:r>
          </a:p>
        </p:txBody>
      </p:sp>
      <p:sp>
        <p:nvSpPr>
          <p:cNvPr id="2" name="Symbol zastępczy numeru slajdu 1">
            <a:extLst>
              <a:ext uri="{FF2B5EF4-FFF2-40B4-BE49-F238E27FC236}">
                <a16:creationId xmlns:a16="http://schemas.microsoft.com/office/drawing/2014/main" id="{7DD7228E-8DD4-4D3C-A7A2-1530B718D0E1}"/>
              </a:ext>
            </a:extLst>
          </p:cNvPr>
          <p:cNvSpPr>
            <a:spLocks noGrp="1"/>
          </p:cNvSpPr>
          <p:nvPr>
            <p:ph type="sldNum" sz="quarter" idx="12"/>
          </p:nvPr>
        </p:nvSpPr>
        <p:spPr/>
        <p:txBody>
          <a:bodyPr/>
          <a:lstStyle/>
          <a:p>
            <a:pPr>
              <a:defRPr/>
            </a:pPr>
            <a:fld id="{6CC9281A-217F-4492-A313-C4D4CB901DEA}" type="slidenum">
              <a:rPr lang="en-US" altLang="pl-PL" smtClean="0"/>
              <a:pPr>
                <a:defRPr/>
              </a:pPr>
              <a:t>23</a:t>
            </a:fld>
            <a:endParaRPr lang="en-US" altLang="pl-PL" dirty="0"/>
          </a:p>
        </p:txBody>
      </p:sp>
      <p:sp>
        <p:nvSpPr>
          <p:cNvPr id="8" name="Prostokąt: jeden ścięty róg 7">
            <a:extLst>
              <a:ext uri="{FF2B5EF4-FFF2-40B4-BE49-F238E27FC236}">
                <a16:creationId xmlns:a16="http://schemas.microsoft.com/office/drawing/2014/main" id="{58826785-3E3E-4A87-8531-3CC785501D1A}"/>
              </a:ext>
            </a:extLst>
          </p:cNvPr>
          <p:cNvSpPr/>
          <p:nvPr/>
        </p:nvSpPr>
        <p:spPr>
          <a:xfrm>
            <a:off x="8857547" y="2631883"/>
            <a:ext cx="2689713" cy="4235064"/>
          </a:xfrm>
          <a:prstGeom prst="snip1Rect">
            <a:avLst/>
          </a:prstGeom>
          <a:solidFill>
            <a:srgbClr val="FE5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FBA103"/>
              </a:solidFill>
            </a:endParaRPr>
          </a:p>
        </p:txBody>
      </p:sp>
      <p:sp>
        <p:nvSpPr>
          <p:cNvPr id="9" name="Prostokąt: jeden ścięty róg 8">
            <a:extLst>
              <a:ext uri="{FF2B5EF4-FFF2-40B4-BE49-F238E27FC236}">
                <a16:creationId xmlns:a16="http://schemas.microsoft.com/office/drawing/2014/main" id="{88E9931A-B8C7-40AC-86F9-776DCED53B91}"/>
              </a:ext>
            </a:extLst>
          </p:cNvPr>
          <p:cNvSpPr/>
          <p:nvPr/>
        </p:nvSpPr>
        <p:spPr>
          <a:xfrm>
            <a:off x="6157257" y="2631883"/>
            <a:ext cx="2689713" cy="4235064"/>
          </a:xfrm>
          <a:prstGeom prst="snip1Rect">
            <a:avLst/>
          </a:prstGeom>
          <a:solidFill>
            <a:srgbClr val="FE7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jeden ścięty róg 9">
            <a:extLst>
              <a:ext uri="{FF2B5EF4-FFF2-40B4-BE49-F238E27FC236}">
                <a16:creationId xmlns:a16="http://schemas.microsoft.com/office/drawing/2014/main" id="{4A8B09C2-3AC6-4677-B30C-6492FCBAD001}"/>
              </a:ext>
            </a:extLst>
          </p:cNvPr>
          <p:cNvSpPr/>
          <p:nvPr/>
        </p:nvSpPr>
        <p:spPr>
          <a:xfrm>
            <a:off x="3472659" y="2631883"/>
            <a:ext cx="2689715" cy="4235064"/>
          </a:xfrm>
          <a:prstGeom prst="snip1Rect">
            <a:avLst/>
          </a:prstGeom>
          <a:solidFill>
            <a:srgbClr val="FBA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FBA103"/>
              </a:solidFill>
            </a:endParaRPr>
          </a:p>
        </p:txBody>
      </p:sp>
      <p:sp>
        <p:nvSpPr>
          <p:cNvPr id="11" name="Prostokąt: jeden ścięty róg 10">
            <a:extLst>
              <a:ext uri="{FF2B5EF4-FFF2-40B4-BE49-F238E27FC236}">
                <a16:creationId xmlns:a16="http://schemas.microsoft.com/office/drawing/2014/main" id="{F986218A-E65F-4C72-80D2-337E29B079E0}"/>
              </a:ext>
            </a:extLst>
          </p:cNvPr>
          <p:cNvSpPr/>
          <p:nvPr/>
        </p:nvSpPr>
        <p:spPr>
          <a:xfrm>
            <a:off x="695400" y="2631883"/>
            <a:ext cx="2778676" cy="4235064"/>
          </a:xfrm>
          <a:prstGeom prst="snip1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12" name="Grupa 11">
            <a:extLst>
              <a:ext uri="{FF2B5EF4-FFF2-40B4-BE49-F238E27FC236}">
                <a16:creationId xmlns:a16="http://schemas.microsoft.com/office/drawing/2014/main" id="{4672FF5B-7CD2-4EBD-8799-C3FEF62EB363}"/>
              </a:ext>
            </a:extLst>
          </p:cNvPr>
          <p:cNvGrpSpPr>
            <a:grpSpLocks noChangeAspect="1"/>
          </p:cNvGrpSpPr>
          <p:nvPr/>
        </p:nvGrpSpPr>
        <p:grpSpPr>
          <a:xfrm>
            <a:off x="1491125" y="2336343"/>
            <a:ext cx="848591" cy="848591"/>
            <a:chOff x="705710" y="2338581"/>
            <a:chExt cx="933450" cy="933450"/>
          </a:xfrm>
        </p:grpSpPr>
        <p:pic>
          <p:nvPicPr>
            <p:cNvPr id="13" name="Grafika 12">
              <a:extLst>
                <a:ext uri="{FF2B5EF4-FFF2-40B4-BE49-F238E27FC236}">
                  <a16:creationId xmlns:a16="http://schemas.microsoft.com/office/drawing/2014/main" id="{667A1DCB-2F4D-46CA-8366-915DF7D919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5710" y="2338581"/>
              <a:ext cx="933450" cy="933450"/>
            </a:xfrm>
            <a:prstGeom prst="rect">
              <a:avLst/>
            </a:prstGeom>
          </p:spPr>
        </p:pic>
        <p:sp>
          <p:nvSpPr>
            <p:cNvPr id="15" name="Prostokąt 14">
              <a:extLst>
                <a:ext uri="{FF2B5EF4-FFF2-40B4-BE49-F238E27FC236}">
                  <a16:creationId xmlns:a16="http://schemas.microsoft.com/office/drawing/2014/main" id="{9A3361F4-AA2D-4DEC-9F8E-4858C6F9625D}"/>
                </a:ext>
              </a:extLst>
            </p:cNvPr>
            <p:cNvSpPr/>
            <p:nvPr/>
          </p:nvSpPr>
          <p:spPr>
            <a:xfrm>
              <a:off x="991088" y="2528307"/>
              <a:ext cx="380232" cy="553998"/>
            </a:xfrm>
            <a:prstGeom prst="rect">
              <a:avLst/>
            </a:prstGeom>
          </p:spPr>
          <p:txBody>
            <a:bodyPr wrap="square">
              <a:spAutoFit/>
            </a:bodyPr>
            <a:lstStyle/>
            <a:p>
              <a:pPr lvl="0"/>
              <a:r>
                <a:rPr lang="pl-PL" sz="3000" dirty="0">
                  <a:solidFill>
                    <a:schemeClr val="bg1"/>
                  </a:solidFill>
                </a:rPr>
                <a:t>1</a:t>
              </a:r>
            </a:p>
          </p:txBody>
        </p:sp>
      </p:grpSp>
      <p:grpSp>
        <p:nvGrpSpPr>
          <p:cNvPr id="16" name="Grupa 15">
            <a:extLst>
              <a:ext uri="{FF2B5EF4-FFF2-40B4-BE49-F238E27FC236}">
                <a16:creationId xmlns:a16="http://schemas.microsoft.com/office/drawing/2014/main" id="{2E01E9BD-057B-4899-A518-C5B02083BD47}"/>
              </a:ext>
            </a:extLst>
          </p:cNvPr>
          <p:cNvGrpSpPr>
            <a:grpSpLocks noChangeAspect="1"/>
          </p:cNvGrpSpPr>
          <p:nvPr/>
        </p:nvGrpSpPr>
        <p:grpSpPr>
          <a:xfrm>
            <a:off x="4248468" y="2336343"/>
            <a:ext cx="848591" cy="848591"/>
            <a:chOff x="3299888" y="2293913"/>
            <a:chExt cx="933450" cy="933450"/>
          </a:xfrm>
        </p:grpSpPr>
        <p:pic>
          <p:nvPicPr>
            <p:cNvPr id="17" name="Grafika 16">
              <a:extLst>
                <a:ext uri="{FF2B5EF4-FFF2-40B4-BE49-F238E27FC236}">
                  <a16:creationId xmlns:a16="http://schemas.microsoft.com/office/drawing/2014/main" id="{9D337CD5-C9DB-4257-AA1A-7EED7483EB7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99888" y="2293913"/>
              <a:ext cx="933450" cy="933450"/>
            </a:xfrm>
            <a:prstGeom prst="rect">
              <a:avLst/>
            </a:prstGeom>
          </p:spPr>
        </p:pic>
        <p:sp>
          <p:nvSpPr>
            <p:cNvPr id="18" name="Prostokąt 17">
              <a:extLst>
                <a:ext uri="{FF2B5EF4-FFF2-40B4-BE49-F238E27FC236}">
                  <a16:creationId xmlns:a16="http://schemas.microsoft.com/office/drawing/2014/main" id="{A8DB7CD3-7747-4970-917D-B7781CC0B3EA}"/>
                </a:ext>
              </a:extLst>
            </p:cNvPr>
            <p:cNvSpPr/>
            <p:nvPr/>
          </p:nvSpPr>
          <p:spPr>
            <a:xfrm>
              <a:off x="3576497" y="2483639"/>
              <a:ext cx="380232" cy="553998"/>
            </a:xfrm>
            <a:prstGeom prst="rect">
              <a:avLst/>
            </a:prstGeom>
          </p:spPr>
          <p:txBody>
            <a:bodyPr wrap="square">
              <a:spAutoFit/>
            </a:bodyPr>
            <a:lstStyle/>
            <a:p>
              <a:pPr lvl="0"/>
              <a:r>
                <a:rPr lang="pl-PL" sz="3000" dirty="0">
                  <a:solidFill>
                    <a:schemeClr val="bg1"/>
                  </a:solidFill>
                </a:rPr>
                <a:t>2</a:t>
              </a:r>
            </a:p>
          </p:txBody>
        </p:sp>
      </p:grpSp>
      <p:grpSp>
        <p:nvGrpSpPr>
          <p:cNvPr id="19" name="Grupa 18">
            <a:extLst>
              <a:ext uri="{FF2B5EF4-FFF2-40B4-BE49-F238E27FC236}">
                <a16:creationId xmlns:a16="http://schemas.microsoft.com/office/drawing/2014/main" id="{CA4B0792-BF64-4E6C-AACD-2C33E6D323E0}"/>
              </a:ext>
            </a:extLst>
          </p:cNvPr>
          <p:cNvGrpSpPr>
            <a:grpSpLocks noChangeAspect="1"/>
          </p:cNvGrpSpPr>
          <p:nvPr/>
        </p:nvGrpSpPr>
        <p:grpSpPr>
          <a:xfrm>
            <a:off x="9604766" y="2336343"/>
            <a:ext cx="848591" cy="848591"/>
            <a:chOff x="8056880" y="2345937"/>
            <a:chExt cx="933450" cy="933450"/>
          </a:xfrm>
        </p:grpSpPr>
        <p:pic>
          <p:nvPicPr>
            <p:cNvPr id="20" name="Grafika 19">
              <a:extLst>
                <a:ext uri="{FF2B5EF4-FFF2-40B4-BE49-F238E27FC236}">
                  <a16:creationId xmlns:a16="http://schemas.microsoft.com/office/drawing/2014/main" id="{FB5EBF02-9E3C-4046-921B-98D0EE7F16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56880" y="2345937"/>
              <a:ext cx="933450" cy="933450"/>
            </a:xfrm>
            <a:prstGeom prst="rect">
              <a:avLst/>
            </a:prstGeom>
          </p:spPr>
        </p:pic>
        <p:sp>
          <p:nvSpPr>
            <p:cNvPr id="21" name="Prostokąt 20">
              <a:extLst>
                <a:ext uri="{FF2B5EF4-FFF2-40B4-BE49-F238E27FC236}">
                  <a16:creationId xmlns:a16="http://schemas.microsoft.com/office/drawing/2014/main" id="{5942D258-7842-4C17-BC33-1BC5BC2D1F27}"/>
                </a:ext>
              </a:extLst>
            </p:cNvPr>
            <p:cNvSpPr/>
            <p:nvPr/>
          </p:nvSpPr>
          <p:spPr>
            <a:xfrm>
              <a:off x="8364384" y="2535663"/>
              <a:ext cx="380232" cy="553998"/>
            </a:xfrm>
            <a:prstGeom prst="rect">
              <a:avLst/>
            </a:prstGeom>
          </p:spPr>
          <p:txBody>
            <a:bodyPr wrap="square">
              <a:spAutoFit/>
            </a:bodyPr>
            <a:lstStyle/>
            <a:p>
              <a:pPr lvl="0"/>
              <a:r>
                <a:rPr lang="pl-PL" sz="3000" dirty="0">
                  <a:solidFill>
                    <a:schemeClr val="bg1"/>
                  </a:solidFill>
                </a:rPr>
                <a:t>4</a:t>
              </a:r>
            </a:p>
          </p:txBody>
        </p:sp>
      </p:grpSp>
      <p:grpSp>
        <p:nvGrpSpPr>
          <p:cNvPr id="22" name="Grupa 21">
            <a:extLst>
              <a:ext uri="{FF2B5EF4-FFF2-40B4-BE49-F238E27FC236}">
                <a16:creationId xmlns:a16="http://schemas.microsoft.com/office/drawing/2014/main" id="{B0245EF0-AA0E-49A8-A076-1C86EE5EAC6C}"/>
              </a:ext>
            </a:extLst>
          </p:cNvPr>
          <p:cNvGrpSpPr>
            <a:grpSpLocks noChangeAspect="1"/>
          </p:cNvGrpSpPr>
          <p:nvPr/>
        </p:nvGrpSpPr>
        <p:grpSpPr>
          <a:xfrm>
            <a:off x="6900863" y="2336343"/>
            <a:ext cx="848591" cy="848591"/>
            <a:chOff x="5662519" y="2338581"/>
            <a:chExt cx="933450" cy="933450"/>
          </a:xfrm>
        </p:grpSpPr>
        <p:pic>
          <p:nvPicPr>
            <p:cNvPr id="24" name="Grafika 23">
              <a:extLst>
                <a:ext uri="{FF2B5EF4-FFF2-40B4-BE49-F238E27FC236}">
                  <a16:creationId xmlns:a16="http://schemas.microsoft.com/office/drawing/2014/main" id="{8CB335AC-3A5D-47E2-BD5A-DE812EF85C5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62519" y="2338581"/>
              <a:ext cx="933450" cy="933450"/>
            </a:xfrm>
            <a:prstGeom prst="rect">
              <a:avLst/>
            </a:prstGeom>
          </p:spPr>
        </p:pic>
        <p:sp>
          <p:nvSpPr>
            <p:cNvPr id="25" name="Prostokąt 24">
              <a:extLst>
                <a:ext uri="{FF2B5EF4-FFF2-40B4-BE49-F238E27FC236}">
                  <a16:creationId xmlns:a16="http://schemas.microsoft.com/office/drawing/2014/main" id="{B25FA293-1C16-4012-9DF5-D90DEF550070}"/>
                </a:ext>
              </a:extLst>
            </p:cNvPr>
            <p:cNvSpPr/>
            <p:nvPr/>
          </p:nvSpPr>
          <p:spPr>
            <a:xfrm>
              <a:off x="5939128" y="2528307"/>
              <a:ext cx="380232" cy="553998"/>
            </a:xfrm>
            <a:prstGeom prst="rect">
              <a:avLst/>
            </a:prstGeom>
          </p:spPr>
          <p:txBody>
            <a:bodyPr wrap="square">
              <a:spAutoFit/>
            </a:bodyPr>
            <a:lstStyle/>
            <a:p>
              <a:pPr lvl="0"/>
              <a:r>
                <a:rPr lang="pl-PL" sz="3000" dirty="0">
                  <a:solidFill>
                    <a:schemeClr val="bg1"/>
                  </a:solidFill>
                </a:rPr>
                <a:t>3</a:t>
              </a:r>
            </a:p>
          </p:txBody>
        </p:sp>
      </p:grpSp>
      <p:sp>
        <p:nvSpPr>
          <p:cNvPr id="26" name="Prostokąt 25">
            <a:extLst>
              <a:ext uri="{FF2B5EF4-FFF2-40B4-BE49-F238E27FC236}">
                <a16:creationId xmlns:a16="http://schemas.microsoft.com/office/drawing/2014/main" id="{4BBEC700-F6E5-45B5-A476-C1389447F8C7}"/>
              </a:ext>
            </a:extLst>
          </p:cNvPr>
          <p:cNvSpPr/>
          <p:nvPr/>
        </p:nvSpPr>
        <p:spPr>
          <a:xfrm>
            <a:off x="829449" y="3427664"/>
            <a:ext cx="2194582" cy="338554"/>
          </a:xfrm>
          <a:prstGeom prst="rect">
            <a:avLst/>
          </a:prstGeom>
        </p:spPr>
        <p:txBody>
          <a:bodyPr wrap="square">
            <a:spAutoFit/>
          </a:bodyPr>
          <a:lstStyle/>
          <a:p>
            <a:pPr algn="ctr"/>
            <a:r>
              <a:rPr lang="pl-PL" sz="1600" b="1" dirty="0">
                <a:solidFill>
                  <a:prstClr val="white"/>
                </a:solidFill>
              </a:rPr>
              <a:t>FORMATING</a:t>
            </a:r>
          </a:p>
        </p:txBody>
      </p:sp>
      <p:sp>
        <p:nvSpPr>
          <p:cNvPr id="27" name="Prostokąt 26">
            <a:extLst>
              <a:ext uri="{FF2B5EF4-FFF2-40B4-BE49-F238E27FC236}">
                <a16:creationId xmlns:a16="http://schemas.microsoft.com/office/drawing/2014/main" id="{5BBFE9ED-CDC3-42A4-9E90-D9C4DCDA931D}"/>
              </a:ext>
            </a:extLst>
          </p:cNvPr>
          <p:cNvSpPr/>
          <p:nvPr/>
        </p:nvSpPr>
        <p:spPr>
          <a:xfrm>
            <a:off x="3502488" y="3427664"/>
            <a:ext cx="2440222" cy="338554"/>
          </a:xfrm>
          <a:prstGeom prst="rect">
            <a:avLst/>
          </a:prstGeom>
        </p:spPr>
        <p:txBody>
          <a:bodyPr wrap="square">
            <a:spAutoFit/>
          </a:bodyPr>
          <a:lstStyle/>
          <a:p>
            <a:pPr algn="ctr"/>
            <a:r>
              <a:rPr lang="pl-PL" sz="1600" b="1" dirty="0">
                <a:solidFill>
                  <a:prstClr val="white"/>
                </a:solidFill>
              </a:rPr>
              <a:t>STORMING</a:t>
            </a:r>
          </a:p>
        </p:txBody>
      </p:sp>
      <p:sp>
        <p:nvSpPr>
          <p:cNvPr id="28" name="Prostokąt 27">
            <a:extLst>
              <a:ext uri="{FF2B5EF4-FFF2-40B4-BE49-F238E27FC236}">
                <a16:creationId xmlns:a16="http://schemas.microsoft.com/office/drawing/2014/main" id="{23751769-AF62-49F1-8177-8CB9F06DA561}"/>
              </a:ext>
            </a:extLst>
          </p:cNvPr>
          <p:cNvSpPr/>
          <p:nvPr/>
        </p:nvSpPr>
        <p:spPr>
          <a:xfrm>
            <a:off x="6411696" y="3427664"/>
            <a:ext cx="2181122" cy="338554"/>
          </a:xfrm>
          <a:prstGeom prst="rect">
            <a:avLst/>
          </a:prstGeom>
        </p:spPr>
        <p:txBody>
          <a:bodyPr wrap="square">
            <a:spAutoFit/>
          </a:bodyPr>
          <a:lstStyle/>
          <a:p>
            <a:pPr algn="ctr"/>
            <a:r>
              <a:rPr lang="pl-PL" sz="1600" b="1" dirty="0">
                <a:solidFill>
                  <a:prstClr val="white"/>
                </a:solidFill>
              </a:rPr>
              <a:t>NORMING</a:t>
            </a:r>
          </a:p>
        </p:txBody>
      </p:sp>
      <p:sp>
        <p:nvSpPr>
          <p:cNvPr id="29" name="Prostokąt 28">
            <a:extLst>
              <a:ext uri="{FF2B5EF4-FFF2-40B4-BE49-F238E27FC236}">
                <a16:creationId xmlns:a16="http://schemas.microsoft.com/office/drawing/2014/main" id="{1B777CBF-4641-4C7D-81BB-4DD8BC60E602}"/>
              </a:ext>
            </a:extLst>
          </p:cNvPr>
          <p:cNvSpPr/>
          <p:nvPr/>
        </p:nvSpPr>
        <p:spPr>
          <a:xfrm>
            <a:off x="9232153" y="3427664"/>
            <a:ext cx="1727654" cy="338554"/>
          </a:xfrm>
          <a:prstGeom prst="rect">
            <a:avLst/>
          </a:prstGeom>
        </p:spPr>
        <p:txBody>
          <a:bodyPr wrap="square">
            <a:spAutoFit/>
          </a:bodyPr>
          <a:lstStyle/>
          <a:p>
            <a:pPr algn="ctr"/>
            <a:r>
              <a:rPr lang="pl-PL" sz="1600" b="1" dirty="0">
                <a:solidFill>
                  <a:prstClr val="white"/>
                </a:solidFill>
              </a:rPr>
              <a:t>PERFORMING</a:t>
            </a:r>
          </a:p>
        </p:txBody>
      </p:sp>
      <p:sp>
        <p:nvSpPr>
          <p:cNvPr id="30" name="Symbol zastępczy numeru slajdu 5">
            <a:extLst>
              <a:ext uri="{FF2B5EF4-FFF2-40B4-BE49-F238E27FC236}">
                <a16:creationId xmlns:a16="http://schemas.microsoft.com/office/drawing/2014/main" id="{BDFAADCE-A079-4298-8C7D-2AF00621F49A}"/>
              </a:ext>
            </a:extLst>
          </p:cNvPr>
          <p:cNvSpPr txBox="1">
            <a:spLocks/>
          </p:cNvSpPr>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defPPr>
              <a:defRPr lang="pl-PL"/>
            </a:defPPr>
            <a:lvl1pPr algn="r" rtl="0" eaLnBrk="1" fontAlgn="base" hangingPunct="1">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defRPr/>
            </a:pPr>
            <a:fld id="{6CC9281A-217F-4492-A313-C4D4CB901DEA}" type="slidenum">
              <a:rPr lang="en-US" altLang="pl-PL" smtClean="0"/>
              <a:pPr>
                <a:defRPr/>
              </a:pPr>
              <a:t>23</a:t>
            </a:fld>
            <a:endParaRPr lang="en-US" altLang="pl-PL" dirty="0"/>
          </a:p>
        </p:txBody>
      </p:sp>
      <p:sp>
        <p:nvSpPr>
          <p:cNvPr id="31" name="Prostokąt 30">
            <a:extLst>
              <a:ext uri="{FF2B5EF4-FFF2-40B4-BE49-F238E27FC236}">
                <a16:creationId xmlns:a16="http://schemas.microsoft.com/office/drawing/2014/main" id="{37BE268C-3CAA-485A-A1AD-3E068801082E}"/>
              </a:ext>
            </a:extLst>
          </p:cNvPr>
          <p:cNvSpPr/>
          <p:nvPr/>
        </p:nvSpPr>
        <p:spPr>
          <a:xfrm>
            <a:off x="1220892" y="4005064"/>
            <a:ext cx="1880165" cy="2631490"/>
          </a:xfrm>
          <a:prstGeom prst="rect">
            <a:avLst/>
          </a:prstGeom>
        </p:spPr>
        <p:txBody>
          <a:bodyPr wrap="square">
            <a:spAutoFit/>
          </a:bodyPr>
          <a:lstStyle/>
          <a:p>
            <a:pPr marL="285750" lvl="0" indent="-285750">
              <a:spcBef>
                <a:spcPts val="200"/>
              </a:spcBef>
              <a:spcAft>
                <a:spcPts val="200"/>
              </a:spcAft>
              <a:buSzPct val="110000"/>
              <a:buBlip>
                <a:blip r:embed="rId4"/>
              </a:buBlip>
            </a:pPr>
            <a:r>
              <a:rPr lang="pl-PL" sz="1600" dirty="0">
                <a:solidFill>
                  <a:schemeClr val="bg1"/>
                </a:solidFill>
              </a:rPr>
              <a:t>c</a:t>
            </a:r>
            <a:r>
              <a:rPr lang="en-US" sz="1600" dirty="0" err="1">
                <a:solidFill>
                  <a:schemeClr val="bg1"/>
                </a:solidFill>
              </a:rPr>
              <a:t>uriosity</a:t>
            </a:r>
            <a:r>
              <a:rPr lang="en-US" sz="1600" dirty="0">
                <a:solidFill>
                  <a:schemeClr val="bg1"/>
                </a:solidFill>
              </a:rPr>
              <a:t>, expectations, uncertainty</a:t>
            </a:r>
            <a:r>
              <a:rPr lang="pl-PL" sz="1600" dirty="0">
                <a:solidFill>
                  <a:schemeClr val="bg1"/>
                </a:solidFill>
              </a:rPr>
              <a:t>,</a:t>
            </a:r>
          </a:p>
          <a:p>
            <a:pPr marL="285750" lvl="0" indent="-285750">
              <a:spcBef>
                <a:spcPts val="200"/>
              </a:spcBef>
              <a:spcAft>
                <a:spcPts val="200"/>
              </a:spcAft>
              <a:buSzPct val="110000"/>
              <a:buBlip>
                <a:blip r:embed="rId4"/>
              </a:buBlip>
            </a:pPr>
            <a:r>
              <a:rPr lang="pl-PL" sz="1600" dirty="0">
                <a:solidFill>
                  <a:schemeClr val="bg1"/>
                </a:solidFill>
              </a:rPr>
              <a:t>l</a:t>
            </a:r>
            <a:r>
              <a:rPr lang="en-GB" sz="1600" dirty="0" err="1">
                <a:solidFill>
                  <a:schemeClr val="bg1"/>
                </a:solidFill>
              </a:rPr>
              <a:t>ack</a:t>
            </a:r>
            <a:r>
              <a:rPr lang="en-GB" sz="1600" dirty="0">
                <a:solidFill>
                  <a:schemeClr val="bg1"/>
                </a:solidFill>
              </a:rPr>
              <a:t> of a sense of security, observation</a:t>
            </a:r>
            <a:r>
              <a:rPr lang="pl-PL" sz="1600" dirty="0">
                <a:solidFill>
                  <a:schemeClr val="bg1"/>
                </a:solidFill>
              </a:rPr>
              <a:t>,</a:t>
            </a:r>
          </a:p>
          <a:p>
            <a:pPr marL="285750" lvl="0" indent="-285750">
              <a:spcBef>
                <a:spcPts val="200"/>
              </a:spcBef>
              <a:spcAft>
                <a:spcPts val="200"/>
              </a:spcAft>
              <a:buSzPct val="110000"/>
              <a:buBlip>
                <a:blip r:embed="rId4"/>
              </a:buBlip>
            </a:pPr>
            <a:r>
              <a:rPr lang="pl-PL" sz="1600" dirty="0" err="1">
                <a:solidFill>
                  <a:schemeClr val="bg1"/>
                </a:solidFill>
              </a:rPr>
              <a:t>establishing</a:t>
            </a:r>
            <a:r>
              <a:rPr lang="pl-PL" sz="1600" dirty="0">
                <a:solidFill>
                  <a:schemeClr val="bg1"/>
                </a:solidFill>
              </a:rPr>
              <a:t> the </a:t>
            </a:r>
            <a:r>
              <a:rPr lang="pl-PL" sz="1600" dirty="0" err="1">
                <a:solidFill>
                  <a:schemeClr val="bg1"/>
                </a:solidFill>
              </a:rPr>
              <a:t>position</a:t>
            </a:r>
            <a:r>
              <a:rPr lang="pl-PL" sz="1600" dirty="0">
                <a:solidFill>
                  <a:schemeClr val="bg1"/>
                </a:solidFill>
              </a:rPr>
              <a:t> of the </a:t>
            </a:r>
            <a:r>
              <a:rPr lang="pl-PL" sz="1600" dirty="0" err="1">
                <a:solidFill>
                  <a:schemeClr val="bg1"/>
                </a:solidFill>
              </a:rPr>
              <a:t>participants</a:t>
            </a:r>
            <a:r>
              <a:rPr lang="pl-PL" sz="1600" dirty="0">
                <a:solidFill>
                  <a:schemeClr val="bg1"/>
                </a:solidFill>
              </a:rPr>
              <a:t> and the </a:t>
            </a:r>
            <a:r>
              <a:rPr lang="pl-PL" sz="1600" dirty="0" err="1">
                <a:solidFill>
                  <a:schemeClr val="bg1"/>
                </a:solidFill>
              </a:rPr>
              <a:t>trainer</a:t>
            </a:r>
            <a:endParaRPr lang="pl-PL" sz="1600" dirty="0">
              <a:solidFill>
                <a:schemeClr val="bg1"/>
              </a:solidFill>
            </a:endParaRPr>
          </a:p>
        </p:txBody>
      </p:sp>
      <p:sp>
        <p:nvSpPr>
          <p:cNvPr id="32" name="Prostokąt 31">
            <a:extLst>
              <a:ext uri="{FF2B5EF4-FFF2-40B4-BE49-F238E27FC236}">
                <a16:creationId xmlns:a16="http://schemas.microsoft.com/office/drawing/2014/main" id="{615D90CB-30EB-468D-8C72-AC79C8DDA3DF}"/>
              </a:ext>
            </a:extLst>
          </p:cNvPr>
          <p:cNvSpPr/>
          <p:nvPr/>
        </p:nvSpPr>
        <p:spPr>
          <a:xfrm>
            <a:off x="3921845" y="4005064"/>
            <a:ext cx="1864165" cy="1918474"/>
          </a:xfrm>
          <a:prstGeom prst="rect">
            <a:avLst/>
          </a:prstGeom>
        </p:spPr>
        <p:txBody>
          <a:bodyPr wrap="square">
            <a:spAutoFit/>
          </a:bodyPr>
          <a:lstStyle/>
          <a:p>
            <a:pPr marL="249750" indent="-285750">
              <a:spcBef>
                <a:spcPts val="200"/>
              </a:spcBef>
              <a:spcAft>
                <a:spcPts val="200"/>
              </a:spcAft>
              <a:buSzPct val="110000"/>
              <a:buBlip>
                <a:blip r:embed="rId4"/>
              </a:buBlip>
            </a:pPr>
            <a:r>
              <a:rPr lang="pl-PL" sz="1600" dirty="0" err="1">
                <a:solidFill>
                  <a:schemeClr val="bg1"/>
                </a:solidFill>
              </a:rPr>
              <a:t>discussions</a:t>
            </a:r>
            <a:r>
              <a:rPr lang="pl-PL" sz="1600" dirty="0">
                <a:solidFill>
                  <a:schemeClr val="bg1"/>
                </a:solidFill>
              </a:rPr>
              <a:t> </a:t>
            </a:r>
            <a:r>
              <a:rPr lang="pl-PL" sz="1600" dirty="0" err="1">
                <a:solidFill>
                  <a:schemeClr val="bg1"/>
                </a:solidFill>
              </a:rPr>
              <a:t>regarding</a:t>
            </a:r>
            <a:r>
              <a:rPr lang="pl-PL" sz="1600" dirty="0">
                <a:solidFill>
                  <a:schemeClr val="bg1"/>
                </a:solidFill>
              </a:rPr>
              <a:t> </a:t>
            </a:r>
            <a:r>
              <a:rPr lang="pl-PL" sz="1600" dirty="0" err="1">
                <a:solidFill>
                  <a:schemeClr val="bg1"/>
                </a:solidFill>
              </a:rPr>
              <a:t>rules</a:t>
            </a:r>
            <a:r>
              <a:rPr lang="pl-PL" sz="1600" dirty="0">
                <a:solidFill>
                  <a:schemeClr val="bg1"/>
                </a:solidFill>
              </a:rPr>
              <a:t>, </a:t>
            </a:r>
            <a:r>
              <a:rPr lang="pl-PL" sz="1600" dirty="0" err="1">
                <a:solidFill>
                  <a:schemeClr val="bg1"/>
                </a:solidFill>
              </a:rPr>
              <a:t>methods</a:t>
            </a:r>
            <a:r>
              <a:rPr lang="pl-PL" sz="1600" dirty="0">
                <a:solidFill>
                  <a:schemeClr val="bg1"/>
                </a:solidFill>
              </a:rPr>
              <a:t>,</a:t>
            </a:r>
          </a:p>
          <a:p>
            <a:pPr marL="249750" indent="-285750">
              <a:spcBef>
                <a:spcPts val="200"/>
              </a:spcBef>
              <a:spcAft>
                <a:spcPts val="200"/>
              </a:spcAft>
              <a:buSzPct val="110000"/>
              <a:buBlip>
                <a:blip r:embed="rId4"/>
              </a:buBlip>
            </a:pPr>
            <a:r>
              <a:rPr lang="pl-PL" sz="1600" dirty="0">
                <a:solidFill>
                  <a:schemeClr val="bg1"/>
                </a:solidFill>
              </a:rPr>
              <a:t>m</a:t>
            </a:r>
            <a:r>
              <a:rPr lang="en-GB" sz="1600" dirty="0" err="1">
                <a:solidFill>
                  <a:schemeClr val="bg1"/>
                </a:solidFill>
              </a:rPr>
              <a:t>utual</a:t>
            </a:r>
            <a:r>
              <a:rPr lang="en-GB" sz="1600" dirty="0">
                <a:solidFill>
                  <a:schemeClr val="bg1"/>
                </a:solidFill>
              </a:rPr>
              <a:t> verification of group members</a:t>
            </a:r>
            <a:endParaRPr lang="en-US" sz="1600" dirty="0">
              <a:solidFill>
                <a:schemeClr val="bg1"/>
              </a:solidFill>
            </a:endParaRPr>
          </a:p>
          <a:p>
            <a:pPr marL="249750" indent="-285750">
              <a:spcBef>
                <a:spcPts val="200"/>
              </a:spcBef>
              <a:spcAft>
                <a:spcPts val="200"/>
              </a:spcAft>
              <a:buSzPct val="110000"/>
              <a:buBlip>
                <a:blip r:embed="rId4"/>
              </a:buBlip>
            </a:pPr>
            <a:endParaRPr lang="pl-PL" sz="1600" dirty="0">
              <a:solidFill>
                <a:schemeClr val="bg1"/>
              </a:solidFill>
            </a:endParaRPr>
          </a:p>
        </p:txBody>
      </p:sp>
      <p:sp>
        <p:nvSpPr>
          <p:cNvPr id="33" name="Prostokąt 32">
            <a:extLst>
              <a:ext uri="{FF2B5EF4-FFF2-40B4-BE49-F238E27FC236}">
                <a16:creationId xmlns:a16="http://schemas.microsoft.com/office/drawing/2014/main" id="{264CD5BE-9E5D-4F24-8181-681453FC896C}"/>
              </a:ext>
            </a:extLst>
          </p:cNvPr>
          <p:cNvSpPr/>
          <p:nvPr/>
        </p:nvSpPr>
        <p:spPr>
          <a:xfrm>
            <a:off x="6603078" y="4005064"/>
            <a:ext cx="1989740" cy="1569660"/>
          </a:xfrm>
          <a:prstGeom prst="rect">
            <a:avLst/>
          </a:prstGeom>
        </p:spPr>
        <p:txBody>
          <a:bodyPr wrap="square">
            <a:spAutoFit/>
          </a:bodyPr>
          <a:lstStyle/>
          <a:p>
            <a:pPr marL="285750" lvl="0" indent="-285750">
              <a:buSzPct val="110000"/>
              <a:buBlip>
                <a:blip r:embed="rId4"/>
              </a:buBlip>
            </a:pPr>
            <a:r>
              <a:rPr lang="pl-PL" sz="1600" dirty="0" err="1">
                <a:solidFill>
                  <a:schemeClr val="bg1"/>
                </a:solidFill>
              </a:rPr>
              <a:t>cooperation</a:t>
            </a:r>
            <a:r>
              <a:rPr lang="pl-PL" sz="1600" dirty="0">
                <a:solidFill>
                  <a:schemeClr val="bg1"/>
                </a:solidFill>
              </a:rPr>
              <a:t>, </a:t>
            </a:r>
            <a:r>
              <a:rPr lang="pl-PL" sz="1600" dirty="0" err="1">
                <a:solidFill>
                  <a:schemeClr val="bg1"/>
                </a:solidFill>
              </a:rPr>
              <a:t>stabilised</a:t>
            </a:r>
            <a:r>
              <a:rPr lang="pl-PL" sz="1600" dirty="0">
                <a:solidFill>
                  <a:schemeClr val="bg1"/>
                </a:solidFill>
              </a:rPr>
              <a:t> </a:t>
            </a:r>
            <a:r>
              <a:rPr lang="pl-PL" sz="1600" dirty="0" err="1">
                <a:solidFill>
                  <a:schemeClr val="bg1"/>
                </a:solidFill>
              </a:rPr>
              <a:t>realtionships</a:t>
            </a:r>
            <a:r>
              <a:rPr lang="pl-PL" sz="1600" dirty="0">
                <a:solidFill>
                  <a:schemeClr val="bg1"/>
                </a:solidFill>
              </a:rPr>
              <a:t>,</a:t>
            </a:r>
          </a:p>
          <a:p>
            <a:pPr marL="285750" lvl="0" indent="-285750">
              <a:buSzPct val="110000"/>
              <a:buBlip>
                <a:blip r:embed="rId4"/>
              </a:buBlip>
            </a:pPr>
            <a:r>
              <a:rPr lang="pl-PL" sz="1600" dirty="0">
                <a:solidFill>
                  <a:schemeClr val="bg1"/>
                </a:solidFill>
              </a:rPr>
              <a:t>trust, </a:t>
            </a:r>
            <a:r>
              <a:rPr lang="pl-PL" sz="1600" dirty="0" err="1">
                <a:solidFill>
                  <a:schemeClr val="bg1"/>
                </a:solidFill>
              </a:rPr>
              <a:t>openness</a:t>
            </a:r>
            <a:r>
              <a:rPr lang="pl-PL" sz="1600" dirty="0">
                <a:solidFill>
                  <a:schemeClr val="bg1"/>
                </a:solidFill>
              </a:rPr>
              <a:t> and suport </a:t>
            </a:r>
            <a:r>
              <a:rPr lang="pl-PL" sz="1600" dirty="0" err="1">
                <a:solidFill>
                  <a:schemeClr val="bg1"/>
                </a:solidFill>
              </a:rPr>
              <a:t>appears</a:t>
            </a:r>
            <a:endParaRPr lang="pl-PL" sz="1600" dirty="0">
              <a:solidFill>
                <a:schemeClr val="bg1"/>
              </a:solidFill>
            </a:endParaRPr>
          </a:p>
        </p:txBody>
      </p:sp>
      <p:sp>
        <p:nvSpPr>
          <p:cNvPr id="34" name="Prostokąt 33">
            <a:extLst>
              <a:ext uri="{FF2B5EF4-FFF2-40B4-BE49-F238E27FC236}">
                <a16:creationId xmlns:a16="http://schemas.microsoft.com/office/drawing/2014/main" id="{4F44FE6C-9C8E-4A0F-BD8D-6D85B24216B8}"/>
              </a:ext>
            </a:extLst>
          </p:cNvPr>
          <p:cNvSpPr/>
          <p:nvPr/>
        </p:nvSpPr>
        <p:spPr>
          <a:xfrm>
            <a:off x="9378452" y="4005064"/>
            <a:ext cx="1727654" cy="1323439"/>
          </a:xfrm>
          <a:prstGeom prst="rect">
            <a:avLst/>
          </a:prstGeom>
        </p:spPr>
        <p:txBody>
          <a:bodyPr wrap="square">
            <a:spAutoFit/>
          </a:bodyPr>
          <a:lstStyle/>
          <a:p>
            <a:pPr marL="285750" lvl="0" indent="-285750">
              <a:buSzPct val="110000"/>
              <a:buBlip>
                <a:blip r:embed="rId4"/>
              </a:buBlip>
            </a:pPr>
            <a:r>
              <a:rPr lang="pl-PL" sz="1600" dirty="0" err="1">
                <a:solidFill>
                  <a:schemeClr val="bg1"/>
                </a:solidFill>
              </a:rPr>
              <a:t>effective</a:t>
            </a:r>
            <a:r>
              <a:rPr lang="pl-PL" sz="1600" dirty="0">
                <a:solidFill>
                  <a:schemeClr val="bg1"/>
                </a:solidFill>
              </a:rPr>
              <a:t> </a:t>
            </a:r>
            <a:r>
              <a:rPr lang="pl-PL" sz="1600" dirty="0" err="1">
                <a:solidFill>
                  <a:schemeClr val="bg1"/>
                </a:solidFill>
              </a:rPr>
              <a:t>time</a:t>
            </a:r>
            <a:r>
              <a:rPr lang="pl-PL" sz="1600" dirty="0">
                <a:solidFill>
                  <a:schemeClr val="bg1"/>
                </a:solidFill>
              </a:rPr>
              <a:t> management</a:t>
            </a:r>
          </a:p>
          <a:p>
            <a:pPr marL="285750" lvl="0" indent="-285750">
              <a:buSzPct val="110000"/>
              <a:buBlip>
                <a:blip r:embed="rId4"/>
              </a:buBlip>
            </a:pPr>
            <a:r>
              <a:rPr lang="en-GB" sz="1600" dirty="0">
                <a:solidFill>
                  <a:schemeClr val="bg1"/>
                </a:solidFill>
              </a:rPr>
              <a:t>ability to solve problems, certainty of </a:t>
            </a:r>
            <a:endParaRPr lang="en-US" sz="1600" dirty="0">
              <a:solidFill>
                <a:schemeClr val="bg1"/>
              </a:solidFill>
            </a:endParaRPr>
          </a:p>
        </p:txBody>
      </p:sp>
      <p:sp>
        <p:nvSpPr>
          <p:cNvPr id="35" name="Prostokąt 34">
            <a:extLst>
              <a:ext uri="{FF2B5EF4-FFF2-40B4-BE49-F238E27FC236}">
                <a16:creationId xmlns:a16="http://schemas.microsoft.com/office/drawing/2014/main" id="{F9F56552-73EC-4450-9985-D0F736C1AB0B}"/>
              </a:ext>
            </a:extLst>
          </p:cNvPr>
          <p:cNvSpPr/>
          <p:nvPr/>
        </p:nvSpPr>
        <p:spPr>
          <a:xfrm>
            <a:off x="3024031" y="1382247"/>
            <a:ext cx="4241867" cy="400110"/>
          </a:xfrm>
          <a:prstGeom prst="rect">
            <a:avLst/>
          </a:prstGeom>
        </p:spPr>
        <p:txBody>
          <a:bodyPr wrap="none">
            <a:spAutoFit/>
          </a:bodyPr>
          <a:lstStyle/>
          <a:p>
            <a:pPr marL="400050" lvl="1" indent="0">
              <a:spcAft>
                <a:spcPts val="1800"/>
              </a:spcAft>
              <a:buFont typeface="Arial" panose="020B0604020202020204" pitchFamily="34" charset="0"/>
              <a:buNone/>
            </a:pPr>
            <a:r>
              <a:rPr lang="pl-PL" sz="2000" b="1" dirty="0">
                <a:solidFill>
                  <a:srgbClr val="FFAC06"/>
                </a:solidFill>
              </a:rPr>
              <a:t>STAGES OF GROUP DEVELOPMENT</a:t>
            </a:r>
          </a:p>
        </p:txBody>
      </p:sp>
    </p:spTree>
    <p:extLst>
      <p:ext uri="{BB962C8B-B14F-4D97-AF65-F5344CB8AC3E}">
        <p14:creationId xmlns:p14="http://schemas.microsoft.com/office/powerpoint/2010/main" val="1546397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rostokąt 16">
            <a:extLst>
              <a:ext uri="{FF2B5EF4-FFF2-40B4-BE49-F238E27FC236}">
                <a16:creationId xmlns:a16="http://schemas.microsoft.com/office/drawing/2014/main" id="{0C0C4752-656B-4626-A81D-6CD7C9EB9617}"/>
              </a:ext>
            </a:extLst>
          </p:cNvPr>
          <p:cNvSpPr/>
          <p:nvPr/>
        </p:nvSpPr>
        <p:spPr>
          <a:xfrm>
            <a:off x="8076220" y="-7147"/>
            <a:ext cx="4115780" cy="6858000"/>
          </a:xfrm>
          <a:prstGeom prst="rect">
            <a:avLst/>
          </a:prstGeom>
          <a:solidFill>
            <a:srgbClr val="FF9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AC06"/>
              </a:solidFill>
            </a:endParaRPr>
          </a:p>
        </p:txBody>
      </p:sp>
      <p:sp>
        <p:nvSpPr>
          <p:cNvPr id="16" name="Prostokąt 15">
            <a:extLst>
              <a:ext uri="{FF2B5EF4-FFF2-40B4-BE49-F238E27FC236}">
                <a16:creationId xmlns:a16="http://schemas.microsoft.com/office/drawing/2014/main" id="{D76AB0B8-1FBE-4F11-B972-AB0EDFC15DF8}"/>
              </a:ext>
            </a:extLst>
          </p:cNvPr>
          <p:cNvSpPr/>
          <p:nvPr/>
        </p:nvSpPr>
        <p:spPr>
          <a:xfrm>
            <a:off x="4217316" y="0"/>
            <a:ext cx="3858903" cy="6858000"/>
          </a:xfrm>
          <a:prstGeom prst="rect">
            <a:avLst/>
          </a:prstGeom>
          <a:solidFill>
            <a:srgbClr val="FFAC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ctr" hangingPunct="1"/>
            <a:endParaRPr lang="pl-PL" dirty="0"/>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24</a:t>
            </a:fld>
            <a:endParaRPr lang="en-US" altLang="pl-PL" dirty="0"/>
          </a:p>
        </p:txBody>
      </p:sp>
      <p:sp>
        <p:nvSpPr>
          <p:cNvPr id="10" name="pole tekstowe 9">
            <a:extLst>
              <a:ext uri="{FF2B5EF4-FFF2-40B4-BE49-F238E27FC236}">
                <a16:creationId xmlns:a16="http://schemas.microsoft.com/office/drawing/2014/main" id="{339F6CF6-8864-46D8-8402-984E70A6A434}"/>
              </a:ext>
            </a:extLst>
          </p:cNvPr>
          <p:cNvSpPr txBox="1"/>
          <p:nvPr/>
        </p:nvSpPr>
        <p:spPr>
          <a:xfrm>
            <a:off x="462655" y="2060848"/>
            <a:ext cx="3294226" cy="2862322"/>
          </a:xfrm>
          <a:prstGeom prst="rect">
            <a:avLst/>
          </a:prstGeom>
          <a:noFill/>
        </p:spPr>
        <p:txBody>
          <a:bodyPr wrap="square" rtlCol="0">
            <a:spAutoFit/>
          </a:bodyPr>
          <a:lstStyle/>
          <a:p>
            <a:pPr marL="0" lvl="2" algn="ctr">
              <a:spcAft>
                <a:spcPts val="1200"/>
              </a:spcAft>
            </a:pPr>
            <a:r>
              <a:rPr lang="en-GB" sz="1600" b="1" dirty="0">
                <a:solidFill>
                  <a:srgbClr val="FFAC06"/>
                </a:solidFill>
              </a:rPr>
              <a:t>TYPES OF INTERPERSONAL BEHAVIOURS that can be found in the training group do not differ from those that can be observed among the bar customers.</a:t>
            </a:r>
            <a:r>
              <a:rPr lang="en-GB" sz="1600" b="1" dirty="0"/>
              <a:t> </a:t>
            </a:r>
            <a:endParaRPr lang="pl-PL" sz="1600" b="1" dirty="0"/>
          </a:p>
          <a:p>
            <a:pPr marL="0" lvl="2" algn="ctr">
              <a:spcAft>
                <a:spcPts val="1200"/>
              </a:spcAft>
            </a:pPr>
            <a:endParaRPr lang="pl-PL" sz="1600" b="1" dirty="0"/>
          </a:p>
          <a:p>
            <a:pPr marL="0" lvl="2" algn="ctr">
              <a:spcAft>
                <a:spcPts val="1200"/>
              </a:spcAft>
            </a:pPr>
            <a:r>
              <a:rPr lang="pl-PL" sz="1600" b="1" dirty="0">
                <a:solidFill>
                  <a:schemeClr val="tx1">
                    <a:lumMod val="75000"/>
                    <a:lumOff val="25000"/>
                  </a:schemeClr>
                </a:solidFill>
              </a:rPr>
              <a:t>THE BARTENDER WOLL DEAL WITH THEM MORE EASILY THAN PEOPLE WHOSE WORKING CONDITIONS ARE COMPLETELY DIFFERENT.</a:t>
            </a:r>
            <a:endParaRPr lang="pl-PL" sz="1400" b="1" dirty="0">
              <a:solidFill>
                <a:schemeClr val="tx1">
                  <a:lumMod val="75000"/>
                  <a:lumOff val="25000"/>
                </a:schemeClr>
              </a:solidFill>
            </a:endParaRPr>
          </a:p>
        </p:txBody>
      </p:sp>
      <p:sp>
        <p:nvSpPr>
          <p:cNvPr id="3" name="Prostokąt 2">
            <a:extLst>
              <a:ext uri="{FF2B5EF4-FFF2-40B4-BE49-F238E27FC236}">
                <a16:creationId xmlns:a16="http://schemas.microsoft.com/office/drawing/2014/main" id="{7137DE9F-3C13-4CB1-9513-03D7184242A7}"/>
              </a:ext>
            </a:extLst>
          </p:cNvPr>
          <p:cNvSpPr/>
          <p:nvPr/>
        </p:nvSpPr>
        <p:spPr>
          <a:xfrm>
            <a:off x="4502353" y="1346100"/>
            <a:ext cx="2878746" cy="2339102"/>
          </a:xfrm>
          <a:prstGeom prst="rect">
            <a:avLst/>
          </a:prstGeom>
        </p:spPr>
        <p:txBody>
          <a:bodyPr wrap="square">
            <a:spAutoFit/>
          </a:bodyPr>
          <a:lstStyle/>
          <a:p>
            <a:pPr eaLnBrk="1" fontAlgn="ctr" hangingPunct="1"/>
            <a:r>
              <a:rPr lang="pl-PL" b="1" dirty="0">
                <a:solidFill>
                  <a:schemeClr val="bg1"/>
                </a:solidFill>
              </a:rPr>
              <a:t>          POSITIVE</a:t>
            </a:r>
          </a:p>
          <a:p>
            <a:pPr eaLnBrk="1" fontAlgn="ctr" hangingPunct="1"/>
            <a:endParaRPr lang="pl-PL" dirty="0">
              <a:solidFill>
                <a:schemeClr val="bg1"/>
              </a:solidFill>
            </a:endParaRPr>
          </a:p>
          <a:p>
            <a:pPr marL="0" lvl="2">
              <a:spcAft>
                <a:spcPts val="600"/>
              </a:spcAft>
            </a:pPr>
            <a:r>
              <a:rPr lang="pl-PL" b="1" dirty="0" err="1">
                <a:solidFill>
                  <a:schemeClr val="tx1">
                    <a:lumMod val="75000"/>
                    <a:lumOff val="25000"/>
                  </a:schemeClr>
                </a:solidFill>
              </a:rPr>
              <a:t>assertive</a:t>
            </a:r>
            <a:r>
              <a:rPr lang="pl-PL" b="1" dirty="0">
                <a:solidFill>
                  <a:schemeClr val="tx1">
                    <a:lumMod val="75000"/>
                    <a:lumOff val="25000"/>
                  </a:schemeClr>
                </a:solidFill>
              </a:rPr>
              <a:t> –  </a:t>
            </a:r>
            <a:r>
              <a:rPr lang="en-GB" dirty="0">
                <a:solidFill>
                  <a:schemeClr val="tx1">
                    <a:lumMod val="75000"/>
                    <a:lumOff val="25000"/>
                  </a:schemeClr>
                </a:solidFill>
              </a:rPr>
              <a:t>direct, honest and firm expression of your feelings, opinions, attitudes without violating the rights of others and protecting your own</a:t>
            </a:r>
            <a:r>
              <a:rPr lang="en-GB" b="1" dirty="0">
                <a:solidFill>
                  <a:schemeClr val="tx1">
                    <a:lumMod val="75000"/>
                    <a:lumOff val="25000"/>
                  </a:schemeClr>
                </a:solidFill>
              </a:rPr>
              <a:t>.</a:t>
            </a:r>
            <a:endParaRPr lang="pl-PL" sz="2000" b="1" dirty="0">
              <a:solidFill>
                <a:schemeClr val="tx1">
                  <a:lumMod val="75000"/>
                  <a:lumOff val="25000"/>
                </a:schemeClr>
              </a:solidFill>
            </a:endParaRPr>
          </a:p>
        </p:txBody>
      </p:sp>
      <p:graphicFrame>
        <p:nvGraphicFramePr>
          <p:cNvPr id="5" name="Tabela 4">
            <a:extLst>
              <a:ext uri="{FF2B5EF4-FFF2-40B4-BE49-F238E27FC236}">
                <a16:creationId xmlns:a16="http://schemas.microsoft.com/office/drawing/2014/main" id="{EE8A81C4-4085-4590-BB95-F652CDBD2F0A}"/>
              </a:ext>
            </a:extLst>
          </p:cNvPr>
          <p:cNvGraphicFramePr>
            <a:graphicFrameLocks noGrp="1"/>
          </p:cNvGraphicFramePr>
          <p:nvPr>
            <p:extLst>
              <p:ext uri="{D42A27DB-BD31-4B8C-83A1-F6EECF244321}">
                <p14:modId xmlns:p14="http://schemas.microsoft.com/office/powerpoint/2010/main" val="2910814098"/>
              </p:ext>
            </p:extLst>
          </p:nvPr>
        </p:nvGraphicFramePr>
        <p:xfrm>
          <a:off x="8423920" y="1268760"/>
          <a:ext cx="3420380" cy="4663440"/>
        </p:xfrm>
        <a:graphic>
          <a:graphicData uri="http://schemas.openxmlformats.org/drawingml/2006/table">
            <a:tbl>
              <a:tblPr firstRow="1" bandRow="1">
                <a:tableStyleId>{5940675A-B579-460E-94D1-54222C63F5DA}</a:tableStyleId>
              </a:tblPr>
              <a:tblGrid>
                <a:gridCol w="3420380">
                  <a:extLst>
                    <a:ext uri="{9D8B030D-6E8A-4147-A177-3AD203B41FA5}">
                      <a16:colId xmlns:a16="http://schemas.microsoft.com/office/drawing/2014/main" val="3741741604"/>
                    </a:ext>
                  </a:extLst>
                </a:gridCol>
              </a:tblGrid>
              <a:tr h="315410">
                <a:tc>
                  <a:txBody>
                    <a:bodyPr/>
                    <a:lstStyle/>
                    <a:p>
                      <a:pPr algn="l"/>
                      <a:r>
                        <a:rPr lang="pl-PL" kern="1200" dirty="0">
                          <a:solidFill>
                            <a:schemeClr val="bg1"/>
                          </a:solidFill>
                          <a:latin typeface="Calibri" panose="020F0502020204030204" pitchFamily="34" charset="0"/>
                          <a:ea typeface="+mn-ea"/>
                          <a:cs typeface="Arial" panose="020B0604020202020204" pitchFamily="34" charset="0"/>
                        </a:rPr>
                        <a:t>         </a:t>
                      </a:r>
                      <a:r>
                        <a:rPr lang="pl-PL" b="1" kern="1200" dirty="0">
                          <a:solidFill>
                            <a:schemeClr val="bg1"/>
                          </a:solidFill>
                          <a:latin typeface="Calibri" panose="020F0502020204030204" pitchFamily="34" charset="0"/>
                          <a:ea typeface="+mn-ea"/>
                          <a:cs typeface="Arial" panose="020B0604020202020204" pitchFamily="34" charset="0"/>
                        </a:rPr>
                        <a:t>NEGATIVE</a:t>
                      </a:r>
                    </a:p>
                  </a:txBody>
                  <a:tcPr marL="137160" marR="137160" marT="137160" marB="13716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5457039"/>
                  </a:ext>
                </a:extLst>
              </a:tr>
              <a:tr h="370840">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pl-PL" b="1" kern="1200" dirty="0" err="1">
                          <a:solidFill>
                            <a:schemeClr val="tx1">
                              <a:lumMod val="75000"/>
                              <a:lumOff val="25000"/>
                            </a:schemeClr>
                          </a:solidFill>
                          <a:latin typeface="Calibri" panose="020F0502020204030204" pitchFamily="34" charset="0"/>
                          <a:ea typeface="+mn-ea"/>
                          <a:cs typeface="Arial" panose="020B0604020202020204" pitchFamily="34" charset="0"/>
                        </a:rPr>
                        <a:t>agressive</a:t>
                      </a:r>
                      <a:r>
                        <a:rPr lang="pl-PL" kern="1200" dirty="0">
                          <a:solidFill>
                            <a:schemeClr val="tx1">
                              <a:lumMod val="75000"/>
                              <a:lumOff val="25000"/>
                            </a:schemeClr>
                          </a:solidFill>
                          <a:latin typeface="Calibri" panose="020F0502020204030204" pitchFamily="34" charset="0"/>
                          <a:ea typeface="+mn-ea"/>
                          <a:cs typeface="Arial" panose="020B0604020202020204" pitchFamily="34" charset="0"/>
                        </a:rPr>
                        <a:t> – </a:t>
                      </a:r>
                      <a:r>
                        <a:rPr lang="en-GB" sz="1800" dirty="0">
                          <a:solidFill>
                            <a:schemeClr val="tx1">
                              <a:lumMod val="75000"/>
                              <a:lumOff val="25000"/>
                            </a:schemeClr>
                          </a:solidFill>
                        </a:rPr>
                        <a:t>brutal pursuit of the goal in all possible ways, treating the interlocutor as an opponent who needs to be destroyed</a:t>
                      </a:r>
                      <a:r>
                        <a:rPr lang="pl-PL" sz="1800" dirty="0">
                          <a:solidFill>
                            <a:schemeClr val="tx1">
                              <a:lumMod val="75000"/>
                              <a:lumOff val="25000"/>
                            </a:schemeClr>
                          </a:solidFill>
                        </a:rPr>
                        <a:t>.</a:t>
                      </a:r>
                      <a:endParaRPr lang="pl-PL" kern="1200" dirty="0">
                        <a:solidFill>
                          <a:schemeClr val="tx1">
                            <a:lumMod val="75000"/>
                            <a:lumOff val="25000"/>
                          </a:schemeClr>
                        </a:solidFill>
                        <a:latin typeface="Calibri" panose="020F0502020204030204" pitchFamily="34" charset="0"/>
                        <a:ea typeface="+mn-ea"/>
                        <a:cs typeface="Arial" panose="020B0604020202020204" pitchFamily="34" charset="0"/>
                      </a:endParaRPr>
                    </a:p>
                  </a:txBody>
                  <a:tcPr marL="137160" marR="137160" marT="137160" marB="13716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9798075"/>
                  </a:ext>
                </a:extLst>
              </a:tr>
              <a:tr h="370840">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pl-PL" b="1" kern="1200" dirty="0" err="1">
                          <a:solidFill>
                            <a:schemeClr val="tx1">
                              <a:lumMod val="75000"/>
                              <a:lumOff val="25000"/>
                            </a:schemeClr>
                          </a:solidFill>
                          <a:latin typeface="Calibri" panose="020F0502020204030204" pitchFamily="34" charset="0"/>
                          <a:ea typeface="+mn-ea"/>
                          <a:cs typeface="Arial" panose="020B0604020202020204" pitchFamily="34" charset="0"/>
                        </a:rPr>
                        <a:t>submissive</a:t>
                      </a:r>
                      <a:r>
                        <a:rPr lang="pl-PL" kern="1200" dirty="0">
                          <a:solidFill>
                            <a:schemeClr val="tx1">
                              <a:lumMod val="75000"/>
                              <a:lumOff val="25000"/>
                            </a:schemeClr>
                          </a:solidFill>
                          <a:latin typeface="Calibri" panose="020F0502020204030204" pitchFamily="34" charset="0"/>
                          <a:ea typeface="+mn-ea"/>
                          <a:cs typeface="Arial" panose="020B0604020202020204" pitchFamily="34" charset="0"/>
                        </a:rPr>
                        <a:t> – </a:t>
                      </a:r>
                      <a:r>
                        <a:rPr lang="en-GB" sz="1800" dirty="0">
                          <a:solidFill>
                            <a:schemeClr val="tx1">
                              <a:lumMod val="75000"/>
                              <a:lumOff val="25000"/>
                            </a:schemeClr>
                          </a:solidFill>
                        </a:rPr>
                        <a:t>succumbing to the pressure of the group; respecting the rights of others, but disregarding your own.</a:t>
                      </a:r>
                      <a:endParaRPr lang="pl-PL" sz="1800" dirty="0">
                        <a:solidFill>
                          <a:schemeClr val="tx1">
                            <a:lumMod val="75000"/>
                            <a:lumOff val="25000"/>
                          </a:schemeClr>
                        </a:solidFill>
                      </a:endParaRPr>
                    </a:p>
                  </a:txBody>
                  <a:tcPr marL="137160" marR="137160" marT="137160" marB="13716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6063363"/>
                  </a:ext>
                </a:extLst>
              </a:tr>
              <a:tr h="370840">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pl-PL" b="1" kern="1200" dirty="0" err="1">
                          <a:solidFill>
                            <a:schemeClr val="tx1">
                              <a:lumMod val="75000"/>
                              <a:lumOff val="25000"/>
                            </a:schemeClr>
                          </a:solidFill>
                          <a:latin typeface="Calibri" panose="020F0502020204030204" pitchFamily="34" charset="0"/>
                          <a:ea typeface="+mn-ea"/>
                          <a:cs typeface="Arial" panose="020B0604020202020204" pitchFamily="34" charset="0"/>
                        </a:rPr>
                        <a:t>manipulative</a:t>
                      </a:r>
                      <a:br>
                        <a:rPr lang="pl-PL" kern="1200" dirty="0">
                          <a:solidFill>
                            <a:schemeClr val="tx1">
                              <a:lumMod val="75000"/>
                              <a:lumOff val="25000"/>
                            </a:schemeClr>
                          </a:solidFill>
                          <a:latin typeface="Calibri" panose="020F0502020204030204" pitchFamily="34" charset="0"/>
                          <a:ea typeface="+mn-ea"/>
                          <a:cs typeface="Arial" panose="020B0604020202020204" pitchFamily="34" charset="0"/>
                        </a:rPr>
                      </a:br>
                      <a:r>
                        <a:rPr lang="pl-PL" kern="1200" dirty="0">
                          <a:solidFill>
                            <a:schemeClr val="tx1">
                              <a:lumMod val="75000"/>
                              <a:lumOff val="25000"/>
                            </a:schemeClr>
                          </a:solidFill>
                          <a:latin typeface="Calibri" panose="020F0502020204030204" pitchFamily="34" charset="0"/>
                          <a:ea typeface="+mn-ea"/>
                          <a:cs typeface="Arial" panose="020B0604020202020204" pitchFamily="34" charset="0"/>
                        </a:rPr>
                        <a:t>– </a:t>
                      </a:r>
                      <a:r>
                        <a:rPr lang="en-GB" sz="1800" dirty="0">
                          <a:solidFill>
                            <a:schemeClr val="tx1">
                              <a:lumMod val="75000"/>
                              <a:lumOff val="25000"/>
                            </a:schemeClr>
                          </a:solidFill>
                        </a:rPr>
                        <a:t>using people often so that they would not know; through blackmail, lies, gossip.</a:t>
                      </a:r>
                      <a:endParaRPr lang="pl-PL" sz="1800" dirty="0">
                        <a:solidFill>
                          <a:schemeClr val="tx1">
                            <a:lumMod val="75000"/>
                            <a:lumOff val="25000"/>
                          </a:schemeClr>
                        </a:solidFill>
                      </a:endParaRPr>
                    </a:p>
                  </a:txBody>
                  <a:tcPr marL="137160" marR="137160" marT="137160" marB="13716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7939728"/>
                  </a:ext>
                </a:extLst>
              </a:tr>
            </a:tbl>
          </a:graphicData>
        </a:graphic>
      </p:graphicFrame>
      <p:pic>
        <p:nvPicPr>
          <p:cNvPr id="19" name="Obraz 18">
            <a:extLst>
              <a:ext uri="{FF2B5EF4-FFF2-40B4-BE49-F238E27FC236}">
                <a16:creationId xmlns:a16="http://schemas.microsoft.com/office/drawing/2014/main" id="{17850D56-C1C4-4C38-A376-D3BD56C48B84}"/>
              </a:ext>
            </a:extLst>
          </p:cNvPr>
          <p:cNvPicPr>
            <a:picLocks noChangeAspect="1"/>
          </p:cNvPicPr>
          <p:nvPr/>
        </p:nvPicPr>
        <p:blipFill>
          <a:blip r:embed="rId2" cstate="print">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tretch>
            <a:fillRect/>
          </a:stretch>
        </p:blipFill>
        <p:spPr>
          <a:xfrm>
            <a:off x="4589164" y="1346100"/>
            <a:ext cx="426716" cy="426716"/>
          </a:xfrm>
          <a:prstGeom prst="rect">
            <a:avLst/>
          </a:prstGeom>
        </p:spPr>
      </p:pic>
      <p:pic>
        <p:nvPicPr>
          <p:cNvPr id="20" name="Obraz 19">
            <a:extLst>
              <a:ext uri="{FF2B5EF4-FFF2-40B4-BE49-F238E27FC236}">
                <a16:creationId xmlns:a16="http://schemas.microsoft.com/office/drawing/2014/main" id="{27E84B24-1AB7-4999-8DB5-FA0D0AD6EE7C}"/>
              </a:ext>
            </a:extLst>
          </p:cNvPr>
          <p:cNvPicPr>
            <a:picLocks noChangeAspect="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8484342" y="1346100"/>
            <a:ext cx="426716" cy="426716"/>
          </a:xfrm>
          <a:prstGeom prst="rect">
            <a:avLst/>
          </a:prstGeom>
        </p:spPr>
      </p:pic>
      <p:sp>
        <p:nvSpPr>
          <p:cNvPr id="14" name="Prostokąt 13">
            <a:extLst>
              <a:ext uri="{FF2B5EF4-FFF2-40B4-BE49-F238E27FC236}">
                <a16:creationId xmlns:a16="http://schemas.microsoft.com/office/drawing/2014/main" id="{3396175E-6088-4D88-B9D9-C91E644E0838}"/>
              </a:ext>
            </a:extLst>
          </p:cNvPr>
          <p:cNvSpPr/>
          <p:nvPr/>
        </p:nvSpPr>
        <p:spPr>
          <a:xfrm>
            <a:off x="928173" y="6146690"/>
            <a:ext cx="2941444" cy="523220"/>
          </a:xfrm>
          <a:prstGeom prst="rect">
            <a:avLst/>
          </a:prstGeom>
        </p:spPr>
        <p:txBody>
          <a:bodyPr wrap="square">
            <a:spAutoFit/>
          </a:bodyPr>
          <a:lstStyle/>
          <a:p>
            <a:r>
              <a:rPr lang="pl-PL" sz="1400" dirty="0"/>
              <a:t>EXAMPLE DOCUMENTS</a:t>
            </a:r>
          </a:p>
          <a:p>
            <a:r>
              <a:rPr lang="pl-PL" sz="1400" dirty="0"/>
              <a:t>WORK CARD 2</a:t>
            </a:r>
            <a:endParaRPr lang="pl-PL" sz="1400" u="sng" dirty="0">
              <a:solidFill>
                <a:schemeClr val="tx1">
                  <a:lumMod val="85000"/>
                  <a:lumOff val="15000"/>
                </a:schemeClr>
              </a:solidFill>
            </a:endParaRPr>
          </a:p>
        </p:txBody>
      </p:sp>
      <p:pic>
        <p:nvPicPr>
          <p:cNvPr id="15" name="Grafika 14">
            <a:extLst>
              <a:ext uri="{FF2B5EF4-FFF2-40B4-BE49-F238E27FC236}">
                <a16:creationId xmlns:a16="http://schemas.microsoft.com/office/drawing/2014/main" id="{FA95BEC7-F393-4A7F-829E-0D0CE3C251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1449" y="6128746"/>
            <a:ext cx="522000" cy="522000"/>
          </a:xfrm>
          <a:prstGeom prst="rect">
            <a:avLst/>
          </a:prstGeom>
        </p:spPr>
      </p:pic>
    </p:spTree>
    <p:extLst>
      <p:ext uri="{BB962C8B-B14F-4D97-AF65-F5344CB8AC3E}">
        <p14:creationId xmlns:p14="http://schemas.microsoft.com/office/powerpoint/2010/main" val="335152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rostokąt 18">
            <a:extLst>
              <a:ext uri="{FF2B5EF4-FFF2-40B4-BE49-F238E27FC236}">
                <a16:creationId xmlns:a16="http://schemas.microsoft.com/office/drawing/2014/main" id="{08730C7A-A937-4680-B8BA-A5C8F5956848}"/>
              </a:ext>
            </a:extLst>
          </p:cNvPr>
          <p:cNvSpPr/>
          <p:nvPr/>
        </p:nvSpPr>
        <p:spPr>
          <a:xfrm>
            <a:off x="4654560" y="1623517"/>
            <a:ext cx="7562120" cy="4030195"/>
          </a:xfrm>
          <a:prstGeom prst="rect">
            <a:avLst/>
          </a:prstGeom>
          <a:solidFill>
            <a:srgbClr val="FBB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FBA103"/>
              </a:solidFill>
            </a:endParaRPr>
          </a:p>
        </p:txBody>
      </p:sp>
      <p:pic>
        <p:nvPicPr>
          <p:cNvPr id="3" name="Obraz 2">
            <a:extLst>
              <a:ext uri="{FF2B5EF4-FFF2-40B4-BE49-F238E27FC236}">
                <a16:creationId xmlns:a16="http://schemas.microsoft.com/office/drawing/2014/main" id="{7DF80DC2-B702-4A48-BC32-A4E1271425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936" r="9669"/>
          <a:stretch/>
        </p:blipFill>
        <p:spPr>
          <a:xfrm>
            <a:off x="-1" y="1633861"/>
            <a:ext cx="4896543" cy="4009509"/>
          </a:xfrm>
          <a:prstGeom prst="rect">
            <a:avLst/>
          </a:prstGeom>
        </p:spPr>
      </p:pic>
      <p:pic>
        <p:nvPicPr>
          <p:cNvPr id="20" name="Obraz 19">
            <a:extLst>
              <a:ext uri="{FF2B5EF4-FFF2-40B4-BE49-F238E27FC236}">
                <a16:creationId xmlns:a16="http://schemas.microsoft.com/office/drawing/2014/main" id="{2493250A-0B86-49AF-8EAA-25AB71475E29}"/>
              </a:ext>
            </a:extLst>
          </p:cNvPr>
          <p:cNvPicPr>
            <a:picLocks noChangeAspect="1"/>
          </p:cNvPicPr>
          <p:nvPr/>
        </p:nvPicPr>
        <p:blipFill>
          <a:blip r:embed="rId3"/>
          <a:stretch>
            <a:fillRect/>
          </a:stretch>
        </p:blipFill>
        <p:spPr>
          <a:xfrm rot="5400000" flipH="1">
            <a:off x="1028593" y="474976"/>
            <a:ext cx="119336" cy="2177746"/>
          </a:xfrm>
          <a:prstGeom prst="rect">
            <a:avLst/>
          </a:prstGeom>
        </p:spPr>
      </p:pic>
      <p:sp>
        <p:nvSpPr>
          <p:cNvPr id="4" name="Tytuł 1">
            <a:extLst>
              <a:ext uri="{FF2B5EF4-FFF2-40B4-BE49-F238E27FC236}">
                <a16:creationId xmlns:a16="http://schemas.microsoft.com/office/drawing/2014/main" id="{2D74495C-E3EA-42C4-8C5C-31590F4D4661}"/>
              </a:ext>
            </a:extLst>
          </p:cNvPr>
          <p:cNvSpPr txBox="1">
            <a:spLocks/>
          </p:cNvSpPr>
          <p:nvPr/>
        </p:nvSpPr>
        <p:spPr bwMode="auto">
          <a:xfrm>
            <a:off x="1270273" y="188913"/>
            <a:ext cx="7922071"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400" b="1" dirty="0">
                <a:solidFill>
                  <a:schemeClr val="tx1">
                    <a:lumMod val="75000"/>
                    <a:lumOff val="25000"/>
                  </a:schemeClr>
                </a:solidFill>
              </a:rPr>
              <a:t>COOPERATION WITH THE GROUP</a:t>
            </a: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25</a:t>
            </a:fld>
            <a:endParaRPr lang="en-US" altLang="pl-PL" dirty="0"/>
          </a:p>
        </p:txBody>
      </p:sp>
      <p:sp>
        <p:nvSpPr>
          <p:cNvPr id="22" name="Symbol zastępczy zawartości 2">
            <a:extLst>
              <a:ext uri="{FF2B5EF4-FFF2-40B4-BE49-F238E27FC236}">
                <a16:creationId xmlns:a16="http://schemas.microsoft.com/office/drawing/2014/main" id="{0FD607F3-F608-4E64-89CD-C1B58A2BE84D}"/>
              </a:ext>
            </a:extLst>
          </p:cNvPr>
          <p:cNvSpPr txBox="1">
            <a:spLocks/>
          </p:cNvSpPr>
          <p:nvPr/>
        </p:nvSpPr>
        <p:spPr bwMode="auto">
          <a:xfrm>
            <a:off x="5392668" y="2564904"/>
            <a:ext cx="6247947"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Blip>
                <a:blip r:embed="rId4"/>
              </a:buBlip>
            </a:pPr>
            <a:r>
              <a:rPr lang="en-GB" sz="1600" dirty="0"/>
              <a:t>you’re doing a show of whiskey-based cocktails preparation or a lecture on the influence of the period of aging on the colour and taste of rum or wine and you see group members talking on the side,</a:t>
            </a:r>
            <a:endParaRPr lang="pl-PL" sz="1600" dirty="0"/>
          </a:p>
          <a:p>
            <a:pPr>
              <a:buBlip>
                <a:blip r:embed="rId4"/>
              </a:buBlip>
            </a:pPr>
            <a:r>
              <a:rPr lang="en-GB" sz="1600" dirty="0"/>
              <a:t>you listen to someone's commentary on the work of women in the bartending profession and other participants of the training interrupt it,</a:t>
            </a:r>
            <a:endParaRPr lang="pl-PL" sz="1600" dirty="0"/>
          </a:p>
          <a:p>
            <a:pPr>
              <a:buBlip>
                <a:blip r:embed="rId4"/>
              </a:buBlip>
            </a:pPr>
            <a:r>
              <a:rPr lang="en-GB" sz="1600" dirty="0"/>
              <a:t>you see someone's negative influence on others,</a:t>
            </a:r>
            <a:endParaRPr lang="pl-PL" sz="1600" dirty="0"/>
          </a:p>
          <a:p>
            <a:pPr>
              <a:buBlip>
                <a:blip r:embed="rId4"/>
              </a:buBlip>
            </a:pPr>
            <a:r>
              <a:rPr lang="en-GB" sz="1600" dirty="0"/>
              <a:t>someone diverts the attention of the training group from the trainer's actions,</a:t>
            </a:r>
            <a:endParaRPr lang="pl-PL" sz="1600" dirty="0"/>
          </a:p>
          <a:p>
            <a:pPr>
              <a:buBlip>
                <a:blip r:embed="rId4"/>
              </a:buBlip>
            </a:pPr>
            <a:r>
              <a:rPr lang="en-GB" sz="1600" dirty="0"/>
              <a:t>you have in the group people who often object to you or express their comments to others</a:t>
            </a:r>
            <a:r>
              <a:rPr lang="pl-PL" sz="1600" dirty="0"/>
              <a:t>.</a:t>
            </a:r>
          </a:p>
        </p:txBody>
      </p:sp>
      <p:sp>
        <p:nvSpPr>
          <p:cNvPr id="16" name="Prostokąt 15">
            <a:extLst>
              <a:ext uri="{FF2B5EF4-FFF2-40B4-BE49-F238E27FC236}">
                <a16:creationId xmlns:a16="http://schemas.microsoft.com/office/drawing/2014/main" id="{4A72EA18-A335-467D-9546-36A5E4B3208C}"/>
              </a:ext>
            </a:extLst>
          </p:cNvPr>
          <p:cNvSpPr/>
          <p:nvPr/>
        </p:nvSpPr>
        <p:spPr>
          <a:xfrm>
            <a:off x="3923911" y="6146690"/>
            <a:ext cx="1047466" cy="307777"/>
          </a:xfrm>
          <a:prstGeom prst="rect">
            <a:avLst/>
          </a:prstGeom>
        </p:spPr>
        <p:txBody>
          <a:bodyPr wrap="none">
            <a:spAutoFit/>
          </a:bodyPr>
          <a:lstStyle/>
          <a:p>
            <a:r>
              <a:rPr lang="pl-PL" sz="1400" dirty="0">
                <a:solidFill>
                  <a:schemeClr val="tx1">
                    <a:lumMod val="95000"/>
                    <a:lumOff val="5000"/>
                  </a:schemeClr>
                </a:solidFill>
              </a:rPr>
              <a:t>PODCAST 2 </a:t>
            </a:r>
          </a:p>
        </p:txBody>
      </p:sp>
      <p:pic>
        <p:nvPicPr>
          <p:cNvPr id="18" name="Obraz 17">
            <a:extLst>
              <a:ext uri="{FF2B5EF4-FFF2-40B4-BE49-F238E27FC236}">
                <a16:creationId xmlns:a16="http://schemas.microsoft.com/office/drawing/2014/main" id="{08E39295-0B21-45AE-A5C3-35C0A93C4AD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69" t="-1724" r="-1669" b="-1724"/>
          <a:stretch/>
        </p:blipFill>
        <p:spPr>
          <a:xfrm>
            <a:off x="3307187" y="6093296"/>
            <a:ext cx="539422" cy="540000"/>
          </a:xfrm>
          <a:prstGeom prst="rect">
            <a:avLst/>
          </a:prstGeom>
        </p:spPr>
      </p:pic>
      <p:sp>
        <p:nvSpPr>
          <p:cNvPr id="21" name="Prostokąt 20">
            <a:extLst>
              <a:ext uri="{FF2B5EF4-FFF2-40B4-BE49-F238E27FC236}">
                <a16:creationId xmlns:a16="http://schemas.microsoft.com/office/drawing/2014/main" id="{E4FE1B19-3F59-48A4-866F-46627265940C}"/>
              </a:ext>
            </a:extLst>
          </p:cNvPr>
          <p:cNvSpPr/>
          <p:nvPr/>
        </p:nvSpPr>
        <p:spPr>
          <a:xfrm>
            <a:off x="928173" y="6146690"/>
            <a:ext cx="2941444" cy="523220"/>
          </a:xfrm>
          <a:prstGeom prst="rect">
            <a:avLst/>
          </a:prstGeom>
        </p:spPr>
        <p:txBody>
          <a:bodyPr wrap="square">
            <a:spAutoFit/>
          </a:bodyPr>
          <a:lstStyle/>
          <a:p>
            <a:r>
              <a:rPr lang="pl-PL" sz="1400" dirty="0"/>
              <a:t>EXAMPLE DOCUMENTS</a:t>
            </a:r>
          </a:p>
          <a:p>
            <a:r>
              <a:rPr lang="pl-PL" sz="1400" dirty="0"/>
              <a:t>WORK CARD 2</a:t>
            </a:r>
            <a:endParaRPr lang="pl-PL" sz="1400" u="sng" dirty="0">
              <a:solidFill>
                <a:schemeClr val="tx1">
                  <a:lumMod val="85000"/>
                  <a:lumOff val="15000"/>
                </a:schemeClr>
              </a:solidFill>
            </a:endParaRPr>
          </a:p>
        </p:txBody>
      </p:sp>
      <p:pic>
        <p:nvPicPr>
          <p:cNvPr id="23" name="Grafika 22">
            <a:extLst>
              <a:ext uri="{FF2B5EF4-FFF2-40B4-BE49-F238E27FC236}">
                <a16:creationId xmlns:a16="http://schemas.microsoft.com/office/drawing/2014/main" id="{3D37BAFD-8E52-4867-94FA-5FA226A76F6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1449" y="6128746"/>
            <a:ext cx="522000" cy="522000"/>
          </a:xfrm>
          <a:prstGeom prst="rect">
            <a:avLst/>
          </a:prstGeom>
        </p:spPr>
      </p:pic>
      <p:sp>
        <p:nvSpPr>
          <p:cNvPr id="2" name="Prostokąt 1">
            <a:extLst>
              <a:ext uri="{FF2B5EF4-FFF2-40B4-BE49-F238E27FC236}">
                <a16:creationId xmlns:a16="http://schemas.microsoft.com/office/drawing/2014/main" id="{C028576E-B67C-41B3-AB03-7C0F99980E69}"/>
              </a:ext>
            </a:extLst>
          </p:cNvPr>
          <p:cNvSpPr/>
          <p:nvPr/>
        </p:nvSpPr>
        <p:spPr>
          <a:xfrm>
            <a:off x="4896544" y="1844824"/>
            <a:ext cx="6096000" cy="584775"/>
          </a:xfrm>
          <a:prstGeom prst="rect">
            <a:avLst/>
          </a:prstGeom>
        </p:spPr>
        <p:txBody>
          <a:bodyPr>
            <a:spAutoFit/>
          </a:bodyPr>
          <a:lstStyle/>
          <a:p>
            <a:pPr marL="400050" lvl="1" indent="0" algn="just">
              <a:buNone/>
            </a:pPr>
            <a:r>
              <a:rPr lang="en-GB" sz="1600" b="1" dirty="0">
                <a:solidFill>
                  <a:schemeClr val="bg1"/>
                </a:solidFill>
              </a:rPr>
              <a:t>SUCH BEHAVIOURS  SHOULD BE ELIMINATED BECAUSE THEY ARE INSUFFICIENT AND ARE DAMAGING TO THE GROUP</a:t>
            </a:r>
            <a:endParaRPr lang="pl-PL" sz="1600" b="1" dirty="0">
              <a:solidFill>
                <a:srgbClr val="FBBE03"/>
              </a:solidFill>
            </a:endParaRPr>
          </a:p>
        </p:txBody>
      </p:sp>
    </p:spTree>
    <p:extLst>
      <p:ext uri="{BB962C8B-B14F-4D97-AF65-F5344CB8AC3E}">
        <p14:creationId xmlns:p14="http://schemas.microsoft.com/office/powerpoint/2010/main" val="1651918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2D74495C-E3EA-42C4-8C5C-31590F4D4661}"/>
              </a:ext>
            </a:extLst>
          </p:cNvPr>
          <p:cNvSpPr txBox="1">
            <a:spLocks/>
          </p:cNvSpPr>
          <p:nvPr/>
        </p:nvSpPr>
        <p:spPr bwMode="auto">
          <a:xfrm>
            <a:off x="1270273" y="188913"/>
            <a:ext cx="633789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400" b="1" dirty="0">
                <a:solidFill>
                  <a:schemeClr val="tx1">
                    <a:lumMod val="75000"/>
                    <a:lumOff val="25000"/>
                  </a:schemeClr>
                </a:solidFill>
              </a:rPr>
              <a:t>CONDUCTING TRAINING</a:t>
            </a: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26</a:t>
            </a:fld>
            <a:endParaRPr lang="en-US" altLang="pl-PL" dirty="0"/>
          </a:p>
        </p:txBody>
      </p:sp>
      <p:sp>
        <p:nvSpPr>
          <p:cNvPr id="8" name="Strzałka: pięciokąt 7">
            <a:extLst>
              <a:ext uri="{FF2B5EF4-FFF2-40B4-BE49-F238E27FC236}">
                <a16:creationId xmlns:a16="http://schemas.microsoft.com/office/drawing/2014/main" id="{1D076FDC-BEC0-4CDD-B4E6-4B4007F851C2}"/>
              </a:ext>
            </a:extLst>
          </p:cNvPr>
          <p:cNvSpPr/>
          <p:nvPr/>
        </p:nvSpPr>
        <p:spPr>
          <a:xfrm>
            <a:off x="3878595" y="3206504"/>
            <a:ext cx="4506355" cy="653644"/>
          </a:xfrm>
          <a:prstGeom prst="homePlate">
            <a:avLst/>
          </a:prstGeom>
          <a:solidFill>
            <a:srgbClr val="FBB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2500" b="1" dirty="0"/>
              <a:t> TEAMWORK</a:t>
            </a:r>
          </a:p>
        </p:txBody>
      </p:sp>
      <p:sp>
        <p:nvSpPr>
          <p:cNvPr id="9" name="Prostokąt 8">
            <a:extLst>
              <a:ext uri="{FF2B5EF4-FFF2-40B4-BE49-F238E27FC236}">
                <a16:creationId xmlns:a16="http://schemas.microsoft.com/office/drawing/2014/main" id="{6B17C90C-0FA9-4EC3-89C4-00822A972A5C}"/>
              </a:ext>
            </a:extLst>
          </p:cNvPr>
          <p:cNvSpPr/>
          <p:nvPr/>
        </p:nvSpPr>
        <p:spPr>
          <a:xfrm>
            <a:off x="1415480" y="1625786"/>
            <a:ext cx="8702339" cy="1015663"/>
          </a:xfrm>
          <a:prstGeom prst="rect">
            <a:avLst/>
          </a:prstGeom>
        </p:spPr>
        <p:txBody>
          <a:bodyPr wrap="square">
            <a:spAutoFit/>
          </a:bodyPr>
          <a:lstStyle/>
          <a:p>
            <a:pPr marL="400050" lvl="1" indent="0" algn="ctr">
              <a:spcBef>
                <a:spcPts val="0"/>
              </a:spcBef>
              <a:spcAft>
                <a:spcPts val="1200"/>
              </a:spcAft>
              <a:buNone/>
            </a:pPr>
            <a:r>
              <a:rPr lang="en-US" sz="2000" dirty="0">
                <a:solidFill>
                  <a:srgbClr val="FFAC06"/>
                </a:solidFill>
              </a:rPr>
              <a:t>THE EFFECTIVENESS OF THE GROUP IS AFFECTED BY THE WAY OF DRIVING ITS WORK ON CLASSES THROUGH CHOICE OF DIFFERENT ORGANIZATIONAL FORMS. BELONG TO THEM:</a:t>
            </a:r>
            <a:endParaRPr lang="pl-PL" sz="2000" dirty="0">
              <a:solidFill>
                <a:srgbClr val="FFAC06"/>
              </a:solidFill>
            </a:endParaRPr>
          </a:p>
        </p:txBody>
      </p:sp>
      <p:sp>
        <p:nvSpPr>
          <p:cNvPr id="10" name="Strzałka: pięciokąt 9">
            <a:extLst>
              <a:ext uri="{FF2B5EF4-FFF2-40B4-BE49-F238E27FC236}">
                <a16:creationId xmlns:a16="http://schemas.microsoft.com/office/drawing/2014/main" id="{D7CBF9F2-0367-4B40-8D3B-D76DDDCE2A0B}"/>
              </a:ext>
            </a:extLst>
          </p:cNvPr>
          <p:cNvSpPr/>
          <p:nvPr/>
        </p:nvSpPr>
        <p:spPr>
          <a:xfrm>
            <a:off x="3878595" y="4070544"/>
            <a:ext cx="4521661" cy="653644"/>
          </a:xfrm>
          <a:prstGeom prst="homePlate">
            <a:avLst/>
          </a:prstGeom>
          <a:solidFill>
            <a:srgbClr val="FBA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3200" dirty="0"/>
              <a:t> </a:t>
            </a:r>
            <a:r>
              <a:rPr lang="pl-PL" sz="2500" b="1" dirty="0"/>
              <a:t>GROUP WORK</a:t>
            </a:r>
          </a:p>
        </p:txBody>
      </p:sp>
      <p:grpSp>
        <p:nvGrpSpPr>
          <p:cNvPr id="11" name="Grafika 20">
            <a:extLst>
              <a:ext uri="{FF2B5EF4-FFF2-40B4-BE49-F238E27FC236}">
                <a16:creationId xmlns:a16="http://schemas.microsoft.com/office/drawing/2014/main" id="{47D2E7AE-E716-4F1A-9828-9622E05F5BFC}"/>
              </a:ext>
            </a:extLst>
          </p:cNvPr>
          <p:cNvGrpSpPr/>
          <p:nvPr/>
        </p:nvGrpSpPr>
        <p:grpSpPr>
          <a:xfrm rot="15396470">
            <a:off x="2392154" y="3685744"/>
            <a:ext cx="1927714" cy="866830"/>
            <a:chOff x="-36512" y="2188934"/>
            <a:chExt cx="9144000" cy="4233492"/>
          </a:xfrm>
        </p:grpSpPr>
        <p:sp>
          <p:nvSpPr>
            <p:cNvPr id="12" name="Dowolny kształt: kształt 11">
              <a:extLst>
                <a:ext uri="{FF2B5EF4-FFF2-40B4-BE49-F238E27FC236}">
                  <a16:creationId xmlns:a16="http://schemas.microsoft.com/office/drawing/2014/main" id="{A9D0AA6B-770A-4DC9-B16A-282426F22E5D}"/>
                </a:ext>
              </a:extLst>
            </p:cNvPr>
            <p:cNvSpPr/>
            <p:nvPr/>
          </p:nvSpPr>
          <p:spPr>
            <a:xfrm>
              <a:off x="-51046" y="2753463"/>
              <a:ext cx="42849" cy="34279"/>
            </a:xfrm>
            <a:custGeom>
              <a:avLst/>
              <a:gdLst>
                <a:gd name="connsiteX0" fmla="*/ 18219 w 42849"/>
                <a:gd name="connsiteY0" fmla="*/ 18219 h 34279"/>
                <a:gd name="connsiteX1" fmla="*/ 29788 w 42849"/>
                <a:gd name="connsiteY1" fmla="*/ 21904 h 34279"/>
              </a:gdLst>
              <a:ahLst/>
              <a:cxnLst>
                <a:cxn ang="0">
                  <a:pos x="connsiteX0" y="connsiteY0"/>
                </a:cxn>
                <a:cxn ang="0">
                  <a:pos x="connsiteX1" y="connsiteY1"/>
                </a:cxn>
              </a:cxnLst>
              <a:rect l="l" t="t" r="r" b="b"/>
              <a:pathLst>
                <a:path w="42849" h="34279">
                  <a:moveTo>
                    <a:pt x="18219" y="18219"/>
                  </a:moveTo>
                  <a:cubicBezTo>
                    <a:pt x="22075" y="19419"/>
                    <a:pt x="25932" y="20619"/>
                    <a:pt x="29788" y="21904"/>
                  </a:cubicBezTo>
                </a:path>
              </a:pathLst>
            </a:custGeom>
            <a:noFill/>
            <a:ln w="27000" cap="flat">
              <a:solidFill>
                <a:srgbClr val="FF8803"/>
              </a:solidFill>
              <a:prstDash val="sysDot"/>
              <a:miter/>
            </a:ln>
          </p:spPr>
          <p:txBody>
            <a:bodyPr rtlCol="0" anchor="ctr"/>
            <a:lstStyle/>
            <a:p>
              <a:endParaRPr lang="pl-PL"/>
            </a:p>
          </p:txBody>
        </p:sp>
        <p:sp>
          <p:nvSpPr>
            <p:cNvPr id="13" name="Dowolny kształt: kształt 12">
              <a:extLst>
                <a:ext uri="{FF2B5EF4-FFF2-40B4-BE49-F238E27FC236}">
                  <a16:creationId xmlns:a16="http://schemas.microsoft.com/office/drawing/2014/main" id="{E63F28A5-5AC7-4E01-BA97-526E8267472A}"/>
                </a:ext>
              </a:extLst>
            </p:cNvPr>
            <p:cNvSpPr/>
            <p:nvPr/>
          </p:nvSpPr>
          <p:spPr>
            <a:xfrm>
              <a:off x="52563" y="2182807"/>
              <a:ext cx="9024022" cy="4199213"/>
            </a:xfrm>
            <a:custGeom>
              <a:avLst/>
              <a:gdLst>
                <a:gd name="connsiteX0" fmla="*/ 18219 w 9024022"/>
                <a:gd name="connsiteY0" fmla="*/ 623154 h 4199212"/>
                <a:gd name="connsiteX1" fmla="*/ 2547859 w 9024022"/>
                <a:gd name="connsiteY1" fmla="*/ 2595242 h 4199212"/>
                <a:gd name="connsiteX2" fmla="*/ 4064718 w 9024022"/>
                <a:gd name="connsiteY2" fmla="*/ 889847 h 4199212"/>
                <a:gd name="connsiteX3" fmla="*/ 5950079 w 9024022"/>
                <a:gd name="connsiteY3" fmla="*/ 701311 h 4199212"/>
                <a:gd name="connsiteX4" fmla="*/ 9010533 w 9024022"/>
                <a:gd name="connsiteY4" fmla="*/ 4184515 h 4199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4022" h="4199212">
                  <a:moveTo>
                    <a:pt x="18219" y="623154"/>
                  </a:moveTo>
                  <a:cubicBezTo>
                    <a:pt x="643902" y="839114"/>
                    <a:pt x="1679736" y="1362216"/>
                    <a:pt x="2547859" y="2595242"/>
                  </a:cubicBezTo>
                  <a:cubicBezTo>
                    <a:pt x="3893321" y="4506312"/>
                    <a:pt x="6481408" y="2500974"/>
                    <a:pt x="4064718" y="889847"/>
                  </a:cubicBezTo>
                  <a:cubicBezTo>
                    <a:pt x="2499268" y="-153786"/>
                    <a:pt x="4463643" y="-313356"/>
                    <a:pt x="5950079" y="701311"/>
                  </a:cubicBezTo>
                  <a:cubicBezTo>
                    <a:pt x="7595827" y="1824729"/>
                    <a:pt x="8423072" y="3246891"/>
                    <a:pt x="9010533" y="4184515"/>
                  </a:cubicBezTo>
                </a:path>
              </a:pathLst>
            </a:custGeom>
            <a:noFill/>
            <a:ln w="27000" cap="flat">
              <a:solidFill>
                <a:srgbClr val="FF8803"/>
              </a:solidFill>
              <a:prstDash val="sysDot"/>
              <a:miter/>
            </a:ln>
          </p:spPr>
          <p:txBody>
            <a:bodyPr rtlCol="0" anchor="ctr"/>
            <a:lstStyle/>
            <a:p>
              <a:endParaRPr lang="pl-PL"/>
            </a:p>
          </p:txBody>
        </p:sp>
        <p:sp>
          <p:nvSpPr>
            <p:cNvPr id="14" name="Dowolny kształt: kształt 13">
              <a:extLst>
                <a:ext uri="{FF2B5EF4-FFF2-40B4-BE49-F238E27FC236}">
                  <a16:creationId xmlns:a16="http://schemas.microsoft.com/office/drawing/2014/main" id="{7577EDD6-AB64-46FD-896A-FA52C4159CA8}"/>
                </a:ext>
              </a:extLst>
            </p:cNvPr>
            <p:cNvSpPr/>
            <p:nvPr/>
          </p:nvSpPr>
          <p:spPr>
            <a:xfrm>
              <a:off x="9070672" y="6390238"/>
              <a:ext cx="42849" cy="42849"/>
            </a:xfrm>
            <a:custGeom>
              <a:avLst/>
              <a:gdLst>
                <a:gd name="connsiteX0" fmla="*/ 18219 w 42849"/>
                <a:gd name="connsiteY0" fmla="*/ 18219 h 42849"/>
                <a:gd name="connsiteX1" fmla="*/ 24646 w 42849"/>
                <a:gd name="connsiteY1" fmla="*/ 28503 h 42849"/>
              </a:gdLst>
              <a:ahLst/>
              <a:cxnLst>
                <a:cxn ang="0">
                  <a:pos x="connsiteX0" y="connsiteY0"/>
                </a:cxn>
                <a:cxn ang="0">
                  <a:pos x="connsiteX1" y="connsiteY1"/>
                </a:cxn>
              </a:cxnLst>
              <a:rect l="l" t="t" r="r" b="b"/>
              <a:pathLst>
                <a:path w="42849" h="42849">
                  <a:moveTo>
                    <a:pt x="18219" y="18219"/>
                  </a:moveTo>
                  <a:cubicBezTo>
                    <a:pt x="20361" y="21647"/>
                    <a:pt x="22504" y="25075"/>
                    <a:pt x="24646" y="28503"/>
                  </a:cubicBezTo>
                </a:path>
              </a:pathLst>
            </a:custGeom>
            <a:noFill/>
            <a:ln w="27000" cap="flat">
              <a:solidFill>
                <a:srgbClr val="FF8803"/>
              </a:solidFill>
              <a:prstDash val="sysDot"/>
              <a:miter/>
            </a:ln>
          </p:spPr>
          <p:txBody>
            <a:bodyPr rtlCol="0" anchor="ctr"/>
            <a:lstStyle/>
            <a:p>
              <a:endParaRPr lang="pl-PL"/>
            </a:p>
          </p:txBody>
        </p:sp>
      </p:grpSp>
      <p:sp>
        <p:nvSpPr>
          <p:cNvPr id="15" name="Trójkąt prostokątny 14">
            <a:extLst>
              <a:ext uri="{FF2B5EF4-FFF2-40B4-BE49-F238E27FC236}">
                <a16:creationId xmlns:a16="http://schemas.microsoft.com/office/drawing/2014/main" id="{E95E93FD-6C9D-4B6B-8F14-4D0B4D99D023}"/>
              </a:ext>
            </a:extLst>
          </p:cNvPr>
          <p:cNvSpPr/>
          <p:nvPr/>
        </p:nvSpPr>
        <p:spPr>
          <a:xfrm rot="18886765">
            <a:off x="3162092" y="5100683"/>
            <a:ext cx="250532" cy="250532"/>
          </a:xfrm>
          <a:prstGeom prst="rtTriangle">
            <a:avLst/>
          </a:prstGeom>
          <a:solidFill>
            <a:srgbClr val="FE5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Strzałka: pięciokąt 17">
            <a:extLst>
              <a:ext uri="{FF2B5EF4-FFF2-40B4-BE49-F238E27FC236}">
                <a16:creationId xmlns:a16="http://schemas.microsoft.com/office/drawing/2014/main" id="{4325B44F-5791-4CC8-9F01-20CDF2E9690E}"/>
              </a:ext>
            </a:extLst>
          </p:cNvPr>
          <p:cNvSpPr/>
          <p:nvPr/>
        </p:nvSpPr>
        <p:spPr>
          <a:xfrm>
            <a:off x="3863289" y="4905392"/>
            <a:ext cx="4521661" cy="653644"/>
          </a:xfrm>
          <a:prstGeom prst="homePlate">
            <a:avLst/>
          </a:prstGeom>
          <a:solidFill>
            <a:srgbClr val="FD7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3200" dirty="0"/>
              <a:t> </a:t>
            </a:r>
            <a:r>
              <a:rPr lang="pl-PL" sz="2500" b="1" dirty="0"/>
              <a:t>INDIVIDUAL WORK</a:t>
            </a:r>
          </a:p>
        </p:txBody>
      </p:sp>
      <p:sp>
        <p:nvSpPr>
          <p:cNvPr id="17" name="Prostokąt 16">
            <a:extLst>
              <a:ext uri="{FF2B5EF4-FFF2-40B4-BE49-F238E27FC236}">
                <a16:creationId xmlns:a16="http://schemas.microsoft.com/office/drawing/2014/main" id="{10B04C4A-5001-46A1-9170-4892E4851FF1}"/>
              </a:ext>
            </a:extLst>
          </p:cNvPr>
          <p:cNvSpPr/>
          <p:nvPr/>
        </p:nvSpPr>
        <p:spPr>
          <a:xfrm>
            <a:off x="928173" y="6146690"/>
            <a:ext cx="2941444" cy="523220"/>
          </a:xfrm>
          <a:prstGeom prst="rect">
            <a:avLst/>
          </a:prstGeom>
        </p:spPr>
        <p:txBody>
          <a:bodyPr wrap="square">
            <a:spAutoFit/>
          </a:bodyPr>
          <a:lstStyle/>
          <a:p>
            <a:r>
              <a:rPr lang="pl-PL" sz="1400" dirty="0"/>
              <a:t>EXAMPLE DOCUMENTS</a:t>
            </a:r>
          </a:p>
          <a:p>
            <a:r>
              <a:rPr lang="pl-PL" sz="1400" dirty="0"/>
              <a:t>WORK CARD 3</a:t>
            </a:r>
            <a:endParaRPr lang="pl-PL" sz="1400" u="sng" dirty="0">
              <a:solidFill>
                <a:schemeClr val="tx1">
                  <a:lumMod val="85000"/>
                  <a:lumOff val="15000"/>
                </a:schemeClr>
              </a:solidFill>
            </a:endParaRPr>
          </a:p>
        </p:txBody>
      </p:sp>
      <p:pic>
        <p:nvPicPr>
          <p:cNvPr id="23" name="Grafika 22">
            <a:extLst>
              <a:ext uri="{FF2B5EF4-FFF2-40B4-BE49-F238E27FC236}">
                <a16:creationId xmlns:a16="http://schemas.microsoft.com/office/drawing/2014/main" id="{378FAE4D-2CA7-4EC2-9949-0D52182621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1449" y="6128746"/>
            <a:ext cx="522000" cy="522000"/>
          </a:xfrm>
          <a:prstGeom prst="rect">
            <a:avLst/>
          </a:prstGeom>
        </p:spPr>
      </p:pic>
    </p:spTree>
    <p:extLst>
      <p:ext uri="{BB962C8B-B14F-4D97-AF65-F5344CB8AC3E}">
        <p14:creationId xmlns:p14="http://schemas.microsoft.com/office/powerpoint/2010/main" val="3924313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2D74495C-E3EA-42C4-8C5C-31590F4D4661}"/>
              </a:ext>
            </a:extLst>
          </p:cNvPr>
          <p:cNvSpPr txBox="1">
            <a:spLocks/>
          </p:cNvSpPr>
          <p:nvPr/>
        </p:nvSpPr>
        <p:spPr bwMode="auto">
          <a:xfrm>
            <a:off x="1270273" y="188913"/>
            <a:ext cx="633789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400" b="1" dirty="0">
                <a:solidFill>
                  <a:schemeClr val="tx1">
                    <a:lumMod val="75000"/>
                    <a:lumOff val="25000"/>
                  </a:schemeClr>
                </a:solidFill>
              </a:rPr>
              <a:t>GROUP MANAGEMENT</a:t>
            </a: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27</a:t>
            </a:fld>
            <a:endParaRPr lang="en-US" altLang="pl-PL" dirty="0"/>
          </a:p>
        </p:txBody>
      </p:sp>
      <p:sp>
        <p:nvSpPr>
          <p:cNvPr id="8" name="Prostokąt 7">
            <a:extLst>
              <a:ext uri="{FF2B5EF4-FFF2-40B4-BE49-F238E27FC236}">
                <a16:creationId xmlns:a16="http://schemas.microsoft.com/office/drawing/2014/main" id="{1B92E290-A695-4FDB-98CB-C09F4A0F3AE2}"/>
              </a:ext>
            </a:extLst>
          </p:cNvPr>
          <p:cNvSpPr/>
          <p:nvPr/>
        </p:nvSpPr>
        <p:spPr>
          <a:xfrm>
            <a:off x="1518646" y="3212976"/>
            <a:ext cx="7457674" cy="3041602"/>
          </a:xfrm>
          <a:prstGeom prst="rect">
            <a:avLst/>
          </a:prstGeom>
        </p:spPr>
        <p:txBody>
          <a:bodyPr wrap="square">
            <a:spAutoFit/>
          </a:bodyPr>
          <a:lstStyle/>
          <a:p>
            <a:pPr marL="285750" lvl="0" indent="-285750">
              <a:spcAft>
                <a:spcPts val="600"/>
              </a:spcAft>
              <a:buBlip>
                <a:blip r:embed="rId2"/>
              </a:buBlip>
            </a:pPr>
            <a:r>
              <a:rPr lang="pl-PL" sz="1700" b="1" dirty="0" err="1"/>
              <a:t>Examples</a:t>
            </a:r>
            <a:r>
              <a:rPr lang="pl-PL" sz="1700" b="1" dirty="0"/>
              <a:t> of </a:t>
            </a:r>
            <a:r>
              <a:rPr lang="pl-PL" sz="1700" b="1" dirty="0" err="1"/>
              <a:t>tasks</a:t>
            </a:r>
            <a:r>
              <a:rPr lang="pl-PL" sz="1700" b="1" dirty="0"/>
              <a:t>: </a:t>
            </a:r>
            <a:r>
              <a:rPr lang="pl-PL" sz="1700" i="1" dirty="0" err="1"/>
              <a:t>listening</a:t>
            </a:r>
            <a:r>
              <a:rPr lang="pl-PL" sz="1700" i="1" dirty="0"/>
              <a:t> to a </a:t>
            </a:r>
            <a:r>
              <a:rPr lang="pl-PL" sz="1700" i="1" dirty="0" err="1"/>
              <a:t>lecture</a:t>
            </a:r>
            <a:r>
              <a:rPr lang="pl-PL" sz="1700" i="1" dirty="0"/>
              <a:t> on the </a:t>
            </a:r>
            <a:r>
              <a:rPr lang="pl-PL" sz="1700" i="1" dirty="0" err="1"/>
              <a:t>technology</a:t>
            </a:r>
            <a:r>
              <a:rPr lang="pl-PL" sz="1700" i="1" dirty="0"/>
              <a:t> of </a:t>
            </a:r>
            <a:r>
              <a:rPr lang="pl-PL" sz="1700" i="1" dirty="0" err="1"/>
              <a:t>production</a:t>
            </a:r>
            <a:r>
              <a:rPr lang="pl-PL" sz="1700" i="1" dirty="0"/>
              <a:t> of sparking </a:t>
            </a:r>
            <a:r>
              <a:rPr lang="pl-PL" sz="1700" i="1" dirty="0" err="1"/>
              <a:t>wines</a:t>
            </a:r>
            <a:r>
              <a:rPr lang="pl-PL" sz="1700" i="1" dirty="0"/>
              <a:t>, </a:t>
            </a:r>
            <a:r>
              <a:rPr lang="pl-PL" sz="1700" i="1" dirty="0" err="1"/>
              <a:t>discussion</a:t>
            </a:r>
            <a:r>
              <a:rPr lang="pl-PL" sz="1700" i="1" dirty="0"/>
              <a:t> on the </a:t>
            </a:r>
            <a:r>
              <a:rPr lang="pl-PL" sz="1700" i="1" dirty="0" err="1"/>
              <a:t>serving</a:t>
            </a:r>
            <a:r>
              <a:rPr lang="pl-PL" sz="1700" i="1" dirty="0"/>
              <a:t> of bar </a:t>
            </a:r>
            <a:r>
              <a:rPr lang="pl-PL" sz="1700" i="1" dirty="0" err="1"/>
              <a:t>snacks</a:t>
            </a:r>
            <a:r>
              <a:rPr lang="pl-PL" sz="1700" i="1" dirty="0"/>
              <a:t>, </a:t>
            </a:r>
            <a:r>
              <a:rPr lang="pl-PL" sz="1700" i="1" dirty="0" err="1"/>
              <a:t>observation</a:t>
            </a:r>
            <a:r>
              <a:rPr lang="pl-PL" sz="1700" i="1" dirty="0"/>
              <a:t> of a </a:t>
            </a:r>
            <a:r>
              <a:rPr lang="pl-PL" sz="1700" i="1" dirty="0" err="1"/>
              <a:t>new</a:t>
            </a:r>
            <a:r>
              <a:rPr lang="pl-PL" sz="1700" i="1" dirty="0"/>
              <a:t> trend show.</a:t>
            </a:r>
          </a:p>
          <a:p>
            <a:pPr lvl="0">
              <a:spcAft>
                <a:spcPts val="600"/>
              </a:spcAft>
            </a:pPr>
            <a:endParaRPr lang="pl-PL" sz="1600" i="1" dirty="0"/>
          </a:p>
          <a:p>
            <a:pPr marL="285750" lvl="0" indent="-285750">
              <a:spcAft>
                <a:spcPts val="600"/>
              </a:spcAft>
              <a:buBlip>
                <a:blip r:embed="rId2"/>
              </a:buBlip>
            </a:pPr>
            <a:r>
              <a:rPr lang="pl-PL" sz="1600" b="1" dirty="0" err="1">
                <a:solidFill>
                  <a:schemeClr val="tx1">
                    <a:lumMod val="75000"/>
                    <a:lumOff val="25000"/>
                  </a:schemeClr>
                </a:solidFill>
              </a:rPr>
              <a:t>If</a:t>
            </a:r>
            <a:r>
              <a:rPr lang="pl-PL" sz="1600" b="1" dirty="0">
                <a:solidFill>
                  <a:schemeClr val="tx1">
                    <a:lumMod val="75000"/>
                    <a:lumOff val="25000"/>
                  </a:schemeClr>
                </a:solidFill>
              </a:rPr>
              <a:t> the </a:t>
            </a:r>
            <a:r>
              <a:rPr lang="pl-PL" sz="1600" b="1" dirty="0" err="1">
                <a:solidFill>
                  <a:schemeClr val="tx1">
                    <a:lumMod val="75000"/>
                    <a:lumOff val="25000"/>
                  </a:schemeClr>
                </a:solidFill>
              </a:rPr>
              <a:t>group</a:t>
            </a:r>
            <a:r>
              <a:rPr lang="pl-PL" sz="1600" b="1" dirty="0">
                <a:solidFill>
                  <a:schemeClr val="tx1">
                    <a:lumMod val="75000"/>
                    <a:lumOff val="25000"/>
                  </a:schemeClr>
                </a:solidFill>
              </a:rPr>
              <a:t> </a:t>
            </a:r>
            <a:r>
              <a:rPr lang="pl-PL" sz="1600" b="1" dirty="0" err="1">
                <a:solidFill>
                  <a:schemeClr val="tx1">
                    <a:lumMod val="75000"/>
                    <a:lumOff val="25000"/>
                  </a:schemeClr>
                </a:solidFill>
              </a:rPr>
              <a:t>number</a:t>
            </a:r>
            <a:r>
              <a:rPr lang="pl-PL" sz="1600" b="1" dirty="0">
                <a:solidFill>
                  <a:schemeClr val="tx1">
                    <a:lumMod val="75000"/>
                    <a:lumOff val="25000"/>
                  </a:schemeClr>
                </a:solidFill>
              </a:rPr>
              <a:t> </a:t>
            </a:r>
            <a:r>
              <a:rPr lang="pl-PL" sz="1600" b="1" dirty="0" err="1">
                <a:solidFill>
                  <a:schemeClr val="tx1">
                    <a:lumMod val="75000"/>
                    <a:lumOff val="25000"/>
                  </a:schemeClr>
                </a:solidFill>
              </a:rPr>
              <a:t>is</a:t>
            </a:r>
            <a:r>
              <a:rPr lang="pl-PL" sz="1600" b="1" dirty="0">
                <a:solidFill>
                  <a:schemeClr val="tx1">
                    <a:lumMod val="75000"/>
                    <a:lumOff val="25000"/>
                  </a:schemeClr>
                </a:solidFill>
              </a:rPr>
              <a:t>:</a:t>
            </a:r>
            <a:r>
              <a:rPr lang="pl-PL" sz="1700" b="1" dirty="0">
                <a:solidFill>
                  <a:schemeClr val="tx1">
                    <a:lumMod val="75000"/>
                    <a:lumOff val="25000"/>
                  </a:schemeClr>
                </a:solidFill>
              </a:rPr>
              <a:t>                                               </a:t>
            </a:r>
          </a:p>
          <a:p>
            <a:pPr marL="742950" lvl="1" indent="-285750">
              <a:spcAft>
                <a:spcPct val="15000"/>
              </a:spcAft>
              <a:buSzPct val="110000"/>
              <a:buBlip>
                <a:blip r:embed="rId3"/>
              </a:buBlip>
            </a:pPr>
            <a:r>
              <a:rPr lang="pl-PL" sz="1700" dirty="0">
                <a:solidFill>
                  <a:schemeClr val="tx1">
                    <a:lumMod val="75000"/>
                    <a:lumOff val="25000"/>
                  </a:schemeClr>
                </a:solidFill>
              </a:rPr>
              <a:t>3 – 6, </a:t>
            </a:r>
            <a:r>
              <a:rPr lang="pl-PL" sz="1700" dirty="0" err="1">
                <a:solidFill>
                  <a:schemeClr val="tx1">
                    <a:lumMod val="75000"/>
                    <a:lumOff val="25000"/>
                  </a:schemeClr>
                </a:solidFill>
              </a:rPr>
              <a:t>everyone</a:t>
            </a:r>
            <a:r>
              <a:rPr lang="pl-PL" sz="1700" dirty="0">
                <a:solidFill>
                  <a:schemeClr val="tx1">
                    <a:lumMod val="75000"/>
                    <a:lumOff val="25000"/>
                  </a:schemeClr>
                </a:solidFill>
              </a:rPr>
              <a:t> </a:t>
            </a:r>
            <a:r>
              <a:rPr lang="pl-PL" sz="1700" dirty="0" err="1">
                <a:solidFill>
                  <a:schemeClr val="tx1">
                    <a:lumMod val="75000"/>
                    <a:lumOff val="25000"/>
                  </a:schemeClr>
                </a:solidFill>
              </a:rPr>
              <a:t>is</a:t>
            </a:r>
            <a:r>
              <a:rPr lang="pl-PL" sz="1700" dirty="0">
                <a:solidFill>
                  <a:schemeClr val="tx1">
                    <a:lumMod val="75000"/>
                    <a:lumOff val="25000"/>
                  </a:schemeClr>
                </a:solidFill>
              </a:rPr>
              <a:t> </a:t>
            </a:r>
            <a:r>
              <a:rPr lang="pl-PL" sz="1700" dirty="0" err="1">
                <a:solidFill>
                  <a:schemeClr val="tx1">
                    <a:lumMod val="75000"/>
                    <a:lumOff val="25000"/>
                  </a:schemeClr>
                </a:solidFill>
              </a:rPr>
              <a:t>active</a:t>
            </a:r>
            <a:r>
              <a:rPr lang="pl-PL" sz="1700" dirty="0">
                <a:solidFill>
                  <a:schemeClr val="tx1">
                    <a:lumMod val="75000"/>
                    <a:lumOff val="25000"/>
                  </a:schemeClr>
                </a:solidFill>
              </a:rPr>
              <a:t>,</a:t>
            </a:r>
          </a:p>
          <a:p>
            <a:pPr marL="742950" lvl="1" indent="-285750">
              <a:spcAft>
                <a:spcPct val="15000"/>
              </a:spcAft>
              <a:buSzPct val="110000"/>
              <a:buBlip>
                <a:blip r:embed="rId3"/>
              </a:buBlip>
            </a:pPr>
            <a:r>
              <a:rPr lang="pl-PL" sz="1700" dirty="0">
                <a:solidFill>
                  <a:schemeClr val="tx1">
                    <a:lumMod val="75000"/>
                    <a:lumOff val="25000"/>
                  </a:schemeClr>
                </a:solidFill>
              </a:rPr>
              <a:t>7 – 10, half </a:t>
            </a:r>
            <a:r>
              <a:rPr lang="pl-PL" sz="1700" dirty="0" err="1">
                <a:solidFill>
                  <a:schemeClr val="tx1">
                    <a:lumMod val="75000"/>
                    <a:lumOff val="25000"/>
                  </a:schemeClr>
                </a:solidFill>
              </a:rPr>
              <a:t>is</a:t>
            </a:r>
            <a:r>
              <a:rPr lang="pl-PL" sz="1700" dirty="0">
                <a:solidFill>
                  <a:schemeClr val="tx1">
                    <a:lumMod val="75000"/>
                    <a:lumOff val="25000"/>
                  </a:schemeClr>
                </a:solidFill>
              </a:rPr>
              <a:t> </a:t>
            </a:r>
            <a:r>
              <a:rPr lang="pl-PL" sz="1700" dirty="0" err="1">
                <a:solidFill>
                  <a:schemeClr val="tx1">
                    <a:lumMod val="75000"/>
                    <a:lumOff val="25000"/>
                  </a:schemeClr>
                </a:solidFill>
              </a:rPr>
              <a:t>activite</a:t>
            </a:r>
            <a:r>
              <a:rPr lang="pl-PL" sz="1700" dirty="0">
                <a:solidFill>
                  <a:schemeClr val="tx1">
                    <a:lumMod val="75000"/>
                    <a:lumOff val="25000"/>
                  </a:schemeClr>
                </a:solidFill>
              </a:rPr>
              <a:t> and the </a:t>
            </a:r>
            <a:r>
              <a:rPr lang="pl-PL" sz="1700" dirty="0" err="1">
                <a:solidFill>
                  <a:schemeClr val="tx1">
                    <a:lumMod val="75000"/>
                    <a:lumOff val="25000"/>
                  </a:schemeClr>
                </a:solidFill>
              </a:rPr>
              <a:t>other</a:t>
            </a:r>
            <a:r>
              <a:rPr lang="pl-PL" sz="1700" dirty="0">
                <a:solidFill>
                  <a:schemeClr val="tx1">
                    <a:lumMod val="75000"/>
                    <a:lumOff val="25000"/>
                  </a:schemeClr>
                </a:solidFill>
              </a:rPr>
              <a:t> half </a:t>
            </a:r>
            <a:r>
              <a:rPr lang="pl-PL" sz="1700" dirty="0" err="1">
                <a:solidFill>
                  <a:schemeClr val="tx1">
                    <a:lumMod val="75000"/>
                    <a:lumOff val="25000"/>
                  </a:schemeClr>
                </a:solidFill>
              </a:rPr>
              <a:t>is</a:t>
            </a:r>
            <a:r>
              <a:rPr lang="pl-PL" sz="1700" dirty="0">
                <a:solidFill>
                  <a:schemeClr val="tx1">
                    <a:lumMod val="75000"/>
                    <a:lumOff val="25000"/>
                  </a:schemeClr>
                </a:solidFill>
              </a:rPr>
              <a:t> less </a:t>
            </a:r>
            <a:r>
              <a:rPr lang="pl-PL" sz="1700" dirty="0" err="1">
                <a:solidFill>
                  <a:schemeClr val="tx1">
                    <a:lumMod val="75000"/>
                    <a:lumOff val="25000"/>
                  </a:schemeClr>
                </a:solidFill>
              </a:rPr>
              <a:t>active</a:t>
            </a:r>
            <a:r>
              <a:rPr lang="pl-PL" sz="1700" dirty="0">
                <a:solidFill>
                  <a:schemeClr val="tx1">
                    <a:lumMod val="75000"/>
                    <a:lumOff val="25000"/>
                  </a:schemeClr>
                </a:solidFill>
              </a:rPr>
              <a:t>,</a:t>
            </a:r>
          </a:p>
          <a:p>
            <a:pPr marL="742950" lvl="1" indent="-285750">
              <a:spcAft>
                <a:spcPct val="15000"/>
              </a:spcAft>
              <a:buSzPct val="110000"/>
              <a:buBlip>
                <a:blip r:embed="rId3"/>
              </a:buBlip>
            </a:pPr>
            <a:r>
              <a:rPr lang="pl-PL" sz="1700" dirty="0">
                <a:solidFill>
                  <a:schemeClr val="tx1">
                    <a:lumMod val="75000"/>
                    <a:lumOff val="25000"/>
                  </a:schemeClr>
                </a:solidFill>
              </a:rPr>
              <a:t>11 – 18, </a:t>
            </a:r>
            <a:r>
              <a:rPr lang="pl-PL" sz="1700" dirty="0" err="1">
                <a:solidFill>
                  <a:schemeClr val="tx1">
                    <a:lumMod val="75000"/>
                    <a:lumOff val="25000"/>
                  </a:schemeClr>
                </a:solidFill>
              </a:rPr>
              <a:t>only</a:t>
            </a:r>
            <a:r>
              <a:rPr lang="pl-PL" sz="1700" dirty="0">
                <a:solidFill>
                  <a:schemeClr val="tx1">
                    <a:lumMod val="75000"/>
                    <a:lumOff val="25000"/>
                  </a:schemeClr>
                </a:solidFill>
              </a:rPr>
              <a:t> 5-6 </a:t>
            </a:r>
            <a:r>
              <a:rPr lang="pl-PL" sz="1700" dirty="0" err="1">
                <a:solidFill>
                  <a:schemeClr val="tx1">
                    <a:lumMod val="75000"/>
                    <a:lumOff val="25000"/>
                  </a:schemeClr>
                </a:solidFill>
              </a:rPr>
              <a:t>are</a:t>
            </a:r>
            <a:r>
              <a:rPr lang="pl-PL" sz="1700" dirty="0">
                <a:solidFill>
                  <a:schemeClr val="tx1">
                    <a:lumMod val="75000"/>
                    <a:lumOff val="25000"/>
                  </a:schemeClr>
                </a:solidFill>
              </a:rPr>
              <a:t> </a:t>
            </a:r>
            <a:r>
              <a:rPr lang="pl-PL" sz="1700" dirty="0" err="1">
                <a:solidFill>
                  <a:schemeClr val="tx1">
                    <a:lumMod val="75000"/>
                    <a:lumOff val="25000"/>
                  </a:schemeClr>
                </a:solidFill>
              </a:rPr>
              <a:t>constantly</a:t>
            </a:r>
            <a:r>
              <a:rPr lang="pl-PL" sz="1700" dirty="0">
                <a:solidFill>
                  <a:schemeClr val="tx1">
                    <a:lumMod val="75000"/>
                    <a:lumOff val="25000"/>
                  </a:schemeClr>
                </a:solidFill>
              </a:rPr>
              <a:t> </a:t>
            </a:r>
            <a:r>
              <a:rPr lang="pl-PL" sz="1700" dirty="0" err="1">
                <a:solidFill>
                  <a:schemeClr val="tx1">
                    <a:lumMod val="75000"/>
                    <a:lumOff val="25000"/>
                  </a:schemeClr>
                </a:solidFill>
              </a:rPr>
              <a:t>active</a:t>
            </a:r>
            <a:r>
              <a:rPr lang="pl-PL" sz="1700" dirty="0">
                <a:solidFill>
                  <a:schemeClr val="tx1">
                    <a:lumMod val="75000"/>
                    <a:lumOff val="25000"/>
                  </a:schemeClr>
                </a:solidFill>
              </a:rPr>
              <a:t>,</a:t>
            </a:r>
          </a:p>
          <a:p>
            <a:pPr marL="742950" lvl="1" indent="-285750">
              <a:spcAft>
                <a:spcPct val="15000"/>
              </a:spcAft>
              <a:buSzPct val="110000"/>
              <a:buBlip>
                <a:blip r:embed="rId3"/>
              </a:buBlip>
            </a:pPr>
            <a:r>
              <a:rPr lang="pl-PL" sz="1700" dirty="0">
                <a:solidFill>
                  <a:schemeClr val="tx1">
                    <a:lumMod val="75000"/>
                    <a:lumOff val="25000"/>
                  </a:schemeClr>
                </a:solidFill>
              </a:rPr>
              <a:t>19 –  30, </a:t>
            </a:r>
            <a:r>
              <a:rPr lang="pl-PL" sz="1700" dirty="0" err="1">
                <a:solidFill>
                  <a:schemeClr val="tx1">
                    <a:lumMod val="75000"/>
                    <a:lumOff val="25000"/>
                  </a:schemeClr>
                </a:solidFill>
              </a:rPr>
              <a:t>only</a:t>
            </a:r>
            <a:r>
              <a:rPr lang="pl-PL" sz="1700" dirty="0">
                <a:solidFill>
                  <a:schemeClr val="tx1">
                    <a:lumMod val="75000"/>
                    <a:lumOff val="25000"/>
                  </a:schemeClr>
                </a:solidFill>
              </a:rPr>
              <a:t> 3-4 </a:t>
            </a:r>
            <a:r>
              <a:rPr lang="pl-PL" sz="1700" dirty="0" err="1">
                <a:solidFill>
                  <a:schemeClr val="tx1">
                    <a:lumMod val="75000"/>
                    <a:lumOff val="25000"/>
                  </a:schemeClr>
                </a:solidFill>
              </a:rPr>
              <a:t>are</a:t>
            </a:r>
            <a:r>
              <a:rPr lang="pl-PL" sz="1700" dirty="0">
                <a:solidFill>
                  <a:schemeClr val="tx1">
                    <a:lumMod val="75000"/>
                    <a:lumOff val="25000"/>
                  </a:schemeClr>
                </a:solidFill>
              </a:rPr>
              <a:t> </a:t>
            </a:r>
            <a:r>
              <a:rPr lang="pl-PL" sz="1700" dirty="0" err="1">
                <a:solidFill>
                  <a:schemeClr val="tx1">
                    <a:lumMod val="75000"/>
                    <a:lumOff val="25000"/>
                  </a:schemeClr>
                </a:solidFill>
              </a:rPr>
              <a:t>active</a:t>
            </a:r>
            <a:r>
              <a:rPr lang="pl-PL" sz="1700" dirty="0">
                <a:solidFill>
                  <a:schemeClr val="tx1">
                    <a:lumMod val="75000"/>
                    <a:lumOff val="25000"/>
                  </a:schemeClr>
                </a:solidFill>
              </a:rPr>
              <a:t>; </a:t>
            </a:r>
            <a:r>
              <a:rPr lang="pl-PL" sz="1700" dirty="0" err="1">
                <a:solidFill>
                  <a:schemeClr val="tx1">
                    <a:lumMod val="75000"/>
                    <a:lumOff val="25000"/>
                  </a:schemeClr>
                </a:solidFill>
              </a:rPr>
              <a:t>this</a:t>
            </a:r>
            <a:r>
              <a:rPr lang="pl-PL" sz="1700" dirty="0">
                <a:solidFill>
                  <a:schemeClr val="tx1">
                    <a:lumMod val="75000"/>
                    <a:lumOff val="25000"/>
                  </a:schemeClr>
                </a:solidFill>
              </a:rPr>
              <a:t> </a:t>
            </a:r>
            <a:r>
              <a:rPr lang="pl-PL" sz="1700" dirty="0" err="1">
                <a:solidFill>
                  <a:schemeClr val="tx1">
                    <a:lumMod val="75000"/>
                    <a:lumOff val="25000"/>
                  </a:schemeClr>
                </a:solidFill>
              </a:rPr>
              <a:t>group</a:t>
            </a:r>
            <a:r>
              <a:rPr lang="pl-PL" sz="1700" dirty="0">
                <a:solidFill>
                  <a:schemeClr val="tx1">
                    <a:lumMod val="75000"/>
                    <a:lumOff val="25000"/>
                  </a:schemeClr>
                </a:solidFill>
              </a:rPr>
              <a:t> </a:t>
            </a:r>
            <a:r>
              <a:rPr lang="pl-PL" sz="1700" dirty="0" err="1">
                <a:solidFill>
                  <a:schemeClr val="tx1">
                    <a:lumMod val="75000"/>
                    <a:lumOff val="25000"/>
                  </a:schemeClr>
                </a:solidFill>
              </a:rPr>
              <a:t>size</a:t>
            </a:r>
            <a:r>
              <a:rPr lang="pl-PL" sz="1700" dirty="0">
                <a:solidFill>
                  <a:schemeClr val="tx1">
                    <a:lumMod val="75000"/>
                    <a:lumOff val="25000"/>
                  </a:schemeClr>
                </a:solidFill>
              </a:rPr>
              <a:t> </a:t>
            </a:r>
            <a:r>
              <a:rPr lang="pl-PL" sz="1700" dirty="0" err="1">
                <a:solidFill>
                  <a:schemeClr val="tx1">
                    <a:lumMod val="75000"/>
                    <a:lumOff val="25000"/>
                  </a:schemeClr>
                </a:solidFill>
              </a:rPr>
              <a:t>needs</a:t>
            </a:r>
            <a:r>
              <a:rPr lang="pl-PL" sz="1700" dirty="0">
                <a:solidFill>
                  <a:schemeClr val="tx1">
                    <a:lumMod val="75000"/>
                    <a:lumOff val="25000"/>
                  </a:schemeClr>
                </a:solidFill>
              </a:rPr>
              <a:t> to be </a:t>
            </a:r>
            <a:r>
              <a:rPr lang="pl-PL" sz="1700" dirty="0" err="1">
                <a:solidFill>
                  <a:schemeClr val="tx1">
                    <a:lumMod val="75000"/>
                    <a:lumOff val="25000"/>
                  </a:schemeClr>
                </a:solidFill>
              </a:rPr>
              <a:t>split</a:t>
            </a:r>
            <a:r>
              <a:rPr lang="pl-PL" sz="1700" dirty="0">
                <a:solidFill>
                  <a:schemeClr val="tx1">
                    <a:lumMod val="75000"/>
                    <a:lumOff val="25000"/>
                  </a:schemeClr>
                </a:solidFill>
              </a:rPr>
              <a:t> </a:t>
            </a:r>
            <a:r>
              <a:rPr lang="pl-PL" sz="1700" dirty="0" err="1">
                <a:solidFill>
                  <a:schemeClr val="tx1">
                    <a:lumMod val="75000"/>
                    <a:lumOff val="25000"/>
                  </a:schemeClr>
                </a:solidFill>
              </a:rPr>
              <a:t>into</a:t>
            </a:r>
            <a:r>
              <a:rPr lang="pl-PL" sz="1700" dirty="0">
                <a:solidFill>
                  <a:schemeClr val="tx1">
                    <a:lumMod val="75000"/>
                    <a:lumOff val="25000"/>
                  </a:schemeClr>
                </a:solidFill>
              </a:rPr>
              <a:t> </a:t>
            </a:r>
            <a:r>
              <a:rPr lang="pl-PL" sz="1700" dirty="0" err="1">
                <a:solidFill>
                  <a:schemeClr val="tx1">
                    <a:lumMod val="75000"/>
                    <a:lumOff val="25000"/>
                  </a:schemeClr>
                </a:solidFill>
              </a:rPr>
              <a:t>groups</a:t>
            </a:r>
            <a:r>
              <a:rPr lang="pl-PL" sz="1700" dirty="0">
                <a:solidFill>
                  <a:schemeClr val="tx1">
                    <a:lumMod val="75000"/>
                    <a:lumOff val="25000"/>
                  </a:schemeClr>
                </a:solidFill>
              </a:rPr>
              <a:t> of a </a:t>
            </a:r>
            <a:r>
              <a:rPr lang="pl-PL" sz="1700" dirty="0" err="1">
                <a:solidFill>
                  <a:schemeClr val="tx1">
                    <a:lumMod val="75000"/>
                    <a:lumOff val="25000"/>
                  </a:schemeClr>
                </a:solidFill>
              </a:rPr>
              <a:t>smaller</a:t>
            </a:r>
            <a:r>
              <a:rPr lang="pl-PL" sz="1700" dirty="0">
                <a:solidFill>
                  <a:schemeClr val="tx1">
                    <a:lumMod val="75000"/>
                    <a:lumOff val="25000"/>
                  </a:schemeClr>
                </a:solidFill>
              </a:rPr>
              <a:t> </a:t>
            </a:r>
            <a:r>
              <a:rPr lang="pl-PL" sz="1700" dirty="0" err="1">
                <a:solidFill>
                  <a:schemeClr val="tx1">
                    <a:lumMod val="75000"/>
                    <a:lumOff val="25000"/>
                  </a:schemeClr>
                </a:solidFill>
              </a:rPr>
              <a:t>size</a:t>
            </a:r>
            <a:r>
              <a:rPr lang="pl-PL" sz="1700" dirty="0">
                <a:solidFill>
                  <a:schemeClr val="tx1">
                    <a:lumMod val="75000"/>
                    <a:lumOff val="25000"/>
                  </a:schemeClr>
                </a:solidFill>
              </a:rPr>
              <a:t>.</a:t>
            </a:r>
          </a:p>
        </p:txBody>
      </p:sp>
      <p:sp>
        <p:nvSpPr>
          <p:cNvPr id="9" name="Strzałka: pięciokąt 8">
            <a:extLst>
              <a:ext uri="{FF2B5EF4-FFF2-40B4-BE49-F238E27FC236}">
                <a16:creationId xmlns:a16="http://schemas.microsoft.com/office/drawing/2014/main" id="{B1005CBA-EE76-407D-BFF5-8D92BA22D48A}"/>
              </a:ext>
            </a:extLst>
          </p:cNvPr>
          <p:cNvSpPr/>
          <p:nvPr/>
        </p:nvSpPr>
        <p:spPr>
          <a:xfrm>
            <a:off x="1415481" y="1628800"/>
            <a:ext cx="3816424" cy="553570"/>
          </a:xfrm>
          <a:prstGeom prst="homePlate">
            <a:avLst/>
          </a:prstGeom>
          <a:solidFill>
            <a:srgbClr val="FBB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2500" b="1" dirty="0"/>
              <a:t>TEAMWORK</a:t>
            </a:r>
          </a:p>
        </p:txBody>
      </p:sp>
      <p:sp>
        <p:nvSpPr>
          <p:cNvPr id="10" name="Prostokąt 9">
            <a:extLst>
              <a:ext uri="{FF2B5EF4-FFF2-40B4-BE49-F238E27FC236}">
                <a16:creationId xmlns:a16="http://schemas.microsoft.com/office/drawing/2014/main" id="{BC7696F3-DCE9-4960-A1DF-DB38574A4944}"/>
              </a:ext>
            </a:extLst>
          </p:cNvPr>
          <p:cNvSpPr/>
          <p:nvPr/>
        </p:nvSpPr>
        <p:spPr>
          <a:xfrm>
            <a:off x="1518646" y="2378378"/>
            <a:ext cx="6096000" cy="369332"/>
          </a:xfrm>
          <a:prstGeom prst="rect">
            <a:avLst/>
          </a:prstGeom>
        </p:spPr>
        <p:txBody>
          <a:bodyPr>
            <a:spAutoFit/>
          </a:bodyPr>
          <a:lstStyle/>
          <a:p>
            <a:pPr lvl="0" eaLnBrk="1" fontAlgn="auto" hangingPunct="1">
              <a:spcAft>
                <a:spcPts val="0"/>
              </a:spcAft>
              <a:defRPr/>
            </a:pPr>
            <a:r>
              <a:rPr lang="pl-PL" dirty="0" err="1">
                <a:solidFill>
                  <a:schemeClr val="tx1">
                    <a:lumMod val="75000"/>
                    <a:lumOff val="25000"/>
                  </a:schemeClr>
                </a:solidFill>
              </a:rPr>
              <a:t>jointly</a:t>
            </a:r>
            <a:r>
              <a:rPr lang="pl-PL" dirty="0">
                <a:solidFill>
                  <a:schemeClr val="tx1">
                    <a:lumMod val="75000"/>
                    <a:lumOff val="25000"/>
                  </a:schemeClr>
                </a:solidFill>
              </a:rPr>
              <a:t> </a:t>
            </a:r>
            <a:r>
              <a:rPr lang="pl-PL" dirty="0" err="1">
                <a:solidFill>
                  <a:schemeClr val="tx1">
                    <a:lumMod val="75000"/>
                    <a:lumOff val="25000"/>
                  </a:schemeClr>
                </a:solidFill>
              </a:rPr>
              <a:t>accomplishing</a:t>
            </a:r>
            <a:r>
              <a:rPr lang="pl-PL" dirty="0">
                <a:solidFill>
                  <a:schemeClr val="tx1">
                    <a:lumMod val="75000"/>
                    <a:lumOff val="25000"/>
                  </a:schemeClr>
                </a:solidFill>
              </a:rPr>
              <a:t> the same </a:t>
            </a:r>
            <a:r>
              <a:rPr lang="pl-PL" dirty="0" err="1">
                <a:solidFill>
                  <a:schemeClr val="tx1">
                    <a:lumMod val="75000"/>
                    <a:lumOff val="25000"/>
                  </a:schemeClr>
                </a:solidFill>
              </a:rPr>
              <a:t>task</a:t>
            </a:r>
            <a:endParaRPr lang="pl-PL" dirty="0">
              <a:solidFill>
                <a:schemeClr val="tx1">
                  <a:lumMod val="75000"/>
                  <a:lumOff val="25000"/>
                </a:schemeClr>
              </a:solidFill>
            </a:endParaRPr>
          </a:p>
        </p:txBody>
      </p:sp>
      <p:pic>
        <p:nvPicPr>
          <p:cNvPr id="11" name="Obraz 10">
            <a:extLst>
              <a:ext uri="{FF2B5EF4-FFF2-40B4-BE49-F238E27FC236}">
                <a16:creationId xmlns:a16="http://schemas.microsoft.com/office/drawing/2014/main" id="{BE4F0AF1-11EA-4754-B244-AEC6403EE319}"/>
              </a:ext>
            </a:extLst>
          </p:cNvPr>
          <p:cNvPicPr>
            <a:picLocks noChangeAspect="1"/>
          </p:cNvPicPr>
          <p:nvPr/>
        </p:nvPicPr>
        <p:blipFill>
          <a:blip r:embed="rId4"/>
          <a:stretch>
            <a:fillRect/>
          </a:stretch>
        </p:blipFill>
        <p:spPr>
          <a:xfrm rot="5400000" flipH="1">
            <a:off x="2982762" y="1357718"/>
            <a:ext cx="72013" cy="3173234"/>
          </a:xfrm>
          <a:prstGeom prst="rect">
            <a:avLst/>
          </a:prstGeom>
        </p:spPr>
      </p:pic>
    </p:spTree>
    <p:extLst>
      <p:ext uri="{BB962C8B-B14F-4D97-AF65-F5344CB8AC3E}">
        <p14:creationId xmlns:p14="http://schemas.microsoft.com/office/powerpoint/2010/main" val="1426999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rostokąt: jeden ścięty róg 11">
            <a:extLst>
              <a:ext uri="{FF2B5EF4-FFF2-40B4-BE49-F238E27FC236}">
                <a16:creationId xmlns:a16="http://schemas.microsoft.com/office/drawing/2014/main" id="{40E240CB-8B28-4509-BCB0-B5DA9F7AF52D}"/>
              </a:ext>
            </a:extLst>
          </p:cNvPr>
          <p:cNvSpPr/>
          <p:nvPr/>
        </p:nvSpPr>
        <p:spPr>
          <a:xfrm>
            <a:off x="7890585" y="3429000"/>
            <a:ext cx="3317983" cy="3429000"/>
          </a:xfrm>
          <a:prstGeom prst="snip1Rect">
            <a:avLst/>
          </a:prstGeom>
          <a:solidFill>
            <a:srgbClr val="FE7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rostokąt: jeden ścięty róg 12">
            <a:extLst>
              <a:ext uri="{FF2B5EF4-FFF2-40B4-BE49-F238E27FC236}">
                <a16:creationId xmlns:a16="http://schemas.microsoft.com/office/drawing/2014/main" id="{510965F0-3884-45DF-9FD4-13EAC9371D0D}"/>
              </a:ext>
            </a:extLst>
          </p:cNvPr>
          <p:cNvSpPr/>
          <p:nvPr/>
        </p:nvSpPr>
        <p:spPr>
          <a:xfrm>
            <a:off x="4572602" y="3429000"/>
            <a:ext cx="3317984" cy="3429000"/>
          </a:xfrm>
          <a:prstGeom prst="snip1Rect">
            <a:avLst/>
          </a:prstGeom>
          <a:solidFill>
            <a:srgbClr val="FBA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rostokąt: jeden ścięty róg 13">
            <a:extLst>
              <a:ext uri="{FF2B5EF4-FFF2-40B4-BE49-F238E27FC236}">
                <a16:creationId xmlns:a16="http://schemas.microsoft.com/office/drawing/2014/main" id="{A36F25D7-0D71-4D67-A7B0-0117B25538DB}"/>
              </a:ext>
            </a:extLst>
          </p:cNvPr>
          <p:cNvSpPr/>
          <p:nvPr/>
        </p:nvSpPr>
        <p:spPr>
          <a:xfrm>
            <a:off x="1404387" y="3429000"/>
            <a:ext cx="3173235" cy="3429000"/>
          </a:xfrm>
          <a:prstGeom prst="snip1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1">
            <a:extLst>
              <a:ext uri="{FF2B5EF4-FFF2-40B4-BE49-F238E27FC236}">
                <a16:creationId xmlns:a16="http://schemas.microsoft.com/office/drawing/2014/main" id="{2D74495C-E3EA-42C4-8C5C-31590F4D4661}"/>
              </a:ext>
            </a:extLst>
          </p:cNvPr>
          <p:cNvSpPr txBox="1">
            <a:spLocks/>
          </p:cNvSpPr>
          <p:nvPr/>
        </p:nvSpPr>
        <p:spPr bwMode="auto">
          <a:xfrm>
            <a:off x="1270273" y="188913"/>
            <a:ext cx="633789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400" b="1" dirty="0">
                <a:solidFill>
                  <a:schemeClr val="tx1">
                    <a:lumMod val="75000"/>
                    <a:lumOff val="25000"/>
                  </a:schemeClr>
                </a:solidFill>
              </a:rPr>
              <a:t>GROUP MANAGEMENT</a:t>
            </a: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28</a:t>
            </a:fld>
            <a:endParaRPr lang="en-US" altLang="pl-PL" dirty="0"/>
          </a:p>
        </p:txBody>
      </p:sp>
      <p:sp>
        <p:nvSpPr>
          <p:cNvPr id="30" name="Prostokąt 29">
            <a:extLst>
              <a:ext uri="{FF2B5EF4-FFF2-40B4-BE49-F238E27FC236}">
                <a16:creationId xmlns:a16="http://schemas.microsoft.com/office/drawing/2014/main" id="{159BD2D8-D4BA-4BA1-AF79-7A59BE44D7EC}"/>
              </a:ext>
            </a:extLst>
          </p:cNvPr>
          <p:cNvSpPr/>
          <p:nvPr/>
        </p:nvSpPr>
        <p:spPr>
          <a:xfrm>
            <a:off x="1650570" y="3978212"/>
            <a:ext cx="2478936" cy="1400383"/>
          </a:xfrm>
          <a:prstGeom prst="rect">
            <a:avLst/>
          </a:prstGeom>
        </p:spPr>
        <p:txBody>
          <a:bodyPr wrap="square">
            <a:spAutoFit/>
          </a:bodyPr>
          <a:lstStyle/>
          <a:p>
            <a:pPr lvl="0">
              <a:spcAft>
                <a:spcPts val="600"/>
              </a:spcAft>
            </a:pPr>
            <a:r>
              <a:rPr lang="en-GB" sz="1600" b="1">
                <a:solidFill>
                  <a:schemeClr val="bg1"/>
                </a:solidFill>
              </a:rPr>
              <a:t>A GROUP OF 2-3</a:t>
            </a:r>
          </a:p>
          <a:p>
            <a:pPr lvl="0">
              <a:spcAft>
                <a:spcPts val="600"/>
              </a:spcAft>
            </a:pPr>
            <a:r>
              <a:rPr lang="en-GB" sz="1600">
                <a:ln w="1905"/>
                <a:solidFill>
                  <a:schemeClr val="tx1">
                    <a:lumMod val="75000"/>
                    <a:lumOff val="25000"/>
                  </a:schemeClr>
                </a:solidFill>
                <a:effectLst>
                  <a:innerShdw blurRad="69850" dist="43180" dir="5400000">
                    <a:srgbClr val="000000">
                      <a:alpha val="65000"/>
                    </a:srgbClr>
                  </a:innerShdw>
                </a:effectLst>
              </a:rPr>
              <a:t>is great when a task is clearly selected eg. Preparation of non-alcoholic cocktails.</a:t>
            </a:r>
            <a:endParaRPr lang="en-GB" sz="1600">
              <a:solidFill>
                <a:schemeClr val="tx1">
                  <a:lumMod val="75000"/>
                  <a:lumOff val="25000"/>
                </a:schemeClr>
              </a:solidFill>
            </a:endParaRPr>
          </a:p>
        </p:txBody>
      </p:sp>
      <p:pic>
        <p:nvPicPr>
          <p:cNvPr id="9" name="Obraz 8">
            <a:extLst>
              <a:ext uri="{FF2B5EF4-FFF2-40B4-BE49-F238E27FC236}">
                <a16:creationId xmlns:a16="http://schemas.microsoft.com/office/drawing/2014/main" id="{BB46CAF3-8C03-4FE8-8023-7A5EF2151ECE}"/>
              </a:ext>
            </a:extLst>
          </p:cNvPr>
          <p:cNvPicPr>
            <a:picLocks noChangeAspect="1"/>
          </p:cNvPicPr>
          <p:nvPr/>
        </p:nvPicPr>
        <p:blipFill>
          <a:blip r:embed="rId2"/>
          <a:stretch>
            <a:fillRect/>
          </a:stretch>
        </p:blipFill>
        <p:spPr>
          <a:xfrm rot="5400000" flipH="1">
            <a:off x="2982762" y="1357718"/>
            <a:ext cx="72013" cy="3173234"/>
          </a:xfrm>
          <a:prstGeom prst="rect">
            <a:avLst/>
          </a:prstGeom>
        </p:spPr>
      </p:pic>
      <p:sp>
        <p:nvSpPr>
          <p:cNvPr id="11" name="Strzałka: pięciokąt 10">
            <a:extLst>
              <a:ext uri="{FF2B5EF4-FFF2-40B4-BE49-F238E27FC236}">
                <a16:creationId xmlns:a16="http://schemas.microsoft.com/office/drawing/2014/main" id="{04FAAB4D-0475-4E34-8A6E-D282E996508E}"/>
              </a:ext>
            </a:extLst>
          </p:cNvPr>
          <p:cNvSpPr/>
          <p:nvPr/>
        </p:nvSpPr>
        <p:spPr>
          <a:xfrm>
            <a:off x="1415383" y="1614089"/>
            <a:ext cx="3816424" cy="570535"/>
          </a:xfrm>
          <a:prstGeom prst="homePlate">
            <a:avLst/>
          </a:prstGeom>
          <a:solidFill>
            <a:srgbClr val="FBA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2400" b="1" dirty="0"/>
              <a:t>GROUP WORK</a:t>
            </a:r>
            <a:endParaRPr lang="pl-PL" sz="2000" b="1" dirty="0"/>
          </a:p>
        </p:txBody>
      </p:sp>
      <p:sp>
        <p:nvSpPr>
          <p:cNvPr id="2" name="Prostokąt 1">
            <a:extLst>
              <a:ext uri="{FF2B5EF4-FFF2-40B4-BE49-F238E27FC236}">
                <a16:creationId xmlns:a16="http://schemas.microsoft.com/office/drawing/2014/main" id="{7D3352AF-F458-4B46-A545-F1D85AE29115}"/>
              </a:ext>
            </a:extLst>
          </p:cNvPr>
          <p:cNvSpPr/>
          <p:nvPr/>
        </p:nvSpPr>
        <p:spPr>
          <a:xfrm>
            <a:off x="1512168" y="2376771"/>
            <a:ext cx="6096000" cy="369332"/>
          </a:xfrm>
          <a:prstGeom prst="rect">
            <a:avLst/>
          </a:prstGeom>
        </p:spPr>
        <p:txBody>
          <a:bodyPr>
            <a:spAutoFit/>
          </a:bodyPr>
          <a:lstStyle/>
          <a:p>
            <a:pPr lvl="0"/>
            <a:r>
              <a:rPr lang="pl-PL" dirty="0" err="1">
                <a:solidFill>
                  <a:schemeClr val="tx1">
                    <a:lumMod val="75000"/>
                    <a:lumOff val="25000"/>
                  </a:schemeClr>
                </a:solidFill>
              </a:rPr>
              <a:t>completing</a:t>
            </a:r>
            <a:r>
              <a:rPr lang="pl-PL" dirty="0">
                <a:solidFill>
                  <a:schemeClr val="tx1">
                    <a:lumMod val="75000"/>
                    <a:lumOff val="25000"/>
                  </a:schemeClr>
                </a:solidFill>
              </a:rPr>
              <a:t> </a:t>
            </a:r>
            <a:r>
              <a:rPr lang="pl-PL" dirty="0" err="1">
                <a:solidFill>
                  <a:schemeClr val="tx1">
                    <a:lumMod val="75000"/>
                    <a:lumOff val="25000"/>
                  </a:schemeClr>
                </a:solidFill>
              </a:rPr>
              <a:t>tasks</a:t>
            </a:r>
            <a:r>
              <a:rPr lang="pl-PL" dirty="0">
                <a:solidFill>
                  <a:schemeClr val="tx1">
                    <a:lumMod val="75000"/>
                    <a:lumOff val="25000"/>
                  </a:schemeClr>
                </a:solidFill>
              </a:rPr>
              <a:t> by </a:t>
            </a:r>
            <a:r>
              <a:rPr lang="pl-PL" dirty="0" err="1">
                <a:solidFill>
                  <a:schemeClr val="tx1">
                    <a:lumMod val="75000"/>
                    <a:lumOff val="25000"/>
                  </a:schemeClr>
                </a:solidFill>
              </a:rPr>
              <a:t>smaller</a:t>
            </a:r>
            <a:r>
              <a:rPr lang="pl-PL" dirty="0">
                <a:solidFill>
                  <a:schemeClr val="tx1">
                    <a:lumMod val="75000"/>
                    <a:lumOff val="25000"/>
                  </a:schemeClr>
                </a:solidFill>
              </a:rPr>
              <a:t> </a:t>
            </a:r>
            <a:r>
              <a:rPr lang="pl-PL" dirty="0" err="1">
                <a:solidFill>
                  <a:schemeClr val="tx1">
                    <a:lumMod val="75000"/>
                    <a:lumOff val="25000"/>
                  </a:schemeClr>
                </a:solidFill>
              </a:rPr>
              <a:t>groups</a:t>
            </a:r>
            <a:r>
              <a:rPr lang="pl-PL" dirty="0">
                <a:solidFill>
                  <a:schemeClr val="tx1">
                    <a:lumMod val="75000"/>
                    <a:lumOff val="25000"/>
                  </a:schemeClr>
                </a:solidFill>
              </a:rPr>
              <a:t>.</a:t>
            </a:r>
          </a:p>
        </p:txBody>
      </p:sp>
      <p:sp>
        <p:nvSpPr>
          <p:cNvPr id="3" name="Prostokąt 2">
            <a:extLst>
              <a:ext uri="{FF2B5EF4-FFF2-40B4-BE49-F238E27FC236}">
                <a16:creationId xmlns:a16="http://schemas.microsoft.com/office/drawing/2014/main" id="{3B428C1E-CA6E-43D2-A0A4-449F3235B5A8}"/>
              </a:ext>
            </a:extLst>
          </p:cNvPr>
          <p:cNvSpPr/>
          <p:nvPr/>
        </p:nvSpPr>
        <p:spPr>
          <a:xfrm>
            <a:off x="4765864" y="3978212"/>
            <a:ext cx="3051163" cy="1892826"/>
          </a:xfrm>
          <a:prstGeom prst="rect">
            <a:avLst/>
          </a:prstGeom>
        </p:spPr>
        <p:txBody>
          <a:bodyPr wrap="square">
            <a:spAutoFit/>
          </a:bodyPr>
          <a:lstStyle/>
          <a:p>
            <a:pPr lvl="0">
              <a:spcAft>
                <a:spcPts val="600"/>
              </a:spcAft>
            </a:pPr>
            <a:r>
              <a:rPr lang="en-GB" sz="1600" b="1">
                <a:solidFill>
                  <a:schemeClr val="bg1"/>
                </a:solidFill>
              </a:rPr>
              <a:t>A GROUP OF 4</a:t>
            </a:r>
          </a:p>
          <a:p>
            <a:pPr lvl="0">
              <a:spcAft>
                <a:spcPts val="600"/>
              </a:spcAft>
            </a:pPr>
            <a:r>
              <a:rPr lang="en-GB" sz="1600">
                <a:ln w="1905"/>
                <a:solidFill>
                  <a:schemeClr val="tx1">
                    <a:lumMod val="75000"/>
                    <a:lumOff val="25000"/>
                  </a:schemeClr>
                </a:solidFill>
                <a:effectLst>
                  <a:innerShdw blurRad="69850" dist="43180" dir="5400000">
                    <a:srgbClr val="000000">
                      <a:alpha val="65000"/>
                    </a:srgbClr>
                  </a:innerShdw>
                </a:effectLst>
              </a:rPr>
              <a:t>is good when it comes to judging but is not good when it comes to making decisions eg. They will select the prettiest cocktail rather than decide wether  the raw materials selected are appropriate </a:t>
            </a:r>
          </a:p>
        </p:txBody>
      </p:sp>
      <p:sp>
        <p:nvSpPr>
          <p:cNvPr id="5" name="Prostokąt 4">
            <a:extLst>
              <a:ext uri="{FF2B5EF4-FFF2-40B4-BE49-F238E27FC236}">
                <a16:creationId xmlns:a16="http://schemas.microsoft.com/office/drawing/2014/main" id="{6BB4C7F5-9AC4-4C7B-8803-E96B111D5AE1}"/>
              </a:ext>
            </a:extLst>
          </p:cNvPr>
          <p:cNvSpPr/>
          <p:nvPr/>
        </p:nvSpPr>
        <p:spPr>
          <a:xfrm>
            <a:off x="8106610" y="3978212"/>
            <a:ext cx="2812376" cy="1154162"/>
          </a:xfrm>
          <a:prstGeom prst="rect">
            <a:avLst/>
          </a:prstGeom>
        </p:spPr>
        <p:txBody>
          <a:bodyPr wrap="square">
            <a:spAutoFit/>
          </a:bodyPr>
          <a:lstStyle/>
          <a:p>
            <a:pPr lvl="0">
              <a:spcAft>
                <a:spcPts val="600"/>
              </a:spcAft>
            </a:pPr>
            <a:r>
              <a:rPr lang="en-GB" sz="1600" b="1">
                <a:solidFill>
                  <a:schemeClr val="bg1"/>
                </a:solidFill>
              </a:rPr>
              <a:t>A GROUP OF 5</a:t>
            </a:r>
          </a:p>
          <a:p>
            <a:pPr lvl="0">
              <a:spcAft>
                <a:spcPts val="600"/>
              </a:spcAft>
            </a:pPr>
            <a:r>
              <a:rPr lang="en-GB" sz="1600">
                <a:ln w="1905"/>
                <a:solidFill>
                  <a:schemeClr val="tx1">
                    <a:lumMod val="75000"/>
                    <a:lumOff val="25000"/>
                  </a:schemeClr>
                </a:solidFill>
                <a:effectLst>
                  <a:innerShdw blurRad="69850" dist="43180" dir="5400000">
                    <a:srgbClr val="000000">
                      <a:alpha val="65000"/>
                    </a:srgbClr>
                  </a:innerShdw>
                </a:effectLst>
              </a:rPr>
              <a:t>is optimal to achieve complex results such as preparing a scenario on a flair show</a:t>
            </a:r>
          </a:p>
        </p:txBody>
      </p:sp>
    </p:spTree>
    <p:extLst>
      <p:ext uri="{BB962C8B-B14F-4D97-AF65-F5344CB8AC3E}">
        <p14:creationId xmlns:p14="http://schemas.microsoft.com/office/powerpoint/2010/main" val="2690147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2D74495C-E3EA-42C4-8C5C-31590F4D4661}"/>
              </a:ext>
            </a:extLst>
          </p:cNvPr>
          <p:cNvSpPr txBox="1">
            <a:spLocks/>
          </p:cNvSpPr>
          <p:nvPr/>
        </p:nvSpPr>
        <p:spPr bwMode="auto">
          <a:xfrm>
            <a:off x="1270273" y="188913"/>
            <a:ext cx="633789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400" b="1" dirty="0">
                <a:solidFill>
                  <a:schemeClr val="tx1">
                    <a:lumMod val="75000"/>
                    <a:lumOff val="25000"/>
                  </a:schemeClr>
                </a:solidFill>
              </a:rPr>
              <a:t>GROUP MANAGEMENT</a:t>
            </a: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29</a:t>
            </a:fld>
            <a:endParaRPr lang="en-US" altLang="pl-PL" dirty="0"/>
          </a:p>
        </p:txBody>
      </p:sp>
      <p:sp>
        <p:nvSpPr>
          <p:cNvPr id="8" name="pole tekstowe 7">
            <a:extLst>
              <a:ext uri="{FF2B5EF4-FFF2-40B4-BE49-F238E27FC236}">
                <a16:creationId xmlns:a16="http://schemas.microsoft.com/office/drawing/2014/main" id="{1C86BD16-B482-4D75-8287-842F3241C539}"/>
              </a:ext>
            </a:extLst>
          </p:cNvPr>
          <p:cNvSpPr txBox="1"/>
          <p:nvPr/>
        </p:nvSpPr>
        <p:spPr>
          <a:xfrm>
            <a:off x="3719736" y="2576870"/>
            <a:ext cx="6984776" cy="3077766"/>
          </a:xfrm>
          <a:prstGeom prst="rect">
            <a:avLst/>
          </a:prstGeom>
          <a:noFill/>
        </p:spPr>
        <p:txBody>
          <a:bodyPr wrap="square" rtlCol="0">
            <a:spAutoFit/>
          </a:bodyPr>
          <a:lstStyle/>
          <a:p>
            <a:pPr>
              <a:spcAft>
                <a:spcPts val="1200"/>
              </a:spcAft>
              <a:defRPr/>
            </a:pPr>
            <a:r>
              <a:rPr lang="en-GB" sz="1600" b="1" dirty="0">
                <a:solidFill>
                  <a:schemeClr val="tx1">
                    <a:lumMod val="75000"/>
                    <a:lumOff val="25000"/>
                  </a:schemeClr>
                </a:solidFill>
              </a:rPr>
              <a:t>Part of the bartenders work is individual, but mainly depends on cooperation with the team. Exercises during training conducted in small groups can bring good results because in this form:</a:t>
            </a:r>
            <a:endParaRPr lang="pl-PL" sz="1600" b="1" dirty="0">
              <a:solidFill>
                <a:schemeClr val="tx1">
                  <a:lumMod val="75000"/>
                  <a:lumOff val="25000"/>
                </a:schemeClr>
              </a:solidFill>
            </a:endParaRPr>
          </a:p>
          <a:p>
            <a:pPr marL="285750" indent="-285750">
              <a:spcAft>
                <a:spcPts val="1200"/>
              </a:spcAft>
              <a:buBlip>
                <a:blip r:embed="rId2"/>
              </a:buBlip>
            </a:pPr>
            <a:r>
              <a:rPr lang="en-GB" sz="1600" dirty="0">
                <a:solidFill>
                  <a:schemeClr val="tx1">
                    <a:lumMod val="75000"/>
                    <a:lumOff val="25000"/>
                  </a:schemeClr>
                </a:solidFill>
              </a:rPr>
              <a:t>the quality of the work grows,</a:t>
            </a:r>
            <a:endParaRPr lang="pl-PL" sz="1600" dirty="0">
              <a:solidFill>
                <a:schemeClr val="tx1">
                  <a:lumMod val="75000"/>
                  <a:lumOff val="25000"/>
                </a:schemeClr>
              </a:solidFill>
            </a:endParaRPr>
          </a:p>
          <a:p>
            <a:pPr marL="285750" indent="-285750">
              <a:spcAft>
                <a:spcPts val="1200"/>
              </a:spcAft>
              <a:buBlip>
                <a:blip r:embed="rId2"/>
              </a:buBlip>
            </a:pPr>
            <a:r>
              <a:rPr lang="en-GB" sz="1600" dirty="0">
                <a:solidFill>
                  <a:schemeClr val="tx1">
                    <a:lumMod val="75000"/>
                    <a:lumOff val="25000"/>
                  </a:schemeClr>
                </a:solidFill>
              </a:rPr>
              <a:t>the skills and abilities of group members are added together,</a:t>
            </a:r>
            <a:endParaRPr lang="pl-PL" sz="1600" dirty="0">
              <a:solidFill>
                <a:schemeClr val="tx1">
                  <a:lumMod val="75000"/>
                  <a:lumOff val="25000"/>
                </a:schemeClr>
              </a:solidFill>
            </a:endParaRPr>
          </a:p>
          <a:p>
            <a:pPr marL="285750" indent="-285750">
              <a:spcAft>
                <a:spcPts val="1200"/>
              </a:spcAft>
              <a:buBlip>
                <a:blip r:embed="rId2"/>
              </a:buBlip>
            </a:pPr>
            <a:r>
              <a:rPr lang="en-GB" sz="1600" dirty="0">
                <a:solidFill>
                  <a:schemeClr val="tx1">
                    <a:lumMod val="75000"/>
                    <a:lumOff val="25000"/>
                  </a:schemeClr>
                </a:solidFill>
              </a:rPr>
              <a:t>there are less frequent random errors,</a:t>
            </a:r>
            <a:endParaRPr lang="pl-PL" sz="1600" dirty="0">
              <a:solidFill>
                <a:schemeClr val="tx1">
                  <a:lumMod val="75000"/>
                  <a:lumOff val="25000"/>
                </a:schemeClr>
              </a:solidFill>
            </a:endParaRPr>
          </a:p>
          <a:p>
            <a:pPr marL="285750" indent="-285750">
              <a:spcAft>
                <a:spcPts val="1200"/>
              </a:spcAft>
              <a:buBlip>
                <a:blip r:embed="rId2"/>
              </a:buBlip>
            </a:pPr>
            <a:r>
              <a:rPr lang="en-GB" sz="1600" dirty="0">
                <a:solidFill>
                  <a:schemeClr val="tx1">
                    <a:lumMod val="75000"/>
                    <a:lumOff val="25000"/>
                  </a:schemeClr>
                </a:solidFill>
              </a:rPr>
              <a:t>ideas are created that could not appear during individual work,</a:t>
            </a:r>
            <a:endParaRPr lang="pl-PL" sz="1600" dirty="0">
              <a:solidFill>
                <a:schemeClr val="tx1">
                  <a:lumMod val="75000"/>
                  <a:lumOff val="25000"/>
                </a:schemeClr>
              </a:solidFill>
            </a:endParaRPr>
          </a:p>
          <a:p>
            <a:pPr marL="285750" indent="-285750">
              <a:spcAft>
                <a:spcPts val="1200"/>
              </a:spcAft>
              <a:buBlip>
                <a:blip r:embed="rId2"/>
              </a:buBlip>
            </a:pPr>
            <a:r>
              <a:rPr lang="en-GB" sz="1600" dirty="0">
                <a:solidFill>
                  <a:schemeClr val="tx1">
                    <a:lumMod val="75000"/>
                    <a:lumOff val="25000"/>
                  </a:schemeClr>
                </a:solidFill>
              </a:rPr>
              <a:t>a small group provides support and a sense of security, especially when making decisions.</a:t>
            </a:r>
            <a:endParaRPr lang="pl-PL" sz="1600" dirty="0">
              <a:solidFill>
                <a:schemeClr val="tx1">
                  <a:lumMod val="75000"/>
                  <a:lumOff val="25000"/>
                </a:schemeClr>
              </a:solidFill>
            </a:endParaRPr>
          </a:p>
        </p:txBody>
      </p:sp>
      <p:pic>
        <p:nvPicPr>
          <p:cNvPr id="7" name="Obraz 6">
            <a:extLst>
              <a:ext uri="{FF2B5EF4-FFF2-40B4-BE49-F238E27FC236}">
                <a16:creationId xmlns:a16="http://schemas.microsoft.com/office/drawing/2014/main" id="{61B71E28-4F73-4C7D-9406-404CCE6F2DA0}"/>
              </a:ext>
            </a:extLst>
          </p:cNvPr>
          <p:cNvPicPr>
            <a:picLocks noChangeAspect="1"/>
          </p:cNvPicPr>
          <p:nvPr/>
        </p:nvPicPr>
        <p:blipFill>
          <a:blip r:embed="rId3"/>
          <a:stretch>
            <a:fillRect/>
          </a:stretch>
        </p:blipFill>
        <p:spPr>
          <a:xfrm flipH="1">
            <a:off x="3215670" y="2576870"/>
            <a:ext cx="72017" cy="3053492"/>
          </a:xfrm>
          <a:prstGeom prst="rect">
            <a:avLst/>
          </a:prstGeom>
        </p:spPr>
      </p:pic>
      <p:sp>
        <p:nvSpPr>
          <p:cNvPr id="9" name="Tytuł 1">
            <a:extLst>
              <a:ext uri="{FF2B5EF4-FFF2-40B4-BE49-F238E27FC236}">
                <a16:creationId xmlns:a16="http://schemas.microsoft.com/office/drawing/2014/main" id="{2F657095-5309-48F8-8E45-5E80AB3FC73B}"/>
              </a:ext>
            </a:extLst>
          </p:cNvPr>
          <p:cNvSpPr>
            <a:spLocks noGrp="1"/>
          </p:cNvSpPr>
          <p:nvPr>
            <p:ph type="title"/>
          </p:nvPr>
        </p:nvSpPr>
        <p:spPr>
          <a:xfrm>
            <a:off x="3746526" y="1846202"/>
            <a:ext cx="7920880" cy="566737"/>
          </a:xfrm>
        </p:spPr>
        <p:txBody>
          <a:bodyPr/>
          <a:lstStyle/>
          <a:p>
            <a:pPr algn="l">
              <a:spcAft>
                <a:spcPts val="600"/>
              </a:spcAft>
            </a:pPr>
            <a:r>
              <a:rPr lang="en-GB" sz="2000" b="1" dirty="0">
                <a:solidFill>
                  <a:srgbClr val="FBBE03"/>
                </a:solidFill>
              </a:rPr>
              <a:t>BENEFITS OF WORKING IN A SMALL GROUP</a:t>
            </a:r>
            <a:br>
              <a:rPr lang="en-GB" sz="2000" b="1" dirty="0">
                <a:solidFill>
                  <a:prstClr val="black"/>
                </a:solidFill>
              </a:rPr>
            </a:br>
            <a:endParaRPr lang="pl-PL" sz="2000" b="1" dirty="0">
              <a:solidFill>
                <a:srgbClr val="FBBE03"/>
              </a:solidFill>
            </a:endParaRPr>
          </a:p>
        </p:txBody>
      </p:sp>
      <p:pic>
        <p:nvPicPr>
          <p:cNvPr id="14" name="Obraz 13">
            <a:extLst>
              <a:ext uri="{FF2B5EF4-FFF2-40B4-BE49-F238E27FC236}">
                <a16:creationId xmlns:a16="http://schemas.microsoft.com/office/drawing/2014/main" id="{A88DC871-9097-4035-8141-537CA2A5D1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440" y="3212976"/>
            <a:ext cx="1429983" cy="1429983"/>
          </a:xfrm>
          <a:prstGeom prst="rect">
            <a:avLst/>
          </a:prstGeom>
        </p:spPr>
      </p:pic>
    </p:spTree>
    <p:extLst>
      <p:ext uri="{BB962C8B-B14F-4D97-AF65-F5344CB8AC3E}">
        <p14:creationId xmlns:p14="http://schemas.microsoft.com/office/powerpoint/2010/main" val="3180431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EA81CE4E-7D05-401E-95E4-70754BE64003}"/>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colorTemperature colorTemp="6000"/>
                    </a14:imgEffect>
                  </a14:imgLayer>
                </a14:imgProps>
              </a:ext>
              <a:ext uri="{28A0092B-C50C-407E-A947-70E740481C1C}">
                <a14:useLocalDpi xmlns:a14="http://schemas.microsoft.com/office/drawing/2010/main" val="0"/>
              </a:ext>
            </a:extLst>
          </a:blip>
          <a:srcRect l="11676" r="11050"/>
          <a:stretch/>
        </p:blipFill>
        <p:spPr>
          <a:xfrm>
            <a:off x="0" y="1623518"/>
            <a:ext cx="5015880" cy="4366766"/>
          </a:xfrm>
          <a:prstGeom prst="rect">
            <a:avLst/>
          </a:prstGeom>
        </p:spPr>
      </p:pic>
      <p:sp>
        <p:nvSpPr>
          <p:cNvPr id="8" name="Prostokąt 7">
            <a:extLst>
              <a:ext uri="{FF2B5EF4-FFF2-40B4-BE49-F238E27FC236}">
                <a16:creationId xmlns:a16="http://schemas.microsoft.com/office/drawing/2014/main" id="{6100482D-B9CB-4CA1-B8EF-59010E75C8B2}"/>
              </a:ext>
            </a:extLst>
          </p:cNvPr>
          <p:cNvSpPr/>
          <p:nvPr/>
        </p:nvSpPr>
        <p:spPr>
          <a:xfrm>
            <a:off x="5015880" y="1617714"/>
            <a:ext cx="7200800" cy="4366766"/>
          </a:xfrm>
          <a:prstGeom prst="rect">
            <a:avLst/>
          </a:prstGeom>
          <a:solidFill>
            <a:srgbClr val="FBB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2" name="Obraz 11">
            <a:extLst>
              <a:ext uri="{FF2B5EF4-FFF2-40B4-BE49-F238E27FC236}">
                <a16:creationId xmlns:a16="http://schemas.microsoft.com/office/drawing/2014/main" id="{43D04F80-6783-4254-9D0B-E6318EC7961A}"/>
              </a:ext>
            </a:extLst>
          </p:cNvPr>
          <p:cNvPicPr>
            <a:picLocks noChangeAspect="1"/>
          </p:cNvPicPr>
          <p:nvPr/>
        </p:nvPicPr>
        <p:blipFill>
          <a:blip r:embed="rId4"/>
          <a:stretch>
            <a:fillRect/>
          </a:stretch>
        </p:blipFill>
        <p:spPr>
          <a:xfrm rot="5400000" flipH="1">
            <a:off x="1028593" y="474976"/>
            <a:ext cx="119336" cy="2177746"/>
          </a:xfrm>
          <a:prstGeom prst="rect">
            <a:avLst/>
          </a:prstGeom>
        </p:spPr>
      </p:pic>
      <p:sp>
        <p:nvSpPr>
          <p:cNvPr id="3" name="Symbol zastępczy numeru slajdu 2">
            <a:extLst>
              <a:ext uri="{FF2B5EF4-FFF2-40B4-BE49-F238E27FC236}">
                <a16:creationId xmlns:a16="http://schemas.microsoft.com/office/drawing/2014/main" id="{F40A418F-693B-40A7-886C-E13B006ACEB8}"/>
              </a:ext>
            </a:extLst>
          </p:cNvPr>
          <p:cNvSpPr>
            <a:spLocks noGrp="1"/>
          </p:cNvSpPr>
          <p:nvPr>
            <p:ph type="sldNum" sz="quarter" idx="12"/>
          </p:nvPr>
        </p:nvSpPr>
        <p:spPr/>
        <p:txBody>
          <a:bodyPr/>
          <a:lstStyle/>
          <a:p>
            <a:pPr>
              <a:defRPr/>
            </a:pPr>
            <a:fld id="{6CC9281A-217F-4492-A313-C4D4CB901DEA}" type="slidenum">
              <a:rPr lang="en-US" altLang="pl-PL" smtClean="0"/>
              <a:pPr>
                <a:defRPr/>
              </a:pPr>
              <a:t>3</a:t>
            </a:fld>
            <a:endParaRPr lang="en-US" altLang="pl-PL"/>
          </a:p>
        </p:txBody>
      </p:sp>
      <p:sp>
        <p:nvSpPr>
          <p:cNvPr id="11" name="Prostokąt 10">
            <a:extLst>
              <a:ext uri="{FF2B5EF4-FFF2-40B4-BE49-F238E27FC236}">
                <a16:creationId xmlns:a16="http://schemas.microsoft.com/office/drawing/2014/main" id="{50B622B9-45D1-424D-B8A1-C9B4B24DCD2A}"/>
              </a:ext>
            </a:extLst>
          </p:cNvPr>
          <p:cNvSpPr/>
          <p:nvPr/>
        </p:nvSpPr>
        <p:spPr>
          <a:xfrm>
            <a:off x="6023992" y="2611938"/>
            <a:ext cx="4896544" cy="2308324"/>
          </a:xfrm>
          <a:prstGeom prst="rect">
            <a:avLst/>
          </a:prstGeom>
        </p:spPr>
        <p:txBody>
          <a:bodyPr wrap="square">
            <a:spAutoFit/>
          </a:bodyPr>
          <a:lstStyle/>
          <a:p>
            <a:r>
              <a:rPr lang="en-GB" dirty="0"/>
              <a:t>When preparing to conduct training, the trainer should devote a lot of attention to:</a:t>
            </a:r>
          </a:p>
          <a:p>
            <a:r>
              <a:rPr lang="en-GB" dirty="0"/>
              <a:t> </a:t>
            </a:r>
          </a:p>
          <a:p>
            <a:r>
              <a:rPr lang="en-GB" b="1" dirty="0">
                <a:solidFill>
                  <a:schemeClr val="bg1"/>
                </a:solidFill>
              </a:rPr>
              <a:t>CREATING OWN IMAGE</a:t>
            </a:r>
          </a:p>
          <a:p>
            <a:r>
              <a:rPr lang="en-GB" dirty="0"/>
              <a:t> </a:t>
            </a:r>
          </a:p>
          <a:p>
            <a:r>
              <a:rPr lang="en-GB" dirty="0"/>
              <a:t>and</a:t>
            </a:r>
          </a:p>
          <a:p>
            <a:r>
              <a:rPr lang="en-GB" dirty="0"/>
              <a:t> </a:t>
            </a:r>
          </a:p>
          <a:p>
            <a:r>
              <a:rPr lang="en-GB" b="1" dirty="0">
                <a:solidFill>
                  <a:schemeClr val="bg1"/>
                </a:solidFill>
              </a:rPr>
              <a:t>PROFESSIONAL COOPERATION WITH THE GROUP</a:t>
            </a:r>
          </a:p>
        </p:txBody>
      </p:sp>
      <p:sp>
        <p:nvSpPr>
          <p:cNvPr id="13" name="Prostokąt 12">
            <a:extLst>
              <a:ext uri="{FF2B5EF4-FFF2-40B4-BE49-F238E27FC236}">
                <a16:creationId xmlns:a16="http://schemas.microsoft.com/office/drawing/2014/main" id="{750D8DA1-793A-4CFE-8AAD-51A7567F7035}"/>
              </a:ext>
            </a:extLst>
          </p:cNvPr>
          <p:cNvSpPr/>
          <p:nvPr/>
        </p:nvSpPr>
        <p:spPr>
          <a:xfrm>
            <a:off x="879311" y="6165304"/>
            <a:ext cx="1007392" cy="307777"/>
          </a:xfrm>
          <a:prstGeom prst="rect">
            <a:avLst/>
          </a:prstGeom>
        </p:spPr>
        <p:txBody>
          <a:bodyPr wrap="none">
            <a:spAutoFit/>
          </a:bodyPr>
          <a:lstStyle/>
          <a:p>
            <a:r>
              <a:rPr lang="pl-PL" sz="1400" dirty="0">
                <a:solidFill>
                  <a:schemeClr val="tx1">
                    <a:lumMod val="95000"/>
                    <a:lumOff val="5000"/>
                  </a:schemeClr>
                </a:solidFill>
              </a:rPr>
              <a:t>PODCAST 1</a:t>
            </a:r>
          </a:p>
        </p:txBody>
      </p:sp>
      <p:pic>
        <p:nvPicPr>
          <p:cNvPr id="14" name="Obraz 13">
            <a:extLst>
              <a:ext uri="{FF2B5EF4-FFF2-40B4-BE49-F238E27FC236}">
                <a16:creationId xmlns:a16="http://schemas.microsoft.com/office/drawing/2014/main" id="{ADD34075-D319-4283-8DB8-9EB59193A37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69" t="-1724" r="-1669" b="-1724"/>
          <a:stretch/>
        </p:blipFill>
        <p:spPr>
          <a:xfrm>
            <a:off x="339889" y="6133515"/>
            <a:ext cx="539422" cy="540000"/>
          </a:xfrm>
          <a:prstGeom prst="rect">
            <a:avLst/>
          </a:prstGeom>
        </p:spPr>
      </p:pic>
      <p:sp>
        <p:nvSpPr>
          <p:cNvPr id="15" name="Tytuł 1">
            <a:extLst>
              <a:ext uri="{FF2B5EF4-FFF2-40B4-BE49-F238E27FC236}">
                <a16:creationId xmlns:a16="http://schemas.microsoft.com/office/drawing/2014/main" id="{ECCC6921-A4B8-4F1E-9EA1-C3DBFABEDF8E}"/>
              </a:ext>
            </a:extLst>
          </p:cNvPr>
          <p:cNvSpPr txBox="1">
            <a:spLocks/>
          </p:cNvSpPr>
          <p:nvPr/>
        </p:nvSpPr>
        <p:spPr bwMode="auto">
          <a:xfrm>
            <a:off x="1270273" y="188913"/>
            <a:ext cx="633789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400" b="1" dirty="0">
                <a:solidFill>
                  <a:schemeClr val="tx1">
                    <a:lumMod val="75000"/>
                    <a:lumOff val="25000"/>
                  </a:schemeClr>
                </a:solidFill>
              </a:rPr>
              <a:t>CONDUCTING TRAINING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2D74495C-E3EA-42C4-8C5C-31590F4D4661}"/>
              </a:ext>
            </a:extLst>
          </p:cNvPr>
          <p:cNvSpPr txBox="1">
            <a:spLocks/>
          </p:cNvSpPr>
          <p:nvPr/>
        </p:nvSpPr>
        <p:spPr bwMode="auto">
          <a:xfrm>
            <a:off x="1270273" y="188913"/>
            <a:ext cx="633789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400" b="1" dirty="0">
                <a:solidFill>
                  <a:schemeClr val="tx1">
                    <a:lumMod val="75000"/>
                    <a:lumOff val="25000"/>
                  </a:schemeClr>
                </a:solidFill>
              </a:rPr>
              <a:t>GROUP MANAGEMENT</a:t>
            </a: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30</a:t>
            </a:fld>
            <a:endParaRPr lang="en-US" altLang="pl-PL" dirty="0"/>
          </a:p>
        </p:txBody>
      </p:sp>
      <p:sp>
        <p:nvSpPr>
          <p:cNvPr id="30" name="Prostokąt 29">
            <a:extLst>
              <a:ext uri="{FF2B5EF4-FFF2-40B4-BE49-F238E27FC236}">
                <a16:creationId xmlns:a16="http://schemas.microsoft.com/office/drawing/2014/main" id="{159BD2D8-D4BA-4BA1-AF79-7A59BE44D7EC}"/>
              </a:ext>
            </a:extLst>
          </p:cNvPr>
          <p:cNvSpPr/>
          <p:nvPr/>
        </p:nvSpPr>
        <p:spPr>
          <a:xfrm>
            <a:off x="1538101" y="3429000"/>
            <a:ext cx="6482830" cy="646331"/>
          </a:xfrm>
          <a:prstGeom prst="rect">
            <a:avLst/>
          </a:prstGeom>
        </p:spPr>
        <p:txBody>
          <a:bodyPr wrap="square">
            <a:spAutoFit/>
          </a:bodyPr>
          <a:lstStyle/>
          <a:p>
            <a:pPr lvl="0"/>
            <a:r>
              <a:rPr lang="pl-PL" dirty="0" err="1">
                <a:solidFill>
                  <a:schemeClr val="tx1">
                    <a:lumMod val="75000"/>
                    <a:lumOff val="25000"/>
                  </a:schemeClr>
                </a:solidFill>
              </a:rPr>
              <a:t>Used</a:t>
            </a:r>
            <a:r>
              <a:rPr lang="pl-PL" dirty="0">
                <a:solidFill>
                  <a:schemeClr val="tx1">
                    <a:lumMod val="75000"/>
                    <a:lumOff val="25000"/>
                  </a:schemeClr>
                </a:solidFill>
              </a:rPr>
              <a:t> </a:t>
            </a:r>
            <a:r>
              <a:rPr lang="pl-PL" dirty="0" err="1">
                <a:solidFill>
                  <a:schemeClr val="tx1">
                    <a:lumMod val="75000"/>
                    <a:lumOff val="25000"/>
                  </a:schemeClr>
                </a:solidFill>
              </a:rPr>
              <a:t>when</a:t>
            </a:r>
            <a:r>
              <a:rPr lang="pl-PL" dirty="0">
                <a:solidFill>
                  <a:schemeClr val="tx1">
                    <a:lumMod val="75000"/>
                    <a:lumOff val="25000"/>
                  </a:schemeClr>
                </a:solidFill>
              </a:rPr>
              <a:t> the </a:t>
            </a:r>
            <a:r>
              <a:rPr lang="pl-PL" dirty="0" err="1">
                <a:solidFill>
                  <a:schemeClr val="tx1">
                    <a:lumMod val="75000"/>
                    <a:lumOff val="25000"/>
                  </a:schemeClr>
                </a:solidFill>
              </a:rPr>
              <a:t>level</a:t>
            </a:r>
            <a:r>
              <a:rPr lang="pl-PL" dirty="0">
                <a:solidFill>
                  <a:schemeClr val="tx1">
                    <a:lumMod val="75000"/>
                    <a:lumOff val="25000"/>
                  </a:schemeClr>
                </a:solidFill>
              </a:rPr>
              <a:t> of </a:t>
            </a:r>
            <a:r>
              <a:rPr lang="pl-PL" dirty="0" err="1">
                <a:solidFill>
                  <a:schemeClr val="tx1">
                    <a:lumMod val="75000"/>
                    <a:lumOff val="25000"/>
                  </a:schemeClr>
                </a:solidFill>
              </a:rPr>
              <a:t>represented</a:t>
            </a:r>
            <a:r>
              <a:rPr lang="pl-PL" dirty="0">
                <a:solidFill>
                  <a:schemeClr val="tx1">
                    <a:lumMod val="75000"/>
                    <a:lumOff val="25000"/>
                  </a:schemeClr>
                </a:solidFill>
              </a:rPr>
              <a:t> </a:t>
            </a:r>
            <a:r>
              <a:rPr lang="pl-PL" dirty="0" err="1">
                <a:solidFill>
                  <a:schemeClr val="tx1">
                    <a:lumMod val="75000"/>
                    <a:lumOff val="25000"/>
                  </a:schemeClr>
                </a:solidFill>
              </a:rPr>
              <a:t>skills</a:t>
            </a:r>
            <a:r>
              <a:rPr lang="pl-PL" dirty="0">
                <a:solidFill>
                  <a:schemeClr val="tx1">
                    <a:lumMod val="75000"/>
                    <a:lumOff val="25000"/>
                  </a:schemeClr>
                </a:solidFill>
              </a:rPr>
              <a:t> </a:t>
            </a:r>
            <a:r>
              <a:rPr lang="pl-PL" dirty="0" err="1">
                <a:solidFill>
                  <a:schemeClr val="tx1">
                    <a:lumMod val="75000"/>
                    <a:lumOff val="25000"/>
                  </a:schemeClr>
                </a:solidFill>
              </a:rPr>
              <a:t>is</a:t>
            </a:r>
            <a:r>
              <a:rPr lang="pl-PL" dirty="0">
                <a:solidFill>
                  <a:schemeClr val="tx1">
                    <a:lumMod val="75000"/>
                    <a:lumOff val="25000"/>
                  </a:schemeClr>
                </a:solidFill>
              </a:rPr>
              <a:t> </a:t>
            </a:r>
            <a:r>
              <a:rPr lang="pl-PL" dirty="0" err="1">
                <a:solidFill>
                  <a:schemeClr val="tx1">
                    <a:lumMod val="75000"/>
                    <a:lumOff val="25000"/>
                  </a:schemeClr>
                </a:solidFill>
              </a:rPr>
              <a:t>different</a:t>
            </a:r>
            <a:r>
              <a:rPr lang="pl-PL" dirty="0">
                <a:solidFill>
                  <a:schemeClr val="tx1">
                    <a:lumMod val="75000"/>
                    <a:lumOff val="25000"/>
                  </a:schemeClr>
                </a:solidFill>
              </a:rPr>
              <a:t> and the pace and </a:t>
            </a:r>
            <a:r>
              <a:rPr lang="pl-PL" dirty="0" err="1">
                <a:solidFill>
                  <a:schemeClr val="tx1">
                    <a:lumMod val="75000"/>
                    <a:lumOff val="25000"/>
                  </a:schemeClr>
                </a:solidFill>
              </a:rPr>
              <a:t>way</a:t>
            </a:r>
            <a:r>
              <a:rPr lang="pl-PL" dirty="0">
                <a:solidFill>
                  <a:schemeClr val="tx1">
                    <a:lumMod val="75000"/>
                    <a:lumOff val="25000"/>
                  </a:schemeClr>
                </a:solidFill>
              </a:rPr>
              <a:t> of </a:t>
            </a:r>
            <a:r>
              <a:rPr lang="pl-PL" dirty="0" err="1">
                <a:solidFill>
                  <a:schemeClr val="tx1">
                    <a:lumMod val="75000"/>
                    <a:lumOff val="25000"/>
                  </a:schemeClr>
                </a:solidFill>
              </a:rPr>
              <a:t>aquiring</a:t>
            </a:r>
            <a:r>
              <a:rPr lang="pl-PL" dirty="0">
                <a:solidFill>
                  <a:schemeClr val="tx1">
                    <a:lumMod val="75000"/>
                    <a:lumOff val="25000"/>
                  </a:schemeClr>
                </a:solidFill>
              </a:rPr>
              <a:t> tchem </a:t>
            </a:r>
            <a:r>
              <a:rPr lang="pl-PL" dirty="0" err="1">
                <a:solidFill>
                  <a:schemeClr val="tx1">
                    <a:lumMod val="75000"/>
                    <a:lumOff val="25000"/>
                  </a:schemeClr>
                </a:solidFill>
              </a:rPr>
              <a:t>is</a:t>
            </a:r>
            <a:r>
              <a:rPr lang="pl-PL" dirty="0">
                <a:solidFill>
                  <a:schemeClr val="tx1">
                    <a:lumMod val="75000"/>
                    <a:lumOff val="25000"/>
                  </a:schemeClr>
                </a:solidFill>
              </a:rPr>
              <a:t> </a:t>
            </a:r>
            <a:r>
              <a:rPr lang="pl-PL" dirty="0" err="1">
                <a:solidFill>
                  <a:schemeClr val="tx1">
                    <a:lumMod val="75000"/>
                    <a:lumOff val="25000"/>
                  </a:schemeClr>
                </a:solidFill>
              </a:rPr>
              <a:t>highly</a:t>
            </a:r>
            <a:r>
              <a:rPr lang="pl-PL" dirty="0">
                <a:solidFill>
                  <a:schemeClr val="tx1">
                    <a:lumMod val="75000"/>
                    <a:lumOff val="25000"/>
                  </a:schemeClr>
                </a:solidFill>
              </a:rPr>
              <a:t> </a:t>
            </a:r>
            <a:r>
              <a:rPr lang="pl-PL" dirty="0" err="1">
                <a:solidFill>
                  <a:schemeClr val="tx1">
                    <a:lumMod val="75000"/>
                    <a:lumOff val="25000"/>
                  </a:schemeClr>
                </a:solidFill>
              </a:rPr>
              <a:t>individual</a:t>
            </a:r>
            <a:r>
              <a:rPr lang="pl-PL" dirty="0">
                <a:solidFill>
                  <a:schemeClr val="tx1">
                    <a:lumMod val="75000"/>
                    <a:lumOff val="25000"/>
                  </a:schemeClr>
                </a:solidFill>
              </a:rPr>
              <a:t> </a:t>
            </a:r>
            <a:r>
              <a:rPr lang="pl-PL" dirty="0" err="1">
                <a:solidFill>
                  <a:schemeClr val="tx1">
                    <a:lumMod val="75000"/>
                    <a:lumOff val="25000"/>
                  </a:schemeClr>
                </a:solidFill>
              </a:rPr>
              <a:t>eg</a:t>
            </a:r>
            <a:r>
              <a:rPr lang="pl-PL" dirty="0">
                <a:solidFill>
                  <a:schemeClr val="tx1">
                    <a:lumMod val="75000"/>
                    <a:lumOff val="25000"/>
                  </a:schemeClr>
                </a:solidFill>
              </a:rPr>
              <a:t>. </a:t>
            </a:r>
            <a:r>
              <a:rPr lang="pl-PL" dirty="0" err="1">
                <a:solidFill>
                  <a:schemeClr val="tx1">
                    <a:lumMod val="75000"/>
                    <a:lumOff val="25000"/>
                  </a:schemeClr>
                </a:solidFill>
              </a:rPr>
              <a:t>Making</a:t>
            </a:r>
            <a:r>
              <a:rPr lang="pl-PL" dirty="0">
                <a:solidFill>
                  <a:schemeClr val="tx1">
                    <a:lumMod val="75000"/>
                    <a:lumOff val="25000"/>
                  </a:schemeClr>
                </a:solidFill>
              </a:rPr>
              <a:t> </a:t>
            </a:r>
            <a:r>
              <a:rPr lang="pl-PL" dirty="0" err="1">
                <a:solidFill>
                  <a:schemeClr val="tx1">
                    <a:lumMod val="75000"/>
                    <a:lumOff val="25000"/>
                  </a:schemeClr>
                </a:solidFill>
              </a:rPr>
              <a:t>cocktails</a:t>
            </a:r>
            <a:r>
              <a:rPr lang="pl-PL" dirty="0">
                <a:solidFill>
                  <a:schemeClr val="tx1">
                    <a:lumMod val="75000"/>
                    <a:lumOff val="25000"/>
                  </a:schemeClr>
                </a:solidFill>
              </a:rPr>
              <a:t>.</a:t>
            </a:r>
          </a:p>
        </p:txBody>
      </p:sp>
      <p:sp>
        <p:nvSpPr>
          <p:cNvPr id="8" name="Strzałka: pięciokąt 7">
            <a:extLst>
              <a:ext uri="{FF2B5EF4-FFF2-40B4-BE49-F238E27FC236}">
                <a16:creationId xmlns:a16="http://schemas.microsoft.com/office/drawing/2014/main" id="{56D959C2-3F15-4B67-9CD1-2E37EF013F5B}"/>
              </a:ext>
            </a:extLst>
          </p:cNvPr>
          <p:cNvSpPr/>
          <p:nvPr/>
        </p:nvSpPr>
        <p:spPr>
          <a:xfrm>
            <a:off x="1415481" y="1628800"/>
            <a:ext cx="3816424" cy="553570"/>
          </a:xfrm>
          <a:prstGeom prst="homePlate">
            <a:avLst/>
          </a:prstGeom>
          <a:solidFill>
            <a:srgbClr val="FE7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2500" b="1" dirty="0"/>
              <a:t> INDIVIDUAL WORK</a:t>
            </a:r>
          </a:p>
        </p:txBody>
      </p:sp>
      <p:pic>
        <p:nvPicPr>
          <p:cNvPr id="10" name="Obraz 9">
            <a:extLst>
              <a:ext uri="{FF2B5EF4-FFF2-40B4-BE49-F238E27FC236}">
                <a16:creationId xmlns:a16="http://schemas.microsoft.com/office/drawing/2014/main" id="{336F6588-2564-4DE2-801E-08FF705DDD98}"/>
              </a:ext>
            </a:extLst>
          </p:cNvPr>
          <p:cNvPicPr>
            <a:picLocks noChangeAspect="1"/>
          </p:cNvPicPr>
          <p:nvPr/>
        </p:nvPicPr>
        <p:blipFill>
          <a:blip r:embed="rId2"/>
          <a:stretch>
            <a:fillRect/>
          </a:stretch>
        </p:blipFill>
        <p:spPr>
          <a:xfrm rot="5400000" flipH="1">
            <a:off x="2982762" y="1357718"/>
            <a:ext cx="72013" cy="3173234"/>
          </a:xfrm>
          <a:prstGeom prst="rect">
            <a:avLst/>
          </a:prstGeom>
        </p:spPr>
      </p:pic>
      <p:sp>
        <p:nvSpPr>
          <p:cNvPr id="12" name="Prostokąt 11">
            <a:extLst>
              <a:ext uri="{FF2B5EF4-FFF2-40B4-BE49-F238E27FC236}">
                <a16:creationId xmlns:a16="http://schemas.microsoft.com/office/drawing/2014/main" id="{393CC2A3-63A4-4877-A5F7-021C61C22BF7}"/>
              </a:ext>
            </a:extLst>
          </p:cNvPr>
          <p:cNvSpPr/>
          <p:nvPr/>
        </p:nvSpPr>
        <p:spPr>
          <a:xfrm>
            <a:off x="1518646" y="2393366"/>
            <a:ext cx="8537794"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pl-PL" dirty="0">
                <a:solidFill>
                  <a:schemeClr val="tx1">
                    <a:lumMod val="75000"/>
                    <a:lumOff val="25000"/>
                  </a:schemeClr>
                </a:solidFill>
              </a:rPr>
              <a:t>C</a:t>
            </a:r>
            <a:r>
              <a:rPr lang="en-GB" dirty="0" err="1">
                <a:solidFill>
                  <a:schemeClr val="tx1">
                    <a:lumMod val="75000"/>
                    <a:lumOff val="25000"/>
                  </a:schemeClr>
                </a:solidFill>
              </a:rPr>
              <a:t>onsists</a:t>
            </a:r>
            <a:r>
              <a:rPr lang="en-GB" dirty="0">
                <a:solidFill>
                  <a:schemeClr val="tx1">
                    <a:lumMod val="75000"/>
                    <a:lumOff val="25000"/>
                  </a:schemeClr>
                </a:solidFill>
              </a:rPr>
              <a:t> of performing separate tasks by each participant</a:t>
            </a:r>
            <a:r>
              <a:rPr lang="pl-PL" dirty="0">
                <a:solidFill>
                  <a:schemeClr val="tx1">
                    <a:lumMod val="75000"/>
                    <a:lumOff val="25000"/>
                  </a:schemeClr>
                </a:solidFill>
              </a:rPr>
              <a:t>.</a:t>
            </a:r>
            <a:endParaRPr lang="pl-PL" sz="1400" dirty="0">
              <a:solidFill>
                <a:schemeClr val="tx1">
                  <a:lumMod val="75000"/>
                  <a:lumOff val="25000"/>
                </a:schemeClr>
              </a:solidFill>
            </a:endParaRPr>
          </a:p>
        </p:txBody>
      </p:sp>
      <p:sp>
        <p:nvSpPr>
          <p:cNvPr id="17" name="Prostokąt 16">
            <a:extLst>
              <a:ext uri="{FF2B5EF4-FFF2-40B4-BE49-F238E27FC236}">
                <a16:creationId xmlns:a16="http://schemas.microsoft.com/office/drawing/2014/main" id="{648BE9DC-078B-4F64-98BE-E074003B68C5}"/>
              </a:ext>
            </a:extLst>
          </p:cNvPr>
          <p:cNvSpPr/>
          <p:nvPr/>
        </p:nvSpPr>
        <p:spPr>
          <a:xfrm>
            <a:off x="928173" y="6146690"/>
            <a:ext cx="2941444" cy="523220"/>
          </a:xfrm>
          <a:prstGeom prst="rect">
            <a:avLst/>
          </a:prstGeom>
        </p:spPr>
        <p:txBody>
          <a:bodyPr wrap="square">
            <a:spAutoFit/>
          </a:bodyPr>
          <a:lstStyle/>
          <a:p>
            <a:r>
              <a:rPr lang="pl-PL" sz="1400" dirty="0"/>
              <a:t>EXAMPLE DOCUMENTS</a:t>
            </a:r>
          </a:p>
          <a:p>
            <a:r>
              <a:rPr lang="pl-PL" sz="1400" dirty="0"/>
              <a:t>WORK CARD 3</a:t>
            </a:r>
            <a:endParaRPr lang="pl-PL" sz="1400" u="sng" dirty="0">
              <a:solidFill>
                <a:schemeClr val="tx1">
                  <a:lumMod val="85000"/>
                  <a:lumOff val="15000"/>
                </a:schemeClr>
              </a:solidFill>
            </a:endParaRPr>
          </a:p>
        </p:txBody>
      </p:sp>
      <p:pic>
        <p:nvPicPr>
          <p:cNvPr id="18" name="Grafika 17">
            <a:extLst>
              <a:ext uri="{FF2B5EF4-FFF2-40B4-BE49-F238E27FC236}">
                <a16:creationId xmlns:a16="http://schemas.microsoft.com/office/drawing/2014/main" id="{487352E8-8035-4783-B098-BC1BD236CC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1449" y="6128746"/>
            <a:ext cx="522000" cy="522000"/>
          </a:xfrm>
          <a:prstGeom prst="rect">
            <a:avLst/>
          </a:prstGeom>
        </p:spPr>
      </p:pic>
    </p:spTree>
    <p:extLst>
      <p:ext uri="{BB962C8B-B14F-4D97-AF65-F5344CB8AC3E}">
        <p14:creationId xmlns:p14="http://schemas.microsoft.com/office/powerpoint/2010/main" val="1577105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trzałka: pięciokąt 17">
            <a:extLst>
              <a:ext uri="{FF2B5EF4-FFF2-40B4-BE49-F238E27FC236}">
                <a16:creationId xmlns:a16="http://schemas.microsoft.com/office/drawing/2014/main" id="{C22EA838-B273-4465-860F-C723875878D6}"/>
              </a:ext>
            </a:extLst>
          </p:cNvPr>
          <p:cNvSpPr/>
          <p:nvPr/>
        </p:nvSpPr>
        <p:spPr>
          <a:xfrm>
            <a:off x="3878595" y="3206504"/>
            <a:ext cx="2818929" cy="653644"/>
          </a:xfrm>
          <a:prstGeom prst="homePlate">
            <a:avLst/>
          </a:prstGeom>
          <a:solidFill>
            <a:srgbClr val="FBB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3200" dirty="0"/>
              <a:t>  GROUP</a:t>
            </a:r>
          </a:p>
        </p:txBody>
      </p:sp>
      <p:sp>
        <p:nvSpPr>
          <p:cNvPr id="4" name="Tytuł 1">
            <a:extLst>
              <a:ext uri="{FF2B5EF4-FFF2-40B4-BE49-F238E27FC236}">
                <a16:creationId xmlns:a16="http://schemas.microsoft.com/office/drawing/2014/main" id="{2D74495C-E3EA-42C4-8C5C-31590F4D4661}"/>
              </a:ext>
            </a:extLst>
          </p:cNvPr>
          <p:cNvSpPr txBox="1">
            <a:spLocks/>
          </p:cNvSpPr>
          <p:nvPr/>
        </p:nvSpPr>
        <p:spPr bwMode="auto">
          <a:xfrm>
            <a:off x="1270273" y="188913"/>
            <a:ext cx="633789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400" b="1" dirty="0">
                <a:solidFill>
                  <a:schemeClr val="tx1">
                    <a:lumMod val="75000"/>
                    <a:lumOff val="25000"/>
                  </a:schemeClr>
                </a:solidFill>
              </a:rPr>
              <a:t>GROUP MANAGEMENT</a:t>
            </a: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31</a:t>
            </a:fld>
            <a:endParaRPr lang="en-US" altLang="pl-PL" dirty="0"/>
          </a:p>
        </p:txBody>
      </p:sp>
      <p:sp>
        <p:nvSpPr>
          <p:cNvPr id="3" name="Prostokąt 2">
            <a:extLst>
              <a:ext uri="{FF2B5EF4-FFF2-40B4-BE49-F238E27FC236}">
                <a16:creationId xmlns:a16="http://schemas.microsoft.com/office/drawing/2014/main" id="{941F800C-847E-4058-896E-1B071A927962}"/>
              </a:ext>
            </a:extLst>
          </p:cNvPr>
          <p:cNvSpPr/>
          <p:nvPr/>
        </p:nvSpPr>
        <p:spPr>
          <a:xfrm>
            <a:off x="1415480" y="1625786"/>
            <a:ext cx="7120957" cy="754053"/>
          </a:xfrm>
          <a:prstGeom prst="rect">
            <a:avLst/>
          </a:prstGeom>
        </p:spPr>
        <p:txBody>
          <a:bodyPr wrap="square">
            <a:spAutoFit/>
          </a:bodyPr>
          <a:lstStyle/>
          <a:p>
            <a:pPr>
              <a:spcAft>
                <a:spcPts val="1200"/>
              </a:spcAft>
            </a:pPr>
            <a:r>
              <a:rPr lang="pl-PL" sz="1700" b="1" dirty="0">
                <a:solidFill>
                  <a:srgbClr val="FBBE03"/>
                </a:solidFill>
              </a:rPr>
              <a:t>WHEN TOU TRAIN A GROUP OF BANTENDERS IN THE FIELD OF</a:t>
            </a:r>
          </a:p>
          <a:p>
            <a:pPr>
              <a:spcAft>
                <a:spcPts val="1200"/>
              </a:spcAft>
            </a:pPr>
            <a:r>
              <a:rPr lang="en-GB" sz="1600" b="1" dirty="0">
                <a:solidFill>
                  <a:schemeClr val="tx1">
                    <a:lumMod val="75000"/>
                    <a:lumOff val="25000"/>
                  </a:schemeClr>
                </a:solidFill>
              </a:rPr>
              <a:t>for example, latte art, brandy cocktails, or decorating drinks, then:</a:t>
            </a:r>
            <a:endParaRPr lang="pl-PL" sz="1600" b="1" dirty="0">
              <a:solidFill>
                <a:schemeClr val="tx1">
                  <a:lumMod val="75000"/>
                  <a:lumOff val="25000"/>
                </a:schemeClr>
              </a:solidFill>
            </a:endParaRPr>
          </a:p>
        </p:txBody>
      </p:sp>
      <p:sp>
        <p:nvSpPr>
          <p:cNvPr id="21" name="Strzałka: pięciokąt 20">
            <a:extLst>
              <a:ext uri="{FF2B5EF4-FFF2-40B4-BE49-F238E27FC236}">
                <a16:creationId xmlns:a16="http://schemas.microsoft.com/office/drawing/2014/main" id="{9503647A-46CF-4C4D-9A82-E50E92F62275}"/>
              </a:ext>
            </a:extLst>
          </p:cNvPr>
          <p:cNvSpPr/>
          <p:nvPr/>
        </p:nvSpPr>
        <p:spPr>
          <a:xfrm>
            <a:off x="3878595" y="4070544"/>
            <a:ext cx="6264696" cy="653644"/>
          </a:xfrm>
          <a:prstGeom prst="homePlate">
            <a:avLst/>
          </a:prstGeom>
          <a:solidFill>
            <a:srgbClr val="FBA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3200" dirty="0"/>
              <a:t> INDIVIDUAL PARTICIPANTS</a:t>
            </a:r>
          </a:p>
        </p:txBody>
      </p:sp>
      <p:grpSp>
        <p:nvGrpSpPr>
          <p:cNvPr id="22" name="Grafika 20">
            <a:extLst>
              <a:ext uri="{FF2B5EF4-FFF2-40B4-BE49-F238E27FC236}">
                <a16:creationId xmlns:a16="http://schemas.microsoft.com/office/drawing/2014/main" id="{1D56A16D-71CA-41A2-BEE1-505ADACFBB5C}"/>
              </a:ext>
            </a:extLst>
          </p:cNvPr>
          <p:cNvGrpSpPr/>
          <p:nvPr/>
        </p:nvGrpSpPr>
        <p:grpSpPr>
          <a:xfrm rot="15396470">
            <a:off x="2713585" y="3501362"/>
            <a:ext cx="1372846" cy="644267"/>
            <a:chOff x="-36512" y="2188934"/>
            <a:chExt cx="9144000" cy="4233492"/>
          </a:xfrm>
        </p:grpSpPr>
        <p:sp>
          <p:nvSpPr>
            <p:cNvPr id="23" name="Dowolny kształt: kształt 22">
              <a:extLst>
                <a:ext uri="{FF2B5EF4-FFF2-40B4-BE49-F238E27FC236}">
                  <a16:creationId xmlns:a16="http://schemas.microsoft.com/office/drawing/2014/main" id="{6C5E796F-F454-4071-9223-896B00DA8258}"/>
                </a:ext>
              </a:extLst>
            </p:cNvPr>
            <p:cNvSpPr/>
            <p:nvPr/>
          </p:nvSpPr>
          <p:spPr>
            <a:xfrm>
              <a:off x="-51046" y="2753463"/>
              <a:ext cx="42849" cy="34279"/>
            </a:xfrm>
            <a:custGeom>
              <a:avLst/>
              <a:gdLst>
                <a:gd name="connsiteX0" fmla="*/ 18219 w 42849"/>
                <a:gd name="connsiteY0" fmla="*/ 18219 h 34279"/>
                <a:gd name="connsiteX1" fmla="*/ 29788 w 42849"/>
                <a:gd name="connsiteY1" fmla="*/ 21904 h 34279"/>
              </a:gdLst>
              <a:ahLst/>
              <a:cxnLst>
                <a:cxn ang="0">
                  <a:pos x="connsiteX0" y="connsiteY0"/>
                </a:cxn>
                <a:cxn ang="0">
                  <a:pos x="connsiteX1" y="connsiteY1"/>
                </a:cxn>
              </a:cxnLst>
              <a:rect l="l" t="t" r="r" b="b"/>
              <a:pathLst>
                <a:path w="42849" h="34279">
                  <a:moveTo>
                    <a:pt x="18219" y="18219"/>
                  </a:moveTo>
                  <a:cubicBezTo>
                    <a:pt x="22075" y="19419"/>
                    <a:pt x="25932" y="20619"/>
                    <a:pt x="29788" y="21904"/>
                  </a:cubicBezTo>
                </a:path>
              </a:pathLst>
            </a:custGeom>
            <a:noFill/>
            <a:ln w="27000" cap="flat">
              <a:solidFill>
                <a:srgbClr val="FF8803"/>
              </a:solidFill>
              <a:prstDash val="sysDot"/>
              <a:miter/>
            </a:ln>
          </p:spPr>
          <p:txBody>
            <a:bodyPr rtlCol="0" anchor="ctr"/>
            <a:lstStyle/>
            <a:p>
              <a:endParaRPr lang="pl-PL"/>
            </a:p>
          </p:txBody>
        </p:sp>
        <p:sp>
          <p:nvSpPr>
            <p:cNvPr id="24" name="Dowolny kształt: kształt 23">
              <a:extLst>
                <a:ext uri="{FF2B5EF4-FFF2-40B4-BE49-F238E27FC236}">
                  <a16:creationId xmlns:a16="http://schemas.microsoft.com/office/drawing/2014/main" id="{9F557DA8-EC6B-48C5-A76B-47B9A8FD1A63}"/>
                </a:ext>
              </a:extLst>
            </p:cNvPr>
            <p:cNvSpPr/>
            <p:nvPr/>
          </p:nvSpPr>
          <p:spPr>
            <a:xfrm>
              <a:off x="52563" y="2182807"/>
              <a:ext cx="9024022" cy="4199213"/>
            </a:xfrm>
            <a:custGeom>
              <a:avLst/>
              <a:gdLst>
                <a:gd name="connsiteX0" fmla="*/ 18219 w 9024022"/>
                <a:gd name="connsiteY0" fmla="*/ 623154 h 4199212"/>
                <a:gd name="connsiteX1" fmla="*/ 2547859 w 9024022"/>
                <a:gd name="connsiteY1" fmla="*/ 2595242 h 4199212"/>
                <a:gd name="connsiteX2" fmla="*/ 4064718 w 9024022"/>
                <a:gd name="connsiteY2" fmla="*/ 889847 h 4199212"/>
                <a:gd name="connsiteX3" fmla="*/ 5950079 w 9024022"/>
                <a:gd name="connsiteY3" fmla="*/ 701311 h 4199212"/>
                <a:gd name="connsiteX4" fmla="*/ 9010533 w 9024022"/>
                <a:gd name="connsiteY4" fmla="*/ 4184515 h 4199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4022" h="4199212">
                  <a:moveTo>
                    <a:pt x="18219" y="623154"/>
                  </a:moveTo>
                  <a:cubicBezTo>
                    <a:pt x="643902" y="839114"/>
                    <a:pt x="1679736" y="1362216"/>
                    <a:pt x="2547859" y="2595242"/>
                  </a:cubicBezTo>
                  <a:cubicBezTo>
                    <a:pt x="3893321" y="4506312"/>
                    <a:pt x="6481408" y="2500974"/>
                    <a:pt x="4064718" y="889847"/>
                  </a:cubicBezTo>
                  <a:cubicBezTo>
                    <a:pt x="2499268" y="-153786"/>
                    <a:pt x="4463643" y="-313356"/>
                    <a:pt x="5950079" y="701311"/>
                  </a:cubicBezTo>
                  <a:cubicBezTo>
                    <a:pt x="7595827" y="1824729"/>
                    <a:pt x="8423072" y="3246891"/>
                    <a:pt x="9010533" y="4184515"/>
                  </a:cubicBezTo>
                </a:path>
              </a:pathLst>
            </a:custGeom>
            <a:noFill/>
            <a:ln w="27000" cap="flat">
              <a:solidFill>
                <a:srgbClr val="FF8803"/>
              </a:solidFill>
              <a:prstDash val="sysDot"/>
              <a:miter/>
            </a:ln>
          </p:spPr>
          <p:txBody>
            <a:bodyPr rtlCol="0" anchor="ctr"/>
            <a:lstStyle/>
            <a:p>
              <a:endParaRPr lang="pl-PL"/>
            </a:p>
          </p:txBody>
        </p:sp>
        <p:sp>
          <p:nvSpPr>
            <p:cNvPr id="25" name="Dowolny kształt: kształt 24">
              <a:extLst>
                <a:ext uri="{FF2B5EF4-FFF2-40B4-BE49-F238E27FC236}">
                  <a16:creationId xmlns:a16="http://schemas.microsoft.com/office/drawing/2014/main" id="{E9B5C226-DFD1-423C-AEBC-82BA76E797F5}"/>
                </a:ext>
              </a:extLst>
            </p:cNvPr>
            <p:cNvSpPr/>
            <p:nvPr/>
          </p:nvSpPr>
          <p:spPr>
            <a:xfrm>
              <a:off x="9070672" y="6390238"/>
              <a:ext cx="42849" cy="42849"/>
            </a:xfrm>
            <a:custGeom>
              <a:avLst/>
              <a:gdLst>
                <a:gd name="connsiteX0" fmla="*/ 18219 w 42849"/>
                <a:gd name="connsiteY0" fmla="*/ 18219 h 42849"/>
                <a:gd name="connsiteX1" fmla="*/ 24646 w 42849"/>
                <a:gd name="connsiteY1" fmla="*/ 28503 h 42849"/>
              </a:gdLst>
              <a:ahLst/>
              <a:cxnLst>
                <a:cxn ang="0">
                  <a:pos x="connsiteX0" y="connsiteY0"/>
                </a:cxn>
                <a:cxn ang="0">
                  <a:pos x="connsiteX1" y="connsiteY1"/>
                </a:cxn>
              </a:cxnLst>
              <a:rect l="l" t="t" r="r" b="b"/>
              <a:pathLst>
                <a:path w="42849" h="42849">
                  <a:moveTo>
                    <a:pt x="18219" y="18219"/>
                  </a:moveTo>
                  <a:cubicBezTo>
                    <a:pt x="20361" y="21647"/>
                    <a:pt x="22504" y="25075"/>
                    <a:pt x="24646" y="28503"/>
                  </a:cubicBezTo>
                </a:path>
              </a:pathLst>
            </a:custGeom>
            <a:noFill/>
            <a:ln w="27000" cap="flat">
              <a:solidFill>
                <a:srgbClr val="FF8803"/>
              </a:solidFill>
              <a:prstDash val="sysDot"/>
              <a:miter/>
            </a:ln>
          </p:spPr>
          <p:txBody>
            <a:bodyPr rtlCol="0" anchor="ctr"/>
            <a:lstStyle/>
            <a:p>
              <a:endParaRPr lang="pl-PL"/>
            </a:p>
          </p:txBody>
        </p:sp>
      </p:grpSp>
      <p:sp>
        <p:nvSpPr>
          <p:cNvPr id="26" name="Trójkąt prostokątny 25">
            <a:extLst>
              <a:ext uri="{FF2B5EF4-FFF2-40B4-BE49-F238E27FC236}">
                <a16:creationId xmlns:a16="http://schemas.microsoft.com/office/drawing/2014/main" id="{0FCEC49D-55C3-4035-ADE7-97DE4DCBD405}"/>
              </a:ext>
            </a:extLst>
          </p:cNvPr>
          <p:cNvSpPr/>
          <p:nvPr/>
        </p:nvSpPr>
        <p:spPr>
          <a:xfrm rot="18886765">
            <a:off x="3209511" y="4494734"/>
            <a:ext cx="250532" cy="250532"/>
          </a:xfrm>
          <a:prstGeom prst="rtTriangle">
            <a:avLst/>
          </a:prstGeom>
          <a:solidFill>
            <a:srgbClr val="FE5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5900283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2D74495C-E3EA-42C4-8C5C-31590F4D4661}"/>
              </a:ext>
            </a:extLst>
          </p:cNvPr>
          <p:cNvSpPr txBox="1">
            <a:spLocks/>
          </p:cNvSpPr>
          <p:nvPr/>
        </p:nvSpPr>
        <p:spPr bwMode="auto">
          <a:xfrm>
            <a:off x="1270273" y="188913"/>
            <a:ext cx="633789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400" b="1" dirty="0">
                <a:solidFill>
                  <a:schemeClr val="tx1">
                    <a:lumMod val="75000"/>
                    <a:lumOff val="25000"/>
                  </a:schemeClr>
                </a:solidFill>
              </a:rPr>
              <a:t>GROUP MANAGEMENT</a:t>
            </a: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32</a:t>
            </a:fld>
            <a:endParaRPr lang="en-US" altLang="pl-PL" dirty="0"/>
          </a:p>
        </p:txBody>
      </p:sp>
      <p:sp>
        <p:nvSpPr>
          <p:cNvPr id="8" name="Podtytuł 2">
            <a:extLst>
              <a:ext uri="{FF2B5EF4-FFF2-40B4-BE49-F238E27FC236}">
                <a16:creationId xmlns:a16="http://schemas.microsoft.com/office/drawing/2014/main" id="{0FEAC9E4-49DA-4F79-8710-F7262A218EF7}"/>
              </a:ext>
            </a:extLst>
          </p:cNvPr>
          <p:cNvSpPr>
            <a:spLocks noGrp="1"/>
          </p:cNvSpPr>
          <p:nvPr>
            <p:ph idx="1"/>
          </p:nvPr>
        </p:nvSpPr>
        <p:spPr>
          <a:xfrm>
            <a:off x="3647708" y="2636912"/>
            <a:ext cx="7200820" cy="3173235"/>
          </a:xfrm>
        </p:spPr>
        <p:txBody>
          <a:bodyPr rtlCol="0">
            <a:noAutofit/>
          </a:bodyPr>
          <a:lstStyle/>
          <a:p>
            <a:pPr>
              <a:spcAft>
                <a:spcPts val="1200"/>
              </a:spcAft>
              <a:buBlip>
                <a:blip r:embed="rId2"/>
              </a:buBlip>
            </a:pPr>
            <a:r>
              <a:rPr lang="pl-PL" altLang="en-US" sz="1700" dirty="0">
                <a:solidFill>
                  <a:schemeClr val="tx1">
                    <a:lumMod val="75000"/>
                    <a:lumOff val="25000"/>
                  </a:schemeClr>
                </a:solidFill>
              </a:rPr>
              <a:t>i</a:t>
            </a:r>
            <a:r>
              <a:rPr lang="en-GB" altLang="en-US" sz="1700" dirty="0">
                <a:solidFill>
                  <a:schemeClr val="tx1">
                    <a:lumMod val="75000"/>
                    <a:lumOff val="25000"/>
                  </a:schemeClr>
                </a:solidFill>
              </a:rPr>
              <a:t>n this group there are interactions on which you should pay attention and use them if they are beneficial for the implementation of the training,</a:t>
            </a:r>
            <a:endParaRPr lang="pl-PL" altLang="en-US" sz="1700" dirty="0">
              <a:solidFill>
                <a:schemeClr val="tx1">
                  <a:lumMod val="75000"/>
                  <a:lumOff val="25000"/>
                </a:schemeClr>
              </a:solidFill>
            </a:endParaRPr>
          </a:p>
          <a:p>
            <a:pPr>
              <a:spcAft>
                <a:spcPts val="1200"/>
              </a:spcAft>
              <a:buBlip>
                <a:blip r:embed="rId2"/>
              </a:buBlip>
            </a:pPr>
            <a:r>
              <a:rPr lang="en-GB" altLang="en-US" sz="1700" dirty="0">
                <a:solidFill>
                  <a:schemeClr val="tx1">
                    <a:lumMod val="75000"/>
                    <a:lumOff val="25000"/>
                  </a:schemeClr>
                </a:solidFill>
              </a:rPr>
              <a:t>be tolerant especially towards those who have problems with mastering new skills; support them,</a:t>
            </a:r>
            <a:endParaRPr lang="pl-PL" altLang="en-US" sz="1700" dirty="0">
              <a:solidFill>
                <a:schemeClr val="tx1">
                  <a:lumMod val="75000"/>
                  <a:lumOff val="25000"/>
                </a:schemeClr>
              </a:solidFill>
            </a:endParaRPr>
          </a:p>
          <a:p>
            <a:pPr>
              <a:spcAft>
                <a:spcPts val="1200"/>
              </a:spcAft>
              <a:buBlip>
                <a:blip r:embed="rId2"/>
              </a:buBlip>
            </a:pPr>
            <a:r>
              <a:rPr lang="en-GB" altLang="en-US" sz="1700" dirty="0">
                <a:solidFill>
                  <a:schemeClr val="tx1">
                    <a:lumMod val="75000"/>
                    <a:lumOff val="25000"/>
                  </a:schemeClr>
                </a:solidFill>
              </a:rPr>
              <a:t>solve conflicts directly related to the training,</a:t>
            </a:r>
            <a:endParaRPr lang="pl-PL" altLang="en-US" sz="1700" dirty="0">
              <a:solidFill>
                <a:schemeClr val="tx1">
                  <a:lumMod val="75000"/>
                  <a:lumOff val="25000"/>
                </a:schemeClr>
              </a:solidFill>
            </a:endParaRPr>
          </a:p>
          <a:p>
            <a:pPr>
              <a:spcAft>
                <a:spcPts val="1200"/>
              </a:spcAft>
              <a:buBlip>
                <a:blip r:embed="rId2"/>
              </a:buBlip>
            </a:pPr>
            <a:r>
              <a:rPr lang="pl-PL" altLang="en-US" sz="1700" dirty="0">
                <a:solidFill>
                  <a:schemeClr val="tx1">
                    <a:lumMod val="75000"/>
                    <a:lumOff val="25000"/>
                  </a:schemeClr>
                </a:solidFill>
              </a:rPr>
              <a:t>l</a:t>
            </a:r>
            <a:r>
              <a:rPr lang="en-GB" altLang="en-US" sz="1700" dirty="0" err="1">
                <a:solidFill>
                  <a:schemeClr val="tx1">
                    <a:lumMod val="75000"/>
                    <a:lumOff val="25000"/>
                  </a:schemeClr>
                </a:solidFill>
              </a:rPr>
              <a:t>isten</a:t>
            </a:r>
            <a:r>
              <a:rPr lang="en-GB" altLang="en-US" sz="1700" dirty="0">
                <a:solidFill>
                  <a:schemeClr val="tx1">
                    <a:lumMod val="75000"/>
                    <a:lumOff val="25000"/>
                  </a:schemeClr>
                </a:solidFill>
              </a:rPr>
              <a:t> and react to group signals</a:t>
            </a:r>
            <a:r>
              <a:rPr lang="pl-PL" altLang="en-US" sz="1700" dirty="0">
                <a:solidFill>
                  <a:schemeClr val="tx1">
                    <a:lumMod val="75000"/>
                    <a:lumOff val="25000"/>
                  </a:schemeClr>
                </a:solidFill>
              </a:rPr>
              <a:t>,</a:t>
            </a:r>
          </a:p>
          <a:p>
            <a:pPr>
              <a:spcAft>
                <a:spcPts val="1200"/>
              </a:spcAft>
              <a:buBlip>
                <a:blip r:embed="rId2"/>
              </a:buBlip>
            </a:pPr>
            <a:r>
              <a:rPr lang="en-GB" altLang="en-US" sz="1700" dirty="0">
                <a:solidFill>
                  <a:schemeClr val="tx1">
                    <a:lumMod val="75000"/>
                    <a:lumOff val="25000"/>
                  </a:schemeClr>
                </a:solidFill>
              </a:rPr>
              <a:t>carry out the evaluation.</a:t>
            </a:r>
            <a:endParaRPr lang="pl-PL" altLang="en-US" sz="1700" dirty="0">
              <a:solidFill>
                <a:schemeClr val="tx1">
                  <a:lumMod val="75000"/>
                  <a:lumOff val="25000"/>
                </a:schemeClr>
              </a:solidFill>
            </a:endParaRPr>
          </a:p>
        </p:txBody>
      </p:sp>
      <p:pic>
        <p:nvPicPr>
          <p:cNvPr id="9" name="Obraz 8">
            <a:extLst>
              <a:ext uri="{FF2B5EF4-FFF2-40B4-BE49-F238E27FC236}">
                <a16:creationId xmlns:a16="http://schemas.microsoft.com/office/drawing/2014/main" id="{370587CE-2EAA-418B-9448-AF8F35D35730}"/>
              </a:ext>
            </a:extLst>
          </p:cNvPr>
          <p:cNvPicPr>
            <a:picLocks noChangeAspect="1"/>
          </p:cNvPicPr>
          <p:nvPr/>
        </p:nvPicPr>
        <p:blipFill>
          <a:blip r:embed="rId3"/>
          <a:stretch>
            <a:fillRect/>
          </a:stretch>
        </p:blipFill>
        <p:spPr>
          <a:xfrm flipH="1">
            <a:off x="3215674" y="2529136"/>
            <a:ext cx="72014" cy="3173234"/>
          </a:xfrm>
          <a:prstGeom prst="rect">
            <a:avLst/>
          </a:prstGeom>
        </p:spPr>
      </p:pic>
      <p:sp>
        <p:nvSpPr>
          <p:cNvPr id="10" name="Tytuł 1">
            <a:extLst>
              <a:ext uri="{FF2B5EF4-FFF2-40B4-BE49-F238E27FC236}">
                <a16:creationId xmlns:a16="http://schemas.microsoft.com/office/drawing/2014/main" id="{91A3B019-51D3-480A-B729-75B7541800FC}"/>
              </a:ext>
            </a:extLst>
          </p:cNvPr>
          <p:cNvSpPr>
            <a:spLocks noGrp="1"/>
          </p:cNvSpPr>
          <p:nvPr>
            <p:ph type="title"/>
          </p:nvPr>
        </p:nvSpPr>
        <p:spPr>
          <a:xfrm>
            <a:off x="3647708" y="1506104"/>
            <a:ext cx="7920880" cy="861646"/>
          </a:xfrm>
        </p:spPr>
        <p:txBody>
          <a:bodyPr/>
          <a:lstStyle/>
          <a:p>
            <a:pPr algn="l">
              <a:spcAft>
                <a:spcPts val="600"/>
              </a:spcAft>
            </a:pPr>
            <a:r>
              <a:rPr lang="en-US" sz="2000" b="1" dirty="0">
                <a:solidFill>
                  <a:srgbClr val="FFAC06"/>
                </a:solidFill>
              </a:rPr>
              <a:t>TASKS CONDUCTED TO THE GROUP</a:t>
            </a:r>
            <a:endParaRPr lang="pl-PL" sz="2000" b="1" dirty="0">
              <a:solidFill>
                <a:srgbClr val="FFAC06"/>
              </a:solidFill>
            </a:endParaRPr>
          </a:p>
        </p:txBody>
      </p:sp>
      <p:pic>
        <p:nvPicPr>
          <p:cNvPr id="11" name="Obraz 10">
            <a:extLst>
              <a:ext uri="{FF2B5EF4-FFF2-40B4-BE49-F238E27FC236}">
                <a16:creationId xmlns:a16="http://schemas.microsoft.com/office/drawing/2014/main" id="{073BA79C-768E-4223-898C-D00536F55A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925" y="3144593"/>
            <a:ext cx="1685174" cy="1685174"/>
          </a:xfrm>
          <a:prstGeom prst="rect">
            <a:avLst/>
          </a:prstGeom>
        </p:spPr>
      </p:pic>
      <p:sp>
        <p:nvSpPr>
          <p:cNvPr id="14" name="Prostokąt 13">
            <a:extLst>
              <a:ext uri="{FF2B5EF4-FFF2-40B4-BE49-F238E27FC236}">
                <a16:creationId xmlns:a16="http://schemas.microsoft.com/office/drawing/2014/main" id="{2ECC183D-B18E-4116-B7C8-1884EC03490E}"/>
              </a:ext>
            </a:extLst>
          </p:cNvPr>
          <p:cNvSpPr/>
          <p:nvPr/>
        </p:nvSpPr>
        <p:spPr>
          <a:xfrm>
            <a:off x="994316" y="6021288"/>
            <a:ext cx="1047466" cy="307777"/>
          </a:xfrm>
          <a:prstGeom prst="rect">
            <a:avLst/>
          </a:prstGeom>
        </p:spPr>
        <p:txBody>
          <a:bodyPr wrap="none">
            <a:spAutoFit/>
          </a:bodyPr>
          <a:lstStyle/>
          <a:p>
            <a:r>
              <a:rPr lang="pl-PL" sz="1400" dirty="0">
                <a:solidFill>
                  <a:schemeClr val="tx1">
                    <a:lumMod val="85000"/>
                    <a:lumOff val="15000"/>
                  </a:schemeClr>
                </a:solidFill>
              </a:rPr>
              <a:t>PODCAST 2 </a:t>
            </a:r>
          </a:p>
        </p:txBody>
      </p:sp>
      <p:pic>
        <p:nvPicPr>
          <p:cNvPr id="15" name="Obraz 14">
            <a:extLst>
              <a:ext uri="{FF2B5EF4-FFF2-40B4-BE49-F238E27FC236}">
                <a16:creationId xmlns:a16="http://schemas.microsoft.com/office/drawing/2014/main" id="{4DDF7432-453F-49D8-90C6-DE0BC1586F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592" y="5987103"/>
            <a:ext cx="551218" cy="551809"/>
          </a:xfrm>
          <a:prstGeom prst="rect">
            <a:avLst/>
          </a:prstGeom>
        </p:spPr>
      </p:pic>
    </p:spTree>
    <p:extLst>
      <p:ext uri="{BB962C8B-B14F-4D97-AF65-F5344CB8AC3E}">
        <p14:creationId xmlns:p14="http://schemas.microsoft.com/office/powerpoint/2010/main" val="593298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2D74495C-E3EA-42C4-8C5C-31590F4D4661}"/>
              </a:ext>
            </a:extLst>
          </p:cNvPr>
          <p:cNvSpPr txBox="1">
            <a:spLocks/>
          </p:cNvSpPr>
          <p:nvPr/>
        </p:nvSpPr>
        <p:spPr bwMode="auto">
          <a:xfrm>
            <a:off x="1270273" y="188913"/>
            <a:ext cx="633789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400" b="1" dirty="0">
                <a:solidFill>
                  <a:schemeClr val="tx1">
                    <a:lumMod val="75000"/>
                    <a:lumOff val="25000"/>
                  </a:schemeClr>
                </a:solidFill>
              </a:rPr>
              <a:t>GROUP MANAGEMENT</a:t>
            </a: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33</a:t>
            </a:fld>
            <a:endParaRPr lang="en-US" altLang="pl-PL" dirty="0"/>
          </a:p>
        </p:txBody>
      </p:sp>
      <p:sp>
        <p:nvSpPr>
          <p:cNvPr id="8" name="Podtytuł 2">
            <a:extLst>
              <a:ext uri="{FF2B5EF4-FFF2-40B4-BE49-F238E27FC236}">
                <a16:creationId xmlns:a16="http://schemas.microsoft.com/office/drawing/2014/main" id="{9B094985-F27D-4CC6-A07E-FEC2DCE21384}"/>
              </a:ext>
            </a:extLst>
          </p:cNvPr>
          <p:cNvSpPr>
            <a:spLocks noGrp="1"/>
          </p:cNvSpPr>
          <p:nvPr>
            <p:ph idx="1"/>
          </p:nvPr>
        </p:nvSpPr>
        <p:spPr>
          <a:xfrm>
            <a:off x="3647708" y="2560021"/>
            <a:ext cx="7200820" cy="3173235"/>
          </a:xfrm>
        </p:spPr>
        <p:txBody>
          <a:bodyPr rtlCol="0">
            <a:noAutofit/>
          </a:bodyPr>
          <a:lstStyle/>
          <a:p>
            <a:pPr>
              <a:spcAft>
                <a:spcPts val="1200"/>
              </a:spcAft>
              <a:buBlip>
                <a:blip r:embed="rId2"/>
              </a:buBlip>
            </a:pPr>
            <a:r>
              <a:rPr lang="pl-PL" sz="1800" dirty="0">
                <a:solidFill>
                  <a:schemeClr val="tx1">
                    <a:lumMod val="75000"/>
                    <a:lumOff val="25000"/>
                  </a:schemeClr>
                </a:solidFill>
              </a:rPr>
              <a:t>g</a:t>
            </a:r>
            <a:r>
              <a:rPr lang="en-GB" sz="1800" dirty="0" err="1">
                <a:solidFill>
                  <a:schemeClr val="tx1">
                    <a:lumMod val="75000"/>
                    <a:lumOff val="25000"/>
                  </a:schemeClr>
                </a:solidFill>
              </a:rPr>
              <a:t>iving</a:t>
            </a:r>
            <a:r>
              <a:rPr lang="en-GB" sz="1800" dirty="0">
                <a:solidFill>
                  <a:schemeClr val="tx1">
                    <a:lumMod val="75000"/>
                    <a:lumOff val="25000"/>
                  </a:schemeClr>
                </a:solidFill>
              </a:rPr>
              <a:t> instructions during the exercise depending on the individuals ability</a:t>
            </a:r>
            <a:r>
              <a:rPr lang="pl-PL" sz="1800" dirty="0">
                <a:solidFill>
                  <a:schemeClr val="tx1">
                    <a:lumMod val="75000"/>
                    <a:lumOff val="25000"/>
                  </a:schemeClr>
                </a:solidFill>
              </a:rPr>
              <a:t>,</a:t>
            </a:r>
          </a:p>
          <a:p>
            <a:pPr>
              <a:spcAft>
                <a:spcPts val="1200"/>
              </a:spcAft>
              <a:buBlip>
                <a:blip r:embed="rId2"/>
              </a:buBlip>
            </a:pPr>
            <a:r>
              <a:rPr lang="pl-PL" sz="1800" dirty="0">
                <a:solidFill>
                  <a:schemeClr val="tx1">
                    <a:lumMod val="75000"/>
                    <a:lumOff val="25000"/>
                  </a:schemeClr>
                </a:solidFill>
              </a:rPr>
              <a:t>g</a:t>
            </a:r>
            <a:r>
              <a:rPr lang="en-GB" sz="1800" dirty="0" err="1">
                <a:solidFill>
                  <a:schemeClr val="tx1">
                    <a:lumMod val="75000"/>
                    <a:lumOff val="25000"/>
                  </a:schemeClr>
                </a:solidFill>
              </a:rPr>
              <a:t>uaranteeing</a:t>
            </a:r>
            <a:r>
              <a:rPr lang="en-GB" sz="1800" dirty="0">
                <a:solidFill>
                  <a:schemeClr val="tx1">
                    <a:lumMod val="75000"/>
                    <a:lumOff val="25000"/>
                  </a:schemeClr>
                </a:solidFill>
              </a:rPr>
              <a:t> and providing help and support in issues that cause trouble</a:t>
            </a:r>
            <a:r>
              <a:rPr lang="pl-PL" sz="1800" dirty="0">
                <a:solidFill>
                  <a:schemeClr val="tx1">
                    <a:lumMod val="75000"/>
                    <a:lumOff val="25000"/>
                  </a:schemeClr>
                </a:solidFill>
              </a:rPr>
              <a:t>,</a:t>
            </a:r>
          </a:p>
          <a:p>
            <a:pPr>
              <a:spcAft>
                <a:spcPts val="1200"/>
              </a:spcAft>
              <a:buBlip>
                <a:blip r:embed="rId2"/>
              </a:buBlip>
            </a:pPr>
            <a:r>
              <a:rPr lang="pl-PL" sz="1800" dirty="0">
                <a:solidFill>
                  <a:schemeClr val="tx1">
                    <a:lumMod val="75000"/>
                    <a:lumOff val="25000"/>
                  </a:schemeClr>
                </a:solidFill>
              </a:rPr>
              <a:t>i</a:t>
            </a:r>
            <a:r>
              <a:rPr lang="en-GB" sz="1800" dirty="0" err="1">
                <a:solidFill>
                  <a:schemeClr val="tx1">
                    <a:lumMod val="75000"/>
                    <a:lumOff val="25000"/>
                  </a:schemeClr>
                </a:solidFill>
              </a:rPr>
              <a:t>nclusion</a:t>
            </a:r>
            <a:r>
              <a:rPr lang="en-GB" sz="1800" dirty="0">
                <a:solidFill>
                  <a:schemeClr val="tx1">
                    <a:lumMod val="75000"/>
                    <a:lumOff val="25000"/>
                  </a:schemeClr>
                </a:solidFill>
              </a:rPr>
              <a:t> of people standing on the side in the joint work</a:t>
            </a:r>
            <a:r>
              <a:rPr lang="pl-PL" sz="1800" dirty="0">
                <a:solidFill>
                  <a:schemeClr val="tx1">
                    <a:lumMod val="75000"/>
                    <a:lumOff val="25000"/>
                  </a:schemeClr>
                </a:solidFill>
              </a:rPr>
              <a:t>,</a:t>
            </a:r>
          </a:p>
          <a:p>
            <a:pPr>
              <a:spcAft>
                <a:spcPts val="1200"/>
              </a:spcAft>
              <a:buBlip>
                <a:blip r:embed="rId2"/>
              </a:buBlip>
            </a:pPr>
            <a:r>
              <a:rPr lang="pl-PL" sz="1800" dirty="0">
                <a:solidFill>
                  <a:schemeClr val="tx1">
                    <a:lumMod val="75000"/>
                    <a:lumOff val="25000"/>
                  </a:schemeClr>
                </a:solidFill>
              </a:rPr>
              <a:t>a</a:t>
            </a:r>
            <a:r>
              <a:rPr lang="en-GB" sz="1800" dirty="0" err="1">
                <a:solidFill>
                  <a:schemeClr val="tx1">
                    <a:lumMod val="75000"/>
                    <a:lumOff val="25000"/>
                  </a:schemeClr>
                </a:solidFill>
              </a:rPr>
              <a:t>sking</a:t>
            </a:r>
            <a:r>
              <a:rPr lang="en-GB" sz="1800" dirty="0">
                <a:solidFill>
                  <a:schemeClr val="tx1">
                    <a:lumMod val="75000"/>
                    <a:lumOff val="25000"/>
                  </a:schemeClr>
                </a:solidFill>
              </a:rPr>
              <a:t> questions that help to solve problems</a:t>
            </a:r>
            <a:r>
              <a:rPr lang="pl-PL" sz="1800" dirty="0">
                <a:solidFill>
                  <a:schemeClr val="tx1">
                    <a:lumMod val="75000"/>
                    <a:lumOff val="25000"/>
                  </a:schemeClr>
                </a:solidFill>
              </a:rPr>
              <a:t>,</a:t>
            </a:r>
          </a:p>
          <a:p>
            <a:pPr>
              <a:spcAft>
                <a:spcPts val="1200"/>
              </a:spcAft>
              <a:buBlip>
                <a:blip r:embed="rId2"/>
              </a:buBlip>
            </a:pPr>
            <a:r>
              <a:rPr lang="pl-PL" sz="1800" dirty="0">
                <a:solidFill>
                  <a:schemeClr val="tx1">
                    <a:lumMod val="75000"/>
                    <a:lumOff val="25000"/>
                  </a:schemeClr>
                </a:solidFill>
              </a:rPr>
              <a:t>t</a:t>
            </a:r>
            <a:r>
              <a:rPr lang="en-GB" sz="1800" dirty="0">
                <a:solidFill>
                  <a:schemeClr val="tx1">
                    <a:lumMod val="75000"/>
                    <a:lumOff val="25000"/>
                  </a:schemeClr>
                </a:solidFill>
              </a:rPr>
              <a:t>he confrontation of real achievements with the trainer's expectations.</a:t>
            </a:r>
            <a:endParaRPr lang="pl-PL" sz="1800" dirty="0">
              <a:solidFill>
                <a:schemeClr val="tx1">
                  <a:lumMod val="75000"/>
                  <a:lumOff val="25000"/>
                </a:schemeClr>
              </a:solidFill>
            </a:endParaRPr>
          </a:p>
        </p:txBody>
      </p:sp>
      <p:sp>
        <p:nvSpPr>
          <p:cNvPr id="15" name="Tytuł 1">
            <a:extLst>
              <a:ext uri="{FF2B5EF4-FFF2-40B4-BE49-F238E27FC236}">
                <a16:creationId xmlns:a16="http://schemas.microsoft.com/office/drawing/2014/main" id="{2207CC82-F384-4AF6-B6AC-59A060C35E66}"/>
              </a:ext>
            </a:extLst>
          </p:cNvPr>
          <p:cNvSpPr>
            <a:spLocks noGrp="1"/>
          </p:cNvSpPr>
          <p:nvPr>
            <p:ph type="title"/>
          </p:nvPr>
        </p:nvSpPr>
        <p:spPr>
          <a:xfrm>
            <a:off x="3661520" y="1386828"/>
            <a:ext cx="7920880" cy="861646"/>
          </a:xfrm>
        </p:spPr>
        <p:txBody>
          <a:bodyPr/>
          <a:lstStyle/>
          <a:p>
            <a:pPr algn="l">
              <a:spcAft>
                <a:spcPts val="600"/>
              </a:spcAft>
            </a:pPr>
            <a:r>
              <a:rPr lang="en-US" sz="2000" b="1" dirty="0">
                <a:solidFill>
                  <a:srgbClr val="FFAC06"/>
                </a:solidFill>
              </a:rPr>
              <a:t>TASKS CONDUCTED </a:t>
            </a:r>
            <a:r>
              <a:rPr lang="pl-PL" sz="2000" b="1" dirty="0">
                <a:solidFill>
                  <a:srgbClr val="FFAC06"/>
                </a:solidFill>
              </a:rPr>
              <a:t>ON INDIVIDUAL PARTICIPANTS</a:t>
            </a:r>
            <a:endParaRPr lang="pl-PL" sz="2000" b="1" dirty="0">
              <a:solidFill>
                <a:srgbClr val="FBBE03"/>
              </a:solidFill>
            </a:endParaRPr>
          </a:p>
        </p:txBody>
      </p:sp>
      <p:pic>
        <p:nvPicPr>
          <p:cNvPr id="17" name="Obraz 16">
            <a:extLst>
              <a:ext uri="{FF2B5EF4-FFF2-40B4-BE49-F238E27FC236}">
                <a16:creationId xmlns:a16="http://schemas.microsoft.com/office/drawing/2014/main" id="{54EFED38-78EE-4378-AE2C-E074FE9F6E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925" y="3144593"/>
            <a:ext cx="1685174" cy="1685174"/>
          </a:xfrm>
          <a:prstGeom prst="rect">
            <a:avLst/>
          </a:prstGeom>
        </p:spPr>
      </p:pic>
      <p:pic>
        <p:nvPicPr>
          <p:cNvPr id="18" name="Obraz 17">
            <a:extLst>
              <a:ext uri="{FF2B5EF4-FFF2-40B4-BE49-F238E27FC236}">
                <a16:creationId xmlns:a16="http://schemas.microsoft.com/office/drawing/2014/main" id="{55110D1E-529A-47F8-886B-B40439E28180}"/>
              </a:ext>
            </a:extLst>
          </p:cNvPr>
          <p:cNvPicPr>
            <a:picLocks noChangeAspect="1"/>
          </p:cNvPicPr>
          <p:nvPr/>
        </p:nvPicPr>
        <p:blipFill>
          <a:blip r:embed="rId4"/>
          <a:stretch>
            <a:fillRect/>
          </a:stretch>
        </p:blipFill>
        <p:spPr>
          <a:xfrm flipH="1">
            <a:off x="3215670" y="2529136"/>
            <a:ext cx="72017" cy="2916088"/>
          </a:xfrm>
          <a:prstGeom prst="rect">
            <a:avLst/>
          </a:prstGeom>
        </p:spPr>
      </p:pic>
    </p:spTree>
    <p:extLst>
      <p:ext uri="{BB962C8B-B14F-4D97-AF65-F5344CB8AC3E}">
        <p14:creationId xmlns:p14="http://schemas.microsoft.com/office/powerpoint/2010/main" val="7481720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ar, Publikacji, Cafe, ZakÅad, Taborety, Counter">
            <a:extLst>
              <a:ext uri="{FF2B5EF4-FFF2-40B4-BE49-F238E27FC236}">
                <a16:creationId xmlns:a16="http://schemas.microsoft.com/office/drawing/2014/main" id="{F4765466-2727-4B68-94F0-4E8426B065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865" r="-70"/>
          <a:stretch/>
        </p:blipFill>
        <p:spPr bwMode="auto">
          <a:xfrm>
            <a:off x="1121603" y="-9129"/>
            <a:ext cx="661514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Prostokąt 11">
            <a:extLst>
              <a:ext uri="{FF2B5EF4-FFF2-40B4-BE49-F238E27FC236}">
                <a16:creationId xmlns:a16="http://schemas.microsoft.com/office/drawing/2014/main" id="{23C72392-6D15-4E2A-87E2-5FFF17D75E55}"/>
              </a:ext>
            </a:extLst>
          </p:cNvPr>
          <p:cNvSpPr/>
          <p:nvPr/>
        </p:nvSpPr>
        <p:spPr>
          <a:xfrm>
            <a:off x="3143672" y="1915085"/>
            <a:ext cx="9048328" cy="3458131"/>
          </a:xfrm>
          <a:prstGeom prst="rect">
            <a:avLst/>
          </a:prstGeom>
          <a:solidFill>
            <a:srgbClr val="FBBE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C000"/>
              </a:solidFill>
            </a:endParaRP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34</a:t>
            </a:fld>
            <a:endParaRPr lang="en-US" altLang="pl-PL" dirty="0"/>
          </a:p>
        </p:txBody>
      </p:sp>
      <p:sp>
        <p:nvSpPr>
          <p:cNvPr id="11" name="pole tekstowe 10">
            <a:extLst>
              <a:ext uri="{FF2B5EF4-FFF2-40B4-BE49-F238E27FC236}">
                <a16:creationId xmlns:a16="http://schemas.microsoft.com/office/drawing/2014/main" id="{4B061408-2A3C-4AFE-AB98-2052B91D4504}"/>
              </a:ext>
            </a:extLst>
          </p:cNvPr>
          <p:cNvSpPr txBox="1"/>
          <p:nvPr/>
        </p:nvSpPr>
        <p:spPr>
          <a:xfrm>
            <a:off x="4151784" y="2204864"/>
            <a:ext cx="6495032" cy="2923877"/>
          </a:xfrm>
          <a:prstGeom prst="rect">
            <a:avLst/>
          </a:prstGeom>
          <a:noFill/>
        </p:spPr>
        <p:txBody>
          <a:bodyPr wrap="square" rtlCol="0">
            <a:spAutoFit/>
          </a:bodyPr>
          <a:lstStyle/>
          <a:p>
            <a:pPr>
              <a:lnSpc>
                <a:spcPct val="114000"/>
              </a:lnSpc>
              <a:spcAft>
                <a:spcPts val="600"/>
              </a:spcAft>
            </a:pPr>
            <a:r>
              <a:rPr lang="pl-PL" altLang="en-US" sz="2000" b="1" dirty="0">
                <a:solidFill>
                  <a:schemeClr val="bg1"/>
                </a:solidFill>
              </a:rPr>
              <a:t>EFFECTIVE COOPERATION WITH THE GROUP IS POSSIBLE ONLY IF BOTH THE TRAINER AND THE PARTICIPANTS HAVE A SENSE OF THEIR OWN WORTH AND RESPECT IN WITH OTHERS.</a:t>
            </a:r>
          </a:p>
          <a:p>
            <a:pPr>
              <a:lnSpc>
                <a:spcPct val="114000"/>
              </a:lnSpc>
              <a:spcAft>
                <a:spcPts val="600"/>
              </a:spcAft>
            </a:pPr>
            <a:endParaRPr lang="en-GB" sz="2000" i="1" dirty="0">
              <a:solidFill>
                <a:schemeClr val="bg1"/>
              </a:solidFill>
            </a:endParaRPr>
          </a:p>
          <a:p>
            <a:pPr>
              <a:spcAft>
                <a:spcPts val="1200"/>
              </a:spcAft>
            </a:pPr>
            <a:r>
              <a:rPr lang="en-GB" sz="2000" i="1" dirty="0">
                <a:solidFill>
                  <a:schemeClr val="bg1"/>
                </a:solidFill>
              </a:rPr>
              <a:t>If you are training in the area of bartending skills and competence, respect the progress of each participant even if they do not even have proficiency and skills like your</a:t>
            </a:r>
            <a:r>
              <a:rPr lang="pl-PL" sz="2000" i="1" dirty="0">
                <a:solidFill>
                  <a:schemeClr val="bg1"/>
                </a:solidFill>
              </a:rPr>
              <a:t>s.</a:t>
            </a:r>
          </a:p>
        </p:txBody>
      </p:sp>
    </p:spTree>
    <p:extLst>
      <p:ext uri="{BB962C8B-B14F-4D97-AF65-F5344CB8AC3E}">
        <p14:creationId xmlns:p14="http://schemas.microsoft.com/office/powerpoint/2010/main" val="5793970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AutoShape 2" descr="data:image/jpeg;base64,/9j/4AAQSkZJRgABAQAAAQABAAD/2wCEAAkGBhQSERQTExMTExMWGBkYFxgXGR4ZHRwcFxQXFRcYGBYaJCYiGRolGhUWHy8gIycpLCwsFR8xNTAqNSYrLCkBCQoKDgwOGg8PGi0lHiQsKSktKioqKSkqKiwsLCwsKSwpLCksKSwsLCwpLCwpKSwpKSosKSwsLCwpKSwsLCwpKf/AABEIAHgAeAMBIgACEQEDEQH/xAAcAAACAgMBAQAAAAAAAAAAAAADBQQGAAECBwj/xAA8EAACAQIEAwYDBQcDBQAAAAABAgMAEQQFEiExQWEGEyJRcZEygbEHI1Kh0RRCcoKSweEVM2JDg6LC8P/EABkBAAIDAQAAAAAAAAAAAAAAAAMEAQIFAP/EACcRAAICAgIBAwMFAAAAAAAAAAECAAMRIRIxBBNBUSJhoRQycYGx/9oADAMBAAIRAxEAPwC1Zh2PDAcJBzDAX+VVqXslhpOFhy8Jt/in2d9tEe8cXwD4nvYeg6daRPLELElV8t7VmWuqNiubFCmxM24kGDs7jcOCMNiI9Pk8dz/UD/apOHzDMlGlo8KxH7xZlv8A+Jo8GNi5S3PHZvKjxZ7HfSJrHbjv+RFSnksJzeLU3X+x1h8UHQa3MbcwCCL9DUg4In/rPbpb61XMViUv/vx+hIFSE7RpAi95fS3AjcDa9NVeSGOGi1/h8F5IYbM8oIdZY3PeDzFyR5X2sOu9U3tzm2ZxoGCaI7HVJGNduHFreHnvVzxWcl01YcBtQ2bl6250XCdo3WLTMt5ALEgeFutj9KaZ0x3EkVycAT51AZm5szdbkn6k1bsk+zieaxl+5TqLt7cvnV/jaKLxKsSDe5AAseQrh8W0v+1PGvG4tc0mbM6E0RQqDLbjDIuy0GFUd2oB/EfiPzqwR9ogg0m7jpuR+tedl9JdcRiXItcFbWHTahRdpEiYiGMyKoBAvua6sgbzB3WBvpxPSc1jgmQEqDfcW8J34m/nVPbFJgXLt4ydl18vPYfWpGWdoBM7aoHj0+xuKJmvZMY/QWZkRGu3kw5qfK/nTYKMMjuJn1BreJJy/HS4sFiqpERZbE3br6VlTJs7hiARLPpFgFHC3K/Csqvq1romW9G1thZHwmGgKlXQabDYIx+VjXX3Uh0NCVVPh1QqQb8QOY4U5kcNsmgkcbsTXGJnZFFoo/nIV/8AU0rxBP2EtkxDPBAt2WFQdwdMTX4dKFhsjjJWQxAE24wkeliSak/6hI76JBAqW4ic+17DenOX4JNPgdiAQdpSRf3qAvJsiFJ4LiR8TlMTJYqVtY3RbHbnvRsFlMeg/dltW9pFV+PkRyqe8A5lvYt/euWwyBfi0/Mr/eiBRygza3HBMWthtDAKqhQPhCEW6Xvt7VwMFHOhvYHgfHex6cKDNBFIxVZPH5iUkj0XcVLy2GTTYmXbbxBbn5rVlVTKF2XqKm7OQxxN39nQG52PHlvzNLVy7DnxJD3V+ZNjVnzDLO+Ro21FTa416b2PDgaS5r2OjQ98AWW4GjUG4m23lvblQHQ4PwI549qk4Y7Mj4XLoF2ZA55ktRv2SHisUaHz3JqFNmIUAadXHSqDcgcdI5DrzrcUj2uQdTfCig6h0K8SaV9bHQjx8dc5JkxmUcPEemwpVjsSxFi1kPIcD6jnTSDI5ipMhKX/AAkah6k3A9APnRD2Ww72sjk82Z2N/wCWpKv22h8SqvWTxQZPz7SvQvc6Uux8huayr5gMpSIWVQo8hWVUKfYQxx7mPIsKB++t/l/mlnaDABImkCxsygkB1vq6A8j13qNHm5C2HdyN0Yr7kqagSZ7imYjuIE07KWmaS/yWNbe9aPNOPxMRa35dRHh8+eJSVhjUk3tpAH602yftZLKN4VUjnpc3+YrvLXxIlLyyQMDsEWG1t+Tlix9hTiXGvbYMb/hA2+bXpRG4n934j7VFxnjj+5iYuc7gWHQP+laxGZTqvwav+3I1CXGzbLsGJ2ub/UCmLvMo+BG2/Fb1vsaPWeZOMxW1BX2AZTcR2nxKankwpKDioBVvUBhv7iusi7b4ZyY0TF6xYlCS1j1CswFNc27QY5QFiy8TjlpxIBv6FOHzouDfHHTdIEuBdGYtueo3+Yoijj3uBYhuhiY2dknw4WdtuaN7cKBmObB42RoMQhIIBWNjbbiAONPIDiQLMmHYeas4+qm9QsdiWY6Cy3Y2GgWtte2onc26D0rnIUZ+Z1NZsYKJTczyzuZopLYiZzqBKpc7W3Zjw4/kaPkmSmRnd8PPC5PxNiGbUOXhBFvSrNDiSWsIiE5Odr2G5txt160Rm1bA6R+L9KTrBH8zTZFC/UciCiy1EN2Zif8Akxb8mJ3qTHiEG4N/SoGOyeJmXRM6uBvYIQ1yLEhgTtY7iw3PHajwZLOBdsSGW/DurW8rnXa/Wwo4qyctFj5PEYQanM2bMfhik9bD6XF63R3wxXcy2t+EAe4ub/Osqj2BDjH5EH6jHeYlhmDHY2FvL2G9MEIXyN/nSGQYJPjmS9vhQmRv6QTUvA5XBIqt32ljyb7s+h61QVYMcPl66jZMWtwFt15UPFYsWIOpeoYXradmgwP3jMOjMfzFFlw0USDvAojBAs17E3GnZja97W60Q1HG4P8AWL8RDh5CX3xD92TZu8G6i3HUbW/xVwmy8MLd7MP4WH0IpM2YYMBxIYQsbeIvoIUkbW+Rp4mHikQHTrUgWIJtblYg2tUeIBgkGLeTbzIx1KrmfZJSdTYzFra9iZAFHW1hTLIcZEVVVxn7Q67HxKDfgfCN7/M0DOOyuXk3lihBGwLNoO/He9+dVDtX2fwYA7hO9e+6hdS289XI9N6O5CbMFWpfU9WeNbb3v86QZkYwwjE0ccnxKGIW4U8bH1/OvKsqGJgY920qr+BS2kei8qsq4zEyW73CyTW4F42b2JU1RrEsXGYZKbK25CWnJcww+Idgk6SsnxKhvbfa9+XThVhKRE2ezXv0PuK8/jxuIQEJhJEvx0oy39bLvUjL+yuNxtmeWTDRgg2IYlrctBI29atWVGhuTaHb6nOJMz7s7l2ktiIo0FyS7NpN+Z1E3ND7MZhll1iw7oTyXWxJt0J/tXoUGVkIqEoVAtbQLe3AUXD5RHGSUjRSeOlQv0owXcVLZEXx4FDvoUXHkNwOAO29ZTYxjyrdE4r8Qe55c/Z2GGRF7wxqwOxTba1gJNgp34G96sOH7OwldWgMDzJ1UT9oVxYDfmDx9q4XJYwbhFU+a7fSkQce00mpz0Zv/QcMrX7mK/mEF/e1GkeMWWwNwSFNhsOJseQuK5edYluzHSPMk2965kw0E9nZI5haw1qHt6Xopu1gagj4bd5g8LjcO6K4VArGymyi/pU14Y22ZFceTIG/I0KLKcMpDLDCjcmVAPZhwouKyGKQEOZR1WWQe4BotZONnP4iboVOxiJcx7MYJjd8LhwAdiVC2v5Hat4UYWI6bb/i3cDob/2pPmf2a4RyhvMjIbqwfUeIO5e9+HOn+FyaNRbTfqdyepoNzgY6jFNTN1mFTtLBFYySiNb2uTpHTc7UxgzeJxqV1ceakH6VGTLgRbSLeg+lS4sEq1X1mx1C/pgNkzrDY7UwBSwPWnsEYFJ1AFTMFjRfQTvyolTHpoO6oDaxmBXJFdKaw0xFZwa3Q3etVM6eTZfl2ZgDUYyPN9yPmtWfDTShQJANXDw339xtWsH2pw0ljHMnoTb60xkxSSbqUv5gg0sEUjuN+s4OZAxkSyoUJK//AHWlmFy7uJU7tm0NfUpta/I7fOmuOh1C5IJHAgb+9awuBuAzm9qUsUKcTQot9QZOsTIZARz4k8PaigseJoq2Y7fCKFPmKKwXmeAofPiNmFKB2zjJh4oBR9hQBiARfhVez3tWY/DFpZ+BvwHQ9asGWDfIEfzY83sOFbDtbUdr8Od6pI7fog+/jK9VYMPY2I/Op2X/AGm4KXwd84PkyEbdCR9KaRVIme9lksZxB5GhtPYg6gGHCo8uaYd42KTaWIOm6MbHleqvgMwxakiT9lmFrX8an1+E1S7mozUuT9zKqxP7jPVcux4dL8+dFkxQHE153kGYzxs5ldCh+FERyR/Nbf2pjie0KKNTCS3VG/QUdXbiOQ3Bmveo5zbHsw0oxUHmOP8AisqqR/aDAdQQP+E6xo4eRblWqC1m9mGWs46kzLvs0wijxBpT/wAmO/yG1NYez2HhAWPDxJbyQUbBZvG9mjkRvQipWIJY7n2plQF6izFj3F+LcLZbWH6Urmw8jyLckR8bX4+tNcZgi3Ejak/7U6D7xJCb2siltvlWd5SMzEnr2mv4liogAO95k2XE7aV2A4n9KLhIR+6tz5mkODOJkxV44THhxx7zYnzsONW9YLdK6mgsOTytvmAaQQMeHYkXtQMy7OYVz/tIG5so039qkYjMI4xd5FUdSBS9u1OHdfupRIoJHh335i9NkV1ruI8rLDqVjG/ZNG0gaOUqn7wYaiP4T+t6dZd9mOBQgvH3zbXMni/LgK4m7VMD4U28jz+dTcP2vi21hoz13HuKDXdRnRhHS7G5YYsjih8Mccaj/ioFSFhFLcLn8cgskqHoCL0cm42Nz606GB6ihVveTO7HnWtK+Yqk4jPcWr2fBOV1fEjhtvTajt2hnYqsGEkN+Jl8AA9eNBNr5wBqFFS4zmW5sOD5Gt1ES9t9jWUfIgdzzTC/YgLhnxBVvONdJ/qJJq1ZT9nqQcMTiX/ikJ+tZWVIrCyTczR3HkSj96Q/zGjjKl829zWVlTgSvIzTZQvm/wDUaiz9nI24tIP5jWVlRxE4MRK7mP2WQSm5kkB8zv8AWhZP9nEmDhKpKso1E/DpO5vwua1WUCzxksUgw1fk2K03ioWW2pdNuNdYbIXl307eZrKysGvxEe8oxOJsW+Qy1Bx3GOG7Bpq1M3i6CnEOSRrtYn1NZWVu1UV16UTGe932TJCZYg/d/M0YYJfKsrKYAEFkzDgx5VlZWV07M//Z">
            <a:extLst>
              <a:ext uri="{FF2B5EF4-FFF2-40B4-BE49-F238E27FC236}">
                <a16:creationId xmlns:a16="http://schemas.microsoft.com/office/drawing/2014/main" id="{6FD56567-E70A-45A3-AD19-3494DE4B8799}"/>
              </a:ext>
            </a:extLst>
          </p:cNvPr>
          <p:cNvSpPr>
            <a:spLocks noChangeAspect="1" noChangeArrowheads="1"/>
          </p:cNvSpPr>
          <p:nvPr/>
        </p:nvSpPr>
        <p:spPr bwMode="auto">
          <a:xfrm>
            <a:off x="1679575" y="-547688"/>
            <a:ext cx="11430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2" name="Symbol zastępczy numeru slajdu 1">
            <a:extLst>
              <a:ext uri="{FF2B5EF4-FFF2-40B4-BE49-F238E27FC236}">
                <a16:creationId xmlns:a16="http://schemas.microsoft.com/office/drawing/2014/main" id="{7DD7228E-8DD4-4D3C-A7A2-1530B718D0E1}"/>
              </a:ext>
            </a:extLst>
          </p:cNvPr>
          <p:cNvSpPr>
            <a:spLocks noGrp="1"/>
          </p:cNvSpPr>
          <p:nvPr>
            <p:ph type="sldNum" sz="quarter" idx="12"/>
          </p:nvPr>
        </p:nvSpPr>
        <p:spPr/>
        <p:txBody>
          <a:bodyPr/>
          <a:lstStyle/>
          <a:p>
            <a:pPr>
              <a:defRPr/>
            </a:pPr>
            <a:fld id="{6CC9281A-217F-4492-A313-C4D4CB901DEA}" type="slidenum">
              <a:rPr lang="en-US" altLang="pl-PL" smtClean="0"/>
              <a:pPr>
                <a:defRPr/>
              </a:pPr>
              <a:t>35</a:t>
            </a:fld>
            <a:endParaRPr lang="en-US" altLang="pl-PL" dirty="0"/>
          </a:p>
        </p:txBody>
      </p:sp>
      <p:grpSp>
        <p:nvGrpSpPr>
          <p:cNvPr id="21" name="Grafika 20">
            <a:extLst>
              <a:ext uri="{FF2B5EF4-FFF2-40B4-BE49-F238E27FC236}">
                <a16:creationId xmlns:a16="http://schemas.microsoft.com/office/drawing/2014/main" id="{CE3C6362-DEE9-4209-A2D0-63432F95BB19}"/>
              </a:ext>
            </a:extLst>
          </p:cNvPr>
          <p:cNvGrpSpPr/>
          <p:nvPr/>
        </p:nvGrpSpPr>
        <p:grpSpPr>
          <a:xfrm>
            <a:off x="2639616" y="2924944"/>
            <a:ext cx="8509520" cy="3287390"/>
            <a:chOff x="-36512" y="2188934"/>
            <a:chExt cx="9144000" cy="4233492"/>
          </a:xfrm>
        </p:grpSpPr>
        <p:sp>
          <p:nvSpPr>
            <p:cNvPr id="22" name="Dowolny kształt: kształt 21">
              <a:extLst>
                <a:ext uri="{FF2B5EF4-FFF2-40B4-BE49-F238E27FC236}">
                  <a16:creationId xmlns:a16="http://schemas.microsoft.com/office/drawing/2014/main" id="{70FE1D73-F0CC-4D93-BE65-32DEAE5CDC1C}"/>
                </a:ext>
              </a:extLst>
            </p:cNvPr>
            <p:cNvSpPr/>
            <p:nvPr/>
          </p:nvSpPr>
          <p:spPr>
            <a:xfrm>
              <a:off x="-51046" y="2753463"/>
              <a:ext cx="42849" cy="34279"/>
            </a:xfrm>
            <a:custGeom>
              <a:avLst/>
              <a:gdLst>
                <a:gd name="connsiteX0" fmla="*/ 18219 w 42849"/>
                <a:gd name="connsiteY0" fmla="*/ 18219 h 34279"/>
                <a:gd name="connsiteX1" fmla="*/ 29788 w 42849"/>
                <a:gd name="connsiteY1" fmla="*/ 21904 h 34279"/>
              </a:gdLst>
              <a:ahLst/>
              <a:cxnLst>
                <a:cxn ang="0">
                  <a:pos x="connsiteX0" y="connsiteY0"/>
                </a:cxn>
                <a:cxn ang="0">
                  <a:pos x="connsiteX1" y="connsiteY1"/>
                </a:cxn>
              </a:cxnLst>
              <a:rect l="l" t="t" r="r" b="b"/>
              <a:pathLst>
                <a:path w="42849" h="34279">
                  <a:moveTo>
                    <a:pt x="18219" y="18219"/>
                  </a:moveTo>
                  <a:cubicBezTo>
                    <a:pt x="22075" y="19419"/>
                    <a:pt x="25932" y="20619"/>
                    <a:pt x="29788" y="21904"/>
                  </a:cubicBezTo>
                </a:path>
              </a:pathLst>
            </a:custGeom>
            <a:noFill/>
            <a:ln w="27000" cap="flat">
              <a:solidFill>
                <a:srgbClr val="FF8803"/>
              </a:solidFill>
              <a:prstDash val="sysDot"/>
              <a:miter/>
            </a:ln>
          </p:spPr>
          <p:txBody>
            <a:bodyPr rtlCol="0" anchor="ctr"/>
            <a:lstStyle/>
            <a:p>
              <a:endParaRPr lang="pl-PL"/>
            </a:p>
          </p:txBody>
        </p:sp>
        <p:sp>
          <p:nvSpPr>
            <p:cNvPr id="23" name="Dowolny kształt: kształt 22">
              <a:extLst>
                <a:ext uri="{FF2B5EF4-FFF2-40B4-BE49-F238E27FC236}">
                  <a16:creationId xmlns:a16="http://schemas.microsoft.com/office/drawing/2014/main" id="{B95755D0-4D89-40B9-A789-444BB18470E4}"/>
                </a:ext>
              </a:extLst>
            </p:cNvPr>
            <p:cNvSpPr/>
            <p:nvPr/>
          </p:nvSpPr>
          <p:spPr>
            <a:xfrm>
              <a:off x="52563" y="2182807"/>
              <a:ext cx="9024022" cy="4199213"/>
            </a:xfrm>
            <a:custGeom>
              <a:avLst/>
              <a:gdLst>
                <a:gd name="connsiteX0" fmla="*/ 18219 w 9024022"/>
                <a:gd name="connsiteY0" fmla="*/ 623154 h 4199212"/>
                <a:gd name="connsiteX1" fmla="*/ 2547859 w 9024022"/>
                <a:gd name="connsiteY1" fmla="*/ 2595242 h 4199212"/>
                <a:gd name="connsiteX2" fmla="*/ 4064718 w 9024022"/>
                <a:gd name="connsiteY2" fmla="*/ 889847 h 4199212"/>
                <a:gd name="connsiteX3" fmla="*/ 5950079 w 9024022"/>
                <a:gd name="connsiteY3" fmla="*/ 701311 h 4199212"/>
                <a:gd name="connsiteX4" fmla="*/ 9010533 w 9024022"/>
                <a:gd name="connsiteY4" fmla="*/ 4184515 h 4199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4022" h="4199212">
                  <a:moveTo>
                    <a:pt x="18219" y="623154"/>
                  </a:moveTo>
                  <a:cubicBezTo>
                    <a:pt x="643902" y="839114"/>
                    <a:pt x="1679736" y="1362216"/>
                    <a:pt x="2547859" y="2595242"/>
                  </a:cubicBezTo>
                  <a:cubicBezTo>
                    <a:pt x="3893321" y="4506312"/>
                    <a:pt x="6481408" y="2500974"/>
                    <a:pt x="4064718" y="889847"/>
                  </a:cubicBezTo>
                  <a:cubicBezTo>
                    <a:pt x="2499268" y="-153786"/>
                    <a:pt x="4463643" y="-313356"/>
                    <a:pt x="5950079" y="701311"/>
                  </a:cubicBezTo>
                  <a:cubicBezTo>
                    <a:pt x="7595827" y="1824729"/>
                    <a:pt x="8423072" y="3246891"/>
                    <a:pt x="9010533" y="4184515"/>
                  </a:cubicBezTo>
                </a:path>
              </a:pathLst>
            </a:custGeom>
            <a:noFill/>
            <a:ln w="27000" cap="flat">
              <a:solidFill>
                <a:srgbClr val="FF8803"/>
              </a:solidFill>
              <a:prstDash val="sysDot"/>
              <a:miter/>
            </a:ln>
          </p:spPr>
          <p:txBody>
            <a:bodyPr rtlCol="0" anchor="ctr"/>
            <a:lstStyle/>
            <a:p>
              <a:endParaRPr lang="pl-PL"/>
            </a:p>
          </p:txBody>
        </p:sp>
        <p:sp>
          <p:nvSpPr>
            <p:cNvPr id="24" name="Dowolny kształt: kształt 23">
              <a:extLst>
                <a:ext uri="{FF2B5EF4-FFF2-40B4-BE49-F238E27FC236}">
                  <a16:creationId xmlns:a16="http://schemas.microsoft.com/office/drawing/2014/main" id="{9BFEE887-997B-40B7-BBBC-139E0014CCCF}"/>
                </a:ext>
              </a:extLst>
            </p:cNvPr>
            <p:cNvSpPr/>
            <p:nvPr/>
          </p:nvSpPr>
          <p:spPr>
            <a:xfrm>
              <a:off x="9070672" y="6390238"/>
              <a:ext cx="42849" cy="42849"/>
            </a:xfrm>
            <a:custGeom>
              <a:avLst/>
              <a:gdLst>
                <a:gd name="connsiteX0" fmla="*/ 18219 w 42849"/>
                <a:gd name="connsiteY0" fmla="*/ 18219 h 42849"/>
                <a:gd name="connsiteX1" fmla="*/ 24646 w 42849"/>
                <a:gd name="connsiteY1" fmla="*/ 28503 h 42849"/>
              </a:gdLst>
              <a:ahLst/>
              <a:cxnLst>
                <a:cxn ang="0">
                  <a:pos x="connsiteX0" y="connsiteY0"/>
                </a:cxn>
                <a:cxn ang="0">
                  <a:pos x="connsiteX1" y="connsiteY1"/>
                </a:cxn>
              </a:cxnLst>
              <a:rect l="l" t="t" r="r" b="b"/>
              <a:pathLst>
                <a:path w="42849" h="42849">
                  <a:moveTo>
                    <a:pt x="18219" y="18219"/>
                  </a:moveTo>
                  <a:cubicBezTo>
                    <a:pt x="20361" y="21647"/>
                    <a:pt x="22504" y="25075"/>
                    <a:pt x="24646" y="28503"/>
                  </a:cubicBezTo>
                </a:path>
              </a:pathLst>
            </a:custGeom>
            <a:noFill/>
            <a:ln w="27000" cap="flat">
              <a:solidFill>
                <a:srgbClr val="FF8803"/>
              </a:solidFill>
              <a:prstDash val="sysDot"/>
              <a:miter/>
            </a:ln>
          </p:spPr>
          <p:txBody>
            <a:bodyPr rtlCol="0" anchor="ctr"/>
            <a:lstStyle/>
            <a:p>
              <a:endParaRPr lang="pl-PL"/>
            </a:p>
          </p:txBody>
        </p:sp>
      </p:grpSp>
      <p:sp>
        <p:nvSpPr>
          <p:cNvPr id="25" name="Symbol zastępczy numeru slajdu 5">
            <a:extLst>
              <a:ext uri="{FF2B5EF4-FFF2-40B4-BE49-F238E27FC236}">
                <a16:creationId xmlns:a16="http://schemas.microsoft.com/office/drawing/2014/main" id="{A390D812-EB79-417D-9B64-E9FACC6B5F20}"/>
              </a:ext>
            </a:extLst>
          </p:cNvPr>
          <p:cNvSpPr txBox="1">
            <a:spLocks/>
          </p:cNvSpPr>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defPPr>
              <a:defRPr lang="pl-PL"/>
            </a:defPPr>
            <a:lvl1pPr algn="r" rtl="0" eaLnBrk="1" fontAlgn="base" hangingPunct="1">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defRPr/>
            </a:pPr>
            <a:fld id="{6CC9281A-217F-4492-A313-C4D4CB901DEA}" type="slidenum">
              <a:rPr lang="en-US" altLang="pl-PL" smtClean="0"/>
              <a:pPr>
                <a:defRPr/>
              </a:pPr>
              <a:t>35</a:t>
            </a:fld>
            <a:endParaRPr lang="en-US" altLang="pl-PL" dirty="0"/>
          </a:p>
        </p:txBody>
      </p:sp>
      <p:sp>
        <p:nvSpPr>
          <p:cNvPr id="26" name="Dowolny kształt: kształt 25">
            <a:extLst>
              <a:ext uri="{FF2B5EF4-FFF2-40B4-BE49-F238E27FC236}">
                <a16:creationId xmlns:a16="http://schemas.microsoft.com/office/drawing/2014/main" id="{DB8FA9F5-0AD4-49AC-9BE9-C3A47A5FF549}"/>
              </a:ext>
            </a:extLst>
          </p:cNvPr>
          <p:cNvSpPr/>
          <p:nvPr/>
        </p:nvSpPr>
        <p:spPr>
          <a:xfrm>
            <a:off x="5628338" y="2719540"/>
            <a:ext cx="2027056" cy="1753485"/>
          </a:xfrm>
          <a:custGeom>
            <a:avLst/>
            <a:gdLst>
              <a:gd name="connsiteX0" fmla="*/ 0 w 2027056"/>
              <a:gd name="connsiteY0" fmla="*/ 876743 h 1753485"/>
              <a:gd name="connsiteX1" fmla="*/ 500971 w 2027056"/>
              <a:gd name="connsiteY1" fmla="*/ 0 h 1753485"/>
              <a:gd name="connsiteX2" fmla="*/ 1526085 w 2027056"/>
              <a:gd name="connsiteY2" fmla="*/ 0 h 1753485"/>
              <a:gd name="connsiteX3" fmla="*/ 2027056 w 2027056"/>
              <a:gd name="connsiteY3" fmla="*/ 876743 h 1753485"/>
              <a:gd name="connsiteX4" fmla="*/ 1526085 w 2027056"/>
              <a:gd name="connsiteY4" fmla="*/ 1753485 h 1753485"/>
              <a:gd name="connsiteX5" fmla="*/ 500971 w 2027056"/>
              <a:gd name="connsiteY5" fmla="*/ 1753485 h 1753485"/>
              <a:gd name="connsiteX6" fmla="*/ 0 w 2027056"/>
              <a:gd name="connsiteY6" fmla="*/ 876743 h 175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7056" h="1753485">
                <a:moveTo>
                  <a:pt x="0" y="876743"/>
                </a:moveTo>
                <a:lnTo>
                  <a:pt x="500971" y="0"/>
                </a:lnTo>
                <a:lnTo>
                  <a:pt x="1526085" y="0"/>
                </a:lnTo>
                <a:lnTo>
                  <a:pt x="2027056" y="876743"/>
                </a:lnTo>
                <a:lnTo>
                  <a:pt x="1526085" y="1753485"/>
                </a:lnTo>
                <a:lnTo>
                  <a:pt x="500971" y="1753485"/>
                </a:lnTo>
                <a:lnTo>
                  <a:pt x="0" y="876743"/>
                </a:lnTo>
                <a:close/>
              </a:path>
            </a:pathLst>
          </a:custGeom>
          <a:solidFill>
            <a:srgbClr val="FF8803"/>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351152" tIns="305817" rIns="351152" bIns="305817" numCol="1" spcCol="1270" anchor="ctr" anchorCtr="0">
            <a:noAutofit/>
          </a:bodyPr>
          <a:lstStyle/>
          <a:p>
            <a:pPr lvl="0" algn="ctr"/>
            <a:r>
              <a:rPr lang="pl-PL" sz="1200" b="1" dirty="0"/>
              <a:t>INGREDIENTS OF SELF ESTEEM</a:t>
            </a:r>
          </a:p>
        </p:txBody>
      </p:sp>
      <p:sp>
        <p:nvSpPr>
          <p:cNvPr id="27" name="Dowolny kształt: kształt 26">
            <a:extLst>
              <a:ext uri="{FF2B5EF4-FFF2-40B4-BE49-F238E27FC236}">
                <a16:creationId xmlns:a16="http://schemas.microsoft.com/office/drawing/2014/main" id="{F64D1FFD-42DB-4472-967A-C77B57AF8E6E}"/>
              </a:ext>
            </a:extLst>
          </p:cNvPr>
          <p:cNvSpPr/>
          <p:nvPr/>
        </p:nvSpPr>
        <p:spPr>
          <a:xfrm>
            <a:off x="5637648" y="1124744"/>
            <a:ext cx="2015981" cy="1437096"/>
          </a:xfrm>
          <a:custGeom>
            <a:avLst/>
            <a:gdLst>
              <a:gd name="connsiteX0" fmla="*/ 0 w 2015981"/>
              <a:gd name="connsiteY0" fmla="*/ 718548 h 1437096"/>
              <a:gd name="connsiteX1" fmla="*/ 410578 w 2015981"/>
              <a:gd name="connsiteY1" fmla="*/ 0 h 1437096"/>
              <a:gd name="connsiteX2" fmla="*/ 1605403 w 2015981"/>
              <a:gd name="connsiteY2" fmla="*/ 0 h 1437096"/>
              <a:gd name="connsiteX3" fmla="*/ 2015981 w 2015981"/>
              <a:gd name="connsiteY3" fmla="*/ 718548 h 1437096"/>
              <a:gd name="connsiteX4" fmla="*/ 1605403 w 2015981"/>
              <a:gd name="connsiteY4" fmla="*/ 1437096 h 1437096"/>
              <a:gd name="connsiteX5" fmla="*/ 410578 w 2015981"/>
              <a:gd name="connsiteY5" fmla="*/ 1437096 h 1437096"/>
              <a:gd name="connsiteX6" fmla="*/ 0 w 2015981"/>
              <a:gd name="connsiteY6" fmla="*/ 718548 h 143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5981" h="1437096">
                <a:moveTo>
                  <a:pt x="0" y="718548"/>
                </a:moveTo>
                <a:lnTo>
                  <a:pt x="410578" y="0"/>
                </a:lnTo>
                <a:lnTo>
                  <a:pt x="1605403" y="0"/>
                </a:lnTo>
                <a:lnTo>
                  <a:pt x="2015981" y="718548"/>
                </a:lnTo>
                <a:lnTo>
                  <a:pt x="1605403" y="1437096"/>
                </a:lnTo>
                <a:lnTo>
                  <a:pt x="410578" y="1437096"/>
                </a:lnTo>
                <a:lnTo>
                  <a:pt x="0" y="718548"/>
                </a:lnTo>
                <a:close/>
              </a:path>
            </a:pathLst>
          </a:custGeom>
          <a:solidFill>
            <a:srgbClr val="FFAC06"/>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320098" tIns="232559" rIns="320098" bIns="232559" numCol="1" spcCol="1270" anchor="ctr" anchorCtr="0">
            <a:noAutofit/>
          </a:bodyPr>
          <a:lstStyle/>
          <a:p>
            <a:pPr lvl="0" algn="ctr" defTabSz="533400">
              <a:lnSpc>
                <a:spcPct val="90000"/>
              </a:lnSpc>
              <a:spcAft>
                <a:spcPct val="35000"/>
              </a:spcAft>
            </a:pPr>
            <a:r>
              <a:rPr lang="pl-PL" sz="1200" b="1" kern="1200" dirty="0">
                <a:latin typeface="+mj-lt"/>
              </a:rPr>
              <a:t>PHYSICAL SAFETY</a:t>
            </a:r>
            <a:br>
              <a:rPr lang="pl-PL" sz="1200" b="1" kern="1200" dirty="0">
                <a:latin typeface="+mj-lt"/>
              </a:rPr>
            </a:br>
            <a:endParaRPr lang="pl-PL" sz="1200" b="1" kern="1200" dirty="0">
              <a:latin typeface="+mj-lt"/>
            </a:endParaRPr>
          </a:p>
          <a:p>
            <a:pPr lvl="0" algn="ctr" defTabSz="533400">
              <a:lnSpc>
                <a:spcPct val="90000"/>
              </a:lnSpc>
              <a:spcAft>
                <a:spcPct val="35000"/>
              </a:spcAft>
            </a:pPr>
            <a:r>
              <a:rPr lang="pl-PL" sz="1200" b="1" dirty="0"/>
              <a:t>no </a:t>
            </a:r>
            <a:r>
              <a:rPr lang="pl-PL" sz="1200" b="1" dirty="0" err="1"/>
              <a:t>risk</a:t>
            </a:r>
            <a:r>
              <a:rPr lang="pl-PL" sz="1200" b="1" dirty="0"/>
              <a:t> of </a:t>
            </a:r>
            <a:r>
              <a:rPr lang="pl-PL" sz="1200" b="1" dirty="0" err="1"/>
              <a:t>injury</a:t>
            </a:r>
            <a:endParaRPr lang="pl-PL" sz="1200" b="1" kern="1200" dirty="0">
              <a:latin typeface="+mj-lt"/>
            </a:endParaRPr>
          </a:p>
        </p:txBody>
      </p:sp>
      <p:sp>
        <p:nvSpPr>
          <p:cNvPr id="28" name="Dowolny kształt: kształt 27">
            <a:extLst>
              <a:ext uri="{FF2B5EF4-FFF2-40B4-BE49-F238E27FC236}">
                <a16:creationId xmlns:a16="http://schemas.microsoft.com/office/drawing/2014/main" id="{7494AAD4-382C-4C11-BB60-C7584E957314}"/>
              </a:ext>
            </a:extLst>
          </p:cNvPr>
          <p:cNvSpPr/>
          <p:nvPr/>
        </p:nvSpPr>
        <p:spPr>
          <a:xfrm>
            <a:off x="7258068" y="2033631"/>
            <a:ext cx="1976047" cy="1437096"/>
          </a:xfrm>
          <a:custGeom>
            <a:avLst/>
            <a:gdLst>
              <a:gd name="connsiteX0" fmla="*/ 0 w 1976047"/>
              <a:gd name="connsiteY0" fmla="*/ 718548 h 1437096"/>
              <a:gd name="connsiteX1" fmla="*/ 410578 w 1976047"/>
              <a:gd name="connsiteY1" fmla="*/ 0 h 1437096"/>
              <a:gd name="connsiteX2" fmla="*/ 1565469 w 1976047"/>
              <a:gd name="connsiteY2" fmla="*/ 0 h 1437096"/>
              <a:gd name="connsiteX3" fmla="*/ 1976047 w 1976047"/>
              <a:gd name="connsiteY3" fmla="*/ 718548 h 1437096"/>
              <a:gd name="connsiteX4" fmla="*/ 1565469 w 1976047"/>
              <a:gd name="connsiteY4" fmla="*/ 1437096 h 1437096"/>
              <a:gd name="connsiteX5" fmla="*/ 410578 w 1976047"/>
              <a:gd name="connsiteY5" fmla="*/ 1437096 h 1437096"/>
              <a:gd name="connsiteX6" fmla="*/ 0 w 1976047"/>
              <a:gd name="connsiteY6" fmla="*/ 718548 h 143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6047" h="1437096">
                <a:moveTo>
                  <a:pt x="0" y="718548"/>
                </a:moveTo>
                <a:lnTo>
                  <a:pt x="410578" y="0"/>
                </a:lnTo>
                <a:lnTo>
                  <a:pt x="1565469" y="0"/>
                </a:lnTo>
                <a:lnTo>
                  <a:pt x="1976047" y="718548"/>
                </a:lnTo>
                <a:lnTo>
                  <a:pt x="1565469" y="1437096"/>
                </a:lnTo>
                <a:lnTo>
                  <a:pt x="410578" y="1437096"/>
                </a:lnTo>
                <a:lnTo>
                  <a:pt x="0" y="718548"/>
                </a:lnTo>
                <a:close/>
              </a:path>
            </a:pathLst>
          </a:custGeom>
          <a:solidFill>
            <a:srgbClr val="FFAC06"/>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316770" tIns="234530" rIns="316770" bIns="234530" numCol="1" spcCol="1270" anchor="ctr" anchorCtr="0">
            <a:noAutofit/>
          </a:bodyPr>
          <a:lstStyle/>
          <a:p>
            <a:pPr marL="0" lvl="0" indent="0" algn="ctr" defTabSz="533400">
              <a:lnSpc>
                <a:spcPct val="90000"/>
              </a:lnSpc>
              <a:spcBef>
                <a:spcPct val="0"/>
              </a:spcBef>
              <a:spcAft>
                <a:spcPts val="600"/>
              </a:spcAft>
              <a:buNone/>
            </a:pPr>
            <a:r>
              <a:rPr lang="pl-PL" altLang="pl-PL" sz="1200" b="1" kern="1200" dirty="0">
                <a:latin typeface="+mj-lt"/>
              </a:rPr>
              <a:t>EMOTIONAL SAFETY</a:t>
            </a:r>
          </a:p>
          <a:p>
            <a:pPr lvl="0" algn="ctr" defTabSz="533400">
              <a:lnSpc>
                <a:spcPct val="90000"/>
              </a:lnSpc>
              <a:spcAft>
                <a:spcPts val="600"/>
              </a:spcAft>
            </a:pPr>
            <a:r>
              <a:rPr lang="en-US" sz="1200" b="1" dirty="0"/>
              <a:t>we do not experience fear or humiliation</a:t>
            </a:r>
            <a:endParaRPr lang="pl-PL" sz="1200" b="1" kern="1200" dirty="0">
              <a:latin typeface="+mj-lt"/>
            </a:endParaRPr>
          </a:p>
        </p:txBody>
      </p:sp>
      <p:sp>
        <p:nvSpPr>
          <p:cNvPr id="29" name="Dowolny kształt: kształt 28">
            <a:extLst>
              <a:ext uri="{FF2B5EF4-FFF2-40B4-BE49-F238E27FC236}">
                <a16:creationId xmlns:a16="http://schemas.microsoft.com/office/drawing/2014/main" id="{FB8C39A5-34C5-4999-AB1B-6B76606E7730}"/>
              </a:ext>
            </a:extLst>
          </p:cNvPr>
          <p:cNvSpPr/>
          <p:nvPr/>
        </p:nvSpPr>
        <p:spPr>
          <a:xfrm>
            <a:off x="7258059" y="3694973"/>
            <a:ext cx="1975266" cy="1437096"/>
          </a:xfrm>
          <a:custGeom>
            <a:avLst/>
            <a:gdLst>
              <a:gd name="connsiteX0" fmla="*/ 0 w 1975266"/>
              <a:gd name="connsiteY0" fmla="*/ 718548 h 1437096"/>
              <a:gd name="connsiteX1" fmla="*/ 410578 w 1975266"/>
              <a:gd name="connsiteY1" fmla="*/ 0 h 1437096"/>
              <a:gd name="connsiteX2" fmla="*/ 1564688 w 1975266"/>
              <a:gd name="connsiteY2" fmla="*/ 0 h 1437096"/>
              <a:gd name="connsiteX3" fmla="*/ 1975266 w 1975266"/>
              <a:gd name="connsiteY3" fmla="*/ 718548 h 1437096"/>
              <a:gd name="connsiteX4" fmla="*/ 1564688 w 1975266"/>
              <a:gd name="connsiteY4" fmla="*/ 1437096 h 1437096"/>
              <a:gd name="connsiteX5" fmla="*/ 410578 w 1975266"/>
              <a:gd name="connsiteY5" fmla="*/ 1437096 h 1437096"/>
              <a:gd name="connsiteX6" fmla="*/ 0 w 1975266"/>
              <a:gd name="connsiteY6" fmla="*/ 718548 h 143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5266" h="1437096">
                <a:moveTo>
                  <a:pt x="0" y="718548"/>
                </a:moveTo>
                <a:lnTo>
                  <a:pt x="410578" y="0"/>
                </a:lnTo>
                <a:lnTo>
                  <a:pt x="1564688" y="0"/>
                </a:lnTo>
                <a:lnTo>
                  <a:pt x="1975266" y="718548"/>
                </a:lnTo>
                <a:lnTo>
                  <a:pt x="1564688" y="1437096"/>
                </a:lnTo>
                <a:lnTo>
                  <a:pt x="410578" y="1437096"/>
                </a:lnTo>
                <a:lnTo>
                  <a:pt x="0" y="718548"/>
                </a:lnTo>
                <a:close/>
              </a:path>
            </a:pathLst>
          </a:custGeom>
          <a:solidFill>
            <a:srgbClr val="FFAC06"/>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316705" tIns="234569" rIns="316705" bIns="234569" numCol="1" spcCol="1270" anchor="ctr" anchorCtr="0">
            <a:noAutofit/>
          </a:bodyPr>
          <a:lstStyle/>
          <a:p>
            <a:pPr algn="ctr" defTabSz="533400">
              <a:lnSpc>
                <a:spcPct val="90000"/>
              </a:lnSpc>
              <a:spcAft>
                <a:spcPct val="35000"/>
              </a:spcAft>
            </a:pPr>
            <a:r>
              <a:rPr lang="pl-PL" altLang="pl-PL" sz="1200" b="1" dirty="0"/>
              <a:t>AWARENESS OF YOUR IDENTITY</a:t>
            </a:r>
            <a:endParaRPr lang="pl-PL" sz="1200" b="1" dirty="0"/>
          </a:p>
          <a:p>
            <a:pPr lvl="0" algn="ctr" defTabSz="533400">
              <a:lnSpc>
                <a:spcPct val="90000"/>
              </a:lnSpc>
              <a:spcAft>
                <a:spcPct val="35000"/>
              </a:spcAft>
            </a:pPr>
            <a:r>
              <a:rPr lang="en-US" sz="1200" b="1" dirty="0"/>
              <a:t>when you know who you are</a:t>
            </a:r>
            <a:endParaRPr lang="pl-PL" sz="1200" b="1" kern="1200" dirty="0">
              <a:latin typeface="+mj-lt"/>
            </a:endParaRPr>
          </a:p>
        </p:txBody>
      </p:sp>
      <p:sp>
        <p:nvSpPr>
          <p:cNvPr id="30" name="Dowolny kształt: kształt 29">
            <a:extLst>
              <a:ext uri="{FF2B5EF4-FFF2-40B4-BE49-F238E27FC236}">
                <a16:creationId xmlns:a16="http://schemas.microsoft.com/office/drawing/2014/main" id="{1E474271-664C-4B68-94FE-FF4C692E1276}"/>
              </a:ext>
            </a:extLst>
          </p:cNvPr>
          <p:cNvSpPr/>
          <p:nvPr/>
        </p:nvSpPr>
        <p:spPr>
          <a:xfrm>
            <a:off x="5596725" y="4631221"/>
            <a:ext cx="2097826" cy="1437096"/>
          </a:xfrm>
          <a:custGeom>
            <a:avLst/>
            <a:gdLst>
              <a:gd name="connsiteX0" fmla="*/ 0 w 2097826"/>
              <a:gd name="connsiteY0" fmla="*/ 718548 h 1437096"/>
              <a:gd name="connsiteX1" fmla="*/ 410578 w 2097826"/>
              <a:gd name="connsiteY1" fmla="*/ 0 h 1437096"/>
              <a:gd name="connsiteX2" fmla="*/ 1687248 w 2097826"/>
              <a:gd name="connsiteY2" fmla="*/ 0 h 1437096"/>
              <a:gd name="connsiteX3" fmla="*/ 2097826 w 2097826"/>
              <a:gd name="connsiteY3" fmla="*/ 718548 h 1437096"/>
              <a:gd name="connsiteX4" fmla="*/ 1687248 w 2097826"/>
              <a:gd name="connsiteY4" fmla="*/ 1437096 h 1437096"/>
              <a:gd name="connsiteX5" fmla="*/ 410578 w 2097826"/>
              <a:gd name="connsiteY5" fmla="*/ 1437096 h 1437096"/>
              <a:gd name="connsiteX6" fmla="*/ 0 w 2097826"/>
              <a:gd name="connsiteY6" fmla="*/ 718548 h 143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7826" h="1437096">
                <a:moveTo>
                  <a:pt x="0" y="718548"/>
                </a:moveTo>
                <a:lnTo>
                  <a:pt x="410578" y="0"/>
                </a:lnTo>
                <a:lnTo>
                  <a:pt x="1687248" y="0"/>
                </a:lnTo>
                <a:lnTo>
                  <a:pt x="2097826" y="718548"/>
                </a:lnTo>
                <a:lnTo>
                  <a:pt x="1687248" y="1437096"/>
                </a:lnTo>
                <a:lnTo>
                  <a:pt x="410578" y="1437096"/>
                </a:lnTo>
                <a:lnTo>
                  <a:pt x="0" y="718548"/>
                </a:lnTo>
                <a:close/>
              </a:path>
            </a:pathLst>
          </a:custGeom>
          <a:solidFill>
            <a:srgbClr val="FFAC06"/>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326918" tIns="228752" rIns="326918" bIns="228752" numCol="1" spcCol="1270" anchor="ctr" anchorCtr="0">
            <a:noAutofit/>
          </a:bodyPr>
          <a:lstStyle/>
          <a:p>
            <a:pPr marL="0" lvl="0" indent="0" algn="ctr" defTabSz="533400">
              <a:lnSpc>
                <a:spcPct val="90000"/>
              </a:lnSpc>
              <a:spcBef>
                <a:spcPct val="0"/>
              </a:spcBef>
              <a:spcAft>
                <a:spcPct val="35000"/>
              </a:spcAft>
              <a:buNone/>
            </a:pPr>
            <a:r>
              <a:rPr lang="pl-PL" altLang="pl-PL" sz="1200" b="1" kern="1200" dirty="0">
                <a:latin typeface="+mj-lt"/>
              </a:rPr>
              <a:t>SENSE OF GROUP BELONGINNG</a:t>
            </a:r>
          </a:p>
          <a:p>
            <a:pPr marL="0" lvl="0" indent="0" algn="ctr" defTabSz="533400">
              <a:lnSpc>
                <a:spcPct val="90000"/>
              </a:lnSpc>
              <a:spcBef>
                <a:spcPct val="0"/>
              </a:spcBef>
              <a:spcAft>
                <a:spcPct val="35000"/>
              </a:spcAft>
              <a:buNone/>
            </a:pPr>
            <a:endParaRPr lang="pl-PL" sz="1200" b="1" kern="1200" dirty="0">
              <a:latin typeface="+mj-lt"/>
            </a:endParaRPr>
          </a:p>
        </p:txBody>
      </p:sp>
      <p:sp>
        <p:nvSpPr>
          <p:cNvPr id="31" name="Dowolny kształt: kształt 30">
            <a:extLst>
              <a:ext uri="{FF2B5EF4-FFF2-40B4-BE49-F238E27FC236}">
                <a16:creationId xmlns:a16="http://schemas.microsoft.com/office/drawing/2014/main" id="{96FA81C9-685B-46CB-9080-0AD105205563}"/>
              </a:ext>
            </a:extLst>
          </p:cNvPr>
          <p:cNvSpPr/>
          <p:nvPr/>
        </p:nvSpPr>
        <p:spPr>
          <a:xfrm>
            <a:off x="4116818" y="3694970"/>
            <a:ext cx="1884750" cy="1437096"/>
          </a:xfrm>
          <a:custGeom>
            <a:avLst/>
            <a:gdLst>
              <a:gd name="connsiteX0" fmla="*/ 0 w 1884750"/>
              <a:gd name="connsiteY0" fmla="*/ 718548 h 1437096"/>
              <a:gd name="connsiteX1" fmla="*/ 410578 w 1884750"/>
              <a:gd name="connsiteY1" fmla="*/ 0 h 1437096"/>
              <a:gd name="connsiteX2" fmla="*/ 1474172 w 1884750"/>
              <a:gd name="connsiteY2" fmla="*/ 0 h 1437096"/>
              <a:gd name="connsiteX3" fmla="*/ 1884750 w 1884750"/>
              <a:gd name="connsiteY3" fmla="*/ 718548 h 1437096"/>
              <a:gd name="connsiteX4" fmla="*/ 1474172 w 1884750"/>
              <a:gd name="connsiteY4" fmla="*/ 1437096 h 1437096"/>
              <a:gd name="connsiteX5" fmla="*/ 410578 w 1884750"/>
              <a:gd name="connsiteY5" fmla="*/ 1437096 h 1437096"/>
              <a:gd name="connsiteX6" fmla="*/ 0 w 1884750"/>
              <a:gd name="connsiteY6" fmla="*/ 718548 h 143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750" h="1437096">
                <a:moveTo>
                  <a:pt x="0" y="718548"/>
                </a:moveTo>
                <a:lnTo>
                  <a:pt x="410578" y="0"/>
                </a:lnTo>
                <a:lnTo>
                  <a:pt x="1474172" y="0"/>
                </a:lnTo>
                <a:lnTo>
                  <a:pt x="1884750" y="718548"/>
                </a:lnTo>
                <a:lnTo>
                  <a:pt x="1474172" y="1437096"/>
                </a:lnTo>
                <a:lnTo>
                  <a:pt x="410578" y="1437096"/>
                </a:lnTo>
                <a:lnTo>
                  <a:pt x="0" y="718548"/>
                </a:lnTo>
                <a:close/>
              </a:path>
            </a:pathLst>
          </a:custGeom>
          <a:solidFill>
            <a:srgbClr val="FFAC06"/>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309162" tIns="239351" rIns="309162" bIns="239351" numCol="1" spcCol="1270" anchor="ctr" anchorCtr="0">
            <a:noAutofit/>
          </a:bodyPr>
          <a:lstStyle/>
          <a:p>
            <a:pPr lvl="0" algn="ctr" defTabSz="533400">
              <a:lnSpc>
                <a:spcPct val="90000"/>
              </a:lnSpc>
              <a:spcAft>
                <a:spcPct val="35000"/>
              </a:spcAft>
            </a:pPr>
            <a:r>
              <a:rPr lang="pl-PL" altLang="pl-PL" sz="1200" b="1" kern="1200" dirty="0">
                <a:latin typeface="+mj-lt"/>
              </a:rPr>
              <a:t>COMPETENCE </a:t>
            </a:r>
            <a:br>
              <a:rPr lang="en-US" sz="1200" dirty="0"/>
            </a:br>
            <a:r>
              <a:rPr lang="en-US" sz="1200" b="1" dirty="0"/>
              <a:t>knowing that we can do something</a:t>
            </a:r>
            <a:endParaRPr lang="pl-PL" sz="1200" b="1" kern="1200" dirty="0">
              <a:latin typeface="+mj-lt"/>
            </a:endParaRPr>
          </a:p>
        </p:txBody>
      </p:sp>
      <p:sp>
        <p:nvSpPr>
          <p:cNvPr id="32" name="Dowolny kształt: kształt 31">
            <a:extLst>
              <a:ext uri="{FF2B5EF4-FFF2-40B4-BE49-F238E27FC236}">
                <a16:creationId xmlns:a16="http://schemas.microsoft.com/office/drawing/2014/main" id="{36F2C743-1142-4D39-AF12-A499B1C9E8B8}"/>
              </a:ext>
            </a:extLst>
          </p:cNvPr>
          <p:cNvSpPr/>
          <p:nvPr/>
        </p:nvSpPr>
        <p:spPr>
          <a:xfrm>
            <a:off x="4114450" y="2033637"/>
            <a:ext cx="1894235" cy="1437096"/>
          </a:xfrm>
          <a:custGeom>
            <a:avLst/>
            <a:gdLst>
              <a:gd name="connsiteX0" fmla="*/ 0 w 1894235"/>
              <a:gd name="connsiteY0" fmla="*/ 718548 h 1437096"/>
              <a:gd name="connsiteX1" fmla="*/ 410578 w 1894235"/>
              <a:gd name="connsiteY1" fmla="*/ 0 h 1437096"/>
              <a:gd name="connsiteX2" fmla="*/ 1483657 w 1894235"/>
              <a:gd name="connsiteY2" fmla="*/ 0 h 1437096"/>
              <a:gd name="connsiteX3" fmla="*/ 1894235 w 1894235"/>
              <a:gd name="connsiteY3" fmla="*/ 718548 h 1437096"/>
              <a:gd name="connsiteX4" fmla="*/ 1483657 w 1894235"/>
              <a:gd name="connsiteY4" fmla="*/ 1437096 h 1437096"/>
              <a:gd name="connsiteX5" fmla="*/ 410578 w 1894235"/>
              <a:gd name="connsiteY5" fmla="*/ 1437096 h 1437096"/>
              <a:gd name="connsiteX6" fmla="*/ 0 w 1894235"/>
              <a:gd name="connsiteY6" fmla="*/ 718548 h 143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4235" h="1437096">
                <a:moveTo>
                  <a:pt x="0" y="718548"/>
                </a:moveTo>
                <a:lnTo>
                  <a:pt x="410578" y="0"/>
                </a:lnTo>
                <a:lnTo>
                  <a:pt x="1483657" y="0"/>
                </a:lnTo>
                <a:lnTo>
                  <a:pt x="1894235" y="718548"/>
                </a:lnTo>
                <a:lnTo>
                  <a:pt x="1483657" y="1437096"/>
                </a:lnTo>
                <a:lnTo>
                  <a:pt x="410578" y="1437096"/>
                </a:lnTo>
                <a:lnTo>
                  <a:pt x="0" y="718548"/>
                </a:lnTo>
                <a:close/>
              </a:path>
            </a:pathLst>
          </a:custGeom>
          <a:solidFill>
            <a:srgbClr val="FFAC06"/>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309952" tIns="238829" rIns="309952" bIns="238829" numCol="1" spcCol="1270" anchor="ctr" anchorCtr="0">
            <a:noAutofit/>
          </a:bodyPr>
          <a:lstStyle/>
          <a:p>
            <a:pPr marL="0" lvl="0" indent="0" algn="ctr" defTabSz="533400">
              <a:lnSpc>
                <a:spcPct val="90000"/>
              </a:lnSpc>
              <a:spcBef>
                <a:spcPct val="0"/>
              </a:spcBef>
              <a:spcAft>
                <a:spcPct val="35000"/>
              </a:spcAft>
              <a:buNone/>
            </a:pPr>
            <a:r>
              <a:rPr lang="pl-PL" altLang="pl-PL" sz="1200" b="1" kern="1200" dirty="0">
                <a:latin typeface="+mj-lt"/>
              </a:rPr>
              <a:t>MISSION </a:t>
            </a:r>
          </a:p>
          <a:p>
            <a:pPr marL="0" lvl="0" indent="0" algn="ctr" defTabSz="533400">
              <a:lnSpc>
                <a:spcPct val="90000"/>
              </a:lnSpc>
              <a:spcBef>
                <a:spcPct val="0"/>
              </a:spcBef>
              <a:spcAft>
                <a:spcPct val="35000"/>
              </a:spcAft>
              <a:buNone/>
            </a:pPr>
            <a:r>
              <a:rPr lang="pl-PL" altLang="pl-PL" sz="1200" b="1" dirty="0" err="1">
                <a:latin typeface="+mj-lt"/>
              </a:rPr>
              <a:t>f</a:t>
            </a:r>
            <a:r>
              <a:rPr lang="pl-PL" altLang="pl-PL" sz="1200" b="1" kern="1200" dirty="0" err="1">
                <a:latin typeface="+mj-lt"/>
              </a:rPr>
              <a:t>eeling</a:t>
            </a:r>
            <a:r>
              <a:rPr lang="pl-PL" altLang="pl-PL" sz="1200" b="1" kern="1200" dirty="0">
                <a:latin typeface="+mj-lt"/>
              </a:rPr>
              <a:t> </a:t>
            </a:r>
            <a:r>
              <a:rPr lang="pl-PL" altLang="pl-PL" sz="1200" b="1" kern="1200" dirty="0" err="1">
                <a:latin typeface="+mj-lt"/>
              </a:rPr>
              <a:t>sense</a:t>
            </a:r>
            <a:r>
              <a:rPr lang="pl-PL" altLang="pl-PL" sz="1200" b="1" kern="1200" dirty="0">
                <a:latin typeface="+mj-lt"/>
              </a:rPr>
              <a:t> and </a:t>
            </a:r>
            <a:r>
              <a:rPr lang="pl-PL" altLang="pl-PL" sz="1200" b="1" kern="1200" dirty="0" err="1">
                <a:latin typeface="+mj-lt"/>
              </a:rPr>
              <a:t>direction</a:t>
            </a:r>
            <a:endParaRPr lang="pl-PL" altLang="pl-PL" sz="1200" b="1" kern="1200" dirty="0">
              <a:latin typeface="+mj-lt"/>
            </a:endParaRPr>
          </a:p>
        </p:txBody>
      </p:sp>
      <p:sp>
        <p:nvSpPr>
          <p:cNvPr id="33" name="Prostokąt 32">
            <a:extLst>
              <a:ext uri="{FF2B5EF4-FFF2-40B4-BE49-F238E27FC236}">
                <a16:creationId xmlns:a16="http://schemas.microsoft.com/office/drawing/2014/main" id="{B9F58FA5-C450-405E-B237-238F27E1E907}"/>
              </a:ext>
            </a:extLst>
          </p:cNvPr>
          <p:cNvSpPr/>
          <p:nvPr/>
        </p:nvSpPr>
        <p:spPr>
          <a:xfrm>
            <a:off x="483307" y="3066764"/>
            <a:ext cx="2129750" cy="1477328"/>
          </a:xfrm>
          <a:prstGeom prst="rect">
            <a:avLst/>
          </a:prstGeom>
        </p:spPr>
        <p:txBody>
          <a:bodyPr wrap="none">
            <a:spAutoFit/>
          </a:bodyPr>
          <a:lstStyle/>
          <a:p>
            <a:r>
              <a:rPr lang="pl-PL" b="1" dirty="0">
                <a:solidFill>
                  <a:srgbClr val="FFAC06"/>
                </a:solidFill>
              </a:rPr>
              <a:t>GROUP PROCESSES, </a:t>
            </a:r>
          </a:p>
          <a:p>
            <a:r>
              <a:rPr lang="pl-PL" b="1" dirty="0">
                <a:solidFill>
                  <a:srgbClr val="FFAC06"/>
                </a:solidFill>
              </a:rPr>
              <a:t>COOPERATION </a:t>
            </a:r>
          </a:p>
          <a:p>
            <a:r>
              <a:rPr lang="pl-PL" b="1" dirty="0">
                <a:solidFill>
                  <a:srgbClr val="FFAC06"/>
                </a:solidFill>
              </a:rPr>
              <a:t>WITH THE GROUP</a:t>
            </a:r>
          </a:p>
          <a:p>
            <a:endParaRPr lang="pl-PL" b="1" dirty="0">
              <a:solidFill>
                <a:srgbClr val="FFAC06"/>
              </a:solidFill>
            </a:endParaRPr>
          </a:p>
          <a:p>
            <a:endParaRPr lang="pl-PL" b="1" dirty="0">
              <a:solidFill>
                <a:srgbClr val="FFAC06"/>
              </a:solidFill>
            </a:endParaRPr>
          </a:p>
        </p:txBody>
      </p:sp>
      <p:sp>
        <p:nvSpPr>
          <p:cNvPr id="19" name="Tytuł 1">
            <a:extLst>
              <a:ext uri="{FF2B5EF4-FFF2-40B4-BE49-F238E27FC236}">
                <a16:creationId xmlns:a16="http://schemas.microsoft.com/office/drawing/2014/main" id="{787D0B12-53D8-40C8-9141-1C0A441296E7}"/>
              </a:ext>
            </a:extLst>
          </p:cNvPr>
          <p:cNvSpPr txBox="1">
            <a:spLocks/>
          </p:cNvSpPr>
          <p:nvPr/>
        </p:nvSpPr>
        <p:spPr bwMode="auto">
          <a:xfrm>
            <a:off x="1270273" y="188913"/>
            <a:ext cx="633789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400" b="1" dirty="0">
                <a:solidFill>
                  <a:schemeClr val="tx1">
                    <a:lumMod val="75000"/>
                    <a:lumOff val="25000"/>
                  </a:schemeClr>
                </a:solidFill>
              </a:rPr>
              <a:t>COOPERATION WITH THE GROUP</a:t>
            </a:r>
          </a:p>
        </p:txBody>
      </p:sp>
    </p:spTree>
    <p:extLst>
      <p:ext uri="{BB962C8B-B14F-4D97-AF65-F5344CB8AC3E}">
        <p14:creationId xmlns:p14="http://schemas.microsoft.com/office/powerpoint/2010/main" val="822679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a:extLst>
              <a:ext uri="{FF2B5EF4-FFF2-40B4-BE49-F238E27FC236}">
                <a16:creationId xmlns:a16="http://schemas.microsoft.com/office/drawing/2014/main" id="{DCED680E-3232-4E42-ADF9-133914D24F6D}"/>
              </a:ext>
            </a:extLst>
          </p:cNvPr>
          <p:cNvSpPr/>
          <p:nvPr/>
        </p:nvSpPr>
        <p:spPr>
          <a:xfrm>
            <a:off x="695400" y="4139320"/>
            <a:ext cx="3440674" cy="65289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Trójkąt prostokątny 7">
            <a:extLst>
              <a:ext uri="{FF2B5EF4-FFF2-40B4-BE49-F238E27FC236}">
                <a16:creationId xmlns:a16="http://schemas.microsoft.com/office/drawing/2014/main" id="{33527A58-8AFC-4AC0-9E16-19559E6AFA4C}"/>
              </a:ext>
            </a:extLst>
          </p:cNvPr>
          <p:cNvSpPr/>
          <p:nvPr/>
        </p:nvSpPr>
        <p:spPr>
          <a:xfrm rot="13500000">
            <a:off x="3887358" y="4234936"/>
            <a:ext cx="461665" cy="461665"/>
          </a:xfrm>
          <a:prstGeom prst="rtTriangle">
            <a:avLst/>
          </a:prstGeom>
          <a:solidFill>
            <a:srgbClr val="FBB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8">
            <a:extLst>
              <a:ext uri="{FF2B5EF4-FFF2-40B4-BE49-F238E27FC236}">
                <a16:creationId xmlns:a16="http://schemas.microsoft.com/office/drawing/2014/main" id="{D3348004-0704-41A0-89E4-4A9D21C88F2D}"/>
              </a:ext>
            </a:extLst>
          </p:cNvPr>
          <p:cNvSpPr/>
          <p:nvPr/>
        </p:nvSpPr>
        <p:spPr>
          <a:xfrm>
            <a:off x="4689435" y="1844824"/>
            <a:ext cx="6337895" cy="3672408"/>
          </a:xfrm>
          <a:prstGeom prst="rect">
            <a:avLst/>
          </a:prstGeom>
          <a:solidFill>
            <a:srgbClr val="FF9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Trójkąt prostokątny 9">
            <a:extLst>
              <a:ext uri="{FF2B5EF4-FFF2-40B4-BE49-F238E27FC236}">
                <a16:creationId xmlns:a16="http://schemas.microsoft.com/office/drawing/2014/main" id="{4EE2ED56-FAE6-43DF-B638-EE7914A57BD8}"/>
              </a:ext>
            </a:extLst>
          </p:cNvPr>
          <p:cNvSpPr/>
          <p:nvPr/>
        </p:nvSpPr>
        <p:spPr>
          <a:xfrm rot="13500000">
            <a:off x="4409298" y="4234935"/>
            <a:ext cx="461665" cy="46166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1">
            <a:extLst>
              <a:ext uri="{FF2B5EF4-FFF2-40B4-BE49-F238E27FC236}">
                <a16:creationId xmlns:a16="http://schemas.microsoft.com/office/drawing/2014/main" id="{2D74495C-E3EA-42C4-8C5C-31590F4D4661}"/>
              </a:ext>
            </a:extLst>
          </p:cNvPr>
          <p:cNvSpPr txBox="1">
            <a:spLocks/>
          </p:cNvSpPr>
          <p:nvPr/>
        </p:nvSpPr>
        <p:spPr bwMode="auto">
          <a:xfrm>
            <a:off x="1270273" y="188913"/>
            <a:ext cx="633789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400" b="1" dirty="0">
                <a:solidFill>
                  <a:schemeClr val="tx1">
                    <a:lumMod val="75000"/>
                    <a:lumOff val="25000"/>
                  </a:schemeClr>
                </a:solidFill>
              </a:rPr>
              <a:t>COOPERATION WITH THE GROUP</a:t>
            </a: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36</a:t>
            </a:fld>
            <a:endParaRPr lang="en-US" altLang="pl-PL" dirty="0"/>
          </a:p>
        </p:txBody>
      </p:sp>
      <p:sp>
        <p:nvSpPr>
          <p:cNvPr id="2" name="Prostokąt 1">
            <a:extLst>
              <a:ext uri="{FF2B5EF4-FFF2-40B4-BE49-F238E27FC236}">
                <a16:creationId xmlns:a16="http://schemas.microsoft.com/office/drawing/2014/main" id="{B147B119-0C91-470F-BDB2-035AB71C9C38}"/>
              </a:ext>
            </a:extLst>
          </p:cNvPr>
          <p:cNvSpPr/>
          <p:nvPr/>
        </p:nvSpPr>
        <p:spPr>
          <a:xfrm>
            <a:off x="5400600" y="2514504"/>
            <a:ext cx="5159896" cy="2361800"/>
          </a:xfrm>
          <a:prstGeom prst="rect">
            <a:avLst/>
          </a:prstGeom>
        </p:spPr>
        <p:txBody>
          <a:bodyPr wrap="square">
            <a:spAutoFit/>
          </a:bodyPr>
          <a:lstStyle/>
          <a:p>
            <a:pPr marL="285750" indent="-285750">
              <a:lnSpc>
                <a:spcPct val="114000"/>
              </a:lnSpc>
              <a:spcAft>
                <a:spcPts val="600"/>
              </a:spcAft>
              <a:buBlip>
                <a:blip r:embed="rId2"/>
              </a:buBlip>
            </a:pPr>
            <a:r>
              <a:rPr lang="en-US" dirty="0">
                <a:solidFill>
                  <a:schemeClr val="bg1"/>
                </a:solidFill>
              </a:rPr>
              <a:t>when you rate someone or you are judged yourself, remember that the evaluation made by one person is never completely objective, is always a private opinion and the person concerned may agree with it or not it </a:t>
            </a:r>
            <a:endParaRPr lang="pl-PL" dirty="0">
              <a:solidFill>
                <a:schemeClr val="bg1"/>
              </a:solidFill>
            </a:endParaRPr>
          </a:p>
          <a:p>
            <a:pPr marL="285750" indent="-285750">
              <a:lnSpc>
                <a:spcPct val="114000"/>
              </a:lnSpc>
              <a:spcAft>
                <a:spcPts val="600"/>
              </a:spcAft>
              <a:buBlip>
                <a:blip r:embed="rId2"/>
              </a:buBlip>
            </a:pPr>
            <a:r>
              <a:rPr lang="en-US" dirty="0">
                <a:solidFill>
                  <a:schemeClr val="bg1"/>
                </a:solidFill>
              </a:rPr>
              <a:t>can be taken into account only when the ratings of many other people are similar.</a:t>
            </a:r>
            <a:endParaRPr lang="pl-PL" dirty="0">
              <a:solidFill>
                <a:schemeClr val="bg1"/>
              </a:solidFill>
            </a:endParaRPr>
          </a:p>
        </p:txBody>
      </p:sp>
      <p:sp>
        <p:nvSpPr>
          <p:cNvPr id="5" name="Prostokąt 4">
            <a:extLst>
              <a:ext uri="{FF2B5EF4-FFF2-40B4-BE49-F238E27FC236}">
                <a16:creationId xmlns:a16="http://schemas.microsoft.com/office/drawing/2014/main" id="{B2F1231B-5817-4A5D-86E7-C517D8E90A91}"/>
              </a:ext>
            </a:extLst>
          </p:cNvPr>
          <p:cNvSpPr/>
          <p:nvPr/>
        </p:nvSpPr>
        <p:spPr>
          <a:xfrm>
            <a:off x="929308" y="4268125"/>
            <a:ext cx="2578591" cy="369332"/>
          </a:xfrm>
          <a:prstGeom prst="rect">
            <a:avLst/>
          </a:prstGeom>
        </p:spPr>
        <p:txBody>
          <a:bodyPr wrap="none">
            <a:spAutoFit/>
          </a:bodyPr>
          <a:lstStyle/>
          <a:p>
            <a:r>
              <a:rPr lang="pl-PL" b="1" dirty="0">
                <a:solidFill>
                  <a:schemeClr val="bg1"/>
                </a:solidFill>
              </a:rPr>
              <a:t>NOTES FOR THE TRAINER</a:t>
            </a:r>
          </a:p>
        </p:txBody>
      </p:sp>
      <p:pic>
        <p:nvPicPr>
          <p:cNvPr id="15" name="Obraz 14">
            <a:extLst>
              <a:ext uri="{FF2B5EF4-FFF2-40B4-BE49-F238E27FC236}">
                <a16:creationId xmlns:a16="http://schemas.microsoft.com/office/drawing/2014/main" id="{9DDB5EC4-422C-42F7-9D4A-8FB7D5B9CD94}"/>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flipH="1">
            <a:off x="10197283" y="2060848"/>
            <a:ext cx="562658" cy="562658"/>
          </a:xfrm>
          <a:prstGeom prst="rect">
            <a:avLst/>
          </a:prstGeom>
        </p:spPr>
      </p:pic>
    </p:spTree>
    <p:extLst>
      <p:ext uri="{BB962C8B-B14F-4D97-AF65-F5344CB8AC3E}">
        <p14:creationId xmlns:p14="http://schemas.microsoft.com/office/powerpoint/2010/main" val="14923926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2D74495C-E3EA-42C4-8C5C-31590F4D4661}"/>
              </a:ext>
            </a:extLst>
          </p:cNvPr>
          <p:cNvSpPr txBox="1">
            <a:spLocks/>
          </p:cNvSpPr>
          <p:nvPr/>
        </p:nvSpPr>
        <p:spPr bwMode="auto">
          <a:xfrm>
            <a:off x="1270273" y="188913"/>
            <a:ext cx="633789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400" b="1" dirty="0">
                <a:solidFill>
                  <a:schemeClr val="tx1">
                    <a:lumMod val="75000"/>
                    <a:lumOff val="25000"/>
                  </a:schemeClr>
                </a:solidFill>
              </a:rPr>
              <a:t>COOPERATION WITH THE GROUP</a:t>
            </a: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37</a:t>
            </a:fld>
            <a:endParaRPr lang="en-US" altLang="pl-PL" dirty="0"/>
          </a:p>
        </p:txBody>
      </p:sp>
      <p:sp>
        <p:nvSpPr>
          <p:cNvPr id="5" name="Prostokąt 4">
            <a:extLst>
              <a:ext uri="{FF2B5EF4-FFF2-40B4-BE49-F238E27FC236}">
                <a16:creationId xmlns:a16="http://schemas.microsoft.com/office/drawing/2014/main" id="{E355302C-12D7-46C7-A013-B6FA566A7E99}"/>
              </a:ext>
            </a:extLst>
          </p:cNvPr>
          <p:cNvSpPr/>
          <p:nvPr/>
        </p:nvSpPr>
        <p:spPr>
          <a:xfrm>
            <a:off x="695400" y="4139320"/>
            <a:ext cx="3440674" cy="652894"/>
          </a:xfrm>
          <a:prstGeom prst="rect">
            <a:avLst/>
          </a:prstGeom>
          <a:solidFill>
            <a:srgbClr val="FBA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Trójkąt prostokątny 6">
            <a:extLst>
              <a:ext uri="{FF2B5EF4-FFF2-40B4-BE49-F238E27FC236}">
                <a16:creationId xmlns:a16="http://schemas.microsoft.com/office/drawing/2014/main" id="{FB4935EB-B9B6-429B-9279-93AD8792C631}"/>
              </a:ext>
            </a:extLst>
          </p:cNvPr>
          <p:cNvSpPr/>
          <p:nvPr/>
        </p:nvSpPr>
        <p:spPr>
          <a:xfrm rot="13500000">
            <a:off x="3887358" y="4234936"/>
            <a:ext cx="461665" cy="461665"/>
          </a:xfrm>
          <a:prstGeom prst="rtTriangle">
            <a:avLst/>
          </a:prstGeom>
          <a:solidFill>
            <a:srgbClr val="FBA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a:extLst>
              <a:ext uri="{FF2B5EF4-FFF2-40B4-BE49-F238E27FC236}">
                <a16:creationId xmlns:a16="http://schemas.microsoft.com/office/drawing/2014/main" id="{BCE30E00-0E99-4BA1-999F-F439EA1D1B72}"/>
              </a:ext>
            </a:extLst>
          </p:cNvPr>
          <p:cNvSpPr/>
          <p:nvPr/>
        </p:nvSpPr>
        <p:spPr>
          <a:xfrm>
            <a:off x="4689435" y="1844824"/>
            <a:ext cx="6337895" cy="4032448"/>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Trójkąt prostokątny 8">
            <a:extLst>
              <a:ext uri="{FF2B5EF4-FFF2-40B4-BE49-F238E27FC236}">
                <a16:creationId xmlns:a16="http://schemas.microsoft.com/office/drawing/2014/main" id="{B0AAD123-3032-415D-9A2F-B8B50EE57A8D}"/>
              </a:ext>
            </a:extLst>
          </p:cNvPr>
          <p:cNvSpPr/>
          <p:nvPr/>
        </p:nvSpPr>
        <p:spPr>
          <a:xfrm rot="13500000">
            <a:off x="4409298" y="4234935"/>
            <a:ext cx="461665" cy="46166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a:extLst>
              <a:ext uri="{FF2B5EF4-FFF2-40B4-BE49-F238E27FC236}">
                <a16:creationId xmlns:a16="http://schemas.microsoft.com/office/drawing/2014/main" id="{B6ECC052-D33E-4A7E-8331-11F0BEC15ABD}"/>
              </a:ext>
            </a:extLst>
          </p:cNvPr>
          <p:cNvSpPr/>
          <p:nvPr/>
        </p:nvSpPr>
        <p:spPr>
          <a:xfrm>
            <a:off x="5243809" y="2257159"/>
            <a:ext cx="5159896" cy="3558025"/>
          </a:xfrm>
          <a:prstGeom prst="rect">
            <a:avLst/>
          </a:prstGeom>
        </p:spPr>
        <p:txBody>
          <a:bodyPr wrap="square">
            <a:spAutoFit/>
          </a:bodyPr>
          <a:lstStyle/>
          <a:p>
            <a:pPr marL="285750" indent="-285750">
              <a:lnSpc>
                <a:spcPct val="114000"/>
              </a:lnSpc>
              <a:spcAft>
                <a:spcPts val="600"/>
              </a:spcAft>
              <a:buBlip>
                <a:blip r:embed="rId2"/>
              </a:buBlip>
            </a:pPr>
            <a:r>
              <a:rPr lang="en-US" dirty="0">
                <a:solidFill>
                  <a:schemeClr val="bg1"/>
                </a:solidFill>
              </a:rPr>
              <a:t>learn to take critical information</a:t>
            </a:r>
            <a:r>
              <a:rPr lang="pl-PL" dirty="0">
                <a:solidFill>
                  <a:schemeClr val="bg1"/>
                </a:solidFill>
              </a:rPr>
              <a:t>,</a:t>
            </a:r>
          </a:p>
          <a:p>
            <a:pPr marL="285750" indent="-285750">
              <a:lnSpc>
                <a:spcPct val="114000"/>
              </a:lnSpc>
              <a:spcAft>
                <a:spcPts val="600"/>
              </a:spcAft>
              <a:buBlip>
                <a:blip r:embed="rId2"/>
              </a:buBlip>
            </a:pPr>
            <a:r>
              <a:rPr lang="pl-PL" dirty="0">
                <a:solidFill>
                  <a:schemeClr val="bg1"/>
                </a:solidFill>
              </a:rPr>
              <a:t>h</a:t>
            </a:r>
            <a:r>
              <a:rPr lang="en-US" dirty="0" err="1">
                <a:solidFill>
                  <a:schemeClr val="bg1"/>
                </a:solidFill>
              </a:rPr>
              <a:t>owever</a:t>
            </a:r>
            <a:r>
              <a:rPr lang="en-US" dirty="0">
                <a:solidFill>
                  <a:schemeClr val="bg1"/>
                </a:solidFill>
              </a:rPr>
              <a:t>, do not criticize the person who criticizes you and do not give her what she did not say</a:t>
            </a:r>
            <a:r>
              <a:rPr lang="pl-PL" dirty="0">
                <a:solidFill>
                  <a:schemeClr val="bg1"/>
                </a:solidFill>
              </a:rPr>
              <a:t>,</a:t>
            </a:r>
          </a:p>
          <a:p>
            <a:pPr marL="285750" indent="-285750">
              <a:lnSpc>
                <a:spcPct val="114000"/>
              </a:lnSpc>
              <a:spcAft>
                <a:spcPts val="600"/>
              </a:spcAft>
              <a:buBlip>
                <a:blip r:embed="rId2"/>
              </a:buBlip>
            </a:pPr>
            <a:r>
              <a:rPr lang="en-US" dirty="0">
                <a:solidFill>
                  <a:schemeClr val="bg1"/>
                </a:solidFill>
              </a:rPr>
              <a:t>do not assign any interlocutor to you who is hostile to you</a:t>
            </a:r>
            <a:r>
              <a:rPr lang="pl-PL" dirty="0">
                <a:solidFill>
                  <a:schemeClr val="bg1"/>
                </a:solidFill>
              </a:rPr>
              <a:t>,</a:t>
            </a:r>
          </a:p>
          <a:p>
            <a:pPr marL="285750" indent="-285750">
              <a:lnSpc>
                <a:spcPct val="114000"/>
              </a:lnSpc>
              <a:spcAft>
                <a:spcPts val="600"/>
              </a:spcAft>
              <a:buBlip>
                <a:blip r:embed="rId2"/>
              </a:buBlip>
            </a:pPr>
            <a:r>
              <a:rPr lang="en-US" dirty="0">
                <a:solidFill>
                  <a:schemeClr val="bg1"/>
                </a:solidFill>
              </a:rPr>
              <a:t>try to understand what he means, let me understand that you have accepted the accusation</a:t>
            </a:r>
            <a:r>
              <a:rPr lang="pl-PL" dirty="0">
                <a:solidFill>
                  <a:schemeClr val="bg1"/>
                </a:solidFill>
              </a:rPr>
              <a:t>,</a:t>
            </a:r>
          </a:p>
          <a:p>
            <a:pPr marL="285750" indent="-285750">
              <a:lnSpc>
                <a:spcPct val="114000"/>
              </a:lnSpc>
              <a:spcAft>
                <a:spcPts val="600"/>
              </a:spcAft>
              <a:buBlip>
                <a:blip r:embed="rId2"/>
              </a:buBlip>
            </a:pPr>
            <a:r>
              <a:rPr lang="pl-PL" dirty="0">
                <a:solidFill>
                  <a:schemeClr val="bg1"/>
                </a:solidFill>
              </a:rPr>
              <a:t>g</a:t>
            </a:r>
            <a:r>
              <a:rPr lang="en-US" dirty="0" err="1">
                <a:solidFill>
                  <a:schemeClr val="bg1"/>
                </a:solidFill>
              </a:rPr>
              <a:t>ive</a:t>
            </a:r>
            <a:r>
              <a:rPr lang="en-US" dirty="0">
                <a:solidFill>
                  <a:schemeClr val="bg1"/>
                </a:solidFill>
              </a:rPr>
              <a:t> yourself time, organize your thoughts and consider the reasonableness of the charges</a:t>
            </a:r>
            <a:r>
              <a:rPr lang="pl-PL" dirty="0">
                <a:solidFill>
                  <a:schemeClr val="bg1"/>
                </a:solidFill>
              </a:rPr>
              <a:t>.</a:t>
            </a:r>
          </a:p>
        </p:txBody>
      </p:sp>
      <p:sp>
        <p:nvSpPr>
          <p:cNvPr id="11" name="Prostokąt 10">
            <a:extLst>
              <a:ext uri="{FF2B5EF4-FFF2-40B4-BE49-F238E27FC236}">
                <a16:creationId xmlns:a16="http://schemas.microsoft.com/office/drawing/2014/main" id="{8EF64C6F-88DF-49E6-97DB-F0D338DA57B0}"/>
              </a:ext>
            </a:extLst>
          </p:cNvPr>
          <p:cNvSpPr/>
          <p:nvPr/>
        </p:nvSpPr>
        <p:spPr>
          <a:xfrm>
            <a:off x="929308" y="4268125"/>
            <a:ext cx="2578591" cy="369332"/>
          </a:xfrm>
          <a:prstGeom prst="rect">
            <a:avLst/>
          </a:prstGeom>
        </p:spPr>
        <p:txBody>
          <a:bodyPr wrap="none">
            <a:spAutoFit/>
          </a:bodyPr>
          <a:lstStyle/>
          <a:p>
            <a:r>
              <a:rPr lang="pl-PL" b="1" dirty="0">
                <a:solidFill>
                  <a:schemeClr val="bg1"/>
                </a:solidFill>
              </a:rPr>
              <a:t>NOTES FOR THE TRAINER</a:t>
            </a:r>
          </a:p>
        </p:txBody>
      </p:sp>
      <p:pic>
        <p:nvPicPr>
          <p:cNvPr id="12" name="Obraz 11">
            <a:extLst>
              <a:ext uri="{FF2B5EF4-FFF2-40B4-BE49-F238E27FC236}">
                <a16:creationId xmlns:a16="http://schemas.microsoft.com/office/drawing/2014/main" id="{E35BBE65-4CAB-4702-A8F7-8F3B66585FBC}"/>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flipH="1">
            <a:off x="10128448" y="1975830"/>
            <a:ext cx="562658" cy="562658"/>
          </a:xfrm>
          <a:prstGeom prst="rect">
            <a:avLst/>
          </a:prstGeom>
        </p:spPr>
      </p:pic>
    </p:spTree>
    <p:extLst>
      <p:ext uri="{BB962C8B-B14F-4D97-AF65-F5344CB8AC3E}">
        <p14:creationId xmlns:p14="http://schemas.microsoft.com/office/powerpoint/2010/main" val="24201491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2D74495C-E3EA-42C4-8C5C-31590F4D4661}"/>
              </a:ext>
            </a:extLst>
          </p:cNvPr>
          <p:cNvSpPr txBox="1">
            <a:spLocks/>
          </p:cNvSpPr>
          <p:nvPr/>
        </p:nvSpPr>
        <p:spPr bwMode="auto">
          <a:xfrm>
            <a:off x="1270273" y="188913"/>
            <a:ext cx="633789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400" b="1" dirty="0">
                <a:solidFill>
                  <a:schemeClr val="tx1">
                    <a:lumMod val="75000"/>
                    <a:lumOff val="25000"/>
                  </a:schemeClr>
                </a:solidFill>
              </a:rPr>
              <a:t>CONDUCTING TRAINING</a:t>
            </a: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38</a:t>
            </a:fld>
            <a:endParaRPr lang="en-US" altLang="pl-PL" dirty="0"/>
          </a:p>
        </p:txBody>
      </p:sp>
      <p:sp>
        <p:nvSpPr>
          <p:cNvPr id="2" name="Prostokąt 1">
            <a:extLst>
              <a:ext uri="{FF2B5EF4-FFF2-40B4-BE49-F238E27FC236}">
                <a16:creationId xmlns:a16="http://schemas.microsoft.com/office/drawing/2014/main" id="{C4CA00DB-6643-4774-85D1-385BEBD6ECEC}"/>
              </a:ext>
            </a:extLst>
          </p:cNvPr>
          <p:cNvSpPr/>
          <p:nvPr/>
        </p:nvSpPr>
        <p:spPr>
          <a:xfrm>
            <a:off x="4774911" y="2259156"/>
            <a:ext cx="5595971" cy="2970044"/>
          </a:xfrm>
          <a:prstGeom prst="rect">
            <a:avLst/>
          </a:prstGeom>
        </p:spPr>
        <p:txBody>
          <a:bodyPr wrap="square">
            <a:spAutoFit/>
          </a:bodyPr>
          <a:lstStyle/>
          <a:p>
            <a:pPr algn="just"/>
            <a:r>
              <a:rPr lang="en-GB" sz="1700" dirty="0">
                <a:solidFill>
                  <a:schemeClr val="tx1">
                    <a:lumMod val="75000"/>
                    <a:lumOff val="25000"/>
                  </a:schemeClr>
                </a:solidFill>
              </a:rPr>
              <a:t>Mostly, trainings for bartenders are workshops, where the emphasis is on training practical skills. They require an adequate amount of time, allowing preparation, conducting, summary of exercises and cleaning activities.</a:t>
            </a:r>
            <a:endParaRPr lang="pl-PL" sz="1700" dirty="0">
              <a:solidFill>
                <a:schemeClr val="tx1">
                  <a:lumMod val="75000"/>
                  <a:lumOff val="25000"/>
                </a:schemeClr>
              </a:solidFill>
            </a:endParaRPr>
          </a:p>
          <a:p>
            <a:pPr algn="just"/>
            <a:endParaRPr lang="pl-PL" sz="1700" dirty="0">
              <a:solidFill>
                <a:schemeClr val="tx1">
                  <a:lumMod val="75000"/>
                  <a:lumOff val="25000"/>
                </a:schemeClr>
              </a:solidFill>
            </a:endParaRPr>
          </a:p>
          <a:p>
            <a:pPr algn="just"/>
            <a:endParaRPr lang="en-GB" sz="1700" dirty="0">
              <a:solidFill>
                <a:schemeClr val="tx1">
                  <a:lumMod val="75000"/>
                  <a:lumOff val="25000"/>
                </a:schemeClr>
              </a:solidFill>
            </a:endParaRPr>
          </a:p>
          <a:p>
            <a:pPr algn="just"/>
            <a:r>
              <a:rPr lang="en-GB" sz="1700" dirty="0">
                <a:solidFill>
                  <a:schemeClr val="tx1">
                    <a:lumMod val="75000"/>
                    <a:lumOff val="25000"/>
                  </a:schemeClr>
                </a:solidFill>
              </a:rPr>
              <a:t>Training for bartenders sometimes takes place in the bar. The advantage of this situation is that it is an authentic workplace, but the disadvantage is that the trainers are not able to do the same type of individual exercises simultaneously.</a:t>
            </a:r>
            <a:endParaRPr lang="pl-PL" sz="1700" dirty="0">
              <a:solidFill>
                <a:schemeClr val="tx1">
                  <a:lumMod val="75000"/>
                  <a:lumOff val="25000"/>
                </a:schemeClr>
              </a:solidFill>
            </a:endParaRPr>
          </a:p>
        </p:txBody>
      </p:sp>
      <p:pic>
        <p:nvPicPr>
          <p:cNvPr id="19" name="Obraz 18">
            <a:extLst>
              <a:ext uri="{FF2B5EF4-FFF2-40B4-BE49-F238E27FC236}">
                <a16:creationId xmlns:a16="http://schemas.microsoft.com/office/drawing/2014/main" id="{4400BB3A-D5FF-4FFE-BDB3-C67F460A5164}"/>
              </a:ext>
            </a:extLst>
          </p:cNvPr>
          <p:cNvPicPr preferRelativeResize="0">
            <a:picLocks/>
          </p:cNvPicPr>
          <p:nvPr/>
        </p:nvPicPr>
        <p:blipFill>
          <a:blip r:embed="rId2"/>
          <a:stretch>
            <a:fillRect/>
          </a:stretch>
        </p:blipFill>
        <p:spPr>
          <a:xfrm flipH="1">
            <a:off x="4367808" y="2161887"/>
            <a:ext cx="72008" cy="3251979"/>
          </a:xfrm>
          <a:prstGeom prst="rect">
            <a:avLst/>
          </a:prstGeom>
        </p:spPr>
      </p:pic>
      <p:sp>
        <p:nvSpPr>
          <p:cNvPr id="20" name="Prostokąt 19">
            <a:extLst>
              <a:ext uri="{FF2B5EF4-FFF2-40B4-BE49-F238E27FC236}">
                <a16:creationId xmlns:a16="http://schemas.microsoft.com/office/drawing/2014/main" id="{02F3FDC2-778A-4788-A65D-27333D8B9A3A}"/>
              </a:ext>
            </a:extLst>
          </p:cNvPr>
          <p:cNvSpPr/>
          <p:nvPr/>
        </p:nvSpPr>
        <p:spPr>
          <a:xfrm>
            <a:off x="1415480" y="4725144"/>
            <a:ext cx="2664704" cy="369332"/>
          </a:xfrm>
          <a:prstGeom prst="rect">
            <a:avLst/>
          </a:prstGeom>
        </p:spPr>
        <p:txBody>
          <a:bodyPr wrap="none">
            <a:spAutoFit/>
          </a:bodyPr>
          <a:lstStyle/>
          <a:p>
            <a:r>
              <a:rPr lang="pl-PL" b="1" dirty="0">
                <a:solidFill>
                  <a:srgbClr val="FFAC06"/>
                </a:solidFill>
              </a:rPr>
              <a:t>ORGANISATION OF WORK</a:t>
            </a:r>
          </a:p>
        </p:txBody>
      </p:sp>
      <p:pic>
        <p:nvPicPr>
          <p:cNvPr id="8" name="Grafika 7">
            <a:extLst>
              <a:ext uri="{FF2B5EF4-FFF2-40B4-BE49-F238E27FC236}">
                <a16:creationId xmlns:a16="http://schemas.microsoft.com/office/drawing/2014/main" id="{F01AD22E-9ECE-4172-ADDA-4360521641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90306" y="2456647"/>
            <a:ext cx="1944705" cy="1944705"/>
          </a:xfrm>
          <a:prstGeom prst="rect">
            <a:avLst/>
          </a:prstGeom>
        </p:spPr>
      </p:pic>
    </p:spTree>
    <p:extLst>
      <p:ext uri="{BB962C8B-B14F-4D97-AF65-F5344CB8AC3E}">
        <p14:creationId xmlns:p14="http://schemas.microsoft.com/office/powerpoint/2010/main" val="17115743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r, Barman, Piwo, Counter, PiÄ, Kryty, Åug">
            <a:extLst>
              <a:ext uri="{FF2B5EF4-FFF2-40B4-BE49-F238E27FC236}">
                <a16:creationId xmlns:a16="http://schemas.microsoft.com/office/drawing/2014/main" id="{1DE8400B-3CF2-4E40-B9AA-C3A6CDC740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2475" y="2360281"/>
            <a:ext cx="4995935" cy="3271900"/>
          </a:xfrm>
          <a:prstGeom prst="rect">
            <a:avLst/>
          </a:prstGeom>
          <a:noFill/>
          <a:extLst>
            <a:ext uri="{909E8E84-426E-40DD-AFC4-6F175D3DCCD1}">
              <a14:hiddenFill xmlns:a14="http://schemas.microsoft.com/office/drawing/2010/main">
                <a:solidFill>
                  <a:srgbClr val="FFFFFF"/>
                </a:solidFill>
              </a14:hiddenFill>
            </a:ext>
          </a:extLst>
        </p:spPr>
      </p:pic>
      <p:sp>
        <p:nvSpPr>
          <p:cNvPr id="4" name="Tytuł 1">
            <a:extLst>
              <a:ext uri="{FF2B5EF4-FFF2-40B4-BE49-F238E27FC236}">
                <a16:creationId xmlns:a16="http://schemas.microsoft.com/office/drawing/2014/main" id="{2D74495C-E3EA-42C4-8C5C-31590F4D4661}"/>
              </a:ext>
            </a:extLst>
          </p:cNvPr>
          <p:cNvSpPr txBox="1">
            <a:spLocks/>
          </p:cNvSpPr>
          <p:nvPr/>
        </p:nvSpPr>
        <p:spPr bwMode="auto">
          <a:xfrm>
            <a:off x="1270273" y="188913"/>
            <a:ext cx="633789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400" b="1" dirty="0">
                <a:solidFill>
                  <a:schemeClr val="tx1">
                    <a:lumMod val="75000"/>
                    <a:lumOff val="25000"/>
                  </a:schemeClr>
                </a:solidFill>
              </a:rPr>
              <a:t>CONDUCTING TRAINING</a:t>
            </a: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39</a:t>
            </a:fld>
            <a:endParaRPr lang="en-US" altLang="pl-PL" dirty="0"/>
          </a:p>
        </p:txBody>
      </p:sp>
      <p:sp>
        <p:nvSpPr>
          <p:cNvPr id="52" name="Prostokąt 51">
            <a:extLst>
              <a:ext uri="{FF2B5EF4-FFF2-40B4-BE49-F238E27FC236}">
                <a16:creationId xmlns:a16="http://schemas.microsoft.com/office/drawing/2014/main" id="{CC9784BD-44DB-4017-AEDA-CA8C7AD131D1}"/>
              </a:ext>
            </a:extLst>
          </p:cNvPr>
          <p:cNvSpPr/>
          <p:nvPr/>
        </p:nvSpPr>
        <p:spPr>
          <a:xfrm>
            <a:off x="1090595" y="2360282"/>
            <a:ext cx="5184577" cy="3271900"/>
          </a:xfrm>
          <a:prstGeom prst="rect">
            <a:avLst/>
          </a:prstGeom>
          <a:solidFill>
            <a:srgbClr val="F44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3" name="Prostokąt 52">
            <a:extLst>
              <a:ext uri="{FF2B5EF4-FFF2-40B4-BE49-F238E27FC236}">
                <a16:creationId xmlns:a16="http://schemas.microsoft.com/office/drawing/2014/main" id="{E0FE0E81-7BE8-4462-922E-97A312CDCF9F}"/>
              </a:ext>
            </a:extLst>
          </p:cNvPr>
          <p:cNvSpPr/>
          <p:nvPr/>
        </p:nvSpPr>
        <p:spPr>
          <a:xfrm>
            <a:off x="1090595" y="1493548"/>
            <a:ext cx="5184577" cy="866734"/>
          </a:xfrm>
          <a:prstGeom prst="rect">
            <a:avLst/>
          </a:prstGeom>
          <a:solidFill>
            <a:srgbClr val="FE5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4" name="Trójkąt prostokątny 53">
            <a:extLst>
              <a:ext uri="{FF2B5EF4-FFF2-40B4-BE49-F238E27FC236}">
                <a16:creationId xmlns:a16="http://schemas.microsoft.com/office/drawing/2014/main" id="{23360A44-6D5D-4FCC-9E5F-D19311D58A90}"/>
              </a:ext>
            </a:extLst>
          </p:cNvPr>
          <p:cNvSpPr/>
          <p:nvPr/>
        </p:nvSpPr>
        <p:spPr>
          <a:xfrm rot="5400000">
            <a:off x="6429540" y="5066176"/>
            <a:ext cx="407845" cy="724167"/>
          </a:xfrm>
          <a:prstGeom prst="rtTriangle">
            <a:avLst/>
          </a:prstGeom>
          <a:solidFill>
            <a:srgbClr val="FE5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0" name="Prostokąt 49">
            <a:extLst>
              <a:ext uri="{FF2B5EF4-FFF2-40B4-BE49-F238E27FC236}">
                <a16:creationId xmlns:a16="http://schemas.microsoft.com/office/drawing/2014/main" id="{CC2A8446-67C8-4964-B6B3-7ADF3CDF0B47}"/>
              </a:ext>
            </a:extLst>
          </p:cNvPr>
          <p:cNvSpPr/>
          <p:nvPr/>
        </p:nvSpPr>
        <p:spPr>
          <a:xfrm>
            <a:off x="839416" y="1704331"/>
            <a:ext cx="5180784" cy="400110"/>
          </a:xfrm>
          <a:prstGeom prst="rect">
            <a:avLst/>
          </a:prstGeom>
        </p:spPr>
        <p:txBody>
          <a:bodyPr wrap="square">
            <a:spAutoFit/>
          </a:bodyPr>
          <a:lstStyle/>
          <a:p>
            <a:pPr algn="ctr">
              <a:defRPr/>
            </a:pPr>
            <a:r>
              <a:rPr lang="pl-PL" sz="2000" b="1" dirty="0">
                <a:solidFill>
                  <a:schemeClr val="bg1"/>
                </a:solidFill>
              </a:rPr>
              <a:t>ORGANISING WORKS, IT DEPENDS ON: </a:t>
            </a:r>
          </a:p>
        </p:txBody>
      </p:sp>
      <p:sp>
        <p:nvSpPr>
          <p:cNvPr id="46" name="Prostokąt 45">
            <a:extLst>
              <a:ext uri="{FF2B5EF4-FFF2-40B4-BE49-F238E27FC236}">
                <a16:creationId xmlns:a16="http://schemas.microsoft.com/office/drawing/2014/main" id="{FAF928E2-822F-40E4-8AC4-4BE032926C4D}"/>
              </a:ext>
            </a:extLst>
          </p:cNvPr>
          <p:cNvSpPr/>
          <p:nvPr/>
        </p:nvSpPr>
        <p:spPr>
          <a:xfrm>
            <a:off x="1298141" y="2643877"/>
            <a:ext cx="4869867" cy="2585323"/>
          </a:xfrm>
          <a:prstGeom prst="rect">
            <a:avLst/>
          </a:prstGeom>
        </p:spPr>
        <p:txBody>
          <a:bodyPr wrap="square">
            <a:spAutoFit/>
          </a:bodyPr>
          <a:lstStyle/>
          <a:p>
            <a:pPr marL="285750" indent="-285750" fontAlgn="auto">
              <a:spcBef>
                <a:spcPts val="0"/>
              </a:spcBef>
              <a:spcAft>
                <a:spcPts val="0"/>
              </a:spcAft>
              <a:buBlip>
                <a:blip r:embed="rId3"/>
              </a:buBlip>
              <a:defRPr/>
            </a:pPr>
            <a:r>
              <a:rPr lang="pl-PL" dirty="0">
                <a:solidFill>
                  <a:schemeClr val="bg1"/>
                </a:solidFill>
              </a:rPr>
              <a:t>the </a:t>
            </a:r>
            <a:r>
              <a:rPr lang="pl-PL" dirty="0" err="1">
                <a:solidFill>
                  <a:schemeClr val="bg1"/>
                </a:solidFill>
              </a:rPr>
              <a:t>topic</a:t>
            </a:r>
            <a:r>
              <a:rPr lang="pl-PL" dirty="0">
                <a:solidFill>
                  <a:schemeClr val="bg1"/>
                </a:solidFill>
              </a:rPr>
              <a:t>,</a:t>
            </a:r>
          </a:p>
          <a:p>
            <a:pPr marL="285750" indent="-285750" fontAlgn="auto">
              <a:spcBef>
                <a:spcPts val="0"/>
              </a:spcBef>
              <a:spcAft>
                <a:spcPts val="0"/>
              </a:spcAft>
              <a:buBlip>
                <a:blip r:embed="rId3"/>
              </a:buBlip>
              <a:defRPr/>
            </a:pPr>
            <a:r>
              <a:rPr lang="pl-PL" dirty="0">
                <a:solidFill>
                  <a:schemeClr val="bg1"/>
                </a:solidFill>
              </a:rPr>
              <a:t>charakter of </a:t>
            </a:r>
            <a:r>
              <a:rPr lang="pl-PL" dirty="0" err="1">
                <a:solidFill>
                  <a:schemeClr val="bg1"/>
                </a:solidFill>
              </a:rPr>
              <a:t>training</a:t>
            </a:r>
            <a:r>
              <a:rPr lang="pl-PL" dirty="0">
                <a:solidFill>
                  <a:schemeClr val="bg1"/>
                </a:solidFill>
              </a:rPr>
              <a:t>,</a:t>
            </a:r>
          </a:p>
          <a:p>
            <a:pPr marL="285750" indent="-285750" fontAlgn="auto">
              <a:spcBef>
                <a:spcPts val="0"/>
              </a:spcBef>
              <a:spcAft>
                <a:spcPts val="0"/>
              </a:spcAft>
              <a:buBlip>
                <a:blip r:embed="rId3"/>
              </a:buBlip>
              <a:defRPr/>
            </a:pPr>
            <a:r>
              <a:rPr lang="pl-PL" dirty="0" err="1">
                <a:solidFill>
                  <a:schemeClr val="bg1"/>
                </a:solidFill>
              </a:rPr>
              <a:t>group</a:t>
            </a:r>
            <a:r>
              <a:rPr lang="pl-PL" dirty="0">
                <a:solidFill>
                  <a:schemeClr val="bg1"/>
                </a:solidFill>
              </a:rPr>
              <a:t> </a:t>
            </a:r>
            <a:r>
              <a:rPr lang="pl-PL" dirty="0" err="1">
                <a:solidFill>
                  <a:schemeClr val="bg1"/>
                </a:solidFill>
              </a:rPr>
              <a:t>size</a:t>
            </a:r>
            <a:r>
              <a:rPr lang="pl-PL" dirty="0">
                <a:solidFill>
                  <a:schemeClr val="bg1"/>
                </a:solidFill>
              </a:rPr>
              <a:t>,</a:t>
            </a:r>
          </a:p>
          <a:p>
            <a:pPr marL="285750" indent="-285750" fontAlgn="auto">
              <a:spcBef>
                <a:spcPts val="0"/>
              </a:spcBef>
              <a:spcAft>
                <a:spcPts val="0"/>
              </a:spcAft>
              <a:buBlip>
                <a:blip r:embed="rId3"/>
              </a:buBlip>
              <a:defRPr/>
            </a:pPr>
            <a:r>
              <a:rPr lang="pl-PL" dirty="0" err="1">
                <a:solidFill>
                  <a:schemeClr val="bg1"/>
                </a:solidFill>
              </a:rPr>
              <a:t>selecting</a:t>
            </a:r>
            <a:r>
              <a:rPr lang="pl-PL" dirty="0">
                <a:solidFill>
                  <a:schemeClr val="bg1"/>
                </a:solidFill>
              </a:rPr>
              <a:t> the </a:t>
            </a:r>
            <a:r>
              <a:rPr lang="pl-PL" dirty="0" err="1">
                <a:solidFill>
                  <a:schemeClr val="bg1"/>
                </a:solidFill>
              </a:rPr>
              <a:t>teaching</a:t>
            </a:r>
            <a:r>
              <a:rPr lang="pl-PL" dirty="0">
                <a:solidFill>
                  <a:schemeClr val="bg1"/>
                </a:solidFill>
              </a:rPr>
              <a:t> </a:t>
            </a:r>
            <a:r>
              <a:rPr lang="pl-PL" dirty="0" err="1">
                <a:solidFill>
                  <a:schemeClr val="bg1"/>
                </a:solidFill>
              </a:rPr>
              <a:t>methods</a:t>
            </a:r>
            <a:r>
              <a:rPr lang="pl-PL" dirty="0">
                <a:solidFill>
                  <a:schemeClr val="bg1"/>
                </a:solidFill>
              </a:rPr>
              <a:t>,</a:t>
            </a:r>
          </a:p>
          <a:p>
            <a:pPr marL="285750" indent="-285750" fontAlgn="auto">
              <a:spcBef>
                <a:spcPts val="0"/>
              </a:spcBef>
              <a:spcAft>
                <a:spcPts val="0"/>
              </a:spcAft>
              <a:buBlip>
                <a:blip r:embed="rId3"/>
              </a:buBlip>
              <a:defRPr/>
            </a:pPr>
            <a:r>
              <a:rPr lang="pl-PL" dirty="0" err="1">
                <a:solidFill>
                  <a:schemeClr val="bg1"/>
                </a:solidFill>
              </a:rPr>
              <a:t>type</a:t>
            </a:r>
            <a:r>
              <a:rPr lang="pl-PL" dirty="0">
                <a:solidFill>
                  <a:schemeClr val="bg1"/>
                </a:solidFill>
              </a:rPr>
              <a:t>, </a:t>
            </a:r>
            <a:r>
              <a:rPr lang="pl-PL" dirty="0" err="1">
                <a:solidFill>
                  <a:schemeClr val="bg1"/>
                </a:solidFill>
              </a:rPr>
              <a:t>quantity</a:t>
            </a:r>
            <a:r>
              <a:rPr lang="pl-PL" dirty="0">
                <a:solidFill>
                  <a:schemeClr val="bg1"/>
                </a:solidFill>
              </a:rPr>
              <a:t> and </a:t>
            </a:r>
            <a:r>
              <a:rPr lang="pl-PL" dirty="0" err="1">
                <a:solidFill>
                  <a:schemeClr val="bg1"/>
                </a:solidFill>
              </a:rPr>
              <a:t>duration</a:t>
            </a:r>
            <a:r>
              <a:rPr lang="pl-PL" dirty="0">
                <a:solidFill>
                  <a:schemeClr val="bg1"/>
                </a:solidFill>
              </a:rPr>
              <a:t> of the </a:t>
            </a:r>
            <a:r>
              <a:rPr lang="pl-PL" dirty="0" err="1">
                <a:solidFill>
                  <a:schemeClr val="bg1"/>
                </a:solidFill>
              </a:rPr>
              <a:t>workshop</a:t>
            </a:r>
            <a:r>
              <a:rPr lang="pl-PL" dirty="0">
                <a:solidFill>
                  <a:schemeClr val="bg1"/>
                </a:solidFill>
              </a:rPr>
              <a:t>,</a:t>
            </a:r>
          </a:p>
          <a:p>
            <a:pPr marL="285750" indent="-285750" fontAlgn="auto">
              <a:spcBef>
                <a:spcPts val="0"/>
              </a:spcBef>
              <a:spcAft>
                <a:spcPts val="0"/>
              </a:spcAft>
              <a:buBlip>
                <a:blip r:embed="rId3"/>
              </a:buBlip>
              <a:defRPr/>
            </a:pPr>
            <a:r>
              <a:rPr lang="en-GB" dirty="0">
                <a:solidFill>
                  <a:schemeClr val="bg1"/>
                </a:solidFill>
              </a:rPr>
              <a:t>necessary to carry out organisational activities</a:t>
            </a:r>
            <a:r>
              <a:rPr lang="pl-PL" dirty="0">
                <a:solidFill>
                  <a:schemeClr val="bg1"/>
                </a:solidFill>
              </a:rPr>
              <a:t>,</a:t>
            </a:r>
          </a:p>
          <a:p>
            <a:pPr marL="285750" indent="-285750" fontAlgn="auto">
              <a:spcBef>
                <a:spcPts val="0"/>
              </a:spcBef>
              <a:spcAft>
                <a:spcPts val="0"/>
              </a:spcAft>
              <a:buBlip>
                <a:blip r:embed="rId3"/>
              </a:buBlip>
              <a:defRPr/>
            </a:pPr>
            <a:r>
              <a:rPr lang="en-GB" dirty="0">
                <a:solidFill>
                  <a:schemeClr val="bg1"/>
                </a:solidFill>
              </a:rPr>
              <a:t>the duration of the entire training, individual classes and the number of meetings between the trainer and the group.</a:t>
            </a:r>
            <a:endParaRPr lang="pl-PL" dirty="0">
              <a:solidFill>
                <a:schemeClr val="bg1"/>
              </a:solidFill>
            </a:endParaRPr>
          </a:p>
        </p:txBody>
      </p:sp>
    </p:spTree>
    <p:extLst>
      <p:ext uri="{BB962C8B-B14F-4D97-AF65-F5344CB8AC3E}">
        <p14:creationId xmlns:p14="http://schemas.microsoft.com/office/powerpoint/2010/main" val="1423352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az 9">
            <a:extLst>
              <a:ext uri="{FF2B5EF4-FFF2-40B4-BE49-F238E27FC236}">
                <a16:creationId xmlns:a16="http://schemas.microsoft.com/office/drawing/2014/main" id="{A1CB150B-3075-4DBA-8738-4F3FD1492F1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6000"/>
                    </a14:imgEffect>
                  </a14:imgLayer>
                </a14:imgProps>
              </a:ext>
              <a:ext uri="{28A0092B-C50C-407E-A947-70E740481C1C}">
                <a14:useLocalDpi xmlns:a14="http://schemas.microsoft.com/office/drawing/2010/main" val="0"/>
              </a:ext>
            </a:extLst>
          </a:blip>
          <a:srcRect l="11676" r="11050"/>
          <a:stretch/>
        </p:blipFill>
        <p:spPr>
          <a:xfrm>
            <a:off x="7176120" y="1623518"/>
            <a:ext cx="5015200" cy="4366174"/>
          </a:xfrm>
          <a:prstGeom prst="rect">
            <a:avLst/>
          </a:prstGeom>
        </p:spPr>
      </p:pic>
      <p:sp>
        <p:nvSpPr>
          <p:cNvPr id="8" name="Prostokąt 7">
            <a:extLst>
              <a:ext uri="{FF2B5EF4-FFF2-40B4-BE49-F238E27FC236}">
                <a16:creationId xmlns:a16="http://schemas.microsoft.com/office/drawing/2014/main" id="{A966C7DB-98B9-4E6D-AC8A-8913FFA5B057}"/>
              </a:ext>
            </a:extLst>
          </p:cNvPr>
          <p:cNvSpPr/>
          <p:nvPr/>
        </p:nvSpPr>
        <p:spPr>
          <a:xfrm>
            <a:off x="0" y="1623518"/>
            <a:ext cx="7172262" cy="436617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9" name="Obraz 8">
            <a:extLst>
              <a:ext uri="{FF2B5EF4-FFF2-40B4-BE49-F238E27FC236}">
                <a16:creationId xmlns:a16="http://schemas.microsoft.com/office/drawing/2014/main" id="{2E891AAF-1A28-4EFD-8E25-6E242A644E8F}"/>
              </a:ext>
            </a:extLst>
          </p:cNvPr>
          <p:cNvPicPr>
            <a:picLocks noChangeAspect="1"/>
          </p:cNvPicPr>
          <p:nvPr/>
        </p:nvPicPr>
        <p:blipFill>
          <a:blip r:embed="rId5"/>
          <a:stretch>
            <a:fillRect/>
          </a:stretch>
        </p:blipFill>
        <p:spPr>
          <a:xfrm rot="5400000" flipH="1">
            <a:off x="11038922" y="479667"/>
            <a:ext cx="119336" cy="2177746"/>
          </a:xfrm>
          <a:prstGeom prst="rect">
            <a:avLst/>
          </a:prstGeom>
        </p:spPr>
      </p:pic>
      <p:sp>
        <p:nvSpPr>
          <p:cNvPr id="4" name="Tytuł 1">
            <a:extLst>
              <a:ext uri="{FF2B5EF4-FFF2-40B4-BE49-F238E27FC236}">
                <a16:creationId xmlns:a16="http://schemas.microsoft.com/office/drawing/2014/main" id="{2D74495C-E3EA-42C4-8C5C-31590F4D4661}"/>
              </a:ext>
            </a:extLst>
          </p:cNvPr>
          <p:cNvSpPr txBox="1">
            <a:spLocks/>
          </p:cNvSpPr>
          <p:nvPr/>
        </p:nvSpPr>
        <p:spPr bwMode="auto">
          <a:xfrm>
            <a:off x="1270273" y="188913"/>
            <a:ext cx="633789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400" b="1" dirty="0">
                <a:solidFill>
                  <a:schemeClr val="tx1">
                    <a:lumMod val="75000"/>
                    <a:lumOff val="25000"/>
                  </a:schemeClr>
                </a:solidFill>
              </a:rPr>
              <a:t>CONDUCTING TRAINING</a:t>
            </a: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4</a:t>
            </a:fld>
            <a:endParaRPr lang="en-US" altLang="pl-PL" dirty="0"/>
          </a:p>
        </p:txBody>
      </p:sp>
      <p:sp>
        <p:nvSpPr>
          <p:cNvPr id="5" name="Prostokąt 4">
            <a:extLst>
              <a:ext uri="{FF2B5EF4-FFF2-40B4-BE49-F238E27FC236}">
                <a16:creationId xmlns:a16="http://schemas.microsoft.com/office/drawing/2014/main" id="{CCE5BB2B-B87F-4714-9EA6-532E3E1F66D3}"/>
              </a:ext>
            </a:extLst>
          </p:cNvPr>
          <p:cNvSpPr/>
          <p:nvPr/>
        </p:nvSpPr>
        <p:spPr>
          <a:xfrm>
            <a:off x="551384" y="1908115"/>
            <a:ext cx="5904656" cy="4062651"/>
          </a:xfrm>
          <a:prstGeom prst="rect">
            <a:avLst/>
          </a:prstGeom>
        </p:spPr>
        <p:txBody>
          <a:bodyPr wrap="square">
            <a:spAutoFit/>
          </a:bodyPr>
          <a:lstStyle/>
          <a:p>
            <a:r>
              <a:rPr lang="pl-PL" b="1" dirty="0" err="1">
                <a:solidFill>
                  <a:schemeClr val="bg1"/>
                </a:solidFill>
              </a:rPr>
              <a:t>You</a:t>
            </a:r>
            <a:r>
              <a:rPr lang="pl-PL" b="1" dirty="0">
                <a:solidFill>
                  <a:schemeClr val="bg1"/>
                </a:solidFill>
              </a:rPr>
              <a:t> start </a:t>
            </a:r>
            <a:r>
              <a:rPr lang="pl-PL" b="1" dirty="0" err="1">
                <a:solidFill>
                  <a:schemeClr val="bg1"/>
                </a:solidFill>
              </a:rPr>
              <a:t>training</a:t>
            </a:r>
            <a:r>
              <a:rPr lang="pl-PL" b="1" dirty="0">
                <a:solidFill>
                  <a:schemeClr val="bg1"/>
                </a:solidFill>
              </a:rPr>
              <a:t> in modern </a:t>
            </a:r>
            <a:r>
              <a:rPr lang="pl-PL" b="1" dirty="0" err="1">
                <a:solidFill>
                  <a:schemeClr val="bg1"/>
                </a:solidFill>
              </a:rPr>
              <a:t>trends</a:t>
            </a:r>
            <a:r>
              <a:rPr lang="pl-PL" b="1" dirty="0">
                <a:solidFill>
                  <a:schemeClr val="bg1"/>
                </a:solidFill>
              </a:rPr>
              <a:t> of </a:t>
            </a:r>
            <a:r>
              <a:rPr lang="pl-PL" b="1" dirty="0" err="1">
                <a:solidFill>
                  <a:schemeClr val="bg1"/>
                </a:solidFill>
              </a:rPr>
              <a:t>decorating</a:t>
            </a:r>
            <a:r>
              <a:rPr lang="pl-PL" b="1" dirty="0">
                <a:solidFill>
                  <a:schemeClr val="bg1"/>
                </a:solidFill>
              </a:rPr>
              <a:t> </a:t>
            </a:r>
            <a:r>
              <a:rPr lang="pl-PL" b="1" dirty="0" err="1">
                <a:solidFill>
                  <a:schemeClr val="bg1"/>
                </a:solidFill>
              </a:rPr>
              <a:t>cocktails</a:t>
            </a:r>
            <a:r>
              <a:rPr lang="pl-PL" b="1" dirty="0">
                <a:solidFill>
                  <a:schemeClr val="bg1"/>
                </a:solidFill>
              </a:rPr>
              <a:t>:</a:t>
            </a:r>
          </a:p>
          <a:p>
            <a:endParaRPr lang="pl-PL" sz="2000" dirty="0">
              <a:solidFill>
                <a:srgbClr val="C00000"/>
              </a:solidFill>
            </a:endParaRPr>
          </a:p>
          <a:p>
            <a:pPr algn="just"/>
            <a:r>
              <a:rPr lang="en-GB" dirty="0">
                <a:solidFill>
                  <a:schemeClr val="tx1">
                    <a:lumMod val="75000"/>
                    <a:lumOff val="25000"/>
                  </a:schemeClr>
                </a:solidFill>
              </a:rPr>
              <a:t>You stand before a group, you are watched and assessed by its members. They expect you to be of high-class competence and that you will teach them at the appointed time of what they came for.</a:t>
            </a:r>
          </a:p>
          <a:p>
            <a:pPr algn="just"/>
            <a:endParaRPr lang="en-GB" dirty="0">
              <a:solidFill>
                <a:schemeClr val="tx1">
                  <a:lumMod val="75000"/>
                  <a:lumOff val="25000"/>
                </a:schemeClr>
              </a:solidFill>
            </a:endParaRPr>
          </a:p>
          <a:p>
            <a:pPr algn="just"/>
            <a:r>
              <a:rPr lang="en-GB" dirty="0">
                <a:solidFill>
                  <a:schemeClr val="tx1">
                    <a:lumMod val="75000"/>
                    <a:lumOff val="25000"/>
                  </a:schemeClr>
                </a:solidFill>
              </a:rPr>
              <a:t>They wonder if you can create wonderful sculptures of fruits, or show them how to do it and explain the next steps of the procedure.</a:t>
            </a:r>
          </a:p>
          <a:p>
            <a:endParaRPr lang="pl-PL" sz="2000" dirty="0">
              <a:solidFill>
                <a:schemeClr val="tx1">
                  <a:lumMod val="75000"/>
                  <a:lumOff val="25000"/>
                </a:schemeClr>
              </a:solidFill>
            </a:endParaRPr>
          </a:p>
          <a:p>
            <a:r>
              <a:rPr lang="pl-PL" dirty="0" err="1">
                <a:solidFill>
                  <a:schemeClr val="tx1">
                    <a:lumMod val="75000"/>
                    <a:lumOff val="25000"/>
                  </a:schemeClr>
                </a:solidFill>
              </a:rPr>
              <a:t>So</a:t>
            </a:r>
            <a:r>
              <a:rPr lang="pl-PL" dirty="0">
                <a:solidFill>
                  <a:schemeClr val="tx1">
                    <a:lumMod val="75000"/>
                    <a:lumOff val="25000"/>
                  </a:schemeClr>
                </a:solidFill>
              </a:rPr>
              <a:t> </a:t>
            </a:r>
            <a:r>
              <a:rPr lang="pl-PL" dirty="0" err="1">
                <a:solidFill>
                  <a:schemeClr val="tx1">
                    <a:lumMod val="75000"/>
                    <a:lumOff val="25000"/>
                  </a:schemeClr>
                </a:solidFill>
              </a:rPr>
              <a:t>let’s</a:t>
            </a:r>
            <a:r>
              <a:rPr lang="pl-PL" dirty="0">
                <a:solidFill>
                  <a:schemeClr val="tx1">
                    <a:lumMod val="75000"/>
                    <a:lumOff val="25000"/>
                  </a:schemeClr>
                </a:solidFill>
              </a:rPr>
              <a:t> </a:t>
            </a:r>
            <a:r>
              <a:rPr lang="pl-PL" dirty="0" err="1">
                <a:solidFill>
                  <a:schemeClr val="tx1">
                    <a:lumMod val="75000"/>
                    <a:lumOff val="25000"/>
                  </a:schemeClr>
                </a:solidFill>
              </a:rPr>
              <a:t>answer</a:t>
            </a:r>
            <a:r>
              <a:rPr lang="pl-PL" dirty="0">
                <a:solidFill>
                  <a:schemeClr val="tx1">
                    <a:lumMod val="75000"/>
                    <a:lumOff val="25000"/>
                  </a:schemeClr>
                </a:solidFill>
              </a:rPr>
              <a:t> the </a:t>
            </a:r>
            <a:r>
              <a:rPr lang="pl-PL" dirty="0" err="1">
                <a:solidFill>
                  <a:schemeClr val="tx1">
                    <a:lumMod val="75000"/>
                    <a:lumOff val="25000"/>
                  </a:schemeClr>
                </a:solidFill>
              </a:rPr>
              <a:t>question</a:t>
            </a:r>
            <a:r>
              <a:rPr lang="pl-PL" dirty="0">
                <a:solidFill>
                  <a:schemeClr val="tx1">
                    <a:lumMod val="75000"/>
                    <a:lumOff val="25000"/>
                  </a:schemeClr>
                </a:solidFill>
              </a:rPr>
              <a:t>:</a:t>
            </a:r>
          </a:p>
          <a:p>
            <a:r>
              <a:rPr lang="pl-PL" b="1" dirty="0">
                <a:solidFill>
                  <a:schemeClr val="bg1"/>
                </a:solidFill>
              </a:rPr>
              <a:t>WHAT SHOULD THE TRAINER BE LIKE?</a:t>
            </a:r>
          </a:p>
          <a:p>
            <a:pPr algn="just"/>
            <a:endParaRPr lang="pl-PL" sz="2000" dirty="0">
              <a:solidFill>
                <a:srgbClr val="C0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2D74495C-E3EA-42C4-8C5C-31590F4D4661}"/>
              </a:ext>
            </a:extLst>
          </p:cNvPr>
          <p:cNvSpPr txBox="1">
            <a:spLocks/>
          </p:cNvSpPr>
          <p:nvPr/>
        </p:nvSpPr>
        <p:spPr bwMode="auto">
          <a:xfrm>
            <a:off x="1270273" y="188913"/>
            <a:ext cx="633789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400" b="1" dirty="0">
                <a:solidFill>
                  <a:schemeClr val="tx1">
                    <a:lumMod val="75000"/>
                    <a:lumOff val="25000"/>
                  </a:schemeClr>
                </a:solidFill>
              </a:rPr>
              <a:t>CONDUCTING TRAINING</a:t>
            </a: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40</a:t>
            </a:fld>
            <a:endParaRPr lang="en-US" altLang="pl-PL" dirty="0"/>
          </a:p>
        </p:txBody>
      </p:sp>
      <p:sp>
        <p:nvSpPr>
          <p:cNvPr id="3" name="Prostokąt 2">
            <a:extLst>
              <a:ext uri="{FF2B5EF4-FFF2-40B4-BE49-F238E27FC236}">
                <a16:creationId xmlns:a16="http://schemas.microsoft.com/office/drawing/2014/main" id="{7F05ACD1-2114-4EB6-AAF0-A10F7B06D2B0}"/>
              </a:ext>
            </a:extLst>
          </p:cNvPr>
          <p:cNvSpPr/>
          <p:nvPr/>
        </p:nvSpPr>
        <p:spPr>
          <a:xfrm>
            <a:off x="479113" y="3997806"/>
            <a:ext cx="2664704" cy="369332"/>
          </a:xfrm>
          <a:prstGeom prst="rect">
            <a:avLst/>
          </a:prstGeom>
        </p:spPr>
        <p:txBody>
          <a:bodyPr wrap="none">
            <a:spAutoFit/>
          </a:bodyPr>
          <a:lstStyle/>
          <a:p>
            <a:pPr algn="ctr"/>
            <a:r>
              <a:rPr lang="pl-PL" b="1" dirty="0">
                <a:solidFill>
                  <a:srgbClr val="FFAC06"/>
                </a:solidFill>
              </a:rPr>
              <a:t>ORGANISATION OF WORK</a:t>
            </a:r>
          </a:p>
        </p:txBody>
      </p:sp>
      <p:pic>
        <p:nvPicPr>
          <p:cNvPr id="30" name="Obraz 29">
            <a:extLst>
              <a:ext uri="{FF2B5EF4-FFF2-40B4-BE49-F238E27FC236}">
                <a16:creationId xmlns:a16="http://schemas.microsoft.com/office/drawing/2014/main" id="{21EE8130-6D3B-48E0-B062-2DBC29B4C2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4316" y="2046949"/>
            <a:ext cx="1556410" cy="1556410"/>
          </a:xfrm>
          <a:prstGeom prst="rect">
            <a:avLst/>
          </a:prstGeom>
        </p:spPr>
      </p:pic>
      <p:sp>
        <p:nvSpPr>
          <p:cNvPr id="21" name="Prostokąt 20">
            <a:extLst>
              <a:ext uri="{FF2B5EF4-FFF2-40B4-BE49-F238E27FC236}">
                <a16:creationId xmlns:a16="http://schemas.microsoft.com/office/drawing/2014/main" id="{864674D4-7CD5-48A8-879B-DABDDCF79943}"/>
              </a:ext>
            </a:extLst>
          </p:cNvPr>
          <p:cNvSpPr/>
          <p:nvPr/>
        </p:nvSpPr>
        <p:spPr>
          <a:xfrm>
            <a:off x="994316" y="6021288"/>
            <a:ext cx="1047466" cy="307777"/>
          </a:xfrm>
          <a:prstGeom prst="rect">
            <a:avLst/>
          </a:prstGeom>
        </p:spPr>
        <p:txBody>
          <a:bodyPr wrap="none">
            <a:spAutoFit/>
          </a:bodyPr>
          <a:lstStyle/>
          <a:p>
            <a:r>
              <a:rPr lang="pl-PL" sz="1400" dirty="0">
                <a:solidFill>
                  <a:schemeClr val="tx1">
                    <a:lumMod val="85000"/>
                    <a:lumOff val="15000"/>
                  </a:schemeClr>
                </a:solidFill>
              </a:rPr>
              <a:t>PODCAST 2 </a:t>
            </a:r>
          </a:p>
        </p:txBody>
      </p:sp>
      <p:pic>
        <p:nvPicPr>
          <p:cNvPr id="22" name="Obraz 21">
            <a:extLst>
              <a:ext uri="{FF2B5EF4-FFF2-40B4-BE49-F238E27FC236}">
                <a16:creationId xmlns:a16="http://schemas.microsoft.com/office/drawing/2014/main" id="{A7915489-E09D-4006-B027-FDEC1F5329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592" y="5987103"/>
            <a:ext cx="551218" cy="551809"/>
          </a:xfrm>
          <a:prstGeom prst="rect">
            <a:avLst/>
          </a:prstGeom>
        </p:spPr>
      </p:pic>
      <p:grpSp>
        <p:nvGrpSpPr>
          <p:cNvPr id="19" name="Grupa 18">
            <a:extLst>
              <a:ext uri="{FF2B5EF4-FFF2-40B4-BE49-F238E27FC236}">
                <a16:creationId xmlns:a16="http://schemas.microsoft.com/office/drawing/2014/main" id="{A504747C-BE6C-448B-99DB-4DCA5482BDE8}"/>
              </a:ext>
            </a:extLst>
          </p:cNvPr>
          <p:cNvGrpSpPr/>
          <p:nvPr/>
        </p:nvGrpSpPr>
        <p:grpSpPr>
          <a:xfrm>
            <a:off x="3430000" y="1484784"/>
            <a:ext cx="2980216" cy="4214286"/>
            <a:chOff x="3570099" y="1412776"/>
            <a:chExt cx="3966061" cy="4870122"/>
          </a:xfrm>
        </p:grpSpPr>
        <p:sp>
          <p:nvSpPr>
            <p:cNvPr id="20" name="Prostokąt 19">
              <a:extLst>
                <a:ext uri="{FF2B5EF4-FFF2-40B4-BE49-F238E27FC236}">
                  <a16:creationId xmlns:a16="http://schemas.microsoft.com/office/drawing/2014/main" id="{90645672-44C1-4EB9-B718-A398C137D9C3}"/>
                </a:ext>
              </a:extLst>
            </p:cNvPr>
            <p:cNvSpPr/>
            <p:nvPr/>
          </p:nvSpPr>
          <p:spPr>
            <a:xfrm>
              <a:off x="3575720" y="1412776"/>
              <a:ext cx="3960440" cy="8640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dirty="0"/>
                <a:t> </a:t>
              </a:r>
              <a:r>
                <a:rPr lang="pl-PL" sz="2400" dirty="0"/>
                <a:t> 1. </a:t>
              </a:r>
              <a:r>
                <a:rPr lang="pl-PL" sz="1600" dirty="0"/>
                <a:t>BEGINNING</a:t>
              </a:r>
            </a:p>
          </p:txBody>
        </p:sp>
        <p:sp>
          <p:nvSpPr>
            <p:cNvPr id="23" name="Prostokąt 22">
              <a:extLst>
                <a:ext uri="{FF2B5EF4-FFF2-40B4-BE49-F238E27FC236}">
                  <a16:creationId xmlns:a16="http://schemas.microsoft.com/office/drawing/2014/main" id="{586EB19F-663F-4529-B592-03248E90D2C3}"/>
                </a:ext>
              </a:extLst>
            </p:cNvPr>
            <p:cNvSpPr/>
            <p:nvPr/>
          </p:nvSpPr>
          <p:spPr>
            <a:xfrm>
              <a:off x="3570099" y="2420888"/>
              <a:ext cx="3960440" cy="864096"/>
            </a:xfrm>
            <a:prstGeom prst="rect">
              <a:avLst/>
            </a:prstGeom>
            <a:solidFill>
              <a:srgbClr val="FFAC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2400" dirty="0"/>
                <a:t>  2. </a:t>
              </a:r>
              <a:r>
                <a:rPr lang="pl-PL" sz="1600" dirty="0"/>
                <a:t>INTRODUCTION</a:t>
              </a:r>
            </a:p>
          </p:txBody>
        </p:sp>
        <p:sp>
          <p:nvSpPr>
            <p:cNvPr id="24" name="Prostokąt 23">
              <a:extLst>
                <a:ext uri="{FF2B5EF4-FFF2-40B4-BE49-F238E27FC236}">
                  <a16:creationId xmlns:a16="http://schemas.microsoft.com/office/drawing/2014/main" id="{E7C524CA-333A-435F-91CB-498123D082E4}"/>
                </a:ext>
              </a:extLst>
            </p:cNvPr>
            <p:cNvSpPr/>
            <p:nvPr/>
          </p:nvSpPr>
          <p:spPr>
            <a:xfrm>
              <a:off x="3570099" y="3429000"/>
              <a:ext cx="3960440" cy="864096"/>
            </a:xfrm>
            <a:prstGeom prst="rect">
              <a:avLst/>
            </a:prstGeom>
            <a:solidFill>
              <a:srgbClr val="FF8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2400" dirty="0"/>
                <a:t>  3. </a:t>
              </a:r>
              <a:r>
                <a:rPr lang="pl-PL" sz="1600" dirty="0"/>
                <a:t>MAIN PART</a:t>
              </a:r>
            </a:p>
          </p:txBody>
        </p:sp>
        <p:sp>
          <p:nvSpPr>
            <p:cNvPr id="25" name="Prostokąt 24">
              <a:extLst>
                <a:ext uri="{FF2B5EF4-FFF2-40B4-BE49-F238E27FC236}">
                  <a16:creationId xmlns:a16="http://schemas.microsoft.com/office/drawing/2014/main" id="{C1B49EE1-FFD3-4399-89FE-78CD5C9AC949}"/>
                </a:ext>
              </a:extLst>
            </p:cNvPr>
            <p:cNvSpPr/>
            <p:nvPr/>
          </p:nvSpPr>
          <p:spPr>
            <a:xfrm>
              <a:off x="3570099" y="4437112"/>
              <a:ext cx="3960440" cy="86409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2400" dirty="0"/>
                <a:t>  4</a:t>
              </a:r>
              <a:r>
                <a:rPr lang="pl-PL" sz="1600" dirty="0"/>
                <a:t>. SUMMARY PART</a:t>
              </a:r>
            </a:p>
          </p:txBody>
        </p:sp>
        <p:sp>
          <p:nvSpPr>
            <p:cNvPr id="26" name="Prostokąt 25">
              <a:extLst>
                <a:ext uri="{FF2B5EF4-FFF2-40B4-BE49-F238E27FC236}">
                  <a16:creationId xmlns:a16="http://schemas.microsoft.com/office/drawing/2014/main" id="{29603BEB-8196-4E4C-8F35-D7360BEC3F1F}"/>
                </a:ext>
              </a:extLst>
            </p:cNvPr>
            <p:cNvSpPr/>
            <p:nvPr/>
          </p:nvSpPr>
          <p:spPr>
            <a:xfrm>
              <a:off x="3570099" y="5418802"/>
              <a:ext cx="3960440" cy="864096"/>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dirty="0"/>
                <a:t>  </a:t>
              </a:r>
              <a:r>
                <a:rPr lang="pl-PL" sz="2400" dirty="0"/>
                <a:t>5. </a:t>
              </a:r>
              <a:r>
                <a:rPr lang="pl-PL" sz="1600" dirty="0"/>
                <a:t>EVALUATION AND CLOSURE</a:t>
              </a:r>
            </a:p>
          </p:txBody>
        </p:sp>
      </p:grpSp>
      <p:sp>
        <p:nvSpPr>
          <p:cNvPr id="27" name="Prostokąt 26">
            <a:extLst>
              <a:ext uri="{FF2B5EF4-FFF2-40B4-BE49-F238E27FC236}">
                <a16:creationId xmlns:a16="http://schemas.microsoft.com/office/drawing/2014/main" id="{C3278E5D-EF40-4D27-9FCB-8A2C1D1DDEE4}"/>
              </a:ext>
            </a:extLst>
          </p:cNvPr>
          <p:cNvSpPr/>
          <p:nvPr/>
        </p:nvSpPr>
        <p:spPr>
          <a:xfrm>
            <a:off x="6528048" y="1492042"/>
            <a:ext cx="4968552" cy="784830"/>
          </a:xfrm>
          <a:prstGeom prst="rect">
            <a:avLst/>
          </a:prstGeom>
        </p:spPr>
        <p:txBody>
          <a:bodyPr wrap="square">
            <a:spAutoFit/>
          </a:bodyPr>
          <a:lstStyle/>
          <a:p>
            <a:pPr marL="285750" lvl="0" indent="-285750">
              <a:buBlip>
                <a:blip r:embed="rId4"/>
              </a:buBlip>
            </a:pPr>
            <a:r>
              <a:rPr lang="pl-PL" sz="1500" dirty="0" err="1">
                <a:solidFill>
                  <a:schemeClr val="tx1">
                    <a:lumMod val="75000"/>
                    <a:lumOff val="25000"/>
                  </a:schemeClr>
                </a:solidFill>
              </a:rPr>
              <a:t>welcome</a:t>
            </a:r>
            <a:endParaRPr lang="pl-PL" sz="1500" dirty="0">
              <a:solidFill>
                <a:schemeClr val="tx1">
                  <a:lumMod val="75000"/>
                  <a:lumOff val="25000"/>
                </a:schemeClr>
              </a:solidFill>
            </a:endParaRPr>
          </a:p>
          <a:p>
            <a:pPr marL="285750" lvl="0" indent="-285750">
              <a:buBlip>
                <a:blip r:embed="rId4"/>
              </a:buBlip>
            </a:pPr>
            <a:r>
              <a:rPr lang="pl-PL" sz="1500" dirty="0" err="1">
                <a:solidFill>
                  <a:schemeClr val="tx1">
                    <a:lumMod val="75000"/>
                    <a:lumOff val="25000"/>
                  </a:schemeClr>
                </a:solidFill>
              </a:rPr>
              <a:t>introduction</a:t>
            </a:r>
            <a:r>
              <a:rPr lang="pl-PL" sz="1500" dirty="0">
                <a:solidFill>
                  <a:schemeClr val="tx1">
                    <a:lumMod val="75000"/>
                    <a:lumOff val="25000"/>
                  </a:schemeClr>
                </a:solidFill>
              </a:rPr>
              <a:t> of the </a:t>
            </a:r>
            <a:r>
              <a:rPr lang="pl-PL" sz="1500" dirty="0" err="1">
                <a:solidFill>
                  <a:schemeClr val="tx1">
                    <a:lumMod val="75000"/>
                    <a:lumOff val="25000"/>
                  </a:schemeClr>
                </a:solidFill>
              </a:rPr>
              <a:t>trainer</a:t>
            </a:r>
            <a:r>
              <a:rPr lang="pl-PL" sz="1500" dirty="0">
                <a:solidFill>
                  <a:schemeClr val="tx1">
                    <a:lumMod val="75000"/>
                    <a:lumOff val="25000"/>
                  </a:schemeClr>
                </a:solidFill>
              </a:rPr>
              <a:t> (</a:t>
            </a:r>
            <a:r>
              <a:rPr lang="pl-PL" sz="1500" dirty="0" err="1">
                <a:solidFill>
                  <a:schemeClr val="tx1">
                    <a:lumMod val="75000"/>
                    <a:lumOff val="25000"/>
                  </a:schemeClr>
                </a:solidFill>
              </a:rPr>
              <a:t>at</a:t>
            </a:r>
            <a:r>
              <a:rPr lang="pl-PL" sz="1500" dirty="0">
                <a:solidFill>
                  <a:schemeClr val="tx1">
                    <a:lumMod val="75000"/>
                    <a:lumOff val="25000"/>
                  </a:schemeClr>
                </a:solidFill>
              </a:rPr>
              <a:t> the </a:t>
            </a:r>
            <a:r>
              <a:rPr lang="pl-PL" sz="1500" dirty="0" err="1">
                <a:solidFill>
                  <a:schemeClr val="tx1">
                    <a:lumMod val="75000"/>
                    <a:lumOff val="25000"/>
                  </a:schemeClr>
                </a:solidFill>
              </a:rPr>
              <a:t>first</a:t>
            </a:r>
            <a:r>
              <a:rPr lang="pl-PL" sz="1500" dirty="0">
                <a:solidFill>
                  <a:schemeClr val="tx1">
                    <a:lumMod val="75000"/>
                    <a:lumOff val="25000"/>
                  </a:schemeClr>
                </a:solidFill>
              </a:rPr>
              <a:t> </a:t>
            </a:r>
            <a:r>
              <a:rPr lang="pl-PL" sz="1500" dirty="0" err="1">
                <a:solidFill>
                  <a:schemeClr val="tx1">
                    <a:lumMod val="75000"/>
                    <a:lumOff val="25000"/>
                  </a:schemeClr>
                </a:solidFill>
              </a:rPr>
              <a:t>workshop</a:t>
            </a:r>
            <a:r>
              <a:rPr lang="pl-PL" sz="1500" dirty="0">
                <a:solidFill>
                  <a:schemeClr val="tx1">
                    <a:lumMod val="75000"/>
                    <a:lumOff val="25000"/>
                  </a:schemeClr>
                </a:solidFill>
              </a:rPr>
              <a:t>)</a:t>
            </a:r>
          </a:p>
          <a:p>
            <a:pPr marL="285750" lvl="0" indent="-285750">
              <a:buBlip>
                <a:blip r:embed="rId4"/>
              </a:buBlip>
            </a:pPr>
            <a:r>
              <a:rPr lang="pl-PL" sz="1500" dirty="0" err="1">
                <a:solidFill>
                  <a:schemeClr val="tx1">
                    <a:lumMod val="75000"/>
                    <a:lumOff val="25000"/>
                  </a:schemeClr>
                </a:solidFill>
              </a:rPr>
              <a:t>explaining</a:t>
            </a:r>
            <a:r>
              <a:rPr lang="pl-PL" sz="1500" dirty="0">
                <a:solidFill>
                  <a:schemeClr val="tx1">
                    <a:lumMod val="75000"/>
                    <a:lumOff val="25000"/>
                  </a:schemeClr>
                </a:solidFill>
              </a:rPr>
              <a:t> the </a:t>
            </a:r>
            <a:r>
              <a:rPr lang="pl-PL" sz="1500" dirty="0" err="1">
                <a:solidFill>
                  <a:schemeClr val="tx1">
                    <a:lumMod val="75000"/>
                    <a:lumOff val="25000"/>
                  </a:schemeClr>
                </a:solidFill>
              </a:rPr>
              <a:t>topic</a:t>
            </a:r>
            <a:r>
              <a:rPr lang="pl-PL" sz="1500" dirty="0">
                <a:solidFill>
                  <a:schemeClr val="tx1">
                    <a:lumMod val="75000"/>
                    <a:lumOff val="25000"/>
                  </a:schemeClr>
                </a:solidFill>
              </a:rPr>
              <a:t> and </a:t>
            </a:r>
            <a:r>
              <a:rPr lang="pl-PL" sz="1500" dirty="0" err="1">
                <a:solidFill>
                  <a:schemeClr val="tx1">
                    <a:lumMod val="75000"/>
                    <a:lumOff val="25000"/>
                  </a:schemeClr>
                </a:solidFill>
              </a:rPr>
              <a:t>aims</a:t>
            </a:r>
            <a:r>
              <a:rPr lang="pl-PL" sz="1500" dirty="0">
                <a:solidFill>
                  <a:schemeClr val="tx1">
                    <a:lumMod val="75000"/>
                    <a:lumOff val="25000"/>
                  </a:schemeClr>
                </a:solidFill>
              </a:rPr>
              <a:t> of the </a:t>
            </a:r>
            <a:r>
              <a:rPr lang="pl-PL" sz="1500" dirty="0" err="1">
                <a:solidFill>
                  <a:schemeClr val="tx1">
                    <a:lumMod val="75000"/>
                    <a:lumOff val="25000"/>
                  </a:schemeClr>
                </a:solidFill>
              </a:rPr>
              <a:t>training</a:t>
            </a:r>
            <a:endParaRPr lang="pl-PL" sz="1500" dirty="0">
              <a:solidFill>
                <a:schemeClr val="tx1">
                  <a:lumMod val="75000"/>
                  <a:lumOff val="25000"/>
                </a:schemeClr>
              </a:solidFill>
            </a:endParaRPr>
          </a:p>
        </p:txBody>
      </p:sp>
      <p:sp>
        <p:nvSpPr>
          <p:cNvPr id="28" name="Prostokąt 27">
            <a:extLst>
              <a:ext uri="{FF2B5EF4-FFF2-40B4-BE49-F238E27FC236}">
                <a16:creationId xmlns:a16="http://schemas.microsoft.com/office/drawing/2014/main" id="{B5AEBA68-995A-4104-8159-2D5128AE640C}"/>
              </a:ext>
            </a:extLst>
          </p:cNvPr>
          <p:cNvSpPr/>
          <p:nvPr/>
        </p:nvSpPr>
        <p:spPr>
          <a:xfrm>
            <a:off x="6528048" y="2420888"/>
            <a:ext cx="4968552" cy="553998"/>
          </a:xfrm>
          <a:prstGeom prst="rect">
            <a:avLst/>
          </a:prstGeom>
        </p:spPr>
        <p:txBody>
          <a:bodyPr wrap="square">
            <a:spAutoFit/>
          </a:bodyPr>
          <a:lstStyle/>
          <a:p>
            <a:pPr marL="285750" lvl="0" indent="-285750">
              <a:buBlip>
                <a:blip r:embed="rId4"/>
              </a:buBlip>
            </a:pPr>
            <a:r>
              <a:rPr lang="en-US" sz="1500" dirty="0">
                <a:solidFill>
                  <a:schemeClr val="tx1">
                    <a:lumMod val="75000"/>
                    <a:lumOff val="25000"/>
                  </a:schemeClr>
                </a:solidFill>
              </a:rPr>
              <a:t>introducing </a:t>
            </a:r>
            <a:r>
              <a:rPr lang="en-US" sz="1500" dirty="0" err="1">
                <a:solidFill>
                  <a:schemeClr val="tx1">
                    <a:lumMod val="75000"/>
                    <a:lumOff val="25000"/>
                  </a:schemeClr>
                </a:solidFill>
              </a:rPr>
              <a:t>organisational</a:t>
            </a:r>
            <a:r>
              <a:rPr lang="en-US" sz="1500" dirty="0">
                <a:solidFill>
                  <a:schemeClr val="tx1">
                    <a:lumMod val="75000"/>
                    <a:lumOff val="25000"/>
                  </a:schemeClr>
                </a:solidFill>
              </a:rPr>
              <a:t> issues/terms</a:t>
            </a:r>
            <a:endParaRPr lang="pl-PL" sz="1500" dirty="0">
              <a:solidFill>
                <a:schemeClr val="tx1">
                  <a:lumMod val="75000"/>
                  <a:lumOff val="25000"/>
                </a:schemeClr>
              </a:solidFill>
            </a:endParaRPr>
          </a:p>
          <a:p>
            <a:pPr marL="285750" lvl="0" indent="-285750">
              <a:buBlip>
                <a:blip r:embed="rId4"/>
              </a:buBlip>
            </a:pPr>
            <a:r>
              <a:rPr lang="pl-PL" sz="1500" dirty="0" err="1">
                <a:solidFill>
                  <a:schemeClr val="tx1">
                    <a:lumMod val="75000"/>
                    <a:lumOff val="25000"/>
                  </a:schemeClr>
                </a:solidFill>
              </a:rPr>
              <a:t>introduction</a:t>
            </a:r>
            <a:r>
              <a:rPr lang="pl-PL" sz="1500" dirty="0">
                <a:solidFill>
                  <a:schemeClr val="tx1">
                    <a:lumMod val="75000"/>
                    <a:lumOff val="25000"/>
                  </a:schemeClr>
                </a:solidFill>
              </a:rPr>
              <a:t> of the </a:t>
            </a:r>
            <a:r>
              <a:rPr lang="pl-PL" sz="1500" dirty="0" err="1">
                <a:solidFill>
                  <a:schemeClr val="tx1">
                    <a:lumMod val="75000"/>
                    <a:lumOff val="25000"/>
                  </a:schemeClr>
                </a:solidFill>
              </a:rPr>
              <a:t>substantive</a:t>
            </a:r>
            <a:r>
              <a:rPr lang="pl-PL" sz="1500" dirty="0">
                <a:solidFill>
                  <a:schemeClr val="tx1">
                    <a:lumMod val="75000"/>
                    <a:lumOff val="25000"/>
                  </a:schemeClr>
                </a:solidFill>
              </a:rPr>
              <a:t> </a:t>
            </a:r>
            <a:r>
              <a:rPr lang="pl-PL" sz="1500" dirty="0" err="1">
                <a:solidFill>
                  <a:schemeClr val="tx1">
                    <a:lumMod val="75000"/>
                    <a:lumOff val="25000"/>
                  </a:schemeClr>
                </a:solidFill>
              </a:rPr>
              <a:t>content</a:t>
            </a:r>
            <a:endParaRPr lang="pl-PL" sz="1500" dirty="0">
              <a:solidFill>
                <a:schemeClr val="tx1">
                  <a:lumMod val="75000"/>
                  <a:lumOff val="25000"/>
                </a:schemeClr>
              </a:solidFill>
            </a:endParaRPr>
          </a:p>
        </p:txBody>
      </p:sp>
      <p:sp>
        <p:nvSpPr>
          <p:cNvPr id="29" name="Prostokąt 28">
            <a:extLst>
              <a:ext uri="{FF2B5EF4-FFF2-40B4-BE49-F238E27FC236}">
                <a16:creationId xmlns:a16="http://schemas.microsoft.com/office/drawing/2014/main" id="{E1AE229D-A6A4-4120-B854-54488B723CF1}"/>
              </a:ext>
            </a:extLst>
          </p:cNvPr>
          <p:cNvSpPr/>
          <p:nvPr/>
        </p:nvSpPr>
        <p:spPr>
          <a:xfrm>
            <a:off x="6528048" y="3212976"/>
            <a:ext cx="4950125" cy="784830"/>
          </a:xfrm>
          <a:prstGeom prst="rect">
            <a:avLst/>
          </a:prstGeom>
        </p:spPr>
        <p:txBody>
          <a:bodyPr wrap="square">
            <a:spAutoFit/>
          </a:bodyPr>
          <a:lstStyle/>
          <a:p>
            <a:pPr marL="285750" indent="-285750">
              <a:buBlip>
                <a:blip r:embed="rId4"/>
              </a:buBlip>
            </a:pPr>
            <a:r>
              <a:rPr lang="pl-PL" sz="1500" dirty="0" err="1">
                <a:solidFill>
                  <a:schemeClr val="tx1">
                    <a:lumMod val="75000"/>
                    <a:lumOff val="25000"/>
                  </a:schemeClr>
                </a:solidFill>
              </a:rPr>
              <a:t>focuses</a:t>
            </a:r>
            <a:r>
              <a:rPr lang="pl-PL" sz="1500" dirty="0">
                <a:solidFill>
                  <a:schemeClr val="tx1">
                    <a:lumMod val="75000"/>
                    <a:lumOff val="25000"/>
                  </a:schemeClr>
                </a:solidFill>
              </a:rPr>
              <a:t> on </a:t>
            </a:r>
            <a:r>
              <a:rPr lang="pl-PL" sz="1500" dirty="0" err="1">
                <a:solidFill>
                  <a:schemeClr val="tx1">
                    <a:lumMod val="75000"/>
                    <a:lumOff val="25000"/>
                  </a:schemeClr>
                </a:solidFill>
              </a:rPr>
              <a:t>transferring</a:t>
            </a:r>
            <a:r>
              <a:rPr lang="pl-PL" sz="1500" dirty="0">
                <a:solidFill>
                  <a:schemeClr val="tx1">
                    <a:lumMod val="75000"/>
                    <a:lumOff val="25000"/>
                  </a:schemeClr>
                </a:solidFill>
              </a:rPr>
              <a:t> the </a:t>
            </a:r>
            <a:r>
              <a:rPr lang="pl-PL" sz="1500" dirty="0" err="1">
                <a:solidFill>
                  <a:schemeClr val="tx1">
                    <a:lumMod val="75000"/>
                    <a:lumOff val="25000"/>
                  </a:schemeClr>
                </a:solidFill>
              </a:rPr>
              <a:t>content</a:t>
            </a:r>
            <a:r>
              <a:rPr lang="pl-PL" sz="1500" dirty="0">
                <a:solidFill>
                  <a:schemeClr val="tx1">
                    <a:lumMod val="75000"/>
                    <a:lumOff val="25000"/>
                  </a:schemeClr>
                </a:solidFill>
              </a:rPr>
              <a:t> and </a:t>
            </a:r>
            <a:r>
              <a:rPr lang="pl-PL" sz="1500" dirty="0" err="1">
                <a:solidFill>
                  <a:schemeClr val="tx1">
                    <a:lumMod val="75000"/>
                    <a:lumOff val="25000"/>
                  </a:schemeClr>
                </a:solidFill>
              </a:rPr>
              <a:t>training</a:t>
            </a:r>
            <a:r>
              <a:rPr lang="pl-PL" sz="1500" dirty="0">
                <a:solidFill>
                  <a:schemeClr val="tx1">
                    <a:lumMod val="75000"/>
                    <a:lumOff val="25000"/>
                  </a:schemeClr>
                </a:solidFill>
              </a:rPr>
              <a:t> </a:t>
            </a:r>
            <a:r>
              <a:rPr lang="pl-PL" sz="1500" dirty="0" err="1">
                <a:solidFill>
                  <a:schemeClr val="tx1">
                    <a:lumMod val="75000"/>
                    <a:lumOff val="25000"/>
                  </a:schemeClr>
                </a:solidFill>
              </a:rPr>
              <a:t>skills</a:t>
            </a:r>
            <a:r>
              <a:rPr lang="pl-PL" sz="1500" dirty="0">
                <a:solidFill>
                  <a:schemeClr val="tx1">
                    <a:lumMod val="75000"/>
                    <a:lumOff val="25000"/>
                  </a:schemeClr>
                </a:solidFill>
              </a:rPr>
              <a:t> with the </a:t>
            </a:r>
            <a:r>
              <a:rPr lang="pl-PL" sz="1500" dirty="0" err="1">
                <a:solidFill>
                  <a:schemeClr val="tx1">
                    <a:lumMod val="75000"/>
                    <a:lumOff val="25000"/>
                  </a:schemeClr>
                </a:solidFill>
              </a:rPr>
              <a:t>use</a:t>
            </a:r>
            <a:r>
              <a:rPr lang="pl-PL" sz="1500" dirty="0">
                <a:solidFill>
                  <a:schemeClr val="tx1">
                    <a:lumMod val="75000"/>
                    <a:lumOff val="25000"/>
                  </a:schemeClr>
                </a:solidFill>
              </a:rPr>
              <a:t> of </a:t>
            </a:r>
            <a:r>
              <a:rPr lang="pl-PL" sz="1500" dirty="0" err="1">
                <a:solidFill>
                  <a:schemeClr val="tx1">
                    <a:lumMod val="75000"/>
                    <a:lumOff val="25000"/>
                  </a:schemeClr>
                </a:solidFill>
              </a:rPr>
              <a:t>different</a:t>
            </a:r>
            <a:r>
              <a:rPr lang="pl-PL" sz="1500" dirty="0">
                <a:solidFill>
                  <a:schemeClr val="tx1">
                    <a:lumMod val="75000"/>
                    <a:lumOff val="25000"/>
                  </a:schemeClr>
                </a:solidFill>
              </a:rPr>
              <a:t> but </a:t>
            </a:r>
            <a:r>
              <a:rPr lang="pl-PL" sz="1500" dirty="0" err="1">
                <a:solidFill>
                  <a:schemeClr val="tx1">
                    <a:lumMod val="75000"/>
                    <a:lumOff val="25000"/>
                  </a:schemeClr>
                </a:solidFill>
              </a:rPr>
              <a:t>carefully</a:t>
            </a:r>
            <a:r>
              <a:rPr lang="pl-PL" sz="1500" dirty="0">
                <a:solidFill>
                  <a:schemeClr val="tx1">
                    <a:lumMod val="75000"/>
                    <a:lumOff val="25000"/>
                  </a:schemeClr>
                </a:solidFill>
              </a:rPr>
              <a:t> </a:t>
            </a:r>
            <a:r>
              <a:rPr lang="pl-PL" sz="1500" dirty="0" err="1">
                <a:solidFill>
                  <a:schemeClr val="tx1">
                    <a:lumMod val="75000"/>
                    <a:lumOff val="25000"/>
                  </a:schemeClr>
                </a:solidFill>
              </a:rPr>
              <a:t>selected</a:t>
            </a:r>
            <a:r>
              <a:rPr lang="pl-PL" sz="1500" dirty="0">
                <a:solidFill>
                  <a:schemeClr val="tx1">
                    <a:lumMod val="75000"/>
                    <a:lumOff val="25000"/>
                  </a:schemeClr>
                </a:solidFill>
              </a:rPr>
              <a:t> </a:t>
            </a:r>
            <a:r>
              <a:rPr lang="pl-PL" sz="1500" dirty="0" err="1">
                <a:solidFill>
                  <a:schemeClr val="tx1">
                    <a:lumMod val="75000"/>
                    <a:lumOff val="25000"/>
                  </a:schemeClr>
                </a:solidFill>
              </a:rPr>
              <a:t>methods</a:t>
            </a:r>
            <a:r>
              <a:rPr lang="pl-PL" sz="1500" dirty="0">
                <a:solidFill>
                  <a:schemeClr val="tx1">
                    <a:lumMod val="75000"/>
                    <a:lumOff val="25000"/>
                  </a:schemeClr>
                </a:solidFill>
              </a:rPr>
              <a:t> of </a:t>
            </a:r>
            <a:r>
              <a:rPr lang="pl-PL" sz="1500" dirty="0" err="1">
                <a:solidFill>
                  <a:schemeClr val="tx1">
                    <a:lumMod val="75000"/>
                    <a:lumOff val="25000"/>
                  </a:schemeClr>
                </a:solidFill>
              </a:rPr>
              <a:t>training</a:t>
            </a:r>
            <a:endParaRPr lang="pl-PL" sz="1500" dirty="0">
              <a:solidFill>
                <a:schemeClr val="tx1">
                  <a:lumMod val="75000"/>
                  <a:lumOff val="25000"/>
                </a:schemeClr>
              </a:solidFill>
            </a:endParaRPr>
          </a:p>
        </p:txBody>
      </p:sp>
      <p:sp>
        <p:nvSpPr>
          <p:cNvPr id="34" name="Prostokąt 33">
            <a:extLst>
              <a:ext uri="{FF2B5EF4-FFF2-40B4-BE49-F238E27FC236}">
                <a16:creationId xmlns:a16="http://schemas.microsoft.com/office/drawing/2014/main" id="{6EF769CF-152F-4EA1-88E9-88150479D99E}"/>
              </a:ext>
            </a:extLst>
          </p:cNvPr>
          <p:cNvSpPr/>
          <p:nvPr/>
        </p:nvSpPr>
        <p:spPr>
          <a:xfrm>
            <a:off x="6528048" y="4077072"/>
            <a:ext cx="4950125" cy="784830"/>
          </a:xfrm>
          <a:prstGeom prst="rect">
            <a:avLst/>
          </a:prstGeom>
        </p:spPr>
        <p:txBody>
          <a:bodyPr wrap="square">
            <a:spAutoFit/>
          </a:bodyPr>
          <a:lstStyle/>
          <a:p>
            <a:pPr marL="285750" lvl="0" indent="-285750">
              <a:buBlip>
                <a:blip r:embed="rId4"/>
              </a:buBlip>
            </a:pPr>
            <a:r>
              <a:rPr lang="pl-PL" sz="1500" dirty="0" err="1">
                <a:solidFill>
                  <a:schemeClr val="tx1">
                    <a:lumMod val="75000"/>
                    <a:lumOff val="25000"/>
                  </a:schemeClr>
                </a:solidFill>
              </a:rPr>
              <a:t>summary</a:t>
            </a:r>
            <a:r>
              <a:rPr lang="pl-PL" sz="1500" dirty="0">
                <a:solidFill>
                  <a:schemeClr val="tx1">
                    <a:lumMod val="75000"/>
                    <a:lumOff val="25000"/>
                  </a:schemeClr>
                </a:solidFill>
              </a:rPr>
              <a:t> of </a:t>
            </a:r>
            <a:r>
              <a:rPr lang="pl-PL" sz="1500" dirty="0" err="1">
                <a:solidFill>
                  <a:schemeClr val="tx1">
                    <a:lumMod val="75000"/>
                    <a:lumOff val="25000"/>
                  </a:schemeClr>
                </a:solidFill>
              </a:rPr>
              <a:t>all</a:t>
            </a:r>
            <a:r>
              <a:rPr lang="pl-PL" sz="1500" dirty="0">
                <a:solidFill>
                  <a:schemeClr val="tx1">
                    <a:lumMod val="75000"/>
                    <a:lumOff val="25000"/>
                  </a:schemeClr>
                </a:solidFill>
              </a:rPr>
              <a:t> </a:t>
            </a:r>
            <a:r>
              <a:rPr lang="pl-PL" sz="1500" dirty="0" err="1">
                <a:solidFill>
                  <a:schemeClr val="tx1">
                    <a:lumMod val="75000"/>
                    <a:lumOff val="25000"/>
                  </a:schemeClr>
                </a:solidFill>
              </a:rPr>
              <a:t>content</a:t>
            </a:r>
            <a:endParaRPr lang="pl-PL" sz="1500" dirty="0">
              <a:solidFill>
                <a:schemeClr val="tx1">
                  <a:lumMod val="75000"/>
                  <a:lumOff val="25000"/>
                </a:schemeClr>
              </a:solidFill>
            </a:endParaRPr>
          </a:p>
          <a:p>
            <a:pPr marL="285750" lvl="0" indent="-285750">
              <a:buBlip>
                <a:blip r:embed="rId4"/>
              </a:buBlip>
            </a:pPr>
            <a:r>
              <a:rPr lang="pl-PL" sz="1500" dirty="0" err="1">
                <a:solidFill>
                  <a:schemeClr val="tx1">
                    <a:lumMod val="75000"/>
                    <a:lumOff val="25000"/>
                  </a:schemeClr>
                </a:solidFill>
              </a:rPr>
              <a:t>summary</a:t>
            </a:r>
            <a:r>
              <a:rPr lang="pl-PL" sz="1500" dirty="0">
                <a:solidFill>
                  <a:schemeClr val="tx1">
                    <a:lumMod val="75000"/>
                    <a:lumOff val="25000"/>
                  </a:schemeClr>
                </a:solidFill>
              </a:rPr>
              <a:t> and </a:t>
            </a:r>
            <a:r>
              <a:rPr lang="pl-PL" sz="1500" dirty="0" err="1">
                <a:solidFill>
                  <a:schemeClr val="tx1">
                    <a:lumMod val="75000"/>
                    <a:lumOff val="25000"/>
                  </a:schemeClr>
                </a:solidFill>
              </a:rPr>
              <a:t>analyis</a:t>
            </a:r>
            <a:r>
              <a:rPr lang="pl-PL" sz="1500" dirty="0">
                <a:solidFill>
                  <a:schemeClr val="tx1">
                    <a:lumMod val="75000"/>
                    <a:lumOff val="25000"/>
                  </a:schemeClr>
                </a:solidFill>
              </a:rPr>
              <a:t> of </a:t>
            </a:r>
            <a:r>
              <a:rPr lang="pl-PL" sz="1500" dirty="0" err="1">
                <a:solidFill>
                  <a:schemeClr val="tx1">
                    <a:lumMod val="75000"/>
                    <a:lumOff val="25000"/>
                  </a:schemeClr>
                </a:solidFill>
              </a:rPr>
              <a:t>tasks</a:t>
            </a:r>
            <a:r>
              <a:rPr lang="pl-PL" sz="1500" dirty="0">
                <a:solidFill>
                  <a:schemeClr val="tx1">
                    <a:lumMod val="75000"/>
                    <a:lumOff val="25000"/>
                  </a:schemeClr>
                </a:solidFill>
              </a:rPr>
              <a:t> </a:t>
            </a:r>
          </a:p>
          <a:p>
            <a:pPr marL="285750" lvl="0" indent="-285750">
              <a:buBlip>
                <a:blip r:embed="rId4"/>
              </a:buBlip>
            </a:pPr>
            <a:r>
              <a:rPr lang="pl-PL" sz="1500" dirty="0" err="1">
                <a:solidFill>
                  <a:schemeClr val="tx1">
                    <a:lumMod val="75000"/>
                    <a:lumOff val="25000"/>
                  </a:schemeClr>
                </a:solidFill>
              </a:rPr>
              <a:t>conclusions</a:t>
            </a:r>
            <a:endParaRPr lang="pl-PL" sz="1500" dirty="0">
              <a:solidFill>
                <a:schemeClr val="tx1">
                  <a:lumMod val="75000"/>
                  <a:lumOff val="25000"/>
                </a:schemeClr>
              </a:solidFill>
            </a:endParaRPr>
          </a:p>
        </p:txBody>
      </p:sp>
      <p:sp>
        <p:nvSpPr>
          <p:cNvPr id="39" name="Prostokąt 38">
            <a:extLst>
              <a:ext uri="{FF2B5EF4-FFF2-40B4-BE49-F238E27FC236}">
                <a16:creationId xmlns:a16="http://schemas.microsoft.com/office/drawing/2014/main" id="{6D72DBA3-BEF4-4A55-9807-CF74CC1C4BC4}"/>
              </a:ext>
            </a:extLst>
          </p:cNvPr>
          <p:cNvSpPr/>
          <p:nvPr/>
        </p:nvSpPr>
        <p:spPr>
          <a:xfrm>
            <a:off x="6528048" y="4941168"/>
            <a:ext cx="4950125" cy="784830"/>
          </a:xfrm>
          <a:prstGeom prst="rect">
            <a:avLst/>
          </a:prstGeom>
        </p:spPr>
        <p:txBody>
          <a:bodyPr wrap="square">
            <a:spAutoFit/>
          </a:bodyPr>
          <a:lstStyle/>
          <a:p>
            <a:pPr marL="285750" lvl="0" indent="-285750">
              <a:buBlip>
                <a:blip r:embed="rId4"/>
              </a:buBlip>
            </a:pPr>
            <a:r>
              <a:rPr lang="en-GB" sz="1500" dirty="0">
                <a:solidFill>
                  <a:schemeClr val="tx1">
                    <a:lumMod val="75000"/>
                    <a:lumOff val="25000"/>
                  </a:schemeClr>
                </a:solidFill>
              </a:rPr>
              <a:t>defining the benefits that  training participants have gained</a:t>
            </a:r>
            <a:endParaRPr lang="pl-PL" sz="1500" dirty="0">
              <a:solidFill>
                <a:schemeClr val="tx1">
                  <a:lumMod val="75000"/>
                  <a:lumOff val="25000"/>
                </a:schemeClr>
              </a:solidFill>
            </a:endParaRPr>
          </a:p>
          <a:p>
            <a:pPr marL="285750" lvl="0" indent="-285750">
              <a:buBlip>
                <a:blip r:embed="rId4"/>
              </a:buBlip>
            </a:pPr>
            <a:r>
              <a:rPr lang="en-US" sz="1500" dirty="0">
                <a:solidFill>
                  <a:schemeClr val="tx1">
                    <a:lumMod val="75000"/>
                    <a:lumOff val="25000"/>
                  </a:schemeClr>
                </a:solidFill>
              </a:rPr>
              <a:t>summary of activities and </a:t>
            </a:r>
            <a:r>
              <a:rPr lang="pl-PL" sz="1500" dirty="0" err="1">
                <a:solidFill>
                  <a:schemeClr val="tx1">
                    <a:lumMod val="75000"/>
                    <a:lumOff val="25000"/>
                  </a:schemeClr>
                </a:solidFill>
              </a:rPr>
              <a:t>thanks</a:t>
            </a:r>
            <a:endParaRPr lang="pl-PL" sz="1500" dirty="0">
              <a:solidFill>
                <a:schemeClr val="tx1">
                  <a:lumMod val="75000"/>
                  <a:lumOff val="25000"/>
                </a:schemeClr>
              </a:solidFill>
            </a:endParaRPr>
          </a:p>
        </p:txBody>
      </p:sp>
    </p:spTree>
    <p:extLst>
      <p:ext uri="{BB962C8B-B14F-4D97-AF65-F5344CB8AC3E}">
        <p14:creationId xmlns:p14="http://schemas.microsoft.com/office/powerpoint/2010/main" val="33641727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2D74495C-E3EA-42C4-8C5C-31590F4D4661}"/>
              </a:ext>
            </a:extLst>
          </p:cNvPr>
          <p:cNvSpPr txBox="1">
            <a:spLocks/>
          </p:cNvSpPr>
          <p:nvPr/>
        </p:nvSpPr>
        <p:spPr bwMode="auto">
          <a:xfrm>
            <a:off x="1270273" y="188913"/>
            <a:ext cx="633789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400" b="1" dirty="0">
                <a:solidFill>
                  <a:schemeClr val="tx1">
                    <a:lumMod val="75000"/>
                    <a:lumOff val="25000"/>
                  </a:schemeClr>
                </a:solidFill>
              </a:rPr>
              <a:t>CONDUCTING TRAINING</a:t>
            </a: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41</a:t>
            </a:fld>
            <a:endParaRPr lang="en-US" altLang="pl-PL" dirty="0"/>
          </a:p>
        </p:txBody>
      </p:sp>
      <p:sp>
        <p:nvSpPr>
          <p:cNvPr id="8" name="pole tekstowe 7">
            <a:extLst>
              <a:ext uri="{FF2B5EF4-FFF2-40B4-BE49-F238E27FC236}">
                <a16:creationId xmlns:a16="http://schemas.microsoft.com/office/drawing/2014/main" id="{EA7EA725-24D5-4BEC-8967-66E7638461D2}"/>
              </a:ext>
            </a:extLst>
          </p:cNvPr>
          <p:cNvSpPr txBox="1"/>
          <p:nvPr/>
        </p:nvSpPr>
        <p:spPr>
          <a:xfrm>
            <a:off x="4069711" y="1268760"/>
            <a:ext cx="2110066" cy="369332"/>
          </a:xfrm>
          <a:prstGeom prst="rect">
            <a:avLst/>
          </a:prstGeom>
          <a:noFill/>
        </p:spPr>
        <p:txBody>
          <a:bodyPr wrap="none" rtlCol="0">
            <a:spAutoFit/>
          </a:bodyPr>
          <a:lstStyle/>
          <a:p>
            <a:pPr algn="ctr"/>
            <a:r>
              <a:rPr lang="pl-PL" b="1" dirty="0">
                <a:solidFill>
                  <a:srgbClr val="FD7E01"/>
                </a:solidFill>
              </a:rPr>
              <a:t>ORGANISING WORK</a:t>
            </a:r>
          </a:p>
        </p:txBody>
      </p:sp>
      <p:sp>
        <p:nvSpPr>
          <p:cNvPr id="2" name="Prostokąt 1">
            <a:extLst>
              <a:ext uri="{FF2B5EF4-FFF2-40B4-BE49-F238E27FC236}">
                <a16:creationId xmlns:a16="http://schemas.microsoft.com/office/drawing/2014/main" id="{4037D9B7-8B54-49B3-8D8C-7230CB8A05B5}"/>
              </a:ext>
            </a:extLst>
          </p:cNvPr>
          <p:cNvSpPr/>
          <p:nvPr/>
        </p:nvSpPr>
        <p:spPr>
          <a:xfrm>
            <a:off x="4469532" y="2043713"/>
            <a:ext cx="6595020" cy="3185487"/>
          </a:xfrm>
          <a:prstGeom prst="rect">
            <a:avLst/>
          </a:prstGeom>
        </p:spPr>
        <p:txBody>
          <a:bodyPr wrap="square">
            <a:spAutoFit/>
          </a:bodyPr>
          <a:lstStyle/>
          <a:p>
            <a:pPr marL="36000" indent="-457200">
              <a:spcAft>
                <a:spcPts val="1200"/>
              </a:spcAft>
            </a:pPr>
            <a:r>
              <a:rPr lang="en-GB" sz="1600" b="1" dirty="0">
                <a:solidFill>
                  <a:schemeClr val="tx1">
                    <a:lumMod val="75000"/>
                    <a:lumOff val="25000"/>
                  </a:schemeClr>
                </a:solidFill>
              </a:rPr>
              <a:t>Preparatory activities before the training</a:t>
            </a:r>
            <a:r>
              <a:rPr lang="pl-PL" sz="1600" b="1" dirty="0">
                <a:solidFill>
                  <a:schemeClr val="tx1">
                    <a:lumMod val="75000"/>
                    <a:lumOff val="25000"/>
                  </a:schemeClr>
                </a:solidFill>
              </a:rPr>
              <a:t>:</a:t>
            </a:r>
            <a:endParaRPr lang="en-GB" sz="1600" b="1" dirty="0">
              <a:solidFill>
                <a:schemeClr val="tx1">
                  <a:lumMod val="75000"/>
                  <a:lumOff val="25000"/>
                </a:schemeClr>
              </a:solidFill>
            </a:endParaRPr>
          </a:p>
          <a:p>
            <a:pPr marL="285750" indent="-285750">
              <a:spcAft>
                <a:spcPts val="600"/>
              </a:spcAft>
              <a:buBlip>
                <a:blip r:embed="rId2"/>
              </a:buBlip>
            </a:pPr>
            <a:r>
              <a:rPr lang="en-GB" sz="1600" dirty="0">
                <a:solidFill>
                  <a:schemeClr val="tx1">
                    <a:lumMod val="75000"/>
                    <a:lumOff val="25000"/>
                  </a:schemeClr>
                </a:solidFill>
              </a:rPr>
              <a:t>finding and verifying content on: modern trends in decorating, types and properties of materials and decorative raw materials, rules for decorating glass,</a:t>
            </a:r>
            <a:endParaRPr lang="pl-PL" sz="1600" dirty="0">
              <a:solidFill>
                <a:schemeClr val="tx1">
                  <a:lumMod val="75000"/>
                  <a:lumOff val="25000"/>
                </a:schemeClr>
              </a:solidFill>
            </a:endParaRPr>
          </a:p>
          <a:p>
            <a:pPr marL="285750" indent="-285750">
              <a:spcAft>
                <a:spcPts val="600"/>
              </a:spcAft>
              <a:buBlip>
                <a:blip r:embed="rId2"/>
              </a:buBlip>
            </a:pPr>
            <a:r>
              <a:rPr lang="en-GB" sz="1600" dirty="0">
                <a:solidFill>
                  <a:schemeClr val="tx1">
                    <a:lumMod val="75000"/>
                    <a:lumOff val="25000"/>
                  </a:schemeClr>
                </a:solidFill>
              </a:rPr>
              <a:t>preparation of teaching materials: presentations, slides, printed materials, ready-made exhibits, various types of materials, decorative materials,</a:t>
            </a:r>
            <a:endParaRPr lang="pl-PL" sz="1600" dirty="0">
              <a:solidFill>
                <a:schemeClr val="tx1">
                  <a:lumMod val="75000"/>
                  <a:lumOff val="25000"/>
                </a:schemeClr>
              </a:solidFill>
            </a:endParaRPr>
          </a:p>
          <a:p>
            <a:pPr marL="285750" indent="-285750">
              <a:spcAft>
                <a:spcPts val="600"/>
              </a:spcAft>
              <a:buBlip>
                <a:blip r:embed="rId2"/>
              </a:buBlip>
            </a:pPr>
            <a:r>
              <a:rPr lang="en-GB" sz="1600" dirty="0">
                <a:solidFill>
                  <a:schemeClr val="tx1">
                    <a:lumMod val="75000"/>
                    <a:lumOff val="25000"/>
                  </a:schemeClr>
                </a:solidFill>
              </a:rPr>
              <a:t>organising and providing the right amount and type of materials, decorative raw materials, auxiliary equipment, glass needed, technical means, work stations,</a:t>
            </a:r>
            <a:endParaRPr lang="pl-PL" sz="1600" dirty="0">
              <a:solidFill>
                <a:schemeClr val="tx1">
                  <a:lumMod val="75000"/>
                  <a:lumOff val="25000"/>
                </a:schemeClr>
              </a:solidFill>
            </a:endParaRPr>
          </a:p>
          <a:p>
            <a:pPr marL="285750" indent="-285750">
              <a:spcAft>
                <a:spcPts val="600"/>
              </a:spcAft>
              <a:buBlip>
                <a:blip r:embed="rId2"/>
              </a:buBlip>
            </a:pPr>
            <a:r>
              <a:rPr lang="en-GB" sz="1600" dirty="0">
                <a:solidFill>
                  <a:schemeClr val="tx1">
                    <a:lumMod val="75000"/>
                    <a:lumOff val="25000"/>
                  </a:schemeClr>
                </a:solidFill>
              </a:rPr>
              <a:t>adaptation of training conditions to the goals set - organisation and equipment of the room.</a:t>
            </a:r>
            <a:endParaRPr lang="pl-PL" sz="1600" dirty="0">
              <a:solidFill>
                <a:schemeClr val="tx1">
                  <a:lumMod val="75000"/>
                  <a:lumOff val="25000"/>
                </a:schemeClr>
              </a:solidFill>
            </a:endParaRPr>
          </a:p>
        </p:txBody>
      </p:sp>
      <p:sp>
        <p:nvSpPr>
          <p:cNvPr id="3" name="Prostokąt 2">
            <a:extLst>
              <a:ext uri="{FF2B5EF4-FFF2-40B4-BE49-F238E27FC236}">
                <a16:creationId xmlns:a16="http://schemas.microsoft.com/office/drawing/2014/main" id="{7F05ACD1-2114-4EB6-AAF0-A10F7B06D2B0}"/>
              </a:ext>
            </a:extLst>
          </p:cNvPr>
          <p:cNvSpPr/>
          <p:nvPr/>
        </p:nvSpPr>
        <p:spPr>
          <a:xfrm>
            <a:off x="873462" y="4005064"/>
            <a:ext cx="2263505" cy="923330"/>
          </a:xfrm>
          <a:prstGeom prst="rect">
            <a:avLst/>
          </a:prstGeom>
        </p:spPr>
        <p:txBody>
          <a:bodyPr wrap="none">
            <a:spAutoFit/>
          </a:bodyPr>
          <a:lstStyle/>
          <a:p>
            <a:pPr algn="ctr"/>
            <a:r>
              <a:rPr lang="pl-PL" b="1" dirty="0">
                <a:solidFill>
                  <a:srgbClr val="FBA103"/>
                </a:solidFill>
              </a:rPr>
              <a:t>TRAINING </a:t>
            </a:r>
          </a:p>
          <a:p>
            <a:pPr algn="ctr"/>
            <a:r>
              <a:rPr lang="pl-PL" dirty="0">
                <a:solidFill>
                  <a:srgbClr val="FBA103"/>
                </a:solidFill>
              </a:rPr>
              <a:t>modern </a:t>
            </a:r>
            <a:r>
              <a:rPr lang="pl-PL" dirty="0" err="1">
                <a:solidFill>
                  <a:srgbClr val="FBA103"/>
                </a:solidFill>
              </a:rPr>
              <a:t>trends</a:t>
            </a:r>
            <a:r>
              <a:rPr lang="pl-PL" dirty="0">
                <a:solidFill>
                  <a:srgbClr val="FBA103"/>
                </a:solidFill>
              </a:rPr>
              <a:t> </a:t>
            </a:r>
          </a:p>
          <a:p>
            <a:pPr algn="ctr"/>
            <a:r>
              <a:rPr lang="pl-PL" dirty="0">
                <a:solidFill>
                  <a:srgbClr val="FBA103"/>
                </a:solidFill>
              </a:rPr>
              <a:t>in </a:t>
            </a:r>
            <a:r>
              <a:rPr lang="pl-PL" dirty="0" err="1">
                <a:solidFill>
                  <a:srgbClr val="FBA103"/>
                </a:solidFill>
              </a:rPr>
              <a:t>decorating</a:t>
            </a:r>
            <a:r>
              <a:rPr lang="pl-PL" dirty="0">
                <a:solidFill>
                  <a:srgbClr val="FBA103"/>
                </a:solidFill>
              </a:rPr>
              <a:t> </a:t>
            </a:r>
            <a:r>
              <a:rPr lang="pl-PL" dirty="0" err="1">
                <a:solidFill>
                  <a:srgbClr val="FBA103"/>
                </a:solidFill>
              </a:rPr>
              <a:t>cocktails</a:t>
            </a:r>
            <a:endParaRPr lang="pl-PL" dirty="0">
              <a:solidFill>
                <a:srgbClr val="FBA103"/>
              </a:solidFill>
            </a:endParaRPr>
          </a:p>
        </p:txBody>
      </p:sp>
      <p:pic>
        <p:nvPicPr>
          <p:cNvPr id="26" name="Obraz 25">
            <a:extLst>
              <a:ext uri="{FF2B5EF4-FFF2-40B4-BE49-F238E27FC236}">
                <a16:creationId xmlns:a16="http://schemas.microsoft.com/office/drawing/2014/main" id="{D84495E0-2D21-43F6-88CD-71F05B0E30FC}"/>
              </a:ext>
            </a:extLst>
          </p:cNvPr>
          <p:cNvPicPr>
            <a:picLocks noChangeAspect="1"/>
          </p:cNvPicPr>
          <p:nvPr/>
        </p:nvPicPr>
        <p:blipFill>
          <a:blip r:embed="rId3"/>
          <a:stretch>
            <a:fillRect/>
          </a:stretch>
        </p:blipFill>
        <p:spPr>
          <a:xfrm flipH="1">
            <a:off x="3647726" y="1907779"/>
            <a:ext cx="72010" cy="3368754"/>
          </a:xfrm>
          <a:prstGeom prst="rect">
            <a:avLst/>
          </a:prstGeom>
        </p:spPr>
      </p:pic>
      <p:pic>
        <p:nvPicPr>
          <p:cNvPr id="12" name="Obraz 11">
            <a:extLst>
              <a:ext uri="{FF2B5EF4-FFF2-40B4-BE49-F238E27FC236}">
                <a16:creationId xmlns:a16="http://schemas.microsoft.com/office/drawing/2014/main" id="{2698393A-E50F-4905-B792-1387A8F4DD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5684" y="1907779"/>
            <a:ext cx="1722246" cy="1722246"/>
          </a:xfrm>
          <a:prstGeom prst="rect">
            <a:avLst/>
          </a:prstGeom>
        </p:spPr>
      </p:pic>
    </p:spTree>
    <p:extLst>
      <p:ext uri="{BB962C8B-B14F-4D97-AF65-F5344CB8AC3E}">
        <p14:creationId xmlns:p14="http://schemas.microsoft.com/office/powerpoint/2010/main" val="23065028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2D74495C-E3EA-42C4-8C5C-31590F4D4661}"/>
              </a:ext>
            </a:extLst>
          </p:cNvPr>
          <p:cNvSpPr txBox="1">
            <a:spLocks/>
          </p:cNvSpPr>
          <p:nvPr/>
        </p:nvSpPr>
        <p:spPr bwMode="auto">
          <a:xfrm>
            <a:off x="1270273" y="188913"/>
            <a:ext cx="633789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400" b="1" dirty="0" err="1">
                <a:solidFill>
                  <a:schemeClr val="tx1">
                    <a:lumMod val="75000"/>
                    <a:lumOff val="25000"/>
                  </a:schemeClr>
                </a:solidFill>
              </a:rPr>
              <a:t>CONDUCTING</a:t>
            </a:r>
            <a:r>
              <a:rPr lang="pl-PL" altLang="pl-PL" sz="2400" b="1" dirty="0">
                <a:solidFill>
                  <a:schemeClr val="tx1">
                    <a:lumMod val="75000"/>
                    <a:lumOff val="25000"/>
                  </a:schemeClr>
                </a:solidFill>
              </a:rPr>
              <a:t> TRAINING</a:t>
            </a: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42</a:t>
            </a:fld>
            <a:endParaRPr lang="en-US" altLang="pl-PL" dirty="0"/>
          </a:p>
        </p:txBody>
      </p:sp>
      <p:sp>
        <p:nvSpPr>
          <p:cNvPr id="13" name="Prostokąt 12">
            <a:extLst>
              <a:ext uri="{FF2B5EF4-FFF2-40B4-BE49-F238E27FC236}">
                <a16:creationId xmlns:a16="http://schemas.microsoft.com/office/drawing/2014/main" id="{174C9D0A-C2EC-4737-A2BA-17DCAF5EBE5B}"/>
              </a:ext>
            </a:extLst>
          </p:cNvPr>
          <p:cNvSpPr/>
          <p:nvPr/>
        </p:nvSpPr>
        <p:spPr>
          <a:xfrm>
            <a:off x="4280607" y="1969855"/>
            <a:ext cx="6792416" cy="2939266"/>
          </a:xfrm>
          <a:prstGeom prst="rect">
            <a:avLst/>
          </a:prstGeom>
        </p:spPr>
        <p:txBody>
          <a:bodyPr wrap="square">
            <a:spAutoFit/>
          </a:bodyPr>
          <a:lstStyle/>
          <a:p>
            <a:pPr>
              <a:spcAft>
                <a:spcPts val="1200"/>
              </a:spcAft>
            </a:pPr>
            <a:r>
              <a:rPr lang="pl-PL" sz="1600" b="1" dirty="0" err="1">
                <a:solidFill>
                  <a:schemeClr val="tx1">
                    <a:lumMod val="75000"/>
                    <a:lumOff val="25000"/>
                  </a:schemeClr>
                </a:solidFill>
              </a:rPr>
              <a:t>Actions</a:t>
            </a:r>
            <a:r>
              <a:rPr lang="pl-PL" sz="1600" b="1" dirty="0">
                <a:solidFill>
                  <a:schemeClr val="tx1">
                    <a:lumMod val="75000"/>
                    <a:lumOff val="25000"/>
                  </a:schemeClr>
                </a:solidFill>
              </a:rPr>
              <a:t> </a:t>
            </a:r>
            <a:r>
              <a:rPr lang="pl-PL" sz="1600" b="1" dirty="0" err="1">
                <a:solidFill>
                  <a:schemeClr val="tx1">
                    <a:lumMod val="75000"/>
                    <a:lumOff val="25000"/>
                  </a:schemeClr>
                </a:solidFill>
              </a:rPr>
              <a:t>during</a:t>
            </a:r>
            <a:r>
              <a:rPr lang="pl-PL" sz="1600" b="1" dirty="0">
                <a:solidFill>
                  <a:schemeClr val="tx1">
                    <a:lumMod val="75000"/>
                    <a:lumOff val="25000"/>
                  </a:schemeClr>
                </a:solidFill>
              </a:rPr>
              <a:t> </a:t>
            </a:r>
            <a:r>
              <a:rPr lang="pl-PL" sz="1600" b="1" dirty="0" err="1">
                <a:solidFill>
                  <a:schemeClr val="tx1">
                    <a:lumMod val="75000"/>
                    <a:lumOff val="25000"/>
                  </a:schemeClr>
                </a:solidFill>
              </a:rPr>
              <a:t>its</a:t>
            </a:r>
            <a:r>
              <a:rPr lang="pl-PL" sz="1600" b="1" dirty="0">
                <a:solidFill>
                  <a:schemeClr val="tx1">
                    <a:lumMod val="75000"/>
                    <a:lumOff val="25000"/>
                  </a:schemeClr>
                </a:solidFill>
              </a:rPr>
              <a:t> </a:t>
            </a:r>
            <a:r>
              <a:rPr lang="pl-PL" sz="1600" b="1" dirty="0" err="1">
                <a:solidFill>
                  <a:schemeClr val="tx1">
                    <a:lumMod val="75000"/>
                    <a:lumOff val="25000"/>
                  </a:schemeClr>
                </a:solidFill>
              </a:rPr>
              <a:t>running</a:t>
            </a:r>
            <a:r>
              <a:rPr lang="pl-PL" sz="1600" b="1" dirty="0">
                <a:solidFill>
                  <a:schemeClr val="tx1">
                    <a:lumMod val="75000"/>
                    <a:lumOff val="25000"/>
                  </a:schemeClr>
                </a:solidFill>
              </a:rPr>
              <a:t>:</a:t>
            </a:r>
          </a:p>
          <a:p>
            <a:pPr marL="285750" indent="-285750">
              <a:spcAft>
                <a:spcPts val="600"/>
              </a:spcAft>
              <a:buBlip>
                <a:blip r:embed="rId2"/>
              </a:buBlip>
            </a:pPr>
            <a:r>
              <a:rPr lang="en-GB" sz="1600" dirty="0">
                <a:solidFill>
                  <a:schemeClr val="tx1">
                    <a:lumMod val="75000"/>
                    <a:lumOff val="25000"/>
                  </a:schemeClr>
                </a:solidFill>
              </a:rPr>
              <a:t>preparation of a room for workshops: a visible place to conduct a lecture, presentations and work stations,</a:t>
            </a:r>
            <a:endParaRPr lang="pl-PL" sz="1600" dirty="0">
              <a:solidFill>
                <a:schemeClr val="tx1">
                  <a:lumMod val="75000"/>
                  <a:lumOff val="25000"/>
                </a:schemeClr>
              </a:solidFill>
            </a:endParaRPr>
          </a:p>
          <a:p>
            <a:pPr marL="285750" indent="-285750">
              <a:spcAft>
                <a:spcPts val="600"/>
              </a:spcAft>
              <a:buBlip>
                <a:blip r:embed="rId2"/>
              </a:buBlip>
            </a:pPr>
            <a:r>
              <a:rPr lang="en-GB" sz="1600" dirty="0">
                <a:solidFill>
                  <a:schemeClr val="tx1">
                    <a:lumMod val="75000"/>
                    <a:lumOff val="25000"/>
                  </a:schemeClr>
                </a:solidFill>
              </a:rPr>
              <a:t>preparation of the right amount and type of materials, decorative raw materials, auxiliary equipment, glass needed, technical means,</a:t>
            </a:r>
            <a:endParaRPr lang="pl-PL" sz="1600" dirty="0">
              <a:solidFill>
                <a:schemeClr val="tx1">
                  <a:lumMod val="75000"/>
                  <a:lumOff val="25000"/>
                </a:schemeClr>
              </a:solidFill>
            </a:endParaRPr>
          </a:p>
          <a:p>
            <a:pPr marL="285750" indent="-285750">
              <a:spcAft>
                <a:spcPts val="600"/>
              </a:spcAft>
              <a:buBlip>
                <a:blip r:embed="rId2"/>
              </a:buBlip>
            </a:pPr>
            <a:r>
              <a:rPr lang="en-GB" sz="1600" dirty="0">
                <a:solidFill>
                  <a:schemeClr val="tx1">
                    <a:lumMod val="75000"/>
                    <a:lumOff val="25000"/>
                  </a:schemeClr>
                </a:solidFill>
              </a:rPr>
              <a:t>adjusting the duration of individual parts of the training to their nature and general time frame (the longest time should be spent on  the formation of decorative elements and glass decoration along with instruction, as well as individual exercises in this field and their discussion),</a:t>
            </a:r>
            <a:endParaRPr lang="pl-PL" sz="1600" dirty="0">
              <a:solidFill>
                <a:schemeClr val="tx1">
                  <a:lumMod val="75000"/>
                  <a:lumOff val="25000"/>
                </a:schemeClr>
              </a:solidFill>
            </a:endParaRPr>
          </a:p>
          <a:p>
            <a:pPr marL="285750" indent="-285750">
              <a:spcAft>
                <a:spcPts val="600"/>
              </a:spcAft>
              <a:buBlip>
                <a:blip r:embed="rId2"/>
              </a:buBlip>
            </a:pPr>
            <a:r>
              <a:rPr lang="en-GB" sz="1600" dirty="0">
                <a:solidFill>
                  <a:schemeClr val="tx1">
                    <a:lumMod val="75000"/>
                    <a:lumOff val="25000"/>
                  </a:schemeClr>
                </a:solidFill>
              </a:rPr>
              <a:t>organisation of cleaning activities.</a:t>
            </a:r>
            <a:endParaRPr lang="pl-PL" sz="1600" dirty="0">
              <a:solidFill>
                <a:schemeClr val="tx1">
                  <a:lumMod val="75000"/>
                  <a:lumOff val="25000"/>
                </a:schemeClr>
              </a:solidFill>
            </a:endParaRPr>
          </a:p>
        </p:txBody>
      </p:sp>
      <p:pic>
        <p:nvPicPr>
          <p:cNvPr id="18" name="Obraz 17">
            <a:extLst>
              <a:ext uri="{FF2B5EF4-FFF2-40B4-BE49-F238E27FC236}">
                <a16:creationId xmlns:a16="http://schemas.microsoft.com/office/drawing/2014/main" id="{048C2FA0-2BE6-4200-9765-131FAC7AB32D}"/>
              </a:ext>
            </a:extLst>
          </p:cNvPr>
          <p:cNvPicPr>
            <a:picLocks noChangeAspect="1"/>
          </p:cNvPicPr>
          <p:nvPr/>
        </p:nvPicPr>
        <p:blipFill>
          <a:blip r:embed="rId3"/>
          <a:stretch>
            <a:fillRect/>
          </a:stretch>
        </p:blipFill>
        <p:spPr>
          <a:xfrm flipH="1">
            <a:off x="3647726" y="1907779"/>
            <a:ext cx="72010" cy="3368754"/>
          </a:xfrm>
          <a:prstGeom prst="rect">
            <a:avLst/>
          </a:prstGeom>
        </p:spPr>
      </p:pic>
      <p:sp>
        <p:nvSpPr>
          <p:cNvPr id="22" name="Prostokąt 21">
            <a:extLst>
              <a:ext uri="{FF2B5EF4-FFF2-40B4-BE49-F238E27FC236}">
                <a16:creationId xmlns:a16="http://schemas.microsoft.com/office/drawing/2014/main" id="{674EF31A-850C-4352-A10F-64E488856684}"/>
              </a:ext>
            </a:extLst>
          </p:cNvPr>
          <p:cNvSpPr/>
          <p:nvPr/>
        </p:nvSpPr>
        <p:spPr>
          <a:xfrm>
            <a:off x="873457" y="4005064"/>
            <a:ext cx="2263505" cy="923330"/>
          </a:xfrm>
          <a:prstGeom prst="rect">
            <a:avLst/>
          </a:prstGeom>
        </p:spPr>
        <p:txBody>
          <a:bodyPr wrap="none">
            <a:spAutoFit/>
          </a:bodyPr>
          <a:lstStyle/>
          <a:p>
            <a:pPr algn="ctr"/>
            <a:r>
              <a:rPr lang="en-GB" b="1" dirty="0">
                <a:solidFill>
                  <a:srgbClr val="FBA103"/>
                </a:solidFill>
              </a:rPr>
              <a:t>TRAINING </a:t>
            </a:r>
          </a:p>
          <a:p>
            <a:pPr algn="ctr"/>
            <a:r>
              <a:rPr lang="en-GB" dirty="0">
                <a:solidFill>
                  <a:srgbClr val="FBA103"/>
                </a:solidFill>
              </a:rPr>
              <a:t>modern trends </a:t>
            </a:r>
          </a:p>
          <a:p>
            <a:pPr algn="ctr"/>
            <a:r>
              <a:rPr lang="en-GB" dirty="0">
                <a:solidFill>
                  <a:srgbClr val="FBA103"/>
                </a:solidFill>
              </a:rPr>
              <a:t>in decorating cocktails</a:t>
            </a:r>
          </a:p>
        </p:txBody>
      </p:sp>
      <p:pic>
        <p:nvPicPr>
          <p:cNvPr id="23" name="Obraz 22">
            <a:extLst>
              <a:ext uri="{FF2B5EF4-FFF2-40B4-BE49-F238E27FC236}">
                <a16:creationId xmlns:a16="http://schemas.microsoft.com/office/drawing/2014/main" id="{EE131A2B-BF3B-476A-A92D-AD58BB3248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5684" y="1907779"/>
            <a:ext cx="1722246" cy="1722246"/>
          </a:xfrm>
          <a:prstGeom prst="rect">
            <a:avLst/>
          </a:prstGeom>
        </p:spPr>
      </p:pic>
      <p:sp>
        <p:nvSpPr>
          <p:cNvPr id="14" name="Prostokąt 13">
            <a:extLst>
              <a:ext uri="{FF2B5EF4-FFF2-40B4-BE49-F238E27FC236}">
                <a16:creationId xmlns:a16="http://schemas.microsoft.com/office/drawing/2014/main" id="{CB48AB50-7C44-4096-B74C-43DFBBA2533D}"/>
              </a:ext>
            </a:extLst>
          </p:cNvPr>
          <p:cNvSpPr/>
          <p:nvPr/>
        </p:nvSpPr>
        <p:spPr>
          <a:xfrm>
            <a:off x="928173" y="6146690"/>
            <a:ext cx="2941444" cy="523220"/>
          </a:xfrm>
          <a:prstGeom prst="rect">
            <a:avLst/>
          </a:prstGeom>
        </p:spPr>
        <p:txBody>
          <a:bodyPr wrap="square">
            <a:spAutoFit/>
          </a:bodyPr>
          <a:lstStyle/>
          <a:p>
            <a:r>
              <a:rPr lang="pl-PL" sz="1400" dirty="0"/>
              <a:t>EXAMPLE DOCUMENTS</a:t>
            </a:r>
          </a:p>
          <a:p>
            <a:r>
              <a:rPr lang="pl-PL" sz="1400"/>
              <a:t>WORK CARD 4</a:t>
            </a:r>
            <a:endParaRPr lang="pl-PL" sz="1400" u="sng" dirty="0">
              <a:solidFill>
                <a:schemeClr val="tx1">
                  <a:lumMod val="85000"/>
                  <a:lumOff val="15000"/>
                </a:schemeClr>
              </a:solidFill>
            </a:endParaRPr>
          </a:p>
        </p:txBody>
      </p:sp>
      <p:pic>
        <p:nvPicPr>
          <p:cNvPr id="15" name="Grafika 14">
            <a:extLst>
              <a:ext uri="{FF2B5EF4-FFF2-40B4-BE49-F238E27FC236}">
                <a16:creationId xmlns:a16="http://schemas.microsoft.com/office/drawing/2014/main" id="{B41BE4D5-9D55-4D99-961A-42322C7CB5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1449" y="6128746"/>
            <a:ext cx="522000" cy="522000"/>
          </a:xfrm>
          <a:prstGeom prst="rect">
            <a:avLst/>
          </a:prstGeom>
        </p:spPr>
      </p:pic>
      <p:sp>
        <p:nvSpPr>
          <p:cNvPr id="16" name="pole tekstowe 15">
            <a:extLst>
              <a:ext uri="{FF2B5EF4-FFF2-40B4-BE49-F238E27FC236}">
                <a16:creationId xmlns:a16="http://schemas.microsoft.com/office/drawing/2014/main" id="{FA381C34-9942-4968-87E8-42BF0D778E4D}"/>
              </a:ext>
            </a:extLst>
          </p:cNvPr>
          <p:cNvSpPr txBox="1"/>
          <p:nvPr/>
        </p:nvSpPr>
        <p:spPr>
          <a:xfrm>
            <a:off x="4069712" y="1268760"/>
            <a:ext cx="2110066" cy="369332"/>
          </a:xfrm>
          <a:prstGeom prst="rect">
            <a:avLst/>
          </a:prstGeom>
          <a:noFill/>
        </p:spPr>
        <p:txBody>
          <a:bodyPr wrap="none" rtlCol="0">
            <a:spAutoFit/>
          </a:bodyPr>
          <a:lstStyle/>
          <a:p>
            <a:pPr algn="ctr"/>
            <a:r>
              <a:rPr lang="pl-PL" b="1" dirty="0">
                <a:solidFill>
                  <a:srgbClr val="FD7E01"/>
                </a:solidFill>
              </a:rPr>
              <a:t>ORGANISING WORK</a:t>
            </a:r>
          </a:p>
        </p:txBody>
      </p:sp>
    </p:spTree>
    <p:extLst>
      <p:ext uri="{BB962C8B-B14F-4D97-AF65-F5344CB8AC3E}">
        <p14:creationId xmlns:p14="http://schemas.microsoft.com/office/powerpoint/2010/main" val="26650770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odtytuł 2">
            <a:extLst>
              <a:ext uri="{FF2B5EF4-FFF2-40B4-BE49-F238E27FC236}">
                <a16:creationId xmlns:a16="http://schemas.microsoft.com/office/drawing/2014/main" id="{552F2A47-327A-4BD8-950C-920288839E4E}"/>
              </a:ext>
            </a:extLst>
          </p:cNvPr>
          <p:cNvSpPr txBox="1">
            <a:spLocks/>
          </p:cNvSpPr>
          <p:nvPr/>
        </p:nvSpPr>
        <p:spPr bwMode="auto">
          <a:xfrm>
            <a:off x="2999656" y="4115564"/>
            <a:ext cx="756084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pl-PL" sz="2800" b="1" dirty="0">
                <a:solidFill>
                  <a:schemeClr val="tx1">
                    <a:lumMod val="75000"/>
                    <a:lumOff val="25000"/>
                  </a:schemeClr>
                </a:solidFill>
              </a:rPr>
              <a:t>GO TO THE NEXT MATERIALS </a:t>
            </a:r>
          </a:p>
          <a:p>
            <a:pPr marL="0" indent="0" algn="r">
              <a:buNone/>
            </a:pPr>
            <a:r>
              <a:rPr lang="pl-PL" sz="2800" b="1" dirty="0">
                <a:solidFill>
                  <a:schemeClr val="tx1">
                    <a:lumMod val="75000"/>
                    <a:lumOff val="25000"/>
                  </a:schemeClr>
                </a:solidFill>
              </a:rPr>
              <a:t>FROM THE MODULE</a:t>
            </a:r>
          </a:p>
        </p:txBody>
      </p:sp>
      <p:sp>
        <p:nvSpPr>
          <p:cNvPr id="21" name="pole tekstowe 20">
            <a:extLst>
              <a:ext uri="{FF2B5EF4-FFF2-40B4-BE49-F238E27FC236}">
                <a16:creationId xmlns:a16="http://schemas.microsoft.com/office/drawing/2014/main" id="{5CD17C92-846E-451B-AF6C-6B5F74494046}"/>
              </a:ext>
            </a:extLst>
          </p:cNvPr>
          <p:cNvSpPr txBox="1"/>
          <p:nvPr/>
        </p:nvSpPr>
        <p:spPr>
          <a:xfrm>
            <a:off x="10890676" y="4005064"/>
            <a:ext cx="1326004" cy="1446550"/>
          </a:xfrm>
          <a:prstGeom prst="rect">
            <a:avLst/>
          </a:prstGeom>
          <a:noFill/>
        </p:spPr>
        <p:txBody>
          <a:bodyPr wrap="none" rtlCol="0">
            <a:spAutoFit/>
          </a:bodyPr>
          <a:lstStyle/>
          <a:p>
            <a:pPr marL="285750" indent="-285750" algn="ctr">
              <a:buClr>
                <a:schemeClr val="bg1"/>
              </a:buClr>
              <a:buFont typeface="Wingdings" panose="05000000000000000000" pitchFamily="2" charset="2"/>
              <a:buChar char="ü"/>
            </a:pPr>
            <a:r>
              <a:rPr lang="pl-PL" sz="8800"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rostokąt 11">
            <a:extLst>
              <a:ext uri="{FF2B5EF4-FFF2-40B4-BE49-F238E27FC236}">
                <a16:creationId xmlns:a16="http://schemas.microsoft.com/office/drawing/2014/main" id="{C1E67C42-2E81-417B-ACB6-CCF228108778}"/>
              </a:ext>
            </a:extLst>
          </p:cNvPr>
          <p:cNvSpPr/>
          <p:nvPr/>
        </p:nvSpPr>
        <p:spPr>
          <a:xfrm>
            <a:off x="3923911" y="6146690"/>
            <a:ext cx="1047466" cy="307777"/>
          </a:xfrm>
          <a:prstGeom prst="rect">
            <a:avLst/>
          </a:prstGeom>
        </p:spPr>
        <p:txBody>
          <a:bodyPr wrap="none">
            <a:spAutoFit/>
          </a:bodyPr>
          <a:lstStyle/>
          <a:p>
            <a:r>
              <a:rPr lang="pl-PL" sz="1400" dirty="0">
                <a:solidFill>
                  <a:schemeClr val="tx1">
                    <a:lumMod val="95000"/>
                    <a:lumOff val="5000"/>
                  </a:schemeClr>
                </a:solidFill>
              </a:rPr>
              <a:t>PODCAST 1 </a:t>
            </a:r>
          </a:p>
        </p:txBody>
      </p:sp>
      <p:pic>
        <p:nvPicPr>
          <p:cNvPr id="13" name="Obraz 12">
            <a:extLst>
              <a:ext uri="{FF2B5EF4-FFF2-40B4-BE49-F238E27FC236}">
                <a16:creationId xmlns:a16="http://schemas.microsoft.com/office/drawing/2014/main" id="{60870D10-3444-4229-8FA5-3AF9A2D3EC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69" t="-1724" r="-1669" b="-1724"/>
          <a:stretch/>
        </p:blipFill>
        <p:spPr>
          <a:xfrm>
            <a:off x="3307187" y="6093296"/>
            <a:ext cx="539422" cy="540000"/>
          </a:xfrm>
          <a:prstGeom prst="rect">
            <a:avLst/>
          </a:prstGeom>
        </p:spPr>
      </p:pic>
      <p:sp>
        <p:nvSpPr>
          <p:cNvPr id="16" name="Prostokąt 15">
            <a:extLst>
              <a:ext uri="{FF2B5EF4-FFF2-40B4-BE49-F238E27FC236}">
                <a16:creationId xmlns:a16="http://schemas.microsoft.com/office/drawing/2014/main" id="{1F418477-074C-4379-A6DF-10EF562FAC0F}"/>
              </a:ext>
            </a:extLst>
          </p:cNvPr>
          <p:cNvSpPr/>
          <p:nvPr/>
        </p:nvSpPr>
        <p:spPr>
          <a:xfrm>
            <a:off x="928173" y="6146690"/>
            <a:ext cx="2941444" cy="523220"/>
          </a:xfrm>
          <a:prstGeom prst="rect">
            <a:avLst/>
          </a:prstGeom>
        </p:spPr>
        <p:txBody>
          <a:bodyPr wrap="square">
            <a:spAutoFit/>
          </a:bodyPr>
          <a:lstStyle/>
          <a:p>
            <a:r>
              <a:rPr lang="pl-PL" sz="1400" dirty="0"/>
              <a:t>EXAMPLE DOCUMENTS</a:t>
            </a:r>
          </a:p>
          <a:p>
            <a:r>
              <a:rPr lang="pl-PL" sz="1400" dirty="0"/>
              <a:t>WORK CARD 3</a:t>
            </a:r>
            <a:endParaRPr lang="pl-PL" sz="1400" u="sng" dirty="0">
              <a:solidFill>
                <a:schemeClr val="tx1">
                  <a:lumMod val="85000"/>
                  <a:lumOff val="15000"/>
                </a:schemeClr>
              </a:solidFill>
            </a:endParaRPr>
          </a:p>
        </p:txBody>
      </p:sp>
      <p:pic>
        <p:nvPicPr>
          <p:cNvPr id="18" name="Grafika 17">
            <a:extLst>
              <a:ext uri="{FF2B5EF4-FFF2-40B4-BE49-F238E27FC236}">
                <a16:creationId xmlns:a16="http://schemas.microsoft.com/office/drawing/2014/main" id="{D40AF80C-E9D0-4069-90E4-3213CE1BE9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1449" y="6128746"/>
            <a:ext cx="522000" cy="522000"/>
          </a:xfrm>
          <a:prstGeom prst="rect">
            <a:avLst/>
          </a:prstGeom>
        </p:spPr>
      </p:pic>
      <p:sp>
        <p:nvSpPr>
          <p:cNvPr id="4" name="Tytuł 1">
            <a:extLst>
              <a:ext uri="{FF2B5EF4-FFF2-40B4-BE49-F238E27FC236}">
                <a16:creationId xmlns:a16="http://schemas.microsoft.com/office/drawing/2014/main" id="{2D74495C-E3EA-42C4-8C5C-31590F4D4661}"/>
              </a:ext>
            </a:extLst>
          </p:cNvPr>
          <p:cNvSpPr txBox="1">
            <a:spLocks/>
          </p:cNvSpPr>
          <p:nvPr/>
        </p:nvSpPr>
        <p:spPr bwMode="auto">
          <a:xfrm>
            <a:off x="1270273" y="188913"/>
            <a:ext cx="3889623"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400" b="1" dirty="0">
                <a:solidFill>
                  <a:schemeClr val="tx1">
                    <a:lumMod val="75000"/>
                    <a:lumOff val="25000"/>
                  </a:schemeClr>
                </a:solidFill>
              </a:rPr>
              <a:t>TRAINER PROFILE</a:t>
            </a: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5</a:t>
            </a:fld>
            <a:endParaRPr lang="en-US" altLang="pl-PL" dirty="0"/>
          </a:p>
        </p:txBody>
      </p:sp>
      <p:sp>
        <p:nvSpPr>
          <p:cNvPr id="14" name="pole tekstowe 13">
            <a:extLst>
              <a:ext uri="{FF2B5EF4-FFF2-40B4-BE49-F238E27FC236}">
                <a16:creationId xmlns:a16="http://schemas.microsoft.com/office/drawing/2014/main" id="{95781B24-7688-49F7-B6FC-4DFEDA2A771F}"/>
              </a:ext>
            </a:extLst>
          </p:cNvPr>
          <p:cNvSpPr txBox="1"/>
          <p:nvPr/>
        </p:nvSpPr>
        <p:spPr>
          <a:xfrm>
            <a:off x="1253360" y="4221088"/>
            <a:ext cx="2186816" cy="646331"/>
          </a:xfrm>
          <a:prstGeom prst="rect">
            <a:avLst/>
          </a:prstGeom>
          <a:noFill/>
        </p:spPr>
        <p:txBody>
          <a:bodyPr wrap="none" rtlCol="0">
            <a:spAutoFit/>
          </a:bodyPr>
          <a:lstStyle/>
          <a:p>
            <a:pPr algn="ctr"/>
            <a:r>
              <a:rPr lang="pl-PL" b="1" dirty="0">
                <a:solidFill>
                  <a:srgbClr val="FBA103"/>
                </a:solidFill>
              </a:rPr>
              <a:t>CHARACTERISTIC OF </a:t>
            </a:r>
          </a:p>
          <a:p>
            <a:pPr algn="ctr"/>
            <a:r>
              <a:rPr lang="pl-PL" b="1" dirty="0">
                <a:solidFill>
                  <a:srgbClr val="FBA103"/>
                </a:solidFill>
              </a:rPr>
              <a:t>A GOOD TRAINER (1)</a:t>
            </a:r>
          </a:p>
        </p:txBody>
      </p:sp>
      <p:pic>
        <p:nvPicPr>
          <p:cNvPr id="15" name="Obraz 14">
            <a:extLst>
              <a:ext uri="{FF2B5EF4-FFF2-40B4-BE49-F238E27FC236}">
                <a16:creationId xmlns:a16="http://schemas.microsoft.com/office/drawing/2014/main" id="{2895568C-9BC1-4932-8E8E-3A067C4F3DFA}"/>
              </a:ext>
            </a:extLst>
          </p:cNvPr>
          <p:cNvPicPr>
            <a:picLocks noChangeAspect="1"/>
          </p:cNvPicPr>
          <p:nvPr/>
        </p:nvPicPr>
        <p:blipFill>
          <a:blip r:embed="rId5"/>
          <a:stretch>
            <a:fillRect/>
          </a:stretch>
        </p:blipFill>
        <p:spPr>
          <a:xfrm flipH="1">
            <a:off x="3831474" y="1939321"/>
            <a:ext cx="104286" cy="3145863"/>
          </a:xfrm>
          <a:prstGeom prst="rect">
            <a:avLst/>
          </a:prstGeom>
        </p:spPr>
      </p:pic>
      <p:sp>
        <p:nvSpPr>
          <p:cNvPr id="17" name="Prostokąt 16">
            <a:extLst>
              <a:ext uri="{FF2B5EF4-FFF2-40B4-BE49-F238E27FC236}">
                <a16:creationId xmlns:a16="http://schemas.microsoft.com/office/drawing/2014/main" id="{32346EC2-2200-427C-9F3D-EDC267455CF4}"/>
              </a:ext>
            </a:extLst>
          </p:cNvPr>
          <p:cNvSpPr/>
          <p:nvPr/>
        </p:nvSpPr>
        <p:spPr>
          <a:xfrm>
            <a:off x="4295800" y="2004147"/>
            <a:ext cx="6661398" cy="2769989"/>
          </a:xfrm>
          <a:prstGeom prst="rect">
            <a:avLst/>
          </a:prstGeom>
        </p:spPr>
        <p:txBody>
          <a:bodyPr wrap="square">
            <a:spAutoFit/>
          </a:bodyPr>
          <a:lstStyle/>
          <a:p>
            <a:pPr marL="285750" indent="-285750">
              <a:spcAft>
                <a:spcPts val="1200"/>
              </a:spcAft>
              <a:buBlip>
                <a:blip r:embed="rId6"/>
              </a:buBlip>
            </a:pPr>
            <a:r>
              <a:rPr lang="en-GB" sz="1600" b="1" dirty="0">
                <a:solidFill>
                  <a:schemeClr val="tx1">
                    <a:lumMod val="75000"/>
                    <a:lumOff val="25000"/>
                  </a:schemeClr>
                </a:solidFill>
              </a:rPr>
              <a:t>is competent and treats participants as competent </a:t>
            </a:r>
            <a:r>
              <a:rPr lang="en-GB" sz="1600" dirty="0">
                <a:solidFill>
                  <a:schemeClr val="tx1">
                    <a:lumMod val="75000"/>
                    <a:lumOff val="25000"/>
                  </a:schemeClr>
                </a:solidFill>
              </a:rPr>
              <a:t>and able to achieve specific effects after the course: he can use various decorative materials: grasses, leaves, sugar masses, fruits and others, prepare individual decorative elements, use them to make attractive compositions and adapt to the type of cocktail , its taste and colour</a:t>
            </a:r>
            <a:r>
              <a:rPr lang="pl-PL" sz="1600" dirty="0">
                <a:solidFill>
                  <a:schemeClr val="tx1">
                    <a:lumMod val="75000"/>
                    <a:lumOff val="25000"/>
                  </a:schemeClr>
                </a:solidFill>
              </a:rPr>
              <a:t>,</a:t>
            </a:r>
          </a:p>
          <a:p>
            <a:pPr marL="285750" indent="-285750">
              <a:spcAft>
                <a:spcPts val="1200"/>
              </a:spcAft>
              <a:buBlip>
                <a:blip r:embed="rId6"/>
              </a:buBlip>
            </a:pPr>
            <a:r>
              <a:rPr lang="en-GB" sz="1600" b="1" dirty="0">
                <a:solidFill>
                  <a:schemeClr val="tx1">
                    <a:lumMod val="75000"/>
                    <a:lumOff val="25000"/>
                  </a:schemeClr>
                </a:solidFill>
              </a:rPr>
              <a:t>knows how to speak fluently </a:t>
            </a:r>
            <a:r>
              <a:rPr lang="en-GB" sz="1600" dirty="0">
                <a:solidFill>
                  <a:schemeClr val="tx1">
                    <a:lumMod val="75000"/>
                    <a:lumOff val="25000"/>
                  </a:schemeClr>
                </a:solidFill>
              </a:rPr>
              <a:t>and clearly about what and how to do in turn and uses professional terms,</a:t>
            </a:r>
            <a:endParaRPr lang="pl-PL" sz="1600" dirty="0">
              <a:solidFill>
                <a:schemeClr val="tx1">
                  <a:lumMod val="75000"/>
                  <a:lumOff val="25000"/>
                </a:schemeClr>
              </a:solidFill>
            </a:endParaRPr>
          </a:p>
          <a:p>
            <a:pPr marL="285750" indent="-285750">
              <a:spcAft>
                <a:spcPts val="1200"/>
              </a:spcAft>
              <a:buBlip>
                <a:blip r:embed="rId6"/>
              </a:buBlip>
            </a:pPr>
            <a:r>
              <a:rPr lang="en-GB" sz="1600" b="1" dirty="0">
                <a:solidFill>
                  <a:schemeClr val="tx1">
                    <a:lumMod val="75000"/>
                    <a:lumOff val="25000"/>
                  </a:schemeClr>
                </a:solidFill>
              </a:rPr>
              <a:t>listens carefully to learners</a:t>
            </a:r>
            <a:r>
              <a:rPr lang="en-GB" sz="1600" dirty="0">
                <a:solidFill>
                  <a:schemeClr val="tx1">
                    <a:lumMod val="75000"/>
                    <a:lumOff val="25000"/>
                  </a:schemeClr>
                </a:solidFill>
              </a:rPr>
              <a:t>, responds appropriately to their needs,</a:t>
            </a:r>
          </a:p>
          <a:p>
            <a:pPr marL="285750" indent="-285750">
              <a:spcAft>
                <a:spcPts val="1200"/>
              </a:spcAft>
              <a:buBlip>
                <a:blip r:embed="rId6"/>
              </a:buBlip>
            </a:pPr>
            <a:r>
              <a:rPr lang="en-GB" sz="1600" b="1" dirty="0">
                <a:solidFill>
                  <a:schemeClr val="tx1">
                    <a:lumMod val="75000"/>
                    <a:lumOff val="25000"/>
                  </a:schemeClr>
                </a:solidFill>
              </a:rPr>
              <a:t>builds a climate of confidence </a:t>
            </a:r>
            <a:r>
              <a:rPr lang="en-GB" sz="1600" dirty="0">
                <a:solidFill>
                  <a:schemeClr val="tx1">
                    <a:lumMod val="75000"/>
                    <a:lumOff val="25000"/>
                  </a:schemeClr>
                </a:solidFill>
              </a:rPr>
              <a:t>in a group that encourages creativity</a:t>
            </a:r>
            <a:r>
              <a:rPr lang="pl-PL" sz="1600" dirty="0">
                <a:solidFill>
                  <a:schemeClr val="tx1">
                    <a:lumMod val="75000"/>
                    <a:lumOff val="25000"/>
                  </a:schemeClr>
                </a:solidFill>
              </a:rPr>
              <a:t>,</a:t>
            </a:r>
          </a:p>
        </p:txBody>
      </p:sp>
      <p:pic>
        <p:nvPicPr>
          <p:cNvPr id="19" name="Obraz 18">
            <a:extLst>
              <a:ext uri="{FF2B5EF4-FFF2-40B4-BE49-F238E27FC236}">
                <a16:creationId xmlns:a16="http://schemas.microsoft.com/office/drawing/2014/main" id="{E334EC46-5559-4676-B64D-1902FBDEF760}"/>
              </a:ext>
            </a:extLst>
          </p:cNvPr>
          <p:cNvPicPr>
            <a:picLocks noChangeAspect="1"/>
          </p:cNvPicPr>
          <p:nvPr/>
        </p:nvPicPr>
        <p:blipFill>
          <a:blip r:embed="rId7" cstate="print">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415480" y="2204864"/>
            <a:ext cx="1800200" cy="1800200"/>
          </a:xfrm>
          <a:prstGeom prst="rect">
            <a:avLst/>
          </a:prstGeom>
        </p:spPr>
      </p:pic>
    </p:spTree>
    <p:extLst>
      <p:ext uri="{BB962C8B-B14F-4D97-AF65-F5344CB8AC3E}">
        <p14:creationId xmlns:p14="http://schemas.microsoft.com/office/powerpoint/2010/main" val="1983786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2D74495C-E3EA-42C4-8C5C-31590F4D4661}"/>
              </a:ext>
            </a:extLst>
          </p:cNvPr>
          <p:cNvSpPr txBox="1">
            <a:spLocks/>
          </p:cNvSpPr>
          <p:nvPr/>
        </p:nvSpPr>
        <p:spPr bwMode="auto">
          <a:xfrm>
            <a:off x="1270273" y="188913"/>
            <a:ext cx="633789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400" b="1" dirty="0">
                <a:solidFill>
                  <a:schemeClr val="tx1">
                    <a:lumMod val="75000"/>
                    <a:lumOff val="25000"/>
                  </a:schemeClr>
                </a:solidFill>
              </a:rPr>
              <a:t>TRAINER PROFILE</a:t>
            </a: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6</a:t>
            </a:fld>
            <a:endParaRPr lang="en-US" altLang="pl-PL" dirty="0"/>
          </a:p>
        </p:txBody>
      </p:sp>
      <p:pic>
        <p:nvPicPr>
          <p:cNvPr id="17" name="Obraz 16">
            <a:extLst>
              <a:ext uri="{FF2B5EF4-FFF2-40B4-BE49-F238E27FC236}">
                <a16:creationId xmlns:a16="http://schemas.microsoft.com/office/drawing/2014/main" id="{39D46781-F86C-4F92-AF93-E3B5935B8F89}"/>
              </a:ext>
            </a:extLst>
          </p:cNvPr>
          <p:cNvPicPr>
            <a:picLocks noChangeAspect="1"/>
          </p:cNvPicPr>
          <p:nvPr/>
        </p:nvPicPr>
        <p:blipFill>
          <a:blip r:embed="rId2"/>
          <a:stretch>
            <a:fillRect/>
          </a:stretch>
        </p:blipFill>
        <p:spPr>
          <a:xfrm flipH="1">
            <a:off x="3831474" y="1939321"/>
            <a:ext cx="104286" cy="3145863"/>
          </a:xfrm>
          <a:prstGeom prst="rect">
            <a:avLst/>
          </a:prstGeom>
        </p:spPr>
      </p:pic>
      <p:sp>
        <p:nvSpPr>
          <p:cNvPr id="21" name="pole tekstowe 20">
            <a:extLst>
              <a:ext uri="{FF2B5EF4-FFF2-40B4-BE49-F238E27FC236}">
                <a16:creationId xmlns:a16="http://schemas.microsoft.com/office/drawing/2014/main" id="{F9F01568-6073-43A9-87A1-34DCF37AF9E9}"/>
              </a:ext>
            </a:extLst>
          </p:cNvPr>
          <p:cNvSpPr txBox="1"/>
          <p:nvPr/>
        </p:nvSpPr>
        <p:spPr>
          <a:xfrm>
            <a:off x="1253349" y="4221088"/>
            <a:ext cx="2186817" cy="923330"/>
          </a:xfrm>
          <a:prstGeom prst="rect">
            <a:avLst/>
          </a:prstGeom>
          <a:noFill/>
        </p:spPr>
        <p:txBody>
          <a:bodyPr wrap="none" rtlCol="0">
            <a:spAutoFit/>
          </a:bodyPr>
          <a:lstStyle/>
          <a:p>
            <a:pPr algn="ctr"/>
            <a:r>
              <a:rPr lang="pl-PL" b="1" dirty="0">
                <a:solidFill>
                  <a:srgbClr val="FBA103"/>
                </a:solidFill>
              </a:rPr>
              <a:t>CHARACTERISTIC OF </a:t>
            </a:r>
          </a:p>
          <a:p>
            <a:pPr algn="ctr"/>
            <a:r>
              <a:rPr lang="pl-PL" b="1" dirty="0">
                <a:solidFill>
                  <a:srgbClr val="FBA103"/>
                </a:solidFill>
              </a:rPr>
              <a:t>A GOOD TRAINER</a:t>
            </a:r>
          </a:p>
          <a:p>
            <a:pPr algn="ctr"/>
            <a:r>
              <a:rPr lang="pl-PL" b="1" dirty="0">
                <a:solidFill>
                  <a:srgbClr val="FBA103"/>
                </a:solidFill>
              </a:rPr>
              <a:t>(2)</a:t>
            </a:r>
          </a:p>
        </p:txBody>
      </p:sp>
      <p:sp>
        <p:nvSpPr>
          <p:cNvPr id="22" name="Prostokąt 21">
            <a:extLst>
              <a:ext uri="{FF2B5EF4-FFF2-40B4-BE49-F238E27FC236}">
                <a16:creationId xmlns:a16="http://schemas.microsoft.com/office/drawing/2014/main" id="{32200718-67E1-49BD-B0A5-9B98C10B8D7E}"/>
              </a:ext>
            </a:extLst>
          </p:cNvPr>
          <p:cNvSpPr/>
          <p:nvPr/>
        </p:nvSpPr>
        <p:spPr>
          <a:xfrm>
            <a:off x="4511824" y="1884888"/>
            <a:ext cx="6912768" cy="3970318"/>
          </a:xfrm>
          <a:prstGeom prst="rect">
            <a:avLst/>
          </a:prstGeom>
        </p:spPr>
        <p:txBody>
          <a:bodyPr wrap="square">
            <a:spAutoFit/>
          </a:bodyPr>
          <a:lstStyle/>
          <a:p>
            <a:pPr marL="285750" indent="-285750">
              <a:spcAft>
                <a:spcPts val="1200"/>
              </a:spcAft>
              <a:buBlip>
                <a:blip r:embed="rId3"/>
              </a:buBlip>
            </a:pPr>
            <a:r>
              <a:rPr lang="en-GB" sz="1600" b="1" dirty="0">
                <a:solidFill>
                  <a:schemeClr val="tx1">
                    <a:lumMod val="75000"/>
                    <a:lumOff val="25000"/>
                  </a:schemeClr>
                </a:solidFill>
              </a:rPr>
              <a:t>is involved in training, </a:t>
            </a:r>
            <a:r>
              <a:rPr lang="en-GB" sz="1600" dirty="0">
                <a:solidFill>
                  <a:schemeClr val="tx1">
                    <a:lumMod val="75000"/>
                    <a:lumOff val="25000"/>
                  </a:schemeClr>
                </a:solidFill>
              </a:rPr>
              <a:t>cares for the provision of appropriate decorative materials, small equipment and utensils and watches over every participant,</a:t>
            </a:r>
            <a:r>
              <a:rPr lang="pl-PL" sz="1600" dirty="0">
                <a:solidFill>
                  <a:schemeClr val="tx1">
                    <a:lumMod val="75000"/>
                    <a:lumOff val="25000"/>
                  </a:schemeClr>
                </a:solidFill>
              </a:rPr>
              <a:t> </a:t>
            </a:r>
          </a:p>
          <a:p>
            <a:pPr marL="285750" indent="-285750">
              <a:spcAft>
                <a:spcPts val="1200"/>
              </a:spcAft>
              <a:buBlip>
                <a:blip r:embed="rId3"/>
              </a:buBlip>
            </a:pPr>
            <a:r>
              <a:rPr lang="en-GB" sz="1600" b="1" dirty="0">
                <a:solidFill>
                  <a:schemeClr val="tx1">
                    <a:lumMod val="75000"/>
                    <a:lumOff val="25000"/>
                  </a:schemeClr>
                </a:solidFill>
              </a:rPr>
              <a:t>is tolerant </a:t>
            </a:r>
            <a:r>
              <a:rPr lang="en-GB" sz="1600" dirty="0">
                <a:solidFill>
                  <a:schemeClr val="tx1">
                    <a:lumMod val="75000"/>
                    <a:lumOff val="25000"/>
                  </a:schemeClr>
                </a:solidFill>
              </a:rPr>
              <a:t>when someone has a problem with cutting out a pretty spiral of orange peel, but he is also looking forward to progress,</a:t>
            </a:r>
            <a:endParaRPr lang="pl-PL" sz="1600" dirty="0">
              <a:solidFill>
                <a:schemeClr val="tx1">
                  <a:lumMod val="75000"/>
                  <a:lumOff val="25000"/>
                </a:schemeClr>
              </a:solidFill>
            </a:endParaRPr>
          </a:p>
          <a:p>
            <a:pPr marL="285750" indent="-285750">
              <a:spcAft>
                <a:spcPts val="1200"/>
              </a:spcAft>
              <a:buBlip>
                <a:blip r:embed="rId3"/>
              </a:buBlip>
            </a:pPr>
            <a:r>
              <a:rPr lang="en-GB" sz="1600" b="1" dirty="0">
                <a:solidFill>
                  <a:schemeClr val="tx1">
                    <a:lumMod val="75000"/>
                    <a:lumOff val="25000"/>
                  </a:schemeClr>
                </a:solidFill>
              </a:rPr>
              <a:t>is flexible </a:t>
            </a:r>
            <a:r>
              <a:rPr lang="en-GB" sz="1600" dirty="0">
                <a:solidFill>
                  <a:schemeClr val="tx1">
                    <a:lumMod val="75000"/>
                    <a:lumOff val="25000"/>
                  </a:schemeClr>
                </a:solidFill>
              </a:rPr>
              <a:t>when you need to spend more time on activities and operations that are difficult or when any detail arouses special interest,</a:t>
            </a:r>
            <a:endParaRPr lang="pl-PL" sz="1600" dirty="0">
              <a:solidFill>
                <a:schemeClr val="tx1">
                  <a:lumMod val="75000"/>
                  <a:lumOff val="25000"/>
                </a:schemeClr>
              </a:solidFill>
            </a:endParaRPr>
          </a:p>
          <a:p>
            <a:pPr marL="285750" indent="-285750">
              <a:spcAft>
                <a:spcPts val="1200"/>
              </a:spcAft>
              <a:buBlip>
                <a:blip r:embed="rId3"/>
              </a:buBlip>
            </a:pPr>
            <a:r>
              <a:rPr lang="en-GB" sz="1600" b="1" dirty="0">
                <a:solidFill>
                  <a:schemeClr val="tx1">
                    <a:lumMod val="75000"/>
                    <a:lumOff val="25000"/>
                  </a:schemeClr>
                </a:solidFill>
              </a:rPr>
              <a:t>is socially mature, </a:t>
            </a:r>
            <a:r>
              <a:rPr lang="en-GB" sz="1600" dirty="0">
                <a:solidFill>
                  <a:schemeClr val="tx1">
                    <a:lumMod val="75000"/>
                    <a:lumOff val="25000"/>
                  </a:schemeClr>
                </a:solidFill>
              </a:rPr>
              <a:t>i.e. knows how to appreciate the participant's efforts regardless of his predisposition and way of working,</a:t>
            </a:r>
            <a:endParaRPr lang="pl-PL" sz="1600" dirty="0">
              <a:solidFill>
                <a:schemeClr val="tx1">
                  <a:lumMod val="75000"/>
                  <a:lumOff val="25000"/>
                </a:schemeClr>
              </a:solidFill>
            </a:endParaRPr>
          </a:p>
          <a:p>
            <a:pPr marL="285750" indent="-285750">
              <a:spcAft>
                <a:spcPts val="1200"/>
              </a:spcAft>
              <a:buBlip>
                <a:blip r:embed="rId3"/>
              </a:buBlip>
            </a:pPr>
            <a:r>
              <a:rPr lang="en-GB" sz="1600" b="1" dirty="0">
                <a:solidFill>
                  <a:schemeClr val="tx1">
                    <a:lumMod val="75000"/>
                    <a:lumOff val="25000"/>
                  </a:schemeClr>
                </a:solidFill>
              </a:rPr>
              <a:t>is capable of self-criticism </a:t>
            </a:r>
            <a:r>
              <a:rPr lang="en-GB" sz="1600" dirty="0">
                <a:solidFill>
                  <a:schemeClr val="tx1">
                    <a:lumMod val="75000"/>
                    <a:lumOff val="25000"/>
                  </a:schemeClr>
                </a:solidFill>
              </a:rPr>
              <a:t>-  knows what he cannot do and he can </a:t>
            </a:r>
            <a:r>
              <a:rPr lang="en-GB" sz="1600" dirty="0" err="1">
                <a:solidFill>
                  <a:schemeClr val="tx1">
                    <a:lumMod val="75000"/>
                    <a:lumOff val="25000"/>
                  </a:schemeClr>
                </a:solidFill>
              </a:rPr>
              <a:t>can</a:t>
            </a:r>
            <a:r>
              <a:rPr lang="en-GB" sz="1600" dirty="0">
                <a:solidFill>
                  <a:schemeClr val="tx1">
                    <a:lumMod val="75000"/>
                    <a:lumOff val="25000"/>
                  </a:schemeClr>
                </a:solidFill>
              </a:rPr>
              <a:t>, sees the directions of self-improvement</a:t>
            </a:r>
            <a:endParaRPr lang="pl-PL" sz="1600" dirty="0">
              <a:solidFill>
                <a:schemeClr val="tx1">
                  <a:lumMod val="75000"/>
                  <a:lumOff val="25000"/>
                </a:schemeClr>
              </a:solidFill>
            </a:endParaRPr>
          </a:p>
          <a:p>
            <a:pPr marL="285750" indent="-285750">
              <a:spcAft>
                <a:spcPts val="1200"/>
              </a:spcAft>
              <a:buBlip>
                <a:blip r:embed="rId3"/>
              </a:buBlip>
            </a:pPr>
            <a:endParaRPr lang="en-GB" sz="1600" dirty="0"/>
          </a:p>
          <a:p>
            <a:pPr marL="285750" indent="-285750">
              <a:spcAft>
                <a:spcPts val="1200"/>
              </a:spcAft>
              <a:buBlip>
                <a:blip r:embed="rId3"/>
              </a:buBlip>
            </a:pPr>
            <a:endParaRPr lang="pl-PL" sz="1600" dirty="0">
              <a:solidFill>
                <a:schemeClr val="tx1">
                  <a:lumMod val="75000"/>
                  <a:lumOff val="25000"/>
                </a:schemeClr>
              </a:solidFill>
            </a:endParaRPr>
          </a:p>
        </p:txBody>
      </p:sp>
      <p:pic>
        <p:nvPicPr>
          <p:cNvPr id="8" name="Obraz 7">
            <a:extLst>
              <a:ext uri="{FF2B5EF4-FFF2-40B4-BE49-F238E27FC236}">
                <a16:creationId xmlns:a16="http://schemas.microsoft.com/office/drawing/2014/main" id="{4316B0A3-7F57-45F8-8EA0-E023373109E4}"/>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415480" y="2204864"/>
            <a:ext cx="1800200" cy="1800200"/>
          </a:xfrm>
          <a:prstGeom prst="rect">
            <a:avLst/>
          </a:prstGeom>
        </p:spPr>
      </p:pic>
    </p:spTree>
    <p:extLst>
      <p:ext uri="{BB962C8B-B14F-4D97-AF65-F5344CB8AC3E}">
        <p14:creationId xmlns:p14="http://schemas.microsoft.com/office/powerpoint/2010/main" val="4050461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az 12">
            <a:extLst>
              <a:ext uri="{FF2B5EF4-FFF2-40B4-BE49-F238E27FC236}">
                <a16:creationId xmlns:a16="http://schemas.microsoft.com/office/drawing/2014/main" id="{AC73B5ED-1ADF-4D36-8BA5-D7B830E102A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270" r="-23270"/>
          <a:stretch/>
        </p:blipFill>
        <p:spPr>
          <a:xfrm>
            <a:off x="3594100" y="0"/>
            <a:ext cx="10287000" cy="6858000"/>
          </a:xfrm>
          <a:prstGeom prst="rect">
            <a:avLst/>
          </a:prstGeom>
        </p:spPr>
      </p:pic>
      <p:sp>
        <p:nvSpPr>
          <p:cNvPr id="12" name="Prostokąt 11">
            <a:extLst>
              <a:ext uri="{FF2B5EF4-FFF2-40B4-BE49-F238E27FC236}">
                <a16:creationId xmlns:a16="http://schemas.microsoft.com/office/drawing/2014/main" id="{64839005-76C2-45E1-B8F7-E00CE4C3625E}"/>
              </a:ext>
            </a:extLst>
          </p:cNvPr>
          <p:cNvSpPr/>
          <p:nvPr/>
        </p:nvSpPr>
        <p:spPr>
          <a:xfrm>
            <a:off x="3908" y="1915085"/>
            <a:ext cx="9048328" cy="3458131"/>
          </a:xfrm>
          <a:prstGeom prst="rect">
            <a:avLst/>
          </a:prstGeom>
          <a:solidFill>
            <a:srgbClr val="FBBE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C000"/>
              </a:solidFill>
            </a:endParaRPr>
          </a:p>
        </p:txBody>
      </p:sp>
      <p:sp>
        <p:nvSpPr>
          <p:cNvPr id="4" name="Tytuł 1">
            <a:extLst>
              <a:ext uri="{FF2B5EF4-FFF2-40B4-BE49-F238E27FC236}">
                <a16:creationId xmlns:a16="http://schemas.microsoft.com/office/drawing/2014/main" id="{2D74495C-E3EA-42C4-8C5C-31590F4D4661}"/>
              </a:ext>
            </a:extLst>
          </p:cNvPr>
          <p:cNvSpPr txBox="1">
            <a:spLocks/>
          </p:cNvSpPr>
          <p:nvPr/>
        </p:nvSpPr>
        <p:spPr bwMode="auto">
          <a:xfrm>
            <a:off x="1270273" y="188913"/>
            <a:ext cx="633789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400" b="1" dirty="0">
                <a:solidFill>
                  <a:schemeClr val="tx1">
                    <a:lumMod val="75000"/>
                    <a:lumOff val="25000"/>
                  </a:schemeClr>
                </a:solidFill>
              </a:rPr>
              <a:t>TRAINER PROFILE</a:t>
            </a: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7</a:t>
            </a:fld>
            <a:endParaRPr lang="en-US" altLang="pl-PL" dirty="0"/>
          </a:p>
        </p:txBody>
      </p:sp>
      <p:sp>
        <p:nvSpPr>
          <p:cNvPr id="8" name="Symbol zastępczy zawartości 2">
            <a:extLst>
              <a:ext uri="{FF2B5EF4-FFF2-40B4-BE49-F238E27FC236}">
                <a16:creationId xmlns:a16="http://schemas.microsoft.com/office/drawing/2014/main" id="{359632E7-FFEC-466B-82A0-38C2727D187A}"/>
              </a:ext>
            </a:extLst>
          </p:cNvPr>
          <p:cNvSpPr txBox="1">
            <a:spLocks/>
          </p:cNvSpPr>
          <p:nvPr/>
        </p:nvSpPr>
        <p:spPr>
          <a:xfrm>
            <a:off x="2688876" y="1844824"/>
            <a:ext cx="6824758" cy="40324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00050" lvl="1" indent="0">
              <a:spcAft>
                <a:spcPts val="1800"/>
              </a:spcAft>
              <a:buFont typeface="Arial" panose="020B0604020202020204" pitchFamily="34" charset="0"/>
              <a:buNone/>
            </a:pPr>
            <a:endParaRPr lang="pl-PL" sz="2000" b="1" dirty="0"/>
          </a:p>
          <a:p>
            <a:pPr marL="400050" lvl="1" indent="0">
              <a:spcAft>
                <a:spcPts val="1800"/>
              </a:spcAft>
              <a:buFont typeface="Arial" panose="020B0604020202020204" pitchFamily="34" charset="0"/>
              <a:buNone/>
            </a:pPr>
            <a:endParaRPr lang="pl-PL" sz="2000" b="1" dirty="0"/>
          </a:p>
          <a:p>
            <a:pPr marL="0" indent="0">
              <a:spcAft>
                <a:spcPts val="1200"/>
              </a:spcAft>
              <a:buNone/>
            </a:pPr>
            <a:endParaRPr lang="pl-PL" sz="2000" dirty="0"/>
          </a:p>
          <a:p>
            <a:pPr marL="400050" lvl="1" indent="0">
              <a:buFont typeface="Arial" panose="020B0604020202020204" pitchFamily="34" charset="0"/>
              <a:buNone/>
            </a:pPr>
            <a:endParaRPr lang="pl-PL" dirty="0"/>
          </a:p>
        </p:txBody>
      </p:sp>
      <p:sp>
        <p:nvSpPr>
          <p:cNvPr id="2" name="Prostokąt 1">
            <a:extLst>
              <a:ext uri="{FF2B5EF4-FFF2-40B4-BE49-F238E27FC236}">
                <a16:creationId xmlns:a16="http://schemas.microsoft.com/office/drawing/2014/main" id="{6ECA6512-4F1C-4000-86D1-B325AAA9A2E8}"/>
              </a:ext>
            </a:extLst>
          </p:cNvPr>
          <p:cNvSpPr/>
          <p:nvPr/>
        </p:nvSpPr>
        <p:spPr>
          <a:xfrm>
            <a:off x="1228044" y="2905486"/>
            <a:ext cx="6347348" cy="1446550"/>
          </a:xfrm>
          <a:prstGeom prst="rect">
            <a:avLst/>
          </a:prstGeom>
        </p:spPr>
        <p:txBody>
          <a:bodyPr wrap="square">
            <a:spAutoFit/>
          </a:bodyPr>
          <a:lstStyle/>
          <a:p>
            <a:pPr>
              <a:spcAft>
                <a:spcPts val="600"/>
              </a:spcAft>
            </a:pPr>
            <a:r>
              <a:rPr lang="en-US" sz="2200" b="1" dirty="0">
                <a:solidFill>
                  <a:schemeClr val="bg1"/>
                </a:solidFill>
              </a:rPr>
              <a:t>When you start training bartenders, regardless of whether it is a bartending course and a degree, baristas, whiskey or flair, you have to remember about proper self-presentation.</a:t>
            </a:r>
            <a:endParaRPr lang="pl-PL" sz="2200" b="1" dirty="0">
              <a:solidFill>
                <a:schemeClr val="bg1"/>
              </a:solidFill>
            </a:endParaRPr>
          </a:p>
        </p:txBody>
      </p:sp>
    </p:spTree>
    <p:extLst>
      <p:ext uri="{BB962C8B-B14F-4D97-AF65-F5344CB8AC3E}">
        <p14:creationId xmlns:p14="http://schemas.microsoft.com/office/powerpoint/2010/main" val="244519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2D74495C-E3EA-42C4-8C5C-31590F4D4661}"/>
              </a:ext>
            </a:extLst>
          </p:cNvPr>
          <p:cNvSpPr txBox="1">
            <a:spLocks/>
          </p:cNvSpPr>
          <p:nvPr/>
        </p:nvSpPr>
        <p:spPr bwMode="auto">
          <a:xfrm>
            <a:off x="1270273" y="188913"/>
            <a:ext cx="633789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400" b="1" dirty="0">
                <a:solidFill>
                  <a:schemeClr val="tx1">
                    <a:lumMod val="75000"/>
                    <a:lumOff val="25000"/>
                  </a:schemeClr>
                </a:solidFill>
              </a:rPr>
              <a:t>TRAINER PROFILE</a:t>
            </a: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8</a:t>
            </a:fld>
            <a:endParaRPr lang="en-US" altLang="pl-PL" dirty="0"/>
          </a:p>
        </p:txBody>
      </p:sp>
      <p:sp>
        <p:nvSpPr>
          <p:cNvPr id="8" name="Symbol zastępczy zawartości 2">
            <a:extLst>
              <a:ext uri="{FF2B5EF4-FFF2-40B4-BE49-F238E27FC236}">
                <a16:creationId xmlns:a16="http://schemas.microsoft.com/office/drawing/2014/main" id="{359632E7-FFEC-466B-82A0-38C2727D187A}"/>
              </a:ext>
            </a:extLst>
          </p:cNvPr>
          <p:cNvSpPr txBox="1">
            <a:spLocks/>
          </p:cNvSpPr>
          <p:nvPr/>
        </p:nvSpPr>
        <p:spPr>
          <a:xfrm>
            <a:off x="2688876" y="1844824"/>
            <a:ext cx="6824758" cy="40324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00050" lvl="1" indent="0">
              <a:spcAft>
                <a:spcPts val="1800"/>
              </a:spcAft>
              <a:buFont typeface="Arial" panose="020B0604020202020204" pitchFamily="34" charset="0"/>
              <a:buNone/>
            </a:pPr>
            <a:endParaRPr lang="pl-PL" sz="2000" b="1" dirty="0"/>
          </a:p>
          <a:p>
            <a:pPr marL="400050" lvl="1" indent="0">
              <a:spcAft>
                <a:spcPts val="1800"/>
              </a:spcAft>
              <a:buFont typeface="Arial" panose="020B0604020202020204" pitchFamily="34" charset="0"/>
              <a:buNone/>
            </a:pPr>
            <a:endParaRPr lang="pl-PL" sz="2000" b="1" dirty="0"/>
          </a:p>
          <a:p>
            <a:pPr marL="0" indent="0">
              <a:spcAft>
                <a:spcPts val="1200"/>
              </a:spcAft>
              <a:buNone/>
            </a:pPr>
            <a:endParaRPr lang="pl-PL" sz="2000" dirty="0"/>
          </a:p>
          <a:p>
            <a:pPr marL="400050" lvl="1" indent="0">
              <a:buFont typeface="Arial" panose="020B0604020202020204" pitchFamily="34" charset="0"/>
              <a:buNone/>
            </a:pPr>
            <a:endParaRPr lang="pl-PL" dirty="0"/>
          </a:p>
        </p:txBody>
      </p:sp>
      <p:pic>
        <p:nvPicPr>
          <p:cNvPr id="12" name="Obraz 11">
            <a:extLst>
              <a:ext uri="{FF2B5EF4-FFF2-40B4-BE49-F238E27FC236}">
                <a16:creationId xmlns:a16="http://schemas.microsoft.com/office/drawing/2014/main" id="{F4990309-1026-403C-AE1F-407DAB7B1200}"/>
              </a:ext>
            </a:extLst>
          </p:cNvPr>
          <p:cNvPicPr>
            <a:picLocks noChangeAspect="1"/>
          </p:cNvPicPr>
          <p:nvPr/>
        </p:nvPicPr>
        <p:blipFill>
          <a:blip r:embed="rId2"/>
          <a:stretch>
            <a:fillRect/>
          </a:stretch>
        </p:blipFill>
        <p:spPr>
          <a:xfrm flipH="1">
            <a:off x="3831474" y="1772816"/>
            <a:ext cx="104286" cy="3145863"/>
          </a:xfrm>
          <a:prstGeom prst="rect">
            <a:avLst/>
          </a:prstGeom>
        </p:spPr>
      </p:pic>
      <p:sp>
        <p:nvSpPr>
          <p:cNvPr id="2" name="Prostokąt 1">
            <a:extLst>
              <a:ext uri="{FF2B5EF4-FFF2-40B4-BE49-F238E27FC236}">
                <a16:creationId xmlns:a16="http://schemas.microsoft.com/office/drawing/2014/main" id="{6752BC7F-A11D-4A5F-B60D-FE26958FFAE4}"/>
              </a:ext>
            </a:extLst>
          </p:cNvPr>
          <p:cNvSpPr/>
          <p:nvPr/>
        </p:nvSpPr>
        <p:spPr>
          <a:xfrm>
            <a:off x="4439220" y="1772816"/>
            <a:ext cx="6480720" cy="3153684"/>
          </a:xfrm>
          <a:prstGeom prst="rect">
            <a:avLst/>
          </a:prstGeom>
        </p:spPr>
        <p:txBody>
          <a:bodyPr wrap="square">
            <a:spAutoFit/>
          </a:bodyPr>
          <a:lstStyle/>
          <a:p>
            <a:pPr indent="-457200">
              <a:spcAft>
                <a:spcPts val="600"/>
              </a:spcAft>
            </a:pPr>
            <a:r>
              <a:rPr lang="en-GB" sz="1600" dirty="0">
                <a:solidFill>
                  <a:schemeClr val="tx1">
                    <a:lumMod val="75000"/>
                    <a:lumOff val="25000"/>
                  </a:schemeClr>
                </a:solidFill>
              </a:rPr>
              <a:t>Its main purpose is to cause the trainer to be positively received as a competent and at the same time friendly and kind. The trainer who trains bartenders should:</a:t>
            </a:r>
            <a:endParaRPr lang="pl-PL" sz="1600" dirty="0">
              <a:solidFill>
                <a:schemeClr val="tx1">
                  <a:lumMod val="75000"/>
                  <a:lumOff val="25000"/>
                </a:schemeClr>
              </a:solidFill>
            </a:endParaRPr>
          </a:p>
          <a:p>
            <a:pPr marL="285750" indent="-285750">
              <a:lnSpc>
                <a:spcPct val="114000"/>
              </a:lnSpc>
              <a:buBlip>
                <a:blip r:embed="rId3"/>
              </a:buBlip>
            </a:pPr>
            <a:r>
              <a:rPr lang="en-GB" sz="1600" dirty="0">
                <a:solidFill>
                  <a:schemeClr val="tx1">
                    <a:lumMod val="75000"/>
                    <a:lumOff val="25000"/>
                  </a:schemeClr>
                </a:solidFill>
              </a:rPr>
              <a:t>wear a bartender outfit adapted to the type of training: when it covers the skills and competences required in a high-class bar it has to be elegant or more casual, non-binding movements when it concerns, for example, the Flair course,</a:t>
            </a:r>
            <a:endParaRPr lang="pl-PL" sz="1600" dirty="0">
              <a:solidFill>
                <a:schemeClr val="tx1">
                  <a:lumMod val="75000"/>
                  <a:lumOff val="25000"/>
                </a:schemeClr>
              </a:solidFill>
            </a:endParaRPr>
          </a:p>
          <a:p>
            <a:pPr marL="285750" indent="-285750">
              <a:lnSpc>
                <a:spcPct val="114000"/>
              </a:lnSpc>
              <a:buBlip>
                <a:blip r:embed="rId3"/>
              </a:buBlip>
            </a:pPr>
            <a:r>
              <a:rPr lang="en-GB" sz="1600" dirty="0">
                <a:solidFill>
                  <a:schemeClr val="tx1">
                    <a:lumMod val="75000"/>
                    <a:lumOff val="25000"/>
                  </a:schemeClr>
                </a:solidFill>
              </a:rPr>
              <a:t>be aware of your body language and control it,</a:t>
            </a:r>
            <a:endParaRPr lang="pl-PL" sz="1600" dirty="0">
              <a:solidFill>
                <a:schemeClr val="tx1">
                  <a:lumMod val="75000"/>
                  <a:lumOff val="25000"/>
                </a:schemeClr>
              </a:solidFill>
            </a:endParaRPr>
          </a:p>
          <a:p>
            <a:pPr marL="285750" indent="-285750">
              <a:lnSpc>
                <a:spcPct val="114000"/>
              </a:lnSpc>
              <a:buBlip>
                <a:blip r:embed="rId3"/>
              </a:buBlip>
            </a:pPr>
            <a:r>
              <a:rPr lang="en-GB" sz="1600" dirty="0">
                <a:solidFill>
                  <a:schemeClr val="tx1">
                    <a:lumMod val="75000"/>
                    <a:lumOff val="25000"/>
                  </a:schemeClr>
                </a:solidFill>
              </a:rPr>
              <a:t>efficiently perform all the professional activities</a:t>
            </a:r>
            <a:r>
              <a:rPr lang="pl-PL" sz="1600" dirty="0">
                <a:solidFill>
                  <a:schemeClr val="tx1">
                    <a:lumMod val="75000"/>
                    <a:lumOff val="25000"/>
                  </a:schemeClr>
                </a:solidFill>
              </a:rPr>
              <a:t>,</a:t>
            </a:r>
          </a:p>
          <a:p>
            <a:pPr marL="285750" indent="-285750">
              <a:lnSpc>
                <a:spcPct val="114000"/>
              </a:lnSpc>
              <a:buBlip>
                <a:blip r:embed="rId3"/>
              </a:buBlip>
            </a:pPr>
            <a:r>
              <a:rPr lang="en-GB" sz="1600" dirty="0">
                <a:solidFill>
                  <a:schemeClr val="tx1">
                    <a:lumMod val="75000"/>
                    <a:lumOff val="25000"/>
                  </a:schemeClr>
                </a:solidFill>
              </a:rPr>
              <a:t>keep in touch with the group,</a:t>
            </a:r>
            <a:endParaRPr lang="pl-PL" sz="1600" dirty="0">
              <a:solidFill>
                <a:schemeClr val="tx1">
                  <a:lumMod val="75000"/>
                  <a:lumOff val="25000"/>
                </a:schemeClr>
              </a:solidFill>
            </a:endParaRPr>
          </a:p>
          <a:p>
            <a:pPr marL="285750" indent="-285750">
              <a:lnSpc>
                <a:spcPct val="114000"/>
              </a:lnSpc>
              <a:buBlip>
                <a:blip r:embed="rId3"/>
              </a:buBlip>
            </a:pPr>
            <a:r>
              <a:rPr lang="en-GB" sz="1600" dirty="0">
                <a:solidFill>
                  <a:schemeClr val="tx1">
                    <a:lumMod val="75000"/>
                    <a:lumOff val="25000"/>
                  </a:schemeClr>
                </a:solidFill>
              </a:rPr>
              <a:t>be open to the expectations and signals of the training participants</a:t>
            </a:r>
            <a:r>
              <a:rPr lang="pl-PL" sz="1600" dirty="0">
                <a:solidFill>
                  <a:schemeClr val="tx1">
                    <a:lumMod val="75000"/>
                    <a:lumOff val="25000"/>
                  </a:schemeClr>
                </a:solidFill>
              </a:rPr>
              <a:t>.</a:t>
            </a:r>
          </a:p>
        </p:txBody>
      </p:sp>
      <p:sp>
        <p:nvSpPr>
          <p:cNvPr id="14" name="pole tekstowe 13">
            <a:extLst>
              <a:ext uri="{FF2B5EF4-FFF2-40B4-BE49-F238E27FC236}">
                <a16:creationId xmlns:a16="http://schemas.microsoft.com/office/drawing/2014/main" id="{0215E1BB-6097-46A7-8406-566423FE0629}"/>
              </a:ext>
            </a:extLst>
          </p:cNvPr>
          <p:cNvSpPr txBox="1"/>
          <p:nvPr/>
        </p:nvSpPr>
        <p:spPr>
          <a:xfrm>
            <a:off x="1191571" y="4067780"/>
            <a:ext cx="2151616" cy="369332"/>
          </a:xfrm>
          <a:prstGeom prst="rect">
            <a:avLst/>
          </a:prstGeom>
          <a:noFill/>
        </p:spPr>
        <p:txBody>
          <a:bodyPr wrap="none" rtlCol="0">
            <a:spAutoFit/>
          </a:bodyPr>
          <a:lstStyle/>
          <a:p>
            <a:pPr algn="ctr"/>
            <a:r>
              <a:rPr lang="pl-PL" b="1" dirty="0">
                <a:solidFill>
                  <a:srgbClr val="FBA103"/>
                </a:solidFill>
              </a:rPr>
              <a:t>SELF PRESENTATION</a:t>
            </a:r>
          </a:p>
        </p:txBody>
      </p:sp>
      <p:pic>
        <p:nvPicPr>
          <p:cNvPr id="17" name="Obraz 16">
            <a:extLst>
              <a:ext uri="{FF2B5EF4-FFF2-40B4-BE49-F238E27FC236}">
                <a16:creationId xmlns:a16="http://schemas.microsoft.com/office/drawing/2014/main" id="{9073BBA1-D855-4C7F-B39F-46C30A24D674}"/>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415480" y="1988840"/>
            <a:ext cx="1800200" cy="1800200"/>
          </a:xfrm>
          <a:prstGeom prst="rect">
            <a:avLst/>
          </a:prstGeom>
        </p:spPr>
      </p:pic>
      <p:sp>
        <p:nvSpPr>
          <p:cNvPr id="13" name="Prostokąt 12">
            <a:extLst>
              <a:ext uri="{FF2B5EF4-FFF2-40B4-BE49-F238E27FC236}">
                <a16:creationId xmlns:a16="http://schemas.microsoft.com/office/drawing/2014/main" id="{7B0126B2-ABA4-4849-86FA-C3D9846B4D95}"/>
              </a:ext>
            </a:extLst>
          </p:cNvPr>
          <p:cNvSpPr/>
          <p:nvPr/>
        </p:nvSpPr>
        <p:spPr>
          <a:xfrm>
            <a:off x="879311" y="6165304"/>
            <a:ext cx="1047466" cy="307777"/>
          </a:xfrm>
          <a:prstGeom prst="rect">
            <a:avLst/>
          </a:prstGeom>
        </p:spPr>
        <p:txBody>
          <a:bodyPr wrap="none">
            <a:spAutoFit/>
          </a:bodyPr>
          <a:lstStyle/>
          <a:p>
            <a:r>
              <a:rPr lang="pl-PL" sz="1400" dirty="0">
                <a:solidFill>
                  <a:schemeClr val="tx1">
                    <a:lumMod val="95000"/>
                    <a:lumOff val="5000"/>
                  </a:schemeClr>
                </a:solidFill>
              </a:rPr>
              <a:t>PODCAST 1 </a:t>
            </a:r>
          </a:p>
        </p:txBody>
      </p:sp>
      <p:pic>
        <p:nvPicPr>
          <p:cNvPr id="16" name="Obraz 15">
            <a:extLst>
              <a:ext uri="{FF2B5EF4-FFF2-40B4-BE49-F238E27FC236}">
                <a16:creationId xmlns:a16="http://schemas.microsoft.com/office/drawing/2014/main" id="{8ABA1C1D-5259-4881-B28F-5DB77DEC560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69" t="-1724" r="-1669" b="-1724"/>
          <a:stretch/>
        </p:blipFill>
        <p:spPr>
          <a:xfrm>
            <a:off x="339889" y="6133515"/>
            <a:ext cx="539422" cy="540000"/>
          </a:xfrm>
          <a:prstGeom prst="rect">
            <a:avLst/>
          </a:prstGeom>
        </p:spPr>
      </p:pic>
    </p:spTree>
    <p:extLst>
      <p:ext uri="{BB962C8B-B14F-4D97-AF65-F5344CB8AC3E}">
        <p14:creationId xmlns:p14="http://schemas.microsoft.com/office/powerpoint/2010/main" val="1633045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BE45E8F5-E103-4F15-8189-2B93FD6E224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270" r="-23270"/>
          <a:stretch/>
        </p:blipFill>
        <p:spPr>
          <a:xfrm>
            <a:off x="-528736" y="0"/>
            <a:ext cx="10287000" cy="6858000"/>
          </a:xfrm>
          <a:prstGeom prst="rect">
            <a:avLst/>
          </a:prstGeom>
        </p:spPr>
      </p:pic>
      <p:sp>
        <p:nvSpPr>
          <p:cNvPr id="16" name="Prostokąt 15">
            <a:extLst>
              <a:ext uri="{FF2B5EF4-FFF2-40B4-BE49-F238E27FC236}">
                <a16:creationId xmlns:a16="http://schemas.microsoft.com/office/drawing/2014/main" id="{DB7A4E71-2493-4D1B-872E-E734DB6B5273}"/>
              </a:ext>
            </a:extLst>
          </p:cNvPr>
          <p:cNvSpPr/>
          <p:nvPr/>
        </p:nvSpPr>
        <p:spPr>
          <a:xfrm>
            <a:off x="3143672" y="1915085"/>
            <a:ext cx="9048328" cy="3458131"/>
          </a:xfrm>
          <a:prstGeom prst="rect">
            <a:avLst/>
          </a:prstGeom>
          <a:solidFill>
            <a:srgbClr val="FBBE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C000"/>
              </a:solidFill>
            </a:endParaRPr>
          </a:p>
        </p:txBody>
      </p:sp>
      <p:sp>
        <p:nvSpPr>
          <p:cNvPr id="17" name="pole tekstowe 16">
            <a:extLst>
              <a:ext uri="{FF2B5EF4-FFF2-40B4-BE49-F238E27FC236}">
                <a16:creationId xmlns:a16="http://schemas.microsoft.com/office/drawing/2014/main" id="{8EE2C219-DBD4-4878-8D51-8055C1B4D5ED}"/>
              </a:ext>
            </a:extLst>
          </p:cNvPr>
          <p:cNvSpPr txBox="1"/>
          <p:nvPr/>
        </p:nvSpPr>
        <p:spPr>
          <a:xfrm>
            <a:off x="4280359" y="2784289"/>
            <a:ext cx="6912768" cy="1724831"/>
          </a:xfrm>
          <a:prstGeom prst="rect">
            <a:avLst/>
          </a:prstGeom>
          <a:noFill/>
        </p:spPr>
        <p:txBody>
          <a:bodyPr wrap="square" rtlCol="0">
            <a:spAutoFit/>
          </a:bodyPr>
          <a:lstStyle/>
          <a:p>
            <a:r>
              <a:rPr lang="pl-PL" sz="2400" b="1" dirty="0">
                <a:solidFill>
                  <a:schemeClr val="bg1"/>
                </a:solidFill>
              </a:rPr>
              <a:t>SELF-PRESENTATION</a:t>
            </a:r>
            <a:r>
              <a:rPr lang="pl-PL" sz="2400" dirty="0">
                <a:solidFill>
                  <a:schemeClr val="bg1"/>
                </a:solidFill>
              </a:rPr>
              <a:t> </a:t>
            </a:r>
          </a:p>
          <a:p>
            <a:pPr algn="just">
              <a:lnSpc>
                <a:spcPct val="114000"/>
              </a:lnSpc>
              <a:spcAft>
                <a:spcPts val="1200"/>
              </a:spcAft>
            </a:pPr>
            <a:r>
              <a:rPr lang="en-GB" b="1" dirty="0">
                <a:solidFill>
                  <a:schemeClr val="bg1"/>
                </a:solidFill>
              </a:rPr>
              <a:t>it is a process that involves controlling an individual's perception of the environment. Usually, the image that is created by the person corresponds to reality, although sometimes it has a tendency to select real information about yourself.</a:t>
            </a:r>
            <a:endParaRPr lang="pl-PL" b="1" dirty="0">
              <a:solidFill>
                <a:schemeClr val="bg1"/>
              </a:solidFill>
            </a:endParaRP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9</a:t>
            </a:fld>
            <a:endParaRPr lang="en-US" altLang="pl-PL" dirty="0"/>
          </a:p>
        </p:txBody>
      </p:sp>
    </p:spTree>
    <p:extLst>
      <p:ext uri="{BB962C8B-B14F-4D97-AF65-F5344CB8AC3E}">
        <p14:creationId xmlns:p14="http://schemas.microsoft.com/office/powerpoint/2010/main" val="3973018612"/>
      </p:ext>
    </p:extLst>
  </p:cSld>
  <p:clrMapOvr>
    <a:masterClrMapping/>
  </p:clrMapOvr>
</p:sld>
</file>

<file path=ppt/theme/theme1.xml><?xml version="1.0" encoding="utf-8"?>
<a:theme xmlns:a="http://schemas.openxmlformats.org/drawingml/2006/main" name="1_MK">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TS2</Template>
  <TotalTime>11239</TotalTime>
  <Words>3275</Words>
  <Application>Microsoft Office PowerPoint</Application>
  <PresentationFormat>Panoramiczny</PresentationFormat>
  <Paragraphs>436</Paragraphs>
  <Slides>43</Slides>
  <Notes>3</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43</vt:i4>
      </vt:variant>
    </vt:vector>
  </HeadingPairs>
  <TitlesOfParts>
    <vt:vector size="47" baseType="lpstr">
      <vt:lpstr>Arial</vt:lpstr>
      <vt:lpstr>Calibri</vt:lpstr>
      <vt:lpstr>Wingdings</vt:lpstr>
      <vt:lpstr>1_MK</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BENEFITS OF WORKING IN A SMALL GROUP </vt:lpstr>
      <vt:lpstr>Prezentacja programu PowerPoint</vt:lpstr>
      <vt:lpstr>Prezentacja programu PowerPoint</vt:lpstr>
      <vt:lpstr>TASKS CONDUCTED TO THE GROUP</vt:lpstr>
      <vt:lpstr>TASKS CONDUCTED ON INDIVIDUAL PARTICIPANTS</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Sebastian</dc:creator>
  <cp:lastModifiedBy>Sawa</cp:lastModifiedBy>
  <cp:revision>712</cp:revision>
  <cp:lastPrinted>2013-06-24T05:55:58Z</cp:lastPrinted>
  <dcterms:created xsi:type="dcterms:W3CDTF">2013-01-04T21:46:29Z</dcterms:created>
  <dcterms:modified xsi:type="dcterms:W3CDTF">2019-06-10T09:11:25Z</dcterms:modified>
</cp:coreProperties>
</file>