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42"/>
  </p:notesMasterIdLst>
  <p:handoutMasterIdLst>
    <p:handoutMasterId r:id="rId43"/>
  </p:handoutMasterIdLst>
  <p:sldIdLst>
    <p:sldId id="256" r:id="rId2"/>
    <p:sldId id="370" r:id="rId3"/>
    <p:sldId id="380" r:id="rId4"/>
    <p:sldId id="372" r:id="rId5"/>
    <p:sldId id="427" r:id="rId6"/>
    <p:sldId id="428" r:id="rId7"/>
    <p:sldId id="429" r:id="rId8"/>
    <p:sldId id="385" r:id="rId9"/>
    <p:sldId id="386" r:id="rId10"/>
    <p:sldId id="430" r:id="rId11"/>
    <p:sldId id="431" r:id="rId12"/>
    <p:sldId id="432" r:id="rId13"/>
    <p:sldId id="433" r:id="rId14"/>
    <p:sldId id="434" r:id="rId15"/>
    <p:sldId id="383" r:id="rId16"/>
    <p:sldId id="392" r:id="rId17"/>
    <p:sldId id="435" r:id="rId18"/>
    <p:sldId id="394" r:id="rId19"/>
    <p:sldId id="417" r:id="rId20"/>
    <p:sldId id="395" r:id="rId21"/>
    <p:sldId id="396" r:id="rId22"/>
    <p:sldId id="418" r:id="rId23"/>
    <p:sldId id="397" r:id="rId24"/>
    <p:sldId id="398" r:id="rId25"/>
    <p:sldId id="399" r:id="rId26"/>
    <p:sldId id="400" r:id="rId27"/>
    <p:sldId id="401" r:id="rId28"/>
    <p:sldId id="436" r:id="rId29"/>
    <p:sldId id="437" r:id="rId30"/>
    <p:sldId id="438" r:id="rId31"/>
    <p:sldId id="439" r:id="rId32"/>
    <p:sldId id="440" r:id="rId33"/>
    <p:sldId id="441" r:id="rId34"/>
    <p:sldId id="409" r:id="rId35"/>
    <p:sldId id="410" r:id="rId36"/>
    <p:sldId id="402" r:id="rId37"/>
    <p:sldId id="412" r:id="rId38"/>
    <p:sldId id="413" r:id="rId39"/>
    <p:sldId id="414" r:id="rId40"/>
    <p:sldId id="288" r:id="rId41"/>
  </p:sldIdLst>
  <p:sldSz cx="12192000" cy="6858000"/>
  <p:notesSz cx="7099300" cy="10234613"/>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wa" initials="AS" lastIdx="2" clrIdx="0">
    <p:extLst>
      <p:ext uri="{19B8F6BF-5375-455C-9EA6-DF929625EA0E}">
        <p15:presenceInfo xmlns:p15="http://schemas.microsoft.com/office/powerpoint/2012/main" userId="Sa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E03"/>
    <a:srgbClr val="FD7E01"/>
    <a:srgbClr val="FE7E01"/>
    <a:srgbClr val="FD6D01"/>
    <a:srgbClr val="F33D0B"/>
    <a:srgbClr val="FBA103"/>
    <a:srgbClr val="FF9405"/>
    <a:srgbClr val="FFAC06"/>
    <a:srgbClr val="FE880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5" autoAdjust="0"/>
    <p:restoredTop sz="92998" autoAdjust="0"/>
  </p:normalViewPr>
  <p:slideViewPr>
    <p:cSldViewPr>
      <p:cViewPr>
        <p:scale>
          <a:sx n="75" d="100"/>
          <a:sy n="75" d="100"/>
        </p:scale>
        <p:origin x="714" y="6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9643134-0858-4A9B-A6BA-A7F7B2263031}"/>
              </a:ext>
            </a:extLst>
          </p:cNvPr>
          <p:cNvSpPr>
            <a:spLocks noGrp="1"/>
          </p:cNvSpPr>
          <p:nvPr>
            <p:ph type="hdr" sz="quarter"/>
          </p:nvPr>
        </p:nvSpPr>
        <p:spPr>
          <a:xfrm>
            <a:off x="0" y="0"/>
            <a:ext cx="3076575" cy="5111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4B0051F6-38E7-4A71-960D-FACE4439BA11}"/>
              </a:ext>
            </a:extLst>
          </p:cNvPr>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4EFB505-70A1-4765-9ACF-429564792C96}" type="datetimeFigureOut">
              <a:rPr lang="pl-PL"/>
              <a:pPr>
                <a:defRPr/>
              </a:pPr>
              <a:t>24.04.2019</a:t>
            </a:fld>
            <a:endParaRPr lang="pl-PL"/>
          </a:p>
        </p:txBody>
      </p:sp>
      <p:sp>
        <p:nvSpPr>
          <p:cNvPr id="4" name="Symbol zastępczy stopki 3">
            <a:extLst>
              <a:ext uri="{FF2B5EF4-FFF2-40B4-BE49-F238E27FC236}">
                <a16:creationId xmlns:a16="http://schemas.microsoft.com/office/drawing/2014/main" id="{67C2E76B-8966-4A00-B507-FF2B66A1F460}"/>
              </a:ext>
            </a:extLst>
          </p:cNvPr>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l-PL"/>
          </a:p>
        </p:txBody>
      </p:sp>
      <p:sp>
        <p:nvSpPr>
          <p:cNvPr id="5" name="Symbol zastępczy numeru slajdu 4">
            <a:extLst>
              <a:ext uri="{FF2B5EF4-FFF2-40B4-BE49-F238E27FC236}">
                <a16:creationId xmlns:a16="http://schemas.microsoft.com/office/drawing/2014/main" id="{BBD0811F-3215-4259-B788-860795B3415C}"/>
              </a:ext>
            </a:extLst>
          </p:cNvPr>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6A4CA16-37F3-499A-BEED-4A8BCE703EA7}"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9AAB0AE-9957-41FE-A5ED-B644E56E4661}"/>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D7DB7563-CCB6-4845-A2D0-C948769D81C3}"/>
              </a:ext>
            </a:extLst>
          </p:cNvPr>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05E376B0-35C7-47EA-B964-113D4D372017}" type="datetimeFigureOut">
              <a:rPr lang="pl-PL"/>
              <a:pPr>
                <a:defRPr/>
              </a:pPr>
              <a:t>24.04.2019</a:t>
            </a:fld>
            <a:endParaRPr lang="pl-PL"/>
          </a:p>
        </p:txBody>
      </p:sp>
      <p:sp>
        <p:nvSpPr>
          <p:cNvPr id="4" name="Symbol zastępczy obrazu slajdu 3">
            <a:extLst>
              <a:ext uri="{FF2B5EF4-FFF2-40B4-BE49-F238E27FC236}">
                <a16:creationId xmlns:a16="http://schemas.microsoft.com/office/drawing/2014/main" id="{88F878EB-6A22-48E2-BCAA-5ABB4574B1F8}"/>
              </a:ext>
            </a:extLst>
          </p:cNvPr>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pl-PL" noProof="0"/>
          </a:p>
        </p:txBody>
      </p:sp>
      <p:sp>
        <p:nvSpPr>
          <p:cNvPr id="5" name="Symbol zastępczy notatek 4">
            <a:extLst>
              <a:ext uri="{FF2B5EF4-FFF2-40B4-BE49-F238E27FC236}">
                <a16:creationId xmlns:a16="http://schemas.microsoft.com/office/drawing/2014/main" id="{42CAFBB9-895B-4996-910F-5D1C49EDA429}"/>
              </a:ext>
            </a:extLst>
          </p:cNvPr>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4054A53E-1C5D-4DBC-AD02-D2F89BD4319E}"/>
              </a:ext>
            </a:extLst>
          </p:cNvPr>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pl-PL"/>
          </a:p>
        </p:txBody>
      </p:sp>
      <p:sp>
        <p:nvSpPr>
          <p:cNvPr id="7" name="Symbol zastępczy numeru slajdu 6">
            <a:extLst>
              <a:ext uri="{FF2B5EF4-FFF2-40B4-BE49-F238E27FC236}">
                <a16:creationId xmlns:a16="http://schemas.microsoft.com/office/drawing/2014/main" id="{E3E3E1F0-FAE3-4A21-9571-440557AEB74A}"/>
              </a:ext>
            </a:extLst>
          </p:cNvPr>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E081964A-7C56-4E4D-87AA-70D1D2E23AD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1</a:t>
            </a:fld>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25</a:t>
            </a:fld>
            <a:endParaRPr lang="pl-PL" altLang="pl-PL"/>
          </a:p>
        </p:txBody>
      </p:sp>
    </p:spTree>
    <p:extLst>
      <p:ext uri="{BB962C8B-B14F-4D97-AF65-F5344CB8AC3E}">
        <p14:creationId xmlns:p14="http://schemas.microsoft.com/office/powerpoint/2010/main" val="323616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30</a:t>
            </a:fld>
            <a:endParaRPr lang="pl-PL" altLang="pl-PL"/>
          </a:p>
        </p:txBody>
      </p:sp>
    </p:spTree>
    <p:extLst>
      <p:ext uri="{BB962C8B-B14F-4D97-AF65-F5344CB8AC3E}">
        <p14:creationId xmlns:p14="http://schemas.microsoft.com/office/powerpoint/2010/main" val="47524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36</a:t>
            </a:fld>
            <a:endParaRPr lang="pl-PL" altLang="pl-PL"/>
          </a:p>
        </p:txBody>
      </p:sp>
    </p:spTree>
    <p:extLst>
      <p:ext uri="{BB962C8B-B14F-4D97-AF65-F5344CB8AC3E}">
        <p14:creationId xmlns:p14="http://schemas.microsoft.com/office/powerpoint/2010/main" val="2818982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FD45270-A00D-416E-97E0-84BF49D0E2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927"/>
          <a:stretch/>
        </p:blipFill>
        <p:spPr>
          <a:xfrm>
            <a:off x="1810528" y="0"/>
            <a:ext cx="4216922" cy="4204486"/>
          </a:xfrm>
          <a:prstGeom prst="rect">
            <a:avLst/>
          </a:prstGeom>
        </p:spPr>
      </p:pic>
      <p:sp>
        <p:nvSpPr>
          <p:cNvPr id="19" name="Prostokąt 18">
            <a:extLst>
              <a:ext uri="{FF2B5EF4-FFF2-40B4-BE49-F238E27FC236}">
                <a16:creationId xmlns:a16="http://schemas.microsoft.com/office/drawing/2014/main" id="{B465F669-2400-4B65-9B92-9A0360F82416}"/>
              </a:ext>
            </a:extLst>
          </p:cNvPr>
          <p:cNvSpPr/>
          <p:nvPr userDrawn="1"/>
        </p:nvSpPr>
        <p:spPr>
          <a:xfrm>
            <a:off x="10718974" y="3900190"/>
            <a:ext cx="1473026" cy="1473026"/>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25" name="Obraz 24">
            <a:extLst>
              <a:ext uri="{FF2B5EF4-FFF2-40B4-BE49-F238E27FC236}">
                <a16:creationId xmlns:a16="http://schemas.microsoft.com/office/drawing/2014/main" id="{8BD595BC-D814-42AA-85E0-2C0362773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866" y="550686"/>
            <a:ext cx="1944216" cy="574058"/>
          </a:xfrm>
          <a:prstGeom prst="rect">
            <a:avLst/>
          </a:prstGeom>
        </p:spPr>
      </p:pic>
      <p:pic>
        <p:nvPicPr>
          <p:cNvPr id="23" name="Obraz 22">
            <a:extLst>
              <a:ext uri="{FF2B5EF4-FFF2-40B4-BE49-F238E27FC236}">
                <a16:creationId xmlns:a16="http://schemas.microsoft.com/office/drawing/2014/main" id="{6F90718E-9208-4705-976C-6685DC443C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467" y="5748217"/>
            <a:ext cx="1561629" cy="773007"/>
          </a:xfrm>
          <a:prstGeom prst="rect">
            <a:avLst/>
          </a:prstGeom>
        </p:spPr>
      </p:pic>
      <p:pic>
        <p:nvPicPr>
          <p:cNvPr id="26" name="Obraz 25">
            <a:extLst>
              <a:ext uri="{FF2B5EF4-FFF2-40B4-BE49-F238E27FC236}">
                <a16:creationId xmlns:a16="http://schemas.microsoft.com/office/drawing/2014/main" id="{593B827B-C1C5-40BB-A6CE-BD668C0F3F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64552" y="5746124"/>
            <a:ext cx="770835" cy="775118"/>
          </a:xfrm>
          <a:prstGeom prst="rect">
            <a:avLst/>
          </a:prstGeom>
        </p:spPr>
      </p:pic>
      <p:pic>
        <p:nvPicPr>
          <p:cNvPr id="27" name="Picture 2" descr="https://mediaprocessor.websimages.com/fit/1920x1920/www.ukspot-ltd.com/medium-5.png">
            <a:extLst>
              <a:ext uri="{FF2B5EF4-FFF2-40B4-BE49-F238E27FC236}">
                <a16:creationId xmlns:a16="http://schemas.microsoft.com/office/drawing/2014/main" id="{8B2AD5BC-BB8A-4449-8BDA-A99067501AD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56613" y="5661248"/>
            <a:ext cx="896000" cy="967438"/>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a:extLst>
              <a:ext uri="{FF2B5EF4-FFF2-40B4-BE49-F238E27FC236}">
                <a16:creationId xmlns:a16="http://schemas.microsoft.com/office/drawing/2014/main" id="{ECCCC3BB-A58D-4097-9E66-F1D19269781F}"/>
              </a:ext>
            </a:extLst>
          </p:cNvPr>
          <p:cNvSpPr/>
          <p:nvPr userDrawn="1"/>
        </p:nvSpPr>
        <p:spPr>
          <a:xfrm>
            <a:off x="0" y="2492896"/>
            <a:ext cx="1810528" cy="1711590"/>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10" name="Obraz 9">
            <a:extLst>
              <a:ext uri="{FF2B5EF4-FFF2-40B4-BE49-F238E27FC236}">
                <a16:creationId xmlns:a16="http://schemas.microsoft.com/office/drawing/2014/main" id="{F0FDA86C-49AE-4D26-801F-2AC31515D7F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25604" y="-9738"/>
            <a:ext cx="1811378" cy="1811378"/>
          </a:xfrm>
          <a:prstGeom prst="rect">
            <a:avLst/>
          </a:prstGeom>
        </p:spPr>
      </p:pic>
    </p:spTree>
    <p:extLst>
      <p:ext uri="{BB962C8B-B14F-4D97-AF65-F5344CB8AC3E}">
        <p14:creationId xmlns:p14="http://schemas.microsoft.com/office/powerpoint/2010/main" val="229087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BB4351-66BE-40E5-80C8-67A3440A49D3}"/>
              </a:ext>
            </a:extLst>
          </p:cNvPr>
          <p:cNvSpPr>
            <a:spLocks noGrp="1"/>
          </p:cNvSpPr>
          <p:nvPr>
            <p:ph type="dt" sz="half" idx="10"/>
          </p:nvPr>
        </p:nvSpPr>
        <p:spPr/>
        <p:txBody>
          <a:bodyPr/>
          <a:lstStyle>
            <a:lvl1pPr>
              <a:defRPr/>
            </a:lvl1pPr>
          </a:lstStyle>
          <a:p>
            <a:pPr>
              <a:defRPr/>
            </a:pPr>
            <a:fld id="{9EACEB2F-1DA9-46B7-B2FF-DFE2169D1033}" type="datetime1">
              <a:rPr lang="en-US" smtClean="0"/>
              <a:t>4/24/2019</a:t>
            </a:fld>
            <a:endParaRPr lang="en-US" dirty="0"/>
          </a:p>
        </p:txBody>
      </p:sp>
      <p:sp>
        <p:nvSpPr>
          <p:cNvPr id="5" name="Symbol zastępczy stopki 4">
            <a:extLst>
              <a:ext uri="{FF2B5EF4-FFF2-40B4-BE49-F238E27FC236}">
                <a16:creationId xmlns:a16="http://schemas.microsoft.com/office/drawing/2014/main" id="{93C9F432-0972-4610-B058-D79C8A8BC7FD}"/>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0AE6D06A-9EBD-4F83-A300-40D9DF435705}"/>
              </a:ext>
            </a:extLst>
          </p:cNvPr>
          <p:cNvSpPr>
            <a:spLocks noGrp="1"/>
          </p:cNvSpPr>
          <p:nvPr>
            <p:ph type="sldNum" sz="quarter" idx="12"/>
          </p:nvPr>
        </p:nvSpPr>
        <p:spPr/>
        <p:txBody>
          <a:bodyPr/>
          <a:lstStyle>
            <a:lvl1pPr>
              <a:defRPr/>
            </a:lvl1pPr>
          </a:lstStyle>
          <a:p>
            <a:pPr>
              <a:defRPr/>
            </a:pPr>
            <a:fld id="{0AC433BF-5A61-403D-9981-523A341E46C3}" type="slidenum">
              <a:rPr lang="en-US" altLang="pl-PL"/>
              <a:pPr>
                <a:defRPr/>
              </a:pPr>
              <a:t>‹#›</a:t>
            </a:fld>
            <a:endParaRPr lang="en-US" altLang="pl-PL"/>
          </a:p>
        </p:txBody>
      </p:sp>
    </p:spTree>
    <p:extLst>
      <p:ext uri="{BB962C8B-B14F-4D97-AF65-F5344CB8AC3E}">
        <p14:creationId xmlns:p14="http://schemas.microsoft.com/office/powerpoint/2010/main" val="18699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20F1360-4A02-4460-94DE-94315710E575}"/>
              </a:ext>
            </a:extLst>
          </p:cNvPr>
          <p:cNvSpPr>
            <a:spLocks noGrp="1"/>
          </p:cNvSpPr>
          <p:nvPr>
            <p:ph type="dt" sz="half" idx="10"/>
          </p:nvPr>
        </p:nvSpPr>
        <p:spPr/>
        <p:txBody>
          <a:bodyPr/>
          <a:lstStyle>
            <a:lvl1pPr>
              <a:defRPr/>
            </a:lvl1pPr>
          </a:lstStyle>
          <a:p>
            <a:pPr>
              <a:defRPr/>
            </a:pPr>
            <a:fld id="{A90569CA-BB57-4B8F-89EC-4A36A6C9B93B}" type="datetime1">
              <a:rPr lang="en-US" smtClean="0"/>
              <a:t>4/24/2019</a:t>
            </a:fld>
            <a:endParaRPr lang="en-US" dirty="0"/>
          </a:p>
        </p:txBody>
      </p:sp>
      <p:sp>
        <p:nvSpPr>
          <p:cNvPr id="5" name="Symbol zastępczy stopki 4">
            <a:extLst>
              <a:ext uri="{FF2B5EF4-FFF2-40B4-BE49-F238E27FC236}">
                <a16:creationId xmlns:a16="http://schemas.microsoft.com/office/drawing/2014/main" id="{48052C7E-B87C-4FFF-90E7-2C4E41E73365}"/>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B4A820B8-C9D8-4499-BF0C-8ECEFEFAC6BC}"/>
              </a:ext>
            </a:extLst>
          </p:cNvPr>
          <p:cNvSpPr>
            <a:spLocks noGrp="1"/>
          </p:cNvSpPr>
          <p:nvPr>
            <p:ph type="sldNum" sz="quarter" idx="12"/>
          </p:nvPr>
        </p:nvSpPr>
        <p:spPr/>
        <p:txBody>
          <a:bodyPr/>
          <a:lstStyle>
            <a:lvl1pPr>
              <a:defRPr/>
            </a:lvl1pPr>
          </a:lstStyle>
          <a:p>
            <a:pPr>
              <a:defRPr/>
            </a:pPr>
            <a:fld id="{B79944D3-3744-4C87-B8D1-8AC98D1CF3C1}" type="slidenum">
              <a:rPr lang="en-US" altLang="pl-PL"/>
              <a:pPr>
                <a:defRPr/>
              </a:pPr>
              <a:t>‹#›</a:t>
            </a:fld>
            <a:endParaRPr lang="en-US" altLang="pl-PL"/>
          </a:p>
        </p:txBody>
      </p:sp>
    </p:spTree>
    <p:extLst>
      <p:ext uri="{BB962C8B-B14F-4D97-AF65-F5344CB8AC3E}">
        <p14:creationId xmlns:p14="http://schemas.microsoft.com/office/powerpoint/2010/main" val="137913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daty 3">
            <a:extLst>
              <a:ext uri="{FF2B5EF4-FFF2-40B4-BE49-F238E27FC236}">
                <a16:creationId xmlns:a16="http://schemas.microsoft.com/office/drawing/2014/main" id="{EE8EF06A-27EB-48A2-99E3-6A17A962879F}"/>
              </a:ext>
            </a:extLst>
          </p:cNvPr>
          <p:cNvSpPr>
            <a:spLocks noGrp="1"/>
          </p:cNvSpPr>
          <p:nvPr>
            <p:ph type="dt" sz="half" idx="10"/>
          </p:nvPr>
        </p:nvSpPr>
        <p:spPr/>
        <p:txBody>
          <a:bodyPr/>
          <a:lstStyle>
            <a:lvl1pPr>
              <a:defRPr/>
            </a:lvl1pPr>
          </a:lstStyle>
          <a:p>
            <a:pPr>
              <a:defRPr/>
            </a:pPr>
            <a:fld id="{C6E87652-8ECB-467D-B352-2A5B4A2613AA}" type="datetime1">
              <a:rPr lang="en-US" smtClean="0"/>
              <a:t>4/24/2019</a:t>
            </a:fld>
            <a:endParaRPr lang="en-US" dirty="0"/>
          </a:p>
        </p:txBody>
      </p:sp>
      <p:sp>
        <p:nvSpPr>
          <p:cNvPr id="7" name="Symbol zastępczy stopki 4">
            <a:extLst>
              <a:ext uri="{FF2B5EF4-FFF2-40B4-BE49-F238E27FC236}">
                <a16:creationId xmlns:a16="http://schemas.microsoft.com/office/drawing/2014/main" id="{F4AB2493-E11B-4FEE-8A29-3166EBD5B06C}"/>
              </a:ext>
            </a:extLst>
          </p:cNvPr>
          <p:cNvSpPr>
            <a:spLocks noGrp="1"/>
          </p:cNvSpPr>
          <p:nvPr>
            <p:ph type="ftr" sz="quarter" idx="11"/>
          </p:nvPr>
        </p:nvSpPr>
        <p:spPr/>
        <p:txBody>
          <a:bodyPr/>
          <a:lstStyle>
            <a:lvl1pPr>
              <a:defRPr/>
            </a:lvl1pPr>
          </a:lstStyle>
          <a:p>
            <a:pPr>
              <a:defRPr/>
            </a:pPr>
            <a:endParaRPr lang="en-US"/>
          </a:p>
        </p:txBody>
      </p:sp>
      <p:sp>
        <p:nvSpPr>
          <p:cNvPr id="8" name="Symbol zastępczy numeru slajdu 5">
            <a:extLst>
              <a:ext uri="{FF2B5EF4-FFF2-40B4-BE49-F238E27FC236}">
                <a16:creationId xmlns:a16="http://schemas.microsoft.com/office/drawing/2014/main" id="{159FA66C-4F89-4EC2-8227-001614876674}"/>
              </a:ext>
            </a:extLst>
          </p:cNvPr>
          <p:cNvSpPr>
            <a:spLocks noGrp="1"/>
          </p:cNvSpPr>
          <p:nvPr>
            <p:ph type="sldNum" sz="quarter" idx="12"/>
          </p:nvPr>
        </p:nvSpPr>
        <p:spPr/>
        <p:txBody>
          <a:bodyPr/>
          <a:lstStyle>
            <a:lvl1pPr>
              <a:defRPr/>
            </a:lvl1pPr>
          </a:lstStyle>
          <a:p>
            <a:pPr>
              <a:defRPr/>
            </a:pPr>
            <a:fld id="{6CC9281A-217F-4492-A313-C4D4CB901DEA}" type="slidenum">
              <a:rPr lang="en-US" altLang="pl-PL"/>
              <a:pPr>
                <a:defRPr/>
              </a:pPr>
              <a:t>‹#›</a:t>
            </a:fld>
            <a:endParaRPr lang="en-US" altLang="pl-PL"/>
          </a:p>
        </p:txBody>
      </p:sp>
      <p:pic>
        <p:nvPicPr>
          <p:cNvPr id="10" name="Obraz 9">
            <a:extLst>
              <a:ext uri="{FF2B5EF4-FFF2-40B4-BE49-F238E27FC236}">
                <a16:creationId xmlns:a16="http://schemas.microsoft.com/office/drawing/2014/main" id="{8E59D922-34FF-4330-859A-D519DB53BE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12937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E56E22BC-C547-46F6-A202-0A49C36883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400" y="332656"/>
            <a:ext cx="1944216" cy="574058"/>
          </a:xfrm>
          <a:prstGeom prst="rect">
            <a:avLst/>
          </a:prstGeom>
        </p:spPr>
      </p:pic>
      <p:pic>
        <p:nvPicPr>
          <p:cNvPr id="15" name="Obraz 14">
            <a:extLst>
              <a:ext uri="{FF2B5EF4-FFF2-40B4-BE49-F238E27FC236}">
                <a16:creationId xmlns:a16="http://schemas.microsoft.com/office/drawing/2014/main" id="{1B1C11AC-C2E3-40ED-9739-DB11E37A16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8467" y="5748217"/>
            <a:ext cx="1561629" cy="773007"/>
          </a:xfrm>
          <a:prstGeom prst="rect">
            <a:avLst/>
          </a:prstGeom>
        </p:spPr>
      </p:pic>
      <p:pic>
        <p:nvPicPr>
          <p:cNvPr id="16" name="Obraz 15">
            <a:extLst>
              <a:ext uri="{FF2B5EF4-FFF2-40B4-BE49-F238E27FC236}">
                <a16:creationId xmlns:a16="http://schemas.microsoft.com/office/drawing/2014/main" id="{579BDD69-F6C4-404D-9124-89D9E7C799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64552" y="5746124"/>
            <a:ext cx="770835" cy="775118"/>
          </a:xfrm>
          <a:prstGeom prst="rect">
            <a:avLst/>
          </a:prstGeom>
        </p:spPr>
      </p:pic>
      <p:pic>
        <p:nvPicPr>
          <p:cNvPr id="17" name="Picture 2" descr="https://mediaprocessor.websimages.com/fit/1920x1920/www.ukspot-ltd.com/medium-5.png">
            <a:extLst>
              <a:ext uri="{FF2B5EF4-FFF2-40B4-BE49-F238E27FC236}">
                <a16:creationId xmlns:a16="http://schemas.microsoft.com/office/drawing/2014/main" id="{7718FD5F-4ADE-4FD6-88D4-6B53EDFDC86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6613" y="5661248"/>
            <a:ext cx="896000" cy="967438"/>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106CE1D9-CFE3-4846-AAFB-7955EEA8CDC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249402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9A7E9B16-88C1-4AD8-8D57-9DE41F382DC8}"/>
              </a:ext>
            </a:extLst>
          </p:cNvPr>
          <p:cNvSpPr>
            <a:spLocks noGrp="1"/>
          </p:cNvSpPr>
          <p:nvPr>
            <p:ph type="dt" sz="half" idx="10"/>
          </p:nvPr>
        </p:nvSpPr>
        <p:spPr/>
        <p:txBody>
          <a:bodyPr/>
          <a:lstStyle>
            <a:lvl1pPr>
              <a:defRPr/>
            </a:lvl1pPr>
          </a:lstStyle>
          <a:p>
            <a:pPr>
              <a:defRPr/>
            </a:pPr>
            <a:fld id="{EF52AB9C-ADC0-4AFB-939B-471589EA9D05}" type="datetime1">
              <a:rPr lang="en-US" smtClean="0"/>
              <a:t>4/24/2019</a:t>
            </a:fld>
            <a:endParaRPr lang="en-US" dirty="0"/>
          </a:p>
        </p:txBody>
      </p:sp>
      <p:sp>
        <p:nvSpPr>
          <p:cNvPr id="6" name="Symbol zastępczy stopki 4">
            <a:extLst>
              <a:ext uri="{FF2B5EF4-FFF2-40B4-BE49-F238E27FC236}">
                <a16:creationId xmlns:a16="http://schemas.microsoft.com/office/drawing/2014/main" id="{785F1C06-F0D5-4674-9EB4-8344675A3783}"/>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54F3277A-1B21-4D34-AA67-02D66651B94C}"/>
              </a:ext>
            </a:extLst>
          </p:cNvPr>
          <p:cNvSpPr>
            <a:spLocks noGrp="1"/>
          </p:cNvSpPr>
          <p:nvPr>
            <p:ph type="sldNum" sz="quarter" idx="12"/>
          </p:nvPr>
        </p:nvSpPr>
        <p:spPr/>
        <p:txBody>
          <a:bodyPr/>
          <a:lstStyle>
            <a:lvl1pPr>
              <a:defRPr/>
            </a:lvl1pPr>
          </a:lstStyle>
          <a:p>
            <a:pPr>
              <a:defRPr/>
            </a:pPr>
            <a:fld id="{32511BAF-FE92-4736-B2BD-60E4A2F76EDE}" type="slidenum">
              <a:rPr lang="en-US" altLang="pl-PL"/>
              <a:pPr>
                <a:defRPr/>
              </a:pPr>
              <a:t>‹#›</a:t>
            </a:fld>
            <a:endParaRPr lang="en-US" altLang="pl-PL"/>
          </a:p>
        </p:txBody>
      </p:sp>
    </p:spTree>
    <p:extLst>
      <p:ext uri="{BB962C8B-B14F-4D97-AF65-F5344CB8AC3E}">
        <p14:creationId xmlns:p14="http://schemas.microsoft.com/office/powerpoint/2010/main" val="328361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5BDF1F3-DF90-4A40-A8F8-A21113B6D734}"/>
              </a:ext>
            </a:extLst>
          </p:cNvPr>
          <p:cNvSpPr>
            <a:spLocks noGrp="1"/>
          </p:cNvSpPr>
          <p:nvPr>
            <p:ph type="dt" sz="half" idx="10"/>
          </p:nvPr>
        </p:nvSpPr>
        <p:spPr/>
        <p:txBody>
          <a:bodyPr/>
          <a:lstStyle>
            <a:lvl1pPr>
              <a:defRPr/>
            </a:lvl1pPr>
          </a:lstStyle>
          <a:p>
            <a:pPr>
              <a:defRPr/>
            </a:pPr>
            <a:fld id="{7F4FDE93-E75C-423C-84E7-C8A04CB4CD28}" type="datetime1">
              <a:rPr lang="en-US" smtClean="0"/>
              <a:t>4/24/2019</a:t>
            </a:fld>
            <a:endParaRPr lang="en-US" dirty="0"/>
          </a:p>
        </p:txBody>
      </p:sp>
      <p:sp>
        <p:nvSpPr>
          <p:cNvPr id="8" name="Symbol zastępczy stopki 4">
            <a:extLst>
              <a:ext uri="{FF2B5EF4-FFF2-40B4-BE49-F238E27FC236}">
                <a16:creationId xmlns:a16="http://schemas.microsoft.com/office/drawing/2014/main" id="{F1ADB6AA-331B-45A8-9D4F-A60839950E47}"/>
              </a:ext>
            </a:extLst>
          </p:cNvPr>
          <p:cNvSpPr>
            <a:spLocks noGrp="1"/>
          </p:cNvSpPr>
          <p:nvPr>
            <p:ph type="ftr" sz="quarter" idx="11"/>
          </p:nvPr>
        </p:nvSpPr>
        <p:spPr/>
        <p:txBody>
          <a:bodyPr/>
          <a:lstStyle>
            <a:lvl1pPr>
              <a:defRPr/>
            </a:lvl1pPr>
          </a:lstStyle>
          <a:p>
            <a:pPr>
              <a:defRPr/>
            </a:pPr>
            <a:endParaRPr lang="en-US"/>
          </a:p>
        </p:txBody>
      </p:sp>
      <p:sp>
        <p:nvSpPr>
          <p:cNvPr id="9" name="Symbol zastępczy numeru slajdu 5">
            <a:extLst>
              <a:ext uri="{FF2B5EF4-FFF2-40B4-BE49-F238E27FC236}">
                <a16:creationId xmlns:a16="http://schemas.microsoft.com/office/drawing/2014/main" id="{D5B0E8A6-6ED6-4453-BF89-B3F35D31DBC2}"/>
              </a:ext>
            </a:extLst>
          </p:cNvPr>
          <p:cNvSpPr>
            <a:spLocks noGrp="1"/>
          </p:cNvSpPr>
          <p:nvPr>
            <p:ph type="sldNum" sz="quarter" idx="12"/>
          </p:nvPr>
        </p:nvSpPr>
        <p:spPr/>
        <p:txBody>
          <a:bodyPr/>
          <a:lstStyle>
            <a:lvl1pPr>
              <a:defRPr/>
            </a:lvl1pPr>
          </a:lstStyle>
          <a:p>
            <a:pPr>
              <a:defRPr/>
            </a:pPr>
            <a:fld id="{387F3CCB-3969-491C-B41A-302436A529B9}" type="slidenum">
              <a:rPr lang="en-US" altLang="pl-PL"/>
              <a:pPr>
                <a:defRPr/>
              </a:pPr>
              <a:t>‹#›</a:t>
            </a:fld>
            <a:endParaRPr lang="en-US" altLang="pl-PL"/>
          </a:p>
        </p:txBody>
      </p:sp>
    </p:spTree>
    <p:extLst>
      <p:ext uri="{BB962C8B-B14F-4D97-AF65-F5344CB8AC3E}">
        <p14:creationId xmlns:p14="http://schemas.microsoft.com/office/powerpoint/2010/main" val="301565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301C38BB-49FE-44F1-8055-6BD994C94673}"/>
              </a:ext>
            </a:extLst>
          </p:cNvPr>
          <p:cNvSpPr>
            <a:spLocks noGrp="1"/>
          </p:cNvSpPr>
          <p:nvPr>
            <p:ph type="dt" sz="half" idx="10"/>
          </p:nvPr>
        </p:nvSpPr>
        <p:spPr/>
        <p:txBody>
          <a:bodyPr/>
          <a:lstStyle>
            <a:lvl1pPr>
              <a:defRPr/>
            </a:lvl1pPr>
          </a:lstStyle>
          <a:p>
            <a:pPr>
              <a:defRPr/>
            </a:pPr>
            <a:fld id="{699CB298-3347-41C8-88FB-5E8E80B5288B}" type="datetime1">
              <a:rPr lang="en-US" smtClean="0"/>
              <a:t>4/24/2019</a:t>
            </a:fld>
            <a:endParaRPr lang="en-US" dirty="0"/>
          </a:p>
        </p:txBody>
      </p:sp>
      <p:sp>
        <p:nvSpPr>
          <p:cNvPr id="4" name="Symbol zastępczy stopki 4">
            <a:extLst>
              <a:ext uri="{FF2B5EF4-FFF2-40B4-BE49-F238E27FC236}">
                <a16:creationId xmlns:a16="http://schemas.microsoft.com/office/drawing/2014/main" id="{58E1A9EB-090E-44C7-BEAB-FADC18B08E18}"/>
              </a:ext>
            </a:extLst>
          </p:cNvPr>
          <p:cNvSpPr>
            <a:spLocks noGrp="1"/>
          </p:cNvSpPr>
          <p:nvPr>
            <p:ph type="ftr" sz="quarter" idx="11"/>
          </p:nvPr>
        </p:nvSpPr>
        <p:spPr/>
        <p:txBody>
          <a:bodyPr/>
          <a:lstStyle>
            <a:lvl1pPr>
              <a:defRPr/>
            </a:lvl1pPr>
          </a:lstStyle>
          <a:p>
            <a:pPr>
              <a:defRPr/>
            </a:pPr>
            <a:endParaRPr lang="en-US"/>
          </a:p>
        </p:txBody>
      </p:sp>
      <p:sp>
        <p:nvSpPr>
          <p:cNvPr id="5" name="Symbol zastępczy numeru slajdu 5">
            <a:extLst>
              <a:ext uri="{FF2B5EF4-FFF2-40B4-BE49-F238E27FC236}">
                <a16:creationId xmlns:a16="http://schemas.microsoft.com/office/drawing/2014/main" id="{E440E498-B942-4575-9CCD-787E3228DAB2}"/>
              </a:ext>
            </a:extLst>
          </p:cNvPr>
          <p:cNvSpPr>
            <a:spLocks noGrp="1"/>
          </p:cNvSpPr>
          <p:nvPr>
            <p:ph type="sldNum" sz="quarter" idx="12"/>
          </p:nvPr>
        </p:nvSpPr>
        <p:spPr/>
        <p:txBody>
          <a:bodyPr/>
          <a:lstStyle>
            <a:lvl1pPr>
              <a:defRPr/>
            </a:lvl1pPr>
          </a:lstStyle>
          <a:p>
            <a:pPr>
              <a:defRPr/>
            </a:pPr>
            <a:fld id="{09E61E67-7DEC-4450-9BC4-A0A9BB4E8934}" type="slidenum">
              <a:rPr lang="en-US" altLang="pl-PL"/>
              <a:pPr>
                <a:defRPr/>
              </a:pPr>
              <a:t>‹#›</a:t>
            </a:fld>
            <a:endParaRPr lang="en-US" altLang="pl-PL"/>
          </a:p>
        </p:txBody>
      </p:sp>
    </p:spTree>
    <p:extLst>
      <p:ext uri="{BB962C8B-B14F-4D97-AF65-F5344CB8AC3E}">
        <p14:creationId xmlns:p14="http://schemas.microsoft.com/office/powerpoint/2010/main" val="111535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81A43CCA-01DA-4A85-AA6A-94C41A40DD61}"/>
              </a:ext>
            </a:extLst>
          </p:cNvPr>
          <p:cNvSpPr>
            <a:spLocks noGrp="1"/>
          </p:cNvSpPr>
          <p:nvPr>
            <p:ph type="dt" sz="half" idx="10"/>
          </p:nvPr>
        </p:nvSpPr>
        <p:spPr/>
        <p:txBody>
          <a:bodyPr/>
          <a:lstStyle>
            <a:lvl1pPr>
              <a:defRPr/>
            </a:lvl1pPr>
          </a:lstStyle>
          <a:p>
            <a:pPr>
              <a:defRPr/>
            </a:pPr>
            <a:fld id="{C53BA70E-1CCD-4A75-BB9D-0C8E9DABE230}" type="datetime1">
              <a:rPr lang="en-US" smtClean="0"/>
              <a:t>4/24/2019</a:t>
            </a:fld>
            <a:endParaRPr lang="en-US" dirty="0"/>
          </a:p>
        </p:txBody>
      </p:sp>
      <p:sp>
        <p:nvSpPr>
          <p:cNvPr id="3" name="Symbol zastępczy stopki 4">
            <a:extLst>
              <a:ext uri="{FF2B5EF4-FFF2-40B4-BE49-F238E27FC236}">
                <a16:creationId xmlns:a16="http://schemas.microsoft.com/office/drawing/2014/main" id="{92B82883-15A8-49D0-8C4D-B550F18E348E}"/>
              </a:ext>
            </a:extLst>
          </p:cNvPr>
          <p:cNvSpPr>
            <a:spLocks noGrp="1"/>
          </p:cNvSpPr>
          <p:nvPr>
            <p:ph type="ftr" sz="quarter" idx="11"/>
          </p:nvPr>
        </p:nvSpPr>
        <p:spPr/>
        <p:txBody>
          <a:bodyPr/>
          <a:lstStyle>
            <a:lvl1pPr>
              <a:defRPr/>
            </a:lvl1pPr>
          </a:lstStyle>
          <a:p>
            <a:pPr>
              <a:defRPr/>
            </a:pPr>
            <a:endParaRPr lang="en-US"/>
          </a:p>
        </p:txBody>
      </p:sp>
      <p:sp>
        <p:nvSpPr>
          <p:cNvPr id="4" name="Symbol zastępczy numeru slajdu 5">
            <a:extLst>
              <a:ext uri="{FF2B5EF4-FFF2-40B4-BE49-F238E27FC236}">
                <a16:creationId xmlns:a16="http://schemas.microsoft.com/office/drawing/2014/main" id="{97A33E88-A7C9-44A4-9806-C957AE8D49E0}"/>
              </a:ext>
            </a:extLst>
          </p:cNvPr>
          <p:cNvSpPr>
            <a:spLocks noGrp="1"/>
          </p:cNvSpPr>
          <p:nvPr>
            <p:ph type="sldNum" sz="quarter" idx="12"/>
          </p:nvPr>
        </p:nvSpPr>
        <p:spPr/>
        <p:txBody>
          <a:bodyPr/>
          <a:lstStyle>
            <a:lvl1pPr>
              <a:defRPr/>
            </a:lvl1pPr>
          </a:lstStyle>
          <a:p>
            <a:pPr>
              <a:defRPr/>
            </a:pPr>
            <a:fld id="{AAD7F203-F03D-499A-A5C7-A810ECFD9FCE}" type="slidenum">
              <a:rPr lang="en-US" altLang="pl-PL"/>
              <a:pPr>
                <a:defRPr/>
              </a:pPr>
              <a:t>‹#›</a:t>
            </a:fld>
            <a:endParaRPr lang="en-US" altLang="pl-PL"/>
          </a:p>
        </p:txBody>
      </p:sp>
    </p:spTree>
    <p:extLst>
      <p:ext uri="{BB962C8B-B14F-4D97-AF65-F5344CB8AC3E}">
        <p14:creationId xmlns:p14="http://schemas.microsoft.com/office/powerpoint/2010/main" val="73650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82BA9BD3-6CDF-4634-8F71-4979720940FD}"/>
              </a:ext>
            </a:extLst>
          </p:cNvPr>
          <p:cNvSpPr>
            <a:spLocks noGrp="1"/>
          </p:cNvSpPr>
          <p:nvPr>
            <p:ph type="dt" sz="half" idx="10"/>
          </p:nvPr>
        </p:nvSpPr>
        <p:spPr/>
        <p:txBody>
          <a:bodyPr/>
          <a:lstStyle>
            <a:lvl1pPr>
              <a:defRPr/>
            </a:lvl1pPr>
          </a:lstStyle>
          <a:p>
            <a:pPr>
              <a:defRPr/>
            </a:pPr>
            <a:fld id="{14EAD616-677B-4E1F-AF5F-81DDE8DDEAEE}" type="datetime1">
              <a:rPr lang="en-US" smtClean="0"/>
              <a:t>4/24/2019</a:t>
            </a:fld>
            <a:endParaRPr lang="en-US" dirty="0"/>
          </a:p>
        </p:txBody>
      </p:sp>
      <p:sp>
        <p:nvSpPr>
          <p:cNvPr id="6" name="Symbol zastępczy stopki 4">
            <a:extLst>
              <a:ext uri="{FF2B5EF4-FFF2-40B4-BE49-F238E27FC236}">
                <a16:creationId xmlns:a16="http://schemas.microsoft.com/office/drawing/2014/main" id="{C26D5691-7D32-4C6F-B781-940EBC063469}"/>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4A3BC504-5ADF-41BA-8E45-231E02DA39D4}"/>
              </a:ext>
            </a:extLst>
          </p:cNvPr>
          <p:cNvSpPr>
            <a:spLocks noGrp="1"/>
          </p:cNvSpPr>
          <p:nvPr>
            <p:ph type="sldNum" sz="quarter" idx="12"/>
          </p:nvPr>
        </p:nvSpPr>
        <p:spPr/>
        <p:txBody>
          <a:bodyPr/>
          <a:lstStyle>
            <a:lvl1pPr>
              <a:defRPr/>
            </a:lvl1pPr>
          </a:lstStyle>
          <a:p>
            <a:pPr>
              <a:defRPr/>
            </a:pPr>
            <a:fld id="{D9766B66-1F58-4A1B-8D41-D0DFC4E05529}" type="slidenum">
              <a:rPr lang="en-US" altLang="pl-PL"/>
              <a:pPr>
                <a:defRPr/>
              </a:pPr>
              <a:t>‹#›</a:t>
            </a:fld>
            <a:endParaRPr lang="en-US" altLang="pl-PL"/>
          </a:p>
        </p:txBody>
      </p:sp>
    </p:spTree>
    <p:extLst>
      <p:ext uri="{BB962C8B-B14F-4D97-AF65-F5344CB8AC3E}">
        <p14:creationId xmlns:p14="http://schemas.microsoft.com/office/powerpoint/2010/main" val="152895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ED3F1991-662A-488F-A4A5-A9460F451BDD}"/>
              </a:ext>
            </a:extLst>
          </p:cNvPr>
          <p:cNvSpPr>
            <a:spLocks noGrp="1"/>
          </p:cNvSpPr>
          <p:nvPr>
            <p:ph type="dt" sz="half" idx="10"/>
          </p:nvPr>
        </p:nvSpPr>
        <p:spPr/>
        <p:txBody>
          <a:bodyPr/>
          <a:lstStyle>
            <a:lvl1pPr>
              <a:defRPr/>
            </a:lvl1pPr>
          </a:lstStyle>
          <a:p>
            <a:pPr>
              <a:defRPr/>
            </a:pPr>
            <a:fld id="{47AB2F04-EC73-4C72-A8A7-E19C4FFC4E01}" type="datetime1">
              <a:rPr lang="en-US" smtClean="0"/>
              <a:t>4/24/2019</a:t>
            </a:fld>
            <a:endParaRPr lang="en-US" dirty="0"/>
          </a:p>
        </p:txBody>
      </p:sp>
      <p:sp>
        <p:nvSpPr>
          <p:cNvPr id="6" name="Symbol zastępczy stopki 4">
            <a:extLst>
              <a:ext uri="{FF2B5EF4-FFF2-40B4-BE49-F238E27FC236}">
                <a16:creationId xmlns:a16="http://schemas.microsoft.com/office/drawing/2014/main" id="{F7537D78-2160-4F64-B900-207F8519C584}"/>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BC7CA7CC-7256-4F97-83C4-6246DC369F13}"/>
              </a:ext>
            </a:extLst>
          </p:cNvPr>
          <p:cNvSpPr>
            <a:spLocks noGrp="1"/>
          </p:cNvSpPr>
          <p:nvPr>
            <p:ph type="sldNum" sz="quarter" idx="12"/>
          </p:nvPr>
        </p:nvSpPr>
        <p:spPr/>
        <p:txBody>
          <a:bodyPr/>
          <a:lstStyle>
            <a:lvl1pPr>
              <a:defRPr/>
            </a:lvl1pPr>
          </a:lstStyle>
          <a:p>
            <a:pPr>
              <a:defRPr/>
            </a:pPr>
            <a:fld id="{3D499210-B108-431F-827E-1DC7A3060894}" type="slidenum">
              <a:rPr lang="en-US" altLang="pl-PL"/>
              <a:pPr>
                <a:defRPr/>
              </a:pPr>
              <a:t>‹#›</a:t>
            </a:fld>
            <a:endParaRPr lang="en-US" altLang="pl-PL"/>
          </a:p>
        </p:txBody>
      </p:sp>
    </p:spTree>
    <p:extLst>
      <p:ext uri="{BB962C8B-B14F-4D97-AF65-F5344CB8AC3E}">
        <p14:creationId xmlns:p14="http://schemas.microsoft.com/office/powerpoint/2010/main" val="7435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1B0CCBA-619A-4A4F-8AE4-3067C4718C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1D87CC93-3D89-4AED-99D9-FAB7BC0412F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BBE9A72B-1EB1-432F-A508-2EAB233438A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F86056DA-E724-45B2-B2C4-FD89336017D0}" type="datetime1">
              <a:rPr lang="en-US" smtClean="0"/>
              <a:t>4/24/2019</a:t>
            </a:fld>
            <a:endParaRPr lang="en-US" dirty="0"/>
          </a:p>
        </p:txBody>
      </p:sp>
      <p:sp>
        <p:nvSpPr>
          <p:cNvPr id="5" name="Symbol zastępczy stopki 4">
            <a:extLst>
              <a:ext uri="{FF2B5EF4-FFF2-40B4-BE49-F238E27FC236}">
                <a16:creationId xmlns:a16="http://schemas.microsoft.com/office/drawing/2014/main" id="{1B2D0723-6BD9-4E3F-95F7-4842A2D0614F}"/>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ymbol zastępczy numeru slajdu 5">
            <a:extLst>
              <a:ext uri="{FF2B5EF4-FFF2-40B4-BE49-F238E27FC236}">
                <a16:creationId xmlns:a16="http://schemas.microsoft.com/office/drawing/2014/main" id="{6DC70924-E8DA-4B92-A3AE-3F438BFD772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5E5F60E-8CC1-407B-8AD7-F92C494E47C8}" type="slidenum">
              <a:rPr lang="en-US" altLang="pl-PL"/>
              <a:pPr>
                <a:defRPr/>
              </a:pPr>
              <a:t>‹#›</a:t>
            </a:fld>
            <a:endParaRPr lang="en-US" altLang="pl-PL"/>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12.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3647728" y="4075658"/>
            <a:ext cx="6912768" cy="1225550"/>
          </a:xfrm>
        </p:spPr>
        <p:txBody>
          <a:bodyPr anchor="ctr"/>
          <a:lstStyle/>
          <a:p>
            <a:pPr marL="0" indent="0" algn="r">
              <a:buNone/>
            </a:pPr>
            <a:r>
              <a:rPr lang="en-GB" sz="2800" b="1" dirty="0">
                <a:solidFill>
                  <a:schemeClr val="tx1">
                    <a:lumMod val="75000"/>
                    <a:lumOff val="25000"/>
                  </a:schemeClr>
                </a:solidFill>
              </a:rPr>
              <a:t>PREPARING</a:t>
            </a:r>
            <a:r>
              <a:rPr lang="pl-PL" sz="2800" b="1" dirty="0">
                <a:solidFill>
                  <a:schemeClr val="tx1">
                    <a:lumMod val="75000"/>
                    <a:lumOff val="25000"/>
                  </a:schemeClr>
                </a:solidFill>
              </a:rPr>
              <a:t> TRAINING (2) </a:t>
            </a:r>
          </a:p>
          <a:p>
            <a:pPr marL="0" indent="0" algn="r">
              <a:buNone/>
            </a:pPr>
            <a:r>
              <a:rPr lang="pl-PL" sz="2400" b="1" dirty="0">
                <a:solidFill>
                  <a:schemeClr val="tx1">
                    <a:lumMod val="75000"/>
                    <a:lumOff val="25000"/>
                  </a:schemeClr>
                </a:solidFill>
              </a:rPr>
              <a:t>WAITER</a:t>
            </a:r>
          </a:p>
        </p:txBody>
      </p:sp>
      <p:sp>
        <p:nvSpPr>
          <p:cNvPr id="2" name="pole tekstowe 1">
            <a:extLst>
              <a:ext uri="{FF2B5EF4-FFF2-40B4-BE49-F238E27FC236}">
                <a16:creationId xmlns:a16="http://schemas.microsoft.com/office/drawing/2014/main" id="{C4D678D3-7BBC-4793-96DD-F33D66911764}"/>
              </a:ext>
            </a:extLst>
          </p:cNvPr>
          <p:cNvSpPr txBox="1"/>
          <p:nvPr/>
        </p:nvSpPr>
        <p:spPr>
          <a:xfrm>
            <a:off x="11136560" y="4110007"/>
            <a:ext cx="792088" cy="1015663"/>
          </a:xfrm>
          <a:prstGeom prst="rect">
            <a:avLst/>
          </a:prstGeom>
          <a:noFill/>
        </p:spPr>
        <p:txBody>
          <a:bodyPr wrap="square" rtlCol="0">
            <a:spAutoFit/>
          </a:bodyPr>
          <a:lstStyle/>
          <a:p>
            <a:r>
              <a:rPr lang="pl-PL" sz="6000" dirty="0">
                <a:solidFill>
                  <a:schemeClr val="bg1"/>
                </a:solidFill>
              </a:rPr>
              <a:t>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10</a:t>
            </a:fld>
            <a:endParaRPr lang="en-US" altLang="pl-PL"/>
          </a:p>
        </p:txBody>
      </p:sp>
      <p:sp>
        <p:nvSpPr>
          <p:cNvPr id="11" name="Prostokąt 10">
            <a:extLst>
              <a:ext uri="{FF2B5EF4-FFF2-40B4-BE49-F238E27FC236}">
                <a16:creationId xmlns:a16="http://schemas.microsoft.com/office/drawing/2014/main" id="{B9FAFF06-609D-461C-AC83-FD82BAE5C951}"/>
              </a:ext>
            </a:extLst>
          </p:cNvPr>
          <p:cNvSpPr/>
          <p:nvPr/>
        </p:nvSpPr>
        <p:spPr>
          <a:xfrm>
            <a:off x="3923911" y="6146690"/>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2" name="Obraz 11">
            <a:extLst>
              <a:ext uri="{FF2B5EF4-FFF2-40B4-BE49-F238E27FC236}">
                <a16:creationId xmlns:a16="http://schemas.microsoft.com/office/drawing/2014/main" id="{3B37AF5A-71DF-4F6F-9AA5-C57C323E5F60}"/>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3" name="Prostokąt 12">
            <a:extLst>
              <a:ext uri="{FF2B5EF4-FFF2-40B4-BE49-F238E27FC236}">
                <a16:creationId xmlns:a16="http://schemas.microsoft.com/office/drawing/2014/main" id="{9FAC921E-A234-4FE5-8D68-341F395378C7}"/>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Card 2</a:t>
            </a:r>
            <a:endParaRPr lang="pl-PL" sz="1400" u="sng" dirty="0">
              <a:solidFill>
                <a:schemeClr val="tx1">
                  <a:lumMod val="85000"/>
                  <a:lumOff val="15000"/>
                </a:schemeClr>
              </a:solidFill>
            </a:endParaRPr>
          </a:p>
        </p:txBody>
      </p:sp>
      <p:pic>
        <p:nvPicPr>
          <p:cNvPr id="14" name="Grafika 13">
            <a:extLst>
              <a:ext uri="{FF2B5EF4-FFF2-40B4-BE49-F238E27FC236}">
                <a16:creationId xmlns:a16="http://schemas.microsoft.com/office/drawing/2014/main" id="{043E5018-0AA9-431B-B3E8-48F12E6EB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15" name="Podtytuł 2">
            <a:extLst>
              <a:ext uri="{FF2B5EF4-FFF2-40B4-BE49-F238E27FC236}">
                <a16:creationId xmlns:a16="http://schemas.microsoft.com/office/drawing/2014/main" id="{771F5E72-7609-46FC-BEF6-21A7E68F2707}"/>
              </a:ext>
            </a:extLst>
          </p:cNvPr>
          <p:cNvSpPr txBox="1">
            <a:spLocks/>
          </p:cNvSpPr>
          <p:nvPr/>
        </p:nvSpPr>
        <p:spPr bwMode="auto">
          <a:xfrm>
            <a:off x="6331021" y="2867077"/>
            <a:ext cx="5344405" cy="227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en-GB" sz="1800" dirty="0">
                <a:solidFill>
                  <a:schemeClr val="tx1">
                    <a:lumMod val="75000"/>
                    <a:lumOff val="25000"/>
                  </a:schemeClr>
                </a:solidFill>
              </a:rPr>
              <a:t>They are traditional methods of transferring knowledge to adults and young people.</a:t>
            </a:r>
          </a:p>
          <a:p>
            <a:pPr marL="0" indent="0">
              <a:lnSpc>
                <a:spcPct val="114000"/>
              </a:lnSpc>
              <a:spcAft>
                <a:spcPts val="600"/>
              </a:spcAft>
              <a:buNone/>
            </a:pPr>
            <a:r>
              <a:rPr lang="en-GB" sz="1800" dirty="0">
                <a:solidFill>
                  <a:schemeClr val="tx1">
                    <a:lumMod val="75000"/>
                    <a:lumOff val="25000"/>
                  </a:schemeClr>
                </a:solidFill>
              </a:rPr>
              <a:t>Focusing on what you hear does not last long.</a:t>
            </a:r>
          </a:p>
          <a:p>
            <a:pPr marL="0" indent="0">
              <a:lnSpc>
                <a:spcPct val="114000"/>
              </a:lnSpc>
              <a:spcAft>
                <a:spcPts val="600"/>
              </a:spcAft>
              <a:buNone/>
            </a:pPr>
            <a:r>
              <a:rPr lang="en-GB" sz="1800" dirty="0">
                <a:solidFill>
                  <a:schemeClr val="tx1">
                    <a:lumMod val="75000"/>
                    <a:lumOff val="25000"/>
                  </a:schemeClr>
                </a:solidFill>
              </a:rPr>
              <a:t>Remember that listeners will only remember  around 20% of what you said in the lecture. </a:t>
            </a:r>
          </a:p>
        </p:txBody>
      </p:sp>
      <p:pic>
        <p:nvPicPr>
          <p:cNvPr id="16" name="Obraz 15">
            <a:extLst>
              <a:ext uri="{FF2B5EF4-FFF2-40B4-BE49-F238E27FC236}">
                <a16:creationId xmlns:a16="http://schemas.microsoft.com/office/drawing/2014/main" id="{D7B541ED-66C1-47D9-88FC-5FFABBAFE2AB}"/>
              </a:ext>
            </a:extLst>
          </p:cNvPr>
          <p:cNvPicPr>
            <a:picLocks noChangeAspect="1"/>
          </p:cNvPicPr>
          <p:nvPr/>
        </p:nvPicPr>
        <p:blipFill>
          <a:blip r:embed="rId5"/>
          <a:stretch>
            <a:fillRect/>
          </a:stretch>
        </p:blipFill>
        <p:spPr>
          <a:xfrm flipH="1">
            <a:off x="5952439" y="1773871"/>
            <a:ext cx="234498" cy="3959385"/>
          </a:xfrm>
          <a:prstGeom prst="rect">
            <a:avLst/>
          </a:prstGeom>
        </p:spPr>
      </p:pic>
      <p:sp>
        <p:nvSpPr>
          <p:cNvPr id="20" name="Prostokąt 19">
            <a:extLst>
              <a:ext uri="{FF2B5EF4-FFF2-40B4-BE49-F238E27FC236}">
                <a16:creationId xmlns:a16="http://schemas.microsoft.com/office/drawing/2014/main" id="{2E8A01E7-A060-4731-AF97-5C54415D1AF9}"/>
              </a:ext>
            </a:extLst>
          </p:cNvPr>
          <p:cNvSpPr/>
          <p:nvPr/>
        </p:nvSpPr>
        <p:spPr>
          <a:xfrm>
            <a:off x="6331021" y="2132856"/>
            <a:ext cx="5616625" cy="489365"/>
          </a:xfrm>
          <a:prstGeom prst="rect">
            <a:avLst/>
          </a:prstGeom>
        </p:spPr>
        <p:txBody>
          <a:bodyPr wrap="square">
            <a:spAutoFit/>
          </a:bodyPr>
          <a:lstStyle/>
          <a:p>
            <a:pPr>
              <a:lnSpc>
                <a:spcPct val="114000"/>
              </a:lnSpc>
              <a:spcAft>
                <a:spcPts val="0"/>
              </a:spcAft>
            </a:pPr>
            <a:r>
              <a:rPr lang="pl-PL" sz="2400" b="1" dirty="0" err="1">
                <a:solidFill>
                  <a:srgbClr val="FF8803"/>
                </a:solidFill>
              </a:rPr>
              <a:t>EXPOSITORY</a:t>
            </a:r>
            <a:r>
              <a:rPr lang="pl-PL" sz="2400" b="1" dirty="0">
                <a:solidFill>
                  <a:srgbClr val="FF8803"/>
                </a:solidFill>
              </a:rPr>
              <a:t> </a:t>
            </a:r>
            <a:r>
              <a:rPr lang="pl-PL" sz="2400" b="1" dirty="0" err="1">
                <a:solidFill>
                  <a:srgbClr val="FF8803"/>
                </a:solidFill>
              </a:rPr>
              <a:t>METHODS</a:t>
            </a:r>
            <a:endParaRPr lang="pl-PL" sz="2400" b="1" dirty="0">
              <a:solidFill>
                <a:schemeClr val="tx1">
                  <a:lumMod val="75000"/>
                  <a:lumOff val="25000"/>
                </a:schemeClr>
              </a:solidFill>
            </a:endParaRPr>
          </a:p>
        </p:txBody>
      </p:sp>
      <p:pic>
        <p:nvPicPr>
          <p:cNvPr id="17" name="Picture 5">
            <a:extLst>
              <a:ext uri="{FF2B5EF4-FFF2-40B4-BE49-F238E27FC236}">
                <a16:creationId xmlns:a16="http://schemas.microsoft.com/office/drawing/2014/main" id="{DF321210-932F-C145-AC76-430E5AFBB2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 y="1773871"/>
            <a:ext cx="5958649" cy="395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369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11</a:t>
            </a:fld>
            <a:endParaRPr lang="en-US" altLang="pl-PL"/>
          </a:p>
        </p:txBody>
      </p:sp>
      <p:grpSp>
        <p:nvGrpSpPr>
          <p:cNvPr id="7" name="Grupa 6">
            <a:extLst>
              <a:ext uri="{FF2B5EF4-FFF2-40B4-BE49-F238E27FC236}">
                <a16:creationId xmlns:a16="http://schemas.microsoft.com/office/drawing/2014/main" id="{08E56392-FE56-456C-BB66-246A7389D20C}"/>
              </a:ext>
            </a:extLst>
          </p:cNvPr>
          <p:cNvGrpSpPr/>
          <p:nvPr/>
        </p:nvGrpSpPr>
        <p:grpSpPr>
          <a:xfrm>
            <a:off x="1559496" y="1318219"/>
            <a:ext cx="8856984" cy="5138926"/>
            <a:chOff x="4224487" y="1318219"/>
            <a:chExt cx="6000614" cy="5138926"/>
          </a:xfrm>
        </p:grpSpPr>
        <p:sp>
          <p:nvSpPr>
            <p:cNvPr id="8" name="Prostokąt 7">
              <a:extLst>
                <a:ext uri="{FF2B5EF4-FFF2-40B4-BE49-F238E27FC236}">
                  <a16:creationId xmlns:a16="http://schemas.microsoft.com/office/drawing/2014/main" id="{E7993B72-50AA-41E8-82AE-DD34BC88155A}"/>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58FF50E8-2D83-4FA1-B630-FBDF07F63B2E}"/>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239CD9D9-1C92-485E-9DFE-FF91E5A8D92A}"/>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B921BCFE-C741-4520-A7AF-5A2635C6AE36}"/>
              </a:ext>
            </a:extLst>
          </p:cNvPr>
          <p:cNvSpPr/>
          <p:nvPr/>
        </p:nvSpPr>
        <p:spPr>
          <a:xfrm>
            <a:off x="1735064" y="1494590"/>
            <a:ext cx="8424936" cy="400110"/>
          </a:xfrm>
          <a:prstGeom prst="rect">
            <a:avLst/>
          </a:prstGeom>
        </p:spPr>
        <p:txBody>
          <a:bodyPr wrap="square">
            <a:spAutoFit/>
          </a:bodyPr>
          <a:lstStyle/>
          <a:p>
            <a:pPr algn="ctr"/>
            <a:r>
              <a:rPr lang="pl-PL" sz="2000" b="1" dirty="0">
                <a:solidFill>
                  <a:srgbClr val="FF8803"/>
                </a:solidFill>
              </a:rPr>
              <a:t>EXPOSITORY METHODS </a:t>
            </a:r>
            <a:r>
              <a:rPr lang="pl-PL" sz="2000" b="1" dirty="0">
                <a:solidFill>
                  <a:schemeClr val="bg1"/>
                </a:solidFill>
              </a:rPr>
              <a:t>MOST OFTEN USED IN TRAINING</a:t>
            </a:r>
          </a:p>
        </p:txBody>
      </p:sp>
      <p:graphicFrame>
        <p:nvGraphicFramePr>
          <p:cNvPr id="12" name="Tabela 11">
            <a:extLst>
              <a:ext uri="{FF2B5EF4-FFF2-40B4-BE49-F238E27FC236}">
                <a16:creationId xmlns:a16="http://schemas.microsoft.com/office/drawing/2014/main" id="{B337D070-06C5-4529-A6B6-A16CC22EFA2A}"/>
              </a:ext>
            </a:extLst>
          </p:cNvPr>
          <p:cNvGraphicFramePr>
            <a:graphicFrameLocks noGrp="1"/>
          </p:cNvGraphicFramePr>
          <p:nvPr>
            <p:extLst>
              <p:ext uri="{D42A27DB-BD31-4B8C-83A1-F6EECF244321}">
                <p14:modId xmlns:p14="http://schemas.microsoft.com/office/powerpoint/2010/main" val="1619200739"/>
              </p:ext>
            </p:extLst>
          </p:nvPr>
        </p:nvGraphicFramePr>
        <p:xfrm>
          <a:off x="1686474" y="2207474"/>
          <a:ext cx="8466536" cy="3239219"/>
        </p:xfrm>
        <a:graphic>
          <a:graphicData uri="http://schemas.openxmlformats.org/drawingml/2006/table">
            <a:tbl>
              <a:tblPr firstRow="1" bandRow="1">
                <a:tableStyleId>{2D5ABB26-0587-4C30-8999-92F81FD0307C}</a:tableStyleId>
              </a:tblPr>
              <a:tblGrid>
                <a:gridCol w="1692559">
                  <a:extLst>
                    <a:ext uri="{9D8B030D-6E8A-4147-A177-3AD203B41FA5}">
                      <a16:colId xmlns:a16="http://schemas.microsoft.com/office/drawing/2014/main" val="20000"/>
                    </a:ext>
                  </a:extLst>
                </a:gridCol>
                <a:gridCol w="6773977">
                  <a:extLst>
                    <a:ext uri="{9D8B030D-6E8A-4147-A177-3AD203B41FA5}">
                      <a16:colId xmlns:a16="http://schemas.microsoft.com/office/drawing/2014/main" val="20001"/>
                    </a:ext>
                  </a:extLst>
                </a:gridCol>
              </a:tblGrid>
              <a:tr h="1026607">
                <a:tc>
                  <a:txBody>
                    <a:bodyPr/>
                    <a:lstStyle/>
                    <a:p>
                      <a:pPr marL="342900" indent="-342900">
                        <a:lnSpc>
                          <a:spcPct val="114000"/>
                        </a:lnSpc>
                        <a:spcAft>
                          <a:spcPts val="600"/>
                        </a:spcAft>
                        <a:buBlip>
                          <a:blip r:embed="rId2"/>
                        </a:buBlip>
                      </a:pPr>
                      <a:r>
                        <a:rPr lang="pl-PL" altLang="pl-PL" sz="1600" b="1" dirty="0">
                          <a:solidFill>
                            <a:schemeClr val="bg1"/>
                          </a:solidFill>
                        </a:rPr>
                        <a:t>LECTURE</a:t>
                      </a:r>
                      <a:r>
                        <a:rPr lang="pl-PL" altLang="pl-PL" sz="1600" dirty="0">
                          <a:solidFill>
                            <a:schemeClr val="bg1"/>
                          </a:solidFill>
                        </a:rPr>
                        <a:t> </a:t>
                      </a:r>
                      <a:endParaRPr lang="pl-PL" sz="1600" b="1" dirty="0">
                        <a:solidFill>
                          <a:schemeClr val="bg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verbal information transfer</a:t>
                      </a:r>
                      <a:endParaRPr lang="pl-PL" sz="1400" b="0" i="1" dirty="0">
                        <a:solidFill>
                          <a:schemeClr val="bg1"/>
                        </a:solidFill>
                      </a:endParaRPr>
                    </a:p>
                    <a:p>
                      <a:r>
                        <a:rPr lang="pl-PL" sz="1400" b="0" i="1" dirty="0" err="1">
                          <a:solidFill>
                            <a:schemeClr val="bg1"/>
                          </a:solidFill>
                        </a:rPr>
                        <a:t>Eg</a:t>
                      </a:r>
                      <a:r>
                        <a:rPr lang="pl-PL" sz="1400" b="0" i="1" dirty="0">
                          <a:solidFill>
                            <a:schemeClr val="bg1"/>
                          </a:solidFill>
                        </a:rPr>
                        <a:t> the </a:t>
                      </a:r>
                      <a:r>
                        <a:rPr lang="pl-PL" sz="1400" b="0" i="1" dirty="0" err="1">
                          <a:solidFill>
                            <a:schemeClr val="bg1"/>
                          </a:solidFill>
                        </a:rPr>
                        <a:t>information</a:t>
                      </a:r>
                      <a:r>
                        <a:rPr lang="pl-PL" sz="1400" b="0" i="1" dirty="0">
                          <a:solidFill>
                            <a:schemeClr val="bg1"/>
                          </a:solidFill>
                        </a:rPr>
                        <a:t> on </a:t>
                      </a:r>
                      <a:r>
                        <a:rPr lang="pl-PL" sz="1400" b="0" i="1" dirty="0" err="1">
                          <a:solidFill>
                            <a:schemeClr val="bg1"/>
                          </a:solidFill>
                        </a:rPr>
                        <a:t>how</a:t>
                      </a:r>
                      <a:r>
                        <a:rPr lang="pl-PL" sz="1400" b="0" i="1" dirty="0">
                          <a:solidFill>
                            <a:schemeClr val="bg1"/>
                          </a:solidFill>
                        </a:rPr>
                        <a:t> to </a:t>
                      </a:r>
                      <a:r>
                        <a:rPr lang="pl-PL" sz="1400" b="0" i="1" dirty="0" err="1">
                          <a:solidFill>
                            <a:schemeClr val="bg1"/>
                          </a:solidFill>
                        </a:rPr>
                        <a:t>oprate</a:t>
                      </a:r>
                      <a:r>
                        <a:rPr lang="pl-PL" sz="1400" b="0" i="1" dirty="0">
                          <a:solidFill>
                            <a:schemeClr val="bg1"/>
                          </a:solidFill>
                        </a:rPr>
                        <a:t> a </a:t>
                      </a:r>
                      <a:r>
                        <a:rPr lang="pl-PL" sz="1400" b="0" i="1" dirty="0" err="1">
                          <a:solidFill>
                            <a:schemeClr val="bg1"/>
                          </a:solidFill>
                        </a:rPr>
                        <a:t>card</a:t>
                      </a:r>
                      <a:r>
                        <a:rPr lang="pl-PL" sz="1400" b="0" i="1" dirty="0">
                          <a:solidFill>
                            <a:schemeClr val="bg1"/>
                          </a:solidFill>
                        </a:rPr>
                        <a:t> </a:t>
                      </a:r>
                      <a:r>
                        <a:rPr lang="pl-PL" sz="1400" b="0" i="1" dirty="0" err="1">
                          <a:solidFill>
                            <a:schemeClr val="bg1"/>
                          </a:solidFill>
                        </a:rPr>
                        <a:t>machine</a:t>
                      </a:r>
                      <a:endParaRPr lang="pl-PL" sz="1400" b="0" i="1" dirty="0">
                        <a:solidFill>
                          <a:schemeClr val="bg1"/>
                        </a:solidFill>
                      </a:endParaRPr>
                    </a:p>
                  </a:txBody>
                  <a:tcPr anchor="ctr"/>
                </a:tc>
                <a:extLst>
                  <a:ext uri="{0D108BD9-81ED-4DB2-BD59-A6C34878D82A}">
                    <a16:rowId xmlns:a16="http://schemas.microsoft.com/office/drawing/2014/main" val="10000"/>
                  </a:ext>
                </a:extLst>
              </a:tr>
              <a:tr h="1093566">
                <a:tc>
                  <a:txBody>
                    <a:bodyPr/>
                    <a:lstStyle/>
                    <a:p>
                      <a:pPr marL="342900" indent="-342900">
                        <a:lnSpc>
                          <a:spcPct val="114000"/>
                        </a:lnSpc>
                        <a:spcAft>
                          <a:spcPts val="600"/>
                        </a:spcAft>
                        <a:buBlip>
                          <a:blip r:embed="rId2"/>
                        </a:buBlip>
                      </a:pPr>
                      <a:r>
                        <a:rPr lang="pl-PL" sz="1600" b="1" dirty="0">
                          <a:solidFill>
                            <a:schemeClr val="bg1"/>
                          </a:solidFill>
                        </a:rPr>
                        <a:t>DISCUSSION</a:t>
                      </a:r>
                    </a:p>
                  </a:txBody>
                  <a:tcPr anchor="ctr"/>
                </a:tc>
                <a:tc>
                  <a:txBody>
                    <a:bodyPr/>
                    <a:lstStyle/>
                    <a:p>
                      <a:r>
                        <a:rPr lang="en-GB" sz="1400" i="0" dirty="0">
                          <a:solidFill>
                            <a:schemeClr val="bg1"/>
                          </a:solidFill>
                        </a:rPr>
                        <a:t>A discussion with participants of the training and referring to their knowledge and experience</a:t>
                      </a:r>
                    </a:p>
                    <a:p>
                      <a:r>
                        <a:rPr lang="pl-PL" sz="1400" i="1" dirty="0" err="1">
                          <a:solidFill>
                            <a:schemeClr val="bg1"/>
                          </a:solidFill>
                        </a:rPr>
                        <a:t>e.g</a:t>
                      </a:r>
                      <a:r>
                        <a:rPr lang="pl-PL" sz="1400" i="1" dirty="0">
                          <a:solidFill>
                            <a:schemeClr val="bg1"/>
                          </a:solidFill>
                        </a:rPr>
                        <a:t>. </a:t>
                      </a:r>
                      <a:r>
                        <a:rPr lang="pl-PL" sz="1400" i="1" dirty="0" err="1">
                          <a:solidFill>
                            <a:schemeClr val="bg1"/>
                          </a:solidFill>
                        </a:rPr>
                        <a:t>About</a:t>
                      </a:r>
                      <a:r>
                        <a:rPr lang="pl-PL" sz="1400" i="1" dirty="0">
                          <a:solidFill>
                            <a:schemeClr val="bg1"/>
                          </a:solidFill>
                        </a:rPr>
                        <a:t> </a:t>
                      </a:r>
                      <a:r>
                        <a:rPr lang="pl-PL" sz="1400" i="1" dirty="0" err="1">
                          <a:solidFill>
                            <a:schemeClr val="bg1"/>
                          </a:solidFill>
                        </a:rPr>
                        <a:t>how</a:t>
                      </a:r>
                      <a:r>
                        <a:rPr lang="pl-PL" sz="1400" i="1" dirty="0">
                          <a:solidFill>
                            <a:schemeClr val="bg1"/>
                          </a:solidFill>
                        </a:rPr>
                        <a:t> to set out the </a:t>
                      </a:r>
                      <a:r>
                        <a:rPr lang="pl-PL" sz="1400" i="1" dirty="0" err="1">
                          <a:solidFill>
                            <a:schemeClr val="bg1"/>
                          </a:solidFill>
                        </a:rPr>
                        <a:t>tables</a:t>
                      </a:r>
                      <a:r>
                        <a:rPr lang="pl-PL" sz="1400" i="1" dirty="0">
                          <a:solidFill>
                            <a:schemeClr val="bg1"/>
                          </a:solidFill>
                        </a:rPr>
                        <a:t> for a party</a:t>
                      </a:r>
                    </a:p>
                  </a:txBody>
                  <a:tcPr anchor="ctr"/>
                </a:tc>
                <a:extLst>
                  <a:ext uri="{0D108BD9-81ED-4DB2-BD59-A6C34878D82A}">
                    <a16:rowId xmlns:a16="http://schemas.microsoft.com/office/drawing/2014/main" val="10001"/>
                  </a:ext>
                </a:extLst>
              </a:tr>
              <a:tr h="1119046">
                <a:tc>
                  <a:txBody>
                    <a:bodyPr/>
                    <a:lstStyle/>
                    <a:p>
                      <a:pPr marL="342900" indent="-342900">
                        <a:lnSpc>
                          <a:spcPct val="114000"/>
                        </a:lnSpc>
                        <a:spcAft>
                          <a:spcPts val="600"/>
                        </a:spcAft>
                        <a:buBlip>
                          <a:blip r:embed="rId2"/>
                        </a:buBlip>
                      </a:pPr>
                      <a:r>
                        <a:rPr lang="pl-PL" sz="1600" b="1" dirty="0">
                          <a:solidFill>
                            <a:schemeClr val="bg1"/>
                          </a:solidFill>
                        </a:rPr>
                        <a:t>NARRATIVE </a:t>
                      </a:r>
                    </a:p>
                  </a:txBody>
                  <a:tcPr anchor="ctr"/>
                </a:tc>
                <a:tc>
                  <a:txBody>
                    <a:bodyPr/>
                    <a:lstStyle/>
                    <a:p>
                      <a:r>
                        <a:rPr lang="en-GB" sz="1600" dirty="0">
                          <a:solidFill>
                            <a:schemeClr val="bg1"/>
                          </a:solidFill>
                        </a:rPr>
                        <a:t>Verbal presentation of some action or event</a:t>
                      </a:r>
                    </a:p>
                    <a:p>
                      <a:r>
                        <a:rPr lang="en-GB" sz="1600" b="0" i="1" dirty="0" err="1">
                          <a:solidFill>
                            <a:schemeClr val="bg1"/>
                          </a:solidFill>
                        </a:rPr>
                        <a:t>Eg.</a:t>
                      </a:r>
                      <a:r>
                        <a:rPr lang="en-GB" sz="1600" b="0" i="1" dirty="0">
                          <a:solidFill>
                            <a:schemeClr val="bg1"/>
                          </a:solidFill>
                        </a:rPr>
                        <a:t> Resolving a conflict between guests</a:t>
                      </a:r>
                      <a:endParaRPr lang="pl-PL" sz="1600" b="0" i="1" dirty="0">
                        <a:solidFill>
                          <a:schemeClr val="bg1"/>
                        </a:solidFill>
                      </a:endParaRPr>
                    </a:p>
                  </a:txBody>
                  <a:tcPr anchor="ctr"/>
                </a:tc>
                <a:extLst>
                  <a:ext uri="{0D108BD9-81ED-4DB2-BD59-A6C34878D82A}">
                    <a16:rowId xmlns:a16="http://schemas.microsoft.com/office/drawing/2014/main" val="10002"/>
                  </a:ext>
                </a:extLst>
              </a:tr>
            </a:tbl>
          </a:graphicData>
        </a:graphic>
      </p:graphicFrame>
      <p:sp>
        <p:nvSpPr>
          <p:cNvPr id="15" name="Tytuł 1">
            <a:extLst>
              <a:ext uri="{FF2B5EF4-FFF2-40B4-BE49-F238E27FC236}">
                <a16:creationId xmlns:a16="http://schemas.microsoft.com/office/drawing/2014/main" id="{DEED15E3-32EF-4FBC-8188-A69D09001D6B}"/>
              </a:ext>
            </a:extLst>
          </p:cNvPr>
          <p:cNvSpPr txBox="1">
            <a:spLocks/>
          </p:cNvSpPr>
          <p:nvPr/>
        </p:nvSpPr>
        <p:spPr bwMode="auto">
          <a:xfrm>
            <a:off x="1199456" y="197967"/>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Tree>
    <p:extLst>
      <p:ext uri="{BB962C8B-B14F-4D97-AF65-F5344CB8AC3E}">
        <p14:creationId xmlns:p14="http://schemas.microsoft.com/office/powerpoint/2010/main" val="117557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12</a:t>
            </a:fld>
            <a:endParaRPr lang="en-US" altLang="pl-PL"/>
          </a:p>
        </p:txBody>
      </p:sp>
      <p:grpSp>
        <p:nvGrpSpPr>
          <p:cNvPr id="7" name="Grupa 6">
            <a:extLst>
              <a:ext uri="{FF2B5EF4-FFF2-40B4-BE49-F238E27FC236}">
                <a16:creationId xmlns:a16="http://schemas.microsoft.com/office/drawing/2014/main" id="{B9894B22-F16D-41C3-8D9A-C07B6E20C941}"/>
              </a:ext>
            </a:extLst>
          </p:cNvPr>
          <p:cNvGrpSpPr/>
          <p:nvPr/>
        </p:nvGrpSpPr>
        <p:grpSpPr>
          <a:xfrm>
            <a:off x="1559496" y="1318219"/>
            <a:ext cx="8856984" cy="5138926"/>
            <a:chOff x="4224487" y="1318219"/>
            <a:chExt cx="6000614" cy="5138926"/>
          </a:xfrm>
        </p:grpSpPr>
        <p:sp>
          <p:nvSpPr>
            <p:cNvPr id="8" name="Prostokąt 7">
              <a:extLst>
                <a:ext uri="{FF2B5EF4-FFF2-40B4-BE49-F238E27FC236}">
                  <a16:creationId xmlns:a16="http://schemas.microsoft.com/office/drawing/2014/main" id="{7AF2424D-0D25-4489-BBA1-3D2A5BD94265}"/>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2A499D4B-B4C2-447A-91F9-4291A36F224E}"/>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571996C1-3E2A-4FBA-835C-39D454D30C94}"/>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2" name="Prostokąt 11">
            <a:extLst>
              <a:ext uri="{FF2B5EF4-FFF2-40B4-BE49-F238E27FC236}">
                <a16:creationId xmlns:a16="http://schemas.microsoft.com/office/drawing/2014/main" id="{DC4D1FE7-902A-4618-9E9A-AE99457F1624}"/>
              </a:ext>
            </a:extLst>
          </p:cNvPr>
          <p:cNvSpPr/>
          <p:nvPr/>
        </p:nvSpPr>
        <p:spPr>
          <a:xfrm>
            <a:off x="1728074" y="1516722"/>
            <a:ext cx="8424936" cy="707886"/>
          </a:xfrm>
          <a:prstGeom prst="rect">
            <a:avLst/>
          </a:prstGeom>
        </p:spPr>
        <p:txBody>
          <a:bodyPr wrap="square">
            <a:spAutoFit/>
          </a:bodyPr>
          <a:lstStyle/>
          <a:p>
            <a:pPr algn="ctr"/>
            <a:r>
              <a:rPr lang="pl-PL" sz="2000" b="1" dirty="0">
                <a:solidFill>
                  <a:srgbClr val="FF8803"/>
                </a:solidFill>
              </a:rPr>
              <a:t>EXPOSITORY METHODS </a:t>
            </a:r>
            <a:r>
              <a:rPr lang="pl-PL" sz="2000" b="1" dirty="0">
                <a:solidFill>
                  <a:schemeClr val="bg1"/>
                </a:solidFill>
              </a:rPr>
              <a:t>MOST OFTEN USED IN TRAINING</a:t>
            </a:r>
          </a:p>
          <a:p>
            <a:pPr algn="ctr"/>
            <a:endParaRPr lang="pl-PL" sz="2000" b="1" dirty="0">
              <a:solidFill>
                <a:schemeClr val="bg1"/>
              </a:solidFill>
            </a:endParaRPr>
          </a:p>
        </p:txBody>
      </p:sp>
      <p:graphicFrame>
        <p:nvGraphicFramePr>
          <p:cNvPr id="16" name="Tabela 15">
            <a:extLst>
              <a:ext uri="{FF2B5EF4-FFF2-40B4-BE49-F238E27FC236}">
                <a16:creationId xmlns:a16="http://schemas.microsoft.com/office/drawing/2014/main" id="{AAA71EC1-AC38-436B-A41F-9FD24560F9D4}"/>
              </a:ext>
            </a:extLst>
          </p:cNvPr>
          <p:cNvGraphicFramePr>
            <a:graphicFrameLocks noGrp="1"/>
          </p:cNvGraphicFramePr>
          <p:nvPr>
            <p:extLst>
              <p:ext uri="{D42A27DB-BD31-4B8C-83A1-F6EECF244321}">
                <p14:modId xmlns:p14="http://schemas.microsoft.com/office/powerpoint/2010/main" val="3173400002"/>
              </p:ext>
            </p:extLst>
          </p:nvPr>
        </p:nvGraphicFramePr>
        <p:xfrm>
          <a:off x="1686474" y="2207474"/>
          <a:ext cx="8585990" cy="3326441"/>
        </p:xfrm>
        <a:graphic>
          <a:graphicData uri="http://schemas.openxmlformats.org/drawingml/2006/table">
            <a:tbl>
              <a:tblPr firstRow="1" bandRow="1">
                <a:tableStyleId>{2D5ABB26-0587-4C30-8999-92F81FD0307C}</a:tableStyleId>
              </a:tblPr>
              <a:tblGrid>
                <a:gridCol w="1716440">
                  <a:extLst>
                    <a:ext uri="{9D8B030D-6E8A-4147-A177-3AD203B41FA5}">
                      <a16:colId xmlns:a16="http://schemas.microsoft.com/office/drawing/2014/main" val="20000"/>
                    </a:ext>
                  </a:extLst>
                </a:gridCol>
                <a:gridCol w="6869550">
                  <a:extLst>
                    <a:ext uri="{9D8B030D-6E8A-4147-A177-3AD203B41FA5}">
                      <a16:colId xmlns:a16="http://schemas.microsoft.com/office/drawing/2014/main" val="20001"/>
                    </a:ext>
                  </a:extLst>
                </a:gridCol>
              </a:tblGrid>
              <a:tr h="1009145">
                <a:tc>
                  <a:txBody>
                    <a:bodyPr/>
                    <a:lstStyle/>
                    <a:p>
                      <a:pPr marL="342900" indent="-342900">
                        <a:lnSpc>
                          <a:spcPct val="114000"/>
                        </a:lnSpc>
                        <a:spcAft>
                          <a:spcPts val="600"/>
                        </a:spcAft>
                        <a:buBlip>
                          <a:blip r:embed="rId2"/>
                        </a:buBlip>
                      </a:pPr>
                      <a:r>
                        <a:rPr lang="pl-PL" sz="1600" b="1" dirty="0">
                          <a:solidFill>
                            <a:schemeClr val="bg1"/>
                          </a:solidFill>
                        </a:rPr>
                        <a:t>DESCRIPTION</a:t>
                      </a:r>
                    </a:p>
                  </a:txBody>
                  <a:tcPr anchor="ctr"/>
                </a:tc>
                <a:tc>
                  <a:txBody>
                    <a:bodyPr/>
                    <a:lstStyle/>
                    <a:p>
                      <a:r>
                        <a:rPr lang="en-GB" sz="1600" i="0" dirty="0">
                          <a:solidFill>
                            <a:schemeClr val="bg1"/>
                          </a:solidFill>
                        </a:rPr>
                        <a:t>characterisation of objects, phenomena, activities unknown to participants –</a:t>
                      </a:r>
                    </a:p>
                    <a:p>
                      <a:r>
                        <a:rPr lang="en-GB" sz="1600" i="0" dirty="0">
                          <a:solidFill>
                            <a:schemeClr val="bg1"/>
                          </a:solidFill>
                        </a:rPr>
                        <a:t> e.g.  The steps of </a:t>
                      </a:r>
                      <a:r>
                        <a:rPr lang="en-GB" sz="1600" i="0" dirty="0" err="1">
                          <a:solidFill>
                            <a:schemeClr val="bg1"/>
                          </a:solidFill>
                        </a:rPr>
                        <a:t>separting</a:t>
                      </a:r>
                      <a:r>
                        <a:rPr lang="en-GB" sz="1600" i="0" dirty="0">
                          <a:solidFill>
                            <a:schemeClr val="bg1"/>
                          </a:solidFill>
                        </a:rPr>
                        <a:t> the fish filet from the bone</a:t>
                      </a:r>
                      <a:endParaRPr lang="pl-PL" sz="1600" i="0" dirty="0">
                        <a:solidFill>
                          <a:schemeClr val="bg1"/>
                        </a:solidFill>
                      </a:endParaRPr>
                    </a:p>
                  </a:txBody>
                  <a:tcPr anchor="ctr"/>
                </a:tc>
                <a:extLst>
                  <a:ext uri="{0D108BD9-81ED-4DB2-BD59-A6C34878D82A}">
                    <a16:rowId xmlns:a16="http://schemas.microsoft.com/office/drawing/2014/main" val="10003"/>
                  </a:ext>
                </a:extLst>
              </a:tr>
              <a:tr h="1308151">
                <a:tc>
                  <a:txBody>
                    <a:bodyPr/>
                    <a:lstStyle/>
                    <a:p>
                      <a:pPr marL="342900" indent="-342900">
                        <a:lnSpc>
                          <a:spcPct val="114000"/>
                        </a:lnSpc>
                        <a:spcAft>
                          <a:spcPts val="600"/>
                        </a:spcAft>
                        <a:buBlip>
                          <a:blip r:embed="rId2"/>
                        </a:buBlip>
                      </a:pPr>
                      <a:r>
                        <a:rPr lang="pl-PL" sz="1600" b="1" dirty="0">
                          <a:solidFill>
                            <a:schemeClr val="bg1"/>
                          </a:solidFill>
                        </a:rPr>
                        <a:t>ANEGDOTE </a:t>
                      </a:r>
                    </a:p>
                  </a:txBody>
                  <a:tcPr anchor="ctr"/>
                </a:tc>
                <a:tc>
                  <a:txBody>
                    <a:bodyPr/>
                    <a:lstStyle/>
                    <a:p>
                      <a:r>
                        <a:rPr lang="en-GB" sz="1600" i="0" dirty="0">
                          <a:solidFill>
                            <a:schemeClr val="bg1"/>
                          </a:solidFill>
                        </a:rPr>
                        <a:t>short story about some funny or unusual event, ended with a surprising, witty point</a:t>
                      </a:r>
                    </a:p>
                  </a:txBody>
                  <a:tcPr anchor="ctr"/>
                </a:tc>
                <a:extLst>
                  <a:ext uri="{0D108BD9-81ED-4DB2-BD59-A6C34878D82A}">
                    <a16:rowId xmlns:a16="http://schemas.microsoft.com/office/drawing/2014/main" val="10004"/>
                  </a:ext>
                </a:extLst>
              </a:tr>
              <a:tr h="1009145">
                <a:tc>
                  <a:txBody>
                    <a:bodyPr/>
                    <a:lstStyle/>
                    <a:p>
                      <a:pPr marL="342900" indent="-342900">
                        <a:lnSpc>
                          <a:spcPct val="114000"/>
                        </a:lnSpc>
                        <a:spcAft>
                          <a:spcPts val="600"/>
                        </a:spcAft>
                        <a:buBlip>
                          <a:blip r:embed="rId2"/>
                        </a:buBlip>
                      </a:pPr>
                      <a:r>
                        <a:rPr lang="pl-PL" sz="1600" b="1" dirty="0">
                          <a:solidFill>
                            <a:schemeClr val="bg1"/>
                          </a:solidFill>
                        </a:rPr>
                        <a:t>INSTRUCTION</a:t>
                      </a:r>
                    </a:p>
                  </a:txBody>
                  <a:tcPr anchor="ctr"/>
                </a:tc>
                <a:tc>
                  <a:txBody>
                    <a:bodyPr/>
                    <a:lstStyle/>
                    <a:p>
                      <a:r>
                        <a:rPr lang="en-GB" sz="1600" dirty="0">
                          <a:solidFill>
                            <a:schemeClr val="bg1"/>
                          </a:solidFill>
                        </a:rPr>
                        <a:t>explanation for understanding the phenomenon, </a:t>
                      </a:r>
                    </a:p>
                    <a:p>
                      <a:r>
                        <a:rPr lang="en-GB" sz="1600" dirty="0" err="1">
                          <a:solidFill>
                            <a:schemeClr val="bg1"/>
                          </a:solidFill>
                        </a:rPr>
                        <a:t>Eg</a:t>
                      </a:r>
                      <a:r>
                        <a:rPr lang="en-GB" sz="1600" dirty="0">
                          <a:solidFill>
                            <a:schemeClr val="bg1"/>
                          </a:solidFill>
                        </a:rPr>
                        <a:t> is it possible to flambeed ice cream</a:t>
                      </a:r>
                      <a:endParaRPr lang="pl-PL" sz="1600" i="1" dirty="0">
                        <a:solidFill>
                          <a:schemeClr val="bg1"/>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2484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13</a:t>
            </a:fld>
            <a:endParaRPr lang="en-US" altLang="pl-PL"/>
          </a:p>
        </p:txBody>
      </p:sp>
      <p:sp>
        <p:nvSpPr>
          <p:cNvPr id="9" name="Prostokąt 8">
            <a:extLst>
              <a:ext uri="{FF2B5EF4-FFF2-40B4-BE49-F238E27FC236}">
                <a16:creationId xmlns:a16="http://schemas.microsoft.com/office/drawing/2014/main" id="{62DCDFCD-D3BD-45CD-AA46-4B8F0A390AB6}"/>
              </a:ext>
            </a:extLst>
          </p:cNvPr>
          <p:cNvSpPr/>
          <p:nvPr/>
        </p:nvSpPr>
        <p:spPr>
          <a:xfrm>
            <a:off x="3923911" y="6146690"/>
            <a:ext cx="1007392" cy="307777"/>
          </a:xfrm>
          <a:prstGeom prst="rect">
            <a:avLst/>
          </a:prstGeom>
        </p:spPr>
        <p:txBody>
          <a:bodyPr wrap="none">
            <a:spAutoFit/>
          </a:bodyPr>
          <a:lstStyle/>
          <a:p>
            <a:r>
              <a:rPr lang="pl-PL" sz="1400" dirty="0">
                <a:solidFill>
                  <a:schemeClr val="tx1">
                    <a:lumMod val="95000"/>
                    <a:lumOff val="5000"/>
                  </a:schemeClr>
                </a:solidFill>
              </a:rPr>
              <a:t>PODCAST 1</a:t>
            </a:r>
          </a:p>
        </p:txBody>
      </p:sp>
      <p:pic>
        <p:nvPicPr>
          <p:cNvPr id="10" name="Obraz 9">
            <a:extLst>
              <a:ext uri="{FF2B5EF4-FFF2-40B4-BE49-F238E27FC236}">
                <a16:creationId xmlns:a16="http://schemas.microsoft.com/office/drawing/2014/main" id="{15B1EDB7-E05A-4B96-BE04-A446F25EDE81}"/>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1" name="Prostokąt 10">
            <a:extLst>
              <a:ext uri="{FF2B5EF4-FFF2-40B4-BE49-F238E27FC236}">
                <a16:creationId xmlns:a16="http://schemas.microsoft.com/office/drawing/2014/main" id="{7F6D11A7-6DDD-4DED-8171-8909F1C03D5E}"/>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Card 3 and 4</a:t>
            </a:r>
            <a:endParaRPr lang="pl-PL" sz="1400" u="sng" dirty="0">
              <a:solidFill>
                <a:schemeClr val="tx1">
                  <a:lumMod val="85000"/>
                  <a:lumOff val="15000"/>
                </a:schemeClr>
              </a:solidFill>
            </a:endParaRPr>
          </a:p>
        </p:txBody>
      </p:sp>
      <p:pic>
        <p:nvPicPr>
          <p:cNvPr id="12" name="Grafika 11">
            <a:extLst>
              <a:ext uri="{FF2B5EF4-FFF2-40B4-BE49-F238E27FC236}">
                <a16:creationId xmlns:a16="http://schemas.microsoft.com/office/drawing/2014/main" id="{5DC3AB79-2A21-4ED6-B01F-BBA86C6EC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grpSp>
        <p:nvGrpSpPr>
          <p:cNvPr id="13" name="Grupa 12">
            <a:extLst>
              <a:ext uri="{FF2B5EF4-FFF2-40B4-BE49-F238E27FC236}">
                <a16:creationId xmlns:a16="http://schemas.microsoft.com/office/drawing/2014/main" id="{D37EDD9C-CE3B-4143-8498-F6C6BE1334E0}"/>
              </a:ext>
            </a:extLst>
          </p:cNvPr>
          <p:cNvGrpSpPr/>
          <p:nvPr/>
        </p:nvGrpSpPr>
        <p:grpSpPr>
          <a:xfrm>
            <a:off x="1890496" y="1556792"/>
            <a:ext cx="6745868" cy="3392798"/>
            <a:chOff x="4224487" y="1318219"/>
            <a:chExt cx="6000614" cy="5138926"/>
          </a:xfrm>
        </p:grpSpPr>
        <p:sp>
          <p:nvSpPr>
            <p:cNvPr id="14" name="Prostokąt 13">
              <a:extLst>
                <a:ext uri="{FF2B5EF4-FFF2-40B4-BE49-F238E27FC236}">
                  <a16:creationId xmlns:a16="http://schemas.microsoft.com/office/drawing/2014/main" id="{9065CC7A-5D3A-479A-A5E5-51F819FBD246}"/>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7CA669CA-E92E-412E-9F7B-87DB677EE626}"/>
                </a:ext>
              </a:extLst>
            </p:cNvPr>
            <p:cNvSpPr/>
            <p:nvPr/>
          </p:nvSpPr>
          <p:spPr>
            <a:xfrm>
              <a:off x="4224487" y="1318219"/>
              <a:ext cx="6000614" cy="1032136"/>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6C80C923-2901-45E7-A57E-F5264F7B8FB9}"/>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7" name="Prostokąt 16">
            <a:extLst>
              <a:ext uri="{FF2B5EF4-FFF2-40B4-BE49-F238E27FC236}">
                <a16:creationId xmlns:a16="http://schemas.microsoft.com/office/drawing/2014/main" id="{0F3DCD73-6C19-40A3-A985-FBE5A2F87B58}"/>
              </a:ext>
            </a:extLst>
          </p:cNvPr>
          <p:cNvSpPr/>
          <p:nvPr/>
        </p:nvSpPr>
        <p:spPr>
          <a:xfrm>
            <a:off x="2215430" y="2401244"/>
            <a:ext cx="6096000" cy="1754326"/>
          </a:xfrm>
          <a:prstGeom prst="rect">
            <a:avLst/>
          </a:prstGeom>
        </p:spPr>
        <p:txBody>
          <a:bodyPr>
            <a:spAutoFit/>
          </a:bodyPr>
          <a:lstStyle/>
          <a:p>
            <a:r>
              <a:rPr lang="en-GB" dirty="0">
                <a:solidFill>
                  <a:schemeClr val="bg1"/>
                </a:solidFill>
              </a:rPr>
              <a:t>Require the greater involvement of the participants than expository methods due to the requirement to  solve problems set up by the trainer.</a:t>
            </a:r>
            <a:endParaRPr lang="pl-PL" dirty="0">
              <a:solidFill>
                <a:schemeClr val="bg1"/>
              </a:solidFill>
            </a:endParaRPr>
          </a:p>
          <a:p>
            <a:r>
              <a:rPr lang="pl-PL" dirty="0">
                <a:solidFill>
                  <a:schemeClr val="bg1"/>
                </a:solidFill>
              </a:rPr>
              <a:t>The </a:t>
            </a:r>
            <a:r>
              <a:rPr lang="pl-PL" dirty="0" err="1">
                <a:solidFill>
                  <a:schemeClr val="bg1"/>
                </a:solidFill>
              </a:rPr>
              <a:t>effectiveness</a:t>
            </a:r>
            <a:r>
              <a:rPr lang="pl-PL" dirty="0">
                <a:solidFill>
                  <a:schemeClr val="bg1"/>
                </a:solidFill>
              </a:rPr>
              <a:t> of </a:t>
            </a:r>
            <a:r>
              <a:rPr lang="pl-PL" dirty="0" err="1">
                <a:solidFill>
                  <a:schemeClr val="bg1"/>
                </a:solidFill>
              </a:rPr>
              <a:t>these</a:t>
            </a:r>
            <a:r>
              <a:rPr lang="pl-PL" dirty="0">
                <a:solidFill>
                  <a:schemeClr val="bg1"/>
                </a:solidFill>
              </a:rPr>
              <a:t> </a:t>
            </a:r>
            <a:r>
              <a:rPr lang="pl-PL" dirty="0" err="1">
                <a:solidFill>
                  <a:schemeClr val="bg1"/>
                </a:solidFill>
              </a:rPr>
              <a:t>methods</a:t>
            </a:r>
            <a:r>
              <a:rPr lang="pl-PL" dirty="0">
                <a:solidFill>
                  <a:schemeClr val="bg1"/>
                </a:solidFill>
              </a:rPr>
              <a:t> </a:t>
            </a:r>
            <a:r>
              <a:rPr lang="pl-PL" dirty="0" err="1">
                <a:solidFill>
                  <a:schemeClr val="bg1"/>
                </a:solidFill>
              </a:rPr>
              <a:t>is</a:t>
            </a:r>
            <a:r>
              <a:rPr lang="pl-PL" dirty="0">
                <a:solidFill>
                  <a:schemeClr val="bg1"/>
                </a:solidFill>
              </a:rPr>
              <a:t> much </a:t>
            </a:r>
            <a:r>
              <a:rPr lang="pl-PL" dirty="0" err="1">
                <a:solidFill>
                  <a:schemeClr val="bg1"/>
                </a:solidFill>
              </a:rPr>
              <a:t>greater</a:t>
            </a:r>
            <a:r>
              <a:rPr lang="pl-PL" dirty="0">
                <a:solidFill>
                  <a:schemeClr val="bg1"/>
                </a:solidFill>
              </a:rPr>
              <a:t> </a:t>
            </a:r>
            <a:r>
              <a:rPr lang="pl-PL" dirty="0" err="1">
                <a:solidFill>
                  <a:schemeClr val="bg1"/>
                </a:solidFill>
              </a:rPr>
              <a:t>than</a:t>
            </a:r>
            <a:r>
              <a:rPr lang="pl-PL" dirty="0">
                <a:solidFill>
                  <a:schemeClr val="bg1"/>
                </a:solidFill>
              </a:rPr>
              <a:t> the </a:t>
            </a:r>
            <a:r>
              <a:rPr lang="pl-PL" dirty="0" err="1">
                <a:solidFill>
                  <a:schemeClr val="bg1"/>
                </a:solidFill>
              </a:rPr>
              <a:t>expository</a:t>
            </a:r>
            <a:r>
              <a:rPr lang="pl-PL" dirty="0">
                <a:solidFill>
                  <a:schemeClr val="bg1"/>
                </a:solidFill>
              </a:rPr>
              <a:t> </a:t>
            </a:r>
            <a:r>
              <a:rPr lang="pl-PL" dirty="0" err="1">
                <a:solidFill>
                  <a:schemeClr val="bg1"/>
                </a:solidFill>
              </a:rPr>
              <a:t>method</a:t>
            </a:r>
            <a:r>
              <a:rPr lang="pl-PL" dirty="0">
                <a:solidFill>
                  <a:schemeClr val="bg1"/>
                </a:solidFill>
              </a:rPr>
              <a:t> </a:t>
            </a:r>
            <a:r>
              <a:rPr lang="pl-PL" dirty="0" err="1">
                <a:solidFill>
                  <a:schemeClr val="bg1"/>
                </a:solidFill>
              </a:rPr>
              <a:t>because</a:t>
            </a:r>
            <a:r>
              <a:rPr lang="pl-PL" dirty="0">
                <a:solidFill>
                  <a:schemeClr val="bg1"/>
                </a:solidFill>
              </a:rPr>
              <a:t> the </a:t>
            </a:r>
            <a:r>
              <a:rPr lang="pl-PL" dirty="0" err="1">
                <a:solidFill>
                  <a:schemeClr val="bg1"/>
                </a:solidFill>
              </a:rPr>
              <a:t>listeners</a:t>
            </a:r>
            <a:r>
              <a:rPr lang="pl-PL" dirty="0">
                <a:solidFill>
                  <a:schemeClr val="bg1"/>
                </a:solidFill>
              </a:rPr>
              <a:t> </a:t>
            </a:r>
            <a:r>
              <a:rPr lang="pl-PL" dirty="0" err="1">
                <a:solidFill>
                  <a:schemeClr val="bg1"/>
                </a:solidFill>
              </a:rPr>
              <a:t>actively</a:t>
            </a:r>
            <a:r>
              <a:rPr lang="pl-PL" dirty="0">
                <a:solidFill>
                  <a:schemeClr val="bg1"/>
                </a:solidFill>
              </a:rPr>
              <a:t> </a:t>
            </a:r>
            <a:r>
              <a:rPr lang="pl-PL" dirty="0" err="1">
                <a:solidFill>
                  <a:schemeClr val="bg1"/>
                </a:solidFill>
              </a:rPr>
              <a:t>particpate</a:t>
            </a:r>
            <a:r>
              <a:rPr lang="pl-PL" dirty="0">
                <a:solidFill>
                  <a:schemeClr val="bg1"/>
                </a:solidFill>
              </a:rPr>
              <a:t> in </a:t>
            </a:r>
            <a:r>
              <a:rPr lang="pl-PL" dirty="0" err="1">
                <a:solidFill>
                  <a:schemeClr val="bg1"/>
                </a:solidFill>
              </a:rPr>
              <a:t>searching</a:t>
            </a:r>
            <a:r>
              <a:rPr lang="pl-PL" dirty="0">
                <a:solidFill>
                  <a:schemeClr val="bg1"/>
                </a:solidFill>
              </a:rPr>
              <a:t> for </a:t>
            </a:r>
            <a:r>
              <a:rPr lang="pl-PL" dirty="0" err="1">
                <a:solidFill>
                  <a:schemeClr val="bg1"/>
                </a:solidFill>
              </a:rPr>
              <a:t>possible</a:t>
            </a:r>
            <a:r>
              <a:rPr lang="pl-PL" dirty="0">
                <a:solidFill>
                  <a:schemeClr val="bg1"/>
                </a:solidFill>
              </a:rPr>
              <a:t> </a:t>
            </a:r>
            <a:r>
              <a:rPr lang="pl-PL" dirty="0" err="1">
                <a:solidFill>
                  <a:schemeClr val="bg1"/>
                </a:solidFill>
              </a:rPr>
              <a:t>solutions</a:t>
            </a:r>
            <a:r>
              <a:rPr lang="pl-PL" dirty="0">
                <a:solidFill>
                  <a:schemeClr val="bg1"/>
                </a:solidFill>
              </a:rPr>
              <a:t> to the </a:t>
            </a:r>
            <a:r>
              <a:rPr lang="pl-PL" dirty="0" err="1">
                <a:solidFill>
                  <a:schemeClr val="bg1"/>
                </a:solidFill>
              </a:rPr>
              <a:t>problems</a:t>
            </a:r>
            <a:r>
              <a:rPr lang="pl-PL" dirty="0">
                <a:solidFill>
                  <a:schemeClr val="bg1"/>
                </a:solidFill>
              </a:rPr>
              <a:t>. </a:t>
            </a:r>
          </a:p>
        </p:txBody>
      </p:sp>
      <p:pic>
        <p:nvPicPr>
          <p:cNvPr id="18" name="Grafika 17">
            <a:extLst>
              <a:ext uri="{FF2B5EF4-FFF2-40B4-BE49-F238E27FC236}">
                <a16:creationId xmlns:a16="http://schemas.microsoft.com/office/drawing/2014/main" id="{62FDBF97-2018-4B4F-AB5E-107F8C19E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8725" y="2060848"/>
            <a:ext cx="1943100" cy="2888742"/>
          </a:xfrm>
          <a:prstGeom prst="rect">
            <a:avLst/>
          </a:prstGeom>
        </p:spPr>
      </p:pic>
      <p:sp>
        <p:nvSpPr>
          <p:cNvPr id="19" name="Prostokąt 18">
            <a:extLst>
              <a:ext uri="{FF2B5EF4-FFF2-40B4-BE49-F238E27FC236}">
                <a16:creationId xmlns:a16="http://schemas.microsoft.com/office/drawing/2014/main" id="{5ADCC0AB-E361-4D37-9488-AE6E32F1B067}"/>
              </a:ext>
            </a:extLst>
          </p:cNvPr>
          <p:cNvSpPr/>
          <p:nvPr/>
        </p:nvSpPr>
        <p:spPr>
          <a:xfrm>
            <a:off x="1003516" y="1691516"/>
            <a:ext cx="8424936" cy="369332"/>
          </a:xfrm>
          <a:prstGeom prst="rect">
            <a:avLst/>
          </a:prstGeom>
        </p:spPr>
        <p:txBody>
          <a:bodyPr wrap="square">
            <a:spAutoFit/>
          </a:bodyPr>
          <a:lstStyle/>
          <a:p>
            <a:pPr algn="ctr"/>
            <a:r>
              <a:rPr lang="pl-PL" b="1" dirty="0">
                <a:solidFill>
                  <a:srgbClr val="FD7E01"/>
                </a:solidFill>
              </a:rPr>
              <a:t>PROBLEM METHOD</a:t>
            </a:r>
          </a:p>
        </p:txBody>
      </p:sp>
    </p:spTree>
    <p:extLst>
      <p:ext uri="{BB962C8B-B14F-4D97-AF65-F5344CB8AC3E}">
        <p14:creationId xmlns:p14="http://schemas.microsoft.com/office/powerpoint/2010/main" val="424122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440549" y="160949"/>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14</a:t>
            </a:fld>
            <a:endParaRPr lang="en-US" altLang="pl-PL"/>
          </a:p>
        </p:txBody>
      </p:sp>
      <p:grpSp>
        <p:nvGrpSpPr>
          <p:cNvPr id="7" name="Grupa 6">
            <a:extLst>
              <a:ext uri="{FF2B5EF4-FFF2-40B4-BE49-F238E27FC236}">
                <a16:creationId xmlns:a16="http://schemas.microsoft.com/office/drawing/2014/main" id="{A8F702F0-9BEB-4ADC-B648-5AB8D586543A}"/>
              </a:ext>
            </a:extLst>
          </p:cNvPr>
          <p:cNvGrpSpPr/>
          <p:nvPr/>
        </p:nvGrpSpPr>
        <p:grpSpPr>
          <a:xfrm>
            <a:off x="1559496" y="1052736"/>
            <a:ext cx="9289032" cy="5664749"/>
            <a:chOff x="4224487" y="1318219"/>
            <a:chExt cx="6000614" cy="4976563"/>
          </a:xfrm>
        </p:grpSpPr>
        <p:sp>
          <p:nvSpPr>
            <p:cNvPr id="8" name="Prostokąt 7">
              <a:extLst>
                <a:ext uri="{FF2B5EF4-FFF2-40B4-BE49-F238E27FC236}">
                  <a16:creationId xmlns:a16="http://schemas.microsoft.com/office/drawing/2014/main" id="{6EB3192A-923E-452A-BEB4-92E711A7EB90}"/>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EFF2D681-A06B-4AFF-B4DE-511652A83A72}"/>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58D1AE91-5383-4DFF-B297-62EC1504B212}"/>
                </a:ext>
              </a:extLst>
            </p:cNvPr>
            <p:cNvSpPr/>
            <p:nvPr/>
          </p:nvSpPr>
          <p:spPr>
            <a:xfrm rot="10800000">
              <a:off x="9883603" y="5798242"/>
              <a:ext cx="341497" cy="49654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B7B7E4B4-A5A5-4450-8601-83D57CE973B1}"/>
              </a:ext>
            </a:extLst>
          </p:cNvPr>
          <p:cNvSpPr/>
          <p:nvPr/>
        </p:nvSpPr>
        <p:spPr>
          <a:xfrm>
            <a:off x="1735064" y="1286157"/>
            <a:ext cx="8424936" cy="369332"/>
          </a:xfrm>
          <a:prstGeom prst="rect">
            <a:avLst/>
          </a:prstGeom>
        </p:spPr>
        <p:txBody>
          <a:bodyPr wrap="square">
            <a:spAutoFit/>
          </a:bodyPr>
          <a:lstStyle/>
          <a:p>
            <a:pPr algn="ctr"/>
            <a:r>
              <a:rPr lang="pl-PL" b="1" dirty="0">
                <a:solidFill>
                  <a:srgbClr val="FD7E01"/>
                </a:solidFill>
              </a:rPr>
              <a:t>PROBLEM METHOD</a:t>
            </a:r>
          </a:p>
        </p:txBody>
      </p:sp>
      <p:graphicFrame>
        <p:nvGraphicFramePr>
          <p:cNvPr id="12" name="Tabela 11">
            <a:extLst>
              <a:ext uri="{FF2B5EF4-FFF2-40B4-BE49-F238E27FC236}">
                <a16:creationId xmlns:a16="http://schemas.microsoft.com/office/drawing/2014/main" id="{7CCF32F2-72C9-49B5-BB16-2D3E43E270E3}"/>
              </a:ext>
            </a:extLst>
          </p:cNvPr>
          <p:cNvGraphicFramePr>
            <a:graphicFrameLocks noGrp="1"/>
          </p:cNvGraphicFramePr>
          <p:nvPr>
            <p:extLst>
              <p:ext uri="{D42A27DB-BD31-4B8C-83A1-F6EECF244321}">
                <p14:modId xmlns:p14="http://schemas.microsoft.com/office/powerpoint/2010/main" val="1639868997"/>
              </p:ext>
            </p:extLst>
          </p:nvPr>
        </p:nvGraphicFramePr>
        <p:xfrm>
          <a:off x="1559496" y="1879516"/>
          <a:ext cx="8856982" cy="4241070"/>
        </p:xfrm>
        <a:graphic>
          <a:graphicData uri="http://schemas.openxmlformats.org/drawingml/2006/table">
            <a:tbl>
              <a:tblPr firstRow="1" bandRow="1">
                <a:tableStyleId>{2D5ABB26-0587-4C30-8999-92F81FD0307C}</a:tableStyleId>
              </a:tblPr>
              <a:tblGrid>
                <a:gridCol w="2160240">
                  <a:extLst>
                    <a:ext uri="{9D8B030D-6E8A-4147-A177-3AD203B41FA5}">
                      <a16:colId xmlns:a16="http://schemas.microsoft.com/office/drawing/2014/main" val="20000"/>
                    </a:ext>
                  </a:extLst>
                </a:gridCol>
                <a:gridCol w="6696742">
                  <a:extLst>
                    <a:ext uri="{9D8B030D-6E8A-4147-A177-3AD203B41FA5}">
                      <a16:colId xmlns:a16="http://schemas.microsoft.com/office/drawing/2014/main" val="20001"/>
                    </a:ext>
                  </a:extLst>
                </a:gridCol>
              </a:tblGrid>
              <a:tr h="1481069">
                <a:tc>
                  <a:txBody>
                    <a:bodyPr/>
                    <a:lstStyle/>
                    <a:p>
                      <a:pPr marL="342900" indent="-342900">
                        <a:lnSpc>
                          <a:spcPct val="114000"/>
                        </a:lnSpc>
                        <a:spcAft>
                          <a:spcPts val="600"/>
                        </a:spcAft>
                        <a:buBlip>
                          <a:blip r:embed="rId2"/>
                        </a:buBlip>
                      </a:pPr>
                      <a:r>
                        <a:rPr lang="pl-PL" sz="1600" b="1" dirty="0">
                          <a:solidFill>
                            <a:schemeClr val="bg1"/>
                          </a:solidFill>
                        </a:rPr>
                        <a:t>PROBLEM LECTURE</a:t>
                      </a:r>
                    </a:p>
                  </a:txBody>
                  <a:tcPr anchor="ctr"/>
                </a:tc>
                <a:tc>
                  <a:txBody>
                    <a:bodyPr/>
                    <a:lstStyle/>
                    <a:p>
                      <a:r>
                        <a:rPr lang="en-GB" sz="1600" b="0" i="0" dirty="0">
                          <a:solidFill>
                            <a:schemeClr val="bg1"/>
                          </a:solidFill>
                        </a:rPr>
                        <a:t>Lecture consisting i</a:t>
                      </a:r>
                      <a:r>
                        <a:rPr lang="en-GB" sz="1600" b="0" i="0" u="sng" dirty="0">
                          <a:solidFill>
                            <a:schemeClr val="bg1"/>
                          </a:solidFill>
                        </a:rPr>
                        <a:t>n proposing a problem by the trainer and then pointing out possible solutions and consequences</a:t>
                      </a:r>
                      <a:r>
                        <a:rPr lang="en-GB" sz="1600" b="0" i="0" dirty="0">
                          <a:solidFill>
                            <a:schemeClr val="bg1"/>
                          </a:solidFill>
                        </a:rPr>
                        <a:t>, for example: the client requested that the tables are set out in a way that allows all guests to see each other however the number of the guests makes it impossible in a given hall. </a:t>
                      </a:r>
                      <a:endParaRPr lang="pl-PL" sz="1600" b="0" i="1" dirty="0">
                        <a:solidFill>
                          <a:schemeClr val="bg1"/>
                        </a:solidFill>
                      </a:endParaRPr>
                    </a:p>
                  </a:txBody>
                  <a:tcPr anchor="ctr"/>
                </a:tc>
                <a:extLst>
                  <a:ext uri="{0D108BD9-81ED-4DB2-BD59-A6C34878D82A}">
                    <a16:rowId xmlns:a16="http://schemas.microsoft.com/office/drawing/2014/main" val="10000"/>
                  </a:ext>
                </a:extLst>
              </a:tr>
              <a:tr h="929973">
                <a:tc>
                  <a:txBody>
                    <a:bodyPr/>
                    <a:lstStyle/>
                    <a:p>
                      <a:pPr marL="342900" indent="-342900">
                        <a:lnSpc>
                          <a:spcPct val="114000"/>
                        </a:lnSpc>
                        <a:spcAft>
                          <a:spcPts val="600"/>
                        </a:spcAft>
                        <a:buBlip>
                          <a:blip r:embed="rId2"/>
                        </a:buBlip>
                      </a:pPr>
                      <a:r>
                        <a:rPr lang="pl-PL" sz="1600" b="1" dirty="0">
                          <a:solidFill>
                            <a:schemeClr val="bg1"/>
                          </a:solidFill>
                        </a:rPr>
                        <a:t>CONTROVERSIAL</a:t>
                      </a:r>
                    </a:p>
                    <a:p>
                      <a:pPr marL="342900" indent="-342900">
                        <a:lnSpc>
                          <a:spcPct val="114000"/>
                        </a:lnSpc>
                        <a:spcAft>
                          <a:spcPts val="600"/>
                        </a:spcAft>
                        <a:buBlip>
                          <a:blip r:embed="rId2"/>
                        </a:buBlip>
                      </a:pPr>
                      <a:r>
                        <a:rPr lang="pl-PL" sz="1600" b="1" dirty="0">
                          <a:solidFill>
                            <a:schemeClr val="bg1"/>
                          </a:solidFill>
                        </a:rPr>
                        <a:t>LECTURE</a:t>
                      </a:r>
                    </a:p>
                  </a:txBody>
                  <a:tcPr anchor="ctr"/>
                </a:tc>
                <a:tc>
                  <a:txBody>
                    <a:bodyPr/>
                    <a:lstStyle/>
                    <a:p>
                      <a:r>
                        <a:rPr lang="en-GB" sz="1600" i="0" u="none" dirty="0">
                          <a:solidFill>
                            <a:schemeClr val="bg1"/>
                          </a:solidFill>
                        </a:rPr>
                        <a:t>It consists in interleaving it with the participants' statements or carrying out their tasks E.g. After carrying out the French seafood service for an appetiser, it is required to go to the English service of the main show. Participants ask what to pay attention to efficiently in order to change the form of the service and ensure smooth operation, despite mixing two very demanding styles of the service.</a:t>
                      </a:r>
                      <a:endParaRPr lang="pl-PL" sz="1600" i="1" u="none" dirty="0">
                        <a:solidFill>
                          <a:schemeClr val="bg1"/>
                        </a:solidFill>
                      </a:endParaRPr>
                    </a:p>
                  </a:txBody>
                  <a:tcPr anchor="ctr"/>
                </a:tc>
                <a:extLst>
                  <a:ext uri="{0D108BD9-81ED-4DB2-BD59-A6C34878D82A}">
                    <a16:rowId xmlns:a16="http://schemas.microsoft.com/office/drawing/2014/main" val="10001"/>
                  </a:ext>
                </a:extLst>
              </a:tr>
              <a:tr h="1205521">
                <a:tc>
                  <a:txBody>
                    <a:bodyPr/>
                    <a:lstStyle/>
                    <a:p>
                      <a:pPr marL="342900" indent="-342900">
                        <a:lnSpc>
                          <a:spcPct val="114000"/>
                        </a:lnSpc>
                        <a:spcAft>
                          <a:spcPts val="600"/>
                        </a:spcAft>
                        <a:buBlip>
                          <a:blip r:embed="rId2"/>
                        </a:buBlip>
                      </a:pPr>
                      <a:r>
                        <a:rPr lang="pl-PL" sz="1600" b="1" dirty="0">
                          <a:solidFill>
                            <a:schemeClr val="bg1"/>
                          </a:solidFill>
                        </a:rPr>
                        <a:t>CLASSIC PROBLEM METHOD</a:t>
                      </a:r>
                    </a:p>
                  </a:txBody>
                  <a:tcPr anchor="ctr"/>
                </a:tc>
                <a:tc>
                  <a:txBody>
                    <a:bodyPr/>
                    <a:lstStyle/>
                    <a:p>
                      <a:r>
                        <a:rPr lang="en-GB" sz="1600" b="0" i="0" dirty="0">
                          <a:solidFill>
                            <a:schemeClr val="bg1"/>
                          </a:solidFill>
                        </a:rPr>
                        <a:t>It consists in solving the problem situation by the learners themselves and indicating possible solutions, e.g. </a:t>
                      </a:r>
                      <a:r>
                        <a:rPr lang="pl-PL" sz="1600" b="0" i="1" baseline="0" dirty="0">
                          <a:solidFill>
                            <a:schemeClr val="bg1"/>
                          </a:solidFill>
                        </a:rPr>
                        <a:t>The leader </a:t>
                      </a:r>
                      <a:r>
                        <a:rPr lang="pl-PL" sz="1600" b="0" i="1" baseline="0" dirty="0" err="1">
                          <a:solidFill>
                            <a:schemeClr val="bg1"/>
                          </a:solidFill>
                        </a:rPr>
                        <a:t>describes</a:t>
                      </a:r>
                      <a:r>
                        <a:rPr lang="pl-PL" sz="1600" b="0" i="1" baseline="0" dirty="0">
                          <a:solidFill>
                            <a:schemeClr val="bg1"/>
                          </a:solidFill>
                        </a:rPr>
                        <a:t> a </a:t>
                      </a:r>
                      <a:r>
                        <a:rPr lang="pl-PL" sz="1600" b="0" i="1" baseline="0" dirty="0" err="1">
                          <a:solidFill>
                            <a:schemeClr val="bg1"/>
                          </a:solidFill>
                        </a:rPr>
                        <a:t>situation</a:t>
                      </a:r>
                      <a:r>
                        <a:rPr lang="pl-PL" sz="1600" b="0" i="1" baseline="0" dirty="0">
                          <a:solidFill>
                            <a:schemeClr val="bg1"/>
                          </a:solidFill>
                        </a:rPr>
                        <a:t> </a:t>
                      </a:r>
                      <a:r>
                        <a:rPr lang="pl-PL" sz="1600" b="0" i="1" baseline="0" dirty="0" err="1">
                          <a:solidFill>
                            <a:schemeClr val="bg1"/>
                          </a:solidFill>
                        </a:rPr>
                        <a:t>where</a:t>
                      </a:r>
                      <a:r>
                        <a:rPr lang="pl-PL" sz="1600" b="0" i="1" baseline="0" dirty="0">
                          <a:solidFill>
                            <a:schemeClr val="bg1"/>
                          </a:solidFill>
                        </a:rPr>
                        <a:t> the </a:t>
                      </a:r>
                      <a:r>
                        <a:rPr lang="pl-PL" sz="1600" b="0" i="1" baseline="0" dirty="0" err="1">
                          <a:solidFill>
                            <a:schemeClr val="bg1"/>
                          </a:solidFill>
                        </a:rPr>
                        <a:t>waiter</a:t>
                      </a:r>
                      <a:r>
                        <a:rPr lang="pl-PL" sz="1600" b="0" i="1" baseline="0" dirty="0">
                          <a:solidFill>
                            <a:schemeClr val="bg1"/>
                          </a:solidFill>
                        </a:rPr>
                        <a:t> </a:t>
                      </a:r>
                      <a:r>
                        <a:rPr lang="pl-PL" sz="1600" b="0" i="1" baseline="0" dirty="0" err="1">
                          <a:solidFill>
                            <a:schemeClr val="bg1"/>
                          </a:solidFill>
                        </a:rPr>
                        <a:t>gets</a:t>
                      </a:r>
                      <a:r>
                        <a:rPr lang="pl-PL" sz="1600" b="0" i="1" baseline="0" dirty="0">
                          <a:solidFill>
                            <a:schemeClr val="bg1"/>
                          </a:solidFill>
                        </a:rPr>
                        <a:t> </a:t>
                      </a:r>
                      <a:r>
                        <a:rPr lang="pl-PL" sz="1600" b="0" i="1" baseline="0" dirty="0" err="1">
                          <a:solidFill>
                            <a:schemeClr val="bg1"/>
                          </a:solidFill>
                        </a:rPr>
                        <a:t>knocked</a:t>
                      </a:r>
                      <a:r>
                        <a:rPr lang="pl-PL" sz="1600" b="0" i="1" baseline="0" dirty="0">
                          <a:solidFill>
                            <a:schemeClr val="bg1"/>
                          </a:solidFill>
                        </a:rPr>
                        <a:t> </a:t>
                      </a:r>
                      <a:r>
                        <a:rPr lang="pl-PL" sz="1600" b="0" i="1" baseline="0" dirty="0" err="1">
                          <a:solidFill>
                            <a:schemeClr val="bg1"/>
                          </a:solidFill>
                        </a:rPr>
                        <a:t>over</a:t>
                      </a:r>
                      <a:r>
                        <a:rPr lang="pl-PL" sz="1600" b="0" i="1" baseline="0" dirty="0">
                          <a:solidFill>
                            <a:schemeClr val="bg1"/>
                          </a:solidFill>
                        </a:rPr>
                        <a:t> by a </a:t>
                      </a:r>
                      <a:r>
                        <a:rPr lang="pl-PL" sz="1600" b="0" i="1" baseline="0" dirty="0" err="1">
                          <a:solidFill>
                            <a:schemeClr val="bg1"/>
                          </a:solidFill>
                        </a:rPr>
                        <a:t>guest</a:t>
                      </a:r>
                      <a:r>
                        <a:rPr lang="pl-PL" sz="1600" b="0" i="1" baseline="0" dirty="0">
                          <a:solidFill>
                            <a:schemeClr val="bg1"/>
                          </a:solidFill>
                        </a:rPr>
                        <a:t> </a:t>
                      </a:r>
                      <a:r>
                        <a:rPr lang="pl-PL" sz="1600" b="0" i="1" baseline="0" dirty="0" err="1">
                          <a:solidFill>
                            <a:schemeClr val="bg1"/>
                          </a:solidFill>
                        </a:rPr>
                        <a:t>during</a:t>
                      </a:r>
                      <a:r>
                        <a:rPr lang="pl-PL" sz="1600" b="0" i="1" baseline="0" dirty="0">
                          <a:solidFill>
                            <a:schemeClr val="bg1"/>
                          </a:solidFill>
                        </a:rPr>
                        <a:t> a standing service party. </a:t>
                      </a:r>
                      <a:endParaRPr lang="en-GB" sz="1600" b="0" i="0" dirty="0">
                        <a:solidFill>
                          <a:schemeClr val="bg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3725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15</a:t>
            </a:fld>
            <a:endParaRPr lang="en-US" altLang="pl-PL"/>
          </a:p>
        </p:txBody>
      </p:sp>
      <p:grpSp>
        <p:nvGrpSpPr>
          <p:cNvPr id="10" name="Grupa 9">
            <a:extLst>
              <a:ext uri="{FF2B5EF4-FFF2-40B4-BE49-F238E27FC236}">
                <a16:creationId xmlns:a16="http://schemas.microsoft.com/office/drawing/2014/main" id="{1C817A4A-AC57-4B4C-9DB7-81C70C0D7CDD}"/>
              </a:ext>
            </a:extLst>
          </p:cNvPr>
          <p:cNvGrpSpPr/>
          <p:nvPr/>
        </p:nvGrpSpPr>
        <p:grpSpPr>
          <a:xfrm>
            <a:off x="1576534" y="1411308"/>
            <a:ext cx="8856984" cy="4945042"/>
            <a:chOff x="4224487" y="1318219"/>
            <a:chExt cx="6000614" cy="5138926"/>
          </a:xfrm>
        </p:grpSpPr>
        <p:sp>
          <p:nvSpPr>
            <p:cNvPr id="11" name="Prostokąt 10">
              <a:extLst>
                <a:ext uri="{FF2B5EF4-FFF2-40B4-BE49-F238E27FC236}">
                  <a16:creationId xmlns:a16="http://schemas.microsoft.com/office/drawing/2014/main" id="{C3D285AB-68AA-43E8-B454-36E81BC0DEEF}"/>
                </a:ext>
              </a:extLst>
            </p:cNvPr>
            <p:cNvSpPr/>
            <p:nvPr/>
          </p:nvSpPr>
          <p:spPr>
            <a:xfrm>
              <a:off x="4224487" y="2106839"/>
              <a:ext cx="6000614" cy="3691404"/>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98BB4FCD-5DE4-407A-828C-646F0FD2C895}"/>
                </a:ext>
              </a:extLst>
            </p:cNvPr>
            <p:cNvSpPr/>
            <p:nvPr/>
          </p:nvSpPr>
          <p:spPr>
            <a:xfrm>
              <a:off x="4224487" y="1318219"/>
              <a:ext cx="6000614" cy="931150"/>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820107C9-12E0-48C6-8D0E-9DD69304F756}"/>
                </a:ext>
              </a:extLst>
            </p:cNvPr>
            <p:cNvSpPr/>
            <p:nvPr/>
          </p:nvSpPr>
          <p:spPr>
            <a:xfrm rot="10800000">
              <a:off x="9771938" y="5798243"/>
              <a:ext cx="453161" cy="658902"/>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8A41C8A8-74E4-4A9C-B9F8-EDDAEEE52079}"/>
              </a:ext>
            </a:extLst>
          </p:cNvPr>
          <p:cNvSpPr/>
          <p:nvPr/>
        </p:nvSpPr>
        <p:spPr>
          <a:xfrm>
            <a:off x="1745112" y="1486525"/>
            <a:ext cx="8424936" cy="646331"/>
          </a:xfrm>
          <a:prstGeom prst="rect">
            <a:avLst/>
          </a:prstGeom>
        </p:spPr>
        <p:txBody>
          <a:bodyPr wrap="square">
            <a:spAutoFit/>
          </a:bodyPr>
          <a:lstStyle/>
          <a:p>
            <a:pPr algn="ctr"/>
            <a:r>
              <a:rPr lang="pl-PL" b="1" dirty="0"/>
              <a:t>ACTIVATING METHODS</a:t>
            </a:r>
          </a:p>
          <a:p>
            <a:pPr algn="ctr"/>
            <a:r>
              <a:rPr lang="pl-PL" b="1" dirty="0"/>
              <a:t>MOSTLY USED AT TRAININGS AND COURSES</a:t>
            </a:r>
          </a:p>
        </p:txBody>
      </p:sp>
      <p:graphicFrame>
        <p:nvGraphicFramePr>
          <p:cNvPr id="15" name="Tabela 14">
            <a:extLst>
              <a:ext uri="{FF2B5EF4-FFF2-40B4-BE49-F238E27FC236}">
                <a16:creationId xmlns:a16="http://schemas.microsoft.com/office/drawing/2014/main" id="{6AE3CB7F-7329-4100-A17D-0C63534DB0C9}"/>
              </a:ext>
            </a:extLst>
          </p:cNvPr>
          <p:cNvGraphicFramePr>
            <a:graphicFrameLocks noGrp="1"/>
          </p:cNvGraphicFramePr>
          <p:nvPr>
            <p:extLst>
              <p:ext uri="{D42A27DB-BD31-4B8C-83A1-F6EECF244321}">
                <p14:modId xmlns:p14="http://schemas.microsoft.com/office/powerpoint/2010/main" val="3697540737"/>
              </p:ext>
            </p:extLst>
          </p:nvPr>
        </p:nvGraphicFramePr>
        <p:xfrm>
          <a:off x="1676076" y="2344646"/>
          <a:ext cx="8466536" cy="3283254"/>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266676">
                <a:tc>
                  <a:txBody>
                    <a:bodyPr/>
                    <a:lstStyle/>
                    <a:p>
                      <a:pPr marL="342900" indent="-342900">
                        <a:lnSpc>
                          <a:spcPct val="114000"/>
                        </a:lnSpc>
                        <a:spcAft>
                          <a:spcPts val="600"/>
                        </a:spcAft>
                        <a:buBlip>
                          <a:blip r:embed="rId2"/>
                        </a:buBlip>
                      </a:pPr>
                      <a:r>
                        <a:rPr lang="pl-PL" altLang="pl-PL" sz="1600" b="1" dirty="0">
                          <a:solidFill>
                            <a:schemeClr val="tx1"/>
                          </a:solidFill>
                        </a:rPr>
                        <a:t>CASE AND SITUATIONAL METHODS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u="none" dirty="0">
                          <a:solidFill>
                            <a:schemeClr val="tx1"/>
                          </a:solidFill>
                        </a:rPr>
                        <a:t>rely on presenting participants with a description of a case or situation and motivating them to evaluate events, indicating possible solutions, </a:t>
                      </a:r>
                      <a:r>
                        <a:rPr lang="en-GB" sz="1600" b="0" i="0" u="none" dirty="0" err="1">
                          <a:solidFill>
                            <a:schemeClr val="tx1"/>
                          </a:solidFill>
                        </a:rPr>
                        <a:t>eg</a:t>
                      </a:r>
                      <a:r>
                        <a:rPr lang="en-GB" sz="1600" b="0" i="0" u="none" dirty="0">
                          <a:solidFill>
                            <a:schemeClr val="tx1"/>
                          </a:solidFill>
                        </a:rPr>
                        <a:t> the guests order a mid rare stake however, he receives a rare steak and complains to the waiter. How should the waiter behave?</a:t>
                      </a:r>
                      <a:endParaRPr lang="pl-PL" sz="1600" b="0" i="0" u="none" dirty="0">
                        <a:solidFill>
                          <a:schemeClr val="tx1"/>
                        </a:solidFill>
                      </a:endParaRPr>
                    </a:p>
                  </a:txBody>
                  <a:tcPr anchor="ctr"/>
                </a:tc>
                <a:extLst>
                  <a:ext uri="{0D108BD9-81ED-4DB2-BD59-A6C34878D82A}">
                    <a16:rowId xmlns:a16="http://schemas.microsoft.com/office/drawing/2014/main" val="10000"/>
                  </a:ext>
                </a:extLst>
              </a:tr>
              <a:tr h="1266676">
                <a:tc>
                  <a:txBody>
                    <a:bodyPr/>
                    <a:lstStyle/>
                    <a:p>
                      <a:pPr marL="342900" indent="-342900">
                        <a:lnSpc>
                          <a:spcPct val="114000"/>
                        </a:lnSpc>
                        <a:spcAft>
                          <a:spcPts val="600"/>
                        </a:spcAft>
                        <a:buBlip>
                          <a:blip r:embed="rId2"/>
                        </a:buBlip>
                      </a:pPr>
                      <a:r>
                        <a:rPr lang="pl-PL" altLang="pl-PL" sz="1600" b="1" dirty="0">
                          <a:solidFill>
                            <a:schemeClr val="tx1"/>
                          </a:solidFill>
                        </a:rPr>
                        <a:t>DIFFERENT TYPES OF DISCUSSION</a:t>
                      </a:r>
                    </a:p>
                  </a:txBody>
                  <a:tcPr anchor="ctr"/>
                </a:tc>
                <a:tc>
                  <a:txBody>
                    <a:bodyPr/>
                    <a:lstStyle/>
                    <a:p>
                      <a:r>
                        <a:rPr lang="en-GB" sz="1600" i="0" baseline="0" dirty="0">
                          <a:solidFill>
                            <a:schemeClr val="tx1"/>
                          </a:solidFill>
                        </a:rPr>
                        <a:t>they rely on the exchange of ideas and views on a given topic in a different way, they support both substantive training and social competences, </a:t>
                      </a:r>
                      <a:r>
                        <a:rPr lang="en-GB" sz="1600" i="0" baseline="0" dirty="0" err="1">
                          <a:solidFill>
                            <a:schemeClr val="tx1"/>
                          </a:solidFill>
                        </a:rPr>
                        <a:t>eg.</a:t>
                      </a:r>
                      <a:r>
                        <a:rPr lang="en-GB" sz="1600" i="0" baseline="0" dirty="0">
                          <a:solidFill>
                            <a:schemeClr val="tx1"/>
                          </a:solidFill>
                        </a:rPr>
                        <a:t> What are the current difficulties in the professional development of waiters and how can they be solved for the benefit of them? </a:t>
                      </a:r>
                      <a:endParaRPr lang="pl-PL" sz="1600" i="0" baseline="0" dirty="0">
                        <a:solidFill>
                          <a:schemeClr val="tx1"/>
                        </a:solidFill>
                      </a:endParaRPr>
                    </a:p>
                  </a:txBody>
                  <a:tcPr anchor="ctr"/>
                </a:tc>
                <a:extLst>
                  <a:ext uri="{0D108BD9-81ED-4DB2-BD59-A6C34878D82A}">
                    <a16:rowId xmlns:a16="http://schemas.microsoft.com/office/drawing/2014/main" val="10001"/>
                  </a:ext>
                </a:extLst>
              </a:tr>
              <a:tr h="749902">
                <a:tc>
                  <a:txBody>
                    <a:bodyPr/>
                    <a:lstStyle/>
                    <a:p>
                      <a:pPr marL="342900" indent="-342900">
                        <a:lnSpc>
                          <a:spcPct val="114000"/>
                        </a:lnSpc>
                        <a:spcAft>
                          <a:spcPts val="600"/>
                        </a:spcAft>
                        <a:buBlip>
                          <a:blip r:embed="rId2"/>
                        </a:buBlip>
                      </a:pPr>
                      <a:r>
                        <a:rPr lang="pl-PL" altLang="pl-PL" sz="1600" b="1" dirty="0">
                          <a:solidFill>
                            <a:schemeClr val="tx1"/>
                          </a:solidFill>
                        </a:rPr>
                        <a:t>PRACTICAL METHODS</a:t>
                      </a:r>
                    </a:p>
                  </a:txBody>
                  <a:tcPr anchor="ctr"/>
                </a:tc>
                <a:tc>
                  <a:txBody>
                    <a:bodyPr/>
                    <a:lstStyle/>
                    <a:p>
                      <a:r>
                        <a:rPr lang="en-GB" sz="1600" dirty="0">
                          <a:solidFill>
                            <a:schemeClr val="tx1"/>
                          </a:solidFill>
                        </a:rPr>
                        <a:t>rely on practicing practical exercises including new professional tasks. They are discussed later.</a:t>
                      </a:r>
                      <a:endParaRPr lang="pl-PL" sz="1600" dirty="0">
                        <a:solidFill>
                          <a:schemeClr val="tx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8513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16</a:t>
            </a:fld>
            <a:endParaRPr lang="en-US" altLang="pl-PL"/>
          </a:p>
        </p:txBody>
      </p:sp>
      <p:sp>
        <p:nvSpPr>
          <p:cNvPr id="7" name="Trójkąt równoramienny 6">
            <a:extLst>
              <a:ext uri="{FF2B5EF4-FFF2-40B4-BE49-F238E27FC236}">
                <a16:creationId xmlns:a16="http://schemas.microsoft.com/office/drawing/2014/main" id="{D6AB8257-08C3-4B6B-BD39-85B70F54C87E}"/>
              </a:ext>
            </a:extLst>
          </p:cNvPr>
          <p:cNvSpPr/>
          <p:nvPr/>
        </p:nvSpPr>
        <p:spPr>
          <a:xfrm rot="16200000">
            <a:off x="5115420" y="3312516"/>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1E0BAD6E-7484-46E7-89A3-A7433ED87445}"/>
              </a:ext>
            </a:extLst>
          </p:cNvPr>
          <p:cNvSpPr/>
          <p:nvPr/>
        </p:nvSpPr>
        <p:spPr>
          <a:xfrm>
            <a:off x="5562224" y="1772816"/>
            <a:ext cx="6629776" cy="367240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odtytuł 2">
            <a:extLst>
              <a:ext uri="{FF2B5EF4-FFF2-40B4-BE49-F238E27FC236}">
                <a16:creationId xmlns:a16="http://schemas.microsoft.com/office/drawing/2014/main" id="{526F6B42-169B-4EF4-9A7F-0A7971B55D4C}"/>
              </a:ext>
            </a:extLst>
          </p:cNvPr>
          <p:cNvSpPr>
            <a:spLocks noGrp="1"/>
          </p:cNvSpPr>
          <p:nvPr>
            <p:ph idx="1"/>
          </p:nvPr>
        </p:nvSpPr>
        <p:spPr>
          <a:xfrm>
            <a:off x="6210296" y="2378496"/>
            <a:ext cx="5213700" cy="2585010"/>
          </a:xfrm>
        </p:spPr>
        <p:txBody>
          <a:bodyPr/>
          <a:lstStyle/>
          <a:p>
            <a:pPr marL="0" indent="0">
              <a:buNone/>
            </a:pPr>
            <a:r>
              <a:rPr lang="en-GB" sz="2000" b="1" dirty="0">
                <a:solidFill>
                  <a:schemeClr val="bg1"/>
                </a:solidFill>
              </a:rPr>
              <a:t>PROBLEM METHODS - ACTIVATING</a:t>
            </a:r>
          </a:p>
          <a:p>
            <a:pPr marL="0" indent="0">
              <a:buNone/>
            </a:pPr>
            <a:endParaRPr lang="en-GB" sz="1800" b="1" dirty="0">
              <a:solidFill>
                <a:schemeClr val="bg1"/>
              </a:solidFill>
            </a:endParaRPr>
          </a:p>
          <a:p>
            <a:pPr>
              <a:buBlip>
                <a:blip r:embed="rId2"/>
              </a:buBlip>
            </a:pPr>
            <a:r>
              <a:rPr lang="en-GB" sz="1800" dirty="0"/>
              <a:t>they are the best methods for gaining knowledge and skills, because they involve more senses than sight and hearing,</a:t>
            </a:r>
          </a:p>
          <a:p>
            <a:pPr>
              <a:buBlip>
                <a:blip r:embed="rId2"/>
              </a:buBlip>
            </a:pPr>
            <a:r>
              <a:rPr lang="en-GB" sz="1800" dirty="0"/>
              <a:t>when they are used learning is active.</a:t>
            </a:r>
            <a:endParaRPr lang="pl-PL" sz="1800" dirty="0"/>
          </a:p>
        </p:txBody>
      </p:sp>
      <p:pic>
        <p:nvPicPr>
          <p:cNvPr id="12" name="Grafika 11">
            <a:extLst>
              <a:ext uri="{FF2B5EF4-FFF2-40B4-BE49-F238E27FC236}">
                <a16:creationId xmlns:a16="http://schemas.microsoft.com/office/drawing/2014/main" id="{2DEF1400-9037-46ED-9F62-4DE12350F3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1504" y="2492977"/>
            <a:ext cx="1864012" cy="2071124"/>
          </a:xfrm>
          <a:prstGeom prst="rect">
            <a:avLst/>
          </a:prstGeom>
        </p:spPr>
      </p:pic>
    </p:spTree>
    <p:extLst>
      <p:ext uri="{BB962C8B-B14F-4D97-AF65-F5344CB8AC3E}">
        <p14:creationId xmlns:p14="http://schemas.microsoft.com/office/powerpoint/2010/main" val="724948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DF13F473-2918-40AB-8CAB-AEFF658671C6}"/>
              </a:ext>
            </a:extLst>
          </p:cNvPr>
          <p:cNvSpPr/>
          <p:nvPr/>
        </p:nvSpPr>
        <p:spPr>
          <a:xfrm>
            <a:off x="5562972" y="4583137"/>
            <a:ext cx="6629776" cy="1584424"/>
          </a:xfrm>
          <a:prstGeom prst="rect">
            <a:avLst/>
          </a:prstGeom>
          <a:solidFill>
            <a:schemeClr val="bg1"/>
          </a:solidFill>
          <a:ln w="28575">
            <a:solidFill>
              <a:srgbClr val="FD7E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17</a:t>
            </a:fld>
            <a:endParaRPr lang="en-US" altLang="pl-PL"/>
          </a:p>
        </p:txBody>
      </p:sp>
      <p:sp>
        <p:nvSpPr>
          <p:cNvPr id="13" name="Trójkąt równoramienny 12">
            <a:extLst>
              <a:ext uri="{FF2B5EF4-FFF2-40B4-BE49-F238E27FC236}">
                <a16:creationId xmlns:a16="http://schemas.microsoft.com/office/drawing/2014/main" id="{BD50ECEA-BFA5-4FE7-92DB-549E569BCD3E}"/>
              </a:ext>
            </a:extLst>
          </p:cNvPr>
          <p:cNvSpPr/>
          <p:nvPr/>
        </p:nvSpPr>
        <p:spPr>
          <a:xfrm rot="16200000">
            <a:off x="5115420" y="2880382"/>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4B18311C-1957-4853-925A-7D49D61A3525}"/>
              </a:ext>
            </a:extLst>
          </p:cNvPr>
          <p:cNvSpPr/>
          <p:nvPr/>
        </p:nvSpPr>
        <p:spPr>
          <a:xfrm>
            <a:off x="5562224" y="1628800"/>
            <a:ext cx="6629776" cy="295232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odtytuł 2">
            <a:extLst>
              <a:ext uri="{FF2B5EF4-FFF2-40B4-BE49-F238E27FC236}">
                <a16:creationId xmlns:a16="http://schemas.microsoft.com/office/drawing/2014/main" id="{CEAEA350-8AED-46F5-B646-CEF1547E3ED3}"/>
              </a:ext>
            </a:extLst>
          </p:cNvPr>
          <p:cNvSpPr>
            <a:spLocks noGrp="1"/>
          </p:cNvSpPr>
          <p:nvPr>
            <p:ph idx="1"/>
          </p:nvPr>
        </p:nvSpPr>
        <p:spPr>
          <a:xfrm>
            <a:off x="6121088" y="1965593"/>
            <a:ext cx="5502328" cy="2341832"/>
          </a:xfrm>
        </p:spPr>
        <p:txBody>
          <a:bodyPr/>
          <a:lstStyle/>
          <a:p>
            <a:pPr marL="0" indent="0">
              <a:spcBef>
                <a:spcPts val="600"/>
              </a:spcBef>
              <a:spcAft>
                <a:spcPts val="600"/>
              </a:spcAft>
              <a:buNone/>
            </a:pPr>
            <a:r>
              <a:rPr lang="pl-PL" sz="2000" b="1" dirty="0">
                <a:solidFill>
                  <a:schemeClr val="bg1"/>
                </a:solidFill>
              </a:rPr>
              <a:t>PROGRAM METHODS </a:t>
            </a:r>
          </a:p>
          <a:p>
            <a:pPr marL="0" indent="0">
              <a:buNone/>
            </a:pPr>
            <a:r>
              <a:rPr lang="en-GB" sz="1800" dirty="0">
                <a:solidFill>
                  <a:schemeClr val="tx1">
                    <a:lumMod val="75000"/>
                    <a:lumOff val="25000"/>
                  </a:schemeClr>
                </a:solidFill>
              </a:rPr>
              <a:t>The most important element of this kind of teaching is a proper computer program, in which a properly ordered set of commands is contained.</a:t>
            </a:r>
          </a:p>
          <a:p>
            <a:pPr marL="0" indent="0">
              <a:buNone/>
            </a:pPr>
            <a:r>
              <a:rPr lang="en-GB" sz="1800" dirty="0">
                <a:solidFill>
                  <a:schemeClr val="tx1">
                    <a:lumMod val="75000"/>
                    <a:lumOff val="25000"/>
                  </a:schemeClr>
                </a:solidFill>
              </a:rPr>
              <a:t>The execution of the command may be conditioned by the execution of the previous one. This process does not have to involve  a trainer.</a:t>
            </a:r>
            <a:endParaRPr lang="pl-PL" sz="1800" dirty="0">
              <a:solidFill>
                <a:schemeClr val="tx1">
                  <a:lumMod val="75000"/>
                  <a:lumOff val="25000"/>
                </a:schemeClr>
              </a:solidFill>
            </a:endParaRPr>
          </a:p>
        </p:txBody>
      </p:sp>
      <p:pic>
        <p:nvPicPr>
          <p:cNvPr id="16" name="Grafika 15">
            <a:extLst>
              <a:ext uri="{FF2B5EF4-FFF2-40B4-BE49-F238E27FC236}">
                <a16:creationId xmlns:a16="http://schemas.microsoft.com/office/drawing/2014/main" id="{7518D772-DC99-4B92-A932-15E9A0BABA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2239" y="1692138"/>
            <a:ext cx="1943100" cy="2888742"/>
          </a:xfrm>
          <a:prstGeom prst="rect">
            <a:avLst/>
          </a:prstGeom>
        </p:spPr>
      </p:pic>
      <p:sp>
        <p:nvSpPr>
          <p:cNvPr id="2" name="Prostokąt 1">
            <a:extLst>
              <a:ext uri="{FF2B5EF4-FFF2-40B4-BE49-F238E27FC236}">
                <a16:creationId xmlns:a16="http://schemas.microsoft.com/office/drawing/2014/main" id="{1F57C63A-A0EF-4AC9-BF84-934E2F21AAC3}"/>
              </a:ext>
            </a:extLst>
          </p:cNvPr>
          <p:cNvSpPr/>
          <p:nvPr/>
        </p:nvSpPr>
        <p:spPr>
          <a:xfrm>
            <a:off x="5829112" y="4769917"/>
            <a:ext cx="6096000" cy="1200329"/>
          </a:xfrm>
          <a:prstGeom prst="rect">
            <a:avLst/>
          </a:prstGeom>
        </p:spPr>
        <p:txBody>
          <a:bodyPr>
            <a:spAutoFit/>
          </a:bodyPr>
          <a:lstStyle/>
          <a:p>
            <a:pPr marL="0" indent="0" algn="ctr">
              <a:buNone/>
            </a:pPr>
            <a:r>
              <a:rPr lang="pl-PL" dirty="0">
                <a:solidFill>
                  <a:schemeClr val="tx1">
                    <a:lumMod val="75000"/>
                    <a:lumOff val="25000"/>
                  </a:schemeClr>
                </a:solidFill>
              </a:rPr>
              <a:t>AN EXAMPLE: </a:t>
            </a:r>
          </a:p>
          <a:p>
            <a:pPr marL="0" indent="0" algn="ctr">
              <a:buNone/>
            </a:pPr>
            <a:r>
              <a:rPr lang="en-GB" dirty="0">
                <a:solidFill>
                  <a:srgbClr val="FD6D01"/>
                </a:solidFill>
              </a:rPr>
              <a:t>designing the lay out of the banquet hall before the organisation of a large reception, with the use of computer simulation</a:t>
            </a:r>
            <a:endParaRPr lang="pl-PL" dirty="0">
              <a:solidFill>
                <a:srgbClr val="FD6D01"/>
              </a:solidFill>
            </a:endParaRPr>
          </a:p>
        </p:txBody>
      </p:sp>
    </p:spTree>
    <p:extLst>
      <p:ext uri="{BB962C8B-B14F-4D97-AF65-F5344CB8AC3E}">
        <p14:creationId xmlns:p14="http://schemas.microsoft.com/office/powerpoint/2010/main" val="2843875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a:t>
            </a:r>
            <a:r>
              <a:rPr lang="pl-PL" altLang="pl-PL" sz="2600" b="1" dirty="0" err="1">
                <a:solidFill>
                  <a:schemeClr val="tx1">
                    <a:lumMod val="75000"/>
                    <a:lumOff val="25000"/>
                  </a:schemeClr>
                </a:solidFill>
              </a:rPr>
              <a:t>SELECTION</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18</a:t>
            </a:fld>
            <a:endParaRPr lang="en-US" altLang="pl-PL"/>
          </a:p>
        </p:txBody>
      </p:sp>
      <p:sp>
        <p:nvSpPr>
          <p:cNvPr id="7" name="Prostokąt: zagięty narożnik 6">
            <a:extLst>
              <a:ext uri="{FF2B5EF4-FFF2-40B4-BE49-F238E27FC236}">
                <a16:creationId xmlns:a16="http://schemas.microsoft.com/office/drawing/2014/main" id="{1191A0AD-744C-41A9-B7EC-1C1C92E03DD3}"/>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8" name="Grupa 7">
            <a:extLst>
              <a:ext uri="{FF2B5EF4-FFF2-40B4-BE49-F238E27FC236}">
                <a16:creationId xmlns:a16="http://schemas.microsoft.com/office/drawing/2014/main" id="{8A5B8F53-9695-4970-9353-509CAAFA63FD}"/>
              </a:ext>
            </a:extLst>
          </p:cNvPr>
          <p:cNvGrpSpPr/>
          <p:nvPr/>
        </p:nvGrpSpPr>
        <p:grpSpPr>
          <a:xfrm>
            <a:off x="1576534" y="1124745"/>
            <a:ext cx="8856984" cy="4968552"/>
            <a:chOff x="4224487" y="1318219"/>
            <a:chExt cx="6000614" cy="4964831"/>
          </a:xfrm>
        </p:grpSpPr>
        <p:sp>
          <p:nvSpPr>
            <p:cNvPr id="11" name="Prostokąt 10">
              <a:extLst>
                <a:ext uri="{FF2B5EF4-FFF2-40B4-BE49-F238E27FC236}">
                  <a16:creationId xmlns:a16="http://schemas.microsoft.com/office/drawing/2014/main" id="{B8C55A42-5456-4978-9791-1633F651BC62}"/>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8E4024E9-39CE-4C8E-BB99-1DFA738174A7}"/>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5C9277EC-E899-417E-9D26-73A40F62C0C2}"/>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22AD2699-D60A-4DC4-84AA-366BDFE97C28}"/>
              </a:ext>
            </a:extLst>
          </p:cNvPr>
          <p:cNvSpPr/>
          <p:nvPr/>
        </p:nvSpPr>
        <p:spPr>
          <a:xfrm>
            <a:off x="1745112" y="1199961"/>
            <a:ext cx="8424936" cy="1200329"/>
          </a:xfrm>
          <a:prstGeom prst="rect">
            <a:avLst/>
          </a:prstGeom>
        </p:spPr>
        <p:txBody>
          <a:bodyPr wrap="square">
            <a:spAutoFit/>
          </a:bodyPr>
          <a:lstStyle/>
          <a:p>
            <a:pPr algn="ctr"/>
            <a:r>
              <a:rPr lang="pl-PL" b="1" dirty="0" err="1"/>
              <a:t>DEMONSTRATING</a:t>
            </a:r>
            <a:r>
              <a:rPr lang="pl-PL" b="1" dirty="0"/>
              <a:t> </a:t>
            </a:r>
            <a:r>
              <a:rPr lang="pl-PL" b="1" dirty="0" err="1"/>
              <a:t>METHODS</a:t>
            </a:r>
            <a:r>
              <a:rPr lang="pl-PL" b="1" dirty="0"/>
              <a:t>  </a:t>
            </a:r>
          </a:p>
          <a:p>
            <a:pPr algn="ctr"/>
            <a:r>
              <a:rPr lang="pl-PL" dirty="0"/>
              <a:t>(</a:t>
            </a:r>
            <a:r>
              <a:rPr lang="pl-PL" dirty="0" err="1"/>
              <a:t>involving</a:t>
            </a:r>
            <a:r>
              <a:rPr lang="pl-PL" dirty="0"/>
              <a:t> </a:t>
            </a:r>
            <a:r>
              <a:rPr lang="pl-PL" dirty="0" err="1"/>
              <a:t>mainly</a:t>
            </a:r>
            <a:r>
              <a:rPr lang="pl-PL" dirty="0"/>
              <a:t> the </a:t>
            </a:r>
            <a:r>
              <a:rPr lang="pl-PL" dirty="0" err="1"/>
              <a:t>sense</a:t>
            </a:r>
            <a:r>
              <a:rPr lang="pl-PL" dirty="0"/>
              <a:t> of </a:t>
            </a:r>
            <a:r>
              <a:rPr lang="pl-PL" dirty="0" err="1"/>
              <a:t>sight</a:t>
            </a:r>
            <a:r>
              <a:rPr lang="pl-PL" dirty="0"/>
              <a:t>) </a:t>
            </a:r>
            <a:r>
              <a:rPr lang="pl-PL" b="1" dirty="0" err="1"/>
              <a:t>DEMONSTRATING</a:t>
            </a:r>
            <a:r>
              <a:rPr lang="pl-PL" b="1" dirty="0"/>
              <a:t> </a:t>
            </a:r>
            <a:r>
              <a:rPr lang="pl-PL" b="1" dirty="0" err="1"/>
              <a:t>METHODS</a:t>
            </a:r>
            <a:r>
              <a:rPr lang="pl-PL" b="1" dirty="0"/>
              <a:t>  </a:t>
            </a:r>
          </a:p>
          <a:p>
            <a:pPr algn="ctr"/>
            <a:r>
              <a:rPr lang="pl-PL" dirty="0"/>
              <a:t>(</a:t>
            </a:r>
            <a:r>
              <a:rPr lang="pl-PL" dirty="0" err="1"/>
              <a:t>involving</a:t>
            </a:r>
            <a:r>
              <a:rPr lang="pl-PL" dirty="0"/>
              <a:t> </a:t>
            </a:r>
            <a:r>
              <a:rPr lang="pl-PL" dirty="0" err="1"/>
              <a:t>mainly</a:t>
            </a:r>
            <a:r>
              <a:rPr lang="pl-PL" dirty="0"/>
              <a:t> the </a:t>
            </a:r>
            <a:r>
              <a:rPr lang="pl-PL" dirty="0" err="1"/>
              <a:t>sense</a:t>
            </a:r>
            <a:r>
              <a:rPr lang="pl-PL" dirty="0"/>
              <a:t> of </a:t>
            </a:r>
            <a:r>
              <a:rPr lang="pl-PL" dirty="0" err="1"/>
              <a:t>sight</a:t>
            </a:r>
            <a:r>
              <a:rPr lang="pl-PL" dirty="0"/>
              <a:t>) </a:t>
            </a:r>
            <a:r>
              <a:rPr lang="pl-PL" dirty="0" err="1"/>
              <a:t>used</a:t>
            </a:r>
            <a:r>
              <a:rPr lang="pl-PL" dirty="0"/>
              <a:t> </a:t>
            </a:r>
            <a:r>
              <a:rPr lang="pl-PL" dirty="0" err="1"/>
              <a:t>during</a:t>
            </a:r>
            <a:r>
              <a:rPr lang="pl-PL" dirty="0"/>
              <a:t> </a:t>
            </a:r>
            <a:r>
              <a:rPr lang="pl-PL" dirty="0" err="1"/>
              <a:t>training</a:t>
            </a:r>
            <a:r>
              <a:rPr lang="pl-PL" dirty="0"/>
              <a:t> </a:t>
            </a:r>
            <a:r>
              <a:rPr lang="pl-PL" dirty="0" err="1"/>
              <a:t>courses</a:t>
            </a:r>
            <a:endParaRPr lang="pl-PL" dirty="0"/>
          </a:p>
          <a:p>
            <a:pPr algn="ctr"/>
            <a:endParaRPr lang="pl-PL" dirty="0"/>
          </a:p>
        </p:txBody>
      </p:sp>
      <p:graphicFrame>
        <p:nvGraphicFramePr>
          <p:cNvPr id="15" name="Tabela 14">
            <a:extLst>
              <a:ext uri="{FF2B5EF4-FFF2-40B4-BE49-F238E27FC236}">
                <a16:creationId xmlns:a16="http://schemas.microsoft.com/office/drawing/2014/main" id="{50D6AFBB-90DE-4472-AA2B-DB08195CD498}"/>
              </a:ext>
            </a:extLst>
          </p:cNvPr>
          <p:cNvGraphicFramePr>
            <a:graphicFrameLocks noGrp="1"/>
          </p:cNvGraphicFramePr>
          <p:nvPr>
            <p:extLst>
              <p:ext uri="{D42A27DB-BD31-4B8C-83A1-F6EECF244321}">
                <p14:modId xmlns:p14="http://schemas.microsoft.com/office/powerpoint/2010/main" val="3290444894"/>
              </p:ext>
            </p:extLst>
          </p:nvPr>
        </p:nvGraphicFramePr>
        <p:xfrm>
          <a:off x="1703512" y="2071403"/>
          <a:ext cx="8466536" cy="3491687"/>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070033">
                <a:tc>
                  <a:txBody>
                    <a:bodyPr/>
                    <a:lstStyle/>
                    <a:p>
                      <a:pPr marL="342900" indent="-342900">
                        <a:lnSpc>
                          <a:spcPct val="114000"/>
                        </a:lnSpc>
                        <a:spcAft>
                          <a:spcPts val="600"/>
                        </a:spcAft>
                        <a:buBlip>
                          <a:blip r:embed="rId2"/>
                        </a:buBlip>
                      </a:pPr>
                      <a:r>
                        <a:rPr lang="pl-PL" altLang="pl-PL" sz="1600" b="1" dirty="0">
                          <a:solidFill>
                            <a:schemeClr val="tx1"/>
                          </a:solidFill>
                        </a:rPr>
                        <a:t>SHOWS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u="none" dirty="0">
                          <a:solidFill>
                            <a:schemeClr val="tx1"/>
                          </a:solidFill>
                        </a:rPr>
                        <a:t>they rely on the presentation of the way the task is performed, </a:t>
                      </a:r>
                      <a:r>
                        <a:rPr lang="en-GB" sz="1600" b="0" i="0" u="none" dirty="0" err="1">
                          <a:solidFill>
                            <a:schemeClr val="tx1"/>
                          </a:solidFill>
                        </a:rPr>
                        <a:t>eg</a:t>
                      </a:r>
                      <a:r>
                        <a:rPr lang="en-GB" sz="1600" b="0" i="0" u="none" dirty="0">
                          <a:solidFill>
                            <a:schemeClr val="tx1"/>
                          </a:solidFill>
                        </a:rPr>
                        <a:t>  the trainer shows how a French service should run</a:t>
                      </a:r>
                      <a:endParaRPr lang="pl-PL" sz="1600" b="0" i="1" u="none" dirty="0">
                        <a:solidFill>
                          <a:schemeClr val="tx1"/>
                        </a:solidFill>
                      </a:endParaRPr>
                    </a:p>
                  </a:txBody>
                  <a:tcPr anchor="ctr"/>
                </a:tc>
                <a:extLst>
                  <a:ext uri="{0D108BD9-81ED-4DB2-BD59-A6C34878D82A}">
                    <a16:rowId xmlns:a16="http://schemas.microsoft.com/office/drawing/2014/main" val="10000"/>
                  </a:ext>
                </a:extLst>
              </a:tr>
              <a:tr h="2421654">
                <a:tc>
                  <a:txBody>
                    <a:bodyPr/>
                    <a:lstStyle/>
                    <a:p>
                      <a:pPr marL="342900" indent="-342900">
                        <a:lnSpc>
                          <a:spcPct val="114000"/>
                        </a:lnSpc>
                        <a:spcAft>
                          <a:spcPts val="600"/>
                        </a:spcAft>
                        <a:buBlip>
                          <a:blip r:embed="rId2"/>
                        </a:buBlip>
                      </a:pPr>
                      <a:r>
                        <a:rPr lang="pl-PL" altLang="pl-PL" sz="1600" b="1" dirty="0"/>
                        <a:t>FILMS</a:t>
                      </a:r>
                      <a:endParaRPr lang="pl-PL" altLang="pl-PL" sz="16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baseline="0" dirty="0">
                          <a:solidFill>
                            <a:schemeClr val="tx1"/>
                          </a:solidFill>
                        </a:rPr>
                        <a:t>they are particularly useful when the training conditions differ significantly from the actual ones in which the vocational training tasks are to be performed or when they do not allow to conduct a demonstration or exercises</a:t>
                      </a:r>
                    </a:p>
                    <a:p>
                      <a:r>
                        <a:rPr lang="pl-PL" sz="1600" baseline="0" dirty="0" err="1">
                          <a:solidFill>
                            <a:schemeClr val="tx1"/>
                          </a:solidFill>
                        </a:rPr>
                        <a:t>Eg</a:t>
                      </a:r>
                      <a:r>
                        <a:rPr lang="pl-PL" sz="1600" baseline="0" dirty="0">
                          <a:solidFill>
                            <a:schemeClr val="tx1"/>
                          </a:solidFill>
                        </a:rPr>
                        <a:t>. A </a:t>
                      </a:r>
                      <a:r>
                        <a:rPr lang="pl-PL" sz="1600" baseline="0" dirty="0" err="1">
                          <a:solidFill>
                            <a:schemeClr val="tx1"/>
                          </a:solidFill>
                        </a:rPr>
                        <a:t>presentation</a:t>
                      </a:r>
                      <a:r>
                        <a:rPr lang="pl-PL" sz="1600" baseline="0" dirty="0">
                          <a:solidFill>
                            <a:schemeClr val="tx1"/>
                          </a:solidFill>
                        </a:rPr>
                        <a:t> of </a:t>
                      </a:r>
                      <a:r>
                        <a:rPr lang="pl-PL" sz="1600" baseline="0" dirty="0" err="1">
                          <a:solidFill>
                            <a:schemeClr val="tx1"/>
                          </a:solidFill>
                        </a:rPr>
                        <a:t>preparation</a:t>
                      </a:r>
                      <a:r>
                        <a:rPr lang="pl-PL" sz="1600" baseline="0" dirty="0">
                          <a:solidFill>
                            <a:schemeClr val="tx1"/>
                          </a:solidFill>
                        </a:rPr>
                        <a:t> and service of </a:t>
                      </a:r>
                      <a:r>
                        <a:rPr lang="pl-PL" sz="1600" baseline="0" dirty="0" err="1">
                          <a:solidFill>
                            <a:schemeClr val="tx1"/>
                          </a:solidFill>
                        </a:rPr>
                        <a:t>an</a:t>
                      </a:r>
                      <a:r>
                        <a:rPr lang="pl-PL" sz="1600" baseline="0" dirty="0">
                          <a:solidFill>
                            <a:schemeClr val="tx1"/>
                          </a:solidFill>
                        </a:rPr>
                        <a:t> American </a:t>
                      </a:r>
                      <a:r>
                        <a:rPr lang="pl-PL" sz="1600" baseline="0" dirty="0" err="1">
                          <a:solidFill>
                            <a:schemeClr val="tx1"/>
                          </a:solidFill>
                        </a:rPr>
                        <a:t>Banquet</a:t>
                      </a:r>
                      <a:r>
                        <a:rPr lang="pl-PL" sz="1600" baseline="0" dirty="0">
                          <a:solidFill>
                            <a:schemeClr val="tx1"/>
                          </a:solidFill>
                        </a:rPr>
                        <a:t> with a </a:t>
                      </a:r>
                      <a:r>
                        <a:rPr lang="pl-PL" sz="1600" baseline="0" dirty="0" err="1">
                          <a:solidFill>
                            <a:schemeClr val="tx1"/>
                          </a:solidFill>
                        </a:rPr>
                        <a:t>large</a:t>
                      </a:r>
                      <a:r>
                        <a:rPr lang="pl-PL" sz="1600" baseline="0" dirty="0">
                          <a:solidFill>
                            <a:schemeClr val="tx1"/>
                          </a:solidFill>
                        </a:rPr>
                        <a:t> </a:t>
                      </a:r>
                      <a:r>
                        <a:rPr lang="pl-PL" sz="1600" baseline="0" dirty="0" err="1">
                          <a:solidFill>
                            <a:schemeClr val="tx1"/>
                          </a:solidFill>
                        </a:rPr>
                        <a:t>number</a:t>
                      </a:r>
                      <a:r>
                        <a:rPr lang="pl-PL" sz="1600" baseline="0" dirty="0">
                          <a:solidFill>
                            <a:schemeClr val="tx1"/>
                          </a:solidFill>
                        </a:rPr>
                        <a:t> of </a:t>
                      </a:r>
                      <a:r>
                        <a:rPr lang="pl-PL" sz="1600" baseline="0" dirty="0" err="1">
                          <a:solidFill>
                            <a:schemeClr val="tx1"/>
                          </a:solidFill>
                        </a:rPr>
                        <a:t>guests</a:t>
                      </a:r>
                      <a:r>
                        <a:rPr lang="pl-PL" sz="1600" baseline="0" dirty="0">
                          <a:solidFill>
                            <a:schemeClr val="tx1"/>
                          </a:solidFill>
                        </a:rPr>
                        <a:t> </a:t>
                      </a:r>
                      <a:endParaRPr lang="pl-PL" sz="1600" i="1" baseline="0" dirty="0">
                        <a:solidFill>
                          <a:schemeClr val="tx1"/>
                        </a:solidFill>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28705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19</a:t>
            </a:fld>
            <a:endParaRPr lang="en-US" altLang="pl-PL"/>
          </a:p>
        </p:txBody>
      </p:sp>
      <p:sp>
        <p:nvSpPr>
          <p:cNvPr id="7" name="Prostokąt: zagięty narożnik 6">
            <a:extLst>
              <a:ext uri="{FF2B5EF4-FFF2-40B4-BE49-F238E27FC236}">
                <a16:creationId xmlns:a16="http://schemas.microsoft.com/office/drawing/2014/main" id="{1191A0AD-744C-41A9-B7EC-1C1C92E03DD3}"/>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8" name="Grupa 7">
            <a:extLst>
              <a:ext uri="{FF2B5EF4-FFF2-40B4-BE49-F238E27FC236}">
                <a16:creationId xmlns:a16="http://schemas.microsoft.com/office/drawing/2014/main" id="{8A5B8F53-9695-4970-9353-509CAAFA63FD}"/>
              </a:ext>
            </a:extLst>
          </p:cNvPr>
          <p:cNvGrpSpPr/>
          <p:nvPr/>
        </p:nvGrpSpPr>
        <p:grpSpPr>
          <a:xfrm>
            <a:off x="1576534" y="1124745"/>
            <a:ext cx="8856984" cy="4896544"/>
            <a:chOff x="4224487" y="1318219"/>
            <a:chExt cx="6000614" cy="4964831"/>
          </a:xfrm>
        </p:grpSpPr>
        <p:sp>
          <p:nvSpPr>
            <p:cNvPr id="11" name="Prostokąt 10">
              <a:extLst>
                <a:ext uri="{FF2B5EF4-FFF2-40B4-BE49-F238E27FC236}">
                  <a16:creationId xmlns:a16="http://schemas.microsoft.com/office/drawing/2014/main" id="{B8C55A42-5456-4978-9791-1633F651BC62}"/>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8E4024E9-39CE-4C8E-BB99-1DFA738174A7}"/>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5C9277EC-E899-417E-9D26-73A40F62C0C2}"/>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22AD2699-D60A-4DC4-84AA-366BDFE97C28}"/>
              </a:ext>
            </a:extLst>
          </p:cNvPr>
          <p:cNvSpPr/>
          <p:nvPr/>
        </p:nvSpPr>
        <p:spPr>
          <a:xfrm>
            <a:off x="1745112" y="1199961"/>
            <a:ext cx="8424936" cy="646331"/>
          </a:xfrm>
          <a:prstGeom prst="rect">
            <a:avLst/>
          </a:prstGeom>
        </p:spPr>
        <p:txBody>
          <a:bodyPr wrap="square">
            <a:spAutoFit/>
          </a:bodyPr>
          <a:lstStyle/>
          <a:p>
            <a:pPr algn="ctr"/>
            <a:r>
              <a:rPr lang="pl-PL" b="1" dirty="0" err="1"/>
              <a:t>DEMONSTRATING</a:t>
            </a:r>
            <a:r>
              <a:rPr lang="pl-PL" b="1" dirty="0"/>
              <a:t> </a:t>
            </a:r>
            <a:r>
              <a:rPr lang="pl-PL" b="1" dirty="0" err="1"/>
              <a:t>METHODS</a:t>
            </a:r>
            <a:r>
              <a:rPr lang="pl-PL" b="1" dirty="0"/>
              <a:t>  </a:t>
            </a:r>
          </a:p>
          <a:p>
            <a:pPr algn="ctr"/>
            <a:r>
              <a:rPr lang="pl-PL" dirty="0"/>
              <a:t>(</a:t>
            </a:r>
            <a:r>
              <a:rPr lang="pl-PL" dirty="0" err="1"/>
              <a:t>involving</a:t>
            </a:r>
            <a:r>
              <a:rPr lang="pl-PL" dirty="0"/>
              <a:t> </a:t>
            </a:r>
            <a:r>
              <a:rPr lang="pl-PL" dirty="0" err="1"/>
              <a:t>mainly</a:t>
            </a:r>
            <a:r>
              <a:rPr lang="pl-PL" dirty="0"/>
              <a:t> the </a:t>
            </a:r>
            <a:r>
              <a:rPr lang="pl-PL" dirty="0" err="1"/>
              <a:t>sense</a:t>
            </a:r>
            <a:r>
              <a:rPr lang="pl-PL" dirty="0"/>
              <a:t> of </a:t>
            </a:r>
            <a:r>
              <a:rPr lang="pl-PL" dirty="0" err="1"/>
              <a:t>sight</a:t>
            </a:r>
            <a:r>
              <a:rPr lang="pl-PL" dirty="0"/>
              <a:t>) </a:t>
            </a:r>
            <a:r>
              <a:rPr lang="pl-PL" b="1" dirty="0" err="1"/>
              <a:t>used</a:t>
            </a:r>
            <a:r>
              <a:rPr lang="pl-PL" b="1" dirty="0"/>
              <a:t> </a:t>
            </a:r>
            <a:r>
              <a:rPr lang="pl-PL" b="1" dirty="0" err="1"/>
              <a:t>during</a:t>
            </a:r>
            <a:r>
              <a:rPr lang="pl-PL" b="1" dirty="0"/>
              <a:t> </a:t>
            </a:r>
            <a:r>
              <a:rPr lang="pl-PL" b="1" dirty="0" err="1"/>
              <a:t>training</a:t>
            </a:r>
            <a:r>
              <a:rPr lang="pl-PL" b="1" dirty="0"/>
              <a:t> </a:t>
            </a:r>
            <a:r>
              <a:rPr lang="pl-PL" b="1" dirty="0" err="1"/>
              <a:t>courses</a:t>
            </a:r>
            <a:endParaRPr lang="pl-PL" b="1" dirty="0"/>
          </a:p>
        </p:txBody>
      </p:sp>
      <p:graphicFrame>
        <p:nvGraphicFramePr>
          <p:cNvPr id="15" name="Tabela 14">
            <a:extLst>
              <a:ext uri="{FF2B5EF4-FFF2-40B4-BE49-F238E27FC236}">
                <a16:creationId xmlns:a16="http://schemas.microsoft.com/office/drawing/2014/main" id="{50D6AFBB-90DE-4472-AA2B-DB08195CD498}"/>
              </a:ext>
            </a:extLst>
          </p:cNvPr>
          <p:cNvGraphicFramePr>
            <a:graphicFrameLocks noGrp="1"/>
          </p:cNvGraphicFramePr>
          <p:nvPr>
            <p:extLst>
              <p:ext uri="{D42A27DB-BD31-4B8C-83A1-F6EECF244321}">
                <p14:modId xmlns:p14="http://schemas.microsoft.com/office/powerpoint/2010/main" val="3808315237"/>
              </p:ext>
            </p:extLst>
          </p:nvPr>
        </p:nvGraphicFramePr>
        <p:xfrm>
          <a:off x="1703512" y="2071403"/>
          <a:ext cx="8466536" cy="3491687"/>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520573">
                <a:tc>
                  <a:txBody>
                    <a:bodyPr/>
                    <a:lstStyle/>
                    <a:p>
                      <a:pPr marL="342900" indent="-342900">
                        <a:lnSpc>
                          <a:spcPct val="114000"/>
                        </a:lnSpc>
                        <a:spcAft>
                          <a:spcPts val="600"/>
                        </a:spcAft>
                        <a:buBlip>
                          <a:blip r:embed="rId2"/>
                        </a:buBlip>
                      </a:pPr>
                      <a:r>
                        <a:rPr lang="pl-PL" altLang="pl-PL" sz="1600" b="1" dirty="0"/>
                        <a:t>SCENES</a:t>
                      </a:r>
                      <a:endParaRPr lang="pl-PL" altLang="pl-PL" sz="1600" b="1" dirty="0">
                        <a:solidFill>
                          <a:schemeClr val="tx1"/>
                        </a:solidFill>
                      </a:endParaRPr>
                    </a:p>
                  </a:txBody>
                  <a:tcPr anchor="ctr"/>
                </a:tc>
                <a:tc>
                  <a:txBody>
                    <a:bodyPr/>
                    <a:lstStyle/>
                    <a:p>
                      <a:r>
                        <a:rPr lang="en-GB" sz="1600" dirty="0"/>
                        <a:t>used mainly during the training of social competences, they show possible responses and behaviours of people </a:t>
                      </a:r>
                      <a:r>
                        <a:rPr lang="pl-PL" sz="1600" baseline="0" dirty="0" err="1">
                          <a:solidFill>
                            <a:schemeClr val="tx1"/>
                          </a:solidFill>
                        </a:rPr>
                        <a:t>e.g</a:t>
                      </a:r>
                      <a:r>
                        <a:rPr lang="pl-PL" sz="1600" baseline="0" dirty="0">
                          <a:solidFill>
                            <a:schemeClr val="tx1"/>
                          </a:solidFill>
                        </a:rPr>
                        <a:t> </a:t>
                      </a:r>
                      <a:r>
                        <a:rPr lang="pl-PL" sz="1600" baseline="0" dirty="0" err="1">
                          <a:solidFill>
                            <a:schemeClr val="tx1"/>
                          </a:solidFill>
                        </a:rPr>
                        <a:t>different</a:t>
                      </a:r>
                      <a:r>
                        <a:rPr lang="pl-PL" sz="1600" baseline="0" dirty="0">
                          <a:solidFill>
                            <a:schemeClr val="tx1"/>
                          </a:solidFill>
                        </a:rPr>
                        <a:t> </a:t>
                      </a:r>
                      <a:r>
                        <a:rPr lang="pl-PL" sz="1600" baseline="0" dirty="0" err="1">
                          <a:solidFill>
                            <a:schemeClr val="tx1"/>
                          </a:solidFill>
                        </a:rPr>
                        <a:t>types</a:t>
                      </a:r>
                      <a:r>
                        <a:rPr lang="pl-PL" sz="1600" baseline="0" dirty="0">
                          <a:solidFill>
                            <a:schemeClr val="tx1"/>
                          </a:solidFill>
                        </a:rPr>
                        <a:t> of </a:t>
                      </a:r>
                      <a:r>
                        <a:rPr lang="pl-PL" sz="1600" baseline="0" dirty="0" err="1">
                          <a:solidFill>
                            <a:schemeClr val="tx1"/>
                          </a:solidFill>
                        </a:rPr>
                        <a:t>clients</a:t>
                      </a:r>
                      <a:r>
                        <a:rPr lang="pl-PL" sz="1600" baseline="0" dirty="0">
                          <a:solidFill>
                            <a:schemeClr val="tx1"/>
                          </a:solidFill>
                        </a:rPr>
                        <a:t> and </a:t>
                      </a:r>
                      <a:r>
                        <a:rPr lang="pl-PL" sz="1600" baseline="0" dirty="0" err="1">
                          <a:solidFill>
                            <a:schemeClr val="tx1"/>
                          </a:solidFill>
                        </a:rPr>
                        <a:t>behaviours</a:t>
                      </a:r>
                      <a:r>
                        <a:rPr lang="pl-PL" sz="1600" baseline="0" dirty="0">
                          <a:solidFill>
                            <a:schemeClr val="tx1"/>
                          </a:solidFill>
                        </a:rPr>
                        <a:t> </a:t>
                      </a:r>
                      <a:r>
                        <a:rPr lang="pl-PL" sz="1600" baseline="0" dirty="0" err="1">
                          <a:solidFill>
                            <a:schemeClr val="tx1"/>
                          </a:solidFill>
                        </a:rPr>
                        <a:t>during</a:t>
                      </a:r>
                      <a:r>
                        <a:rPr lang="pl-PL" sz="1600" baseline="0" dirty="0">
                          <a:solidFill>
                            <a:schemeClr val="tx1"/>
                          </a:solidFill>
                        </a:rPr>
                        <a:t> a </a:t>
                      </a:r>
                      <a:r>
                        <a:rPr lang="pl-PL" sz="1600" baseline="0" dirty="0" err="1">
                          <a:solidFill>
                            <a:schemeClr val="tx1"/>
                          </a:solidFill>
                        </a:rPr>
                        <a:t>visit</a:t>
                      </a:r>
                      <a:r>
                        <a:rPr lang="pl-PL" sz="1600" baseline="0" dirty="0">
                          <a:solidFill>
                            <a:schemeClr val="tx1"/>
                          </a:solidFill>
                        </a:rPr>
                        <a:t> to the </a:t>
                      </a:r>
                      <a:r>
                        <a:rPr lang="pl-PL" sz="1600" baseline="0" dirty="0" err="1">
                          <a:solidFill>
                            <a:schemeClr val="tx1"/>
                          </a:solidFill>
                        </a:rPr>
                        <a:t>restuarant</a:t>
                      </a:r>
                      <a:endParaRPr lang="pl-PL" sz="1600" i="1" dirty="0">
                        <a:solidFill>
                          <a:schemeClr val="tx1"/>
                        </a:solidFill>
                      </a:endParaRPr>
                    </a:p>
                  </a:txBody>
                  <a:tcPr anchor="ctr"/>
                </a:tc>
                <a:extLst>
                  <a:ext uri="{0D108BD9-81ED-4DB2-BD59-A6C34878D82A}">
                    <a16:rowId xmlns:a16="http://schemas.microsoft.com/office/drawing/2014/main" val="10002"/>
                  </a:ext>
                </a:extLst>
              </a:tr>
              <a:tr h="1971114">
                <a:tc>
                  <a:txBody>
                    <a:bodyPr/>
                    <a:lstStyle/>
                    <a:p>
                      <a:pPr marL="342900" indent="-342900">
                        <a:lnSpc>
                          <a:spcPct val="114000"/>
                        </a:lnSpc>
                        <a:spcAft>
                          <a:spcPts val="600"/>
                        </a:spcAft>
                        <a:buBlip>
                          <a:blip r:embed="rId2"/>
                        </a:buBlip>
                      </a:pPr>
                      <a:r>
                        <a:rPr lang="pl-PL" altLang="pl-PL" sz="1600" b="1" dirty="0">
                          <a:solidFill>
                            <a:schemeClr val="tx1"/>
                          </a:solidFill>
                        </a:rPr>
                        <a:t>EXHIBITIONS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they are extensive expositions, organized mainly at trade fairs and competitions </a:t>
                      </a:r>
                      <a:r>
                        <a:rPr lang="pl-PL" sz="1600" baseline="0" dirty="0" err="1">
                          <a:solidFill>
                            <a:schemeClr val="tx1"/>
                          </a:solidFill>
                        </a:rPr>
                        <a:t>e.g</a:t>
                      </a:r>
                      <a:r>
                        <a:rPr lang="pl-PL" sz="1600" baseline="0" dirty="0">
                          <a:solidFill>
                            <a:schemeClr val="tx1"/>
                          </a:solidFill>
                        </a:rPr>
                        <a:t>  </a:t>
                      </a:r>
                      <a:r>
                        <a:rPr lang="pl-PL" sz="1600" baseline="0" dirty="0" err="1">
                          <a:solidFill>
                            <a:schemeClr val="tx1"/>
                          </a:solidFill>
                        </a:rPr>
                        <a:t>an</a:t>
                      </a:r>
                      <a:r>
                        <a:rPr lang="pl-PL" sz="1600" baseline="0" dirty="0">
                          <a:solidFill>
                            <a:schemeClr val="tx1"/>
                          </a:solidFill>
                        </a:rPr>
                        <a:t> </a:t>
                      </a:r>
                      <a:r>
                        <a:rPr lang="pl-PL" sz="1600" baseline="0" dirty="0" err="1">
                          <a:solidFill>
                            <a:schemeClr val="tx1"/>
                          </a:solidFill>
                        </a:rPr>
                        <a:t>exhibions</a:t>
                      </a:r>
                      <a:r>
                        <a:rPr lang="pl-PL" sz="1600" baseline="0" dirty="0">
                          <a:solidFill>
                            <a:schemeClr val="tx1"/>
                          </a:solidFill>
                        </a:rPr>
                        <a:t> on modern </a:t>
                      </a:r>
                      <a:r>
                        <a:rPr lang="pl-PL" sz="1600" baseline="0" dirty="0" err="1">
                          <a:solidFill>
                            <a:schemeClr val="tx1"/>
                          </a:solidFill>
                        </a:rPr>
                        <a:t>ways</a:t>
                      </a:r>
                      <a:r>
                        <a:rPr lang="pl-PL" sz="1600" baseline="0" dirty="0">
                          <a:solidFill>
                            <a:schemeClr val="tx1"/>
                          </a:solidFill>
                        </a:rPr>
                        <a:t> of </a:t>
                      </a:r>
                      <a:r>
                        <a:rPr lang="pl-PL" sz="1600" baseline="0" dirty="0" err="1">
                          <a:solidFill>
                            <a:schemeClr val="tx1"/>
                          </a:solidFill>
                        </a:rPr>
                        <a:t>decorating</a:t>
                      </a:r>
                      <a:r>
                        <a:rPr lang="pl-PL" sz="1600" baseline="0" dirty="0">
                          <a:solidFill>
                            <a:schemeClr val="tx1"/>
                          </a:solidFill>
                        </a:rPr>
                        <a:t> </a:t>
                      </a:r>
                      <a:r>
                        <a:rPr lang="pl-PL" sz="1600" baseline="0" dirty="0" err="1">
                          <a:solidFill>
                            <a:schemeClr val="tx1"/>
                          </a:solidFill>
                        </a:rPr>
                        <a:t>tables</a:t>
                      </a:r>
                      <a:r>
                        <a:rPr lang="pl-PL" sz="1600" baseline="0" dirty="0">
                          <a:solidFill>
                            <a:schemeClr val="tx1"/>
                          </a:solidFill>
                        </a:rPr>
                        <a:t> for </a:t>
                      </a:r>
                      <a:r>
                        <a:rPr lang="pl-PL" sz="1600" baseline="0" dirty="0" err="1">
                          <a:solidFill>
                            <a:schemeClr val="tx1"/>
                          </a:solidFill>
                        </a:rPr>
                        <a:t>parties</a:t>
                      </a:r>
                      <a:endParaRPr lang="pl-PL" sz="1600" i="1" dirty="0">
                        <a:solidFill>
                          <a:schemeClr val="tx1"/>
                        </a:solidFill>
                      </a:endParaRPr>
                    </a:p>
                  </a:txBody>
                  <a:tcPr anchor="ctr"/>
                </a:tc>
                <a:extLst>
                  <a:ext uri="{0D108BD9-81ED-4DB2-BD59-A6C34878D82A}">
                    <a16:rowId xmlns:a16="http://schemas.microsoft.com/office/drawing/2014/main" val="3776314103"/>
                  </a:ext>
                </a:extLst>
              </a:tr>
            </a:tbl>
          </a:graphicData>
        </a:graphic>
      </p:graphicFrame>
      <p:sp>
        <p:nvSpPr>
          <p:cNvPr id="16" name="Tytuł 1">
            <a:extLst>
              <a:ext uri="{FF2B5EF4-FFF2-40B4-BE49-F238E27FC236}">
                <a16:creationId xmlns:a16="http://schemas.microsoft.com/office/drawing/2014/main" id="{16B1EA72-4864-446A-9036-CE879B466C8B}"/>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a:t>
            </a:r>
            <a:r>
              <a:rPr lang="pl-PL" altLang="pl-PL" sz="2600" b="1" dirty="0" err="1">
                <a:solidFill>
                  <a:schemeClr val="tx1">
                    <a:lumMod val="75000"/>
                    <a:lumOff val="25000"/>
                  </a:schemeClr>
                </a:solidFill>
              </a:rPr>
              <a:t>SELECTION</a:t>
            </a:r>
            <a:endParaRPr lang="pl-PL" altLang="pl-PL" sz="2600" b="1" dirty="0">
              <a:solidFill>
                <a:schemeClr val="tx1">
                  <a:lumMod val="75000"/>
                  <a:lumOff val="25000"/>
                </a:schemeClr>
              </a:solidFill>
            </a:endParaRPr>
          </a:p>
        </p:txBody>
      </p:sp>
    </p:spTree>
    <p:extLst>
      <p:ext uri="{BB962C8B-B14F-4D97-AF65-F5344CB8AC3E}">
        <p14:creationId xmlns:p14="http://schemas.microsoft.com/office/powerpoint/2010/main" val="352161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AIM OF TRAINING PREPARATION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a:t>
            </a:fld>
            <a:endParaRPr lang="en-US" altLang="pl-PL"/>
          </a:p>
        </p:txBody>
      </p:sp>
      <p:sp>
        <p:nvSpPr>
          <p:cNvPr id="60" name="Prostokąt 59">
            <a:extLst>
              <a:ext uri="{FF2B5EF4-FFF2-40B4-BE49-F238E27FC236}">
                <a16:creationId xmlns:a16="http://schemas.microsoft.com/office/drawing/2014/main" id="{C74CBB21-A71E-4942-8012-8ACE65A99270}"/>
              </a:ext>
            </a:extLst>
          </p:cNvPr>
          <p:cNvSpPr/>
          <p:nvPr/>
        </p:nvSpPr>
        <p:spPr>
          <a:xfrm>
            <a:off x="879311" y="6165304"/>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a:solidFill>
                  <a:schemeClr val="tx1">
                    <a:lumMod val="95000"/>
                    <a:lumOff val="5000"/>
                  </a:schemeClr>
                </a:solidFill>
              </a:rPr>
              <a:t>R</a:t>
            </a:r>
            <a:r>
              <a:rPr lang="en-GB" sz="1400" dirty="0" err="1">
                <a:solidFill>
                  <a:schemeClr val="tx1">
                    <a:lumMod val="95000"/>
                    <a:lumOff val="5000"/>
                  </a:schemeClr>
                </a:solidFill>
              </a:rPr>
              <a:t>ecording</a:t>
            </a:r>
            <a:r>
              <a:rPr lang="en-GB" sz="1400" dirty="0">
                <a:solidFill>
                  <a:schemeClr val="tx1">
                    <a:lumMod val="95000"/>
                    <a:lumOff val="5000"/>
                  </a:schemeClr>
                </a:solidFill>
              </a:rPr>
              <a:t> </a:t>
            </a:r>
            <a:r>
              <a:rPr lang="pl-PL" sz="1400" dirty="0">
                <a:solidFill>
                  <a:schemeClr val="tx1">
                    <a:lumMod val="95000"/>
                    <a:lumOff val="5000"/>
                  </a:schemeClr>
                </a:solidFill>
              </a:rPr>
              <a:t>no 1 </a:t>
            </a:r>
          </a:p>
        </p:txBody>
      </p:sp>
      <p:pic>
        <p:nvPicPr>
          <p:cNvPr id="61" name="Obraz 60">
            <a:extLst>
              <a:ext uri="{FF2B5EF4-FFF2-40B4-BE49-F238E27FC236}">
                <a16:creationId xmlns:a16="http://schemas.microsoft.com/office/drawing/2014/main" id="{F99E5907-666D-460F-9456-7BF9EEEB99B2}"/>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sp>
        <p:nvSpPr>
          <p:cNvPr id="9" name="Prostokąt 8">
            <a:extLst>
              <a:ext uri="{FF2B5EF4-FFF2-40B4-BE49-F238E27FC236}">
                <a16:creationId xmlns:a16="http://schemas.microsoft.com/office/drawing/2014/main" id="{D173E954-F189-49F4-9E3D-3D4657489748}"/>
              </a:ext>
            </a:extLst>
          </p:cNvPr>
          <p:cNvSpPr/>
          <p:nvPr/>
        </p:nvSpPr>
        <p:spPr>
          <a:xfrm>
            <a:off x="3856406" y="1016858"/>
            <a:ext cx="4255818" cy="58411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AC06"/>
              </a:solidFill>
            </a:endParaRPr>
          </a:p>
        </p:txBody>
      </p:sp>
      <p:sp>
        <p:nvSpPr>
          <p:cNvPr id="10" name="Prostokąt 9">
            <a:extLst>
              <a:ext uri="{FF2B5EF4-FFF2-40B4-BE49-F238E27FC236}">
                <a16:creationId xmlns:a16="http://schemas.microsoft.com/office/drawing/2014/main" id="{B3E28DD4-D825-4542-8E6F-DACD59402485}"/>
              </a:ext>
            </a:extLst>
          </p:cNvPr>
          <p:cNvSpPr/>
          <p:nvPr/>
        </p:nvSpPr>
        <p:spPr>
          <a:xfrm>
            <a:off x="3861883" y="1016858"/>
            <a:ext cx="4250342" cy="107886"/>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1" name="Grafika 10">
            <a:extLst>
              <a:ext uri="{FF2B5EF4-FFF2-40B4-BE49-F238E27FC236}">
                <a16:creationId xmlns:a16="http://schemas.microsoft.com/office/drawing/2014/main" id="{52917E88-2886-4CA6-AEBC-1A5E431AA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311" y="2564904"/>
            <a:ext cx="2008027" cy="2231141"/>
          </a:xfrm>
          <a:prstGeom prst="rect">
            <a:avLst/>
          </a:prstGeom>
        </p:spPr>
      </p:pic>
      <p:sp>
        <p:nvSpPr>
          <p:cNvPr id="12" name="Podtytuł 2">
            <a:extLst>
              <a:ext uri="{FF2B5EF4-FFF2-40B4-BE49-F238E27FC236}">
                <a16:creationId xmlns:a16="http://schemas.microsoft.com/office/drawing/2014/main" id="{70D09C55-F9DD-48C4-870B-776DF07DF149}"/>
              </a:ext>
            </a:extLst>
          </p:cNvPr>
          <p:cNvSpPr>
            <a:spLocks noGrp="1"/>
          </p:cNvSpPr>
          <p:nvPr>
            <p:ph idx="1"/>
          </p:nvPr>
        </p:nvSpPr>
        <p:spPr>
          <a:xfrm>
            <a:off x="4203002" y="2060848"/>
            <a:ext cx="3785995" cy="3533625"/>
          </a:xfrm>
        </p:spPr>
        <p:txBody>
          <a:bodyPr/>
          <a:lstStyle/>
          <a:p>
            <a:pPr marL="0" indent="0">
              <a:lnSpc>
                <a:spcPct val="150000"/>
              </a:lnSpc>
              <a:spcAft>
                <a:spcPts val="600"/>
              </a:spcAft>
              <a:buNone/>
            </a:pPr>
            <a:r>
              <a:rPr lang="pl-PL" sz="1600" dirty="0">
                <a:solidFill>
                  <a:schemeClr val="bg1"/>
                </a:solidFill>
              </a:rPr>
              <a:t>THANKS TO PREPARING TRAINING WHICH INCLUDES THE AREA OF GROUP WORK METHODS AND USING APPROPRIATE RESOURCES, THE TRAINER WILL MAKE IT EASIER FOR THE PARTICIPANTS TO ACHIEVE THE SET GOALS.</a:t>
            </a:r>
          </a:p>
          <a:p>
            <a:pPr marL="0" indent="0">
              <a:lnSpc>
                <a:spcPct val="150000"/>
              </a:lnSpc>
              <a:spcAft>
                <a:spcPts val="600"/>
              </a:spcAft>
              <a:buNone/>
            </a:pPr>
            <a:r>
              <a:rPr lang="pl-PL" sz="1600" dirty="0">
                <a:solidFill>
                  <a:schemeClr val="bg1"/>
                </a:solidFill>
              </a:rPr>
              <a:t>IN ORDER FOR THIS TO BE POSSIBLE, THE TRAINER SHOULD TAKE MANY ELEMENTS INTO CONSIDERATION.</a:t>
            </a:r>
          </a:p>
        </p:txBody>
      </p:sp>
      <p:pic>
        <p:nvPicPr>
          <p:cNvPr id="4" name="Obraz 3">
            <a:extLst>
              <a:ext uri="{FF2B5EF4-FFF2-40B4-BE49-F238E27FC236}">
                <a16:creationId xmlns:a16="http://schemas.microsoft.com/office/drawing/2014/main" id="{974130C3-177B-4B20-B9B7-B187BD100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223" y="1016858"/>
            <a:ext cx="4079777" cy="5841142"/>
          </a:xfrm>
          <a:prstGeom prst="rect">
            <a:avLst/>
          </a:prstGeom>
        </p:spPr>
      </p:pic>
    </p:spTree>
    <p:extLst>
      <p:ext uri="{BB962C8B-B14F-4D97-AF65-F5344CB8AC3E}">
        <p14:creationId xmlns:p14="http://schemas.microsoft.com/office/powerpoint/2010/main" val="3065835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662956" y="499406"/>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20</a:t>
            </a:fld>
            <a:endParaRPr lang="en-US" altLang="pl-PL"/>
          </a:p>
        </p:txBody>
      </p:sp>
      <p:sp>
        <p:nvSpPr>
          <p:cNvPr id="11" name="Prostokąt 10">
            <a:extLst>
              <a:ext uri="{FF2B5EF4-FFF2-40B4-BE49-F238E27FC236}">
                <a16:creationId xmlns:a16="http://schemas.microsoft.com/office/drawing/2014/main" id="{947ABA03-AD01-4F8D-97DA-46FCA94F5EB7}"/>
              </a:ext>
            </a:extLst>
          </p:cNvPr>
          <p:cNvSpPr/>
          <p:nvPr/>
        </p:nvSpPr>
        <p:spPr>
          <a:xfrm>
            <a:off x="3923911" y="6146690"/>
            <a:ext cx="1761380"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and 2 </a:t>
            </a:r>
          </a:p>
        </p:txBody>
      </p:sp>
      <p:pic>
        <p:nvPicPr>
          <p:cNvPr id="12" name="Obraz 11">
            <a:extLst>
              <a:ext uri="{FF2B5EF4-FFF2-40B4-BE49-F238E27FC236}">
                <a16:creationId xmlns:a16="http://schemas.microsoft.com/office/drawing/2014/main" id="{931EE677-2A69-4D62-BC0D-5D53BFE37F0B}"/>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3" name="Prostokąt 12">
            <a:extLst>
              <a:ext uri="{FF2B5EF4-FFF2-40B4-BE49-F238E27FC236}">
                <a16:creationId xmlns:a16="http://schemas.microsoft.com/office/drawing/2014/main" id="{3BF85C5A-9E14-4C68-BEF3-23FB8A23CF27}"/>
              </a:ext>
            </a:extLst>
          </p:cNvPr>
          <p:cNvSpPr/>
          <p:nvPr/>
        </p:nvSpPr>
        <p:spPr>
          <a:xfrm>
            <a:off x="928173" y="6146690"/>
            <a:ext cx="2941444" cy="523220"/>
          </a:xfrm>
          <a:prstGeom prst="rect">
            <a:avLst/>
          </a:prstGeom>
        </p:spPr>
        <p:txBody>
          <a:bodyPr wrap="square">
            <a:spAutoFit/>
          </a:bodyPr>
          <a:lstStyle/>
          <a:p>
            <a:r>
              <a:rPr lang="pl-PL" sz="1400" dirty="0"/>
              <a:t>EXAMPLE DOCUMENTS</a:t>
            </a:r>
          </a:p>
          <a:p>
            <a:r>
              <a:rPr lang="pl-PL" sz="1400" dirty="0" err="1"/>
              <a:t>Work</a:t>
            </a:r>
            <a:r>
              <a:rPr lang="pl-PL" sz="1400" dirty="0"/>
              <a:t> </a:t>
            </a:r>
            <a:r>
              <a:rPr lang="pl-PL" sz="1400" dirty="0" err="1"/>
              <a:t>card</a:t>
            </a:r>
            <a:r>
              <a:rPr lang="pl-PL" sz="1400" dirty="0"/>
              <a:t> 2</a:t>
            </a:r>
            <a:endParaRPr lang="pl-PL" sz="1400" u="sng" dirty="0">
              <a:solidFill>
                <a:schemeClr val="tx1">
                  <a:lumMod val="85000"/>
                  <a:lumOff val="15000"/>
                </a:schemeClr>
              </a:solidFill>
            </a:endParaRPr>
          </a:p>
        </p:txBody>
      </p:sp>
      <p:pic>
        <p:nvPicPr>
          <p:cNvPr id="14" name="Grafika 13">
            <a:extLst>
              <a:ext uri="{FF2B5EF4-FFF2-40B4-BE49-F238E27FC236}">
                <a16:creationId xmlns:a16="http://schemas.microsoft.com/office/drawing/2014/main" id="{01FBCAF9-29DC-4589-8FF7-69E7CEEEF3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18" name="Prostokąt: zagięty narożnik 17">
            <a:extLst>
              <a:ext uri="{FF2B5EF4-FFF2-40B4-BE49-F238E27FC236}">
                <a16:creationId xmlns:a16="http://schemas.microsoft.com/office/drawing/2014/main" id="{F977485B-5839-4C51-BF60-6B4CEBDDF0CE}"/>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19" name="Trójkąt równoramienny 18">
            <a:extLst>
              <a:ext uri="{FF2B5EF4-FFF2-40B4-BE49-F238E27FC236}">
                <a16:creationId xmlns:a16="http://schemas.microsoft.com/office/drawing/2014/main" id="{51FE93A7-83E5-4126-924C-391410DE61B3}"/>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id="{19910E2D-178C-406F-9FE6-5CF93B95C213}"/>
              </a:ext>
            </a:extLst>
          </p:cNvPr>
          <p:cNvSpPr/>
          <p:nvPr/>
        </p:nvSpPr>
        <p:spPr>
          <a:xfrm>
            <a:off x="5562224" y="1844824"/>
            <a:ext cx="6629776" cy="3670992"/>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Podtytuł 2">
            <a:extLst>
              <a:ext uri="{FF2B5EF4-FFF2-40B4-BE49-F238E27FC236}">
                <a16:creationId xmlns:a16="http://schemas.microsoft.com/office/drawing/2014/main" id="{08220F45-052F-4419-B690-ADB7D1D48B6F}"/>
              </a:ext>
            </a:extLst>
          </p:cNvPr>
          <p:cNvSpPr>
            <a:spLocks noGrp="1"/>
          </p:cNvSpPr>
          <p:nvPr>
            <p:ph idx="1"/>
          </p:nvPr>
        </p:nvSpPr>
        <p:spPr>
          <a:xfrm>
            <a:off x="6210296" y="2133564"/>
            <a:ext cx="5502328" cy="3167644"/>
          </a:xfrm>
        </p:spPr>
        <p:txBody>
          <a:bodyPr/>
          <a:lstStyle/>
          <a:p>
            <a:pPr marL="0" indent="0">
              <a:buNone/>
            </a:pPr>
            <a:r>
              <a:rPr lang="pl-PL" sz="2000" b="1" dirty="0">
                <a:solidFill>
                  <a:schemeClr val="bg1"/>
                </a:solidFill>
              </a:rPr>
              <a:t>PRACTICAL METHODS</a:t>
            </a:r>
          </a:p>
          <a:p>
            <a:pPr marL="0" indent="0">
              <a:buNone/>
            </a:pPr>
            <a:endParaRPr lang="pl-PL" sz="1800" b="1" dirty="0">
              <a:solidFill>
                <a:schemeClr val="bg1"/>
              </a:solidFill>
            </a:endParaRPr>
          </a:p>
          <a:p>
            <a:pPr marL="0" indent="0">
              <a:buNone/>
            </a:pPr>
            <a:r>
              <a:rPr lang="en-GB" sz="1800" dirty="0">
                <a:solidFill>
                  <a:schemeClr val="tx1">
                    <a:lumMod val="75000"/>
                    <a:lumOff val="25000"/>
                  </a:schemeClr>
                </a:solidFill>
              </a:rPr>
              <a:t>It is a group of activating methods. They involve doing activities that are to be mastered. These methods have the best effect, because they combine the verbal message, imagery and participant's independent work. Thanks to it, you can gain knowledge and skills in a gradual way, by carrying out the activities from the easiest to the most complex ones.</a:t>
            </a:r>
            <a:endParaRPr lang="pl-PL" sz="1800" dirty="0">
              <a:solidFill>
                <a:schemeClr val="tx1">
                  <a:lumMod val="75000"/>
                  <a:lumOff val="25000"/>
                </a:schemeClr>
              </a:solidFill>
            </a:endParaRPr>
          </a:p>
          <a:p>
            <a:pPr marL="0" indent="0">
              <a:buNone/>
            </a:pPr>
            <a:endParaRPr lang="pl-PL" sz="1800" b="1" dirty="0">
              <a:solidFill>
                <a:schemeClr val="bg1"/>
              </a:solidFill>
            </a:endParaRPr>
          </a:p>
        </p:txBody>
      </p:sp>
      <p:pic>
        <p:nvPicPr>
          <p:cNvPr id="22" name="Grafika 21">
            <a:extLst>
              <a:ext uri="{FF2B5EF4-FFF2-40B4-BE49-F238E27FC236}">
                <a16:creationId xmlns:a16="http://schemas.microsoft.com/office/drawing/2014/main" id="{06B51344-96FC-4258-92E1-009AE6E20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7540" y="2197584"/>
            <a:ext cx="2462831" cy="2462831"/>
          </a:xfrm>
          <a:prstGeom prst="rect">
            <a:avLst/>
          </a:prstGeom>
        </p:spPr>
      </p:pic>
      <p:sp>
        <p:nvSpPr>
          <p:cNvPr id="15" name="Tytuł 1">
            <a:extLst>
              <a:ext uri="{FF2B5EF4-FFF2-40B4-BE49-F238E27FC236}">
                <a16:creationId xmlns:a16="http://schemas.microsoft.com/office/drawing/2014/main" id="{276B8400-F25D-46D1-9FF1-0A23FD03B5BD}"/>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a:t>
            </a:r>
            <a:r>
              <a:rPr lang="pl-PL" altLang="pl-PL" sz="2600" b="1" dirty="0" err="1">
                <a:solidFill>
                  <a:schemeClr val="tx1">
                    <a:lumMod val="75000"/>
                    <a:lumOff val="25000"/>
                  </a:schemeClr>
                </a:solidFill>
              </a:rPr>
              <a:t>SELECTION</a:t>
            </a:r>
            <a:endParaRPr lang="pl-PL" altLang="pl-PL" sz="2600" b="1" dirty="0">
              <a:solidFill>
                <a:schemeClr val="tx1">
                  <a:lumMod val="75000"/>
                  <a:lumOff val="25000"/>
                </a:schemeClr>
              </a:solidFill>
            </a:endParaRPr>
          </a:p>
        </p:txBody>
      </p:sp>
    </p:spTree>
    <p:extLst>
      <p:ext uri="{BB962C8B-B14F-4D97-AF65-F5344CB8AC3E}">
        <p14:creationId xmlns:p14="http://schemas.microsoft.com/office/powerpoint/2010/main" val="2053682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21</a:t>
            </a:fld>
            <a:endParaRPr lang="en-US" altLang="pl-PL"/>
          </a:p>
        </p:txBody>
      </p:sp>
      <p:sp>
        <p:nvSpPr>
          <p:cNvPr id="16" name="Prostokąt 15">
            <a:extLst>
              <a:ext uri="{FF2B5EF4-FFF2-40B4-BE49-F238E27FC236}">
                <a16:creationId xmlns:a16="http://schemas.microsoft.com/office/drawing/2014/main" id="{F80C0082-FFE6-41C6-8983-F7A7BE3A12D4}"/>
              </a:ext>
            </a:extLst>
          </p:cNvPr>
          <p:cNvSpPr/>
          <p:nvPr/>
        </p:nvSpPr>
        <p:spPr>
          <a:xfrm>
            <a:off x="3923911" y="6146690"/>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17" name="Obraz 16">
            <a:extLst>
              <a:ext uri="{FF2B5EF4-FFF2-40B4-BE49-F238E27FC236}">
                <a16:creationId xmlns:a16="http://schemas.microsoft.com/office/drawing/2014/main" id="{13F7FA63-47B9-40FD-821B-AD14D034A7F0}"/>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8" name="Prostokąt 17">
            <a:extLst>
              <a:ext uri="{FF2B5EF4-FFF2-40B4-BE49-F238E27FC236}">
                <a16:creationId xmlns:a16="http://schemas.microsoft.com/office/drawing/2014/main" id="{245FE887-1133-4D0E-A2D5-01763E08893B}"/>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a:t>
            </a:r>
            <a:r>
              <a:rPr lang="pl-PL" sz="1400" dirty="0" err="1"/>
              <a:t>card</a:t>
            </a:r>
            <a:r>
              <a:rPr lang="pl-PL" sz="1400" dirty="0"/>
              <a:t>  2</a:t>
            </a:r>
            <a:endParaRPr lang="pl-PL" sz="1400" u="sng" dirty="0">
              <a:solidFill>
                <a:schemeClr val="tx1">
                  <a:lumMod val="85000"/>
                  <a:lumOff val="15000"/>
                </a:schemeClr>
              </a:solidFill>
            </a:endParaRPr>
          </a:p>
        </p:txBody>
      </p:sp>
      <p:pic>
        <p:nvPicPr>
          <p:cNvPr id="19" name="Grafika 18">
            <a:extLst>
              <a:ext uri="{FF2B5EF4-FFF2-40B4-BE49-F238E27FC236}">
                <a16:creationId xmlns:a16="http://schemas.microsoft.com/office/drawing/2014/main" id="{228E90B1-C8E6-4F65-A3CF-9B8603644A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23" name="Prostokąt: zagięty narożnik 22">
            <a:extLst>
              <a:ext uri="{FF2B5EF4-FFF2-40B4-BE49-F238E27FC236}">
                <a16:creationId xmlns:a16="http://schemas.microsoft.com/office/drawing/2014/main" id="{27F9710B-3FEB-4B68-A70D-8FB438034951}"/>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24" name="Grupa 23">
            <a:extLst>
              <a:ext uri="{FF2B5EF4-FFF2-40B4-BE49-F238E27FC236}">
                <a16:creationId xmlns:a16="http://schemas.microsoft.com/office/drawing/2014/main" id="{7B22E761-E43D-44EC-B2EA-A9A6F58B4499}"/>
              </a:ext>
            </a:extLst>
          </p:cNvPr>
          <p:cNvGrpSpPr/>
          <p:nvPr/>
        </p:nvGrpSpPr>
        <p:grpSpPr>
          <a:xfrm>
            <a:off x="1576534" y="1124745"/>
            <a:ext cx="9271994" cy="5194992"/>
            <a:chOff x="4224487" y="1318219"/>
            <a:chExt cx="6000614" cy="4964831"/>
          </a:xfrm>
        </p:grpSpPr>
        <p:sp>
          <p:nvSpPr>
            <p:cNvPr id="25" name="Prostokąt 24">
              <a:extLst>
                <a:ext uri="{FF2B5EF4-FFF2-40B4-BE49-F238E27FC236}">
                  <a16:creationId xmlns:a16="http://schemas.microsoft.com/office/drawing/2014/main" id="{BDA10299-5226-401D-B4E1-CDA526CE8760}"/>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7B102A9C-FA21-46AE-9A8E-B4EAD4FB54E2}"/>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Trójkąt prostokątny 26">
              <a:extLst>
                <a:ext uri="{FF2B5EF4-FFF2-40B4-BE49-F238E27FC236}">
                  <a16:creationId xmlns:a16="http://schemas.microsoft.com/office/drawing/2014/main" id="{C1B505FC-C0E3-4DAD-8AF4-00273047D0E7}"/>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28" name="Prostokąt 27">
            <a:extLst>
              <a:ext uri="{FF2B5EF4-FFF2-40B4-BE49-F238E27FC236}">
                <a16:creationId xmlns:a16="http://schemas.microsoft.com/office/drawing/2014/main" id="{EA1370CD-859D-4211-AA87-F14990405AF7}"/>
              </a:ext>
            </a:extLst>
          </p:cNvPr>
          <p:cNvSpPr/>
          <p:nvPr/>
        </p:nvSpPr>
        <p:spPr>
          <a:xfrm>
            <a:off x="1745112" y="1199961"/>
            <a:ext cx="8424936" cy="646331"/>
          </a:xfrm>
          <a:prstGeom prst="rect">
            <a:avLst/>
          </a:prstGeom>
        </p:spPr>
        <p:txBody>
          <a:bodyPr wrap="square">
            <a:spAutoFit/>
          </a:bodyPr>
          <a:lstStyle/>
          <a:p>
            <a:pPr algn="ctr"/>
            <a:r>
              <a:rPr lang="pl-PL" b="1" dirty="0"/>
              <a:t>PRACTICAL METHODS</a:t>
            </a:r>
          </a:p>
          <a:p>
            <a:pPr algn="ctr"/>
            <a:r>
              <a:rPr lang="pl-PL" b="1" dirty="0"/>
              <a:t>Most </a:t>
            </a:r>
            <a:r>
              <a:rPr lang="pl-PL" b="1" dirty="0" err="1"/>
              <a:t>often</a:t>
            </a:r>
            <a:r>
              <a:rPr lang="pl-PL" b="1" dirty="0"/>
              <a:t> </a:t>
            </a:r>
            <a:r>
              <a:rPr lang="pl-PL" b="1" dirty="0" err="1"/>
              <a:t>used</a:t>
            </a:r>
            <a:r>
              <a:rPr lang="pl-PL" b="1" dirty="0"/>
              <a:t> in </a:t>
            </a:r>
            <a:r>
              <a:rPr lang="pl-PL" b="1" dirty="0" err="1"/>
              <a:t>training</a:t>
            </a:r>
            <a:r>
              <a:rPr lang="pl-PL" b="1" dirty="0"/>
              <a:t> of </a:t>
            </a:r>
            <a:r>
              <a:rPr lang="pl-PL" b="1" dirty="0" err="1"/>
              <a:t>waiters</a:t>
            </a:r>
            <a:endParaRPr lang="pl-PL" b="1" dirty="0"/>
          </a:p>
        </p:txBody>
      </p:sp>
      <p:graphicFrame>
        <p:nvGraphicFramePr>
          <p:cNvPr id="29" name="Tabela 28">
            <a:extLst>
              <a:ext uri="{FF2B5EF4-FFF2-40B4-BE49-F238E27FC236}">
                <a16:creationId xmlns:a16="http://schemas.microsoft.com/office/drawing/2014/main" id="{041C2006-BE22-4208-86FD-20CF445B5673}"/>
              </a:ext>
            </a:extLst>
          </p:cNvPr>
          <p:cNvGraphicFramePr>
            <a:graphicFrameLocks noGrp="1"/>
          </p:cNvGraphicFramePr>
          <p:nvPr>
            <p:extLst>
              <p:ext uri="{D42A27DB-BD31-4B8C-83A1-F6EECF244321}">
                <p14:modId xmlns:p14="http://schemas.microsoft.com/office/powerpoint/2010/main" val="2054136812"/>
              </p:ext>
            </p:extLst>
          </p:nvPr>
        </p:nvGraphicFramePr>
        <p:xfrm>
          <a:off x="1703511" y="2071404"/>
          <a:ext cx="9001001" cy="3373820"/>
        </p:xfrm>
        <a:graphic>
          <a:graphicData uri="http://schemas.openxmlformats.org/drawingml/2006/table">
            <a:tbl>
              <a:tblPr firstRow="1" bandRow="1">
                <a:tableStyleId>{2D5ABB26-0587-4C30-8999-92F81FD0307C}</a:tableStyleId>
              </a:tblPr>
              <a:tblGrid>
                <a:gridCol w="2747002">
                  <a:extLst>
                    <a:ext uri="{9D8B030D-6E8A-4147-A177-3AD203B41FA5}">
                      <a16:colId xmlns:a16="http://schemas.microsoft.com/office/drawing/2014/main" val="20000"/>
                    </a:ext>
                  </a:extLst>
                </a:gridCol>
                <a:gridCol w="6253999">
                  <a:extLst>
                    <a:ext uri="{9D8B030D-6E8A-4147-A177-3AD203B41FA5}">
                      <a16:colId xmlns:a16="http://schemas.microsoft.com/office/drawing/2014/main" val="20001"/>
                    </a:ext>
                  </a:extLst>
                </a:gridCol>
              </a:tblGrid>
              <a:tr h="1686910">
                <a:tc>
                  <a:txBody>
                    <a:bodyPr/>
                    <a:lstStyle/>
                    <a:p>
                      <a:pPr marL="342900" marR="0" lvl="0" indent="-342900" algn="l" defTabSz="914400" rtl="0" eaLnBrk="1" fontAlgn="auto" latinLnBrk="0" hangingPunct="1">
                        <a:lnSpc>
                          <a:spcPct val="114000"/>
                        </a:lnSpc>
                        <a:spcBef>
                          <a:spcPts val="0"/>
                        </a:spcBef>
                        <a:spcAft>
                          <a:spcPts val="600"/>
                        </a:spcAft>
                        <a:buClrTx/>
                        <a:buSzTx/>
                        <a:buFontTx/>
                        <a:buBlip>
                          <a:blip r:embed="rId5"/>
                        </a:buBlip>
                        <a:tabLst/>
                        <a:defRPr/>
                      </a:pPr>
                      <a:r>
                        <a:rPr lang="pl-PL" altLang="pl-PL" sz="1600" b="1" dirty="0"/>
                        <a:t>SHOW WITH EXPLANATION</a:t>
                      </a:r>
                      <a:endParaRPr lang="pl-PL" altLang="pl-PL" sz="1600" b="1" dirty="0">
                        <a:solidFill>
                          <a:schemeClr val="tx1"/>
                        </a:solidFill>
                      </a:endParaRPr>
                    </a:p>
                  </a:txBody>
                  <a:tcPr anchor="ctr"/>
                </a:tc>
                <a:tc>
                  <a:txBody>
                    <a:bodyPr/>
                    <a:lstStyle/>
                    <a:p>
                      <a:r>
                        <a:rPr lang="en-GB" sz="1600" dirty="0"/>
                        <a:t>Connecting  the show with explanations regarding the presented object or phenomenon, </a:t>
                      </a:r>
                      <a:r>
                        <a:rPr lang="en-GB" sz="1600" dirty="0" err="1"/>
                        <a:t>e.g</a:t>
                      </a:r>
                      <a:r>
                        <a:rPr lang="en-GB" sz="1600" dirty="0"/>
                        <a:t> the lay out of cutlery in relation to serving dinner containing several courses</a:t>
                      </a:r>
                      <a:endParaRPr lang="pl-PL" sz="1600" b="0" i="1" dirty="0">
                        <a:solidFill>
                          <a:schemeClr val="tx1"/>
                        </a:solidFill>
                      </a:endParaRPr>
                    </a:p>
                  </a:txBody>
                  <a:tcPr anchor="ctr"/>
                </a:tc>
                <a:extLst>
                  <a:ext uri="{0D108BD9-81ED-4DB2-BD59-A6C34878D82A}">
                    <a16:rowId xmlns:a16="http://schemas.microsoft.com/office/drawing/2014/main" val="10000"/>
                  </a:ext>
                </a:extLst>
              </a:tr>
              <a:tr h="1686910">
                <a:tc>
                  <a:txBody>
                    <a:bodyPr/>
                    <a:lstStyle/>
                    <a:p>
                      <a:pPr marL="342900" marR="0" lvl="0" indent="-342900" algn="l" defTabSz="914400" rtl="0" eaLnBrk="1" fontAlgn="auto" latinLnBrk="0" hangingPunct="1">
                        <a:lnSpc>
                          <a:spcPct val="114000"/>
                        </a:lnSpc>
                        <a:spcBef>
                          <a:spcPts val="0"/>
                        </a:spcBef>
                        <a:spcAft>
                          <a:spcPts val="600"/>
                        </a:spcAft>
                        <a:buClrTx/>
                        <a:buSzTx/>
                        <a:buFontTx/>
                        <a:buBlip>
                          <a:blip r:embed="rId5"/>
                        </a:buBlip>
                        <a:tabLst/>
                        <a:defRPr/>
                      </a:pPr>
                      <a:r>
                        <a:rPr lang="pl-PL" altLang="pl-PL" sz="1600" b="1" dirty="0"/>
                        <a:t>SHOW WITH INSTRUCTIONS</a:t>
                      </a:r>
                      <a:endParaRPr lang="pl-PL" altLang="pl-PL" sz="1600" b="1"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a combination of a demonstration explaining how to proceed and the order in which the activity is carried out, e.g. a high-class bottle opener demonstration with instructions on how to use it</a:t>
                      </a:r>
                      <a:endParaRPr lang="pl-PL" sz="1600" b="0" i="1" baseline="0" dirty="0">
                        <a:solidFill>
                          <a:schemeClr val="tx1"/>
                        </a:solidFill>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695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22</a:t>
            </a:fld>
            <a:endParaRPr lang="en-US" altLang="pl-PL"/>
          </a:p>
        </p:txBody>
      </p:sp>
      <p:sp>
        <p:nvSpPr>
          <p:cNvPr id="23" name="Prostokąt: zagięty narożnik 22">
            <a:extLst>
              <a:ext uri="{FF2B5EF4-FFF2-40B4-BE49-F238E27FC236}">
                <a16:creationId xmlns:a16="http://schemas.microsoft.com/office/drawing/2014/main" id="{27F9710B-3FEB-4B68-A70D-8FB438034951}"/>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24" name="Grupa 23">
            <a:extLst>
              <a:ext uri="{FF2B5EF4-FFF2-40B4-BE49-F238E27FC236}">
                <a16:creationId xmlns:a16="http://schemas.microsoft.com/office/drawing/2014/main" id="{7B22E761-E43D-44EC-B2EA-A9A6F58B4499}"/>
              </a:ext>
            </a:extLst>
          </p:cNvPr>
          <p:cNvGrpSpPr/>
          <p:nvPr/>
        </p:nvGrpSpPr>
        <p:grpSpPr>
          <a:xfrm>
            <a:off x="1576534" y="1124745"/>
            <a:ext cx="9271994" cy="5194992"/>
            <a:chOff x="4224487" y="1318219"/>
            <a:chExt cx="6000614" cy="4964831"/>
          </a:xfrm>
        </p:grpSpPr>
        <p:sp>
          <p:nvSpPr>
            <p:cNvPr id="25" name="Prostokąt 24">
              <a:extLst>
                <a:ext uri="{FF2B5EF4-FFF2-40B4-BE49-F238E27FC236}">
                  <a16:creationId xmlns:a16="http://schemas.microsoft.com/office/drawing/2014/main" id="{BDA10299-5226-401D-B4E1-CDA526CE8760}"/>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7B102A9C-FA21-46AE-9A8E-B4EAD4FB54E2}"/>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Trójkąt prostokątny 26">
              <a:extLst>
                <a:ext uri="{FF2B5EF4-FFF2-40B4-BE49-F238E27FC236}">
                  <a16:creationId xmlns:a16="http://schemas.microsoft.com/office/drawing/2014/main" id="{C1B505FC-C0E3-4DAD-8AF4-00273047D0E7}"/>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28" name="Prostokąt 27">
            <a:extLst>
              <a:ext uri="{FF2B5EF4-FFF2-40B4-BE49-F238E27FC236}">
                <a16:creationId xmlns:a16="http://schemas.microsoft.com/office/drawing/2014/main" id="{EA1370CD-859D-4211-AA87-F14990405AF7}"/>
              </a:ext>
            </a:extLst>
          </p:cNvPr>
          <p:cNvSpPr/>
          <p:nvPr/>
        </p:nvSpPr>
        <p:spPr>
          <a:xfrm>
            <a:off x="1745112" y="1199961"/>
            <a:ext cx="8424936" cy="646331"/>
          </a:xfrm>
          <a:prstGeom prst="rect">
            <a:avLst/>
          </a:prstGeom>
        </p:spPr>
        <p:txBody>
          <a:bodyPr wrap="square">
            <a:spAutoFit/>
          </a:bodyPr>
          <a:lstStyle/>
          <a:p>
            <a:pPr algn="ctr"/>
            <a:r>
              <a:rPr lang="pl-PL" b="1" dirty="0"/>
              <a:t>PRACTICAL METHODS</a:t>
            </a:r>
          </a:p>
          <a:p>
            <a:pPr algn="ctr"/>
            <a:r>
              <a:rPr lang="pl-PL" b="1" dirty="0"/>
              <a:t>Most </a:t>
            </a:r>
            <a:r>
              <a:rPr lang="pl-PL" b="1" dirty="0" err="1"/>
              <a:t>often</a:t>
            </a:r>
            <a:r>
              <a:rPr lang="pl-PL" b="1" dirty="0"/>
              <a:t> </a:t>
            </a:r>
            <a:r>
              <a:rPr lang="pl-PL" b="1" dirty="0" err="1"/>
              <a:t>used</a:t>
            </a:r>
            <a:r>
              <a:rPr lang="pl-PL" b="1" dirty="0"/>
              <a:t> in </a:t>
            </a:r>
            <a:r>
              <a:rPr lang="pl-PL" b="1" dirty="0" err="1"/>
              <a:t>training</a:t>
            </a:r>
            <a:r>
              <a:rPr lang="pl-PL" b="1" dirty="0"/>
              <a:t> of </a:t>
            </a:r>
            <a:r>
              <a:rPr lang="pl-PL" b="1" dirty="0" err="1"/>
              <a:t>waiters</a:t>
            </a:r>
            <a:endParaRPr lang="pl-PL" b="1" dirty="0"/>
          </a:p>
        </p:txBody>
      </p:sp>
      <p:graphicFrame>
        <p:nvGraphicFramePr>
          <p:cNvPr id="29" name="Tabela 28">
            <a:extLst>
              <a:ext uri="{FF2B5EF4-FFF2-40B4-BE49-F238E27FC236}">
                <a16:creationId xmlns:a16="http://schemas.microsoft.com/office/drawing/2014/main" id="{041C2006-BE22-4208-86FD-20CF445B5673}"/>
              </a:ext>
            </a:extLst>
          </p:cNvPr>
          <p:cNvGraphicFramePr>
            <a:graphicFrameLocks noGrp="1"/>
          </p:cNvGraphicFramePr>
          <p:nvPr>
            <p:extLst>
              <p:ext uri="{D42A27DB-BD31-4B8C-83A1-F6EECF244321}">
                <p14:modId xmlns:p14="http://schemas.microsoft.com/office/powerpoint/2010/main" val="2185215541"/>
              </p:ext>
            </p:extLst>
          </p:nvPr>
        </p:nvGraphicFramePr>
        <p:xfrm>
          <a:off x="1703511" y="2071404"/>
          <a:ext cx="9001001" cy="3445828"/>
        </p:xfrm>
        <a:graphic>
          <a:graphicData uri="http://schemas.openxmlformats.org/drawingml/2006/table">
            <a:tbl>
              <a:tblPr firstRow="1" bandRow="1">
                <a:tableStyleId>{2D5ABB26-0587-4C30-8999-92F81FD0307C}</a:tableStyleId>
              </a:tblPr>
              <a:tblGrid>
                <a:gridCol w="2747002">
                  <a:extLst>
                    <a:ext uri="{9D8B030D-6E8A-4147-A177-3AD203B41FA5}">
                      <a16:colId xmlns:a16="http://schemas.microsoft.com/office/drawing/2014/main" val="20000"/>
                    </a:ext>
                  </a:extLst>
                </a:gridCol>
                <a:gridCol w="6253999">
                  <a:extLst>
                    <a:ext uri="{9D8B030D-6E8A-4147-A177-3AD203B41FA5}">
                      <a16:colId xmlns:a16="http://schemas.microsoft.com/office/drawing/2014/main" val="20001"/>
                    </a:ext>
                  </a:extLst>
                </a:gridCol>
              </a:tblGrid>
              <a:tr h="2035370">
                <a:tc>
                  <a:txBody>
                    <a:bodyPr/>
                    <a:lstStyle/>
                    <a:p>
                      <a:pPr marL="342900" indent="-342900">
                        <a:lnSpc>
                          <a:spcPct val="114000"/>
                        </a:lnSpc>
                        <a:spcAft>
                          <a:spcPts val="600"/>
                        </a:spcAft>
                        <a:buBlip>
                          <a:blip r:embed="rId2"/>
                        </a:buBlip>
                      </a:pPr>
                      <a:r>
                        <a:rPr lang="en-GB" altLang="pl-PL" sz="1600" b="1" dirty="0"/>
                        <a:t>COURSE, LABORATORY AND PRODUCTION EXERCISES</a:t>
                      </a:r>
                      <a:endParaRPr lang="pl-PL" altLang="pl-PL" sz="1600" b="1" dirty="0"/>
                    </a:p>
                  </a:txBody>
                  <a:tcPr anchor="ctr"/>
                </a:tc>
                <a:tc>
                  <a:txBody>
                    <a:bodyPr/>
                    <a:lstStyle/>
                    <a:p>
                      <a:r>
                        <a:rPr lang="en-GB" sz="1600" dirty="0"/>
                        <a:t>practical execution of professional tasks in contractual, low-simulated and real conditions, </a:t>
                      </a:r>
                      <a:r>
                        <a:rPr lang="en-GB" sz="1600" dirty="0" err="1"/>
                        <a:t>eg</a:t>
                      </a:r>
                      <a:r>
                        <a:rPr lang="en-GB" sz="1600" dirty="0"/>
                        <a:t> </a:t>
                      </a:r>
                      <a:r>
                        <a:rPr lang="en-GB" sz="1600" i="1" dirty="0">
                          <a:solidFill>
                            <a:schemeClr val="tx1"/>
                          </a:solidFill>
                        </a:rPr>
                        <a:t>preparing a Viennese breakfast , guest service in different situations, filleting the fish</a:t>
                      </a:r>
                      <a:endParaRPr lang="pl-PL" sz="1600" i="1" dirty="0">
                        <a:solidFill>
                          <a:schemeClr val="tx1"/>
                        </a:solidFill>
                      </a:endParaRPr>
                    </a:p>
                  </a:txBody>
                  <a:tcPr anchor="ctr"/>
                </a:tc>
                <a:extLst>
                  <a:ext uri="{0D108BD9-81ED-4DB2-BD59-A6C34878D82A}">
                    <a16:rowId xmlns:a16="http://schemas.microsoft.com/office/drawing/2014/main" val="10002"/>
                  </a:ext>
                </a:extLst>
              </a:tr>
              <a:tr h="1410458">
                <a:tc>
                  <a:txBody>
                    <a:bodyPr/>
                    <a:lstStyle/>
                    <a:p>
                      <a:pPr marL="342900" indent="-342900">
                        <a:lnSpc>
                          <a:spcPct val="114000"/>
                        </a:lnSpc>
                        <a:spcAft>
                          <a:spcPts val="600"/>
                        </a:spcAft>
                        <a:buBlip>
                          <a:blip r:embed="rId2"/>
                        </a:buBlip>
                      </a:pPr>
                      <a:r>
                        <a:rPr lang="pl-PL" altLang="pl-PL" sz="1600" b="1" dirty="0">
                          <a:solidFill>
                            <a:schemeClr val="tx1"/>
                          </a:solidFill>
                        </a:rPr>
                        <a:t>PROJECT METHOD</a:t>
                      </a:r>
                    </a:p>
                  </a:txBody>
                  <a:tcPr anchor="ctr"/>
                </a:tc>
                <a:tc>
                  <a:txBody>
                    <a:bodyPr/>
                    <a:lstStyle/>
                    <a:p>
                      <a:r>
                        <a:rPr lang="en-GB" sz="1600" dirty="0"/>
                        <a:t>development of a service, system or object design along with relevant information</a:t>
                      </a:r>
                      <a:endParaRPr lang="pl-PL" sz="1600" i="0" baseline="0" dirty="0">
                        <a:solidFill>
                          <a:srgbClr val="FF0000"/>
                        </a:solidFill>
                      </a:endParaRPr>
                    </a:p>
                    <a:p>
                      <a:r>
                        <a:rPr lang="en-GB" sz="1600" i="1" dirty="0">
                          <a:solidFill>
                            <a:schemeClr val="tx1"/>
                          </a:solidFill>
                        </a:rPr>
                        <a:t>E.G. Preparing a banquet for the Jubilee of the Polish </a:t>
                      </a:r>
                      <a:r>
                        <a:rPr lang="en-GB" sz="1600" i="1" dirty="0" err="1">
                          <a:solidFill>
                            <a:schemeClr val="tx1"/>
                          </a:solidFill>
                        </a:rPr>
                        <a:t>Theater</a:t>
                      </a:r>
                      <a:endParaRPr lang="pl-PL" sz="1600" i="1" dirty="0">
                        <a:solidFill>
                          <a:schemeClr val="tx1"/>
                        </a:solidFill>
                      </a:endParaRPr>
                    </a:p>
                  </a:txBody>
                  <a:tcPr anchor="ctr"/>
                </a:tc>
                <a:extLst>
                  <a:ext uri="{0D108BD9-81ED-4DB2-BD59-A6C34878D82A}">
                    <a16:rowId xmlns:a16="http://schemas.microsoft.com/office/drawing/2014/main" val="3776314103"/>
                  </a:ext>
                </a:extLst>
              </a:tr>
            </a:tbl>
          </a:graphicData>
        </a:graphic>
      </p:graphicFrame>
    </p:spTree>
    <p:extLst>
      <p:ext uri="{BB962C8B-B14F-4D97-AF65-F5344CB8AC3E}">
        <p14:creationId xmlns:p14="http://schemas.microsoft.com/office/powerpoint/2010/main" val="1828987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23</a:t>
            </a:fld>
            <a:endParaRPr lang="en-US" altLang="pl-PL"/>
          </a:p>
        </p:txBody>
      </p:sp>
      <p:sp>
        <p:nvSpPr>
          <p:cNvPr id="7" name="Prostokąt: zagięty narożnik 6">
            <a:extLst>
              <a:ext uri="{FF2B5EF4-FFF2-40B4-BE49-F238E27FC236}">
                <a16:creationId xmlns:a16="http://schemas.microsoft.com/office/drawing/2014/main" id="{A2F643F8-1615-4629-BE27-5C90CF1099D7}"/>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8" name="Trójkąt równoramienny 7">
            <a:extLst>
              <a:ext uri="{FF2B5EF4-FFF2-40B4-BE49-F238E27FC236}">
                <a16:creationId xmlns:a16="http://schemas.microsoft.com/office/drawing/2014/main" id="{FBE2DEA8-5F66-4292-AEE8-EDB8D523750E}"/>
              </a:ext>
            </a:extLst>
          </p:cNvPr>
          <p:cNvSpPr/>
          <p:nvPr/>
        </p:nvSpPr>
        <p:spPr>
          <a:xfrm rot="16200000">
            <a:off x="4907869" y="2960948"/>
            <a:ext cx="936103" cy="432048"/>
          </a:xfrm>
          <a:prstGeom prst="triangle">
            <a:avLst/>
          </a:prstGeom>
          <a:solidFill>
            <a:srgbClr val="FD7E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BF95CFC0-D115-4CF6-BF89-54CB59A65696}"/>
              </a:ext>
            </a:extLst>
          </p:cNvPr>
          <p:cNvSpPr/>
          <p:nvPr/>
        </p:nvSpPr>
        <p:spPr>
          <a:xfrm>
            <a:off x="5562224" y="979312"/>
            <a:ext cx="6629776" cy="52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Obraz 11">
            <a:extLst>
              <a:ext uri="{FF2B5EF4-FFF2-40B4-BE49-F238E27FC236}">
                <a16:creationId xmlns:a16="http://schemas.microsoft.com/office/drawing/2014/main" id="{8B4AC2E3-06DA-4555-BD58-50A880208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2662589"/>
            <a:ext cx="2088231" cy="2088231"/>
          </a:xfrm>
          <a:prstGeom prst="rect">
            <a:avLst/>
          </a:prstGeom>
        </p:spPr>
      </p:pic>
      <p:sp>
        <p:nvSpPr>
          <p:cNvPr id="11" name="Tytuł 1">
            <a:extLst>
              <a:ext uri="{FF2B5EF4-FFF2-40B4-BE49-F238E27FC236}">
                <a16:creationId xmlns:a16="http://schemas.microsoft.com/office/drawing/2014/main" id="{C8995D69-F04B-4DD3-95D4-9C70564B2BD5}"/>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2" name="Prostokąt 1">
            <a:extLst>
              <a:ext uri="{FF2B5EF4-FFF2-40B4-BE49-F238E27FC236}">
                <a16:creationId xmlns:a16="http://schemas.microsoft.com/office/drawing/2014/main" id="{BA314363-3D8A-4D58-ACFE-E50018729F23}"/>
              </a:ext>
            </a:extLst>
          </p:cNvPr>
          <p:cNvSpPr/>
          <p:nvPr/>
        </p:nvSpPr>
        <p:spPr>
          <a:xfrm>
            <a:off x="5562224" y="2780927"/>
            <a:ext cx="6629776" cy="792089"/>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dtytuł 2">
            <a:extLst>
              <a:ext uri="{FF2B5EF4-FFF2-40B4-BE49-F238E27FC236}">
                <a16:creationId xmlns:a16="http://schemas.microsoft.com/office/drawing/2014/main" id="{B4C65856-734F-42E5-94A8-64C4948940C1}"/>
              </a:ext>
            </a:extLst>
          </p:cNvPr>
          <p:cNvSpPr>
            <a:spLocks noGrp="1"/>
          </p:cNvSpPr>
          <p:nvPr>
            <p:ph idx="1"/>
          </p:nvPr>
        </p:nvSpPr>
        <p:spPr>
          <a:xfrm>
            <a:off x="5951984" y="980728"/>
            <a:ext cx="5832648" cy="5039852"/>
          </a:xfrm>
        </p:spPr>
        <p:txBody>
          <a:bodyPr/>
          <a:lstStyle/>
          <a:p>
            <a:pPr marL="0" indent="0">
              <a:lnSpc>
                <a:spcPct val="200000"/>
              </a:lnSpc>
              <a:buNone/>
            </a:pPr>
            <a:r>
              <a:rPr lang="pl-PL" sz="2000" b="1" dirty="0" err="1">
                <a:solidFill>
                  <a:schemeClr val="bg1"/>
                </a:solidFill>
              </a:rPr>
              <a:t>PRACTICAL</a:t>
            </a:r>
            <a:r>
              <a:rPr lang="pl-PL" sz="2000" b="1" dirty="0">
                <a:solidFill>
                  <a:schemeClr val="bg1"/>
                </a:solidFill>
              </a:rPr>
              <a:t> </a:t>
            </a:r>
            <a:r>
              <a:rPr lang="pl-PL" sz="2000" b="1" dirty="0" err="1">
                <a:solidFill>
                  <a:schemeClr val="bg1"/>
                </a:solidFill>
              </a:rPr>
              <a:t>METHODS</a:t>
            </a:r>
            <a:r>
              <a:rPr lang="pl-PL" sz="2000" b="1" dirty="0">
                <a:solidFill>
                  <a:schemeClr val="bg1"/>
                </a:solidFill>
              </a:rPr>
              <a:t> – </a:t>
            </a:r>
            <a:r>
              <a:rPr lang="pl-PL" sz="2000" b="1" dirty="0" err="1">
                <a:solidFill>
                  <a:schemeClr val="bg1"/>
                </a:solidFill>
              </a:rPr>
              <a:t>action</a:t>
            </a:r>
            <a:r>
              <a:rPr lang="pl-PL" sz="2000" b="1" dirty="0">
                <a:solidFill>
                  <a:schemeClr val="bg1"/>
                </a:solidFill>
              </a:rPr>
              <a:t> learning</a:t>
            </a:r>
            <a:endParaRPr lang="pl-PL" sz="2000" b="1" dirty="0">
              <a:solidFill>
                <a:schemeClr val="tx1">
                  <a:lumMod val="75000"/>
                  <a:lumOff val="25000"/>
                </a:schemeClr>
              </a:solidFill>
            </a:endParaRPr>
          </a:p>
          <a:p>
            <a:pPr marL="0" indent="0">
              <a:spcBef>
                <a:spcPts val="600"/>
              </a:spcBef>
              <a:spcAft>
                <a:spcPts val="1200"/>
              </a:spcAft>
              <a:buNone/>
            </a:pPr>
            <a:r>
              <a:rPr lang="en-GB" sz="1600" dirty="0">
                <a:solidFill>
                  <a:schemeClr val="tx1">
                    <a:lumMod val="75000"/>
                    <a:lumOff val="25000"/>
                  </a:schemeClr>
                </a:solidFill>
              </a:rPr>
              <a:t>The action learning method is constructed "vice versa". It focuses on the analysis of actions already taken, from which knowledge emerges leading to the improvement of skills and quality of future behaviours. </a:t>
            </a:r>
          </a:p>
          <a:p>
            <a:pPr marL="0" indent="0">
              <a:spcBef>
                <a:spcPts val="600"/>
              </a:spcBef>
              <a:spcAft>
                <a:spcPts val="600"/>
              </a:spcAft>
              <a:buNone/>
            </a:pPr>
            <a:r>
              <a:rPr lang="en-GB" sz="1600" dirty="0">
                <a:solidFill>
                  <a:schemeClr val="tx1">
                    <a:lumMod val="75000"/>
                    <a:lumOff val="25000"/>
                  </a:schemeClr>
                </a:solidFill>
              </a:rPr>
              <a:t>This analysis includes answering questions: </a:t>
            </a:r>
            <a:r>
              <a:rPr lang="en-GB" sz="1600" b="1" dirty="0">
                <a:solidFill>
                  <a:schemeClr val="tx1">
                    <a:lumMod val="75000"/>
                    <a:lumOff val="25000"/>
                  </a:schemeClr>
                </a:solidFill>
              </a:rPr>
              <a:t>WHERE? WHO? WHEN? WHAT? WHY? HOW MUCH? HOW MANY?</a:t>
            </a:r>
            <a:endParaRPr lang="pl-PL" sz="1600" b="1" dirty="0">
              <a:solidFill>
                <a:schemeClr val="tx1">
                  <a:lumMod val="75000"/>
                  <a:lumOff val="25000"/>
                </a:schemeClr>
              </a:solidFill>
            </a:endParaRPr>
          </a:p>
          <a:p>
            <a:pPr marL="0" indent="0">
              <a:spcBef>
                <a:spcPts val="1200"/>
              </a:spcBef>
              <a:spcAft>
                <a:spcPts val="600"/>
              </a:spcAft>
              <a:buNone/>
            </a:pPr>
            <a:r>
              <a:rPr lang="pl-PL" altLang="pl-PL" sz="1600" dirty="0">
                <a:solidFill>
                  <a:schemeClr val="tx1">
                    <a:lumMod val="75000"/>
                    <a:lumOff val="25000"/>
                  </a:schemeClr>
                </a:solidFill>
              </a:rPr>
              <a:t>For </a:t>
            </a:r>
            <a:r>
              <a:rPr lang="pl-PL" altLang="pl-PL" sz="1600" dirty="0" err="1">
                <a:solidFill>
                  <a:schemeClr val="tx1">
                    <a:lumMod val="75000"/>
                    <a:lumOff val="25000"/>
                  </a:schemeClr>
                </a:solidFill>
              </a:rPr>
              <a:t>example</a:t>
            </a:r>
            <a:r>
              <a:rPr lang="pl-PL" altLang="pl-PL" sz="1600" dirty="0">
                <a:solidFill>
                  <a:schemeClr val="tx1">
                    <a:lumMod val="75000"/>
                    <a:lumOff val="25000"/>
                  </a:schemeClr>
                </a:solidFill>
              </a:rPr>
              <a:t>: </a:t>
            </a:r>
            <a:r>
              <a:rPr lang="en-GB" altLang="pl-PL" sz="1600" i="1" dirty="0">
                <a:solidFill>
                  <a:schemeClr val="tx1">
                    <a:lumMod val="75000"/>
                    <a:lumOff val="25000"/>
                  </a:schemeClr>
                </a:solidFill>
              </a:rPr>
              <a:t>after observing the French service of  venison (or during the observation of a recording), you should point out:</a:t>
            </a:r>
            <a:endParaRPr lang="pl-PL" altLang="pl-PL" sz="1600" i="1" dirty="0">
              <a:solidFill>
                <a:schemeClr val="tx1">
                  <a:lumMod val="75000"/>
                  <a:lumOff val="25000"/>
                </a:schemeClr>
              </a:solidFill>
            </a:endParaRPr>
          </a:p>
          <a:p>
            <a:pPr lvl="0" eaLnBrk="1" fontAlgn="auto" hangingPunct="1">
              <a:lnSpc>
                <a:spcPct val="114000"/>
              </a:lnSpc>
              <a:spcBef>
                <a:spcPts val="600"/>
              </a:spcBef>
              <a:spcAft>
                <a:spcPts val="600"/>
              </a:spcAft>
              <a:buBlip>
                <a:blip r:embed="rId3">
                  <a:extLst/>
                </a:blip>
              </a:buBlip>
            </a:pPr>
            <a:r>
              <a:rPr lang="en-GB" altLang="pl-PL" sz="1400" dirty="0">
                <a:solidFill>
                  <a:schemeClr val="tx1">
                    <a:lumMod val="75000"/>
                    <a:lumOff val="25000"/>
                  </a:schemeClr>
                </a:solidFill>
              </a:rPr>
              <a:t>all correctly performed activities,</a:t>
            </a:r>
          </a:p>
          <a:p>
            <a:pPr lvl="0" eaLnBrk="1" fontAlgn="auto" hangingPunct="1">
              <a:lnSpc>
                <a:spcPct val="114000"/>
              </a:lnSpc>
              <a:spcBef>
                <a:spcPts val="600"/>
              </a:spcBef>
              <a:spcAft>
                <a:spcPts val="600"/>
              </a:spcAft>
              <a:buBlip>
                <a:blip r:embed="rId3">
                  <a:extLst/>
                </a:blip>
              </a:buBlip>
            </a:pPr>
            <a:r>
              <a:rPr lang="en-GB" altLang="pl-PL" sz="1400" dirty="0">
                <a:solidFill>
                  <a:schemeClr val="tx1">
                    <a:lumMod val="75000"/>
                    <a:lumOff val="25000"/>
                  </a:schemeClr>
                </a:solidFill>
              </a:rPr>
              <a:t>all errors noticed,</a:t>
            </a:r>
          </a:p>
          <a:p>
            <a:pPr lvl="0" eaLnBrk="1" fontAlgn="auto" hangingPunct="1">
              <a:lnSpc>
                <a:spcPct val="114000"/>
              </a:lnSpc>
              <a:spcBef>
                <a:spcPts val="600"/>
              </a:spcBef>
              <a:spcAft>
                <a:spcPts val="600"/>
              </a:spcAft>
              <a:buBlip>
                <a:blip r:embed="rId3">
                  <a:extLst/>
                </a:blip>
              </a:buBlip>
            </a:pPr>
            <a:r>
              <a:rPr lang="en-GB" altLang="pl-PL" sz="1400" dirty="0">
                <a:solidFill>
                  <a:schemeClr val="tx1">
                    <a:lumMod val="75000"/>
                    <a:lumOff val="25000"/>
                  </a:schemeClr>
                </a:solidFill>
              </a:rPr>
              <a:t>how many of them were</a:t>
            </a:r>
          </a:p>
          <a:p>
            <a:pPr lvl="0" eaLnBrk="1" fontAlgn="auto" hangingPunct="1">
              <a:lnSpc>
                <a:spcPct val="114000"/>
              </a:lnSpc>
              <a:spcBef>
                <a:spcPts val="600"/>
              </a:spcBef>
              <a:spcAft>
                <a:spcPts val="600"/>
              </a:spcAft>
              <a:buBlip>
                <a:blip r:embed="rId3">
                  <a:extLst/>
                </a:blip>
              </a:buBlip>
            </a:pPr>
            <a:r>
              <a:rPr lang="en-GB" altLang="pl-PL" sz="1400" dirty="0">
                <a:solidFill>
                  <a:schemeClr val="tx1">
                    <a:lumMod val="75000"/>
                    <a:lumOff val="25000"/>
                  </a:schemeClr>
                </a:solidFill>
              </a:rPr>
              <a:t>why they were committed,</a:t>
            </a:r>
          </a:p>
          <a:p>
            <a:pPr lvl="0" eaLnBrk="1" fontAlgn="auto" hangingPunct="1">
              <a:lnSpc>
                <a:spcPct val="114000"/>
              </a:lnSpc>
              <a:spcBef>
                <a:spcPts val="600"/>
              </a:spcBef>
              <a:spcAft>
                <a:spcPts val="600"/>
              </a:spcAft>
              <a:buBlip>
                <a:blip r:embed="rId3">
                  <a:extLst/>
                </a:blip>
              </a:buBlip>
            </a:pPr>
            <a:r>
              <a:rPr lang="en-GB" altLang="pl-PL" sz="1400" dirty="0">
                <a:solidFill>
                  <a:schemeClr val="tx1">
                    <a:lumMod val="75000"/>
                    <a:lumOff val="25000"/>
                  </a:schemeClr>
                </a:solidFill>
              </a:rPr>
              <a:t>what to do to avoid them in the future</a:t>
            </a:r>
            <a:r>
              <a:rPr lang="en-GB" altLang="pl-PL" sz="1200" dirty="0">
                <a:solidFill>
                  <a:schemeClr val="tx1">
                    <a:lumMod val="75000"/>
                    <a:lumOff val="25000"/>
                  </a:schemeClr>
                </a:solidFill>
              </a:rPr>
              <a:t>.</a:t>
            </a:r>
            <a:endParaRPr lang="pl-PL" altLang="pl-PL" sz="1200" dirty="0">
              <a:solidFill>
                <a:schemeClr val="tx1">
                  <a:lumMod val="75000"/>
                  <a:lumOff val="25000"/>
                </a:schemeClr>
              </a:solidFill>
            </a:endParaRPr>
          </a:p>
          <a:p>
            <a:pPr marL="0" indent="0">
              <a:buNone/>
            </a:pPr>
            <a:endParaRPr lang="pl-PL" sz="1800" b="1" dirty="0">
              <a:solidFill>
                <a:schemeClr val="bg1"/>
              </a:solidFill>
            </a:endParaRPr>
          </a:p>
        </p:txBody>
      </p:sp>
    </p:spTree>
    <p:extLst>
      <p:ext uri="{BB962C8B-B14F-4D97-AF65-F5344CB8AC3E}">
        <p14:creationId xmlns:p14="http://schemas.microsoft.com/office/powerpoint/2010/main" val="2441480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ójkąt równoramienny 9">
            <a:extLst>
              <a:ext uri="{FF2B5EF4-FFF2-40B4-BE49-F238E27FC236}">
                <a16:creationId xmlns:a16="http://schemas.microsoft.com/office/drawing/2014/main" id="{9F7402BF-5785-49EF-9B33-E300C7F7E9BE}"/>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A5D4BEB-1E44-427A-BCE2-843FB5131E57}"/>
              </a:ext>
            </a:extLst>
          </p:cNvPr>
          <p:cNvSpPr/>
          <p:nvPr/>
        </p:nvSpPr>
        <p:spPr>
          <a:xfrm>
            <a:off x="5562224" y="1459895"/>
            <a:ext cx="6629776" cy="4057337"/>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Prostokąt 1">
            <a:extLst>
              <a:ext uri="{FF2B5EF4-FFF2-40B4-BE49-F238E27FC236}">
                <a16:creationId xmlns:a16="http://schemas.microsoft.com/office/drawing/2014/main" id="{6963639F-DD7C-49A8-977B-65508656ED4A}"/>
              </a:ext>
            </a:extLst>
          </p:cNvPr>
          <p:cNvSpPr/>
          <p:nvPr/>
        </p:nvSpPr>
        <p:spPr>
          <a:xfrm>
            <a:off x="5562224" y="4005064"/>
            <a:ext cx="6629776" cy="1510044"/>
          </a:xfrm>
          <a:prstGeom prst="rect">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24</a:t>
            </a:fld>
            <a:endParaRPr lang="en-US" altLang="pl-PL"/>
          </a:p>
        </p:txBody>
      </p:sp>
      <p:sp>
        <p:nvSpPr>
          <p:cNvPr id="9" name="Prostokąt: zagięty narożnik 8">
            <a:extLst>
              <a:ext uri="{FF2B5EF4-FFF2-40B4-BE49-F238E27FC236}">
                <a16:creationId xmlns:a16="http://schemas.microsoft.com/office/drawing/2014/main" id="{93F4ADD7-BC6D-4407-BDFB-334D9F7EAF83}"/>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12" name="Podtytuł 2">
            <a:extLst>
              <a:ext uri="{FF2B5EF4-FFF2-40B4-BE49-F238E27FC236}">
                <a16:creationId xmlns:a16="http://schemas.microsoft.com/office/drawing/2014/main" id="{643879FF-5E3B-4317-85F1-3C7202E92AB0}"/>
              </a:ext>
            </a:extLst>
          </p:cNvPr>
          <p:cNvSpPr>
            <a:spLocks noGrp="1"/>
          </p:cNvSpPr>
          <p:nvPr>
            <p:ph idx="1"/>
          </p:nvPr>
        </p:nvSpPr>
        <p:spPr>
          <a:xfrm>
            <a:off x="5835088" y="1459895"/>
            <a:ext cx="5949544" cy="2905209"/>
          </a:xfrm>
        </p:spPr>
        <p:txBody>
          <a:bodyPr/>
          <a:lstStyle/>
          <a:p>
            <a:pPr marL="0" indent="0">
              <a:lnSpc>
                <a:spcPct val="200000"/>
              </a:lnSpc>
              <a:buNone/>
            </a:pPr>
            <a:r>
              <a:rPr lang="pl-PL" sz="2000" b="1" dirty="0">
                <a:solidFill>
                  <a:schemeClr val="bg1"/>
                </a:solidFill>
              </a:rPr>
              <a:t>PRACTICAL METHODS</a:t>
            </a:r>
          </a:p>
          <a:p>
            <a:pPr marL="0" indent="0" eaLnBrk="1" fontAlgn="auto" hangingPunct="1">
              <a:lnSpc>
                <a:spcPct val="114000"/>
              </a:lnSpc>
              <a:spcBef>
                <a:spcPts val="0"/>
              </a:spcBef>
              <a:spcAft>
                <a:spcPts val="600"/>
              </a:spcAft>
              <a:buNone/>
            </a:pPr>
            <a:r>
              <a:rPr lang="pl-PL" altLang="pl-PL" sz="1600" dirty="0">
                <a:solidFill>
                  <a:schemeClr val="tx1">
                    <a:lumMod val="75000"/>
                    <a:lumOff val="25000"/>
                  </a:schemeClr>
                </a:solidFill>
              </a:rPr>
              <a:t>JUST DO IT!</a:t>
            </a:r>
          </a:p>
          <a:p>
            <a:pPr lvl="0" eaLnBrk="1" fontAlgn="auto" hangingPunct="1">
              <a:lnSpc>
                <a:spcPct val="114000"/>
              </a:lnSpc>
              <a:spcBef>
                <a:spcPts val="0"/>
              </a:spcBef>
              <a:spcAft>
                <a:spcPts val="600"/>
              </a:spcAft>
              <a:buBlip>
                <a:blip r:embed="rId2">
                  <a:extLst/>
                </a:blip>
              </a:buBlip>
            </a:pPr>
            <a:r>
              <a:rPr lang="pl-PL" altLang="pl-PL" sz="1600" dirty="0" err="1">
                <a:solidFill>
                  <a:schemeClr val="tx1">
                    <a:lumMod val="75000"/>
                    <a:lumOff val="25000"/>
                  </a:schemeClr>
                </a:solidFill>
              </a:rPr>
              <a:t>You</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learn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how</a:t>
            </a:r>
            <a:r>
              <a:rPr lang="pl-PL" altLang="pl-PL" sz="1600" dirty="0">
                <a:solidFill>
                  <a:schemeClr val="tx1">
                    <a:lumMod val="75000"/>
                    <a:lumOff val="25000"/>
                  </a:schemeClr>
                </a:solidFill>
              </a:rPr>
              <a:t> to </a:t>
            </a:r>
            <a:r>
              <a:rPr lang="pl-PL" altLang="pl-PL" sz="1600" dirty="0" err="1">
                <a:solidFill>
                  <a:schemeClr val="tx1">
                    <a:lumMod val="75000"/>
                    <a:lumOff val="25000"/>
                  </a:schemeClr>
                </a:solidFill>
              </a:rPr>
              <a:t>speak</a:t>
            </a:r>
            <a:r>
              <a:rPr lang="pl-PL" altLang="pl-PL" sz="1600" dirty="0">
                <a:solidFill>
                  <a:schemeClr val="tx1">
                    <a:lumMod val="75000"/>
                    <a:lumOff val="25000"/>
                  </a:schemeClr>
                </a:solidFill>
              </a:rPr>
              <a:t> by </a:t>
            </a:r>
            <a:r>
              <a:rPr lang="pl-PL" altLang="pl-PL" sz="1600" dirty="0" err="1">
                <a:solidFill>
                  <a:schemeClr val="tx1">
                    <a:lumMod val="75000"/>
                    <a:lumOff val="25000"/>
                  </a:schemeClr>
                </a:solidFill>
              </a:rPr>
              <a:t>speaking</a:t>
            </a:r>
            <a:endParaRPr lang="pl-PL" altLang="pl-PL" sz="1600" dirty="0">
              <a:solidFill>
                <a:schemeClr val="tx1">
                  <a:lumMod val="75000"/>
                  <a:lumOff val="25000"/>
                </a:schemeClr>
              </a:solidFill>
            </a:endParaRPr>
          </a:p>
          <a:p>
            <a:pPr lvl="0" eaLnBrk="1" fontAlgn="auto" hangingPunct="1">
              <a:lnSpc>
                <a:spcPct val="114000"/>
              </a:lnSpc>
              <a:spcBef>
                <a:spcPts val="0"/>
              </a:spcBef>
              <a:spcAft>
                <a:spcPts val="600"/>
              </a:spcAft>
              <a:buBlip>
                <a:blip r:embed="rId2">
                  <a:extLst/>
                </a:blip>
              </a:buBlip>
            </a:pPr>
            <a:r>
              <a:rPr lang="pl-PL" altLang="pl-PL" sz="1600" dirty="0" err="1">
                <a:solidFill>
                  <a:schemeClr val="tx1">
                    <a:lumMod val="75000"/>
                    <a:lumOff val="25000"/>
                  </a:schemeClr>
                </a:solidFill>
              </a:rPr>
              <a:t>You</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learn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how</a:t>
            </a:r>
            <a:r>
              <a:rPr lang="pl-PL" altLang="pl-PL" sz="1600" dirty="0">
                <a:solidFill>
                  <a:schemeClr val="tx1">
                    <a:lumMod val="75000"/>
                    <a:lumOff val="25000"/>
                  </a:schemeClr>
                </a:solidFill>
              </a:rPr>
              <a:t> to walk by </a:t>
            </a:r>
            <a:r>
              <a:rPr lang="pl-PL" altLang="pl-PL" sz="1600" dirty="0" err="1">
                <a:solidFill>
                  <a:schemeClr val="tx1">
                    <a:lumMod val="75000"/>
                    <a:lumOff val="25000"/>
                  </a:schemeClr>
                </a:solidFill>
              </a:rPr>
              <a:t>walking</a:t>
            </a:r>
            <a:endParaRPr lang="pl-PL" altLang="pl-PL" sz="1600" dirty="0">
              <a:solidFill>
                <a:schemeClr val="tx1">
                  <a:lumMod val="75000"/>
                  <a:lumOff val="25000"/>
                </a:schemeClr>
              </a:solidFill>
            </a:endParaRPr>
          </a:p>
          <a:p>
            <a:pPr lvl="0" eaLnBrk="1" fontAlgn="auto" hangingPunct="1">
              <a:lnSpc>
                <a:spcPct val="114000"/>
              </a:lnSpc>
              <a:spcBef>
                <a:spcPts val="0"/>
              </a:spcBef>
              <a:spcAft>
                <a:spcPts val="600"/>
              </a:spcAft>
              <a:buBlip>
                <a:blip r:embed="rId2">
                  <a:extLst/>
                </a:blip>
              </a:buBlip>
            </a:pPr>
            <a:r>
              <a:rPr lang="pl-PL" altLang="pl-PL" sz="1600" dirty="0" err="1">
                <a:solidFill>
                  <a:schemeClr val="tx1">
                    <a:lumMod val="75000"/>
                    <a:lumOff val="25000"/>
                  </a:schemeClr>
                </a:solidFill>
              </a:rPr>
              <a:t>You</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learn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how</a:t>
            </a:r>
            <a:r>
              <a:rPr lang="pl-PL" altLang="pl-PL" sz="1600" dirty="0">
                <a:solidFill>
                  <a:schemeClr val="tx1">
                    <a:lumMod val="75000"/>
                    <a:lumOff val="25000"/>
                  </a:schemeClr>
                </a:solidFill>
              </a:rPr>
              <a:t> to </a:t>
            </a:r>
            <a:r>
              <a:rPr lang="pl-PL" altLang="pl-PL" sz="1600" dirty="0" err="1">
                <a:solidFill>
                  <a:schemeClr val="tx1">
                    <a:lumMod val="75000"/>
                    <a:lumOff val="25000"/>
                  </a:schemeClr>
                </a:solidFill>
              </a:rPr>
              <a:t>drive</a:t>
            </a:r>
            <a:r>
              <a:rPr lang="pl-PL" altLang="pl-PL" sz="1600" dirty="0">
                <a:solidFill>
                  <a:schemeClr val="tx1">
                    <a:lumMod val="75000"/>
                    <a:lumOff val="25000"/>
                  </a:schemeClr>
                </a:solidFill>
              </a:rPr>
              <a:t> by </a:t>
            </a:r>
            <a:r>
              <a:rPr lang="pl-PL" altLang="pl-PL" sz="1600" dirty="0" err="1">
                <a:solidFill>
                  <a:schemeClr val="tx1">
                    <a:lumMod val="75000"/>
                    <a:lumOff val="25000"/>
                  </a:schemeClr>
                </a:solidFill>
              </a:rPr>
              <a:t>driving</a:t>
            </a:r>
            <a:r>
              <a:rPr lang="pl-PL" altLang="pl-PL" sz="1600" dirty="0">
                <a:solidFill>
                  <a:schemeClr val="tx1">
                    <a:lumMod val="75000"/>
                    <a:lumOff val="25000"/>
                  </a:schemeClr>
                </a:solidFill>
              </a:rPr>
              <a:t> </a:t>
            </a:r>
          </a:p>
          <a:p>
            <a:pPr lvl="0" eaLnBrk="1" fontAlgn="auto" hangingPunct="1">
              <a:lnSpc>
                <a:spcPct val="114000"/>
              </a:lnSpc>
              <a:spcBef>
                <a:spcPts val="0"/>
              </a:spcBef>
              <a:spcAft>
                <a:spcPts val="600"/>
              </a:spcAft>
              <a:buBlip>
                <a:blip r:embed="rId2">
                  <a:extLst/>
                </a:blip>
              </a:buBlip>
            </a:pPr>
            <a:r>
              <a:rPr lang="pl-PL" altLang="pl-PL" sz="1600" dirty="0" err="1">
                <a:solidFill>
                  <a:schemeClr val="tx1">
                    <a:lumMod val="75000"/>
                    <a:lumOff val="25000"/>
                  </a:schemeClr>
                </a:solidFill>
              </a:rPr>
              <a:t>You</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learn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proffestional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tasks</a:t>
            </a:r>
            <a:r>
              <a:rPr lang="pl-PL" altLang="pl-PL" sz="1600" dirty="0">
                <a:solidFill>
                  <a:schemeClr val="tx1">
                    <a:lumMod val="75000"/>
                    <a:lumOff val="25000"/>
                  </a:schemeClr>
                </a:solidFill>
              </a:rPr>
              <a:t> of a </a:t>
            </a:r>
            <a:r>
              <a:rPr lang="pl-PL" altLang="pl-PL" sz="1600" dirty="0" err="1">
                <a:solidFill>
                  <a:schemeClr val="tx1">
                    <a:lumMod val="75000"/>
                    <a:lumOff val="25000"/>
                  </a:schemeClr>
                </a:solidFill>
              </a:rPr>
              <a:t>waiter</a:t>
            </a:r>
            <a:r>
              <a:rPr lang="pl-PL" altLang="pl-PL" sz="1600" dirty="0">
                <a:solidFill>
                  <a:schemeClr val="tx1">
                    <a:lumMod val="75000"/>
                    <a:lumOff val="25000"/>
                  </a:schemeClr>
                </a:solidFill>
              </a:rPr>
              <a:t> by performing </a:t>
            </a:r>
            <a:r>
              <a:rPr lang="pl-PL" altLang="pl-PL" sz="1600" dirty="0" err="1">
                <a:solidFill>
                  <a:schemeClr val="tx1">
                    <a:lumMod val="75000"/>
                    <a:lumOff val="25000"/>
                  </a:schemeClr>
                </a:solidFill>
              </a:rPr>
              <a:t>them</a:t>
            </a:r>
            <a:endParaRPr lang="pl-PL" altLang="pl-PL" sz="1600" dirty="0">
              <a:solidFill>
                <a:schemeClr val="tx1">
                  <a:lumMod val="75000"/>
                  <a:lumOff val="25000"/>
                </a:schemeClr>
              </a:solidFill>
            </a:endParaRPr>
          </a:p>
        </p:txBody>
      </p:sp>
      <p:pic>
        <p:nvPicPr>
          <p:cNvPr id="14" name="Grafika 13">
            <a:extLst>
              <a:ext uri="{FF2B5EF4-FFF2-40B4-BE49-F238E27FC236}">
                <a16:creationId xmlns:a16="http://schemas.microsoft.com/office/drawing/2014/main" id="{E10CA06E-A99D-4BD2-978A-DA0869F74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228" y="2474180"/>
            <a:ext cx="2530902" cy="2530902"/>
          </a:xfrm>
          <a:prstGeom prst="rect">
            <a:avLst/>
          </a:prstGeom>
        </p:spPr>
      </p:pic>
      <p:sp>
        <p:nvSpPr>
          <p:cNvPr id="4" name="Prostokąt 3">
            <a:extLst>
              <a:ext uri="{FF2B5EF4-FFF2-40B4-BE49-F238E27FC236}">
                <a16:creationId xmlns:a16="http://schemas.microsoft.com/office/drawing/2014/main" id="{8D79B667-8442-4447-8B12-6B716CDF9936}"/>
              </a:ext>
            </a:extLst>
          </p:cNvPr>
          <p:cNvSpPr/>
          <p:nvPr/>
        </p:nvSpPr>
        <p:spPr>
          <a:xfrm>
            <a:off x="5906748" y="4164123"/>
            <a:ext cx="6096000" cy="1072409"/>
          </a:xfrm>
          <a:prstGeom prst="rect">
            <a:avLst/>
          </a:prstGeom>
        </p:spPr>
        <p:txBody>
          <a:bodyPr>
            <a:spAutoFit/>
          </a:bodyPr>
          <a:lstStyle/>
          <a:p>
            <a:pPr marL="0" indent="0" eaLnBrk="1" fontAlgn="auto" hangingPunct="1">
              <a:lnSpc>
                <a:spcPct val="114000"/>
              </a:lnSpc>
              <a:spcBef>
                <a:spcPts val="0"/>
              </a:spcBef>
              <a:spcAft>
                <a:spcPts val="600"/>
              </a:spcAft>
              <a:buNone/>
            </a:pPr>
            <a:r>
              <a:rPr lang="pl-PL" altLang="pl-PL" sz="1600" b="1" dirty="0">
                <a:solidFill>
                  <a:schemeClr val="tx1">
                    <a:lumMod val="75000"/>
                    <a:lumOff val="25000"/>
                  </a:schemeClr>
                </a:solidFill>
              </a:rPr>
              <a:t>THAT’S WHY:</a:t>
            </a:r>
            <a:endParaRPr lang="pl-PL" altLang="pl-PL" sz="1600" dirty="0">
              <a:solidFill>
                <a:schemeClr val="tx1">
                  <a:lumMod val="75000"/>
                  <a:lumOff val="25000"/>
                </a:schemeClr>
              </a:solidFill>
            </a:endParaRPr>
          </a:p>
          <a:p>
            <a:pPr marL="285750" lvl="0" indent="-285750" eaLnBrk="1" fontAlgn="auto" hangingPunct="1">
              <a:lnSpc>
                <a:spcPct val="114000"/>
              </a:lnSpc>
              <a:spcBef>
                <a:spcPts val="0"/>
              </a:spcBef>
              <a:spcAft>
                <a:spcPts val="600"/>
              </a:spcAft>
              <a:buBlip>
                <a:blip r:embed="rId5"/>
              </a:buBlip>
            </a:pPr>
            <a:r>
              <a:rPr lang="en-GB" altLang="pl-PL" sz="1600" dirty="0">
                <a:solidFill>
                  <a:schemeClr val="tx1">
                    <a:lumMod val="75000"/>
                    <a:lumOff val="25000"/>
                  </a:schemeClr>
                </a:solidFill>
              </a:rPr>
              <a:t>you learn to present wine - present all the bottles you have at hand,</a:t>
            </a:r>
          </a:p>
          <a:p>
            <a:pPr marL="285750" lvl="0" indent="-285750" eaLnBrk="1" fontAlgn="auto" hangingPunct="1">
              <a:lnSpc>
                <a:spcPct val="114000"/>
              </a:lnSpc>
              <a:spcBef>
                <a:spcPts val="0"/>
              </a:spcBef>
              <a:spcAft>
                <a:spcPts val="600"/>
              </a:spcAft>
              <a:buBlip>
                <a:blip r:embed="rId5"/>
              </a:buBlip>
            </a:pPr>
            <a:r>
              <a:rPr lang="en-GB" altLang="pl-PL" sz="1600" dirty="0">
                <a:solidFill>
                  <a:schemeClr val="tx1">
                    <a:lumMod val="75000"/>
                    <a:lumOff val="25000"/>
                  </a:schemeClr>
                </a:solidFill>
              </a:rPr>
              <a:t>you learn French service - serve.</a:t>
            </a:r>
            <a:endParaRPr lang="pl-PL" b="1" dirty="0">
              <a:solidFill>
                <a:schemeClr val="bg1"/>
              </a:solidFill>
            </a:endParaRPr>
          </a:p>
        </p:txBody>
      </p:sp>
    </p:spTree>
    <p:extLst>
      <p:ext uri="{BB962C8B-B14F-4D97-AF65-F5344CB8AC3E}">
        <p14:creationId xmlns:p14="http://schemas.microsoft.com/office/powerpoint/2010/main" val="997835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9BD8F022-94A6-4260-98D4-D3ABD0722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3053"/>
            <a:ext cx="6464558" cy="4308429"/>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25</a:t>
            </a:fld>
            <a:endParaRPr lang="en-US" altLang="pl-PL"/>
          </a:p>
        </p:txBody>
      </p:sp>
      <p:sp>
        <p:nvSpPr>
          <p:cNvPr id="8" name="Prostokąt 7">
            <a:extLst>
              <a:ext uri="{FF2B5EF4-FFF2-40B4-BE49-F238E27FC236}">
                <a16:creationId xmlns:a16="http://schemas.microsoft.com/office/drawing/2014/main" id="{97642F6A-4C0C-4C80-94F6-6699CFFD3428}"/>
              </a:ext>
            </a:extLst>
          </p:cNvPr>
          <p:cNvSpPr/>
          <p:nvPr/>
        </p:nvSpPr>
        <p:spPr>
          <a:xfrm>
            <a:off x="6139611" y="1503054"/>
            <a:ext cx="6077069"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4CB59A4A-BD74-4935-928D-F34735916769}"/>
              </a:ext>
            </a:extLst>
          </p:cNvPr>
          <p:cNvSpPr/>
          <p:nvPr/>
        </p:nvSpPr>
        <p:spPr>
          <a:xfrm>
            <a:off x="6134733" y="1530214"/>
            <a:ext cx="6077069" cy="746658"/>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1E4830C6-2D5B-4438-BB85-A8DE7C256E06}"/>
              </a:ext>
            </a:extLst>
          </p:cNvPr>
          <p:cNvSpPr/>
          <p:nvPr/>
        </p:nvSpPr>
        <p:spPr>
          <a:xfrm>
            <a:off x="6584988" y="1628800"/>
            <a:ext cx="5271652" cy="4375108"/>
          </a:xfrm>
          <a:prstGeom prst="rect">
            <a:avLst/>
          </a:prstGeom>
        </p:spPr>
        <p:txBody>
          <a:bodyPr wrap="square">
            <a:spAutoFit/>
          </a:bodyPr>
          <a:lstStyle/>
          <a:p>
            <a:pPr>
              <a:lnSpc>
                <a:spcPct val="150000"/>
              </a:lnSpc>
            </a:pPr>
            <a:r>
              <a:rPr lang="pl-PL" sz="2000" b="1" dirty="0">
                <a:solidFill>
                  <a:schemeClr val="bg1"/>
                </a:solidFill>
              </a:rPr>
              <a:t>SELECT TRAINING METHODS</a:t>
            </a:r>
          </a:p>
          <a:p>
            <a:pPr marL="0" indent="0">
              <a:lnSpc>
                <a:spcPts val="2100"/>
              </a:lnSpc>
              <a:spcBef>
                <a:spcPts val="0"/>
              </a:spcBef>
              <a:spcAft>
                <a:spcPts val="600"/>
              </a:spcAft>
              <a:buClr>
                <a:srgbClr val="D34817">
                  <a:lumMod val="75000"/>
                </a:srgbClr>
              </a:buClr>
              <a:buNone/>
            </a:pPr>
            <a:endParaRPr lang="pl-PL" b="1" dirty="0">
              <a:solidFill>
                <a:schemeClr val="bg1"/>
              </a:solidFill>
            </a:endParaRPr>
          </a:p>
          <a:p>
            <a:pPr>
              <a:lnSpc>
                <a:spcPct val="114000"/>
              </a:lnSpc>
              <a:spcAft>
                <a:spcPts val="600"/>
              </a:spcAft>
            </a:pPr>
            <a:r>
              <a:rPr lang="en-GB" sz="1600" dirty="0">
                <a:solidFill>
                  <a:schemeClr val="tx1">
                    <a:lumMod val="75000"/>
                    <a:lumOff val="25000"/>
                  </a:schemeClr>
                </a:solidFill>
              </a:rPr>
              <a:t>Each issue can be presented using different methods. Choose and use the ones that:</a:t>
            </a:r>
          </a:p>
          <a:p>
            <a:pPr marL="285750" indent="-285750">
              <a:lnSpc>
                <a:spcPct val="114000"/>
              </a:lnSpc>
              <a:spcAft>
                <a:spcPts val="600"/>
              </a:spcAft>
              <a:buBlip>
                <a:blip r:embed="rId4"/>
              </a:buBlip>
            </a:pPr>
            <a:r>
              <a:rPr lang="en-GB" sz="1600" dirty="0">
                <a:solidFill>
                  <a:schemeClr val="tx1">
                    <a:lumMod val="75000"/>
                    <a:lumOff val="25000"/>
                  </a:schemeClr>
                </a:solidFill>
              </a:rPr>
              <a:t>give the best results in terms of achieving the goals set,</a:t>
            </a:r>
          </a:p>
          <a:p>
            <a:pPr marL="285750" indent="-285750">
              <a:lnSpc>
                <a:spcPct val="114000"/>
              </a:lnSpc>
              <a:spcAft>
                <a:spcPts val="600"/>
              </a:spcAft>
              <a:buBlip>
                <a:blip r:embed="rId4"/>
              </a:buBlip>
            </a:pPr>
            <a:r>
              <a:rPr lang="en-GB" sz="1600" dirty="0">
                <a:solidFill>
                  <a:schemeClr val="tx1">
                    <a:lumMod val="75000"/>
                    <a:lumOff val="25000"/>
                  </a:schemeClr>
                </a:solidFill>
              </a:rPr>
              <a:t>take into account the diversity of participants,</a:t>
            </a:r>
          </a:p>
          <a:p>
            <a:pPr marL="285750" indent="-285750">
              <a:lnSpc>
                <a:spcPct val="114000"/>
              </a:lnSpc>
              <a:spcAft>
                <a:spcPts val="600"/>
              </a:spcAft>
              <a:buBlip>
                <a:blip r:embed="rId4"/>
              </a:buBlip>
            </a:pPr>
            <a:r>
              <a:rPr lang="en-GB" sz="1600" dirty="0">
                <a:solidFill>
                  <a:schemeClr val="tx1">
                    <a:lumMod val="75000"/>
                    <a:lumOff val="25000"/>
                  </a:schemeClr>
                </a:solidFill>
              </a:rPr>
              <a:t>are adapted to the nature of the training,</a:t>
            </a:r>
          </a:p>
          <a:p>
            <a:pPr marL="285750" indent="-285750">
              <a:lnSpc>
                <a:spcPct val="114000"/>
              </a:lnSpc>
              <a:spcAft>
                <a:spcPts val="600"/>
              </a:spcAft>
              <a:buBlip>
                <a:blip r:embed="rId4"/>
              </a:buBlip>
            </a:pPr>
            <a:r>
              <a:rPr lang="en-GB" sz="1600" dirty="0">
                <a:solidFill>
                  <a:schemeClr val="tx1">
                    <a:lumMod val="75000"/>
                    <a:lumOff val="25000"/>
                  </a:schemeClr>
                </a:solidFill>
              </a:rPr>
              <a:t>let you create a good atmosphere,</a:t>
            </a:r>
          </a:p>
          <a:p>
            <a:pPr marL="285750" indent="-285750">
              <a:lnSpc>
                <a:spcPct val="114000"/>
              </a:lnSpc>
              <a:spcAft>
                <a:spcPts val="600"/>
              </a:spcAft>
              <a:buBlip>
                <a:blip r:embed="rId4"/>
              </a:buBlip>
            </a:pPr>
            <a:r>
              <a:rPr lang="en-GB" sz="1600" dirty="0">
                <a:solidFill>
                  <a:schemeClr val="tx1">
                    <a:lumMod val="75000"/>
                    <a:lumOff val="25000"/>
                  </a:schemeClr>
                </a:solidFill>
              </a:rPr>
              <a:t>guarantee a reliable message,</a:t>
            </a:r>
          </a:p>
          <a:p>
            <a:pPr marL="285750" indent="-285750">
              <a:lnSpc>
                <a:spcPct val="114000"/>
              </a:lnSpc>
              <a:spcAft>
                <a:spcPts val="600"/>
              </a:spcAft>
              <a:buBlip>
                <a:blip r:embed="rId4"/>
              </a:buBlip>
            </a:pPr>
            <a:r>
              <a:rPr lang="en-GB" sz="1600" dirty="0">
                <a:solidFill>
                  <a:schemeClr val="tx1">
                    <a:lumMod val="75000"/>
                    <a:lumOff val="25000"/>
                  </a:schemeClr>
                </a:solidFill>
              </a:rPr>
              <a:t> can be used under certain conditions.</a:t>
            </a:r>
            <a:endParaRPr lang="pl-PL" sz="1600" dirty="0">
              <a:solidFill>
                <a:schemeClr val="tx1">
                  <a:lumMod val="75000"/>
                  <a:lumOff val="25000"/>
                </a:schemeClr>
              </a:solidFill>
            </a:endParaRPr>
          </a:p>
          <a:p>
            <a:pPr marL="285750" indent="-285750">
              <a:lnSpc>
                <a:spcPct val="114000"/>
              </a:lnSpc>
              <a:spcAft>
                <a:spcPts val="600"/>
              </a:spcAft>
              <a:buBlip>
                <a:blip r:embed="rId4"/>
              </a:buBlip>
            </a:pPr>
            <a:endParaRPr lang="pl-PL" dirty="0">
              <a:solidFill>
                <a:schemeClr val="tx1">
                  <a:lumMod val="75000"/>
                  <a:lumOff val="25000"/>
                </a:schemeClr>
              </a:solidFill>
            </a:endParaRPr>
          </a:p>
          <a:p>
            <a:pPr marL="285750" indent="-285750">
              <a:lnSpc>
                <a:spcPct val="114000"/>
              </a:lnSpc>
              <a:spcAft>
                <a:spcPts val="600"/>
              </a:spcAft>
              <a:buBlip>
                <a:blip r:embed="rId5"/>
              </a:buBlip>
            </a:pPr>
            <a:endParaRPr lang="pl-PL" dirty="0">
              <a:solidFill>
                <a:schemeClr val="tx1">
                  <a:lumMod val="75000"/>
                  <a:lumOff val="25000"/>
                </a:schemeClr>
              </a:solidFill>
            </a:endParaRPr>
          </a:p>
        </p:txBody>
      </p:sp>
    </p:spTree>
    <p:extLst>
      <p:ext uri="{BB962C8B-B14F-4D97-AF65-F5344CB8AC3E}">
        <p14:creationId xmlns:p14="http://schemas.microsoft.com/office/powerpoint/2010/main" val="2008976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27448" y="21082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METHOD SELECTION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26</a:t>
            </a:fld>
            <a:endParaRPr lang="en-US" altLang="pl-PL"/>
          </a:p>
        </p:txBody>
      </p:sp>
      <p:sp>
        <p:nvSpPr>
          <p:cNvPr id="5" name="Prostokąt 4">
            <a:extLst>
              <a:ext uri="{FF2B5EF4-FFF2-40B4-BE49-F238E27FC236}">
                <a16:creationId xmlns:a16="http://schemas.microsoft.com/office/drawing/2014/main" id="{28318753-3332-4D1A-990F-09AF90034DEC}"/>
              </a:ext>
            </a:extLst>
          </p:cNvPr>
          <p:cNvSpPr/>
          <p:nvPr/>
        </p:nvSpPr>
        <p:spPr>
          <a:xfrm>
            <a:off x="5562224" y="1"/>
            <a:ext cx="6629776" cy="68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Dymek mowy: prostokąt 7">
            <a:extLst>
              <a:ext uri="{FF2B5EF4-FFF2-40B4-BE49-F238E27FC236}">
                <a16:creationId xmlns:a16="http://schemas.microsoft.com/office/drawing/2014/main" id="{A0EA1A37-14FE-4D48-9091-9195C1ADC567}"/>
              </a:ext>
            </a:extLst>
          </p:cNvPr>
          <p:cNvSpPr/>
          <p:nvPr/>
        </p:nvSpPr>
        <p:spPr>
          <a:xfrm rot="5400000">
            <a:off x="6681221" y="941850"/>
            <a:ext cx="4391780"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a:extLst>
              <a:ext uri="{FF2B5EF4-FFF2-40B4-BE49-F238E27FC236}">
                <a16:creationId xmlns:a16="http://schemas.microsoft.com/office/drawing/2014/main" id="{46FFF199-79AE-48CF-B051-12AFB1E1C5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4973" y="2500312"/>
            <a:ext cx="1741291" cy="1857375"/>
          </a:xfrm>
          <a:prstGeom prst="rect">
            <a:avLst/>
          </a:prstGeom>
        </p:spPr>
      </p:pic>
      <p:sp>
        <p:nvSpPr>
          <p:cNvPr id="10" name="Prostokąt 9">
            <a:extLst>
              <a:ext uri="{FF2B5EF4-FFF2-40B4-BE49-F238E27FC236}">
                <a16:creationId xmlns:a16="http://schemas.microsoft.com/office/drawing/2014/main" id="{343B914C-8B5E-4085-AA3A-C3C94590A96E}"/>
              </a:ext>
            </a:extLst>
          </p:cNvPr>
          <p:cNvSpPr/>
          <p:nvPr/>
        </p:nvSpPr>
        <p:spPr>
          <a:xfrm>
            <a:off x="5893768" y="1997838"/>
            <a:ext cx="5688632" cy="2862322"/>
          </a:xfrm>
          <a:prstGeom prst="rect">
            <a:avLst/>
          </a:prstGeom>
        </p:spPr>
        <p:txBody>
          <a:bodyPr wrap="square">
            <a:spAutoFit/>
          </a:bodyPr>
          <a:lstStyle/>
          <a:p>
            <a:pPr algn="ctr">
              <a:spcAft>
                <a:spcPts val="1200"/>
              </a:spcAft>
            </a:pPr>
            <a:r>
              <a:rPr lang="en-GB" altLang="pl-PL" sz="2000" b="1" dirty="0">
                <a:solidFill>
                  <a:schemeClr val="tx1">
                    <a:lumMod val="75000"/>
                    <a:lumOff val="25000"/>
                  </a:schemeClr>
                </a:solidFill>
              </a:rPr>
              <a:t>DIFFERENT TRAINING METHODS DO NOT EXCLUDE EACH OTHER.</a:t>
            </a:r>
          </a:p>
          <a:p>
            <a:pPr algn="ctr">
              <a:spcAft>
                <a:spcPts val="1200"/>
              </a:spcAft>
            </a:pPr>
            <a:r>
              <a:rPr lang="en-GB" altLang="pl-PL" sz="2000" b="1" dirty="0">
                <a:solidFill>
                  <a:schemeClr val="tx1">
                    <a:lumMod val="75000"/>
                    <a:lumOff val="25000"/>
                  </a:schemeClr>
                </a:solidFill>
              </a:rPr>
              <a:t>IF YOU SEE THAT CONNECTING THEM WILL BE EFFECTIVE, DO IT.</a:t>
            </a:r>
          </a:p>
          <a:p>
            <a:pPr algn="ctr">
              <a:spcAft>
                <a:spcPts val="1200"/>
              </a:spcAft>
            </a:pPr>
            <a:r>
              <a:rPr lang="en-GB" altLang="pl-PL" sz="2000" b="1" dirty="0">
                <a:solidFill>
                  <a:schemeClr val="tx1">
                    <a:lumMod val="75000"/>
                    <a:lumOff val="25000"/>
                  </a:schemeClr>
                </a:solidFill>
              </a:rPr>
              <a:t>THANKS TO THIS, YOU WILL GET A BETTER DYNAMIC OF WORKSHOPS AND WILL STRONGLY DIRECT THE PARTICIPANTS' ATTENTION TO THE ISSUE YOU ARE DISCUSSING.</a:t>
            </a:r>
            <a:endParaRPr lang="pl-PL" altLang="pl-PL" sz="2000" b="1" dirty="0">
              <a:solidFill>
                <a:schemeClr val="tx1">
                  <a:lumMod val="75000"/>
                  <a:lumOff val="25000"/>
                </a:schemeClr>
              </a:solidFill>
            </a:endParaRPr>
          </a:p>
        </p:txBody>
      </p:sp>
    </p:spTree>
    <p:extLst>
      <p:ext uri="{BB962C8B-B14F-4D97-AF65-F5344CB8AC3E}">
        <p14:creationId xmlns:p14="http://schemas.microsoft.com/office/powerpoint/2010/main" val="865933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4F4B2E8-4394-4500-8BA5-4CB3011FF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000"/>
            <a:ext cx="7862854" cy="5240350"/>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27</a:t>
            </a:fld>
            <a:endParaRPr lang="en-US" altLang="pl-PL"/>
          </a:p>
        </p:txBody>
      </p:sp>
      <p:sp>
        <p:nvSpPr>
          <p:cNvPr id="7" name="Prostokąt 6">
            <a:extLst>
              <a:ext uri="{FF2B5EF4-FFF2-40B4-BE49-F238E27FC236}">
                <a16:creationId xmlns:a16="http://schemas.microsoft.com/office/drawing/2014/main" id="{4C993073-7636-443F-B97D-B405C23AAE36}"/>
              </a:ext>
            </a:extLst>
          </p:cNvPr>
          <p:cNvSpPr/>
          <p:nvPr/>
        </p:nvSpPr>
        <p:spPr>
          <a:xfrm>
            <a:off x="6853463" y="5373215"/>
            <a:ext cx="5333625" cy="144017"/>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a:extLst>
              <a:ext uri="{FF2B5EF4-FFF2-40B4-BE49-F238E27FC236}">
                <a16:creationId xmlns:a16="http://schemas.microsoft.com/office/drawing/2014/main" id="{9199B185-AC19-4A63-99AD-EEF712299DD9}"/>
              </a:ext>
            </a:extLst>
          </p:cNvPr>
          <p:cNvSpPr/>
          <p:nvPr/>
        </p:nvSpPr>
        <p:spPr>
          <a:xfrm>
            <a:off x="3143672" y="2007109"/>
            <a:ext cx="9048328" cy="3458131"/>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1" name="Prostokąt 10">
            <a:extLst>
              <a:ext uri="{FF2B5EF4-FFF2-40B4-BE49-F238E27FC236}">
                <a16:creationId xmlns:a16="http://schemas.microsoft.com/office/drawing/2014/main" id="{DB1C964D-006B-40AE-8409-A68C16AFFEBE}"/>
              </a:ext>
            </a:extLst>
          </p:cNvPr>
          <p:cNvSpPr/>
          <p:nvPr/>
        </p:nvSpPr>
        <p:spPr>
          <a:xfrm>
            <a:off x="6574526" y="2362137"/>
            <a:ext cx="5418613" cy="2830903"/>
          </a:xfrm>
          <a:prstGeom prst="rect">
            <a:avLst/>
          </a:prstGeom>
        </p:spPr>
        <p:txBody>
          <a:bodyPr wrap="square">
            <a:spAutoFit/>
          </a:bodyPr>
          <a:lstStyle/>
          <a:p>
            <a:pPr>
              <a:spcAft>
                <a:spcPts val="600"/>
              </a:spcAft>
            </a:pPr>
            <a:r>
              <a:rPr lang="en-GB" b="1" dirty="0">
                <a:solidFill>
                  <a:schemeClr val="bg1"/>
                </a:solidFill>
              </a:rPr>
              <a:t>THESE ARE THE SPECIFIC OBJECTS WHICH FACILITATE THE </a:t>
            </a:r>
            <a:r>
              <a:rPr lang="en-GB" b="1" dirty="0" err="1">
                <a:solidFill>
                  <a:schemeClr val="bg1"/>
                </a:solidFill>
              </a:rPr>
              <a:t>PROCES</a:t>
            </a:r>
            <a:r>
              <a:rPr lang="en-GB" b="1" dirty="0">
                <a:solidFill>
                  <a:schemeClr val="bg1"/>
                </a:solidFill>
              </a:rPr>
              <a:t> OF GAINING AND </a:t>
            </a:r>
            <a:r>
              <a:rPr lang="en-GB" b="1" dirty="0" err="1">
                <a:solidFill>
                  <a:schemeClr val="bg1"/>
                </a:solidFill>
              </a:rPr>
              <a:t>TRANSFEERING</a:t>
            </a:r>
            <a:r>
              <a:rPr lang="en-GB" b="1" dirty="0">
                <a:solidFill>
                  <a:schemeClr val="bg1"/>
                </a:solidFill>
              </a:rPr>
              <a:t> OF SKILLS AND KNOWLEDGE.</a:t>
            </a:r>
          </a:p>
          <a:p>
            <a:pPr>
              <a:lnSpc>
                <a:spcPts val="2400"/>
              </a:lnSpc>
            </a:pPr>
            <a:r>
              <a:rPr lang="en-GB" dirty="0">
                <a:solidFill>
                  <a:schemeClr val="tx1">
                    <a:lumMod val="75000"/>
                    <a:lumOff val="25000"/>
                  </a:schemeClr>
                </a:solidFill>
              </a:rPr>
              <a:t>They can </a:t>
            </a:r>
            <a:r>
              <a:rPr lang="en-GB" dirty="0" err="1">
                <a:solidFill>
                  <a:schemeClr val="tx1">
                    <a:lumMod val="75000"/>
                    <a:lumOff val="25000"/>
                  </a:schemeClr>
                </a:solidFill>
              </a:rPr>
              <a:t>fulfill</a:t>
            </a:r>
            <a:r>
              <a:rPr lang="en-GB" dirty="0">
                <a:solidFill>
                  <a:schemeClr val="tx1">
                    <a:lumMod val="75000"/>
                    <a:lumOff val="25000"/>
                  </a:schemeClr>
                </a:solidFill>
              </a:rPr>
              <a:t> their task of facilitating learning if they:</a:t>
            </a:r>
            <a:endParaRPr lang="pl-PL" dirty="0">
              <a:solidFill>
                <a:schemeClr val="tx1">
                  <a:lumMod val="75000"/>
                  <a:lumOff val="25000"/>
                </a:schemeClr>
              </a:solidFill>
            </a:endParaRPr>
          </a:p>
          <a:p>
            <a:pPr marL="285750" indent="-285750">
              <a:lnSpc>
                <a:spcPts val="2400"/>
              </a:lnSpc>
              <a:buBlip>
                <a:blip r:embed="rId3">
                  <a:extLst/>
                </a:blip>
              </a:buBlip>
            </a:pPr>
            <a:r>
              <a:rPr lang="en-GB" dirty="0">
                <a:solidFill>
                  <a:schemeClr val="tx1">
                    <a:lumMod val="75000"/>
                    <a:lumOff val="25000"/>
                  </a:schemeClr>
                </a:solidFill>
              </a:rPr>
              <a:t>trigger certain stimuli </a:t>
            </a:r>
          </a:p>
          <a:p>
            <a:pPr marL="285750" indent="-285750">
              <a:lnSpc>
                <a:spcPts val="2400"/>
              </a:lnSpc>
              <a:buBlip>
                <a:blip r:embed="rId3">
                  <a:extLst/>
                </a:blip>
              </a:buBlip>
            </a:pPr>
            <a:r>
              <a:rPr lang="en-GB" dirty="0">
                <a:solidFill>
                  <a:schemeClr val="tx1">
                    <a:lumMod val="75000"/>
                    <a:lumOff val="25000"/>
                  </a:schemeClr>
                </a:solidFill>
              </a:rPr>
              <a:t>Have a teaching function,</a:t>
            </a:r>
          </a:p>
          <a:p>
            <a:pPr marL="285750" indent="-285750">
              <a:lnSpc>
                <a:spcPts val="2400"/>
              </a:lnSpc>
              <a:buBlip>
                <a:blip r:embed="rId3">
                  <a:extLst/>
                </a:blip>
              </a:buBlip>
            </a:pPr>
            <a:r>
              <a:rPr lang="en-GB" dirty="0">
                <a:solidFill>
                  <a:schemeClr val="tx1">
                    <a:lumMod val="75000"/>
                    <a:lumOff val="25000"/>
                  </a:schemeClr>
                </a:solidFill>
              </a:rPr>
              <a:t>Are close to reality</a:t>
            </a:r>
          </a:p>
          <a:p>
            <a:pPr marL="285750" indent="-285750">
              <a:lnSpc>
                <a:spcPts val="2400"/>
              </a:lnSpc>
              <a:buBlip>
                <a:blip r:embed="rId3">
                  <a:extLst/>
                </a:blip>
              </a:buBlip>
            </a:pPr>
            <a:r>
              <a:rPr lang="en-GB" dirty="0">
                <a:solidFill>
                  <a:schemeClr val="tx1">
                    <a:lumMod val="75000"/>
                    <a:lumOff val="25000"/>
                  </a:schemeClr>
                </a:solidFill>
              </a:rPr>
              <a:t>Are consistent with the content and purpose of the message</a:t>
            </a:r>
            <a:endParaRPr lang="pl-PL" dirty="0">
              <a:solidFill>
                <a:schemeClr val="tx1">
                  <a:lumMod val="75000"/>
                  <a:lumOff val="25000"/>
                </a:schemeClr>
              </a:solidFill>
            </a:endParaRPr>
          </a:p>
        </p:txBody>
      </p:sp>
      <p:sp>
        <p:nvSpPr>
          <p:cNvPr id="12" name="Prostokąt 11">
            <a:extLst>
              <a:ext uri="{FF2B5EF4-FFF2-40B4-BE49-F238E27FC236}">
                <a16:creationId xmlns:a16="http://schemas.microsoft.com/office/drawing/2014/main" id="{803D62D4-A15E-44D8-9999-C6EC28677B68}"/>
              </a:ext>
            </a:extLst>
          </p:cNvPr>
          <p:cNvSpPr/>
          <p:nvPr/>
        </p:nvSpPr>
        <p:spPr>
          <a:xfrm>
            <a:off x="3548724" y="4127190"/>
            <a:ext cx="2376264" cy="646331"/>
          </a:xfrm>
          <a:prstGeom prst="rect">
            <a:avLst/>
          </a:prstGeom>
        </p:spPr>
        <p:txBody>
          <a:bodyPr wrap="square">
            <a:spAutoFit/>
          </a:bodyPr>
          <a:lstStyle/>
          <a:p>
            <a:pPr algn="ctr"/>
            <a:endParaRPr lang="pl-PL" b="1" dirty="0">
              <a:solidFill>
                <a:schemeClr val="bg1"/>
              </a:solidFill>
            </a:endParaRPr>
          </a:p>
          <a:p>
            <a:pPr algn="ctr"/>
            <a:r>
              <a:rPr lang="pl-PL" b="1" dirty="0">
                <a:solidFill>
                  <a:schemeClr val="bg1"/>
                </a:solidFill>
              </a:rPr>
              <a:t> DIDACTIC RESOURCES</a:t>
            </a:r>
          </a:p>
        </p:txBody>
      </p:sp>
      <p:pic>
        <p:nvPicPr>
          <p:cNvPr id="16" name="Grafika 15">
            <a:extLst>
              <a:ext uri="{FF2B5EF4-FFF2-40B4-BE49-F238E27FC236}">
                <a16:creationId xmlns:a16="http://schemas.microsoft.com/office/drawing/2014/main" id="{0B18D793-8A80-420D-A602-B98DAC0273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3752" y="2507605"/>
            <a:ext cx="1746208" cy="1746208"/>
          </a:xfrm>
          <a:prstGeom prst="rect">
            <a:avLst/>
          </a:prstGeom>
        </p:spPr>
      </p:pic>
    </p:spTree>
    <p:extLst>
      <p:ext uri="{BB962C8B-B14F-4D97-AF65-F5344CB8AC3E}">
        <p14:creationId xmlns:p14="http://schemas.microsoft.com/office/powerpoint/2010/main" val="75959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20">
            <a:extLst>
              <a:ext uri="{FF2B5EF4-FFF2-40B4-BE49-F238E27FC236}">
                <a16:creationId xmlns:a16="http://schemas.microsoft.com/office/drawing/2014/main" id="{B19D7524-2D61-8744-AB70-D16F5D36C87B}"/>
              </a:ext>
            </a:extLst>
          </p:cNvPr>
          <p:cNvPicPr>
            <a:picLocks noChangeAspect="1"/>
          </p:cNvPicPr>
          <p:nvPr/>
        </p:nvPicPr>
        <p:blipFill rotWithShape="1">
          <a:blip r:embed="rId2">
            <a:extLst>
              <a:ext uri="{28A0092B-C50C-407E-A947-70E740481C1C}">
                <a14:useLocalDpi xmlns:a14="http://schemas.microsoft.com/office/drawing/2010/main" val="0"/>
              </a:ext>
            </a:extLst>
          </a:blip>
          <a:srcRect l="933" t="3980" r="430" b="28079"/>
          <a:stretch/>
        </p:blipFill>
        <p:spPr>
          <a:xfrm>
            <a:off x="0" y="1532113"/>
            <a:ext cx="12192000" cy="5325887"/>
          </a:xfrm>
          <a:prstGeom prst="rect">
            <a:avLst/>
          </a:prstGeom>
        </p:spPr>
      </p:pic>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28</a:t>
            </a:fld>
            <a:endParaRPr lang="en-US" altLang="pl-PL"/>
          </a:p>
        </p:txBody>
      </p:sp>
      <p:sp>
        <p:nvSpPr>
          <p:cNvPr id="14" name="Symbol zastępczy numeru slajdu 1">
            <a:extLst>
              <a:ext uri="{FF2B5EF4-FFF2-40B4-BE49-F238E27FC236}">
                <a16:creationId xmlns:a16="http://schemas.microsoft.com/office/drawing/2014/main" id="{B2EA440F-E4FE-486D-B743-16C791D324B8}"/>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solidFill>
                  <a:schemeClr val="tx1">
                    <a:lumMod val="75000"/>
                    <a:lumOff val="25000"/>
                  </a:schemeClr>
                </a:solidFill>
              </a:rPr>
              <a:pPr>
                <a:defRPr/>
              </a:pPr>
              <a:t>28</a:t>
            </a:fld>
            <a:endParaRPr lang="en-US" altLang="pl-PL">
              <a:solidFill>
                <a:schemeClr val="tx1">
                  <a:lumMod val="75000"/>
                  <a:lumOff val="25000"/>
                </a:schemeClr>
              </a:solidFill>
            </a:endParaRPr>
          </a:p>
        </p:txBody>
      </p:sp>
      <p:sp>
        <p:nvSpPr>
          <p:cNvPr id="15" name="Prostokąt 14">
            <a:extLst>
              <a:ext uri="{FF2B5EF4-FFF2-40B4-BE49-F238E27FC236}">
                <a16:creationId xmlns:a16="http://schemas.microsoft.com/office/drawing/2014/main" id="{F93A58E7-D737-4931-B07C-92E72F77224F}"/>
              </a:ext>
            </a:extLst>
          </p:cNvPr>
          <p:cNvSpPr/>
          <p:nvPr/>
        </p:nvSpPr>
        <p:spPr>
          <a:xfrm>
            <a:off x="1991544" y="3507932"/>
            <a:ext cx="4094721" cy="7438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2FF32905-2B27-403E-B89C-F537ADD10FDD}"/>
              </a:ext>
            </a:extLst>
          </p:cNvPr>
          <p:cNvSpPr/>
          <p:nvPr/>
        </p:nvSpPr>
        <p:spPr>
          <a:xfrm rot="10800000">
            <a:off x="5808981" y="4246481"/>
            <a:ext cx="277284" cy="250544"/>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7" name="Tytuł 4">
            <a:extLst>
              <a:ext uri="{FF2B5EF4-FFF2-40B4-BE49-F238E27FC236}">
                <a16:creationId xmlns:a16="http://schemas.microsoft.com/office/drawing/2014/main" id="{9F2C4180-26C9-4524-A7E1-10F022F17655}"/>
              </a:ext>
            </a:extLst>
          </p:cNvPr>
          <p:cNvSpPr>
            <a:spLocks noGrp="1"/>
          </p:cNvSpPr>
          <p:nvPr>
            <p:ph type="title"/>
          </p:nvPr>
        </p:nvSpPr>
        <p:spPr>
          <a:xfrm>
            <a:off x="2392452" y="3689392"/>
            <a:ext cx="3237794" cy="388818"/>
          </a:xfrm>
        </p:spPr>
        <p:txBody>
          <a:bodyPr/>
          <a:lstStyle/>
          <a:p>
            <a:r>
              <a:rPr lang="pl-PL" sz="1800" b="1" dirty="0">
                <a:solidFill>
                  <a:schemeClr val="bg1"/>
                </a:solidFill>
              </a:rPr>
              <a:t> TEACHING AIDS</a:t>
            </a:r>
          </a:p>
        </p:txBody>
      </p:sp>
      <p:pic>
        <p:nvPicPr>
          <p:cNvPr id="22" name="Obraz 21">
            <a:extLst>
              <a:ext uri="{FF2B5EF4-FFF2-40B4-BE49-F238E27FC236}">
                <a16:creationId xmlns:a16="http://schemas.microsoft.com/office/drawing/2014/main" id="{850FD855-F58C-4C10-A643-9407D34400DC}"/>
              </a:ext>
            </a:extLst>
          </p:cNvPr>
          <p:cNvPicPr>
            <a:picLocks noChangeAspect="1"/>
          </p:cNvPicPr>
          <p:nvPr/>
        </p:nvPicPr>
        <p:blipFill>
          <a:blip r:embed="rId3"/>
          <a:stretch>
            <a:fillRect/>
          </a:stretch>
        </p:blipFill>
        <p:spPr>
          <a:xfrm rot="5400000" flipH="1">
            <a:off x="1022515" y="383571"/>
            <a:ext cx="119336" cy="2177746"/>
          </a:xfrm>
          <a:prstGeom prst="rect">
            <a:avLst/>
          </a:prstGeom>
        </p:spPr>
      </p:pic>
      <p:sp>
        <p:nvSpPr>
          <p:cNvPr id="30" name="Prostokąt 29">
            <a:extLst>
              <a:ext uri="{FF2B5EF4-FFF2-40B4-BE49-F238E27FC236}">
                <a16:creationId xmlns:a16="http://schemas.microsoft.com/office/drawing/2014/main" id="{C414C55E-BEAA-4171-8701-87E9BEDE3631}"/>
              </a:ext>
            </a:extLst>
          </p:cNvPr>
          <p:cNvSpPr/>
          <p:nvPr/>
        </p:nvSpPr>
        <p:spPr>
          <a:xfrm>
            <a:off x="1991544" y="4854673"/>
            <a:ext cx="4094721" cy="743884"/>
          </a:xfrm>
          <a:prstGeom prst="rect">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1" name="Trójkąt prostokątny 30">
            <a:extLst>
              <a:ext uri="{FF2B5EF4-FFF2-40B4-BE49-F238E27FC236}">
                <a16:creationId xmlns:a16="http://schemas.microsoft.com/office/drawing/2014/main" id="{93477E82-B6D4-4178-8506-BD964F24C651}"/>
              </a:ext>
            </a:extLst>
          </p:cNvPr>
          <p:cNvSpPr/>
          <p:nvPr/>
        </p:nvSpPr>
        <p:spPr>
          <a:xfrm>
            <a:off x="5808981" y="4604129"/>
            <a:ext cx="277284" cy="250544"/>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2" name="Tytuł 4">
            <a:extLst>
              <a:ext uri="{FF2B5EF4-FFF2-40B4-BE49-F238E27FC236}">
                <a16:creationId xmlns:a16="http://schemas.microsoft.com/office/drawing/2014/main" id="{39D8AFEB-36DF-453F-B591-5B019C56B7CE}"/>
              </a:ext>
            </a:extLst>
          </p:cNvPr>
          <p:cNvSpPr txBox="1">
            <a:spLocks/>
          </p:cNvSpPr>
          <p:nvPr/>
        </p:nvSpPr>
        <p:spPr bwMode="auto">
          <a:xfrm>
            <a:off x="2484417" y="4854673"/>
            <a:ext cx="3053864" cy="7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LEARNING MATERIALS</a:t>
            </a:r>
          </a:p>
        </p:txBody>
      </p:sp>
      <p:sp>
        <p:nvSpPr>
          <p:cNvPr id="33" name="Prostokąt 32">
            <a:extLst>
              <a:ext uri="{FF2B5EF4-FFF2-40B4-BE49-F238E27FC236}">
                <a16:creationId xmlns:a16="http://schemas.microsoft.com/office/drawing/2014/main" id="{B626DB9E-CC2B-447F-8419-2A3E1CE8F99F}"/>
              </a:ext>
            </a:extLst>
          </p:cNvPr>
          <p:cNvSpPr/>
          <p:nvPr/>
        </p:nvSpPr>
        <p:spPr>
          <a:xfrm>
            <a:off x="6240016" y="3507932"/>
            <a:ext cx="4094721" cy="743884"/>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Trójkąt prostokątny 33">
            <a:extLst>
              <a:ext uri="{FF2B5EF4-FFF2-40B4-BE49-F238E27FC236}">
                <a16:creationId xmlns:a16="http://schemas.microsoft.com/office/drawing/2014/main" id="{1A57765C-F6B7-49F7-81D7-360E2795EEC5}"/>
              </a:ext>
            </a:extLst>
          </p:cNvPr>
          <p:cNvSpPr/>
          <p:nvPr/>
        </p:nvSpPr>
        <p:spPr>
          <a:xfrm rot="10800000" flipH="1">
            <a:off x="6240014" y="4246481"/>
            <a:ext cx="277288" cy="250544"/>
          </a:xfrm>
          <a:prstGeom prst="rtTriangle">
            <a:avLst/>
          </a:prstGeom>
          <a:solidFill>
            <a:srgbClr val="F3B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5" name="Tytuł 4">
            <a:extLst>
              <a:ext uri="{FF2B5EF4-FFF2-40B4-BE49-F238E27FC236}">
                <a16:creationId xmlns:a16="http://schemas.microsoft.com/office/drawing/2014/main" id="{A73B5BE8-1826-410C-8F22-F906B5B36B4A}"/>
              </a:ext>
            </a:extLst>
          </p:cNvPr>
          <p:cNvSpPr txBox="1">
            <a:spLocks/>
          </p:cNvSpPr>
          <p:nvPr/>
        </p:nvSpPr>
        <p:spPr bwMode="auto">
          <a:xfrm>
            <a:off x="6184905" y="3689392"/>
            <a:ext cx="4149832" cy="38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TECHNICAL AIDS</a:t>
            </a:r>
          </a:p>
        </p:txBody>
      </p:sp>
      <p:sp>
        <p:nvSpPr>
          <p:cNvPr id="36" name="Prostokąt 35">
            <a:extLst>
              <a:ext uri="{FF2B5EF4-FFF2-40B4-BE49-F238E27FC236}">
                <a16:creationId xmlns:a16="http://schemas.microsoft.com/office/drawing/2014/main" id="{40D71096-E41A-454B-91CC-56322FABC347}"/>
              </a:ext>
            </a:extLst>
          </p:cNvPr>
          <p:cNvSpPr/>
          <p:nvPr/>
        </p:nvSpPr>
        <p:spPr>
          <a:xfrm>
            <a:off x="6246515" y="4854673"/>
            <a:ext cx="4094721" cy="743884"/>
          </a:xfrm>
          <a:prstGeom prst="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7" name="Trójkąt prostokątny 36">
            <a:extLst>
              <a:ext uri="{FF2B5EF4-FFF2-40B4-BE49-F238E27FC236}">
                <a16:creationId xmlns:a16="http://schemas.microsoft.com/office/drawing/2014/main" id="{9A71F78E-A694-41C6-BF09-DBA4236F53FB}"/>
              </a:ext>
            </a:extLst>
          </p:cNvPr>
          <p:cNvSpPr/>
          <p:nvPr/>
        </p:nvSpPr>
        <p:spPr>
          <a:xfrm flipH="1">
            <a:off x="6246515" y="4604129"/>
            <a:ext cx="289690" cy="250544"/>
          </a:xfrm>
          <a:prstGeom prst="rtTriangle">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8" name="Tytuł 4">
            <a:extLst>
              <a:ext uri="{FF2B5EF4-FFF2-40B4-BE49-F238E27FC236}">
                <a16:creationId xmlns:a16="http://schemas.microsoft.com/office/drawing/2014/main" id="{9BF4D53F-23B9-448B-BA45-22FD2CB72929}"/>
              </a:ext>
            </a:extLst>
          </p:cNvPr>
          <p:cNvSpPr txBox="1">
            <a:spLocks/>
          </p:cNvSpPr>
          <p:nvPr/>
        </p:nvSpPr>
        <p:spPr bwMode="auto">
          <a:xfrm>
            <a:off x="6628938" y="4854673"/>
            <a:ext cx="3274764" cy="7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PEDAGOGICAL WORKING AIDS </a:t>
            </a:r>
          </a:p>
        </p:txBody>
      </p:sp>
      <p:sp>
        <p:nvSpPr>
          <p:cNvPr id="19" name="Tytuł 1">
            <a:extLst>
              <a:ext uri="{FF2B5EF4-FFF2-40B4-BE49-F238E27FC236}">
                <a16:creationId xmlns:a16="http://schemas.microsoft.com/office/drawing/2014/main" id="{EE934331-BBC0-4EB8-BA85-937D4D97C84E}"/>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Tree>
    <p:extLst>
      <p:ext uri="{BB962C8B-B14F-4D97-AF65-F5344CB8AC3E}">
        <p14:creationId xmlns:p14="http://schemas.microsoft.com/office/powerpoint/2010/main" val="828551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29</a:t>
            </a:fld>
            <a:endParaRPr lang="en-US" altLang="pl-PL"/>
          </a:p>
        </p:txBody>
      </p:sp>
      <p:sp>
        <p:nvSpPr>
          <p:cNvPr id="26" name="Dymek mowy: prostokąt 25">
            <a:extLst>
              <a:ext uri="{FF2B5EF4-FFF2-40B4-BE49-F238E27FC236}">
                <a16:creationId xmlns:a16="http://schemas.microsoft.com/office/drawing/2014/main" id="{1007AFE7-8CBD-4555-9FEF-92CFC7D872E8}"/>
              </a:ext>
            </a:extLst>
          </p:cNvPr>
          <p:cNvSpPr/>
          <p:nvPr/>
        </p:nvSpPr>
        <p:spPr>
          <a:xfrm rot="5400000">
            <a:off x="5841806" y="481871"/>
            <a:ext cx="2951620" cy="6629776"/>
          </a:xfrm>
          <a:prstGeom prst="wedgeRectCallout">
            <a:avLst>
              <a:gd name="adj1" fmla="val -20833"/>
              <a:gd name="adj2" fmla="val 5480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Prostokąt 26">
            <a:extLst>
              <a:ext uri="{FF2B5EF4-FFF2-40B4-BE49-F238E27FC236}">
                <a16:creationId xmlns:a16="http://schemas.microsoft.com/office/drawing/2014/main" id="{E88D104C-A3BE-41C3-AB68-496B99832591}"/>
              </a:ext>
            </a:extLst>
          </p:cNvPr>
          <p:cNvSpPr/>
          <p:nvPr/>
        </p:nvSpPr>
        <p:spPr>
          <a:xfrm>
            <a:off x="4002728" y="1888901"/>
            <a:ext cx="4350201" cy="338366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8" name="Prostokąt 27">
            <a:extLst>
              <a:ext uri="{FF2B5EF4-FFF2-40B4-BE49-F238E27FC236}">
                <a16:creationId xmlns:a16="http://schemas.microsoft.com/office/drawing/2014/main" id="{613DB560-BFDF-47C4-8FD0-42BF52D64A82}"/>
              </a:ext>
            </a:extLst>
          </p:cNvPr>
          <p:cNvSpPr/>
          <p:nvPr/>
        </p:nvSpPr>
        <p:spPr>
          <a:xfrm>
            <a:off x="7968208" y="1888901"/>
            <a:ext cx="4218880" cy="3383668"/>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Podtytuł 2">
            <a:extLst>
              <a:ext uri="{FF2B5EF4-FFF2-40B4-BE49-F238E27FC236}">
                <a16:creationId xmlns:a16="http://schemas.microsoft.com/office/drawing/2014/main" id="{3C34AB01-46D9-4387-A421-A170E9F45BE8}"/>
              </a:ext>
            </a:extLst>
          </p:cNvPr>
          <p:cNvSpPr>
            <a:spLocks noGrp="1"/>
          </p:cNvSpPr>
          <p:nvPr>
            <p:ph idx="1"/>
          </p:nvPr>
        </p:nvSpPr>
        <p:spPr>
          <a:xfrm>
            <a:off x="4307766" y="2147585"/>
            <a:ext cx="3804458" cy="3513663"/>
          </a:xfrm>
        </p:spPr>
        <p:txBody>
          <a:bodyPr/>
          <a:lstStyle/>
          <a:p>
            <a:pPr marL="0" indent="0">
              <a:buNone/>
            </a:pPr>
            <a:r>
              <a:rPr lang="pl-PL" sz="2200" b="1" dirty="0">
                <a:solidFill>
                  <a:schemeClr val="bg1"/>
                </a:solidFill>
              </a:rPr>
              <a:t>VISUAL </a:t>
            </a:r>
          </a:p>
          <a:p>
            <a:pPr marL="0" indent="0">
              <a:buNone/>
            </a:pPr>
            <a:endParaRPr lang="pl-PL" sz="2200" b="1" dirty="0">
              <a:solidFill>
                <a:schemeClr val="bg1"/>
              </a:solidFill>
            </a:endParaRPr>
          </a:p>
          <a:p>
            <a:pPr>
              <a:buBlip>
                <a:blip r:embed="rId2"/>
              </a:buBlip>
            </a:pPr>
            <a:r>
              <a:rPr lang="pl-PL" sz="1600" dirty="0" err="1">
                <a:solidFill>
                  <a:schemeClr val="tx1">
                    <a:lumMod val="75000"/>
                    <a:lumOff val="25000"/>
                  </a:schemeClr>
                </a:solidFill>
              </a:rPr>
              <a:t>graphic</a:t>
            </a:r>
            <a:r>
              <a:rPr lang="pl-PL" sz="1600" dirty="0">
                <a:solidFill>
                  <a:schemeClr val="tx1">
                    <a:lumMod val="75000"/>
                    <a:lumOff val="25000"/>
                  </a:schemeClr>
                </a:solidFill>
              </a:rPr>
              <a:t> (</a:t>
            </a:r>
            <a:r>
              <a:rPr lang="pl-PL" sz="1600" dirty="0" err="1">
                <a:solidFill>
                  <a:schemeClr val="tx1">
                    <a:lumMod val="75000"/>
                    <a:lumOff val="25000"/>
                  </a:schemeClr>
                </a:solidFill>
              </a:rPr>
              <a:t>maps</a:t>
            </a:r>
            <a:r>
              <a:rPr lang="pl-PL" sz="1600" dirty="0">
                <a:solidFill>
                  <a:schemeClr val="tx1">
                    <a:lumMod val="75000"/>
                    <a:lumOff val="25000"/>
                  </a:schemeClr>
                </a:solidFill>
              </a:rPr>
              <a:t>, </a:t>
            </a:r>
            <a:r>
              <a:rPr lang="pl-PL" sz="1600" dirty="0" err="1">
                <a:solidFill>
                  <a:schemeClr val="tx1">
                    <a:lumMod val="75000"/>
                    <a:lumOff val="25000"/>
                  </a:schemeClr>
                </a:solidFill>
              </a:rPr>
              <a:t>charts</a:t>
            </a:r>
            <a:r>
              <a:rPr lang="pl-PL" sz="1600" dirty="0">
                <a:solidFill>
                  <a:schemeClr val="tx1">
                    <a:lumMod val="75000"/>
                    <a:lumOff val="25000"/>
                  </a:schemeClr>
                </a:solidFill>
              </a:rPr>
              <a:t>)</a:t>
            </a:r>
          </a:p>
          <a:p>
            <a:pPr>
              <a:buBlip>
                <a:blip r:embed="rId2"/>
              </a:buBlip>
            </a:pPr>
            <a:r>
              <a:rPr lang="pl-PL" sz="1600" dirty="0" err="1">
                <a:solidFill>
                  <a:schemeClr val="tx1">
                    <a:lumMod val="75000"/>
                    <a:lumOff val="25000"/>
                  </a:schemeClr>
                </a:solidFill>
              </a:rPr>
              <a:t>pictorial</a:t>
            </a:r>
            <a:r>
              <a:rPr lang="pl-PL" sz="1600" dirty="0">
                <a:solidFill>
                  <a:schemeClr val="tx1">
                    <a:lumMod val="75000"/>
                    <a:lumOff val="25000"/>
                  </a:schemeClr>
                </a:solidFill>
              </a:rPr>
              <a:t> (</a:t>
            </a:r>
            <a:r>
              <a:rPr lang="pl-PL" sz="1600" dirty="0" err="1">
                <a:solidFill>
                  <a:schemeClr val="tx1">
                    <a:lumMod val="75000"/>
                    <a:lumOff val="25000"/>
                  </a:schemeClr>
                </a:solidFill>
              </a:rPr>
              <a:t>illustrations</a:t>
            </a:r>
            <a:r>
              <a:rPr lang="pl-PL" sz="1600" dirty="0">
                <a:solidFill>
                  <a:schemeClr val="tx1">
                    <a:lumMod val="75000"/>
                    <a:lumOff val="25000"/>
                  </a:schemeClr>
                </a:solidFill>
              </a:rPr>
              <a:t>, </a:t>
            </a:r>
            <a:r>
              <a:rPr lang="pl-PL" sz="1600" dirty="0" err="1">
                <a:solidFill>
                  <a:schemeClr val="tx1">
                    <a:lumMod val="75000"/>
                    <a:lumOff val="25000"/>
                  </a:schemeClr>
                </a:solidFill>
              </a:rPr>
              <a:t>photographs</a:t>
            </a:r>
            <a:r>
              <a:rPr lang="pl-PL" sz="1600" dirty="0">
                <a:solidFill>
                  <a:schemeClr val="tx1">
                    <a:lumMod val="75000"/>
                    <a:lumOff val="25000"/>
                  </a:schemeClr>
                </a:solidFill>
              </a:rPr>
              <a:t>)</a:t>
            </a:r>
          </a:p>
          <a:p>
            <a:pPr>
              <a:buBlip>
                <a:blip r:embed="rId2"/>
              </a:buBlip>
            </a:pPr>
            <a:r>
              <a:rPr lang="pl-PL" sz="1600" dirty="0" err="1">
                <a:solidFill>
                  <a:schemeClr val="tx1">
                    <a:lumMod val="75000"/>
                    <a:lumOff val="25000"/>
                  </a:schemeClr>
                </a:solidFill>
              </a:rPr>
              <a:t>books</a:t>
            </a:r>
            <a:endParaRPr lang="pl-PL" sz="1600" dirty="0">
              <a:solidFill>
                <a:schemeClr val="tx1">
                  <a:lumMod val="75000"/>
                  <a:lumOff val="25000"/>
                </a:schemeClr>
              </a:solidFill>
            </a:endParaRPr>
          </a:p>
          <a:p>
            <a:pPr>
              <a:buBlip>
                <a:blip r:embed="rId2"/>
              </a:buBlip>
            </a:pPr>
            <a:endParaRPr lang="pl-PL" sz="1600" dirty="0">
              <a:solidFill>
                <a:schemeClr val="tx1">
                  <a:lumMod val="75000"/>
                  <a:lumOff val="25000"/>
                </a:schemeClr>
              </a:solidFill>
            </a:endParaRPr>
          </a:p>
          <a:p>
            <a:pPr marL="0" indent="0">
              <a:buNone/>
            </a:pPr>
            <a:r>
              <a:rPr lang="en-GB" sz="1600" dirty="0">
                <a:solidFill>
                  <a:schemeClr val="tx1">
                    <a:lumMod val="75000"/>
                    <a:lumOff val="25000"/>
                  </a:schemeClr>
                </a:solidFill>
              </a:rPr>
              <a:t>Example: A diagram of table lay out </a:t>
            </a:r>
            <a:endParaRPr lang="pl-PL" sz="1600" dirty="0">
              <a:solidFill>
                <a:schemeClr val="tx1">
                  <a:lumMod val="75000"/>
                  <a:lumOff val="25000"/>
                </a:schemeClr>
              </a:solidFill>
            </a:endParaRPr>
          </a:p>
          <a:p>
            <a:pPr marL="0" indent="0">
              <a:buNone/>
            </a:pPr>
            <a:endParaRPr lang="pl-PL" sz="1800" b="1" dirty="0">
              <a:solidFill>
                <a:schemeClr val="tx1">
                  <a:lumMod val="85000"/>
                  <a:lumOff val="15000"/>
                </a:schemeClr>
              </a:solidFill>
            </a:endParaRPr>
          </a:p>
        </p:txBody>
      </p:sp>
      <p:sp>
        <p:nvSpPr>
          <p:cNvPr id="30" name="Prostokąt 29">
            <a:extLst>
              <a:ext uri="{FF2B5EF4-FFF2-40B4-BE49-F238E27FC236}">
                <a16:creationId xmlns:a16="http://schemas.microsoft.com/office/drawing/2014/main" id="{D88BD44D-42C3-4D68-87BD-3460F5C3581E}"/>
              </a:ext>
            </a:extLst>
          </p:cNvPr>
          <p:cNvSpPr/>
          <p:nvPr/>
        </p:nvSpPr>
        <p:spPr>
          <a:xfrm>
            <a:off x="801598" y="4221088"/>
            <a:ext cx="1965859" cy="400110"/>
          </a:xfrm>
          <a:prstGeom prst="rect">
            <a:avLst/>
          </a:prstGeom>
        </p:spPr>
        <p:txBody>
          <a:bodyPr wrap="none">
            <a:spAutoFit/>
          </a:bodyPr>
          <a:lstStyle/>
          <a:p>
            <a:pPr algn="ctr"/>
            <a:r>
              <a:rPr lang="pl-PL" sz="2000" b="1" dirty="0">
                <a:solidFill>
                  <a:schemeClr val="bg1"/>
                </a:solidFill>
                <a:highlight>
                  <a:srgbClr val="FD6D01"/>
                </a:highlight>
              </a:rPr>
              <a:t> </a:t>
            </a:r>
            <a:r>
              <a:rPr lang="pl-PL" sz="2000" b="1" dirty="0" err="1">
                <a:solidFill>
                  <a:schemeClr val="bg1"/>
                </a:solidFill>
                <a:highlight>
                  <a:srgbClr val="FD6D01"/>
                </a:highlight>
              </a:rPr>
              <a:t>TEACHING</a:t>
            </a:r>
            <a:r>
              <a:rPr lang="pl-PL" sz="2000" b="1" dirty="0">
                <a:solidFill>
                  <a:schemeClr val="bg1"/>
                </a:solidFill>
                <a:highlight>
                  <a:srgbClr val="FD6D01"/>
                </a:highlight>
              </a:rPr>
              <a:t> AIDS </a:t>
            </a:r>
            <a:endParaRPr lang="pl-PL" sz="2000" dirty="0">
              <a:solidFill>
                <a:schemeClr val="tx1">
                  <a:lumMod val="75000"/>
                  <a:lumOff val="25000"/>
                </a:schemeClr>
              </a:solidFill>
              <a:highlight>
                <a:srgbClr val="FD6D01"/>
              </a:highlight>
            </a:endParaRPr>
          </a:p>
        </p:txBody>
      </p:sp>
      <p:sp>
        <p:nvSpPr>
          <p:cNvPr id="32" name="Podtytuł 2">
            <a:extLst>
              <a:ext uri="{FF2B5EF4-FFF2-40B4-BE49-F238E27FC236}">
                <a16:creationId xmlns:a16="http://schemas.microsoft.com/office/drawing/2014/main" id="{C1955D0B-26C9-4A2F-99C7-413D5A2A4849}"/>
              </a:ext>
            </a:extLst>
          </p:cNvPr>
          <p:cNvSpPr txBox="1">
            <a:spLocks/>
          </p:cNvSpPr>
          <p:nvPr/>
        </p:nvSpPr>
        <p:spPr bwMode="auto">
          <a:xfrm>
            <a:off x="8175419" y="2147584"/>
            <a:ext cx="3804458" cy="35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2200" b="1" dirty="0">
                <a:solidFill>
                  <a:schemeClr val="bg1"/>
                </a:solidFill>
              </a:rPr>
              <a:t>SPATIAL</a:t>
            </a:r>
          </a:p>
          <a:p>
            <a:pPr marL="0" indent="0">
              <a:buNone/>
            </a:pPr>
            <a:endParaRPr lang="pl-PL" sz="2200" dirty="0">
              <a:solidFill>
                <a:schemeClr val="tx1">
                  <a:lumMod val="75000"/>
                  <a:lumOff val="25000"/>
                </a:schemeClr>
              </a:solidFill>
            </a:endParaRPr>
          </a:p>
          <a:p>
            <a:pPr>
              <a:buBlip>
                <a:blip r:embed="rId2"/>
              </a:buBlip>
            </a:pPr>
            <a:r>
              <a:rPr lang="en-GB" sz="1600" dirty="0">
                <a:solidFill>
                  <a:schemeClr val="tx1">
                    <a:lumMod val="75000"/>
                    <a:lumOff val="25000"/>
                  </a:schemeClr>
                </a:solidFill>
              </a:rPr>
              <a:t>static (exhibits, models)</a:t>
            </a:r>
          </a:p>
          <a:p>
            <a:pPr>
              <a:buBlip>
                <a:blip r:embed="rId2"/>
              </a:buBlip>
            </a:pPr>
            <a:r>
              <a:rPr lang="en-GB" sz="1600" dirty="0">
                <a:solidFill>
                  <a:schemeClr val="tx1">
                    <a:lumMod val="75000"/>
                    <a:lumOff val="25000"/>
                  </a:schemeClr>
                </a:solidFill>
              </a:rPr>
              <a:t>movable (exhibits, models)</a:t>
            </a:r>
            <a:endParaRPr lang="pl-PL" sz="1600" dirty="0">
              <a:solidFill>
                <a:schemeClr val="tx1">
                  <a:lumMod val="75000"/>
                  <a:lumOff val="25000"/>
                </a:schemeClr>
              </a:solidFill>
            </a:endParaRPr>
          </a:p>
          <a:p>
            <a:pPr>
              <a:buBlip>
                <a:blip r:embed="rId2"/>
              </a:buBlip>
            </a:pPr>
            <a:endParaRPr lang="pl-PL" sz="1600" dirty="0">
              <a:solidFill>
                <a:schemeClr val="tx1">
                  <a:lumMod val="75000"/>
                  <a:lumOff val="25000"/>
                </a:schemeClr>
              </a:solidFill>
            </a:endParaRPr>
          </a:p>
          <a:p>
            <a:pPr marL="0" indent="0">
              <a:buNone/>
            </a:pPr>
            <a:endParaRPr lang="pl-PL" sz="1600" dirty="0">
              <a:solidFill>
                <a:schemeClr val="tx1">
                  <a:lumMod val="75000"/>
                  <a:lumOff val="25000"/>
                </a:schemeClr>
              </a:solidFill>
            </a:endParaRPr>
          </a:p>
          <a:p>
            <a:pPr marL="0" indent="0">
              <a:buNone/>
            </a:pPr>
            <a:r>
              <a:rPr lang="en-GB" sz="1600" dirty="0" err="1">
                <a:solidFill>
                  <a:schemeClr val="tx1">
                    <a:lumMod val="75000"/>
                    <a:lumOff val="25000"/>
                  </a:schemeClr>
                </a:solidFill>
              </a:rPr>
              <a:t>Example:a</a:t>
            </a:r>
            <a:r>
              <a:rPr lang="en-GB" sz="1600" dirty="0">
                <a:solidFill>
                  <a:schemeClr val="tx1">
                    <a:lumMod val="75000"/>
                    <a:lumOff val="25000"/>
                  </a:schemeClr>
                </a:solidFill>
              </a:rPr>
              <a:t> correctly set out table</a:t>
            </a:r>
            <a:endParaRPr lang="pl-PL" sz="1600" dirty="0">
              <a:solidFill>
                <a:schemeClr val="tx1">
                  <a:lumMod val="75000"/>
                  <a:lumOff val="25000"/>
                </a:schemeClr>
              </a:solidFill>
            </a:endParaRPr>
          </a:p>
          <a:p>
            <a:pPr>
              <a:buFont typeface="Arial" panose="020B0604020202020204" pitchFamily="34" charset="0"/>
              <a:buBlip>
                <a:blip r:embed="rId2"/>
              </a:buBlip>
            </a:pPr>
            <a:endParaRPr lang="pl-PL" sz="1600" dirty="0">
              <a:solidFill>
                <a:schemeClr val="tx1">
                  <a:lumMod val="75000"/>
                  <a:lumOff val="25000"/>
                </a:schemeClr>
              </a:solidFill>
            </a:endParaRPr>
          </a:p>
          <a:p>
            <a:pPr marL="0" indent="0">
              <a:buFont typeface="Arial" panose="020B0604020202020204" pitchFamily="34" charset="0"/>
              <a:buNone/>
            </a:pPr>
            <a:endParaRPr lang="pl-PL" sz="1800" b="1" dirty="0">
              <a:solidFill>
                <a:schemeClr val="tx1">
                  <a:lumMod val="85000"/>
                  <a:lumOff val="15000"/>
                </a:schemeClr>
              </a:solidFill>
            </a:endParaRPr>
          </a:p>
        </p:txBody>
      </p:sp>
      <p:pic>
        <p:nvPicPr>
          <p:cNvPr id="13" name="Grafika 20">
            <a:extLst>
              <a:ext uri="{FF2B5EF4-FFF2-40B4-BE49-F238E27FC236}">
                <a16:creationId xmlns:a16="http://schemas.microsoft.com/office/drawing/2014/main" id="{60077798-703B-DF4B-9425-716E93841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424" y="2239608"/>
            <a:ext cx="1746208" cy="1746208"/>
          </a:xfrm>
          <a:prstGeom prst="rect">
            <a:avLst/>
          </a:prstGeom>
        </p:spPr>
      </p:pic>
      <p:sp>
        <p:nvSpPr>
          <p:cNvPr id="11" name="Tytuł 1">
            <a:extLst>
              <a:ext uri="{FF2B5EF4-FFF2-40B4-BE49-F238E27FC236}">
                <a16:creationId xmlns:a16="http://schemas.microsoft.com/office/drawing/2014/main" id="{C25E6FAA-B18E-45D4-84CB-08BFB872514F}"/>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Tree>
    <p:extLst>
      <p:ext uri="{BB962C8B-B14F-4D97-AF65-F5344CB8AC3E}">
        <p14:creationId xmlns:p14="http://schemas.microsoft.com/office/powerpoint/2010/main" val="399628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AIM OF TRAINING PREPARATION</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a:t>
            </a:fld>
            <a:endParaRPr lang="en-US" altLang="pl-PL"/>
          </a:p>
        </p:txBody>
      </p:sp>
      <p:sp>
        <p:nvSpPr>
          <p:cNvPr id="13" name="Prostokąt 12">
            <a:extLst>
              <a:ext uri="{FF2B5EF4-FFF2-40B4-BE49-F238E27FC236}">
                <a16:creationId xmlns:a16="http://schemas.microsoft.com/office/drawing/2014/main" id="{DF50197F-BDE7-4BC2-84B9-36470F5998F9}"/>
              </a:ext>
            </a:extLst>
          </p:cNvPr>
          <p:cNvSpPr/>
          <p:nvPr/>
        </p:nvSpPr>
        <p:spPr>
          <a:xfrm>
            <a:off x="4222067" y="1620001"/>
            <a:ext cx="7994613" cy="41552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dtytuł 2">
            <a:extLst>
              <a:ext uri="{FF2B5EF4-FFF2-40B4-BE49-F238E27FC236}">
                <a16:creationId xmlns:a16="http://schemas.microsoft.com/office/drawing/2014/main" id="{CDA9BCC4-247D-4888-8086-C380EC7AACDD}"/>
              </a:ext>
            </a:extLst>
          </p:cNvPr>
          <p:cNvSpPr>
            <a:spLocks noGrp="1"/>
          </p:cNvSpPr>
          <p:nvPr>
            <p:ph idx="1"/>
          </p:nvPr>
        </p:nvSpPr>
        <p:spPr>
          <a:xfrm>
            <a:off x="4583832" y="2641279"/>
            <a:ext cx="5485693" cy="2596720"/>
          </a:xfrm>
        </p:spPr>
        <p:txBody>
          <a:bodyPr/>
          <a:lstStyle/>
          <a:p>
            <a:pPr marL="0" indent="0">
              <a:lnSpc>
                <a:spcPct val="150000"/>
              </a:lnSpc>
              <a:spcAft>
                <a:spcPts val="1200"/>
              </a:spcAft>
              <a:buNone/>
            </a:pPr>
            <a:r>
              <a:rPr lang="pl-PL" sz="1800" b="1" dirty="0">
                <a:solidFill>
                  <a:schemeClr val="tx1">
                    <a:lumMod val="75000"/>
                    <a:lumOff val="25000"/>
                  </a:schemeClr>
                </a:solidFill>
              </a:rPr>
              <a:t>THIS MODULE IS BASED ON TRAINING PREPARATION FROM THE TECHNICAL SIDE AND TOOL SELECTION. </a:t>
            </a:r>
          </a:p>
          <a:p>
            <a:pPr marL="0" indent="0">
              <a:lnSpc>
                <a:spcPct val="150000"/>
              </a:lnSpc>
              <a:spcAft>
                <a:spcPts val="1200"/>
              </a:spcAft>
              <a:buNone/>
            </a:pPr>
            <a:r>
              <a:rPr lang="pl-PL" sz="1800" b="1" dirty="0">
                <a:solidFill>
                  <a:schemeClr val="tx1">
                    <a:lumMod val="75000"/>
                    <a:lumOff val="25000"/>
                  </a:schemeClr>
                </a:solidFill>
              </a:rPr>
              <a:t>IT WILL FOCUS ON SELECTING METHODS OF GROUP WORK AND DIDACTIC RESOURCES.</a:t>
            </a:r>
          </a:p>
          <a:p>
            <a:pPr>
              <a:lnSpc>
                <a:spcPct val="150000"/>
              </a:lnSpc>
              <a:spcAft>
                <a:spcPts val="1200"/>
              </a:spcAft>
              <a:buBlip>
                <a:blip r:embed="rId2"/>
              </a:buBlip>
            </a:pPr>
            <a:endParaRPr lang="pl-PL" sz="1800" b="1" dirty="0">
              <a:solidFill>
                <a:schemeClr val="tx1">
                  <a:lumMod val="75000"/>
                  <a:lumOff val="25000"/>
                </a:schemeClr>
              </a:solidFill>
            </a:endParaRPr>
          </a:p>
        </p:txBody>
      </p:sp>
      <p:pic>
        <p:nvPicPr>
          <p:cNvPr id="15" name="Obraz 14">
            <a:extLst>
              <a:ext uri="{FF2B5EF4-FFF2-40B4-BE49-F238E27FC236}">
                <a16:creationId xmlns:a16="http://schemas.microsoft.com/office/drawing/2014/main" id="{B748F5B2-7588-4F58-9A54-7CC3489A07D6}"/>
              </a:ext>
            </a:extLst>
          </p:cNvPr>
          <p:cNvPicPr>
            <a:picLocks noChangeAspect="1"/>
          </p:cNvPicPr>
          <p:nvPr/>
        </p:nvPicPr>
        <p:blipFill>
          <a:blip r:embed="rId3"/>
          <a:stretch>
            <a:fillRect/>
          </a:stretch>
        </p:blipFill>
        <p:spPr>
          <a:xfrm rot="5400000" flipH="1">
            <a:off x="1991823" y="-497853"/>
            <a:ext cx="231727" cy="4228758"/>
          </a:xfrm>
          <a:prstGeom prst="rect">
            <a:avLst/>
          </a:prstGeom>
        </p:spPr>
      </p:pic>
      <p:pic>
        <p:nvPicPr>
          <p:cNvPr id="16" name="Obraz 15">
            <a:extLst>
              <a:ext uri="{FF2B5EF4-FFF2-40B4-BE49-F238E27FC236}">
                <a16:creationId xmlns:a16="http://schemas.microsoft.com/office/drawing/2014/main" id="{0AD9FB31-9E4A-439E-899C-D96DF0EB867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0567" r="9141"/>
          <a:stretch/>
        </p:blipFill>
        <p:spPr>
          <a:xfrm>
            <a:off x="0" y="1620000"/>
            <a:ext cx="4222067" cy="5238000"/>
          </a:xfrm>
          <a:prstGeom prst="rect">
            <a:avLst/>
          </a:prstGeom>
        </p:spPr>
      </p:pic>
      <p:pic>
        <p:nvPicPr>
          <p:cNvPr id="17" name="Grafika 16">
            <a:extLst>
              <a:ext uri="{FF2B5EF4-FFF2-40B4-BE49-F238E27FC236}">
                <a16:creationId xmlns:a16="http://schemas.microsoft.com/office/drawing/2014/main" id="{296B9113-2ED5-42CC-98CE-B017345338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8221" y="2780928"/>
            <a:ext cx="1741984" cy="1858115"/>
          </a:xfrm>
          <a:prstGeom prst="rect">
            <a:avLst/>
          </a:prstGeom>
        </p:spPr>
      </p:pic>
    </p:spTree>
    <p:extLst>
      <p:ext uri="{BB962C8B-B14F-4D97-AF65-F5344CB8AC3E}">
        <p14:creationId xmlns:p14="http://schemas.microsoft.com/office/powerpoint/2010/main" val="2014659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30</a:t>
            </a:fld>
            <a:endParaRPr lang="en-US" altLang="pl-PL"/>
          </a:p>
        </p:txBody>
      </p:sp>
      <p:sp>
        <p:nvSpPr>
          <p:cNvPr id="12" name="Prostokąt: jeden ścięty róg 11">
            <a:extLst>
              <a:ext uri="{FF2B5EF4-FFF2-40B4-BE49-F238E27FC236}">
                <a16:creationId xmlns:a16="http://schemas.microsoft.com/office/drawing/2014/main" id="{5D9CA1B3-D871-4310-BF10-69A99331CE4C}"/>
              </a:ext>
            </a:extLst>
          </p:cNvPr>
          <p:cNvSpPr/>
          <p:nvPr/>
        </p:nvSpPr>
        <p:spPr>
          <a:xfrm>
            <a:off x="8771894" y="1772817"/>
            <a:ext cx="2440221" cy="38159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jeden ścięty róg 12">
            <a:extLst>
              <a:ext uri="{FF2B5EF4-FFF2-40B4-BE49-F238E27FC236}">
                <a16:creationId xmlns:a16="http://schemas.microsoft.com/office/drawing/2014/main" id="{899E68C3-FCAD-4DEA-9E13-61E045B17DB9}"/>
              </a:ext>
            </a:extLst>
          </p:cNvPr>
          <p:cNvSpPr/>
          <p:nvPr/>
        </p:nvSpPr>
        <p:spPr>
          <a:xfrm>
            <a:off x="6144978" y="1772816"/>
            <a:ext cx="2440222" cy="3830401"/>
          </a:xfrm>
          <a:prstGeom prst="snip1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4" name="Prostokąt: jeden ścięty róg 13">
            <a:extLst>
              <a:ext uri="{FF2B5EF4-FFF2-40B4-BE49-F238E27FC236}">
                <a16:creationId xmlns:a16="http://schemas.microsoft.com/office/drawing/2014/main" id="{F471AB02-D081-4303-915B-10B11EFA9CF4}"/>
              </a:ext>
            </a:extLst>
          </p:cNvPr>
          <p:cNvSpPr/>
          <p:nvPr/>
        </p:nvSpPr>
        <p:spPr>
          <a:xfrm>
            <a:off x="3515310" y="1772816"/>
            <a:ext cx="2440222" cy="3830401"/>
          </a:xfrm>
          <a:prstGeom prst="snip1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dtytuł 2">
            <a:extLst>
              <a:ext uri="{FF2B5EF4-FFF2-40B4-BE49-F238E27FC236}">
                <a16:creationId xmlns:a16="http://schemas.microsoft.com/office/drawing/2014/main" id="{0B30A6C2-89F5-46F3-B4F4-6CC8BDC72162}"/>
              </a:ext>
            </a:extLst>
          </p:cNvPr>
          <p:cNvSpPr>
            <a:spLocks noGrp="1"/>
          </p:cNvSpPr>
          <p:nvPr>
            <p:ph idx="1"/>
          </p:nvPr>
        </p:nvSpPr>
        <p:spPr>
          <a:xfrm>
            <a:off x="3646473" y="2893748"/>
            <a:ext cx="2337645" cy="2911516"/>
          </a:xfrm>
        </p:spPr>
        <p:txBody>
          <a:bodyPr/>
          <a:lstStyle/>
          <a:p>
            <a:pPr marL="0" indent="0">
              <a:buNone/>
            </a:pPr>
            <a:r>
              <a:rPr lang="pl-PL" sz="1600" b="1" dirty="0">
                <a:solidFill>
                  <a:schemeClr val="bg1"/>
                </a:solidFill>
              </a:rPr>
              <a:t>SLIDES</a:t>
            </a:r>
            <a:endParaRPr lang="pl-PL" sz="1600" dirty="0">
              <a:solidFill>
                <a:schemeClr val="tx1">
                  <a:lumMod val="75000"/>
                  <a:lumOff val="25000"/>
                </a:schemeClr>
              </a:solidFill>
            </a:endParaRPr>
          </a:p>
          <a:p>
            <a:pPr>
              <a:buBlip>
                <a:blip r:embed="rId3"/>
              </a:buBlip>
            </a:pPr>
            <a:r>
              <a:rPr lang="en-GB" sz="1600" dirty="0">
                <a:solidFill>
                  <a:schemeClr val="tx1">
                    <a:lumMod val="75000"/>
                    <a:lumOff val="25000"/>
                  </a:schemeClr>
                </a:solidFill>
              </a:rPr>
              <a:t>e.g. a slide show on health and safety rules when flambeeing dishes</a:t>
            </a:r>
          </a:p>
          <a:p>
            <a:pPr>
              <a:buBlip>
                <a:blip r:embed="rId3"/>
              </a:buBlip>
            </a:pPr>
            <a:r>
              <a:rPr lang="en-GB" sz="1600" dirty="0">
                <a:solidFill>
                  <a:schemeClr val="tx1">
                    <a:lumMod val="75000"/>
                    <a:lumOff val="25000"/>
                  </a:schemeClr>
                </a:solidFill>
              </a:rPr>
              <a:t> </a:t>
            </a:r>
            <a:r>
              <a:rPr lang="pl-PL" sz="1600" b="1" dirty="0">
                <a:solidFill>
                  <a:schemeClr val="bg1"/>
                </a:solidFill>
              </a:rPr>
              <a:t>PRINT OUTS</a:t>
            </a:r>
            <a:endParaRPr lang="pl-PL" sz="1600" dirty="0">
              <a:solidFill>
                <a:schemeClr val="tx1">
                  <a:lumMod val="75000"/>
                  <a:lumOff val="25000"/>
                </a:schemeClr>
              </a:solidFill>
            </a:endParaRPr>
          </a:p>
          <a:p>
            <a:pPr>
              <a:buBlip>
                <a:blip r:embed="rId3"/>
              </a:buBlip>
            </a:pPr>
            <a:r>
              <a:rPr lang="pl-PL" sz="1600" dirty="0" err="1">
                <a:solidFill>
                  <a:schemeClr val="tx1">
                    <a:lumMod val="75000"/>
                    <a:lumOff val="25000"/>
                  </a:schemeClr>
                </a:solidFill>
              </a:rPr>
              <a:t>E.g</a:t>
            </a:r>
            <a:r>
              <a:rPr lang="pl-PL" sz="1600" dirty="0">
                <a:solidFill>
                  <a:schemeClr val="tx1">
                    <a:lumMod val="75000"/>
                    <a:lumOff val="25000"/>
                  </a:schemeClr>
                </a:solidFill>
              </a:rPr>
              <a:t>. </a:t>
            </a:r>
            <a:r>
              <a:rPr lang="pl-PL" sz="1600" dirty="0" err="1">
                <a:solidFill>
                  <a:schemeClr val="tx1">
                    <a:lumMod val="75000"/>
                    <a:lumOff val="25000"/>
                  </a:schemeClr>
                </a:solidFill>
              </a:rPr>
              <a:t>menus</a:t>
            </a:r>
            <a:endParaRPr lang="pl-PL" sz="1600" dirty="0">
              <a:solidFill>
                <a:schemeClr val="tx1">
                  <a:lumMod val="75000"/>
                  <a:lumOff val="25000"/>
                </a:schemeClr>
              </a:solidFill>
            </a:endParaRPr>
          </a:p>
          <a:p>
            <a:pPr marL="0" indent="0">
              <a:buNone/>
            </a:pPr>
            <a:endParaRPr lang="pl-PL" sz="1800" b="1" dirty="0">
              <a:solidFill>
                <a:schemeClr val="tx1">
                  <a:lumMod val="85000"/>
                  <a:lumOff val="15000"/>
                </a:schemeClr>
              </a:solidFill>
            </a:endParaRPr>
          </a:p>
        </p:txBody>
      </p:sp>
      <p:sp>
        <p:nvSpPr>
          <p:cNvPr id="33" name="Podtytuł 2">
            <a:extLst>
              <a:ext uri="{FF2B5EF4-FFF2-40B4-BE49-F238E27FC236}">
                <a16:creationId xmlns:a16="http://schemas.microsoft.com/office/drawing/2014/main" id="{14F89E97-14B6-40DD-9D14-BBA75DF733BE}"/>
              </a:ext>
            </a:extLst>
          </p:cNvPr>
          <p:cNvSpPr txBox="1">
            <a:spLocks/>
          </p:cNvSpPr>
          <p:nvPr/>
        </p:nvSpPr>
        <p:spPr bwMode="auto">
          <a:xfrm>
            <a:off x="6237028" y="2893748"/>
            <a:ext cx="2337645" cy="17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1600" b="1" dirty="0">
                <a:solidFill>
                  <a:schemeClr val="bg1"/>
                </a:solidFill>
              </a:rPr>
              <a:t>RECORDINGS</a:t>
            </a:r>
            <a:endParaRPr lang="pl-PL" sz="1600" dirty="0">
              <a:solidFill>
                <a:schemeClr val="tx1">
                  <a:lumMod val="75000"/>
                  <a:lumOff val="25000"/>
                </a:schemeClr>
              </a:solidFill>
            </a:endParaRPr>
          </a:p>
          <a:p>
            <a:pPr>
              <a:buBlip>
                <a:blip r:embed="rId3"/>
              </a:buBlip>
            </a:pPr>
            <a:r>
              <a:rPr lang="en-GB" sz="1600" dirty="0">
                <a:solidFill>
                  <a:schemeClr val="tx1">
                    <a:lumMod val="75000"/>
                    <a:lumOff val="25000"/>
                  </a:schemeClr>
                </a:solidFill>
              </a:rPr>
              <a:t>e.g.  A conversation with a client ordering food </a:t>
            </a:r>
            <a:endParaRPr lang="pl-PL" sz="1800" b="1" dirty="0">
              <a:solidFill>
                <a:schemeClr val="tx1">
                  <a:lumMod val="85000"/>
                  <a:lumOff val="15000"/>
                </a:schemeClr>
              </a:solidFill>
            </a:endParaRPr>
          </a:p>
        </p:txBody>
      </p:sp>
      <p:sp>
        <p:nvSpPr>
          <p:cNvPr id="34" name="Podtytuł 2">
            <a:extLst>
              <a:ext uri="{FF2B5EF4-FFF2-40B4-BE49-F238E27FC236}">
                <a16:creationId xmlns:a16="http://schemas.microsoft.com/office/drawing/2014/main" id="{90B01B13-35AE-41F0-954B-1902FC5E2E09}"/>
              </a:ext>
            </a:extLst>
          </p:cNvPr>
          <p:cNvSpPr txBox="1">
            <a:spLocks/>
          </p:cNvSpPr>
          <p:nvPr/>
        </p:nvSpPr>
        <p:spPr bwMode="auto">
          <a:xfrm>
            <a:off x="8888550" y="2893748"/>
            <a:ext cx="2337645" cy="19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1600" b="1" dirty="0">
                <a:solidFill>
                  <a:schemeClr val="bg1"/>
                </a:solidFill>
              </a:rPr>
              <a:t>FILMS</a:t>
            </a:r>
            <a:endParaRPr lang="pl-PL" sz="1600" dirty="0">
              <a:solidFill>
                <a:schemeClr val="tx1">
                  <a:lumMod val="75000"/>
                  <a:lumOff val="25000"/>
                </a:schemeClr>
              </a:solidFill>
            </a:endParaRPr>
          </a:p>
          <a:p>
            <a:pPr>
              <a:buBlip>
                <a:blip r:embed="rId3"/>
              </a:buBlip>
            </a:pPr>
            <a:r>
              <a:rPr lang="pl-PL" sz="1600" dirty="0" err="1">
                <a:solidFill>
                  <a:schemeClr val="tx1">
                    <a:lumMod val="75000"/>
                    <a:lumOff val="25000"/>
                  </a:schemeClr>
                </a:solidFill>
              </a:rPr>
              <a:t>E.g</a:t>
            </a:r>
            <a:r>
              <a:rPr lang="pl-PL" sz="1600" dirty="0">
                <a:solidFill>
                  <a:schemeClr val="tx1">
                    <a:lumMod val="75000"/>
                    <a:lumOff val="25000"/>
                  </a:schemeClr>
                </a:solidFill>
              </a:rPr>
              <a:t>. </a:t>
            </a:r>
            <a:r>
              <a:rPr lang="pl-PL" sz="1600" dirty="0" err="1">
                <a:solidFill>
                  <a:schemeClr val="tx1">
                    <a:lumMod val="75000"/>
                    <a:lumOff val="25000"/>
                  </a:schemeClr>
                </a:solidFill>
              </a:rPr>
              <a:t>preparing</a:t>
            </a:r>
            <a:r>
              <a:rPr lang="pl-PL" sz="1600" dirty="0">
                <a:solidFill>
                  <a:schemeClr val="tx1">
                    <a:lumMod val="75000"/>
                    <a:lumOff val="25000"/>
                  </a:schemeClr>
                </a:solidFill>
              </a:rPr>
              <a:t> a hall for a </a:t>
            </a:r>
            <a:r>
              <a:rPr lang="pl-PL" sz="1600" dirty="0" err="1">
                <a:solidFill>
                  <a:schemeClr val="tx1">
                    <a:lumMod val="75000"/>
                    <a:lumOff val="25000"/>
                  </a:schemeClr>
                </a:solidFill>
              </a:rPr>
              <a:t>banquet</a:t>
            </a:r>
            <a:r>
              <a:rPr lang="pl-PL" sz="1600" dirty="0">
                <a:solidFill>
                  <a:schemeClr val="tx1">
                    <a:lumMod val="75000"/>
                    <a:lumOff val="25000"/>
                  </a:schemeClr>
                </a:solidFill>
              </a:rPr>
              <a:t> </a:t>
            </a:r>
          </a:p>
          <a:p>
            <a:pPr>
              <a:buBlip>
                <a:blip r:embed="rId3"/>
              </a:buBlip>
            </a:pPr>
            <a:r>
              <a:rPr lang="pl-PL" sz="1600" b="1" dirty="0">
                <a:solidFill>
                  <a:schemeClr val="bg1"/>
                </a:solidFill>
              </a:rPr>
              <a:t>PROGRAMS</a:t>
            </a:r>
            <a:endParaRPr lang="pl-PL" sz="1600" dirty="0">
              <a:solidFill>
                <a:schemeClr val="tx1">
                  <a:lumMod val="75000"/>
                  <a:lumOff val="25000"/>
                </a:schemeClr>
              </a:solidFill>
            </a:endParaRPr>
          </a:p>
          <a:p>
            <a:pPr>
              <a:buBlip>
                <a:blip r:embed="rId3"/>
              </a:buBlip>
            </a:pPr>
            <a:r>
              <a:rPr lang="en-GB" sz="1600" dirty="0">
                <a:solidFill>
                  <a:schemeClr val="tx1">
                    <a:lumMod val="75000"/>
                    <a:lumOff val="25000"/>
                  </a:schemeClr>
                </a:solidFill>
              </a:rPr>
              <a:t>e.g. a report on serving an organised group</a:t>
            </a:r>
            <a:endParaRPr lang="pl-PL" sz="1600" dirty="0">
              <a:solidFill>
                <a:schemeClr val="tx1">
                  <a:lumMod val="75000"/>
                  <a:lumOff val="25000"/>
                </a:schemeClr>
              </a:solidFill>
            </a:endParaRPr>
          </a:p>
          <a:p>
            <a:pPr marL="0" indent="0">
              <a:buFont typeface="Arial" panose="020B0604020202020204" pitchFamily="34" charset="0"/>
              <a:buNone/>
            </a:pPr>
            <a:endParaRPr lang="pl-PL" sz="1800" b="1" dirty="0">
              <a:solidFill>
                <a:schemeClr val="tx1">
                  <a:lumMod val="85000"/>
                  <a:lumOff val="15000"/>
                </a:schemeClr>
              </a:solidFill>
            </a:endParaRPr>
          </a:p>
        </p:txBody>
      </p:sp>
      <p:sp>
        <p:nvSpPr>
          <p:cNvPr id="20" name="Prostokąt 19">
            <a:extLst>
              <a:ext uri="{FF2B5EF4-FFF2-40B4-BE49-F238E27FC236}">
                <a16:creationId xmlns:a16="http://schemas.microsoft.com/office/drawing/2014/main" id="{61EA3A00-E3AF-4BBF-AADB-5C4A00343E6F}"/>
              </a:ext>
            </a:extLst>
          </p:cNvPr>
          <p:cNvSpPr/>
          <p:nvPr/>
        </p:nvSpPr>
        <p:spPr>
          <a:xfrm>
            <a:off x="824773" y="4219465"/>
            <a:ext cx="1908150" cy="400110"/>
          </a:xfrm>
          <a:prstGeom prst="rect">
            <a:avLst/>
          </a:prstGeom>
        </p:spPr>
        <p:txBody>
          <a:bodyPr wrap="none">
            <a:spAutoFit/>
          </a:bodyPr>
          <a:lstStyle/>
          <a:p>
            <a:pPr algn="ctr"/>
            <a:r>
              <a:rPr lang="pl-PL" sz="2000" b="1" dirty="0">
                <a:solidFill>
                  <a:schemeClr val="bg1"/>
                </a:solidFill>
                <a:highlight>
                  <a:srgbClr val="FD6D01"/>
                </a:highlight>
              </a:rPr>
              <a:t> </a:t>
            </a:r>
            <a:r>
              <a:rPr lang="pl-PL" sz="2000" b="1" dirty="0" err="1">
                <a:solidFill>
                  <a:schemeClr val="bg1"/>
                </a:solidFill>
                <a:highlight>
                  <a:srgbClr val="FD6D01"/>
                </a:highlight>
              </a:rPr>
              <a:t>TEACHING</a:t>
            </a:r>
            <a:r>
              <a:rPr lang="pl-PL" sz="2000" b="1" dirty="0">
                <a:solidFill>
                  <a:schemeClr val="bg1"/>
                </a:solidFill>
                <a:highlight>
                  <a:srgbClr val="FD6D01"/>
                </a:highlight>
              </a:rPr>
              <a:t> AIDS</a:t>
            </a:r>
            <a:endParaRPr lang="pl-PL" sz="2000" dirty="0">
              <a:solidFill>
                <a:schemeClr val="tx1">
                  <a:lumMod val="75000"/>
                  <a:lumOff val="25000"/>
                </a:schemeClr>
              </a:solidFill>
              <a:highlight>
                <a:srgbClr val="FD6D01"/>
              </a:highlight>
            </a:endParaRPr>
          </a:p>
        </p:txBody>
      </p:sp>
      <p:sp>
        <p:nvSpPr>
          <p:cNvPr id="21" name="Prostokąt 20">
            <a:extLst>
              <a:ext uri="{FF2B5EF4-FFF2-40B4-BE49-F238E27FC236}">
                <a16:creationId xmlns:a16="http://schemas.microsoft.com/office/drawing/2014/main" id="{169FB36C-19D8-4A24-BDE9-3AA4EBB07F51}"/>
              </a:ext>
            </a:extLst>
          </p:cNvPr>
          <p:cNvSpPr/>
          <p:nvPr/>
        </p:nvSpPr>
        <p:spPr>
          <a:xfrm>
            <a:off x="3514325"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VISUAL</a:t>
            </a:r>
            <a:endParaRPr lang="pl-PL" dirty="0"/>
          </a:p>
        </p:txBody>
      </p:sp>
      <p:sp>
        <p:nvSpPr>
          <p:cNvPr id="22" name="Prostokąt 21">
            <a:extLst>
              <a:ext uri="{FF2B5EF4-FFF2-40B4-BE49-F238E27FC236}">
                <a16:creationId xmlns:a16="http://schemas.microsoft.com/office/drawing/2014/main" id="{777994AB-D982-4A33-9A8A-7FA64FFAE8AF}"/>
              </a:ext>
            </a:extLst>
          </p:cNvPr>
          <p:cNvSpPr/>
          <p:nvPr/>
        </p:nvSpPr>
        <p:spPr>
          <a:xfrm>
            <a:off x="6144978"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AUDITORY </a:t>
            </a:r>
            <a:endParaRPr lang="pl-PL" dirty="0"/>
          </a:p>
        </p:txBody>
      </p:sp>
      <p:sp>
        <p:nvSpPr>
          <p:cNvPr id="23" name="Prostokąt 22">
            <a:extLst>
              <a:ext uri="{FF2B5EF4-FFF2-40B4-BE49-F238E27FC236}">
                <a16:creationId xmlns:a16="http://schemas.microsoft.com/office/drawing/2014/main" id="{9B9ECB9A-D25E-4FA0-BFCF-3A04D0105B23}"/>
              </a:ext>
            </a:extLst>
          </p:cNvPr>
          <p:cNvSpPr/>
          <p:nvPr/>
        </p:nvSpPr>
        <p:spPr>
          <a:xfrm>
            <a:off x="8785974" y="2214076"/>
            <a:ext cx="2440221"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AUDIO-VISUAL</a:t>
            </a:r>
          </a:p>
        </p:txBody>
      </p:sp>
      <p:pic>
        <p:nvPicPr>
          <p:cNvPr id="18" name="Obraz 3">
            <a:extLst>
              <a:ext uri="{FF2B5EF4-FFF2-40B4-BE49-F238E27FC236}">
                <a16:creationId xmlns:a16="http://schemas.microsoft.com/office/drawing/2014/main" id="{C2B23383-C12B-B946-8C77-62D6ABE9E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089" y="2420888"/>
            <a:ext cx="1577519" cy="1577519"/>
          </a:xfrm>
          <a:prstGeom prst="rect">
            <a:avLst/>
          </a:prstGeom>
        </p:spPr>
      </p:pic>
    </p:spTree>
    <p:extLst>
      <p:ext uri="{BB962C8B-B14F-4D97-AF65-F5344CB8AC3E}">
        <p14:creationId xmlns:p14="http://schemas.microsoft.com/office/powerpoint/2010/main" val="83907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91C3C8E9-FFEA-4266-98D6-50A8D6E251BC}"/>
              </a:ext>
            </a:extLst>
          </p:cNvPr>
          <p:cNvSpPr/>
          <p:nvPr/>
        </p:nvSpPr>
        <p:spPr>
          <a:xfrm>
            <a:off x="596372" y="4293096"/>
            <a:ext cx="2282612" cy="400110"/>
          </a:xfrm>
          <a:prstGeom prst="rect">
            <a:avLst/>
          </a:prstGeom>
        </p:spPr>
        <p:txBody>
          <a:bodyPr wrap="square">
            <a:spAutoFit/>
          </a:bodyPr>
          <a:lstStyle/>
          <a:p>
            <a:pPr algn="ctr"/>
            <a:r>
              <a:rPr lang="pl-PL" sz="2000" b="1" dirty="0">
                <a:solidFill>
                  <a:schemeClr val="bg1"/>
                </a:solidFill>
                <a:highlight>
                  <a:srgbClr val="FD6D01"/>
                </a:highlight>
              </a:rPr>
              <a:t>TECHNICAL AIDS</a:t>
            </a:r>
            <a:endParaRPr lang="pl-PL" sz="2000" dirty="0">
              <a:solidFill>
                <a:schemeClr val="tx1">
                  <a:lumMod val="75000"/>
                  <a:lumOff val="25000"/>
                </a:schemeClr>
              </a:solidFill>
            </a:endParaRPr>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31</a:t>
            </a:fld>
            <a:endParaRPr lang="en-US" altLang="pl-PL"/>
          </a:p>
        </p:txBody>
      </p:sp>
      <p:pic>
        <p:nvPicPr>
          <p:cNvPr id="17" name="Obraz 16">
            <a:extLst>
              <a:ext uri="{FF2B5EF4-FFF2-40B4-BE49-F238E27FC236}">
                <a16:creationId xmlns:a16="http://schemas.microsoft.com/office/drawing/2014/main" id="{71A8F65D-12B1-4033-B375-F671BDD97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83" y="2549630"/>
            <a:ext cx="1501991" cy="1501991"/>
          </a:xfrm>
          <a:prstGeom prst="rect">
            <a:avLst/>
          </a:prstGeom>
        </p:spPr>
      </p:pic>
      <p:sp>
        <p:nvSpPr>
          <p:cNvPr id="16" name="Prostokąt: jeden ścięty róg 15">
            <a:extLst>
              <a:ext uri="{FF2B5EF4-FFF2-40B4-BE49-F238E27FC236}">
                <a16:creationId xmlns:a16="http://schemas.microsoft.com/office/drawing/2014/main" id="{B40C5A3E-C320-4E76-9733-F886231FFA3A}"/>
              </a:ext>
            </a:extLst>
          </p:cNvPr>
          <p:cNvSpPr/>
          <p:nvPr/>
        </p:nvSpPr>
        <p:spPr>
          <a:xfrm>
            <a:off x="8800864" y="1772817"/>
            <a:ext cx="2440221" cy="3815964"/>
          </a:xfrm>
          <a:prstGeom prst="snip1Rect">
            <a:avLst/>
          </a:prstGeom>
          <a:solidFill>
            <a:srgbClr val="F33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jeden ścięty róg 17">
            <a:extLst>
              <a:ext uri="{FF2B5EF4-FFF2-40B4-BE49-F238E27FC236}">
                <a16:creationId xmlns:a16="http://schemas.microsoft.com/office/drawing/2014/main" id="{A0E2D015-7C61-4BF3-BA8D-29B38BE25602}"/>
              </a:ext>
            </a:extLst>
          </p:cNvPr>
          <p:cNvSpPr/>
          <p:nvPr/>
        </p:nvSpPr>
        <p:spPr>
          <a:xfrm>
            <a:off x="6173948" y="1772816"/>
            <a:ext cx="2440222" cy="3830401"/>
          </a:xfrm>
          <a:prstGeom prst="snip1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9" name="Prostokąt 18">
            <a:extLst>
              <a:ext uri="{FF2B5EF4-FFF2-40B4-BE49-F238E27FC236}">
                <a16:creationId xmlns:a16="http://schemas.microsoft.com/office/drawing/2014/main" id="{EEC79D19-991B-463E-9532-BA3CC1B51974}"/>
              </a:ext>
            </a:extLst>
          </p:cNvPr>
          <p:cNvSpPr/>
          <p:nvPr/>
        </p:nvSpPr>
        <p:spPr>
          <a:xfrm>
            <a:off x="6173948"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RECORDING</a:t>
            </a:r>
            <a:endParaRPr lang="pl-PL" dirty="0"/>
          </a:p>
        </p:txBody>
      </p:sp>
      <p:sp>
        <p:nvSpPr>
          <p:cNvPr id="21" name="Prostokąt: jeden ścięty róg 20">
            <a:extLst>
              <a:ext uri="{FF2B5EF4-FFF2-40B4-BE49-F238E27FC236}">
                <a16:creationId xmlns:a16="http://schemas.microsoft.com/office/drawing/2014/main" id="{FFA7EAB8-54C3-4D5A-95C4-FFA72C1376AB}"/>
              </a:ext>
            </a:extLst>
          </p:cNvPr>
          <p:cNvSpPr/>
          <p:nvPr/>
        </p:nvSpPr>
        <p:spPr>
          <a:xfrm>
            <a:off x="3541893" y="1772816"/>
            <a:ext cx="2440222" cy="3830401"/>
          </a:xfrm>
          <a:prstGeom prst="snip1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39A2F20E-FF89-4931-9EEF-E5903A2CE673}"/>
              </a:ext>
            </a:extLst>
          </p:cNvPr>
          <p:cNvSpPr/>
          <p:nvPr/>
        </p:nvSpPr>
        <p:spPr>
          <a:xfrm>
            <a:off x="3543295"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COMPUTER</a:t>
            </a:r>
            <a:endParaRPr lang="pl-PL" dirty="0"/>
          </a:p>
        </p:txBody>
      </p:sp>
      <p:sp>
        <p:nvSpPr>
          <p:cNvPr id="24" name="Podtytuł 2">
            <a:extLst>
              <a:ext uri="{FF2B5EF4-FFF2-40B4-BE49-F238E27FC236}">
                <a16:creationId xmlns:a16="http://schemas.microsoft.com/office/drawing/2014/main" id="{C0910B52-4AFE-4F23-B23A-4A3CE5A1CAB1}"/>
              </a:ext>
            </a:extLst>
          </p:cNvPr>
          <p:cNvSpPr txBox="1">
            <a:spLocks/>
          </p:cNvSpPr>
          <p:nvPr/>
        </p:nvSpPr>
        <p:spPr bwMode="auto">
          <a:xfrm>
            <a:off x="6259799" y="2938920"/>
            <a:ext cx="2469057" cy="186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pl-PL" sz="1600" b="1" dirty="0">
                <a:solidFill>
                  <a:schemeClr val="bg1"/>
                </a:solidFill>
              </a:rPr>
              <a:t>CAMERA</a:t>
            </a:r>
          </a:p>
          <a:p>
            <a:pPr>
              <a:buBlip>
                <a:blip r:embed="rId3"/>
              </a:buBlip>
            </a:pPr>
            <a:r>
              <a:rPr lang="pl-PL" sz="1600" b="1" dirty="0">
                <a:solidFill>
                  <a:schemeClr val="bg1"/>
                </a:solidFill>
              </a:rPr>
              <a:t>VIDEO CAMERA</a:t>
            </a:r>
          </a:p>
          <a:p>
            <a:pPr>
              <a:buBlip>
                <a:blip r:embed="rId3"/>
              </a:buBlip>
            </a:pPr>
            <a:r>
              <a:rPr lang="pl-PL" sz="1600" b="1" dirty="0">
                <a:solidFill>
                  <a:schemeClr val="bg1"/>
                </a:solidFill>
              </a:rPr>
              <a:t>DICTAPHONE </a:t>
            </a:r>
          </a:p>
          <a:p>
            <a:pPr>
              <a:buBlip>
                <a:blip r:embed="rId3"/>
              </a:buBlip>
            </a:pPr>
            <a:r>
              <a:rPr lang="pl-PL" sz="1600" b="1" dirty="0">
                <a:solidFill>
                  <a:schemeClr val="bg1"/>
                </a:solidFill>
              </a:rPr>
              <a:t>TAPE RECORDER</a:t>
            </a:r>
          </a:p>
        </p:txBody>
      </p:sp>
      <p:sp>
        <p:nvSpPr>
          <p:cNvPr id="25" name="Podtytuł 2">
            <a:extLst>
              <a:ext uri="{FF2B5EF4-FFF2-40B4-BE49-F238E27FC236}">
                <a16:creationId xmlns:a16="http://schemas.microsoft.com/office/drawing/2014/main" id="{1585E4EC-77D2-4EC7-94E3-07EBCAF7FDAD}"/>
              </a:ext>
            </a:extLst>
          </p:cNvPr>
          <p:cNvSpPr txBox="1">
            <a:spLocks/>
          </p:cNvSpPr>
          <p:nvPr/>
        </p:nvSpPr>
        <p:spPr bwMode="auto">
          <a:xfrm>
            <a:off x="8878901" y="2938920"/>
            <a:ext cx="2063873" cy="12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pl-PL" sz="1600" b="1" dirty="0">
                <a:solidFill>
                  <a:schemeClr val="bg1"/>
                </a:solidFill>
              </a:rPr>
              <a:t>MULTIMEDIA</a:t>
            </a:r>
          </a:p>
          <a:p>
            <a:pPr>
              <a:buBlip>
                <a:blip r:embed="rId3"/>
              </a:buBlip>
            </a:pPr>
            <a:r>
              <a:rPr lang="pl-PL" sz="1600" b="1" dirty="0">
                <a:solidFill>
                  <a:schemeClr val="bg1"/>
                </a:solidFill>
              </a:rPr>
              <a:t>CD</a:t>
            </a:r>
          </a:p>
          <a:p>
            <a:pPr>
              <a:buBlip>
                <a:blip r:embed="rId3"/>
              </a:buBlip>
            </a:pPr>
            <a:r>
              <a:rPr lang="pl-PL" sz="1600" b="1" dirty="0">
                <a:solidFill>
                  <a:schemeClr val="bg1"/>
                </a:solidFill>
              </a:rPr>
              <a:t>DVD</a:t>
            </a:r>
            <a:endParaRPr lang="pl-PL" sz="1600" b="1" dirty="0">
              <a:solidFill>
                <a:schemeClr val="tx1">
                  <a:lumMod val="85000"/>
                  <a:lumOff val="15000"/>
                </a:schemeClr>
              </a:solidFill>
            </a:endParaRPr>
          </a:p>
        </p:txBody>
      </p:sp>
      <p:sp>
        <p:nvSpPr>
          <p:cNvPr id="26" name="Prostokąt 25">
            <a:extLst>
              <a:ext uri="{FF2B5EF4-FFF2-40B4-BE49-F238E27FC236}">
                <a16:creationId xmlns:a16="http://schemas.microsoft.com/office/drawing/2014/main" id="{3F4D55F6-1A60-4FE2-8063-F763E5714FBB}"/>
              </a:ext>
            </a:extLst>
          </p:cNvPr>
          <p:cNvSpPr/>
          <p:nvPr/>
        </p:nvSpPr>
        <p:spPr>
          <a:xfrm>
            <a:off x="3650629" y="2938920"/>
            <a:ext cx="2053891" cy="830997"/>
          </a:xfrm>
          <a:prstGeom prst="rect">
            <a:avLst/>
          </a:prstGeom>
        </p:spPr>
        <p:txBody>
          <a:bodyPr wrap="square">
            <a:spAutoFit/>
          </a:bodyPr>
          <a:lstStyle/>
          <a:p>
            <a:pPr marL="285750" indent="-285750">
              <a:buBlip>
                <a:blip r:embed="rId3"/>
              </a:buBlip>
            </a:pPr>
            <a:r>
              <a:rPr lang="pl-PL" sz="1600" b="1" dirty="0">
                <a:solidFill>
                  <a:schemeClr val="bg1"/>
                </a:solidFill>
              </a:rPr>
              <a:t>INTERNET</a:t>
            </a:r>
          </a:p>
          <a:p>
            <a:pPr marL="285750" indent="-285750">
              <a:buBlip>
                <a:blip r:embed="rId3"/>
              </a:buBlip>
            </a:pPr>
            <a:r>
              <a:rPr lang="pl-PL" sz="1600" b="1" dirty="0">
                <a:solidFill>
                  <a:schemeClr val="bg1"/>
                </a:solidFill>
              </a:rPr>
              <a:t>MULTIMEDIA PRESENTATIONS</a:t>
            </a:r>
            <a:endParaRPr lang="pl-PL" sz="1600" b="1" dirty="0">
              <a:solidFill>
                <a:schemeClr val="tx1">
                  <a:lumMod val="85000"/>
                  <a:lumOff val="15000"/>
                </a:schemeClr>
              </a:solidFill>
            </a:endParaRPr>
          </a:p>
        </p:txBody>
      </p:sp>
      <p:sp>
        <p:nvSpPr>
          <p:cNvPr id="27" name="Prostokąt 26">
            <a:extLst>
              <a:ext uri="{FF2B5EF4-FFF2-40B4-BE49-F238E27FC236}">
                <a16:creationId xmlns:a16="http://schemas.microsoft.com/office/drawing/2014/main" id="{AD6E2C12-BE40-4506-9F31-A6A5AFDD5048}"/>
              </a:ext>
            </a:extLst>
          </p:cNvPr>
          <p:cNvSpPr/>
          <p:nvPr/>
        </p:nvSpPr>
        <p:spPr>
          <a:xfrm>
            <a:off x="8800864" y="2214076"/>
            <a:ext cx="2440221"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PLAYERS</a:t>
            </a:r>
            <a:endParaRPr lang="pl-PL" sz="1600" dirty="0"/>
          </a:p>
        </p:txBody>
      </p:sp>
    </p:spTree>
    <p:extLst>
      <p:ext uri="{BB962C8B-B14F-4D97-AF65-F5344CB8AC3E}">
        <p14:creationId xmlns:p14="http://schemas.microsoft.com/office/powerpoint/2010/main" val="60008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32</a:t>
            </a:fld>
            <a:endParaRPr lang="en-US" altLang="pl-PL"/>
          </a:p>
        </p:txBody>
      </p:sp>
      <p:pic>
        <p:nvPicPr>
          <p:cNvPr id="5" name="Obraz 4">
            <a:extLst>
              <a:ext uri="{FF2B5EF4-FFF2-40B4-BE49-F238E27FC236}">
                <a16:creationId xmlns:a16="http://schemas.microsoft.com/office/drawing/2014/main" id="{B3B235E1-D70F-440E-9782-1B75AF7400DB}"/>
              </a:ext>
            </a:extLst>
          </p:cNvPr>
          <p:cNvPicPr preferRelativeResize="0">
            <a:picLocks/>
          </p:cNvPicPr>
          <p:nvPr/>
        </p:nvPicPr>
        <p:blipFill>
          <a:blip r:embed="rId2"/>
          <a:stretch>
            <a:fillRect/>
          </a:stretch>
        </p:blipFill>
        <p:spPr>
          <a:xfrm flipH="1">
            <a:off x="4151783" y="1916832"/>
            <a:ext cx="144015" cy="4104456"/>
          </a:xfrm>
          <a:prstGeom prst="rect">
            <a:avLst/>
          </a:prstGeom>
        </p:spPr>
      </p:pic>
      <p:sp>
        <p:nvSpPr>
          <p:cNvPr id="8" name="Prostokąt 7">
            <a:extLst>
              <a:ext uri="{FF2B5EF4-FFF2-40B4-BE49-F238E27FC236}">
                <a16:creationId xmlns:a16="http://schemas.microsoft.com/office/drawing/2014/main" id="{16A7FF38-A1DD-47D9-BC2E-F180940356FD}"/>
              </a:ext>
            </a:extLst>
          </p:cNvPr>
          <p:cNvSpPr/>
          <p:nvPr/>
        </p:nvSpPr>
        <p:spPr>
          <a:xfrm>
            <a:off x="4621091" y="2055441"/>
            <a:ext cx="6550225" cy="3618491"/>
          </a:xfrm>
          <a:prstGeom prst="rect">
            <a:avLst/>
          </a:prstGeom>
        </p:spPr>
        <p:txBody>
          <a:bodyPr wrap="square">
            <a:spAutoFit/>
          </a:bodyPr>
          <a:lstStyle/>
          <a:p>
            <a:r>
              <a:rPr lang="pl-PL" sz="2000" b="1" dirty="0">
                <a:solidFill>
                  <a:srgbClr val="FFC000"/>
                </a:solidFill>
              </a:rPr>
              <a:t>DIDACTIC RESOURCE CHARACTERISTICS:</a:t>
            </a:r>
          </a:p>
          <a:p>
            <a:endParaRPr lang="pl-PL" sz="1600" b="1" dirty="0"/>
          </a:p>
          <a:p>
            <a:pPr marL="342900" indent="-342900">
              <a:lnSpc>
                <a:spcPct val="114000"/>
              </a:lnSpc>
              <a:spcAft>
                <a:spcPts val="600"/>
              </a:spcAft>
              <a:buBlip>
                <a:blip r:embed="rId3"/>
              </a:buBlip>
            </a:pPr>
            <a:r>
              <a:rPr lang="en-GB" sz="1600" dirty="0">
                <a:solidFill>
                  <a:schemeClr val="tx1">
                    <a:lumMod val="75000"/>
                    <a:lumOff val="25000"/>
                  </a:schemeClr>
                </a:solidFill>
              </a:rPr>
              <a:t>Resources which are visual should be clear, highlighting the details you need,</a:t>
            </a:r>
          </a:p>
          <a:p>
            <a:pPr marL="342900" indent="-342900">
              <a:lnSpc>
                <a:spcPct val="114000"/>
              </a:lnSpc>
              <a:spcAft>
                <a:spcPts val="600"/>
              </a:spcAft>
              <a:buBlip>
                <a:blip r:embed="rId3"/>
              </a:buBlip>
            </a:pPr>
            <a:r>
              <a:rPr lang="en-GB" sz="1600" dirty="0">
                <a:solidFill>
                  <a:schemeClr val="tx1">
                    <a:lumMod val="75000"/>
                    <a:lumOff val="25000"/>
                  </a:schemeClr>
                </a:solidFill>
              </a:rPr>
              <a:t>Exhibitions and models should be close to reality,</a:t>
            </a:r>
          </a:p>
          <a:p>
            <a:pPr marL="342900" indent="-342900">
              <a:lnSpc>
                <a:spcPct val="114000"/>
              </a:lnSpc>
              <a:spcAft>
                <a:spcPts val="600"/>
              </a:spcAft>
              <a:buBlip>
                <a:blip r:embed="rId3"/>
              </a:buBlip>
            </a:pPr>
            <a:r>
              <a:rPr lang="en-GB" sz="1600" dirty="0">
                <a:solidFill>
                  <a:schemeClr val="tx1">
                    <a:lumMod val="75000"/>
                    <a:lumOff val="25000"/>
                  </a:schemeClr>
                </a:solidFill>
              </a:rPr>
              <a:t>Print out materials should relate only  to the subject of the training,</a:t>
            </a:r>
          </a:p>
          <a:p>
            <a:pPr marL="342900" indent="-342900">
              <a:lnSpc>
                <a:spcPct val="114000"/>
              </a:lnSpc>
              <a:spcAft>
                <a:spcPts val="600"/>
              </a:spcAft>
              <a:buBlip>
                <a:blip r:embed="rId3"/>
              </a:buBlip>
            </a:pPr>
            <a:r>
              <a:rPr lang="en-GB" sz="1600" dirty="0">
                <a:solidFill>
                  <a:schemeClr val="tx1">
                    <a:lumMod val="75000"/>
                    <a:lumOff val="25000"/>
                  </a:schemeClr>
                </a:solidFill>
              </a:rPr>
              <a:t>Recorded materials should be of good quality, clear and without any unnecessary background noises</a:t>
            </a:r>
          </a:p>
          <a:p>
            <a:pPr marL="342900" indent="-342900">
              <a:lnSpc>
                <a:spcPct val="114000"/>
              </a:lnSpc>
              <a:spcAft>
                <a:spcPts val="600"/>
              </a:spcAft>
              <a:buBlip>
                <a:blip r:embed="rId3"/>
              </a:buBlip>
            </a:pPr>
            <a:r>
              <a:rPr lang="en-GB" sz="1600" dirty="0">
                <a:solidFill>
                  <a:schemeClr val="tx1">
                    <a:lumMod val="75000"/>
                    <a:lumOff val="25000"/>
                  </a:schemeClr>
                </a:solidFill>
              </a:rPr>
              <a:t>Films and short programs which from a few to several minutes,</a:t>
            </a:r>
          </a:p>
          <a:p>
            <a:pPr marL="342900" indent="-342900">
              <a:lnSpc>
                <a:spcPct val="114000"/>
              </a:lnSpc>
              <a:spcAft>
                <a:spcPts val="600"/>
              </a:spcAft>
              <a:buBlip>
                <a:blip r:embed="rId3"/>
              </a:buBlip>
            </a:pPr>
            <a:r>
              <a:rPr lang="en-GB" sz="1600" dirty="0">
                <a:solidFill>
                  <a:schemeClr val="tx1">
                    <a:lumMod val="75000"/>
                    <a:lumOff val="25000"/>
                  </a:schemeClr>
                </a:solidFill>
              </a:rPr>
              <a:t>multimedia presentations clear, clearly visible, without excess text,</a:t>
            </a:r>
          </a:p>
          <a:p>
            <a:pPr marL="342900" indent="-342900">
              <a:lnSpc>
                <a:spcPct val="114000"/>
              </a:lnSpc>
              <a:spcAft>
                <a:spcPts val="600"/>
              </a:spcAft>
              <a:buBlip>
                <a:blip r:embed="rId3"/>
              </a:buBlip>
            </a:pPr>
            <a:r>
              <a:rPr lang="en-GB" sz="1600" dirty="0">
                <a:solidFill>
                  <a:schemeClr val="tx1">
                    <a:lumMod val="75000"/>
                    <a:lumOff val="25000"/>
                  </a:schemeClr>
                </a:solidFill>
              </a:rPr>
              <a:t>technical means efficient, adapted to the training conditions</a:t>
            </a:r>
            <a:endParaRPr lang="pl-PL" sz="1600" dirty="0">
              <a:solidFill>
                <a:schemeClr val="tx1">
                  <a:lumMod val="75000"/>
                  <a:lumOff val="25000"/>
                </a:schemeClr>
              </a:solidFill>
            </a:endParaRPr>
          </a:p>
        </p:txBody>
      </p:sp>
      <p:pic>
        <p:nvPicPr>
          <p:cNvPr id="11" name="Grafika 10">
            <a:extLst>
              <a:ext uri="{FF2B5EF4-FFF2-40B4-BE49-F238E27FC236}">
                <a16:creationId xmlns:a16="http://schemas.microsoft.com/office/drawing/2014/main" id="{D8DCF63F-6B0E-4943-B3BC-77C89EBDBE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3525" y="2780928"/>
            <a:ext cx="2167519" cy="2167519"/>
          </a:xfrm>
          <a:prstGeom prst="rect">
            <a:avLst/>
          </a:prstGeom>
        </p:spPr>
      </p:pic>
    </p:spTree>
    <p:extLst>
      <p:ext uri="{BB962C8B-B14F-4D97-AF65-F5344CB8AC3E}">
        <p14:creationId xmlns:p14="http://schemas.microsoft.com/office/powerpoint/2010/main" val="594271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DIDACTIC RESOURCES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33</a:t>
            </a:fld>
            <a:endParaRPr lang="en-US" altLang="pl-PL"/>
          </a:p>
        </p:txBody>
      </p:sp>
      <p:sp>
        <p:nvSpPr>
          <p:cNvPr id="15" name="Dymek mowy: prostokąt 14">
            <a:extLst>
              <a:ext uri="{FF2B5EF4-FFF2-40B4-BE49-F238E27FC236}">
                <a16:creationId xmlns:a16="http://schemas.microsoft.com/office/drawing/2014/main" id="{D0CBC2A2-CCEE-4595-8960-DEEF07179903}"/>
              </a:ext>
            </a:extLst>
          </p:cNvPr>
          <p:cNvSpPr/>
          <p:nvPr/>
        </p:nvSpPr>
        <p:spPr>
          <a:xfrm>
            <a:off x="5495143" y="1563560"/>
            <a:ext cx="2410881" cy="910712"/>
          </a:xfrm>
          <a:prstGeom prst="wedgeRectCallout">
            <a:avLst>
              <a:gd name="adj1" fmla="val -20719"/>
              <a:gd name="adj2" fmla="val 75079"/>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b="1" dirty="0">
              <a:solidFill>
                <a:schemeClr val="bg1"/>
              </a:solidFill>
            </a:endParaRPr>
          </a:p>
          <a:p>
            <a:pPr algn="ctr"/>
            <a:r>
              <a:rPr lang="pl-PL" sz="2400" b="1" dirty="0">
                <a:solidFill>
                  <a:schemeClr val="bg1"/>
                </a:solidFill>
              </a:rPr>
              <a:t>PEDAGOGICAL WORKING AIDS </a:t>
            </a:r>
          </a:p>
          <a:p>
            <a:pPr algn="ctr"/>
            <a:endParaRPr lang="pl-PL" sz="2200" b="1" dirty="0"/>
          </a:p>
        </p:txBody>
      </p:sp>
      <p:sp>
        <p:nvSpPr>
          <p:cNvPr id="16" name="Prostokąt 15">
            <a:extLst>
              <a:ext uri="{FF2B5EF4-FFF2-40B4-BE49-F238E27FC236}">
                <a16:creationId xmlns:a16="http://schemas.microsoft.com/office/drawing/2014/main" id="{0BAD4EFD-8AAB-4223-992C-91BEE230EABC}"/>
              </a:ext>
            </a:extLst>
          </p:cNvPr>
          <p:cNvSpPr/>
          <p:nvPr/>
        </p:nvSpPr>
        <p:spPr>
          <a:xfrm>
            <a:off x="2476909" y="2803154"/>
            <a:ext cx="1770050" cy="292388"/>
          </a:xfrm>
          <a:prstGeom prst="rect">
            <a:avLst/>
          </a:prstGeom>
        </p:spPr>
        <p:txBody>
          <a:bodyPr wrap="square">
            <a:spAutoFit/>
          </a:bodyPr>
          <a:lstStyle/>
          <a:p>
            <a:pPr algn="ctr"/>
            <a:r>
              <a:rPr lang="pl-PL" sz="1300" b="1">
                <a:solidFill>
                  <a:schemeClr val="bg1"/>
                </a:solidFill>
              </a:rPr>
              <a:t>WIDZISZ</a:t>
            </a:r>
            <a:endParaRPr lang="pl-PL" sz="1300" b="1" dirty="0">
              <a:solidFill>
                <a:schemeClr val="bg1"/>
              </a:solidFill>
            </a:endParaRPr>
          </a:p>
        </p:txBody>
      </p:sp>
      <p:sp>
        <p:nvSpPr>
          <p:cNvPr id="22" name="Prostokąt 21">
            <a:extLst>
              <a:ext uri="{FF2B5EF4-FFF2-40B4-BE49-F238E27FC236}">
                <a16:creationId xmlns:a16="http://schemas.microsoft.com/office/drawing/2014/main" id="{748991DC-673C-4579-8FA9-9823839509C4}"/>
              </a:ext>
            </a:extLst>
          </p:cNvPr>
          <p:cNvSpPr/>
          <p:nvPr/>
        </p:nvSpPr>
        <p:spPr>
          <a:xfrm>
            <a:off x="72041" y="2579040"/>
            <a:ext cx="5143060" cy="1200329"/>
          </a:xfrm>
          <a:prstGeom prst="rect">
            <a:avLst/>
          </a:prstGeom>
          <a:solidFill>
            <a:srgbClr val="FFC000"/>
          </a:solidFill>
        </p:spPr>
        <p:txBody>
          <a:bodyPr wrap="square">
            <a:spAutoFit/>
          </a:bodyPr>
          <a:lstStyle/>
          <a:p>
            <a:pPr algn="ctr"/>
            <a:r>
              <a:rPr lang="en-GB" b="1" dirty="0">
                <a:solidFill>
                  <a:schemeClr val="bg1"/>
                </a:solidFill>
              </a:rPr>
              <a:t>MACHINES AND DEVICES </a:t>
            </a:r>
          </a:p>
          <a:p>
            <a:pPr algn="ctr"/>
            <a:r>
              <a:rPr lang="en-GB" b="1" dirty="0">
                <a:solidFill>
                  <a:schemeClr val="bg1"/>
                </a:solidFill>
              </a:rPr>
              <a:t>for example: for example, a coffee machine that boils water, grinds coffee, dispenses it, brews and pours and froths milk, ice cube maker</a:t>
            </a:r>
            <a:endParaRPr lang="pl-PL" b="1" dirty="0">
              <a:solidFill>
                <a:schemeClr val="bg1"/>
              </a:solidFill>
            </a:endParaRPr>
          </a:p>
        </p:txBody>
      </p:sp>
      <p:sp>
        <p:nvSpPr>
          <p:cNvPr id="39" name="Prostokąt 38">
            <a:extLst>
              <a:ext uri="{FF2B5EF4-FFF2-40B4-BE49-F238E27FC236}">
                <a16:creationId xmlns:a16="http://schemas.microsoft.com/office/drawing/2014/main" id="{9ABD8D8B-D495-4066-852D-B7A064DED428}"/>
              </a:ext>
            </a:extLst>
          </p:cNvPr>
          <p:cNvSpPr/>
          <p:nvPr/>
        </p:nvSpPr>
        <p:spPr>
          <a:xfrm>
            <a:off x="1176070" y="3762459"/>
            <a:ext cx="4284917" cy="646331"/>
          </a:xfrm>
          <a:prstGeom prst="rect">
            <a:avLst/>
          </a:prstGeom>
          <a:solidFill>
            <a:srgbClr val="FFAC06"/>
          </a:solidFill>
        </p:spPr>
        <p:txBody>
          <a:bodyPr wrap="square">
            <a:spAutoFit/>
          </a:bodyPr>
          <a:lstStyle/>
          <a:p>
            <a:pPr algn="ctr"/>
            <a:r>
              <a:rPr lang="pl-PL" b="1" dirty="0">
                <a:solidFill>
                  <a:schemeClr val="bg1"/>
                </a:solidFill>
              </a:rPr>
              <a:t>TOOLS </a:t>
            </a:r>
          </a:p>
          <a:p>
            <a:pPr algn="ctr"/>
            <a:r>
              <a:rPr lang="en-GB" b="1" dirty="0">
                <a:solidFill>
                  <a:schemeClr val="bg1"/>
                </a:solidFill>
              </a:rPr>
              <a:t>for example: wine and bottle openers</a:t>
            </a:r>
            <a:endParaRPr lang="pl-PL" b="1" dirty="0">
              <a:solidFill>
                <a:schemeClr val="bg1"/>
              </a:solidFill>
            </a:endParaRPr>
          </a:p>
        </p:txBody>
      </p:sp>
      <p:sp>
        <p:nvSpPr>
          <p:cNvPr id="40" name="Prostokąt 39">
            <a:extLst>
              <a:ext uri="{FF2B5EF4-FFF2-40B4-BE49-F238E27FC236}">
                <a16:creationId xmlns:a16="http://schemas.microsoft.com/office/drawing/2014/main" id="{A364EC29-91AF-42E1-A2AD-EA6DB763F464}"/>
              </a:ext>
            </a:extLst>
          </p:cNvPr>
          <p:cNvSpPr/>
          <p:nvPr/>
        </p:nvSpPr>
        <p:spPr>
          <a:xfrm>
            <a:off x="7553941" y="3151701"/>
            <a:ext cx="4638059" cy="741870"/>
          </a:xfrm>
          <a:prstGeom prst="rect">
            <a:avLst/>
          </a:prstGeom>
          <a:solidFill>
            <a:srgbClr val="FD6D01"/>
          </a:solidFill>
        </p:spPr>
        <p:txBody>
          <a:bodyPr wrap="square">
            <a:spAutoFit/>
          </a:bodyPr>
          <a:lstStyle/>
          <a:p>
            <a:pPr algn="ctr"/>
            <a:r>
              <a:rPr lang="en-GB" b="1" dirty="0">
                <a:solidFill>
                  <a:schemeClr val="bg1"/>
                </a:solidFill>
              </a:rPr>
              <a:t>ITEMS / RAW MATERIALS</a:t>
            </a:r>
          </a:p>
          <a:p>
            <a:pPr algn="ctr">
              <a:lnSpc>
                <a:spcPct val="150000"/>
              </a:lnSpc>
            </a:pPr>
            <a:r>
              <a:rPr lang="en-GB" b="1" dirty="0">
                <a:solidFill>
                  <a:schemeClr val="bg1"/>
                </a:solidFill>
              </a:rPr>
              <a:t>e.g. drinks, dishes, plates</a:t>
            </a:r>
            <a:endParaRPr lang="pl-PL" sz="1200" b="1" dirty="0">
              <a:solidFill>
                <a:schemeClr val="bg1"/>
              </a:solidFill>
            </a:endParaRPr>
          </a:p>
        </p:txBody>
      </p:sp>
      <p:sp>
        <p:nvSpPr>
          <p:cNvPr id="41" name="Prostokąt 40">
            <a:extLst>
              <a:ext uri="{FF2B5EF4-FFF2-40B4-BE49-F238E27FC236}">
                <a16:creationId xmlns:a16="http://schemas.microsoft.com/office/drawing/2014/main" id="{4676684F-4DCD-46A8-AC9F-0C5483F22C59}"/>
              </a:ext>
            </a:extLst>
          </p:cNvPr>
          <p:cNvSpPr/>
          <p:nvPr/>
        </p:nvSpPr>
        <p:spPr>
          <a:xfrm>
            <a:off x="7176120" y="3902495"/>
            <a:ext cx="4284917" cy="923330"/>
          </a:xfrm>
          <a:prstGeom prst="rect">
            <a:avLst/>
          </a:prstGeom>
          <a:solidFill>
            <a:srgbClr val="FD7E01"/>
          </a:solidFill>
        </p:spPr>
        <p:txBody>
          <a:bodyPr wrap="square">
            <a:spAutoFit/>
          </a:bodyPr>
          <a:lstStyle/>
          <a:p>
            <a:pPr algn="ctr"/>
            <a:r>
              <a:rPr lang="en-GB" b="1" dirty="0">
                <a:solidFill>
                  <a:schemeClr val="bg1"/>
                </a:solidFill>
              </a:rPr>
              <a:t>INSTRUMENTS</a:t>
            </a:r>
          </a:p>
          <a:p>
            <a:pPr algn="ctr"/>
            <a:r>
              <a:rPr lang="en-GB" b="1" dirty="0">
                <a:solidFill>
                  <a:schemeClr val="bg1"/>
                </a:solidFill>
              </a:rPr>
              <a:t>e.g. carving knife,  cutlery for French service</a:t>
            </a:r>
            <a:endParaRPr lang="pl-PL" sz="1200" b="1" dirty="0">
              <a:solidFill>
                <a:schemeClr val="bg1"/>
              </a:solidFill>
            </a:endParaRPr>
          </a:p>
        </p:txBody>
      </p:sp>
      <p:pic>
        <p:nvPicPr>
          <p:cNvPr id="12" name="Obraz 3">
            <a:extLst>
              <a:ext uri="{FF2B5EF4-FFF2-40B4-BE49-F238E27FC236}">
                <a16:creationId xmlns:a16="http://schemas.microsoft.com/office/drawing/2014/main" id="{60F045B7-45BD-1143-B559-10EBF9199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482" y="3128181"/>
            <a:ext cx="1358492" cy="1358492"/>
          </a:xfrm>
          <a:prstGeom prst="rect">
            <a:avLst/>
          </a:prstGeom>
        </p:spPr>
      </p:pic>
    </p:spTree>
    <p:extLst>
      <p:ext uri="{BB962C8B-B14F-4D97-AF65-F5344CB8AC3E}">
        <p14:creationId xmlns:p14="http://schemas.microsoft.com/office/powerpoint/2010/main" val="108759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GB" altLang="pl-PL" sz="2600" b="1" dirty="0">
                <a:solidFill>
                  <a:schemeClr val="tx1">
                    <a:lumMod val="75000"/>
                    <a:lumOff val="25000"/>
                  </a:schemeClr>
                </a:solidFill>
              </a:rPr>
              <a:t>MUTUAL SUPPORT OF METHODS AND DIDACTIC RESOURCES</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34</a:t>
            </a:fld>
            <a:endParaRPr lang="en-US" altLang="pl-PL"/>
          </a:p>
        </p:txBody>
      </p:sp>
      <p:sp>
        <p:nvSpPr>
          <p:cNvPr id="14" name="Prostokąt 13">
            <a:extLst>
              <a:ext uri="{FF2B5EF4-FFF2-40B4-BE49-F238E27FC236}">
                <a16:creationId xmlns:a16="http://schemas.microsoft.com/office/drawing/2014/main" id="{B4B97EC5-3371-469A-BBAA-7633A0DEC74C}"/>
              </a:ext>
            </a:extLst>
          </p:cNvPr>
          <p:cNvSpPr/>
          <p:nvPr/>
        </p:nvSpPr>
        <p:spPr>
          <a:xfrm>
            <a:off x="879311" y="6165304"/>
            <a:ext cx="1761380"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and 2 </a:t>
            </a:r>
          </a:p>
        </p:txBody>
      </p:sp>
      <p:pic>
        <p:nvPicPr>
          <p:cNvPr id="15" name="Obraz 14">
            <a:extLst>
              <a:ext uri="{FF2B5EF4-FFF2-40B4-BE49-F238E27FC236}">
                <a16:creationId xmlns:a16="http://schemas.microsoft.com/office/drawing/2014/main" id="{4AC5CCE5-CD1B-497A-B78F-275C4FA645B4}"/>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pic>
        <p:nvPicPr>
          <p:cNvPr id="7" name="Obraz 6">
            <a:extLst>
              <a:ext uri="{FF2B5EF4-FFF2-40B4-BE49-F238E27FC236}">
                <a16:creationId xmlns:a16="http://schemas.microsoft.com/office/drawing/2014/main" id="{4515AB07-4152-4EE5-9567-DD16D7BC511C}"/>
              </a:ext>
            </a:extLst>
          </p:cNvPr>
          <p:cNvPicPr>
            <a:picLocks noChangeAspect="1"/>
          </p:cNvPicPr>
          <p:nvPr/>
        </p:nvPicPr>
        <p:blipFill>
          <a:blip r:embed="rId3"/>
          <a:stretch>
            <a:fillRect/>
          </a:stretch>
        </p:blipFill>
        <p:spPr>
          <a:xfrm flipH="1">
            <a:off x="5958650" y="1773871"/>
            <a:ext cx="234498" cy="3959385"/>
          </a:xfrm>
          <a:prstGeom prst="rect">
            <a:avLst/>
          </a:prstGeom>
        </p:spPr>
      </p:pic>
      <p:sp>
        <p:nvSpPr>
          <p:cNvPr id="8" name="Prostokąt 7">
            <a:extLst>
              <a:ext uri="{FF2B5EF4-FFF2-40B4-BE49-F238E27FC236}">
                <a16:creationId xmlns:a16="http://schemas.microsoft.com/office/drawing/2014/main" id="{C08F0B27-4470-48EF-A554-B91A48B1C87F}"/>
              </a:ext>
            </a:extLst>
          </p:cNvPr>
          <p:cNvSpPr/>
          <p:nvPr/>
        </p:nvSpPr>
        <p:spPr>
          <a:xfrm>
            <a:off x="5985842" y="4077072"/>
            <a:ext cx="6206158" cy="1800199"/>
          </a:xfrm>
          <a:prstGeom prst="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9E1DE3D3-FB9F-4F67-AF89-DBB4A4163E7B}"/>
              </a:ext>
            </a:extLst>
          </p:cNvPr>
          <p:cNvSpPr/>
          <p:nvPr/>
        </p:nvSpPr>
        <p:spPr>
          <a:xfrm>
            <a:off x="6280608" y="4377006"/>
            <a:ext cx="5616625" cy="1200329"/>
          </a:xfrm>
          <a:prstGeom prst="rect">
            <a:avLst/>
          </a:prstGeom>
        </p:spPr>
        <p:txBody>
          <a:bodyPr wrap="square">
            <a:spAutoFit/>
          </a:bodyPr>
          <a:lstStyle/>
          <a:p>
            <a:pPr algn="ctr"/>
            <a:r>
              <a:rPr lang="en-GB" b="1" dirty="0">
                <a:solidFill>
                  <a:schemeClr val="bg1"/>
                </a:solidFill>
              </a:rPr>
              <a:t>Good preparation will allow you to reliably conduct training and provide participants with the necessary knowledge and skills, and most importantly - guarantee you achieve the desired learning outcomes</a:t>
            </a:r>
            <a:r>
              <a:rPr lang="pl-PL" b="1" dirty="0">
                <a:solidFill>
                  <a:schemeClr val="bg1"/>
                </a:solidFill>
              </a:rPr>
              <a:t>.</a:t>
            </a:r>
          </a:p>
        </p:txBody>
      </p:sp>
      <p:pic>
        <p:nvPicPr>
          <p:cNvPr id="10" name="Obraz 9">
            <a:extLst>
              <a:ext uri="{FF2B5EF4-FFF2-40B4-BE49-F238E27FC236}">
                <a16:creationId xmlns:a16="http://schemas.microsoft.com/office/drawing/2014/main" id="{19D6EF89-7681-4D70-8D93-F7BBA66B28B3}"/>
              </a:ext>
            </a:extLst>
          </p:cNvPr>
          <p:cNvPicPr>
            <a:picLocks noChangeAspect="1"/>
          </p:cNvPicPr>
          <p:nvPr/>
        </p:nvPicPr>
        <p:blipFill rotWithShape="1">
          <a:blip r:embed="rId4">
            <a:extLst>
              <a:ext uri="{28A0092B-C50C-407E-A947-70E740481C1C}">
                <a14:useLocalDpi xmlns:a14="http://schemas.microsoft.com/office/drawing/2010/main" val="0"/>
              </a:ext>
            </a:extLst>
          </a:blip>
          <a:srcRect l="14321" t="124" r="7319" b="22079"/>
          <a:stretch/>
        </p:blipFill>
        <p:spPr>
          <a:xfrm>
            <a:off x="-13596" y="1773871"/>
            <a:ext cx="5972246" cy="3959385"/>
          </a:xfrm>
          <a:prstGeom prst="rect">
            <a:avLst/>
          </a:prstGeom>
        </p:spPr>
      </p:pic>
      <p:pic>
        <p:nvPicPr>
          <p:cNvPr id="11" name="Picture 6" descr="Kantalupa Carving, RzeÅºbienia OwocÃ³w, Dekoracja">
            <a:extLst>
              <a:ext uri="{FF2B5EF4-FFF2-40B4-BE49-F238E27FC236}">
                <a16:creationId xmlns:a16="http://schemas.microsoft.com/office/drawing/2014/main" id="{51F05432-E581-46EF-8734-102C52DAB2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65" t="-128" r="9288" b="128"/>
          <a:stretch/>
        </p:blipFill>
        <p:spPr bwMode="auto">
          <a:xfrm>
            <a:off x="0" y="1768790"/>
            <a:ext cx="5972246" cy="395938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a16="http://schemas.microsoft.com/office/drawing/2014/main" id="{C4FB0072-35C1-4942-BD3D-09D9911AD56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4137" t="23138" r="13892" b="9699"/>
          <a:stretch/>
        </p:blipFill>
        <p:spPr>
          <a:xfrm>
            <a:off x="0" y="1773871"/>
            <a:ext cx="5976000" cy="4103402"/>
          </a:xfrm>
          <a:prstGeom prst="rect">
            <a:avLst/>
          </a:prstGeom>
        </p:spPr>
      </p:pic>
      <p:sp>
        <p:nvSpPr>
          <p:cNvPr id="2" name="Prostokąt 1">
            <a:extLst>
              <a:ext uri="{FF2B5EF4-FFF2-40B4-BE49-F238E27FC236}">
                <a16:creationId xmlns:a16="http://schemas.microsoft.com/office/drawing/2014/main" id="{A7BA24FB-F838-4DDB-8232-5514B20AEAEB}"/>
              </a:ext>
            </a:extLst>
          </p:cNvPr>
          <p:cNvSpPr/>
          <p:nvPr/>
        </p:nvSpPr>
        <p:spPr>
          <a:xfrm>
            <a:off x="6402530" y="1856863"/>
            <a:ext cx="5179870" cy="1980670"/>
          </a:xfrm>
          <a:prstGeom prst="rect">
            <a:avLst/>
          </a:prstGeom>
        </p:spPr>
        <p:txBody>
          <a:bodyPr wrap="square">
            <a:spAutoFit/>
          </a:bodyPr>
          <a:lstStyle/>
          <a:p>
            <a:pPr algn="ctr">
              <a:lnSpc>
                <a:spcPts val="3000"/>
              </a:lnSpc>
            </a:pPr>
            <a:r>
              <a:rPr lang="en-GB" b="1" dirty="0">
                <a:solidFill>
                  <a:schemeClr val="tx1">
                    <a:lumMod val="75000"/>
                    <a:lumOff val="25000"/>
                  </a:schemeClr>
                </a:solidFill>
              </a:rPr>
              <a:t>A GOOD WAY TO COMPOSE METHODS AND MEANS OF TEACHING, SO THAT THEY WOULD SUPPORT EACH OTHER AND COMPLEMENT EACH OTHER, </a:t>
            </a:r>
            <a:br>
              <a:rPr lang="pl-PL" b="1" dirty="0">
                <a:solidFill>
                  <a:schemeClr val="tx1">
                    <a:lumMod val="75000"/>
                    <a:lumOff val="25000"/>
                  </a:schemeClr>
                </a:solidFill>
              </a:rPr>
            </a:br>
            <a:r>
              <a:rPr lang="en-GB" b="1" dirty="0">
                <a:solidFill>
                  <a:schemeClr val="tx1">
                    <a:lumMod val="75000"/>
                    <a:lumOff val="25000"/>
                  </a:schemeClr>
                </a:solidFill>
              </a:rPr>
              <a:t>IS THE BASIS FOR THE PREPARATION AND IMPLEMENTATION OF THE TRAINING.</a:t>
            </a:r>
            <a:endParaRPr lang="pl-PL" b="1" dirty="0">
              <a:solidFill>
                <a:schemeClr val="tx1">
                  <a:lumMod val="75000"/>
                  <a:lumOff val="25000"/>
                </a:schemeClr>
              </a:solidFill>
            </a:endParaRPr>
          </a:p>
        </p:txBody>
      </p:sp>
    </p:spTree>
    <p:extLst>
      <p:ext uri="{BB962C8B-B14F-4D97-AF65-F5344CB8AC3E}">
        <p14:creationId xmlns:p14="http://schemas.microsoft.com/office/powerpoint/2010/main" val="3511358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A40E9EC3-B4E2-4936-9B4C-4ED6AEA378C3}"/>
              </a:ext>
            </a:extLst>
          </p:cNvPr>
          <p:cNvPicPr>
            <a:picLocks noChangeAspect="1"/>
          </p:cNvPicPr>
          <p:nvPr/>
        </p:nvPicPr>
        <p:blipFill rotWithShape="1">
          <a:blip r:embed="rId2">
            <a:extLst>
              <a:ext uri="{28A0092B-C50C-407E-A947-70E740481C1C}">
                <a14:useLocalDpi xmlns:a14="http://schemas.microsoft.com/office/drawing/2010/main" val="0"/>
              </a:ext>
            </a:extLst>
          </a:blip>
          <a:srcRect l="20429" t="11850" r="23524" b="15890"/>
          <a:stretch/>
        </p:blipFill>
        <p:spPr>
          <a:xfrm>
            <a:off x="-1" y="1441836"/>
            <a:ext cx="6187159" cy="5506164"/>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err="1">
                <a:solidFill>
                  <a:schemeClr val="tx1">
                    <a:lumMod val="75000"/>
                    <a:lumOff val="25000"/>
                  </a:schemeClr>
                </a:solidFill>
              </a:rPr>
              <a:t>SELECTING</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METHODS</a:t>
            </a:r>
            <a:r>
              <a:rPr lang="pl-PL" altLang="pl-PL" sz="2600" b="1" dirty="0">
                <a:solidFill>
                  <a:schemeClr val="tx1">
                    <a:lumMod val="75000"/>
                    <a:lumOff val="25000"/>
                  </a:schemeClr>
                </a:solidFill>
              </a:rPr>
              <a:t> AND </a:t>
            </a:r>
            <a:r>
              <a:rPr lang="pl-PL" altLang="pl-PL" sz="2600" b="1" dirty="0" err="1">
                <a:solidFill>
                  <a:schemeClr val="tx1">
                    <a:lumMod val="75000"/>
                    <a:lumOff val="25000"/>
                  </a:schemeClr>
                </a:solidFill>
              </a:rPr>
              <a:t>DIDACTIC</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RESCOURCES</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EXAMPLES</a:t>
            </a:r>
            <a:r>
              <a:rPr lang="pl-PL" altLang="pl-PL" sz="2600" b="1" dirty="0">
                <a:solidFill>
                  <a:schemeClr val="tx1">
                    <a:lumMod val="75000"/>
                    <a:lumOff val="25000"/>
                  </a:schemeClr>
                </a:solidFill>
              </a:rPr>
              <a:t>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35</a:t>
            </a:fld>
            <a:endParaRPr lang="en-US" altLang="pl-PL"/>
          </a:p>
        </p:txBody>
      </p:sp>
      <p:sp>
        <p:nvSpPr>
          <p:cNvPr id="10" name="Prostokąt 9">
            <a:extLst>
              <a:ext uri="{FF2B5EF4-FFF2-40B4-BE49-F238E27FC236}">
                <a16:creationId xmlns:a16="http://schemas.microsoft.com/office/drawing/2014/main" id="{4D0E006D-29F2-4E22-AFC0-F928D4BB18B9}"/>
              </a:ext>
            </a:extLst>
          </p:cNvPr>
          <p:cNvSpPr/>
          <p:nvPr/>
        </p:nvSpPr>
        <p:spPr>
          <a:xfrm>
            <a:off x="6168008" y="1347464"/>
            <a:ext cx="6048501" cy="560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ytuł 4">
            <a:extLst>
              <a:ext uri="{FF2B5EF4-FFF2-40B4-BE49-F238E27FC236}">
                <a16:creationId xmlns:a16="http://schemas.microsoft.com/office/drawing/2014/main" id="{37ABDFAA-9B9E-43C7-B55B-7660F6856CF0}"/>
              </a:ext>
            </a:extLst>
          </p:cNvPr>
          <p:cNvSpPr txBox="1">
            <a:spLocks/>
          </p:cNvSpPr>
          <p:nvPr/>
        </p:nvSpPr>
        <p:spPr bwMode="auto">
          <a:xfrm>
            <a:off x="6312024" y="2833157"/>
            <a:ext cx="5784592" cy="329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buClr>
                <a:srgbClr val="660066"/>
              </a:buClr>
            </a:pPr>
            <a:r>
              <a:rPr lang="en-GB" sz="1600" dirty="0">
                <a:solidFill>
                  <a:schemeClr val="tx1">
                    <a:lumMod val="75000"/>
                    <a:lumOff val="25000"/>
                  </a:schemeClr>
                </a:solidFill>
              </a:rPr>
              <a:t>You can start from telling about elegant service methods. To present the course of the service, use an information lecture interleaved with an interesting description.</a:t>
            </a:r>
          </a:p>
          <a:p>
            <a:pPr>
              <a:spcAft>
                <a:spcPts val="1200"/>
              </a:spcAft>
              <a:buClr>
                <a:srgbClr val="660066"/>
              </a:buClr>
            </a:pPr>
            <a:r>
              <a:rPr lang="en-GB" sz="1600" dirty="0">
                <a:solidFill>
                  <a:schemeClr val="tx1">
                    <a:lumMod val="75000"/>
                    <a:lumOff val="25000"/>
                  </a:schemeClr>
                </a:solidFill>
              </a:rPr>
              <a:t>In order to illustrate the lecture you can use: a movie or several slides from a multimedia presentation. Do not forget about barriers to perception - if you speak too long, you lose track of the listeners, tell anecdotes about the course of the service, relax the atmosphere and allow you to re-catch the attention of the participants of the training.</a:t>
            </a:r>
            <a:endParaRPr lang="pl-PL" sz="1600" dirty="0">
              <a:solidFill>
                <a:schemeClr val="tx1">
                  <a:lumMod val="75000"/>
                  <a:lumOff val="25000"/>
                </a:schemeClr>
              </a:solidFill>
            </a:endParaRPr>
          </a:p>
        </p:txBody>
      </p:sp>
      <p:sp>
        <p:nvSpPr>
          <p:cNvPr id="12" name="Prostokąt 11">
            <a:extLst>
              <a:ext uri="{FF2B5EF4-FFF2-40B4-BE49-F238E27FC236}">
                <a16:creationId xmlns:a16="http://schemas.microsoft.com/office/drawing/2014/main" id="{4CB90021-A589-4882-B506-D0F16638A34C}"/>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C1381E7E-0B3A-4948-B3BA-06F3853A87BE}"/>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4" name="Tytuł 4">
            <a:extLst>
              <a:ext uri="{FF2B5EF4-FFF2-40B4-BE49-F238E27FC236}">
                <a16:creationId xmlns:a16="http://schemas.microsoft.com/office/drawing/2014/main" id="{1FA5E9FB-589C-4943-91CD-991F6E584B1F}"/>
              </a:ext>
            </a:extLst>
          </p:cNvPr>
          <p:cNvSpPr>
            <a:spLocks noGrp="1"/>
          </p:cNvSpPr>
          <p:nvPr>
            <p:ph type="title"/>
          </p:nvPr>
        </p:nvSpPr>
        <p:spPr>
          <a:xfrm>
            <a:off x="5946488" y="1533823"/>
            <a:ext cx="6245512" cy="908504"/>
          </a:xfrm>
        </p:spPr>
        <p:txBody>
          <a:bodyPr/>
          <a:lstStyle/>
          <a:p>
            <a:r>
              <a:rPr lang="pl-PL" sz="1800" b="1" dirty="0">
                <a:solidFill>
                  <a:schemeClr val="bg1"/>
                </a:solidFill>
              </a:rPr>
              <a:t>THE APPLICATION OF </a:t>
            </a:r>
            <a:r>
              <a:rPr lang="pl-PL" sz="1800" b="1" dirty="0" err="1">
                <a:solidFill>
                  <a:srgbClr val="FBBE03"/>
                </a:solidFill>
              </a:rPr>
              <a:t>EXPOSITORY</a:t>
            </a:r>
            <a:r>
              <a:rPr lang="pl-PL" sz="1800" b="1" dirty="0">
                <a:solidFill>
                  <a:srgbClr val="FBBE03"/>
                </a:solidFill>
              </a:rPr>
              <a:t> </a:t>
            </a:r>
            <a:r>
              <a:rPr lang="pl-PL" sz="1800" b="1" dirty="0" err="1">
                <a:solidFill>
                  <a:srgbClr val="FBBE03"/>
                </a:solidFill>
              </a:rPr>
              <a:t>METHODS</a:t>
            </a:r>
            <a:r>
              <a:rPr lang="pl-PL" sz="1800" b="1" dirty="0">
                <a:solidFill>
                  <a:srgbClr val="FBBE03"/>
                </a:solidFill>
              </a:rPr>
              <a:t> </a:t>
            </a:r>
            <a:r>
              <a:rPr lang="pl-PL" sz="1800" b="1" dirty="0">
                <a:solidFill>
                  <a:schemeClr val="bg1"/>
                </a:solidFill>
              </a:rPr>
              <a:t>IN THE "FRENCH </a:t>
            </a:r>
            <a:r>
              <a:rPr lang="pl-PL" sz="1800" b="1" dirty="0" err="1">
                <a:solidFill>
                  <a:schemeClr val="bg1"/>
                </a:solidFill>
              </a:rPr>
              <a:t>SEVICE</a:t>
            </a:r>
            <a:r>
              <a:rPr lang="pl-PL" sz="1800" b="1" dirty="0">
                <a:solidFill>
                  <a:schemeClr val="bg1"/>
                </a:solidFill>
              </a:rPr>
              <a:t>" TRAINING COURSE.</a:t>
            </a:r>
          </a:p>
        </p:txBody>
      </p:sp>
      <p:sp>
        <p:nvSpPr>
          <p:cNvPr id="16" name="Prostokąt 15">
            <a:extLst>
              <a:ext uri="{FF2B5EF4-FFF2-40B4-BE49-F238E27FC236}">
                <a16:creationId xmlns:a16="http://schemas.microsoft.com/office/drawing/2014/main" id="{93E79487-B18B-4E25-805F-DDA37511CBC5}"/>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err="1">
                <a:solidFill>
                  <a:srgbClr val="FBBE03"/>
                </a:solidFill>
              </a:rPr>
              <a:t>EXPOSITORY</a:t>
            </a:r>
            <a:r>
              <a:rPr lang="pl-PL" b="1" dirty="0">
                <a:solidFill>
                  <a:srgbClr val="FBBE03"/>
                </a:solidFill>
              </a:rPr>
              <a:t> </a:t>
            </a:r>
            <a:r>
              <a:rPr lang="pl-PL" b="1" dirty="0" err="1">
                <a:solidFill>
                  <a:srgbClr val="FBBE03"/>
                </a:solidFill>
              </a:rPr>
              <a:t>METHODS</a:t>
            </a:r>
            <a:endParaRPr lang="pl-PL" dirty="0">
              <a:solidFill>
                <a:srgbClr val="FBBE03"/>
              </a:solidFill>
            </a:endParaRPr>
          </a:p>
        </p:txBody>
      </p:sp>
      <p:sp>
        <p:nvSpPr>
          <p:cNvPr id="17" name="Symbol zastępczy numeru slajdu 2">
            <a:extLst>
              <a:ext uri="{FF2B5EF4-FFF2-40B4-BE49-F238E27FC236}">
                <a16:creationId xmlns:a16="http://schemas.microsoft.com/office/drawing/2014/main" id="{8582D93B-94D6-4016-B047-259B607A2EB1}"/>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35</a:t>
            </a:fld>
            <a:endParaRPr lang="en-US" altLang="pl-PL"/>
          </a:p>
        </p:txBody>
      </p:sp>
    </p:spTree>
    <p:extLst>
      <p:ext uri="{BB962C8B-B14F-4D97-AF65-F5344CB8AC3E}">
        <p14:creationId xmlns:p14="http://schemas.microsoft.com/office/powerpoint/2010/main" val="2545021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4">
            <a:extLst>
              <a:ext uri="{FF2B5EF4-FFF2-40B4-BE49-F238E27FC236}">
                <a16:creationId xmlns:a16="http://schemas.microsoft.com/office/drawing/2014/main" id="{6882D648-D7D8-D14C-990B-52DB7CD76D98}"/>
              </a:ext>
            </a:extLst>
          </p:cNvPr>
          <p:cNvPicPr>
            <a:picLocks noChangeAspect="1"/>
          </p:cNvPicPr>
          <p:nvPr/>
        </p:nvPicPr>
        <p:blipFill rotWithShape="1">
          <a:blip r:embed="rId3">
            <a:extLst>
              <a:ext uri="{28A0092B-C50C-407E-A947-70E740481C1C}">
                <a14:useLocalDpi xmlns:a14="http://schemas.microsoft.com/office/drawing/2010/main" val="0"/>
              </a:ext>
            </a:extLst>
          </a:blip>
          <a:srcRect l="4532" r="19409"/>
          <a:stretch/>
        </p:blipFill>
        <p:spPr>
          <a:xfrm>
            <a:off x="0" y="1440000"/>
            <a:ext cx="6168008" cy="5415574"/>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79318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17" name="Prostokąt 16">
            <a:extLst>
              <a:ext uri="{FF2B5EF4-FFF2-40B4-BE49-F238E27FC236}">
                <a16:creationId xmlns:a16="http://schemas.microsoft.com/office/drawing/2014/main" id="{6371246D-9E45-41C5-B740-B6E7883E92D0}"/>
              </a:ext>
            </a:extLst>
          </p:cNvPr>
          <p:cNvSpPr/>
          <p:nvPr/>
        </p:nvSpPr>
        <p:spPr>
          <a:xfrm>
            <a:off x="61680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ytuł 4">
            <a:extLst>
              <a:ext uri="{FF2B5EF4-FFF2-40B4-BE49-F238E27FC236}">
                <a16:creationId xmlns:a16="http://schemas.microsoft.com/office/drawing/2014/main" id="{3B9E748C-1995-418F-98A8-BABE2FCE6CB2}"/>
              </a:ext>
            </a:extLst>
          </p:cNvPr>
          <p:cNvSpPr txBox="1">
            <a:spLocks/>
          </p:cNvSpPr>
          <p:nvPr/>
        </p:nvSpPr>
        <p:spPr bwMode="auto">
          <a:xfrm>
            <a:off x="6312024" y="3117531"/>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buClr>
                <a:srgbClr val="660066"/>
              </a:buClr>
            </a:pPr>
            <a:r>
              <a:rPr lang="en-GB" altLang="pl-PL" sz="1800" dirty="0"/>
              <a:t>Provide a description of the situation when you and your colleague where serving lamb to the guests.</a:t>
            </a:r>
          </a:p>
          <a:p>
            <a:pPr>
              <a:spcAft>
                <a:spcPts val="1200"/>
              </a:spcAft>
              <a:buClr>
                <a:srgbClr val="660066"/>
              </a:buClr>
            </a:pPr>
            <a:r>
              <a:rPr lang="en-GB" altLang="pl-PL" sz="1800" dirty="0"/>
              <a:t> Provoke a brainstorming discussion </a:t>
            </a:r>
          </a:p>
          <a:p>
            <a:pPr>
              <a:spcAft>
                <a:spcPts val="1200"/>
              </a:spcAft>
              <a:buClr>
                <a:srgbClr val="660066"/>
              </a:buClr>
            </a:pPr>
            <a:r>
              <a:rPr lang="en-GB" altLang="pl-PL" sz="1800" dirty="0"/>
              <a:t>You can show a fragment of a similar situation on a film reconstructed from the Internet using a computer or a player.</a:t>
            </a:r>
            <a:endParaRPr lang="pl-PL" altLang="pl-PL" sz="1800" dirty="0"/>
          </a:p>
        </p:txBody>
      </p:sp>
      <p:sp>
        <p:nvSpPr>
          <p:cNvPr id="20" name="Prostokąt 19">
            <a:extLst>
              <a:ext uri="{FF2B5EF4-FFF2-40B4-BE49-F238E27FC236}">
                <a16:creationId xmlns:a16="http://schemas.microsoft.com/office/drawing/2014/main" id="{5CE30679-C4FE-4FB8-8713-FD5E37A6A386}"/>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Trójkąt prostokątny 20">
            <a:extLst>
              <a:ext uri="{FF2B5EF4-FFF2-40B4-BE49-F238E27FC236}">
                <a16:creationId xmlns:a16="http://schemas.microsoft.com/office/drawing/2014/main" id="{48780412-860A-4A13-A63B-0E6FCBA4E935}"/>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22" name="Tytuł 4">
            <a:extLst>
              <a:ext uri="{FF2B5EF4-FFF2-40B4-BE49-F238E27FC236}">
                <a16:creationId xmlns:a16="http://schemas.microsoft.com/office/drawing/2014/main" id="{C5543EE1-76DC-4DDB-A05C-6592BFC2A684}"/>
              </a:ext>
            </a:extLst>
          </p:cNvPr>
          <p:cNvSpPr>
            <a:spLocks noGrp="1"/>
          </p:cNvSpPr>
          <p:nvPr>
            <p:ph type="title"/>
          </p:nvPr>
        </p:nvSpPr>
        <p:spPr>
          <a:xfrm>
            <a:off x="59464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PROBLEM </a:t>
            </a:r>
            <a:r>
              <a:rPr lang="en-GB" sz="1800" b="1" dirty="0">
                <a:solidFill>
                  <a:schemeClr val="bg1"/>
                </a:solidFill>
              </a:rPr>
              <a:t>METHODS IN THE TRAINING ”FRENCH SERVICE "</a:t>
            </a:r>
            <a:endParaRPr lang="pl-PL" sz="1800" b="1" dirty="0">
              <a:solidFill>
                <a:schemeClr val="bg1"/>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36</a:t>
            </a:fld>
            <a:endParaRPr lang="en-US" altLang="pl-PL"/>
          </a:p>
        </p:txBody>
      </p:sp>
      <p:sp>
        <p:nvSpPr>
          <p:cNvPr id="10" name="Prostokąt 9">
            <a:extLst>
              <a:ext uri="{FF2B5EF4-FFF2-40B4-BE49-F238E27FC236}">
                <a16:creationId xmlns:a16="http://schemas.microsoft.com/office/drawing/2014/main" id="{2D88CA5F-61E8-4964-97A8-811BB751B7A9}"/>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9405"/>
                </a:solidFill>
              </a:rPr>
              <a:t>PROBLEM METHODS</a:t>
            </a:r>
            <a:endParaRPr lang="pl-PL" dirty="0">
              <a:solidFill>
                <a:srgbClr val="FF9405"/>
              </a:solidFill>
            </a:endParaRPr>
          </a:p>
        </p:txBody>
      </p:sp>
    </p:spTree>
    <p:extLst>
      <p:ext uri="{BB962C8B-B14F-4D97-AF65-F5344CB8AC3E}">
        <p14:creationId xmlns:p14="http://schemas.microsoft.com/office/powerpoint/2010/main" val="2941933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7C5C9593-BBC1-4273-9E9F-AA7FB3393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93"/>
          <a:stretch/>
        </p:blipFill>
        <p:spPr bwMode="auto">
          <a:xfrm>
            <a:off x="-1" y="1440000"/>
            <a:ext cx="6156609" cy="5418000"/>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a:t>
            </a:r>
            <a:r>
              <a:rPr lang="pl-PL" altLang="pl-PL" sz="2600" b="1" dirty="0" err="1">
                <a:solidFill>
                  <a:schemeClr val="tx1">
                    <a:lumMod val="75000"/>
                    <a:lumOff val="25000"/>
                  </a:schemeClr>
                </a:solidFill>
              </a:rPr>
              <a:t>EXAMPLES</a:t>
            </a:r>
            <a:r>
              <a:rPr lang="pl-PL" altLang="pl-PL" sz="2600" b="1" dirty="0">
                <a:solidFill>
                  <a:schemeClr val="tx1">
                    <a:lumMod val="75000"/>
                    <a:lumOff val="25000"/>
                  </a:schemeClr>
                </a:solidFill>
              </a:rPr>
              <a:t>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37</a:t>
            </a:fld>
            <a:endParaRPr lang="en-US" altLang="pl-PL"/>
          </a:p>
        </p:txBody>
      </p:sp>
      <p:sp>
        <p:nvSpPr>
          <p:cNvPr id="10" name="Prostokąt 9">
            <a:extLst>
              <a:ext uri="{FF2B5EF4-FFF2-40B4-BE49-F238E27FC236}">
                <a16:creationId xmlns:a16="http://schemas.microsoft.com/office/drawing/2014/main" id="{1FB8FE1F-9937-4AA2-AE33-7E8F1BF6A54A}"/>
              </a:ext>
            </a:extLst>
          </p:cNvPr>
          <p:cNvSpPr/>
          <p:nvPr/>
        </p:nvSpPr>
        <p:spPr>
          <a:xfrm>
            <a:off x="6160000" y="1363339"/>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ytuł 4">
            <a:extLst>
              <a:ext uri="{FF2B5EF4-FFF2-40B4-BE49-F238E27FC236}">
                <a16:creationId xmlns:a16="http://schemas.microsoft.com/office/drawing/2014/main" id="{9CB5983B-AD71-4599-AB32-4293CE0C8C92}"/>
              </a:ext>
            </a:extLst>
          </p:cNvPr>
          <p:cNvSpPr txBox="1">
            <a:spLocks/>
          </p:cNvSpPr>
          <p:nvPr/>
        </p:nvSpPr>
        <p:spPr bwMode="auto">
          <a:xfrm>
            <a:off x="6322299" y="2729142"/>
            <a:ext cx="5784592" cy="377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defTabSz="457200">
              <a:spcAft>
                <a:spcPts val="1200"/>
              </a:spcAft>
            </a:pPr>
            <a:r>
              <a:rPr lang="en-GB" altLang="pl-PL" sz="1800" dirty="0"/>
              <a:t>Prepare a meat dish and side orders. With the application of presentation with explanation explain to the  listeners how to lift the tray by performing the roles of one waiter, and then present how the second waiter serves a dish from the tray.</a:t>
            </a:r>
          </a:p>
          <a:p>
            <a:pPr lvl="0" defTabSz="457200">
              <a:spcAft>
                <a:spcPts val="1200"/>
              </a:spcAft>
            </a:pPr>
            <a:r>
              <a:rPr lang="en-GB" altLang="pl-PL" sz="1800" dirty="0"/>
              <a:t>Then do the presentation with the instruction to get involved in the participants' show. Ask one of them to lift the dish, and then serve it to the guests plate, in which the next participant can play the role.</a:t>
            </a:r>
          </a:p>
          <a:p>
            <a:pPr lvl="0" defTabSz="457200">
              <a:spcAft>
                <a:spcPts val="1200"/>
              </a:spcAft>
            </a:pPr>
            <a:r>
              <a:rPr lang="en-GB" altLang="pl-PL" sz="1800" dirty="0"/>
              <a:t>In addition to the dishes and side orders, to  perform the exercise you will need equipment: cutlery for service, platter, tableware and table linen - so-called. work items.</a:t>
            </a:r>
            <a:endParaRPr lang="pl-PL" altLang="pl-PL" sz="1800" dirty="0"/>
          </a:p>
        </p:txBody>
      </p:sp>
      <p:sp>
        <p:nvSpPr>
          <p:cNvPr id="12" name="Prostokąt 11">
            <a:extLst>
              <a:ext uri="{FF2B5EF4-FFF2-40B4-BE49-F238E27FC236}">
                <a16:creationId xmlns:a16="http://schemas.microsoft.com/office/drawing/2014/main" id="{3C01E853-33BD-44F1-9F6C-A5608FB7373C}"/>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C6B8E4D3-7168-4733-B055-F27CBDF87162}"/>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4" name="Tytuł 4">
            <a:extLst>
              <a:ext uri="{FF2B5EF4-FFF2-40B4-BE49-F238E27FC236}">
                <a16:creationId xmlns:a16="http://schemas.microsoft.com/office/drawing/2014/main" id="{F9256EE5-B0E1-4608-BA87-BE087854C1F6}"/>
              </a:ext>
            </a:extLst>
          </p:cNvPr>
          <p:cNvSpPr>
            <a:spLocks noGrp="1"/>
          </p:cNvSpPr>
          <p:nvPr>
            <p:ph type="title"/>
          </p:nvPr>
        </p:nvSpPr>
        <p:spPr>
          <a:xfrm>
            <a:off x="59464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PRACTICAL </a:t>
            </a:r>
            <a:r>
              <a:rPr lang="en-GB" sz="1800" b="1" dirty="0">
                <a:solidFill>
                  <a:schemeClr val="bg1"/>
                </a:solidFill>
              </a:rPr>
              <a:t>METHODS IN THE TRAINING ”FRENCH SERVICE”</a:t>
            </a:r>
            <a:endParaRPr lang="pl-PL" sz="1800" b="1" dirty="0">
              <a:solidFill>
                <a:schemeClr val="bg1"/>
              </a:solidFill>
            </a:endParaRPr>
          </a:p>
        </p:txBody>
      </p:sp>
      <p:sp>
        <p:nvSpPr>
          <p:cNvPr id="16" name="Prostokąt 15">
            <a:extLst>
              <a:ext uri="{FF2B5EF4-FFF2-40B4-BE49-F238E27FC236}">
                <a16:creationId xmlns:a16="http://schemas.microsoft.com/office/drawing/2014/main" id="{0591F339-6423-4F8E-BC9C-1BE15F737647}"/>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PRACTICAL METHODS</a:t>
            </a:r>
          </a:p>
        </p:txBody>
      </p:sp>
      <p:sp>
        <p:nvSpPr>
          <p:cNvPr id="17" name="Symbol zastępczy numeru slajdu 2">
            <a:extLst>
              <a:ext uri="{FF2B5EF4-FFF2-40B4-BE49-F238E27FC236}">
                <a16:creationId xmlns:a16="http://schemas.microsoft.com/office/drawing/2014/main" id="{8E4FE940-1FD5-4207-8FDA-228078A1235A}"/>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37</a:t>
            </a:fld>
            <a:endParaRPr lang="en-US" altLang="pl-PL"/>
          </a:p>
        </p:txBody>
      </p:sp>
    </p:spTree>
    <p:extLst>
      <p:ext uri="{BB962C8B-B14F-4D97-AF65-F5344CB8AC3E}">
        <p14:creationId xmlns:p14="http://schemas.microsoft.com/office/powerpoint/2010/main" val="4290519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a:extLst>
              <a:ext uri="{FF2B5EF4-FFF2-40B4-BE49-F238E27FC236}">
                <a16:creationId xmlns:a16="http://schemas.microsoft.com/office/drawing/2014/main" id="{7584AECF-11E4-45D0-B957-2A14EF056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93"/>
          <a:stretch/>
        </p:blipFill>
        <p:spPr bwMode="auto">
          <a:xfrm>
            <a:off x="-1" y="1440000"/>
            <a:ext cx="6156609" cy="5418000"/>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38</a:t>
            </a:fld>
            <a:endParaRPr lang="en-US" altLang="pl-PL"/>
          </a:p>
        </p:txBody>
      </p:sp>
      <p:sp>
        <p:nvSpPr>
          <p:cNvPr id="16" name="Prostokąt 15">
            <a:extLst>
              <a:ext uri="{FF2B5EF4-FFF2-40B4-BE49-F238E27FC236}">
                <a16:creationId xmlns:a16="http://schemas.microsoft.com/office/drawing/2014/main" id="{A9683177-E70A-4F89-922F-99B5B76F9D9D}"/>
              </a:ext>
            </a:extLst>
          </p:cNvPr>
          <p:cNvSpPr/>
          <p:nvPr/>
        </p:nvSpPr>
        <p:spPr>
          <a:xfrm>
            <a:off x="61566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Tytuł 4">
            <a:extLst>
              <a:ext uri="{FF2B5EF4-FFF2-40B4-BE49-F238E27FC236}">
                <a16:creationId xmlns:a16="http://schemas.microsoft.com/office/drawing/2014/main" id="{BA0C45DE-4892-4BCA-93FA-24635420DE6F}"/>
              </a:ext>
            </a:extLst>
          </p:cNvPr>
          <p:cNvSpPr txBox="1">
            <a:spLocks/>
          </p:cNvSpPr>
          <p:nvPr/>
        </p:nvSpPr>
        <p:spPr bwMode="auto">
          <a:xfrm>
            <a:off x="6276308" y="2992634"/>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4000"/>
              </a:lnSpc>
              <a:spcAft>
                <a:spcPts val="1200"/>
              </a:spcAft>
            </a:pPr>
            <a:r>
              <a:rPr lang="en-GB" altLang="pl-PL" sz="1800" dirty="0">
                <a:solidFill>
                  <a:schemeClr val="tx1">
                    <a:lumMod val="75000"/>
                    <a:lumOff val="25000"/>
                  </a:schemeClr>
                </a:solidFill>
              </a:rPr>
              <a:t>Now it is time for the participants to take part in the exercise - each of them is supposed to play the role of the waiter holding the platter, and as the waiter serving the dish . Each participant must have access to exactly the same teaching aids you used during the show.</a:t>
            </a:r>
          </a:p>
          <a:p>
            <a:pPr>
              <a:lnSpc>
                <a:spcPct val="114000"/>
              </a:lnSpc>
              <a:spcAft>
                <a:spcPts val="1200"/>
              </a:spcAft>
            </a:pPr>
            <a:r>
              <a:rPr lang="en-GB" altLang="pl-PL" sz="1800" dirty="0">
                <a:solidFill>
                  <a:schemeClr val="tx1">
                    <a:lumMod val="75000"/>
                    <a:lumOff val="25000"/>
                  </a:schemeClr>
                </a:solidFill>
              </a:rPr>
              <a:t>While doing exercises, do not forget to closely watch the participants and give them your comments about what they are doing.</a:t>
            </a:r>
            <a:endParaRPr lang="pl-PL" altLang="pl-PL" sz="1800" dirty="0">
              <a:solidFill>
                <a:schemeClr val="tx1">
                  <a:lumMod val="75000"/>
                  <a:lumOff val="25000"/>
                </a:schemeClr>
              </a:solidFill>
            </a:endParaRPr>
          </a:p>
        </p:txBody>
      </p:sp>
      <p:sp>
        <p:nvSpPr>
          <p:cNvPr id="18" name="Prostokąt 17">
            <a:extLst>
              <a:ext uri="{FF2B5EF4-FFF2-40B4-BE49-F238E27FC236}">
                <a16:creationId xmlns:a16="http://schemas.microsoft.com/office/drawing/2014/main" id="{9BC411F1-F967-4CAD-AE43-36F5B281F0DD}"/>
              </a:ext>
            </a:extLst>
          </p:cNvPr>
          <p:cNvSpPr/>
          <p:nvPr/>
        </p:nvSpPr>
        <p:spPr>
          <a:xfrm>
            <a:off x="59068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rójkąt prostokątny 18">
            <a:extLst>
              <a:ext uri="{FF2B5EF4-FFF2-40B4-BE49-F238E27FC236}">
                <a16:creationId xmlns:a16="http://schemas.microsoft.com/office/drawing/2014/main" id="{7BABF064-351B-4E70-9F2C-FBD94B817D2D}"/>
              </a:ext>
            </a:extLst>
          </p:cNvPr>
          <p:cNvSpPr/>
          <p:nvPr/>
        </p:nvSpPr>
        <p:spPr>
          <a:xfrm rot="10800000">
            <a:off x="59068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20" name="Tytuł 4">
            <a:extLst>
              <a:ext uri="{FF2B5EF4-FFF2-40B4-BE49-F238E27FC236}">
                <a16:creationId xmlns:a16="http://schemas.microsoft.com/office/drawing/2014/main" id="{5EDE4B02-BE42-4AA5-A8B4-D57393434854}"/>
              </a:ext>
            </a:extLst>
          </p:cNvPr>
          <p:cNvSpPr>
            <a:spLocks noGrp="1"/>
          </p:cNvSpPr>
          <p:nvPr>
            <p:ph type="title"/>
          </p:nvPr>
        </p:nvSpPr>
        <p:spPr>
          <a:xfrm>
            <a:off x="59350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PRACTICAL </a:t>
            </a:r>
            <a:r>
              <a:rPr lang="en-GB" sz="1800" b="1" dirty="0">
                <a:solidFill>
                  <a:schemeClr val="bg1"/>
                </a:solidFill>
              </a:rPr>
              <a:t>METHODS IN THE TRAINING ”FRENCH SERVICE”</a:t>
            </a:r>
            <a:endParaRPr lang="pl-PL" sz="1800" b="1" dirty="0">
              <a:solidFill>
                <a:schemeClr val="bg1"/>
              </a:solidFill>
            </a:endParaRPr>
          </a:p>
        </p:txBody>
      </p:sp>
      <p:sp>
        <p:nvSpPr>
          <p:cNvPr id="15" name="Symbol zastępczy numeru slajdu 2">
            <a:extLst>
              <a:ext uri="{FF2B5EF4-FFF2-40B4-BE49-F238E27FC236}">
                <a16:creationId xmlns:a16="http://schemas.microsoft.com/office/drawing/2014/main" id="{1AF319EA-912F-4056-83F4-8FC84C111419}"/>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38</a:t>
            </a:fld>
            <a:endParaRPr lang="en-US" altLang="pl-PL"/>
          </a:p>
        </p:txBody>
      </p:sp>
      <p:sp>
        <p:nvSpPr>
          <p:cNvPr id="23" name="Prostokąt 22">
            <a:extLst>
              <a:ext uri="{FF2B5EF4-FFF2-40B4-BE49-F238E27FC236}">
                <a16:creationId xmlns:a16="http://schemas.microsoft.com/office/drawing/2014/main" id="{3DD409DD-1C3E-4D6C-8A39-9F0E1D68B97A}"/>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PRACTICAL METHODS</a:t>
            </a:r>
          </a:p>
        </p:txBody>
      </p:sp>
    </p:spTree>
    <p:extLst>
      <p:ext uri="{BB962C8B-B14F-4D97-AF65-F5344CB8AC3E}">
        <p14:creationId xmlns:p14="http://schemas.microsoft.com/office/powerpoint/2010/main" val="3633563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a:extLst>
              <a:ext uri="{FF2B5EF4-FFF2-40B4-BE49-F238E27FC236}">
                <a16:creationId xmlns:a16="http://schemas.microsoft.com/office/drawing/2014/main" id="{6FAA331B-0529-44D4-B4EF-590FB6A02B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93"/>
          <a:stretch/>
        </p:blipFill>
        <p:spPr bwMode="auto">
          <a:xfrm>
            <a:off x="-1" y="1440000"/>
            <a:ext cx="6156609" cy="5418000"/>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SELECTING METHODS AND DIDACTIC RESCOURCES- EXAMPLES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39</a:t>
            </a:fld>
            <a:endParaRPr lang="en-US" altLang="pl-PL"/>
          </a:p>
        </p:txBody>
      </p:sp>
      <p:sp>
        <p:nvSpPr>
          <p:cNvPr id="17" name="Prostokąt: zagięty narożnik 16">
            <a:extLst>
              <a:ext uri="{FF2B5EF4-FFF2-40B4-BE49-F238E27FC236}">
                <a16:creationId xmlns:a16="http://schemas.microsoft.com/office/drawing/2014/main" id="{56E66C41-70C2-417A-A72B-C717C35EDCEA}"/>
              </a:ext>
            </a:extLst>
          </p:cNvPr>
          <p:cNvSpPr/>
          <p:nvPr/>
        </p:nvSpPr>
        <p:spPr>
          <a:xfrm>
            <a:off x="2161391" y="2738535"/>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prstClr val="black"/>
              </a:solidFill>
            </a:endParaRPr>
          </a:p>
        </p:txBody>
      </p:sp>
      <p:sp>
        <p:nvSpPr>
          <p:cNvPr id="8" name="Prostokąt 7">
            <a:extLst>
              <a:ext uri="{FF2B5EF4-FFF2-40B4-BE49-F238E27FC236}">
                <a16:creationId xmlns:a16="http://schemas.microsoft.com/office/drawing/2014/main" id="{C01E1446-FE66-4ED4-B9F6-C14AC508A512}"/>
              </a:ext>
            </a:extLst>
          </p:cNvPr>
          <p:cNvSpPr/>
          <p:nvPr/>
        </p:nvSpPr>
        <p:spPr>
          <a:xfrm>
            <a:off x="61566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ytuł 4">
            <a:extLst>
              <a:ext uri="{FF2B5EF4-FFF2-40B4-BE49-F238E27FC236}">
                <a16:creationId xmlns:a16="http://schemas.microsoft.com/office/drawing/2014/main" id="{8A33F76F-F7EB-46A3-9D96-B388F8178288}"/>
              </a:ext>
            </a:extLst>
          </p:cNvPr>
          <p:cNvSpPr txBox="1">
            <a:spLocks/>
          </p:cNvSpPr>
          <p:nvPr/>
        </p:nvSpPr>
        <p:spPr bwMode="auto">
          <a:xfrm>
            <a:off x="6288562" y="3202535"/>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pPr>
            <a:r>
              <a:rPr lang="en-GB" altLang="pl-PL" sz="1800" b="1" dirty="0">
                <a:solidFill>
                  <a:srgbClr val="F33D0B"/>
                </a:solidFill>
              </a:rPr>
              <a:t>Based on the observation of direct or filmed participants during work  using a camera, you can use the action learning method.</a:t>
            </a:r>
            <a:endParaRPr lang="pl-PL" altLang="pl-PL" sz="1800" b="1" dirty="0">
              <a:solidFill>
                <a:srgbClr val="F33D0B"/>
              </a:solidFill>
            </a:endParaRPr>
          </a:p>
          <a:p>
            <a:pPr>
              <a:spcBef>
                <a:spcPts val="600"/>
              </a:spcBef>
              <a:spcAft>
                <a:spcPts val="600"/>
              </a:spcAft>
            </a:pPr>
            <a:r>
              <a:rPr lang="en-GB" altLang="pl-PL" sz="1800" dirty="0">
                <a:solidFill>
                  <a:prstClr val="black"/>
                </a:solidFill>
              </a:rPr>
              <a:t>To do this, the participants should analyse the implementation of the exercise by answering the following questions:</a:t>
            </a:r>
            <a:endParaRPr lang="pl-PL" altLang="pl-PL" sz="1800" dirty="0">
              <a:solidFill>
                <a:prstClr val="black"/>
              </a:solidFill>
            </a:endParaRPr>
          </a:p>
          <a:p>
            <a:pPr marL="1714500" lvl="3" indent="-342900" algn="l">
              <a:spcBef>
                <a:spcPts val="600"/>
              </a:spcBef>
              <a:spcAft>
                <a:spcPts val="600"/>
              </a:spcAft>
              <a:buBlip>
                <a:blip r:embed="rId3"/>
              </a:buBlip>
            </a:pPr>
            <a:r>
              <a:rPr lang="en-GB" altLang="pl-PL" sz="1800" b="1" dirty="0">
                <a:solidFill>
                  <a:prstClr val="black"/>
                </a:solidFill>
              </a:rPr>
              <a:t>Who did the exercise right?</a:t>
            </a:r>
          </a:p>
          <a:p>
            <a:pPr marL="1714500" lvl="3" indent="-342900" algn="l">
              <a:spcBef>
                <a:spcPts val="600"/>
              </a:spcBef>
              <a:spcAft>
                <a:spcPts val="600"/>
              </a:spcAft>
              <a:buBlip>
                <a:blip r:embed="rId3"/>
              </a:buBlip>
            </a:pPr>
            <a:r>
              <a:rPr lang="en-GB" altLang="pl-PL" sz="1800" b="1" dirty="0">
                <a:solidFill>
                  <a:prstClr val="black"/>
                </a:solidFill>
              </a:rPr>
              <a:t>What errors were noted?</a:t>
            </a:r>
          </a:p>
          <a:p>
            <a:pPr marL="1714500" lvl="3" indent="-342900" algn="l">
              <a:spcBef>
                <a:spcPts val="600"/>
              </a:spcBef>
              <a:spcAft>
                <a:spcPts val="600"/>
              </a:spcAft>
              <a:buBlip>
                <a:blip r:embed="rId3"/>
              </a:buBlip>
            </a:pPr>
            <a:r>
              <a:rPr lang="en-GB" altLang="pl-PL" sz="1800" b="1" dirty="0">
                <a:solidFill>
                  <a:prstClr val="black"/>
                </a:solidFill>
              </a:rPr>
              <a:t>Why did they happen ?</a:t>
            </a:r>
          </a:p>
          <a:p>
            <a:pPr marL="1714500" lvl="3" indent="-342900" algn="l">
              <a:spcBef>
                <a:spcPts val="600"/>
              </a:spcBef>
              <a:spcAft>
                <a:spcPts val="600"/>
              </a:spcAft>
              <a:buBlip>
                <a:blip r:embed="rId3"/>
              </a:buBlip>
            </a:pPr>
            <a:r>
              <a:rPr lang="en-GB" altLang="pl-PL" sz="1800" b="1" dirty="0">
                <a:solidFill>
                  <a:prstClr val="black"/>
                </a:solidFill>
              </a:rPr>
              <a:t>How to avoid them in the future?</a:t>
            </a:r>
            <a:endParaRPr lang="pl-PL" altLang="pl-PL" sz="1800" b="1" dirty="0">
              <a:solidFill>
                <a:prstClr val="black"/>
              </a:solidFill>
            </a:endParaRPr>
          </a:p>
          <a:p>
            <a:pPr lvl="3" algn="l">
              <a:spcBef>
                <a:spcPts val="600"/>
              </a:spcBef>
              <a:spcAft>
                <a:spcPts val="600"/>
              </a:spcAft>
            </a:pPr>
            <a:endParaRPr lang="pl-PL" altLang="pl-PL" sz="1800" b="1" dirty="0">
              <a:solidFill>
                <a:schemeClr val="tx1">
                  <a:lumMod val="75000"/>
                  <a:lumOff val="25000"/>
                </a:schemeClr>
              </a:solidFill>
            </a:endParaRPr>
          </a:p>
        </p:txBody>
      </p:sp>
      <p:sp>
        <p:nvSpPr>
          <p:cNvPr id="10" name="Prostokąt 9">
            <a:extLst>
              <a:ext uri="{FF2B5EF4-FFF2-40B4-BE49-F238E27FC236}">
                <a16:creationId xmlns:a16="http://schemas.microsoft.com/office/drawing/2014/main" id="{FAAA57BE-E503-4C6F-9019-8C0B6FBAC70C}"/>
              </a:ext>
            </a:extLst>
          </p:cNvPr>
          <p:cNvSpPr/>
          <p:nvPr/>
        </p:nvSpPr>
        <p:spPr>
          <a:xfrm>
            <a:off x="59068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rójkąt prostokątny 10">
            <a:extLst>
              <a:ext uri="{FF2B5EF4-FFF2-40B4-BE49-F238E27FC236}">
                <a16:creationId xmlns:a16="http://schemas.microsoft.com/office/drawing/2014/main" id="{E30BF463-40E5-4F17-A7FE-E5B11193B00C}"/>
              </a:ext>
            </a:extLst>
          </p:cNvPr>
          <p:cNvSpPr/>
          <p:nvPr/>
        </p:nvSpPr>
        <p:spPr>
          <a:xfrm rot="10800000">
            <a:off x="59068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2" name="Tytuł 4">
            <a:extLst>
              <a:ext uri="{FF2B5EF4-FFF2-40B4-BE49-F238E27FC236}">
                <a16:creationId xmlns:a16="http://schemas.microsoft.com/office/drawing/2014/main" id="{90A7CB6D-5742-48D2-B79B-3540BCE9D1EB}"/>
              </a:ext>
            </a:extLst>
          </p:cNvPr>
          <p:cNvSpPr>
            <a:spLocks noGrp="1"/>
          </p:cNvSpPr>
          <p:nvPr>
            <p:ph type="title"/>
          </p:nvPr>
        </p:nvSpPr>
        <p:spPr>
          <a:xfrm>
            <a:off x="5935088" y="1533823"/>
            <a:ext cx="6245512" cy="908504"/>
          </a:xfrm>
        </p:spPr>
        <p:txBody>
          <a:bodyPr/>
          <a:lstStyle/>
          <a:p>
            <a:pPr>
              <a:spcAft>
                <a:spcPts val="600"/>
              </a:spcAft>
            </a:pPr>
            <a:r>
              <a:rPr lang="en-GB" sz="1800" b="1" dirty="0">
                <a:solidFill>
                  <a:schemeClr val="bg1"/>
                </a:solidFill>
              </a:rPr>
              <a:t>APPLICATION OF </a:t>
            </a:r>
            <a:r>
              <a:rPr lang="en-GB" sz="1800" b="1" dirty="0">
                <a:solidFill>
                  <a:srgbClr val="FBBE03"/>
                </a:solidFill>
              </a:rPr>
              <a:t>PRACTICAL </a:t>
            </a:r>
            <a:r>
              <a:rPr lang="en-GB" sz="1800" b="1" dirty="0">
                <a:solidFill>
                  <a:schemeClr val="bg1"/>
                </a:solidFill>
              </a:rPr>
              <a:t>METHODS IN THE TRAINING ”FRENCH SERVICE”</a:t>
            </a:r>
            <a:endParaRPr lang="pl-PL" sz="1800" b="1" dirty="0">
              <a:solidFill>
                <a:schemeClr val="bg1"/>
              </a:solidFill>
            </a:endParaRPr>
          </a:p>
        </p:txBody>
      </p:sp>
      <p:sp>
        <p:nvSpPr>
          <p:cNvPr id="13" name="Symbol zastępczy numeru slajdu 2">
            <a:extLst>
              <a:ext uri="{FF2B5EF4-FFF2-40B4-BE49-F238E27FC236}">
                <a16:creationId xmlns:a16="http://schemas.microsoft.com/office/drawing/2014/main" id="{B858585C-74D1-490B-9BD4-C1E22E46E0BD}"/>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39</a:t>
            </a:fld>
            <a:endParaRPr lang="en-US" altLang="pl-PL"/>
          </a:p>
        </p:txBody>
      </p:sp>
      <p:sp>
        <p:nvSpPr>
          <p:cNvPr id="15" name="Prostokąt 14">
            <a:extLst>
              <a:ext uri="{FF2B5EF4-FFF2-40B4-BE49-F238E27FC236}">
                <a16:creationId xmlns:a16="http://schemas.microsoft.com/office/drawing/2014/main" id="{22D878A0-2910-43AE-96FD-B95DD0C0E360}"/>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PRACTICAL METHODS</a:t>
            </a:r>
          </a:p>
        </p:txBody>
      </p:sp>
    </p:spTree>
    <p:extLst>
      <p:ext uri="{BB962C8B-B14F-4D97-AF65-F5344CB8AC3E}">
        <p14:creationId xmlns:p14="http://schemas.microsoft.com/office/powerpoint/2010/main" val="414641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4</a:t>
            </a:fld>
            <a:endParaRPr lang="en-US" altLang="pl-PL"/>
          </a:p>
        </p:txBody>
      </p:sp>
      <p:sp>
        <p:nvSpPr>
          <p:cNvPr id="12" name="Prostokąt 11">
            <a:extLst>
              <a:ext uri="{FF2B5EF4-FFF2-40B4-BE49-F238E27FC236}">
                <a16:creationId xmlns:a16="http://schemas.microsoft.com/office/drawing/2014/main" id="{9EE880C6-844B-46FC-ABA4-11D1620E82C4}"/>
              </a:ext>
            </a:extLst>
          </p:cNvPr>
          <p:cNvSpPr/>
          <p:nvPr/>
        </p:nvSpPr>
        <p:spPr>
          <a:xfrm>
            <a:off x="2764715" y="2819480"/>
            <a:ext cx="1770050" cy="400110"/>
          </a:xfrm>
          <a:prstGeom prst="rect">
            <a:avLst/>
          </a:prstGeom>
        </p:spPr>
        <p:txBody>
          <a:bodyPr wrap="square">
            <a:spAutoFit/>
          </a:bodyPr>
          <a:lstStyle/>
          <a:p>
            <a:pPr>
              <a:spcAft>
                <a:spcPts val="1200"/>
              </a:spcAft>
            </a:pPr>
            <a:r>
              <a:rPr lang="pl-PL" altLang="pl-PL" sz="2000" b="1" dirty="0"/>
              <a:t> </a:t>
            </a:r>
          </a:p>
        </p:txBody>
      </p:sp>
      <p:sp>
        <p:nvSpPr>
          <p:cNvPr id="8" name="Dymek mowy: prostokąt 7">
            <a:extLst>
              <a:ext uri="{FF2B5EF4-FFF2-40B4-BE49-F238E27FC236}">
                <a16:creationId xmlns:a16="http://schemas.microsoft.com/office/drawing/2014/main" id="{C9FAC712-1EDB-4630-89F6-97162E4D03FC}"/>
              </a:ext>
            </a:extLst>
          </p:cNvPr>
          <p:cNvSpPr/>
          <p:nvPr/>
        </p:nvSpPr>
        <p:spPr>
          <a:xfrm>
            <a:off x="5407714" y="1241635"/>
            <a:ext cx="3136558" cy="910712"/>
          </a:xfrm>
          <a:prstGeom prst="wedgeRectCallout">
            <a:avLst>
              <a:gd name="adj1" fmla="val -21140"/>
              <a:gd name="adj2" fmla="val 7173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YOU LEARN THROUGH WHAT YOU…</a:t>
            </a:r>
          </a:p>
        </p:txBody>
      </p:sp>
      <p:sp>
        <p:nvSpPr>
          <p:cNvPr id="24" name="Prostokąt 23">
            <a:extLst>
              <a:ext uri="{FF2B5EF4-FFF2-40B4-BE49-F238E27FC236}">
                <a16:creationId xmlns:a16="http://schemas.microsoft.com/office/drawing/2014/main" id="{77513E43-F3A0-4302-8D40-8DCD0D9C1686}"/>
              </a:ext>
            </a:extLst>
          </p:cNvPr>
          <p:cNvSpPr/>
          <p:nvPr/>
        </p:nvSpPr>
        <p:spPr>
          <a:xfrm>
            <a:off x="2476909" y="2803154"/>
            <a:ext cx="1770050" cy="292388"/>
          </a:xfrm>
          <a:prstGeom prst="rect">
            <a:avLst/>
          </a:prstGeom>
        </p:spPr>
        <p:txBody>
          <a:bodyPr wrap="square">
            <a:spAutoFit/>
          </a:bodyPr>
          <a:lstStyle/>
          <a:p>
            <a:pPr algn="ctr"/>
            <a:r>
              <a:rPr lang="pl-PL" sz="1300" b="1">
                <a:solidFill>
                  <a:schemeClr val="bg1"/>
                </a:solidFill>
              </a:rPr>
              <a:t>WIDZISZ</a:t>
            </a:r>
            <a:endParaRPr lang="pl-PL" sz="1300" b="1" dirty="0">
              <a:solidFill>
                <a:schemeClr val="bg1"/>
              </a:solidFill>
            </a:endParaRPr>
          </a:p>
        </p:txBody>
      </p:sp>
      <p:sp>
        <p:nvSpPr>
          <p:cNvPr id="45" name="Prostokąt 44">
            <a:extLst>
              <a:ext uri="{FF2B5EF4-FFF2-40B4-BE49-F238E27FC236}">
                <a16:creationId xmlns:a16="http://schemas.microsoft.com/office/drawing/2014/main" id="{137C6A83-7708-49A3-A620-53A606B0BCD7}"/>
              </a:ext>
            </a:extLst>
          </p:cNvPr>
          <p:cNvSpPr/>
          <p:nvPr/>
        </p:nvSpPr>
        <p:spPr>
          <a:xfrm>
            <a:off x="3043221" y="2742299"/>
            <a:ext cx="1438970" cy="422941"/>
          </a:xfrm>
          <a:prstGeom prst="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Prostokąt 45">
            <a:extLst>
              <a:ext uri="{FF2B5EF4-FFF2-40B4-BE49-F238E27FC236}">
                <a16:creationId xmlns:a16="http://schemas.microsoft.com/office/drawing/2014/main" id="{13287D1D-BEAB-47A9-BB5B-666F4E318D12}"/>
              </a:ext>
            </a:extLst>
          </p:cNvPr>
          <p:cNvSpPr/>
          <p:nvPr/>
        </p:nvSpPr>
        <p:spPr>
          <a:xfrm>
            <a:off x="2734825" y="3163735"/>
            <a:ext cx="1438970" cy="422941"/>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Prostokąt 46">
            <a:extLst>
              <a:ext uri="{FF2B5EF4-FFF2-40B4-BE49-F238E27FC236}">
                <a16:creationId xmlns:a16="http://schemas.microsoft.com/office/drawing/2014/main" id="{FF5E668C-465F-4759-ACD2-0C6A90774B8B}"/>
              </a:ext>
            </a:extLst>
          </p:cNvPr>
          <p:cNvSpPr/>
          <p:nvPr/>
        </p:nvSpPr>
        <p:spPr>
          <a:xfrm>
            <a:off x="2446793" y="3576550"/>
            <a:ext cx="2804146" cy="422941"/>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47">
            <a:extLst>
              <a:ext uri="{FF2B5EF4-FFF2-40B4-BE49-F238E27FC236}">
                <a16:creationId xmlns:a16="http://schemas.microsoft.com/office/drawing/2014/main" id="{CA656B09-891D-4DCF-ABAE-16CB59112962}"/>
              </a:ext>
            </a:extLst>
          </p:cNvPr>
          <p:cNvSpPr/>
          <p:nvPr/>
        </p:nvSpPr>
        <p:spPr>
          <a:xfrm>
            <a:off x="2158761" y="3985915"/>
            <a:ext cx="2804146" cy="422941"/>
          </a:xfrm>
          <a:prstGeom prst="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Prostokąt 48">
            <a:extLst>
              <a:ext uri="{FF2B5EF4-FFF2-40B4-BE49-F238E27FC236}">
                <a16:creationId xmlns:a16="http://schemas.microsoft.com/office/drawing/2014/main" id="{23A627A5-0F9B-4537-81AC-749BA1FCD8B7}"/>
              </a:ext>
            </a:extLst>
          </p:cNvPr>
          <p:cNvSpPr/>
          <p:nvPr/>
        </p:nvSpPr>
        <p:spPr>
          <a:xfrm>
            <a:off x="2592822" y="4408856"/>
            <a:ext cx="1741154" cy="422941"/>
          </a:xfrm>
          <a:prstGeom prst="rect">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Prostokąt 49">
            <a:extLst>
              <a:ext uri="{FF2B5EF4-FFF2-40B4-BE49-F238E27FC236}">
                <a16:creationId xmlns:a16="http://schemas.microsoft.com/office/drawing/2014/main" id="{71F96C9B-00FE-4E1A-81C6-6C5BF71984C4}"/>
              </a:ext>
            </a:extLst>
          </p:cNvPr>
          <p:cNvSpPr/>
          <p:nvPr/>
        </p:nvSpPr>
        <p:spPr>
          <a:xfrm>
            <a:off x="3079018" y="2756884"/>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SEE</a:t>
            </a:r>
          </a:p>
        </p:txBody>
      </p:sp>
      <p:sp>
        <p:nvSpPr>
          <p:cNvPr id="51" name="Prostokąt 50">
            <a:extLst>
              <a:ext uri="{FF2B5EF4-FFF2-40B4-BE49-F238E27FC236}">
                <a16:creationId xmlns:a16="http://schemas.microsoft.com/office/drawing/2014/main" id="{DF5FC4B6-A1D9-4017-BDA6-7064A62F41F3}"/>
              </a:ext>
            </a:extLst>
          </p:cNvPr>
          <p:cNvSpPr/>
          <p:nvPr/>
        </p:nvSpPr>
        <p:spPr>
          <a:xfrm>
            <a:off x="2790986" y="3172867"/>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HEAR</a:t>
            </a:r>
          </a:p>
        </p:txBody>
      </p:sp>
      <p:sp>
        <p:nvSpPr>
          <p:cNvPr id="52" name="Prostokąt 51">
            <a:extLst>
              <a:ext uri="{FF2B5EF4-FFF2-40B4-BE49-F238E27FC236}">
                <a16:creationId xmlns:a16="http://schemas.microsoft.com/office/drawing/2014/main" id="{D0874B1C-842B-44F1-8A7D-C2E0B2665E7E}"/>
              </a:ext>
            </a:extLst>
          </p:cNvPr>
          <p:cNvSpPr/>
          <p:nvPr/>
        </p:nvSpPr>
        <p:spPr>
          <a:xfrm>
            <a:off x="2475437" y="3589020"/>
            <a:ext cx="3149275"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TASTE</a:t>
            </a:r>
          </a:p>
        </p:txBody>
      </p:sp>
      <p:sp>
        <p:nvSpPr>
          <p:cNvPr id="53" name="Prostokąt 52">
            <a:extLst>
              <a:ext uri="{FF2B5EF4-FFF2-40B4-BE49-F238E27FC236}">
                <a16:creationId xmlns:a16="http://schemas.microsoft.com/office/drawing/2014/main" id="{D587B0C0-D84D-4CD2-8370-1F3676379A7B}"/>
              </a:ext>
            </a:extLst>
          </p:cNvPr>
          <p:cNvSpPr/>
          <p:nvPr/>
        </p:nvSpPr>
        <p:spPr>
          <a:xfrm>
            <a:off x="2240203" y="4002331"/>
            <a:ext cx="2972553"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SMELL</a:t>
            </a:r>
          </a:p>
        </p:txBody>
      </p:sp>
      <p:sp>
        <p:nvSpPr>
          <p:cNvPr id="54" name="Prostokąt 53">
            <a:extLst>
              <a:ext uri="{FF2B5EF4-FFF2-40B4-BE49-F238E27FC236}">
                <a16:creationId xmlns:a16="http://schemas.microsoft.com/office/drawing/2014/main" id="{48829778-82E8-4F8E-B6C0-4FE2E38D1B41}"/>
              </a:ext>
            </a:extLst>
          </p:cNvPr>
          <p:cNvSpPr/>
          <p:nvPr/>
        </p:nvSpPr>
        <p:spPr>
          <a:xfrm>
            <a:off x="2648525" y="4427307"/>
            <a:ext cx="1814492"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TOUCH</a:t>
            </a:r>
          </a:p>
        </p:txBody>
      </p:sp>
      <p:sp>
        <p:nvSpPr>
          <p:cNvPr id="75" name="Prostokąt 74">
            <a:extLst>
              <a:ext uri="{FF2B5EF4-FFF2-40B4-BE49-F238E27FC236}">
                <a16:creationId xmlns:a16="http://schemas.microsoft.com/office/drawing/2014/main" id="{D49F0FBA-E3A5-483A-89C8-9EDD1B9DD1DB}"/>
              </a:ext>
            </a:extLst>
          </p:cNvPr>
          <p:cNvSpPr/>
          <p:nvPr/>
        </p:nvSpPr>
        <p:spPr>
          <a:xfrm>
            <a:off x="7955291" y="3189345"/>
            <a:ext cx="1582867" cy="422941"/>
          </a:xfrm>
          <a:prstGeom prst="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75">
            <a:extLst>
              <a:ext uri="{FF2B5EF4-FFF2-40B4-BE49-F238E27FC236}">
                <a16:creationId xmlns:a16="http://schemas.microsoft.com/office/drawing/2014/main" id="{883533D3-B07A-4B25-ACD5-81E35EDB5FA2}"/>
              </a:ext>
            </a:extLst>
          </p:cNvPr>
          <p:cNvSpPr/>
          <p:nvPr/>
        </p:nvSpPr>
        <p:spPr>
          <a:xfrm>
            <a:off x="7596385" y="3610781"/>
            <a:ext cx="2549224" cy="422941"/>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7" name="Prostokąt 76">
            <a:extLst>
              <a:ext uri="{FF2B5EF4-FFF2-40B4-BE49-F238E27FC236}">
                <a16:creationId xmlns:a16="http://schemas.microsoft.com/office/drawing/2014/main" id="{9BE66731-9EF9-4F26-B16E-5D5E93C4753B}"/>
              </a:ext>
            </a:extLst>
          </p:cNvPr>
          <p:cNvSpPr/>
          <p:nvPr/>
        </p:nvSpPr>
        <p:spPr>
          <a:xfrm>
            <a:off x="7862375" y="4023596"/>
            <a:ext cx="1582867" cy="422941"/>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77">
            <a:extLst>
              <a:ext uri="{FF2B5EF4-FFF2-40B4-BE49-F238E27FC236}">
                <a16:creationId xmlns:a16="http://schemas.microsoft.com/office/drawing/2014/main" id="{DEDC4FE5-5062-4DA0-B266-9F47A781DCA5}"/>
              </a:ext>
            </a:extLst>
          </p:cNvPr>
          <p:cNvSpPr/>
          <p:nvPr/>
        </p:nvSpPr>
        <p:spPr>
          <a:xfrm>
            <a:off x="7392144" y="4432961"/>
            <a:ext cx="3084561" cy="422941"/>
          </a:xfrm>
          <a:prstGeom prst="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0" name="Prostokąt 79">
            <a:extLst>
              <a:ext uri="{FF2B5EF4-FFF2-40B4-BE49-F238E27FC236}">
                <a16:creationId xmlns:a16="http://schemas.microsoft.com/office/drawing/2014/main" id="{4C0FD587-B1AF-48BA-8148-134F6669F78D}"/>
              </a:ext>
            </a:extLst>
          </p:cNvPr>
          <p:cNvSpPr/>
          <p:nvPr/>
        </p:nvSpPr>
        <p:spPr>
          <a:xfrm>
            <a:off x="8084594" y="3203930"/>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DO</a:t>
            </a:r>
          </a:p>
        </p:txBody>
      </p:sp>
      <p:sp>
        <p:nvSpPr>
          <p:cNvPr id="81" name="Prostokąt 80">
            <a:extLst>
              <a:ext uri="{FF2B5EF4-FFF2-40B4-BE49-F238E27FC236}">
                <a16:creationId xmlns:a16="http://schemas.microsoft.com/office/drawing/2014/main" id="{B6D9C51F-C247-48FA-B484-52EAE01C0E8F}"/>
              </a:ext>
            </a:extLst>
          </p:cNvPr>
          <p:cNvSpPr/>
          <p:nvPr/>
        </p:nvSpPr>
        <p:spPr>
          <a:xfrm>
            <a:off x="7673116" y="3625291"/>
            <a:ext cx="2659573"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IMAGINE</a:t>
            </a:r>
          </a:p>
        </p:txBody>
      </p:sp>
      <p:sp>
        <p:nvSpPr>
          <p:cNvPr id="82" name="Prostokąt 81">
            <a:extLst>
              <a:ext uri="{FF2B5EF4-FFF2-40B4-BE49-F238E27FC236}">
                <a16:creationId xmlns:a16="http://schemas.microsoft.com/office/drawing/2014/main" id="{B589497C-A530-48F0-A175-A62B87214128}"/>
              </a:ext>
            </a:extLst>
          </p:cNvPr>
          <p:cNvSpPr/>
          <p:nvPr/>
        </p:nvSpPr>
        <p:spPr>
          <a:xfrm>
            <a:off x="7989235" y="4035171"/>
            <a:ext cx="1672181"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FEEL</a:t>
            </a:r>
          </a:p>
        </p:txBody>
      </p:sp>
      <p:sp>
        <p:nvSpPr>
          <p:cNvPr id="83" name="Prostokąt 82">
            <a:extLst>
              <a:ext uri="{FF2B5EF4-FFF2-40B4-BE49-F238E27FC236}">
                <a16:creationId xmlns:a16="http://schemas.microsoft.com/office/drawing/2014/main" id="{42694C42-6B02-463E-84C9-84372E52A070}"/>
              </a:ext>
            </a:extLst>
          </p:cNvPr>
          <p:cNvSpPr/>
          <p:nvPr/>
        </p:nvSpPr>
        <p:spPr>
          <a:xfrm>
            <a:off x="7460621" y="4434410"/>
            <a:ext cx="3084561"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THINK</a:t>
            </a:r>
          </a:p>
        </p:txBody>
      </p:sp>
      <p:pic>
        <p:nvPicPr>
          <p:cNvPr id="26" name="Obraz 25">
            <a:extLst>
              <a:ext uri="{FF2B5EF4-FFF2-40B4-BE49-F238E27FC236}">
                <a16:creationId xmlns:a16="http://schemas.microsoft.com/office/drawing/2014/main" id="{D18A7E29-4432-40D8-9C42-1C62C381C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656" y="2980374"/>
            <a:ext cx="1575094" cy="1575094"/>
          </a:xfrm>
          <a:prstGeom prst="rect">
            <a:avLst/>
          </a:prstGeom>
        </p:spPr>
      </p:pic>
    </p:spTree>
    <p:extLst>
      <p:ext uri="{BB962C8B-B14F-4D97-AF65-F5344CB8AC3E}">
        <p14:creationId xmlns:p14="http://schemas.microsoft.com/office/powerpoint/2010/main" val="3906755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dtytuł 2">
            <a:extLst>
              <a:ext uri="{FF2B5EF4-FFF2-40B4-BE49-F238E27FC236}">
                <a16:creationId xmlns:a16="http://schemas.microsoft.com/office/drawing/2014/main" id="{552F2A47-327A-4BD8-950C-920288839E4E}"/>
              </a:ext>
            </a:extLst>
          </p:cNvPr>
          <p:cNvSpPr txBox="1">
            <a:spLocks/>
          </p:cNvSpPr>
          <p:nvPr/>
        </p:nvSpPr>
        <p:spPr bwMode="auto">
          <a:xfrm>
            <a:off x="2999656" y="4115564"/>
            <a:ext cx="756084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l-PL" sz="2500" b="1" dirty="0">
                <a:solidFill>
                  <a:schemeClr val="tx1">
                    <a:lumMod val="75000"/>
                    <a:lumOff val="25000"/>
                  </a:schemeClr>
                </a:solidFill>
              </a:rPr>
              <a:t>GO TO THE </a:t>
            </a:r>
            <a:r>
              <a:rPr lang="pl-PL" sz="2500" b="1" dirty="0" err="1">
                <a:solidFill>
                  <a:schemeClr val="tx1">
                    <a:lumMod val="75000"/>
                    <a:lumOff val="25000"/>
                  </a:schemeClr>
                </a:solidFill>
              </a:rPr>
              <a:t>NEXT</a:t>
            </a:r>
            <a:r>
              <a:rPr lang="pl-PL" sz="2500" b="1" dirty="0">
                <a:solidFill>
                  <a:schemeClr val="tx1">
                    <a:lumMod val="75000"/>
                    <a:lumOff val="25000"/>
                  </a:schemeClr>
                </a:solidFill>
              </a:rPr>
              <a:t> </a:t>
            </a:r>
          </a:p>
          <a:p>
            <a:pPr marL="0" indent="0" algn="r">
              <a:buNone/>
            </a:pPr>
            <a:r>
              <a:rPr lang="pl-PL" sz="2500" b="1" dirty="0">
                <a:solidFill>
                  <a:schemeClr val="tx1">
                    <a:lumMod val="75000"/>
                    <a:lumOff val="25000"/>
                  </a:schemeClr>
                </a:solidFill>
              </a:rPr>
              <a:t>MODULE MATERIALS</a:t>
            </a:r>
          </a:p>
        </p:txBody>
      </p:sp>
      <p:sp>
        <p:nvSpPr>
          <p:cNvPr id="21" name="pole tekstowe 20">
            <a:extLst>
              <a:ext uri="{FF2B5EF4-FFF2-40B4-BE49-F238E27FC236}">
                <a16:creationId xmlns:a16="http://schemas.microsoft.com/office/drawing/2014/main" id="{5CD17C92-846E-451B-AF6C-6B5F74494046}"/>
              </a:ext>
            </a:extLst>
          </p:cNvPr>
          <p:cNvSpPr txBox="1"/>
          <p:nvPr/>
        </p:nvSpPr>
        <p:spPr>
          <a:xfrm>
            <a:off x="10890676" y="4005064"/>
            <a:ext cx="1326004" cy="1446550"/>
          </a:xfrm>
          <a:prstGeom prst="rect">
            <a:avLst/>
          </a:prstGeom>
          <a:noFill/>
        </p:spPr>
        <p:txBody>
          <a:bodyPr wrap="none" rtlCol="0">
            <a:spAutoFit/>
          </a:bodyPr>
          <a:lstStyle/>
          <a:p>
            <a:pPr marL="285750" indent="-285750" algn="ctr">
              <a:buClr>
                <a:schemeClr val="bg1"/>
              </a:buClr>
              <a:buFont typeface="Wingdings" panose="05000000000000000000" pitchFamily="2" charset="2"/>
              <a:buChar char="ü"/>
            </a:pPr>
            <a:r>
              <a:rPr lang="pl-PL" sz="88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5</a:t>
            </a:fld>
            <a:endParaRPr lang="en-US" altLang="pl-PL"/>
          </a:p>
        </p:txBody>
      </p:sp>
      <p:sp>
        <p:nvSpPr>
          <p:cNvPr id="11" name="Prostokąt 10">
            <a:extLst>
              <a:ext uri="{FF2B5EF4-FFF2-40B4-BE49-F238E27FC236}">
                <a16:creationId xmlns:a16="http://schemas.microsoft.com/office/drawing/2014/main" id="{88C765E2-0527-43F4-87B2-4C4DAE09D8FE}"/>
              </a:ext>
            </a:extLst>
          </p:cNvPr>
          <p:cNvSpPr/>
          <p:nvPr/>
        </p:nvSpPr>
        <p:spPr>
          <a:xfrm>
            <a:off x="6139611" y="1530214"/>
            <a:ext cx="6077069"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806C7C1B-1FE0-4837-A133-EF583D5CD8A6}"/>
              </a:ext>
            </a:extLst>
          </p:cNvPr>
          <p:cNvSpPr/>
          <p:nvPr/>
        </p:nvSpPr>
        <p:spPr>
          <a:xfrm>
            <a:off x="6134733" y="1530214"/>
            <a:ext cx="6077069" cy="1178706"/>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3F307854-51DD-4FE9-B7F4-12112A245BF7}"/>
              </a:ext>
            </a:extLst>
          </p:cNvPr>
          <p:cNvSpPr/>
          <p:nvPr/>
        </p:nvSpPr>
        <p:spPr>
          <a:xfrm>
            <a:off x="6384032" y="2924944"/>
            <a:ext cx="5505170" cy="2700035"/>
          </a:xfrm>
          <a:prstGeom prst="rect">
            <a:avLst/>
          </a:prstGeom>
        </p:spPr>
        <p:txBody>
          <a:bodyPr wrap="square">
            <a:spAutoFit/>
          </a:bodyPr>
          <a:lstStyle/>
          <a:p>
            <a:pPr marL="0" indent="0">
              <a:lnSpc>
                <a:spcPts val="2100"/>
              </a:lnSpc>
              <a:spcBef>
                <a:spcPts val="0"/>
              </a:spcBef>
              <a:spcAft>
                <a:spcPts val="600"/>
              </a:spcAft>
              <a:buClr>
                <a:srgbClr val="D34817">
                  <a:lumMod val="75000"/>
                </a:srgbClr>
              </a:buClr>
              <a:buNone/>
            </a:pPr>
            <a:r>
              <a:rPr lang="en-GB" b="1" dirty="0">
                <a:solidFill>
                  <a:schemeClr val="tx1">
                    <a:lumMod val="75000"/>
                    <a:lumOff val="25000"/>
                  </a:schemeClr>
                </a:solidFill>
              </a:rPr>
              <a:t>We learn from :</a:t>
            </a:r>
          </a:p>
          <a:p>
            <a:pPr marL="285750" indent="-285750">
              <a:lnSpc>
                <a:spcPct val="114000"/>
              </a:lnSpc>
              <a:spcAft>
                <a:spcPts val="600"/>
              </a:spcAft>
              <a:buBlip>
                <a:blip r:embed="rId2"/>
              </a:buBlip>
            </a:pPr>
            <a:r>
              <a:rPr lang="en-GB" dirty="0">
                <a:solidFill>
                  <a:schemeClr val="tx1">
                    <a:lumMod val="75000"/>
                    <a:lumOff val="25000"/>
                  </a:schemeClr>
                </a:solidFill>
              </a:rPr>
              <a:t>What we read - 10%,</a:t>
            </a:r>
          </a:p>
          <a:p>
            <a:pPr marL="285750" indent="-285750">
              <a:lnSpc>
                <a:spcPct val="114000"/>
              </a:lnSpc>
              <a:spcAft>
                <a:spcPts val="600"/>
              </a:spcAft>
              <a:buBlip>
                <a:blip r:embed="rId2"/>
              </a:buBlip>
            </a:pPr>
            <a:r>
              <a:rPr lang="en-GB" dirty="0">
                <a:solidFill>
                  <a:schemeClr val="tx1">
                    <a:lumMod val="75000"/>
                    <a:lumOff val="25000"/>
                  </a:schemeClr>
                </a:solidFill>
              </a:rPr>
              <a:t>What we hear - 20%,</a:t>
            </a:r>
          </a:p>
          <a:p>
            <a:pPr marL="285750" indent="-285750">
              <a:lnSpc>
                <a:spcPct val="114000"/>
              </a:lnSpc>
              <a:spcAft>
                <a:spcPts val="600"/>
              </a:spcAft>
              <a:buBlip>
                <a:blip r:embed="rId2"/>
              </a:buBlip>
            </a:pPr>
            <a:r>
              <a:rPr lang="en-GB" dirty="0">
                <a:solidFill>
                  <a:schemeClr val="tx1">
                    <a:lumMod val="75000"/>
                    <a:lumOff val="25000"/>
                  </a:schemeClr>
                </a:solidFill>
              </a:rPr>
              <a:t>What we see - 30%,</a:t>
            </a:r>
          </a:p>
          <a:p>
            <a:pPr marL="285750" indent="-285750">
              <a:lnSpc>
                <a:spcPct val="114000"/>
              </a:lnSpc>
              <a:spcAft>
                <a:spcPts val="600"/>
              </a:spcAft>
              <a:buBlip>
                <a:blip r:embed="rId2"/>
              </a:buBlip>
            </a:pPr>
            <a:r>
              <a:rPr lang="en-GB" dirty="0">
                <a:solidFill>
                  <a:schemeClr val="tx1">
                    <a:lumMod val="75000"/>
                    <a:lumOff val="25000"/>
                  </a:schemeClr>
                </a:solidFill>
              </a:rPr>
              <a:t> What we see and hear - 50%,</a:t>
            </a:r>
          </a:p>
          <a:p>
            <a:pPr marL="285750" indent="-285750">
              <a:lnSpc>
                <a:spcPct val="114000"/>
              </a:lnSpc>
              <a:spcAft>
                <a:spcPts val="600"/>
              </a:spcAft>
              <a:buBlip>
                <a:blip r:embed="rId2"/>
              </a:buBlip>
            </a:pPr>
            <a:r>
              <a:rPr lang="en-GB" dirty="0">
                <a:solidFill>
                  <a:schemeClr val="tx1">
                    <a:lumMod val="75000"/>
                    <a:lumOff val="25000"/>
                  </a:schemeClr>
                </a:solidFill>
              </a:rPr>
              <a:t>What we say -  70%,</a:t>
            </a:r>
          </a:p>
          <a:p>
            <a:pPr marL="285750" indent="-285750">
              <a:lnSpc>
                <a:spcPct val="114000"/>
              </a:lnSpc>
              <a:spcAft>
                <a:spcPts val="600"/>
              </a:spcAft>
              <a:buBlip>
                <a:blip r:embed="rId2"/>
              </a:buBlip>
            </a:pPr>
            <a:r>
              <a:rPr lang="en-GB" dirty="0">
                <a:solidFill>
                  <a:schemeClr val="tx1">
                    <a:lumMod val="75000"/>
                    <a:lumOff val="25000"/>
                  </a:schemeClr>
                </a:solidFill>
              </a:rPr>
              <a:t>What we say and do -  90%.</a:t>
            </a:r>
            <a:endParaRPr lang="pl-PL" dirty="0">
              <a:solidFill>
                <a:schemeClr val="tx1">
                  <a:lumMod val="75000"/>
                  <a:lumOff val="25000"/>
                </a:schemeClr>
              </a:solidFill>
            </a:endParaRPr>
          </a:p>
        </p:txBody>
      </p:sp>
      <p:sp>
        <p:nvSpPr>
          <p:cNvPr id="16" name="Prostokąt 15">
            <a:extLst>
              <a:ext uri="{FF2B5EF4-FFF2-40B4-BE49-F238E27FC236}">
                <a16:creationId xmlns:a16="http://schemas.microsoft.com/office/drawing/2014/main" id="{96B1F423-5E79-4547-B0F2-1B1CBA4E924F}"/>
              </a:ext>
            </a:extLst>
          </p:cNvPr>
          <p:cNvSpPr/>
          <p:nvPr/>
        </p:nvSpPr>
        <p:spPr>
          <a:xfrm>
            <a:off x="-1" y="1530214"/>
            <a:ext cx="6139611" cy="1178706"/>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B68BE627-BD30-4D89-A304-58B6D6FB642A}"/>
              </a:ext>
            </a:extLst>
          </p:cNvPr>
          <p:cNvSpPr/>
          <p:nvPr/>
        </p:nvSpPr>
        <p:spPr>
          <a:xfrm>
            <a:off x="1199356" y="1796400"/>
            <a:ext cx="3888432" cy="646331"/>
          </a:xfrm>
          <a:prstGeom prst="rect">
            <a:avLst/>
          </a:prstGeom>
        </p:spPr>
        <p:txBody>
          <a:bodyPr wrap="square">
            <a:spAutoFit/>
          </a:bodyPr>
          <a:lstStyle/>
          <a:p>
            <a:r>
              <a:rPr lang="pl-PL" b="1" dirty="0">
                <a:solidFill>
                  <a:schemeClr val="bg1"/>
                </a:solidFill>
              </a:rPr>
              <a:t>YOU KNOW WHAT YOU HAVE TO LEARN BUT HOW TO DO IT BEST?</a:t>
            </a:r>
            <a:endParaRPr lang="pl-PL" dirty="0">
              <a:solidFill>
                <a:schemeClr val="bg1"/>
              </a:solidFill>
            </a:endParaRPr>
          </a:p>
        </p:txBody>
      </p:sp>
      <p:pic>
        <p:nvPicPr>
          <p:cNvPr id="17" name="Grafika 16">
            <a:extLst>
              <a:ext uri="{FF2B5EF4-FFF2-40B4-BE49-F238E27FC236}">
                <a16:creationId xmlns:a16="http://schemas.microsoft.com/office/drawing/2014/main" id="{71719873-D945-440C-9A52-0A92F571D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155" y="1796400"/>
            <a:ext cx="582331" cy="582331"/>
          </a:xfrm>
          <a:prstGeom prst="rect">
            <a:avLst/>
          </a:prstGeom>
        </p:spPr>
      </p:pic>
      <p:pic>
        <p:nvPicPr>
          <p:cNvPr id="15" name="Obraz 4">
            <a:extLst>
              <a:ext uri="{FF2B5EF4-FFF2-40B4-BE49-F238E27FC236}">
                <a16:creationId xmlns:a16="http://schemas.microsoft.com/office/drawing/2014/main" id="{27A48AF9-8875-8B47-95A6-8BD5E745598A}"/>
              </a:ext>
            </a:extLst>
          </p:cNvPr>
          <p:cNvPicPr>
            <a:picLocks noChangeAspect="1"/>
          </p:cNvPicPr>
          <p:nvPr/>
        </p:nvPicPr>
        <p:blipFill rotWithShape="1">
          <a:blip r:embed="rId5">
            <a:extLst>
              <a:ext uri="{28A0092B-C50C-407E-A947-70E740481C1C}">
                <a14:useLocalDpi xmlns:a14="http://schemas.microsoft.com/office/drawing/2010/main" val="0"/>
              </a:ext>
            </a:extLst>
          </a:blip>
          <a:srcRect l="159" r="-159" b="7973"/>
          <a:stretch/>
        </p:blipFill>
        <p:spPr>
          <a:xfrm>
            <a:off x="-8955" y="2644917"/>
            <a:ext cx="6176963" cy="3193726"/>
          </a:xfrm>
          <a:prstGeom prst="rect">
            <a:avLst/>
          </a:prstGeom>
        </p:spPr>
      </p:pic>
      <p:sp>
        <p:nvSpPr>
          <p:cNvPr id="4" name="Prostokąt 3">
            <a:extLst>
              <a:ext uri="{FF2B5EF4-FFF2-40B4-BE49-F238E27FC236}">
                <a16:creationId xmlns:a16="http://schemas.microsoft.com/office/drawing/2014/main" id="{A03793CD-1DAB-4648-A736-DDAF3454BCA6}"/>
              </a:ext>
            </a:extLst>
          </p:cNvPr>
          <p:cNvSpPr/>
          <p:nvPr/>
        </p:nvSpPr>
        <p:spPr>
          <a:xfrm>
            <a:off x="6287145" y="1669442"/>
            <a:ext cx="5785519" cy="900246"/>
          </a:xfrm>
          <a:prstGeom prst="rect">
            <a:avLst/>
          </a:prstGeom>
        </p:spPr>
        <p:txBody>
          <a:bodyPr wrap="square">
            <a:spAutoFit/>
          </a:bodyPr>
          <a:lstStyle/>
          <a:p>
            <a:pPr marL="0" indent="0">
              <a:lnSpc>
                <a:spcPts val="2100"/>
              </a:lnSpc>
              <a:spcBef>
                <a:spcPts val="0"/>
              </a:spcBef>
              <a:spcAft>
                <a:spcPts val="600"/>
              </a:spcAft>
              <a:buClr>
                <a:srgbClr val="D34817">
                  <a:lumMod val="75000"/>
                </a:srgbClr>
              </a:buClr>
              <a:buNone/>
            </a:pPr>
            <a:r>
              <a:rPr lang="en-GB" dirty="0">
                <a:solidFill>
                  <a:schemeClr val="bg1"/>
                </a:solidFill>
              </a:rPr>
              <a:t>In order to transfer new knowledge to the waiters on French service, the trainer should know that the effect depends on the ways of  transferring and accepting knowledge. </a:t>
            </a:r>
          </a:p>
        </p:txBody>
      </p:sp>
    </p:spTree>
    <p:extLst>
      <p:ext uri="{BB962C8B-B14F-4D97-AF65-F5344CB8AC3E}">
        <p14:creationId xmlns:p14="http://schemas.microsoft.com/office/powerpoint/2010/main" val="2364071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6</a:t>
            </a:fld>
            <a:endParaRPr lang="en-US" altLang="pl-PL"/>
          </a:p>
        </p:txBody>
      </p:sp>
      <p:sp>
        <p:nvSpPr>
          <p:cNvPr id="11" name="Prostokąt 10">
            <a:extLst>
              <a:ext uri="{FF2B5EF4-FFF2-40B4-BE49-F238E27FC236}">
                <a16:creationId xmlns:a16="http://schemas.microsoft.com/office/drawing/2014/main" id="{0D7B8440-AF13-45DB-9C98-AC0F694997D9}"/>
              </a:ext>
            </a:extLst>
          </p:cNvPr>
          <p:cNvSpPr/>
          <p:nvPr/>
        </p:nvSpPr>
        <p:spPr>
          <a:xfrm>
            <a:off x="928173" y="6146690"/>
            <a:ext cx="2941444" cy="523220"/>
          </a:xfrm>
          <a:prstGeom prst="rect">
            <a:avLst/>
          </a:prstGeom>
        </p:spPr>
        <p:txBody>
          <a:bodyPr wrap="square">
            <a:spAutoFit/>
          </a:bodyPr>
          <a:lstStyle/>
          <a:p>
            <a:r>
              <a:rPr lang="pl-PL" sz="1400" dirty="0"/>
              <a:t>EXAMPLE DOCUMENTS </a:t>
            </a:r>
          </a:p>
          <a:p>
            <a:r>
              <a:rPr lang="pl-PL" sz="1400" dirty="0" err="1"/>
              <a:t>Work</a:t>
            </a:r>
            <a:r>
              <a:rPr lang="pl-PL" sz="1400" dirty="0"/>
              <a:t> </a:t>
            </a:r>
            <a:r>
              <a:rPr lang="pl-PL" sz="1400" dirty="0" err="1"/>
              <a:t>card</a:t>
            </a:r>
            <a:r>
              <a:rPr lang="pl-PL" sz="1400" dirty="0"/>
              <a:t> 1</a:t>
            </a:r>
            <a:endParaRPr lang="pl-PL" sz="1400" u="sng" dirty="0">
              <a:solidFill>
                <a:schemeClr val="tx1">
                  <a:lumMod val="85000"/>
                  <a:lumOff val="15000"/>
                </a:schemeClr>
              </a:solidFill>
            </a:endParaRPr>
          </a:p>
        </p:txBody>
      </p:sp>
      <p:pic>
        <p:nvPicPr>
          <p:cNvPr id="12" name="Grafika 11">
            <a:extLst>
              <a:ext uri="{FF2B5EF4-FFF2-40B4-BE49-F238E27FC236}">
                <a16:creationId xmlns:a16="http://schemas.microsoft.com/office/drawing/2014/main" id="{9D490B2B-FDB9-424A-997B-51A93F3BA4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449" y="6128746"/>
            <a:ext cx="522000" cy="522000"/>
          </a:xfrm>
          <a:prstGeom prst="rect">
            <a:avLst/>
          </a:prstGeom>
        </p:spPr>
      </p:pic>
      <p:sp>
        <p:nvSpPr>
          <p:cNvPr id="8" name="Prostokąt: jeden ścięty róg 7">
            <a:extLst>
              <a:ext uri="{FF2B5EF4-FFF2-40B4-BE49-F238E27FC236}">
                <a16:creationId xmlns:a16="http://schemas.microsoft.com/office/drawing/2014/main" id="{FC04BDC6-000D-4908-B598-22C6E3192E8F}"/>
              </a:ext>
            </a:extLst>
          </p:cNvPr>
          <p:cNvSpPr/>
          <p:nvPr/>
        </p:nvSpPr>
        <p:spPr>
          <a:xfrm rot="5400000">
            <a:off x="4841553" y="594035"/>
            <a:ext cx="2160587" cy="4104459"/>
          </a:xfrm>
          <a:prstGeom prst="snip1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jeden ścięty róg 12">
            <a:extLst>
              <a:ext uri="{FF2B5EF4-FFF2-40B4-BE49-F238E27FC236}">
                <a16:creationId xmlns:a16="http://schemas.microsoft.com/office/drawing/2014/main" id="{C6D06C78-2DB3-4D14-886D-56D77432EE89}"/>
              </a:ext>
            </a:extLst>
          </p:cNvPr>
          <p:cNvSpPr/>
          <p:nvPr/>
        </p:nvSpPr>
        <p:spPr>
          <a:xfrm rot="5400000" flipH="1">
            <a:off x="4990092" y="2606086"/>
            <a:ext cx="1863507" cy="4104457"/>
          </a:xfrm>
          <a:prstGeom prst="snip1Rect">
            <a:avLst>
              <a:gd name="adj" fmla="val 18691"/>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4" name="Prostokąt: jeden ścięty róg 13">
            <a:extLst>
              <a:ext uri="{FF2B5EF4-FFF2-40B4-BE49-F238E27FC236}">
                <a16:creationId xmlns:a16="http://schemas.microsoft.com/office/drawing/2014/main" id="{ACFE6590-4712-4C06-B01F-528764FF9C02}"/>
              </a:ext>
            </a:extLst>
          </p:cNvPr>
          <p:cNvSpPr/>
          <p:nvPr/>
        </p:nvSpPr>
        <p:spPr>
          <a:xfrm rot="16200000" flipH="1">
            <a:off x="9011318" y="528735"/>
            <a:ext cx="2160582" cy="42350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jeden ścięty róg 14">
            <a:extLst>
              <a:ext uri="{FF2B5EF4-FFF2-40B4-BE49-F238E27FC236}">
                <a16:creationId xmlns:a16="http://schemas.microsoft.com/office/drawing/2014/main" id="{6CB2D334-A04D-4409-8662-966547A49C00}"/>
              </a:ext>
            </a:extLst>
          </p:cNvPr>
          <p:cNvSpPr/>
          <p:nvPr/>
        </p:nvSpPr>
        <p:spPr>
          <a:xfrm rot="16200000">
            <a:off x="9159858" y="2540778"/>
            <a:ext cx="1863499" cy="4235062"/>
          </a:xfrm>
          <a:prstGeom prst="snip1Rect">
            <a:avLst>
              <a:gd name="adj" fmla="val 19196"/>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6" name="Prostokąt: jeden ścięty róg 15">
            <a:extLst>
              <a:ext uri="{FF2B5EF4-FFF2-40B4-BE49-F238E27FC236}">
                <a16:creationId xmlns:a16="http://schemas.microsoft.com/office/drawing/2014/main" id="{5D2B9057-CAB2-4BB5-B452-04544D2C35B7}"/>
              </a:ext>
            </a:extLst>
          </p:cNvPr>
          <p:cNvSpPr/>
          <p:nvPr/>
        </p:nvSpPr>
        <p:spPr>
          <a:xfrm rot="5400000">
            <a:off x="7718245" y="1674411"/>
            <a:ext cx="642263" cy="8339521"/>
          </a:xfrm>
          <a:prstGeom prst="snip1Rect">
            <a:avLst>
              <a:gd name="adj" fmla="val 0"/>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DE55EFF8-087E-4DDF-AB14-BA64DFE9854E}"/>
              </a:ext>
            </a:extLst>
          </p:cNvPr>
          <p:cNvSpPr/>
          <p:nvPr/>
        </p:nvSpPr>
        <p:spPr>
          <a:xfrm>
            <a:off x="9963858" y="1563877"/>
            <a:ext cx="2246406"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AUDITORY</a:t>
            </a:r>
          </a:p>
        </p:txBody>
      </p:sp>
      <p:sp>
        <p:nvSpPr>
          <p:cNvPr id="18" name="Prostokąt 17">
            <a:extLst>
              <a:ext uri="{FF2B5EF4-FFF2-40B4-BE49-F238E27FC236}">
                <a16:creationId xmlns:a16="http://schemas.microsoft.com/office/drawing/2014/main" id="{FE83CAA1-CA43-493F-B108-B868FEBE1BC9}"/>
              </a:ext>
            </a:extLst>
          </p:cNvPr>
          <p:cNvSpPr/>
          <p:nvPr/>
        </p:nvSpPr>
        <p:spPr>
          <a:xfrm>
            <a:off x="9971463" y="3724667"/>
            <a:ext cx="2246406"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chemeClr val="bg1"/>
                </a:solidFill>
              </a:rPr>
              <a:t>TACTILE</a:t>
            </a:r>
          </a:p>
        </p:txBody>
      </p:sp>
      <p:sp>
        <p:nvSpPr>
          <p:cNvPr id="19" name="Prostokąt 18">
            <a:extLst>
              <a:ext uri="{FF2B5EF4-FFF2-40B4-BE49-F238E27FC236}">
                <a16:creationId xmlns:a16="http://schemas.microsoft.com/office/drawing/2014/main" id="{B32370DF-41A0-4FBB-A192-4EF27C895523}"/>
              </a:ext>
            </a:extLst>
          </p:cNvPr>
          <p:cNvSpPr/>
          <p:nvPr/>
        </p:nvSpPr>
        <p:spPr>
          <a:xfrm>
            <a:off x="3868925" y="1571061"/>
            <a:ext cx="2175678"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VISUAL</a:t>
            </a:r>
          </a:p>
        </p:txBody>
      </p:sp>
      <p:sp>
        <p:nvSpPr>
          <p:cNvPr id="20" name="Prostokąt 19">
            <a:extLst>
              <a:ext uri="{FF2B5EF4-FFF2-40B4-BE49-F238E27FC236}">
                <a16:creationId xmlns:a16="http://schemas.microsoft.com/office/drawing/2014/main" id="{F51A10A0-6D0D-4F5F-970D-0E52D014857B}"/>
              </a:ext>
            </a:extLst>
          </p:cNvPr>
          <p:cNvSpPr/>
          <p:nvPr/>
        </p:nvSpPr>
        <p:spPr>
          <a:xfrm>
            <a:off x="3868925" y="3733545"/>
            <a:ext cx="2175678"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KINESTHETIC</a:t>
            </a:r>
            <a:endParaRPr lang="pl-PL" dirty="0">
              <a:solidFill>
                <a:schemeClr val="bg1"/>
              </a:solidFill>
            </a:endParaRPr>
          </a:p>
        </p:txBody>
      </p:sp>
      <p:sp>
        <p:nvSpPr>
          <p:cNvPr id="21" name="Prostokąt 20">
            <a:extLst>
              <a:ext uri="{FF2B5EF4-FFF2-40B4-BE49-F238E27FC236}">
                <a16:creationId xmlns:a16="http://schemas.microsoft.com/office/drawing/2014/main" id="{8C012BC2-23E2-43B4-B953-BA97813C601A}"/>
              </a:ext>
            </a:extLst>
          </p:cNvPr>
          <p:cNvSpPr/>
          <p:nvPr/>
        </p:nvSpPr>
        <p:spPr>
          <a:xfrm>
            <a:off x="4977875" y="5518972"/>
            <a:ext cx="6096000" cy="923330"/>
          </a:xfrm>
          <a:prstGeom prst="rect">
            <a:avLst/>
          </a:prstGeom>
        </p:spPr>
        <p:txBody>
          <a:bodyPr>
            <a:spAutoFit/>
          </a:bodyPr>
          <a:lstStyle/>
          <a:p>
            <a:pPr algn="ctr" eaLnBrk="1" fontAlgn="auto" hangingPunct="1">
              <a:spcBef>
                <a:spcPts val="0"/>
              </a:spcBef>
              <a:spcAft>
                <a:spcPts val="0"/>
              </a:spcAft>
              <a:defRPr/>
            </a:pPr>
            <a:r>
              <a:rPr lang="pl-PL" dirty="0">
                <a:solidFill>
                  <a:schemeClr val="bg1"/>
                </a:solidFill>
              </a:rPr>
              <a:t>KINESETHTIC AND TACTILE ARE OFTEN REFFERED TO AS THE „ACTIVE’’ TYPE </a:t>
            </a:r>
          </a:p>
          <a:p>
            <a:pPr lvl="0" algn="ctr" eaLnBrk="1" fontAlgn="auto" hangingPunct="1">
              <a:spcBef>
                <a:spcPts val="0"/>
              </a:spcBef>
              <a:spcAft>
                <a:spcPts val="0"/>
              </a:spcAft>
              <a:defRPr/>
            </a:pPr>
            <a:endParaRPr lang="pl-PL" dirty="0">
              <a:solidFill>
                <a:schemeClr val="bg1"/>
              </a:solidFill>
            </a:endParaRPr>
          </a:p>
        </p:txBody>
      </p:sp>
      <p:sp>
        <p:nvSpPr>
          <p:cNvPr id="22" name="Prostokąt 21">
            <a:extLst>
              <a:ext uri="{FF2B5EF4-FFF2-40B4-BE49-F238E27FC236}">
                <a16:creationId xmlns:a16="http://schemas.microsoft.com/office/drawing/2014/main" id="{37E448CE-07FD-4397-B668-9BB244A75F0A}"/>
              </a:ext>
            </a:extLst>
          </p:cNvPr>
          <p:cNvSpPr/>
          <p:nvPr/>
        </p:nvSpPr>
        <p:spPr>
          <a:xfrm>
            <a:off x="4243827" y="4587824"/>
            <a:ext cx="3355346" cy="830997"/>
          </a:xfrm>
          <a:prstGeom prst="rect">
            <a:avLst/>
          </a:prstGeom>
        </p:spPr>
        <p:txBody>
          <a:bodyPr wrap="square">
            <a:spAutoFit/>
          </a:bodyPr>
          <a:lstStyle/>
          <a:p>
            <a:pPr algn="ctr"/>
            <a:r>
              <a:rPr lang="en-GB" sz="1600" dirty="0"/>
              <a:t>usually it sits comfortably on a chair, sways or moves in a different way</a:t>
            </a:r>
            <a:endParaRPr lang="pl-PL" sz="1600" dirty="0"/>
          </a:p>
          <a:p>
            <a:pPr lvl="0" algn="ctr"/>
            <a:endParaRPr lang="pl-PL" sz="1600" dirty="0">
              <a:solidFill>
                <a:schemeClr val="tx1">
                  <a:lumMod val="75000"/>
                  <a:lumOff val="25000"/>
                </a:schemeClr>
              </a:solidFill>
            </a:endParaRPr>
          </a:p>
        </p:txBody>
      </p:sp>
      <p:sp>
        <p:nvSpPr>
          <p:cNvPr id="23" name="Prostokąt 22">
            <a:extLst>
              <a:ext uri="{FF2B5EF4-FFF2-40B4-BE49-F238E27FC236}">
                <a16:creationId xmlns:a16="http://schemas.microsoft.com/office/drawing/2014/main" id="{A7BD6156-5A69-4102-AD33-008994A2FE98}"/>
              </a:ext>
            </a:extLst>
          </p:cNvPr>
          <p:cNvSpPr/>
          <p:nvPr/>
        </p:nvSpPr>
        <p:spPr>
          <a:xfrm>
            <a:off x="8085772" y="4454907"/>
            <a:ext cx="4011672" cy="1077218"/>
          </a:xfrm>
          <a:prstGeom prst="rect">
            <a:avLst/>
          </a:prstGeom>
        </p:spPr>
        <p:txBody>
          <a:bodyPr wrap="square">
            <a:spAutoFit/>
          </a:bodyPr>
          <a:lstStyle/>
          <a:p>
            <a:pPr algn="ctr"/>
            <a:r>
              <a:rPr lang="en-GB" sz="1600" dirty="0"/>
              <a:t>likes to play with various objects while listening,  can also play with hair or rub his hands</a:t>
            </a:r>
            <a:endParaRPr lang="pl-PL" sz="1600" dirty="0"/>
          </a:p>
          <a:p>
            <a:pPr lvl="0" algn="ctr"/>
            <a:endParaRPr lang="pl-PL" sz="1600" dirty="0">
              <a:solidFill>
                <a:schemeClr val="tx1">
                  <a:lumMod val="75000"/>
                  <a:lumOff val="25000"/>
                </a:schemeClr>
              </a:solidFill>
            </a:endParaRPr>
          </a:p>
        </p:txBody>
      </p:sp>
      <p:sp>
        <p:nvSpPr>
          <p:cNvPr id="24" name="Prostokąt 23">
            <a:extLst>
              <a:ext uri="{FF2B5EF4-FFF2-40B4-BE49-F238E27FC236}">
                <a16:creationId xmlns:a16="http://schemas.microsoft.com/office/drawing/2014/main" id="{06DDB2BE-AD0F-4211-8EB5-FCE86CEE3D54}"/>
              </a:ext>
            </a:extLst>
          </p:cNvPr>
          <p:cNvSpPr/>
          <p:nvPr/>
        </p:nvSpPr>
        <p:spPr>
          <a:xfrm>
            <a:off x="7974075" y="2393593"/>
            <a:ext cx="4104456" cy="830997"/>
          </a:xfrm>
          <a:prstGeom prst="rect">
            <a:avLst/>
          </a:prstGeom>
        </p:spPr>
        <p:txBody>
          <a:bodyPr wrap="square">
            <a:spAutoFit/>
          </a:bodyPr>
          <a:lstStyle/>
          <a:p>
            <a:pPr lvl="0" algn="ctr"/>
            <a:r>
              <a:rPr lang="en-GB" sz="1600" dirty="0"/>
              <a:t>He can repeat words silently or nod. In order to remember the information, he "is listening to the  recording in his head</a:t>
            </a:r>
            <a:endParaRPr lang="pl-PL" sz="1600" dirty="0">
              <a:solidFill>
                <a:schemeClr val="tx1">
                  <a:lumMod val="75000"/>
                  <a:lumOff val="25000"/>
                </a:schemeClr>
              </a:solidFill>
            </a:endParaRPr>
          </a:p>
        </p:txBody>
      </p:sp>
      <p:sp>
        <p:nvSpPr>
          <p:cNvPr id="25" name="Prostokąt 24">
            <a:extLst>
              <a:ext uri="{FF2B5EF4-FFF2-40B4-BE49-F238E27FC236}">
                <a16:creationId xmlns:a16="http://schemas.microsoft.com/office/drawing/2014/main" id="{39D56403-AFB8-4484-81FF-6FBE51FF71FC}"/>
              </a:ext>
            </a:extLst>
          </p:cNvPr>
          <p:cNvSpPr/>
          <p:nvPr/>
        </p:nvSpPr>
        <p:spPr>
          <a:xfrm>
            <a:off x="359943" y="4568488"/>
            <a:ext cx="3164098" cy="923330"/>
          </a:xfrm>
          <a:prstGeom prst="rect">
            <a:avLst/>
          </a:prstGeom>
        </p:spPr>
        <p:txBody>
          <a:bodyPr wrap="square">
            <a:spAutoFit/>
          </a:bodyPr>
          <a:lstStyle/>
          <a:p>
            <a:pPr algn="ctr"/>
            <a:r>
              <a:rPr lang="pl-PL" b="1" dirty="0">
                <a:solidFill>
                  <a:srgbClr val="FE7E01"/>
                </a:solidFill>
              </a:rPr>
              <a:t>YOU KNOW WHAT YOU HAVE TO LEARN.</a:t>
            </a:r>
          </a:p>
          <a:p>
            <a:pPr algn="ctr"/>
            <a:r>
              <a:rPr lang="pl-PL" b="1" dirty="0">
                <a:solidFill>
                  <a:srgbClr val="FE7E01"/>
                </a:solidFill>
              </a:rPr>
              <a:t> BUT HOW TO DO IT BEST?</a:t>
            </a:r>
            <a:endParaRPr lang="pl-PL" dirty="0">
              <a:solidFill>
                <a:srgbClr val="FE7E01"/>
              </a:solidFill>
            </a:endParaRPr>
          </a:p>
        </p:txBody>
      </p:sp>
      <p:sp>
        <p:nvSpPr>
          <p:cNvPr id="26" name="Prostokąt 25">
            <a:extLst>
              <a:ext uri="{FF2B5EF4-FFF2-40B4-BE49-F238E27FC236}">
                <a16:creationId xmlns:a16="http://schemas.microsoft.com/office/drawing/2014/main" id="{BDA0D50A-C3B9-453F-823D-1A2CD15501B7}"/>
              </a:ext>
            </a:extLst>
          </p:cNvPr>
          <p:cNvSpPr/>
          <p:nvPr/>
        </p:nvSpPr>
        <p:spPr>
          <a:xfrm>
            <a:off x="4063279" y="2393593"/>
            <a:ext cx="3716443" cy="1077218"/>
          </a:xfrm>
          <a:prstGeom prst="rect">
            <a:avLst/>
          </a:prstGeom>
        </p:spPr>
        <p:txBody>
          <a:bodyPr wrap="square">
            <a:spAutoFit/>
          </a:bodyPr>
          <a:lstStyle/>
          <a:p>
            <a:pPr algn="ctr"/>
            <a:r>
              <a:rPr lang="en-GB" sz="1600" dirty="0"/>
              <a:t>Usually  sits straight and follows the lecturer with his eyes. To recall information, he often recreates the image associated with it</a:t>
            </a:r>
            <a:endParaRPr lang="pl-PL" sz="1600" dirty="0"/>
          </a:p>
        </p:txBody>
      </p:sp>
      <p:sp>
        <p:nvSpPr>
          <p:cNvPr id="27" name="Prostokąt 26">
            <a:extLst>
              <a:ext uri="{FF2B5EF4-FFF2-40B4-BE49-F238E27FC236}">
                <a16:creationId xmlns:a16="http://schemas.microsoft.com/office/drawing/2014/main" id="{42346DE6-208E-47E9-9567-B27D298590D5}"/>
              </a:ext>
            </a:extLst>
          </p:cNvPr>
          <p:cNvSpPr/>
          <p:nvPr/>
        </p:nvSpPr>
        <p:spPr>
          <a:xfrm>
            <a:off x="5368079" y="1053589"/>
            <a:ext cx="5659041" cy="369332"/>
          </a:xfrm>
          <a:prstGeom prst="rect">
            <a:avLst/>
          </a:prstGeom>
        </p:spPr>
        <p:txBody>
          <a:bodyPr wrap="square">
            <a:spAutoFit/>
          </a:bodyPr>
          <a:lstStyle/>
          <a:p>
            <a:pPr algn="ctr"/>
            <a:r>
              <a:rPr lang="pl-PL" b="1" dirty="0">
                <a:solidFill>
                  <a:schemeClr val="tx1">
                    <a:lumMod val="75000"/>
                    <a:lumOff val="25000"/>
                  </a:schemeClr>
                </a:solidFill>
              </a:rPr>
              <a:t>HOW TO </a:t>
            </a:r>
            <a:r>
              <a:rPr lang="pl-PL" b="1" dirty="0" err="1">
                <a:solidFill>
                  <a:schemeClr val="tx1">
                    <a:lumMod val="75000"/>
                    <a:lumOff val="25000"/>
                  </a:schemeClr>
                </a:solidFill>
              </a:rPr>
              <a:t>RECOGNISE</a:t>
            </a:r>
            <a:r>
              <a:rPr lang="pl-PL" b="1" dirty="0">
                <a:solidFill>
                  <a:schemeClr val="tx1">
                    <a:lumMod val="75000"/>
                    <a:lumOff val="25000"/>
                  </a:schemeClr>
                </a:solidFill>
              </a:rPr>
              <a:t> </a:t>
            </a:r>
            <a:r>
              <a:rPr lang="pl-PL" b="1" dirty="0" err="1">
                <a:solidFill>
                  <a:schemeClr val="tx1">
                    <a:lumMod val="75000"/>
                    <a:lumOff val="25000"/>
                  </a:schemeClr>
                </a:solidFill>
              </a:rPr>
              <a:t>TYPES</a:t>
            </a:r>
            <a:r>
              <a:rPr lang="pl-PL" b="1" dirty="0">
                <a:solidFill>
                  <a:schemeClr val="tx1">
                    <a:lumMod val="75000"/>
                    <a:lumOff val="25000"/>
                  </a:schemeClr>
                </a:solidFill>
              </a:rPr>
              <a:t> OF </a:t>
            </a:r>
            <a:r>
              <a:rPr lang="pl-PL" b="1" dirty="0" err="1">
                <a:solidFill>
                  <a:schemeClr val="tx1">
                    <a:lumMod val="75000"/>
                    <a:lumOff val="25000"/>
                  </a:schemeClr>
                </a:solidFill>
              </a:rPr>
              <a:t>LEARNERS</a:t>
            </a:r>
            <a:r>
              <a:rPr lang="pl-PL" b="1" dirty="0">
                <a:solidFill>
                  <a:schemeClr val="tx1">
                    <a:lumMod val="75000"/>
                    <a:lumOff val="25000"/>
                  </a:schemeClr>
                </a:solidFill>
              </a:rPr>
              <a:t>? </a:t>
            </a:r>
          </a:p>
        </p:txBody>
      </p:sp>
      <p:pic>
        <p:nvPicPr>
          <p:cNvPr id="28" name="Grafika 27">
            <a:extLst>
              <a:ext uri="{FF2B5EF4-FFF2-40B4-BE49-F238E27FC236}">
                <a16:creationId xmlns:a16="http://schemas.microsoft.com/office/drawing/2014/main" id="{CECEEB53-C51F-456D-9C7E-4592322BBE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02" y="2717952"/>
            <a:ext cx="1649981" cy="1649981"/>
          </a:xfrm>
          <a:prstGeom prst="rect">
            <a:avLst/>
          </a:prstGeom>
        </p:spPr>
      </p:pic>
    </p:spTree>
    <p:extLst>
      <p:ext uri="{BB962C8B-B14F-4D97-AF65-F5344CB8AC3E}">
        <p14:creationId xmlns:p14="http://schemas.microsoft.com/office/powerpoint/2010/main" val="2368190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1">
            <a:extLst>
              <a:ext uri="{FF2B5EF4-FFF2-40B4-BE49-F238E27FC236}">
                <a16:creationId xmlns:a16="http://schemas.microsoft.com/office/drawing/2014/main" id="{00CBD59F-1047-6B41-A5DA-705B03EE5EF1}"/>
              </a:ext>
            </a:extLst>
          </p:cNvPr>
          <p:cNvPicPr>
            <a:picLocks noChangeAspect="1"/>
          </p:cNvPicPr>
          <p:nvPr/>
        </p:nvPicPr>
        <p:blipFill rotWithShape="1">
          <a:blip r:embed="rId2">
            <a:extLst>
              <a:ext uri="{28A0092B-C50C-407E-A947-70E740481C1C}">
                <a14:useLocalDpi xmlns:a14="http://schemas.microsoft.com/office/drawing/2010/main" val="0"/>
              </a:ext>
            </a:extLst>
          </a:blip>
          <a:srcRect l="23567" r="-23567"/>
          <a:stretch/>
        </p:blipFill>
        <p:spPr>
          <a:xfrm>
            <a:off x="-596" y="1519097"/>
            <a:ext cx="6415759" cy="4282244"/>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EFFECTIVE TEACHING</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7</a:t>
            </a:fld>
            <a:endParaRPr lang="en-US" altLang="pl-PL"/>
          </a:p>
        </p:txBody>
      </p:sp>
      <p:sp>
        <p:nvSpPr>
          <p:cNvPr id="9" name="Prostokąt 8">
            <a:extLst>
              <a:ext uri="{FF2B5EF4-FFF2-40B4-BE49-F238E27FC236}">
                <a16:creationId xmlns:a16="http://schemas.microsoft.com/office/drawing/2014/main" id="{1D45E4F6-4987-470A-B4D3-D53F82E6A4AB}"/>
              </a:ext>
            </a:extLst>
          </p:cNvPr>
          <p:cNvSpPr/>
          <p:nvPr/>
        </p:nvSpPr>
        <p:spPr>
          <a:xfrm>
            <a:off x="3431704" y="1173523"/>
            <a:ext cx="8784977"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441F311A-00D0-4561-8AAC-D212BBF4731C}"/>
              </a:ext>
            </a:extLst>
          </p:cNvPr>
          <p:cNvSpPr/>
          <p:nvPr/>
        </p:nvSpPr>
        <p:spPr>
          <a:xfrm>
            <a:off x="3935759" y="1541432"/>
            <a:ext cx="8280921" cy="477054"/>
          </a:xfrm>
          <a:prstGeom prst="rect">
            <a:avLst/>
          </a:prstGeom>
        </p:spPr>
        <p:txBody>
          <a:bodyPr wrap="square">
            <a:spAutoFit/>
          </a:bodyPr>
          <a:lstStyle/>
          <a:p>
            <a:r>
              <a:rPr lang="pl-PL" sz="2500" b="1" dirty="0">
                <a:solidFill>
                  <a:schemeClr val="bg1"/>
                </a:solidFill>
              </a:rPr>
              <a:t>DURING A FRENCH SERVICE TRAINING COURSE: </a:t>
            </a:r>
          </a:p>
        </p:txBody>
      </p:sp>
      <p:sp>
        <p:nvSpPr>
          <p:cNvPr id="11" name="Trójkąt prostokątny 10">
            <a:extLst>
              <a:ext uri="{FF2B5EF4-FFF2-40B4-BE49-F238E27FC236}">
                <a16:creationId xmlns:a16="http://schemas.microsoft.com/office/drawing/2014/main" id="{5D54ACFE-F67C-47A9-8E37-4D95E5F2568F}"/>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E36ACBDA-1146-48F9-8BCA-335B64528517}"/>
              </a:ext>
            </a:extLst>
          </p:cNvPr>
          <p:cNvSpPr/>
          <p:nvPr/>
        </p:nvSpPr>
        <p:spPr>
          <a:xfrm>
            <a:off x="3935759" y="2424214"/>
            <a:ext cx="7488832" cy="2756717"/>
          </a:xfrm>
          <a:prstGeom prst="rect">
            <a:avLst/>
          </a:prstGeom>
        </p:spPr>
        <p:txBody>
          <a:bodyPr wrap="square">
            <a:spAutoFit/>
          </a:bodyPr>
          <a:lstStyle/>
          <a:p>
            <a:pPr marL="285750" indent="-285750">
              <a:lnSpc>
                <a:spcPct val="114000"/>
              </a:lnSpc>
              <a:spcAft>
                <a:spcPts val="600"/>
              </a:spcAft>
              <a:buBlip>
                <a:blip r:embed="rId3"/>
              </a:buBlip>
            </a:pPr>
            <a:r>
              <a:rPr lang="en-GB" sz="1600" b="1" dirty="0">
                <a:solidFill>
                  <a:schemeClr val="tx1">
                    <a:lumMod val="75000"/>
                    <a:lumOff val="25000"/>
                  </a:schemeClr>
                </a:solidFill>
              </a:rPr>
              <a:t>A visual learner </a:t>
            </a:r>
            <a:r>
              <a:rPr lang="en-GB" sz="1600" dirty="0">
                <a:solidFill>
                  <a:schemeClr val="tx1">
                    <a:lumMod val="75000"/>
                    <a:lumOff val="25000"/>
                  </a:schemeClr>
                </a:solidFill>
              </a:rPr>
              <a:t>will benefit the most from  a visual or cinematic presentation showing how meals are served, as well as observing colleagues at work and remembering what he is doing</a:t>
            </a:r>
          </a:p>
          <a:p>
            <a:pPr marL="285750" indent="-285750">
              <a:lnSpc>
                <a:spcPct val="114000"/>
              </a:lnSpc>
              <a:spcAft>
                <a:spcPts val="600"/>
              </a:spcAft>
              <a:buBlip>
                <a:blip r:embed="rId3"/>
              </a:buBlip>
            </a:pPr>
            <a:r>
              <a:rPr lang="en-GB" sz="1600" b="1" dirty="0">
                <a:solidFill>
                  <a:schemeClr val="tx1">
                    <a:lumMod val="75000"/>
                    <a:lumOff val="25000"/>
                  </a:schemeClr>
                </a:solidFill>
              </a:rPr>
              <a:t>A listener </a:t>
            </a:r>
            <a:r>
              <a:rPr lang="en-GB" sz="1600" dirty="0">
                <a:solidFill>
                  <a:schemeClr val="tx1">
                    <a:lumMod val="75000"/>
                    <a:lumOff val="25000"/>
                  </a:schemeClr>
                </a:solidFill>
              </a:rPr>
              <a:t>will  benefit most from the commentary to the presentation, lecture, and instruction preceding the exercise of the French service</a:t>
            </a:r>
          </a:p>
          <a:p>
            <a:pPr marL="285750" indent="-285750">
              <a:lnSpc>
                <a:spcPct val="114000"/>
              </a:lnSpc>
              <a:spcAft>
                <a:spcPts val="600"/>
              </a:spcAft>
              <a:buBlip>
                <a:blip r:embed="rId3"/>
              </a:buBlip>
            </a:pPr>
            <a:r>
              <a:rPr lang="en-GB" sz="1600" b="1" dirty="0">
                <a:solidFill>
                  <a:schemeClr val="tx1">
                    <a:lumMod val="75000"/>
                    <a:lumOff val="25000"/>
                  </a:schemeClr>
                </a:solidFill>
              </a:rPr>
              <a:t>An active learner  </a:t>
            </a:r>
            <a:r>
              <a:rPr lang="en-GB" sz="1600" dirty="0">
                <a:solidFill>
                  <a:schemeClr val="tx1">
                    <a:lumMod val="75000"/>
                    <a:lumOff val="25000"/>
                  </a:schemeClr>
                </a:solidFill>
              </a:rPr>
              <a:t>will benefit the most from participation in the presentation of the French service, independent implementation of the role of both waiters participating in the service, or in the simplified version - by presenting the dish and serving it to the guest so that he comfortably puts it on the plate.</a:t>
            </a:r>
            <a:endParaRPr lang="pl-PL" sz="1600" dirty="0">
              <a:solidFill>
                <a:schemeClr val="tx1">
                  <a:lumMod val="75000"/>
                  <a:lumOff val="25000"/>
                </a:schemeClr>
              </a:solidFill>
            </a:endParaRPr>
          </a:p>
        </p:txBody>
      </p:sp>
    </p:spTree>
    <p:extLst>
      <p:ext uri="{BB962C8B-B14F-4D97-AF65-F5344CB8AC3E}">
        <p14:creationId xmlns:p14="http://schemas.microsoft.com/office/powerpoint/2010/main" val="195735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8</a:t>
            </a:fld>
            <a:endParaRPr lang="en-US" altLang="pl-PL"/>
          </a:p>
        </p:txBody>
      </p:sp>
      <p:pic>
        <p:nvPicPr>
          <p:cNvPr id="9" name="Obraz 8">
            <a:extLst>
              <a:ext uri="{FF2B5EF4-FFF2-40B4-BE49-F238E27FC236}">
                <a16:creationId xmlns:a16="http://schemas.microsoft.com/office/drawing/2014/main" id="{0DF2E869-EC59-4A8A-8768-CC5B25EC8199}"/>
              </a:ext>
            </a:extLst>
          </p:cNvPr>
          <p:cNvPicPr preferRelativeResize="0">
            <a:picLocks/>
          </p:cNvPicPr>
          <p:nvPr/>
        </p:nvPicPr>
        <p:blipFill>
          <a:blip r:embed="rId2"/>
          <a:stretch>
            <a:fillRect/>
          </a:stretch>
        </p:blipFill>
        <p:spPr>
          <a:xfrm flipH="1">
            <a:off x="4221289" y="2420888"/>
            <a:ext cx="74510" cy="2448272"/>
          </a:xfrm>
          <a:prstGeom prst="rect">
            <a:avLst/>
          </a:prstGeom>
        </p:spPr>
      </p:pic>
      <p:sp>
        <p:nvSpPr>
          <p:cNvPr id="10" name="Prostokąt 9">
            <a:extLst>
              <a:ext uri="{FF2B5EF4-FFF2-40B4-BE49-F238E27FC236}">
                <a16:creationId xmlns:a16="http://schemas.microsoft.com/office/drawing/2014/main" id="{C575DEBE-25F5-4510-B31A-4FABECBA4C62}"/>
              </a:ext>
            </a:extLst>
          </p:cNvPr>
          <p:cNvSpPr/>
          <p:nvPr/>
        </p:nvSpPr>
        <p:spPr>
          <a:xfrm>
            <a:off x="4520096" y="2490862"/>
            <a:ext cx="6752213" cy="2800767"/>
          </a:xfrm>
          <a:prstGeom prst="rect">
            <a:avLst/>
          </a:prstGeom>
        </p:spPr>
        <p:txBody>
          <a:bodyPr wrap="square">
            <a:spAutoFit/>
          </a:bodyPr>
          <a:lstStyle/>
          <a:p>
            <a:r>
              <a:rPr lang="en-GB" sz="1600" dirty="0">
                <a:solidFill>
                  <a:schemeClr val="tx1">
                    <a:lumMod val="75000"/>
                    <a:lumOff val="25000"/>
                  </a:schemeClr>
                </a:solidFill>
              </a:rPr>
              <a:t>Regardless of their interests, predispositions and experiences, participants of different waiter degree courses, as well as specialist courses, </a:t>
            </a:r>
            <a:r>
              <a:rPr lang="en-GB" sz="1600" dirty="0" err="1">
                <a:solidFill>
                  <a:schemeClr val="tx1">
                    <a:lumMod val="75000"/>
                    <a:lumOff val="25000"/>
                  </a:schemeClr>
                </a:solidFill>
              </a:rPr>
              <a:t>eg</a:t>
            </a:r>
            <a:r>
              <a:rPr lang="en-GB" sz="1600" dirty="0">
                <a:solidFill>
                  <a:schemeClr val="tx1">
                    <a:lumMod val="75000"/>
                    <a:lumOff val="25000"/>
                  </a:schemeClr>
                </a:solidFill>
              </a:rPr>
              <a:t> in the area of taste consultancy or suggestive sales, use all kinds of knowledge and skills.</a:t>
            </a:r>
          </a:p>
          <a:p>
            <a:endParaRPr lang="pl-PL" sz="1600" dirty="0">
              <a:solidFill>
                <a:schemeClr val="tx1">
                  <a:lumMod val="75000"/>
                  <a:lumOff val="25000"/>
                </a:schemeClr>
              </a:solidFill>
            </a:endParaRPr>
          </a:p>
          <a:p>
            <a:r>
              <a:rPr lang="en-GB" sz="1600" dirty="0">
                <a:solidFill>
                  <a:schemeClr val="tx1">
                    <a:lumMod val="75000"/>
                    <a:lumOff val="25000"/>
                  </a:schemeClr>
                </a:solidFill>
              </a:rPr>
              <a:t>Differences between learners depend on different proportions in the participation of individual types of reception and, in general, the domination of one of them.</a:t>
            </a:r>
          </a:p>
          <a:p>
            <a:r>
              <a:rPr lang="en-GB" sz="1600" dirty="0">
                <a:solidFill>
                  <a:schemeClr val="tx1">
                    <a:lumMod val="75000"/>
                    <a:lumOff val="25000"/>
                  </a:schemeClr>
                </a:solidFill>
              </a:rPr>
              <a:t>That's why you always need to remember to keep the right proportions between the different types of reception and learning.</a:t>
            </a:r>
            <a:endParaRPr lang="pl-PL" sz="1600" dirty="0">
              <a:solidFill>
                <a:schemeClr val="tx1">
                  <a:lumMod val="75000"/>
                  <a:lumOff val="25000"/>
                </a:schemeClr>
              </a:solidFill>
            </a:endParaRPr>
          </a:p>
          <a:p>
            <a:endParaRPr lang="pl-PL" sz="1600" dirty="0">
              <a:solidFill>
                <a:schemeClr val="tx1">
                  <a:lumMod val="75000"/>
                  <a:lumOff val="25000"/>
                </a:schemeClr>
              </a:solidFill>
            </a:endParaRPr>
          </a:p>
          <a:p>
            <a:r>
              <a:rPr lang="en-GB" sz="1600" dirty="0">
                <a:solidFill>
                  <a:schemeClr val="tx1">
                    <a:lumMod val="75000"/>
                    <a:lumOff val="25000"/>
                  </a:schemeClr>
                </a:solidFill>
              </a:rPr>
              <a:t>.</a:t>
            </a:r>
          </a:p>
        </p:txBody>
      </p:sp>
      <p:pic>
        <p:nvPicPr>
          <p:cNvPr id="12" name="Grafika 11">
            <a:extLst>
              <a:ext uri="{FF2B5EF4-FFF2-40B4-BE49-F238E27FC236}">
                <a16:creationId xmlns:a16="http://schemas.microsoft.com/office/drawing/2014/main" id="{81BF036F-76BA-4BFE-A523-81C08F76D6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5792" y="2677791"/>
            <a:ext cx="2113773" cy="2024419"/>
          </a:xfrm>
          <a:prstGeom prst="rect">
            <a:avLst/>
          </a:prstGeom>
        </p:spPr>
      </p:pic>
      <p:sp>
        <p:nvSpPr>
          <p:cNvPr id="2" name="Prostokąt 1">
            <a:extLst>
              <a:ext uri="{FF2B5EF4-FFF2-40B4-BE49-F238E27FC236}">
                <a16:creationId xmlns:a16="http://schemas.microsoft.com/office/drawing/2014/main" id="{C79F0AEE-7923-435C-B6FB-4AEE6C1B3679}"/>
              </a:ext>
            </a:extLst>
          </p:cNvPr>
          <p:cNvSpPr/>
          <p:nvPr/>
        </p:nvSpPr>
        <p:spPr>
          <a:xfrm>
            <a:off x="3048000" y="1531256"/>
            <a:ext cx="6096000" cy="923330"/>
          </a:xfrm>
          <a:prstGeom prst="rect">
            <a:avLst/>
          </a:prstGeom>
        </p:spPr>
        <p:txBody>
          <a:bodyPr>
            <a:spAutoFit/>
          </a:bodyPr>
          <a:lstStyle/>
          <a:p>
            <a:r>
              <a:rPr lang="pl-PL" b="1" dirty="0">
                <a:solidFill>
                  <a:srgbClr val="FFC000"/>
                </a:solidFill>
              </a:rPr>
              <a:t>EACH OF THE PARTICIAPANTS HAS ALL OF THE LEARNING STYLES COMBAINED. </a:t>
            </a:r>
          </a:p>
          <a:p>
            <a:endParaRPr lang="pl-PL" b="1" dirty="0">
              <a:solidFill>
                <a:srgbClr val="FFC000"/>
              </a:solidFill>
            </a:endParaRPr>
          </a:p>
        </p:txBody>
      </p:sp>
      <p:sp>
        <p:nvSpPr>
          <p:cNvPr id="8" name="Tytuł 1">
            <a:extLst>
              <a:ext uri="{FF2B5EF4-FFF2-40B4-BE49-F238E27FC236}">
                <a16:creationId xmlns:a16="http://schemas.microsoft.com/office/drawing/2014/main" id="{274BA89C-927B-4BC6-8517-DD6CD5C6831F}"/>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err="1">
                <a:solidFill>
                  <a:schemeClr val="tx1">
                    <a:lumMod val="75000"/>
                    <a:lumOff val="25000"/>
                  </a:schemeClr>
                </a:solidFill>
              </a:rPr>
              <a:t>EFFECTIVE</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TEACHING</a:t>
            </a:r>
            <a:endParaRPr lang="pl-PL" altLang="pl-PL" sz="2600" b="1" dirty="0">
              <a:solidFill>
                <a:schemeClr val="tx1">
                  <a:lumMod val="75000"/>
                  <a:lumOff val="25000"/>
                </a:schemeClr>
              </a:solidFill>
            </a:endParaRPr>
          </a:p>
        </p:txBody>
      </p:sp>
    </p:spTree>
    <p:extLst>
      <p:ext uri="{BB962C8B-B14F-4D97-AF65-F5344CB8AC3E}">
        <p14:creationId xmlns:p14="http://schemas.microsoft.com/office/powerpoint/2010/main" val="4064941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err="1">
                <a:solidFill>
                  <a:schemeClr val="tx1">
                    <a:lumMod val="75000"/>
                    <a:lumOff val="25000"/>
                  </a:schemeClr>
                </a:solidFill>
              </a:rPr>
              <a:t>EFFECTIVE</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TEACHING</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9</a:t>
            </a:fld>
            <a:endParaRPr lang="en-US" altLang="pl-PL"/>
          </a:p>
        </p:txBody>
      </p:sp>
      <p:sp>
        <p:nvSpPr>
          <p:cNvPr id="5" name="Dymek mowy: prostokąt 4">
            <a:extLst>
              <a:ext uri="{FF2B5EF4-FFF2-40B4-BE49-F238E27FC236}">
                <a16:creationId xmlns:a16="http://schemas.microsoft.com/office/drawing/2014/main" id="{2626CA22-4C8E-4FDF-A286-3ADC307B48AB}"/>
              </a:ext>
            </a:extLst>
          </p:cNvPr>
          <p:cNvSpPr/>
          <p:nvPr/>
        </p:nvSpPr>
        <p:spPr>
          <a:xfrm rot="5400000">
            <a:off x="6681221" y="294486"/>
            <a:ext cx="4391780" cy="6629776"/>
          </a:xfrm>
          <a:prstGeom prst="wedgeRectCallout">
            <a:avLst>
              <a:gd name="adj1" fmla="val -20591"/>
              <a:gd name="adj2" fmla="val 55444"/>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E336E9C7-0A74-420C-BC00-01D2DEA2BDBF}"/>
              </a:ext>
            </a:extLst>
          </p:cNvPr>
          <p:cNvSpPr/>
          <p:nvPr/>
        </p:nvSpPr>
        <p:spPr>
          <a:xfrm>
            <a:off x="5562224" y="1"/>
            <a:ext cx="6629776" cy="68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odtytuł 2">
            <a:extLst>
              <a:ext uri="{FF2B5EF4-FFF2-40B4-BE49-F238E27FC236}">
                <a16:creationId xmlns:a16="http://schemas.microsoft.com/office/drawing/2014/main" id="{A49A42C4-FA89-4BE4-BEFC-A970F1669415}"/>
              </a:ext>
            </a:extLst>
          </p:cNvPr>
          <p:cNvSpPr>
            <a:spLocks noGrp="1"/>
          </p:cNvSpPr>
          <p:nvPr>
            <p:ph idx="1"/>
          </p:nvPr>
        </p:nvSpPr>
        <p:spPr>
          <a:xfrm>
            <a:off x="6111370" y="1916832"/>
            <a:ext cx="5733438" cy="2520280"/>
          </a:xfrm>
        </p:spPr>
        <p:txBody>
          <a:bodyPr/>
          <a:lstStyle/>
          <a:p>
            <a:pPr>
              <a:spcBef>
                <a:spcPts val="600"/>
              </a:spcBef>
              <a:spcAft>
                <a:spcPts val="600"/>
              </a:spcAft>
              <a:buBlip>
                <a:blip r:embed="rId2"/>
              </a:buBlip>
            </a:pPr>
            <a:r>
              <a:rPr lang="en-GB" sz="1800" dirty="0">
                <a:solidFill>
                  <a:schemeClr val="tx1">
                    <a:lumMod val="75000"/>
                    <a:lumOff val="25000"/>
                  </a:schemeClr>
                </a:solidFill>
              </a:rPr>
              <a:t>discuss and explain what they are about,</a:t>
            </a:r>
          </a:p>
          <a:p>
            <a:pPr>
              <a:spcBef>
                <a:spcPts val="600"/>
              </a:spcBef>
              <a:spcAft>
                <a:spcPts val="600"/>
              </a:spcAft>
              <a:buBlip>
                <a:blip r:embed="rId2"/>
              </a:buBlip>
            </a:pPr>
            <a:r>
              <a:rPr lang="en-GB" sz="1800" dirty="0">
                <a:solidFill>
                  <a:schemeClr val="tx1">
                    <a:lumMod val="75000"/>
                    <a:lumOff val="25000"/>
                  </a:schemeClr>
                </a:solidFill>
              </a:rPr>
              <a:t>show how it's done,</a:t>
            </a:r>
          </a:p>
          <a:p>
            <a:pPr>
              <a:spcBef>
                <a:spcPts val="600"/>
              </a:spcBef>
              <a:spcAft>
                <a:spcPts val="600"/>
              </a:spcAft>
              <a:buBlip>
                <a:blip r:embed="rId2"/>
              </a:buBlip>
            </a:pPr>
            <a:r>
              <a:rPr lang="en-GB" sz="1800" dirty="0">
                <a:solidFill>
                  <a:schemeClr val="tx1">
                    <a:lumMod val="75000"/>
                    <a:lumOff val="25000"/>
                  </a:schemeClr>
                </a:solidFill>
              </a:rPr>
              <a:t>guide participants during the </a:t>
            </a:r>
            <a:r>
              <a:rPr lang="en-GB" sz="1800" dirty="0" err="1">
                <a:solidFill>
                  <a:schemeClr val="tx1">
                    <a:lumMod val="75000"/>
                    <a:lumOff val="25000"/>
                  </a:schemeClr>
                </a:solidFill>
              </a:rPr>
              <a:t>self-fulfillment</a:t>
            </a:r>
            <a:r>
              <a:rPr lang="en-GB" sz="1800" dirty="0">
                <a:solidFill>
                  <a:schemeClr val="tx1">
                    <a:lumMod val="75000"/>
                    <a:lumOff val="25000"/>
                  </a:schemeClr>
                </a:solidFill>
              </a:rPr>
              <a:t> of the task,</a:t>
            </a:r>
          </a:p>
          <a:p>
            <a:pPr>
              <a:spcBef>
                <a:spcPts val="600"/>
              </a:spcBef>
              <a:spcAft>
                <a:spcPts val="600"/>
              </a:spcAft>
              <a:buBlip>
                <a:blip r:embed="rId2"/>
              </a:buBlip>
            </a:pPr>
            <a:r>
              <a:rPr lang="en-GB" sz="1800" dirty="0">
                <a:solidFill>
                  <a:schemeClr val="tx1">
                    <a:lumMod val="75000"/>
                    <a:lumOff val="25000"/>
                  </a:schemeClr>
                </a:solidFill>
              </a:rPr>
              <a:t>provide them with access to training materials,</a:t>
            </a:r>
          </a:p>
          <a:p>
            <a:pPr>
              <a:spcBef>
                <a:spcPts val="600"/>
              </a:spcBef>
              <a:spcAft>
                <a:spcPts val="600"/>
              </a:spcAft>
              <a:buBlip>
                <a:blip r:embed="rId2"/>
              </a:buBlip>
            </a:pPr>
            <a:r>
              <a:rPr lang="en-GB" sz="1800" dirty="0">
                <a:solidFill>
                  <a:schemeClr val="tx1">
                    <a:lumMod val="75000"/>
                    <a:lumOff val="25000"/>
                  </a:schemeClr>
                </a:solidFill>
              </a:rPr>
              <a:t>allow to take notes, ask questions and exchange of opinions.</a:t>
            </a:r>
            <a:endParaRPr lang="pl-PL" sz="1800" dirty="0">
              <a:solidFill>
                <a:schemeClr val="tx1">
                  <a:lumMod val="75000"/>
                  <a:lumOff val="25000"/>
                </a:schemeClr>
              </a:solidFill>
            </a:endParaRPr>
          </a:p>
        </p:txBody>
      </p:sp>
      <p:sp>
        <p:nvSpPr>
          <p:cNvPr id="10" name="Prostokąt 9">
            <a:extLst>
              <a:ext uri="{FF2B5EF4-FFF2-40B4-BE49-F238E27FC236}">
                <a16:creationId xmlns:a16="http://schemas.microsoft.com/office/drawing/2014/main" id="{FF2AE558-8182-45C7-85F4-13311D01DEF0}"/>
              </a:ext>
            </a:extLst>
          </p:cNvPr>
          <p:cNvSpPr/>
          <p:nvPr/>
        </p:nvSpPr>
        <p:spPr>
          <a:xfrm>
            <a:off x="335360" y="1658942"/>
            <a:ext cx="4536504" cy="1754326"/>
          </a:xfrm>
          <a:prstGeom prst="rect">
            <a:avLst/>
          </a:prstGeom>
        </p:spPr>
        <p:txBody>
          <a:bodyPr wrap="square">
            <a:spAutoFit/>
          </a:bodyPr>
          <a:lstStyle/>
          <a:p>
            <a:pPr algn="ctr"/>
            <a:endParaRPr lang="pl-PL" dirty="0">
              <a:solidFill>
                <a:schemeClr val="tx1">
                  <a:lumMod val="75000"/>
                  <a:lumOff val="25000"/>
                </a:schemeClr>
              </a:solidFill>
            </a:endParaRPr>
          </a:p>
          <a:p>
            <a:pPr algn="ctr"/>
            <a:r>
              <a:rPr lang="en-GB" dirty="0">
                <a:solidFill>
                  <a:schemeClr val="tx1">
                    <a:lumMod val="75000"/>
                    <a:lumOff val="25000"/>
                  </a:schemeClr>
                </a:solidFill>
              </a:rPr>
              <a:t>The trainer should remember that training in the scope of any form of service, selection of wine for dishes, preparation of banquet halls, suggestive sale, boning and other skills needed in this profession, he must :</a:t>
            </a:r>
            <a:endParaRPr lang="pl-PL" dirty="0">
              <a:solidFill>
                <a:schemeClr val="tx1">
                  <a:lumMod val="75000"/>
                  <a:lumOff val="25000"/>
                </a:schemeClr>
              </a:solidFill>
            </a:endParaRPr>
          </a:p>
        </p:txBody>
      </p:sp>
      <p:pic>
        <p:nvPicPr>
          <p:cNvPr id="11" name="Grafika 10">
            <a:extLst>
              <a:ext uri="{FF2B5EF4-FFF2-40B4-BE49-F238E27FC236}">
                <a16:creationId xmlns:a16="http://schemas.microsoft.com/office/drawing/2014/main" id="{BBE89C98-74AE-4B11-B25D-8AFB5F0B5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0528" y="3933056"/>
            <a:ext cx="2166168" cy="2166168"/>
          </a:xfrm>
          <a:prstGeom prst="rect">
            <a:avLst/>
          </a:prstGeom>
        </p:spPr>
      </p:pic>
    </p:spTree>
    <p:extLst>
      <p:ext uri="{BB962C8B-B14F-4D97-AF65-F5344CB8AC3E}">
        <p14:creationId xmlns:p14="http://schemas.microsoft.com/office/powerpoint/2010/main" val="1609710113"/>
      </p:ext>
    </p:extLst>
  </p:cSld>
  <p:clrMapOvr>
    <a:masterClrMapping/>
  </p:clrMapOvr>
</p:sld>
</file>

<file path=ppt/theme/theme1.xml><?xml version="1.0" encoding="utf-8"?>
<a:theme xmlns:a="http://schemas.openxmlformats.org/drawingml/2006/main" name="1_MK">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TS2</Template>
  <TotalTime>3157</TotalTime>
  <Words>3047</Words>
  <Application>Microsoft Office PowerPoint</Application>
  <PresentationFormat>Panoramiczny</PresentationFormat>
  <Paragraphs>380</Paragraphs>
  <Slides>40</Slides>
  <Notes>4</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40</vt:i4>
      </vt:variant>
    </vt:vector>
  </HeadingPairs>
  <TitlesOfParts>
    <vt:vector size="44" baseType="lpstr">
      <vt:lpstr>Arial</vt:lpstr>
      <vt:lpstr>Calibri</vt:lpstr>
      <vt:lpstr>Wingdings</vt:lpstr>
      <vt:lpstr>1_MK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TEACHING AIDS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APPLICATION OF EXPOSITORY METHODS IN THE "FRENCH SEVICE" TRAINING COURSE.</vt:lpstr>
      <vt:lpstr>APPLICATION OF PROBLEM METHODS IN THE TRAINING ”FRENCH SERVICE "</vt:lpstr>
      <vt:lpstr>APPLICATION OF PRACTICAL METHODS IN THE TRAINING ”FRENCH SERVICE”</vt:lpstr>
      <vt:lpstr>APPLICATION OF PRACTICAL METHODS IN THE TRAINING ”FRENCH SERVICE”</vt:lpstr>
      <vt:lpstr>APPLICATION OF PRACTICAL METHODS IN THE TRAINING ”FRENCH SERVICE”</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Sebastian</dc:creator>
  <cp:lastModifiedBy>Sawa</cp:lastModifiedBy>
  <cp:revision>796</cp:revision>
  <cp:lastPrinted>2013-06-24T05:55:58Z</cp:lastPrinted>
  <dcterms:created xsi:type="dcterms:W3CDTF">2013-01-04T21:46:29Z</dcterms:created>
  <dcterms:modified xsi:type="dcterms:W3CDTF">2019-04-24T10:49:45Z</dcterms:modified>
</cp:coreProperties>
</file>