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42"/>
  </p:notesMasterIdLst>
  <p:handoutMasterIdLst>
    <p:handoutMasterId r:id="rId43"/>
  </p:handoutMasterIdLst>
  <p:sldIdLst>
    <p:sldId id="256" r:id="rId2"/>
    <p:sldId id="370" r:id="rId3"/>
    <p:sldId id="389" r:id="rId4"/>
    <p:sldId id="372" r:id="rId5"/>
    <p:sldId id="427" r:id="rId6"/>
    <p:sldId id="392" r:id="rId7"/>
    <p:sldId id="393" r:id="rId8"/>
    <p:sldId id="394" r:id="rId9"/>
    <p:sldId id="395" r:id="rId10"/>
    <p:sldId id="396" r:id="rId11"/>
    <p:sldId id="397" r:id="rId12"/>
    <p:sldId id="428" r:id="rId13"/>
    <p:sldId id="398" r:id="rId14"/>
    <p:sldId id="399" r:id="rId15"/>
    <p:sldId id="383" r:id="rId16"/>
    <p:sldId id="401" r:id="rId17"/>
    <p:sldId id="402" r:id="rId18"/>
    <p:sldId id="403" r:id="rId19"/>
    <p:sldId id="404" r:id="rId20"/>
    <p:sldId id="405" r:id="rId21"/>
    <p:sldId id="425" r:id="rId22"/>
    <p:sldId id="406" r:id="rId23"/>
    <p:sldId id="407" r:id="rId24"/>
    <p:sldId id="408" r:id="rId25"/>
    <p:sldId id="409" r:id="rId26"/>
    <p:sldId id="410" r:id="rId27"/>
    <p:sldId id="411" r:id="rId28"/>
    <p:sldId id="429" r:id="rId29"/>
    <p:sldId id="430" r:id="rId30"/>
    <p:sldId id="431" r:id="rId31"/>
    <p:sldId id="432" r:id="rId32"/>
    <p:sldId id="433" r:id="rId33"/>
    <p:sldId id="434" r:id="rId34"/>
    <p:sldId id="419" r:id="rId35"/>
    <p:sldId id="400" r:id="rId36"/>
    <p:sldId id="435" r:id="rId37"/>
    <p:sldId id="436" r:id="rId38"/>
    <p:sldId id="437" r:id="rId39"/>
    <p:sldId id="438" r:id="rId40"/>
    <p:sldId id="288" r:id="rId41"/>
  </p:sldIdLst>
  <p:sldSz cx="12192000" cy="6858000"/>
  <p:notesSz cx="7099300" cy="10234613"/>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a" initials="AS" lastIdx="1" clrIdx="0">
    <p:extLst>
      <p:ext uri="{19B8F6BF-5375-455C-9EA6-DF929625EA0E}">
        <p15:presenceInfo xmlns:p15="http://schemas.microsoft.com/office/powerpoint/2012/main" userId="Sa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E01"/>
    <a:srgbClr val="FD6D01"/>
    <a:srgbClr val="F33D0B"/>
    <a:srgbClr val="FBBE03"/>
    <a:srgbClr val="FBA103"/>
    <a:srgbClr val="FF9405"/>
    <a:srgbClr val="FFAC06"/>
    <a:srgbClr val="FE8806"/>
    <a:srgbClr val="FD7E0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5" autoAdjust="0"/>
    <p:restoredTop sz="92998" autoAdjust="0"/>
  </p:normalViewPr>
  <p:slideViewPr>
    <p:cSldViewPr>
      <p:cViewPr varScale="1">
        <p:scale>
          <a:sx n="60" d="100"/>
          <a:sy n="60" d="100"/>
        </p:scale>
        <p:origin x="627" y="2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9643134-0858-4A9B-A6BA-A7F7B2263031}"/>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4B0051F6-38E7-4A71-960D-FACE4439BA11}"/>
              </a:ext>
            </a:extLst>
          </p:cNvPr>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EFB505-70A1-4765-9ACF-429564792C96}" type="datetimeFigureOut">
              <a:rPr lang="pl-PL"/>
              <a:pPr>
                <a:defRPr/>
              </a:pPr>
              <a:t>17.04.2019</a:t>
            </a:fld>
            <a:endParaRPr lang="pl-PL"/>
          </a:p>
        </p:txBody>
      </p:sp>
      <p:sp>
        <p:nvSpPr>
          <p:cNvPr id="4" name="Symbol zastępczy stopki 3">
            <a:extLst>
              <a:ext uri="{FF2B5EF4-FFF2-40B4-BE49-F238E27FC236}">
                <a16:creationId xmlns:a16="http://schemas.microsoft.com/office/drawing/2014/main" id="{67C2E76B-8966-4A00-B507-FF2B66A1F460}"/>
              </a:ext>
            </a:extLst>
          </p:cNvPr>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5" name="Symbol zastępczy numeru slajdu 4">
            <a:extLst>
              <a:ext uri="{FF2B5EF4-FFF2-40B4-BE49-F238E27FC236}">
                <a16:creationId xmlns:a16="http://schemas.microsoft.com/office/drawing/2014/main" id="{BBD0811F-3215-4259-B788-860795B3415C}"/>
              </a:ext>
            </a:extLst>
          </p:cNvPr>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6A4CA16-37F3-499A-BEED-4A8BCE703EA7}"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AAB0AE-9957-41FE-A5ED-B644E56E466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D7DB7563-CCB6-4845-A2D0-C948769D81C3}"/>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05E376B0-35C7-47EA-B964-113D4D372017}" type="datetimeFigureOut">
              <a:rPr lang="pl-PL"/>
              <a:pPr>
                <a:defRPr/>
              </a:pPr>
              <a:t>17.04.2019</a:t>
            </a:fld>
            <a:endParaRPr lang="pl-PL"/>
          </a:p>
        </p:txBody>
      </p:sp>
      <p:sp>
        <p:nvSpPr>
          <p:cNvPr id="4" name="Symbol zastępczy obrazu slajdu 3">
            <a:extLst>
              <a:ext uri="{FF2B5EF4-FFF2-40B4-BE49-F238E27FC236}">
                <a16:creationId xmlns:a16="http://schemas.microsoft.com/office/drawing/2014/main" id="{88F878EB-6A22-48E2-BCAA-5ABB4574B1F8}"/>
              </a:ext>
            </a:extLst>
          </p:cNvPr>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pl-PL" noProof="0"/>
          </a:p>
        </p:txBody>
      </p:sp>
      <p:sp>
        <p:nvSpPr>
          <p:cNvPr id="5" name="Symbol zastępczy notatek 4">
            <a:extLst>
              <a:ext uri="{FF2B5EF4-FFF2-40B4-BE49-F238E27FC236}">
                <a16:creationId xmlns:a16="http://schemas.microsoft.com/office/drawing/2014/main" id="{42CAFBB9-895B-4996-910F-5D1C49EDA429}"/>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4054A53E-1C5D-4DBC-AD02-D2F89BD4319E}"/>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E3E3E1F0-FAE3-4A21-9571-440557AEB74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E081964A-7C56-4E4D-87AA-70D1D2E23AD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1</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30</a:t>
            </a:fld>
            <a:endParaRPr lang="pl-PL" altLang="pl-PL"/>
          </a:p>
        </p:txBody>
      </p:sp>
    </p:spTree>
    <p:extLst>
      <p:ext uri="{BB962C8B-B14F-4D97-AF65-F5344CB8AC3E}">
        <p14:creationId xmlns:p14="http://schemas.microsoft.com/office/powerpoint/2010/main" val="275095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35</a:t>
            </a:fld>
            <a:endParaRPr lang="pl-PL" altLang="pl-PL"/>
          </a:p>
        </p:txBody>
      </p:sp>
    </p:spTree>
    <p:extLst>
      <p:ext uri="{BB962C8B-B14F-4D97-AF65-F5344CB8AC3E}">
        <p14:creationId xmlns:p14="http://schemas.microsoft.com/office/powerpoint/2010/main" val="299457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36</a:t>
            </a:fld>
            <a:endParaRPr lang="pl-PL" altLang="pl-PL"/>
          </a:p>
        </p:txBody>
      </p:sp>
    </p:spTree>
    <p:extLst>
      <p:ext uri="{BB962C8B-B14F-4D97-AF65-F5344CB8AC3E}">
        <p14:creationId xmlns:p14="http://schemas.microsoft.com/office/powerpoint/2010/main" val="203923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37</a:t>
            </a:fld>
            <a:endParaRPr lang="pl-PL" altLang="pl-PL"/>
          </a:p>
        </p:txBody>
      </p:sp>
    </p:spTree>
    <p:extLst>
      <p:ext uri="{BB962C8B-B14F-4D97-AF65-F5344CB8AC3E}">
        <p14:creationId xmlns:p14="http://schemas.microsoft.com/office/powerpoint/2010/main" val="1019176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18741887-BF60-4E1D-BC8B-716152AA6B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604" y="-9738"/>
            <a:ext cx="1811378" cy="1811378"/>
          </a:xfrm>
          <a:prstGeom prst="rect">
            <a:avLst/>
          </a:prstGeom>
        </p:spPr>
      </p:pic>
      <p:sp>
        <p:nvSpPr>
          <p:cNvPr id="19" name="Prostokąt 18">
            <a:extLst>
              <a:ext uri="{FF2B5EF4-FFF2-40B4-BE49-F238E27FC236}">
                <a16:creationId xmlns:a16="http://schemas.microsoft.com/office/drawing/2014/main" id="{B465F669-2400-4B65-9B92-9A0360F82416}"/>
              </a:ext>
            </a:extLst>
          </p:cNvPr>
          <p:cNvSpPr/>
          <p:nvPr userDrawn="1"/>
        </p:nvSpPr>
        <p:spPr>
          <a:xfrm>
            <a:off x="10718974" y="3900190"/>
            <a:ext cx="1473026" cy="147302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25" name="Obraz 24">
            <a:extLst>
              <a:ext uri="{FF2B5EF4-FFF2-40B4-BE49-F238E27FC236}">
                <a16:creationId xmlns:a16="http://schemas.microsoft.com/office/drawing/2014/main" id="{8BD595BC-D814-42AA-85E0-2C0362773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866" y="550686"/>
            <a:ext cx="1944216" cy="574058"/>
          </a:xfrm>
          <a:prstGeom prst="rect">
            <a:avLst/>
          </a:prstGeom>
        </p:spPr>
      </p:pic>
      <p:pic>
        <p:nvPicPr>
          <p:cNvPr id="23" name="Obraz 22">
            <a:extLst>
              <a:ext uri="{FF2B5EF4-FFF2-40B4-BE49-F238E27FC236}">
                <a16:creationId xmlns:a16="http://schemas.microsoft.com/office/drawing/2014/main" id="{6F90718E-9208-4705-976C-6685DC443C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26" name="Obraz 25">
            <a:extLst>
              <a:ext uri="{FF2B5EF4-FFF2-40B4-BE49-F238E27FC236}">
                <a16:creationId xmlns:a16="http://schemas.microsoft.com/office/drawing/2014/main" id="{593B827B-C1C5-40BB-A6CE-BD668C0F3F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27" name="Picture 2" descr="https://mediaprocessor.websimages.com/fit/1920x1920/www.ukspot-ltd.com/medium-5.png">
            <a:extLst>
              <a:ext uri="{FF2B5EF4-FFF2-40B4-BE49-F238E27FC236}">
                <a16:creationId xmlns:a16="http://schemas.microsoft.com/office/drawing/2014/main" id="{8B2AD5BC-BB8A-4449-8BDA-A99067501AD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a:extLst>
              <a:ext uri="{FF2B5EF4-FFF2-40B4-BE49-F238E27FC236}">
                <a16:creationId xmlns:a16="http://schemas.microsoft.com/office/drawing/2014/main" id="{ECCCC3BB-A58D-4097-9E66-F1D19269781F}"/>
              </a:ext>
            </a:extLst>
          </p:cNvPr>
          <p:cNvSpPr/>
          <p:nvPr userDrawn="1"/>
        </p:nvSpPr>
        <p:spPr>
          <a:xfrm>
            <a:off x="0" y="2492896"/>
            <a:ext cx="1810528" cy="1711590"/>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14" name="Obraz 13">
            <a:extLst>
              <a:ext uri="{FF2B5EF4-FFF2-40B4-BE49-F238E27FC236}">
                <a16:creationId xmlns:a16="http://schemas.microsoft.com/office/drawing/2014/main" id="{C9531A29-1F22-465F-A40D-C49CFE0378A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7000" r="16466"/>
          <a:stretch/>
        </p:blipFill>
        <p:spPr>
          <a:xfrm>
            <a:off x="1804650" y="0"/>
            <a:ext cx="4222800" cy="4204485"/>
          </a:xfrm>
          <a:prstGeom prst="rect">
            <a:avLst/>
          </a:prstGeom>
        </p:spPr>
      </p:pic>
    </p:spTree>
    <p:extLst>
      <p:ext uri="{BB962C8B-B14F-4D97-AF65-F5344CB8AC3E}">
        <p14:creationId xmlns:p14="http://schemas.microsoft.com/office/powerpoint/2010/main" val="229087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BB4351-66BE-40E5-80C8-67A3440A49D3}"/>
              </a:ext>
            </a:extLst>
          </p:cNvPr>
          <p:cNvSpPr>
            <a:spLocks noGrp="1"/>
          </p:cNvSpPr>
          <p:nvPr>
            <p:ph type="dt" sz="half" idx="10"/>
          </p:nvPr>
        </p:nvSpPr>
        <p:spPr/>
        <p:txBody>
          <a:bodyPr/>
          <a:lstStyle>
            <a:lvl1pPr>
              <a:defRPr/>
            </a:lvl1pPr>
          </a:lstStyle>
          <a:p>
            <a:pPr>
              <a:defRPr/>
            </a:pPr>
            <a:fld id="{9EACEB2F-1DA9-46B7-B2FF-DFE2169D1033}" type="datetime1">
              <a:rPr lang="en-US" smtClean="0"/>
              <a:t>4/17/2019</a:t>
            </a:fld>
            <a:endParaRPr lang="en-US" dirty="0"/>
          </a:p>
        </p:txBody>
      </p:sp>
      <p:sp>
        <p:nvSpPr>
          <p:cNvPr id="5" name="Symbol zastępczy stopki 4">
            <a:extLst>
              <a:ext uri="{FF2B5EF4-FFF2-40B4-BE49-F238E27FC236}">
                <a16:creationId xmlns:a16="http://schemas.microsoft.com/office/drawing/2014/main" id="{93C9F432-0972-4610-B058-D79C8A8BC7FD}"/>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0AE6D06A-9EBD-4F83-A300-40D9DF435705}"/>
              </a:ext>
            </a:extLst>
          </p:cNvPr>
          <p:cNvSpPr>
            <a:spLocks noGrp="1"/>
          </p:cNvSpPr>
          <p:nvPr>
            <p:ph type="sldNum" sz="quarter" idx="12"/>
          </p:nvPr>
        </p:nvSpPr>
        <p:spPr/>
        <p:txBody>
          <a:bodyPr/>
          <a:lstStyle>
            <a:lvl1pPr>
              <a:defRPr/>
            </a:lvl1pPr>
          </a:lstStyle>
          <a:p>
            <a:pPr>
              <a:defRPr/>
            </a:pPr>
            <a:fld id="{0AC433BF-5A61-403D-9981-523A341E46C3}" type="slidenum">
              <a:rPr lang="en-US" altLang="pl-PL"/>
              <a:pPr>
                <a:defRPr/>
              </a:pPr>
              <a:t>‹#›</a:t>
            </a:fld>
            <a:endParaRPr lang="en-US" altLang="pl-PL"/>
          </a:p>
        </p:txBody>
      </p:sp>
    </p:spTree>
    <p:extLst>
      <p:ext uri="{BB962C8B-B14F-4D97-AF65-F5344CB8AC3E}">
        <p14:creationId xmlns:p14="http://schemas.microsoft.com/office/powerpoint/2010/main" val="18699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0F1360-4A02-4460-94DE-94315710E575}"/>
              </a:ext>
            </a:extLst>
          </p:cNvPr>
          <p:cNvSpPr>
            <a:spLocks noGrp="1"/>
          </p:cNvSpPr>
          <p:nvPr>
            <p:ph type="dt" sz="half" idx="10"/>
          </p:nvPr>
        </p:nvSpPr>
        <p:spPr/>
        <p:txBody>
          <a:bodyPr/>
          <a:lstStyle>
            <a:lvl1pPr>
              <a:defRPr/>
            </a:lvl1pPr>
          </a:lstStyle>
          <a:p>
            <a:pPr>
              <a:defRPr/>
            </a:pPr>
            <a:fld id="{A90569CA-BB57-4B8F-89EC-4A36A6C9B93B}" type="datetime1">
              <a:rPr lang="en-US" smtClean="0"/>
              <a:t>4/17/2019</a:t>
            </a:fld>
            <a:endParaRPr lang="en-US" dirty="0"/>
          </a:p>
        </p:txBody>
      </p:sp>
      <p:sp>
        <p:nvSpPr>
          <p:cNvPr id="5" name="Symbol zastępczy stopki 4">
            <a:extLst>
              <a:ext uri="{FF2B5EF4-FFF2-40B4-BE49-F238E27FC236}">
                <a16:creationId xmlns:a16="http://schemas.microsoft.com/office/drawing/2014/main" id="{48052C7E-B87C-4FFF-90E7-2C4E41E73365}"/>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B4A820B8-C9D8-4499-BF0C-8ECEFEFAC6BC}"/>
              </a:ext>
            </a:extLst>
          </p:cNvPr>
          <p:cNvSpPr>
            <a:spLocks noGrp="1"/>
          </p:cNvSpPr>
          <p:nvPr>
            <p:ph type="sldNum" sz="quarter" idx="12"/>
          </p:nvPr>
        </p:nvSpPr>
        <p:spPr/>
        <p:txBody>
          <a:bodyPr/>
          <a:lstStyle>
            <a:lvl1pPr>
              <a:defRPr/>
            </a:lvl1pPr>
          </a:lstStyle>
          <a:p>
            <a:pPr>
              <a:defRPr/>
            </a:pPr>
            <a:fld id="{B79944D3-3744-4C87-B8D1-8AC98D1CF3C1}" type="slidenum">
              <a:rPr lang="en-US" altLang="pl-PL"/>
              <a:pPr>
                <a:defRPr/>
              </a:pPr>
              <a:t>‹#›</a:t>
            </a:fld>
            <a:endParaRPr lang="en-US" altLang="pl-PL"/>
          </a:p>
        </p:txBody>
      </p:sp>
    </p:spTree>
    <p:extLst>
      <p:ext uri="{BB962C8B-B14F-4D97-AF65-F5344CB8AC3E}">
        <p14:creationId xmlns:p14="http://schemas.microsoft.com/office/powerpoint/2010/main" val="13791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469493D-183C-4B12-8724-D0E6E32774C3}"/>
              </a:ext>
            </a:extLst>
          </p:cNvPr>
          <p:cNvSpPr/>
          <p:nvPr userDrawn="1"/>
        </p:nvSpPr>
        <p:spPr>
          <a:xfrm>
            <a:off x="0" y="260350"/>
            <a:ext cx="900113"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daty 3">
            <a:extLst>
              <a:ext uri="{FF2B5EF4-FFF2-40B4-BE49-F238E27FC236}">
                <a16:creationId xmlns:a16="http://schemas.microsoft.com/office/drawing/2014/main" id="{EE8EF06A-27EB-48A2-99E3-6A17A962879F}"/>
              </a:ext>
            </a:extLst>
          </p:cNvPr>
          <p:cNvSpPr>
            <a:spLocks noGrp="1"/>
          </p:cNvSpPr>
          <p:nvPr>
            <p:ph type="dt" sz="half" idx="10"/>
          </p:nvPr>
        </p:nvSpPr>
        <p:spPr/>
        <p:txBody>
          <a:bodyPr/>
          <a:lstStyle>
            <a:lvl1pPr>
              <a:defRPr/>
            </a:lvl1pPr>
          </a:lstStyle>
          <a:p>
            <a:pPr>
              <a:defRPr/>
            </a:pPr>
            <a:fld id="{C6E87652-8ECB-467D-B352-2A5B4A2613AA}" type="datetime1">
              <a:rPr lang="en-US" smtClean="0"/>
              <a:t>4/17/2019</a:t>
            </a:fld>
            <a:endParaRPr lang="en-US" dirty="0"/>
          </a:p>
        </p:txBody>
      </p:sp>
      <p:sp>
        <p:nvSpPr>
          <p:cNvPr id="7" name="Symbol zastępczy stopki 4">
            <a:extLst>
              <a:ext uri="{FF2B5EF4-FFF2-40B4-BE49-F238E27FC236}">
                <a16:creationId xmlns:a16="http://schemas.microsoft.com/office/drawing/2014/main" id="{F4AB2493-E11B-4FEE-8A29-3166EBD5B06C}"/>
              </a:ext>
            </a:extLst>
          </p:cNvPr>
          <p:cNvSpPr>
            <a:spLocks noGrp="1"/>
          </p:cNvSpPr>
          <p:nvPr>
            <p:ph type="ftr" sz="quarter" idx="11"/>
          </p:nvPr>
        </p:nvSpPr>
        <p:spPr/>
        <p:txBody>
          <a:bodyPr/>
          <a:lstStyle>
            <a:lvl1pPr>
              <a:defRPr/>
            </a:lvl1pPr>
          </a:lstStyle>
          <a:p>
            <a:pPr>
              <a:defRPr/>
            </a:pPr>
            <a:endParaRPr lang="en-US"/>
          </a:p>
        </p:txBody>
      </p:sp>
      <p:sp>
        <p:nvSpPr>
          <p:cNvPr id="8" name="Symbol zastępczy numeru slajdu 5">
            <a:extLst>
              <a:ext uri="{FF2B5EF4-FFF2-40B4-BE49-F238E27FC236}">
                <a16:creationId xmlns:a16="http://schemas.microsoft.com/office/drawing/2014/main" id="{159FA66C-4F89-4EC2-8227-001614876674}"/>
              </a:ext>
            </a:extLst>
          </p:cNvPr>
          <p:cNvSpPr>
            <a:spLocks noGrp="1"/>
          </p:cNvSpPr>
          <p:nvPr>
            <p:ph type="sldNum" sz="quarter" idx="12"/>
          </p:nvPr>
        </p:nvSpPr>
        <p:spPr/>
        <p:txBody>
          <a:bodyPr/>
          <a:lstStyle>
            <a:lvl1pPr>
              <a:defRPr/>
            </a:lvl1pPr>
          </a:lstStyle>
          <a:p>
            <a:pPr>
              <a:defRPr/>
            </a:pPr>
            <a:fld id="{6CC9281A-217F-4492-A313-C4D4CB901DEA}" type="slidenum">
              <a:rPr lang="en-US" altLang="pl-PL"/>
              <a:pPr>
                <a:defRPr/>
              </a:pPr>
              <a:t>‹#›</a:t>
            </a:fld>
            <a:endParaRPr lang="en-US" altLang="pl-PL"/>
          </a:p>
        </p:txBody>
      </p:sp>
      <p:pic>
        <p:nvPicPr>
          <p:cNvPr id="9" name="Obraz 8">
            <a:extLst>
              <a:ext uri="{FF2B5EF4-FFF2-40B4-BE49-F238E27FC236}">
                <a16:creationId xmlns:a16="http://schemas.microsoft.com/office/drawing/2014/main" id="{C96CCE19-52A5-4217-A800-BB89F7285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12937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E56E22BC-C547-46F6-A202-0A49C36883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400" y="332656"/>
            <a:ext cx="1944216" cy="574058"/>
          </a:xfrm>
          <a:prstGeom prst="rect">
            <a:avLst/>
          </a:prstGeom>
        </p:spPr>
      </p:pic>
      <p:pic>
        <p:nvPicPr>
          <p:cNvPr id="15" name="Obraz 14">
            <a:extLst>
              <a:ext uri="{FF2B5EF4-FFF2-40B4-BE49-F238E27FC236}">
                <a16:creationId xmlns:a16="http://schemas.microsoft.com/office/drawing/2014/main" id="{1B1C11AC-C2E3-40ED-9739-DB11E37A16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16" name="Obraz 15">
            <a:extLst>
              <a:ext uri="{FF2B5EF4-FFF2-40B4-BE49-F238E27FC236}">
                <a16:creationId xmlns:a16="http://schemas.microsoft.com/office/drawing/2014/main" id="{579BDD69-F6C4-404D-9124-89D9E7C799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17" name="Picture 2" descr="https://mediaprocessor.websimages.com/fit/1920x1920/www.ukspot-ltd.com/medium-5.png">
            <a:extLst>
              <a:ext uri="{FF2B5EF4-FFF2-40B4-BE49-F238E27FC236}">
                <a16:creationId xmlns:a16="http://schemas.microsoft.com/office/drawing/2014/main" id="{7718FD5F-4ADE-4FD6-88D4-6B53EDFDC86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7B8A4B8D-0319-47B7-81D9-4CEFF383D6F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24940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9A7E9B16-88C1-4AD8-8D57-9DE41F382DC8}"/>
              </a:ext>
            </a:extLst>
          </p:cNvPr>
          <p:cNvSpPr>
            <a:spLocks noGrp="1"/>
          </p:cNvSpPr>
          <p:nvPr>
            <p:ph type="dt" sz="half" idx="10"/>
          </p:nvPr>
        </p:nvSpPr>
        <p:spPr/>
        <p:txBody>
          <a:bodyPr/>
          <a:lstStyle>
            <a:lvl1pPr>
              <a:defRPr/>
            </a:lvl1pPr>
          </a:lstStyle>
          <a:p>
            <a:pPr>
              <a:defRPr/>
            </a:pPr>
            <a:fld id="{EF52AB9C-ADC0-4AFB-939B-471589EA9D05}" type="datetime1">
              <a:rPr lang="en-US" smtClean="0"/>
              <a:t>4/17/2019</a:t>
            </a:fld>
            <a:endParaRPr lang="en-US" dirty="0"/>
          </a:p>
        </p:txBody>
      </p:sp>
      <p:sp>
        <p:nvSpPr>
          <p:cNvPr id="6" name="Symbol zastępczy stopki 4">
            <a:extLst>
              <a:ext uri="{FF2B5EF4-FFF2-40B4-BE49-F238E27FC236}">
                <a16:creationId xmlns:a16="http://schemas.microsoft.com/office/drawing/2014/main" id="{785F1C06-F0D5-4674-9EB4-8344675A3783}"/>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54F3277A-1B21-4D34-AA67-02D66651B94C}"/>
              </a:ext>
            </a:extLst>
          </p:cNvPr>
          <p:cNvSpPr>
            <a:spLocks noGrp="1"/>
          </p:cNvSpPr>
          <p:nvPr>
            <p:ph type="sldNum" sz="quarter" idx="12"/>
          </p:nvPr>
        </p:nvSpPr>
        <p:spPr/>
        <p:txBody>
          <a:bodyPr/>
          <a:lstStyle>
            <a:lvl1pPr>
              <a:defRPr/>
            </a:lvl1pPr>
          </a:lstStyle>
          <a:p>
            <a:pPr>
              <a:defRPr/>
            </a:pPr>
            <a:fld id="{32511BAF-FE92-4736-B2BD-60E4A2F76EDE}" type="slidenum">
              <a:rPr lang="en-US" altLang="pl-PL"/>
              <a:pPr>
                <a:defRPr/>
              </a:pPr>
              <a:t>‹#›</a:t>
            </a:fld>
            <a:endParaRPr lang="en-US" altLang="pl-PL"/>
          </a:p>
        </p:txBody>
      </p:sp>
    </p:spTree>
    <p:extLst>
      <p:ext uri="{BB962C8B-B14F-4D97-AF65-F5344CB8AC3E}">
        <p14:creationId xmlns:p14="http://schemas.microsoft.com/office/powerpoint/2010/main" val="328361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5BDF1F3-DF90-4A40-A8F8-A21113B6D734}"/>
              </a:ext>
            </a:extLst>
          </p:cNvPr>
          <p:cNvSpPr>
            <a:spLocks noGrp="1"/>
          </p:cNvSpPr>
          <p:nvPr>
            <p:ph type="dt" sz="half" idx="10"/>
          </p:nvPr>
        </p:nvSpPr>
        <p:spPr/>
        <p:txBody>
          <a:bodyPr/>
          <a:lstStyle>
            <a:lvl1pPr>
              <a:defRPr/>
            </a:lvl1pPr>
          </a:lstStyle>
          <a:p>
            <a:pPr>
              <a:defRPr/>
            </a:pPr>
            <a:fld id="{7F4FDE93-E75C-423C-84E7-C8A04CB4CD28}" type="datetime1">
              <a:rPr lang="en-US" smtClean="0"/>
              <a:t>4/17/2019</a:t>
            </a:fld>
            <a:endParaRPr lang="en-US" dirty="0"/>
          </a:p>
        </p:txBody>
      </p:sp>
      <p:sp>
        <p:nvSpPr>
          <p:cNvPr id="8" name="Symbol zastępczy stopki 4">
            <a:extLst>
              <a:ext uri="{FF2B5EF4-FFF2-40B4-BE49-F238E27FC236}">
                <a16:creationId xmlns:a16="http://schemas.microsoft.com/office/drawing/2014/main" id="{F1ADB6AA-331B-45A8-9D4F-A60839950E47}"/>
              </a:ext>
            </a:extLst>
          </p:cNvPr>
          <p:cNvSpPr>
            <a:spLocks noGrp="1"/>
          </p:cNvSpPr>
          <p:nvPr>
            <p:ph type="ftr" sz="quarter" idx="11"/>
          </p:nvPr>
        </p:nvSpPr>
        <p:spPr/>
        <p:txBody>
          <a:bodyPr/>
          <a:lstStyle>
            <a:lvl1pPr>
              <a:defRPr/>
            </a:lvl1pPr>
          </a:lstStyle>
          <a:p>
            <a:pPr>
              <a:defRPr/>
            </a:pPr>
            <a:endParaRPr lang="en-US"/>
          </a:p>
        </p:txBody>
      </p:sp>
      <p:sp>
        <p:nvSpPr>
          <p:cNvPr id="9" name="Symbol zastępczy numeru slajdu 5">
            <a:extLst>
              <a:ext uri="{FF2B5EF4-FFF2-40B4-BE49-F238E27FC236}">
                <a16:creationId xmlns:a16="http://schemas.microsoft.com/office/drawing/2014/main" id="{D5B0E8A6-6ED6-4453-BF89-B3F35D31DBC2}"/>
              </a:ext>
            </a:extLst>
          </p:cNvPr>
          <p:cNvSpPr>
            <a:spLocks noGrp="1"/>
          </p:cNvSpPr>
          <p:nvPr>
            <p:ph type="sldNum" sz="quarter" idx="12"/>
          </p:nvPr>
        </p:nvSpPr>
        <p:spPr/>
        <p:txBody>
          <a:bodyPr/>
          <a:lstStyle>
            <a:lvl1pPr>
              <a:defRPr/>
            </a:lvl1pPr>
          </a:lstStyle>
          <a:p>
            <a:pPr>
              <a:defRPr/>
            </a:pPr>
            <a:fld id="{387F3CCB-3969-491C-B41A-302436A529B9}" type="slidenum">
              <a:rPr lang="en-US" altLang="pl-PL"/>
              <a:pPr>
                <a:defRPr/>
              </a:pPr>
              <a:t>‹#›</a:t>
            </a:fld>
            <a:endParaRPr lang="en-US" altLang="pl-PL"/>
          </a:p>
        </p:txBody>
      </p:sp>
    </p:spTree>
    <p:extLst>
      <p:ext uri="{BB962C8B-B14F-4D97-AF65-F5344CB8AC3E}">
        <p14:creationId xmlns:p14="http://schemas.microsoft.com/office/powerpoint/2010/main" val="301565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01C38BB-49FE-44F1-8055-6BD994C94673}"/>
              </a:ext>
            </a:extLst>
          </p:cNvPr>
          <p:cNvSpPr>
            <a:spLocks noGrp="1"/>
          </p:cNvSpPr>
          <p:nvPr>
            <p:ph type="dt" sz="half" idx="10"/>
          </p:nvPr>
        </p:nvSpPr>
        <p:spPr/>
        <p:txBody>
          <a:bodyPr/>
          <a:lstStyle>
            <a:lvl1pPr>
              <a:defRPr/>
            </a:lvl1pPr>
          </a:lstStyle>
          <a:p>
            <a:pPr>
              <a:defRPr/>
            </a:pPr>
            <a:fld id="{699CB298-3347-41C8-88FB-5E8E80B5288B}" type="datetime1">
              <a:rPr lang="en-US" smtClean="0"/>
              <a:t>4/17/2019</a:t>
            </a:fld>
            <a:endParaRPr lang="en-US" dirty="0"/>
          </a:p>
        </p:txBody>
      </p:sp>
      <p:sp>
        <p:nvSpPr>
          <p:cNvPr id="4" name="Symbol zastępczy stopki 4">
            <a:extLst>
              <a:ext uri="{FF2B5EF4-FFF2-40B4-BE49-F238E27FC236}">
                <a16:creationId xmlns:a16="http://schemas.microsoft.com/office/drawing/2014/main" id="{58E1A9EB-090E-44C7-BEAB-FADC18B08E18}"/>
              </a:ext>
            </a:extLst>
          </p:cNvPr>
          <p:cNvSpPr>
            <a:spLocks noGrp="1"/>
          </p:cNvSpPr>
          <p:nvPr>
            <p:ph type="ftr" sz="quarter" idx="11"/>
          </p:nvPr>
        </p:nvSpPr>
        <p:spPr/>
        <p:txBody>
          <a:bodyPr/>
          <a:lstStyle>
            <a:lvl1pPr>
              <a:defRPr/>
            </a:lvl1pPr>
          </a:lstStyle>
          <a:p>
            <a:pPr>
              <a:defRPr/>
            </a:pPr>
            <a:endParaRPr lang="en-US"/>
          </a:p>
        </p:txBody>
      </p:sp>
      <p:sp>
        <p:nvSpPr>
          <p:cNvPr id="5" name="Symbol zastępczy numeru slajdu 5">
            <a:extLst>
              <a:ext uri="{FF2B5EF4-FFF2-40B4-BE49-F238E27FC236}">
                <a16:creationId xmlns:a16="http://schemas.microsoft.com/office/drawing/2014/main" id="{E440E498-B942-4575-9CCD-787E3228DAB2}"/>
              </a:ext>
            </a:extLst>
          </p:cNvPr>
          <p:cNvSpPr>
            <a:spLocks noGrp="1"/>
          </p:cNvSpPr>
          <p:nvPr>
            <p:ph type="sldNum" sz="quarter" idx="12"/>
          </p:nvPr>
        </p:nvSpPr>
        <p:spPr/>
        <p:txBody>
          <a:bodyPr/>
          <a:lstStyle>
            <a:lvl1pPr>
              <a:defRPr/>
            </a:lvl1pPr>
          </a:lstStyle>
          <a:p>
            <a:pPr>
              <a:defRPr/>
            </a:pPr>
            <a:fld id="{09E61E67-7DEC-4450-9BC4-A0A9BB4E8934}" type="slidenum">
              <a:rPr lang="en-US" altLang="pl-PL"/>
              <a:pPr>
                <a:defRPr/>
              </a:pPr>
              <a:t>‹#›</a:t>
            </a:fld>
            <a:endParaRPr lang="en-US" altLang="pl-PL"/>
          </a:p>
        </p:txBody>
      </p:sp>
    </p:spTree>
    <p:extLst>
      <p:ext uri="{BB962C8B-B14F-4D97-AF65-F5344CB8AC3E}">
        <p14:creationId xmlns:p14="http://schemas.microsoft.com/office/powerpoint/2010/main" val="111535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81A43CCA-01DA-4A85-AA6A-94C41A40DD61}"/>
              </a:ext>
            </a:extLst>
          </p:cNvPr>
          <p:cNvSpPr>
            <a:spLocks noGrp="1"/>
          </p:cNvSpPr>
          <p:nvPr>
            <p:ph type="dt" sz="half" idx="10"/>
          </p:nvPr>
        </p:nvSpPr>
        <p:spPr/>
        <p:txBody>
          <a:bodyPr/>
          <a:lstStyle>
            <a:lvl1pPr>
              <a:defRPr/>
            </a:lvl1pPr>
          </a:lstStyle>
          <a:p>
            <a:pPr>
              <a:defRPr/>
            </a:pPr>
            <a:fld id="{C53BA70E-1CCD-4A75-BB9D-0C8E9DABE230}" type="datetime1">
              <a:rPr lang="en-US" smtClean="0"/>
              <a:t>4/17/2019</a:t>
            </a:fld>
            <a:endParaRPr lang="en-US" dirty="0"/>
          </a:p>
        </p:txBody>
      </p:sp>
      <p:sp>
        <p:nvSpPr>
          <p:cNvPr id="3" name="Symbol zastępczy stopki 4">
            <a:extLst>
              <a:ext uri="{FF2B5EF4-FFF2-40B4-BE49-F238E27FC236}">
                <a16:creationId xmlns:a16="http://schemas.microsoft.com/office/drawing/2014/main" id="{92B82883-15A8-49D0-8C4D-B550F18E348E}"/>
              </a:ext>
            </a:extLst>
          </p:cNvPr>
          <p:cNvSpPr>
            <a:spLocks noGrp="1"/>
          </p:cNvSpPr>
          <p:nvPr>
            <p:ph type="ftr" sz="quarter" idx="11"/>
          </p:nvPr>
        </p:nvSpPr>
        <p:spPr/>
        <p:txBody>
          <a:bodyPr/>
          <a:lstStyle>
            <a:lvl1pPr>
              <a:defRPr/>
            </a:lvl1pPr>
          </a:lstStyle>
          <a:p>
            <a:pPr>
              <a:defRPr/>
            </a:pPr>
            <a:endParaRPr lang="en-US"/>
          </a:p>
        </p:txBody>
      </p:sp>
      <p:sp>
        <p:nvSpPr>
          <p:cNvPr id="4" name="Symbol zastępczy numeru slajdu 5">
            <a:extLst>
              <a:ext uri="{FF2B5EF4-FFF2-40B4-BE49-F238E27FC236}">
                <a16:creationId xmlns:a16="http://schemas.microsoft.com/office/drawing/2014/main" id="{97A33E88-A7C9-44A4-9806-C957AE8D49E0}"/>
              </a:ext>
            </a:extLst>
          </p:cNvPr>
          <p:cNvSpPr>
            <a:spLocks noGrp="1"/>
          </p:cNvSpPr>
          <p:nvPr>
            <p:ph type="sldNum" sz="quarter" idx="12"/>
          </p:nvPr>
        </p:nvSpPr>
        <p:spPr/>
        <p:txBody>
          <a:bodyPr/>
          <a:lstStyle>
            <a:lvl1pPr>
              <a:defRPr/>
            </a:lvl1pPr>
          </a:lstStyle>
          <a:p>
            <a:pPr>
              <a:defRPr/>
            </a:pPr>
            <a:fld id="{AAD7F203-F03D-499A-A5C7-A810ECFD9FCE}" type="slidenum">
              <a:rPr lang="en-US" altLang="pl-PL"/>
              <a:pPr>
                <a:defRPr/>
              </a:pPr>
              <a:t>‹#›</a:t>
            </a:fld>
            <a:endParaRPr lang="en-US" altLang="pl-PL"/>
          </a:p>
        </p:txBody>
      </p:sp>
    </p:spTree>
    <p:extLst>
      <p:ext uri="{BB962C8B-B14F-4D97-AF65-F5344CB8AC3E}">
        <p14:creationId xmlns:p14="http://schemas.microsoft.com/office/powerpoint/2010/main" val="73650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82BA9BD3-6CDF-4634-8F71-4979720940FD}"/>
              </a:ext>
            </a:extLst>
          </p:cNvPr>
          <p:cNvSpPr>
            <a:spLocks noGrp="1"/>
          </p:cNvSpPr>
          <p:nvPr>
            <p:ph type="dt" sz="half" idx="10"/>
          </p:nvPr>
        </p:nvSpPr>
        <p:spPr/>
        <p:txBody>
          <a:bodyPr/>
          <a:lstStyle>
            <a:lvl1pPr>
              <a:defRPr/>
            </a:lvl1pPr>
          </a:lstStyle>
          <a:p>
            <a:pPr>
              <a:defRPr/>
            </a:pPr>
            <a:fld id="{14EAD616-677B-4E1F-AF5F-81DDE8DDEAEE}" type="datetime1">
              <a:rPr lang="en-US" smtClean="0"/>
              <a:t>4/17/2019</a:t>
            </a:fld>
            <a:endParaRPr lang="en-US" dirty="0"/>
          </a:p>
        </p:txBody>
      </p:sp>
      <p:sp>
        <p:nvSpPr>
          <p:cNvPr id="6" name="Symbol zastępczy stopki 4">
            <a:extLst>
              <a:ext uri="{FF2B5EF4-FFF2-40B4-BE49-F238E27FC236}">
                <a16:creationId xmlns:a16="http://schemas.microsoft.com/office/drawing/2014/main" id="{C26D5691-7D32-4C6F-B781-940EBC063469}"/>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4A3BC504-5ADF-41BA-8E45-231E02DA39D4}"/>
              </a:ext>
            </a:extLst>
          </p:cNvPr>
          <p:cNvSpPr>
            <a:spLocks noGrp="1"/>
          </p:cNvSpPr>
          <p:nvPr>
            <p:ph type="sldNum" sz="quarter" idx="12"/>
          </p:nvPr>
        </p:nvSpPr>
        <p:spPr/>
        <p:txBody>
          <a:bodyPr/>
          <a:lstStyle>
            <a:lvl1pPr>
              <a:defRPr/>
            </a:lvl1pPr>
          </a:lstStyle>
          <a:p>
            <a:pPr>
              <a:defRPr/>
            </a:pPr>
            <a:fld id="{D9766B66-1F58-4A1B-8D41-D0DFC4E05529}" type="slidenum">
              <a:rPr lang="en-US" altLang="pl-PL"/>
              <a:pPr>
                <a:defRPr/>
              </a:pPr>
              <a:t>‹#›</a:t>
            </a:fld>
            <a:endParaRPr lang="en-US" altLang="pl-PL"/>
          </a:p>
        </p:txBody>
      </p:sp>
    </p:spTree>
    <p:extLst>
      <p:ext uri="{BB962C8B-B14F-4D97-AF65-F5344CB8AC3E}">
        <p14:creationId xmlns:p14="http://schemas.microsoft.com/office/powerpoint/2010/main" val="152895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ED3F1991-662A-488F-A4A5-A9460F451BDD}"/>
              </a:ext>
            </a:extLst>
          </p:cNvPr>
          <p:cNvSpPr>
            <a:spLocks noGrp="1"/>
          </p:cNvSpPr>
          <p:nvPr>
            <p:ph type="dt" sz="half" idx="10"/>
          </p:nvPr>
        </p:nvSpPr>
        <p:spPr/>
        <p:txBody>
          <a:bodyPr/>
          <a:lstStyle>
            <a:lvl1pPr>
              <a:defRPr/>
            </a:lvl1pPr>
          </a:lstStyle>
          <a:p>
            <a:pPr>
              <a:defRPr/>
            </a:pPr>
            <a:fld id="{47AB2F04-EC73-4C72-A8A7-E19C4FFC4E01}" type="datetime1">
              <a:rPr lang="en-US" smtClean="0"/>
              <a:t>4/17/2019</a:t>
            </a:fld>
            <a:endParaRPr lang="en-US" dirty="0"/>
          </a:p>
        </p:txBody>
      </p:sp>
      <p:sp>
        <p:nvSpPr>
          <p:cNvPr id="6" name="Symbol zastępczy stopki 4">
            <a:extLst>
              <a:ext uri="{FF2B5EF4-FFF2-40B4-BE49-F238E27FC236}">
                <a16:creationId xmlns:a16="http://schemas.microsoft.com/office/drawing/2014/main" id="{F7537D78-2160-4F64-B900-207F8519C584}"/>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BC7CA7CC-7256-4F97-83C4-6246DC369F13}"/>
              </a:ext>
            </a:extLst>
          </p:cNvPr>
          <p:cNvSpPr>
            <a:spLocks noGrp="1"/>
          </p:cNvSpPr>
          <p:nvPr>
            <p:ph type="sldNum" sz="quarter" idx="12"/>
          </p:nvPr>
        </p:nvSpPr>
        <p:spPr/>
        <p:txBody>
          <a:bodyPr/>
          <a:lstStyle>
            <a:lvl1pPr>
              <a:defRPr/>
            </a:lvl1pPr>
          </a:lstStyle>
          <a:p>
            <a:pPr>
              <a:defRPr/>
            </a:pPr>
            <a:fld id="{3D499210-B108-431F-827E-1DC7A3060894}" type="slidenum">
              <a:rPr lang="en-US" altLang="pl-PL"/>
              <a:pPr>
                <a:defRPr/>
              </a:pPr>
              <a:t>‹#›</a:t>
            </a:fld>
            <a:endParaRPr lang="en-US" altLang="pl-PL"/>
          </a:p>
        </p:txBody>
      </p:sp>
    </p:spTree>
    <p:extLst>
      <p:ext uri="{BB962C8B-B14F-4D97-AF65-F5344CB8AC3E}">
        <p14:creationId xmlns:p14="http://schemas.microsoft.com/office/powerpoint/2010/main" val="7435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1B0CCBA-619A-4A4F-8AE4-3067C4718C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1D87CC93-3D89-4AED-99D9-FAB7BC0412F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BE9A72B-1EB1-432F-A508-2EAB233438A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F86056DA-E724-45B2-B2C4-FD89336017D0}" type="datetime1">
              <a:rPr lang="en-US" smtClean="0"/>
              <a:t>4/17/2019</a:t>
            </a:fld>
            <a:endParaRPr lang="en-US" dirty="0"/>
          </a:p>
        </p:txBody>
      </p:sp>
      <p:sp>
        <p:nvSpPr>
          <p:cNvPr id="5" name="Symbol zastępczy stopki 4">
            <a:extLst>
              <a:ext uri="{FF2B5EF4-FFF2-40B4-BE49-F238E27FC236}">
                <a16:creationId xmlns:a16="http://schemas.microsoft.com/office/drawing/2014/main" id="{1B2D0723-6BD9-4E3F-95F7-4842A2D0614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ymbol zastępczy numeru slajdu 5">
            <a:extLst>
              <a:ext uri="{FF2B5EF4-FFF2-40B4-BE49-F238E27FC236}">
                <a16:creationId xmlns:a16="http://schemas.microsoft.com/office/drawing/2014/main" id="{6DC70924-E8DA-4B92-A3AE-3F438BFD772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5E5F60E-8CC1-407B-8AD7-F92C494E47C8}" type="slidenum">
              <a:rPr lang="en-US" altLang="pl-PL"/>
              <a:pPr>
                <a:defRPr/>
              </a:pPr>
              <a:t>‹#›</a:t>
            </a:fld>
            <a:endParaRPr lang="en-US" altLang="pl-PL"/>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3.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3647728" y="4075658"/>
            <a:ext cx="6912768" cy="1225550"/>
          </a:xfrm>
        </p:spPr>
        <p:txBody>
          <a:bodyPr anchor="ctr"/>
          <a:lstStyle/>
          <a:p>
            <a:pPr marL="0" indent="0" algn="r">
              <a:buNone/>
            </a:pPr>
            <a:r>
              <a:rPr lang="pl-PL" b="1" dirty="0">
                <a:solidFill>
                  <a:schemeClr val="tx1">
                    <a:lumMod val="75000"/>
                    <a:lumOff val="25000"/>
                  </a:schemeClr>
                </a:solidFill>
              </a:rPr>
              <a:t>PREPARING TRAINING (2) </a:t>
            </a:r>
          </a:p>
          <a:p>
            <a:pPr marL="0" indent="0" algn="r">
              <a:buNone/>
            </a:pPr>
            <a:r>
              <a:rPr lang="pl-PL" b="1">
                <a:solidFill>
                  <a:schemeClr val="tx1">
                    <a:lumMod val="75000"/>
                    <a:lumOff val="25000"/>
                  </a:schemeClr>
                </a:solidFill>
              </a:rPr>
              <a:t>CHEF</a:t>
            </a:r>
            <a:endParaRPr lang="pl-PL" b="1" dirty="0">
              <a:solidFill>
                <a:schemeClr val="tx1">
                  <a:lumMod val="75000"/>
                  <a:lumOff val="25000"/>
                </a:schemeClr>
              </a:solidFill>
            </a:endParaRPr>
          </a:p>
        </p:txBody>
      </p:sp>
      <p:sp>
        <p:nvSpPr>
          <p:cNvPr id="2" name="pole tekstowe 1">
            <a:extLst>
              <a:ext uri="{FF2B5EF4-FFF2-40B4-BE49-F238E27FC236}">
                <a16:creationId xmlns:a16="http://schemas.microsoft.com/office/drawing/2014/main" id="{C4D678D3-7BBC-4793-96DD-F33D66911764}"/>
              </a:ext>
            </a:extLst>
          </p:cNvPr>
          <p:cNvSpPr txBox="1"/>
          <p:nvPr/>
        </p:nvSpPr>
        <p:spPr>
          <a:xfrm>
            <a:off x="11136560" y="4110007"/>
            <a:ext cx="792088" cy="1015663"/>
          </a:xfrm>
          <a:prstGeom prst="rect">
            <a:avLst/>
          </a:prstGeom>
          <a:noFill/>
        </p:spPr>
        <p:txBody>
          <a:bodyPr wrap="square" rtlCol="0">
            <a:spAutoFit/>
          </a:bodyPr>
          <a:lstStyle/>
          <a:p>
            <a:r>
              <a:rPr lang="pl-PL" sz="6000" dirty="0">
                <a:solidFill>
                  <a:schemeClr val="bg1"/>
                </a:solidFill>
              </a:rPr>
              <a:t>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10</a:t>
            </a:fld>
            <a:endParaRPr lang="en-US" altLang="pl-PL"/>
          </a:p>
        </p:txBody>
      </p:sp>
      <p:sp>
        <p:nvSpPr>
          <p:cNvPr id="11" name="Prostokąt 10">
            <a:extLst>
              <a:ext uri="{FF2B5EF4-FFF2-40B4-BE49-F238E27FC236}">
                <a16:creationId xmlns:a16="http://schemas.microsoft.com/office/drawing/2014/main" id="{B9FAFF06-609D-461C-AC83-FD82BAE5C951}"/>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2" name="Obraz 11">
            <a:extLst>
              <a:ext uri="{FF2B5EF4-FFF2-40B4-BE49-F238E27FC236}">
                <a16:creationId xmlns:a16="http://schemas.microsoft.com/office/drawing/2014/main" id="{3B37AF5A-71DF-4F6F-9AA5-C57C323E5F6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3" name="Prostokąt 12">
            <a:extLst>
              <a:ext uri="{FF2B5EF4-FFF2-40B4-BE49-F238E27FC236}">
                <a16:creationId xmlns:a16="http://schemas.microsoft.com/office/drawing/2014/main" id="{9FAC921E-A234-4FE5-8D68-341F395378C7}"/>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Card 2</a:t>
            </a:r>
            <a:endParaRPr lang="pl-PL" sz="1400" u="sng" dirty="0">
              <a:solidFill>
                <a:schemeClr val="tx1">
                  <a:lumMod val="85000"/>
                  <a:lumOff val="15000"/>
                </a:schemeClr>
              </a:solidFill>
            </a:endParaRPr>
          </a:p>
        </p:txBody>
      </p:sp>
      <p:pic>
        <p:nvPicPr>
          <p:cNvPr id="14" name="Grafika 13">
            <a:extLst>
              <a:ext uri="{FF2B5EF4-FFF2-40B4-BE49-F238E27FC236}">
                <a16:creationId xmlns:a16="http://schemas.microsoft.com/office/drawing/2014/main" id="{043E5018-0AA9-431B-B3E8-48F12E6EB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5" name="Podtytuł 2">
            <a:extLst>
              <a:ext uri="{FF2B5EF4-FFF2-40B4-BE49-F238E27FC236}">
                <a16:creationId xmlns:a16="http://schemas.microsoft.com/office/drawing/2014/main" id="{771F5E72-7609-46FC-BEF6-21A7E68F2707}"/>
              </a:ext>
            </a:extLst>
          </p:cNvPr>
          <p:cNvSpPr txBox="1">
            <a:spLocks/>
          </p:cNvSpPr>
          <p:nvPr/>
        </p:nvSpPr>
        <p:spPr bwMode="auto">
          <a:xfrm>
            <a:off x="6299835" y="2852936"/>
            <a:ext cx="5052749"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en-GB" sz="2000" dirty="0">
                <a:solidFill>
                  <a:schemeClr val="tx1">
                    <a:lumMod val="75000"/>
                    <a:lumOff val="25000"/>
                  </a:schemeClr>
                </a:solidFill>
              </a:rPr>
              <a:t>They are traditional methods of transferring knowledge.</a:t>
            </a:r>
          </a:p>
          <a:p>
            <a:pPr marL="0" indent="0">
              <a:lnSpc>
                <a:spcPct val="114000"/>
              </a:lnSpc>
              <a:spcAft>
                <a:spcPts val="600"/>
              </a:spcAft>
              <a:buNone/>
            </a:pPr>
            <a:r>
              <a:rPr lang="en-GB" sz="2000" dirty="0">
                <a:solidFill>
                  <a:schemeClr val="tx1">
                    <a:lumMod val="75000"/>
                    <a:lumOff val="25000"/>
                  </a:schemeClr>
                </a:solidFill>
              </a:rPr>
              <a:t>Remember that focusing on what you hear does not last long.</a:t>
            </a:r>
          </a:p>
          <a:p>
            <a:pPr marL="0" indent="0">
              <a:lnSpc>
                <a:spcPct val="114000"/>
              </a:lnSpc>
              <a:spcAft>
                <a:spcPts val="600"/>
              </a:spcAft>
              <a:buNone/>
            </a:pPr>
            <a:r>
              <a:rPr lang="en-GB" sz="2000" dirty="0">
                <a:solidFill>
                  <a:schemeClr val="tx1">
                    <a:lumMod val="75000"/>
                    <a:lumOff val="25000"/>
                  </a:schemeClr>
                </a:solidFill>
              </a:rPr>
              <a:t>Listeners will only come out with around 20% of what you said in the lecture. </a:t>
            </a:r>
          </a:p>
        </p:txBody>
      </p:sp>
      <p:pic>
        <p:nvPicPr>
          <p:cNvPr id="16" name="Obraz 15">
            <a:extLst>
              <a:ext uri="{FF2B5EF4-FFF2-40B4-BE49-F238E27FC236}">
                <a16:creationId xmlns:a16="http://schemas.microsoft.com/office/drawing/2014/main" id="{D7B541ED-66C1-47D9-88FC-5FFABBAFE2AB}"/>
              </a:ext>
            </a:extLst>
          </p:cNvPr>
          <p:cNvPicPr>
            <a:picLocks noChangeAspect="1"/>
          </p:cNvPicPr>
          <p:nvPr/>
        </p:nvPicPr>
        <p:blipFill>
          <a:blip r:embed="rId5"/>
          <a:stretch>
            <a:fillRect/>
          </a:stretch>
        </p:blipFill>
        <p:spPr>
          <a:xfrm flipH="1">
            <a:off x="5952439" y="1773871"/>
            <a:ext cx="234498" cy="3959385"/>
          </a:xfrm>
          <a:prstGeom prst="rect">
            <a:avLst/>
          </a:prstGeom>
        </p:spPr>
      </p:pic>
      <p:sp>
        <p:nvSpPr>
          <p:cNvPr id="20" name="Prostokąt 19">
            <a:extLst>
              <a:ext uri="{FF2B5EF4-FFF2-40B4-BE49-F238E27FC236}">
                <a16:creationId xmlns:a16="http://schemas.microsoft.com/office/drawing/2014/main" id="{2E8A01E7-A060-4731-AF97-5C54415D1AF9}"/>
              </a:ext>
            </a:extLst>
          </p:cNvPr>
          <p:cNvSpPr/>
          <p:nvPr/>
        </p:nvSpPr>
        <p:spPr>
          <a:xfrm>
            <a:off x="6331021" y="2288952"/>
            <a:ext cx="5616625" cy="844205"/>
          </a:xfrm>
          <a:prstGeom prst="rect">
            <a:avLst/>
          </a:prstGeom>
        </p:spPr>
        <p:txBody>
          <a:bodyPr wrap="square">
            <a:spAutoFit/>
          </a:bodyPr>
          <a:lstStyle/>
          <a:p>
            <a:pPr>
              <a:lnSpc>
                <a:spcPct val="114000"/>
              </a:lnSpc>
              <a:spcAft>
                <a:spcPts val="0"/>
              </a:spcAft>
            </a:pPr>
            <a:r>
              <a:rPr lang="pl-PL" sz="2400" b="1" dirty="0">
                <a:solidFill>
                  <a:srgbClr val="FF8803"/>
                </a:solidFill>
              </a:rPr>
              <a:t>EXPOSITORY METHODS</a:t>
            </a:r>
            <a:endParaRPr lang="pl-PL" sz="2400" b="1" dirty="0">
              <a:solidFill>
                <a:schemeClr val="tx1">
                  <a:lumMod val="75000"/>
                  <a:lumOff val="25000"/>
                </a:schemeClr>
              </a:solidFill>
            </a:endParaRPr>
          </a:p>
          <a:p>
            <a:pPr>
              <a:lnSpc>
                <a:spcPct val="114000"/>
              </a:lnSpc>
              <a:spcAft>
                <a:spcPts val="0"/>
              </a:spcAft>
            </a:pPr>
            <a:endParaRPr lang="pl-PL" sz="2000" b="1" dirty="0">
              <a:solidFill>
                <a:srgbClr val="FF8803"/>
              </a:solidFill>
            </a:endParaRPr>
          </a:p>
        </p:txBody>
      </p:sp>
      <p:pic>
        <p:nvPicPr>
          <p:cNvPr id="21" name="Obraz 20">
            <a:extLst>
              <a:ext uri="{FF2B5EF4-FFF2-40B4-BE49-F238E27FC236}">
                <a16:creationId xmlns:a16="http://schemas.microsoft.com/office/drawing/2014/main" id="{DA9BAADF-9540-4F74-AEE4-DD5A2E782DEA}"/>
              </a:ext>
            </a:extLst>
          </p:cNvPr>
          <p:cNvPicPr>
            <a:picLocks noChangeAspect="1"/>
          </p:cNvPicPr>
          <p:nvPr/>
        </p:nvPicPr>
        <p:blipFill rotWithShape="1">
          <a:blip r:embed="rId6">
            <a:extLst>
              <a:ext uri="{28A0092B-C50C-407E-A947-70E740481C1C}">
                <a14:useLocalDpi xmlns:a14="http://schemas.microsoft.com/office/drawing/2010/main" val="0"/>
              </a:ext>
            </a:extLst>
          </a:blip>
          <a:srcRect l="12519" t="19891" r="19332" b="20268"/>
          <a:stretch/>
        </p:blipFill>
        <p:spPr>
          <a:xfrm>
            <a:off x="0" y="1773870"/>
            <a:ext cx="6012000" cy="3959385"/>
          </a:xfrm>
          <a:prstGeom prst="rect">
            <a:avLst/>
          </a:prstGeom>
        </p:spPr>
      </p:pic>
    </p:spTree>
    <p:extLst>
      <p:ext uri="{BB962C8B-B14F-4D97-AF65-F5344CB8AC3E}">
        <p14:creationId xmlns:p14="http://schemas.microsoft.com/office/powerpoint/2010/main" val="389382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11</a:t>
            </a:fld>
            <a:endParaRPr lang="en-US" altLang="pl-PL"/>
          </a:p>
        </p:txBody>
      </p:sp>
      <p:grpSp>
        <p:nvGrpSpPr>
          <p:cNvPr id="7" name="Grupa 6">
            <a:extLst>
              <a:ext uri="{FF2B5EF4-FFF2-40B4-BE49-F238E27FC236}">
                <a16:creationId xmlns:a16="http://schemas.microsoft.com/office/drawing/2014/main" id="{08E56392-FE56-456C-BB66-246A7389D20C}"/>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E7993B72-50AA-41E8-82AE-DD34BC88155A}"/>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58FF50E8-2D83-4FA1-B630-FBDF07F63B2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239CD9D9-1C92-485E-9DFE-FF91E5A8D92A}"/>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921BCFE-C741-4520-A7AF-5A2635C6AE36}"/>
              </a:ext>
            </a:extLst>
          </p:cNvPr>
          <p:cNvSpPr/>
          <p:nvPr/>
        </p:nvSpPr>
        <p:spPr>
          <a:xfrm>
            <a:off x="1728074" y="1411308"/>
            <a:ext cx="8424936" cy="646331"/>
          </a:xfrm>
          <a:prstGeom prst="rect">
            <a:avLst/>
          </a:prstGeom>
        </p:spPr>
        <p:txBody>
          <a:bodyPr wrap="square">
            <a:spAutoFit/>
          </a:bodyPr>
          <a:lstStyle/>
          <a:p>
            <a:pPr algn="ctr"/>
            <a:r>
              <a:rPr lang="pl-PL" b="1" dirty="0">
                <a:solidFill>
                  <a:srgbClr val="FF8803"/>
                </a:solidFill>
              </a:rPr>
              <a:t>EXPOSITORY METHODS </a:t>
            </a:r>
            <a:r>
              <a:rPr lang="pl-PL" b="1" dirty="0">
                <a:solidFill>
                  <a:schemeClr val="bg1"/>
                </a:solidFill>
              </a:rPr>
              <a:t>MOST OFTEN USED IN TRAINING</a:t>
            </a:r>
          </a:p>
          <a:p>
            <a:pPr algn="ctr"/>
            <a:endParaRPr lang="pl-PL" b="1" dirty="0">
              <a:solidFill>
                <a:schemeClr val="bg1"/>
              </a:solidFill>
            </a:endParaRPr>
          </a:p>
        </p:txBody>
      </p:sp>
      <p:graphicFrame>
        <p:nvGraphicFramePr>
          <p:cNvPr id="12" name="Tabela 11">
            <a:extLst>
              <a:ext uri="{FF2B5EF4-FFF2-40B4-BE49-F238E27FC236}">
                <a16:creationId xmlns:a16="http://schemas.microsoft.com/office/drawing/2014/main" id="{B337D070-06C5-4529-A6B6-A16CC22EFA2A}"/>
              </a:ext>
            </a:extLst>
          </p:cNvPr>
          <p:cNvGraphicFramePr>
            <a:graphicFrameLocks noGrp="1"/>
          </p:cNvGraphicFramePr>
          <p:nvPr>
            <p:extLst>
              <p:ext uri="{D42A27DB-BD31-4B8C-83A1-F6EECF244321}">
                <p14:modId xmlns:p14="http://schemas.microsoft.com/office/powerpoint/2010/main" val="3213567105"/>
              </p:ext>
            </p:extLst>
          </p:nvPr>
        </p:nvGraphicFramePr>
        <p:xfrm>
          <a:off x="1686474" y="2207474"/>
          <a:ext cx="8466536" cy="5477311"/>
        </p:xfrm>
        <a:graphic>
          <a:graphicData uri="http://schemas.openxmlformats.org/drawingml/2006/table">
            <a:tbl>
              <a:tblPr firstRow="1" bandRow="1">
                <a:tableStyleId>{2D5ABB26-0587-4C30-8999-92F81FD0307C}</a:tableStyleId>
              </a:tblPr>
              <a:tblGrid>
                <a:gridCol w="1692559">
                  <a:extLst>
                    <a:ext uri="{9D8B030D-6E8A-4147-A177-3AD203B41FA5}">
                      <a16:colId xmlns:a16="http://schemas.microsoft.com/office/drawing/2014/main" val="20000"/>
                    </a:ext>
                  </a:extLst>
                </a:gridCol>
                <a:gridCol w="6773977">
                  <a:extLst>
                    <a:ext uri="{9D8B030D-6E8A-4147-A177-3AD203B41FA5}">
                      <a16:colId xmlns:a16="http://schemas.microsoft.com/office/drawing/2014/main" val="20001"/>
                    </a:ext>
                  </a:extLst>
                </a:gridCol>
              </a:tblGrid>
              <a:tr h="1026607">
                <a:tc>
                  <a:txBody>
                    <a:bodyPr/>
                    <a:lstStyle/>
                    <a:p>
                      <a:pPr marL="342900" indent="-342900">
                        <a:lnSpc>
                          <a:spcPct val="114000"/>
                        </a:lnSpc>
                        <a:spcAft>
                          <a:spcPts val="600"/>
                        </a:spcAft>
                        <a:buBlip>
                          <a:blip r:embed="rId2"/>
                        </a:buBlip>
                      </a:pPr>
                      <a:r>
                        <a:rPr lang="pl-PL" altLang="pl-PL" sz="1800" b="1" dirty="0">
                          <a:solidFill>
                            <a:schemeClr val="bg1"/>
                          </a:solidFill>
                        </a:rPr>
                        <a:t>LECTURE </a:t>
                      </a:r>
                      <a:endParaRPr lang="pl-PL" sz="1800" b="1"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verbal information transfer</a:t>
                      </a:r>
                      <a:endParaRPr lang="pl-PL" sz="1800" b="0" i="1" dirty="0">
                        <a:solidFill>
                          <a:schemeClr val="bg1"/>
                        </a:solidFill>
                      </a:endParaRPr>
                    </a:p>
                    <a:p>
                      <a:r>
                        <a:rPr lang="pl-PL" sz="1800" b="0" i="1" dirty="0" err="1">
                          <a:solidFill>
                            <a:schemeClr val="bg1"/>
                          </a:solidFill>
                        </a:rPr>
                        <a:t>Eg</a:t>
                      </a:r>
                      <a:r>
                        <a:rPr lang="pl-PL" sz="1800" b="0" i="1" dirty="0">
                          <a:solidFill>
                            <a:schemeClr val="bg1"/>
                          </a:solidFill>
                        </a:rPr>
                        <a:t> the </a:t>
                      </a:r>
                      <a:r>
                        <a:rPr lang="pl-PL" sz="1800" b="0" i="1" dirty="0" err="1">
                          <a:solidFill>
                            <a:schemeClr val="bg1"/>
                          </a:solidFill>
                        </a:rPr>
                        <a:t>differences</a:t>
                      </a:r>
                      <a:r>
                        <a:rPr lang="pl-PL" sz="1800" b="0" i="1" dirty="0">
                          <a:solidFill>
                            <a:schemeClr val="bg1"/>
                          </a:solidFill>
                        </a:rPr>
                        <a:t> </a:t>
                      </a:r>
                      <a:r>
                        <a:rPr lang="pl-PL" sz="1800" b="0" i="1" dirty="0" err="1">
                          <a:solidFill>
                            <a:schemeClr val="bg1"/>
                          </a:solidFill>
                        </a:rPr>
                        <a:t>between</a:t>
                      </a:r>
                      <a:r>
                        <a:rPr lang="pl-PL" sz="1800" b="0" i="1" dirty="0">
                          <a:solidFill>
                            <a:schemeClr val="bg1"/>
                          </a:solidFill>
                        </a:rPr>
                        <a:t> hard and </a:t>
                      </a:r>
                      <a:r>
                        <a:rPr lang="pl-PL" sz="1800" b="0" i="1" dirty="0" err="1">
                          <a:solidFill>
                            <a:schemeClr val="bg1"/>
                          </a:solidFill>
                        </a:rPr>
                        <a:t>soft</a:t>
                      </a:r>
                      <a:r>
                        <a:rPr lang="pl-PL" sz="1800" b="0" i="1" dirty="0">
                          <a:solidFill>
                            <a:schemeClr val="bg1"/>
                          </a:solidFill>
                        </a:rPr>
                        <a:t> </a:t>
                      </a:r>
                      <a:r>
                        <a:rPr lang="pl-PL" sz="1800" b="0" i="1" dirty="0" err="1">
                          <a:solidFill>
                            <a:schemeClr val="bg1"/>
                          </a:solidFill>
                        </a:rPr>
                        <a:t>fruits</a:t>
                      </a:r>
                      <a:r>
                        <a:rPr lang="pl-PL" sz="1800" b="0" i="1" dirty="0">
                          <a:solidFill>
                            <a:schemeClr val="bg1"/>
                          </a:solidFill>
                        </a:rPr>
                        <a:t> </a:t>
                      </a:r>
                    </a:p>
                  </a:txBody>
                  <a:tcPr anchor="ctr"/>
                </a:tc>
                <a:extLst>
                  <a:ext uri="{0D108BD9-81ED-4DB2-BD59-A6C34878D82A}">
                    <a16:rowId xmlns:a16="http://schemas.microsoft.com/office/drawing/2014/main" val="10000"/>
                  </a:ext>
                </a:extLst>
              </a:tr>
              <a:tr h="1093566">
                <a:tc>
                  <a:txBody>
                    <a:bodyPr/>
                    <a:lstStyle/>
                    <a:p>
                      <a:pPr marL="342900" indent="-342900">
                        <a:lnSpc>
                          <a:spcPct val="114000"/>
                        </a:lnSpc>
                        <a:spcAft>
                          <a:spcPts val="600"/>
                        </a:spcAft>
                        <a:buBlip>
                          <a:blip r:embed="rId2"/>
                        </a:buBlip>
                      </a:pPr>
                      <a:r>
                        <a:rPr lang="pl-PL" sz="1800" b="1" dirty="0">
                          <a:solidFill>
                            <a:schemeClr val="bg1"/>
                          </a:solidFill>
                        </a:rPr>
                        <a:t>DISCUSSION</a:t>
                      </a:r>
                    </a:p>
                  </a:txBody>
                  <a:tcPr anchor="ctr"/>
                </a:tc>
                <a:tc>
                  <a:txBody>
                    <a:bodyPr/>
                    <a:lstStyle/>
                    <a:p>
                      <a:r>
                        <a:rPr lang="en-GB" sz="1800" i="0" dirty="0">
                          <a:solidFill>
                            <a:schemeClr val="bg1"/>
                          </a:solidFill>
                        </a:rPr>
                        <a:t>A discussion with participants of the training and referring to their knowledge and experience</a:t>
                      </a:r>
                    </a:p>
                    <a:p>
                      <a:r>
                        <a:rPr lang="pl-PL" sz="1800" i="1" dirty="0">
                          <a:solidFill>
                            <a:schemeClr val="bg1"/>
                          </a:solidFill>
                        </a:rPr>
                        <a:t>g. </a:t>
                      </a:r>
                      <a:r>
                        <a:rPr lang="pl-PL" sz="1800" i="1" dirty="0" err="1">
                          <a:solidFill>
                            <a:schemeClr val="bg1"/>
                          </a:solidFill>
                        </a:rPr>
                        <a:t>About</a:t>
                      </a:r>
                      <a:r>
                        <a:rPr lang="pl-PL" sz="1800" i="1" dirty="0">
                          <a:solidFill>
                            <a:schemeClr val="bg1"/>
                          </a:solidFill>
                        </a:rPr>
                        <a:t> </a:t>
                      </a:r>
                      <a:r>
                        <a:rPr lang="pl-PL" sz="1800" i="1" dirty="0" err="1">
                          <a:solidFill>
                            <a:schemeClr val="bg1"/>
                          </a:solidFill>
                        </a:rPr>
                        <a:t>using</a:t>
                      </a:r>
                      <a:r>
                        <a:rPr lang="pl-PL" sz="1800" i="1" dirty="0">
                          <a:solidFill>
                            <a:schemeClr val="bg1"/>
                          </a:solidFill>
                        </a:rPr>
                        <a:t> </a:t>
                      </a:r>
                      <a:r>
                        <a:rPr lang="pl-PL" sz="1800" i="1" dirty="0" err="1">
                          <a:solidFill>
                            <a:schemeClr val="bg1"/>
                          </a:solidFill>
                        </a:rPr>
                        <a:t>fruits</a:t>
                      </a:r>
                      <a:r>
                        <a:rPr lang="pl-PL" sz="1800" i="1" dirty="0">
                          <a:solidFill>
                            <a:schemeClr val="bg1"/>
                          </a:solidFill>
                        </a:rPr>
                        <a:t> and </a:t>
                      </a:r>
                      <a:r>
                        <a:rPr lang="pl-PL" sz="1800" i="1" dirty="0" err="1">
                          <a:solidFill>
                            <a:schemeClr val="bg1"/>
                          </a:solidFill>
                        </a:rPr>
                        <a:t>their</a:t>
                      </a:r>
                      <a:r>
                        <a:rPr lang="pl-PL" sz="1800" i="1" dirty="0">
                          <a:solidFill>
                            <a:schemeClr val="bg1"/>
                          </a:solidFill>
                        </a:rPr>
                        <a:t> </a:t>
                      </a:r>
                      <a:r>
                        <a:rPr lang="pl-PL" sz="1800" i="1" dirty="0" err="1">
                          <a:solidFill>
                            <a:schemeClr val="bg1"/>
                          </a:solidFill>
                        </a:rPr>
                        <a:t>characteristics</a:t>
                      </a:r>
                      <a:r>
                        <a:rPr lang="pl-PL" sz="1800" i="1" dirty="0">
                          <a:solidFill>
                            <a:schemeClr val="bg1"/>
                          </a:solidFill>
                        </a:rPr>
                        <a:t> </a:t>
                      </a:r>
                    </a:p>
                  </a:txBody>
                  <a:tcPr anchor="ctr"/>
                </a:tc>
                <a:extLst>
                  <a:ext uri="{0D108BD9-81ED-4DB2-BD59-A6C34878D82A}">
                    <a16:rowId xmlns:a16="http://schemas.microsoft.com/office/drawing/2014/main" val="10001"/>
                  </a:ext>
                </a:extLst>
              </a:tr>
              <a:tr h="1119046">
                <a:tc>
                  <a:txBody>
                    <a:bodyPr/>
                    <a:lstStyle/>
                    <a:p>
                      <a:pPr marL="342900" indent="-342900">
                        <a:lnSpc>
                          <a:spcPct val="114000"/>
                        </a:lnSpc>
                        <a:spcAft>
                          <a:spcPts val="600"/>
                        </a:spcAft>
                        <a:buBlip>
                          <a:blip r:embed="rId2"/>
                        </a:buBlip>
                      </a:pPr>
                      <a:r>
                        <a:rPr lang="pl-PL" sz="1800" b="1" dirty="0">
                          <a:solidFill>
                            <a:schemeClr val="bg1"/>
                          </a:solidFill>
                        </a:rPr>
                        <a:t>NARRATIVE </a:t>
                      </a:r>
                    </a:p>
                  </a:txBody>
                  <a:tcPr anchor="ctr"/>
                </a:tc>
                <a:tc>
                  <a:txBody>
                    <a:bodyPr/>
                    <a:lstStyle/>
                    <a:p>
                      <a:r>
                        <a:rPr lang="en-GB" sz="1800" dirty="0">
                          <a:solidFill>
                            <a:schemeClr val="bg1"/>
                          </a:solidFill>
                        </a:rPr>
                        <a:t>Verbal presentation of some action or event</a:t>
                      </a:r>
                    </a:p>
                    <a:p>
                      <a:r>
                        <a:rPr lang="en-GB" sz="1800" b="0" i="1" dirty="0" err="1">
                          <a:solidFill>
                            <a:schemeClr val="bg1"/>
                          </a:solidFill>
                        </a:rPr>
                        <a:t>Eg.</a:t>
                      </a:r>
                      <a:r>
                        <a:rPr lang="en-GB" sz="1800" b="0" i="1" dirty="0">
                          <a:solidFill>
                            <a:schemeClr val="bg1"/>
                          </a:solidFill>
                        </a:rPr>
                        <a:t> The last carving contest </a:t>
                      </a:r>
                      <a:endParaRPr lang="pl-PL" sz="1800" b="0" i="1" dirty="0">
                        <a:solidFill>
                          <a:schemeClr val="bg1"/>
                        </a:solidFill>
                      </a:endParaRPr>
                    </a:p>
                  </a:txBody>
                  <a:tcPr anchor="ctr"/>
                </a:tc>
                <a:extLst>
                  <a:ext uri="{0D108BD9-81ED-4DB2-BD59-A6C34878D82A}">
                    <a16:rowId xmlns:a16="http://schemas.microsoft.com/office/drawing/2014/main" val="10002"/>
                  </a:ext>
                </a:extLst>
              </a:tr>
              <a:tr h="1119046">
                <a:tc>
                  <a:txBody>
                    <a:bodyPr/>
                    <a:lstStyle/>
                    <a:p>
                      <a:pPr marL="342900" indent="-342900">
                        <a:lnSpc>
                          <a:spcPct val="114000"/>
                        </a:lnSpc>
                        <a:spcAft>
                          <a:spcPts val="600"/>
                        </a:spcAft>
                        <a:buBlip>
                          <a:blip r:embed="rId2"/>
                        </a:buBlip>
                      </a:pPr>
                      <a:endParaRPr lang="pl-PL" sz="1600" b="1" dirty="0">
                        <a:solidFill>
                          <a:schemeClr val="bg1"/>
                        </a:solidFill>
                      </a:endParaRPr>
                    </a:p>
                  </a:txBody>
                  <a:tcPr anchor="ctr"/>
                </a:tc>
                <a:tc>
                  <a:txBody>
                    <a:bodyPr/>
                    <a:lstStyle/>
                    <a:p>
                      <a:endParaRPr lang="pl-PL" sz="1600" i="0" dirty="0">
                        <a:solidFill>
                          <a:schemeClr val="bg1"/>
                        </a:solidFill>
                      </a:endParaRPr>
                    </a:p>
                  </a:txBody>
                  <a:tcPr anchor="ctr"/>
                </a:tc>
                <a:extLst>
                  <a:ext uri="{0D108BD9-81ED-4DB2-BD59-A6C34878D82A}">
                    <a16:rowId xmlns:a16="http://schemas.microsoft.com/office/drawing/2014/main" val="1916596198"/>
                  </a:ext>
                </a:extLst>
              </a:tr>
              <a:tr h="1119046">
                <a:tc>
                  <a:txBody>
                    <a:bodyPr/>
                    <a:lstStyle/>
                    <a:p>
                      <a:pPr marL="342900" indent="-342900">
                        <a:lnSpc>
                          <a:spcPct val="114000"/>
                        </a:lnSpc>
                        <a:spcAft>
                          <a:spcPts val="600"/>
                        </a:spcAft>
                        <a:buBlip>
                          <a:blip r:embed="rId2"/>
                        </a:buBlip>
                      </a:pPr>
                      <a:endParaRPr lang="pl-PL" sz="1600" b="1" dirty="0">
                        <a:solidFill>
                          <a:schemeClr val="bg1"/>
                        </a:solidFill>
                      </a:endParaRPr>
                    </a:p>
                  </a:txBody>
                  <a:tcPr anchor="ctr"/>
                </a:tc>
                <a:tc>
                  <a:txBody>
                    <a:bodyPr/>
                    <a:lstStyle/>
                    <a:p>
                      <a:endParaRPr lang="pl-PL" sz="1600" i="1" dirty="0">
                        <a:solidFill>
                          <a:schemeClr val="bg1"/>
                        </a:solidFill>
                      </a:endParaRPr>
                    </a:p>
                  </a:txBody>
                  <a:tcPr anchor="ctr"/>
                </a:tc>
                <a:extLst>
                  <a:ext uri="{0D108BD9-81ED-4DB2-BD59-A6C34878D82A}">
                    <a16:rowId xmlns:a16="http://schemas.microsoft.com/office/drawing/2014/main" val="2383450415"/>
                  </a:ext>
                </a:extLst>
              </a:tr>
            </a:tbl>
          </a:graphicData>
        </a:graphic>
      </p:graphicFrame>
      <p:sp>
        <p:nvSpPr>
          <p:cNvPr id="13" name="Tytuł 1">
            <a:extLst>
              <a:ext uri="{FF2B5EF4-FFF2-40B4-BE49-F238E27FC236}">
                <a16:creationId xmlns:a16="http://schemas.microsoft.com/office/drawing/2014/main" id="{E9D06132-DC74-4875-A07B-CB8951FB6618}"/>
              </a:ext>
            </a:extLst>
          </p:cNvPr>
          <p:cNvSpPr txBox="1">
            <a:spLocks/>
          </p:cNvSpPr>
          <p:nvPr/>
        </p:nvSpPr>
        <p:spPr bwMode="auto">
          <a:xfrm>
            <a:off x="1351756" y="3413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Tree>
    <p:extLst>
      <p:ext uri="{BB962C8B-B14F-4D97-AF65-F5344CB8AC3E}">
        <p14:creationId xmlns:p14="http://schemas.microsoft.com/office/powerpoint/2010/main" val="148759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12</a:t>
            </a:fld>
            <a:endParaRPr lang="en-US" altLang="pl-PL"/>
          </a:p>
        </p:txBody>
      </p:sp>
      <p:grpSp>
        <p:nvGrpSpPr>
          <p:cNvPr id="7" name="Grupa 6">
            <a:extLst>
              <a:ext uri="{FF2B5EF4-FFF2-40B4-BE49-F238E27FC236}">
                <a16:creationId xmlns:a16="http://schemas.microsoft.com/office/drawing/2014/main" id="{B9894B22-F16D-41C3-8D9A-C07B6E20C941}"/>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7AF2424D-0D25-4489-BBA1-3D2A5BD94265}"/>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2A499D4B-B4C2-447A-91F9-4291A36F224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71996C1-3E2A-4FBA-835C-39D454D30C94}"/>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2" name="Prostokąt 11">
            <a:extLst>
              <a:ext uri="{FF2B5EF4-FFF2-40B4-BE49-F238E27FC236}">
                <a16:creationId xmlns:a16="http://schemas.microsoft.com/office/drawing/2014/main" id="{DC4D1FE7-902A-4618-9E9A-AE99457F1624}"/>
              </a:ext>
            </a:extLst>
          </p:cNvPr>
          <p:cNvSpPr/>
          <p:nvPr/>
        </p:nvSpPr>
        <p:spPr>
          <a:xfrm>
            <a:off x="1728074" y="1516722"/>
            <a:ext cx="8424936" cy="707886"/>
          </a:xfrm>
          <a:prstGeom prst="rect">
            <a:avLst/>
          </a:prstGeom>
        </p:spPr>
        <p:txBody>
          <a:bodyPr wrap="square">
            <a:spAutoFit/>
          </a:bodyPr>
          <a:lstStyle/>
          <a:p>
            <a:pPr algn="ctr"/>
            <a:r>
              <a:rPr lang="pl-PL" sz="2000" b="1" dirty="0">
                <a:solidFill>
                  <a:srgbClr val="FF8803"/>
                </a:solidFill>
              </a:rPr>
              <a:t>EXPOSITORY METHODS </a:t>
            </a:r>
            <a:r>
              <a:rPr lang="pl-PL" sz="2000" b="1" dirty="0">
                <a:solidFill>
                  <a:schemeClr val="bg1"/>
                </a:solidFill>
              </a:rPr>
              <a:t>MOST OFTEN USED IN TRAINING</a:t>
            </a:r>
          </a:p>
          <a:p>
            <a:pPr algn="ctr"/>
            <a:endParaRPr lang="pl-PL" sz="2000" b="1" dirty="0">
              <a:solidFill>
                <a:schemeClr val="bg1"/>
              </a:solidFill>
            </a:endParaRPr>
          </a:p>
        </p:txBody>
      </p:sp>
      <p:graphicFrame>
        <p:nvGraphicFramePr>
          <p:cNvPr id="16" name="Tabela 15">
            <a:extLst>
              <a:ext uri="{FF2B5EF4-FFF2-40B4-BE49-F238E27FC236}">
                <a16:creationId xmlns:a16="http://schemas.microsoft.com/office/drawing/2014/main" id="{AAA71EC1-AC38-436B-A41F-9FD24560F9D4}"/>
              </a:ext>
            </a:extLst>
          </p:cNvPr>
          <p:cNvGraphicFramePr>
            <a:graphicFrameLocks noGrp="1"/>
          </p:cNvGraphicFramePr>
          <p:nvPr>
            <p:extLst>
              <p:ext uri="{D42A27DB-BD31-4B8C-83A1-F6EECF244321}">
                <p14:modId xmlns:p14="http://schemas.microsoft.com/office/powerpoint/2010/main" val="1605899579"/>
              </p:ext>
            </p:extLst>
          </p:nvPr>
        </p:nvGraphicFramePr>
        <p:xfrm>
          <a:off x="1686474" y="2207474"/>
          <a:ext cx="8585990" cy="3326441"/>
        </p:xfrm>
        <a:graphic>
          <a:graphicData uri="http://schemas.openxmlformats.org/drawingml/2006/table">
            <a:tbl>
              <a:tblPr firstRow="1" bandRow="1">
                <a:tableStyleId>{2D5ABB26-0587-4C30-8999-92F81FD0307C}</a:tableStyleId>
              </a:tblPr>
              <a:tblGrid>
                <a:gridCol w="1716440">
                  <a:extLst>
                    <a:ext uri="{9D8B030D-6E8A-4147-A177-3AD203B41FA5}">
                      <a16:colId xmlns:a16="http://schemas.microsoft.com/office/drawing/2014/main" val="20000"/>
                    </a:ext>
                  </a:extLst>
                </a:gridCol>
                <a:gridCol w="6869550">
                  <a:extLst>
                    <a:ext uri="{9D8B030D-6E8A-4147-A177-3AD203B41FA5}">
                      <a16:colId xmlns:a16="http://schemas.microsoft.com/office/drawing/2014/main" val="20001"/>
                    </a:ext>
                  </a:extLst>
                </a:gridCol>
              </a:tblGrid>
              <a:tr h="1009145">
                <a:tc>
                  <a:txBody>
                    <a:bodyPr/>
                    <a:lstStyle/>
                    <a:p>
                      <a:pPr marL="342900" indent="-342900">
                        <a:lnSpc>
                          <a:spcPct val="114000"/>
                        </a:lnSpc>
                        <a:spcAft>
                          <a:spcPts val="600"/>
                        </a:spcAft>
                        <a:buBlip>
                          <a:blip r:embed="rId2"/>
                        </a:buBlip>
                      </a:pPr>
                      <a:r>
                        <a:rPr lang="pl-PL" sz="1600" b="1" dirty="0">
                          <a:solidFill>
                            <a:schemeClr val="bg1"/>
                          </a:solidFill>
                        </a:rPr>
                        <a:t>DESCRIPTION</a:t>
                      </a:r>
                    </a:p>
                  </a:txBody>
                  <a:tcPr anchor="ctr"/>
                </a:tc>
                <a:tc>
                  <a:txBody>
                    <a:bodyPr/>
                    <a:lstStyle/>
                    <a:p>
                      <a:r>
                        <a:rPr lang="en-GB" sz="1600" i="0" dirty="0">
                          <a:solidFill>
                            <a:schemeClr val="bg1"/>
                          </a:solidFill>
                        </a:rPr>
                        <a:t>characterisation of objects, phenomena, activities unknown to participants –</a:t>
                      </a:r>
                    </a:p>
                    <a:p>
                      <a:r>
                        <a:rPr lang="en-GB" sz="1600" i="0" dirty="0">
                          <a:solidFill>
                            <a:schemeClr val="bg1"/>
                          </a:solidFill>
                        </a:rPr>
                        <a:t> e.g.  Carving techniques used by master chefs from Thailand</a:t>
                      </a:r>
                      <a:endParaRPr lang="pl-PL" sz="1600" i="0" dirty="0">
                        <a:solidFill>
                          <a:schemeClr val="bg1"/>
                        </a:solidFill>
                      </a:endParaRPr>
                    </a:p>
                  </a:txBody>
                  <a:tcPr anchor="ctr"/>
                </a:tc>
                <a:extLst>
                  <a:ext uri="{0D108BD9-81ED-4DB2-BD59-A6C34878D82A}">
                    <a16:rowId xmlns:a16="http://schemas.microsoft.com/office/drawing/2014/main" val="10003"/>
                  </a:ext>
                </a:extLst>
              </a:tr>
              <a:tr h="1308151">
                <a:tc>
                  <a:txBody>
                    <a:bodyPr/>
                    <a:lstStyle/>
                    <a:p>
                      <a:pPr marL="342900" indent="-342900">
                        <a:lnSpc>
                          <a:spcPct val="114000"/>
                        </a:lnSpc>
                        <a:spcAft>
                          <a:spcPts val="600"/>
                        </a:spcAft>
                        <a:buBlip>
                          <a:blip r:embed="rId2"/>
                        </a:buBlip>
                      </a:pPr>
                      <a:r>
                        <a:rPr lang="pl-PL" sz="1600" b="1" dirty="0">
                          <a:solidFill>
                            <a:schemeClr val="bg1"/>
                          </a:solidFill>
                        </a:rPr>
                        <a:t>ANEGDOTE </a:t>
                      </a:r>
                    </a:p>
                  </a:txBody>
                  <a:tcPr anchor="ctr"/>
                </a:tc>
                <a:tc>
                  <a:txBody>
                    <a:bodyPr/>
                    <a:lstStyle/>
                    <a:p>
                      <a:r>
                        <a:rPr lang="en-GB" sz="1600" i="0" dirty="0">
                          <a:solidFill>
                            <a:schemeClr val="bg1"/>
                          </a:solidFill>
                        </a:rPr>
                        <a:t>short story about some funny or unusual event, ended with a surprising, witty point, for example about exchanging sentences with guests, such as: a story about a swan carved from a watermelon which fell apart during a party </a:t>
                      </a:r>
                    </a:p>
                  </a:txBody>
                  <a:tcPr anchor="ctr"/>
                </a:tc>
                <a:extLst>
                  <a:ext uri="{0D108BD9-81ED-4DB2-BD59-A6C34878D82A}">
                    <a16:rowId xmlns:a16="http://schemas.microsoft.com/office/drawing/2014/main" val="10004"/>
                  </a:ext>
                </a:extLst>
              </a:tr>
              <a:tr h="1009145">
                <a:tc>
                  <a:txBody>
                    <a:bodyPr/>
                    <a:lstStyle/>
                    <a:p>
                      <a:pPr marL="342900" indent="-342900">
                        <a:lnSpc>
                          <a:spcPct val="114000"/>
                        </a:lnSpc>
                        <a:spcAft>
                          <a:spcPts val="600"/>
                        </a:spcAft>
                        <a:buBlip>
                          <a:blip r:embed="rId2"/>
                        </a:buBlip>
                      </a:pPr>
                      <a:r>
                        <a:rPr lang="pl-PL" sz="1600" b="1" dirty="0">
                          <a:solidFill>
                            <a:schemeClr val="bg1"/>
                          </a:solidFill>
                        </a:rPr>
                        <a:t>INSTRUCTION</a:t>
                      </a:r>
                    </a:p>
                  </a:txBody>
                  <a:tcPr anchor="ctr"/>
                </a:tc>
                <a:tc>
                  <a:txBody>
                    <a:bodyPr/>
                    <a:lstStyle/>
                    <a:p>
                      <a:r>
                        <a:rPr lang="en-GB" sz="1600" dirty="0">
                          <a:solidFill>
                            <a:schemeClr val="bg1"/>
                          </a:solidFill>
                        </a:rPr>
                        <a:t>explanation for understanding the phenomenon, </a:t>
                      </a:r>
                    </a:p>
                    <a:p>
                      <a:r>
                        <a:rPr lang="en-GB" sz="1600" dirty="0" err="1">
                          <a:solidFill>
                            <a:schemeClr val="bg1"/>
                          </a:solidFill>
                        </a:rPr>
                        <a:t>Eg</a:t>
                      </a:r>
                      <a:r>
                        <a:rPr lang="en-GB" sz="1600" dirty="0">
                          <a:solidFill>
                            <a:schemeClr val="bg1"/>
                          </a:solidFill>
                        </a:rPr>
                        <a:t> why should we keep sculptures from fruit and vegetables in cold water </a:t>
                      </a:r>
                      <a:endParaRPr lang="pl-PL" sz="1600" i="1" dirty="0">
                        <a:solidFill>
                          <a:schemeClr val="bg1"/>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3925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13</a:t>
            </a:fld>
            <a:endParaRPr lang="en-US" altLang="pl-PL"/>
          </a:p>
        </p:txBody>
      </p:sp>
      <p:sp>
        <p:nvSpPr>
          <p:cNvPr id="9" name="Prostokąt 8">
            <a:extLst>
              <a:ext uri="{FF2B5EF4-FFF2-40B4-BE49-F238E27FC236}">
                <a16:creationId xmlns:a16="http://schemas.microsoft.com/office/drawing/2014/main" id="{62DCDFCD-D3BD-45CD-AA46-4B8F0A390AB6}"/>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10" name="Obraz 9">
            <a:extLst>
              <a:ext uri="{FF2B5EF4-FFF2-40B4-BE49-F238E27FC236}">
                <a16:creationId xmlns:a16="http://schemas.microsoft.com/office/drawing/2014/main" id="{15B1EDB7-E05A-4B96-BE04-A446F25EDE81}"/>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1" name="Prostokąt 10">
            <a:extLst>
              <a:ext uri="{FF2B5EF4-FFF2-40B4-BE49-F238E27FC236}">
                <a16:creationId xmlns:a16="http://schemas.microsoft.com/office/drawing/2014/main" id="{7F6D11A7-6DDD-4DED-8171-8909F1C03D5E}"/>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Card 3</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5DC3AB79-2A21-4ED6-B01F-BBA86C6EC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grpSp>
        <p:nvGrpSpPr>
          <p:cNvPr id="13" name="Grupa 12">
            <a:extLst>
              <a:ext uri="{FF2B5EF4-FFF2-40B4-BE49-F238E27FC236}">
                <a16:creationId xmlns:a16="http://schemas.microsoft.com/office/drawing/2014/main" id="{D37EDD9C-CE3B-4143-8498-F6C6BE1334E0}"/>
              </a:ext>
            </a:extLst>
          </p:cNvPr>
          <p:cNvGrpSpPr/>
          <p:nvPr/>
        </p:nvGrpSpPr>
        <p:grpSpPr>
          <a:xfrm>
            <a:off x="1890496" y="1556792"/>
            <a:ext cx="6745868" cy="3960440"/>
            <a:chOff x="4224487" y="1318219"/>
            <a:chExt cx="6000614" cy="5138926"/>
          </a:xfrm>
        </p:grpSpPr>
        <p:sp>
          <p:nvSpPr>
            <p:cNvPr id="14" name="Prostokąt 13">
              <a:extLst>
                <a:ext uri="{FF2B5EF4-FFF2-40B4-BE49-F238E27FC236}">
                  <a16:creationId xmlns:a16="http://schemas.microsoft.com/office/drawing/2014/main" id="{9065CC7A-5D3A-479A-A5E5-51F819FBD246}"/>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7CA669CA-E92E-412E-9F7B-87DB677EE626}"/>
                </a:ext>
              </a:extLst>
            </p:cNvPr>
            <p:cNvSpPr/>
            <p:nvPr/>
          </p:nvSpPr>
          <p:spPr>
            <a:xfrm>
              <a:off x="4224487" y="1318219"/>
              <a:ext cx="6000614" cy="1032136"/>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6C80C923-2901-45E7-A57E-F5264F7B8FB9}"/>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7" name="Prostokąt 16">
            <a:extLst>
              <a:ext uri="{FF2B5EF4-FFF2-40B4-BE49-F238E27FC236}">
                <a16:creationId xmlns:a16="http://schemas.microsoft.com/office/drawing/2014/main" id="{0F3DCD73-6C19-40A3-A985-FBE5A2F87B58}"/>
              </a:ext>
            </a:extLst>
          </p:cNvPr>
          <p:cNvSpPr/>
          <p:nvPr/>
        </p:nvSpPr>
        <p:spPr>
          <a:xfrm>
            <a:off x="2279576" y="2420888"/>
            <a:ext cx="6096000" cy="2462213"/>
          </a:xfrm>
          <a:prstGeom prst="rect">
            <a:avLst/>
          </a:prstGeom>
        </p:spPr>
        <p:txBody>
          <a:bodyPr>
            <a:spAutoFit/>
          </a:bodyPr>
          <a:lstStyle/>
          <a:p>
            <a:pPr>
              <a:spcBef>
                <a:spcPts val="600"/>
              </a:spcBef>
              <a:spcAft>
                <a:spcPts val="600"/>
              </a:spcAft>
            </a:pPr>
            <a:r>
              <a:rPr lang="en-GB" dirty="0">
                <a:solidFill>
                  <a:schemeClr val="bg1"/>
                </a:solidFill>
              </a:rPr>
              <a:t>These methods are much more effective than expository  methods. Thanks to the involvement of the participants in solving problems set up by the trainer, they become active and strive for the final solution.</a:t>
            </a:r>
          </a:p>
          <a:p>
            <a:pPr>
              <a:spcBef>
                <a:spcPts val="600"/>
              </a:spcBef>
              <a:spcAft>
                <a:spcPts val="600"/>
              </a:spcAft>
            </a:pPr>
            <a:r>
              <a:rPr lang="en-GB" dirty="0">
                <a:solidFill>
                  <a:schemeClr val="bg1"/>
                </a:solidFill>
              </a:rPr>
              <a:t>It should not be forgotten that such methods are more demanding from the participants, but also from the trainer, who must actively correct and determine the way to solve the problem.</a:t>
            </a:r>
            <a:endParaRPr lang="pl-PL" dirty="0">
              <a:solidFill>
                <a:schemeClr val="bg1"/>
              </a:solidFill>
            </a:endParaRPr>
          </a:p>
        </p:txBody>
      </p:sp>
      <p:pic>
        <p:nvPicPr>
          <p:cNvPr id="18" name="Grafika 17">
            <a:extLst>
              <a:ext uri="{FF2B5EF4-FFF2-40B4-BE49-F238E27FC236}">
                <a16:creationId xmlns:a16="http://schemas.microsoft.com/office/drawing/2014/main" id="{62FDBF97-2018-4B4F-AB5E-107F8C19E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8725" y="2060848"/>
            <a:ext cx="1943100" cy="2888742"/>
          </a:xfrm>
          <a:prstGeom prst="rect">
            <a:avLst/>
          </a:prstGeom>
        </p:spPr>
      </p:pic>
      <p:sp>
        <p:nvSpPr>
          <p:cNvPr id="19" name="Prostokąt 18">
            <a:extLst>
              <a:ext uri="{FF2B5EF4-FFF2-40B4-BE49-F238E27FC236}">
                <a16:creationId xmlns:a16="http://schemas.microsoft.com/office/drawing/2014/main" id="{5ADCC0AB-E361-4D37-9488-AE6E32F1B067}"/>
              </a:ext>
            </a:extLst>
          </p:cNvPr>
          <p:cNvSpPr/>
          <p:nvPr/>
        </p:nvSpPr>
        <p:spPr>
          <a:xfrm>
            <a:off x="1003789" y="1751380"/>
            <a:ext cx="8424936" cy="400110"/>
          </a:xfrm>
          <a:prstGeom prst="rect">
            <a:avLst/>
          </a:prstGeom>
        </p:spPr>
        <p:txBody>
          <a:bodyPr wrap="square">
            <a:spAutoFit/>
          </a:bodyPr>
          <a:lstStyle/>
          <a:p>
            <a:pPr algn="ctr"/>
            <a:r>
              <a:rPr lang="pl-PL" sz="2000" b="1" dirty="0">
                <a:solidFill>
                  <a:srgbClr val="FD7E01"/>
                </a:solidFill>
              </a:rPr>
              <a:t>PROBLEM METHOD</a:t>
            </a:r>
          </a:p>
        </p:txBody>
      </p:sp>
    </p:spTree>
    <p:extLst>
      <p:ext uri="{BB962C8B-B14F-4D97-AF65-F5344CB8AC3E}">
        <p14:creationId xmlns:p14="http://schemas.microsoft.com/office/powerpoint/2010/main" val="143724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a:t>
            </a:r>
            <a:r>
              <a:rPr lang="pl-PL" altLang="pl-PL" sz="2600" b="1" dirty="0" err="1">
                <a:solidFill>
                  <a:schemeClr val="tx1">
                    <a:lumMod val="75000"/>
                    <a:lumOff val="25000"/>
                  </a:schemeClr>
                </a:solidFill>
              </a:rPr>
              <a:t>SELECTION</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14</a:t>
            </a:fld>
            <a:endParaRPr lang="en-US" altLang="pl-PL"/>
          </a:p>
        </p:txBody>
      </p:sp>
      <p:grpSp>
        <p:nvGrpSpPr>
          <p:cNvPr id="7" name="Grupa 6">
            <a:extLst>
              <a:ext uri="{FF2B5EF4-FFF2-40B4-BE49-F238E27FC236}">
                <a16:creationId xmlns:a16="http://schemas.microsoft.com/office/drawing/2014/main" id="{A8F702F0-9BEB-4ADC-B648-5AB8D586543A}"/>
              </a:ext>
            </a:extLst>
          </p:cNvPr>
          <p:cNvGrpSpPr/>
          <p:nvPr/>
        </p:nvGrpSpPr>
        <p:grpSpPr>
          <a:xfrm>
            <a:off x="1559496" y="1318219"/>
            <a:ext cx="8856984" cy="5181809"/>
            <a:chOff x="4224487" y="1318219"/>
            <a:chExt cx="6000614" cy="4976563"/>
          </a:xfrm>
        </p:grpSpPr>
        <p:sp>
          <p:nvSpPr>
            <p:cNvPr id="8" name="Prostokąt 7">
              <a:extLst>
                <a:ext uri="{FF2B5EF4-FFF2-40B4-BE49-F238E27FC236}">
                  <a16:creationId xmlns:a16="http://schemas.microsoft.com/office/drawing/2014/main" id="{6EB3192A-923E-452A-BEB4-92E711A7EB90}"/>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EFF2D681-A06B-4AFF-B4DE-511652A83A72}"/>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8D1AE91-5383-4DFF-B297-62EC1504B212}"/>
                </a:ext>
              </a:extLst>
            </p:cNvPr>
            <p:cNvSpPr/>
            <p:nvPr/>
          </p:nvSpPr>
          <p:spPr>
            <a:xfrm rot="10800000">
              <a:off x="9883603" y="5798242"/>
              <a:ext cx="341497" cy="49654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7B7E4B4-A5A5-4450-8601-83D57CE973B1}"/>
              </a:ext>
            </a:extLst>
          </p:cNvPr>
          <p:cNvSpPr/>
          <p:nvPr/>
        </p:nvSpPr>
        <p:spPr>
          <a:xfrm>
            <a:off x="1728074" y="1411308"/>
            <a:ext cx="8424936" cy="646331"/>
          </a:xfrm>
          <a:prstGeom prst="rect">
            <a:avLst/>
          </a:prstGeom>
        </p:spPr>
        <p:txBody>
          <a:bodyPr wrap="square">
            <a:spAutoFit/>
          </a:bodyPr>
          <a:lstStyle/>
          <a:p>
            <a:pPr algn="ctr"/>
            <a:r>
              <a:rPr lang="pl-PL" b="1" dirty="0">
                <a:solidFill>
                  <a:srgbClr val="FD6D01"/>
                </a:solidFill>
              </a:rPr>
              <a:t>PROBLEM METHOD</a:t>
            </a:r>
          </a:p>
          <a:p>
            <a:pPr algn="ctr"/>
            <a:r>
              <a:rPr lang="pl-PL" b="1" dirty="0">
                <a:solidFill>
                  <a:schemeClr val="bg1"/>
                </a:solidFill>
              </a:rPr>
              <a:t>MOST </a:t>
            </a:r>
            <a:r>
              <a:rPr lang="pl-PL" b="1" dirty="0" err="1">
                <a:solidFill>
                  <a:schemeClr val="bg1"/>
                </a:solidFill>
              </a:rPr>
              <a:t>OFTEN</a:t>
            </a:r>
            <a:r>
              <a:rPr lang="pl-PL" b="1" dirty="0">
                <a:solidFill>
                  <a:schemeClr val="bg1"/>
                </a:solidFill>
              </a:rPr>
              <a:t> </a:t>
            </a:r>
            <a:r>
              <a:rPr lang="pl-PL" b="1" dirty="0" err="1">
                <a:solidFill>
                  <a:schemeClr val="bg1"/>
                </a:solidFill>
              </a:rPr>
              <a:t>USED</a:t>
            </a:r>
            <a:r>
              <a:rPr lang="pl-PL" b="1" dirty="0">
                <a:solidFill>
                  <a:schemeClr val="bg1"/>
                </a:solidFill>
              </a:rPr>
              <a:t> </a:t>
            </a:r>
            <a:r>
              <a:rPr lang="pl-PL" b="1" dirty="0" err="1">
                <a:solidFill>
                  <a:schemeClr val="bg1"/>
                </a:solidFill>
              </a:rPr>
              <a:t>DURING</a:t>
            </a:r>
            <a:r>
              <a:rPr lang="pl-PL" b="1" dirty="0">
                <a:solidFill>
                  <a:schemeClr val="bg1"/>
                </a:solidFill>
              </a:rPr>
              <a:t> TRAINING AND COURSES</a:t>
            </a:r>
          </a:p>
        </p:txBody>
      </p:sp>
      <p:graphicFrame>
        <p:nvGraphicFramePr>
          <p:cNvPr id="12" name="Tabela 11">
            <a:extLst>
              <a:ext uri="{FF2B5EF4-FFF2-40B4-BE49-F238E27FC236}">
                <a16:creationId xmlns:a16="http://schemas.microsoft.com/office/drawing/2014/main" id="{7CCF32F2-72C9-49B5-BB16-2D3E43E270E3}"/>
              </a:ext>
            </a:extLst>
          </p:cNvPr>
          <p:cNvGraphicFramePr>
            <a:graphicFrameLocks noGrp="1"/>
          </p:cNvGraphicFramePr>
          <p:nvPr>
            <p:extLst>
              <p:ext uri="{D42A27DB-BD31-4B8C-83A1-F6EECF244321}">
                <p14:modId xmlns:p14="http://schemas.microsoft.com/office/powerpoint/2010/main" val="483268384"/>
              </p:ext>
            </p:extLst>
          </p:nvPr>
        </p:nvGraphicFramePr>
        <p:xfrm>
          <a:off x="1559496" y="2221089"/>
          <a:ext cx="8856982" cy="3698926"/>
        </p:xfrm>
        <a:graphic>
          <a:graphicData uri="http://schemas.openxmlformats.org/drawingml/2006/table">
            <a:tbl>
              <a:tblPr firstRow="1" bandRow="1">
                <a:tableStyleId>{2D5ABB26-0587-4C30-8999-92F81FD0307C}</a:tableStyleId>
              </a:tblPr>
              <a:tblGrid>
                <a:gridCol w="2160240">
                  <a:extLst>
                    <a:ext uri="{9D8B030D-6E8A-4147-A177-3AD203B41FA5}">
                      <a16:colId xmlns:a16="http://schemas.microsoft.com/office/drawing/2014/main" val="20000"/>
                    </a:ext>
                  </a:extLst>
                </a:gridCol>
                <a:gridCol w="6696742">
                  <a:extLst>
                    <a:ext uri="{9D8B030D-6E8A-4147-A177-3AD203B41FA5}">
                      <a16:colId xmlns:a16="http://schemas.microsoft.com/office/drawing/2014/main" val="20001"/>
                    </a:ext>
                  </a:extLst>
                </a:gridCol>
              </a:tblGrid>
              <a:tr h="1451044">
                <a:tc>
                  <a:txBody>
                    <a:bodyPr/>
                    <a:lstStyle/>
                    <a:p>
                      <a:pPr marL="342900" indent="-342900">
                        <a:lnSpc>
                          <a:spcPct val="114000"/>
                        </a:lnSpc>
                        <a:spcAft>
                          <a:spcPts val="600"/>
                        </a:spcAft>
                        <a:buBlip>
                          <a:blip r:embed="rId2"/>
                        </a:buBlip>
                      </a:pPr>
                      <a:r>
                        <a:rPr lang="pl-PL" sz="1600" b="1" dirty="0">
                          <a:solidFill>
                            <a:schemeClr val="bg1"/>
                          </a:solidFill>
                        </a:rPr>
                        <a:t>PROBLEM LECTURE</a:t>
                      </a:r>
                    </a:p>
                  </a:txBody>
                  <a:tcPr anchor="ctr"/>
                </a:tc>
                <a:tc>
                  <a:txBody>
                    <a:bodyPr/>
                    <a:lstStyle/>
                    <a:p>
                      <a:r>
                        <a:rPr lang="en-GB" sz="1600" b="0" i="0" dirty="0">
                          <a:solidFill>
                            <a:schemeClr val="bg1"/>
                          </a:solidFill>
                        </a:rPr>
                        <a:t>Lecture consisting i</a:t>
                      </a:r>
                      <a:r>
                        <a:rPr lang="en-GB" sz="1600" b="0" i="0" u="sng" dirty="0">
                          <a:solidFill>
                            <a:schemeClr val="bg1"/>
                          </a:solidFill>
                        </a:rPr>
                        <a:t>n proposing a problem by the trainer and then pointing out possible solutions and consequences</a:t>
                      </a:r>
                      <a:r>
                        <a:rPr lang="en-GB" sz="1600" b="0" i="0" dirty="0">
                          <a:solidFill>
                            <a:schemeClr val="bg1"/>
                          </a:solidFill>
                        </a:rPr>
                        <a:t>, for example:  Herring was ordered for a wedding reception of 60 people. The recipe assumes a 10% vinegar use however, there is not enough of it in storage but there is enough of wine vinegar 6%. </a:t>
                      </a:r>
                      <a:endParaRPr lang="pl-PL" sz="1600" b="0" i="1" dirty="0">
                        <a:solidFill>
                          <a:schemeClr val="bg1"/>
                        </a:solidFill>
                      </a:endParaRPr>
                    </a:p>
                  </a:txBody>
                  <a:tcPr anchor="ctr"/>
                </a:tc>
                <a:extLst>
                  <a:ext uri="{0D108BD9-81ED-4DB2-BD59-A6C34878D82A}">
                    <a16:rowId xmlns:a16="http://schemas.microsoft.com/office/drawing/2014/main" val="10000"/>
                  </a:ext>
                </a:extLst>
              </a:tr>
              <a:tr h="1045173">
                <a:tc>
                  <a:txBody>
                    <a:bodyPr/>
                    <a:lstStyle/>
                    <a:p>
                      <a:pPr marL="342900" indent="-342900">
                        <a:lnSpc>
                          <a:spcPct val="114000"/>
                        </a:lnSpc>
                        <a:spcAft>
                          <a:spcPts val="600"/>
                        </a:spcAft>
                        <a:buBlip>
                          <a:blip r:embed="rId2"/>
                        </a:buBlip>
                      </a:pPr>
                      <a:r>
                        <a:rPr lang="pl-PL" sz="1600" b="1" dirty="0" err="1">
                          <a:solidFill>
                            <a:schemeClr val="bg1"/>
                          </a:solidFill>
                        </a:rPr>
                        <a:t>CONTROVERSIAL</a:t>
                      </a:r>
                      <a:r>
                        <a:rPr lang="pl-PL" sz="1600" b="1" dirty="0">
                          <a:solidFill>
                            <a:schemeClr val="bg1"/>
                          </a:solidFill>
                        </a:rPr>
                        <a:t> </a:t>
                      </a:r>
                      <a:r>
                        <a:rPr lang="pl-PL" sz="1600" b="1" dirty="0" err="1">
                          <a:solidFill>
                            <a:schemeClr val="bg1"/>
                          </a:solidFill>
                        </a:rPr>
                        <a:t>LECTURE</a:t>
                      </a:r>
                      <a:endParaRPr lang="pl-PL" sz="1600" b="1" dirty="0">
                        <a:solidFill>
                          <a:schemeClr val="bg1"/>
                        </a:solidFill>
                      </a:endParaRPr>
                    </a:p>
                  </a:txBody>
                  <a:tcPr anchor="ctr"/>
                </a:tc>
                <a:tc>
                  <a:txBody>
                    <a:bodyPr/>
                    <a:lstStyle/>
                    <a:p>
                      <a:r>
                        <a:rPr lang="en-GB" sz="1600" i="0" u="none" dirty="0">
                          <a:solidFill>
                            <a:schemeClr val="bg1"/>
                          </a:solidFill>
                        </a:rPr>
                        <a:t>It consists in interleaving it with the participants' statements or carrying out their tasks E.g. The strengths and weaknesses of using the </a:t>
                      </a:r>
                      <a:r>
                        <a:rPr lang="en-GB" sz="1600" i="0" u="none" dirty="0" err="1">
                          <a:solidFill>
                            <a:schemeClr val="bg1"/>
                          </a:solidFill>
                        </a:rPr>
                        <a:t>cook&amp;chill</a:t>
                      </a:r>
                      <a:r>
                        <a:rPr lang="en-GB" sz="1600" i="0" u="none" dirty="0">
                          <a:solidFill>
                            <a:schemeClr val="bg1"/>
                          </a:solidFill>
                        </a:rPr>
                        <a:t> system during organising large events. </a:t>
                      </a:r>
                    </a:p>
                    <a:p>
                      <a:endParaRPr lang="pl-PL" sz="1600" i="1" u="none" dirty="0">
                        <a:solidFill>
                          <a:schemeClr val="bg1"/>
                        </a:solidFill>
                      </a:endParaRPr>
                    </a:p>
                  </a:txBody>
                  <a:tcPr anchor="ctr"/>
                </a:tc>
                <a:extLst>
                  <a:ext uri="{0D108BD9-81ED-4DB2-BD59-A6C34878D82A}">
                    <a16:rowId xmlns:a16="http://schemas.microsoft.com/office/drawing/2014/main" val="10001"/>
                  </a:ext>
                </a:extLst>
              </a:tr>
              <a:tr h="1181082">
                <a:tc>
                  <a:txBody>
                    <a:bodyPr/>
                    <a:lstStyle/>
                    <a:p>
                      <a:pPr marL="342900" indent="-342900">
                        <a:lnSpc>
                          <a:spcPct val="114000"/>
                        </a:lnSpc>
                        <a:spcAft>
                          <a:spcPts val="600"/>
                        </a:spcAft>
                        <a:buBlip>
                          <a:blip r:embed="rId2"/>
                        </a:buBlip>
                      </a:pPr>
                      <a:r>
                        <a:rPr lang="pl-PL" sz="1600" b="1" dirty="0">
                          <a:solidFill>
                            <a:schemeClr val="bg1"/>
                          </a:solidFill>
                        </a:rPr>
                        <a:t>CLASSIC PROBLEM METHOD</a:t>
                      </a:r>
                    </a:p>
                  </a:txBody>
                  <a:tcPr anchor="ctr"/>
                </a:tc>
                <a:tc>
                  <a:txBody>
                    <a:bodyPr/>
                    <a:lstStyle/>
                    <a:p>
                      <a:r>
                        <a:rPr lang="en-GB" sz="1600" b="0" i="0" dirty="0">
                          <a:solidFill>
                            <a:schemeClr val="bg1"/>
                          </a:solidFill>
                        </a:rPr>
                        <a:t>It consists in solving the problem situation by the learners themselves and indicating possible solutions, e.g. the trainer describes a situation where a chef gets a complaint that the guest who ordered the roasted pheasant found a bullet  in it.</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163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15</a:t>
            </a:fld>
            <a:endParaRPr lang="en-US" altLang="pl-PL"/>
          </a:p>
        </p:txBody>
      </p:sp>
      <p:sp>
        <p:nvSpPr>
          <p:cNvPr id="7" name="Prostokąt: zagięty narożnik 6">
            <a:extLst>
              <a:ext uri="{FF2B5EF4-FFF2-40B4-BE49-F238E27FC236}">
                <a16:creationId xmlns:a16="http://schemas.microsoft.com/office/drawing/2014/main" id="{C9B2FA47-72B8-4C59-BCC1-03CC40D15512}"/>
              </a:ext>
            </a:extLst>
          </p:cNvPr>
          <p:cNvSpPr/>
          <p:nvPr/>
        </p:nvSpPr>
        <p:spPr>
          <a:xfrm>
            <a:off x="2817785" y="2882551"/>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10" name="Grupa 9">
            <a:extLst>
              <a:ext uri="{FF2B5EF4-FFF2-40B4-BE49-F238E27FC236}">
                <a16:creationId xmlns:a16="http://schemas.microsoft.com/office/drawing/2014/main" id="{1C817A4A-AC57-4B4C-9DB7-81C70C0D7CDD}"/>
              </a:ext>
            </a:extLst>
          </p:cNvPr>
          <p:cNvGrpSpPr/>
          <p:nvPr/>
        </p:nvGrpSpPr>
        <p:grpSpPr>
          <a:xfrm>
            <a:off x="1576534" y="1411308"/>
            <a:ext cx="8856984" cy="4393956"/>
            <a:chOff x="4224487" y="1318219"/>
            <a:chExt cx="6000614" cy="5138926"/>
          </a:xfrm>
        </p:grpSpPr>
        <p:sp>
          <p:nvSpPr>
            <p:cNvPr id="11" name="Prostokąt 10">
              <a:extLst>
                <a:ext uri="{FF2B5EF4-FFF2-40B4-BE49-F238E27FC236}">
                  <a16:creationId xmlns:a16="http://schemas.microsoft.com/office/drawing/2014/main" id="{C3D285AB-68AA-43E8-B454-36E81BC0DEEF}"/>
                </a:ext>
              </a:extLst>
            </p:cNvPr>
            <p:cNvSpPr/>
            <p:nvPr/>
          </p:nvSpPr>
          <p:spPr>
            <a:xfrm>
              <a:off x="4224487" y="2106839"/>
              <a:ext cx="6000614" cy="3691404"/>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98BB4FCD-5DE4-407A-828C-646F0FD2C895}"/>
                </a:ext>
              </a:extLst>
            </p:cNvPr>
            <p:cNvSpPr/>
            <p:nvPr/>
          </p:nvSpPr>
          <p:spPr>
            <a:xfrm>
              <a:off x="4224487" y="1318219"/>
              <a:ext cx="6000614" cy="931150"/>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820107C9-12E0-48C6-8D0E-9DD69304F756}"/>
                </a:ext>
              </a:extLst>
            </p:cNvPr>
            <p:cNvSpPr/>
            <p:nvPr/>
          </p:nvSpPr>
          <p:spPr>
            <a:xfrm rot="10800000">
              <a:off x="9771938" y="5798243"/>
              <a:ext cx="453161" cy="658902"/>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8A41C8A8-74E4-4A9C-B9F8-EDDAEEE52079}"/>
              </a:ext>
            </a:extLst>
          </p:cNvPr>
          <p:cNvSpPr/>
          <p:nvPr/>
        </p:nvSpPr>
        <p:spPr>
          <a:xfrm>
            <a:off x="1745112" y="1486525"/>
            <a:ext cx="8424936" cy="646331"/>
          </a:xfrm>
          <a:prstGeom prst="rect">
            <a:avLst/>
          </a:prstGeom>
        </p:spPr>
        <p:txBody>
          <a:bodyPr wrap="square">
            <a:spAutoFit/>
          </a:bodyPr>
          <a:lstStyle/>
          <a:p>
            <a:pPr algn="ctr"/>
            <a:r>
              <a:rPr lang="pl-PL" b="1" dirty="0"/>
              <a:t>ACTIVATING METHODS</a:t>
            </a:r>
          </a:p>
          <a:p>
            <a:pPr algn="ctr"/>
            <a:r>
              <a:rPr lang="pl-PL" b="1" dirty="0"/>
              <a:t>MOSTLY USED AT TRAININGS AND COURSES</a:t>
            </a:r>
          </a:p>
        </p:txBody>
      </p:sp>
      <p:graphicFrame>
        <p:nvGraphicFramePr>
          <p:cNvPr id="15" name="Tabela 14">
            <a:extLst>
              <a:ext uri="{FF2B5EF4-FFF2-40B4-BE49-F238E27FC236}">
                <a16:creationId xmlns:a16="http://schemas.microsoft.com/office/drawing/2014/main" id="{6AE3CB7F-7329-4100-A17D-0C63534DB0C9}"/>
              </a:ext>
            </a:extLst>
          </p:cNvPr>
          <p:cNvGraphicFramePr>
            <a:graphicFrameLocks noGrp="1"/>
          </p:cNvGraphicFramePr>
          <p:nvPr>
            <p:extLst>
              <p:ext uri="{D42A27DB-BD31-4B8C-83A1-F6EECF244321}">
                <p14:modId xmlns:p14="http://schemas.microsoft.com/office/powerpoint/2010/main" val="1158471477"/>
              </p:ext>
            </p:extLst>
          </p:nvPr>
        </p:nvGraphicFramePr>
        <p:xfrm>
          <a:off x="1703512" y="2248005"/>
          <a:ext cx="8466536" cy="2909186"/>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079732">
                <a:tc>
                  <a:txBody>
                    <a:bodyPr/>
                    <a:lstStyle/>
                    <a:p>
                      <a:pPr marL="342900" indent="-342900">
                        <a:lnSpc>
                          <a:spcPct val="114000"/>
                        </a:lnSpc>
                        <a:spcAft>
                          <a:spcPts val="600"/>
                        </a:spcAft>
                        <a:buBlip>
                          <a:blip r:embed="rId2"/>
                        </a:buBlip>
                      </a:pPr>
                      <a:r>
                        <a:rPr lang="pl-PL" altLang="pl-PL" sz="1600" b="1" dirty="0">
                          <a:solidFill>
                            <a:schemeClr val="tx1"/>
                          </a:solidFill>
                        </a:rPr>
                        <a:t>CASE AND SITUATIONAL METHODS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a:solidFill>
                            <a:schemeClr val="tx1"/>
                          </a:solidFill>
                        </a:rPr>
                        <a:t>rely on presenting participants with a description of a case or situation and motivating them to evaluate events, indicating possible solutions, </a:t>
                      </a:r>
                      <a:r>
                        <a:rPr lang="en-GB" sz="1600" b="0" i="0" u="none" dirty="0" err="1">
                          <a:solidFill>
                            <a:schemeClr val="tx1"/>
                          </a:solidFill>
                        </a:rPr>
                        <a:t>eg</a:t>
                      </a:r>
                      <a:r>
                        <a:rPr lang="en-GB" sz="1600" b="0" i="0" u="none" dirty="0">
                          <a:solidFill>
                            <a:schemeClr val="tx1"/>
                          </a:solidFill>
                        </a:rPr>
                        <a:t> there is a reservation for 60 people however, 10 more show up </a:t>
                      </a:r>
                      <a:endParaRPr lang="pl-PL" sz="1600" b="0" i="0" u="none" dirty="0">
                        <a:solidFill>
                          <a:schemeClr val="tx1"/>
                        </a:solidFill>
                      </a:endParaRPr>
                    </a:p>
                  </a:txBody>
                  <a:tcPr anchor="ctr"/>
                </a:tc>
                <a:extLst>
                  <a:ext uri="{0D108BD9-81ED-4DB2-BD59-A6C34878D82A}">
                    <a16:rowId xmlns:a16="http://schemas.microsoft.com/office/drawing/2014/main" val="10000"/>
                  </a:ext>
                </a:extLst>
              </a:tr>
              <a:tr h="1079732">
                <a:tc>
                  <a:txBody>
                    <a:bodyPr/>
                    <a:lstStyle/>
                    <a:p>
                      <a:pPr marL="342900" indent="-342900">
                        <a:lnSpc>
                          <a:spcPct val="114000"/>
                        </a:lnSpc>
                        <a:spcAft>
                          <a:spcPts val="600"/>
                        </a:spcAft>
                        <a:buBlip>
                          <a:blip r:embed="rId2"/>
                        </a:buBlip>
                      </a:pPr>
                      <a:r>
                        <a:rPr lang="pl-PL" altLang="pl-PL" sz="1600" b="1" dirty="0">
                          <a:solidFill>
                            <a:schemeClr val="tx1"/>
                          </a:solidFill>
                        </a:rPr>
                        <a:t>DIFFERENT TYPES OF DISCUSSION</a:t>
                      </a:r>
                    </a:p>
                  </a:txBody>
                  <a:tcPr anchor="ctr"/>
                </a:tc>
                <a:tc>
                  <a:txBody>
                    <a:bodyPr/>
                    <a:lstStyle/>
                    <a:p>
                      <a:r>
                        <a:rPr lang="en-GB" sz="1600" i="0" baseline="0" dirty="0">
                          <a:solidFill>
                            <a:schemeClr val="tx1"/>
                          </a:solidFill>
                        </a:rPr>
                        <a:t>they rely on the exchange of ideas and views on a given topic in a different way, they support both substantive training and social competences, </a:t>
                      </a:r>
                      <a:r>
                        <a:rPr lang="en-GB" sz="1600" i="0" baseline="0" dirty="0" err="1">
                          <a:solidFill>
                            <a:schemeClr val="tx1"/>
                          </a:solidFill>
                        </a:rPr>
                        <a:t>eg.</a:t>
                      </a:r>
                      <a:r>
                        <a:rPr lang="en-GB" sz="1600" i="0" baseline="0" dirty="0">
                          <a:solidFill>
                            <a:schemeClr val="tx1"/>
                          </a:solidFill>
                        </a:rPr>
                        <a:t> Is it worth to apply the sous vide method in gastronomical establishments? </a:t>
                      </a:r>
                      <a:endParaRPr lang="pl-PL" sz="1600" i="0" baseline="0" dirty="0">
                        <a:solidFill>
                          <a:schemeClr val="tx1"/>
                        </a:solidFill>
                      </a:endParaRPr>
                    </a:p>
                  </a:txBody>
                  <a:tcPr anchor="ctr"/>
                </a:tc>
                <a:extLst>
                  <a:ext uri="{0D108BD9-81ED-4DB2-BD59-A6C34878D82A}">
                    <a16:rowId xmlns:a16="http://schemas.microsoft.com/office/drawing/2014/main" val="10001"/>
                  </a:ext>
                </a:extLst>
              </a:tr>
              <a:tr h="749722">
                <a:tc>
                  <a:txBody>
                    <a:bodyPr/>
                    <a:lstStyle/>
                    <a:p>
                      <a:pPr marL="342900" indent="-342900">
                        <a:lnSpc>
                          <a:spcPct val="114000"/>
                        </a:lnSpc>
                        <a:spcAft>
                          <a:spcPts val="600"/>
                        </a:spcAft>
                        <a:buBlip>
                          <a:blip r:embed="rId2"/>
                        </a:buBlip>
                      </a:pPr>
                      <a:r>
                        <a:rPr lang="pl-PL" altLang="pl-PL" sz="1600" b="1" dirty="0">
                          <a:solidFill>
                            <a:schemeClr val="tx1"/>
                          </a:solidFill>
                        </a:rPr>
                        <a:t>PRACTICAL METHODS</a:t>
                      </a:r>
                    </a:p>
                  </a:txBody>
                  <a:tcPr anchor="ctr"/>
                </a:tc>
                <a:tc>
                  <a:txBody>
                    <a:bodyPr/>
                    <a:lstStyle/>
                    <a:p>
                      <a:r>
                        <a:rPr lang="en-GB" sz="1600" dirty="0">
                          <a:solidFill>
                            <a:schemeClr val="tx1"/>
                          </a:solidFill>
                        </a:rPr>
                        <a:t>rely on practicing practical exercises including new professional tasks. They are discussed later.</a:t>
                      </a:r>
                      <a:endParaRPr lang="pl-PL" sz="1600" dirty="0">
                        <a:solidFill>
                          <a:schemeClr val="tx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71775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16</a:t>
            </a:fld>
            <a:endParaRPr lang="en-US" altLang="pl-PL"/>
          </a:p>
        </p:txBody>
      </p:sp>
      <p:sp>
        <p:nvSpPr>
          <p:cNvPr id="7" name="Trójkąt równoramienny 6">
            <a:extLst>
              <a:ext uri="{FF2B5EF4-FFF2-40B4-BE49-F238E27FC236}">
                <a16:creationId xmlns:a16="http://schemas.microsoft.com/office/drawing/2014/main" id="{783DA444-4055-4828-A464-EC81C06508B5}"/>
              </a:ext>
            </a:extLst>
          </p:cNvPr>
          <p:cNvSpPr/>
          <p:nvPr/>
        </p:nvSpPr>
        <p:spPr>
          <a:xfrm rot="16200000">
            <a:off x="5115420" y="3312516"/>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9B9BBA07-4A0D-405F-AFC5-E681EC0AE813}"/>
              </a:ext>
            </a:extLst>
          </p:cNvPr>
          <p:cNvSpPr/>
          <p:nvPr/>
        </p:nvSpPr>
        <p:spPr>
          <a:xfrm>
            <a:off x="5562224" y="1772816"/>
            <a:ext cx="6629776" cy="367240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D38DFCB3-FE12-45DA-BEB6-8E3A2342331E}"/>
              </a:ext>
            </a:extLst>
          </p:cNvPr>
          <p:cNvSpPr>
            <a:spLocks noGrp="1"/>
          </p:cNvSpPr>
          <p:nvPr>
            <p:ph idx="1"/>
          </p:nvPr>
        </p:nvSpPr>
        <p:spPr>
          <a:xfrm>
            <a:off x="5921120" y="2023272"/>
            <a:ext cx="5213700" cy="3061912"/>
          </a:xfrm>
        </p:spPr>
        <p:txBody>
          <a:bodyPr/>
          <a:lstStyle/>
          <a:p>
            <a:pPr marL="0" indent="0">
              <a:buNone/>
            </a:pPr>
            <a:r>
              <a:rPr lang="pl-PL" sz="2000" b="1" dirty="0">
                <a:solidFill>
                  <a:schemeClr val="bg1"/>
                </a:solidFill>
              </a:rPr>
              <a:t>PROBLEM METHODS-ACTIVATING</a:t>
            </a:r>
          </a:p>
          <a:p>
            <a:pPr marL="0" indent="0">
              <a:buNone/>
            </a:pPr>
            <a:endParaRPr lang="pl-PL" sz="1800" b="1" dirty="0">
              <a:solidFill>
                <a:schemeClr val="bg1"/>
              </a:solidFill>
            </a:endParaRPr>
          </a:p>
          <a:p>
            <a:pPr marL="0" indent="0">
              <a:buNone/>
            </a:pPr>
            <a:r>
              <a:rPr lang="en-GB" sz="1800" dirty="0">
                <a:solidFill>
                  <a:schemeClr val="tx1">
                    <a:lumMod val="75000"/>
                    <a:lumOff val="25000"/>
                  </a:schemeClr>
                </a:solidFill>
              </a:rPr>
              <a:t>Activity and creativity is the quintessence of every chef's work. These methods involve all the senses of participants in the training, which makes them the best for learning new knowledge and gaining skills.</a:t>
            </a:r>
          </a:p>
          <a:p>
            <a:pPr marL="0" indent="0">
              <a:buNone/>
            </a:pPr>
            <a:endParaRPr lang="en-GB" sz="1800" dirty="0">
              <a:solidFill>
                <a:schemeClr val="tx1">
                  <a:lumMod val="75000"/>
                  <a:lumOff val="25000"/>
                </a:schemeClr>
              </a:solidFill>
            </a:endParaRPr>
          </a:p>
          <a:p>
            <a:pPr marL="0" indent="0">
              <a:buNone/>
            </a:pPr>
            <a:r>
              <a:rPr lang="en-GB" sz="1800" dirty="0">
                <a:solidFill>
                  <a:schemeClr val="tx1">
                    <a:lumMod val="75000"/>
                    <a:lumOff val="25000"/>
                  </a:schemeClr>
                </a:solidFill>
              </a:rPr>
              <a:t>Their use makes learning become active and creative just like the work in the kitchen.</a:t>
            </a:r>
            <a:endParaRPr lang="pl-PL" sz="1800" dirty="0">
              <a:solidFill>
                <a:schemeClr val="tx1">
                  <a:lumMod val="75000"/>
                  <a:lumOff val="25000"/>
                </a:schemeClr>
              </a:solidFill>
            </a:endParaRPr>
          </a:p>
          <a:p>
            <a:pPr marL="0" indent="0">
              <a:buNone/>
            </a:pPr>
            <a:endParaRPr lang="pl-PL" sz="1800" dirty="0">
              <a:solidFill>
                <a:schemeClr val="tx1">
                  <a:lumMod val="75000"/>
                  <a:lumOff val="25000"/>
                </a:schemeClr>
              </a:solidFill>
            </a:endParaRPr>
          </a:p>
          <a:p>
            <a:pPr marL="0" indent="0">
              <a:buNone/>
            </a:pPr>
            <a:endParaRPr lang="pl-PL" sz="1800" b="1" dirty="0">
              <a:solidFill>
                <a:schemeClr val="bg1"/>
              </a:solidFill>
            </a:endParaRPr>
          </a:p>
        </p:txBody>
      </p:sp>
      <p:pic>
        <p:nvPicPr>
          <p:cNvPr id="12" name="Grafika 11">
            <a:extLst>
              <a:ext uri="{FF2B5EF4-FFF2-40B4-BE49-F238E27FC236}">
                <a16:creationId xmlns:a16="http://schemas.microsoft.com/office/drawing/2014/main" id="{6AF3DB82-A4BB-49E0-8918-5255320598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1504" y="2492977"/>
            <a:ext cx="1864012" cy="2071124"/>
          </a:xfrm>
          <a:prstGeom prst="rect">
            <a:avLst/>
          </a:prstGeom>
        </p:spPr>
      </p:pic>
    </p:spTree>
    <p:extLst>
      <p:ext uri="{BB962C8B-B14F-4D97-AF65-F5344CB8AC3E}">
        <p14:creationId xmlns:p14="http://schemas.microsoft.com/office/powerpoint/2010/main" val="3185299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DF13F473-2918-40AB-8CAB-AEFF658671C6}"/>
              </a:ext>
            </a:extLst>
          </p:cNvPr>
          <p:cNvSpPr/>
          <p:nvPr/>
        </p:nvSpPr>
        <p:spPr>
          <a:xfrm>
            <a:off x="5562972" y="4583137"/>
            <a:ext cx="6629776" cy="1584424"/>
          </a:xfrm>
          <a:prstGeom prst="rect">
            <a:avLst/>
          </a:prstGeom>
          <a:solidFill>
            <a:schemeClr val="bg1"/>
          </a:solidFill>
          <a:ln w="28575">
            <a:solidFill>
              <a:srgbClr val="FD7E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17</a:t>
            </a:fld>
            <a:endParaRPr lang="en-US" altLang="pl-PL"/>
          </a:p>
        </p:txBody>
      </p:sp>
      <p:sp>
        <p:nvSpPr>
          <p:cNvPr id="13" name="Trójkąt równoramienny 12">
            <a:extLst>
              <a:ext uri="{FF2B5EF4-FFF2-40B4-BE49-F238E27FC236}">
                <a16:creationId xmlns:a16="http://schemas.microsoft.com/office/drawing/2014/main" id="{BD50ECEA-BFA5-4FE7-92DB-549E569BCD3E}"/>
              </a:ext>
            </a:extLst>
          </p:cNvPr>
          <p:cNvSpPr/>
          <p:nvPr/>
        </p:nvSpPr>
        <p:spPr>
          <a:xfrm rot="16200000">
            <a:off x="5115420" y="2880382"/>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4B18311C-1957-4853-925A-7D49D61A3525}"/>
              </a:ext>
            </a:extLst>
          </p:cNvPr>
          <p:cNvSpPr/>
          <p:nvPr/>
        </p:nvSpPr>
        <p:spPr>
          <a:xfrm>
            <a:off x="5562224" y="1628800"/>
            <a:ext cx="6629776" cy="295232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dtytuł 2">
            <a:extLst>
              <a:ext uri="{FF2B5EF4-FFF2-40B4-BE49-F238E27FC236}">
                <a16:creationId xmlns:a16="http://schemas.microsoft.com/office/drawing/2014/main" id="{CEAEA350-8AED-46F5-B646-CEF1547E3ED3}"/>
              </a:ext>
            </a:extLst>
          </p:cNvPr>
          <p:cNvSpPr>
            <a:spLocks noGrp="1"/>
          </p:cNvSpPr>
          <p:nvPr>
            <p:ph idx="1"/>
          </p:nvPr>
        </p:nvSpPr>
        <p:spPr>
          <a:xfrm>
            <a:off x="6210296" y="2023272"/>
            <a:ext cx="5502328" cy="2197816"/>
          </a:xfrm>
        </p:spPr>
        <p:txBody>
          <a:bodyPr/>
          <a:lstStyle/>
          <a:p>
            <a:pPr marL="0" indent="0">
              <a:spcBef>
                <a:spcPts val="600"/>
              </a:spcBef>
              <a:spcAft>
                <a:spcPts val="600"/>
              </a:spcAft>
              <a:buNone/>
            </a:pPr>
            <a:r>
              <a:rPr lang="pl-PL" sz="2000" b="1" dirty="0">
                <a:solidFill>
                  <a:schemeClr val="bg1"/>
                </a:solidFill>
              </a:rPr>
              <a:t>PROGRAM </a:t>
            </a:r>
            <a:r>
              <a:rPr lang="pl-PL" sz="2000" b="1" dirty="0" err="1">
                <a:solidFill>
                  <a:schemeClr val="bg1"/>
                </a:solidFill>
              </a:rPr>
              <a:t>METHODS</a:t>
            </a:r>
            <a:r>
              <a:rPr lang="pl-PL" sz="2000" b="1" dirty="0">
                <a:solidFill>
                  <a:schemeClr val="bg1"/>
                </a:solidFill>
              </a:rPr>
              <a:t> </a:t>
            </a:r>
          </a:p>
          <a:p>
            <a:pPr marL="0" indent="0">
              <a:buNone/>
            </a:pPr>
            <a:r>
              <a:rPr lang="en-GB" sz="1800" dirty="0">
                <a:solidFill>
                  <a:schemeClr val="tx1">
                    <a:lumMod val="75000"/>
                    <a:lumOff val="25000"/>
                  </a:schemeClr>
                </a:solidFill>
              </a:rPr>
              <a:t>The most important element of this kind of teaching is a proper computer program, in which a properly ordered set of commands is contained.</a:t>
            </a:r>
          </a:p>
          <a:p>
            <a:pPr marL="0" indent="0">
              <a:buNone/>
            </a:pPr>
            <a:r>
              <a:rPr lang="en-GB" sz="1800" dirty="0">
                <a:solidFill>
                  <a:schemeClr val="tx1">
                    <a:lumMod val="75000"/>
                    <a:lumOff val="25000"/>
                  </a:schemeClr>
                </a:solidFill>
              </a:rPr>
              <a:t>The execution of the command may be conditioned by the execution of the previous one. This process does not have to involve  a trainer.</a:t>
            </a:r>
            <a:endParaRPr lang="pl-PL" sz="1800" dirty="0">
              <a:solidFill>
                <a:schemeClr val="tx1">
                  <a:lumMod val="75000"/>
                  <a:lumOff val="25000"/>
                </a:schemeClr>
              </a:solidFill>
            </a:endParaRPr>
          </a:p>
        </p:txBody>
      </p:sp>
      <p:pic>
        <p:nvPicPr>
          <p:cNvPr id="16" name="Grafika 15">
            <a:extLst>
              <a:ext uri="{FF2B5EF4-FFF2-40B4-BE49-F238E27FC236}">
                <a16:creationId xmlns:a16="http://schemas.microsoft.com/office/drawing/2014/main" id="{7518D772-DC99-4B92-A932-15E9A0BABA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2239" y="1692138"/>
            <a:ext cx="1943100" cy="2888742"/>
          </a:xfrm>
          <a:prstGeom prst="rect">
            <a:avLst/>
          </a:prstGeom>
        </p:spPr>
      </p:pic>
      <p:sp>
        <p:nvSpPr>
          <p:cNvPr id="2" name="Prostokąt 1">
            <a:extLst>
              <a:ext uri="{FF2B5EF4-FFF2-40B4-BE49-F238E27FC236}">
                <a16:creationId xmlns:a16="http://schemas.microsoft.com/office/drawing/2014/main" id="{1F57C63A-A0EF-4AC9-BF84-934E2F21AAC3}"/>
              </a:ext>
            </a:extLst>
          </p:cNvPr>
          <p:cNvSpPr/>
          <p:nvPr/>
        </p:nvSpPr>
        <p:spPr>
          <a:xfrm>
            <a:off x="5829112" y="4769917"/>
            <a:ext cx="6096000" cy="923330"/>
          </a:xfrm>
          <a:prstGeom prst="rect">
            <a:avLst/>
          </a:prstGeom>
        </p:spPr>
        <p:txBody>
          <a:bodyPr>
            <a:spAutoFit/>
          </a:bodyPr>
          <a:lstStyle/>
          <a:p>
            <a:pPr marL="0" indent="0" algn="ctr">
              <a:buNone/>
            </a:pPr>
            <a:r>
              <a:rPr lang="pl-PL" dirty="0">
                <a:solidFill>
                  <a:schemeClr val="tx1">
                    <a:lumMod val="75000"/>
                    <a:lumOff val="25000"/>
                  </a:schemeClr>
                </a:solidFill>
              </a:rPr>
              <a:t>AN EXAMPLE: </a:t>
            </a:r>
          </a:p>
          <a:p>
            <a:pPr marL="0" indent="0" algn="ctr">
              <a:buNone/>
            </a:pPr>
            <a:r>
              <a:rPr lang="pl-PL" b="1" dirty="0" err="1">
                <a:solidFill>
                  <a:srgbClr val="FD6D01"/>
                </a:solidFill>
              </a:rPr>
              <a:t>Creating</a:t>
            </a:r>
            <a:r>
              <a:rPr lang="pl-PL" b="1" dirty="0">
                <a:solidFill>
                  <a:srgbClr val="FD6D01"/>
                </a:solidFill>
              </a:rPr>
              <a:t> a </a:t>
            </a:r>
            <a:r>
              <a:rPr lang="pl-PL" b="1" dirty="0" err="1">
                <a:solidFill>
                  <a:srgbClr val="FD6D01"/>
                </a:solidFill>
              </a:rPr>
              <a:t>raw</a:t>
            </a:r>
            <a:r>
              <a:rPr lang="pl-PL" b="1" dirty="0">
                <a:solidFill>
                  <a:srgbClr val="FD6D01"/>
                </a:solidFill>
              </a:rPr>
              <a:t> </a:t>
            </a:r>
            <a:r>
              <a:rPr lang="pl-PL" b="1" dirty="0" err="1">
                <a:solidFill>
                  <a:srgbClr val="FD6D01"/>
                </a:solidFill>
              </a:rPr>
              <a:t>material</a:t>
            </a:r>
            <a:r>
              <a:rPr lang="pl-PL" b="1" dirty="0">
                <a:solidFill>
                  <a:srgbClr val="FD6D01"/>
                </a:solidFill>
              </a:rPr>
              <a:t> order </a:t>
            </a:r>
            <a:r>
              <a:rPr lang="pl-PL" b="1" dirty="0" err="1">
                <a:solidFill>
                  <a:srgbClr val="FD6D01"/>
                </a:solidFill>
              </a:rPr>
              <a:t>using</a:t>
            </a:r>
            <a:r>
              <a:rPr lang="pl-PL" b="1" dirty="0">
                <a:solidFill>
                  <a:srgbClr val="FD6D01"/>
                </a:solidFill>
              </a:rPr>
              <a:t> a </a:t>
            </a:r>
            <a:r>
              <a:rPr lang="pl-PL" b="1" dirty="0" err="1">
                <a:solidFill>
                  <a:srgbClr val="FD6D01"/>
                </a:solidFill>
              </a:rPr>
              <a:t>computer</a:t>
            </a:r>
            <a:r>
              <a:rPr lang="pl-PL" b="1" dirty="0">
                <a:solidFill>
                  <a:srgbClr val="FD6D01"/>
                </a:solidFill>
              </a:rPr>
              <a:t> software for a </a:t>
            </a:r>
            <a:r>
              <a:rPr lang="pl-PL" b="1" dirty="0" err="1">
                <a:solidFill>
                  <a:srgbClr val="FD6D01"/>
                </a:solidFill>
              </a:rPr>
              <a:t>work</a:t>
            </a:r>
            <a:r>
              <a:rPr lang="pl-PL" b="1" dirty="0">
                <a:solidFill>
                  <a:srgbClr val="FD6D01"/>
                </a:solidFill>
              </a:rPr>
              <a:t> </a:t>
            </a:r>
            <a:r>
              <a:rPr lang="pl-PL" b="1" dirty="0" err="1">
                <a:solidFill>
                  <a:srgbClr val="FD6D01"/>
                </a:solidFill>
              </a:rPr>
              <a:t>anniversary</a:t>
            </a:r>
            <a:r>
              <a:rPr lang="pl-PL" b="1" dirty="0">
                <a:solidFill>
                  <a:srgbClr val="FD6D01"/>
                </a:solidFill>
              </a:rPr>
              <a:t> party.</a:t>
            </a:r>
            <a:endParaRPr lang="pl-PL" b="1" dirty="0">
              <a:solidFill>
                <a:schemeClr val="bg1"/>
              </a:solidFill>
            </a:endParaRPr>
          </a:p>
        </p:txBody>
      </p:sp>
      <p:sp>
        <p:nvSpPr>
          <p:cNvPr id="10" name="Prostokąt 9">
            <a:extLst>
              <a:ext uri="{FF2B5EF4-FFF2-40B4-BE49-F238E27FC236}">
                <a16:creationId xmlns:a16="http://schemas.microsoft.com/office/drawing/2014/main" id="{E1B073CB-1D5A-470F-B404-9F1ED6118C6E}"/>
              </a:ext>
            </a:extLst>
          </p:cNvPr>
          <p:cNvSpPr/>
          <p:nvPr/>
        </p:nvSpPr>
        <p:spPr>
          <a:xfrm>
            <a:off x="5542639" y="4564011"/>
            <a:ext cx="6629776" cy="1584424"/>
          </a:xfrm>
          <a:prstGeom prst="rect">
            <a:avLst/>
          </a:prstGeom>
          <a:solidFill>
            <a:schemeClr val="bg1"/>
          </a:solidFill>
          <a:ln w="28575">
            <a:solidFill>
              <a:srgbClr val="FD7E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p>
        </p:txBody>
      </p:sp>
      <p:sp>
        <p:nvSpPr>
          <p:cNvPr id="11" name="Prostokąt 10">
            <a:extLst>
              <a:ext uri="{FF2B5EF4-FFF2-40B4-BE49-F238E27FC236}">
                <a16:creationId xmlns:a16="http://schemas.microsoft.com/office/drawing/2014/main" id="{17A3A22D-3F9E-4914-A0DD-B2D4134CEE61}"/>
              </a:ext>
            </a:extLst>
          </p:cNvPr>
          <p:cNvSpPr/>
          <p:nvPr/>
        </p:nvSpPr>
        <p:spPr>
          <a:xfrm>
            <a:off x="5808779" y="4750791"/>
            <a:ext cx="6096000" cy="923330"/>
          </a:xfrm>
          <a:prstGeom prst="rect">
            <a:avLst/>
          </a:prstGeom>
        </p:spPr>
        <p:txBody>
          <a:bodyPr>
            <a:spAutoFit/>
          </a:bodyPr>
          <a:lstStyle/>
          <a:p>
            <a:pPr marL="0" indent="0" algn="ctr">
              <a:buNone/>
            </a:pPr>
            <a:r>
              <a:rPr lang="pl-PL" b="1" dirty="0">
                <a:solidFill>
                  <a:schemeClr val="tx1">
                    <a:lumMod val="75000"/>
                    <a:lumOff val="25000"/>
                  </a:schemeClr>
                </a:solidFill>
              </a:rPr>
              <a:t>AN EXAMPLE: </a:t>
            </a:r>
          </a:p>
          <a:p>
            <a:pPr marL="0" indent="0" algn="ctr">
              <a:buNone/>
            </a:pPr>
            <a:r>
              <a:rPr lang="pl-PL" b="1" dirty="0" err="1">
                <a:solidFill>
                  <a:srgbClr val="FD6D01"/>
                </a:solidFill>
              </a:rPr>
              <a:t>Creating</a:t>
            </a:r>
            <a:r>
              <a:rPr lang="pl-PL" b="1" dirty="0">
                <a:solidFill>
                  <a:srgbClr val="FD6D01"/>
                </a:solidFill>
              </a:rPr>
              <a:t> a </a:t>
            </a:r>
            <a:r>
              <a:rPr lang="pl-PL" b="1" dirty="0" err="1">
                <a:solidFill>
                  <a:srgbClr val="FD6D01"/>
                </a:solidFill>
              </a:rPr>
              <a:t>raw</a:t>
            </a:r>
            <a:r>
              <a:rPr lang="pl-PL" b="1" dirty="0">
                <a:solidFill>
                  <a:srgbClr val="FD6D01"/>
                </a:solidFill>
              </a:rPr>
              <a:t> </a:t>
            </a:r>
            <a:r>
              <a:rPr lang="pl-PL" b="1" dirty="0" err="1">
                <a:solidFill>
                  <a:srgbClr val="FD6D01"/>
                </a:solidFill>
              </a:rPr>
              <a:t>material</a:t>
            </a:r>
            <a:r>
              <a:rPr lang="pl-PL" b="1" dirty="0">
                <a:solidFill>
                  <a:srgbClr val="FD6D01"/>
                </a:solidFill>
              </a:rPr>
              <a:t> order </a:t>
            </a:r>
            <a:r>
              <a:rPr lang="pl-PL" b="1" dirty="0" err="1">
                <a:solidFill>
                  <a:srgbClr val="FD6D01"/>
                </a:solidFill>
              </a:rPr>
              <a:t>using</a:t>
            </a:r>
            <a:r>
              <a:rPr lang="pl-PL" b="1" dirty="0">
                <a:solidFill>
                  <a:srgbClr val="FD6D01"/>
                </a:solidFill>
              </a:rPr>
              <a:t> a </a:t>
            </a:r>
            <a:r>
              <a:rPr lang="pl-PL" b="1" dirty="0" err="1">
                <a:solidFill>
                  <a:srgbClr val="FD6D01"/>
                </a:solidFill>
              </a:rPr>
              <a:t>computer</a:t>
            </a:r>
            <a:r>
              <a:rPr lang="pl-PL" b="1" dirty="0">
                <a:solidFill>
                  <a:srgbClr val="FD6D01"/>
                </a:solidFill>
              </a:rPr>
              <a:t> software for a </a:t>
            </a:r>
            <a:r>
              <a:rPr lang="pl-PL" b="1" dirty="0" err="1">
                <a:solidFill>
                  <a:srgbClr val="FD6D01"/>
                </a:solidFill>
              </a:rPr>
              <a:t>work</a:t>
            </a:r>
            <a:r>
              <a:rPr lang="pl-PL" b="1" dirty="0">
                <a:solidFill>
                  <a:srgbClr val="FD6D01"/>
                </a:solidFill>
              </a:rPr>
              <a:t> </a:t>
            </a:r>
            <a:r>
              <a:rPr lang="pl-PL" b="1" dirty="0" err="1">
                <a:solidFill>
                  <a:srgbClr val="FD6D01"/>
                </a:solidFill>
              </a:rPr>
              <a:t>anniversary</a:t>
            </a:r>
            <a:r>
              <a:rPr lang="pl-PL" b="1" dirty="0">
                <a:solidFill>
                  <a:srgbClr val="FD6D01"/>
                </a:solidFill>
              </a:rPr>
              <a:t> party.</a:t>
            </a:r>
            <a:endParaRPr lang="pl-PL" b="1" dirty="0">
              <a:solidFill>
                <a:schemeClr val="bg1"/>
              </a:solidFill>
            </a:endParaRPr>
          </a:p>
        </p:txBody>
      </p:sp>
    </p:spTree>
    <p:extLst>
      <p:ext uri="{BB962C8B-B14F-4D97-AF65-F5344CB8AC3E}">
        <p14:creationId xmlns:p14="http://schemas.microsoft.com/office/powerpoint/2010/main" val="999326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18</a:t>
            </a:fld>
            <a:endParaRPr lang="en-US" altLang="pl-PL"/>
          </a:p>
        </p:txBody>
      </p:sp>
      <p:sp>
        <p:nvSpPr>
          <p:cNvPr id="9" name="Prostokąt 8">
            <a:extLst>
              <a:ext uri="{FF2B5EF4-FFF2-40B4-BE49-F238E27FC236}">
                <a16:creationId xmlns:a16="http://schemas.microsoft.com/office/drawing/2014/main" id="{0B58BE0B-31E1-4036-809D-13F9C651A53C}"/>
              </a:ext>
            </a:extLst>
          </p:cNvPr>
          <p:cNvSpPr/>
          <p:nvPr/>
        </p:nvSpPr>
        <p:spPr>
          <a:xfrm>
            <a:off x="2190324" y="1412776"/>
            <a:ext cx="6547276" cy="663821"/>
          </a:xfrm>
          <a:prstGeom prst="rect">
            <a:avLst/>
          </a:prstGeom>
          <a:solidFill>
            <a:srgbClr val="FF99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pl-PL" sz="2000" b="1" dirty="0">
                <a:solidFill>
                  <a:schemeClr val="tx1"/>
                </a:solidFill>
              </a:rPr>
              <a:t>METODY EKSPONUJĄCE </a:t>
            </a:r>
            <a:r>
              <a:rPr lang="pl-PL" sz="2000" dirty="0">
                <a:solidFill>
                  <a:schemeClr val="tx1"/>
                </a:solidFill>
              </a:rPr>
              <a:t>(angażujące głównie zmysł wzroku) </a:t>
            </a:r>
            <a:r>
              <a:rPr lang="pl-PL" sz="2000" b="1" dirty="0">
                <a:solidFill>
                  <a:schemeClr val="tx1"/>
                </a:solidFill>
              </a:rPr>
              <a:t>wykorzystywane w szkoleniach i na kursach</a:t>
            </a:r>
          </a:p>
        </p:txBody>
      </p:sp>
      <p:sp>
        <p:nvSpPr>
          <p:cNvPr id="11" name="Prostokąt 10">
            <a:extLst>
              <a:ext uri="{FF2B5EF4-FFF2-40B4-BE49-F238E27FC236}">
                <a16:creationId xmlns:a16="http://schemas.microsoft.com/office/drawing/2014/main" id="{90A141BF-5429-4EA4-A1AB-2FE0603BE147}"/>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2" name="Obraz 11">
            <a:extLst>
              <a:ext uri="{FF2B5EF4-FFF2-40B4-BE49-F238E27FC236}">
                <a16:creationId xmlns:a16="http://schemas.microsoft.com/office/drawing/2014/main" id="{4246B61F-79F1-45AD-8EF4-6F1794A201AA}"/>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sp>
        <p:nvSpPr>
          <p:cNvPr id="8" name="Prostokąt: zagięty narożnik 7">
            <a:extLst>
              <a:ext uri="{FF2B5EF4-FFF2-40B4-BE49-F238E27FC236}">
                <a16:creationId xmlns:a16="http://schemas.microsoft.com/office/drawing/2014/main" id="{B1EDE5FF-89DC-4F0C-ABC5-0DB169B3B7F5}"/>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13" name="Grupa 12">
            <a:extLst>
              <a:ext uri="{FF2B5EF4-FFF2-40B4-BE49-F238E27FC236}">
                <a16:creationId xmlns:a16="http://schemas.microsoft.com/office/drawing/2014/main" id="{787F51A1-7F89-4F88-9B51-E544E128106C}"/>
              </a:ext>
            </a:extLst>
          </p:cNvPr>
          <p:cNvGrpSpPr/>
          <p:nvPr/>
        </p:nvGrpSpPr>
        <p:grpSpPr>
          <a:xfrm>
            <a:off x="1576534" y="1124744"/>
            <a:ext cx="8856984" cy="5358195"/>
            <a:chOff x="4224487" y="1318219"/>
            <a:chExt cx="6000614" cy="4964831"/>
          </a:xfrm>
        </p:grpSpPr>
        <p:sp>
          <p:nvSpPr>
            <p:cNvPr id="14" name="Prostokąt 13">
              <a:extLst>
                <a:ext uri="{FF2B5EF4-FFF2-40B4-BE49-F238E27FC236}">
                  <a16:creationId xmlns:a16="http://schemas.microsoft.com/office/drawing/2014/main" id="{19163A03-A1A2-4D58-BEB7-E559C2EAF2CD}"/>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B22ECC22-8F6C-478D-A0EB-9A5DBDBD9F42}"/>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D6D01"/>
                </a:solidFill>
              </a:endParaRPr>
            </a:p>
          </p:txBody>
        </p:sp>
        <p:sp>
          <p:nvSpPr>
            <p:cNvPr id="16" name="Trójkąt prostokątny 15">
              <a:extLst>
                <a:ext uri="{FF2B5EF4-FFF2-40B4-BE49-F238E27FC236}">
                  <a16:creationId xmlns:a16="http://schemas.microsoft.com/office/drawing/2014/main" id="{88BC07ED-CB26-4CF7-B8C1-618576816C2B}"/>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7" name="Prostokąt 16">
            <a:extLst>
              <a:ext uri="{FF2B5EF4-FFF2-40B4-BE49-F238E27FC236}">
                <a16:creationId xmlns:a16="http://schemas.microsoft.com/office/drawing/2014/main" id="{771F557C-23BF-4AC7-878D-61DEC0FFE5FB}"/>
              </a:ext>
            </a:extLst>
          </p:cNvPr>
          <p:cNvSpPr/>
          <p:nvPr/>
        </p:nvSpPr>
        <p:spPr>
          <a:xfrm>
            <a:off x="1745112" y="1199961"/>
            <a:ext cx="8424936" cy="646331"/>
          </a:xfrm>
          <a:prstGeom prst="rect">
            <a:avLst/>
          </a:prstGeom>
        </p:spPr>
        <p:txBody>
          <a:bodyPr wrap="square">
            <a:spAutoFit/>
          </a:bodyPr>
          <a:lstStyle/>
          <a:p>
            <a:pPr algn="ctr"/>
            <a:r>
              <a:rPr lang="pl-PL" b="1" dirty="0"/>
              <a:t>EXPOSITORY METHOD </a:t>
            </a:r>
          </a:p>
          <a:p>
            <a:pPr algn="ctr"/>
            <a:r>
              <a:rPr lang="pl-PL" dirty="0"/>
              <a:t>(</a:t>
            </a:r>
            <a:r>
              <a:rPr lang="pl-PL" dirty="0" err="1"/>
              <a:t>engaging</a:t>
            </a:r>
            <a:r>
              <a:rPr lang="pl-PL" dirty="0"/>
              <a:t> </a:t>
            </a:r>
            <a:r>
              <a:rPr lang="pl-PL" dirty="0" err="1"/>
              <a:t>mainly</a:t>
            </a:r>
            <a:r>
              <a:rPr lang="pl-PL" dirty="0"/>
              <a:t> the </a:t>
            </a:r>
            <a:r>
              <a:rPr lang="pl-PL" dirty="0" err="1"/>
              <a:t>visual</a:t>
            </a:r>
            <a:r>
              <a:rPr lang="pl-PL" dirty="0"/>
              <a:t> </a:t>
            </a:r>
            <a:r>
              <a:rPr lang="pl-PL" dirty="0" err="1"/>
              <a:t>sense</a:t>
            </a:r>
            <a:r>
              <a:rPr lang="pl-PL" dirty="0"/>
              <a:t>) </a:t>
            </a:r>
            <a:r>
              <a:rPr lang="pl-PL" dirty="0" err="1"/>
              <a:t>used</a:t>
            </a:r>
            <a:r>
              <a:rPr lang="pl-PL" dirty="0"/>
              <a:t> in </a:t>
            </a:r>
            <a:r>
              <a:rPr lang="pl-PL" dirty="0" err="1"/>
              <a:t>training</a:t>
            </a:r>
            <a:r>
              <a:rPr lang="pl-PL" dirty="0"/>
              <a:t> and </a:t>
            </a:r>
            <a:r>
              <a:rPr lang="pl-PL" dirty="0" err="1"/>
              <a:t>courses</a:t>
            </a:r>
            <a:endParaRPr lang="pl-PL" b="1" dirty="0"/>
          </a:p>
        </p:txBody>
      </p:sp>
      <p:graphicFrame>
        <p:nvGraphicFramePr>
          <p:cNvPr id="18" name="Tabela 17">
            <a:extLst>
              <a:ext uri="{FF2B5EF4-FFF2-40B4-BE49-F238E27FC236}">
                <a16:creationId xmlns:a16="http://schemas.microsoft.com/office/drawing/2014/main" id="{2AEA31C5-D387-457A-9D99-D1A7104BE13B}"/>
              </a:ext>
            </a:extLst>
          </p:cNvPr>
          <p:cNvGraphicFramePr>
            <a:graphicFrameLocks noGrp="1"/>
          </p:cNvGraphicFramePr>
          <p:nvPr>
            <p:extLst>
              <p:ext uri="{D42A27DB-BD31-4B8C-83A1-F6EECF244321}">
                <p14:modId xmlns:p14="http://schemas.microsoft.com/office/powerpoint/2010/main" val="671976897"/>
              </p:ext>
            </p:extLst>
          </p:nvPr>
        </p:nvGraphicFramePr>
        <p:xfrm>
          <a:off x="1703512" y="2071402"/>
          <a:ext cx="8466536" cy="3969210"/>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623615">
                <a:tc>
                  <a:txBody>
                    <a:bodyPr/>
                    <a:lstStyle/>
                    <a:p>
                      <a:pPr marL="342900" indent="-342900">
                        <a:lnSpc>
                          <a:spcPct val="114000"/>
                        </a:lnSpc>
                        <a:spcAft>
                          <a:spcPts val="600"/>
                        </a:spcAft>
                        <a:buBlip>
                          <a:blip r:embed="rId3"/>
                        </a:buBlip>
                      </a:pPr>
                      <a:r>
                        <a:rPr lang="pl-PL" altLang="pl-PL" sz="1600" b="1" dirty="0">
                          <a:solidFill>
                            <a:schemeClr val="tx1"/>
                          </a:solidFill>
                        </a:rPr>
                        <a:t>SHOWS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a:solidFill>
                            <a:schemeClr val="tx1"/>
                          </a:solidFill>
                        </a:rPr>
                        <a:t>they rely on the presentation of the way the task is performed, </a:t>
                      </a:r>
                      <a:r>
                        <a:rPr lang="en-GB" sz="1600" b="0" i="0" u="none" dirty="0" err="1">
                          <a:solidFill>
                            <a:schemeClr val="tx1"/>
                          </a:solidFill>
                        </a:rPr>
                        <a:t>eg</a:t>
                      </a:r>
                      <a:r>
                        <a:rPr lang="en-GB" sz="1600" b="0" i="0" u="none" dirty="0">
                          <a:solidFill>
                            <a:schemeClr val="tx1"/>
                          </a:solidFill>
                        </a:rPr>
                        <a:t> the trainer shows how to carve a rose in a watermelon</a:t>
                      </a:r>
                      <a:endParaRPr lang="pl-PL" sz="1600" b="0" i="1" u="none" dirty="0">
                        <a:solidFill>
                          <a:schemeClr val="tx1"/>
                        </a:solidFill>
                      </a:endParaRPr>
                    </a:p>
                  </a:txBody>
                  <a:tcPr anchor="ctr"/>
                </a:tc>
                <a:extLst>
                  <a:ext uri="{0D108BD9-81ED-4DB2-BD59-A6C34878D82A}">
                    <a16:rowId xmlns:a16="http://schemas.microsoft.com/office/drawing/2014/main" val="10000"/>
                  </a:ext>
                </a:extLst>
              </a:tr>
              <a:tr h="1148765">
                <a:tc>
                  <a:txBody>
                    <a:bodyPr/>
                    <a:lstStyle/>
                    <a:p>
                      <a:pPr marL="342900" indent="-342900">
                        <a:lnSpc>
                          <a:spcPct val="114000"/>
                        </a:lnSpc>
                        <a:spcAft>
                          <a:spcPts val="600"/>
                        </a:spcAft>
                        <a:buBlip>
                          <a:blip r:embed="rId3"/>
                        </a:buBlip>
                      </a:pPr>
                      <a:r>
                        <a:rPr lang="pl-PL" altLang="pl-PL" sz="1600" b="1" dirty="0">
                          <a:solidFill>
                            <a:schemeClr val="tx1"/>
                          </a:solidFill>
                        </a:rPr>
                        <a:t>FILMS</a:t>
                      </a:r>
                    </a:p>
                  </a:txBody>
                  <a:tcPr anchor="ctr"/>
                </a:tc>
                <a:tc>
                  <a:txBody>
                    <a:bodyPr/>
                    <a:lstStyle/>
                    <a:p>
                      <a:r>
                        <a:rPr lang="en-GB" sz="1600" i="0" baseline="0" dirty="0">
                          <a:solidFill>
                            <a:schemeClr val="tx1"/>
                          </a:solidFill>
                        </a:rPr>
                        <a:t>they are particularly useful when the training conditions differ significantly from the actual ones in which the vocational training tasks are to be performed or when they do not allow to conduct a demonstration or exercises</a:t>
                      </a:r>
                    </a:p>
                    <a:p>
                      <a:r>
                        <a:rPr lang="pl-PL" sz="1600" baseline="0" dirty="0" err="1">
                          <a:solidFill>
                            <a:schemeClr val="tx1"/>
                          </a:solidFill>
                        </a:rPr>
                        <a:t>e.g</a:t>
                      </a:r>
                      <a:r>
                        <a:rPr lang="pl-PL" sz="1600" baseline="0" dirty="0">
                          <a:solidFill>
                            <a:schemeClr val="tx1"/>
                          </a:solidFill>
                        </a:rPr>
                        <a:t>. </a:t>
                      </a:r>
                      <a:r>
                        <a:rPr lang="pl-PL" sz="1600" baseline="0" dirty="0" err="1">
                          <a:solidFill>
                            <a:schemeClr val="tx1"/>
                          </a:solidFill>
                        </a:rPr>
                        <a:t>roasting</a:t>
                      </a:r>
                      <a:r>
                        <a:rPr lang="pl-PL" sz="1600" baseline="0" dirty="0">
                          <a:solidFill>
                            <a:schemeClr val="tx1"/>
                          </a:solidFill>
                        </a:rPr>
                        <a:t> a </a:t>
                      </a:r>
                      <a:r>
                        <a:rPr lang="pl-PL" sz="1600" baseline="0" dirty="0" err="1">
                          <a:solidFill>
                            <a:schemeClr val="tx1"/>
                          </a:solidFill>
                        </a:rPr>
                        <a:t>salmon</a:t>
                      </a:r>
                      <a:r>
                        <a:rPr lang="pl-PL" sz="1600" baseline="0" dirty="0">
                          <a:solidFill>
                            <a:schemeClr val="tx1"/>
                          </a:solidFill>
                        </a:rPr>
                        <a:t> on a </a:t>
                      </a:r>
                      <a:r>
                        <a:rPr lang="pl-PL" sz="1600" baseline="0" dirty="0" err="1">
                          <a:solidFill>
                            <a:schemeClr val="tx1"/>
                          </a:solidFill>
                        </a:rPr>
                        <a:t>spit</a:t>
                      </a:r>
                      <a:r>
                        <a:rPr lang="pl-PL" sz="1600" baseline="0" dirty="0">
                          <a:solidFill>
                            <a:schemeClr val="tx1"/>
                          </a:solidFill>
                        </a:rPr>
                        <a:t> </a:t>
                      </a:r>
                      <a:r>
                        <a:rPr lang="pl-PL" sz="1600" baseline="0" dirty="0" err="1">
                          <a:solidFill>
                            <a:schemeClr val="tx1"/>
                          </a:solidFill>
                        </a:rPr>
                        <a:t>during</a:t>
                      </a:r>
                      <a:r>
                        <a:rPr lang="pl-PL" sz="1600" baseline="0" dirty="0">
                          <a:solidFill>
                            <a:schemeClr val="tx1"/>
                          </a:solidFill>
                        </a:rPr>
                        <a:t> a garden party</a:t>
                      </a:r>
                    </a:p>
                  </a:txBody>
                  <a:tcPr anchor="ctr"/>
                </a:tc>
                <a:extLst>
                  <a:ext uri="{0D108BD9-81ED-4DB2-BD59-A6C34878D82A}">
                    <a16:rowId xmlns:a16="http://schemas.microsoft.com/office/drawing/2014/main" val="10001"/>
                  </a:ext>
                </a:extLst>
              </a:tr>
              <a:tr h="886190">
                <a:tc>
                  <a:txBody>
                    <a:bodyPr/>
                    <a:lstStyle/>
                    <a:p>
                      <a:pPr marL="342900" indent="-342900">
                        <a:lnSpc>
                          <a:spcPct val="114000"/>
                        </a:lnSpc>
                        <a:spcAft>
                          <a:spcPts val="600"/>
                        </a:spcAft>
                        <a:buBlip>
                          <a:blip r:embed="rId3"/>
                        </a:buBlip>
                      </a:pPr>
                      <a:r>
                        <a:rPr lang="pl-PL" altLang="pl-PL" sz="1600" b="1" dirty="0">
                          <a:solidFill>
                            <a:schemeClr val="tx1"/>
                          </a:solidFill>
                        </a:rPr>
                        <a:t>SCENES</a:t>
                      </a:r>
                    </a:p>
                  </a:txBody>
                  <a:tcPr anchor="ctr"/>
                </a:tc>
                <a:tc>
                  <a:txBody>
                    <a:bodyPr/>
                    <a:lstStyle/>
                    <a:p>
                      <a:r>
                        <a:rPr lang="en-GB" sz="1600" dirty="0"/>
                        <a:t>used mainly during the training of social competences, they show possible responses and behaviours of people </a:t>
                      </a:r>
                      <a:r>
                        <a:rPr lang="pl-PL" sz="1600" baseline="0" dirty="0" err="1">
                          <a:solidFill>
                            <a:schemeClr val="tx1"/>
                          </a:solidFill>
                        </a:rPr>
                        <a:t>e.g</a:t>
                      </a:r>
                      <a:r>
                        <a:rPr lang="pl-PL" sz="1600" baseline="0" dirty="0">
                          <a:solidFill>
                            <a:schemeClr val="tx1"/>
                          </a:solidFill>
                        </a:rPr>
                        <a:t> the </a:t>
                      </a:r>
                      <a:r>
                        <a:rPr lang="pl-PL" sz="1600" baseline="0" dirty="0" err="1">
                          <a:solidFill>
                            <a:schemeClr val="tx1"/>
                          </a:solidFill>
                        </a:rPr>
                        <a:t>chef’s</a:t>
                      </a:r>
                      <a:r>
                        <a:rPr lang="pl-PL" sz="1600" baseline="0" dirty="0">
                          <a:solidFill>
                            <a:schemeClr val="tx1"/>
                          </a:solidFill>
                        </a:rPr>
                        <a:t> </a:t>
                      </a:r>
                      <a:r>
                        <a:rPr lang="pl-PL" sz="1600" baseline="0" dirty="0" err="1">
                          <a:solidFill>
                            <a:schemeClr val="tx1"/>
                          </a:solidFill>
                        </a:rPr>
                        <a:t>reaction</a:t>
                      </a:r>
                      <a:r>
                        <a:rPr lang="pl-PL" sz="1600" baseline="0" dirty="0">
                          <a:solidFill>
                            <a:schemeClr val="tx1"/>
                          </a:solidFill>
                        </a:rPr>
                        <a:t> to </a:t>
                      </a:r>
                      <a:r>
                        <a:rPr lang="pl-PL" sz="1600" baseline="0" dirty="0" err="1">
                          <a:solidFill>
                            <a:schemeClr val="tx1"/>
                          </a:solidFill>
                        </a:rPr>
                        <a:t>negative</a:t>
                      </a:r>
                      <a:r>
                        <a:rPr lang="pl-PL" sz="1600" baseline="0" dirty="0">
                          <a:solidFill>
                            <a:schemeClr val="tx1"/>
                          </a:solidFill>
                        </a:rPr>
                        <a:t> </a:t>
                      </a:r>
                      <a:r>
                        <a:rPr lang="pl-PL" sz="1600" baseline="0" dirty="0" err="1">
                          <a:solidFill>
                            <a:schemeClr val="tx1"/>
                          </a:solidFill>
                        </a:rPr>
                        <a:t>feeback</a:t>
                      </a:r>
                      <a:r>
                        <a:rPr lang="pl-PL" sz="1600" baseline="0" dirty="0">
                          <a:solidFill>
                            <a:schemeClr val="tx1"/>
                          </a:solidFill>
                        </a:rPr>
                        <a:t> from the </a:t>
                      </a:r>
                      <a:r>
                        <a:rPr lang="pl-PL" sz="1600" baseline="0" dirty="0" err="1">
                          <a:solidFill>
                            <a:schemeClr val="tx1"/>
                          </a:solidFill>
                        </a:rPr>
                        <a:t>customers</a:t>
                      </a:r>
                      <a:endParaRPr lang="pl-PL" sz="1600" baseline="0" dirty="0">
                        <a:solidFill>
                          <a:schemeClr val="tx1"/>
                        </a:solidFill>
                      </a:endParaRPr>
                    </a:p>
                  </a:txBody>
                  <a:tcPr anchor="ctr"/>
                </a:tc>
                <a:extLst>
                  <a:ext uri="{0D108BD9-81ED-4DB2-BD59-A6C34878D82A}">
                    <a16:rowId xmlns:a16="http://schemas.microsoft.com/office/drawing/2014/main" val="10002"/>
                  </a:ext>
                </a:extLst>
              </a:tr>
              <a:tr h="1148765">
                <a:tc>
                  <a:txBody>
                    <a:bodyPr/>
                    <a:lstStyle/>
                    <a:p>
                      <a:pPr marL="342900" indent="-342900">
                        <a:lnSpc>
                          <a:spcPct val="114000"/>
                        </a:lnSpc>
                        <a:spcAft>
                          <a:spcPts val="600"/>
                        </a:spcAft>
                        <a:buBlip>
                          <a:blip r:embed="rId3"/>
                        </a:buBlip>
                      </a:pPr>
                      <a:r>
                        <a:rPr lang="pl-PL" altLang="pl-PL" sz="1600" b="1" dirty="0">
                          <a:solidFill>
                            <a:schemeClr val="tx1"/>
                          </a:solidFill>
                        </a:rPr>
                        <a:t>EXHIBITIONS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they are extensive expositions, organized mainly at trade fairs and competitions </a:t>
                      </a:r>
                      <a:r>
                        <a:rPr lang="pl-PL" sz="1600" baseline="0" dirty="0" err="1">
                          <a:solidFill>
                            <a:schemeClr val="tx1"/>
                          </a:solidFill>
                        </a:rPr>
                        <a:t>e.g</a:t>
                      </a:r>
                      <a:r>
                        <a:rPr lang="pl-PL" sz="1600" baseline="0" dirty="0">
                          <a:solidFill>
                            <a:schemeClr val="tx1"/>
                          </a:solidFill>
                        </a:rPr>
                        <a:t> </a:t>
                      </a:r>
                      <a:r>
                        <a:rPr lang="pl-PL" sz="1600" baseline="0" dirty="0" err="1">
                          <a:solidFill>
                            <a:schemeClr val="tx1"/>
                          </a:solidFill>
                        </a:rPr>
                        <a:t>an</a:t>
                      </a:r>
                      <a:r>
                        <a:rPr lang="pl-PL" sz="1600" baseline="0" dirty="0">
                          <a:solidFill>
                            <a:schemeClr val="tx1"/>
                          </a:solidFill>
                        </a:rPr>
                        <a:t> </a:t>
                      </a:r>
                      <a:r>
                        <a:rPr lang="pl-PL" sz="1600" baseline="0" dirty="0" err="1">
                          <a:solidFill>
                            <a:schemeClr val="tx1"/>
                          </a:solidFill>
                        </a:rPr>
                        <a:t>exhibion</a:t>
                      </a:r>
                      <a:r>
                        <a:rPr lang="pl-PL" sz="1600" baseline="0" dirty="0">
                          <a:solidFill>
                            <a:schemeClr val="tx1"/>
                          </a:solidFill>
                        </a:rPr>
                        <a:t> of </a:t>
                      </a:r>
                      <a:r>
                        <a:rPr lang="pl-PL" sz="1600" baseline="0" dirty="0" err="1">
                          <a:solidFill>
                            <a:schemeClr val="tx1"/>
                          </a:solidFill>
                        </a:rPr>
                        <a:t>sculptures</a:t>
                      </a:r>
                      <a:r>
                        <a:rPr lang="pl-PL" sz="1600" baseline="0" dirty="0">
                          <a:solidFill>
                            <a:schemeClr val="tx1"/>
                          </a:solidFill>
                        </a:rPr>
                        <a:t> </a:t>
                      </a:r>
                      <a:r>
                        <a:rPr lang="pl-PL" sz="1600" baseline="0" dirty="0" err="1">
                          <a:solidFill>
                            <a:schemeClr val="tx1"/>
                          </a:solidFill>
                        </a:rPr>
                        <a:t>done</a:t>
                      </a:r>
                      <a:r>
                        <a:rPr lang="pl-PL" sz="1600" baseline="0" dirty="0">
                          <a:solidFill>
                            <a:schemeClr val="tx1"/>
                          </a:solidFill>
                        </a:rPr>
                        <a:t> </a:t>
                      </a:r>
                      <a:r>
                        <a:rPr lang="pl-PL" sz="1600" baseline="0" dirty="0" err="1">
                          <a:solidFill>
                            <a:schemeClr val="tx1"/>
                          </a:solidFill>
                        </a:rPr>
                        <a:t>using</a:t>
                      </a:r>
                      <a:r>
                        <a:rPr lang="pl-PL" sz="1600" baseline="0" dirty="0">
                          <a:solidFill>
                            <a:schemeClr val="tx1"/>
                          </a:solidFill>
                        </a:rPr>
                        <a:t> the </a:t>
                      </a:r>
                      <a:r>
                        <a:rPr lang="pl-PL" sz="1600" baseline="0" dirty="0" err="1">
                          <a:solidFill>
                            <a:schemeClr val="tx1"/>
                          </a:solidFill>
                        </a:rPr>
                        <a:t>carving</a:t>
                      </a:r>
                      <a:r>
                        <a:rPr lang="pl-PL" sz="1600" baseline="0" dirty="0">
                          <a:solidFill>
                            <a:schemeClr val="tx1"/>
                          </a:solidFill>
                        </a:rPr>
                        <a:t> </a:t>
                      </a:r>
                      <a:r>
                        <a:rPr lang="pl-PL" sz="1600" baseline="0" dirty="0" err="1">
                          <a:solidFill>
                            <a:schemeClr val="tx1"/>
                          </a:solidFill>
                        </a:rPr>
                        <a:t>method</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Tree>
    <p:extLst>
      <p:ext uri="{BB962C8B-B14F-4D97-AF65-F5344CB8AC3E}">
        <p14:creationId xmlns:p14="http://schemas.microsoft.com/office/powerpoint/2010/main" val="196412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19</a:t>
            </a:fld>
            <a:endParaRPr lang="en-US" altLang="pl-PL"/>
          </a:p>
        </p:txBody>
      </p:sp>
      <p:sp>
        <p:nvSpPr>
          <p:cNvPr id="14" name="Prostokąt 13">
            <a:extLst>
              <a:ext uri="{FF2B5EF4-FFF2-40B4-BE49-F238E27FC236}">
                <a16:creationId xmlns:a16="http://schemas.microsoft.com/office/drawing/2014/main" id="{16DF7C03-E427-41A8-86BD-E6A0B1498B28}"/>
              </a:ext>
            </a:extLst>
          </p:cNvPr>
          <p:cNvSpPr/>
          <p:nvPr/>
        </p:nvSpPr>
        <p:spPr>
          <a:xfrm>
            <a:off x="3923911" y="6146690"/>
            <a:ext cx="1801455"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5" name="Obraz 14">
            <a:extLst>
              <a:ext uri="{FF2B5EF4-FFF2-40B4-BE49-F238E27FC236}">
                <a16:creationId xmlns:a16="http://schemas.microsoft.com/office/drawing/2014/main" id="{D3017480-F105-42A6-A90C-A10D4F4CB77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6" name="Prostokąt 15">
            <a:extLst>
              <a:ext uri="{FF2B5EF4-FFF2-40B4-BE49-F238E27FC236}">
                <a16:creationId xmlns:a16="http://schemas.microsoft.com/office/drawing/2014/main" id="{2F5C1A19-A377-4C9D-803A-2471EC94443C}"/>
              </a:ext>
            </a:extLst>
          </p:cNvPr>
          <p:cNvSpPr/>
          <p:nvPr/>
        </p:nvSpPr>
        <p:spPr>
          <a:xfrm>
            <a:off x="928173" y="6146690"/>
            <a:ext cx="2941444" cy="523220"/>
          </a:xfrm>
          <a:prstGeom prst="rect">
            <a:avLst/>
          </a:prstGeom>
        </p:spPr>
        <p:txBody>
          <a:bodyPr wrap="square">
            <a:spAutoFit/>
          </a:bodyPr>
          <a:lstStyle/>
          <a:p>
            <a:r>
              <a:rPr lang="pl-PL" sz="1400" dirty="0"/>
              <a:t>EXAMPLE DOCUMENTS</a:t>
            </a:r>
          </a:p>
          <a:p>
            <a:r>
              <a:rPr lang="pl-PL" sz="1400" dirty="0" err="1"/>
              <a:t>Work</a:t>
            </a:r>
            <a:r>
              <a:rPr lang="pl-PL" sz="1400" dirty="0"/>
              <a:t> Card 2</a:t>
            </a:r>
            <a:endParaRPr lang="pl-PL" sz="1400" u="sng" dirty="0">
              <a:solidFill>
                <a:schemeClr val="tx1">
                  <a:lumMod val="85000"/>
                  <a:lumOff val="15000"/>
                </a:schemeClr>
              </a:solidFill>
            </a:endParaRPr>
          </a:p>
        </p:txBody>
      </p:sp>
      <p:pic>
        <p:nvPicPr>
          <p:cNvPr id="17" name="Grafika 16">
            <a:extLst>
              <a:ext uri="{FF2B5EF4-FFF2-40B4-BE49-F238E27FC236}">
                <a16:creationId xmlns:a16="http://schemas.microsoft.com/office/drawing/2014/main" id="{57A1FA0D-A127-45DD-9FD1-9C2B083F39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0" name="Prostokąt: zagięty narożnik 9">
            <a:extLst>
              <a:ext uri="{FF2B5EF4-FFF2-40B4-BE49-F238E27FC236}">
                <a16:creationId xmlns:a16="http://schemas.microsoft.com/office/drawing/2014/main" id="{B9A7649E-BE81-4206-9D2E-89E088D77477}"/>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1" name="Trójkąt równoramienny 10">
            <a:extLst>
              <a:ext uri="{FF2B5EF4-FFF2-40B4-BE49-F238E27FC236}">
                <a16:creationId xmlns:a16="http://schemas.microsoft.com/office/drawing/2014/main" id="{3753E42C-FBAD-4EA7-B14C-5CA10C71DFA8}"/>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82F40C68-1981-4DF4-81E4-BF25016FC956}"/>
              </a:ext>
            </a:extLst>
          </p:cNvPr>
          <p:cNvSpPr/>
          <p:nvPr/>
        </p:nvSpPr>
        <p:spPr>
          <a:xfrm>
            <a:off x="5562224" y="1844824"/>
            <a:ext cx="6629776" cy="3670992"/>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odtytuł 2">
            <a:extLst>
              <a:ext uri="{FF2B5EF4-FFF2-40B4-BE49-F238E27FC236}">
                <a16:creationId xmlns:a16="http://schemas.microsoft.com/office/drawing/2014/main" id="{A12F1C41-C681-4F89-AD74-3DAD088AF0F8}"/>
              </a:ext>
            </a:extLst>
          </p:cNvPr>
          <p:cNvSpPr>
            <a:spLocks noGrp="1"/>
          </p:cNvSpPr>
          <p:nvPr>
            <p:ph idx="1"/>
          </p:nvPr>
        </p:nvSpPr>
        <p:spPr>
          <a:xfrm>
            <a:off x="6210296" y="2133564"/>
            <a:ext cx="5372104" cy="3023628"/>
          </a:xfrm>
        </p:spPr>
        <p:txBody>
          <a:bodyPr/>
          <a:lstStyle/>
          <a:p>
            <a:pPr marL="0" indent="0">
              <a:buNone/>
            </a:pPr>
            <a:r>
              <a:rPr lang="pl-PL" sz="2000" b="1" dirty="0">
                <a:solidFill>
                  <a:schemeClr val="bg1"/>
                </a:solidFill>
              </a:rPr>
              <a:t>PRACTICAL METHODS</a:t>
            </a:r>
          </a:p>
          <a:p>
            <a:pPr marL="0" indent="0">
              <a:buNone/>
            </a:pPr>
            <a:endParaRPr lang="pl-PL" sz="1800" dirty="0">
              <a:solidFill>
                <a:schemeClr val="tx1">
                  <a:lumMod val="75000"/>
                  <a:lumOff val="25000"/>
                </a:schemeClr>
              </a:solidFill>
            </a:endParaRPr>
          </a:p>
          <a:p>
            <a:pPr marL="0" indent="0">
              <a:spcBef>
                <a:spcPts val="600"/>
              </a:spcBef>
              <a:spcAft>
                <a:spcPts val="600"/>
              </a:spcAft>
              <a:buNone/>
            </a:pPr>
            <a:r>
              <a:rPr lang="en-GB" sz="1800" dirty="0"/>
              <a:t>Commonly used in the training of chefs, because they are connected directly with the activities that are to be mastered. These methods have the best effect, because they combine the verbal message, image and activation of the participant.</a:t>
            </a:r>
          </a:p>
          <a:p>
            <a:pPr marL="0" indent="0">
              <a:spcBef>
                <a:spcPts val="600"/>
              </a:spcBef>
              <a:spcAft>
                <a:spcPts val="600"/>
              </a:spcAft>
              <a:buNone/>
            </a:pPr>
            <a:r>
              <a:rPr lang="en-GB" sz="1800" dirty="0"/>
              <a:t>They assume the full activity of participants on training.</a:t>
            </a:r>
            <a:endParaRPr lang="pl-PL" sz="1800" dirty="0"/>
          </a:p>
        </p:txBody>
      </p:sp>
      <p:pic>
        <p:nvPicPr>
          <p:cNvPr id="19" name="Grafika 18">
            <a:extLst>
              <a:ext uri="{FF2B5EF4-FFF2-40B4-BE49-F238E27FC236}">
                <a16:creationId xmlns:a16="http://schemas.microsoft.com/office/drawing/2014/main" id="{6674E768-0933-4351-9789-12F1E6410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540" y="2197584"/>
            <a:ext cx="2462831" cy="2462831"/>
          </a:xfrm>
          <a:prstGeom prst="rect">
            <a:avLst/>
          </a:prstGeom>
        </p:spPr>
      </p:pic>
    </p:spTree>
    <p:extLst>
      <p:ext uri="{BB962C8B-B14F-4D97-AF65-F5344CB8AC3E}">
        <p14:creationId xmlns:p14="http://schemas.microsoft.com/office/powerpoint/2010/main" val="415659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BE9661F-FA51-4E4D-9C7C-8BF5C14A91A5}"/>
              </a:ext>
            </a:extLst>
          </p:cNvPr>
          <p:cNvPicPr>
            <a:picLocks noChangeAspect="1"/>
          </p:cNvPicPr>
          <p:nvPr/>
        </p:nvPicPr>
        <p:blipFill rotWithShape="1">
          <a:blip r:embed="rId2">
            <a:extLst>
              <a:ext uri="{28A0092B-C50C-407E-A947-70E740481C1C}">
                <a14:useLocalDpi xmlns:a14="http://schemas.microsoft.com/office/drawing/2010/main" val="0"/>
              </a:ext>
            </a:extLst>
          </a:blip>
          <a:srcRect b="4198"/>
          <a:stretch/>
        </p:blipFill>
        <p:spPr>
          <a:xfrm>
            <a:off x="8119570" y="1016858"/>
            <a:ext cx="4072430" cy="5841142"/>
          </a:xfrm>
          <a:prstGeom prst="rect">
            <a:avLst/>
          </a:prstGeom>
        </p:spPr>
      </p:pic>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a:t>
            </a:fld>
            <a:endParaRPr lang="en-US" altLang="pl-PL"/>
          </a:p>
        </p:txBody>
      </p:sp>
      <p:sp>
        <p:nvSpPr>
          <p:cNvPr id="60" name="Prostokąt 59">
            <a:extLst>
              <a:ext uri="{FF2B5EF4-FFF2-40B4-BE49-F238E27FC236}">
                <a16:creationId xmlns:a16="http://schemas.microsoft.com/office/drawing/2014/main" id="{C74CBB21-A71E-4942-8012-8ACE65A99270}"/>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61" name="Obraz 60">
            <a:extLst>
              <a:ext uri="{FF2B5EF4-FFF2-40B4-BE49-F238E27FC236}">
                <a16:creationId xmlns:a16="http://schemas.microsoft.com/office/drawing/2014/main" id="{F99E5907-666D-460F-9456-7BF9EEEB99B2}"/>
              </a:ext>
            </a:extLst>
          </p:cNvPr>
          <p:cNvPicPr>
            <a:picLocks noChangeAspect="1"/>
          </p:cNvPicPr>
          <p:nvPr/>
        </p:nvPicPr>
        <p:blipFill rotWithShape="1">
          <a:blip r:embed="rId3">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pic>
        <p:nvPicPr>
          <p:cNvPr id="8" name="Grafika 7">
            <a:extLst>
              <a:ext uri="{FF2B5EF4-FFF2-40B4-BE49-F238E27FC236}">
                <a16:creationId xmlns:a16="http://schemas.microsoft.com/office/drawing/2014/main" id="{BFA16F70-20AC-4E22-80F3-96EEB6A22F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311" y="2564904"/>
            <a:ext cx="2008027" cy="2231141"/>
          </a:xfrm>
          <a:prstGeom prst="rect">
            <a:avLst/>
          </a:prstGeom>
        </p:spPr>
      </p:pic>
      <p:sp>
        <p:nvSpPr>
          <p:cNvPr id="11" name="Prostokąt 10">
            <a:extLst>
              <a:ext uri="{FF2B5EF4-FFF2-40B4-BE49-F238E27FC236}">
                <a16:creationId xmlns:a16="http://schemas.microsoft.com/office/drawing/2014/main" id="{863C8A96-A4CF-49F4-84DE-30E815CEFFC8}"/>
              </a:ext>
            </a:extLst>
          </p:cNvPr>
          <p:cNvSpPr/>
          <p:nvPr/>
        </p:nvSpPr>
        <p:spPr>
          <a:xfrm>
            <a:off x="3856406" y="1016858"/>
            <a:ext cx="4255818" cy="58411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sp>
        <p:nvSpPr>
          <p:cNvPr id="12" name="Prostokąt 11">
            <a:extLst>
              <a:ext uri="{FF2B5EF4-FFF2-40B4-BE49-F238E27FC236}">
                <a16:creationId xmlns:a16="http://schemas.microsoft.com/office/drawing/2014/main" id="{EB433891-6EB5-4EE6-9EDE-D1F13123747F}"/>
              </a:ext>
            </a:extLst>
          </p:cNvPr>
          <p:cNvSpPr/>
          <p:nvPr/>
        </p:nvSpPr>
        <p:spPr>
          <a:xfrm>
            <a:off x="3861883" y="1016858"/>
            <a:ext cx="4250342" cy="10788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B71694FC-9A53-459E-8654-550780993327}"/>
              </a:ext>
            </a:extLst>
          </p:cNvPr>
          <p:cNvSpPr/>
          <p:nvPr/>
        </p:nvSpPr>
        <p:spPr>
          <a:xfrm>
            <a:off x="4079776" y="1624554"/>
            <a:ext cx="3816424" cy="3316614"/>
          </a:xfrm>
          <a:prstGeom prst="rect">
            <a:avLst/>
          </a:prstGeom>
        </p:spPr>
        <p:txBody>
          <a:bodyPr wrap="square">
            <a:spAutoFit/>
          </a:bodyPr>
          <a:lstStyle/>
          <a:p>
            <a:pPr>
              <a:lnSpc>
                <a:spcPct val="150000"/>
              </a:lnSpc>
              <a:spcAft>
                <a:spcPts val="1200"/>
              </a:spcAft>
            </a:pPr>
            <a:r>
              <a:rPr lang="en-GB" sz="1600" dirty="0">
                <a:solidFill>
                  <a:schemeClr val="bg1"/>
                </a:solidFill>
              </a:rPr>
              <a:t>RIGHTLY SELECTED METHODS OF TEACHING ALLOW TO ACHIEVE THE SET GOALS .</a:t>
            </a:r>
          </a:p>
          <a:p>
            <a:pPr>
              <a:lnSpc>
                <a:spcPct val="150000"/>
              </a:lnSpc>
              <a:spcAft>
                <a:spcPts val="1200"/>
              </a:spcAft>
            </a:pPr>
            <a:r>
              <a:rPr lang="en-GB" sz="1600" dirty="0">
                <a:solidFill>
                  <a:schemeClr val="bg1"/>
                </a:solidFill>
              </a:rPr>
              <a:t> THANKS TO THAT , THE SKILLS AQUIRED DURING TRAINING APPLY TO EVERYDAY WORK EXERCISES. </a:t>
            </a:r>
          </a:p>
          <a:p>
            <a:pPr>
              <a:lnSpc>
                <a:spcPct val="150000"/>
              </a:lnSpc>
              <a:spcAft>
                <a:spcPts val="1200"/>
              </a:spcAft>
            </a:pPr>
            <a:r>
              <a:rPr lang="en-GB" sz="1600" dirty="0">
                <a:solidFill>
                  <a:schemeClr val="bg1"/>
                </a:solidFill>
              </a:rPr>
              <a:t>IN ORDER TO CHOOSE THE MOST EFFECTIVE METHODS, YOU HAVE TO THINK ABOUT MANY ASPECTS</a:t>
            </a:r>
            <a:endParaRPr lang="pl-PL" sz="1600" dirty="0">
              <a:solidFill>
                <a:schemeClr val="bg1"/>
              </a:solidFill>
            </a:endParaRPr>
          </a:p>
        </p:txBody>
      </p:sp>
      <p:sp>
        <p:nvSpPr>
          <p:cNvPr id="13" name="Tytuł 1">
            <a:extLst>
              <a:ext uri="{FF2B5EF4-FFF2-40B4-BE49-F238E27FC236}">
                <a16:creationId xmlns:a16="http://schemas.microsoft.com/office/drawing/2014/main" id="{AF5067B5-66F2-42C8-8DF9-AEAFD1A593FE}"/>
              </a:ext>
            </a:extLst>
          </p:cNvPr>
          <p:cNvSpPr txBox="1">
            <a:spLocks/>
          </p:cNvSpPr>
          <p:nvPr/>
        </p:nvSpPr>
        <p:spPr bwMode="auto">
          <a:xfrm>
            <a:off x="1199456" y="125959"/>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AIM OF TRAINING </a:t>
            </a:r>
            <a:r>
              <a:rPr lang="pl-PL" altLang="pl-PL" sz="2600" b="1" dirty="0" err="1">
                <a:solidFill>
                  <a:schemeClr val="tx1">
                    <a:lumMod val="75000"/>
                    <a:lumOff val="25000"/>
                  </a:schemeClr>
                </a:solidFill>
              </a:rPr>
              <a:t>PREPERATION</a:t>
            </a:r>
            <a:endParaRPr lang="pl-PL" altLang="pl-PL" sz="2600" b="1" dirty="0">
              <a:solidFill>
                <a:schemeClr val="tx1">
                  <a:lumMod val="75000"/>
                  <a:lumOff val="25000"/>
                </a:schemeClr>
              </a:solidFill>
            </a:endParaRPr>
          </a:p>
        </p:txBody>
      </p:sp>
    </p:spTree>
    <p:extLst>
      <p:ext uri="{BB962C8B-B14F-4D97-AF65-F5344CB8AC3E}">
        <p14:creationId xmlns:p14="http://schemas.microsoft.com/office/powerpoint/2010/main" val="306583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20</a:t>
            </a:fld>
            <a:endParaRPr lang="en-US" altLang="pl-PL"/>
          </a:p>
        </p:txBody>
      </p:sp>
      <p:sp>
        <p:nvSpPr>
          <p:cNvPr id="10" name="Prostokąt 9">
            <a:extLst>
              <a:ext uri="{FF2B5EF4-FFF2-40B4-BE49-F238E27FC236}">
                <a16:creationId xmlns:a16="http://schemas.microsoft.com/office/drawing/2014/main" id="{9D30EC7D-6531-4522-AC2C-0E73BE1BCF03}"/>
              </a:ext>
            </a:extLst>
          </p:cNvPr>
          <p:cNvSpPr/>
          <p:nvPr/>
        </p:nvSpPr>
        <p:spPr>
          <a:xfrm>
            <a:off x="2567608" y="1157993"/>
            <a:ext cx="6547276" cy="663821"/>
          </a:xfrm>
          <a:prstGeom prst="rect">
            <a:avLst/>
          </a:prstGeom>
          <a:solidFill>
            <a:srgbClr val="FF99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pl-PL" sz="2000" b="1" dirty="0">
                <a:solidFill>
                  <a:schemeClr val="tx1"/>
                </a:solidFill>
              </a:rPr>
              <a:t>METODY PRAKTYCZNE</a:t>
            </a:r>
          </a:p>
        </p:txBody>
      </p:sp>
      <p:sp>
        <p:nvSpPr>
          <p:cNvPr id="7" name="Prostokąt: zagięty narożnik 6">
            <a:extLst>
              <a:ext uri="{FF2B5EF4-FFF2-40B4-BE49-F238E27FC236}">
                <a16:creationId xmlns:a16="http://schemas.microsoft.com/office/drawing/2014/main" id="{CAB8E08C-1931-43C3-9D2E-3CDFFABE3012}"/>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441D4595-9A31-44FA-8F9D-AE568CDD484D}"/>
              </a:ext>
            </a:extLst>
          </p:cNvPr>
          <p:cNvGrpSpPr/>
          <p:nvPr/>
        </p:nvGrpSpPr>
        <p:grpSpPr>
          <a:xfrm>
            <a:off x="1576534" y="1124745"/>
            <a:ext cx="9271994" cy="4824535"/>
            <a:chOff x="4224487" y="1318219"/>
            <a:chExt cx="6000614" cy="4964831"/>
          </a:xfrm>
        </p:grpSpPr>
        <p:sp>
          <p:nvSpPr>
            <p:cNvPr id="9" name="Prostokąt 8">
              <a:extLst>
                <a:ext uri="{FF2B5EF4-FFF2-40B4-BE49-F238E27FC236}">
                  <a16:creationId xmlns:a16="http://schemas.microsoft.com/office/drawing/2014/main" id="{99CD608E-07A3-41BA-BECB-CFD1BECCD0F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2FBF9CC2-C055-4300-8D00-CB44B404BF1F}"/>
                </a:ext>
              </a:extLst>
            </p:cNvPr>
            <p:cNvSpPr/>
            <p:nvPr/>
          </p:nvSpPr>
          <p:spPr>
            <a:xfrm>
              <a:off x="4224487" y="1318219"/>
              <a:ext cx="6000614" cy="752033"/>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ED6E7581-96B9-4426-98ED-930B66C2636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AF7D7058-AA7D-41C1-B0A0-E0937C50A50E}"/>
              </a:ext>
            </a:extLst>
          </p:cNvPr>
          <p:cNvSpPr/>
          <p:nvPr/>
        </p:nvSpPr>
        <p:spPr>
          <a:xfrm>
            <a:off x="1745112" y="1199961"/>
            <a:ext cx="8424936" cy="646331"/>
          </a:xfrm>
          <a:prstGeom prst="rect">
            <a:avLst/>
          </a:prstGeom>
        </p:spPr>
        <p:txBody>
          <a:bodyPr wrap="square">
            <a:spAutoFit/>
          </a:bodyPr>
          <a:lstStyle/>
          <a:p>
            <a:pPr algn="ctr"/>
            <a:r>
              <a:rPr lang="pl-PL" b="1" dirty="0"/>
              <a:t>PRACTICAL METHODS</a:t>
            </a:r>
          </a:p>
          <a:p>
            <a:pPr algn="ctr"/>
            <a:r>
              <a:rPr lang="pl-PL" b="1" dirty="0"/>
              <a:t>Most </a:t>
            </a:r>
            <a:r>
              <a:rPr lang="pl-PL" b="1" dirty="0" err="1"/>
              <a:t>often</a:t>
            </a:r>
            <a:r>
              <a:rPr lang="pl-PL" b="1" dirty="0"/>
              <a:t> </a:t>
            </a:r>
            <a:r>
              <a:rPr lang="pl-PL" b="1" dirty="0" err="1"/>
              <a:t>used</a:t>
            </a:r>
            <a:r>
              <a:rPr lang="pl-PL" b="1" dirty="0"/>
              <a:t> in </a:t>
            </a:r>
            <a:r>
              <a:rPr lang="pl-PL" b="1" dirty="0" err="1"/>
              <a:t>training</a:t>
            </a:r>
            <a:r>
              <a:rPr lang="pl-PL" b="1" dirty="0"/>
              <a:t> of </a:t>
            </a:r>
            <a:r>
              <a:rPr lang="pl-PL" b="1" dirty="0" err="1"/>
              <a:t>chefs</a:t>
            </a:r>
            <a:endParaRPr lang="pl-PL" b="1" dirty="0"/>
          </a:p>
        </p:txBody>
      </p:sp>
      <p:graphicFrame>
        <p:nvGraphicFramePr>
          <p:cNvPr id="15" name="Tabela 14">
            <a:extLst>
              <a:ext uri="{FF2B5EF4-FFF2-40B4-BE49-F238E27FC236}">
                <a16:creationId xmlns:a16="http://schemas.microsoft.com/office/drawing/2014/main" id="{E6106C6B-1F2D-49E4-A29A-7F1B187CA90B}"/>
              </a:ext>
            </a:extLst>
          </p:cNvPr>
          <p:cNvGraphicFramePr>
            <a:graphicFrameLocks noGrp="1"/>
          </p:cNvGraphicFramePr>
          <p:nvPr>
            <p:extLst>
              <p:ext uri="{D42A27DB-BD31-4B8C-83A1-F6EECF244321}">
                <p14:modId xmlns:p14="http://schemas.microsoft.com/office/powerpoint/2010/main" val="2224698594"/>
              </p:ext>
            </p:extLst>
          </p:nvPr>
        </p:nvGraphicFramePr>
        <p:xfrm>
          <a:off x="1631506" y="2071403"/>
          <a:ext cx="9145014" cy="3006204"/>
        </p:xfrm>
        <a:graphic>
          <a:graphicData uri="http://schemas.openxmlformats.org/drawingml/2006/table">
            <a:tbl>
              <a:tblPr firstRow="1" bandRow="1">
                <a:tableStyleId>{2D5ABB26-0587-4C30-8999-92F81FD0307C}</a:tableStyleId>
              </a:tblPr>
              <a:tblGrid>
                <a:gridCol w="2790953">
                  <a:extLst>
                    <a:ext uri="{9D8B030D-6E8A-4147-A177-3AD203B41FA5}">
                      <a16:colId xmlns:a16="http://schemas.microsoft.com/office/drawing/2014/main" val="20000"/>
                    </a:ext>
                  </a:extLst>
                </a:gridCol>
                <a:gridCol w="6354061">
                  <a:extLst>
                    <a:ext uri="{9D8B030D-6E8A-4147-A177-3AD203B41FA5}">
                      <a16:colId xmlns:a16="http://schemas.microsoft.com/office/drawing/2014/main" val="20001"/>
                    </a:ext>
                  </a:extLst>
                </a:gridCol>
              </a:tblGrid>
              <a:tr h="1503102">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2"/>
                        </a:buBlip>
                        <a:tabLst/>
                        <a:defRPr/>
                      </a:pPr>
                      <a:r>
                        <a:rPr lang="pl-PL" altLang="pl-PL" sz="1600" b="1" dirty="0"/>
                        <a:t>SHOW WITH EXPLANATION</a:t>
                      </a:r>
                      <a:endParaRPr lang="pl-PL" altLang="pl-PL" sz="16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Connecting  the show with explanations regarding the presented object or phenomenon, e.g. a show of a new convection oven with an explanation of it functions</a:t>
                      </a:r>
                    </a:p>
                  </a:txBody>
                  <a:tcPr anchor="ctr"/>
                </a:tc>
                <a:extLst>
                  <a:ext uri="{0D108BD9-81ED-4DB2-BD59-A6C34878D82A}">
                    <a16:rowId xmlns:a16="http://schemas.microsoft.com/office/drawing/2014/main" val="10000"/>
                  </a:ext>
                </a:extLst>
              </a:tr>
              <a:tr h="1503102">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2"/>
                        </a:buBlip>
                        <a:tabLst/>
                        <a:defRPr/>
                      </a:pPr>
                      <a:r>
                        <a:rPr lang="pl-PL" altLang="pl-PL" sz="1600" b="1" dirty="0"/>
                        <a:t>SHOW WITH INSTRUCTIONS</a:t>
                      </a:r>
                      <a:endParaRPr lang="pl-PL" altLang="pl-PL" sz="16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 combination of a demonstration explaining how to proceed and the order in which the activity is carried out, e.g. showing how to carve a flower from a courgette with instructions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600" b="0" i="1" baseline="0" dirty="0">
                        <a:solidFill>
                          <a:schemeClr val="tx1"/>
                        </a:solidFill>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094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662956" y="180826"/>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21</a:t>
            </a:fld>
            <a:endParaRPr lang="en-US" altLang="pl-PL"/>
          </a:p>
        </p:txBody>
      </p:sp>
      <p:sp>
        <p:nvSpPr>
          <p:cNvPr id="10" name="Prostokąt 9">
            <a:extLst>
              <a:ext uri="{FF2B5EF4-FFF2-40B4-BE49-F238E27FC236}">
                <a16:creationId xmlns:a16="http://schemas.microsoft.com/office/drawing/2014/main" id="{9D30EC7D-6531-4522-AC2C-0E73BE1BCF03}"/>
              </a:ext>
            </a:extLst>
          </p:cNvPr>
          <p:cNvSpPr/>
          <p:nvPr/>
        </p:nvSpPr>
        <p:spPr>
          <a:xfrm>
            <a:off x="2567608" y="1157993"/>
            <a:ext cx="6547276" cy="663821"/>
          </a:xfrm>
          <a:prstGeom prst="rect">
            <a:avLst/>
          </a:prstGeom>
          <a:solidFill>
            <a:srgbClr val="FF99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pl-PL" sz="2000" b="1" dirty="0">
                <a:solidFill>
                  <a:schemeClr val="tx1"/>
                </a:solidFill>
              </a:rPr>
              <a:t>METODY PRAKTYCZNE</a:t>
            </a:r>
          </a:p>
        </p:txBody>
      </p:sp>
      <p:sp>
        <p:nvSpPr>
          <p:cNvPr id="7" name="Prostokąt: zagięty narożnik 6">
            <a:extLst>
              <a:ext uri="{FF2B5EF4-FFF2-40B4-BE49-F238E27FC236}">
                <a16:creationId xmlns:a16="http://schemas.microsoft.com/office/drawing/2014/main" id="{CAB8E08C-1931-43C3-9D2E-3CDFFABE3012}"/>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441D4595-9A31-44FA-8F9D-AE568CDD484D}"/>
              </a:ext>
            </a:extLst>
          </p:cNvPr>
          <p:cNvGrpSpPr/>
          <p:nvPr/>
        </p:nvGrpSpPr>
        <p:grpSpPr>
          <a:xfrm>
            <a:off x="1576534" y="1124745"/>
            <a:ext cx="9271994" cy="4824535"/>
            <a:chOff x="4224487" y="1318219"/>
            <a:chExt cx="6000614" cy="4964831"/>
          </a:xfrm>
        </p:grpSpPr>
        <p:sp>
          <p:nvSpPr>
            <p:cNvPr id="9" name="Prostokąt 8">
              <a:extLst>
                <a:ext uri="{FF2B5EF4-FFF2-40B4-BE49-F238E27FC236}">
                  <a16:creationId xmlns:a16="http://schemas.microsoft.com/office/drawing/2014/main" id="{99CD608E-07A3-41BA-BECB-CFD1BECCD0F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2FBF9CC2-C055-4300-8D00-CB44B404BF1F}"/>
                </a:ext>
              </a:extLst>
            </p:cNvPr>
            <p:cNvSpPr/>
            <p:nvPr/>
          </p:nvSpPr>
          <p:spPr>
            <a:xfrm>
              <a:off x="4224487" y="1318219"/>
              <a:ext cx="6000614" cy="752033"/>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ED6E7581-96B9-4426-98ED-930B66C2636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AF7D7058-AA7D-41C1-B0A0-E0937C50A50E}"/>
              </a:ext>
            </a:extLst>
          </p:cNvPr>
          <p:cNvSpPr/>
          <p:nvPr/>
        </p:nvSpPr>
        <p:spPr>
          <a:xfrm>
            <a:off x="1745112" y="1199961"/>
            <a:ext cx="8424936" cy="646331"/>
          </a:xfrm>
          <a:prstGeom prst="rect">
            <a:avLst/>
          </a:prstGeom>
        </p:spPr>
        <p:txBody>
          <a:bodyPr wrap="square">
            <a:spAutoFit/>
          </a:bodyPr>
          <a:lstStyle/>
          <a:p>
            <a:pPr algn="ctr"/>
            <a:r>
              <a:rPr lang="pl-PL" b="1" dirty="0"/>
              <a:t>PRACTICAL METHODS</a:t>
            </a:r>
          </a:p>
          <a:p>
            <a:pPr algn="ctr"/>
            <a:r>
              <a:rPr lang="pl-PL" b="1" dirty="0"/>
              <a:t>Most </a:t>
            </a:r>
            <a:r>
              <a:rPr lang="pl-PL" b="1" dirty="0" err="1"/>
              <a:t>often</a:t>
            </a:r>
            <a:r>
              <a:rPr lang="pl-PL" b="1" dirty="0"/>
              <a:t> </a:t>
            </a:r>
            <a:r>
              <a:rPr lang="pl-PL" b="1" dirty="0" err="1"/>
              <a:t>used</a:t>
            </a:r>
            <a:r>
              <a:rPr lang="pl-PL" b="1" dirty="0"/>
              <a:t> in </a:t>
            </a:r>
            <a:r>
              <a:rPr lang="pl-PL" b="1" dirty="0" err="1"/>
              <a:t>training</a:t>
            </a:r>
            <a:r>
              <a:rPr lang="pl-PL" b="1" dirty="0"/>
              <a:t> of </a:t>
            </a:r>
            <a:r>
              <a:rPr lang="pl-PL" b="1" dirty="0" err="1"/>
              <a:t>chefs</a:t>
            </a:r>
            <a:endParaRPr lang="pl-PL" b="1" dirty="0"/>
          </a:p>
        </p:txBody>
      </p:sp>
      <p:graphicFrame>
        <p:nvGraphicFramePr>
          <p:cNvPr id="15" name="Tabela 14">
            <a:extLst>
              <a:ext uri="{FF2B5EF4-FFF2-40B4-BE49-F238E27FC236}">
                <a16:creationId xmlns:a16="http://schemas.microsoft.com/office/drawing/2014/main" id="{E6106C6B-1F2D-49E4-A29A-7F1B187CA90B}"/>
              </a:ext>
            </a:extLst>
          </p:cNvPr>
          <p:cNvGraphicFramePr>
            <a:graphicFrameLocks noGrp="1"/>
          </p:cNvGraphicFramePr>
          <p:nvPr>
            <p:extLst>
              <p:ext uri="{D42A27DB-BD31-4B8C-83A1-F6EECF244321}">
                <p14:modId xmlns:p14="http://schemas.microsoft.com/office/powerpoint/2010/main" val="1125433351"/>
              </p:ext>
            </p:extLst>
          </p:nvPr>
        </p:nvGraphicFramePr>
        <p:xfrm>
          <a:off x="1631506" y="2071403"/>
          <a:ext cx="9145014" cy="3006204"/>
        </p:xfrm>
        <a:graphic>
          <a:graphicData uri="http://schemas.openxmlformats.org/drawingml/2006/table">
            <a:tbl>
              <a:tblPr firstRow="1" bandRow="1">
                <a:tableStyleId>{2D5ABB26-0587-4C30-8999-92F81FD0307C}</a:tableStyleId>
              </a:tblPr>
              <a:tblGrid>
                <a:gridCol w="2790953">
                  <a:extLst>
                    <a:ext uri="{9D8B030D-6E8A-4147-A177-3AD203B41FA5}">
                      <a16:colId xmlns:a16="http://schemas.microsoft.com/office/drawing/2014/main" val="20000"/>
                    </a:ext>
                  </a:extLst>
                </a:gridCol>
                <a:gridCol w="6354061">
                  <a:extLst>
                    <a:ext uri="{9D8B030D-6E8A-4147-A177-3AD203B41FA5}">
                      <a16:colId xmlns:a16="http://schemas.microsoft.com/office/drawing/2014/main" val="20001"/>
                    </a:ext>
                  </a:extLst>
                </a:gridCol>
              </a:tblGrid>
              <a:tr h="1503102">
                <a:tc>
                  <a:txBody>
                    <a:bodyPr/>
                    <a:lstStyle/>
                    <a:p>
                      <a:pPr marL="342900" indent="-342900">
                        <a:lnSpc>
                          <a:spcPct val="114000"/>
                        </a:lnSpc>
                        <a:spcAft>
                          <a:spcPts val="600"/>
                        </a:spcAft>
                        <a:buBlip>
                          <a:blip r:embed="rId2"/>
                        </a:buBlip>
                      </a:pPr>
                      <a:r>
                        <a:rPr lang="en-GB" altLang="pl-PL" sz="1600" b="1" dirty="0"/>
                        <a:t>COURSE, LABORATORY AND PRODUCTION EXERCISES</a:t>
                      </a:r>
                      <a:endParaRPr lang="pl-PL" altLang="pl-PL" sz="1600" b="1" dirty="0"/>
                    </a:p>
                  </a:txBody>
                  <a:tcPr anchor="ctr"/>
                </a:tc>
                <a:tc>
                  <a:txBody>
                    <a:bodyPr/>
                    <a:lstStyle/>
                    <a:p>
                      <a:r>
                        <a:rPr lang="en-GB" sz="1600" dirty="0"/>
                        <a:t>practical execution of professional tasks in contractual, low-simulated and real conditions, </a:t>
                      </a:r>
                      <a:r>
                        <a:rPr lang="en-GB" sz="1600" dirty="0" err="1"/>
                        <a:t>eg</a:t>
                      </a:r>
                      <a:r>
                        <a:rPr lang="en-GB" sz="1600" dirty="0"/>
                        <a:t> Using sweet potato in dishes </a:t>
                      </a:r>
                      <a:endParaRPr lang="pl-PL" sz="1600" i="1" dirty="0">
                        <a:solidFill>
                          <a:schemeClr val="tx1"/>
                        </a:solidFill>
                      </a:endParaRPr>
                    </a:p>
                  </a:txBody>
                  <a:tcPr anchor="ctr"/>
                </a:tc>
                <a:extLst>
                  <a:ext uri="{0D108BD9-81ED-4DB2-BD59-A6C34878D82A}">
                    <a16:rowId xmlns:a16="http://schemas.microsoft.com/office/drawing/2014/main" val="10002"/>
                  </a:ext>
                </a:extLst>
              </a:tr>
              <a:tr h="1503102">
                <a:tc>
                  <a:txBody>
                    <a:bodyPr/>
                    <a:lstStyle/>
                    <a:p>
                      <a:pPr marL="342900" indent="-342900">
                        <a:lnSpc>
                          <a:spcPct val="114000"/>
                        </a:lnSpc>
                        <a:spcAft>
                          <a:spcPts val="600"/>
                        </a:spcAft>
                        <a:buBlip>
                          <a:blip r:embed="rId2"/>
                        </a:buBlip>
                      </a:pPr>
                      <a:r>
                        <a:rPr lang="pl-PL" altLang="pl-PL" sz="1600" b="1" dirty="0">
                          <a:solidFill>
                            <a:schemeClr val="tx1"/>
                          </a:solidFill>
                        </a:rPr>
                        <a:t>PREPARING THE PROJECT</a:t>
                      </a:r>
                    </a:p>
                  </a:txBody>
                  <a:tcPr anchor="ctr"/>
                </a:tc>
                <a:tc>
                  <a:txBody>
                    <a:bodyPr/>
                    <a:lstStyle/>
                    <a:p>
                      <a:r>
                        <a:rPr lang="en-GB" sz="1600" dirty="0"/>
                        <a:t>development of a service, system or object design along with relevant information, </a:t>
                      </a:r>
                      <a:r>
                        <a:rPr lang="en-GB" sz="1600" dirty="0" err="1"/>
                        <a:t>e.g</a:t>
                      </a:r>
                      <a:r>
                        <a:rPr lang="en-GB" sz="1600" dirty="0"/>
                        <a:t> a project of banquet table decoration using sculptures from fruit done by the carving technique</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Tree>
    <p:extLst>
      <p:ext uri="{BB962C8B-B14F-4D97-AF65-F5344CB8AC3E}">
        <p14:creationId xmlns:p14="http://schemas.microsoft.com/office/powerpoint/2010/main" val="676737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ójkąt równoramienny 9">
            <a:extLst>
              <a:ext uri="{FF2B5EF4-FFF2-40B4-BE49-F238E27FC236}">
                <a16:creationId xmlns:a16="http://schemas.microsoft.com/office/drawing/2014/main" id="{41EA9D86-CC79-49D7-80F2-EFC5911B79F1}"/>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BE2032CD-8C8F-40E3-AA50-B4B908A4C98F}"/>
              </a:ext>
            </a:extLst>
          </p:cNvPr>
          <p:cNvSpPr/>
          <p:nvPr/>
        </p:nvSpPr>
        <p:spPr>
          <a:xfrm>
            <a:off x="5562224" y="1844824"/>
            <a:ext cx="6629776" cy="3670992"/>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Prostokąt 3">
            <a:extLst>
              <a:ext uri="{FF2B5EF4-FFF2-40B4-BE49-F238E27FC236}">
                <a16:creationId xmlns:a16="http://schemas.microsoft.com/office/drawing/2014/main" id="{40653D3F-B9E6-403D-8AA2-8E5D9D018579}"/>
              </a:ext>
            </a:extLst>
          </p:cNvPr>
          <p:cNvSpPr/>
          <p:nvPr/>
        </p:nvSpPr>
        <p:spPr>
          <a:xfrm>
            <a:off x="5583695" y="4625367"/>
            <a:ext cx="6608305" cy="603833"/>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22</a:t>
            </a:fld>
            <a:endParaRPr lang="en-US" altLang="pl-PL"/>
          </a:p>
        </p:txBody>
      </p:sp>
      <p:sp>
        <p:nvSpPr>
          <p:cNvPr id="9" name="Prostokąt: zagięty narożnik 8">
            <a:extLst>
              <a:ext uri="{FF2B5EF4-FFF2-40B4-BE49-F238E27FC236}">
                <a16:creationId xmlns:a16="http://schemas.microsoft.com/office/drawing/2014/main" id="{D2875F18-949B-4E16-8CAA-B3B1CCC61F59}"/>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pic>
        <p:nvPicPr>
          <p:cNvPr id="12" name="Grafika 11">
            <a:extLst>
              <a:ext uri="{FF2B5EF4-FFF2-40B4-BE49-F238E27FC236}">
                <a16:creationId xmlns:a16="http://schemas.microsoft.com/office/drawing/2014/main" id="{5456B41D-1F29-4D9F-A7C0-541DC7368C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7540" y="2197584"/>
            <a:ext cx="2462831" cy="2462831"/>
          </a:xfrm>
          <a:prstGeom prst="rect">
            <a:avLst/>
          </a:prstGeom>
        </p:spPr>
      </p:pic>
      <p:sp>
        <p:nvSpPr>
          <p:cNvPr id="13" name="Podtytuł 2">
            <a:extLst>
              <a:ext uri="{FF2B5EF4-FFF2-40B4-BE49-F238E27FC236}">
                <a16:creationId xmlns:a16="http://schemas.microsoft.com/office/drawing/2014/main" id="{3835DA97-2AE6-4A0D-AEB1-C348EF262495}"/>
              </a:ext>
            </a:extLst>
          </p:cNvPr>
          <p:cNvSpPr>
            <a:spLocks noGrp="1"/>
          </p:cNvSpPr>
          <p:nvPr>
            <p:ph idx="1"/>
          </p:nvPr>
        </p:nvSpPr>
        <p:spPr>
          <a:xfrm>
            <a:off x="6210296" y="2133564"/>
            <a:ext cx="5213700" cy="2526851"/>
          </a:xfrm>
        </p:spPr>
        <p:txBody>
          <a:bodyPr/>
          <a:lstStyle/>
          <a:p>
            <a:pPr marL="0" indent="0">
              <a:buNone/>
            </a:pPr>
            <a:r>
              <a:rPr lang="pl-PL" sz="2000" b="1" dirty="0">
                <a:solidFill>
                  <a:schemeClr val="bg1"/>
                </a:solidFill>
              </a:rPr>
              <a:t>PRACTICAL METHOD</a:t>
            </a:r>
          </a:p>
          <a:p>
            <a:pPr marL="0" indent="0">
              <a:buNone/>
            </a:pPr>
            <a:r>
              <a:rPr lang="en-GB" sz="1600" dirty="0">
                <a:solidFill>
                  <a:schemeClr val="tx1">
                    <a:lumMod val="75000"/>
                    <a:lumOff val="25000"/>
                  </a:schemeClr>
                </a:solidFill>
              </a:rPr>
              <a:t>Demonstrations, exercises, projects are very effective methods, thanks to which one can acquire knowledge and skills gradually and with increasing difficulty.</a:t>
            </a:r>
          </a:p>
          <a:p>
            <a:pPr marL="0" indent="0">
              <a:buNone/>
            </a:pPr>
            <a:r>
              <a:rPr lang="en-GB" sz="1600" dirty="0">
                <a:solidFill>
                  <a:schemeClr val="tx1">
                    <a:lumMod val="75000"/>
                    <a:lumOff val="25000"/>
                  </a:schemeClr>
                </a:solidFill>
              </a:rPr>
              <a:t>The action learning method is constructed "vice versa". It focuses on the analysis of actions already taken, from which knowledge emerges leading to the improvement of skills and quality of future behaviours. This analysis includes answering questions:</a:t>
            </a:r>
            <a:endParaRPr lang="pl-PL" sz="1600" dirty="0">
              <a:solidFill>
                <a:schemeClr val="tx1">
                  <a:lumMod val="75000"/>
                  <a:lumOff val="25000"/>
                </a:schemeClr>
              </a:solidFill>
            </a:endParaRPr>
          </a:p>
        </p:txBody>
      </p:sp>
      <p:sp>
        <p:nvSpPr>
          <p:cNvPr id="2" name="Prostokąt 1">
            <a:extLst>
              <a:ext uri="{FF2B5EF4-FFF2-40B4-BE49-F238E27FC236}">
                <a16:creationId xmlns:a16="http://schemas.microsoft.com/office/drawing/2014/main" id="{9C83D3E2-0822-4CD2-AB0B-338443C5F765}"/>
              </a:ext>
            </a:extLst>
          </p:cNvPr>
          <p:cNvSpPr/>
          <p:nvPr/>
        </p:nvSpPr>
        <p:spPr>
          <a:xfrm>
            <a:off x="6224811" y="4725144"/>
            <a:ext cx="5851795" cy="369332"/>
          </a:xfrm>
          <a:prstGeom prst="rect">
            <a:avLst/>
          </a:prstGeom>
        </p:spPr>
        <p:txBody>
          <a:bodyPr wrap="none">
            <a:spAutoFit/>
          </a:bodyPr>
          <a:lstStyle/>
          <a:p>
            <a:pPr marL="0" indent="0">
              <a:buNone/>
            </a:pPr>
            <a:r>
              <a:rPr lang="pl-PL" b="1" dirty="0" err="1">
                <a:solidFill>
                  <a:schemeClr val="bg1"/>
                </a:solidFill>
              </a:rPr>
              <a:t>Where</a:t>
            </a:r>
            <a:r>
              <a:rPr lang="pl-PL" b="1" dirty="0">
                <a:solidFill>
                  <a:schemeClr val="bg1"/>
                </a:solidFill>
              </a:rPr>
              <a:t>?, </a:t>
            </a:r>
            <a:r>
              <a:rPr lang="pl-PL" b="1" dirty="0" err="1">
                <a:solidFill>
                  <a:schemeClr val="bg1"/>
                </a:solidFill>
              </a:rPr>
              <a:t>who</a:t>
            </a:r>
            <a:r>
              <a:rPr lang="pl-PL" b="1" dirty="0">
                <a:solidFill>
                  <a:schemeClr val="bg1"/>
                </a:solidFill>
              </a:rPr>
              <a:t>?, </a:t>
            </a:r>
            <a:r>
              <a:rPr lang="pl-PL" b="1" dirty="0" err="1">
                <a:solidFill>
                  <a:schemeClr val="bg1"/>
                </a:solidFill>
              </a:rPr>
              <a:t>when</a:t>
            </a:r>
            <a:r>
              <a:rPr lang="pl-PL" b="1" dirty="0">
                <a:solidFill>
                  <a:schemeClr val="bg1"/>
                </a:solidFill>
              </a:rPr>
              <a:t>?, </a:t>
            </a:r>
            <a:r>
              <a:rPr lang="pl-PL" b="1" dirty="0" err="1">
                <a:solidFill>
                  <a:schemeClr val="bg1"/>
                </a:solidFill>
              </a:rPr>
              <a:t>what</a:t>
            </a:r>
            <a:r>
              <a:rPr lang="pl-PL" b="1" dirty="0">
                <a:solidFill>
                  <a:schemeClr val="bg1"/>
                </a:solidFill>
              </a:rPr>
              <a:t>?, </a:t>
            </a:r>
            <a:r>
              <a:rPr lang="pl-PL" b="1" dirty="0" err="1">
                <a:solidFill>
                  <a:schemeClr val="bg1"/>
                </a:solidFill>
              </a:rPr>
              <a:t>why</a:t>
            </a:r>
            <a:r>
              <a:rPr lang="pl-PL" b="1" dirty="0">
                <a:solidFill>
                  <a:schemeClr val="bg1"/>
                </a:solidFill>
              </a:rPr>
              <a:t>?, </a:t>
            </a:r>
            <a:r>
              <a:rPr lang="pl-PL" b="1" dirty="0" err="1">
                <a:solidFill>
                  <a:schemeClr val="bg1"/>
                </a:solidFill>
              </a:rPr>
              <a:t>how</a:t>
            </a:r>
            <a:r>
              <a:rPr lang="pl-PL" b="1" dirty="0">
                <a:solidFill>
                  <a:schemeClr val="bg1"/>
                </a:solidFill>
              </a:rPr>
              <a:t> big?, </a:t>
            </a:r>
            <a:r>
              <a:rPr lang="pl-PL" b="1" dirty="0" err="1">
                <a:solidFill>
                  <a:schemeClr val="bg1"/>
                </a:solidFill>
              </a:rPr>
              <a:t>how</a:t>
            </a:r>
            <a:r>
              <a:rPr lang="pl-PL" b="1" dirty="0">
                <a:solidFill>
                  <a:schemeClr val="bg1"/>
                </a:solidFill>
              </a:rPr>
              <a:t> </a:t>
            </a:r>
            <a:r>
              <a:rPr lang="pl-PL" b="1" dirty="0" err="1">
                <a:solidFill>
                  <a:schemeClr val="bg1"/>
                </a:solidFill>
              </a:rPr>
              <a:t>many</a:t>
            </a:r>
            <a:r>
              <a:rPr lang="pl-PL" b="1" dirty="0">
                <a:solidFill>
                  <a:schemeClr val="bg1"/>
                </a:solidFill>
              </a:rPr>
              <a:t>?</a:t>
            </a:r>
          </a:p>
        </p:txBody>
      </p:sp>
    </p:spTree>
    <p:extLst>
      <p:ext uri="{BB962C8B-B14F-4D97-AF65-F5344CB8AC3E}">
        <p14:creationId xmlns:p14="http://schemas.microsoft.com/office/powerpoint/2010/main" val="406152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23</a:t>
            </a:fld>
            <a:endParaRPr lang="en-US" altLang="pl-PL"/>
          </a:p>
        </p:txBody>
      </p:sp>
      <p:sp>
        <p:nvSpPr>
          <p:cNvPr id="7" name="Trójkąt równoramienny 6">
            <a:extLst>
              <a:ext uri="{FF2B5EF4-FFF2-40B4-BE49-F238E27FC236}">
                <a16:creationId xmlns:a16="http://schemas.microsoft.com/office/drawing/2014/main" id="{839DA0E7-CF93-42ED-AAD4-6608C8D2BE5C}"/>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A8B4F3C6-7BA1-4695-956D-4AA99F3C3B55}"/>
              </a:ext>
            </a:extLst>
          </p:cNvPr>
          <p:cNvSpPr/>
          <p:nvPr/>
        </p:nvSpPr>
        <p:spPr>
          <a:xfrm>
            <a:off x="5562224" y="1492646"/>
            <a:ext cx="6629776" cy="4231332"/>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40D1F464-5F6A-405C-8889-D92B1076AA74}"/>
              </a:ext>
            </a:extLst>
          </p:cNvPr>
          <p:cNvSpPr>
            <a:spLocks noGrp="1"/>
          </p:cNvSpPr>
          <p:nvPr>
            <p:ph idx="1"/>
          </p:nvPr>
        </p:nvSpPr>
        <p:spPr>
          <a:xfrm>
            <a:off x="5951984" y="1628800"/>
            <a:ext cx="5213700" cy="3896636"/>
          </a:xfrm>
        </p:spPr>
        <p:txBody>
          <a:bodyPr/>
          <a:lstStyle/>
          <a:p>
            <a:pPr marL="0" indent="0">
              <a:lnSpc>
                <a:spcPct val="200000"/>
              </a:lnSpc>
              <a:buNone/>
            </a:pPr>
            <a:r>
              <a:rPr lang="pl-PL" sz="2000" b="1" dirty="0">
                <a:solidFill>
                  <a:schemeClr val="bg1"/>
                </a:solidFill>
              </a:rPr>
              <a:t>PRACTICAL METHOD – </a:t>
            </a:r>
            <a:r>
              <a:rPr lang="pl-PL" sz="2000" b="1" dirty="0" err="1">
                <a:solidFill>
                  <a:schemeClr val="bg1"/>
                </a:solidFill>
              </a:rPr>
              <a:t>action</a:t>
            </a:r>
            <a:r>
              <a:rPr lang="pl-PL" sz="2000" b="1" dirty="0">
                <a:solidFill>
                  <a:schemeClr val="bg1"/>
                </a:solidFill>
              </a:rPr>
              <a:t> learning</a:t>
            </a:r>
          </a:p>
          <a:p>
            <a:pPr marL="0" indent="0">
              <a:lnSpc>
                <a:spcPct val="200000"/>
              </a:lnSpc>
              <a:buNone/>
            </a:pPr>
            <a:r>
              <a:rPr lang="pl-PL" altLang="pl-PL" sz="1600" b="1" dirty="0">
                <a:solidFill>
                  <a:schemeClr val="tx1">
                    <a:lumMod val="75000"/>
                    <a:lumOff val="25000"/>
                  </a:schemeClr>
                </a:solidFill>
              </a:rPr>
              <a:t>For </a:t>
            </a:r>
            <a:r>
              <a:rPr lang="pl-PL" altLang="pl-PL" sz="1600" b="1" dirty="0" err="1">
                <a:solidFill>
                  <a:schemeClr val="tx1">
                    <a:lumMod val="75000"/>
                    <a:lumOff val="25000"/>
                  </a:schemeClr>
                </a:solidFill>
              </a:rPr>
              <a:t>example</a:t>
            </a:r>
            <a:r>
              <a:rPr lang="pl-PL" altLang="pl-PL" sz="1600" b="1" dirty="0">
                <a:solidFill>
                  <a:schemeClr val="tx1">
                    <a:lumMod val="75000"/>
                    <a:lumOff val="25000"/>
                  </a:schemeClr>
                </a:solidFill>
              </a:rPr>
              <a:t> </a:t>
            </a:r>
            <a:r>
              <a:rPr lang="pl-PL" altLang="pl-PL" sz="1600" b="1" dirty="0" err="1">
                <a:solidFill>
                  <a:schemeClr val="tx1">
                    <a:lumMod val="75000"/>
                    <a:lumOff val="25000"/>
                  </a:schemeClr>
                </a:solidFill>
              </a:rPr>
              <a:t>after</a:t>
            </a:r>
            <a:r>
              <a:rPr lang="pl-PL" altLang="pl-PL" sz="1600" b="1" dirty="0">
                <a:solidFill>
                  <a:schemeClr val="tx1">
                    <a:lumMod val="75000"/>
                    <a:lumOff val="25000"/>
                  </a:schemeClr>
                </a:solidFill>
              </a:rPr>
              <a:t> </a:t>
            </a:r>
            <a:r>
              <a:rPr lang="pl-PL" altLang="pl-PL" sz="1600" b="1" dirty="0" err="1">
                <a:solidFill>
                  <a:schemeClr val="tx1">
                    <a:lumMod val="75000"/>
                    <a:lumOff val="25000"/>
                  </a:schemeClr>
                </a:solidFill>
              </a:rPr>
              <a:t>an</a:t>
            </a:r>
            <a:r>
              <a:rPr lang="pl-PL" altLang="pl-PL" sz="1600" b="1" dirty="0">
                <a:solidFill>
                  <a:schemeClr val="tx1">
                    <a:lumMod val="75000"/>
                    <a:lumOff val="25000"/>
                  </a:schemeClr>
                </a:solidFill>
              </a:rPr>
              <a:t> </a:t>
            </a:r>
            <a:r>
              <a:rPr lang="pl-PL" altLang="pl-PL" sz="1600" b="1" dirty="0" err="1">
                <a:solidFill>
                  <a:schemeClr val="tx1">
                    <a:lumMod val="75000"/>
                    <a:lumOff val="25000"/>
                  </a:schemeClr>
                </a:solidFill>
              </a:rPr>
              <a:t>observation</a:t>
            </a:r>
            <a:r>
              <a:rPr lang="pl-PL" altLang="pl-PL" sz="1600" b="1" dirty="0">
                <a:solidFill>
                  <a:schemeClr val="tx1">
                    <a:lumMod val="75000"/>
                    <a:lumOff val="25000"/>
                  </a:schemeClr>
                </a:solidFill>
              </a:rPr>
              <a:t> of :</a:t>
            </a: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Carving</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sculptures</a:t>
            </a:r>
            <a:r>
              <a:rPr lang="pl-PL" altLang="pl-PL" sz="1600" dirty="0">
                <a:solidFill>
                  <a:schemeClr val="tx1">
                    <a:lumMod val="75000"/>
                    <a:lumOff val="25000"/>
                  </a:schemeClr>
                </a:solidFill>
              </a:rPr>
              <a:t> from hard </a:t>
            </a:r>
            <a:r>
              <a:rPr lang="pl-PL" altLang="pl-PL" sz="1600" dirty="0" err="1">
                <a:solidFill>
                  <a:schemeClr val="tx1">
                    <a:lumMod val="75000"/>
                    <a:lumOff val="25000"/>
                  </a:schemeClr>
                </a:solidFill>
              </a:rPr>
              <a:t>vegetables</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carott</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cellery</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raddish</a:t>
            </a:r>
            <a:r>
              <a:rPr lang="pl-PL" altLang="pl-PL" sz="1600" dirty="0">
                <a:solidFill>
                  <a:schemeClr val="tx1">
                    <a:lumMod val="75000"/>
                    <a:lumOff val="25000"/>
                  </a:schemeClr>
                </a:solidFill>
              </a:rPr>
              <a:t>) </a:t>
            </a: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Making</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decorations</a:t>
            </a:r>
            <a:r>
              <a:rPr lang="pl-PL" altLang="pl-PL" sz="1600" dirty="0">
                <a:solidFill>
                  <a:schemeClr val="tx1">
                    <a:lumMod val="75000"/>
                    <a:lumOff val="25000"/>
                  </a:schemeClr>
                </a:solidFill>
              </a:rPr>
              <a:t> from </a:t>
            </a:r>
            <a:r>
              <a:rPr lang="pl-PL" altLang="pl-PL" sz="1600" dirty="0" err="1">
                <a:solidFill>
                  <a:schemeClr val="tx1">
                    <a:lumMod val="75000"/>
                    <a:lumOff val="25000"/>
                  </a:schemeClr>
                </a:solidFill>
              </a:rPr>
              <a:t>caramel</a:t>
            </a:r>
            <a:endParaRPr lang="pl-PL" altLang="pl-PL" sz="1600" dirty="0">
              <a:solidFill>
                <a:schemeClr val="tx1">
                  <a:lumMod val="75000"/>
                  <a:lumOff val="25000"/>
                </a:schemeClr>
              </a:solidFill>
            </a:endParaRPr>
          </a:p>
          <a:p>
            <a:pPr lvl="0" eaLnBrk="1" fontAlgn="auto" hangingPunct="1">
              <a:lnSpc>
                <a:spcPct val="114000"/>
              </a:lnSpc>
              <a:spcBef>
                <a:spcPts val="0"/>
              </a:spcBef>
              <a:spcAft>
                <a:spcPts val="600"/>
              </a:spcAft>
              <a:buBlip>
                <a:blip r:embed="rId2">
                  <a:extLst/>
                </a:blip>
              </a:buBlip>
            </a:pPr>
            <a:r>
              <a:rPr lang="pl-PL" altLang="pl-PL" sz="1600" dirty="0">
                <a:solidFill>
                  <a:schemeClr val="tx1">
                    <a:lumMod val="75000"/>
                    <a:lumOff val="25000"/>
                  </a:schemeClr>
                </a:solidFill>
              </a:rPr>
              <a:t>A film </a:t>
            </a:r>
            <a:r>
              <a:rPr lang="pl-PL" altLang="pl-PL" sz="1600" dirty="0" err="1">
                <a:solidFill>
                  <a:schemeClr val="tx1">
                    <a:lumMod val="75000"/>
                    <a:lumOff val="25000"/>
                  </a:schemeClr>
                </a:solidFill>
              </a:rPr>
              <a:t>which</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shows</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how</a:t>
            </a:r>
            <a:r>
              <a:rPr lang="pl-PL" altLang="pl-PL" sz="1600" dirty="0">
                <a:solidFill>
                  <a:schemeClr val="tx1">
                    <a:lumMod val="75000"/>
                    <a:lumOff val="25000"/>
                  </a:schemeClr>
                </a:solidFill>
              </a:rPr>
              <a:t> to </a:t>
            </a:r>
            <a:r>
              <a:rPr lang="pl-PL" altLang="pl-PL" sz="1600" dirty="0" err="1">
                <a:solidFill>
                  <a:schemeClr val="tx1">
                    <a:lumMod val="75000"/>
                    <a:lumOff val="25000"/>
                  </a:schemeClr>
                </a:solidFill>
              </a:rPr>
              <a:t>compose</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dishes</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based</a:t>
            </a:r>
            <a:r>
              <a:rPr lang="pl-PL" altLang="pl-PL" sz="1600" dirty="0">
                <a:solidFill>
                  <a:schemeClr val="tx1">
                    <a:lumMod val="75000"/>
                    <a:lumOff val="25000"/>
                  </a:schemeClr>
                </a:solidFill>
              </a:rPr>
              <a:t> on </a:t>
            </a:r>
            <a:r>
              <a:rPr lang="pl-PL" altLang="pl-PL" sz="1600" dirty="0" err="1">
                <a:solidFill>
                  <a:schemeClr val="tx1">
                    <a:lumMod val="75000"/>
                    <a:lumOff val="25000"/>
                  </a:schemeClr>
                </a:solidFill>
              </a:rPr>
              <a:t>molecular</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kitchen</a:t>
            </a:r>
            <a:endParaRPr lang="pl-PL" altLang="pl-PL" sz="1600" dirty="0">
              <a:solidFill>
                <a:schemeClr val="tx1">
                  <a:lumMod val="75000"/>
                  <a:lumOff val="25000"/>
                </a:schemeClr>
              </a:solidFill>
            </a:endParaRPr>
          </a:p>
          <a:p>
            <a:pPr marL="0" indent="0" eaLnBrk="1" fontAlgn="auto" hangingPunct="1">
              <a:lnSpc>
                <a:spcPct val="114000"/>
              </a:lnSpc>
              <a:spcBef>
                <a:spcPts val="0"/>
              </a:spcBef>
              <a:spcAft>
                <a:spcPts val="600"/>
              </a:spcAft>
              <a:buNone/>
            </a:pPr>
            <a:r>
              <a:rPr lang="en-GB" altLang="pl-PL" sz="1600" dirty="0">
                <a:solidFill>
                  <a:schemeClr val="tx1">
                    <a:lumMod val="75000"/>
                    <a:lumOff val="25000"/>
                  </a:schemeClr>
                </a:solidFill>
              </a:rPr>
              <a:t>you should point out all correctly completed activities, all errors noticed, consider how many of them were, why they were committed and what to do to avoid them in the future.</a:t>
            </a:r>
            <a:endParaRPr lang="pl-PL" altLang="pl-PL" sz="1600" dirty="0">
              <a:solidFill>
                <a:schemeClr val="tx1">
                  <a:lumMod val="75000"/>
                  <a:lumOff val="25000"/>
                </a:schemeClr>
              </a:solidFill>
            </a:endParaRPr>
          </a:p>
          <a:p>
            <a:pPr marL="0" indent="0">
              <a:buNone/>
            </a:pPr>
            <a:endParaRPr lang="pl-PL" sz="1800" b="1" dirty="0">
              <a:solidFill>
                <a:schemeClr val="bg1"/>
              </a:solidFill>
            </a:endParaRPr>
          </a:p>
        </p:txBody>
      </p:sp>
      <p:pic>
        <p:nvPicPr>
          <p:cNvPr id="12" name="Obraz 11">
            <a:extLst>
              <a:ext uri="{FF2B5EF4-FFF2-40B4-BE49-F238E27FC236}">
                <a16:creationId xmlns:a16="http://schemas.microsoft.com/office/drawing/2014/main" id="{BF7B95BB-FE46-4BED-B0E8-DAACD6FC2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2662589"/>
            <a:ext cx="2088231" cy="2088231"/>
          </a:xfrm>
          <a:prstGeom prst="rect">
            <a:avLst/>
          </a:prstGeom>
        </p:spPr>
      </p:pic>
    </p:spTree>
    <p:extLst>
      <p:ext uri="{BB962C8B-B14F-4D97-AF65-F5344CB8AC3E}">
        <p14:creationId xmlns:p14="http://schemas.microsoft.com/office/powerpoint/2010/main" val="1516575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24</a:t>
            </a:fld>
            <a:endParaRPr lang="en-US" altLang="pl-PL"/>
          </a:p>
        </p:txBody>
      </p:sp>
      <p:sp>
        <p:nvSpPr>
          <p:cNvPr id="9" name="Prostokąt: zagięty narożnik 8">
            <a:extLst>
              <a:ext uri="{FF2B5EF4-FFF2-40B4-BE49-F238E27FC236}">
                <a16:creationId xmlns:a16="http://schemas.microsoft.com/office/drawing/2014/main" id="{73660AB1-55A3-418E-96B3-480845D54ED7}"/>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0" name="Trójkąt równoramienny 9">
            <a:extLst>
              <a:ext uri="{FF2B5EF4-FFF2-40B4-BE49-F238E27FC236}">
                <a16:creationId xmlns:a16="http://schemas.microsoft.com/office/drawing/2014/main" id="{A39DC2F1-B504-4B10-9B11-A1C4DF5C90DD}"/>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DFDECFA-CE53-4BB9-9C59-2CCB0C38AA00}"/>
              </a:ext>
            </a:extLst>
          </p:cNvPr>
          <p:cNvSpPr/>
          <p:nvPr/>
        </p:nvSpPr>
        <p:spPr>
          <a:xfrm>
            <a:off x="5562224" y="2211542"/>
            <a:ext cx="6629776" cy="279354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odtytuł 2">
            <a:extLst>
              <a:ext uri="{FF2B5EF4-FFF2-40B4-BE49-F238E27FC236}">
                <a16:creationId xmlns:a16="http://schemas.microsoft.com/office/drawing/2014/main" id="{BCF37FB0-1AF6-4FDB-B459-0FC8F74052C3}"/>
              </a:ext>
            </a:extLst>
          </p:cNvPr>
          <p:cNvSpPr>
            <a:spLocks noGrp="1"/>
          </p:cNvSpPr>
          <p:nvPr>
            <p:ph idx="1"/>
          </p:nvPr>
        </p:nvSpPr>
        <p:spPr>
          <a:xfrm>
            <a:off x="5951984" y="2348880"/>
            <a:ext cx="5213700" cy="2448272"/>
          </a:xfrm>
        </p:spPr>
        <p:txBody>
          <a:bodyPr/>
          <a:lstStyle/>
          <a:p>
            <a:pPr marL="0" indent="0" algn="ctr">
              <a:buNone/>
            </a:pPr>
            <a:r>
              <a:rPr lang="pl-PL" sz="1800" b="1" dirty="0">
                <a:solidFill>
                  <a:schemeClr val="bg1"/>
                </a:solidFill>
              </a:rPr>
              <a:t>PRACTICAL METHODS</a:t>
            </a:r>
            <a:br>
              <a:rPr lang="pl-PL" sz="1800" b="1" dirty="0">
                <a:solidFill>
                  <a:schemeClr val="bg1"/>
                </a:solidFill>
              </a:rPr>
            </a:br>
            <a:endParaRPr lang="pl-PL" sz="1800" b="1" dirty="0">
              <a:solidFill>
                <a:schemeClr val="bg1"/>
              </a:solidFill>
            </a:endParaRPr>
          </a:p>
          <a:p>
            <a:pPr marL="0" indent="0" algn="ctr" eaLnBrk="1" fontAlgn="auto" hangingPunct="1">
              <a:lnSpc>
                <a:spcPct val="114000"/>
              </a:lnSpc>
              <a:spcBef>
                <a:spcPts val="0"/>
              </a:spcBef>
              <a:spcAft>
                <a:spcPts val="1200"/>
              </a:spcAft>
              <a:buNone/>
            </a:pPr>
            <a:r>
              <a:rPr lang="pl-PL" altLang="pl-PL" sz="1600" b="1" dirty="0">
                <a:solidFill>
                  <a:schemeClr val="tx1">
                    <a:lumMod val="75000"/>
                    <a:lumOff val="25000"/>
                  </a:schemeClr>
                </a:solidFill>
              </a:rPr>
              <a:t>JUST DO IT !</a:t>
            </a:r>
          </a:p>
          <a:p>
            <a:pPr marL="0" indent="0" algn="ctr" eaLnBrk="1" fontAlgn="auto" hangingPunct="1">
              <a:lnSpc>
                <a:spcPct val="114000"/>
              </a:lnSpc>
              <a:spcBef>
                <a:spcPts val="1200"/>
              </a:spcBef>
              <a:spcAft>
                <a:spcPts val="600"/>
              </a:spcAft>
              <a:buNone/>
            </a:pPr>
            <a:r>
              <a:rPr lang="en-GB" sz="1800" dirty="0"/>
              <a:t>There are no skills that can be taught efficiently without practical exercises</a:t>
            </a:r>
            <a:r>
              <a:rPr lang="en-GB" sz="1800" dirty="0">
                <a:solidFill>
                  <a:schemeClr val="bg1"/>
                </a:solidFill>
              </a:rPr>
              <a:t>.</a:t>
            </a:r>
          </a:p>
          <a:p>
            <a:pPr marL="0" indent="0" algn="ctr" eaLnBrk="1" fontAlgn="auto" hangingPunct="1">
              <a:lnSpc>
                <a:spcPct val="114000"/>
              </a:lnSpc>
              <a:spcBef>
                <a:spcPts val="1200"/>
              </a:spcBef>
              <a:spcAft>
                <a:spcPts val="600"/>
              </a:spcAft>
              <a:buNone/>
            </a:pPr>
            <a:r>
              <a:rPr lang="en-GB" sz="1800" b="1" dirty="0"/>
              <a:t>Without effort it won’t work!</a:t>
            </a:r>
            <a:endParaRPr lang="pl-PL" sz="1800" b="1" dirty="0"/>
          </a:p>
        </p:txBody>
      </p:sp>
      <p:pic>
        <p:nvPicPr>
          <p:cNvPr id="14" name="Grafika 13">
            <a:extLst>
              <a:ext uri="{FF2B5EF4-FFF2-40B4-BE49-F238E27FC236}">
                <a16:creationId xmlns:a16="http://schemas.microsoft.com/office/drawing/2014/main" id="{59E2FC52-0A7E-4C57-A544-68F3A674B8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3512" y="2610819"/>
            <a:ext cx="1853131" cy="1853131"/>
          </a:xfrm>
          <a:prstGeom prst="rect">
            <a:avLst/>
          </a:prstGeom>
        </p:spPr>
      </p:pic>
    </p:spTree>
    <p:extLst>
      <p:ext uri="{BB962C8B-B14F-4D97-AF65-F5344CB8AC3E}">
        <p14:creationId xmlns:p14="http://schemas.microsoft.com/office/powerpoint/2010/main" val="255554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415480" y="378491"/>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25</a:t>
            </a:fld>
            <a:endParaRPr lang="en-US" altLang="pl-PL"/>
          </a:p>
        </p:txBody>
      </p:sp>
      <p:pic>
        <p:nvPicPr>
          <p:cNvPr id="10" name="Obraz 9">
            <a:extLst>
              <a:ext uri="{FF2B5EF4-FFF2-40B4-BE49-F238E27FC236}">
                <a16:creationId xmlns:a16="http://schemas.microsoft.com/office/drawing/2014/main" id="{C359B7A2-7EAF-469C-BCCD-8A2C12E8F8B1}"/>
              </a:ext>
            </a:extLst>
          </p:cNvPr>
          <p:cNvPicPr>
            <a:picLocks noChangeAspect="1"/>
          </p:cNvPicPr>
          <p:nvPr/>
        </p:nvPicPr>
        <p:blipFill rotWithShape="1">
          <a:blip r:embed="rId2">
            <a:extLst>
              <a:ext uri="{28A0092B-C50C-407E-A947-70E740481C1C}">
                <a14:useLocalDpi xmlns:a14="http://schemas.microsoft.com/office/drawing/2010/main" val="0"/>
              </a:ext>
            </a:extLst>
          </a:blip>
          <a:srcRect l="5147" r="-5147"/>
          <a:stretch/>
        </p:blipFill>
        <p:spPr>
          <a:xfrm>
            <a:off x="5780" y="1501030"/>
            <a:ext cx="6480719" cy="4319200"/>
          </a:xfrm>
          <a:prstGeom prst="rect">
            <a:avLst/>
          </a:prstGeom>
        </p:spPr>
      </p:pic>
      <p:sp>
        <p:nvSpPr>
          <p:cNvPr id="11" name="Prostokąt 10">
            <a:extLst>
              <a:ext uri="{FF2B5EF4-FFF2-40B4-BE49-F238E27FC236}">
                <a16:creationId xmlns:a16="http://schemas.microsoft.com/office/drawing/2014/main" id="{58FBE85D-566C-47B5-BD82-4378D9C73C9F}"/>
              </a:ext>
            </a:extLst>
          </p:cNvPr>
          <p:cNvSpPr/>
          <p:nvPr/>
        </p:nvSpPr>
        <p:spPr>
          <a:xfrm>
            <a:off x="6139611" y="150305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2374D607-9C91-494A-A8A1-7DA7CDF88675}"/>
              </a:ext>
            </a:extLst>
          </p:cNvPr>
          <p:cNvSpPr/>
          <p:nvPr/>
        </p:nvSpPr>
        <p:spPr>
          <a:xfrm>
            <a:off x="6134733" y="1501030"/>
            <a:ext cx="6077069" cy="7758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B0D46A4E-F4B1-47F7-AEE9-974C80CF077A}"/>
              </a:ext>
            </a:extLst>
          </p:cNvPr>
          <p:cNvSpPr/>
          <p:nvPr/>
        </p:nvSpPr>
        <p:spPr>
          <a:xfrm>
            <a:off x="6486499" y="2387720"/>
            <a:ext cx="5607012" cy="3022238"/>
          </a:xfrm>
          <a:prstGeom prst="rect">
            <a:avLst/>
          </a:prstGeom>
        </p:spPr>
        <p:txBody>
          <a:bodyPr wrap="square">
            <a:spAutoFit/>
          </a:bodyPr>
          <a:lstStyle/>
          <a:p>
            <a:pPr marL="342900" indent="-342900">
              <a:lnSpc>
                <a:spcPts val="3000"/>
              </a:lnSpc>
              <a:spcBef>
                <a:spcPts val="0"/>
              </a:spcBef>
              <a:spcAft>
                <a:spcPts val="0"/>
              </a:spcAft>
              <a:buBlip>
                <a:blip r:embed="rId3">
                  <a:extLst/>
                </a:blip>
              </a:buBlip>
            </a:pPr>
            <a:r>
              <a:rPr lang="en-GB" dirty="0">
                <a:solidFill>
                  <a:schemeClr val="tx1">
                    <a:lumMod val="75000"/>
                    <a:lumOff val="25000"/>
                  </a:schemeClr>
                </a:solidFill>
              </a:rPr>
              <a:t> set goals,</a:t>
            </a:r>
          </a:p>
          <a:p>
            <a:pPr marL="342900" indent="-342900">
              <a:lnSpc>
                <a:spcPts val="3000"/>
              </a:lnSpc>
              <a:spcBef>
                <a:spcPts val="0"/>
              </a:spcBef>
              <a:spcAft>
                <a:spcPts val="0"/>
              </a:spcAft>
              <a:buBlip>
                <a:blip r:embed="rId3">
                  <a:extLst/>
                </a:blip>
              </a:buBlip>
            </a:pPr>
            <a:r>
              <a:rPr lang="en-GB" dirty="0">
                <a:solidFill>
                  <a:schemeClr val="tx1">
                    <a:lumMod val="75000"/>
                    <a:lumOff val="25000"/>
                  </a:schemeClr>
                </a:solidFill>
              </a:rPr>
              <a:t>types and scope of the content of education,</a:t>
            </a:r>
          </a:p>
          <a:p>
            <a:pPr marL="342900" indent="-342900">
              <a:lnSpc>
                <a:spcPts val="3000"/>
              </a:lnSpc>
              <a:spcBef>
                <a:spcPts val="0"/>
              </a:spcBef>
              <a:spcAft>
                <a:spcPts val="0"/>
              </a:spcAft>
              <a:buBlip>
                <a:blip r:embed="rId3">
                  <a:extLst/>
                </a:blip>
              </a:buBlip>
            </a:pPr>
            <a:r>
              <a:rPr lang="en-GB" dirty="0">
                <a:solidFill>
                  <a:schemeClr val="tx1">
                    <a:lumMod val="75000"/>
                    <a:lumOff val="25000"/>
                  </a:schemeClr>
                </a:solidFill>
              </a:rPr>
              <a:t>diversity of participants,</a:t>
            </a:r>
          </a:p>
          <a:p>
            <a:pPr marL="342900" indent="-342900">
              <a:lnSpc>
                <a:spcPts val="3000"/>
              </a:lnSpc>
              <a:spcBef>
                <a:spcPts val="0"/>
              </a:spcBef>
              <a:spcAft>
                <a:spcPts val="0"/>
              </a:spcAft>
              <a:buBlip>
                <a:blip r:embed="rId3">
                  <a:extLst/>
                </a:blip>
              </a:buBlip>
            </a:pPr>
            <a:r>
              <a:rPr lang="en-GB" dirty="0">
                <a:solidFill>
                  <a:schemeClr val="tx1">
                    <a:lumMod val="75000"/>
                    <a:lumOff val="25000"/>
                  </a:schemeClr>
                </a:solidFill>
              </a:rPr>
              <a:t>training conditions (time, number of participants, available funds, etc.).</a:t>
            </a:r>
            <a:endParaRPr lang="pl-PL" dirty="0">
              <a:solidFill>
                <a:schemeClr val="tx1">
                  <a:lumMod val="75000"/>
                  <a:lumOff val="25000"/>
                </a:schemeClr>
              </a:solidFill>
            </a:endParaRPr>
          </a:p>
          <a:p>
            <a:pPr>
              <a:lnSpc>
                <a:spcPct val="114000"/>
              </a:lnSpc>
              <a:spcBef>
                <a:spcPts val="600"/>
              </a:spcBef>
              <a:spcAft>
                <a:spcPts val="600"/>
              </a:spcAft>
            </a:pPr>
            <a:r>
              <a:rPr lang="en-GB" b="1" dirty="0">
                <a:solidFill>
                  <a:schemeClr val="tx1">
                    <a:lumMod val="75000"/>
                    <a:lumOff val="25000"/>
                  </a:schemeClr>
                </a:solidFill>
              </a:rPr>
              <a:t>The methods can be combined with each other which will enable a flexibility of going from one keyword to another. </a:t>
            </a:r>
            <a:endParaRPr lang="pl-PL" dirty="0">
              <a:solidFill>
                <a:schemeClr val="tx1">
                  <a:lumMod val="75000"/>
                  <a:lumOff val="25000"/>
                </a:schemeClr>
              </a:solidFill>
            </a:endParaRPr>
          </a:p>
        </p:txBody>
      </p:sp>
      <p:sp>
        <p:nvSpPr>
          <p:cNvPr id="2" name="Prostokąt 1">
            <a:extLst>
              <a:ext uri="{FF2B5EF4-FFF2-40B4-BE49-F238E27FC236}">
                <a16:creationId xmlns:a16="http://schemas.microsoft.com/office/drawing/2014/main" id="{1496F427-F921-49C8-90E0-9356920FD76C}"/>
              </a:ext>
            </a:extLst>
          </p:cNvPr>
          <p:cNvSpPr/>
          <p:nvPr/>
        </p:nvSpPr>
        <p:spPr>
          <a:xfrm>
            <a:off x="6486499" y="1585910"/>
            <a:ext cx="5298133" cy="646331"/>
          </a:xfrm>
          <a:prstGeom prst="rect">
            <a:avLst/>
          </a:prstGeom>
        </p:spPr>
        <p:txBody>
          <a:bodyPr wrap="square">
            <a:spAutoFit/>
          </a:bodyPr>
          <a:lstStyle/>
          <a:p>
            <a:r>
              <a:rPr lang="pl-PL" b="1" dirty="0">
                <a:solidFill>
                  <a:schemeClr val="bg1"/>
                </a:solidFill>
              </a:rPr>
              <a:t>DURING METHOD WORK THE TRAINER SHOULD CONSIDER:</a:t>
            </a:r>
          </a:p>
        </p:txBody>
      </p:sp>
    </p:spTree>
    <p:extLst>
      <p:ext uri="{BB962C8B-B14F-4D97-AF65-F5344CB8AC3E}">
        <p14:creationId xmlns:p14="http://schemas.microsoft.com/office/powerpoint/2010/main" val="74538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26</a:t>
            </a:fld>
            <a:endParaRPr lang="en-US" altLang="pl-PL"/>
          </a:p>
        </p:txBody>
      </p:sp>
      <p:sp>
        <p:nvSpPr>
          <p:cNvPr id="9" name="Prostokąt 8">
            <a:extLst>
              <a:ext uri="{FF2B5EF4-FFF2-40B4-BE49-F238E27FC236}">
                <a16:creationId xmlns:a16="http://schemas.microsoft.com/office/drawing/2014/main" id="{3CFF5BC6-21AC-4F3F-A25A-F0A54F4BD518}"/>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Dymek mowy: prostokąt 9">
            <a:extLst>
              <a:ext uri="{FF2B5EF4-FFF2-40B4-BE49-F238E27FC236}">
                <a16:creationId xmlns:a16="http://schemas.microsoft.com/office/drawing/2014/main" id="{F0D92140-79B7-45A2-9C8D-21BCF345036C}"/>
              </a:ext>
            </a:extLst>
          </p:cNvPr>
          <p:cNvSpPr/>
          <p:nvPr/>
        </p:nvSpPr>
        <p:spPr>
          <a:xfrm rot="5400000">
            <a:off x="6681220" y="941850"/>
            <a:ext cx="4391780"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Grafika 10">
            <a:extLst>
              <a:ext uri="{FF2B5EF4-FFF2-40B4-BE49-F238E27FC236}">
                <a16:creationId xmlns:a16="http://schemas.microsoft.com/office/drawing/2014/main" id="{8B7DCEF7-67EE-48EA-B90E-7224555763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4973" y="2500312"/>
            <a:ext cx="1741291" cy="1857375"/>
          </a:xfrm>
          <a:prstGeom prst="rect">
            <a:avLst/>
          </a:prstGeom>
        </p:spPr>
      </p:pic>
      <p:sp>
        <p:nvSpPr>
          <p:cNvPr id="12" name="Prostokąt 11">
            <a:extLst>
              <a:ext uri="{FF2B5EF4-FFF2-40B4-BE49-F238E27FC236}">
                <a16:creationId xmlns:a16="http://schemas.microsoft.com/office/drawing/2014/main" id="{5BD88204-993C-43FA-9105-91201544D6BD}"/>
              </a:ext>
            </a:extLst>
          </p:cNvPr>
          <p:cNvSpPr/>
          <p:nvPr/>
        </p:nvSpPr>
        <p:spPr>
          <a:xfrm>
            <a:off x="6312024" y="2648271"/>
            <a:ext cx="5270376" cy="1477328"/>
          </a:xfrm>
          <a:prstGeom prst="rect">
            <a:avLst/>
          </a:prstGeom>
        </p:spPr>
        <p:txBody>
          <a:bodyPr wrap="square">
            <a:spAutoFit/>
          </a:bodyPr>
          <a:lstStyle/>
          <a:p>
            <a:pPr algn="ctr">
              <a:spcAft>
                <a:spcPts val="1200"/>
              </a:spcAft>
            </a:pPr>
            <a:r>
              <a:rPr lang="pl-PL" altLang="pl-PL" sz="2000" b="1" dirty="0">
                <a:solidFill>
                  <a:schemeClr val="tx1">
                    <a:lumMod val="75000"/>
                    <a:lumOff val="25000"/>
                  </a:schemeClr>
                </a:solidFill>
              </a:rPr>
              <a:t>BECAUSE THE BRAIN CANNOT FOCUS ON EVERYTHING, THE BORING AND MONNOTONE WORKSHOPS WILL NOT BE REMEMBERED </a:t>
            </a:r>
          </a:p>
          <a:p>
            <a:pPr algn="ctr">
              <a:spcAft>
                <a:spcPts val="1200"/>
              </a:spcAft>
            </a:pPr>
            <a:endParaRPr lang="pl-PL" altLang="pl-PL" sz="2000" b="1" dirty="0">
              <a:solidFill>
                <a:schemeClr val="tx1">
                  <a:lumMod val="75000"/>
                  <a:lumOff val="25000"/>
                </a:schemeClr>
              </a:solidFill>
            </a:endParaRPr>
          </a:p>
        </p:txBody>
      </p:sp>
    </p:spTree>
    <p:extLst>
      <p:ext uri="{BB962C8B-B14F-4D97-AF65-F5344CB8AC3E}">
        <p14:creationId xmlns:p14="http://schemas.microsoft.com/office/powerpoint/2010/main" val="1185464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27</a:t>
            </a:fld>
            <a:endParaRPr lang="en-US" altLang="pl-PL"/>
          </a:p>
        </p:txBody>
      </p:sp>
      <p:sp>
        <p:nvSpPr>
          <p:cNvPr id="12" name="Prostokąt 11">
            <a:extLst>
              <a:ext uri="{FF2B5EF4-FFF2-40B4-BE49-F238E27FC236}">
                <a16:creationId xmlns:a16="http://schemas.microsoft.com/office/drawing/2014/main" id="{C3A1098F-8EA0-44CC-B9C6-2DA910A1877C}"/>
              </a:ext>
            </a:extLst>
          </p:cNvPr>
          <p:cNvSpPr/>
          <p:nvPr/>
        </p:nvSpPr>
        <p:spPr>
          <a:xfrm>
            <a:off x="879311" y="6165304"/>
            <a:ext cx="1801455"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3" name="Obraz 12">
            <a:extLst>
              <a:ext uri="{FF2B5EF4-FFF2-40B4-BE49-F238E27FC236}">
                <a16:creationId xmlns:a16="http://schemas.microsoft.com/office/drawing/2014/main" id="{65100CC7-8E97-4CD9-A335-895FDD728994}"/>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pic>
        <p:nvPicPr>
          <p:cNvPr id="14" name="Obraz 13">
            <a:extLst>
              <a:ext uri="{FF2B5EF4-FFF2-40B4-BE49-F238E27FC236}">
                <a16:creationId xmlns:a16="http://schemas.microsoft.com/office/drawing/2014/main" id="{4AE4775B-DEBF-41FC-B679-8D060FB69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6000"/>
            <a:ext cx="5605822" cy="4257215"/>
          </a:xfrm>
          <a:prstGeom prst="rect">
            <a:avLst/>
          </a:prstGeom>
        </p:spPr>
      </p:pic>
      <p:sp>
        <p:nvSpPr>
          <p:cNvPr id="15" name="Prostokąt 14">
            <a:extLst>
              <a:ext uri="{FF2B5EF4-FFF2-40B4-BE49-F238E27FC236}">
                <a16:creationId xmlns:a16="http://schemas.microsoft.com/office/drawing/2014/main" id="{0D91BC72-CB88-4E9B-B8A4-892BF35D29E6}"/>
              </a:ext>
            </a:extLst>
          </p:cNvPr>
          <p:cNvSpPr/>
          <p:nvPr/>
        </p:nvSpPr>
        <p:spPr>
          <a:xfrm>
            <a:off x="5605823" y="5373216"/>
            <a:ext cx="6581266" cy="10153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Prostokąt 15">
            <a:extLst>
              <a:ext uri="{FF2B5EF4-FFF2-40B4-BE49-F238E27FC236}">
                <a16:creationId xmlns:a16="http://schemas.microsoft.com/office/drawing/2014/main" id="{9447C99C-4F37-40FF-9BCE-9639E289408D}"/>
              </a:ext>
            </a:extLst>
          </p:cNvPr>
          <p:cNvSpPr/>
          <p:nvPr/>
        </p:nvSpPr>
        <p:spPr>
          <a:xfrm>
            <a:off x="2855640" y="1915085"/>
            <a:ext cx="9336360" cy="3458131"/>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7" name="Prostokąt 16">
            <a:extLst>
              <a:ext uri="{FF2B5EF4-FFF2-40B4-BE49-F238E27FC236}">
                <a16:creationId xmlns:a16="http://schemas.microsoft.com/office/drawing/2014/main" id="{D5F4134F-2484-432F-8827-31D7722AC380}"/>
              </a:ext>
            </a:extLst>
          </p:cNvPr>
          <p:cNvSpPr/>
          <p:nvPr/>
        </p:nvSpPr>
        <p:spPr>
          <a:xfrm>
            <a:off x="5920850" y="2147778"/>
            <a:ext cx="6271150" cy="2631490"/>
          </a:xfrm>
          <a:prstGeom prst="rect">
            <a:avLst/>
          </a:prstGeom>
        </p:spPr>
        <p:txBody>
          <a:bodyPr wrap="square">
            <a:spAutoFit/>
          </a:bodyPr>
          <a:lstStyle/>
          <a:p>
            <a:pPr>
              <a:lnSpc>
                <a:spcPct val="114000"/>
              </a:lnSpc>
              <a:spcAft>
                <a:spcPts val="600"/>
              </a:spcAft>
            </a:pPr>
            <a:r>
              <a:rPr lang="pl-PL" b="1" dirty="0" err="1">
                <a:solidFill>
                  <a:schemeClr val="bg1"/>
                </a:solidFill>
              </a:rPr>
              <a:t>These</a:t>
            </a:r>
            <a:r>
              <a:rPr lang="pl-PL" b="1" dirty="0">
                <a:solidFill>
                  <a:schemeClr val="bg1"/>
                </a:solidFill>
              </a:rPr>
              <a:t> </a:t>
            </a:r>
            <a:r>
              <a:rPr lang="pl-PL" b="1" dirty="0" err="1">
                <a:solidFill>
                  <a:schemeClr val="bg1"/>
                </a:solidFill>
              </a:rPr>
              <a:t>are</a:t>
            </a:r>
            <a:r>
              <a:rPr lang="pl-PL" b="1" dirty="0">
                <a:solidFill>
                  <a:schemeClr val="bg1"/>
                </a:solidFill>
              </a:rPr>
              <a:t> the </a:t>
            </a:r>
            <a:r>
              <a:rPr lang="pl-PL" b="1" dirty="0" err="1">
                <a:solidFill>
                  <a:schemeClr val="bg1"/>
                </a:solidFill>
              </a:rPr>
              <a:t>specific</a:t>
            </a:r>
            <a:r>
              <a:rPr lang="pl-PL" b="1" dirty="0">
                <a:solidFill>
                  <a:schemeClr val="bg1"/>
                </a:solidFill>
              </a:rPr>
              <a:t> </a:t>
            </a:r>
            <a:r>
              <a:rPr lang="pl-PL" b="1" dirty="0" err="1">
                <a:solidFill>
                  <a:schemeClr val="bg1"/>
                </a:solidFill>
              </a:rPr>
              <a:t>objects</a:t>
            </a:r>
            <a:r>
              <a:rPr lang="pl-PL" b="1" dirty="0">
                <a:solidFill>
                  <a:schemeClr val="bg1"/>
                </a:solidFill>
              </a:rPr>
              <a:t> </a:t>
            </a:r>
            <a:r>
              <a:rPr lang="pl-PL" b="1" dirty="0" err="1">
                <a:solidFill>
                  <a:schemeClr val="bg1"/>
                </a:solidFill>
              </a:rPr>
              <a:t>which</a:t>
            </a:r>
            <a:r>
              <a:rPr lang="pl-PL" b="1" dirty="0">
                <a:solidFill>
                  <a:schemeClr val="bg1"/>
                </a:solidFill>
              </a:rPr>
              <a:t> </a:t>
            </a:r>
            <a:r>
              <a:rPr lang="pl-PL" b="1" dirty="0" err="1">
                <a:solidFill>
                  <a:schemeClr val="bg1"/>
                </a:solidFill>
              </a:rPr>
              <a:t>facilitate</a:t>
            </a:r>
            <a:r>
              <a:rPr lang="pl-PL" b="1" dirty="0">
                <a:solidFill>
                  <a:schemeClr val="bg1"/>
                </a:solidFill>
              </a:rPr>
              <a:t> the proces of </a:t>
            </a:r>
            <a:r>
              <a:rPr lang="pl-PL" b="1" dirty="0" err="1">
                <a:solidFill>
                  <a:schemeClr val="bg1"/>
                </a:solidFill>
              </a:rPr>
              <a:t>gaining</a:t>
            </a:r>
            <a:r>
              <a:rPr lang="pl-PL" b="1" dirty="0">
                <a:solidFill>
                  <a:schemeClr val="bg1"/>
                </a:solidFill>
              </a:rPr>
              <a:t> and </a:t>
            </a:r>
            <a:r>
              <a:rPr lang="pl-PL" b="1" dirty="0" err="1">
                <a:solidFill>
                  <a:schemeClr val="bg1"/>
                </a:solidFill>
              </a:rPr>
              <a:t>transfeering</a:t>
            </a:r>
            <a:r>
              <a:rPr lang="pl-PL" b="1" dirty="0">
                <a:solidFill>
                  <a:schemeClr val="bg1"/>
                </a:solidFill>
              </a:rPr>
              <a:t> of </a:t>
            </a:r>
            <a:r>
              <a:rPr lang="pl-PL" b="1" dirty="0" err="1">
                <a:solidFill>
                  <a:schemeClr val="bg1"/>
                </a:solidFill>
              </a:rPr>
              <a:t>skills</a:t>
            </a:r>
            <a:r>
              <a:rPr lang="pl-PL" b="1" dirty="0">
                <a:solidFill>
                  <a:schemeClr val="bg1"/>
                </a:solidFill>
              </a:rPr>
              <a:t> and </a:t>
            </a:r>
            <a:r>
              <a:rPr lang="pl-PL" b="1" dirty="0" err="1">
                <a:solidFill>
                  <a:schemeClr val="bg1"/>
                </a:solidFill>
              </a:rPr>
              <a:t>knowledge</a:t>
            </a:r>
            <a:endParaRPr lang="pl-PL" b="1" dirty="0">
              <a:solidFill>
                <a:schemeClr val="bg1"/>
              </a:solidFill>
            </a:endParaRPr>
          </a:p>
          <a:p>
            <a:pPr>
              <a:lnSpc>
                <a:spcPts val="2400"/>
              </a:lnSpc>
            </a:pPr>
            <a:r>
              <a:rPr lang="en-GB" dirty="0">
                <a:solidFill>
                  <a:schemeClr val="tx1">
                    <a:lumMod val="75000"/>
                    <a:lumOff val="25000"/>
                  </a:schemeClr>
                </a:solidFill>
              </a:rPr>
              <a:t>They can </a:t>
            </a:r>
            <a:r>
              <a:rPr lang="en-GB" dirty="0" err="1">
                <a:solidFill>
                  <a:schemeClr val="tx1">
                    <a:lumMod val="75000"/>
                    <a:lumOff val="25000"/>
                  </a:schemeClr>
                </a:solidFill>
              </a:rPr>
              <a:t>fulfill</a:t>
            </a:r>
            <a:r>
              <a:rPr lang="en-GB" dirty="0">
                <a:solidFill>
                  <a:schemeClr val="tx1">
                    <a:lumMod val="75000"/>
                    <a:lumOff val="25000"/>
                  </a:schemeClr>
                </a:solidFill>
              </a:rPr>
              <a:t> their task of facilitating learning if they:</a:t>
            </a:r>
            <a:endParaRPr lang="pl-PL" dirty="0">
              <a:solidFill>
                <a:schemeClr val="tx1">
                  <a:lumMod val="75000"/>
                  <a:lumOff val="25000"/>
                </a:schemeClr>
              </a:solidFill>
            </a:endParaRPr>
          </a:p>
          <a:p>
            <a:pPr marL="285750" indent="-285750">
              <a:lnSpc>
                <a:spcPts val="2400"/>
              </a:lnSpc>
              <a:buBlip>
                <a:blip r:embed="rId4">
                  <a:extLst/>
                </a:blip>
              </a:buBlip>
            </a:pPr>
            <a:r>
              <a:rPr lang="en-GB" dirty="0">
                <a:solidFill>
                  <a:schemeClr val="tx1">
                    <a:lumMod val="75000"/>
                    <a:lumOff val="25000"/>
                  </a:schemeClr>
                </a:solidFill>
              </a:rPr>
              <a:t>trigger certain stimuli for sight, hearing, touch and smell,</a:t>
            </a:r>
          </a:p>
          <a:p>
            <a:pPr marL="285750" indent="-285750">
              <a:lnSpc>
                <a:spcPts val="2400"/>
              </a:lnSpc>
              <a:buBlip>
                <a:blip r:embed="rId4">
                  <a:extLst/>
                </a:blip>
              </a:buBlip>
            </a:pPr>
            <a:r>
              <a:rPr lang="en-GB" dirty="0">
                <a:solidFill>
                  <a:schemeClr val="tx1">
                    <a:lumMod val="75000"/>
                    <a:lumOff val="25000"/>
                  </a:schemeClr>
                </a:solidFill>
              </a:rPr>
              <a:t>teach what they should,</a:t>
            </a:r>
          </a:p>
          <a:p>
            <a:pPr marL="285750" indent="-285750">
              <a:lnSpc>
                <a:spcPts val="2400"/>
              </a:lnSpc>
              <a:buBlip>
                <a:blip r:embed="rId4">
                  <a:extLst/>
                </a:blip>
              </a:buBlip>
            </a:pPr>
            <a:r>
              <a:rPr lang="en-GB" dirty="0">
                <a:solidFill>
                  <a:schemeClr val="tx1">
                    <a:lumMod val="75000"/>
                    <a:lumOff val="25000"/>
                  </a:schemeClr>
                </a:solidFill>
              </a:rPr>
              <a:t>unambiguously present the characteristics of objects, phenomena,</a:t>
            </a:r>
          </a:p>
          <a:p>
            <a:pPr marL="285750" indent="-285750">
              <a:lnSpc>
                <a:spcPts val="2400"/>
              </a:lnSpc>
              <a:buBlip>
                <a:blip r:embed="rId4">
                  <a:extLst/>
                </a:blip>
              </a:buBlip>
            </a:pPr>
            <a:r>
              <a:rPr lang="en-GB" dirty="0">
                <a:solidFill>
                  <a:schemeClr val="tx1">
                    <a:lumMod val="75000"/>
                    <a:lumOff val="25000"/>
                  </a:schemeClr>
                </a:solidFill>
              </a:rPr>
              <a:t>Are consistent with the content and purpose of the message</a:t>
            </a:r>
            <a:endParaRPr lang="pl-PL" dirty="0">
              <a:solidFill>
                <a:schemeClr val="tx1">
                  <a:lumMod val="75000"/>
                  <a:lumOff val="25000"/>
                </a:schemeClr>
              </a:solidFill>
            </a:endParaRPr>
          </a:p>
        </p:txBody>
      </p:sp>
      <p:sp>
        <p:nvSpPr>
          <p:cNvPr id="18" name="Prostokąt 17">
            <a:extLst>
              <a:ext uri="{FF2B5EF4-FFF2-40B4-BE49-F238E27FC236}">
                <a16:creationId xmlns:a16="http://schemas.microsoft.com/office/drawing/2014/main" id="{5E2E3242-6E5A-4CFA-9AC3-F7FDC07893B6}"/>
              </a:ext>
            </a:extLst>
          </p:cNvPr>
          <p:cNvSpPr/>
          <p:nvPr/>
        </p:nvSpPr>
        <p:spPr>
          <a:xfrm>
            <a:off x="2999656" y="4283804"/>
            <a:ext cx="2376264" cy="369332"/>
          </a:xfrm>
          <a:prstGeom prst="rect">
            <a:avLst/>
          </a:prstGeom>
        </p:spPr>
        <p:txBody>
          <a:bodyPr wrap="square">
            <a:spAutoFit/>
          </a:bodyPr>
          <a:lstStyle/>
          <a:p>
            <a:pPr algn="ctr"/>
            <a:r>
              <a:rPr lang="pl-PL" b="1" dirty="0" err="1">
                <a:solidFill>
                  <a:schemeClr val="bg1"/>
                </a:solidFill>
              </a:rPr>
              <a:t>DIDACTIC</a:t>
            </a:r>
            <a:r>
              <a:rPr lang="pl-PL" b="1" dirty="0">
                <a:solidFill>
                  <a:schemeClr val="bg1"/>
                </a:solidFill>
              </a:rPr>
              <a:t> </a:t>
            </a:r>
            <a:r>
              <a:rPr lang="pl-PL" b="1" dirty="0" err="1">
                <a:solidFill>
                  <a:schemeClr val="bg1"/>
                </a:solidFill>
              </a:rPr>
              <a:t>RESOURCES</a:t>
            </a:r>
            <a:endParaRPr lang="pl-PL" b="1" dirty="0">
              <a:solidFill>
                <a:schemeClr val="bg1"/>
              </a:solidFill>
            </a:endParaRPr>
          </a:p>
        </p:txBody>
      </p:sp>
      <p:pic>
        <p:nvPicPr>
          <p:cNvPr id="19" name="Grafika 18">
            <a:extLst>
              <a:ext uri="{FF2B5EF4-FFF2-40B4-BE49-F238E27FC236}">
                <a16:creationId xmlns:a16="http://schemas.microsoft.com/office/drawing/2014/main" id="{62AB6015-F475-463C-A86A-BF591A75FE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4684" y="2385479"/>
            <a:ext cx="1746208" cy="1746208"/>
          </a:xfrm>
          <a:prstGeom prst="rect">
            <a:avLst/>
          </a:prstGeom>
        </p:spPr>
      </p:pic>
    </p:spTree>
    <p:extLst>
      <p:ext uri="{BB962C8B-B14F-4D97-AF65-F5344CB8AC3E}">
        <p14:creationId xmlns:p14="http://schemas.microsoft.com/office/powerpoint/2010/main" val="13999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25">
            <a:extLst>
              <a:ext uri="{FF2B5EF4-FFF2-40B4-BE49-F238E27FC236}">
                <a16:creationId xmlns:a16="http://schemas.microsoft.com/office/drawing/2014/main" id="{E8696686-89DC-9442-AFDD-EF0295B33127}"/>
              </a:ext>
            </a:extLst>
          </p:cNvPr>
          <p:cNvPicPr>
            <a:picLocks noChangeAspect="1"/>
          </p:cNvPicPr>
          <p:nvPr/>
        </p:nvPicPr>
        <p:blipFill rotWithShape="1">
          <a:blip r:embed="rId2">
            <a:extLst>
              <a:ext uri="{28A0092B-C50C-407E-A947-70E740481C1C}">
                <a14:useLocalDpi xmlns:a14="http://schemas.microsoft.com/office/drawing/2010/main" val="0"/>
              </a:ext>
            </a:extLst>
          </a:blip>
          <a:srcRect t="6512" b="23461"/>
          <a:stretch/>
        </p:blipFill>
        <p:spPr>
          <a:xfrm>
            <a:off x="0" y="1532113"/>
            <a:ext cx="12192000" cy="5325887"/>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err="1">
                <a:solidFill>
                  <a:schemeClr val="tx1">
                    <a:lumMod val="75000"/>
                    <a:lumOff val="25000"/>
                  </a:schemeClr>
                </a:solidFill>
              </a:rPr>
              <a:t>DIDACTIC</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RESOURCES</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28</a:t>
            </a:fld>
            <a:endParaRPr lang="en-US" altLang="pl-PL"/>
          </a:p>
        </p:txBody>
      </p:sp>
      <p:sp>
        <p:nvSpPr>
          <p:cNvPr id="14" name="Symbol zastępczy numeru slajdu 1">
            <a:extLst>
              <a:ext uri="{FF2B5EF4-FFF2-40B4-BE49-F238E27FC236}">
                <a16:creationId xmlns:a16="http://schemas.microsoft.com/office/drawing/2014/main" id="{B2EA440F-E4FE-486D-B743-16C791D324B8}"/>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solidFill>
                  <a:schemeClr val="tx1">
                    <a:lumMod val="75000"/>
                    <a:lumOff val="25000"/>
                  </a:schemeClr>
                </a:solidFill>
              </a:rPr>
              <a:pPr>
                <a:defRPr/>
              </a:pPr>
              <a:t>28</a:t>
            </a:fld>
            <a:endParaRPr lang="en-US" altLang="pl-PL">
              <a:solidFill>
                <a:schemeClr val="tx1">
                  <a:lumMod val="75000"/>
                  <a:lumOff val="25000"/>
                </a:schemeClr>
              </a:solidFill>
            </a:endParaRPr>
          </a:p>
        </p:txBody>
      </p:sp>
      <p:sp>
        <p:nvSpPr>
          <p:cNvPr id="15" name="Prostokąt 14">
            <a:extLst>
              <a:ext uri="{FF2B5EF4-FFF2-40B4-BE49-F238E27FC236}">
                <a16:creationId xmlns:a16="http://schemas.microsoft.com/office/drawing/2014/main" id="{F93A58E7-D737-4931-B07C-92E72F77224F}"/>
              </a:ext>
            </a:extLst>
          </p:cNvPr>
          <p:cNvSpPr/>
          <p:nvPr/>
        </p:nvSpPr>
        <p:spPr>
          <a:xfrm>
            <a:off x="1991544" y="3507932"/>
            <a:ext cx="4094721" cy="7438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2FF32905-2B27-403E-B89C-F537ADD10FDD}"/>
              </a:ext>
            </a:extLst>
          </p:cNvPr>
          <p:cNvSpPr/>
          <p:nvPr/>
        </p:nvSpPr>
        <p:spPr>
          <a:xfrm rot="10800000">
            <a:off x="5808981" y="4246481"/>
            <a:ext cx="277284" cy="2505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7" name="Tytuł 4">
            <a:extLst>
              <a:ext uri="{FF2B5EF4-FFF2-40B4-BE49-F238E27FC236}">
                <a16:creationId xmlns:a16="http://schemas.microsoft.com/office/drawing/2014/main" id="{9F2C4180-26C9-4524-A7E1-10F022F17655}"/>
              </a:ext>
            </a:extLst>
          </p:cNvPr>
          <p:cNvSpPr>
            <a:spLocks noGrp="1"/>
          </p:cNvSpPr>
          <p:nvPr>
            <p:ph type="title"/>
          </p:nvPr>
        </p:nvSpPr>
        <p:spPr>
          <a:xfrm>
            <a:off x="2392452" y="3689392"/>
            <a:ext cx="3237794" cy="388818"/>
          </a:xfrm>
        </p:spPr>
        <p:txBody>
          <a:bodyPr/>
          <a:lstStyle/>
          <a:p>
            <a:r>
              <a:rPr lang="pl-PL" sz="1800" b="1" dirty="0">
                <a:solidFill>
                  <a:schemeClr val="bg1"/>
                </a:solidFill>
              </a:rPr>
              <a:t> TEACHING AIDS</a:t>
            </a:r>
          </a:p>
        </p:txBody>
      </p:sp>
      <p:pic>
        <p:nvPicPr>
          <p:cNvPr id="22" name="Obraz 21">
            <a:extLst>
              <a:ext uri="{FF2B5EF4-FFF2-40B4-BE49-F238E27FC236}">
                <a16:creationId xmlns:a16="http://schemas.microsoft.com/office/drawing/2014/main" id="{850FD855-F58C-4C10-A643-9407D34400DC}"/>
              </a:ext>
            </a:extLst>
          </p:cNvPr>
          <p:cNvPicPr>
            <a:picLocks noChangeAspect="1"/>
          </p:cNvPicPr>
          <p:nvPr/>
        </p:nvPicPr>
        <p:blipFill>
          <a:blip r:embed="rId3"/>
          <a:stretch>
            <a:fillRect/>
          </a:stretch>
        </p:blipFill>
        <p:spPr>
          <a:xfrm rot="5400000" flipH="1">
            <a:off x="1022515" y="383571"/>
            <a:ext cx="119336" cy="2177746"/>
          </a:xfrm>
          <a:prstGeom prst="rect">
            <a:avLst/>
          </a:prstGeom>
        </p:spPr>
      </p:pic>
      <p:sp>
        <p:nvSpPr>
          <p:cNvPr id="30" name="Prostokąt 29">
            <a:extLst>
              <a:ext uri="{FF2B5EF4-FFF2-40B4-BE49-F238E27FC236}">
                <a16:creationId xmlns:a16="http://schemas.microsoft.com/office/drawing/2014/main" id="{C414C55E-BEAA-4171-8701-87E9BEDE3631}"/>
              </a:ext>
            </a:extLst>
          </p:cNvPr>
          <p:cNvSpPr/>
          <p:nvPr/>
        </p:nvSpPr>
        <p:spPr>
          <a:xfrm>
            <a:off x="1991544" y="4854673"/>
            <a:ext cx="4094721" cy="743884"/>
          </a:xfrm>
          <a:prstGeom prst="rect">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1" name="Trójkąt prostokątny 30">
            <a:extLst>
              <a:ext uri="{FF2B5EF4-FFF2-40B4-BE49-F238E27FC236}">
                <a16:creationId xmlns:a16="http://schemas.microsoft.com/office/drawing/2014/main" id="{93477E82-B6D4-4178-8506-BD964F24C651}"/>
              </a:ext>
            </a:extLst>
          </p:cNvPr>
          <p:cNvSpPr/>
          <p:nvPr/>
        </p:nvSpPr>
        <p:spPr>
          <a:xfrm>
            <a:off x="5808981" y="4604129"/>
            <a:ext cx="277284" cy="250544"/>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2" name="Tytuł 4">
            <a:extLst>
              <a:ext uri="{FF2B5EF4-FFF2-40B4-BE49-F238E27FC236}">
                <a16:creationId xmlns:a16="http://schemas.microsoft.com/office/drawing/2014/main" id="{39D8AFEB-36DF-453F-B591-5B019C56B7CE}"/>
              </a:ext>
            </a:extLst>
          </p:cNvPr>
          <p:cNvSpPr txBox="1">
            <a:spLocks/>
          </p:cNvSpPr>
          <p:nvPr/>
        </p:nvSpPr>
        <p:spPr bwMode="auto">
          <a:xfrm>
            <a:off x="2484417" y="4854673"/>
            <a:ext cx="30538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LEARNING MATERIALS</a:t>
            </a:r>
          </a:p>
        </p:txBody>
      </p:sp>
      <p:sp>
        <p:nvSpPr>
          <p:cNvPr id="33" name="Prostokąt 32">
            <a:extLst>
              <a:ext uri="{FF2B5EF4-FFF2-40B4-BE49-F238E27FC236}">
                <a16:creationId xmlns:a16="http://schemas.microsoft.com/office/drawing/2014/main" id="{B626DB9E-CC2B-447F-8419-2A3E1CE8F99F}"/>
              </a:ext>
            </a:extLst>
          </p:cNvPr>
          <p:cNvSpPr/>
          <p:nvPr/>
        </p:nvSpPr>
        <p:spPr>
          <a:xfrm>
            <a:off x="6240016" y="3507932"/>
            <a:ext cx="4094721" cy="743884"/>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Trójkąt prostokątny 33">
            <a:extLst>
              <a:ext uri="{FF2B5EF4-FFF2-40B4-BE49-F238E27FC236}">
                <a16:creationId xmlns:a16="http://schemas.microsoft.com/office/drawing/2014/main" id="{1A57765C-F6B7-49F7-81D7-360E2795EEC5}"/>
              </a:ext>
            </a:extLst>
          </p:cNvPr>
          <p:cNvSpPr/>
          <p:nvPr/>
        </p:nvSpPr>
        <p:spPr>
          <a:xfrm rot="10800000" flipH="1">
            <a:off x="6240014" y="4246481"/>
            <a:ext cx="277288" cy="250544"/>
          </a:xfrm>
          <a:prstGeom prst="rtTriangle">
            <a:avLst/>
          </a:prstGeom>
          <a:solidFill>
            <a:srgbClr val="F3B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5" name="Tytuł 4">
            <a:extLst>
              <a:ext uri="{FF2B5EF4-FFF2-40B4-BE49-F238E27FC236}">
                <a16:creationId xmlns:a16="http://schemas.microsoft.com/office/drawing/2014/main" id="{A73B5BE8-1826-410C-8F22-F906B5B36B4A}"/>
              </a:ext>
            </a:extLst>
          </p:cNvPr>
          <p:cNvSpPr txBox="1">
            <a:spLocks/>
          </p:cNvSpPr>
          <p:nvPr/>
        </p:nvSpPr>
        <p:spPr bwMode="auto">
          <a:xfrm>
            <a:off x="6184905" y="3689392"/>
            <a:ext cx="4149832" cy="38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TECHNICAL AIDS</a:t>
            </a:r>
          </a:p>
        </p:txBody>
      </p:sp>
      <p:sp>
        <p:nvSpPr>
          <p:cNvPr id="36" name="Prostokąt 35">
            <a:extLst>
              <a:ext uri="{FF2B5EF4-FFF2-40B4-BE49-F238E27FC236}">
                <a16:creationId xmlns:a16="http://schemas.microsoft.com/office/drawing/2014/main" id="{40D71096-E41A-454B-91CC-56322FABC347}"/>
              </a:ext>
            </a:extLst>
          </p:cNvPr>
          <p:cNvSpPr/>
          <p:nvPr/>
        </p:nvSpPr>
        <p:spPr>
          <a:xfrm>
            <a:off x="6246515" y="4854673"/>
            <a:ext cx="4094721" cy="743884"/>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7" name="Trójkąt prostokątny 36">
            <a:extLst>
              <a:ext uri="{FF2B5EF4-FFF2-40B4-BE49-F238E27FC236}">
                <a16:creationId xmlns:a16="http://schemas.microsoft.com/office/drawing/2014/main" id="{9A71F78E-A694-41C6-BF09-DBA4236F53FB}"/>
              </a:ext>
            </a:extLst>
          </p:cNvPr>
          <p:cNvSpPr/>
          <p:nvPr/>
        </p:nvSpPr>
        <p:spPr>
          <a:xfrm flipH="1">
            <a:off x="6246515" y="4604129"/>
            <a:ext cx="289690" cy="250544"/>
          </a:xfrm>
          <a:prstGeom prst="rtTriangle">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8" name="Tytuł 4">
            <a:extLst>
              <a:ext uri="{FF2B5EF4-FFF2-40B4-BE49-F238E27FC236}">
                <a16:creationId xmlns:a16="http://schemas.microsoft.com/office/drawing/2014/main" id="{9BF4D53F-23B9-448B-BA45-22FD2CB72929}"/>
              </a:ext>
            </a:extLst>
          </p:cNvPr>
          <p:cNvSpPr txBox="1">
            <a:spLocks/>
          </p:cNvSpPr>
          <p:nvPr/>
        </p:nvSpPr>
        <p:spPr bwMode="auto">
          <a:xfrm>
            <a:off x="6628938" y="4854673"/>
            <a:ext cx="32747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PEDAGOGICAL WORKING AIDS </a:t>
            </a:r>
          </a:p>
        </p:txBody>
      </p:sp>
    </p:spTree>
    <p:extLst>
      <p:ext uri="{BB962C8B-B14F-4D97-AF65-F5344CB8AC3E}">
        <p14:creationId xmlns:p14="http://schemas.microsoft.com/office/powerpoint/2010/main" val="3019508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29</a:t>
            </a:fld>
            <a:endParaRPr lang="en-US" altLang="pl-PL"/>
          </a:p>
        </p:txBody>
      </p:sp>
      <p:sp>
        <p:nvSpPr>
          <p:cNvPr id="17" name="Prostokąt 16">
            <a:extLst>
              <a:ext uri="{FF2B5EF4-FFF2-40B4-BE49-F238E27FC236}">
                <a16:creationId xmlns:a16="http://schemas.microsoft.com/office/drawing/2014/main" id="{761685D8-AD59-4C1B-B383-B8841C83F27D}"/>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8" name="Obraz 17">
            <a:extLst>
              <a:ext uri="{FF2B5EF4-FFF2-40B4-BE49-F238E27FC236}">
                <a16:creationId xmlns:a16="http://schemas.microsoft.com/office/drawing/2014/main" id="{3572EF07-360A-4DD1-A035-2BB8D965950F}"/>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sp>
        <p:nvSpPr>
          <p:cNvPr id="26" name="Dymek mowy: prostokąt 25">
            <a:extLst>
              <a:ext uri="{FF2B5EF4-FFF2-40B4-BE49-F238E27FC236}">
                <a16:creationId xmlns:a16="http://schemas.microsoft.com/office/drawing/2014/main" id="{1007AFE7-8CBD-4555-9FEF-92CFC7D872E8}"/>
              </a:ext>
            </a:extLst>
          </p:cNvPr>
          <p:cNvSpPr/>
          <p:nvPr/>
        </p:nvSpPr>
        <p:spPr>
          <a:xfrm rot="5400000">
            <a:off x="5841806" y="481871"/>
            <a:ext cx="2951620" cy="6629776"/>
          </a:xfrm>
          <a:prstGeom prst="wedgeRectCallout">
            <a:avLst>
              <a:gd name="adj1" fmla="val -20833"/>
              <a:gd name="adj2" fmla="val 5480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Prostokąt 26">
            <a:extLst>
              <a:ext uri="{FF2B5EF4-FFF2-40B4-BE49-F238E27FC236}">
                <a16:creationId xmlns:a16="http://schemas.microsoft.com/office/drawing/2014/main" id="{E88D104C-A3BE-41C3-AB68-496B99832591}"/>
              </a:ext>
            </a:extLst>
          </p:cNvPr>
          <p:cNvSpPr/>
          <p:nvPr/>
        </p:nvSpPr>
        <p:spPr>
          <a:xfrm>
            <a:off x="4002728" y="1888901"/>
            <a:ext cx="4350201" cy="338366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Prostokąt 27">
            <a:extLst>
              <a:ext uri="{FF2B5EF4-FFF2-40B4-BE49-F238E27FC236}">
                <a16:creationId xmlns:a16="http://schemas.microsoft.com/office/drawing/2014/main" id="{613DB560-BFDF-47C4-8FD0-42BF52D64A82}"/>
              </a:ext>
            </a:extLst>
          </p:cNvPr>
          <p:cNvSpPr/>
          <p:nvPr/>
        </p:nvSpPr>
        <p:spPr>
          <a:xfrm>
            <a:off x="7968208" y="1888901"/>
            <a:ext cx="4218880" cy="3383668"/>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Podtytuł 2">
            <a:extLst>
              <a:ext uri="{FF2B5EF4-FFF2-40B4-BE49-F238E27FC236}">
                <a16:creationId xmlns:a16="http://schemas.microsoft.com/office/drawing/2014/main" id="{3C34AB01-46D9-4387-A421-A170E9F45BE8}"/>
              </a:ext>
            </a:extLst>
          </p:cNvPr>
          <p:cNvSpPr>
            <a:spLocks noGrp="1"/>
          </p:cNvSpPr>
          <p:nvPr>
            <p:ph idx="1"/>
          </p:nvPr>
        </p:nvSpPr>
        <p:spPr>
          <a:xfrm>
            <a:off x="4307766" y="2147585"/>
            <a:ext cx="3444418" cy="3513663"/>
          </a:xfrm>
        </p:spPr>
        <p:txBody>
          <a:bodyPr/>
          <a:lstStyle/>
          <a:p>
            <a:pPr marL="0" indent="0">
              <a:buNone/>
            </a:pPr>
            <a:r>
              <a:rPr lang="pl-PL" sz="2200" b="1" dirty="0">
                <a:solidFill>
                  <a:schemeClr val="bg1"/>
                </a:solidFill>
              </a:rPr>
              <a:t>VISUAL </a:t>
            </a:r>
          </a:p>
          <a:p>
            <a:pPr marL="0" indent="0">
              <a:buNone/>
            </a:pPr>
            <a:endParaRPr lang="pl-PL" sz="2200" b="1" dirty="0">
              <a:solidFill>
                <a:schemeClr val="bg1"/>
              </a:solidFill>
            </a:endParaRPr>
          </a:p>
          <a:p>
            <a:pPr>
              <a:buBlip>
                <a:blip r:embed="rId3"/>
              </a:buBlip>
            </a:pPr>
            <a:r>
              <a:rPr lang="pl-PL" sz="1600" dirty="0" err="1">
                <a:solidFill>
                  <a:schemeClr val="tx1">
                    <a:lumMod val="75000"/>
                    <a:lumOff val="25000"/>
                  </a:schemeClr>
                </a:solidFill>
              </a:rPr>
              <a:t>graphic</a:t>
            </a:r>
            <a:r>
              <a:rPr lang="pl-PL" sz="1600" dirty="0">
                <a:solidFill>
                  <a:schemeClr val="tx1">
                    <a:lumMod val="75000"/>
                    <a:lumOff val="25000"/>
                  </a:schemeClr>
                </a:solidFill>
              </a:rPr>
              <a:t> (</a:t>
            </a:r>
            <a:r>
              <a:rPr lang="pl-PL" sz="1600" dirty="0" err="1">
                <a:solidFill>
                  <a:schemeClr val="tx1">
                    <a:lumMod val="75000"/>
                    <a:lumOff val="25000"/>
                  </a:schemeClr>
                </a:solidFill>
              </a:rPr>
              <a:t>maps</a:t>
            </a:r>
            <a:r>
              <a:rPr lang="pl-PL" sz="1600" dirty="0">
                <a:solidFill>
                  <a:schemeClr val="tx1">
                    <a:lumMod val="75000"/>
                    <a:lumOff val="25000"/>
                  </a:schemeClr>
                </a:solidFill>
              </a:rPr>
              <a:t>, </a:t>
            </a:r>
            <a:r>
              <a:rPr lang="pl-PL" sz="1600" dirty="0" err="1">
                <a:solidFill>
                  <a:schemeClr val="tx1">
                    <a:lumMod val="75000"/>
                    <a:lumOff val="25000"/>
                  </a:schemeClr>
                </a:solidFill>
              </a:rPr>
              <a:t>charts</a:t>
            </a:r>
            <a:r>
              <a:rPr lang="pl-PL" sz="1600" dirty="0">
                <a:solidFill>
                  <a:schemeClr val="tx1">
                    <a:lumMod val="75000"/>
                    <a:lumOff val="25000"/>
                  </a:schemeClr>
                </a:solidFill>
              </a:rPr>
              <a:t>)</a:t>
            </a:r>
          </a:p>
          <a:p>
            <a:pPr>
              <a:buBlip>
                <a:blip r:embed="rId3"/>
              </a:buBlip>
            </a:pPr>
            <a:r>
              <a:rPr lang="pl-PL" sz="1600" dirty="0" err="1">
                <a:solidFill>
                  <a:schemeClr val="tx1">
                    <a:lumMod val="75000"/>
                    <a:lumOff val="25000"/>
                  </a:schemeClr>
                </a:solidFill>
              </a:rPr>
              <a:t>pictorial</a:t>
            </a:r>
            <a:r>
              <a:rPr lang="pl-PL" sz="1600" dirty="0">
                <a:solidFill>
                  <a:schemeClr val="tx1">
                    <a:lumMod val="75000"/>
                    <a:lumOff val="25000"/>
                  </a:schemeClr>
                </a:solidFill>
              </a:rPr>
              <a:t> (</a:t>
            </a:r>
            <a:r>
              <a:rPr lang="pl-PL" sz="1600" dirty="0" err="1">
                <a:solidFill>
                  <a:schemeClr val="tx1">
                    <a:lumMod val="75000"/>
                    <a:lumOff val="25000"/>
                  </a:schemeClr>
                </a:solidFill>
              </a:rPr>
              <a:t>illustrations</a:t>
            </a:r>
            <a:r>
              <a:rPr lang="pl-PL" sz="1600" dirty="0">
                <a:solidFill>
                  <a:schemeClr val="tx1">
                    <a:lumMod val="75000"/>
                    <a:lumOff val="25000"/>
                  </a:schemeClr>
                </a:solidFill>
              </a:rPr>
              <a:t>, </a:t>
            </a:r>
            <a:r>
              <a:rPr lang="pl-PL" sz="1600" dirty="0" err="1">
                <a:solidFill>
                  <a:schemeClr val="tx1">
                    <a:lumMod val="75000"/>
                    <a:lumOff val="25000"/>
                  </a:schemeClr>
                </a:solidFill>
              </a:rPr>
              <a:t>photographs</a:t>
            </a:r>
            <a:r>
              <a:rPr lang="pl-PL" sz="1600" dirty="0">
                <a:solidFill>
                  <a:schemeClr val="tx1">
                    <a:lumMod val="75000"/>
                    <a:lumOff val="25000"/>
                  </a:schemeClr>
                </a:solidFill>
              </a:rPr>
              <a:t>)</a:t>
            </a:r>
          </a:p>
          <a:p>
            <a:pPr>
              <a:buBlip>
                <a:blip r:embed="rId3"/>
              </a:buBlip>
            </a:pPr>
            <a:r>
              <a:rPr lang="pl-PL" sz="1600" dirty="0" err="1">
                <a:solidFill>
                  <a:schemeClr val="tx1">
                    <a:lumMod val="75000"/>
                    <a:lumOff val="25000"/>
                  </a:schemeClr>
                </a:solidFill>
              </a:rPr>
              <a:t>books</a:t>
            </a:r>
            <a:endParaRPr lang="pl-PL" sz="1600" dirty="0">
              <a:solidFill>
                <a:schemeClr val="tx1">
                  <a:lumMod val="75000"/>
                  <a:lumOff val="25000"/>
                </a:schemeClr>
              </a:solidFill>
            </a:endParaRPr>
          </a:p>
          <a:p>
            <a:pPr>
              <a:buBlip>
                <a:blip r:embed="rId3"/>
              </a:buBlip>
            </a:pPr>
            <a:endParaRPr lang="pl-PL" sz="1600" dirty="0">
              <a:solidFill>
                <a:schemeClr val="tx1">
                  <a:lumMod val="75000"/>
                  <a:lumOff val="25000"/>
                </a:schemeClr>
              </a:solidFill>
            </a:endParaRPr>
          </a:p>
          <a:p>
            <a:pPr marL="0" indent="0">
              <a:buNone/>
            </a:pPr>
            <a:r>
              <a:rPr lang="en-GB" sz="1600" dirty="0">
                <a:solidFill>
                  <a:schemeClr val="tx1">
                    <a:lumMod val="75000"/>
                    <a:lumOff val="25000"/>
                  </a:schemeClr>
                </a:solidFill>
              </a:rPr>
              <a:t>Example: A diagram of a convection oven </a:t>
            </a:r>
            <a:endParaRPr lang="pl-PL" sz="1600" dirty="0">
              <a:solidFill>
                <a:schemeClr val="tx1">
                  <a:lumMod val="75000"/>
                  <a:lumOff val="25000"/>
                </a:schemeClr>
              </a:solidFill>
            </a:endParaRPr>
          </a:p>
          <a:p>
            <a:pPr marL="0" indent="0">
              <a:buNone/>
            </a:pPr>
            <a:endParaRPr lang="pl-PL" sz="1800" b="1" dirty="0">
              <a:solidFill>
                <a:schemeClr val="tx1">
                  <a:lumMod val="85000"/>
                  <a:lumOff val="15000"/>
                </a:schemeClr>
              </a:solidFill>
            </a:endParaRPr>
          </a:p>
        </p:txBody>
      </p:sp>
      <p:sp>
        <p:nvSpPr>
          <p:cNvPr id="30" name="Prostokąt 29">
            <a:extLst>
              <a:ext uri="{FF2B5EF4-FFF2-40B4-BE49-F238E27FC236}">
                <a16:creationId xmlns:a16="http://schemas.microsoft.com/office/drawing/2014/main" id="{D88BD44D-42C3-4D68-87BD-3460F5C3581E}"/>
              </a:ext>
            </a:extLst>
          </p:cNvPr>
          <p:cNvSpPr/>
          <p:nvPr/>
        </p:nvSpPr>
        <p:spPr>
          <a:xfrm>
            <a:off x="830452" y="4017605"/>
            <a:ext cx="1908151" cy="400110"/>
          </a:xfrm>
          <a:prstGeom prst="rect">
            <a:avLst/>
          </a:prstGeom>
        </p:spPr>
        <p:txBody>
          <a:bodyPr wrap="none">
            <a:spAutoFit/>
          </a:bodyPr>
          <a:lstStyle/>
          <a:p>
            <a:pPr algn="ctr"/>
            <a:r>
              <a:rPr lang="pl-PL" sz="2000" b="1" dirty="0">
                <a:solidFill>
                  <a:schemeClr val="bg1"/>
                </a:solidFill>
                <a:highlight>
                  <a:srgbClr val="FD6D01"/>
                </a:highlight>
              </a:rPr>
              <a:t> TEACHING AIDS</a:t>
            </a:r>
            <a:endParaRPr lang="pl-PL" sz="2000" dirty="0">
              <a:solidFill>
                <a:schemeClr val="tx1">
                  <a:lumMod val="75000"/>
                  <a:lumOff val="25000"/>
                </a:schemeClr>
              </a:solidFill>
              <a:highlight>
                <a:srgbClr val="FD6D01"/>
              </a:highlight>
            </a:endParaRPr>
          </a:p>
        </p:txBody>
      </p:sp>
      <p:sp>
        <p:nvSpPr>
          <p:cNvPr id="32" name="Podtytuł 2">
            <a:extLst>
              <a:ext uri="{FF2B5EF4-FFF2-40B4-BE49-F238E27FC236}">
                <a16:creationId xmlns:a16="http://schemas.microsoft.com/office/drawing/2014/main" id="{C1955D0B-26C9-4A2F-99C7-413D5A2A4849}"/>
              </a:ext>
            </a:extLst>
          </p:cNvPr>
          <p:cNvSpPr txBox="1">
            <a:spLocks/>
          </p:cNvSpPr>
          <p:nvPr/>
        </p:nvSpPr>
        <p:spPr bwMode="auto">
          <a:xfrm>
            <a:off x="8352929" y="2147585"/>
            <a:ext cx="3364735" cy="35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200" b="1" dirty="0">
                <a:solidFill>
                  <a:schemeClr val="bg1"/>
                </a:solidFill>
              </a:rPr>
              <a:t>SPATIAL</a:t>
            </a:r>
          </a:p>
          <a:p>
            <a:pPr marL="0" indent="0">
              <a:buNone/>
            </a:pP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static (exhibits, models)</a:t>
            </a:r>
          </a:p>
          <a:p>
            <a:pPr>
              <a:buBlip>
                <a:blip r:embed="rId3"/>
              </a:buBlip>
            </a:pPr>
            <a:r>
              <a:rPr lang="en-GB" sz="1600" dirty="0">
                <a:solidFill>
                  <a:schemeClr val="tx1">
                    <a:lumMod val="75000"/>
                    <a:lumOff val="25000"/>
                  </a:schemeClr>
                </a:solidFill>
              </a:rPr>
              <a:t>movable (exhibits, models)</a:t>
            </a:r>
            <a:endParaRPr lang="pl-PL" sz="1600" dirty="0">
              <a:solidFill>
                <a:schemeClr val="tx1">
                  <a:lumMod val="75000"/>
                  <a:lumOff val="25000"/>
                </a:schemeClr>
              </a:solidFill>
            </a:endParaRPr>
          </a:p>
          <a:p>
            <a:pPr>
              <a:buBlip>
                <a:blip r:embed="rId3"/>
              </a:buBlip>
            </a:pPr>
            <a:endParaRPr lang="pl-PL" sz="1600" dirty="0">
              <a:solidFill>
                <a:schemeClr val="tx1">
                  <a:lumMod val="75000"/>
                  <a:lumOff val="25000"/>
                </a:schemeClr>
              </a:solidFill>
            </a:endParaRPr>
          </a:p>
          <a:p>
            <a:pPr marL="0" indent="0">
              <a:buNone/>
            </a:pPr>
            <a:endParaRPr lang="pl-PL" sz="1600" dirty="0">
              <a:solidFill>
                <a:schemeClr val="tx1">
                  <a:lumMod val="75000"/>
                  <a:lumOff val="25000"/>
                </a:schemeClr>
              </a:solidFill>
            </a:endParaRPr>
          </a:p>
          <a:p>
            <a:pPr marL="0" indent="0">
              <a:buNone/>
            </a:pPr>
            <a:endParaRPr lang="pl-PL" sz="1600" dirty="0">
              <a:solidFill>
                <a:schemeClr val="tx1">
                  <a:lumMod val="75000"/>
                  <a:lumOff val="25000"/>
                </a:schemeClr>
              </a:solidFill>
            </a:endParaRPr>
          </a:p>
          <a:p>
            <a:pPr marL="0" indent="0">
              <a:buNone/>
            </a:pPr>
            <a:r>
              <a:rPr lang="en-GB" sz="1600" dirty="0">
                <a:solidFill>
                  <a:schemeClr val="tx1">
                    <a:lumMod val="75000"/>
                    <a:lumOff val="25000"/>
                  </a:schemeClr>
                </a:solidFill>
              </a:rPr>
              <a:t>Example:</a:t>
            </a:r>
            <a:r>
              <a:rPr lang="pl-PL" sz="1600" dirty="0">
                <a:solidFill>
                  <a:schemeClr val="tx1">
                    <a:lumMod val="75000"/>
                    <a:lumOff val="25000"/>
                  </a:schemeClr>
                </a:solidFill>
              </a:rPr>
              <a:t> </a:t>
            </a:r>
            <a:r>
              <a:rPr lang="pl-PL" sz="1600" dirty="0" err="1">
                <a:solidFill>
                  <a:schemeClr val="tx1">
                    <a:lumMod val="75000"/>
                    <a:lumOff val="25000"/>
                  </a:schemeClr>
                </a:solidFill>
              </a:rPr>
              <a:t>movable</a:t>
            </a:r>
            <a:r>
              <a:rPr lang="pl-PL" sz="1600" dirty="0">
                <a:solidFill>
                  <a:schemeClr val="tx1">
                    <a:lumMod val="75000"/>
                    <a:lumOff val="25000"/>
                  </a:schemeClr>
                </a:solidFill>
              </a:rPr>
              <a:t> </a:t>
            </a:r>
            <a:r>
              <a:rPr lang="pl-PL" sz="1600" dirty="0" err="1">
                <a:solidFill>
                  <a:schemeClr val="tx1">
                    <a:lumMod val="75000"/>
                    <a:lumOff val="25000"/>
                  </a:schemeClr>
                </a:solidFill>
              </a:rPr>
              <a:t>confectionery</a:t>
            </a:r>
            <a:r>
              <a:rPr lang="pl-PL" sz="1600" dirty="0">
                <a:solidFill>
                  <a:schemeClr val="tx1">
                    <a:lumMod val="75000"/>
                    <a:lumOff val="25000"/>
                  </a:schemeClr>
                </a:solidFill>
              </a:rPr>
              <a:t>  model</a:t>
            </a:r>
          </a:p>
          <a:p>
            <a:pPr>
              <a:buFont typeface="Arial" panose="020B0604020202020204" pitchFamily="34" charset="0"/>
              <a:buBlip>
                <a:blip r:embed="rId3"/>
              </a:buBlip>
            </a:pPr>
            <a:endParaRPr lang="pl-PL" sz="1600" dirty="0">
              <a:solidFill>
                <a:schemeClr val="tx1">
                  <a:lumMod val="75000"/>
                  <a:lumOff val="25000"/>
                </a:schemeClr>
              </a:solidFill>
            </a:endParaRPr>
          </a:p>
          <a:p>
            <a:pPr marL="0" indent="0">
              <a:buFont typeface="Arial" panose="020B0604020202020204" pitchFamily="34" charset="0"/>
              <a:buNone/>
            </a:pPr>
            <a:endParaRPr lang="pl-PL" sz="1800" b="1" dirty="0">
              <a:solidFill>
                <a:schemeClr val="tx1">
                  <a:lumMod val="85000"/>
                  <a:lumOff val="15000"/>
                </a:schemeClr>
              </a:solidFill>
            </a:endParaRPr>
          </a:p>
        </p:txBody>
      </p:sp>
      <p:pic>
        <p:nvPicPr>
          <p:cNvPr id="13" name="Grafika 20">
            <a:extLst>
              <a:ext uri="{FF2B5EF4-FFF2-40B4-BE49-F238E27FC236}">
                <a16:creationId xmlns:a16="http://schemas.microsoft.com/office/drawing/2014/main" id="{60077798-703B-DF4B-9425-716E938417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424" y="2239608"/>
            <a:ext cx="1746208" cy="1746208"/>
          </a:xfrm>
          <a:prstGeom prst="rect">
            <a:avLst/>
          </a:prstGeom>
        </p:spPr>
      </p:pic>
      <p:sp>
        <p:nvSpPr>
          <p:cNvPr id="14" name="Tytuł 1">
            <a:extLst>
              <a:ext uri="{FF2B5EF4-FFF2-40B4-BE49-F238E27FC236}">
                <a16:creationId xmlns:a16="http://schemas.microsoft.com/office/drawing/2014/main" id="{EA36D207-7D52-45F2-87B2-9D43150005B9}"/>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 </a:t>
            </a:r>
          </a:p>
        </p:txBody>
      </p:sp>
    </p:spTree>
    <p:extLst>
      <p:ext uri="{BB962C8B-B14F-4D97-AF65-F5344CB8AC3E}">
        <p14:creationId xmlns:p14="http://schemas.microsoft.com/office/powerpoint/2010/main" val="86673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9CA622B0-721D-4829-A550-1A1B80D8532E}"/>
              </a:ext>
            </a:extLst>
          </p:cNvPr>
          <p:cNvPicPr>
            <a:picLocks noChangeAspect="1"/>
          </p:cNvPicPr>
          <p:nvPr/>
        </p:nvPicPr>
        <p:blipFill rotWithShape="1">
          <a:blip r:embed="rId2">
            <a:extLst>
              <a:ext uri="{28A0092B-C50C-407E-A947-70E740481C1C}">
                <a14:useLocalDpi xmlns:a14="http://schemas.microsoft.com/office/drawing/2010/main" val="0"/>
              </a:ext>
            </a:extLst>
          </a:blip>
          <a:srcRect t="3872" b="29350"/>
          <a:stretch/>
        </p:blipFill>
        <p:spPr>
          <a:xfrm>
            <a:off x="-1" y="1440000"/>
            <a:ext cx="12203171" cy="5418000"/>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456" y="125959"/>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AIM OF TRAINING </a:t>
            </a:r>
            <a:r>
              <a:rPr lang="pl-PL" altLang="pl-PL" sz="2600" b="1" dirty="0" err="1">
                <a:solidFill>
                  <a:schemeClr val="tx1">
                    <a:lumMod val="75000"/>
                    <a:lumOff val="25000"/>
                  </a:schemeClr>
                </a:solidFill>
              </a:rPr>
              <a:t>PREPERATION</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a:t>
            </a:fld>
            <a:endParaRPr lang="en-US" altLang="pl-PL"/>
          </a:p>
        </p:txBody>
      </p:sp>
      <p:sp>
        <p:nvSpPr>
          <p:cNvPr id="10" name="Prostokąt 9">
            <a:extLst>
              <a:ext uri="{FF2B5EF4-FFF2-40B4-BE49-F238E27FC236}">
                <a16:creationId xmlns:a16="http://schemas.microsoft.com/office/drawing/2014/main" id="{7D4D0B19-E9B6-4713-8CAA-00136FC8FB27}"/>
              </a:ext>
            </a:extLst>
          </p:cNvPr>
          <p:cNvSpPr/>
          <p:nvPr/>
        </p:nvSpPr>
        <p:spPr>
          <a:xfrm>
            <a:off x="3856406" y="1016858"/>
            <a:ext cx="4255818" cy="244827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sp>
        <p:nvSpPr>
          <p:cNvPr id="14" name="Prostokąt 13">
            <a:extLst>
              <a:ext uri="{FF2B5EF4-FFF2-40B4-BE49-F238E27FC236}">
                <a16:creationId xmlns:a16="http://schemas.microsoft.com/office/drawing/2014/main" id="{6118CFDB-9E3A-4B2C-9C8B-998FC9083721}"/>
              </a:ext>
            </a:extLst>
          </p:cNvPr>
          <p:cNvSpPr/>
          <p:nvPr/>
        </p:nvSpPr>
        <p:spPr>
          <a:xfrm>
            <a:off x="3861883" y="1016858"/>
            <a:ext cx="4250342" cy="10788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Podtytuł 2">
            <a:extLst>
              <a:ext uri="{FF2B5EF4-FFF2-40B4-BE49-F238E27FC236}">
                <a16:creationId xmlns:a16="http://schemas.microsoft.com/office/drawing/2014/main" id="{C4BDB11F-43FC-463D-BC2A-13AA0DC78E60}"/>
              </a:ext>
            </a:extLst>
          </p:cNvPr>
          <p:cNvSpPr>
            <a:spLocks noGrp="1"/>
          </p:cNvSpPr>
          <p:nvPr>
            <p:ph idx="1"/>
          </p:nvPr>
        </p:nvSpPr>
        <p:spPr>
          <a:xfrm>
            <a:off x="4079776" y="1268760"/>
            <a:ext cx="3785995" cy="2016224"/>
          </a:xfrm>
        </p:spPr>
        <p:txBody>
          <a:bodyPr/>
          <a:lstStyle/>
          <a:p>
            <a:pPr marL="0" indent="0" algn="ctr">
              <a:lnSpc>
                <a:spcPct val="150000"/>
              </a:lnSpc>
              <a:spcAft>
                <a:spcPts val="600"/>
              </a:spcAft>
              <a:buNone/>
            </a:pPr>
            <a:r>
              <a:rPr lang="en-GB" sz="1600" b="1" dirty="0">
                <a:solidFill>
                  <a:schemeClr val="bg1"/>
                </a:solidFill>
              </a:rPr>
              <a:t>IN THIS MODULE, WE WILL LOOK AT  PREPARING TRAINING FROM THE TECHNICAL SIDE, AND SELECT THE BEST METHODS OF WORKING WITH THE GROUP AND TEACHING RESOURCES.</a:t>
            </a:r>
            <a:endParaRPr lang="pl-PL" sz="1600" b="1" dirty="0">
              <a:solidFill>
                <a:schemeClr val="bg1"/>
              </a:solidFill>
            </a:endParaRPr>
          </a:p>
        </p:txBody>
      </p:sp>
    </p:spTree>
    <p:extLst>
      <p:ext uri="{BB962C8B-B14F-4D97-AF65-F5344CB8AC3E}">
        <p14:creationId xmlns:p14="http://schemas.microsoft.com/office/powerpoint/2010/main" val="1142791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30</a:t>
            </a:fld>
            <a:endParaRPr lang="en-US" altLang="pl-PL"/>
          </a:p>
        </p:txBody>
      </p:sp>
      <p:sp>
        <p:nvSpPr>
          <p:cNvPr id="10" name="Prostokąt 9">
            <a:extLst>
              <a:ext uri="{FF2B5EF4-FFF2-40B4-BE49-F238E27FC236}">
                <a16:creationId xmlns:a16="http://schemas.microsoft.com/office/drawing/2014/main" id="{91831058-0E5E-4971-BBAE-16EDB439FA39}"/>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11" name="Obraz 10">
            <a:extLst>
              <a:ext uri="{FF2B5EF4-FFF2-40B4-BE49-F238E27FC236}">
                <a16:creationId xmlns:a16="http://schemas.microsoft.com/office/drawing/2014/main" id="{E84AF7F7-5D5A-45EF-9F27-4B8E86859189}"/>
              </a:ext>
            </a:extLst>
          </p:cNvPr>
          <p:cNvPicPr>
            <a:picLocks noChangeAspect="1"/>
          </p:cNvPicPr>
          <p:nvPr/>
        </p:nvPicPr>
        <p:blipFill rotWithShape="1">
          <a:blip r:embed="rId3">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sp>
        <p:nvSpPr>
          <p:cNvPr id="12" name="Prostokąt: jeden ścięty róg 11">
            <a:extLst>
              <a:ext uri="{FF2B5EF4-FFF2-40B4-BE49-F238E27FC236}">
                <a16:creationId xmlns:a16="http://schemas.microsoft.com/office/drawing/2014/main" id="{5D9CA1B3-D871-4310-BF10-69A99331CE4C}"/>
              </a:ext>
            </a:extLst>
          </p:cNvPr>
          <p:cNvSpPr/>
          <p:nvPr/>
        </p:nvSpPr>
        <p:spPr>
          <a:xfrm>
            <a:off x="8760296" y="2622937"/>
            <a:ext cx="2440221" cy="38159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899E68C3-FCAD-4DEA-9E13-61E045B17DB9}"/>
              </a:ext>
            </a:extLst>
          </p:cNvPr>
          <p:cNvSpPr/>
          <p:nvPr/>
        </p:nvSpPr>
        <p:spPr>
          <a:xfrm>
            <a:off x="6133380" y="2622936"/>
            <a:ext cx="2440222" cy="3830401"/>
          </a:xfrm>
          <a:prstGeom prst="snip1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F471AB02-D081-4303-915B-10B11EFA9CF4}"/>
              </a:ext>
            </a:extLst>
          </p:cNvPr>
          <p:cNvSpPr/>
          <p:nvPr/>
        </p:nvSpPr>
        <p:spPr>
          <a:xfrm>
            <a:off x="3503712" y="2622936"/>
            <a:ext cx="2440222" cy="3830401"/>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dtytuł 2">
            <a:extLst>
              <a:ext uri="{FF2B5EF4-FFF2-40B4-BE49-F238E27FC236}">
                <a16:creationId xmlns:a16="http://schemas.microsoft.com/office/drawing/2014/main" id="{0B30A6C2-89F5-46F3-B4F4-6CC8BDC72162}"/>
              </a:ext>
            </a:extLst>
          </p:cNvPr>
          <p:cNvSpPr>
            <a:spLocks noGrp="1"/>
          </p:cNvSpPr>
          <p:nvPr>
            <p:ph idx="1"/>
          </p:nvPr>
        </p:nvSpPr>
        <p:spPr>
          <a:xfrm>
            <a:off x="3634875" y="3613827"/>
            <a:ext cx="2337645" cy="2911516"/>
          </a:xfrm>
        </p:spPr>
        <p:txBody>
          <a:bodyPr/>
          <a:lstStyle/>
          <a:p>
            <a:pPr marL="0" indent="0">
              <a:buNone/>
            </a:pPr>
            <a:r>
              <a:rPr lang="pl-PL" sz="1600" b="1" dirty="0">
                <a:solidFill>
                  <a:schemeClr val="bg1"/>
                </a:solidFill>
              </a:rPr>
              <a:t>SLIDES</a:t>
            </a:r>
            <a:endParaRPr lang="pl-PL" sz="1600" dirty="0">
              <a:solidFill>
                <a:schemeClr val="tx1">
                  <a:lumMod val="75000"/>
                  <a:lumOff val="25000"/>
                </a:schemeClr>
              </a:solidFill>
            </a:endParaRPr>
          </a:p>
          <a:p>
            <a:pPr>
              <a:buBlip>
                <a:blip r:embed="rId4"/>
              </a:buBlip>
            </a:pPr>
            <a:r>
              <a:rPr lang="en-GB" sz="1600" dirty="0">
                <a:solidFill>
                  <a:schemeClr val="tx1">
                    <a:lumMod val="75000"/>
                    <a:lumOff val="25000"/>
                  </a:schemeClr>
                </a:solidFill>
              </a:rPr>
              <a:t>e.g. a slide show on CCP monitoring </a:t>
            </a:r>
          </a:p>
          <a:p>
            <a:pPr>
              <a:buBlip>
                <a:blip r:embed="rId4"/>
              </a:buBlip>
            </a:pPr>
            <a:r>
              <a:rPr lang="pl-PL" sz="1600" b="1" dirty="0">
                <a:solidFill>
                  <a:schemeClr val="bg1"/>
                </a:solidFill>
              </a:rPr>
              <a:t>PRINT OUTS</a:t>
            </a:r>
            <a:endParaRPr lang="pl-PL" sz="1600" dirty="0">
              <a:solidFill>
                <a:schemeClr val="tx1">
                  <a:lumMod val="75000"/>
                  <a:lumOff val="25000"/>
                </a:schemeClr>
              </a:solidFill>
            </a:endParaRPr>
          </a:p>
          <a:p>
            <a:pPr>
              <a:buBlip>
                <a:blip r:embed="rId4"/>
              </a:buBlip>
            </a:pPr>
            <a:r>
              <a:rPr lang="pl-PL" sz="1600" dirty="0" err="1">
                <a:solidFill>
                  <a:schemeClr val="tx1">
                    <a:lumMod val="75000"/>
                    <a:lumOff val="25000"/>
                  </a:schemeClr>
                </a:solidFill>
              </a:rPr>
              <a:t>E.g</a:t>
            </a:r>
            <a:r>
              <a:rPr lang="pl-PL" sz="1600" dirty="0">
                <a:solidFill>
                  <a:schemeClr val="tx1">
                    <a:lumMod val="75000"/>
                    <a:lumOff val="25000"/>
                  </a:schemeClr>
                </a:solidFill>
              </a:rPr>
              <a:t>. </a:t>
            </a:r>
            <a:r>
              <a:rPr lang="pl-PL" sz="1600" dirty="0" err="1">
                <a:solidFill>
                  <a:schemeClr val="tx1">
                    <a:lumMod val="75000"/>
                    <a:lumOff val="25000"/>
                  </a:schemeClr>
                </a:solidFill>
              </a:rPr>
              <a:t>recepies</a:t>
            </a:r>
            <a:endParaRPr lang="pl-PL" sz="1600" dirty="0">
              <a:solidFill>
                <a:schemeClr val="tx1">
                  <a:lumMod val="75000"/>
                  <a:lumOff val="25000"/>
                </a:schemeClr>
              </a:solidFill>
            </a:endParaRPr>
          </a:p>
          <a:p>
            <a:pPr marL="0" indent="0">
              <a:buNone/>
            </a:pPr>
            <a:endParaRPr lang="pl-PL" sz="1800" b="1" dirty="0">
              <a:solidFill>
                <a:schemeClr val="tx1">
                  <a:lumMod val="85000"/>
                  <a:lumOff val="15000"/>
                </a:schemeClr>
              </a:solidFill>
            </a:endParaRPr>
          </a:p>
        </p:txBody>
      </p:sp>
      <p:sp>
        <p:nvSpPr>
          <p:cNvPr id="33" name="Podtytuł 2">
            <a:extLst>
              <a:ext uri="{FF2B5EF4-FFF2-40B4-BE49-F238E27FC236}">
                <a16:creationId xmlns:a16="http://schemas.microsoft.com/office/drawing/2014/main" id="{14F89E97-14B6-40DD-9D14-BBA75DF733BE}"/>
              </a:ext>
            </a:extLst>
          </p:cNvPr>
          <p:cNvSpPr txBox="1">
            <a:spLocks/>
          </p:cNvSpPr>
          <p:nvPr/>
        </p:nvSpPr>
        <p:spPr bwMode="auto">
          <a:xfrm>
            <a:off x="6225430" y="3613827"/>
            <a:ext cx="2337645" cy="17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1600" b="1" dirty="0">
                <a:solidFill>
                  <a:schemeClr val="bg1"/>
                </a:solidFill>
              </a:rPr>
              <a:t>RECORDINGS</a:t>
            </a:r>
            <a:endParaRPr lang="pl-PL" sz="1600" dirty="0">
              <a:solidFill>
                <a:schemeClr val="tx1">
                  <a:lumMod val="75000"/>
                  <a:lumOff val="25000"/>
                </a:schemeClr>
              </a:solidFill>
            </a:endParaRPr>
          </a:p>
          <a:p>
            <a:pPr>
              <a:buBlip>
                <a:blip r:embed="rId4"/>
              </a:buBlip>
            </a:pPr>
            <a:r>
              <a:rPr lang="en-GB" sz="1600" dirty="0">
                <a:solidFill>
                  <a:schemeClr val="tx1">
                    <a:lumMod val="75000"/>
                    <a:lumOff val="25000"/>
                  </a:schemeClr>
                </a:solidFill>
              </a:rPr>
              <a:t>e.g.  An interview with a chef on student nutrition in schools</a:t>
            </a:r>
            <a:endParaRPr lang="pl-PL" sz="1800" b="1" dirty="0">
              <a:solidFill>
                <a:schemeClr val="tx1">
                  <a:lumMod val="85000"/>
                  <a:lumOff val="15000"/>
                </a:schemeClr>
              </a:solidFill>
            </a:endParaRPr>
          </a:p>
        </p:txBody>
      </p:sp>
      <p:sp>
        <p:nvSpPr>
          <p:cNvPr id="34" name="Podtytuł 2">
            <a:extLst>
              <a:ext uri="{FF2B5EF4-FFF2-40B4-BE49-F238E27FC236}">
                <a16:creationId xmlns:a16="http://schemas.microsoft.com/office/drawing/2014/main" id="{90B01B13-35AE-41F0-954B-1902FC5E2E09}"/>
              </a:ext>
            </a:extLst>
          </p:cNvPr>
          <p:cNvSpPr txBox="1">
            <a:spLocks/>
          </p:cNvSpPr>
          <p:nvPr/>
        </p:nvSpPr>
        <p:spPr bwMode="auto">
          <a:xfrm>
            <a:off x="8876952" y="3613827"/>
            <a:ext cx="2337645" cy="19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1600" b="1" dirty="0">
                <a:solidFill>
                  <a:schemeClr val="bg1"/>
                </a:solidFill>
              </a:rPr>
              <a:t>FILMS</a:t>
            </a:r>
            <a:endParaRPr lang="pl-PL" sz="1600" dirty="0">
              <a:solidFill>
                <a:schemeClr val="tx1">
                  <a:lumMod val="75000"/>
                  <a:lumOff val="25000"/>
                </a:schemeClr>
              </a:solidFill>
            </a:endParaRPr>
          </a:p>
          <a:p>
            <a:pPr>
              <a:buBlip>
                <a:blip r:embed="rId4"/>
              </a:buBlip>
            </a:pPr>
            <a:r>
              <a:rPr lang="pl-PL" sz="1600" dirty="0" err="1">
                <a:solidFill>
                  <a:schemeClr val="tx1">
                    <a:lumMod val="75000"/>
                    <a:lumOff val="25000"/>
                  </a:schemeClr>
                </a:solidFill>
              </a:rPr>
              <a:t>E.g</a:t>
            </a:r>
            <a:r>
              <a:rPr lang="pl-PL" sz="1600" dirty="0">
                <a:solidFill>
                  <a:schemeClr val="tx1">
                    <a:lumMod val="75000"/>
                    <a:lumOff val="25000"/>
                  </a:schemeClr>
                </a:solidFill>
              </a:rPr>
              <a:t>. </a:t>
            </a:r>
            <a:r>
              <a:rPr lang="en-GB" sz="1600" dirty="0">
                <a:solidFill>
                  <a:schemeClr val="tx1">
                    <a:lumMod val="75000"/>
                    <a:lumOff val="25000"/>
                  </a:schemeClr>
                </a:solidFill>
              </a:rPr>
              <a:t>presentation of preparing a pasta by a Chinese chef by stretching method</a:t>
            </a:r>
            <a:endParaRPr lang="pl-PL" sz="1600" dirty="0">
              <a:solidFill>
                <a:schemeClr val="tx1">
                  <a:lumMod val="75000"/>
                  <a:lumOff val="25000"/>
                </a:schemeClr>
              </a:solidFill>
            </a:endParaRPr>
          </a:p>
          <a:p>
            <a:pPr marL="0" indent="0">
              <a:buNone/>
            </a:pPr>
            <a:r>
              <a:rPr lang="pl-PL" sz="1600" b="1" dirty="0">
                <a:solidFill>
                  <a:schemeClr val="bg1"/>
                </a:solidFill>
              </a:rPr>
              <a:t>PROGRAMS</a:t>
            </a:r>
            <a:endParaRPr lang="pl-PL" sz="1600" dirty="0">
              <a:solidFill>
                <a:schemeClr val="tx1">
                  <a:lumMod val="75000"/>
                  <a:lumOff val="25000"/>
                </a:schemeClr>
              </a:solidFill>
            </a:endParaRPr>
          </a:p>
          <a:p>
            <a:pPr>
              <a:buBlip>
                <a:blip r:embed="rId4"/>
              </a:buBlip>
            </a:pPr>
            <a:r>
              <a:rPr lang="en-GB" sz="1600" dirty="0">
                <a:solidFill>
                  <a:schemeClr val="tx1">
                    <a:lumMod val="75000"/>
                    <a:lumOff val="25000"/>
                  </a:schemeClr>
                </a:solidFill>
              </a:rPr>
              <a:t>e.g. a report on a carving contest</a:t>
            </a:r>
            <a:endParaRPr lang="pl-PL" sz="1600" dirty="0">
              <a:solidFill>
                <a:schemeClr val="tx1">
                  <a:lumMod val="75000"/>
                  <a:lumOff val="25000"/>
                </a:schemeClr>
              </a:solidFill>
            </a:endParaRPr>
          </a:p>
          <a:p>
            <a:pPr>
              <a:buFont typeface="Arial" panose="020B0604020202020204" pitchFamily="34" charset="0"/>
              <a:buBlip>
                <a:blip r:embed="rId4"/>
              </a:buBlip>
            </a:pPr>
            <a:endParaRPr lang="pl-PL" sz="1600" dirty="0">
              <a:solidFill>
                <a:schemeClr val="tx1">
                  <a:lumMod val="75000"/>
                  <a:lumOff val="25000"/>
                </a:schemeClr>
              </a:solidFill>
            </a:endParaRPr>
          </a:p>
          <a:p>
            <a:pPr marL="0" indent="0">
              <a:buFont typeface="Arial" panose="020B0604020202020204" pitchFamily="34" charset="0"/>
              <a:buNone/>
            </a:pPr>
            <a:endParaRPr lang="pl-PL" sz="1800" b="1" dirty="0">
              <a:solidFill>
                <a:schemeClr val="tx1">
                  <a:lumMod val="85000"/>
                  <a:lumOff val="15000"/>
                </a:schemeClr>
              </a:solidFill>
            </a:endParaRPr>
          </a:p>
        </p:txBody>
      </p:sp>
      <p:sp>
        <p:nvSpPr>
          <p:cNvPr id="20" name="Prostokąt 19">
            <a:extLst>
              <a:ext uri="{FF2B5EF4-FFF2-40B4-BE49-F238E27FC236}">
                <a16:creationId xmlns:a16="http://schemas.microsoft.com/office/drawing/2014/main" id="{61EA3A00-E3AF-4BBF-AADB-5C4A00343E6F}"/>
              </a:ext>
            </a:extLst>
          </p:cNvPr>
          <p:cNvSpPr/>
          <p:nvPr/>
        </p:nvSpPr>
        <p:spPr>
          <a:xfrm>
            <a:off x="769076" y="4077072"/>
            <a:ext cx="1908151" cy="707886"/>
          </a:xfrm>
          <a:prstGeom prst="rect">
            <a:avLst/>
          </a:prstGeom>
        </p:spPr>
        <p:txBody>
          <a:bodyPr wrap="none">
            <a:spAutoFit/>
          </a:bodyPr>
          <a:lstStyle/>
          <a:p>
            <a:pPr algn="ctr"/>
            <a:r>
              <a:rPr lang="pl-PL" sz="2000" b="1" dirty="0">
                <a:solidFill>
                  <a:schemeClr val="bg1"/>
                </a:solidFill>
                <a:highlight>
                  <a:srgbClr val="FD6D01"/>
                </a:highlight>
              </a:rPr>
              <a:t> TEACHING AIDS</a:t>
            </a:r>
            <a:endParaRPr lang="pl-PL" sz="2000" dirty="0">
              <a:solidFill>
                <a:schemeClr val="tx1">
                  <a:lumMod val="75000"/>
                  <a:lumOff val="25000"/>
                </a:schemeClr>
              </a:solidFill>
              <a:highlight>
                <a:srgbClr val="FD6D01"/>
              </a:highlight>
            </a:endParaRPr>
          </a:p>
          <a:p>
            <a:pPr algn="ctr"/>
            <a:endParaRPr lang="pl-PL" sz="2000" dirty="0">
              <a:solidFill>
                <a:schemeClr val="tx1">
                  <a:lumMod val="75000"/>
                  <a:lumOff val="25000"/>
                </a:schemeClr>
              </a:solidFill>
            </a:endParaRPr>
          </a:p>
        </p:txBody>
      </p:sp>
      <p:sp>
        <p:nvSpPr>
          <p:cNvPr id="21" name="Prostokąt 20">
            <a:extLst>
              <a:ext uri="{FF2B5EF4-FFF2-40B4-BE49-F238E27FC236}">
                <a16:creationId xmlns:a16="http://schemas.microsoft.com/office/drawing/2014/main" id="{169FB36C-19D8-4A24-BDE9-3AA4EBB07F51}"/>
              </a:ext>
            </a:extLst>
          </p:cNvPr>
          <p:cNvSpPr/>
          <p:nvPr/>
        </p:nvSpPr>
        <p:spPr>
          <a:xfrm>
            <a:off x="3502727" y="306419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VISUAL</a:t>
            </a:r>
            <a:endParaRPr lang="pl-PL" dirty="0"/>
          </a:p>
        </p:txBody>
      </p:sp>
      <p:sp>
        <p:nvSpPr>
          <p:cNvPr id="22" name="Prostokąt 21">
            <a:extLst>
              <a:ext uri="{FF2B5EF4-FFF2-40B4-BE49-F238E27FC236}">
                <a16:creationId xmlns:a16="http://schemas.microsoft.com/office/drawing/2014/main" id="{777994AB-D982-4A33-9A8A-7FA64FFAE8AF}"/>
              </a:ext>
            </a:extLst>
          </p:cNvPr>
          <p:cNvSpPr/>
          <p:nvPr/>
        </p:nvSpPr>
        <p:spPr>
          <a:xfrm>
            <a:off x="6133380" y="306419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AUDITORY </a:t>
            </a:r>
            <a:endParaRPr lang="pl-PL" dirty="0"/>
          </a:p>
        </p:txBody>
      </p:sp>
      <p:sp>
        <p:nvSpPr>
          <p:cNvPr id="23" name="Prostokąt 22">
            <a:extLst>
              <a:ext uri="{FF2B5EF4-FFF2-40B4-BE49-F238E27FC236}">
                <a16:creationId xmlns:a16="http://schemas.microsoft.com/office/drawing/2014/main" id="{9B9ECB9A-D25E-4FA0-BFCF-3A04D0105B23}"/>
              </a:ext>
            </a:extLst>
          </p:cNvPr>
          <p:cNvSpPr/>
          <p:nvPr/>
        </p:nvSpPr>
        <p:spPr>
          <a:xfrm>
            <a:off x="8774376" y="306419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AUDIO-VISUAL</a:t>
            </a:r>
          </a:p>
        </p:txBody>
      </p:sp>
      <p:pic>
        <p:nvPicPr>
          <p:cNvPr id="17" name="Obraz 3">
            <a:extLst>
              <a:ext uri="{FF2B5EF4-FFF2-40B4-BE49-F238E27FC236}">
                <a16:creationId xmlns:a16="http://schemas.microsoft.com/office/drawing/2014/main" id="{0D76D7E1-7D74-5748-9D08-860B6B02B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95" y="2420933"/>
            <a:ext cx="1656139" cy="1656139"/>
          </a:xfrm>
          <a:prstGeom prst="rect">
            <a:avLst/>
          </a:prstGeom>
        </p:spPr>
      </p:pic>
    </p:spTree>
    <p:extLst>
      <p:ext uri="{BB962C8B-B14F-4D97-AF65-F5344CB8AC3E}">
        <p14:creationId xmlns:p14="http://schemas.microsoft.com/office/powerpoint/2010/main" val="1915984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rostokąt: jeden ścięty róg 31">
            <a:extLst>
              <a:ext uri="{FF2B5EF4-FFF2-40B4-BE49-F238E27FC236}">
                <a16:creationId xmlns:a16="http://schemas.microsoft.com/office/drawing/2014/main" id="{3681C8A9-7948-4F3D-8736-18388CC6EF47}"/>
              </a:ext>
            </a:extLst>
          </p:cNvPr>
          <p:cNvSpPr/>
          <p:nvPr/>
        </p:nvSpPr>
        <p:spPr>
          <a:xfrm>
            <a:off x="8760296" y="2622937"/>
            <a:ext cx="2440221" cy="3815964"/>
          </a:xfrm>
          <a:prstGeom prst="snip1Rect">
            <a:avLst/>
          </a:prstGeom>
          <a:solidFill>
            <a:srgbClr val="F33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jeden ścięty róg 29">
            <a:extLst>
              <a:ext uri="{FF2B5EF4-FFF2-40B4-BE49-F238E27FC236}">
                <a16:creationId xmlns:a16="http://schemas.microsoft.com/office/drawing/2014/main" id="{4FA37BFC-E653-4C18-A180-E147996A4744}"/>
              </a:ext>
            </a:extLst>
          </p:cNvPr>
          <p:cNvSpPr/>
          <p:nvPr/>
        </p:nvSpPr>
        <p:spPr>
          <a:xfrm>
            <a:off x="6133380" y="2622936"/>
            <a:ext cx="2440222" cy="3830401"/>
          </a:xfrm>
          <a:prstGeom prst="snip1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31" name="Prostokąt 30">
            <a:extLst>
              <a:ext uri="{FF2B5EF4-FFF2-40B4-BE49-F238E27FC236}">
                <a16:creationId xmlns:a16="http://schemas.microsoft.com/office/drawing/2014/main" id="{01BC6FFA-0A85-4121-A264-F1F655C62516}"/>
              </a:ext>
            </a:extLst>
          </p:cNvPr>
          <p:cNvSpPr/>
          <p:nvPr/>
        </p:nvSpPr>
        <p:spPr>
          <a:xfrm>
            <a:off x="6133380" y="306419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RECORDING</a:t>
            </a:r>
            <a:endParaRPr lang="pl-PL" dirty="0"/>
          </a:p>
        </p:txBody>
      </p:sp>
      <p:sp>
        <p:nvSpPr>
          <p:cNvPr id="20" name="Prostokąt: jeden ścięty róg 19">
            <a:extLst>
              <a:ext uri="{FF2B5EF4-FFF2-40B4-BE49-F238E27FC236}">
                <a16:creationId xmlns:a16="http://schemas.microsoft.com/office/drawing/2014/main" id="{448F4C3D-62E2-4ED9-BECE-3F2FCE14E79A}"/>
              </a:ext>
            </a:extLst>
          </p:cNvPr>
          <p:cNvSpPr/>
          <p:nvPr/>
        </p:nvSpPr>
        <p:spPr>
          <a:xfrm>
            <a:off x="3501325" y="2622936"/>
            <a:ext cx="2440222" cy="3830401"/>
          </a:xfrm>
          <a:prstGeom prst="snip1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61ED67DF-B1E1-4BF5-8EE5-0700350503AC}"/>
              </a:ext>
            </a:extLst>
          </p:cNvPr>
          <p:cNvSpPr/>
          <p:nvPr/>
        </p:nvSpPr>
        <p:spPr>
          <a:xfrm>
            <a:off x="3502727" y="306419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COMPUTER</a:t>
            </a:r>
            <a:endParaRPr lang="pl-PL" dirty="0"/>
          </a:p>
        </p:txBody>
      </p:sp>
      <p:sp>
        <p:nvSpPr>
          <p:cNvPr id="15" name="Prostokąt 14">
            <a:extLst>
              <a:ext uri="{FF2B5EF4-FFF2-40B4-BE49-F238E27FC236}">
                <a16:creationId xmlns:a16="http://schemas.microsoft.com/office/drawing/2014/main" id="{91C3C8E9-FFEA-4266-98D6-50A8D6E251BC}"/>
              </a:ext>
            </a:extLst>
          </p:cNvPr>
          <p:cNvSpPr/>
          <p:nvPr/>
        </p:nvSpPr>
        <p:spPr>
          <a:xfrm>
            <a:off x="551384" y="4221088"/>
            <a:ext cx="2282612" cy="400110"/>
          </a:xfrm>
          <a:prstGeom prst="rect">
            <a:avLst/>
          </a:prstGeom>
        </p:spPr>
        <p:txBody>
          <a:bodyPr wrap="square">
            <a:spAutoFit/>
          </a:bodyPr>
          <a:lstStyle/>
          <a:p>
            <a:pPr algn="ctr"/>
            <a:r>
              <a:rPr lang="pl-PL" sz="2000" b="1" dirty="0">
                <a:solidFill>
                  <a:schemeClr val="bg1"/>
                </a:solidFill>
                <a:highlight>
                  <a:srgbClr val="FD6D01"/>
                </a:highlight>
              </a:rPr>
              <a:t>TECHNICAL AIDS</a:t>
            </a:r>
            <a:endParaRPr lang="pl-PL" sz="2000" dirty="0">
              <a:solidFill>
                <a:schemeClr val="tx1">
                  <a:lumMod val="75000"/>
                  <a:lumOff val="25000"/>
                </a:schemeClr>
              </a:solidFill>
            </a:endParaRPr>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31</a:t>
            </a:fld>
            <a:endParaRPr lang="en-US" altLang="pl-PL"/>
          </a:p>
        </p:txBody>
      </p:sp>
      <p:sp>
        <p:nvSpPr>
          <p:cNvPr id="36" name="Podtytuł 2">
            <a:extLst>
              <a:ext uri="{FF2B5EF4-FFF2-40B4-BE49-F238E27FC236}">
                <a16:creationId xmlns:a16="http://schemas.microsoft.com/office/drawing/2014/main" id="{AA18F3FA-F437-4543-B030-A4248733177F}"/>
              </a:ext>
            </a:extLst>
          </p:cNvPr>
          <p:cNvSpPr txBox="1">
            <a:spLocks/>
          </p:cNvSpPr>
          <p:nvPr/>
        </p:nvSpPr>
        <p:spPr bwMode="auto">
          <a:xfrm>
            <a:off x="6219231" y="3789040"/>
            <a:ext cx="2469057" cy="186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2"/>
              </a:buBlip>
            </a:pPr>
            <a:r>
              <a:rPr lang="pl-PL" sz="1600" b="1" dirty="0">
                <a:solidFill>
                  <a:schemeClr val="bg1"/>
                </a:solidFill>
              </a:rPr>
              <a:t>CAMERA</a:t>
            </a:r>
          </a:p>
          <a:p>
            <a:pPr>
              <a:buBlip>
                <a:blip r:embed="rId2"/>
              </a:buBlip>
            </a:pPr>
            <a:r>
              <a:rPr lang="pl-PL" sz="1600" b="1" dirty="0">
                <a:solidFill>
                  <a:schemeClr val="bg1"/>
                </a:solidFill>
              </a:rPr>
              <a:t>VIDEO CAMERA</a:t>
            </a:r>
          </a:p>
          <a:p>
            <a:pPr>
              <a:buBlip>
                <a:blip r:embed="rId2"/>
              </a:buBlip>
            </a:pPr>
            <a:r>
              <a:rPr lang="pl-PL" sz="1600" b="1" dirty="0">
                <a:solidFill>
                  <a:schemeClr val="bg1"/>
                </a:solidFill>
              </a:rPr>
              <a:t>DICTAPHONE </a:t>
            </a:r>
          </a:p>
          <a:p>
            <a:pPr>
              <a:buBlip>
                <a:blip r:embed="rId2"/>
              </a:buBlip>
            </a:pPr>
            <a:r>
              <a:rPr lang="pl-PL" sz="1600" b="1" dirty="0">
                <a:solidFill>
                  <a:schemeClr val="bg1"/>
                </a:solidFill>
              </a:rPr>
              <a:t>TAPE RECORDER</a:t>
            </a:r>
          </a:p>
        </p:txBody>
      </p:sp>
      <p:sp>
        <p:nvSpPr>
          <p:cNvPr id="37" name="Podtytuł 2">
            <a:extLst>
              <a:ext uri="{FF2B5EF4-FFF2-40B4-BE49-F238E27FC236}">
                <a16:creationId xmlns:a16="http://schemas.microsoft.com/office/drawing/2014/main" id="{49034EEE-5B34-4D4A-8727-61A4CCE720A6}"/>
              </a:ext>
            </a:extLst>
          </p:cNvPr>
          <p:cNvSpPr txBox="1">
            <a:spLocks/>
          </p:cNvSpPr>
          <p:nvPr/>
        </p:nvSpPr>
        <p:spPr bwMode="auto">
          <a:xfrm>
            <a:off x="8838333" y="3789040"/>
            <a:ext cx="2063873" cy="12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2"/>
              </a:buBlip>
            </a:pPr>
            <a:r>
              <a:rPr lang="pl-PL" sz="1600" b="1" dirty="0">
                <a:solidFill>
                  <a:schemeClr val="bg1"/>
                </a:solidFill>
              </a:rPr>
              <a:t>MULTIMEDIA</a:t>
            </a:r>
          </a:p>
          <a:p>
            <a:pPr>
              <a:buBlip>
                <a:blip r:embed="rId2"/>
              </a:buBlip>
            </a:pPr>
            <a:r>
              <a:rPr lang="pl-PL" sz="1600" b="1" dirty="0">
                <a:solidFill>
                  <a:schemeClr val="bg1"/>
                </a:solidFill>
              </a:rPr>
              <a:t>CD</a:t>
            </a:r>
          </a:p>
          <a:p>
            <a:pPr>
              <a:buBlip>
                <a:blip r:embed="rId2"/>
              </a:buBlip>
            </a:pPr>
            <a:r>
              <a:rPr lang="pl-PL" sz="1600" b="1" dirty="0">
                <a:solidFill>
                  <a:schemeClr val="bg1"/>
                </a:solidFill>
              </a:rPr>
              <a:t>DVD</a:t>
            </a:r>
            <a:endParaRPr lang="pl-PL" sz="1600" b="1" dirty="0">
              <a:solidFill>
                <a:schemeClr val="tx1">
                  <a:lumMod val="85000"/>
                  <a:lumOff val="15000"/>
                </a:schemeClr>
              </a:solidFill>
            </a:endParaRPr>
          </a:p>
        </p:txBody>
      </p:sp>
      <p:sp>
        <p:nvSpPr>
          <p:cNvPr id="2" name="Prostokąt 1">
            <a:extLst>
              <a:ext uri="{FF2B5EF4-FFF2-40B4-BE49-F238E27FC236}">
                <a16:creationId xmlns:a16="http://schemas.microsoft.com/office/drawing/2014/main" id="{7EDACC41-BFDA-471F-BD70-00580E7B4799}"/>
              </a:ext>
            </a:extLst>
          </p:cNvPr>
          <p:cNvSpPr/>
          <p:nvPr/>
        </p:nvSpPr>
        <p:spPr>
          <a:xfrm>
            <a:off x="3610061" y="3789040"/>
            <a:ext cx="2053891" cy="830997"/>
          </a:xfrm>
          <a:prstGeom prst="rect">
            <a:avLst/>
          </a:prstGeom>
        </p:spPr>
        <p:txBody>
          <a:bodyPr wrap="square">
            <a:spAutoFit/>
          </a:bodyPr>
          <a:lstStyle/>
          <a:p>
            <a:pPr marL="285750" indent="-285750">
              <a:buBlip>
                <a:blip r:embed="rId2"/>
              </a:buBlip>
            </a:pPr>
            <a:r>
              <a:rPr lang="pl-PL" sz="1600" b="1" dirty="0">
                <a:solidFill>
                  <a:schemeClr val="bg1"/>
                </a:solidFill>
              </a:rPr>
              <a:t>INTERNET</a:t>
            </a:r>
          </a:p>
          <a:p>
            <a:pPr marL="285750" indent="-285750">
              <a:buBlip>
                <a:blip r:embed="rId2"/>
              </a:buBlip>
            </a:pPr>
            <a:r>
              <a:rPr lang="pl-PL" sz="1600" b="1" dirty="0">
                <a:solidFill>
                  <a:schemeClr val="bg1"/>
                </a:solidFill>
              </a:rPr>
              <a:t>MULTIMEDIA PRESENTATIONS</a:t>
            </a:r>
            <a:endParaRPr lang="pl-PL" sz="1600" b="1" dirty="0">
              <a:solidFill>
                <a:schemeClr val="tx1">
                  <a:lumMod val="85000"/>
                  <a:lumOff val="15000"/>
                </a:schemeClr>
              </a:solidFill>
            </a:endParaRPr>
          </a:p>
        </p:txBody>
      </p:sp>
      <p:sp>
        <p:nvSpPr>
          <p:cNvPr id="33" name="Prostokąt 32">
            <a:extLst>
              <a:ext uri="{FF2B5EF4-FFF2-40B4-BE49-F238E27FC236}">
                <a16:creationId xmlns:a16="http://schemas.microsoft.com/office/drawing/2014/main" id="{E340E1DB-DA91-4D2E-B975-B3EEA7934B5A}"/>
              </a:ext>
            </a:extLst>
          </p:cNvPr>
          <p:cNvSpPr/>
          <p:nvPr/>
        </p:nvSpPr>
        <p:spPr>
          <a:xfrm>
            <a:off x="8760296" y="306419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PLAYERS</a:t>
            </a:r>
            <a:endParaRPr lang="pl-PL" sz="1600" dirty="0"/>
          </a:p>
        </p:txBody>
      </p:sp>
      <p:pic>
        <p:nvPicPr>
          <p:cNvPr id="17" name="Obraz 16">
            <a:extLst>
              <a:ext uri="{FF2B5EF4-FFF2-40B4-BE49-F238E27FC236}">
                <a16:creationId xmlns:a16="http://schemas.microsoft.com/office/drawing/2014/main" id="{71A8F65D-12B1-4033-B375-F671BDD97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83" y="2549630"/>
            <a:ext cx="1501991" cy="1501991"/>
          </a:xfrm>
          <a:prstGeom prst="rect">
            <a:avLst/>
          </a:prstGeom>
        </p:spPr>
      </p:pic>
    </p:spTree>
    <p:extLst>
      <p:ext uri="{BB962C8B-B14F-4D97-AF65-F5344CB8AC3E}">
        <p14:creationId xmlns:p14="http://schemas.microsoft.com/office/powerpoint/2010/main" val="955728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32</a:t>
            </a:fld>
            <a:endParaRPr lang="en-US" altLang="pl-PL"/>
          </a:p>
        </p:txBody>
      </p:sp>
      <p:pic>
        <p:nvPicPr>
          <p:cNvPr id="5" name="Obraz 4">
            <a:extLst>
              <a:ext uri="{FF2B5EF4-FFF2-40B4-BE49-F238E27FC236}">
                <a16:creationId xmlns:a16="http://schemas.microsoft.com/office/drawing/2014/main" id="{B3B235E1-D70F-440E-9782-1B75AF7400DB}"/>
              </a:ext>
            </a:extLst>
          </p:cNvPr>
          <p:cNvPicPr preferRelativeResize="0">
            <a:picLocks/>
          </p:cNvPicPr>
          <p:nvPr/>
        </p:nvPicPr>
        <p:blipFill>
          <a:blip r:embed="rId2"/>
          <a:stretch>
            <a:fillRect/>
          </a:stretch>
        </p:blipFill>
        <p:spPr>
          <a:xfrm flipH="1">
            <a:off x="4151783" y="1916832"/>
            <a:ext cx="144015" cy="4104456"/>
          </a:xfrm>
          <a:prstGeom prst="rect">
            <a:avLst/>
          </a:prstGeom>
        </p:spPr>
      </p:pic>
      <p:sp>
        <p:nvSpPr>
          <p:cNvPr id="8" name="Prostokąt 7">
            <a:extLst>
              <a:ext uri="{FF2B5EF4-FFF2-40B4-BE49-F238E27FC236}">
                <a16:creationId xmlns:a16="http://schemas.microsoft.com/office/drawing/2014/main" id="{16A7FF38-A1DD-47D9-BC2E-F180940356FD}"/>
              </a:ext>
            </a:extLst>
          </p:cNvPr>
          <p:cNvSpPr/>
          <p:nvPr/>
        </p:nvSpPr>
        <p:spPr>
          <a:xfrm>
            <a:off x="4621091" y="2300205"/>
            <a:ext cx="6550225" cy="3618491"/>
          </a:xfrm>
          <a:prstGeom prst="rect">
            <a:avLst/>
          </a:prstGeom>
        </p:spPr>
        <p:txBody>
          <a:bodyPr wrap="square">
            <a:spAutoFit/>
          </a:bodyPr>
          <a:lstStyle/>
          <a:p>
            <a:r>
              <a:rPr lang="pl-PL" sz="2000" b="1" dirty="0">
                <a:solidFill>
                  <a:srgbClr val="FFC000"/>
                </a:solidFill>
              </a:rPr>
              <a:t>DIDACTIC RESOURCE CHARACTERISTICS:</a:t>
            </a:r>
          </a:p>
          <a:p>
            <a:endParaRPr lang="pl-PL" sz="1600" b="1" dirty="0"/>
          </a:p>
          <a:p>
            <a:pPr marL="342900" indent="-342900">
              <a:lnSpc>
                <a:spcPct val="114000"/>
              </a:lnSpc>
              <a:spcAft>
                <a:spcPts val="600"/>
              </a:spcAft>
              <a:buBlip>
                <a:blip r:embed="rId3"/>
              </a:buBlip>
            </a:pPr>
            <a:r>
              <a:rPr lang="en-GB" sz="1600" dirty="0">
                <a:solidFill>
                  <a:schemeClr val="tx1">
                    <a:lumMod val="75000"/>
                    <a:lumOff val="25000"/>
                  </a:schemeClr>
                </a:solidFill>
              </a:rPr>
              <a:t>Resources which are visual should be clear, highlighting the details you need,</a:t>
            </a:r>
          </a:p>
          <a:p>
            <a:pPr marL="342900" indent="-342900">
              <a:lnSpc>
                <a:spcPct val="114000"/>
              </a:lnSpc>
              <a:spcAft>
                <a:spcPts val="600"/>
              </a:spcAft>
              <a:buBlip>
                <a:blip r:embed="rId3"/>
              </a:buBlip>
            </a:pPr>
            <a:r>
              <a:rPr lang="en-GB" sz="1600" dirty="0">
                <a:solidFill>
                  <a:schemeClr val="tx1">
                    <a:lumMod val="75000"/>
                    <a:lumOff val="25000"/>
                  </a:schemeClr>
                </a:solidFill>
              </a:rPr>
              <a:t>Exhibitions and models should be close to reality,</a:t>
            </a:r>
          </a:p>
          <a:p>
            <a:pPr marL="342900" indent="-342900">
              <a:lnSpc>
                <a:spcPct val="114000"/>
              </a:lnSpc>
              <a:spcAft>
                <a:spcPts val="600"/>
              </a:spcAft>
              <a:buBlip>
                <a:blip r:embed="rId3"/>
              </a:buBlip>
            </a:pPr>
            <a:r>
              <a:rPr lang="en-GB" sz="1600" dirty="0">
                <a:solidFill>
                  <a:schemeClr val="tx1">
                    <a:lumMod val="75000"/>
                    <a:lumOff val="25000"/>
                  </a:schemeClr>
                </a:solidFill>
              </a:rPr>
              <a:t>Print out materials should relate only  to the subject of the training,</a:t>
            </a:r>
          </a:p>
          <a:p>
            <a:pPr marL="342900" indent="-342900">
              <a:lnSpc>
                <a:spcPct val="114000"/>
              </a:lnSpc>
              <a:spcAft>
                <a:spcPts val="600"/>
              </a:spcAft>
              <a:buBlip>
                <a:blip r:embed="rId3"/>
              </a:buBlip>
            </a:pPr>
            <a:r>
              <a:rPr lang="en-GB" sz="1600" dirty="0">
                <a:solidFill>
                  <a:schemeClr val="tx1">
                    <a:lumMod val="75000"/>
                    <a:lumOff val="25000"/>
                  </a:schemeClr>
                </a:solidFill>
              </a:rPr>
              <a:t>Recorded materials should be of good quality, clear and without any unnecessary background noises</a:t>
            </a:r>
          </a:p>
          <a:p>
            <a:pPr marL="342900" indent="-342900">
              <a:lnSpc>
                <a:spcPct val="114000"/>
              </a:lnSpc>
              <a:spcAft>
                <a:spcPts val="600"/>
              </a:spcAft>
              <a:buBlip>
                <a:blip r:embed="rId3"/>
              </a:buBlip>
            </a:pPr>
            <a:r>
              <a:rPr lang="en-GB" sz="1600" dirty="0">
                <a:solidFill>
                  <a:schemeClr val="tx1">
                    <a:lumMod val="75000"/>
                    <a:lumOff val="25000"/>
                  </a:schemeClr>
                </a:solidFill>
              </a:rPr>
              <a:t>Films and short programs which from a few to several minutes,</a:t>
            </a:r>
          </a:p>
          <a:p>
            <a:pPr marL="342900" indent="-342900">
              <a:lnSpc>
                <a:spcPct val="114000"/>
              </a:lnSpc>
              <a:spcAft>
                <a:spcPts val="600"/>
              </a:spcAft>
              <a:buBlip>
                <a:blip r:embed="rId3"/>
              </a:buBlip>
            </a:pPr>
            <a:r>
              <a:rPr lang="en-GB" sz="1600" dirty="0">
                <a:solidFill>
                  <a:schemeClr val="tx1">
                    <a:lumMod val="75000"/>
                    <a:lumOff val="25000"/>
                  </a:schemeClr>
                </a:solidFill>
              </a:rPr>
              <a:t>multimedia presentations clear, clearly visible, without excess text,</a:t>
            </a:r>
          </a:p>
          <a:p>
            <a:pPr marL="342900" indent="-342900">
              <a:lnSpc>
                <a:spcPct val="114000"/>
              </a:lnSpc>
              <a:spcAft>
                <a:spcPts val="600"/>
              </a:spcAft>
              <a:buBlip>
                <a:blip r:embed="rId3"/>
              </a:buBlip>
            </a:pPr>
            <a:r>
              <a:rPr lang="en-GB" sz="1600" dirty="0">
                <a:solidFill>
                  <a:schemeClr val="tx1">
                    <a:lumMod val="75000"/>
                    <a:lumOff val="25000"/>
                  </a:schemeClr>
                </a:solidFill>
              </a:rPr>
              <a:t>technical means efficient, adapted to the training conditions</a:t>
            </a:r>
            <a:endParaRPr lang="pl-PL" sz="1600" dirty="0">
              <a:solidFill>
                <a:schemeClr val="tx1">
                  <a:lumMod val="75000"/>
                  <a:lumOff val="25000"/>
                </a:schemeClr>
              </a:solidFill>
            </a:endParaRPr>
          </a:p>
        </p:txBody>
      </p:sp>
      <p:pic>
        <p:nvPicPr>
          <p:cNvPr id="11" name="Grafika 10">
            <a:extLst>
              <a:ext uri="{FF2B5EF4-FFF2-40B4-BE49-F238E27FC236}">
                <a16:creationId xmlns:a16="http://schemas.microsoft.com/office/drawing/2014/main" id="{D8DCF63F-6B0E-4943-B3BC-77C89EBDBE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525" y="2780928"/>
            <a:ext cx="2167519" cy="2167519"/>
          </a:xfrm>
          <a:prstGeom prst="rect">
            <a:avLst/>
          </a:prstGeom>
        </p:spPr>
      </p:pic>
    </p:spTree>
    <p:extLst>
      <p:ext uri="{BB962C8B-B14F-4D97-AF65-F5344CB8AC3E}">
        <p14:creationId xmlns:p14="http://schemas.microsoft.com/office/powerpoint/2010/main" val="255141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33</a:t>
            </a:fld>
            <a:endParaRPr lang="en-US" altLang="pl-PL"/>
          </a:p>
        </p:txBody>
      </p:sp>
      <p:sp>
        <p:nvSpPr>
          <p:cNvPr id="15" name="Dymek mowy: prostokąt 14">
            <a:extLst>
              <a:ext uri="{FF2B5EF4-FFF2-40B4-BE49-F238E27FC236}">
                <a16:creationId xmlns:a16="http://schemas.microsoft.com/office/drawing/2014/main" id="{D0CBC2A2-CCEE-4595-8960-DEEF07179903}"/>
              </a:ext>
            </a:extLst>
          </p:cNvPr>
          <p:cNvSpPr/>
          <p:nvPr/>
        </p:nvSpPr>
        <p:spPr>
          <a:xfrm>
            <a:off x="5143060" y="1590928"/>
            <a:ext cx="2410881" cy="910712"/>
          </a:xfrm>
          <a:prstGeom prst="wedgeRectCallout">
            <a:avLst>
              <a:gd name="adj1" fmla="val -20719"/>
              <a:gd name="adj2" fmla="val 75079"/>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b="1" dirty="0">
              <a:solidFill>
                <a:schemeClr val="bg1"/>
              </a:solidFill>
            </a:endParaRPr>
          </a:p>
          <a:p>
            <a:pPr algn="ctr"/>
            <a:r>
              <a:rPr lang="pl-PL" sz="2400" b="1" dirty="0">
                <a:solidFill>
                  <a:schemeClr val="bg1"/>
                </a:solidFill>
              </a:rPr>
              <a:t>PEDAGOGICAL WORKING AIDS </a:t>
            </a:r>
          </a:p>
          <a:p>
            <a:pPr algn="ctr"/>
            <a:endParaRPr lang="pl-PL" sz="2200" b="1" dirty="0"/>
          </a:p>
        </p:txBody>
      </p:sp>
      <p:sp>
        <p:nvSpPr>
          <p:cNvPr id="16" name="Prostokąt 15">
            <a:extLst>
              <a:ext uri="{FF2B5EF4-FFF2-40B4-BE49-F238E27FC236}">
                <a16:creationId xmlns:a16="http://schemas.microsoft.com/office/drawing/2014/main" id="{0BAD4EFD-8AAB-4223-992C-91BEE230EABC}"/>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22" name="Prostokąt 21">
            <a:extLst>
              <a:ext uri="{FF2B5EF4-FFF2-40B4-BE49-F238E27FC236}">
                <a16:creationId xmlns:a16="http://schemas.microsoft.com/office/drawing/2014/main" id="{748991DC-673C-4579-8FA9-9823839509C4}"/>
              </a:ext>
            </a:extLst>
          </p:cNvPr>
          <p:cNvSpPr/>
          <p:nvPr/>
        </p:nvSpPr>
        <p:spPr>
          <a:xfrm>
            <a:off x="0" y="3142299"/>
            <a:ext cx="5143060" cy="646331"/>
          </a:xfrm>
          <a:prstGeom prst="rect">
            <a:avLst/>
          </a:prstGeom>
          <a:solidFill>
            <a:srgbClr val="FFC000"/>
          </a:solidFill>
        </p:spPr>
        <p:txBody>
          <a:bodyPr wrap="square">
            <a:spAutoFit/>
          </a:bodyPr>
          <a:lstStyle/>
          <a:p>
            <a:pPr algn="ctr"/>
            <a:r>
              <a:rPr lang="en-GB" b="1" dirty="0">
                <a:solidFill>
                  <a:schemeClr val="bg1"/>
                </a:solidFill>
              </a:rPr>
              <a:t>MACHINES AND DEVICES </a:t>
            </a:r>
          </a:p>
          <a:p>
            <a:pPr algn="ctr"/>
            <a:r>
              <a:rPr lang="en-GB" b="1" dirty="0">
                <a:solidFill>
                  <a:schemeClr val="bg1"/>
                </a:solidFill>
              </a:rPr>
              <a:t>for example: freezer, convection oven, electric grill</a:t>
            </a:r>
            <a:endParaRPr lang="pl-PL" b="1" dirty="0">
              <a:solidFill>
                <a:schemeClr val="bg1"/>
              </a:solidFill>
            </a:endParaRPr>
          </a:p>
        </p:txBody>
      </p:sp>
      <p:sp>
        <p:nvSpPr>
          <p:cNvPr id="39" name="Prostokąt 38">
            <a:extLst>
              <a:ext uri="{FF2B5EF4-FFF2-40B4-BE49-F238E27FC236}">
                <a16:creationId xmlns:a16="http://schemas.microsoft.com/office/drawing/2014/main" id="{9ABD8D8B-D495-4066-852D-B7A064DED428}"/>
              </a:ext>
            </a:extLst>
          </p:cNvPr>
          <p:cNvSpPr/>
          <p:nvPr/>
        </p:nvSpPr>
        <p:spPr>
          <a:xfrm>
            <a:off x="1013521" y="3772683"/>
            <a:ext cx="4284917" cy="646331"/>
          </a:xfrm>
          <a:prstGeom prst="rect">
            <a:avLst/>
          </a:prstGeom>
          <a:solidFill>
            <a:srgbClr val="FFAC06"/>
          </a:solidFill>
        </p:spPr>
        <p:txBody>
          <a:bodyPr wrap="square">
            <a:spAutoFit/>
          </a:bodyPr>
          <a:lstStyle/>
          <a:p>
            <a:pPr algn="ctr"/>
            <a:r>
              <a:rPr lang="pl-PL" b="1" dirty="0">
                <a:solidFill>
                  <a:schemeClr val="bg1"/>
                </a:solidFill>
              </a:rPr>
              <a:t>TOOLS </a:t>
            </a:r>
          </a:p>
          <a:p>
            <a:pPr algn="ctr"/>
            <a:r>
              <a:rPr lang="en-GB" b="1" dirty="0">
                <a:solidFill>
                  <a:schemeClr val="bg1"/>
                </a:solidFill>
              </a:rPr>
              <a:t>for example: scales, can openers</a:t>
            </a:r>
            <a:endParaRPr lang="pl-PL" b="1" dirty="0">
              <a:solidFill>
                <a:schemeClr val="bg1"/>
              </a:solidFill>
            </a:endParaRPr>
          </a:p>
        </p:txBody>
      </p:sp>
      <p:sp>
        <p:nvSpPr>
          <p:cNvPr id="40" name="Prostokąt 39">
            <a:extLst>
              <a:ext uri="{FF2B5EF4-FFF2-40B4-BE49-F238E27FC236}">
                <a16:creationId xmlns:a16="http://schemas.microsoft.com/office/drawing/2014/main" id="{A364EC29-91AF-42E1-A2AD-EA6DB763F464}"/>
              </a:ext>
            </a:extLst>
          </p:cNvPr>
          <p:cNvSpPr/>
          <p:nvPr/>
        </p:nvSpPr>
        <p:spPr>
          <a:xfrm>
            <a:off x="7553941" y="3151701"/>
            <a:ext cx="4638059" cy="1295868"/>
          </a:xfrm>
          <a:prstGeom prst="rect">
            <a:avLst/>
          </a:prstGeom>
          <a:solidFill>
            <a:srgbClr val="FD6D01"/>
          </a:solidFill>
        </p:spPr>
        <p:txBody>
          <a:bodyPr wrap="square">
            <a:spAutoFit/>
          </a:bodyPr>
          <a:lstStyle/>
          <a:p>
            <a:pPr algn="ctr">
              <a:lnSpc>
                <a:spcPct val="150000"/>
              </a:lnSpc>
            </a:pPr>
            <a:r>
              <a:rPr lang="en-GB" b="1" dirty="0">
                <a:solidFill>
                  <a:schemeClr val="bg1"/>
                </a:solidFill>
              </a:rPr>
              <a:t>ITEMS / RAW MATERIALS</a:t>
            </a:r>
          </a:p>
          <a:p>
            <a:pPr algn="ctr">
              <a:lnSpc>
                <a:spcPct val="150000"/>
              </a:lnSpc>
            </a:pPr>
            <a:r>
              <a:rPr lang="en-GB" b="1" dirty="0">
                <a:solidFill>
                  <a:schemeClr val="bg1"/>
                </a:solidFill>
              </a:rPr>
              <a:t>e.g. meat, flour, dishes</a:t>
            </a:r>
          </a:p>
          <a:p>
            <a:pPr algn="ctr">
              <a:lnSpc>
                <a:spcPct val="150000"/>
              </a:lnSpc>
            </a:pPr>
            <a:r>
              <a:rPr lang="en-GB" b="1" dirty="0">
                <a:solidFill>
                  <a:schemeClr val="bg1"/>
                </a:solidFill>
              </a:rPr>
              <a:t>and alcoholic, coffee</a:t>
            </a:r>
            <a:endParaRPr lang="pl-PL" sz="1200" b="1" dirty="0">
              <a:solidFill>
                <a:schemeClr val="bg1"/>
              </a:solidFill>
            </a:endParaRPr>
          </a:p>
        </p:txBody>
      </p:sp>
      <p:sp>
        <p:nvSpPr>
          <p:cNvPr id="41" name="Prostokąt 40">
            <a:extLst>
              <a:ext uri="{FF2B5EF4-FFF2-40B4-BE49-F238E27FC236}">
                <a16:creationId xmlns:a16="http://schemas.microsoft.com/office/drawing/2014/main" id="{4676684F-4DCD-46A8-AC9F-0C5483F22C59}"/>
              </a:ext>
            </a:extLst>
          </p:cNvPr>
          <p:cNvSpPr/>
          <p:nvPr/>
        </p:nvSpPr>
        <p:spPr>
          <a:xfrm>
            <a:off x="7105057" y="4087453"/>
            <a:ext cx="4284917" cy="880369"/>
          </a:xfrm>
          <a:prstGeom prst="rect">
            <a:avLst/>
          </a:prstGeom>
          <a:solidFill>
            <a:srgbClr val="FD7E01"/>
          </a:solidFill>
        </p:spPr>
        <p:txBody>
          <a:bodyPr wrap="square">
            <a:spAutoFit/>
          </a:bodyPr>
          <a:lstStyle/>
          <a:p>
            <a:pPr algn="ctr">
              <a:lnSpc>
                <a:spcPct val="150000"/>
              </a:lnSpc>
            </a:pPr>
            <a:r>
              <a:rPr lang="en-GB" b="1" dirty="0">
                <a:solidFill>
                  <a:schemeClr val="bg1"/>
                </a:solidFill>
              </a:rPr>
              <a:t>INSTRUMENTS</a:t>
            </a:r>
          </a:p>
          <a:p>
            <a:pPr algn="ctr">
              <a:lnSpc>
                <a:spcPct val="150000"/>
              </a:lnSpc>
            </a:pPr>
            <a:r>
              <a:rPr lang="en-GB" b="1" dirty="0">
                <a:solidFill>
                  <a:schemeClr val="bg1"/>
                </a:solidFill>
              </a:rPr>
              <a:t>e.g. carving knife, cutting knife</a:t>
            </a:r>
            <a:endParaRPr lang="pl-PL" sz="1200" b="1" dirty="0">
              <a:solidFill>
                <a:schemeClr val="bg1"/>
              </a:solidFill>
            </a:endParaRPr>
          </a:p>
        </p:txBody>
      </p:sp>
      <p:pic>
        <p:nvPicPr>
          <p:cNvPr id="11" name="Grafika 21">
            <a:extLst>
              <a:ext uri="{FF2B5EF4-FFF2-40B4-BE49-F238E27FC236}">
                <a16:creationId xmlns:a16="http://schemas.microsoft.com/office/drawing/2014/main" id="{160DF278-B80B-F94A-B004-DCA94EAAA6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6178" y="2931419"/>
            <a:ext cx="1473705" cy="1446131"/>
          </a:xfrm>
          <a:prstGeom prst="rect">
            <a:avLst/>
          </a:prstGeom>
        </p:spPr>
      </p:pic>
    </p:spTree>
    <p:extLst>
      <p:ext uri="{BB962C8B-B14F-4D97-AF65-F5344CB8AC3E}">
        <p14:creationId xmlns:p14="http://schemas.microsoft.com/office/powerpoint/2010/main" val="25776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GB" altLang="pl-PL" sz="2600" b="1" dirty="0">
                <a:solidFill>
                  <a:schemeClr val="tx1">
                    <a:lumMod val="75000"/>
                    <a:lumOff val="25000"/>
                  </a:schemeClr>
                </a:solidFill>
              </a:rPr>
              <a:t>MUTUAL SUPPORT OF METHODS AND DIDACTIC RESOURCES</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34</a:t>
            </a:fld>
            <a:endParaRPr lang="en-US" altLang="pl-PL"/>
          </a:p>
        </p:txBody>
      </p:sp>
      <p:pic>
        <p:nvPicPr>
          <p:cNvPr id="5" name="Obraz 4">
            <a:extLst>
              <a:ext uri="{FF2B5EF4-FFF2-40B4-BE49-F238E27FC236}">
                <a16:creationId xmlns:a16="http://schemas.microsoft.com/office/drawing/2014/main" id="{6DE80CA8-39B6-43F6-B60C-D6BDE908C691}"/>
              </a:ext>
            </a:extLst>
          </p:cNvPr>
          <p:cNvPicPr>
            <a:picLocks noChangeAspect="1"/>
          </p:cNvPicPr>
          <p:nvPr/>
        </p:nvPicPr>
        <p:blipFill>
          <a:blip r:embed="rId2"/>
          <a:stretch>
            <a:fillRect/>
          </a:stretch>
        </p:blipFill>
        <p:spPr>
          <a:xfrm flipH="1">
            <a:off x="5951934" y="1768789"/>
            <a:ext cx="234498" cy="3959385"/>
          </a:xfrm>
          <a:prstGeom prst="rect">
            <a:avLst/>
          </a:prstGeom>
        </p:spPr>
      </p:pic>
      <p:sp>
        <p:nvSpPr>
          <p:cNvPr id="8" name="Prostokąt 7">
            <a:extLst>
              <a:ext uri="{FF2B5EF4-FFF2-40B4-BE49-F238E27FC236}">
                <a16:creationId xmlns:a16="http://schemas.microsoft.com/office/drawing/2014/main" id="{F23616E5-58C3-468B-A6E5-61220275C913}"/>
              </a:ext>
            </a:extLst>
          </p:cNvPr>
          <p:cNvSpPr/>
          <p:nvPr/>
        </p:nvSpPr>
        <p:spPr>
          <a:xfrm>
            <a:off x="6314271" y="2780928"/>
            <a:ext cx="5268129" cy="1749838"/>
          </a:xfrm>
          <a:prstGeom prst="rect">
            <a:avLst/>
          </a:prstGeom>
        </p:spPr>
        <p:txBody>
          <a:bodyPr wrap="square">
            <a:spAutoFit/>
          </a:bodyPr>
          <a:lstStyle/>
          <a:p>
            <a:pPr>
              <a:lnSpc>
                <a:spcPts val="3000"/>
              </a:lnSpc>
              <a:spcBef>
                <a:spcPts val="600"/>
              </a:spcBef>
              <a:spcAft>
                <a:spcPts val="600"/>
              </a:spcAft>
            </a:pPr>
            <a:r>
              <a:rPr lang="pl-PL" b="1" dirty="0">
                <a:solidFill>
                  <a:srgbClr val="FD6D01"/>
                </a:solidFill>
              </a:rPr>
              <a:t>ALLOWS FOR A FULL AND CLEAR KNOWLEDGE AND SKILL TRANSFER.</a:t>
            </a:r>
          </a:p>
          <a:p>
            <a:pPr>
              <a:lnSpc>
                <a:spcPts val="3000"/>
              </a:lnSpc>
              <a:spcBef>
                <a:spcPts val="600"/>
              </a:spcBef>
              <a:spcAft>
                <a:spcPts val="600"/>
              </a:spcAft>
            </a:pPr>
            <a:r>
              <a:rPr lang="pl-PL" b="1" dirty="0">
                <a:solidFill>
                  <a:srgbClr val="FD6D01"/>
                </a:solidFill>
              </a:rPr>
              <a:t>ACTIVATES THE SENSES, FACILITATES REMEBERING AND ACHIEVING SET GOALS.</a:t>
            </a:r>
          </a:p>
        </p:txBody>
      </p:sp>
      <p:pic>
        <p:nvPicPr>
          <p:cNvPr id="9" name="Picture 6" descr="Kantalupa Carving, RzeÅºbienia OwocÃ³w, Dekoracja">
            <a:extLst>
              <a:ext uri="{FF2B5EF4-FFF2-40B4-BE49-F238E27FC236}">
                <a16:creationId xmlns:a16="http://schemas.microsoft.com/office/drawing/2014/main" id="{900114BE-ED7C-49B0-898A-C16440873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5" t="-128" r="9288" b="128"/>
          <a:stretch/>
        </p:blipFill>
        <p:spPr bwMode="auto">
          <a:xfrm>
            <a:off x="0" y="1768790"/>
            <a:ext cx="5972246" cy="395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21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07310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11" name="Prostokąt 10">
            <a:extLst>
              <a:ext uri="{FF2B5EF4-FFF2-40B4-BE49-F238E27FC236}">
                <a16:creationId xmlns:a16="http://schemas.microsoft.com/office/drawing/2014/main" id="{DCEB0D5C-5940-424F-9712-4EF360B0ABC0}"/>
              </a:ext>
            </a:extLst>
          </p:cNvPr>
          <p:cNvSpPr/>
          <p:nvPr/>
        </p:nvSpPr>
        <p:spPr>
          <a:xfrm>
            <a:off x="6168008" y="1347464"/>
            <a:ext cx="6048501" cy="560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Tytuł 4">
            <a:extLst>
              <a:ext uri="{FF2B5EF4-FFF2-40B4-BE49-F238E27FC236}">
                <a16:creationId xmlns:a16="http://schemas.microsoft.com/office/drawing/2014/main" id="{A52EED0E-3A00-46DD-8892-7FCD22E9486D}"/>
              </a:ext>
            </a:extLst>
          </p:cNvPr>
          <p:cNvSpPr txBox="1">
            <a:spLocks/>
          </p:cNvSpPr>
          <p:nvPr/>
        </p:nvSpPr>
        <p:spPr bwMode="auto">
          <a:xfrm>
            <a:off x="6384032" y="3068960"/>
            <a:ext cx="5616624"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altLang="pl-PL" sz="1800" dirty="0"/>
              <a:t>You can start with a short story about why carving is used. To present the history of carving use  an information lecture interspersed with anecdotes and fun facts.</a:t>
            </a:r>
          </a:p>
          <a:p>
            <a:pPr>
              <a:spcAft>
                <a:spcPts val="1200"/>
              </a:spcAft>
              <a:buClr>
                <a:srgbClr val="660066"/>
              </a:buClr>
            </a:pPr>
            <a:r>
              <a:rPr lang="en-GB" altLang="pl-PL" sz="1800" dirty="0"/>
              <a:t>To illustrate the lecture, you can use: photography, film or slides from a multimedia presentation.</a:t>
            </a:r>
          </a:p>
          <a:p>
            <a:pPr>
              <a:spcAft>
                <a:spcPts val="1200"/>
              </a:spcAft>
              <a:buClr>
                <a:srgbClr val="660066"/>
              </a:buClr>
            </a:pPr>
            <a:r>
              <a:rPr lang="en-GB" altLang="pl-PL" sz="1800" dirty="0"/>
              <a:t>If you want to relax the atmosphere a bit, talk about your own experience related to the topic.</a:t>
            </a:r>
            <a:endParaRPr lang="pl-PL" altLang="pl-PL" sz="1800" dirty="0"/>
          </a:p>
        </p:txBody>
      </p:sp>
      <p:sp>
        <p:nvSpPr>
          <p:cNvPr id="8" name="Prostokąt 7">
            <a:extLst>
              <a:ext uri="{FF2B5EF4-FFF2-40B4-BE49-F238E27FC236}">
                <a16:creationId xmlns:a16="http://schemas.microsoft.com/office/drawing/2014/main" id="{688BAFF4-0F1A-4BA4-A762-52CC9CBF3D43}"/>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rójkąt prostokątny 8">
            <a:extLst>
              <a:ext uri="{FF2B5EF4-FFF2-40B4-BE49-F238E27FC236}">
                <a16:creationId xmlns:a16="http://schemas.microsoft.com/office/drawing/2014/main" id="{73C537EF-710F-488D-B5C7-B1CE0FF2BD9E}"/>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0" name="Tytuł 4">
            <a:extLst>
              <a:ext uri="{FF2B5EF4-FFF2-40B4-BE49-F238E27FC236}">
                <a16:creationId xmlns:a16="http://schemas.microsoft.com/office/drawing/2014/main" id="{DED710F0-5B75-43E3-A44C-4DB165AC53F3}"/>
              </a:ext>
            </a:extLst>
          </p:cNvPr>
          <p:cNvSpPr>
            <a:spLocks noGrp="1"/>
          </p:cNvSpPr>
          <p:nvPr>
            <p:ph type="title"/>
          </p:nvPr>
        </p:nvSpPr>
        <p:spPr>
          <a:xfrm>
            <a:off x="6312024" y="1533823"/>
            <a:ext cx="5688632" cy="908504"/>
          </a:xfrm>
        </p:spPr>
        <p:txBody>
          <a:bodyPr/>
          <a:lstStyle/>
          <a:p>
            <a:pPr>
              <a:spcAft>
                <a:spcPts val="600"/>
              </a:spcAft>
            </a:pPr>
            <a:r>
              <a:rPr lang="en-GB" sz="1800" b="1" dirty="0">
                <a:solidFill>
                  <a:schemeClr val="bg1"/>
                </a:solidFill>
              </a:rPr>
              <a:t>APPLICATION OF </a:t>
            </a:r>
            <a:r>
              <a:rPr lang="en-GB" sz="1800" b="1" dirty="0">
                <a:solidFill>
                  <a:srgbClr val="FBBE03"/>
                </a:solidFill>
              </a:rPr>
              <a:t>EXPOSITORY </a:t>
            </a:r>
            <a:r>
              <a:rPr lang="en-GB" sz="1800" b="1" dirty="0">
                <a:solidFill>
                  <a:schemeClr val="bg1"/>
                </a:solidFill>
              </a:rPr>
              <a:t>METHODS IN THE TRAINING ”FIRST DEGREE CARVING"</a:t>
            </a:r>
            <a:endParaRPr lang="pl-PL" sz="1800" b="1" dirty="0">
              <a:solidFill>
                <a:schemeClr val="bg1"/>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35</a:t>
            </a:fld>
            <a:endParaRPr lang="en-US" altLang="pl-PL"/>
          </a:p>
        </p:txBody>
      </p:sp>
      <p:pic>
        <p:nvPicPr>
          <p:cNvPr id="12" name="Picture 2" descr="Dynia, Webshow Rodzi, Sztuka, Halloween, Trick Or Treat">
            <a:extLst>
              <a:ext uri="{FF2B5EF4-FFF2-40B4-BE49-F238E27FC236}">
                <a16:creationId xmlns:a16="http://schemas.microsoft.com/office/drawing/2014/main" id="{EB7AE128-1726-3547-94C4-AD05F88D1A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 r="24597"/>
          <a:stretch/>
        </p:blipFill>
        <p:spPr bwMode="auto">
          <a:xfrm>
            <a:off x="-23371" y="1435852"/>
            <a:ext cx="6179371" cy="5422148"/>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418BA67D-750D-4FBE-AA5F-FD005923C3B2}"/>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BBE03"/>
                </a:solidFill>
              </a:rPr>
              <a:t>EXPOSITORY METHODS</a:t>
            </a:r>
          </a:p>
        </p:txBody>
      </p:sp>
    </p:spTree>
    <p:extLst>
      <p:ext uri="{BB962C8B-B14F-4D97-AF65-F5344CB8AC3E}">
        <p14:creationId xmlns:p14="http://schemas.microsoft.com/office/powerpoint/2010/main" val="71718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3">
            <a:extLst>
              <a:ext uri="{FF2B5EF4-FFF2-40B4-BE49-F238E27FC236}">
                <a16:creationId xmlns:a16="http://schemas.microsoft.com/office/drawing/2014/main" id="{81E98472-B0AA-A04E-8B35-6D022C191C79}"/>
              </a:ext>
            </a:extLst>
          </p:cNvPr>
          <p:cNvPicPr>
            <a:picLocks noChangeAspect="1"/>
          </p:cNvPicPr>
          <p:nvPr/>
        </p:nvPicPr>
        <p:blipFill rotWithShape="1">
          <a:blip r:embed="rId3">
            <a:extLst>
              <a:ext uri="{28A0092B-C50C-407E-A947-70E740481C1C}">
                <a14:useLocalDpi xmlns:a14="http://schemas.microsoft.com/office/drawing/2010/main" val="0"/>
              </a:ext>
            </a:extLst>
          </a:blip>
          <a:srcRect l="24280"/>
          <a:stretch/>
        </p:blipFill>
        <p:spPr>
          <a:xfrm>
            <a:off x="0" y="1441939"/>
            <a:ext cx="6168008" cy="5416062"/>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14511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17" name="Prostokąt 16">
            <a:extLst>
              <a:ext uri="{FF2B5EF4-FFF2-40B4-BE49-F238E27FC236}">
                <a16:creationId xmlns:a16="http://schemas.microsoft.com/office/drawing/2014/main" id="{6371246D-9E45-41C5-B740-B6E7883E92D0}"/>
              </a:ext>
            </a:extLst>
          </p:cNvPr>
          <p:cNvSpPr/>
          <p:nvPr/>
        </p:nvSpPr>
        <p:spPr>
          <a:xfrm>
            <a:off x="61680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ytuł 4">
            <a:extLst>
              <a:ext uri="{FF2B5EF4-FFF2-40B4-BE49-F238E27FC236}">
                <a16:creationId xmlns:a16="http://schemas.microsoft.com/office/drawing/2014/main" id="{3B9E748C-1995-418F-98A8-BABE2FCE6CB2}"/>
              </a:ext>
            </a:extLst>
          </p:cNvPr>
          <p:cNvSpPr txBox="1">
            <a:spLocks/>
          </p:cNvSpPr>
          <p:nvPr/>
        </p:nvSpPr>
        <p:spPr bwMode="auto">
          <a:xfrm>
            <a:off x="6312024" y="3117531"/>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altLang="pl-PL" sz="1800" dirty="0"/>
              <a:t>Provide a description of the situation when you or your colleague started for the first time in the ”Art of carving"  contest or a similar event and something unexpectedly happened.</a:t>
            </a:r>
          </a:p>
          <a:p>
            <a:pPr>
              <a:spcAft>
                <a:spcPts val="1200"/>
              </a:spcAft>
              <a:buClr>
                <a:srgbClr val="660066"/>
              </a:buClr>
            </a:pPr>
            <a:r>
              <a:rPr lang="en-GB" altLang="pl-PL" sz="1800" dirty="0"/>
              <a:t>Provoke a brainstorming discussion of how you can behave in a similar situation and what the consequences may be.</a:t>
            </a:r>
          </a:p>
          <a:p>
            <a:pPr>
              <a:spcAft>
                <a:spcPts val="1200"/>
              </a:spcAft>
              <a:buClr>
                <a:srgbClr val="660066"/>
              </a:buClr>
            </a:pPr>
            <a:r>
              <a:rPr lang="en-GB" altLang="pl-PL" sz="1800" dirty="0"/>
              <a:t>You can show a fragment of a similar event on a film reconstructed from the Internet using a computer or a player.</a:t>
            </a:r>
            <a:endParaRPr lang="pl-PL" altLang="pl-PL" sz="1800" dirty="0"/>
          </a:p>
        </p:txBody>
      </p:sp>
      <p:sp>
        <p:nvSpPr>
          <p:cNvPr id="20" name="Prostokąt 19">
            <a:extLst>
              <a:ext uri="{FF2B5EF4-FFF2-40B4-BE49-F238E27FC236}">
                <a16:creationId xmlns:a16="http://schemas.microsoft.com/office/drawing/2014/main" id="{5CE30679-C4FE-4FB8-8713-FD5E37A6A386}"/>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48780412-860A-4A13-A63B-0E6FCBA4E935}"/>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2" name="Tytuł 4">
            <a:extLst>
              <a:ext uri="{FF2B5EF4-FFF2-40B4-BE49-F238E27FC236}">
                <a16:creationId xmlns:a16="http://schemas.microsoft.com/office/drawing/2014/main" id="{C5543EE1-76DC-4DDB-A05C-6592BFC2A684}"/>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PROBLEM </a:t>
            </a:r>
            <a:r>
              <a:rPr lang="en-GB" sz="1800" b="1" dirty="0">
                <a:solidFill>
                  <a:schemeClr val="bg1"/>
                </a:solidFill>
              </a:rPr>
              <a:t>METHODS IN THE TRAINING</a:t>
            </a:r>
            <a:br>
              <a:rPr lang="en-GB" sz="1800" b="1" dirty="0">
                <a:solidFill>
                  <a:schemeClr val="bg1"/>
                </a:solidFill>
              </a:rPr>
            </a:br>
            <a:r>
              <a:rPr lang="en-GB" sz="1800" b="1" dirty="0">
                <a:solidFill>
                  <a:schemeClr val="bg1"/>
                </a:solidFill>
              </a:rPr>
              <a:t> ”FIRST DEGREE CARVING"</a:t>
            </a:r>
            <a:endParaRPr lang="pl-PL" sz="1800" b="1" dirty="0">
              <a:solidFill>
                <a:schemeClr val="bg1"/>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36</a:t>
            </a:fld>
            <a:endParaRPr lang="en-US" altLang="pl-PL"/>
          </a:p>
        </p:txBody>
      </p:sp>
      <p:sp>
        <p:nvSpPr>
          <p:cNvPr id="10" name="Prostokąt 9">
            <a:extLst>
              <a:ext uri="{FF2B5EF4-FFF2-40B4-BE49-F238E27FC236}">
                <a16:creationId xmlns:a16="http://schemas.microsoft.com/office/drawing/2014/main" id="{2D88CA5F-61E8-4964-97A8-811BB751B7A9}"/>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9405"/>
                </a:solidFill>
              </a:rPr>
              <a:t>PROBLEM METHODS</a:t>
            </a:r>
            <a:endParaRPr lang="pl-PL" dirty="0">
              <a:solidFill>
                <a:srgbClr val="FF9405"/>
              </a:solidFill>
            </a:endParaRPr>
          </a:p>
        </p:txBody>
      </p:sp>
    </p:spTree>
    <p:extLst>
      <p:ext uri="{BB962C8B-B14F-4D97-AF65-F5344CB8AC3E}">
        <p14:creationId xmlns:p14="http://schemas.microsoft.com/office/powerpoint/2010/main" val="119054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873C18DD-D111-472D-A377-CB724585E37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720" r="4223"/>
          <a:stretch/>
        </p:blipFill>
        <p:spPr>
          <a:xfrm>
            <a:off x="0" y="1440000"/>
            <a:ext cx="6600056" cy="5426711"/>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85708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17" name="Prostokąt 16">
            <a:extLst>
              <a:ext uri="{FF2B5EF4-FFF2-40B4-BE49-F238E27FC236}">
                <a16:creationId xmlns:a16="http://schemas.microsoft.com/office/drawing/2014/main" id="{6371246D-9E45-41C5-B740-B6E7883E92D0}"/>
              </a:ext>
            </a:extLst>
          </p:cNvPr>
          <p:cNvSpPr/>
          <p:nvPr/>
        </p:nvSpPr>
        <p:spPr>
          <a:xfrm>
            <a:off x="61680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ytuł 4">
            <a:extLst>
              <a:ext uri="{FF2B5EF4-FFF2-40B4-BE49-F238E27FC236}">
                <a16:creationId xmlns:a16="http://schemas.microsoft.com/office/drawing/2014/main" id="{3B9E748C-1995-418F-98A8-BABE2FCE6CB2}"/>
              </a:ext>
            </a:extLst>
          </p:cNvPr>
          <p:cNvSpPr txBox="1">
            <a:spLocks/>
          </p:cNvSpPr>
          <p:nvPr/>
        </p:nvSpPr>
        <p:spPr bwMode="auto">
          <a:xfrm>
            <a:off x="6312024" y="3117531"/>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pPr>
            <a:r>
              <a:rPr lang="en-GB" altLang="pl-PL" sz="1800" dirty="0"/>
              <a:t>Prepare a stand for the preparation of carving from fruit and vegetables. Show products that are best for this.</a:t>
            </a:r>
          </a:p>
          <a:p>
            <a:pPr>
              <a:spcAft>
                <a:spcPts val="1200"/>
              </a:spcAft>
            </a:pPr>
            <a:r>
              <a:rPr lang="en-GB" altLang="pl-PL" sz="1800" dirty="0"/>
              <a:t>Using the presentation with explanation, present the knives used for carving and their uses.</a:t>
            </a:r>
          </a:p>
          <a:p>
            <a:pPr>
              <a:spcAft>
                <a:spcPts val="1200"/>
              </a:spcAft>
            </a:pPr>
            <a:r>
              <a:rPr lang="en-GB" altLang="pl-PL" sz="1800" dirty="0"/>
              <a:t> Then do the demonstration with instructions on how to perform the sample sculpture from for example a carrot.</a:t>
            </a:r>
          </a:p>
          <a:p>
            <a:pPr>
              <a:spcAft>
                <a:spcPts val="1200"/>
              </a:spcAft>
            </a:pPr>
            <a:r>
              <a:rPr lang="en-GB" altLang="pl-PL" sz="1800" dirty="0"/>
              <a:t>To carry out the exercise you will still need work items;  a bowl, water, chopping board</a:t>
            </a:r>
            <a:endParaRPr lang="pl-PL" altLang="pl-PL" sz="1800" dirty="0"/>
          </a:p>
        </p:txBody>
      </p:sp>
      <p:sp>
        <p:nvSpPr>
          <p:cNvPr id="20" name="Prostokąt 19">
            <a:extLst>
              <a:ext uri="{FF2B5EF4-FFF2-40B4-BE49-F238E27FC236}">
                <a16:creationId xmlns:a16="http://schemas.microsoft.com/office/drawing/2014/main" id="{5CE30679-C4FE-4FB8-8713-FD5E37A6A386}"/>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48780412-860A-4A13-A63B-0E6FCBA4E935}"/>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2" name="Tytuł 4">
            <a:extLst>
              <a:ext uri="{FF2B5EF4-FFF2-40B4-BE49-F238E27FC236}">
                <a16:creationId xmlns:a16="http://schemas.microsoft.com/office/drawing/2014/main" id="{C5543EE1-76DC-4DDB-A05C-6592BFC2A684}"/>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”FIRST DEGREE CARVING"</a:t>
            </a:r>
            <a:endParaRPr lang="pl-PL" sz="1800" b="1" dirty="0">
              <a:solidFill>
                <a:schemeClr val="bg1"/>
              </a:solidFill>
            </a:endParaRPr>
          </a:p>
        </p:txBody>
      </p:sp>
      <p:pic>
        <p:nvPicPr>
          <p:cNvPr id="11" name="Obraz 14">
            <a:extLst>
              <a:ext uri="{FF2B5EF4-FFF2-40B4-BE49-F238E27FC236}">
                <a16:creationId xmlns:a16="http://schemas.microsoft.com/office/drawing/2014/main" id="{7556AE38-EC82-6243-93A4-1D98ABE299AA}"/>
              </a:ext>
            </a:extLst>
          </p:cNvPr>
          <p:cNvPicPr>
            <a:picLocks noChangeAspect="1"/>
          </p:cNvPicPr>
          <p:nvPr/>
        </p:nvPicPr>
        <p:blipFill rotWithShape="1">
          <a:blip r:embed="rId4">
            <a:extLst>
              <a:ext uri="{28A0092B-C50C-407E-A947-70E740481C1C}">
                <a14:useLocalDpi xmlns:a14="http://schemas.microsoft.com/office/drawing/2010/main" val="0"/>
              </a:ext>
            </a:extLst>
          </a:blip>
          <a:srcRect l="11788" t="120" r="12538" b="-120"/>
          <a:stretch/>
        </p:blipFill>
        <p:spPr>
          <a:xfrm>
            <a:off x="0" y="1452868"/>
            <a:ext cx="6168008" cy="5405132"/>
          </a:xfrm>
          <a:prstGeom prst="rect">
            <a:avLst/>
          </a:prstGeom>
        </p:spPr>
      </p:pic>
      <p:sp>
        <p:nvSpPr>
          <p:cNvPr id="10" name="Prostokąt 9">
            <a:extLst>
              <a:ext uri="{FF2B5EF4-FFF2-40B4-BE49-F238E27FC236}">
                <a16:creationId xmlns:a16="http://schemas.microsoft.com/office/drawing/2014/main" id="{470B0E4F-C016-4E6C-9DC5-0B4CED7A0E86}"/>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PRACTICAL METHODS</a:t>
            </a:r>
          </a:p>
        </p:txBody>
      </p:sp>
    </p:spTree>
    <p:extLst>
      <p:ext uri="{BB962C8B-B14F-4D97-AF65-F5344CB8AC3E}">
        <p14:creationId xmlns:p14="http://schemas.microsoft.com/office/powerpoint/2010/main" val="29562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1">
            <a:extLst>
              <a:ext uri="{FF2B5EF4-FFF2-40B4-BE49-F238E27FC236}">
                <a16:creationId xmlns:a16="http://schemas.microsoft.com/office/drawing/2014/main" id="{559E7073-9129-2A41-954A-785B6915CF80}"/>
              </a:ext>
            </a:extLst>
          </p:cNvPr>
          <p:cNvPicPr>
            <a:picLocks noChangeAspect="1"/>
          </p:cNvPicPr>
          <p:nvPr/>
        </p:nvPicPr>
        <p:blipFill rotWithShape="1">
          <a:blip r:embed="rId2">
            <a:extLst>
              <a:ext uri="{28A0092B-C50C-407E-A947-70E740481C1C}">
                <a14:useLocalDpi xmlns:a14="http://schemas.microsoft.com/office/drawing/2010/main" val="0"/>
              </a:ext>
            </a:extLst>
          </a:blip>
          <a:srcRect l="11788" t="120" r="12538" b="-120"/>
          <a:stretch/>
        </p:blipFill>
        <p:spPr>
          <a:xfrm>
            <a:off x="0" y="1452868"/>
            <a:ext cx="6168008" cy="5405132"/>
          </a:xfrm>
          <a:prstGeom prst="rect">
            <a:avLst/>
          </a:prstGeom>
        </p:spPr>
      </p:pic>
      <p:sp>
        <p:nvSpPr>
          <p:cNvPr id="10" name="Prostokąt 9">
            <a:extLst>
              <a:ext uri="{FF2B5EF4-FFF2-40B4-BE49-F238E27FC236}">
                <a16:creationId xmlns:a16="http://schemas.microsoft.com/office/drawing/2014/main" id="{A3D25AE0-DA0C-4BF1-8EE5-4CEE819E6F65}"/>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95A924B3-EF38-4638-A3AC-B87C1C584E0E}"/>
              </a:ext>
            </a:extLst>
          </p:cNvPr>
          <p:cNvSpPr txBox="1">
            <a:spLocks/>
          </p:cNvSpPr>
          <p:nvPr/>
        </p:nvSpPr>
        <p:spPr bwMode="auto">
          <a:xfrm>
            <a:off x="6300624" y="3117531"/>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4000"/>
              </a:lnSpc>
              <a:spcAft>
                <a:spcPts val="600"/>
              </a:spcAft>
            </a:pPr>
            <a:r>
              <a:rPr lang="en-GB" altLang="pl-PL" sz="1800" dirty="0">
                <a:solidFill>
                  <a:prstClr val="black"/>
                </a:solidFill>
              </a:rPr>
              <a:t>Participants should join individual exercise classes, i.e. each of them has the task to perform; </a:t>
            </a:r>
          </a:p>
          <a:p>
            <a:pPr>
              <a:lnSpc>
                <a:spcPct val="114000"/>
              </a:lnSpc>
              <a:spcAft>
                <a:spcPts val="600"/>
              </a:spcAft>
            </a:pPr>
            <a:r>
              <a:rPr lang="en-GB" altLang="pl-PL" sz="1800" dirty="0">
                <a:solidFill>
                  <a:prstClr val="black"/>
                </a:solidFill>
              </a:rPr>
              <a:t>a number of sculptures from fruit and vegetables according to your instructions with the possibility of using the same means and materials as used during the show. </a:t>
            </a:r>
          </a:p>
          <a:p>
            <a:pPr>
              <a:lnSpc>
                <a:spcPct val="114000"/>
              </a:lnSpc>
              <a:spcAft>
                <a:spcPts val="600"/>
              </a:spcAft>
            </a:pPr>
            <a:r>
              <a:rPr lang="en-GB" altLang="pl-PL" sz="1800" dirty="0">
                <a:solidFill>
                  <a:prstClr val="black"/>
                </a:solidFill>
              </a:rPr>
              <a:t>During the exercise, the trainer shares observations and comments.</a:t>
            </a:r>
            <a:endParaRPr lang="pl-PL" altLang="pl-PL" sz="1800" dirty="0">
              <a:solidFill>
                <a:prstClr val="black"/>
              </a:solidFill>
            </a:endParaRPr>
          </a:p>
        </p:txBody>
      </p:sp>
      <p:sp>
        <p:nvSpPr>
          <p:cNvPr id="12" name="Prostokąt 11">
            <a:extLst>
              <a:ext uri="{FF2B5EF4-FFF2-40B4-BE49-F238E27FC236}">
                <a16:creationId xmlns:a16="http://schemas.microsoft.com/office/drawing/2014/main" id="{2C2B948F-FB13-44D0-8FF7-3F19AC89294E}"/>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029A0128-A139-4349-836F-4A204FAE90EF}"/>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5" name="Symbol zastępczy numeru slajdu 2">
            <a:extLst>
              <a:ext uri="{FF2B5EF4-FFF2-40B4-BE49-F238E27FC236}">
                <a16:creationId xmlns:a16="http://schemas.microsoft.com/office/drawing/2014/main" id="{35585374-D376-4014-A18A-4E65402381A8}"/>
              </a:ext>
            </a:extLst>
          </p:cNvPr>
          <p:cNvSpPr txBox="1">
            <a:spLocks/>
          </p:cNvSpPr>
          <p:nvPr/>
        </p:nvSpPr>
        <p:spPr>
          <a:xfrm>
            <a:off x="87262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38</a:t>
            </a:fld>
            <a:endParaRPr lang="en-US" alt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16" name="Tytuł 4">
            <a:extLst>
              <a:ext uri="{FF2B5EF4-FFF2-40B4-BE49-F238E27FC236}">
                <a16:creationId xmlns:a16="http://schemas.microsoft.com/office/drawing/2014/main" id="{5BA89112-E05E-4AAB-A04D-1D0499A9B328}"/>
              </a:ext>
            </a:extLst>
          </p:cNvPr>
          <p:cNvSpPr txBox="1">
            <a:spLocks/>
          </p:cNvSpPr>
          <p:nvPr/>
        </p:nvSpPr>
        <p:spPr bwMode="auto">
          <a:xfrm>
            <a:off x="5946488" y="1533823"/>
            <a:ext cx="6245512" cy="90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”FIRST DEGREE CARVING"</a:t>
            </a:r>
            <a:endParaRPr lang="pl-PL" sz="1800" b="1" dirty="0">
              <a:solidFill>
                <a:schemeClr val="bg1"/>
              </a:solidFill>
            </a:endParaRPr>
          </a:p>
        </p:txBody>
      </p:sp>
      <p:sp>
        <p:nvSpPr>
          <p:cNvPr id="17" name="Prostokąt 16">
            <a:extLst>
              <a:ext uri="{FF2B5EF4-FFF2-40B4-BE49-F238E27FC236}">
                <a16:creationId xmlns:a16="http://schemas.microsoft.com/office/drawing/2014/main" id="{3D74DE8A-7C88-41F7-864E-C71E45C4A2C4}"/>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PRACTICAL METHODS</a:t>
            </a:r>
            <a:endParaRPr lang="pl-PL" dirty="0">
              <a:solidFill>
                <a:srgbClr val="F33D0B"/>
              </a:solidFill>
            </a:endParaRPr>
          </a:p>
        </p:txBody>
      </p:sp>
    </p:spTree>
    <p:extLst>
      <p:ext uri="{BB962C8B-B14F-4D97-AF65-F5344CB8AC3E}">
        <p14:creationId xmlns:p14="http://schemas.microsoft.com/office/powerpoint/2010/main" val="3026377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7">
            <a:extLst>
              <a:ext uri="{FF2B5EF4-FFF2-40B4-BE49-F238E27FC236}">
                <a16:creationId xmlns:a16="http://schemas.microsoft.com/office/drawing/2014/main" id="{4F4B322D-F227-694F-85CF-7C14BDA2331C}"/>
              </a:ext>
            </a:extLst>
          </p:cNvPr>
          <p:cNvPicPr>
            <a:picLocks noChangeAspect="1"/>
          </p:cNvPicPr>
          <p:nvPr/>
        </p:nvPicPr>
        <p:blipFill rotWithShape="1">
          <a:blip r:embed="rId2">
            <a:extLst>
              <a:ext uri="{28A0092B-C50C-407E-A947-70E740481C1C}">
                <a14:useLocalDpi xmlns:a14="http://schemas.microsoft.com/office/drawing/2010/main" val="0"/>
              </a:ext>
            </a:extLst>
          </a:blip>
          <a:srcRect l="11788" t="120" r="12538" b="-120"/>
          <a:stretch/>
        </p:blipFill>
        <p:spPr>
          <a:xfrm>
            <a:off x="0" y="1452868"/>
            <a:ext cx="6168008" cy="5405132"/>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001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a:t>
            </a:r>
            <a:r>
              <a:rPr lang="pl-PL" altLang="pl-PL" sz="2600" b="1" dirty="0" err="1">
                <a:solidFill>
                  <a:schemeClr val="tx1">
                    <a:lumMod val="75000"/>
                    <a:lumOff val="25000"/>
                  </a:schemeClr>
                </a:solidFill>
              </a:rPr>
              <a:t>DIDACTIC</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RESCOURCES</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EXAMPLES</a:t>
            </a:r>
            <a:r>
              <a:rPr lang="pl-PL" altLang="pl-PL" sz="2600" b="1" dirty="0">
                <a:solidFill>
                  <a:schemeClr val="tx1">
                    <a:lumMod val="75000"/>
                    <a:lumOff val="25000"/>
                  </a:schemeClr>
                </a:solidFill>
              </a:rPr>
              <a:t>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39</a:t>
            </a:fld>
            <a:endParaRPr lang="en-US" altLang="pl-PL"/>
          </a:p>
        </p:txBody>
      </p:sp>
      <p:sp>
        <p:nvSpPr>
          <p:cNvPr id="8" name="Prostokąt 7">
            <a:extLst>
              <a:ext uri="{FF2B5EF4-FFF2-40B4-BE49-F238E27FC236}">
                <a16:creationId xmlns:a16="http://schemas.microsoft.com/office/drawing/2014/main" id="{4B0F9DC3-84FC-44E6-B583-7F7285ACD8FC}"/>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9D1C15F8-4D8D-4AED-9608-5ED1296ACAF6}"/>
              </a:ext>
            </a:extLst>
          </p:cNvPr>
          <p:cNvSpPr txBox="1">
            <a:spLocks/>
          </p:cNvSpPr>
          <p:nvPr/>
        </p:nvSpPr>
        <p:spPr bwMode="auto">
          <a:xfrm>
            <a:off x="6465130" y="3002092"/>
            <a:ext cx="5328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pPr>
            <a:r>
              <a:rPr lang="en-GB" altLang="pl-PL" sz="1800" b="1" dirty="0">
                <a:solidFill>
                  <a:srgbClr val="F33D0B"/>
                </a:solidFill>
              </a:rPr>
              <a:t>Based on the observation of direct or filmed participants during work  using a camera, you can use the action learning method.</a:t>
            </a:r>
            <a:endParaRPr lang="pl-PL" altLang="pl-PL" sz="1800" b="1" dirty="0">
              <a:solidFill>
                <a:srgbClr val="F33D0B"/>
              </a:solidFill>
            </a:endParaRPr>
          </a:p>
          <a:p>
            <a:pPr>
              <a:spcBef>
                <a:spcPts val="600"/>
              </a:spcBef>
              <a:spcAft>
                <a:spcPts val="600"/>
              </a:spcAft>
            </a:pPr>
            <a:r>
              <a:rPr lang="en-GB" altLang="pl-PL" sz="1600" dirty="0">
                <a:solidFill>
                  <a:prstClr val="black"/>
                </a:solidFill>
              </a:rPr>
              <a:t>To do this, the participants should analyse the implementation of the exercise by answering the following questions:</a:t>
            </a:r>
            <a:endParaRPr lang="pl-PL" altLang="pl-PL" sz="1600" dirty="0">
              <a:solidFill>
                <a:prstClr val="black"/>
              </a:solidFill>
            </a:endParaRPr>
          </a:p>
          <a:p>
            <a:pPr marL="1714500" lvl="3" indent="-342900" algn="l">
              <a:spcBef>
                <a:spcPts val="600"/>
              </a:spcBef>
              <a:spcAft>
                <a:spcPts val="600"/>
              </a:spcAft>
              <a:buBlip>
                <a:blip r:embed="rId3"/>
              </a:buBlip>
            </a:pPr>
            <a:r>
              <a:rPr lang="en-GB" altLang="pl-PL" sz="1600" b="1" dirty="0">
                <a:solidFill>
                  <a:prstClr val="black"/>
                </a:solidFill>
                <a:latin typeface="+mj-lt"/>
              </a:rPr>
              <a:t>Who did what right?</a:t>
            </a:r>
          </a:p>
          <a:p>
            <a:pPr marL="1714500" lvl="3" indent="-342900" algn="l">
              <a:spcBef>
                <a:spcPts val="600"/>
              </a:spcBef>
              <a:spcAft>
                <a:spcPts val="600"/>
              </a:spcAft>
              <a:buBlip>
                <a:blip r:embed="rId3"/>
              </a:buBlip>
            </a:pPr>
            <a:r>
              <a:rPr lang="en-GB" altLang="pl-PL" sz="1600" b="1" dirty="0">
                <a:solidFill>
                  <a:prstClr val="black"/>
                </a:solidFill>
                <a:latin typeface="+mj-lt"/>
              </a:rPr>
              <a:t>What errors were noted when using the carving knives?</a:t>
            </a:r>
          </a:p>
          <a:p>
            <a:pPr marL="1714500" lvl="3" indent="-342900" algn="l">
              <a:spcBef>
                <a:spcPts val="600"/>
              </a:spcBef>
              <a:spcAft>
                <a:spcPts val="600"/>
              </a:spcAft>
              <a:buBlip>
                <a:blip r:embed="rId3"/>
              </a:buBlip>
            </a:pPr>
            <a:r>
              <a:rPr lang="en-GB" altLang="pl-PL" sz="1600" b="1" dirty="0">
                <a:solidFill>
                  <a:prstClr val="black"/>
                </a:solidFill>
                <a:latin typeface="+mj-lt"/>
              </a:rPr>
              <a:t>Why did they happen ?</a:t>
            </a:r>
          </a:p>
          <a:p>
            <a:pPr marL="1714500" lvl="3" indent="-342900" algn="l">
              <a:spcBef>
                <a:spcPts val="600"/>
              </a:spcBef>
              <a:spcAft>
                <a:spcPts val="600"/>
              </a:spcAft>
              <a:buBlip>
                <a:blip r:embed="rId3"/>
              </a:buBlip>
            </a:pPr>
            <a:r>
              <a:rPr lang="en-GB" altLang="pl-PL" sz="1600" b="1" dirty="0">
                <a:solidFill>
                  <a:prstClr val="black"/>
                </a:solidFill>
                <a:latin typeface="+mj-lt"/>
              </a:rPr>
              <a:t>How to avoid them in the future?</a:t>
            </a:r>
            <a:endParaRPr lang="pl-PL" altLang="pl-PL" sz="1600" b="1" dirty="0">
              <a:solidFill>
                <a:prstClr val="black"/>
              </a:solidFill>
              <a:latin typeface="+mj-lt"/>
            </a:endParaRPr>
          </a:p>
        </p:txBody>
      </p:sp>
      <p:sp>
        <p:nvSpPr>
          <p:cNvPr id="12" name="Prostokąt 11">
            <a:extLst>
              <a:ext uri="{FF2B5EF4-FFF2-40B4-BE49-F238E27FC236}">
                <a16:creationId xmlns:a16="http://schemas.microsoft.com/office/drawing/2014/main" id="{04D2557C-8563-4093-9F07-EE46AB9F2A9C}"/>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C62FC7AC-5CAC-4868-A24E-BC67551137A3}"/>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5" name="Symbol zastępczy numeru slajdu 2">
            <a:extLst>
              <a:ext uri="{FF2B5EF4-FFF2-40B4-BE49-F238E27FC236}">
                <a16:creationId xmlns:a16="http://schemas.microsoft.com/office/drawing/2014/main" id="{69B24870-7F08-4785-BE11-FD9F7DC6F550}"/>
              </a:ext>
            </a:extLst>
          </p:cNvPr>
          <p:cNvSpPr txBox="1">
            <a:spLocks/>
          </p:cNvSpPr>
          <p:nvPr/>
        </p:nvSpPr>
        <p:spPr>
          <a:xfrm>
            <a:off x="87262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39</a:t>
            </a:fld>
            <a:endParaRPr lang="en-US" altLang="pl-PL"/>
          </a:p>
        </p:txBody>
      </p:sp>
      <p:sp>
        <p:nvSpPr>
          <p:cNvPr id="16" name="Tytuł 4">
            <a:extLst>
              <a:ext uri="{FF2B5EF4-FFF2-40B4-BE49-F238E27FC236}">
                <a16:creationId xmlns:a16="http://schemas.microsoft.com/office/drawing/2014/main" id="{E087867C-AF7D-40BF-BBEA-3C478297901E}"/>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”FIRST DEGREE CARVING"</a:t>
            </a:r>
            <a:endParaRPr lang="pl-PL" sz="1800" b="1" dirty="0">
              <a:solidFill>
                <a:schemeClr val="bg1"/>
              </a:solidFill>
            </a:endParaRPr>
          </a:p>
        </p:txBody>
      </p:sp>
      <p:sp>
        <p:nvSpPr>
          <p:cNvPr id="17" name="Prostokąt 16">
            <a:extLst>
              <a:ext uri="{FF2B5EF4-FFF2-40B4-BE49-F238E27FC236}">
                <a16:creationId xmlns:a16="http://schemas.microsoft.com/office/drawing/2014/main" id="{4B2EF33A-3B52-4021-BBF7-C5214101FF23}"/>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rgbClr val="F33D0B"/>
                </a:solidFill>
              </a:rPr>
              <a:t>PRACTICAL METHODS</a:t>
            </a:r>
          </a:p>
        </p:txBody>
      </p:sp>
    </p:spTree>
    <p:extLst>
      <p:ext uri="{BB962C8B-B14F-4D97-AF65-F5344CB8AC3E}">
        <p14:creationId xmlns:p14="http://schemas.microsoft.com/office/powerpoint/2010/main" val="230727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4</a:t>
            </a:fld>
            <a:endParaRPr lang="en-US" altLang="pl-PL"/>
          </a:p>
        </p:txBody>
      </p:sp>
      <p:sp>
        <p:nvSpPr>
          <p:cNvPr id="12" name="Prostokąt 11">
            <a:extLst>
              <a:ext uri="{FF2B5EF4-FFF2-40B4-BE49-F238E27FC236}">
                <a16:creationId xmlns:a16="http://schemas.microsoft.com/office/drawing/2014/main" id="{9EE880C6-844B-46FC-ABA4-11D1620E82C4}"/>
              </a:ext>
            </a:extLst>
          </p:cNvPr>
          <p:cNvSpPr/>
          <p:nvPr/>
        </p:nvSpPr>
        <p:spPr>
          <a:xfrm>
            <a:off x="2764715" y="2819480"/>
            <a:ext cx="1770050" cy="400110"/>
          </a:xfrm>
          <a:prstGeom prst="rect">
            <a:avLst/>
          </a:prstGeom>
        </p:spPr>
        <p:txBody>
          <a:bodyPr wrap="square">
            <a:spAutoFit/>
          </a:bodyPr>
          <a:lstStyle/>
          <a:p>
            <a:pPr>
              <a:spcAft>
                <a:spcPts val="1200"/>
              </a:spcAft>
            </a:pPr>
            <a:r>
              <a:rPr lang="pl-PL" altLang="pl-PL" sz="2000" b="1" dirty="0"/>
              <a:t> </a:t>
            </a:r>
          </a:p>
        </p:txBody>
      </p:sp>
      <p:sp>
        <p:nvSpPr>
          <p:cNvPr id="8" name="Dymek mowy: prostokąt 7">
            <a:extLst>
              <a:ext uri="{FF2B5EF4-FFF2-40B4-BE49-F238E27FC236}">
                <a16:creationId xmlns:a16="http://schemas.microsoft.com/office/drawing/2014/main" id="{C9FAC712-1EDB-4630-89F6-97162E4D03FC}"/>
              </a:ext>
            </a:extLst>
          </p:cNvPr>
          <p:cNvSpPr/>
          <p:nvPr/>
        </p:nvSpPr>
        <p:spPr>
          <a:xfrm>
            <a:off x="5407714" y="1241635"/>
            <a:ext cx="3136558" cy="910712"/>
          </a:xfrm>
          <a:prstGeom prst="wedgeRectCallout">
            <a:avLst>
              <a:gd name="adj1" fmla="val -21140"/>
              <a:gd name="adj2" fmla="val 7173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YOU LEARN THROUGH WHAT YOU…</a:t>
            </a:r>
          </a:p>
        </p:txBody>
      </p:sp>
      <p:sp>
        <p:nvSpPr>
          <p:cNvPr id="24" name="Prostokąt 23">
            <a:extLst>
              <a:ext uri="{FF2B5EF4-FFF2-40B4-BE49-F238E27FC236}">
                <a16:creationId xmlns:a16="http://schemas.microsoft.com/office/drawing/2014/main" id="{77513E43-F3A0-4302-8D40-8DCD0D9C1686}"/>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45" name="Prostokąt 44">
            <a:extLst>
              <a:ext uri="{FF2B5EF4-FFF2-40B4-BE49-F238E27FC236}">
                <a16:creationId xmlns:a16="http://schemas.microsoft.com/office/drawing/2014/main" id="{137C6A83-7708-49A3-A620-53A606B0BCD7}"/>
              </a:ext>
            </a:extLst>
          </p:cNvPr>
          <p:cNvSpPr/>
          <p:nvPr/>
        </p:nvSpPr>
        <p:spPr>
          <a:xfrm>
            <a:off x="3043221" y="2742299"/>
            <a:ext cx="1438970"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Prostokąt 45">
            <a:extLst>
              <a:ext uri="{FF2B5EF4-FFF2-40B4-BE49-F238E27FC236}">
                <a16:creationId xmlns:a16="http://schemas.microsoft.com/office/drawing/2014/main" id="{13287D1D-BEAB-47A9-BB5B-666F4E318D12}"/>
              </a:ext>
            </a:extLst>
          </p:cNvPr>
          <p:cNvSpPr/>
          <p:nvPr/>
        </p:nvSpPr>
        <p:spPr>
          <a:xfrm>
            <a:off x="2734825" y="3163735"/>
            <a:ext cx="1438970"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Prostokąt 46">
            <a:extLst>
              <a:ext uri="{FF2B5EF4-FFF2-40B4-BE49-F238E27FC236}">
                <a16:creationId xmlns:a16="http://schemas.microsoft.com/office/drawing/2014/main" id="{FF5E668C-465F-4759-ACD2-0C6A90774B8B}"/>
              </a:ext>
            </a:extLst>
          </p:cNvPr>
          <p:cNvSpPr/>
          <p:nvPr/>
        </p:nvSpPr>
        <p:spPr>
          <a:xfrm>
            <a:off x="2446793" y="3576550"/>
            <a:ext cx="2804146"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47">
            <a:extLst>
              <a:ext uri="{FF2B5EF4-FFF2-40B4-BE49-F238E27FC236}">
                <a16:creationId xmlns:a16="http://schemas.microsoft.com/office/drawing/2014/main" id="{CA656B09-891D-4DCF-ABAE-16CB59112962}"/>
              </a:ext>
            </a:extLst>
          </p:cNvPr>
          <p:cNvSpPr/>
          <p:nvPr/>
        </p:nvSpPr>
        <p:spPr>
          <a:xfrm>
            <a:off x="2158761" y="3985915"/>
            <a:ext cx="2804146"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Prostokąt 48">
            <a:extLst>
              <a:ext uri="{FF2B5EF4-FFF2-40B4-BE49-F238E27FC236}">
                <a16:creationId xmlns:a16="http://schemas.microsoft.com/office/drawing/2014/main" id="{23A627A5-0F9B-4537-81AC-749BA1FCD8B7}"/>
              </a:ext>
            </a:extLst>
          </p:cNvPr>
          <p:cNvSpPr/>
          <p:nvPr/>
        </p:nvSpPr>
        <p:spPr>
          <a:xfrm>
            <a:off x="2592822" y="4408856"/>
            <a:ext cx="1741154" cy="422941"/>
          </a:xfrm>
          <a:prstGeom prst="rect">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Prostokąt 49">
            <a:extLst>
              <a:ext uri="{FF2B5EF4-FFF2-40B4-BE49-F238E27FC236}">
                <a16:creationId xmlns:a16="http://schemas.microsoft.com/office/drawing/2014/main" id="{71F96C9B-00FE-4E1A-81C6-6C5BF71984C4}"/>
              </a:ext>
            </a:extLst>
          </p:cNvPr>
          <p:cNvSpPr/>
          <p:nvPr/>
        </p:nvSpPr>
        <p:spPr>
          <a:xfrm>
            <a:off x="3079018" y="2756884"/>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SEE</a:t>
            </a:r>
          </a:p>
        </p:txBody>
      </p:sp>
      <p:sp>
        <p:nvSpPr>
          <p:cNvPr id="51" name="Prostokąt 50">
            <a:extLst>
              <a:ext uri="{FF2B5EF4-FFF2-40B4-BE49-F238E27FC236}">
                <a16:creationId xmlns:a16="http://schemas.microsoft.com/office/drawing/2014/main" id="{DF5FC4B6-A1D9-4017-BDA6-7064A62F41F3}"/>
              </a:ext>
            </a:extLst>
          </p:cNvPr>
          <p:cNvSpPr/>
          <p:nvPr/>
        </p:nvSpPr>
        <p:spPr>
          <a:xfrm>
            <a:off x="2790986" y="3172867"/>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HEAR</a:t>
            </a:r>
          </a:p>
        </p:txBody>
      </p:sp>
      <p:sp>
        <p:nvSpPr>
          <p:cNvPr id="52" name="Prostokąt 51">
            <a:extLst>
              <a:ext uri="{FF2B5EF4-FFF2-40B4-BE49-F238E27FC236}">
                <a16:creationId xmlns:a16="http://schemas.microsoft.com/office/drawing/2014/main" id="{D0874B1C-842B-44F1-8A7D-C2E0B2665E7E}"/>
              </a:ext>
            </a:extLst>
          </p:cNvPr>
          <p:cNvSpPr/>
          <p:nvPr/>
        </p:nvSpPr>
        <p:spPr>
          <a:xfrm>
            <a:off x="2475437" y="3589020"/>
            <a:ext cx="3149275"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TASTE</a:t>
            </a:r>
          </a:p>
        </p:txBody>
      </p:sp>
      <p:sp>
        <p:nvSpPr>
          <p:cNvPr id="53" name="Prostokąt 52">
            <a:extLst>
              <a:ext uri="{FF2B5EF4-FFF2-40B4-BE49-F238E27FC236}">
                <a16:creationId xmlns:a16="http://schemas.microsoft.com/office/drawing/2014/main" id="{D587B0C0-D84D-4CD2-8370-1F3676379A7B}"/>
              </a:ext>
            </a:extLst>
          </p:cNvPr>
          <p:cNvSpPr/>
          <p:nvPr/>
        </p:nvSpPr>
        <p:spPr>
          <a:xfrm>
            <a:off x="2240203" y="4002331"/>
            <a:ext cx="297255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SMELL</a:t>
            </a:r>
          </a:p>
        </p:txBody>
      </p:sp>
      <p:sp>
        <p:nvSpPr>
          <p:cNvPr id="54" name="Prostokąt 53">
            <a:extLst>
              <a:ext uri="{FF2B5EF4-FFF2-40B4-BE49-F238E27FC236}">
                <a16:creationId xmlns:a16="http://schemas.microsoft.com/office/drawing/2014/main" id="{48829778-82E8-4F8E-B6C0-4FE2E38D1B41}"/>
              </a:ext>
            </a:extLst>
          </p:cNvPr>
          <p:cNvSpPr/>
          <p:nvPr/>
        </p:nvSpPr>
        <p:spPr>
          <a:xfrm>
            <a:off x="2648525" y="4427307"/>
            <a:ext cx="1814492"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TOUCH</a:t>
            </a:r>
          </a:p>
        </p:txBody>
      </p:sp>
      <p:sp>
        <p:nvSpPr>
          <p:cNvPr id="75" name="Prostokąt 74">
            <a:extLst>
              <a:ext uri="{FF2B5EF4-FFF2-40B4-BE49-F238E27FC236}">
                <a16:creationId xmlns:a16="http://schemas.microsoft.com/office/drawing/2014/main" id="{D49F0FBA-E3A5-483A-89C8-9EDD1B9DD1DB}"/>
              </a:ext>
            </a:extLst>
          </p:cNvPr>
          <p:cNvSpPr/>
          <p:nvPr/>
        </p:nvSpPr>
        <p:spPr>
          <a:xfrm>
            <a:off x="7955291" y="3189345"/>
            <a:ext cx="1582867"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75">
            <a:extLst>
              <a:ext uri="{FF2B5EF4-FFF2-40B4-BE49-F238E27FC236}">
                <a16:creationId xmlns:a16="http://schemas.microsoft.com/office/drawing/2014/main" id="{883533D3-B07A-4B25-ACD5-81E35EDB5FA2}"/>
              </a:ext>
            </a:extLst>
          </p:cNvPr>
          <p:cNvSpPr/>
          <p:nvPr/>
        </p:nvSpPr>
        <p:spPr>
          <a:xfrm>
            <a:off x="7596385" y="3610781"/>
            <a:ext cx="2549224"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7" name="Prostokąt 76">
            <a:extLst>
              <a:ext uri="{FF2B5EF4-FFF2-40B4-BE49-F238E27FC236}">
                <a16:creationId xmlns:a16="http://schemas.microsoft.com/office/drawing/2014/main" id="{9BE66731-9EF9-4F26-B16E-5D5E93C4753B}"/>
              </a:ext>
            </a:extLst>
          </p:cNvPr>
          <p:cNvSpPr/>
          <p:nvPr/>
        </p:nvSpPr>
        <p:spPr>
          <a:xfrm>
            <a:off x="7862375" y="4023596"/>
            <a:ext cx="1582867"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77">
            <a:extLst>
              <a:ext uri="{FF2B5EF4-FFF2-40B4-BE49-F238E27FC236}">
                <a16:creationId xmlns:a16="http://schemas.microsoft.com/office/drawing/2014/main" id="{DEDC4FE5-5062-4DA0-B266-9F47A781DCA5}"/>
              </a:ext>
            </a:extLst>
          </p:cNvPr>
          <p:cNvSpPr/>
          <p:nvPr/>
        </p:nvSpPr>
        <p:spPr>
          <a:xfrm>
            <a:off x="7392144" y="4432961"/>
            <a:ext cx="3084561"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0" name="Prostokąt 79">
            <a:extLst>
              <a:ext uri="{FF2B5EF4-FFF2-40B4-BE49-F238E27FC236}">
                <a16:creationId xmlns:a16="http://schemas.microsoft.com/office/drawing/2014/main" id="{4C0FD587-B1AF-48BA-8148-134F6669F78D}"/>
              </a:ext>
            </a:extLst>
          </p:cNvPr>
          <p:cNvSpPr/>
          <p:nvPr/>
        </p:nvSpPr>
        <p:spPr>
          <a:xfrm>
            <a:off x="8084594" y="3203930"/>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DO</a:t>
            </a:r>
          </a:p>
        </p:txBody>
      </p:sp>
      <p:sp>
        <p:nvSpPr>
          <p:cNvPr id="81" name="Prostokąt 80">
            <a:extLst>
              <a:ext uri="{FF2B5EF4-FFF2-40B4-BE49-F238E27FC236}">
                <a16:creationId xmlns:a16="http://schemas.microsoft.com/office/drawing/2014/main" id="{B6D9C51F-C247-48FA-B484-52EAE01C0E8F}"/>
              </a:ext>
            </a:extLst>
          </p:cNvPr>
          <p:cNvSpPr/>
          <p:nvPr/>
        </p:nvSpPr>
        <p:spPr>
          <a:xfrm>
            <a:off x="7673116" y="3625291"/>
            <a:ext cx="265957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IMAGINE</a:t>
            </a:r>
          </a:p>
        </p:txBody>
      </p:sp>
      <p:sp>
        <p:nvSpPr>
          <p:cNvPr id="82" name="Prostokąt 81">
            <a:extLst>
              <a:ext uri="{FF2B5EF4-FFF2-40B4-BE49-F238E27FC236}">
                <a16:creationId xmlns:a16="http://schemas.microsoft.com/office/drawing/2014/main" id="{B589497C-A530-48F0-A175-A62B87214128}"/>
              </a:ext>
            </a:extLst>
          </p:cNvPr>
          <p:cNvSpPr/>
          <p:nvPr/>
        </p:nvSpPr>
        <p:spPr>
          <a:xfrm>
            <a:off x="7989235" y="4035171"/>
            <a:ext cx="1672181"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FEEL</a:t>
            </a:r>
          </a:p>
        </p:txBody>
      </p:sp>
      <p:sp>
        <p:nvSpPr>
          <p:cNvPr id="83" name="Prostokąt 82">
            <a:extLst>
              <a:ext uri="{FF2B5EF4-FFF2-40B4-BE49-F238E27FC236}">
                <a16:creationId xmlns:a16="http://schemas.microsoft.com/office/drawing/2014/main" id="{42694C42-6B02-463E-84C9-84372E52A070}"/>
              </a:ext>
            </a:extLst>
          </p:cNvPr>
          <p:cNvSpPr/>
          <p:nvPr/>
        </p:nvSpPr>
        <p:spPr>
          <a:xfrm>
            <a:off x="7460621" y="4434410"/>
            <a:ext cx="3084561"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THINK</a:t>
            </a:r>
          </a:p>
        </p:txBody>
      </p:sp>
      <p:pic>
        <p:nvPicPr>
          <p:cNvPr id="26" name="Obraz 25">
            <a:extLst>
              <a:ext uri="{FF2B5EF4-FFF2-40B4-BE49-F238E27FC236}">
                <a16:creationId xmlns:a16="http://schemas.microsoft.com/office/drawing/2014/main" id="{D18A7E29-4432-40D8-9C42-1C62C381C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656" y="2980374"/>
            <a:ext cx="1575094" cy="1575094"/>
          </a:xfrm>
          <a:prstGeom prst="rect">
            <a:avLst/>
          </a:prstGeom>
        </p:spPr>
      </p:pic>
    </p:spTree>
    <p:extLst>
      <p:ext uri="{BB962C8B-B14F-4D97-AF65-F5344CB8AC3E}">
        <p14:creationId xmlns:p14="http://schemas.microsoft.com/office/powerpoint/2010/main" val="2843190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dtytuł 2">
            <a:extLst>
              <a:ext uri="{FF2B5EF4-FFF2-40B4-BE49-F238E27FC236}">
                <a16:creationId xmlns:a16="http://schemas.microsoft.com/office/drawing/2014/main" id="{552F2A47-327A-4BD8-950C-920288839E4E}"/>
              </a:ext>
            </a:extLst>
          </p:cNvPr>
          <p:cNvSpPr txBox="1">
            <a:spLocks/>
          </p:cNvSpPr>
          <p:nvPr/>
        </p:nvSpPr>
        <p:spPr bwMode="auto">
          <a:xfrm>
            <a:off x="2999656" y="4115564"/>
            <a:ext cx="756084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l-PL" sz="2500" b="1" dirty="0">
                <a:solidFill>
                  <a:schemeClr val="tx1">
                    <a:lumMod val="75000"/>
                    <a:lumOff val="25000"/>
                  </a:schemeClr>
                </a:solidFill>
              </a:rPr>
              <a:t>GO TO THE </a:t>
            </a:r>
            <a:r>
              <a:rPr lang="pl-PL" sz="2500" b="1" dirty="0" err="1">
                <a:solidFill>
                  <a:schemeClr val="tx1">
                    <a:lumMod val="75000"/>
                    <a:lumOff val="25000"/>
                  </a:schemeClr>
                </a:solidFill>
              </a:rPr>
              <a:t>NEXT</a:t>
            </a:r>
            <a:r>
              <a:rPr lang="pl-PL" sz="2500" b="1" dirty="0">
                <a:solidFill>
                  <a:schemeClr val="tx1">
                    <a:lumMod val="75000"/>
                    <a:lumOff val="25000"/>
                  </a:schemeClr>
                </a:solidFill>
              </a:rPr>
              <a:t> </a:t>
            </a:r>
          </a:p>
          <a:p>
            <a:pPr marL="0" indent="0" algn="r">
              <a:buNone/>
            </a:pPr>
            <a:r>
              <a:rPr lang="pl-PL" sz="2500" b="1" dirty="0">
                <a:solidFill>
                  <a:schemeClr val="tx1">
                    <a:lumMod val="75000"/>
                    <a:lumOff val="25000"/>
                  </a:schemeClr>
                </a:solidFill>
              </a:rPr>
              <a:t>MODULE MATERIALS</a:t>
            </a:r>
          </a:p>
        </p:txBody>
      </p:sp>
      <p:sp>
        <p:nvSpPr>
          <p:cNvPr id="21" name="pole tekstowe 20">
            <a:extLst>
              <a:ext uri="{FF2B5EF4-FFF2-40B4-BE49-F238E27FC236}">
                <a16:creationId xmlns:a16="http://schemas.microsoft.com/office/drawing/2014/main" id="{5CD17C92-846E-451B-AF6C-6B5F74494046}"/>
              </a:ext>
            </a:extLst>
          </p:cNvPr>
          <p:cNvSpPr txBox="1"/>
          <p:nvPr/>
        </p:nvSpPr>
        <p:spPr>
          <a:xfrm>
            <a:off x="10890676" y="4005064"/>
            <a:ext cx="1326004" cy="1446550"/>
          </a:xfrm>
          <a:prstGeom prst="rect">
            <a:avLst/>
          </a:prstGeom>
          <a:noFill/>
        </p:spPr>
        <p:txBody>
          <a:bodyPr wrap="none" rtlCol="0">
            <a:spAutoFit/>
          </a:bodyPr>
          <a:lstStyle/>
          <a:p>
            <a:pPr marL="285750" indent="-285750" algn="ctr">
              <a:buClr>
                <a:schemeClr val="bg1"/>
              </a:buClr>
              <a:buFont typeface="Wingdings" panose="05000000000000000000" pitchFamily="2" charset="2"/>
              <a:buChar char="ü"/>
            </a:pPr>
            <a:r>
              <a:rPr lang="pl-PL" sz="88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5">
            <a:extLst>
              <a:ext uri="{FF2B5EF4-FFF2-40B4-BE49-F238E27FC236}">
                <a16:creationId xmlns:a16="http://schemas.microsoft.com/office/drawing/2014/main" id="{AEDA2930-B756-C449-9B16-ECB3AE0AAAF2}"/>
              </a:ext>
            </a:extLst>
          </p:cNvPr>
          <p:cNvPicPr>
            <a:picLocks noChangeAspect="1"/>
          </p:cNvPicPr>
          <p:nvPr/>
        </p:nvPicPr>
        <p:blipFill rotWithShape="1">
          <a:blip r:embed="rId2">
            <a:extLst>
              <a:ext uri="{28A0092B-C50C-407E-A947-70E740481C1C}">
                <a14:useLocalDpi xmlns:a14="http://schemas.microsoft.com/office/drawing/2010/main" val="0"/>
              </a:ext>
            </a:extLst>
          </a:blip>
          <a:srcRect l="14321" t="124" r="7319" b="22079"/>
          <a:stretch/>
        </p:blipFill>
        <p:spPr>
          <a:xfrm>
            <a:off x="12194" y="1796400"/>
            <a:ext cx="6129855" cy="4063875"/>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5</a:t>
            </a:fld>
            <a:endParaRPr lang="en-US" altLang="pl-PL"/>
          </a:p>
        </p:txBody>
      </p:sp>
      <p:sp>
        <p:nvSpPr>
          <p:cNvPr id="11" name="Prostokąt 10">
            <a:extLst>
              <a:ext uri="{FF2B5EF4-FFF2-40B4-BE49-F238E27FC236}">
                <a16:creationId xmlns:a16="http://schemas.microsoft.com/office/drawing/2014/main" id="{88C765E2-0527-43F4-87B2-4C4DAE09D8FE}"/>
              </a:ext>
            </a:extLst>
          </p:cNvPr>
          <p:cNvSpPr/>
          <p:nvPr/>
        </p:nvSpPr>
        <p:spPr>
          <a:xfrm>
            <a:off x="6139611" y="153021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806C7C1B-1FE0-4837-A133-EF583D5CD8A6}"/>
              </a:ext>
            </a:extLst>
          </p:cNvPr>
          <p:cNvSpPr/>
          <p:nvPr/>
        </p:nvSpPr>
        <p:spPr>
          <a:xfrm>
            <a:off x="6134733" y="1530214"/>
            <a:ext cx="6077069" cy="1394730"/>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3F307854-51DD-4FE9-B7F4-12112A245BF7}"/>
              </a:ext>
            </a:extLst>
          </p:cNvPr>
          <p:cNvSpPr/>
          <p:nvPr/>
        </p:nvSpPr>
        <p:spPr>
          <a:xfrm>
            <a:off x="6440570" y="2986735"/>
            <a:ext cx="5448632" cy="2746521"/>
          </a:xfrm>
          <a:prstGeom prst="rect">
            <a:avLst/>
          </a:prstGeom>
        </p:spPr>
        <p:txBody>
          <a:bodyPr wrap="square">
            <a:spAutoFit/>
          </a:bodyPr>
          <a:lstStyle/>
          <a:p>
            <a:pPr>
              <a:lnSpc>
                <a:spcPct val="114000"/>
              </a:lnSpc>
              <a:spcAft>
                <a:spcPts val="600"/>
              </a:spcAft>
            </a:pPr>
            <a:r>
              <a:rPr lang="en-GB" b="1" dirty="0">
                <a:solidFill>
                  <a:schemeClr val="tx1">
                    <a:lumMod val="75000"/>
                    <a:lumOff val="25000"/>
                  </a:schemeClr>
                </a:solidFill>
              </a:rPr>
              <a:t>We learn from :</a:t>
            </a:r>
          </a:p>
          <a:p>
            <a:pPr marL="285750" indent="-285750">
              <a:lnSpc>
                <a:spcPct val="114000"/>
              </a:lnSpc>
              <a:spcAft>
                <a:spcPts val="600"/>
              </a:spcAft>
              <a:buBlip>
                <a:blip r:embed="rId3"/>
              </a:buBlip>
            </a:pPr>
            <a:r>
              <a:rPr lang="en-GB" dirty="0">
                <a:solidFill>
                  <a:schemeClr val="tx1">
                    <a:lumMod val="75000"/>
                    <a:lumOff val="25000"/>
                  </a:schemeClr>
                </a:solidFill>
              </a:rPr>
              <a:t>What we read - 10%,</a:t>
            </a:r>
          </a:p>
          <a:p>
            <a:pPr marL="285750" indent="-285750">
              <a:lnSpc>
                <a:spcPct val="114000"/>
              </a:lnSpc>
              <a:spcAft>
                <a:spcPts val="600"/>
              </a:spcAft>
              <a:buBlip>
                <a:blip r:embed="rId3"/>
              </a:buBlip>
            </a:pPr>
            <a:r>
              <a:rPr lang="en-GB" dirty="0">
                <a:solidFill>
                  <a:schemeClr val="tx1">
                    <a:lumMod val="75000"/>
                    <a:lumOff val="25000"/>
                  </a:schemeClr>
                </a:solidFill>
              </a:rPr>
              <a:t>What we hear - 20%,</a:t>
            </a:r>
          </a:p>
          <a:p>
            <a:pPr marL="285750" indent="-285750">
              <a:lnSpc>
                <a:spcPct val="114000"/>
              </a:lnSpc>
              <a:spcAft>
                <a:spcPts val="600"/>
              </a:spcAft>
              <a:buBlip>
                <a:blip r:embed="rId3"/>
              </a:buBlip>
            </a:pPr>
            <a:r>
              <a:rPr lang="en-GB" dirty="0">
                <a:solidFill>
                  <a:schemeClr val="tx1">
                    <a:lumMod val="75000"/>
                    <a:lumOff val="25000"/>
                  </a:schemeClr>
                </a:solidFill>
              </a:rPr>
              <a:t>What we see - 30%,</a:t>
            </a:r>
          </a:p>
          <a:p>
            <a:pPr marL="285750" indent="-285750">
              <a:lnSpc>
                <a:spcPct val="114000"/>
              </a:lnSpc>
              <a:spcAft>
                <a:spcPts val="600"/>
              </a:spcAft>
              <a:buBlip>
                <a:blip r:embed="rId3"/>
              </a:buBlip>
            </a:pPr>
            <a:r>
              <a:rPr lang="en-GB" dirty="0">
                <a:solidFill>
                  <a:schemeClr val="tx1">
                    <a:lumMod val="75000"/>
                    <a:lumOff val="25000"/>
                  </a:schemeClr>
                </a:solidFill>
              </a:rPr>
              <a:t> What we see and hear - 50%,</a:t>
            </a:r>
          </a:p>
          <a:p>
            <a:pPr marL="285750" indent="-285750">
              <a:lnSpc>
                <a:spcPct val="114000"/>
              </a:lnSpc>
              <a:spcAft>
                <a:spcPts val="600"/>
              </a:spcAft>
              <a:buBlip>
                <a:blip r:embed="rId3"/>
              </a:buBlip>
            </a:pPr>
            <a:r>
              <a:rPr lang="en-GB" dirty="0">
                <a:solidFill>
                  <a:schemeClr val="tx1">
                    <a:lumMod val="75000"/>
                    <a:lumOff val="25000"/>
                  </a:schemeClr>
                </a:solidFill>
              </a:rPr>
              <a:t>What we say -  70%,</a:t>
            </a:r>
          </a:p>
          <a:p>
            <a:pPr marL="285750" indent="-285750">
              <a:lnSpc>
                <a:spcPct val="114000"/>
              </a:lnSpc>
              <a:spcAft>
                <a:spcPts val="600"/>
              </a:spcAft>
              <a:buBlip>
                <a:blip r:embed="rId3"/>
              </a:buBlip>
            </a:pPr>
            <a:r>
              <a:rPr lang="en-GB" dirty="0">
                <a:solidFill>
                  <a:schemeClr val="tx1">
                    <a:lumMod val="75000"/>
                    <a:lumOff val="25000"/>
                  </a:schemeClr>
                </a:solidFill>
              </a:rPr>
              <a:t>What we say and do -  90%.</a:t>
            </a:r>
            <a:endParaRPr lang="pl-PL" dirty="0">
              <a:solidFill>
                <a:schemeClr val="tx1">
                  <a:lumMod val="75000"/>
                  <a:lumOff val="25000"/>
                </a:schemeClr>
              </a:solidFill>
            </a:endParaRPr>
          </a:p>
        </p:txBody>
      </p:sp>
      <p:sp>
        <p:nvSpPr>
          <p:cNvPr id="16" name="Prostokąt 15">
            <a:extLst>
              <a:ext uri="{FF2B5EF4-FFF2-40B4-BE49-F238E27FC236}">
                <a16:creationId xmlns:a16="http://schemas.microsoft.com/office/drawing/2014/main" id="{96B1F423-5E79-4547-B0F2-1B1CBA4E924F}"/>
              </a:ext>
            </a:extLst>
          </p:cNvPr>
          <p:cNvSpPr/>
          <p:nvPr/>
        </p:nvSpPr>
        <p:spPr>
          <a:xfrm>
            <a:off x="-1" y="1530214"/>
            <a:ext cx="6139611" cy="1178706"/>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B68BE627-BD30-4D89-A304-58B6D6FB642A}"/>
              </a:ext>
            </a:extLst>
          </p:cNvPr>
          <p:cNvSpPr/>
          <p:nvPr/>
        </p:nvSpPr>
        <p:spPr>
          <a:xfrm>
            <a:off x="1199356" y="1796400"/>
            <a:ext cx="3888432" cy="646331"/>
          </a:xfrm>
          <a:prstGeom prst="rect">
            <a:avLst/>
          </a:prstGeom>
        </p:spPr>
        <p:txBody>
          <a:bodyPr wrap="square">
            <a:spAutoFit/>
          </a:bodyPr>
          <a:lstStyle/>
          <a:p>
            <a:r>
              <a:rPr lang="pl-PL" b="1" dirty="0">
                <a:solidFill>
                  <a:schemeClr val="bg1"/>
                </a:solidFill>
              </a:rPr>
              <a:t>YOU KNOW WHAT YOU HAVE TO LEARN BUT HOW TO DO IT BEST?</a:t>
            </a:r>
            <a:endParaRPr lang="pl-PL" dirty="0">
              <a:solidFill>
                <a:schemeClr val="bg1"/>
              </a:solidFill>
            </a:endParaRPr>
          </a:p>
        </p:txBody>
      </p:sp>
      <p:pic>
        <p:nvPicPr>
          <p:cNvPr id="17" name="Grafika 16">
            <a:extLst>
              <a:ext uri="{FF2B5EF4-FFF2-40B4-BE49-F238E27FC236}">
                <a16:creationId xmlns:a16="http://schemas.microsoft.com/office/drawing/2014/main" id="{71719873-D945-440C-9A52-0A92F571D1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55" y="1796400"/>
            <a:ext cx="582331" cy="582331"/>
          </a:xfrm>
          <a:prstGeom prst="rect">
            <a:avLst/>
          </a:prstGeom>
        </p:spPr>
      </p:pic>
      <p:sp>
        <p:nvSpPr>
          <p:cNvPr id="4" name="Prostokąt 3">
            <a:extLst>
              <a:ext uri="{FF2B5EF4-FFF2-40B4-BE49-F238E27FC236}">
                <a16:creationId xmlns:a16="http://schemas.microsoft.com/office/drawing/2014/main" id="{98EC0B4B-BE7E-4FA7-B1B9-2F8EFF181986}"/>
              </a:ext>
            </a:extLst>
          </p:cNvPr>
          <p:cNvSpPr/>
          <p:nvPr/>
        </p:nvSpPr>
        <p:spPr>
          <a:xfrm>
            <a:off x="6440570" y="1651536"/>
            <a:ext cx="5448631" cy="1169551"/>
          </a:xfrm>
          <a:prstGeom prst="rect">
            <a:avLst/>
          </a:prstGeom>
        </p:spPr>
        <p:txBody>
          <a:bodyPr wrap="square">
            <a:spAutoFit/>
          </a:bodyPr>
          <a:lstStyle/>
          <a:p>
            <a:pPr marL="0" indent="0">
              <a:lnSpc>
                <a:spcPts val="2100"/>
              </a:lnSpc>
              <a:spcBef>
                <a:spcPts val="0"/>
              </a:spcBef>
              <a:spcAft>
                <a:spcPts val="600"/>
              </a:spcAft>
              <a:buClr>
                <a:srgbClr val="D34817">
                  <a:lumMod val="75000"/>
                </a:srgbClr>
              </a:buClr>
              <a:buNone/>
            </a:pPr>
            <a:r>
              <a:rPr lang="en-GB" dirty="0">
                <a:solidFill>
                  <a:schemeClr val="bg1"/>
                </a:solidFill>
              </a:rPr>
              <a:t>In order to transfer new knowledge to the chefs and teach them new skills, the trainer should know that the effect depends on the ways of communication and the preferred learning style</a:t>
            </a:r>
            <a:endParaRPr lang="pl-PL" b="1" dirty="0">
              <a:solidFill>
                <a:schemeClr val="bg1"/>
              </a:solidFill>
            </a:endParaRPr>
          </a:p>
        </p:txBody>
      </p:sp>
    </p:spTree>
    <p:extLst>
      <p:ext uri="{BB962C8B-B14F-4D97-AF65-F5344CB8AC3E}">
        <p14:creationId xmlns:p14="http://schemas.microsoft.com/office/powerpoint/2010/main" val="251536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6</a:t>
            </a:fld>
            <a:endParaRPr lang="en-US" altLang="pl-PL"/>
          </a:p>
        </p:txBody>
      </p:sp>
      <p:sp>
        <p:nvSpPr>
          <p:cNvPr id="11" name="Prostokąt 10">
            <a:extLst>
              <a:ext uri="{FF2B5EF4-FFF2-40B4-BE49-F238E27FC236}">
                <a16:creationId xmlns:a16="http://schemas.microsoft.com/office/drawing/2014/main" id="{0D7B8440-AF13-45DB-9C98-AC0F694997D9}"/>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a:t>
            </a:r>
            <a:r>
              <a:rPr lang="pl-PL" sz="1400" dirty="0" err="1"/>
              <a:t>card</a:t>
            </a:r>
            <a:r>
              <a:rPr lang="pl-PL" sz="1400" dirty="0"/>
              <a:t> 1</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9D490B2B-FDB9-424A-997B-51A93F3BA4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449" y="6128746"/>
            <a:ext cx="522000" cy="522000"/>
          </a:xfrm>
          <a:prstGeom prst="rect">
            <a:avLst/>
          </a:prstGeom>
        </p:spPr>
      </p:pic>
      <p:sp>
        <p:nvSpPr>
          <p:cNvPr id="8" name="Prostokąt: jeden ścięty róg 7">
            <a:extLst>
              <a:ext uri="{FF2B5EF4-FFF2-40B4-BE49-F238E27FC236}">
                <a16:creationId xmlns:a16="http://schemas.microsoft.com/office/drawing/2014/main" id="{FC04BDC6-000D-4908-B598-22C6E3192E8F}"/>
              </a:ext>
            </a:extLst>
          </p:cNvPr>
          <p:cNvSpPr/>
          <p:nvPr/>
        </p:nvSpPr>
        <p:spPr>
          <a:xfrm rot="5400000">
            <a:off x="4841553" y="594035"/>
            <a:ext cx="2160587" cy="4104459"/>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C6D06C78-2DB3-4D14-886D-56D77432EE89}"/>
              </a:ext>
            </a:extLst>
          </p:cNvPr>
          <p:cNvSpPr/>
          <p:nvPr/>
        </p:nvSpPr>
        <p:spPr>
          <a:xfrm rot="5400000" flipH="1">
            <a:off x="4990092" y="2606086"/>
            <a:ext cx="1863507" cy="4104457"/>
          </a:xfrm>
          <a:prstGeom prst="snip1Rect">
            <a:avLst>
              <a:gd name="adj" fmla="val 18691"/>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ACFE6590-4712-4C06-B01F-528764FF9C02}"/>
              </a:ext>
            </a:extLst>
          </p:cNvPr>
          <p:cNvSpPr/>
          <p:nvPr/>
        </p:nvSpPr>
        <p:spPr>
          <a:xfrm rot="16200000" flipH="1">
            <a:off x="9011318" y="528735"/>
            <a:ext cx="2160582" cy="42350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jeden ścięty róg 14">
            <a:extLst>
              <a:ext uri="{FF2B5EF4-FFF2-40B4-BE49-F238E27FC236}">
                <a16:creationId xmlns:a16="http://schemas.microsoft.com/office/drawing/2014/main" id="{6CB2D334-A04D-4409-8662-966547A49C00}"/>
              </a:ext>
            </a:extLst>
          </p:cNvPr>
          <p:cNvSpPr/>
          <p:nvPr/>
        </p:nvSpPr>
        <p:spPr>
          <a:xfrm rot="16200000">
            <a:off x="9159858" y="2540778"/>
            <a:ext cx="1863499" cy="4235062"/>
          </a:xfrm>
          <a:prstGeom prst="snip1Rect">
            <a:avLst>
              <a:gd name="adj" fmla="val 19196"/>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6" name="Prostokąt: jeden ścięty róg 15">
            <a:extLst>
              <a:ext uri="{FF2B5EF4-FFF2-40B4-BE49-F238E27FC236}">
                <a16:creationId xmlns:a16="http://schemas.microsoft.com/office/drawing/2014/main" id="{5D2B9057-CAB2-4BB5-B452-04544D2C35B7}"/>
              </a:ext>
            </a:extLst>
          </p:cNvPr>
          <p:cNvSpPr/>
          <p:nvPr/>
        </p:nvSpPr>
        <p:spPr>
          <a:xfrm rot="5400000">
            <a:off x="7718245" y="1674411"/>
            <a:ext cx="642263" cy="8339521"/>
          </a:xfrm>
          <a:prstGeom prst="snip1Rect">
            <a:avLst>
              <a:gd name="adj" fmla="val 0"/>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DE55EFF8-087E-4DDF-AB14-BA64DFE9854E}"/>
              </a:ext>
            </a:extLst>
          </p:cNvPr>
          <p:cNvSpPr/>
          <p:nvPr/>
        </p:nvSpPr>
        <p:spPr>
          <a:xfrm>
            <a:off x="9963858" y="156387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AUDITORY</a:t>
            </a:r>
          </a:p>
        </p:txBody>
      </p:sp>
      <p:sp>
        <p:nvSpPr>
          <p:cNvPr id="18" name="Prostokąt 17">
            <a:extLst>
              <a:ext uri="{FF2B5EF4-FFF2-40B4-BE49-F238E27FC236}">
                <a16:creationId xmlns:a16="http://schemas.microsoft.com/office/drawing/2014/main" id="{FE83CAA1-CA43-493F-B108-B868FEBE1BC9}"/>
              </a:ext>
            </a:extLst>
          </p:cNvPr>
          <p:cNvSpPr/>
          <p:nvPr/>
        </p:nvSpPr>
        <p:spPr>
          <a:xfrm>
            <a:off x="9971463" y="372466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chemeClr val="bg1"/>
                </a:solidFill>
              </a:rPr>
              <a:t>TACTILE</a:t>
            </a:r>
          </a:p>
        </p:txBody>
      </p:sp>
      <p:sp>
        <p:nvSpPr>
          <p:cNvPr id="19" name="Prostokąt 18">
            <a:extLst>
              <a:ext uri="{FF2B5EF4-FFF2-40B4-BE49-F238E27FC236}">
                <a16:creationId xmlns:a16="http://schemas.microsoft.com/office/drawing/2014/main" id="{B32370DF-41A0-4FBB-A192-4EF27C895523}"/>
              </a:ext>
            </a:extLst>
          </p:cNvPr>
          <p:cNvSpPr/>
          <p:nvPr/>
        </p:nvSpPr>
        <p:spPr>
          <a:xfrm>
            <a:off x="3868925" y="1571061"/>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VISUAL</a:t>
            </a:r>
          </a:p>
        </p:txBody>
      </p:sp>
      <p:sp>
        <p:nvSpPr>
          <p:cNvPr id="20" name="Prostokąt 19">
            <a:extLst>
              <a:ext uri="{FF2B5EF4-FFF2-40B4-BE49-F238E27FC236}">
                <a16:creationId xmlns:a16="http://schemas.microsoft.com/office/drawing/2014/main" id="{F51A10A0-6D0D-4F5F-970D-0E52D014857B}"/>
              </a:ext>
            </a:extLst>
          </p:cNvPr>
          <p:cNvSpPr/>
          <p:nvPr/>
        </p:nvSpPr>
        <p:spPr>
          <a:xfrm>
            <a:off x="3868925" y="3733545"/>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KINESTHETIC</a:t>
            </a:r>
            <a:endParaRPr lang="pl-PL" dirty="0">
              <a:solidFill>
                <a:schemeClr val="bg1"/>
              </a:solidFill>
            </a:endParaRPr>
          </a:p>
        </p:txBody>
      </p:sp>
      <p:sp>
        <p:nvSpPr>
          <p:cNvPr id="21" name="Prostokąt 20">
            <a:extLst>
              <a:ext uri="{FF2B5EF4-FFF2-40B4-BE49-F238E27FC236}">
                <a16:creationId xmlns:a16="http://schemas.microsoft.com/office/drawing/2014/main" id="{8C012BC2-23E2-43B4-B953-BA97813C601A}"/>
              </a:ext>
            </a:extLst>
          </p:cNvPr>
          <p:cNvSpPr/>
          <p:nvPr/>
        </p:nvSpPr>
        <p:spPr>
          <a:xfrm>
            <a:off x="4977875" y="5518972"/>
            <a:ext cx="6096000" cy="923330"/>
          </a:xfrm>
          <a:prstGeom prst="rect">
            <a:avLst/>
          </a:prstGeom>
        </p:spPr>
        <p:txBody>
          <a:bodyPr>
            <a:spAutoFit/>
          </a:bodyPr>
          <a:lstStyle/>
          <a:p>
            <a:pPr algn="ctr" eaLnBrk="1" fontAlgn="auto" hangingPunct="1">
              <a:spcBef>
                <a:spcPts val="0"/>
              </a:spcBef>
              <a:spcAft>
                <a:spcPts val="0"/>
              </a:spcAft>
              <a:defRPr/>
            </a:pPr>
            <a:r>
              <a:rPr lang="pl-PL" dirty="0">
                <a:solidFill>
                  <a:schemeClr val="bg1"/>
                </a:solidFill>
              </a:rPr>
              <a:t>KINESETHTIC AND TACTILE ARE OFTEN REFFERED TO AS THE „ACTIVE’’ TYPE </a:t>
            </a:r>
          </a:p>
          <a:p>
            <a:pPr lvl="0" algn="ctr" eaLnBrk="1" fontAlgn="auto" hangingPunct="1">
              <a:spcBef>
                <a:spcPts val="0"/>
              </a:spcBef>
              <a:spcAft>
                <a:spcPts val="0"/>
              </a:spcAft>
              <a:defRPr/>
            </a:pPr>
            <a:endParaRPr lang="pl-PL" dirty="0">
              <a:solidFill>
                <a:schemeClr val="bg1"/>
              </a:solidFill>
            </a:endParaRPr>
          </a:p>
        </p:txBody>
      </p:sp>
      <p:sp>
        <p:nvSpPr>
          <p:cNvPr id="22" name="Prostokąt 21">
            <a:extLst>
              <a:ext uri="{FF2B5EF4-FFF2-40B4-BE49-F238E27FC236}">
                <a16:creationId xmlns:a16="http://schemas.microsoft.com/office/drawing/2014/main" id="{37E448CE-07FD-4397-B668-9BB244A75F0A}"/>
              </a:ext>
            </a:extLst>
          </p:cNvPr>
          <p:cNvSpPr/>
          <p:nvPr/>
        </p:nvSpPr>
        <p:spPr>
          <a:xfrm>
            <a:off x="4243827" y="4587824"/>
            <a:ext cx="3355346" cy="830997"/>
          </a:xfrm>
          <a:prstGeom prst="rect">
            <a:avLst/>
          </a:prstGeom>
        </p:spPr>
        <p:txBody>
          <a:bodyPr wrap="square">
            <a:spAutoFit/>
          </a:bodyPr>
          <a:lstStyle/>
          <a:p>
            <a:pPr algn="ctr"/>
            <a:r>
              <a:rPr lang="en-GB" sz="1600" dirty="0"/>
              <a:t>usually it sits comfortably on a chair, sways or moves in a different way</a:t>
            </a:r>
            <a:endParaRPr lang="pl-PL" sz="1600" dirty="0"/>
          </a:p>
          <a:p>
            <a:pPr lvl="0" algn="ctr"/>
            <a:endParaRPr lang="pl-PL" sz="1600" dirty="0">
              <a:solidFill>
                <a:schemeClr val="tx1">
                  <a:lumMod val="75000"/>
                  <a:lumOff val="25000"/>
                </a:schemeClr>
              </a:solidFill>
            </a:endParaRPr>
          </a:p>
        </p:txBody>
      </p:sp>
      <p:sp>
        <p:nvSpPr>
          <p:cNvPr id="23" name="Prostokąt 22">
            <a:extLst>
              <a:ext uri="{FF2B5EF4-FFF2-40B4-BE49-F238E27FC236}">
                <a16:creationId xmlns:a16="http://schemas.microsoft.com/office/drawing/2014/main" id="{A7BD6156-5A69-4102-AD33-008994A2FE98}"/>
              </a:ext>
            </a:extLst>
          </p:cNvPr>
          <p:cNvSpPr/>
          <p:nvPr/>
        </p:nvSpPr>
        <p:spPr>
          <a:xfrm>
            <a:off x="8085772" y="4454907"/>
            <a:ext cx="4011672" cy="1077218"/>
          </a:xfrm>
          <a:prstGeom prst="rect">
            <a:avLst/>
          </a:prstGeom>
        </p:spPr>
        <p:txBody>
          <a:bodyPr wrap="square">
            <a:spAutoFit/>
          </a:bodyPr>
          <a:lstStyle/>
          <a:p>
            <a:pPr algn="ctr"/>
            <a:r>
              <a:rPr lang="en-GB" sz="1600" dirty="0"/>
              <a:t>likes to play with various objects while listening,  can also play with hair or rub his hands</a:t>
            </a:r>
            <a:endParaRPr lang="pl-PL" sz="1600" dirty="0"/>
          </a:p>
          <a:p>
            <a:pPr lvl="0" algn="ctr"/>
            <a:endParaRPr lang="pl-PL" sz="1600" dirty="0">
              <a:solidFill>
                <a:schemeClr val="tx1">
                  <a:lumMod val="75000"/>
                  <a:lumOff val="25000"/>
                </a:schemeClr>
              </a:solidFill>
            </a:endParaRPr>
          </a:p>
        </p:txBody>
      </p:sp>
      <p:sp>
        <p:nvSpPr>
          <p:cNvPr id="24" name="Prostokąt 23">
            <a:extLst>
              <a:ext uri="{FF2B5EF4-FFF2-40B4-BE49-F238E27FC236}">
                <a16:creationId xmlns:a16="http://schemas.microsoft.com/office/drawing/2014/main" id="{06DDB2BE-AD0F-4211-8EB5-FCE86CEE3D54}"/>
              </a:ext>
            </a:extLst>
          </p:cNvPr>
          <p:cNvSpPr/>
          <p:nvPr/>
        </p:nvSpPr>
        <p:spPr>
          <a:xfrm>
            <a:off x="7974075" y="2231583"/>
            <a:ext cx="4104456" cy="830997"/>
          </a:xfrm>
          <a:prstGeom prst="rect">
            <a:avLst/>
          </a:prstGeom>
        </p:spPr>
        <p:txBody>
          <a:bodyPr wrap="square">
            <a:spAutoFit/>
          </a:bodyPr>
          <a:lstStyle/>
          <a:p>
            <a:pPr lvl="0" algn="ctr"/>
            <a:r>
              <a:rPr lang="en-GB" sz="1600" dirty="0"/>
              <a:t>He can repeat words silently or nod. In order to remember the information, he "is listening to the  recording in his head</a:t>
            </a:r>
            <a:endParaRPr lang="pl-PL" sz="1600" dirty="0">
              <a:solidFill>
                <a:schemeClr val="tx1">
                  <a:lumMod val="75000"/>
                  <a:lumOff val="25000"/>
                </a:schemeClr>
              </a:solidFill>
            </a:endParaRPr>
          </a:p>
        </p:txBody>
      </p:sp>
      <p:sp>
        <p:nvSpPr>
          <p:cNvPr id="25" name="Prostokąt 24">
            <a:extLst>
              <a:ext uri="{FF2B5EF4-FFF2-40B4-BE49-F238E27FC236}">
                <a16:creationId xmlns:a16="http://schemas.microsoft.com/office/drawing/2014/main" id="{39D56403-AFB8-4484-81FF-6FBE51FF71FC}"/>
              </a:ext>
            </a:extLst>
          </p:cNvPr>
          <p:cNvSpPr/>
          <p:nvPr/>
        </p:nvSpPr>
        <p:spPr>
          <a:xfrm>
            <a:off x="359943" y="4568488"/>
            <a:ext cx="3164098" cy="923330"/>
          </a:xfrm>
          <a:prstGeom prst="rect">
            <a:avLst/>
          </a:prstGeom>
        </p:spPr>
        <p:txBody>
          <a:bodyPr wrap="square">
            <a:spAutoFit/>
          </a:bodyPr>
          <a:lstStyle/>
          <a:p>
            <a:pPr algn="ctr"/>
            <a:r>
              <a:rPr lang="pl-PL" b="1" dirty="0">
                <a:solidFill>
                  <a:srgbClr val="FE7E01"/>
                </a:solidFill>
              </a:rPr>
              <a:t>YOU KNOW WHAT YOU HAVE TO LEARN.</a:t>
            </a:r>
          </a:p>
          <a:p>
            <a:pPr algn="ctr"/>
            <a:r>
              <a:rPr lang="pl-PL" b="1" dirty="0">
                <a:solidFill>
                  <a:srgbClr val="FE7E01"/>
                </a:solidFill>
              </a:rPr>
              <a:t> BUT HOW TO DO IT BEST?</a:t>
            </a:r>
            <a:endParaRPr lang="pl-PL" dirty="0">
              <a:solidFill>
                <a:srgbClr val="FE7E01"/>
              </a:solidFill>
            </a:endParaRPr>
          </a:p>
        </p:txBody>
      </p:sp>
      <p:sp>
        <p:nvSpPr>
          <p:cNvPr id="26" name="Prostokąt 25">
            <a:extLst>
              <a:ext uri="{FF2B5EF4-FFF2-40B4-BE49-F238E27FC236}">
                <a16:creationId xmlns:a16="http://schemas.microsoft.com/office/drawing/2014/main" id="{BDA0D50A-C3B9-453F-823D-1A2CD15501B7}"/>
              </a:ext>
            </a:extLst>
          </p:cNvPr>
          <p:cNvSpPr/>
          <p:nvPr/>
        </p:nvSpPr>
        <p:spPr>
          <a:xfrm>
            <a:off x="4063279" y="2302971"/>
            <a:ext cx="3716443" cy="1323439"/>
          </a:xfrm>
          <a:prstGeom prst="rect">
            <a:avLst/>
          </a:prstGeom>
        </p:spPr>
        <p:txBody>
          <a:bodyPr wrap="square">
            <a:spAutoFit/>
          </a:bodyPr>
          <a:lstStyle/>
          <a:p>
            <a:pPr algn="ctr"/>
            <a:r>
              <a:rPr lang="en-GB" sz="1600" dirty="0"/>
              <a:t>Usually  sits straight and follows the lecturer with his eyes. To recall information, he often recreates the image associated with it</a:t>
            </a:r>
            <a:endParaRPr lang="pl-PL" sz="1600" dirty="0"/>
          </a:p>
          <a:p>
            <a:pPr lvl="0" algn="ctr"/>
            <a:endParaRPr lang="pl-PL" sz="1600" dirty="0">
              <a:solidFill>
                <a:schemeClr val="tx1">
                  <a:lumMod val="75000"/>
                  <a:lumOff val="25000"/>
                </a:schemeClr>
              </a:solidFill>
            </a:endParaRPr>
          </a:p>
        </p:txBody>
      </p:sp>
      <p:sp>
        <p:nvSpPr>
          <p:cNvPr id="27" name="Prostokąt 26">
            <a:extLst>
              <a:ext uri="{FF2B5EF4-FFF2-40B4-BE49-F238E27FC236}">
                <a16:creationId xmlns:a16="http://schemas.microsoft.com/office/drawing/2014/main" id="{42346DE6-208E-47E9-9567-B27D298590D5}"/>
              </a:ext>
            </a:extLst>
          </p:cNvPr>
          <p:cNvSpPr/>
          <p:nvPr/>
        </p:nvSpPr>
        <p:spPr>
          <a:xfrm>
            <a:off x="5368079" y="1053589"/>
            <a:ext cx="5659041" cy="400110"/>
          </a:xfrm>
          <a:prstGeom prst="rect">
            <a:avLst/>
          </a:prstGeom>
        </p:spPr>
        <p:txBody>
          <a:bodyPr wrap="square">
            <a:spAutoFit/>
          </a:bodyPr>
          <a:lstStyle/>
          <a:p>
            <a:pPr algn="ctr"/>
            <a:r>
              <a:rPr lang="pl-PL" sz="2000" b="1" dirty="0">
                <a:solidFill>
                  <a:srgbClr val="FE7E01"/>
                </a:solidFill>
              </a:rPr>
              <a:t>HOW TO </a:t>
            </a:r>
            <a:r>
              <a:rPr lang="pl-PL" sz="2000" b="1" dirty="0" err="1">
                <a:solidFill>
                  <a:srgbClr val="FE7E01"/>
                </a:solidFill>
              </a:rPr>
              <a:t>RECOGNISE</a:t>
            </a:r>
            <a:r>
              <a:rPr lang="pl-PL" sz="2000" b="1" dirty="0">
                <a:solidFill>
                  <a:srgbClr val="FE7E01"/>
                </a:solidFill>
              </a:rPr>
              <a:t> </a:t>
            </a:r>
            <a:r>
              <a:rPr lang="pl-PL" sz="2000" b="1" dirty="0" err="1">
                <a:solidFill>
                  <a:srgbClr val="FE7E01"/>
                </a:solidFill>
              </a:rPr>
              <a:t>TYPES</a:t>
            </a:r>
            <a:r>
              <a:rPr lang="pl-PL" sz="2000" b="1" dirty="0">
                <a:solidFill>
                  <a:srgbClr val="FE7E01"/>
                </a:solidFill>
              </a:rPr>
              <a:t> OF </a:t>
            </a:r>
            <a:r>
              <a:rPr lang="pl-PL" sz="2000" b="1" dirty="0" err="1">
                <a:solidFill>
                  <a:srgbClr val="FE7E01"/>
                </a:solidFill>
              </a:rPr>
              <a:t>LEARNERS</a:t>
            </a:r>
            <a:r>
              <a:rPr lang="pl-PL" sz="2000" b="1" dirty="0">
                <a:solidFill>
                  <a:srgbClr val="FE7E01"/>
                </a:solidFill>
              </a:rPr>
              <a:t>? </a:t>
            </a:r>
          </a:p>
        </p:txBody>
      </p:sp>
      <p:pic>
        <p:nvPicPr>
          <p:cNvPr id="28" name="Grafika 27">
            <a:extLst>
              <a:ext uri="{FF2B5EF4-FFF2-40B4-BE49-F238E27FC236}">
                <a16:creationId xmlns:a16="http://schemas.microsoft.com/office/drawing/2014/main" id="{CECEEB53-C51F-456D-9C7E-4592322BBE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02" y="2717952"/>
            <a:ext cx="1649981" cy="1649981"/>
          </a:xfrm>
          <a:prstGeom prst="rect">
            <a:avLst/>
          </a:prstGeom>
        </p:spPr>
      </p:pic>
    </p:spTree>
    <p:extLst>
      <p:ext uri="{BB962C8B-B14F-4D97-AF65-F5344CB8AC3E}">
        <p14:creationId xmlns:p14="http://schemas.microsoft.com/office/powerpoint/2010/main" val="19910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3B6D2E4A-BAE7-47DE-BA67-46830086B89E}"/>
              </a:ext>
            </a:extLst>
          </p:cNvPr>
          <p:cNvPicPr>
            <a:picLocks noChangeAspect="1"/>
          </p:cNvPicPr>
          <p:nvPr/>
        </p:nvPicPr>
        <p:blipFill rotWithShape="1">
          <a:blip r:embed="rId2">
            <a:extLst>
              <a:ext uri="{28A0092B-C50C-407E-A947-70E740481C1C}">
                <a14:useLocalDpi xmlns:a14="http://schemas.microsoft.com/office/drawing/2010/main" val="0"/>
              </a:ext>
            </a:extLst>
          </a:blip>
          <a:srcRect t="8491" r="3262" b="3019"/>
          <a:stretch/>
        </p:blipFill>
        <p:spPr>
          <a:xfrm>
            <a:off x="0" y="1519097"/>
            <a:ext cx="3548755" cy="4286168"/>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7</a:t>
            </a:fld>
            <a:endParaRPr lang="en-US" altLang="pl-PL"/>
          </a:p>
        </p:txBody>
      </p:sp>
      <p:sp>
        <p:nvSpPr>
          <p:cNvPr id="9" name="Prostokąt 8">
            <a:extLst>
              <a:ext uri="{FF2B5EF4-FFF2-40B4-BE49-F238E27FC236}">
                <a16:creationId xmlns:a16="http://schemas.microsoft.com/office/drawing/2014/main" id="{1D45E4F6-4987-470A-B4D3-D53F82E6A4AB}"/>
              </a:ext>
            </a:extLst>
          </p:cNvPr>
          <p:cNvSpPr/>
          <p:nvPr/>
        </p:nvSpPr>
        <p:spPr>
          <a:xfrm>
            <a:off x="3431704" y="1173523"/>
            <a:ext cx="8784977"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441F311A-00D0-4561-8AAC-D212BBF4731C}"/>
              </a:ext>
            </a:extLst>
          </p:cNvPr>
          <p:cNvSpPr/>
          <p:nvPr/>
        </p:nvSpPr>
        <p:spPr>
          <a:xfrm>
            <a:off x="3935759" y="1541432"/>
            <a:ext cx="8280921" cy="477054"/>
          </a:xfrm>
          <a:prstGeom prst="rect">
            <a:avLst/>
          </a:prstGeom>
        </p:spPr>
        <p:txBody>
          <a:bodyPr wrap="square">
            <a:spAutoFit/>
          </a:bodyPr>
          <a:lstStyle/>
          <a:p>
            <a:r>
              <a:rPr lang="pl-PL" sz="2500" b="1" dirty="0">
                <a:solidFill>
                  <a:schemeClr val="bg1"/>
                </a:solidFill>
              </a:rPr>
              <a:t>DURING A FIRST DEGREE CARVING COURSE: </a:t>
            </a:r>
          </a:p>
        </p:txBody>
      </p:sp>
      <p:sp>
        <p:nvSpPr>
          <p:cNvPr id="11" name="Trójkąt prostokątny 10">
            <a:extLst>
              <a:ext uri="{FF2B5EF4-FFF2-40B4-BE49-F238E27FC236}">
                <a16:creationId xmlns:a16="http://schemas.microsoft.com/office/drawing/2014/main" id="{5D54ACFE-F67C-47A9-8E37-4D95E5F2568F}"/>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E36ACBDA-1146-48F9-8BCA-335B64528517}"/>
              </a:ext>
            </a:extLst>
          </p:cNvPr>
          <p:cNvSpPr/>
          <p:nvPr/>
        </p:nvSpPr>
        <p:spPr>
          <a:xfrm>
            <a:off x="3935759" y="2424214"/>
            <a:ext cx="7488832" cy="3070328"/>
          </a:xfrm>
          <a:prstGeom prst="rect">
            <a:avLst/>
          </a:prstGeom>
        </p:spPr>
        <p:txBody>
          <a:bodyPr wrap="square">
            <a:spAutoFit/>
          </a:bodyPr>
          <a:lstStyle/>
          <a:p>
            <a:pPr marL="285750" indent="-285750">
              <a:lnSpc>
                <a:spcPct val="114000"/>
              </a:lnSpc>
              <a:spcAft>
                <a:spcPts val="600"/>
              </a:spcAft>
              <a:buBlip>
                <a:blip r:embed="rId3"/>
              </a:buBlip>
            </a:pPr>
            <a:r>
              <a:rPr lang="en-GB" b="1" dirty="0">
                <a:solidFill>
                  <a:schemeClr val="tx1">
                    <a:lumMod val="75000"/>
                    <a:lumOff val="25000"/>
                  </a:schemeClr>
                </a:solidFill>
              </a:rPr>
              <a:t>A visual learner </a:t>
            </a:r>
            <a:r>
              <a:rPr lang="en-GB" dirty="0">
                <a:solidFill>
                  <a:schemeClr val="tx1">
                    <a:lumMod val="75000"/>
                    <a:lumOff val="25000"/>
                  </a:schemeClr>
                </a:solidFill>
              </a:rPr>
              <a:t>will benefit the most from viewing carving knives, photographs depicting the course of creating particular sculptures, observing the show, colleagues at work and remembering the picture of what he is doing, he will remember the colours of vegetables and fruits he sees and uses.</a:t>
            </a:r>
          </a:p>
          <a:p>
            <a:pPr marL="285750" indent="-285750">
              <a:lnSpc>
                <a:spcPct val="114000"/>
              </a:lnSpc>
              <a:spcAft>
                <a:spcPts val="600"/>
              </a:spcAft>
              <a:buBlip>
                <a:blip r:embed="rId3"/>
              </a:buBlip>
            </a:pPr>
            <a:r>
              <a:rPr lang="en-GB" b="1" dirty="0">
                <a:solidFill>
                  <a:schemeClr val="tx1">
                    <a:lumMod val="75000"/>
                    <a:lumOff val="25000"/>
                  </a:schemeClr>
                </a:solidFill>
              </a:rPr>
              <a:t>A listener </a:t>
            </a:r>
            <a:r>
              <a:rPr lang="en-GB" dirty="0">
                <a:solidFill>
                  <a:schemeClr val="tx1">
                    <a:lumMod val="75000"/>
                    <a:lumOff val="25000"/>
                  </a:schemeClr>
                </a:solidFill>
              </a:rPr>
              <a:t>will  benefit most from the use the commentary for the presentation, lecture, and instruction preceding the exercises,</a:t>
            </a:r>
          </a:p>
          <a:p>
            <a:pPr marL="285750" indent="-285750">
              <a:lnSpc>
                <a:spcPct val="114000"/>
              </a:lnSpc>
              <a:spcAft>
                <a:spcPts val="600"/>
              </a:spcAft>
              <a:buBlip>
                <a:blip r:embed="rId3"/>
              </a:buBlip>
            </a:pPr>
            <a:r>
              <a:rPr lang="en-GB" b="1" dirty="0">
                <a:solidFill>
                  <a:schemeClr val="tx1">
                    <a:lumMod val="75000"/>
                    <a:lumOff val="25000"/>
                  </a:schemeClr>
                </a:solidFill>
              </a:rPr>
              <a:t>An active learner  </a:t>
            </a:r>
            <a:r>
              <a:rPr lang="en-GB" dirty="0">
                <a:solidFill>
                  <a:schemeClr val="tx1">
                    <a:lumMod val="75000"/>
                    <a:lumOff val="25000"/>
                  </a:schemeClr>
                </a:solidFill>
              </a:rPr>
              <a:t>will benefit the most from practical exercises: cutting, sculpting and arranging compositions</a:t>
            </a:r>
            <a:endParaRPr lang="pl-PL" dirty="0">
              <a:solidFill>
                <a:schemeClr val="tx1">
                  <a:lumMod val="75000"/>
                  <a:lumOff val="25000"/>
                </a:schemeClr>
              </a:solidFill>
            </a:endParaRPr>
          </a:p>
        </p:txBody>
      </p:sp>
    </p:spTree>
    <p:extLst>
      <p:ext uri="{BB962C8B-B14F-4D97-AF65-F5344CB8AC3E}">
        <p14:creationId xmlns:p14="http://schemas.microsoft.com/office/powerpoint/2010/main" val="370827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8</a:t>
            </a:fld>
            <a:endParaRPr lang="en-US" altLang="pl-PL"/>
          </a:p>
        </p:txBody>
      </p:sp>
      <p:pic>
        <p:nvPicPr>
          <p:cNvPr id="8" name="Obraz 7">
            <a:extLst>
              <a:ext uri="{FF2B5EF4-FFF2-40B4-BE49-F238E27FC236}">
                <a16:creationId xmlns:a16="http://schemas.microsoft.com/office/drawing/2014/main" id="{FA05C88B-17D2-402D-B0BF-58D8CAE44C2E}"/>
              </a:ext>
            </a:extLst>
          </p:cNvPr>
          <p:cNvPicPr preferRelativeResize="0">
            <a:picLocks/>
          </p:cNvPicPr>
          <p:nvPr/>
        </p:nvPicPr>
        <p:blipFill>
          <a:blip r:embed="rId2"/>
          <a:stretch>
            <a:fillRect/>
          </a:stretch>
        </p:blipFill>
        <p:spPr>
          <a:xfrm flipH="1">
            <a:off x="4221289" y="2420888"/>
            <a:ext cx="74510" cy="2448272"/>
          </a:xfrm>
          <a:prstGeom prst="rect">
            <a:avLst/>
          </a:prstGeom>
        </p:spPr>
      </p:pic>
      <p:sp>
        <p:nvSpPr>
          <p:cNvPr id="10" name="Prostokąt 9">
            <a:extLst>
              <a:ext uri="{FF2B5EF4-FFF2-40B4-BE49-F238E27FC236}">
                <a16:creationId xmlns:a16="http://schemas.microsoft.com/office/drawing/2014/main" id="{E8290F08-1611-4C0A-B395-8D4AA7CF1944}"/>
              </a:ext>
            </a:extLst>
          </p:cNvPr>
          <p:cNvSpPr/>
          <p:nvPr/>
        </p:nvSpPr>
        <p:spPr>
          <a:xfrm>
            <a:off x="4583832" y="2492896"/>
            <a:ext cx="6336704" cy="2308324"/>
          </a:xfrm>
          <a:prstGeom prst="rect">
            <a:avLst/>
          </a:prstGeom>
        </p:spPr>
        <p:txBody>
          <a:bodyPr wrap="square">
            <a:spAutoFit/>
          </a:bodyPr>
          <a:lstStyle/>
          <a:p>
            <a:r>
              <a:rPr lang="en-GB" dirty="0">
                <a:solidFill>
                  <a:schemeClr val="tx1">
                    <a:lumMod val="75000"/>
                    <a:lumOff val="25000"/>
                  </a:schemeClr>
                </a:solidFill>
              </a:rPr>
              <a:t>Regardless of their interests and predispositions, both participants of cooking courses or carving of various degrees, confectionary as well as specialist trainings concerning </a:t>
            </a:r>
            <a:r>
              <a:rPr lang="en-GB" dirty="0" err="1">
                <a:solidFill>
                  <a:schemeClr val="tx1">
                    <a:lumMod val="75000"/>
                    <a:lumOff val="25000"/>
                  </a:schemeClr>
                </a:solidFill>
              </a:rPr>
              <a:t>eg</a:t>
            </a:r>
            <a:r>
              <a:rPr lang="en-GB" dirty="0">
                <a:solidFill>
                  <a:schemeClr val="tx1">
                    <a:lumMod val="75000"/>
                    <a:lumOff val="25000"/>
                  </a:schemeClr>
                </a:solidFill>
              </a:rPr>
              <a:t> vegan, French, Italian or Thai cuisine, use all kinds of learning and skills.</a:t>
            </a:r>
          </a:p>
          <a:p>
            <a:r>
              <a:rPr lang="en-GB" dirty="0">
                <a:solidFill>
                  <a:schemeClr val="tx1">
                    <a:lumMod val="75000"/>
                    <a:lumOff val="25000"/>
                  </a:schemeClr>
                </a:solidFill>
              </a:rPr>
              <a:t> </a:t>
            </a:r>
          </a:p>
          <a:p>
            <a:r>
              <a:rPr lang="en-GB" dirty="0">
                <a:solidFill>
                  <a:schemeClr val="tx1">
                    <a:lumMod val="75000"/>
                    <a:lumOff val="25000"/>
                  </a:schemeClr>
                </a:solidFill>
              </a:rPr>
              <a:t>Differences between learners depend on different proportions in the participation of individual types of reception and, in general, the domination of one of them.</a:t>
            </a:r>
            <a:endParaRPr lang="pl-PL" dirty="0">
              <a:solidFill>
                <a:schemeClr val="tx1">
                  <a:lumMod val="75000"/>
                  <a:lumOff val="25000"/>
                </a:schemeClr>
              </a:solidFill>
            </a:endParaRPr>
          </a:p>
        </p:txBody>
      </p:sp>
      <p:pic>
        <p:nvPicPr>
          <p:cNvPr id="11" name="Grafika 10">
            <a:extLst>
              <a:ext uri="{FF2B5EF4-FFF2-40B4-BE49-F238E27FC236}">
                <a16:creationId xmlns:a16="http://schemas.microsoft.com/office/drawing/2014/main" id="{9439AD91-9801-4BB9-A2A8-14F51CDB11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5792" y="2677791"/>
            <a:ext cx="2113773" cy="2024419"/>
          </a:xfrm>
          <a:prstGeom prst="rect">
            <a:avLst/>
          </a:prstGeom>
        </p:spPr>
      </p:pic>
      <p:sp>
        <p:nvSpPr>
          <p:cNvPr id="2" name="Prostokąt 1">
            <a:extLst>
              <a:ext uri="{FF2B5EF4-FFF2-40B4-BE49-F238E27FC236}">
                <a16:creationId xmlns:a16="http://schemas.microsoft.com/office/drawing/2014/main" id="{7970EFB1-A7F0-4E04-BF64-50B8C9DA2E97}"/>
              </a:ext>
            </a:extLst>
          </p:cNvPr>
          <p:cNvSpPr/>
          <p:nvPr/>
        </p:nvSpPr>
        <p:spPr>
          <a:xfrm>
            <a:off x="3048000" y="1393555"/>
            <a:ext cx="6096000" cy="707886"/>
          </a:xfrm>
          <a:prstGeom prst="rect">
            <a:avLst/>
          </a:prstGeom>
        </p:spPr>
        <p:txBody>
          <a:bodyPr>
            <a:spAutoFit/>
          </a:bodyPr>
          <a:lstStyle/>
          <a:p>
            <a:r>
              <a:rPr lang="pl-PL" sz="2000" b="1" dirty="0" err="1">
                <a:solidFill>
                  <a:srgbClr val="FFC000"/>
                </a:solidFill>
              </a:rPr>
              <a:t>EACH</a:t>
            </a:r>
            <a:r>
              <a:rPr lang="pl-PL" sz="2000" b="1" dirty="0">
                <a:solidFill>
                  <a:srgbClr val="FFC000"/>
                </a:solidFill>
              </a:rPr>
              <a:t> OF THE PARTICIAPANTS HAS ALL OF THE LEARNING STYLES COMBAINED. </a:t>
            </a:r>
          </a:p>
        </p:txBody>
      </p:sp>
    </p:spTree>
    <p:extLst>
      <p:ext uri="{BB962C8B-B14F-4D97-AF65-F5344CB8AC3E}">
        <p14:creationId xmlns:p14="http://schemas.microsoft.com/office/powerpoint/2010/main" val="312249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9</a:t>
            </a:fld>
            <a:endParaRPr lang="en-US" altLang="pl-PL"/>
          </a:p>
        </p:txBody>
      </p:sp>
      <p:sp>
        <p:nvSpPr>
          <p:cNvPr id="13" name="Dymek mowy: prostokąt 12">
            <a:extLst>
              <a:ext uri="{FF2B5EF4-FFF2-40B4-BE49-F238E27FC236}">
                <a16:creationId xmlns:a16="http://schemas.microsoft.com/office/drawing/2014/main" id="{7E4040A9-86E0-438B-A056-327478499D47}"/>
              </a:ext>
            </a:extLst>
          </p:cNvPr>
          <p:cNvSpPr/>
          <p:nvPr/>
        </p:nvSpPr>
        <p:spPr>
          <a:xfrm rot="5400000">
            <a:off x="6681221" y="294486"/>
            <a:ext cx="4391780" cy="6629776"/>
          </a:xfrm>
          <a:prstGeom prst="wedgeRectCallout">
            <a:avLst>
              <a:gd name="adj1" fmla="val -20591"/>
              <a:gd name="adj2" fmla="val 55444"/>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F8F72F50-1C44-4529-A19D-FE4A9AF8A579}"/>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dtytuł 2">
            <a:extLst>
              <a:ext uri="{FF2B5EF4-FFF2-40B4-BE49-F238E27FC236}">
                <a16:creationId xmlns:a16="http://schemas.microsoft.com/office/drawing/2014/main" id="{0B08AEF6-107D-4115-9E98-0B3893AF13F0}"/>
              </a:ext>
            </a:extLst>
          </p:cNvPr>
          <p:cNvSpPr>
            <a:spLocks noGrp="1"/>
          </p:cNvSpPr>
          <p:nvPr>
            <p:ph idx="1"/>
          </p:nvPr>
        </p:nvSpPr>
        <p:spPr>
          <a:xfrm>
            <a:off x="6096001" y="1361321"/>
            <a:ext cx="5256584" cy="3147800"/>
          </a:xfrm>
        </p:spPr>
        <p:txBody>
          <a:bodyPr/>
          <a:lstStyle/>
          <a:p>
            <a:pPr marL="0" indent="0">
              <a:lnSpc>
                <a:spcPct val="114000"/>
              </a:lnSpc>
              <a:spcAft>
                <a:spcPts val="600"/>
              </a:spcAft>
              <a:buNone/>
            </a:pPr>
            <a:r>
              <a:rPr lang="pl-PL" sz="2000" b="1" dirty="0"/>
              <a:t>ALL KEYWORDS CAN BE PRESENTED USING VARIOUS METHODS. SELECT AND APPLY THOSE WHICH: </a:t>
            </a:r>
          </a:p>
          <a:p>
            <a:pPr marL="285750" indent="-285750">
              <a:lnSpc>
                <a:spcPct val="150000"/>
              </a:lnSpc>
              <a:buBlip>
                <a:blip r:embed="rId2"/>
              </a:buBlip>
            </a:pPr>
            <a:r>
              <a:rPr lang="pl-PL" sz="2000" dirty="0" err="1">
                <a:solidFill>
                  <a:schemeClr val="tx1">
                    <a:lumMod val="75000"/>
                    <a:lumOff val="25000"/>
                  </a:schemeClr>
                </a:solidFill>
              </a:rPr>
              <a:t>Give</a:t>
            </a:r>
            <a:r>
              <a:rPr lang="pl-PL" sz="2000" dirty="0">
                <a:solidFill>
                  <a:schemeClr val="tx1">
                    <a:lumMod val="75000"/>
                    <a:lumOff val="25000"/>
                  </a:schemeClr>
                </a:solidFill>
              </a:rPr>
              <a:t> the </a:t>
            </a:r>
            <a:r>
              <a:rPr lang="pl-PL" sz="2000" dirty="0" err="1">
                <a:solidFill>
                  <a:schemeClr val="tx1">
                    <a:lumMod val="75000"/>
                    <a:lumOff val="25000"/>
                  </a:schemeClr>
                </a:solidFill>
              </a:rPr>
              <a:t>best</a:t>
            </a:r>
            <a:r>
              <a:rPr lang="pl-PL" sz="2000" dirty="0">
                <a:solidFill>
                  <a:schemeClr val="tx1">
                    <a:lumMod val="75000"/>
                    <a:lumOff val="25000"/>
                  </a:schemeClr>
                </a:solidFill>
              </a:rPr>
              <a:t> </a:t>
            </a:r>
            <a:r>
              <a:rPr lang="pl-PL" sz="2000" dirty="0" err="1">
                <a:solidFill>
                  <a:schemeClr val="tx1">
                    <a:lumMod val="75000"/>
                    <a:lumOff val="25000"/>
                  </a:schemeClr>
                </a:solidFill>
              </a:rPr>
              <a:t>effects</a:t>
            </a:r>
            <a:r>
              <a:rPr lang="pl-PL" sz="2000" dirty="0">
                <a:solidFill>
                  <a:schemeClr val="tx1">
                    <a:lumMod val="75000"/>
                    <a:lumOff val="25000"/>
                  </a:schemeClr>
                </a:solidFill>
              </a:rPr>
              <a:t>, </a:t>
            </a:r>
          </a:p>
          <a:p>
            <a:pPr marL="285750" indent="-285750">
              <a:lnSpc>
                <a:spcPct val="150000"/>
              </a:lnSpc>
              <a:buBlip>
                <a:blip r:embed="rId2"/>
              </a:buBlip>
            </a:pPr>
            <a:r>
              <a:rPr lang="pl-PL" sz="2000" dirty="0" err="1">
                <a:solidFill>
                  <a:schemeClr val="tx1">
                    <a:lumMod val="75000"/>
                    <a:lumOff val="25000"/>
                  </a:schemeClr>
                </a:solidFill>
              </a:rPr>
              <a:t>Guarantee</a:t>
            </a:r>
            <a:r>
              <a:rPr lang="pl-PL" sz="2000" dirty="0">
                <a:solidFill>
                  <a:schemeClr val="tx1">
                    <a:lumMod val="75000"/>
                    <a:lumOff val="25000"/>
                  </a:schemeClr>
                </a:solidFill>
              </a:rPr>
              <a:t> a </a:t>
            </a:r>
            <a:r>
              <a:rPr lang="pl-PL" sz="2000" dirty="0" err="1">
                <a:solidFill>
                  <a:schemeClr val="tx1">
                    <a:lumMod val="75000"/>
                    <a:lumOff val="25000"/>
                  </a:schemeClr>
                </a:solidFill>
              </a:rPr>
              <a:t>clear</a:t>
            </a:r>
            <a:r>
              <a:rPr lang="pl-PL" sz="2000" dirty="0">
                <a:solidFill>
                  <a:schemeClr val="tx1">
                    <a:lumMod val="75000"/>
                    <a:lumOff val="25000"/>
                  </a:schemeClr>
                </a:solidFill>
              </a:rPr>
              <a:t> </a:t>
            </a:r>
            <a:r>
              <a:rPr lang="pl-PL" sz="2000" dirty="0" err="1">
                <a:solidFill>
                  <a:schemeClr val="tx1">
                    <a:lumMod val="75000"/>
                    <a:lumOff val="25000"/>
                  </a:schemeClr>
                </a:solidFill>
              </a:rPr>
              <a:t>message</a:t>
            </a:r>
            <a:r>
              <a:rPr lang="pl-PL" sz="2000" dirty="0">
                <a:solidFill>
                  <a:schemeClr val="tx1">
                    <a:lumMod val="75000"/>
                    <a:lumOff val="25000"/>
                  </a:schemeClr>
                </a:solidFill>
              </a:rPr>
              <a:t>,</a:t>
            </a:r>
          </a:p>
          <a:p>
            <a:pPr marL="285750" indent="-285750">
              <a:lnSpc>
                <a:spcPct val="150000"/>
              </a:lnSpc>
              <a:buBlip>
                <a:blip r:embed="rId2"/>
              </a:buBlip>
            </a:pPr>
            <a:r>
              <a:rPr lang="pl-PL" sz="2000" dirty="0" err="1">
                <a:solidFill>
                  <a:schemeClr val="tx1">
                    <a:lumMod val="75000"/>
                    <a:lumOff val="25000"/>
                  </a:schemeClr>
                </a:solidFill>
              </a:rPr>
              <a:t>Allow</a:t>
            </a:r>
            <a:r>
              <a:rPr lang="pl-PL" sz="2000" dirty="0">
                <a:solidFill>
                  <a:schemeClr val="tx1">
                    <a:lumMod val="75000"/>
                    <a:lumOff val="25000"/>
                  </a:schemeClr>
                </a:solidFill>
              </a:rPr>
              <a:t> to </a:t>
            </a:r>
            <a:r>
              <a:rPr lang="pl-PL" sz="2000" dirty="0" err="1">
                <a:solidFill>
                  <a:schemeClr val="tx1">
                    <a:lumMod val="75000"/>
                    <a:lumOff val="25000"/>
                  </a:schemeClr>
                </a:solidFill>
              </a:rPr>
              <a:t>create</a:t>
            </a:r>
            <a:r>
              <a:rPr lang="pl-PL" sz="2000" dirty="0">
                <a:solidFill>
                  <a:schemeClr val="tx1">
                    <a:lumMod val="75000"/>
                    <a:lumOff val="25000"/>
                  </a:schemeClr>
                </a:solidFill>
              </a:rPr>
              <a:t> a </a:t>
            </a:r>
            <a:r>
              <a:rPr lang="pl-PL" sz="2000" dirty="0" err="1">
                <a:solidFill>
                  <a:schemeClr val="tx1">
                    <a:lumMod val="75000"/>
                    <a:lumOff val="25000"/>
                  </a:schemeClr>
                </a:solidFill>
              </a:rPr>
              <a:t>good</a:t>
            </a:r>
            <a:r>
              <a:rPr lang="pl-PL" sz="2000" dirty="0">
                <a:solidFill>
                  <a:schemeClr val="tx1">
                    <a:lumMod val="75000"/>
                    <a:lumOff val="25000"/>
                  </a:schemeClr>
                </a:solidFill>
              </a:rPr>
              <a:t> </a:t>
            </a:r>
            <a:r>
              <a:rPr lang="pl-PL" sz="2000" dirty="0" err="1">
                <a:solidFill>
                  <a:schemeClr val="tx1">
                    <a:lumMod val="75000"/>
                    <a:lumOff val="25000"/>
                  </a:schemeClr>
                </a:solidFill>
              </a:rPr>
              <a:t>atmosphere</a:t>
            </a:r>
            <a:r>
              <a:rPr lang="pl-PL" sz="2000" dirty="0">
                <a:solidFill>
                  <a:schemeClr val="tx1">
                    <a:lumMod val="75000"/>
                    <a:lumOff val="25000"/>
                  </a:schemeClr>
                </a:solidFill>
              </a:rPr>
              <a:t>,</a:t>
            </a:r>
          </a:p>
          <a:p>
            <a:pPr marL="285750" indent="-285750">
              <a:lnSpc>
                <a:spcPct val="150000"/>
              </a:lnSpc>
              <a:buBlip>
                <a:blip r:embed="rId2"/>
              </a:buBlip>
            </a:pPr>
            <a:r>
              <a:rPr lang="pl-PL" sz="2000" dirty="0" err="1">
                <a:solidFill>
                  <a:schemeClr val="tx1">
                    <a:lumMod val="75000"/>
                    <a:lumOff val="25000"/>
                  </a:schemeClr>
                </a:solidFill>
              </a:rPr>
              <a:t>Are</a:t>
            </a:r>
            <a:r>
              <a:rPr lang="pl-PL" sz="2000" dirty="0">
                <a:solidFill>
                  <a:schemeClr val="tx1">
                    <a:lumMod val="75000"/>
                    <a:lumOff val="25000"/>
                  </a:schemeClr>
                </a:solidFill>
              </a:rPr>
              <a:t> </a:t>
            </a:r>
            <a:r>
              <a:rPr lang="pl-PL" sz="2000" dirty="0" err="1">
                <a:solidFill>
                  <a:schemeClr val="tx1">
                    <a:lumMod val="75000"/>
                    <a:lumOff val="25000"/>
                  </a:schemeClr>
                </a:solidFill>
              </a:rPr>
              <a:t>able</a:t>
            </a:r>
            <a:r>
              <a:rPr lang="pl-PL" sz="2000" dirty="0">
                <a:solidFill>
                  <a:schemeClr val="tx1">
                    <a:lumMod val="75000"/>
                    <a:lumOff val="25000"/>
                  </a:schemeClr>
                </a:solidFill>
              </a:rPr>
              <a:t> to be applied in </a:t>
            </a:r>
            <a:r>
              <a:rPr lang="pl-PL" sz="2000" dirty="0" err="1">
                <a:solidFill>
                  <a:schemeClr val="tx1">
                    <a:lumMod val="75000"/>
                    <a:lumOff val="25000"/>
                  </a:schemeClr>
                </a:solidFill>
              </a:rPr>
              <a:t>specified</a:t>
            </a:r>
            <a:r>
              <a:rPr lang="pl-PL" sz="2000" dirty="0">
                <a:solidFill>
                  <a:schemeClr val="tx1">
                    <a:lumMod val="75000"/>
                    <a:lumOff val="25000"/>
                  </a:schemeClr>
                </a:solidFill>
              </a:rPr>
              <a:t> </a:t>
            </a:r>
            <a:r>
              <a:rPr lang="pl-PL" sz="2000" dirty="0" err="1">
                <a:solidFill>
                  <a:schemeClr val="tx1">
                    <a:lumMod val="75000"/>
                    <a:lumOff val="25000"/>
                  </a:schemeClr>
                </a:solidFill>
              </a:rPr>
              <a:t>conditions</a:t>
            </a:r>
            <a:r>
              <a:rPr lang="pl-PL" sz="2000" dirty="0">
                <a:solidFill>
                  <a:schemeClr val="tx1">
                    <a:lumMod val="75000"/>
                    <a:lumOff val="25000"/>
                  </a:schemeClr>
                </a:solidFill>
              </a:rPr>
              <a:t>.</a:t>
            </a:r>
            <a:endParaRPr lang="pl-PL" sz="1800" b="1" dirty="0">
              <a:solidFill>
                <a:schemeClr val="tx1">
                  <a:lumMod val="75000"/>
                  <a:lumOff val="25000"/>
                </a:schemeClr>
              </a:solidFill>
            </a:endParaRPr>
          </a:p>
        </p:txBody>
      </p:sp>
      <p:sp>
        <p:nvSpPr>
          <p:cNvPr id="16" name="Prostokąt 15">
            <a:extLst>
              <a:ext uri="{FF2B5EF4-FFF2-40B4-BE49-F238E27FC236}">
                <a16:creationId xmlns:a16="http://schemas.microsoft.com/office/drawing/2014/main" id="{2E400DC0-D6CD-419B-97CA-D46C0A80CE1F}"/>
              </a:ext>
            </a:extLst>
          </p:cNvPr>
          <p:cNvSpPr/>
          <p:nvPr/>
        </p:nvSpPr>
        <p:spPr>
          <a:xfrm>
            <a:off x="335360" y="4082334"/>
            <a:ext cx="4536504" cy="707886"/>
          </a:xfrm>
          <a:prstGeom prst="rect">
            <a:avLst/>
          </a:prstGeom>
        </p:spPr>
        <p:txBody>
          <a:bodyPr wrap="square">
            <a:spAutoFit/>
          </a:bodyPr>
          <a:lstStyle/>
          <a:p>
            <a:pPr algn="ctr"/>
            <a:r>
              <a:rPr lang="pl-PL" sz="2000" b="1" dirty="0">
                <a:solidFill>
                  <a:srgbClr val="FE7E01"/>
                </a:solidFill>
              </a:rPr>
              <a:t>SELECT APPROPRIATE </a:t>
            </a:r>
            <a:r>
              <a:rPr lang="pl-PL" sz="2000" b="1" dirty="0" err="1">
                <a:solidFill>
                  <a:srgbClr val="FE7E01"/>
                </a:solidFill>
              </a:rPr>
              <a:t>METHODS</a:t>
            </a:r>
            <a:r>
              <a:rPr lang="pl-PL" sz="2000" b="1" dirty="0">
                <a:solidFill>
                  <a:srgbClr val="FE7E01"/>
                </a:solidFill>
              </a:rPr>
              <a:t> </a:t>
            </a:r>
            <a:br>
              <a:rPr lang="pl-PL" sz="2000" b="1" dirty="0">
                <a:solidFill>
                  <a:srgbClr val="FE7E01"/>
                </a:solidFill>
              </a:rPr>
            </a:br>
            <a:r>
              <a:rPr lang="pl-PL" sz="2000" b="1" dirty="0">
                <a:solidFill>
                  <a:srgbClr val="FE7E01"/>
                </a:solidFill>
              </a:rPr>
              <a:t>OF TRANSFERRING KNOWLEDGE</a:t>
            </a:r>
          </a:p>
        </p:txBody>
      </p:sp>
      <p:pic>
        <p:nvPicPr>
          <p:cNvPr id="17" name="Grafika 16">
            <a:extLst>
              <a:ext uri="{FF2B5EF4-FFF2-40B4-BE49-F238E27FC236}">
                <a16:creationId xmlns:a16="http://schemas.microsoft.com/office/drawing/2014/main" id="{A60FB2A4-AE9C-4ACB-91A4-36F36A9BD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9496" y="1658942"/>
            <a:ext cx="2166168" cy="2166168"/>
          </a:xfrm>
          <a:prstGeom prst="rect">
            <a:avLst/>
          </a:prstGeom>
        </p:spPr>
      </p:pic>
    </p:spTree>
    <p:extLst>
      <p:ext uri="{BB962C8B-B14F-4D97-AF65-F5344CB8AC3E}">
        <p14:creationId xmlns:p14="http://schemas.microsoft.com/office/powerpoint/2010/main" val="2730360530"/>
      </p:ext>
    </p:extLst>
  </p:cSld>
  <p:clrMapOvr>
    <a:masterClrMapping/>
  </p:clrMapOvr>
</p:sld>
</file>

<file path=ppt/theme/theme1.xml><?xml version="1.0" encoding="utf-8"?>
<a:theme xmlns:a="http://schemas.openxmlformats.org/drawingml/2006/main" name="1_MK">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TS2</Template>
  <TotalTime>4416</TotalTime>
  <Words>2778</Words>
  <Application>Microsoft Office PowerPoint</Application>
  <PresentationFormat>Panoramiczny</PresentationFormat>
  <Paragraphs>374</Paragraphs>
  <Slides>40</Slides>
  <Notes>5</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40</vt:i4>
      </vt:variant>
    </vt:vector>
  </HeadingPairs>
  <TitlesOfParts>
    <vt:vector size="44" baseType="lpstr">
      <vt:lpstr>Arial</vt:lpstr>
      <vt:lpstr>Calibri</vt:lpstr>
      <vt:lpstr>Wingdings</vt:lpstr>
      <vt:lpstr>1_MK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TEACHING AIDS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APPLICATION OF EXPOSITORY METHODS IN THE TRAINING ”FIRST DEGREE CARVING"</vt:lpstr>
      <vt:lpstr>APPLICATION OF PROBLEM METHODS IN THE TRAINING  ”FIRST DEGREE CARVING"</vt:lpstr>
      <vt:lpstr>APPLICATION OF PRACTICAL METHODS IN THE TRAINING  ”FIRST DEGREE CARVING"</vt:lpstr>
      <vt:lpstr>Prezentacja programu PowerPoint</vt:lpstr>
      <vt:lpstr>APPLICATION OF PRACTICAL METHODS IN THE TRAINING  ”FIRST DEGREE CARVING"</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Sebastian</dc:creator>
  <cp:lastModifiedBy>Sawa</cp:lastModifiedBy>
  <cp:revision>752</cp:revision>
  <cp:lastPrinted>2013-06-24T05:55:58Z</cp:lastPrinted>
  <dcterms:created xsi:type="dcterms:W3CDTF">2013-01-04T21:46:29Z</dcterms:created>
  <dcterms:modified xsi:type="dcterms:W3CDTF">2019-04-17T18:45:36Z</dcterms:modified>
</cp:coreProperties>
</file>