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42"/>
  </p:notesMasterIdLst>
  <p:handoutMasterIdLst>
    <p:handoutMasterId r:id="rId43"/>
  </p:handoutMasterIdLst>
  <p:sldIdLst>
    <p:sldId id="256" r:id="rId2"/>
    <p:sldId id="370" r:id="rId3"/>
    <p:sldId id="371" r:id="rId4"/>
    <p:sldId id="372" r:id="rId5"/>
    <p:sldId id="405" r:id="rId6"/>
    <p:sldId id="374" r:id="rId7"/>
    <p:sldId id="375" r:id="rId8"/>
    <p:sldId id="376" r:id="rId9"/>
    <p:sldId id="377" r:id="rId10"/>
    <p:sldId id="378" r:id="rId11"/>
    <p:sldId id="379" r:id="rId12"/>
    <p:sldId id="408" r:id="rId13"/>
    <p:sldId id="409" r:id="rId14"/>
    <p:sldId id="381" r:id="rId15"/>
    <p:sldId id="382" r:id="rId16"/>
    <p:sldId id="383" r:id="rId17"/>
    <p:sldId id="384" r:id="rId18"/>
    <p:sldId id="385" r:id="rId19"/>
    <p:sldId id="386" r:id="rId20"/>
    <p:sldId id="410" r:id="rId21"/>
    <p:sldId id="387" r:id="rId22"/>
    <p:sldId id="388" r:id="rId23"/>
    <p:sldId id="411"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2" r:id="rId37"/>
    <p:sldId id="407" r:id="rId38"/>
    <p:sldId id="403" r:id="rId39"/>
    <p:sldId id="404" r:id="rId40"/>
    <p:sldId id="288" r:id="rId41"/>
  </p:sldIdLst>
  <p:sldSz cx="12192000" cy="6858000"/>
  <p:notesSz cx="7099300" cy="10234613"/>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 initials="AS" lastIdx="1" clrIdx="0">
    <p:extLst>
      <p:ext uri="{19B8F6BF-5375-455C-9EA6-DF929625EA0E}">
        <p15:presenceInfo xmlns:p15="http://schemas.microsoft.com/office/powerpoint/2012/main" userId="S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E03"/>
    <a:srgbClr val="FD6D01"/>
    <a:srgbClr val="F33D0B"/>
    <a:srgbClr val="FF9405"/>
    <a:srgbClr val="FD7E01"/>
    <a:srgbClr val="F3BA03"/>
    <a:srgbClr val="FFAC06"/>
    <a:srgbClr val="FBA103"/>
    <a:srgbClr val="FE7E01"/>
    <a:srgbClr val="FE88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1629" autoAdjust="0"/>
  </p:normalViewPr>
  <p:slideViewPr>
    <p:cSldViewPr>
      <p:cViewPr varScale="1">
        <p:scale>
          <a:sx n="59" d="100"/>
          <a:sy n="59" d="100"/>
        </p:scale>
        <p:origin x="960"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9643134-0858-4A9B-A6BA-A7F7B226303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4B0051F6-38E7-4A71-960D-FACE4439BA11}"/>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EFB505-70A1-4765-9ACF-429564792C96}" type="datetimeFigureOut">
              <a:rPr lang="pl-PL"/>
              <a:pPr>
                <a:defRPr/>
              </a:pPr>
              <a:t>17.04.2019</a:t>
            </a:fld>
            <a:endParaRPr lang="pl-PL"/>
          </a:p>
        </p:txBody>
      </p:sp>
      <p:sp>
        <p:nvSpPr>
          <p:cNvPr id="4" name="Symbol zastępczy stopki 3">
            <a:extLst>
              <a:ext uri="{FF2B5EF4-FFF2-40B4-BE49-F238E27FC236}">
                <a16:creationId xmlns:a16="http://schemas.microsoft.com/office/drawing/2014/main" id="{67C2E76B-8966-4A00-B507-FF2B66A1F460}"/>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BBD0811F-3215-4259-B788-860795B3415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A4CA16-37F3-499A-BEED-4A8BCE703EA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9AAB0AE-9957-41FE-A5ED-B644E56E466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D7DB7563-CCB6-4845-A2D0-C948769D81C3}"/>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05E376B0-35C7-47EA-B964-113D4D372017}" type="datetimeFigureOut">
              <a:rPr lang="pl-PL"/>
              <a:pPr>
                <a:defRPr/>
              </a:pPr>
              <a:t>17.04.2019</a:t>
            </a:fld>
            <a:endParaRPr lang="pl-PL"/>
          </a:p>
        </p:txBody>
      </p:sp>
      <p:sp>
        <p:nvSpPr>
          <p:cNvPr id="4" name="Symbol zastępczy obrazu slajdu 3">
            <a:extLst>
              <a:ext uri="{FF2B5EF4-FFF2-40B4-BE49-F238E27FC236}">
                <a16:creationId xmlns:a16="http://schemas.microsoft.com/office/drawing/2014/main" id="{88F878EB-6A22-48E2-BCAA-5ABB4574B1F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pl-PL" noProof="0"/>
          </a:p>
        </p:txBody>
      </p:sp>
      <p:sp>
        <p:nvSpPr>
          <p:cNvPr id="5" name="Symbol zastępczy notatek 4">
            <a:extLst>
              <a:ext uri="{FF2B5EF4-FFF2-40B4-BE49-F238E27FC236}">
                <a16:creationId xmlns:a16="http://schemas.microsoft.com/office/drawing/2014/main" id="{42CAFBB9-895B-4996-910F-5D1C49EDA429}"/>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054A53E-1C5D-4DBC-AD02-D2F89BD4319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3E3E1F0-FAE3-4A21-9571-440557AEB74A}"/>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E081964A-7C56-4E4D-87AA-70D1D2E23AD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1</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1964A-7C56-4E4D-87AA-70D1D2E23ADB}" type="slidenum">
              <a:rPr lang="pl-PL" altLang="pl-PL" smtClean="0"/>
              <a:pPr>
                <a:defRPr/>
              </a:pPr>
              <a:t>6</a:t>
            </a:fld>
            <a:endParaRPr lang="pl-PL" altLang="pl-PL"/>
          </a:p>
        </p:txBody>
      </p:sp>
    </p:spTree>
    <p:extLst>
      <p:ext uri="{BB962C8B-B14F-4D97-AF65-F5344CB8AC3E}">
        <p14:creationId xmlns:p14="http://schemas.microsoft.com/office/powerpoint/2010/main" val="422035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31</a:t>
            </a:fld>
            <a:endParaRPr lang="pl-PL" altLang="pl-PL"/>
          </a:p>
        </p:txBody>
      </p:sp>
    </p:spTree>
    <p:extLst>
      <p:ext uri="{BB962C8B-B14F-4D97-AF65-F5344CB8AC3E}">
        <p14:creationId xmlns:p14="http://schemas.microsoft.com/office/powerpoint/2010/main" val="59344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35</a:t>
            </a:fld>
            <a:endParaRPr lang="pl-PL" altLang="pl-PL"/>
          </a:p>
        </p:txBody>
      </p:sp>
    </p:spTree>
    <p:extLst>
      <p:ext uri="{BB962C8B-B14F-4D97-AF65-F5344CB8AC3E}">
        <p14:creationId xmlns:p14="http://schemas.microsoft.com/office/powerpoint/2010/main" val="122513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36</a:t>
            </a:fld>
            <a:endParaRPr lang="pl-PL" altLang="pl-PL"/>
          </a:p>
        </p:txBody>
      </p:sp>
    </p:spTree>
    <p:extLst>
      <p:ext uri="{BB962C8B-B14F-4D97-AF65-F5344CB8AC3E}">
        <p14:creationId xmlns:p14="http://schemas.microsoft.com/office/powerpoint/2010/main" val="39104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37</a:t>
            </a:fld>
            <a:endParaRPr lang="pl-PL" altLang="pl-PL"/>
          </a:p>
        </p:txBody>
      </p:sp>
    </p:spTree>
    <p:extLst>
      <p:ext uri="{BB962C8B-B14F-4D97-AF65-F5344CB8AC3E}">
        <p14:creationId xmlns:p14="http://schemas.microsoft.com/office/powerpoint/2010/main" val="2425058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73AF5179-8DA7-4B12-BD6C-4160845353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604" y="-9738"/>
            <a:ext cx="1811378" cy="1811378"/>
          </a:xfrm>
          <a:prstGeom prst="rect">
            <a:avLst/>
          </a:prstGeom>
        </p:spPr>
      </p:pic>
      <p:pic>
        <p:nvPicPr>
          <p:cNvPr id="12" name="Obraz 11">
            <a:extLst>
              <a:ext uri="{FF2B5EF4-FFF2-40B4-BE49-F238E27FC236}">
                <a16:creationId xmlns:a16="http://schemas.microsoft.com/office/drawing/2014/main" id="{26F95949-F7F5-4FCF-86AC-CAE400E9357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782" r="14781"/>
          <a:stretch/>
        </p:blipFill>
        <p:spPr>
          <a:xfrm>
            <a:off x="1810528" y="0"/>
            <a:ext cx="4212378" cy="4204486"/>
          </a:xfrm>
          <a:prstGeom prst="rect">
            <a:avLst/>
          </a:prstGeom>
        </p:spPr>
      </p:pic>
      <p:sp>
        <p:nvSpPr>
          <p:cNvPr id="19" name="Prostokąt 18">
            <a:extLst>
              <a:ext uri="{FF2B5EF4-FFF2-40B4-BE49-F238E27FC236}">
                <a16:creationId xmlns:a16="http://schemas.microsoft.com/office/drawing/2014/main" id="{B465F669-2400-4B65-9B92-9A0360F82416}"/>
              </a:ext>
            </a:extLst>
          </p:cNvPr>
          <p:cNvSpPr/>
          <p:nvPr userDrawn="1"/>
        </p:nvSpPr>
        <p:spPr>
          <a:xfrm>
            <a:off x="10718974" y="3900190"/>
            <a:ext cx="1473026" cy="147302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25" name="Obraz 24">
            <a:extLst>
              <a:ext uri="{FF2B5EF4-FFF2-40B4-BE49-F238E27FC236}">
                <a16:creationId xmlns:a16="http://schemas.microsoft.com/office/drawing/2014/main" id="{8BD595BC-D814-42AA-85E0-2C03627738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6866" y="550686"/>
            <a:ext cx="1944216" cy="574058"/>
          </a:xfrm>
          <a:prstGeom prst="rect">
            <a:avLst/>
          </a:prstGeom>
        </p:spPr>
      </p:pic>
      <p:pic>
        <p:nvPicPr>
          <p:cNvPr id="23" name="Obraz 22">
            <a:extLst>
              <a:ext uri="{FF2B5EF4-FFF2-40B4-BE49-F238E27FC236}">
                <a16:creationId xmlns:a16="http://schemas.microsoft.com/office/drawing/2014/main" id="{6F90718E-9208-4705-976C-6685DC443C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26" name="Obraz 25">
            <a:extLst>
              <a:ext uri="{FF2B5EF4-FFF2-40B4-BE49-F238E27FC236}">
                <a16:creationId xmlns:a16="http://schemas.microsoft.com/office/drawing/2014/main" id="{593B827B-C1C5-40BB-A6CE-BD668C0F3FC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27" name="Picture 2" descr="https://mediaprocessor.websimages.com/fit/1920x1920/www.ukspot-ltd.com/medium-5.png">
            <a:extLst>
              <a:ext uri="{FF2B5EF4-FFF2-40B4-BE49-F238E27FC236}">
                <a16:creationId xmlns:a16="http://schemas.microsoft.com/office/drawing/2014/main" id="{8B2AD5BC-BB8A-4449-8BDA-A99067501AD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ECCCC3BB-A58D-4097-9E66-F1D19269781F}"/>
              </a:ext>
            </a:extLst>
          </p:cNvPr>
          <p:cNvSpPr/>
          <p:nvPr userDrawn="1"/>
        </p:nvSpPr>
        <p:spPr>
          <a:xfrm>
            <a:off x="0" y="2492896"/>
            <a:ext cx="1810528" cy="1711590"/>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3" name="Obraz 2">
            <a:extLst>
              <a:ext uri="{FF2B5EF4-FFF2-40B4-BE49-F238E27FC236}">
                <a16:creationId xmlns:a16="http://schemas.microsoft.com/office/drawing/2014/main" id="{A96D20A9-A9D8-4D8C-A4B0-74CD48F23A1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5187" r="9288" b="2013"/>
          <a:stretch/>
        </p:blipFill>
        <p:spPr>
          <a:xfrm>
            <a:off x="1810527" y="0"/>
            <a:ext cx="4212379" cy="4204486"/>
          </a:xfrm>
          <a:prstGeom prst="rect">
            <a:avLst/>
          </a:prstGeom>
        </p:spPr>
      </p:pic>
    </p:spTree>
    <p:extLst>
      <p:ext uri="{BB962C8B-B14F-4D97-AF65-F5344CB8AC3E}">
        <p14:creationId xmlns:p14="http://schemas.microsoft.com/office/powerpoint/2010/main" val="22908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BB4351-66BE-40E5-80C8-67A3440A49D3}"/>
              </a:ext>
            </a:extLst>
          </p:cNvPr>
          <p:cNvSpPr>
            <a:spLocks noGrp="1"/>
          </p:cNvSpPr>
          <p:nvPr>
            <p:ph type="dt" sz="half" idx="10"/>
          </p:nvPr>
        </p:nvSpPr>
        <p:spPr/>
        <p:txBody>
          <a:bodyPr/>
          <a:lstStyle>
            <a:lvl1pPr>
              <a:defRPr/>
            </a:lvl1pPr>
          </a:lstStyle>
          <a:p>
            <a:pPr>
              <a:defRPr/>
            </a:pPr>
            <a:fld id="{9EACEB2F-1DA9-46B7-B2FF-DFE2169D1033}" type="datetime1">
              <a:rPr lang="en-US" smtClean="0"/>
              <a:t>4/17/2019</a:t>
            </a:fld>
            <a:endParaRPr lang="en-US" dirty="0"/>
          </a:p>
        </p:txBody>
      </p:sp>
      <p:sp>
        <p:nvSpPr>
          <p:cNvPr id="5" name="Symbol zastępczy stopki 4">
            <a:extLst>
              <a:ext uri="{FF2B5EF4-FFF2-40B4-BE49-F238E27FC236}">
                <a16:creationId xmlns:a16="http://schemas.microsoft.com/office/drawing/2014/main" id="{93C9F432-0972-4610-B058-D79C8A8BC7FD}"/>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0AE6D06A-9EBD-4F83-A300-40D9DF435705}"/>
              </a:ext>
            </a:extLst>
          </p:cNvPr>
          <p:cNvSpPr>
            <a:spLocks noGrp="1"/>
          </p:cNvSpPr>
          <p:nvPr>
            <p:ph type="sldNum" sz="quarter" idx="12"/>
          </p:nvPr>
        </p:nvSpPr>
        <p:spPr/>
        <p:txBody>
          <a:bodyPr/>
          <a:lstStyle>
            <a:lvl1pPr>
              <a:defRPr/>
            </a:lvl1pPr>
          </a:lstStyle>
          <a:p>
            <a:pPr>
              <a:defRPr/>
            </a:pPr>
            <a:fld id="{0AC433BF-5A61-403D-9981-523A341E46C3}" type="slidenum">
              <a:rPr lang="en-US" altLang="pl-PL"/>
              <a:pPr>
                <a:defRPr/>
              </a:pPr>
              <a:t>‹#›</a:t>
            </a:fld>
            <a:endParaRPr lang="en-US" altLang="pl-PL"/>
          </a:p>
        </p:txBody>
      </p:sp>
    </p:spTree>
    <p:extLst>
      <p:ext uri="{BB962C8B-B14F-4D97-AF65-F5344CB8AC3E}">
        <p14:creationId xmlns:p14="http://schemas.microsoft.com/office/powerpoint/2010/main" val="18699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20F1360-4A02-4460-94DE-94315710E575}"/>
              </a:ext>
            </a:extLst>
          </p:cNvPr>
          <p:cNvSpPr>
            <a:spLocks noGrp="1"/>
          </p:cNvSpPr>
          <p:nvPr>
            <p:ph type="dt" sz="half" idx="10"/>
          </p:nvPr>
        </p:nvSpPr>
        <p:spPr/>
        <p:txBody>
          <a:bodyPr/>
          <a:lstStyle>
            <a:lvl1pPr>
              <a:defRPr/>
            </a:lvl1pPr>
          </a:lstStyle>
          <a:p>
            <a:pPr>
              <a:defRPr/>
            </a:pPr>
            <a:fld id="{A90569CA-BB57-4B8F-89EC-4A36A6C9B93B}" type="datetime1">
              <a:rPr lang="en-US" smtClean="0"/>
              <a:t>4/17/2019</a:t>
            </a:fld>
            <a:endParaRPr lang="en-US" dirty="0"/>
          </a:p>
        </p:txBody>
      </p:sp>
      <p:sp>
        <p:nvSpPr>
          <p:cNvPr id="5" name="Symbol zastępczy stopki 4">
            <a:extLst>
              <a:ext uri="{FF2B5EF4-FFF2-40B4-BE49-F238E27FC236}">
                <a16:creationId xmlns:a16="http://schemas.microsoft.com/office/drawing/2014/main" id="{48052C7E-B87C-4FFF-90E7-2C4E41E73365}"/>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B4A820B8-C9D8-4499-BF0C-8ECEFEFAC6BC}"/>
              </a:ext>
            </a:extLst>
          </p:cNvPr>
          <p:cNvSpPr>
            <a:spLocks noGrp="1"/>
          </p:cNvSpPr>
          <p:nvPr>
            <p:ph type="sldNum" sz="quarter" idx="12"/>
          </p:nvPr>
        </p:nvSpPr>
        <p:spPr/>
        <p:txBody>
          <a:bodyPr/>
          <a:lstStyle>
            <a:lvl1pPr>
              <a:defRPr/>
            </a:lvl1pPr>
          </a:lstStyle>
          <a:p>
            <a:pPr>
              <a:defRPr/>
            </a:pPr>
            <a:fld id="{B79944D3-3744-4C87-B8D1-8AC98D1CF3C1}" type="slidenum">
              <a:rPr lang="en-US" altLang="pl-PL"/>
              <a:pPr>
                <a:defRPr/>
              </a:pPr>
              <a:t>‹#›</a:t>
            </a:fld>
            <a:endParaRPr lang="en-US" altLang="pl-PL"/>
          </a:p>
        </p:txBody>
      </p:sp>
    </p:spTree>
    <p:extLst>
      <p:ext uri="{BB962C8B-B14F-4D97-AF65-F5344CB8AC3E}">
        <p14:creationId xmlns:p14="http://schemas.microsoft.com/office/powerpoint/2010/main" val="13791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1469493D-183C-4B12-8724-D0E6E32774C3}"/>
              </a:ext>
            </a:extLst>
          </p:cNvPr>
          <p:cNvSpPr/>
          <p:nvPr userDrawn="1"/>
        </p:nvSpPr>
        <p:spPr>
          <a:xfrm>
            <a:off x="0" y="260350"/>
            <a:ext cx="900113"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3">
            <a:extLst>
              <a:ext uri="{FF2B5EF4-FFF2-40B4-BE49-F238E27FC236}">
                <a16:creationId xmlns:a16="http://schemas.microsoft.com/office/drawing/2014/main" id="{EE8EF06A-27EB-48A2-99E3-6A17A962879F}"/>
              </a:ext>
            </a:extLst>
          </p:cNvPr>
          <p:cNvSpPr>
            <a:spLocks noGrp="1"/>
          </p:cNvSpPr>
          <p:nvPr>
            <p:ph type="dt" sz="half" idx="10"/>
          </p:nvPr>
        </p:nvSpPr>
        <p:spPr/>
        <p:txBody>
          <a:bodyPr/>
          <a:lstStyle>
            <a:lvl1pPr>
              <a:defRPr/>
            </a:lvl1pPr>
          </a:lstStyle>
          <a:p>
            <a:pPr>
              <a:defRPr/>
            </a:pPr>
            <a:fld id="{C6E87652-8ECB-467D-B352-2A5B4A2613AA}" type="datetime1">
              <a:rPr lang="en-US" smtClean="0"/>
              <a:t>4/17/2019</a:t>
            </a:fld>
            <a:endParaRPr lang="en-US" dirty="0"/>
          </a:p>
        </p:txBody>
      </p:sp>
      <p:sp>
        <p:nvSpPr>
          <p:cNvPr id="7" name="Symbol zastępczy stopki 4">
            <a:extLst>
              <a:ext uri="{FF2B5EF4-FFF2-40B4-BE49-F238E27FC236}">
                <a16:creationId xmlns:a16="http://schemas.microsoft.com/office/drawing/2014/main" id="{F4AB2493-E11B-4FEE-8A29-3166EBD5B06C}"/>
              </a:ext>
            </a:extLst>
          </p:cNvPr>
          <p:cNvSpPr>
            <a:spLocks noGrp="1"/>
          </p:cNvSpPr>
          <p:nvPr>
            <p:ph type="ftr" sz="quarter" idx="11"/>
          </p:nvPr>
        </p:nvSpPr>
        <p:spPr/>
        <p:txBody>
          <a:bodyPr/>
          <a:lstStyle>
            <a:lvl1pPr>
              <a:defRPr/>
            </a:lvl1pPr>
          </a:lstStyle>
          <a:p>
            <a:pPr>
              <a:defRPr/>
            </a:pPr>
            <a:endParaRPr lang="en-US"/>
          </a:p>
        </p:txBody>
      </p:sp>
      <p:sp>
        <p:nvSpPr>
          <p:cNvPr id="8" name="Symbol zastępczy numeru slajdu 5">
            <a:extLst>
              <a:ext uri="{FF2B5EF4-FFF2-40B4-BE49-F238E27FC236}">
                <a16:creationId xmlns:a16="http://schemas.microsoft.com/office/drawing/2014/main" id="{159FA66C-4F89-4EC2-8227-001614876674}"/>
              </a:ext>
            </a:extLst>
          </p:cNvPr>
          <p:cNvSpPr>
            <a:spLocks noGrp="1"/>
          </p:cNvSpPr>
          <p:nvPr>
            <p:ph type="sldNum" sz="quarter" idx="12"/>
          </p:nvPr>
        </p:nvSpPr>
        <p:spPr/>
        <p:txBody>
          <a:bodyPr/>
          <a:lstStyle>
            <a:lvl1pPr>
              <a:defRPr/>
            </a:lvl1pPr>
          </a:lstStyle>
          <a:p>
            <a:pPr>
              <a:defRPr/>
            </a:pPr>
            <a:fld id="{6CC9281A-217F-4492-A313-C4D4CB901DEA}" type="slidenum">
              <a:rPr lang="en-US" altLang="pl-PL"/>
              <a:pPr>
                <a:defRPr/>
              </a:pPr>
              <a:t>‹#›</a:t>
            </a:fld>
            <a:endParaRPr lang="en-US" altLang="pl-PL"/>
          </a:p>
        </p:txBody>
      </p:sp>
      <p:pic>
        <p:nvPicPr>
          <p:cNvPr id="9" name="Obraz 8">
            <a:extLst>
              <a:ext uri="{FF2B5EF4-FFF2-40B4-BE49-F238E27FC236}">
                <a16:creationId xmlns:a16="http://schemas.microsoft.com/office/drawing/2014/main" id="{57619B20-2784-4858-B755-4A7C473C7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12937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56E22BC-C547-46F6-A202-0A49C36883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332656"/>
            <a:ext cx="1944216" cy="574058"/>
          </a:xfrm>
          <a:prstGeom prst="rect">
            <a:avLst/>
          </a:prstGeom>
        </p:spPr>
      </p:pic>
      <p:pic>
        <p:nvPicPr>
          <p:cNvPr id="15" name="Obraz 14">
            <a:extLst>
              <a:ext uri="{FF2B5EF4-FFF2-40B4-BE49-F238E27FC236}">
                <a16:creationId xmlns:a16="http://schemas.microsoft.com/office/drawing/2014/main" id="{1B1C11AC-C2E3-40ED-9739-DB11E37A16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16" name="Obraz 15">
            <a:extLst>
              <a:ext uri="{FF2B5EF4-FFF2-40B4-BE49-F238E27FC236}">
                <a16:creationId xmlns:a16="http://schemas.microsoft.com/office/drawing/2014/main" id="{579BDD69-F6C4-404D-9124-89D9E7C799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17" name="Picture 2" descr="https://mediaprocessor.websimages.com/fit/1920x1920/www.ukspot-ltd.com/medium-5.png">
            <a:extLst>
              <a:ext uri="{FF2B5EF4-FFF2-40B4-BE49-F238E27FC236}">
                <a16:creationId xmlns:a16="http://schemas.microsoft.com/office/drawing/2014/main" id="{7718FD5F-4ADE-4FD6-88D4-6B53EDFDC86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832035AB-1043-45E6-94E9-F0E54C26C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249402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A7E9B16-88C1-4AD8-8D57-9DE41F382DC8}"/>
              </a:ext>
            </a:extLst>
          </p:cNvPr>
          <p:cNvSpPr>
            <a:spLocks noGrp="1"/>
          </p:cNvSpPr>
          <p:nvPr>
            <p:ph type="dt" sz="half" idx="10"/>
          </p:nvPr>
        </p:nvSpPr>
        <p:spPr/>
        <p:txBody>
          <a:bodyPr/>
          <a:lstStyle>
            <a:lvl1pPr>
              <a:defRPr/>
            </a:lvl1pPr>
          </a:lstStyle>
          <a:p>
            <a:pPr>
              <a:defRPr/>
            </a:pPr>
            <a:fld id="{EF52AB9C-ADC0-4AFB-939B-471589EA9D05}" type="datetime1">
              <a:rPr lang="en-US" smtClean="0"/>
              <a:t>4/17/2019</a:t>
            </a:fld>
            <a:endParaRPr lang="en-US" dirty="0"/>
          </a:p>
        </p:txBody>
      </p:sp>
      <p:sp>
        <p:nvSpPr>
          <p:cNvPr id="6" name="Symbol zastępczy stopki 4">
            <a:extLst>
              <a:ext uri="{FF2B5EF4-FFF2-40B4-BE49-F238E27FC236}">
                <a16:creationId xmlns:a16="http://schemas.microsoft.com/office/drawing/2014/main" id="{785F1C06-F0D5-4674-9EB4-8344675A3783}"/>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54F3277A-1B21-4D34-AA67-02D66651B94C}"/>
              </a:ext>
            </a:extLst>
          </p:cNvPr>
          <p:cNvSpPr>
            <a:spLocks noGrp="1"/>
          </p:cNvSpPr>
          <p:nvPr>
            <p:ph type="sldNum" sz="quarter" idx="12"/>
          </p:nvPr>
        </p:nvSpPr>
        <p:spPr/>
        <p:txBody>
          <a:bodyPr/>
          <a:lstStyle>
            <a:lvl1pPr>
              <a:defRPr/>
            </a:lvl1pPr>
          </a:lstStyle>
          <a:p>
            <a:pPr>
              <a:defRPr/>
            </a:pPr>
            <a:fld id="{32511BAF-FE92-4736-B2BD-60E4A2F76EDE}" type="slidenum">
              <a:rPr lang="en-US" altLang="pl-PL"/>
              <a:pPr>
                <a:defRPr/>
              </a:pPr>
              <a:t>‹#›</a:t>
            </a:fld>
            <a:endParaRPr lang="en-US" altLang="pl-PL"/>
          </a:p>
        </p:txBody>
      </p:sp>
    </p:spTree>
    <p:extLst>
      <p:ext uri="{BB962C8B-B14F-4D97-AF65-F5344CB8AC3E}">
        <p14:creationId xmlns:p14="http://schemas.microsoft.com/office/powerpoint/2010/main" val="32836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5BDF1F3-DF90-4A40-A8F8-A21113B6D734}"/>
              </a:ext>
            </a:extLst>
          </p:cNvPr>
          <p:cNvSpPr>
            <a:spLocks noGrp="1"/>
          </p:cNvSpPr>
          <p:nvPr>
            <p:ph type="dt" sz="half" idx="10"/>
          </p:nvPr>
        </p:nvSpPr>
        <p:spPr/>
        <p:txBody>
          <a:bodyPr/>
          <a:lstStyle>
            <a:lvl1pPr>
              <a:defRPr/>
            </a:lvl1pPr>
          </a:lstStyle>
          <a:p>
            <a:pPr>
              <a:defRPr/>
            </a:pPr>
            <a:fld id="{7F4FDE93-E75C-423C-84E7-C8A04CB4CD28}" type="datetime1">
              <a:rPr lang="en-US" smtClean="0"/>
              <a:t>4/17/2019</a:t>
            </a:fld>
            <a:endParaRPr lang="en-US" dirty="0"/>
          </a:p>
        </p:txBody>
      </p:sp>
      <p:sp>
        <p:nvSpPr>
          <p:cNvPr id="8" name="Symbol zastępczy stopki 4">
            <a:extLst>
              <a:ext uri="{FF2B5EF4-FFF2-40B4-BE49-F238E27FC236}">
                <a16:creationId xmlns:a16="http://schemas.microsoft.com/office/drawing/2014/main" id="{F1ADB6AA-331B-45A8-9D4F-A60839950E47}"/>
              </a:ext>
            </a:extLst>
          </p:cNvPr>
          <p:cNvSpPr>
            <a:spLocks noGrp="1"/>
          </p:cNvSpPr>
          <p:nvPr>
            <p:ph type="ftr" sz="quarter" idx="11"/>
          </p:nvPr>
        </p:nvSpPr>
        <p:spPr/>
        <p:txBody>
          <a:bodyPr/>
          <a:lstStyle>
            <a:lvl1pPr>
              <a:defRPr/>
            </a:lvl1pPr>
          </a:lstStyle>
          <a:p>
            <a:pPr>
              <a:defRPr/>
            </a:pPr>
            <a:endParaRPr lang="en-US"/>
          </a:p>
        </p:txBody>
      </p:sp>
      <p:sp>
        <p:nvSpPr>
          <p:cNvPr id="9" name="Symbol zastępczy numeru slajdu 5">
            <a:extLst>
              <a:ext uri="{FF2B5EF4-FFF2-40B4-BE49-F238E27FC236}">
                <a16:creationId xmlns:a16="http://schemas.microsoft.com/office/drawing/2014/main" id="{D5B0E8A6-6ED6-4453-BF89-B3F35D31DBC2}"/>
              </a:ext>
            </a:extLst>
          </p:cNvPr>
          <p:cNvSpPr>
            <a:spLocks noGrp="1"/>
          </p:cNvSpPr>
          <p:nvPr>
            <p:ph type="sldNum" sz="quarter" idx="12"/>
          </p:nvPr>
        </p:nvSpPr>
        <p:spPr/>
        <p:txBody>
          <a:bodyPr/>
          <a:lstStyle>
            <a:lvl1pPr>
              <a:defRPr/>
            </a:lvl1pPr>
          </a:lstStyle>
          <a:p>
            <a:pPr>
              <a:defRPr/>
            </a:pPr>
            <a:fld id="{387F3CCB-3969-491C-B41A-302436A529B9}" type="slidenum">
              <a:rPr lang="en-US" altLang="pl-PL"/>
              <a:pPr>
                <a:defRPr/>
              </a:pPr>
              <a:t>‹#›</a:t>
            </a:fld>
            <a:endParaRPr lang="en-US" altLang="pl-PL"/>
          </a:p>
        </p:txBody>
      </p:sp>
    </p:spTree>
    <p:extLst>
      <p:ext uri="{BB962C8B-B14F-4D97-AF65-F5344CB8AC3E}">
        <p14:creationId xmlns:p14="http://schemas.microsoft.com/office/powerpoint/2010/main" val="30156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301C38BB-49FE-44F1-8055-6BD994C94673}"/>
              </a:ext>
            </a:extLst>
          </p:cNvPr>
          <p:cNvSpPr>
            <a:spLocks noGrp="1"/>
          </p:cNvSpPr>
          <p:nvPr>
            <p:ph type="dt" sz="half" idx="10"/>
          </p:nvPr>
        </p:nvSpPr>
        <p:spPr/>
        <p:txBody>
          <a:bodyPr/>
          <a:lstStyle>
            <a:lvl1pPr>
              <a:defRPr/>
            </a:lvl1pPr>
          </a:lstStyle>
          <a:p>
            <a:pPr>
              <a:defRPr/>
            </a:pPr>
            <a:fld id="{699CB298-3347-41C8-88FB-5E8E80B5288B}" type="datetime1">
              <a:rPr lang="en-US" smtClean="0"/>
              <a:t>4/17/2019</a:t>
            </a:fld>
            <a:endParaRPr lang="en-US" dirty="0"/>
          </a:p>
        </p:txBody>
      </p:sp>
      <p:sp>
        <p:nvSpPr>
          <p:cNvPr id="4" name="Symbol zastępczy stopki 4">
            <a:extLst>
              <a:ext uri="{FF2B5EF4-FFF2-40B4-BE49-F238E27FC236}">
                <a16:creationId xmlns:a16="http://schemas.microsoft.com/office/drawing/2014/main" id="{58E1A9EB-090E-44C7-BEAB-FADC18B08E18}"/>
              </a:ext>
            </a:extLst>
          </p:cNvPr>
          <p:cNvSpPr>
            <a:spLocks noGrp="1"/>
          </p:cNvSpPr>
          <p:nvPr>
            <p:ph type="ftr" sz="quarter" idx="11"/>
          </p:nvPr>
        </p:nvSpPr>
        <p:spPr/>
        <p:txBody>
          <a:bodyPr/>
          <a:lstStyle>
            <a:lvl1pPr>
              <a:defRPr/>
            </a:lvl1pPr>
          </a:lstStyle>
          <a:p>
            <a:pPr>
              <a:defRPr/>
            </a:pPr>
            <a:endParaRPr lang="en-US"/>
          </a:p>
        </p:txBody>
      </p:sp>
      <p:sp>
        <p:nvSpPr>
          <p:cNvPr id="5" name="Symbol zastępczy numeru slajdu 5">
            <a:extLst>
              <a:ext uri="{FF2B5EF4-FFF2-40B4-BE49-F238E27FC236}">
                <a16:creationId xmlns:a16="http://schemas.microsoft.com/office/drawing/2014/main" id="{E440E498-B942-4575-9CCD-787E3228DAB2}"/>
              </a:ext>
            </a:extLst>
          </p:cNvPr>
          <p:cNvSpPr>
            <a:spLocks noGrp="1"/>
          </p:cNvSpPr>
          <p:nvPr>
            <p:ph type="sldNum" sz="quarter" idx="12"/>
          </p:nvPr>
        </p:nvSpPr>
        <p:spPr/>
        <p:txBody>
          <a:bodyPr/>
          <a:lstStyle>
            <a:lvl1pPr>
              <a:defRPr/>
            </a:lvl1pPr>
          </a:lstStyle>
          <a:p>
            <a:pPr>
              <a:defRPr/>
            </a:pPr>
            <a:fld id="{09E61E67-7DEC-4450-9BC4-A0A9BB4E8934}" type="slidenum">
              <a:rPr lang="en-US" altLang="pl-PL"/>
              <a:pPr>
                <a:defRPr/>
              </a:pPr>
              <a:t>‹#›</a:t>
            </a:fld>
            <a:endParaRPr lang="en-US" altLang="pl-PL"/>
          </a:p>
        </p:txBody>
      </p:sp>
    </p:spTree>
    <p:extLst>
      <p:ext uri="{BB962C8B-B14F-4D97-AF65-F5344CB8AC3E}">
        <p14:creationId xmlns:p14="http://schemas.microsoft.com/office/powerpoint/2010/main" val="111535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1A43CCA-01DA-4A85-AA6A-94C41A40DD61}"/>
              </a:ext>
            </a:extLst>
          </p:cNvPr>
          <p:cNvSpPr>
            <a:spLocks noGrp="1"/>
          </p:cNvSpPr>
          <p:nvPr>
            <p:ph type="dt" sz="half" idx="10"/>
          </p:nvPr>
        </p:nvSpPr>
        <p:spPr/>
        <p:txBody>
          <a:bodyPr/>
          <a:lstStyle>
            <a:lvl1pPr>
              <a:defRPr/>
            </a:lvl1pPr>
          </a:lstStyle>
          <a:p>
            <a:pPr>
              <a:defRPr/>
            </a:pPr>
            <a:fld id="{C53BA70E-1CCD-4A75-BB9D-0C8E9DABE230}" type="datetime1">
              <a:rPr lang="en-US" smtClean="0"/>
              <a:t>4/17/2019</a:t>
            </a:fld>
            <a:endParaRPr lang="en-US" dirty="0"/>
          </a:p>
        </p:txBody>
      </p:sp>
      <p:sp>
        <p:nvSpPr>
          <p:cNvPr id="3" name="Symbol zastępczy stopki 4">
            <a:extLst>
              <a:ext uri="{FF2B5EF4-FFF2-40B4-BE49-F238E27FC236}">
                <a16:creationId xmlns:a16="http://schemas.microsoft.com/office/drawing/2014/main" id="{92B82883-15A8-49D0-8C4D-B550F18E348E}"/>
              </a:ext>
            </a:extLst>
          </p:cNvPr>
          <p:cNvSpPr>
            <a:spLocks noGrp="1"/>
          </p:cNvSpPr>
          <p:nvPr>
            <p:ph type="ftr" sz="quarter" idx="11"/>
          </p:nvPr>
        </p:nvSpPr>
        <p:spPr/>
        <p:txBody>
          <a:bodyPr/>
          <a:lstStyle>
            <a:lvl1pPr>
              <a:defRPr/>
            </a:lvl1pPr>
          </a:lstStyle>
          <a:p>
            <a:pPr>
              <a:defRPr/>
            </a:pPr>
            <a:endParaRPr lang="en-US"/>
          </a:p>
        </p:txBody>
      </p:sp>
      <p:sp>
        <p:nvSpPr>
          <p:cNvPr id="4" name="Symbol zastępczy numeru slajdu 5">
            <a:extLst>
              <a:ext uri="{FF2B5EF4-FFF2-40B4-BE49-F238E27FC236}">
                <a16:creationId xmlns:a16="http://schemas.microsoft.com/office/drawing/2014/main" id="{97A33E88-A7C9-44A4-9806-C957AE8D49E0}"/>
              </a:ext>
            </a:extLst>
          </p:cNvPr>
          <p:cNvSpPr>
            <a:spLocks noGrp="1"/>
          </p:cNvSpPr>
          <p:nvPr>
            <p:ph type="sldNum" sz="quarter" idx="12"/>
          </p:nvPr>
        </p:nvSpPr>
        <p:spPr/>
        <p:txBody>
          <a:bodyPr/>
          <a:lstStyle>
            <a:lvl1pPr>
              <a:defRPr/>
            </a:lvl1pPr>
          </a:lstStyle>
          <a:p>
            <a:pPr>
              <a:defRPr/>
            </a:pPr>
            <a:fld id="{AAD7F203-F03D-499A-A5C7-A810ECFD9FCE}" type="slidenum">
              <a:rPr lang="en-US" altLang="pl-PL"/>
              <a:pPr>
                <a:defRPr/>
              </a:pPr>
              <a:t>‹#›</a:t>
            </a:fld>
            <a:endParaRPr lang="en-US" altLang="pl-PL"/>
          </a:p>
        </p:txBody>
      </p:sp>
    </p:spTree>
    <p:extLst>
      <p:ext uri="{BB962C8B-B14F-4D97-AF65-F5344CB8AC3E}">
        <p14:creationId xmlns:p14="http://schemas.microsoft.com/office/powerpoint/2010/main" val="7365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2BA9BD3-6CDF-4634-8F71-4979720940FD}"/>
              </a:ext>
            </a:extLst>
          </p:cNvPr>
          <p:cNvSpPr>
            <a:spLocks noGrp="1"/>
          </p:cNvSpPr>
          <p:nvPr>
            <p:ph type="dt" sz="half" idx="10"/>
          </p:nvPr>
        </p:nvSpPr>
        <p:spPr/>
        <p:txBody>
          <a:bodyPr/>
          <a:lstStyle>
            <a:lvl1pPr>
              <a:defRPr/>
            </a:lvl1pPr>
          </a:lstStyle>
          <a:p>
            <a:pPr>
              <a:defRPr/>
            </a:pPr>
            <a:fld id="{14EAD616-677B-4E1F-AF5F-81DDE8DDEAEE}" type="datetime1">
              <a:rPr lang="en-US" smtClean="0"/>
              <a:t>4/17/2019</a:t>
            </a:fld>
            <a:endParaRPr lang="en-US" dirty="0"/>
          </a:p>
        </p:txBody>
      </p:sp>
      <p:sp>
        <p:nvSpPr>
          <p:cNvPr id="6" name="Symbol zastępczy stopki 4">
            <a:extLst>
              <a:ext uri="{FF2B5EF4-FFF2-40B4-BE49-F238E27FC236}">
                <a16:creationId xmlns:a16="http://schemas.microsoft.com/office/drawing/2014/main" id="{C26D5691-7D32-4C6F-B781-940EBC063469}"/>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4A3BC504-5ADF-41BA-8E45-231E02DA39D4}"/>
              </a:ext>
            </a:extLst>
          </p:cNvPr>
          <p:cNvSpPr>
            <a:spLocks noGrp="1"/>
          </p:cNvSpPr>
          <p:nvPr>
            <p:ph type="sldNum" sz="quarter" idx="12"/>
          </p:nvPr>
        </p:nvSpPr>
        <p:spPr/>
        <p:txBody>
          <a:bodyPr/>
          <a:lstStyle>
            <a:lvl1pPr>
              <a:defRPr/>
            </a:lvl1pPr>
          </a:lstStyle>
          <a:p>
            <a:pPr>
              <a:defRPr/>
            </a:pPr>
            <a:fld id="{D9766B66-1F58-4A1B-8D41-D0DFC4E05529}" type="slidenum">
              <a:rPr lang="en-US" altLang="pl-PL"/>
              <a:pPr>
                <a:defRPr/>
              </a:pPr>
              <a:t>‹#›</a:t>
            </a:fld>
            <a:endParaRPr lang="en-US" altLang="pl-PL"/>
          </a:p>
        </p:txBody>
      </p:sp>
    </p:spTree>
    <p:extLst>
      <p:ext uri="{BB962C8B-B14F-4D97-AF65-F5344CB8AC3E}">
        <p14:creationId xmlns:p14="http://schemas.microsoft.com/office/powerpoint/2010/main" val="15289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D3F1991-662A-488F-A4A5-A9460F451BDD}"/>
              </a:ext>
            </a:extLst>
          </p:cNvPr>
          <p:cNvSpPr>
            <a:spLocks noGrp="1"/>
          </p:cNvSpPr>
          <p:nvPr>
            <p:ph type="dt" sz="half" idx="10"/>
          </p:nvPr>
        </p:nvSpPr>
        <p:spPr/>
        <p:txBody>
          <a:bodyPr/>
          <a:lstStyle>
            <a:lvl1pPr>
              <a:defRPr/>
            </a:lvl1pPr>
          </a:lstStyle>
          <a:p>
            <a:pPr>
              <a:defRPr/>
            </a:pPr>
            <a:fld id="{47AB2F04-EC73-4C72-A8A7-E19C4FFC4E01}" type="datetime1">
              <a:rPr lang="en-US" smtClean="0"/>
              <a:t>4/17/2019</a:t>
            </a:fld>
            <a:endParaRPr lang="en-US" dirty="0"/>
          </a:p>
        </p:txBody>
      </p:sp>
      <p:sp>
        <p:nvSpPr>
          <p:cNvPr id="6" name="Symbol zastępczy stopki 4">
            <a:extLst>
              <a:ext uri="{FF2B5EF4-FFF2-40B4-BE49-F238E27FC236}">
                <a16:creationId xmlns:a16="http://schemas.microsoft.com/office/drawing/2014/main" id="{F7537D78-2160-4F64-B900-207F8519C584}"/>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BC7CA7CC-7256-4F97-83C4-6246DC369F13}"/>
              </a:ext>
            </a:extLst>
          </p:cNvPr>
          <p:cNvSpPr>
            <a:spLocks noGrp="1"/>
          </p:cNvSpPr>
          <p:nvPr>
            <p:ph type="sldNum" sz="quarter" idx="12"/>
          </p:nvPr>
        </p:nvSpPr>
        <p:spPr/>
        <p:txBody>
          <a:bodyPr/>
          <a:lstStyle>
            <a:lvl1pPr>
              <a:defRPr/>
            </a:lvl1pPr>
          </a:lstStyle>
          <a:p>
            <a:pPr>
              <a:defRPr/>
            </a:pPr>
            <a:fld id="{3D499210-B108-431F-827E-1DC7A3060894}" type="slidenum">
              <a:rPr lang="en-US" altLang="pl-PL"/>
              <a:pPr>
                <a:defRPr/>
              </a:pPr>
              <a:t>‹#›</a:t>
            </a:fld>
            <a:endParaRPr lang="en-US" altLang="pl-PL"/>
          </a:p>
        </p:txBody>
      </p:sp>
    </p:spTree>
    <p:extLst>
      <p:ext uri="{BB962C8B-B14F-4D97-AF65-F5344CB8AC3E}">
        <p14:creationId xmlns:p14="http://schemas.microsoft.com/office/powerpoint/2010/main" val="743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41B0CCBA-619A-4A4F-8AE4-3067C4718C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1D87CC93-3D89-4AED-99D9-FAB7BC0412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BBE9A72B-1EB1-432F-A508-2EAB233438A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86056DA-E724-45B2-B2C4-FD89336017D0}" type="datetime1">
              <a:rPr lang="en-US" smtClean="0"/>
              <a:t>4/17/2019</a:t>
            </a:fld>
            <a:endParaRPr lang="en-US" dirty="0"/>
          </a:p>
        </p:txBody>
      </p:sp>
      <p:sp>
        <p:nvSpPr>
          <p:cNvPr id="5" name="Symbol zastępczy stopki 4">
            <a:extLst>
              <a:ext uri="{FF2B5EF4-FFF2-40B4-BE49-F238E27FC236}">
                <a16:creationId xmlns:a16="http://schemas.microsoft.com/office/drawing/2014/main" id="{1B2D0723-6BD9-4E3F-95F7-4842A2D0614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ymbol zastępczy numeru slajdu 5">
            <a:extLst>
              <a:ext uri="{FF2B5EF4-FFF2-40B4-BE49-F238E27FC236}">
                <a16:creationId xmlns:a16="http://schemas.microsoft.com/office/drawing/2014/main" id="{6DC70924-E8DA-4B92-A3AE-3F438BFD772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E5F60E-8CC1-407B-8AD7-F92C494E47C8}"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6.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3647728" y="4075658"/>
            <a:ext cx="6912768" cy="1225550"/>
          </a:xfrm>
        </p:spPr>
        <p:txBody>
          <a:bodyPr anchor="ctr"/>
          <a:lstStyle/>
          <a:p>
            <a:pPr marL="0" indent="0" algn="r">
              <a:buNone/>
            </a:pPr>
            <a:r>
              <a:rPr lang="pl-PL" sz="2800" b="1" dirty="0">
                <a:solidFill>
                  <a:schemeClr val="tx1">
                    <a:lumMod val="75000"/>
                    <a:lumOff val="25000"/>
                  </a:schemeClr>
                </a:solidFill>
              </a:rPr>
              <a:t>PREPARING TRAINING (2) </a:t>
            </a:r>
          </a:p>
          <a:p>
            <a:pPr marL="0" indent="0" algn="r">
              <a:buNone/>
            </a:pPr>
            <a:r>
              <a:rPr lang="pl-PL" sz="2400" b="1" dirty="0">
                <a:solidFill>
                  <a:schemeClr val="tx1">
                    <a:lumMod val="75000"/>
                    <a:lumOff val="25000"/>
                  </a:schemeClr>
                </a:solidFill>
              </a:rPr>
              <a:t>BARMAN</a:t>
            </a:r>
          </a:p>
        </p:txBody>
      </p:sp>
      <p:sp>
        <p:nvSpPr>
          <p:cNvPr id="2" name="pole tekstowe 1">
            <a:extLst>
              <a:ext uri="{FF2B5EF4-FFF2-40B4-BE49-F238E27FC236}">
                <a16:creationId xmlns:a16="http://schemas.microsoft.com/office/drawing/2014/main" id="{C4D678D3-7BBC-4793-96DD-F33D66911764}"/>
              </a:ext>
            </a:extLst>
          </p:cNvPr>
          <p:cNvSpPr txBox="1"/>
          <p:nvPr/>
        </p:nvSpPr>
        <p:spPr>
          <a:xfrm>
            <a:off x="11136560" y="4110007"/>
            <a:ext cx="792088" cy="1015663"/>
          </a:xfrm>
          <a:prstGeom prst="rect">
            <a:avLst/>
          </a:prstGeom>
          <a:noFill/>
        </p:spPr>
        <p:txBody>
          <a:bodyPr wrap="square" rtlCol="0">
            <a:spAutoFit/>
          </a:bodyPr>
          <a:lstStyle/>
          <a:p>
            <a:r>
              <a:rPr lang="pl-PL" sz="6000" dirty="0">
                <a:solidFill>
                  <a:schemeClr val="bg1"/>
                </a:solidFill>
              </a:rP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 </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10</a:t>
            </a:fld>
            <a:endParaRPr lang="en-US" altLang="pl-PL"/>
          </a:p>
        </p:txBody>
      </p:sp>
      <p:sp>
        <p:nvSpPr>
          <p:cNvPr id="9" name="Prostokąt 8">
            <a:extLst>
              <a:ext uri="{FF2B5EF4-FFF2-40B4-BE49-F238E27FC236}">
                <a16:creationId xmlns:a16="http://schemas.microsoft.com/office/drawing/2014/main" id="{8C9B3052-7F2D-4316-B863-905E37CFD950}"/>
              </a:ext>
            </a:extLst>
          </p:cNvPr>
          <p:cNvSpPr/>
          <p:nvPr/>
        </p:nvSpPr>
        <p:spPr>
          <a:xfrm>
            <a:off x="7785309" y="5373215"/>
            <a:ext cx="4406692" cy="72009"/>
          </a:xfrm>
          <a:prstGeom prst="rect">
            <a:avLst/>
          </a:prstGeom>
          <a:solidFill>
            <a:srgbClr val="F39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10">
            <a:extLst>
              <a:ext uri="{FF2B5EF4-FFF2-40B4-BE49-F238E27FC236}">
                <a16:creationId xmlns:a16="http://schemas.microsoft.com/office/drawing/2014/main" id="{3EB0BCB9-6BEB-4C88-A8EF-1DE46A93D173}"/>
              </a:ext>
            </a:extLst>
          </p:cNvPr>
          <p:cNvSpPr/>
          <p:nvPr/>
        </p:nvSpPr>
        <p:spPr>
          <a:xfrm>
            <a:off x="0" y="2347274"/>
            <a:ext cx="12192000" cy="3025942"/>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2" name="Prostokąt 11">
            <a:extLst>
              <a:ext uri="{FF2B5EF4-FFF2-40B4-BE49-F238E27FC236}">
                <a16:creationId xmlns:a16="http://schemas.microsoft.com/office/drawing/2014/main" id="{EA440637-3311-4727-AB4D-42B811CB4AC6}"/>
              </a:ext>
            </a:extLst>
          </p:cNvPr>
          <p:cNvSpPr/>
          <p:nvPr/>
        </p:nvSpPr>
        <p:spPr>
          <a:xfrm>
            <a:off x="7979403" y="2737425"/>
            <a:ext cx="3926102" cy="2347759"/>
          </a:xfrm>
          <a:prstGeom prst="rect">
            <a:avLst/>
          </a:prstGeom>
        </p:spPr>
        <p:txBody>
          <a:bodyPr wrap="square">
            <a:spAutoFit/>
          </a:bodyPr>
          <a:lstStyle/>
          <a:p>
            <a:pPr>
              <a:lnSpc>
                <a:spcPct val="114000"/>
              </a:lnSpc>
              <a:spcAft>
                <a:spcPts val="600"/>
              </a:spcAft>
            </a:pPr>
            <a:r>
              <a:rPr lang="pl-PL" b="1" dirty="0">
                <a:solidFill>
                  <a:schemeClr val="bg1"/>
                </a:solidFill>
              </a:rPr>
              <a:t>ALL KEYWORDS CAN BE PRESENTED USING VARIOUS METHODS. SELECT AND APPLY THOSE WHICH: </a:t>
            </a:r>
          </a:p>
          <a:p>
            <a:pPr marL="285750" indent="-285750">
              <a:buBlip>
                <a:blip r:embed="rId2"/>
              </a:buBlip>
            </a:pPr>
            <a:r>
              <a:rPr lang="pl-PL" sz="1600" dirty="0" err="1">
                <a:solidFill>
                  <a:schemeClr val="tx1">
                    <a:lumMod val="75000"/>
                    <a:lumOff val="25000"/>
                  </a:schemeClr>
                </a:solidFill>
              </a:rPr>
              <a:t>Give</a:t>
            </a:r>
            <a:r>
              <a:rPr lang="pl-PL" sz="1600" dirty="0">
                <a:solidFill>
                  <a:schemeClr val="tx1">
                    <a:lumMod val="75000"/>
                    <a:lumOff val="25000"/>
                  </a:schemeClr>
                </a:solidFill>
              </a:rPr>
              <a:t> the </a:t>
            </a:r>
            <a:r>
              <a:rPr lang="pl-PL" sz="1600" dirty="0" err="1">
                <a:solidFill>
                  <a:schemeClr val="tx1">
                    <a:lumMod val="75000"/>
                    <a:lumOff val="25000"/>
                  </a:schemeClr>
                </a:solidFill>
              </a:rPr>
              <a:t>best</a:t>
            </a:r>
            <a:r>
              <a:rPr lang="pl-PL" sz="1600" dirty="0">
                <a:solidFill>
                  <a:schemeClr val="tx1">
                    <a:lumMod val="75000"/>
                    <a:lumOff val="25000"/>
                  </a:schemeClr>
                </a:solidFill>
              </a:rPr>
              <a:t> </a:t>
            </a:r>
            <a:r>
              <a:rPr lang="pl-PL" sz="1600" dirty="0" err="1">
                <a:solidFill>
                  <a:schemeClr val="tx1">
                    <a:lumMod val="75000"/>
                    <a:lumOff val="25000"/>
                  </a:schemeClr>
                </a:solidFill>
              </a:rPr>
              <a:t>effects</a:t>
            </a:r>
            <a:r>
              <a:rPr lang="pl-PL" sz="1600" dirty="0">
                <a:solidFill>
                  <a:schemeClr val="tx1">
                    <a:lumMod val="75000"/>
                    <a:lumOff val="25000"/>
                  </a:schemeClr>
                </a:solidFill>
              </a:rPr>
              <a:t>, </a:t>
            </a:r>
          </a:p>
          <a:p>
            <a:pPr marL="285750" indent="-285750">
              <a:buBlip>
                <a:blip r:embed="rId2"/>
              </a:buBlip>
            </a:pPr>
            <a:r>
              <a:rPr lang="pl-PL" sz="1600" dirty="0" err="1">
                <a:solidFill>
                  <a:schemeClr val="tx1">
                    <a:lumMod val="75000"/>
                    <a:lumOff val="25000"/>
                  </a:schemeClr>
                </a:solidFill>
              </a:rPr>
              <a:t>Guarantee</a:t>
            </a:r>
            <a:r>
              <a:rPr lang="pl-PL" sz="1600" dirty="0">
                <a:solidFill>
                  <a:schemeClr val="tx1">
                    <a:lumMod val="75000"/>
                    <a:lumOff val="25000"/>
                  </a:schemeClr>
                </a:solidFill>
              </a:rPr>
              <a:t> a </a:t>
            </a:r>
            <a:r>
              <a:rPr lang="pl-PL" sz="1600" dirty="0" err="1">
                <a:solidFill>
                  <a:schemeClr val="tx1">
                    <a:lumMod val="75000"/>
                    <a:lumOff val="25000"/>
                  </a:schemeClr>
                </a:solidFill>
              </a:rPr>
              <a:t>clear</a:t>
            </a:r>
            <a:r>
              <a:rPr lang="pl-PL" sz="1600" dirty="0">
                <a:solidFill>
                  <a:schemeClr val="tx1">
                    <a:lumMod val="75000"/>
                    <a:lumOff val="25000"/>
                  </a:schemeClr>
                </a:solidFill>
              </a:rPr>
              <a:t> </a:t>
            </a:r>
            <a:r>
              <a:rPr lang="pl-PL" sz="1600" dirty="0" err="1">
                <a:solidFill>
                  <a:schemeClr val="tx1">
                    <a:lumMod val="75000"/>
                    <a:lumOff val="25000"/>
                  </a:schemeClr>
                </a:solidFill>
              </a:rPr>
              <a:t>message</a:t>
            </a:r>
            <a:r>
              <a:rPr lang="pl-PL" sz="1600" dirty="0">
                <a:solidFill>
                  <a:schemeClr val="tx1">
                    <a:lumMod val="75000"/>
                    <a:lumOff val="25000"/>
                  </a:schemeClr>
                </a:solidFill>
              </a:rPr>
              <a:t>,</a:t>
            </a:r>
          </a:p>
          <a:p>
            <a:pPr marL="285750" indent="-285750">
              <a:buBlip>
                <a:blip r:embed="rId2"/>
              </a:buBlip>
            </a:pPr>
            <a:r>
              <a:rPr lang="pl-PL" sz="1600" dirty="0" err="1">
                <a:solidFill>
                  <a:schemeClr val="tx1">
                    <a:lumMod val="75000"/>
                    <a:lumOff val="25000"/>
                  </a:schemeClr>
                </a:solidFill>
              </a:rPr>
              <a:t>Allow</a:t>
            </a:r>
            <a:r>
              <a:rPr lang="pl-PL" sz="1600" dirty="0">
                <a:solidFill>
                  <a:schemeClr val="tx1">
                    <a:lumMod val="75000"/>
                    <a:lumOff val="25000"/>
                  </a:schemeClr>
                </a:solidFill>
              </a:rPr>
              <a:t> to </a:t>
            </a:r>
            <a:r>
              <a:rPr lang="pl-PL" sz="1600" dirty="0" err="1">
                <a:solidFill>
                  <a:schemeClr val="tx1">
                    <a:lumMod val="75000"/>
                    <a:lumOff val="25000"/>
                  </a:schemeClr>
                </a:solidFill>
              </a:rPr>
              <a:t>create</a:t>
            </a:r>
            <a:r>
              <a:rPr lang="pl-PL" sz="1600" dirty="0">
                <a:solidFill>
                  <a:schemeClr val="tx1">
                    <a:lumMod val="75000"/>
                    <a:lumOff val="25000"/>
                  </a:schemeClr>
                </a:solidFill>
              </a:rPr>
              <a:t> a </a:t>
            </a:r>
            <a:r>
              <a:rPr lang="pl-PL" sz="1600" dirty="0" err="1">
                <a:solidFill>
                  <a:schemeClr val="tx1">
                    <a:lumMod val="75000"/>
                    <a:lumOff val="25000"/>
                  </a:schemeClr>
                </a:solidFill>
              </a:rPr>
              <a:t>good</a:t>
            </a:r>
            <a:r>
              <a:rPr lang="pl-PL" sz="1600" dirty="0">
                <a:solidFill>
                  <a:schemeClr val="tx1">
                    <a:lumMod val="75000"/>
                    <a:lumOff val="25000"/>
                  </a:schemeClr>
                </a:solidFill>
              </a:rPr>
              <a:t> </a:t>
            </a:r>
            <a:r>
              <a:rPr lang="pl-PL" sz="1600" dirty="0" err="1">
                <a:solidFill>
                  <a:schemeClr val="tx1">
                    <a:lumMod val="75000"/>
                    <a:lumOff val="25000"/>
                  </a:schemeClr>
                </a:solidFill>
              </a:rPr>
              <a:t>atmosphere</a:t>
            </a:r>
            <a:r>
              <a:rPr lang="pl-PL" sz="1600" dirty="0">
                <a:solidFill>
                  <a:schemeClr val="tx1">
                    <a:lumMod val="75000"/>
                    <a:lumOff val="25000"/>
                  </a:schemeClr>
                </a:solidFill>
              </a:rPr>
              <a:t>,</a:t>
            </a:r>
          </a:p>
          <a:p>
            <a:pPr marL="285750" indent="-285750">
              <a:buBlip>
                <a:blip r:embed="rId2"/>
              </a:buBlip>
            </a:pPr>
            <a:r>
              <a:rPr lang="pl-PL" sz="1600" dirty="0" err="1">
                <a:solidFill>
                  <a:schemeClr val="tx1">
                    <a:lumMod val="75000"/>
                    <a:lumOff val="25000"/>
                  </a:schemeClr>
                </a:solidFill>
              </a:rPr>
              <a:t>Are</a:t>
            </a:r>
            <a:r>
              <a:rPr lang="pl-PL" sz="1600" dirty="0">
                <a:solidFill>
                  <a:schemeClr val="tx1">
                    <a:lumMod val="75000"/>
                    <a:lumOff val="25000"/>
                  </a:schemeClr>
                </a:solidFill>
              </a:rPr>
              <a:t> </a:t>
            </a:r>
            <a:r>
              <a:rPr lang="pl-PL" sz="1600" dirty="0" err="1">
                <a:solidFill>
                  <a:schemeClr val="tx1">
                    <a:lumMod val="75000"/>
                    <a:lumOff val="25000"/>
                  </a:schemeClr>
                </a:solidFill>
              </a:rPr>
              <a:t>able</a:t>
            </a:r>
            <a:r>
              <a:rPr lang="pl-PL" sz="1600" dirty="0">
                <a:solidFill>
                  <a:schemeClr val="tx1">
                    <a:lumMod val="75000"/>
                    <a:lumOff val="25000"/>
                  </a:schemeClr>
                </a:solidFill>
              </a:rPr>
              <a:t> to be applied in </a:t>
            </a:r>
            <a:r>
              <a:rPr lang="pl-PL" sz="1600" dirty="0" err="1">
                <a:solidFill>
                  <a:schemeClr val="tx1">
                    <a:lumMod val="75000"/>
                    <a:lumOff val="25000"/>
                  </a:schemeClr>
                </a:solidFill>
              </a:rPr>
              <a:t>specified</a:t>
            </a:r>
            <a:r>
              <a:rPr lang="pl-PL" sz="1600" dirty="0">
                <a:solidFill>
                  <a:schemeClr val="tx1">
                    <a:lumMod val="75000"/>
                    <a:lumOff val="25000"/>
                  </a:schemeClr>
                </a:solidFill>
              </a:rPr>
              <a:t> </a:t>
            </a:r>
            <a:r>
              <a:rPr lang="pl-PL" sz="1600" dirty="0" err="1">
                <a:solidFill>
                  <a:schemeClr val="tx1">
                    <a:lumMod val="75000"/>
                    <a:lumOff val="25000"/>
                  </a:schemeClr>
                </a:solidFill>
              </a:rPr>
              <a:t>conditions</a:t>
            </a:r>
            <a:r>
              <a:rPr lang="pl-PL" sz="1600" dirty="0">
                <a:solidFill>
                  <a:schemeClr val="tx1">
                    <a:lumMod val="75000"/>
                    <a:lumOff val="25000"/>
                  </a:schemeClr>
                </a:solidFill>
              </a:rPr>
              <a:t>.</a:t>
            </a:r>
          </a:p>
        </p:txBody>
      </p:sp>
      <p:sp>
        <p:nvSpPr>
          <p:cNvPr id="13" name="Prostokąt 12">
            <a:extLst>
              <a:ext uri="{FF2B5EF4-FFF2-40B4-BE49-F238E27FC236}">
                <a16:creationId xmlns:a16="http://schemas.microsoft.com/office/drawing/2014/main" id="{1C5A8E85-CACB-4E16-9CA0-BF2DDAFA847B}"/>
              </a:ext>
            </a:extLst>
          </p:cNvPr>
          <p:cNvSpPr/>
          <p:nvPr/>
        </p:nvSpPr>
        <p:spPr>
          <a:xfrm>
            <a:off x="-32548" y="4439724"/>
            <a:ext cx="3126140" cy="584775"/>
          </a:xfrm>
          <a:prstGeom prst="rect">
            <a:avLst/>
          </a:prstGeom>
        </p:spPr>
        <p:txBody>
          <a:bodyPr wrap="square">
            <a:spAutoFit/>
          </a:bodyPr>
          <a:lstStyle/>
          <a:p>
            <a:pPr algn="ctr"/>
            <a:r>
              <a:rPr lang="pl-PL" sz="1600" b="1" dirty="0">
                <a:solidFill>
                  <a:schemeClr val="bg1"/>
                </a:solidFill>
              </a:rPr>
              <a:t>SELECT THE METHODS OF TRANSFERRING KNOWLEDGE</a:t>
            </a:r>
          </a:p>
        </p:txBody>
      </p:sp>
      <p:pic>
        <p:nvPicPr>
          <p:cNvPr id="14" name="Grafika 13">
            <a:extLst>
              <a:ext uri="{FF2B5EF4-FFF2-40B4-BE49-F238E27FC236}">
                <a16:creationId xmlns:a16="http://schemas.microsoft.com/office/drawing/2014/main" id="{1BD5281C-B852-492C-8F8B-CB9E9F617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073" y="2682061"/>
            <a:ext cx="1113008" cy="1723365"/>
          </a:xfrm>
          <a:prstGeom prst="rect">
            <a:avLst/>
          </a:prstGeom>
        </p:spPr>
      </p:pic>
      <p:pic>
        <p:nvPicPr>
          <p:cNvPr id="15" name="Obraz 14">
            <a:extLst>
              <a:ext uri="{FF2B5EF4-FFF2-40B4-BE49-F238E27FC236}">
                <a16:creationId xmlns:a16="http://schemas.microsoft.com/office/drawing/2014/main" id="{44E6197C-6CE2-401A-9054-909B73207EE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23195" t="16768" r="27697" b="165"/>
          <a:stretch/>
        </p:blipFill>
        <p:spPr>
          <a:xfrm>
            <a:off x="3287687" y="1152001"/>
            <a:ext cx="4497621" cy="5706000"/>
          </a:xfrm>
          <a:prstGeom prst="rect">
            <a:avLst/>
          </a:prstGeom>
        </p:spPr>
      </p:pic>
    </p:spTree>
    <p:extLst>
      <p:ext uri="{BB962C8B-B14F-4D97-AF65-F5344CB8AC3E}">
        <p14:creationId xmlns:p14="http://schemas.microsoft.com/office/powerpoint/2010/main" val="16741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11</a:t>
            </a:fld>
            <a:endParaRPr lang="en-US" altLang="pl-PL"/>
          </a:p>
        </p:txBody>
      </p:sp>
      <p:sp>
        <p:nvSpPr>
          <p:cNvPr id="11" name="Prostokąt 10">
            <a:extLst>
              <a:ext uri="{FF2B5EF4-FFF2-40B4-BE49-F238E27FC236}">
                <a16:creationId xmlns:a16="http://schemas.microsoft.com/office/drawing/2014/main" id="{48BB8428-2C08-45F0-81DA-1571913816F3}"/>
              </a:ext>
            </a:extLst>
          </p:cNvPr>
          <p:cNvSpPr/>
          <p:nvPr/>
        </p:nvSpPr>
        <p:spPr>
          <a:xfrm>
            <a:off x="3923911" y="6146690"/>
            <a:ext cx="1314142"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err="1">
                <a:solidFill>
                  <a:schemeClr val="tx1">
                    <a:lumMod val="95000"/>
                    <a:lumOff val="5000"/>
                  </a:schemeClr>
                </a:solidFill>
              </a:rPr>
              <a:t>Recording</a:t>
            </a:r>
            <a:r>
              <a:rPr lang="pl-PL" sz="1400" dirty="0">
                <a:solidFill>
                  <a:schemeClr val="tx1">
                    <a:lumMod val="95000"/>
                    <a:lumOff val="5000"/>
                  </a:schemeClr>
                </a:solidFill>
              </a:rPr>
              <a:t> no 1 </a:t>
            </a:r>
          </a:p>
        </p:txBody>
      </p:sp>
      <p:pic>
        <p:nvPicPr>
          <p:cNvPr id="12" name="Obraz 11">
            <a:extLst>
              <a:ext uri="{FF2B5EF4-FFF2-40B4-BE49-F238E27FC236}">
                <a16:creationId xmlns:a16="http://schemas.microsoft.com/office/drawing/2014/main" id="{C7A50302-3CAF-4708-8986-AC78EE87A312}"/>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13" name="Prostokąt 12">
            <a:extLst>
              <a:ext uri="{FF2B5EF4-FFF2-40B4-BE49-F238E27FC236}">
                <a16:creationId xmlns:a16="http://schemas.microsoft.com/office/drawing/2014/main" id="{C812AFAF-C9C9-4671-A75F-B6706A5CD836}"/>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Word </a:t>
            </a:r>
            <a:r>
              <a:rPr lang="pl-PL" sz="1400" dirty="0" err="1"/>
              <a:t>card</a:t>
            </a:r>
            <a:r>
              <a:rPr lang="pl-PL" sz="1400" dirty="0"/>
              <a:t> 2</a:t>
            </a:r>
            <a:endParaRPr lang="pl-PL" sz="1400" u="sng" dirty="0">
              <a:solidFill>
                <a:schemeClr val="tx1">
                  <a:lumMod val="85000"/>
                  <a:lumOff val="15000"/>
                </a:schemeClr>
              </a:solidFill>
            </a:endParaRPr>
          </a:p>
        </p:txBody>
      </p:sp>
      <p:pic>
        <p:nvPicPr>
          <p:cNvPr id="14" name="Grafika 13">
            <a:extLst>
              <a:ext uri="{FF2B5EF4-FFF2-40B4-BE49-F238E27FC236}">
                <a16:creationId xmlns:a16="http://schemas.microsoft.com/office/drawing/2014/main" id="{690AC822-7FEC-4CEC-8A55-160E59368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
        <p:nvSpPr>
          <p:cNvPr id="16" name="Podtytuł 2">
            <a:extLst>
              <a:ext uri="{FF2B5EF4-FFF2-40B4-BE49-F238E27FC236}">
                <a16:creationId xmlns:a16="http://schemas.microsoft.com/office/drawing/2014/main" id="{2BCAF8E6-95E7-4A79-B103-65EB0035D74C}"/>
              </a:ext>
            </a:extLst>
          </p:cNvPr>
          <p:cNvSpPr txBox="1">
            <a:spLocks/>
          </p:cNvSpPr>
          <p:nvPr/>
        </p:nvSpPr>
        <p:spPr bwMode="auto">
          <a:xfrm>
            <a:off x="6096000" y="1928552"/>
            <a:ext cx="5544616" cy="38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000"/>
              </a:lnSpc>
              <a:spcAft>
                <a:spcPts val="600"/>
              </a:spcAft>
              <a:buNone/>
            </a:pPr>
            <a:r>
              <a:rPr lang="pl-PL" sz="2800" b="1" dirty="0">
                <a:solidFill>
                  <a:srgbClr val="FF8803"/>
                </a:solidFill>
              </a:rPr>
              <a:t>EXPOSITORY METHODS</a:t>
            </a:r>
            <a:endParaRPr lang="pl-PL" sz="2800" b="1" dirty="0">
              <a:solidFill>
                <a:schemeClr val="tx1">
                  <a:lumMod val="75000"/>
                  <a:lumOff val="25000"/>
                </a:schemeClr>
              </a:solidFill>
            </a:endParaRPr>
          </a:p>
          <a:p>
            <a:pPr>
              <a:lnSpc>
                <a:spcPct val="114000"/>
              </a:lnSpc>
              <a:spcAft>
                <a:spcPts val="600"/>
              </a:spcAft>
              <a:buBlip>
                <a:blip r:embed="rId5"/>
              </a:buBlip>
            </a:pPr>
            <a:r>
              <a:rPr lang="en-GB" sz="2100" dirty="0">
                <a:solidFill>
                  <a:schemeClr val="tx1">
                    <a:lumMod val="75000"/>
                    <a:lumOff val="25000"/>
                  </a:schemeClr>
                </a:solidFill>
              </a:rPr>
              <a:t>They are traditional methods of transferring knowledge.</a:t>
            </a:r>
          </a:p>
          <a:p>
            <a:pPr>
              <a:lnSpc>
                <a:spcPct val="114000"/>
              </a:lnSpc>
              <a:spcAft>
                <a:spcPts val="600"/>
              </a:spcAft>
              <a:buBlip>
                <a:blip r:embed="rId5"/>
              </a:buBlip>
            </a:pPr>
            <a:r>
              <a:rPr lang="en-GB" sz="2100" dirty="0">
                <a:solidFill>
                  <a:schemeClr val="tx1">
                    <a:lumMod val="75000"/>
                    <a:lumOff val="25000"/>
                  </a:schemeClr>
                </a:solidFill>
              </a:rPr>
              <a:t>They rely on providing  information orally.</a:t>
            </a:r>
          </a:p>
          <a:p>
            <a:pPr>
              <a:lnSpc>
                <a:spcPct val="114000"/>
              </a:lnSpc>
              <a:spcAft>
                <a:spcPts val="600"/>
              </a:spcAft>
              <a:buBlip>
                <a:blip r:embed="rId5"/>
              </a:buBlip>
            </a:pPr>
            <a:r>
              <a:rPr lang="en-GB" sz="2100" dirty="0">
                <a:solidFill>
                  <a:schemeClr val="tx1">
                    <a:lumMod val="75000"/>
                    <a:lumOff val="25000"/>
                  </a:schemeClr>
                </a:solidFill>
              </a:rPr>
              <a:t>Their effectiveness is not high - around 20%, unless they are supported by the use of appropriate teaching resources</a:t>
            </a:r>
            <a:endParaRPr lang="pl-PL" sz="2100" dirty="0">
              <a:solidFill>
                <a:schemeClr val="tx1">
                  <a:lumMod val="75000"/>
                  <a:lumOff val="25000"/>
                </a:schemeClr>
              </a:solidFill>
            </a:endParaRPr>
          </a:p>
          <a:p>
            <a:pPr marL="0" indent="0">
              <a:lnSpc>
                <a:spcPct val="114000"/>
              </a:lnSpc>
              <a:spcAft>
                <a:spcPts val="600"/>
              </a:spcAft>
              <a:buNone/>
            </a:pPr>
            <a:endParaRPr lang="pl-PL" sz="1800" b="1" dirty="0">
              <a:solidFill>
                <a:schemeClr val="tx1">
                  <a:lumMod val="75000"/>
                  <a:lumOff val="25000"/>
                </a:schemeClr>
              </a:solidFill>
            </a:endParaRPr>
          </a:p>
          <a:p>
            <a:pPr marL="0" indent="0">
              <a:lnSpc>
                <a:spcPct val="114000"/>
              </a:lnSpc>
              <a:spcAft>
                <a:spcPts val="600"/>
              </a:spcAft>
              <a:buNone/>
            </a:pPr>
            <a:endParaRPr lang="pl-PL" sz="1800" b="1" dirty="0">
              <a:solidFill>
                <a:schemeClr val="tx1">
                  <a:lumMod val="75000"/>
                  <a:lumOff val="25000"/>
                </a:schemeClr>
              </a:solidFill>
            </a:endParaRPr>
          </a:p>
        </p:txBody>
      </p:sp>
      <p:pic>
        <p:nvPicPr>
          <p:cNvPr id="18" name="Obraz 17">
            <a:extLst>
              <a:ext uri="{FF2B5EF4-FFF2-40B4-BE49-F238E27FC236}">
                <a16:creationId xmlns:a16="http://schemas.microsoft.com/office/drawing/2014/main" id="{889C784F-C94F-4C34-B917-AB17AF1A214A}"/>
              </a:ext>
            </a:extLst>
          </p:cNvPr>
          <p:cNvPicPr>
            <a:picLocks noChangeAspect="1"/>
          </p:cNvPicPr>
          <p:nvPr/>
        </p:nvPicPr>
        <p:blipFill>
          <a:blip r:embed="rId6"/>
          <a:stretch>
            <a:fillRect/>
          </a:stretch>
        </p:blipFill>
        <p:spPr>
          <a:xfrm flipH="1">
            <a:off x="5645478" y="1784536"/>
            <a:ext cx="234498" cy="3959385"/>
          </a:xfrm>
          <a:prstGeom prst="rect">
            <a:avLst/>
          </a:prstGeom>
        </p:spPr>
      </p:pic>
      <p:pic>
        <p:nvPicPr>
          <p:cNvPr id="19" name="Obraz 18">
            <a:extLst>
              <a:ext uri="{FF2B5EF4-FFF2-40B4-BE49-F238E27FC236}">
                <a16:creationId xmlns:a16="http://schemas.microsoft.com/office/drawing/2014/main" id="{6DFDF398-3D1F-4267-BF60-7930173CBD8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14714" t="4179" r="4229" b="4426"/>
          <a:stretch/>
        </p:blipFill>
        <p:spPr>
          <a:xfrm>
            <a:off x="2982" y="1784536"/>
            <a:ext cx="5705820" cy="3948719"/>
          </a:xfrm>
          <a:prstGeom prst="rect">
            <a:avLst/>
          </a:prstGeom>
        </p:spPr>
      </p:pic>
    </p:spTree>
    <p:extLst>
      <p:ext uri="{BB962C8B-B14F-4D97-AF65-F5344CB8AC3E}">
        <p14:creationId xmlns:p14="http://schemas.microsoft.com/office/powerpoint/2010/main" val="114742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12</a:t>
            </a:fld>
            <a:endParaRPr lang="en-US" altLang="pl-PL"/>
          </a:p>
        </p:txBody>
      </p:sp>
      <p:grpSp>
        <p:nvGrpSpPr>
          <p:cNvPr id="7" name="Grupa 6">
            <a:extLst>
              <a:ext uri="{FF2B5EF4-FFF2-40B4-BE49-F238E27FC236}">
                <a16:creationId xmlns:a16="http://schemas.microsoft.com/office/drawing/2014/main" id="{B9894B22-F16D-41C3-8D9A-C07B6E20C941}"/>
              </a:ext>
            </a:extLst>
          </p:cNvPr>
          <p:cNvGrpSpPr/>
          <p:nvPr/>
        </p:nvGrpSpPr>
        <p:grpSpPr>
          <a:xfrm>
            <a:off x="1559496" y="1318219"/>
            <a:ext cx="8856984" cy="5138926"/>
            <a:chOff x="4224487" y="1318219"/>
            <a:chExt cx="6000614" cy="5138926"/>
          </a:xfrm>
        </p:grpSpPr>
        <p:sp>
          <p:nvSpPr>
            <p:cNvPr id="8" name="Prostokąt 7">
              <a:extLst>
                <a:ext uri="{FF2B5EF4-FFF2-40B4-BE49-F238E27FC236}">
                  <a16:creationId xmlns:a16="http://schemas.microsoft.com/office/drawing/2014/main" id="{7AF2424D-0D25-4489-BBA1-3D2A5BD94265}"/>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rostokąt 8">
              <a:extLst>
                <a:ext uri="{FF2B5EF4-FFF2-40B4-BE49-F238E27FC236}">
                  <a16:creationId xmlns:a16="http://schemas.microsoft.com/office/drawing/2014/main" id="{2A499D4B-B4C2-447A-91F9-4291A36F224E}"/>
                </a:ext>
              </a:extLst>
            </p:cNvPr>
            <p:cNvSpPr/>
            <p:nvPr/>
          </p:nvSpPr>
          <p:spPr>
            <a:xfrm>
              <a:off x="4224487" y="1318219"/>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Trójkąt prostokątny 9">
              <a:extLst>
                <a:ext uri="{FF2B5EF4-FFF2-40B4-BE49-F238E27FC236}">
                  <a16:creationId xmlns:a16="http://schemas.microsoft.com/office/drawing/2014/main" id="{571996C1-3E2A-4FBA-835C-39D454D30C94}"/>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12" name="Prostokąt 11">
            <a:extLst>
              <a:ext uri="{FF2B5EF4-FFF2-40B4-BE49-F238E27FC236}">
                <a16:creationId xmlns:a16="http://schemas.microsoft.com/office/drawing/2014/main" id="{DC4D1FE7-902A-4618-9E9A-AE99457F1624}"/>
              </a:ext>
            </a:extLst>
          </p:cNvPr>
          <p:cNvSpPr/>
          <p:nvPr/>
        </p:nvSpPr>
        <p:spPr>
          <a:xfrm>
            <a:off x="1728074" y="1516722"/>
            <a:ext cx="8424936" cy="707886"/>
          </a:xfrm>
          <a:prstGeom prst="rect">
            <a:avLst/>
          </a:prstGeom>
        </p:spPr>
        <p:txBody>
          <a:bodyPr wrap="square">
            <a:spAutoFit/>
          </a:bodyPr>
          <a:lstStyle/>
          <a:p>
            <a:pPr algn="ctr"/>
            <a:r>
              <a:rPr lang="pl-PL" sz="2000" b="1" dirty="0">
                <a:solidFill>
                  <a:srgbClr val="FF8803"/>
                </a:solidFill>
              </a:rPr>
              <a:t>EXPOSITORY METHODS </a:t>
            </a:r>
            <a:r>
              <a:rPr lang="pl-PL" sz="2000" b="1" dirty="0">
                <a:solidFill>
                  <a:schemeClr val="bg1"/>
                </a:solidFill>
              </a:rPr>
              <a:t>MOST OFTEN USED IN TRAINING</a:t>
            </a:r>
          </a:p>
          <a:p>
            <a:pPr algn="ctr"/>
            <a:endParaRPr lang="pl-PL" sz="2000" b="1" dirty="0">
              <a:solidFill>
                <a:schemeClr val="bg1"/>
              </a:solidFill>
            </a:endParaRPr>
          </a:p>
        </p:txBody>
      </p:sp>
      <p:graphicFrame>
        <p:nvGraphicFramePr>
          <p:cNvPr id="16" name="Tabela 15">
            <a:extLst>
              <a:ext uri="{FF2B5EF4-FFF2-40B4-BE49-F238E27FC236}">
                <a16:creationId xmlns:a16="http://schemas.microsoft.com/office/drawing/2014/main" id="{AAA71EC1-AC38-436B-A41F-9FD24560F9D4}"/>
              </a:ext>
            </a:extLst>
          </p:cNvPr>
          <p:cNvGraphicFramePr>
            <a:graphicFrameLocks noGrp="1"/>
          </p:cNvGraphicFramePr>
          <p:nvPr>
            <p:extLst>
              <p:ext uri="{D42A27DB-BD31-4B8C-83A1-F6EECF244321}">
                <p14:modId xmlns:p14="http://schemas.microsoft.com/office/powerpoint/2010/main" val="859649615"/>
              </p:ext>
            </p:extLst>
          </p:nvPr>
        </p:nvGraphicFramePr>
        <p:xfrm>
          <a:off x="1847528" y="2207474"/>
          <a:ext cx="8305482" cy="3133804"/>
        </p:xfrm>
        <a:graphic>
          <a:graphicData uri="http://schemas.openxmlformats.org/drawingml/2006/table">
            <a:tbl>
              <a:tblPr firstRow="1" bandRow="1">
                <a:tableStyleId>{2D5ABB26-0587-4C30-8999-92F81FD0307C}</a:tableStyleId>
              </a:tblPr>
              <a:tblGrid>
                <a:gridCol w="1660362">
                  <a:extLst>
                    <a:ext uri="{9D8B030D-6E8A-4147-A177-3AD203B41FA5}">
                      <a16:colId xmlns:a16="http://schemas.microsoft.com/office/drawing/2014/main" val="20000"/>
                    </a:ext>
                  </a:extLst>
                </a:gridCol>
                <a:gridCol w="6645120">
                  <a:extLst>
                    <a:ext uri="{9D8B030D-6E8A-4147-A177-3AD203B41FA5}">
                      <a16:colId xmlns:a16="http://schemas.microsoft.com/office/drawing/2014/main" val="20001"/>
                    </a:ext>
                  </a:extLst>
                </a:gridCol>
              </a:tblGrid>
              <a:tr h="1036551">
                <a:tc>
                  <a:txBody>
                    <a:bodyPr/>
                    <a:lstStyle/>
                    <a:p>
                      <a:pPr marL="342900" indent="-342900">
                        <a:lnSpc>
                          <a:spcPct val="114000"/>
                        </a:lnSpc>
                        <a:spcAft>
                          <a:spcPts val="600"/>
                        </a:spcAft>
                        <a:buBlip>
                          <a:blip r:embed="rId2"/>
                        </a:buBlip>
                      </a:pPr>
                      <a:r>
                        <a:rPr lang="pl-PL" altLang="pl-PL" sz="1600" b="1" dirty="0">
                          <a:solidFill>
                            <a:schemeClr val="bg1"/>
                          </a:solidFill>
                        </a:rPr>
                        <a:t>LECTURE </a:t>
                      </a:r>
                      <a:endParaRPr lang="pl-PL" sz="1600" b="1" dirty="0">
                        <a:solidFill>
                          <a:schemeClr val="bg1"/>
                        </a:solidFill>
                      </a:endParaRPr>
                    </a:p>
                  </a:txBody>
                  <a:tcPr anchor="ctr"/>
                </a:tc>
                <a:tc>
                  <a:txBody>
                    <a:bodyPr/>
                    <a:lstStyle/>
                    <a:p>
                      <a:r>
                        <a:rPr lang="en-GB" sz="1600" dirty="0">
                          <a:solidFill>
                            <a:schemeClr val="bg1"/>
                          </a:solidFill>
                        </a:rPr>
                        <a:t>verbal information transfer - </a:t>
                      </a:r>
                      <a:r>
                        <a:rPr lang="en-GB" sz="1600" dirty="0" err="1">
                          <a:solidFill>
                            <a:schemeClr val="bg1"/>
                          </a:solidFill>
                        </a:rPr>
                        <a:t>eg</a:t>
                      </a:r>
                      <a:r>
                        <a:rPr lang="en-GB" sz="1600" dirty="0">
                          <a:solidFill>
                            <a:schemeClr val="bg1"/>
                          </a:solidFill>
                        </a:rPr>
                        <a:t> content on the characteristics of whiskey, beer, rum-based cocktails</a:t>
                      </a:r>
                      <a:endParaRPr lang="pl-PL" sz="1600" b="0" i="1" dirty="0">
                        <a:solidFill>
                          <a:schemeClr val="bg1"/>
                        </a:solidFill>
                      </a:endParaRPr>
                    </a:p>
                  </a:txBody>
                  <a:tcPr anchor="ctr"/>
                </a:tc>
                <a:extLst>
                  <a:ext uri="{0D108BD9-81ED-4DB2-BD59-A6C34878D82A}">
                    <a16:rowId xmlns:a16="http://schemas.microsoft.com/office/drawing/2014/main" val="10000"/>
                  </a:ext>
                </a:extLst>
              </a:tr>
              <a:tr h="1036551">
                <a:tc>
                  <a:txBody>
                    <a:bodyPr/>
                    <a:lstStyle/>
                    <a:p>
                      <a:pPr marL="342900" indent="-342900">
                        <a:lnSpc>
                          <a:spcPct val="114000"/>
                        </a:lnSpc>
                        <a:spcAft>
                          <a:spcPts val="600"/>
                        </a:spcAft>
                        <a:buBlip>
                          <a:blip r:embed="rId2"/>
                        </a:buBlip>
                      </a:pPr>
                      <a:r>
                        <a:rPr lang="pl-PL" sz="1600" b="1" dirty="0">
                          <a:solidFill>
                            <a:schemeClr val="bg1"/>
                          </a:solidFill>
                        </a:rPr>
                        <a:t>DISCUSSION</a:t>
                      </a:r>
                    </a:p>
                  </a:txBody>
                  <a:tcPr anchor="ctr"/>
                </a:tc>
                <a:tc>
                  <a:txBody>
                    <a:bodyPr/>
                    <a:lstStyle/>
                    <a:p>
                      <a:r>
                        <a:rPr lang="en-GB" sz="1600" i="0" dirty="0">
                          <a:solidFill>
                            <a:schemeClr val="bg1"/>
                          </a:solidFill>
                        </a:rPr>
                        <a:t>A discussion with participants of the training and referring to their knowledge and experience, </a:t>
                      </a:r>
                      <a:r>
                        <a:rPr lang="en-GB" sz="1600" i="0" dirty="0" err="1">
                          <a:solidFill>
                            <a:schemeClr val="bg1"/>
                          </a:solidFill>
                        </a:rPr>
                        <a:t>eg</a:t>
                      </a:r>
                      <a:r>
                        <a:rPr lang="en-GB" sz="1600" i="0" dirty="0">
                          <a:solidFill>
                            <a:schemeClr val="bg1"/>
                          </a:solidFill>
                        </a:rPr>
                        <a:t> on the use of martini glasses for various types of cocktails</a:t>
                      </a:r>
                      <a:endParaRPr lang="pl-PL" sz="1600" i="0" dirty="0">
                        <a:solidFill>
                          <a:schemeClr val="bg1"/>
                        </a:solidFill>
                      </a:endParaRPr>
                    </a:p>
                  </a:txBody>
                  <a:tcPr anchor="ctr"/>
                </a:tc>
                <a:extLst>
                  <a:ext uri="{0D108BD9-81ED-4DB2-BD59-A6C34878D82A}">
                    <a16:rowId xmlns:a16="http://schemas.microsoft.com/office/drawing/2014/main" val="10001"/>
                  </a:ext>
                </a:extLst>
              </a:tr>
              <a:tr h="1060702">
                <a:tc>
                  <a:txBody>
                    <a:bodyPr/>
                    <a:lstStyle/>
                    <a:p>
                      <a:pPr marL="342900" indent="-342900">
                        <a:lnSpc>
                          <a:spcPct val="114000"/>
                        </a:lnSpc>
                        <a:spcAft>
                          <a:spcPts val="600"/>
                        </a:spcAft>
                        <a:buBlip>
                          <a:blip r:embed="rId2"/>
                        </a:buBlip>
                      </a:pPr>
                      <a:r>
                        <a:rPr lang="pl-PL" sz="1600" b="1" dirty="0">
                          <a:solidFill>
                            <a:schemeClr val="bg1"/>
                          </a:solidFill>
                        </a:rPr>
                        <a:t>NARRATIVE </a:t>
                      </a:r>
                    </a:p>
                  </a:txBody>
                  <a:tcPr anchor="ctr"/>
                </a:tc>
                <a:tc>
                  <a:txBody>
                    <a:bodyPr/>
                    <a:lstStyle/>
                    <a:p>
                      <a:r>
                        <a:rPr lang="en-GB" sz="1600" dirty="0">
                          <a:solidFill>
                            <a:schemeClr val="bg1"/>
                          </a:solidFill>
                        </a:rPr>
                        <a:t>verbal presentation of some action or event, e.g. resolving a conflict situation between guests</a:t>
                      </a:r>
                      <a:endParaRPr lang="pl-PL" sz="1600" i="1" dirty="0">
                        <a:solidFill>
                          <a:schemeClr val="bg1"/>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368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13</a:t>
            </a:fld>
            <a:endParaRPr lang="en-US" altLang="pl-PL"/>
          </a:p>
        </p:txBody>
      </p:sp>
      <p:grpSp>
        <p:nvGrpSpPr>
          <p:cNvPr id="7" name="Grupa 6">
            <a:extLst>
              <a:ext uri="{FF2B5EF4-FFF2-40B4-BE49-F238E27FC236}">
                <a16:creationId xmlns:a16="http://schemas.microsoft.com/office/drawing/2014/main" id="{B9894B22-F16D-41C3-8D9A-C07B6E20C941}"/>
              </a:ext>
            </a:extLst>
          </p:cNvPr>
          <p:cNvGrpSpPr/>
          <p:nvPr/>
        </p:nvGrpSpPr>
        <p:grpSpPr>
          <a:xfrm>
            <a:off x="1559496" y="1318219"/>
            <a:ext cx="8856984" cy="5138926"/>
            <a:chOff x="4224487" y="1318219"/>
            <a:chExt cx="6000614" cy="5138926"/>
          </a:xfrm>
        </p:grpSpPr>
        <p:sp>
          <p:nvSpPr>
            <p:cNvPr id="8" name="Prostokąt 7">
              <a:extLst>
                <a:ext uri="{FF2B5EF4-FFF2-40B4-BE49-F238E27FC236}">
                  <a16:creationId xmlns:a16="http://schemas.microsoft.com/office/drawing/2014/main" id="{7AF2424D-0D25-4489-BBA1-3D2A5BD94265}"/>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rostokąt 8">
              <a:extLst>
                <a:ext uri="{FF2B5EF4-FFF2-40B4-BE49-F238E27FC236}">
                  <a16:creationId xmlns:a16="http://schemas.microsoft.com/office/drawing/2014/main" id="{2A499D4B-B4C2-447A-91F9-4291A36F224E}"/>
                </a:ext>
              </a:extLst>
            </p:cNvPr>
            <p:cNvSpPr/>
            <p:nvPr/>
          </p:nvSpPr>
          <p:spPr>
            <a:xfrm>
              <a:off x="4224487" y="1318219"/>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Trójkąt prostokątny 9">
              <a:extLst>
                <a:ext uri="{FF2B5EF4-FFF2-40B4-BE49-F238E27FC236}">
                  <a16:creationId xmlns:a16="http://schemas.microsoft.com/office/drawing/2014/main" id="{571996C1-3E2A-4FBA-835C-39D454D30C94}"/>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12" name="Prostokąt 11">
            <a:extLst>
              <a:ext uri="{FF2B5EF4-FFF2-40B4-BE49-F238E27FC236}">
                <a16:creationId xmlns:a16="http://schemas.microsoft.com/office/drawing/2014/main" id="{DC4D1FE7-902A-4618-9E9A-AE99457F1624}"/>
              </a:ext>
            </a:extLst>
          </p:cNvPr>
          <p:cNvSpPr/>
          <p:nvPr/>
        </p:nvSpPr>
        <p:spPr>
          <a:xfrm>
            <a:off x="1728074" y="1516722"/>
            <a:ext cx="8424936" cy="707886"/>
          </a:xfrm>
          <a:prstGeom prst="rect">
            <a:avLst/>
          </a:prstGeom>
        </p:spPr>
        <p:txBody>
          <a:bodyPr wrap="square">
            <a:spAutoFit/>
          </a:bodyPr>
          <a:lstStyle/>
          <a:p>
            <a:pPr algn="ctr"/>
            <a:r>
              <a:rPr lang="pl-PL" sz="2000" b="1" dirty="0">
                <a:solidFill>
                  <a:srgbClr val="FF8803"/>
                </a:solidFill>
              </a:rPr>
              <a:t>EXPOSITORY METHODS </a:t>
            </a:r>
            <a:r>
              <a:rPr lang="pl-PL" sz="2000" b="1" dirty="0">
                <a:solidFill>
                  <a:schemeClr val="bg1"/>
                </a:solidFill>
              </a:rPr>
              <a:t>MOST OFTEN USED IN TRAINING</a:t>
            </a:r>
          </a:p>
          <a:p>
            <a:pPr algn="ctr"/>
            <a:endParaRPr lang="pl-PL" sz="2000" b="1" dirty="0">
              <a:solidFill>
                <a:schemeClr val="bg1"/>
              </a:solidFill>
            </a:endParaRPr>
          </a:p>
        </p:txBody>
      </p:sp>
      <p:graphicFrame>
        <p:nvGraphicFramePr>
          <p:cNvPr id="16" name="Tabela 15">
            <a:extLst>
              <a:ext uri="{FF2B5EF4-FFF2-40B4-BE49-F238E27FC236}">
                <a16:creationId xmlns:a16="http://schemas.microsoft.com/office/drawing/2014/main" id="{AAA71EC1-AC38-436B-A41F-9FD24560F9D4}"/>
              </a:ext>
            </a:extLst>
          </p:cNvPr>
          <p:cNvGraphicFramePr>
            <a:graphicFrameLocks noGrp="1"/>
          </p:cNvGraphicFramePr>
          <p:nvPr>
            <p:extLst>
              <p:ext uri="{D42A27DB-BD31-4B8C-83A1-F6EECF244321}">
                <p14:modId xmlns:p14="http://schemas.microsoft.com/office/powerpoint/2010/main" val="3833846543"/>
              </p:ext>
            </p:extLst>
          </p:nvPr>
        </p:nvGraphicFramePr>
        <p:xfrm>
          <a:off x="1686474" y="2207474"/>
          <a:ext cx="8585990" cy="3326441"/>
        </p:xfrm>
        <a:graphic>
          <a:graphicData uri="http://schemas.openxmlformats.org/drawingml/2006/table">
            <a:tbl>
              <a:tblPr firstRow="1" bandRow="1">
                <a:tableStyleId>{2D5ABB26-0587-4C30-8999-92F81FD0307C}</a:tableStyleId>
              </a:tblPr>
              <a:tblGrid>
                <a:gridCol w="1716440">
                  <a:extLst>
                    <a:ext uri="{9D8B030D-6E8A-4147-A177-3AD203B41FA5}">
                      <a16:colId xmlns:a16="http://schemas.microsoft.com/office/drawing/2014/main" val="20000"/>
                    </a:ext>
                  </a:extLst>
                </a:gridCol>
                <a:gridCol w="6869550">
                  <a:extLst>
                    <a:ext uri="{9D8B030D-6E8A-4147-A177-3AD203B41FA5}">
                      <a16:colId xmlns:a16="http://schemas.microsoft.com/office/drawing/2014/main" val="20001"/>
                    </a:ext>
                  </a:extLst>
                </a:gridCol>
              </a:tblGrid>
              <a:tr h="1009145">
                <a:tc>
                  <a:txBody>
                    <a:bodyPr/>
                    <a:lstStyle/>
                    <a:p>
                      <a:pPr marL="342900" indent="-342900">
                        <a:lnSpc>
                          <a:spcPct val="114000"/>
                        </a:lnSpc>
                        <a:spcAft>
                          <a:spcPts val="600"/>
                        </a:spcAft>
                        <a:buBlip>
                          <a:blip r:embed="rId2"/>
                        </a:buBlip>
                      </a:pPr>
                      <a:r>
                        <a:rPr lang="pl-PL" sz="1600" b="1" dirty="0">
                          <a:solidFill>
                            <a:schemeClr val="bg1"/>
                          </a:solidFill>
                        </a:rPr>
                        <a:t>DESCRIPTION</a:t>
                      </a:r>
                    </a:p>
                  </a:txBody>
                  <a:tcPr anchor="ctr"/>
                </a:tc>
                <a:tc>
                  <a:txBody>
                    <a:bodyPr/>
                    <a:lstStyle/>
                    <a:p>
                      <a:r>
                        <a:rPr lang="en-GB" sz="1600" i="0" dirty="0">
                          <a:solidFill>
                            <a:schemeClr val="bg1"/>
                          </a:solidFill>
                        </a:rPr>
                        <a:t>characterisation of objects, phenomena, activities unknown to participants –</a:t>
                      </a:r>
                    </a:p>
                    <a:p>
                      <a:r>
                        <a:rPr lang="en-GB" sz="1600" i="0" dirty="0">
                          <a:solidFill>
                            <a:schemeClr val="bg1"/>
                          </a:solidFill>
                        </a:rPr>
                        <a:t> e.g. differences in the colour of rum, depending on the time of aging</a:t>
                      </a:r>
                      <a:endParaRPr lang="pl-PL" sz="1600" i="0" dirty="0">
                        <a:solidFill>
                          <a:schemeClr val="bg1"/>
                        </a:solidFill>
                      </a:endParaRPr>
                    </a:p>
                  </a:txBody>
                  <a:tcPr anchor="ctr"/>
                </a:tc>
                <a:extLst>
                  <a:ext uri="{0D108BD9-81ED-4DB2-BD59-A6C34878D82A}">
                    <a16:rowId xmlns:a16="http://schemas.microsoft.com/office/drawing/2014/main" val="10003"/>
                  </a:ext>
                </a:extLst>
              </a:tr>
              <a:tr h="1308151">
                <a:tc>
                  <a:txBody>
                    <a:bodyPr/>
                    <a:lstStyle/>
                    <a:p>
                      <a:pPr marL="342900" indent="-342900">
                        <a:lnSpc>
                          <a:spcPct val="114000"/>
                        </a:lnSpc>
                        <a:spcAft>
                          <a:spcPts val="600"/>
                        </a:spcAft>
                        <a:buBlip>
                          <a:blip r:embed="rId2"/>
                        </a:buBlip>
                      </a:pPr>
                      <a:r>
                        <a:rPr lang="pl-PL" sz="1600" b="1" dirty="0">
                          <a:solidFill>
                            <a:schemeClr val="bg1"/>
                          </a:solidFill>
                        </a:rPr>
                        <a:t>ANEGDOTE </a:t>
                      </a:r>
                    </a:p>
                  </a:txBody>
                  <a:tcPr anchor="ctr"/>
                </a:tc>
                <a:tc>
                  <a:txBody>
                    <a:bodyPr/>
                    <a:lstStyle/>
                    <a:p>
                      <a:r>
                        <a:rPr lang="en-GB" sz="1600" i="0" dirty="0">
                          <a:solidFill>
                            <a:schemeClr val="bg1"/>
                          </a:solidFill>
                        </a:rPr>
                        <a:t>short story about some funny or unusual event, ended with a surprising, witty point, for example about exchanging sentences with guests, such as:</a:t>
                      </a:r>
                    </a:p>
                    <a:p>
                      <a:r>
                        <a:rPr lang="en-GB" sz="1600" i="0" dirty="0">
                          <a:solidFill>
                            <a:schemeClr val="bg1"/>
                          </a:solidFill>
                        </a:rPr>
                        <a:t>How should this beer taste? </a:t>
                      </a:r>
                    </a:p>
                    <a:p>
                      <a:r>
                        <a:rPr lang="en-GB" sz="1600" i="0" dirty="0">
                          <a:solidFill>
                            <a:schemeClr val="bg1"/>
                          </a:solidFill>
                        </a:rPr>
                        <a:t>So, that Chelsea wins.</a:t>
                      </a:r>
                      <a:endParaRPr lang="pl-PL" sz="1600" i="0" dirty="0">
                        <a:solidFill>
                          <a:schemeClr val="bg1"/>
                        </a:solidFill>
                      </a:endParaRPr>
                    </a:p>
                  </a:txBody>
                  <a:tcPr anchor="ctr"/>
                </a:tc>
                <a:extLst>
                  <a:ext uri="{0D108BD9-81ED-4DB2-BD59-A6C34878D82A}">
                    <a16:rowId xmlns:a16="http://schemas.microsoft.com/office/drawing/2014/main" val="10004"/>
                  </a:ext>
                </a:extLst>
              </a:tr>
              <a:tr h="1009145">
                <a:tc>
                  <a:txBody>
                    <a:bodyPr/>
                    <a:lstStyle/>
                    <a:p>
                      <a:pPr marL="342900" indent="-342900">
                        <a:lnSpc>
                          <a:spcPct val="114000"/>
                        </a:lnSpc>
                        <a:spcAft>
                          <a:spcPts val="600"/>
                        </a:spcAft>
                        <a:buBlip>
                          <a:blip r:embed="rId2"/>
                        </a:buBlip>
                      </a:pPr>
                      <a:r>
                        <a:rPr lang="pl-PL" sz="1600" b="1" dirty="0">
                          <a:solidFill>
                            <a:schemeClr val="bg1"/>
                          </a:solidFill>
                        </a:rPr>
                        <a:t>INSTRUCTION</a:t>
                      </a:r>
                    </a:p>
                  </a:txBody>
                  <a:tcPr anchor="ctr"/>
                </a:tc>
                <a:tc>
                  <a:txBody>
                    <a:bodyPr/>
                    <a:lstStyle/>
                    <a:p>
                      <a:r>
                        <a:rPr lang="en-GB" sz="1600" dirty="0">
                          <a:solidFill>
                            <a:schemeClr val="bg1"/>
                          </a:solidFill>
                        </a:rPr>
                        <a:t>explanation for understanding the phenomenon, </a:t>
                      </a:r>
                    </a:p>
                    <a:p>
                      <a:r>
                        <a:rPr lang="en-GB" sz="1600" dirty="0" err="1">
                          <a:solidFill>
                            <a:schemeClr val="bg1"/>
                          </a:solidFill>
                        </a:rPr>
                        <a:t>eg</a:t>
                      </a:r>
                      <a:r>
                        <a:rPr lang="en-GB" sz="1600" dirty="0">
                          <a:solidFill>
                            <a:schemeClr val="bg1"/>
                          </a:solidFill>
                        </a:rPr>
                        <a:t> how to pour ingredients into </a:t>
                      </a:r>
                      <a:r>
                        <a:rPr lang="en-GB" sz="1600" dirty="0" err="1">
                          <a:solidFill>
                            <a:schemeClr val="bg1"/>
                          </a:solidFill>
                        </a:rPr>
                        <a:t>campari</a:t>
                      </a:r>
                      <a:r>
                        <a:rPr lang="en-GB" sz="1600" dirty="0">
                          <a:solidFill>
                            <a:schemeClr val="bg1"/>
                          </a:solidFill>
                        </a:rPr>
                        <a:t> with orange juice, so that they do not mix</a:t>
                      </a:r>
                      <a:endParaRPr lang="pl-PL" sz="1600" i="1" dirty="0">
                        <a:solidFill>
                          <a:schemeClr val="bg1"/>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6033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14</a:t>
            </a:fld>
            <a:endParaRPr lang="en-US" altLang="pl-PL"/>
          </a:p>
        </p:txBody>
      </p:sp>
      <p:sp>
        <p:nvSpPr>
          <p:cNvPr id="9" name="Prostokąt 8">
            <a:extLst>
              <a:ext uri="{FF2B5EF4-FFF2-40B4-BE49-F238E27FC236}">
                <a16:creationId xmlns:a16="http://schemas.microsoft.com/office/drawing/2014/main" id="{42093C9B-FB8C-4EE4-9338-3BBB9CE3930A}"/>
              </a:ext>
            </a:extLst>
          </p:cNvPr>
          <p:cNvSpPr/>
          <p:nvPr/>
        </p:nvSpPr>
        <p:spPr>
          <a:xfrm>
            <a:off x="3923911" y="6146690"/>
            <a:ext cx="1314142" cy="523220"/>
          </a:xfrm>
          <a:prstGeom prst="rect">
            <a:avLst/>
          </a:prstGeom>
        </p:spPr>
        <p:txBody>
          <a:bodyPr wrap="none">
            <a:spAutoFit/>
          </a:bodyPr>
          <a:lstStyle/>
          <a:p>
            <a:r>
              <a:rPr lang="pl-PL" sz="1400" dirty="0">
                <a:solidFill>
                  <a:schemeClr val="tx1">
                    <a:lumMod val="95000"/>
                    <a:lumOff val="5000"/>
                  </a:schemeClr>
                </a:solidFill>
              </a:rPr>
              <a:t>PODCAST </a:t>
            </a:r>
          </a:p>
          <a:p>
            <a:r>
              <a:rPr lang="pl-PL" sz="1400" dirty="0" err="1">
                <a:solidFill>
                  <a:schemeClr val="tx1">
                    <a:lumMod val="95000"/>
                    <a:lumOff val="5000"/>
                  </a:schemeClr>
                </a:solidFill>
              </a:rPr>
              <a:t>Recording</a:t>
            </a:r>
            <a:r>
              <a:rPr lang="pl-PL" sz="1400" dirty="0">
                <a:solidFill>
                  <a:schemeClr val="tx1">
                    <a:lumMod val="95000"/>
                    <a:lumOff val="5000"/>
                  </a:schemeClr>
                </a:solidFill>
              </a:rPr>
              <a:t> no 2 </a:t>
            </a:r>
          </a:p>
        </p:txBody>
      </p:sp>
      <p:pic>
        <p:nvPicPr>
          <p:cNvPr id="10" name="Obraz 9">
            <a:extLst>
              <a:ext uri="{FF2B5EF4-FFF2-40B4-BE49-F238E27FC236}">
                <a16:creationId xmlns:a16="http://schemas.microsoft.com/office/drawing/2014/main" id="{AC1788F7-F975-40C3-8801-0CC8C2664EEE}"/>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11" name="Prostokąt 10">
            <a:extLst>
              <a:ext uri="{FF2B5EF4-FFF2-40B4-BE49-F238E27FC236}">
                <a16:creationId xmlns:a16="http://schemas.microsoft.com/office/drawing/2014/main" id="{298F1970-3BFD-4AFC-80EE-394710DDAA9C}"/>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Word </a:t>
            </a:r>
            <a:r>
              <a:rPr lang="pl-PL" sz="1400" dirty="0" err="1"/>
              <a:t>card</a:t>
            </a:r>
            <a:r>
              <a:rPr lang="pl-PL" sz="1400" dirty="0"/>
              <a:t>  3</a:t>
            </a:r>
            <a:endParaRPr lang="pl-PL" sz="1400" u="sng" dirty="0">
              <a:solidFill>
                <a:schemeClr val="tx1">
                  <a:lumMod val="85000"/>
                  <a:lumOff val="15000"/>
                </a:schemeClr>
              </a:solidFill>
            </a:endParaRPr>
          </a:p>
        </p:txBody>
      </p:sp>
      <p:pic>
        <p:nvPicPr>
          <p:cNvPr id="12" name="Grafika 11">
            <a:extLst>
              <a:ext uri="{FF2B5EF4-FFF2-40B4-BE49-F238E27FC236}">
                <a16:creationId xmlns:a16="http://schemas.microsoft.com/office/drawing/2014/main" id="{8655A04A-3F9C-4A04-8E9E-3237062E1F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grpSp>
        <p:nvGrpSpPr>
          <p:cNvPr id="19" name="Grupa 18">
            <a:extLst>
              <a:ext uri="{FF2B5EF4-FFF2-40B4-BE49-F238E27FC236}">
                <a16:creationId xmlns:a16="http://schemas.microsoft.com/office/drawing/2014/main" id="{1F84D9A8-464C-4727-A6EE-A23EDB9EADBA}"/>
              </a:ext>
            </a:extLst>
          </p:cNvPr>
          <p:cNvGrpSpPr/>
          <p:nvPr/>
        </p:nvGrpSpPr>
        <p:grpSpPr>
          <a:xfrm>
            <a:off x="1890496" y="1556792"/>
            <a:ext cx="6745868" cy="3889900"/>
            <a:chOff x="4224487" y="1318219"/>
            <a:chExt cx="6000614" cy="5138926"/>
          </a:xfrm>
        </p:grpSpPr>
        <p:sp>
          <p:nvSpPr>
            <p:cNvPr id="20" name="Prostokąt 19">
              <a:extLst>
                <a:ext uri="{FF2B5EF4-FFF2-40B4-BE49-F238E27FC236}">
                  <a16:creationId xmlns:a16="http://schemas.microsoft.com/office/drawing/2014/main" id="{52E461C2-C66E-450E-B81C-18232C4511EF}"/>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Prostokąt 20">
              <a:extLst>
                <a:ext uri="{FF2B5EF4-FFF2-40B4-BE49-F238E27FC236}">
                  <a16:creationId xmlns:a16="http://schemas.microsoft.com/office/drawing/2014/main" id="{08CB4DEB-72A5-42F0-BDE8-CEB656FB2405}"/>
                </a:ext>
              </a:extLst>
            </p:cNvPr>
            <p:cNvSpPr/>
            <p:nvPr/>
          </p:nvSpPr>
          <p:spPr>
            <a:xfrm>
              <a:off x="4224487" y="1318219"/>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2" name="Trójkąt prostokątny 21">
              <a:extLst>
                <a:ext uri="{FF2B5EF4-FFF2-40B4-BE49-F238E27FC236}">
                  <a16:creationId xmlns:a16="http://schemas.microsoft.com/office/drawing/2014/main" id="{42F08112-E420-4A28-A8F6-B003CFD9920F}"/>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3" name="Prostokąt 22">
            <a:extLst>
              <a:ext uri="{FF2B5EF4-FFF2-40B4-BE49-F238E27FC236}">
                <a16:creationId xmlns:a16="http://schemas.microsoft.com/office/drawing/2014/main" id="{D717A515-5C80-4E1B-AE94-D9348EABB8C4}"/>
              </a:ext>
            </a:extLst>
          </p:cNvPr>
          <p:cNvSpPr/>
          <p:nvPr/>
        </p:nvSpPr>
        <p:spPr>
          <a:xfrm>
            <a:off x="1003516" y="1670598"/>
            <a:ext cx="8424936" cy="400110"/>
          </a:xfrm>
          <a:prstGeom prst="rect">
            <a:avLst/>
          </a:prstGeom>
        </p:spPr>
        <p:txBody>
          <a:bodyPr wrap="square">
            <a:spAutoFit/>
          </a:bodyPr>
          <a:lstStyle/>
          <a:p>
            <a:pPr algn="ctr"/>
            <a:r>
              <a:rPr lang="pl-PL" sz="2000" b="1" dirty="0">
                <a:solidFill>
                  <a:srgbClr val="FD7E01"/>
                </a:solidFill>
              </a:rPr>
              <a:t>PROBLEM METHOD</a:t>
            </a:r>
          </a:p>
        </p:txBody>
      </p:sp>
      <p:sp>
        <p:nvSpPr>
          <p:cNvPr id="5" name="Prostokąt 4">
            <a:extLst>
              <a:ext uri="{FF2B5EF4-FFF2-40B4-BE49-F238E27FC236}">
                <a16:creationId xmlns:a16="http://schemas.microsoft.com/office/drawing/2014/main" id="{FFF6275C-847B-4C8C-A97C-A81DB4D9BD71}"/>
              </a:ext>
            </a:extLst>
          </p:cNvPr>
          <p:cNvSpPr/>
          <p:nvPr/>
        </p:nvSpPr>
        <p:spPr>
          <a:xfrm>
            <a:off x="2232248" y="2274838"/>
            <a:ext cx="6096000" cy="2339102"/>
          </a:xfrm>
          <a:prstGeom prst="rect">
            <a:avLst/>
          </a:prstGeom>
        </p:spPr>
        <p:txBody>
          <a:bodyPr>
            <a:spAutoFit/>
          </a:bodyPr>
          <a:lstStyle/>
          <a:p>
            <a:pPr>
              <a:spcBef>
                <a:spcPts val="600"/>
              </a:spcBef>
              <a:spcAft>
                <a:spcPts val="600"/>
              </a:spcAft>
            </a:pPr>
            <a:r>
              <a:rPr lang="en-GB" dirty="0">
                <a:solidFill>
                  <a:schemeClr val="bg1"/>
                </a:solidFill>
              </a:rPr>
              <a:t>They involve much more commitment</a:t>
            </a:r>
            <a:r>
              <a:rPr lang="pl-PL" dirty="0">
                <a:solidFill>
                  <a:schemeClr val="bg1"/>
                </a:solidFill>
              </a:rPr>
              <a:t> </a:t>
            </a:r>
            <a:r>
              <a:rPr lang="en-GB" dirty="0">
                <a:solidFill>
                  <a:schemeClr val="bg1"/>
                </a:solidFill>
              </a:rPr>
              <a:t>on the part of training participants than the expository methods.</a:t>
            </a:r>
          </a:p>
          <a:p>
            <a:pPr>
              <a:spcBef>
                <a:spcPts val="600"/>
              </a:spcBef>
              <a:spcAft>
                <a:spcPts val="600"/>
              </a:spcAft>
            </a:pPr>
            <a:r>
              <a:rPr lang="en-GB" dirty="0">
                <a:solidFill>
                  <a:schemeClr val="bg1"/>
                </a:solidFill>
              </a:rPr>
              <a:t>They require active participation related to the solution of </a:t>
            </a:r>
            <a:br>
              <a:rPr lang="pl-PL" dirty="0">
                <a:solidFill>
                  <a:schemeClr val="bg1"/>
                </a:solidFill>
              </a:rPr>
            </a:br>
            <a:r>
              <a:rPr lang="en-GB" dirty="0">
                <a:solidFill>
                  <a:schemeClr val="bg1"/>
                </a:solidFill>
              </a:rPr>
              <a:t>a given problem posed in a way that that trainer determines.</a:t>
            </a:r>
          </a:p>
          <a:p>
            <a:pPr>
              <a:spcBef>
                <a:spcPts val="600"/>
              </a:spcBef>
              <a:spcAft>
                <a:spcPts val="600"/>
              </a:spcAft>
            </a:pPr>
            <a:r>
              <a:rPr lang="en-GB" dirty="0">
                <a:solidFill>
                  <a:schemeClr val="bg1"/>
                </a:solidFill>
              </a:rPr>
              <a:t>The effectiveness of these methods is much higher than the expository method , because it forces the need to find the final solution.</a:t>
            </a:r>
            <a:endParaRPr lang="pl-PL" dirty="0"/>
          </a:p>
        </p:txBody>
      </p:sp>
      <p:pic>
        <p:nvPicPr>
          <p:cNvPr id="25" name="Grafika 24">
            <a:extLst>
              <a:ext uri="{FF2B5EF4-FFF2-40B4-BE49-F238E27FC236}">
                <a16:creationId xmlns:a16="http://schemas.microsoft.com/office/drawing/2014/main" id="{B315EF7D-9BF1-4A31-B8C8-1085A29F9C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8725" y="2060848"/>
            <a:ext cx="1943100" cy="2888742"/>
          </a:xfrm>
          <a:prstGeom prst="rect">
            <a:avLst/>
          </a:prstGeom>
        </p:spPr>
      </p:pic>
    </p:spTree>
    <p:extLst>
      <p:ext uri="{BB962C8B-B14F-4D97-AF65-F5344CB8AC3E}">
        <p14:creationId xmlns:p14="http://schemas.microsoft.com/office/powerpoint/2010/main" val="349164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15</a:t>
            </a:fld>
            <a:endParaRPr lang="en-US" altLang="pl-PL"/>
          </a:p>
        </p:txBody>
      </p:sp>
      <p:grpSp>
        <p:nvGrpSpPr>
          <p:cNvPr id="21" name="Grupa 20">
            <a:extLst>
              <a:ext uri="{FF2B5EF4-FFF2-40B4-BE49-F238E27FC236}">
                <a16:creationId xmlns:a16="http://schemas.microsoft.com/office/drawing/2014/main" id="{C93ADEE3-FAB3-4BE3-ACFD-9BC54D64B203}"/>
              </a:ext>
            </a:extLst>
          </p:cNvPr>
          <p:cNvGrpSpPr/>
          <p:nvPr/>
        </p:nvGrpSpPr>
        <p:grpSpPr>
          <a:xfrm>
            <a:off x="1559496" y="1318219"/>
            <a:ext cx="8856984" cy="5138926"/>
            <a:chOff x="4224487" y="1318219"/>
            <a:chExt cx="6000614" cy="5138926"/>
          </a:xfrm>
        </p:grpSpPr>
        <p:sp>
          <p:nvSpPr>
            <p:cNvPr id="22" name="Prostokąt 21">
              <a:extLst>
                <a:ext uri="{FF2B5EF4-FFF2-40B4-BE49-F238E27FC236}">
                  <a16:creationId xmlns:a16="http://schemas.microsoft.com/office/drawing/2014/main" id="{428B5DB8-378C-4A7F-8777-F1E79C71B04A}"/>
                </a:ext>
              </a:extLst>
            </p:cNvPr>
            <p:cNvSpPr/>
            <p:nvPr/>
          </p:nvSpPr>
          <p:spPr>
            <a:xfrm>
              <a:off x="4224487" y="2106839"/>
              <a:ext cx="6000614" cy="3691404"/>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Prostokąt 22">
              <a:extLst>
                <a:ext uri="{FF2B5EF4-FFF2-40B4-BE49-F238E27FC236}">
                  <a16:creationId xmlns:a16="http://schemas.microsoft.com/office/drawing/2014/main" id="{2D1EE623-2D35-40D2-8C4E-CDDF4A062DEF}"/>
                </a:ext>
              </a:extLst>
            </p:cNvPr>
            <p:cNvSpPr/>
            <p:nvPr/>
          </p:nvSpPr>
          <p:spPr>
            <a:xfrm>
              <a:off x="4224487" y="1318219"/>
              <a:ext cx="6000614" cy="788620"/>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Trójkąt prostokątny 23">
              <a:extLst>
                <a:ext uri="{FF2B5EF4-FFF2-40B4-BE49-F238E27FC236}">
                  <a16:creationId xmlns:a16="http://schemas.microsoft.com/office/drawing/2014/main" id="{3123FE67-937F-4275-AF9E-0024F74C661B}"/>
                </a:ext>
              </a:extLst>
            </p:cNvPr>
            <p:cNvSpPr/>
            <p:nvPr/>
          </p:nvSpPr>
          <p:spPr>
            <a:xfrm rot="10800000">
              <a:off x="9771938" y="5798243"/>
              <a:ext cx="453161" cy="658902"/>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5" name="Prostokąt 24">
            <a:extLst>
              <a:ext uri="{FF2B5EF4-FFF2-40B4-BE49-F238E27FC236}">
                <a16:creationId xmlns:a16="http://schemas.microsoft.com/office/drawing/2014/main" id="{7CBFE870-FEE1-4BBB-BA69-4EC06DA44B0A}"/>
              </a:ext>
            </a:extLst>
          </p:cNvPr>
          <p:cNvSpPr/>
          <p:nvPr/>
        </p:nvSpPr>
        <p:spPr>
          <a:xfrm>
            <a:off x="1728074" y="1411308"/>
            <a:ext cx="8424936" cy="646331"/>
          </a:xfrm>
          <a:prstGeom prst="rect">
            <a:avLst/>
          </a:prstGeom>
        </p:spPr>
        <p:txBody>
          <a:bodyPr wrap="square">
            <a:spAutoFit/>
          </a:bodyPr>
          <a:lstStyle/>
          <a:p>
            <a:pPr algn="ctr"/>
            <a:r>
              <a:rPr lang="pl-PL" b="1" dirty="0">
                <a:solidFill>
                  <a:srgbClr val="FD6D01"/>
                </a:solidFill>
              </a:rPr>
              <a:t>PROBLEM METHOD</a:t>
            </a:r>
          </a:p>
          <a:p>
            <a:pPr algn="ctr"/>
            <a:r>
              <a:rPr lang="pl-PL" b="1" dirty="0">
                <a:solidFill>
                  <a:schemeClr val="bg1"/>
                </a:solidFill>
              </a:rPr>
              <a:t>MOST OFTEN USED DURING TRAINING AND COURSES</a:t>
            </a:r>
          </a:p>
        </p:txBody>
      </p:sp>
      <p:graphicFrame>
        <p:nvGraphicFramePr>
          <p:cNvPr id="26" name="Tabela 25">
            <a:extLst>
              <a:ext uri="{FF2B5EF4-FFF2-40B4-BE49-F238E27FC236}">
                <a16:creationId xmlns:a16="http://schemas.microsoft.com/office/drawing/2014/main" id="{9164C18C-4907-44FD-8EFD-6618F96BA22B}"/>
              </a:ext>
            </a:extLst>
          </p:cNvPr>
          <p:cNvGraphicFramePr>
            <a:graphicFrameLocks noGrp="1"/>
          </p:cNvGraphicFramePr>
          <p:nvPr>
            <p:extLst>
              <p:ext uri="{D42A27DB-BD31-4B8C-83A1-F6EECF244321}">
                <p14:modId xmlns:p14="http://schemas.microsoft.com/office/powerpoint/2010/main" val="3286053784"/>
              </p:ext>
            </p:extLst>
          </p:nvPr>
        </p:nvGraphicFramePr>
        <p:xfrm>
          <a:off x="1609511" y="2126234"/>
          <a:ext cx="8466536" cy="3632461"/>
        </p:xfrm>
        <a:graphic>
          <a:graphicData uri="http://schemas.openxmlformats.org/drawingml/2006/table">
            <a:tbl>
              <a:tblPr firstRow="1" bandRow="1">
                <a:tableStyleId>{2D5ABB26-0587-4C30-8999-92F81FD0307C}</a:tableStyleId>
              </a:tblPr>
              <a:tblGrid>
                <a:gridCol w="2182233">
                  <a:extLst>
                    <a:ext uri="{9D8B030D-6E8A-4147-A177-3AD203B41FA5}">
                      <a16:colId xmlns:a16="http://schemas.microsoft.com/office/drawing/2014/main" val="20000"/>
                    </a:ext>
                  </a:extLst>
                </a:gridCol>
                <a:gridCol w="6284303">
                  <a:extLst>
                    <a:ext uri="{9D8B030D-6E8A-4147-A177-3AD203B41FA5}">
                      <a16:colId xmlns:a16="http://schemas.microsoft.com/office/drawing/2014/main" val="20001"/>
                    </a:ext>
                  </a:extLst>
                </a:gridCol>
              </a:tblGrid>
              <a:tr h="1151258">
                <a:tc>
                  <a:txBody>
                    <a:bodyPr/>
                    <a:lstStyle/>
                    <a:p>
                      <a:pPr marL="342900" indent="-342900">
                        <a:lnSpc>
                          <a:spcPct val="114000"/>
                        </a:lnSpc>
                        <a:spcAft>
                          <a:spcPts val="600"/>
                        </a:spcAft>
                        <a:buBlip>
                          <a:blip r:embed="rId2"/>
                        </a:buBlip>
                      </a:pPr>
                      <a:r>
                        <a:rPr lang="pl-PL" sz="1600" b="1" dirty="0">
                          <a:solidFill>
                            <a:schemeClr val="bg1"/>
                          </a:solidFill>
                        </a:rPr>
                        <a:t>PROBLEM LECTURE</a:t>
                      </a:r>
                    </a:p>
                  </a:txBody>
                  <a:tcPr anchor="ctr"/>
                </a:tc>
                <a:tc>
                  <a:txBody>
                    <a:bodyPr/>
                    <a:lstStyle/>
                    <a:p>
                      <a:r>
                        <a:rPr lang="en-GB" sz="1600" b="0" i="0" dirty="0">
                          <a:solidFill>
                            <a:schemeClr val="bg1"/>
                          </a:solidFill>
                        </a:rPr>
                        <a:t>Lecture consisting i</a:t>
                      </a:r>
                      <a:r>
                        <a:rPr lang="en-GB" sz="1600" b="0" i="0" u="sng" dirty="0">
                          <a:solidFill>
                            <a:schemeClr val="bg1"/>
                          </a:solidFill>
                        </a:rPr>
                        <a:t>n proposing a problem by the trainer and then pointing out possible solutions and consequences</a:t>
                      </a:r>
                      <a:r>
                        <a:rPr lang="en-GB" sz="1600" b="0" i="0" dirty="0">
                          <a:solidFill>
                            <a:schemeClr val="bg1"/>
                          </a:solidFill>
                        </a:rPr>
                        <a:t>, for example: It is time to close, and a group of guests are still sat at the bar having a great time.</a:t>
                      </a:r>
                      <a:endParaRPr lang="pl-PL" sz="1600" b="0" i="0" dirty="0">
                        <a:solidFill>
                          <a:schemeClr val="bg1"/>
                        </a:solidFill>
                      </a:endParaRPr>
                    </a:p>
                  </a:txBody>
                  <a:tcPr anchor="ctr"/>
                </a:tc>
                <a:extLst>
                  <a:ext uri="{0D108BD9-81ED-4DB2-BD59-A6C34878D82A}">
                    <a16:rowId xmlns:a16="http://schemas.microsoft.com/office/drawing/2014/main" val="10000"/>
                  </a:ext>
                </a:extLst>
              </a:tr>
              <a:tr h="888113">
                <a:tc>
                  <a:txBody>
                    <a:bodyPr/>
                    <a:lstStyle/>
                    <a:p>
                      <a:pPr marL="342900" indent="-342900">
                        <a:lnSpc>
                          <a:spcPct val="114000"/>
                        </a:lnSpc>
                        <a:spcAft>
                          <a:spcPts val="600"/>
                        </a:spcAft>
                        <a:buBlip>
                          <a:blip r:embed="rId2"/>
                        </a:buBlip>
                      </a:pPr>
                      <a:r>
                        <a:rPr lang="pl-PL" sz="1600" b="1" dirty="0" err="1">
                          <a:solidFill>
                            <a:schemeClr val="bg1"/>
                          </a:solidFill>
                        </a:rPr>
                        <a:t>CONTROVERSIAL</a:t>
                      </a:r>
                      <a:r>
                        <a:rPr lang="pl-PL" sz="1600" b="1" dirty="0">
                          <a:solidFill>
                            <a:schemeClr val="bg1"/>
                          </a:solidFill>
                        </a:rPr>
                        <a:t> </a:t>
                      </a:r>
                      <a:r>
                        <a:rPr lang="pl-PL" sz="1600" b="1" dirty="0" err="1">
                          <a:solidFill>
                            <a:schemeClr val="bg1"/>
                          </a:solidFill>
                        </a:rPr>
                        <a:t>LECTURE</a:t>
                      </a:r>
                      <a:endParaRPr lang="pl-PL" sz="1600" b="1" dirty="0">
                        <a:solidFill>
                          <a:schemeClr val="bg1"/>
                        </a:solidFill>
                      </a:endParaRPr>
                    </a:p>
                  </a:txBody>
                  <a:tcPr anchor="ctr"/>
                </a:tc>
                <a:tc>
                  <a:txBody>
                    <a:bodyPr/>
                    <a:lstStyle/>
                    <a:p>
                      <a:r>
                        <a:rPr lang="en-GB" sz="1600" i="0" u="none" dirty="0">
                          <a:solidFill>
                            <a:schemeClr val="bg1"/>
                          </a:solidFill>
                        </a:rPr>
                        <a:t>It consists in interleaving it with the participants' statements or carrying out their tasks, </a:t>
                      </a:r>
                      <a:endParaRPr lang="pl-PL" sz="1600" i="0" u="none" dirty="0">
                        <a:solidFill>
                          <a:schemeClr val="bg1"/>
                        </a:solidFill>
                      </a:endParaRPr>
                    </a:p>
                    <a:p>
                      <a:r>
                        <a:rPr lang="en-GB" sz="1600" i="0" u="none" dirty="0" err="1">
                          <a:solidFill>
                            <a:schemeClr val="bg1"/>
                          </a:solidFill>
                        </a:rPr>
                        <a:t>eg.</a:t>
                      </a:r>
                      <a:r>
                        <a:rPr lang="en-GB" sz="1600" i="0" u="none" dirty="0">
                          <a:solidFill>
                            <a:schemeClr val="bg1"/>
                          </a:solidFill>
                        </a:rPr>
                        <a:t> After discussing the rules for cutting out decorative elements from sugar masses, participants sketch designs of these decorations.</a:t>
                      </a:r>
                      <a:endParaRPr lang="pl-PL" sz="1600" i="0" u="none" dirty="0">
                        <a:solidFill>
                          <a:schemeClr val="bg1"/>
                        </a:solidFill>
                      </a:endParaRPr>
                    </a:p>
                  </a:txBody>
                  <a:tcPr anchor="ctr"/>
                </a:tc>
                <a:extLst>
                  <a:ext uri="{0D108BD9-81ED-4DB2-BD59-A6C34878D82A}">
                    <a16:rowId xmlns:a16="http://schemas.microsoft.com/office/drawing/2014/main" val="10001"/>
                  </a:ext>
                </a:extLst>
              </a:tr>
              <a:tr h="1414403">
                <a:tc>
                  <a:txBody>
                    <a:bodyPr/>
                    <a:lstStyle/>
                    <a:p>
                      <a:pPr marL="342900" indent="-342900">
                        <a:lnSpc>
                          <a:spcPct val="114000"/>
                        </a:lnSpc>
                        <a:spcAft>
                          <a:spcPts val="600"/>
                        </a:spcAft>
                        <a:buBlip>
                          <a:blip r:embed="rId2"/>
                        </a:buBlip>
                      </a:pPr>
                      <a:r>
                        <a:rPr lang="pl-PL" sz="1600" b="1" dirty="0">
                          <a:solidFill>
                            <a:schemeClr val="bg1"/>
                          </a:solidFill>
                        </a:rPr>
                        <a:t>CLASSIC PROBLEM METHOD</a:t>
                      </a:r>
                    </a:p>
                  </a:txBody>
                  <a:tcPr anchor="ctr"/>
                </a:tc>
                <a:tc>
                  <a:txBody>
                    <a:bodyPr/>
                    <a:lstStyle/>
                    <a:p>
                      <a:r>
                        <a:rPr lang="en-GB" sz="1600" b="0" i="0" dirty="0">
                          <a:solidFill>
                            <a:schemeClr val="bg1"/>
                          </a:solidFill>
                        </a:rPr>
                        <a:t>It consists in solving the problem situation by the learners themselves and indicating possible solutions, </a:t>
                      </a:r>
                    </a:p>
                    <a:p>
                      <a:r>
                        <a:rPr lang="en-GB" sz="1600" b="0" i="0" dirty="0" err="1">
                          <a:solidFill>
                            <a:schemeClr val="bg1"/>
                          </a:solidFill>
                        </a:rPr>
                        <a:t>eg.</a:t>
                      </a:r>
                      <a:r>
                        <a:rPr lang="en-GB" sz="1600" b="0" i="0" dirty="0">
                          <a:solidFill>
                            <a:schemeClr val="bg1"/>
                          </a:solidFill>
                        </a:rPr>
                        <a:t> The leader describes the situation in which the bartender brings  the ordered drink to the table and at the same time the guest  sitting at the bar smashes a glass of cocktail.</a:t>
                      </a:r>
                      <a:endParaRPr lang="pl-PL" sz="1600" b="0" i="0" dirty="0">
                        <a:solidFill>
                          <a:schemeClr val="bg1"/>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444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16</a:t>
            </a:fld>
            <a:endParaRPr lang="en-US" altLang="pl-PL"/>
          </a:p>
        </p:txBody>
      </p:sp>
      <p:sp>
        <p:nvSpPr>
          <p:cNvPr id="7" name="Prostokąt: zagięty narożnik 6">
            <a:extLst>
              <a:ext uri="{FF2B5EF4-FFF2-40B4-BE49-F238E27FC236}">
                <a16:creationId xmlns:a16="http://schemas.microsoft.com/office/drawing/2014/main" id="{C9B2FA47-72B8-4C59-BCC1-03CC40D15512}"/>
              </a:ext>
            </a:extLst>
          </p:cNvPr>
          <p:cNvSpPr/>
          <p:nvPr/>
        </p:nvSpPr>
        <p:spPr>
          <a:xfrm>
            <a:off x="2817785" y="2882551"/>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grpSp>
        <p:nvGrpSpPr>
          <p:cNvPr id="10" name="Grupa 9">
            <a:extLst>
              <a:ext uri="{FF2B5EF4-FFF2-40B4-BE49-F238E27FC236}">
                <a16:creationId xmlns:a16="http://schemas.microsoft.com/office/drawing/2014/main" id="{1C817A4A-AC57-4B4C-9DB7-81C70C0D7CDD}"/>
              </a:ext>
            </a:extLst>
          </p:cNvPr>
          <p:cNvGrpSpPr/>
          <p:nvPr/>
        </p:nvGrpSpPr>
        <p:grpSpPr>
          <a:xfrm>
            <a:off x="1576534" y="1411308"/>
            <a:ext cx="8856984" cy="4393956"/>
            <a:chOff x="4224487" y="1318219"/>
            <a:chExt cx="6000614" cy="5138926"/>
          </a:xfrm>
        </p:grpSpPr>
        <p:sp>
          <p:nvSpPr>
            <p:cNvPr id="11" name="Prostokąt 10">
              <a:extLst>
                <a:ext uri="{FF2B5EF4-FFF2-40B4-BE49-F238E27FC236}">
                  <a16:creationId xmlns:a16="http://schemas.microsoft.com/office/drawing/2014/main" id="{C3D285AB-68AA-43E8-B454-36E81BC0DEEF}"/>
                </a:ext>
              </a:extLst>
            </p:cNvPr>
            <p:cNvSpPr/>
            <p:nvPr/>
          </p:nvSpPr>
          <p:spPr>
            <a:xfrm>
              <a:off x="4224487" y="2106839"/>
              <a:ext cx="6000614" cy="3691404"/>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a:extLst>
                <a:ext uri="{FF2B5EF4-FFF2-40B4-BE49-F238E27FC236}">
                  <a16:creationId xmlns:a16="http://schemas.microsoft.com/office/drawing/2014/main" id="{98BB4FCD-5DE4-407A-828C-646F0FD2C895}"/>
                </a:ext>
              </a:extLst>
            </p:cNvPr>
            <p:cNvSpPr/>
            <p:nvPr/>
          </p:nvSpPr>
          <p:spPr>
            <a:xfrm>
              <a:off x="4224487" y="1318219"/>
              <a:ext cx="6000614" cy="931150"/>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Trójkąt prostokątny 12">
              <a:extLst>
                <a:ext uri="{FF2B5EF4-FFF2-40B4-BE49-F238E27FC236}">
                  <a16:creationId xmlns:a16="http://schemas.microsoft.com/office/drawing/2014/main" id="{820107C9-12E0-48C6-8D0E-9DD69304F756}"/>
                </a:ext>
              </a:extLst>
            </p:cNvPr>
            <p:cNvSpPr/>
            <p:nvPr/>
          </p:nvSpPr>
          <p:spPr>
            <a:xfrm rot="10800000">
              <a:off x="9771938" y="5798243"/>
              <a:ext cx="453161" cy="658902"/>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14" name="Prostokąt 13">
            <a:extLst>
              <a:ext uri="{FF2B5EF4-FFF2-40B4-BE49-F238E27FC236}">
                <a16:creationId xmlns:a16="http://schemas.microsoft.com/office/drawing/2014/main" id="{8A41C8A8-74E4-4A9C-B9F8-EDDAEEE52079}"/>
              </a:ext>
            </a:extLst>
          </p:cNvPr>
          <p:cNvSpPr/>
          <p:nvPr/>
        </p:nvSpPr>
        <p:spPr>
          <a:xfrm>
            <a:off x="1745112" y="1486525"/>
            <a:ext cx="8424936" cy="646331"/>
          </a:xfrm>
          <a:prstGeom prst="rect">
            <a:avLst/>
          </a:prstGeom>
        </p:spPr>
        <p:txBody>
          <a:bodyPr wrap="square">
            <a:spAutoFit/>
          </a:bodyPr>
          <a:lstStyle/>
          <a:p>
            <a:pPr algn="ctr"/>
            <a:r>
              <a:rPr lang="pl-PL" b="1" dirty="0"/>
              <a:t>ACTIVATING METHODS</a:t>
            </a:r>
          </a:p>
          <a:p>
            <a:pPr algn="ctr"/>
            <a:r>
              <a:rPr lang="pl-PL" b="1" dirty="0"/>
              <a:t>MOSTLY USED AT TRAININGS AND COURSES</a:t>
            </a:r>
          </a:p>
        </p:txBody>
      </p:sp>
      <p:graphicFrame>
        <p:nvGraphicFramePr>
          <p:cNvPr id="15" name="Tabela 14">
            <a:extLst>
              <a:ext uri="{FF2B5EF4-FFF2-40B4-BE49-F238E27FC236}">
                <a16:creationId xmlns:a16="http://schemas.microsoft.com/office/drawing/2014/main" id="{6AE3CB7F-7329-4100-A17D-0C63534DB0C9}"/>
              </a:ext>
            </a:extLst>
          </p:cNvPr>
          <p:cNvGraphicFramePr>
            <a:graphicFrameLocks noGrp="1"/>
          </p:cNvGraphicFramePr>
          <p:nvPr>
            <p:extLst>
              <p:ext uri="{D42A27DB-BD31-4B8C-83A1-F6EECF244321}">
                <p14:modId xmlns:p14="http://schemas.microsoft.com/office/powerpoint/2010/main" val="3200044695"/>
              </p:ext>
            </p:extLst>
          </p:nvPr>
        </p:nvGraphicFramePr>
        <p:xfrm>
          <a:off x="1703512" y="2248005"/>
          <a:ext cx="8466536" cy="2802827"/>
        </p:xfrm>
        <a:graphic>
          <a:graphicData uri="http://schemas.openxmlformats.org/drawingml/2006/table">
            <a:tbl>
              <a:tblPr firstRow="1" bandRow="1">
                <a:tableStyleId>{2D5ABB26-0587-4C30-8999-92F81FD0307C}</a:tableStyleId>
              </a:tblPr>
              <a:tblGrid>
                <a:gridCol w="1925884">
                  <a:extLst>
                    <a:ext uri="{9D8B030D-6E8A-4147-A177-3AD203B41FA5}">
                      <a16:colId xmlns:a16="http://schemas.microsoft.com/office/drawing/2014/main" val="20000"/>
                    </a:ext>
                  </a:extLst>
                </a:gridCol>
                <a:gridCol w="6540652">
                  <a:extLst>
                    <a:ext uri="{9D8B030D-6E8A-4147-A177-3AD203B41FA5}">
                      <a16:colId xmlns:a16="http://schemas.microsoft.com/office/drawing/2014/main" val="20001"/>
                    </a:ext>
                  </a:extLst>
                </a:gridCol>
              </a:tblGrid>
              <a:tr h="1146518">
                <a:tc>
                  <a:txBody>
                    <a:bodyPr/>
                    <a:lstStyle/>
                    <a:p>
                      <a:pPr marL="342900" indent="-342900">
                        <a:lnSpc>
                          <a:spcPct val="114000"/>
                        </a:lnSpc>
                        <a:spcAft>
                          <a:spcPts val="600"/>
                        </a:spcAft>
                        <a:buBlip>
                          <a:blip r:embed="rId2"/>
                        </a:buBlip>
                      </a:pPr>
                      <a:r>
                        <a:rPr lang="pl-PL" altLang="pl-PL" sz="1600" b="1" dirty="0">
                          <a:solidFill>
                            <a:schemeClr val="tx1"/>
                          </a:solidFill>
                        </a:rPr>
                        <a:t>CASE AND SITUATIONAL METHODS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dirty="0">
                          <a:solidFill>
                            <a:schemeClr val="tx1"/>
                          </a:solidFill>
                        </a:rPr>
                        <a:t>rely on presenting participants with a description of a case or situation and motivating them to evaluate events, indicating possible solutions, </a:t>
                      </a:r>
                      <a:r>
                        <a:rPr lang="en-GB" sz="1600" b="0" i="0" u="none" dirty="0" err="1">
                          <a:solidFill>
                            <a:schemeClr val="tx1"/>
                          </a:solidFill>
                        </a:rPr>
                        <a:t>eg</a:t>
                      </a:r>
                      <a:r>
                        <a:rPr lang="en-GB" sz="1600" b="0" i="0" u="none" dirty="0">
                          <a:solidFill>
                            <a:schemeClr val="tx1"/>
                          </a:solidFill>
                        </a:rPr>
                        <a:t> a guest complains that the glass of white wine ordered by him is insufficiently chilled. How should the bartender react?</a:t>
                      </a:r>
                      <a:endParaRPr lang="pl-PL" sz="1600" b="0" i="0" u="none" dirty="0">
                        <a:solidFill>
                          <a:schemeClr val="tx1"/>
                        </a:solidFill>
                      </a:endParaRPr>
                    </a:p>
                  </a:txBody>
                  <a:tcPr anchor="ctr"/>
                </a:tc>
                <a:extLst>
                  <a:ext uri="{0D108BD9-81ED-4DB2-BD59-A6C34878D82A}">
                    <a16:rowId xmlns:a16="http://schemas.microsoft.com/office/drawing/2014/main" val="10000"/>
                  </a:ext>
                </a:extLst>
              </a:tr>
              <a:tr h="977543">
                <a:tc>
                  <a:txBody>
                    <a:bodyPr/>
                    <a:lstStyle/>
                    <a:p>
                      <a:pPr marL="342900" indent="-342900">
                        <a:lnSpc>
                          <a:spcPct val="114000"/>
                        </a:lnSpc>
                        <a:spcAft>
                          <a:spcPts val="600"/>
                        </a:spcAft>
                        <a:buBlip>
                          <a:blip r:embed="rId2"/>
                        </a:buBlip>
                      </a:pPr>
                      <a:r>
                        <a:rPr lang="pl-PL" altLang="pl-PL" sz="1600" b="1" dirty="0">
                          <a:solidFill>
                            <a:schemeClr val="tx1"/>
                          </a:solidFill>
                        </a:rPr>
                        <a:t>DIFFERENT TYPES OF DISCUSSION</a:t>
                      </a:r>
                    </a:p>
                  </a:txBody>
                  <a:tcPr anchor="ctr"/>
                </a:tc>
                <a:tc>
                  <a:txBody>
                    <a:bodyPr/>
                    <a:lstStyle/>
                    <a:p>
                      <a:r>
                        <a:rPr lang="en-GB" sz="1600" i="0" baseline="0" dirty="0">
                          <a:solidFill>
                            <a:schemeClr val="tx1"/>
                          </a:solidFill>
                        </a:rPr>
                        <a:t>they rely on the exchange of ideas and views on a given topic in a different way, they support both substantive training and social competences, </a:t>
                      </a:r>
                      <a:r>
                        <a:rPr lang="en-GB" sz="1600" i="0" baseline="0" dirty="0" err="1">
                          <a:solidFill>
                            <a:schemeClr val="tx1"/>
                          </a:solidFill>
                        </a:rPr>
                        <a:t>eg.</a:t>
                      </a:r>
                      <a:r>
                        <a:rPr lang="en-GB" sz="1600" i="0" baseline="0" dirty="0">
                          <a:solidFill>
                            <a:schemeClr val="tx1"/>
                          </a:solidFill>
                        </a:rPr>
                        <a:t> Why do only a few women work in the bartender's profession?</a:t>
                      </a:r>
                      <a:endParaRPr lang="pl-PL" sz="1600" i="0" baseline="0" dirty="0">
                        <a:solidFill>
                          <a:schemeClr val="tx1"/>
                        </a:solidFill>
                      </a:endParaRPr>
                    </a:p>
                  </a:txBody>
                  <a:tcPr anchor="ctr"/>
                </a:tc>
                <a:extLst>
                  <a:ext uri="{0D108BD9-81ED-4DB2-BD59-A6C34878D82A}">
                    <a16:rowId xmlns:a16="http://schemas.microsoft.com/office/drawing/2014/main" val="10001"/>
                  </a:ext>
                </a:extLst>
              </a:tr>
              <a:tr h="678766">
                <a:tc>
                  <a:txBody>
                    <a:bodyPr/>
                    <a:lstStyle/>
                    <a:p>
                      <a:pPr marL="342900" indent="-342900">
                        <a:lnSpc>
                          <a:spcPct val="114000"/>
                        </a:lnSpc>
                        <a:spcAft>
                          <a:spcPts val="600"/>
                        </a:spcAft>
                        <a:buBlip>
                          <a:blip r:embed="rId2"/>
                        </a:buBlip>
                      </a:pPr>
                      <a:r>
                        <a:rPr lang="pl-PL" altLang="pl-PL" sz="1600" b="1" dirty="0">
                          <a:solidFill>
                            <a:schemeClr val="tx1"/>
                          </a:solidFill>
                        </a:rPr>
                        <a:t>PRACTICAL METHODS</a:t>
                      </a:r>
                    </a:p>
                  </a:txBody>
                  <a:tcPr anchor="ctr"/>
                </a:tc>
                <a:tc>
                  <a:txBody>
                    <a:bodyPr/>
                    <a:lstStyle/>
                    <a:p>
                      <a:r>
                        <a:rPr lang="en-GB" sz="1600" dirty="0">
                          <a:solidFill>
                            <a:schemeClr val="tx1"/>
                          </a:solidFill>
                        </a:rPr>
                        <a:t>rely on practicing practical exercises including new professional tasks. They are discussed later.</a:t>
                      </a:r>
                      <a:endParaRPr lang="pl-PL" sz="1600" dirty="0">
                        <a:solidFill>
                          <a:schemeClr val="tx1"/>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874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ójkąt równoramienny 21">
            <a:extLst>
              <a:ext uri="{FF2B5EF4-FFF2-40B4-BE49-F238E27FC236}">
                <a16:creationId xmlns:a16="http://schemas.microsoft.com/office/drawing/2014/main" id="{C7D32D38-8E5F-4BFA-97C5-E212ACD508DB}"/>
              </a:ext>
            </a:extLst>
          </p:cNvPr>
          <p:cNvSpPr/>
          <p:nvPr/>
        </p:nvSpPr>
        <p:spPr>
          <a:xfrm rot="16200000">
            <a:off x="5115420" y="3312516"/>
            <a:ext cx="521000" cy="432048"/>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17</a:t>
            </a:fld>
            <a:endParaRPr lang="en-US" altLang="pl-PL"/>
          </a:p>
        </p:txBody>
      </p:sp>
      <p:sp>
        <p:nvSpPr>
          <p:cNvPr id="13" name="Prostokąt: zagięty narożnik 12">
            <a:extLst>
              <a:ext uri="{FF2B5EF4-FFF2-40B4-BE49-F238E27FC236}">
                <a16:creationId xmlns:a16="http://schemas.microsoft.com/office/drawing/2014/main" id="{87D2DCE5-4229-45E5-87AB-ADA4F5D865AC}"/>
              </a:ext>
            </a:extLst>
          </p:cNvPr>
          <p:cNvSpPr/>
          <p:nvPr/>
        </p:nvSpPr>
        <p:spPr>
          <a:xfrm>
            <a:off x="1115616" y="2378496"/>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sp>
        <p:nvSpPr>
          <p:cNvPr id="17" name="Prostokąt 16">
            <a:extLst>
              <a:ext uri="{FF2B5EF4-FFF2-40B4-BE49-F238E27FC236}">
                <a16:creationId xmlns:a16="http://schemas.microsoft.com/office/drawing/2014/main" id="{9A5DA9AF-5288-4F0A-AF74-2ACE99DDC3C6}"/>
              </a:ext>
            </a:extLst>
          </p:cNvPr>
          <p:cNvSpPr/>
          <p:nvPr/>
        </p:nvSpPr>
        <p:spPr>
          <a:xfrm>
            <a:off x="3923911" y="6146690"/>
            <a:ext cx="1314142" cy="523220"/>
          </a:xfrm>
          <a:prstGeom prst="rect">
            <a:avLst/>
          </a:prstGeom>
        </p:spPr>
        <p:txBody>
          <a:bodyPr wrap="none">
            <a:spAutoFit/>
          </a:bodyPr>
          <a:lstStyle/>
          <a:p>
            <a:r>
              <a:rPr lang="pl-PL" sz="1400" dirty="0">
                <a:solidFill>
                  <a:schemeClr val="tx1">
                    <a:lumMod val="95000"/>
                    <a:lumOff val="5000"/>
                  </a:schemeClr>
                </a:solidFill>
              </a:rPr>
              <a:t>PODCAST </a:t>
            </a:r>
          </a:p>
          <a:p>
            <a:r>
              <a:rPr lang="pl-PL" sz="1400" dirty="0" err="1">
                <a:solidFill>
                  <a:schemeClr val="tx1">
                    <a:lumMod val="95000"/>
                    <a:lumOff val="5000"/>
                  </a:schemeClr>
                </a:solidFill>
              </a:rPr>
              <a:t>Recording</a:t>
            </a:r>
            <a:r>
              <a:rPr lang="pl-PL" sz="1400" dirty="0">
                <a:solidFill>
                  <a:schemeClr val="tx1">
                    <a:lumMod val="95000"/>
                    <a:lumOff val="5000"/>
                  </a:schemeClr>
                </a:solidFill>
              </a:rPr>
              <a:t> no 2 </a:t>
            </a:r>
          </a:p>
        </p:txBody>
      </p:sp>
      <p:pic>
        <p:nvPicPr>
          <p:cNvPr id="18" name="Obraz 17">
            <a:extLst>
              <a:ext uri="{FF2B5EF4-FFF2-40B4-BE49-F238E27FC236}">
                <a16:creationId xmlns:a16="http://schemas.microsoft.com/office/drawing/2014/main" id="{F64B21BB-28D9-46A8-A45E-5A34648316B1}"/>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19" name="Prostokąt 18">
            <a:extLst>
              <a:ext uri="{FF2B5EF4-FFF2-40B4-BE49-F238E27FC236}">
                <a16:creationId xmlns:a16="http://schemas.microsoft.com/office/drawing/2014/main" id="{3C3DB1B9-5490-4C7C-B6CE-9B59C3A915C4}"/>
              </a:ext>
            </a:extLst>
          </p:cNvPr>
          <p:cNvSpPr/>
          <p:nvPr/>
        </p:nvSpPr>
        <p:spPr>
          <a:xfrm>
            <a:off x="928173" y="6146690"/>
            <a:ext cx="2941444" cy="523220"/>
          </a:xfrm>
          <a:prstGeom prst="rect">
            <a:avLst/>
          </a:prstGeom>
        </p:spPr>
        <p:txBody>
          <a:bodyPr wrap="square">
            <a:spAutoFit/>
          </a:bodyPr>
          <a:lstStyle/>
          <a:p>
            <a:r>
              <a:rPr lang="pl-PL" sz="1400" dirty="0"/>
              <a:t>EXAMPLE DOCUMENTS ]</a:t>
            </a:r>
          </a:p>
          <a:p>
            <a:r>
              <a:rPr lang="pl-PL" sz="1400" dirty="0" err="1"/>
              <a:t>Work</a:t>
            </a:r>
            <a:r>
              <a:rPr lang="pl-PL" sz="1400" dirty="0"/>
              <a:t> Card 3</a:t>
            </a:r>
            <a:endParaRPr lang="pl-PL" sz="1400" u="sng" dirty="0">
              <a:solidFill>
                <a:schemeClr val="tx1">
                  <a:lumMod val="85000"/>
                  <a:lumOff val="15000"/>
                </a:schemeClr>
              </a:solidFill>
            </a:endParaRPr>
          </a:p>
        </p:txBody>
      </p:sp>
      <p:pic>
        <p:nvPicPr>
          <p:cNvPr id="20" name="Grafika 19">
            <a:extLst>
              <a:ext uri="{FF2B5EF4-FFF2-40B4-BE49-F238E27FC236}">
                <a16:creationId xmlns:a16="http://schemas.microsoft.com/office/drawing/2014/main" id="{3FF3138F-8057-48C7-905E-835AFBD9C2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
        <p:nvSpPr>
          <p:cNvPr id="12" name="Prostokąt 11">
            <a:extLst>
              <a:ext uri="{FF2B5EF4-FFF2-40B4-BE49-F238E27FC236}">
                <a16:creationId xmlns:a16="http://schemas.microsoft.com/office/drawing/2014/main" id="{631350B6-BEFC-4635-9170-E17F13B94690}"/>
              </a:ext>
            </a:extLst>
          </p:cNvPr>
          <p:cNvSpPr/>
          <p:nvPr/>
        </p:nvSpPr>
        <p:spPr>
          <a:xfrm>
            <a:off x="5562224" y="1772816"/>
            <a:ext cx="6629776" cy="3672408"/>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Podtytuł 2">
            <a:extLst>
              <a:ext uri="{FF2B5EF4-FFF2-40B4-BE49-F238E27FC236}">
                <a16:creationId xmlns:a16="http://schemas.microsoft.com/office/drawing/2014/main" id="{AA183A8F-A703-42A8-86B7-C81F58D56EA3}"/>
              </a:ext>
            </a:extLst>
          </p:cNvPr>
          <p:cNvSpPr>
            <a:spLocks noGrp="1"/>
          </p:cNvSpPr>
          <p:nvPr>
            <p:ph idx="1"/>
          </p:nvPr>
        </p:nvSpPr>
        <p:spPr>
          <a:xfrm>
            <a:off x="6210296" y="2378496"/>
            <a:ext cx="5213700" cy="2585010"/>
          </a:xfrm>
        </p:spPr>
        <p:txBody>
          <a:bodyPr/>
          <a:lstStyle/>
          <a:p>
            <a:pPr marL="0" indent="0">
              <a:buNone/>
            </a:pPr>
            <a:r>
              <a:rPr lang="pl-PL" sz="2000" b="1" dirty="0">
                <a:solidFill>
                  <a:schemeClr val="bg1"/>
                </a:solidFill>
              </a:rPr>
              <a:t>PROBLEM METHODS-ACTIVATING</a:t>
            </a:r>
          </a:p>
          <a:p>
            <a:pPr marL="0" indent="0">
              <a:buNone/>
            </a:pPr>
            <a:endParaRPr lang="pl-PL" sz="1800" b="1" dirty="0">
              <a:solidFill>
                <a:schemeClr val="bg1"/>
              </a:solidFill>
            </a:endParaRPr>
          </a:p>
          <a:p>
            <a:pPr>
              <a:buBlip>
                <a:blip r:embed="rId5"/>
              </a:buBlip>
            </a:pPr>
            <a:r>
              <a:rPr lang="en-GB" sz="1800" dirty="0">
                <a:solidFill>
                  <a:schemeClr val="tx1">
                    <a:lumMod val="75000"/>
                    <a:lumOff val="25000"/>
                  </a:schemeClr>
                </a:solidFill>
              </a:rPr>
              <a:t>they are the best methods for gaining knowledge and skills, because they involve more senses than sight and hearing,</a:t>
            </a:r>
          </a:p>
          <a:p>
            <a:pPr>
              <a:buBlip>
                <a:blip r:embed="rId5"/>
              </a:buBlip>
            </a:pPr>
            <a:r>
              <a:rPr lang="en-GB" sz="1800" dirty="0">
                <a:solidFill>
                  <a:schemeClr val="tx1">
                    <a:lumMod val="75000"/>
                    <a:lumOff val="25000"/>
                  </a:schemeClr>
                </a:solidFill>
              </a:rPr>
              <a:t>when they are used,</a:t>
            </a:r>
          </a:p>
          <a:p>
            <a:pPr>
              <a:buBlip>
                <a:blip r:embed="rId5"/>
              </a:buBlip>
            </a:pPr>
            <a:r>
              <a:rPr lang="en-GB" sz="1800" dirty="0">
                <a:solidFill>
                  <a:schemeClr val="tx1">
                    <a:lumMod val="75000"/>
                    <a:lumOff val="25000"/>
                  </a:schemeClr>
                </a:solidFill>
              </a:rPr>
              <a:t>learning is active</a:t>
            </a:r>
            <a:r>
              <a:rPr lang="pl-PL" sz="1800" dirty="0">
                <a:solidFill>
                  <a:schemeClr val="tx1">
                    <a:lumMod val="75000"/>
                    <a:lumOff val="25000"/>
                  </a:schemeClr>
                </a:solidFill>
              </a:rPr>
              <a:t>.</a:t>
            </a:r>
          </a:p>
          <a:p>
            <a:pPr marL="0" indent="0">
              <a:buNone/>
            </a:pPr>
            <a:endParaRPr lang="pl-PL" sz="1800" b="1" dirty="0">
              <a:solidFill>
                <a:schemeClr val="bg1"/>
              </a:solidFill>
            </a:endParaRPr>
          </a:p>
        </p:txBody>
      </p:sp>
      <p:pic>
        <p:nvPicPr>
          <p:cNvPr id="23" name="Grafika 22">
            <a:extLst>
              <a:ext uri="{FF2B5EF4-FFF2-40B4-BE49-F238E27FC236}">
                <a16:creationId xmlns:a16="http://schemas.microsoft.com/office/drawing/2014/main" id="{DAD51267-8A83-429C-874B-18831552BC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1504" y="2492977"/>
            <a:ext cx="1864012" cy="2071124"/>
          </a:xfrm>
          <a:prstGeom prst="rect">
            <a:avLst/>
          </a:prstGeom>
        </p:spPr>
      </p:pic>
    </p:spTree>
    <p:extLst>
      <p:ext uri="{BB962C8B-B14F-4D97-AF65-F5344CB8AC3E}">
        <p14:creationId xmlns:p14="http://schemas.microsoft.com/office/powerpoint/2010/main" val="59963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EA12E478-08F9-47CA-98C0-CEA524F32EDC}"/>
              </a:ext>
            </a:extLst>
          </p:cNvPr>
          <p:cNvSpPr/>
          <p:nvPr/>
        </p:nvSpPr>
        <p:spPr>
          <a:xfrm>
            <a:off x="5202184" y="4436864"/>
            <a:ext cx="6629776" cy="1584424"/>
          </a:xfrm>
          <a:prstGeom prst="rect">
            <a:avLst/>
          </a:prstGeom>
          <a:solidFill>
            <a:schemeClr val="bg1"/>
          </a:solidFill>
          <a:ln w="28575">
            <a:solidFill>
              <a:srgbClr val="FD7E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221853" y="188640"/>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18</a:t>
            </a:fld>
            <a:endParaRPr lang="en-US" altLang="pl-PL"/>
          </a:p>
        </p:txBody>
      </p:sp>
      <p:sp>
        <p:nvSpPr>
          <p:cNvPr id="7" name="Trójkąt równoramienny 6">
            <a:extLst>
              <a:ext uri="{FF2B5EF4-FFF2-40B4-BE49-F238E27FC236}">
                <a16:creationId xmlns:a16="http://schemas.microsoft.com/office/drawing/2014/main" id="{8EC72452-C42D-411B-8FEB-CC0E0753966D}"/>
              </a:ext>
            </a:extLst>
          </p:cNvPr>
          <p:cNvSpPr/>
          <p:nvPr/>
        </p:nvSpPr>
        <p:spPr>
          <a:xfrm rot="16200000">
            <a:off x="4755380" y="2880382"/>
            <a:ext cx="521000" cy="432048"/>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69ADD9F7-49E8-400E-91E0-57007116CB50}"/>
              </a:ext>
            </a:extLst>
          </p:cNvPr>
          <p:cNvSpPr/>
          <p:nvPr/>
        </p:nvSpPr>
        <p:spPr>
          <a:xfrm>
            <a:off x="5202184" y="1484784"/>
            <a:ext cx="6629776" cy="2952328"/>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odtytuł 2">
            <a:extLst>
              <a:ext uri="{FF2B5EF4-FFF2-40B4-BE49-F238E27FC236}">
                <a16:creationId xmlns:a16="http://schemas.microsoft.com/office/drawing/2014/main" id="{CCFFF8EE-8522-45D8-BDA4-1DED8622FAE5}"/>
              </a:ext>
            </a:extLst>
          </p:cNvPr>
          <p:cNvSpPr>
            <a:spLocks noGrp="1"/>
          </p:cNvSpPr>
          <p:nvPr>
            <p:ph idx="1"/>
          </p:nvPr>
        </p:nvSpPr>
        <p:spPr>
          <a:xfrm>
            <a:off x="5634232" y="1897920"/>
            <a:ext cx="5502328" cy="2179152"/>
          </a:xfrm>
        </p:spPr>
        <p:txBody>
          <a:bodyPr/>
          <a:lstStyle/>
          <a:p>
            <a:pPr marL="0" indent="0">
              <a:buNone/>
            </a:pPr>
            <a:r>
              <a:rPr lang="pl-PL" sz="1800" b="1" dirty="0">
                <a:solidFill>
                  <a:schemeClr val="bg1"/>
                </a:solidFill>
              </a:rPr>
              <a:t>PROGRAM METHODS </a:t>
            </a:r>
          </a:p>
          <a:p>
            <a:pPr marL="0" indent="0">
              <a:buNone/>
            </a:pPr>
            <a:r>
              <a:rPr lang="en-GB" sz="1800" dirty="0">
                <a:solidFill>
                  <a:schemeClr val="tx1">
                    <a:lumMod val="75000"/>
                    <a:lumOff val="25000"/>
                  </a:schemeClr>
                </a:solidFill>
              </a:rPr>
              <a:t>The most important element of this kind of teaching is </a:t>
            </a:r>
            <a:br>
              <a:rPr lang="pl-PL" sz="1800" dirty="0">
                <a:solidFill>
                  <a:schemeClr val="tx1">
                    <a:lumMod val="75000"/>
                    <a:lumOff val="25000"/>
                  </a:schemeClr>
                </a:solidFill>
              </a:rPr>
            </a:br>
            <a:r>
              <a:rPr lang="en-GB" sz="1800" dirty="0">
                <a:solidFill>
                  <a:schemeClr val="tx1">
                    <a:lumMod val="75000"/>
                    <a:lumOff val="25000"/>
                  </a:schemeClr>
                </a:solidFill>
              </a:rPr>
              <a:t>a proper computer program, in which a properly ordered set of commands is contained.</a:t>
            </a:r>
          </a:p>
          <a:p>
            <a:pPr marL="0" indent="0">
              <a:buNone/>
            </a:pPr>
            <a:r>
              <a:rPr lang="en-GB" sz="1800" dirty="0">
                <a:solidFill>
                  <a:schemeClr val="tx1">
                    <a:lumMod val="75000"/>
                    <a:lumOff val="25000"/>
                  </a:schemeClr>
                </a:solidFill>
              </a:rPr>
              <a:t>The execution of the command may be conditioned by the execution of the previous one. This process does not have to involve  a trainer.</a:t>
            </a:r>
            <a:endParaRPr lang="pl-PL" sz="1800" dirty="0">
              <a:solidFill>
                <a:schemeClr val="tx1">
                  <a:lumMod val="75000"/>
                  <a:lumOff val="25000"/>
                </a:schemeClr>
              </a:solidFill>
            </a:endParaRPr>
          </a:p>
        </p:txBody>
      </p:sp>
      <p:pic>
        <p:nvPicPr>
          <p:cNvPr id="13" name="Grafika 12">
            <a:extLst>
              <a:ext uri="{FF2B5EF4-FFF2-40B4-BE49-F238E27FC236}">
                <a16:creationId xmlns:a16="http://schemas.microsoft.com/office/drawing/2014/main" id="{5F27041F-5BC2-41E4-8B52-66DE97F6C0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2239" y="1692138"/>
            <a:ext cx="1943100" cy="2888742"/>
          </a:xfrm>
          <a:prstGeom prst="rect">
            <a:avLst/>
          </a:prstGeom>
        </p:spPr>
      </p:pic>
      <p:sp>
        <p:nvSpPr>
          <p:cNvPr id="2" name="Prostokąt 1">
            <a:extLst>
              <a:ext uri="{FF2B5EF4-FFF2-40B4-BE49-F238E27FC236}">
                <a16:creationId xmlns:a16="http://schemas.microsoft.com/office/drawing/2014/main" id="{B6A4DFBD-CE21-435B-B9BD-06FDAF76034A}"/>
              </a:ext>
            </a:extLst>
          </p:cNvPr>
          <p:cNvSpPr/>
          <p:nvPr/>
        </p:nvSpPr>
        <p:spPr>
          <a:xfrm>
            <a:off x="5329560" y="4615560"/>
            <a:ext cx="6311056" cy="923330"/>
          </a:xfrm>
          <a:prstGeom prst="rect">
            <a:avLst/>
          </a:prstGeom>
        </p:spPr>
        <p:txBody>
          <a:bodyPr wrap="square">
            <a:spAutoFit/>
          </a:bodyPr>
          <a:lstStyle/>
          <a:p>
            <a:pPr marL="0" indent="0" algn="ctr">
              <a:buNone/>
            </a:pPr>
            <a:r>
              <a:rPr lang="en-GB" b="1" dirty="0"/>
              <a:t>An example can be:</a:t>
            </a:r>
          </a:p>
          <a:p>
            <a:pPr marL="0" indent="0" algn="ctr">
              <a:buNone/>
            </a:pPr>
            <a:r>
              <a:rPr lang="en-GB" dirty="0">
                <a:solidFill>
                  <a:srgbClr val="FD6D01"/>
                </a:solidFill>
              </a:rPr>
              <a:t>calculation of raw material demand for a bar order for a garden party for 90 people, using a computer program</a:t>
            </a:r>
            <a:endParaRPr lang="pl-PL" dirty="0">
              <a:solidFill>
                <a:srgbClr val="FD6D01"/>
              </a:solidFill>
            </a:endParaRPr>
          </a:p>
        </p:txBody>
      </p:sp>
    </p:spTree>
    <p:extLst>
      <p:ext uri="{BB962C8B-B14F-4D97-AF65-F5344CB8AC3E}">
        <p14:creationId xmlns:p14="http://schemas.microsoft.com/office/powerpoint/2010/main" val="356190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19</a:t>
            </a:fld>
            <a:endParaRPr lang="en-US" altLang="pl-PL"/>
          </a:p>
        </p:txBody>
      </p:sp>
      <p:sp>
        <p:nvSpPr>
          <p:cNvPr id="9" name="Prostokąt 8">
            <a:extLst>
              <a:ext uri="{FF2B5EF4-FFF2-40B4-BE49-F238E27FC236}">
                <a16:creationId xmlns:a16="http://schemas.microsoft.com/office/drawing/2014/main" id="{509A407D-755C-4CFE-B6EC-747C6D55C3EE}"/>
              </a:ext>
            </a:extLst>
          </p:cNvPr>
          <p:cNvSpPr/>
          <p:nvPr/>
        </p:nvSpPr>
        <p:spPr>
          <a:xfrm>
            <a:off x="879311" y="6165304"/>
            <a:ext cx="1314142"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err="1">
                <a:solidFill>
                  <a:schemeClr val="tx1">
                    <a:lumMod val="95000"/>
                    <a:lumOff val="5000"/>
                  </a:schemeClr>
                </a:solidFill>
              </a:rPr>
              <a:t>Recording</a:t>
            </a:r>
            <a:r>
              <a:rPr lang="pl-PL" sz="1400" dirty="0">
                <a:solidFill>
                  <a:schemeClr val="tx1">
                    <a:lumMod val="95000"/>
                    <a:lumOff val="5000"/>
                  </a:schemeClr>
                </a:solidFill>
              </a:rPr>
              <a:t> no 1 </a:t>
            </a:r>
          </a:p>
        </p:txBody>
      </p:sp>
      <p:pic>
        <p:nvPicPr>
          <p:cNvPr id="10" name="Obraz 9">
            <a:extLst>
              <a:ext uri="{FF2B5EF4-FFF2-40B4-BE49-F238E27FC236}">
                <a16:creationId xmlns:a16="http://schemas.microsoft.com/office/drawing/2014/main" id="{C00AD12C-4E68-4925-8EF3-0930E69070A3}"/>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11" name="Prostokąt: zagięty narożnik 10">
            <a:extLst>
              <a:ext uri="{FF2B5EF4-FFF2-40B4-BE49-F238E27FC236}">
                <a16:creationId xmlns:a16="http://schemas.microsoft.com/office/drawing/2014/main" id="{6ABBB353-6B0F-4B37-A4C6-B1D970014EBF}"/>
              </a:ext>
            </a:extLst>
          </p:cNvPr>
          <p:cNvSpPr/>
          <p:nvPr/>
        </p:nvSpPr>
        <p:spPr>
          <a:xfrm>
            <a:off x="2817785" y="2595987"/>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grpSp>
        <p:nvGrpSpPr>
          <p:cNvPr id="12" name="Grupa 11">
            <a:extLst>
              <a:ext uri="{FF2B5EF4-FFF2-40B4-BE49-F238E27FC236}">
                <a16:creationId xmlns:a16="http://schemas.microsoft.com/office/drawing/2014/main" id="{0B8DA251-CD04-4961-8CC2-EFD25C0046BC}"/>
              </a:ext>
            </a:extLst>
          </p:cNvPr>
          <p:cNvGrpSpPr/>
          <p:nvPr/>
        </p:nvGrpSpPr>
        <p:grpSpPr>
          <a:xfrm>
            <a:off x="1576534" y="1124745"/>
            <a:ext cx="8856984" cy="4896544"/>
            <a:chOff x="4224487" y="1318219"/>
            <a:chExt cx="6000614" cy="4964831"/>
          </a:xfrm>
        </p:grpSpPr>
        <p:sp>
          <p:nvSpPr>
            <p:cNvPr id="13" name="Prostokąt 12">
              <a:extLst>
                <a:ext uri="{FF2B5EF4-FFF2-40B4-BE49-F238E27FC236}">
                  <a16:creationId xmlns:a16="http://schemas.microsoft.com/office/drawing/2014/main" id="{6B38E637-24D1-4A2C-BD09-D3BBF28EC6EC}"/>
                </a:ext>
              </a:extLst>
            </p:cNvPr>
            <p:cNvSpPr/>
            <p:nvPr/>
          </p:nvSpPr>
          <p:spPr>
            <a:xfrm>
              <a:off x="4224487" y="2010034"/>
              <a:ext cx="6000614" cy="3788209"/>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rostokąt 13">
              <a:extLst>
                <a:ext uri="{FF2B5EF4-FFF2-40B4-BE49-F238E27FC236}">
                  <a16:creationId xmlns:a16="http://schemas.microsoft.com/office/drawing/2014/main" id="{77C1524D-DEE4-49B2-B942-332CB023199C}"/>
                </a:ext>
              </a:extLst>
            </p:cNvPr>
            <p:cNvSpPr/>
            <p:nvPr/>
          </p:nvSpPr>
          <p:spPr>
            <a:xfrm>
              <a:off x="4224487" y="1318219"/>
              <a:ext cx="6000614" cy="959859"/>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Trójkąt prostokątny 14">
              <a:extLst>
                <a:ext uri="{FF2B5EF4-FFF2-40B4-BE49-F238E27FC236}">
                  <a16:creationId xmlns:a16="http://schemas.microsoft.com/office/drawing/2014/main" id="{0748A0D9-34B4-4F20-AA2E-96B73D8C126F}"/>
                </a:ext>
              </a:extLst>
            </p:cNvPr>
            <p:cNvSpPr/>
            <p:nvPr/>
          </p:nvSpPr>
          <p:spPr>
            <a:xfrm rot="10800000">
              <a:off x="9891672" y="5798242"/>
              <a:ext cx="333427" cy="484808"/>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16" name="Prostokąt 15">
            <a:extLst>
              <a:ext uri="{FF2B5EF4-FFF2-40B4-BE49-F238E27FC236}">
                <a16:creationId xmlns:a16="http://schemas.microsoft.com/office/drawing/2014/main" id="{EE3AD6B6-2419-440C-862C-C97BD7D34B94}"/>
              </a:ext>
            </a:extLst>
          </p:cNvPr>
          <p:cNvSpPr/>
          <p:nvPr/>
        </p:nvSpPr>
        <p:spPr>
          <a:xfrm>
            <a:off x="1745112" y="1199961"/>
            <a:ext cx="8424936" cy="646331"/>
          </a:xfrm>
          <a:prstGeom prst="rect">
            <a:avLst/>
          </a:prstGeom>
        </p:spPr>
        <p:txBody>
          <a:bodyPr wrap="square">
            <a:spAutoFit/>
          </a:bodyPr>
          <a:lstStyle/>
          <a:p>
            <a:pPr algn="ctr"/>
            <a:r>
              <a:rPr lang="pl-PL" b="1" dirty="0"/>
              <a:t>EXPOSITORY METHOD </a:t>
            </a:r>
          </a:p>
          <a:p>
            <a:pPr algn="ctr"/>
            <a:r>
              <a:rPr lang="pl-PL" dirty="0"/>
              <a:t>(</a:t>
            </a:r>
            <a:r>
              <a:rPr lang="pl-PL" dirty="0" err="1"/>
              <a:t>engaging</a:t>
            </a:r>
            <a:r>
              <a:rPr lang="pl-PL" dirty="0"/>
              <a:t> </a:t>
            </a:r>
            <a:r>
              <a:rPr lang="pl-PL" dirty="0" err="1"/>
              <a:t>mainly</a:t>
            </a:r>
            <a:r>
              <a:rPr lang="pl-PL" dirty="0"/>
              <a:t> the </a:t>
            </a:r>
            <a:r>
              <a:rPr lang="pl-PL" dirty="0" err="1"/>
              <a:t>visual</a:t>
            </a:r>
            <a:r>
              <a:rPr lang="pl-PL" dirty="0"/>
              <a:t> </a:t>
            </a:r>
            <a:r>
              <a:rPr lang="pl-PL" dirty="0" err="1"/>
              <a:t>sense</a:t>
            </a:r>
            <a:r>
              <a:rPr lang="pl-PL" dirty="0"/>
              <a:t>) </a:t>
            </a:r>
            <a:r>
              <a:rPr lang="pl-PL" dirty="0" err="1"/>
              <a:t>used</a:t>
            </a:r>
            <a:r>
              <a:rPr lang="pl-PL" dirty="0"/>
              <a:t> in </a:t>
            </a:r>
            <a:r>
              <a:rPr lang="pl-PL" dirty="0" err="1"/>
              <a:t>training</a:t>
            </a:r>
            <a:r>
              <a:rPr lang="pl-PL" dirty="0"/>
              <a:t> and </a:t>
            </a:r>
            <a:r>
              <a:rPr lang="pl-PL" dirty="0" err="1"/>
              <a:t>courses</a:t>
            </a:r>
            <a:endParaRPr lang="pl-PL" b="1" dirty="0"/>
          </a:p>
        </p:txBody>
      </p:sp>
      <p:graphicFrame>
        <p:nvGraphicFramePr>
          <p:cNvPr id="17" name="Tabela 16">
            <a:extLst>
              <a:ext uri="{FF2B5EF4-FFF2-40B4-BE49-F238E27FC236}">
                <a16:creationId xmlns:a16="http://schemas.microsoft.com/office/drawing/2014/main" id="{8E66ADC1-BF5D-4CBB-AB18-51C194D329D9}"/>
              </a:ext>
            </a:extLst>
          </p:cNvPr>
          <p:cNvGraphicFramePr>
            <a:graphicFrameLocks noGrp="1"/>
          </p:cNvGraphicFramePr>
          <p:nvPr>
            <p:extLst>
              <p:ext uri="{D42A27DB-BD31-4B8C-83A1-F6EECF244321}">
                <p14:modId xmlns:p14="http://schemas.microsoft.com/office/powerpoint/2010/main" val="865362471"/>
              </p:ext>
            </p:extLst>
          </p:nvPr>
        </p:nvGraphicFramePr>
        <p:xfrm>
          <a:off x="1693464" y="2162338"/>
          <a:ext cx="8466536" cy="3354894"/>
        </p:xfrm>
        <a:graphic>
          <a:graphicData uri="http://schemas.openxmlformats.org/drawingml/2006/table">
            <a:tbl>
              <a:tblPr firstRow="1" bandRow="1">
                <a:tableStyleId>{2D5ABB26-0587-4C30-8999-92F81FD0307C}</a:tableStyleId>
              </a:tblPr>
              <a:tblGrid>
                <a:gridCol w="1925884">
                  <a:extLst>
                    <a:ext uri="{9D8B030D-6E8A-4147-A177-3AD203B41FA5}">
                      <a16:colId xmlns:a16="http://schemas.microsoft.com/office/drawing/2014/main" val="20000"/>
                    </a:ext>
                  </a:extLst>
                </a:gridCol>
                <a:gridCol w="6540652">
                  <a:extLst>
                    <a:ext uri="{9D8B030D-6E8A-4147-A177-3AD203B41FA5}">
                      <a16:colId xmlns:a16="http://schemas.microsoft.com/office/drawing/2014/main" val="20001"/>
                    </a:ext>
                  </a:extLst>
                </a:gridCol>
              </a:tblGrid>
              <a:tr h="1294031">
                <a:tc>
                  <a:txBody>
                    <a:bodyPr/>
                    <a:lstStyle/>
                    <a:p>
                      <a:pPr marL="342900" indent="-342900">
                        <a:lnSpc>
                          <a:spcPct val="114000"/>
                        </a:lnSpc>
                        <a:spcAft>
                          <a:spcPts val="600"/>
                        </a:spcAft>
                        <a:buBlip>
                          <a:blip r:embed="rId3"/>
                        </a:buBlip>
                      </a:pPr>
                      <a:r>
                        <a:rPr lang="pl-PL" altLang="pl-PL" sz="1600" b="1" dirty="0">
                          <a:solidFill>
                            <a:schemeClr val="tx1"/>
                          </a:solidFill>
                        </a:rPr>
                        <a:t>SHOWS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dirty="0">
                          <a:solidFill>
                            <a:schemeClr val="tx1"/>
                          </a:solidFill>
                        </a:rPr>
                        <a:t>they rely on the presentation of the way the task is performed, </a:t>
                      </a:r>
                      <a:r>
                        <a:rPr lang="en-GB" sz="1600" b="0" i="0" u="none" dirty="0" err="1">
                          <a:solidFill>
                            <a:schemeClr val="tx1"/>
                          </a:solidFill>
                        </a:rPr>
                        <a:t>eg</a:t>
                      </a:r>
                      <a:r>
                        <a:rPr lang="en-GB" sz="1600" b="0" i="0" u="none" dirty="0">
                          <a:solidFill>
                            <a:schemeClr val="tx1"/>
                          </a:solidFill>
                        </a:rPr>
                        <a:t> the trainer shows the correct way of filling the glass with a cocktail with different density components</a:t>
                      </a:r>
                      <a:endParaRPr lang="pl-PL" sz="1600" b="0" i="0" u="none" dirty="0">
                        <a:solidFill>
                          <a:schemeClr val="tx1"/>
                        </a:solidFill>
                      </a:endParaRPr>
                    </a:p>
                  </a:txBody>
                  <a:tcPr anchor="ctr"/>
                </a:tc>
                <a:extLst>
                  <a:ext uri="{0D108BD9-81ED-4DB2-BD59-A6C34878D82A}">
                    <a16:rowId xmlns:a16="http://schemas.microsoft.com/office/drawing/2014/main" val="10000"/>
                  </a:ext>
                </a:extLst>
              </a:tr>
              <a:tr h="2060863">
                <a:tc>
                  <a:txBody>
                    <a:bodyPr/>
                    <a:lstStyle/>
                    <a:p>
                      <a:pPr marL="342900" indent="-342900">
                        <a:lnSpc>
                          <a:spcPct val="114000"/>
                        </a:lnSpc>
                        <a:spcAft>
                          <a:spcPts val="600"/>
                        </a:spcAft>
                        <a:buBlip>
                          <a:blip r:embed="rId3"/>
                        </a:buBlip>
                      </a:pPr>
                      <a:r>
                        <a:rPr lang="pl-PL" altLang="pl-PL" sz="1600" b="1" dirty="0"/>
                        <a:t>FILMS</a:t>
                      </a:r>
                      <a:endParaRPr lang="pl-PL" altLang="pl-PL" sz="1600" b="1" dirty="0">
                        <a:solidFill>
                          <a:schemeClr val="tx1"/>
                        </a:solidFill>
                      </a:endParaRPr>
                    </a:p>
                  </a:txBody>
                  <a:tcPr anchor="ctr"/>
                </a:tc>
                <a:tc>
                  <a:txBody>
                    <a:bodyPr/>
                    <a:lstStyle/>
                    <a:p>
                      <a:r>
                        <a:rPr lang="en-GB" sz="1600" i="0" baseline="0" dirty="0">
                          <a:solidFill>
                            <a:schemeClr val="tx1"/>
                          </a:solidFill>
                        </a:rPr>
                        <a:t>they are particularly useful when the training conditions differ significantly from the actual ones in which the vocational training tasks are to be performed or when they do not allow to conduct a demonstration or exercises, e.g.</a:t>
                      </a:r>
                    </a:p>
                    <a:p>
                      <a:r>
                        <a:rPr lang="en-GB" sz="1600" i="0" baseline="0" dirty="0">
                          <a:solidFill>
                            <a:schemeClr val="tx1"/>
                          </a:solidFill>
                        </a:rPr>
                        <a:t>presentation of the flair show on a big stage, for example during a garden party</a:t>
                      </a:r>
                      <a:endParaRPr lang="pl-PL" sz="1600" i="0" baseline="0" dirty="0">
                        <a:solidFill>
                          <a:schemeClr val="tx1"/>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274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Obraz 24">
            <a:extLst>
              <a:ext uri="{FF2B5EF4-FFF2-40B4-BE49-F238E27FC236}">
                <a16:creationId xmlns:a16="http://schemas.microsoft.com/office/drawing/2014/main" id="{A387659C-6B63-427C-8C15-63B68AA368C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60" r="32473"/>
          <a:stretch/>
        </p:blipFill>
        <p:spPr>
          <a:xfrm flipH="1">
            <a:off x="6456040" y="1016858"/>
            <a:ext cx="5841142" cy="5841142"/>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err="1">
                <a:solidFill>
                  <a:schemeClr val="tx1">
                    <a:lumMod val="75000"/>
                    <a:lumOff val="25000"/>
                  </a:schemeClr>
                </a:solidFill>
              </a:rPr>
              <a:t>AIM</a:t>
            </a:r>
            <a:r>
              <a:rPr lang="pl-PL" altLang="pl-PL" sz="2600" b="1" dirty="0">
                <a:solidFill>
                  <a:schemeClr val="tx1">
                    <a:lumMod val="75000"/>
                    <a:lumOff val="25000"/>
                  </a:schemeClr>
                </a:solidFill>
              </a:rPr>
              <a:t> OF TRAINING </a:t>
            </a:r>
            <a:r>
              <a:rPr lang="pl-PL" altLang="pl-PL" sz="2600" b="1" dirty="0" err="1">
                <a:solidFill>
                  <a:schemeClr val="tx1">
                    <a:lumMod val="75000"/>
                    <a:lumOff val="25000"/>
                  </a:schemeClr>
                </a:solidFill>
              </a:rPr>
              <a:t>PREPERATION</a:t>
            </a:r>
            <a:endParaRPr lang="pl-PL" altLang="pl-PL" sz="2600" b="1"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a:t>
            </a:fld>
            <a:endParaRPr lang="en-US" altLang="pl-PL"/>
          </a:p>
        </p:txBody>
      </p:sp>
      <p:sp>
        <p:nvSpPr>
          <p:cNvPr id="60" name="Prostokąt 59">
            <a:extLst>
              <a:ext uri="{FF2B5EF4-FFF2-40B4-BE49-F238E27FC236}">
                <a16:creationId xmlns:a16="http://schemas.microsoft.com/office/drawing/2014/main" id="{C74CBB21-A71E-4942-8012-8ACE65A99270}"/>
              </a:ext>
            </a:extLst>
          </p:cNvPr>
          <p:cNvSpPr/>
          <p:nvPr/>
        </p:nvSpPr>
        <p:spPr>
          <a:xfrm>
            <a:off x="879311" y="6165304"/>
            <a:ext cx="1084912"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err="1">
                <a:solidFill>
                  <a:schemeClr val="tx1">
                    <a:lumMod val="95000"/>
                    <a:lumOff val="5000"/>
                  </a:schemeClr>
                </a:solidFill>
              </a:rPr>
              <a:t>Recording</a:t>
            </a:r>
            <a:r>
              <a:rPr lang="pl-PL" sz="1400" dirty="0">
                <a:solidFill>
                  <a:schemeClr val="tx1">
                    <a:lumMod val="95000"/>
                    <a:lumOff val="5000"/>
                  </a:schemeClr>
                </a:solidFill>
              </a:rPr>
              <a:t> 1 </a:t>
            </a:r>
          </a:p>
        </p:txBody>
      </p:sp>
      <p:pic>
        <p:nvPicPr>
          <p:cNvPr id="61" name="Obraz 60">
            <a:extLst>
              <a:ext uri="{FF2B5EF4-FFF2-40B4-BE49-F238E27FC236}">
                <a16:creationId xmlns:a16="http://schemas.microsoft.com/office/drawing/2014/main" id="{F99E5907-666D-460F-9456-7BF9EEEB99B2}"/>
              </a:ext>
            </a:extLst>
          </p:cNvPr>
          <p:cNvPicPr>
            <a:picLocks noChangeAspect="1"/>
          </p:cNvPicPr>
          <p:nvPr/>
        </p:nvPicPr>
        <p:blipFill rotWithShape="1">
          <a:blip r:embed="rId3">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23" name="Prostokąt 22">
            <a:extLst>
              <a:ext uri="{FF2B5EF4-FFF2-40B4-BE49-F238E27FC236}">
                <a16:creationId xmlns:a16="http://schemas.microsoft.com/office/drawing/2014/main" id="{2A2B961D-25DE-4BD2-AACF-6EF26D501EF9}"/>
              </a:ext>
            </a:extLst>
          </p:cNvPr>
          <p:cNvSpPr/>
          <p:nvPr/>
        </p:nvSpPr>
        <p:spPr>
          <a:xfrm>
            <a:off x="3856407" y="1016858"/>
            <a:ext cx="4255818" cy="5841142"/>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14" name="Prostokąt 13">
            <a:extLst>
              <a:ext uri="{FF2B5EF4-FFF2-40B4-BE49-F238E27FC236}">
                <a16:creationId xmlns:a16="http://schemas.microsoft.com/office/drawing/2014/main" id="{70674C94-BB32-4324-A10C-25BD09B2CA1D}"/>
              </a:ext>
            </a:extLst>
          </p:cNvPr>
          <p:cNvSpPr/>
          <p:nvPr/>
        </p:nvSpPr>
        <p:spPr>
          <a:xfrm>
            <a:off x="3861883" y="1016858"/>
            <a:ext cx="4250342" cy="107886"/>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0" name="Grafika 19">
            <a:extLst>
              <a:ext uri="{FF2B5EF4-FFF2-40B4-BE49-F238E27FC236}">
                <a16:creationId xmlns:a16="http://schemas.microsoft.com/office/drawing/2014/main" id="{CB588514-C96C-4463-81FF-2769903F16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311" y="2564904"/>
            <a:ext cx="2008027" cy="2231141"/>
          </a:xfrm>
          <a:prstGeom prst="rect">
            <a:avLst/>
          </a:prstGeom>
        </p:spPr>
      </p:pic>
      <p:sp>
        <p:nvSpPr>
          <p:cNvPr id="24" name="Podtytuł 2">
            <a:extLst>
              <a:ext uri="{FF2B5EF4-FFF2-40B4-BE49-F238E27FC236}">
                <a16:creationId xmlns:a16="http://schemas.microsoft.com/office/drawing/2014/main" id="{0A3E0B9B-1200-4D5E-8E2E-60926B1D3751}"/>
              </a:ext>
            </a:extLst>
          </p:cNvPr>
          <p:cNvSpPr>
            <a:spLocks noGrp="1"/>
          </p:cNvSpPr>
          <p:nvPr>
            <p:ph idx="1"/>
          </p:nvPr>
        </p:nvSpPr>
        <p:spPr>
          <a:xfrm>
            <a:off x="4326230" y="2420888"/>
            <a:ext cx="3539540" cy="2669529"/>
          </a:xfrm>
        </p:spPr>
        <p:txBody>
          <a:bodyPr/>
          <a:lstStyle/>
          <a:p>
            <a:pPr marL="0" indent="0">
              <a:lnSpc>
                <a:spcPct val="150000"/>
              </a:lnSpc>
              <a:spcAft>
                <a:spcPts val="600"/>
              </a:spcAft>
              <a:buNone/>
            </a:pPr>
            <a:r>
              <a:rPr lang="en-GB" sz="1800" b="1" dirty="0">
                <a:solidFill>
                  <a:schemeClr val="bg1"/>
                </a:solidFill>
              </a:rPr>
              <a:t>The selection of appropriate training methods and supporting  teaching and technical resources will facilitate the achievement of the assumed effects by the participants of the course.</a:t>
            </a:r>
            <a:endParaRPr lang="pl-PL" sz="1800" b="1" dirty="0">
              <a:solidFill>
                <a:schemeClr val="bg1"/>
              </a:solidFill>
            </a:endParaRPr>
          </a:p>
        </p:txBody>
      </p:sp>
    </p:spTree>
    <p:extLst>
      <p:ext uri="{BB962C8B-B14F-4D97-AF65-F5344CB8AC3E}">
        <p14:creationId xmlns:p14="http://schemas.microsoft.com/office/powerpoint/2010/main" val="306583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0B8DA251-CD04-4961-8CC2-EFD25C0046BC}"/>
              </a:ext>
            </a:extLst>
          </p:cNvPr>
          <p:cNvGrpSpPr/>
          <p:nvPr/>
        </p:nvGrpSpPr>
        <p:grpSpPr>
          <a:xfrm>
            <a:off x="1576534" y="1776943"/>
            <a:ext cx="8856984" cy="4028322"/>
            <a:chOff x="4224487" y="2010034"/>
            <a:chExt cx="6000614" cy="4273016"/>
          </a:xfrm>
        </p:grpSpPr>
        <p:sp>
          <p:nvSpPr>
            <p:cNvPr id="13" name="Prostokąt 12">
              <a:extLst>
                <a:ext uri="{FF2B5EF4-FFF2-40B4-BE49-F238E27FC236}">
                  <a16:creationId xmlns:a16="http://schemas.microsoft.com/office/drawing/2014/main" id="{6B38E637-24D1-4A2C-BD09-D3BBF28EC6EC}"/>
                </a:ext>
              </a:extLst>
            </p:cNvPr>
            <p:cNvSpPr/>
            <p:nvPr/>
          </p:nvSpPr>
          <p:spPr>
            <a:xfrm>
              <a:off x="4224487" y="2010034"/>
              <a:ext cx="6000614" cy="3788209"/>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Trójkąt prostokątny 14">
              <a:extLst>
                <a:ext uri="{FF2B5EF4-FFF2-40B4-BE49-F238E27FC236}">
                  <a16:creationId xmlns:a16="http://schemas.microsoft.com/office/drawing/2014/main" id="{0748A0D9-34B4-4F20-AA2E-96B73D8C126F}"/>
                </a:ext>
              </a:extLst>
            </p:cNvPr>
            <p:cNvSpPr/>
            <p:nvPr/>
          </p:nvSpPr>
          <p:spPr>
            <a:xfrm rot="10800000">
              <a:off x="9891672" y="5798242"/>
              <a:ext cx="333427" cy="484808"/>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18" name="Prostokąt 17">
            <a:extLst>
              <a:ext uri="{FF2B5EF4-FFF2-40B4-BE49-F238E27FC236}">
                <a16:creationId xmlns:a16="http://schemas.microsoft.com/office/drawing/2014/main" id="{F4F42E9B-BA77-4503-B367-CD2E7357D30C}"/>
              </a:ext>
            </a:extLst>
          </p:cNvPr>
          <p:cNvSpPr/>
          <p:nvPr/>
        </p:nvSpPr>
        <p:spPr>
          <a:xfrm>
            <a:off x="1576534" y="1124745"/>
            <a:ext cx="8856984" cy="946657"/>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20</a:t>
            </a:fld>
            <a:endParaRPr lang="en-US" altLang="pl-PL"/>
          </a:p>
        </p:txBody>
      </p:sp>
      <p:sp>
        <p:nvSpPr>
          <p:cNvPr id="11" name="Prostokąt: zagięty narożnik 10">
            <a:extLst>
              <a:ext uri="{FF2B5EF4-FFF2-40B4-BE49-F238E27FC236}">
                <a16:creationId xmlns:a16="http://schemas.microsoft.com/office/drawing/2014/main" id="{6ABBB353-6B0F-4B37-A4C6-B1D970014EBF}"/>
              </a:ext>
            </a:extLst>
          </p:cNvPr>
          <p:cNvSpPr/>
          <p:nvPr/>
        </p:nvSpPr>
        <p:spPr>
          <a:xfrm>
            <a:off x="2817785" y="2595987"/>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sp>
        <p:nvSpPr>
          <p:cNvPr id="16" name="Prostokąt 15">
            <a:extLst>
              <a:ext uri="{FF2B5EF4-FFF2-40B4-BE49-F238E27FC236}">
                <a16:creationId xmlns:a16="http://schemas.microsoft.com/office/drawing/2014/main" id="{EE3AD6B6-2419-440C-862C-C97BD7D34B94}"/>
              </a:ext>
            </a:extLst>
          </p:cNvPr>
          <p:cNvSpPr/>
          <p:nvPr/>
        </p:nvSpPr>
        <p:spPr>
          <a:xfrm>
            <a:off x="1745112" y="1199961"/>
            <a:ext cx="8424936" cy="923330"/>
          </a:xfrm>
          <a:prstGeom prst="rect">
            <a:avLst/>
          </a:prstGeom>
        </p:spPr>
        <p:txBody>
          <a:bodyPr wrap="square">
            <a:spAutoFit/>
          </a:bodyPr>
          <a:lstStyle/>
          <a:p>
            <a:pPr algn="ctr"/>
            <a:r>
              <a:rPr lang="pl-PL" b="1" dirty="0"/>
              <a:t>EXPOSITORY METHOD </a:t>
            </a:r>
          </a:p>
          <a:p>
            <a:pPr algn="ctr"/>
            <a:r>
              <a:rPr lang="pl-PL" dirty="0"/>
              <a:t>(</a:t>
            </a:r>
            <a:r>
              <a:rPr lang="pl-PL" dirty="0" err="1"/>
              <a:t>engaging</a:t>
            </a:r>
            <a:r>
              <a:rPr lang="pl-PL" dirty="0"/>
              <a:t> </a:t>
            </a:r>
            <a:r>
              <a:rPr lang="pl-PL" dirty="0" err="1"/>
              <a:t>mainly</a:t>
            </a:r>
            <a:r>
              <a:rPr lang="pl-PL" dirty="0"/>
              <a:t> the </a:t>
            </a:r>
            <a:r>
              <a:rPr lang="pl-PL" dirty="0" err="1"/>
              <a:t>visual</a:t>
            </a:r>
            <a:r>
              <a:rPr lang="pl-PL" dirty="0"/>
              <a:t> </a:t>
            </a:r>
            <a:r>
              <a:rPr lang="pl-PL" dirty="0" err="1"/>
              <a:t>sense</a:t>
            </a:r>
            <a:r>
              <a:rPr lang="pl-PL" dirty="0"/>
              <a:t>) </a:t>
            </a:r>
            <a:r>
              <a:rPr lang="pl-PL" dirty="0" err="1"/>
              <a:t>used</a:t>
            </a:r>
            <a:r>
              <a:rPr lang="pl-PL" dirty="0"/>
              <a:t> in </a:t>
            </a:r>
            <a:r>
              <a:rPr lang="pl-PL" dirty="0" err="1"/>
              <a:t>training</a:t>
            </a:r>
            <a:r>
              <a:rPr lang="pl-PL" dirty="0"/>
              <a:t> and </a:t>
            </a:r>
            <a:r>
              <a:rPr lang="pl-PL" dirty="0" err="1"/>
              <a:t>courses</a:t>
            </a:r>
            <a:endParaRPr lang="pl-PL" b="1" dirty="0"/>
          </a:p>
          <a:p>
            <a:pPr algn="ctr"/>
            <a:endParaRPr lang="pl-PL" b="1" dirty="0"/>
          </a:p>
        </p:txBody>
      </p:sp>
      <p:graphicFrame>
        <p:nvGraphicFramePr>
          <p:cNvPr id="17" name="Tabela 16">
            <a:extLst>
              <a:ext uri="{FF2B5EF4-FFF2-40B4-BE49-F238E27FC236}">
                <a16:creationId xmlns:a16="http://schemas.microsoft.com/office/drawing/2014/main" id="{8E66ADC1-BF5D-4CBB-AB18-51C194D329D9}"/>
              </a:ext>
            </a:extLst>
          </p:cNvPr>
          <p:cNvGraphicFramePr>
            <a:graphicFrameLocks noGrp="1"/>
          </p:cNvGraphicFramePr>
          <p:nvPr>
            <p:extLst>
              <p:ext uri="{D42A27DB-BD31-4B8C-83A1-F6EECF244321}">
                <p14:modId xmlns:p14="http://schemas.microsoft.com/office/powerpoint/2010/main" val="3461094104"/>
              </p:ext>
            </p:extLst>
          </p:nvPr>
        </p:nvGraphicFramePr>
        <p:xfrm>
          <a:off x="1703512" y="2276872"/>
          <a:ext cx="8466536" cy="2880320"/>
        </p:xfrm>
        <a:graphic>
          <a:graphicData uri="http://schemas.openxmlformats.org/drawingml/2006/table">
            <a:tbl>
              <a:tblPr firstRow="1" bandRow="1">
                <a:tableStyleId>{2D5ABB26-0587-4C30-8999-92F81FD0307C}</a:tableStyleId>
              </a:tblPr>
              <a:tblGrid>
                <a:gridCol w="1925884">
                  <a:extLst>
                    <a:ext uri="{9D8B030D-6E8A-4147-A177-3AD203B41FA5}">
                      <a16:colId xmlns:a16="http://schemas.microsoft.com/office/drawing/2014/main" val="20000"/>
                    </a:ext>
                  </a:extLst>
                </a:gridCol>
                <a:gridCol w="6540652">
                  <a:extLst>
                    <a:ext uri="{9D8B030D-6E8A-4147-A177-3AD203B41FA5}">
                      <a16:colId xmlns:a16="http://schemas.microsoft.com/office/drawing/2014/main" val="20001"/>
                    </a:ext>
                  </a:extLst>
                </a:gridCol>
              </a:tblGrid>
              <a:tr h="1254333">
                <a:tc>
                  <a:txBody>
                    <a:bodyPr/>
                    <a:lstStyle/>
                    <a:p>
                      <a:pPr marL="342900" indent="-342900">
                        <a:lnSpc>
                          <a:spcPct val="114000"/>
                        </a:lnSpc>
                        <a:spcAft>
                          <a:spcPts val="600"/>
                        </a:spcAft>
                        <a:buBlip>
                          <a:blip r:embed="rId2"/>
                        </a:buBlip>
                      </a:pPr>
                      <a:r>
                        <a:rPr lang="pl-PL" altLang="pl-PL" sz="1600" b="1" dirty="0"/>
                        <a:t>SCENES</a:t>
                      </a:r>
                      <a:endParaRPr lang="pl-PL" altLang="pl-PL" sz="1600" b="1" dirty="0">
                        <a:solidFill>
                          <a:schemeClr val="tx1"/>
                        </a:solidFill>
                      </a:endParaRPr>
                    </a:p>
                  </a:txBody>
                  <a:tcPr anchor="ctr"/>
                </a:tc>
                <a:tc>
                  <a:txBody>
                    <a:bodyPr/>
                    <a:lstStyle/>
                    <a:p>
                      <a:r>
                        <a:rPr lang="en-GB" sz="1600" dirty="0"/>
                        <a:t>used mainly during the training of social competences, they show possible responses and behaviours of people, </a:t>
                      </a:r>
                      <a:r>
                        <a:rPr lang="en-GB" sz="1600" dirty="0" err="1"/>
                        <a:t>eg</a:t>
                      </a:r>
                      <a:r>
                        <a:rPr lang="en-GB" sz="1600" dirty="0"/>
                        <a:t> various typical behaviours of customers while sitting in a bar</a:t>
                      </a:r>
                      <a:endParaRPr lang="pl-PL" sz="1600" i="1" dirty="0">
                        <a:solidFill>
                          <a:schemeClr val="tx1"/>
                        </a:solidFill>
                      </a:endParaRPr>
                    </a:p>
                  </a:txBody>
                  <a:tcPr anchor="ctr"/>
                </a:tc>
                <a:extLst>
                  <a:ext uri="{0D108BD9-81ED-4DB2-BD59-A6C34878D82A}">
                    <a16:rowId xmlns:a16="http://schemas.microsoft.com/office/drawing/2014/main" val="10002"/>
                  </a:ext>
                </a:extLst>
              </a:tr>
              <a:tr h="1625987">
                <a:tc>
                  <a:txBody>
                    <a:bodyPr/>
                    <a:lstStyle/>
                    <a:p>
                      <a:pPr marL="342900" indent="-342900">
                        <a:lnSpc>
                          <a:spcPct val="114000"/>
                        </a:lnSpc>
                        <a:spcAft>
                          <a:spcPts val="600"/>
                        </a:spcAft>
                        <a:buBlip>
                          <a:blip r:embed="rId2"/>
                        </a:buBlip>
                      </a:pPr>
                      <a:r>
                        <a:rPr lang="pl-PL" altLang="pl-PL" sz="1600" b="1" dirty="0">
                          <a:solidFill>
                            <a:schemeClr val="tx1"/>
                          </a:solidFill>
                        </a:rPr>
                        <a:t>EXHIBITION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they are extensive expositions, organized mainly at trade fairs and competitions, e.g. an exhibition devoted to modern trends in decorating cocktails</a:t>
                      </a:r>
                      <a:endParaRPr lang="pl-PL" sz="1600" i="1" dirty="0">
                        <a:solidFill>
                          <a:schemeClr val="tx1"/>
                        </a:solidFill>
                      </a:endParaRPr>
                    </a:p>
                  </a:txBody>
                  <a:tcPr anchor="ctr"/>
                </a:tc>
                <a:extLst>
                  <a:ext uri="{0D108BD9-81ED-4DB2-BD59-A6C34878D82A}">
                    <a16:rowId xmlns:a16="http://schemas.microsoft.com/office/drawing/2014/main" val="3776314103"/>
                  </a:ext>
                </a:extLst>
              </a:tr>
            </a:tbl>
          </a:graphicData>
        </a:graphic>
      </p:graphicFrame>
    </p:spTree>
    <p:extLst>
      <p:ext uri="{BB962C8B-B14F-4D97-AF65-F5344CB8AC3E}">
        <p14:creationId xmlns:p14="http://schemas.microsoft.com/office/powerpoint/2010/main" val="415753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21</a:t>
            </a:fld>
            <a:endParaRPr lang="en-US" altLang="pl-PL"/>
          </a:p>
        </p:txBody>
      </p:sp>
      <p:sp>
        <p:nvSpPr>
          <p:cNvPr id="11" name="Prostokąt: zagięty narożnik 10">
            <a:extLst>
              <a:ext uri="{FF2B5EF4-FFF2-40B4-BE49-F238E27FC236}">
                <a16:creationId xmlns:a16="http://schemas.microsoft.com/office/drawing/2014/main" id="{8B86909B-3A3D-47F5-899C-88A5C763E843}"/>
              </a:ext>
            </a:extLst>
          </p:cNvPr>
          <p:cNvSpPr/>
          <p:nvPr/>
        </p:nvSpPr>
        <p:spPr>
          <a:xfrm>
            <a:off x="2135560" y="2294918"/>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sp>
        <p:nvSpPr>
          <p:cNvPr id="15" name="Prostokąt 14">
            <a:extLst>
              <a:ext uri="{FF2B5EF4-FFF2-40B4-BE49-F238E27FC236}">
                <a16:creationId xmlns:a16="http://schemas.microsoft.com/office/drawing/2014/main" id="{A0F4FFB4-B3C9-4C81-8DEA-1D4C57FEB9CE}"/>
              </a:ext>
            </a:extLst>
          </p:cNvPr>
          <p:cNvSpPr/>
          <p:nvPr/>
        </p:nvSpPr>
        <p:spPr>
          <a:xfrm>
            <a:off x="3923911" y="6146690"/>
            <a:ext cx="1084912" cy="523220"/>
          </a:xfrm>
          <a:prstGeom prst="rect">
            <a:avLst/>
          </a:prstGeom>
        </p:spPr>
        <p:txBody>
          <a:bodyPr wrap="none">
            <a:spAutoFit/>
          </a:bodyPr>
          <a:lstStyle/>
          <a:p>
            <a:r>
              <a:rPr lang="pl-PL" sz="1400" dirty="0">
                <a:solidFill>
                  <a:schemeClr val="tx1">
                    <a:lumMod val="95000"/>
                    <a:lumOff val="5000"/>
                  </a:schemeClr>
                </a:solidFill>
              </a:rPr>
              <a:t>PODCAST </a:t>
            </a:r>
          </a:p>
          <a:p>
            <a:r>
              <a:rPr lang="pl-PL" sz="1400" dirty="0" err="1">
                <a:solidFill>
                  <a:schemeClr val="tx1">
                    <a:lumMod val="95000"/>
                    <a:lumOff val="5000"/>
                  </a:schemeClr>
                </a:solidFill>
              </a:rPr>
              <a:t>Recording</a:t>
            </a:r>
            <a:r>
              <a:rPr lang="pl-PL" sz="1400" dirty="0">
                <a:solidFill>
                  <a:schemeClr val="tx1">
                    <a:lumMod val="95000"/>
                    <a:lumOff val="5000"/>
                  </a:schemeClr>
                </a:solidFill>
              </a:rPr>
              <a:t> 2 </a:t>
            </a:r>
          </a:p>
        </p:txBody>
      </p:sp>
      <p:pic>
        <p:nvPicPr>
          <p:cNvPr id="16" name="Obraz 15">
            <a:extLst>
              <a:ext uri="{FF2B5EF4-FFF2-40B4-BE49-F238E27FC236}">
                <a16:creationId xmlns:a16="http://schemas.microsoft.com/office/drawing/2014/main" id="{764E8D9A-7461-45EA-87E8-FA31C2A2A53D}"/>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17" name="Prostokąt 16">
            <a:extLst>
              <a:ext uri="{FF2B5EF4-FFF2-40B4-BE49-F238E27FC236}">
                <a16:creationId xmlns:a16="http://schemas.microsoft.com/office/drawing/2014/main" id="{7742A433-BD80-4649-9AA5-7CB085CB6B32}"/>
              </a:ext>
            </a:extLst>
          </p:cNvPr>
          <p:cNvSpPr/>
          <p:nvPr/>
        </p:nvSpPr>
        <p:spPr>
          <a:xfrm>
            <a:off x="928173" y="6146690"/>
            <a:ext cx="2941444" cy="523220"/>
          </a:xfrm>
          <a:prstGeom prst="rect">
            <a:avLst/>
          </a:prstGeom>
        </p:spPr>
        <p:txBody>
          <a:bodyPr wrap="square">
            <a:spAutoFit/>
          </a:bodyPr>
          <a:lstStyle/>
          <a:p>
            <a:r>
              <a:rPr lang="pl-PL" sz="1400" dirty="0"/>
              <a:t>EXAMPLE DOCUMENTS </a:t>
            </a:r>
          </a:p>
          <a:p>
            <a:r>
              <a:rPr lang="pl-PL" sz="1400" dirty="0" err="1"/>
              <a:t>Work</a:t>
            </a:r>
            <a:r>
              <a:rPr lang="pl-PL" sz="1400" dirty="0"/>
              <a:t> </a:t>
            </a:r>
            <a:r>
              <a:rPr lang="pl-PL" sz="1400" dirty="0" err="1"/>
              <a:t>card</a:t>
            </a:r>
            <a:r>
              <a:rPr lang="pl-PL" sz="1400" dirty="0"/>
              <a:t> 2</a:t>
            </a:r>
            <a:endParaRPr lang="pl-PL" sz="1400" u="sng" dirty="0">
              <a:solidFill>
                <a:schemeClr val="tx1">
                  <a:lumMod val="85000"/>
                  <a:lumOff val="15000"/>
                </a:schemeClr>
              </a:solidFill>
            </a:endParaRPr>
          </a:p>
        </p:txBody>
      </p:sp>
      <p:pic>
        <p:nvPicPr>
          <p:cNvPr id="18" name="Grafika 17">
            <a:extLst>
              <a:ext uri="{FF2B5EF4-FFF2-40B4-BE49-F238E27FC236}">
                <a16:creationId xmlns:a16="http://schemas.microsoft.com/office/drawing/2014/main" id="{4471EAB8-6E8D-4149-8452-AB7842999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
        <p:nvSpPr>
          <p:cNvPr id="13" name="Trójkąt równoramienny 12">
            <a:extLst>
              <a:ext uri="{FF2B5EF4-FFF2-40B4-BE49-F238E27FC236}">
                <a16:creationId xmlns:a16="http://schemas.microsoft.com/office/drawing/2014/main" id="{09283624-4EA5-4025-A390-825BA2A9E900}"/>
              </a:ext>
            </a:extLst>
          </p:cNvPr>
          <p:cNvSpPr/>
          <p:nvPr/>
        </p:nvSpPr>
        <p:spPr>
          <a:xfrm rot="16200000">
            <a:off x="5051884" y="3384438"/>
            <a:ext cx="648072" cy="432048"/>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27C27045-780F-42A9-9283-41FED9C98448}"/>
              </a:ext>
            </a:extLst>
          </p:cNvPr>
          <p:cNvSpPr/>
          <p:nvPr/>
        </p:nvSpPr>
        <p:spPr>
          <a:xfrm>
            <a:off x="5562224" y="1844824"/>
            <a:ext cx="6629776" cy="3670992"/>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Podtytuł 2">
            <a:extLst>
              <a:ext uri="{FF2B5EF4-FFF2-40B4-BE49-F238E27FC236}">
                <a16:creationId xmlns:a16="http://schemas.microsoft.com/office/drawing/2014/main" id="{4D5B200E-E1BD-4879-83CB-2CACF95A9430}"/>
              </a:ext>
            </a:extLst>
          </p:cNvPr>
          <p:cNvSpPr>
            <a:spLocks noGrp="1"/>
          </p:cNvSpPr>
          <p:nvPr>
            <p:ph idx="1"/>
          </p:nvPr>
        </p:nvSpPr>
        <p:spPr>
          <a:xfrm>
            <a:off x="6210296" y="2133564"/>
            <a:ext cx="5286304" cy="3671700"/>
          </a:xfrm>
        </p:spPr>
        <p:txBody>
          <a:bodyPr/>
          <a:lstStyle/>
          <a:p>
            <a:pPr marL="0" indent="0">
              <a:buNone/>
            </a:pPr>
            <a:r>
              <a:rPr lang="pl-PL" sz="1800" b="1" dirty="0">
                <a:solidFill>
                  <a:schemeClr val="bg1"/>
                </a:solidFill>
              </a:rPr>
              <a:t>PRACTICAL METHODS</a:t>
            </a:r>
          </a:p>
          <a:p>
            <a:pPr marL="0" indent="0">
              <a:buNone/>
            </a:pPr>
            <a:r>
              <a:rPr lang="en-GB" sz="1800" dirty="0">
                <a:solidFill>
                  <a:schemeClr val="tx1">
                    <a:lumMod val="75000"/>
                    <a:lumOff val="25000"/>
                  </a:schemeClr>
                </a:solidFill>
              </a:rPr>
              <a:t>They are associated with the performance of activities that are to be mastered. These methods have the best effectiveness because they combine the verbal message, image and activation of the participant and practice  skills, inseparable from the work of the bartender.</a:t>
            </a:r>
          </a:p>
          <a:p>
            <a:pPr marL="0" indent="0">
              <a:buNone/>
            </a:pPr>
            <a:r>
              <a:rPr lang="en-GB" sz="1800" dirty="0">
                <a:solidFill>
                  <a:schemeClr val="tx1">
                    <a:lumMod val="75000"/>
                    <a:lumOff val="25000"/>
                  </a:schemeClr>
                </a:solidFill>
              </a:rPr>
              <a:t>These are the methods that activate not only the senses but can exercise the physical fitness of the bartenders, which is necessary during the Flair training</a:t>
            </a:r>
            <a:endParaRPr lang="pl-PL" sz="1800" dirty="0">
              <a:solidFill>
                <a:schemeClr val="tx1">
                  <a:lumMod val="75000"/>
                  <a:lumOff val="25000"/>
                </a:schemeClr>
              </a:solidFill>
            </a:endParaRPr>
          </a:p>
          <a:p>
            <a:pPr marL="0" indent="0">
              <a:buNone/>
            </a:pPr>
            <a:endParaRPr lang="pl-PL" sz="1800" b="1" dirty="0">
              <a:solidFill>
                <a:schemeClr val="bg1"/>
              </a:solidFill>
            </a:endParaRPr>
          </a:p>
        </p:txBody>
      </p:sp>
      <p:pic>
        <p:nvPicPr>
          <p:cNvPr id="21" name="Grafika 20">
            <a:extLst>
              <a:ext uri="{FF2B5EF4-FFF2-40B4-BE49-F238E27FC236}">
                <a16:creationId xmlns:a16="http://schemas.microsoft.com/office/drawing/2014/main" id="{C7E80E9E-FA48-4B0D-BDA0-1D39E31B01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540" y="2197584"/>
            <a:ext cx="2462831" cy="2462831"/>
          </a:xfrm>
          <a:prstGeom prst="rect">
            <a:avLst/>
          </a:prstGeom>
        </p:spPr>
      </p:pic>
    </p:spTree>
    <p:extLst>
      <p:ext uri="{BB962C8B-B14F-4D97-AF65-F5344CB8AC3E}">
        <p14:creationId xmlns:p14="http://schemas.microsoft.com/office/powerpoint/2010/main" val="344162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22</a:t>
            </a:fld>
            <a:endParaRPr lang="en-US" altLang="pl-PL"/>
          </a:p>
        </p:txBody>
      </p:sp>
      <p:sp>
        <p:nvSpPr>
          <p:cNvPr id="15" name="Prostokąt: zagięty narożnik 14">
            <a:extLst>
              <a:ext uri="{FF2B5EF4-FFF2-40B4-BE49-F238E27FC236}">
                <a16:creationId xmlns:a16="http://schemas.microsoft.com/office/drawing/2014/main" id="{863E4F2B-09E5-4C9A-859B-D15BBBB7F4BC}"/>
              </a:ext>
            </a:extLst>
          </p:cNvPr>
          <p:cNvSpPr/>
          <p:nvPr/>
        </p:nvSpPr>
        <p:spPr>
          <a:xfrm>
            <a:off x="2817785" y="2595987"/>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grpSp>
        <p:nvGrpSpPr>
          <p:cNvPr id="16" name="Grupa 15">
            <a:extLst>
              <a:ext uri="{FF2B5EF4-FFF2-40B4-BE49-F238E27FC236}">
                <a16:creationId xmlns:a16="http://schemas.microsoft.com/office/drawing/2014/main" id="{832CA628-334F-48AC-833C-DADA85AAA546}"/>
              </a:ext>
            </a:extLst>
          </p:cNvPr>
          <p:cNvGrpSpPr/>
          <p:nvPr/>
        </p:nvGrpSpPr>
        <p:grpSpPr>
          <a:xfrm>
            <a:off x="1576534" y="1124745"/>
            <a:ext cx="9271994" cy="4608512"/>
            <a:chOff x="4224487" y="1318219"/>
            <a:chExt cx="6000614" cy="4964831"/>
          </a:xfrm>
        </p:grpSpPr>
        <p:sp>
          <p:nvSpPr>
            <p:cNvPr id="17" name="Prostokąt 16">
              <a:extLst>
                <a:ext uri="{FF2B5EF4-FFF2-40B4-BE49-F238E27FC236}">
                  <a16:creationId xmlns:a16="http://schemas.microsoft.com/office/drawing/2014/main" id="{F3912F63-F168-4921-A5D3-B116320D19A3}"/>
                </a:ext>
              </a:extLst>
            </p:cNvPr>
            <p:cNvSpPr/>
            <p:nvPr/>
          </p:nvSpPr>
          <p:spPr>
            <a:xfrm>
              <a:off x="4224487" y="2010034"/>
              <a:ext cx="6000614" cy="3788209"/>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a:extLst>
                <a:ext uri="{FF2B5EF4-FFF2-40B4-BE49-F238E27FC236}">
                  <a16:creationId xmlns:a16="http://schemas.microsoft.com/office/drawing/2014/main" id="{D85DA329-1A37-4B9B-862C-4CD19D529D12}"/>
                </a:ext>
              </a:extLst>
            </p:cNvPr>
            <p:cNvSpPr/>
            <p:nvPr/>
          </p:nvSpPr>
          <p:spPr>
            <a:xfrm>
              <a:off x="4224487" y="1318219"/>
              <a:ext cx="6000614" cy="913727"/>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Trójkąt prostokątny 19">
              <a:extLst>
                <a:ext uri="{FF2B5EF4-FFF2-40B4-BE49-F238E27FC236}">
                  <a16:creationId xmlns:a16="http://schemas.microsoft.com/office/drawing/2014/main" id="{7B8D02C9-9B31-44C2-81F2-7F06FB618D42}"/>
                </a:ext>
              </a:extLst>
            </p:cNvPr>
            <p:cNvSpPr/>
            <p:nvPr/>
          </p:nvSpPr>
          <p:spPr>
            <a:xfrm rot="10800000">
              <a:off x="9891672" y="5798242"/>
              <a:ext cx="333427" cy="484808"/>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1" name="Prostokąt 20">
            <a:extLst>
              <a:ext uri="{FF2B5EF4-FFF2-40B4-BE49-F238E27FC236}">
                <a16:creationId xmlns:a16="http://schemas.microsoft.com/office/drawing/2014/main" id="{3904AE77-63B0-4720-A213-618F1F894015}"/>
              </a:ext>
            </a:extLst>
          </p:cNvPr>
          <p:cNvSpPr/>
          <p:nvPr/>
        </p:nvSpPr>
        <p:spPr>
          <a:xfrm>
            <a:off x="1745112" y="1199961"/>
            <a:ext cx="8424936" cy="646331"/>
          </a:xfrm>
          <a:prstGeom prst="rect">
            <a:avLst/>
          </a:prstGeom>
        </p:spPr>
        <p:txBody>
          <a:bodyPr wrap="square">
            <a:spAutoFit/>
          </a:bodyPr>
          <a:lstStyle/>
          <a:p>
            <a:pPr algn="ctr"/>
            <a:r>
              <a:rPr lang="en-GB" b="1" dirty="0"/>
              <a:t>EXPOSITORY METHOD </a:t>
            </a:r>
          </a:p>
          <a:p>
            <a:pPr algn="ctr"/>
            <a:r>
              <a:rPr lang="en-GB" dirty="0"/>
              <a:t>(engaging mainly the visual sense) used in training and courses</a:t>
            </a:r>
            <a:endParaRPr lang="en-GB" b="1" dirty="0"/>
          </a:p>
        </p:txBody>
      </p:sp>
      <p:graphicFrame>
        <p:nvGraphicFramePr>
          <p:cNvPr id="22" name="Tabela 21">
            <a:extLst>
              <a:ext uri="{FF2B5EF4-FFF2-40B4-BE49-F238E27FC236}">
                <a16:creationId xmlns:a16="http://schemas.microsoft.com/office/drawing/2014/main" id="{1EC0F1CF-7027-4081-8A1C-A05F095613B8}"/>
              </a:ext>
            </a:extLst>
          </p:cNvPr>
          <p:cNvGraphicFramePr>
            <a:graphicFrameLocks noGrp="1"/>
          </p:cNvGraphicFramePr>
          <p:nvPr>
            <p:extLst>
              <p:ext uri="{D42A27DB-BD31-4B8C-83A1-F6EECF244321}">
                <p14:modId xmlns:p14="http://schemas.microsoft.com/office/powerpoint/2010/main" val="4061222874"/>
              </p:ext>
            </p:extLst>
          </p:nvPr>
        </p:nvGraphicFramePr>
        <p:xfrm>
          <a:off x="1703511" y="2118375"/>
          <a:ext cx="9001001" cy="3020730"/>
        </p:xfrm>
        <a:graphic>
          <a:graphicData uri="http://schemas.openxmlformats.org/drawingml/2006/table">
            <a:tbl>
              <a:tblPr firstRow="1" bandRow="1">
                <a:tableStyleId>{2D5ABB26-0587-4C30-8999-92F81FD0307C}</a:tableStyleId>
              </a:tblPr>
              <a:tblGrid>
                <a:gridCol w="2747002">
                  <a:extLst>
                    <a:ext uri="{9D8B030D-6E8A-4147-A177-3AD203B41FA5}">
                      <a16:colId xmlns:a16="http://schemas.microsoft.com/office/drawing/2014/main" val="20000"/>
                    </a:ext>
                  </a:extLst>
                </a:gridCol>
                <a:gridCol w="6253999">
                  <a:extLst>
                    <a:ext uri="{9D8B030D-6E8A-4147-A177-3AD203B41FA5}">
                      <a16:colId xmlns:a16="http://schemas.microsoft.com/office/drawing/2014/main" val="20001"/>
                    </a:ext>
                  </a:extLst>
                </a:gridCol>
              </a:tblGrid>
              <a:tr h="1315480">
                <a:tc>
                  <a:txBody>
                    <a:bodyPr/>
                    <a:lstStyle/>
                    <a:p>
                      <a:pPr marL="342900" marR="0" lvl="0" indent="-342900" algn="l" defTabSz="914400" rtl="0" eaLnBrk="1" fontAlgn="auto" latinLnBrk="0" hangingPunct="1">
                        <a:lnSpc>
                          <a:spcPct val="114000"/>
                        </a:lnSpc>
                        <a:spcBef>
                          <a:spcPts val="0"/>
                        </a:spcBef>
                        <a:spcAft>
                          <a:spcPts val="600"/>
                        </a:spcAft>
                        <a:buClrTx/>
                        <a:buSzTx/>
                        <a:buFontTx/>
                        <a:buBlip>
                          <a:blip r:embed="rId2"/>
                        </a:buBlip>
                        <a:tabLst/>
                        <a:defRPr/>
                      </a:pPr>
                      <a:r>
                        <a:rPr lang="pl-PL" altLang="pl-PL" sz="1600" b="1" dirty="0"/>
                        <a:t>SHOW WITH EXPLANATION</a:t>
                      </a:r>
                      <a:endParaRPr lang="pl-PL" altLang="pl-PL" sz="1600" b="1" dirty="0">
                        <a:solidFill>
                          <a:schemeClr val="tx1"/>
                        </a:solidFill>
                      </a:endParaRPr>
                    </a:p>
                  </a:txBody>
                  <a:tcPr anchor="ctr"/>
                </a:tc>
                <a:tc>
                  <a:txBody>
                    <a:bodyPr/>
                    <a:lstStyle/>
                    <a:p>
                      <a:r>
                        <a:rPr lang="en-GB" sz="1600" dirty="0"/>
                        <a:t>Connecting  the show with explanations regarding the presented object or phenomenon, e.g.</a:t>
                      </a:r>
                    </a:p>
                    <a:p>
                      <a:r>
                        <a:rPr lang="en-GB" sz="1600" dirty="0"/>
                        <a:t>a display of a modern ice cube machine with an explanation of its function</a:t>
                      </a:r>
                      <a:endParaRPr lang="pl-PL" sz="1600" b="0" i="1" dirty="0">
                        <a:solidFill>
                          <a:schemeClr val="tx1"/>
                        </a:solidFill>
                      </a:endParaRPr>
                    </a:p>
                  </a:txBody>
                  <a:tcPr anchor="ctr"/>
                </a:tc>
                <a:extLst>
                  <a:ext uri="{0D108BD9-81ED-4DB2-BD59-A6C34878D82A}">
                    <a16:rowId xmlns:a16="http://schemas.microsoft.com/office/drawing/2014/main" val="10000"/>
                  </a:ext>
                </a:extLst>
              </a:tr>
              <a:tr h="1705250">
                <a:tc>
                  <a:txBody>
                    <a:bodyPr/>
                    <a:lstStyle/>
                    <a:p>
                      <a:pPr marL="342900" marR="0" lvl="0" indent="-342900" algn="l" defTabSz="914400" rtl="0" eaLnBrk="1" fontAlgn="auto" latinLnBrk="0" hangingPunct="1">
                        <a:lnSpc>
                          <a:spcPct val="114000"/>
                        </a:lnSpc>
                        <a:spcBef>
                          <a:spcPts val="0"/>
                        </a:spcBef>
                        <a:spcAft>
                          <a:spcPts val="600"/>
                        </a:spcAft>
                        <a:buClrTx/>
                        <a:buSzTx/>
                        <a:buFontTx/>
                        <a:buBlip>
                          <a:blip r:embed="rId2"/>
                        </a:buBlip>
                        <a:tabLst/>
                        <a:defRPr/>
                      </a:pPr>
                      <a:r>
                        <a:rPr lang="pl-PL" altLang="pl-PL" sz="1600" b="1" dirty="0"/>
                        <a:t>SHOW WITH INSTRUCTIONS</a:t>
                      </a:r>
                      <a:endParaRPr lang="pl-PL" altLang="pl-PL" sz="1600" b="1"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combination of a demonstration explaining how to proceed and the order in which the activity is carried out, e.g.</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show of decoration from grass and fruit combined with explanation of fixing it on a bar glass</a:t>
                      </a:r>
                      <a:endParaRPr lang="pl-PL" sz="1600" b="0" i="1" dirty="0">
                        <a:solidFill>
                          <a:schemeClr val="tx1"/>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448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23</a:t>
            </a:fld>
            <a:endParaRPr lang="en-US" altLang="pl-PL"/>
          </a:p>
        </p:txBody>
      </p:sp>
      <p:sp>
        <p:nvSpPr>
          <p:cNvPr id="15" name="Prostokąt: zagięty narożnik 14">
            <a:extLst>
              <a:ext uri="{FF2B5EF4-FFF2-40B4-BE49-F238E27FC236}">
                <a16:creationId xmlns:a16="http://schemas.microsoft.com/office/drawing/2014/main" id="{863E4F2B-09E5-4C9A-859B-D15BBBB7F4BC}"/>
              </a:ext>
            </a:extLst>
          </p:cNvPr>
          <p:cNvSpPr/>
          <p:nvPr/>
        </p:nvSpPr>
        <p:spPr>
          <a:xfrm>
            <a:off x="2817785" y="2595987"/>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grpSp>
        <p:nvGrpSpPr>
          <p:cNvPr id="16" name="Grupa 15">
            <a:extLst>
              <a:ext uri="{FF2B5EF4-FFF2-40B4-BE49-F238E27FC236}">
                <a16:creationId xmlns:a16="http://schemas.microsoft.com/office/drawing/2014/main" id="{832CA628-334F-48AC-833C-DADA85AAA546}"/>
              </a:ext>
            </a:extLst>
          </p:cNvPr>
          <p:cNvGrpSpPr/>
          <p:nvPr/>
        </p:nvGrpSpPr>
        <p:grpSpPr>
          <a:xfrm>
            <a:off x="1576534" y="1124744"/>
            <a:ext cx="9271994" cy="4533295"/>
            <a:chOff x="4224487" y="1318219"/>
            <a:chExt cx="6000614" cy="4964831"/>
          </a:xfrm>
        </p:grpSpPr>
        <p:sp>
          <p:nvSpPr>
            <p:cNvPr id="17" name="Prostokąt 16">
              <a:extLst>
                <a:ext uri="{FF2B5EF4-FFF2-40B4-BE49-F238E27FC236}">
                  <a16:creationId xmlns:a16="http://schemas.microsoft.com/office/drawing/2014/main" id="{F3912F63-F168-4921-A5D3-B116320D19A3}"/>
                </a:ext>
              </a:extLst>
            </p:cNvPr>
            <p:cNvSpPr/>
            <p:nvPr/>
          </p:nvSpPr>
          <p:spPr>
            <a:xfrm>
              <a:off x="4224487" y="2010034"/>
              <a:ext cx="6000614" cy="3788209"/>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a:extLst>
                <a:ext uri="{FF2B5EF4-FFF2-40B4-BE49-F238E27FC236}">
                  <a16:creationId xmlns:a16="http://schemas.microsoft.com/office/drawing/2014/main" id="{D85DA329-1A37-4B9B-862C-4CD19D529D12}"/>
                </a:ext>
              </a:extLst>
            </p:cNvPr>
            <p:cNvSpPr/>
            <p:nvPr/>
          </p:nvSpPr>
          <p:spPr>
            <a:xfrm>
              <a:off x="4224487" y="1318219"/>
              <a:ext cx="6000614" cy="946352"/>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Trójkąt prostokątny 19">
              <a:extLst>
                <a:ext uri="{FF2B5EF4-FFF2-40B4-BE49-F238E27FC236}">
                  <a16:creationId xmlns:a16="http://schemas.microsoft.com/office/drawing/2014/main" id="{7B8D02C9-9B31-44C2-81F2-7F06FB618D42}"/>
                </a:ext>
              </a:extLst>
            </p:cNvPr>
            <p:cNvSpPr/>
            <p:nvPr/>
          </p:nvSpPr>
          <p:spPr>
            <a:xfrm rot="10800000">
              <a:off x="9891672" y="5798242"/>
              <a:ext cx="333427" cy="484808"/>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grpSp>
      <p:sp>
        <p:nvSpPr>
          <p:cNvPr id="21" name="Prostokąt 20">
            <a:extLst>
              <a:ext uri="{FF2B5EF4-FFF2-40B4-BE49-F238E27FC236}">
                <a16:creationId xmlns:a16="http://schemas.microsoft.com/office/drawing/2014/main" id="{3904AE77-63B0-4720-A213-618F1F894015}"/>
              </a:ext>
            </a:extLst>
          </p:cNvPr>
          <p:cNvSpPr/>
          <p:nvPr/>
        </p:nvSpPr>
        <p:spPr>
          <a:xfrm>
            <a:off x="1745112" y="1199961"/>
            <a:ext cx="8424936" cy="646331"/>
          </a:xfrm>
          <a:prstGeom prst="rect">
            <a:avLst/>
          </a:prstGeom>
        </p:spPr>
        <p:txBody>
          <a:bodyPr wrap="square">
            <a:spAutoFit/>
          </a:bodyPr>
          <a:lstStyle/>
          <a:p>
            <a:pPr algn="ctr"/>
            <a:r>
              <a:rPr lang="pl-PL" b="1" dirty="0"/>
              <a:t>EXPOSITORY METHOD </a:t>
            </a:r>
          </a:p>
          <a:p>
            <a:pPr algn="ctr"/>
            <a:r>
              <a:rPr lang="pl-PL" dirty="0"/>
              <a:t>(</a:t>
            </a:r>
            <a:r>
              <a:rPr lang="pl-PL" dirty="0" err="1"/>
              <a:t>engaging</a:t>
            </a:r>
            <a:r>
              <a:rPr lang="pl-PL" dirty="0"/>
              <a:t> </a:t>
            </a:r>
            <a:r>
              <a:rPr lang="pl-PL" dirty="0" err="1"/>
              <a:t>mainly</a:t>
            </a:r>
            <a:r>
              <a:rPr lang="pl-PL" dirty="0"/>
              <a:t> the </a:t>
            </a:r>
            <a:r>
              <a:rPr lang="pl-PL" dirty="0" err="1"/>
              <a:t>visual</a:t>
            </a:r>
            <a:r>
              <a:rPr lang="pl-PL" dirty="0"/>
              <a:t> </a:t>
            </a:r>
            <a:r>
              <a:rPr lang="pl-PL" dirty="0" err="1"/>
              <a:t>sense</a:t>
            </a:r>
            <a:r>
              <a:rPr lang="pl-PL" dirty="0"/>
              <a:t>) </a:t>
            </a:r>
            <a:r>
              <a:rPr lang="pl-PL" dirty="0" err="1"/>
              <a:t>used</a:t>
            </a:r>
            <a:r>
              <a:rPr lang="pl-PL" dirty="0"/>
              <a:t> in </a:t>
            </a:r>
            <a:r>
              <a:rPr lang="pl-PL" dirty="0" err="1"/>
              <a:t>training</a:t>
            </a:r>
            <a:r>
              <a:rPr lang="pl-PL" dirty="0"/>
              <a:t> and </a:t>
            </a:r>
            <a:r>
              <a:rPr lang="pl-PL" dirty="0" err="1"/>
              <a:t>courses</a:t>
            </a:r>
            <a:endParaRPr lang="pl-PL" b="1" dirty="0"/>
          </a:p>
        </p:txBody>
      </p:sp>
      <p:graphicFrame>
        <p:nvGraphicFramePr>
          <p:cNvPr id="22" name="Tabela 21">
            <a:extLst>
              <a:ext uri="{FF2B5EF4-FFF2-40B4-BE49-F238E27FC236}">
                <a16:creationId xmlns:a16="http://schemas.microsoft.com/office/drawing/2014/main" id="{1EC0F1CF-7027-4081-8A1C-A05F095613B8}"/>
              </a:ext>
            </a:extLst>
          </p:cNvPr>
          <p:cNvGraphicFramePr>
            <a:graphicFrameLocks noGrp="1"/>
          </p:cNvGraphicFramePr>
          <p:nvPr>
            <p:extLst>
              <p:ext uri="{D42A27DB-BD31-4B8C-83A1-F6EECF244321}">
                <p14:modId xmlns:p14="http://schemas.microsoft.com/office/powerpoint/2010/main" val="3918112407"/>
              </p:ext>
            </p:extLst>
          </p:nvPr>
        </p:nvGraphicFramePr>
        <p:xfrm>
          <a:off x="1703511" y="2071404"/>
          <a:ext cx="9001001" cy="2850236"/>
        </p:xfrm>
        <a:graphic>
          <a:graphicData uri="http://schemas.openxmlformats.org/drawingml/2006/table">
            <a:tbl>
              <a:tblPr firstRow="1" bandRow="1">
                <a:tableStyleId>{2D5ABB26-0587-4C30-8999-92F81FD0307C}</a:tableStyleId>
              </a:tblPr>
              <a:tblGrid>
                <a:gridCol w="2747002">
                  <a:extLst>
                    <a:ext uri="{9D8B030D-6E8A-4147-A177-3AD203B41FA5}">
                      <a16:colId xmlns:a16="http://schemas.microsoft.com/office/drawing/2014/main" val="20000"/>
                    </a:ext>
                  </a:extLst>
                </a:gridCol>
                <a:gridCol w="6253999">
                  <a:extLst>
                    <a:ext uri="{9D8B030D-6E8A-4147-A177-3AD203B41FA5}">
                      <a16:colId xmlns:a16="http://schemas.microsoft.com/office/drawing/2014/main" val="20001"/>
                    </a:ext>
                  </a:extLst>
                </a:gridCol>
              </a:tblGrid>
              <a:tr h="1557445">
                <a:tc>
                  <a:txBody>
                    <a:bodyPr/>
                    <a:lstStyle/>
                    <a:p>
                      <a:pPr marL="342900" indent="-342900">
                        <a:lnSpc>
                          <a:spcPct val="114000"/>
                        </a:lnSpc>
                        <a:spcAft>
                          <a:spcPts val="600"/>
                        </a:spcAft>
                        <a:buBlip>
                          <a:blip r:embed="rId2"/>
                        </a:buBlip>
                      </a:pPr>
                      <a:r>
                        <a:rPr lang="en-GB" altLang="pl-PL" sz="1600" b="1" dirty="0"/>
                        <a:t>COURSE, LABORATORY AND PRODUCTION EXERCISES</a:t>
                      </a:r>
                      <a:endParaRPr lang="pl-PL" altLang="pl-PL" sz="1600" b="1" dirty="0"/>
                    </a:p>
                  </a:txBody>
                  <a:tcPr anchor="ctr"/>
                </a:tc>
                <a:tc>
                  <a:txBody>
                    <a:bodyPr/>
                    <a:lstStyle/>
                    <a:p>
                      <a:r>
                        <a:rPr lang="en-GB" sz="1600" dirty="0"/>
                        <a:t>practical execution of professional tasks in contractual, low-simulated and real conditions, </a:t>
                      </a:r>
                      <a:r>
                        <a:rPr lang="en-GB" sz="1600" dirty="0" err="1"/>
                        <a:t>eg</a:t>
                      </a:r>
                      <a:r>
                        <a:rPr lang="en-GB" sz="1600" dirty="0"/>
                        <a:t> preparation of decorative elements from different materials, composition and decorating of glass</a:t>
                      </a:r>
                      <a:endParaRPr lang="pl-PL" sz="1600" i="1" dirty="0">
                        <a:solidFill>
                          <a:schemeClr val="tx1"/>
                        </a:solidFill>
                      </a:endParaRPr>
                    </a:p>
                  </a:txBody>
                  <a:tcPr anchor="ctr"/>
                </a:tc>
                <a:extLst>
                  <a:ext uri="{0D108BD9-81ED-4DB2-BD59-A6C34878D82A}">
                    <a16:rowId xmlns:a16="http://schemas.microsoft.com/office/drawing/2014/main" val="10002"/>
                  </a:ext>
                </a:extLst>
              </a:tr>
              <a:tr h="1292791">
                <a:tc>
                  <a:txBody>
                    <a:bodyPr/>
                    <a:lstStyle/>
                    <a:p>
                      <a:pPr marL="342900" indent="-342900">
                        <a:lnSpc>
                          <a:spcPct val="114000"/>
                        </a:lnSpc>
                        <a:spcAft>
                          <a:spcPts val="600"/>
                        </a:spcAft>
                        <a:buBlip>
                          <a:blip r:embed="rId2"/>
                        </a:buBlip>
                      </a:pPr>
                      <a:r>
                        <a:rPr lang="pl-PL" altLang="pl-PL" sz="1600" b="1" dirty="0">
                          <a:solidFill>
                            <a:schemeClr val="tx1"/>
                          </a:solidFill>
                        </a:rPr>
                        <a:t>PREPARING THE PROJECT</a:t>
                      </a:r>
                    </a:p>
                  </a:txBody>
                  <a:tcPr anchor="ctr"/>
                </a:tc>
                <a:tc>
                  <a:txBody>
                    <a:bodyPr/>
                    <a:lstStyle/>
                    <a:p>
                      <a:r>
                        <a:rPr lang="en-GB" sz="1600" dirty="0"/>
                        <a:t>development of a service, system or object design along with relevant information, e.g. designs for decorating cocktails based on brandy.</a:t>
                      </a:r>
                      <a:endParaRPr lang="pl-PL" sz="1600" i="1" dirty="0">
                        <a:solidFill>
                          <a:schemeClr val="tx1"/>
                        </a:solidFill>
                      </a:endParaRPr>
                    </a:p>
                  </a:txBody>
                  <a:tcPr anchor="ctr"/>
                </a:tc>
                <a:extLst>
                  <a:ext uri="{0D108BD9-81ED-4DB2-BD59-A6C34878D82A}">
                    <a16:rowId xmlns:a16="http://schemas.microsoft.com/office/drawing/2014/main" val="3776314103"/>
                  </a:ext>
                </a:extLst>
              </a:tr>
            </a:tbl>
          </a:graphicData>
        </a:graphic>
      </p:graphicFrame>
    </p:spTree>
    <p:extLst>
      <p:ext uri="{BB962C8B-B14F-4D97-AF65-F5344CB8AC3E}">
        <p14:creationId xmlns:p14="http://schemas.microsoft.com/office/powerpoint/2010/main" val="49332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24</a:t>
            </a:fld>
            <a:endParaRPr lang="en-US" altLang="pl-PL"/>
          </a:p>
        </p:txBody>
      </p:sp>
      <p:sp>
        <p:nvSpPr>
          <p:cNvPr id="9" name="Prostokąt: zagięty narożnik 8">
            <a:extLst>
              <a:ext uri="{FF2B5EF4-FFF2-40B4-BE49-F238E27FC236}">
                <a16:creationId xmlns:a16="http://schemas.microsoft.com/office/drawing/2014/main" id="{725C0989-55E7-413F-B388-B54BCFB94E8D}"/>
              </a:ext>
            </a:extLst>
          </p:cNvPr>
          <p:cNvSpPr/>
          <p:nvPr/>
        </p:nvSpPr>
        <p:spPr>
          <a:xfrm>
            <a:off x="2135560" y="2294918"/>
            <a:ext cx="6896270" cy="3282751"/>
          </a:xfrm>
          <a:prstGeom prst="foldedCorner">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60066"/>
              </a:buClr>
            </a:pPr>
            <a:endParaRPr lang="pl-PL" altLang="pl-PL" b="1" dirty="0">
              <a:solidFill>
                <a:schemeClr val="tx1"/>
              </a:solidFill>
            </a:endParaRPr>
          </a:p>
        </p:txBody>
      </p:sp>
      <p:sp>
        <p:nvSpPr>
          <p:cNvPr id="10" name="Trójkąt równoramienny 9">
            <a:extLst>
              <a:ext uri="{FF2B5EF4-FFF2-40B4-BE49-F238E27FC236}">
                <a16:creationId xmlns:a16="http://schemas.microsoft.com/office/drawing/2014/main" id="{47E0BED3-7D1C-46A7-A070-D0AD48B4013E}"/>
              </a:ext>
            </a:extLst>
          </p:cNvPr>
          <p:cNvSpPr/>
          <p:nvPr/>
        </p:nvSpPr>
        <p:spPr>
          <a:xfrm rot="16200000">
            <a:off x="5051884" y="3384438"/>
            <a:ext cx="648072" cy="432048"/>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5A75A31D-6A59-4262-90AB-E78D6C5680B8}"/>
              </a:ext>
            </a:extLst>
          </p:cNvPr>
          <p:cNvSpPr/>
          <p:nvPr/>
        </p:nvSpPr>
        <p:spPr>
          <a:xfrm>
            <a:off x="5562224" y="1412776"/>
            <a:ext cx="6629776" cy="4391072"/>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odtytuł 2">
            <a:extLst>
              <a:ext uri="{FF2B5EF4-FFF2-40B4-BE49-F238E27FC236}">
                <a16:creationId xmlns:a16="http://schemas.microsoft.com/office/drawing/2014/main" id="{275558B6-3786-4AF2-B238-1D06CEF627A1}"/>
              </a:ext>
            </a:extLst>
          </p:cNvPr>
          <p:cNvSpPr>
            <a:spLocks noGrp="1"/>
          </p:cNvSpPr>
          <p:nvPr>
            <p:ph idx="1"/>
          </p:nvPr>
        </p:nvSpPr>
        <p:spPr>
          <a:xfrm>
            <a:off x="5951984" y="1772816"/>
            <a:ext cx="5502328" cy="3671700"/>
          </a:xfrm>
        </p:spPr>
        <p:txBody>
          <a:bodyPr/>
          <a:lstStyle/>
          <a:p>
            <a:pPr marL="0" indent="0">
              <a:buNone/>
            </a:pPr>
            <a:r>
              <a:rPr lang="pl-PL" sz="2400" b="1" dirty="0">
                <a:solidFill>
                  <a:schemeClr val="bg1"/>
                </a:solidFill>
              </a:rPr>
              <a:t>PRACTICAL METHODS– </a:t>
            </a:r>
            <a:r>
              <a:rPr lang="pl-PL" sz="2400" b="1" dirty="0" err="1">
                <a:solidFill>
                  <a:schemeClr val="bg1"/>
                </a:solidFill>
              </a:rPr>
              <a:t>action</a:t>
            </a:r>
            <a:r>
              <a:rPr lang="pl-PL" sz="2400" b="1" dirty="0">
                <a:solidFill>
                  <a:schemeClr val="bg1"/>
                </a:solidFill>
              </a:rPr>
              <a:t> learning</a:t>
            </a:r>
          </a:p>
          <a:p>
            <a:pPr marL="0" indent="0">
              <a:buNone/>
            </a:pPr>
            <a:endParaRPr lang="pl-PL" sz="1800" b="1" dirty="0">
              <a:solidFill>
                <a:schemeClr val="bg1"/>
              </a:solidFill>
            </a:endParaRPr>
          </a:p>
          <a:p>
            <a:pPr marL="0" indent="0">
              <a:spcAft>
                <a:spcPts val="600"/>
              </a:spcAft>
              <a:buNone/>
            </a:pPr>
            <a:r>
              <a:rPr lang="pl-PL" altLang="pl-PL" sz="1800" dirty="0">
                <a:solidFill>
                  <a:schemeClr val="tx1">
                    <a:lumMod val="75000"/>
                    <a:lumOff val="25000"/>
                  </a:schemeClr>
                </a:solidFill>
              </a:rPr>
              <a:t>The </a:t>
            </a:r>
            <a:r>
              <a:rPr lang="pl-PL" altLang="pl-PL" sz="1800" dirty="0" err="1">
                <a:solidFill>
                  <a:schemeClr val="tx1">
                    <a:lumMod val="75000"/>
                    <a:lumOff val="25000"/>
                  </a:schemeClr>
                </a:solidFill>
              </a:rPr>
              <a:t>method</a:t>
            </a:r>
            <a:r>
              <a:rPr lang="pl-PL" altLang="pl-PL" sz="1800" dirty="0">
                <a:solidFill>
                  <a:schemeClr val="tx1">
                    <a:lumMod val="75000"/>
                    <a:lumOff val="25000"/>
                  </a:schemeClr>
                </a:solidFill>
              </a:rPr>
              <a:t> </a:t>
            </a:r>
            <a:r>
              <a:rPr lang="pl-PL" altLang="pl-PL" sz="1800" dirty="0" err="1">
                <a:solidFill>
                  <a:schemeClr val="tx1">
                    <a:lumMod val="75000"/>
                    <a:lumOff val="25000"/>
                  </a:schemeClr>
                </a:solidFill>
              </a:rPr>
              <a:t>is</a:t>
            </a:r>
            <a:r>
              <a:rPr lang="pl-PL" altLang="pl-PL" sz="1800" dirty="0">
                <a:solidFill>
                  <a:schemeClr val="tx1">
                    <a:lumMod val="75000"/>
                    <a:lumOff val="25000"/>
                  </a:schemeClr>
                </a:solidFill>
              </a:rPr>
              <a:t> </a:t>
            </a:r>
            <a:r>
              <a:rPr lang="pl-PL" altLang="pl-PL" sz="1800" dirty="0" err="1">
                <a:solidFill>
                  <a:schemeClr val="tx1">
                    <a:lumMod val="75000"/>
                    <a:lumOff val="25000"/>
                  </a:schemeClr>
                </a:solidFill>
              </a:rPr>
              <a:t>based</a:t>
            </a:r>
            <a:r>
              <a:rPr lang="pl-PL" altLang="pl-PL" sz="1800" dirty="0">
                <a:solidFill>
                  <a:schemeClr val="tx1">
                    <a:lumMod val="75000"/>
                    <a:lumOff val="25000"/>
                  </a:schemeClr>
                </a:solidFill>
              </a:rPr>
              <a:t> on the </a:t>
            </a:r>
            <a:r>
              <a:rPr lang="pl-PL" altLang="pl-PL" sz="1800" dirty="0" err="1">
                <a:solidFill>
                  <a:schemeClr val="tx1">
                    <a:lumMod val="75000"/>
                    <a:lumOff val="25000"/>
                  </a:schemeClr>
                </a:solidFill>
              </a:rPr>
              <a:t>observation</a:t>
            </a:r>
            <a:r>
              <a:rPr lang="pl-PL" altLang="pl-PL" sz="1800" dirty="0">
                <a:solidFill>
                  <a:schemeClr val="tx1">
                    <a:lumMod val="75000"/>
                    <a:lumOff val="25000"/>
                  </a:schemeClr>
                </a:solidFill>
              </a:rPr>
              <a:t> of:</a:t>
            </a:r>
          </a:p>
          <a:p>
            <a:pPr lvl="0" eaLnBrk="1" fontAlgn="auto" hangingPunct="1">
              <a:lnSpc>
                <a:spcPct val="114000"/>
              </a:lnSpc>
              <a:spcBef>
                <a:spcPts val="0"/>
              </a:spcBef>
              <a:spcAft>
                <a:spcPts val="600"/>
              </a:spcAft>
              <a:buBlip>
                <a:blip r:embed="rId2">
                  <a:extLst/>
                </a:blip>
              </a:buBlip>
            </a:pPr>
            <a:r>
              <a:rPr lang="en-GB" altLang="pl-PL" sz="1800" dirty="0">
                <a:solidFill>
                  <a:schemeClr val="tx1">
                    <a:lumMod val="75000"/>
                    <a:lumOff val="25000"/>
                  </a:schemeClr>
                </a:solidFill>
              </a:rPr>
              <a:t>Events (e.g. flair presentations),</a:t>
            </a:r>
          </a:p>
          <a:p>
            <a:pPr lvl="0" eaLnBrk="1" fontAlgn="auto" hangingPunct="1">
              <a:lnSpc>
                <a:spcPct val="114000"/>
              </a:lnSpc>
              <a:spcBef>
                <a:spcPts val="0"/>
              </a:spcBef>
              <a:spcAft>
                <a:spcPts val="600"/>
              </a:spcAft>
              <a:buBlip>
                <a:blip r:embed="rId2">
                  <a:extLst/>
                </a:blip>
              </a:buBlip>
            </a:pPr>
            <a:r>
              <a:rPr lang="en-GB" altLang="pl-PL" sz="1800" dirty="0">
                <a:solidFill>
                  <a:schemeClr val="tx1">
                    <a:lumMod val="75000"/>
                    <a:lumOff val="25000"/>
                  </a:schemeClr>
                </a:solidFill>
              </a:rPr>
              <a:t>the process (</a:t>
            </a:r>
            <a:r>
              <a:rPr lang="en-GB" altLang="pl-PL" sz="1800" dirty="0" err="1">
                <a:solidFill>
                  <a:schemeClr val="tx1">
                    <a:lumMod val="75000"/>
                    <a:lumOff val="25000"/>
                  </a:schemeClr>
                </a:solidFill>
              </a:rPr>
              <a:t>eg</a:t>
            </a:r>
            <a:r>
              <a:rPr lang="en-GB" altLang="pl-PL" sz="1800" dirty="0">
                <a:solidFill>
                  <a:schemeClr val="tx1">
                    <a:lumMod val="75000"/>
                    <a:lumOff val="25000"/>
                  </a:schemeClr>
                </a:solidFill>
              </a:rPr>
              <a:t> changes in the colour of the cocktail when combining the ingredients),</a:t>
            </a:r>
          </a:p>
          <a:p>
            <a:pPr lvl="0" eaLnBrk="1" fontAlgn="auto" hangingPunct="1">
              <a:lnSpc>
                <a:spcPct val="114000"/>
              </a:lnSpc>
              <a:spcBef>
                <a:spcPts val="0"/>
              </a:spcBef>
              <a:spcAft>
                <a:spcPts val="600"/>
              </a:spcAft>
              <a:buBlip>
                <a:blip r:embed="rId2">
                  <a:extLst/>
                </a:blip>
              </a:buBlip>
            </a:pPr>
            <a:r>
              <a:rPr lang="en-GB" altLang="pl-PL" sz="1800" dirty="0">
                <a:solidFill>
                  <a:schemeClr val="tx1">
                    <a:lumMod val="75000"/>
                    <a:lumOff val="25000"/>
                  </a:schemeClr>
                </a:solidFill>
              </a:rPr>
              <a:t>performing a job task in reality or on a recording (</a:t>
            </a:r>
            <a:r>
              <a:rPr lang="en-GB" altLang="pl-PL" sz="1800" dirty="0" err="1">
                <a:solidFill>
                  <a:schemeClr val="tx1">
                    <a:lumMod val="75000"/>
                    <a:lumOff val="25000"/>
                  </a:schemeClr>
                </a:solidFill>
              </a:rPr>
              <a:t>eg</a:t>
            </a:r>
            <a:r>
              <a:rPr lang="en-GB" altLang="pl-PL" sz="1800" dirty="0">
                <a:solidFill>
                  <a:schemeClr val="tx1">
                    <a:lumMod val="75000"/>
                    <a:lumOff val="25000"/>
                  </a:schemeClr>
                </a:solidFill>
              </a:rPr>
              <a:t> preparing decorations and decorating a cocktail)</a:t>
            </a:r>
          </a:p>
          <a:p>
            <a:pPr lvl="0" eaLnBrk="1" fontAlgn="auto" hangingPunct="1">
              <a:lnSpc>
                <a:spcPct val="114000"/>
              </a:lnSpc>
              <a:spcBef>
                <a:spcPts val="0"/>
              </a:spcBef>
              <a:spcAft>
                <a:spcPts val="600"/>
              </a:spcAft>
              <a:buBlip>
                <a:blip r:embed="rId2">
                  <a:extLst/>
                </a:blip>
              </a:buBlip>
            </a:pPr>
            <a:r>
              <a:rPr lang="en-GB" altLang="pl-PL" sz="1800" dirty="0">
                <a:solidFill>
                  <a:schemeClr val="tx1">
                    <a:lumMod val="75000"/>
                    <a:lumOff val="25000"/>
                  </a:schemeClr>
                </a:solidFill>
              </a:rPr>
              <a:t>and then to analyse the regularity, errors, the causes of them, and how to avoid them in the future</a:t>
            </a:r>
            <a:endParaRPr lang="pl-PL" altLang="pl-PL" sz="1800" b="1" i="1" dirty="0">
              <a:solidFill>
                <a:srgbClr val="006600"/>
              </a:solidFill>
            </a:endParaRPr>
          </a:p>
        </p:txBody>
      </p:sp>
      <p:pic>
        <p:nvPicPr>
          <p:cNvPr id="13" name="Grafika 12">
            <a:extLst>
              <a:ext uri="{FF2B5EF4-FFF2-40B4-BE49-F238E27FC236}">
                <a16:creationId xmlns:a16="http://schemas.microsoft.com/office/drawing/2014/main" id="{A9FB2CB9-F73B-4C8B-B6BA-2897F1043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7540" y="2197584"/>
            <a:ext cx="2462831" cy="2462831"/>
          </a:xfrm>
          <a:prstGeom prst="rect">
            <a:avLst/>
          </a:prstGeom>
        </p:spPr>
      </p:pic>
    </p:spTree>
    <p:extLst>
      <p:ext uri="{BB962C8B-B14F-4D97-AF65-F5344CB8AC3E}">
        <p14:creationId xmlns:p14="http://schemas.microsoft.com/office/powerpoint/2010/main" val="263781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ABC3C33D-8211-4F3B-A6EB-BC7D5D0E29DA}"/>
              </a:ext>
            </a:extLst>
          </p:cNvPr>
          <p:cNvPicPr>
            <a:picLocks noChangeAspect="1"/>
          </p:cNvPicPr>
          <p:nvPr/>
        </p:nvPicPr>
        <p:blipFill>
          <a:blip r:embed="rId2"/>
          <a:stretch>
            <a:fillRect/>
          </a:stretch>
        </p:blipFill>
        <p:spPr>
          <a:xfrm flipH="1">
            <a:off x="5958650" y="1773871"/>
            <a:ext cx="234498" cy="3959385"/>
          </a:xfrm>
          <a:prstGeom prst="rect">
            <a:avLst/>
          </a:prstGeom>
        </p:spPr>
      </p:pic>
      <p:sp>
        <p:nvSpPr>
          <p:cNvPr id="13" name="Prostokąt 12">
            <a:extLst>
              <a:ext uri="{FF2B5EF4-FFF2-40B4-BE49-F238E27FC236}">
                <a16:creationId xmlns:a16="http://schemas.microsoft.com/office/drawing/2014/main" id="{C4D85C9C-F606-4728-AF25-5F4221D4F306}"/>
              </a:ext>
            </a:extLst>
          </p:cNvPr>
          <p:cNvSpPr/>
          <p:nvPr/>
        </p:nvSpPr>
        <p:spPr>
          <a:xfrm>
            <a:off x="5879976" y="4365104"/>
            <a:ext cx="6312024" cy="1512168"/>
          </a:xfrm>
          <a:prstGeom prst="rect">
            <a:avLst/>
          </a:prstGeom>
          <a:solidFill>
            <a:srgbClr val="FD6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25</a:t>
            </a:fld>
            <a:endParaRPr lang="en-US" altLang="pl-PL"/>
          </a:p>
        </p:txBody>
      </p:sp>
      <p:sp>
        <p:nvSpPr>
          <p:cNvPr id="7" name="Prostokąt 6">
            <a:extLst>
              <a:ext uri="{FF2B5EF4-FFF2-40B4-BE49-F238E27FC236}">
                <a16:creationId xmlns:a16="http://schemas.microsoft.com/office/drawing/2014/main" id="{B5110328-D4B2-47F5-A812-1F6ABDFCA117}"/>
              </a:ext>
            </a:extLst>
          </p:cNvPr>
          <p:cNvSpPr/>
          <p:nvPr/>
        </p:nvSpPr>
        <p:spPr>
          <a:xfrm>
            <a:off x="6384032" y="1675752"/>
            <a:ext cx="5546864" cy="2449132"/>
          </a:xfrm>
          <a:prstGeom prst="rect">
            <a:avLst/>
          </a:prstGeom>
        </p:spPr>
        <p:txBody>
          <a:bodyPr wrap="square">
            <a:spAutoFit/>
          </a:bodyPr>
          <a:lstStyle/>
          <a:p>
            <a:pPr>
              <a:lnSpc>
                <a:spcPct val="150000"/>
              </a:lnSpc>
            </a:pPr>
            <a:r>
              <a:rPr lang="pl-PL" sz="2000" b="1" dirty="0">
                <a:solidFill>
                  <a:srgbClr val="FF8803"/>
                </a:solidFill>
              </a:rPr>
              <a:t>SHOULD ACKNOWLEDGE:</a:t>
            </a:r>
            <a:endParaRPr lang="en-GB" sz="2000" dirty="0">
              <a:solidFill>
                <a:schemeClr val="tx1">
                  <a:lumMod val="75000"/>
                  <a:lumOff val="25000"/>
                </a:schemeClr>
              </a:solidFill>
            </a:endParaRPr>
          </a:p>
          <a:p>
            <a:pPr marL="342900" indent="-342900">
              <a:lnSpc>
                <a:spcPts val="3000"/>
              </a:lnSpc>
              <a:buBlip>
                <a:blip r:embed="rId3">
                  <a:extLst/>
                </a:blip>
              </a:buBlip>
            </a:pPr>
            <a:r>
              <a:rPr lang="en-GB" sz="2000" dirty="0">
                <a:solidFill>
                  <a:schemeClr val="tx1">
                    <a:lumMod val="75000"/>
                    <a:lumOff val="25000"/>
                  </a:schemeClr>
                </a:solidFill>
              </a:rPr>
              <a:t> set goals,</a:t>
            </a:r>
          </a:p>
          <a:p>
            <a:pPr marL="342900" indent="-342900">
              <a:lnSpc>
                <a:spcPts val="3000"/>
              </a:lnSpc>
              <a:buBlip>
                <a:blip r:embed="rId3">
                  <a:extLst/>
                </a:blip>
              </a:buBlip>
            </a:pPr>
            <a:r>
              <a:rPr lang="en-GB" sz="2000" dirty="0">
                <a:solidFill>
                  <a:schemeClr val="tx1">
                    <a:lumMod val="75000"/>
                    <a:lumOff val="25000"/>
                  </a:schemeClr>
                </a:solidFill>
              </a:rPr>
              <a:t>types and scope of the content of education,</a:t>
            </a:r>
          </a:p>
          <a:p>
            <a:pPr marL="342900" indent="-342900">
              <a:lnSpc>
                <a:spcPts val="3000"/>
              </a:lnSpc>
              <a:buBlip>
                <a:blip r:embed="rId3">
                  <a:extLst/>
                </a:blip>
              </a:buBlip>
            </a:pPr>
            <a:r>
              <a:rPr lang="en-GB" sz="2000" dirty="0">
                <a:solidFill>
                  <a:schemeClr val="tx1">
                    <a:lumMod val="75000"/>
                    <a:lumOff val="25000"/>
                  </a:schemeClr>
                </a:solidFill>
              </a:rPr>
              <a:t>diversity of participants,</a:t>
            </a:r>
          </a:p>
          <a:p>
            <a:pPr marL="342900" indent="-342900">
              <a:lnSpc>
                <a:spcPts val="3000"/>
              </a:lnSpc>
              <a:buBlip>
                <a:blip r:embed="rId3">
                  <a:extLst/>
                </a:blip>
              </a:buBlip>
            </a:pPr>
            <a:r>
              <a:rPr lang="en-GB" sz="2000" dirty="0">
                <a:solidFill>
                  <a:schemeClr val="tx1">
                    <a:lumMod val="75000"/>
                    <a:lumOff val="25000"/>
                  </a:schemeClr>
                </a:solidFill>
              </a:rPr>
              <a:t>training conditions (time, number of participants, available funds, etc.).</a:t>
            </a:r>
            <a:endParaRPr lang="pl-PL" sz="2000" dirty="0">
              <a:solidFill>
                <a:schemeClr val="tx1">
                  <a:lumMod val="75000"/>
                  <a:lumOff val="25000"/>
                </a:schemeClr>
              </a:solidFill>
            </a:endParaRPr>
          </a:p>
        </p:txBody>
      </p:sp>
      <p:pic>
        <p:nvPicPr>
          <p:cNvPr id="14" name="Obraz 13">
            <a:extLst>
              <a:ext uri="{FF2B5EF4-FFF2-40B4-BE49-F238E27FC236}">
                <a16:creationId xmlns:a16="http://schemas.microsoft.com/office/drawing/2014/main" id="{74FCCB28-3C94-4DEF-AD41-8B6067B733D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4137" t="23138" r="13892" b="9699"/>
          <a:stretch/>
        </p:blipFill>
        <p:spPr>
          <a:xfrm>
            <a:off x="-17350" y="1773871"/>
            <a:ext cx="5976000" cy="4103402"/>
          </a:xfrm>
          <a:prstGeom prst="rect">
            <a:avLst/>
          </a:prstGeom>
        </p:spPr>
      </p:pic>
      <p:sp>
        <p:nvSpPr>
          <p:cNvPr id="2" name="Prostokąt 1">
            <a:extLst>
              <a:ext uri="{FF2B5EF4-FFF2-40B4-BE49-F238E27FC236}">
                <a16:creationId xmlns:a16="http://schemas.microsoft.com/office/drawing/2014/main" id="{2EFF80C7-0140-4598-BEB6-DD87A723BD6B}"/>
              </a:ext>
            </a:extLst>
          </p:cNvPr>
          <p:cNvSpPr/>
          <p:nvPr/>
        </p:nvSpPr>
        <p:spPr>
          <a:xfrm>
            <a:off x="6456040" y="4532927"/>
            <a:ext cx="5040560" cy="1200329"/>
          </a:xfrm>
          <a:prstGeom prst="rect">
            <a:avLst/>
          </a:prstGeom>
        </p:spPr>
        <p:txBody>
          <a:bodyPr wrap="square">
            <a:spAutoFit/>
          </a:bodyPr>
          <a:lstStyle/>
          <a:p>
            <a:pPr algn="ctr"/>
            <a:r>
              <a:rPr lang="en-GB" b="1" dirty="0">
                <a:solidFill>
                  <a:schemeClr val="bg1"/>
                </a:solidFill>
              </a:rPr>
              <a:t>The methods can be combined with each other. This allows you to get a better dynamic of activities </a:t>
            </a:r>
            <a:r>
              <a:rPr lang="en-GB" b="1" dirty="0" err="1">
                <a:solidFill>
                  <a:schemeClr val="bg1"/>
                </a:solidFill>
              </a:rPr>
              <a:t>anddirecting</a:t>
            </a:r>
            <a:r>
              <a:rPr lang="en-GB" b="1" dirty="0">
                <a:solidFill>
                  <a:schemeClr val="bg1"/>
                </a:solidFill>
              </a:rPr>
              <a:t> the participants' attention to presented issues.</a:t>
            </a:r>
          </a:p>
        </p:txBody>
      </p:sp>
    </p:spTree>
    <p:extLst>
      <p:ext uri="{BB962C8B-B14F-4D97-AF65-F5344CB8AC3E}">
        <p14:creationId xmlns:p14="http://schemas.microsoft.com/office/powerpoint/2010/main" val="25718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26</a:t>
            </a:fld>
            <a:endParaRPr lang="en-US" altLang="pl-PL"/>
          </a:p>
        </p:txBody>
      </p:sp>
      <p:pic>
        <p:nvPicPr>
          <p:cNvPr id="9" name="Obraz 8">
            <a:extLst>
              <a:ext uri="{FF2B5EF4-FFF2-40B4-BE49-F238E27FC236}">
                <a16:creationId xmlns:a16="http://schemas.microsoft.com/office/drawing/2014/main" id="{A746EB17-431D-4C7F-ADC9-5555E5F0C8C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955" y="1530214"/>
            <a:ext cx="6609011" cy="4308429"/>
          </a:xfrm>
          <a:prstGeom prst="rect">
            <a:avLst/>
          </a:prstGeom>
        </p:spPr>
      </p:pic>
      <p:sp>
        <p:nvSpPr>
          <p:cNvPr id="10" name="Prostokąt 9">
            <a:extLst>
              <a:ext uri="{FF2B5EF4-FFF2-40B4-BE49-F238E27FC236}">
                <a16:creationId xmlns:a16="http://schemas.microsoft.com/office/drawing/2014/main" id="{B2B0D9D7-C69C-472C-B384-A340FD8800BC}"/>
              </a:ext>
            </a:extLst>
          </p:cNvPr>
          <p:cNvSpPr/>
          <p:nvPr/>
        </p:nvSpPr>
        <p:spPr>
          <a:xfrm>
            <a:off x="6139611" y="1530214"/>
            <a:ext cx="6077069" cy="43084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917350D0-A7EE-4E64-B13B-8BC48D742653}"/>
              </a:ext>
            </a:extLst>
          </p:cNvPr>
          <p:cNvSpPr/>
          <p:nvPr/>
        </p:nvSpPr>
        <p:spPr>
          <a:xfrm>
            <a:off x="6134733" y="1530214"/>
            <a:ext cx="6077069" cy="746658"/>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275F85B5-38F0-4A2E-8443-107CBCCC4E45}"/>
              </a:ext>
            </a:extLst>
          </p:cNvPr>
          <p:cNvSpPr/>
          <p:nvPr/>
        </p:nvSpPr>
        <p:spPr>
          <a:xfrm>
            <a:off x="6584988" y="1628800"/>
            <a:ext cx="5304214" cy="464871"/>
          </a:xfrm>
          <a:prstGeom prst="rect">
            <a:avLst/>
          </a:prstGeom>
        </p:spPr>
        <p:txBody>
          <a:bodyPr wrap="square">
            <a:spAutoFit/>
          </a:bodyPr>
          <a:lstStyle/>
          <a:p>
            <a:pPr algn="ctr">
              <a:lnSpc>
                <a:spcPct val="150000"/>
              </a:lnSpc>
            </a:pPr>
            <a:r>
              <a:rPr lang="pl-PL" b="1" dirty="0">
                <a:solidFill>
                  <a:schemeClr val="bg1"/>
                </a:solidFill>
              </a:rPr>
              <a:t>SHOULD BE WELL THOUGHT THROUGH </a:t>
            </a:r>
          </a:p>
        </p:txBody>
      </p:sp>
      <p:sp>
        <p:nvSpPr>
          <p:cNvPr id="2" name="Prostokąt 1">
            <a:extLst>
              <a:ext uri="{FF2B5EF4-FFF2-40B4-BE49-F238E27FC236}">
                <a16:creationId xmlns:a16="http://schemas.microsoft.com/office/drawing/2014/main" id="{33FCF5B2-1389-4366-BF93-609BFA0BCADA}"/>
              </a:ext>
            </a:extLst>
          </p:cNvPr>
          <p:cNvSpPr/>
          <p:nvPr/>
        </p:nvSpPr>
        <p:spPr>
          <a:xfrm>
            <a:off x="6567998" y="2514230"/>
            <a:ext cx="5303912" cy="3070328"/>
          </a:xfrm>
          <a:prstGeom prst="rect">
            <a:avLst/>
          </a:prstGeom>
        </p:spPr>
        <p:txBody>
          <a:bodyPr wrap="square">
            <a:spAutoFit/>
          </a:bodyPr>
          <a:lstStyle/>
          <a:p>
            <a:pPr algn="ctr">
              <a:lnSpc>
                <a:spcPct val="114000"/>
              </a:lnSpc>
              <a:spcAft>
                <a:spcPts val="600"/>
              </a:spcAft>
            </a:pPr>
            <a:r>
              <a:rPr lang="en-GB" dirty="0">
                <a:solidFill>
                  <a:schemeClr val="tx1">
                    <a:lumMod val="75000"/>
                    <a:lumOff val="25000"/>
                  </a:schemeClr>
                </a:solidFill>
              </a:rPr>
              <a:t>The training subject to some extent suggests the choice of methods.</a:t>
            </a:r>
          </a:p>
          <a:p>
            <a:pPr algn="ctr">
              <a:lnSpc>
                <a:spcPct val="114000"/>
              </a:lnSpc>
              <a:spcAft>
                <a:spcPts val="600"/>
              </a:spcAft>
            </a:pPr>
            <a:r>
              <a:rPr lang="en-GB" dirty="0">
                <a:solidFill>
                  <a:schemeClr val="tx1">
                    <a:lumMod val="75000"/>
                    <a:lumOff val="25000"/>
                  </a:schemeClr>
                </a:solidFill>
              </a:rPr>
              <a:t>However, it should be remembered that training focused mainly on the transfer of content, e.g. in the field of health and safety, should not be based solely on  expository method. </a:t>
            </a:r>
          </a:p>
          <a:p>
            <a:pPr algn="ctr">
              <a:lnSpc>
                <a:spcPct val="114000"/>
              </a:lnSpc>
              <a:spcAft>
                <a:spcPts val="600"/>
              </a:spcAft>
            </a:pPr>
            <a:r>
              <a:rPr lang="en-GB" dirty="0">
                <a:solidFill>
                  <a:schemeClr val="tx1">
                    <a:lumMod val="75000"/>
                    <a:lumOff val="25000"/>
                  </a:schemeClr>
                </a:solidFill>
              </a:rPr>
              <a:t>Similarly, practical and workshop training, such as the Flair or Latte Art course, must contain a certain well-balanced portion of theory.</a:t>
            </a:r>
            <a:endParaRPr lang="pl-PL" dirty="0">
              <a:solidFill>
                <a:schemeClr val="tx1">
                  <a:lumMod val="75000"/>
                  <a:lumOff val="25000"/>
                </a:schemeClr>
              </a:solidFill>
            </a:endParaRPr>
          </a:p>
        </p:txBody>
      </p:sp>
    </p:spTree>
    <p:extLst>
      <p:ext uri="{BB962C8B-B14F-4D97-AF65-F5344CB8AC3E}">
        <p14:creationId xmlns:p14="http://schemas.microsoft.com/office/powerpoint/2010/main" val="388736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456" y="20565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METHOD SELECTION</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27</a:t>
            </a:fld>
            <a:endParaRPr lang="en-US" altLang="pl-PL"/>
          </a:p>
        </p:txBody>
      </p:sp>
      <p:sp>
        <p:nvSpPr>
          <p:cNvPr id="5" name="Prostokąt 4">
            <a:extLst>
              <a:ext uri="{FF2B5EF4-FFF2-40B4-BE49-F238E27FC236}">
                <a16:creationId xmlns:a16="http://schemas.microsoft.com/office/drawing/2014/main" id="{8DF1A069-55F1-4DEB-915F-4AB7698766A9}"/>
              </a:ext>
            </a:extLst>
          </p:cNvPr>
          <p:cNvSpPr/>
          <p:nvPr/>
        </p:nvSpPr>
        <p:spPr>
          <a:xfrm>
            <a:off x="5562224" y="1"/>
            <a:ext cx="6629776"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Dymek mowy: prostokąt 6">
            <a:extLst>
              <a:ext uri="{FF2B5EF4-FFF2-40B4-BE49-F238E27FC236}">
                <a16:creationId xmlns:a16="http://schemas.microsoft.com/office/drawing/2014/main" id="{1FB478F8-3907-4B83-9F97-408976061799}"/>
              </a:ext>
            </a:extLst>
          </p:cNvPr>
          <p:cNvSpPr/>
          <p:nvPr/>
        </p:nvSpPr>
        <p:spPr>
          <a:xfrm rot="5400000">
            <a:off x="6681221" y="941850"/>
            <a:ext cx="4391780" cy="6629776"/>
          </a:xfrm>
          <a:prstGeom prst="wedgeRectCallout">
            <a:avLst>
              <a:gd name="adj1" fmla="val -20591"/>
              <a:gd name="adj2" fmla="val 57208"/>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a:extLst>
              <a:ext uri="{FF2B5EF4-FFF2-40B4-BE49-F238E27FC236}">
                <a16:creationId xmlns:a16="http://schemas.microsoft.com/office/drawing/2014/main" id="{15DD72C7-440F-4275-B8A9-285D199FCA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4973" y="2500312"/>
            <a:ext cx="1741291" cy="1857375"/>
          </a:xfrm>
          <a:prstGeom prst="rect">
            <a:avLst/>
          </a:prstGeom>
        </p:spPr>
      </p:pic>
      <p:sp>
        <p:nvSpPr>
          <p:cNvPr id="10" name="Prostokąt 9">
            <a:extLst>
              <a:ext uri="{FF2B5EF4-FFF2-40B4-BE49-F238E27FC236}">
                <a16:creationId xmlns:a16="http://schemas.microsoft.com/office/drawing/2014/main" id="{A4B9BC96-2673-4260-8BAE-95702919FEE3}"/>
              </a:ext>
            </a:extLst>
          </p:cNvPr>
          <p:cNvSpPr/>
          <p:nvPr/>
        </p:nvSpPr>
        <p:spPr>
          <a:xfrm>
            <a:off x="5562220" y="4005064"/>
            <a:ext cx="6629779" cy="936104"/>
          </a:xfrm>
          <a:prstGeom prst="rect">
            <a:avLst/>
          </a:prstGeom>
          <a:solidFill>
            <a:srgbClr val="FD6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rostokąt 8">
            <a:extLst>
              <a:ext uri="{FF2B5EF4-FFF2-40B4-BE49-F238E27FC236}">
                <a16:creationId xmlns:a16="http://schemas.microsoft.com/office/drawing/2014/main" id="{7D974567-2460-42A3-AFD8-C40E860A3902}"/>
              </a:ext>
            </a:extLst>
          </p:cNvPr>
          <p:cNvSpPr/>
          <p:nvPr/>
        </p:nvSpPr>
        <p:spPr>
          <a:xfrm>
            <a:off x="5562222" y="1544780"/>
            <a:ext cx="6282208" cy="3170099"/>
          </a:xfrm>
          <a:prstGeom prst="rect">
            <a:avLst/>
          </a:prstGeom>
        </p:spPr>
        <p:txBody>
          <a:bodyPr wrap="square">
            <a:spAutoFit/>
          </a:bodyPr>
          <a:lstStyle/>
          <a:p>
            <a:pPr algn="ctr">
              <a:spcAft>
                <a:spcPts val="1200"/>
              </a:spcAft>
            </a:pPr>
            <a:r>
              <a:rPr lang="en-GB" altLang="pl-PL" sz="2000" b="1" dirty="0">
                <a:solidFill>
                  <a:schemeClr val="tx1">
                    <a:lumMod val="75000"/>
                    <a:lumOff val="25000"/>
                  </a:schemeClr>
                </a:solidFill>
              </a:rPr>
              <a:t>There are no strategies, methods or techniques</a:t>
            </a:r>
          </a:p>
          <a:p>
            <a:pPr algn="ctr">
              <a:spcAft>
                <a:spcPts val="1200"/>
              </a:spcAft>
            </a:pPr>
            <a:r>
              <a:rPr lang="en-GB" altLang="pl-PL" sz="2000" b="1" dirty="0">
                <a:solidFill>
                  <a:schemeClr val="tx1">
                    <a:lumMod val="75000"/>
                    <a:lumOff val="25000"/>
                  </a:schemeClr>
                </a:solidFill>
              </a:rPr>
              <a:t>of teaching-learning which are </a:t>
            </a:r>
          </a:p>
          <a:p>
            <a:pPr algn="ctr">
              <a:spcAft>
                <a:spcPts val="1200"/>
              </a:spcAft>
            </a:pPr>
            <a:r>
              <a:rPr lang="en-GB" altLang="pl-PL" sz="2000" b="1" dirty="0">
                <a:solidFill>
                  <a:schemeClr val="tx1">
                    <a:lumMod val="75000"/>
                    <a:lumOff val="25000"/>
                  </a:schemeClr>
                </a:solidFill>
              </a:rPr>
              <a:t>  uniquely the best.</a:t>
            </a:r>
          </a:p>
          <a:p>
            <a:pPr algn="ctr">
              <a:spcAft>
                <a:spcPts val="1200"/>
              </a:spcAft>
            </a:pPr>
            <a:endParaRPr lang="en-GB" altLang="pl-PL" sz="2000" b="1" dirty="0">
              <a:solidFill>
                <a:schemeClr val="tx1">
                  <a:lumMod val="75000"/>
                  <a:lumOff val="25000"/>
                </a:schemeClr>
              </a:solidFill>
            </a:endParaRPr>
          </a:p>
          <a:p>
            <a:pPr algn="ctr">
              <a:spcAft>
                <a:spcPts val="1200"/>
              </a:spcAft>
            </a:pPr>
            <a:r>
              <a:rPr lang="en-GB" altLang="pl-PL" sz="2000" b="1" dirty="0">
                <a:solidFill>
                  <a:schemeClr val="tx1">
                    <a:lumMod val="75000"/>
                    <a:lumOff val="25000"/>
                  </a:schemeClr>
                </a:solidFill>
              </a:rPr>
              <a:t>In your work, apply the principle:</a:t>
            </a:r>
            <a:endParaRPr lang="pl-PL" altLang="pl-PL" sz="2000" b="1" dirty="0">
              <a:solidFill>
                <a:schemeClr val="tx1">
                  <a:lumMod val="75000"/>
                  <a:lumOff val="25000"/>
                </a:schemeClr>
              </a:solidFill>
            </a:endParaRPr>
          </a:p>
          <a:p>
            <a:pPr algn="ctr">
              <a:spcAft>
                <a:spcPts val="1200"/>
              </a:spcAft>
            </a:pPr>
            <a:endParaRPr lang="pl-PL" altLang="pl-PL" sz="2000" b="1" dirty="0"/>
          </a:p>
          <a:p>
            <a:pPr algn="ctr">
              <a:spcAft>
                <a:spcPts val="1200"/>
              </a:spcAft>
            </a:pPr>
            <a:r>
              <a:rPr lang="pl-PL" altLang="pl-PL" sz="2000" b="1" dirty="0">
                <a:solidFill>
                  <a:schemeClr val="bg1"/>
                </a:solidFill>
              </a:rPr>
              <a:t> SAFETY IN VARIETY </a:t>
            </a:r>
            <a:endParaRPr lang="pl-PL" altLang="pl-PL" sz="2000" b="1" dirty="0">
              <a:solidFill>
                <a:prstClr val="black"/>
              </a:solidFill>
            </a:endParaRPr>
          </a:p>
        </p:txBody>
      </p:sp>
    </p:spTree>
    <p:extLst>
      <p:ext uri="{BB962C8B-B14F-4D97-AF65-F5344CB8AC3E}">
        <p14:creationId xmlns:p14="http://schemas.microsoft.com/office/powerpoint/2010/main" val="358891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28</a:t>
            </a:fld>
            <a:endParaRPr lang="en-US" altLang="pl-PL"/>
          </a:p>
        </p:txBody>
      </p:sp>
      <p:sp>
        <p:nvSpPr>
          <p:cNvPr id="7" name="Prostokąt 6">
            <a:extLst>
              <a:ext uri="{FF2B5EF4-FFF2-40B4-BE49-F238E27FC236}">
                <a16:creationId xmlns:a16="http://schemas.microsoft.com/office/drawing/2014/main" id="{C7390F9E-45F2-42DA-8C3A-F20C16262989}"/>
              </a:ext>
            </a:extLst>
          </p:cNvPr>
          <p:cNvSpPr/>
          <p:nvPr/>
        </p:nvSpPr>
        <p:spPr>
          <a:xfrm>
            <a:off x="879311" y="6165304"/>
            <a:ext cx="1314142"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err="1">
                <a:solidFill>
                  <a:schemeClr val="tx1">
                    <a:lumMod val="95000"/>
                    <a:lumOff val="5000"/>
                  </a:schemeClr>
                </a:solidFill>
              </a:rPr>
              <a:t>Recording</a:t>
            </a:r>
            <a:r>
              <a:rPr lang="pl-PL" sz="1400" dirty="0">
                <a:solidFill>
                  <a:schemeClr val="tx1">
                    <a:lumMod val="95000"/>
                    <a:lumOff val="5000"/>
                  </a:schemeClr>
                </a:solidFill>
              </a:rPr>
              <a:t> no 1 </a:t>
            </a:r>
          </a:p>
        </p:txBody>
      </p:sp>
      <p:pic>
        <p:nvPicPr>
          <p:cNvPr id="8" name="Obraz 7">
            <a:extLst>
              <a:ext uri="{FF2B5EF4-FFF2-40B4-BE49-F238E27FC236}">
                <a16:creationId xmlns:a16="http://schemas.microsoft.com/office/drawing/2014/main" id="{7D8D7A93-B38A-4775-ADD0-E26E1389A02B}"/>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9" name="Prostokąt 8">
            <a:extLst>
              <a:ext uri="{FF2B5EF4-FFF2-40B4-BE49-F238E27FC236}">
                <a16:creationId xmlns:a16="http://schemas.microsoft.com/office/drawing/2014/main" id="{2E5CFD85-E9BC-442B-9F63-F296C1830B58}"/>
              </a:ext>
            </a:extLst>
          </p:cNvPr>
          <p:cNvSpPr/>
          <p:nvPr/>
        </p:nvSpPr>
        <p:spPr>
          <a:xfrm>
            <a:off x="7979092" y="5373215"/>
            <a:ext cx="4207996" cy="179698"/>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Obraz 9">
            <a:extLst>
              <a:ext uri="{FF2B5EF4-FFF2-40B4-BE49-F238E27FC236}">
                <a16:creationId xmlns:a16="http://schemas.microsoft.com/office/drawing/2014/main" id="{89FC1CB6-8FC7-4EDE-BC44-A5BCED779AA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584" t="22820" r="31695" b="26008"/>
          <a:stretch/>
        </p:blipFill>
        <p:spPr>
          <a:xfrm flipH="1">
            <a:off x="0" y="1124744"/>
            <a:ext cx="7974180" cy="4248473"/>
          </a:xfrm>
          <a:prstGeom prst="rect">
            <a:avLst/>
          </a:prstGeom>
        </p:spPr>
      </p:pic>
      <p:sp>
        <p:nvSpPr>
          <p:cNvPr id="11" name="Prostokąt 10">
            <a:extLst>
              <a:ext uri="{FF2B5EF4-FFF2-40B4-BE49-F238E27FC236}">
                <a16:creationId xmlns:a16="http://schemas.microsoft.com/office/drawing/2014/main" id="{CA639DB1-1D4A-4F9B-9120-34BBDE5972D8}"/>
              </a:ext>
            </a:extLst>
          </p:cNvPr>
          <p:cNvSpPr/>
          <p:nvPr/>
        </p:nvSpPr>
        <p:spPr>
          <a:xfrm>
            <a:off x="3143672"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2" name="Prostokąt 11">
            <a:extLst>
              <a:ext uri="{FF2B5EF4-FFF2-40B4-BE49-F238E27FC236}">
                <a16:creationId xmlns:a16="http://schemas.microsoft.com/office/drawing/2014/main" id="{D08C71CD-77F1-4615-AFEE-667EA4FA53F8}"/>
              </a:ext>
            </a:extLst>
          </p:cNvPr>
          <p:cNvSpPr/>
          <p:nvPr/>
        </p:nvSpPr>
        <p:spPr>
          <a:xfrm>
            <a:off x="8272604" y="2204864"/>
            <a:ext cx="3728051" cy="3040256"/>
          </a:xfrm>
          <a:prstGeom prst="rect">
            <a:avLst/>
          </a:prstGeom>
        </p:spPr>
        <p:txBody>
          <a:bodyPr wrap="square">
            <a:spAutoFit/>
          </a:bodyPr>
          <a:lstStyle/>
          <a:p>
            <a:pPr>
              <a:lnSpc>
                <a:spcPct val="114000"/>
              </a:lnSpc>
              <a:spcAft>
                <a:spcPts val="600"/>
              </a:spcAft>
            </a:pPr>
            <a:r>
              <a:rPr lang="en-GB" b="1" dirty="0">
                <a:solidFill>
                  <a:schemeClr val="bg1"/>
                </a:solidFill>
              </a:rPr>
              <a:t>These are material objects supporting the process of transferring and acquiring knowledge and skills.</a:t>
            </a:r>
          </a:p>
          <a:p>
            <a:pPr>
              <a:lnSpc>
                <a:spcPct val="114000"/>
              </a:lnSpc>
              <a:spcAft>
                <a:spcPts val="600"/>
              </a:spcAft>
            </a:pPr>
            <a:r>
              <a:rPr lang="en-GB" b="1" dirty="0"/>
              <a:t>Their selection depends on:</a:t>
            </a:r>
            <a:endParaRPr lang="pl-PL" b="1" dirty="0"/>
          </a:p>
          <a:p>
            <a:pPr marL="285750" indent="-285750">
              <a:lnSpc>
                <a:spcPts val="2400"/>
              </a:lnSpc>
              <a:buBlip>
                <a:blip r:embed="rId4"/>
              </a:buBlip>
            </a:pPr>
            <a:r>
              <a:rPr lang="en-GB" dirty="0">
                <a:solidFill>
                  <a:schemeClr val="tx1">
                    <a:lumMod val="75000"/>
                    <a:lumOff val="25000"/>
                  </a:schemeClr>
                </a:solidFill>
              </a:rPr>
              <a:t>the function they will perform,</a:t>
            </a:r>
          </a:p>
          <a:p>
            <a:pPr marL="285750" indent="-285750">
              <a:lnSpc>
                <a:spcPts val="2400"/>
              </a:lnSpc>
              <a:buBlip>
                <a:blip r:embed="rId4"/>
              </a:buBlip>
            </a:pPr>
            <a:r>
              <a:rPr lang="en-GB" dirty="0">
                <a:solidFill>
                  <a:schemeClr val="tx1">
                    <a:lumMod val="75000"/>
                    <a:lumOff val="25000"/>
                  </a:schemeClr>
                </a:solidFill>
              </a:rPr>
              <a:t>the training method they will support,</a:t>
            </a:r>
          </a:p>
          <a:p>
            <a:pPr marL="285750" indent="-285750">
              <a:lnSpc>
                <a:spcPts val="2400"/>
              </a:lnSpc>
              <a:buBlip>
                <a:blip r:embed="rId4"/>
              </a:buBlip>
            </a:pPr>
            <a:r>
              <a:rPr lang="en-GB" dirty="0">
                <a:solidFill>
                  <a:schemeClr val="tx1">
                    <a:lumMod val="75000"/>
                    <a:lumOff val="25000"/>
                  </a:schemeClr>
                </a:solidFill>
              </a:rPr>
              <a:t>themes that they will  illustrate.</a:t>
            </a:r>
            <a:endParaRPr lang="pl-PL" dirty="0">
              <a:solidFill>
                <a:schemeClr val="tx1">
                  <a:lumMod val="75000"/>
                  <a:lumOff val="25000"/>
                </a:schemeClr>
              </a:solidFill>
            </a:endParaRPr>
          </a:p>
        </p:txBody>
      </p:sp>
      <p:sp>
        <p:nvSpPr>
          <p:cNvPr id="13" name="Prostokąt 12">
            <a:extLst>
              <a:ext uri="{FF2B5EF4-FFF2-40B4-BE49-F238E27FC236}">
                <a16:creationId xmlns:a16="http://schemas.microsoft.com/office/drawing/2014/main" id="{3591CEAA-6E3C-4631-B1AC-44DA37735EB2}"/>
              </a:ext>
            </a:extLst>
          </p:cNvPr>
          <p:cNvSpPr/>
          <p:nvPr/>
        </p:nvSpPr>
        <p:spPr>
          <a:xfrm>
            <a:off x="4412240" y="4067780"/>
            <a:ext cx="2376264" cy="369332"/>
          </a:xfrm>
          <a:prstGeom prst="rect">
            <a:avLst/>
          </a:prstGeom>
        </p:spPr>
        <p:txBody>
          <a:bodyPr wrap="square">
            <a:spAutoFit/>
          </a:bodyPr>
          <a:lstStyle/>
          <a:p>
            <a:pPr algn="ctr"/>
            <a:r>
              <a:rPr lang="pl-PL" b="1" dirty="0">
                <a:solidFill>
                  <a:schemeClr val="bg1"/>
                </a:solidFill>
              </a:rPr>
              <a:t>DIDACTIC RESOURCES</a:t>
            </a:r>
          </a:p>
        </p:txBody>
      </p:sp>
      <p:pic>
        <p:nvPicPr>
          <p:cNvPr id="14" name="Grafika 13">
            <a:extLst>
              <a:ext uri="{FF2B5EF4-FFF2-40B4-BE49-F238E27FC236}">
                <a16:creationId xmlns:a16="http://schemas.microsoft.com/office/drawing/2014/main" id="{7128D39C-FADE-49F1-AB03-D8BDBCDDD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2994" y="2390989"/>
            <a:ext cx="1122929" cy="1513514"/>
          </a:xfrm>
          <a:prstGeom prst="rect">
            <a:avLst/>
          </a:prstGeom>
        </p:spPr>
      </p:pic>
    </p:spTree>
    <p:extLst>
      <p:ext uri="{BB962C8B-B14F-4D97-AF65-F5344CB8AC3E}">
        <p14:creationId xmlns:p14="http://schemas.microsoft.com/office/powerpoint/2010/main" val="1392649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raz 22">
            <a:extLst>
              <a:ext uri="{FF2B5EF4-FFF2-40B4-BE49-F238E27FC236}">
                <a16:creationId xmlns:a16="http://schemas.microsoft.com/office/drawing/2014/main" id="{0BB856EE-824A-4591-A04F-B23D6EB3B2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32113"/>
            <a:ext cx="12192000" cy="6120000"/>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err="1">
                <a:solidFill>
                  <a:schemeClr val="tx1">
                    <a:lumMod val="75000"/>
                    <a:lumOff val="25000"/>
                  </a:schemeClr>
                </a:solidFill>
              </a:rPr>
              <a:t>DIDACTIC</a:t>
            </a:r>
            <a:r>
              <a:rPr lang="pl-PL" altLang="pl-PL" sz="2600" b="1" dirty="0">
                <a:solidFill>
                  <a:schemeClr val="tx1">
                    <a:lumMod val="75000"/>
                    <a:lumOff val="25000"/>
                  </a:schemeClr>
                </a:solidFill>
              </a:rPr>
              <a:t> </a:t>
            </a:r>
            <a:r>
              <a:rPr lang="pl-PL" altLang="pl-PL" sz="2600" b="1" dirty="0" err="1">
                <a:solidFill>
                  <a:schemeClr val="tx1">
                    <a:lumMod val="75000"/>
                    <a:lumOff val="25000"/>
                  </a:schemeClr>
                </a:solidFill>
              </a:rPr>
              <a:t>RESOURCES</a:t>
            </a:r>
            <a:endParaRPr lang="pl-PL" altLang="pl-PL" sz="2600" b="1"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29</a:t>
            </a:fld>
            <a:endParaRPr lang="en-US" altLang="pl-PL"/>
          </a:p>
        </p:txBody>
      </p:sp>
      <p:sp>
        <p:nvSpPr>
          <p:cNvPr id="14" name="Symbol zastępczy numeru slajdu 1">
            <a:extLst>
              <a:ext uri="{FF2B5EF4-FFF2-40B4-BE49-F238E27FC236}">
                <a16:creationId xmlns:a16="http://schemas.microsoft.com/office/drawing/2014/main" id="{B2EA440F-E4FE-486D-B743-16C791D324B8}"/>
              </a:ext>
            </a:extLst>
          </p:cNvPr>
          <p:cNvSpPr txBox="1">
            <a:spLocks/>
          </p:cNvSpPr>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defPPr>
              <a:defRPr lang="pl-PL"/>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6CC9281A-217F-4492-A313-C4D4CB901DEA}" type="slidenum">
              <a:rPr lang="en-US" altLang="pl-PL" smtClean="0">
                <a:solidFill>
                  <a:schemeClr val="tx1">
                    <a:lumMod val="75000"/>
                    <a:lumOff val="25000"/>
                  </a:schemeClr>
                </a:solidFill>
              </a:rPr>
              <a:pPr>
                <a:defRPr/>
              </a:pPr>
              <a:t>29</a:t>
            </a:fld>
            <a:endParaRPr lang="en-US" altLang="pl-PL">
              <a:solidFill>
                <a:schemeClr val="tx1">
                  <a:lumMod val="75000"/>
                  <a:lumOff val="25000"/>
                </a:schemeClr>
              </a:solidFill>
            </a:endParaRPr>
          </a:p>
        </p:txBody>
      </p:sp>
      <p:sp>
        <p:nvSpPr>
          <p:cNvPr id="15" name="Prostokąt 14">
            <a:extLst>
              <a:ext uri="{FF2B5EF4-FFF2-40B4-BE49-F238E27FC236}">
                <a16:creationId xmlns:a16="http://schemas.microsoft.com/office/drawing/2014/main" id="{F93A58E7-D737-4931-B07C-92E72F77224F}"/>
              </a:ext>
            </a:extLst>
          </p:cNvPr>
          <p:cNvSpPr/>
          <p:nvPr/>
        </p:nvSpPr>
        <p:spPr>
          <a:xfrm>
            <a:off x="1991544" y="3507932"/>
            <a:ext cx="4094721" cy="743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Trójkąt prostokątny 15">
            <a:extLst>
              <a:ext uri="{FF2B5EF4-FFF2-40B4-BE49-F238E27FC236}">
                <a16:creationId xmlns:a16="http://schemas.microsoft.com/office/drawing/2014/main" id="{2FF32905-2B27-403E-B89C-F537ADD10FDD}"/>
              </a:ext>
            </a:extLst>
          </p:cNvPr>
          <p:cNvSpPr/>
          <p:nvPr/>
        </p:nvSpPr>
        <p:spPr>
          <a:xfrm rot="10800000">
            <a:off x="5808981" y="4246481"/>
            <a:ext cx="277284" cy="250544"/>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7" name="Tytuł 4">
            <a:extLst>
              <a:ext uri="{FF2B5EF4-FFF2-40B4-BE49-F238E27FC236}">
                <a16:creationId xmlns:a16="http://schemas.microsoft.com/office/drawing/2014/main" id="{9F2C4180-26C9-4524-A7E1-10F022F17655}"/>
              </a:ext>
            </a:extLst>
          </p:cNvPr>
          <p:cNvSpPr>
            <a:spLocks noGrp="1"/>
          </p:cNvSpPr>
          <p:nvPr>
            <p:ph type="title"/>
          </p:nvPr>
        </p:nvSpPr>
        <p:spPr>
          <a:xfrm>
            <a:off x="2392452" y="3689392"/>
            <a:ext cx="3237794" cy="388818"/>
          </a:xfrm>
        </p:spPr>
        <p:txBody>
          <a:bodyPr/>
          <a:lstStyle/>
          <a:p>
            <a:r>
              <a:rPr lang="pl-PL" sz="1800" b="1" dirty="0">
                <a:solidFill>
                  <a:schemeClr val="bg1"/>
                </a:solidFill>
              </a:rPr>
              <a:t> TEACHING AIDS</a:t>
            </a:r>
          </a:p>
        </p:txBody>
      </p:sp>
      <p:pic>
        <p:nvPicPr>
          <p:cNvPr id="22" name="Obraz 21">
            <a:extLst>
              <a:ext uri="{FF2B5EF4-FFF2-40B4-BE49-F238E27FC236}">
                <a16:creationId xmlns:a16="http://schemas.microsoft.com/office/drawing/2014/main" id="{850FD855-F58C-4C10-A643-9407D34400DC}"/>
              </a:ext>
            </a:extLst>
          </p:cNvPr>
          <p:cNvPicPr>
            <a:picLocks noChangeAspect="1"/>
          </p:cNvPicPr>
          <p:nvPr/>
        </p:nvPicPr>
        <p:blipFill>
          <a:blip r:embed="rId3"/>
          <a:stretch>
            <a:fillRect/>
          </a:stretch>
        </p:blipFill>
        <p:spPr>
          <a:xfrm rot="5400000" flipH="1">
            <a:off x="1022515" y="383571"/>
            <a:ext cx="119336" cy="2177746"/>
          </a:xfrm>
          <a:prstGeom prst="rect">
            <a:avLst/>
          </a:prstGeom>
        </p:spPr>
      </p:pic>
      <p:sp>
        <p:nvSpPr>
          <p:cNvPr id="30" name="Prostokąt 29">
            <a:extLst>
              <a:ext uri="{FF2B5EF4-FFF2-40B4-BE49-F238E27FC236}">
                <a16:creationId xmlns:a16="http://schemas.microsoft.com/office/drawing/2014/main" id="{C414C55E-BEAA-4171-8701-87E9BEDE3631}"/>
              </a:ext>
            </a:extLst>
          </p:cNvPr>
          <p:cNvSpPr/>
          <p:nvPr/>
        </p:nvSpPr>
        <p:spPr>
          <a:xfrm>
            <a:off x="1991544" y="4854673"/>
            <a:ext cx="4094721" cy="743884"/>
          </a:xfrm>
          <a:prstGeom prst="rect">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1" name="Trójkąt prostokątny 30">
            <a:extLst>
              <a:ext uri="{FF2B5EF4-FFF2-40B4-BE49-F238E27FC236}">
                <a16:creationId xmlns:a16="http://schemas.microsoft.com/office/drawing/2014/main" id="{93477E82-B6D4-4178-8506-BD964F24C651}"/>
              </a:ext>
            </a:extLst>
          </p:cNvPr>
          <p:cNvSpPr/>
          <p:nvPr/>
        </p:nvSpPr>
        <p:spPr>
          <a:xfrm>
            <a:off x="5808981" y="4604129"/>
            <a:ext cx="277284" cy="250544"/>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32" name="Tytuł 4">
            <a:extLst>
              <a:ext uri="{FF2B5EF4-FFF2-40B4-BE49-F238E27FC236}">
                <a16:creationId xmlns:a16="http://schemas.microsoft.com/office/drawing/2014/main" id="{39D8AFEB-36DF-453F-B591-5B019C56B7CE}"/>
              </a:ext>
            </a:extLst>
          </p:cNvPr>
          <p:cNvSpPr txBox="1">
            <a:spLocks/>
          </p:cNvSpPr>
          <p:nvPr/>
        </p:nvSpPr>
        <p:spPr bwMode="auto">
          <a:xfrm>
            <a:off x="2484417" y="4854673"/>
            <a:ext cx="3053864" cy="7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sz="1800" b="1" dirty="0">
                <a:solidFill>
                  <a:schemeClr val="bg1"/>
                </a:solidFill>
              </a:rPr>
              <a:t>LEARNING MATERIALS</a:t>
            </a:r>
          </a:p>
        </p:txBody>
      </p:sp>
      <p:sp>
        <p:nvSpPr>
          <p:cNvPr id="33" name="Prostokąt 32">
            <a:extLst>
              <a:ext uri="{FF2B5EF4-FFF2-40B4-BE49-F238E27FC236}">
                <a16:creationId xmlns:a16="http://schemas.microsoft.com/office/drawing/2014/main" id="{B626DB9E-CC2B-447F-8419-2A3E1CE8F99F}"/>
              </a:ext>
            </a:extLst>
          </p:cNvPr>
          <p:cNvSpPr/>
          <p:nvPr/>
        </p:nvSpPr>
        <p:spPr>
          <a:xfrm>
            <a:off x="6240016" y="3507932"/>
            <a:ext cx="4094721" cy="743884"/>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Trójkąt prostokątny 33">
            <a:extLst>
              <a:ext uri="{FF2B5EF4-FFF2-40B4-BE49-F238E27FC236}">
                <a16:creationId xmlns:a16="http://schemas.microsoft.com/office/drawing/2014/main" id="{1A57765C-F6B7-49F7-81D7-360E2795EEC5}"/>
              </a:ext>
            </a:extLst>
          </p:cNvPr>
          <p:cNvSpPr/>
          <p:nvPr/>
        </p:nvSpPr>
        <p:spPr>
          <a:xfrm rot="10800000" flipH="1">
            <a:off x="6240014" y="4246481"/>
            <a:ext cx="277288" cy="250544"/>
          </a:xfrm>
          <a:prstGeom prst="rtTriangle">
            <a:avLst/>
          </a:prstGeom>
          <a:solidFill>
            <a:srgbClr val="F3B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35" name="Tytuł 4">
            <a:extLst>
              <a:ext uri="{FF2B5EF4-FFF2-40B4-BE49-F238E27FC236}">
                <a16:creationId xmlns:a16="http://schemas.microsoft.com/office/drawing/2014/main" id="{A73B5BE8-1826-410C-8F22-F906B5B36B4A}"/>
              </a:ext>
            </a:extLst>
          </p:cNvPr>
          <p:cNvSpPr txBox="1">
            <a:spLocks/>
          </p:cNvSpPr>
          <p:nvPr/>
        </p:nvSpPr>
        <p:spPr bwMode="auto">
          <a:xfrm>
            <a:off x="6184905" y="3689392"/>
            <a:ext cx="4149832" cy="38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sz="1800" b="1" dirty="0">
                <a:solidFill>
                  <a:schemeClr val="bg1"/>
                </a:solidFill>
              </a:rPr>
              <a:t>TECHNICAL AIDS</a:t>
            </a:r>
          </a:p>
        </p:txBody>
      </p:sp>
      <p:sp>
        <p:nvSpPr>
          <p:cNvPr id="36" name="Prostokąt 35">
            <a:extLst>
              <a:ext uri="{FF2B5EF4-FFF2-40B4-BE49-F238E27FC236}">
                <a16:creationId xmlns:a16="http://schemas.microsoft.com/office/drawing/2014/main" id="{40D71096-E41A-454B-91CC-56322FABC347}"/>
              </a:ext>
            </a:extLst>
          </p:cNvPr>
          <p:cNvSpPr/>
          <p:nvPr/>
        </p:nvSpPr>
        <p:spPr>
          <a:xfrm>
            <a:off x="6246515" y="4854673"/>
            <a:ext cx="4094721" cy="743884"/>
          </a:xfrm>
          <a:prstGeom prst="rect">
            <a:avLst/>
          </a:prstGeom>
          <a:solidFill>
            <a:srgbClr val="FD6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7" name="Trójkąt prostokątny 36">
            <a:extLst>
              <a:ext uri="{FF2B5EF4-FFF2-40B4-BE49-F238E27FC236}">
                <a16:creationId xmlns:a16="http://schemas.microsoft.com/office/drawing/2014/main" id="{9A71F78E-A694-41C6-BF09-DBA4236F53FB}"/>
              </a:ext>
            </a:extLst>
          </p:cNvPr>
          <p:cNvSpPr/>
          <p:nvPr/>
        </p:nvSpPr>
        <p:spPr>
          <a:xfrm flipH="1">
            <a:off x="6246515" y="4604129"/>
            <a:ext cx="289690" cy="250544"/>
          </a:xfrm>
          <a:prstGeom prst="rtTriangle">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38" name="Tytuł 4">
            <a:extLst>
              <a:ext uri="{FF2B5EF4-FFF2-40B4-BE49-F238E27FC236}">
                <a16:creationId xmlns:a16="http://schemas.microsoft.com/office/drawing/2014/main" id="{9BF4D53F-23B9-448B-BA45-22FD2CB72929}"/>
              </a:ext>
            </a:extLst>
          </p:cNvPr>
          <p:cNvSpPr txBox="1">
            <a:spLocks/>
          </p:cNvSpPr>
          <p:nvPr/>
        </p:nvSpPr>
        <p:spPr bwMode="auto">
          <a:xfrm>
            <a:off x="6628938" y="4854673"/>
            <a:ext cx="3274764" cy="75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sz="1800" b="1" dirty="0">
                <a:solidFill>
                  <a:schemeClr val="bg1"/>
                </a:solidFill>
              </a:rPr>
              <a:t>PEDAGOGICAL WORKING AIDS </a:t>
            </a:r>
          </a:p>
        </p:txBody>
      </p:sp>
    </p:spTree>
    <p:extLst>
      <p:ext uri="{BB962C8B-B14F-4D97-AF65-F5344CB8AC3E}">
        <p14:creationId xmlns:p14="http://schemas.microsoft.com/office/powerpoint/2010/main" val="36609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err="1">
                <a:solidFill>
                  <a:schemeClr val="tx1">
                    <a:lumMod val="75000"/>
                    <a:lumOff val="25000"/>
                  </a:schemeClr>
                </a:solidFill>
              </a:rPr>
              <a:t>AIM</a:t>
            </a:r>
            <a:r>
              <a:rPr lang="pl-PL" altLang="pl-PL" sz="2600" b="1" dirty="0">
                <a:solidFill>
                  <a:schemeClr val="tx1">
                    <a:lumMod val="75000"/>
                    <a:lumOff val="25000"/>
                  </a:schemeClr>
                </a:solidFill>
              </a:rPr>
              <a:t> OF TRAINING </a:t>
            </a:r>
            <a:r>
              <a:rPr lang="pl-PL" altLang="pl-PL" sz="2600" b="1" dirty="0" err="1">
                <a:solidFill>
                  <a:schemeClr val="tx1">
                    <a:lumMod val="75000"/>
                    <a:lumOff val="25000"/>
                  </a:schemeClr>
                </a:solidFill>
              </a:rPr>
              <a:t>PREPERATION</a:t>
            </a:r>
            <a:endParaRPr lang="pl-PL" altLang="pl-PL" sz="2600" b="1"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a:t>
            </a:fld>
            <a:endParaRPr lang="en-US" altLang="pl-PL"/>
          </a:p>
        </p:txBody>
      </p:sp>
      <p:sp>
        <p:nvSpPr>
          <p:cNvPr id="13" name="Prostokąt 12">
            <a:extLst>
              <a:ext uri="{FF2B5EF4-FFF2-40B4-BE49-F238E27FC236}">
                <a16:creationId xmlns:a16="http://schemas.microsoft.com/office/drawing/2014/main" id="{4BD4D368-8FB2-4CA3-B491-1FC730C54B81}"/>
              </a:ext>
            </a:extLst>
          </p:cNvPr>
          <p:cNvSpPr/>
          <p:nvPr/>
        </p:nvSpPr>
        <p:spPr>
          <a:xfrm>
            <a:off x="4222067" y="1620001"/>
            <a:ext cx="7994613" cy="4155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dtytuł 2">
            <a:extLst>
              <a:ext uri="{FF2B5EF4-FFF2-40B4-BE49-F238E27FC236}">
                <a16:creationId xmlns:a16="http://schemas.microsoft.com/office/drawing/2014/main" id="{3EE64487-42D2-468A-AC1F-03B4F299F9EF}"/>
              </a:ext>
            </a:extLst>
          </p:cNvPr>
          <p:cNvSpPr>
            <a:spLocks noGrp="1"/>
          </p:cNvSpPr>
          <p:nvPr>
            <p:ph idx="1"/>
          </p:nvPr>
        </p:nvSpPr>
        <p:spPr>
          <a:xfrm>
            <a:off x="4674307" y="2943313"/>
            <a:ext cx="5485693" cy="1800200"/>
          </a:xfrm>
        </p:spPr>
        <p:txBody>
          <a:bodyPr/>
          <a:lstStyle/>
          <a:p>
            <a:pPr marL="0" indent="0">
              <a:lnSpc>
                <a:spcPct val="150000"/>
              </a:lnSpc>
              <a:spcAft>
                <a:spcPts val="1200"/>
              </a:spcAft>
              <a:buNone/>
            </a:pPr>
            <a:r>
              <a:rPr lang="en-GB" sz="1800" b="1" dirty="0">
                <a:solidFill>
                  <a:schemeClr val="tx1">
                    <a:lumMod val="75000"/>
                    <a:lumOff val="25000"/>
                  </a:schemeClr>
                </a:solidFill>
              </a:rPr>
              <a:t>IN THIS MODULE, WE WILL CONCENTRATE ON  PREPARING TRAINING FROM THE TECHNICAL SIDE </a:t>
            </a:r>
            <a:br>
              <a:rPr lang="pl-PL" sz="1800" b="1" dirty="0">
                <a:solidFill>
                  <a:schemeClr val="tx1">
                    <a:lumMod val="75000"/>
                    <a:lumOff val="25000"/>
                  </a:schemeClr>
                </a:solidFill>
              </a:rPr>
            </a:br>
            <a:r>
              <a:rPr lang="en-GB" sz="1800" b="1" dirty="0">
                <a:solidFill>
                  <a:schemeClr val="tx1">
                    <a:lumMod val="75000"/>
                    <a:lumOff val="25000"/>
                  </a:schemeClr>
                </a:solidFill>
              </a:rPr>
              <a:t>AND  SELECTING THE METHODS OF WORKING WITH THE GROUP AND DIDACTIC MEASURES</a:t>
            </a:r>
            <a:endParaRPr lang="pl-PL" sz="1800" b="1" dirty="0">
              <a:solidFill>
                <a:schemeClr val="tx1">
                  <a:lumMod val="75000"/>
                  <a:lumOff val="25000"/>
                </a:schemeClr>
              </a:solidFill>
            </a:endParaRPr>
          </a:p>
        </p:txBody>
      </p:sp>
      <p:pic>
        <p:nvPicPr>
          <p:cNvPr id="15" name="Obraz 14">
            <a:extLst>
              <a:ext uri="{FF2B5EF4-FFF2-40B4-BE49-F238E27FC236}">
                <a16:creationId xmlns:a16="http://schemas.microsoft.com/office/drawing/2014/main" id="{E6196635-34DC-4112-81A8-DF2F329CC0ED}"/>
              </a:ext>
            </a:extLst>
          </p:cNvPr>
          <p:cNvPicPr>
            <a:picLocks noChangeAspect="1"/>
          </p:cNvPicPr>
          <p:nvPr/>
        </p:nvPicPr>
        <p:blipFill>
          <a:blip r:embed="rId2"/>
          <a:stretch>
            <a:fillRect/>
          </a:stretch>
        </p:blipFill>
        <p:spPr>
          <a:xfrm rot="5400000" flipH="1">
            <a:off x="1991823" y="-497853"/>
            <a:ext cx="231727" cy="4228758"/>
          </a:xfrm>
          <a:prstGeom prst="rect">
            <a:avLst/>
          </a:prstGeom>
        </p:spPr>
      </p:pic>
      <p:pic>
        <p:nvPicPr>
          <p:cNvPr id="16" name="Obraz 15">
            <a:extLst>
              <a:ext uri="{FF2B5EF4-FFF2-40B4-BE49-F238E27FC236}">
                <a16:creationId xmlns:a16="http://schemas.microsoft.com/office/drawing/2014/main" id="{804962DF-7B28-47EB-83D9-26481489597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0567" r="9141"/>
          <a:stretch/>
        </p:blipFill>
        <p:spPr>
          <a:xfrm>
            <a:off x="0" y="1620000"/>
            <a:ext cx="4222067" cy="5238000"/>
          </a:xfrm>
          <a:prstGeom prst="rect">
            <a:avLst/>
          </a:prstGeom>
        </p:spPr>
      </p:pic>
      <p:pic>
        <p:nvPicPr>
          <p:cNvPr id="17" name="Grafika 16">
            <a:extLst>
              <a:ext uri="{FF2B5EF4-FFF2-40B4-BE49-F238E27FC236}">
                <a16:creationId xmlns:a16="http://schemas.microsoft.com/office/drawing/2014/main" id="{925AC8B5-D5F4-4003-BDBE-404FCBFC8A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432" y="2959004"/>
            <a:ext cx="1597968" cy="1704497"/>
          </a:xfrm>
          <a:prstGeom prst="rect">
            <a:avLst/>
          </a:prstGeom>
        </p:spPr>
      </p:pic>
    </p:spTree>
    <p:extLst>
      <p:ext uri="{BB962C8B-B14F-4D97-AF65-F5344CB8AC3E}">
        <p14:creationId xmlns:p14="http://schemas.microsoft.com/office/powerpoint/2010/main" val="62572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30</a:t>
            </a:fld>
            <a:endParaRPr lang="en-US" altLang="pl-PL"/>
          </a:p>
        </p:txBody>
      </p:sp>
      <p:sp>
        <p:nvSpPr>
          <p:cNvPr id="17" name="Prostokąt 16">
            <a:extLst>
              <a:ext uri="{FF2B5EF4-FFF2-40B4-BE49-F238E27FC236}">
                <a16:creationId xmlns:a16="http://schemas.microsoft.com/office/drawing/2014/main" id="{761685D8-AD59-4C1B-B383-B8841C83F27D}"/>
              </a:ext>
            </a:extLst>
          </p:cNvPr>
          <p:cNvSpPr/>
          <p:nvPr/>
        </p:nvSpPr>
        <p:spPr>
          <a:xfrm>
            <a:off x="879311" y="6165304"/>
            <a:ext cx="875945"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a:solidFill>
                  <a:schemeClr val="tx1">
                    <a:lumMod val="95000"/>
                    <a:lumOff val="5000"/>
                  </a:schemeClr>
                </a:solidFill>
              </a:rPr>
              <a:t>1 </a:t>
            </a:r>
          </a:p>
        </p:txBody>
      </p:sp>
      <p:pic>
        <p:nvPicPr>
          <p:cNvPr id="18" name="Obraz 17">
            <a:extLst>
              <a:ext uri="{FF2B5EF4-FFF2-40B4-BE49-F238E27FC236}">
                <a16:creationId xmlns:a16="http://schemas.microsoft.com/office/drawing/2014/main" id="{3572EF07-360A-4DD1-A035-2BB8D965950F}"/>
              </a:ext>
            </a:extLst>
          </p:cNvPr>
          <p:cNvPicPr>
            <a:picLocks noChangeAspect="1"/>
          </p:cNvPicPr>
          <p:nvPr/>
        </p:nvPicPr>
        <p:blipFill rotWithShape="1">
          <a:blip r:embed="rId2">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26" name="Dymek mowy: prostokąt 25">
            <a:extLst>
              <a:ext uri="{FF2B5EF4-FFF2-40B4-BE49-F238E27FC236}">
                <a16:creationId xmlns:a16="http://schemas.microsoft.com/office/drawing/2014/main" id="{1007AFE7-8CBD-4555-9FEF-92CFC7D872E8}"/>
              </a:ext>
            </a:extLst>
          </p:cNvPr>
          <p:cNvSpPr/>
          <p:nvPr/>
        </p:nvSpPr>
        <p:spPr>
          <a:xfrm rot="5400000">
            <a:off x="5841806" y="481871"/>
            <a:ext cx="2951620" cy="6629776"/>
          </a:xfrm>
          <a:prstGeom prst="wedgeRectCallout">
            <a:avLst>
              <a:gd name="adj1" fmla="val -20833"/>
              <a:gd name="adj2" fmla="val 54802"/>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Prostokąt 26">
            <a:extLst>
              <a:ext uri="{FF2B5EF4-FFF2-40B4-BE49-F238E27FC236}">
                <a16:creationId xmlns:a16="http://schemas.microsoft.com/office/drawing/2014/main" id="{E88D104C-A3BE-41C3-AB68-496B99832591}"/>
              </a:ext>
            </a:extLst>
          </p:cNvPr>
          <p:cNvSpPr/>
          <p:nvPr/>
        </p:nvSpPr>
        <p:spPr>
          <a:xfrm>
            <a:off x="4002728" y="1888901"/>
            <a:ext cx="4350201" cy="3383668"/>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8" name="Prostokąt 27">
            <a:extLst>
              <a:ext uri="{FF2B5EF4-FFF2-40B4-BE49-F238E27FC236}">
                <a16:creationId xmlns:a16="http://schemas.microsoft.com/office/drawing/2014/main" id="{613DB560-BFDF-47C4-8FD0-42BF52D64A82}"/>
              </a:ext>
            </a:extLst>
          </p:cNvPr>
          <p:cNvSpPr/>
          <p:nvPr/>
        </p:nvSpPr>
        <p:spPr>
          <a:xfrm>
            <a:off x="7968208" y="1888901"/>
            <a:ext cx="4218880" cy="3383668"/>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9" name="Podtytuł 2">
            <a:extLst>
              <a:ext uri="{FF2B5EF4-FFF2-40B4-BE49-F238E27FC236}">
                <a16:creationId xmlns:a16="http://schemas.microsoft.com/office/drawing/2014/main" id="{3C34AB01-46D9-4387-A421-A170E9F45BE8}"/>
              </a:ext>
            </a:extLst>
          </p:cNvPr>
          <p:cNvSpPr>
            <a:spLocks noGrp="1"/>
          </p:cNvSpPr>
          <p:nvPr>
            <p:ph idx="1"/>
          </p:nvPr>
        </p:nvSpPr>
        <p:spPr>
          <a:xfrm>
            <a:off x="4307766" y="2147585"/>
            <a:ext cx="3804458" cy="3513663"/>
          </a:xfrm>
        </p:spPr>
        <p:txBody>
          <a:bodyPr/>
          <a:lstStyle/>
          <a:p>
            <a:pPr marL="0" indent="0">
              <a:buNone/>
            </a:pPr>
            <a:r>
              <a:rPr lang="pl-PL" sz="2200" b="1" dirty="0">
                <a:solidFill>
                  <a:schemeClr val="bg1"/>
                </a:solidFill>
              </a:rPr>
              <a:t>VISUAL </a:t>
            </a:r>
          </a:p>
          <a:p>
            <a:pPr marL="0" indent="0">
              <a:buNone/>
            </a:pPr>
            <a:endParaRPr lang="pl-PL" sz="2200" b="1" dirty="0">
              <a:solidFill>
                <a:schemeClr val="bg1"/>
              </a:solidFill>
            </a:endParaRPr>
          </a:p>
          <a:p>
            <a:pPr>
              <a:buBlip>
                <a:blip r:embed="rId3"/>
              </a:buBlip>
            </a:pPr>
            <a:r>
              <a:rPr lang="pl-PL" sz="1600" dirty="0" err="1">
                <a:solidFill>
                  <a:schemeClr val="tx1">
                    <a:lumMod val="75000"/>
                    <a:lumOff val="25000"/>
                  </a:schemeClr>
                </a:solidFill>
              </a:rPr>
              <a:t>graphic</a:t>
            </a:r>
            <a:r>
              <a:rPr lang="pl-PL" sz="1600" dirty="0">
                <a:solidFill>
                  <a:schemeClr val="tx1">
                    <a:lumMod val="75000"/>
                    <a:lumOff val="25000"/>
                  </a:schemeClr>
                </a:solidFill>
              </a:rPr>
              <a:t> (</a:t>
            </a:r>
            <a:r>
              <a:rPr lang="pl-PL" sz="1600" dirty="0" err="1">
                <a:solidFill>
                  <a:schemeClr val="tx1">
                    <a:lumMod val="75000"/>
                    <a:lumOff val="25000"/>
                  </a:schemeClr>
                </a:solidFill>
              </a:rPr>
              <a:t>maps</a:t>
            </a:r>
            <a:r>
              <a:rPr lang="pl-PL" sz="1600" dirty="0">
                <a:solidFill>
                  <a:schemeClr val="tx1">
                    <a:lumMod val="75000"/>
                    <a:lumOff val="25000"/>
                  </a:schemeClr>
                </a:solidFill>
              </a:rPr>
              <a:t>, </a:t>
            </a:r>
            <a:r>
              <a:rPr lang="pl-PL" sz="1600" dirty="0" err="1">
                <a:solidFill>
                  <a:schemeClr val="tx1">
                    <a:lumMod val="75000"/>
                    <a:lumOff val="25000"/>
                  </a:schemeClr>
                </a:solidFill>
              </a:rPr>
              <a:t>charts</a:t>
            </a:r>
            <a:r>
              <a:rPr lang="pl-PL" sz="1600" dirty="0">
                <a:solidFill>
                  <a:schemeClr val="tx1">
                    <a:lumMod val="75000"/>
                    <a:lumOff val="25000"/>
                  </a:schemeClr>
                </a:solidFill>
              </a:rPr>
              <a:t>)</a:t>
            </a:r>
          </a:p>
          <a:p>
            <a:pPr>
              <a:buBlip>
                <a:blip r:embed="rId3"/>
              </a:buBlip>
            </a:pPr>
            <a:r>
              <a:rPr lang="pl-PL" sz="1600" dirty="0" err="1">
                <a:solidFill>
                  <a:schemeClr val="tx1">
                    <a:lumMod val="75000"/>
                    <a:lumOff val="25000"/>
                  </a:schemeClr>
                </a:solidFill>
              </a:rPr>
              <a:t>pictorial</a:t>
            </a:r>
            <a:r>
              <a:rPr lang="pl-PL" sz="1600" dirty="0">
                <a:solidFill>
                  <a:schemeClr val="tx1">
                    <a:lumMod val="75000"/>
                    <a:lumOff val="25000"/>
                  </a:schemeClr>
                </a:solidFill>
              </a:rPr>
              <a:t> (</a:t>
            </a:r>
            <a:r>
              <a:rPr lang="pl-PL" sz="1600" dirty="0" err="1">
                <a:solidFill>
                  <a:schemeClr val="tx1">
                    <a:lumMod val="75000"/>
                    <a:lumOff val="25000"/>
                  </a:schemeClr>
                </a:solidFill>
              </a:rPr>
              <a:t>illustrations</a:t>
            </a:r>
            <a:r>
              <a:rPr lang="pl-PL" sz="1600" dirty="0">
                <a:solidFill>
                  <a:schemeClr val="tx1">
                    <a:lumMod val="75000"/>
                    <a:lumOff val="25000"/>
                  </a:schemeClr>
                </a:solidFill>
              </a:rPr>
              <a:t>, </a:t>
            </a:r>
            <a:r>
              <a:rPr lang="pl-PL" sz="1600" dirty="0" err="1">
                <a:solidFill>
                  <a:schemeClr val="tx1">
                    <a:lumMod val="75000"/>
                    <a:lumOff val="25000"/>
                  </a:schemeClr>
                </a:solidFill>
              </a:rPr>
              <a:t>photographs</a:t>
            </a:r>
            <a:r>
              <a:rPr lang="pl-PL" sz="1600" dirty="0">
                <a:solidFill>
                  <a:schemeClr val="tx1">
                    <a:lumMod val="75000"/>
                    <a:lumOff val="25000"/>
                  </a:schemeClr>
                </a:solidFill>
              </a:rPr>
              <a:t>)</a:t>
            </a:r>
          </a:p>
          <a:p>
            <a:pPr>
              <a:buBlip>
                <a:blip r:embed="rId3"/>
              </a:buBlip>
            </a:pPr>
            <a:r>
              <a:rPr lang="pl-PL" sz="1600" dirty="0" err="1">
                <a:solidFill>
                  <a:schemeClr val="tx1">
                    <a:lumMod val="75000"/>
                    <a:lumOff val="25000"/>
                  </a:schemeClr>
                </a:solidFill>
              </a:rPr>
              <a:t>books</a:t>
            </a:r>
            <a:endParaRPr lang="pl-PL" sz="1600" dirty="0">
              <a:solidFill>
                <a:schemeClr val="tx1">
                  <a:lumMod val="75000"/>
                  <a:lumOff val="25000"/>
                </a:schemeClr>
              </a:solidFill>
            </a:endParaRPr>
          </a:p>
          <a:p>
            <a:pPr>
              <a:buBlip>
                <a:blip r:embed="rId3"/>
              </a:buBlip>
            </a:pPr>
            <a:endParaRPr lang="pl-PL" sz="1600" dirty="0">
              <a:solidFill>
                <a:schemeClr val="tx1">
                  <a:lumMod val="75000"/>
                  <a:lumOff val="25000"/>
                </a:schemeClr>
              </a:solidFill>
            </a:endParaRPr>
          </a:p>
          <a:p>
            <a:pPr marL="0" indent="0">
              <a:buNone/>
            </a:pPr>
            <a:r>
              <a:rPr lang="en-GB" sz="1600" dirty="0">
                <a:solidFill>
                  <a:schemeClr val="tx1">
                    <a:lumMod val="75000"/>
                    <a:lumOff val="25000"/>
                  </a:schemeClr>
                </a:solidFill>
              </a:rPr>
              <a:t>Examples: illustrations showing different bar arrangements, different  patterns of presenting cocktails</a:t>
            </a:r>
            <a:endParaRPr lang="pl-PL" sz="1600" dirty="0">
              <a:solidFill>
                <a:schemeClr val="tx1">
                  <a:lumMod val="75000"/>
                  <a:lumOff val="25000"/>
                </a:schemeClr>
              </a:solidFill>
            </a:endParaRPr>
          </a:p>
          <a:p>
            <a:pPr>
              <a:buBlip>
                <a:blip r:embed="rId3"/>
              </a:buBlip>
            </a:pPr>
            <a:endParaRPr lang="pl-PL" sz="1600" dirty="0">
              <a:solidFill>
                <a:schemeClr val="tx1">
                  <a:lumMod val="75000"/>
                  <a:lumOff val="25000"/>
                </a:schemeClr>
              </a:solidFill>
            </a:endParaRPr>
          </a:p>
          <a:p>
            <a:pPr marL="0" indent="0">
              <a:buNone/>
            </a:pPr>
            <a:endParaRPr lang="pl-PL" sz="1800" b="1" dirty="0">
              <a:solidFill>
                <a:schemeClr val="tx1">
                  <a:lumMod val="85000"/>
                  <a:lumOff val="15000"/>
                </a:schemeClr>
              </a:solidFill>
            </a:endParaRPr>
          </a:p>
        </p:txBody>
      </p:sp>
      <p:sp>
        <p:nvSpPr>
          <p:cNvPr id="30" name="Prostokąt 29">
            <a:extLst>
              <a:ext uri="{FF2B5EF4-FFF2-40B4-BE49-F238E27FC236}">
                <a16:creationId xmlns:a16="http://schemas.microsoft.com/office/drawing/2014/main" id="{D88BD44D-42C3-4D68-87BD-3460F5C3581E}"/>
              </a:ext>
            </a:extLst>
          </p:cNvPr>
          <p:cNvSpPr/>
          <p:nvPr/>
        </p:nvSpPr>
        <p:spPr>
          <a:xfrm>
            <a:off x="769076" y="4077072"/>
            <a:ext cx="1908151" cy="400110"/>
          </a:xfrm>
          <a:prstGeom prst="rect">
            <a:avLst/>
          </a:prstGeom>
        </p:spPr>
        <p:txBody>
          <a:bodyPr wrap="none">
            <a:spAutoFit/>
          </a:bodyPr>
          <a:lstStyle/>
          <a:p>
            <a:pPr algn="ctr"/>
            <a:r>
              <a:rPr lang="pl-PL" sz="2000" b="1" dirty="0">
                <a:solidFill>
                  <a:schemeClr val="bg1"/>
                </a:solidFill>
                <a:highlight>
                  <a:srgbClr val="FD6D01"/>
                </a:highlight>
              </a:rPr>
              <a:t> TEACHING AIDS</a:t>
            </a:r>
            <a:endParaRPr lang="pl-PL" sz="2000" dirty="0">
              <a:solidFill>
                <a:schemeClr val="tx1">
                  <a:lumMod val="75000"/>
                  <a:lumOff val="25000"/>
                </a:schemeClr>
              </a:solidFill>
              <a:highlight>
                <a:srgbClr val="FD6D01"/>
              </a:highlight>
            </a:endParaRPr>
          </a:p>
        </p:txBody>
      </p:sp>
      <p:sp>
        <p:nvSpPr>
          <p:cNvPr id="32" name="Podtytuł 2">
            <a:extLst>
              <a:ext uri="{FF2B5EF4-FFF2-40B4-BE49-F238E27FC236}">
                <a16:creationId xmlns:a16="http://schemas.microsoft.com/office/drawing/2014/main" id="{C1955D0B-26C9-4A2F-99C7-413D5A2A4849}"/>
              </a:ext>
            </a:extLst>
          </p:cNvPr>
          <p:cNvSpPr txBox="1">
            <a:spLocks/>
          </p:cNvSpPr>
          <p:nvPr/>
        </p:nvSpPr>
        <p:spPr bwMode="auto">
          <a:xfrm>
            <a:off x="8352929" y="2147585"/>
            <a:ext cx="3804458" cy="351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pl-PL" sz="2200" b="1" dirty="0">
                <a:solidFill>
                  <a:schemeClr val="bg1"/>
                </a:solidFill>
              </a:rPr>
              <a:t>SPATIAL</a:t>
            </a:r>
          </a:p>
          <a:p>
            <a:pPr marL="0" indent="0">
              <a:buNone/>
            </a:pPr>
            <a:endParaRPr lang="pl-PL" sz="1600" dirty="0">
              <a:solidFill>
                <a:schemeClr val="tx1">
                  <a:lumMod val="75000"/>
                  <a:lumOff val="25000"/>
                </a:schemeClr>
              </a:solidFill>
            </a:endParaRPr>
          </a:p>
          <a:p>
            <a:pPr>
              <a:buBlip>
                <a:blip r:embed="rId3"/>
              </a:buBlip>
            </a:pPr>
            <a:r>
              <a:rPr lang="en-GB" sz="1600" dirty="0">
                <a:solidFill>
                  <a:schemeClr val="tx1">
                    <a:lumMod val="75000"/>
                    <a:lumOff val="25000"/>
                  </a:schemeClr>
                </a:solidFill>
              </a:rPr>
              <a:t>static (exhibits, models)</a:t>
            </a:r>
          </a:p>
          <a:p>
            <a:pPr>
              <a:buBlip>
                <a:blip r:embed="rId3"/>
              </a:buBlip>
            </a:pPr>
            <a:r>
              <a:rPr lang="en-GB" sz="1600" dirty="0">
                <a:solidFill>
                  <a:schemeClr val="tx1">
                    <a:lumMod val="75000"/>
                    <a:lumOff val="25000"/>
                  </a:schemeClr>
                </a:solidFill>
              </a:rPr>
              <a:t>movable (exhibits, models)</a:t>
            </a:r>
            <a:endParaRPr lang="pl-PL" sz="1600" dirty="0">
              <a:solidFill>
                <a:schemeClr val="tx1">
                  <a:lumMod val="75000"/>
                  <a:lumOff val="25000"/>
                </a:schemeClr>
              </a:solidFill>
            </a:endParaRPr>
          </a:p>
          <a:p>
            <a:pPr>
              <a:buBlip>
                <a:blip r:embed="rId3"/>
              </a:buBlip>
            </a:pPr>
            <a:endParaRPr lang="pl-PL" sz="1600" dirty="0">
              <a:solidFill>
                <a:schemeClr val="tx1">
                  <a:lumMod val="75000"/>
                  <a:lumOff val="25000"/>
                </a:schemeClr>
              </a:solidFill>
            </a:endParaRPr>
          </a:p>
          <a:p>
            <a:pPr>
              <a:buBlip>
                <a:blip r:embed="rId3"/>
              </a:buBlip>
            </a:pPr>
            <a:endParaRPr lang="pl-PL" sz="1600" dirty="0">
              <a:solidFill>
                <a:schemeClr val="tx1">
                  <a:lumMod val="75000"/>
                  <a:lumOff val="25000"/>
                </a:schemeClr>
              </a:solidFill>
            </a:endParaRPr>
          </a:p>
          <a:p>
            <a:pPr marL="0" indent="0">
              <a:buNone/>
            </a:pPr>
            <a:r>
              <a:rPr lang="en-GB" sz="1600" dirty="0">
                <a:solidFill>
                  <a:schemeClr val="tx1">
                    <a:lumMod val="75000"/>
                    <a:lumOff val="25000"/>
                  </a:schemeClr>
                </a:solidFill>
              </a:rPr>
              <a:t>Examples: folded coffee maker mode</a:t>
            </a:r>
            <a:endParaRPr lang="pl-PL" sz="1600" dirty="0">
              <a:solidFill>
                <a:schemeClr val="tx1">
                  <a:lumMod val="75000"/>
                  <a:lumOff val="25000"/>
                </a:schemeClr>
              </a:solidFill>
            </a:endParaRPr>
          </a:p>
          <a:p>
            <a:pPr>
              <a:buFont typeface="Arial" panose="020B0604020202020204" pitchFamily="34" charset="0"/>
              <a:buBlip>
                <a:blip r:embed="rId3"/>
              </a:buBlip>
            </a:pPr>
            <a:endParaRPr lang="pl-PL" sz="1600" dirty="0">
              <a:solidFill>
                <a:schemeClr val="tx1">
                  <a:lumMod val="75000"/>
                  <a:lumOff val="25000"/>
                </a:schemeClr>
              </a:solidFill>
            </a:endParaRPr>
          </a:p>
          <a:p>
            <a:pPr marL="0" indent="0">
              <a:buFont typeface="Arial" panose="020B0604020202020204" pitchFamily="34" charset="0"/>
              <a:buNone/>
            </a:pPr>
            <a:endParaRPr lang="pl-PL" sz="1800" b="1" dirty="0">
              <a:solidFill>
                <a:schemeClr val="tx1">
                  <a:lumMod val="85000"/>
                  <a:lumOff val="15000"/>
                </a:schemeClr>
              </a:solidFill>
            </a:endParaRPr>
          </a:p>
        </p:txBody>
      </p:sp>
      <p:pic>
        <p:nvPicPr>
          <p:cNvPr id="16" name="Grafika 15">
            <a:extLst>
              <a:ext uri="{FF2B5EF4-FFF2-40B4-BE49-F238E27FC236}">
                <a16:creationId xmlns:a16="http://schemas.microsoft.com/office/drawing/2014/main" id="{ADF7486E-9AC6-46E7-B637-AA185B0399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264" y="2276872"/>
            <a:ext cx="1207597" cy="1627631"/>
          </a:xfrm>
          <a:prstGeom prst="rect">
            <a:avLst/>
          </a:prstGeom>
        </p:spPr>
      </p:pic>
      <p:sp>
        <p:nvSpPr>
          <p:cNvPr id="13" name="Tytuł 1">
            <a:extLst>
              <a:ext uri="{FF2B5EF4-FFF2-40B4-BE49-F238E27FC236}">
                <a16:creationId xmlns:a16="http://schemas.microsoft.com/office/drawing/2014/main" id="{3D91B919-5493-44A7-ACF9-D9CE0EE4D5D0}"/>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Tree>
    <p:extLst>
      <p:ext uri="{BB962C8B-B14F-4D97-AF65-F5344CB8AC3E}">
        <p14:creationId xmlns:p14="http://schemas.microsoft.com/office/powerpoint/2010/main" val="746080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az 18">
            <a:extLst>
              <a:ext uri="{FF2B5EF4-FFF2-40B4-BE49-F238E27FC236}">
                <a16:creationId xmlns:a16="http://schemas.microsoft.com/office/drawing/2014/main" id="{6A62FA94-C95E-4DE7-91B4-1E98A4216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2285163"/>
            <a:ext cx="1619254" cy="1619254"/>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31</a:t>
            </a:fld>
            <a:endParaRPr lang="en-US" altLang="pl-PL"/>
          </a:p>
        </p:txBody>
      </p:sp>
      <p:sp>
        <p:nvSpPr>
          <p:cNvPr id="10" name="Prostokąt 9">
            <a:extLst>
              <a:ext uri="{FF2B5EF4-FFF2-40B4-BE49-F238E27FC236}">
                <a16:creationId xmlns:a16="http://schemas.microsoft.com/office/drawing/2014/main" id="{91831058-0E5E-4971-BBAE-16EDB439FA39}"/>
              </a:ext>
            </a:extLst>
          </p:cNvPr>
          <p:cNvSpPr/>
          <p:nvPr/>
        </p:nvSpPr>
        <p:spPr>
          <a:xfrm>
            <a:off x="879311" y="6165304"/>
            <a:ext cx="875945" cy="523220"/>
          </a:xfrm>
          <a:prstGeom prst="rect">
            <a:avLst/>
          </a:prstGeom>
        </p:spPr>
        <p:txBody>
          <a:bodyPr wrap="none">
            <a:spAutoFit/>
          </a:bodyPr>
          <a:lstStyle/>
          <a:p>
            <a:r>
              <a:rPr lang="pl-PL" sz="1400" dirty="0">
                <a:solidFill>
                  <a:schemeClr val="tx1">
                    <a:lumMod val="95000"/>
                    <a:lumOff val="5000"/>
                  </a:schemeClr>
                </a:solidFill>
              </a:rPr>
              <a:t>PODCAST</a:t>
            </a:r>
          </a:p>
          <a:p>
            <a:r>
              <a:rPr lang="pl-PL" sz="1400" dirty="0">
                <a:solidFill>
                  <a:schemeClr val="tx1">
                    <a:lumMod val="95000"/>
                    <a:lumOff val="5000"/>
                  </a:schemeClr>
                </a:solidFill>
              </a:rPr>
              <a:t>2 </a:t>
            </a:r>
          </a:p>
        </p:txBody>
      </p:sp>
      <p:pic>
        <p:nvPicPr>
          <p:cNvPr id="11" name="Obraz 10">
            <a:extLst>
              <a:ext uri="{FF2B5EF4-FFF2-40B4-BE49-F238E27FC236}">
                <a16:creationId xmlns:a16="http://schemas.microsoft.com/office/drawing/2014/main" id="{E84AF7F7-5D5A-45EF-9F27-4B8E86859189}"/>
              </a:ext>
            </a:extLst>
          </p:cNvPr>
          <p:cNvPicPr>
            <a:picLocks noChangeAspect="1"/>
          </p:cNvPicPr>
          <p:nvPr/>
        </p:nvPicPr>
        <p:blipFill rotWithShape="1">
          <a:blip r:embed="rId4">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12" name="Prostokąt: jeden ścięty róg 11">
            <a:extLst>
              <a:ext uri="{FF2B5EF4-FFF2-40B4-BE49-F238E27FC236}">
                <a16:creationId xmlns:a16="http://schemas.microsoft.com/office/drawing/2014/main" id="{5D9CA1B3-D871-4310-BF10-69A99331CE4C}"/>
              </a:ext>
            </a:extLst>
          </p:cNvPr>
          <p:cNvSpPr/>
          <p:nvPr/>
        </p:nvSpPr>
        <p:spPr>
          <a:xfrm>
            <a:off x="8760296" y="2622937"/>
            <a:ext cx="2440221" cy="3815964"/>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jeden ścięty róg 12">
            <a:extLst>
              <a:ext uri="{FF2B5EF4-FFF2-40B4-BE49-F238E27FC236}">
                <a16:creationId xmlns:a16="http://schemas.microsoft.com/office/drawing/2014/main" id="{899E68C3-FCAD-4DEA-9E13-61E045B17DB9}"/>
              </a:ext>
            </a:extLst>
          </p:cNvPr>
          <p:cNvSpPr/>
          <p:nvPr/>
        </p:nvSpPr>
        <p:spPr>
          <a:xfrm>
            <a:off x="6133380" y="2622936"/>
            <a:ext cx="2440222" cy="3830401"/>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14" name="Prostokąt: jeden ścięty róg 13">
            <a:extLst>
              <a:ext uri="{FF2B5EF4-FFF2-40B4-BE49-F238E27FC236}">
                <a16:creationId xmlns:a16="http://schemas.microsoft.com/office/drawing/2014/main" id="{F471AB02-D081-4303-915B-10B11EFA9CF4}"/>
              </a:ext>
            </a:extLst>
          </p:cNvPr>
          <p:cNvSpPr/>
          <p:nvPr/>
        </p:nvSpPr>
        <p:spPr>
          <a:xfrm>
            <a:off x="3503712" y="2622936"/>
            <a:ext cx="2440222" cy="3830401"/>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odtytuł 2">
            <a:extLst>
              <a:ext uri="{FF2B5EF4-FFF2-40B4-BE49-F238E27FC236}">
                <a16:creationId xmlns:a16="http://schemas.microsoft.com/office/drawing/2014/main" id="{0B30A6C2-89F5-46F3-B4F4-6CC8BDC72162}"/>
              </a:ext>
            </a:extLst>
          </p:cNvPr>
          <p:cNvSpPr>
            <a:spLocks noGrp="1"/>
          </p:cNvSpPr>
          <p:nvPr>
            <p:ph idx="1"/>
          </p:nvPr>
        </p:nvSpPr>
        <p:spPr>
          <a:xfrm>
            <a:off x="3634875" y="3613827"/>
            <a:ext cx="2337645" cy="2911516"/>
          </a:xfrm>
        </p:spPr>
        <p:txBody>
          <a:bodyPr/>
          <a:lstStyle/>
          <a:p>
            <a:pPr marL="0" indent="0">
              <a:buNone/>
            </a:pPr>
            <a:r>
              <a:rPr lang="pl-PL" sz="1600" b="1" dirty="0">
                <a:solidFill>
                  <a:schemeClr val="bg1"/>
                </a:solidFill>
              </a:rPr>
              <a:t>SLIDES</a:t>
            </a:r>
            <a:endParaRPr lang="pl-PL" sz="1600" dirty="0">
              <a:solidFill>
                <a:schemeClr val="tx1">
                  <a:lumMod val="75000"/>
                  <a:lumOff val="25000"/>
                </a:schemeClr>
              </a:solidFill>
            </a:endParaRPr>
          </a:p>
          <a:p>
            <a:pPr>
              <a:buBlip>
                <a:blip r:embed="rId5"/>
              </a:buBlip>
            </a:pPr>
            <a:r>
              <a:rPr lang="en-GB" sz="1600" dirty="0">
                <a:solidFill>
                  <a:schemeClr val="tx1">
                    <a:lumMod val="75000"/>
                    <a:lumOff val="25000"/>
                  </a:schemeClr>
                </a:solidFill>
              </a:rPr>
              <a:t>e.g. showing systems for suspending glasses over a bar counter</a:t>
            </a:r>
            <a:endParaRPr lang="pl-PL" sz="1600" dirty="0">
              <a:solidFill>
                <a:schemeClr val="tx1">
                  <a:lumMod val="75000"/>
                  <a:lumOff val="25000"/>
                </a:schemeClr>
              </a:solidFill>
            </a:endParaRPr>
          </a:p>
          <a:p>
            <a:pPr marL="0" indent="0">
              <a:buNone/>
            </a:pPr>
            <a:r>
              <a:rPr lang="pl-PL" sz="1600" b="1" dirty="0">
                <a:solidFill>
                  <a:schemeClr val="bg1"/>
                </a:solidFill>
              </a:rPr>
              <a:t>PRINT OUTS</a:t>
            </a:r>
            <a:endParaRPr lang="pl-PL" sz="1600" dirty="0">
              <a:solidFill>
                <a:schemeClr val="tx1">
                  <a:lumMod val="75000"/>
                  <a:lumOff val="25000"/>
                </a:schemeClr>
              </a:solidFill>
            </a:endParaRPr>
          </a:p>
          <a:p>
            <a:pPr>
              <a:buBlip>
                <a:blip r:embed="rId5"/>
              </a:buBlip>
            </a:pPr>
            <a:r>
              <a:rPr lang="pl-PL" sz="1600" dirty="0" err="1">
                <a:solidFill>
                  <a:schemeClr val="tx1">
                    <a:lumMod val="75000"/>
                    <a:lumOff val="25000"/>
                  </a:schemeClr>
                </a:solidFill>
              </a:rPr>
              <a:t>E.g</a:t>
            </a:r>
            <a:r>
              <a:rPr lang="pl-PL" sz="1600" dirty="0">
                <a:solidFill>
                  <a:schemeClr val="tx1">
                    <a:lumMod val="75000"/>
                    <a:lumOff val="25000"/>
                  </a:schemeClr>
                </a:solidFill>
              </a:rPr>
              <a:t>. cocktail </a:t>
            </a:r>
            <a:r>
              <a:rPr lang="pl-PL" sz="1600" dirty="0" err="1">
                <a:solidFill>
                  <a:schemeClr val="tx1">
                    <a:lumMod val="75000"/>
                    <a:lumOff val="25000"/>
                  </a:schemeClr>
                </a:solidFill>
              </a:rPr>
              <a:t>recepies</a:t>
            </a:r>
            <a:endParaRPr lang="pl-PL" sz="1600" dirty="0">
              <a:solidFill>
                <a:schemeClr val="tx1">
                  <a:lumMod val="75000"/>
                  <a:lumOff val="25000"/>
                </a:schemeClr>
              </a:solidFill>
            </a:endParaRPr>
          </a:p>
          <a:p>
            <a:pPr marL="0" indent="0">
              <a:buNone/>
            </a:pPr>
            <a:endParaRPr lang="pl-PL" sz="1800" b="1" dirty="0">
              <a:solidFill>
                <a:schemeClr val="tx1">
                  <a:lumMod val="85000"/>
                  <a:lumOff val="15000"/>
                </a:schemeClr>
              </a:solidFill>
            </a:endParaRPr>
          </a:p>
        </p:txBody>
      </p:sp>
      <p:sp>
        <p:nvSpPr>
          <p:cNvPr id="33" name="Podtytuł 2">
            <a:extLst>
              <a:ext uri="{FF2B5EF4-FFF2-40B4-BE49-F238E27FC236}">
                <a16:creationId xmlns:a16="http://schemas.microsoft.com/office/drawing/2014/main" id="{14F89E97-14B6-40DD-9D14-BBA75DF733BE}"/>
              </a:ext>
            </a:extLst>
          </p:cNvPr>
          <p:cNvSpPr txBox="1">
            <a:spLocks/>
          </p:cNvSpPr>
          <p:nvPr/>
        </p:nvSpPr>
        <p:spPr bwMode="auto">
          <a:xfrm>
            <a:off x="6225430" y="3613827"/>
            <a:ext cx="2337645" cy="17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pl-PL" sz="1600" b="1" dirty="0">
                <a:solidFill>
                  <a:schemeClr val="bg1"/>
                </a:solidFill>
              </a:rPr>
              <a:t>RECORDINGS</a:t>
            </a:r>
            <a:endParaRPr lang="pl-PL" sz="1600" dirty="0">
              <a:solidFill>
                <a:schemeClr val="tx1">
                  <a:lumMod val="75000"/>
                  <a:lumOff val="25000"/>
                </a:schemeClr>
              </a:solidFill>
            </a:endParaRPr>
          </a:p>
          <a:p>
            <a:pPr>
              <a:buBlip>
                <a:blip r:embed="rId5"/>
              </a:buBlip>
            </a:pPr>
            <a:r>
              <a:rPr lang="en-GB" sz="1600" dirty="0">
                <a:solidFill>
                  <a:schemeClr val="tx1">
                    <a:lumMod val="75000"/>
                    <a:lumOff val="25000"/>
                  </a:schemeClr>
                </a:solidFill>
              </a:rPr>
              <a:t>e.g. a bartender conversation with guests placing orders</a:t>
            </a:r>
            <a:endParaRPr lang="pl-PL" sz="1600" dirty="0">
              <a:solidFill>
                <a:schemeClr val="tx1">
                  <a:lumMod val="75000"/>
                  <a:lumOff val="25000"/>
                </a:schemeClr>
              </a:solidFill>
            </a:endParaRPr>
          </a:p>
          <a:p>
            <a:pPr marL="0" indent="0">
              <a:buFont typeface="Arial" panose="020B0604020202020204" pitchFamily="34" charset="0"/>
              <a:buNone/>
            </a:pPr>
            <a:endParaRPr lang="pl-PL" sz="1800" b="1" dirty="0">
              <a:solidFill>
                <a:schemeClr val="tx1">
                  <a:lumMod val="85000"/>
                  <a:lumOff val="15000"/>
                </a:schemeClr>
              </a:solidFill>
            </a:endParaRPr>
          </a:p>
        </p:txBody>
      </p:sp>
      <p:sp>
        <p:nvSpPr>
          <p:cNvPr id="34" name="Podtytuł 2">
            <a:extLst>
              <a:ext uri="{FF2B5EF4-FFF2-40B4-BE49-F238E27FC236}">
                <a16:creationId xmlns:a16="http://schemas.microsoft.com/office/drawing/2014/main" id="{90B01B13-35AE-41F0-954B-1902FC5E2E09}"/>
              </a:ext>
            </a:extLst>
          </p:cNvPr>
          <p:cNvSpPr txBox="1">
            <a:spLocks/>
          </p:cNvSpPr>
          <p:nvPr/>
        </p:nvSpPr>
        <p:spPr bwMode="auto">
          <a:xfrm>
            <a:off x="8876952" y="3613827"/>
            <a:ext cx="2337645" cy="19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pl-PL" sz="1600" b="1" dirty="0">
                <a:solidFill>
                  <a:schemeClr val="bg1"/>
                </a:solidFill>
              </a:rPr>
              <a:t>FILMS</a:t>
            </a:r>
            <a:endParaRPr lang="pl-PL" sz="1600" dirty="0">
              <a:solidFill>
                <a:schemeClr val="tx1">
                  <a:lumMod val="75000"/>
                  <a:lumOff val="25000"/>
                </a:schemeClr>
              </a:solidFill>
            </a:endParaRPr>
          </a:p>
          <a:p>
            <a:pPr>
              <a:buBlip>
                <a:blip r:embed="rId5"/>
              </a:buBlip>
            </a:pPr>
            <a:r>
              <a:rPr lang="pl-PL" sz="1600" dirty="0" err="1">
                <a:solidFill>
                  <a:schemeClr val="tx1">
                    <a:lumMod val="75000"/>
                    <a:lumOff val="25000"/>
                  </a:schemeClr>
                </a:solidFill>
              </a:rPr>
              <a:t>E.g</a:t>
            </a:r>
            <a:r>
              <a:rPr lang="pl-PL" sz="1600" dirty="0">
                <a:solidFill>
                  <a:schemeClr val="tx1">
                    <a:lumMod val="75000"/>
                    <a:lumOff val="25000"/>
                  </a:schemeClr>
                </a:solidFill>
              </a:rPr>
              <a:t>. flair show</a:t>
            </a:r>
          </a:p>
          <a:p>
            <a:pPr>
              <a:buFont typeface="Arial" panose="020B0604020202020204" pitchFamily="34" charset="0"/>
              <a:buBlip>
                <a:blip r:embed="rId5"/>
              </a:buBlip>
            </a:pPr>
            <a:endParaRPr lang="pl-PL" sz="1600" dirty="0">
              <a:solidFill>
                <a:schemeClr val="tx1">
                  <a:lumMod val="75000"/>
                  <a:lumOff val="25000"/>
                </a:schemeClr>
              </a:solidFill>
            </a:endParaRPr>
          </a:p>
          <a:p>
            <a:pPr marL="0" indent="0">
              <a:buNone/>
            </a:pPr>
            <a:r>
              <a:rPr lang="pl-PL" sz="1600" b="1" dirty="0">
                <a:solidFill>
                  <a:schemeClr val="bg1"/>
                </a:solidFill>
              </a:rPr>
              <a:t>PROGRAMS</a:t>
            </a:r>
            <a:endParaRPr lang="pl-PL" sz="1600" dirty="0">
              <a:solidFill>
                <a:schemeClr val="tx1">
                  <a:lumMod val="75000"/>
                  <a:lumOff val="25000"/>
                </a:schemeClr>
              </a:solidFill>
            </a:endParaRPr>
          </a:p>
          <a:p>
            <a:pPr>
              <a:buBlip>
                <a:blip r:embed="rId5"/>
              </a:buBlip>
            </a:pPr>
            <a:r>
              <a:rPr lang="en-GB" sz="1600" dirty="0">
                <a:solidFill>
                  <a:schemeClr val="tx1">
                    <a:lumMod val="75000"/>
                    <a:lumOff val="25000"/>
                  </a:schemeClr>
                </a:solidFill>
              </a:rPr>
              <a:t>e.g. a report from the flair competition</a:t>
            </a:r>
            <a:endParaRPr lang="pl-PL" sz="1600" dirty="0">
              <a:solidFill>
                <a:schemeClr val="tx1">
                  <a:lumMod val="75000"/>
                  <a:lumOff val="25000"/>
                </a:schemeClr>
              </a:solidFill>
            </a:endParaRPr>
          </a:p>
          <a:p>
            <a:pPr>
              <a:buFont typeface="Arial" panose="020B0604020202020204" pitchFamily="34" charset="0"/>
              <a:buBlip>
                <a:blip r:embed="rId5"/>
              </a:buBlip>
            </a:pPr>
            <a:endParaRPr lang="pl-PL" sz="1600" dirty="0">
              <a:solidFill>
                <a:schemeClr val="tx1">
                  <a:lumMod val="75000"/>
                  <a:lumOff val="25000"/>
                </a:schemeClr>
              </a:solidFill>
            </a:endParaRPr>
          </a:p>
          <a:p>
            <a:pPr>
              <a:buFont typeface="Arial" panose="020B0604020202020204" pitchFamily="34" charset="0"/>
              <a:buBlip>
                <a:blip r:embed="rId5"/>
              </a:buBlip>
            </a:pPr>
            <a:endParaRPr lang="pl-PL" sz="1600" dirty="0">
              <a:solidFill>
                <a:schemeClr val="tx1">
                  <a:lumMod val="75000"/>
                  <a:lumOff val="25000"/>
                </a:schemeClr>
              </a:solidFill>
            </a:endParaRPr>
          </a:p>
          <a:p>
            <a:pPr marL="0" indent="0">
              <a:buFont typeface="Arial" panose="020B0604020202020204" pitchFamily="34" charset="0"/>
              <a:buNone/>
            </a:pPr>
            <a:endParaRPr lang="pl-PL" sz="1800" b="1" dirty="0">
              <a:solidFill>
                <a:schemeClr val="tx1">
                  <a:lumMod val="85000"/>
                  <a:lumOff val="15000"/>
                </a:schemeClr>
              </a:solidFill>
            </a:endParaRPr>
          </a:p>
        </p:txBody>
      </p:sp>
      <p:sp>
        <p:nvSpPr>
          <p:cNvPr id="20" name="Prostokąt 19">
            <a:extLst>
              <a:ext uri="{FF2B5EF4-FFF2-40B4-BE49-F238E27FC236}">
                <a16:creationId xmlns:a16="http://schemas.microsoft.com/office/drawing/2014/main" id="{61EA3A00-E3AF-4BBF-AADB-5C4A00343E6F}"/>
              </a:ext>
            </a:extLst>
          </p:cNvPr>
          <p:cNvSpPr/>
          <p:nvPr/>
        </p:nvSpPr>
        <p:spPr>
          <a:xfrm>
            <a:off x="769076" y="4077072"/>
            <a:ext cx="1908151" cy="707886"/>
          </a:xfrm>
          <a:prstGeom prst="rect">
            <a:avLst/>
          </a:prstGeom>
        </p:spPr>
        <p:txBody>
          <a:bodyPr wrap="none">
            <a:spAutoFit/>
          </a:bodyPr>
          <a:lstStyle/>
          <a:p>
            <a:pPr algn="ctr"/>
            <a:r>
              <a:rPr lang="pl-PL" sz="2000" b="1" dirty="0">
                <a:solidFill>
                  <a:schemeClr val="bg1"/>
                </a:solidFill>
                <a:highlight>
                  <a:srgbClr val="FD6D01"/>
                </a:highlight>
              </a:rPr>
              <a:t> TEACHING AIDS</a:t>
            </a:r>
            <a:endParaRPr lang="pl-PL" sz="2000" dirty="0">
              <a:solidFill>
                <a:schemeClr val="tx1">
                  <a:lumMod val="75000"/>
                  <a:lumOff val="25000"/>
                </a:schemeClr>
              </a:solidFill>
              <a:highlight>
                <a:srgbClr val="FD6D01"/>
              </a:highlight>
            </a:endParaRPr>
          </a:p>
          <a:p>
            <a:pPr algn="ctr"/>
            <a:endParaRPr lang="pl-PL" sz="2000" dirty="0">
              <a:solidFill>
                <a:schemeClr val="tx1">
                  <a:lumMod val="75000"/>
                  <a:lumOff val="25000"/>
                </a:schemeClr>
              </a:solidFill>
            </a:endParaRPr>
          </a:p>
        </p:txBody>
      </p:sp>
      <p:sp>
        <p:nvSpPr>
          <p:cNvPr id="21" name="Prostokąt 20">
            <a:extLst>
              <a:ext uri="{FF2B5EF4-FFF2-40B4-BE49-F238E27FC236}">
                <a16:creationId xmlns:a16="http://schemas.microsoft.com/office/drawing/2014/main" id="{169FB36C-19D8-4A24-BDE9-3AA4EBB07F51}"/>
              </a:ext>
            </a:extLst>
          </p:cNvPr>
          <p:cNvSpPr/>
          <p:nvPr/>
        </p:nvSpPr>
        <p:spPr>
          <a:xfrm>
            <a:off x="3502727" y="3064196"/>
            <a:ext cx="2440222"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VISUAL</a:t>
            </a:r>
            <a:endParaRPr lang="pl-PL" dirty="0"/>
          </a:p>
        </p:txBody>
      </p:sp>
      <p:sp>
        <p:nvSpPr>
          <p:cNvPr id="22" name="Prostokąt 21">
            <a:extLst>
              <a:ext uri="{FF2B5EF4-FFF2-40B4-BE49-F238E27FC236}">
                <a16:creationId xmlns:a16="http://schemas.microsoft.com/office/drawing/2014/main" id="{777994AB-D982-4A33-9A8A-7FA64FFAE8AF}"/>
              </a:ext>
            </a:extLst>
          </p:cNvPr>
          <p:cNvSpPr/>
          <p:nvPr/>
        </p:nvSpPr>
        <p:spPr>
          <a:xfrm>
            <a:off x="6133380" y="3064196"/>
            <a:ext cx="2440222"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AUDITORY </a:t>
            </a:r>
            <a:endParaRPr lang="pl-PL" dirty="0"/>
          </a:p>
        </p:txBody>
      </p:sp>
      <p:sp>
        <p:nvSpPr>
          <p:cNvPr id="23" name="Prostokąt 22">
            <a:extLst>
              <a:ext uri="{FF2B5EF4-FFF2-40B4-BE49-F238E27FC236}">
                <a16:creationId xmlns:a16="http://schemas.microsoft.com/office/drawing/2014/main" id="{9B9ECB9A-D25E-4FA0-BFCF-3A04D0105B23}"/>
              </a:ext>
            </a:extLst>
          </p:cNvPr>
          <p:cNvSpPr/>
          <p:nvPr/>
        </p:nvSpPr>
        <p:spPr>
          <a:xfrm>
            <a:off x="8774376" y="3064196"/>
            <a:ext cx="2440221"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AUDIO-VISUAL</a:t>
            </a:r>
          </a:p>
        </p:txBody>
      </p:sp>
    </p:spTree>
    <p:extLst>
      <p:ext uri="{BB962C8B-B14F-4D97-AF65-F5344CB8AC3E}">
        <p14:creationId xmlns:p14="http://schemas.microsoft.com/office/powerpoint/2010/main" val="10924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rostokąt: jeden ścięty róg 31">
            <a:extLst>
              <a:ext uri="{FF2B5EF4-FFF2-40B4-BE49-F238E27FC236}">
                <a16:creationId xmlns:a16="http://schemas.microsoft.com/office/drawing/2014/main" id="{3681C8A9-7948-4F3D-8736-18388CC6EF47}"/>
              </a:ext>
            </a:extLst>
          </p:cNvPr>
          <p:cNvSpPr/>
          <p:nvPr/>
        </p:nvSpPr>
        <p:spPr>
          <a:xfrm>
            <a:off x="8760296" y="2622937"/>
            <a:ext cx="2440221" cy="3815964"/>
          </a:xfrm>
          <a:prstGeom prst="snip1Rect">
            <a:avLst/>
          </a:prstGeom>
          <a:solidFill>
            <a:srgbClr val="F33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jeden ścięty róg 29">
            <a:extLst>
              <a:ext uri="{FF2B5EF4-FFF2-40B4-BE49-F238E27FC236}">
                <a16:creationId xmlns:a16="http://schemas.microsoft.com/office/drawing/2014/main" id="{4FA37BFC-E653-4C18-A180-E147996A4744}"/>
              </a:ext>
            </a:extLst>
          </p:cNvPr>
          <p:cNvSpPr/>
          <p:nvPr/>
        </p:nvSpPr>
        <p:spPr>
          <a:xfrm>
            <a:off x="6133380" y="2622936"/>
            <a:ext cx="2440222" cy="3830401"/>
          </a:xfrm>
          <a:prstGeom prst="snip1Rect">
            <a:avLst/>
          </a:prstGeom>
          <a:solidFill>
            <a:srgbClr val="FD6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31" name="Prostokąt 30">
            <a:extLst>
              <a:ext uri="{FF2B5EF4-FFF2-40B4-BE49-F238E27FC236}">
                <a16:creationId xmlns:a16="http://schemas.microsoft.com/office/drawing/2014/main" id="{01BC6FFA-0A85-4121-A264-F1F655C62516}"/>
              </a:ext>
            </a:extLst>
          </p:cNvPr>
          <p:cNvSpPr/>
          <p:nvPr/>
        </p:nvSpPr>
        <p:spPr>
          <a:xfrm>
            <a:off x="6133380" y="3064196"/>
            <a:ext cx="2440222"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RECORDING</a:t>
            </a:r>
            <a:endParaRPr lang="pl-PL" dirty="0"/>
          </a:p>
        </p:txBody>
      </p:sp>
      <p:sp>
        <p:nvSpPr>
          <p:cNvPr id="20" name="Prostokąt: jeden ścięty róg 19">
            <a:extLst>
              <a:ext uri="{FF2B5EF4-FFF2-40B4-BE49-F238E27FC236}">
                <a16:creationId xmlns:a16="http://schemas.microsoft.com/office/drawing/2014/main" id="{448F4C3D-62E2-4ED9-BECE-3F2FCE14E79A}"/>
              </a:ext>
            </a:extLst>
          </p:cNvPr>
          <p:cNvSpPr/>
          <p:nvPr/>
        </p:nvSpPr>
        <p:spPr>
          <a:xfrm>
            <a:off x="3501325" y="2622936"/>
            <a:ext cx="2440222" cy="3830401"/>
          </a:xfrm>
          <a:prstGeom prst="snip1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61ED67DF-B1E1-4BF5-8EE5-0700350503AC}"/>
              </a:ext>
            </a:extLst>
          </p:cNvPr>
          <p:cNvSpPr/>
          <p:nvPr/>
        </p:nvSpPr>
        <p:spPr>
          <a:xfrm>
            <a:off x="3502727" y="3064196"/>
            <a:ext cx="2440222"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COMPUTER</a:t>
            </a:r>
            <a:endParaRPr lang="pl-PL" dirty="0"/>
          </a:p>
        </p:txBody>
      </p:sp>
      <p:sp>
        <p:nvSpPr>
          <p:cNvPr id="15" name="Prostokąt 14">
            <a:extLst>
              <a:ext uri="{FF2B5EF4-FFF2-40B4-BE49-F238E27FC236}">
                <a16:creationId xmlns:a16="http://schemas.microsoft.com/office/drawing/2014/main" id="{91C3C8E9-FFEA-4266-98D6-50A8D6E251BC}"/>
              </a:ext>
            </a:extLst>
          </p:cNvPr>
          <p:cNvSpPr/>
          <p:nvPr/>
        </p:nvSpPr>
        <p:spPr>
          <a:xfrm>
            <a:off x="551384" y="4221088"/>
            <a:ext cx="2282612" cy="400110"/>
          </a:xfrm>
          <a:prstGeom prst="rect">
            <a:avLst/>
          </a:prstGeom>
        </p:spPr>
        <p:txBody>
          <a:bodyPr wrap="square">
            <a:spAutoFit/>
          </a:bodyPr>
          <a:lstStyle/>
          <a:p>
            <a:pPr algn="ctr"/>
            <a:r>
              <a:rPr lang="pl-PL" sz="2000" b="1" dirty="0">
                <a:solidFill>
                  <a:schemeClr val="bg1"/>
                </a:solidFill>
                <a:highlight>
                  <a:srgbClr val="FD6D01"/>
                </a:highlight>
              </a:rPr>
              <a:t>TECHNICAL AIDS</a:t>
            </a:r>
            <a:endParaRPr lang="pl-PL" sz="2000" dirty="0">
              <a:solidFill>
                <a:schemeClr val="tx1">
                  <a:lumMod val="75000"/>
                  <a:lumOff val="25000"/>
                </a:schemeClr>
              </a:solidFill>
            </a:endParaRPr>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32</a:t>
            </a:fld>
            <a:endParaRPr lang="en-US" altLang="pl-PL"/>
          </a:p>
        </p:txBody>
      </p:sp>
      <p:sp>
        <p:nvSpPr>
          <p:cNvPr id="36" name="Podtytuł 2">
            <a:extLst>
              <a:ext uri="{FF2B5EF4-FFF2-40B4-BE49-F238E27FC236}">
                <a16:creationId xmlns:a16="http://schemas.microsoft.com/office/drawing/2014/main" id="{AA18F3FA-F437-4543-B030-A4248733177F}"/>
              </a:ext>
            </a:extLst>
          </p:cNvPr>
          <p:cNvSpPr txBox="1">
            <a:spLocks/>
          </p:cNvSpPr>
          <p:nvPr/>
        </p:nvSpPr>
        <p:spPr bwMode="auto">
          <a:xfrm>
            <a:off x="6219231" y="3789040"/>
            <a:ext cx="2469057" cy="186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pl-PL" sz="1600" b="1" dirty="0">
                <a:solidFill>
                  <a:schemeClr val="bg1"/>
                </a:solidFill>
              </a:rPr>
              <a:t>CAMERA</a:t>
            </a:r>
          </a:p>
          <a:p>
            <a:pPr>
              <a:buBlip>
                <a:blip r:embed="rId2"/>
              </a:buBlip>
            </a:pPr>
            <a:r>
              <a:rPr lang="pl-PL" sz="1600" b="1" dirty="0">
                <a:solidFill>
                  <a:schemeClr val="bg1"/>
                </a:solidFill>
              </a:rPr>
              <a:t>VIDEO CAMERA</a:t>
            </a:r>
          </a:p>
          <a:p>
            <a:pPr>
              <a:buBlip>
                <a:blip r:embed="rId2"/>
              </a:buBlip>
            </a:pPr>
            <a:r>
              <a:rPr lang="pl-PL" sz="1600" b="1" dirty="0">
                <a:solidFill>
                  <a:schemeClr val="bg1"/>
                </a:solidFill>
              </a:rPr>
              <a:t>DICTAPHONE </a:t>
            </a:r>
          </a:p>
          <a:p>
            <a:pPr>
              <a:buBlip>
                <a:blip r:embed="rId2"/>
              </a:buBlip>
            </a:pPr>
            <a:r>
              <a:rPr lang="pl-PL" sz="1600" b="1" dirty="0">
                <a:solidFill>
                  <a:schemeClr val="bg1"/>
                </a:solidFill>
              </a:rPr>
              <a:t>TAPE RECORDER</a:t>
            </a:r>
          </a:p>
        </p:txBody>
      </p:sp>
      <p:sp>
        <p:nvSpPr>
          <p:cNvPr id="37" name="Podtytuł 2">
            <a:extLst>
              <a:ext uri="{FF2B5EF4-FFF2-40B4-BE49-F238E27FC236}">
                <a16:creationId xmlns:a16="http://schemas.microsoft.com/office/drawing/2014/main" id="{49034EEE-5B34-4D4A-8727-61A4CCE720A6}"/>
              </a:ext>
            </a:extLst>
          </p:cNvPr>
          <p:cNvSpPr txBox="1">
            <a:spLocks/>
          </p:cNvSpPr>
          <p:nvPr/>
        </p:nvSpPr>
        <p:spPr bwMode="auto">
          <a:xfrm>
            <a:off x="8838333" y="3789040"/>
            <a:ext cx="2063873" cy="123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pl-PL" sz="1600" b="1" dirty="0">
                <a:solidFill>
                  <a:schemeClr val="bg1"/>
                </a:solidFill>
              </a:rPr>
              <a:t>MULTIMEDIA</a:t>
            </a:r>
          </a:p>
          <a:p>
            <a:pPr>
              <a:buBlip>
                <a:blip r:embed="rId2"/>
              </a:buBlip>
            </a:pPr>
            <a:r>
              <a:rPr lang="pl-PL" sz="1600" b="1" dirty="0">
                <a:solidFill>
                  <a:schemeClr val="bg1"/>
                </a:solidFill>
              </a:rPr>
              <a:t>CD</a:t>
            </a:r>
          </a:p>
          <a:p>
            <a:pPr>
              <a:buBlip>
                <a:blip r:embed="rId2"/>
              </a:buBlip>
            </a:pPr>
            <a:r>
              <a:rPr lang="pl-PL" sz="1600" b="1" dirty="0">
                <a:solidFill>
                  <a:schemeClr val="bg1"/>
                </a:solidFill>
              </a:rPr>
              <a:t>DVD</a:t>
            </a:r>
            <a:endParaRPr lang="pl-PL" sz="1600" b="1" dirty="0">
              <a:solidFill>
                <a:schemeClr val="tx1">
                  <a:lumMod val="85000"/>
                  <a:lumOff val="15000"/>
                </a:schemeClr>
              </a:solidFill>
            </a:endParaRPr>
          </a:p>
        </p:txBody>
      </p:sp>
      <p:sp>
        <p:nvSpPr>
          <p:cNvPr id="2" name="Prostokąt 1">
            <a:extLst>
              <a:ext uri="{FF2B5EF4-FFF2-40B4-BE49-F238E27FC236}">
                <a16:creationId xmlns:a16="http://schemas.microsoft.com/office/drawing/2014/main" id="{7EDACC41-BFDA-471F-BD70-00580E7B4799}"/>
              </a:ext>
            </a:extLst>
          </p:cNvPr>
          <p:cNvSpPr/>
          <p:nvPr/>
        </p:nvSpPr>
        <p:spPr>
          <a:xfrm>
            <a:off x="3610061" y="3789040"/>
            <a:ext cx="2053891" cy="830997"/>
          </a:xfrm>
          <a:prstGeom prst="rect">
            <a:avLst/>
          </a:prstGeom>
        </p:spPr>
        <p:txBody>
          <a:bodyPr wrap="square">
            <a:spAutoFit/>
          </a:bodyPr>
          <a:lstStyle/>
          <a:p>
            <a:pPr marL="285750" indent="-285750">
              <a:buBlip>
                <a:blip r:embed="rId2"/>
              </a:buBlip>
            </a:pPr>
            <a:r>
              <a:rPr lang="pl-PL" sz="1600" b="1" dirty="0">
                <a:solidFill>
                  <a:schemeClr val="bg1"/>
                </a:solidFill>
              </a:rPr>
              <a:t>INTERNET</a:t>
            </a:r>
          </a:p>
          <a:p>
            <a:pPr marL="285750" indent="-285750">
              <a:buBlip>
                <a:blip r:embed="rId2"/>
              </a:buBlip>
            </a:pPr>
            <a:r>
              <a:rPr lang="pl-PL" sz="1600" b="1" dirty="0">
                <a:solidFill>
                  <a:schemeClr val="bg1"/>
                </a:solidFill>
              </a:rPr>
              <a:t>MULTIMEDIA PRESENTATIONS</a:t>
            </a:r>
            <a:endParaRPr lang="pl-PL" sz="1600" b="1" dirty="0">
              <a:solidFill>
                <a:schemeClr val="tx1">
                  <a:lumMod val="85000"/>
                  <a:lumOff val="15000"/>
                </a:schemeClr>
              </a:solidFill>
            </a:endParaRPr>
          </a:p>
        </p:txBody>
      </p:sp>
      <p:sp>
        <p:nvSpPr>
          <p:cNvPr id="33" name="Prostokąt 32">
            <a:extLst>
              <a:ext uri="{FF2B5EF4-FFF2-40B4-BE49-F238E27FC236}">
                <a16:creationId xmlns:a16="http://schemas.microsoft.com/office/drawing/2014/main" id="{E340E1DB-DA91-4D2E-B975-B3EEA7934B5A}"/>
              </a:ext>
            </a:extLst>
          </p:cNvPr>
          <p:cNvSpPr/>
          <p:nvPr/>
        </p:nvSpPr>
        <p:spPr>
          <a:xfrm>
            <a:off x="8760296" y="3064196"/>
            <a:ext cx="2440221" cy="472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PLAYERS</a:t>
            </a:r>
            <a:endParaRPr lang="pl-PL" sz="1600" dirty="0"/>
          </a:p>
        </p:txBody>
      </p:sp>
      <p:pic>
        <p:nvPicPr>
          <p:cNvPr id="17" name="Obraz 16">
            <a:extLst>
              <a:ext uri="{FF2B5EF4-FFF2-40B4-BE49-F238E27FC236}">
                <a16:creationId xmlns:a16="http://schemas.microsoft.com/office/drawing/2014/main" id="{71A8F65D-12B1-4033-B375-F671BDD97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83" y="2549630"/>
            <a:ext cx="1501991" cy="1501991"/>
          </a:xfrm>
          <a:prstGeom prst="rect">
            <a:avLst/>
          </a:prstGeom>
        </p:spPr>
      </p:pic>
    </p:spTree>
    <p:extLst>
      <p:ext uri="{BB962C8B-B14F-4D97-AF65-F5344CB8AC3E}">
        <p14:creationId xmlns:p14="http://schemas.microsoft.com/office/powerpoint/2010/main" val="17947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33</a:t>
            </a:fld>
            <a:endParaRPr lang="en-US" altLang="pl-PL"/>
          </a:p>
        </p:txBody>
      </p:sp>
      <p:pic>
        <p:nvPicPr>
          <p:cNvPr id="5" name="Obraz 4">
            <a:extLst>
              <a:ext uri="{FF2B5EF4-FFF2-40B4-BE49-F238E27FC236}">
                <a16:creationId xmlns:a16="http://schemas.microsoft.com/office/drawing/2014/main" id="{B3B235E1-D70F-440E-9782-1B75AF7400DB}"/>
              </a:ext>
            </a:extLst>
          </p:cNvPr>
          <p:cNvPicPr preferRelativeResize="0">
            <a:picLocks/>
          </p:cNvPicPr>
          <p:nvPr/>
        </p:nvPicPr>
        <p:blipFill>
          <a:blip r:embed="rId2"/>
          <a:stretch>
            <a:fillRect/>
          </a:stretch>
        </p:blipFill>
        <p:spPr>
          <a:xfrm flipH="1">
            <a:off x="4151783" y="1916832"/>
            <a:ext cx="144015" cy="4104456"/>
          </a:xfrm>
          <a:prstGeom prst="rect">
            <a:avLst/>
          </a:prstGeom>
        </p:spPr>
      </p:pic>
      <p:sp>
        <p:nvSpPr>
          <p:cNvPr id="8" name="Prostokąt 7">
            <a:extLst>
              <a:ext uri="{FF2B5EF4-FFF2-40B4-BE49-F238E27FC236}">
                <a16:creationId xmlns:a16="http://schemas.microsoft.com/office/drawing/2014/main" id="{16A7FF38-A1DD-47D9-BC2E-F180940356FD}"/>
              </a:ext>
            </a:extLst>
          </p:cNvPr>
          <p:cNvSpPr/>
          <p:nvPr/>
        </p:nvSpPr>
        <p:spPr>
          <a:xfrm>
            <a:off x="4621092" y="2300205"/>
            <a:ext cx="6347384" cy="3616311"/>
          </a:xfrm>
          <a:prstGeom prst="rect">
            <a:avLst/>
          </a:prstGeom>
        </p:spPr>
        <p:txBody>
          <a:bodyPr wrap="square">
            <a:spAutoFit/>
          </a:bodyPr>
          <a:lstStyle/>
          <a:p>
            <a:r>
              <a:rPr lang="pl-PL" sz="2000" b="1" dirty="0">
                <a:solidFill>
                  <a:srgbClr val="FFC000"/>
                </a:solidFill>
              </a:rPr>
              <a:t>IN ORDER TO FULFILL THEIR FUNCTION THEY SHOULD BE:</a:t>
            </a:r>
          </a:p>
          <a:p>
            <a:endParaRPr lang="pl-PL" sz="1600" b="1" dirty="0"/>
          </a:p>
          <a:p>
            <a:pPr marL="342900" indent="-342900">
              <a:lnSpc>
                <a:spcPct val="114000"/>
              </a:lnSpc>
              <a:spcAft>
                <a:spcPts val="600"/>
              </a:spcAft>
              <a:buBlip>
                <a:blip r:embed="rId3"/>
              </a:buBlip>
            </a:pPr>
            <a:r>
              <a:rPr lang="en-GB" dirty="0">
                <a:solidFill>
                  <a:schemeClr val="tx1">
                    <a:lumMod val="75000"/>
                    <a:lumOff val="25000"/>
                  </a:schemeClr>
                </a:solidFill>
              </a:rPr>
              <a:t>clear, highlighting the details you need,</a:t>
            </a:r>
          </a:p>
          <a:p>
            <a:pPr marL="342900" indent="-342900">
              <a:lnSpc>
                <a:spcPct val="114000"/>
              </a:lnSpc>
              <a:spcAft>
                <a:spcPts val="600"/>
              </a:spcAft>
              <a:buBlip>
                <a:blip r:embed="rId3"/>
              </a:buBlip>
            </a:pPr>
            <a:r>
              <a:rPr lang="en-GB" dirty="0">
                <a:solidFill>
                  <a:schemeClr val="tx1">
                    <a:lumMod val="75000"/>
                    <a:lumOff val="25000"/>
                  </a:schemeClr>
                </a:solidFill>
              </a:rPr>
              <a:t>close to reality,</a:t>
            </a:r>
          </a:p>
          <a:p>
            <a:pPr marL="342900" indent="-342900">
              <a:lnSpc>
                <a:spcPct val="114000"/>
              </a:lnSpc>
              <a:spcAft>
                <a:spcPts val="600"/>
              </a:spcAft>
              <a:buBlip>
                <a:blip r:embed="rId3"/>
              </a:buBlip>
            </a:pPr>
            <a:r>
              <a:rPr lang="en-GB" dirty="0">
                <a:solidFill>
                  <a:schemeClr val="tx1">
                    <a:lumMod val="75000"/>
                    <a:lumOff val="25000"/>
                  </a:schemeClr>
                </a:solidFill>
              </a:rPr>
              <a:t>related to the subject of the training,</a:t>
            </a:r>
          </a:p>
          <a:p>
            <a:pPr marL="342900" indent="-342900">
              <a:lnSpc>
                <a:spcPct val="114000"/>
              </a:lnSpc>
              <a:spcAft>
                <a:spcPts val="600"/>
              </a:spcAft>
              <a:buBlip>
                <a:blip r:embed="rId3"/>
              </a:buBlip>
            </a:pPr>
            <a:r>
              <a:rPr lang="en-GB" dirty="0">
                <a:solidFill>
                  <a:schemeClr val="tx1">
                    <a:lumMod val="75000"/>
                    <a:lumOff val="25000"/>
                  </a:schemeClr>
                </a:solidFill>
              </a:rPr>
              <a:t>good quality,</a:t>
            </a:r>
          </a:p>
          <a:p>
            <a:pPr marL="342900" indent="-342900">
              <a:lnSpc>
                <a:spcPct val="114000"/>
              </a:lnSpc>
              <a:spcAft>
                <a:spcPts val="600"/>
              </a:spcAft>
              <a:buBlip>
                <a:blip r:embed="rId3"/>
              </a:buBlip>
            </a:pPr>
            <a:r>
              <a:rPr lang="en-GB" dirty="0">
                <a:solidFill>
                  <a:schemeClr val="tx1">
                    <a:lumMod val="75000"/>
                    <a:lumOff val="25000"/>
                  </a:schemeClr>
                </a:solidFill>
              </a:rPr>
              <a:t>films and short programs which from a few to several minutes,</a:t>
            </a:r>
          </a:p>
          <a:p>
            <a:pPr marL="342900" indent="-342900">
              <a:lnSpc>
                <a:spcPct val="114000"/>
              </a:lnSpc>
              <a:spcAft>
                <a:spcPts val="600"/>
              </a:spcAft>
              <a:buBlip>
                <a:blip r:embed="rId3"/>
              </a:buBlip>
            </a:pPr>
            <a:r>
              <a:rPr lang="en-GB" dirty="0">
                <a:solidFill>
                  <a:schemeClr val="tx1">
                    <a:lumMod val="75000"/>
                    <a:lumOff val="25000"/>
                  </a:schemeClr>
                </a:solidFill>
              </a:rPr>
              <a:t>multimedia presentations clear, clearly visible, without excess text,</a:t>
            </a:r>
          </a:p>
          <a:p>
            <a:pPr marL="342900" indent="-342900">
              <a:lnSpc>
                <a:spcPct val="114000"/>
              </a:lnSpc>
              <a:spcAft>
                <a:spcPts val="600"/>
              </a:spcAft>
              <a:buBlip>
                <a:blip r:embed="rId3"/>
              </a:buBlip>
            </a:pPr>
            <a:r>
              <a:rPr lang="en-GB" dirty="0">
                <a:solidFill>
                  <a:schemeClr val="tx1">
                    <a:lumMod val="75000"/>
                    <a:lumOff val="25000"/>
                  </a:schemeClr>
                </a:solidFill>
              </a:rPr>
              <a:t>technical means efficient, adapted to the training conditions</a:t>
            </a:r>
            <a:endParaRPr lang="pl-PL" sz="1600" dirty="0">
              <a:solidFill>
                <a:schemeClr val="tx1">
                  <a:lumMod val="75000"/>
                  <a:lumOff val="25000"/>
                </a:schemeClr>
              </a:solidFill>
            </a:endParaRPr>
          </a:p>
        </p:txBody>
      </p:sp>
      <p:pic>
        <p:nvPicPr>
          <p:cNvPr id="11" name="Grafika 10">
            <a:extLst>
              <a:ext uri="{FF2B5EF4-FFF2-40B4-BE49-F238E27FC236}">
                <a16:creationId xmlns:a16="http://schemas.microsoft.com/office/drawing/2014/main" id="{D8DCF63F-6B0E-4943-B3BC-77C89EBDBE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3525" y="2780928"/>
            <a:ext cx="2167519" cy="2167519"/>
          </a:xfrm>
          <a:prstGeom prst="rect">
            <a:avLst/>
          </a:prstGeom>
        </p:spPr>
      </p:pic>
    </p:spTree>
    <p:extLst>
      <p:ext uri="{BB962C8B-B14F-4D97-AF65-F5344CB8AC3E}">
        <p14:creationId xmlns:p14="http://schemas.microsoft.com/office/powerpoint/2010/main" val="404563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DIDACTIC RESOURCES</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34</a:t>
            </a:fld>
            <a:endParaRPr lang="en-US" altLang="pl-PL"/>
          </a:p>
        </p:txBody>
      </p:sp>
      <p:sp>
        <p:nvSpPr>
          <p:cNvPr id="15" name="Dymek mowy: prostokąt 14">
            <a:extLst>
              <a:ext uri="{FF2B5EF4-FFF2-40B4-BE49-F238E27FC236}">
                <a16:creationId xmlns:a16="http://schemas.microsoft.com/office/drawing/2014/main" id="{D0CBC2A2-CCEE-4595-8960-DEEF07179903}"/>
              </a:ext>
            </a:extLst>
          </p:cNvPr>
          <p:cNvSpPr/>
          <p:nvPr/>
        </p:nvSpPr>
        <p:spPr>
          <a:xfrm>
            <a:off x="5143060" y="1590928"/>
            <a:ext cx="2410881" cy="910712"/>
          </a:xfrm>
          <a:prstGeom prst="wedgeRectCallout">
            <a:avLst>
              <a:gd name="adj1" fmla="val -20719"/>
              <a:gd name="adj2" fmla="val 75079"/>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b="1" dirty="0">
              <a:solidFill>
                <a:schemeClr val="bg1"/>
              </a:solidFill>
            </a:endParaRPr>
          </a:p>
          <a:p>
            <a:pPr algn="ctr"/>
            <a:r>
              <a:rPr lang="pl-PL" sz="2400" b="1" dirty="0">
                <a:solidFill>
                  <a:schemeClr val="bg1"/>
                </a:solidFill>
              </a:rPr>
              <a:t>PEDAGOGICAL WORKING AIDS </a:t>
            </a:r>
          </a:p>
          <a:p>
            <a:pPr algn="ctr"/>
            <a:endParaRPr lang="pl-PL" sz="2200" b="1" dirty="0"/>
          </a:p>
        </p:txBody>
      </p:sp>
      <p:sp>
        <p:nvSpPr>
          <p:cNvPr id="16" name="Prostokąt 15">
            <a:extLst>
              <a:ext uri="{FF2B5EF4-FFF2-40B4-BE49-F238E27FC236}">
                <a16:creationId xmlns:a16="http://schemas.microsoft.com/office/drawing/2014/main" id="{0BAD4EFD-8AAB-4223-992C-91BEE230EABC}"/>
              </a:ext>
            </a:extLst>
          </p:cNvPr>
          <p:cNvSpPr/>
          <p:nvPr/>
        </p:nvSpPr>
        <p:spPr>
          <a:xfrm>
            <a:off x="2476909" y="2803154"/>
            <a:ext cx="1770050" cy="292388"/>
          </a:xfrm>
          <a:prstGeom prst="rect">
            <a:avLst/>
          </a:prstGeom>
        </p:spPr>
        <p:txBody>
          <a:bodyPr wrap="square">
            <a:spAutoFit/>
          </a:bodyPr>
          <a:lstStyle/>
          <a:p>
            <a:pPr algn="ctr"/>
            <a:r>
              <a:rPr lang="pl-PL" sz="1300" b="1">
                <a:solidFill>
                  <a:schemeClr val="bg1"/>
                </a:solidFill>
              </a:rPr>
              <a:t>WIDZISZ</a:t>
            </a:r>
            <a:endParaRPr lang="pl-PL" sz="1300" b="1" dirty="0">
              <a:solidFill>
                <a:schemeClr val="bg1"/>
              </a:solidFill>
            </a:endParaRPr>
          </a:p>
        </p:txBody>
      </p:sp>
      <p:sp>
        <p:nvSpPr>
          <p:cNvPr id="22" name="Prostokąt 21">
            <a:extLst>
              <a:ext uri="{FF2B5EF4-FFF2-40B4-BE49-F238E27FC236}">
                <a16:creationId xmlns:a16="http://schemas.microsoft.com/office/drawing/2014/main" id="{748991DC-673C-4579-8FA9-9823839509C4}"/>
              </a:ext>
            </a:extLst>
          </p:cNvPr>
          <p:cNvSpPr/>
          <p:nvPr/>
        </p:nvSpPr>
        <p:spPr>
          <a:xfrm>
            <a:off x="551384" y="3142299"/>
            <a:ext cx="4591676" cy="1200329"/>
          </a:xfrm>
          <a:prstGeom prst="rect">
            <a:avLst/>
          </a:prstGeom>
          <a:solidFill>
            <a:srgbClr val="FFC000"/>
          </a:solidFill>
        </p:spPr>
        <p:txBody>
          <a:bodyPr wrap="square">
            <a:spAutoFit/>
          </a:bodyPr>
          <a:lstStyle/>
          <a:p>
            <a:pPr algn="ctr"/>
            <a:r>
              <a:rPr lang="en-GB" b="1" dirty="0">
                <a:solidFill>
                  <a:schemeClr val="bg1"/>
                </a:solidFill>
              </a:rPr>
              <a:t>MACHINES AND DEVICES </a:t>
            </a:r>
          </a:p>
          <a:p>
            <a:pPr algn="ctr"/>
            <a:r>
              <a:rPr lang="en-GB" b="1" dirty="0">
                <a:solidFill>
                  <a:schemeClr val="bg1"/>
                </a:solidFill>
              </a:rPr>
              <a:t>for example, a coffee machine that boils water, grinds coffee, dispenses it, brews and pours and froths milk, ice cube maker</a:t>
            </a:r>
            <a:endParaRPr lang="pl-PL" b="1" dirty="0">
              <a:solidFill>
                <a:schemeClr val="bg1"/>
              </a:solidFill>
            </a:endParaRPr>
          </a:p>
        </p:txBody>
      </p:sp>
      <p:sp>
        <p:nvSpPr>
          <p:cNvPr id="39" name="Prostokąt 38">
            <a:extLst>
              <a:ext uri="{FF2B5EF4-FFF2-40B4-BE49-F238E27FC236}">
                <a16:creationId xmlns:a16="http://schemas.microsoft.com/office/drawing/2014/main" id="{9ABD8D8B-D495-4066-852D-B7A064DED428}"/>
              </a:ext>
            </a:extLst>
          </p:cNvPr>
          <p:cNvSpPr/>
          <p:nvPr/>
        </p:nvSpPr>
        <p:spPr>
          <a:xfrm>
            <a:off x="1199356" y="4336956"/>
            <a:ext cx="4284917" cy="646331"/>
          </a:xfrm>
          <a:prstGeom prst="rect">
            <a:avLst/>
          </a:prstGeom>
          <a:solidFill>
            <a:srgbClr val="FFAC06"/>
          </a:solidFill>
        </p:spPr>
        <p:txBody>
          <a:bodyPr wrap="square">
            <a:spAutoFit/>
          </a:bodyPr>
          <a:lstStyle/>
          <a:p>
            <a:pPr algn="ctr"/>
            <a:r>
              <a:rPr lang="pl-PL" b="1" dirty="0">
                <a:solidFill>
                  <a:schemeClr val="bg1"/>
                </a:solidFill>
              </a:rPr>
              <a:t>TOOLS </a:t>
            </a:r>
          </a:p>
          <a:p>
            <a:pPr algn="ctr"/>
            <a:r>
              <a:rPr lang="en-GB" b="1" dirty="0">
                <a:solidFill>
                  <a:schemeClr val="bg1"/>
                </a:solidFill>
              </a:rPr>
              <a:t>for example, decoration cutters, dispensers</a:t>
            </a:r>
            <a:endParaRPr lang="pl-PL" b="1" dirty="0">
              <a:solidFill>
                <a:schemeClr val="bg1"/>
              </a:solidFill>
            </a:endParaRPr>
          </a:p>
        </p:txBody>
      </p:sp>
      <p:sp>
        <p:nvSpPr>
          <p:cNvPr id="40" name="Prostokąt 39">
            <a:extLst>
              <a:ext uri="{FF2B5EF4-FFF2-40B4-BE49-F238E27FC236}">
                <a16:creationId xmlns:a16="http://schemas.microsoft.com/office/drawing/2014/main" id="{A364EC29-91AF-42E1-A2AD-EA6DB763F464}"/>
              </a:ext>
            </a:extLst>
          </p:cNvPr>
          <p:cNvSpPr/>
          <p:nvPr/>
        </p:nvSpPr>
        <p:spPr>
          <a:xfrm>
            <a:off x="7553941" y="3151701"/>
            <a:ext cx="4638059" cy="1295868"/>
          </a:xfrm>
          <a:prstGeom prst="rect">
            <a:avLst/>
          </a:prstGeom>
          <a:solidFill>
            <a:srgbClr val="FD6D01"/>
          </a:solidFill>
        </p:spPr>
        <p:txBody>
          <a:bodyPr wrap="square">
            <a:spAutoFit/>
          </a:bodyPr>
          <a:lstStyle/>
          <a:p>
            <a:pPr algn="ctr">
              <a:lnSpc>
                <a:spcPct val="150000"/>
              </a:lnSpc>
            </a:pPr>
            <a:r>
              <a:rPr lang="en-GB" b="1" dirty="0">
                <a:solidFill>
                  <a:schemeClr val="bg1"/>
                </a:solidFill>
              </a:rPr>
              <a:t>ITEMS / RAW MATERIALS</a:t>
            </a:r>
          </a:p>
          <a:p>
            <a:pPr algn="ctr">
              <a:lnSpc>
                <a:spcPct val="150000"/>
              </a:lnSpc>
            </a:pPr>
            <a:r>
              <a:rPr lang="en-GB" b="1" dirty="0">
                <a:solidFill>
                  <a:schemeClr val="bg1"/>
                </a:solidFill>
              </a:rPr>
              <a:t>e.g. dishes, bar glass, non-alcoholic beverages</a:t>
            </a:r>
          </a:p>
          <a:p>
            <a:pPr algn="ctr">
              <a:lnSpc>
                <a:spcPct val="150000"/>
              </a:lnSpc>
            </a:pPr>
            <a:r>
              <a:rPr lang="en-GB" b="1" dirty="0">
                <a:solidFill>
                  <a:schemeClr val="bg1"/>
                </a:solidFill>
              </a:rPr>
              <a:t>and alcoholic, coffee</a:t>
            </a:r>
            <a:endParaRPr lang="pl-PL" sz="1200" b="1" dirty="0">
              <a:solidFill>
                <a:schemeClr val="bg1"/>
              </a:solidFill>
            </a:endParaRPr>
          </a:p>
        </p:txBody>
      </p:sp>
      <p:sp>
        <p:nvSpPr>
          <p:cNvPr id="41" name="Prostokąt 40">
            <a:extLst>
              <a:ext uri="{FF2B5EF4-FFF2-40B4-BE49-F238E27FC236}">
                <a16:creationId xmlns:a16="http://schemas.microsoft.com/office/drawing/2014/main" id="{4676684F-4DCD-46A8-AC9F-0C5483F22C59}"/>
              </a:ext>
            </a:extLst>
          </p:cNvPr>
          <p:cNvSpPr/>
          <p:nvPr/>
        </p:nvSpPr>
        <p:spPr>
          <a:xfrm>
            <a:off x="7105057" y="4087453"/>
            <a:ext cx="4284917" cy="1295868"/>
          </a:xfrm>
          <a:prstGeom prst="rect">
            <a:avLst/>
          </a:prstGeom>
          <a:solidFill>
            <a:srgbClr val="FD7E01"/>
          </a:solidFill>
        </p:spPr>
        <p:txBody>
          <a:bodyPr wrap="square">
            <a:spAutoFit/>
          </a:bodyPr>
          <a:lstStyle/>
          <a:p>
            <a:pPr algn="ctr">
              <a:lnSpc>
                <a:spcPct val="150000"/>
              </a:lnSpc>
            </a:pPr>
            <a:r>
              <a:rPr lang="en-GB" b="1" dirty="0">
                <a:solidFill>
                  <a:schemeClr val="bg1"/>
                </a:solidFill>
              </a:rPr>
              <a:t>INSTRUMENTS</a:t>
            </a:r>
          </a:p>
          <a:p>
            <a:pPr algn="ctr">
              <a:lnSpc>
                <a:spcPct val="150000"/>
              </a:lnSpc>
            </a:pPr>
            <a:r>
              <a:rPr lang="en-GB" b="1" dirty="0">
                <a:solidFill>
                  <a:schemeClr val="bg1"/>
                </a:solidFill>
              </a:rPr>
              <a:t>e.g. muddler, shaker, wine openers, bottle openers</a:t>
            </a:r>
            <a:endParaRPr lang="pl-PL" sz="1200" b="1" dirty="0">
              <a:solidFill>
                <a:schemeClr val="bg1"/>
              </a:solidFill>
            </a:endParaRPr>
          </a:p>
        </p:txBody>
      </p:sp>
      <p:pic>
        <p:nvPicPr>
          <p:cNvPr id="5" name="Obraz 4">
            <a:extLst>
              <a:ext uri="{FF2B5EF4-FFF2-40B4-BE49-F238E27FC236}">
                <a16:creationId xmlns:a16="http://schemas.microsoft.com/office/drawing/2014/main" id="{A8E2EEE0-51AB-4193-BCC4-391912470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656" y="2980374"/>
            <a:ext cx="1575094" cy="1575094"/>
          </a:xfrm>
          <a:prstGeom prst="rect">
            <a:avLst/>
          </a:prstGeom>
        </p:spPr>
      </p:pic>
    </p:spTree>
    <p:extLst>
      <p:ext uri="{BB962C8B-B14F-4D97-AF65-F5344CB8AC3E}">
        <p14:creationId xmlns:p14="http://schemas.microsoft.com/office/powerpoint/2010/main" val="333645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509EA8A5-29FE-4001-8CA4-D67C04B19B6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0383" b="12130"/>
          <a:stretch/>
        </p:blipFill>
        <p:spPr>
          <a:xfrm>
            <a:off x="-25703" y="1440000"/>
            <a:ext cx="12242213" cy="5508000"/>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9505156"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SELECTING METHODS AND DIDACTIC RESCOURCES- EXAMPLES </a:t>
            </a:r>
          </a:p>
        </p:txBody>
      </p:sp>
      <p:sp>
        <p:nvSpPr>
          <p:cNvPr id="11" name="Prostokąt 10">
            <a:extLst>
              <a:ext uri="{FF2B5EF4-FFF2-40B4-BE49-F238E27FC236}">
                <a16:creationId xmlns:a16="http://schemas.microsoft.com/office/drawing/2014/main" id="{DCEB0D5C-5940-424F-9712-4EF360B0ABC0}"/>
              </a:ext>
            </a:extLst>
          </p:cNvPr>
          <p:cNvSpPr/>
          <p:nvPr/>
        </p:nvSpPr>
        <p:spPr>
          <a:xfrm>
            <a:off x="6168008" y="1347464"/>
            <a:ext cx="6048501" cy="560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Tytuł 4">
            <a:extLst>
              <a:ext uri="{FF2B5EF4-FFF2-40B4-BE49-F238E27FC236}">
                <a16:creationId xmlns:a16="http://schemas.microsoft.com/office/drawing/2014/main" id="{A52EED0E-3A00-46DD-8892-7FCD22E9486D}"/>
              </a:ext>
            </a:extLst>
          </p:cNvPr>
          <p:cNvSpPr txBox="1">
            <a:spLocks/>
          </p:cNvSpPr>
          <p:nvPr/>
        </p:nvSpPr>
        <p:spPr bwMode="auto">
          <a:xfrm>
            <a:off x="6528048" y="2924944"/>
            <a:ext cx="5400600" cy="3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600"/>
              </a:spcBef>
              <a:spcAft>
                <a:spcPts val="600"/>
              </a:spcAft>
              <a:buClr>
                <a:srgbClr val="660066"/>
              </a:buClr>
            </a:pPr>
            <a:br>
              <a:rPr lang="pl-PL" altLang="pl-PL" sz="2000" dirty="0"/>
            </a:br>
            <a:r>
              <a:rPr lang="en-GB" altLang="pl-PL" sz="2000" dirty="0"/>
              <a:t>You can start with a short story about why cocktails are decorated. To present: rules for the selection of decorative materials, use an information lecture interspersed with anecdotes and fun facts.</a:t>
            </a:r>
          </a:p>
          <a:p>
            <a:pPr>
              <a:spcBef>
                <a:spcPts val="600"/>
              </a:spcBef>
              <a:spcAft>
                <a:spcPts val="600"/>
              </a:spcAft>
              <a:buClr>
                <a:srgbClr val="660066"/>
              </a:buClr>
            </a:pPr>
            <a:r>
              <a:rPr lang="en-GB" altLang="pl-PL" sz="2000" dirty="0"/>
              <a:t>To illustrate the lecture, you can use: photography, film or slides from a multimedia presentation.</a:t>
            </a:r>
          </a:p>
          <a:p>
            <a:pPr>
              <a:spcBef>
                <a:spcPts val="600"/>
              </a:spcBef>
              <a:spcAft>
                <a:spcPts val="600"/>
              </a:spcAft>
              <a:buClr>
                <a:srgbClr val="660066"/>
              </a:buClr>
            </a:pPr>
            <a:r>
              <a:rPr lang="en-GB" altLang="pl-PL" sz="2000" dirty="0"/>
              <a:t>If you want to relax the atmosphere a bit, talk about your own experience related to the topic.</a:t>
            </a:r>
            <a:endParaRPr lang="pl-PL" altLang="pl-PL" sz="2000" dirty="0"/>
          </a:p>
        </p:txBody>
      </p:sp>
      <p:sp>
        <p:nvSpPr>
          <p:cNvPr id="8" name="Prostokąt 7">
            <a:extLst>
              <a:ext uri="{FF2B5EF4-FFF2-40B4-BE49-F238E27FC236}">
                <a16:creationId xmlns:a16="http://schemas.microsoft.com/office/drawing/2014/main" id="{688BAFF4-0F1A-4BA4-A762-52CC9CBF3D43}"/>
              </a:ext>
            </a:extLst>
          </p:cNvPr>
          <p:cNvSpPr/>
          <p:nvPr/>
        </p:nvSpPr>
        <p:spPr>
          <a:xfrm>
            <a:off x="5918277" y="1440000"/>
            <a:ext cx="6298232" cy="11405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Trójkąt prostokątny 8">
            <a:extLst>
              <a:ext uri="{FF2B5EF4-FFF2-40B4-BE49-F238E27FC236}">
                <a16:creationId xmlns:a16="http://schemas.microsoft.com/office/drawing/2014/main" id="{73C537EF-710F-488D-B5C7-B1CE0FF2BD9E}"/>
              </a:ext>
            </a:extLst>
          </p:cNvPr>
          <p:cNvSpPr/>
          <p:nvPr/>
        </p:nvSpPr>
        <p:spPr>
          <a:xfrm rot="10800000">
            <a:off x="5918277" y="2580556"/>
            <a:ext cx="249731" cy="221810"/>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0" name="Tytuł 4">
            <a:extLst>
              <a:ext uri="{FF2B5EF4-FFF2-40B4-BE49-F238E27FC236}">
                <a16:creationId xmlns:a16="http://schemas.microsoft.com/office/drawing/2014/main" id="{DED710F0-5B75-43E3-A44C-4DB165AC53F3}"/>
              </a:ext>
            </a:extLst>
          </p:cNvPr>
          <p:cNvSpPr>
            <a:spLocks noGrp="1"/>
          </p:cNvSpPr>
          <p:nvPr>
            <p:ph type="title"/>
          </p:nvPr>
        </p:nvSpPr>
        <p:spPr>
          <a:xfrm>
            <a:off x="5946488" y="1533823"/>
            <a:ext cx="6245512" cy="908504"/>
          </a:xfrm>
        </p:spPr>
        <p:txBody>
          <a:bodyPr/>
          <a:lstStyle/>
          <a:p>
            <a:pPr>
              <a:spcAft>
                <a:spcPts val="600"/>
              </a:spcAft>
            </a:pPr>
            <a:r>
              <a:rPr lang="en-GB" sz="1800" b="1" dirty="0">
                <a:solidFill>
                  <a:schemeClr val="bg1"/>
                </a:solidFill>
              </a:rPr>
              <a:t>APPLICATION OF </a:t>
            </a:r>
            <a:r>
              <a:rPr lang="en-GB" sz="1800" b="1" dirty="0">
                <a:solidFill>
                  <a:srgbClr val="FBBE03"/>
                </a:solidFill>
              </a:rPr>
              <a:t>EXPOSITORY </a:t>
            </a:r>
            <a:r>
              <a:rPr lang="en-GB" sz="1800" b="1" dirty="0">
                <a:solidFill>
                  <a:schemeClr val="bg1"/>
                </a:solidFill>
              </a:rPr>
              <a:t>METHODS IN THE TRAINING ”MODERN COCKTAILS  DECORATIONS"</a:t>
            </a:r>
            <a:endParaRPr lang="pl-PL" sz="1800" b="1" dirty="0">
              <a:solidFill>
                <a:schemeClr val="bg1"/>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35</a:t>
            </a:fld>
            <a:endParaRPr lang="en-US" altLang="pl-PL"/>
          </a:p>
        </p:txBody>
      </p:sp>
      <p:sp>
        <p:nvSpPr>
          <p:cNvPr id="2" name="Prostokąt 1">
            <a:extLst>
              <a:ext uri="{FF2B5EF4-FFF2-40B4-BE49-F238E27FC236}">
                <a16:creationId xmlns:a16="http://schemas.microsoft.com/office/drawing/2014/main" id="{418BA67D-750D-4FBE-AA5F-FD005923C3B2}"/>
              </a:ext>
            </a:extLst>
          </p:cNvPr>
          <p:cNvSpPr/>
          <p:nvPr/>
        </p:nvSpPr>
        <p:spPr>
          <a:xfrm>
            <a:off x="-23371" y="5869369"/>
            <a:ext cx="3673431" cy="57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FBBE03"/>
                </a:solidFill>
              </a:rPr>
              <a:t>EXPOSITORY METHODS</a:t>
            </a:r>
          </a:p>
        </p:txBody>
      </p:sp>
    </p:spTree>
    <p:extLst>
      <p:ext uri="{BB962C8B-B14F-4D97-AF65-F5344CB8AC3E}">
        <p14:creationId xmlns:p14="http://schemas.microsoft.com/office/powerpoint/2010/main" val="392800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az 23">
            <a:extLst>
              <a:ext uri="{FF2B5EF4-FFF2-40B4-BE49-F238E27FC236}">
                <a16:creationId xmlns:a16="http://schemas.microsoft.com/office/drawing/2014/main" id="{46BA870D-0936-4D4D-88CC-F430710230D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3839" b="17019"/>
          <a:stretch/>
        </p:blipFill>
        <p:spPr>
          <a:xfrm>
            <a:off x="-1" y="1445154"/>
            <a:ext cx="7343121" cy="5412846"/>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92909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SELECTING METHODS AND DIDACTIC RESCOURCES- EXAMPLES </a:t>
            </a:r>
          </a:p>
        </p:txBody>
      </p:sp>
      <p:sp>
        <p:nvSpPr>
          <p:cNvPr id="17" name="Prostokąt 16">
            <a:extLst>
              <a:ext uri="{FF2B5EF4-FFF2-40B4-BE49-F238E27FC236}">
                <a16:creationId xmlns:a16="http://schemas.microsoft.com/office/drawing/2014/main" id="{6371246D-9E45-41C5-B740-B6E7883E92D0}"/>
              </a:ext>
            </a:extLst>
          </p:cNvPr>
          <p:cNvSpPr/>
          <p:nvPr/>
        </p:nvSpPr>
        <p:spPr>
          <a:xfrm>
            <a:off x="6168008" y="1347464"/>
            <a:ext cx="6048501" cy="551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Tytuł 4">
            <a:extLst>
              <a:ext uri="{FF2B5EF4-FFF2-40B4-BE49-F238E27FC236}">
                <a16:creationId xmlns:a16="http://schemas.microsoft.com/office/drawing/2014/main" id="{3B9E748C-1995-418F-98A8-BABE2FCE6CB2}"/>
              </a:ext>
            </a:extLst>
          </p:cNvPr>
          <p:cNvSpPr txBox="1">
            <a:spLocks/>
          </p:cNvSpPr>
          <p:nvPr/>
        </p:nvSpPr>
        <p:spPr bwMode="auto">
          <a:xfrm>
            <a:off x="6456040" y="3117531"/>
            <a:ext cx="5472608" cy="307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600"/>
              </a:spcBef>
              <a:spcAft>
                <a:spcPts val="600"/>
              </a:spcAft>
              <a:buClr>
                <a:srgbClr val="660066"/>
              </a:buClr>
            </a:pPr>
            <a:r>
              <a:rPr lang="en-GB" altLang="pl-PL" sz="2000" dirty="0"/>
              <a:t>Provide a description of the situation when you or your colleague started for the first time in the "Drink-Art" bartending contest or a similar event and something unexpectedly happened.</a:t>
            </a:r>
          </a:p>
          <a:p>
            <a:pPr>
              <a:spcBef>
                <a:spcPts val="600"/>
              </a:spcBef>
              <a:spcAft>
                <a:spcPts val="600"/>
              </a:spcAft>
              <a:buClr>
                <a:srgbClr val="660066"/>
              </a:buClr>
            </a:pPr>
            <a:r>
              <a:rPr lang="en-GB" altLang="pl-PL" sz="2000" dirty="0"/>
              <a:t>Provoke a brainstorming discussion of how you can behave in a similar situation and what the consequences may be.</a:t>
            </a:r>
          </a:p>
          <a:p>
            <a:pPr>
              <a:spcBef>
                <a:spcPts val="600"/>
              </a:spcBef>
              <a:spcAft>
                <a:spcPts val="600"/>
              </a:spcAft>
              <a:buClr>
                <a:srgbClr val="660066"/>
              </a:buClr>
            </a:pPr>
            <a:r>
              <a:rPr lang="en-GB" altLang="pl-PL" sz="2000" dirty="0"/>
              <a:t>You can show a fragment of a similar event on </a:t>
            </a:r>
            <a:br>
              <a:rPr lang="pl-PL" altLang="pl-PL" sz="2000" dirty="0"/>
            </a:br>
            <a:r>
              <a:rPr lang="en-GB" altLang="pl-PL" sz="2000" dirty="0"/>
              <a:t>a film reconstructed from the Internet using </a:t>
            </a:r>
            <a:br>
              <a:rPr lang="pl-PL" altLang="pl-PL" sz="2000" dirty="0"/>
            </a:br>
            <a:r>
              <a:rPr lang="en-GB" altLang="pl-PL" sz="2000" dirty="0"/>
              <a:t>a computer or a player.</a:t>
            </a:r>
            <a:endParaRPr lang="pl-PL" altLang="pl-PL" sz="2000" dirty="0"/>
          </a:p>
        </p:txBody>
      </p:sp>
      <p:sp>
        <p:nvSpPr>
          <p:cNvPr id="20" name="Prostokąt 19">
            <a:extLst>
              <a:ext uri="{FF2B5EF4-FFF2-40B4-BE49-F238E27FC236}">
                <a16:creationId xmlns:a16="http://schemas.microsoft.com/office/drawing/2014/main" id="{5CE30679-C4FE-4FB8-8713-FD5E37A6A386}"/>
              </a:ext>
            </a:extLst>
          </p:cNvPr>
          <p:cNvSpPr/>
          <p:nvPr/>
        </p:nvSpPr>
        <p:spPr>
          <a:xfrm>
            <a:off x="5918277" y="1440000"/>
            <a:ext cx="6298232" cy="11405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Trójkąt prostokątny 20">
            <a:extLst>
              <a:ext uri="{FF2B5EF4-FFF2-40B4-BE49-F238E27FC236}">
                <a16:creationId xmlns:a16="http://schemas.microsoft.com/office/drawing/2014/main" id="{48780412-860A-4A13-A63B-0E6FCBA4E935}"/>
              </a:ext>
            </a:extLst>
          </p:cNvPr>
          <p:cNvSpPr/>
          <p:nvPr/>
        </p:nvSpPr>
        <p:spPr>
          <a:xfrm rot="10800000">
            <a:off x="5918277" y="2580556"/>
            <a:ext cx="249731" cy="221810"/>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22" name="Tytuł 4">
            <a:extLst>
              <a:ext uri="{FF2B5EF4-FFF2-40B4-BE49-F238E27FC236}">
                <a16:creationId xmlns:a16="http://schemas.microsoft.com/office/drawing/2014/main" id="{C5543EE1-76DC-4DDB-A05C-6592BFC2A684}"/>
              </a:ext>
            </a:extLst>
          </p:cNvPr>
          <p:cNvSpPr>
            <a:spLocks noGrp="1"/>
          </p:cNvSpPr>
          <p:nvPr>
            <p:ph type="title"/>
          </p:nvPr>
        </p:nvSpPr>
        <p:spPr>
          <a:xfrm>
            <a:off x="5946488" y="1533823"/>
            <a:ext cx="6245512" cy="908504"/>
          </a:xfrm>
        </p:spPr>
        <p:txBody>
          <a:bodyPr/>
          <a:lstStyle/>
          <a:p>
            <a:pPr>
              <a:spcAft>
                <a:spcPts val="600"/>
              </a:spcAft>
            </a:pPr>
            <a:r>
              <a:rPr lang="pl-PL" sz="1800" b="1" dirty="0">
                <a:solidFill>
                  <a:schemeClr val="bg1"/>
                </a:solidFill>
              </a:rPr>
              <a:t>”</a:t>
            </a:r>
            <a:br>
              <a:rPr lang="pl-PL" sz="1800" b="1" dirty="0">
                <a:solidFill>
                  <a:schemeClr val="bg1"/>
                </a:solidFill>
              </a:rPr>
            </a:br>
            <a:r>
              <a:rPr lang="en-GB" sz="1800" b="1" dirty="0">
                <a:solidFill>
                  <a:schemeClr val="bg1"/>
                </a:solidFill>
              </a:rPr>
              <a:t>APPLICATION OF </a:t>
            </a:r>
            <a:r>
              <a:rPr lang="en-GB" sz="1800" b="1" dirty="0">
                <a:solidFill>
                  <a:srgbClr val="FBBE03"/>
                </a:solidFill>
              </a:rPr>
              <a:t>PROBLEM </a:t>
            </a:r>
            <a:r>
              <a:rPr lang="en-GB" sz="1800" b="1" dirty="0">
                <a:solidFill>
                  <a:schemeClr val="bg1"/>
                </a:solidFill>
              </a:rPr>
              <a:t>METHODS IN THE TRAINING ”MODERN COCKTAILS  DECORATIONS"</a:t>
            </a:r>
            <a:endParaRPr lang="pl-PL" sz="1800" b="1" dirty="0">
              <a:solidFill>
                <a:schemeClr val="bg1"/>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36</a:t>
            </a:fld>
            <a:endParaRPr lang="en-US" altLang="pl-PL"/>
          </a:p>
        </p:txBody>
      </p:sp>
      <p:sp>
        <p:nvSpPr>
          <p:cNvPr id="10" name="Prostokąt 9">
            <a:extLst>
              <a:ext uri="{FF2B5EF4-FFF2-40B4-BE49-F238E27FC236}">
                <a16:creationId xmlns:a16="http://schemas.microsoft.com/office/drawing/2014/main" id="{2D88CA5F-61E8-4964-97A8-811BB751B7A9}"/>
              </a:ext>
            </a:extLst>
          </p:cNvPr>
          <p:cNvSpPr/>
          <p:nvPr/>
        </p:nvSpPr>
        <p:spPr>
          <a:xfrm>
            <a:off x="-23371" y="5869369"/>
            <a:ext cx="3673431" cy="57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FF9405"/>
                </a:solidFill>
              </a:rPr>
              <a:t>PROBLEM METHODS</a:t>
            </a:r>
            <a:endParaRPr lang="pl-PL" dirty="0">
              <a:solidFill>
                <a:srgbClr val="FF9405"/>
              </a:solidFill>
            </a:endParaRPr>
          </a:p>
        </p:txBody>
      </p:sp>
    </p:spTree>
    <p:extLst>
      <p:ext uri="{BB962C8B-B14F-4D97-AF65-F5344CB8AC3E}">
        <p14:creationId xmlns:p14="http://schemas.microsoft.com/office/powerpoint/2010/main" val="60669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raz 22">
            <a:extLst>
              <a:ext uri="{FF2B5EF4-FFF2-40B4-BE49-F238E27FC236}">
                <a16:creationId xmlns:a16="http://schemas.microsoft.com/office/drawing/2014/main" id="{873C18DD-D111-472D-A377-CB724585E3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4720" r="4223"/>
          <a:stretch/>
        </p:blipFill>
        <p:spPr>
          <a:xfrm>
            <a:off x="0" y="1440000"/>
            <a:ext cx="6600056" cy="5426711"/>
          </a:xfrm>
          <a:prstGeom prst="rect">
            <a:avLst/>
          </a:prstGeom>
        </p:spPr>
      </p:pic>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92909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SELECTING METHODS AND DIDACTIC RESCOURCES- EXAMPLES </a:t>
            </a:r>
          </a:p>
        </p:txBody>
      </p:sp>
      <p:sp>
        <p:nvSpPr>
          <p:cNvPr id="17" name="Prostokąt 16">
            <a:extLst>
              <a:ext uri="{FF2B5EF4-FFF2-40B4-BE49-F238E27FC236}">
                <a16:creationId xmlns:a16="http://schemas.microsoft.com/office/drawing/2014/main" id="{6371246D-9E45-41C5-B740-B6E7883E92D0}"/>
              </a:ext>
            </a:extLst>
          </p:cNvPr>
          <p:cNvSpPr/>
          <p:nvPr/>
        </p:nvSpPr>
        <p:spPr>
          <a:xfrm>
            <a:off x="6168008" y="1347464"/>
            <a:ext cx="6048501" cy="551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Tytuł 4">
            <a:extLst>
              <a:ext uri="{FF2B5EF4-FFF2-40B4-BE49-F238E27FC236}">
                <a16:creationId xmlns:a16="http://schemas.microsoft.com/office/drawing/2014/main" id="{3B9E748C-1995-418F-98A8-BABE2FCE6CB2}"/>
              </a:ext>
            </a:extLst>
          </p:cNvPr>
          <p:cNvSpPr txBox="1">
            <a:spLocks/>
          </p:cNvSpPr>
          <p:nvPr/>
        </p:nvSpPr>
        <p:spPr bwMode="auto">
          <a:xfrm>
            <a:off x="6456040" y="3117531"/>
            <a:ext cx="5568568" cy="307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600"/>
              </a:spcBef>
              <a:spcAft>
                <a:spcPts val="600"/>
              </a:spcAft>
            </a:pPr>
            <a:r>
              <a:rPr lang="en-GB" altLang="pl-PL" sz="2000" dirty="0"/>
              <a:t>Prepare a stand for the preparation of decorative elements. Show products that are best for this.</a:t>
            </a:r>
          </a:p>
          <a:p>
            <a:pPr>
              <a:spcBef>
                <a:spcPts val="600"/>
              </a:spcBef>
              <a:spcAft>
                <a:spcPts val="600"/>
              </a:spcAft>
            </a:pPr>
            <a:r>
              <a:rPr lang="en-GB" altLang="pl-PL" sz="2000" dirty="0"/>
              <a:t>Using the presentation with explanation, present the necessary equipment and the possibility of using it.</a:t>
            </a:r>
          </a:p>
          <a:p>
            <a:pPr>
              <a:spcBef>
                <a:spcPts val="600"/>
              </a:spcBef>
              <a:spcAft>
                <a:spcPts val="600"/>
              </a:spcAft>
            </a:pPr>
            <a:r>
              <a:rPr lang="en-GB" altLang="pl-PL" sz="2000" dirty="0"/>
              <a:t>Then do the demonstration with instructions on how to perform the sample decoration, for a specific group of cocktails.</a:t>
            </a:r>
          </a:p>
          <a:p>
            <a:pPr>
              <a:spcBef>
                <a:spcPts val="600"/>
              </a:spcBef>
              <a:spcAft>
                <a:spcPts val="600"/>
              </a:spcAft>
            </a:pPr>
            <a:r>
              <a:rPr lang="en-GB" altLang="pl-PL" sz="2000" dirty="0"/>
              <a:t>To carry out the exercise you will still need work item; bartender glass, decorative materials.</a:t>
            </a:r>
            <a:r>
              <a:rPr lang="pl-PL" altLang="pl-PL" sz="2000" dirty="0"/>
              <a:t> </a:t>
            </a:r>
          </a:p>
        </p:txBody>
      </p:sp>
      <p:sp>
        <p:nvSpPr>
          <p:cNvPr id="20" name="Prostokąt 19">
            <a:extLst>
              <a:ext uri="{FF2B5EF4-FFF2-40B4-BE49-F238E27FC236}">
                <a16:creationId xmlns:a16="http://schemas.microsoft.com/office/drawing/2014/main" id="{5CE30679-C4FE-4FB8-8713-FD5E37A6A386}"/>
              </a:ext>
            </a:extLst>
          </p:cNvPr>
          <p:cNvSpPr/>
          <p:nvPr/>
        </p:nvSpPr>
        <p:spPr>
          <a:xfrm>
            <a:off x="5918277" y="1440000"/>
            <a:ext cx="6298232" cy="11405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Trójkąt prostokątny 20">
            <a:extLst>
              <a:ext uri="{FF2B5EF4-FFF2-40B4-BE49-F238E27FC236}">
                <a16:creationId xmlns:a16="http://schemas.microsoft.com/office/drawing/2014/main" id="{48780412-860A-4A13-A63B-0E6FCBA4E935}"/>
              </a:ext>
            </a:extLst>
          </p:cNvPr>
          <p:cNvSpPr/>
          <p:nvPr/>
        </p:nvSpPr>
        <p:spPr>
          <a:xfrm rot="10800000">
            <a:off x="5918277" y="2580556"/>
            <a:ext cx="249731" cy="221810"/>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22" name="Tytuł 4">
            <a:extLst>
              <a:ext uri="{FF2B5EF4-FFF2-40B4-BE49-F238E27FC236}">
                <a16:creationId xmlns:a16="http://schemas.microsoft.com/office/drawing/2014/main" id="{C5543EE1-76DC-4DDB-A05C-6592BFC2A684}"/>
              </a:ext>
            </a:extLst>
          </p:cNvPr>
          <p:cNvSpPr>
            <a:spLocks noGrp="1"/>
          </p:cNvSpPr>
          <p:nvPr>
            <p:ph type="title"/>
          </p:nvPr>
        </p:nvSpPr>
        <p:spPr>
          <a:xfrm>
            <a:off x="5946488" y="1533823"/>
            <a:ext cx="6245512" cy="908504"/>
          </a:xfrm>
        </p:spPr>
        <p:txBody>
          <a:bodyPr/>
          <a:lstStyle/>
          <a:p>
            <a:pPr>
              <a:spcAft>
                <a:spcPts val="600"/>
              </a:spcAft>
            </a:pPr>
            <a:br>
              <a:rPr lang="pl-PL" sz="1800" b="1" dirty="0">
                <a:solidFill>
                  <a:schemeClr val="bg1"/>
                </a:solidFill>
              </a:rPr>
            </a:br>
            <a:r>
              <a:rPr lang="en-GB" sz="1800" b="1" dirty="0">
                <a:solidFill>
                  <a:schemeClr val="bg1"/>
                </a:solidFill>
              </a:rPr>
              <a:t>APPLICATION OF </a:t>
            </a:r>
            <a:r>
              <a:rPr lang="en-GB" sz="1800" b="1" dirty="0">
                <a:solidFill>
                  <a:srgbClr val="FBBE03"/>
                </a:solidFill>
              </a:rPr>
              <a:t>PRACTICAL </a:t>
            </a:r>
            <a:r>
              <a:rPr lang="en-GB" sz="1800" b="1" dirty="0">
                <a:solidFill>
                  <a:schemeClr val="bg1"/>
                </a:solidFill>
              </a:rPr>
              <a:t>METHODS IN THE TRAINING ”MODERN COCKTAILS  DECORATIONS"</a:t>
            </a:r>
            <a:endParaRPr lang="pl-PL" sz="1800" b="1" dirty="0">
              <a:solidFill>
                <a:schemeClr val="bg1"/>
              </a:solidFill>
            </a:endParaRPr>
          </a:p>
        </p:txBody>
      </p:sp>
      <p:sp>
        <p:nvSpPr>
          <p:cNvPr id="10" name="Prostokąt 9">
            <a:extLst>
              <a:ext uri="{FF2B5EF4-FFF2-40B4-BE49-F238E27FC236}">
                <a16:creationId xmlns:a16="http://schemas.microsoft.com/office/drawing/2014/main" id="{470B0E4F-C016-4E6C-9DC5-0B4CED7A0E86}"/>
              </a:ext>
            </a:extLst>
          </p:cNvPr>
          <p:cNvSpPr/>
          <p:nvPr/>
        </p:nvSpPr>
        <p:spPr>
          <a:xfrm>
            <a:off x="-23371" y="5869369"/>
            <a:ext cx="3673431" cy="57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F33D0B"/>
                </a:solidFill>
              </a:rPr>
              <a:t>PRACTICAL METHODS</a:t>
            </a:r>
          </a:p>
        </p:txBody>
      </p:sp>
    </p:spTree>
    <p:extLst>
      <p:ext uri="{BB962C8B-B14F-4D97-AF65-F5344CB8AC3E}">
        <p14:creationId xmlns:p14="http://schemas.microsoft.com/office/powerpoint/2010/main" val="172851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EBB5EBD5-8538-4BFA-B4A4-44F70AAA7CA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4720" r="4223"/>
          <a:stretch/>
        </p:blipFill>
        <p:spPr>
          <a:xfrm>
            <a:off x="-4216" y="1440000"/>
            <a:ext cx="6600056" cy="5426711"/>
          </a:xfrm>
          <a:prstGeom prst="rect">
            <a:avLst/>
          </a:prstGeom>
        </p:spPr>
      </p:pic>
      <p:sp>
        <p:nvSpPr>
          <p:cNvPr id="10" name="Prostokąt 9">
            <a:extLst>
              <a:ext uri="{FF2B5EF4-FFF2-40B4-BE49-F238E27FC236}">
                <a16:creationId xmlns:a16="http://schemas.microsoft.com/office/drawing/2014/main" id="{A3D25AE0-DA0C-4BF1-8EE5-4CEE819E6F65}"/>
              </a:ext>
            </a:extLst>
          </p:cNvPr>
          <p:cNvSpPr/>
          <p:nvPr/>
        </p:nvSpPr>
        <p:spPr>
          <a:xfrm>
            <a:off x="6156608" y="1347464"/>
            <a:ext cx="6048501" cy="551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ytuł 4">
            <a:extLst>
              <a:ext uri="{FF2B5EF4-FFF2-40B4-BE49-F238E27FC236}">
                <a16:creationId xmlns:a16="http://schemas.microsoft.com/office/drawing/2014/main" id="{95A924B3-EF38-4638-A3AC-B87C1C584E0E}"/>
              </a:ext>
            </a:extLst>
          </p:cNvPr>
          <p:cNvSpPr txBox="1">
            <a:spLocks/>
          </p:cNvSpPr>
          <p:nvPr/>
        </p:nvSpPr>
        <p:spPr bwMode="auto">
          <a:xfrm>
            <a:off x="6456040" y="3117531"/>
            <a:ext cx="5472608" cy="307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4000"/>
              </a:lnSpc>
              <a:spcBef>
                <a:spcPts val="600"/>
              </a:spcBef>
              <a:spcAft>
                <a:spcPts val="600"/>
              </a:spcAft>
            </a:pPr>
            <a:r>
              <a:rPr lang="en-GB" altLang="pl-PL" sz="2000" dirty="0">
                <a:solidFill>
                  <a:prstClr val="black"/>
                </a:solidFill>
              </a:rPr>
              <a:t>Participants should join individual exercise classes, i.e. each of them has the task to perform; a number of decorative elements according to your instructions with the possibility of using the same means and materials used during the show. During the exercise, the trainer shares observations and comments.</a:t>
            </a:r>
            <a:endParaRPr lang="pl-PL" altLang="pl-PL" sz="2000" dirty="0">
              <a:solidFill>
                <a:prstClr val="black"/>
              </a:solidFill>
            </a:endParaRPr>
          </a:p>
        </p:txBody>
      </p:sp>
      <p:sp>
        <p:nvSpPr>
          <p:cNvPr id="12" name="Prostokąt 11">
            <a:extLst>
              <a:ext uri="{FF2B5EF4-FFF2-40B4-BE49-F238E27FC236}">
                <a16:creationId xmlns:a16="http://schemas.microsoft.com/office/drawing/2014/main" id="{2C2B948F-FB13-44D0-8FF7-3F19AC89294E}"/>
              </a:ext>
            </a:extLst>
          </p:cNvPr>
          <p:cNvSpPr/>
          <p:nvPr/>
        </p:nvSpPr>
        <p:spPr>
          <a:xfrm>
            <a:off x="5906877" y="1440000"/>
            <a:ext cx="6298232" cy="11405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Trójkąt prostokątny 12">
            <a:extLst>
              <a:ext uri="{FF2B5EF4-FFF2-40B4-BE49-F238E27FC236}">
                <a16:creationId xmlns:a16="http://schemas.microsoft.com/office/drawing/2014/main" id="{029A0128-A139-4349-836F-4A204FAE90EF}"/>
              </a:ext>
            </a:extLst>
          </p:cNvPr>
          <p:cNvSpPr/>
          <p:nvPr/>
        </p:nvSpPr>
        <p:spPr>
          <a:xfrm rot="10800000">
            <a:off x="5906877" y="2580556"/>
            <a:ext cx="249731" cy="221810"/>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5" name="Symbol zastępczy numeru slajdu 2">
            <a:extLst>
              <a:ext uri="{FF2B5EF4-FFF2-40B4-BE49-F238E27FC236}">
                <a16:creationId xmlns:a16="http://schemas.microsoft.com/office/drawing/2014/main" id="{35585374-D376-4014-A18A-4E65402381A8}"/>
              </a:ext>
            </a:extLst>
          </p:cNvPr>
          <p:cNvSpPr txBox="1">
            <a:spLocks/>
          </p:cNvSpPr>
          <p:nvPr/>
        </p:nvSpPr>
        <p:spPr>
          <a:xfrm>
            <a:off x="8726200" y="6356350"/>
            <a:ext cx="2844800" cy="365125"/>
          </a:xfrm>
          <a:prstGeom prst="rect">
            <a:avLst/>
          </a:prstGeom>
        </p:spPr>
        <p:txBody>
          <a:bodyPr vert="horz" wrap="square" lIns="91440" tIns="45720" rIns="91440" bIns="45720" numCol="1" anchor="ctr" anchorCtr="0" compatLnSpc="1">
            <a:prstTxWarp prst="textNoShape">
              <a:avLst/>
            </a:prstTxWarp>
          </a:bodyPr>
          <a:lstStyle>
            <a:defPPr>
              <a:defRPr lang="pl-PL"/>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6CC9281A-217F-4492-A313-C4D4CB901DEA}" type="slidenum">
              <a:rPr lang="en-US" altLang="pl-PL" smtClean="0"/>
              <a:pPr>
                <a:defRPr/>
              </a:pPr>
              <a:t>38</a:t>
            </a:fld>
            <a:endParaRPr lang="en-US" altLang="pl-PL"/>
          </a:p>
        </p:txBody>
      </p:sp>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9145116"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SELECTING METHODS AND DIDACTIC RESCOURCES- EXAMPLES </a:t>
            </a:r>
          </a:p>
        </p:txBody>
      </p:sp>
      <p:sp>
        <p:nvSpPr>
          <p:cNvPr id="16" name="Tytuł 4">
            <a:extLst>
              <a:ext uri="{FF2B5EF4-FFF2-40B4-BE49-F238E27FC236}">
                <a16:creationId xmlns:a16="http://schemas.microsoft.com/office/drawing/2014/main" id="{5BA89112-E05E-4AAB-A04D-1D0499A9B328}"/>
              </a:ext>
            </a:extLst>
          </p:cNvPr>
          <p:cNvSpPr txBox="1">
            <a:spLocks/>
          </p:cNvSpPr>
          <p:nvPr/>
        </p:nvSpPr>
        <p:spPr bwMode="auto">
          <a:xfrm>
            <a:off x="5946488" y="1533823"/>
            <a:ext cx="6245512" cy="9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600"/>
              </a:spcAft>
            </a:pPr>
            <a:r>
              <a:rPr lang="en-GB" sz="1800" b="1" dirty="0">
                <a:solidFill>
                  <a:schemeClr val="bg1"/>
                </a:solidFill>
              </a:rPr>
              <a:t>APPLICATION OF </a:t>
            </a:r>
            <a:r>
              <a:rPr lang="en-GB" sz="1800" b="1" dirty="0">
                <a:solidFill>
                  <a:srgbClr val="FBBE03"/>
                </a:solidFill>
              </a:rPr>
              <a:t>PRACTICAL </a:t>
            </a:r>
            <a:r>
              <a:rPr lang="en-GB" sz="1800" b="1" dirty="0">
                <a:solidFill>
                  <a:schemeClr val="bg1"/>
                </a:solidFill>
              </a:rPr>
              <a:t>METHODS IN THE TRAINING ”MODERN COCKTAILS  DECORATIONS”</a:t>
            </a:r>
            <a:endParaRPr lang="pl-PL" sz="1800" b="1" dirty="0">
              <a:solidFill>
                <a:schemeClr val="bg1"/>
              </a:solidFill>
            </a:endParaRPr>
          </a:p>
        </p:txBody>
      </p:sp>
      <p:sp>
        <p:nvSpPr>
          <p:cNvPr id="17" name="Prostokąt 16">
            <a:extLst>
              <a:ext uri="{FF2B5EF4-FFF2-40B4-BE49-F238E27FC236}">
                <a16:creationId xmlns:a16="http://schemas.microsoft.com/office/drawing/2014/main" id="{3D74DE8A-7C88-41F7-864E-C71E45C4A2C4}"/>
              </a:ext>
            </a:extLst>
          </p:cNvPr>
          <p:cNvSpPr/>
          <p:nvPr/>
        </p:nvSpPr>
        <p:spPr>
          <a:xfrm>
            <a:off x="-23371" y="5869369"/>
            <a:ext cx="3673431" cy="57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F33D0B"/>
                </a:solidFill>
              </a:rPr>
              <a:t>PRACTICAL METHODS</a:t>
            </a:r>
            <a:endParaRPr lang="pl-PL" dirty="0">
              <a:solidFill>
                <a:srgbClr val="F33D0B"/>
              </a:solidFill>
            </a:endParaRPr>
          </a:p>
        </p:txBody>
      </p:sp>
    </p:spTree>
    <p:extLst>
      <p:ext uri="{BB962C8B-B14F-4D97-AF65-F5344CB8AC3E}">
        <p14:creationId xmlns:p14="http://schemas.microsoft.com/office/powerpoint/2010/main" val="1055955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85708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SELECTING METHODS AND DIDACTIC RESCOURCES- EXAMPLES </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39</a:t>
            </a:fld>
            <a:endParaRPr lang="en-US" altLang="pl-PL"/>
          </a:p>
        </p:txBody>
      </p:sp>
      <p:pic>
        <p:nvPicPr>
          <p:cNvPr id="7" name="Obraz 6">
            <a:extLst>
              <a:ext uri="{FF2B5EF4-FFF2-40B4-BE49-F238E27FC236}">
                <a16:creationId xmlns:a16="http://schemas.microsoft.com/office/drawing/2014/main" id="{06171A44-0F9A-4099-8B44-3104CE3C00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4720" r="4223"/>
          <a:stretch/>
        </p:blipFill>
        <p:spPr>
          <a:xfrm>
            <a:off x="-4216" y="1440000"/>
            <a:ext cx="6600056" cy="5426711"/>
          </a:xfrm>
          <a:prstGeom prst="rect">
            <a:avLst/>
          </a:prstGeom>
        </p:spPr>
      </p:pic>
      <p:sp>
        <p:nvSpPr>
          <p:cNvPr id="8" name="Prostokąt 7">
            <a:extLst>
              <a:ext uri="{FF2B5EF4-FFF2-40B4-BE49-F238E27FC236}">
                <a16:creationId xmlns:a16="http://schemas.microsoft.com/office/drawing/2014/main" id="{4B0F9DC3-84FC-44E6-B583-7F7285ACD8FC}"/>
              </a:ext>
            </a:extLst>
          </p:cNvPr>
          <p:cNvSpPr/>
          <p:nvPr/>
        </p:nvSpPr>
        <p:spPr>
          <a:xfrm>
            <a:off x="6156608" y="1347464"/>
            <a:ext cx="6048501" cy="5510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ytuł 4">
            <a:extLst>
              <a:ext uri="{FF2B5EF4-FFF2-40B4-BE49-F238E27FC236}">
                <a16:creationId xmlns:a16="http://schemas.microsoft.com/office/drawing/2014/main" id="{9D1C15F8-4D8D-4AED-9608-5ED1296ACAF6}"/>
              </a:ext>
            </a:extLst>
          </p:cNvPr>
          <p:cNvSpPr txBox="1">
            <a:spLocks/>
          </p:cNvSpPr>
          <p:nvPr/>
        </p:nvSpPr>
        <p:spPr bwMode="auto">
          <a:xfrm>
            <a:off x="6300624" y="3117531"/>
            <a:ext cx="5784592" cy="307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1200"/>
              </a:spcAft>
            </a:pPr>
            <a:r>
              <a:rPr lang="en-GB" altLang="pl-PL" sz="1600" b="1" dirty="0">
                <a:solidFill>
                  <a:srgbClr val="F33D0B"/>
                </a:solidFill>
              </a:rPr>
              <a:t>Based on the observation of direct or filmed participants during work  using a camera, you can use the action learning method.</a:t>
            </a:r>
            <a:endParaRPr lang="pl-PL" altLang="pl-PL" sz="1600" b="1" dirty="0">
              <a:solidFill>
                <a:srgbClr val="F33D0B"/>
              </a:solidFill>
            </a:endParaRPr>
          </a:p>
          <a:p>
            <a:pPr>
              <a:spcBef>
                <a:spcPts val="600"/>
              </a:spcBef>
              <a:spcAft>
                <a:spcPts val="600"/>
              </a:spcAft>
            </a:pPr>
            <a:r>
              <a:rPr lang="en-GB" altLang="pl-PL" sz="1600" dirty="0">
                <a:solidFill>
                  <a:prstClr val="black"/>
                </a:solidFill>
              </a:rPr>
              <a:t>To do this, the participants should analyse the implementation of the exercise by answering the following questions:</a:t>
            </a:r>
            <a:endParaRPr lang="pl-PL" altLang="pl-PL" sz="1600" dirty="0">
              <a:solidFill>
                <a:prstClr val="black"/>
              </a:solidFill>
            </a:endParaRPr>
          </a:p>
          <a:p>
            <a:pPr marL="1714500" lvl="3" indent="-342900" algn="l">
              <a:spcBef>
                <a:spcPts val="600"/>
              </a:spcBef>
              <a:spcAft>
                <a:spcPts val="600"/>
              </a:spcAft>
              <a:buBlip>
                <a:blip r:embed="rId3"/>
              </a:buBlip>
            </a:pPr>
            <a:r>
              <a:rPr lang="en-GB" altLang="pl-PL" sz="1600" dirty="0">
                <a:solidFill>
                  <a:prstClr val="black"/>
                </a:solidFill>
                <a:latin typeface="+mj-lt"/>
              </a:rPr>
              <a:t>Who did what right?</a:t>
            </a:r>
          </a:p>
          <a:p>
            <a:pPr marL="1714500" lvl="3" indent="-342900" algn="l">
              <a:spcBef>
                <a:spcPts val="600"/>
              </a:spcBef>
              <a:spcAft>
                <a:spcPts val="600"/>
              </a:spcAft>
              <a:buBlip>
                <a:blip r:embed="rId3"/>
              </a:buBlip>
            </a:pPr>
            <a:r>
              <a:rPr lang="en-GB" altLang="pl-PL" sz="1600" dirty="0">
                <a:solidFill>
                  <a:prstClr val="black"/>
                </a:solidFill>
                <a:latin typeface="+mj-lt"/>
              </a:rPr>
              <a:t>What errors were noted?</a:t>
            </a:r>
          </a:p>
          <a:p>
            <a:pPr marL="1714500" lvl="3" indent="-342900" algn="l">
              <a:spcBef>
                <a:spcPts val="600"/>
              </a:spcBef>
              <a:spcAft>
                <a:spcPts val="600"/>
              </a:spcAft>
              <a:buBlip>
                <a:blip r:embed="rId3"/>
              </a:buBlip>
            </a:pPr>
            <a:r>
              <a:rPr lang="en-GB" altLang="pl-PL" sz="1600" dirty="0">
                <a:solidFill>
                  <a:prstClr val="black"/>
                </a:solidFill>
                <a:latin typeface="+mj-lt"/>
              </a:rPr>
              <a:t>Why did they happen ?</a:t>
            </a:r>
          </a:p>
          <a:p>
            <a:pPr marL="1714500" lvl="3" indent="-342900" algn="l">
              <a:spcBef>
                <a:spcPts val="600"/>
              </a:spcBef>
              <a:spcAft>
                <a:spcPts val="600"/>
              </a:spcAft>
              <a:buBlip>
                <a:blip r:embed="rId3"/>
              </a:buBlip>
            </a:pPr>
            <a:r>
              <a:rPr lang="en-GB" altLang="pl-PL" sz="1600" dirty="0">
                <a:solidFill>
                  <a:prstClr val="black"/>
                </a:solidFill>
                <a:latin typeface="+mj-lt"/>
              </a:rPr>
              <a:t>How to avoid them in the future?</a:t>
            </a:r>
            <a:endParaRPr lang="pl-PL" altLang="pl-PL" sz="1600" dirty="0">
              <a:solidFill>
                <a:prstClr val="black"/>
              </a:solidFill>
              <a:latin typeface="+mj-lt"/>
            </a:endParaRPr>
          </a:p>
        </p:txBody>
      </p:sp>
      <p:sp>
        <p:nvSpPr>
          <p:cNvPr id="12" name="Prostokąt 11">
            <a:extLst>
              <a:ext uri="{FF2B5EF4-FFF2-40B4-BE49-F238E27FC236}">
                <a16:creationId xmlns:a16="http://schemas.microsoft.com/office/drawing/2014/main" id="{04D2557C-8563-4093-9F07-EE46AB9F2A9C}"/>
              </a:ext>
            </a:extLst>
          </p:cNvPr>
          <p:cNvSpPr/>
          <p:nvPr/>
        </p:nvSpPr>
        <p:spPr>
          <a:xfrm>
            <a:off x="5906877" y="1440000"/>
            <a:ext cx="6298232" cy="1140558"/>
          </a:xfrm>
          <a:prstGeom prst="rect">
            <a:avLst/>
          </a:prstGeom>
          <a:solidFill>
            <a:srgbClr val="35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Trójkąt prostokątny 12">
            <a:extLst>
              <a:ext uri="{FF2B5EF4-FFF2-40B4-BE49-F238E27FC236}">
                <a16:creationId xmlns:a16="http://schemas.microsoft.com/office/drawing/2014/main" id="{C62FC7AC-5CAC-4868-A24E-BC67551137A3}"/>
              </a:ext>
            </a:extLst>
          </p:cNvPr>
          <p:cNvSpPr/>
          <p:nvPr/>
        </p:nvSpPr>
        <p:spPr>
          <a:xfrm rot="10800000">
            <a:off x="5906877" y="2580556"/>
            <a:ext cx="249731" cy="221810"/>
          </a:xfrm>
          <a:prstGeom prst="rtTriangle">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1A171F"/>
              </a:solidFill>
            </a:endParaRPr>
          </a:p>
        </p:txBody>
      </p:sp>
      <p:sp>
        <p:nvSpPr>
          <p:cNvPr id="15" name="Symbol zastępczy numeru slajdu 2">
            <a:extLst>
              <a:ext uri="{FF2B5EF4-FFF2-40B4-BE49-F238E27FC236}">
                <a16:creationId xmlns:a16="http://schemas.microsoft.com/office/drawing/2014/main" id="{69B24870-7F08-4785-BE11-FD9F7DC6F550}"/>
              </a:ext>
            </a:extLst>
          </p:cNvPr>
          <p:cNvSpPr txBox="1">
            <a:spLocks/>
          </p:cNvSpPr>
          <p:nvPr/>
        </p:nvSpPr>
        <p:spPr>
          <a:xfrm>
            <a:off x="8726200" y="6356350"/>
            <a:ext cx="2844800" cy="365125"/>
          </a:xfrm>
          <a:prstGeom prst="rect">
            <a:avLst/>
          </a:prstGeom>
        </p:spPr>
        <p:txBody>
          <a:bodyPr vert="horz" wrap="square" lIns="91440" tIns="45720" rIns="91440" bIns="45720" numCol="1" anchor="ctr" anchorCtr="0" compatLnSpc="1">
            <a:prstTxWarp prst="textNoShape">
              <a:avLst/>
            </a:prstTxWarp>
          </a:bodyPr>
          <a:lstStyle>
            <a:defPPr>
              <a:defRPr lang="pl-PL"/>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6CC9281A-217F-4492-A313-C4D4CB901DEA}" type="slidenum">
              <a:rPr lang="en-US" altLang="pl-PL" smtClean="0"/>
              <a:pPr>
                <a:defRPr/>
              </a:pPr>
              <a:t>39</a:t>
            </a:fld>
            <a:endParaRPr lang="en-US" altLang="pl-PL"/>
          </a:p>
        </p:txBody>
      </p:sp>
      <p:sp>
        <p:nvSpPr>
          <p:cNvPr id="16" name="Tytuł 4">
            <a:extLst>
              <a:ext uri="{FF2B5EF4-FFF2-40B4-BE49-F238E27FC236}">
                <a16:creationId xmlns:a16="http://schemas.microsoft.com/office/drawing/2014/main" id="{E087867C-AF7D-40BF-BBEA-3C478297901E}"/>
              </a:ext>
            </a:extLst>
          </p:cNvPr>
          <p:cNvSpPr>
            <a:spLocks noGrp="1"/>
          </p:cNvSpPr>
          <p:nvPr>
            <p:ph type="title"/>
          </p:nvPr>
        </p:nvSpPr>
        <p:spPr>
          <a:xfrm>
            <a:off x="5946488" y="1533823"/>
            <a:ext cx="6245512" cy="908504"/>
          </a:xfrm>
        </p:spPr>
        <p:txBody>
          <a:bodyPr/>
          <a:lstStyle/>
          <a:p>
            <a:pPr>
              <a:spcAft>
                <a:spcPts val="600"/>
              </a:spcAft>
            </a:pPr>
            <a:r>
              <a:rPr lang="en-GB" sz="1800" b="1" dirty="0">
                <a:solidFill>
                  <a:schemeClr val="bg1"/>
                </a:solidFill>
              </a:rPr>
              <a:t>APPLICATION OF </a:t>
            </a:r>
            <a:r>
              <a:rPr lang="en-GB" sz="1800" b="1" dirty="0">
                <a:solidFill>
                  <a:srgbClr val="FBBE03"/>
                </a:solidFill>
              </a:rPr>
              <a:t>PRACTICAL </a:t>
            </a:r>
            <a:r>
              <a:rPr lang="en-GB" sz="1800" b="1" dirty="0">
                <a:solidFill>
                  <a:schemeClr val="bg1"/>
                </a:solidFill>
              </a:rPr>
              <a:t>METHODS IN THE TRAINING ”MODERN COCKTAILS  DECORATIONS”</a:t>
            </a:r>
            <a:endParaRPr lang="pl-PL" sz="1800" b="1" dirty="0">
              <a:solidFill>
                <a:schemeClr val="bg1"/>
              </a:solidFill>
            </a:endParaRPr>
          </a:p>
        </p:txBody>
      </p:sp>
      <p:sp>
        <p:nvSpPr>
          <p:cNvPr id="17" name="Prostokąt 16">
            <a:extLst>
              <a:ext uri="{FF2B5EF4-FFF2-40B4-BE49-F238E27FC236}">
                <a16:creationId xmlns:a16="http://schemas.microsoft.com/office/drawing/2014/main" id="{4B2EF33A-3B52-4021-BBF7-C5214101FF23}"/>
              </a:ext>
            </a:extLst>
          </p:cNvPr>
          <p:cNvSpPr/>
          <p:nvPr/>
        </p:nvSpPr>
        <p:spPr>
          <a:xfrm>
            <a:off x="-23371" y="5869369"/>
            <a:ext cx="3673431" cy="57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F33D0B"/>
                </a:solidFill>
              </a:rPr>
              <a:t>PRACTICAL METHODS</a:t>
            </a:r>
          </a:p>
        </p:txBody>
      </p:sp>
    </p:spTree>
    <p:extLst>
      <p:ext uri="{BB962C8B-B14F-4D97-AF65-F5344CB8AC3E}">
        <p14:creationId xmlns:p14="http://schemas.microsoft.com/office/powerpoint/2010/main" val="221964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err="1">
                <a:solidFill>
                  <a:schemeClr val="tx1">
                    <a:lumMod val="75000"/>
                    <a:lumOff val="25000"/>
                  </a:schemeClr>
                </a:solidFill>
              </a:rPr>
              <a:t>EFFECTIVE</a:t>
            </a:r>
            <a:r>
              <a:rPr lang="pl-PL" altLang="pl-PL" sz="2600" b="1" dirty="0">
                <a:solidFill>
                  <a:schemeClr val="tx1">
                    <a:lumMod val="75000"/>
                    <a:lumOff val="25000"/>
                  </a:schemeClr>
                </a:solidFill>
              </a:rPr>
              <a:t> </a:t>
            </a:r>
            <a:r>
              <a:rPr lang="pl-PL" altLang="pl-PL" sz="2600" b="1" dirty="0" err="1">
                <a:solidFill>
                  <a:schemeClr val="tx1">
                    <a:lumMod val="75000"/>
                    <a:lumOff val="25000"/>
                  </a:schemeClr>
                </a:solidFill>
              </a:rPr>
              <a:t>TEACHING</a:t>
            </a:r>
            <a:endParaRPr lang="pl-PL" altLang="pl-PL" sz="2600" b="1"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4</a:t>
            </a:fld>
            <a:endParaRPr lang="en-US" altLang="pl-PL"/>
          </a:p>
        </p:txBody>
      </p:sp>
      <p:sp>
        <p:nvSpPr>
          <p:cNvPr id="12" name="Prostokąt 11">
            <a:extLst>
              <a:ext uri="{FF2B5EF4-FFF2-40B4-BE49-F238E27FC236}">
                <a16:creationId xmlns:a16="http://schemas.microsoft.com/office/drawing/2014/main" id="{9EE880C6-844B-46FC-ABA4-11D1620E82C4}"/>
              </a:ext>
            </a:extLst>
          </p:cNvPr>
          <p:cNvSpPr/>
          <p:nvPr/>
        </p:nvSpPr>
        <p:spPr>
          <a:xfrm>
            <a:off x="2764715" y="2819480"/>
            <a:ext cx="1770050" cy="400110"/>
          </a:xfrm>
          <a:prstGeom prst="rect">
            <a:avLst/>
          </a:prstGeom>
        </p:spPr>
        <p:txBody>
          <a:bodyPr wrap="square">
            <a:spAutoFit/>
          </a:bodyPr>
          <a:lstStyle/>
          <a:p>
            <a:pPr>
              <a:spcAft>
                <a:spcPts val="1200"/>
              </a:spcAft>
            </a:pPr>
            <a:r>
              <a:rPr lang="pl-PL" altLang="pl-PL" sz="2000" b="1" dirty="0"/>
              <a:t> </a:t>
            </a:r>
          </a:p>
        </p:txBody>
      </p:sp>
      <p:sp>
        <p:nvSpPr>
          <p:cNvPr id="8" name="Dymek mowy: prostokąt 7">
            <a:extLst>
              <a:ext uri="{FF2B5EF4-FFF2-40B4-BE49-F238E27FC236}">
                <a16:creationId xmlns:a16="http://schemas.microsoft.com/office/drawing/2014/main" id="{C9FAC712-1EDB-4630-89F6-97162E4D03FC}"/>
              </a:ext>
            </a:extLst>
          </p:cNvPr>
          <p:cNvSpPr/>
          <p:nvPr/>
        </p:nvSpPr>
        <p:spPr>
          <a:xfrm>
            <a:off x="5407714" y="1241635"/>
            <a:ext cx="3136558" cy="910712"/>
          </a:xfrm>
          <a:prstGeom prst="wedgeRectCallout">
            <a:avLst>
              <a:gd name="adj1" fmla="val -21140"/>
              <a:gd name="adj2" fmla="val 71732"/>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t>YOU LEARN THROUGH WHAT YOU…</a:t>
            </a:r>
          </a:p>
        </p:txBody>
      </p:sp>
      <p:sp>
        <p:nvSpPr>
          <p:cNvPr id="24" name="Prostokąt 23">
            <a:extLst>
              <a:ext uri="{FF2B5EF4-FFF2-40B4-BE49-F238E27FC236}">
                <a16:creationId xmlns:a16="http://schemas.microsoft.com/office/drawing/2014/main" id="{77513E43-F3A0-4302-8D40-8DCD0D9C1686}"/>
              </a:ext>
            </a:extLst>
          </p:cNvPr>
          <p:cNvSpPr/>
          <p:nvPr/>
        </p:nvSpPr>
        <p:spPr>
          <a:xfrm>
            <a:off x="2476909" y="2803154"/>
            <a:ext cx="1770050" cy="292388"/>
          </a:xfrm>
          <a:prstGeom prst="rect">
            <a:avLst/>
          </a:prstGeom>
        </p:spPr>
        <p:txBody>
          <a:bodyPr wrap="square">
            <a:spAutoFit/>
          </a:bodyPr>
          <a:lstStyle/>
          <a:p>
            <a:pPr algn="ctr"/>
            <a:r>
              <a:rPr lang="pl-PL" sz="1300" b="1">
                <a:solidFill>
                  <a:schemeClr val="bg1"/>
                </a:solidFill>
              </a:rPr>
              <a:t>WIDZISZ</a:t>
            </a:r>
            <a:endParaRPr lang="pl-PL" sz="1300" b="1" dirty="0">
              <a:solidFill>
                <a:schemeClr val="bg1"/>
              </a:solidFill>
            </a:endParaRPr>
          </a:p>
        </p:txBody>
      </p:sp>
      <p:sp>
        <p:nvSpPr>
          <p:cNvPr id="45" name="Prostokąt 44">
            <a:extLst>
              <a:ext uri="{FF2B5EF4-FFF2-40B4-BE49-F238E27FC236}">
                <a16:creationId xmlns:a16="http://schemas.microsoft.com/office/drawing/2014/main" id="{137C6A83-7708-49A3-A620-53A606B0BCD7}"/>
              </a:ext>
            </a:extLst>
          </p:cNvPr>
          <p:cNvSpPr/>
          <p:nvPr/>
        </p:nvSpPr>
        <p:spPr>
          <a:xfrm>
            <a:off x="3043221" y="2742299"/>
            <a:ext cx="1438970" cy="422941"/>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45">
            <a:extLst>
              <a:ext uri="{FF2B5EF4-FFF2-40B4-BE49-F238E27FC236}">
                <a16:creationId xmlns:a16="http://schemas.microsoft.com/office/drawing/2014/main" id="{13287D1D-BEAB-47A9-BB5B-666F4E318D12}"/>
              </a:ext>
            </a:extLst>
          </p:cNvPr>
          <p:cNvSpPr/>
          <p:nvPr/>
        </p:nvSpPr>
        <p:spPr>
          <a:xfrm>
            <a:off x="2734825" y="3163735"/>
            <a:ext cx="1438970" cy="422941"/>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7" name="Prostokąt 46">
            <a:extLst>
              <a:ext uri="{FF2B5EF4-FFF2-40B4-BE49-F238E27FC236}">
                <a16:creationId xmlns:a16="http://schemas.microsoft.com/office/drawing/2014/main" id="{FF5E668C-465F-4759-ACD2-0C6A90774B8B}"/>
              </a:ext>
            </a:extLst>
          </p:cNvPr>
          <p:cNvSpPr/>
          <p:nvPr/>
        </p:nvSpPr>
        <p:spPr>
          <a:xfrm>
            <a:off x="2446793" y="3576550"/>
            <a:ext cx="2804146" cy="422941"/>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47">
            <a:extLst>
              <a:ext uri="{FF2B5EF4-FFF2-40B4-BE49-F238E27FC236}">
                <a16:creationId xmlns:a16="http://schemas.microsoft.com/office/drawing/2014/main" id="{CA656B09-891D-4DCF-ABAE-16CB59112962}"/>
              </a:ext>
            </a:extLst>
          </p:cNvPr>
          <p:cNvSpPr/>
          <p:nvPr/>
        </p:nvSpPr>
        <p:spPr>
          <a:xfrm>
            <a:off x="2158761" y="3985915"/>
            <a:ext cx="2804146" cy="422941"/>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9" name="Prostokąt 48">
            <a:extLst>
              <a:ext uri="{FF2B5EF4-FFF2-40B4-BE49-F238E27FC236}">
                <a16:creationId xmlns:a16="http://schemas.microsoft.com/office/drawing/2014/main" id="{23A627A5-0F9B-4537-81AC-749BA1FCD8B7}"/>
              </a:ext>
            </a:extLst>
          </p:cNvPr>
          <p:cNvSpPr/>
          <p:nvPr/>
        </p:nvSpPr>
        <p:spPr>
          <a:xfrm>
            <a:off x="2592822" y="4408856"/>
            <a:ext cx="1741154" cy="422941"/>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49">
            <a:extLst>
              <a:ext uri="{FF2B5EF4-FFF2-40B4-BE49-F238E27FC236}">
                <a16:creationId xmlns:a16="http://schemas.microsoft.com/office/drawing/2014/main" id="{71F96C9B-00FE-4E1A-81C6-6C5BF71984C4}"/>
              </a:ext>
            </a:extLst>
          </p:cNvPr>
          <p:cNvSpPr/>
          <p:nvPr/>
        </p:nvSpPr>
        <p:spPr>
          <a:xfrm>
            <a:off x="3079018" y="2756884"/>
            <a:ext cx="1456007"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SEE</a:t>
            </a:r>
          </a:p>
        </p:txBody>
      </p:sp>
      <p:sp>
        <p:nvSpPr>
          <p:cNvPr id="51" name="Prostokąt 50">
            <a:extLst>
              <a:ext uri="{FF2B5EF4-FFF2-40B4-BE49-F238E27FC236}">
                <a16:creationId xmlns:a16="http://schemas.microsoft.com/office/drawing/2014/main" id="{DF5FC4B6-A1D9-4017-BDA6-7064A62F41F3}"/>
              </a:ext>
            </a:extLst>
          </p:cNvPr>
          <p:cNvSpPr/>
          <p:nvPr/>
        </p:nvSpPr>
        <p:spPr>
          <a:xfrm>
            <a:off x="2790986" y="3172867"/>
            <a:ext cx="1456007"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HEAR</a:t>
            </a:r>
          </a:p>
        </p:txBody>
      </p:sp>
      <p:sp>
        <p:nvSpPr>
          <p:cNvPr id="52" name="Prostokąt 51">
            <a:extLst>
              <a:ext uri="{FF2B5EF4-FFF2-40B4-BE49-F238E27FC236}">
                <a16:creationId xmlns:a16="http://schemas.microsoft.com/office/drawing/2014/main" id="{D0874B1C-842B-44F1-8A7D-C2E0B2665E7E}"/>
              </a:ext>
            </a:extLst>
          </p:cNvPr>
          <p:cNvSpPr/>
          <p:nvPr/>
        </p:nvSpPr>
        <p:spPr>
          <a:xfrm>
            <a:off x="2475437" y="3589020"/>
            <a:ext cx="3149275"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TASTE</a:t>
            </a:r>
          </a:p>
        </p:txBody>
      </p:sp>
      <p:sp>
        <p:nvSpPr>
          <p:cNvPr id="53" name="Prostokąt 52">
            <a:extLst>
              <a:ext uri="{FF2B5EF4-FFF2-40B4-BE49-F238E27FC236}">
                <a16:creationId xmlns:a16="http://schemas.microsoft.com/office/drawing/2014/main" id="{D587B0C0-D84D-4CD2-8370-1F3676379A7B}"/>
              </a:ext>
            </a:extLst>
          </p:cNvPr>
          <p:cNvSpPr/>
          <p:nvPr/>
        </p:nvSpPr>
        <p:spPr>
          <a:xfrm>
            <a:off x="2240203" y="4002331"/>
            <a:ext cx="2972553"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SMELL</a:t>
            </a:r>
          </a:p>
        </p:txBody>
      </p:sp>
      <p:sp>
        <p:nvSpPr>
          <p:cNvPr id="54" name="Prostokąt 53">
            <a:extLst>
              <a:ext uri="{FF2B5EF4-FFF2-40B4-BE49-F238E27FC236}">
                <a16:creationId xmlns:a16="http://schemas.microsoft.com/office/drawing/2014/main" id="{48829778-82E8-4F8E-B6C0-4FE2E38D1B41}"/>
              </a:ext>
            </a:extLst>
          </p:cNvPr>
          <p:cNvSpPr/>
          <p:nvPr/>
        </p:nvSpPr>
        <p:spPr>
          <a:xfrm>
            <a:off x="2648525" y="4427307"/>
            <a:ext cx="1814492"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TOUCH</a:t>
            </a:r>
          </a:p>
        </p:txBody>
      </p:sp>
      <p:sp>
        <p:nvSpPr>
          <p:cNvPr id="75" name="Prostokąt 74">
            <a:extLst>
              <a:ext uri="{FF2B5EF4-FFF2-40B4-BE49-F238E27FC236}">
                <a16:creationId xmlns:a16="http://schemas.microsoft.com/office/drawing/2014/main" id="{D49F0FBA-E3A5-483A-89C8-9EDD1B9DD1DB}"/>
              </a:ext>
            </a:extLst>
          </p:cNvPr>
          <p:cNvSpPr/>
          <p:nvPr/>
        </p:nvSpPr>
        <p:spPr>
          <a:xfrm>
            <a:off x="7955291" y="3189345"/>
            <a:ext cx="1582867" cy="422941"/>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75">
            <a:extLst>
              <a:ext uri="{FF2B5EF4-FFF2-40B4-BE49-F238E27FC236}">
                <a16:creationId xmlns:a16="http://schemas.microsoft.com/office/drawing/2014/main" id="{883533D3-B07A-4B25-ACD5-81E35EDB5FA2}"/>
              </a:ext>
            </a:extLst>
          </p:cNvPr>
          <p:cNvSpPr/>
          <p:nvPr/>
        </p:nvSpPr>
        <p:spPr>
          <a:xfrm>
            <a:off x="7596385" y="3610781"/>
            <a:ext cx="2549224" cy="422941"/>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7" name="Prostokąt 76">
            <a:extLst>
              <a:ext uri="{FF2B5EF4-FFF2-40B4-BE49-F238E27FC236}">
                <a16:creationId xmlns:a16="http://schemas.microsoft.com/office/drawing/2014/main" id="{9BE66731-9EF9-4F26-B16E-5D5E93C4753B}"/>
              </a:ext>
            </a:extLst>
          </p:cNvPr>
          <p:cNvSpPr/>
          <p:nvPr/>
        </p:nvSpPr>
        <p:spPr>
          <a:xfrm>
            <a:off x="7862375" y="4023596"/>
            <a:ext cx="1582867" cy="422941"/>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77">
            <a:extLst>
              <a:ext uri="{FF2B5EF4-FFF2-40B4-BE49-F238E27FC236}">
                <a16:creationId xmlns:a16="http://schemas.microsoft.com/office/drawing/2014/main" id="{DEDC4FE5-5062-4DA0-B266-9F47A781DCA5}"/>
              </a:ext>
            </a:extLst>
          </p:cNvPr>
          <p:cNvSpPr/>
          <p:nvPr/>
        </p:nvSpPr>
        <p:spPr>
          <a:xfrm>
            <a:off x="7392144" y="4432961"/>
            <a:ext cx="3084561" cy="422941"/>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0" name="Prostokąt 79">
            <a:extLst>
              <a:ext uri="{FF2B5EF4-FFF2-40B4-BE49-F238E27FC236}">
                <a16:creationId xmlns:a16="http://schemas.microsoft.com/office/drawing/2014/main" id="{4C0FD587-B1AF-48BA-8148-134F6669F78D}"/>
              </a:ext>
            </a:extLst>
          </p:cNvPr>
          <p:cNvSpPr/>
          <p:nvPr/>
        </p:nvSpPr>
        <p:spPr>
          <a:xfrm>
            <a:off x="8084594" y="3203930"/>
            <a:ext cx="1456007"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DO</a:t>
            </a:r>
          </a:p>
        </p:txBody>
      </p:sp>
      <p:sp>
        <p:nvSpPr>
          <p:cNvPr id="81" name="Prostokąt 80">
            <a:extLst>
              <a:ext uri="{FF2B5EF4-FFF2-40B4-BE49-F238E27FC236}">
                <a16:creationId xmlns:a16="http://schemas.microsoft.com/office/drawing/2014/main" id="{B6D9C51F-C247-48FA-B484-52EAE01C0E8F}"/>
              </a:ext>
            </a:extLst>
          </p:cNvPr>
          <p:cNvSpPr/>
          <p:nvPr/>
        </p:nvSpPr>
        <p:spPr>
          <a:xfrm>
            <a:off x="7673116" y="3625291"/>
            <a:ext cx="2659573"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IMAGINE</a:t>
            </a:r>
          </a:p>
        </p:txBody>
      </p:sp>
      <p:sp>
        <p:nvSpPr>
          <p:cNvPr id="82" name="Prostokąt 81">
            <a:extLst>
              <a:ext uri="{FF2B5EF4-FFF2-40B4-BE49-F238E27FC236}">
                <a16:creationId xmlns:a16="http://schemas.microsoft.com/office/drawing/2014/main" id="{B589497C-A530-48F0-A175-A62B87214128}"/>
              </a:ext>
            </a:extLst>
          </p:cNvPr>
          <p:cNvSpPr/>
          <p:nvPr/>
        </p:nvSpPr>
        <p:spPr>
          <a:xfrm>
            <a:off x="7989235" y="4035171"/>
            <a:ext cx="1672181"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FEEL</a:t>
            </a:r>
          </a:p>
        </p:txBody>
      </p:sp>
      <p:sp>
        <p:nvSpPr>
          <p:cNvPr id="83" name="Prostokąt 82">
            <a:extLst>
              <a:ext uri="{FF2B5EF4-FFF2-40B4-BE49-F238E27FC236}">
                <a16:creationId xmlns:a16="http://schemas.microsoft.com/office/drawing/2014/main" id="{42694C42-6B02-463E-84C9-84372E52A070}"/>
              </a:ext>
            </a:extLst>
          </p:cNvPr>
          <p:cNvSpPr/>
          <p:nvPr/>
        </p:nvSpPr>
        <p:spPr>
          <a:xfrm>
            <a:off x="7460621" y="4434410"/>
            <a:ext cx="3084561" cy="390107"/>
          </a:xfrm>
          <a:prstGeom prst="rect">
            <a:avLst/>
          </a:prstGeom>
        </p:spPr>
        <p:txBody>
          <a:bodyPr wrap="square">
            <a:spAutoFit/>
          </a:bodyPr>
          <a:lstStyle/>
          <a:p>
            <a:pPr marL="285750" indent="-285750">
              <a:lnSpc>
                <a:spcPct val="114000"/>
              </a:lnSpc>
              <a:buBlip>
                <a:blip r:embed="rId2"/>
              </a:buBlip>
            </a:pPr>
            <a:r>
              <a:rPr lang="pl-PL" b="1" dirty="0">
                <a:solidFill>
                  <a:schemeClr val="bg1"/>
                </a:solidFill>
              </a:rPr>
              <a:t>THINK</a:t>
            </a:r>
          </a:p>
        </p:txBody>
      </p:sp>
      <p:pic>
        <p:nvPicPr>
          <p:cNvPr id="26" name="Obraz 25">
            <a:extLst>
              <a:ext uri="{FF2B5EF4-FFF2-40B4-BE49-F238E27FC236}">
                <a16:creationId xmlns:a16="http://schemas.microsoft.com/office/drawing/2014/main" id="{D18A7E29-4432-40D8-9C42-1C62C381C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656" y="2980374"/>
            <a:ext cx="1575094" cy="1575094"/>
          </a:xfrm>
          <a:prstGeom prst="rect">
            <a:avLst/>
          </a:prstGeom>
        </p:spPr>
      </p:pic>
    </p:spTree>
    <p:extLst>
      <p:ext uri="{BB962C8B-B14F-4D97-AF65-F5344CB8AC3E}">
        <p14:creationId xmlns:p14="http://schemas.microsoft.com/office/powerpoint/2010/main" val="3675872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tytuł 2">
            <a:extLst>
              <a:ext uri="{FF2B5EF4-FFF2-40B4-BE49-F238E27FC236}">
                <a16:creationId xmlns:a16="http://schemas.microsoft.com/office/drawing/2014/main" id="{552F2A47-327A-4BD8-950C-920288839E4E}"/>
              </a:ext>
            </a:extLst>
          </p:cNvPr>
          <p:cNvSpPr txBox="1">
            <a:spLocks/>
          </p:cNvSpPr>
          <p:nvPr/>
        </p:nvSpPr>
        <p:spPr bwMode="auto">
          <a:xfrm>
            <a:off x="2999656" y="4115564"/>
            <a:ext cx="756084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pl-PL" sz="2500" b="1" dirty="0">
                <a:solidFill>
                  <a:schemeClr val="tx1">
                    <a:lumMod val="75000"/>
                    <a:lumOff val="25000"/>
                  </a:schemeClr>
                </a:solidFill>
              </a:rPr>
              <a:t>GO TO THE </a:t>
            </a:r>
            <a:r>
              <a:rPr lang="pl-PL" sz="2500" b="1" dirty="0" err="1">
                <a:solidFill>
                  <a:schemeClr val="tx1">
                    <a:lumMod val="75000"/>
                    <a:lumOff val="25000"/>
                  </a:schemeClr>
                </a:solidFill>
              </a:rPr>
              <a:t>NEXT</a:t>
            </a:r>
            <a:endParaRPr lang="pl-PL" sz="2500" b="1" dirty="0">
              <a:solidFill>
                <a:schemeClr val="tx1">
                  <a:lumMod val="75000"/>
                  <a:lumOff val="25000"/>
                </a:schemeClr>
              </a:solidFill>
            </a:endParaRPr>
          </a:p>
          <a:p>
            <a:pPr marL="0" indent="0" algn="r">
              <a:buFont typeface="Arial" panose="020B0604020202020204" pitchFamily="34" charset="0"/>
              <a:buNone/>
            </a:pPr>
            <a:r>
              <a:rPr lang="pl-PL" sz="2500" b="1" dirty="0">
                <a:solidFill>
                  <a:schemeClr val="tx1">
                    <a:lumMod val="75000"/>
                    <a:lumOff val="25000"/>
                  </a:schemeClr>
                </a:solidFill>
              </a:rPr>
              <a:t> MODULE MATERIALS</a:t>
            </a:r>
          </a:p>
        </p:txBody>
      </p:sp>
      <p:sp>
        <p:nvSpPr>
          <p:cNvPr id="21" name="pole tekstowe 20">
            <a:extLst>
              <a:ext uri="{FF2B5EF4-FFF2-40B4-BE49-F238E27FC236}">
                <a16:creationId xmlns:a16="http://schemas.microsoft.com/office/drawing/2014/main" id="{5CD17C92-846E-451B-AF6C-6B5F74494046}"/>
              </a:ext>
            </a:extLst>
          </p:cNvPr>
          <p:cNvSpPr txBox="1"/>
          <p:nvPr/>
        </p:nvSpPr>
        <p:spPr>
          <a:xfrm>
            <a:off x="10890676" y="4005064"/>
            <a:ext cx="1326004" cy="1446550"/>
          </a:xfrm>
          <a:prstGeom prst="rect">
            <a:avLst/>
          </a:prstGeom>
          <a:noFill/>
        </p:spPr>
        <p:txBody>
          <a:bodyPr wrap="none" rtlCol="0">
            <a:spAutoFit/>
          </a:bodyPr>
          <a:lstStyle/>
          <a:p>
            <a:pPr marL="285750" indent="-285750" algn="ctr">
              <a:buClr>
                <a:schemeClr val="bg1"/>
              </a:buClr>
              <a:buFont typeface="Wingdings" panose="05000000000000000000" pitchFamily="2" charset="2"/>
              <a:buChar char="ü"/>
            </a:pPr>
            <a:r>
              <a:rPr lang="pl-PL" sz="8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EFFECTIVE TEACHING</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5</a:t>
            </a:fld>
            <a:endParaRPr lang="en-US" altLang="pl-PL"/>
          </a:p>
        </p:txBody>
      </p:sp>
      <p:pic>
        <p:nvPicPr>
          <p:cNvPr id="10" name="Obraz 9">
            <a:extLst>
              <a:ext uri="{FF2B5EF4-FFF2-40B4-BE49-F238E27FC236}">
                <a16:creationId xmlns:a16="http://schemas.microsoft.com/office/drawing/2014/main" id="{1735F7A7-131F-4883-AEAF-DCACF6CB511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955" y="1530214"/>
            <a:ext cx="6609011" cy="4308429"/>
          </a:xfrm>
          <a:prstGeom prst="rect">
            <a:avLst/>
          </a:prstGeom>
        </p:spPr>
      </p:pic>
      <p:sp>
        <p:nvSpPr>
          <p:cNvPr id="11" name="Prostokąt 10">
            <a:extLst>
              <a:ext uri="{FF2B5EF4-FFF2-40B4-BE49-F238E27FC236}">
                <a16:creationId xmlns:a16="http://schemas.microsoft.com/office/drawing/2014/main" id="{88C765E2-0527-43F4-87B2-4C4DAE09D8FE}"/>
              </a:ext>
            </a:extLst>
          </p:cNvPr>
          <p:cNvSpPr/>
          <p:nvPr/>
        </p:nvSpPr>
        <p:spPr>
          <a:xfrm>
            <a:off x="6139611" y="1530214"/>
            <a:ext cx="6077069" cy="43084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806C7C1B-1FE0-4837-A133-EF583D5CD8A6}"/>
              </a:ext>
            </a:extLst>
          </p:cNvPr>
          <p:cNvSpPr/>
          <p:nvPr/>
        </p:nvSpPr>
        <p:spPr>
          <a:xfrm>
            <a:off x="6134733" y="1530214"/>
            <a:ext cx="6077069" cy="1178706"/>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3F307854-51DD-4FE9-B7F4-12112A245BF7}"/>
              </a:ext>
            </a:extLst>
          </p:cNvPr>
          <p:cNvSpPr/>
          <p:nvPr/>
        </p:nvSpPr>
        <p:spPr>
          <a:xfrm>
            <a:off x="6584988" y="1628800"/>
            <a:ext cx="5304214" cy="3923766"/>
          </a:xfrm>
          <a:prstGeom prst="rect">
            <a:avLst/>
          </a:prstGeom>
        </p:spPr>
        <p:txBody>
          <a:bodyPr wrap="square">
            <a:spAutoFit/>
          </a:bodyPr>
          <a:lstStyle/>
          <a:p>
            <a:r>
              <a:rPr lang="en-GB" dirty="0">
                <a:solidFill>
                  <a:schemeClr val="bg1"/>
                </a:solidFill>
              </a:rPr>
              <a:t>If the trainer wants to train bartenders in the field of new skills, he should know that the results obtained depend on the methods used</a:t>
            </a:r>
            <a:r>
              <a:rPr lang="pl-PL" dirty="0">
                <a:solidFill>
                  <a:schemeClr val="bg1"/>
                </a:solidFill>
              </a:rPr>
              <a:t>.</a:t>
            </a:r>
          </a:p>
          <a:p>
            <a:pPr marL="0" indent="0">
              <a:lnSpc>
                <a:spcPts val="2100"/>
              </a:lnSpc>
              <a:spcBef>
                <a:spcPts val="0"/>
              </a:spcBef>
              <a:spcAft>
                <a:spcPts val="600"/>
              </a:spcAft>
              <a:buClr>
                <a:srgbClr val="D34817">
                  <a:lumMod val="75000"/>
                </a:srgbClr>
              </a:buClr>
              <a:buNone/>
            </a:pPr>
            <a:endParaRPr lang="pl-PL" b="1" dirty="0">
              <a:solidFill>
                <a:schemeClr val="bg1"/>
              </a:solidFill>
            </a:endParaRPr>
          </a:p>
          <a:p>
            <a:pPr>
              <a:lnSpc>
                <a:spcPct val="114000"/>
              </a:lnSpc>
              <a:spcAft>
                <a:spcPts val="600"/>
              </a:spcAft>
            </a:pPr>
            <a:r>
              <a:rPr lang="en-GB" dirty="0">
                <a:solidFill>
                  <a:schemeClr val="tx1">
                    <a:lumMod val="75000"/>
                    <a:lumOff val="25000"/>
                  </a:schemeClr>
                </a:solidFill>
              </a:rPr>
              <a:t>The average person will learn:</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reads once - about 10%,</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hears - about 20%,</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sees - about 30%,</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sees and hears - about 50%,</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says - about 70%,</a:t>
            </a:r>
          </a:p>
          <a:p>
            <a:pPr marL="285750" indent="-285750">
              <a:lnSpc>
                <a:spcPct val="114000"/>
              </a:lnSpc>
              <a:spcAft>
                <a:spcPts val="600"/>
              </a:spcAft>
              <a:buFont typeface="Wingdings" pitchFamily="2" charset="2"/>
              <a:buChar char="Ø"/>
            </a:pPr>
            <a:r>
              <a:rPr lang="en-GB" dirty="0">
                <a:solidFill>
                  <a:schemeClr val="tx1">
                    <a:lumMod val="75000"/>
                    <a:lumOff val="25000"/>
                  </a:schemeClr>
                </a:solidFill>
              </a:rPr>
              <a:t>from what he says and does - about 90%.</a:t>
            </a:r>
            <a:endParaRPr lang="pl-PL" dirty="0">
              <a:solidFill>
                <a:schemeClr val="tx1">
                  <a:lumMod val="75000"/>
                  <a:lumOff val="25000"/>
                </a:schemeClr>
              </a:solidFill>
            </a:endParaRPr>
          </a:p>
        </p:txBody>
      </p:sp>
      <p:sp>
        <p:nvSpPr>
          <p:cNvPr id="16" name="Prostokąt 15">
            <a:extLst>
              <a:ext uri="{FF2B5EF4-FFF2-40B4-BE49-F238E27FC236}">
                <a16:creationId xmlns:a16="http://schemas.microsoft.com/office/drawing/2014/main" id="{96B1F423-5E79-4547-B0F2-1B1CBA4E924F}"/>
              </a:ext>
            </a:extLst>
          </p:cNvPr>
          <p:cNvSpPr/>
          <p:nvPr/>
        </p:nvSpPr>
        <p:spPr>
          <a:xfrm>
            <a:off x="-1" y="1530214"/>
            <a:ext cx="6139611" cy="1178706"/>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B68BE627-BD30-4D89-A304-58B6D6FB642A}"/>
              </a:ext>
            </a:extLst>
          </p:cNvPr>
          <p:cNvSpPr/>
          <p:nvPr/>
        </p:nvSpPr>
        <p:spPr>
          <a:xfrm>
            <a:off x="1199356" y="1796400"/>
            <a:ext cx="3888432" cy="646331"/>
          </a:xfrm>
          <a:prstGeom prst="rect">
            <a:avLst/>
          </a:prstGeom>
        </p:spPr>
        <p:txBody>
          <a:bodyPr wrap="square">
            <a:spAutoFit/>
          </a:bodyPr>
          <a:lstStyle/>
          <a:p>
            <a:r>
              <a:rPr lang="pl-PL" b="1" dirty="0">
                <a:solidFill>
                  <a:schemeClr val="bg1"/>
                </a:solidFill>
              </a:rPr>
              <a:t>YOU KNOW WHAT YOU HAVE TO LEARN BUT HOW TO DO IT BEST?</a:t>
            </a:r>
            <a:endParaRPr lang="pl-PL" dirty="0">
              <a:solidFill>
                <a:schemeClr val="bg1"/>
              </a:solidFill>
            </a:endParaRPr>
          </a:p>
        </p:txBody>
      </p:sp>
      <p:pic>
        <p:nvPicPr>
          <p:cNvPr id="17" name="Grafika 16">
            <a:extLst>
              <a:ext uri="{FF2B5EF4-FFF2-40B4-BE49-F238E27FC236}">
                <a16:creationId xmlns:a16="http://schemas.microsoft.com/office/drawing/2014/main" id="{71719873-D945-440C-9A52-0A92F571D1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155" y="1796400"/>
            <a:ext cx="582331" cy="582331"/>
          </a:xfrm>
          <a:prstGeom prst="rect">
            <a:avLst/>
          </a:prstGeom>
        </p:spPr>
      </p:pic>
    </p:spTree>
    <p:extLst>
      <p:ext uri="{BB962C8B-B14F-4D97-AF65-F5344CB8AC3E}">
        <p14:creationId xmlns:p14="http://schemas.microsoft.com/office/powerpoint/2010/main" val="1233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EFFECTIVE TEACHING</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6</a:t>
            </a:fld>
            <a:endParaRPr lang="en-US" altLang="pl-PL"/>
          </a:p>
        </p:txBody>
      </p:sp>
      <p:sp>
        <p:nvSpPr>
          <p:cNvPr id="14" name="Prostokąt 13">
            <a:extLst>
              <a:ext uri="{FF2B5EF4-FFF2-40B4-BE49-F238E27FC236}">
                <a16:creationId xmlns:a16="http://schemas.microsoft.com/office/drawing/2014/main" id="{6208EB7D-A3B0-4566-A8B3-6AF3A6BC057E}"/>
              </a:ext>
            </a:extLst>
          </p:cNvPr>
          <p:cNvSpPr/>
          <p:nvPr/>
        </p:nvSpPr>
        <p:spPr>
          <a:xfrm>
            <a:off x="928173" y="6146690"/>
            <a:ext cx="2941444" cy="523220"/>
          </a:xfrm>
          <a:prstGeom prst="rect">
            <a:avLst/>
          </a:prstGeom>
        </p:spPr>
        <p:txBody>
          <a:bodyPr wrap="square">
            <a:spAutoFit/>
          </a:bodyPr>
          <a:lstStyle/>
          <a:p>
            <a:r>
              <a:rPr lang="pl-PL" sz="1400" dirty="0">
                <a:solidFill>
                  <a:schemeClr val="tx1">
                    <a:lumMod val="85000"/>
                    <a:lumOff val="15000"/>
                  </a:schemeClr>
                </a:solidFill>
              </a:rPr>
              <a:t>EXAMPLE DOCUMENTS </a:t>
            </a:r>
          </a:p>
          <a:p>
            <a:r>
              <a:rPr lang="pl-PL" sz="1400" dirty="0">
                <a:solidFill>
                  <a:schemeClr val="tx1">
                    <a:lumMod val="85000"/>
                    <a:lumOff val="15000"/>
                  </a:schemeClr>
                </a:solidFill>
              </a:rPr>
              <a:t>WORK CARD 1 </a:t>
            </a:r>
          </a:p>
        </p:txBody>
      </p:sp>
      <p:pic>
        <p:nvPicPr>
          <p:cNvPr id="15" name="Grafika 14">
            <a:extLst>
              <a:ext uri="{FF2B5EF4-FFF2-40B4-BE49-F238E27FC236}">
                <a16:creationId xmlns:a16="http://schemas.microsoft.com/office/drawing/2014/main" id="{0CCC0858-5628-418D-B3DF-7B3F84514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
        <p:nvSpPr>
          <p:cNvPr id="10" name="Prostokąt: jeden ścięty róg 9">
            <a:extLst>
              <a:ext uri="{FF2B5EF4-FFF2-40B4-BE49-F238E27FC236}">
                <a16:creationId xmlns:a16="http://schemas.microsoft.com/office/drawing/2014/main" id="{3C1EB59A-DF08-4D3F-92D6-10D180A009C7}"/>
              </a:ext>
            </a:extLst>
          </p:cNvPr>
          <p:cNvSpPr/>
          <p:nvPr/>
        </p:nvSpPr>
        <p:spPr>
          <a:xfrm rot="5400000">
            <a:off x="4866360" y="592144"/>
            <a:ext cx="2160587" cy="4104459"/>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jeden ścięty róg 16">
            <a:extLst>
              <a:ext uri="{FF2B5EF4-FFF2-40B4-BE49-F238E27FC236}">
                <a16:creationId xmlns:a16="http://schemas.microsoft.com/office/drawing/2014/main" id="{01172662-84E0-4095-963B-F417A8711CB3}"/>
              </a:ext>
            </a:extLst>
          </p:cNvPr>
          <p:cNvSpPr/>
          <p:nvPr/>
        </p:nvSpPr>
        <p:spPr>
          <a:xfrm rot="5400000" flipH="1">
            <a:off x="4990092" y="2606086"/>
            <a:ext cx="1863507" cy="4104457"/>
          </a:xfrm>
          <a:prstGeom prst="snip1Rect">
            <a:avLst>
              <a:gd name="adj" fmla="val 18691"/>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18" name="Prostokąt: jeden ścięty róg 17">
            <a:extLst>
              <a:ext uri="{FF2B5EF4-FFF2-40B4-BE49-F238E27FC236}">
                <a16:creationId xmlns:a16="http://schemas.microsoft.com/office/drawing/2014/main" id="{BFE260F7-66FA-460B-8729-86549E61498F}"/>
              </a:ext>
            </a:extLst>
          </p:cNvPr>
          <p:cNvSpPr/>
          <p:nvPr/>
        </p:nvSpPr>
        <p:spPr>
          <a:xfrm rot="16200000" flipH="1">
            <a:off x="9020046" y="527428"/>
            <a:ext cx="2160582" cy="4235064"/>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jeden ścięty róg 18">
            <a:extLst>
              <a:ext uri="{FF2B5EF4-FFF2-40B4-BE49-F238E27FC236}">
                <a16:creationId xmlns:a16="http://schemas.microsoft.com/office/drawing/2014/main" id="{3ED687FC-406D-4926-8BEB-9F83FD77E9CA}"/>
              </a:ext>
            </a:extLst>
          </p:cNvPr>
          <p:cNvSpPr/>
          <p:nvPr/>
        </p:nvSpPr>
        <p:spPr>
          <a:xfrm rot="16200000">
            <a:off x="9159858" y="2540778"/>
            <a:ext cx="1863499" cy="4235062"/>
          </a:xfrm>
          <a:prstGeom prst="snip1Rect">
            <a:avLst>
              <a:gd name="adj" fmla="val 19196"/>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20" name="Prostokąt: jeden ścięty róg 19">
            <a:extLst>
              <a:ext uri="{FF2B5EF4-FFF2-40B4-BE49-F238E27FC236}">
                <a16:creationId xmlns:a16="http://schemas.microsoft.com/office/drawing/2014/main" id="{79AC71DF-CE97-40A8-A551-F02AC0CBA6A1}"/>
              </a:ext>
            </a:extLst>
          </p:cNvPr>
          <p:cNvSpPr/>
          <p:nvPr/>
        </p:nvSpPr>
        <p:spPr>
          <a:xfrm rot="5400000">
            <a:off x="7718245" y="1674411"/>
            <a:ext cx="642263" cy="8339521"/>
          </a:xfrm>
          <a:prstGeom prst="snip1Rect">
            <a:avLst>
              <a:gd name="adj" fmla="val 0"/>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252D7459-A354-4864-8C8F-4680DB2F898F}"/>
              </a:ext>
            </a:extLst>
          </p:cNvPr>
          <p:cNvSpPr/>
          <p:nvPr/>
        </p:nvSpPr>
        <p:spPr>
          <a:xfrm>
            <a:off x="9963858" y="1563877"/>
            <a:ext cx="2246406" cy="566737"/>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AUDITORY</a:t>
            </a:r>
          </a:p>
        </p:txBody>
      </p:sp>
      <p:sp>
        <p:nvSpPr>
          <p:cNvPr id="22" name="Prostokąt 21">
            <a:extLst>
              <a:ext uri="{FF2B5EF4-FFF2-40B4-BE49-F238E27FC236}">
                <a16:creationId xmlns:a16="http://schemas.microsoft.com/office/drawing/2014/main" id="{FF34FAA6-0CB7-4ECF-9AF8-9234B23F32A7}"/>
              </a:ext>
            </a:extLst>
          </p:cNvPr>
          <p:cNvSpPr/>
          <p:nvPr/>
        </p:nvSpPr>
        <p:spPr>
          <a:xfrm>
            <a:off x="9971463" y="3724667"/>
            <a:ext cx="2246406" cy="566737"/>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bg1"/>
                </a:solidFill>
              </a:rPr>
              <a:t>TACTILE</a:t>
            </a:r>
          </a:p>
        </p:txBody>
      </p:sp>
      <p:sp>
        <p:nvSpPr>
          <p:cNvPr id="23" name="Prostokąt 22">
            <a:extLst>
              <a:ext uri="{FF2B5EF4-FFF2-40B4-BE49-F238E27FC236}">
                <a16:creationId xmlns:a16="http://schemas.microsoft.com/office/drawing/2014/main" id="{74133AB1-F553-4A9A-B41B-65C67C6A9DB2}"/>
              </a:ext>
            </a:extLst>
          </p:cNvPr>
          <p:cNvSpPr/>
          <p:nvPr/>
        </p:nvSpPr>
        <p:spPr>
          <a:xfrm>
            <a:off x="3868925" y="1571061"/>
            <a:ext cx="2175678" cy="566737"/>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VISUAL</a:t>
            </a:r>
          </a:p>
        </p:txBody>
      </p:sp>
      <p:sp>
        <p:nvSpPr>
          <p:cNvPr id="24" name="Prostokąt 23">
            <a:extLst>
              <a:ext uri="{FF2B5EF4-FFF2-40B4-BE49-F238E27FC236}">
                <a16:creationId xmlns:a16="http://schemas.microsoft.com/office/drawing/2014/main" id="{27D86767-42E9-492A-982C-51714D9DFCA8}"/>
              </a:ext>
            </a:extLst>
          </p:cNvPr>
          <p:cNvSpPr/>
          <p:nvPr/>
        </p:nvSpPr>
        <p:spPr>
          <a:xfrm>
            <a:off x="3868925" y="3733545"/>
            <a:ext cx="2175678" cy="566737"/>
          </a:xfrm>
          <a:prstGeom prst="rect">
            <a:avLst/>
          </a:prstGeom>
          <a:solidFill>
            <a:srgbClr val="1A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KINESTHETIC</a:t>
            </a:r>
            <a:endParaRPr lang="pl-PL" dirty="0">
              <a:solidFill>
                <a:schemeClr val="bg1"/>
              </a:solidFill>
            </a:endParaRPr>
          </a:p>
        </p:txBody>
      </p:sp>
      <p:sp>
        <p:nvSpPr>
          <p:cNvPr id="2" name="Prostokąt 1">
            <a:extLst>
              <a:ext uri="{FF2B5EF4-FFF2-40B4-BE49-F238E27FC236}">
                <a16:creationId xmlns:a16="http://schemas.microsoft.com/office/drawing/2014/main" id="{ABFD8BD9-AAEA-4EEC-807D-D3CEBF4A8D48}"/>
              </a:ext>
            </a:extLst>
          </p:cNvPr>
          <p:cNvSpPr/>
          <p:nvPr/>
        </p:nvSpPr>
        <p:spPr>
          <a:xfrm>
            <a:off x="4977875" y="5518972"/>
            <a:ext cx="6096000" cy="646331"/>
          </a:xfrm>
          <a:prstGeom prst="rect">
            <a:avLst/>
          </a:prstGeom>
        </p:spPr>
        <p:txBody>
          <a:bodyPr>
            <a:spAutoFit/>
          </a:bodyPr>
          <a:lstStyle/>
          <a:p>
            <a:pPr lvl="0" algn="ctr" eaLnBrk="1" fontAlgn="auto" hangingPunct="1">
              <a:spcBef>
                <a:spcPts val="0"/>
              </a:spcBef>
              <a:spcAft>
                <a:spcPts val="0"/>
              </a:spcAft>
              <a:defRPr/>
            </a:pPr>
            <a:r>
              <a:rPr lang="pl-PL" dirty="0">
                <a:solidFill>
                  <a:schemeClr val="bg1"/>
                </a:solidFill>
              </a:rPr>
              <a:t>KINESETHTIC AND TACTILE ARE OFTEN REFFERED TO AS THE „ACTIVE’’ TYPE </a:t>
            </a:r>
          </a:p>
        </p:txBody>
      </p:sp>
      <p:sp>
        <p:nvSpPr>
          <p:cNvPr id="4" name="Prostokąt 3">
            <a:extLst>
              <a:ext uri="{FF2B5EF4-FFF2-40B4-BE49-F238E27FC236}">
                <a16:creationId xmlns:a16="http://schemas.microsoft.com/office/drawing/2014/main" id="{91320CD4-44E3-472D-B097-2B8934DC393B}"/>
              </a:ext>
            </a:extLst>
          </p:cNvPr>
          <p:cNvSpPr/>
          <p:nvPr/>
        </p:nvSpPr>
        <p:spPr>
          <a:xfrm>
            <a:off x="4224532" y="4458454"/>
            <a:ext cx="3355346" cy="923330"/>
          </a:xfrm>
          <a:prstGeom prst="rect">
            <a:avLst/>
          </a:prstGeom>
        </p:spPr>
        <p:txBody>
          <a:bodyPr wrap="square">
            <a:spAutoFit/>
          </a:bodyPr>
          <a:lstStyle/>
          <a:p>
            <a:pPr lvl="0" algn="ctr"/>
            <a:r>
              <a:rPr lang="en-GB" dirty="0"/>
              <a:t>usually it sits comfortably on a chair, sways or moves in a different way</a:t>
            </a:r>
            <a:endParaRPr lang="pl-PL" dirty="0"/>
          </a:p>
        </p:txBody>
      </p:sp>
      <p:sp>
        <p:nvSpPr>
          <p:cNvPr id="5" name="Prostokąt 4">
            <a:extLst>
              <a:ext uri="{FF2B5EF4-FFF2-40B4-BE49-F238E27FC236}">
                <a16:creationId xmlns:a16="http://schemas.microsoft.com/office/drawing/2014/main" id="{CD3DD375-0FB5-47CE-883B-1EA944FF41E7}"/>
              </a:ext>
            </a:extLst>
          </p:cNvPr>
          <p:cNvSpPr/>
          <p:nvPr/>
        </p:nvSpPr>
        <p:spPr>
          <a:xfrm>
            <a:off x="8085772" y="4454907"/>
            <a:ext cx="4011672" cy="923330"/>
          </a:xfrm>
          <a:prstGeom prst="rect">
            <a:avLst/>
          </a:prstGeom>
        </p:spPr>
        <p:txBody>
          <a:bodyPr wrap="square">
            <a:spAutoFit/>
          </a:bodyPr>
          <a:lstStyle/>
          <a:p>
            <a:pPr lvl="0" algn="ctr"/>
            <a:r>
              <a:rPr lang="en-GB" dirty="0"/>
              <a:t> likes to play with various objects while listening,  can also play with hair or rub his hands</a:t>
            </a:r>
            <a:endParaRPr lang="pl-PL" dirty="0"/>
          </a:p>
        </p:txBody>
      </p:sp>
      <p:sp>
        <p:nvSpPr>
          <p:cNvPr id="7" name="Prostokąt 6">
            <a:extLst>
              <a:ext uri="{FF2B5EF4-FFF2-40B4-BE49-F238E27FC236}">
                <a16:creationId xmlns:a16="http://schemas.microsoft.com/office/drawing/2014/main" id="{6AD2127D-8236-4353-81D8-F881140764B2}"/>
              </a:ext>
            </a:extLst>
          </p:cNvPr>
          <p:cNvSpPr/>
          <p:nvPr/>
        </p:nvSpPr>
        <p:spPr>
          <a:xfrm>
            <a:off x="7982808" y="2244541"/>
            <a:ext cx="4104456" cy="923330"/>
          </a:xfrm>
          <a:prstGeom prst="rect">
            <a:avLst/>
          </a:prstGeom>
        </p:spPr>
        <p:txBody>
          <a:bodyPr wrap="square">
            <a:spAutoFit/>
          </a:bodyPr>
          <a:lstStyle/>
          <a:p>
            <a:pPr lvl="0" algn="ctr"/>
            <a:r>
              <a:rPr lang="en-GB" dirty="0"/>
              <a:t>He can repeat words silently or nod. In order to remember the information, he "is listening to the  recording in his head"</a:t>
            </a:r>
            <a:endParaRPr lang="pl-PL" dirty="0"/>
          </a:p>
        </p:txBody>
      </p:sp>
      <p:sp>
        <p:nvSpPr>
          <p:cNvPr id="8" name="Prostokąt 7">
            <a:extLst>
              <a:ext uri="{FF2B5EF4-FFF2-40B4-BE49-F238E27FC236}">
                <a16:creationId xmlns:a16="http://schemas.microsoft.com/office/drawing/2014/main" id="{873E0E28-826D-48A9-8B76-FF1A9A6EF165}"/>
              </a:ext>
            </a:extLst>
          </p:cNvPr>
          <p:cNvSpPr/>
          <p:nvPr/>
        </p:nvSpPr>
        <p:spPr>
          <a:xfrm>
            <a:off x="359943" y="4568488"/>
            <a:ext cx="3164098" cy="923330"/>
          </a:xfrm>
          <a:prstGeom prst="rect">
            <a:avLst/>
          </a:prstGeom>
        </p:spPr>
        <p:txBody>
          <a:bodyPr wrap="square">
            <a:spAutoFit/>
          </a:bodyPr>
          <a:lstStyle/>
          <a:p>
            <a:pPr algn="ctr"/>
            <a:r>
              <a:rPr lang="pl-PL" b="1" dirty="0">
                <a:solidFill>
                  <a:prstClr val="black"/>
                </a:solidFill>
              </a:rPr>
              <a:t> </a:t>
            </a:r>
            <a:br>
              <a:rPr lang="pl-PL" b="1" dirty="0">
                <a:solidFill>
                  <a:prstClr val="black"/>
                </a:solidFill>
              </a:rPr>
            </a:br>
            <a:r>
              <a:rPr lang="pl-PL" b="1" dirty="0">
                <a:solidFill>
                  <a:srgbClr val="FD6D01"/>
                </a:solidFill>
              </a:rPr>
              <a:t>YOU KNOW WHAT TO LEARN.</a:t>
            </a:r>
          </a:p>
          <a:p>
            <a:pPr algn="ctr"/>
            <a:r>
              <a:rPr lang="pl-PL" b="1" dirty="0">
                <a:solidFill>
                  <a:srgbClr val="FD6D01"/>
                </a:solidFill>
              </a:rPr>
              <a:t>BUT HOW TO DO IT BEST?</a:t>
            </a:r>
            <a:endParaRPr lang="pl-PL" dirty="0">
              <a:solidFill>
                <a:srgbClr val="FD6D01"/>
              </a:solidFill>
            </a:endParaRPr>
          </a:p>
        </p:txBody>
      </p:sp>
      <p:sp>
        <p:nvSpPr>
          <p:cNvPr id="9" name="Prostokąt 8">
            <a:extLst>
              <a:ext uri="{FF2B5EF4-FFF2-40B4-BE49-F238E27FC236}">
                <a16:creationId xmlns:a16="http://schemas.microsoft.com/office/drawing/2014/main" id="{BCA800B4-CF16-42AA-A9A3-DD90C71150FA}"/>
              </a:ext>
            </a:extLst>
          </p:cNvPr>
          <p:cNvSpPr/>
          <p:nvPr/>
        </p:nvSpPr>
        <p:spPr>
          <a:xfrm>
            <a:off x="4043983" y="2228671"/>
            <a:ext cx="3716443" cy="1200329"/>
          </a:xfrm>
          <a:prstGeom prst="rect">
            <a:avLst/>
          </a:prstGeom>
        </p:spPr>
        <p:txBody>
          <a:bodyPr wrap="square">
            <a:spAutoFit/>
          </a:bodyPr>
          <a:lstStyle/>
          <a:p>
            <a:pPr lvl="0" algn="ctr"/>
            <a:r>
              <a:rPr lang="en-GB" dirty="0"/>
              <a:t>Usually  sits straight and follows the lecturer with his eyes. To recall information, he often recreates the image associated with it</a:t>
            </a:r>
            <a:endParaRPr lang="pl-PL" dirty="0"/>
          </a:p>
        </p:txBody>
      </p:sp>
      <p:sp>
        <p:nvSpPr>
          <p:cNvPr id="26" name="Prostokąt 25">
            <a:extLst>
              <a:ext uri="{FF2B5EF4-FFF2-40B4-BE49-F238E27FC236}">
                <a16:creationId xmlns:a16="http://schemas.microsoft.com/office/drawing/2014/main" id="{FDB59242-302E-40C8-B6DA-F059C7D78E22}"/>
              </a:ext>
            </a:extLst>
          </p:cNvPr>
          <p:cNvSpPr/>
          <p:nvPr/>
        </p:nvSpPr>
        <p:spPr>
          <a:xfrm>
            <a:off x="5368080" y="881665"/>
            <a:ext cx="5211988" cy="646331"/>
          </a:xfrm>
          <a:prstGeom prst="rect">
            <a:avLst/>
          </a:prstGeom>
        </p:spPr>
        <p:txBody>
          <a:bodyPr wrap="square">
            <a:spAutoFit/>
          </a:bodyPr>
          <a:lstStyle/>
          <a:p>
            <a:pPr algn="ctr"/>
            <a:r>
              <a:rPr lang="en-GB" b="1" dirty="0"/>
              <a:t>CHOOSE METHODS TO TRANSFER KNOWLEDGE, REMEMBER THEIR EFFICIENCY OF EFFECT</a:t>
            </a:r>
            <a:r>
              <a:rPr lang="pl-PL" b="1" dirty="0"/>
              <a:t>. </a:t>
            </a:r>
          </a:p>
        </p:txBody>
      </p:sp>
      <p:pic>
        <p:nvPicPr>
          <p:cNvPr id="27" name="Grafika 26">
            <a:extLst>
              <a:ext uri="{FF2B5EF4-FFF2-40B4-BE49-F238E27FC236}">
                <a16:creationId xmlns:a16="http://schemas.microsoft.com/office/drawing/2014/main" id="{73492A79-E20B-49CC-A391-C7B2FD0760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002" y="2717952"/>
            <a:ext cx="1649981" cy="1649981"/>
          </a:xfrm>
          <a:prstGeom prst="rect">
            <a:avLst/>
          </a:prstGeom>
        </p:spPr>
      </p:pic>
    </p:spTree>
    <p:extLst>
      <p:ext uri="{BB962C8B-B14F-4D97-AF65-F5344CB8AC3E}">
        <p14:creationId xmlns:p14="http://schemas.microsoft.com/office/powerpoint/2010/main" val="403793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EFFECTIVE TEACHING</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7</a:t>
            </a:fld>
            <a:endParaRPr lang="en-US" altLang="pl-PL"/>
          </a:p>
        </p:txBody>
      </p:sp>
      <p:pic>
        <p:nvPicPr>
          <p:cNvPr id="7" name="Obraz 6">
            <a:extLst>
              <a:ext uri="{FF2B5EF4-FFF2-40B4-BE49-F238E27FC236}">
                <a16:creationId xmlns:a16="http://schemas.microsoft.com/office/drawing/2014/main" id="{72BAEB11-DAE4-4631-BACA-ABC02CA1A64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3839" b="17019"/>
          <a:stretch/>
        </p:blipFill>
        <p:spPr>
          <a:xfrm>
            <a:off x="-6690" y="1519580"/>
            <a:ext cx="5814658" cy="4286167"/>
          </a:xfrm>
          <a:prstGeom prst="rect">
            <a:avLst/>
          </a:prstGeom>
        </p:spPr>
      </p:pic>
      <p:sp>
        <p:nvSpPr>
          <p:cNvPr id="8" name="Prostokąt 7">
            <a:extLst>
              <a:ext uri="{FF2B5EF4-FFF2-40B4-BE49-F238E27FC236}">
                <a16:creationId xmlns:a16="http://schemas.microsoft.com/office/drawing/2014/main" id="{0D171055-A59F-475C-9273-6A4E075C6DA0}"/>
              </a:ext>
            </a:extLst>
          </p:cNvPr>
          <p:cNvSpPr/>
          <p:nvPr/>
        </p:nvSpPr>
        <p:spPr>
          <a:xfrm>
            <a:off x="3431704" y="1173523"/>
            <a:ext cx="8784977" cy="4631742"/>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0F5631A-CDE9-47B7-9161-D052EC7FC471}"/>
              </a:ext>
            </a:extLst>
          </p:cNvPr>
          <p:cNvSpPr/>
          <p:nvPr/>
        </p:nvSpPr>
        <p:spPr>
          <a:xfrm>
            <a:off x="3935760" y="1351254"/>
            <a:ext cx="6456040" cy="861774"/>
          </a:xfrm>
          <a:prstGeom prst="rect">
            <a:avLst/>
          </a:prstGeom>
        </p:spPr>
        <p:txBody>
          <a:bodyPr wrap="square">
            <a:spAutoFit/>
          </a:bodyPr>
          <a:lstStyle/>
          <a:p>
            <a:r>
              <a:rPr lang="en-GB" sz="2500" b="1" dirty="0">
                <a:solidFill>
                  <a:schemeClr val="bg1"/>
                </a:solidFill>
              </a:rPr>
              <a:t>During the training on modern trends in decorating cocktails:</a:t>
            </a:r>
            <a:endParaRPr lang="pl-PL" sz="2500" b="1" dirty="0">
              <a:solidFill>
                <a:schemeClr val="bg1"/>
              </a:solidFill>
            </a:endParaRPr>
          </a:p>
        </p:txBody>
      </p:sp>
      <p:sp>
        <p:nvSpPr>
          <p:cNvPr id="11" name="Trójkąt prostokątny 10">
            <a:extLst>
              <a:ext uri="{FF2B5EF4-FFF2-40B4-BE49-F238E27FC236}">
                <a16:creationId xmlns:a16="http://schemas.microsoft.com/office/drawing/2014/main" id="{D3BB9CD8-FE8E-427A-98D9-06D4A99EA5AC}"/>
              </a:ext>
            </a:extLst>
          </p:cNvPr>
          <p:cNvSpPr/>
          <p:nvPr/>
        </p:nvSpPr>
        <p:spPr>
          <a:xfrm rot="16200000">
            <a:off x="3106657" y="1194049"/>
            <a:ext cx="345575" cy="304521"/>
          </a:xfrm>
          <a:prstGeom prst="rtTriangle">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Prostokąt 3">
            <a:extLst>
              <a:ext uri="{FF2B5EF4-FFF2-40B4-BE49-F238E27FC236}">
                <a16:creationId xmlns:a16="http://schemas.microsoft.com/office/drawing/2014/main" id="{507A9013-3707-4921-8E4B-65354C04EAE0}"/>
              </a:ext>
            </a:extLst>
          </p:cNvPr>
          <p:cNvSpPr/>
          <p:nvPr/>
        </p:nvSpPr>
        <p:spPr>
          <a:xfrm>
            <a:off x="3935761" y="2335846"/>
            <a:ext cx="7776863" cy="3037435"/>
          </a:xfrm>
          <a:prstGeom prst="rect">
            <a:avLst/>
          </a:prstGeom>
        </p:spPr>
        <p:txBody>
          <a:bodyPr wrap="square">
            <a:spAutoFit/>
          </a:bodyPr>
          <a:lstStyle/>
          <a:p>
            <a:pPr marL="285750" indent="-285750">
              <a:lnSpc>
                <a:spcPct val="114000"/>
              </a:lnSpc>
              <a:spcAft>
                <a:spcPts val="600"/>
              </a:spcAft>
              <a:buBlip>
                <a:blip r:embed="rId3"/>
              </a:buBlip>
            </a:pPr>
            <a:r>
              <a:rPr lang="en-GB" sz="1600" b="1" dirty="0">
                <a:solidFill>
                  <a:schemeClr val="tx1">
                    <a:lumMod val="75000"/>
                    <a:lumOff val="25000"/>
                  </a:schemeClr>
                </a:solidFill>
              </a:rPr>
              <a:t>A visual learner </a:t>
            </a:r>
            <a:r>
              <a:rPr lang="en-GB" sz="1600" dirty="0">
                <a:solidFill>
                  <a:schemeClr val="tx1">
                    <a:lumMod val="75000"/>
                    <a:lumOff val="25000"/>
                  </a:schemeClr>
                </a:solidFill>
              </a:rPr>
              <a:t>will benefit most from image presentation or film on preparation of decorative elements, photographs or slides depicting ready decorations, observation of real decorative materials, demonstration, work of colleagues and remembering the image of what he does himself,</a:t>
            </a:r>
            <a:endParaRPr lang="pl-PL" sz="1600" dirty="0">
              <a:solidFill>
                <a:schemeClr val="tx1">
                  <a:lumMod val="75000"/>
                  <a:lumOff val="25000"/>
                </a:schemeClr>
              </a:solidFill>
            </a:endParaRPr>
          </a:p>
          <a:p>
            <a:pPr marL="285750" indent="-285750">
              <a:lnSpc>
                <a:spcPct val="114000"/>
              </a:lnSpc>
              <a:spcAft>
                <a:spcPts val="600"/>
              </a:spcAft>
              <a:buBlip>
                <a:blip r:embed="rId3"/>
              </a:buBlip>
            </a:pPr>
            <a:r>
              <a:rPr lang="en-GB" sz="1600" b="1" dirty="0">
                <a:solidFill>
                  <a:schemeClr val="tx1">
                    <a:lumMod val="75000"/>
                    <a:lumOff val="25000"/>
                  </a:schemeClr>
                </a:solidFill>
              </a:rPr>
              <a:t>A auditory learner </a:t>
            </a:r>
            <a:r>
              <a:rPr lang="en-GB" sz="1600" dirty="0">
                <a:solidFill>
                  <a:schemeClr val="tx1">
                    <a:lumMod val="75000"/>
                    <a:lumOff val="25000"/>
                  </a:schemeClr>
                </a:solidFill>
              </a:rPr>
              <a:t> will benefit mostly from  the commentary on the presentation, discussing different materials, the rules for their use, the pre-exercise instruction on the preparation of decorative elements and composition decorations,</a:t>
            </a:r>
            <a:endParaRPr lang="pl-PL" sz="1600" dirty="0">
              <a:solidFill>
                <a:schemeClr val="tx1">
                  <a:lumMod val="75000"/>
                  <a:lumOff val="25000"/>
                </a:schemeClr>
              </a:solidFill>
            </a:endParaRPr>
          </a:p>
          <a:p>
            <a:pPr marL="285750" indent="-285750">
              <a:lnSpc>
                <a:spcPct val="114000"/>
              </a:lnSpc>
              <a:spcAft>
                <a:spcPts val="600"/>
              </a:spcAft>
              <a:buBlip>
                <a:blip r:embed="rId3"/>
              </a:buBlip>
            </a:pPr>
            <a:r>
              <a:rPr lang="en-GB" sz="1600" b="1" dirty="0">
                <a:solidFill>
                  <a:schemeClr val="tx1">
                    <a:lumMod val="75000"/>
                    <a:lumOff val="25000"/>
                  </a:schemeClr>
                </a:solidFill>
              </a:rPr>
              <a:t>An active learner </a:t>
            </a:r>
            <a:r>
              <a:rPr lang="en-GB" sz="1600" dirty="0">
                <a:solidFill>
                  <a:schemeClr val="tx1">
                    <a:lumMod val="75000"/>
                    <a:lumOff val="25000"/>
                  </a:schemeClr>
                </a:solidFill>
              </a:rPr>
              <a:t>will benefit mostly from  active participation in the presentation of the preparation of the workplace, the formation of decorations and the independent performance of these activities.</a:t>
            </a:r>
            <a:endParaRPr lang="pl-PL" sz="1600" dirty="0">
              <a:solidFill>
                <a:schemeClr val="tx1">
                  <a:lumMod val="75000"/>
                  <a:lumOff val="25000"/>
                </a:schemeClr>
              </a:solidFill>
            </a:endParaRPr>
          </a:p>
        </p:txBody>
      </p:sp>
    </p:spTree>
    <p:extLst>
      <p:ext uri="{BB962C8B-B14F-4D97-AF65-F5344CB8AC3E}">
        <p14:creationId xmlns:p14="http://schemas.microsoft.com/office/powerpoint/2010/main" val="80628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EFFECTIVE TEACHING</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8</a:t>
            </a:fld>
            <a:endParaRPr lang="en-US" altLang="pl-PL"/>
          </a:p>
        </p:txBody>
      </p:sp>
      <p:pic>
        <p:nvPicPr>
          <p:cNvPr id="5" name="Obraz 4">
            <a:extLst>
              <a:ext uri="{FF2B5EF4-FFF2-40B4-BE49-F238E27FC236}">
                <a16:creationId xmlns:a16="http://schemas.microsoft.com/office/drawing/2014/main" id="{96D64987-76AE-4058-8C0C-D05287D7155A}"/>
              </a:ext>
            </a:extLst>
          </p:cNvPr>
          <p:cNvPicPr preferRelativeResize="0">
            <a:picLocks/>
          </p:cNvPicPr>
          <p:nvPr/>
        </p:nvPicPr>
        <p:blipFill>
          <a:blip r:embed="rId2"/>
          <a:stretch>
            <a:fillRect/>
          </a:stretch>
        </p:blipFill>
        <p:spPr>
          <a:xfrm flipH="1">
            <a:off x="4221289" y="2708920"/>
            <a:ext cx="74510" cy="2448272"/>
          </a:xfrm>
          <a:prstGeom prst="rect">
            <a:avLst/>
          </a:prstGeom>
        </p:spPr>
      </p:pic>
      <p:sp>
        <p:nvSpPr>
          <p:cNvPr id="8" name="Prostokąt 7">
            <a:extLst>
              <a:ext uri="{FF2B5EF4-FFF2-40B4-BE49-F238E27FC236}">
                <a16:creationId xmlns:a16="http://schemas.microsoft.com/office/drawing/2014/main" id="{085BE8AC-D9D0-445C-92C2-BCE0B69C6C4B}"/>
              </a:ext>
            </a:extLst>
          </p:cNvPr>
          <p:cNvSpPr/>
          <p:nvPr/>
        </p:nvSpPr>
        <p:spPr>
          <a:xfrm>
            <a:off x="4669877" y="2862092"/>
            <a:ext cx="6394675" cy="1908215"/>
          </a:xfrm>
          <a:prstGeom prst="rect">
            <a:avLst/>
          </a:prstGeom>
        </p:spPr>
        <p:txBody>
          <a:bodyPr wrap="square">
            <a:spAutoFit/>
          </a:bodyPr>
          <a:lstStyle/>
          <a:p>
            <a:pPr>
              <a:spcAft>
                <a:spcPts val="1200"/>
              </a:spcAft>
            </a:pPr>
            <a:r>
              <a:rPr lang="en-GB" altLang="pl-PL" dirty="0">
                <a:solidFill>
                  <a:prstClr val="black"/>
                </a:solidFill>
              </a:rPr>
              <a:t>However, individual features dominate to different degrees and are used in various ways, depending on the situation.</a:t>
            </a:r>
          </a:p>
          <a:p>
            <a:pPr>
              <a:spcAft>
                <a:spcPts val="1200"/>
              </a:spcAft>
            </a:pPr>
            <a:r>
              <a:rPr lang="en-GB" altLang="pl-PL" dirty="0">
                <a:solidFill>
                  <a:prstClr val="black"/>
                </a:solidFill>
              </a:rPr>
              <a:t>Regardless of the subject of the training, participants of bartending courses of various degrees, baristas or sommeliers as well as specialist trainings, use all methods of acquiring knowledge and skills.</a:t>
            </a:r>
            <a:endParaRPr lang="pl-PL" altLang="pl-PL" dirty="0">
              <a:solidFill>
                <a:prstClr val="black"/>
              </a:solidFill>
            </a:endParaRPr>
          </a:p>
        </p:txBody>
      </p:sp>
      <p:pic>
        <p:nvPicPr>
          <p:cNvPr id="9" name="Grafika 8">
            <a:extLst>
              <a:ext uri="{FF2B5EF4-FFF2-40B4-BE49-F238E27FC236}">
                <a16:creationId xmlns:a16="http://schemas.microsoft.com/office/drawing/2014/main" id="{F5941815-3DA1-48E7-B31A-436540D255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9575" y="3140968"/>
            <a:ext cx="1746208" cy="1746208"/>
          </a:xfrm>
          <a:prstGeom prst="rect">
            <a:avLst/>
          </a:prstGeom>
        </p:spPr>
      </p:pic>
      <p:sp>
        <p:nvSpPr>
          <p:cNvPr id="2" name="Prostokąt 1">
            <a:extLst>
              <a:ext uri="{FF2B5EF4-FFF2-40B4-BE49-F238E27FC236}">
                <a16:creationId xmlns:a16="http://schemas.microsoft.com/office/drawing/2014/main" id="{D1EB34A7-7CD0-4FD0-8E79-95B527ACC891}"/>
              </a:ext>
            </a:extLst>
          </p:cNvPr>
          <p:cNvSpPr/>
          <p:nvPr/>
        </p:nvSpPr>
        <p:spPr>
          <a:xfrm>
            <a:off x="2855640" y="1318594"/>
            <a:ext cx="7848872" cy="1200329"/>
          </a:xfrm>
          <a:prstGeom prst="rect">
            <a:avLst/>
          </a:prstGeom>
        </p:spPr>
        <p:txBody>
          <a:bodyPr wrap="square">
            <a:spAutoFit/>
          </a:bodyPr>
          <a:lstStyle/>
          <a:p>
            <a:r>
              <a:rPr lang="en-GB" sz="2400" b="1" dirty="0">
                <a:solidFill>
                  <a:srgbClr val="FFC000"/>
                </a:solidFill>
              </a:rPr>
              <a:t>.</a:t>
            </a:r>
          </a:p>
          <a:p>
            <a:r>
              <a:rPr lang="en-GB" sz="2400" b="1" dirty="0">
                <a:solidFill>
                  <a:srgbClr val="FFC000"/>
                </a:solidFill>
              </a:rPr>
              <a:t>Every person is a bit of </a:t>
            </a:r>
            <a:r>
              <a:rPr lang="en-GB" sz="2400" b="1" dirty="0">
                <a:solidFill>
                  <a:srgbClr val="FD6D01"/>
                </a:solidFill>
              </a:rPr>
              <a:t>a auditory, visual, tactile and </a:t>
            </a:r>
            <a:r>
              <a:rPr lang="en-GB" sz="2400" b="1" dirty="0" err="1">
                <a:solidFill>
                  <a:srgbClr val="FD6D01"/>
                </a:solidFill>
              </a:rPr>
              <a:t>kinesthetic</a:t>
            </a:r>
            <a:r>
              <a:rPr lang="en-GB" sz="2400" b="1" dirty="0">
                <a:solidFill>
                  <a:srgbClr val="FD6D01"/>
                </a:solidFill>
              </a:rPr>
              <a:t> learner  </a:t>
            </a:r>
          </a:p>
        </p:txBody>
      </p:sp>
    </p:spTree>
    <p:extLst>
      <p:ext uri="{BB962C8B-B14F-4D97-AF65-F5344CB8AC3E}">
        <p14:creationId xmlns:p14="http://schemas.microsoft.com/office/powerpoint/2010/main" val="31354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EFFECTIVE TEACHING </a:t>
            </a: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9</a:t>
            </a:fld>
            <a:endParaRPr lang="en-US" altLang="pl-PL"/>
          </a:p>
        </p:txBody>
      </p:sp>
      <p:sp>
        <p:nvSpPr>
          <p:cNvPr id="8" name="Prostokąt 7">
            <a:extLst>
              <a:ext uri="{FF2B5EF4-FFF2-40B4-BE49-F238E27FC236}">
                <a16:creationId xmlns:a16="http://schemas.microsoft.com/office/drawing/2014/main" id="{15AA00C6-2B26-4940-89AC-4D0500017473}"/>
              </a:ext>
            </a:extLst>
          </p:cNvPr>
          <p:cNvSpPr/>
          <p:nvPr/>
        </p:nvSpPr>
        <p:spPr>
          <a:xfrm>
            <a:off x="4655840" y="2965742"/>
            <a:ext cx="6696744" cy="1754326"/>
          </a:xfrm>
          <a:prstGeom prst="rect">
            <a:avLst/>
          </a:prstGeom>
        </p:spPr>
        <p:txBody>
          <a:bodyPr wrap="square">
            <a:spAutoFit/>
          </a:bodyPr>
          <a:lstStyle/>
          <a:p>
            <a:r>
              <a:rPr lang="en-GB" altLang="pl-PL" dirty="0"/>
              <a:t>Regardless of the topic and objectives of the training, regardless of whether it concerns basic bartending or specialist skills, such as flair or latte art and other necessary skills in this profession, the trainer's duties include discussing, explaining, showing and enabling participants to perform similar tasks in practice, sharing materials, recording observations, or the use of different training methods.</a:t>
            </a:r>
            <a:endParaRPr lang="pl-PL" altLang="pl-PL" dirty="0"/>
          </a:p>
        </p:txBody>
      </p:sp>
      <p:pic>
        <p:nvPicPr>
          <p:cNvPr id="10" name="Grafika 9">
            <a:extLst>
              <a:ext uri="{FF2B5EF4-FFF2-40B4-BE49-F238E27FC236}">
                <a16:creationId xmlns:a16="http://schemas.microsoft.com/office/drawing/2014/main" id="{982BC593-7C5C-4868-94AA-352BDB88E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9575" y="3050095"/>
            <a:ext cx="1746208" cy="1862620"/>
          </a:xfrm>
          <a:prstGeom prst="rect">
            <a:avLst/>
          </a:prstGeom>
        </p:spPr>
      </p:pic>
      <p:pic>
        <p:nvPicPr>
          <p:cNvPr id="9" name="Obraz 8">
            <a:extLst>
              <a:ext uri="{FF2B5EF4-FFF2-40B4-BE49-F238E27FC236}">
                <a16:creationId xmlns:a16="http://schemas.microsoft.com/office/drawing/2014/main" id="{67E767FC-63B2-4DB5-A925-30CACF82C18A}"/>
              </a:ext>
            </a:extLst>
          </p:cNvPr>
          <p:cNvPicPr preferRelativeResize="0">
            <a:picLocks/>
          </p:cNvPicPr>
          <p:nvPr/>
        </p:nvPicPr>
        <p:blipFill>
          <a:blip r:embed="rId4"/>
          <a:stretch>
            <a:fillRect/>
          </a:stretch>
        </p:blipFill>
        <p:spPr>
          <a:xfrm flipH="1">
            <a:off x="4221289" y="2708920"/>
            <a:ext cx="74510" cy="2448272"/>
          </a:xfrm>
          <a:prstGeom prst="rect">
            <a:avLst/>
          </a:prstGeom>
        </p:spPr>
      </p:pic>
    </p:spTree>
    <p:extLst>
      <p:ext uri="{BB962C8B-B14F-4D97-AF65-F5344CB8AC3E}">
        <p14:creationId xmlns:p14="http://schemas.microsoft.com/office/powerpoint/2010/main" val="3812429884"/>
      </p:ext>
    </p:extLst>
  </p:cSld>
  <p:clrMapOvr>
    <a:masterClrMapping/>
  </p:clrMapOvr>
</p:sld>
</file>

<file path=ppt/theme/theme1.xml><?xml version="1.0" encoding="utf-8"?>
<a:theme xmlns:a="http://schemas.openxmlformats.org/drawingml/2006/main" name="1_M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TS2</Template>
  <TotalTime>4835</TotalTime>
  <Words>2635</Words>
  <Application>Microsoft Office PowerPoint</Application>
  <PresentationFormat>Panoramiczny</PresentationFormat>
  <Paragraphs>378</Paragraphs>
  <Slides>40</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40</vt:i4>
      </vt:variant>
    </vt:vector>
  </HeadingPairs>
  <TitlesOfParts>
    <vt:vector size="44" baseType="lpstr">
      <vt:lpstr>Arial</vt:lpstr>
      <vt:lpstr>Calibri</vt:lpstr>
      <vt:lpstr>Wingdings</vt:lpstr>
      <vt:lpstr>1_MK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TEACHING AIDS</vt:lpstr>
      <vt:lpstr>Prezentacja programu PowerPoint</vt:lpstr>
      <vt:lpstr>Prezentacja programu PowerPoint</vt:lpstr>
      <vt:lpstr>Prezentacja programu PowerPoint</vt:lpstr>
      <vt:lpstr>Prezentacja programu PowerPoint</vt:lpstr>
      <vt:lpstr>Prezentacja programu PowerPoint</vt:lpstr>
      <vt:lpstr>APPLICATION OF EXPOSITORY METHODS IN THE TRAINING ”MODERN COCKTAILS  DECORATIONS"</vt:lpstr>
      <vt:lpstr>” APPLICATION OF PROBLEM METHODS IN THE TRAINING ”MODERN COCKTAILS  DECORATIONS"</vt:lpstr>
      <vt:lpstr> APPLICATION OF PRACTICAL METHODS IN THE TRAINING ”MODERN COCKTAILS  DECORATIONS"</vt:lpstr>
      <vt:lpstr>Prezentacja programu PowerPoint</vt:lpstr>
      <vt:lpstr>APPLICATION OF PRACTICAL METHODS IN THE TRAINING ”MODERN COCKTAILS  DECORATIONS”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dc:creator>
  <cp:lastModifiedBy>Sawa</cp:lastModifiedBy>
  <cp:revision>806</cp:revision>
  <cp:lastPrinted>2013-06-24T05:55:58Z</cp:lastPrinted>
  <dcterms:created xsi:type="dcterms:W3CDTF">2013-01-04T21:46:29Z</dcterms:created>
  <dcterms:modified xsi:type="dcterms:W3CDTF">2019-04-17T18:19:26Z</dcterms:modified>
</cp:coreProperties>
</file>