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Lst>
  <p:notesMasterIdLst>
    <p:notesMasterId r:id="rId49"/>
  </p:notesMasterIdLst>
  <p:handoutMasterIdLst>
    <p:handoutMasterId r:id="rId50"/>
  </p:handoutMasterIdLst>
  <p:sldIdLst>
    <p:sldId id="256" r:id="rId2"/>
    <p:sldId id="290" r:id="rId3"/>
    <p:sldId id="317" r:id="rId4"/>
    <p:sldId id="318" r:id="rId5"/>
    <p:sldId id="319" r:id="rId6"/>
    <p:sldId id="320" r:id="rId7"/>
    <p:sldId id="321" r:id="rId8"/>
    <p:sldId id="322" r:id="rId9"/>
    <p:sldId id="323" r:id="rId10"/>
    <p:sldId id="325" r:id="rId11"/>
    <p:sldId id="324" r:id="rId12"/>
    <p:sldId id="326" r:id="rId13"/>
    <p:sldId id="327" r:id="rId14"/>
    <p:sldId id="328" r:id="rId15"/>
    <p:sldId id="329" r:id="rId16"/>
    <p:sldId id="330" r:id="rId17"/>
    <p:sldId id="331" r:id="rId18"/>
    <p:sldId id="332" r:id="rId19"/>
    <p:sldId id="333" r:id="rId20"/>
    <p:sldId id="334" r:id="rId21"/>
    <p:sldId id="335" r:id="rId22"/>
    <p:sldId id="336" r:id="rId23"/>
    <p:sldId id="337" r:id="rId24"/>
    <p:sldId id="338" r:id="rId25"/>
    <p:sldId id="340" r:id="rId26"/>
    <p:sldId id="339" r:id="rId27"/>
    <p:sldId id="341" r:id="rId28"/>
    <p:sldId id="342" r:id="rId29"/>
    <p:sldId id="343" r:id="rId30"/>
    <p:sldId id="344" r:id="rId31"/>
    <p:sldId id="345" r:id="rId32"/>
    <p:sldId id="346" r:id="rId33"/>
    <p:sldId id="347" r:id="rId34"/>
    <p:sldId id="348" r:id="rId35"/>
    <p:sldId id="349" r:id="rId36"/>
    <p:sldId id="350" r:id="rId37"/>
    <p:sldId id="351" r:id="rId38"/>
    <p:sldId id="352" r:id="rId39"/>
    <p:sldId id="353" r:id="rId40"/>
    <p:sldId id="354" r:id="rId41"/>
    <p:sldId id="355" r:id="rId42"/>
    <p:sldId id="357" r:id="rId43"/>
    <p:sldId id="356" r:id="rId44"/>
    <p:sldId id="358" r:id="rId45"/>
    <p:sldId id="359" r:id="rId46"/>
    <p:sldId id="360" r:id="rId47"/>
    <p:sldId id="315" r:id="rId48"/>
  </p:sldIdLst>
  <p:sldSz cx="12192000" cy="6858000"/>
  <p:notesSz cx="7099300" cy="10234613"/>
  <p:defaultTextStyle>
    <a:defPPr>
      <a:defRPr lang="pl-P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5938"/>
    <a:srgbClr val="F4433E"/>
    <a:srgbClr val="FF9900"/>
    <a:srgbClr val="FF8803"/>
    <a:srgbClr val="19181E"/>
    <a:srgbClr val="F39D03"/>
    <a:srgbClr val="FBA103"/>
    <a:srgbClr val="1A171F"/>
    <a:srgbClr val="FFFFFF"/>
    <a:srgbClr val="1A18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52" autoAdjust="0"/>
    <p:restoredTop sz="94673"/>
  </p:normalViewPr>
  <p:slideViewPr>
    <p:cSldViewPr>
      <p:cViewPr>
        <p:scale>
          <a:sx n="75" d="100"/>
          <a:sy n="75" d="100"/>
        </p:scale>
        <p:origin x="1950" y="8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19643134-0858-4A9B-A6BA-A7F7B2263031}"/>
              </a:ext>
            </a:extLst>
          </p:cNvPr>
          <p:cNvSpPr>
            <a:spLocks noGrp="1"/>
          </p:cNvSpPr>
          <p:nvPr>
            <p:ph type="hdr" sz="quarter"/>
          </p:nvPr>
        </p:nvSpPr>
        <p:spPr>
          <a:xfrm>
            <a:off x="0" y="0"/>
            <a:ext cx="3076575" cy="511175"/>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pl-PL"/>
          </a:p>
        </p:txBody>
      </p:sp>
      <p:sp>
        <p:nvSpPr>
          <p:cNvPr id="3" name="Symbol zastępczy daty 2">
            <a:extLst>
              <a:ext uri="{FF2B5EF4-FFF2-40B4-BE49-F238E27FC236}">
                <a16:creationId xmlns:a16="http://schemas.microsoft.com/office/drawing/2014/main" id="{4B0051F6-38E7-4A71-960D-FACE4439BA11}"/>
              </a:ext>
            </a:extLst>
          </p:cNvPr>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94EFB505-70A1-4765-9ACF-429564792C96}" type="datetimeFigureOut">
              <a:rPr lang="pl-PL"/>
              <a:pPr>
                <a:defRPr/>
              </a:pPr>
              <a:t>26.04.2019</a:t>
            </a:fld>
            <a:endParaRPr lang="pl-PL"/>
          </a:p>
        </p:txBody>
      </p:sp>
      <p:sp>
        <p:nvSpPr>
          <p:cNvPr id="4" name="Symbol zastępczy stopki 3">
            <a:extLst>
              <a:ext uri="{FF2B5EF4-FFF2-40B4-BE49-F238E27FC236}">
                <a16:creationId xmlns:a16="http://schemas.microsoft.com/office/drawing/2014/main" id="{67C2E76B-8966-4A00-B507-FF2B66A1F460}"/>
              </a:ext>
            </a:extLst>
          </p:cNvPr>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pl-PL"/>
          </a:p>
        </p:txBody>
      </p:sp>
      <p:sp>
        <p:nvSpPr>
          <p:cNvPr id="5" name="Symbol zastępczy numeru slajdu 4">
            <a:extLst>
              <a:ext uri="{FF2B5EF4-FFF2-40B4-BE49-F238E27FC236}">
                <a16:creationId xmlns:a16="http://schemas.microsoft.com/office/drawing/2014/main" id="{BBD0811F-3215-4259-B788-860795B3415C}"/>
              </a:ext>
            </a:extLst>
          </p:cNvPr>
          <p:cNvSpPr>
            <a:spLocks noGrp="1"/>
          </p:cNvSpPr>
          <p:nvPr>
            <p:ph type="sldNum" sz="quarter" idx="3"/>
          </p:nvPr>
        </p:nvSpPr>
        <p:spPr>
          <a:xfrm>
            <a:off x="4021138" y="9721850"/>
            <a:ext cx="3076575" cy="5111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6A4CA16-37F3-499A-BEED-4A8BCE703EA7}"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09AAB0AE-9957-41FE-A5ED-B644E56E4661}"/>
              </a:ext>
            </a:extLst>
          </p:cNvPr>
          <p:cNvSpPr>
            <a:spLocks noGrp="1"/>
          </p:cNvSpPr>
          <p:nvPr>
            <p:ph type="hdr" sz="quarter"/>
          </p:nvPr>
        </p:nvSpPr>
        <p:spPr>
          <a:xfrm>
            <a:off x="0" y="0"/>
            <a:ext cx="3076575" cy="511175"/>
          </a:xfrm>
          <a:prstGeom prst="rect">
            <a:avLst/>
          </a:prstGeom>
        </p:spPr>
        <p:txBody>
          <a:bodyPr vert="horz" lIns="99048" tIns="49524" rIns="99048" bIns="49524" rtlCol="0"/>
          <a:lstStyle>
            <a:lvl1pPr algn="l" eaLnBrk="1" fontAlgn="auto" hangingPunct="1">
              <a:spcBef>
                <a:spcPts val="0"/>
              </a:spcBef>
              <a:spcAft>
                <a:spcPts val="0"/>
              </a:spcAft>
              <a:defRPr sz="1300">
                <a:latin typeface="+mn-lt"/>
                <a:cs typeface="+mn-cs"/>
              </a:defRPr>
            </a:lvl1pPr>
          </a:lstStyle>
          <a:p>
            <a:pPr>
              <a:defRPr/>
            </a:pPr>
            <a:endParaRPr lang="pl-PL"/>
          </a:p>
        </p:txBody>
      </p:sp>
      <p:sp>
        <p:nvSpPr>
          <p:cNvPr id="3" name="Symbol zastępczy daty 2">
            <a:extLst>
              <a:ext uri="{FF2B5EF4-FFF2-40B4-BE49-F238E27FC236}">
                <a16:creationId xmlns:a16="http://schemas.microsoft.com/office/drawing/2014/main" id="{D7DB7563-CCB6-4845-A2D0-C948769D81C3}"/>
              </a:ext>
            </a:extLst>
          </p:cNvPr>
          <p:cNvSpPr>
            <a:spLocks noGrp="1"/>
          </p:cNvSpPr>
          <p:nvPr>
            <p:ph type="dt" idx="1"/>
          </p:nvPr>
        </p:nvSpPr>
        <p:spPr>
          <a:xfrm>
            <a:off x="4021138" y="0"/>
            <a:ext cx="3076575" cy="511175"/>
          </a:xfrm>
          <a:prstGeom prst="rect">
            <a:avLst/>
          </a:prstGeom>
        </p:spPr>
        <p:txBody>
          <a:bodyPr vert="horz" lIns="99048" tIns="49524" rIns="99048" bIns="49524" rtlCol="0"/>
          <a:lstStyle>
            <a:lvl1pPr algn="r" eaLnBrk="1" fontAlgn="auto" hangingPunct="1">
              <a:spcBef>
                <a:spcPts val="0"/>
              </a:spcBef>
              <a:spcAft>
                <a:spcPts val="0"/>
              </a:spcAft>
              <a:defRPr sz="1300">
                <a:latin typeface="+mn-lt"/>
                <a:cs typeface="+mn-cs"/>
              </a:defRPr>
            </a:lvl1pPr>
          </a:lstStyle>
          <a:p>
            <a:pPr>
              <a:defRPr/>
            </a:pPr>
            <a:fld id="{05E376B0-35C7-47EA-B964-113D4D372017}" type="datetimeFigureOut">
              <a:rPr lang="pl-PL"/>
              <a:pPr>
                <a:defRPr/>
              </a:pPr>
              <a:t>26.04.2019</a:t>
            </a:fld>
            <a:endParaRPr lang="pl-PL"/>
          </a:p>
        </p:txBody>
      </p:sp>
      <p:sp>
        <p:nvSpPr>
          <p:cNvPr id="4" name="Symbol zastępczy obrazu slajdu 3">
            <a:extLst>
              <a:ext uri="{FF2B5EF4-FFF2-40B4-BE49-F238E27FC236}">
                <a16:creationId xmlns:a16="http://schemas.microsoft.com/office/drawing/2014/main" id="{88F878EB-6A22-48E2-BCAA-5ABB4574B1F8}"/>
              </a:ext>
            </a:extLst>
          </p:cNvPr>
          <p:cNvSpPr>
            <a:spLocks noGrp="1" noRot="1" noChangeAspect="1"/>
          </p:cNvSpPr>
          <p:nvPr>
            <p:ph type="sldImg" idx="2"/>
          </p:nvPr>
        </p:nvSpPr>
        <p:spPr>
          <a:xfrm>
            <a:off x="139700" y="768350"/>
            <a:ext cx="6819900" cy="3836988"/>
          </a:xfrm>
          <a:prstGeom prst="rect">
            <a:avLst/>
          </a:prstGeom>
          <a:noFill/>
          <a:ln w="12700">
            <a:solidFill>
              <a:prstClr val="black"/>
            </a:solidFill>
          </a:ln>
        </p:spPr>
        <p:txBody>
          <a:bodyPr vert="horz" lIns="99048" tIns="49524" rIns="99048" bIns="49524" rtlCol="0" anchor="ctr"/>
          <a:lstStyle/>
          <a:p>
            <a:pPr lvl="0"/>
            <a:endParaRPr lang="pl-PL" noProof="0"/>
          </a:p>
        </p:txBody>
      </p:sp>
      <p:sp>
        <p:nvSpPr>
          <p:cNvPr id="5" name="Symbol zastępczy notatek 4">
            <a:extLst>
              <a:ext uri="{FF2B5EF4-FFF2-40B4-BE49-F238E27FC236}">
                <a16:creationId xmlns:a16="http://schemas.microsoft.com/office/drawing/2014/main" id="{42CAFBB9-895B-4996-910F-5D1C49EDA429}"/>
              </a:ext>
            </a:extLst>
          </p:cNvPr>
          <p:cNvSpPr>
            <a:spLocks noGrp="1"/>
          </p:cNvSpPr>
          <p:nvPr>
            <p:ph type="body" sz="quarter" idx="3"/>
          </p:nvPr>
        </p:nvSpPr>
        <p:spPr>
          <a:xfrm>
            <a:off x="709613" y="4860925"/>
            <a:ext cx="5680075" cy="4605338"/>
          </a:xfrm>
          <a:prstGeom prst="rect">
            <a:avLst/>
          </a:prstGeom>
        </p:spPr>
        <p:txBody>
          <a:bodyPr vert="horz" lIns="99048" tIns="49524" rIns="99048" bIns="49524" rtlCol="0"/>
          <a:lstStyle/>
          <a:p>
            <a:pPr lvl="0"/>
            <a:r>
              <a:rPr lang="pl-PL" noProof="0"/>
              <a:t>Kliknij, aby edytować style wzorca tekstu</a:t>
            </a:r>
          </a:p>
          <a:p>
            <a:pPr lvl="1"/>
            <a:r>
              <a:rPr lang="pl-PL" noProof="0"/>
              <a:t>Drugi poziom</a:t>
            </a:r>
          </a:p>
          <a:p>
            <a:pPr lvl="2"/>
            <a:r>
              <a:rPr lang="pl-PL" noProof="0"/>
              <a:t>Trzeci poziom</a:t>
            </a:r>
          </a:p>
          <a:p>
            <a:pPr lvl="3"/>
            <a:r>
              <a:rPr lang="pl-PL" noProof="0"/>
              <a:t>Czwarty poziom</a:t>
            </a:r>
          </a:p>
          <a:p>
            <a:pPr lvl="4"/>
            <a:r>
              <a:rPr lang="pl-PL" noProof="0"/>
              <a:t>Piąty poziom</a:t>
            </a:r>
          </a:p>
        </p:txBody>
      </p:sp>
      <p:sp>
        <p:nvSpPr>
          <p:cNvPr id="6" name="Symbol zastępczy stopki 5">
            <a:extLst>
              <a:ext uri="{FF2B5EF4-FFF2-40B4-BE49-F238E27FC236}">
                <a16:creationId xmlns:a16="http://schemas.microsoft.com/office/drawing/2014/main" id="{4054A53E-1C5D-4DBC-AD02-D2F89BD4319E}"/>
              </a:ext>
            </a:extLst>
          </p:cNvPr>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cs typeface="+mn-cs"/>
              </a:defRPr>
            </a:lvl1pPr>
          </a:lstStyle>
          <a:p>
            <a:pPr>
              <a:defRPr/>
            </a:pPr>
            <a:endParaRPr lang="pl-PL"/>
          </a:p>
        </p:txBody>
      </p:sp>
      <p:sp>
        <p:nvSpPr>
          <p:cNvPr id="7" name="Symbol zastępczy numeru slajdu 6">
            <a:extLst>
              <a:ext uri="{FF2B5EF4-FFF2-40B4-BE49-F238E27FC236}">
                <a16:creationId xmlns:a16="http://schemas.microsoft.com/office/drawing/2014/main" id="{E3E3E1F0-FAE3-4A21-9571-440557AEB74A}"/>
              </a:ext>
            </a:extLst>
          </p:cNvPr>
          <p:cNvSpPr>
            <a:spLocks noGrp="1"/>
          </p:cNvSpPr>
          <p:nvPr>
            <p:ph type="sldNum" sz="quarter" idx="5"/>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eaLnBrk="1" hangingPunct="1">
              <a:defRPr sz="1300"/>
            </a:lvl1pPr>
          </a:lstStyle>
          <a:p>
            <a:pPr>
              <a:defRPr/>
            </a:pPr>
            <a:fld id="{E081964A-7C56-4E4D-87AA-70D1D2E23ADB}"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0FC714F5-44C7-47E6-88EF-E5F6F21EAF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Symbol zastępczy notatek 2">
            <a:extLst>
              <a:ext uri="{FF2B5EF4-FFF2-40B4-BE49-F238E27FC236}">
                <a16:creationId xmlns:a16="http://schemas.microsoft.com/office/drawing/2014/main" id="{D3A6400C-FCC2-4C1E-ABF8-6D460667CF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ltLang="pl-PL"/>
          </a:p>
        </p:txBody>
      </p:sp>
      <p:sp>
        <p:nvSpPr>
          <p:cNvPr id="8196" name="Symbol zastępczy numeru slajdu 3">
            <a:extLst>
              <a:ext uri="{FF2B5EF4-FFF2-40B4-BE49-F238E27FC236}">
                <a16:creationId xmlns:a16="http://schemas.microsoft.com/office/drawing/2014/main" id="{28F392D6-EFCE-4DA4-B974-AFF2C88DDB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B3A61C4-CB82-4738-8831-9D641C58305A}" type="slidenum">
              <a:rPr lang="pl-PL" altLang="pl-PL" smtClean="0"/>
              <a:pPr/>
              <a:t>1</a:t>
            </a:fld>
            <a:endParaRPr lang="pl-PL" alt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obrazu slajdu 1">
            <a:extLst>
              <a:ext uri="{FF2B5EF4-FFF2-40B4-BE49-F238E27FC236}">
                <a16:creationId xmlns:a16="http://schemas.microsoft.com/office/drawing/2014/main" id="{0FC714F5-44C7-47E6-88EF-E5F6F21EAF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Symbol zastępczy notatek 2">
            <a:extLst>
              <a:ext uri="{FF2B5EF4-FFF2-40B4-BE49-F238E27FC236}">
                <a16:creationId xmlns:a16="http://schemas.microsoft.com/office/drawing/2014/main" id="{D3A6400C-FCC2-4C1E-ABF8-6D460667CF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ltLang="pl-PL"/>
          </a:p>
        </p:txBody>
      </p:sp>
      <p:sp>
        <p:nvSpPr>
          <p:cNvPr id="8196" name="Symbol zastępczy numeru slajdu 3">
            <a:extLst>
              <a:ext uri="{FF2B5EF4-FFF2-40B4-BE49-F238E27FC236}">
                <a16:creationId xmlns:a16="http://schemas.microsoft.com/office/drawing/2014/main" id="{28F392D6-EFCE-4DA4-B974-AFF2C88DDB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B3A61C4-CB82-4738-8831-9D641C58305A}" type="slidenum">
              <a:rPr lang="pl-PL" altLang="pl-PL" smtClean="0"/>
              <a:pPr/>
              <a:t>47</a:t>
            </a:fld>
            <a:endParaRPr lang="pl-PL" altLang="pl-PL"/>
          </a:p>
        </p:txBody>
      </p:sp>
    </p:spTree>
    <p:extLst>
      <p:ext uri="{BB962C8B-B14F-4D97-AF65-F5344CB8AC3E}">
        <p14:creationId xmlns:p14="http://schemas.microsoft.com/office/powerpoint/2010/main" val="36600957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
    <p:spTree>
      <p:nvGrpSpPr>
        <p:cNvPr id="1" name=""/>
        <p:cNvGrpSpPr/>
        <p:nvPr/>
      </p:nvGrpSpPr>
      <p:grpSpPr>
        <a:xfrm>
          <a:off x="0" y="0"/>
          <a:ext cx="0" cy="0"/>
          <a:chOff x="0" y="0"/>
          <a:chExt cx="0" cy="0"/>
        </a:xfrm>
      </p:grpSpPr>
      <p:sp>
        <p:nvSpPr>
          <p:cNvPr id="19" name="Prostokąt 18">
            <a:extLst>
              <a:ext uri="{FF2B5EF4-FFF2-40B4-BE49-F238E27FC236}">
                <a16:creationId xmlns:a16="http://schemas.microsoft.com/office/drawing/2014/main" id="{B465F669-2400-4B65-9B92-9A0360F82416}"/>
              </a:ext>
            </a:extLst>
          </p:cNvPr>
          <p:cNvSpPr/>
          <p:nvPr userDrawn="1"/>
        </p:nvSpPr>
        <p:spPr>
          <a:xfrm>
            <a:off x="10718974" y="3900190"/>
            <a:ext cx="1473026" cy="1473026"/>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6000" b="1" dirty="0">
              <a:solidFill>
                <a:srgbClr val="FBBE03"/>
              </a:solidFill>
            </a:endParaRPr>
          </a:p>
        </p:txBody>
      </p:sp>
      <p:pic>
        <p:nvPicPr>
          <p:cNvPr id="20" name="Obraz 19">
            <a:extLst>
              <a:ext uri="{FF2B5EF4-FFF2-40B4-BE49-F238E27FC236}">
                <a16:creationId xmlns:a16="http://schemas.microsoft.com/office/drawing/2014/main" id="{38799BB6-EAB7-42E8-BD2C-8E6C6CBDC7F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25280" y="5921601"/>
            <a:ext cx="1141439" cy="565013"/>
          </a:xfrm>
          <a:prstGeom prst="rect">
            <a:avLst/>
          </a:prstGeom>
        </p:spPr>
      </p:pic>
      <p:pic>
        <p:nvPicPr>
          <p:cNvPr id="14" name="Obraz 13">
            <a:extLst>
              <a:ext uri="{FF2B5EF4-FFF2-40B4-BE49-F238E27FC236}">
                <a16:creationId xmlns:a16="http://schemas.microsoft.com/office/drawing/2014/main" id="{99E1B771-A320-4CA1-B3EC-1C6FA2CB05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7472" y="5849972"/>
            <a:ext cx="561891" cy="565013"/>
          </a:xfrm>
          <a:prstGeom prst="rect">
            <a:avLst/>
          </a:prstGeom>
        </p:spPr>
      </p:pic>
      <p:pic>
        <p:nvPicPr>
          <p:cNvPr id="25" name="Obraz 24">
            <a:extLst>
              <a:ext uri="{FF2B5EF4-FFF2-40B4-BE49-F238E27FC236}">
                <a16:creationId xmlns:a16="http://schemas.microsoft.com/office/drawing/2014/main" id="{8BD595BC-D814-42AA-85E0-2C03627738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46866" y="550686"/>
            <a:ext cx="1944216" cy="574058"/>
          </a:xfrm>
          <a:prstGeom prst="rect">
            <a:avLst/>
          </a:prstGeom>
        </p:spPr>
      </p:pic>
      <p:pic>
        <p:nvPicPr>
          <p:cNvPr id="12" name="Obraz 11">
            <a:extLst>
              <a:ext uri="{FF2B5EF4-FFF2-40B4-BE49-F238E27FC236}">
                <a16:creationId xmlns:a16="http://schemas.microsoft.com/office/drawing/2014/main" id="{7E3D65AF-A504-43B6-95E5-13001071E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1384" y="5719127"/>
            <a:ext cx="723580" cy="781523"/>
          </a:xfrm>
          <a:prstGeom prst="rect">
            <a:avLst/>
          </a:prstGeom>
        </p:spPr>
      </p:pic>
      <p:pic>
        <p:nvPicPr>
          <p:cNvPr id="22" name="Obraz 21">
            <a:extLst>
              <a:ext uri="{FF2B5EF4-FFF2-40B4-BE49-F238E27FC236}">
                <a16:creationId xmlns:a16="http://schemas.microsoft.com/office/drawing/2014/main" id="{6A5D060F-2555-4F4D-850D-FFC6BD65658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927"/>
          <a:stretch/>
        </p:blipFill>
        <p:spPr>
          <a:xfrm>
            <a:off x="1810528" y="0"/>
            <a:ext cx="4216922" cy="4204486"/>
          </a:xfrm>
          <a:prstGeom prst="rect">
            <a:avLst/>
          </a:prstGeom>
        </p:spPr>
      </p:pic>
      <p:sp>
        <p:nvSpPr>
          <p:cNvPr id="10" name="Prostokąt 9">
            <a:extLst>
              <a:ext uri="{FF2B5EF4-FFF2-40B4-BE49-F238E27FC236}">
                <a16:creationId xmlns:a16="http://schemas.microsoft.com/office/drawing/2014/main" id="{33FDF39B-5A01-4122-A493-0B0510F8AA53}"/>
              </a:ext>
            </a:extLst>
          </p:cNvPr>
          <p:cNvSpPr/>
          <p:nvPr userDrawn="1"/>
        </p:nvSpPr>
        <p:spPr>
          <a:xfrm>
            <a:off x="0" y="2492896"/>
            <a:ext cx="1810528" cy="1711590"/>
          </a:xfrm>
          <a:prstGeom prst="rect">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6000" b="1" dirty="0">
              <a:solidFill>
                <a:srgbClr val="FBBE03"/>
              </a:solidFill>
            </a:endParaRPr>
          </a:p>
        </p:txBody>
      </p:sp>
      <p:pic>
        <p:nvPicPr>
          <p:cNvPr id="11" name="Obraz 10">
            <a:extLst>
              <a:ext uri="{FF2B5EF4-FFF2-40B4-BE49-F238E27FC236}">
                <a16:creationId xmlns:a16="http://schemas.microsoft.com/office/drawing/2014/main" id="{06CAB9E5-3203-4933-8739-28D981551E2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25604" y="-9738"/>
            <a:ext cx="1811378" cy="1811378"/>
          </a:xfrm>
          <a:prstGeom prst="rect">
            <a:avLst/>
          </a:prstGeom>
        </p:spPr>
      </p:pic>
    </p:spTree>
    <p:extLst>
      <p:ext uri="{BB962C8B-B14F-4D97-AF65-F5344CB8AC3E}">
        <p14:creationId xmlns:p14="http://schemas.microsoft.com/office/powerpoint/2010/main" val="2290876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ABB4351-66BE-40E5-80C8-67A3440A49D3}"/>
              </a:ext>
            </a:extLst>
          </p:cNvPr>
          <p:cNvSpPr>
            <a:spLocks noGrp="1"/>
          </p:cNvSpPr>
          <p:nvPr>
            <p:ph type="dt" sz="half" idx="10"/>
          </p:nvPr>
        </p:nvSpPr>
        <p:spPr/>
        <p:txBody>
          <a:bodyPr/>
          <a:lstStyle>
            <a:lvl1pPr>
              <a:defRPr/>
            </a:lvl1pPr>
          </a:lstStyle>
          <a:p>
            <a:pPr>
              <a:defRPr/>
            </a:pPr>
            <a:fld id="{A4404693-22D9-4978-BD0D-0E0C1A9584D7}" type="datetime1">
              <a:rPr lang="en-US" smtClean="0"/>
              <a:t>4/26/2019</a:t>
            </a:fld>
            <a:endParaRPr lang="en-US" dirty="0"/>
          </a:p>
        </p:txBody>
      </p:sp>
      <p:sp>
        <p:nvSpPr>
          <p:cNvPr id="5" name="Symbol zastępczy stopki 4">
            <a:extLst>
              <a:ext uri="{FF2B5EF4-FFF2-40B4-BE49-F238E27FC236}">
                <a16:creationId xmlns:a16="http://schemas.microsoft.com/office/drawing/2014/main" id="{93C9F432-0972-4610-B058-D79C8A8BC7FD}"/>
              </a:ext>
            </a:extLst>
          </p:cNvPr>
          <p:cNvSpPr>
            <a:spLocks noGrp="1"/>
          </p:cNvSpPr>
          <p:nvPr>
            <p:ph type="ftr" sz="quarter" idx="11"/>
          </p:nvPr>
        </p:nvSpPr>
        <p:spPr/>
        <p:txBody>
          <a:bodyPr/>
          <a:lstStyle>
            <a:lvl1pPr>
              <a:defRPr/>
            </a:lvl1pPr>
          </a:lstStyle>
          <a:p>
            <a:pPr>
              <a:defRPr/>
            </a:pPr>
            <a:endParaRPr lang="en-US"/>
          </a:p>
        </p:txBody>
      </p:sp>
      <p:sp>
        <p:nvSpPr>
          <p:cNvPr id="6" name="Symbol zastępczy numeru slajdu 5">
            <a:extLst>
              <a:ext uri="{FF2B5EF4-FFF2-40B4-BE49-F238E27FC236}">
                <a16:creationId xmlns:a16="http://schemas.microsoft.com/office/drawing/2014/main" id="{0AE6D06A-9EBD-4F83-A300-40D9DF435705}"/>
              </a:ext>
            </a:extLst>
          </p:cNvPr>
          <p:cNvSpPr>
            <a:spLocks noGrp="1"/>
          </p:cNvSpPr>
          <p:nvPr>
            <p:ph type="sldNum" sz="quarter" idx="12"/>
          </p:nvPr>
        </p:nvSpPr>
        <p:spPr/>
        <p:txBody>
          <a:bodyPr/>
          <a:lstStyle>
            <a:lvl1pPr>
              <a:defRPr/>
            </a:lvl1pPr>
          </a:lstStyle>
          <a:p>
            <a:pPr>
              <a:defRPr/>
            </a:pPr>
            <a:fld id="{0AC433BF-5A61-403D-9981-523A341E46C3}" type="slidenum">
              <a:rPr lang="en-US" altLang="pl-PL"/>
              <a:pPr>
                <a:defRPr/>
              </a:pPr>
              <a:t>‹#›</a:t>
            </a:fld>
            <a:endParaRPr lang="en-US" altLang="pl-PL"/>
          </a:p>
        </p:txBody>
      </p:sp>
    </p:spTree>
    <p:extLst>
      <p:ext uri="{BB962C8B-B14F-4D97-AF65-F5344CB8AC3E}">
        <p14:creationId xmlns:p14="http://schemas.microsoft.com/office/powerpoint/2010/main" val="1869978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9200" y="274639"/>
            <a:ext cx="27432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09600" y="274639"/>
            <a:ext cx="80264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B20F1360-4A02-4460-94DE-94315710E575}"/>
              </a:ext>
            </a:extLst>
          </p:cNvPr>
          <p:cNvSpPr>
            <a:spLocks noGrp="1"/>
          </p:cNvSpPr>
          <p:nvPr>
            <p:ph type="dt" sz="half" idx="10"/>
          </p:nvPr>
        </p:nvSpPr>
        <p:spPr/>
        <p:txBody>
          <a:bodyPr/>
          <a:lstStyle>
            <a:lvl1pPr>
              <a:defRPr/>
            </a:lvl1pPr>
          </a:lstStyle>
          <a:p>
            <a:pPr>
              <a:defRPr/>
            </a:pPr>
            <a:fld id="{57A61389-A156-453A-8D86-DAE53F864DBC}" type="datetime1">
              <a:rPr lang="en-US" smtClean="0"/>
              <a:t>4/26/2019</a:t>
            </a:fld>
            <a:endParaRPr lang="en-US" dirty="0"/>
          </a:p>
        </p:txBody>
      </p:sp>
      <p:sp>
        <p:nvSpPr>
          <p:cNvPr id="5" name="Symbol zastępczy stopki 4">
            <a:extLst>
              <a:ext uri="{FF2B5EF4-FFF2-40B4-BE49-F238E27FC236}">
                <a16:creationId xmlns:a16="http://schemas.microsoft.com/office/drawing/2014/main" id="{48052C7E-B87C-4FFF-90E7-2C4E41E73365}"/>
              </a:ext>
            </a:extLst>
          </p:cNvPr>
          <p:cNvSpPr>
            <a:spLocks noGrp="1"/>
          </p:cNvSpPr>
          <p:nvPr>
            <p:ph type="ftr" sz="quarter" idx="11"/>
          </p:nvPr>
        </p:nvSpPr>
        <p:spPr/>
        <p:txBody>
          <a:bodyPr/>
          <a:lstStyle>
            <a:lvl1pPr>
              <a:defRPr/>
            </a:lvl1pPr>
          </a:lstStyle>
          <a:p>
            <a:pPr>
              <a:defRPr/>
            </a:pPr>
            <a:endParaRPr lang="en-US"/>
          </a:p>
        </p:txBody>
      </p:sp>
      <p:sp>
        <p:nvSpPr>
          <p:cNvPr id="6" name="Symbol zastępczy numeru slajdu 5">
            <a:extLst>
              <a:ext uri="{FF2B5EF4-FFF2-40B4-BE49-F238E27FC236}">
                <a16:creationId xmlns:a16="http://schemas.microsoft.com/office/drawing/2014/main" id="{B4A820B8-C9D8-4499-BF0C-8ECEFEFAC6BC}"/>
              </a:ext>
            </a:extLst>
          </p:cNvPr>
          <p:cNvSpPr>
            <a:spLocks noGrp="1"/>
          </p:cNvSpPr>
          <p:nvPr>
            <p:ph type="sldNum" sz="quarter" idx="12"/>
          </p:nvPr>
        </p:nvSpPr>
        <p:spPr/>
        <p:txBody>
          <a:bodyPr/>
          <a:lstStyle>
            <a:lvl1pPr>
              <a:defRPr/>
            </a:lvl1pPr>
          </a:lstStyle>
          <a:p>
            <a:pPr>
              <a:defRPr/>
            </a:pPr>
            <a:fld id="{B79944D3-3744-4C87-B8D1-8AC98D1CF3C1}" type="slidenum">
              <a:rPr lang="en-US" altLang="pl-PL"/>
              <a:pPr>
                <a:defRPr/>
              </a:pPr>
              <a:t>‹#›</a:t>
            </a:fld>
            <a:endParaRPr lang="en-US" altLang="pl-PL"/>
          </a:p>
        </p:txBody>
      </p:sp>
    </p:spTree>
    <p:extLst>
      <p:ext uri="{BB962C8B-B14F-4D97-AF65-F5344CB8AC3E}">
        <p14:creationId xmlns:p14="http://schemas.microsoft.com/office/powerpoint/2010/main" val="1379137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4" name="Prostokąt 3">
            <a:extLst>
              <a:ext uri="{FF2B5EF4-FFF2-40B4-BE49-F238E27FC236}">
                <a16:creationId xmlns:a16="http://schemas.microsoft.com/office/drawing/2014/main" id="{1469493D-183C-4B12-8724-D0E6E32774C3}"/>
              </a:ext>
            </a:extLst>
          </p:cNvPr>
          <p:cNvSpPr/>
          <p:nvPr userDrawn="1"/>
        </p:nvSpPr>
        <p:spPr>
          <a:xfrm>
            <a:off x="0" y="260350"/>
            <a:ext cx="900113" cy="431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daty 3">
            <a:extLst>
              <a:ext uri="{FF2B5EF4-FFF2-40B4-BE49-F238E27FC236}">
                <a16:creationId xmlns:a16="http://schemas.microsoft.com/office/drawing/2014/main" id="{EE8EF06A-27EB-48A2-99E3-6A17A962879F}"/>
              </a:ext>
            </a:extLst>
          </p:cNvPr>
          <p:cNvSpPr>
            <a:spLocks noGrp="1"/>
          </p:cNvSpPr>
          <p:nvPr>
            <p:ph type="dt" sz="half" idx="10"/>
          </p:nvPr>
        </p:nvSpPr>
        <p:spPr/>
        <p:txBody>
          <a:bodyPr/>
          <a:lstStyle>
            <a:lvl1pPr>
              <a:defRPr/>
            </a:lvl1pPr>
          </a:lstStyle>
          <a:p>
            <a:pPr>
              <a:defRPr/>
            </a:pPr>
            <a:fld id="{067D985C-4B5B-44D2-AE38-E259CF3363A3}" type="datetime1">
              <a:rPr lang="en-US" smtClean="0"/>
              <a:t>4/26/2019</a:t>
            </a:fld>
            <a:endParaRPr lang="en-US" dirty="0"/>
          </a:p>
        </p:txBody>
      </p:sp>
      <p:sp>
        <p:nvSpPr>
          <p:cNvPr id="7" name="Symbol zastępczy stopki 4">
            <a:extLst>
              <a:ext uri="{FF2B5EF4-FFF2-40B4-BE49-F238E27FC236}">
                <a16:creationId xmlns:a16="http://schemas.microsoft.com/office/drawing/2014/main" id="{F4AB2493-E11B-4FEE-8A29-3166EBD5B06C}"/>
              </a:ext>
            </a:extLst>
          </p:cNvPr>
          <p:cNvSpPr>
            <a:spLocks noGrp="1"/>
          </p:cNvSpPr>
          <p:nvPr>
            <p:ph type="ftr" sz="quarter" idx="11"/>
          </p:nvPr>
        </p:nvSpPr>
        <p:spPr/>
        <p:txBody>
          <a:bodyPr/>
          <a:lstStyle>
            <a:lvl1pPr>
              <a:defRPr/>
            </a:lvl1pPr>
          </a:lstStyle>
          <a:p>
            <a:pPr>
              <a:defRPr/>
            </a:pPr>
            <a:endParaRPr lang="en-US"/>
          </a:p>
        </p:txBody>
      </p:sp>
      <p:sp>
        <p:nvSpPr>
          <p:cNvPr id="8" name="Symbol zastępczy numeru slajdu 5">
            <a:extLst>
              <a:ext uri="{FF2B5EF4-FFF2-40B4-BE49-F238E27FC236}">
                <a16:creationId xmlns:a16="http://schemas.microsoft.com/office/drawing/2014/main" id="{159FA66C-4F89-4EC2-8227-001614876674}"/>
              </a:ext>
            </a:extLst>
          </p:cNvPr>
          <p:cNvSpPr>
            <a:spLocks noGrp="1"/>
          </p:cNvSpPr>
          <p:nvPr>
            <p:ph type="sldNum" sz="quarter" idx="12"/>
          </p:nvPr>
        </p:nvSpPr>
        <p:spPr/>
        <p:txBody>
          <a:bodyPr/>
          <a:lstStyle>
            <a:lvl1pPr>
              <a:defRPr/>
            </a:lvl1pPr>
          </a:lstStyle>
          <a:p>
            <a:pPr>
              <a:defRPr/>
            </a:pPr>
            <a:fld id="{6CC9281A-217F-4492-A313-C4D4CB901DEA}" type="slidenum">
              <a:rPr lang="en-US" altLang="pl-PL"/>
              <a:pPr>
                <a:defRPr/>
              </a:pPr>
              <a:t>‹#›</a:t>
            </a:fld>
            <a:endParaRPr lang="en-US" altLang="pl-PL"/>
          </a:p>
        </p:txBody>
      </p:sp>
      <p:pic>
        <p:nvPicPr>
          <p:cNvPr id="9" name="Obraz 8">
            <a:extLst>
              <a:ext uri="{FF2B5EF4-FFF2-40B4-BE49-F238E27FC236}">
                <a16:creationId xmlns:a16="http://schemas.microsoft.com/office/drawing/2014/main" id="{21140831-D535-48DA-A6E3-CDEEBBC3ED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175"/>
            <a:ext cx="1127447" cy="1127447"/>
          </a:xfrm>
          <a:prstGeom prst="rect">
            <a:avLst/>
          </a:prstGeom>
        </p:spPr>
      </p:pic>
    </p:spTree>
    <p:extLst>
      <p:ext uri="{BB962C8B-B14F-4D97-AF65-F5344CB8AC3E}">
        <p14:creationId xmlns:p14="http://schemas.microsoft.com/office/powerpoint/2010/main" val="1293718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główek sekcji">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DA4A9F4F-55E6-46DC-8168-BD2B92E785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25280" y="5921601"/>
            <a:ext cx="1141439" cy="565013"/>
          </a:xfrm>
          <a:prstGeom prst="rect">
            <a:avLst/>
          </a:prstGeom>
        </p:spPr>
      </p:pic>
      <p:pic>
        <p:nvPicPr>
          <p:cNvPr id="9" name="Obraz 8">
            <a:extLst>
              <a:ext uri="{FF2B5EF4-FFF2-40B4-BE49-F238E27FC236}">
                <a16:creationId xmlns:a16="http://schemas.microsoft.com/office/drawing/2014/main" id="{66F644F2-3758-4607-B6EE-2161F6D0FD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1384" y="5719127"/>
            <a:ext cx="723580" cy="781523"/>
          </a:xfrm>
          <a:prstGeom prst="rect">
            <a:avLst/>
          </a:prstGeom>
        </p:spPr>
      </p:pic>
      <p:pic>
        <p:nvPicPr>
          <p:cNvPr id="10" name="Obraz 9">
            <a:extLst>
              <a:ext uri="{FF2B5EF4-FFF2-40B4-BE49-F238E27FC236}">
                <a16:creationId xmlns:a16="http://schemas.microsoft.com/office/drawing/2014/main" id="{7670DB20-EAA6-42EB-8F80-13DE0A5F29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7006" y="5976895"/>
            <a:ext cx="561891" cy="565013"/>
          </a:xfrm>
          <a:prstGeom prst="rect">
            <a:avLst/>
          </a:prstGeom>
        </p:spPr>
      </p:pic>
      <p:pic>
        <p:nvPicPr>
          <p:cNvPr id="11" name="Obraz 10">
            <a:extLst>
              <a:ext uri="{FF2B5EF4-FFF2-40B4-BE49-F238E27FC236}">
                <a16:creationId xmlns:a16="http://schemas.microsoft.com/office/drawing/2014/main" id="{E56E22BC-C547-46F6-A202-0A49C368834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96400" y="332656"/>
            <a:ext cx="1944216" cy="574058"/>
          </a:xfrm>
          <a:prstGeom prst="rect">
            <a:avLst/>
          </a:prstGeom>
        </p:spPr>
      </p:pic>
      <p:pic>
        <p:nvPicPr>
          <p:cNvPr id="7" name="Obraz 6">
            <a:extLst>
              <a:ext uri="{FF2B5EF4-FFF2-40B4-BE49-F238E27FC236}">
                <a16:creationId xmlns:a16="http://schemas.microsoft.com/office/drawing/2014/main" id="{4D6037C4-5ECF-4233-B9FC-DC0310B1E07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175"/>
            <a:ext cx="1127447" cy="1127447"/>
          </a:xfrm>
          <a:prstGeom prst="rect">
            <a:avLst/>
          </a:prstGeom>
        </p:spPr>
      </p:pic>
    </p:spTree>
    <p:extLst>
      <p:ext uri="{BB962C8B-B14F-4D97-AF65-F5344CB8AC3E}">
        <p14:creationId xmlns:p14="http://schemas.microsoft.com/office/powerpoint/2010/main" val="249402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a:extLst>
              <a:ext uri="{FF2B5EF4-FFF2-40B4-BE49-F238E27FC236}">
                <a16:creationId xmlns:a16="http://schemas.microsoft.com/office/drawing/2014/main" id="{9A7E9B16-88C1-4AD8-8D57-9DE41F382DC8}"/>
              </a:ext>
            </a:extLst>
          </p:cNvPr>
          <p:cNvSpPr>
            <a:spLocks noGrp="1"/>
          </p:cNvSpPr>
          <p:nvPr>
            <p:ph type="dt" sz="half" idx="10"/>
          </p:nvPr>
        </p:nvSpPr>
        <p:spPr/>
        <p:txBody>
          <a:bodyPr/>
          <a:lstStyle>
            <a:lvl1pPr>
              <a:defRPr/>
            </a:lvl1pPr>
          </a:lstStyle>
          <a:p>
            <a:pPr>
              <a:defRPr/>
            </a:pPr>
            <a:fld id="{1A902CE1-E04E-446E-8800-7B65715F624E}" type="datetime1">
              <a:rPr lang="en-US" smtClean="0"/>
              <a:t>4/26/2019</a:t>
            </a:fld>
            <a:endParaRPr lang="en-US" dirty="0"/>
          </a:p>
        </p:txBody>
      </p:sp>
      <p:sp>
        <p:nvSpPr>
          <p:cNvPr id="6" name="Symbol zastępczy stopki 4">
            <a:extLst>
              <a:ext uri="{FF2B5EF4-FFF2-40B4-BE49-F238E27FC236}">
                <a16:creationId xmlns:a16="http://schemas.microsoft.com/office/drawing/2014/main" id="{785F1C06-F0D5-4674-9EB4-8344675A3783}"/>
              </a:ext>
            </a:extLst>
          </p:cNvPr>
          <p:cNvSpPr>
            <a:spLocks noGrp="1"/>
          </p:cNvSpPr>
          <p:nvPr>
            <p:ph type="ftr" sz="quarter" idx="11"/>
          </p:nvPr>
        </p:nvSpPr>
        <p:spPr/>
        <p:txBody>
          <a:bodyPr/>
          <a:lstStyle>
            <a:lvl1pPr>
              <a:defRPr/>
            </a:lvl1pPr>
          </a:lstStyle>
          <a:p>
            <a:pPr>
              <a:defRPr/>
            </a:pPr>
            <a:endParaRPr lang="en-US"/>
          </a:p>
        </p:txBody>
      </p:sp>
      <p:sp>
        <p:nvSpPr>
          <p:cNvPr id="7" name="Symbol zastępczy numeru slajdu 5">
            <a:extLst>
              <a:ext uri="{FF2B5EF4-FFF2-40B4-BE49-F238E27FC236}">
                <a16:creationId xmlns:a16="http://schemas.microsoft.com/office/drawing/2014/main" id="{54F3277A-1B21-4D34-AA67-02D66651B94C}"/>
              </a:ext>
            </a:extLst>
          </p:cNvPr>
          <p:cNvSpPr>
            <a:spLocks noGrp="1"/>
          </p:cNvSpPr>
          <p:nvPr>
            <p:ph type="sldNum" sz="quarter" idx="12"/>
          </p:nvPr>
        </p:nvSpPr>
        <p:spPr/>
        <p:txBody>
          <a:bodyPr/>
          <a:lstStyle>
            <a:lvl1pPr>
              <a:defRPr/>
            </a:lvl1pPr>
          </a:lstStyle>
          <a:p>
            <a:pPr>
              <a:defRPr/>
            </a:pPr>
            <a:fld id="{32511BAF-FE92-4736-B2BD-60E4A2F76EDE}" type="slidenum">
              <a:rPr lang="en-US" altLang="pl-PL"/>
              <a:pPr>
                <a:defRPr/>
              </a:pPr>
              <a:t>‹#›</a:t>
            </a:fld>
            <a:endParaRPr lang="en-US" altLang="pl-PL"/>
          </a:p>
        </p:txBody>
      </p:sp>
    </p:spTree>
    <p:extLst>
      <p:ext uri="{BB962C8B-B14F-4D97-AF65-F5344CB8AC3E}">
        <p14:creationId xmlns:p14="http://schemas.microsoft.com/office/powerpoint/2010/main" val="3283610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a:extLst>
              <a:ext uri="{FF2B5EF4-FFF2-40B4-BE49-F238E27FC236}">
                <a16:creationId xmlns:a16="http://schemas.microsoft.com/office/drawing/2014/main" id="{65BDF1F3-DF90-4A40-A8F8-A21113B6D734}"/>
              </a:ext>
            </a:extLst>
          </p:cNvPr>
          <p:cNvSpPr>
            <a:spLocks noGrp="1"/>
          </p:cNvSpPr>
          <p:nvPr>
            <p:ph type="dt" sz="half" idx="10"/>
          </p:nvPr>
        </p:nvSpPr>
        <p:spPr/>
        <p:txBody>
          <a:bodyPr/>
          <a:lstStyle>
            <a:lvl1pPr>
              <a:defRPr/>
            </a:lvl1pPr>
          </a:lstStyle>
          <a:p>
            <a:pPr>
              <a:defRPr/>
            </a:pPr>
            <a:fld id="{D819F3C8-60C5-4D12-A749-D5977257783C}" type="datetime1">
              <a:rPr lang="en-US" smtClean="0"/>
              <a:t>4/26/2019</a:t>
            </a:fld>
            <a:endParaRPr lang="en-US" dirty="0"/>
          </a:p>
        </p:txBody>
      </p:sp>
      <p:sp>
        <p:nvSpPr>
          <p:cNvPr id="8" name="Symbol zastępczy stopki 4">
            <a:extLst>
              <a:ext uri="{FF2B5EF4-FFF2-40B4-BE49-F238E27FC236}">
                <a16:creationId xmlns:a16="http://schemas.microsoft.com/office/drawing/2014/main" id="{F1ADB6AA-331B-45A8-9D4F-A60839950E47}"/>
              </a:ext>
            </a:extLst>
          </p:cNvPr>
          <p:cNvSpPr>
            <a:spLocks noGrp="1"/>
          </p:cNvSpPr>
          <p:nvPr>
            <p:ph type="ftr" sz="quarter" idx="11"/>
          </p:nvPr>
        </p:nvSpPr>
        <p:spPr/>
        <p:txBody>
          <a:bodyPr/>
          <a:lstStyle>
            <a:lvl1pPr>
              <a:defRPr/>
            </a:lvl1pPr>
          </a:lstStyle>
          <a:p>
            <a:pPr>
              <a:defRPr/>
            </a:pPr>
            <a:endParaRPr lang="en-US"/>
          </a:p>
        </p:txBody>
      </p:sp>
      <p:sp>
        <p:nvSpPr>
          <p:cNvPr id="9" name="Symbol zastępczy numeru slajdu 5">
            <a:extLst>
              <a:ext uri="{FF2B5EF4-FFF2-40B4-BE49-F238E27FC236}">
                <a16:creationId xmlns:a16="http://schemas.microsoft.com/office/drawing/2014/main" id="{D5B0E8A6-6ED6-4453-BF89-B3F35D31DBC2}"/>
              </a:ext>
            </a:extLst>
          </p:cNvPr>
          <p:cNvSpPr>
            <a:spLocks noGrp="1"/>
          </p:cNvSpPr>
          <p:nvPr>
            <p:ph type="sldNum" sz="quarter" idx="12"/>
          </p:nvPr>
        </p:nvSpPr>
        <p:spPr/>
        <p:txBody>
          <a:bodyPr/>
          <a:lstStyle>
            <a:lvl1pPr>
              <a:defRPr/>
            </a:lvl1pPr>
          </a:lstStyle>
          <a:p>
            <a:pPr>
              <a:defRPr/>
            </a:pPr>
            <a:fld id="{387F3CCB-3969-491C-B41A-302436A529B9}" type="slidenum">
              <a:rPr lang="en-US" altLang="pl-PL"/>
              <a:pPr>
                <a:defRPr/>
              </a:pPr>
              <a:t>‹#›</a:t>
            </a:fld>
            <a:endParaRPr lang="en-US" altLang="pl-PL"/>
          </a:p>
        </p:txBody>
      </p:sp>
    </p:spTree>
    <p:extLst>
      <p:ext uri="{BB962C8B-B14F-4D97-AF65-F5344CB8AC3E}">
        <p14:creationId xmlns:p14="http://schemas.microsoft.com/office/powerpoint/2010/main" val="3015659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a:extLst>
              <a:ext uri="{FF2B5EF4-FFF2-40B4-BE49-F238E27FC236}">
                <a16:creationId xmlns:a16="http://schemas.microsoft.com/office/drawing/2014/main" id="{301C38BB-49FE-44F1-8055-6BD994C94673}"/>
              </a:ext>
            </a:extLst>
          </p:cNvPr>
          <p:cNvSpPr>
            <a:spLocks noGrp="1"/>
          </p:cNvSpPr>
          <p:nvPr>
            <p:ph type="dt" sz="half" idx="10"/>
          </p:nvPr>
        </p:nvSpPr>
        <p:spPr/>
        <p:txBody>
          <a:bodyPr/>
          <a:lstStyle>
            <a:lvl1pPr>
              <a:defRPr/>
            </a:lvl1pPr>
          </a:lstStyle>
          <a:p>
            <a:pPr>
              <a:defRPr/>
            </a:pPr>
            <a:fld id="{10D9505F-1062-485D-8600-E4BC7DDA7C67}" type="datetime1">
              <a:rPr lang="en-US" smtClean="0"/>
              <a:t>4/26/2019</a:t>
            </a:fld>
            <a:endParaRPr lang="en-US" dirty="0"/>
          </a:p>
        </p:txBody>
      </p:sp>
      <p:sp>
        <p:nvSpPr>
          <p:cNvPr id="4" name="Symbol zastępczy stopki 4">
            <a:extLst>
              <a:ext uri="{FF2B5EF4-FFF2-40B4-BE49-F238E27FC236}">
                <a16:creationId xmlns:a16="http://schemas.microsoft.com/office/drawing/2014/main" id="{58E1A9EB-090E-44C7-BEAB-FADC18B08E18}"/>
              </a:ext>
            </a:extLst>
          </p:cNvPr>
          <p:cNvSpPr>
            <a:spLocks noGrp="1"/>
          </p:cNvSpPr>
          <p:nvPr>
            <p:ph type="ftr" sz="quarter" idx="11"/>
          </p:nvPr>
        </p:nvSpPr>
        <p:spPr/>
        <p:txBody>
          <a:bodyPr/>
          <a:lstStyle>
            <a:lvl1pPr>
              <a:defRPr/>
            </a:lvl1pPr>
          </a:lstStyle>
          <a:p>
            <a:pPr>
              <a:defRPr/>
            </a:pPr>
            <a:endParaRPr lang="en-US"/>
          </a:p>
        </p:txBody>
      </p:sp>
      <p:sp>
        <p:nvSpPr>
          <p:cNvPr id="5" name="Symbol zastępczy numeru slajdu 5">
            <a:extLst>
              <a:ext uri="{FF2B5EF4-FFF2-40B4-BE49-F238E27FC236}">
                <a16:creationId xmlns:a16="http://schemas.microsoft.com/office/drawing/2014/main" id="{E440E498-B942-4575-9CCD-787E3228DAB2}"/>
              </a:ext>
            </a:extLst>
          </p:cNvPr>
          <p:cNvSpPr>
            <a:spLocks noGrp="1"/>
          </p:cNvSpPr>
          <p:nvPr>
            <p:ph type="sldNum" sz="quarter" idx="12"/>
          </p:nvPr>
        </p:nvSpPr>
        <p:spPr/>
        <p:txBody>
          <a:bodyPr/>
          <a:lstStyle>
            <a:lvl1pPr>
              <a:defRPr/>
            </a:lvl1pPr>
          </a:lstStyle>
          <a:p>
            <a:pPr>
              <a:defRPr/>
            </a:pPr>
            <a:fld id="{09E61E67-7DEC-4450-9BC4-A0A9BB4E8934}" type="slidenum">
              <a:rPr lang="en-US" altLang="pl-PL"/>
              <a:pPr>
                <a:defRPr/>
              </a:pPr>
              <a:t>‹#›</a:t>
            </a:fld>
            <a:endParaRPr lang="en-US" altLang="pl-PL"/>
          </a:p>
        </p:txBody>
      </p:sp>
    </p:spTree>
    <p:extLst>
      <p:ext uri="{BB962C8B-B14F-4D97-AF65-F5344CB8AC3E}">
        <p14:creationId xmlns:p14="http://schemas.microsoft.com/office/powerpoint/2010/main" val="1115354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a:extLst>
              <a:ext uri="{FF2B5EF4-FFF2-40B4-BE49-F238E27FC236}">
                <a16:creationId xmlns:a16="http://schemas.microsoft.com/office/drawing/2014/main" id="{81A43CCA-01DA-4A85-AA6A-94C41A40DD61}"/>
              </a:ext>
            </a:extLst>
          </p:cNvPr>
          <p:cNvSpPr>
            <a:spLocks noGrp="1"/>
          </p:cNvSpPr>
          <p:nvPr>
            <p:ph type="dt" sz="half" idx="10"/>
          </p:nvPr>
        </p:nvSpPr>
        <p:spPr/>
        <p:txBody>
          <a:bodyPr/>
          <a:lstStyle>
            <a:lvl1pPr>
              <a:defRPr/>
            </a:lvl1pPr>
          </a:lstStyle>
          <a:p>
            <a:pPr>
              <a:defRPr/>
            </a:pPr>
            <a:fld id="{16CE8108-2280-439A-BB76-A45104833AC6}" type="datetime1">
              <a:rPr lang="en-US" smtClean="0"/>
              <a:t>4/26/2019</a:t>
            </a:fld>
            <a:endParaRPr lang="en-US" dirty="0"/>
          </a:p>
        </p:txBody>
      </p:sp>
      <p:sp>
        <p:nvSpPr>
          <p:cNvPr id="3" name="Symbol zastępczy stopki 4">
            <a:extLst>
              <a:ext uri="{FF2B5EF4-FFF2-40B4-BE49-F238E27FC236}">
                <a16:creationId xmlns:a16="http://schemas.microsoft.com/office/drawing/2014/main" id="{92B82883-15A8-49D0-8C4D-B550F18E348E}"/>
              </a:ext>
            </a:extLst>
          </p:cNvPr>
          <p:cNvSpPr>
            <a:spLocks noGrp="1"/>
          </p:cNvSpPr>
          <p:nvPr>
            <p:ph type="ftr" sz="quarter" idx="11"/>
          </p:nvPr>
        </p:nvSpPr>
        <p:spPr/>
        <p:txBody>
          <a:bodyPr/>
          <a:lstStyle>
            <a:lvl1pPr>
              <a:defRPr/>
            </a:lvl1pPr>
          </a:lstStyle>
          <a:p>
            <a:pPr>
              <a:defRPr/>
            </a:pPr>
            <a:endParaRPr lang="en-US"/>
          </a:p>
        </p:txBody>
      </p:sp>
      <p:sp>
        <p:nvSpPr>
          <p:cNvPr id="4" name="Symbol zastępczy numeru slajdu 5">
            <a:extLst>
              <a:ext uri="{FF2B5EF4-FFF2-40B4-BE49-F238E27FC236}">
                <a16:creationId xmlns:a16="http://schemas.microsoft.com/office/drawing/2014/main" id="{97A33E88-A7C9-44A4-9806-C957AE8D49E0}"/>
              </a:ext>
            </a:extLst>
          </p:cNvPr>
          <p:cNvSpPr>
            <a:spLocks noGrp="1"/>
          </p:cNvSpPr>
          <p:nvPr>
            <p:ph type="sldNum" sz="quarter" idx="12"/>
          </p:nvPr>
        </p:nvSpPr>
        <p:spPr/>
        <p:txBody>
          <a:bodyPr/>
          <a:lstStyle>
            <a:lvl1pPr>
              <a:defRPr/>
            </a:lvl1pPr>
          </a:lstStyle>
          <a:p>
            <a:pPr>
              <a:defRPr/>
            </a:pPr>
            <a:fld id="{AAD7F203-F03D-499A-A5C7-A810ECFD9FCE}" type="slidenum">
              <a:rPr lang="en-US" altLang="pl-PL"/>
              <a:pPr>
                <a:defRPr/>
              </a:pPr>
              <a:t>‹#›</a:t>
            </a:fld>
            <a:endParaRPr lang="en-US" altLang="pl-PL"/>
          </a:p>
        </p:txBody>
      </p:sp>
    </p:spTree>
    <p:extLst>
      <p:ext uri="{BB962C8B-B14F-4D97-AF65-F5344CB8AC3E}">
        <p14:creationId xmlns:p14="http://schemas.microsoft.com/office/powerpoint/2010/main" val="736504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1" y="273050"/>
            <a:ext cx="4011084"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id="{82BA9BD3-6CDF-4634-8F71-4979720940FD}"/>
              </a:ext>
            </a:extLst>
          </p:cNvPr>
          <p:cNvSpPr>
            <a:spLocks noGrp="1"/>
          </p:cNvSpPr>
          <p:nvPr>
            <p:ph type="dt" sz="half" idx="10"/>
          </p:nvPr>
        </p:nvSpPr>
        <p:spPr/>
        <p:txBody>
          <a:bodyPr/>
          <a:lstStyle>
            <a:lvl1pPr>
              <a:defRPr/>
            </a:lvl1pPr>
          </a:lstStyle>
          <a:p>
            <a:pPr>
              <a:defRPr/>
            </a:pPr>
            <a:fld id="{F85FB22B-B39D-4826-AD38-807C57C9B228}" type="datetime1">
              <a:rPr lang="en-US" smtClean="0"/>
              <a:t>4/26/2019</a:t>
            </a:fld>
            <a:endParaRPr lang="en-US" dirty="0"/>
          </a:p>
        </p:txBody>
      </p:sp>
      <p:sp>
        <p:nvSpPr>
          <p:cNvPr id="6" name="Symbol zastępczy stopki 4">
            <a:extLst>
              <a:ext uri="{FF2B5EF4-FFF2-40B4-BE49-F238E27FC236}">
                <a16:creationId xmlns:a16="http://schemas.microsoft.com/office/drawing/2014/main" id="{C26D5691-7D32-4C6F-B781-940EBC063469}"/>
              </a:ext>
            </a:extLst>
          </p:cNvPr>
          <p:cNvSpPr>
            <a:spLocks noGrp="1"/>
          </p:cNvSpPr>
          <p:nvPr>
            <p:ph type="ftr" sz="quarter" idx="11"/>
          </p:nvPr>
        </p:nvSpPr>
        <p:spPr/>
        <p:txBody>
          <a:bodyPr/>
          <a:lstStyle>
            <a:lvl1pPr>
              <a:defRPr/>
            </a:lvl1pPr>
          </a:lstStyle>
          <a:p>
            <a:pPr>
              <a:defRPr/>
            </a:pPr>
            <a:endParaRPr lang="en-US"/>
          </a:p>
        </p:txBody>
      </p:sp>
      <p:sp>
        <p:nvSpPr>
          <p:cNvPr id="7" name="Symbol zastępczy numeru slajdu 5">
            <a:extLst>
              <a:ext uri="{FF2B5EF4-FFF2-40B4-BE49-F238E27FC236}">
                <a16:creationId xmlns:a16="http://schemas.microsoft.com/office/drawing/2014/main" id="{4A3BC504-5ADF-41BA-8E45-231E02DA39D4}"/>
              </a:ext>
            </a:extLst>
          </p:cNvPr>
          <p:cNvSpPr>
            <a:spLocks noGrp="1"/>
          </p:cNvSpPr>
          <p:nvPr>
            <p:ph type="sldNum" sz="quarter" idx="12"/>
          </p:nvPr>
        </p:nvSpPr>
        <p:spPr/>
        <p:txBody>
          <a:bodyPr/>
          <a:lstStyle>
            <a:lvl1pPr>
              <a:defRPr/>
            </a:lvl1pPr>
          </a:lstStyle>
          <a:p>
            <a:pPr>
              <a:defRPr/>
            </a:pPr>
            <a:fld id="{D9766B66-1F58-4A1B-8D41-D0DFC4E05529}" type="slidenum">
              <a:rPr lang="en-US" altLang="pl-PL"/>
              <a:pPr>
                <a:defRPr/>
              </a:pPr>
              <a:t>‹#›</a:t>
            </a:fld>
            <a:endParaRPr lang="en-US" altLang="pl-PL"/>
          </a:p>
        </p:txBody>
      </p:sp>
    </p:spTree>
    <p:extLst>
      <p:ext uri="{BB962C8B-B14F-4D97-AF65-F5344CB8AC3E}">
        <p14:creationId xmlns:p14="http://schemas.microsoft.com/office/powerpoint/2010/main" val="1528954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pl-PL" noProof="0"/>
              <a:t>Kliknij ikonę, aby dodać obraz</a:t>
            </a:r>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id="{ED3F1991-662A-488F-A4A5-A9460F451BDD}"/>
              </a:ext>
            </a:extLst>
          </p:cNvPr>
          <p:cNvSpPr>
            <a:spLocks noGrp="1"/>
          </p:cNvSpPr>
          <p:nvPr>
            <p:ph type="dt" sz="half" idx="10"/>
          </p:nvPr>
        </p:nvSpPr>
        <p:spPr/>
        <p:txBody>
          <a:bodyPr/>
          <a:lstStyle>
            <a:lvl1pPr>
              <a:defRPr/>
            </a:lvl1pPr>
          </a:lstStyle>
          <a:p>
            <a:pPr>
              <a:defRPr/>
            </a:pPr>
            <a:fld id="{5BE67DDA-0206-41DD-8881-F7401DDF29A7}" type="datetime1">
              <a:rPr lang="en-US" smtClean="0"/>
              <a:t>4/26/2019</a:t>
            </a:fld>
            <a:endParaRPr lang="en-US" dirty="0"/>
          </a:p>
        </p:txBody>
      </p:sp>
      <p:sp>
        <p:nvSpPr>
          <p:cNvPr id="6" name="Symbol zastępczy stopki 4">
            <a:extLst>
              <a:ext uri="{FF2B5EF4-FFF2-40B4-BE49-F238E27FC236}">
                <a16:creationId xmlns:a16="http://schemas.microsoft.com/office/drawing/2014/main" id="{F7537D78-2160-4F64-B900-207F8519C584}"/>
              </a:ext>
            </a:extLst>
          </p:cNvPr>
          <p:cNvSpPr>
            <a:spLocks noGrp="1"/>
          </p:cNvSpPr>
          <p:nvPr>
            <p:ph type="ftr" sz="quarter" idx="11"/>
          </p:nvPr>
        </p:nvSpPr>
        <p:spPr/>
        <p:txBody>
          <a:bodyPr/>
          <a:lstStyle>
            <a:lvl1pPr>
              <a:defRPr/>
            </a:lvl1pPr>
          </a:lstStyle>
          <a:p>
            <a:pPr>
              <a:defRPr/>
            </a:pPr>
            <a:endParaRPr lang="en-US"/>
          </a:p>
        </p:txBody>
      </p:sp>
      <p:sp>
        <p:nvSpPr>
          <p:cNvPr id="7" name="Symbol zastępczy numeru slajdu 5">
            <a:extLst>
              <a:ext uri="{FF2B5EF4-FFF2-40B4-BE49-F238E27FC236}">
                <a16:creationId xmlns:a16="http://schemas.microsoft.com/office/drawing/2014/main" id="{BC7CA7CC-7256-4F97-83C4-6246DC369F13}"/>
              </a:ext>
            </a:extLst>
          </p:cNvPr>
          <p:cNvSpPr>
            <a:spLocks noGrp="1"/>
          </p:cNvSpPr>
          <p:nvPr>
            <p:ph type="sldNum" sz="quarter" idx="12"/>
          </p:nvPr>
        </p:nvSpPr>
        <p:spPr/>
        <p:txBody>
          <a:bodyPr/>
          <a:lstStyle>
            <a:lvl1pPr>
              <a:defRPr/>
            </a:lvl1pPr>
          </a:lstStyle>
          <a:p>
            <a:pPr>
              <a:defRPr/>
            </a:pPr>
            <a:fld id="{3D499210-B108-431F-827E-1DC7A3060894}" type="slidenum">
              <a:rPr lang="en-US" altLang="pl-PL"/>
              <a:pPr>
                <a:defRPr/>
              </a:pPr>
              <a:t>‹#›</a:t>
            </a:fld>
            <a:endParaRPr lang="en-US" altLang="pl-PL"/>
          </a:p>
        </p:txBody>
      </p:sp>
    </p:spTree>
    <p:extLst>
      <p:ext uri="{BB962C8B-B14F-4D97-AF65-F5344CB8AC3E}">
        <p14:creationId xmlns:p14="http://schemas.microsoft.com/office/powerpoint/2010/main" val="743563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Symbol zastępczy tytułu 1">
            <a:extLst>
              <a:ext uri="{FF2B5EF4-FFF2-40B4-BE49-F238E27FC236}">
                <a16:creationId xmlns:a16="http://schemas.microsoft.com/office/drawing/2014/main" id="{41B0CCBA-619A-4A4F-8AE4-3067C4718CB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a:t>
            </a:r>
          </a:p>
        </p:txBody>
      </p:sp>
      <p:sp>
        <p:nvSpPr>
          <p:cNvPr id="1027" name="Symbol zastępczy tekstu 2">
            <a:extLst>
              <a:ext uri="{FF2B5EF4-FFF2-40B4-BE49-F238E27FC236}">
                <a16:creationId xmlns:a16="http://schemas.microsoft.com/office/drawing/2014/main" id="{1D87CC93-3D89-4AED-99D9-FAB7BC0412F6}"/>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4" name="Symbol zastępczy daty 3">
            <a:extLst>
              <a:ext uri="{FF2B5EF4-FFF2-40B4-BE49-F238E27FC236}">
                <a16:creationId xmlns:a16="http://schemas.microsoft.com/office/drawing/2014/main" id="{BBE9A72B-1EB1-432F-A508-2EAB233438AF}"/>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Arial" charset="0"/>
              </a:defRPr>
            </a:lvl1pPr>
          </a:lstStyle>
          <a:p>
            <a:pPr>
              <a:defRPr/>
            </a:pPr>
            <a:fld id="{E010D90E-CC5D-4951-BD2F-D30B3A958796}" type="datetime1">
              <a:rPr lang="en-US" smtClean="0"/>
              <a:t>4/26/2019</a:t>
            </a:fld>
            <a:endParaRPr lang="en-US" dirty="0"/>
          </a:p>
        </p:txBody>
      </p:sp>
      <p:sp>
        <p:nvSpPr>
          <p:cNvPr id="5" name="Symbol zastępczy stopki 4">
            <a:extLst>
              <a:ext uri="{FF2B5EF4-FFF2-40B4-BE49-F238E27FC236}">
                <a16:creationId xmlns:a16="http://schemas.microsoft.com/office/drawing/2014/main" id="{1B2D0723-6BD9-4E3F-95F7-4842A2D0614F}"/>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Arial" charset="0"/>
              </a:defRPr>
            </a:lvl1pPr>
          </a:lstStyle>
          <a:p>
            <a:pPr>
              <a:defRPr/>
            </a:pPr>
            <a:endParaRPr lang="en-US"/>
          </a:p>
        </p:txBody>
      </p:sp>
      <p:sp>
        <p:nvSpPr>
          <p:cNvPr id="6" name="Symbol zastępczy numeru slajdu 5">
            <a:extLst>
              <a:ext uri="{FF2B5EF4-FFF2-40B4-BE49-F238E27FC236}">
                <a16:creationId xmlns:a16="http://schemas.microsoft.com/office/drawing/2014/main" id="{6DC70924-E8DA-4B92-A3AE-3F438BFD772D}"/>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5E5F60E-8CC1-407B-8AD7-F92C494E47C8}" type="slidenum">
              <a:rPr lang="en-US" altLang="pl-PL"/>
              <a:pPr>
                <a:defRPr/>
              </a:pPr>
              <a:t>‹#›</a:t>
            </a:fld>
            <a:endParaRPr lang="en-US" altLang="pl-PL"/>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6.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13.png"/><Relationship Id="rId4" Type="http://schemas.openxmlformats.org/officeDocument/2006/relationships/image" Target="../media/image20.sv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21.png"/><Relationship Id="rId4" Type="http://schemas.openxmlformats.org/officeDocument/2006/relationships/image" Target="../media/image20.sv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21.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Podtytuł 2">
            <a:extLst>
              <a:ext uri="{FF2B5EF4-FFF2-40B4-BE49-F238E27FC236}">
                <a16:creationId xmlns:a16="http://schemas.microsoft.com/office/drawing/2014/main" id="{42A66BE4-0344-4706-AF08-8A0D4157ED4B}"/>
              </a:ext>
            </a:extLst>
          </p:cNvPr>
          <p:cNvSpPr>
            <a:spLocks noGrp="1"/>
          </p:cNvSpPr>
          <p:nvPr>
            <p:ph type="subTitle" idx="4294967295"/>
          </p:nvPr>
        </p:nvSpPr>
        <p:spPr>
          <a:xfrm>
            <a:off x="5663952" y="4103665"/>
            <a:ext cx="4968552" cy="1225550"/>
          </a:xfrm>
        </p:spPr>
        <p:txBody>
          <a:bodyPr anchor="ctr"/>
          <a:lstStyle/>
          <a:p>
            <a:pPr marL="0" indent="0" algn="r">
              <a:buNone/>
            </a:pPr>
            <a:r>
              <a:rPr lang="pl-PL" sz="2400" b="1" dirty="0">
                <a:solidFill>
                  <a:schemeClr val="tx1">
                    <a:lumMod val="75000"/>
                    <a:lumOff val="25000"/>
                  </a:schemeClr>
                </a:solidFill>
              </a:rPr>
              <a:t>BUILDING A CAREER PATH </a:t>
            </a:r>
          </a:p>
          <a:p>
            <a:pPr marL="0" indent="0" algn="r">
              <a:buNone/>
            </a:pPr>
            <a:r>
              <a:rPr lang="pl-PL" sz="2400" b="1" dirty="0">
                <a:solidFill>
                  <a:schemeClr val="tx1">
                    <a:lumMod val="75000"/>
                    <a:lumOff val="25000"/>
                  </a:schemeClr>
                </a:solidFill>
              </a:rPr>
              <a:t>WAITER</a:t>
            </a:r>
            <a:endParaRPr lang="pl-PL" sz="2000" b="1" dirty="0">
              <a:solidFill>
                <a:schemeClr val="tx1">
                  <a:lumMod val="75000"/>
                  <a:lumOff val="25000"/>
                </a:schemeClr>
              </a:solidFill>
            </a:endParaRPr>
          </a:p>
        </p:txBody>
      </p:sp>
      <p:sp>
        <p:nvSpPr>
          <p:cNvPr id="2" name="pole tekstowe 1">
            <a:extLst>
              <a:ext uri="{FF2B5EF4-FFF2-40B4-BE49-F238E27FC236}">
                <a16:creationId xmlns:a16="http://schemas.microsoft.com/office/drawing/2014/main" id="{C4D678D3-7BBC-4793-96DD-F33D66911764}"/>
              </a:ext>
            </a:extLst>
          </p:cNvPr>
          <p:cNvSpPr txBox="1"/>
          <p:nvPr/>
        </p:nvSpPr>
        <p:spPr>
          <a:xfrm>
            <a:off x="11208568" y="4110007"/>
            <a:ext cx="792088" cy="1015663"/>
          </a:xfrm>
          <a:prstGeom prst="rect">
            <a:avLst/>
          </a:prstGeom>
          <a:noFill/>
        </p:spPr>
        <p:txBody>
          <a:bodyPr wrap="square" rtlCol="0">
            <a:spAutoFit/>
          </a:bodyPr>
          <a:lstStyle/>
          <a:p>
            <a:r>
              <a:rPr lang="pl-PL" sz="6000" dirty="0">
                <a:solidFill>
                  <a:schemeClr val="bg1"/>
                </a:solidFill>
              </a:rPr>
              <a:t>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az 15">
            <a:extLst>
              <a:ext uri="{FF2B5EF4-FFF2-40B4-BE49-F238E27FC236}">
                <a16:creationId xmlns:a16="http://schemas.microsoft.com/office/drawing/2014/main" id="{0BAC7D03-3BF6-429C-A572-E3AFC8BB5F1A}"/>
              </a:ext>
            </a:extLst>
          </p:cNvPr>
          <p:cNvPicPr>
            <a:picLocks noChangeAspect="1"/>
          </p:cNvPicPr>
          <p:nvPr/>
        </p:nvPicPr>
        <p:blipFill rotWithShape="1">
          <a:blip r:embed="rId2">
            <a:extLst>
              <a:ext uri="{28A0092B-C50C-407E-A947-70E740481C1C}">
                <a14:useLocalDpi xmlns:a14="http://schemas.microsoft.com/office/drawing/2010/main" val="0"/>
              </a:ext>
            </a:extLst>
          </a:blip>
          <a:srcRect l="4777" t="3980" r="-3414" b="28079"/>
          <a:stretch/>
        </p:blipFill>
        <p:spPr>
          <a:xfrm>
            <a:off x="0" y="2708920"/>
            <a:ext cx="7410299" cy="3129723"/>
          </a:xfrm>
          <a:prstGeom prst="rect">
            <a:avLst/>
          </a:prstGeom>
        </p:spPr>
      </p:pic>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10</a:t>
            </a:fld>
            <a:endParaRPr lang="en-US" altLang="pl-PL"/>
          </a:p>
        </p:txBody>
      </p:sp>
      <p:sp>
        <p:nvSpPr>
          <p:cNvPr id="9" name="Prostokąt 8">
            <a:extLst>
              <a:ext uri="{FF2B5EF4-FFF2-40B4-BE49-F238E27FC236}">
                <a16:creationId xmlns:a16="http://schemas.microsoft.com/office/drawing/2014/main" id="{4AAA2C2C-A4A1-452E-98AC-B30B832D7C57}"/>
              </a:ext>
            </a:extLst>
          </p:cNvPr>
          <p:cNvSpPr/>
          <p:nvPr/>
        </p:nvSpPr>
        <p:spPr>
          <a:xfrm>
            <a:off x="6371572" y="1530214"/>
            <a:ext cx="5845108" cy="430842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BE253D2E-F2CA-40BB-9F7D-F500324C883B}"/>
              </a:ext>
            </a:extLst>
          </p:cNvPr>
          <p:cNvSpPr/>
          <p:nvPr/>
        </p:nvSpPr>
        <p:spPr>
          <a:xfrm>
            <a:off x="6134733" y="1530214"/>
            <a:ext cx="6077069" cy="1178706"/>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a:extLst>
              <a:ext uri="{FF2B5EF4-FFF2-40B4-BE49-F238E27FC236}">
                <a16:creationId xmlns:a16="http://schemas.microsoft.com/office/drawing/2014/main" id="{1DA4017F-A3B3-419E-AA9B-1F9D6B782FD0}"/>
              </a:ext>
            </a:extLst>
          </p:cNvPr>
          <p:cNvSpPr/>
          <p:nvPr/>
        </p:nvSpPr>
        <p:spPr>
          <a:xfrm>
            <a:off x="6584988" y="1628800"/>
            <a:ext cx="5199644" cy="923330"/>
          </a:xfrm>
          <a:prstGeom prst="rect">
            <a:avLst/>
          </a:prstGeom>
        </p:spPr>
        <p:txBody>
          <a:bodyPr wrap="square">
            <a:spAutoFit/>
          </a:bodyPr>
          <a:lstStyle/>
          <a:p>
            <a:r>
              <a:rPr lang="en-GB" dirty="0">
                <a:solidFill>
                  <a:schemeClr val="bg1"/>
                </a:solidFill>
              </a:rPr>
              <a:t>The waiter's professional development plan should take into account professional skills that are already available and those that need developing.</a:t>
            </a:r>
            <a:endParaRPr lang="pl-PL" dirty="0">
              <a:solidFill>
                <a:schemeClr val="bg1"/>
              </a:solidFill>
            </a:endParaRPr>
          </a:p>
        </p:txBody>
      </p:sp>
      <p:sp>
        <p:nvSpPr>
          <p:cNvPr id="12" name="Prostokąt 11">
            <a:extLst>
              <a:ext uri="{FF2B5EF4-FFF2-40B4-BE49-F238E27FC236}">
                <a16:creationId xmlns:a16="http://schemas.microsoft.com/office/drawing/2014/main" id="{4D21D26C-6309-4D35-A0EA-C4028F8BA88D}"/>
              </a:ext>
            </a:extLst>
          </p:cNvPr>
          <p:cNvSpPr/>
          <p:nvPr/>
        </p:nvSpPr>
        <p:spPr>
          <a:xfrm>
            <a:off x="-2" y="1530214"/>
            <a:ext cx="6366696" cy="1178706"/>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DD70594F-171B-48AD-BBEB-3CBEA5233A3B}"/>
              </a:ext>
            </a:extLst>
          </p:cNvPr>
          <p:cNvSpPr/>
          <p:nvPr/>
        </p:nvSpPr>
        <p:spPr>
          <a:xfrm>
            <a:off x="1127448" y="1643589"/>
            <a:ext cx="5239246" cy="923330"/>
          </a:xfrm>
          <a:prstGeom prst="rect">
            <a:avLst/>
          </a:prstGeom>
        </p:spPr>
        <p:txBody>
          <a:bodyPr wrap="square">
            <a:spAutoFit/>
          </a:bodyPr>
          <a:lstStyle/>
          <a:p>
            <a:r>
              <a:rPr lang="en-GB" b="1" dirty="0">
                <a:solidFill>
                  <a:schemeClr val="bg1"/>
                </a:solidFill>
              </a:rPr>
              <a:t>THESE SKILLS REQUIRE A PERFECT PERFORMANCE ACCORDING TO CHANGING TRENDS, FASHION AND DEVELOPMENT OF TECHNOLOGY.</a:t>
            </a:r>
            <a:endParaRPr lang="pl-PL" b="1" dirty="0">
              <a:solidFill>
                <a:schemeClr val="bg1"/>
              </a:solidFill>
            </a:endParaRPr>
          </a:p>
        </p:txBody>
      </p:sp>
      <p:pic>
        <p:nvPicPr>
          <p:cNvPr id="14" name="Grafika 13">
            <a:extLst>
              <a:ext uri="{FF2B5EF4-FFF2-40B4-BE49-F238E27FC236}">
                <a16:creationId xmlns:a16="http://schemas.microsoft.com/office/drawing/2014/main" id="{CA515222-F987-41AE-8A69-ED8DF1200A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3155" y="1796400"/>
            <a:ext cx="582331" cy="582331"/>
          </a:xfrm>
          <a:prstGeom prst="rect">
            <a:avLst/>
          </a:prstGeom>
        </p:spPr>
      </p:pic>
      <p:sp>
        <p:nvSpPr>
          <p:cNvPr id="3" name="Prostokąt 2">
            <a:extLst>
              <a:ext uri="{FF2B5EF4-FFF2-40B4-BE49-F238E27FC236}">
                <a16:creationId xmlns:a16="http://schemas.microsoft.com/office/drawing/2014/main" id="{9BB06BD2-9BCB-4849-AF42-17541FE4AEE5}"/>
              </a:ext>
            </a:extLst>
          </p:cNvPr>
          <p:cNvSpPr/>
          <p:nvPr/>
        </p:nvSpPr>
        <p:spPr>
          <a:xfrm>
            <a:off x="6672064" y="3226627"/>
            <a:ext cx="5184576" cy="1884106"/>
          </a:xfrm>
          <a:prstGeom prst="rect">
            <a:avLst/>
          </a:prstGeom>
        </p:spPr>
        <p:txBody>
          <a:bodyPr wrap="square">
            <a:spAutoFit/>
          </a:bodyPr>
          <a:lstStyle/>
          <a:p>
            <a:pPr>
              <a:lnSpc>
                <a:spcPct val="114000"/>
              </a:lnSpc>
              <a:spcAft>
                <a:spcPts val="600"/>
              </a:spcAft>
            </a:pPr>
            <a:r>
              <a:rPr lang="en-GB" b="1" dirty="0">
                <a:solidFill>
                  <a:schemeClr val="tx1">
                    <a:lumMod val="75000"/>
                    <a:lumOff val="25000"/>
                  </a:schemeClr>
                </a:solidFill>
              </a:rPr>
              <a:t>The basic skills of a waiter are:</a:t>
            </a:r>
          </a:p>
          <a:p>
            <a:pPr marL="285750" indent="-285750">
              <a:lnSpc>
                <a:spcPct val="114000"/>
              </a:lnSpc>
              <a:spcAft>
                <a:spcPts val="600"/>
              </a:spcAft>
              <a:buBlip>
                <a:blip r:embed="rId5"/>
              </a:buBlip>
            </a:pPr>
            <a:r>
              <a:rPr lang="en-GB" dirty="0">
                <a:solidFill>
                  <a:schemeClr val="tx1">
                    <a:lumMod val="75000"/>
                    <a:lumOff val="25000"/>
                  </a:schemeClr>
                </a:solidFill>
              </a:rPr>
              <a:t>preparation of consumer halls for guest service,</a:t>
            </a:r>
          </a:p>
          <a:p>
            <a:pPr marL="285750" indent="-285750">
              <a:lnSpc>
                <a:spcPct val="114000"/>
              </a:lnSpc>
              <a:spcAft>
                <a:spcPts val="600"/>
              </a:spcAft>
              <a:buBlip>
                <a:blip r:embed="rId5"/>
              </a:buBlip>
            </a:pPr>
            <a:r>
              <a:rPr lang="en-GB" dirty="0">
                <a:solidFill>
                  <a:schemeClr val="tx1">
                    <a:lumMod val="75000"/>
                    <a:lumOff val="25000"/>
                  </a:schemeClr>
                </a:solidFill>
              </a:rPr>
              <a:t>performing activities related to the service of guests,</a:t>
            </a:r>
          </a:p>
          <a:p>
            <a:pPr marL="285750" indent="-285750">
              <a:lnSpc>
                <a:spcPct val="114000"/>
              </a:lnSpc>
              <a:spcAft>
                <a:spcPts val="600"/>
              </a:spcAft>
              <a:buBlip>
                <a:blip r:embed="rId5"/>
              </a:buBlip>
            </a:pPr>
            <a:r>
              <a:rPr lang="en-GB" dirty="0">
                <a:solidFill>
                  <a:schemeClr val="tx1">
                    <a:lumMod val="75000"/>
                    <a:lumOff val="25000"/>
                  </a:schemeClr>
                </a:solidFill>
              </a:rPr>
              <a:t>settlement of waiter services.</a:t>
            </a:r>
            <a:endParaRPr lang="pl-PL" dirty="0">
              <a:solidFill>
                <a:schemeClr val="tx1">
                  <a:lumMod val="75000"/>
                  <a:lumOff val="25000"/>
                </a:schemeClr>
              </a:solidFill>
            </a:endParaRPr>
          </a:p>
        </p:txBody>
      </p:sp>
      <p:sp>
        <p:nvSpPr>
          <p:cNvPr id="15" name="Tytuł 1">
            <a:extLst>
              <a:ext uri="{FF2B5EF4-FFF2-40B4-BE49-F238E27FC236}">
                <a16:creationId xmlns:a16="http://schemas.microsoft.com/office/drawing/2014/main" id="{3F84A0C0-6CD9-4E01-9C77-DE3D5D8CE24D}"/>
              </a:ext>
            </a:extLst>
          </p:cNvPr>
          <p:cNvSpPr txBox="1">
            <a:spLocks/>
          </p:cNvSpPr>
          <p:nvPr/>
        </p:nvSpPr>
        <p:spPr bwMode="auto">
          <a:xfrm>
            <a:off x="1307083" y="332656"/>
            <a:ext cx="889337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2400" b="1" dirty="0">
                <a:solidFill>
                  <a:schemeClr val="tx1">
                    <a:lumMod val="75000"/>
                    <a:lumOff val="25000"/>
                  </a:schemeClr>
                </a:solidFill>
              </a:rPr>
              <a:t>PREPARATION OF THE EDUCATIONAL AND PROFESSIONAL DEVELOPMENT PLAN</a:t>
            </a:r>
            <a:endParaRPr lang="pl-PL" sz="2400" b="1" dirty="0">
              <a:solidFill>
                <a:schemeClr val="tx1">
                  <a:lumMod val="75000"/>
                  <a:lumOff val="25000"/>
                </a:schemeClr>
              </a:solidFill>
            </a:endParaRPr>
          </a:p>
        </p:txBody>
      </p:sp>
    </p:spTree>
    <p:extLst>
      <p:ext uri="{BB962C8B-B14F-4D97-AF65-F5344CB8AC3E}">
        <p14:creationId xmlns:p14="http://schemas.microsoft.com/office/powerpoint/2010/main" val="3801992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elnerka, Kelner, Restauracja, Kawiarnia, Kawa">
            <a:extLst>
              <a:ext uri="{FF2B5EF4-FFF2-40B4-BE49-F238E27FC236}">
                <a16:creationId xmlns:a16="http://schemas.microsoft.com/office/drawing/2014/main" id="{666B3343-6713-40C2-825F-ABC987D100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42"/>
          <a:stretch/>
        </p:blipFill>
        <p:spPr bwMode="auto">
          <a:xfrm>
            <a:off x="0" y="1440000"/>
            <a:ext cx="6200887" cy="5422949"/>
          </a:xfrm>
          <a:prstGeom prst="rect">
            <a:avLst/>
          </a:prstGeom>
          <a:noFill/>
          <a:extLst>
            <a:ext uri="{909E8E84-426E-40DD-AFC4-6F175D3DCCD1}">
              <a14:hiddenFill xmlns:a14="http://schemas.microsoft.com/office/drawing/2010/main">
                <a:solidFill>
                  <a:srgbClr val="FFFFFF"/>
                </a:solidFill>
              </a14:hiddenFill>
            </a:ext>
          </a:extLst>
        </p:spPr>
      </p:pic>
      <p:sp>
        <p:nvSpPr>
          <p:cNvPr id="29" name="Prostokąt 28">
            <a:extLst>
              <a:ext uri="{FF2B5EF4-FFF2-40B4-BE49-F238E27FC236}">
                <a16:creationId xmlns:a16="http://schemas.microsoft.com/office/drawing/2014/main" id="{E8D248E0-B12B-455D-A89B-294A7B9DDBCF}"/>
              </a:ext>
            </a:extLst>
          </p:cNvPr>
          <p:cNvSpPr/>
          <p:nvPr/>
        </p:nvSpPr>
        <p:spPr>
          <a:xfrm>
            <a:off x="59182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DRESS CODE</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11</a:t>
            </a:fld>
            <a:endParaRPr lang="en-US" altLang="pl-PL"/>
          </a:p>
        </p:txBody>
      </p:sp>
      <p:sp>
        <p:nvSpPr>
          <p:cNvPr id="24" name="Tytuł 4">
            <a:extLst>
              <a:ext uri="{FF2B5EF4-FFF2-40B4-BE49-F238E27FC236}">
                <a16:creationId xmlns:a16="http://schemas.microsoft.com/office/drawing/2014/main" id="{4AE60784-255E-45D6-87EC-E04CEAF521E0}"/>
              </a:ext>
            </a:extLst>
          </p:cNvPr>
          <p:cNvSpPr>
            <a:spLocks noGrp="1"/>
          </p:cNvSpPr>
          <p:nvPr>
            <p:ph type="title"/>
          </p:nvPr>
        </p:nvSpPr>
        <p:spPr>
          <a:xfrm>
            <a:off x="5946488" y="1533823"/>
            <a:ext cx="6245512" cy="908504"/>
          </a:xfrm>
        </p:spPr>
        <p:txBody>
          <a:bodyPr/>
          <a:lstStyle/>
          <a:p>
            <a:pPr>
              <a:spcAft>
                <a:spcPts val="600"/>
              </a:spcAft>
            </a:pPr>
            <a:r>
              <a:rPr lang="pl-PL" sz="2000" b="1" dirty="0">
                <a:solidFill>
                  <a:schemeClr val="bg1"/>
                </a:solidFill>
              </a:rPr>
              <a:t>WAITRESS</a:t>
            </a:r>
          </a:p>
        </p:txBody>
      </p:sp>
      <p:sp>
        <p:nvSpPr>
          <p:cNvPr id="25" name="Prostokąt 24">
            <a:extLst>
              <a:ext uri="{FF2B5EF4-FFF2-40B4-BE49-F238E27FC236}">
                <a16:creationId xmlns:a16="http://schemas.microsoft.com/office/drawing/2014/main" id="{02C99319-B826-4CBF-80ED-C1FCB0EF7B53}"/>
              </a:ext>
            </a:extLst>
          </p:cNvPr>
          <p:cNvSpPr/>
          <p:nvPr/>
        </p:nvSpPr>
        <p:spPr>
          <a:xfrm>
            <a:off x="7156145" y="2996952"/>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BLACK SKIRT</a:t>
            </a:r>
          </a:p>
        </p:txBody>
      </p:sp>
      <p:sp>
        <p:nvSpPr>
          <p:cNvPr id="32" name="Prostokąt 31">
            <a:extLst>
              <a:ext uri="{FF2B5EF4-FFF2-40B4-BE49-F238E27FC236}">
                <a16:creationId xmlns:a16="http://schemas.microsoft.com/office/drawing/2014/main" id="{43CECC55-0C12-499A-A395-C9027CC1A2B1}"/>
              </a:ext>
            </a:extLst>
          </p:cNvPr>
          <p:cNvSpPr/>
          <p:nvPr/>
        </p:nvSpPr>
        <p:spPr>
          <a:xfrm>
            <a:off x="7156145" y="3501114"/>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WHITE SHIRT OR BLOUSE</a:t>
            </a:r>
          </a:p>
        </p:txBody>
      </p:sp>
      <p:sp>
        <p:nvSpPr>
          <p:cNvPr id="33" name="Prostokąt 32">
            <a:extLst>
              <a:ext uri="{FF2B5EF4-FFF2-40B4-BE49-F238E27FC236}">
                <a16:creationId xmlns:a16="http://schemas.microsoft.com/office/drawing/2014/main" id="{EEA4CE98-AECB-4B6E-8FB3-1142BCE74A4C}"/>
              </a:ext>
            </a:extLst>
          </p:cNvPr>
          <p:cNvSpPr/>
          <p:nvPr/>
        </p:nvSpPr>
        <p:spPr>
          <a:xfrm>
            <a:off x="7156145" y="4010068"/>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TIGHTS</a:t>
            </a:r>
          </a:p>
        </p:txBody>
      </p:sp>
      <p:sp>
        <p:nvSpPr>
          <p:cNvPr id="34" name="Prostokąt 33">
            <a:extLst>
              <a:ext uri="{FF2B5EF4-FFF2-40B4-BE49-F238E27FC236}">
                <a16:creationId xmlns:a16="http://schemas.microsoft.com/office/drawing/2014/main" id="{4407DD7C-7D48-4D83-8171-D924422D8810}"/>
              </a:ext>
            </a:extLst>
          </p:cNvPr>
          <p:cNvSpPr/>
          <p:nvPr/>
        </p:nvSpPr>
        <p:spPr>
          <a:xfrm>
            <a:off x="7156145" y="4516573"/>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WAITER APRON</a:t>
            </a:r>
          </a:p>
        </p:txBody>
      </p:sp>
      <p:sp>
        <p:nvSpPr>
          <p:cNvPr id="35" name="Prostokąt 34">
            <a:extLst>
              <a:ext uri="{FF2B5EF4-FFF2-40B4-BE49-F238E27FC236}">
                <a16:creationId xmlns:a16="http://schemas.microsoft.com/office/drawing/2014/main" id="{FBEB90FF-B1C7-4AD8-A338-3F36BA38BE1C}"/>
              </a:ext>
            </a:extLst>
          </p:cNvPr>
          <p:cNvSpPr/>
          <p:nvPr/>
        </p:nvSpPr>
        <p:spPr>
          <a:xfrm>
            <a:off x="7156145" y="5020629"/>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BLACK SHOES</a:t>
            </a:r>
          </a:p>
        </p:txBody>
      </p:sp>
      <p:sp>
        <p:nvSpPr>
          <p:cNvPr id="36" name="Prostokąt 35">
            <a:extLst>
              <a:ext uri="{FF2B5EF4-FFF2-40B4-BE49-F238E27FC236}">
                <a16:creationId xmlns:a16="http://schemas.microsoft.com/office/drawing/2014/main" id="{C7A0A7BA-4667-4B1B-9E8D-8BFEBE8FF7EA}"/>
              </a:ext>
            </a:extLst>
          </p:cNvPr>
          <p:cNvSpPr/>
          <p:nvPr/>
        </p:nvSpPr>
        <p:spPr>
          <a:xfrm>
            <a:off x="7156145" y="5529477"/>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JEWELLERY: WEDDING RING, SMALL WATCH</a:t>
            </a:r>
          </a:p>
        </p:txBody>
      </p:sp>
      <p:sp>
        <p:nvSpPr>
          <p:cNvPr id="39" name="Trójkąt prostokątny 38">
            <a:extLst>
              <a:ext uri="{FF2B5EF4-FFF2-40B4-BE49-F238E27FC236}">
                <a16:creationId xmlns:a16="http://schemas.microsoft.com/office/drawing/2014/main" id="{49D0007B-F3F6-4422-91FC-94ECC256323C}"/>
              </a:ext>
            </a:extLst>
          </p:cNvPr>
          <p:cNvSpPr/>
          <p:nvPr/>
        </p:nvSpPr>
        <p:spPr>
          <a:xfrm rot="10800000">
            <a:off x="5916281" y="2580558"/>
            <a:ext cx="270878" cy="200370"/>
          </a:xfrm>
          <a:prstGeom prst="rtTriangle">
            <a:avLst/>
          </a:prstGeom>
          <a:solidFill>
            <a:srgbClr val="191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27016693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ktoberfest, Monachium, Kelner, Piwa, MierzyÄ">
            <a:extLst>
              <a:ext uri="{FF2B5EF4-FFF2-40B4-BE49-F238E27FC236}">
                <a16:creationId xmlns:a16="http://schemas.microsoft.com/office/drawing/2014/main" id="{012B004B-5BED-4350-BF55-370D8311B0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3693"/>
          <a:stretch/>
        </p:blipFill>
        <p:spPr bwMode="auto">
          <a:xfrm>
            <a:off x="0" y="1440000"/>
            <a:ext cx="6187159" cy="5418000"/>
          </a:xfrm>
          <a:prstGeom prst="rect">
            <a:avLst/>
          </a:prstGeom>
          <a:noFill/>
          <a:extLst>
            <a:ext uri="{909E8E84-426E-40DD-AFC4-6F175D3DCCD1}">
              <a14:hiddenFill xmlns:a14="http://schemas.microsoft.com/office/drawing/2010/main">
                <a:solidFill>
                  <a:srgbClr val="FFFFFF"/>
                </a:solidFill>
              </a14:hiddenFill>
            </a:ext>
          </a:extLst>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DRESS CODE</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a:xfrm>
            <a:off x="8737600" y="6356350"/>
            <a:ext cx="2844800" cy="365125"/>
          </a:xfrm>
        </p:spPr>
        <p:txBody>
          <a:bodyPr/>
          <a:lstStyle/>
          <a:p>
            <a:pPr>
              <a:defRPr/>
            </a:pPr>
            <a:fld id="{6CC9281A-217F-4492-A313-C4D4CB901DEA}" type="slidenum">
              <a:rPr lang="en-US" altLang="pl-PL" smtClean="0"/>
              <a:pPr>
                <a:defRPr/>
              </a:pPr>
              <a:t>12</a:t>
            </a:fld>
            <a:endParaRPr lang="en-US" altLang="pl-PL"/>
          </a:p>
        </p:txBody>
      </p:sp>
      <p:sp>
        <p:nvSpPr>
          <p:cNvPr id="6" name="Prostokąt 5">
            <a:extLst>
              <a:ext uri="{FF2B5EF4-FFF2-40B4-BE49-F238E27FC236}">
                <a16:creationId xmlns:a16="http://schemas.microsoft.com/office/drawing/2014/main" id="{5653C158-3BE8-4C8E-9571-468A87F5E65A}"/>
              </a:ext>
            </a:extLst>
          </p:cNvPr>
          <p:cNvSpPr/>
          <p:nvPr/>
        </p:nvSpPr>
        <p:spPr>
          <a:xfrm>
            <a:off x="59182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ytuł 4">
            <a:extLst>
              <a:ext uri="{FF2B5EF4-FFF2-40B4-BE49-F238E27FC236}">
                <a16:creationId xmlns:a16="http://schemas.microsoft.com/office/drawing/2014/main" id="{2CB2CC7B-1D57-4E23-81BF-5B662016311A}"/>
              </a:ext>
            </a:extLst>
          </p:cNvPr>
          <p:cNvSpPr>
            <a:spLocks noGrp="1"/>
          </p:cNvSpPr>
          <p:nvPr>
            <p:ph type="title"/>
          </p:nvPr>
        </p:nvSpPr>
        <p:spPr>
          <a:xfrm>
            <a:off x="5946488" y="1533823"/>
            <a:ext cx="6245512" cy="908504"/>
          </a:xfrm>
        </p:spPr>
        <p:txBody>
          <a:bodyPr/>
          <a:lstStyle/>
          <a:p>
            <a:pPr>
              <a:spcAft>
                <a:spcPts val="600"/>
              </a:spcAft>
            </a:pPr>
            <a:r>
              <a:rPr lang="pl-PL" sz="2000" b="1" dirty="0">
                <a:solidFill>
                  <a:schemeClr val="bg1"/>
                </a:solidFill>
              </a:rPr>
              <a:t>WAITER</a:t>
            </a:r>
          </a:p>
        </p:txBody>
      </p:sp>
      <p:sp>
        <p:nvSpPr>
          <p:cNvPr id="11" name="Prostokąt 10">
            <a:extLst>
              <a:ext uri="{FF2B5EF4-FFF2-40B4-BE49-F238E27FC236}">
                <a16:creationId xmlns:a16="http://schemas.microsoft.com/office/drawing/2014/main" id="{E9D34996-2F90-42EE-8B63-9BDCC60DD4D4}"/>
              </a:ext>
            </a:extLst>
          </p:cNvPr>
          <p:cNvSpPr/>
          <p:nvPr/>
        </p:nvSpPr>
        <p:spPr>
          <a:xfrm>
            <a:off x="7156145" y="2815197"/>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BLACK TROUSERS</a:t>
            </a:r>
          </a:p>
        </p:txBody>
      </p:sp>
      <p:sp>
        <p:nvSpPr>
          <p:cNvPr id="12" name="Prostokąt 11">
            <a:extLst>
              <a:ext uri="{FF2B5EF4-FFF2-40B4-BE49-F238E27FC236}">
                <a16:creationId xmlns:a16="http://schemas.microsoft.com/office/drawing/2014/main" id="{C7E235B3-2763-4103-BAA7-09CACB4A8494}"/>
              </a:ext>
            </a:extLst>
          </p:cNvPr>
          <p:cNvSpPr/>
          <p:nvPr/>
        </p:nvSpPr>
        <p:spPr>
          <a:xfrm>
            <a:off x="7156145" y="3319359"/>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BLACK SHOES</a:t>
            </a:r>
          </a:p>
        </p:txBody>
      </p:sp>
      <p:sp>
        <p:nvSpPr>
          <p:cNvPr id="13" name="Prostokąt 12">
            <a:extLst>
              <a:ext uri="{FF2B5EF4-FFF2-40B4-BE49-F238E27FC236}">
                <a16:creationId xmlns:a16="http://schemas.microsoft.com/office/drawing/2014/main" id="{D686F421-5138-40E2-BE68-86D9EBDB28AD}"/>
              </a:ext>
            </a:extLst>
          </p:cNvPr>
          <p:cNvSpPr/>
          <p:nvPr/>
        </p:nvSpPr>
        <p:spPr>
          <a:xfrm>
            <a:off x="7156145" y="3828313"/>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WHITE SHIRT</a:t>
            </a:r>
          </a:p>
        </p:txBody>
      </p:sp>
      <p:sp>
        <p:nvSpPr>
          <p:cNvPr id="14" name="Prostokąt 13">
            <a:extLst>
              <a:ext uri="{FF2B5EF4-FFF2-40B4-BE49-F238E27FC236}">
                <a16:creationId xmlns:a16="http://schemas.microsoft.com/office/drawing/2014/main" id="{42BAD310-3E4D-4802-B4AC-66C8F1BB9880}"/>
              </a:ext>
            </a:extLst>
          </p:cNvPr>
          <p:cNvSpPr/>
          <p:nvPr/>
        </p:nvSpPr>
        <p:spPr>
          <a:xfrm>
            <a:off x="7156145" y="4334818"/>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BOWTIE</a:t>
            </a:r>
          </a:p>
        </p:txBody>
      </p:sp>
      <p:sp>
        <p:nvSpPr>
          <p:cNvPr id="15" name="Prostokąt 14">
            <a:extLst>
              <a:ext uri="{FF2B5EF4-FFF2-40B4-BE49-F238E27FC236}">
                <a16:creationId xmlns:a16="http://schemas.microsoft.com/office/drawing/2014/main" id="{635A5E7B-4A49-4E88-A2F3-7C865027673B}"/>
              </a:ext>
            </a:extLst>
          </p:cNvPr>
          <p:cNvSpPr/>
          <p:nvPr/>
        </p:nvSpPr>
        <p:spPr>
          <a:xfrm>
            <a:off x="7156145" y="4838874"/>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BLAZER OR WAISTCOAT</a:t>
            </a:r>
          </a:p>
        </p:txBody>
      </p:sp>
      <p:sp>
        <p:nvSpPr>
          <p:cNvPr id="16" name="Prostokąt 15">
            <a:extLst>
              <a:ext uri="{FF2B5EF4-FFF2-40B4-BE49-F238E27FC236}">
                <a16:creationId xmlns:a16="http://schemas.microsoft.com/office/drawing/2014/main" id="{FF4464D0-32FC-4FAC-A086-92627A62A2C1}"/>
              </a:ext>
            </a:extLst>
          </p:cNvPr>
          <p:cNvSpPr/>
          <p:nvPr/>
        </p:nvSpPr>
        <p:spPr>
          <a:xfrm>
            <a:off x="7156145" y="5347722"/>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WAITER APRON</a:t>
            </a:r>
          </a:p>
        </p:txBody>
      </p:sp>
      <p:sp>
        <p:nvSpPr>
          <p:cNvPr id="17" name="Prostokąt 16">
            <a:extLst>
              <a:ext uri="{FF2B5EF4-FFF2-40B4-BE49-F238E27FC236}">
                <a16:creationId xmlns:a16="http://schemas.microsoft.com/office/drawing/2014/main" id="{818BF5EA-82AD-495A-A6F2-A887D778E903}"/>
              </a:ext>
            </a:extLst>
          </p:cNvPr>
          <p:cNvSpPr/>
          <p:nvPr/>
        </p:nvSpPr>
        <p:spPr>
          <a:xfrm>
            <a:off x="7161137" y="5856570"/>
            <a:ext cx="4127165" cy="449648"/>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JEWELLERY: WEDDING RING, SMALL WATCH</a:t>
            </a:r>
          </a:p>
        </p:txBody>
      </p:sp>
      <p:sp>
        <p:nvSpPr>
          <p:cNvPr id="20" name="Trójkąt prostokątny 19">
            <a:extLst>
              <a:ext uri="{FF2B5EF4-FFF2-40B4-BE49-F238E27FC236}">
                <a16:creationId xmlns:a16="http://schemas.microsoft.com/office/drawing/2014/main" id="{6BF8C79B-A3AE-42C5-BAD5-EF3E5CF2BDD3}"/>
              </a:ext>
            </a:extLst>
          </p:cNvPr>
          <p:cNvSpPr/>
          <p:nvPr/>
        </p:nvSpPr>
        <p:spPr>
          <a:xfrm rot="10800000">
            <a:off x="5916281" y="2580558"/>
            <a:ext cx="270878" cy="200370"/>
          </a:xfrm>
          <a:prstGeom prst="rtTriangle">
            <a:avLst/>
          </a:prstGeom>
          <a:solidFill>
            <a:srgbClr val="191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1626670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az 17">
            <a:extLst>
              <a:ext uri="{FF2B5EF4-FFF2-40B4-BE49-F238E27FC236}">
                <a16:creationId xmlns:a16="http://schemas.microsoft.com/office/drawing/2014/main" id="{32E2F8B1-849B-425B-8FCB-68ABD39FD5E8}"/>
              </a:ext>
            </a:extLst>
          </p:cNvPr>
          <p:cNvPicPr>
            <a:picLocks noChangeAspect="1"/>
          </p:cNvPicPr>
          <p:nvPr/>
        </p:nvPicPr>
        <p:blipFill rotWithShape="1">
          <a:blip r:embed="rId2">
            <a:extLst>
              <a:ext uri="{28A0092B-C50C-407E-A947-70E740481C1C}">
                <a14:useLocalDpi xmlns:a14="http://schemas.microsoft.com/office/drawing/2010/main" val="0"/>
              </a:ext>
            </a:extLst>
          </a:blip>
          <a:srcRect l="14142" r="21634"/>
          <a:stretch/>
        </p:blipFill>
        <p:spPr>
          <a:xfrm>
            <a:off x="0" y="1440000"/>
            <a:ext cx="6187160" cy="5418000"/>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IMAGE OF A WAITER</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13</a:t>
            </a:fld>
            <a:endParaRPr lang="en-US" altLang="pl-PL"/>
          </a:p>
        </p:txBody>
      </p:sp>
      <p:sp>
        <p:nvSpPr>
          <p:cNvPr id="6" name="Prostokąt 5">
            <a:extLst>
              <a:ext uri="{FF2B5EF4-FFF2-40B4-BE49-F238E27FC236}">
                <a16:creationId xmlns:a16="http://schemas.microsoft.com/office/drawing/2014/main" id="{76CD2AAD-774E-4B18-91B6-E5553E82E776}"/>
              </a:ext>
            </a:extLst>
          </p:cNvPr>
          <p:cNvSpPr/>
          <p:nvPr/>
        </p:nvSpPr>
        <p:spPr>
          <a:xfrm>
            <a:off x="59182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Tytuł 4">
            <a:extLst>
              <a:ext uri="{FF2B5EF4-FFF2-40B4-BE49-F238E27FC236}">
                <a16:creationId xmlns:a16="http://schemas.microsoft.com/office/drawing/2014/main" id="{75CA8004-7B0C-4B08-A0F5-4AB79E1987E9}"/>
              </a:ext>
            </a:extLst>
          </p:cNvPr>
          <p:cNvSpPr>
            <a:spLocks noGrp="1"/>
          </p:cNvSpPr>
          <p:nvPr>
            <p:ph type="title"/>
          </p:nvPr>
        </p:nvSpPr>
        <p:spPr>
          <a:xfrm>
            <a:off x="5946488" y="1533823"/>
            <a:ext cx="6245512" cy="908504"/>
          </a:xfrm>
        </p:spPr>
        <p:txBody>
          <a:bodyPr/>
          <a:lstStyle/>
          <a:p>
            <a:pPr>
              <a:spcAft>
                <a:spcPts val="600"/>
              </a:spcAft>
            </a:pPr>
            <a:r>
              <a:rPr lang="pl-PL" sz="2000" b="1" dirty="0">
                <a:solidFill>
                  <a:schemeClr val="bg1"/>
                </a:solidFill>
              </a:rPr>
              <a:t>THE IMAGE OF A WAITER IS INFLUENCED BY:</a:t>
            </a:r>
          </a:p>
        </p:txBody>
      </p:sp>
      <p:sp>
        <p:nvSpPr>
          <p:cNvPr id="9" name="Prostokąt 8">
            <a:extLst>
              <a:ext uri="{FF2B5EF4-FFF2-40B4-BE49-F238E27FC236}">
                <a16:creationId xmlns:a16="http://schemas.microsoft.com/office/drawing/2014/main" id="{A7A76B1B-AC7C-4C19-B0F9-00B1251CAF3F}"/>
              </a:ext>
            </a:extLst>
          </p:cNvPr>
          <p:cNvSpPr/>
          <p:nvPr/>
        </p:nvSpPr>
        <p:spPr>
          <a:xfrm>
            <a:off x="7156145" y="3108970"/>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ELLEGANT AND PLEASANT APPEARANCE</a:t>
            </a:r>
          </a:p>
        </p:txBody>
      </p:sp>
      <p:sp>
        <p:nvSpPr>
          <p:cNvPr id="10" name="Prostokąt 9">
            <a:extLst>
              <a:ext uri="{FF2B5EF4-FFF2-40B4-BE49-F238E27FC236}">
                <a16:creationId xmlns:a16="http://schemas.microsoft.com/office/drawing/2014/main" id="{6ADC060B-3112-4432-8AFC-3335CE6BBC0A}"/>
              </a:ext>
            </a:extLst>
          </p:cNvPr>
          <p:cNvSpPr/>
          <p:nvPr/>
        </p:nvSpPr>
        <p:spPr>
          <a:xfrm>
            <a:off x="7156145" y="3613132"/>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THE WAY THEY WALK</a:t>
            </a:r>
          </a:p>
        </p:txBody>
      </p:sp>
      <p:sp>
        <p:nvSpPr>
          <p:cNvPr id="11" name="Prostokąt 10">
            <a:extLst>
              <a:ext uri="{FF2B5EF4-FFF2-40B4-BE49-F238E27FC236}">
                <a16:creationId xmlns:a16="http://schemas.microsoft.com/office/drawing/2014/main" id="{B9D7BE6D-6719-4F87-8E6B-5C1F2D6273F5}"/>
              </a:ext>
            </a:extLst>
          </p:cNvPr>
          <p:cNvSpPr/>
          <p:nvPr/>
        </p:nvSpPr>
        <p:spPr>
          <a:xfrm>
            <a:off x="7156145" y="4122086"/>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SMILE</a:t>
            </a:r>
          </a:p>
        </p:txBody>
      </p:sp>
      <p:sp>
        <p:nvSpPr>
          <p:cNvPr id="12" name="Prostokąt 11">
            <a:extLst>
              <a:ext uri="{FF2B5EF4-FFF2-40B4-BE49-F238E27FC236}">
                <a16:creationId xmlns:a16="http://schemas.microsoft.com/office/drawing/2014/main" id="{46923B34-EC7F-4CF7-8E20-97F282FCDE09}"/>
              </a:ext>
            </a:extLst>
          </p:cNvPr>
          <p:cNvSpPr/>
          <p:nvPr/>
        </p:nvSpPr>
        <p:spPr>
          <a:xfrm>
            <a:off x="7156145" y="4628591"/>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FRIENDLY ATTITUDE TOWARDS GUESTS</a:t>
            </a:r>
          </a:p>
        </p:txBody>
      </p:sp>
      <p:sp>
        <p:nvSpPr>
          <p:cNvPr id="13" name="Prostokąt 12">
            <a:extLst>
              <a:ext uri="{FF2B5EF4-FFF2-40B4-BE49-F238E27FC236}">
                <a16:creationId xmlns:a16="http://schemas.microsoft.com/office/drawing/2014/main" id="{5384CDB1-5B4B-4852-BE57-A217EE14E5B5}"/>
              </a:ext>
            </a:extLst>
          </p:cNvPr>
          <p:cNvSpPr/>
          <p:nvPr/>
        </p:nvSpPr>
        <p:spPr>
          <a:xfrm>
            <a:off x="7156145" y="5132647"/>
            <a:ext cx="4127165" cy="695228"/>
          </a:xfrm>
          <a:prstGeom prst="rect">
            <a:avLst/>
          </a:prstGeom>
          <a:solidFill>
            <a:srgbClr val="FBA103"/>
          </a:solidFill>
        </p:spPr>
        <p:txBody>
          <a:bodyPr wrap="square" lIns="180000" tIns="108000" rIns="252000" bIns="108000">
            <a:spAutoFit/>
          </a:bodyPr>
          <a:lstStyle/>
          <a:p>
            <a:pPr marL="285750" indent="-285750">
              <a:lnSpc>
                <a:spcPct val="114000"/>
              </a:lnSpc>
              <a:buBlip>
                <a:blip r:embed="rId3"/>
              </a:buBlip>
            </a:pPr>
            <a:r>
              <a:rPr lang="pl-PL" sz="1400" b="1" dirty="0">
                <a:solidFill>
                  <a:schemeClr val="bg1"/>
                </a:solidFill>
              </a:rPr>
              <a:t>NATURALNESS IN COMMUNICATING WITH CLIENTS</a:t>
            </a:r>
          </a:p>
        </p:txBody>
      </p:sp>
      <p:sp>
        <p:nvSpPr>
          <p:cNvPr id="16" name="Trójkąt prostokątny 15">
            <a:extLst>
              <a:ext uri="{FF2B5EF4-FFF2-40B4-BE49-F238E27FC236}">
                <a16:creationId xmlns:a16="http://schemas.microsoft.com/office/drawing/2014/main" id="{71CF2623-3056-459E-9C9A-9F4872ADB766}"/>
              </a:ext>
            </a:extLst>
          </p:cNvPr>
          <p:cNvSpPr/>
          <p:nvPr/>
        </p:nvSpPr>
        <p:spPr>
          <a:xfrm rot="10800000">
            <a:off x="5916281" y="2580558"/>
            <a:ext cx="270878" cy="200370"/>
          </a:xfrm>
          <a:prstGeom prst="rtTriangle">
            <a:avLst/>
          </a:prstGeom>
          <a:solidFill>
            <a:srgbClr val="191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3926125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a:extLst>
              <a:ext uri="{FF2B5EF4-FFF2-40B4-BE49-F238E27FC236}">
                <a16:creationId xmlns:a16="http://schemas.microsoft.com/office/drawing/2014/main" id="{BDB39CBA-8FBC-41D6-A967-B24EE4C45EF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rcRect l="4" r="24095"/>
          <a:stretch/>
        </p:blipFill>
        <p:spPr bwMode="auto">
          <a:xfrm>
            <a:off x="-1" y="1440000"/>
            <a:ext cx="6188829" cy="5418000"/>
          </a:xfrm>
          <a:prstGeom prst="rect">
            <a:avLst/>
          </a:prstGeom>
          <a:noFill/>
          <a:extLst>
            <a:ext uri="{909E8E84-426E-40DD-AFC4-6F175D3DCCD1}">
              <a14:hiddenFill xmlns:a14="http://schemas.microsoft.com/office/drawing/2010/main">
                <a:solidFill>
                  <a:srgbClr val="FFFFFF"/>
                </a:solidFill>
              </a14:hiddenFill>
            </a:ext>
          </a:extLst>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PROFESSIONAL EQUIPMENT</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14</a:t>
            </a:fld>
            <a:endParaRPr lang="en-US" altLang="pl-PL"/>
          </a:p>
        </p:txBody>
      </p:sp>
      <p:sp>
        <p:nvSpPr>
          <p:cNvPr id="5" name="Prostokąt 4">
            <a:extLst>
              <a:ext uri="{FF2B5EF4-FFF2-40B4-BE49-F238E27FC236}">
                <a16:creationId xmlns:a16="http://schemas.microsoft.com/office/drawing/2014/main" id="{4DCE4CE1-17F6-48EE-8BD6-50211D2E4F1A}"/>
              </a:ext>
            </a:extLst>
          </p:cNvPr>
          <p:cNvSpPr/>
          <p:nvPr/>
        </p:nvSpPr>
        <p:spPr>
          <a:xfrm>
            <a:off x="59182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Tytuł 4">
            <a:extLst>
              <a:ext uri="{FF2B5EF4-FFF2-40B4-BE49-F238E27FC236}">
                <a16:creationId xmlns:a16="http://schemas.microsoft.com/office/drawing/2014/main" id="{B972EBB9-6CA8-4F89-83AF-A780204D0833}"/>
              </a:ext>
            </a:extLst>
          </p:cNvPr>
          <p:cNvSpPr>
            <a:spLocks noGrp="1"/>
          </p:cNvSpPr>
          <p:nvPr>
            <p:ph type="title"/>
          </p:nvPr>
        </p:nvSpPr>
        <p:spPr>
          <a:xfrm>
            <a:off x="5946488" y="1533823"/>
            <a:ext cx="6245512" cy="908504"/>
          </a:xfrm>
        </p:spPr>
        <p:txBody>
          <a:bodyPr/>
          <a:lstStyle/>
          <a:p>
            <a:pPr>
              <a:spcAft>
                <a:spcPts val="600"/>
              </a:spcAft>
            </a:pPr>
            <a:r>
              <a:rPr lang="pl-PL" sz="2000" b="1" dirty="0">
                <a:solidFill>
                  <a:schemeClr val="bg1"/>
                </a:solidFill>
              </a:rPr>
              <a:t>A WAITERS PROFESSIONAL EQUIPMENT INCLUDES:</a:t>
            </a:r>
          </a:p>
        </p:txBody>
      </p:sp>
      <p:sp>
        <p:nvSpPr>
          <p:cNvPr id="9" name="Prostokąt 8">
            <a:extLst>
              <a:ext uri="{FF2B5EF4-FFF2-40B4-BE49-F238E27FC236}">
                <a16:creationId xmlns:a16="http://schemas.microsoft.com/office/drawing/2014/main" id="{668C48E3-A7A7-4712-ABC0-C16071969D8F}"/>
              </a:ext>
            </a:extLst>
          </p:cNvPr>
          <p:cNvSpPr/>
          <p:nvPr/>
        </p:nvSpPr>
        <p:spPr>
          <a:xfrm>
            <a:off x="7156145" y="3108970"/>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4"/>
              </a:buBlip>
            </a:pPr>
            <a:r>
              <a:rPr lang="pl-PL" sz="1400" b="1" dirty="0" err="1">
                <a:solidFill>
                  <a:schemeClr val="bg1"/>
                </a:solidFill>
              </a:rPr>
              <a:t>napkin</a:t>
            </a:r>
            <a:endParaRPr lang="pl-PL" sz="1400" b="1" dirty="0">
              <a:solidFill>
                <a:schemeClr val="bg1"/>
              </a:solidFill>
            </a:endParaRPr>
          </a:p>
        </p:txBody>
      </p:sp>
      <p:sp>
        <p:nvSpPr>
          <p:cNvPr id="10" name="Prostokąt 9">
            <a:extLst>
              <a:ext uri="{FF2B5EF4-FFF2-40B4-BE49-F238E27FC236}">
                <a16:creationId xmlns:a16="http://schemas.microsoft.com/office/drawing/2014/main" id="{CE71A9F5-4989-4DB9-85D6-7C67F24C6942}"/>
              </a:ext>
            </a:extLst>
          </p:cNvPr>
          <p:cNvSpPr/>
          <p:nvPr/>
        </p:nvSpPr>
        <p:spPr>
          <a:xfrm>
            <a:off x="7156145" y="3613026"/>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4"/>
              </a:buBlip>
            </a:pPr>
            <a:r>
              <a:rPr lang="pl-PL" sz="1400" b="1" dirty="0" err="1">
                <a:solidFill>
                  <a:schemeClr val="bg1"/>
                </a:solidFill>
              </a:rPr>
              <a:t>multi-purpose</a:t>
            </a:r>
            <a:r>
              <a:rPr lang="pl-PL" sz="1400" b="1" dirty="0">
                <a:solidFill>
                  <a:schemeClr val="bg1"/>
                </a:solidFill>
              </a:rPr>
              <a:t> </a:t>
            </a:r>
            <a:r>
              <a:rPr lang="pl-PL" sz="1400" b="1" dirty="0" err="1">
                <a:solidFill>
                  <a:schemeClr val="bg1"/>
                </a:solidFill>
              </a:rPr>
              <a:t>pocket</a:t>
            </a:r>
            <a:r>
              <a:rPr lang="pl-PL" sz="1400" b="1" dirty="0">
                <a:solidFill>
                  <a:schemeClr val="bg1"/>
                </a:solidFill>
              </a:rPr>
              <a:t> </a:t>
            </a:r>
            <a:r>
              <a:rPr lang="pl-PL" sz="1400" b="1" dirty="0" err="1">
                <a:solidFill>
                  <a:schemeClr val="bg1"/>
                </a:solidFill>
              </a:rPr>
              <a:t>knife</a:t>
            </a:r>
            <a:r>
              <a:rPr lang="pl-PL" sz="1400" b="1" dirty="0">
                <a:solidFill>
                  <a:schemeClr val="bg1"/>
                </a:solidFill>
              </a:rPr>
              <a:t> </a:t>
            </a:r>
          </a:p>
        </p:txBody>
      </p:sp>
      <p:sp>
        <p:nvSpPr>
          <p:cNvPr id="11" name="Prostokąt 10">
            <a:extLst>
              <a:ext uri="{FF2B5EF4-FFF2-40B4-BE49-F238E27FC236}">
                <a16:creationId xmlns:a16="http://schemas.microsoft.com/office/drawing/2014/main" id="{AAAFD173-175E-4CE7-85C6-60F85B64858D}"/>
              </a:ext>
            </a:extLst>
          </p:cNvPr>
          <p:cNvSpPr/>
          <p:nvPr/>
        </p:nvSpPr>
        <p:spPr>
          <a:xfrm>
            <a:off x="7156145" y="4122086"/>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4"/>
              </a:buBlip>
            </a:pPr>
            <a:r>
              <a:rPr lang="en-GB" sz="1400" b="1" dirty="0">
                <a:solidFill>
                  <a:schemeClr val="bg1"/>
                </a:solidFill>
              </a:rPr>
              <a:t>tools for receiving guest orders</a:t>
            </a:r>
            <a:endParaRPr lang="pl-PL" sz="1400" b="1" dirty="0">
              <a:solidFill>
                <a:schemeClr val="bg1"/>
              </a:solidFill>
            </a:endParaRPr>
          </a:p>
        </p:txBody>
      </p:sp>
      <p:sp>
        <p:nvSpPr>
          <p:cNvPr id="12" name="Prostokąt 11">
            <a:extLst>
              <a:ext uri="{FF2B5EF4-FFF2-40B4-BE49-F238E27FC236}">
                <a16:creationId xmlns:a16="http://schemas.microsoft.com/office/drawing/2014/main" id="{963E46DE-25D1-4AF1-89B4-EBC69E633A50}"/>
              </a:ext>
            </a:extLst>
          </p:cNvPr>
          <p:cNvSpPr/>
          <p:nvPr/>
        </p:nvSpPr>
        <p:spPr>
          <a:xfrm>
            <a:off x="7156145" y="4628591"/>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4"/>
              </a:buBlip>
            </a:pPr>
            <a:r>
              <a:rPr lang="pl-PL" sz="1400" b="1" dirty="0" err="1">
                <a:solidFill>
                  <a:schemeClr val="bg1"/>
                </a:solidFill>
              </a:rPr>
              <a:t>Lighter</a:t>
            </a:r>
            <a:r>
              <a:rPr lang="pl-PL" sz="1400" b="1" dirty="0">
                <a:solidFill>
                  <a:schemeClr val="bg1"/>
                </a:solidFill>
              </a:rPr>
              <a:t> </a:t>
            </a:r>
            <a:r>
              <a:rPr lang="pl-PL" sz="1400" b="1" dirty="0" err="1">
                <a:solidFill>
                  <a:schemeClr val="bg1"/>
                </a:solidFill>
              </a:rPr>
              <a:t>or</a:t>
            </a:r>
            <a:r>
              <a:rPr lang="pl-PL" sz="1400" b="1" dirty="0">
                <a:solidFill>
                  <a:schemeClr val="bg1"/>
                </a:solidFill>
              </a:rPr>
              <a:t> </a:t>
            </a:r>
            <a:r>
              <a:rPr lang="pl-PL" sz="1400" b="1" dirty="0" err="1">
                <a:solidFill>
                  <a:schemeClr val="bg1"/>
                </a:solidFill>
              </a:rPr>
              <a:t>matches</a:t>
            </a:r>
            <a:endParaRPr lang="pl-PL" sz="1400" b="1" dirty="0">
              <a:solidFill>
                <a:schemeClr val="bg1"/>
              </a:solidFill>
            </a:endParaRPr>
          </a:p>
        </p:txBody>
      </p:sp>
      <p:sp>
        <p:nvSpPr>
          <p:cNvPr id="13" name="Prostokąt 12">
            <a:extLst>
              <a:ext uri="{FF2B5EF4-FFF2-40B4-BE49-F238E27FC236}">
                <a16:creationId xmlns:a16="http://schemas.microsoft.com/office/drawing/2014/main" id="{918B1861-3309-4261-B468-E1346EAC973B}"/>
              </a:ext>
            </a:extLst>
          </p:cNvPr>
          <p:cNvSpPr/>
          <p:nvPr/>
        </p:nvSpPr>
        <p:spPr>
          <a:xfrm>
            <a:off x="7156145" y="5132647"/>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4"/>
              </a:buBlip>
            </a:pPr>
            <a:r>
              <a:rPr lang="pl-PL" sz="1400" b="1" dirty="0">
                <a:solidFill>
                  <a:schemeClr val="bg1"/>
                </a:solidFill>
              </a:rPr>
              <a:t>Card </a:t>
            </a:r>
            <a:r>
              <a:rPr lang="pl-PL" sz="1400" b="1" dirty="0" err="1">
                <a:solidFill>
                  <a:schemeClr val="bg1"/>
                </a:solidFill>
              </a:rPr>
              <a:t>machine</a:t>
            </a:r>
            <a:r>
              <a:rPr lang="pl-PL" sz="1400" b="1" dirty="0">
                <a:solidFill>
                  <a:schemeClr val="bg1"/>
                </a:solidFill>
              </a:rPr>
              <a:t> </a:t>
            </a:r>
            <a:r>
              <a:rPr lang="pl-PL" sz="1400" b="1" dirty="0" err="1">
                <a:solidFill>
                  <a:schemeClr val="bg1"/>
                </a:solidFill>
              </a:rPr>
              <a:t>or</a:t>
            </a:r>
            <a:r>
              <a:rPr lang="pl-PL" sz="1400" b="1" dirty="0">
                <a:solidFill>
                  <a:schemeClr val="bg1"/>
                </a:solidFill>
              </a:rPr>
              <a:t> a </a:t>
            </a:r>
            <a:r>
              <a:rPr lang="pl-PL" sz="1400" b="1" dirty="0" err="1">
                <a:solidFill>
                  <a:schemeClr val="bg1"/>
                </a:solidFill>
              </a:rPr>
              <a:t>purse</a:t>
            </a:r>
            <a:r>
              <a:rPr lang="pl-PL" sz="1400" b="1" dirty="0">
                <a:solidFill>
                  <a:schemeClr val="bg1"/>
                </a:solidFill>
              </a:rPr>
              <a:t> </a:t>
            </a:r>
          </a:p>
        </p:txBody>
      </p:sp>
      <p:sp>
        <p:nvSpPr>
          <p:cNvPr id="14" name="Prostokąt 13">
            <a:extLst>
              <a:ext uri="{FF2B5EF4-FFF2-40B4-BE49-F238E27FC236}">
                <a16:creationId xmlns:a16="http://schemas.microsoft.com/office/drawing/2014/main" id="{03C72848-22DF-4D28-8CA4-FDA48799A2ED}"/>
              </a:ext>
            </a:extLst>
          </p:cNvPr>
          <p:cNvSpPr/>
          <p:nvPr/>
        </p:nvSpPr>
        <p:spPr>
          <a:xfrm>
            <a:off x="7162247" y="5641019"/>
            <a:ext cx="4127165" cy="449711"/>
          </a:xfrm>
          <a:prstGeom prst="rect">
            <a:avLst/>
          </a:prstGeom>
          <a:solidFill>
            <a:srgbClr val="FBA103"/>
          </a:solidFill>
        </p:spPr>
        <p:txBody>
          <a:bodyPr wrap="square" lIns="180000" tIns="108000" rIns="252000" bIns="108000">
            <a:spAutoFit/>
          </a:bodyPr>
          <a:lstStyle/>
          <a:p>
            <a:pPr marL="285750" indent="-285750">
              <a:lnSpc>
                <a:spcPct val="114000"/>
              </a:lnSpc>
              <a:buBlip>
                <a:blip r:embed="rId4"/>
              </a:buBlip>
            </a:pPr>
            <a:r>
              <a:rPr lang="pl-PL" sz="1400" b="1" dirty="0">
                <a:solidFill>
                  <a:schemeClr val="bg1"/>
                </a:solidFill>
              </a:rPr>
              <a:t>Staff ID</a:t>
            </a:r>
          </a:p>
        </p:txBody>
      </p:sp>
      <p:sp>
        <p:nvSpPr>
          <p:cNvPr id="17" name="Trójkąt prostokątny 16">
            <a:extLst>
              <a:ext uri="{FF2B5EF4-FFF2-40B4-BE49-F238E27FC236}">
                <a16:creationId xmlns:a16="http://schemas.microsoft.com/office/drawing/2014/main" id="{0F7D06A3-614B-465A-9D4D-B8E5F6AE7D50}"/>
              </a:ext>
            </a:extLst>
          </p:cNvPr>
          <p:cNvSpPr/>
          <p:nvPr/>
        </p:nvSpPr>
        <p:spPr>
          <a:xfrm rot="10800000">
            <a:off x="5916281" y="2580558"/>
            <a:ext cx="270878" cy="200370"/>
          </a:xfrm>
          <a:prstGeom prst="rtTriangle">
            <a:avLst/>
          </a:prstGeom>
          <a:solidFill>
            <a:srgbClr val="191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2245299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Dymek mowy: prostokąt 42">
            <a:extLst>
              <a:ext uri="{FF2B5EF4-FFF2-40B4-BE49-F238E27FC236}">
                <a16:creationId xmlns:a16="http://schemas.microsoft.com/office/drawing/2014/main" id="{1897FB7D-D94C-4E2B-B6C8-9060D28D6C11}"/>
              </a:ext>
            </a:extLst>
          </p:cNvPr>
          <p:cNvSpPr/>
          <p:nvPr/>
        </p:nvSpPr>
        <p:spPr>
          <a:xfrm>
            <a:off x="4327782" y="5160268"/>
            <a:ext cx="3235480" cy="923157"/>
          </a:xfrm>
          <a:prstGeom prst="wedgeRectCallout">
            <a:avLst>
              <a:gd name="adj1" fmla="val -19605"/>
              <a:gd name="adj2" fmla="val 1426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GASTRONOMY MANAGER (HOTEL OR A RESTAURANT CHAIN)</a:t>
            </a:r>
            <a:endParaRPr lang="pl-PL" sz="1600" b="1" dirty="0"/>
          </a:p>
        </p:txBody>
      </p:sp>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1079" y="239427"/>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A PROFESSIONAL-EDUCATIONAL CAREER PATH OF A WAITER</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15</a:t>
            </a:fld>
            <a:endParaRPr lang="en-US" altLang="pl-PL"/>
          </a:p>
        </p:txBody>
      </p:sp>
      <p:sp>
        <p:nvSpPr>
          <p:cNvPr id="7" name="Prostokąt 6">
            <a:extLst>
              <a:ext uri="{FF2B5EF4-FFF2-40B4-BE49-F238E27FC236}">
                <a16:creationId xmlns:a16="http://schemas.microsoft.com/office/drawing/2014/main" id="{47F94EE9-9762-4AF0-9362-13B4BB24444C}"/>
              </a:ext>
            </a:extLst>
          </p:cNvPr>
          <p:cNvSpPr/>
          <p:nvPr/>
        </p:nvSpPr>
        <p:spPr>
          <a:xfrm>
            <a:off x="1110812" y="6074132"/>
            <a:ext cx="1314142" cy="523220"/>
          </a:xfrm>
          <a:prstGeom prst="rect">
            <a:avLst/>
          </a:prstGeom>
        </p:spPr>
        <p:txBody>
          <a:bodyPr wrap="none">
            <a:spAutoFit/>
          </a:bodyPr>
          <a:lstStyle/>
          <a:p>
            <a:r>
              <a:rPr lang="pl-PL" sz="1400" dirty="0">
                <a:solidFill>
                  <a:schemeClr val="tx1">
                    <a:lumMod val="95000"/>
                    <a:lumOff val="5000"/>
                  </a:schemeClr>
                </a:solidFill>
              </a:rPr>
              <a:t>PODCAST </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1 </a:t>
            </a:r>
          </a:p>
        </p:txBody>
      </p:sp>
      <p:pic>
        <p:nvPicPr>
          <p:cNvPr id="8" name="Obraz 7">
            <a:extLst>
              <a:ext uri="{FF2B5EF4-FFF2-40B4-BE49-F238E27FC236}">
                <a16:creationId xmlns:a16="http://schemas.microsoft.com/office/drawing/2014/main" id="{B3CFC443-A2EB-4191-949F-E135D0EC396E}"/>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494088" y="6041836"/>
            <a:ext cx="539422" cy="540000"/>
          </a:xfrm>
          <a:prstGeom prst="rect">
            <a:avLst/>
          </a:prstGeom>
        </p:spPr>
      </p:pic>
      <p:sp>
        <p:nvSpPr>
          <p:cNvPr id="19" name="Dymek mowy: prostokąt 18">
            <a:extLst>
              <a:ext uri="{FF2B5EF4-FFF2-40B4-BE49-F238E27FC236}">
                <a16:creationId xmlns:a16="http://schemas.microsoft.com/office/drawing/2014/main" id="{12D5932D-DA3B-4629-BB94-51B1439FC6FE}"/>
              </a:ext>
            </a:extLst>
          </p:cNvPr>
          <p:cNvSpPr/>
          <p:nvPr/>
        </p:nvSpPr>
        <p:spPr>
          <a:xfrm>
            <a:off x="4332202" y="4448468"/>
            <a:ext cx="3235480" cy="723156"/>
          </a:xfrm>
          <a:prstGeom prst="wedgeRectCallout">
            <a:avLst>
              <a:gd name="adj1" fmla="val -21409"/>
              <a:gd name="adj2" fmla="val 70871"/>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t>RESTUARANT MANAGER</a:t>
            </a:r>
          </a:p>
        </p:txBody>
      </p:sp>
      <p:sp>
        <p:nvSpPr>
          <p:cNvPr id="20" name="Dymek mowy: prostokąt 19">
            <a:extLst>
              <a:ext uri="{FF2B5EF4-FFF2-40B4-BE49-F238E27FC236}">
                <a16:creationId xmlns:a16="http://schemas.microsoft.com/office/drawing/2014/main" id="{A68A0476-3149-493E-A1BC-2254D0F973FA}"/>
              </a:ext>
            </a:extLst>
          </p:cNvPr>
          <p:cNvSpPr/>
          <p:nvPr/>
        </p:nvSpPr>
        <p:spPr>
          <a:xfrm>
            <a:off x="4332202" y="3717032"/>
            <a:ext cx="3235480" cy="723156"/>
          </a:xfrm>
          <a:prstGeom prst="wedgeRectCallout">
            <a:avLst>
              <a:gd name="adj1" fmla="val 21532"/>
              <a:gd name="adj2" fmla="val 69222"/>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t> SUPERVISOR </a:t>
            </a:r>
          </a:p>
        </p:txBody>
      </p:sp>
      <p:sp>
        <p:nvSpPr>
          <p:cNvPr id="21" name="Dymek mowy: prostokąt 20">
            <a:extLst>
              <a:ext uri="{FF2B5EF4-FFF2-40B4-BE49-F238E27FC236}">
                <a16:creationId xmlns:a16="http://schemas.microsoft.com/office/drawing/2014/main" id="{ED98F09C-8250-45DA-AA4B-47A92BC0F32D}"/>
              </a:ext>
            </a:extLst>
          </p:cNvPr>
          <p:cNvSpPr/>
          <p:nvPr/>
        </p:nvSpPr>
        <p:spPr>
          <a:xfrm>
            <a:off x="4332202" y="2996952"/>
            <a:ext cx="3235480" cy="723156"/>
          </a:xfrm>
          <a:prstGeom prst="wedgeRectCallout">
            <a:avLst>
              <a:gd name="adj1" fmla="val -21705"/>
              <a:gd name="adj2" fmla="val 75631"/>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t>HEAD WAITER</a:t>
            </a:r>
          </a:p>
        </p:txBody>
      </p:sp>
      <p:sp>
        <p:nvSpPr>
          <p:cNvPr id="22" name="Dymek mowy: prostokąt 21">
            <a:extLst>
              <a:ext uri="{FF2B5EF4-FFF2-40B4-BE49-F238E27FC236}">
                <a16:creationId xmlns:a16="http://schemas.microsoft.com/office/drawing/2014/main" id="{063956EA-1BE1-4C42-BA9E-8083CF35DA81}"/>
              </a:ext>
            </a:extLst>
          </p:cNvPr>
          <p:cNvSpPr/>
          <p:nvPr/>
        </p:nvSpPr>
        <p:spPr>
          <a:xfrm>
            <a:off x="4332202" y="2276872"/>
            <a:ext cx="3235480" cy="723156"/>
          </a:xfrm>
          <a:prstGeom prst="wedgeRectCallout">
            <a:avLst>
              <a:gd name="adj1" fmla="val 20501"/>
              <a:gd name="adj2" fmla="val 75631"/>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t>WAITER</a:t>
            </a:r>
          </a:p>
        </p:txBody>
      </p:sp>
      <p:sp>
        <p:nvSpPr>
          <p:cNvPr id="23" name="Dymek mowy: prostokąt 22">
            <a:extLst>
              <a:ext uri="{FF2B5EF4-FFF2-40B4-BE49-F238E27FC236}">
                <a16:creationId xmlns:a16="http://schemas.microsoft.com/office/drawing/2014/main" id="{6138D680-AC25-48B2-AC0A-A2E4A71409DA}"/>
              </a:ext>
            </a:extLst>
          </p:cNvPr>
          <p:cNvSpPr/>
          <p:nvPr/>
        </p:nvSpPr>
        <p:spPr>
          <a:xfrm>
            <a:off x="4332202" y="1556792"/>
            <a:ext cx="3235480" cy="723156"/>
          </a:xfrm>
          <a:prstGeom prst="wedgeRectCallout">
            <a:avLst>
              <a:gd name="adj1" fmla="val -21423"/>
              <a:gd name="adj2" fmla="val 81480"/>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t>WAITER ASSISTANT</a:t>
            </a:r>
          </a:p>
        </p:txBody>
      </p:sp>
      <p:pic>
        <p:nvPicPr>
          <p:cNvPr id="16" name="Obraz 15">
            <a:extLst>
              <a:ext uri="{FF2B5EF4-FFF2-40B4-BE49-F238E27FC236}">
                <a16:creationId xmlns:a16="http://schemas.microsoft.com/office/drawing/2014/main" id="{2162198A-444C-4E17-BA76-40E3A65C518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15284" y="2807362"/>
            <a:ext cx="1819340" cy="1819340"/>
          </a:xfrm>
          <a:prstGeom prst="rect">
            <a:avLst/>
          </a:prstGeom>
        </p:spPr>
      </p:pic>
    </p:spTree>
    <p:extLst>
      <p:ext uri="{BB962C8B-B14F-4D97-AF65-F5344CB8AC3E}">
        <p14:creationId xmlns:p14="http://schemas.microsoft.com/office/powerpoint/2010/main" val="21405956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A PROFESSIONAL-EDUCATIONAL CAREER PATH OF A WAITER</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a:xfrm>
            <a:off x="8760296" y="6276708"/>
            <a:ext cx="2844800" cy="365125"/>
          </a:xfrm>
        </p:spPr>
        <p:txBody>
          <a:bodyPr/>
          <a:lstStyle/>
          <a:p>
            <a:pPr>
              <a:defRPr/>
            </a:pPr>
            <a:fld id="{6CC9281A-217F-4492-A313-C4D4CB901DEA}" type="slidenum">
              <a:rPr lang="en-US" altLang="pl-PL" smtClean="0"/>
              <a:pPr>
                <a:defRPr/>
              </a:pPr>
              <a:t>16</a:t>
            </a:fld>
            <a:endParaRPr lang="en-US" altLang="pl-PL"/>
          </a:p>
        </p:txBody>
      </p:sp>
      <p:pic>
        <p:nvPicPr>
          <p:cNvPr id="35" name="Obraz 34">
            <a:extLst>
              <a:ext uri="{FF2B5EF4-FFF2-40B4-BE49-F238E27FC236}">
                <a16:creationId xmlns:a16="http://schemas.microsoft.com/office/drawing/2014/main" id="{C0CD4A51-77E7-4253-B7AA-57DA661DE6B6}"/>
              </a:ext>
            </a:extLst>
          </p:cNvPr>
          <p:cNvPicPr preferRelativeResize="0">
            <a:picLocks/>
          </p:cNvPicPr>
          <p:nvPr/>
        </p:nvPicPr>
        <p:blipFill>
          <a:blip r:embed="rId2"/>
          <a:stretch>
            <a:fillRect/>
          </a:stretch>
        </p:blipFill>
        <p:spPr>
          <a:xfrm rot="16200000" flipH="1">
            <a:off x="2069101" y="3153294"/>
            <a:ext cx="74510" cy="2448272"/>
          </a:xfrm>
          <a:prstGeom prst="rect">
            <a:avLst/>
          </a:prstGeom>
        </p:spPr>
      </p:pic>
      <p:sp>
        <p:nvSpPr>
          <p:cNvPr id="36" name="Prostokąt 35">
            <a:extLst>
              <a:ext uri="{FF2B5EF4-FFF2-40B4-BE49-F238E27FC236}">
                <a16:creationId xmlns:a16="http://schemas.microsoft.com/office/drawing/2014/main" id="{16B63620-3BC5-4657-92A3-D97BED1F9CD6}"/>
              </a:ext>
            </a:extLst>
          </p:cNvPr>
          <p:cNvSpPr/>
          <p:nvPr/>
        </p:nvSpPr>
        <p:spPr>
          <a:xfrm>
            <a:off x="165277" y="2780928"/>
            <a:ext cx="4032448" cy="1200329"/>
          </a:xfrm>
          <a:prstGeom prst="rect">
            <a:avLst/>
          </a:prstGeom>
        </p:spPr>
        <p:txBody>
          <a:bodyPr wrap="square">
            <a:spAutoFit/>
          </a:bodyPr>
          <a:lstStyle/>
          <a:p>
            <a:pPr algn="ctr"/>
            <a:r>
              <a:rPr lang="pl-PL" b="1" dirty="0">
                <a:solidFill>
                  <a:srgbClr val="FFC000"/>
                </a:solidFill>
              </a:rPr>
              <a:t>In a </a:t>
            </a:r>
            <a:r>
              <a:rPr lang="pl-PL" b="1" dirty="0" err="1">
                <a:solidFill>
                  <a:srgbClr val="FFC000"/>
                </a:solidFill>
              </a:rPr>
              <a:t>conscious</a:t>
            </a:r>
            <a:r>
              <a:rPr lang="pl-PL" b="1" dirty="0">
                <a:solidFill>
                  <a:srgbClr val="FFC000"/>
                </a:solidFill>
              </a:rPr>
              <a:t> </a:t>
            </a:r>
            <a:r>
              <a:rPr lang="pl-PL" b="1" dirty="0" err="1">
                <a:solidFill>
                  <a:srgbClr val="FFC000"/>
                </a:solidFill>
              </a:rPr>
              <a:t>proffesional-educational</a:t>
            </a:r>
            <a:r>
              <a:rPr lang="pl-PL" b="1" dirty="0">
                <a:solidFill>
                  <a:srgbClr val="FFC000"/>
                </a:solidFill>
              </a:rPr>
              <a:t> </a:t>
            </a:r>
            <a:r>
              <a:rPr lang="pl-PL" b="1" dirty="0" err="1">
                <a:solidFill>
                  <a:srgbClr val="FFC000"/>
                </a:solidFill>
              </a:rPr>
              <a:t>path</a:t>
            </a:r>
            <a:r>
              <a:rPr lang="pl-PL" b="1" dirty="0">
                <a:solidFill>
                  <a:srgbClr val="FFC000"/>
                </a:solidFill>
              </a:rPr>
              <a:t> </a:t>
            </a:r>
            <a:r>
              <a:rPr lang="pl-PL" b="1" dirty="0" err="1">
                <a:solidFill>
                  <a:srgbClr val="FFC000"/>
                </a:solidFill>
              </a:rPr>
              <a:t>there</a:t>
            </a:r>
            <a:r>
              <a:rPr lang="pl-PL" b="1" dirty="0">
                <a:solidFill>
                  <a:srgbClr val="FFC000"/>
                </a:solidFill>
              </a:rPr>
              <a:t> </a:t>
            </a:r>
            <a:r>
              <a:rPr lang="pl-PL" b="1" dirty="0" err="1">
                <a:solidFill>
                  <a:srgbClr val="FFC000"/>
                </a:solidFill>
              </a:rPr>
              <a:t>is</a:t>
            </a:r>
            <a:r>
              <a:rPr lang="pl-PL" b="1" dirty="0">
                <a:solidFill>
                  <a:srgbClr val="FFC000"/>
                </a:solidFill>
              </a:rPr>
              <a:t> a </a:t>
            </a:r>
            <a:r>
              <a:rPr lang="pl-PL" b="1" dirty="0" err="1">
                <a:solidFill>
                  <a:srgbClr val="FFC000"/>
                </a:solidFill>
              </a:rPr>
              <a:t>constant</a:t>
            </a:r>
            <a:r>
              <a:rPr lang="pl-PL" b="1" dirty="0">
                <a:solidFill>
                  <a:srgbClr val="FFC000"/>
                </a:solidFill>
              </a:rPr>
              <a:t> </a:t>
            </a:r>
            <a:r>
              <a:rPr lang="pl-PL" b="1" dirty="0" err="1">
                <a:solidFill>
                  <a:srgbClr val="FFC000"/>
                </a:solidFill>
              </a:rPr>
              <a:t>desire</a:t>
            </a:r>
            <a:r>
              <a:rPr lang="pl-PL" b="1" dirty="0">
                <a:solidFill>
                  <a:srgbClr val="FFC000"/>
                </a:solidFill>
              </a:rPr>
              <a:t> to </a:t>
            </a:r>
            <a:r>
              <a:rPr lang="pl-PL" b="1" dirty="0" err="1">
                <a:solidFill>
                  <a:srgbClr val="FFC000"/>
                </a:solidFill>
              </a:rPr>
              <a:t>develop</a:t>
            </a:r>
            <a:r>
              <a:rPr lang="pl-PL" b="1" dirty="0">
                <a:solidFill>
                  <a:srgbClr val="FFC000"/>
                </a:solidFill>
              </a:rPr>
              <a:t> </a:t>
            </a:r>
            <a:r>
              <a:rPr lang="pl-PL" b="1" dirty="0" err="1">
                <a:solidFill>
                  <a:srgbClr val="FFC000"/>
                </a:solidFill>
              </a:rPr>
              <a:t>qualifications</a:t>
            </a:r>
            <a:r>
              <a:rPr lang="pl-PL" b="1" dirty="0">
                <a:solidFill>
                  <a:srgbClr val="FFC000"/>
                </a:solidFill>
              </a:rPr>
              <a:t> by </a:t>
            </a:r>
            <a:r>
              <a:rPr lang="pl-PL" b="1" dirty="0" err="1">
                <a:solidFill>
                  <a:srgbClr val="FFC000"/>
                </a:solidFill>
              </a:rPr>
              <a:t>participating</a:t>
            </a:r>
            <a:r>
              <a:rPr lang="pl-PL" b="1" dirty="0">
                <a:solidFill>
                  <a:srgbClr val="FFC000"/>
                </a:solidFill>
              </a:rPr>
              <a:t> in </a:t>
            </a:r>
            <a:r>
              <a:rPr lang="pl-PL" b="1" dirty="0" err="1">
                <a:solidFill>
                  <a:srgbClr val="FFC000"/>
                </a:solidFill>
              </a:rPr>
              <a:t>trainings</a:t>
            </a:r>
            <a:r>
              <a:rPr lang="pl-PL" b="1" dirty="0">
                <a:solidFill>
                  <a:srgbClr val="FFC000"/>
                </a:solidFill>
              </a:rPr>
              <a:t> and </a:t>
            </a:r>
            <a:r>
              <a:rPr lang="pl-PL" b="1" dirty="0" err="1">
                <a:solidFill>
                  <a:srgbClr val="FFC000"/>
                </a:solidFill>
              </a:rPr>
              <a:t>courses</a:t>
            </a:r>
            <a:r>
              <a:rPr lang="pl-PL" b="1" dirty="0">
                <a:solidFill>
                  <a:srgbClr val="FFC000"/>
                </a:solidFill>
              </a:rPr>
              <a:t>.</a:t>
            </a:r>
          </a:p>
        </p:txBody>
      </p:sp>
      <p:sp>
        <p:nvSpPr>
          <p:cNvPr id="39" name="Prostokąt 38">
            <a:extLst>
              <a:ext uri="{FF2B5EF4-FFF2-40B4-BE49-F238E27FC236}">
                <a16:creationId xmlns:a16="http://schemas.microsoft.com/office/drawing/2014/main" id="{69C5765A-E4E7-49AB-AFC0-BE8FB7FD6575}"/>
              </a:ext>
            </a:extLst>
          </p:cNvPr>
          <p:cNvSpPr/>
          <p:nvPr/>
        </p:nvSpPr>
        <p:spPr>
          <a:xfrm>
            <a:off x="7836637" y="1608631"/>
            <a:ext cx="4053661" cy="390107"/>
          </a:xfrm>
          <a:prstGeom prst="rect">
            <a:avLst/>
          </a:prstGeom>
          <a:solidFill>
            <a:srgbClr val="F39D03"/>
          </a:solidFill>
        </p:spPr>
        <p:txBody>
          <a:bodyPr wrap="square">
            <a:spAutoFit/>
          </a:bodyPr>
          <a:lstStyle/>
          <a:p>
            <a:pPr marL="285750" indent="-285750">
              <a:lnSpc>
                <a:spcPct val="114000"/>
              </a:lnSpc>
              <a:buBlip>
                <a:blip r:embed="rId3"/>
              </a:buBlip>
            </a:pPr>
            <a:r>
              <a:rPr lang="pl-PL" b="1" dirty="0" err="1">
                <a:solidFill>
                  <a:schemeClr val="bg1"/>
                </a:solidFill>
              </a:rPr>
              <a:t>Filleting</a:t>
            </a:r>
            <a:r>
              <a:rPr lang="pl-PL" b="1" dirty="0">
                <a:solidFill>
                  <a:schemeClr val="bg1"/>
                </a:solidFill>
              </a:rPr>
              <a:t> </a:t>
            </a:r>
            <a:r>
              <a:rPr lang="pl-PL" b="1" dirty="0" err="1">
                <a:solidFill>
                  <a:schemeClr val="bg1"/>
                </a:solidFill>
              </a:rPr>
              <a:t>fish</a:t>
            </a:r>
            <a:r>
              <a:rPr lang="pl-PL" b="1" dirty="0">
                <a:solidFill>
                  <a:schemeClr val="bg1"/>
                </a:solidFill>
              </a:rPr>
              <a:t> on the </a:t>
            </a:r>
            <a:r>
              <a:rPr lang="pl-PL" b="1" dirty="0" err="1">
                <a:solidFill>
                  <a:schemeClr val="bg1"/>
                </a:solidFill>
              </a:rPr>
              <a:t>restaurant</a:t>
            </a:r>
            <a:r>
              <a:rPr lang="pl-PL" b="1" dirty="0">
                <a:solidFill>
                  <a:schemeClr val="bg1"/>
                </a:solidFill>
              </a:rPr>
              <a:t> </a:t>
            </a:r>
            <a:r>
              <a:rPr lang="pl-PL" b="1" dirty="0" err="1">
                <a:solidFill>
                  <a:schemeClr val="bg1"/>
                </a:solidFill>
              </a:rPr>
              <a:t>floor</a:t>
            </a:r>
            <a:endParaRPr lang="pl-PL" b="1" dirty="0">
              <a:solidFill>
                <a:schemeClr val="bg1"/>
              </a:solidFill>
            </a:endParaRPr>
          </a:p>
        </p:txBody>
      </p:sp>
      <p:sp>
        <p:nvSpPr>
          <p:cNvPr id="60" name="Prostokąt 59">
            <a:extLst>
              <a:ext uri="{FF2B5EF4-FFF2-40B4-BE49-F238E27FC236}">
                <a16:creationId xmlns:a16="http://schemas.microsoft.com/office/drawing/2014/main" id="{474BE2A1-F2D7-4B18-993C-D1D6E6656018}"/>
              </a:ext>
            </a:extLst>
          </p:cNvPr>
          <p:cNvSpPr/>
          <p:nvPr/>
        </p:nvSpPr>
        <p:spPr>
          <a:xfrm>
            <a:off x="7836637" y="2103455"/>
            <a:ext cx="4053661" cy="390107"/>
          </a:xfrm>
          <a:prstGeom prst="rect">
            <a:avLst/>
          </a:prstGeom>
          <a:solidFill>
            <a:srgbClr val="F39D03"/>
          </a:solidFill>
        </p:spPr>
        <p:txBody>
          <a:bodyPr wrap="square">
            <a:spAutoFit/>
          </a:bodyPr>
          <a:lstStyle/>
          <a:p>
            <a:pPr marL="285750" indent="-285750">
              <a:lnSpc>
                <a:spcPct val="114000"/>
              </a:lnSpc>
              <a:buBlip>
                <a:blip r:embed="rId3"/>
              </a:buBlip>
            </a:pPr>
            <a:r>
              <a:rPr lang="en-GB" b="1" dirty="0">
                <a:solidFill>
                  <a:schemeClr val="bg1"/>
                </a:solidFill>
              </a:rPr>
              <a:t>Waiter savoir-vivre I and II degree.</a:t>
            </a:r>
            <a:endParaRPr lang="pl-PL" b="1" dirty="0">
              <a:solidFill>
                <a:schemeClr val="bg1"/>
              </a:solidFill>
            </a:endParaRPr>
          </a:p>
        </p:txBody>
      </p:sp>
      <p:sp>
        <p:nvSpPr>
          <p:cNvPr id="61" name="Prostokąt 60">
            <a:extLst>
              <a:ext uri="{FF2B5EF4-FFF2-40B4-BE49-F238E27FC236}">
                <a16:creationId xmlns:a16="http://schemas.microsoft.com/office/drawing/2014/main" id="{DCF81E3E-5925-48E0-B6C7-6CE76214F52E}"/>
              </a:ext>
            </a:extLst>
          </p:cNvPr>
          <p:cNvSpPr/>
          <p:nvPr/>
        </p:nvSpPr>
        <p:spPr>
          <a:xfrm>
            <a:off x="7836637" y="2598279"/>
            <a:ext cx="4053661" cy="390107"/>
          </a:xfrm>
          <a:prstGeom prst="rect">
            <a:avLst/>
          </a:prstGeom>
          <a:solidFill>
            <a:srgbClr val="F39D03"/>
          </a:solidFill>
        </p:spPr>
        <p:txBody>
          <a:bodyPr wrap="square">
            <a:spAutoFit/>
          </a:bodyPr>
          <a:lstStyle/>
          <a:p>
            <a:pPr marL="285750" indent="-285750">
              <a:lnSpc>
                <a:spcPct val="114000"/>
              </a:lnSpc>
              <a:buBlip>
                <a:blip r:embed="rId3"/>
              </a:buBlip>
            </a:pPr>
            <a:r>
              <a:rPr lang="pl-PL" b="1" dirty="0">
                <a:solidFill>
                  <a:schemeClr val="bg1"/>
                </a:solidFill>
              </a:rPr>
              <a:t>Barista </a:t>
            </a:r>
            <a:r>
              <a:rPr lang="pl-PL" b="1" dirty="0" err="1">
                <a:solidFill>
                  <a:schemeClr val="bg1"/>
                </a:solidFill>
              </a:rPr>
              <a:t>course</a:t>
            </a:r>
            <a:r>
              <a:rPr lang="pl-PL" b="1" dirty="0">
                <a:solidFill>
                  <a:schemeClr val="bg1"/>
                </a:solidFill>
              </a:rPr>
              <a:t> I i II </a:t>
            </a:r>
            <a:r>
              <a:rPr lang="pl-PL" b="1" dirty="0" err="1">
                <a:solidFill>
                  <a:schemeClr val="bg1"/>
                </a:solidFill>
              </a:rPr>
              <a:t>degree</a:t>
            </a:r>
            <a:r>
              <a:rPr lang="pl-PL" b="1" dirty="0">
                <a:solidFill>
                  <a:schemeClr val="bg1"/>
                </a:solidFill>
              </a:rPr>
              <a:t>.</a:t>
            </a:r>
          </a:p>
        </p:txBody>
      </p:sp>
      <p:sp>
        <p:nvSpPr>
          <p:cNvPr id="62" name="Prostokąt 61">
            <a:extLst>
              <a:ext uri="{FF2B5EF4-FFF2-40B4-BE49-F238E27FC236}">
                <a16:creationId xmlns:a16="http://schemas.microsoft.com/office/drawing/2014/main" id="{A57772D8-9545-4BF7-9619-B028FF61F172}"/>
              </a:ext>
            </a:extLst>
          </p:cNvPr>
          <p:cNvSpPr/>
          <p:nvPr/>
        </p:nvSpPr>
        <p:spPr>
          <a:xfrm>
            <a:off x="7836637" y="3093103"/>
            <a:ext cx="4053661" cy="390107"/>
          </a:xfrm>
          <a:prstGeom prst="rect">
            <a:avLst/>
          </a:prstGeom>
          <a:solidFill>
            <a:srgbClr val="F39D03"/>
          </a:solidFill>
        </p:spPr>
        <p:txBody>
          <a:bodyPr wrap="square">
            <a:spAutoFit/>
          </a:bodyPr>
          <a:lstStyle/>
          <a:p>
            <a:pPr marL="285750" indent="-285750">
              <a:lnSpc>
                <a:spcPct val="114000"/>
              </a:lnSpc>
              <a:buBlip>
                <a:blip r:embed="rId3"/>
              </a:buBlip>
            </a:pPr>
            <a:r>
              <a:rPr lang="pl-PL" b="1" dirty="0">
                <a:solidFill>
                  <a:schemeClr val="bg1"/>
                </a:solidFill>
              </a:rPr>
              <a:t>Hydro-</a:t>
            </a:r>
            <a:r>
              <a:rPr lang="pl-PL" b="1" dirty="0" err="1">
                <a:solidFill>
                  <a:schemeClr val="bg1"/>
                </a:solidFill>
              </a:rPr>
              <a:t>sommelier</a:t>
            </a:r>
            <a:r>
              <a:rPr lang="pl-PL" b="1" dirty="0">
                <a:solidFill>
                  <a:schemeClr val="bg1"/>
                </a:solidFill>
              </a:rPr>
              <a:t> </a:t>
            </a:r>
            <a:r>
              <a:rPr lang="pl-PL" b="1" dirty="0" err="1">
                <a:solidFill>
                  <a:schemeClr val="bg1"/>
                </a:solidFill>
              </a:rPr>
              <a:t>course</a:t>
            </a:r>
            <a:endParaRPr lang="pl-PL" b="1" dirty="0">
              <a:solidFill>
                <a:schemeClr val="bg1"/>
              </a:solidFill>
            </a:endParaRPr>
          </a:p>
        </p:txBody>
      </p:sp>
      <p:sp>
        <p:nvSpPr>
          <p:cNvPr id="63" name="Prostokąt 62">
            <a:extLst>
              <a:ext uri="{FF2B5EF4-FFF2-40B4-BE49-F238E27FC236}">
                <a16:creationId xmlns:a16="http://schemas.microsoft.com/office/drawing/2014/main" id="{F163C401-F9C4-4741-A1DE-8300FA7A16C5}"/>
              </a:ext>
            </a:extLst>
          </p:cNvPr>
          <p:cNvSpPr/>
          <p:nvPr/>
        </p:nvSpPr>
        <p:spPr>
          <a:xfrm>
            <a:off x="7836637" y="3579877"/>
            <a:ext cx="4053661" cy="390107"/>
          </a:xfrm>
          <a:prstGeom prst="rect">
            <a:avLst/>
          </a:prstGeom>
          <a:solidFill>
            <a:srgbClr val="F39D03"/>
          </a:solidFill>
        </p:spPr>
        <p:txBody>
          <a:bodyPr wrap="square">
            <a:spAutoFit/>
          </a:bodyPr>
          <a:lstStyle/>
          <a:p>
            <a:pPr marL="285750" indent="-285750">
              <a:lnSpc>
                <a:spcPct val="114000"/>
              </a:lnSpc>
              <a:buBlip>
                <a:blip r:embed="rId3"/>
              </a:buBlip>
            </a:pPr>
            <a:r>
              <a:rPr lang="pl-PL" b="1" dirty="0" err="1">
                <a:solidFill>
                  <a:schemeClr val="bg1"/>
                </a:solidFill>
              </a:rPr>
              <a:t>Waiter</a:t>
            </a:r>
            <a:r>
              <a:rPr lang="pl-PL" b="1" dirty="0">
                <a:solidFill>
                  <a:schemeClr val="bg1"/>
                </a:solidFill>
              </a:rPr>
              <a:t> </a:t>
            </a:r>
            <a:r>
              <a:rPr lang="pl-PL" b="1" dirty="0" err="1">
                <a:solidFill>
                  <a:schemeClr val="bg1"/>
                </a:solidFill>
              </a:rPr>
              <a:t>course</a:t>
            </a:r>
            <a:r>
              <a:rPr lang="pl-PL" b="1" dirty="0">
                <a:solidFill>
                  <a:schemeClr val="bg1"/>
                </a:solidFill>
              </a:rPr>
              <a:t> I i II </a:t>
            </a:r>
            <a:r>
              <a:rPr lang="pl-PL" b="1" dirty="0" err="1">
                <a:solidFill>
                  <a:schemeClr val="bg1"/>
                </a:solidFill>
              </a:rPr>
              <a:t>degree</a:t>
            </a:r>
            <a:r>
              <a:rPr lang="pl-PL" b="1" dirty="0">
                <a:solidFill>
                  <a:schemeClr val="bg1"/>
                </a:solidFill>
              </a:rPr>
              <a:t>.</a:t>
            </a:r>
          </a:p>
        </p:txBody>
      </p:sp>
      <p:sp>
        <p:nvSpPr>
          <p:cNvPr id="64" name="Prostokąt 63">
            <a:extLst>
              <a:ext uri="{FF2B5EF4-FFF2-40B4-BE49-F238E27FC236}">
                <a16:creationId xmlns:a16="http://schemas.microsoft.com/office/drawing/2014/main" id="{FF8A21E7-1889-48B7-A2DC-D04E0E85F0FA}"/>
              </a:ext>
            </a:extLst>
          </p:cNvPr>
          <p:cNvSpPr/>
          <p:nvPr/>
        </p:nvSpPr>
        <p:spPr>
          <a:xfrm>
            <a:off x="7836637" y="4074701"/>
            <a:ext cx="4053661" cy="390107"/>
          </a:xfrm>
          <a:prstGeom prst="rect">
            <a:avLst/>
          </a:prstGeom>
          <a:solidFill>
            <a:srgbClr val="F39D03"/>
          </a:solidFill>
        </p:spPr>
        <p:txBody>
          <a:bodyPr wrap="square">
            <a:spAutoFit/>
          </a:bodyPr>
          <a:lstStyle/>
          <a:p>
            <a:pPr marL="285750" indent="-285750">
              <a:lnSpc>
                <a:spcPct val="114000"/>
              </a:lnSpc>
              <a:buBlip>
                <a:blip r:embed="rId3"/>
              </a:buBlip>
            </a:pPr>
            <a:r>
              <a:rPr lang="pl-PL" b="1" dirty="0" err="1">
                <a:solidFill>
                  <a:schemeClr val="bg1"/>
                </a:solidFill>
              </a:rPr>
              <a:t>Sommelier</a:t>
            </a:r>
            <a:r>
              <a:rPr lang="pl-PL" b="1" dirty="0">
                <a:solidFill>
                  <a:schemeClr val="bg1"/>
                </a:solidFill>
              </a:rPr>
              <a:t> </a:t>
            </a:r>
            <a:r>
              <a:rPr lang="pl-PL" b="1" dirty="0" err="1">
                <a:solidFill>
                  <a:schemeClr val="bg1"/>
                </a:solidFill>
              </a:rPr>
              <a:t>course</a:t>
            </a:r>
            <a:endParaRPr lang="pl-PL" b="1" dirty="0">
              <a:solidFill>
                <a:schemeClr val="bg1"/>
              </a:solidFill>
            </a:endParaRPr>
          </a:p>
        </p:txBody>
      </p:sp>
      <p:sp>
        <p:nvSpPr>
          <p:cNvPr id="65" name="Prostokąt 64">
            <a:extLst>
              <a:ext uri="{FF2B5EF4-FFF2-40B4-BE49-F238E27FC236}">
                <a16:creationId xmlns:a16="http://schemas.microsoft.com/office/drawing/2014/main" id="{52227276-023C-44B8-BA1A-5A40AA3EF41D}"/>
              </a:ext>
            </a:extLst>
          </p:cNvPr>
          <p:cNvSpPr/>
          <p:nvPr/>
        </p:nvSpPr>
        <p:spPr>
          <a:xfrm>
            <a:off x="7836637" y="4569525"/>
            <a:ext cx="4053661" cy="390107"/>
          </a:xfrm>
          <a:prstGeom prst="rect">
            <a:avLst/>
          </a:prstGeom>
          <a:solidFill>
            <a:srgbClr val="F39D03"/>
          </a:solidFill>
        </p:spPr>
        <p:txBody>
          <a:bodyPr wrap="square">
            <a:spAutoFit/>
          </a:bodyPr>
          <a:lstStyle/>
          <a:p>
            <a:pPr marL="285750" indent="-285750">
              <a:lnSpc>
                <a:spcPct val="114000"/>
              </a:lnSpc>
              <a:buBlip>
                <a:blip r:embed="rId3"/>
              </a:buBlip>
            </a:pPr>
            <a:r>
              <a:rPr lang="pl-PL" b="1" dirty="0" err="1">
                <a:solidFill>
                  <a:schemeClr val="bg1"/>
                </a:solidFill>
              </a:rPr>
              <a:t>Poultry</a:t>
            </a:r>
            <a:r>
              <a:rPr lang="pl-PL" b="1" dirty="0">
                <a:solidFill>
                  <a:schemeClr val="bg1"/>
                </a:solidFill>
              </a:rPr>
              <a:t> </a:t>
            </a:r>
            <a:r>
              <a:rPr lang="pl-PL" b="1" dirty="0" err="1">
                <a:solidFill>
                  <a:schemeClr val="bg1"/>
                </a:solidFill>
              </a:rPr>
              <a:t>carving</a:t>
            </a:r>
            <a:endParaRPr lang="pl-PL" b="1" dirty="0">
              <a:solidFill>
                <a:schemeClr val="bg1"/>
              </a:solidFill>
            </a:endParaRPr>
          </a:p>
        </p:txBody>
      </p:sp>
      <p:sp>
        <p:nvSpPr>
          <p:cNvPr id="66" name="Prostokąt 65">
            <a:extLst>
              <a:ext uri="{FF2B5EF4-FFF2-40B4-BE49-F238E27FC236}">
                <a16:creationId xmlns:a16="http://schemas.microsoft.com/office/drawing/2014/main" id="{9E73DE9A-DCCB-4C15-B197-0BCAD1FC43BC}"/>
              </a:ext>
            </a:extLst>
          </p:cNvPr>
          <p:cNvSpPr/>
          <p:nvPr/>
        </p:nvSpPr>
        <p:spPr>
          <a:xfrm>
            <a:off x="7836637" y="5064349"/>
            <a:ext cx="4053661" cy="390107"/>
          </a:xfrm>
          <a:prstGeom prst="rect">
            <a:avLst/>
          </a:prstGeom>
          <a:solidFill>
            <a:srgbClr val="F39D03"/>
          </a:solidFill>
        </p:spPr>
        <p:txBody>
          <a:bodyPr wrap="square">
            <a:spAutoFit/>
          </a:bodyPr>
          <a:lstStyle/>
          <a:p>
            <a:pPr marL="285750" indent="-285750">
              <a:lnSpc>
                <a:spcPct val="114000"/>
              </a:lnSpc>
              <a:buBlip>
                <a:blip r:embed="rId3"/>
              </a:buBlip>
            </a:pPr>
            <a:r>
              <a:rPr lang="pl-PL" b="1" dirty="0" err="1">
                <a:solidFill>
                  <a:schemeClr val="bg1"/>
                </a:solidFill>
              </a:rPr>
              <a:t>Proffesional</a:t>
            </a:r>
            <a:r>
              <a:rPr lang="pl-PL" b="1" dirty="0">
                <a:solidFill>
                  <a:schemeClr val="bg1"/>
                </a:solidFill>
              </a:rPr>
              <a:t> </a:t>
            </a:r>
            <a:r>
              <a:rPr lang="pl-PL" b="1" dirty="0" err="1">
                <a:solidFill>
                  <a:schemeClr val="bg1"/>
                </a:solidFill>
              </a:rPr>
              <a:t>banquet</a:t>
            </a:r>
            <a:r>
              <a:rPr lang="pl-PL" b="1" dirty="0">
                <a:solidFill>
                  <a:schemeClr val="bg1"/>
                </a:solidFill>
              </a:rPr>
              <a:t> </a:t>
            </a:r>
            <a:r>
              <a:rPr lang="pl-PL" b="1" dirty="0" err="1">
                <a:solidFill>
                  <a:schemeClr val="bg1"/>
                </a:solidFill>
              </a:rPr>
              <a:t>waiter</a:t>
            </a:r>
            <a:endParaRPr lang="pl-PL" b="1" dirty="0">
              <a:solidFill>
                <a:schemeClr val="bg1"/>
              </a:solidFill>
            </a:endParaRPr>
          </a:p>
        </p:txBody>
      </p:sp>
      <p:sp>
        <p:nvSpPr>
          <p:cNvPr id="67" name="Prostokąt 66">
            <a:extLst>
              <a:ext uri="{FF2B5EF4-FFF2-40B4-BE49-F238E27FC236}">
                <a16:creationId xmlns:a16="http://schemas.microsoft.com/office/drawing/2014/main" id="{95E5A529-E9D6-4E9D-AD82-16CE0BB55EE6}"/>
              </a:ext>
            </a:extLst>
          </p:cNvPr>
          <p:cNvSpPr/>
          <p:nvPr/>
        </p:nvSpPr>
        <p:spPr>
          <a:xfrm>
            <a:off x="7836637" y="5559173"/>
            <a:ext cx="4053661" cy="390107"/>
          </a:xfrm>
          <a:prstGeom prst="rect">
            <a:avLst/>
          </a:prstGeom>
          <a:solidFill>
            <a:srgbClr val="F39D03"/>
          </a:solidFill>
        </p:spPr>
        <p:txBody>
          <a:bodyPr wrap="square">
            <a:spAutoFit/>
          </a:bodyPr>
          <a:lstStyle/>
          <a:p>
            <a:pPr marL="285750" indent="-285750">
              <a:lnSpc>
                <a:spcPct val="114000"/>
              </a:lnSpc>
              <a:buBlip>
                <a:blip r:embed="rId3"/>
              </a:buBlip>
            </a:pPr>
            <a:r>
              <a:rPr lang="pl-PL" b="1" dirty="0" err="1">
                <a:solidFill>
                  <a:schemeClr val="bg1"/>
                </a:solidFill>
              </a:rPr>
              <a:t>Waiter</a:t>
            </a:r>
            <a:r>
              <a:rPr lang="pl-PL" b="1" dirty="0">
                <a:solidFill>
                  <a:schemeClr val="bg1"/>
                </a:solidFill>
              </a:rPr>
              <a:t>- </a:t>
            </a:r>
            <a:r>
              <a:rPr lang="pl-PL" b="1" dirty="0" err="1">
                <a:solidFill>
                  <a:schemeClr val="bg1"/>
                </a:solidFill>
              </a:rPr>
              <a:t>culinary</a:t>
            </a:r>
            <a:r>
              <a:rPr lang="pl-PL" b="1" dirty="0">
                <a:solidFill>
                  <a:schemeClr val="bg1"/>
                </a:solidFill>
              </a:rPr>
              <a:t> </a:t>
            </a:r>
            <a:r>
              <a:rPr lang="pl-PL" b="1" dirty="0" err="1">
                <a:solidFill>
                  <a:schemeClr val="bg1"/>
                </a:solidFill>
              </a:rPr>
              <a:t>advisor</a:t>
            </a:r>
            <a:endParaRPr lang="pl-PL" b="1" dirty="0">
              <a:solidFill>
                <a:schemeClr val="bg1"/>
              </a:solidFill>
            </a:endParaRPr>
          </a:p>
        </p:txBody>
      </p:sp>
      <p:sp>
        <p:nvSpPr>
          <p:cNvPr id="27" name="Dymek mowy: prostokąt 26">
            <a:extLst>
              <a:ext uri="{FF2B5EF4-FFF2-40B4-BE49-F238E27FC236}">
                <a16:creationId xmlns:a16="http://schemas.microsoft.com/office/drawing/2014/main" id="{04D16AD3-8997-4BBF-8050-B07F96E15C95}"/>
              </a:ext>
            </a:extLst>
          </p:cNvPr>
          <p:cNvSpPr/>
          <p:nvPr/>
        </p:nvSpPr>
        <p:spPr>
          <a:xfrm>
            <a:off x="4327782" y="5026123"/>
            <a:ext cx="3235480" cy="923157"/>
          </a:xfrm>
          <a:prstGeom prst="wedgeRectCallout">
            <a:avLst>
              <a:gd name="adj1" fmla="val -19605"/>
              <a:gd name="adj2" fmla="val 1426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GASTRONOMY MANAGER (HOTEL OR A RESTAURANT CHAIN)</a:t>
            </a:r>
            <a:endParaRPr lang="pl-PL" sz="1600" b="1" dirty="0"/>
          </a:p>
        </p:txBody>
      </p:sp>
      <p:sp>
        <p:nvSpPr>
          <p:cNvPr id="28" name="Dymek mowy: prostokąt 27">
            <a:extLst>
              <a:ext uri="{FF2B5EF4-FFF2-40B4-BE49-F238E27FC236}">
                <a16:creationId xmlns:a16="http://schemas.microsoft.com/office/drawing/2014/main" id="{0DCA1293-511F-4E25-95C8-F5D947DBC059}"/>
              </a:ext>
            </a:extLst>
          </p:cNvPr>
          <p:cNvSpPr/>
          <p:nvPr/>
        </p:nvSpPr>
        <p:spPr>
          <a:xfrm>
            <a:off x="4332202" y="4362028"/>
            <a:ext cx="3235480" cy="723156"/>
          </a:xfrm>
          <a:prstGeom prst="wedgeRectCallout">
            <a:avLst>
              <a:gd name="adj1" fmla="val -21409"/>
              <a:gd name="adj2" fmla="val 70871"/>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t>RESTUARANT MANAGER</a:t>
            </a:r>
          </a:p>
        </p:txBody>
      </p:sp>
      <p:sp>
        <p:nvSpPr>
          <p:cNvPr id="29" name="Dymek mowy: prostokąt 28">
            <a:extLst>
              <a:ext uri="{FF2B5EF4-FFF2-40B4-BE49-F238E27FC236}">
                <a16:creationId xmlns:a16="http://schemas.microsoft.com/office/drawing/2014/main" id="{0DD52702-4519-4536-B1C2-9DBEAFE6D74E}"/>
              </a:ext>
            </a:extLst>
          </p:cNvPr>
          <p:cNvSpPr/>
          <p:nvPr/>
        </p:nvSpPr>
        <p:spPr>
          <a:xfrm>
            <a:off x="4332202" y="3645024"/>
            <a:ext cx="3235480" cy="723156"/>
          </a:xfrm>
          <a:prstGeom prst="wedgeRectCallout">
            <a:avLst>
              <a:gd name="adj1" fmla="val 21532"/>
              <a:gd name="adj2" fmla="val 69222"/>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t> SUPERVISOR </a:t>
            </a:r>
          </a:p>
        </p:txBody>
      </p:sp>
      <p:sp>
        <p:nvSpPr>
          <p:cNvPr id="30" name="Dymek mowy: prostokąt 29">
            <a:extLst>
              <a:ext uri="{FF2B5EF4-FFF2-40B4-BE49-F238E27FC236}">
                <a16:creationId xmlns:a16="http://schemas.microsoft.com/office/drawing/2014/main" id="{CD2D6305-1EAA-449F-933D-9DC98A13696D}"/>
              </a:ext>
            </a:extLst>
          </p:cNvPr>
          <p:cNvSpPr/>
          <p:nvPr/>
        </p:nvSpPr>
        <p:spPr>
          <a:xfrm>
            <a:off x="4332202" y="2924944"/>
            <a:ext cx="3235480" cy="723156"/>
          </a:xfrm>
          <a:prstGeom prst="wedgeRectCallout">
            <a:avLst>
              <a:gd name="adj1" fmla="val -21705"/>
              <a:gd name="adj2" fmla="val 75631"/>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t>HEAD WAITER</a:t>
            </a:r>
          </a:p>
        </p:txBody>
      </p:sp>
      <p:sp>
        <p:nvSpPr>
          <p:cNvPr id="31" name="Dymek mowy: prostokąt 30">
            <a:extLst>
              <a:ext uri="{FF2B5EF4-FFF2-40B4-BE49-F238E27FC236}">
                <a16:creationId xmlns:a16="http://schemas.microsoft.com/office/drawing/2014/main" id="{BA401957-3976-4C7B-9F79-7D9F8E571AE0}"/>
              </a:ext>
            </a:extLst>
          </p:cNvPr>
          <p:cNvSpPr/>
          <p:nvPr/>
        </p:nvSpPr>
        <p:spPr>
          <a:xfrm>
            <a:off x="4332202" y="2204864"/>
            <a:ext cx="3235480" cy="723156"/>
          </a:xfrm>
          <a:prstGeom prst="wedgeRectCallout">
            <a:avLst>
              <a:gd name="adj1" fmla="val 20501"/>
              <a:gd name="adj2" fmla="val 75631"/>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t>WAITER</a:t>
            </a:r>
          </a:p>
        </p:txBody>
      </p:sp>
      <p:sp>
        <p:nvSpPr>
          <p:cNvPr id="32" name="Dymek mowy: prostokąt 31">
            <a:extLst>
              <a:ext uri="{FF2B5EF4-FFF2-40B4-BE49-F238E27FC236}">
                <a16:creationId xmlns:a16="http://schemas.microsoft.com/office/drawing/2014/main" id="{C869A93F-C3A0-4310-9000-59FBA0E27151}"/>
              </a:ext>
            </a:extLst>
          </p:cNvPr>
          <p:cNvSpPr/>
          <p:nvPr/>
        </p:nvSpPr>
        <p:spPr>
          <a:xfrm>
            <a:off x="4332202" y="1484784"/>
            <a:ext cx="3235480" cy="723156"/>
          </a:xfrm>
          <a:prstGeom prst="wedgeRectCallout">
            <a:avLst>
              <a:gd name="adj1" fmla="val -21423"/>
              <a:gd name="adj2" fmla="val 81480"/>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b="1" dirty="0"/>
              <a:t>WAITER ASSISTANT</a:t>
            </a:r>
          </a:p>
        </p:txBody>
      </p:sp>
    </p:spTree>
    <p:extLst>
      <p:ext uri="{BB962C8B-B14F-4D97-AF65-F5344CB8AC3E}">
        <p14:creationId xmlns:p14="http://schemas.microsoft.com/office/powerpoint/2010/main" val="1588307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ojÄcie, CzÅowiek, Dokumenty, Osoby, Planu, Planowanie">
            <a:extLst>
              <a:ext uri="{FF2B5EF4-FFF2-40B4-BE49-F238E27FC236}">
                <a16:creationId xmlns:a16="http://schemas.microsoft.com/office/drawing/2014/main" id="{86D3A213-5197-4A92-8167-DF76AC7A150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000" contrast="6000"/>
                    </a14:imgEffect>
                  </a14:imgLayer>
                </a14:imgProps>
              </a:ext>
              <a:ext uri="{28A0092B-C50C-407E-A947-70E740481C1C}">
                <a14:useLocalDpi xmlns:a14="http://schemas.microsoft.com/office/drawing/2010/main" val="0"/>
              </a:ext>
            </a:extLst>
          </a:blip>
          <a:srcRect/>
          <a:stretch>
            <a:fillRect/>
          </a:stretch>
        </p:blipFill>
        <p:spPr bwMode="auto">
          <a:xfrm>
            <a:off x="-1" y="1773871"/>
            <a:ext cx="6045215" cy="4103402"/>
          </a:xfrm>
          <a:prstGeom prst="rect">
            <a:avLst/>
          </a:prstGeom>
          <a:noFill/>
          <a:extLst>
            <a:ext uri="{909E8E84-426E-40DD-AFC4-6F175D3DCCD1}">
              <a14:hiddenFill xmlns:a14="http://schemas.microsoft.com/office/drawing/2010/main">
                <a:solidFill>
                  <a:srgbClr val="FFFFFF"/>
                </a:solidFill>
              </a14:hiddenFill>
            </a:ext>
          </a:extLst>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RAISING QUALIFICATION -ADULTS</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17</a:t>
            </a:fld>
            <a:endParaRPr lang="en-US" altLang="pl-PL"/>
          </a:p>
        </p:txBody>
      </p:sp>
      <p:pic>
        <p:nvPicPr>
          <p:cNvPr id="7" name="Obraz 6">
            <a:extLst>
              <a:ext uri="{FF2B5EF4-FFF2-40B4-BE49-F238E27FC236}">
                <a16:creationId xmlns:a16="http://schemas.microsoft.com/office/drawing/2014/main" id="{14E25CD9-8747-4E58-B86B-DE91239A675F}"/>
              </a:ext>
            </a:extLst>
          </p:cNvPr>
          <p:cNvPicPr>
            <a:picLocks noChangeAspect="1"/>
          </p:cNvPicPr>
          <p:nvPr/>
        </p:nvPicPr>
        <p:blipFill>
          <a:blip r:embed="rId4"/>
          <a:stretch>
            <a:fillRect/>
          </a:stretch>
        </p:blipFill>
        <p:spPr>
          <a:xfrm flipH="1">
            <a:off x="5958650" y="1773871"/>
            <a:ext cx="234498" cy="4103402"/>
          </a:xfrm>
          <a:prstGeom prst="rect">
            <a:avLst/>
          </a:prstGeom>
        </p:spPr>
      </p:pic>
      <p:sp>
        <p:nvSpPr>
          <p:cNvPr id="8" name="Prostokąt 7">
            <a:extLst>
              <a:ext uri="{FF2B5EF4-FFF2-40B4-BE49-F238E27FC236}">
                <a16:creationId xmlns:a16="http://schemas.microsoft.com/office/drawing/2014/main" id="{FF9734AE-E27D-4F76-9841-9E57C8077070}"/>
              </a:ext>
            </a:extLst>
          </p:cNvPr>
          <p:cNvSpPr/>
          <p:nvPr/>
        </p:nvSpPr>
        <p:spPr>
          <a:xfrm>
            <a:off x="6312024" y="1764099"/>
            <a:ext cx="5483731" cy="3777957"/>
          </a:xfrm>
          <a:prstGeom prst="rect">
            <a:avLst/>
          </a:prstGeom>
        </p:spPr>
        <p:txBody>
          <a:bodyPr wrap="square">
            <a:spAutoFit/>
          </a:bodyPr>
          <a:lstStyle/>
          <a:p>
            <a:pPr>
              <a:spcBef>
                <a:spcPts val="600"/>
              </a:spcBef>
              <a:spcAft>
                <a:spcPts val="1200"/>
              </a:spcAft>
            </a:pPr>
            <a:r>
              <a:rPr lang="en-GB" sz="2000" b="1" dirty="0">
                <a:solidFill>
                  <a:srgbClr val="FF8803"/>
                </a:solidFill>
              </a:rPr>
              <a:t>RULES OF PLANNING THE EDUCATIONAL AND PROFESSIONAL  PATH</a:t>
            </a:r>
            <a:endParaRPr lang="pl-PL" sz="2000" b="1" dirty="0">
              <a:solidFill>
                <a:srgbClr val="FF8803"/>
              </a:solidFill>
            </a:endParaRPr>
          </a:p>
          <a:p>
            <a:pPr marL="342900" indent="-342900">
              <a:spcBef>
                <a:spcPts val="300"/>
              </a:spcBef>
              <a:spcAft>
                <a:spcPts val="300"/>
              </a:spcAft>
              <a:buBlip>
                <a:blip r:embed="rId5"/>
              </a:buBlip>
            </a:pPr>
            <a:r>
              <a:rPr lang="en-GB" dirty="0">
                <a:solidFill>
                  <a:schemeClr val="tx1">
                    <a:lumMod val="75000"/>
                    <a:lumOff val="25000"/>
                  </a:schemeClr>
                </a:solidFill>
              </a:rPr>
              <a:t>gathering and analysing information about yourself - learning about your abilities, skills, and interests, defining your predispositions, values,</a:t>
            </a:r>
          </a:p>
          <a:p>
            <a:pPr marL="342900" indent="-342900">
              <a:spcBef>
                <a:spcPts val="300"/>
              </a:spcBef>
              <a:spcAft>
                <a:spcPts val="300"/>
              </a:spcAft>
              <a:buBlip>
                <a:blip r:embed="rId5"/>
              </a:buBlip>
            </a:pPr>
            <a:r>
              <a:rPr lang="en-GB" dirty="0">
                <a:solidFill>
                  <a:schemeClr val="tx1">
                    <a:lumMod val="75000"/>
                    <a:lumOff val="25000"/>
                  </a:schemeClr>
                </a:solidFill>
              </a:rPr>
              <a:t>determining the type of job sought,</a:t>
            </a:r>
          </a:p>
          <a:p>
            <a:pPr marL="342900" indent="-342900">
              <a:spcBef>
                <a:spcPts val="300"/>
              </a:spcBef>
              <a:spcAft>
                <a:spcPts val="300"/>
              </a:spcAft>
              <a:buBlip>
                <a:blip r:embed="rId5"/>
              </a:buBlip>
            </a:pPr>
            <a:r>
              <a:rPr lang="en-GB" dirty="0">
                <a:solidFill>
                  <a:schemeClr val="tx1">
                    <a:lumMod val="75000"/>
                    <a:lumOff val="25000"/>
                  </a:schemeClr>
                </a:solidFill>
              </a:rPr>
              <a:t>recognition of the labour market,</a:t>
            </a:r>
          </a:p>
          <a:p>
            <a:pPr marL="342900" indent="-342900">
              <a:spcBef>
                <a:spcPts val="300"/>
              </a:spcBef>
              <a:spcAft>
                <a:spcPts val="300"/>
              </a:spcAft>
              <a:buBlip>
                <a:blip r:embed="rId5"/>
              </a:buBlip>
            </a:pPr>
            <a:r>
              <a:rPr lang="en-GB" dirty="0">
                <a:solidFill>
                  <a:schemeClr val="tx1">
                    <a:lumMod val="75000"/>
                    <a:lumOff val="25000"/>
                  </a:schemeClr>
                </a:solidFill>
              </a:rPr>
              <a:t>creating goals,</a:t>
            </a:r>
          </a:p>
          <a:p>
            <a:pPr marL="342900" indent="-342900">
              <a:spcBef>
                <a:spcPts val="300"/>
              </a:spcBef>
              <a:spcAft>
                <a:spcPts val="300"/>
              </a:spcAft>
              <a:buBlip>
                <a:blip r:embed="rId5"/>
              </a:buBlip>
            </a:pPr>
            <a:r>
              <a:rPr lang="en-GB" dirty="0">
                <a:solidFill>
                  <a:schemeClr val="tx1">
                    <a:lumMod val="75000"/>
                    <a:lumOff val="25000"/>
                  </a:schemeClr>
                </a:solidFill>
              </a:rPr>
              <a:t>defining the way of achieving goals,</a:t>
            </a:r>
          </a:p>
          <a:p>
            <a:pPr marL="342900" indent="-342900">
              <a:spcBef>
                <a:spcPts val="300"/>
              </a:spcBef>
              <a:spcAft>
                <a:spcPts val="300"/>
              </a:spcAft>
              <a:buBlip>
                <a:blip r:embed="rId5"/>
              </a:buBlip>
            </a:pPr>
            <a:r>
              <a:rPr lang="en-GB" dirty="0">
                <a:solidFill>
                  <a:schemeClr val="tx1">
                    <a:lumMod val="75000"/>
                    <a:lumOff val="25000"/>
                  </a:schemeClr>
                </a:solidFill>
              </a:rPr>
              <a:t>providing feedback on the effectiveness of your activity.</a:t>
            </a:r>
            <a:endParaRPr lang="pl-PL" dirty="0">
              <a:solidFill>
                <a:schemeClr val="tx1">
                  <a:lumMod val="75000"/>
                  <a:lumOff val="25000"/>
                </a:schemeClr>
              </a:solidFill>
            </a:endParaRPr>
          </a:p>
        </p:txBody>
      </p:sp>
    </p:spTree>
    <p:extLst>
      <p:ext uri="{BB962C8B-B14F-4D97-AF65-F5344CB8AC3E}">
        <p14:creationId xmlns:p14="http://schemas.microsoft.com/office/powerpoint/2010/main" val="32890794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RAISING QUALIFICATION -ADULTS</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18</a:t>
            </a:fld>
            <a:endParaRPr lang="en-US" altLang="pl-PL"/>
          </a:p>
        </p:txBody>
      </p:sp>
      <p:sp>
        <p:nvSpPr>
          <p:cNvPr id="7" name="Prostokąt 6">
            <a:extLst>
              <a:ext uri="{FF2B5EF4-FFF2-40B4-BE49-F238E27FC236}">
                <a16:creationId xmlns:a16="http://schemas.microsoft.com/office/drawing/2014/main" id="{77708ABF-73F0-4964-9AE6-C5902D4F2063}"/>
              </a:ext>
            </a:extLst>
          </p:cNvPr>
          <p:cNvSpPr/>
          <p:nvPr/>
        </p:nvSpPr>
        <p:spPr>
          <a:xfrm>
            <a:off x="5562224" y="1703893"/>
            <a:ext cx="6629776" cy="3450216"/>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Dymek mowy: prostokąt 7">
            <a:extLst>
              <a:ext uri="{FF2B5EF4-FFF2-40B4-BE49-F238E27FC236}">
                <a16:creationId xmlns:a16="http://schemas.microsoft.com/office/drawing/2014/main" id="{E7325B47-17C1-40A5-9A0B-C537663BE73E}"/>
              </a:ext>
            </a:extLst>
          </p:cNvPr>
          <p:cNvSpPr/>
          <p:nvPr/>
        </p:nvSpPr>
        <p:spPr>
          <a:xfrm rot="5400000">
            <a:off x="7021271" y="601800"/>
            <a:ext cx="3711680" cy="6629776"/>
          </a:xfrm>
          <a:prstGeom prst="wedgeRectCallout">
            <a:avLst>
              <a:gd name="adj1" fmla="val -20591"/>
              <a:gd name="adj2" fmla="val 57208"/>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Grafika 8">
            <a:extLst>
              <a:ext uri="{FF2B5EF4-FFF2-40B4-BE49-F238E27FC236}">
                <a16:creationId xmlns:a16="http://schemas.microsoft.com/office/drawing/2014/main" id="{678E600E-0A3A-4838-B786-65FD3D7F8C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19536" y="2420888"/>
            <a:ext cx="2058779" cy="2196028"/>
          </a:xfrm>
          <a:prstGeom prst="rect">
            <a:avLst/>
          </a:prstGeom>
        </p:spPr>
      </p:pic>
      <p:sp>
        <p:nvSpPr>
          <p:cNvPr id="10" name="Prostokąt 9">
            <a:extLst>
              <a:ext uri="{FF2B5EF4-FFF2-40B4-BE49-F238E27FC236}">
                <a16:creationId xmlns:a16="http://schemas.microsoft.com/office/drawing/2014/main" id="{09699740-51AD-406A-AF6E-F206697E1EA9}"/>
              </a:ext>
            </a:extLst>
          </p:cNvPr>
          <p:cNvSpPr/>
          <p:nvPr/>
        </p:nvSpPr>
        <p:spPr>
          <a:xfrm>
            <a:off x="5879976" y="1922329"/>
            <a:ext cx="5760640" cy="3385542"/>
          </a:xfrm>
          <a:prstGeom prst="rect">
            <a:avLst/>
          </a:prstGeom>
        </p:spPr>
        <p:txBody>
          <a:bodyPr wrap="square">
            <a:spAutoFit/>
          </a:bodyPr>
          <a:lstStyle/>
          <a:p>
            <a:pPr>
              <a:spcAft>
                <a:spcPts val="1200"/>
              </a:spcAft>
            </a:pPr>
            <a:r>
              <a:rPr lang="pl-PL" altLang="pl-PL" sz="2000" b="1" dirty="0">
                <a:solidFill>
                  <a:schemeClr val="tx1">
                    <a:lumMod val="75000"/>
                    <a:lumOff val="25000"/>
                  </a:schemeClr>
                </a:solidFill>
              </a:rPr>
              <a:t>In </a:t>
            </a:r>
            <a:r>
              <a:rPr lang="pl-PL" altLang="pl-PL" sz="2000" b="1" dirty="0" err="1">
                <a:solidFill>
                  <a:schemeClr val="tx1">
                    <a:lumMod val="75000"/>
                    <a:lumOff val="25000"/>
                  </a:schemeClr>
                </a:solidFill>
              </a:rPr>
              <a:t>adult</a:t>
            </a:r>
            <a:r>
              <a:rPr lang="pl-PL" altLang="pl-PL" sz="2000" b="1" dirty="0">
                <a:solidFill>
                  <a:schemeClr val="tx1">
                    <a:lumMod val="75000"/>
                    <a:lumOff val="25000"/>
                  </a:schemeClr>
                </a:solidFill>
              </a:rPr>
              <a:t> </a:t>
            </a:r>
            <a:r>
              <a:rPr lang="pl-PL" altLang="pl-PL" sz="2000" b="1" dirty="0" err="1">
                <a:solidFill>
                  <a:schemeClr val="tx1">
                    <a:lumMod val="75000"/>
                    <a:lumOff val="25000"/>
                  </a:schemeClr>
                </a:solidFill>
              </a:rPr>
              <a:t>education</a:t>
            </a:r>
            <a:r>
              <a:rPr lang="pl-PL" altLang="pl-PL" sz="2000" b="1" dirty="0">
                <a:solidFill>
                  <a:schemeClr val="tx1">
                    <a:lumMod val="75000"/>
                    <a:lumOff val="25000"/>
                  </a:schemeClr>
                </a:solidFill>
              </a:rPr>
              <a:t> </a:t>
            </a:r>
            <a:r>
              <a:rPr lang="pl-PL" altLang="pl-PL" sz="2000" b="1" dirty="0" err="1">
                <a:solidFill>
                  <a:schemeClr val="tx1">
                    <a:lumMod val="75000"/>
                    <a:lumOff val="25000"/>
                  </a:schemeClr>
                </a:solidFill>
              </a:rPr>
              <a:t>you</a:t>
            </a:r>
            <a:r>
              <a:rPr lang="pl-PL" altLang="pl-PL" sz="2000" b="1" dirty="0">
                <a:solidFill>
                  <a:schemeClr val="tx1">
                    <a:lumMod val="75000"/>
                    <a:lumOff val="25000"/>
                  </a:schemeClr>
                </a:solidFill>
              </a:rPr>
              <a:t> </a:t>
            </a:r>
            <a:r>
              <a:rPr lang="pl-PL" altLang="pl-PL" sz="2000" b="1" dirty="0" err="1">
                <a:solidFill>
                  <a:schemeClr val="tx1">
                    <a:lumMod val="75000"/>
                    <a:lumOff val="25000"/>
                  </a:schemeClr>
                </a:solidFill>
              </a:rPr>
              <a:t>should</a:t>
            </a:r>
            <a:r>
              <a:rPr lang="pl-PL" altLang="pl-PL" sz="2000" b="1" dirty="0">
                <a:solidFill>
                  <a:schemeClr val="tx1">
                    <a:lumMod val="75000"/>
                    <a:lumOff val="25000"/>
                  </a:schemeClr>
                </a:solidFill>
              </a:rPr>
              <a:t> </a:t>
            </a:r>
            <a:r>
              <a:rPr lang="pl-PL" altLang="pl-PL" sz="2000" b="1" dirty="0" err="1">
                <a:solidFill>
                  <a:schemeClr val="tx1">
                    <a:lumMod val="75000"/>
                    <a:lumOff val="25000"/>
                  </a:schemeClr>
                </a:solidFill>
              </a:rPr>
              <a:t>consider</a:t>
            </a:r>
            <a:r>
              <a:rPr lang="pl-PL" altLang="pl-PL" sz="2000" b="1" dirty="0">
                <a:solidFill>
                  <a:schemeClr val="tx1">
                    <a:lumMod val="75000"/>
                    <a:lumOff val="25000"/>
                  </a:schemeClr>
                </a:solidFill>
              </a:rPr>
              <a:t>:</a:t>
            </a:r>
          </a:p>
          <a:p>
            <a:pPr marL="285750" indent="-285750">
              <a:spcAft>
                <a:spcPts val="1200"/>
              </a:spcAft>
              <a:buBlip>
                <a:blip r:embed="rId4"/>
              </a:buBlip>
            </a:pPr>
            <a:r>
              <a:rPr lang="en-GB" altLang="pl-PL" dirty="0">
                <a:solidFill>
                  <a:schemeClr val="tx1">
                    <a:lumMod val="75000"/>
                    <a:lumOff val="25000"/>
                  </a:schemeClr>
                </a:solidFill>
              </a:rPr>
              <a:t>an adult is autonomous and independently guides the learning process,</a:t>
            </a:r>
          </a:p>
          <a:p>
            <a:pPr marL="285750" indent="-285750">
              <a:spcAft>
                <a:spcPts val="1200"/>
              </a:spcAft>
              <a:buBlip>
                <a:blip r:embed="rId4"/>
              </a:buBlip>
            </a:pPr>
            <a:r>
              <a:rPr lang="en-GB" altLang="pl-PL" dirty="0">
                <a:solidFill>
                  <a:schemeClr val="tx1">
                    <a:lumMod val="75000"/>
                    <a:lumOff val="25000"/>
                  </a:schemeClr>
                </a:solidFill>
              </a:rPr>
              <a:t>has more or less professional experience,</a:t>
            </a:r>
          </a:p>
          <a:p>
            <a:pPr marL="285750" indent="-285750">
              <a:spcAft>
                <a:spcPts val="1200"/>
              </a:spcAft>
              <a:buBlip>
                <a:blip r:embed="rId4"/>
              </a:buBlip>
            </a:pPr>
            <a:r>
              <a:rPr lang="en-GB" altLang="pl-PL" dirty="0">
                <a:solidFill>
                  <a:schemeClr val="tx1">
                    <a:lumMod val="75000"/>
                    <a:lumOff val="25000"/>
                  </a:schemeClr>
                </a:solidFill>
              </a:rPr>
              <a:t>That adult learning needs arise from changing social roles and employment conditions,</a:t>
            </a:r>
          </a:p>
          <a:p>
            <a:pPr marL="285750" indent="-285750">
              <a:spcAft>
                <a:spcPts val="1200"/>
              </a:spcAft>
              <a:buBlip>
                <a:blip r:embed="rId4"/>
              </a:buBlip>
            </a:pPr>
            <a:r>
              <a:rPr lang="en-GB" altLang="pl-PL" dirty="0">
                <a:solidFill>
                  <a:schemeClr val="tx1">
                    <a:lumMod val="75000"/>
                    <a:lumOff val="25000"/>
                  </a:schemeClr>
                </a:solidFill>
              </a:rPr>
              <a:t>the adults are oriented on the problem, not on the subject,</a:t>
            </a:r>
          </a:p>
          <a:p>
            <a:pPr marL="285750" indent="-285750">
              <a:spcAft>
                <a:spcPts val="1200"/>
              </a:spcAft>
              <a:buBlip>
                <a:blip r:embed="rId4"/>
              </a:buBlip>
            </a:pPr>
            <a:r>
              <a:rPr lang="en-GB" altLang="pl-PL" dirty="0">
                <a:solidFill>
                  <a:schemeClr val="tx1">
                    <a:lumMod val="75000"/>
                    <a:lumOff val="25000"/>
                  </a:schemeClr>
                </a:solidFill>
              </a:rPr>
              <a:t>adults have inner motivation</a:t>
            </a:r>
            <a:endParaRPr lang="pl-PL" altLang="pl-PL" dirty="0">
              <a:solidFill>
                <a:schemeClr val="tx1">
                  <a:lumMod val="75000"/>
                  <a:lumOff val="25000"/>
                </a:schemeClr>
              </a:solidFill>
            </a:endParaRPr>
          </a:p>
        </p:txBody>
      </p:sp>
    </p:spTree>
    <p:extLst>
      <p:ext uri="{BB962C8B-B14F-4D97-AF65-F5344CB8AC3E}">
        <p14:creationId xmlns:p14="http://schemas.microsoft.com/office/powerpoint/2010/main" val="3871671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RAISING QUALIFICATION -ADULTS</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19</a:t>
            </a:fld>
            <a:endParaRPr lang="en-US" altLang="pl-PL"/>
          </a:p>
        </p:txBody>
      </p:sp>
      <p:sp>
        <p:nvSpPr>
          <p:cNvPr id="7" name="Prostokąt 6">
            <a:extLst>
              <a:ext uri="{FF2B5EF4-FFF2-40B4-BE49-F238E27FC236}">
                <a16:creationId xmlns:a16="http://schemas.microsoft.com/office/drawing/2014/main" id="{AD6B6C98-ECD9-4D3E-84F7-BD4B84C10D7C}"/>
              </a:ext>
            </a:extLst>
          </p:cNvPr>
          <p:cNvSpPr/>
          <p:nvPr/>
        </p:nvSpPr>
        <p:spPr>
          <a:xfrm>
            <a:off x="5562224" y="1194435"/>
            <a:ext cx="6629776" cy="3959673"/>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8" name="Dymek mowy: prostokąt 7">
            <a:extLst>
              <a:ext uri="{FF2B5EF4-FFF2-40B4-BE49-F238E27FC236}">
                <a16:creationId xmlns:a16="http://schemas.microsoft.com/office/drawing/2014/main" id="{84CFB27A-1726-4642-959D-C28794DC94B2}"/>
              </a:ext>
            </a:extLst>
          </p:cNvPr>
          <p:cNvSpPr/>
          <p:nvPr/>
        </p:nvSpPr>
        <p:spPr>
          <a:xfrm rot="5400000">
            <a:off x="6788879" y="834192"/>
            <a:ext cx="4176464" cy="6629776"/>
          </a:xfrm>
          <a:prstGeom prst="wedgeRectCallout">
            <a:avLst>
              <a:gd name="adj1" fmla="val -20591"/>
              <a:gd name="adj2" fmla="val 57208"/>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F522D8CC-3399-4481-87C7-7F3AC0AD55FD}"/>
              </a:ext>
            </a:extLst>
          </p:cNvPr>
          <p:cNvSpPr/>
          <p:nvPr/>
        </p:nvSpPr>
        <p:spPr>
          <a:xfrm>
            <a:off x="5879976" y="1507425"/>
            <a:ext cx="5702424" cy="4339650"/>
          </a:xfrm>
          <a:prstGeom prst="rect">
            <a:avLst/>
          </a:prstGeom>
        </p:spPr>
        <p:txBody>
          <a:bodyPr wrap="square">
            <a:spAutoFit/>
          </a:bodyPr>
          <a:lstStyle/>
          <a:p>
            <a:pPr>
              <a:spcAft>
                <a:spcPts val="1200"/>
              </a:spcAft>
            </a:pPr>
            <a:r>
              <a:rPr lang="en-GB" altLang="pl-PL" sz="2000" b="1" dirty="0">
                <a:solidFill>
                  <a:schemeClr val="tx1">
                    <a:lumMod val="75000"/>
                    <a:lumOff val="25000"/>
                  </a:schemeClr>
                </a:solidFill>
              </a:rPr>
              <a:t>CHARACTERISTICS OF LEARNING ADULTS :</a:t>
            </a:r>
          </a:p>
          <a:p>
            <a:pPr marL="285750" indent="-285750">
              <a:spcAft>
                <a:spcPts val="1200"/>
              </a:spcAft>
              <a:buBlip>
                <a:blip r:embed="rId2"/>
              </a:buBlip>
            </a:pPr>
            <a:r>
              <a:rPr lang="en-GB" altLang="pl-PL" sz="1600" dirty="0">
                <a:solidFill>
                  <a:schemeClr val="tx1">
                    <a:lumMod val="75000"/>
                    <a:lumOff val="25000"/>
                  </a:schemeClr>
                </a:solidFill>
              </a:rPr>
              <a:t>different levels of life and professional experience and different age,</a:t>
            </a:r>
          </a:p>
          <a:p>
            <a:pPr marL="285750" indent="-285750">
              <a:spcAft>
                <a:spcPts val="1200"/>
              </a:spcAft>
              <a:buBlip>
                <a:blip r:embed="rId2"/>
              </a:buBlip>
            </a:pPr>
            <a:r>
              <a:rPr lang="en-GB" altLang="pl-PL" sz="1600" dirty="0">
                <a:solidFill>
                  <a:schemeClr val="tx1">
                    <a:lumMod val="75000"/>
                    <a:lumOff val="25000"/>
                  </a:schemeClr>
                </a:solidFill>
              </a:rPr>
              <a:t>diversified educational activity,</a:t>
            </a:r>
          </a:p>
          <a:p>
            <a:pPr marL="285750" indent="-285750">
              <a:spcAft>
                <a:spcPts val="1200"/>
              </a:spcAft>
              <a:buBlip>
                <a:blip r:embed="rId2"/>
              </a:buBlip>
            </a:pPr>
            <a:r>
              <a:rPr lang="en-GB" altLang="pl-PL" sz="1600" dirty="0">
                <a:solidFill>
                  <a:schemeClr val="tx1">
                    <a:lumMod val="75000"/>
                    <a:lumOff val="25000"/>
                  </a:schemeClr>
                </a:solidFill>
              </a:rPr>
              <a:t>different habits regarding styles, techniques and learning skills,</a:t>
            </a:r>
          </a:p>
          <a:p>
            <a:pPr marL="285750" indent="-285750">
              <a:spcAft>
                <a:spcPts val="1200"/>
              </a:spcAft>
              <a:buBlip>
                <a:blip r:embed="rId2"/>
              </a:buBlip>
            </a:pPr>
            <a:r>
              <a:rPr lang="en-GB" altLang="pl-PL" sz="1600" dirty="0">
                <a:solidFill>
                  <a:schemeClr val="tx1">
                    <a:lumMod val="75000"/>
                    <a:lumOff val="25000"/>
                  </a:schemeClr>
                </a:solidFill>
              </a:rPr>
              <a:t>already formed professional habits and attitudes towards work,</a:t>
            </a:r>
          </a:p>
          <a:p>
            <a:pPr marL="285750" indent="-285750">
              <a:spcAft>
                <a:spcPts val="1200"/>
              </a:spcAft>
              <a:buBlip>
                <a:blip r:embed="rId2"/>
              </a:buBlip>
            </a:pPr>
            <a:r>
              <a:rPr lang="en-GB" altLang="pl-PL" sz="1600" dirty="0">
                <a:solidFill>
                  <a:schemeClr val="tx1">
                    <a:lumMod val="75000"/>
                    <a:lumOff val="25000"/>
                  </a:schemeClr>
                </a:solidFill>
              </a:rPr>
              <a:t>lack of time resulting from professional and family responsibilities,</a:t>
            </a:r>
          </a:p>
          <a:p>
            <a:pPr marL="285750" indent="-285750">
              <a:spcAft>
                <a:spcPts val="1200"/>
              </a:spcAft>
              <a:buBlip>
                <a:blip r:embed="rId2"/>
              </a:buBlip>
            </a:pPr>
            <a:r>
              <a:rPr lang="en-GB" altLang="pl-PL" sz="1600" dirty="0">
                <a:solidFill>
                  <a:schemeClr val="tx1">
                    <a:lumMod val="75000"/>
                    <a:lumOff val="25000"/>
                  </a:schemeClr>
                </a:solidFill>
              </a:rPr>
              <a:t>the practical dimension of decisions regarding professional development or the beginning of education,</a:t>
            </a:r>
          </a:p>
          <a:p>
            <a:pPr marL="285750" indent="-285750">
              <a:spcAft>
                <a:spcPts val="1200"/>
              </a:spcAft>
              <a:buBlip>
                <a:blip r:embed="rId2"/>
              </a:buBlip>
            </a:pPr>
            <a:r>
              <a:rPr lang="en-GB" altLang="pl-PL" sz="1600" dirty="0">
                <a:solidFill>
                  <a:schemeClr val="tx1">
                    <a:lumMod val="75000"/>
                    <a:lumOff val="25000"/>
                  </a:schemeClr>
                </a:solidFill>
              </a:rPr>
              <a:t>the skill of abstract thinking,</a:t>
            </a:r>
          </a:p>
          <a:p>
            <a:pPr marL="285750" indent="-285750">
              <a:spcAft>
                <a:spcPts val="1200"/>
              </a:spcAft>
              <a:buBlip>
                <a:blip r:embed="rId2"/>
              </a:buBlip>
            </a:pPr>
            <a:r>
              <a:rPr lang="en-GB" altLang="pl-PL" sz="1600" dirty="0">
                <a:solidFill>
                  <a:schemeClr val="tx1">
                    <a:lumMod val="75000"/>
                    <a:lumOff val="25000"/>
                  </a:schemeClr>
                </a:solidFill>
              </a:rPr>
              <a:t>ability to focus</a:t>
            </a:r>
            <a:endParaRPr lang="pl-PL" altLang="pl-PL" sz="1600" dirty="0">
              <a:solidFill>
                <a:schemeClr val="tx1">
                  <a:lumMod val="75000"/>
                  <a:lumOff val="25000"/>
                </a:schemeClr>
              </a:solidFill>
            </a:endParaRPr>
          </a:p>
        </p:txBody>
      </p:sp>
      <p:pic>
        <p:nvPicPr>
          <p:cNvPr id="11" name="Grafika 10">
            <a:extLst>
              <a:ext uri="{FF2B5EF4-FFF2-40B4-BE49-F238E27FC236}">
                <a16:creationId xmlns:a16="http://schemas.microsoft.com/office/drawing/2014/main" id="{CFE5A73B-108B-4CC5-B121-01E0C48E7A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7528" y="2420888"/>
            <a:ext cx="2016224" cy="2016224"/>
          </a:xfrm>
          <a:prstGeom prst="rect">
            <a:avLst/>
          </a:prstGeom>
        </p:spPr>
      </p:pic>
    </p:spTree>
    <p:extLst>
      <p:ext uri="{BB962C8B-B14F-4D97-AF65-F5344CB8AC3E}">
        <p14:creationId xmlns:p14="http://schemas.microsoft.com/office/powerpoint/2010/main" val="3792356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547337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WHAT IS A CAREER PATH?</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a:t>
            </a:fld>
            <a:endParaRPr lang="en-US" altLang="pl-PL"/>
          </a:p>
        </p:txBody>
      </p:sp>
      <p:sp>
        <p:nvSpPr>
          <p:cNvPr id="12" name="Prostokąt 11">
            <a:extLst>
              <a:ext uri="{FF2B5EF4-FFF2-40B4-BE49-F238E27FC236}">
                <a16:creationId xmlns:a16="http://schemas.microsoft.com/office/drawing/2014/main" id="{6A08931D-972F-42A5-876B-1B246D405678}"/>
              </a:ext>
            </a:extLst>
          </p:cNvPr>
          <p:cNvSpPr/>
          <p:nvPr/>
        </p:nvSpPr>
        <p:spPr>
          <a:xfrm>
            <a:off x="1110812" y="6074132"/>
            <a:ext cx="1354217" cy="523220"/>
          </a:xfrm>
          <a:prstGeom prst="rect">
            <a:avLst/>
          </a:prstGeom>
        </p:spPr>
        <p:txBody>
          <a:bodyPr wrap="none">
            <a:spAutoFit/>
          </a:bodyPr>
          <a:lstStyle/>
          <a:p>
            <a:r>
              <a:rPr lang="pl-PL" sz="1400" dirty="0">
                <a:solidFill>
                  <a:schemeClr val="tx1">
                    <a:lumMod val="95000"/>
                    <a:lumOff val="5000"/>
                  </a:schemeClr>
                </a:solidFill>
              </a:rPr>
              <a:t>PODCAST </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1 </a:t>
            </a:r>
          </a:p>
        </p:txBody>
      </p:sp>
      <p:pic>
        <p:nvPicPr>
          <p:cNvPr id="13" name="Obraz 12">
            <a:extLst>
              <a:ext uri="{FF2B5EF4-FFF2-40B4-BE49-F238E27FC236}">
                <a16:creationId xmlns:a16="http://schemas.microsoft.com/office/drawing/2014/main" id="{002CA7BF-CD99-4BF1-BB14-058A6A7B2261}"/>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494088" y="6041836"/>
            <a:ext cx="539422" cy="540000"/>
          </a:xfrm>
          <a:prstGeom prst="rect">
            <a:avLst/>
          </a:prstGeom>
        </p:spPr>
      </p:pic>
      <p:sp>
        <p:nvSpPr>
          <p:cNvPr id="17" name="Prostokąt 16">
            <a:extLst>
              <a:ext uri="{FF2B5EF4-FFF2-40B4-BE49-F238E27FC236}">
                <a16:creationId xmlns:a16="http://schemas.microsoft.com/office/drawing/2014/main" id="{8DB5B04C-3F2F-432B-9D4B-AB5C4A759150}"/>
              </a:ext>
            </a:extLst>
          </p:cNvPr>
          <p:cNvSpPr/>
          <p:nvPr/>
        </p:nvSpPr>
        <p:spPr>
          <a:xfrm>
            <a:off x="8071803" y="5373215"/>
            <a:ext cx="4120197" cy="72010"/>
          </a:xfrm>
          <a:prstGeom prst="rect">
            <a:avLst/>
          </a:prstGeom>
          <a:solidFill>
            <a:srgbClr val="F39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Prostokąt 17">
            <a:extLst>
              <a:ext uri="{FF2B5EF4-FFF2-40B4-BE49-F238E27FC236}">
                <a16:creationId xmlns:a16="http://schemas.microsoft.com/office/drawing/2014/main" id="{858D8356-F118-42D3-8AD7-A91943BDB15E}"/>
              </a:ext>
            </a:extLst>
          </p:cNvPr>
          <p:cNvSpPr/>
          <p:nvPr/>
        </p:nvSpPr>
        <p:spPr>
          <a:xfrm>
            <a:off x="0" y="2347274"/>
            <a:ext cx="12192000" cy="3025942"/>
          </a:xfrm>
          <a:prstGeom prst="rect">
            <a:avLst/>
          </a:prstGeom>
          <a:solidFill>
            <a:srgbClr val="FBBE0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FFC000"/>
              </a:solidFill>
            </a:endParaRPr>
          </a:p>
        </p:txBody>
      </p:sp>
      <p:sp>
        <p:nvSpPr>
          <p:cNvPr id="19" name="Prostokąt 18">
            <a:extLst>
              <a:ext uri="{FF2B5EF4-FFF2-40B4-BE49-F238E27FC236}">
                <a16:creationId xmlns:a16="http://schemas.microsoft.com/office/drawing/2014/main" id="{3CC14933-8785-4180-819C-74327CCC8524}"/>
              </a:ext>
            </a:extLst>
          </p:cNvPr>
          <p:cNvSpPr/>
          <p:nvPr/>
        </p:nvSpPr>
        <p:spPr>
          <a:xfrm>
            <a:off x="8282403" y="2797261"/>
            <a:ext cx="3558956" cy="1826654"/>
          </a:xfrm>
          <a:prstGeom prst="rect">
            <a:avLst/>
          </a:prstGeom>
        </p:spPr>
        <p:txBody>
          <a:bodyPr wrap="square">
            <a:spAutoFit/>
          </a:bodyPr>
          <a:lstStyle/>
          <a:p>
            <a:pPr algn="ctr">
              <a:lnSpc>
                <a:spcPct val="114000"/>
              </a:lnSpc>
              <a:spcAft>
                <a:spcPts val="600"/>
              </a:spcAft>
            </a:pPr>
            <a:r>
              <a:rPr lang="pl-PL" sz="2000" b="1" dirty="0">
                <a:solidFill>
                  <a:schemeClr val="bg1"/>
                </a:solidFill>
              </a:rPr>
              <a:t>CAREER PATH</a:t>
            </a:r>
            <a:br>
              <a:rPr lang="pl-PL" sz="2000" b="1" dirty="0">
                <a:solidFill>
                  <a:schemeClr val="bg1"/>
                </a:solidFill>
              </a:rPr>
            </a:br>
            <a:r>
              <a:rPr lang="en-GB" sz="2000" dirty="0">
                <a:solidFill>
                  <a:schemeClr val="bg1"/>
                </a:solidFill>
              </a:rPr>
              <a:t>is a system of education stages leading to a particular profession or a higher professional position.</a:t>
            </a:r>
            <a:endParaRPr lang="pl-PL" sz="2000" dirty="0">
              <a:solidFill>
                <a:schemeClr val="bg1"/>
              </a:solidFill>
            </a:endParaRPr>
          </a:p>
        </p:txBody>
      </p:sp>
      <p:pic>
        <p:nvPicPr>
          <p:cNvPr id="20" name="Grafika 19">
            <a:extLst>
              <a:ext uri="{FF2B5EF4-FFF2-40B4-BE49-F238E27FC236}">
                <a16:creationId xmlns:a16="http://schemas.microsoft.com/office/drawing/2014/main" id="{ABD1CDCC-0E1D-4831-8603-F6B4BA9DFF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3140" y="2914928"/>
            <a:ext cx="1113008" cy="1723365"/>
          </a:xfrm>
          <a:prstGeom prst="rect">
            <a:avLst/>
          </a:prstGeom>
        </p:spPr>
      </p:pic>
      <p:pic>
        <p:nvPicPr>
          <p:cNvPr id="14" name="Picture 4" descr="OÅÃ³wek, Pisanie Lub Rysowanie UrzÄdzenia, Kopalnia">
            <a:extLst>
              <a:ext uri="{FF2B5EF4-FFF2-40B4-BE49-F238E27FC236}">
                <a16:creationId xmlns:a16="http://schemas.microsoft.com/office/drawing/2014/main" id="{F7854E94-E5BD-4E23-AA4B-89DD3574076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375" t="6397" r="26417"/>
          <a:stretch/>
        </p:blipFill>
        <p:spPr bwMode="auto">
          <a:xfrm>
            <a:off x="3023588" y="1152000"/>
            <a:ext cx="5048215" cy="570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415480" y="150628"/>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RAISING QUALIFICATION -ADULTS</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20</a:t>
            </a:fld>
            <a:endParaRPr lang="en-US" altLang="pl-PL"/>
          </a:p>
        </p:txBody>
      </p:sp>
      <p:sp>
        <p:nvSpPr>
          <p:cNvPr id="7" name="Prostokąt 6">
            <a:extLst>
              <a:ext uri="{FF2B5EF4-FFF2-40B4-BE49-F238E27FC236}">
                <a16:creationId xmlns:a16="http://schemas.microsoft.com/office/drawing/2014/main" id="{4FE89EAB-C434-4C7A-B0B0-F8C2F8B8952E}"/>
              </a:ext>
            </a:extLst>
          </p:cNvPr>
          <p:cNvSpPr/>
          <p:nvPr/>
        </p:nvSpPr>
        <p:spPr>
          <a:xfrm>
            <a:off x="3431704" y="1173522"/>
            <a:ext cx="8784978" cy="5533850"/>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Trójkąt prostokątny 8">
            <a:extLst>
              <a:ext uri="{FF2B5EF4-FFF2-40B4-BE49-F238E27FC236}">
                <a16:creationId xmlns:a16="http://schemas.microsoft.com/office/drawing/2014/main" id="{42302CAA-592F-4E8D-9293-7DA4DDDFCF56}"/>
              </a:ext>
            </a:extLst>
          </p:cNvPr>
          <p:cNvSpPr/>
          <p:nvPr/>
        </p:nvSpPr>
        <p:spPr>
          <a:xfrm rot="16200000">
            <a:off x="3106657" y="1194049"/>
            <a:ext cx="345575" cy="304521"/>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rostokąt 9">
            <a:extLst>
              <a:ext uri="{FF2B5EF4-FFF2-40B4-BE49-F238E27FC236}">
                <a16:creationId xmlns:a16="http://schemas.microsoft.com/office/drawing/2014/main" id="{EA02DD19-3B63-4176-A46D-707E74A15265}"/>
              </a:ext>
            </a:extLst>
          </p:cNvPr>
          <p:cNvSpPr/>
          <p:nvPr/>
        </p:nvSpPr>
        <p:spPr>
          <a:xfrm>
            <a:off x="3863752" y="1391181"/>
            <a:ext cx="7416824" cy="5062155"/>
          </a:xfrm>
          <a:prstGeom prst="rect">
            <a:avLst/>
          </a:prstGeom>
        </p:spPr>
        <p:txBody>
          <a:bodyPr wrap="square">
            <a:spAutoFit/>
          </a:bodyPr>
          <a:lstStyle/>
          <a:p>
            <a:pPr>
              <a:lnSpc>
                <a:spcPct val="150000"/>
              </a:lnSpc>
            </a:pPr>
            <a:r>
              <a:rPr lang="pl-PL" b="1" dirty="0">
                <a:solidFill>
                  <a:schemeClr val="tx1">
                    <a:lumMod val="75000"/>
                    <a:lumOff val="25000"/>
                  </a:schemeClr>
                </a:solidFill>
              </a:rPr>
              <a:t>WHILST LEARNING ADULTS GAIN BETTER RESULTS WHEN WORKING IN A GROUP BECAUSE:</a:t>
            </a:r>
            <a:endParaRPr lang="en-GB" dirty="0">
              <a:solidFill>
                <a:schemeClr val="tx1">
                  <a:lumMod val="75000"/>
                  <a:lumOff val="25000"/>
                </a:schemeClr>
              </a:solidFill>
            </a:endParaRPr>
          </a:p>
          <a:p>
            <a:pPr marL="285750" indent="-285750">
              <a:lnSpc>
                <a:spcPct val="114000"/>
              </a:lnSpc>
              <a:spcBef>
                <a:spcPts val="300"/>
              </a:spcBef>
              <a:spcAft>
                <a:spcPts val="300"/>
              </a:spcAft>
              <a:buBlip>
                <a:blip r:embed="rId2">
                  <a:extLst/>
                </a:blip>
              </a:buBlip>
            </a:pPr>
            <a:r>
              <a:rPr lang="en-GB" sz="1700" dirty="0">
                <a:solidFill>
                  <a:schemeClr val="tx1">
                    <a:lumMod val="75000"/>
                    <a:lumOff val="25000"/>
                  </a:schemeClr>
                </a:solidFill>
              </a:rPr>
              <a:t>they can speak without fear of criticism,</a:t>
            </a:r>
          </a:p>
          <a:p>
            <a:pPr marL="285750" indent="-285750">
              <a:lnSpc>
                <a:spcPct val="114000"/>
              </a:lnSpc>
              <a:spcBef>
                <a:spcPts val="300"/>
              </a:spcBef>
              <a:spcAft>
                <a:spcPts val="300"/>
              </a:spcAft>
              <a:buBlip>
                <a:blip r:embed="rId2">
                  <a:extLst/>
                </a:blip>
              </a:buBlip>
            </a:pPr>
            <a:r>
              <a:rPr lang="en-GB" sz="1700" dirty="0">
                <a:solidFill>
                  <a:schemeClr val="tx1">
                    <a:lumMod val="75000"/>
                    <a:lumOff val="25000"/>
                  </a:schemeClr>
                </a:solidFill>
              </a:rPr>
              <a:t>they can make mistakes,</a:t>
            </a:r>
          </a:p>
          <a:p>
            <a:pPr marL="285750" indent="-285750">
              <a:lnSpc>
                <a:spcPct val="114000"/>
              </a:lnSpc>
              <a:spcBef>
                <a:spcPts val="300"/>
              </a:spcBef>
              <a:spcAft>
                <a:spcPts val="300"/>
              </a:spcAft>
              <a:buBlip>
                <a:blip r:embed="rId2">
                  <a:extLst/>
                </a:blip>
              </a:buBlip>
            </a:pPr>
            <a:r>
              <a:rPr lang="en-GB" sz="1700" dirty="0">
                <a:solidFill>
                  <a:schemeClr val="tx1">
                    <a:lumMod val="75000"/>
                    <a:lumOff val="25000"/>
                  </a:schemeClr>
                </a:solidFill>
              </a:rPr>
              <a:t>They have an impact on the course of the training, they see a practical and measurable aspect of raising qualifications (</a:t>
            </a:r>
            <a:r>
              <a:rPr lang="en-GB" sz="1700" dirty="0" err="1">
                <a:solidFill>
                  <a:schemeClr val="tx1">
                    <a:lumMod val="75000"/>
                    <a:lumOff val="25000"/>
                  </a:schemeClr>
                </a:solidFill>
              </a:rPr>
              <a:t>eg</a:t>
            </a:r>
            <a:r>
              <a:rPr lang="en-GB" sz="1700" dirty="0">
                <a:solidFill>
                  <a:schemeClr val="tx1">
                    <a:lumMod val="75000"/>
                    <a:lumOff val="25000"/>
                  </a:schemeClr>
                </a:solidFill>
              </a:rPr>
              <a:t> professional or financial promotion at work),</a:t>
            </a:r>
          </a:p>
          <a:p>
            <a:pPr marL="285750" indent="-285750">
              <a:lnSpc>
                <a:spcPct val="114000"/>
              </a:lnSpc>
              <a:spcBef>
                <a:spcPts val="300"/>
              </a:spcBef>
              <a:spcAft>
                <a:spcPts val="300"/>
              </a:spcAft>
              <a:buBlip>
                <a:blip r:embed="rId2">
                  <a:extLst/>
                </a:blip>
              </a:buBlip>
            </a:pPr>
            <a:r>
              <a:rPr lang="en-GB" sz="1700" dirty="0">
                <a:solidFill>
                  <a:schemeClr val="tx1">
                    <a:lumMod val="75000"/>
                    <a:lumOff val="25000"/>
                  </a:schemeClr>
                </a:solidFill>
              </a:rPr>
              <a:t>they are accepted in the environment in which they learn,</a:t>
            </a:r>
          </a:p>
          <a:p>
            <a:pPr marL="285750" indent="-285750">
              <a:lnSpc>
                <a:spcPct val="114000"/>
              </a:lnSpc>
              <a:spcBef>
                <a:spcPts val="300"/>
              </a:spcBef>
              <a:spcAft>
                <a:spcPts val="300"/>
              </a:spcAft>
              <a:buBlip>
                <a:blip r:embed="rId2">
                  <a:extLst/>
                </a:blip>
              </a:buBlip>
            </a:pPr>
            <a:r>
              <a:rPr lang="en-GB" sz="1700" dirty="0">
                <a:solidFill>
                  <a:schemeClr val="tx1">
                    <a:lumMod val="75000"/>
                    <a:lumOff val="25000"/>
                  </a:schemeClr>
                </a:solidFill>
              </a:rPr>
              <a:t>They are actively involved in the learning process by sharing ideas, impressions and variants of solutions,</a:t>
            </a:r>
          </a:p>
          <a:p>
            <a:pPr marL="285750" indent="-285750">
              <a:lnSpc>
                <a:spcPct val="114000"/>
              </a:lnSpc>
              <a:spcBef>
                <a:spcPts val="300"/>
              </a:spcBef>
              <a:spcAft>
                <a:spcPts val="300"/>
              </a:spcAft>
              <a:buBlip>
                <a:blip r:embed="rId2">
                  <a:extLst/>
                </a:blip>
              </a:buBlip>
            </a:pPr>
            <a:r>
              <a:rPr lang="en-GB" sz="1700" dirty="0">
                <a:solidFill>
                  <a:schemeClr val="tx1">
                    <a:lumMod val="75000"/>
                    <a:lumOff val="25000"/>
                  </a:schemeClr>
                </a:solidFill>
              </a:rPr>
              <a:t>they understand the value and meaning of what they are learning,</a:t>
            </a:r>
          </a:p>
          <a:p>
            <a:pPr marL="285750" indent="-285750">
              <a:lnSpc>
                <a:spcPct val="114000"/>
              </a:lnSpc>
              <a:spcBef>
                <a:spcPts val="300"/>
              </a:spcBef>
              <a:spcAft>
                <a:spcPts val="300"/>
              </a:spcAft>
              <a:buBlip>
                <a:blip r:embed="rId2">
                  <a:extLst/>
                </a:blip>
              </a:buBlip>
            </a:pPr>
            <a:r>
              <a:rPr lang="en-GB" sz="1700" dirty="0">
                <a:solidFill>
                  <a:schemeClr val="tx1">
                    <a:lumMod val="75000"/>
                    <a:lumOff val="25000"/>
                  </a:schemeClr>
                </a:solidFill>
              </a:rPr>
              <a:t>they solve real problems on the training, and not only implement theoretical content,</a:t>
            </a:r>
          </a:p>
          <a:p>
            <a:pPr marL="285750" indent="-285750">
              <a:lnSpc>
                <a:spcPct val="114000"/>
              </a:lnSpc>
              <a:spcBef>
                <a:spcPts val="300"/>
              </a:spcBef>
              <a:spcAft>
                <a:spcPts val="300"/>
              </a:spcAft>
              <a:buBlip>
                <a:blip r:embed="rId2">
                  <a:extLst/>
                </a:blip>
              </a:buBlip>
            </a:pPr>
            <a:r>
              <a:rPr lang="en-GB" sz="1700" dirty="0">
                <a:solidFill>
                  <a:schemeClr val="tx1">
                    <a:lumMod val="75000"/>
                    <a:lumOff val="25000"/>
                  </a:schemeClr>
                </a:solidFill>
              </a:rPr>
              <a:t>they have the opportunity to refer to their own experience.</a:t>
            </a:r>
            <a:endParaRPr lang="pl-PL" sz="1700" dirty="0">
              <a:solidFill>
                <a:schemeClr val="tx1">
                  <a:lumMod val="75000"/>
                  <a:lumOff val="25000"/>
                </a:schemeClr>
              </a:solidFill>
            </a:endParaRPr>
          </a:p>
        </p:txBody>
      </p:sp>
      <p:pic>
        <p:nvPicPr>
          <p:cNvPr id="4098" name="Picture 2" descr="Akcji, WspÃ³Åpraca, Koledzy, Firmy, PiÄÅÄ Guz, Partner">
            <a:extLst>
              <a:ext uri="{FF2B5EF4-FFF2-40B4-BE49-F238E27FC236}">
                <a16:creationId xmlns:a16="http://schemas.microsoft.com/office/drawing/2014/main" id="{8C956014-D7B0-4900-8DE8-E95E0F9C22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72" r="35484"/>
          <a:stretch/>
        </p:blipFill>
        <p:spPr bwMode="auto">
          <a:xfrm>
            <a:off x="0" y="1519097"/>
            <a:ext cx="3435508" cy="457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268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RAISING QUALIFICATION -ADULTS</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21</a:t>
            </a:fld>
            <a:endParaRPr lang="en-US" altLang="pl-PL"/>
          </a:p>
        </p:txBody>
      </p:sp>
      <p:pic>
        <p:nvPicPr>
          <p:cNvPr id="11" name="Obraz 10">
            <a:extLst>
              <a:ext uri="{FF2B5EF4-FFF2-40B4-BE49-F238E27FC236}">
                <a16:creationId xmlns:a16="http://schemas.microsoft.com/office/drawing/2014/main" id="{809F6F53-A5F6-4510-AE4F-9CC19955377F}"/>
              </a:ext>
            </a:extLst>
          </p:cNvPr>
          <p:cNvPicPr preferRelativeResize="0">
            <a:picLocks/>
          </p:cNvPicPr>
          <p:nvPr/>
        </p:nvPicPr>
        <p:blipFill>
          <a:blip r:embed="rId2"/>
          <a:stretch>
            <a:fillRect/>
          </a:stretch>
        </p:blipFill>
        <p:spPr>
          <a:xfrm flipH="1">
            <a:off x="4151784" y="2420888"/>
            <a:ext cx="144015" cy="2736304"/>
          </a:xfrm>
          <a:prstGeom prst="rect">
            <a:avLst/>
          </a:prstGeom>
        </p:spPr>
      </p:pic>
      <p:sp>
        <p:nvSpPr>
          <p:cNvPr id="13" name="Prostokąt 12">
            <a:extLst>
              <a:ext uri="{FF2B5EF4-FFF2-40B4-BE49-F238E27FC236}">
                <a16:creationId xmlns:a16="http://schemas.microsoft.com/office/drawing/2014/main" id="{2916ADA4-87AA-4751-B9DA-59779DF51976}"/>
              </a:ext>
            </a:extLst>
          </p:cNvPr>
          <p:cNvSpPr/>
          <p:nvPr/>
        </p:nvSpPr>
        <p:spPr>
          <a:xfrm>
            <a:off x="4684955" y="2665655"/>
            <a:ext cx="5746603" cy="2246769"/>
          </a:xfrm>
          <a:prstGeom prst="rect">
            <a:avLst/>
          </a:prstGeom>
        </p:spPr>
        <p:txBody>
          <a:bodyPr wrap="square">
            <a:spAutoFit/>
          </a:bodyPr>
          <a:lstStyle/>
          <a:p>
            <a:pPr>
              <a:spcBef>
                <a:spcPts val="600"/>
              </a:spcBef>
              <a:spcAft>
                <a:spcPts val="600"/>
              </a:spcAft>
            </a:pPr>
            <a:r>
              <a:rPr lang="pl-PL" sz="2000" b="1" dirty="0">
                <a:solidFill>
                  <a:srgbClr val="FFAC06"/>
                </a:solidFill>
              </a:rPr>
              <a:t>RULES OF ADULT EDUCATION</a:t>
            </a:r>
          </a:p>
          <a:p>
            <a:pPr>
              <a:spcBef>
                <a:spcPts val="600"/>
              </a:spcBef>
              <a:spcAft>
                <a:spcPts val="600"/>
              </a:spcAft>
            </a:pPr>
            <a:r>
              <a:rPr lang="en-GB" sz="1600" dirty="0">
                <a:solidFill>
                  <a:schemeClr val="tx1">
                    <a:lumMod val="75000"/>
                    <a:lumOff val="25000"/>
                  </a:schemeClr>
                </a:solidFill>
              </a:rPr>
              <a:t>Similar to the principles of teaching and learning of young people, it should be remembered that adults are more oriented towards:</a:t>
            </a:r>
          </a:p>
          <a:p>
            <a:pPr marL="285750" indent="-285750">
              <a:spcBef>
                <a:spcPts val="600"/>
              </a:spcBef>
              <a:spcAft>
                <a:spcPts val="600"/>
              </a:spcAft>
              <a:buBlip>
                <a:blip r:embed="rId3"/>
              </a:buBlip>
            </a:pPr>
            <a:r>
              <a:rPr lang="en-GB" sz="1600" dirty="0">
                <a:solidFill>
                  <a:schemeClr val="tx1">
                    <a:lumMod val="75000"/>
                    <a:lumOff val="25000"/>
                  </a:schemeClr>
                </a:solidFill>
              </a:rPr>
              <a:t>individuality in teaching,</a:t>
            </a:r>
          </a:p>
          <a:p>
            <a:pPr marL="285750" indent="-285750">
              <a:spcBef>
                <a:spcPts val="600"/>
              </a:spcBef>
              <a:spcAft>
                <a:spcPts val="600"/>
              </a:spcAft>
              <a:buBlip>
                <a:blip r:embed="rId3"/>
              </a:buBlip>
            </a:pPr>
            <a:r>
              <a:rPr lang="en-GB" sz="1600" dirty="0">
                <a:solidFill>
                  <a:schemeClr val="tx1">
                    <a:lumMod val="75000"/>
                    <a:lumOff val="25000"/>
                  </a:schemeClr>
                </a:solidFill>
              </a:rPr>
              <a:t>specific learning goals,</a:t>
            </a:r>
          </a:p>
          <a:p>
            <a:pPr marL="285750" indent="-285750">
              <a:spcBef>
                <a:spcPts val="600"/>
              </a:spcBef>
              <a:spcAft>
                <a:spcPts val="600"/>
              </a:spcAft>
              <a:buBlip>
                <a:blip r:embed="rId3"/>
              </a:buBlip>
            </a:pPr>
            <a:r>
              <a:rPr lang="en-GB" sz="1600" dirty="0">
                <a:solidFill>
                  <a:schemeClr val="tx1">
                    <a:lumMod val="75000"/>
                    <a:lumOff val="25000"/>
                  </a:schemeClr>
                </a:solidFill>
              </a:rPr>
              <a:t>optimal use of time.</a:t>
            </a:r>
            <a:endParaRPr lang="pl-PL" sz="1600" dirty="0">
              <a:solidFill>
                <a:schemeClr val="tx1">
                  <a:lumMod val="75000"/>
                  <a:lumOff val="25000"/>
                </a:schemeClr>
              </a:solidFill>
            </a:endParaRPr>
          </a:p>
        </p:txBody>
      </p:sp>
      <p:pic>
        <p:nvPicPr>
          <p:cNvPr id="5" name="Obraz 4">
            <a:extLst>
              <a:ext uri="{FF2B5EF4-FFF2-40B4-BE49-F238E27FC236}">
                <a16:creationId xmlns:a16="http://schemas.microsoft.com/office/drawing/2014/main" id="{5FDCF720-5F6F-4E8F-8D10-3AD7CC66C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745" y="2924944"/>
            <a:ext cx="1811586" cy="1811586"/>
          </a:xfrm>
          <a:prstGeom prst="rect">
            <a:avLst/>
          </a:prstGeom>
        </p:spPr>
      </p:pic>
    </p:spTree>
    <p:extLst>
      <p:ext uri="{BB962C8B-B14F-4D97-AF65-F5344CB8AC3E}">
        <p14:creationId xmlns:p14="http://schemas.microsoft.com/office/powerpoint/2010/main" val="103030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RAISING QUALIFICATION -ADULTS</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22</a:t>
            </a:fld>
            <a:endParaRPr lang="en-US" altLang="pl-PL"/>
          </a:p>
        </p:txBody>
      </p:sp>
      <p:pic>
        <p:nvPicPr>
          <p:cNvPr id="6" name="Obraz 5">
            <a:extLst>
              <a:ext uri="{FF2B5EF4-FFF2-40B4-BE49-F238E27FC236}">
                <a16:creationId xmlns:a16="http://schemas.microsoft.com/office/drawing/2014/main" id="{E976B08E-2E52-4492-B86B-DC7E05180184}"/>
              </a:ext>
            </a:extLst>
          </p:cNvPr>
          <p:cNvPicPr preferRelativeResize="0">
            <a:picLocks/>
          </p:cNvPicPr>
          <p:nvPr/>
        </p:nvPicPr>
        <p:blipFill>
          <a:blip r:embed="rId2"/>
          <a:stretch>
            <a:fillRect/>
          </a:stretch>
        </p:blipFill>
        <p:spPr>
          <a:xfrm flipH="1">
            <a:off x="4151783" y="2326228"/>
            <a:ext cx="144016" cy="3046988"/>
          </a:xfrm>
          <a:prstGeom prst="rect">
            <a:avLst/>
          </a:prstGeom>
        </p:spPr>
      </p:pic>
      <p:sp>
        <p:nvSpPr>
          <p:cNvPr id="9" name="Prostokąt 8">
            <a:extLst>
              <a:ext uri="{FF2B5EF4-FFF2-40B4-BE49-F238E27FC236}">
                <a16:creationId xmlns:a16="http://schemas.microsoft.com/office/drawing/2014/main" id="{80C033CF-012C-49A9-8740-82C6C34EF4A5}"/>
              </a:ext>
            </a:extLst>
          </p:cNvPr>
          <p:cNvSpPr/>
          <p:nvPr/>
        </p:nvSpPr>
        <p:spPr>
          <a:xfrm>
            <a:off x="4583832" y="2344098"/>
            <a:ext cx="6466683" cy="3046988"/>
          </a:xfrm>
          <a:prstGeom prst="rect">
            <a:avLst/>
          </a:prstGeom>
        </p:spPr>
        <p:txBody>
          <a:bodyPr wrap="square">
            <a:spAutoFit/>
          </a:bodyPr>
          <a:lstStyle/>
          <a:p>
            <a:pPr>
              <a:spcBef>
                <a:spcPts val="600"/>
              </a:spcBef>
              <a:spcAft>
                <a:spcPts val="600"/>
              </a:spcAft>
            </a:pPr>
            <a:r>
              <a:rPr lang="pl-PL" sz="2000" b="1" dirty="0">
                <a:solidFill>
                  <a:srgbClr val="FFAC06"/>
                </a:solidFill>
              </a:rPr>
              <a:t>TEACHING SPECIFICATION - ADULTS</a:t>
            </a:r>
            <a:endParaRPr lang="pl-PL" sz="2000" dirty="0">
              <a:solidFill>
                <a:srgbClr val="FFAC06"/>
              </a:solidFill>
            </a:endParaRPr>
          </a:p>
          <a:p>
            <a:pPr marL="285750" indent="-285750">
              <a:spcBef>
                <a:spcPts val="600"/>
              </a:spcBef>
              <a:spcAft>
                <a:spcPts val="600"/>
              </a:spcAft>
              <a:buBlip>
                <a:blip r:embed="rId3"/>
              </a:buBlip>
            </a:pPr>
            <a:r>
              <a:rPr lang="en-GB" sz="1600" dirty="0">
                <a:solidFill>
                  <a:schemeClr val="tx1">
                    <a:lumMod val="75000"/>
                    <a:lumOff val="25000"/>
                  </a:schemeClr>
                </a:solidFill>
              </a:rPr>
              <a:t>targeting education to target groups,</a:t>
            </a:r>
          </a:p>
          <a:p>
            <a:pPr marL="285750" indent="-285750">
              <a:spcBef>
                <a:spcPts val="600"/>
              </a:spcBef>
              <a:spcAft>
                <a:spcPts val="600"/>
              </a:spcAft>
              <a:buBlip>
                <a:blip r:embed="rId3"/>
              </a:buBlip>
            </a:pPr>
            <a:r>
              <a:rPr lang="en-GB" sz="1600" dirty="0">
                <a:solidFill>
                  <a:schemeClr val="tx1">
                    <a:lumMod val="75000"/>
                    <a:lumOff val="25000"/>
                  </a:schemeClr>
                </a:solidFill>
              </a:rPr>
              <a:t>the perspectives of the trainer and participant,</a:t>
            </a:r>
          </a:p>
          <a:p>
            <a:pPr marL="285750" indent="-285750">
              <a:spcBef>
                <a:spcPts val="600"/>
              </a:spcBef>
              <a:spcAft>
                <a:spcPts val="600"/>
              </a:spcAft>
              <a:buBlip>
                <a:blip r:embed="rId3"/>
              </a:buBlip>
            </a:pPr>
            <a:r>
              <a:rPr lang="en-GB" sz="1600" dirty="0">
                <a:solidFill>
                  <a:schemeClr val="tx1">
                    <a:lumMod val="75000"/>
                    <a:lumOff val="25000"/>
                  </a:schemeClr>
                </a:solidFill>
              </a:rPr>
              <a:t>direct confrontation with the content of education,</a:t>
            </a:r>
          </a:p>
          <a:p>
            <a:pPr marL="285750" indent="-285750">
              <a:spcBef>
                <a:spcPts val="600"/>
              </a:spcBef>
              <a:spcAft>
                <a:spcPts val="600"/>
              </a:spcAft>
              <a:buBlip>
                <a:blip r:embed="rId3"/>
              </a:buBlip>
            </a:pPr>
            <a:r>
              <a:rPr lang="en-GB" sz="1600" dirty="0">
                <a:solidFill>
                  <a:schemeClr val="tx1">
                    <a:lumMod val="75000"/>
                    <a:lumOff val="25000"/>
                  </a:schemeClr>
                </a:solidFill>
              </a:rPr>
              <a:t>clear influence of emotions and motivation on the teaching-learning process,</a:t>
            </a:r>
          </a:p>
          <a:p>
            <a:pPr marL="285750" indent="-285750">
              <a:spcBef>
                <a:spcPts val="600"/>
              </a:spcBef>
              <a:spcAft>
                <a:spcPts val="600"/>
              </a:spcAft>
              <a:buBlip>
                <a:blip r:embed="rId3"/>
              </a:buBlip>
            </a:pPr>
            <a:r>
              <a:rPr lang="en-GB" sz="1600" dirty="0">
                <a:solidFill>
                  <a:schemeClr val="tx1">
                    <a:lumMod val="75000"/>
                    <a:lumOff val="25000"/>
                  </a:schemeClr>
                </a:solidFill>
              </a:rPr>
              <a:t>big need of individualisation,</a:t>
            </a:r>
          </a:p>
          <a:p>
            <a:pPr marL="285750" indent="-285750">
              <a:spcBef>
                <a:spcPts val="600"/>
              </a:spcBef>
              <a:spcAft>
                <a:spcPts val="600"/>
              </a:spcAft>
              <a:buBlip>
                <a:blip r:embed="rId3"/>
              </a:buBlip>
            </a:pPr>
            <a:r>
              <a:rPr lang="en-GB" sz="1600" dirty="0">
                <a:solidFill>
                  <a:schemeClr val="tx1">
                    <a:lumMod val="75000"/>
                    <a:lumOff val="25000"/>
                  </a:schemeClr>
                </a:solidFill>
              </a:rPr>
              <a:t>high share of self-education and self-improvement</a:t>
            </a:r>
            <a:endParaRPr lang="pl-PL" sz="1600" dirty="0">
              <a:solidFill>
                <a:schemeClr val="tx1">
                  <a:lumMod val="75000"/>
                  <a:lumOff val="25000"/>
                </a:schemeClr>
              </a:solidFill>
            </a:endParaRPr>
          </a:p>
        </p:txBody>
      </p:sp>
      <p:pic>
        <p:nvPicPr>
          <p:cNvPr id="11" name="Obraz 10">
            <a:extLst>
              <a:ext uri="{FF2B5EF4-FFF2-40B4-BE49-F238E27FC236}">
                <a16:creationId xmlns:a16="http://schemas.microsoft.com/office/drawing/2014/main" id="{B5B8A3FD-0B22-4149-9A5F-A8C65F603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8745" y="2913558"/>
            <a:ext cx="1811586" cy="1811586"/>
          </a:xfrm>
          <a:prstGeom prst="rect">
            <a:avLst/>
          </a:prstGeom>
        </p:spPr>
      </p:pic>
    </p:spTree>
    <p:extLst>
      <p:ext uri="{BB962C8B-B14F-4D97-AF65-F5344CB8AC3E}">
        <p14:creationId xmlns:p14="http://schemas.microsoft.com/office/powerpoint/2010/main" val="2171933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RAISING QUALIFICATION -ADULTS</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23</a:t>
            </a:fld>
            <a:endParaRPr lang="en-US" altLang="pl-PL"/>
          </a:p>
        </p:txBody>
      </p:sp>
      <p:sp>
        <p:nvSpPr>
          <p:cNvPr id="5" name="Prostokąt 4">
            <a:extLst>
              <a:ext uri="{FF2B5EF4-FFF2-40B4-BE49-F238E27FC236}">
                <a16:creationId xmlns:a16="http://schemas.microsoft.com/office/drawing/2014/main" id="{A0A26E3F-1B3F-40AC-9BA5-A386B7103EDF}"/>
              </a:ext>
            </a:extLst>
          </p:cNvPr>
          <p:cNvSpPr/>
          <p:nvPr/>
        </p:nvSpPr>
        <p:spPr>
          <a:xfrm>
            <a:off x="3770062" y="1913926"/>
            <a:ext cx="6516816" cy="584775"/>
          </a:xfrm>
          <a:prstGeom prst="rect">
            <a:avLst/>
          </a:prstGeom>
        </p:spPr>
        <p:txBody>
          <a:bodyPr wrap="square">
            <a:spAutoFit/>
          </a:bodyPr>
          <a:lstStyle/>
          <a:p>
            <a:pPr algn="ctr">
              <a:spcAft>
                <a:spcPts val="1200"/>
              </a:spcAft>
            </a:pPr>
            <a:r>
              <a:rPr lang="en-GB" sz="1600" dirty="0"/>
              <a:t>Effective educational technique, according to which achieving success in education is connected with going through four key stages of learning</a:t>
            </a:r>
            <a:endParaRPr lang="pl-PL" sz="1600" dirty="0"/>
          </a:p>
        </p:txBody>
      </p:sp>
      <p:sp>
        <p:nvSpPr>
          <p:cNvPr id="7" name="Dymek mowy: prostokąt 6">
            <a:extLst>
              <a:ext uri="{FF2B5EF4-FFF2-40B4-BE49-F238E27FC236}">
                <a16:creationId xmlns:a16="http://schemas.microsoft.com/office/drawing/2014/main" id="{4538D898-0CDA-42CE-8EFC-B8E2DD818BA2}"/>
              </a:ext>
            </a:extLst>
          </p:cNvPr>
          <p:cNvSpPr/>
          <p:nvPr/>
        </p:nvSpPr>
        <p:spPr>
          <a:xfrm>
            <a:off x="7248128" y="2636912"/>
            <a:ext cx="3235480" cy="910712"/>
          </a:xfrm>
          <a:prstGeom prst="wedgeRectCallout">
            <a:avLst>
              <a:gd name="adj1" fmla="val -38938"/>
              <a:gd name="adj2" fmla="val -20475"/>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dirty="0">
                <a:solidFill>
                  <a:prstClr val="white"/>
                </a:solidFill>
              </a:rPr>
              <a:t>EXPERIENCE</a:t>
            </a:r>
            <a:br>
              <a:rPr lang="pl-PL" sz="2200" b="1" dirty="0">
                <a:solidFill>
                  <a:prstClr val="white"/>
                </a:solidFill>
              </a:rPr>
            </a:br>
            <a:r>
              <a:rPr lang="pl-PL" sz="1400" b="1" dirty="0" err="1">
                <a:solidFill>
                  <a:prstClr val="white"/>
                </a:solidFill>
              </a:rPr>
              <a:t>through</a:t>
            </a:r>
            <a:r>
              <a:rPr lang="pl-PL" sz="1400" b="1" dirty="0">
                <a:solidFill>
                  <a:prstClr val="white"/>
                </a:solidFill>
              </a:rPr>
              <a:t> concreto </a:t>
            </a:r>
            <a:r>
              <a:rPr lang="pl-PL" sz="1400" b="1" dirty="0" err="1">
                <a:solidFill>
                  <a:prstClr val="white"/>
                </a:solidFill>
              </a:rPr>
              <a:t>experinces</a:t>
            </a:r>
            <a:endParaRPr lang="pl-PL" sz="2200" b="1" dirty="0">
              <a:solidFill>
                <a:prstClr val="white"/>
              </a:solidFill>
            </a:endParaRPr>
          </a:p>
        </p:txBody>
      </p:sp>
      <p:sp>
        <p:nvSpPr>
          <p:cNvPr id="8" name="Dymek mowy: prostokąt 7">
            <a:extLst>
              <a:ext uri="{FF2B5EF4-FFF2-40B4-BE49-F238E27FC236}">
                <a16:creationId xmlns:a16="http://schemas.microsoft.com/office/drawing/2014/main" id="{63ACB857-7354-4A4F-A1B9-FEF690D96969}"/>
              </a:ext>
            </a:extLst>
          </p:cNvPr>
          <p:cNvSpPr/>
          <p:nvPr/>
        </p:nvSpPr>
        <p:spPr>
          <a:xfrm>
            <a:off x="7248128" y="3779095"/>
            <a:ext cx="3235480" cy="910712"/>
          </a:xfrm>
          <a:prstGeom prst="wedgeRectCallout">
            <a:avLst>
              <a:gd name="adj1" fmla="val 22371"/>
              <a:gd name="adj2" fmla="val -15827"/>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dirty="0">
                <a:solidFill>
                  <a:prstClr val="white"/>
                </a:solidFill>
              </a:rPr>
              <a:t>PRACTICE</a:t>
            </a:r>
            <a:br>
              <a:rPr lang="pl-PL" sz="2200" b="1" dirty="0">
                <a:solidFill>
                  <a:prstClr val="white"/>
                </a:solidFill>
              </a:rPr>
            </a:br>
            <a:r>
              <a:rPr lang="pl-PL" sz="1400" b="1" dirty="0" err="1">
                <a:solidFill>
                  <a:prstClr val="white"/>
                </a:solidFill>
              </a:rPr>
              <a:t>active</a:t>
            </a:r>
            <a:r>
              <a:rPr lang="pl-PL" sz="1400" b="1" dirty="0">
                <a:solidFill>
                  <a:prstClr val="white"/>
                </a:solidFill>
              </a:rPr>
              <a:t> </a:t>
            </a:r>
            <a:r>
              <a:rPr lang="pl-PL" sz="1400" b="1" dirty="0" err="1">
                <a:solidFill>
                  <a:prstClr val="white"/>
                </a:solidFill>
              </a:rPr>
              <a:t>experimentation</a:t>
            </a:r>
            <a:r>
              <a:rPr lang="pl-PL" sz="1400" b="1" dirty="0">
                <a:solidFill>
                  <a:prstClr val="white"/>
                </a:solidFill>
              </a:rPr>
              <a:t> </a:t>
            </a:r>
            <a:endParaRPr lang="pl-PL" sz="2200" b="1" dirty="0">
              <a:solidFill>
                <a:prstClr val="white"/>
              </a:solidFill>
            </a:endParaRPr>
          </a:p>
        </p:txBody>
      </p:sp>
      <p:sp>
        <p:nvSpPr>
          <p:cNvPr id="9" name="Dymek mowy: prostokąt 8">
            <a:extLst>
              <a:ext uri="{FF2B5EF4-FFF2-40B4-BE49-F238E27FC236}">
                <a16:creationId xmlns:a16="http://schemas.microsoft.com/office/drawing/2014/main" id="{095FF5DA-5AE4-4533-B0CC-0613192FA087}"/>
              </a:ext>
            </a:extLst>
          </p:cNvPr>
          <p:cNvSpPr/>
          <p:nvPr/>
        </p:nvSpPr>
        <p:spPr>
          <a:xfrm>
            <a:off x="3796995" y="3770626"/>
            <a:ext cx="3235480" cy="910712"/>
          </a:xfrm>
          <a:prstGeom prst="wedgeRectCallout">
            <a:avLst>
              <a:gd name="adj1" fmla="val 46464"/>
              <a:gd name="adj2" fmla="val 23047"/>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dirty="0">
                <a:solidFill>
                  <a:prstClr val="white"/>
                </a:solidFill>
              </a:rPr>
              <a:t>THEORY</a:t>
            </a:r>
            <a:br>
              <a:rPr lang="pl-PL" sz="2200" b="1" dirty="0">
                <a:solidFill>
                  <a:prstClr val="white"/>
                </a:solidFill>
              </a:rPr>
            </a:br>
            <a:r>
              <a:rPr lang="en-GB" sz="1400" b="1" dirty="0">
                <a:solidFill>
                  <a:prstClr val="white"/>
                </a:solidFill>
              </a:rPr>
              <a:t>ordering, generalisation of information and conclusions</a:t>
            </a:r>
            <a:endParaRPr lang="pl-PL" sz="1400" b="1" dirty="0">
              <a:solidFill>
                <a:prstClr val="white"/>
              </a:solidFill>
            </a:endParaRPr>
          </a:p>
        </p:txBody>
      </p:sp>
      <p:sp>
        <p:nvSpPr>
          <p:cNvPr id="10" name="Dymek mowy: prostokąt 9">
            <a:extLst>
              <a:ext uri="{FF2B5EF4-FFF2-40B4-BE49-F238E27FC236}">
                <a16:creationId xmlns:a16="http://schemas.microsoft.com/office/drawing/2014/main" id="{7E0FF09F-A0D3-43E3-8894-D987756D4261}"/>
              </a:ext>
            </a:extLst>
          </p:cNvPr>
          <p:cNvSpPr/>
          <p:nvPr/>
        </p:nvSpPr>
        <p:spPr>
          <a:xfrm>
            <a:off x="3796995" y="2636912"/>
            <a:ext cx="3235480" cy="910712"/>
          </a:xfrm>
          <a:prstGeom prst="wedgeRectCallout">
            <a:avLst>
              <a:gd name="adj1" fmla="val 21605"/>
              <a:gd name="adj2" fmla="val 25951"/>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dirty="0">
                <a:solidFill>
                  <a:prstClr val="white"/>
                </a:solidFill>
              </a:rPr>
              <a:t>REFLEXION AND OBSERVATION</a:t>
            </a:r>
          </a:p>
        </p:txBody>
      </p:sp>
      <p:sp>
        <p:nvSpPr>
          <p:cNvPr id="11" name="Trójkąt prostokątny 10">
            <a:extLst>
              <a:ext uri="{FF2B5EF4-FFF2-40B4-BE49-F238E27FC236}">
                <a16:creationId xmlns:a16="http://schemas.microsoft.com/office/drawing/2014/main" id="{7A58A741-C551-460C-95CF-5878DFDD6ACD}"/>
              </a:ext>
            </a:extLst>
          </p:cNvPr>
          <p:cNvSpPr/>
          <p:nvPr/>
        </p:nvSpPr>
        <p:spPr>
          <a:xfrm rot="8100000">
            <a:off x="7526573" y="3627460"/>
            <a:ext cx="304979" cy="304979"/>
          </a:xfrm>
          <a:prstGeom prst="rtTriangle">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Trójkąt prostokątny 11">
            <a:extLst>
              <a:ext uri="{FF2B5EF4-FFF2-40B4-BE49-F238E27FC236}">
                <a16:creationId xmlns:a16="http://schemas.microsoft.com/office/drawing/2014/main" id="{951BDE05-5CB1-4104-A5C7-56F7730CF7B0}"/>
              </a:ext>
            </a:extLst>
          </p:cNvPr>
          <p:cNvSpPr/>
          <p:nvPr/>
        </p:nvSpPr>
        <p:spPr>
          <a:xfrm rot="2700000">
            <a:off x="7095268" y="2937085"/>
            <a:ext cx="304979" cy="304979"/>
          </a:xfrm>
          <a:prstGeom prst="rtTriangle">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Trójkąt prostokątny 12">
            <a:extLst>
              <a:ext uri="{FF2B5EF4-FFF2-40B4-BE49-F238E27FC236}">
                <a16:creationId xmlns:a16="http://schemas.microsoft.com/office/drawing/2014/main" id="{ADAAC232-BEEA-4AA3-A1F0-006B1CFBB438}"/>
              </a:ext>
            </a:extLst>
          </p:cNvPr>
          <p:cNvSpPr/>
          <p:nvPr/>
        </p:nvSpPr>
        <p:spPr>
          <a:xfrm rot="13500000">
            <a:off x="6875981" y="4073492"/>
            <a:ext cx="304979" cy="304979"/>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Trójkąt prostokątny 13">
            <a:extLst>
              <a:ext uri="{FF2B5EF4-FFF2-40B4-BE49-F238E27FC236}">
                <a16:creationId xmlns:a16="http://schemas.microsoft.com/office/drawing/2014/main" id="{9C6427B1-F904-461F-92A9-35234C30D955}"/>
              </a:ext>
            </a:extLst>
          </p:cNvPr>
          <p:cNvSpPr/>
          <p:nvPr/>
        </p:nvSpPr>
        <p:spPr>
          <a:xfrm rot="18900000">
            <a:off x="6448667" y="3395137"/>
            <a:ext cx="304979" cy="304979"/>
          </a:xfrm>
          <a:prstGeom prst="rtTriangle">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Prostokąt 15">
            <a:extLst>
              <a:ext uri="{FF2B5EF4-FFF2-40B4-BE49-F238E27FC236}">
                <a16:creationId xmlns:a16="http://schemas.microsoft.com/office/drawing/2014/main" id="{67D32C6F-9D64-48B2-93C2-8BB552B65790}"/>
              </a:ext>
            </a:extLst>
          </p:cNvPr>
          <p:cNvSpPr/>
          <p:nvPr/>
        </p:nvSpPr>
        <p:spPr>
          <a:xfrm>
            <a:off x="412248" y="4263479"/>
            <a:ext cx="3235480" cy="461665"/>
          </a:xfrm>
          <a:prstGeom prst="rect">
            <a:avLst/>
          </a:prstGeom>
        </p:spPr>
        <p:txBody>
          <a:bodyPr wrap="square">
            <a:spAutoFit/>
          </a:bodyPr>
          <a:lstStyle/>
          <a:p>
            <a:pPr algn="ctr"/>
            <a:r>
              <a:rPr lang="pl-PL" sz="2400" b="1" dirty="0">
                <a:solidFill>
                  <a:schemeClr val="tx1">
                    <a:lumMod val="65000"/>
                    <a:lumOff val="35000"/>
                  </a:schemeClr>
                </a:solidFill>
              </a:rPr>
              <a:t>KOLB’S CYCLE</a:t>
            </a:r>
          </a:p>
        </p:txBody>
      </p:sp>
      <p:pic>
        <p:nvPicPr>
          <p:cNvPr id="17" name="Obraz 16">
            <a:extLst>
              <a:ext uri="{FF2B5EF4-FFF2-40B4-BE49-F238E27FC236}">
                <a16:creationId xmlns:a16="http://schemas.microsoft.com/office/drawing/2014/main" id="{FB892668-6319-4C55-9D82-D5C69087A05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27201" y="2535287"/>
            <a:ext cx="1528330" cy="1528330"/>
          </a:xfrm>
          <a:prstGeom prst="rect">
            <a:avLst/>
          </a:prstGeom>
        </p:spPr>
      </p:pic>
      <p:sp>
        <p:nvSpPr>
          <p:cNvPr id="3" name="Prostokąt 2">
            <a:extLst>
              <a:ext uri="{FF2B5EF4-FFF2-40B4-BE49-F238E27FC236}">
                <a16:creationId xmlns:a16="http://schemas.microsoft.com/office/drawing/2014/main" id="{5C9CC71E-17A0-4429-A382-BA3D2AC12B61}"/>
              </a:ext>
            </a:extLst>
          </p:cNvPr>
          <p:cNvSpPr/>
          <p:nvPr/>
        </p:nvSpPr>
        <p:spPr>
          <a:xfrm>
            <a:off x="4157611" y="5013176"/>
            <a:ext cx="6096000" cy="907941"/>
          </a:xfrm>
          <a:prstGeom prst="rect">
            <a:avLst/>
          </a:prstGeom>
        </p:spPr>
        <p:txBody>
          <a:bodyPr>
            <a:spAutoFit/>
          </a:bodyPr>
          <a:lstStyle/>
          <a:p>
            <a:pPr algn="ctr">
              <a:spcAft>
                <a:spcPts val="600"/>
              </a:spcAft>
            </a:pPr>
            <a:r>
              <a:rPr lang="en-GB" sz="1600" dirty="0"/>
              <a:t>The order of implementation of the individual stages of education</a:t>
            </a:r>
          </a:p>
          <a:p>
            <a:pPr algn="ctr">
              <a:spcAft>
                <a:spcPts val="600"/>
              </a:spcAft>
            </a:pPr>
            <a:r>
              <a:rPr lang="en-GB" sz="1600" dirty="0"/>
              <a:t>  in KOLB’S CYCLE is optional. Its effectiveness is achieved when all stages are completed.</a:t>
            </a:r>
            <a:endParaRPr lang="pl-PL" sz="1600" dirty="0"/>
          </a:p>
        </p:txBody>
      </p:sp>
    </p:spTree>
    <p:extLst>
      <p:ext uri="{BB962C8B-B14F-4D97-AF65-F5344CB8AC3E}">
        <p14:creationId xmlns:p14="http://schemas.microsoft.com/office/powerpoint/2010/main" val="2361748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RAISING QUALIFICATION -ADULTS</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a:xfrm>
            <a:off x="8737600" y="6356350"/>
            <a:ext cx="2844800" cy="365125"/>
          </a:xfrm>
        </p:spPr>
        <p:txBody>
          <a:bodyPr/>
          <a:lstStyle/>
          <a:p>
            <a:pPr>
              <a:defRPr/>
            </a:pPr>
            <a:fld id="{6CC9281A-217F-4492-A313-C4D4CB901DEA}" type="slidenum">
              <a:rPr lang="en-US" altLang="pl-PL" smtClean="0"/>
              <a:pPr>
                <a:defRPr/>
              </a:pPr>
              <a:t>24</a:t>
            </a:fld>
            <a:endParaRPr lang="en-US" altLang="pl-PL"/>
          </a:p>
        </p:txBody>
      </p:sp>
      <p:sp>
        <p:nvSpPr>
          <p:cNvPr id="16" name="pole tekstowe 15">
            <a:extLst>
              <a:ext uri="{FF2B5EF4-FFF2-40B4-BE49-F238E27FC236}">
                <a16:creationId xmlns:a16="http://schemas.microsoft.com/office/drawing/2014/main" id="{4CF06470-AF71-4130-B61D-145AF1645E4C}"/>
              </a:ext>
            </a:extLst>
          </p:cNvPr>
          <p:cNvSpPr txBox="1"/>
          <p:nvPr/>
        </p:nvSpPr>
        <p:spPr>
          <a:xfrm>
            <a:off x="3936938" y="4790778"/>
            <a:ext cx="3307185" cy="954107"/>
          </a:xfrm>
          <a:prstGeom prst="rect">
            <a:avLst/>
          </a:prstGeom>
        </p:spPr>
        <p:txBody>
          <a:bodyPr wrap="square" rtlCol="0">
            <a:spAutoFit/>
          </a:bodyPr>
          <a:lstStyle/>
          <a:p>
            <a:r>
              <a:rPr lang="en-GB" sz="1400" dirty="0">
                <a:solidFill>
                  <a:prstClr val="black"/>
                </a:solidFill>
              </a:rPr>
              <a:t>Confrontation of knowledge about the technical aspect of flambéing and its importance in improving the taste of dishes</a:t>
            </a:r>
            <a:r>
              <a:rPr lang="pl-PL" sz="1400" dirty="0">
                <a:solidFill>
                  <a:prstClr val="black"/>
                </a:solidFill>
              </a:rPr>
              <a:t>. </a:t>
            </a:r>
          </a:p>
        </p:txBody>
      </p:sp>
      <p:sp>
        <p:nvSpPr>
          <p:cNvPr id="17" name="Dymek mowy: prostokąt 16">
            <a:extLst>
              <a:ext uri="{FF2B5EF4-FFF2-40B4-BE49-F238E27FC236}">
                <a16:creationId xmlns:a16="http://schemas.microsoft.com/office/drawing/2014/main" id="{DB79B0D1-A698-4BAC-AE57-E3B7EE4C3401}"/>
              </a:ext>
            </a:extLst>
          </p:cNvPr>
          <p:cNvSpPr/>
          <p:nvPr/>
        </p:nvSpPr>
        <p:spPr>
          <a:xfrm>
            <a:off x="7248128" y="2636912"/>
            <a:ext cx="3235480" cy="910712"/>
          </a:xfrm>
          <a:prstGeom prst="wedgeRectCallout">
            <a:avLst>
              <a:gd name="adj1" fmla="val -38938"/>
              <a:gd name="adj2" fmla="val -20475"/>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a:solidFill>
                  <a:prstClr val="white"/>
                </a:solidFill>
              </a:rPr>
              <a:t>DOŚWIADCZENIE</a:t>
            </a:r>
            <a:br>
              <a:rPr lang="pl-PL" sz="2200" b="1">
                <a:solidFill>
                  <a:prstClr val="white"/>
                </a:solidFill>
              </a:rPr>
            </a:br>
            <a:r>
              <a:rPr lang="pl-PL" sz="1400" b="1">
                <a:solidFill>
                  <a:prstClr val="white"/>
                </a:solidFill>
              </a:rPr>
              <a:t>poprzez konkretne przeżycie</a:t>
            </a:r>
            <a:endParaRPr lang="pl-PL" sz="2200" b="1" dirty="0">
              <a:solidFill>
                <a:prstClr val="white"/>
              </a:solidFill>
            </a:endParaRPr>
          </a:p>
        </p:txBody>
      </p:sp>
      <p:sp>
        <p:nvSpPr>
          <p:cNvPr id="18" name="Dymek mowy: prostokąt 17">
            <a:extLst>
              <a:ext uri="{FF2B5EF4-FFF2-40B4-BE49-F238E27FC236}">
                <a16:creationId xmlns:a16="http://schemas.microsoft.com/office/drawing/2014/main" id="{4D121FF3-56FC-413D-877E-8F9138C17DB9}"/>
              </a:ext>
            </a:extLst>
          </p:cNvPr>
          <p:cNvSpPr/>
          <p:nvPr/>
        </p:nvSpPr>
        <p:spPr>
          <a:xfrm>
            <a:off x="7248128" y="3779095"/>
            <a:ext cx="3235480" cy="910712"/>
          </a:xfrm>
          <a:prstGeom prst="wedgeRectCallout">
            <a:avLst>
              <a:gd name="adj1" fmla="val 22371"/>
              <a:gd name="adj2" fmla="val -15827"/>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dirty="0">
                <a:solidFill>
                  <a:prstClr val="white"/>
                </a:solidFill>
              </a:rPr>
              <a:t>PRACTICE</a:t>
            </a:r>
            <a:br>
              <a:rPr lang="pl-PL" sz="2200" b="1" dirty="0">
                <a:solidFill>
                  <a:prstClr val="white"/>
                </a:solidFill>
              </a:rPr>
            </a:br>
            <a:r>
              <a:rPr lang="pl-PL" sz="1400" b="1" dirty="0" err="1">
                <a:solidFill>
                  <a:prstClr val="white"/>
                </a:solidFill>
              </a:rPr>
              <a:t>active</a:t>
            </a:r>
            <a:r>
              <a:rPr lang="pl-PL" sz="1400" b="1" dirty="0">
                <a:solidFill>
                  <a:prstClr val="white"/>
                </a:solidFill>
              </a:rPr>
              <a:t> </a:t>
            </a:r>
            <a:r>
              <a:rPr lang="pl-PL" sz="1400" b="1" dirty="0" err="1">
                <a:solidFill>
                  <a:prstClr val="white"/>
                </a:solidFill>
              </a:rPr>
              <a:t>experimentation</a:t>
            </a:r>
            <a:endParaRPr lang="pl-PL" sz="2200" b="1" dirty="0">
              <a:solidFill>
                <a:prstClr val="white"/>
              </a:solidFill>
            </a:endParaRPr>
          </a:p>
        </p:txBody>
      </p:sp>
      <p:sp>
        <p:nvSpPr>
          <p:cNvPr id="19" name="Dymek mowy: prostokąt 18">
            <a:extLst>
              <a:ext uri="{FF2B5EF4-FFF2-40B4-BE49-F238E27FC236}">
                <a16:creationId xmlns:a16="http://schemas.microsoft.com/office/drawing/2014/main" id="{9EFC26BA-A2FA-4CDF-AA37-BF66D734A5A3}"/>
              </a:ext>
            </a:extLst>
          </p:cNvPr>
          <p:cNvSpPr/>
          <p:nvPr/>
        </p:nvSpPr>
        <p:spPr>
          <a:xfrm>
            <a:off x="3796995" y="3770626"/>
            <a:ext cx="3235480" cy="910712"/>
          </a:xfrm>
          <a:prstGeom prst="wedgeRectCallout">
            <a:avLst>
              <a:gd name="adj1" fmla="val 46464"/>
              <a:gd name="adj2" fmla="val 23047"/>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dirty="0">
                <a:solidFill>
                  <a:prstClr val="white"/>
                </a:solidFill>
              </a:rPr>
              <a:t>THEORY</a:t>
            </a:r>
            <a:br>
              <a:rPr lang="pl-PL" sz="2200" b="1" dirty="0">
                <a:solidFill>
                  <a:prstClr val="white"/>
                </a:solidFill>
              </a:rPr>
            </a:br>
            <a:r>
              <a:rPr lang="en-GB" sz="1400" b="1" dirty="0">
                <a:solidFill>
                  <a:prstClr val="white"/>
                </a:solidFill>
              </a:rPr>
              <a:t>ordering, generalisation of information and conclusions</a:t>
            </a:r>
            <a:endParaRPr lang="pl-PL" sz="1400" b="1" dirty="0">
              <a:solidFill>
                <a:prstClr val="white"/>
              </a:solidFill>
            </a:endParaRPr>
          </a:p>
        </p:txBody>
      </p:sp>
      <p:sp>
        <p:nvSpPr>
          <p:cNvPr id="20" name="Dymek mowy: prostokąt 19">
            <a:extLst>
              <a:ext uri="{FF2B5EF4-FFF2-40B4-BE49-F238E27FC236}">
                <a16:creationId xmlns:a16="http://schemas.microsoft.com/office/drawing/2014/main" id="{91422E9D-2DF7-46DD-978D-FA85615A3632}"/>
              </a:ext>
            </a:extLst>
          </p:cNvPr>
          <p:cNvSpPr/>
          <p:nvPr/>
        </p:nvSpPr>
        <p:spPr>
          <a:xfrm>
            <a:off x="3796995" y="2636912"/>
            <a:ext cx="3235480" cy="910712"/>
          </a:xfrm>
          <a:prstGeom prst="wedgeRectCallout">
            <a:avLst>
              <a:gd name="adj1" fmla="val 21605"/>
              <a:gd name="adj2" fmla="val 25951"/>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dirty="0">
                <a:solidFill>
                  <a:prstClr val="white"/>
                </a:solidFill>
              </a:rPr>
              <a:t>REFLEKSJA I OBSERWACJA</a:t>
            </a:r>
          </a:p>
        </p:txBody>
      </p:sp>
      <p:sp>
        <p:nvSpPr>
          <p:cNvPr id="22" name="Trójkąt prostokątny 21">
            <a:extLst>
              <a:ext uri="{FF2B5EF4-FFF2-40B4-BE49-F238E27FC236}">
                <a16:creationId xmlns:a16="http://schemas.microsoft.com/office/drawing/2014/main" id="{B47E809C-BAD5-4A1F-B8FB-95A77E60117B}"/>
              </a:ext>
            </a:extLst>
          </p:cNvPr>
          <p:cNvSpPr/>
          <p:nvPr/>
        </p:nvSpPr>
        <p:spPr>
          <a:xfrm rot="8100000">
            <a:off x="7526573" y="3627460"/>
            <a:ext cx="304979" cy="304979"/>
          </a:xfrm>
          <a:prstGeom prst="rtTriangle">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Trójkąt prostokątny 22">
            <a:extLst>
              <a:ext uri="{FF2B5EF4-FFF2-40B4-BE49-F238E27FC236}">
                <a16:creationId xmlns:a16="http://schemas.microsoft.com/office/drawing/2014/main" id="{416A6220-A005-45BF-9E98-1F4F1A7A32BB}"/>
              </a:ext>
            </a:extLst>
          </p:cNvPr>
          <p:cNvSpPr/>
          <p:nvPr/>
        </p:nvSpPr>
        <p:spPr>
          <a:xfrm rot="2700000">
            <a:off x="7095268" y="2937085"/>
            <a:ext cx="304979" cy="304979"/>
          </a:xfrm>
          <a:prstGeom prst="rtTriangle">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Trójkąt prostokątny 23">
            <a:extLst>
              <a:ext uri="{FF2B5EF4-FFF2-40B4-BE49-F238E27FC236}">
                <a16:creationId xmlns:a16="http://schemas.microsoft.com/office/drawing/2014/main" id="{AE84D9D5-D4EB-499A-A9D1-35CEDA73C1AF}"/>
              </a:ext>
            </a:extLst>
          </p:cNvPr>
          <p:cNvSpPr/>
          <p:nvPr/>
        </p:nvSpPr>
        <p:spPr>
          <a:xfrm rot="13500000">
            <a:off x="6875981" y="4073492"/>
            <a:ext cx="304979" cy="304979"/>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Trójkąt prostokątny 24">
            <a:extLst>
              <a:ext uri="{FF2B5EF4-FFF2-40B4-BE49-F238E27FC236}">
                <a16:creationId xmlns:a16="http://schemas.microsoft.com/office/drawing/2014/main" id="{3A80B16A-2316-4CFE-9A38-A1A0C931E5C2}"/>
              </a:ext>
            </a:extLst>
          </p:cNvPr>
          <p:cNvSpPr/>
          <p:nvPr/>
        </p:nvSpPr>
        <p:spPr>
          <a:xfrm rot="18900000">
            <a:off x="6448667" y="3395137"/>
            <a:ext cx="304979" cy="304979"/>
          </a:xfrm>
          <a:prstGeom prst="rtTriangle">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6" name="Dymek mowy: prostokąt 25">
            <a:extLst>
              <a:ext uri="{FF2B5EF4-FFF2-40B4-BE49-F238E27FC236}">
                <a16:creationId xmlns:a16="http://schemas.microsoft.com/office/drawing/2014/main" id="{213B445D-0E4B-4A4A-884D-1286F3578B6E}"/>
              </a:ext>
            </a:extLst>
          </p:cNvPr>
          <p:cNvSpPr/>
          <p:nvPr/>
        </p:nvSpPr>
        <p:spPr>
          <a:xfrm>
            <a:off x="3795688" y="3812453"/>
            <a:ext cx="141251" cy="1675162"/>
          </a:xfrm>
          <a:prstGeom prst="wedgeRectCallout">
            <a:avLst>
              <a:gd name="adj1" fmla="val 46464"/>
              <a:gd name="adj2" fmla="val 23047"/>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sz="1400" b="1">
              <a:solidFill>
                <a:prstClr val="white"/>
              </a:solidFill>
            </a:endParaRPr>
          </a:p>
        </p:txBody>
      </p:sp>
      <p:sp>
        <p:nvSpPr>
          <p:cNvPr id="27" name="Dymek mowy: prostokąt 26">
            <a:extLst>
              <a:ext uri="{FF2B5EF4-FFF2-40B4-BE49-F238E27FC236}">
                <a16:creationId xmlns:a16="http://schemas.microsoft.com/office/drawing/2014/main" id="{237A1EDD-15D1-4CB3-9DE6-51F42101A2F2}"/>
              </a:ext>
            </a:extLst>
          </p:cNvPr>
          <p:cNvSpPr/>
          <p:nvPr/>
        </p:nvSpPr>
        <p:spPr>
          <a:xfrm>
            <a:off x="10342356" y="3800601"/>
            <a:ext cx="141252" cy="1675162"/>
          </a:xfrm>
          <a:prstGeom prst="wedgeRectCallout">
            <a:avLst>
              <a:gd name="adj1" fmla="val 22371"/>
              <a:gd name="adj2" fmla="val -15827"/>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sz="2200" b="1" dirty="0">
              <a:solidFill>
                <a:prstClr val="white"/>
              </a:solidFill>
            </a:endParaRPr>
          </a:p>
        </p:txBody>
      </p:sp>
      <p:sp>
        <p:nvSpPr>
          <p:cNvPr id="28" name="pole tekstowe 27">
            <a:extLst>
              <a:ext uri="{FF2B5EF4-FFF2-40B4-BE49-F238E27FC236}">
                <a16:creationId xmlns:a16="http://schemas.microsoft.com/office/drawing/2014/main" id="{FE673178-4A8D-4FF9-90B8-466EDB7FD18F}"/>
              </a:ext>
            </a:extLst>
          </p:cNvPr>
          <p:cNvSpPr txBox="1"/>
          <p:nvPr/>
        </p:nvSpPr>
        <p:spPr>
          <a:xfrm>
            <a:off x="7248688" y="4791993"/>
            <a:ext cx="3098232" cy="738664"/>
          </a:xfrm>
          <a:prstGeom prst="rect">
            <a:avLst/>
          </a:prstGeom>
        </p:spPr>
        <p:txBody>
          <a:bodyPr wrap="square" rtlCol="0">
            <a:spAutoFit/>
          </a:bodyPr>
          <a:lstStyle/>
          <a:p>
            <a:r>
              <a:rPr lang="en-GB" sz="1400" dirty="0">
                <a:solidFill>
                  <a:prstClr val="black"/>
                </a:solidFill>
              </a:rPr>
              <a:t>Self-flambéing of fruits, vegetables, seafood and serving them outside of training.</a:t>
            </a:r>
            <a:endParaRPr lang="pl-PL" sz="1400" dirty="0">
              <a:solidFill>
                <a:prstClr val="black"/>
              </a:solidFill>
            </a:endParaRPr>
          </a:p>
        </p:txBody>
      </p:sp>
      <p:sp>
        <p:nvSpPr>
          <p:cNvPr id="29" name="pole tekstowe 28">
            <a:extLst>
              <a:ext uri="{FF2B5EF4-FFF2-40B4-BE49-F238E27FC236}">
                <a16:creationId xmlns:a16="http://schemas.microsoft.com/office/drawing/2014/main" id="{F8ADFE3B-66BA-4ADE-8128-66E05427CBF4}"/>
              </a:ext>
            </a:extLst>
          </p:cNvPr>
          <p:cNvSpPr txBox="1"/>
          <p:nvPr/>
        </p:nvSpPr>
        <p:spPr>
          <a:xfrm>
            <a:off x="3941502" y="1844824"/>
            <a:ext cx="2955591" cy="738664"/>
          </a:xfrm>
          <a:prstGeom prst="rect">
            <a:avLst/>
          </a:prstGeom>
        </p:spPr>
        <p:txBody>
          <a:bodyPr wrap="square" rtlCol="0">
            <a:spAutoFit/>
          </a:bodyPr>
          <a:lstStyle/>
          <a:p>
            <a:r>
              <a:rPr lang="en-GB" sz="1400" dirty="0">
                <a:solidFill>
                  <a:prstClr val="black"/>
                </a:solidFill>
              </a:rPr>
              <a:t>Observation of the safe burning of fruits into the dessert and their administration by the trainer.</a:t>
            </a:r>
            <a:endParaRPr lang="pl-PL" sz="1400" dirty="0">
              <a:solidFill>
                <a:prstClr val="black"/>
              </a:solidFill>
            </a:endParaRPr>
          </a:p>
        </p:txBody>
      </p:sp>
      <p:sp>
        <p:nvSpPr>
          <p:cNvPr id="30" name="pole tekstowe 29">
            <a:extLst>
              <a:ext uri="{FF2B5EF4-FFF2-40B4-BE49-F238E27FC236}">
                <a16:creationId xmlns:a16="http://schemas.microsoft.com/office/drawing/2014/main" id="{05833BFF-649A-4793-87BD-DAD984CB362D}"/>
              </a:ext>
            </a:extLst>
          </p:cNvPr>
          <p:cNvSpPr txBox="1"/>
          <p:nvPr/>
        </p:nvSpPr>
        <p:spPr>
          <a:xfrm>
            <a:off x="7248688" y="1844824"/>
            <a:ext cx="3098232" cy="523220"/>
          </a:xfrm>
          <a:prstGeom prst="rect">
            <a:avLst/>
          </a:prstGeom>
        </p:spPr>
        <p:txBody>
          <a:bodyPr wrap="square" rtlCol="0">
            <a:spAutoFit/>
          </a:bodyPr>
          <a:lstStyle/>
          <a:p>
            <a:r>
              <a:rPr lang="en-GB" sz="1400" dirty="0">
                <a:solidFill>
                  <a:prstClr val="black"/>
                </a:solidFill>
              </a:rPr>
              <a:t>Flambéing of fruits under the supervision of a trainer during training.</a:t>
            </a:r>
            <a:endParaRPr lang="pl-PL" sz="1400" dirty="0">
              <a:solidFill>
                <a:prstClr val="black"/>
              </a:solidFill>
            </a:endParaRPr>
          </a:p>
        </p:txBody>
      </p:sp>
      <p:sp>
        <p:nvSpPr>
          <p:cNvPr id="31" name="Dymek mowy: prostokąt 30">
            <a:extLst>
              <a:ext uri="{FF2B5EF4-FFF2-40B4-BE49-F238E27FC236}">
                <a16:creationId xmlns:a16="http://schemas.microsoft.com/office/drawing/2014/main" id="{C3DF7F8A-029D-4DC5-8D71-E0D59DF9450F}"/>
              </a:ext>
            </a:extLst>
          </p:cNvPr>
          <p:cNvSpPr/>
          <p:nvPr/>
        </p:nvSpPr>
        <p:spPr>
          <a:xfrm flipV="1">
            <a:off x="10342356" y="1798208"/>
            <a:ext cx="141252" cy="910712"/>
          </a:xfrm>
          <a:prstGeom prst="wedgeRectCallout">
            <a:avLst>
              <a:gd name="adj1" fmla="val -38938"/>
              <a:gd name="adj2" fmla="val -20475"/>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sz="2200" b="1" dirty="0">
              <a:solidFill>
                <a:prstClr val="white"/>
              </a:solidFill>
            </a:endParaRPr>
          </a:p>
        </p:txBody>
      </p:sp>
      <p:sp>
        <p:nvSpPr>
          <p:cNvPr id="32" name="Dymek mowy: prostokąt 31">
            <a:extLst>
              <a:ext uri="{FF2B5EF4-FFF2-40B4-BE49-F238E27FC236}">
                <a16:creationId xmlns:a16="http://schemas.microsoft.com/office/drawing/2014/main" id="{6098B6BA-5921-4306-B6FC-14B8D120AE1C}"/>
              </a:ext>
            </a:extLst>
          </p:cNvPr>
          <p:cNvSpPr/>
          <p:nvPr/>
        </p:nvSpPr>
        <p:spPr>
          <a:xfrm flipV="1">
            <a:off x="3796995" y="1798208"/>
            <a:ext cx="139944" cy="910712"/>
          </a:xfrm>
          <a:prstGeom prst="wedgeRectCallout">
            <a:avLst>
              <a:gd name="adj1" fmla="val 21605"/>
              <a:gd name="adj2" fmla="val 25951"/>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pl-PL" sz="2200" b="1" dirty="0">
              <a:solidFill>
                <a:prstClr val="white"/>
              </a:solidFill>
            </a:endParaRPr>
          </a:p>
        </p:txBody>
      </p:sp>
      <p:sp>
        <p:nvSpPr>
          <p:cNvPr id="33" name="Prostokąt 32">
            <a:extLst>
              <a:ext uri="{FF2B5EF4-FFF2-40B4-BE49-F238E27FC236}">
                <a16:creationId xmlns:a16="http://schemas.microsoft.com/office/drawing/2014/main" id="{51F48E86-CDDA-4349-9AB7-8A2BE169932F}"/>
              </a:ext>
            </a:extLst>
          </p:cNvPr>
          <p:cNvSpPr/>
          <p:nvPr/>
        </p:nvSpPr>
        <p:spPr>
          <a:xfrm>
            <a:off x="700152" y="4780956"/>
            <a:ext cx="2659544" cy="523220"/>
          </a:xfrm>
          <a:prstGeom prst="rect">
            <a:avLst/>
          </a:prstGeom>
        </p:spPr>
        <p:txBody>
          <a:bodyPr wrap="square">
            <a:spAutoFit/>
          </a:bodyPr>
          <a:lstStyle/>
          <a:p>
            <a:pPr algn="ctr"/>
            <a:r>
              <a:rPr lang="pl-PL" sz="1400" dirty="0">
                <a:solidFill>
                  <a:schemeClr val="tx1">
                    <a:lumMod val="65000"/>
                    <a:lumOff val="35000"/>
                  </a:schemeClr>
                </a:solidFill>
              </a:rPr>
              <a:t>EXAMPLE: LEARNING HOW TO FLAMEED FRUITS AT GUEST TABLE</a:t>
            </a:r>
          </a:p>
        </p:txBody>
      </p:sp>
      <p:sp>
        <p:nvSpPr>
          <p:cNvPr id="36" name="Prostokąt 35">
            <a:extLst>
              <a:ext uri="{FF2B5EF4-FFF2-40B4-BE49-F238E27FC236}">
                <a16:creationId xmlns:a16="http://schemas.microsoft.com/office/drawing/2014/main" id="{6E11EC8E-07BF-4289-94D2-84C0933AE203}"/>
              </a:ext>
            </a:extLst>
          </p:cNvPr>
          <p:cNvSpPr/>
          <p:nvPr/>
        </p:nvSpPr>
        <p:spPr>
          <a:xfrm>
            <a:off x="412248" y="4263479"/>
            <a:ext cx="3235480" cy="461665"/>
          </a:xfrm>
          <a:prstGeom prst="rect">
            <a:avLst/>
          </a:prstGeom>
        </p:spPr>
        <p:txBody>
          <a:bodyPr wrap="square">
            <a:spAutoFit/>
          </a:bodyPr>
          <a:lstStyle/>
          <a:p>
            <a:pPr algn="ctr"/>
            <a:r>
              <a:rPr lang="pl-PL" sz="2400" b="1" dirty="0">
                <a:solidFill>
                  <a:srgbClr val="FF8803"/>
                </a:solidFill>
              </a:rPr>
              <a:t>KOLB’S CYCLE</a:t>
            </a:r>
            <a:endParaRPr lang="pl-PL" sz="2400" b="1" dirty="0">
              <a:solidFill>
                <a:schemeClr val="tx1">
                  <a:lumMod val="65000"/>
                  <a:lumOff val="35000"/>
                </a:schemeClr>
              </a:solidFill>
            </a:endParaRPr>
          </a:p>
        </p:txBody>
      </p:sp>
      <p:pic>
        <p:nvPicPr>
          <p:cNvPr id="37" name="Obraz 36">
            <a:extLst>
              <a:ext uri="{FF2B5EF4-FFF2-40B4-BE49-F238E27FC236}">
                <a16:creationId xmlns:a16="http://schemas.microsoft.com/office/drawing/2014/main" id="{A5398A0A-1503-43B1-9F0B-A0D3917E580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27201" y="2535287"/>
            <a:ext cx="1528330" cy="1528330"/>
          </a:xfrm>
          <a:prstGeom prst="rect">
            <a:avLst/>
          </a:prstGeom>
        </p:spPr>
      </p:pic>
      <p:sp>
        <p:nvSpPr>
          <p:cNvPr id="34" name="Dymek mowy: prostokąt 6">
            <a:extLst>
              <a:ext uri="{FF2B5EF4-FFF2-40B4-BE49-F238E27FC236}">
                <a16:creationId xmlns:a16="http://schemas.microsoft.com/office/drawing/2014/main" id="{113F5A42-FFC1-6A49-AA13-6FB3B056290B}"/>
              </a:ext>
            </a:extLst>
          </p:cNvPr>
          <p:cNvSpPr/>
          <p:nvPr/>
        </p:nvSpPr>
        <p:spPr>
          <a:xfrm>
            <a:off x="7246243" y="2623440"/>
            <a:ext cx="3235480" cy="910712"/>
          </a:xfrm>
          <a:prstGeom prst="wedgeRectCallout">
            <a:avLst>
              <a:gd name="adj1" fmla="val -38938"/>
              <a:gd name="adj2" fmla="val -20475"/>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dirty="0">
                <a:solidFill>
                  <a:prstClr val="white"/>
                </a:solidFill>
              </a:rPr>
              <a:t>EXPERIENCE</a:t>
            </a:r>
            <a:br>
              <a:rPr lang="pl-PL" sz="2200" b="1" dirty="0">
                <a:solidFill>
                  <a:prstClr val="white"/>
                </a:solidFill>
              </a:rPr>
            </a:br>
            <a:r>
              <a:rPr lang="pl-PL" sz="1400" b="1" dirty="0" err="1">
                <a:solidFill>
                  <a:prstClr val="white"/>
                </a:solidFill>
              </a:rPr>
              <a:t>through</a:t>
            </a:r>
            <a:r>
              <a:rPr lang="pl-PL" sz="1400" b="1" dirty="0">
                <a:solidFill>
                  <a:prstClr val="white"/>
                </a:solidFill>
              </a:rPr>
              <a:t> concreto </a:t>
            </a:r>
            <a:r>
              <a:rPr lang="pl-PL" sz="1400" b="1" dirty="0" err="1">
                <a:solidFill>
                  <a:prstClr val="white"/>
                </a:solidFill>
              </a:rPr>
              <a:t>experinces</a:t>
            </a:r>
            <a:endParaRPr lang="pl-PL" sz="2200" b="1" dirty="0">
              <a:solidFill>
                <a:prstClr val="white"/>
              </a:solidFill>
            </a:endParaRPr>
          </a:p>
        </p:txBody>
      </p:sp>
      <p:sp>
        <p:nvSpPr>
          <p:cNvPr id="35" name="Dymek mowy: prostokąt 9">
            <a:extLst>
              <a:ext uri="{FF2B5EF4-FFF2-40B4-BE49-F238E27FC236}">
                <a16:creationId xmlns:a16="http://schemas.microsoft.com/office/drawing/2014/main" id="{6AC1319A-4B71-2446-A857-E7BA8A264283}"/>
              </a:ext>
            </a:extLst>
          </p:cNvPr>
          <p:cNvSpPr/>
          <p:nvPr/>
        </p:nvSpPr>
        <p:spPr>
          <a:xfrm>
            <a:off x="3795110" y="2623440"/>
            <a:ext cx="3235480" cy="910712"/>
          </a:xfrm>
          <a:prstGeom prst="wedgeRectCallout">
            <a:avLst>
              <a:gd name="adj1" fmla="val 21605"/>
              <a:gd name="adj2" fmla="val 25951"/>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sz="2200" b="1" dirty="0">
                <a:solidFill>
                  <a:prstClr val="white"/>
                </a:solidFill>
              </a:rPr>
              <a:t>REFLEXION AND OBSERVATION</a:t>
            </a:r>
          </a:p>
        </p:txBody>
      </p:sp>
      <p:sp>
        <p:nvSpPr>
          <p:cNvPr id="38" name="Trójkąt prostokątny 10">
            <a:extLst>
              <a:ext uri="{FF2B5EF4-FFF2-40B4-BE49-F238E27FC236}">
                <a16:creationId xmlns:a16="http://schemas.microsoft.com/office/drawing/2014/main" id="{64605761-DD04-404F-B039-56CB8CBBC0F1}"/>
              </a:ext>
            </a:extLst>
          </p:cNvPr>
          <p:cNvSpPr/>
          <p:nvPr/>
        </p:nvSpPr>
        <p:spPr>
          <a:xfrm rot="8100000">
            <a:off x="7524688" y="3613988"/>
            <a:ext cx="304979" cy="304979"/>
          </a:xfrm>
          <a:prstGeom prst="rtTriangle">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Trójkąt prostokątny 11">
            <a:extLst>
              <a:ext uri="{FF2B5EF4-FFF2-40B4-BE49-F238E27FC236}">
                <a16:creationId xmlns:a16="http://schemas.microsoft.com/office/drawing/2014/main" id="{51823ADA-5929-DA45-A176-58A4AEFB1E47}"/>
              </a:ext>
            </a:extLst>
          </p:cNvPr>
          <p:cNvSpPr/>
          <p:nvPr/>
        </p:nvSpPr>
        <p:spPr>
          <a:xfrm rot="2700000">
            <a:off x="7093383" y="2923613"/>
            <a:ext cx="304979" cy="304979"/>
          </a:xfrm>
          <a:prstGeom prst="rtTriangle">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Trójkąt prostokątny 12">
            <a:extLst>
              <a:ext uri="{FF2B5EF4-FFF2-40B4-BE49-F238E27FC236}">
                <a16:creationId xmlns:a16="http://schemas.microsoft.com/office/drawing/2014/main" id="{407CB553-4EC4-744D-A851-27ADBD571192}"/>
              </a:ext>
            </a:extLst>
          </p:cNvPr>
          <p:cNvSpPr/>
          <p:nvPr/>
        </p:nvSpPr>
        <p:spPr>
          <a:xfrm rot="13500000">
            <a:off x="6874096" y="4060020"/>
            <a:ext cx="304979" cy="304979"/>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Trójkąt prostokątny 13">
            <a:extLst>
              <a:ext uri="{FF2B5EF4-FFF2-40B4-BE49-F238E27FC236}">
                <a16:creationId xmlns:a16="http://schemas.microsoft.com/office/drawing/2014/main" id="{38B3F795-4F9E-BF49-B7E5-B5C183999220}"/>
              </a:ext>
            </a:extLst>
          </p:cNvPr>
          <p:cNvSpPr/>
          <p:nvPr/>
        </p:nvSpPr>
        <p:spPr>
          <a:xfrm rot="18900000">
            <a:off x="6446782" y="3381665"/>
            <a:ext cx="304979" cy="304979"/>
          </a:xfrm>
          <a:prstGeom prst="rtTriangle">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85802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RAISING QUALIFICATION -ADULTS</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25</a:t>
            </a:fld>
            <a:endParaRPr lang="en-US" altLang="pl-PL"/>
          </a:p>
        </p:txBody>
      </p:sp>
      <p:sp>
        <p:nvSpPr>
          <p:cNvPr id="7" name="Trójkąt równoramienny 6">
            <a:extLst>
              <a:ext uri="{FF2B5EF4-FFF2-40B4-BE49-F238E27FC236}">
                <a16:creationId xmlns:a16="http://schemas.microsoft.com/office/drawing/2014/main" id="{355A65AB-F745-49B8-94AA-3B9A10CE8812}"/>
              </a:ext>
            </a:extLst>
          </p:cNvPr>
          <p:cNvSpPr/>
          <p:nvPr/>
        </p:nvSpPr>
        <p:spPr>
          <a:xfrm rot="16200000">
            <a:off x="5115420" y="3096406"/>
            <a:ext cx="521000" cy="432048"/>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8154C193-7D9E-402D-A72B-4E13FFD429DC}"/>
              </a:ext>
            </a:extLst>
          </p:cNvPr>
          <p:cNvSpPr/>
          <p:nvPr/>
        </p:nvSpPr>
        <p:spPr>
          <a:xfrm>
            <a:off x="5562224" y="2058526"/>
            <a:ext cx="6629776" cy="3314690"/>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odtytuł 2">
            <a:extLst>
              <a:ext uri="{FF2B5EF4-FFF2-40B4-BE49-F238E27FC236}">
                <a16:creationId xmlns:a16="http://schemas.microsoft.com/office/drawing/2014/main" id="{07BDE766-5409-4BC7-A717-2F65D38931E0}"/>
              </a:ext>
            </a:extLst>
          </p:cNvPr>
          <p:cNvSpPr>
            <a:spLocks noGrp="1"/>
          </p:cNvSpPr>
          <p:nvPr>
            <p:ph idx="1"/>
          </p:nvPr>
        </p:nvSpPr>
        <p:spPr>
          <a:xfrm>
            <a:off x="5878424" y="2289453"/>
            <a:ext cx="5718352" cy="3025497"/>
          </a:xfrm>
        </p:spPr>
        <p:txBody>
          <a:bodyPr/>
          <a:lstStyle/>
          <a:p>
            <a:pPr>
              <a:buBlip>
                <a:blip r:embed="rId2"/>
              </a:buBlip>
            </a:pPr>
            <a:r>
              <a:rPr lang="en-GB" sz="1800" dirty="0">
                <a:solidFill>
                  <a:schemeClr val="tx1">
                    <a:lumMod val="75000"/>
                    <a:lumOff val="25000"/>
                  </a:schemeClr>
                </a:solidFill>
              </a:rPr>
              <a:t>great sensitivity to criticism,</a:t>
            </a:r>
          </a:p>
          <a:p>
            <a:pPr>
              <a:buBlip>
                <a:blip r:embed="rId2"/>
              </a:buBlip>
            </a:pPr>
            <a:r>
              <a:rPr lang="en-GB" sz="1800" dirty="0">
                <a:solidFill>
                  <a:schemeClr val="tx1">
                    <a:lumMod val="75000"/>
                    <a:lumOff val="25000"/>
                  </a:schemeClr>
                </a:solidFill>
              </a:rPr>
              <a:t>lack of self-confidence - fear of failure, ridicule in the group forum,</a:t>
            </a:r>
          </a:p>
          <a:p>
            <a:pPr>
              <a:buBlip>
                <a:blip r:embed="rId2"/>
              </a:buBlip>
            </a:pPr>
            <a:r>
              <a:rPr lang="en-GB" sz="1800" dirty="0">
                <a:solidFill>
                  <a:schemeClr val="tx1">
                    <a:lumMod val="75000"/>
                    <a:lumOff val="25000"/>
                  </a:schemeClr>
                </a:solidFill>
              </a:rPr>
              <a:t>understated or over-estimated self-esteem,</a:t>
            </a:r>
          </a:p>
          <a:p>
            <a:pPr>
              <a:buBlip>
                <a:blip r:embed="rId2"/>
              </a:buBlip>
            </a:pPr>
            <a:r>
              <a:rPr lang="en-GB" sz="1800" dirty="0">
                <a:solidFill>
                  <a:schemeClr val="tx1">
                    <a:lumMod val="75000"/>
                    <a:lumOff val="25000"/>
                  </a:schemeClr>
                </a:solidFill>
              </a:rPr>
              <a:t>disinterest,</a:t>
            </a:r>
          </a:p>
          <a:p>
            <a:pPr>
              <a:buBlip>
                <a:blip r:embed="rId2"/>
              </a:buBlip>
            </a:pPr>
            <a:r>
              <a:rPr lang="en-GB" sz="1800" dirty="0">
                <a:solidFill>
                  <a:schemeClr val="tx1">
                    <a:lumMod val="75000"/>
                    <a:lumOff val="25000"/>
                  </a:schemeClr>
                </a:solidFill>
              </a:rPr>
              <a:t>lack of motivation.</a:t>
            </a:r>
          </a:p>
          <a:p>
            <a:pPr>
              <a:buBlip>
                <a:blip r:embed="rId2"/>
              </a:buBlip>
            </a:pPr>
            <a:r>
              <a:rPr lang="en-GB" sz="1800" dirty="0">
                <a:solidFill>
                  <a:schemeClr val="tx1">
                    <a:lumMod val="75000"/>
                    <a:lumOff val="25000"/>
                  </a:schemeClr>
                </a:solidFill>
              </a:rPr>
              <a:t>no or little visible benefits from the training being carried out,</a:t>
            </a:r>
          </a:p>
          <a:p>
            <a:pPr>
              <a:buBlip>
                <a:blip r:embed="rId2"/>
              </a:buBlip>
            </a:pPr>
            <a:r>
              <a:rPr lang="en-GB" sz="1800" dirty="0">
                <a:solidFill>
                  <a:schemeClr val="tx1">
                    <a:lumMod val="75000"/>
                    <a:lumOff val="25000"/>
                  </a:schemeClr>
                </a:solidFill>
              </a:rPr>
              <a:t>lack of ability to build interpersonal relationships</a:t>
            </a:r>
            <a:r>
              <a:rPr lang="pl-PL" sz="1800" dirty="0">
                <a:solidFill>
                  <a:schemeClr val="tx1">
                    <a:lumMod val="75000"/>
                    <a:lumOff val="25000"/>
                  </a:schemeClr>
                </a:solidFill>
              </a:rPr>
              <a:t>.</a:t>
            </a:r>
          </a:p>
        </p:txBody>
      </p:sp>
      <p:sp>
        <p:nvSpPr>
          <p:cNvPr id="3" name="Prostokąt 2">
            <a:extLst>
              <a:ext uri="{FF2B5EF4-FFF2-40B4-BE49-F238E27FC236}">
                <a16:creationId xmlns:a16="http://schemas.microsoft.com/office/drawing/2014/main" id="{70A57433-9FBE-472A-84BD-A02F6232A308}"/>
              </a:ext>
            </a:extLst>
          </p:cNvPr>
          <p:cNvSpPr/>
          <p:nvPr/>
        </p:nvSpPr>
        <p:spPr>
          <a:xfrm>
            <a:off x="5878424" y="1567405"/>
            <a:ext cx="6096000" cy="400110"/>
          </a:xfrm>
          <a:prstGeom prst="rect">
            <a:avLst/>
          </a:prstGeom>
        </p:spPr>
        <p:txBody>
          <a:bodyPr>
            <a:spAutoFit/>
          </a:bodyPr>
          <a:lstStyle/>
          <a:p>
            <a:pPr marL="0" lvl="0" indent="0">
              <a:buNone/>
            </a:pPr>
            <a:r>
              <a:rPr lang="pl-PL" sz="2000" b="1" dirty="0">
                <a:solidFill>
                  <a:srgbClr val="FD6D01"/>
                </a:solidFill>
              </a:rPr>
              <a:t>BARRIERS IN ADULT EDUCATION</a:t>
            </a:r>
            <a:endParaRPr lang="pl-PL" b="1" dirty="0">
              <a:solidFill>
                <a:schemeClr val="bg1"/>
              </a:solidFill>
            </a:endParaRPr>
          </a:p>
        </p:txBody>
      </p:sp>
      <p:pic>
        <p:nvPicPr>
          <p:cNvPr id="11" name="Obraz 10">
            <a:extLst>
              <a:ext uri="{FF2B5EF4-FFF2-40B4-BE49-F238E27FC236}">
                <a16:creationId xmlns:a16="http://schemas.microsoft.com/office/drawing/2014/main" id="{8D541830-D03A-44DE-B2EA-AFAB0525A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4158" y="2727595"/>
            <a:ext cx="1976551" cy="1976551"/>
          </a:xfrm>
          <a:prstGeom prst="rect">
            <a:avLst/>
          </a:prstGeom>
        </p:spPr>
      </p:pic>
    </p:spTree>
    <p:extLst>
      <p:ext uri="{BB962C8B-B14F-4D97-AF65-F5344CB8AC3E}">
        <p14:creationId xmlns:p14="http://schemas.microsoft.com/office/powerpoint/2010/main" val="2379170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6197AD94-3612-4CE7-ABC2-88617FA80C9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8000" contrast="10000"/>
                    </a14:imgEffect>
                  </a14:imgLayer>
                </a14:imgProps>
              </a:ext>
              <a:ext uri="{28A0092B-C50C-407E-A947-70E740481C1C}">
                <a14:useLocalDpi xmlns:a14="http://schemas.microsoft.com/office/drawing/2010/main" val="0"/>
              </a:ext>
            </a:extLst>
          </a:blip>
          <a:srcRect b="9976"/>
          <a:stretch/>
        </p:blipFill>
        <p:spPr>
          <a:xfrm>
            <a:off x="2703" y="1173521"/>
            <a:ext cx="3429000" cy="4625032"/>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ADULT EDUCATION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26</a:t>
            </a:fld>
            <a:endParaRPr lang="en-US" altLang="pl-PL"/>
          </a:p>
        </p:txBody>
      </p:sp>
      <p:sp>
        <p:nvSpPr>
          <p:cNvPr id="6" name="Prostokąt 5">
            <a:extLst>
              <a:ext uri="{FF2B5EF4-FFF2-40B4-BE49-F238E27FC236}">
                <a16:creationId xmlns:a16="http://schemas.microsoft.com/office/drawing/2014/main" id="{05419541-1556-40AD-84BB-165BB0229DCA}"/>
              </a:ext>
            </a:extLst>
          </p:cNvPr>
          <p:cNvSpPr/>
          <p:nvPr/>
        </p:nvSpPr>
        <p:spPr>
          <a:xfrm>
            <a:off x="1110812" y="6074132"/>
            <a:ext cx="1314142" cy="523220"/>
          </a:xfrm>
          <a:prstGeom prst="rect">
            <a:avLst/>
          </a:prstGeom>
        </p:spPr>
        <p:txBody>
          <a:bodyPr wrap="none">
            <a:spAutoFit/>
          </a:bodyPr>
          <a:lstStyle/>
          <a:p>
            <a:r>
              <a:rPr lang="pl-PL" sz="1400" dirty="0">
                <a:solidFill>
                  <a:schemeClr val="tx1">
                    <a:lumMod val="95000"/>
                    <a:lumOff val="5000"/>
                  </a:schemeClr>
                </a:solidFill>
              </a:rPr>
              <a:t>PODCAST </a:t>
            </a:r>
          </a:p>
          <a:p>
            <a:r>
              <a:rPr lang="pl-PL" sz="1400" dirty="0" err="1">
                <a:solidFill>
                  <a:schemeClr val="tx1">
                    <a:lumMod val="95000"/>
                    <a:lumOff val="5000"/>
                  </a:schemeClr>
                </a:solidFill>
              </a:rPr>
              <a:t>Recording</a:t>
            </a:r>
            <a:r>
              <a:rPr lang="pl-PL" sz="1400" dirty="0">
                <a:solidFill>
                  <a:schemeClr val="tx1">
                    <a:lumMod val="95000"/>
                    <a:lumOff val="5000"/>
                  </a:schemeClr>
                </a:solidFill>
              </a:rPr>
              <a:t> no 2 </a:t>
            </a:r>
          </a:p>
        </p:txBody>
      </p:sp>
      <p:pic>
        <p:nvPicPr>
          <p:cNvPr id="7" name="Obraz 6">
            <a:extLst>
              <a:ext uri="{FF2B5EF4-FFF2-40B4-BE49-F238E27FC236}">
                <a16:creationId xmlns:a16="http://schemas.microsoft.com/office/drawing/2014/main" id="{65329CDB-8F0C-4428-BC33-5225AD5274F0}"/>
              </a:ext>
            </a:extLst>
          </p:cNvPr>
          <p:cNvPicPr>
            <a:picLocks noChangeAspect="1"/>
          </p:cNvPicPr>
          <p:nvPr/>
        </p:nvPicPr>
        <p:blipFill rotWithShape="1">
          <a:blip r:embed="rId4">
            <a:extLst>
              <a:ext uri="{28A0092B-C50C-407E-A947-70E740481C1C}">
                <a14:useLocalDpi xmlns:a14="http://schemas.microsoft.com/office/drawing/2010/main" val="0"/>
              </a:ext>
            </a:extLst>
          </a:blip>
          <a:srcRect l="-1669" t="-1724" r="-1669" b="-1724"/>
          <a:stretch/>
        </p:blipFill>
        <p:spPr>
          <a:xfrm>
            <a:off x="494088" y="6041836"/>
            <a:ext cx="539422" cy="540000"/>
          </a:xfrm>
          <a:prstGeom prst="rect">
            <a:avLst/>
          </a:prstGeom>
        </p:spPr>
      </p:pic>
      <p:sp>
        <p:nvSpPr>
          <p:cNvPr id="9" name="Prostokąt 8">
            <a:extLst>
              <a:ext uri="{FF2B5EF4-FFF2-40B4-BE49-F238E27FC236}">
                <a16:creationId xmlns:a16="http://schemas.microsoft.com/office/drawing/2014/main" id="{84366E1F-3C9B-499E-B93B-421FF4F0CE13}"/>
              </a:ext>
            </a:extLst>
          </p:cNvPr>
          <p:cNvSpPr/>
          <p:nvPr/>
        </p:nvSpPr>
        <p:spPr>
          <a:xfrm>
            <a:off x="3431705" y="1173521"/>
            <a:ext cx="8760296" cy="4631741"/>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a:extLst>
              <a:ext uri="{FF2B5EF4-FFF2-40B4-BE49-F238E27FC236}">
                <a16:creationId xmlns:a16="http://schemas.microsoft.com/office/drawing/2014/main" id="{7502CB77-8CDC-4EEF-9262-46B3E7254C67}"/>
              </a:ext>
            </a:extLst>
          </p:cNvPr>
          <p:cNvSpPr/>
          <p:nvPr/>
        </p:nvSpPr>
        <p:spPr>
          <a:xfrm>
            <a:off x="3674764" y="1333217"/>
            <a:ext cx="7992888" cy="1015663"/>
          </a:xfrm>
          <a:prstGeom prst="rect">
            <a:avLst/>
          </a:prstGeom>
        </p:spPr>
        <p:txBody>
          <a:bodyPr wrap="square">
            <a:spAutoFit/>
          </a:bodyPr>
          <a:lstStyle/>
          <a:p>
            <a:r>
              <a:rPr lang="en-GB" sz="2000" b="1" dirty="0">
                <a:solidFill>
                  <a:schemeClr val="bg1"/>
                </a:solidFill>
              </a:rPr>
              <a:t>BUILDING INTERPERSONAL RELATIONSHIPS IN THE TEAM. COMMUNICATING WITH PEOPLE WHO ARE IN VARIOUS PROFESSIONAL AND LIFE SITUATIONS.</a:t>
            </a:r>
            <a:endParaRPr lang="pl-PL" sz="2000" b="1" dirty="0">
              <a:solidFill>
                <a:schemeClr val="bg1"/>
              </a:solidFill>
            </a:endParaRPr>
          </a:p>
        </p:txBody>
      </p:sp>
      <p:sp>
        <p:nvSpPr>
          <p:cNvPr id="11" name="Trójkąt prostokątny 10">
            <a:extLst>
              <a:ext uri="{FF2B5EF4-FFF2-40B4-BE49-F238E27FC236}">
                <a16:creationId xmlns:a16="http://schemas.microsoft.com/office/drawing/2014/main" id="{B1A945B3-EB1C-408E-AC24-C6B5C4A39367}"/>
              </a:ext>
            </a:extLst>
          </p:cNvPr>
          <p:cNvSpPr/>
          <p:nvPr/>
        </p:nvSpPr>
        <p:spPr>
          <a:xfrm rot="16200000">
            <a:off x="3106656" y="1194048"/>
            <a:ext cx="345575" cy="304521"/>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rostokąt 11">
            <a:extLst>
              <a:ext uri="{FF2B5EF4-FFF2-40B4-BE49-F238E27FC236}">
                <a16:creationId xmlns:a16="http://schemas.microsoft.com/office/drawing/2014/main" id="{EE54E12F-2FEB-4E4F-9436-A0154CEEBB84}"/>
              </a:ext>
            </a:extLst>
          </p:cNvPr>
          <p:cNvSpPr/>
          <p:nvPr/>
        </p:nvSpPr>
        <p:spPr>
          <a:xfrm>
            <a:off x="3674764" y="2492896"/>
            <a:ext cx="8438385" cy="2985369"/>
          </a:xfrm>
          <a:prstGeom prst="rect">
            <a:avLst/>
          </a:prstGeom>
        </p:spPr>
        <p:txBody>
          <a:bodyPr wrap="square">
            <a:spAutoFit/>
          </a:bodyPr>
          <a:lstStyle/>
          <a:p>
            <a:pPr>
              <a:lnSpc>
                <a:spcPct val="114000"/>
              </a:lnSpc>
              <a:spcAft>
                <a:spcPts val="600"/>
              </a:spcAft>
            </a:pPr>
            <a:r>
              <a:rPr lang="en-GB" b="1" dirty="0">
                <a:solidFill>
                  <a:schemeClr val="tx1">
                    <a:lumMod val="75000"/>
                    <a:lumOff val="25000"/>
                  </a:schemeClr>
                </a:solidFill>
              </a:rPr>
              <a:t>The competences that significantly affect the image and quality of the waiter's work are</a:t>
            </a:r>
            <a:r>
              <a:rPr lang="en-GB" dirty="0">
                <a:solidFill>
                  <a:schemeClr val="tx1">
                    <a:lumMod val="75000"/>
                    <a:lumOff val="25000"/>
                  </a:schemeClr>
                </a:solidFill>
              </a:rPr>
              <a:t>:</a:t>
            </a:r>
          </a:p>
          <a:p>
            <a:pPr marL="285750" indent="-285750">
              <a:lnSpc>
                <a:spcPct val="114000"/>
              </a:lnSpc>
              <a:spcAft>
                <a:spcPts val="600"/>
              </a:spcAft>
              <a:buBlip>
                <a:blip r:embed="rId5"/>
              </a:buBlip>
            </a:pPr>
            <a:r>
              <a:rPr lang="en-GB" dirty="0">
                <a:solidFill>
                  <a:schemeClr val="tx1">
                    <a:lumMod val="75000"/>
                    <a:lumOff val="25000"/>
                  </a:schemeClr>
                </a:solidFill>
              </a:rPr>
              <a:t>quick contact,</a:t>
            </a:r>
          </a:p>
          <a:p>
            <a:pPr marL="285750" indent="-285750">
              <a:lnSpc>
                <a:spcPct val="114000"/>
              </a:lnSpc>
              <a:spcAft>
                <a:spcPts val="600"/>
              </a:spcAft>
              <a:buBlip>
                <a:blip r:embed="rId5"/>
              </a:buBlip>
            </a:pPr>
            <a:r>
              <a:rPr lang="en-GB" dirty="0">
                <a:solidFill>
                  <a:schemeClr val="tx1">
                    <a:lumMod val="75000"/>
                    <a:lumOff val="25000"/>
                  </a:schemeClr>
                </a:solidFill>
              </a:rPr>
              <a:t>active listening,</a:t>
            </a:r>
          </a:p>
          <a:p>
            <a:pPr marL="285750" indent="-285750">
              <a:lnSpc>
                <a:spcPct val="114000"/>
              </a:lnSpc>
              <a:spcAft>
                <a:spcPts val="600"/>
              </a:spcAft>
              <a:buBlip>
                <a:blip r:embed="rId5"/>
              </a:buBlip>
            </a:pPr>
            <a:r>
              <a:rPr lang="en-GB" dirty="0">
                <a:solidFill>
                  <a:schemeClr val="tx1">
                    <a:lumMod val="75000"/>
                    <a:lumOff val="25000"/>
                  </a:schemeClr>
                </a:solidFill>
              </a:rPr>
              <a:t>reading and giving feedback,</a:t>
            </a:r>
          </a:p>
          <a:p>
            <a:pPr marL="285750" indent="-285750">
              <a:lnSpc>
                <a:spcPct val="114000"/>
              </a:lnSpc>
              <a:spcAft>
                <a:spcPts val="600"/>
              </a:spcAft>
              <a:buBlip>
                <a:blip r:embed="rId5"/>
              </a:buBlip>
            </a:pPr>
            <a:r>
              <a:rPr lang="en-GB" dirty="0">
                <a:solidFill>
                  <a:schemeClr val="tx1">
                    <a:lumMod val="75000"/>
                    <a:lumOff val="25000"/>
                  </a:schemeClr>
                </a:solidFill>
              </a:rPr>
              <a:t>cooperation in a team and transfer of information.</a:t>
            </a:r>
            <a:endParaRPr lang="pl-PL" dirty="0">
              <a:solidFill>
                <a:schemeClr val="tx1">
                  <a:lumMod val="75000"/>
                  <a:lumOff val="25000"/>
                </a:schemeClr>
              </a:solidFill>
            </a:endParaRPr>
          </a:p>
          <a:p>
            <a:pPr algn="ctr">
              <a:lnSpc>
                <a:spcPct val="114000"/>
              </a:lnSpc>
              <a:spcAft>
                <a:spcPts val="600"/>
              </a:spcAft>
            </a:pPr>
            <a:r>
              <a:rPr lang="en-GB" b="1" dirty="0">
                <a:solidFill>
                  <a:schemeClr val="tx1">
                    <a:lumMod val="75000"/>
                    <a:lumOff val="25000"/>
                  </a:schemeClr>
                </a:solidFill>
              </a:rPr>
              <a:t>The mentioned skills should also be possessed by a trainer in order to train the participants of the training.</a:t>
            </a:r>
            <a:endParaRPr lang="pl-PL" b="1" dirty="0">
              <a:solidFill>
                <a:schemeClr val="tx1">
                  <a:lumMod val="75000"/>
                  <a:lumOff val="25000"/>
                </a:schemeClr>
              </a:solidFill>
            </a:endParaRPr>
          </a:p>
        </p:txBody>
      </p:sp>
    </p:spTree>
    <p:extLst>
      <p:ext uri="{BB962C8B-B14F-4D97-AF65-F5344CB8AC3E}">
        <p14:creationId xmlns:p14="http://schemas.microsoft.com/office/powerpoint/2010/main" val="3023013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27</a:t>
            </a:fld>
            <a:endParaRPr lang="en-US" altLang="pl-PL"/>
          </a:p>
        </p:txBody>
      </p:sp>
      <p:sp>
        <p:nvSpPr>
          <p:cNvPr id="22" name="Prostokąt 21">
            <a:extLst>
              <a:ext uri="{FF2B5EF4-FFF2-40B4-BE49-F238E27FC236}">
                <a16:creationId xmlns:a16="http://schemas.microsoft.com/office/drawing/2014/main" id="{9BC91070-C4A0-46E2-B428-B4072D545D64}"/>
              </a:ext>
            </a:extLst>
          </p:cNvPr>
          <p:cNvSpPr/>
          <p:nvPr/>
        </p:nvSpPr>
        <p:spPr>
          <a:xfrm>
            <a:off x="3736234" y="6068318"/>
            <a:ext cx="1279646" cy="523220"/>
          </a:xfrm>
          <a:prstGeom prst="rect">
            <a:avLst/>
          </a:prstGeom>
        </p:spPr>
        <p:txBody>
          <a:bodyPr wrap="none">
            <a:spAutoFit/>
          </a:bodyPr>
          <a:lstStyle/>
          <a:p>
            <a:r>
              <a:rPr lang="pl-PL" sz="1400" dirty="0">
                <a:solidFill>
                  <a:schemeClr val="tx1">
                    <a:lumMod val="95000"/>
                    <a:lumOff val="5000"/>
                  </a:schemeClr>
                </a:solidFill>
              </a:rPr>
              <a:t>PODCAST </a:t>
            </a:r>
            <a:br>
              <a:rPr lang="pl-PL" sz="1400" dirty="0">
                <a:solidFill>
                  <a:schemeClr val="tx1">
                    <a:lumMod val="95000"/>
                    <a:lumOff val="5000"/>
                  </a:schemeClr>
                </a:solidFill>
              </a:rPr>
            </a:br>
            <a:r>
              <a:rPr lang="pl-PL" sz="1400" dirty="0" err="1">
                <a:solidFill>
                  <a:schemeClr val="tx1">
                    <a:lumMod val="95000"/>
                    <a:lumOff val="5000"/>
                  </a:schemeClr>
                </a:solidFill>
              </a:rPr>
              <a:t>recording</a:t>
            </a:r>
            <a:r>
              <a:rPr lang="pl-PL" sz="1400" dirty="0">
                <a:solidFill>
                  <a:schemeClr val="tx1">
                    <a:lumMod val="95000"/>
                    <a:lumOff val="5000"/>
                  </a:schemeClr>
                </a:solidFill>
              </a:rPr>
              <a:t> no 2 </a:t>
            </a:r>
          </a:p>
        </p:txBody>
      </p:sp>
      <p:pic>
        <p:nvPicPr>
          <p:cNvPr id="23" name="Obraz 22">
            <a:extLst>
              <a:ext uri="{FF2B5EF4-FFF2-40B4-BE49-F238E27FC236}">
                <a16:creationId xmlns:a16="http://schemas.microsoft.com/office/drawing/2014/main" id="{94AAD2F4-E433-45FB-A7BF-9BD64CD8E324}"/>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3014269" y="6020738"/>
            <a:ext cx="539422" cy="540000"/>
          </a:xfrm>
          <a:prstGeom prst="rect">
            <a:avLst/>
          </a:prstGeom>
        </p:spPr>
      </p:pic>
      <p:sp>
        <p:nvSpPr>
          <p:cNvPr id="24" name="Prostokąt 23">
            <a:extLst>
              <a:ext uri="{FF2B5EF4-FFF2-40B4-BE49-F238E27FC236}">
                <a16:creationId xmlns:a16="http://schemas.microsoft.com/office/drawing/2014/main" id="{E50E5221-009B-4927-87C4-8BA10B87B3EA}"/>
              </a:ext>
            </a:extLst>
          </p:cNvPr>
          <p:cNvSpPr/>
          <p:nvPr/>
        </p:nvSpPr>
        <p:spPr>
          <a:xfrm>
            <a:off x="1128234" y="6074132"/>
            <a:ext cx="1871422" cy="523220"/>
          </a:xfrm>
          <a:prstGeom prst="rect">
            <a:avLst/>
          </a:prstGeom>
        </p:spPr>
        <p:txBody>
          <a:bodyPr wrap="square">
            <a:spAutoFit/>
          </a:bodyPr>
          <a:lstStyle/>
          <a:p>
            <a:r>
              <a:rPr lang="pl-PL" sz="1400" dirty="0"/>
              <a:t>ATTACHMENT WORK CARD 2 AND 3</a:t>
            </a:r>
            <a:endParaRPr lang="pl-PL" sz="1400" u="sng" dirty="0">
              <a:solidFill>
                <a:schemeClr val="tx1">
                  <a:lumMod val="85000"/>
                  <a:lumOff val="15000"/>
                </a:schemeClr>
              </a:solidFill>
            </a:endParaRPr>
          </a:p>
        </p:txBody>
      </p:sp>
      <p:grpSp>
        <p:nvGrpSpPr>
          <p:cNvPr id="25" name="Grupa 24">
            <a:extLst>
              <a:ext uri="{FF2B5EF4-FFF2-40B4-BE49-F238E27FC236}">
                <a16:creationId xmlns:a16="http://schemas.microsoft.com/office/drawing/2014/main" id="{4E90969D-103B-4A8D-AA78-B954FBF36231}"/>
              </a:ext>
            </a:extLst>
          </p:cNvPr>
          <p:cNvGrpSpPr/>
          <p:nvPr/>
        </p:nvGrpSpPr>
        <p:grpSpPr>
          <a:xfrm>
            <a:off x="511510" y="6056188"/>
            <a:ext cx="522000" cy="522000"/>
            <a:chOff x="7940396" y="332162"/>
            <a:chExt cx="522000" cy="522000"/>
          </a:xfrm>
        </p:grpSpPr>
        <p:sp>
          <p:nvSpPr>
            <p:cNvPr id="26" name="Owal 25">
              <a:extLst>
                <a:ext uri="{FF2B5EF4-FFF2-40B4-BE49-F238E27FC236}">
                  <a16:creationId xmlns:a16="http://schemas.microsoft.com/office/drawing/2014/main" id="{ED94F536-7074-4A7E-9E67-6EEF9AEBE56C}"/>
                </a:ext>
              </a:extLst>
            </p:cNvPr>
            <p:cNvSpPr/>
            <p:nvPr/>
          </p:nvSpPr>
          <p:spPr>
            <a:xfrm>
              <a:off x="7968208" y="397110"/>
              <a:ext cx="439602" cy="4396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27" name="Grafika 26">
              <a:extLst>
                <a:ext uri="{FF2B5EF4-FFF2-40B4-BE49-F238E27FC236}">
                  <a16:creationId xmlns:a16="http://schemas.microsoft.com/office/drawing/2014/main" id="{4AA51E72-E12A-416B-B357-768C95E33A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0396" y="332162"/>
              <a:ext cx="522000" cy="522000"/>
            </a:xfrm>
            <a:prstGeom prst="rect">
              <a:avLst/>
            </a:prstGeom>
          </p:spPr>
        </p:pic>
      </p:grpSp>
      <p:pic>
        <p:nvPicPr>
          <p:cNvPr id="28" name="Obraz 27">
            <a:extLst>
              <a:ext uri="{FF2B5EF4-FFF2-40B4-BE49-F238E27FC236}">
                <a16:creationId xmlns:a16="http://schemas.microsoft.com/office/drawing/2014/main" id="{E0CB1E17-9127-439F-9423-006B09BB9BAC}"/>
              </a:ext>
            </a:extLst>
          </p:cNvPr>
          <p:cNvPicPr preferRelativeResize="0">
            <a:picLocks/>
          </p:cNvPicPr>
          <p:nvPr/>
        </p:nvPicPr>
        <p:blipFill>
          <a:blip r:embed="rId5"/>
          <a:stretch>
            <a:fillRect/>
          </a:stretch>
        </p:blipFill>
        <p:spPr>
          <a:xfrm rot="5400000" flipH="1">
            <a:off x="4998541" y="3995969"/>
            <a:ext cx="74510" cy="2448272"/>
          </a:xfrm>
          <a:prstGeom prst="rect">
            <a:avLst/>
          </a:prstGeom>
        </p:spPr>
      </p:pic>
      <p:pic>
        <p:nvPicPr>
          <p:cNvPr id="29" name="Obraz 28">
            <a:extLst>
              <a:ext uri="{FF2B5EF4-FFF2-40B4-BE49-F238E27FC236}">
                <a16:creationId xmlns:a16="http://schemas.microsoft.com/office/drawing/2014/main" id="{FE4CE66E-3C50-47CD-AE51-A0940724632B}"/>
              </a:ext>
            </a:extLst>
          </p:cNvPr>
          <p:cNvPicPr preferRelativeResize="0">
            <a:picLocks/>
          </p:cNvPicPr>
          <p:nvPr/>
        </p:nvPicPr>
        <p:blipFill>
          <a:blip r:embed="rId5"/>
          <a:stretch>
            <a:fillRect/>
          </a:stretch>
        </p:blipFill>
        <p:spPr>
          <a:xfrm rot="5400000" flipH="1">
            <a:off x="7870123" y="3995969"/>
            <a:ext cx="74510" cy="2448272"/>
          </a:xfrm>
          <a:prstGeom prst="rect">
            <a:avLst/>
          </a:prstGeom>
        </p:spPr>
      </p:pic>
      <p:sp>
        <p:nvSpPr>
          <p:cNvPr id="30" name="Strzałka w prawo 21">
            <a:extLst>
              <a:ext uri="{FF2B5EF4-FFF2-40B4-BE49-F238E27FC236}">
                <a16:creationId xmlns:a16="http://schemas.microsoft.com/office/drawing/2014/main" id="{681C6311-20A2-48BF-883C-827B838C5F37}"/>
              </a:ext>
            </a:extLst>
          </p:cNvPr>
          <p:cNvSpPr/>
          <p:nvPr/>
        </p:nvSpPr>
        <p:spPr>
          <a:xfrm rot="10800000">
            <a:off x="3920030" y="5099377"/>
            <a:ext cx="1152128" cy="185850"/>
          </a:xfrm>
          <a:prstGeom prst="rightArrow">
            <a:avLst/>
          </a:prstGeom>
          <a:solidFill>
            <a:srgbClr val="666699"/>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prstClr val="white"/>
              </a:solidFill>
            </a:endParaRPr>
          </a:p>
        </p:txBody>
      </p:sp>
      <p:sp>
        <p:nvSpPr>
          <p:cNvPr id="31" name="Dymek mowy: prostokąt 30">
            <a:extLst>
              <a:ext uri="{FF2B5EF4-FFF2-40B4-BE49-F238E27FC236}">
                <a16:creationId xmlns:a16="http://schemas.microsoft.com/office/drawing/2014/main" id="{DDB5217A-4829-44F9-959C-84CADAC4B745}"/>
              </a:ext>
            </a:extLst>
          </p:cNvPr>
          <p:cNvSpPr/>
          <p:nvPr/>
        </p:nvSpPr>
        <p:spPr>
          <a:xfrm>
            <a:off x="4921305" y="4846885"/>
            <a:ext cx="2585101" cy="727646"/>
          </a:xfrm>
          <a:prstGeom prst="wedgeRectCallout">
            <a:avLst>
              <a:gd name="adj1" fmla="val -18313"/>
              <a:gd name="adj2" fmla="val 30900"/>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 DE-CODED MESSAGE</a:t>
            </a:r>
          </a:p>
        </p:txBody>
      </p:sp>
      <p:pic>
        <p:nvPicPr>
          <p:cNvPr id="32" name="Obraz 31">
            <a:extLst>
              <a:ext uri="{FF2B5EF4-FFF2-40B4-BE49-F238E27FC236}">
                <a16:creationId xmlns:a16="http://schemas.microsoft.com/office/drawing/2014/main" id="{DF4E2015-03F5-41A5-9162-116D33B15C6A}"/>
              </a:ext>
            </a:extLst>
          </p:cNvPr>
          <p:cNvPicPr preferRelativeResize="0">
            <a:picLocks/>
          </p:cNvPicPr>
          <p:nvPr/>
        </p:nvPicPr>
        <p:blipFill>
          <a:blip r:embed="rId5"/>
          <a:stretch>
            <a:fillRect/>
          </a:stretch>
        </p:blipFill>
        <p:spPr>
          <a:xfrm rot="16200000" flipH="1">
            <a:off x="4846141" y="605416"/>
            <a:ext cx="74510" cy="2448272"/>
          </a:xfrm>
          <a:prstGeom prst="rect">
            <a:avLst/>
          </a:prstGeom>
        </p:spPr>
      </p:pic>
      <p:pic>
        <p:nvPicPr>
          <p:cNvPr id="33" name="Obraz 32">
            <a:extLst>
              <a:ext uri="{FF2B5EF4-FFF2-40B4-BE49-F238E27FC236}">
                <a16:creationId xmlns:a16="http://schemas.microsoft.com/office/drawing/2014/main" id="{A030817A-0A85-4B42-8D48-1B320C822E9D}"/>
              </a:ext>
            </a:extLst>
          </p:cNvPr>
          <p:cNvPicPr preferRelativeResize="0">
            <a:picLocks/>
          </p:cNvPicPr>
          <p:nvPr/>
        </p:nvPicPr>
        <p:blipFill>
          <a:blip r:embed="rId5"/>
          <a:stretch>
            <a:fillRect/>
          </a:stretch>
        </p:blipFill>
        <p:spPr>
          <a:xfrm rot="16200000" flipH="1">
            <a:off x="7717723" y="605416"/>
            <a:ext cx="74510" cy="2448272"/>
          </a:xfrm>
          <a:prstGeom prst="rect">
            <a:avLst/>
          </a:prstGeom>
        </p:spPr>
      </p:pic>
      <p:sp>
        <p:nvSpPr>
          <p:cNvPr id="34" name="Dymek mowy: prostokąt 33">
            <a:extLst>
              <a:ext uri="{FF2B5EF4-FFF2-40B4-BE49-F238E27FC236}">
                <a16:creationId xmlns:a16="http://schemas.microsoft.com/office/drawing/2014/main" id="{F8B83EDC-E3BC-440B-9E95-8CD508A01A89}"/>
              </a:ext>
            </a:extLst>
          </p:cNvPr>
          <p:cNvSpPr/>
          <p:nvPr/>
        </p:nvSpPr>
        <p:spPr>
          <a:xfrm>
            <a:off x="8737600" y="4840171"/>
            <a:ext cx="2585101" cy="727646"/>
          </a:xfrm>
          <a:prstGeom prst="wedgeRectCallout">
            <a:avLst>
              <a:gd name="adj1" fmla="val 24848"/>
              <a:gd name="adj2" fmla="val 25888"/>
            </a:avLst>
          </a:prstGeom>
          <a:solidFill>
            <a:srgbClr val="FE6C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RECIEVING SIGNAL</a:t>
            </a:r>
          </a:p>
        </p:txBody>
      </p:sp>
      <p:sp>
        <p:nvSpPr>
          <p:cNvPr id="35" name="Dymek mowy: prostokąt 34">
            <a:extLst>
              <a:ext uri="{FF2B5EF4-FFF2-40B4-BE49-F238E27FC236}">
                <a16:creationId xmlns:a16="http://schemas.microsoft.com/office/drawing/2014/main" id="{455C37FF-3AE2-41A4-ADEF-7791AAE40E9A}"/>
              </a:ext>
            </a:extLst>
          </p:cNvPr>
          <p:cNvSpPr/>
          <p:nvPr/>
        </p:nvSpPr>
        <p:spPr>
          <a:xfrm>
            <a:off x="8737600" y="1461418"/>
            <a:ext cx="2585101" cy="727646"/>
          </a:xfrm>
          <a:prstGeom prst="wedgeRectCallout">
            <a:avLst>
              <a:gd name="adj1" fmla="val -22442"/>
              <a:gd name="adj2" fmla="val 31124"/>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SIGNAL</a:t>
            </a:r>
          </a:p>
        </p:txBody>
      </p:sp>
      <p:sp>
        <p:nvSpPr>
          <p:cNvPr id="36" name="Dymek mowy: prostokąt 35">
            <a:extLst>
              <a:ext uri="{FF2B5EF4-FFF2-40B4-BE49-F238E27FC236}">
                <a16:creationId xmlns:a16="http://schemas.microsoft.com/office/drawing/2014/main" id="{AE7A17C1-9374-4AF6-98CA-CEC5338D56E8}"/>
              </a:ext>
            </a:extLst>
          </p:cNvPr>
          <p:cNvSpPr/>
          <p:nvPr/>
        </p:nvSpPr>
        <p:spPr>
          <a:xfrm>
            <a:off x="4921305" y="1465729"/>
            <a:ext cx="2585101" cy="727646"/>
          </a:xfrm>
          <a:prstGeom prst="wedgeRectCallout">
            <a:avLst>
              <a:gd name="adj1" fmla="val 22712"/>
              <a:gd name="adj2" fmla="val 31124"/>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MESSAGE</a:t>
            </a:r>
          </a:p>
        </p:txBody>
      </p:sp>
      <p:sp>
        <p:nvSpPr>
          <p:cNvPr id="37" name="Dymek mowy: prostokąt 36">
            <a:extLst>
              <a:ext uri="{FF2B5EF4-FFF2-40B4-BE49-F238E27FC236}">
                <a16:creationId xmlns:a16="http://schemas.microsoft.com/office/drawing/2014/main" id="{49EAE56D-A8D5-41B6-A7D8-B0849E1749EE}"/>
              </a:ext>
            </a:extLst>
          </p:cNvPr>
          <p:cNvSpPr/>
          <p:nvPr/>
        </p:nvSpPr>
        <p:spPr>
          <a:xfrm>
            <a:off x="2363312" y="1465510"/>
            <a:ext cx="2585101" cy="727646"/>
          </a:xfrm>
          <a:prstGeom prst="wedgeRectCallout">
            <a:avLst>
              <a:gd name="adj1" fmla="val -18475"/>
              <a:gd name="adj2" fmla="val 2650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INTENTION</a:t>
            </a:r>
          </a:p>
        </p:txBody>
      </p:sp>
      <p:sp>
        <p:nvSpPr>
          <p:cNvPr id="38" name="Prostokąt 37">
            <a:extLst>
              <a:ext uri="{FF2B5EF4-FFF2-40B4-BE49-F238E27FC236}">
                <a16:creationId xmlns:a16="http://schemas.microsoft.com/office/drawing/2014/main" id="{33CED66B-D06E-417B-8104-05745A645F4A}"/>
              </a:ext>
            </a:extLst>
          </p:cNvPr>
          <p:cNvSpPr/>
          <p:nvPr/>
        </p:nvSpPr>
        <p:spPr>
          <a:xfrm>
            <a:off x="7715695" y="4833628"/>
            <a:ext cx="2844801" cy="290913"/>
          </a:xfrm>
          <a:prstGeom prst="rect">
            <a:avLst/>
          </a:prstGeom>
        </p:spPr>
        <p:txBody>
          <a:bodyPr wrap="square">
            <a:spAutoFit/>
          </a:bodyPr>
          <a:lstStyle/>
          <a:p>
            <a:pPr>
              <a:lnSpc>
                <a:spcPct val="114000"/>
              </a:lnSpc>
            </a:pPr>
            <a:r>
              <a:rPr lang="pl-PL" sz="1200" b="1" dirty="0">
                <a:solidFill>
                  <a:srgbClr val="FF8803"/>
                </a:solidFill>
              </a:rPr>
              <a:t>DE-CODING</a:t>
            </a:r>
          </a:p>
        </p:txBody>
      </p:sp>
      <p:sp>
        <p:nvSpPr>
          <p:cNvPr id="39" name="Dymek mowy: prostokąt 38">
            <a:extLst>
              <a:ext uri="{FF2B5EF4-FFF2-40B4-BE49-F238E27FC236}">
                <a16:creationId xmlns:a16="http://schemas.microsoft.com/office/drawing/2014/main" id="{307254B4-CF6D-4096-B686-E93ECC2FCFCF}"/>
              </a:ext>
            </a:extLst>
          </p:cNvPr>
          <p:cNvSpPr/>
          <p:nvPr/>
        </p:nvSpPr>
        <p:spPr>
          <a:xfrm>
            <a:off x="2357335" y="4846885"/>
            <a:ext cx="2585101" cy="727646"/>
          </a:xfrm>
          <a:prstGeom prst="wedgeRectCallout">
            <a:avLst>
              <a:gd name="adj1" fmla="val -19787"/>
              <a:gd name="adj2" fmla="val 28282"/>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INTERPRETATION</a:t>
            </a:r>
          </a:p>
        </p:txBody>
      </p:sp>
      <p:pic>
        <p:nvPicPr>
          <p:cNvPr id="40" name="Grafika 39">
            <a:extLst>
              <a:ext uri="{FF2B5EF4-FFF2-40B4-BE49-F238E27FC236}">
                <a16:creationId xmlns:a16="http://schemas.microsoft.com/office/drawing/2014/main" id="{75A98178-1C31-4FC5-8191-5CA6ED025E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71642" y="2648440"/>
            <a:ext cx="1706940" cy="1634783"/>
          </a:xfrm>
          <a:prstGeom prst="rect">
            <a:avLst/>
          </a:prstGeom>
        </p:spPr>
      </p:pic>
      <p:pic>
        <p:nvPicPr>
          <p:cNvPr id="41" name="Obraz 40">
            <a:extLst>
              <a:ext uri="{FF2B5EF4-FFF2-40B4-BE49-F238E27FC236}">
                <a16:creationId xmlns:a16="http://schemas.microsoft.com/office/drawing/2014/main" id="{B3129996-DE05-4563-BD55-60D930B5350E}"/>
              </a:ext>
            </a:extLst>
          </p:cNvPr>
          <p:cNvPicPr preferRelativeResize="0">
            <a:picLocks/>
          </p:cNvPicPr>
          <p:nvPr/>
        </p:nvPicPr>
        <p:blipFill>
          <a:blip r:embed="rId5"/>
          <a:stretch>
            <a:fillRect/>
          </a:stretch>
        </p:blipFill>
        <p:spPr>
          <a:xfrm rot="10800000" flipH="1">
            <a:off x="10064501" y="2128733"/>
            <a:ext cx="86936" cy="2711437"/>
          </a:xfrm>
          <a:prstGeom prst="rect">
            <a:avLst/>
          </a:prstGeom>
        </p:spPr>
      </p:pic>
      <p:sp>
        <p:nvSpPr>
          <p:cNvPr id="42" name="Prostokąt 41">
            <a:extLst>
              <a:ext uri="{FF2B5EF4-FFF2-40B4-BE49-F238E27FC236}">
                <a16:creationId xmlns:a16="http://schemas.microsoft.com/office/drawing/2014/main" id="{64ED4C07-ABF4-466D-BC23-EA7B966C2C23}"/>
              </a:ext>
            </a:extLst>
          </p:cNvPr>
          <p:cNvSpPr/>
          <p:nvPr/>
        </p:nvSpPr>
        <p:spPr>
          <a:xfrm>
            <a:off x="7611292" y="1472228"/>
            <a:ext cx="2844801" cy="290913"/>
          </a:xfrm>
          <a:prstGeom prst="rect">
            <a:avLst/>
          </a:prstGeom>
        </p:spPr>
        <p:txBody>
          <a:bodyPr wrap="square">
            <a:spAutoFit/>
          </a:bodyPr>
          <a:lstStyle/>
          <a:p>
            <a:pPr>
              <a:lnSpc>
                <a:spcPct val="114000"/>
              </a:lnSpc>
            </a:pPr>
            <a:r>
              <a:rPr lang="pl-PL" sz="1200" b="1" dirty="0">
                <a:solidFill>
                  <a:srgbClr val="FF8803"/>
                </a:solidFill>
              </a:rPr>
              <a:t>CODING</a:t>
            </a:r>
          </a:p>
        </p:txBody>
      </p:sp>
      <p:sp>
        <p:nvSpPr>
          <p:cNvPr id="43" name="Trójkąt prostokątny 42">
            <a:extLst>
              <a:ext uri="{FF2B5EF4-FFF2-40B4-BE49-F238E27FC236}">
                <a16:creationId xmlns:a16="http://schemas.microsoft.com/office/drawing/2014/main" id="{3703F149-BBDE-4944-ACFB-D179C87DE4DA}"/>
              </a:ext>
            </a:extLst>
          </p:cNvPr>
          <p:cNvSpPr/>
          <p:nvPr/>
        </p:nvSpPr>
        <p:spPr>
          <a:xfrm rot="2700000">
            <a:off x="4789946" y="5057735"/>
            <a:ext cx="304979" cy="304979"/>
          </a:xfrm>
          <a:prstGeom prst="rtTriangle">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4" name="Trójkąt prostokątny 43">
            <a:extLst>
              <a:ext uri="{FF2B5EF4-FFF2-40B4-BE49-F238E27FC236}">
                <a16:creationId xmlns:a16="http://schemas.microsoft.com/office/drawing/2014/main" id="{0CA0D034-40BF-4089-A58D-E2F4A8978DCD}"/>
              </a:ext>
            </a:extLst>
          </p:cNvPr>
          <p:cNvSpPr/>
          <p:nvPr/>
        </p:nvSpPr>
        <p:spPr>
          <a:xfrm rot="13500000">
            <a:off x="4789947" y="1680846"/>
            <a:ext cx="304979" cy="304979"/>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Trójkąt prostokątny 44">
            <a:extLst>
              <a:ext uri="{FF2B5EF4-FFF2-40B4-BE49-F238E27FC236}">
                <a16:creationId xmlns:a16="http://schemas.microsoft.com/office/drawing/2014/main" id="{D356784C-55D8-4E46-8904-A47BC4585951}"/>
              </a:ext>
            </a:extLst>
          </p:cNvPr>
          <p:cNvSpPr/>
          <p:nvPr/>
        </p:nvSpPr>
        <p:spPr>
          <a:xfrm rot="13500000">
            <a:off x="8525282" y="1714919"/>
            <a:ext cx="214862" cy="214862"/>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6" name="Trójkąt prostokątny 45">
            <a:extLst>
              <a:ext uri="{FF2B5EF4-FFF2-40B4-BE49-F238E27FC236}">
                <a16:creationId xmlns:a16="http://schemas.microsoft.com/office/drawing/2014/main" id="{931B794B-83BA-4BA6-A22F-76500A80D6BA}"/>
              </a:ext>
            </a:extLst>
          </p:cNvPr>
          <p:cNvSpPr/>
          <p:nvPr/>
        </p:nvSpPr>
        <p:spPr>
          <a:xfrm rot="18900000">
            <a:off x="10000539" y="4650515"/>
            <a:ext cx="214862" cy="21486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Trójkąt prostokątny 46">
            <a:extLst>
              <a:ext uri="{FF2B5EF4-FFF2-40B4-BE49-F238E27FC236}">
                <a16:creationId xmlns:a16="http://schemas.microsoft.com/office/drawing/2014/main" id="{AD7491B2-8162-4D4C-9805-A7F87D5476B7}"/>
              </a:ext>
            </a:extLst>
          </p:cNvPr>
          <p:cNvSpPr/>
          <p:nvPr/>
        </p:nvSpPr>
        <p:spPr>
          <a:xfrm rot="2700000">
            <a:off x="7503860" y="5112674"/>
            <a:ext cx="214862" cy="214862"/>
          </a:xfrm>
          <a:prstGeom prst="rtTriangle">
            <a:avLst/>
          </a:prstGeom>
          <a:solidFill>
            <a:srgbClr val="FBA1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8" name="Obraz 47">
            <a:extLst>
              <a:ext uri="{FF2B5EF4-FFF2-40B4-BE49-F238E27FC236}">
                <a16:creationId xmlns:a16="http://schemas.microsoft.com/office/drawing/2014/main" id="{CA8B2C43-9F80-4C73-A419-4EBEDAAC061C}"/>
              </a:ext>
            </a:extLst>
          </p:cNvPr>
          <p:cNvPicPr preferRelativeResize="0">
            <a:picLocks/>
          </p:cNvPicPr>
          <p:nvPr/>
        </p:nvPicPr>
        <p:blipFill>
          <a:blip r:embed="rId5"/>
          <a:stretch>
            <a:fillRect/>
          </a:stretch>
        </p:blipFill>
        <p:spPr>
          <a:xfrm flipH="1">
            <a:off x="1490777" y="2128733"/>
            <a:ext cx="69323" cy="2949906"/>
          </a:xfrm>
          <a:prstGeom prst="rect">
            <a:avLst/>
          </a:prstGeom>
        </p:spPr>
      </p:pic>
      <p:sp>
        <p:nvSpPr>
          <p:cNvPr id="49" name="Prostokąt 48">
            <a:extLst>
              <a:ext uri="{FF2B5EF4-FFF2-40B4-BE49-F238E27FC236}">
                <a16:creationId xmlns:a16="http://schemas.microsoft.com/office/drawing/2014/main" id="{57F2B543-8FDD-4D6D-B440-5C712EAB56F5}"/>
              </a:ext>
            </a:extLst>
          </p:cNvPr>
          <p:cNvSpPr/>
          <p:nvPr/>
        </p:nvSpPr>
        <p:spPr>
          <a:xfrm>
            <a:off x="1639684" y="3228762"/>
            <a:ext cx="2844801" cy="290913"/>
          </a:xfrm>
          <a:prstGeom prst="rect">
            <a:avLst/>
          </a:prstGeom>
        </p:spPr>
        <p:txBody>
          <a:bodyPr wrap="square">
            <a:spAutoFit/>
          </a:bodyPr>
          <a:lstStyle/>
          <a:p>
            <a:pPr>
              <a:lnSpc>
                <a:spcPct val="114000"/>
              </a:lnSpc>
            </a:pPr>
            <a:r>
              <a:rPr lang="pl-PL" sz="1200" b="1">
                <a:solidFill>
                  <a:srgbClr val="FF8803"/>
                </a:solidFill>
              </a:rPr>
              <a:t>FEEDBACK</a:t>
            </a:r>
          </a:p>
        </p:txBody>
      </p:sp>
      <p:sp>
        <p:nvSpPr>
          <p:cNvPr id="50" name="Prostokąt 49">
            <a:extLst>
              <a:ext uri="{FF2B5EF4-FFF2-40B4-BE49-F238E27FC236}">
                <a16:creationId xmlns:a16="http://schemas.microsoft.com/office/drawing/2014/main" id="{27FAD989-EA93-474E-96CC-F173BAA5DC34}"/>
              </a:ext>
            </a:extLst>
          </p:cNvPr>
          <p:cNvSpPr/>
          <p:nvPr/>
        </p:nvSpPr>
        <p:spPr>
          <a:xfrm>
            <a:off x="845402" y="5002555"/>
            <a:ext cx="1352203" cy="384492"/>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1" name="Prostokąt 50">
            <a:extLst>
              <a:ext uri="{FF2B5EF4-FFF2-40B4-BE49-F238E27FC236}">
                <a16:creationId xmlns:a16="http://schemas.microsoft.com/office/drawing/2014/main" id="{5A82CD05-670F-4851-A174-220FD4708543}"/>
              </a:ext>
            </a:extLst>
          </p:cNvPr>
          <p:cNvSpPr/>
          <p:nvPr/>
        </p:nvSpPr>
        <p:spPr>
          <a:xfrm>
            <a:off x="845402" y="5013533"/>
            <a:ext cx="1352203" cy="390107"/>
          </a:xfrm>
          <a:prstGeom prst="rect">
            <a:avLst/>
          </a:prstGeom>
        </p:spPr>
        <p:txBody>
          <a:bodyPr wrap="square">
            <a:spAutoFit/>
          </a:bodyPr>
          <a:lstStyle/>
          <a:p>
            <a:pPr algn="ctr">
              <a:lnSpc>
                <a:spcPct val="114000"/>
              </a:lnSpc>
            </a:pPr>
            <a:r>
              <a:rPr lang="pl-PL" b="1" dirty="0">
                <a:solidFill>
                  <a:schemeClr val="bg1"/>
                </a:solidFill>
              </a:rPr>
              <a:t>RECIEVER</a:t>
            </a:r>
          </a:p>
        </p:txBody>
      </p:sp>
      <p:sp>
        <p:nvSpPr>
          <p:cNvPr id="52" name="Prostokąt 51">
            <a:extLst>
              <a:ext uri="{FF2B5EF4-FFF2-40B4-BE49-F238E27FC236}">
                <a16:creationId xmlns:a16="http://schemas.microsoft.com/office/drawing/2014/main" id="{7AC2151B-F42D-4024-B58B-37B4174BEBAD}"/>
              </a:ext>
            </a:extLst>
          </p:cNvPr>
          <p:cNvSpPr/>
          <p:nvPr/>
        </p:nvSpPr>
        <p:spPr>
          <a:xfrm>
            <a:off x="847158" y="1633776"/>
            <a:ext cx="1352203" cy="384492"/>
          </a:xfrm>
          <a:prstGeom prst="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3" name="Prostokąt 52">
            <a:extLst>
              <a:ext uri="{FF2B5EF4-FFF2-40B4-BE49-F238E27FC236}">
                <a16:creationId xmlns:a16="http://schemas.microsoft.com/office/drawing/2014/main" id="{95599B20-CE3F-4CB9-81EE-CBE1EFF20493}"/>
              </a:ext>
            </a:extLst>
          </p:cNvPr>
          <p:cNvSpPr/>
          <p:nvPr/>
        </p:nvSpPr>
        <p:spPr>
          <a:xfrm>
            <a:off x="847158" y="1644754"/>
            <a:ext cx="1352203" cy="390107"/>
          </a:xfrm>
          <a:prstGeom prst="rect">
            <a:avLst/>
          </a:prstGeom>
        </p:spPr>
        <p:txBody>
          <a:bodyPr wrap="square">
            <a:spAutoFit/>
          </a:bodyPr>
          <a:lstStyle/>
          <a:p>
            <a:pPr algn="ctr">
              <a:lnSpc>
                <a:spcPct val="114000"/>
              </a:lnSpc>
            </a:pPr>
            <a:r>
              <a:rPr lang="pl-PL" b="1" dirty="0">
                <a:solidFill>
                  <a:schemeClr val="bg1"/>
                </a:solidFill>
              </a:rPr>
              <a:t>SENDER</a:t>
            </a:r>
          </a:p>
        </p:txBody>
      </p:sp>
      <p:sp>
        <p:nvSpPr>
          <p:cNvPr id="54" name="Trójkąt prostokątny 53">
            <a:extLst>
              <a:ext uri="{FF2B5EF4-FFF2-40B4-BE49-F238E27FC236}">
                <a16:creationId xmlns:a16="http://schemas.microsoft.com/office/drawing/2014/main" id="{E38C3CB3-98DD-4712-A30F-EF15C47469E7}"/>
              </a:ext>
            </a:extLst>
          </p:cNvPr>
          <p:cNvSpPr/>
          <p:nvPr/>
        </p:nvSpPr>
        <p:spPr>
          <a:xfrm rot="8100000">
            <a:off x="1417370" y="2030765"/>
            <a:ext cx="214862" cy="21486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284368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28</a:t>
            </a:fld>
            <a:endParaRPr lang="en-US" altLang="pl-PL"/>
          </a:p>
        </p:txBody>
      </p:sp>
      <p:sp>
        <p:nvSpPr>
          <p:cNvPr id="11" name="Symbol zastępczy zawartości 2">
            <a:extLst>
              <a:ext uri="{FF2B5EF4-FFF2-40B4-BE49-F238E27FC236}">
                <a16:creationId xmlns:a16="http://schemas.microsoft.com/office/drawing/2014/main" id="{003DF69F-FA3A-4EED-BD7B-AF6A20701239}"/>
              </a:ext>
            </a:extLst>
          </p:cNvPr>
          <p:cNvSpPr txBox="1">
            <a:spLocks/>
          </p:cNvSpPr>
          <p:nvPr/>
        </p:nvSpPr>
        <p:spPr bwMode="auto">
          <a:xfrm>
            <a:off x="2279576" y="1412776"/>
            <a:ext cx="6824758"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pl-PL" sz="2000" b="1"/>
              <a:t>	</a:t>
            </a:r>
            <a:endParaRPr lang="pl-PL" b="1"/>
          </a:p>
          <a:p>
            <a:pPr marL="0" indent="0">
              <a:buFont typeface="Arial" panose="020B0604020202020204" pitchFamily="34" charset="0"/>
              <a:buNone/>
            </a:pPr>
            <a:endParaRPr lang="pl-PL" dirty="0"/>
          </a:p>
        </p:txBody>
      </p:sp>
      <p:sp>
        <p:nvSpPr>
          <p:cNvPr id="10" name="Prostokąt 9">
            <a:extLst>
              <a:ext uri="{FF2B5EF4-FFF2-40B4-BE49-F238E27FC236}">
                <a16:creationId xmlns:a16="http://schemas.microsoft.com/office/drawing/2014/main" id="{0B3D554B-0811-4BC2-81BF-68CEF868B067}"/>
              </a:ext>
            </a:extLst>
          </p:cNvPr>
          <p:cNvSpPr/>
          <p:nvPr/>
        </p:nvSpPr>
        <p:spPr>
          <a:xfrm>
            <a:off x="-385" y="3104966"/>
            <a:ext cx="12192000" cy="2268250"/>
          </a:xfrm>
          <a:prstGeom prst="rect">
            <a:avLst/>
          </a:prstGeom>
          <a:solidFill>
            <a:srgbClr val="FBBE0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FFC000"/>
              </a:solidFill>
            </a:endParaRPr>
          </a:p>
        </p:txBody>
      </p:sp>
      <p:sp>
        <p:nvSpPr>
          <p:cNvPr id="19" name="Prostokąt 18">
            <a:extLst>
              <a:ext uri="{FF2B5EF4-FFF2-40B4-BE49-F238E27FC236}">
                <a16:creationId xmlns:a16="http://schemas.microsoft.com/office/drawing/2014/main" id="{060EAB8E-8669-4786-9C1F-5A4A0E69A8A0}"/>
              </a:ext>
            </a:extLst>
          </p:cNvPr>
          <p:cNvSpPr/>
          <p:nvPr/>
        </p:nvSpPr>
        <p:spPr>
          <a:xfrm>
            <a:off x="8328248" y="5373215"/>
            <a:ext cx="3863752" cy="72009"/>
          </a:xfrm>
          <a:prstGeom prst="rect">
            <a:avLst/>
          </a:prstGeom>
          <a:solidFill>
            <a:srgbClr val="F39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0" name="Prostokąt 19">
            <a:extLst>
              <a:ext uri="{FF2B5EF4-FFF2-40B4-BE49-F238E27FC236}">
                <a16:creationId xmlns:a16="http://schemas.microsoft.com/office/drawing/2014/main" id="{D58F340E-FB1E-40FE-95CA-1B3D7638EA9C}"/>
              </a:ext>
            </a:extLst>
          </p:cNvPr>
          <p:cNvSpPr/>
          <p:nvPr/>
        </p:nvSpPr>
        <p:spPr>
          <a:xfrm>
            <a:off x="4439201" y="3214250"/>
            <a:ext cx="7466304" cy="2751522"/>
          </a:xfrm>
          <a:prstGeom prst="rect">
            <a:avLst/>
          </a:prstGeom>
        </p:spPr>
        <p:txBody>
          <a:bodyPr wrap="square">
            <a:spAutoFit/>
          </a:bodyPr>
          <a:lstStyle/>
          <a:p>
            <a:pPr>
              <a:lnSpc>
                <a:spcPct val="114000"/>
              </a:lnSpc>
              <a:spcAft>
                <a:spcPts val="600"/>
              </a:spcAft>
            </a:pPr>
            <a:r>
              <a:rPr lang="pl-PL" sz="2000" b="1" dirty="0">
                <a:solidFill>
                  <a:schemeClr val="bg1"/>
                </a:solidFill>
              </a:rPr>
              <a:t>IS ADVISED :</a:t>
            </a:r>
          </a:p>
          <a:p>
            <a:pPr marL="285750" indent="-285750">
              <a:buBlip>
                <a:blip r:embed="rId2"/>
              </a:buBlip>
            </a:pPr>
            <a:r>
              <a:rPr lang="en-GB" sz="1600" dirty="0">
                <a:solidFill>
                  <a:schemeClr val="tx1">
                    <a:lumMod val="75000"/>
                    <a:lumOff val="25000"/>
                  </a:schemeClr>
                </a:solidFill>
              </a:rPr>
              <a:t>when the message is simple and comprehensible, </a:t>
            </a:r>
            <a:r>
              <a:rPr lang="en-GB" sz="1600" dirty="0" err="1">
                <a:solidFill>
                  <a:schemeClr val="tx1">
                    <a:lumMod val="75000"/>
                    <a:lumOff val="25000"/>
                  </a:schemeClr>
                </a:solidFill>
              </a:rPr>
              <a:t>eg</a:t>
            </a:r>
            <a:r>
              <a:rPr lang="en-GB" sz="1600" dirty="0">
                <a:solidFill>
                  <a:schemeClr val="tx1">
                    <a:lumMod val="75000"/>
                    <a:lumOff val="25000"/>
                  </a:schemeClr>
                </a:solidFill>
              </a:rPr>
              <a:t>: the trainer informs that after the break everyone has to prepare a service  trolley,</a:t>
            </a:r>
          </a:p>
          <a:p>
            <a:pPr marL="285750" indent="-285750">
              <a:buBlip>
                <a:blip r:embed="rId2"/>
              </a:buBlip>
            </a:pPr>
            <a:r>
              <a:rPr lang="en-GB" sz="1600" dirty="0">
                <a:solidFill>
                  <a:schemeClr val="tx1">
                    <a:lumMod val="75000"/>
                    <a:lumOff val="25000"/>
                  </a:schemeClr>
                </a:solidFill>
              </a:rPr>
              <a:t>when communication must be fast, </a:t>
            </a:r>
            <a:r>
              <a:rPr lang="en-GB" sz="1600" dirty="0" err="1">
                <a:solidFill>
                  <a:schemeClr val="tx1">
                    <a:lumMod val="75000"/>
                    <a:lumOff val="25000"/>
                  </a:schemeClr>
                </a:solidFill>
              </a:rPr>
              <a:t>eg</a:t>
            </a:r>
            <a:r>
              <a:rPr lang="en-GB" sz="1600" dirty="0">
                <a:solidFill>
                  <a:schemeClr val="tx1">
                    <a:lumMod val="75000"/>
                    <a:lumOff val="25000"/>
                  </a:schemeClr>
                </a:solidFill>
              </a:rPr>
              <a:t> "Attention, please check if the cover is complete!"</a:t>
            </a:r>
          </a:p>
          <a:p>
            <a:pPr marL="285750" indent="-285750">
              <a:buBlip>
                <a:blip r:embed="rId2"/>
              </a:buBlip>
            </a:pPr>
            <a:r>
              <a:rPr lang="en-GB" sz="1600" dirty="0">
                <a:solidFill>
                  <a:schemeClr val="tx1">
                    <a:lumMod val="75000"/>
                    <a:lumOff val="25000"/>
                  </a:schemeClr>
                </a:solidFill>
              </a:rPr>
              <a:t>when the sender depends on the undisputed transmission of the message, </a:t>
            </a:r>
            <a:r>
              <a:rPr lang="en-GB" sz="1600" dirty="0" err="1">
                <a:solidFill>
                  <a:schemeClr val="tx1">
                    <a:lumMod val="75000"/>
                    <a:lumOff val="25000"/>
                  </a:schemeClr>
                </a:solidFill>
              </a:rPr>
              <a:t>eg</a:t>
            </a:r>
            <a:r>
              <a:rPr lang="en-GB" sz="1600" dirty="0">
                <a:solidFill>
                  <a:schemeClr val="tx1">
                    <a:lumMod val="75000"/>
                    <a:lumOff val="25000"/>
                  </a:schemeClr>
                </a:solidFill>
              </a:rPr>
              <a:t>: "Ladies and gentlemen, the break is over!"</a:t>
            </a:r>
            <a:endParaRPr lang="pl-PL" sz="1600" dirty="0">
              <a:solidFill>
                <a:schemeClr val="tx1">
                  <a:lumMod val="75000"/>
                  <a:lumOff val="25000"/>
                </a:schemeClr>
              </a:solidFill>
            </a:endParaRPr>
          </a:p>
          <a:p>
            <a:pPr marL="285750" indent="-285750">
              <a:buBlip>
                <a:blip r:embed="rId2"/>
              </a:buBlip>
            </a:pPr>
            <a:endParaRPr lang="pl-PL" sz="1600" dirty="0">
              <a:solidFill>
                <a:schemeClr val="tx1">
                  <a:lumMod val="75000"/>
                  <a:lumOff val="25000"/>
                </a:schemeClr>
              </a:solidFill>
            </a:endParaRPr>
          </a:p>
          <a:p>
            <a:pPr marL="285750" indent="-285750">
              <a:buBlip>
                <a:blip r:embed="rId2"/>
              </a:buBlip>
            </a:pPr>
            <a:endParaRPr lang="pl-PL" sz="1600" dirty="0">
              <a:solidFill>
                <a:schemeClr val="tx1">
                  <a:lumMod val="75000"/>
                  <a:lumOff val="25000"/>
                </a:schemeClr>
              </a:solidFill>
            </a:endParaRPr>
          </a:p>
          <a:p>
            <a:pPr marL="285750" indent="-285750">
              <a:buBlip>
                <a:blip r:embed="rId2"/>
              </a:buBlip>
            </a:pPr>
            <a:endParaRPr lang="pl-PL" sz="1700" dirty="0">
              <a:solidFill>
                <a:schemeClr val="tx1">
                  <a:lumMod val="75000"/>
                  <a:lumOff val="25000"/>
                </a:schemeClr>
              </a:solidFill>
            </a:endParaRPr>
          </a:p>
        </p:txBody>
      </p:sp>
      <p:pic>
        <p:nvPicPr>
          <p:cNvPr id="21" name="Obraz 20">
            <a:extLst>
              <a:ext uri="{FF2B5EF4-FFF2-40B4-BE49-F238E27FC236}">
                <a16:creationId xmlns:a16="http://schemas.microsoft.com/office/drawing/2014/main" id="{89C0AC11-FED3-4A61-856D-AC32A67AA9A2}"/>
              </a:ext>
            </a:extLst>
          </p:cNvPr>
          <p:cNvPicPr preferRelativeResize="0">
            <a:picLocks/>
          </p:cNvPicPr>
          <p:nvPr/>
        </p:nvPicPr>
        <p:blipFill>
          <a:blip r:embed="rId3"/>
          <a:stretch>
            <a:fillRect/>
          </a:stretch>
        </p:blipFill>
        <p:spPr>
          <a:xfrm rot="16200000" flipH="1">
            <a:off x="7308371" y="1521318"/>
            <a:ext cx="74510" cy="2448272"/>
          </a:xfrm>
          <a:prstGeom prst="rect">
            <a:avLst/>
          </a:prstGeom>
        </p:spPr>
      </p:pic>
      <p:sp>
        <p:nvSpPr>
          <p:cNvPr id="22" name="Dymek mowy: prostokąt 21">
            <a:extLst>
              <a:ext uri="{FF2B5EF4-FFF2-40B4-BE49-F238E27FC236}">
                <a16:creationId xmlns:a16="http://schemas.microsoft.com/office/drawing/2014/main" id="{D4227889-FF4F-4B3A-98F6-604B3287E849}"/>
              </a:ext>
            </a:extLst>
          </p:cNvPr>
          <p:cNvSpPr/>
          <p:nvPr/>
        </p:nvSpPr>
        <p:spPr>
          <a:xfrm>
            <a:off x="8328248" y="2377320"/>
            <a:ext cx="2585101" cy="727646"/>
          </a:xfrm>
          <a:prstGeom prst="wedgeRectCallout">
            <a:avLst>
              <a:gd name="adj1" fmla="val -22442"/>
              <a:gd name="adj2" fmla="val 31124"/>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RECIEVER</a:t>
            </a:r>
          </a:p>
        </p:txBody>
      </p:sp>
      <p:sp>
        <p:nvSpPr>
          <p:cNvPr id="23" name="Dymek mowy: prostokąt 22">
            <a:extLst>
              <a:ext uri="{FF2B5EF4-FFF2-40B4-BE49-F238E27FC236}">
                <a16:creationId xmlns:a16="http://schemas.microsoft.com/office/drawing/2014/main" id="{8119A7F7-B01F-43DB-8DA4-1CE81F43BF51}"/>
              </a:ext>
            </a:extLst>
          </p:cNvPr>
          <p:cNvSpPr/>
          <p:nvPr/>
        </p:nvSpPr>
        <p:spPr>
          <a:xfrm>
            <a:off x="4511953" y="2381631"/>
            <a:ext cx="2585101" cy="727646"/>
          </a:xfrm>
          <a:prstGeom prst="wedgeRectCallout">
            <a:avLst>
              <a:gd name="adj1" fmla="val 22712"/>
              <a:gd name="adj2" fmla="val 31124"/>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SENDER</a:t>
            </a:r>
          </a:p>
        </p:txBody>
      </p:sp>
      <p:sp>
        <p:nvSpPr>
          <p:cNvPr id="24" name="Trójkąt prostokątny 23">
            <a:extLst>
              <a:ext uri="{FF2B5EF4-FFF2-40B4-BE49-F238E27FC236}">
                <a16:creationId xmlns:a16="http://schemas.microsoft.com/office/drawing/2014/main" id="{24F39EC0-3FC3-4970-A2CB-521256F7D54E}"/>
              </a:ext>
            </a:extLst>
          </p:cNvPr>
          <p:cNvSpPr/>
          <p:nvPr/>
        </p:nvSpPr>
        <p:spPr>
          <a:xfrm rot="13500000">
            <a:off x="8115930" y="2630821"/>
            <a:ext cx="214862" cy="214862"/>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Prostokąt 24">
            <a:extLst>
              <a:ext uri="{FF2B5EF4-FFF2-40B4-BE49-F238E27FC236}">
                <a16:creationId xmlns:a16="http://schemas.microsoft.com/office/drawing/2014/main" id="{CEA6AFF9-39D1-4BF7-AF7E-7652615E842E}"/>
              </a:ext>
            </a:extLst>
          </p:cNvPr>
          <p:cNvSpPr/>
          <p:nvPr/>
        </p:nvSpPr>
        <p:spPr>
          <a:xfrm>
            <a:off x="4511953" y="1788432"/>
            <a:ext cx="6401396" cy="423193"/>
          </a:xfrm>
          <a:prstGeom prst="rect">
            <a:avLst/>
          </a:prstGeom>
        </p:spPr>
        <p:txBody>
          <a:bodyPr wrap="square">
            <a:spAutoFit/>
          </a:bodyPr>
          <a:lstStyle/>
          <a:p>
            <a:pPr algn="ctr">
              <a:lnSpc>
                <a:spcPct val="114000"/>
              </a:lnSpc>
              <a:spcAft>
                <a:spcPts val="600"/>
              </a:spcAft>
            </a:pPr>
            <a:r>
              <a:rPr lang="pl-PL" sz="2000" b="1" dirty="0">
                <a:solidFill>
                  <a:schemeClr val="tx1">
                    <a:lumMod val="75000"/>
                    <a:lumOff val="25000"/>
                  </a:schemeClr>
                </a:solidFill>
              </a:rPr>
              <a:t>ONE WAY COMMUNICATION</a:t>
            </a:r>
          </a:p>
        </p:txBody>
      </p:sp>
      <p:pic>
        <p:nvPicPr>
          <p:cNvPr id="15" name="Obraz 14">
            <a:extLst>
              <a:ext uri="{FF2B5EF4-FFF2-40B4-BE49-F238E27FC236}">
                <a16:creationId xmlns:a16="http://schemas.microsoft.com/office/drawing/2014/main" id="{3D100789-D57D-4231-BA73-2F75EA2DC617}"/>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3000"/>
                    </a14:imgEffect>
                  </a14:imgLayer>
                </a14:imgProps>
              </a:ext>
              <a:ext uri="{28A0092B-C50C-407E-A947-70E740481C1C}">
                <a14:useLocalDpi xmlns:a14="http://schemas.microsoft.com/office/drawing/2010/main" val="0"/>
              </a:ext>
            </a:extLst>
          </a:blip>
          <a:srcRect l="46150" t="175" r="-58" b="175"/>
          <a:stretch/>
        </p:blipFill>
        <p:spPr>
          <a:xfrm>
            <a:off x="0" y="1616526"/>
            <a:ext cx="4222066" cy="5237633"/>
          </a:xfrm>
          <a:prstGeom prst="rect">
            <a:avLst/>
          </a:prstGeom>
        </p:spPr>
      </p:pic>
      <p:pic>
        <p:nvPicPr>
          <p:cNvPr id="12" name="Obraz 11">
            <a:extLst>
              <a:ext uri="{FF2B5EF4-FFF2-40B4-BE49-F238E27FC236}">
                <a16:creationId xmlns:a16="http://schemas.microsoft.com/office/drawing/2014/main" id="{6E18D9AC-8035-41FF-A6AE-5D616F554C9E}"/>
              </a:ext>
            </a:extLst>
          </p:cNvPr>
          <p:cNvPicPr>
            <a:picLocks noChangeAspect="1"/>
          </p:cNvPicPr>
          <p:nvPr/>
        </p:nvPicPr>
        <p:blipFill>
          <a:blip r:embed="rId3"/>
          <a:stretch>
            <a:fillRect/>
          </a:stretch>
        </p:blipFill>
        <p:spPr>
          <a:xfrm rot="5400000" flipH="1">
            <a:off x="1995168" y="-494508"/>
            <a:ext cx="231727" cy="4222067"/>
          </a:xfrm>
          <a:prstGeom prst="rect">
            <a:avLst/>
          </a:prstGeom>
        </p:spPr>
      </p:pic>
    </p:spTree>
    <p:extLst>
      <p:ext uri="{BB962C8B-B14F-4D97-AF65-F5344CB8AC3E}">
        <p14:creationId xmlns:p14="http://schemas.microsoft.com/office/powerpoint/2010/main" val="2687623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29</a:t>
            </a:fld>
            <a:endParaRPr lang="en-US" altLang="pl-PL"/>
          </a:p>
        </p:txBody>
      </p:sp>
      <p:pic>
        <p:nvPicPr>
          <p:cNvPr id="12" name="Obraz 11">
            <a:extLst>
              <a:ext uri="{FF2B5EF4-FFF2-40B4-BE49-F238E27FC236}">
                <a16:creationId xmlns:a16="http://schemas.microsoft.com/office/drawing/2014/main" id="{56F41EE5-5D94-4110-B10B-EB1A14987A31}"/>
              </a:ext>
            </a:extLst>
          </p:cNvPr>
          <p:cNvPicPr preferRelativeResize="0">
            <a:picLocks/>
          </p:cNvPicPr>
          <p:nvPr/>
        </p:nvPicPr>
        <p:blipFill>
          <a:blip r:embed="rId2"/>
          <a:stretch>
            <a:fillRect/>
          </a:stretch>
        </p:blipFill>
        <p:spPr>
          <a:xfrm rot="16200000" flipH="1">
            <a:off x="7308371" y="1663739"/>
            <a:ext cx="74510" cy="2448272"/>
          </a:xfrm>
          <a:prstGeom prst="rect">
            <a:avLst/>
          </a:prstGeom>
        </p:spPr>
      </p:pic>
      <p:sp>
        <p:nvSpPr>
          <p:cNvPr id="13" name="Trójkąt prostokątny 12">
            <a:extLst>
              <a:ext uri="{FF2B5EF4-FFF2-40B4-BE49-F238E27FC236}">
                <a16:creationId xmlns:a16="http://schemas.microsoft.com/office/drawing/2014/main" id="{7AE760D5-812B-4E65-A266-A080F3FFB682}"/>
              </a:ext>
            </a:extLst>
          </p:cNvPr>
          <p:cNvSpPr/>
          <p:nvPr/>
        </p:nvSpPr>
        <p:spPr>
          <a:xfrm rot="2700000">
            <a:off x="7086264" y="2773242"/>
            <a:ext cx="214862" cy="214862"/>
          </a:xfrm>
          <a:prstGeom prst="rtTriangle">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ole tekstowe 13">
            <a:extLst>
              <a:ext uri="{FF2B5EF4-FFF2-40B4-BE49-F238E27FC236}">
                <a16:creationId xmlns:a16="http://schemas.microsoft.com/office/drawing/2014/main" id="{FE5A841F-75B2-4EE3-B294-5BCDD6F6C7DE}"/>
              </a:ext>
            </a:extLst>
          </p:cNvPr>
          <p:cNvSpPr txBox="1"/>
          <p:nvPr/>
        </p:nvSpPr>
        <p:spPr>
          <a:xfrm>
            <a:off x="6698815" y="1496292"/>
            <a:ext cx="1561389" cy="369332"/>
          </a:xfrm>
          <a:prstGeom prst="rect">
            <a:avLst/>
          </a:prstGeom>
          <a:noFill/>
        </p:spPr>
        <p:txBody>
          <a:bodyPr wrap="none" rtlCol="0">
            <a:spAutoFit/>
          </a:bodyPr>
          <a:lstStyle/>
          <a:p>
            <a:r>
              <a:rPr lang="pl-PL" b="1" dirty="0">
                <a:solidFill>
                  <a:srgbClr val="FFAC06"/>
                </a:solidFill>
              </a:rPr>
              <a:t>GROUP WORK</a:t>
            </a:r>
          </a:p>
        </p:txBody>
      </p:sp>
      <p:sp>
        <p:nvSpPr>
          <p:cNvPr id="15" name="Prostokąt 14">
            <a:extLst>
              <a:ext uri="{FF2B5EF4-FFF2-40B4-BE49-F238E27FC236}">
                <a16:creationId xmlns:a16="http://schemas.microsoft.com/office/drawing/2014/main" id="{48B122E3-C144-4255-86CA-782406DC4433}"/>
              </a:ext>
            </a:extLst>
          </p:cNvPr>
          <p:cNvSpPr/>
          <p:nvPr/>
        </p:nvSpPr>
        <p:spPr>
          <a:xfrm>
            <a:off x="0" y="3104966"/>
            <a:ext cx="12192000" cy="2505300"/>
          </a:xfrm>
          <a:prstGeom prst="rect">
            <a:avLst/>
          </a:prstGeom>
          <a:solidFill>
            <a:srgbClr val="FBBE0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FFC000"/>
              </a:solidFill>
            </a:endParaRPr>
          </a:p>
        </p:txBody>
      </p:sp>
      <p:sp>
        <p:nvSpPr>
          <p:cNvPr id="17" name="Prostokąt 16">
            <a:extLst>
              <a:ext uri="{FF2B5EF4-FFF2-40B4-BE49-F238E27FC236}">
                <a16:creationId xmlns:a16="http://schemas.microsoft.com/office/drawing/2014/main" id="{032260EA-6BBC-41E5-9ADB-01353D4C273D}"/>
              </a:ext>
            </a:extLst>
          </p:cNvPr>
          <p:cNvSpPr/>
          <p:nvPr/>
        </p:nvSpPr>
        <p:spPr>
          <a:xfrm>
            <a:off x="8328248" y="5610266"/>
            <a:ext cx="3863752" cy="72009"/>
          </a:xfrm>
          <a:prstGeom prst="rect">
            <a:avLst/>
          </a:prstGeom>
          <a:solidFill>
            <a:srgbClr val="F39D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8" name="Prostokąt 17">
            <a:extLst>
              <a:ext uri="{FF2B5EF4-FFF2-40B4-BE49-F238E27FC236}">
                <a16:creationId xmlns:a16="http://schemas.microsoft.com/office/drawing/2014/main" id="{22E05EB5-4091-4F3C-AA3F-7EFC1789B3C2}"/>
              </a:ext>
            </a:extLst>
          </p:cNvPr>
          <p:cNvSpPr/>
          <p:nvPr/>
        </p:nvSpPr>
        <p:spPr>
          <a:xfrm>
            <a:off x="4439201" y="3214250"/>
            <a:ext cx="7466304" cy="2505301"/>
          </a:xfrm>
          <a:prstGeom prst="rect">
            <a:avLst/>
          </a:prstGeom>
        </p:spPr>
        <p:txBody>
          <a:bodyPr wrap="square">
            <a:spAutoFit/>
          </a:bodyPr>
          <a:lstStyle/>
          <a:p>
            <a:pPr>
              <a:lnSpc>
                <a:spcPct val="114000"/>
              </a:lnSpc>
              <a:spcAft>
                <a:spcPts val="600"/>
              </a:spcAft>
            </a:pPr>
            <a:r>
              <a:rPr lang="pl-PL" sz="2000" b="1" dirty="0">
                <a:solidFill>
                  <a:schemeClr val="bg1"/>
                </a:solidFill>
              </a:rPr>
              <a:t>IS ADVISED:</a:t>
            </a:r>
          </a:p>
          <a:p>
            <a:pPr marL="285750" indent="-285750">
              <a:buBlip>
                <a:blip r:embed="rId3"/>
              </a:buBlip>
            </a:pPr>
            <a:r>
              <a:rPr lang="en-GB" sz="1600" dirty="0">
                <a:solidFill>
                  <a:schemeClr val="tx1">
                    <a:lumMod val="75000"/>
                    <a:lumOff val="25000"/>
                  </a:schemeClr>
                </a:solidFill>
              </a:rPr>
              <a:t>when perfection is important, </a:t>
            </a:r>
            <a:r>
              <a:rPr lang="en-GB" sz="1600" dirty="0" err="1">
                <a:solidFill>
                  <a:schemeClr val="tx1">
                    <a:lumMod val="75000"/>
                    <a:lumOff val="25000"/>
                  </a:schemeClr>
                </a:solidFill>
              </a:rPr>
              <a:t>eg</a:t>
            </a:r>
            <a:r>
              <a:rPr lang="en-GB" sz="1600" dirty="0">
                <a:solidFill>
                  <a:schemeClr val="tx1">
                    <a:lumMod val="75000"/>
                    <a:lumOff val="25000"/>
                  </a:schemeClr>
                </a:solidFill>
              </a:rPr>
              <a:t> when handling exceptional guests, e.g. VIPs,</a:t>
            </a:r>
          </a:p>
          <a:p>
            <a:pPr marL="285750" indent="-285750">
              <a:buBlip>
                <a:blip r:embed="rId3"/>
              </a:buBlip>
            </a:pPr>
            <a:r>
              <a:rPr lang="en-GB" sz="1600" dirty="0">
                <a:solidFill>
                  <a:schemeClr val="tx1">
                    <a:lumMod val="75000"/>
                    <a:lumOff val="25000"/>
                  </a:schemeClr>
                </a:solidFill>
              </a:rPr>
              <a:t>when the trainer wants beneficiaries to participate in something,  e.g. in analysing the course of the KOLB’S CYCLE,</a:t>
            </a:r>
          </a:p>
          <a:p>
            <a:pPr marL="285750" indent="-285750">
              <a:buBlip>
                <a:blip r:embed="rId3"/>
              </a:buBlip>
            </a:pPr>
            <a:r>
              <a:rPr lang="en-GB" sz="1600" dirty="0">
                <a:solidFill>
                  <a:schemeClr val="tx1">
                    <a:lumMod val="75000"/>
                    <a:lumOff val="25000"/>
                  </a:schemeClr>
                </a:solidFill>
              </a:rPr>
              <a:t>when we want to get to know the point of view, </a:t>
            </a:r>
            <a:r>
              <a:rPr lang="en-GB" sz="1600" dirty="0" err="1">
                <a:solidFill>
                  <a:schemeClr val="tx1">
                    <a:lumMod val="75000"/>
                    <a:lumOff val="25000"/>
                  </a:schemeClr>
                </a:solidFill>
              </a:rPr>
              <a:t>eg</a:t>
            </a:r>
            <a:r>
              <a:rPr lang="en-GB" sz="1600" dirty="0">
                <a:solidFill>
                  <a:schemeClr val="tx1">
                    <a:lumMod val="75000"/>
                    <a:lumOff val="25000"/>
                  </a:schemeClr>
                </a:solidFill>
              </a:rPr>
              <a:t> why flambéed vegetables and fruits are tastier than those given classically,</a:t>
            </a:r>
          </a:p>
          <a:p>
            <a:pPr marL="285750" indent="-285750">
              <a:buBlip>
                <a:blip r:embed="rId3"/>
              </a:buBlip>
            </a:pPr>
            <a:r>
              <a:rPr lang="en-GB" sz="1600" dirty="0">
                <a:solidFill>
                  <a:schemeClr val="tx1">
                    <a:lumMod val="75000"/>
                    <a:lumOff val="25000"/>
                  </a:schemeClr>
                </a:solidFill>
              </a:rPr>
              <a:t>when the trainer wants to minimise the likelihood of error, </a:t>
            </a:r>
            <a:r>
              <a:rPr lang="en-GB" sz="1600" dirty="0" err="1">
                <a:solidFill>
                  <a:schemeClr val="tx1">
                    <a:lumMod val="75000"/>
                    <a:lumOff val="25000"/>
                  </a:schemeClr>
                </a:solidFill>
              </a:rPr>
              <a:t>eg</a:t>
            </a:r>
            <a:r>
              <a:rPr lang="en-GB" sz="1600" dirty="0">
                <a:solidFill>
                  <a:schemeClr val="tx1">
                    <a:lumMod val="75000"/>
                    <a:lumOff val="25000"/>
                  </a:schemeClr>
                </a:solidFill>
              </a:rPr>
              <a:t> incorrect table coverage.</a:t>
            </a:r>
            <a:endParaRPr lang="pl-PL" sz="1600" dirty="0">
              <a:solidFill>
                <a:schemeClr val="tx1">
                  <a:lumMod val="75000"/>
                  <a:lumOff val="25000"/>
                </a:schemeClr>
              </a:solidFill>
            </a:endParaRPr>
          </a:p>
          <a:p>
            <a:pPr marL="285750" indent="-285750">
              <a:buBlip>
                <a:blip r:embed="rId3"/>
              </a:buBlip>
            </a:pPr>
            <a:endParaRPr lang="pl-PL" sz="1700" dirty="0">
              <a:solidFill>
                <a:schemeClr val="tx1">
                  <a:lumMod val="75000"/>
                  <a:lumOff val="25000"/>
                </a:schemeClr>
              </a:solidFill>
            </a:endParaRPr>
          </a:p>
        </p:txBody>
      </p:sp>
      <p:pic>
        <p:nvPicPr>
          <p:cNvPr id="19" name="Obraz 18">
            <a:extLst>
              <a:ext uri="{FF2B5EF4-FFF2-40B4-BE49-F238E27FC236}">
                <a16:creationId xmlns:a16="http://schemas.microsoft.com/office/drawing/2014/main" id="{4F239D26-0CC7-4043-8D44-93E9391759F9}"/>
              </a:ext>
            </a:extLst>
          </p:cNvPr>
          <p:cNvPicPr preferRelativeResize="0">
            <a:picLocks/>
          </p:cNvPicPr>
          <p:nvPr/>
        </p:nvPicPr>
        <p:blipFill>
          <a:blip r:embed="rId2"/>
          <a:stretch>
            <a:fillRect/>
          </a:stretch>
        </p:blipFill>
        <p:spPr>
          <a:xfrm rot="16200000" flipH="1">
            <a:off x="7308371" y="1353315"/>
            <a:ext cx="74510" cy="2448272"/>
          </a:xfrm>
          <a:prstGeom prst="rect">
            <a:avLst/>
          </a:prstGeom>
        </p:spPr>
      </p:pic>
      <p:sp>
        <p:nvSpPr>
          <p:cNvPr id="20" name="Dymek mowy: prostokąt 19">
            <a:extLst>
              <a:ext uri="{FF2B5EF4-FFF2-40B4-BE49-F238E27FC236}">
                <a16:creationId xmlns:a16="http://schemas.microsoft.com/office/drawing/2014/main" id="{00A6457B-D1DB-4A4C-A013-6E3B6B046BB2}"/>
              </a:ext>
            </a:extLst>
          </p:cNvPr>
          <p:cNvSpPr/>
          <p:nvPr/>
        </p:nvSpPr>
        <p:spPr>
          <a:xfrm>
            <a:off x="8328248" y="2377320"/>
            <a:ext cx="2585101" cy="727646"/>
          </a:xfrm>
          <a:prstGeom prst="wedgeRectCallout">
            <a:avLst>
              <a:gd name="adj1" fmla="val -22442"/>
              <a:gd name="adj2" fmla="val 31124"/>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RECIEVER</a:t>
            </a:r>
          </a:p>
        </p:txBody>
      </p:sp>
      <p:sp>
        <p:nvSpPr>
          <p:cNvPr id="21" name="Dymek mowy: prostokąt 20">
            <a:extLst>
              <a:ext uri="{FF2B5EF4-FFF2-40B4-BE49-F238E27FC236}">
                <a16:creationId xmlns:a16="http://schemas.microsoft.com/office/drawing/2014/main" id="{11DE3F57-1DC9-4AA1-99CC-4397CDFD2C61}"/>
              </a:ext>
            </a:extLst>
          </p:cNvPr>
          <p:cNvSpPr/>
          <p:nvPr/>
        </p:nvSpPr>
        <p:spPr>
          <a:xfrm>
            <a:off x="4511953" y="2381631"/>
            <a:ext cx="2585101" cy="727646"/>
          </a:xfrm>
          <a:prstGeom prst="wedgeRectCallout">
            <a:avLst>
              <a:gd name="adj1" fmla="val 22712"/>
              <a:gd name="adj2" fmla="val 31124"/>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SENDER</a:t>
            </a:r>
          </a:p>
        </p:txBody>
      </p:sp>
      <p:sp>
        <p:nvSpPr>
          <p:cNvPr id="22" name="Trójkąt prostokątny 21">
            <a:extLst>
              <a:ext uri="{FF2B5EF4-FFF2-40B4-BE49-F238E27FC236}">
                <a16:creationId xmlns:a16="http://schemas.microsoft.com/office/drawing/2014/main" id="{CFC04BD6-C355-407A-BC1C-B4F97B6379C1}"/>
              </a:ext>
            </a:extLst>
          </p:cNvPr>
          <p:cNvSpPr/>
          <p:nvPr/>
        </p:nvSpPr>
        <p:spPr>
          <a:xfrm rot="13500000">
            <a:off x="8115930" y="2462818"/>
            <a:ext cx="214862" cy="214862"/>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rostokąt 22">
            <a:extLst>
              <a:ext uri="{FF2B5EF4-FFF2-40B4-BE49-F238E27FC236}">
                <a16:creationId xmlns:a16="http://schemas.microsoft.com/office/drawing/2014/main" id="{8E33EC98-F33E-415E-89C2-540A0D8A31C9}"/>
              </a:ext>
            </a:extLst>
          </p:cNvPr>
          <p:cNvSpPr/>
          <p:nvPr/>
        </p:nvSpPr>
        <p:spPr>
          <a:xfrm>
            <a:off x="4511953" y="1788432"/>
            <a:ext cx="6401396" cy="423193"/>
          </a:xfrm>
          <a:prstGeom prst="rect">
            <a:avLst/>
          </a:prstGeom>
        </p:spPr>
        <p:txBody>
          <a:bodyPr wrap="square">
            <a:spAutoFit/>
          </a:bodyPr>
          <a:lstStyle/>
          <a:p>
            <a:pPr algn="ctr">
              <a:lnSpc>
                <a:spcPct val="114000"/>
              </a:lnSpc>
              <a:spcAft>
                <a:spcPts val="600"/>
              </a:spcAft>
            </a:pPr>
            <a:r>
              <a:rPr lang="pl-PL" sz="2000" b="1" dirty="0">
                <a:solidFill>
                  <a:schemeClr val="tx1">
                    <a:lumMod val="75000"/>
                    <a:lumOff val="25000"/>
                  </a:schemeClr>
                </a:solidFill>
              </a:rPr>
              <a:t>TWO-WAY COMMUNICATION</a:t>
            </a:r>
          </a:p>
        </p:txBody>
      </p:sp>
      <p:pic>
        <p:nvPicPr>
          <p:cNvPr id="25" name="Obraz 24">
            <a:extLst>
              <a:ext uri="{FF2B5EF4-FFF2-40B4-BE49-F238E27FC236}">
                <a16:creationId xmlns:a16="http://schemas.microsoft.com/office/drawing/2014/main" id="{F455AA33-CDDB-46C8-953F-2BFEAE27E66A}"/>
              </a:ext>
            </a:extLst>
          </p:cNvPr>
          <p:cNvPicPr>
            <a:picLocks noChangeAspect="1"/>
          </p:cNvPicPr>
          <p:nvPr/>
        </p:nvPicPr>
        <p:blipFill rotWithShape="1">
          <a:blip r:embed="rId4">
            <a:extLst>
              <a:ext uri="{28A0092B-C50C-407E-A947-70E740481C1C}">
                <a14:useLocalDpi xmlns:a14="http://schemas.microsoft.com/office/drawing/2010/main" val="0"/>
              </a:ext>
            </a:extLst>
          </a:blip>
          <a:srcRect l="16085" r="29604"/>
          <a:stretch/>
        </p:blipFill>
        <p:spPr>
          <a:xfrm>
            <a:off x="0" y="1623203"/>
            <a:ext cx="4205808" cy="5230955"/>
          </a:xfrm>
          <a:prstGeom prst="rect">
            <a:avLst/>
          </a:prstGeom>
        </p:spPr>
      </p:pic>
      <p:pic>
        <p:nvPicPr>
          <p:cNvPr id="16" name="Obraz 15">
            <a:extLst>
              <a:ext uri="{FF2B5EF4-FFF2-40B4-BE49-F238E27FC236}">
                <a16:creationId xmlns:a16="http://schemas.microsoft.com/office/drawing/2014/main" id="{00909803-C6D2-4925-B020-212031158C57}"/>
              </a:ext>
            </a:extLst>
          </p:cNvPr>
          <p:cNvPicPr>
            <a:picLocks noChangeAspect="1"/>
          </p:cNvPicPr>
          <p:nvPr/>
        </p:nvPicPr>
        <p:blipFill>
          <a:blip r:embed="rId2"/>
          <a:stretch>
            <a:fillRect/>
          </a:stretch>
        </p:blipFill>
        <p:spPr>
          <a:xfrm rot="5400000" flipH="1">
            <a:off x="1987039" y="-486379"/>
            <a:ext cx="231727" cy="4205809"/>
          </a:xfrm>
          <a:prstGeom prst="rect">
            <a:avLst/>
          </a:prstGeom>
        </p:spPr>
      </p:pic>
    </p:spTree>
    <p:extLst>
      <p:ext uri="{BB962C8B-B14F-4D97-AF65-F5344CB8AC3E}">
        <p14:creationId xmlns:p14="http://schemas.microsoft.com/office/powerpoint/2010/main" val="3721443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NapisaÄ, Planu, Biurko, Stwierdza, PiÃ³ro, PiÅmie">
            <a:extLst>
              <a:ext uri="{FF2B5EF4-FFF2-40B4-BE49-F238E27FC236}">
                <a16:creationId xmlns:a16="http://schemas.microsoft.com/office/drawing/2014/main" id="{FCF0B890-F629-4B16-ABE4-6D62FB48F5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03" r="8464"/>
          <a:stretch/>
        </p:blipFill>
        <p:spPr bwMode="auto">
          <a:xfrm>
            <a:off x="-1" y="1773869"/>
            <a:ext cx="4815469" cy="3959385"/>
          </a:xfrm>
          <a:prstGeom prst="rect">
            <a:avLst/>
          </a:prstGeom>
          <a:noFill/>
          <a:extLst>
            <a:ext uri="{909E8E84-426E-40DD-AFC4-6F175D3DCCD1}">
              <a14:hiddenFill xmlns:a14="http://schemas.microsoft.com/office/drawing/2010/main">
                <a:solidFill>
                  <a:srgbClr val="FFFFFF"/>
                </a:solidFill>
              </a14:hiddenFill>
            </a:ext>
          </a:extLst>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547337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WHAT IS A CAREER PATH?</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a:t>
            </a:fld>
            <a:endParaRPr lang="en-US" altLang="pl-PL"/>
          </a:p>
        </p:txBody>
      </p:sp>
      <p:sp>
        <p:nvSpPr>
          <p:cNvPr id="7" name="Podtytuł 2">
            <a:extLst>
              <a:ext uri="{FF2B5EF4-FFF2-40B4-BE49-F238E27FC236}">
                <a16:creationId xmlns:a16="http://schemas.microsoft.com/office/drawing/2014/main" id="{83702B77-581F-4241-86B0-E2295AB188D1}"/>
              </a:ext>
            </a:extLst>
          </p:cNvPr>
          <p:cNvSpPr txBox="1">
            <a:spLocks/>
          </p:cNvSpPr>
          <p:nvPr/>
        </p:nvSpPr>
        <p:spPr bwMode="auto">
          <a:xfrm>
            <a:off x="5273143" y="2996952"/>
            <a:ext cx="6192688"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4000"/>
              </a:lnSpc>
              <a:spcAft>
                <a:spcPts val="600"/>
              </a:spcAft>
              <a:buNone/>
            </a:pPr>
            <a:r>
              <a:rPr lang="pl-PL" sz="1800" dirty="0">
                <a:solidFill>
                  <a:schemeClr val="tx1">
                    <a:lumMod val="75000"/>
                    <a:lumOff val="25000"/>
                  </a:schemeClr>
                </a:solidFill>
              </a:rPr>
              <a:t>In order to </a:t>
            </a:r>
            <a:r>
              <a:rPr lang="pl-PL" sz="1800" dirty="0" err="1">
                <a:solidFill>
                  <a:schemeClr val="tx1">
                    <a:lumMod val="75000"/>
                    <a:lumOff val="25000"/>
                  </a:schemeClr>
                </a:solidFill>
              </a:rPr>
              <a:t>become</a:t>
            </a:r>
            <a:r>
              <a:rPr lang="pl-PL" sz="1800" dirty="0">
                <a:solidFill>
                  <a:schemeClr val="tx1">
                    <a:lumMod val="75000"/>
                    <a:lumOff val="25000"/>
                  </a:schemeClr>
                </a:solidFill>
              </a:rPr>
              <a:t> a </a:t>
            </a:r>
            <a:r>
              <a:rPr lang="pl-PL" sz="1800" dirty="0" err="1">
                <a:solidFill>
                  <a:schemeClr val="tx1">
                    <a:lumMod val="75000"/>
                    <a:lumOff val="25000"/>
                  </a:schemeClr>
                </a:solidFill>
              </a:rPr>
              <a:t>waiter</a:t>
            </a:r>
            <a:r>
              <a:rPr lang="pl-PL" sz="1800" dirty="0">
                <a:solidFill>
                  <a:schemeClr val="tx1">
                    <a:lumMod val="75000"/>
                    <a:lumOff val="25000"/>
                  </a:schemeClr>
                </a:solidFill>
              </a:rPr>
              <a:t> a student:</a:t>
            </a:r>
          </a:p>
          <a:p>
            <a:pPr>
              <a:lnSpc>
                <a:spcPct val="114000"/>
              </a:lnSpc>
              <a:spcAft>
                <a:spcPts val="600"/>
              </a:spcAft>
              <a:buBlip>
                <a:blip r:embed="rId3"/>
              </a:buBlip>
            </a:pPr>
            <a:r>
              <a:rPr lang="pl-PL" sz="1800" dirty="0" err="1">
                <a:solidFill>
                  <a:schemeClr val="tx1">
                    <a:lumMod val="75000"/>
                    <a:lumOff val="25000"/>
                  </a:schemeClr>
                </a:solidFill>
              </a:rPr>
              <a:t>Finishes</a:t>
            </a:r>
            <a:r>
              <a:rPr lang="pl-PL" sz="1800" dirty="0">
                <a:solidFill>
                  <a:schemeClr val="tx1">
                    <a:lumMod val="75000"/>
                    <a:lumOff val="25000"/>
                  </a:schemeClr>
                </a:solidFill>
              </a:rPr>
              <a:t> </a:t>
            </a:r>
            <a:r>
              <a:rPr lang="pl-PL" sz="1800" dirty="0" err="1">
                <a:solidFill>
                  <a:schemeClr val="tx1">
                    <a:lumMod val="75000"/>
                    <a:lumOff val="25000"/>
                  </a:schemeClr>
                </a:solidFill>
              </a:rPr>
              <a:t>their</a:t>
            </a:r>
            <a:r>
              <a:rPr lang="pl-PL" sz="1800" dirty="0">
                <a:solidFill>
                  <a:schemeClr val="tx1">
                    <a:lumMod val="75000"/>
                    <a:lumOff val="25000"/>
                  </a:schemeClr>
                </a:solidFill>
              </a:rPr>
              <a:t> </a:t>
            </a:r>
            <a:r>
              <a:rPr lang="pl-PL" sz="1800" dirty="0" err="1">
                <a:solidFill>
                  <a:schemeClr val="tx1">
                    <a:lumMod val="75000"/>
                    <a:lumOff val="25000"/>
                  </a:schemeClr>
                </a:solidFill>
              </a:rPr>
              <a:t>GCSEs</a:t>
            </a:r>
            <a:r>
              <a:rPr lang="pl-PL" sz="1800" dirty="0">
                <a:solidFill>
                  <a:schemeClr val="tx1">
                    <a:lumMod val="75000"/>
                    <a:lumOff val="25000"/>
                  </a:schemeClr>
                </a:solidFill>
              </a:rPr>
              <a:t>,</a:t>
            </a:r>
          </a:p>
          <a:p>
            <a:pPr>
              <a:lnSpc>
                <a:spcPct val="114000"/>
              </a:lnSpc>
              <a:spcAft>
                <a:spcPts val="600"/>
              </a:spcAft>
              <a:buBlip>
                <a:blip r:embed="rId3"/>
              </a:buBlip>
            </a:pPr>
            <a:r>
              <a:rPr lang="pl-PL" sz="1800" dirty="0" err="1">
                <a:solidFill>
                  <a:schemeClr val="tx1">
                    <a:lumMod val="75000"/>
                    <a:lumOff val="25000"/>
                  </a:schemeClr>
                </a:solidFill>
              </a:rPr>
              <a:t>Does</a:t>
            </a:r>
            <a:r>
              <a:rPr lang="pl-PL" sz="1800" dirty="0">
                <a:solidFill>
                  <a:schemeClr val="tx1">
                    <a:lumMod val="75000"/>
                    <a:lumOff val="25000"/>
                  </a:schemeClr>
                </a:solidFill>
              </a:rPr>
              <a:t> a BTEC in </a:t>
            </a:r>
            <a:r>
              <a:rPr lang="pl-PL" sz="1800" dirty="0" err="1">
                <a:solidFill>
                  <a:schemeClr val="tx1">
                    <a:lumMod val="75000"/>
                    <a:lumOff val="25000"/>
                  </a:schemeClr>
                </a:solidFill>
              </a:rPr>
              <a:t>hospitality</a:t>
            </a:r>
            <a:r>
              <a:rPr lang="pl-PL" sz="1800" dirty="0">
                <a:solidFill>
                  <a:schemeClr val="tx1">
                    <a:lumMod val="75000"/>
                    <a:lumOff val="25000"/>
                  </a:schemeClr>
                </a:solidFill>
              </a:rPr>
              <a:t> and </a:t>
            </a:r>
            <a:r>
              <a:rPr lang="pl-PL" sz="1800" dirty="0" err="1">
                <a:solidFill>
                  <a:schemeClr val="tx1">
                    <a:lumMod val="75000"/>
                    <a:lumOff val="25000"/>
                  </a:schemeClr>
                </a:solidFill>
              </a:rPr>
              <a:t>successfully</a:t>
            </a:r>
            <a:r>
              <a:rPr lang="pl-PL" sz="1800" dirty="0">
                <a:solidFill>
                  <a:schemeClr val="tx1">
                    <a:lumMod val="75000"/>
                    <a:lumOff val="25000"/>
                  </a:schemeClr>
                </a:solidFill>
              </a:rPr>
              <a:t> </a:t>
            </a:r>
            <a:r>
              <a:rPr lang="pl-PL" sz="1800" dirty="0" err="1">
                <a:solidFill>
                  <a:schemeClr val="tx1">
                    <a:lumMod val="75000"/>
                    <a:lumOff val="25000"/>
                  </a:schemeClr>
                </a:solidFill>
              </a:rPr>
              <a:t>passes</a:t>
            </a:r>
            <a:r>
              <a:rPr lang="pl-PL" sz="1800" dirty="0">
                <a:solidFill>
                  <a:schemeClr val="tx1">
                    <a:lumMod val="75000"/>
                    <a:lumOff val="25000"/>
                  </a:schemeClr>
                </a:solidFill>
              </a:rPr>
              <a:t> </a:t>
            </a:r>
          </a:p>
        </p:txBody>
      </p:sp>
      <p:sp>
        <p:nvSpPr>
          <p:cNvPr id="8" name="Prostokąt 7">
            <a:extLst>
              <a:ext uri="{FF2B5EF4-FFF2-40B4-BE49-F238E27FC236}">
                <a16:creationId xmlns:a16="http://schemas.microsoft.com/office/drawing/2014/main" id="{3AB30DDB-BA1F-49B3-8FE4-1966D8AFECD3}"/>
              </a:ext>
            </a:extLst>
          </p:cNvPr>
          <p:cNvSpPr/>
          <p:nvPr/>
        </p:nvSpPr>
        <p:spPr>
          <a:xfrm>
            <a:off x="5273143" y="2212065"/>
            <a:ext cx="5616625" cy="423193"/>
          </a:xfrm>
          <a:prstGeom prst="rect">
            <a:avLst/>
          </a:prstGeom>
        </p:spPr>
        <p:txBody>
          <a:bodyPr wrap="square">
            <a:spAutoFit/>
          </a:bodyPr>
          <a:lstStyle/>
          <a:p>
            <a:pPr>
              <a:lnSpc>
                <a:spcPct val="114000"/>
              </a:lnSpc>
              <a:spcAft>
                <a:spcPts val="0"/>
              </a:spcAft>
            </a:pPr>
            <a:r>
              <a:rPr lang="pl-PL" sz="2000" b="1" dirty="0">
                <a:solidFill>
                  <a:srgbClr val="FF8803"/>
                </a:solidFill>
              </a:rPr>
              <a:t>WAITER CAREER PATH : YOUNG PEOPLE</a:t>
            </a:r>
          </a:p>
        </p:txBody>
      </p:sp>
      <p:pic>
        <p:nvPicPr>
          <p:cNvPr id="9" name="Obraz 8">
            <a:extLst>
              <a:ext uri="{FF2B5EF4-FFF2-40B4-BE49-F238E27FC236}">
                <a16:creationId xmlns:a16="http://schemas.microsoft.com/office/drawing/2014/main" id="{EDC5EC5C-329B-4297-83AC-E79DCA840A5D}"/>
              </a:ext>
            </a:extLst>
          </p:cNvPr>
          <p:cNvPicPr>
            <a:picLocks noChangeAspect="1"/>
          </p:cNvPicPr>
          <p:nvPr/>
        </p:nvPicPr>
        <p:blipFill>
          <a:blip r:embed="rId4"/>
          <a:stretch>
            <a:fillRect/>
          </a:stretch>
        </p:blipFill>
        <p:spPr>
          <a:xfrm flipH="1">
            <a:off x="4818453" y="1773871"/>
            <a:ext cx="234498" cy="3959385"/>
          </a:xfrm>
          <a:prstGeom prst="rect">
            <a:avLst/>
          </a:prstGeom>
        </p:spPr>
      </p:pic>
    </p:spTree>
    <p:extLst>
      <p:ext uri="{BB962C8B-B14F-4D97-AF65-F5344CB8AC3E}">
        <p14:creationId xmlns:p14="http://schemas.microsoft.com/office/powerpoint/2010/main" val="2032000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iejsca Pracy, ZespÃ³Å, Spotkanie Biznesowe">
            <a:extLst>
              <a:ext uri="{FF2B5EF4-FFF2-40B4-BE49-F238E27FC236}">
                <a16:creationId xmlns:a16="http://schemas.microsoft.com/office/drawing/2014/main" id="{08B3F960-42FF-46B8-8403-58594EA1D3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750" r="16577"/>
          <a:stretch/>
        </p:blipFill>
        <p:spPr bwMode="auto">
          <a:xfrm>
            <a:off x="0" y="1440000"/>
            <a:ext cx="6187160" cy="5418000"/>
          </a:xfrm>
          <a:prstGeom prst="rect">
            <a:avLst/>
          </a:prstGeom>
          <a:noFill/>
          <a:extLst>
            <a:ext uri="{909E8E84-426E-40DD-AFC4-6F175D3DCCD1}">
              <a14:hiddenFill xmlns:a14="http://schemas.microsoft.com/office/drawing/2010/main">
                <a:solidFill>
                  <a:srgbClr val="FFFFFF"/>
                </a:solidFill>
              </a14:hiddenFill>
            </a:ext>
          </a:extLst>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30</a:t>
            </a:fld>
            <a:endParaRPr lang="en-US" altLang="pl-PL"/>
          </a:p>
        </p:txBody>
      </p:sp>
      <p:sp>
        <p:nvSpPr>
          <p:cNvPr id="10" name="Prostokąt 9">
            <a:extLst>
              <a:ext uri="{FF2B5EF4-FFF2-40B4-BE49-F238E27FC236}">
                <a16:creationId xmlns:a16="http://schemas.microsoft.com/office/drawing/2014/main" id="{DDC7533C-7839-4463-8B0B-B1DB9F808DDA}"/>
              </a:ext>
            </a:extLst>
          </p:cNvPr>
          <p:cNvSpPr/>
          <p:nvPr/>
        </p:nvSpPr>
        <p:spPr>
          <a:xfrm>
            <a:off x="5918277" y="1440000"/>
            <a:ext cx="6298232"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Tytuł 4">
            <a:extLst>
              <a:ext uri="{FF2B5EF4-FFF2-40B4-BE49-F238E27FC236}">
                <a16:creationId xmlns:a16="http://schemas.microsoft.com/office/drawing/2014/main" id="{4BD059DC-E389-4974-B263-7DDAA13A26A2}"/>
              </a:ext>
            </a:extLst>
          </p:cNvPr>
          <p:cNvSpPr>
            <a:spLocks noGrp="1"/>
          </p:cNvSpPr>
          <p:nvPr>
            <p:ph type="title"/>
          </p:nvPr>
        </p:nvSpPr>
        <p:spPr>
          <a:xfrm>
            <a:off x="5946488" y="1533823"/>
            <a:ext cx="6245512" cy="908504"/>
          </a:xfrm>
        </p:spPr>
        <p:txBody>
          <a:bodyPr/>
          <a:lstStyle/>
          <a:p>
            <a:pPr>
              <a:spcAft>
                <a:spcPts val="600"/>
              </a:spcAft>
            </a:pPr>
            <a:r>
              <a:rPr lang="pl-PL" sz="2000" b="1" dirty="0">
                <a:solidFill>
                  <a:schemeClr val="bg1"/>
                </a:solidFill>
              </a:rPr>
              <a:t>VERBAL COMMUNICATION TECHNIQUES</a:t>
            </a:r>
          </a:p>
        </p:txBody>
      </p:sp>
      <p:sp>
        <p:nvSpPr>
          <p:cNvPr id="13" name="Prostokąt 12">
            <a:extLst>
              <a:ext uri="{FF2B5EF4-FFF2-40B4-BE49-F238E27FC236}">
                <a16:creationId xmlns:a16="http://schemas.microsoft.com/office/drawing/2014/main" id="{3A670BA0-053E-454E-8E38-1069E61875F3}"/>
              </a:ext>
            </a:extLst>
          </p:cNvPr>
          <p:cNvSpPr/>
          <p:nvPr/>
        </p:nvSpPr>
        <p:spPr>
          <a:xfrm>
            <a:off x="6505215" y="2817630"/>
            <a:ext cx="5268124" cy="977082"/>
          </a:xfrm>
          <a:prstGeom prst="rect">
            <a:avLst/>
          </a:prstGeom>
          <a:solidFill>
            <a:srgbClr val="FBA103"/>
          </a:solidFill>
        </p:spPr>
        <p:txBody>
          <a:bodyPr wrap="square" lIns="180000" tIns="180000" rIns="252000" bIns="180000">
            <a:spAutoFit/>
          </a:bodyPr>
          <a:lstStyle/>
          <a:p>
            <a:pPr marL="285750" indent="-285750">
              <a:lnSpc>
                <a:spcPct val="114000"/>
              </a:lnSpc>
              <a:buBlip>
                <a:blip r:embed="rId3"/>
              </a:buBlip>
            </a:pPr>
            <a:r>
              <a:rPr lang="en-GB" dirty="0">
                <a:solidFill>
                  <a:schemeClr val="bg1"/>
                </a:solidFill>
              </a:rPr>
              <a:t>Techniques that increase the visibility of the message</a:t>
            </a:r>
            <a:endParaRPr lang="pl-PL" dirty="0">
              <a:solidFill>
                <a:schemeClr val="bg1"/>
              </a:solidFill>
            </a:endParaRPr>
          </a:p>
        </p:txBody>
      </p:sp>
      <p:sp>
        <p:nvSpPr>
          <p:cNvPr id="14" name="Prostokąt 13">
            <a:extLst>
              <a:ext uri="{FF2B5EF4-FFF2-40B4-BE49-F238E27FC236}">
                <a16:creationId xmlns:a16="http://schemas.microsoft.com/office/drawing/2014/main" id="{7DFF41BA-AA2B-450D-977B-4432E3DA2B19}"/>
              </a:ext>
            </a:extLst>
          </p:cNvPr>
          <p:cNvSpPr/>
          <p:nvPr/>
        </p:nvSpPr>
        <p:spPr>
          <a:xfrm>
            <a:off x="6505215" y="3894442"/>
            <a:ext cx="5268124" cy="977082"/>
          </a:xfrm>
          <a:prstGeom prst="rect">
            <a:avLst/>
          </a:prstGeom>
          <a:solidFill>
            <a:srgbClr val="FBA103"/>
          </a:solidFill>
        </p:spPr>
        <p:txBody>
          <a:bodyPr wrap="square" lIns="180000" tIns="180000" rIns="252000" bIns="180000">
            <a:spAutoFit/>
          </a:bodyPr>
          <a:lstStyle/>
          <a:p>
            <a:pPr marL="285750" indent="-285750">
              <a:lnSpc>
                <a:spcPct val="114000"/>
              </a:lnSpc>
              <a:buBlip>
                <a:blip r:embed="rId3"/>
              </a:buBlip>
            </a:pPr>
            <a:r>
              <a:rPr lang="en-GB" dirty="0">
                <a:solidFill>
                  <a:schemeClr val="bg1"/>
                </a:solidFill>
              </a:rPr>
              <a:t>Techniques that increase the clarity of the message</a:t>
            </a:r>
            <a:endParaRPr lang="pl-PL" dirty="0">
              <a:solidFill>
                <a:schemeClr val="bg1"/>
              </a:solidFill>
            </a:endParaRPr>
          </a:p>
        </p:txBody>
      </p:sp>
      <p:sp>
        <p:nvSpPr>
          <p:cNvPr id="15" name="Prostokąt 14">
            <a:extLst>
              <a:ext uri="{FF2B5EF4-FFF2-40B4-BE49-F238E27FC236}">
                <a16:creationId xmlns:a16="http://schemas.microsoft.com/office/drawing/2014/main" id="{E6E0F1A2-E7BC-4755-883E-7A3B84BECB79}"/>
              </a:ext>
            </a:extLst>
          </p:cNvPr>
          <p:cNvSpPr/>
          <p:nvPr/>
        </p:nvSpPr>
        <p:spPr>
          <a:xfrm>
            <a:off x="6516508" y="4964377"/>
            <a:ext cx="5268124" cy="661289"/>
          </a:xfrm>
          <a:prstGeom prst="rect">
            <a:avLst/>
          </a:prstGeom>
          <a:solidFill>
            <a:srgbClr val="FBA103"/>
          </a:solidFill>
        </p:spPr>
        <p:txBody>
          <a:bodyPr wrap="square" lIns="180000" tIns="180000" rIns="252000" bIns="180000">
            <a:spAutoFit/>
          </a:bodyPr>
          <a:lstStyle/>
          <a:p>
            <a:pPr marL="285750" indent="-285750">
              <a:lnSpc>
                <a:spcPct val="114000"/>
              </a:lnSpc>
              <a:buBlip>
                <a:blip r:embed="rId3"/>
              </a:buBlip>
            </a:pPr>
            <a:r>
              <a:rPr lang="pl-PL" dirty="0" err="1">
                <a:solidFill>
                  <a:schemeClr val="bg1"/>
                </a:solidFill>
              </a:rPr>
              <a:t>Techniques</a:t>
            </a:r>
            <a:r>
              <a:rPr lang="pl-PL" dirty="0">
                <a:solidFill>
                  <a:schemeClr val="bg1"/>
                </a:solidFill>
              </a:rPr>
              <a:t> for </a:t>
            </a:r>
            <a:r>
              <a:rPr lang="pl-PL" dirty="0" err="1">
                <a:solidFill>
                  <a:schemeClr val="bg1"/>
                </a:solidFill>
              </a:rPr>
              <a:t>increasing</a:t>
            </a:r>
            <a:r>
              <a:rPr lang="pl-PL" dirty="0">
                <a:solidFill>
                  <a:schemeClr val="bg1"/>
                </a:solidFill>
              </a:rPr>
              <a:t> </a:t>
            </a:r>
            <a:r>
              <a:rPr lang="pl-PL" dirty="0" err="1">
                <a:solidFill>
                  <a:schemeClr val="bg1"/>
                </a:solidFill>
              </a:rPr>
              <a:t>tension</a:t>
            </a:r>
            <a:endParaRPr lang="pl-PL" dirty="0">
              <a:solidFill>
                <a:schemeClr val="bg1"/>
              </a:solidFill>
            </a:endParaRPr>
          </a:p>
        </p:txBody>
      </p:sp>
      <p:sp>
        <p:nvSpPr>
          <p:cNvPr id="16" name="Prostokąt 15">
            <a:extLst>
              <a:ext uri="{FF2B5EF4-FFF2-40B4-BE49-F238E27FC236}">
                <a16:creationId xmlns:a16="http://schemas.microsoft.com/office/drawing/2014/main" id="{DF616AD7-2ACD-4266-ADB0-06886DA4F6AB}"/>
              </a:ext>
            </a:extLst>
          </p:cNvPr>
          <p:cNvSpPr/>
          <p:nvPr/>
        </p:nvSpPr>
        <p:spPr>
          <a:xfrm>
            <a:off x="6521692" y="5718519"/>
            <a:ext cx="5257756" cy="977082"/>
          </a:xfrm>
          <a:prstGeom prst="rect">
            <a:avLst/>
          </a:prstGeom>
          <a:solidFill>
            <a:srgbClr val="FBA103"/>
          </a:solidFill>
        </p:spPr>
        <p:txBody>
          <a:bodyPr wrap="square" lIns="180000" tIns="180000" rIns="252000" bIns="180000">
            <a:spAutoFit/>
          </a:bodyPr>
          <a:lstStyle/>
          <a:p>
            <a:pPr marL="285750" indent="-285750">
              <a:lnSpc>
                <a:spcPct val="114000"/>
              </a:lnSpc>
              <a:buBlip>
                <a:blip r:embed="rId3"/>
              </a:buBlip>
            </a:pPr>
            <a:r>
              <a:rPr lang="en-GB" dirty="0">
                <a:solidFill>
                  <a:schemeClr val="bg1"/>
                </a:solidFill>
              </a:rPr>
              <a:t>Techniques that improve the aesthetic impression</a:t>
            </a:r>
            <a:endParaRPr lang="pl-PL" dirty="0">
              <a:solidFill>
                <a:schemeClr val="bg1"/>
              </a:solidFill>
            </a:endParaRPr>
          </a:p>
        </p:txBody>
      </p:sp>
      <p:sp>
        <p:nvSpPr>
          <p:cNvPr id="17" name="Trójkąt prostokątny 16">
            <a:extLst>
              <a:ext uri="{FF2B5EF4-FFF2-40B4-BE49-F238E27FC236}">
                <a16:creationId xmlns:a16="http://schemas.microsoft.com/office/drawing/2014/main" id="{7481B773-EB49-4A6A-814C-701299D415E2}"/>
              </a:ext>
            </a:extLst>
          </p:cNvPr>
          <p:cNvSpPr/>
          <p:nvPr/>
        </p:nvSpPr>
        <p:spPr>
          <a:xfrm rot="10800000">
            <a:off x="5916281" y="2580558"/>
            <a:ext cx="270878" cy="200370"/>
          </a:xfrm>
          <a:prstGeom prst="rtTriangle">
            <a:avLst/>
          </a:prstGeom>
          <a:solidFill>
            <a:srgbClr val="191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2621733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68822027-BDD2-407D-814B-1A1850ACC037}"/>
              </a:ext>
            </a:extLst>
          </p:cNvPr>
          <p:cNvPicPr>
            <a:picLocks noChangeAspect="1"/>
          </p:cNvPicPr>
          <p:nvPr/>
        </p:nvPicPr>
        <p:blipFill rotWithShape="1">
          <a:blip r:embed="rId2">
            <a:extLst>
              <a:ext uri="{28A0092B-C50C-407E-A947-70E740481C1C}">
                <a14:useLocalDpi xmlns:a14="http://schemas.microsoft.com/office/drawing/2010/main" val="0"/>
              </a:ext>
            </a:extLst>
          </a:blip>
          <a:srcRect l="12723" r="11056"/>
          <a:stretch/>
        </p:blipFill>
        <p:spPr>
          <a:xfrm>
            <a:off x="1" y="1440000"/>
            <a:ext cx="6187158" cy="5418000"/>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31</a:t>
            </a:fld>
            <a:endParaRPr lang="en-US" altLang="pl-PL"/>
          </a:p>
        </p:txBody>
      </p:sp>
      <p:sp>
        <p:nvSpPr>
          <p:cNvPr id="10" name="Prostokąt 9">
            <a:extLst>
              <a:ext uri="{FF2B5EF4-FFF2-40B4-BE49-F238E27FC236}">
                <a16:creationId xmlns:a16="http://schemas.microsoft.com/office/drawing/2014/main" id="{F496A078-29C4-45D5-AB62-70397AE37EDB}"/>
              </a:ext>
            </a:extLst>
          </p:cNvPr>
          <p:cNvSpPr/>
          <p:nvPr/>
        </p:nvSpPr>
        <p:spPr>
          <a:xfrm>
            <a:off x="6187159" y="2580558"/>
            <a:ext cx="6004841" cy="2871831"/>
          </a:xfrm>
          <a:prstGeom prst="rect">
            <a:avLst/>
          </a:prstGeom>
          <a:solidFill>
            <a:srgbClr val="FBA103"/>
          </a:solidFill>
        </p:spPr>
        <p:txBody>
          <a:bodyPr wrap="square" lIns="180000" tIns="180000" rIns="252000" bIns="180000">
            <a:spAutoFit/>
          </a:bodyPr>
          <a:lstStyle/>
          <a:p>
            <a:pPr marL="285750" indent="-285750">
              <a:lnSpc>
                <a:spcPct val="114000"/>
              </a:lnSpc>
              <a:buBlip>
                <a:blip r:embed="rId3"/>
              </a:buBlip>
            </a:pPr>
            <a:r>
              <a:rPr lang="en-GB" dirty="0"/>
              <a:t>Example</a:t>
            </a:r>
            <a:r>
              <a:rPr lang="en-GB" dirty="0">
                <a:solidFill>
                  <a:schemeClr val="bg1"/>
                </a:solidFill>
              </a:rPr>
              <a:t> </a:t>
            </a:r>
            <a:r>
              <a:rPr lang="pl-PL" dirty="0">
                <a:solidFill>
                  <a:schemeClr val="bg1"/>
                </a:solidFill>
              </a:rPr>
              <a:t>–</a:t>
            </a:r>
            <a:r>
              <a:rPr lang="en-GB" dirty="0">
                <a:solidFill>
                  <a:schemeClr val="bg1"/>
                </a:solidFill>
              </a:rPr>
              <a:t> yesterday when flambéing cherry for a dessert, it happened to me ...</a:t>
            </a:r>
          </a:p>
          <a:p>
            <a:pPr marL="285750" indent="-285750">
              <a:lnSpc>
                <a:spcPct val="114000"/>
              </a:lnSpc>
              <a:buBlip>
                <a:blip r:embed="rId3"/>
              </a:buBlip>
            </a:pPr>
            <a:r>
              <a:rPr lang="en-GB" dirty="0"/>
              <a:t>Comparison - </a:t>
            </a:r>
            <a:r>
              <a:rPr lang="en-GB" dirty="0">
                <a:solidFill>
                  <a:schemeClr val="bg1"/>
                </a:solidFill>
              </a:rPr>
              <a:t>These caramelised fruits were just as the most sophisticated dessert ...</a:t>
            </a:r>
          </a:p>
          <a:p>
            <a:pPr marL="285750" indent="-285750">
              <a:lnSpc>
                <a:spcPct val="114000"/>
              </a:lnSpc>
              <a:buBlip>
                <a:blip r:embed="rId3"/>
              </a:buBlip>
            </a:pPr>
            <a:r>
              <a:rPr lang="en-GB" dirty="0"/>
              <a:t>Illustration </a:t>
            </a:r>
            <a:r>
              <a:rPr lang="pl-PL" dirty="0">
                <a:solidFill>
                  <a:schemeClr val="bg1"/>
                </a:solidFill>
              </a:rPr>
              <a:t>–</a:t>
            </a:r>
            <a:r>
              <a:rPr lang="en-GB" dirty="0">
                <a:solidFill>
                  <a:schemeClr val="bg1"/>
                </a:solidFill>
              </a:rPr>
              <a:t> Inelegant waiter is the terror of guests ...</a:t>
            </a:r>
          </a:p>
          <a:p>
            <a:pPr marL="285750" indent="-285750">
              <a:lnSpc>
                <a:spcPct val="114000"/>
              </a:lnSpc>
              <a:buBlip>
                <a:blip r:embed="rId3"/>
              </a:buBlip>
            </a:pPr>
            <a:r>
              <a:rPr lang="en-GB" dirty="0"/>
              <a:t>Narration </a:t>
            </a:r>
            <a:r>
              <a:rPr lang="pl-PL" dirty="0">
                <a:solidFill>
                  <a:schemeClr val="bg1"/>
                </a:solidFill>
              </a:rPr>
              <a:t>–</a:t>
            </a:r>
            <a:r>
              <a:rPr lang="en-GB" dirty="0"/>
              <a:t> </a:t>
            </a:r>
            <a:r>
              <a:rPr lang="en-GB" dirty="0">
                <a:solidFill>
                  <a:schemeClr val="bg1"/>
                </a:solidFill>
              </a:rPr>
              <a:t>Once you get through the room, before you start presenting the flambéed dessert to guests on plates ....</a:t>
            </a:r>
            <a:endParaRPr lang="pl-PL" dirty="0">
              <a:solidFill>
                <a:schemeClr val="bg1"/>
              </a:solidFill>
            </a:endParaRPr>
          </a:p>
        </p:txBody>
      </p:sp>
      <p:sp>
        <p:nvSpPr>
          <p:cNvPr id="6" name="Prostokąt 5">
            <a:extLst>
              <a:ext uri="{FF2B5EF4-FFF2-40B4-BE49-F238E27FC236}">
                <a16:creationId xmlns:a16="http://schemas.microsoft.com/office/drawing/2014/main" id="{DA0A4D39-16CD-43D5-BA0B-FF4D438A0FCC}"/>
              </a:ext>
            </a:extLst>
          </p:cNvPr>
          <p:cNvSpPr/>
          <p:nvPr/>
        </p:nvSpPr>
        <p:spPr>
          <a:xfrm>
            <a:off x="5918277" y="1440000"/>
            <a:ext cx="6273723"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Tytuł 4">
            <a:extLst>
              <a:ext uri="{FF2B5EF4-FFF2-40B4-BE49-F238E27FC236}">
                <a16:creationId xmlns:a16="http://schemas.microsoft.com/office/drawing/2014/main" id="{8628EDAA-1315-4DE4-8A2F-E5F5089CF5F1}"/>
              </a:ext>
            </a:extLst>
          </p:cNvPr>
          <p:cNvSpPr>
            <a:spLocks noGrp="1"/>
          </p:cNvSpPr>
          <p:nvPr>
            <p:ph type="title"/>
          </p:nvPr>
        </p:nvSpPr>
        <p:spPr>
          <a:xfrm>
            <a:off x="5946488" y="1533823"/>
            <a:ext cx="6245512" cy="908504"/>
          </a:xfrm>
        </p:spPr>
        <p:txBody>
          <a:bodyPr/>
          <a:lstStyle/>
          <a:p>
            <a:pPr>
              <a:spcAft>
                <a:spcPts val="600"/>
              </a:spcAft>
            </a:pPr>
            <a:br>
              <a:rPr lang="pl-PL" sz="1800" b="1" dirty="0">
                <a:solidFill>
                  <a:schemeClr val="bg1"/>
                </a:solidFill>
              </a:rPr>
            </a:br>
            <a:r>
              <a:rPr lang="pl-PL" sz="1800" b="1" dirty="0">
                <a:solidFill>
                  <a:schemeClr val="bg1"/>
                </a:solidFill>
              </a:rPr>
              <a:t>VERBAL COMMUNICATION TECHNIQUES</a:t>
            </a:r>
            <a:br>
              <a:rPr lang="pl-PL" sz="1800" b="1" dirty="0">
                <a:solidFill>
                  <a:srgbClr val="FFAC06"/>
                </a:solidFill>
              </a:rPr>
            </a:br>
            <a:r>
              <a:rPr lang="en-GB" sz="1800" dirty="0">
                <a:solidFill>
                  <a:schemeClr val="bg1"/>
                </a:solidFill>
                <a:highlight>
                  <a:srgbClr val="FE5938"/>
                </a:highlight>
              </a:rPr>
              <a:t>Techniques that increase the visibility of the message</a:t>
            </a:r>
            <a:br>
              <a:rPr lang="pl-PL" sz="1800" dirty="0">
                <a:solidFill>
                  <a:schemeClr val="bg1"/>
                </a:solidFill>
              </a:rPr>
            </a:br>
            <a:endParaRPr lang="pl-PL" sz="1800" b="1" dirty="0">
              <a:solidFill>
                <a:schemeClr val="bg1"/>
              </a:solidFill>
            </a:endParaRPr>
          </a:p>
        </p:txBody>
      </p:sp>
      <p:sp>
        <p:nvSpPr>
          <p:cNvPr id="13" name="Trójkąt prostokątny 12">
            <a:extLst>
              <a:ext uri="{FF2B5EF4-FFF2-40B4-BE49-F238E27FC236}">
                <a16:creationId xmlns:a16="http://schemas.microsoft.com/office/drawing/2014/main" id="{C5E47DA1-AAA0-4B60-BE28-084B74ED311D}"/>
              </a:ext>
            </a:extLst>
          </p:cNvPr>
          <p:cNvSpPr/>
          <p:nvPr/>
        </p:nvSpPr>
        <p:spPr>
          <a:xfrm rot="10800000">
            <a:off x="5916281" y="2580558"/>
            <a:ext cx="270878" cy="200370"/>
          </a:xfrm>
          <a:prstGeom prst="rtTriangle">
            <a:avLst/>
          </a:prstGeom>
          <a:solidFill>
            <a:srgbClr val="191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211532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tarcie, Spotkanie, Burza MÃ³zgÃ³w, Biznesu">
            <a:extLst>
              <a:ext uri="{FF2B5EF4-FFF2-40B4-BE49-F238E27FC236}">
                <a16:creationId xmlns:a16="http://schemas.microsoft.com/office/drawing/2014/main" id="{D23A91B9-9A31-4610-903B-69C16E6732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649" r="746"/>
          <a:stretch/>
        </p:blipFill>
        <p:spPr bwMode="auto">
          <a:xfrm>
            <a:off x="1" y="1440001"/>
            <a:ext cx="6187158" cy="5418000"/>
          </a:xfrm>
          <a:prstGeom prst="rect">
            <a:avLst/>
          </a:prstGeom>
          <a:noFill/>
          <a:extLst>
            <a:ext uri="{909E8E84-426E-40DD-AFC4-6F175D3DCCD1}">
              <a14:hiddenFill xmlns:a14="http://schemas.microsoft.com/office/drawing/2010/main">
                <a:solidFill>
                  <a:srgbClr val="FFFFFF"/>
                </a:solidFill>
              </a14:hiddenFill>
            </a:ext>
          </a:extLst>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32</a:t>
            </a:fld>
            <a:endParaRPr lang="en-US" altLang="pl-PL"/>
          </a:p>
        </p:txBody>
      </p:sp>
      <p:sp>
        <p:nvSpPr>
          <p:cNvPr id="8" name="Prostokąt 7">
            <a:extLst>
              <a:ext uri="{FF2B5EF4-FFF2-40B4-BE49-F238E27FC236}">
                <a16:creationId xmlns:a16="http://schemas.microsoft.com/office/drawing/2014/main" id="{D97AF321-0019-4251-A018-ED9A47091D5A}"/>
              </a:ext>
            </a:extLst>
          </p:cNvPr>
          <p:cNvSpPr/>
          <p:nvPr/>
        </p:nvSpPr>
        <p:spPr>
          <a:xfrm>
            <a:off x="5918277" y="1440000"/>
            <a:ext cx="6273723"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5400" dirty="0"/>
          </a:p>
        </p:txBody>
      </p:sp>
      <p:sp>
        <p:nvSpPr>
          <p:cNvPr id="9" name="Tytuł 4">
            <a:extLst>
              <a:ext uri="{FF2B5EF4-FFF2-40B4-BE49-F238E27FC236}">
                <a16:creationId xmlns:a16="http://schemas.microsoft.com/office/drawing/2014/main" id="{E859EAF8-E30A-4003-A07E-4BDA32656907}"/>
              </a:ext>
            </a:extLst>
          </p:cNvPr>
          <p:cNvSpPr>
            <a:spLocks noGrp="1"/>
          </p:cNvSpPr>
          <p:nvPr>
            <p:ph type="title"/>
          </p:nvPr>
        </p:nvSpPr>
        <p:spPr>
          <a:xfrm>
            <a:off x="5946488" y="1533823"/>
            <a:ext cx="6245512" cy="908504"/>
          </a:xfrm>
        </p:spPr>
        <p:txBody>
          <a:bodyPr/>
          <a:lstStyle/>
          <a:p>
            <a:pPr>
              <a:spcAft>
                <a:spcPts val="600"/>
              </a:spcAft>
            </a:pPr>
            <a:r>
              <a:rPr lang="pl-PL" sz="2000" b="1" dirty="0">
                <a:solidFill>
                  <a:schemeClr val="bg1"/>
                </a:solidFill>
              </a:rPr>
              <a:t>VERBAL COMMUNICATION TECHNIQUES</a:t>
            </a:r>
            <a:br>
              <a:rPr lang="pl-PL" sz="1800" b="1" dirty="0">
                <a:solidFill>
                  <a:schemeClr val="bg1"/>
                </a:solidFill>
              </a:rPr>
            </a:br>
            <a:r>
              <a:rPr lang="en-GB" sz="1800" dirty="0">
                <a:solidFill>
                  <a:schemeClr val="bg1"/>
                </a:solidFill>
                <a:highlight>
                  <a:srgbClr val="FE5938"/>
                </a:highlight>
              </a:rPr>
              <a:t>Techniques that increase the clarity of the message</a:t>
            </a:r>
            <a:endParaRPr lang="pl-PL" sz="1800" b="1" dirty="0">
              <a:solidFill>
                <a:schemeClr val="bg1"/>
              </a:solidFill>
            </a:endParaRPr>
          </a:p>
        </p:txBody>
      </p:sp>
      <p:sp>
        <p:nvSpPr>
          <p:cNvPr id="10" name="Prostokąt 9">
            <a:extLst>
              <a:ext uri="{FF2B5EF4-FFF2-40B4-BE49-F238E27FC236}">
                <a16:creationId xmlns:a16="http://schemas.microsoft.com/office/drawing/2014/main" id="{AFD89AEE-C12F-4376-B707-E691868C0859}"/>
              </a:ext>
            </a:extLst>
          </p:cNvPr>
          <p:cNvSpPr/>
          <p:nvPr/>
        </p:nvSpPr>
        <p:spPr>
          <a:xfrm>
            <a:off x="6187159" y="2580558"/>
            <a:ext cx="6004841" cy="3503414"/>
          </a:xfrm>
          <a:prstGeom prst="rect">
            <a:avLst/>
          </a:prstGeom>
          <a:solidFill>
            <a:srgbClr val="FBA103"/>
          </a:solidFill>
        </p:spPr>
        <p:txBody>
          <a:bodyPr wrap="square" lIns="180000" tIns="180000" rIns="252000" bIns="180000">
            <a:spAutoFit/>
          </a:bodyPr>
          <a:lstStyle/>
          <a:p>
            <a:pPr marL="285750" indent="-285750">
              <a:lnSpc>
                <a:spcPct val="114000"/>
              </a:lnSpc>
              <a:buBlip>
                <a:blip r:embed="rId3"/>
              </a:buBlip>
            </a:pPr>
            <a:r>
              <a:rPr lang="en-GB" dirty="0"/>
              <a:t>Repetition </a:t>
            </a:r>
            <a:r>
              <a:rPr lang="pl-PL" dirty="0">
                <a:solidFill>
                  <a:schemeClr val="bg1"/>
                </a:solidFill>
              </a:rPr>
              <a:t>–</a:t>
            </a:r>
            <a:r>
              <a:rPr lang="en-GB" dirty="0"/>
              <a:t> </a:t>
            </a:r>
            <a:r>
              <a:rPr lang="en-GB" dirty="0">
                <a:solidFill>
                  <a:schemeClr val="bg1"/>
                </a:solidFill>
              </a:rPr>
              <a:t>"Water should be poured into the glass, definitely and efficiently. It is necessary to pour water on the wall of the glass, with a determined motion ... ..</a:t>
            </a:r>
          </a:p>
          <a:p>
            <a:pPr marL="285750" indent="-285750">
              <a:lnSpc>
                <a:spcPct val="114000"/>
              </a:lnSpc>
              <a:buBlip>
                <a:blip r:embed="rId3"/>
              </a:buBlip>
            </a:pPr>
            <a:r>
              <a:rPr lang="en-GB" dirty="0"/>
              <a:t>Strengthening </a:t>
            </a:r>
            <a:r>
              <a:rPr lang="pl-PL" dirty="0">
                <a:solidFill>
                  <a:schemeClr val="bg1"/>
                </a:solidFill>
              </a:rPr>
              <a:t>–</a:t>
            </a:r>
            <a:r>
              <a:rPr lang="en-GB" dirty="0"/>
              <a:t> </a:t>
            </a:r>
            <a:r>
              <a:rPr lang="en-GB" dirty="0">
                <a:solidFill>
                  <a:schemeClr val="bg1"/>
                </a:solidFill>
              </a:rPr>
              <a:t>"I explained to my colleague that he would improve the arrangement of tableware, I asked ..."</a:t>
            </a:r>
          </a:p>
          <a:p>
            <a:pPr marL="285750" indent="-285750">
              <a:lnSpc>
                <a:spcPct val="114000"/>
              </a:lnSpc>
              <a:buBlip>
                <a:blip r:embed="rId3"/>
              </a:buBlip>
            </a:pPr>
            <a:r>
              <a:rPr lang="en-GB" dirty="0"/>
              <a:t>Appeal </a:t>
            </a:r>
            <a:r>
              <a:rPr lang="pl-PL" dirty="0">
                <a:solidFill>
                  <a:schemeClr val="bg1"/>
                </a:solidFill>
              </a:rPr>
              <a:t>–</a:t>
            </a:r>
            <a:r>
              <a:rPr lang="en-GB" dirty="0"/>
              <a:t> </a:t>
            </a:r>
            <a:r>
              <a:rPr lang="en-GB" dirty="0">
                <a:solidFill>
                  <a:schemeClr val="bg1"/>
                </a:solidFill>
              </a:rPr>
              <a:t>"You can not afford to have inappropriate attention during customer service or taking orders."</a:t>
            </a:r>
          </a:p>
          <a:p>
            <a:pPr marL="285750" indent="-285750">
              <a:lnSpc>
                <a:spcPct val="114000"/>
              </a:lnSpc>
              <a:buBlip>
                <a:blip r:embed="rId3"/>
              </a:buBlip>
            </a:pPr>
            <a:r>
              <a:rPr lang="en-GB" dirty="0"/>
              <a:t>Quotes, proverbs </a:t>
            </a:r>
            <a:r>
              <a:rPr lang="pl-PL" dirty="0">
                <a:solidFill>
                  <a:schemeClr val="bg1"/>
                </a:solidFill>
              </a:rPr>
              <a:t>–</a:t>
            </a:r>
            <a:r>
              <a:rPr lang="en-GB" dirty="0">
                <a:solidFill>
                  <a:schemeClr val="bg1"/>
                </a:solidFill>
              </a:rPr>
              <a:t> Should be used in individual situations.</a:t>
            </a:r>
            <a:endParaRPr lang="pl-PL" dirty="0">
              <a:solidFill>
                <a:schemeClr val="bg1"/>
              </a:solidFill>
            </a:endParaRPr>
          </a:p>
        </p:txBody>
      </p:sp>
      <p:sp>
        <p:nvSpPr>
          <p:cNvPr id="12" name="Trójkąt prostokątny 11">
            <a:extLst>
              <a:ext uri="{FF2B5EF4-FFF2-40B4-BE49-F238E27FC236}">
                <a16:creationId xmlns:a16="http://schemas.microsoft.com/office/drawing/2014/main" id="{7F1D89C3-B095-4F83-8AD8-7FDA5D75EFE4}"/>
              </a:ext>
            </a:extLst>
          </p:cNvPr>
          <p:cNvSpPr/>
          <p:nvPr/>
        </p:nvSpPr>
        <p:spPr>
          <a:xfrm rot="10800000">
            <a:off x="5916283" y="2580558"/>
            <a:ext cx="270878" cy="200370"/>
          </a:xfrm>
          <a:prstGeom prst="rtTriangle">
            <a:avLst/>
          </a:prstGeom>
          <a:solidFill>
            <a:srgbClr val="191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4219482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1490C07D-A80A-4B2F-ADA3-6863FC9103A1}"/>
              </a:ext>
            </a:extLst>
          </p:cNvPr>
          <p:cNvPicPr>
            <a:picLocks noChangeAspect="1"/>
          </p:cNvPicPr>
          <p:nvPr/>
        </p:nvPicPr>
        <p:blipFill rotWithShape="1">
          <a:blip r:embed="rId2">
            <a:extLst>
              <a:ext uri="{28A0092B-C50C-407E-A947-70E740481C1C}">
                <a14:useLocalDpi xmlns:a14="http://schemas.microsoft.com/office/drawing/2010/main" val="0"/>
              </a:ext>
            </a:extLst>
          </a:blip>
          <a:srcRect l="12101" r="13808"/>
          <a:stretch/>
        </p:blipFill>
        <p:spPr>
          <a:xfrm>
            <a:off x="8756" y="1440000"/>
            <a:ext cx="5079130" cy="4546786"/>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33</a:t>
            </a:fld>
            <a:endParaRPr lang="en-US" altLang="pl-PL"/>
          </a:p>
        </p:txBody>
      </p:sp>
      <p:sp>
        <p:nvSpPr>
          <p:cNvPr id="14" name="Symbol zastępczy numeru slajdu 5">
            <a:extLst>
              <a:ext uri="{FF2B5EF4-FFF2-40B4-BE49-F238E27FC236}">
                <a16:creationId xmlns:a16="http://schemas.microsoft.com/office/drawing/2014/main" id="{3D30FE24-DBD1-4496-BAF1-84A9FA9CEF25}"/>
              </a:ext>
            </a:extLst>
          </p:cNvPr>
          <p:cNvSpPr txBox="1">
            <a:spLocks/>
          </p:cNvSpPr>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defPPr>
              <a:defRPr lang="pl-PL"/>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6CC9281A-217F-4492-A313-C4D4CB901DEA}" type="slidenum">
              <a:rPr lang="en-US" altLang="pl-PL" smtClean="0"/>
              <a:pPr>
                <a:defRPr/>
              </a:pPr>
              <a:t>33</a:t>
            </a:fld>
            <a:endParaRPr lang="en-US" altLang="pl-PL" dirty="0"/>
          </a:p>
        </p:txBody>
      </p:sp>
      <p:sp>
        <p:nvSpPr>
          <p:cNvPr id="17" name="Prostokąt 16">
            <a:extLst>
              <a:ext uri="{FF2B5EF4-FFF2-40B4-BE49-F238E27FC236}">
                <a16:creationId xmlns:a16="http://schemas.microsoft.com/office/drawing/2014/main" id="{4662CABA-EEEF-4F98-9D77-E69D72FFAEA7}"/>
              </a:ext>
            </a:extLst>
          </p:cNvPr>
          <p:cNvSpPr/>
          <p:nvPr/>
        </p:nvSpPr>
        <p:spPr>
          <a:xfrm>
            <a:off x="5087887" y="2167581"/>
            <a:ext cx="7104113" cy="3187622"/>
          </a:xfrm>
          <a:prstGeom prst="rect">
            <a:avLst/>
          </a:prstGeom>
          <a:solidFill>
            <a:srgbClr val="FBA103"/>
          </a:solidFill>
        </p:spPr>
        <p:txBody>
          <a:bodyPr wrap="square" lIns="180000" tIns="180000" rIns="252000" bIns="180000">
            <a:spAutoFit/>
          </a:bodyPr>
          <a:lstStyle/>
          <a:p>
            <a:pPr marL="285750" indent="-285750">
              <a:lnSpc>
                <a:spcPct val="114000"/>
              </a:lnSpc>
              <a:buBlip>
                <a:blip r:embed="rId3"/>
              </a:buBlip>
            </a:pPr>
            <a:r>
              <a:rPr lang="en-GB" dirty="0"/>
              <a:t>Contrast </a:t>
            </a:r>
            <a:r>
              <a:rPr lang="pl-PL" dirty="0">
                <a:solidFill>
                  <a:schemeClr val="bg1"/>
                </a:solidFill>
              </a:rPr>
              <a:t>–</a:t>
            </a:r>
            <a:r>
              <a:rPr lang="en-GB" dirty="0"/>
              <a:t> </a:t>
            </a:r>
            <a:r>
              <a:rPr lang="en-GB" dirty="0">
                <a:solidFill>
                  <a:schemeClr val="bg1"/>
                </a:solidFill>
              </a:rPr>
              <a:t>You must speak and note while serving guests.</a:t>
            </a:r>
          </a:p>
          <a:p>
            <a:pPr marL="285750" indent="-285750">
              <a:lnSpc>
                <a:spcPct val="114000"/>
              </a:lnSpc>
              <a:buBlip>
                <a:blip r:embed="rId3"/>
              </a:buBlip>
            </a:pPr>
            <a:r>
              <a:rPr lang="en-GB" dirty="0"/>
              <a:t>Chain </a:t>
            </a:r>
            <a:r>
              <a:rPr lang="pl-PL" dirty="0">
                <a:solidFill>
                  <a:schemeClr val="bg1"/>
                </a:solidFill>
              </a:rPr>
              <a:t>–</a:t>
            </a:r>
            <a:r>
              <a:rPr lang="en-GB" dirty="0">
                <a:solidFill>
                  <a:schemeClr val="bg1"/>
                </a:solidFill>
              </a:rPr>
              <a:t> If you can serve flambéed fruit then you are a good waiter. If you can prepare them for guests, then you are a better waiter. If you can effectively sprinkle them with alcohol and light up for guests and give a burning dessert then you are a very good waiter.</a:t>
            </a:r>
          </a:p>
          <a:p>
            <a:pPr marL="285750" indent="-285750">
              <a:lnSpc>
                <a:spcPct val="114000"/>
              </a:lnSpc>
              <a:buBlip>
                <a:blip r:embed="rId3"/>
              </a:buBlip>
            </a:pPr>
            <a:r>
              <a:rPr lang="en-GB" dirty="0"/>
              <a:t>Surprise </a:t>
            </a:r>
            <a:r>
              <a:rPr lang="pl-PL" dirty="0">
                <a:solidFill>
                  <a:schemeClr val="bg1"/>
                </a:solidFill>
              </a:rPr>
              <a:t>–</a:t>
            </a:r>
            <a:r>
              <a:rPr lang="en-GB" dirty="0">
                <a:solidFill>
                  <a:schemeClr val="bg1"/>
                </a:solidFill>
              </a:rPr>
              <a:t> I am also for shortening the workshops, but I think that we should do all the exercises correctly.</a:t>
            </a:r>
          </a:p>
          <a:p>
            <a:pPr marL="285750" indent="-285750">
              <a:lnSpc>
                <a:spcPct val="114000"/>
              </a:lnSpc>
              <a:buBlip>
                <a:blip r:embed="rId3"/>
              </a:buBlip>
            </a:pPr>
            <a:r>
              <a:rPr lang="en-GB" dirty="0"/>
              <a:t>Preview </a:t>
            </a:r>
            <a:r>
              <a:rPr lang="pl-PL" dirty="0">
                <a:solidFill>
                  <a:schemeClr val="bg1"/>
                </a:solidFill>
              </a:rPr>
              <a:t>–</a:t>
            </a:r>
            <a:r>
              <a:rPr lang="en-GB" dirty="0">
                <a:solidFill>
                  <a:schemeClr val="bg1"/>
                </a:solidFill>
              </a:rPr>
              <a:t> And after the break surprise! I have prepared something special for you. We will flambé fruit for the dessert.</a:t>
            </a:r>
            <a:endParaRPr lang="pl-PL" dirty="0">
              <a:solidFill>
                <a:schemeClr val="bg1"/>
              </a:solidFill>
            </a:endParaRPr>
          </a:p>
        </p:txBody>
      </p:sp>
      <p:sp>
        <p:nvSpPr>
          <p:cNvPr id="19" name="Trójkąt prostokątny 18">
            <a:extLst>
              <a:ext uri="{FF2B5EF4-FFF2-40B4-BE49-F238E27FC236}">
                <a16:creationId xmlns:a16="http://schemas.microsoft.com/office/drawing/2014/main" id="{D9259034-2A41-4118-BD3C-7A570B38463B}"/>
              </a:ext>
            </a:extLst>
          </p:cNvPr>
          <p:cNvSpPr/>
          <p:nvPr/>
        </p:nvSpPr>
        <p:spPr>
          <a:xfrm rot="10800000">
            <a:off x="4817010" y="2167581"/>
            <a:ext cx="270878" cy="200370"/>
          </a:xfrm>
          <a:prstGeom prst="rtTriangle">
            <a:avLst/>
          </a:prstGeom>
          <a:solidFill>
            <a:srgbClr val="191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Prostokąt 14">
            <a:extLst>
              <a:ext uri="{FF2B5EF4-FFF2-40B4-BE49-F238E27FC236}">
                <a16:creationId xmlns:a16="http://schemas.microsoft.com/office/drawing/2014/main" id="{00D61339-DB61-4F89-8B5E-FD804149C84D}"/>
              </a:ext>
            </a:extLst>
          </p:cNvPr>
          <p:cNvSpPr/>
          <p:nvPr/>
        </p:nvSpPr>
        <p:spPr>
          <a:xfrm>
            <a:off x="4817011" y="1440000"/>
            <a:ext cx="7374990" cy="727581"/>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6" name="Tytuł 4">
            <a:extLst>
              <a:ext uri="{FF2B5EF4-FFF2-40B4-BE49-F238E27FC236}">
                <a16:creationId xmlns:a16="http://schemas.microsoft.com/office/drawing/2014/main" id="{4D28F679-ADB2-472D-85A1-8C761F5A4052}"/>
              </a:ext>
            </a:extLst>
          </p:cNvPr>
          <p:cNvSpPr>
            <a:spLocks noGrp="1"/>
          </p:cNvSpPr>
          <p:nvPr>
            <p:ph type="title"/>
          </p:nvPr>
        </p:nvSpPr>
        <p:spPr>
          <a:xfrm>
            <a:off x="5063379" y="1447392"/>
            <a:ext cx="7128621" cy="720189"/>
          </a:xfrm>
        </p:spPr>
        <p:txBody>
          <a:bodyPr/>
          <a:lstStyle/>
          <a:p>
            <a:pPr>
              <a:spcAft>
                <a:spcPts val="600"/>
              </a:spcAft>
            </a:pPr>
            <a:br>
              <a:rPr lang="pl-PL" sz="2000" b="1" dirty="0">
                <a:solidFill>
                  <a:schemeClr val="bg1"/>
                </a:solidFill>
              </a:rPr>
            </a:br>
            <a:r>
              <a:rPr lang="pl-PL" sz="2000" b="1" dirty="0">
                <a:solidFill>
                  <a:schemeClr val="bg1"/>
                </a:solidFill>
              </a:rPr>
              <a:t>VERBAL COMMUNICATION TECHNIQUES</a:t>
            </a:r>
            <a:br>
              <a:rPr lang="pl-PL" sz="1800" b="1" dirty="0">
                <a:solidFill>
                  <a:schemeClr val="bg1"/>
                </a:solidFill>
              </a:rPr>
            </a:br>
            <a:r>
              <a:rPr lang="pl-PL" sz="1800" dirty="0" err="1">
                <a:solidFill>
                  <a:schemeClr val="bg1"/>
                </a:solidFill>
                <a:highlight>
                  <a:srgbClr val="FE5938"/>
                </a:highlight>
              </a:rPr>
              <a:t>Techniques</a:t>
            </a:r>
            <a:r>
              <a:rPr lang="pl-PL" sz="1800" dirty="0">
                <a:solidFill>
                  <a:schemeClr val="bg1"/>
                </a:solidFill>
                <a:highlight>
                  <a:srgbClr val="FE5938"/>
                </a:highlight>
              </a:rPr>
              <a:t> for </a:t>
            </a:r>
            <a:r>
              <a:rPr lang="pl-PL" sz="1800" dirty="0" err="1">
                <a:solidFill>
                  <a:schemeClr val="bg1"/>
                </a:solidFill>
                <a:highlight>
                  <a:srgbClr val="FE5938"/>
                </a:highlight>
              </a:rPr>
              <a:t>increasing</a:t>
            </a:r>
            <a:r>
              <a:rPr lang="pl-PL" sz="1800" dirty="0">
                <a:solidFill>
                  <a:schemeClr val="bg1"/>
                </a:solidFill>
                <a:highlight>
                  <a:srgbClr val="FE5938"/>
                </a:highlight>
              </a:rPr>
              <a:t> </a:t>
            </a:r>
            <a:r>
              <a:rPr lang="pl-PL" sz="1800" dirty="0" err="1">
                <a:solidFill>
                  <a:schemeClr val="bg1"/>
                </a:solidFill>
                <a:highlight>
                  <a:srgbClr val="FE5938"/>
                </a:highlight>
              </a:rPr>
              <a:t>tension</a:t>
            </a:r>
            <a:br>
              <a:rPr lang="pl-PL" sz="1800" dirty="0">
                <a:solidFill>
                  <a:schemeClr val="bg1"/>
                </a:solidFill>
              </a:rPr>
            </a:br>
            <a:endParaRPr lang="pl-PL" sz="1800" b="1" dirty="0">
              <a:solidFill>
                <a:schemeClr val="bg1"/>
              </a:solidFill>
            </a:endParaRPr>
          </a:p>
        </p:txBody>
      </p:sp>
    </p:spTree>
    <p:extLst>
      <p:ext uri="{BB962C8B-B14F-4D97-AF65-F5344CB8AC3E}">
        <p14:creationId xmlns:p14="http://schemas.microsoft.com/office/powerpoint/2010/main" val="2822407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a:extLst>
              <a:ext uri="{FF2B5EF4-FFF2-40B4-BE49-F238E27FC236}">
                <a16:creationId xmlns:a16="http://schemas.microsoft.com/office/drawing/2014/main" id="{143DFEE9-3FF6-45AD-8D15-F835D30A1085}"/>
              </a:ext>
            </a:extLst>
          </p:cNvPr>
          <p:cNvPicPr>
            <a:picLocks noChangeAspect="1"/>
          </p:cNvPicPr>
          <p:nvPr/>
        </p:nvPicPr>
        <p:blipFill rotWithShape="1">
          <a:blip r:embed="rId2">
            <a:extLst>
              <a:ext uri="{28A0092B-C50C-407E-A947-70E740481C1C}">
                <a14:useLocalDpi xmlns:a14="http://schemas.microsoft.com/office/drawing/2010/main" val="0"/>
              </a:ext>
            </a:extLst>
          </a:blip>
          <a:srcRect l="14489" r="9335"/>
          <a:stretch/>
        </p:blipFill>
        <p:spPr>
          <a:xfrm>
            <a:off x="0" y="1440000"/>
            <a:ext cx="6187158" cy="5418000"/>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34</a:t>
            </a:fld>
            <a:endParaRPr lang="en-US" altLang="pl-PL"/>
          </a:p>
        </p:txBody>
      </p:sp>
      <p:sp>
        <p:nvSpPr>
          <p:cNvPr id="9" name="Prostokąt 8">
            <a:extLst>
              <a:ext uri="{FF2B5EF4-FFF2-40B4-BE49-F238E27FC236}">
                <a16:creationId xmlns:a16="http://schemas.microsoft.com/office/drawing/2014/main" id="{8E009C4F-BAE6-4380-8E7E-FCDBF7F4F20E}"/>
              </a:ext>
            </a:extLst>
          </p:cNvPr>
          <p:cNvSpPr/>
          <p:nvPr/>
        </p:nvSpPr>
        <p:spPr>
          <a:xfrm>
            <a:off x="5918277" y="1440000"/>
            <a:ext cx="6273723" cy="11405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ytuł 4">
            <a:extLst>
              <a:ext uri="{FF2B5EF4-FFF2-40B4-BE49-F238E27FC236}">
                <a16:creationId xmlns:a16="http://schemas.microsoft.com/office/drawing/2014/main" id="{452D347E-119A-4874-B25A-7FD98042FCB5}"/>
              </a:ext>
            </a:extLst>
          </p:cNvPr>
          <p:cNvSpPr>
            <a:spLocks noGrp="1"/>
          </p:cNvSpPr>
          <p:nvPr>
            <p:ph type="title"/>
          </p:nvPr>
        </p:nvSpPr>
        <p:spPr>
          <a:xfrm>
            <a:off x="5946488" y="1533823"/>
            <a:ext cx="6245512" cy="908504"/>
          </a:xfrm>
        </p:spPr>
        <p:txBody>
          <a:bodyPr/>
          <a:lstStyle/>
          <a:p>
            <a:pPr>
              <a:spcAft>
                <a:spcPts val="600"/>
              </a:spcAft>
            </a:pPr>
            <a:r>
              <a:rPr lang="pl-PL" sz="2000" b="1" dirty="0">
                <a:solidFill>
                  <a:schemeClr val="bg1"/>
                </a:solidFill>
              </a:rPr>
              <a:t>VERBAL COMMUNICATION TECHNIQUES</a:t>
            </a:r>
            <a:br>
              <a:rPr lang="pl-PL" sz="1800" b="1" dirty="0">
                <a:solidFill>
                  <a:schemeClr val="bg1"/>
                </a:solidFill>
              </a:rPr>
            </a:br>
            <a:r>
              <a:rPr lang="en-GB" sz="1800" dirty="0">
                <a:solidFill>
                  <a:schemeClr val="bg1"/>
                </a:solidFill>
                <a:highlight>
                  <a:srgbClr val="FE5938"/>
                </a:highlight>
              </a:rPr>
              <a:t>Techniques that improve the aesthetic impression</a:t>
            </a:r>
            <a:br>
              <a:rPr lang="pl-PL" sz="1800" dirty="0">
                <a:solidFill>
                  <a:schemeClr val="bg1"/>
                </a:solidFill>
              </a:rPr>
            </a:br>
            <a:endParaRPr lang="pl-PL" sz="1800" b="1" dirty="0">
              <a:solidFill>
                <a:schemeClr val="bg1"/>
              </a:solidFill>
            </a:endParaRPr>
          </a:p>
        </p:txBody>
      </p:sp>
      <p:sp>
        <p:nvSpPr>
          <p:cNvPr id="11" name="Prostokąt 10">
            <a:extLst>
              <a:ext uri="{FF2B5EF4-FFF2-40B4-BE49-F238E27FC236}">
                <a16:creationId xmlns:a16="http://schemas.microsoft.com/office/drawing/2014/main" id="{235E9A2C-8204-4968-85D7-7DD9AFC6E7B0}"/>
              </a:ext>
            </a:extLst>
          </p:cNvPr>
          <p:cNvSpPr/>
          <p:nvPr/>
        </p:nvSpPr>
        <p:spPr>
          <a:xfrm>
            <a:off x="6187159" y="2580558"/>
            <a:ext cx="6004841" cy="2556039"/>
          </a:xfrm>
          <a:prstGeom prst="rect">
            <a:avLst/>
          </a:prstGeom>
          <a:solidFill>
            <a:srgbClr val="FBA103"/>
          </a:solidFill>
        </p:spPr>
        <p:txBody>
          <a:bodyPr wrap="square" lIns="180000" tIns="180000" rIns="252000" bIns="180000">
            <a:spAutoFit/>
          </a:bodyPr>
          <a:lstStyle/>
          <a:p>
            <a:pPr marL="285750" indent="-285750">
              <a:lnSpc>
                <a:spcPct val="114000"/>
              </a:lnSpc>
              <a:buBlip>
                <a:blip r:embed="rId3"/>
              </a:buBlip>
            </a:pPr>
            <a:r>
              <a:rPr lang="en-GB" dirty="0"/>
              <a:t>Word play </a:t>
            </a:r>
            <a:r>
              <a:rPr lang="pl-PL" dirty="0">
                <a:solidFill>
                  <a:schemeClr val="bg1"/>
                </a:solidFill>
              </a:rPr>
              <a:t>–</a:t>
            </a:r>
            <a:r>
              <a:rPr lang="en-GB" dirty="0"/>
              <a:t> </a:t>
            </a:r>
            <a:r>
              <a:rPr lang="en-GB" dirty="0">
                <a:solidFill>
                  <a:schemeClr val="bg1"/>
                </a:solidFill>
              </a:rPr>
              <a:t>Do not throw a napkin on the table. Lay it elegantly.</a:t>
            </a:r>
          </a:p>
          <a:p>
            <a:pPr marL="285750" indent="-285750">
              <a:lnSpc>
                <a:spcPct val="114000"/>
              </a:lnSpc>
              <a:buBlip>
                <a:blip r:embed="rId3"/>
              </a:buBlip>
            </a:pPr>
            <a:r>
              <a:rPr lang="en-GB" dirty="0" err="1"/>
              <a:t>Alussion</a:t>
            </a:r>
            <a:r>
              <a:rPr lang="en-GB" dirty="0"/>
              <a:t> </a:t>
            </a:r>
            <a:r>
              <a:rPr lang="pl-PL" dirty="0">
                <a:solidFill>
                  <a:schemeClr val="bg1"/>
                </a:solidFill>
              </a:rPr>
              <a:t>–</a:t>
            </a:r>
            <a:r>
              <a:rPr lang="pl-PL" dirty="0"/>
              <a:t> </a:t>
            </a:r>
            <a:r>
              <a:rPr lang="en-GB" dirty="0">
                <a:solidFill>
                  <a:schemeClr val="bg1"/>
                </a:solidFill>
              </a:rPr>
              <a:t>You know  what behaviour I meant.</a:t>
            </a:r>
          </a:p>
          <a:p>
            <a:pPr marL="285750" indent="-285750">
              <a:lnSpc>
                <a:spcPct val="114000"/>
              </a:lnSpc>
              <a:buBlip>
                <a:blip r:embed="rId3"/>
              </a:buBlip>
            </a:pPr>
            <a:r>
              <a:rPr lang="en-GB" dirty="0"/>
              <a:t>Hyperbole</a:t>
            </a:r>
            <a:r>
              <a:rPr lang="en-GB" dirty="0">
                <a:solidFill>
                  <a:schemeClr val="bg1"/>
                </a:solidFill>
              </a:rPr>
              <a:t> (intended exaggeration) - And when you give dirty cutlery, they will land on your head.</a:t>
            </a:r>
          </a:p>
          <a:p>
            <a:pPr marL="285750" indent="-285750">
              <a:lnSpc>
                <a:spcPct val="114000"/>
              </a:lnSpc>
              <a:buBlip>
                <a:blip r:embed="rId3"/>
              </a:buBlip>
            </a:pPr>
            <a:r>
              <a:rPr lang="en-GB" dirty="0"/>
              <a:t>Paradox </a:t>
            </a:r>
            <a:r>
              <a:rPr lang="pl-PL" dirty="0">
                <a:solidFill>
                  <a:schemeClr val="bg1"/>
                </a:solidFill>
              </a:rPr>
              <a:t>–</a:t>
            </a:r>
            <a:r>
              <a:rPr lang="pl-PL" dirty="0"/>
              <a:t> </a:t>
            </a:r>
            <a:r>
              <a:rPr lang="en-GB" dirty="0">
                <a:solidFill>
                  <a:schemeClr val="bg1"/>
                </a:solidFill>
              </a:rPr>
              <a:t>What is cheap is expensive. These fish cutlery are not good for anything.</a:t>
            </a:r>
            <a:endParaRPr lang="pl-PL" dirty="0">
              <a:solidFill>
                <a:schemeClr val="bg1"/>
              </a:solidFill>
            </a:endParaRPr>
          </a:p>
        </p:txBody>
      </p:sp>
      <p:sp>
        <p:nvSpPr>
          <p:cNvPr id="14" name="Trójkąt prostokątny 13">
            <a:extLst>
              <a:ext uri="{FF2B5EF4-FFF2-40B4-BE49-F238E27FC236}">
                <a16:creationId xmlns:a16="http://schemas.microsoft.com/office/drawing/2014/main" id="{C21DCAE2-9490-40FB-9678-8C29516E7A6D}"/>
              </a:ext>
            </a:extLst>
          </p:cNvPr>
          <p:cNvSpPr/>
          <p:nvPr/>
        </p:nvSpPr>
        <p:spPr>
          <a:xfrm rot="10800000">
            <a:off x="5918276" y="2580558"/>
            <a:ext cx="270878" cy="200370"/>
          </a:xfrm>
          <a:prstGeom prst="rtTriangle">
            <a:avLst/>
          </a:prstGeom>
          <a:solidFill>
            <a:srgbClr val="1918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extLst>
      <p:ext uri="{BB962C8B-B14F-4D97-AF65-F5344CB8AC3E}">
        <p14:creationId xmlns:p14="http://schemas.microsoft.com/office/powerpoint/2010/main" val="3905936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35</a:t>
            </a:fld>
            <a:endParaRPr lang="en-US" altLang="pl-PL"/>
          </a:p>
        </p:txBody>
      </p:sp>
      <p:sp>
        <p:nvSpPr>
          <p:cNvPr id="8" name="Trójkąt równoramienny 7">
            <a:extLst>
              <a:ext uri="{FF2B5EF4-FFF2-40B4-BE49-F238E27FC236}">
                <a16:creationId xmlns:a16="http://schemas.microsoft.com/office/drawing/2014/main" id="{3A91D970-0445-4A8A-9FC3-FCF4EF6CCBE7}"/>
              </a:ext>
            </a:extLst>
          </p:cNvPr>
          <p:cNvSpPr/>
          <p:nvPr/>
        </p:nvSpPr>
        <p:spPr>
          <a:xfrm rot="16200000">
            <a:off x="5051884" y="3384438"/>
            <a:ext cx="648072" cy="432048"/>
          </a:xfrm>
          <a:prstGeom prst="triangl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2485A217-A641-4404-B8FF-B072984E7692}"/>
              </a:ext>
            </a:extLst>
          </p:cNvPr>
          <p:cNvSpPr/>
          <p:nvPr/>
        </p:nvSpPr>
        <p:spPr>
          <a:xfrm>
            <a:off x="5562224" y="2154859"/>
            <a:ext cx="6629776" cy="2736304"/>
          </a:xfrm>
          <a:prstGeom prst="rect">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Podtytuł 2">
            <a:extLst>
              <a:ext uri="{FF2B5EF4-FFF2-40B4-BE49-F238E27FC236}">
                <a16:creationId xmlns:a16="http://schemas.microsoft.com/office/drawing/2014/main" id="{C3E09B7D-84AE-4426-A34F-F5F300BD9E0E}"/>
              </a:ext>
            </a:extLst>
          </p:cNvPr>
          <p:cNvSpPr>
            <a:spLocks noGrp="1"/>
          </p:cNvSpPr>
          <p:nvPr>
            <p:ph idx="1"/>
          </p:nvPr>
        </p:nvSpPr>
        <p:spPr>
          <a:xfrm>
            <a:off x="6210296" y="2442891"/>
            <a:ext cx="5213700" cy="2223690"/>
          </a:xfrm>
        </p:spPr>
        <p:txBody>
          <a:bodyPr/>
          <a:lstStyle/>
          <a:p>
            <a:pPr marL="0" indent="0" algn="ctr">
              <a:spcBef>
                <a:spcPts val="1200"/>
              </a:spcBef>
              <a:spcAft>
                <a:spcPts val="1200"/>
              </a:spcAft>
              <a:buNone/>
            </a:pPr>
            <a:r>
              <a:rPr lang="pl-PL" sz="2000" b="1" dirty="0">
                <a:solidFill>
                  <a:schemeClr val="bg1"/>
                </a:solidFill>
              </a:rPr>
              <a:t>VERBAL COMMUNICATION </a:t>
            </a:r>
          </a:p>
          <a:p>
            <a:pPr marL="0" indent="0" algn="ctr">
              <a:spcAft>
                <a:spcPts val="600"/>
              </a:spcAft>
              <a:buNone/>
            </a:pPr>
            <a:r>
              <a:rPr lang="pl-PL" altLang="pl-PL" sz="1600" b="1" i="1" dirty="0">
                <a:solidFill>
                  <a:schemeClr val="tx1">
                    <a:lumMod val="75000"/>
                    <a:lumOff val="25000"/>
                  </a:schemeClr>
                </a:solidFill>
              </a:rPr>
              <a:t>DON’T SAY EVERYTHING YOU KNOW,</a:t>
            </a:r>
          </a:p>
          <a:p>
            <a:pPr marL="0" indent="0" algn="ctr">
              <a:spcAft>
                <a:spcPts val="600"/>
              </a:spcAft>
              <a:buNone/>
            </a:pPr>
            <a:r>
              <a:rPr lang="pl-PL" altLang="pl-PL" sz="1600" b="1" i="1" dirty="0">
                <a:solidFill>
                  <a:schemeClr val="tx1">
                    <a:lumMod val="75000"/>
                    <a:lumOff val="25000"/>
                  </a:schemeClr>
                </a:solidFill>
              </a:rPr>
              <a:t> BUT KNOW WHAT</a:t>
            </a:r>
          </a:p>
          <a:p>
            <a:pPr marL="0" indent="0" algn="ctr">
              <a:spcAft>
                <a:spcPts val="600"/>
              </a:spcAft>
              <a:buNone/>
            </a:pPr>
            <a:r>
              <a:rPr lang="pl-PL" altLang="pl-PL" sz="1600" b="1" i="1" dirty="0">
                <a:solidFill>
                  <a:schemeClr val="tx1">
                    <a:lumMod val="75000"/>
                    <a:lumOff val="25000"/>
                  </a:schemeClr>
                </a:solidFill>
              </a:rPr>
              <a:t> AND WHY YOU ARE SAYING</a:t>
            </a:r>
          </a:p>
          <a:p>
            <a:pPr marL="0" indent="0" algn="r">
              <a:buNone/>
            </a:pPr>
            <a:r>
              <a:rPr lang="pl-PL" sz="1800" i="1" dirty="0" err="1">
                <a:solidFill>
                  <a:schemeClr val="bg1"/>
                </a:solidFill>
              </a:rPr>
              <a:t>H.Hamer</a:t>
            </a:r>
            <a:endParaRPr lang="pl-PL" sz="1800" b="1" dirty="0">
              <a:solidFill>
                <a:schemeClr val="bg1"/>
              </a:solidFill>
            </a:endParaRPr>
          </a:p>
          <a:p>
            <a:pPr marL="0" indent="0">
              <a:buNone/>
            </a:pPr>
            <a:endParaRPr lang="pl-PL" sz="1800" b="1" dirty="0">
              <a:solidFill>
                <a:schemeClr val="bg1"/>
              </a:solidFill>
            </a:endParaRPr>
          </a:p>
        </p:txBody>
      </p:sp>
      <p:pic>
        <p:nvPicPr>
          <p:cNvPr id="5" name="Obraz 4">
            <a:extLst>
              <a:ext uri="{FF2B5EF4-FFF2-40B4-BE49-F238E27FC236}">
                <a16:creationId xmlns:a16="http://schemas.microsoft.com/office/drawing/2014/main" id="{FB593DEA-DE5A-41A8-9B57-8D4CB47D78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452" y="2708920"/>
            <a:ext cx="2039440" cy="1833431"/>
          </a:xfrm>
          <a:prstGeom prst="rect">
            <a:avLst/>
          </a:prstGeom>
        </p:spPr>
      </p:pic>
      <p:sp>
        <p:nvSpPr>
          <p:cNvPr id="11" name="Tytuł 1">
            <a:extLst>
              <a:ext uri="{FF2B5EF4-FFF2-40B4-BE49-F238E27FC236}">
                <a16:creationId xmlns:a16="http://schemas.microsoft.com/office/drawing/2014/main" id="{7D14FBBD-47D1-4772-B801-E61ED2FF9574}"/>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Tree>
    <p:extLst>
      <p:ext uri="{BB962C8B-B14F-4D97-AF65-F5344CB8AC3E}">
        <p14:creationId xmlns:p14="http://schemas.microsoft.com/office/powerpoint/2010/main" val="4223883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36</a:t>
            </a:fld>
            <a:endParaRPr lang="en-US" altLang="pl-PL"/>
          </a:p>
        </p:txBody>
      </p:sp>
      <p:sp>
        <p:nvSpPr>
          <p:cNvPr id="7" name="Prostokąt 6">
            <a:extLst>
              <a:ext uri="{FF2B5EF4-FFF2-40B4-BE49-F238E27FC236}">
                <a16:creationId xmlns:a16="http://schemas.microsoft.com/office/drawing/2014/main" id="{01385ED5-D89E-4506-A924-D30780F625CC}"/>
              </a:ext>
            </a:extLst>
          </p:cNvPr>
          <p:cNvSpPr/>
          <p:nvPr/>
        </p:nvSpPr>
        <p:spPr>
          <a:xfrm>
            <a:off x="3320921" y="6068318"/>
            <a:ext cx="916020" cy="523220"/>
          </a:xfrm>
          <a:prstGeom prst="rect">
            <a:avLst/>
          </a:prstGeom>
        </p:spPr>
        <p:txBody>
          <a:bodyPr wrap="none">
            <a:spAutoFit/>
          </a:bodyPr>
          <a:lstStyle/>
          <a:p>
            <a:r>
              <a:rPr lang="pl-PL" sz="1400" dirty="0">
                <a:solidFill>
                  <a:schemeClr val="tx1">
                    <a:lumMod val="95000"/>
                    <a:lumOff val="5000"/>
                  </a:schemeClr>
                </a:solidFill>
              </a:rPr>
              <a:t>PODCAST </a:t>
            </a:r>
            <a:br>
              <a:rPr lang="pl-PL" sz="1400" dirty="0">
                <a:solidFill>
                  <a:schemeClr val="tx1">
                    <a:lumMod val="95000"/>
                    <a:lumOff val="5000"/>
                  </a:schemeClr>
                </a:solidFill>
              </a:rPr>
            </a:br>
            <a:r>
              <a:rPr lang="pl-PL" sz="1400" dirty="0">
                <a:solidFill>
                  <a:schemeClr val="tx1">
                    <a:lumMod val="95000"/>
                    <a:lumOff val="5000"/>
                  </a:schemeClr>
                </a:solidFill>
              </a:rPr>
              <a:t>2 </a:t>
            </a:r>
          </a:p>
        </p:txBody>
      </p:sp>
      <p:pic>
        <p:nvPicPr>
          <p:cNvPr id="8" name="Obraz 7">
            <a:extLst>
              <a:ext uri="{FF2B5EF4-FFF2-40B4-BE49-F238E27FC236}">
                <a16:creationId xmlns:a16="http://schemas.microsoft.com/office/drawing/2014/main" id="{2215B2FA-55B4-4F08-9B42-91CDD4893368}"/>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2598956" y="6020738"/>
            <a:ext cx="539422" cy="540000"/>
          </a:xfrm>
          <a:prstGeom prst="rect">
            <a:avLst/>
          </a:prstGeom>
        </p:spPr>
      </p:pic>
      <p:sp>
        <p:nvSpPr>
          <p:cNvPr id="9" name="Prostokąt 8">
            <a:extLst>
              <a:ext uri="{FF2B5EF4-FFF2-40B4-BE49-F238E27FC236}">
                <a16:creationId xmlns:a16="http://schemas.microsoft.com/office/drawing/2014/main" id="{61C22DD2-C84C-4827-BF8A-ECF35B03F212}"/>
              </a:ext>
            </a:extLst>
          </p:cNvPr>
          <p:cNvSpPr/>
          <p:nvPr/>
        </p:nvSpPr>
        <p:spPr>
          <a:xfrm>
            <a:off x="1128234" y="6074132"/>
            <a:ext cx="1367366" cy="738664"/>
          </a:xfrm>
          <a:prstGeom prst="rect">
            <a:avLst/>
          </a:prstGeom>
        </p:spPr>
        <p:txBody>
          <a:bodyPr wrap="square">
            <a:spAutoFit/>
          </a:bodyPr>
          <a:lstStyle/>
          <a:p>
            <a:r>
              <a:rPr lang="pl-PL" sz="1400" dirty="0"/>
              <a:t>ATTACHMENT </a:t>
            </a:r>
          </a:p>
          <a:p>
            <a:r>
              <a:rPr lang="pl-PL" sz="1400" dirty="0"/>
              <a:t>WORK CARD 2 AND 3</a:t>
            </a:r>
            <a:endParaRPr lang="pl-PL" sz="1400" u="sng" dirty="0">
              <a:solidFill>
                <a:schemeClr val="tx1">
                  <a:lumMod val="85000"/>
                  <a:lumOff val="15000"/>
                </a:schemeClr>
              </a:solidFill>
            </a:endParaRPr>
          </a:p>
        </p:txBody>
      </p:sp>
      <p:grpSp>
        <p:nvGrpSpPr>
          <p:cNvPr id="10" name="Grupa 9">
            <a:extLst>
              <a:ext uri="{FF2B5EF4-FFF2-40B4-BE49-F238E27FC236}">
                <a16:creationId xmlns:a16="http://schemas.microsoft.com/office/drawing/2014/main" id="{459AD05F-106D-43A8-A140-1DFD487F491A}"/>
              </a:ext>
            </a:extLst>
          </p:cNvPr>
          <p:cNvGrpSpPr/>
          <p:nvPr/>
        </p:nvGrpSpPr>
        <p:grpSpPr>
          <a:xfrm>
            <a:off x="511510" y="6056188"/>
            <a:ext cx="522000" cy="522000"/>
            <a:chOff x="7940396" y="332162"/>
            <a:chExt cx="522000" cy="522000"/>
          </a:xfrm>
        </p:grpSpPr>
        <p:sp>
          <p:nvSpPr>
            <p:cNvPr id="11" name="Owal 10">
              <a:extLst>
                <a:ext uri="{FF2B5EF4-FFF2-40B4-BE49-F238E27FC236}">
                  <a16:creationId xmlns:a16="http://schemas.microsoft.com/office/drawing/2014/main" id="{1A9F420A-E38A-4C08-B8FF-D00A868B05B6}"/>
                </a:ext>
              </a:extLst>
            </p:cNvPr>
            <p:cNvSpPr/>
            <p:nvPr/>
          </p:nvSpPr>
          <p:spPr>
            <a:xfrm>
              <a:off x="7968208" y="397110"/>
              <a:ext cx="439602" cy="4396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Grafika 11">
              <a:extLst>
                <a:ext uri="{FF2B5EF4-FFF2-40B4-BE49-F238E27FC236}">
                  <a16:creationId xmlns:a16="http://schemas.microsoft.com/office/drawing/2014/main" id="{F5561EA2-1BF6-4954-B409-D9397F7370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0396" y="332162"/>
              <a:ext cx="522000" cy="522000"/>
            </a:xfrm>
            <a:prstGeom prst="rect">
              <a:avLst/>
            </a:prstGeom>
          </p:spPr>
        </p:pic>
      </p:grpSp>
      <p:sp>
        <p:nvSpPr>
          <p:cNvPr id="14" name="Prostokąt 13">
            <a:extLst>
              <a:ext uri="{FF2B5EF4-FFF2-40B4-BE49-F238E27FC236}">
                <a16:creationId xmlns:a16="http://schemas.microsoft.com/office/drawing/2014/main" id="{5A9436C5-CCF5-44FB-9EC7-4AB24437E7C0}"/>
              </a:ext>
            </a:extLst>
          </p:cNvPr>
          <p:cNvSpPr/>
          <p:nvPr/>
        </p:nvSpPr>
        <p:spPr>
          <a:xfrm>
            <a:off x="3431705" y="1173521"/>
            <a:ext cx="8760296" cy="4631742"/>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Trójkąt prostokątny 15">
            <a:extLst>
              <a:ext uri="{FF2B5EF4-FFF2-40B4-BE49-F238E27FC236}">
                <a16:creationId xmlns:a16="http://schemas.microsoft.com/office/drawing/2014/main" id="{3508B37A-FE08-4920-B4F6-E862B5E5059E}"/>
              </a:ext>
            </a:extLst>
          </p:cNvPr>
          <p:cNvSpPr/>
          <p:nvPr/>
        </p:nvSpPr>
        <p:spPr>
          <a:xfrm rot="16200000">
            <a:off x="3106657" y="1194049"/>
            <a:ext cx="345575" cy="304521"/>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7" name="Prostokąt 16">
            <a:extLst>
              <a:ext uri="{FF2B5EF4-FFF2-40B4-BE49-F238E27FC236}">
                <a16:creationId xmlns:a16="http://schemas.microsoft.com/office/drawing/2014/main" id="{A9AF4611-8629-46A4-8B3A-FB9112456751}"/>
              </a:ext>
            </a:extLst>
          </p:cNvPr>
          <p:cNvSpPr/>
          <p:nvPr/>
        </p:nvSpPr>
        <p:spPr>
          <a:xfrm>
            <a:off x="3916372" y="1737804"/>
            <a:ext cx="7666028" cy="3490123"/>
          </a:xfrm>
          <a:prstGeom prst="rect">
            <a:avLst/>
          </a:prstGeom>
        </p:spPr>
        <p:txBody>
          <a:bodyPr wrap="square">
            <a:spAutoFit/>
          </a:bodyPr>
          <a:lstStyle/>
          <a:p>
            <a:pPr>
              <a:lnSpc>
                <a:spcPct val="114000"/>
              </a:lnSpc>
              <a:spcBef>
                <a:spcPts val="600"/>
              </a:spcBef>
              <a:spcAft>
                <a:spcPts val="600"/>
              </a:spcAft>
            </a:pPr>
            <a:r>
              <a:rPr lang="pl-PL" sz="2000" b="1" dirty="0">
                <a:solidFill>
                  <a:schemeClr val="bg1"/>
                </a:solidFill>
              </a:rPr>
              <a:t>FEEDBACK INFORMATION - LISTENING TO MESSAGES</a:t>
            </a:r>
            <a:endParaRPr lang="pl-PL" sz="2000" b="1" dirty="0">
              <a:solidFill>
                <a:schemeClr val="tx1">
                  <a:lumMod val="75000"/>
                  <a:lumOff val="25000"/>
                </a:schemeClr>
              </a:solidFill>
            </a:endParaRPr>
          </a:p>
          <a:p>
            <a:pPr>
              <a:lnSpc>
                <a:spcPct val="114000"/>
              </a:lnSpc>
              <a:spcAft>
                <a:spcPts val="600"/>
              </a:spcAft>
            </a:pPr>
            <a:r>
              <a:rPr lang="en-GB" dirty="0">
                <a:solidFill>
                  <a:schemeClr val="tx1">
                    <a:lumMod val="75000"/>
                    <a:lumOff val="25000"/>
                  </a:schemeClr>
                </a:solidFill>
              </a:rPr>
              <a:t>While actively listening to what both guests in the venue and participants of the training have to say, remember:</a:t>
            </a:r>
          </a:p>
          <a:p>
            <a:pPr marL="285750" indent="-285750">
              <a:lnSpc>
                <a:spcPct val="114000"/>
              </a:lnSpc>
              <a:spcAft>
                <a:spcPts val="600"/>
              </a:spcAft>
              <a:buBlip>
                <a:blip r:embed="rId5"/>
              </a:buBlip>
            </a:pPr>
            <a:r>
              <a:rPr lang="en-GB" dirty="0">
                <a:solidFill>
                  <a:schemeClr val="tx1">
                    <a:lumMod val="75000"/>
                    <a:lumOff val="25000"/>
                  </a:schemeClr>
                </a:solidFill>
              </a:rPr>
              <a:t>concentrating attention so that you do not miss anything,</a:t>
            </a:r>
          </a:p>
          <a:p>
            <a:pPr marL="285750" indent="-285750">
              <a:lnSpc>
                <a:spcPct val="114000"/>
              </a:lnSpc>
              <a:spcAft>
                <a:spcPts val="600"/>
              </a:spcAft>
              <a:buBlip>
                <a:blip r:embed="rId5"/>
              </a:buBlip>
            </a:pPr>
            <a:r>
              <a:rPr lang="en-GB" dirty="0">
                <a:solidFill>
                  <a:schemeClr val="tx1">
                    <a:lumMod val="75000"/>
                    <a:lumOff val="25000"/>
                  </a:schemeClr>
                </a:solidFill>
              </a:rPr>
              <a:t>visual contact when someone talks to you,</a:t>
            </a:r>
          </a:p>
          <a:p>
            <a:pPr marL="285750" indent="-285750">
              <a:lnSpc>
                <a:spcPct val="114000"/>
              </a:lnSpc>
              <a:spcAft>
                <a:spcPts val="600"/>
              </a:spcAft>
              <a:buBlip>
                <a:blip r:embed="rId5"/>
              </a:buBlip>
            </a:pPr>
            <a:r>
              <a:rPr lang="en-GB" dirty="0">
                <a:solidFill>
                  <a:schemeClr val="tx1">
                    <a:lumMod val="75000"/>
                    <a:lumOff val="25000"/>
                  </a:schemeClr>
                </a:solidFill>
              </a:rPr>
              <a:t>using encouraging phrases such as "yes", "I understand",</a:t>
            </a:r>
          </a:p>
          <a:p>
            <a:pPr marL="285750" indent="-285750">
              <a:lnSpc>
                <a:spcPct val="114000"/>
              </a:lnSpc>
              <a:spcAft>
                <a:spcPts val="600"/>
              </a:spcAft>
              <a:buBlip>
                <a:blip r:embed="rId5"/>
              </a:buBlip>
            </a:pPr>
            <a:r>
              <a:rPr lang="en-GB" dirty="0">
                <a:solidFill>
                  <a:schemeClr val="tx1">
                    <a:lumMod val="75000"/>
                    <a:lumOff val="25000"/>
                  </a:schemeClr>
                </a:solidFill>
              </a:rPr>
              <a:t>openness to the point of view of the person you are listening to,</a:t>
            </a:r>
          </a:p>
          <a:p>
            <a:pPr marL="285750" indent="-285750">
              <a:lnSpc>
                <a:spcPct val="114000"/>
              </a:lnSpc>
              <a:spcAft>
                <a:spcPts val="600"/>
              </a:spcAft>
              <a:buBlip>
                <a:blip r:embed="rId5"/>
              </a:buBlip>
            </a:pPr>
            <a:r>
              <a:rPr lang="en-GB" dirty="0">
                <a:solidFill>
                  <a:schemeClr val="tx1">
                    <a:lumMod val="75000"/>
                    <a:lumOff val="25000"/>
                  </a:schemeClr>
                </a:solidFill>
              </a:rPr>
              <a:t>empathy</a:t>
            </a:r>
          </a:p>
          <a:p>
            <a:pPr marL="285750" indent="-285750">
              <a:lnSpc>
                <a:spcPct val="114000"/>
              </a:lnSpc>
              <a:spcAft>
                <a:spcPts val="600"/>
              </a:spcAft>
              <a:buBlip>
                <a:blip r:embed="rId5"/>
              </a:buBlip>
            </a:pPr>
            <a:r>
              <a:rPr lang="en-GB" dirty="0">
                <a:solidFill>
                  <a:schemeClr val="tx1">
                    <a:lumMod val="75000"/>
                    <a:lumOff val="25000"/>
                  </a:schemeClr>
                </a:solidFill>
              </a:rPr>
              <a:t>asking questions (explaining, appealing).</a:t>
            </a:r>
            <a:endParaRPr lang="pl-PL" dirty="0">
              <a:solidFill>
                <a:schemeClr val="tx1">
                  <a:lumMod val="75000"/>
                  <a:lumOff val="25000"/>
                </a:schemeClr>
              </a:solidFill>
            </a:endParaRPr>
          </a:p>
        </p:txBody>
      </p:sp>
      <p:pic>
        <p:nvPicPr>
          <p:cNvPr id="18" name="Obraz 17">
            <a:extLst>
              <a:ext uri="{FF2B5EF4-FFF2-40B4-BE49-F238E27FC236}">
                <a16:creationId xmlns:a16="http://schemas.microsoft.com/office/drawing/2014/main" id="{5B5EA9CF-F1CD-47E7-85C3-050D3620F8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659" y="2312631"/>
            <a:ext cx="2196489" cy="2196489"/>
          </a:xfrm>
          <a:prstGeom prst="rect">
            <a:avLst/>
          </a:prstGeom>
        </p:spPr>
      </p:pic>
    </p:spTree>
    <p:extLst>
      <p:ext uri="{BB962C8B-B14F-4D97-AF65-F5344CB8AC3E}">
        <p14:creationId xmlns:p14="http://schemas.microsoft.com/office/powerpoint/2010/main" val="4005039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rostokąt 16">
            <a:extLst>
              <a:ext uri="{FF2B5EF4-FFF2-40B4-BE49-F238E27FC236}">
                <a16:creationId xmlns:a16="http://schemas.microsoft.com/office/drawing/2014/main" id="{C13BD348-2346-48A9-862D-AD86CDA8BCDF}"/>
              </a:ext>
            </a:extLst>
          </p:cNvPr>
          <p:cNvSpPr/>
          <p:nvPr/>
        </p:nvSpPr>
        <p:spPr>
          <a:xfrm>
            <a:off x="3431705" y="1173522"/>
            <a:ext cx="8760296" cy="463174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Trójkąt prostokątny 14">
            <a:extLst>
              <a:ext uri="{FF2B5EF4-FFF2-40B4-BE49-F238E27FC236}">
                <a16:creationId xmlns:a16="http://schemas.microsoft.com/office/drawing/2014/main" id="{CE807E24-4E47-4BD5-9272-D48706C565AC}"/>
              </a:ext>
            </a:extLst>
          </p:cNvPr>
          <p:cNvSpPr/>
          <p:nvPr/>
        </p:nvSpPr>
        <p:spPr>
          <a:xfrm rot="16200000">
            <a:off x="3106657" y="1194049"/>
            <a:ext cx="345575" cy="304521"/>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415480" y="242426"/>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37</a:t>
            </a:fld>
            <a:endParaRPr lang="en-US" altLang="pl-PL"/>
          </a:p>
        </p:txBody>
      </p:sp>
      <p:sp>
        <p:nvSpPr>
          <p:cNvPr id="8" name="Symbol zastępczy numeru slajdu 5">
            <a:extLst>
              <a:ext uri="{FF2B5EF4-FFF2-40B4-BE49-F238E27FC236}">
                <a16:creationId xmlns:a16="http://schemas.microsoft.com/office/drawing/2014/main" id="{BBE2275C-16CC-422E-9510-B345C825DBF1}"/>
              </a:ext>
            </a:extLst>
          </p:cNvPr>
          <p:cNvSpPr txBox="1">
            <a:spLocks/>
          </p:cNvSpPr>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defPPr>
              <a:defRPr lang="pl-PL"/>
            </a:defPPr>
            <a:lvl1pPr algn="r" rtl="0" eaLnBrk="1" fontAlgn="base" hangingPunct="1">
              <a:spcBef>
                <a:spcPct val="0"/>
              </a:spcBef>
              <a:spcAft>
                <a:spcPct val="0"/>
              </a:spcAft>
              <a:defRPr sz="1200" kern="1200">
                <a:solidFill>
                  <a:srgbClr val="898989"/>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defRPr/>
            </a:pPr>
            <a:fld id="{6CC9281A-217F-4492-A313-C4D4CB901DEA}" type="slidenum">
              <a:rPr lang="en-US" altLang="pl-PL" smtClean="0"/>
              <a:pPr>
                <a:defRPr/>
              </a:pPr>
              <a:t>37</a:t>
            </a:fld>
            <a:endParaRPr lang="en-US" altLang="pl-PL" dirty="0"/>
          </a:p>
        </p:txBody>
      </p:sp>
      <p:sp>
        <p:nvSpPr>
          <p:cNvPr id="12" name="Prostokąt 11">
            <a:extLst>
              <a:ext uri="{FF2B5EF4-FFF2-40B4-BE49-F238E27FC236}">
                <a16:creationId xmlns:a16="http://schemas.microsoft.com/office/drawing/2014/main" id="{EE7C6BB3-247A-4E47-A891-34EDD40D9507}"/>
              </a:ext>
            </a:extLst>
          </p:cNvPr>
          <p:cNvSpPr/>
          <p:nvPr/>
        </p:nvSpPr>
        <p:spPr>
          <a:xfrm>
            <a:off x="3823766" y="1715440"/>
            <a:ext cx="7816850" cy="3182346"/>
          </a:xfrm>
          <a:prstGeom prst="rect">
            <a:avLst/>
          </a:prstGeom>
        </p:spPr>
        <p:txBody>
          <a:bodyPr wrap="square">
            <a:spAutoFit/>
          </a:bodyPr>
          <a:lstStyle/>
          <a:p>
            <a:pPr>
              <a:lnSpc>
                <a:spcPct val="114000"/>
              </a:lnSpc>
              <a:spcBef>
                <a:spcPts val="600"/>
              </a:spcBef>
              <a:spcAft>
                <a:spcPts val="600"/>
              </a:spcAft>
            </a:pPr>
            <a:r>
              <a:rPr lang="pl-PL" sz="2000" b="1" dirty="0">
                <a:solidFill>
                  <a:schemeClr val="bg1"/>
                </a:solidFill>
              </a:rPr>
              <a:t>FEEDBACK INFORMATION - LISTENING TO MESSAGES</a:t>
            </a:r>
            <a:endParaRPr lang="pl-PL" sz="2000" b="1" dirty="0">
              <a:solidFill>
                <a:schemeClr val="tx1">
                  <a:lumMod val="75000"/>
                  <a:lumOff val="25000"/>
                </a:schemeClr>
              </a:solidFill>
            </a:endParaRPr>
          </a:p>
          <a:p>
            <a:pPr>
              <a:lnSpc>
                <a:spcPct val="114000"/>
              </a:lnSpc>
              <a:spcAft>
                <a:spcPts val="600"/>
              </a:spcAft>
            </a:pPr>
            <a:r>
              <a:rPr lang="en-GB" b="1" dirty="0">
                <a:solidFill>
                  <a:schemeClr val="tx1">
                    <a:lumMod val="75000"/>
                    <a:lumOff val="25000"/>
                  </a:schemeClr>
                </a:solidFill>
              </a:rPr>
              <a:t>While actively listening to what the trainees have to say, pay special attention to:</a:t>
            </a:r>
          </a:p>
          <a:p>
            <a:pPr marL="285750" indent="-285750">
              <a:lnSpc>
                <a:spcPct val="114000"/>
              </a:lnSpc>
              <a:spcAft>
                <a:spcPts val="600"/>
              </a:spcAft>
              <a:buBlip>
                <a:blip r:embed="rId2"/>
              </a:buBlip>
            </a:pPr>
            <a:r>
              <a:rPr lang="en-GB" dirty="0">
                <a:solidFill>
                  <a:schemeClr val="tx1">
                    <a:lumMod val="75000"/>
                    <a:lumOff val="25000"/>
                  </a:schemeClr>
                </a:solidFill>
              </a:rPr>
              <a:t>showing respect, acceptance and warmth (</a:t>
            </a:r>
            <a:r>
              <a:rPr lang="en-GB" dirty="0" err="1">
                <a:solidFill>
                  <a:schemeClr val="tx1">
                    <a:lumMod val="75000"/>
                    <a:lumOff val="25000"/>
                  </a:schemeClr>
                </a:solidFill>
              </a:rPr>
              <a:t>eg</a:t>
            </a:r>
            <a:r>
              <a:rPr lang="en-GB" dirty="0">
                <a:solidFill>
                  <a:schemeClr val="tx1">
                    <a:lumMod val="75000"/>
                    <a:lumOff val="25000"/>
                  </a:schemeClr>
                </a:solidFill>
              </a:rPr>
              <a:t> when someone says that the waiter in a large restaurant is just starting to work, and previously worked only serving events such as weddings or banquets and can not lead a conversation freely,</a:t>
            </a:r>
          </a:p>
          <a:p>
            <a:pPr marL="285750" indent="-285750">
              <a:lnSpc>
                <a:spcPct val="114000"/>
              </a:lnSpc>
              <a:spcAft>
                <a:spcPts val="600"/>
              </a:spcAft>
              <a:buBlip>
                <a:blip r:embed="rId2"/>
              </a:buBlip>
            </a:pPr>
            <a:r>
              <a:rPr lang="en-GB" dirty="0">
                <a:solidFill>
                  <a:schemeClr val="tx1">
                    <a:lumMod val="75000"/>
                    <a:lumOff val="25000"/>
                  </a:schemeClr>
                </a:solidFill>
              </a:rPr>
              <a:t>avoiding moralising and judging, even though the participant did not listen attentively to your instruction and improperly arranged dinnerware.</a:t>
            </a:r>
            <a:endParaRPr lang="pl-PL" dirty="0">
              <a:solidFill>
                <a:schemeClr val="tx1">
                  <a:lumMod val="75000"/>
                  <a:lumOff val="25000"/>
                </a:schemeClr>
              </a:solidFill>
            </a:endParaRPr>
          </a:p>
        </p:txBody>
      </p:sp>
      <p:pic>
        <p:nvPicPr>
          <p:cNvPr id="16" name="Obraz 15">
            <a:extLst>
              <a:ext uri="{FF2B5EF4-FFF2-40B4-BE49-F238E27FC236}">
                <a16:creationId xmlns:a16="http://schemas.microsoft.com/office/drawing/2014/main" id="{D43FE3EB-D288-40B3-A286-4A8207A97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659" y="2312631"/>
            <a:ext cx="2196489" cy="2196489"/>
          </a:xfrm>
          <a:prstGeom prst="rect">
            <a:avLst/>
          </a:prstGeom>
        </p:spPr>
      </p:pic>
    </p:spTree>
    <p:extLst>
      <p:ext uri="{BB962C8B-B14F-4D97-AF65-F5344CB8AC3E}">
        <p14:creationId xmlns:p14="http://schemas.microsoft.com/office/powerpoint/2010/main" val="24583825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rostokąt 14">
            <a:extLst>
              <a:ext uri="{FF2B5EF4-FFF2-40B4-BE49-F238E27FC236}">
                <a16:creationId xmlns:a16="http://schemas.microsoft.com/office/drawing/2014/main" id="{F96406EC-34B8-4DEF-AC4E-8FC9674CCF7A}"/>
              </a:ext>
            </a:extLst>
          </p:cNvPr>
          <p:cNvSpPr/>
          <p:nvPr/>
        </p:nvSpPr>
        <p:spPr>
          <a:xfrm>
            <a:off x="3403680" y="1173521"/>
            <a:ext cx="8760296" cy="4631742"/>
          </a:xfrm>
          <a:prstGeom prst="rect">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Trójkąt prostokątny 12">
            <a:extLst>
              <a:ext uri="{FF2B5EF4-FFF2-40B4-BE49-F238E27FC236}">
                <a16:creationId xmlns:a16="http://schemas.microsoft.com/office/drawing/2014/main" id="{9562E53B-8B61-42C6-94D1-A1C04E67BD82}"/>
              </a:ext>
            </a:extLst>
          </p:cNvPr>
          <p:cNvSpPr/>
          <p:nvPr/>
        </p:nvSpPr>
        <p:spPr>
          <a:xfrm rot="16200000">
            <a:off x="3106657" y="1194049"/>
            <a:ext cx="345575" cy="304521"/>
          </a:xfrm>
          <a:prstGeom prst="rtTriangle">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38</a:t>
            </a:fld>
            <a:endParaRPr lang="en-US" altLang="pl-PL"/>
          </a:p>
        </p:txBody>
      </p:sp>
      <p:sp>
        <p:nvSpPr>
          <p:cNvPr id="11" name="Prostokąt 10">
            <a:extLst>
              <a:ext uri="{FF2B5EF4-FFF2-40B4-BE49-F238E27FC236}">
                <a16:creationId xmlns:a16="http://schemas.microsoft.com/office/drawing/2014/main" id="{015ED5F9-FFCE-4B0D-846C-EEC90A502555}"/>
              </a:ext>
            </a:extLst>
          </p:cNvPr>
          <p:cNvSpPr/>
          <p:nvPr/>
        </p:nvSpPr>
        <p:spPr>
          <a:xfrm>
            <a:off x="3863752" y="1582114"/>
            <a:ext cx="7217385" cy="3791102"/>
          </a:xfrm>
          <a:prstGeom prst="rect">
            <a:avLst/>
          </a:prstGeom>
        </p:spPr>
        <p:txBody>
          <a:bodyPr wrap="square">
            <a:spAutoFit/>
          </a:bodyPr>
          <a:lstStyle/>
          <a:p>
            <a:pPr>
              <a:lnSpc>
                <a:spcPct val="114000"/>
              </a:lnSpc>
              <a:spcBef>
                <a:spcPts val="600"/>
              </a:spcBef>
              <a:spcAft>
                <a:spcPts val="600"/>
              </a:spcAft>
            </a:pPr>
            <a:r>
              <a:rPr lang="pl-PL" sz="2400" b="1" dirty="0">
                <a:solidFill>
                  <a:schemeClr val="bg1"/>
                </a:solidFill>
              </a:rPr>
              <a:t>FEEDBACK INFORMATION - LISTENING TO MESSAGES</a:t>
            </a:r>
            <a:endParaRPr lang="pl-PL" sz="2400" b="1" dirty="0">
              <a:solidFill>
                <a:schemeClr val="tx1">
                  <a:lumMod val="75000"/>
                  <a:lumOff val="25000"/>
                </a:schemeClr>
              </a:solidFill>
            </a:endParaRPr>
          </a:p>
          <a:p>
            <a:pPr>
              <a:lnSpc>
                <a:spcPct val="114000"/>
              </a:lnSpc>
              <a:spcBef>
                <a:spcPts val="600"/>
              </a:spcBef>
              <a:spcAft>
                <a:spcPts val="600"/>
              </a:spcAft>
            </a:pPr>
            <a:r>
              <a:rPr lang="en-GB" b="1" u="sng" dirty="0">
                <a:solidFill>
                  <a:schemeClr val="tx1">
                    <a:lumMod val="75000"/>
                    <a:lumOff val="25000"/>
                  </a:schemeClr>
                </a:solidFill>
              </a:rPr>
              <a:t>You are not a good listener when:</a:t>
            </a:r>
          </a:p>
          <a:p>
            <a:pPr marL="285750" indent="-285750">
              <a:lnSpc>
                <a:spcPct val="114000"/>
              </a:lnSpc>
              <a:spcBef>
                <a:spcPts val="600"/>
              </a:spcBef>
              <a:spcAft>
                <a:spcPts val="600"/>
              </a:spcAft>
              <a:buBlip>
                <a:blip r:embed="rId2"/>
              </a:buBlip>
            </a:pPr>
            <a:r>
              <a:rPr lang="en-GB" dirty="0">
                <a:solidFill>
                  <a:schemeClr val="tx1">
                    <a:lumMod val="75000"/>
                    <a:lumOff val="25000"/>
                  </a:schemeClr>
                </a:solidFill>
              </a:rPr>
              <a:t>you are too concentrated on what you want to say and do not listen carefully to what others say,</a:t>
            </a:r>
          </a:p>
          <a:p>
            <a:pPr marL="285750" indent="-285750">
              <a:lnSpc>
                <a:spcPct val="114000"/>
              </a:lnSpc>
              <a:spcBef>
                <a:spcPts val="600"/>
              </a:spcBef>
              <a:spcAft>
                <a:spcPts val="600"/>
              </a:spcAft>
              <a:buBlip>
                <a:blip r:embed="rId2"/>
              </a:buBlip>
            </a:pPr>
            <a:r>
              <a:rPr lang="en-GB" dirty="0">
                <a:solidFill>
                  <a:schemeClr val="tx1">
                    <a:lumMod val="75000"/>
                    <a:lumOff val="25000"/>
                  </a:schemeClr>
                </a:solidFill>
              </a:rPr>
              <a:t>you are just waiting to get in your word in someone </a:t>
            </a:r>
            <a:r>
              <a:rPr lang="en-GB" dirty="0" err="1">
                <a:solidFill>
                  <a:schemeClr val="tx1">
                    <a:lumMod val="75000"/>
                    <a:lumOff val="25000"/>
                  </a:schemeClr>
                </a:solidFill>
              </a:rPr>
              <a:t>elses</a:t>
            </a:r>
            <a:r>
              <a:rPr lang="en-GB" dirty="0">
                <a:solidFill>
                  <a:schemeClr val="tx1">
                    <a:lumMod val="75000"/>
                    <a:lumOff val="25000"/>
                  </a:schemeClr>
                </a:solidFill>
              </a:rPr>
              <a:t> speech and present your own point of view,</a:t>
            </a:r>
          </a:p>
          <a:p>
            <a:pPr marL="285750" indent="-285750">
              <a:lnSpc>
                <a:spcPct val="114000"/>
              </a:lnSpc>
              <a:spcBef>
                <a:spcPts val="600"/>
              </a:spcBef>
              <a:spcAft>
                <a:spcPts val="600"/>
              </a:spcAft>
              <a:buBlip>
                <a:blip r:embed="rId2"/>
              </a:buBlip>
            </a:pPr>
            <a:r>
              <a:rPr lang="en-GB" dirty="0">
                <a:solidFill>
                  <a:schemeClr val="tx1">
                    <a:lumMod val="75000"/>
                    <a:lumOff val="25000"/>
                  </a:schemeClr>
                </a:solidFill>
              </a:rPr>
              <a:t>you only hear what you want to hear,</a:t>
            </a:r>
          </a:p>
          <a:p>
            <a:pPr marL="285750" indent="-285750">
              <a:lnSpc>
                <a:spcPct val="114000"/>
              </a:lnSpc>
              <a:spcBef>
                <a:spcPts val="600"/>
              </a:spcBef>
              <a:spcAft>
                <a:spcPts val="600"/>
              </a:spcAft>
              <a:buBlip>
                <a:blip r:embed="rId2"/>
              </a:buBlip>
            </a:pPr>
            <a:r>
              <a:rPr lang="en-GB" dirty="0">
                <a:solidFill>
                  <a:schemeClr val="tx1">
                    <a:lumMod val="75000"/>
                    <a:lumOff val="25000"/>
                  </a:schemeClr>
                </a:solidFill>
              </a:rPr>
              <a:t>you interrupt the speaker and finish speaking for him, distorting it to your own goals.</a:t>
            </a:r>
            <a:endParaRPr lang="pl-PL" dirty="0">
              <a:solidFill>
                <a:schemeClr val="tx1">
                  <a:lumMod val="75000"/>
                  <a:lumOff val="25000"/>
                </a:schemeClr>
              </a:solidFill>
            </a:endParaRPr>
          </a:p>
        </p:txBody>
      </p:sp>
      <p:pic>
        <p:nvPicPr>
          <p:cNvPr id="14" name="Obraz 13">
            <a:extLst>
              <a:ext uri="{FF2B5EF4-FFF2-40B4-BE49-F238E27FC236}">
                <a16:creationId xmlns:a16="http://schemas.microsoft.com/office/drawing/2014/main" id="{159EE546-8079-4846-AA2E-1B8F5A82E0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659" y="2312631"/>
            <a:ext cx="2196489" cy="2196489"/>
          </a:xfrm>
          <a:prstGeom prst="rect">
            <a:avLst/>
          </a:prstGeom>
        </p:spPr>
      </p:pic>
    </p:spTree>
    <p:extLst>
      <p:ext uri="{BB962C8B-B14F-4D97-AF65-F5344CB8AC3E}">
        <p14:creationId xmlns:p14="http://schemas.microsoft.com/office/powerpoint/2010/main" val="27058272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39</a:t>
            </a:fld>
            <a:endParaRPr lang="en-US" altLang="pl-PL"/>
          </a:p>
        </p:txBody>
      </p:sp>
      <p:sp>
        <p:nvSpPr>
          <p:cNvPr id="7" name="Prostokąt 6">
            <a:extLst>
              <a:ext uri="{FF2B5EF4-FFF2-40B4-BE49-F238E27FC236}">
                <a16:creationId xmlns:a16="http://schemas.microsoft.com/office/drawing/2014/main" id="{9AEB35E2-E363-4524-8706-FAF18E51DFB4}"/>
              </a:ext>
            </a:extLst>
          </p:cNvPr>
          <p:cNvSpPr/>
          <p:nvPr/>
        </p:nvSpPr>
        <p:spPr>
          <a:xfrm>
            <a:off x="3320921" y="6068318"/>
            <a:ext cx="1279646" cy="523220"/>
          </a:xfrm>
          <a:prstGeom prst="rect">
            <a:avLst/>
          </a:prstGeom>
        </p:spPr>
        <p:txBody>
          <a:bodyPr wrap="none">
            <a:spAutoFit/>
          </a:bodyPr>
          <a:lstStyle/>
          <a:p>
            <a:r>
              <a:rPr lang="pl-PL" sz="1400" dirty="0">
                <a:solidFill>
                  <a:schemeClr val="tx1">
                    <a:lumMod val="95000"/>
                    <a:lumOff val="5000"/>
                  </a:schemeClr>
                </a:solidFill>
              </a:rPr>
              <a:t>PODCAST </a:t>
            </a:r>
            <a:br>
              <a:rPr lang="pl-PL" sz="1400" dirty="0">
                <a:solidFill>
                  <a:schemeClr val="tx1">
                    <a:lumMod val="95000"/>
                    <a:lumOff val="5000"/>
                  </a:schemeClr>
                </a:solidFill>
              </a:rPr>
            </a:br>
            <a:r>
              <a:rPr lang="pl-PL" sz="1400" dirty="0" err="1">
                <a:solidFill>
                  <a:schemeClr val="tx1">
                    <a:lumMod val="95000"/>
                    <a:lumOff val="5000"/>
                  </a:schemeClr>
                </a:solidFill>
              </a:rPr>
              <a:t>recording</a:t>
            </a:r>
            <a:r>
              <a:rPr lang="pl-PL" sz="1400" dirty="0">
                <a:solidFill>
                  <a:schemeClr val="tx1">
                    <a:lumMod val="95000"/>
                    <a:lumOff val="5000"/>
                  </a:schemeClr>
                </a:solidFill>
              </a:rPr>
              <a:t> no 2 </a:t>
            </a:r>
          </a:p>
        </p:txBody>
      </p:sp>
      <p:pic>
        <p:nvPicPr>
          <p:cNvPr id="8" name="Obraz 7">
            <a:extLst>
              <a:ext uri="{FF2B5EF4-FFF2-40B4-BE49-F238E27FC236}">
                <a16:creationId xmlns:a16="http://schemas.microsoft.com/office/drawing/2014/main" id="{372358DC-DA92-4357-8AB9-04D56D4396AD}"/>
              </a:ext>
            </a:extLst>
          </p:cNvPr>
          <p:cNvPicPr>
            <a:picLocks noChangeAspect="1"/>
          </p:cNvPicPr>
          <p:nvPr/>
        </p:nvPicPr>
        <p:blipFill rotWithShape="1">
          <a:blip r:embed="rId2">
            <a:extLst>
              <a:ext uri="{28A0092B-C50C-407E-A947-70E740481C1C}">
                <a14:useLocalDpi xmlns:a14="http://schemas.microsoft.com/office/drawing/2010/main" val="0"/>
              </a:ext>
            </a:extLst>
          </a:blip>
          <a:srcRect l="-1669" t="-1724" r="-1669" b="-1724"/>
          <a:stretch/>
        </p:blipFill>
        <p:spPr>
          <a:xfrm>
            <a:off x="2598956" y="6020738"/>
            <a:ext cx="539422" cy="540000"/>
          </a:xfrm>
          <a:prstGeom prst="rect">
            <a:avLst/>
          </a:prstGeom>
        </p:spPr>
      </p:pic>
      <p:sp>
        <p:nvSpPr>
          <p:cNvPr id="9" name="Prostokąt 8">
            <a:extLst>
              <a:ext uri="{FF2B5EF4-FFF2-40B4-BE49-F238E27FC236}">
                <a16:creationId xmlns:a16="http://schemas.microsoft.com/office/drawing/2014/main" id="{2EF74C87-CE59-4C8E-B25C-9BDD24271097}"/>
              </a:ext>
            </a:extLst>
          </p:cNvPr>
          <p:cNvSpPr/>
          <p:nvPr/>
        </p:nvSpPr>
        <p:spPr>
          <a:xfrm>
            <a:off x="1128234" y="6074132"/>
            <a:ext cx="1367366" cy="523220"/>
          </a:xfrm>
          <a:prstGeom prst="rect">
            <a:avLst/>
          </a:prstGeom>
        </p:spPr>
        <p:txBody>
          <a:bodyPr wrap="square">
            <a:spAutoFit/>
          </a:bodyPr>
          <a:lstStyle/>
          <a:p>
            <a:r>
              <a:rPr lang="pl-PL" sz="1400" dirty="0"/>
              <a:t>ATTACHMENT WORK CARD 4</a:t>
            </a:r>
            <a:endParaRPr lang="pl-PL" sz="1400" u="sng" dirty="0">
              <a:solidFill>
                <a:schemeClr val="tx1">
                  <a:lumMod val="85000"/>
                  <a:lumOff val="15000"/>
                </a:schemeClr>
              </a:solidFill>
            </a:endParaRPr>
          </a:p>
        </p:txBody>
      </p:sp>
      <p:grpSp>
        <p:nvGrpSpPr>
          <p:cNvPr id="10" name="Grupa 9">
            <a:extLst>
              <a:ext uri="{FF2B5EF4-FFF2-40B4-BE49-F238E27FC236}">
                <a16:creationId xmlns:a16="http://schemas.microsoft.com/office/drawing/2014/main" id="{ADE7CEFE-BEA6-4204-9C5E-40AFEC0CEFEA}"/>
              </a:ext>
            </a:extLst>
          </p:cNvPr>
          <p:cNvGrpSpPr/>
          <p:nvPr/>
        </p:nvGrpSpPr>
        <p:grpSpPr>
          <a:xfrm>
            <a:off x="511510" y="6056188"/>
            <a:ext cx="522000" cy="522000"/>
            <a:chOff x="7940396" y="332162"/>
            <a:chExt cx="522000" cy="522000"/>
          </a:xfrm>
        </p:grpSpPr>
        <p:sp>
          <p:nvSpPr>
            <p:cNvPr id="11" name="Owal 10">
              <a:extLst>
                <a:ext uri="{FF2B5EF4-FFF2-40B4-BE49-F238E27FC236}">
                  <a16:creationId xmlns:a16="http://schemas.microsoft.com/office/drawing/2014/main" id="{B5A9194F-DBC1-4D8B-BF29-7F2AE8BCF57D}"/>
                </a:ext>
              </a:extLst>
            </p:cNvPr>
            <p:cNvSpPr/>
            <p:nvPr/>
          </p:nvSpPr>
          <p:spPr>
            <a:xfrm>
              <a:off x="7968208" y="397110"/>
              <a:ext cx="439602" cy="4396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2" name="Grafika 11">
              <a:extLst>
                <a:ext uri="{FF2B5EF4-FFF2-40B4-BE49-F238E27FC236}">
                  <a16:creationId xmlns:a16="http://schemas.microsoft.com/office/drawing/2014/main" id="{A96D9C54-392D-4850-B6F0-5604F3350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0396" y="332162"/>
              <a:ext cx="522000" cy="522000"/>
            </a:xfrm>
            <a:prstGeom prst="rect">
              <a:avLst/>
            </a:prstGeom>
          </p:spPr>
        </p:pic>
      </p:grpSp>
      <p:sp>
        <p:nvSpPr>
          <p:cNvPr id="13" name="Prostokąt 12">
            <a:extLst>
              <a:ext uri="{FF2B5EF4-FFF2-40B4-BE49-F238E27FC236}">
                <a16:creationId xmlns:a16="http://schemas.microsoft.com/office/drawing/2014/main" id="{3DC4B4A0-FCC6-44FE-BC5E-1A6368509D76}"/>
              </a:ext>
            </a:extLst>
          </p:cNvPr>
          <p:cNvSpPr/>
          <p:nvPr/>
        </p:nvSpPr>
        <p:spPr>
          <a:xfrm>
            <a:off x="2565895" y="2819480"/>
            <a:ext cx="1770050" cy="400110"/>
          </a:xfrm>
          <a:prstGeom prst="rect">
            <a:avLst/>
          </a:prstGeom>
        </p:spPr>
        <p:txBody>
          <a:bodyPr wrap="square">
            <a:spAutoFit/>
          </a:bodyPr>
          <a:lstStyle/>
          <a:p>
            <a:pPr>
              <a:spcAft>
                <a:spcPts val="1200"/>
              </a:spcAft>
            </a:pPr>
            <a:r>
              <a:rPr lang="pl-PL" altLang="pl-PL" sz="2000" b="1" dirty="0"/>
              <a:t> </a:t>
            </a:r>
          </a:p>
        </p:txBody>
      </p:sp>
      <p:sp>
        <p:nvSpPr>
          <p:cNvPr id="15" name="Dymek mowy: prostokąt 14">
            <a:extLst>
              <a:ext uri="{FF2B5EF4-FFF2-40B4-BE49-F238E27FC236}">
                <a16:creationId xmlns:a16="http://schemas.microsoft.com/office/drawing/2014/main" id="{F959E081-902E-4800-9B36-3E2FC2961584}"/>
              </a:ext>
            </a:extLst>
          </p:cNvPr>
          <p:cNvSpPr/>
          <p:nvPr/>
        </p:nvSpPr>
        <p:spPr>
          <a:xfrm>
            <a:off x="5154699" y="1241635"/>
            <a:ext cx="4037528" cy="910712"/>
          </a:xfrm>
          <a:prstGeom prst="wedgeRectCallout">
            <a:avLst>
              <a:gd name="adj1" fmla="val -21140"/>
              <a:gd name="adj2" fmla="val 71732"/>
            </a:avLst>
          </a:prstGeom>
          <a:solidFill>
            <a:srgbClr val="FBB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200" b="1" dirty="0"/>
              <a:t>NON-VERBAL COMMUNICATION</a:t>
            </a:r>
          </a:p>
          <a:p>
            <a:pPr algn="ctr"/>
            <a:r>
              <a:rPr lang="pl-PL" sz="2200" b="1" dirty="0"/>
              <a:t>- BODY LANGUAGE</a:t>
            </a:r>
          </a:p>
        </p:txBody>
      </p:sp>
      <p:sp>
        <p:nvSpPr>
          <p:cNvPr id="16" name="Prostokąt 15">
            <a:extLst>
              <a:ext uri="{FF2B5EF4-FFF2-40B4-BE49-F238E27FC236}">
                <a16:creationId xmlns:a16="http://schemas.microsoft.com/office/drawing/2014/main" id="{1D20C205-055A-42EC-87A4-5DBA749B28A4}"/>
              </a:ext>
            </a:extLst>
          </p:cNvPr>
          <p:cNvSpPr/>
          <p:nvPr/>
        </p:nvSpPr>
        <p:spPr>
          <a:xfrm>
            <a:off x="2411342" y="2835501"/>
            <a:ext cx="2779538" cy="390107"/>
          </a:xfrm>
          <a:prstGeom prst="rect">
            <a:avLst/>
          </a:prstGeom>
          <a:solidFill>
            <a:srgbClr val="FFCA08"/>
          </a:solidFill>
        </p:spPr>
        <p:txBody>
          <a:bodyPr wrap="square">
            <a:spAutoFit/>
          </a:bodyPr>
          <a:lstStyle/>
          <a:p>
            <a:pPr marL="285750" indent="-285750">
              <a:lnSpc>
                <a:spcPct val="114000"/>
              </a:lnSpc>
              <a:buBlip>
                <a:blip r:embed="rId5"/>
              </a:buBlip>
            </a:pPr>
            <a:r>
              <a:rPr lang="pl-PL" b="1" dirty="0">
                <a:solidFill>
                  <a:schemeClr val="bg1"/>
                </a:solidFill>
              </a:rPr>
              <a:t>FACICAL EXPRESSION</a:t>
            </a:r>
          </a:p>
        </p:txBody>
      </p:sp>
      <p:sp>
        <p:nvSpPr>
          <p:cNvPr id="17" name="Prostokąt 16">
            <a:extLst>
              <a:ext uri="{FF2B5EF4-FFF2-40B4-BE49-F238E27FC236}">
                <a16:creationId xmlns:a16="http://schemas.microsoft.com/office/drawing/2014/main" id="{AEDAAC3E-6C5B-414D-B677-8F1621FB6DCF}"/>
              </a:ext>
            </a:extLst>
          </p:cNvPr>
          <p:cNvSpPr/>
          <p:nvPr/>
        </p:nvSpPr>
        <p:spPr>
          <a:xfrm>
            <a:off x="1565144" y="3225608"/>
            <a:ext cx="3925273" cy="390107"/>
          </a:xfrm>
          <a:prstGeom prst="rect">
            <a:avLst/>
          </a:prstGeom>
          <a:solidFill>
            <a:srgbClr val="FBA103"/>
          </a:solidFill>
        </p:spPr>
        <p:txBody>
          <a:bodyPr wrap="square">
            <a:spAutoFit/>
          </a:bodyPr>
          <a:lstStyle/>
          <a:p>
            <a:pPr marL="285750" indent="-285750">
              <a:lnSpc>
                <a:spcPct val="114000"/>
              </a:lnSpc>
              <a:buBlip>
                <a:blip r:embed="rId5"/>
              </a:buBlip>
            </a:pPr>
            <a:r>
              <a:rPr lang="pl-PL" b="1" dirty="0">
                <a:solidFill>
                  <a:schemeClr val="bg1"/>
                </a:solidFill>
              </a:rPr>
              <a:t>TOUCHING AND PHYSICAL CONTACT</a:t>
            </a:r>
          </a:p>
        </p:txBody>
      </p:sp>
      <p:sp>
        <p:nvSpPr>
          <p:cNvPr id="18" name="Prostokąt 17">
            <a:extLst>
              <a:ext uri="{FF2B5EF4-FFF2-40B4-BE49-F238E27FC236}">
                <a16:creationId xmlns:a16="http://schemas.microsoft.com/office/drawing/2014/main" id="{9B49DBC1-69F4-4369-B430-397526F2D45A}"/>
              </a:ext>
            </a:extLst>
          </p:cNvPr>
          <p:cNvSpPr/>
          <p:nvPr/>
        </p:nvSpPr>
        <p:spPr>
          <a:xfrm>
            <a:off x="1565144" y="3615715"/>
            <a:ext cx="3625736" cy="390107"/>
          </a:xfrm>
          <a:prstGeom prst="rect">
            <a:avLst/>
          </a:prstGeom>
          <a:solidFill>
            <a:srgbClr val="FE7E01"/>
          </a:solidFill>
        </p:spPr>
        <p:txBody>
          <a:bodyPr wrap="square">
            <a:spAutoFit/>
          </a:bodyPr>
          <a:lstStyle/>
          <a:p>
            <a:pPr marL="285750" indent="-285750">
              <a:lnSpc>
                <a:spcPct val="114000"/>
              </a:lnSpc>
              <a:buBlip>
                <a:blip r:embed="rId5"/>
              </a:buBlip>
            </a:pPr>
            <a:r>
              <a:rPr lang="pl-PL" b="1" dirty="0">
                <a:solidFill>
                  <a:schemeClr val="bg1"/>
                </a:solidFill>
              </a:rPr>
              <a:t>PARALINGUISTIC SOUNDS</a:t>
            </a:r>
          </a:p>
        </p:txBody>
      </p:sp>
      <p:sp>
        <p:nvSpPr>
          <p:cNvPr id="19" name="Prostokąt 18">
            <a:extLst>
              <a:ext uri="{FF2B5EF4-FFF2-40B4-BE49-F238E27FC236}">
                <a16:creationId xmlns:a16="http://schemas.microsoft.com/office/drawing/2014/main" id="{5CB9F1B0-9562-4CAB-9FB8-0E9BBE100E72}"/>
              </a:ext>
            </a:extLst>
          </p:cNvPr>
          <p:cNvSpPr/>
          <p:nvPr/>
        </p:nvSpPr>
        <p:spPr>
          <a:xfrm>
            <a:off x="2041384" y="4002331"/>
            <a:ext cx="2903232" cy="390107"/>
          </a:xfrm>
          <a:prstGeom prst="rect">
            <a:avLst/>
          </a:prstGeom>
          <a:solidFill>
            <a:srgbClr val="FE5938"/>
          </a:solidFill>
        </p:spPr>
        <p:txBody>
          <a:bodyPr wrap="square">
            <a:spAutoFit/>
          </a:bodyPr>
          <a:lstStyle/>
          <a:p>
            <a:pPr marL="285750" indent="-285750">
              <a:lnSpc>
                <a:spcPct val="114000"/>
              </a:lnSpc>
              <a:buBlip>
                <a:blip r:embed="rId5"/>
              </a:buBlip>
            </a:pPr>
            <a:r>
              <a:rPr lang="pl-PL" b="1" dirty="0">
                <a:solidFill>
                  <a:schemeClr val="bg1"/>
                </a:solidFill>
              </a:rPr>
              <a:t>PHYSICAL DISTANCE</a:t>
            </a:r>
          </a:p>
        </p:txBody>
      </p:sp>
      <p:sp>
        <p:nvSpPr>
          <p:cNvPr id="20" name="Prostokąt 19">
            <a:extLst>
              <a:ext uri="{FF2B5EF4-FFF2-40B4-BE49-F238E27FC236}">
                <a16:creationId xmlns:a16="http://schemas.microsoft.com/office/drawing/2014/main" id="{7DA3F646-EF95-434F-BB75-4F220FD37D97}"/>
              </a:ext>
            </a:extLst>
          </p:cNvPr>
          <p:cNvSpPr/>
          <p:nvPr/>
        </p:nvSpPr>
        <p:spPr>
          <a:xfrm>
            <a:off x="2449705" y="4388440"/>
            <a:ext cx="2314382" cy="390107"/>
          </a:xfrm>
          <a:prstGeom prst="rect">
            <a:avLst/>
          </a:prstGeom>
          <a:solidFill>
            <a:srgbClr val="F4433E"/>
          </a:solidFill>
        </p:spPr>
        <p:txBody>
          <a:bodyPr wrap="square">
            <a:spAutoFit/>
          </a:bodyPr>
          <a:lstStyle/>
          <a:p>
            <a:pPr marL="285750" indent="-285750">
              <a:lnSpc>
                <a:spcPct val="114000"/>
              </a:lnSpc>
              <a:buBlip>
                <a:blip r:embed="rId5"/>
              </a:buBlip>
            </a:pPr>
            <a:r>
              <a:rPr lang="pl-PL" b="1" dirty="0">
                <a:solidFill>
                  <a:schemeClr val="bg1"/>
                </a:solidFill>
              </a:rPr>
              <a:t>VOCAL CHANNEL</a:t>
            </a:r>
          </a:p>
        </p:txBody>
      </p:sp>
      <p:sp>
        <p:nvSpPr>
          <p:cNvPr id="21" name="Prostokąt 20">
            <a:extLst>
              <a:ext uri="{FF2B5EF4-FFF2-40B4-BE49-F238E27FC236}">
                <a16:creationId xmlns:a16="http://schemas.microsoft.com/office/drawing/2014/main" id="{6045F295-B744-496D-9BEB-E2B69C428530}"/>
              </a:ext>
            </a:extLst>
          </p:cNvPr>
          <p:cNvSpPr/>
          <p:nvPr/>
        </p:nvSpPr>
        <p:spPr>
          <a:xfrm>
            <a:off x="7630300" y="3227354"/>
            <a:ext cx="2018764" cy="390107"/>
          </a:xfrm>
          <a:prstGeom prst="rect">
            <a:avLst/>
          </a:prstGeom>
          <a:solidFill>
            <a:srgbClr val="FFCA08"/>
          </a:solidFill>
        </p:spPr>
        <p:txBody>
          <a:bodyPr wrap="square">
            <a:spAutoFit/>
          </a:bodyPr>
          <a:lstStyle/>
          <a:p>
            <a:pPr marL="285750" indent="-285750">
              <a:lnSpc>
                <a:spcPct val="114000"/>
              </a:lnSpc>
              <a:buBlip>
                <a:blip r:embed="rId5"/>
              </a:buBlip>
            </a:pPr>
            <a:r>
              <a:rPr lang="pl-PL" b="1" dirty="0">
                <a:solidFill>
                  <a:schemeClr val="bg1"/>
                </a:solidFill>
              </a:rPr>
              <a:t>GESTURES</a:t>
            </a:r>
          </a:p>
        </p:txBody>
      </p:sp>
      <p:sp>
        <p:nvSpPr>
          <p:cNvPr id="22" name="Prostokąt 21">
            <a:extLst>
              <a:ext uri="{FF2B5EF4-FFF2-40B4-BE49-F238E27FC236}">
                <a16:creationId xmlns:a16="http://schemas.microsoft.com/office/drawing/2014/main" id="{15320B35-1537-4362-9857-51E439A25B24}"/>
              </a:ext>
            </a:extLst>
          </p:cNvPr>
          <p:cNvSpPr/>
          <p:nvPr/>
        </p:nvSpPr>
        <p:spPr>
          <a:xfrm>
            <a:off x="8050711" y="3615715"/>
            <a:ext cx="2123596" cy="390107"/>
          </a:xfrm>
          <a:prstGeom prst="rect">
            <a:avLst/>
          </a:prstGeom>
          <a:solidFill>
            <a:srgbClr val="FBA103"/>
          </a:solidFill>
        </p:spPr>
        <p:txBody>
          <a:bodyPr wrap="square">
            <a:spAutoFit/>
          </a:bodyPr>
          <a:lstStyle/>
          <a:p>
            <a:pPr marL="285750" indent="-285750">
              <a:lnSpc>
                <a:spcPct val="114000"/>
              </a:lnSpc>
              <a:buBlip>
                <a:blip r:embed="rId5"/>
              </a:buBlip>
            </a:pPr>
            <a:r>
              <a:rPr lang="pl-PL" b="1" dirty="0">
                <a:solidFill>
                  <a:schemeClr val="bg1"/>
                </a:solidFill>
              </a:rPr>
              <a:t>ASSOCIATIONS</a:t>
            </a:r>
          </a:p>
        </p:txBody>
      </p:sp>
      <p:sp>
        <p:nvSpPr>
          <p:cNvPr id="23" name="Prostokąt 22">
            <a:extLst>
              <a:ext uri="{FF2B5EF4-FFF2-40B4-BE49-F238E27FC236}">
                <a16:creationId xmlns:a16="http://schemas.microsoft.com/office/drawing/2014/main" id="{8C2FD260-CB36-4726-AD59-EFF61EF38ADC}"/>
              </a:ext>
            </a:extLst>
          </p:cNvPr>
          <p:cNvSpPr/>
          <p:nvPr/>
        </p:nvSpPr>
        <p:spPr>
          <a:xfrm>
            <a:off x="7630300" y="4002330"/>
            <a:ext cx="2754455" cy="390107"/>
          </a:xfrm>
          <a:prstGeom prst="rect">
            <a:avLst/>
          </a:prstGeom>
          <a:solidFill>
            <a:srgbClr val="FE7E01"/>
          </a:solidFill>
        </p:spPr>
        <p:txBody>
          <a:bodyPr wrap="square">
            <a:spAutoFit/>
          </a:bodyPr>
          <a:lstStyle/>
          <a:p>
            <a:pPr marL="285750" indent="-285750">
              <a:lnSpc>
                <a:spcPct val="114000"/>
              </a:lnSpc>
              <a:buBlip>
                <a:blip r:embed="rId5"/>
              </a:buBlip>
            </a:pPr>
            <a:r>
              <a:rPr lang="pl-PL" b="1" dirty="0">
                <a:solidFill>
                  <a:schemeClr val="bg1"/>
                </a:solidFill>
              </a:rPr>
              <a:t>APPEARANCE</a:t>
            </a:r>
          </a:p>
        </p:txBody>
      </p:sp>
      <p:sp>
        <p:nvSpPr>
          <p:cNvPr id="24" name="Prostokąt 23">
            <a:extLst>
              <a:ext uri="{FF2B5EF4-FFF2-40B4-BE49-F238E27FC236}">
                <a16:creationId xmlns:a16="http://schemas.microsoft.com/office/drawing/2014/main" id="{DBC68F81-A28A-4E71-873F-62C4D13D511A}"/>
              </a:ext>
            </a:extLst>
          </p:cNvPr>
          <p:cNvSpPr/>
          <p:nvPr/>
        </p:nvSpPr>
        <p:spPr>
          <a:xfrm>
            <a:off x="7105057" y="4387455"/>
            <a:ext cx="4037528" cy="390107"/>
          </a:xfrm>
          <a:prstGeom prst="rect">
            <a:avLst/>
          </a:prstGeom>
          <a:solidFill>
            <a:srgbClr val="FE5938"/>
          </a:solidFill>
        </p:spPr>
        <p:txBody>
          <a:bodyPr wrap="square">
            <a:spAutoFit/>
          </a:bodyPr>
          <a:lstStyle/>
          <a:p>
            <a:pPr marL="285750" indent="-285750">
              <a:lnSpc>
                <a:spcPct val="114000"/>
              </a:lnSpc>
              <a:buBlip>
                <a:blip r:embed="rId5"/>
              </a:buBlip>
            </a:pPr>
            <a:r>
              <a:rPr lang="pl-PL" b="1" dirty="0">
                <a:solidFill>
                  <a:schemeClr val="bg1"/>
                </a:solidFill>
              </a:rPr>
              <a:t>BODY POSITIONING</a:t>
            </a:r>
          </a:p>
        </p:txBody>
      </p:sp>
      <p:sp>
        <p:nvSpPr>
          <p:cNvPr id="25" name="Prostokąt 24">
            <a:extLst>
              <a:ext uri="{FF2B5EF4-FFF2-40B4-BE49-F238E27FC236}">
                <a16:creationId xmlns:a16="http://schemas.microsoft.com/office/drawing/2014/main" id="{92500E08-92EB-4BDA-8940-F0FE8889B335}"/>
              </a:ext>
            </a:extLst>
          </p:cNvPr>
          <p:cNvSpPr/>
          <p:nvPr/>
        </p:nvSpPr>
        <p:spPr>
          <a:xfrm>
            <a:off x="3872634" y="5134787"/>
            <a:ext cx="4445961" cy="369332"/>
          </a:xfrm>
          <a:prstGeom prst="rect">
            <a:avLst/>
          </a:prstGeom>
        </p:spPr>
        <p:txBody>
          <a:bodyPr wrap="none">
            <a:spAutoFit/>
          </a:bodyPr>
          <a:lstStyle/>
          <a:p>
            <a:pPr lvl="0"/>
            <a:r>
              <a:rPr lang="pl-PL" b="1" dirty="0">
                <a:solidFill>
                  <a:srgbClr val="FE7E01"/>
                </a:solidFill>
              </a:rPr>
              <a:t>SIGNALS OF NON VERBAL COMMUNICATION</a:t>
            </a:r>
          </a:p>
        </p:txBody>
      </p:sp>
      <p:pic>
        <p:nvPicPr>
          <p:cNvPr id="5" name="Obraz 4">
            <a:extLst>
              <a:ext uri="{FF2B5EF4-FFF2-40B4-BE49-F238E27FC236}">
                <a16:creationId xmlns:a16="http://schemas.microsoft.com/office/drawing/2014/main" id="{B732363C-1606-4745-A8EA-477991A13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2446" y="2928806"/>
            <a:ext cx="1388538" cy="1388538"/>
          </a:xfrm>
          <a:prstGeom prst="rect">
            <a:avLst/>
          </a:prstGeom>
        </p:spPr>
      </p:pic>
    </p:spTree>
    <p:extLst>
      <p:ext uri="{BB962C8B-B14F-4D97-AF65-F5344CB8AC3E}">
        <p14:creationId xmlns:p14="http://schemas.microsoft.com/office/powerpoint/2010/main" val="3054312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4E45FE47-DC04-4AF6-971C-48BED9B91CA7}"/>
              </a:ext>
            </a:extLst>
          </p:cNvPr>
          <p:cNvPicPr>
            <a:picLocks noChangeAspect="1"/>
          </p:cNvPicPr>
          <p:nvPr/>
        </p:nvPicPr>
        <p:blipFill rotWithShape="1">
          <a:blip r:embed="rId2">
            <a:extLst>
              <a:ext uri="{28A0092B-C50C-407E-A947-70E740481C1C}">
                <a14:useLocalDpi xmlns:a14="http://schemas.microsoft.com/office/drawing/2010/main" val="0"/>
              </a:ext>
            </a:extLst>
          </a:blip>
          <a:srcRect l="14242" r="5077"/>
          <a:stretch/>
        </p:blipFill>
        <p:spPr>
          <a:xfrm>
            <a:off x="0" y="1773871"/>
            <a:ext cx="4871864" cy="3959385"/>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547337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WHAT IS A CAREER PATH?</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4</a:t>
            </a:fld>
            <a:endParaRPr lang="en-US" altLang="pl-PL"/>
          </a:p>
        </p:txBody>
      </p:sp>
      <p:pic>
        <p:nvPicPr>
          <p:cNvPr id="8" name="Obraz 7">
            <a:extLst>
              <a:ext uri="{FF2B5EF4-FFF2-40B4-BE49-F238E27FC236}">
                <a16:creationId xmlns:a16="http://schemas.microsoft.com/office/drawing/2014/main" id="{47574CF0-42D4-40AD-B6F7-8A7761813DA6}"/>
              </a:ext>
            </a:extLst>
          </p:cNvPr>
          <p:cNvPicPr>
            <a:picLocks noChangeAspect="1"/>
          </p:cNvPicPr>
          <p:nvPr/>
        </p:nvPicPr>
        <p:blipFill>
          <a:blip r:embed="rId3"/>
          <a:stretch>
            <a:fillRect/>
          </a:stretch>
        </p:blipFill>
        <p:spPr>
          <a:xfrm flipH="1">
            <a:off x="4818453" y="1773871"/>
            <a:ext cx="234498" cy="3959385"/>
          </a:xfrm>
          <a:prstGeom prst="rect">
            <a:avLst/>
          </a:prstGeom>
        </p:spPr>
      </p:pic>
      <p:sp>
        <p:nvSpPr>
          <p:cNvPr id="10" name="Podtytuł 2">
            <a:extLst>
              <a:ext uri="{FF2B5EF4-FFF2-40B4-BE49-F238E27FC236}">
                <a16:creationId xmlns:a16="http://schemas.microsoft.com/office/drawing/2014/main" id="{E6D4E952-7182-4D02-9B03-995D72F7BC9A}"/>
              </a:ext>
            </a:extLst>
          </p:cNvPr>
          <p:cNvSpPr txBox="1">
            <a:spLocks/>
          </p:cNvSpPr>
          <p:nvPr/>
        </p:nvSpPr>
        <p:spPr bwMode="auto">
          <a:xfrm>
            <a:off x="5303912" y="3125696"/>
            <a:ext cx="6048672" cy="181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4000"/>
              </a:lnSpc>
              <a:spcAft>
                <a:spcPts val="600"/>
              </a:spcAft>
              <a:buNone/>
            </a:pPr>
            <a:r>
              <a:rPr lang="en-GB" sz="1800" dirty="0">
                <a:solidFill>
                  <a:schemeClr val="tx1">
                    <a:lumMod val="75000"/>
                    <a:lumOff val="25000"/>
                  </a:schemeClr>
                </a:solidFill>
              </a:rPr>
              <a:t>The adult himself decides about his professional career, which can include:</a:t>
            </a:r>
          </a:p>
          <a:p>
            <a:pPr>
              <a:lnSpc>
                <a:spcPct val="114000"/>
              </a:lnSpc>
              <a:spcAft>
                <a:spcPts val="600"/>
              </a:spcAft>
              <a:buBlip>
                <a:blip r:embed="rId4"/>
              </a:buBlip>
            </a:pPr>
            <a:r>
              <a:rPr lang="en-GB" sz="1800" dirty="0">
                <a:solidFill>
                  <a:schemeClr val="tx1">
                    <a:lumMod val="75000"/>
                    <a:lumOff val="25000"/>
                  </a:schemeClr>
                </a:solidFill>
              </a:rPr>
              <a:t>adjusting qualifications to the actual requirements related to the job position,</a:t>
            </a:r>
          </a:p>
          <a:p>
            <a:pPr>
              <a:lnSpc>
                <a:spcPct val="114000"/>
              </a:lnSpc>
              <a:spcAft>
                <a:spcPts val="600"/>
              </a:spcAft>
              <a:buBlip>
                <a:blip r:embed="rId4"/>
              </a:buBlip>
            </a:pPr>
            <a:r>
              <a:rPr lang="en-GB" sz="1800" dirty="0">
                <a:solidFill>
                  <a:schemeClr val="tx1">
                    <a:lumMod val="75000"/>
                    <a:lumOff val="25000"/>
                  </a:schemeClr>
                </a:solidFill>
              </a:rPr>
              <a:t>extending qualifications</a:t>
            </a:r>
            <a:endParaRPr lang="pl-PL" sz="1800" dirty="0">
              <a:solidFill>
                <a:schemeClr val="tx1">
                  <a:lumMod val="75000"/>
                  <a:lumOff val="25000"/>
                </a:schemeClr>
              </a:solidFill>
            </a:endParaRPr>
          </a:p>
        </p:txBody>
      </p:sp>
      <p:sp>
        <p:nvSpPr>
          <p:cNvPr id="11" name="Prostokąt 10">
            <a:extLst>
              <a:ext uri="{FF2B5EF4-FFF2-40B4-BE49-F238E27FC236}">
                <a16:creationId xmlns:a16="http://schemas.microsoft.com/office/drawing/2014/main" id="{50778B5A-D100-463E-964D-190467033691}"/>
              </a:ext>
            </a:extLst>
          </p:cNvPr>
          <p:cNvSpPr/>
          <p:nvPr/>
        </p:nvSpPr>
        <p:spPr>
          <a:xfrm>
            <a:off x="5303912" y="2636912"/>
            <a:ext cx="5616625" cy="423193"/>
          </a:xfrm>
          <a:prstGeom prst="rect">
            <a:avLst/>
          </a:prstGeom>
        </p:spPr>
        <p:txBody>
          <a:bodyPr wrap="square">
            <a:spAutoFit/>
          </a:bodyPr>
          <a:lstStyle/>
          <a:p>
            <a:pPr>
              <a:lnSpc>
                <a:spcPct val="114000"/>
              </a:lnSpc>
              <a:spcAft>
                <a:spcPts val="0"/>
              </a:spcAft>
            </a:pPr>
            <a:r>
              <a:rPr lang="pl-PL" sz="2000" b="1" dirty="0">
                <a:solidFill>
                  <a:srgbClr val="FF8803"/>
                </a:solidFill>
              </a:rPr>
              <a:t>WAITER CAREER PATH: ADULT</a:t>
            </a:r>
          </a:p>
        </p:txBody>
      </p:sp>
    </p:spTree>
    <p:extLst>
      <p:ext uri="{BB962C8B-B14F-4D97-AF65-F5344CB8AC3E}">
        <p14:creationId xmlns:p14="http://schemas.microsoft.com/office/powerpoint/2010/main" val="3658697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40</a:t>
            </a:fld>
            <a:endParaRPr lang="en-US" altLang="pl-PL"/>
          </a:p>
        </p:txBody>
      </p:sp>
      <p:pic>
        <p:nvPicPr>
          <p:cNvPr id="7" name="Obraz 6">
            <a:extLst>
              <a:ext uri="{FF2B5EF4-FFF2-40B4-BE49-F238E27FC236}">
                <a16:creationId xmlns:a16="http://schemas.microsoft.com/office/drawing/2014/main" id="{0D0CD8AB-504F-42B6-95FC-450AE59D3A51}"/>
              </a:ext>
            </a:extLst>
          </p:cNvPr>
          <p:cNvPicPr preferRelativeResize="0">
            <a:picLocks/>
          </p:cNvPicPr>
          <p:nvPr/>
        </p:nvPicPr>
        <p:blipFill>
          <a:blip r:embed="rId2"/>
          <a:stretch>
            <a:fillRect/>
          </a:stretch>
        </p:blipFill>
        <p:spPr>
          <a:xfrm flipH="1">
            <a:off x="4151784" y="2420888"/>
            <a:ext cx="144015" cy="2736304"/>
          </a:xfrm>
          <a:prstGeom prst="rect">
            <a:avLst/>
          </a:prstGeom>
        </p:spPr>
      </p:pic>
      <p:sp>
        <p:nvSpPr>
          <p:cNvPr id="8" name="Prostokąt 7">
            <a:extLst>
              <a:ext uri="{FF2B5EF4-FFF2-40B4-BE49-F238E27FC236}">
                <a16:creationId xmlns:a16="http://schemas.microsoft.com/office/drawing/2014/main" id="{5B3FE175-34BF-45C9-A32A-A334B89916CB}"/>
              </a:ext>
            </a:extLst>
          </p:cNvPr>
          <p:cNvSpPr/>
          <p:nvPr/>
        </p:nvSpPr>
        <p:spPr>
          <a:xfrm>
            <a:off x="4669877" y="2574060"/>
            <a:ext cx="6466683" cy="2185214"/>
          </a:xfrm>
          <a:prstGeom prst="rect">
            <a:avLst/>
          </a:prstGeom>
        </p:spPr>
        <p:txBody>
          <a:bodyPr wrap="square">
            <a:spAutoFit/>
          </a:bodyPr>
          <a:lstStyle/>
          <a:p>
            <a:pPr>
              <a:spcBef>
                <a:spcPts val="600"/>
              </a:spcBef>
              <a:spcAft>
                <a:spcPts val="600"/>
              </a:spcAft>
            </a:pPr>
            <a:r>
              <a:rPr lang="pl-PL" sz="2000" b="1" dirty="0">
                <a:solidFill>
                  <a:srgbClr val="FFAC06"/>
                </a:solidFill>
              </a:rPr>
              <a:t>NON-VERBAL COMMUNICATION- BODY LANGUAGE</a:t>
            </a:r>
            <a:endParaRPr lang="pl-PL" sz="1600" b="1" dirty="0">
              <a:solidFill>
                <a:schemeClr val="tx1">
                  <a:lumMod val="75000"/>
                  <a:lumOff val="25000"/>
                </a:schemeClr>
              </a:solidFill>
            </a:endParaRPr>
          </a:p>
          <a:p>
            <a:pPr>
              <a:spcBef>
                <a:spcPts val="600"/>
              </a:spcBef>
              <a:spcAft>
                <a:spcPts val="600"/>
              </a:spcAft>
            </a:pPr>
            <a:r>
              <a:rPr lang="en-GB" sz="1600" b="1" dirty="0">
                <a:solidFill>
                  <a:schemeClr val="tx1">
                    <a:lumMod val="75000"/>
                    <a:lumOff val="25000"/>
                  </a:schemeClr>
                </a:solidFill>
              </a:rPr>
              <a:t>Signals of non-verbal communication in professional work are particularly visible in people working with other people, establishing contacts, listening and transmitting information.</a:t>
            </a:r>
          </a:p>
          <a:p>
            <a:pPr>
              <a:spcBef>
                <a:spcPts val="600"/>
              </a:spcBef>
              <a:spcAft>
                <a:spcPts val="600"/>
              </a:spcAft>
            </a:pPr>
            <a:r>
              <a:rPr lang="en-GB" sz="1600" b="1" dirty="0">
                <a:solidFill>
                  <a:schemeClr val="tx1">
                    <a:lumMod val="75000"/>
                    <a:lumOff val="25000"/>
                  </a:schemeClr>
                </a:solidFill>
              </a:rPr>
              <a:t>Performing the job of a waiter and trainer conducting training requires full awareness of the body's own speech, its reception from other people and the ability to control it.</a:t>
            </a:r>
            <a:endParaRPr lang="pl-PL" sz="1600" b="1" dirty="0">
              <a:solidFill>
                <a:schemeClr val="tx1">
                  <a:lumMod val="75000"/>
                  <a:lumOff val="25000"/>
                </a:schemeClr>
              </a:solidFill>
            </a:endParaRPr>
          </a:p>
        </p:txBody>
      </p:sp>
      <p:pic>
        <p:nvPicPr>
          <p:cNvPr id="6" name="Obraz 5">
            <a:extLst>
              <a:ext uri="{FF2B5EF4-FFF2-40B4-BE49-F238E27FC236}">
                <a16:creationId xmlns:a16="http://schemas.microsoft.com/office/drawing/2014/main" id="{42C330EC-1E21-44C3-B200-6DCBDFF92E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488" y="2823261"/>
            <a:ext cx="2054797" cy="2054797"/>
          </a:xfrm>
          <a:prstGeom prst="rect">
            <a:avLst/>
          </a:prstGeom>
        </p:spPr>
      </p:pic>
    </p:spTree>
    <p:extLst>
      <p:ext uri="{BB962C8B-B14F-4D97-AF65-F5344CB8AC3E}">
        <p14:creationId xmlns:p14="http://schemas.microsoft.com/office/powerpoint/2010/main" val="1362798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7208AB60-1F1A-4867-878E-B268D87B981F}"/>
              </a:ext>
            </a:extLst>
          </p:cNvPr>
          <p:cNvPicPr>
            <a:picLocks noChangeAspect="1"/>
          </p:cNvPicPr>
          <p:nvPr/>
        </p:nvPicPr>
        <p:blipFill rotWithShape="1">
          <a:blip r:embed="rId2">
            <a:extLst>
              <a:ext uri="{28A0092B-C50C-407E-A947-70E740481C1C}">
                <a14:useLocalDpi xmlns:a14="http://schemas.microsoft.com/office/drawing/2010/main" val="0"/>
              </a:ext>
            </a:extLst>
          </a:blip>
          <a:srcRect l="17008" r="15284"/>
          <a:stretch/>
        </p:blipFill>
        <p:spPr>
          <a:xfrm>
            <a:off x="-9932" y="1438892"/>
            <a:ext cx="5505360" cy="5419107"/>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41</a:t>
            </a:fld>
            <a:endParaRPr lang="en-US" altLang="pl-PL"/>
          </a:p>
        </p:txBody>
      </p:sp>
      <p:sp>
        <p:nvSpPr>
          <p:cNvPr id="8" name="Tytuł 4">
            <a:extLst>
              <a:ext uri="{FF2B5EF4-FFF2-40B4-BE49-F238E27FC236}">
                <a16:creationId xmlns:a16="http://schemas.microsoft.com/office/drawing/2014/main" id="{1E0F2298-F041-4B57-82F9-2742040A1B7C}"/>
              </a:ext>
            </a:extLst>
          </p:cNvPr>
          <p:cNvSpPr txBox="1">
            <a:spLocks/>
          </p:cNvSpPr>
          <p:nvPr/>
        </p:nvSpPr>
        <p:spPr bwMode="auto">
          <a:xfrm>
            <a:off x="5663952" y="2021992"/>
            <a:ext cx="6336704" cy="462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342900" indent="-342900" algn="l">
              <a:spcBef>
                <a:spcPts val="600"/>
              </a:spcBef>
              <a:spcAft>
                <a:spcPts val="600"/>
              </a:spcAft>
              <a:buBlip>
                <a:blip r:embed="rId3"/>
              </a:buBlip>
            </a:pPr>
            <a:r>
              <a:rPr lang="en-GB" altLang="pl-PL" sz="1800" dirty="0">
                <a:solidFill>
                  <a:schemeClr val="tx1">
                    <a:lumMod val="75000"/>
                    <a:lumOff val="25000"/>
                  </a:schemeClr>
                </a:solidFill>
              </a:rPr>
              <a:t>maintaining verbal communication (advising the choice of wine to a meal, indicate where it is located in the card, so that the customer could be oriented in the price, emphasize with  facial expressions and gestures of its advantages),</a:t>
            </a:r>
          </a:p>
          <a:p>
            <a:pPr marL="342900" indent="-342900" algn="l">
              <a:spcBef>
                <a:spcPts val="600"/>
              </a:spcBef>
              <a:spcAft>
                <a:spcPts val="600"/>
              </a:spcAft>
              <a:buBlip>
                <a:blip r:embed="rId3"/>
              </a:buBlip>
            </a:pPr>
            <a:r>
              <a:rPr lang="en-GB" altLang="pl-PL" sz="1800" dirty="0">
                <a:solidFill>
                  <a:schemeClr val="tx1">
                    <a:lumMod val="75000"/>
                    <a:lumOff val="25000"/>
                  </a:schemeClr>
                </a:solidFill>
              </a:rPr>
              <a:t>communicating attitudes and emotions (if the participants of the training stop listening to you and take care of something else, then for a moment you have to change the subject, tell a joke, anecdote or take a break),</a:t>
            </a:r>
          </a:p>
          <a:p>
            <a:pPr marL="342900" indent="-342900" algn="l">
              <a:spcBef>
                <a:spcPts val="600"/>
              </a:spcBef>
              <a:spcAft>
                <a:spcPts val="600"/>
              </a:spcAft>
              <a:buBlip>
                <a:blip r:embed="rId3"/>
              </a:buBlip>
            </a:pPr>
            <a:r>
              <a:rPr lang="en-GB" altLang="pl-PL" sz="1800" dirty="0">
                <a:solidFill>
                  <a:schemeClr val="tx1">
                    <a:lumMod val="75000"/>
                    <a:lumOff val="25000"/>
                  </a:schemeClr>
                </a:solidFill>
              </a:rPr>
              <a:t>self-presentation, (if you show flambéing of fruits, stand straight, do things efficiently and at the same time explain what you do, it emphasizes your professionalism as a trainer),</a:t>
            </a:r>
          </a:p>
          <a:p>
            <a:pPr marL="342900" indent="-342900" algn="l">
              <a:spcBef>
                <a:spcPts val="600"/>
              </a:spcBef>
              <a:spcAft>
                <a:spcPts val="600"/>
              </a:spcAft>
              <a:buBlip>
                <a:blip r:embed="rId3"/>
              </a:buBlip>
            </a:pPr>
            <a:r>
              <a:rPr lang="en-GB" altLang="pl-PL" sz="1800" dirty="0">
                <a:solidFill>
                  <a:schemeClr val="tx1">
                    <a:lumMod val="75000"/>
                    <a:lumOff val="25000"/>
                  </a:schemeClr>
                </a:solidFill>
              </a:rPr>
              <a:t>ritual (for example, religious or covering the table).</a:t>
            </a:r>
            <a:endParaRPr lang="pl-PL" altLang="pl-PL" sz="1800" dirty="0">
              <a:solidFill>
                <a:schemeClr val="tx1">
                  <a:lumMod val="75000"/>
                  <a:lumOff val="25000"/>
                </a:schemeClr>
              </a:solidFill>
            </a:endParaRPr>
          </a:p>
        </p:txBody>
      </p:sp>
      <p:sp>
        <p:nvSpPr>
          <p:cNvPr id="9" name="Prostokąt 8">
            <a:extLst>
              <a:ext uri="{FF2B5EF4-FFF2-40B4-BE49-F238E27FC236}">
                <a16:creationId xmlns:a16="http://schemas.microsoft.com/office/drawing/2014/main" id="{5BE1A8D2-596A-40C0-9213-0C88F5B5D132}"/>
              </a:ext>
            </a:extLst>
          </p:cNvPr>
          <p:cNvSpPr/>
          <p:nvPr/>
        </p:nvSpPr>
        <p:spPr>
          <a:xfrm>
            <a:off x="5231904" y="1440000"/>
            <a:ext cx="6973205" cy="566737"/>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rójkąt prostokątny 9">
            <a:extLst>
              <a:ext uri="{FF2B5EF4-FFF2-40B4-BE49-F238E27FC236}">
                <a16:creationId xmlns:a16="http://schemas.microsoft.com/office/drawing/2014/main" id="{0277C24E-E3C9-42ED-8B67-D21CD16DABEE}"/>
              </a:ext>
            </a:extLst>
          </p:cNvPr>
          <p:cNvSpPr/>
          <p:nvPr/>
        </p:nvSpPr>
        <p:spPr>
          <a:xfrm rot="10800000">
            <a:off x="5231904" y="1995376"/>
            <a:ext cx="265074" cy="22181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sp>
        <p:nvSpPr>
          <p:cNvPr id="11" name="Tytuł 4">
            <a:extLst>
              <a:ext uri="{FF2B5EF4-FFF2-40B4-BE49-F238E27FC236}">
                <a16:creationId xmlns:a16="http://schemas.microsoft.com/office/drawing/2014/main" id="{FCEEB960-C68D-4D95-9C73-CBA427084470}"/>
              </a:ext>
            </a:extLst>
          </p:cNvPr>
          <p:cNvSpPr>
            <a:spLocks noGrp="1"/>
          </p:cNvSpPr>
          <p:nvPr>
            <p:ph type="title"/>
          </p:nvPr>
        </p:nvSpPr>
        <p:spPr>
          <a:xfrm>
            <a:off x="5519936" y="1438893"/>
            <a:ext cx="6660664" cy="549947"/>
          </a:xfrm>
        </p:spPr>
        <p:txBody>
          <a:bodyPr/>
          <a:lstStyle/>
          <a:p>
            <a:pPr>
              <a:spcAft>
                <a:spcPts val="600"/>
              </a:spcAft>
            </a:pPr>
            <a:r>
              <a:rPr lang="pl-PL" sz="2000" b="1" dirty="0">
                <a:solidFill>
                  <a:schemeClr val="bg1"/>
                </a:solidFill>
              </a:rPr>
              <a:t>THE MEANING OF NON-VERBAL COMMUNICATION</a:t>
            </a:r>
          </a:p>
        </p:txBody>
      </p:sp>
    </p:spTree>
    <p:extLst>
      <p:ext uri="{BB962C8B-B14F-4D97-AF65-F5344CB8AC3E}">
        <p14:creationId xmlns:p14="http://schemas.microsoft.com/office/powerpoint/2010/main" val="36755510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42</a:t>
            </a:fld>
            <a:endParaRPr lang="en-US" altLang="pl-PL"/>
          </a:p>
        </p:txBody>
      </p:sp>
      <p:sp>
        <p:nvSpPr>
          <p:cNvPr id="6" name="Symbol zastępczy zawartości 2">
            <a:extLst>
              <a:ext uri="{FF2B5EF4-FFF2-40B4-BE49-F238E27FC236}">
                <a16:creationId xmlns:a16="http://schemas.microsoft.com/office/drawing/2014/main" id="{9122F694-97D9-441D-BBB5-49E79D7C86C1}"/>
              </a:ext>
            </a:extLst>
          </p:cNvPr>
          <p:cNvSpPr txBox="1">
            <a:spLocks/>
          </p:cNvSpPr>
          <p:nvPr/>
        </p:nvSpPr>
        <p:spPr>
          <a:xfrm>
            <a:off x="2212871" y="1196752"/>
            <a:ext cx="6824758" cy="43204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Aft>
                <a:spcPts val="1200"/>
              </a:spcAft>
              <a:buFont typeface="Arial" panose="020B0604020202020204" pitchFamily="34" charset="0"/>
              <a:buNone/>
            </a:pPr>
            <a:endParaRPr lang="pl-PL" sz="2000" dirty="0">
              <a:solidFill>
                <a:prstClr val="black"/>
              </a:solidFill>
            </a:endParaRPr>
          </a:p>
          <a:p>
            <a:pPr marL="400050" lvl="1" indent="0">
              <a:buFont typeface="Arial" panose="020B0604020202020204" pitchFamily="34" charset="0"/>
              <a:buNone/>
            </a:pPr>
            <a:endParaRPr lang="pl-PL" dirty="0">
              <a:solidFill>
                <a:prstClr val="black"/>
              </a:solidFill>
            </a:endParaRPr>
          </a:p>
        </p:txBody>
      </p:sp>
      <p:sp>
        <p:nvSpPr>
          <p:cNvPr id="20" name="Prostokąt: jeden ścięty róg 19">
            <a:extLst>
              <a:ext uri="{FF2B5EF4-FFF2-40B4-BE49-F238E27FC236}">
                <a16:creationId xmlns:a16="http://schemas.microsoft.com/office/drawing/2014/main" id="{437CF451-428E-43F7-9625-8A4104B15C60}"/>
              </a:ext>
            </a:extLst>
          </p:cNvPr>
          <p:cNvSpPr/>
          <p:nvPr/>
        </p:nvSpPr>
        <p:spPr>
          <a:xfrm>
            <a:off x="5918856" y="1628800"/>
            <a:ext cx="2854197" cy="4235064"/>
          </a:xfrm>
          <a:prstGeom prst="snip1Rect">
            <a:avLst/>
          </a:prstGeom>
          <a:solidFill>
            <a:srgbClr val="FE5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FBA103"/>
              </a:solidFill>
            </a:endParaRPr>
          </a:p>
        </p:txBody>
      </p:sp>
      <p:sp>
        <p:nvSpPr>
          <p:cNvPr id="21" name="Prostokąt: jeden ścięty róg 20">
            <a:extLst>
              <a:ext uri="{FF2B5EF4-FFF2-40B4-BE49-F238E27FC236}">
                <a16:creationId xmlns:a16="http://schemas.microsoft.com/office/drawing/2014/main" id="{773009E4-5694-4192-8B15-D0A337AFD286}"/>
              </a:ext>
            </a:extLst>
          </p:cNvPr>
          <p:cNvSpPr/>
          <p:nvPr/>
        </p:nvSpPr>
        <p:spPr>
          <a:xfrm>
            <a:off x="8832304" y="1642208"/>
            <a:ext cx="2844800" cy="4235064"/>
          </a:xfrm>
          <a:prstGeom prst="snip1Rect">
            <a:avLst/>
          </a:prstGeom>
          <a:solidFill>
            <a:srgbClr val="F44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Prostokąt: jeden ścięty róg 21">
            <a:extLst>
              <a:ext uri="{FF2B5EF4-FFF2-40B4-BE49-F238E27FC236}">
                <a16:creationId xmlns:a16="http://schemas.microsoft.com/office/drawing/2014/main" id="{97784814-0B2C-4A4D-A412-B2A6140FE937}"/>
              </a:ext>
            </a:extLst>
          </p:cNvPr>
          <p:cNvSpPr/>
          <p:nvPr/>
        </p:nvSpPr>
        <p:spPr>
          <a:xfrm>
            <a:off x="2999656" y="1628800"/>
            <a:ext cx="2849116" cy="4235064"/>
          </a:xfrm>
          <a:prstGeom prst="snip1Rect">
            <a:avLst/>
          </a:prstGeom>
          <a:solidFill>
            <a:srgbClr val="FE7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odtytuł 2">
            <a:extLst>
              <a:ext uri="{FF2B5EF4-FFF2-40B4-BE49-F238E27FC236}">
                <a16:creationId xmlns:a16="http://schemas.microsoft.com/office/drawing/2014/main" id="{9260E1FC-7A61-4583-9661-FAA68626199D}"/>
              </a:ext>
            </a:extLst>
          </p:cNvPr>
          <p:cNvSpPr>
            <a:spLocks noGrp="1"/>
          </p:cNvSpPr>
          <p:nvPr>
            <p:ph idx="1"/>
          </p:nvPr>
        </p:nvSpPr>
        <p:spPr>
          <a:xfrm>
            <a:off x="3146342" y="3058325"/>
            <a:ext cx="2555745" cy="2016224"/>
          </a:xfrm>
        </p:spPr>
        <p:txBody>
          <a:bodyPr/>
          <a:lstStyle/>
          <a:p>
            <a:pPr marL="0" indent="0">
              <a:buNone/>
            </a:pPr>
            <a:r>
              <a:rPr lang="en-GB" sz="1600" b="1" dirty="0">
                <a:solidFill>
                  <a:schemeClr val="bg1"/>
                </a:solidFill>
              </a:rPr>
              <a:t>The meanings of the same gestures may differ in different cultures. So if you are serving a foreign guest, consider using them wisely.</a:t>
            </a:r>
            <a:endParaRPr lang="pl-PL" sz="1600" b="1" dirty="0">
              <a:solidFill>
                <a:schemeClr val="bg1"/>
              </a:solidFill>
            </a:endParaRPr>
          </a:p>
        </p:txBody>
      </p:sp>
      <p:sp>
        <p:nvSpPr>
          <p:cNvPr id="24" name="Prostokąt 23">
            <a:extLst>
              <a:ext uri="{FF2B5EF4-FFF2-40B4-BE49-F238E27FC236}">
                <a16:creationId xmlns:a16="http://schemas.microsoft.com/office/drawing/2014/main" id="{52D5A8D8-991B-4741-BAB7-5CEB8DAA3EC9}"/>
              </a:ext>
            </a:extLst>
          </p:cNvPr>
          <p:cNvSpPr/>
          <p:nvPr/>
        </p:nvSpPr>
        <p:spPr>
          <a:xfrm>
            <a:off x="444491" y="4335848"/>
            <a:ext cx="2365264" cy="646331"/>
          </a:xfrm>
          <a:prstGeom prst="rect">
            <a:avLst/>
          </a:prstGeom>
        </p:spPr>
        <p:txBody>
          <a:bodyPr wrap="square">
            <a:spAutoFit/>
          </a:bodyPr>
          <a:lstStyle/>
          <a:p>
            <a:pPr algn="ctr"/>
            <a:r>
              <a:rPr lang="en-GB" b="1" dirty="0">
                <a:solidFill>
                  <a:schemeClr val="tx1">
                    <a:lumMod val="75000"/>
                    <a:lumOff val="25000"/>
                  </a:schemeClr>
                </a:solidFill>
              </a:rPr>
              <a:t>CONTEXT READING OF NON-VERBAL SIGNALS</a:t>
            </a:r>
            <a:endParaRPr lang="pl-PL" b="1" dirty="0">
              <a:solidFill>
                <a:schemeClr val="tx1">
                  <a:lumMod val="75000"/>
                  <a:lumOff val="25000"/>
                </a:schemeClr>
              </a:solidFill>
            </a:endParaRPr>
          </a:p>
        </p:txBody>
      </p:sp>
      <p:sp>
        <p:nvSpPr>
          <p:cNvPr id="25" name="Prostokąt 24">
            <a:extLst>
              <a:ext uri="{FF2B5EF4-FFF2-40B4-BE49-F238E27FC236}">
                <a16:creationId xmlns:a16="http://schemas.microsoft.com/office/drawing/2014/main" id="{B10C783F-5D8D-4729-BE56-850ACFAF8379}"/>
              </a:ext>
            </a:extLst>
          </p:cNvPr>
          <p:cNvSpPr/>
          <p:nvPr/>
        </p:nvSpPr>
        <p:spPr>
          <a:xfrm>
            <a:off x="2999657" y="2151671"/>
            <a:ext cx="2851660" cy="62476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CULTURAL CONTEXT</a:t>
            </a:r>
          </a:p>
        </p:txBody>
      </p:sp>
      <p:sp>
        <p:nvSpPr>
          <p:cNvPr id="26" name="Prostokąt 25">
            <a:extLst>
              <a:ext uri="{FF2B5EF4-FFF2-40B4-BE49-F238E27FC236}">
                <a16:creationId xmlns:a16="http://schemas.microsoft.com/office/drawing/2014/main" id="{716460A3-6718-48A0-8D58-4C6F1AF80181}"/>
              </a:ext>
            </a:extLst>
          </p:cNvPr>
          <p:cNvSpPr/>
          <p:nvPr/>
        </p:nvSpPr>
        <p:spPr>
          <a:xfrm>
            <a:off x="5918856" y="2151671"/>
            <a:ext cx="2854197" cy="62476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b="1" dirty="0"/>
              <a:t>SITUATIONAL CONTEXT</a:t>
            </a:r>
          </a:p>
        </p:txBody>
      </p:sp>
      <p:sp>
        <p:nvSpPr>
          <p:cNvPr id="27" name="Prostokąt 26">
            <a:extLst>
              <a:ext uri="{FF2B5EF4-FFF2-40B4-BE49-F238E27FC236}">
                <a16:creationId xmlns:a16="http://schemas.microsoft.com/office/drawing/2014/main" id="{2B9E088D-D1A3-46DF-8892-DC8CF141FAEE}"/>
              </a:ext>
            </a:extLst>
          </p:cNvPr>
          <p:cNvSpPr/>
          <p:nvPr/>
        </p:nvSpPr>
        <p:spPr>
          <a:xfrm>
            <a:off x="8832304" y="2151671"/>
            <a:ext cx="2842255" cy="62476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t>CONTEXT OF MUTUAL COMPOUNDS</a:t>
            </a:r>
          </a:p>
        </p:txBody>
      </p:sp>
      <p:sp>
        <p:nvSpPr>
          <p:cNvPr id="28" name="Podtytuł 2">
            <a:extLst>
              <a:ext uri="{FF2B5EF4-FFF2-40B4-BE49-F238E27FC236}">
                <a16:creationId xmlns:a16="http://schemas.microsoft.com/office/drawing/2014/main" id="{472A2360-5903-4BE1-8862-D14574CF2A97}"/>
              </a:ext>
            </a:extLst>
          </p:cNvPr>
          <p:cNvSpPr txBox="1">
            <a:spLocks/>
          </p:cNvSpPr>
          <p:nvPr/>
        </p:nvSpPr>
        <p:spPr bwMode="auto">
          <a:xfrm>
            <a:off x="6109627" y="3058325"/>
            <a:ext cx="2473525" cy="259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b="1" dirty="0">
                <a:solidFill>
                  <a:schemeClr val="bg1"/>
                </a:solidFill>
              </a:rPr>
              <a:t>Many non-verbal signals change their meaning depending on the situation in which the sender is located, </a:t>
            </a:r>
            <a:r>
              <a:rPr lang="en-GB" sz="1600" b="1" dirty="0" err="1">
                <a:solidFill>
                  <a:schemeClr val="bg1"/>
                </a:solidFill>
              </a:rPr>
              <a:t>eg</a:t>
            </a:r>
            <a:r>
              <a:rPr lang="en-GB" sz="1600" b="1" dirty="0">
                <a:solidFill>
                  <a:schemeClr val="bg1"/>
                </a:solidFill>
              </a:rPr>
              <a:t> clenched hands can be a signal of aggression, a sign of encouraging someone or a playful gesture.</a:t>
            </a:r>
            <a:endParaRPr lang="pl-PL" sz="1600" b="1" dirty="0">
              <a:solidFill>
                <a:schemeClr val="bg1"/>
              </a:solidFill>
            </a:endParaRPr>
          </a:p>
        </p:txBody>
      </p:sp>
      <p:sp>
        <p:nvSpPr>
          <p:cNvPr id="29" name="Podtytuł 2">
            <a:extLst>
              <a:ext uri="{FF2B5EF4-FFF2-40B4-BE49-F238E27FC236}">
                <a16:creationId xmlns:a16="http://schemas.microsoft.com/office/drawing/2014/main" id="{1F1D686D-B683-4AF2-86B3-50EA2EB074CC}"/>
              </a:ext>
            </a:extLst>
          </p:cNvPr>
          <p:cNvSpPr txBox="1">
            <a:spLocks/>
          </p:cNvSpPr>
          <p:nvPr/>
        </p:nvSpPr>
        <p:spPr bwMode="auto">
          <a:xfrm>
            <a:off x="9002419" y="3064073"/>
            <a:ext cx="2579136" cy="247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b="1" dirty="0">
                <a:solidFill>
                  <a:schemeClr val="bg1"/>
                </a:solidFill>
              </a:rPr>
              <a:t>If the interpretation of the words confirms several non-verbal signals, they become more unambiguous and reliable. If you do not recommend something to guests, emphasize it with facial expressions and a balanced gesture.</a:t>
            </a:r>
            <a:endParaRPr lang="pl-PL" sz="1600" b="1" dirty="0">
              <a:solidFill>
                <a:schemeClr val="bg1"/>
              </a:solidFill>
            </a:endParaRPr>
          </a:p>
        </p:txBody>
      </p:sp>
      <p:pic>
        <p:nvPicPr>
          <p:cNvPr id="30" name="Obraz 29">
            <a:extLst>
              <a:ext uri="{FF2B5EF4-FFF2-40B4-BE49-F238E27FC236}">
                <a16:creationId xmlns:a16="http://schemas.microsoft.com/office/drawing/2014/main" id="{D1328AE0-E1AB-4559-87E0-370DD833AE6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94810" y="2564904"/>
            <a:ext cx="1581469" cy="1581469"/>
          </a:xfrm>
          <a:prstGeom prst="rect">
            <a:avLst/>
          </a:prstGeom>
        </p:spPr>
      </p:pic>
    </p:spTree>
    <p:extLst>
      <p:ext uri="{BB962C8B-B14F-4D97-AF65-F5344CB8AC3E}">
        <p14:creationId xmlns:p14="http://schemas.microsoft.com/office/powerpoint/2010/main" val="41754413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43</a:t>
            </a:fld>
            <a:endParaRPr lang="en-US" altLang="pl-PL"/>
          </a:p>
        </p:txBody>
      </p:sp>
      <p:grpSp>
        <p:nvGrpSpPr>
          <p:cNvPr id="7" name="Grupa 6">
            <a:extLst>
              <a:ext uri="{FF2B5EF4-FFF2-40B4-BE49-F238E27FC236}">
                <a16:creationId xmlns:a16="http://schemas.microsoft.com/office/drawing/2014/main" id="{C5FCE358-CEE4-4D2D-A6B8-727A0BB40A27}"/>
              </a:ext>
            </a:extLst>
          </p:cNvPr>
          <p:cNvGrpSpPr/>
          <p:nvPr/>
        </p:nvGrpSpPr>
        <p:grpSpPr>
          <a:xfrm>
            <a:off x="1559496" y="1124744"/>
            <a:ext cx="8856984" cy="5544343"/>
            <a:chOff x="4224487" y="1318219"/>
            <a:chExt cx="6000614" cy="5138926"/>
          </a:xfrm>
        </p:grpSpPr>
        <p:sp>
          <p:nvSpPr>
            <p:cNvPr id="8" name="Prostokąt 7">
              <a:extLst>
                <a:ext uri="{FF2B5EF4-FFF2-40B4-BE49-F238E27FC236}">
                  <a16:creationId xmlns:a16="http://schemas.microsoft.com/office/drawing/2014/main" id="{FC88AB55-08AF-473E-B689-E4236AC4B9BA}"/>
                </a:ext>
              </a:extLst>
            </p:cNvPr>
            <p:cNvSpPr/>
            <p:nvPr/>
          </p:nvSpPr>
          <p:spPr>
            <a:xfrm>
              <a:off x="4224487" y="1842510"/>
              <a:ext cx="6000614" cy="3955733"/>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rostokąt 8">
              <a:extLst>
                <a:ext uri="{FF2B5EF4-FFF2-40B4-BE49-F238E27FC236}">
                  <a16:creationId xmlns:a16="http://schemas.microsoft.com/office/drawing/2014/main" id="{220D6B7C-9558-4DC0-91D6-605CC06BBEC4}"/>
                </a:ext>
              </a:extLst>
            </p:cNvPr>
            <p:cNvSpPr/>
            <p:nvPr/>
          </p:nvSpPr>
          <p:spPr>
            <a:xfrm>
              <a:off x="4224487" y="1318219"/>
              <a:ext cx="6000614" cy="524291"/>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rójkąt prostokątny 9">
              <a:extLst>
                <a:ext uri="{FF2B5EF4-FFF2-40B4-BE49-F238E27FC236}">
                  <a16:creationId xmlns:a16="http://schemas.microsoft.com/office/drawing/2014/main" id="{4A68BA3C-BC30-48AB-916B-DD0BB1208DDF}"/>
                </a:ext>
              </a:extLst>
            </p:cNvPr>
            <p:cNvSpPr/>
            <p:nvPr/>
          </p:nvSpPr>
          <p:spPr>
            <a:xfrm rot="10800000">
              <a:off x="9771938" y="5798243"/>
              <a:ext cx="453161" cy="658902"/>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1" name="Prostokąt 10">
            <a:extLst>
              <a:ext uri="{FF2B5EF4-FFF2-40B4-BE49-F238E27FC236}">
                <a16:creationId xmlns:a16="http://schemas.microsoft.com/office/drawing/2014/main" id="{93756FBA-F999-463F-9952-7A07FDE2DD21}"/>
              </a:ext>
            </a:extLst>
          </p:cNvPr>
          <p:cNvSpPr/>
          <p:nvPr/>
        </p:nvSpPr>
        <p:spPr>
          <a:xfrm>
            <a:off x="1728074" y="1179232"/>
            <a:ext cx="8424936" cy="400110"/>
          </a:xfrm>
          <a:prstGeom prst="rect">
            <a:avLst/>
          </a:prstGeom>
        </p:spPr>
        <p:txBody>
          <a:bodyPr wrap="square">
            <a:spAutoFit/>
          </a:bodyPr>
          <a:lstStyle/>
          <a:p>
            <a:pPr algn="ctr"/>
            <a:r>
              <a:rPr lang="pl-PL" sz="2000" b="1" dirty="0">
                <a:solidFill>
                  <a:srgbClr val="FD7E01"/>
                </a:solidFill>
              </a:rPr>
              <a:t>READING BODY LANGUAGE</a:t>
            </a:r>
          </a:p>
        </p:txBody>
      </p:sp>
      <p:graphicFrame>
        <p:nvGraphicFramePr>
          <p:cNvPr id="12" name="Tabela 11">
            <a:extLst>
              <a:ext uri="{FF2B5EF4-FFF2-40B4-BE49-F238E27FC236}">
                <a16:creationId xmlns:a16="http://schemas.microsoft.com/office/drawing/2014/main" id="{8B9F94AC-9750-44C4-8A55-18B4F8BD19C2}"/>
              </a:ext>
            </a:extLst>
          </p:cNvPr>
          <p:cNvGraphicFramePr>
            <a:graphicFrameLocks noGrp="1"/>
          </p:cNvGraphicFramePr>
          <p:nvPr>
            <p:extLst>
              <p:ext uri="{D42A27DB-BD31-4B8C-83A1-F6EECF244321}">
                <p14:modId xmlns:p14="http://schemas.microsoft.com/office/powerpoint/2010/main" val="4045053212"/>
              </p:ext>
            </p:extLst>
          </p:nvPr>
        </p:nvGraphicFramePr>
        <p:xfrm>
          <a:off x="1686475" y="1757005"/>
          <a:ext cx="8585990" cy="4152072"/>
        </p:xfrm>
        <a:graphic>
          <a:graphicData uri="http://schemas.openxmlformats.org/drawingml/2006/table">
            <a:tbl>
              <a:tblPr firstRow="1" bandRow="1">
                <a:tableStyleId>{2D5ABB26-0587-4C30-8999-92F81FD0307C}</a:tableStyleId>
              </a:tblPr>
              <a:tblGrid>
                <a:gridCol w="1433159">
                  <a:extLst>
                    <a:ext uri="{9D8B030D-6E8A-4147-A177-3AD203B41FA5}">
                      <a16:colId xmlns:a16="http://schemas.microsoft.com/office/drawing/2014/main" val="20000"/>
                    </a:ext>
                  </a:extLst>
                </a:gridCol>
                <a:gridCol w="3624438">
                  <a:extLst>
                    <a:ext uri="{9D8B030D-6E8A-4147-A177-3AD203B41FA5}">
                      <a16:colId xmlns:a16="http://schemas.microsoft.com/office/drawing/2014/main" val="20001"/>
                    </a:ext>
                  </a:extLst>
                </a:gridCol>
                <a:gridCol w="3528393">
                  <a:extLst>
                    <a:ext uri="{9D8B030D-6E8A-4147-A177-3AD203B41FA5}">
                      <a16:colId xmlns:a16="http://schemas.microsoft.com/office/drawing/2014/main" val="4282429070"/>
                    </a:ext>
                  </a:extLst>
                </a:gridCol>
              </a:tblGrid>
              <a:tr h="520379">
                <a:tc>
                  <a:txBody>
                    <a:bodyPr/>
                    <a:lstStyle/>
                    <a:p>
                      <a:endParaRPr lang="pl-PL" sz="1400" dirty="0">
                        <a:solidFill>
                          <a:schemeClr val="bg1"/>
                        </a:solidFill>
                      </a:endParaRP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pl-PL" sz="1800" b="1" dirty="0">
                          <a:solidFill>
                            <a:srgbClr val="92D050"/>
                          </a:solidFill>
                        </a:rPr>
                        <a:t>POSITIVE SIGNALS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pl-PL" sz="1800" b="1" dirty="0">
                          <a:solidFill>
                            <a:srgbClr val="F4433E"/>
                          </a:solidFill>
                        </a:rPr>
                        <a:t>NEGATIVE SIGNALS</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702259">
                <a:tc>
                  <a:txBody>
                    <a:bodyPr/>
                    <a:lstStyle/>
                    <a:p>
                      <a:r>
                        <a:rPr lang="en-GB" sz="1400" b="1" dirty="0">
                          <a:solidFill>
                            <a:schemeClr val="bg1"/>
                          </a:solidFill>
                        </a:rPr>
                        <a:t>position and body movements</a:t>
                      </a:r>
                    </a:p>
                    <a:p>
                      <a:r>
                        <a:rPr lang="en-GB" sz="1400" b="1" dirty="0">
                          <a:solidFill>
                            <a:schemeClr val="bg1"/>
                          </a:solidFill>
                        </a:rPr>
                        <a:t>(waiter, trainer)</a:t>
                      </a:r>
                      <a:endParaRPr lang="pl-PL" sz="1400" b="0" i="1"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400" dirty="0">
                          <a:solidFill>
                            <a:schemeClr val="bg1"/>
                          </a:solidFill>
                        </a:rPr>
                        <a:t>Relaxed silhouette, naturally upright, sitting and walking calm, respecting the intimate zone of the other person</a:t>
                      </a:r>
                      <a:endParaRPr lang="pl-PL"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400" dirty="0">
                          <a:solidFill>
                            <a:schemeClr val="bg1"/>
                          </a:solidFill>
                        </a:rPr>
                        <a:t>cowering, standing over someone, stiffness, shuffling legs, shuffling, getting too close, spinning</a:t>
                      </a:r>
                      <a:endParaRPr lang="pl-PL" sz="1400" dirty="0">
                        <a:solidFill>
                          <a:schemeClr val="bg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520379">
                <a:tc>
                  <a:txBody>
                    <a:bodyPr/>
                    <a:lstStyle/>
                    <a:p>
                      <a:r>
                        <a:rPr lang="pl-PL" sz="1400" b="1" dirty="0">
                          <a:solidFill>
                            <a:schemeClr val="bg1"/>
                          </a:solidFill>
                        </a:rPr>
                        <a:t>Face</a:t>
                      </a:r>
                    </a:p>
                    <a:p>
                      <a:pPr marL="0" marR="0" indent="0" algn="l" defTabSz="914400" rtl="0" eaLnBrk="1" fontAlgn="auto" latinLnBrk="0" hangingPunct="1">
                        <a:lnSpc>
                          <a:spcPct val="100000"/>
                        </a:lnSpc>
                        <a:spcBef>
                          <a:spcPts val="0"/>
                        </a:spcBef>
                        <a:spcAft>
                          <a:spcPts val="0"/>
                        </a:spcAft>
                        <a:buClrTx/>
                        <a:buSzTx/>
                        <a:buFontTx/>
                        <a:buNone/>
                        <a:tabLst/>
                        <a:defRPr/>
                      </a:pPr>
                      <a:r>
                        <a:rPr lang="pl-PL" sz="1400" b="0" i="1" dirty="0">
                          <a:solidFill>
                            <a:schemeClr val="bg1"/>
                          </a:solidFill>
                        </a:rPr>
                        <a:t>(</a:t>
                      </a:r>
                      <a:r>
                        <a:rPr lang="pl-PL" sz="1400" b="0" i="1" dirty="0" err="1">
                          <a:solidFill>
                            <a:schemeClr val="bg1"/>
                          </a:solidFill>
                        </a:rPr>
                        <a:t>waiter</a:t>
                      </a:r>
                      <a:r>
                        <a:rPr lang="pl-PL" sz="1400" b="0" i="1" dirty="0">
                          <a:solidFill>
                            <a:schemeClr val="bg1"/>
                          </a:solidFill>
                        </a:rPr>
                        <a:t>,</a:t>
                      </a:r>
                      <a:r>
                        <a:rPr lang="pl-PL" sz="1400" b="0" i="1" baseline="0" dirty="0">
                          <a:solidFill>
                            <a:schemeClr val="bg1"/>
                          </a:solidFill>
                        </a:rPr>
                        <a:t> </a:t>
                      </a:r>
                      <a:r>
                        <a:rPr lang="pl-PL" sz="1400" b="0" i="1" baseline="0" dirty="0" err="1">
                          <a:solidFill>
                            <a:schemeClr val="bg1"/>
                          </a:solidFill>
                        </a:rPr>
                        <a:t>trainere</a:t>
                      </a:r>
                      <a:r>
                        <a:rPr lang="pl-PL" sz="1400" b="0" i="1" baseline="0" dirty="0">
                          <a:solidFill>
                            <a:schemeClr val="bg1"/>
                          </a:solidFill>
                        </a:rPr>
                        <a:t>)</a:t>
                      </a:r>
                      <a:endParaRPr lang="pl-PL" sz="1400" b="0" i="1"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400" dirty="0">
                          <a:solidFill>
                            <a:schemeClr val="bg1"/>
                          </a:solidFill>
                        </a:rPr>
                        <a:t>relaxed and cheerful, light smile also in the eyes, easy eye contact</a:t>
                      </a:r>
                      <a:endParaRPr lang="pl-PL"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400" dirty="0">
                          <a:solidFill>
                            <a:schemeClr val="bg1"/>
                          </a:solidFill>
                        </a:rPr>
                        <a:t>dead look, intrusive staring at the interlocutor</a:t>
                      </a:r>
                      <a:endParaRPr lang="pl-PL" sz="1400" dirty="0">
                        <a:solidFill>
                          <a:schemeClr val="bg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64759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400" b="0" i="0" dirty="0" err="1">
                          <a:solidFill>
                            <a:schemeClr val="bg1"/>
                          </a:solidFill>
                        </a:rPr>
                        <a:t>Shoulders</a:t>
                      </a:r>
                      <a:r>
                        <a:rPr lang="pl-PL" sz="1400" b="0" i="0" dirty="0">
                          <a:solidFill>
                            <a:schemeClr val="bg1"/>
                          </a:solidFill>
                        </a:rPr>
                        <a:t> and </a:t>
                      </a:r>
                      <a:r>
                        <a:rPr lang="pl-PL" sz="1400" b="0" i="0" dirty="0" err="1">
                          <a:solidFill>
                            <a:schemeClr val="bg1"/>
                          </a:solidFill>
                        </a:rPr>
                        <a:t>arms</a:t>
                      </a:r>
                      <a:r>
                        <a:rPr lang="pl-PL" sz="1400" b="0" i="0" dirty="0">
                          <a:solidFill>
                            <a:schemeClr val="bg1"/>
                          </a:solidFill>
                        </a:rPr>
                        <a:t>(</a:t>
                      </a:r>
                      <a:r>
                        <a:rPr lang="pl-PL" sz="1400" b="0" i="1" dirty="0" err="1">
                          <a:solidFill>
                            <a:schemeClr val="bg1"/>
                          </a:solidFill>
                        </a:rPr>
                        <a:t>waiter</a:t>
                      </a:r>
                      <a:r>
                        <a:rPr lang="pl-PL" sz="1400" b="0" i="1" dirty="0">
                          <a:solidFill>
                            <a:schemeClr val="bg1"/>
                          </a:solidFill>
                        </a:rPr>
                        <a:t>, </a:t>
                      </a:r>
                      <a:r>
                        <a:rPr lang="pl-PL" sz="1400" b="0" i="1" dirty="0" err="1">
                          <a:solidFill>
                            <a:schemeClr val="bg1"/>
                          </a:solidFill>
                        </a:rPr>
                        <a:t>trainer</a:t>
                      </a:r>
                      <a:r>
                        <a:rPr lang="pl-PL" sz="1400" b="0" i="1" baseline="0" dirty="0">
                          <a:solidFill>
                            <a:schemeClr val="bg1"/>
                          </a:solidFill>
                        </a:rPr>
                        <a:t>)</a:t>
                      </a:r>
                      <a:endParaRPr lang="pl-PL" sz="1400" b="0" i="1"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pl-PL" sz="1400" dirty="0" err="1">
                          <a:solidFill>
                            <a:schemeClr val="bg1"/>
                          </a:solidFill>
                        </a:rPr>
                        <a:t>moderate</a:t>
                      </a:r>
                      <a:r>
                        <a:rPr lang="pl-PL" sz="1400" dirty="0">
                          <a:solidFill>
                            <a:schemeClr val="bg1"/>
                          </a:solidFill>
                        </a:rPr>
                        <a:t> </a:t>
                      </a:r>
                      <a:r>
                        <a:rPr lang="pl-PL" sz="1400" dirty="0" err="1">
                          <a:solidFill>
                            <a:schemeClr val="bg1"/>
                          </a:solidFill>
                        </a:rPr>
                        <a:t>gestures</a:t>
                      </a:r>
                      <a:endParaRPr lang="pl-PL"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400" dirty="0">
                          <a:solidFill>
                            <a:schemeClr val="bg1"/>
                          </a:solidFill>
                        </a:rPr>
                        <a:t>waving with your arms, keeping your hands still, constantly touching your face, crossing your arms</a:t>
                      </a:r>
                      <a:endParaRPr lang="pl-PL" sz="1400" dirty="0">
                        <a:solidFill>
                          <a:schemeClr val="bg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739335">
                <a:tc>
                  <a:txBody>
                    <a:bodyPr/>
                    <a:lstStyle/>
                    <a:p>
                      <a:r>
                        <a:rPr lang="pl-PL" sz="1400" b="1" dirty="0" err="1">
                          <a:solidFill>
                            <a:schemeClr val="bg1"/>
                          </a:solidFill>
                        </a:rPr>
                        <a:t>Hands</a:t>
                      </a:r>
                      <a:endParaRPr lang="pl-PL" sz="1400" b="1"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pl-PL" sz="1400" b="0" i="1" dirty="0">
                          <a:solidFill>
                            <a:schemeClr val="bg1"/>
                          </a:solidFill>
                        </a:rPr>
                        <a:t>(</a:t>
                      </a:r>
                      <a:r>
                        <a:rPr lang="pl-PL" sz="1400" b="0" i="1" dirty="0" err="1">
                          <a:solidFill>
                            <a:schemeClr val="bg1"/>
                          </a:solidFill>
                        </a:rPr>
                        <a:t>waieter</a:t>
                      </a:r>
                      <a:r>
                        <a:rPr lang="pl-PL" sz="1400" b="0" i="1" dirty="0">
                          <a:solidFill>
                            <a:schemeClr val="bg1"/>
                          </a:solidFill>
                        </a:rPr>
                        <a:t>,</a:t>
                      </a:r>
                      <a:r>
                        <a:rPr lang="pl-PL" sz="1400" b="0" i="1" baseline="0" dirty="0">
                          <a:solidFill>
                            <a:schemeClr val="bg1"/>
                          </a:solidFill>
                        </a:rPr>
                        <a:t> </a:t>
                      </a:r>
                      <a:r>
                        <a:rPr lang="pl-PL" sz="1400" b="0" i="1" baseline="0" dirty="0" err="1">
                          <a:solidFill>
                            <a:schemeClr val="bg1"/>
                          </a:solidFill>
                        </a:rPr>
                        <a:t>trainer</a:t>
                      </a:r>
                      <a:r>
                        <a:rPr lang="pl-PL" sz="1400" b="0" i="1" baseline="0" dirty="0">
                          <a:solidFill>
                            <a:schemeClr val="bg1"/>
                          </a:solidFill>
                        </a:rPr>
                        <a:t>)</a:t>
                      </a:r>
                      <a:endParaRPr lang="pl-PL" sz="1400" b="0" i="1"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pl-PL" sz="1400" dirty="0">
                          <a:solidFill>
                            <a:schemeClr val="bg1"/>
                          </a:solidFill>
                        </a:rPr>
                        <a:t>open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400" dirty="0">
                          <a:solidFill>
                            <a:schemeClr val="bg1"/>
                          </a:solidFill>
                        </a:rPr>
                        <a:t>clenched fists, twisting and squeezing fingers, playing with objects or hair</a:t>
                      </a:r>
                      <a:endParaRPr lang="pl-PL" sz="1400" dirty="0">
                        <a:solidFill>
                          <a:schemeClr val="bg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6955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l-PL" sz="1400" b="1" dirty="0" err="1">
                          <a:solidFill>
                            <a:schemeClr val="bg1"/>
                          </a:solidFill>
                        </a:rPr>
                        <a:t>Legs</a:t>
                      </a:r>
                      <a:endParaRPr lang="pl-PL" sz="1400" b="1"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pl-PL" sz="1400" b="0" i="1" dirty="0">
                          <a:solidFill>
                            <a:schemeClr val="bg1"/>
                          </a:solidFill>
                        </a:rPr>
                        <a:t>(</a:t>
                      </a:r>
                      <a:r>
                        <a:rPr lang="pl-PL" sz="1400" b="0" i="1" baseline="0" dirty="0" err="1">
                          <a:solidFill>
                            <a:schemeClr val="bg1"/>
                          </a:solidFill>
                        </a:rPr>
                        <a:t>trainer</a:t>
                      </a:r>
                      <a:r>
                        <a:rPr lang="pl-PL" sz="1400" b="0" i="1" baseline="0" dirty="0">
                          <a:solidFill>
                            <a:schemeClr val="bg1"/>
                          </a:solidFill>
                        </a:rPr>
                        <a:t>)</a:t>
                      </a:r>
                      <a:endParaRPr lang="pl-PL" sz="1400" b="0" i="1" dirty="0">
                        <a:solidFill>
                          <a:schemeClr val="bg1"/>
                        </a:solidFill>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r>
                        <a:rPr lang="en-GB" sz="1400" dirty="0">
                          <a:solidFill>
                            <a:schemeClr val="bg1"/>
                          </a:solidFill>
                        </a:rPr>
                        <a:t>in the sitting position resting freely</a:t>
                      </a:r>
                      <a:endParaRPr lang="pl-PL" sz="14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r>
                        <a:rPr lang="en-GB" sz="1400" dirty="0">
                          <a:solidFill>
                            <a:schemeClr val="bg1"/>
                          </a:solidFill>
                        </a:rPr>
                        <a:t>crossed , swinging your legs</a:t>
                      </a:r>
                      <a:endParaRPr lang="pl-PL" sz="1400" dirty="0">
                        <a:solidFill>
                          <a:schemeClr val="bg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4741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44</a:t>
            </a:fld>
            <a:endParaRPr lang="en-US" altLang="pl-PL"/>
          </a:p>
        </p:txBody>
      </p:sp>
      <p:grpSp>
        <p:nvGrpSpPr>
          <p:cNvPr id="7" name="Grupa 6">
            <a:extLst>
              <a:ext uri="{FF2B5EF4-FFF2-40B4-BE49-F238E27FC236}">
                <a16:creationId xmlns:a16="http://schemas.microsoft.com/office/drawing/2014/main" id="{5EA797E2-389E-4CF4-97FB-A30884B55712}"/>
              </a:ext>
            </a:extLst>
          </p:cNvPr>
          <p:cNvGrpSpPr/>
          <p:nvPr/>
        </p:nvGrpSpPr>
        <p:grpSpPr>
          <a:xfrm>
            <a:off x="1890494" y="1589313"/>
            <a:ext cx="7013816" cy="4104456"/>
            <a:chOff x="4224487" y="1318219"/>
            <a:chExt cx="6000614" cy="5138926"/>
          </a:xfrm>
        </p:grpSpPr>
        <p:sp>
          <p:nvSpPr>
            <p:cNvPr id="8" name="Prostokąt 7">
              <a:extLst>
                <a:ext uri="{FF2B5EF4-FFF2-40B4-BE49-F238E27FC236}">
                  <a16:creationId xmlns:a16="http://schemas.microsoft.com/office/drawing/2014/main" id="{6411D66B-18CB-44EE-83D1-DD243F166B47}"/>
                </a:ext>
              </a:extLst>
            </p:cNvPr>
            <p:cNvSpPr/>
            <p:nvPr/>
          </p:nvSpPr>
          <p:spPr>
            <a:xfrm>
              <a:off x="4224487" y="2106839"/>
              <a:ext cx="6000614" cy="3691404"/>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9" name="Prostokąt 8">
              <a:extLst>
                <a:ext uri="{FF2B5EF4-FFF2-40B4-BE49-F238E27FC236}">
                  <a16:creationId xmlns:a16="http://schemas.microsoft.com/office/drawing/2014/main" id="{82E29613-163F-4C2A-BA62-A0777E814D2C}"/>
                </a:ext>
              </a:extLst>
            </p:cNvPr>
            <p:cNvSpPr/>
            <p:nvPr/>
          </p:nvSpPr>
          <p:spPr>
            <a:xfrm>
              <a:off x="4224487" y="1318219"/>
              <a:ext cx="6000614" cy="788620"/>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0" name="Trójkąt prostokątny 9">
              <a:extLst>
                <a:ext uri="{FF2B5EF4-FFF2-40B4-BE49-F238E27FC236}">
                  <a16:creationId xmlns:a16="http://schemas.microsoft.com/office/drawing/2014/main" id="{AB0AEC62-F18D-42E4-9252-925A3C1454FF}"/>
                </a:ext>
              </a:extLst>
            </p:cNvPr>
            <p:cNvSpPr/>
            <p:nvPr/>
          </p:nvSpPr>
          <p:spPr>
            <a:xfrm rot="10800000">
              <a:off x="9771938" y="5798243"/>
              <a:ext cx="453161" cy="658902"/>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1" name="Prostokąt 10">
            <a:extLst>
              <a:ext uri="{FF2B5EF4-FFF2-40B4-BE49-F238E27FC236}">
                <a16:creationId xmlns:a16="http://schemas.microsoft.com/office/drawing/2014/main" id="{10224808-0013-43EC-B99A-1B84BB80B452}"/>
              </a:ext>
            </a:extLst>
          </p:cNvPr>
          <p:cNvSpPr/>
          <p:nvPr/>
        </p:nvSpPr>
        <p:spPr>
          <a:xfrm>
            <a:off x="2351584" y="2348880"/>
            <a:ext cx="6096000" cy="2585323"/>
          </a:xfrm>
          <a:prstGeom prst="rect">
            <a:avLst/>
          </a:prstGeom>
        </p:spPr>
        <p:txBody>
          <a:bodyPr>
            <a:spAutoFit/>
          </a:bodyPr>
          <a:lstStyle/>
          <a:p>
            <a:r>
              <a:rPr lang="en-GB" dirty="0">
                <a:solidFill>
                  <a:schemeClr val="bg1"/>
                </a:solidFill>
              </a:rPr>
              <a:t>Obstacles to communication are all factors hindering the exchange of information. They can be:</a:t>
            </a:r>
          </a:p>
          <a:p>
            <a:pPr marL="285750" indent="-285750">
              <a:buBlip>
                <a:blip r:embed="rId2"/>
              </a:buBlip>
            </a:pPr>
            <a:r>
              <a:rPr lang="en-GB" dirty="0">
                <a:solidFill>
                  <a:schemeClr val="bg1"/>
                </a:solidFill>
              </a:rPr>
              <a:t>differences in views, recognised values,</a:t>
            </a:r>
          </a:p>
          <a:p>
            <a:pPr marL="285750" indent="-285750">
              <a:buBlip>
                <a:blip r:embed="rId2"/>
              </a:buBlip>
            </a:pPr>
            <a:r>
              <a:rPr lang="en-GB" dirty="0">
                <a:solidFill>
                  <a:schemeClr val="bg1"/>
                </a:solidFill>
              </a:rPr>
              <a:t>ignorance of the issue,</a:t>
            </a:r>
          </a:p>
          <a:p>
            <a:pPr marL="285750" indent="-285750">
              <a:buBlip>
                <a:blip r:embed="rId2"/>
              </a:buBlip>
            </a:pPr>
            <a:r>
              <a:rPr lang="en-GB" dirty="0">
                <a:solidFill>
                  <a:schemeClr val="bg1"/>
                </a:solidFill>
              </a:rPr>
              <a:t>lack of due attention,</a:t>
            </a:r>
          </a:p>
          <a:p>
            <a:pPr marL="285750" indent="-285750">
              <a:buBlip>
                <a:blip r:embed="rId2"/>
              </a:buBlip>
            </a:pPr>
            <a:r>
              <a:rPr lang="en-GB" dirty="0">
                <a:solidFill>
                  <a:schemeClr val="bg1"/>
                </a:solidFill>
              </a:rPr>
              <a:t>the level of distrust,</a:t>
            </a:r>
          </a:p>
          <a:p>
            <a:pPr marL="285750" indent="-285750">
              <a:buBlip>
                <a:blip r:embed="rId2"/>
              </a:buBlip>
            </a:pPr>
            <a:r>
              <a:rPr lang="en-GB" dirty="0">
                <a:solidFill>
                  <a:schemeClr val="bg1"/>
                </a:solidFill>
              </a:rPr>
              <a:t>negative effects of emotions, </a:t>
            </a:r>
            <a:r>
              <a:rPr lang="en-GB" dirty="0" err="1">
                <a:solidFill>
                  <a:schemeClr val="bg1"/>
                </a:solidFill>
              </a:rPr>
              <a:t>eg</a:t>
            </a:r>
            <a:r>
              <a:rPr lang="en-GB" dirty="0">
                <a:solidFill>
                  <a:schemeClr val="bg1"/>
                </a:solidFill>
              </a:rPr>
              <a:t> nervousness, jealousy,</a:t>
            </a:r>
          </a:p>
          <a:p>
            <a:pPr marL="285750" indent="-285750">
              <a:buBlip>
                <a:blip r:embed="rId2"/>
              </a:buBlip>
            </a:pPr>
            <a:r>
              <a:rPr lang="en-GB" dirty="0">
                <a:solidFill>
                  <a:schemeClr val="bg1"/>
                </a:solidFill>
              </a:rPr>
              <a:t>discrepancy between verbal and non-verbal messages (false messages).</a:t>
            </a:r>
            <a:endParaRPr lang="pl-PL" dirty="0">
              <a:solidFill>
                <a:schemeClr val="bg1"/>
              </a:solidFill>
            </a:endParaRPr>
          </a:p>
        </p:txBody>
      </p:sp>
      <p:sp>
        <p:nvSpPr>
          <p:cNvPr id="13" name="Prostokąt 12">
            <a:extLst>
              <a:ext uri="{FF2B5EF4-FFF2-40B4-BE49-F238E27FC236}">
                <a16:creationId xmlns:a16="http://schemas.microsoft.com/office/drawing/2014/main" id="{1C50D9F5-F630-4B21-9D08-6DE9F1F6A5E3}"/>
              </a:ext>
            </a:extLst>
          </p:cNvPr>
          <p:cNvSpPr/>
          <p:nvPr/>
        </p:nvSpPr>
        <p:spPr>
          <a:xfrm>
            <a:off x="1890496" y="1670598"/>
            <a:ext cx="7013814" cy="400110"/>
          </a:xfrm>
          <a:prstGeom prst="rect">
            <a:avLst/>
          </a:prstGeom>
        </p:spPr>
        <p:txBody>
          <a:bodyPr wrap="square">
            <a:spAutoFit/>
          </a:bodyPr>
          <a:lstStyle/>
          <a:p>
            <a:pPr algn="ctr"/>
            <a:r>
              <a:rPr lang="en-GB" sz="2000" b="1" dirty="0">
                <a:solidFill>
                  <a:srgbClr val="FD7E01"/>
                </a:solidFill>
              </a:rPr>
              <a:t>CAUSES OF BUILDING A BARRIER IN COMMUNICATION</a:t>
            </a:r>
            <a:endParaRPr lang="pl-PL" sz="2000" b="1" dirty="0">
              <a:solidFill>
                <a:srgbClr val="FD7E01"/>
              </a:solidFill>
            </a:endParaRPr>
          </a:p>
        </p:txBody>
      </p:sp>
      <p:pic>
        <p:nvPicPr>
          <p:cNvPr id="14" name="Obraz 13">
            <a:extLst>
              <a:ext uri="{FF2B5EF4-FFF2-40B4-BE49-F238E27FC236}">
                <a16:creationId xmlns:a16="http://schemas.microsoft.com/office/drawing/2014/main" id="{140BEDEB-C842-4A79-BCB0-C201C16A2FC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156904" y="2552904"/>
            <a:ext cx="2006191" cy="2006191"/>
          </a:xfrm>
          <a:prstGeom prst="rect">
            <a:avLst/>
          </a:prstGeom>
        </p:spPr>
      </p:pic>
    </p:spTree>
    <p:extLst>
      <p:ext uri="{BB962C8B-B14F-4D97-AF65-F5344CB8AC3E}">
        <p14:creationId xmlns:p14="http://schemas.microsoft.com/office/powerpoint/2010/main" val="16830066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45</a:t>
            </a:fld>
            <a:endParaRPr lang="en-US" altLang="pl-PL"/>
          </a:p>
        </p:txBody>
      </p:sp>
      <p:grpSp>
        <p:nvGrpSpPr>
          <p:cNvPr id="9" name="Grupa 8">
            <a:extLst>
              <a:ext uri="{FF2B5EF4-FFF2-40B4-BE49-F238E27FC236}">
                <a16:creationId xmlns:a16="http://schemas.microsoft.com/office/drawing/2014/main" id="{9F46A188-85D9-42FE-95AB-B847E22AB3F4}"/>
              </a:ext>
            </a:extLst>
          </p:cNvPr>
          <p:cNvGrpSpPr/>
          <p:nvPr/>
        </p:nvGrpSpPr>
        <p:grpSpPr>
          <a:xfrm>
            <a:off x="1559496" y="1102468"/>
            <a:ext cx="9217024" cy="5494884"/>
            <a:chOff x="4224487" y="1318219"/>
            <a:chExt cx="6000614" cy="5138926"/>
          </a:xfrm>
        </p:grpSpPr>
        <p:sp>
          <p:nvSpPr>
            <p:cNvPr id="10" name="Prostokąt 9">
              <a:extLst>
                <a:ext uri="{FF2B5EF4-FFF2-40B4-BE49-F238E27FC236}">
                  <a16:creationId xmlns:a16="http://schemas.microsoft.com/office/drawing/2014/main" id="{7F8F6A53-4529-43F9-8320-D81D256B8AA3}"/>
                </a:ext>
              </a:extLst>
            </p:cNvPr>
            <p:cNvSpPr/>
            <p:nvPr/>
          </p:nvSpPr>
          <p:spPr>
            <a:xfrm>
              <a:off x="4224487" y="1822785"/>
              <a:ext cx="6000614" cy="3975458"/>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Prostokąt 10">
              <a:extLst>
                <a:ext uri="{FF2B5EF4-FFF2-40B4-BE49-F238E27FC236}">
                  <a16:creationId xmlns:a16="http://schemas.microsoft.com/office/drawing/2014/main" id="{D1377E95-4591-4456-ACE4-2AACFB009346}"/>
                </a:ext>
              </a:extLst>
            </p:cNvPr>
            <p:cNvSpPr/>
            <p:nvPr/>
          </p:nvSpPr>
          <p:spPr>
            <a:xfrm>
              <a:off x="4224487" y="1318219"/>
              <a:ext cx="6000614" cy="619409"/>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Trójkąt prostokątny 11">
              <a:extLst>
                <a:ext uri="{FF2B5EF4-FFF2-40B4-BE49-F238E27FC236}">
                  <a16:creationId xmlns:a16="http://schemas.microsoft.com/office/drawing/2014/main" id="{DFAC85C4-3DD8-437C-B755-0C803B96E8AF}"/>
                </a:ext>
              </a:extLst>
            </p:cNvPr>
            <p:cNvSpPr/>
            <p:nvPr/>
          </p:nvSpPr>
          <p:spPr>
            <a:xfrm rot="10800000">
              <a:off x="9771938" y="5798243"/>
              <a:ext cx="453161" cy="658902"/>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3" name="Prostokąt 12">
            <a:extLst>
              <a:ext uri="{FF2B5EF4-FFF2-40B4-BE49-F238E27FC236}">
                <a16:creationId xmlns:a16="http://schemas.microsoft.com/office/drawing/2014/main" id="{75005AC3-218E-4FF9-8D01-2CEBDF334C83}"/>
              </a:ext>
            </a:extLst>
          </p:cNvPr>
          <p:cNvSpPr/>
          <p:nvPr/>
        </p:nvSpPr>
        <p:spPr>
          <a:xfrm>
            <a:off x="1889128" y="1237703"/>
            <a:ext cx="8688404" cy="400110"/>
          </a:xfrm>
          <a:prstGeom prst="rect">
            <a:avLst/>
          </a:prstGeom>
        </p:spPr>
        <p:txBody>
          <a:bodyPr wrap="square">
            <a:spAutoFit/>
          </a:bodyPr>
          <a:lstStyle/>
          <a:p>
            <a:pPr algn="ctr"/>
            <a:r>
              <a:rPr lang="en-GB" sz="2000" b="1" dirty="0">
                <a:solidFill>
                  <a:srgbClr val="FD7E01"/>
                </a:solidFill>
              </a:rPr>
              <a:t>BARRIERS TO COMMUNICATION  AND WAYS TO PREVENT THEM</a:t>
            </a:r>
            <a:endParaRPr lang="pl-PL" sz="2000" b="1" dirty="0">
              <a:solidFill>
                <a:srgbClr val="FD7E01"/>
              </a:solidFill>
            </a:endParaRPr>
          </a:p>
        </p:txBody>
      </p:sp>
      <p:graphicFrame>
        <p:nvGraphicFramePr>
          <p:cNvPr id="14" name="Tabela 13">
            <a:extLst>
              <a:ext uri="{FF2B5EF4-FFF2-40B4-BE49-F238E27FC236}">
                <a16:creationId xmlns:a16="http://schemas.microsoft.com/office/drawing/2014/main" id="{85D69495-F16F-429A-AB49-B06F7BFD24DD}"/>
              </a:ext>
            </a:extLst>
          </p:cNvPr>
          <p:cNvGraphicFramePr>
            <a:graphicFrameLocks noGrp="1"/>
          </p:cNvGraphicFramePr>
          <p:nvPr>
            <p:extLst>
              <p:ext uri="{D42A27DB-BD31-4B8C-83A1-F6EECF244321}">
                <p14:modId xmlns:p14="http://schemas.microsoft.com/office/powerpoint/2010/main" val="3700827558"/>
              </p:ext>
            </p:extLst>
          </p:nvPr>
        </p:nvGraphicFramePr>
        <p:xfrm>
          <a:off x="1775520" y="1918812"/>
          <a:ext cx="8784976" cy="3774001"/>
        </p:xfrm>
        <a:graphic>
          <a:graphicData uri="http://schemas.openxmlformats.org/drawingml/2006/table">
            <a:tbl>
              <a:tblPr firstRow="1" bandRow="1">
                <a:tableStyleId>{2D5ABB26-0587-4C30-8999-92F81FD0307C}</a:tableStyleId>
              </a:tblPr>
              <a:tblGrid>
                <a:gridCol w="3922305">
                  <a:extLst>
                    <a:ext uri="{9D8B030D-6E8A-4147-A177-3AD203B41FA5}">
                      <a16:colId xmlns:a16="http://schemas.microsoft.com/office/drawing/2014/main" val="20000"/>
                    </a:ext>
                  </a:extLst>
                </a:gridCol>
                <a:gridCol w="4862671">
                  <a:extLst>
                    <a:ext uri="{9D8B030D-6E8A-4147-A177-3AD203B41FA5}">
                      <a16:colId xmlns:a16="http://schemas.microsoft.com/office/drawing/2014/main" val="20001"/>
                    </a:ext>
                  </a:extLst>
                </a:gridCol>
              </a:tblGrid>
              <a:tr h="339724">
                <a:tc>
                  <a:txBody>
                    <a:bodyPr/>
                    <a:lstStyle/>
                    <a:p>
                      <a:r>
                        <a:rPr lang="pl-PL" sz="1600" b="1" dirty="0">
                          <a:solidFill>
                            <a:schemeClr val="bg1"/>
                          </a:solidFill>
                        </a:rPr>
                        <a:t>TYPE OF BARRIER</a:t>
                      </a:r>
                    </a:p>
                  </a:txBody>
                  <a:tcP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r>
                        <a:rPr lang="pl-PL" sz="1600" b="1" dirty="0">
                          <a:solidFill>
                            <a:schemeClr val="bg1"/>
                          </a:solidFill>
                        </a:rPr>
                        <a:t>PREVENTION</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538677">
                <a:tc>
                  <a:txBody>
                    <a:bodyPr/>
                    <a:lstStyle/>
                    <a:p>
                      <a:r>
                        <a:rPr lang="pl-PL" sz="1600" b="1" i="0" dirty="0" err="1">
                          <a:solidFill>
                            <a:schemeClr val="bg1"/>
                          </a:solidFill>
                        </a:rPr>
                        <a:t>Judgment</a:t>
                      </a:r>
                      <a:r>
                        <a:rPr lang="pl-PL" sz="1600" b="1" i="0" dirty="0">
                          <a:solidFill>
                            <a:schemeClr val="bg1"/>
                          </a:solidFill>
                        </a:rPr>
                        <a:t> - </a:t>
                      </a:r>
                      <a:r>
                        <a:rPr lang="pl-PL" sz="1600" b="0" i="0" dirty="0" err="1">
                          <a:solidFill>
                            <a:schemeClr val="bg1"/>
                          </a:solidFill>
                        </a:rPr>
                        <a:t>triggers</a:t>
                      </a:r>
                      <a:r>
                        <a:rPr lang="pl-PL" sz="1600" b="0" i="0" dirty="0">
                          <a:solidFill>
                            <a:schemeClr val="bg1"/>
                          </a:solidFill>
                        </a:rPr>
                        <a:t> </a:t>
                      </a:r>
                      <a:r>
                        <a:rPr lang="pl-PL" sz="1600" b="0" i="0" dirty="0" err="1">
                          <a:solidFill>
                            <a:schemeClr val="bg1"/>
                          </a:solidFill>
                        </a:rPr>
                        <a:t>defensive</a:t>
                      </a:r>
                      <a:r>
                        <a:rPr lang="pl-PL" sz="1600" b="0" i="0" dirty="0">
                          <a:solidFill>
                            <a:schemeClr val="bg1"/>
                          </a:solidFill>
                        </a:rPr>
                        <a:t> </a:t>
                      </a:r>
                      <a:r>
                        <a:rPr lang="pl-PL" sz="1600" b="0" i="0" dirty="0" err="1">
                          <a:solidFill>
                            <a:schemeClr val="bg1"/>
                          </a:solidFill>
                        </a:rPr>
                        <a:t>attitudes</a:t>
                      </a:r>
                      <a:endParaRPr lang="pl-PL" sz="1600" b="0" i="0"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pl-PL" sz="1600" b="1" i="1" dirty="0" err="1">
                          <a:solidFill>
                            <a:schemeClr val="bg1"/>
                          </a:solidFill>
                        </a:rPr>
                        <a:t>Use</a:t>
                      </a:r>
                      <a:r>
                        <a:rPr lang="pl-PL" sz="1600" b="1" i="1" dirty="0">
                          <a:solidFill>
                            <a:schemeClr val="bg1"/>
                          </a:solidFill>
                        </a:rPr>
                        <a:t> of </a:t>
                      </a:r>
                      <a:r>
                        <a:rPr lang="pl-PL" sz="1600" b="1" i="1" dirty="0" err="1">
                          <a:solidFill>
                            <a:schemeClr val="bg1"/>
                          </a:solidFill>
                        </a:rPr>
                        <a:t>descriptive</a:t>
                      </a:r>
                      <a:r>
                        <a:rPr lang="pl-PL" sz="1600" b="1" i="1" dirty="0">
                          <a:solidFill>
                            <a:schemeClr val="bg1"/>
                          </a:solidFill>
                        </a:rPr>
                        <a:t> </a:t>
                      </a:r>
                      <a:r>
                        <a:rPr lang="pl-PL" sz="1600" b="1" i="1" dirty="0" err="1">
                          <a:solidFill>
                            <a:schemeClr val="bg1"/>
                          </a:solidFill>
                        </a:rPr>
                        <a:t>messages</a:t>
                      </a:r>
                      <a:endParaRPr lang="pl-PL" sz="1600" b="1" i="1"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11235529"/>
                  </a:ext>
                </a:extLst>
              </a:tr>
              <a:tr h="538677">
                <a:tc>
                  <a:txBody>
                    <a:bodyPr/>
                    <a:lstStyle/>
                    <a:p>
                      <a:r>
                        <a:rPr lang="en-GB" sz="1600" b="1" i="0" dirty="0">
                          <a:solidFill>
                            <a:schemeClr val="bg1"/>
                          </a:solidFill>
                        </a:rPr>
                        <a:t>Orientation on people and yourself -</a:t>
                      </a:r>
                      <a:r>
                        <a:rPr lang="en-GB" sz="1600" b="0" i="0" dirty="0">
                          <a:solidFill>
                            <a:schemeClr val="bg1"/>
                          </a:solidFill>
                        </a:rPr>
                        <a:t> suggests a willingness to control others</a:t>
                      </a:r>
                      <a:endParaRPr lang="pl-PL" sz="1600" b="0" i="0"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600" b="1" i="1" dirty="0">
                          <a:solidFill>
                            <a:schemeClr val="bg1"/>
                          </a:solidFill>
                        </a:rPr>
                        <a:t>Orientation to the problem - willingness to solve the problem together</a:t>
                      </a:r>
                      <a:endParaRPr lang="pl-PL" sz="1600"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24196546"/>
                  </a:ext>
                </a:extLst>
              </a:tr>
              <a:tr h="538677">
                <a:tc>
                  <a:txBody>
                    <a:bodyPr/>
                    <a:lstStyle/>
                    <a:p>
                      <a:r>
                        <a:rPr lang="en-GB" sz="1600" b="1" i="0" dirty="0">
                          <a:solidFill>
                            <a:schemeClr val="bg1"/>
                          </a:solidFill>
                        </a:rPr>
                        <a:t>Manipulation, forcing - </a:t>
                      </a:r>
                      <a:r>
                        <a:rPr lang="en-GB" sz="1600" b="0" i="0" dirty="0">
                          <a:solidFill>
                            <a:schemeClr val="bg1"/>
                          </a:solidFill>
                        </a:rPr>
                        <a:t>causes a reaction of resistance and reluctance</a:t>
                      </a:r>
                      <a:endParaRPr lang="pl-PL" sz="1600" b="0" i="0"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600" b="1" i="1" dirty="0">
                          <a:solidFill>
                            <a:schemeClr val="bg1"/>
                          </a:solidFill>
                        </a:rPr>
                        <a:t>Spontaneity in giving honest messages</a:t>
                      </a:r>
                      <a:endParaRPr lang="pl-PL" sz="1600"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940461671"/>
                  </a:ext>
                </a:extLst>
              </a:tr>
              <a:tr h="538677">
                <a:tc>
                  <a:txBody>
                    <a:bodyPr/>
                    <a:lstStyle/>
                    <a:p>
                      <a:r>
                        <a:rPr lang="en-GB" sz="1600" b="1" i="0" dirty="0">
                          <a:solidFill>
                            <a:schemeClr val="bg1"/>
                          </a:solidFill>
                        </a:rPr>
                        <a:t>Indifference - </a:t>
                      </a:r>
                      <a:r>
                        <a:rPr lang="en-GB" sz="1600" b="0" i="0" dirty="0">
                          <a:solidFill>
                            <a:schemeClr val="bg1"/>
                          </a:solidFill>
                        </a:rPr>
                        <a:t>leads to a rigid exchange of information</a:t>
                      </a:r>
                      <a:endParaRPr lang="pl-PL" sz="1600" b="0" i="0"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600" b="1" i="1" dirty="0">
                          <a:solidFill>
                            <a:schemeClr val="bg1"/>
                          </a:solidFill>
                        </a:rPr>
                        <a:t>Empathy - getting into the role of a listener</a:t>
                      </a:r>
                      <a:endParaRPr lang="pl-PL" sz="1600"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888071"/>
                  </a:ext>
                </a:extLst>
              </a:tr>
              <a:tr h="538677">
                <a:tc>
                  <a:txBody>
                    <a:bodyPr/>
                    <a:lstStyle/>
                    <a:p>
                      <a:r>
                        <a:rPr lang="en-GB" sz="1600" b="1" i="0" dirty="0">
                          <a:solidFill>
                            <a:schemeClr val="bg1"/>
                          </a:solidFill>
                        </a:rPr>
                        <a:t>Showing superiority - </a:t>
                      </a:r>
                      <a:r>
                        <a:rPr lang="en-GB" sz="1600" b="0" i="0" dirty="0">
                          <a:solidFill>
                            <a:schemeClr val="bg1"/>
                          </a:solidFill>
                        </a:rPr>
                        <a:t>releases unfriendly attitudes</a:t>
                      </a:r>
                      <a:endParaRPr lang="pl-PL" sz="1600" b="0" i="0"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600" b="1" i="1" dirty="0">
                          <a:solidFill>
                            <a:schemeClr val="bg1"/>
                          </a:solidFill>
                        </a:rPr>
                        <a:t>Equality (partnership) indicate mutual trust and respect</a:t>
                      </a:r>
                      <a:endParaRPr lang="pl-PL" sz="1600"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r>
                        <a:rPr lang="en-GB" sz="1600" b="1" i="0" dirty="0">
                          <a:solidFill>
                            <a:schemeClr val="bg1"/>
                          </a:solidFill>
                        </a:rPr>
                        <a:t>Overconfidence - </a:t>
                      </a:r>
                      <a:r>
                        <a:rPr lang="en-GB" sz="1600" b="0" i="0" dirty="0">
                          <a:solidFill>
                            <a:schemeClr val="bg1"/>
                          </a:solidFill>
                        </a:rPr>
                        <a:t>blocks listening to other people's arguments</a:t>
                      </a:r>
                      <a:endParaRPr lang="pl-PL" sz="1600" b="0" i="0" dirty="0">
                        <a:solidFill>
                          <a:schemeClr val="bg1"/>
                        </a:solidFill>
                      </a:endParaRP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r>
                        <a:rPr lang="en-GB" sz="1600" b="1" i="1" dirty="0">
                          <a:solidFill>
                            <a:schemeClr val="bg1"/>
                          </a:solidFill>
                        </a:rPr>
                        <a:t>Openness - allows you to consider new information</a:t>
                      </a:r>
                      <a:endParaRPr lang="pl-PL" sz="1600" dirty="0">
                        <a:solidFill>
                          <a:schemeClr val="bg1"/>
                        </a:solidFill>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4129326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9649841"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INTERPERSONAL COMMUNICATION</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46</a:t>
            </a:fld>
            <a:endParaRPr lang="en-US" altLang="pl-PL"/>
          </a:p>
        </p:txBody>
      </p:sp>
      <p:sp>
        <p:nvSpPr>
          <p:cNvPr id="7" name="Prostokąt 6">
            <a:extLst>
              <a:ext uri="{FF2B5EF4-FFF2-40B4-BE49-F238E27FC236}">
                <a16:creationId xmlns:a16="http://schemas.microsoft.com/office/drawing/2014/main" id="{DC8EED05-5558-4770-8947-A648D33E6711}"/>
              </a:ext>
            </a:extLst>
          </p:cNvPr>
          <p:cNvSpPr/>
          <p:nvPr/>
        </p:nvSpPr>
        <p:spPr>
          <a:xfrm>
            <a:off x="1128234" y="6074132"/>
            <a:ext cx="1943430" cy="523220"/>
          </a:xfrm>
          <a:prstGeom prst="rect">
            <a:avLst/>
          </a:prstGeom>
        </p:spPr>
        <p:txBody>
          <a:bodyPr wrap="square">
            <a:spAutoFit/>
          </a:bodyPr>
          <a:lstStyle/>
          <a:p>
            <a:r>
              <a:rPr lang="pl-PL" sz="1400" dirty="0">
                <a:solidFill>
                  <a:schemeClr val="tx1">
                    <a:lumMod val="85000"/>
                    <a:lumOff val="15000"/>
                  </a:schemeClr>
                </a:solidFill>
              </a:rPr>
              <a:t>ATTACHMENT</a:t>
            </a:r>
          </a:p>
          <a:p>
            <a:r>
              <a:rPr lang="pl-PL" sz="1400" dirty="0">
                <a:solidFill>
                  <a:schemeClr val="tx1">
                    <a:lumMod val="85000"/>
                    <a:lumOff val="15000"/>
                  </a:schemeClr>
                </a:solidFill>
              </a:rPr>
              <a:t>WORK CARD 2 AND 3</a:t>
            </a:r>
          </a:p>
        </p:txBody>
      </p:sp>
      <p:grpSp>
        <p:nvGrpSpPr>
          <p:cNvPr id="8" name="Grupa 7">
            <a:extLst>
              <a:ext uri="{FF2B5EF4-FFF2-40B4-BE49-F238E27FC236}">
                <a16:creationId xmlns:a16="http://schemas.microsoft.com/office/drawing/2014/main" id="{BD24F981-B2B7-4711-8DC7-EBBDF592B7A4}"/>
              </a:ext>
            </a:extLst>
          </p:cNvPr>
          <p:cNvGrpSpPr/>
          <p:nvPr/>
        </p:nvGrpSpPr>
        <p:grpSpPr>
          <a:xfrm>
            <a:off x="511510" y="6056188"/>
            <a:ext cx="522000" cy="522000"/>
            <a:chOff x="7940396" y="332162"/>
            <a:chExt cx="522000" cy="522000"/>
          </a:xfrm>
        </p:grpSpPr>
        <p:sp>
          <p:nvSpPr>
            <p:cNvPr id="9" name="Owal 8">
              <a:extLst>
                <a:ext uri="{FF2B5EF4-FFF2-40B4-BE49-F238E27FC236}">
                  <a16:creationId xmlns:a16="http://schemas.microsoft.com/office/drawing/2014/main" id="{666FA2BA-118F-4F0D-86ED-0B4873D034B5}"/>
                </a:ext>
              </a:extLst>
            </p:cNvPr>
            <p:cNvSpPr/>
            <p:nvPr/>
          </p:nvSpPr>
          <p:spPr>
            <a:xfrm>
              <a:off x="7968208" y="397110"/>
              <a:ext cx="439602" cy="4396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0" name="Grafika 9">
              <a:extLst>
                <a:ext uri="{FF2B5EF4-FFF2-40B4-BE49-F238E27FC236}">
                  <a16:creationId xmlns:a16="http://schemas.microsoft.com/office/drawing/2014/main" id="{DD6906DA-629F-481F-9A7D-96DEF2FA53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0396" y="332162"/>
              <a:ext cx="522000" cy="522000"/>
            </a:xfrm>
            <a:prstGeom prst="rect">
              <a:avLst/>
            </a:prstGeom>
          </p:spPr>
        </p:pic>
      </p:grpSp>
      <p:sp>
        <p:nvSpPr>
          <p:cNvPr id="11" name="Prostokąt 10">
            <a:extLst>
              <a:ext uri="{FF2B5EF4-FFF2-40B4-BE49-F238E27FC236}">
                <a16:creationId xmlns:a16="http://schemas.microsoft.com/office/drawing/2014/main" id="{BEE5FA4E-78FB-42EA-B33D-0C2C2B3811ED}"/>
              </a:ext>
            </a:extLst>
          </p:cNvPr>
          <p:cNvSpPr/>
          <p:nvPr/>
        </p:nvSpPr>
        <p:spPr>
          <a:xfrm>
            <a:off x="1717074" y="1628801"/>
            <a:ext cx="8830611" cy="39716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12" name="Grupa 11">
            <a:extLst>
              <a:ext uri="{FF2B5EF4-FFF2-40B4-BE49-F238E27FC236}">
                <a16:creationId xmlns:a16="http://schemas.microsoft.com/office/drawing/2014/main" id="{C42C7247-34C1-44B0-8137-82A5A08B75CB}"/>
              </a:ext>
            </a:extLst>
          </p:cNvPr>
          <p:cNvGrpSpPr/>
          <p:nvPr/>
        </p:nvGrpSpPr>
        <p:grpSpPr>
          <a:xfrm>
            <a:off x="6139523" y="1628800"/>
            <a:ext cx="4408162" cy="2300042"/>
            <a:chOff x="4224487" y="1318219"/>
            <a:chExt cx="6000614" cy="5138926"/>
          </a:xfrm>
        </p:grpSpPr>
        <p:sp>
          <p:nvSpPr>
            <p:cNvPr id="13" name="Prostokąt 12">
              <a:extLst>
                <a:ext uri="{FF2B5EF4-FFF2-40B4-BE49-F238E27FC236}">
                  <a16:creationId xmlns:a16="http://schemas.microsoft.com/office/drawing/2014/main" id="{2F8616CC-5DCE-4541-9EFF-00C8AC2FD1B9}"/>
                </a:ext>
              </a:extLst>
            </p:cNvPr>
            <p:cNvSpPr/>
            <p:nvPr/>
          </p:nvSpPr>
          <p:spPr>
            <a:xfrm>
              <a:off x="4224487" y="2106839"/>
              <a:ext cx="6000614" cy="3691404"/>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a:extLst>
                <a:ext uri="{FF2B5EF4-FFF2-40B4-BE49-F238E27FC236}">
                  <a16:creationId xmlns:a16="http://schemas.microsoft.com/office/drawing/2014/main" id="{D55D8F13-2743-4107-B033-32EE8C522025}"/>
                </a:ext>
              </a:extLst>
            </p:cNvPr>
            <p:cNvSpPr/>
            <p:nvPr/>
          </p:nvSpPr>
          <p:spPr>
            <a:xfrm>
              <a:off x="4224487" y="1318219"/>
              <a:ext cx="6000614" cy="1112767"/>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Trójkąt prostokątny 14">
              <a:extLst>
                <a:ext uri="{FF2B5EF4-FFF2-40B4-BE49-F238E27FC236}">
                  <a16:creationId xmlns:a16="http://schemas.microsoft.com/office/drawing/2014/main" id="{24B9EC92-9522-4546-8C59-B3AB4925AAA5}"/>
                </a:ext>
              </a:extLst>
            </p:cNvPr>
            <p:cNvSpPr/>
            <p:nvPr/>
          </p:nvSpPr>
          <p:spPr>
            <a:xfrm rot="10800000">
              <a:off x="9771938" y="5798243"/>
              <a:ext cx="453161" cy="658902"/>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16" name="Prostokąt 15">
            <a:extLst>
              <a:ext uri="{FF2B5EF4-FFF2-40B4-BE49-F238E27FC236}">
                <a16:creationId xmlns:a16="http://schemas.microsoft.com/office/drawing/2014/main" id="{C0BD7633-1DD3-4B81-9207-E032CE2F1409}"/>
              </a:ext>
            </a:extLst>
          </p:cNvPr>
          <p:cNvSpPr/>
          <p:nvPr/>
        </p:nvSpPr>
        <p:spPr>
          <a:xfrm>
            <a:off x="6482168" y="2213430"/>
            <a:ext cx="4031662" cy="1200329"/>
          </a:xfrm>
          <a:prstGeom prst="rect">
            <a:avLst/>
          </a:prstGeom>
        </p:spPr>
        <p:txBody>
          <a:bodyPr wrap="square">
            <a:spAutoFit/>
          </a:bodyPr>
          <a:lstStyle/>
          <a:p>
            <a:pPr marL="285750" indent="-285750">
              <a:buBlip>
                <a:blip r:embed="rId4">
                  <a:extLst/>
                </a:blip>
              </a:buBlip>
            </a:pPr>
            <a:r>
              <a:rPr lang="en-GB" dirty="0">
                <a:solidFill>
                  <a:schemeClr val="bg1"/>
                </a:solidFill>
              </a:rPr>
              <a:t>do not </a:t>
            </a:r>
            <a:r>
              <a:rPr lang="en-GB" dirty="0" err="1">
                <a:solidFill>
                  <a:schemeClr val="bg1"/>
                </a:solidFill>
              </a:rPr>
              <a:t>interupt</a:t>
            </a:r>
            <a:r>
              <a:rPr lang="en-GB" dirty="0">
                <a:solidFill>
                  <a:schemeClr val="bg1"/>
                </a:solidFill>
              </a:rPr>
              <a:t>,</a:t>
            </a:r>
          </a:p>
          <a:p>
            <a:pPr marL="285750" indent="-285750">
              <a:buBlip>
                <a:blip r:embed="rId4">
                  <a:extLst/>
                </a:blip>
              </a:buBlip>
            </a:pPr>
            <a:r>
              <a:rPr lang="en-GB" dirty="0">
                <a:solidFill>
                  <a:schemeClr val="bg1"/>
                </a:solidFill>
              </a:rPr>
              <a:t>dedicate your time and attention,</a:t>
            </a:r>
          </a:p>
          <a:p>
            <a:pPr marL="285750" indent="-285750">
              <a:buBlip>
                <a:blip r:embed="rId4">
                  <a:extLst/>
                </a:blip>
              </a:buBlip>
            </a:pPr>
            <a:r>
              <a:rPr lang="en-GB" dirty="0">
                <a:solidFill>
                  <a:schemeClr val="bg1"/>
                </a:solidFill>
              </a:rPr>
              <a:t>check if you understand correctly</a:t>
            </a:r>
          </a:p>
          <a:p>
            <a:pPr marL="285750" indent="-285750">
              <a:buBlip>
                <a:blip r:embed="rId4">
                  <a:extLst/>
                </a:blip>
              </a:buBlip>
            </a:pPr>
            <a:r>
              <a:rPr lang="en-GB" dirty="0">
                <a:solidFill>
                  <a:schemeClr val="bg1"/>
                </a:solidFill>
              </a:rPr>
              <a:t>provide feedback</a:t>
            </a:r>
            <a:endParaRPr lang="pl-PL" dirty="0">
              <a:solidFill>
                <a:schemeClr val="bg1"/>
              </a:solidFill>
            </a:endParaRPr>
          </a:p>
        </p:txBody>
      </p:sp>
      <p:sp>
        <p:nvSpPr>
          <p:cNvPr id="17" name="Prostokąt 16">
            <a:extLst>
              <a:ext uri="{FF2B5EF4-FFF2-40B4-BE49-F238E27FC236}">
                <a16:creationId xmlns:a16="http://schemas.microsoft.com/office/drawing/2014/main" id="{5E95EE9F-E921-4CAA-87D4-D53B249C0668}"/>
              </a:ext>
            </a:extLst>
          </p:cNvPr>
          <p:cNvSpPr/>
          <p:nvPr/>
        </p:nvSpPr>
        <p:spPr>
          <a:xfrm>
            <a:off x="6482168" y="1750999"/>
            <a:ext cx="3670842" cy="369332"/>
          </a:xfrm>
          <a:prstGeom prst="rect">
            <a:avLst/>
          </a:prstGeom>
        </p:spPr>
        <p:txBody>
          <a:bodyPr wrap="square">
            <a:spAutoFit/>
          </a:bodyPr>
          <a:lstStyle/>
          <a:p>
            <a:pPr algn="ctr"/>
            <a:r>
              <a:rPr lang="pl-PL" b="1" dirty="0">
                <a:solidFill>
                  <a:srgbClr val="FD7E01"/>
                </a:solidFill>
              </a:rPr>
              <a:t>RECIEVER!</a:t>
            </a:r>
          </a:p>
        </p:txBody>
      </p:sp>
      <p:grpSp>
        <p:nvGrpSpPr>
          <p:cNvPr id="18" name="Grupa 17">
            <a:extLst>
              <a:ext uri="{FF2B5EF4-FFF2-40B4-BE49-F238E27FC236}">
                <a16:creationId xmlns:a16="http://schemas.microsoft.com/office/drawing/2014/main" id="{4A21E8CE-4108-43C7-94D8-86F803A56258}"/>
              </a:ext>
            </a:extLst>
          </p:cNvPr>
          <p:cNvGrpSpPr/>
          <p:nvPr/>
        </p:nvGrpSpPr>
        <p:grpSpPr>
          <a:xfrm>
            <a:off x="1717075" y="1628800"/>
            <a:ext cx="4335403" cy="2304823"/>
            <a:chOff x="4224486" y="1318219"/>
            <a:chExt cx="6000615" cy="5149607"/>
          </a:xfrm>
        </p:grpSpPr>
        <p:sp>
          <p:nvSpPr>
            <p:cNvPr id="19" name="Prostokąt 18">
              <a:extLst>
                <a:ext uri="{FF2B5EF4-FFF2-40B4-BE49-F238E27FC236}">
                  <a16:creationId xmlns:a16="http://schemas.microsoft.com/office/drawing/2014/main" id="{3D2A0937-9C53-4F87-A2DD-D12C30136C80}"/>
                </a:ext>
              </a:extLst>
            </p:cNvPr>
            <p:cNvSpPr/>
            <p:nvPr/>
          </p:nvSpPr>
          <p:spPr>
            <a:xfrm>
              <a:off x="4224487" y="2106839"/>
              <a:ext cx="6000614" cy="3691404"/>
            </a:xfrm>
            <a:prstGeom prst="rect">
              <a:avLst/>
            </a:prstGeom>
            <a:solidFill>
              <a:srgbClr val="353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0" name="Prostokąt 19">
              <a:extLst>
                <a:ext uri="{FF2B5EF4-FFF2-40B4-BE49-F238E27FC236}">
                  <a16:creationId xmlns:a16="http://schemas.microsoft.com/office/drawing/2014/main" id="{DC172B8E-E2DB-42C3-A224-15FB577F4768}"/>
                </a:ext>
              </a:extLst>
            </p:cNvPr>
            <p:cNvSpPr/>
            <p:nvPr/>
          </p:nvSpPr>
          <p:spPr>
            <a:xfrm>
              <a:off x="4224487" y="1318219"/>
              <a:ext cx="6000614" cy="1112767"/>
            </a:xfrm>
            <a:prstGeom prst="rect">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21" name="Trójkąt prostokątny 20">
              <a:extLst>
                <a:ext uri="{FF2B5EF4-FFF2-40B4-BE49-F238E27FC236}">
                  <a16:creationId xmlns:a16="http://schemas.microsoft.com/office/drawing/2014/main" id="{B37EDF87-F343-4506-8995-B6628CCCCD85}"/>
                </a:ext>
              </a:extLst>
            </p:cNvPr>
            <p:cNvSpPr/>
            <p:nvPr/>
          </p:nvSpPr>
          <p:spPr>
            <a:xfrm rot="5400000">
              <a:off x="4103818" y="5908229"/>
              <a:ext cx="680265" cy="438930"/>
            </a:xfrm>
            <a:prstGeom prst="rtTriangle">
              <a:avLst/>
            </a:prstGeom>
            <a:solidFill>
              <a:srgbClr val="1A1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1A171F"/>
                </a:solidFill>
              </a:endParaRPr>
            </a:p>
          </p:txBody>
        </p:sp>
      </p:grpSp>
      <p:sp>
        <p:nvSpPr>
          <p:cNvPr id="22" name="Prostokąt 21">
            <a:extLst>
              <a:ext uri="{FF2B5EF4-FFF2-40B4-BE49-F238E27FC236}">
                <a16:creationId xmlns:a16="http://schemas.microsoft.com/office/drawing/2014/main" id="{8D0F5EE2-C3CD-4EF9-9659-535DEACF84CB}"/>
              </a:ext>
            </a:extLst>
          </p:cNvPr>
          <p:cNvSpPr/>
          <p:nvPr/>
        </p:nvSpPr>
        <p:spPr>
          <a:xfrm>
            <a:off x="1991544" y="2132856"/>
            <a:ext cx="4031662" cy="1477328"/>
          </a:xfrm>
          <a:prstGeom prst="rect">
            <a:avLst/>
          </a:prstGeom>
        </p:spPr>
        <p:txBody>
          <a:bodyPr wrap="square">
            <a:spAutoFit/>
          </a:bodyPr>
          <a:lstStyle/>
          <a:p>
            <a:pPr marL="285750" indent="-285750">
              <a:buBlip>
                <a:blip r:embed="rId4">
                  <a:extLst/>
                </a:blip>
              </a:buBlip>
            </a:pPr>
            <a:r>
              <a:rPr lang="en-GB" dirty="0">
                <a:solidFill>
                  <a:schemeClr val="bg1"/>
                </a:solidFill>
              </a:rPr>
              <a:t>separate important matters from less important ones,</a:t>
            </a:r>
          </a:p>
          <a:p>
            <a:pPr marL="285750" indent="-285750">
              <a:buBlip>
                <a:blip r:embed="rId4">
                  <a:extLst/>
                </a:blip>
              </a:buBlip>
            </a:pPr>
            <a:r>
              <a:rPr lang="en-GB" dirty="0">
                <a:solidFill>
                  <a:schemeClr val="bg1"/>
                </a:solidFill>
              </a:rPr>
              <a:t>talk to your partner and not about him,</a:t>
            </a:r>
          </a:p>
          <a:p>
            <a:pPr marL="285750" indent="-285750">
              <a:buBlip>
                <a:blip r:embed="rId4">
                  <a:extLst/>
                </a:blip>
              </a:buBlip>
            </a:pPr>
            <a:r>
              <a:rPr lang="en-GB" dirty="0">
                <a:solidFill>
                  <a:schemeClr val="bg1"/>
                </a:solidFill>
              </a:rPr>
              <a:t>express needs, fears, feelings</a:t>
            </a:r>
            <a:endParaRPr lang="pl-PL" dirty="0">
              <a:solidFill>
                <a:schemeClr val="bg1"/>
              </a:solidFill>
            </a:endParaRPr>
          </a:p>
        </p:txBody>
      </p:sp>
      <p:sp>
        <p:nvSpPr>
          <p:cNvPr id="23" name="Prostokąt 22">
            <a:extLst>
              <a:ext uri="{FF2B5EF4-FFF2-40B4-BE49-F238E27FC236}">
                <a16:creationId xmlns:a16="http://schemas.microsoft.com/office/drawing/2014/main" id="{B226AA3D-4691-4EDB-AC46-7087C4F2E7E7}"/>
              </a:ext>
            </a:extLst>
          </p:cNvPr>
          <p:cNvSpPr/>
          <p:nvPr/>
        </p:nvSpPr>
        <p:spPr>
          <a:xfrm>
            <a:off x="2251090" y="1742606"/>
            <a:ext cx="3670842" cy="369332"/>
          </a:xfrm>
          <a:prstGeom prst="rect">
            <a:avLst/>
          </a:prstGeom>
        </p:spPr>
        <p:txBody>
          <a:bodyPr wrap="square">
            <a:spAutoFit/>
          </a:bodyPr>
          <a:lstStyle/>
          <a:p>
            <a:pPr algn="ctr"/>
            <a:r>
              <a:rPr lang="pl-PL" b="1" dirty="0">
                <a:solidFill>
                  <a:srgbClr val="FD7E01"/>
                </a:solidFill>
              </a:rPr>
              <a:t>SENDER!</a:t>
            </a:r>
          </a:p>
        </p:txBody>
      </p:sp>
      <p:sp>
        <p:nvSpPr>
          <p:cNvPr id="37" name="Prostokąt 36">
            <a:extLst>
              <a:ext uri="{FF2B5EF4-FFF2-40B4-BE49-F238E27FC236}">
                <a16:creationId xmlns:a16="http://schemas.microsoft.com/office/drawing/2014/main" id="{3A686334-2F18-4B19-B73E-A420B927C0AD}"/>
              </a:ext>
            </a:extLst>
          </p:cNvPr>
          <p:cNvSpPr/>
          <p:nvPr/>
        </p:nvSpPr>
        <p:spPr>
          <a:xfrm>
            <a:off x="1934665" y="3928392"/>
            <a:ext cx="8944839" cy="1477328"/>
          </a:xfrm>
          <a:prstGeom prst="rect">
            <a:avLst/>
          </a:prstGeom>
        </p:spPr>
        <p:txBody>
          <a:bodyPr wrap="square">
            <a:spAutoFit/>
          </a:bodyPr>
          <a:lstStyle/>
          <a:p>
            <a:pPr marL="285750" indent="-285750">
              <a:buBlip>
                <a:blip r:embed="rId5">
                  <a:extLst/>
                </a:blip>
              </a:buBlip>
            </a:pPr>
            <a:r>
              <a:rPr lang="en-GB" dirty="0">
                <a:solidFill>
                  <a:schemeClr val="tx1">
                    <a:lumMod val="65000"/>
                    <a:lumOff val="35000"/>
                  </a:schemeClr>
                </a:solidFill>
              </a:rPr>
              <a:t>refrain from judging, do not arouse in the interlocutor a sense of shame or guilt,</a:t>
            </a:r>
          </a:p>
          <a:p>
            <a:pPr marL="285750" indent="-285750">
              <a:buBlip>
                <a:blip r:embed="rId5">
                  <a:extLst/>
                </a:blip>
              </a:buBlip>
            </a:pPr>
            <a:r>
              <a:rPr lang="en-GB" dirty="0">
                <a:solidFill>
                  <a:schemeClr val="tx1">
                    <a:lumMod val="65000"/>
                    <a:lumOff val="35000"/>
                  </a:schemeClr>
                </a:solidFill>
              </a:rPr>
              <a:t>do not generalise too often,</a:t>
            </a:r>
          </a:p>
          <a:p>
            <a:pPr marL="285750" indent="-285750">
              <a:buBlip>
                <a:blip r:embed="rId5">
                  <a:extLst/>
                </a:blip>
              </a:buBlip>
            </a:pPr>
            <a:r>
              <a:rPr lang="en-GB" dirty="0">
                <a:solidFill>
                  <a:schemeClr val="tx1">
                    <a:lumMod val="65000"/>
                    <a:lumOff val="35000"/>
                  </a:schemeClr>
                </a:solidFill>
              </a:rPr>
              <a:t>do not interpret it if someone does not want it,</a:t>
            </a:r>
          </a:p>
          <a:p>
            <a:pPr marL="285750" indent="-285750">
              <a:buBlip>
                <a:blip r:embed="rId5">
                  <a:extLst/>
                </a:blip>
              </a:buBlip>
            </a:pPr>
            <a:r>
              <a:rPr lang="en-GB" dirty="0">
                <a:solidFill>
                  <a:schemeClr val="tx1">
                    <a:lumMod val="65000"/>
                    <a:lumOff val="35000"/>
                  </a:schemeClr>
                </a:solidFill>
              </a:rPr>
              <a:t>do not give "good advice" - they are good for you,</a:t>
            </a:r>
          </a:p>
          <a:p>
            <a:pPr marL="285750" indent="-285750">
              <a:buBlip>
                <a:blip r:embed="rId5">
                  <a:extLst/>
                </a:blip>
              </a:buBlip>
            </a:pPr>
            <a:r>
              <a:rPr lang="en-GB" dirty="0">
                <a:solidFill>
                  <a:schemeClr val="tx1">
                    <a:lumMod val="65000"/>
                    <a:lumOff val="35000"/>
                  </a:schemeClr>
                </a:solidFill>
              </a:rPr>
              <a:t>get to know the interlocutor carefully and gently, let yourself be known.</a:t>
            </a:r>
            <a:endParaRPr lang="pl-PL" dirty="0">
              <a:solidFill>
                <a:schemeClr val="tx1">
                  <a:lumMod val="65000"/>
                  <a:lumOff val="35000"/>
                </a:schemeClr>
              </a:solidFill>
            </a:endParaRPr>
          </a:p>
        </p:txBody>
      </p:sp>
    </p:spTree>
    <p:extLst>
      <p:ext uri="{BB962C8B-B14F-4D97-AF65-F5344CB8AC3E}">
        <p14:creationId xmlns:p14="http://schemas.microsoft.com/office/powerpoint/2010/main" val="8549669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Podtytuł 2">
            <a:extLst>
              <a:ext uri="{FF2B5EF4-FFF2-40B4-BE49-F238E27FC236}">
                <a16:creationId xmlns:a16="http://schemas.microsoft.com/office/drawing/2014/main" id="{42A66BE4-0344-4706-AF08-8A0D4157ED4B}"/>
              </a:ext>
            </a:extLst>
          </p:cNvPr>
          <p:cNvSpPr>
            <a:spLocks noGrp="1"/>
          </p:cNvSpPr>
          <p:nvPr>
            <p:ph type="subTitle" idx="4294967295"/>
          </p:nvPr>
        </p:nvSpPr>
        <p:spPr>
          <a:xfrm>
            <a:off x="3647728" y="4226064"/>
            <a:ext cx="6912768" cy="1225550"/>
          </a:xfrm>
        </p:spPr>
        <p:txBody>
          <a:bodyPr/>
          <a:lstStyle/>
          <a:p>
            <a:pPr marL="0" indent="0" algn="r">
              <a:buNone/>
            </a:pPr>
            <a:r>
              <a:rPr lang="pl-PL" sz="2400" b="1" dirty="0">
                <a:solidFill>
                  <a:schemeClr val="tx1">
                    <a:lumMod val="75000"/>
                    <a:lumOff val="25000"/>
                  </a:schemeClr>
                </a:solidFill>
              </a:rPr>
              <a:t>GO TO </a:t>
            </a:r>
            <a:r>
              <a:rPr lang="pl-PL" sz="2400" b="1" dirty="0" err="1">
                <a:solidFill>
                  <a:schemeClr val="tx1">
                    <a:lumMod val="75000"/>
                    <a:lumOff val="25000"/>
                  </a:schemeClr>
                </a:solidFill>
              </a:rPr>
              <a:t>NEXT</a:t>
            </a:r>
            <a:r>
              <a:rPr lang="pl-PL" sz="2400" b="1">
                <a:solidFill>
                  <a:schemeClr val="tx1">
                    <a:lumMod val="75000"/>
                    <a:lumOff val="25000"/>
                  </a:schemeClr>
                </a:solidFill>
              </a:rPr>
              <a:t> </a:t>
            </a:r>
          </a:p>
          <a:p>
            <a:pPr marL="0" indent="0" algn="r">
              <a:buNone/>
            </a:pPr>
            <a:r>
              <a:rPr lang="pl-PL" sz="2400" b="1">
                <a:solidFill>
                  <a:schemeClr val="tx1">
                    <a:lumMod val="75000"/>
                    <a:lumOff val="25000"/>
                  </a:schemeClr>
                </a:solidFill>
              </a:rPr>
              <a:t>MODULE </a:t>
            </a:r>
            <a:r>
              <a:rPr lang="pl-PL" sz="2400" b="1" dirty="0">
                <a:solidFill>
                  <a:schemeClr val="tx1">
                    <a:lumMod val="75000"/>
                    <a:lumOff val="25000"/>
                  </a:schemeClr>
                </a:solidFill>
              </a:rPr>
              <a:t>MATERIALS</a:t>
            </a:r>
          </a:p>
        </p:txBody>
      </p:sp>
      <p:sp>
        <p:nvSpPr>
          <p:cNvPr id="4" name="pole tekstowe 3">
            <a:extLst>
              <a:ext uri="{FF2B5EF4-FFF2-40B4-BE49-F238E27FC236}">
                <a16:creationId xmlns:a16="http://schemas.microsoft.com/office/drawing/2014/main" id="{CABBB63D-5954-4C47-98B3-E79A1EE30109}"/>
              </a:ext>
            </a:extLst>
          </p:cNvPr>
          <p:cNvSpPr txBox="1"/>
          <p:nvPr/>
        </p:nvSpPr>
        <p:spPr>
          <a:xfrm>
            <a:off x="10920536" y="4005064"/>
            <a:ext cx="1109980" cy="1446550"/>
          </a:xfrm>
          <a:prstGeom prst="rect">
            <a:avLst/>
          </a:prstGeom>
          <a:noFill/>
        </p:spPr>
        <p:txBody>
          <a:bodyPr wrap="square" rtlCol="0">
            <a:spAutoFit/>
          </a:bodyPr>
          <a:lstStyle/>
          <a:p>
            <a:pPr marL="285750" indent="-285750" algn="ctr">
              <a:buClr>
                <a:schemeClr val="bg1"/>
              </a:buClr>
              <a:buFont typeface="Wingdings" panose="05000000000000000000" pitchFamily="2" charset="2"/>
              <a:buChar char="ü"/>
            </a:pPr>
            <a:r>
              <a:rPr lang="pl-PL" sz="8800" dirty="0"/>
              <a:t> </a:t>
            </a:r>
          </a:p>
        </p:txBody>
      </p:sp>
    </p:spTree>
    <p:extLst>
      <p:ext uri="{BB962C8B-B14F-4D97-AF65-F5344CB8AC3E}">
        <p14:creationId xmlns:p14="http://schemas.microsoft.com/office/powerpoint/2010/main" val="3229148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a:extLst>
              <a:ext uri="{FF2B5EF4-FFF2-40B4-BE49-F238E27FC236}">
                <a16:creationId xmlns:a16="http://schemas.microsoft.com/office/drawing/2014/main" id="{E2B5488B-2005-46C9-9BD5-0AA3ED06BA48}"/>
              </a:ext>
            </a:extLst>
          </p:cNvPr>
          <p:cNvSpPr/>
          <p:nvPr/>
        </p:nvSpPr>
        <p:spPr>
          <a:xfrm>
            <a:off x="1127448" y="1340769"/>
            <a:ext cx="7704856" cy="4932422"/>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solidFill>
                <a:srgbClr val="FFAC06"/>
              </a:solidFill>
            </a:endParaRPr>
          </a:p>
        </p:txBody>
      </p:sp>
      <p:pic>
        <p:nvPicPr>
          <p:cNvPr id="8" name="Picture 5">
            <a:extLst>
              <a:ext uri="{FF2B5EF4-FFF2-40B4-BE49-F238E27FC236}">
                <a16:creationId xmlns:a16="http://schemas.microsoft.com/office/drawing/2014/main" id="{A17DADE2-8573-41A9-B6AF-642EBB6883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616" r="-27"/>
          <a:stretch/>
        </p:blipFill>
        <p:spPr bwMode="auto">
          <a:xfrm>
            <a:off x="8746925" y="1340768"/>
            <a:ext cx="3445075" cy="4932422"/>
          </a:xfrm>
          <a:prstGeom prst="rect">
            <a:avLst/>
          </a:prstGeom>
          <a:noFill/>
          <a:extLst>
            <a:ext uri="{909E8E84-426E-40DD-AFC4-6F175D3DCCD1}">
              <a14:hiddenFill xmlns:a14="http://schemas.microsoft.com/office/drawing/2010/main">
                <a:solidFill>
                  <a:srgbClr val="FFFFFF"/>
                </a:solidFill>
              </a14:hiddenFill>
            </a:ext>
          </a:extLst>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547337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WHAT IS A CAREER PATH?</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5</a:t>
            </a:fld>
            <a:endParaRPr lang="en-US" altLang="pl-PL"/>
          </a:p>
        </p:txBody>
      </p:sp>
      <p:sp>
        <p:nvSpPr>
          <p:cNvPr id="10" name="Prostokąt 9">
            <a:extLst>
              <a:ext uri="{FF2B5EF4-FFF2-40B4-BE49-F238E27FC236}">
                <a16:creationId xmlns:a16="http://schemas.microsoft.com/office/drawing/2014/main" id="{822A406B-6074-4437-A27C-26F1073AF33D}"/>
              </a:ext>
            </a:extLst>
          </p:cNvPr>
          <p:cNvSpPr/>
          <p:nvPr/>
        </p:nvSpPr>
        <p:spPr>
          <a:xfrm>
            <a:off x="1133625" y="1340768"/>
            <a:ext cx="4242295" cy="79757"/>
          </a:xfrm>
          <a:prstGeom prst="rect">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Podtytuł 2">
            <a:extLst>
              <a:ext uri="{FF2B5EF4-FFF2-40B4-BE49-F238E27FC236}">
                <a16:creationId xmlns:a16="http://schemas.microsoft.com/office/drawing/2014/main" id="{C187A4A4-B878-4EF8-BB6C-A35EB41E660B}"/>
              </a:ext>
            </a:extLst>
          </p:cNvPr>
          <p:cNvSpPr>
            <a:spLocks noGrp="1"/>
          </p:cNvSpPr>
          <p:nvPr>
            <p:ph idx="1"/>
          </p:nvPr>
        </p:nvSpPr>
        <p:spPr>
          <a:xfrm>
            <a:off x="1487488" y="1650740"/>
            <a:ext cx="6552728" cy="4312477"/>
          </a:xfrm>
        </p:spPr>
        <p:txBody>
          <a:bodyPr/>
          <a:lstStyle/>
          <a:p>
            <a:pPr marL="0" indent="0">
              <a:spcBef>
                <a:spcPts val="600"/>
              </a:spcBef>
              <a:spcAft>
                <a:spcPts val="1200"/>
              </a:spcAft>
              <a:buNone/>
            </a:pPr>
            <a:r>
              <a:rPr lang="pl-PL" sz="2000" b="1" dirty="0">
                <a:solidFill>
                  <a:schemeClr val="tx1">
                    <a:lumMod val="75000"/>
                    <a:lumOff val="25000"/>
                  </a:schemeClr>
                </a:solidFill>
              </a:rPr>
              <a:t>WAITER CAREER PATH: ADULT</a:t>
            </a:r>
          </a:p>
          <a:p>
            <a:pPr marL="0" indent="0">
              <a:spcAft>
                <a:spcPts val="600"/>
              </a:spcAft>
              <a:buNone/>
            </a:pPr>
            <a:r>
              <a:rPr lang="en-GB" sz="1800" b="1" dirty="0">
                <a:solidFill>
                  <a:schemeClr val="tx1">
                    <a:lumMod val="75000"/>
                    <a:lumOff val="25000"/>
                  </a:schemeClr>
                </a:solidFill>
              </a:rPr>
              <a:t>An adult who would like to become a qualified waiter can:</a:t>
            </a:r>
          </a:p>
          <a:p>
            <a:pPr marL="0" indent="0">
              <a:spcAft>
                <a:spcPts val="600"/>
              </a:spcAft>
              <a:buNone/>
            </a:pPr>
            <a:endParaRPr lang="en-GB" sz="1600" b="1" dirty="0"/>
          </a:p>
          <a:p>
            <a:pPr>
              <a:spcAft>
                <a:spcPts val="600"/>
              </a:spcAft>
              <a:buBlip>
                <a:blip r:embed="rId3"/>
              </a:buBlip>
            </a:pPr>
            <a:r>
              <a:rPr lang="en-GB" sz="1800" dirty="0">
                <a:solidFill>
                  <a:schemeClr val="bg1"/>
                </a:solidFill>
              </a:rPr>
              <a:t>Complete courses in the qualifications of the waiter (TG.10, TG.11) and confirm these qualifications with a professional exam or,</a:t>
            </a:r>
          </a:p>
          <a:p>
            <a:pPr>
              <a:spcAft>
                <a:spcPts val="600"/>
              </a:spcAft>
              <a:buBlip>
                <a:blip r:embed="rId3"/>
              </a:buBlip>
            </a:pPr>
            <a:r>
              <a:rPr lang="en-GB" sz="1800" dirty="0">
                <a:solidFill>
                  <a:schemeClr val="bg1"/>
                </a:solidFill>
              </a:rPr>
              <a:t>gain work experience as a waiter without qualification for at least 2 years or</a:t>
            </a:r>
          </a:p>
          <a:p>
            <a:pPr>
              <a:spcAft>
                <a:spcPts val="600"/>
              </a:spcAft>
              <a:buBlip>
                <a:blip r:embed="rId3"/>
              </a:buBlip>
            </a:pPr>
            <a:r>
              <a:rPr lang="en-GB" sz="1800" dirty="0">
                <a:solidFill>
                  <a:schemeClr val="bg1"/>
                </a:solidFill>
              </a:rPr>
              <a:t>graduate from college or sixth form and confirm the qualification TG.10, TG.11 with a professional exam or,</a:t>
            </a:r>
          </a:p>
          <a:p>
            <a:pPr>
              <a:spcAft>
                <a:spcPts val="600"/>
              </a:spcAft>
              <a:buBlip>
                <a:blip r:embed="rId3"/>
              </a:buBlip>
            </a:pPr>
            <a:r>
              <a:rPr lang="en-GB" sz="1800" dirty="0">
                <a:solidFill>
                  <a:schemeClr val="bg1"/>
                </a:solidFill>
              </a:rPr>
              <a:t>complete 1st and 2nd degree waiter courses.</a:t>
            </a:r>
            <a:endParaRPr lang="pl-PL" sz="1800" dirty="0">
              <a:solidFill>
                <a:schemeClr val="bg1"/>
              </a:solidFill>
            </a:endParaRPr>
          </a:p>
        </p:txBody>
      </p:sp>
    </p:spTree>
    <p:extLst>
      <p:ext uri="{BB962C8B-B14F-4D97-AF65-F5344CB8AC3E}">
        <p14:creationId xmlns:p14="http://schemas.microsoft.com/office/powerpoint/2010/main" val="999592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E229E8C5-6664-46A6-84D1-F6B796E4237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30567" r="9141"/>
          <a:stretch/>
        </p:blipFill>
        <p:spPr>
          <a:xfrm>
            <a:off x="0" y="1620000"/>
            <a:ext cx="4222067" cy="5238000"/>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270695" y="188913"/>
            <a:ext cx="547337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WHAT IS A CAREER PATH?</a:t>
            </a: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6</a:t>
            </a:fld>
            <a:endParaRPr lang="en-US" altLang="pl-PL"/>
          </a:p>
        </p:txBody>
      </p:sp>
      <p:sp>
        <p:nvSpPr>
          <p:cNvPr id="11" name="Prostokąt 10">
            <a:extLst>
              <a:ext uri="{FF2B5EF4-FFF2-40B4-BE49-F238E27FC236}">
                <a16:creationId xmlns:a16="http://schemas.microsoft.com/office/drawing/2014/main" id="{2CB1773B-5C12-4558-9487-AF4606484158}"/>
              </a:ext>
            </a:extLst>
          </p:cNvPr>
          <p:cNvSpPr/>
          <p:nvPr/>
        </p:nvSpPr>
        <p:spPr>
          <a:xfrm>
            <a:off x="4222067" y="1620001"/>
            <a:ext cx="7994613" cy="332116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dtytuł 2">
            <a:extLst>
              <a:ext uri="{FF2B5EF4-FFF2-40B4-BE49-F238E27FC236}">
                <a16:creationId xmlns:a16="http://schemas.microsoft.com/office/drawing/2014/main" id="{09947D62-1D18-48AA-8982-C23E15BD2B70}"/>
              </a:ext>
            </a:extLst>
          </p:cNvPr>
          <p:cNvSpPr>
            <a:spLocks noGrp="1"/>
          </p:cNvSpPr>
          <p:nvPr>
            <p:ph idx="1"/>
          </p:nvPr>
        </p:nvSpPr>
        <p:spPr>
          <a:xfrm>
            <a:off x="4583832" y="1936918"/>
            <a:ext cx="6912768" cy="2716218"/>
          </a:xfrm>
        </p:spPr>
        <p:txBody>
          <a:bodyPr/>
          <a:lstStyle/>
          <a:p>
            <a:pPr marL="0" indent="0">
              <a:spcBef>
                <a:spcPts val="600"/>
              </a:spcBef>
              <a:spcAft>
                <a:spcPts val="600"/>
              </a:spcAft>
              <a:buNone/>
            </a:pPr>
            <a:r>
              <a:rPr lang="pl-PL" sz="2400" b="1" dirty="0">
                <a:solidFill>
                  <a:schemeClr val="bg1"/>
                </a:solidFill>
              </a:rPr>
              <a:t>WAITER CAREER PATH</a:t>
            </a:r>
          </a:p>
          <a:p>
            <a:pPr marL="0" indent="0">
              <a:spcBef>
                <a:spcPts val="600"/>
              </a:spcBef>
              <a:spcAft>
                <a:spcPts val="600"/>
              </a:spcAft>
              <a:buNone/>
            </a:pPr>
            <a:r>
              <a:rPr lang="en-GB" sz="1800" dirty="0">
                <a:solidFill>
                  <a:schemeClr val="tx1">
                    <a:lumMod val="75000"/>
                    <a:lumOff val="25000"/>
                  </a:schemeClr>
                </a:solidFill>
              </a:rPr>
              <a:t>An adult working in a profession who would like to expand their qualifications can complete various refresher courses and trainings, which will allow to broaden professional qualifications and professional performance of additional tasks.</a:t>
            </a:r>
          </a:p>
          <a:p>
            <a:pPr marL="0" indent="0">
              <a:spcBef>
                <a:spcPts val="600"/>
              </a:spcBef>
              <a:spcAft>
                <a:spcPts val="600"/>
              </a:spcAft>
              <a:buNone/>
            </a:pPr>
            <a:r>
              <a:rPr lang="en-GB" sz="1800" dirty="0">
                <a:solidFill>
                  <a:schemeClr val="tx1">
                    <a:lumMod val="75000"/>
                    <a:lumOff val="25000"/>
                  </a:schemeClr>
                </a:solidFill>
              </a:rPr>
              <a:t>In a dynamically changing reality, we all need to educate ourselves to find a place in the labour market (learning throughout life).</a:t>
            </a:r>
            <a:endParaRPr lang="pl-PL" sz="1800" dirty="0">
              <a:solidFill>
                <a:schemeClr val="tx1">
                  <a:lumMod val="75000"/>
                  <a:lumOff val="25000"/>
                </a:schemeClr>
              </a:solidFill>
            </a:endParaRPr>
          </a:p>
        </p:txBody>
      </p:sp>
      <p:pic>
        <p:nvPicPr>
          <p:cNvPr id="13" name="Obraz 12">
            <a:extLst>
              <a:ext uri="{FF2B5EF4-FFF2-40B4-BE49-F238E27FC236}">
                <a16:creationId xmlns:a16="http://schemas.microsoft.com/office/drawing/2014/main" id="{A7646D3B-0366-4214-AE1D-A0B110A95DCF}"/>
              </a:ext>
            </a:extLst>
          </p:cNvPr>
          <p:cNvPicPr>
            <a:picLocks noChangeAspect="1"/>
          </p:cNvPicPr>
          <p:nvPr/>
        </p:nvPicPr>
        <p:blipFill>
          <a:blip r:embed="rId3"/>
          <a:stretch>
            <a:fillRect/>
          </a:stretch>
        </p:blipFill>
        <p:spPr>
          <a:xfrm rot="5400000" flipH="1">
            <a:off x="1991823" y="-497853"/>
            <a:ext cx="231727" cy="4228758"/>
          </a:xfrm>
          <a:prstGeom prst="rect">
            <a:avLst/>
          </a:prstGeom>
        </p:spPr>
      </p:pic>
    </p:spTree>
    <p:extLst>
      <p:ext uri="{BB962C8B-B14F-4D97-AF65-F5344CB8AC3E}">
        <p14:creationId xmlns:p14="http://schemas.microsoft.com/office/powerpoint/2010/main" val="1563316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az 17">
            <a:extLst>
              <a:ext uri="{FF2B5EF4-FFF2-40B4-BE49-F238E27FC236}">
                <a16:creationId xmlns:a16="http://schemas.microsoft.com/office/drawing/2014/main" id="{B77D6A7E-70F1-405C-8EC6-66D7B3107F4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t="33839" b="17019"/>
          <a:stretch/>
        </p:blipFill>
        <p:spPr>
          <a:xfrm>
            <a:off x="-6690" y="1519580"/>
            <a:ext cx="5814004" cy="4285685"/>
          </a:xfrm>
          <a:prstGeom prst="rect">
            <a:avLst/>
          </a:prstGeom>
        </p:spPr>
      </p:pic>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7</a:t>
            </a:fld>
            <a:endParaRPr lang="en-US" altLang="pl-PL"/>
          </a:p>
        </p:txBody>
      </p:sp>
      <p:sp>
        <p:nvSpPr>
          <p:cNvPr id="7" name="Prostokąt 6">
            <a:extLst>
              <a:ext uri="{FF2B5EF4-FFF2-40B4-BE49-F238E27FC236}">
                <a16:creationId xmlns:a16="http://schemas.microsoft.com/office/drawing/2014/main" id="{3B8E99E3-6036-4B6F-97B1-78DC9C787541}"/>
              </a:ext>
            </a:extLst>
          </p:cNvPr>
          <p:cNvSpPr/>
          <p:nvPr/>
        </p:nvSpPr>
        <p:spPr>
          <a:xfrm>
            <a:off x="1128233" y="6074132"/>
            <a:ext cx="2326167" cy="523220"/>
          </a:xfrm>
          <a:prstGeom prst="rect">
            <a:avLst/>
          </a:prstGeom>
        </p:spPr>
        <p:txBody>
          <a:bodyPr wrap="square">
            <a:spAutoFit/>
          </a:bodyPr>
          <a:lstStyle/>
          <a:p>
            <a:r>
              <a:rPr lang="pl-PL" sz="1400" dirty="0"/>
              <a:t>ATTACHMENT </a:t>
            </a:r>
          </a:p>
          <a:p>
            <a:r>
              <a:rPr lang="pl-PL" sz="1400" dirty="0" err="1"/>
              <a:t>WORK</a:t>
            </a:r>
            <a:r>
              <a:rPr lang="pl-PL" sz="1400" dirty="0"/>
              <a:t> CARD 1</a:t>
            </a:r>
            <a:endParaRPr lang="pl-PL" sz="1400" u="sng" dirty="0">
              <a:solidFill>
                <a:schemeClr val="tx1">
                  <a:lumMod val="85000"/>
                  <a:lumOff val="15000"/>
                </a:schemeClr>
              </a:solidFill>
            </a:endParaRPr>
          </a:p>
        </p:txBody>
      </p:sp>
      <p:grpSp>
        <p:nvGrpSpPr>
          <p:cNvPr id="8" name="Grupa 7">
            <a:extLst>
              <a:ext uri="{FF2B5EF4-FFF2-40B4-BE49-F238E27FC236}">
                <a16:creationId xmlns:a16="http://schemas.microsoft.com/office/drawing/2014/main" id="{01154403-D9A6-4E13-831F-95DF4D70B558}"/>
              </a:ext>
            </a:extLst>
          </p:cNvPr>
          <p:cNvGrpSpPr/>
          <p:nvPr/>
        </p:nvGrpSpPr>
        <p:grpSpPr>
          <a:xfrm>
            <a:off x="511510" y="6056188"/>
            <a:ext cx="522000" cy="522000"/>
            <a:chOff x="7940396" y="332162"/>
            <a:chExt cx="522000" cy="522000"/>
          </a:xfrm>
        </p:grpSpPr>
        <p:sp>
          <p:nvSpPr>
            <p:cNvPr id="9" name="Owal 8">
              <a:extLst>
                <a:ext uri="{FF2B5EF4-FFF2-40B4-BE49-F238E27FC236}">
                  <a16:creationId xmlns:a16="http://schemas.microsoft.com/office/drawing/2014/main" id="{98BA7D82-2CA2-4066-B3F6-2F1DFEFB4F03}"/>
                </a:ext>
              </a:extLst>
            </p:cNvPr>
            <p:cNvSpPr/>
            <p:nvPr/>
          </p:nvSpPr>
          <p:spPr>
            <a:xfrm>
              <a:off x="7968208" y="397110"/>
              <a:ext cx="439602" cy="43960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pic>
          <p:nvPicPr>
            <p:cNvPr id="10" name="Grafika 9">
              <a:extLst>
                <a:ext uri="{FF2B5EF4-FFF2-40B4-BE49-F238E27FC236}">
                  <a16:creationId xmlns:a16="http://schemas.microsoft.com/office/drawing/2014/main" id="{C4D336A7-B2CE-4AFC-854D-B082BCAC6F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0396" y="332162"/>
              <a:ext cx="522000" cy="522000"/>
            </a:xfrm>
            <a:prstGeom prst="rect">
              <a:avLst/>
            </a:prstGeom>
          </p:spPr>
        </p:pic>
      </p:grpSp>
      <p:sp>
        <p:nvSpPr>
          <p:cNvPr id="12" name="Prostokąt 11">
            <a:extLst>
              <a:ext uri="{FF2B5EF4-FFF2-40B4-BE49-F238E27FC236}">
                <a16:creationId xmlns:a16="http://schemas.microsoft.com/office/drawing/2014/main" id="{98BCBAE4-8DE9-4DEE-969C-4678E3F835A3}"/>
              </a:ext>
            </a:extLst>
          </p:cNvPr>
          <p:cNvSpPr/>
          <p:nvPr/>
        </p:nvSpPr>
        <p:spPr>
          <a:xfrm>
            <a:off x="3863753" y="1173523"/>
            <a:ext cx="8328248" cy="4631742"/>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Prostokąt 12">
            <a:extLst>
              <a:ext uri="{FF2B5EF4-FFF2-40B4-BE49-F238E27FC236}">
                <a16:creationId xmlns:a16="http://schemas.microsoft.com/office/drawing/2014/main" id="{A2B2BDFA-ADB3-4E04-A1D4-6F9F3CC37272}"/>
              </a:ext>
            </a:extLst>
          </p:cNvPr>
          <p:cNvSpPr/>
          <p:nvPr/>
        </p:nvSpPr>
        <p:spPr>
          <a:xfrm>
            <a:off x="4362159" y="1592249"/>
            <a:ext cx="6456040" cy="477054"/>
          </a:xfrm>
          <a:prstGeom prst="rect">
            <a:avLst/>
          </a:prstGeom>
        </p:spPr>
        <p:txBody>
          <a:bodyPr wrap="square">
            <a:spAutoFit/>
          </a:bodyPr>
          <a:lstStyle/>
          <a:p>
            <a:r>
              <a:rPr lang="pl-PL" sz="2500" b="1" dirty="0">
                <a:solidFill>
                  <a:schemeClr val="bg1"/>
                </a:solidFill>
              </a:rPr>
              <a:t>WAITER CAREER PATH</a:t>
            </a:r>
          </a:p>
        </p:txBody>
      </p:sp>
      <p:sp>
        <p:nvSpPr>
          <p:cNvPr id="14" name="Trójkąt prostokątny 13">
            <a:extLst>
              <a:ext uri="{FF2B5EF4-FFF2-40B4-BE49-F238E27FC236}">
                <a16:creationId xmlns:a16="http://schemas.microsoft.com/office/drawing/2014/main" id="{A42E6BEC-3DA7-4948-AB1A-EF17E58A84D7}"/>
              </a:ext>
            </a:extLst>
          </p:cNvPr>
          <p:cNvSpPr/>
          <p:nvPr/>
        </p:nvSpPr>
        <p:spPr>
          <a:xfrm rot="16200000">
            <a:off x="3538222" y="1194049"/>
            <a:ext cx="346539" cy="304521"/>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5" name="Prostokąt 14">
            <a:extLst>
              <a:ext uri="{FF2B5EF4-FFF2-40B4-BE49-F238E27FC236}">
                <a16:creationId xmlns:a16="http://schemas.microsoft.com/office/drawing/2014/main" id="{1E58096D-571D-4F22-90DC-486BF78DF483}"/>
              </a:ext>
            </a:extLst>
          </p:cNvPr>
          <p:cNvSpPr/>
          <p:nvPr/>
        </p:nvSpPr>
        <p:spPr>
          <a:xfrm>
            <a:off x="4367808" y="2266655"/>
            <a:ext cx="7214592" cy="3062313"/>
          </a:xfrm>
          <a:prstGeom prst="rect">
            <a:avLst/>
          </a:prstGeom>
        </p:spPr>
        <p:txBody>
          <a:bodyPr wrap="square">
            <a:spAutoFit/>
          </a:bodyPr>
          <a:lstStyle/>
          <a:p>
            <a:pPr>
              <a:lnSpc>
                <a:spcPct val="114000"/>
              </a:lnSpc>
              <a:spcBef>
                <a:spcPts val="600"/>
              </a:spcBef>
              <a:spcAft>
                <a:spcPts val="600"/>
              </a:spcAft>
            </a:pPr>
            <a:r>
              <a:rPr lang="en-GB" b="1" dirty="0">
                <a:solidFill>
                  <a:schemeClr val="tx1">
                    <a:lumMod val="75000"/>
                    <a:lumOff val="25000"/>
                  </a:schemeClr>
                </a:solidFill>
              </a:rPr>
              <a:t>In order to implement your own educational and professional development plan in the profession of a waiter, it is necessary to develop the skills of self-realisation and self-assessment. In addition, the following questions are important:</a:t>
            </a:r>
          </a:p>
          <a:p>
            <a:pPr marL="285750" indent="-285750">
              <a:lnSpc>
                <a:spcPct val="114000"/>
              </a:lnSpc>
              <a:spcBef>
                <a:spcPts val="600"/>
              </a:spcBef>
              <a:spcAft>
                <a:spcPts val="600"/>
              </a:spcAft>
              <a:buBlip>
                <a:blip r:embed="rId5"/>
              </a:buBlip>
            </a:pPr>
            <a:r>
              <a:rPr lang="en-GB" dirty="0">
                <a:solidFill>
                  <a:schemeClr val="tx1">
                    <a:lumMod val="75000"/>
                    <a:lumOff val="25000"/>
                  </a:schemeClr>
                </a:solidFill>
              </a:rPr>
              <a:t>What do I really want to do in the future?</a:t>
            </a:r>
          </a:p>
          <a:p>
            <a:pPr marL="285750" indent="-285750">
              <a:lnSpc>
                <a:spcPct val="114000"/>
              </a:lnSpc>
              <a:spcBef>
                <a:spcPts val="600"/>
              </a:spcBef>
              <a:spcAft>
                <a:spcPts val="600"/>
              </a:spcAft>
              <a:buBlip>
                <a:blip r:embed="rId5"/>
              </a:buBlip>
            </a:pPr>
            <a:r>
              <a:rPr lang="en-GB" dirty="0">
                <a:solidFill>
                  <a:schemeClr val="tx1">
                    <a:lumMod val="75000"/>
                    <a:lumOff val="25000"/>
                  </a:schemeClr>
                </a:solidFill>
              </a:rPr>
              <a:t>Do I think about working in my profession or about retraining?</a:t>
            </a:r>
          </a:p>
          <a:p>
            <a:pPr marL="285750" indent="-285750">
              <a:lnSpc>
                <a:spcPct val="114000"/>
              </a:lnSpc>
              <a:spcBef>
                <a:spcPts val="600"/>
              </a:spcBef>
              <a:spcAft>
                <a:spcPts val="600"/>
              </a:spcAft>
              <a:buBlip>
                <a:blip r:embed="rId5"/>
              </a:buBlip>
            </a:pPr>
            <a:r>
              <a:rPr lang="en-GB" dirty="0">
                <a:solidFill>
                  <a:schemeClr val="tx1">
                    <a:lumMod val="75000"/>
                    <a:lumOff val="25000"/>
                  </a:schemeClr>
                </a:solidFill>
              </a:rPr>
              <a:t>Do I want to work in a large hotel restaurant or in a small but good place?</a:t>
            </a:r>
            <a:endParaRPr lang="pl-PL" dirty="0">
              <a:solidFill>
                <a:schemeClr val="tx1">
                  <a:lumMod val="75000"/>
                  <a:lumOff val="25000"/>
                </a:schemeClr>
              </a:solidFill>
            </a:endParaRPr>
          </a:p>
        </p:txBody>
      </p:sp>
      <p:sp>
        <p:nvSpPr>
          <p:cNvPr id="16" name="Tytuł 1">
            <a:extLst>
              <a:ext uri="{FF2B5EF4-FFF2-40B4-BE49-F238E27FC236}">
                <a16:creationId xmlns:a16="http://schemas.microsoft.com/office/drawing/2014/main" id="{817844B8-5621-4E3E-8736-C1EAF0EEF119}"/>
              </a:ext>
            </a:extLst>
          </p:cNvPr>
          <p:cNvSpPr txBox="1">
            <a:spLocks/>
          </p:cNvSpPr>
          <p:nvPr/>
        </p:nvSpPr>
        <p:spPr bwMode="auto">
          <a:xfrm>
            <a:off x="1270695" y="188913"/>
            <a:ext cx="5473377"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pl-PL" sz="2800" b="1" dirty="0">
                <a:solidFill>
                  <a:schemeClr val="tx1">
                    <a:lumMod val="75000"/>
                    <a:lumOff val="25000"/>
                  </a:schemeClr>
                </a:solidFill>
              </a:rPr>
              <a:t>WHAT IS A CAREER PATH ?</a:t>
            </a:r>
          </a:p>
        </p:txBody>
      </p:sp>
    </p:spTree>
    <p:extLst>
      <p:ext uri="{BB962C8B-B14F-4D97-AF65-F5344CB8AC3E}">
        <p14:creationId xmlns:p14="http://schemas.microsoft.com/office/powerpoint/2010/main" val="3879463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a:extLst>
              <a:ext uri="{FF2B5EF4-FFF2-40B4-BE49-F238E27FC236}">
                <a16:creationId xmlns:a16="http://schemas.microsoft.com/office/drawing/2014/main" id="{F26B6634-6479-45DA-B0B7-C5195E49CD2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4137" t="23138" r="13892" b="9699"/>
          <a:stretch/>
        </p:blipFill>
        <p:spPr>
          <a:xfrm>
            <a:off x="49898" y="1773871"/>
            <a:ext cx="5976000" cy="4103402"/>
          </a:xfrm>
          <a:prstGeom prst="rect">
            <a:avLst/>
          </a:prstGeom>
        </p:spPr>
      </p:pic>
      <p:sp>
        <p:nvSpPr>
          <p:cNvPr id="4" name="Tytuł 1">
            <a:extLst>
              <a:ext uri="{FF2B5EF4-FFF2-40B4-BE49-F238E27FC236}">
                <a16:creationId xmlns:a16="http://schemas.microsoft.com/office/drawing/2014/main" id="{0C0FF8E3-36C1-43D2-8A22-2CCBCBE3674D}"/>
              </a:ext>
            </a:extLst>
          </p:cNvPr>
          <p:cNvSpPr txBox="1">
            <a:spLocks/>
          </p:cNvSpPr>
          <p:nvPr/>
        </p:nvSpPr>
        <p:spPr bwMode="auto">
          <a:xfrm>
            <a:off x="1307083" y="332656"/>
            <a:ext cx="889337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2400" b="1" dirty="0">
                <a:solidFill>
                  <a:schemeClr val="tx1">
                    <a:lumMod val="75000"/>
                    <a:lumOff val="25000"/>
                  </a:schemeClr>
                </a:solidFill>
              </a:rPr>
              <a:t>PREPARATION OF THE EDUCATIONAL AND PROFESSIONAL DEVELOPMENT PLAN</a:t>
            </a:r>
            <a:endParaRPr lang="pl-PL" sz="2400" b="1" dirty="0">
              <a:solidFill>
                <a:schemeClr val="tx1">
                  <a:lumMod val="75000"/>
                  <a:lumOff val="25000"/>
                </a:schemeClr>
              </a:solidFill>
            </a:endParaRPr>
          </a:p>
        </p:txBody>
      </p:sp>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8</a:t>
            </a:fld>
            <a:endParaRPr lang="en-US" altLang="pl-PL"/>
          </a:p>
        </p:txBody>
      </p:sp>
      <p:sp>
        <p:nvSpPr>
          <p:cNvPr id="10" name="Prostokąt 9">
            <a:extLst>
              <a:ext uri="{FF2B5EF4-FFF2-40B4-BE49-F238E27FC236}">
                <a16:creationId xmlns:a16="http://schemas.microsoft.com/office/drawing/2014/main" id="{28241898-215C-4A87-BC7C-C445F8351EA8}"/>
              </a:ext>
            </a:extLst>
          </p:cNvPr>
          <p:cNvSpPr/>
          <p:nvPr/>
        </p:nvSpPr>
        <p:spPr>
          <a:xfrm>
            <a:off x="6312024" y="1906571"/>
            <a:ext cx="5455376" cy="3933706"/>
          </a:xfrm>
          <a:prstGeom prst="rect">
            <a:avLst/>
          </a:prstGeom>
        </p:spPr>
        <p:txBody>
          <a:bodyPr wrap="square">
            <a:spAutoFit/>
          </a:bodyPr>
          <a:lstStyle/>
          <a:p>
            <a:r>
              <a:rPr lang="en-GB" sz="2000" b="1" dirty="0">
                <a:solidFill>
                  <a:srgbClr val="FBA103"/>
                </a:solidFill>
              </a:rPr>
              <a:t>DIRECTION AND VOCATIONAL DEVELOPMENT PLAN ALSO DEPENDS ON THE EMPLOYER</a:t>
            </a:r>
            <a:endParaRPr lang="pl-PL" sz="2000" b="1" dirty="0">
              <a:solidFill>
                <a:srgbClr val="FBA103"/>
              </a:solidFill>
            </a:endParaRPr>
          </a:p>
          <a:p>
            <a:pPr>
              <a:lnSpc>
                <a:spcPct val="114000"/>
              </a:lnSpc>
              <a:spcAft>
                <a:spcPts val="600"/>
              </a:spcAft>
            </a:pPr>
            <a:endParaRPr lang="pl-PL" sz="1600" b="1" dirty="0">
              <a:solidFill>
                <a:schemeClr val="bg1"/>
              </a:solidFill>
            </a:endParaRPr>
          </a:p>
          <a:p>
            <a:pPr>
              <a:lnSpc>
                <a:spcPct val="114000"/>
              </a:lnSpc>
              <a:spcAft>
                <a:spcPts val="600"/>
              </a:spcAft>
            </a:pPr>
            <a:r>
              <a:rPr lang="en-GB" sz="1600" dirty="0">
                <a:solidFill>
                  <a:schemeClr val="tx1">
                    <a:lumMod val="75000"/>
                    <a:lumOff val="25000"/>
                  </a:schemeClr>
                </a:solidFill>
              </a:rPr>
              <a:t>From the employer's point of view, the primary direction of professional development of waiters is the vision and mission of the company's development and the improvement of the quality of provided services.</a:t>
            </a:r>
          </a:p>
          <a:p>
            <a:pPr>
              <a:lnSpc>
                <a:spcPct val="114000"/>
              </a:lnSpc>
              <a:spcAft>
                <a:spcPts val="600"/>
              </a:spcAft>
            </a:pPr>
            <a:r>
              <a:rPr lang="en-GB" sz="1600" dirty="0">
                <a:solidFill>
                  <a:schemeClr val="tx1">
                    <a:lumMod val="75000"/>
                    <a:lumOff val="25000"/>
                  </a:schemeClr>
                </a:solidFill>
              </a:rPr>
              <a:t>In relation to an employee, this is a set of actions aimed at recognising and verifying their needs, aspirations and abilities. Then constructing a series of ventures that allow  self-realisation and significant meaning and contribution to the development and standards of the operation of a catering establishment or hotel.</a:t>
            </a:r>
            <a:endParaRPr lang="pl-PL" sz="1600" dirty="0">
              <a:solidFill>
                <a:schemeClr val="tx1">
                  <a:lumMod val="75000"/>
                  <a:lumOff val="25000"/>
                </a:schemeClr>
              </a:solidFill>
            </a:endParaRPr>
          </a:p>
        </p:txBody>
      </p:sp>
      <p:pic>
        <p:nvPicPr>
          <p:cNvPr id="14" name="Obraz 13">
            <a:extLst>
              <a:ext uri="{FF2B5EF4-FFF2-40B4-BE49-F238E27FC236}">
                <a16:creationId xmlns:a16="http://schemas.microsoft.com/office/drawing/2014/main" id="{8003DDF1-BD81-46DD-9784-45EF7114DE71}"/>
              </a:ext>
            </a:extLst>
          </p:cNvPr>
          <p:cNvPicPr>
            <a:picLocks noChangeAspect="1"/>
          </p:cNvPicPr>
          <p:nvPr/>
        </p:nvPicPr>
        <p:blipFill>
          <a:blip r:embed="rId3"/>
          <a:stretch>
            <a:fillRect/>
          </a:stretch>
        </p:blipFill>
        <p:spPr>
          <a:xfrm flipH="1">
            <a:off x="5791400" y="1773871"/>
            <a:ext cx="234498" cy="4103402"/>
          </a:xfrm>
          <a:prstGeom prst="rect">
            <a:avLst/>
          </a:prstGeom>
        </p:spPr>
      </p:pic>
    </p:spTree>
    <p:extLst>
      <p:ext uri="{BB962C8B-B14F-4D97-AF65-F5344CB8AC3E}">
        <p14:creationId xmlns:p14="http://schemas.microsoft.com/office/powerpoint/2010/main" val="1196855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a:extLst>
              <a:ext uri="{FF2B5EF4-FFF2-40B4-BE49-F238E27FC236}">
                <a16:creationId xmlns:a16="http://schemas.microsoft.com/office/drawing/2014/main" id="{D0BEBFF0-8854-412A-ADCA-A0EF22EA4348}"/>
              </a:ext>
            </a:extLst>
          </p:cNvPr>
          <p:cNvPicPr>
            <a:picLocks noChangeAspect="1"/>
          </p:cNvPicPr>
          <p:nvPr/>
        </p:nvPicPr>
        <p:blipFill rotWithShape="1">
          <a:blip r:embed="rId2">
            <a:extLst>
              <a:ext uri="{28A0092B-C50C-407E-A947-70E740481C1C}">
                <a14:useLocalDpi xmlns:a14="http://schemas.microsoft.com/office/drawing/2010/main" val="0"/>
              </a:ext>
            </a:extLst>
          </a:blip>
          <a:srcRect l="39068" r="2835"/>
          <a:stretch/>
        </p:blipFill>
        <p:spPr>
          <a:xfrm>
            <a:off x="0" y="1517187"/>
            <a:ext cx="4426968" cy="4285488"/>
          </a:xfrm>
          <a:prstGeom prst="rect">
            <a:avLst/>
          </a:prstGeom>
        </p:spPr>
      </p:pic>
      <p:sp>
        <p:nvSpPr>
          <p:cNvPr id="2" name="Symbol zastępczy numeru slajdu 1">
            <a:extLst>
              <a:ext uri="{FF2B5EF4-FFF2-40B4-BE49-F238E27FC236}">
                <a16:creationId xmlns:a16="http://schemas.microsoft.com/office/drawing/2014/main" id="{69B609F6-A5C2-4727-8F92-CE98397CB84C}"/>
              </a:ext>
            </a:extLst>
          </p:cNvPr>
          <p:cNvSpPr>
            <a:spLocks noGrp="1"/>
          </p:cNvSpPr>
          <p:nvPr>
            <p:ph type="sldNum" sz="quarter" idx="12"/>
          </p:nvPr>
        </p:nvSpPr>
        <p:spPr/>
        <p:txBody>
          <a:bodyPr/>
          <a:lstStyle/>
          <a:p>
            <a:pPr>
              <a:defRPr/>
            </a:pPr>
            <a:fld id="{6CC9281A-217F-4492-A313-C4D4CB901DEA}" type="slidenum">
              <a:rPr lang="en-US" altLang="pl-PL" smtClean="0"/>
              <a:pPr>
                <a:defRPr/>
              </a:pPr>
              <a:t>9</a:t>
            </a:fld>
            <a:endParaRPr lang="en-US" altLang="pl-PL"/>
          </a:p>
        </p:txBody>
      </p:sp>
      <p:sp>
        <p:nvSpPr>
          <p:cNvPr id="8" name="Prostokąt 7">
            <a:extLst>
              <a:ext uri="{FF2B5EF4-FFF2-40B4-BE49-F238E27FC236}">
                <a16:creationId xmlns:a16="http://schemas.microsoft.com/office/drawing/2014/main" id="{F509398C-A91A-4416-B610-C9CF5CC315D6}"/>
              </a:ext>
            </a:extLst>
          </p:cNvPr>
          <p:cNvSpPr/>
          <p:nvPr/>
        </p:nvSpPr>
        <p:spPr>
          <a:xfrm>
            <a:off x="3352546" y="1240129"/>
            <a:ext cx="8784977" cy="4562546"/>
          </a:xfrm>
          <a:prstGeom prst="rect">
            <a:avLst/>
          </a:prstGeom>
          <a:solidFill>
            <a:srgbClr val="FFAC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Trójkąt prostokątny 9">
            <a:extLst>
              <a:ext uri="{FF2B5EF4-FFF2-40B4-BE49-F238E27FC236}">
                <a16:creationId xmlns:a16="http://schemas.microsoft.com/office/drawing/2014/main" id="{DE1EC3A8-201C-42FD-9AB3-3BAAAAC87856}"/>
              </a:ext>
            </a:extLst>
          </p:cNvPr>
          <p:cNvSpPr/>
          <p:nvPr/>
        </p:nvSpPr>
        <p:spPr>
          <a:xfrm rot="16200000">
            <a:off x="3060547" y="1227606"/>
            <a:ext cx="279478" cy="304521"/>
          </a:xfrm>
          <a:prstGeom prst="rtTriangle">
            <a:avLst/>
          </a:prstGeom>
          <a:solidFill>
            <a:srgbClr val="FF88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Prostokąt 10">
            <a:extLst>
              <a:ext uri="{FF2B5EF4-FFF2-40B4-BE49-F238E27FC236}">
                <a16:creationId xmlns:a16="http://schemas.microsoft.com/office/drawing/2014/main" id="{56FE01DF-E549-4C4D-8B3B-8A82C8A0A014}"/>
              </a:ext>
            </a:extLst>
          </p:cNvPr>
          <p:cNvSpPr/>
          <p:nvPr/>
        </p:nvSpPr>
        <p:spPr>
          <a:xfrm>
            <a:off x="3647728" y="1628800"/>
            <a:ext cx="7560840" cy="3567067"/>
          </a:xfrm>
          <a:prstGeom prst="rect">
            <a:avLst/>
          </a:prstGeom>
        </p:spPr>
        <p:txBody>
          <a:bodyPr wrap="square">
            <a:spAutoFit/>
          </a:bodyPr>
          <a:lstStyle/>
          <a:p>
            <a:pPr>
              <a:lnSpc>
                <a:spcPct val="114000"/>
              </a:lnSpc>
              <a:spcBef>
                <a:spcPts val="600"/>
              </a:spcBef>
              <a:spcAft>
                <a:spcPts val="600"/>
              </a:spcAft>
            </a:pPr>
            <a:r>
              <a:rPr lang="pl-PL" sz="2000" b="1" dirty="0">
                <a:solidFill>
                  <a:schemeClr val="bg1"/>
                </a:solidFill>
              </a:rPr>
              <a:t>PREPARING A PLAN IS BASED ON:</a:t>
            </a:r>
            <a:endParaRPr lang="pl-PL" sz="2000" dirty="0">
              <a:solidFill>
                <a:schemeClr val="tx1">
                  <a:lumMod val="75000"/>
                  <a:lumOff val="25000"/>
                </a:schemeClr>
              </a:solidFill>
            </a:endParaRPr>
          </a:p>
          <a:p>
            <a:pPr marL="285750" indent="-285750">
              <a:lnSpc>
                <a:spcPct val="114000"/>
              </a:lnSpc>
              <a:spcBef>
                <a:spcPts val="600"/>
              </a:spcBef>
              <a:spcAft>
                <a:spcPts val="600"/>
              </a:spcAft>
              <a:buBlip>
                <a:blip r:embed="rId3"/>
              </a:buBlip>
            </a:pPr>
            <a:r>
              <a:rPr lang="en-GB" dirty="0">
                <a:solidFill>
                  <a:schemeClr val="tx1">
                    <a:lumMod val="75000"/>
                    <a:lumOff val="25000"/>
                  </a:schemeClr>
                </a:solidFill>
              </a:rPr>
              <a:t>defining further goals (</a:t>
            </a:r>
            <a:r>
              <a:rPr lang="en-GB" dirty="0" err="1">
                <a:solidFill>
                  <a:schemeClr val="tx1">
                    <a:lumMod val="75000"/>
                    <a:lumOff val="25000"/>
                  </a:schemeClr>
                </a:solidFill>
              </a:rPr>
              <a:t>eg</a:t>
            </a:r>
            <a:r>
              <a:rPr lang="en-GB" dirty="0">
                <a:solidFill>
                  <a:schemeClr val="tx1">
                    <a:lumMod val="75000"/>
                    <a:lumOff val="25000"/>
                  </a:schemeClr>
                </a:solidFill>
              </a:rPr>
              <a:t> job positions, qualifications or competences) as possible to achieve at a given position or profession,</a:t>
            </a:r>
          </a:p>
          <a:p>
            <a:pPr marL="285750" indent="-285750">
              <a:lnSpc>
                <a:spcPct val="114000"/>
              </a:lnSpc>
              <a:spcBef>
                <a:spcPts val="600"/>
              </a:spcBef>
              <a:spcAft>
                <a:spcPts val="600"/>
              </a:spcAft>
              <a:buBlip>
                <a:blip r:embed="rId3"/>
              </a:buBlip>
            </a:pPr>
            <a:r>
              <a:rPr lang="en-GB" dirty="0">
                <a:solidFill>
                  <a:schemeClr val="tx1">
                    <a:lumMod val="75000"/>
                    <a:lumOff val="25000"/>
                  </a:schemeClr>
                </a:solidFill>
              </a:rPr>
              <a:t>indicating the necessary professional experience,</a:t>
            </a:r>
          </a:p>
          <a:p>
            <a:pPr marL="285750" indent="-285750">
              <a:lnSpc>
                <a:spcPct val="114000"/>
              </a:lnSpc>
              <a:spcBef>
                <a:spcPts val="600"/>
              </a:spcBef>
              <a:spcAft>
                <a:spcPts val="600"/>
              </a:spcAft>
              <a:buBlip>
                <a:blip r:embed="rId3"/>
              </a:buBlip>
            </a:pPr>
            <a:r>
              <a:rPr lang="en-GB" dirty="0">
                <a:solidFill>
                  <a:schemeClr val="tx1">
                    <a:lumMod val="75000"/>
                    <a:lumOff val="25000"/>
                  </a:schemeClr>
                </a:solidFill>
              </a:rPr>
              <a:t>precise determination of space-time, in which it is possible to achieve the goal set, </a:t>
            </a:r>
            <a:r>
              <a:rPr lang="en-GB" dirty="0" err="1">
                <a:solidFill>
                  <a:schemeClr val="tx1">
                    <a:lumMod val="75000"/>
                    <a:lumOff val="25000"/>
                  </a:schemeClr>
                </a:solidFill>
              </a:rPr>
              <a:t>eg</a:t>
            </a:r>
            <a:r>
              <a:rPr lang="en-GB" dirty="0">
                <a:solidFill>
                  <a:schemeClr val="tx1">
                    <a:lumMod val="75000"/>
                    <a:lumOff val="25000"/>
                  </a:schemeClr>
                </a:solidFill>
              </a:rPr>
              <a:t> to be promoted to a given position,</a:t>
            </a:r>
          </a:p>
          <a:p>
            <a:pPr marL="285750" indent="-285750">
              <a:lnSpc>
                <a:spcPct val="114000"/>
              </a:lnSpc>
              <a:spcBef>
                <a:spcPts val="600"/>
              </a:spcBef>
              <a:spcAft>
                <a:spcPts val="600"/>
              </a:spcAft>
              <a:buBlip>
                <a:blip r:embed="rId3"/>
              </a:buBlip>
            </a:pPr>
            <a:r>
              <a:rPr lang="en-GB" dirty="0">
                <a:solidFill>
                  <a:schemeClr val="tx1">
                    <a:lumMod val="75000"/>
                    <a:lumOff val="25000"/>
                  </a:schemeClr>
                </a:solidFill>
              </a:rPr>
              <a:t>taking into account social factors and development processes to which every human being is subject (age, health, family obligations, needs and possibilities of the company, etc.).</a:t>
            </a:r>
            <a:endParaRPr lang="pl-PL" dirty="0">
              <a:solidFill>
                <a:schemeClr val="tx1">
                  <a:lumMod val="75000"/>
                  <a:lumOff val="25000"/>
                </a:schemeClr>
              </a:solidFill>
            </a:endParaRPr>
          </a:p>
        </p:txBody>
      </p:sp>
      <p:sp>
        <p:nvSpPr>
          <p:cNvPr id="12" name="Tytuł 1">
            <a:extLst>
              <a:ext uri="{FF2B5EF4-FFF2-40B4-BE49-F238E27FC236}">
                <a16:creationId xmlns:a16="http://schemas.microsoft.com/office/drawing/2014/main" id="{147B4DD5-FD18-4950-A130-CC4188023CC6}"/>
              </a:ext>
            </a:extLst>
          </p:cNvPr>
          <p:cNvSpPr txBox="1">
            <a:spLocks/>
          </p:cNvSpPr>
          <p:nvPr/>
        </p:nvSpPr>
        <p:spPr bwMode="auto">
          <a:xfrm>
            <a:off x="1307083" y="332656"/>
            <a:ext cx="8893373"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2400" b="1" dirty="0">
                <a:solidFill>
                  <a:schemeClr val="tx1">
                    <a:lumMod val="75000"/>
                    <a:lumOff val="25000"/>
                  </a:schemeClr>
                </a:solidFill>
              </a:rPr>
              <a:t>PREPARATION OF THE EDUCATIONAL AND PROFESSIONAL DEVELOPMENT PLAN</a:t>
            </a:r>
            <a:endParaRPr lang="pl-PL" sz="2400" b="1" dirty="0">
              <a:solidFill>
                <a:schemeClr val="tx1">
                  <a:lumMod val="75000"/>
                  <a:lumOff val="25000"/>
                </a:schemeClr>
              </a:solidFill>
            </a:endParaRPr>
          </a:p>
        </p:txBody>
      </p:sp>
    </p:spTree>
    <p:extLst>
      <p:ext uri="{BB962C8B-B14F-4D97-AF65-F5344CB8AC3E}">
        <p14:creationId xmlns:p14="http://schemas.microsoft.com/office/powerpoint/2010/main" val="1027129634"/>
      </p:ext>
    </p:extLst>
  </p:cSld>
  <p:clrMapOvr>
    <a:masterClrMapping/>
  </p:clrMapOvr>
</p:sld>
</file>

<file path=ppt/theme/theme1.xml><?xml version="1.0" encoding="utf-8"?>
<a:theme xmlns:a="http://schemas.openxmlformats.org/drawingml/2006/main" name="1_MK">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TS2</Template>
  <TotalTime>3104</TotalTime>
  <Words>3215</Words>
  <Application>Microsoft Office PowerPoint</Application>
  <PresentationFormat>Panoramiczny</PresentationFormat>
  <Paragraphs>448</Paragraphs>
  <Slides>47</Slides>
  <Notes>2</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47</vt:i4>
      </vt:variant>
    </vt:vector>
  </HeadingPairs>
  <TitlesOfParts>
    <vt:vector size="51" baseType="lpstr">
      <vt:lpstr>Arial</vt:lpstr>
      <vt:lpstr>Calibri</vt:lpstr>
      <vt:lpstr>Wingdings</vt:lpstr>
      <vt:lpstr>1_MK</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WAITRESS</vt:lpstr>
      <vt:lpstr>WAITER</vt:lpstr>
      <vt:lpstr>THE IMAGE OF A WAITER IS INFLUENCED BY:</vt:lpstr>
      <vt:lpstr>A WAITERS PROFESSIONAL EQUIPMENT INCLUDES: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VERBAL COMMUNICATION TECHNIQUES</vt:lpstr>
      <vt:lpstr> VERBAL COMMUNICATION TECHNIQUES Techniques that increase the visibility of the message </vt:lpstr>
      <vt:lpstr>VERBAL COMMUNICATION TECHNIQUES Techniques that increase the clarity of the message</vt:lpstr>
      <vt:lpstr> VERBAL COMMUNICATION TECHNIQUES Techniques for increasing tension </vt:lpstr>
      <vt:lpstr>VERBAL COMMUNICATION TECHNIQUES Techniques that improve the aesthetic impression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THE MEANING OF NON-VERBAL COMMUNICATION</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Sebastian</dc:creator>
  <cp:lastModifiedBy>Sawa</cp:lastModifiedBy>
  <cp:revision>574</cp:revision>
  <cp:lastPrinted>2013-06-24T05:55:58Z</cp:lastPrinted>
  <dcterms:created xsi:type="dcterms:W3CDTF">2013-01-04T21:46:29Z</dcterms:created>
  <dcterms:modified xsi:type="dcterms:W3CDTF">2019-04-26T13:36:00Z</dcterms:modified>
</cp:coreProperties>
</file>