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4" r:id="rId1"/>
  </p:sldMasterIdLst>
  <p:notesMasterIdLst>
    <p:notesMasterId r:id="rId47"/>
  </p:notesMasterIdLst>
  <p:handoutMasterIdLst>
    <p:handoutMasterId r:id="rId48"/>
  </p:handoutMasterIdLst>
  <p:sldIdLst>
    <p:sldId id="256" r:id="rId2"/>
    <p:sldId id="360" r:id="rId3"/>
    <p:sldId id="317" r:id="rId4"/>
    <p:sldId id="318" r:id="rId5"/>
    <p:sldId id="319" r:id="rId6"/>
    <p:sldId id="320" r:id="rId7"/>
    <p:sldId id="321" r:id="rId8"/>
    <p:sldId id="322" r:id="rId9"/>
    <p:sldId id="323" r:id="rId10"/>
    <p:sldId id="324" r:id="rId11"/>
    <p:sldId id="325" r:id="rId12"/>
    <p:sldId id="327" r:id="rId13"/>
    <p:sldId id="326" r:id="rId14"/>
    <p:sldId id="328" r:id="rId15"/>
    <p:sldId id="329" r:id="rId16"/>
    <p:sldId id="330" r:id="rId17"/>
    <p:sldId id="331" r:id="rId18"/>
    <p:sldId id="332" r:id="rId19"/>
    <p:sldId id="333" r:id="rId20"/>
    <p:sldId id="361" r:id="rId21"/>
    <p:sldId id="362" r:id="rId22"/>
    <p:sldId id="380" r:id="rId23"/>
    <p:sldId id="363" r:id="rId24"/>
    <p:sldId id="364" r:id="rId25"/>
    <p:sldId id="365" r:id="rId26"/>
    <p:sldId id="340" r:id="rId27"/>
    <p:sldId id="341" r:id="rId28"/>
    <p:sldId id="366" r:id="rId29"/>
    <p:sldId id="367" r:id="rId30"/>
    <p:sldId id="368" r:id="rId31"/>
    <p:sldId id="369" r:id="rId32"/>
    <p:sldId id="370" r:id="rId33"/>
    <p:sldId id="347" r:id="rId34"/>
    <p:sldId id="371" r:id="rId35"/>
    <p:sldId id="372" r:id="rId36"/>
    <p:sldId id="373" r:id="rId37"/>
    <p:sldId id="374" r:id="rId38"/>
    <p:sldId id="354" r:id="rId39"/>
    <p:sldId id="375" r:id="rId40"/>
    <p:sldId id="376" r:id="rId41"/>
    <p:sldId id="377" r:id="rId42"/>
    <p:sldId id="378" r:id="rId43"/>
    <p:sldId id="359" r:id="rId44"/>
    <p:sldId id="379" r:id="rId45"/>
    <p:sldId id="315" r:id="rId46"/>
  </p:sldIdLst>
  <p:sldSz cx="12192000" cy="6858000"/>
  <p:notesSz cx="7099300" cy="10234613"/>
  <p:defaultTextStyle>
    <a:defPPr>
      <a:defRPr lang="pl-P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803"/>
    <a:srgbClr val="19181E"/>
    <a:srgbClr val="353443"/>
    <a:srgbClr val="F39D03"/>
    <a:srgbClr val="FBA103"/>
    <a:srgbClr val="FE5938"/>
    <a:srgbClr val="F4433E"/>
    <a:srgbClr val="1A171F"/>
    <a:srgbClr val="FFFFFF"/>
    <a:srgbClr val="1A18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58" autoAdjust="0"/>
    <p:restoredTop sz="94673"/>
  </p:normalViewPr>
  <p:slideViewPr>
    <p:cSldViewPr>
      <p:cViewPr varScale="1">
        <p:scale>
          <a:sx n="109" d="100"/>
          <a:sy n="109" d="100"/>
        </p:scale>
        <p:origin x="618"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19643134-0858-4A9B-A6BA-A7F7B2263031}"/>
              </a:ext>
            </a:extLst>
          </p:cNvPr>
          <p:cNvSpPr>
            <a:spLocks noGrp="1"/>
          </p:cNvSpPr>
          <p:nvPr>
            <p:ph type="hdr" sz="quarter"/>
          </p:nvPr>
        </p:nvSpPr>
        <p:spPr>
          <a:xfrm>
            <a:off x="0" y="0"/>
            <a:ext cx="3076575" cy="511175"/>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pl-PL"/>
          </a:p>
        </p:txBody>
      </p:sp>
      <p:sp>
        <p:nvSpPr>
          <p:cNvPr id="3" name="Symbol zastępczy daty 2">
            <a:extLst>
              <a:ext uri="{FF2B5EF4-FFF2-40B4-BE49-F238E27FC236}">
                <a16:creationId xmlns:a16="http://schemas.microsoft.com/office/drawing/2014/main" id="{4B0051F6-38E7-4A71-960D-FACE4439BA11}"/>
              </a:ext>
            </a:extLst>
          </p:cNvPr>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94EFB505-70A1-4765-9ACF-429564792C96}" type="datetimeFigureOut">
              <a:rPr lang="pl-PL"/>
              <a:pPr>
                <a:defRPr/>
              </a:pPr>
              <a:t>29.04.2019</a:t>
            </a:fld>
            <a:endParaRPr lang="pl-PL"/>
          </a:p>
        </p:txBody>
      </p:sp>
      <p:sp>
        <p:nvSpPr>
          <p:cNvPr id="4" name="Symbol zastępczy stopki 3">
            <a:extLst>
              <a:ext uri="{FF2B5EF4-FFF2-40B4-BE49-F238E27FC236}">
                <a16:creationId xmlns:a16="http://schemas.microsoft.com/office/drawing/2014/main" id="{67C2E76B-8966-4A00-B507-FF2B66A1F460}"/>
              </a:ext>
            </a:extLst>
          </p:cNvPr>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pl-PL"/>
          </a:p>
        </p:txBody>
      </p:sp>
      <p:sp>
        <p:nvSpPr>
          <p:cNvPr id="5" name="Symbol zastępczy numeru slajdu 4">
            <a:extLst>
              <a:ext uri="{FF2B5EF4-FFF2-40B4-BE49-F238E27FC236}">
                <a16:creationId xmlns:a16="http://schemas.microsoft.com/office/drawing/2014/main" id="{BBD0811F-3215-4259-B788-860795B3415C}"/>
              </a:ext>
            </a:extLst>
          </p:cNvPr>
          <p:cNvSpPr>
            <a:spLocks noGrp="1"/>
          </p:cNvSpPr>
          <p:nvPr>
            <p:ph type="sldNum" sz="quarter" idx="3"/>
          </p:nvPr>
        </p:nvSpPr>
        <p:spPr>
          <a:xfrm>
            <a:off x="4021138" y="9721850"/>
            <a:ext cx="3076575" cy="51117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6A4CA16-37F3-499A-BEED-4A8BCE703EA7}" type="slidenum">
              <a:rPr lang="pl-PL" altLang="pl-PL"/>
              <a:pPr>
                <a:defRPr/>
              </a:pPr>
              <a:t>‹#›</a:t>
            </a:fld>
            <a:endParaRPr lang="pl-PL" altLang="pl-PL"/>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09AAB0AE-9957-41FE-A5ED-B644E56E4661}"/>
              </a:ext>
            </a:extLst>
          </p:cNvPr>
          <p:cNvSpPr>
            <a:spLocks noGrp="1"/>
          </p:cNvSpPr>
          <p:nvPr>
            <p:ph type="hdr" sz="quarter"/>
          </p:nvPr>
        </p:nvSpPr>
        <p:spPr>
          <a:xfrm>
            <a:off x="0" y="0"/>
            <a:ext cx="3076575" cy="511175"/>
          </a:xfrm>
          <a:prstGeom prst="rect">
            <a:avLst/>
          </a:prstGeom>
        </p:spPr>
        <p:txBody>
          <a:bodyPr vert="horz" lIns="99048" tIns="49524" rIns="99048" bIns="49524" rtlCol="0"/>
          <a:lstStyle>
            <a:lvl1pPr algn="l" eaLnBrk="1" fontAlgn="auto" hangingPunct="1">
              <a:spcBef>
                <a:spcPts val="0"/>
              </a:spcBef>
              <a:spcAft>
                <a:spcPts val="0"/>
              </a:spcAft>
              <a:defRPr sz="1300">
                <a:latin typeface="+mn-lt"/>
                <a:cs typeface="+mn-cs"/>
              </a:defRPr>
            </a:lvl1pPr>
          </a:lstStyle>
          <a:p>
            <a:pPr>
              <a:defRPr/>
            </a:pPr>
            <a:endParaRPr lang="pl-PL"/>
          </a:p>
        </p:txBody>
      </p:sp>
      <p:sp>
        <p:nvSpPr>
          <p:cNvPr id="3" name="Symbol zastępczy daty 2">
            <a:extLst>
              <a:ext uri="{FF2B5EF4-FFF2-40B4-BE49-F238E27FC236}">
                <a16:creationId xmlns:a16="http://schemas.microsoft.com/office/drawing/2014/main" id="{D7DB7563-CCB6-4845-A2D0-C948769D81C3}"/>
              </a:ext>
            </a:extLst>
          </p:cNvPr>
          <p:cNvSpPr>
            <a:spLocks noGrp="1"/>
          </p:cNvSpPr>
          <p:nvPr>
            <p:ph type="dt" idx="1"/>
          </p:nvPr>
        </p:nvSpPr>
        <p:spPr>
          <a:xfrm>
            <a:off x="4021138" y="0"/>
            <a:ext cx="3076575" cy="511175"/>
          </a:xfrm>
          <a:prstGeom prst="rect">
            <a:avLst/>
          </a:prstGeom>
        </p:spPr>
        <p:txBody>
          <a:bodyPr vert="horz" lIns="99048" tIns="49524" rIns="99048" bIns="49524" rtlCol="0"/>
          <a:lstStyle>
            <a:lvl1pPr algn="r" eaLnBrk="1" fontAlgn="auto" hangingPunct="1">
              <a:spcBef>
                <a:spcPts val="0"/>
              </a:spcBef>
              <a:spcAft>
                <a:spcPts val="0"/>
              </a:spcAft>
              <a:defRPr sz="1300">
                <a:latin typeface="+mn-lt"/>
                <a:cs typeface="+mn-cs"/>
              </a:defRPr>
            </a:lvl1pPr>
          </a:lstStyle>
          <a:p>
            <a:pPr>
              <a:defRPr/>
            </a:pPr>
            <a:fld id="{05E376B0-35C7-47EA-B964-113D4D372017}" type="datetimeFigureOut">
              <a:rPr lang="pl-PL"/>
              <a:pPr>
                <a:defRPr/>
              </a:pPr>
              <a:t>29.04.2019</a:t>
            </a:fld>
            <a:endParaRPr lang="pl-PL"/>
          </a:p>
        </p:txBody>
      </p:sp>
      <p:sp>
        <p:nvSpPr>
          <p:cNvPr id="4" name="Symbol zastępczy obrazu slajdu 3">
            <a:extLst>
              <a:ext uri="{FF2B5EF4-FFF2-40B4-BE49-F238E27FC236}">
                <a16:creationId xmlns:a16="http://schemas.microsoft.com/office/drawing/2014/main" id="{88F878EB-6A22-48E2-BCAA-5ABB4574B1F8}"/>
              </a:ext>
            </a:extLst>
          </p:cNvPr>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pPr lvl="0"/>
            <a:endParaRPr lang="pl-PL" noProof="0"/>
          </a:p>
        </p:txBody>
      </p:sp>
      <p:sp>
        <p:nvSpPr>
          <p:cNvPr id="5" name="Symbol zastępczy notatek 4">
            <a:extLst>
              <a:ext uri="{FF2B5EF4-FFF2-40B4-BE49-F238E27FC236}">
                <a16:creationId xmlns:a16="http://schemas.microsoft.com/office/drawing/2014/main" id="{42CAFBB9-895B-4996-910F-5D1C49EDA429}"/>
              </a:ext>
            </a:extLst>
          </p:cNvPr>
          <p:cNvSpPr>
            <a:spLocks noGrp="1"/>
          </p:cNvSpPr>
          <p:nvPr>
            <p:ph type="body" sz="quarter" idx="3"/>
          </p:nvPr>
        </p:nvSpPr>
        <p:spPr>
          <a:xfrm>
            <a:off x="709613" y="4860925"/>
            <a:ext cx="5680075" cy="4605338"/>
          </a:xfrm>
          <a:prstGeom prst="rect">
            <a:avLst/>
          </a:prstGeom>
        </p:spPr>
        <p:txBody>
          <a:bodyPr vert="horz" lIns="99048" tIns="49524" rIns="99048" bIns="49524" rtlCol="0"/>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6" name="Symbol zastępczy stopki 5">
            <a:extLst>
              <a:ext uri="{FF2B5EF4-FFF2-40B4-BE49-F238E27FC236}">
                <a16:creationId xmlns:a16="http://schemas.microsoft.com/office/drawing/2014/main" id="{4054A53E-1C5D-4DBC-AD02-D2F89BD4319E}"/>
              </a:ext>
            </a:extLst>
          </p:cNvPr>
          <p:cNvSpPr>
            <a:spLocks noGrp="1"/>
          </p:cNvSpPr>
          <p:nvPr>
            <p:ph type="ftr" sz="quarter" idx="4"/>
          </p:nvPr>
        </p:nvSpPr>
        <p:spPr>
          <a:xfrm>
            <a:off x="0" y="9721850"/>
            <a:ext cx="3076575" cy="511175"/>
          </a:xfrm>
          <a:prstGeom prst="rect">
            <a:avLst/>
          </a:prstGeom>
        </p:spPr>
        <p:txBody>
          <a:bodyPr vert="horz" lIns="99048" tIns="49524" rIns="99048" bIns="49524" rtlCol="0" anchor="b"/>
          <a:lstStyle>
            <a:lvl1pPr algn="l" eaLnBrk="1" fontAlgn="auto" hangingPunct="1">
              <a:spcBef>
                <a:spcPts val="0"/>
              </a:spcBef>
              <a:spcAft>
                <a:spcPts val="0"/>
              </a:spcAft>
              <a:defRPr sz="1300">
                <a:latin typeface="+mn-lt"/>
                <a:cs typeface="+mn-cs"/>
              </a:defRPr>
            </a:lvl1pPr>
          </a:lstStyle>
          <a:p>
            <a:pPr>
              <a:defRPr/>
            </a:pPr>
            <a:endParaRPr lang="pl-PL"/>
          </a:p>
        </p:txBody>
      </p:sp>
      <p:sp>
        <p:nvSpPr>
          <p:cNvPr id="7" name="Symbol zastępczy numeru slajdu 6">
            <a:extLst>
              <a:ext uri="{FF2B5EF4-FFF2-40B4-BE49-F238E27FC236}">
                <a16:creationId xmlns:a16="http://schemas.microsoft.com/office/drawing/2014/main" id="{E3E3E1F0-FAE3-4A21-9571-440557AEB74A}"/>
              </a:ext>
            </a:extLst>
          </p:cNvPr>
          <p:cNvSpPr>
            <a:spLocks noGrp="1"/>
          </p:cNvSpPr>
          <p:nvPr>
            <p:ph type="sldNum" sz="quarter" idx="5"/>
          </p:nvPr>
        </p:nvSpPr>
        <p:spPr>
          <a:xfrm>
            <a:off x="4021138" y="9721850"/>
            <a:ext cx="3076575" cy="511175"/>
          </a:xfrm>
          <a:prstGeom prst="rect">
            <a:avLst/>
          </a:prstGeom>
        </p:spPr>
        <p:txBody>
          <a:bodyPr vert="horz" wrap="square" lIns="99048" tIns="49524" rIns="99048" bIns="49524" numCol="1" anchor="b" anchorCtr="0" compatLnSpc="1">
            <a:prstTxWarp prst="textNoShape">
              <a:avLst/>
            </a:prstTxWarp>
          </a:bodyPr>
          <a:lstStyle>
            <a:lvl1pPr algn="r" eaLnBrk="1" hangingPunct="1">
              <a:defRPr sz="1300"/>
            </a:lvl1pPr>
          </a:lstStyle>
          <a:p>
            <a:pPr>
              <a:defRPr/>
            </a:pPr>
            <a:fld id="{E081964A-7C56-4E4D-87AA-70D1D2E23ADB}" type="slidenum">
              <a:rPr lang="pl-PL" altLang="pl-PL"/>
              <a:pPr>
                <a:defRPr/>
              </a:pPr>
              <a:t>‹#›</a:t>
            </a:fld>
            <a:endParaRPr lang="pl-PL" altLang="pl-P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0FC714F5-44C7-47E6-88EF-E5F6F21EAF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Symbol zastępczy notatek 2">
            <a:extLst>
              <a:ext uri="{FF2B5EF4-FFF2-40B4-BE49-F238E27FC236}">
                <a16:creationId xmlns:a16="http://schemas.microsoft.com/office/drawing/2014/main" id="{D3A6400C-FCC2-4C1E-ABF8-6D460667CF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l-PL" altLang="pl-PL"/>
          </a:p>
        </p:txBody>
      </p:sp>
      <p:sp>
        <p:nvSpPr>
          <p:cNvPr id="8196" name="Symbol zastępczy numeru slajdu 3">
            <a:extLst>
              <a:ext uri="{FF2B5EF4-FFF2-40B4-BE49-F238E27FC236}">
                <a16:creationId xmlns:a16="http://schemas.microsoft.com/office/drawing/2014/main" id="{28F392D6-EFCE-4DA4-B974-AFF2C88DDB5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B3A61C4-CB82-4738-8831-9D641C58305A}" type="slidenum">
              <a:rPr lang="pl-PL" altLang="pl-PL" smtClean="0"/>
              <a:pPr/>
              <a:t>1</a:t>
            </a:fld>
            <a:endParaRPr lang="pl-PL" altLang="pl-P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0FC714F5-44C7-47E6-88EF-E5F6F21EAF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Symbol zastępczy notatek 2">
            <a:extLst>
              <a:ext uri="{FF2B5EF4-FFF2-40B4-BE49-F238E27FC236}">
                <a16:creationId xmlns:a16="http://schemas.microsoft.com/office/drawing/2014/main" id="{D3A6400C-FCC2-4C1E-ABF8-6D460667CF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l-PL" altLang="pl-PL"/>
          </a:p>
        </p:txBody>
      </p:sp>
      <p:sp>
        <p:nvSpPr>
          <p:cNvPr id="8196" name="Symbol zastępczy numeru slajdu 3">
            <a:extLst>
              <a:ext uri="{FF2B5EF4-FFF2-40B4-BE49-F238E27FC236}">
                <a16:creationId xmlns:a16="http://schemas.microsoft.com/office/drawing/2014/main" id="{28F392D6-EFCE-4DA4-B974-AFF2C88DDB5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B3A61C4-CB82-4738-8831-9D641C58305A}" type="slidenum">
              <a:rPr lang="pl-PL" altLang="pl-PL" smtClean="0"/>
              <a:pPr/>
              <a:t>45</a:t>
            </a:fld>
            <a:endParaRPr lang="pl-PL" altLang="pl-PL"/>
          </a:p>
        </p:txBody>
      </p:sp>
    </p:spTree>
    <p:extLst>
      <p:ext uri="{BB962C8B-B14F-4D97-AF65-F5344CB8AC3E}">
        <p14:creationId xmlns:p14="http://schemas.microsoft.com/office/powerpoint/2010/main" val="36600957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ajd tytułowy">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5A6B8C2E-D45C-4DFD-8496-FB76B2D07DB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000" r="16466"/>
          <a:stretch/>
        </p:blipFill>
        <p:spPr>
          <a:xfrm>
            <a:off x="1804650" y="-31724"/>
            <a:ext cx="4222800" cy="4236209"/>
          </a:xfrm>
          <a:prstGeom prst="rect">
            <a:avLst/>
          </a:prstGeom>
        </p:spPr>
      </p:pic>
      <p:sp>
        <p:nvSpPr>
          <p:cNvPr id="19" name="Prostokąt 18">
            <a:extLst>
              <a:ext uri="{FF2B5EF4-FFF2-40B4-BE49-F238E27FC236}">
                <a16:creationId xmlns:a16="http://schemas.microsoft.com/office/drawing/2014/main" id="{B465F669-2400-4B65-9B92-9A0360F82416}"/>
              </a:ext>
            </a:extLst>
          </p:cNvPr>
          <p:cNvSpPr/>
          <p:nvPr userDrawn="1"/>
        </p:nvSpPr>
        <p:spPr>
          <a:xfrm>
            <a:off x="10718974" y="3900190"/>
            <a:ext cx="1473026" cy="1473026"/>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6000" b="1" dirty="0">
              <a:solidFill>
                <a:srgbClr val="FBBE03"/>
              </a:solidFill>
            </a:endParaRPr>
          </a:p>
        </p:txBody>
      </p:sp>
      <p:pic>
        <p:nvPicPr>
          <p:cNvPr id="20" name="Obraz 19">
            <a:extLst>
              <a:ext uri="{FF2B5EF4-FFF2-40B4-BE49-F238E27FC236}">
                <a16:creationId xmlns:a16="http://schemas.microsoft.com/office/drawing/2014/main" id="{38799BB6-EAB7-42E8-BD2C-8E6C6CBDC7F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25280" y="5921601"/>
            <a:ext cx="1141439" cy="565013"/>
          </a:xfrm>
          <a:prstGeom prst="rect">
            <a:avLst/>
          </a:prstGeom>
        </p:spPr>
      </p:pic>
      <p:pic>
        <p:nvPicPr>
          <p:cNvPr id="14" name="Obraz 13">
            <a:extLst>
              <a:ext uri="{FF2B5EF4-FFF2-40B4-BE49-F238E27FC236}">
                <a16:creationId xmlns:a16="http://schemas.microsoft.com/office/drawing/2014/main" id="{99E1B771-A320-4CA1-B3EC-1C6FA2CB053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57472" y="5849972"/>
            <a:ext cx="561891" cy="565013"/>
          </a:xfrm>
          <a:prstGeom prst="rect">
            <a:avLst/>
          </a:prstGeom>
        </p:spPr>
      </p:pic>
      <p:pic>
        <p:nvPicPr>
          <p:cNvPr id="25" name="Obraz 24">
            <a:extLst>
              <a:ext uri="{FF2B5EF4-FFF2-40B4-BE49-F238E27FC236}">
                <a16:creationId xmlns:a16="http://schemas.microsoft.com/office/drawing/2014/main" id="{8BD595BC-D814-42AA-85E0-2C036277382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46866" y="550686"/>
            <a:ext cx="1944216" cy="574058"/>
          </a:xfrm>
          <a:prstGeom prst="rect">
            <a:avLst/>
          </a:prstGeom>
        </p:spPr>
      </p:pic>
      <p:pic>
        <p:nvPicPr>
          <p:cNvPr id="12" name="Obraz 11">
            <a:extLst>
              <a:ext uri="{FF2B5EF4-FFF2-40B4-BE49-F238E27FC236}">
                <a16:creationId xmlns:a16="http://schemas.microsoft.com/office/drawing/2014/main" id="{7E3D65AF-A504-43B6-95E5-13001071EA7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51384" y="5719127"/>
            <a:ext cx="723580" cy="781523"/>
          </a:xfrm>
          <a:prstGeom prst="rect">
            <a:avLst/>
          </a:prstGeom>
        </p:spPr>
      </p:pic>
      <p:sp>
        <p:nvSpPr>
          <p:cNvPr id="10" name="Prostokąt 9">
            <a:extLst>
              <a:ext uri="{FF2B5EF4-FFF2-40B4-BE49-F238E27FC236}">
                <a16:creationId xmlns:a16="http://schemas.microsoft.com/office/drawing/2014/main" id="{33FDF39B-5A01-4122-A493-0B0510F8AA53}"/>
              </a:ext>
            </a:extLst>
          </p:cNvPr>
          <p:cNvSpPr/>
          <p:nvPr userDrawn="1"/>
        </p:nvSpPr>
        <p:spPr>
          <a:xfrm>
            <a:off x="0" y="2492896"/>
            <a:ext cx="1810528" cy="1711590"/>
          </a:xfrm>
          <a:prstGeom prst="rect">
            <a:avLst/>
          </a:prstGeom>
          <a:solidFill>
            <a:srgbClr val="FBA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6000" b="1" dirty="0">
              <a:solidFill>
                <a:srgbClr val="FBBE03"/>
              </a:solidFill>
            </a:endParaRPr>
          </a:p>
        </p:txBody>
      </p:sp>
      <p:pic>
        <p:nvPicPr>
          <p:cNvPr id="13" name="Obraz 12">
            <a:extLst>
              <a:ext uri="{FF2B5EF4-FFF2-40B4-BE49-F238E27FC236}">
                <a16:creationId xmlns:a16="http://schemas.microsoft.com/office/drawing/2014/main" id="{99A9C591-97D3-4394-9F3E-5392C7005D3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025604" y="-9738"/>
            <a:ext cx="1811378" cy="1811378"/>
          </a:xfrm>
          <a:prstGeom prst="rect">
            <a:avLst/>
          </a:prstGeom>
        </p:spPr>
      </p:pic>
    </p:spTree>
    <p:extLst>
      <p:ext uri="{BB962C8B-B14F-4D97-AF65-F5344CB8AC3E}">
        <p14:creationId xmlns:p14="http://schemas.microsoft.com/office/powerpoint/2010/main" val="2290876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6ABB4351-66BE-40E5-80C8-67A3440A49D3}"/>
              </a:ext>
            </a:extLst>
          </p:cNvPr>
          <p:cNvSpPr>
            <a:spLocks noGrp="1"/>
          </p:cNvSpPr>
          <p:nvPr>
            <p:ph type="dt" sz="half" idx="10"/>
          </p:nvPr>
        </p:nvSpPr>
        <p:spPr/>
        <p:txBody>
          <a:bodyPr/>
          <a:lstStyle>
            <a:lvl1pPr>
              <a:defRPr/>
            </a:lvl1pPr>
          </a:lstStyle>
          <a:p>
            <a:pPr>
              <a:defRPr/>
            </a:pPr>
            <a:fld id="{A4404693-22D9-4978-BD0D-0E0C1A9584D7}" type="datetime1">
              <a:rPr lang="en-US" smtClean="0"/>
              <a:t>4/29/2019</a:t>
            </a:fld>
            <a:endParaRPr lang="en-US" dirty="0"/>
          </a:p>
        </p:txBody>
      </p:sp>
      <p:sp>
        <p:nvSpPr>
          <p:cNvPr id="5" name="Symbol zastępczy stopki 4">
            <a:extLst>
              <a:ext uri="{FF2B5EF4-FFF2-40B4-BE49-F238E27FC236}">
                <a16:creationId xmlns:a16="http://schemas.microsoft.com/office/drawing/2014/main" id="{93C9F432-0972-4610-B058-D79C8A8BC7FD}"/>
              </a:ext>
            </a:extLst>
          </p:cNvPr>
          <p:cNvSpPr>
            <a:spLocks noGrp="1"/>
          </p:cNvSpPr>
          <p:nvPr>
            <p:ph type="ftr" sz="quarter" idx="11"/>
          </p:nvPr>
        </p:nvSpPr>
        <p:spPr/>
        <p:txBody>
          <a:bodyPr/>
          <a:lstStyle>
            <a:lvl1pPr>
              <a:defRPr/>
            </a:lvl1pPr>
          </a:lstStyle>
          <a:p>
            <a:pPr>
              <a:defRPr/>
            </a:pPr>
            <a:endParaRPr lang="en-US"/>
          </a:p>
        </p:txBody>
      </p:sp>
      <p:sp>
        <p:nvSpPr>
          <p:cNvPr id="6" name="Symbol zastępczy numeru slajdu 5">
            <a:extLst>
              <a:ext uri="{FF2B5EF4-FFF2-40B4-BE49-F238E27FC236}">
                <a16:creationId xmlns:a16="http://schemas.microsoft.com/office/drawing/2014/main" id="{0AE6D06A-9EBD-4F83-A300-40D9DF435705}"/>
              </a:ext>
            </a:extLst>
          </p:cNvPr>
          <p:cNvSpPr>
            <a:spLocks noGrp="1"/>
          </p:cNvSpPr>
          <p:nvPr>
            <p:ph type="sldNum" sz="quarter" idx="12"/>
          </p:nvPr>
        </p:nvSpPr>
        <p:spPr/>
        <p:txBody>
          <a:bodyPr/>
          <a:lstStyle>
            <a:lvl1pPr>
              <a:defRPr/>
            </a:lvl1pPr>
          </a:lstStyle>
          <a:p>
            <a:pPr>
              <a:defRPr/>
            </a:pPr>
            <a:fld id="{0AC433BF-5A61-403D-9981-523A341E46C3}" type="slidenum">
              <a:rPr lang="en-US" altLang="pl-PL"/>
              <a:pPr>
                <a:defRPr/>
              </a:pPr>
              <a:t>‹#›</a:t>
            </a:fld>
            <a:endParaRPr lang="en-US" altLang="pl-PL"/>
          </a:p>
        </p:txBody>
      </p:sp>
    </p:spTree>
    <p:extLst>
      <p:ext uri="{BB962C8B-B14F-4D97-AF65-F5344CB8AC3E}">
        <p14:creationId xmlns:p14="http://schemas.microsoft.com/office/powerpoint/2010/main" val="1869978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839200" y="274639"/>
            <a:ext cx="27432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609600" y="274639"/>
            <a:ext cx="80264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B20F1360-4A02-4460-94DE-94315710E575}"/>
              </a:ext>
            </a:extLst>
          </p:cNvPr>
          <p:cNvSpPr>
            <a:spLocks noGrp="1"/>
          </p:cNvSpPr>
          <p:nvPr>
            <p:ph type="dt" sz="half" idx="10"/>
          </p:nvPr>
        </p:nvSpPr>
        <p:spPr/>
        <p:txBody>
          <a:bodyPr/>
          <a:lstStyle>
            <a:lvl1pPr>
              <a:defRPr/>
            </a:lvl1pPr>
          </a:lstStyle>
          <a:p>
            <a:pPr>
              <a:defRPr/>
            </a:pPr>
            <a:fld id="{57A61389-A156-453A-8D86-DAE53F864DBC}" type="datetime1">
              <a:rPr lang="en-US" smtClean="0"/>
              <a:t>4/29/2019</a:t>
            </a:fld>
            <a:endParaRPr lang="en-US" dirty="0"/>
          </a:p>
        </p:txBody>
      </p:sp>
      <p:sp>
        <p:nvSpPr>
          <p:cNvPr id="5" name="Symbol zastępczy stopki 4">
            <a:extLst>
              <a:ext uri="{FF2B5EF4-FFF2-40B4-BE49-F238E27FC236}">
                <a16:creationId xmlns:a16="http://schemas.microsoft.com/office/drawing/2014/main" id="{48052C7E-B87C-4FFF-90E7-2C4E41E73365}"/>
              </a:ext>
            </a:extLst>
          </p:cNvPr>
          <p:cNvSpPr>
            <a:spLocks noGrp="1"/>
          </p:cNvSpPr>
          <p:nvPr>
            <p:ph type="ftr" sz="quarter" idx="11"/>
          </p:nvPr>
        </p:nvSpPr>
        <p:spPr/>
        <p:txBody>
          <a:bodyPr/>
          <a:lstStyle>
            <a:lvl1pPr>
              <a:defRPr/>
            </a:lvl1pPr>
          </a:lstStyle>
          <a:p>
            <a:pPr>
              <a:defRPr/>
            </a:pPr>
            <a:endParaRPr lang="en-US"/>
          </a:p>
        </p:txBody>
      </p:sp>
      <p:sp>
        <p:nvSpPr>
          <p:cNvPr id="6" name="Symbol zastępczy numeru slajdu 5">
            <a:extLst>
              <a:ext uri="{FF2B5EF4-FFF2-40B4-BE49-F238E27FC236}">
                <a16:creationId xmlns:a16="http://schemas.microsoft.com/office/drawing/2014/main" id="{B4A820B8-C9D8-4499-BF0C-8ECEFEFAC6BC}"/>
              </a:ext>
            </a:extLst>
          </p:cNvPr>
          <p:cNvSpPr>
            <a:spLocks noGrp="1"/>
          </p:cNvSpPr>
          <p:nvPr>
            <p:ph type="sldNum" sz="quarter" idx="12"/>
          </p:nvPr>
        </p:nvSpPr>
        <p:spPr/>
        <p:txBody>
          <a:bodyPr/>
          <a:lstStyle>
            <a:lvl1pPr>
              <a:defRPr/>
            </a:lvl1pPr>
          </a:lstStyle>
          <a:p>
            <a:pPr>
              <a:defRPr/>
            </a:pPr>
            <a:fld id="{B79944D3-3744-4C87-B8D1-8AC98D1CF3C1}" type="slidenum">
              <a:rPr lang="en-US" altLang="pl-PL"/>
              <a:pPr>
                <a:defRPr/>
              </a:pPr>
              <a:t>‹#›</a:t>
            </a:fld>
            <a:endParaRPr lang="en-US" altLang="pl-PL"/>
          </a:p>
        </p:txBody>
      </p:sp>
    </p:spTree>
    <p:extLst>
      <p:ext uri="{BB962C8B-B14F-4D97-AF65-F5344CB8AC3E}">
        <p14:creationId xmlns:p14="http://schemas.microsoft.com/office/powerpoint/2010/main" val="1379137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1469493D-183C-4B12-8724-D0E6E32774C3}"/>
              </a:ext>
            </a:extLst>
          </p:cNvPr>
          <p:cNvSpPr/>
          <p:nvPr userDrawn="1"/>
        </p:nvSpPr>
        <p:spPr>
          <a:xfrm>
            <a:off x="0" y="260350"/>
            <a:ext cx="900113" cy="431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daty 3">
            <a:extLst>
              <a:ext uri="{FF2B5EF4-FFF2-40B4-BE49-F238E27FC236}">
                <a16:creationId xmlns:a16="http://schemas.microsoft.com/office/drawing/2014/main" id="{EE8EF06A-27EB-48A2-99E3-6A17A962879F}"/>
              </a:ext>
            </a:extLst>
          </p:cNvPr>
          <p:cNvSpPr>
            <a:spLocks noGrp="1"/>
          </p:cNvSpPr>
          <p:nvPr>
            <p:ph type="dt" sz="half" idx="10"/>
          </p:nvPr>
        </p:nvSpPr>
        <p:spPr/>
        <p:txBody>
          <a:bodyPr/>
          <a:lstStyle>
            <a:lvl1pPr>
              <a:defRPr/>
            </a:lvl1pPr>
          </a:lstStyle>
          <a:p>
            <a:pPr>
              <a:defRPr/>
            </a:pPr>
            <a:fld id="{067D985C-4B5B-44D2-AE38-E259CF3363A3}" type="datetime1">
              <a:rPr lang="en-US" smtClean="0"/>
              <a:t>4/29/2019</a:t>
            </a:fld>
            <a:endParaRPr lang="en-US" dirty="0"/>
          </a:p>
        </p:txBody>
      </p:sp>
      <p:sp>
        <p:nvSpPr>
          <p:cNvPr id="7" name="Symbol zastępczy stopki 4">
            <a:extLst>
              <a:ext uri="{FF2B5EF4-FFF2-40B4-BE49-F238E27FC236}">
                <a16:creationId xmlns:a16="http://schemas.microsoft.com/office/drawing/2014/main" id="{F4AB2493-E11B-4FEE-8A29-3166EBD5B06C}"/>
              </a:ext>
            </a:extLst>
          </p:cNvPr>
          <p:cNvSpPr>
            <a:spLocks noGrp="1"/>
          </p:cNvSpPr>
          <p:nvPr>
            <p:ph type="ftr" sz="quarter" idx="11"/>
          </p:nvPr>
        </p:nvSpPr>
        <p:spPr/>
        <p:txBody>
          <a:bodyPr/>
          <a:lstStyle>
            <a:lvl1pPr>
              <a:defRPr/>
            </a:lvl1pPr>
          </a:lstStyle>
          <a:p>
            <a:pPr>
              <a:defRPr/>
            </a:pPr>
            <a:endParaRPr lang="en-US"/>
          </a:p>
        </p:txBody>
      </p:sp>
      <p:sp>
        <p:nvSpPr>
          <p:cNvPr id="8" name="Symbol zastępczy numeru slajdu 5">
            <a:extLst>
              <a:ext uri="{FF2B5EF4-FFF2-40B4-BE49-F238E27FC236}">
                <a16:creationId xmlns:a16="http://schemas.microsoft.com/office/drawing/2014/main" id="{159FA66C-4F89-4EC2-8227-001614876674}"/>
              </a:ext>
            </a:extLst>
          </p:cNvPr>
          <p:cNvSpPr>
            <a:spLocks noGrp="1"/>
          </p:cNvSpPr>
          <p:nvPr>
            <p:ph type="sldNum" sz="quarter" idx="12"/>
          </p:nvPr>
        </p:nvSpPr>
        <p:spPr/>
        <p:txBody>
          <a:bodyPr/>
          <a:lstStyle>
            <a:lvl1pPr>
              <a:defRPr/>
            </a:lvl1pPr>
          </a:lstStyle>
          <a:p>
            <a:pPr>
              <a:defRPr/>
            </a:pPr>
            <a:fld id="{6CC9281A-217F-4492-A313-C4D4CB901DEA}" type="slidenum">
              <a:rPr lang="en-US" altLang="pl-PL"/>
              <a:pPr>
                <a:defRPr/>
              </a:pPr>
              <a:t>‹#›</a:t>
            </a:fld>
            <a:endParaRPr lang="en-US" altLang="pl-PL"/>
          </a:p>
        </p:txBody>
      </p:sp>
      <p:pic>
        <p:nvPicPr>
          <p:cNvPr id="9" name="Obraz 8">
            <a:extLst>
              <a:ext uri="{FF2B5EF4-FFF2-40B4-BE49-F238E27FC236}">
                <a16:creationId xmlns:a16="http://schemas.microsoft.com/office/drawing/2014/main" id="{C41F5575-BA3B-400B-ACA9-8255A488EF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175"/>
            <a:ext cx="1127447" cy="1127447"/>
          </a:xfrm>
          <a:prstGeom prst="rect">
            <a:avLst/>
          </a:prstGeom>
        </p:spPr>
      </p:pic>
    </p:spTree>
    <p:extLst>
      <p:ext uri="{BB962C8B-B14F-4D97-AF65-F5344CB8AC3E}">
        <p14:creationId xmlns:p14="http://schemas.microsoft.com/office/powerpoint/2010/main" val="1293718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główek sekcji">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DA4A9F4F-55E6-46DC-8168-BD2B92E785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25280" y="5921601"/>
            <a:ext cx="1141439" cy="565013"/>
          </a:xfrm>
          <a:prstGeom prst="rect">
            <a:avLst/>
          </a:prstGeom>
        </p:spPr>
      </p:pic>
      <p:pic>
        <p:nvPicPr>
          <p:cNvPr id="9" name="Obraz 8">
            <a:extLst>
              <a:ext uri="{FF2B5EF4-FFF2-40B4-BE49-F238E27FC236}">
                <a16:creationId xmlns:a16="http://schemas.microsoft.com/office/drawing/2014/main" id="{66F644F2-3758-4607-B6EE-2161F6D0FD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1384" y="5719127"/>
            <a:ext cx="723580" cy="781523"/>
          </a:xfrm>
          <a:prstGeom prst="rect">
            <a:avLst/>
          </a:prstGeom>
        </p:spPr>
      </p:pic>
      <p:pic>
        <p:nvPicPr>
          <p:cNvPr id="10" name="Obraz 9">
            <a:extLst>
              <a:ext uri="{FF2B5EF4-FFF2-40B4-BE49-F238E27FC236}">
                <a16:creationId xmlns:a16="http://schemas.microsoft.com/office/drawing/2014/main" id="{7670DB20-EAA6-42EB-8F80-13DE0A5F296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07006" y="5976895"/>
            <a:ext cx="561891" cy="565013"/>
          </a:xfrm>
          <a:prstGeom prst="rect">
            <a:avLst/>
          </a:prstGeom>
        </p:spPr>
      </p:pic>
      <p:pic>
        <p:nvPicPr>
          <p:cNvPr id="11" name="Obraz 10">
            <a:extLst>
              <a:ext uri="{FF2B5EF4-FFF2-40B4-BE49-F238E27FC236}">
                <a16:creationId xmlns:a16="http://schemas.microsoft.com/office/drawing/2014/main" id="{E56E22BC-C547-46F6-A202-0A49C368834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96400" y="332656"/>
            <a:ext cx="1944216" cy="574058"/>
          </a:xfrm>
          <a:prstGeom prst="rect">
            <a:avLst/>
          </a:prstGeom>
        </p:spPr>
      </p:pic>
      <p:pic>
        <p:nvPicPr>
          <p:cNvPr id="7" name="Obraz 6">
            <a:extLst>
              <a:ext uri="{FF2B5EF4-FFF2-40B4-BE49-F238E27FC236}">
                <a16:creationId xmlns:a16="http://schemas.microsoft.com/office/drawing/2014/main" id="{A94E692F-DB01-4EDE-BCEC-2F7C99EA38F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175"/>
            <a:ext cx="1127447" cy="1127447"/>
          </a:xfrm>
          <a:prstGeom prst="rect">
            <a:avLst/>
          </a:prstGeom>
        </p:spPr>
      </p:pic>
    </p:spTree>
    <p:extLst>
      <p:ext uri="{BB962C8B-B14F-4D97-AF65-F5344CB8AC3E}">
        <p14:creationId xmlns:p14="http://schemas.microsoft.com/office/powerpoint/2010/main" val="2494024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3">
            <a:extLst>
              <a:ext uri="{FF2B5EF4-FFF2-40B4-BE49-F238E27FC236}">
                <a16:creationId xmlns:a16="http://schemas.microsoft.com/office/drawing/2014/main" id="{9A7E9B16-88C1-4AD8-8D57-9DE41F382DC8}"/>
              </a:ext>
            </a:extLst>
          </p:cNvPr>
          <p:cNvSpPr>
            <a:spLocks noGrp="1"/>
          </p:cNvSpPr>
          <p:nvPr>
            <p:ph type="dt" sz="half" idx="10"/>
          </p:nvPr>
        </p:nvSpPr>
        <p:spPr/>
        <p:txBody>
          <a:bodyPr/>
          <a:lstStyle>
            <a:lvl1pPr>
              <a:defRPr/>
            </a:lvl1pPr>
          </a:lstStyle>
          <a:p>
            <a:pPr>
              <a:defRPr/>
            </a:pPr>
            <a:fld id="{1A902CE1-E04E-446E-8800-7B65715F624E}" type="datetime1">
              <a:rPr lang="en-US" smtClean="0"/>
              <a:t>4/29/2019</a:t>
            </a:fld>
            <a:endParaRPr lang="en-US" dirty="0"/>
          </a:p>
        </p:txBody>
      </p:sp>
      <p:sp>
        <p:nvSpPr>
          <p:cNvPr id="6" name="Symbol zastępczy stopki 4">
            <a:extLst>
              <a:ext uri="{FF2B5EF4-FFF2-40B4-BE49-F238E27FC236}">
                <a16:creationId xmlns:a16="http://schemas.microsoft.com/office/drawing/2014/main" id="{785F1C06-F0D5-4674-9EB4-8344675A3783}"/>
              </a:ext>
            </a:extLst>
          </p:cNvPr>
          <p:cNvSpPr>
            <a:spLocks noGrp="1"/>
          </p:cNvSpPr>
          <p:nvPr>
            <p:ph type="ftr" sz="quarter" idx="11"/>
          </p:nvPr>
        </p:nvSpPr>
        <p:spPr/>
        <p:txBody>
          <a:bodyPr/>
          <a:lstStyle>
            <a:lvl1pPr>
              <a:defRPr/>
            </a:lvl1pPr>
          </a:lstStyle>
          <a:p>
            <a:pPr>
              <a:defRPr/>
            </a:pPr>
            <a:endParaRPr lang="en-US"/>
          </a:p>
        </p:txBody>
      </p:sp>
      <p:sp>
        <p:nvSpPr>
          <p:cNvPr id="7" name="Symbol zastępczy numeru slajdu 5">
            <a:extLst>
              <a:ext uri="{FF2B5EF4-FFF2-40B4-BE49-F238E27FC236}">
                <a16:creationId xmlns:a16="http://schemas.microsoft.com/office/drawing/2014/main" id="{54F3277A-1B21-4D34-AA67-02D66651B94C}"/>
              </a:ext>
            </a:extLst>
          </p:cNvPr>
          <p:cNvSpPr>
            <a:spLocks noGrp="1"/>
          </p:cNvSpPr>
          <p:nvPr>
            <p:ph type="sldNum" sz="quarter" idx="12"/>
          </p:nvPr>
        </p:nvSpPr>
        <p:spPr/>
        <p:txBody>
          <a:bodyPr/>
          <a:lstStyle>
            <a:lvl1pPr>
              <a:defRPr/>
            </a:lvl1pPr>
          </a:lstStyle>
          <a:p>
            <a:pPr>
              <a:defRPr/>
            </a:pPr>
            <a:fld id="{32511BAF-FE92-4736-B2BD-60E4A2F76EDE}" type="slidenum">
              <a:rPr lang="en-US" altLang="pl-PL"/>
              <a:pPr>
                <a:defRPr/>
              </a:pPr>
              <a:t>‹#›</a:t>
            </a:fld>
            <a:endParaRPr lang="en-US" altLang="pl-PL"/>
          </a:p>
        </p:txBody>
      </p:sp>
    </p:spTree>
    <p:extLst>
      <p:ext uri="{BB962C8B-B14F-4D97-AF65-F5344CB8AC3E}">
        <p14:creationId xmlns:p14="http://schemas.microsoft.com/office/powerpoint/2010/main" val="3283610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3">
            <a:extLst>
              <a:ext uri="{FF2B5EF4-FFF2-40B4-BE49-F238E27FC236}">
                <a16:creationId xmlns:a16="http://schemas.microsoft.com/office/drawing/2014/main" id="{65BDF1F3-DF90-4A40-A8F8-A21113B6D734}"/>
              </a:ext>
            </a:extLst>
          </p:cNvPr>
          <p:cNvSpPr>
            <a:spLocks noGrp="1"/>
          </p:cNvSpPr>
          <p:nvPr>
            <p:ph type="dt" sz="half" idx="10"/>
          </p:nvPr>
        </p:nvSpPr>
        <p:spPr/>
        <p:txBody>
          <a:bodyPr/>
          <a:lstStyle>
            <a:lvl1pPr>
              <a:defRPr/>
            </a:lvl1pPr>
          </a:lstStyle>
          <a:p>
            <a:pPr>
              <a:defRPr/>
            </a:pPr>
            <a:fld id="{D819F3C8-60C5-4D12-A749-D5977257783C}" type="datetime1">
              <a:rPr lang="en-US" smtClean="0"/>
              <a:t>4/29/2019</a:t>
            </a:fld>
            <a:endParaRPr lang="en-US" dirty="0"/>
          </a:p>
        </p:txBody>
      </p:sp>
      <p:sp>
        <p:nvSpPr>
          <p:cNvPr id="8" name="Symbol zastępczy stopki 4">
            <a:extLst>
              <a:ext uri="{FF2B5EF4-FFF2-40B4-BE49-F238E27FC236}">
                <a16:creationId xmlns:a16="http://schemas.microsoft.com/office/drawing/2014/main" id="{F1ADB6AA-331B-45A8-9D4F-A60839950E47}"/>
              </a:ext>
            </a:extLst>
          </p:cNvPr>
          <p:cNvSpPr>
            <a:spLocks noGrp="1"/>
          </p:cNvSpPr>
          <p:nvPr>
            <p:ph type="ftr" sz="quarter" idx="11"/>
          </p:nvPr>
        </p:nvSpPr>
        <p:spPr/>
        <p:txBody>
          <a:bodyPr/>
          <a:lstStyle>
            <a:lvl1pPr>
              <a:defRPr/>
            </a:lvl1pPr>
          </a:lstStyle>
          <a:p>
            <a:pPr>
              <a:defRPr/>
            </a:pPr>
            <a:endParaRPr lang="en-US"/>
          </a:p>
        </p:txBody>
      </p:sp>
      <p:sp>
        <p:nvSpPr>
          <p:cNvPr id="9" name="Symbol zastępczy numeru slajdu 5">
            <a:extLst>
              <a:ext uri="{FF2B5EF4-FFF2-40B4-BE49-F238E27FC236}">
                <a16:creationId xmlns:a16="http://schemas.microsoft.com/office/drawing/2014/main" id="{D5B0E8A6-6ED6-4453-BF89-B3F35D31DBC2}"/>
              </a:ext>
            </a:extLst>
          </p:cNvPr>
          <p:cNvSpPr>
            <a:spLocks noGrp="1"/>
          </p:cNvSpPr>
          <p:nvPr>
            <p:ph type="sldNum" sz="quarter" idx="12"/>
          </p:nvPr>
        </p:nvSpPr>
        <p:spPr/>
        <p:txBody>
          <a:bodyPr/>
          <a:lstStyle>
            <a:lvl1pPr>
              <a:defRPr/>
            </a:lvl1pPr>
          </a:lstStyle>
          <a:p>
            <a:pPr>
              <a:defRPr/>
            </a:pPr>
            <a:fld id="{387F3CCB-3969-491C-B41A-302436A529B9}" type="slidenum">
              <a:rPr lang="en-US" altLang="pl-PL"/>
              <a:pPr>
                <a:defRPr/>
              </a:pPr>
              <a:t>‹#›</a:t>
            </a:fld>
            <a:endParaRPr lang="en-US" altLang="pl-PL"/>
          </a:p>
        </p:txBody>
      </p:sp>
    </p:spTree>
    <p:extLst>
      <p:ext uri="{BB962C8B-B14F-4D97-AF65-F5344CB8AC3E}">
        <p14:creationId xmlns:p14="http://schemas.microsoft.com/office/powerpoint/2010/main" val="3015659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3">
            <a:extLst>
              <a:ext uri="{FF2B5EF4-FFF2-40B4-BE49-F238E27FC236}">
                <a16:creationId xmlns:a16="http://schemas.microsoft.com/office/drawing/2014/main" id="{301C38BB-49FE-44F1-8055-6BD994C94673}"/>
              </a:ext>
            </a:extLst>
          </p:cNvPr>
          <p:cNvSpPr>
            <a:spLocks noGrp="1"/>
          </p:cNvSpPr>
          <p:nvPr>
            <p:ph type="dt" sz="half" idx="10"/>
          </p:nvPr>
        </p:nvSpPr>
        <p:spPr/>
        <p:txBody>
          <a:bodyPr/>
          <a:lstStyle>
            <a:lvl1pPr>
              <a:defRPr/>
            </a:lvl1pPr>
          </a:lstStyle>
          <a:p>
            <a:pPr>
              <a:defRPr/>
            </a:pPr>
            <a:fld id="{10D9505F-1062-485D-8600-E4BC7DDA7C67}" type="datetime1">
              <a:rPr lang="en-US" smtClean="0"/>
              <a:t>4/29/2019</a:t>
            </a:fld>
            <a:endParaRPr lang="en-US" dirty="0"/>
          </a:p>
        </p:txBody>
      </p:sp>
      <p:sp>
        <p:nvSpPr>
          <p:cNvPr id="4" name="Symbol zastępczy stopki 4">
            <a:extLst>
              <a:ext uri="{FF2B5EF4-FFF2-40B4-BE49-F238E27FC236}">
                <a16:creationId xmlns:a16="http://schemas.microsoft.com/office/drawing/2014/main" id="{58E1A9EB-090E-44C7-BEAB-FADC18B08E18}"/>
              </a:ext>
            </a:extLst>
          </p:cNvPr>
          <p:cNvSpPr>
            <a:spLocks noGrp="1"/>
          </p:cNvSpPr>
          <p:nvPr>
            <p:ph type="ftr" sz="quarter" idx="11"/>
          </p:nvPr>
        </p:nvSpPr>
        <p:spPr/>
        <p:txBody>
          <a:bodyPr/>
          <a:lstStyle>
            <a:lvl1pPr>
              <a:defRPr/>
            </a:lvl1pPr>
          </a:lstStyle>
          <a:p>
            <a:pPr>
              <a:defRPr/>
            </a:pPr>
            <a:endParaRPr lang="en-US"/>
          </a:p>
        </p:txBody>
      </p:sp>
      <p:sp>
        <p:nvSpPr>
          <p:cNvPr id="5" name="Symbol zastępczy numeru slajdu 5">
            <a:extLst>
              <a:ext uri="{FF2B5EF4-FFF2-40B4-BE49-F238E27FC236}">
                <a16:creationId xmlns:a16="http://schemas.microsoft.com/office/drawing/2014/main" id="{E440E498-B942-4575-9CCD-787E3228DAB2}"/>
              </a:ext>
            </a:extLst>
          </p:cNvPr>
          <p:cNvSpPr>
            <a:spLocks noGrp="1"/>
          </p:cNvSpPr>
          <p:nvPr>
            <p:ph type="sldNum" sz="quarter" idx="12"/>
          </p:nvPr>
        </p:nvSpPr>
        <p:spPr/>
        <p:txBody>
          <a:bodyPr/>
          <a:lstStyle>
            <a:lvl1pPr>
              <a:defRPr/>
            </a:lvl1pPr>
          </a:lstStyle>
          <a:p>
            <a:pPr>
              <a:defRPr/>
            </a:pPr>
            <a:fld id="{09E61E67-7DEC-4450-9BC4-A0A9BB4E8934}" type="slidenum">
              <a:rPr lang="en-US" altLang="pl-PL"/>
              <a:pPr>
                <a:defRPr/>
              </a:pPr>
              <a:t>‹#›</a:t>
            </a:fld>
            <a:endParaRPr lang="en-US" altLang="pl-PL"/>
          </a:p>
        </p:txBody>
      </p:sp>
    </p:spTree>
    <p:extLst>
      <p:ext uri="{BB962C8B-B14F-4D97-AF65-F5344CB8AC3E}">
        <p14:creationId xmlns:p14="http://schemas.microsoft.com/office/powerpoint/2010/main" val="1115354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3">
            <a:extLst>
              <a:ext uri="{FF2B5EF4-FFF2-40B4-BE49-F238E27FC236}">
                <a16:creationId xmlns:a16="http://schemas.microsoft.com/office/drawing/2014/main" id="{81A43CCA-01DA-4A85-AA6A-94C41A40DD61}"/>
              </a:ext>
            </a:extLst>
          </p:cNvPr>
          <p:cNvSpPr>
            <a:spLocks noGrp="1"/>
          </p:cNvSpPr>
          <p:nvPr>
            <p:ph type="dt" sz="half" idx="10"/>
          </p:nvPr>
        </p:nvSpPr>
        <p:spPr/>
        <p:txBody>
          <a:bodyPr/>
          <a:lstStyle>
            <a:lvl1pPr>
              <a:defRPr/>
            </a:lvl1pPr>
          </a:lstStyle>
          <a:p>
            <a:pPr>
              <a:defRPr/>
            </a:pPr>
            <a:fld id="{16CE8108-2280-439A-BB76-A45104833AC6}" type="datetime1">
              <a:rPr lang="en-US" smtClean="0"/>
              <a:t>4/29/2019</a:t>
            </a:fld>
            <a:endParaRPr lang="en-US" dirty="0"/>
          </a:p>
        </p:txBody>
      </p:sp>
      <p:sp>
        <p:nvSpPr>
          <p:cNvPr id="3" name="Symbol zastępczy stopki 4">
            <a:extLst>
              <a:ext uri="{FF2B5EF4-FFF2-40B4-BE49-F238E27FC236}">
                <a16:creationId xmlns:a16="http://schemas.microsoft.com/office/drawing/2014/main" id="{92B82883-15A8-49D0-8C4D-B550F18E348E}"/>
              </a:ext>
            </a:extLst>
          </p:cNvPr>
          <p:cNvSpPr>
            <a:spLocks noGrp="1"/>
          </p:cNvSpPr>
          <p:nvPr>
            <p:ph type="ftr" sz="quarter" idx="11"/>
          </p:nvPr>
        </p:nvSpPr>
        <p:spPr/>
        <p:txBody>
          <a:bodyPr/>
          <a:lstStyle>
            <a:lvl1pPr>
              <a:defRPr/>
            </a:lvl1pPr>
          </a:lstStyle>
          <a:p>
            <a:pPr>
              <a:defRPr/>
            </a:pPr>
            <a:endParaRPr lang="en-US"/>
          </a:p>
        </p:txBody>
      </p:sp>
      <p:sp>
        <p:nvSpPr>
          <p:cNvPr id="4" name="Symbol zastępczy numeru slajdu 5">
            <a:extLst>
              <a:ext uri="{FF2B5EF4-FFF2-40B4-BE49-F238E27FC236}">
                <a16:creationId xmlns:a16="http://schemas.microsoft.com/office/drawing/2014/main" id="{97A33E88-A7C9-44A4-9806-C957AE8D49E0}"/>
              </a:ext>
            </a:extLst>
          </p:cNvPr>
          <p:cNvSpPr>
            <a:spLocks noGrp="1"/>
          </p:cNvSpPr>
          <p:nvPr>
            <p:ph type="sldNum" sz="quarter" idx="12"/>
          </p:nvPr>
        </p:nvSpPr>
        <p:spPr/>
        <p:txBody>
          <a:bodyPr/>
          <a:lstStyle>
            <a:lvl1pPr>
              <a:defRPr/>
            </a:lvl1pPr>
          </a:lstStyle>
          <a:p>
            <a:pPr>
              <a:defRPr/>
            </a:pPr>
            <a:fld id="{AAD7F203-F03D-499A-A5C7-A810ECFD9FCE}" type="slidenum">
              <a:rPr lang="en-US" altLang="pl-PL"/>
              <a:pPr>
                <a:defRPr/>
              </a:pPr>
              <a:t>‹#›</a:t>
            </a:fld>
            <a:endParaRPr lang="en-US" altLang="pl-PL"/>
          </a:p>
        </p:txBody>
      </p:sp>
    </p:spTree>
    <p:extLst>
      <p:ext uri="{BB962C8B-B14F-4D97-AF65-F5344CB8AC3E}">
        <p14:creationId xmlns:p14="http://schemas.microsoft.com/office/powerpoint/2010/main" val="736504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09601" y="273050"/>
            <a:ext cx="4011084"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3">
            <a:extLst>
              <a:ext uri="{FF2B5EF4-FFF2-40B4-BE49-F238E27FC236}">
                <a16:creationId xmlns:a16="http://schemas.microsoft.com/office/drawing/2014/main" id="{82BA9BD3-6CDF-4634-8F71-4979720940FD}"/>
              </a:ext>
            </a:extLst>
          </p:cNvPr>
          <p:cNvSpPr>
            <a:spLocks noGrp="1"/>
          </p:cNvSpPr>
          <p:nvPr>
            <p:ph type="dt" sz="half" idx="10"/>
          </p:nvPr>
        </p:nvSpPr>
        <p:spPr/>
        <p:txBody>
          <a:bodyPr/>
          <a:lstStyle>
            <a:lvl1pPr>
              <a:defRPr/>
            </a:lvl1pPr>
          </a:lstStyle>
          <a:p>
            <a:pPr>
              <a:defRPr/>
            </a:pPr>
            <a:fld id="{F85FB22B-B39D-4826-AD38-807C57C9B228}" type="datetime1">
              <a:rPr lang="en-US" smtClean="0"/>
              <a:t>4/29/2019</a:t>
            </a:fld>
            <a:endParaRPr lang="en-US" dirty="0"/>
          </a:p>
        </p:txBody>
      </p:sp>
      <p:sp>
        <p:nvSpPr>
          <p:cNvPr id="6" name="Symbol zastępczy stopki 4">
            <a:extLst>
              <a:ext uri="{FF2B5EF4-FFF2-40B4-BE49-F238E27FC236}">
                <a16:creationId xmlns:a16="http://schemas.microsoft.com/office/drawing/2014/main" id="{C26D5691-7D32-4C6F-B781-940EBC063469}"/>
              </a:ext>
            </a:extLst>
          </p:cNvPr>
          <p:cNvSpPr>
            <a:spLocks noGrp="1"/>
          </p:cNvSpPr>
          <p:nvPr>
            <p:ph type="ftr" sz="quarter" idx="11"/>
          </p:nvPr>
        </p:nvSpPr>
        <p:spPr/>
        <p:txBody>
          <a:bodyPr/>
          <a:lstStyle>
            <a:lvl1pPr>
              <a:defRPr/>
            </a:lvl1pPr>
          </a:lstStyle>
          <a:p>
            <a:pPr>
              <a:defRPr/>
            </a:pPr>
            <a:endParaRPr lang="en-US"/>
          </a:p>
        </p:txBody>
      </p:sp>
      <p:sp>
        <p:nvSpPr>
          <p:cNvPr id="7" name="Symbol zastępczy numeru slajdu 5">
            <a:extLst>
              <a:ext uri="{FF2B5EF4-FFF2-40B4-BE49-F238E27FC236}">
                <a16:creationId xmlns:a16="http://schemas.microsoft.com/office/drawing/2014/main" id="{4A3BC504-5ADF-41BA-8E45-231E02DA39D4}"/>
              </a:ext>
            </a:extLst>
          </p:cNvPr>
          <p:cNvSpPr>
            <a:spLocks noGrp="1"/>
          </p:cNvSpPr>
          <p:nvPr>
            <p:ph type="sldNum" sz="quarter" idx="12"/>
          </p:nvPr>
        </p:nvSpPr>
        <p:spPr/>
        <p:txBody>
          <a:bodyPr/>
          <a:lstStyle>
            <a:lvl1pPr>
              <a:defRPr/>
            </a:lvl1pPr>
          </a:lstStyle>
          <a:p>
            <a:pPr>
              <a:defRPr/>
            </a:pPr>
            <a:fld id="{D9766B66-1F58-4A1B-8D41-D0DFC4E05529}" type="slidenum">
              <a:rPr lang="en-US" altLang="pl-PL"/>
              <a:pPr>
                <a:defRPr/>
              </a:pPr>
              <a:t>‹#›</a:t>
            </a:fld>
            <a:endParaRPr lang="en-US" altLang="pl-PL"/>
          </a:p>
        </p:txBody>
      </p:sp>
    </p:spTree>
    <p:extLst>
      <p:ext uri="{BB962C8B-B14F-4D97-AF65-F5344CB8AC3E}">
        <p14:creationId xmlns:p14="http://schemas.microsoft.com/office/powerpoint/2010/main" val="1528954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2389717" y="4800600"/>
            <a:ext cx="73152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l-PL" noProof="0"/>
              <a:t>Kliknij ikonę, aby dodać obraz</a:t>
            </a:r>
          </a:p>
        </p:txBody>
      </p:sp>
      <p:sp>
        <p:nvSpPr>
          <p:cNvPr id="4" name="Symbol zastępczy tekstu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3">
            <a:extLst>
              <a:ext uri="{FF2B5EF4-FFF2-40B4-BE49-F238E27FC236}">
                <a16:creationId xmlns:a16="http://schemas.microsoft.com/office/drawing/2014/main" id="{ED3F1991-662A-488F-A4A5-A9460F451BDD}"/>
              </a:ext>
            </a:extLst>
          </p:cNvPr>
          <p:cNvSpPr>
            <a:spLocks noGrp="1"/>
          </p:cNvSpPr>
          <p:nvPr>
            <p:ph type="dt" sz="half" idx="10"/>
          </p:nvPr>
        </p:nvSpPr>
        <p:spPr/>
        <p:txBody>
          <a:bodyPr/>
          <a:lstStyle>
            <a:lvl1pPr>
              <a:defRPr/>
            </a:lvl1pPr>
          </a:lstStyle>
          <a:p>
            <a:pPr>
              <a:defRPr/>
            </a:pPr>
            <a:fld id="{5BE67DDA-0206-41DD-8881-F7401DDF29A7}" type="datetime1">
              <a:rPr lang="en-US" smtClean="0"/>
              <a:t>4/29/2019</a:t>
            </a:fld>
            <a:endParaRPr lang="en-US" dirty="0"/>
          </a:p>
        </p:txBody>
      </p:sp>
      <p:sp>
        <p:nvSpPr>
          <p:cNvPr id="6" name="Symbol zastępczy stopki 4">
            <a:extLst>
              <a:ext uri="{FF2B5EF4-FFF2-40B4-BE49-F238E27FC236}">
                <a16:creationId xmlns:a16="http://schemas.microsoft.com/office/drawing/2014/main" id="{F7537D78-2160-4F64-B900-207F8519C584}"/>
              </a:ext>
            </a:extLst>
          </p:cNvPr>
          <p:cNvSpPr>
            <a:spLocks noGrp="1"/>
          </p:cNvSpPr>
          <p:nvPr>
            <p:ph type="ftr" sz="quarter" idx="11"/>
          </p:nvPr>
        </p:nvSpPr>
        <p:spPr/>
        <p:txBody>
          <a:bodyPr/>
          <a:lstStyle>
            <a:lvl1pPr>
              <a:defRPr/>
            </a:lvl1pPr>
          </a:lstStyle>
          <a:p>
            <a:pPr>
              <a:defRPr/>
            </a:pPr>
            <a:endParaRPr lang="en-US"/>
          </a:p>
        </p:txBody>
      </p:sp>
      <p:sp>
        <p:nvSpPr>
          <p:cNvPr id="7" name="Symbol zastępczy numeru slajdu 5">
            <a:extLst>
              <a:ext uri="{FF2B5EF4-FFF2-40B4-BE49-F238E27FC236}">
                <a16:creationId xmlns:a16="http://schemas.microsoft.com/office/drawing/2014/main" id="{BC7CA7CC-7256-4F97-83C4-6246DC369F13}"/>
              </a:ext>
            </a:extLst>
          </p:cNvPr>
          <p:cNvSpPr>
            <a:spLocks noGrp="1"/>
          </p:cNvSpPr>
          <p:nvPr>
            <p:ph type="sldNum" sz="quarter" idx="12"/>
          </p:nvPr>
        </p:nvSpPr>
        <p:spPr/>
        <p:txBody>
          <a:bodyPr/>
          <a:lstStyle>
            <a:lvl1pPr>
              <a:defRPr/>
            </a:lvl1pPr>
          </a:lstStyle>
          <a:p>
            <a:pPr>
              <a:defRPr/>
            </a:pPr>
            <a:fld id="{3D499210-B108-431F-827E-1DC7A3060894}" type="slidenum">
              <a:rPr lang="en-US" altLang="pl-PL"/>
              <a:pPr>
                <a:defRPr/>
              </a:pPr>
              <a:t>‹#›</a:t>
            </a:fld>
            <a:endParaRPr lang="en-US" altLang="pl-PL"/>
          </a:p>
        </p:txBody>
      </p:sp>
    </p:spTree>
    <p:extLst>
      <p:ext uri="{BB962C8B-B14F-4D97-AF65-F5344CB8AC3E}">
        <p14:creationId xmlns:p14="http://schemas.microsoft.com/office/powerpoint/2010/main" val="743563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Symbol zastępczy tytułu 1">
            <a:extLst>
              <a:ext uri="{FF2B5EF4-FFF2-40B4-BE49-F238E27FC236}">
                <a16:creationId xmlns:a16="http://schemas.microsoft.com/office/drawing/2014/main" id="{41B0CCBA-619A-4A4F-8AE4-3067C4718CBF}"/>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pl-PL"/>
              <a:t>Kliknij, aby edytować styl</a:t>
            </a:r>
          </a:p>
        </p:txBody>
      </p:sp>
      <p:sp>
        <p:nvSpPr>
          <p:cNvPr id="1027" name="Symbol zastępczy tekstu 2">
            <a:extLst>
              <a:ext uri="{FF2B5EF4-FFF2-40B4-BE49-F238E27FC236}">
                <a16:creationId xmlns:a16="http://schemas.microsoft.com/office/drawing/2014/main" id="{1D87CC93-3D89-4AED-99D9-FAB7BC0412F6}"/>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pl-PL"/>
              <a:t>Kliknij, aby edytować style wzorca tekstu</a:t>
            </a:r>
          </a:p>
          <a:p>
            <a:pPr lvl="1"/>
            <a:r>
              <a:rPr lang="pl-PL" altLang="pl-PL"/>
              <a:t>Drugi poziom</a:t>
            </a:r>
          </a:p>
          <a:p>
            <a:pPr lvl="2"/>
            <a:r>
              <a:rPr lang="pl-PL" altLang="pl-PL"/>
              <a:t>Trzeci poziom</a:t>
            </a:r>
          </a:p>
          <a:p>
            <a:pPr lvl="3"/>
            <a:r>
              <a:rPr lang="pl-PL" altLang="pl-PL"/>
              <a:t>Czwarty poziom</a:t>
            </a:r>
          </a:p>
          <a:p>
            <a:pPr lvl="4"/>
            <a:r>
              <a:rPr lang="pl-PL" altLang="pl-PL"/>
              <a:t>Piąty poziom</a:t>
            </a:r>
          </a:p>
        </p:txBody>
      </p:sp>
      <p:sp>
        <p:nvSpPr>
          <p:cNvPr id="4" name="Symbol zastępczy daty 3">
            <a:extLst>
              <a:ext uri="{FF2B5EF4-FFF2-40B4-BE49-F238E27FC236}">
                <a16:creationId xmlns:a16="http://schemas.microsoft.com/office/drawing/2014/main" id="{BBE9A72B-1EB1-432F-A508-2EAB233438AF}"/>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cs typeface="Arial" charset="0"/>
              </a:defRPr>
            </a:lvl1pPr>
          </a:lstStyle>
          <a:p>
            <a:pPr>
              <a:defRPr/>
            </a:pPr>
            <a:fld id="{E010D90E-CC5D-4951-BD2F-D30B3A958796}" type="datetime1">
              <a:rPr lang="en-US" smtClean="0"/>
              <a:t>4/29/2019</a:t>
            </a:fld>
            <a:endParaRPr lang="en-US" dirty="0"/>
          </a:p>
        </p:txBody>
      </p:sp>
      <p:sp>
        <p:nvSpPr>
          <p:cNvPr id="5" name="Symbol zastępczy stopki 4">
            <a:extLst>
              <a:ext uri="{FF2B5EF4-FFF2-40B4-BE49-F238E27FC236}">
                <a16:creationId xmlns:a16="http://schemas.microsoft.com/office/drawing/2014/main" id="{1B2D0723-6BD9-4E3F-95F7-4842A2D0614F}"/>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cs typeface="Arial" charset="0"/>
              </a:defRPr>
            </a:lvl1pPr>
          </a:lstStyle>
          <a:p>
            <a:pPr>
              <a:defRPr/>
            </a:pPr>
            <a:endParaRPr lang="en-US"/>
          </a:p>
        </p:txBody>
      </p:sp>
      <p:sp>
        <p:nvSpPr>
          <p:cNvPr id="6" name="Symbol zastępczy numeru slajdu 5">
            <a:extLst>
              <a:ext uri="{FF2B5EF4-FFF2-40B4-BE49-F238E27FC236}">
                <a16:creationId xmlns:a16="http://schemas.microsoft.com/office/drawing/2014/main" id="{6DC70924-E8DA-4B92-A3AE-3F438BFD772D}"/>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05E5F60E-8CC1-407B-8AD7-F92C494E47C8}" type="slidenum">
              <a:rPr lang="en-US" altLang="pl-PL"/>
              <a:pPr>
                <a:defRPr/>
              </a:pPr>
              <a:t>‹#›</a:t>
            </a:fld>
            <a:endParaRPr lang="en-US" altLang="pl-PL"/>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6.sv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0.sv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12.png"/><Relationship Id="rId4" Type="http://schemas.openxmlformats.org/officeDocument/2006/relationships/image" Target="../media/image20.sv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7.jp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21.png"/><Relationship Id="rId4" Type="http://schemas.openxmlformats.org/officeDocument/2006/relationships/image" Target="../media/image20.sv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21.png"/><Relationship Id="rId4" Type="http://schemas.openxmlformats.org/officeDocument/2006/relationships/image" Target="../media/image20.sv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Podtytuł 2">
            <a:extLst>
              <a:ext uri="{FF2B5EF4-FFF2-40B4-BE49-F238E27FC236}">
                <a16:creationId xmlns:a16="http://schemas.microsoft.com/office/drawing/2014/main" id="{42A66BE4-0344-4706-AF08-8A0D4157ED4B}"/>
              </a:ext>
            </a:extLst>
          </p:cNvPr>
          <p:cNvSpPr>
            <a:spLocks noGrp="1"/>
          </p:cNvSpPr>
          <p:nvPr>
            <p:ph type="subTitle" idx="4294967295"/>
          </p:nvPr>
        </p:nvSpPr>
        <p:spPr>
          <a:xfrm>
            <a:off x="5735960" y="4103665"/>
            <a:ext cx="4896544" cy="1225550"/>
          </a:xfrm>
        </p:spPr>
        <p:txBody>
          <a:bodyPr anchor="ctr"/>
          <a:lstStyle/>
          <a:p>
            <a:pPr marL="0" indent="0" algn="r">
              <a:buNone/>
            </a:pPr>
            <a:r>
              <a:rPr lang="pl-PL" sz="2400" b="1" dirty="0">
                <a:solidFill>
                  <a:schemeClr val="tx1">
                    <a:lumMod val="75000"/>
                    <a:lumOff val="25000"/>
                  </a:schemeClr>
                </a:solidFill>
              </a:rPr>
              <a:t>BUILDING A CAREER PATH</a:t>
            </a:r>
          </a:p>
          <a:p>
            <a:pPr marL="0" indent="0" algn="r">
              <a:buNone/>
            </a:pPr>
            <a:r>
              <a:rPr lang="pl-PL" sz="2000" b="1" dirty="0">
                <a:solidFill>
                  <a:schemeClr val="tx1">
                    <a:lumMod val="75000"/>
                    <a:lumOff val="25000"/>
                  </a:schemeClr>
                </a:solidFill>
              </a:rPr>
              <a:t>CHEF</a:t>
            </a:r>
          </a:p>
        </p:txBody>
      </p:sp>
      <p:sp>
        <p:nvSpPr>
          <p:cNvPr id="2" name="pole tekstowe 1">
            <a:extLst>
              <a:ext uri="{FF2B5EF4-FFF2-40B4-BE49-F238E27FC236}">
                <a16:creationId xmlns:a16="http://schemas.microsoft.com/office/drawing/2014/main" id="{C4D678D3-7BBC-4793-96DD-F33D66911764}"/>
              </a:ext>
            </a:extLst>
          </p:cNvPr>
          <p:cNvSpPr txBox="1"/>
          <p:nvPr/>
        </p:nvSpPr>
        <p:spPr>
          <a:xfrm>
            <a:off x="11208568" y="4110007"/>
            <a:ext cx="792088" cy="1015663"/>
          </a:xfrm>
          <a:prstGeom prst="rect">
            <a:avLst/>
          </a:prstGeom>
          <a:noFill/>
        </p:spPr>
        <p:txBody>
          <a:bodyPr wrap="square" rtlCol="0">
            <a:spAutoFit/>
          </a:bodyPr>
          <a:lstStyle/>
          <a:p>
            <a:r>
              <a:rPr lang="pl-PL" sz="6000" dirty="0">
                <a:solidFill>
                  <a:schemeClr val="bg1"/>
                </a:solidFill>
              </a:rPr>
              <a:t>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E5FCDBF8-A80E-4CFE-911F-D264E34D76EA}"/>
              </a:ext>
            </a:extLst>
          </p:cNvPr>
          <p:cNvPicPr>
            <a:picLocks noChangeAspect="1"/>
          </p:cNvPicPr>
          <p:nvPr/>
        </p:nvPicPr>
        <p:blipFill rotWithShape="1">
          <a:blip r:embed="rId2">
            <a:extLst>
              <a:ext uri="{28A0092B-C50C-407E-A947-70E740481C1C}">
                <a14:useLocalDpi xmlns:a14="http://schemas.microsoft.com/office/drawing/2010/main" val="0"/>
              </a:ext>
            </a:extLst>
          </a:blip>
          <a:srcRect t="3872" r="9447" b="29350"/>
          <a:stretch/>
        </p:blipFill>
        <p:spPr>
          <a:xfrm>
            <a:off x="-11461" y="2711419"/>
            <a:ext cx="6378155" cy="3127223"/>
          </a:xfrm>
          <a:prstGeom prst="rect">
            <a:avLst/>
          </a:prstGeom>
        </p:spPr>
      </p:pic>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842570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CAREER PLAN DEVELOPMENT </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10</a:t>
            </a:fld>
            <a:endParaRPr lang="en-US" altLang="pl-PL"/>
          </a:p>
        </p:txBody>
      </p:sp>
      <p:sp>
        <p:nvSpPr>
          <p:cNvPr id="15" name="Prostokąt 14">
            <a:extLst>
              <a:ext uri="{FF2B5EF4-FFF2-40B4-BE49-F238E27FC236}">
                <a16:creationId xmlns:a16="http://schemas.microsoft.com/office/drawing/2014/main" id="{B7C94AE5-5598-4544-A38D-850C2A007573}"/>
              </a:ext>
            </a:extLst>
          </p:cNvPr>
          <p:cNvSpPr/>
          <p:nvPr/>
        </p:nvSpPr>
        <p:spPr>
          <a:xfrm>
            <a:off x="6366694" y="1530214"/>
            <a:ext cx="5849986" cy="430842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Prostokąt 15">
            <a:extLst>
              <a:ext uri="{FF2B5EF4-FFF2-40B4-BE49-F238E27FC236}">
                <a16:creationId xmlns:a16="http://schemas.microsoft.com/office/drawing/2014/main" id="{54B48903-6858-4040-AFDF-858A1AA18404}"/>
              </a:ext>
            </a:extLst>
          </p:cNvPr>
          <p:cNvSpPr/>
          <p:nvPr/>
        </p:nvSpPr>
        <p:spPr>
          <a:xfrm>
            <a:off x="6134733" y="1530214"/>
            <a:ext cx="6077069" cy="1178706"/>
          </a:xfrm>
          <a:prstGeom prst="rect">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Prostokąt 16">
            <a:extLst>
              <a:ext uri="{FF2B5EF4-FFF2-40B4-BE49-F238E27FC236}">
                <a16:creationId xmlns:a16="http://schemas.microsoft.com/office/drawing/2014/main" id="{48B532AC-1964-4C0B-B616-7DE091430194}"/>
              </a:ext>
            </a:extLst>
          </p:cNvPr>
          <p:cNvSpPr/>
          <p:nvPr/>
        </p:nvSpPr>
        <p:spPr>
          <a:xfrm>
            <a:off x="6584988" y="1628800"/>
            <a:ext cx="5304214" cy="923330"/>
          </a:xfrm>
          <a:prstGeom prst="rect">
            <a:avLst/>
          </a:prstGeom>
        </p:spPr>
        <p:txBody>
          <a:bodyPr wrap="square">
            <a:spAutoFit/>
          </a:bodyPr>
          <a:lstStyle/>
          <a:p>
            <a:r>
              <a:rPr lang="en-GB" dirty="0">
                <a:solidFill>
                  <a:schemeClr val="bg1"/>
                </a:solidFill>
              </a:rPr>
              <a:t>The waiter's professional development plan should take into account professional skills that are already available and those that need developing</a:t>
            </a:r>
            <a:r>
              <a:rPr lang="pl-PL" dirty="0">
                <a:solidFill>
                  <a:schemeClr val="bg1"/>
                </a:solidFill>
              </a:rPr>
              <a:t>.</a:t>
            </a:r>
          </a:p>
        </p:txBody>
      </p:sp>
      <p:sp>
        <p:nvSpPr>
          <p:cNvPr id="18" name="Prostokąt 17">
            <a:extLst>
              <a:ext uri="{FF2B5EF4-FFF2-40B4-BE49-F238E27FC236}">
                <a16:creationId xmlns:a16="http://schemas.microsoft.com/office/drawing/2014/main" id="{759569E5-3F54-490C-BEC4-BC0659648AFD}"/>
              </a:ext>
            </a:extLst>
          </p:cNvPr>
          <p:cNvSpPr/>
          <p:nvPr/>
        </p:nvSpPr>
        <p:spPr>
          <a:xfrm>
            <a:off x="-2" y="1530214"/>
            <a:ext cx="6366696" cy="1178706"/>
          </a:xfrm>
          <a:prstGeom prst="rect">
            <a:avLst/>
          </a:prstGeom>
          <a:solidFill>
            <a:srgbClr val="FE7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rostokąt 18">
            <a:extLst>
              <a:ext uri="{FF2B5EF4-FFF2-40B4-BE49-F238E27FC236}">
                <a16:creationId xmlns:a16="http://schemas.microsoft.com/office/drawing/2014/main" id="{3978C201-8742-43AA-88D7-60374C7BB4BA}"/>
              </a:ext>
            </a:extLst>
          </p:cNvPr>
          <p:cNvSpPr/>
          <p:nvPr/>
        </p:nvSpPr>
        <p:spPr>
          <a:xfrm>
            <a:off x="1127448" y="1643589"/>
            <a:ext cx="5400600" cy="830997"/>
          </a:xfrm>
          <a:prstGeom prst="rect">
            <a:avLst/>
          </a:prstGeom>
        </p:spPr>
        <p:txBody>
          <a:bodyPr wrap="square">
            <a:spAutoFit/>
          </a:bodyPr>
          <a:lstStyle/>
          <a:p>
            <a:r>
              <a:rPr lang="en-GB" sz="1600" b="1" dirty="0">
                <a:solidFill>
                  <a:schemeClr val="bg1"/>
                </a:solidFill>
              </a:rPr>
              <a:t>THESE SKILLS REQUIRE A PERFECT PERFORMANCE ACCORDING TO CHANGING TRENDS, FASHION AND DEVELOPMENT OF TECHNOLOGY.</a:t>
            </a:r>
            <a:endParaRPr lang="pl-PL" sz="1600" b="1" dirty="0">
              <a:solidFill>
                <a:schemeClr val="bg1"/>
              </a:solidFill>
            </a:endParaRPr>
          </a:p>
        </p:txBody>
      </p:sp>
      <p:pic>
        <p:nvPicPr>
          <p:cNvPr id="20" name="Grafika 19">
            <a:extLst>
              <a:ext uri="{FF2B5EF4-FFF2-40B4-BE49-F238E27FC236}">
                <a16:creationId xmlns:a16="http://schemas.microsoft.com/office/drawing/2014/main" id="{5CBFC1EF-B369-4436-8460-F2500A19BF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3155" y="1796400"/>
            <a:ext cx="582331" cy="582331"/>
          </a:xfrm>
          <a:prstGeom prst="rect">
            <a:avLst/>
          </a:prstGeom>
        </p:spPr>
      </p:pic>
      <p:sp>
        <p:nvSpPr>
          <p:cNvPr id="3" name="Prostokąt 2">
            <a:extLst>
              <a:ext uri="{FF2B5EF4-FFF2-40B4-BE49-F238E27FC236}">
                <a16:creationId xmlns:a16="http://schemas.microsoft.com/office/drawing/2014/main" id="{01B58733-E24E-49A2-987F-AA6FD6B1AE1B}"/>
              </a:ext>
            </a:extLst>
          </p:cNvPr>
          <p:cNvSpPr/>
          <p:nvPr/>
        </p:nvSpPr>
        <p:spPr>
          <a:xfrm>
            <a:off x="6648849" y="3105494"/>
            <a:ext cx="5135783" cy="1884106"/>
          </a:xfrm>
          <a:prstGeom prst="rect">
            <a:avLst/>
          </a:prstGeom>
        </p:spPr>
        <p:txBody>
          <a:bodyPr wrap="square">
            <a:spAutoFit/>
          </a:bodyPr>
          <a:lstStyle/>
          <a:p>
            <a:pPr>
              <a:lnSpc>
                <a:spcPct val="114000"/>
              </a:lnSpc>
              <a:spcAft>
                <a:spcPts val="600"/>
              </a:spcAft>
            </a:pPr>
            <a:r>
              <a:rPr lang="en-GB" b="1" dirty="0">
                <a:solidFill>
                  <a:schemeClr val="tx1">
                    <a:lumMod val="75000"/>
                    <a:lumOff val="25000"/>
                  </a:schemeClr>
                </a:solidFill>
              </a:rPr>
              <a:t>The basic skills of a chef are:</a:t>
            </a:r>
          </a:p>
          <a:p>
            <a:pPr marL="285750" indent="-285750">
              <a:lnSpc>
                <a:spcPct val="114000"/>
              </a:lnSpc>
              <a:spcAft>
                <a:spcPts val="600"/>
              </a:spcAft>
              <a:buBlip>
                <a:blip r:embed="rId5"/>
              </a:buBlip>
            </a:pPr>
            <a:r>
              <a:rPr lang="en-GB" dirty="0">
                <a:solidFill>
                  <a:schemeClr val="tx1">
                    <a:lumMod val="75000"/>
                    <a:lumOff val="25000"/>
                  </a:schemeClr>
                </a:solidFill>
              </a:rPr>
              <a:t>storage of food,</a:t>
            </a:r>
          </a:p>
          <a:p>
            <a:pPr marL="285750" indent="-285750">
              <a:lnSpc>
                <a:spcPct val="114000"/>
              </a:lnSpc>
              <a:spcAft>
                <a:spcPts val="600"/>
              </a:spcAft>
              <a:buBlip>
                <a:blip r:embed="rId5"/>
              </a:buBlip>
            </a:pPr>
            <a:r>
              <a:rPr lang="en-GB" dirty="0">
                <a:solidFill>
                  <a:schemeClr val="tx1">
                    <a:lumMod val="75000"/>
                    <a:lumOff val="25000"/>
                  </a:schemeClr>
                </a:solidFill>
              </a:rPr>
              <a:t>preparing meals and drinks,</a:t>
            </a:r>
          </a:p>
          <a:p>
            <a:pPr marL="285750" indent="-285750">
              <a:lnSpc>
                <a:spcPct val="114000"/>
              </a:lnSpc>
              <a:spcAft>
                <a:spcPts val="600"/>
              </a:spcAft>
              <a:buBlip>
                <a:blip r:embed="rId5"/>
              </a:buBlip>
            </a:pPr>
            <a:r>
              <a:rPr lang="en-GB" dirty="0">
                <a:solidFill>
                  <a:schemeClr val="tx1">
                    <a:lumMod val="75000"/>
                    <a:lumOff val="25000"/>
                  </a:schemeClr>
                </a:solidFill>
              </a:rPr>
              <a:t>doing activities related to the pricing of dishes and drinks.</a:t>
            </a:r>
            <a:endParaRPr lang="pl-PL" dirty="0">
              <a:solidFill>
                <a:schemeClr val="tx1">
                  <a:lumMod val="75000"/>
                  <a:lumOff val="25000"/>
                </a:schemeClr>
              </a:solidFill>
            </a:endParaRPr>
          </a:p>
        </p:txBody>
      </p:sp>
    </p:spTree>
    <p:extLst>
      <p:ext uri="{BB962C8B-B14F-4D97-AF65-F5344CB8AC3E}">
        <p14:creationId xmlns:p14="http://schemas.microsoft.com/office/powerpoint/2010/main" val="984703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361809"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CHEF CAREER PATH- EXAMPLE</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11</a:t>
            </a:fld>
            <a:endParaRPr lang="en-US" altLang="pl-PL"/>
          </a:p>
        </p:txBody>
      </p:sp>
      <p:pic>
        <p:nvPicPr>
          <p:cNvPr id="13" name="Obraz 12">
            <a:extLst>
              <a:ext uri="{FF2B5EF4-FFF2-40B4-BE49-F238E27FC236}">
                <a16:creationId xmlns:a16="http://schemas.microsoft.com/office/drawing/2014/main" id="{DBB25DEC-66ED-418E-96F8-2DBABE509F2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270695" y="2931254"/>
            <a:ext cx="1800200" cy="1800200"/>
          </a:xfrm>
          <a:prstGeom prst="rect">
            <a:avLst/>
          </a:prstGeom>
        </p:spPr>
      </p:pic>
      <p:sp>
        <p:nvSpPr>
          <p:cNvPr id="14" name="Dymek mowy: prostokąt 13">
            <a:extLst>
              <a:ext uri="{FF2B5EF4-FFF2-40B4-BE49-F238E27FC236}">
                <a16:creationId xmlns:a16="http://schemas.microsoft.com/office/drawing/2014/main" id="{EEACC2C4-B039-473E-909D-4A33DE2A141B}"/>
              </a:ext>
            </a:extLst>
          </p:cNvPr>
          <p:cNvSpPr/>
          <p:nvPr/>
        </p:nvSpPr>
        <p:spPr>
          <a:xfrm>
            <a:off x="4080798" y="5707861"/>
            <a:ext cx="3235480" cy="910712"/>
          </a:xfrm>
          <a:prstGeom prst="wedgeRectCallout">
            <a:avLst>
              <a:gd name="adj1" fmla="val -19605"/>
              <a:gd name="adj2" fmla="val 1426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000" b="1" dirty="0"/>
              <a:t>MASTER CHEF </a:t>
            </a:r>
          </a:p>
        </p:txBody>
      </p:sp>
      <p:sp>
        <p:nvSpPr>
          <p:cNvPr id="15" name="Dymek mowy: prostokąt 14">
            <a:extLst>
              <a:ext uri="{FF2B5EF4-FFF2-40B4-BE49-F238E27FC236}">
                <a16:creationId xmlns:a16="http://schemas.microsoft.com/office/drawing/2014/main" id="{98C2C59D-B149-4CEC-987D-E4B0DCB6EAEF}"/>
              </a:ext>
            </a:extLst>
          </p:cNvPr>
          <p:cNvSpPr/>
          <p:nvPr/>
        </p:nvSpPr>
        <p:spPr>
          <a:xfrm>
            <a:off x="4079776" y="4805432"/>
            <a:ext cx="3235480" cy="910712"/>
          </a:xfrm>
          <a:prstGeom prst="wedgeRectCallout">
            <a:avLst>
              <a:gd name="adj1" fmla="val -21409"/>
              <a:gd name="adj2" fmla="val 70871"/>
            </a:avLst>
          </a:prstGeom>
          <a:solidFill>
            <a:srgbClr val="F44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000" b="1" dirty="0"/>
              <a:t>CHEF  </a:t>
            </a:r>
          </a:p>
        </p:txBody>
      </p:sp>
      <p:sp>
        <p:nvSpPr>
          <p:cNvPr id="16" name="Dymek mowy: prostokąt 15">
            <a:extLst>
              <a:ext uri="{FF2B5EF4-FFF2-40B4-BE49-F238E27FC236}">
                <a16:creationId xmlns:a16="http://schemas.microsoft.com/office/drawing/2014/main" id="{BBABFC0C-ACF8-4EA4-901A-45D64495CBB4}"/>
              </a:ext>
            </a:extLst>
          </p:cNvPr>
          <p:cNvSpPr/>
          <p:nvPr/>
        </p:nvSpPr>
        <p:spPr>
          <a:xfrm>
            <a:off x="4079776" y="3894720"/>
            <a:ext cx="3235480" cy="910712"/>
          </a:xfrm>
          <a:prstGeom prst="wedgeRectCallout">
            <a:avLst>
              <a:gd name="adj1" fmla="val 21532"/>
              <a:gd name="adj2" fmla="val 69222"/>
            </a:avLst>
          </a:prstGeom>
          <a:solidFill>
            <a:srgbClr val="FE5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000" b="1" dirty="0"/>
              <a:t>DEPUTY CHEF</a:t>
            </a:r>
          </a:p>
        </p:txBody>
      </p:sp>
      <p:sp>
        <p:nvSpPr>
          <p:cNvPr id="17" name="Dymek mowy: prostokąt 16">
            <a:extLst>
              <a:ext uri="{FF2B5EF4-FFF2-40B4-BE49-F238E27FC236}">
                <a16:creationId xmlns:a16="http://schemas.microsoft.com/office/drawing/2014/main" id="{89A25C84-3B04-4926-9B6B-EF6613713246}"/>
              </a:ext>
            </a:extLst>
          </p:cNvPr>
          <p:cNvSpPr/>
          <p:nvPr/>
        </p:nvSpPr>
        <p:spPr>
          <a:xfrm>
            <a:off x="4079776" y="2984008"/>
            <a:ext cx="3235480" cy="910712"/>
          </a:xfrm>
          <a:prstGeom prst="wedgeRectCallout">
            <a:avLst>
              <a:gd name="adj1" fmla="val -21705"/>
              <a:gd name="adj2" fmla="val 75631"/>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000" b="1" dirty="0"/>
              <a:t>COOK</a:t>
            </a:r>
          </a:p>
        </p:txBody>
      </p:sp>
      <p:sp>
        <p:nvSpPr>
          <p:cNvPr id="18" name="Dymek mowy: prostokąt 17">
            <a:extLst>
              <a:ext uri="{FF2B5EF4-FFF2-40B4-BE49-F238E27FC236}">
                <a16:creationId xmlns:a16="http://schemas.microsoft.com/office/drawing/2014/main" id="{8D6B57B1-3B8F-4BD7-A497-C98B0A1D46C3}"/>
              </a:ext>
            </a:extLst>
          </p:cNvPr>
          <p:cNvSpPr/>
          <p:nvPr/>
        </p:nvSpPr>
        <p:spPr>
          <a:xfrm>
            <a:off x="4079776" y="2073296"/>
            <a:ext cx="3235480" cy="910712"/>
          </a:xfrm>
          <a:prstGeom prst="wedgeRectCallout">
            <a:avLst>
              <a:gd name="adj1" fmla="val 20501"/>
              <a:gd name="adj2" fmla="val 75631"/>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000" b="1" dirty="0"/>
              <a:t>JUNIOR COOK</a:t>
            </a:r>
          </a:p>
        </p:txBody>
      </p:sp>
      <p:sp>
        <p:nvSpPr>
          <p:cNvPr id="19" name="Dymek mowy: prostokąt 18">
            <a:extLst>
              <a:ext uri="{FF2B5EF4-FFF2-40B4-BE49-F238E27FC236}">
                <a16:creationId xmlns:a16="http://schemas.microsoft.com/office/drawing/2014/main" id="{0428F8B4-B819-4882-AB33-7D2D1C7AC7A1}"/>
              </a:ext>
            </a:extLst>
          </p:cNvPr>
          <p:cNvSpPr/>
          <p:nvPr/>
        </p:nvSpPr>
        <p:spPr>
          <a:xfrm>
            <a:off x="4079776" y="1162584"/>
            <a:ext cx="3235480" cy="910712"/>
          </a:xfrm>
          <a:prstGeom prst="wedgeRectCallout">
            <a:avLst>
              <a:gd name="adj1" fmla="val -21423"/>
              <a:gd name="adj2" fmla="val 81480"/>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000" b="1" dirty="0"/>
              <a:t>KITCHEN ASSISTANT </a:t>
            </a:r>
          </a:p>
        </p:txBody>
      </p:sp>
    </p:spTree>
    <p:extLst>
      <p:ext uri="{BB962C8B-B14F-4D97-AF65-F5344CB8AC3E}">
        <p14:creationId xmlns:p14="http://schemas.microsoft.com/office/powerpoint/2010/main" val="1398796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Prostokąt 68">
            <a:extLst>
              <a:ext uri="{FF2B5EF4-FFF2-40B4-BE49-F238E27FC236}">
                <a16:creationId xmlns:a16="http://schemas.microsoft.com/office/drawing/2014/main" id="{77D9D72B-5759-466C-99AC-971D3DE77580}"/>
              </a:ext>
            </a:extLst>
          </p:cNvPr>
          <p:cNvSpPr/>
          <p:nvPr/>
        </p:nvSpPr>
        <p:spPr>
          <a:xfrm>
            <a:off x="7656219" y="6207245"/>
            <a:ext cx="3587955" cy="390107"/>
          </a:xfrm>
          <a:prstGeom prst="rect">
            <a:avLst/>
          </a:prstGeom>
          <a:solidFill>
            <a:srgbClr val="F39D03"/>
          </a:solidFill>
        </p:spPr>
        <p:txBody>
          <a:bodyPr wrap="square">
            <a:spAutoFit/>
          </a:bodyPr>
          <a:lstStyle/>
          <a:p>
            <a:pPr marL="285750" indent="-285750">
              <a:lnSpc>
                <a:spcPct val="114000"/>
              </a:lnSpc>
              <a:buBlip>
                <a:blip r:embed="rId2"/>
              </a:buBlip>
            </a:pPr>
            <a:r>
              <a:rPr lang="pl-PL" b="1" dirty="0" err="1">
                <a:solidFill>
                  <a:schemeClr val="bg1"/>
                </a:solidFill>
              </a:rPr>
              <a:t>Confectioner</a:t>
            </a:r>
            <a:r>
              <a:rPr lang="pl-PL" b="1" dirty="0">
                <a:solidFill>
                  <a:schemeClr val="bg1"/>
                </a:solidFill>
              </a:rPr>
              <a:t> </a:t>
            </a:r>
          </a:p>
        </p:txBody>
      </p:sp>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721849"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CHEF CAREER PATH- EXAMPLE</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12</a:t>
            </a:fld>
            <a:endParaRPr lang="en-US" altLang="pl-PL" dirty="0"/>
          </a:p>
        </p:txBody>
      </p:sp>
      <p:sp>
        <p:nvSpPr>
          <p:cNvPr id="58" name="Prostokąt 57">
            <a:extLst>
              <a:ext uri="{FF2B5EF4-FFF2-40B4-BE49-F238E27FC236}">
                <a16:creationId xmlns:a16="http://schemas.microsoft.com/office/drawing/2014/main" id="{B86C06E2-EC89-4248-ACE3-997450ABF7DC}"/>
              </a:ext>
            </a:extLst>
          </p:cNvPr>
          <p:cNvSpPr/>
          <p:nvPr/>
        </p:nvSpPr>
        <p:spPr>
          <a:xfrm>
            <a:off x="7656219" y="1266524"/>
            <a:ext cx="3587955" cy="390107"/>
          </a:xfrm>
          <a:prstGeom prst="rect">
            <a:avLst/>
          </a:prstGeom>
          <a:solidFill>
            <a:srgbClr val="F39D03"/>
          </a:solidFill>
        </p:spPr>
        <p:txBody>
          <a:bodyPr wrap="square">
            <a:spAutoFit/>
          </a:bodyPr>
          <a:lstStyle/>
          <a:p>
            <a:pPr marL="285750" indent="-285750">
              <a:lnSpc>
                <a:spcPct val="114000"/>
              </a:lnSpc>
              <a:buBlip>
                <a:blip r:embed="rId2"/>
              </a:buBlip>
            </a:pPr>
            <a:r>
              <a:rPr lang="pl-PL" b="1" dirty="0" err="1">
                <a:solidFill>
                  <a:schemeClr val="bg1"/>
                </a:solidFill>
              </a:rPr>
              <a:t>Molecular</a:t>
            </a:r>
            <a:r>
              <a:rPr lang="pl-PL" b="1" dirty="0">
                <a:solidFill>
                  <a:schemeClr val="bg1"/>
                </a:solidFill>
              </a:rPr>
              <a:t> </a:t>
            </a:r>
            <a:r>
              <a:rPr lang="pl-PL" b="1" dirty="0" err="1">
                <a:solidFill>
                  <a:schemeClr val="bg1"/>
                </a:solidFill>
              </a:rPr>
              <a:t>cuisine</a:t>
            </a:r>
            <a:endParaRPr lang="pl-PL" b="1" dirty="0">
              <a:solidFill>
                <a:schemeClr val="bg1"/>
              </a:solidFill>
            </a:endParaRPr>
          </a:p>
        </p:txBody>
      </p:sp>
      <p:sp>
        <p:nvSpPr>
          <p:cNvPr id="59" name="Prostokąt 58">
            <a:extLst>
              <a:ext uri="{FF2B5EF4-FFF2-40B4-BE49-F238E27FC236}">
                <a16:creationId xmlns:a16="http://schemas.microsoft.com/office/drawing/2014/main" id="{7DC74B3A-0E25-4E23-9072-D7CA13B43DA0}"/>
              </a:ext>
            </a:extLst>
          </p:cNvPr>
          <p:cNvSpPr/>
          <p:nvPr/>
        </p:nvSpPr>
        <p:spPr>
          <a:xfrm>
            <a:off x="7656219" y="1761348"/>
            <a:ext cx="3587955" cy="390107"/>
          </a:xfrm>
          <a:prstGeom prst="rect">
            <a:avLst/>
          </a:prstGeom>
          <a:solidFill>
            <a:srgbClr val="F39D03"/>
          </a:solidFill>
        </p:spPr>
        <p:txBody>
          <a:bodyPr wrap="square">
            <a:spAutoFit/>
          </a:bodyPr>
          <a:lstStyle/>
          <a:p>
            <a:pPr marL="285750" indent="-285750">
              <a:lnSpc>
                <a:spcPct val="114000"/>
              </a:lnSpc>
              <a:buBlip>
                <a:blip r:embed="rId2"/>
              </a:buBlip>
            </a:pPr>
            <a:r>
              <a:rPr lang="pl-PL" b="1" dirty="0">
                <a:solidFill>
                  <a:schemeClr val="bg1"/>
                </a:solidFill>
              </a:rPr>
              <a:t> HACCP </a:t>
            </a:r>
            <a:r>
              <a:rPr lang="pl-PL" b="1" dirty="0" err="1">
                <a:solidFill>
                  <a:schemeClr val="bg1"/>
                </a:solidFill>
              </a:rPr>
              <a:t>course</a:t>
            </a:r>
            <a:endParaRPr lang="pl-PL" b="1" dirty="0">
              <a:solidFill>
                <a:schemeClr val="bg1"/>
              </a:solidFill>
            </a:endParaRPr>
          </a:p>
        </p:txBody>
      </p:sp>
      <p:sp>
        <p:nvSpPr>
          <p:cNvPr id="60" name="Prostokąt 59">
            <a:extLst>
              <a:ext uri="{FF2B5EF4-FFF2-40B4-BE49-F238E27FC236}">
                <a16:creationId xmlns:a16="http://schemas.microsoft.com/office/drawing/2014/main" id="{BD87CFCD-AD4C-4424-BF78-C013A507D7F8}"/>
              </a:ext>
            </a:extLst>
          </p:cNvPr>
          <p:cNvSpPr/>
          <p:nvPr/>
        </p:nvSpPr>
        <p:spPr>
          <a:xfrm>
            <a:off x="7656219" y="2256172"/>
            <a:ext cx="3587955" cy="390107"/>
          </a:xfrm>
          <a:prstGeom prst="rect">
            <a:avLst/>
          </a:prstGeom>
          <a:solidFill>
            <a:srgbClr val="F39D03"/>
          </a:solidFill>
        </p:spPr>
        <p:txBody>
          <a:bodyPr wrap="square">
            <a:spAutoFit/>
          </a:bodyPr>
          <a:lstStyle/>
          <a:p>
            <a:pPr marL="285750" indent="-285750">
              <a:lnSpc>
                <a:spcPct val="114000"/>
              </a:lnSpc>
              <a:buBlip>
                <a:blip r:embed="rId2"/>
              </a:buBlip>
            </a:pPr>
            <a:r>
              <a:rPr lang="pl-PL" b="1" dirty="0" err="1">
                <a:solidFill>
                  <a:schemeClr val="bg1"/>
                </a:solidFill>
              </a:rPr>
              <a:t>Italian</a:t>
            </a:r>
            <a:r>
              <a:rPr lang="pl-PL" b="1" dirty="0">
                <a:solidFill>
                  <a:schemeClr val="bg1"/>
                </a:solidFill>
              </a:rPr>
              <a:t> </a:t>
            </a:r>
            <a:r>
              <a:rPr lang="pl-PL" b="1" dirty="0" err="1">
                <a:solidFill>
                  <a:schemeClr val="bg1"/>
                </a:solidFill>
              </a:rPr>
              <a:t>cuisine</a:t>
            </a:r>
            <a:endParaRPr lang="pl-PL" b="1" dirty="0">
              <a:solidFill>
                <a:schemeClr val="bg1"/>
              </a:solidFill>
            </a:endParaRPr>
          </a:p>
        </p:txBody>
      </p:sp>
      <p:sp>
        <p:nvSpPr>
          <p:cNvPr id="61" name="Prostokąt 60">
            <a:extLst>
              <a:ext uri="{FF2B5EF4-FFF2-40B4-BE49-F238E27FC236}">
                <a16:creationId xmlns:a16="http://schemas.microsoft.com/office/drawing/2014/main" id="{15D7D90F-8ED0-42D7-8E86-1B30C026F300}"/>
              </a:ext>
            </a:extLst>
          </p:cNvPr>
          <p:cNvSpPr/>
          <p:nvPr/>
        </p:nvSpPr>
        <p:spPr>
          <a:xfrm>
            <a:off x="7656219" y="2750996"/>
            <a:ext cx="3587955" cy="390107"/>
          </a:xfrm>
          <a:prstGeom prst="rect">
            <a:avLst/>
          </a:prstGeom>
          <a:solidFill>
            <a:srgbClr val="F39D03"/>
          </a:solidFill>
        </p:spPr>
        <p:txBody>
          <a:bodyPr wrap="square">
            <a:spAutoFit/>
          </a:bodyPr>
          <a:lstStyle/>
          <a:p>
            <a:pPr marL="285750" indent="-285750">
              <a:lnSpc>
                <a:spcPct val="114000"/>
              </a:lnSpc>
              <a:buBlip>
                <a:blip r:embed="rId2"/>
              </a:buBlip>
            </a:pPr>
            <a:r>
              <a:rPr lang="pl-PL" b="1" dirty="0" err="1">
                <a:solidFill>
                  <a:schemeClr val="bg1"/>
                </a:solidFill>
              </a:rPr>
              <a:t>Vegan</a:t>
            </a:r>
            <a:r>
              <a:rPr lang="pl-PL" b="1" dirty="0">
                <a:solidFill>
                  <a:schemeClr val="bg1"/>
                </a:solidFill>
              </a:rPr>
              <a:t> </a:t>
            </a:r>
            <a:r>
              <a:rPr lang="pl-PL" b="1" dirty="0" err="1">
                <a:solidFill>
                  <a:schemeClr val="bg1"/>
                </a:solidFill>
              </a:rPr>
              <a:t>cuisine</a:t>
            </a:r>
            <a:endParaRPr lang="pl-PL" b="1" dirty="0">
              <a:solidFill>
                <a:schemeClr val="bg1"/>
              </a:solidFill>
            </a:endParaRPr>
          </a:p>
        </p:txBody>
      </p:sp>
      <p:sp>
        <p:nvSpPr>
          <p:cNvPr id="62" name="Prostokąt 61">
            <a:extLst>
              <a:ext uri="{FF2B5EF4-FFF2-40B4-BE49-F238E27FC236}">
                <a16:creationId xmlns:a16="http://schemas.microsoft.com/office/drawing/2014/main" id="{DB80D1C5-71D9-4F0F-9A86-715AA79078A9}"/>
              </a:ext>
            </a:extLst>
          </p:cNvPr>
          <p:cNvSpPr/>
          <p:nvPr/>
        </p:nvSpPr>
        <p:spPr>
          <a:xfrm>
            <a:off x="7656219" y="3237770"/>
            <a:ext cx="3587955" cy="323871"/>
          </a:xfrm>
          <a:prstGeom prst="rect">
            <a:avLst/>
          </a:prstGeom>
          <a:solidFill>
            <a:srgbClr val="F39D03"/>
          </a:solidFill>
        </p:spPr>
        <p:txBody>
          <a:bodyPr wrap="square">
            <a:spAutoFit/>
          </a:bodyPr>
          <a:lstStyle/>
          <a:p>
            <a:pPr marL="285750" indent="-285750">
              <a:lnSpc>
                <a:spcPct val="114000"/>
              </a:lnSpc>
              <a:buBlip>
                <a:blip r:embed="rId2"/>
              </a:buBlip>
            </a:pPr>
            <a:r>
              <a:rPr lang="pl-PL" sz="1400" b="1" dirty="0">
                <a:solidFill>
                  <a:schemeClr val="bg1"/>
                </a:solidFill>
              </a:rPr>
              <a:t>Cooking </a:t>
            </a:r>
            <a:r>
              <a:rPr lang="pl-PL" sz="1400" b="1" dirty="0" err="1">
                <a:solidFill>
                  <a:schemeClr val="bg1"/>
                </a:solidFill>
              </a:rPr>
              <a:t>course</a:t>
            </a:r>
            <a:r>
              <a:rPr lang="pl-PL" sz="1400" b="1" dirty="0">
                <a:solidFill>
                  <a:schemeClr val="bg1"/>
                </a:solidFill>
              </a:rPr>
              <a:t> of 1st and 2nd </a:t>
            </a:r>
            <a:r>
              <a:rPr lang="pl-PL" sz="1400" b="1" dirty="0" err="1">
                <a:solidFill>
                  <a:schemeClr val="bg1"/>
                </a:solidFill>
              </a:rPr>
              <a:t>degree</a:t>
            </a:r>
            <a:r>
              <a:rPr lang="pl-PL" sz="1400" b="1" dirty="0">
                <a:solidFill>
                  <a:schemeClr val="bg1"/>
                </a:solidFill>
              </a:rPr>
              <a:t>.</a:t>
            </a:r>
          </a:p>
        </p:txBody>
      </p:sp>
      <p:sp>
        <p:nvSpPr>
          <p:cNvPr id="63" name="Prostokąt 62">
            <a:extLst>
              <a:ext uri="{FF2B5EF4-FFF2-40B4-BE49-F238E27FC236}">
                <a16:creationId xmlns:a16="http://schemas.microsoft.com/office/drawing/2014/main" id="{136C3421-B4FC-4EE4-8804-96507294D9EA}"/>
              </a:ext>
            </a:extLst>
          </p:cNvPr>
          <p:cNvSpPr/>
          <p:nvPr/>
        </p:nvSpPr>
        <p:spPr>
          <a:xfrm>
            <a:off x="7656219" y="3732594"/>
            <a:ext cx="3587955" cy="390107"/>
          </a:xfrm>
          <a:prstGeom prst="rect">
            <a:avLst/>
          </a:prstGeom>
          <a:solidFill>
            <a:srgbClr val="F39D03"/>
          </a:solidFill>
        </p:spPr>
        <p:txBody>
          <a:bodyPr wrap="square">
            <a:spAutoFit/>
          </a:bodyPr>
          <a:lstStyle/>
          <a:p>
            <a:pPr marL="285750" indent="-285750">
              <a:lnSpc>
                <a:spcPct val="114000"/>
              </a:lnSpc>
              <a:buBlip>
                <a:blip r:embed="rId2"/>
              </a:buBlip>
            </a:pPr>
            <a:r>
              <a:rPr lang="pl-PL" b="1" dirty="0">
                <a:solidFill>
                  <a:schemeClr val="bg1"/>
                </a:solidFill>
              </a:rPr>
              <a:t>Master </a:t>
            </a:r>
            <a:r>
              <a:rPr lang="pl-PL" b="1" dirty="0" err="1">
                <a:solidFill>
                  <a:schemeClr val="bg1"/>
                </a:solidFill>
              </a:rPr>
              <a:t>course</a:t>
            </a:r>
            <a:r>
              <a:rPr lang="pl-PL" b="1" dirty="0">
                <a:solidFill>
                  <a:schemeClr val="bg1"/>
                </a:solidFill>
              </a:rPr>
              <a:t> of 3rd </a:t>
            </a:r>
            <a:r>
              <a:rPr lang="pl-PL" b="1" dirty="0" err="1">
                <a:solidFill>
                  <a:schemeClr val="bg1"/>
                </a:solidFill>
              </a:rPr>
              <a:t>degree</a:t>
            </a:r>
            <a:endParaRPr lang="pl-PL" b="1" dirty="0">
              <a:solidFill>
                <a:schemeClr val="bg1"/>
              </a:solidFill>
            </a:endParaRPr>
          </a:p>
        </p:txBody>
      </p:sp>
      <p:sp>
        <p:nvSpPr>
          <p:cNvPr id="64" name="Prostokąt 63">
            <a:extLst>
              <a:ext uri="{FF2B5EF4-FFF2-40B4-BE49-F238E27FC236}">
                <a16:creationId xmlns:a16="http://schemas.microsoft.com/office/drawing/2014/main" id="{43939695-76F8-4DAA-BBB4-EF5F5B683888}"/>
              </a:ext>
            </a:extLst>
          </p:cNvPr>
          <p:cNvSpPr/>
          <p:nvPr/>
        </p:nvSpPr>
        <p:spPr>
          <a:xfrm>
            <a:off x="7656219" y="4227418"/>
            <a:ext cx="3587955" cy="390107"/>
          </a:xfrm>
          <a:prstGeom prst="rect">
            <a:avLst/>
          </a:prstGeom>
          <a:solidFill>
            <a:srgbClr val="F39D03"/>
          </a:solidFill>
        </p:spPr>
        <p:txBody>
          <a:bodyPr wrap="square">
            <a:spAutoFit/>
          </a:bodyPr>
          <a:lstStyle/>
          <a:p>
            <a:pPr marL="285750" indent="-285750">
              <a:lnSpc>
                <a:spcPct val="114000"/>
              </a:lnSpc>
              <a:buBlip>
                <a:blip r:embed="rId2"/>
              </a:buBlip>
            </a:pPr>
            <a:r>
              <a:rPr lang="pl-PL" b="1" dirty="0">
                <a:solidFill>
                  <a:schemeClr val="bg1"/>
                </a:solidFill>
              </a:rPr>
              <a:t>French </a:t>
            </a:r>
            <a:r>
              <a:rPr lang="pl-PL" b="1" dirty="0" err="1">
                <a:solidFill>
                  <a:schemeClr val="bg1"/>
                </a:solidFill>
              </a:rPr>
              <a:t>cuisine</a:t>
            </a:r>
            <a:endParaRPr lang="pl-PL" b="1" dirty="0">
              <a:solidFill>
                <a:schemeClr val="bg1"/>
              </a:solidFill>
            </a:endParaRPr>
          </a:p>
        </p:txBody>
      </p:sp>
      <p:sp>
        <p:nvSpPr>
          <p:cNvPr id="65" name="Prostokąt 64">
            <a:extLst>
              <a:ext uri="{FF2B5EF4-FFF2-40B4-BE49-F238E27FC236}">
                <a16:creationId xmlns:a16="http://schemas.microsoft.com/office/drawing/2014/main" id="{85504C6A-B2FF-474D-8308-FDBC09CD3138}"/>
              </a:ext>
            </a:extLst>
          </p:cNvPr>
          <p:cNvSpPr/>
          <p:nvPr/>
        </p:nvSpPr>
        <p:spPr>
          <a:xfrm>
            <a:off x="7656219" y="4722242"/>
            <a:ext cx="3587955" cy="390107"/>
          </a:xfrm>
          <a:prstGeom prst="rect">
            <a:avLst/>
          </a:prstGeom>
          <a:solidFill>
            <a:srgbClr val="F39D03"/>
          </a:solidFill>
        </p:spPr>
        <p:txBody>
          <a:bodyPr wrap="square">
            <a:spAutoFit/>
          </a:bodyPr>
          <a:lstStyle/>
          <a:p>
            <a:pPr marL="285750" indent="-285750">
              <a:lnSpc>
                <a:spcPct val="114000"/>
              </a:lnSpc>
              <a:buBlip>
                <a:blip r:embed="rId2"/>
              </a:buBlip>
            </a:pPr>
            <a:r>
              <a:rPr lang="pl-PL" b="1" dirty="0" err="1">
                <a:solidFill>
                  <a:schemeClr val="bg1"/>
                </a:solidFill>
              </a:rPr>
              <a:t>Grilling</a:t>
            </a:r>
            <a:r>
              <a:rPr lang="pl-PL" b="1" dirty="0">
                <a:solidFill>
                  <a:schemeClr val="bg1"/>
                </a:solidFill>
              </a:rPr>
              <a:t> </a:t>
            </a:r>
            <a:r>
              <a:rPr lang="pl-PL" b="1" dirty="0" err="1">
                <a:solidFill>
                  <a:schemeClr val="bg1"/>
                </a:solidFill>
              </a:rPr>
              <a:t>techniques</a:t>
            </a:r>
            <a:endParaRPr lang="pl-PL" b="1" dirty="0">
              <a:solidFill>
                <a:schemeClr val="bg1"/>
              </a:solidFill>
            </a:endParaRPr>
          </a:p>
        </p:txBody>
      </p:sp>
      <p:sp>
        <p:nvSpPr>
          <p:cNvPr id="66" name="Prostokąt 65">
            <a:extLst>
              <a:ext uri="{FF2B5EF4-FFF2-40B4-BE49-F238E27FC236}">
                <a16:creationId xmlns:a16="http://schemas.microsoft.com/office/drawing/2014/main" id="{B6120A0F-062C-4F52-8018-80879D8F39B1}"/>
              </a:ext>
            </a:extLst>
          </p:cNvPr>
          <p:cNvSpPr/>
          <p:nvPr/>
        </p:nvSpPr>
        <p:spPr>
          <a:xfrm>
            <a:off x="7656219" y="5217066"/>
            <a:ext cx="3587955" cy="390107"/>
          </a:xfrm>
          <a:prstGeom prst="rect">
            <a:avLst/>
          </a:prstGeom>
          <a:solidFill>
            <a:srgbClr val="F39D03"/>
          </a:solidFill>
        </p:spPr>
        <p:txBody>
          <a:bodyPr wrap="square">
            <a:spAutoFit/>
          </a:bodyPr>
          <a:lstStyle/>
          <a:p>
            <a:pPr marL="285750" indent="-285750">
              <a:lnSpc>
                <a:spcPct val="114000"/>
              </a:lnSpc>
              <a:buBlip>
                <a:blip r:embed="rId2"/>
              </a:buBlip>
            </a:pPr>
            <a:r>
              <a:rPr lang="pl-PL" b="1" dirty="0" err="1">
                <a:solidFill>
                  <a:schemeClr val="bg1"/>
                </a:solidFill>
              </a:rPr>
              <a:t>Carving</a:t>
            </a:r>
            <a:r>
              <a:rPr lang="pl-PL" b="1" dirty="0">
                <a:solidFill>
                  <a:schemeClr val="bg1"/>
                </a:solidFill>
              </a:rPr>
              <a:t> </a:t>
            </a:r>
            <a:r>
              <a:rPr lang="pl-PL" b="1" dirty="0" err="1">
                <a:solidFill>
                  <a:schemeClr val="bg1"/>
                </a:solidFill>
              </a:rPr>
              <a:t>course</a:t>
            </a:r>
            <a:endParaRPr lang="pl-PL" b="1" dirty="0">
              <a:solidFill>
                <a:schemeClr val="bg1"/>
              </a:solidFill>
            </a:endParaRPr>
          </a:p>
        </p:txBody>
      </p:sp>
      <p:sp>
        <p:nvSpPr>
          <p:cNvPr id="68" name="Prostokąt 67">
            <a:extLst>
              <a:ext uri="{FF2B5EF4-FFF2-40B4-BE49-F238E27FC236}">
                <a16:creationId xmlns:a16="http://schemas.microsoft.com/office/drawing/2014/main" id="{BB00F06E-ABDB-4741-924C-EFD1C71E0AFD}"/>
              </a:ext>
            </a:extLst>
          </p:cNvPr>
          <p:cNvSpPr/>
          <p:nvPr/>
        </p:nvSpPr>
        <p:spPr>
          <a:xfrm>
            <a:off x="7656219" y="5712421"/>
            <a:ext cx="3587955" cy="390107"/>
          </a:xfrm>
          <a:prstGeom prst="rect">
            <a:avLst/>
          </a:prstGeom>
          <a:solidFill>
            <a:srgbClr val="F39D03"/>
          </a:solidFill>
        </p:spPr>
        <p:txBody>
          <a:bodyPr wrap="square">
            <a:spAutoFit/>
          </a:bodyPr>
          <a:lstStyle/>
          <a:p>
            <a:pPr marL="285750" indent="-285750">
              <a:lnSpc>
                <a:spcPct val="114000"/>
              </a:lnSpc>
              <a:buBlip>
                <a:blip r:embed="rId2"/>
              </a:buBlip>
            </a:pPr>
            <a:r>
              <a:rPr lang="pl-PL" b="1" dirty="0" err="1">
                <a:solidFill>
                  <a:schemeClr val="bg1"/>
                </a:solidFill>
              </a:rPr>
              <a:t>Ship</a:t>
            </a:r>
            <a:r>
              <a:rPr lang="pl-PL" b="1" dirty="0">
                <a:solidFill>
                  <a:schemeClr val="bg1"/>
                </a:solidFill>
              </a:rPr>
              <a:t> </a:t>
            </a:r>
            <a:r>
              <a:rPr lang="pl-PL" b="1" dirty="0" err="1">
                <a:solidFill>
                  <a:schemeClr val="bg1"/>
                </a:solidFill>
              </a:rPr>
              <a:t>Chef</a:t>
            </a:r>
            <a:endParaRPr lang="pl-PL" b="1" dirty="0">
              <a:solidFill>
                <a:schemeClr val="bg1"/>
              </a:solidFill>
            </a:endParaRPr>
          </a:p>
        </p:txBody>
      </p:sp>
      <p:pic>
        <p:nvPicPr>
          <p:cNvPr id="70" name="Obraz 69">
            <a:extLst>
              <a:ext uri="{FF2B5EF4-FFF2-40B4-BE49-F238E27FC236}">
                <a16:creationId xmlns:a16="http://schemas.microsoft.com/office/drawing/2014/main" id="{ED392E71-7E04-49D7-AE40-A2CA2C48F34C}"/>
              </a:ext>
            </a:extLst>
          </p:cNvPr>
          <p:cNvPicPr preferRelativeResize="0">
            <a:picLocks/>
          </p:cNvPicPr>
          <p:nvPr/>
        </p:nvPicPr>
        <p:blipFill>
          <a:blip r:embed="rId3"/>
          <a:stretch>
            <a:fillRect/>
          </a:stretch>
        </p:blipFill>
        <p:spPr>
          <a:xfrm rot="16200000" flipH="1">
            <a:off x="2069102" y="3106215"/>
            <a:ext cx="74510" cy="2448272"/>
          </a:xfrm>
          <a:prstGeom prst="rect">
            <a:avLst/>
          </a:prstGeom>
        </p:spPr>
      </p:pic>
      <p:sp>
        <p:nvSpPr>
          <p:cNvPr id="71" name="Prostokąt 70">
            <a:extLst>
              <a:ext uri="{FF2B5EF4-FFF2-40B4-BE49-F238E27FC236}">
                <a16:creationId xmlns:a16="http://schemas.microsoft.com/office/drawing/2014/main" id="{DAE782BE-743F-4CDF-9D98-002D5230D54F}"/>
              </a:ext>
            </a:extLst>
          </p:cNvPr>
          <p:cNvSpPr/>
          <p:nvPr/>
        </p:nvSpPr>
        <p:spPr>
          <a:xfrm>
            <a:off x="301702" y="2805854"/>
            <a:ext cx="3761545" cy="1200329"/>
          </a:xfrm>
          <a:prstGeom prst="rect">
            <a:avLst/>
          </a:prstGeom>
        </p:spPr>
        <p:txBody>
          <a:bodyPr wrap="square">
            <a:spAutoFit/>
          </a:bodyPr>
          <a:lstStyle/>
          <a:p>
            <a:pPr algn="ctr"/>
            <a:r>
              <a:rPr lang="pl-PL" b="1" dirty="0">
                <a:solidFill>
                  <a:srgbClr val="FFC000"/>
                </a:solidFill>
              </a:rPr>
              <a:t>In a </a:t>
            </a:r>
            <a:r>
              <a:rPr lang="pl-PL" b="1" dirty="0" err="1">
                <a:solidFill>
                  <a:srgbClr val="FFC000"/>
                </a:solidFill>
              </a:rPr>
              <a:t>conscious</a:t>
            </a:r>
            <a:r>
              <a:rPr lang="pl-PL" b="1" dirty="0">
                <a:solidFill>
                  <a:srgbClr val="FFC000"/>
                </a:solidFill>
              </a:rPr>
              <a:t> </a:t>
            </a:r>
            <a:r>
              <a:rPr lang="pl-PL" b="1" dirty="0" err="1">
                <a:solidFill>
                  <a:srgbClr val="FFC000"/>
                </a:solidFill>
              </a:rPr>
              <a:t>proffesional-educational</a:t>
            </a:r>
            <a:r>
              <a:rPr lang="pl-PL" b="1" dirty="0">
                <a:solidFill>
                  <a:srgbClr val="FFC000"/>
                </a:solidFill>
              </a:rPr>
              <a:t> </a:t>
            </a:r>
            <a:r>
              <a:rPr lang="pl-PL" b="1" dirty="0" err="1">
                <a:solidFill>
                  <a:srgbClr val="FFC000"/>
                </a:solidFill>
              </a:rPr>
              <a:t>path</a:t>
            </a:r>
            <a:r>
              <a:rPr lang="pl-PL" b="1" dirty="0">
                <a:solidFill>
                  <a:srgbClr val="FFC000"/>
                </a:solidFill>
              </a:rPr>
              <a:t> </a:t>
            </a:r>
            <a:r>
              <a:rPr lang="pl-PL" b="1" dirty="0" err="1">
                <a:solidFill>
                  <a:srgbClr val="FFC000"/>
                </a:solidFill>
              </a:rPr>
              <a:t>there</a:t>
            </a:r>
            <a:r>
              <a:rPr lang="pl-PL" b="1" dirty="0">
                <a:solidFill>
                  <a:srgbClr val="FFC000"/>
                </a:solidFill>
              </a:rPr>
              <a:t> </a:t>
            </a:r>
            <a:r>
              <a:rPr lang="pl-PL" b="1" dirty="0" err="1">
                <a:solidFill>
                  <a:srgbClr val="FFC000"/>
                </a:solidFill>
              </a:rPr>
              <a:t>is</a:t>
            </a:r>
            <a:r>
              <a:rPr lang="pl-PL" b="1" dirty="0">
                <a:solidFill>
                  <a:srgbClr val="FFC000"/>
                </a:solidFill>
              </a:rPr>
              <a:t> a </a:t>
            </a:r>
            <a:r>
              <a:rPr lang="pl-PL" b="1" dirty="0" err="1">
                <a:solidFill>
                  <a:srgbClr val="FFC000"/>
                </a:solidFill>
              </a:rPr>
              <a:t>constant</a:t>
            </a:r>
            <a:r>
              <a:rPr lang="pl-PL" b="1" dirty="0">
                <a:solidFill>
                  <a:srgbClr val="FFC000"/>
                </a:solidFill>
              </a:rPr>
              <a:t> </a:t>
            </a:r>
            <a:r>
              <a:rPr lang="pl-PL" b="1" dirty="0" err="1">
                <a:solidFill>
                  <a:srgbClr val="FFC000"/>
                </a:solidFill>
              </a:rPr>
              <a:t>desire</a:t>
            </a:r>
            <a:r>
              <a:rPr lang="pl-PL" b="1" dirty="0">
                <a:solidFill>
                  <a:srgbClr val="FFC000"/>
                </a:solidFill>
              </a:rPr>
              <a:t> to </a:t>
            </a:r>
            <a:r>
              <a:rPr lang="pl-PL" b="1" dirty="0" err="1">
                <a:solidFill>
                  <a:srgbClr val="FFC000"/>
                </a:solidFill>
              </a:rPr>
              <a:t>develop</a:t>
            </a:r>
            <a:r>
              <a:rPr lang="pl-PL" b="1" dirty="0">
                <a:solidFill>
                  <a:srgbClr val="FFC000"/>
                </a:solidFill>
              </a:rPr>
              <a:t> </a:t>
            </a:r>
            <a:r>
              <a:rPr lang="pl-PL" b="1" dirty="0" err="1">
                <a:solidFill>
                  <a:srgbClr val="FFC000"/>
                </a:solidFill>
              </a:rPr>
              <a:t>qualifications</a:t>
            </a:r>
            <a:r>
              <a:rPr lang="pl-PL" b="1" dirty="0">
                <a:solidFill>
                  <a:srgbClr val="FFC000"/>
                </a:solidFill>
              </a:rPr>
              <a:t> by </a:t>
            </a:r>
            <a:r>
              <a:rPr lang="pl-PL" b="1" dirty="0" err="1">
                <a:solidFill>
                  <a:srgbClr val="FFC000"/>
                </a:solidFill>
              </a:rPr>
              <a:t>participating</a:t>
            </a:r>
            <a:r>
              <a:rPr lang="pl-PL" b="1" dirty="0">
                <a:solidFill>
                  <a:srgbClr val="FFC000"/>
                </a:solidFill>
              </a:rPr>
              <a:t> in </a:t>
            </a:r>
            <a:r>
              <a:rPr lang="pl-PL" b="1" dirty="0" err="1">
                <a:solidFill>
                  <a:srgbClr val="FFC000"/>
                </a:solidFill>
              </a:rPr>
              <a:t>trainings</a:t>
            </a:r>
            <a:r>
              <a:rPr lang="pl-PL" b="1" dirty="0">
                <a:solidFill>
                  <a:srgbClr val="FFC000"/>
                </a:solidFill>
              </a:rPr>
              <a:t> and </a:t>
            </a:r>
            <a:r>
              <a:rPr lang="pl-PL" b="1" dirty="0" err="1">
                <a:solidFill>
                  <a:srgbClr val="FFC000"/>
                </a:solidFill>
              </a:rPr>
              <a:t>courses</a:t>
            </a:r>
            <a:r>
              <a:rPr lang="pl-PL" b="1" dirty="0">
                <a:solidFill>
                  <a:srgbClr val="FFC000"/>
                </a:solidFill>
              </a:rPr>
              <a:t>.</a:t>
            </a:r>
          </a:p>
        </p:txBody>
      </p:sp>
      <p:sp>
        <p:nvSpPr>
          <p:cNvPr id="24" name="Dymek mowy: prostokąt 23">
            <a:extLst>
              <a:ext uri="{FF2B5EF4-FFF2-40B4-BE49-F238E27FC236}">
                <a16:creationId xmlns:a16="http://schemas.microsoft.com/office/drawing/2014/main" id="{BA5E4EEE-D952-4F0C-B60C-9E39A40A4351}"/>
              </a:ext>
            </a:extLst>
          </p:cNvPr>
          <p:cNvSpPr/>
          <p:nvPr/>
        </p:nvSpPr>
        <p:spPr>
          <a:xfrm>
            <a:off x="4079776" y="5712421"/>
            <a:ext cx="3235480" cy="910712"/>
          </a:xfrm>
          <a:prstGeom prst="wedgeRectCallout">
            <a:avLst>
              <a:gd name="adj1" fmla="val -19605"/>
              <a:gd name="adj2" fmla="val 1426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000" b="1" dirty="0"/>
              <a:t>MASTER CHEF</a:t>
            </a:r>
          </a:p>
        </p:txBody>
      </p:sp>
      <p:sp>
        <p:nvSpPr>
          <p:cNvPr id="25" name="Dymek mowy: prostokąt 24">
            <a:extLst>
              <a:ext uri="{FF2B5EF4-FFF2-40B4-BE49-F238E27FC236}">
                <a16:creationId xmlns:a16="http://schemas.microsoft.com/office/drawing/2014/main" id="{664A9FCE-9DBD-4379-A7D2-3323923E8C47}"/>
              </a:ext>
            </a:extLst>
          </p:cNvPr>
          <p:cNvSpPr/>
          <p:nvPr/>
        </p:nvSpPr>
        <p:spPr>
          <a:xfrm>
            <a:off x="4079776" y="4805432"/>
            <a:ext cx="3235480" cy="910712"/>
          </a:xfrm>
          <a:prstGeom prst="wedgeRectCallout">
            <a:avLst>
              <a:gd name="adj1" fmla="val -21409"/>
              <a:gd name="adj2" fmla="val 70871"/>
            </a:avLst>
          </a:prstGeom>
          <a:solidFill>
            <a:srgbClr val="F44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000" b="1" dirty="0"/>
              <a:t>ZASTĘPCA SZEFA KUCHNI</a:t>
            </a:r>
          </a:p>
        </p:txBody>
      </p:sp>
      <p:sp>
        <p:nvSpPr>
          <p:cNvPr id="26" name="Dymek mowy: prostokąt 25">
            <a:extLst>
              <a:ext uri="{FF2B5EF4-FFF2-40B4-BE49-F238E27FC236}">
                <a16:creationId xmlns:a16="http://schemas.microsoft.com/office/drawing/2014/main" id="{2CDAB9C1-4E31-4EDE-8769-647A0E126B60}"/>
              </a:ext>
            </a:extLst>
          </p:cNvPr>
          <p:cNvSpPr/>
          <p:nvPr/>
        </p:nvSpPr>
        <p:spPr>
          <a:xfrm>
            <a:off x="4079776" y="3894720"/>
            <a:ext cx="3235480" cy="910712"/>
          </a:xfrm>
          <a:prstGeom prst="wedgeRectCallout">
            <a:avLst>
              <a:gd name="adj1" fmla="val 21532"/>
              <a:gd name="adj2" fmla="val 69222"/>
            </a:avLst>
          </a:prstGeom>
          <a:solidFill>
            <a:srgbClr val="FE5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000" b="1" dirty="0"/>
              <a:t>STARSZY KUCHARZ </a:t>
            </a:r>
          </a:p>
        </p:txBody>
      </p:sp>
      <p:sp>
        <p:nvSpPr>
          <p:cNvPr id="27" name="Dymek mowy: prostokąt 26">
            <a:extLst>
              <a:ext uri="{FF2B5EF4-FFF2-40B4-BE49-F238E27FC236}">
                <a16:creationId xmlns:a16="http://schemas.microsoft.com/office/drawing/2014/main" id="{E0EA0F37-9E6B-4656-A5A8-BCFB4E3D11D5}"/>
              </a:ext>
            </a:extLst>
          </p:cNvPr>
          <p:cNvSpPr/>
          <p:nvPr/>
        </p:nvSpPr>
        <p:spPr>
          <a:xfrm>
            <a:off x="4079776" y="2984008"/>
            <a:ext cx="3235480" cy="910712"/>
          </a:xfrm>
          <a:prstGeom prst="wedgeRectCallout">
            <a:avLst>
              <a:gd name="adj1" fmla="val -21705"/>
              <a:gd name="adj2" fmla="val 75631"/>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000" b="1" dirty="0"/>
              <a:t>KUCHARZ SAMODZIELNY</a:t>
            </a:r>
          </a:p>
        </p:txBody>
      </p:sp>
      <p:sp>
        <p:nvSpPr>
          <p:cNvPr id="28" name="Dymek mowy: prostokąt 27">
            <a:extLst>
              <a:ext uri="{FF2B5EF4-FFF2-40B4-BE49-F238E27FC236}">
                <a16:creationId xmlns:a16="http://schemas.microsoft.com/office/drawing/2014/main" id="{4CA9EB44-B0C3-4ABD-A83E-35FE0611FAC3}"/>
              </a:ext>
            </a:extLst>
          </p:cNvPr>
          <p:cNvSpPr/>
          <p:nvPr/>
        </p:nvSpPr>
        <p:spPr>
          <a:xfrm>
            <a:off x="4079776" y="2073296"/>
            <a:ext cx="3235480" cy="910712"/>
          </a:xfrm>
          <a:prstGeom prst="wedgeRectCallout">
            <a:avLst>
              <a:gd name="adj1" fmla="val 20501"/>
              <a:gd name="adj2" fmla="val 75631"/>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000" b="1" dirty="0"/>
              <a:t>MŁODSZY KUCHARZ</a:t>
            </a:r>
          </a:p>
        </p:txBody>
      </p:sp>
      <p:sp>
        <p:nvSpPr>
          <p:cNvPr id="29" name="Dymek mowy: prostokąt 28">
            <a:extLst>
              <a:ext uri="{FF2B5EF4-FFF2-40B4-BE49-F238E27FC236}">
                <a16:creationId xmlns:a16="http://schemas.microsoft.com/office/drawing/2014/main" id="{CAA3E33F-898D-42B6-B592-A9E725EF4E4B}"/>
              </a:ext>
            </a:extLst>
          </p:cNvPr>
          <p:cNvSpPr/>
          <p:nvPr/>
        </p:nvSpPr>
        <p:spPr>
          <a:xfrm>
            <a:off x="4079776" y="1162584"/>
            <a:ext cx="3235480" cy="910712"/>
          </a:xfrm>
          <a:prstGeom prst="wedgeRectCallout">
            <a:avLst>
              <a:gd name="adj1" fmla="val -21423"/>
              <a:gd name="adj2" fmla="val 81480"/>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000" b="1" dirty="0"/>
              <a:t>PRACOWNIK KUCHNI </a:t>
            </a:r>
            <a:br>
              <a:rPr lang="pl-PL" sz="2000" b="1" dirty="0"/>
            </a:br>
            <a:r>
              <a:rPr lang="pl-PL" sz="2000" b="1" dirty="0"/>
              <a:t>– POMOC KUCHENNA</a:t>
            </a:r>
          </a:p>
        </p:txBody>
      </p:sp>
      <p:sp>
        <p:nvSpPr>
          <p:cNvPr id="23" name="Dymek mowy: prostokąt 14">
            <a:extLst>
              <a:ext uri="{FF2B5EF4-FFF2-40B4-BE49-F238E27FC236}">
                <a16:creationId xmlns:a16="http://schemas.microsoft.com/office/drawing/2014/main" id="{2CF3EB4C-6B02-DA46-941F-D46B5078347D}"/>
              </a:ext>
            </a:extLst>
          </p:cNvPr>
          <p:cNvSpPr/>
          <p:nvPr/>
        </p:nvSpPr>
        <p:spPr>
          <a:xfrm>
            <a:off x="4079776" y="4940255"/>
            <a:ext cx="3235480" cy="910712"/>
          </a:xfrm>
          <a:prstGeom prst="wedgeRectCallout">
            <a:avLst>
              <a:gd name="adj1" fmla="val -21409"/>
              <a:gd name="adj2" fmla="val 70871"/>
            </a:avLst>
          </a:prstGeom>
          <a:solidFill>
            <a:srgbClr val="F44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000" b="1" dirty="0"/>
              <a:t>CHEF  </a:t>
            </a:r>
          </a:p>
        </p:txBody>
      </p:sp>
      <p:sp>
        <p:nvSpPr>
          <p:cNvPr id="30" name="Dymek mowy: prostokąt 15">
            <a:extLst>
              <a:ext uri="{FF2B5EF4-FFF2-40B4-BE49-F238E27FC236}">
                <a16:creationId xmlns:a16="http://schemas.microsoft.com/office/drawing/2014/main" id="{D76F0B7F-E2FF-1841-881D-A0BC4715C369}"/>
              </a:ext>
            </a:extLst>
          </p:cNvPr>
          <p:cNvSpPr/>
          <p:nvPr/>
        </p:nvSpPr>
        <p:spPr>
          <a:xfrm>
            <a:off x="4096305" y="4049167"/>
            <a:ext cx="3235480" cy="910712"/>
          </a:xfrm>
          <a:prstGeom prst="wedgeRectCallout">
            <a:avLst>
              <a:gd name="adj1" fmla="val 21532"/>
              <a:gd name="adj2" fmla="val 69222"/>
            </a:avLst>
          </a:prstGeom>
          <a:solidFill>
            <a:srgbClr val="FE5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000" b="1" dirty="0"/>
              <a:t>DEPUTY CHEF</a:t>
            </a:r>
          </a:p>
        </p:txBody>
      </p:sp>
      <p:sp>
        <p:nvSpPr>
          <p:cNvPr id="31" name="Dymek mowy: prostokąt 16">
            <a:extLst>
              <a:ext uri="{FF2B5EF4-FFF2-40B4-BE49-F238E27FC236}">
                <a16:creationId xmlns:a16="http://schemas.microsoft.com/office/drawing/2014/main" id="{B305892A-5714-9743-8619-D2E448C64B11}"/>
              </a:ext>
            </a:extLst>
          </p:cNvPr>
          <p:cNvSpPr/>
          <p:nvPr/>
        </p:nvSpPr>
        <p:spPr>
          <a:xfrm>
            <a:off x="4079776" y="3116120"/>
            <a:ext cx="3235480" cy="910712"/>
          </a:xfrm>
          <a:prstGeom prst="wedgeRectCallout">
            <a:avLst>
              <a:gd name="adj1" fmla="val -21705"/>
              <a:gd name="adj2" fmla="val 75631"/>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000" b="1" dirty="0"/>
              <a:t>COOK</a:t>
            </a:r>
          </a:p>
        </p:txBody>
      </p:sp>
      <p:sp>
        <p:nvSpPr>
          <p:cNvPr id="32" name="Dymek mowy: prostokąt 17">
            <a:extLst>
              <a:ext uri="{FF2B5EF4-FFF2-40B4-BE49-F238E27FC236}">
                <a16:creationId xmlns:a16="http://schemas.microsoft.com/office/drawing/2014/main" id="{75163B75-7F4B-A541-B6A3-CCE748C78AED}"/>
              </a:ext>
            </a:extLst>
          </p:cNvPr>
          <p:cNvSpPr/>
          <p:nvPr/>
        </p:nvSpPr>
        <p:spPr>
          <a:xfrm>
            <a:off x="4079776" y="2210826"/>
            <a:ext cx="3235480" cy="910712"/>
          </a:xfrm>
          <a:prstGeom prst="wedgeRectCallout">
            <a:avLst>
              <a:gd name="adj1" fmla="val 20501"/>
              <a:gd name="adj2" fmla="val 75631"/>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000" b="1" dirty="0"/>
              <a:t>JUNIOR COOK</a:t>
            </a:r>
          </a:p>
        </p:txBody>
      </p:sp>
      <p:sp>
        <p:nvSpPr>
          <p:cNvPr id="33" name="Dymek mowy: prostokąt 18">
            <a:extLst>
              <a:ext uri="{FF2B5EF4-FFF2-40B4-BE49-F238E27FC236}">
                <a16:creationId xmlns:a16="http://schemas.microsoft.com/office/drawing/2014/main" id="{1D77D403-4BF5-FC43-A209-A2F2A5DDA8F0}"/>
              </a:ext>
            </a:extLst>
          </p:cNvPr>
          <p:cNvSpPr/>
          <p:nvPr/>
        </p:nvSpPr>
        <p:spPr>
          <a:xfrm>
            <a:off x="4079776" y="1231471"/>
            <a:ext cx="3235480" cy="910712"/>
          </a:xfrm>
          <a:prstGeom prst="wedgeRectCallout">
            <a:avLst>
              <a:gd name="adj1" fmla="val -21423"/>
              <a:gd name="adj2" fmla="val 81480"/>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000" b="1" dirty="0"/>
              <a:t>KITCHEN ASSISTANT </a:t>
            </a:r>
          </a:p>
        </p:txBody>
      </p:sp>
    </p:spTree>
    <p:extLst>
      <p:ext uri="{BB962C8B-B14F-4D97-AF65-F5344CB8AC3E}">
        <p14:creationId xmlns:p14="http://schemas.microsoft.com/office/powerpoint/2010/main" val="1964362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66B8BE7D-A370-41F8-8503-00F704F51961}"/>
              </a:ext>
            </a:extLst>
          </p:cNvPr>
          <p:cNvPicPr>
            <a:picLocks noChangeAspect="1"/>
          </p:cNvPicPr>
          <p:nvPr/>
        </p:nvPicPr>
        <p:blipFill rotWithShape="1">
          <a:blip r:embed="rId2">
            <a:extLst>
              <a:ext uri="{28A0092B-C50C-407E-A947-70E740481C1C}">
                <a14:useLocalDpi xmlns:a14="http://schemas.microsoft.com/office/drawing/2010/main" val="0"/>
              </a:ext>
            </a:extLst>
          </a:blip>
          <a:srcRect l="2965" r="20813"/>
          <a:stretch/>
        </p:blipFill>
        <p:spPr>
          <a:xfrm>
            <a:off x="0" y="1440000"/>
            <a:ext cx="6187160" cy="5418000"/>
          </a:xfrm>
          <a:prstGeom prst="rect">
            <a:avLst/>
          </a:prstGeom>
        </p:spPr>
      </p:pic>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721849"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DRESS CODE</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13</a:t>
            </a:fld>
            <a:endParaRPr lang="en-US" altLang="pl-PL"/>
          </a:p>
        </p:txBody>
      </p:sp>
      <p:sp>
        <p:nvSpPr>
          <p:cNvPr id="8" name="Prostokąt 7">
            <a:extLst>
              <a:ext uri="{FF2B5EF4-FFF2-40B4-BE49-F238E27FC236}">
                <a16:creationId xmlns:a16="http://schemas.microsoft.com/office/drawing/2014/main" id="{099F063F-6E2F-4E51-93B6-CD999CA62A5B}"/>
              </a:ext>
            </a:extLst>
          </p:cNvPr>
          <p:cNvSpPr/>
          <p:nvPr/>
        </p:nvSpPr>
        <p:spPr>
          <a:xfrm>
            <a:off x="5918277" y="1440000"/>
            <a:ext cx="6298232" cy="1140558"/>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9" name="Tytuł 4">
            <a:extLst>
              <a:ext uri="{FF2B5EF4-FFF2-40B4-BE49-F238E27FC236}">
                <a16:creationId xmlns:a16="http://schemas.microsoft.com/office/drawing/2014/main" id="{35A38C0C-F50F-4D3D-974D-5102E8F73E9C}"/>
              </a:ext>
            </a:extLst>
          </p:cNvPr>
          <p:cNvSpPr>
            <a:spLocks noGrp="1"/>
          </p:cNvSpPr>
          <p:nvPr>
            <p:ph type="title"/>
          </p:nvPr>
        </p:nvSpPr>
        <p:spPr>
          <a:xfrm>
            <a:off x="5946488" y="1533823"/>
            <a:ext cx="6245512" cy="908504"/>
          </a:xfrm>
        </p:spPr>
        <p:txBody>
          <a:bodyPr/>
          <a:lstStyle/>
          <a:p>
            <a:pPr>
              <a:spcAft>
                <a:spcPts val="600"/>
              </a:spcAft>
            </a:pPr>
            <a:r>
              <a:rPr lang="pl-PL" sz="2000" b="1" dirty="0">
                <a:solidFill>
                  <a:schemeClr val="bg1"/>
                </a:solidFill>
              </a:rPr>
              <a:t>CHEF</a:t>
            </a:r>
          </a:p>
        </p:txBody>
      </p:sp>
      <p:sp>
        <p:nvSpPr>
          <p:cNvPr id="10" name="Prostokąt 9">
            <a:extLst>
              <a:ext uri="{FF2B5EF4-FFF2-40B4-BE49-F238E27FC236}">
                <a16:creationId xmlns:a16="http://schemas.microsoft.com/office/drawing/2014/main" id="{CBF5E30D-5E3B-48EB-9147-3808FD29A358}"/>
              </a:ext>
            </a:extLst>
          </p:cNvPr>
          <p:cNvSpPr/>
          <p:nvPr/>
        </p:nvSpPr>
        <p:spPr>
          <a:xfrm>
            <a:off x="7156145" y="2852936"/>
            <a:ext cx="4127165" cy="449711"/>
          </a:xfrm>
          <a:prstGeom prst="rect">
            <a:avLst/>
          </a:prstGeom>
          <a:solidFill>
            <a:srgbClr val="FBA103"/>
          </a:solidFill>
        </p:spPr>
        <p:txBody>
          <a:bodyPr wrap="square" lIns="180000" tIns="108000" rIns="252000" bIns="108000">
            <a:spAutoFit/>
          </a:bodyPr>
          <a:lstStyle/>
          <a:p>
            <a:pPr marL="285750" indent="-285750">
              <a:lnSpc>
                <a:spcPct val="114000"/>
              </a:lnSpc>
              <a:buBlip>
                <a:blip r:embed="rId3"/>
              </a:buBlip>
            </a:pPr>
            <a:r>
              <a:rPr lang="pl-PL" sz="1400" b="1" dirty="0">
                <a:solidFill>
                  <a:schemeClr val="bg1"/>
                </a:solidFill>
              </a:rPr>
              <a:t>CHEF SMOCK</a:t>
            </a:r>
          </a:p>
        </p:txBody>
      </p:sp>
      <p:sp>
        <p:nvSpPr>
          <p:cNvPr id="11" name="Prostokąt 10">
            <a:extLst>
              <a:ext uri="{FF2B5EF4-FFF2-40B4-BE49-F238E27FC236}">
                <a16:creationId xmlns:a16="http://schemas.microsoft.com/office/drawing/2014/main" id="{E9517496-2682-40EC-B824-393C2216A4A8}"/>
              </a:ext>
            </a:extLst>
          </p:cNvPr>
          <p:cNvSpPr/>
          <p:nvPr/>
        </p:nvSpPr>
        <p:spPr>
          <a:xfrm>
            <a:off x="7156145" y="3406651"/>
            <a:ext cx="4127165" cy="449711"/>
          </a:xfrm>
          <a:prstGeom prst="rect">
            <a:avLst/>
          </a:prstGeom>
          <a:solidFill>
            <a:srgbClr val="FBA103"/>
          </a:solidFill>
        </p:spPr>
        <p:txBody>
          <a:bodyPr wrap="square" lIns="180000" tIns="108000" rIns="252000" bIns="108000">
            <a:spAutoFit/>
          </a:bodyPr>
          <a:lstStyle/>
          <a:p>
            <a:pPr marL="285750" indent="-285750">
              <a:lnSpc>
                <a:spcPct val="114000"/>
              </a:lnSpc>
              <a:buBlip>
                <a:blip r:embed="rId3"/>
              </a:buBlip>
            </a:pPr>
            <a:r>
              <a:rPr lang="pl-PL" sz="1400" b="1" dirty="0">
                <a:solidFill>
                  <a:schemeClr val="bg1"/>
                </a:solidFill>
              </a:rPr>
              <a:t>CHEF TROUSERS</a:t>
            </a:r>
          </a:p>
        </p:txBody>
      </p:sp>
      <p:sp>
        <p:nvSpPr>
          <p:cNvPr id="12" name="Prostokąt 11">
            <a:extLst>
              <a:ext uri="{FF2B5EF4-FFF2-40B4-BE49-F238E27FC236}">
                <a16:creationId xmlns:a16="http://schemas.microsoft.com/office/drawing/2014/main" id="{552E765B-7298-491B-844A-CBB4A5AADC61}"/>
              </a:ext>
            </a:extLst>
          </p:cNvPr>
          <p:cNvSpPr/>
          <p:nvPr/>
        </p:nvSpPr>
        <p:spPr>
          <a:xfrm>
            <a:off x="7156145" y="3960366"/>
            <a:ext cx="4127165" cy="449711"/>
          </a:xfrm>
          <a:prstGeom prst="rect">
            <a:avLst/>
          </a:prstGeom>
          <a:solidFill>
            <a:srgbClr val="FBA103"/>
          </a:solidFill>
        </p:spPr>
        <p:txBody>
          <a:bodyPr wrap="square" lIns="180000" tIns="108000" rIns="252000" bIns="108000">
            <a:spAutoFit/>
          </a:bodyPr>
          <a:lstStyle/>
          <a:p>
            <a:pPr marL="285750" indent="-285750">
              <a:lnSpc>
                <a:spcPct val="114000"/>
              </a:lnSpc>
              <a:buBlip>
                <a:blip r:embed="rId3"/>
              </a:buBlip>
            </a:pPr>
            <a:r>
              <a:rPr lang="pl-PL" sz="1400" b="1" dirty="0">
                <a:solidFill>
                  <a:schemeClr val="bg1"/>
                </a:solidFill>
              </a:rPr>
              <a:t>APRONS</a:t>
            </a:r>
          </a:p>
        </p:txBody>
      </p:sp>
      <p:sp>
        <p:nvSpPr>
          <p:cNvPr id="14" name="Prostokąt 13">
            <a:extLst>
              <a:ext uri="{FF2B5EF4-FFF2-40B4-BE49-F238E27FC236}">
                <a16:creationId xmlns:a16="http://schemas.microsoft.com/office/drawing/2014/main" id="{5C754FBC-75F6-4282-8781-7DFFCAEBB2E1}"/>
              </a:ext>
            </a:extLst>
          </p:cNvPr>
          <p:cNvSpPr/>
          <p:nvPr/>
        </p:nvSpPr>
        <p:spPr>
          <a:xfrm>
            <a:off x="7156145" y="4514081"/>
            <a:ext cx="4127165" cy="449711"/>
          </a:xfrm>
          <a:prstGeom prst="rect">
            <a:avLst/>
          </a:prstGeom>
          <a:solidFill>
            <a:srgbClr val="FBA103"/>
          </a:solidFill>
        </p:spPr>
        <p:txBody>
          <a:bodyPr wrap="square" lIns="180000" tIns="108000" rIns="252000" bIns="108000">
            <a:spAutoFit/>
          </a:bodyPr>
          <a:lstStyle/>
          <a:p>
            <a:pPr marL="285750" indent="-285750">
              <a:lnSpc>
                <a:spcPct val="114000"/>
              </a:lnSpc>
              <a:buBlip>
                <a:blip r:embed="rId3"/>
              </a:buBlip>
            </a:pPr>
            <a:r>
              <a:rPr lang="pl-PL" sz="1400" b="1" dirty="0">
                <a:solidFill>
                  <a:schemeClr val="bg1"/>
                </a:solidFill>
              </a:rPr>
              <a:t>CHEF GLOVES</a:t>
            </a:r>
          </a:p>
        </p:txBody>
      </p:sp>
      <p:sp>
        <p:nvSpPr>
          <p:cNvPr id="15" name="Prostokąt 14">
            <a:extLst>
              <a:ext uri="{FF2B5EF4-FFF2-40B4-BE49-F238E27FC236}">
                <a16:creationId xmlns:a16="http://schemas.microsoft.com/office/drawing/2014/main" id="{6A00E22A-8A82-4300-9C1D-479CEF62F8D6}"/>
              </a:ext>
            </a:extLst>
          </p:cNvPr>
          <p:cNvSpPr/>
          <p:nvPr/>
        </p:nvSpPr>
        <p:spPr>
          <a:xfrm>
            <a:off x="7163591" y="5067796"/>
            <a:ext cx="4127165" cy="449711"/>
          </a:xfrm>
          <a:prstGeom prst="rect">
            <a:avLst/>
          </a:prstGeom>
          <a:solidFill>
            <a:srgbClr val="FBA103"/>
          </a:solidFill>
        </p:spPr>
        <p:txBody>
          <a:bodyPr wrap="square" lIns="180000" tIns="108000" rIns="252000" bIns="108000">
            <a:spAutoFit/>
          </a:bodyPr>
          <a:lstStyle/>
          <a:p>
            <a:pPr marL="285750" indent="-285750">
              <a:lnSpc>
                <a:spcPct val="114000"/>
              </a:lnSpc>
              <a:buBlip>
                <a:blip r:embed="rId3"/>
              </a:buBlip>
            </a:pPr>
            <a:r>
              <a:rPr lang="pl-PL" sz="1400" b="1" dirty="0">
                <a:solidFill>
                  <a:schemeClr val="bg1"/>
                </a:solidFill>
              </a:rPr>
              <a:t>HATS</a:t>
            </a:r>
          </a:p>
        </p:txBody>
      </p:sp>
      <p:sp>
        <p:nvSpPr>
          <p:cNvPr id="16" name="Trójkąt prostokątny 15">
            <a:extLst>
              <a:ext uri="{FF2B5EF4-FFF2-40B4-BE49-F238E27FC236}">
                <a16:creationId xmlns:a16="http://schemas.microsoft.com/office/drawing/2014/main" id="{E55D46F6-2197-461A-82C9-F49E0122B923}"/>
              </a:ext>
            </a:extLst>
          </p:cNvPr>
          <p:cNvSpPr/>
          <p:nvPr/>
        </p:nvSpPr>
        <p:spPr>
          <a:xfrm rot="10800000">
            <a:off x="5916281" y="2580558"/>
            <a:ext cx="270878" cy="200370"/>
          </a:xfrm>
          <a:prstGeom prst="rtTriangle">
            <a:avLst/>
          </a:prstGeom>
          <a:solidFill>
            <a:srgbClr val="1918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7" name="Prostokąt 16">
            <a:extLst>
              <a:ext uri="{FF2B5EF4-FFF2-40B4-BE49-F238E27FC236}">
                <a16:creationId xmlns:a16="http://schemas.microsoft.com/office/drawing/2014/main" id="{B6F9A2EE-5738-4E87-B5B9-518E7074FDD3}"/>
              </a:ext>
            </a:extLst>
          </p:cNvPr>
          <p:cNvSpPr/>
          <p:nvPr/>
        </p:nvSpPr>
        <p:spPr>
          <a:xfrm>
            <a:off x="7167577" y="5621512"/>
            <a:ext cx="4127165" cy="449711"/>
          </a:xfrm>
          <a:prstGeom prst="rect">
            <a:avLst/>
          </a:prstGeom>
          <a:solidFill>
            <a:srgbClr val="FBA103"/>
          </a:solidFill>
        </p:spPr>
        <p:txBody>
          <a:bodyPr wrap="square" lIns="180000" tIns="108000" rIns="252000" bIns="108000">
            <a:spAutoFit/>
          </a:bodyPr>
          <a:lstStyle/>
          <a:p>
            <a:pPr marL="285750" indent="-285750">
              <a:lnSpc>
                <a:spcPct val="114000"/>
              </a:lnSpc>
              <a:buBlip>
                <a:blip r:embed="rId3"/>
              </a:buBlip>
            </a:pPr>
            <a:r>
              <a:rPr lang="pl-PL" sz="1400" b="1" dirty="0">
                <a:solidFill>
                  <a:schemeClr val="bg1"/>
                </a:solidFill>
              </a:rPr>
              <a:t>CHEF SHOES</a:t>
            </a:r>
          </a:p>
        </p:txBody>
      </p:sp>
    </p:spTree>
    <p:extLst>
      <p:ext uri="{BB962C8B-B14F-4D97-AF65-F5344CB8AC3E}">
        <p14:creationId xmlns:p14="http://schemas.microsoft.com/office/powerpoint/2010/main" val="4099689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60D2D764-DB17-454A-A32F-6D78AC33DBC5}"/>
              </a:ext>
            </a:extLst>
          </p:cNvPr>
          <p:cNvPicPr>
            <a:picLocks noChangeAspect="1"/>
          </p:cNvPicPr>
          <p:nvPr/>
        </p:nvPicPr>
        <p:blipFill rotWithShape="1">
          <a:blip r:embed="rId2">
            <a:extLst>
              <a:ext uri="{28A0092B-C50C-407E-A947-70E740481C1C}">
                <a14:useLocalDpi xmlns:a14="http://schemas.microsoft.com/office/drawing/2010/main" val="0"/>
              </a:ext>
            </a:extLst>
          </a:blip>
          <a:srcRect l="18019" r="5873"/>
          <a:stretch/>
        </p:blipFill>
        <p:spPr>
          <a:xfrm>
            <a:off x="0" y="1440000"/>
            <a:ext cx="6187159" cy="5418000"/>
          </a:xfrm>
          <a:prstGeom prst="rect">
            <a:avLst/>
          </a:prstGeom>
        </p:spPr>
      </p:pic>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721849"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err="1">
                <a:solidFill>
                  <a:schemeClr val="tx1">
                    <a:lumMod val="75000"/>
                    <a:lumOff val="25000"/>
                  </a:schemeClr>
                </a:solidFill>
              </a:rPr>
              <a:t>RAISING</a:t>
            </a:r>
            <a:r>
              <a:rPr lang="pl-PL" sz="2800" b="1" dirty="0">
                <a:solidFill>
                  <a:schemeClr val="tx1">
                    <a:lumMod val="75000"/>
                    <a:lumOff val="25000"/>
                  </a:schemeClr>
                </a:solidFill>
              </a:rPr>
              <a:t> </a:t>
            </a:r>
            <a:r>
              <a:rPr lang="pl-PL" sz="2800" b="1" dirty="0" err="1">
                <a:solidFill>
                  <a:schemeClr val="tx1">
                    <a:lumMod val="75000"/>
                    <a:lumOff val="25000"/>
                  </a:schemeClr>
                </a:solidFill>
              </a:rPr>
              <a:t>QUALIFICATIONS</a:t>
            </a:r>
            <a:r>
              <a:rPr lang="pl-PL" sz="2800" b="1" dirty="0">
                <a:solidFill>
                  <a:schemeClr val="tx1">
                    <a:lumMod val="75000"/>
                    <a:lumOff val="25000"/>
                  </a:schemeClr>
                </a:solidFill>
              </a:rPr>
              <a:t> -</a:t>
            </a:r>
            <a:r>
              <a:rPr lang="pl-PL" sz="2800" b="1" dirty="0" err="1">
                <a:solidFill>
                  <a:schemeClr val="tx1">
                    <a:lumMod val="75000"/>
                    <a:lumOff val="25000"/>
                  </a:schemeClr>
                </a:solidFill>
              </a:rPr>
              <a:t>ADULTS</a:t>
            </a:r>
            <a:endParaRPr lang="pl-PL" sz="2800" b="1" dirty="0">
              <a:solidFill>
                <a:schemeClr val="tx1">
                  <a:lumMod val="75000"/>
                  <a:lumOff val="25000"/>
                </a:schemeClr>
              </a:solidFill>
            </a:endParaRP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14</a:t>
            </a:fld>
            <a:endParaRPr lang="en-US" altLang="pl-PL"/>
          </a:p>
        </p:txBody>
      </p:sp>
      <p:sp>
        <p:nvSpPr>
          <p:cNvPr id="9" name="Prostokąt 8">
            <a:extLst>
              <a:ext uri="{FF2B5EF4-FFF2-40B4-BE49-F238E27FC236}">
                <a16:creationId xmlns:a16="http://schemas.microsoft.com/office/drawing/2014/main" id="{3C0F490A-B146-429A-8EBB-6DBA7DA2EC22}"/>
              </a:ext>
            </a:extLst>
          </p:cNvPr>
          <p:cNvSpPr/>
          <p:nvPr/>
        </p:nvSpPr>
        <p:spPr>
          <a:xfrm>
            <a:off x="5918277" y="1440000"/>
            <a:ext cx="6298232" cy="1140558"/>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Tytuł 4">
            <a:extLst>
              <a:ext uri="{FF2B5EF4-FFF2-40B4-BE49-F238E27FC236}">
                <a16:creationId xmlns:a16="http://schemas.microsoft.com/office/drawing/2014/main" id="{972B302D-69CD-4413-8391-B909B3791505}"/>
              </a:ext>
            </a:extLst>
          </p:cNvPr>
          <p:cNvSpPr>
            <a:spLocks noGrp="1"/>
          </p:cNvSpPr>
          <p:nvPr>
            <p:ph type="title"/>
          </p:nvPr>
        </p:nvSpPr>
        <p:spPr>
          <a:xfrm>
            <a:off x="5946488" y="1533823"/>
            <a:ext cx="6245512" cy="908504"/>
          </a:xfrm>
        </p:spPr>
        <p:txBody>
          <a:bodyPr/>
          <a:lstStyle/>
          <a:p>
            <a:pPr>
              <a:spcAft>
                <a:spcPts val="600"/>
              </a:spcAft>
            </a:pPr>
            <a:r>
              <a:rPr lang="pl-PL" sz="2000" b="1" dirty="0">
                <a:solidFill>
                  <a:schemeClr val="bg1"/>
                </a:solidFill>
              </a:rPr>
              <a:t>LEARNING ADULT</a:t>
            </a:r>
          </a:p>
        </p:txBody>
      </p:sp>
      <p:sp>
        <p:nvSpPr>
          <p:cNvPr id="11" name="Prostokąt 10">
            <a:extLst>
              <a:ext uri="{FF2B5EF4-FFF2-40B4-BE49-F238E27FC236}">
                <a16:creationId xmlns:a16="http://schemas.microsoft.com/office/drawing/2014/main" id="{924449FF-9E59-4274-86D8-15316E6D6670}"/>
              </a:ext>
            </a:extLst>
          </p:cNvPr>
          <p:cNvSpPr/>
          <p:nvPr/>
        </p:nvSpPr>
        <p:spPr>
          <a:xfrm>
            <a:off x="6393108" y="2855485"/>
            <a:ext cx="5348567" cy="449648"/>
          </a:xfrm>
          <a:prstGeom prst="rect">
            <a:avLst/>
          </a:prstGeom>
          <a:solidFill>
            <a:srgbClr val="FBA103"/>
          </a:solidFill>
        </p:spPr>
        <p:txBody>
          <a:bodyPr wrap="square" lIns="180000" tIns="108000" rIns="252000" bIns="108000">
            <a:spAutoFit/>
          </a:bodyPr>
          <a:lstStyle/>
          <a:p>
            <a:pPr marL="285750" indent="-285750">
              <a:lnSpc>
                <a:spcPct val="114000"/>
              </a:lnSpc>
              <a:buBlip>
                <a:blip r:embed="rId3"/>
              </a:buBlip>
            </a:pPr>
            <a:r>
              <a:rPr lang="pl-PL" sz="1400" b="1" dirty="0" err="1">
                <a:solidFill>
                  <a:schemeClr val="bg1"/>
                </a:solidFill>
              </a:rPr>
              <a:t>Is</a:t>
            </a:r>
            <a:r>
              <a:rPr lang="pl-PL" sz="1400" b="1" dirty="0">
                <a:solidFill>
                  <a:schemeClr val="bg1"/>
                </a:solidFill>
              </a:rPr>
              <a:t> a </a:t>
            </a:r>
            <a:r>
              <a:rPr lang="pl-PL" sz="1400" b="1" dirty="0" err="1">
                <a:solidFill>
                  <a:schemeClr val="bg1"/>
                </a:solidFill>
              </a:rPr>
              <a:t>concipous</a:t>
            </a:r>
            <a:r>
              <a:rPr lang="pl-PL" sz="1400" b="1" dirty="0">
                <a:solidFill>
                  <a:schemeClr val="bg1"/>
                </a:solidFill>
              </a:rPr>
              <a:t> </a:t>
            </a:r>
            <a:r>
              <a:rPr lang="pl-PL" sz="1400" b="1" dirty="0" err="1">
                <a:solidFill>
                  <a:schemeClr val="bg1"/>
                </a:solidFill>
              </a:rPr>
              <a:t>participant</a:t>
            </a:r>
            <a:r>
              <a:rPr lang="pl-PL" sz="1400" b="1" dirty="0">
                <a:solidFill>
                  <a:schemeClr val="bg1"/>
                </a:solidFill>
              </a:rPr>
              <a:t> of the learning- </a:t>
            </a:r>
            <a:r>
              <a:rPr lang="pl-PL" sz="1400" b="1" dirty="0" err="1">
                <a:solidFill>
                  <a:schemeClr val="bg1"/>
                </a:solidFill>
              </a:rPr>
              <a:t>teaching</a:t>
            </a:r>
            <a:r>
              <a:rPr lang="pl-PL" sz="1400" b="1" dirty="0">
                <a:solidFill>
                  <a:schemeClr val="bg1"/>
                </a:solidFill>
              </a:rPr>
              <a:t> </a:t>
            </a:r>
            <a:r>
              <a:rPr lang="pl-PL" sz="1400" b="1" dirty="0" err="1">
                <a:solidFill>
                  <a:schemeClr val="bg1"/>
                </a:solidFill>
              </a:rPr>
              <a:t>process</a:t>
            </a:r>
            <a:r>
              <a:rPr lang="pl-PL" sz="1400" b="1" dirty="0">
                <a:solidFill>
                  <a:schemeClr val="bg1"/>
                </a:solidFill>
              </a:rPr>
              <a:t>,</a:t>
            </a:r>
          </a:p>
        </p:txBody>
      </p:sp>
      <p:sp>
        <p:nvSpPr>
          <p:cNvPr id="12" name="Prostokąt 11">
            <a:extLst>
              <a:ext uri="{FF2B5EF4-FFF2-40B4-BE49-F238E27FC236}">
                <a16:creationId xmlns:a16="http://schemas.microsoft.com/office/drawing/2014/main" id="{996FAD95-3E73-46B7-A645-7A6C37AC7877}"/>
              </a:ext>
            </a:extLst>
          </p:cNvPr>
          <p:cNvSpPr/>
          <p:nvPr/>
        </p:nvSpPr>
        <p:spPr>
          <a:xfrm>
            <a:off x="6397436" y="3419262"/>
            <a:ext cx="5344240" cy="449711"/>
          </a:xfrm>
          <a:prstGeom prst="rect">
            <a:avLst/>
          </a:prstGeom>
          <a:solidFill>
            <a:srgbClr val="FBA103"/>
          </a:solidFill>
        </p:spPr>
        <p:txBody>
          <a:bodyPr wrap="square" lIns="180000" tIns="108000" rIns="252000" bIns="108000">
            <a:spAutoFit/>
          </a:bodyPr>
          <a:lstStyle/>
          <a:p>
            <a:pPr marL="285750" indent="-285750">
              <a:lnSpc>
                <a:spcPct val="114000"/>
              </a:lnSpc>
              <a:buBlip>
                <a:blip r:embed="rId3"/>
              </a:buBlip>
            </a:pPr>
            <a:r>
              <a:rPr lang="pl-PL" sz="1400" b="1" dirty="0">
                <a:solidFill>
                  <a:schemeClr val="bg1"/>
                </a:solidFill>
              </a:rPr>
              <a:t>Has a small </a:t>
            </a:r>
            <a:r>
              <a:rPr lang="pl-PL" sz="1400" b="1" dirty="0" err="1">
                <a:solidFill>
                  <a:schemeClr val="bg1"/>
                </a:solidFill>
              </a:rPr>
              <a:t>or</a:t>
            </a:r>
            <a:r>
              <a:rPr lang="pl-PL" sz="1400" b="1" dirty="0">
                <a:solidFill>
                  <a:schemeClr val="bg1"/>
                </a:solidFill>
              </a:rPr>
              <a:t> </a:t>
            </a:r>
            <a:r>
              <a:rPr lang="pl-PL" sz="1400" b="1" dirty="0" err="1">
                <a:solidFill>
                  <a:schemeClr val="bg1"/>
                </a:solidFill>
              </a:rPr>
              <a:t>large</a:t>
            </a:r>
            <a:r>
              <a:rPr lang="pl-PL" sz="1400" b="1" dirty="0">
                <a:solidFill>
                  <a:schemeClr val="bg1"/>
                </a:solidFill>
              </a:rPr>
              <a:t> </a:t>
            </a:r>
            <a:r>
              <a:rPr lang="pl-PL" sz="1400" b="1" dirty="0" err="1">
                <a:solidFill>
                  <a:schemeClr val="bg1"/>
                </a:solidFill>
              </a:rPr>
              <a:t>work</a:t>
            </a:r>
            <a:r>
              <a:rPr lang="pl-PL" sz="1400" b="1" dirty="0">
                <a:solidFill>
                  <a:schemeClr val="bg1"/>
                </a:solidFill>
              </a:rPr>
              <a:t> </a:t>
            </a:r>
            <a:r>
              <a:rPr lang="pl-PL" sz="1400" b="1" dirty="0" err="1">
                <a:solidFill>
                  <a:schemeClr val="bg1"/>
                </a:solidFill>
              </a:rPr>
              <a:t>experience</a:t>
            </a:r>
            <a:r>
              <a:rPr lang="pl-PL" sz="1400" b="1" dirty="0">
                <a:solidFill>
                  <a:schemeClr val="bg1"/>
                </a:solidFill>
              </a:rPr>
              <a:t>,</a:t>
            </a:r>
          </a:p>
        </p:txBody>
      </p:sp>
      <p:sp>
        <p:nvSpPr>
          <p:cNvPr id="13" name="Prostokąt 12">
            <a:extLst>
              <a:ext uri="{FF2B5EF4-FFF2-40B4-BE49-F238E27FC236}">
                <a16:creationId xmlns:a16="http://schemas.microsoft.com/office/drawing/2014/main" id="{26BE25DC-87AB-47DF-826B-BA6A12EE8E94}"/>
              </a:ext>
            </a:extLst>
          </p:cNvPr>
          <p:cNvSpPr/>
          <p:nvPr/>
        </p:nvSpPr>
        <p:spPr>
          <a:xfrm>
            <a:off x="6393109" y="3983102"/>
            <a:ext cx="5348567" cy="449711"/>
          </a:xfrm>
          <a:prstGeom prst="rect">
            <a:avLst/>
          </a:prstGeom>
          <a:solidFill>
            <a:srgbClr val="FBA103"/>
          </a:solidFill>
        </p:spPr>
        <p:txBody>
          <a:bodyPr wrap="square" lIns="180000" tIns="108000" rIns="252000" bIns="108000">
            <a:spAutoFit/>
          </a:bodyPr>
          <a:lstStyle/>
          <a:p>
            <a:pPr marL="285750" indent="-285750">
              <a:lnSpc>
                <a:spcPct val="114000"/>
              </a:lnSpc>
              <a:buBlip>
                <a:blip r:embed="rId3"/>
              </a:buBlip>
            </a:pPr>
            <a:r>
              <a:rPr lang="en-GB" sz="1400" b="1" dirty="0">
                <a:solidFill>
                  <a:schemeClr val="bg1"/>
                </a:solidFill>
              </a:rPr>
              <a:t>independently guides the learning process</a:t>
            </a:r>
            <a:r>
              <a:rPr lang="pl-PL" sz="1400" b="1" dirty="0">
                <a:solidFill>
                  <a:schemeClr val="bg1"/>
                </a:solidFill>
              </a:rPr>
              <a:t>,</a:t>
            </a:r>
          </a:p>
        </p:txBody>
      </p:sp>
      <p:sp>
        <p:nvSpPr>
          <p:cNvPr id="14" name="Prostokąt 13">
            <a:extLst>
              <a:ext uri="{FF2B5EF4-FFF2-40B4-BE49-F238E27FC236}">
                <a16:creationId xmlns:a16="http://schemas.microsoft.com/office/drawing/2014/main" id="{4B60CDB0-0322-4BC4-8DAB-D0E9576691DC}"/>
              </a:ext>
            </a:extLst>
          </p:cNvPr>
          <p:cNvSpPr/>
          <p:nvPr/>
        </p:nvSpPr>
        <p:spPr>
          <a:xfrm>
            <a:off x="6393109" y="4546942"/>
            <a:ext cx="5348567" cy="695291"/>
          </a:xfrm>
          <a:prstGeom prst="rect">
            <a:avLst/>
          </a:prstGeom>
          <a:solidFill>
            <a:srgbClr val="FBA103"/>
          </a:solidFill>
        </p:spPr>
        <p:txBody>
          <a:bodyPr wrap="square" lIns="180000" tIns="108000" rIns="252000" bIns="108000">
            <a:spAutoFit/>
          </a:bodyPr>
          <a:lstStyle/>
          <a:p>
            <a:pPr marL="285750" indent="-285750">
              <a:lnSpc>
                <a:spcPct val="114000"/>
              </a:lnSpc>
              <a:buBlip>
                <a:blip r:embed="rId3"/>
              </a:buBlip>
            </a:pPr>
            <a:r>
              <a:rPr lang="en-GB" sz="1400" b="1" dirty="0">
                <a:solidFill>
                  <a:schemeClr val="bg1"/>
                </a:solidFill>
              </a:rPr>
              <a:t>His educational needs arise from changing employment conditions and opportunities,</a:t>
            </a:r>
            <a:endParaRPr lang="pl-PL" sz="1400" b="1" dirty="0">
              <a:solidFill>
                <a:schemeClr val="bg1"/>
              </a:solidFill>
            </a:endParaRPr>
          </a:p>
        </p:txBody>
      </p:sp>
      <p:sp>
        <p:nvSpPr>
          <p:cNvPr id="15" name="Prostokąt 14">
            <a:extLst>
              <a:ext uri="{FF2B5EF4-FFF2-40B4-BE49-F238E27FC236}">
                <a16:creationId xmlns:a16="http://schemas.microsoft.com/office/drawing/2014/main" id="{3A2E5CAD-F4BE-4FF8-996D-F02BAB8D06D7}"/>
              </a:ext>
            </a:extLst>
          </p:cNvPr>
          <p:cNvSpPr/>
          <p:nvPr/>
        </p:nvSpPr>
        <p:spPr>
          <a:xfrm>
            <a:off x="6393109" y="5356362"/>
            <a:ext cx="5348567" cy="449711"/>
          </a:xfrm>
          <a:prstGeom prst="rect">
            <a:avLst/>
          </a:prstGeom>
          <a:solidFill>
            <a:srgbClr val="FBA103"/>
          </a:solidFill>
        </p:spPr>
        <p:txBody>
          <a:bodyPr wrap="square" lIns="180000" tIns="108000" rIns="252000" bIns="108000">
            <a:spAutoFit/>
          </a:bodyPr>
          <a:lstStyle/>
          <a:p>
            <a:pPr marL="285750" indent="-285750">
              <a:lnSpc>
                <a:spcPct val="114000"/>
              </a:lnSpc>
              <a:buBlip>
                <a:blip r:embed="rId3"/>
              </a:buBlip>
            </a:pPr>
            <a:r>
              <a:rPr lang="pl-PL" sz="1400" b="1" dirty="0">
                <a:solidFill>
                  <a:schemeClr val="bg1"/>
                </a:solidFill>
              </a:rPr>
              <a:t>Has </a:t>
            </a:r>
            <a:r>
              <a:rPr lang="pl-PL" sz="1400" b="1" dirty="0" err="1">
                <a:solidFill>
                  <a:schemeClr val="bg1"/>
                </a:solidFill>
              </a:rPr>
              <a:t>internal</a:t>
            </a:r>
            <a:r>
              <a:rPr lang="pl-PL" sz="1400" b="1" dirty="0">
                <a:solidFill>
                  <a:schemeClr val="bg1"/>
                </a:solidFill>
              </a:rPr>
              <a:t> </a:t>
            </a:r>
            <a:r>
              <a:rPr lang="pl-PL" sz="1400" b="1" dirty="0" err="1">
                <a:solidFill>
                  <a:schemeClr val="bg1"/>
                </a:solidFill>
              </a:rPr>
              <a:t>motivation</a:t>
            </a:r>
            <a:r>
              <a:rPr lang="pl-PL" sz="1400" b="1" dirty="0">
                <a:solidFill>
                  <a:schemeClr val="bg1"/>
                </a:solidFill>
              </a:rPr>
              <a:t>.</a:t>
            </a:r>
          </a:p>
        </p:txBody>
      </p:sp>
      <p:sp>
        <p:nvSpPr>
          <p:cNvPr id="16" name="Trójkąt prostokątny 15">
            <a:extLst>
              <a:ext uri="{FF2B5EF4-FFF2-40B4-BE49-F238E27FC236}">
                <a16:creationId xmlns:a16="http://schemas.microsoft.com/office/drawing/2014/main" id="{AD484C96-6C2A-4340-B971-706B9B445FA7}"/>
              </a:ext>
            </a:extLst>
          </p:cNvPr>
          <p:cNvSpPr/>
          <p:nvPr/>
        </p:nvSpPr>
        <p:spPr>
          <a:xfrm rot="10800000">
            <a:off x="5916281" y="2580558"/>
            <a:ext cx="270878" cy="200370"/>
          </a:xfrm>
          <a:prstGeom prst="rtTriangle">
            <a:avLst/>
          </a:prstGeom>
          <a:solidFill>
            <a:srgbClr val="1918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Tree>
    <p:extLst>
      <p:ext uri="{BB962C8B-B14F-4D97-AF65-F5344CB8AC3E}">
        <p14:creationId xmlns:p14="http://schemas.microsoft.com/office/powerpoint/2010/main" val="1972688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517ADAEC-9AF7-49E1-B867-5840C395DABB}"/>
              </a:ext>
            </a:extLst>
          </p:cNvPr>
          <p:cNvPicPr>
            <a:picLocks noChangeAspect="1"/>
          </p:cNvPicPr>
          <p:nvPr/>
        </p:nvPicPr>
        <p:blipFill rotWithShape="1">
          <a:blip r:embed="rId2">
            <a:extLst>
              <a:ext uri="{28A0092B-C50C-407E-A947-70E740481C1C}">
                <a14:useLocalDpi xmlns:a14="http://schemas.microsoft.com/office/drawing/2010/main" val="0"/>
              </a:ext>
            </a:extLst>
          </a:blip>
          <a:srcRect l="8277" r="43449"/>
          <a:stretch/>
        </p:blipFill>
        <p:spPr>
          <a:xfrm>
            <a:off x="-1" y="1400058"/>
            <a:ext cx="3503713" cy="4837253"/>
          </a:xfrm>
          <a:prstGeom prst="rect">
            <a:avLst/>
          </a:prstGeom>
        </p:spPr>
      </p:pic>
      <p:sp>
        <p:nvSpPr>
          <p:cNvPr id="10" name="Prostokąt 9">
            <a:extLst>
              <a:ext uri="{FF2B5EF4-FFF2-40B4-BE49-F238E27FC236}">
                <a16:creationId xmlns:a16="http://schemas.microsoft.com/office/drawing/2014/main" id="{32F07171-636A-4A0D-AE27-E7B74646C79B}"/>
              </a:ext>
            </a:extLst>
          </p:cNvPr>
          <p:cNvSpPr/>
          <p:nvPr/>
        </p:nvSpPr>
        <p:spPr>
          <a:xfrm>
            <a:off x="3503712" y="1400059"/>
            <a:ext cx="8688288" cy="48372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721849"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RAISING QUALIFICATIONS- ADULTS</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15</a:t>
            </a:fld>
            <a:endParaRPr lang="en-US" altLang="pl-PL"/>
          </a:p>
        </p:txBody>
      </p:sp>
      <p:pic>
        <p:nvPicPr>
          <p:cNvPr id="11" name="Obraz 10">
            <a:extLst>
              <a:ext uri="{FF2B5EF4-FFF2-40B4-BE49-F238E27FC236}">
                <a16:creationId xmlns:a16="http://schemas.microsoft.com/office/drawing/2014/main" id="{18FD945A-9861-4ABE-B64F-A0D19DDA00AB}"/>
              </a:ext>
            </a:extLst>
          </p:cNvPr>
          <p:cNvPicPr>
            <a:picLocks noChangeAspect="1"/>
          </p:cNvPicPr>
          <p:nvPr/>
        </p:nvPicPr>
        <p:blipFill>
          <a:blip r:embed="rId3"/>
          <a:stretch>
            <a:fillRect/>
          </a:stretch>
        </p:blipFill>
        <p:spPr>
          <a:xfrm flipH="1">
            <a:off x="3503712" y="1390420"/>
            <a:ext cx="360043" cy="4837253"/>
          </a:xfrm>
          <a:prstGeom prst="rect">
            <a:avLst/>
          </a:prstGeom>
        </p:spPr>
      </p:pic>
      <p:sp>
        <p:nvSpPr>
          <p:cNvPr id="12" name="Prostokąt 11">
            <a:extLst>
              <a:ext uri="{FF2B5EF4-FFF2-40B4-BE49-F238E27FC236}">
                <a16:creationId xmlns:a16="http://schemas.microsoft.com/office/drawing/2014/main" id="{8075DE02-4A56-41AB-B8FA-0ADF5D9F13B8}"/>
              </a:ext>
            </a:extLst>
          </p:cNvPr>
          <p:cNvSpPr/>
          <p:nvPr/>
        </p:nvSpPr>
        <p:spPr>
          <a:xfrm>
            <a:off x="4151784" y="1655797"/>
            <a:ext cx="7272808" cy="4062651"/>
          </a:xfrm>
          <a:prstGeom prst="rect">
            <a:avLst/>
          </a:prstGeom>
        </p:spPr>
        <p:txBody>
          <a:bodyPr wrap="square">
            <a:spAutoFit/>
          </a:bodyPr>
          <a:lstStyle/>
          <a:p>
            <a:pPr>
              <a:spcAft>
                <a:spcPts val="1800"/>
              </a:spcAft>
            </a:pPr>
            <a:r>
              <a:rPr lang="pl-PL" sz="2000" b="1" dirty="0">
                <a:solidFill>
                  <a:srgbClr val="FF8803"/>
                </a:solidFill>
              </a:rPr>
              <a:t>CHARACTERISTICS OF LEARNING ADULTS</a:t>
            </a:r>
            <a:endParaRPr lang="pl-PL" dirty="0">
              <a:solidFill>
                <a:schemeClr val="tx1">
                  <a:lumMod val="75000"/>
                  <a:lumOff val="25000"/>
                </a:schemeClr>
              </a:solidFill>
            </a:endParaRPr>
          </a:p>
          <a:p>
            <a:pPr marL="285750" indent="-285750">
              <a:spcAft>
                <a:spcPts val="1200"/>
              </a:spcAft>
              <a:buBlip>
                <a:blip r:embed="rId4"/>
              </a:buBlip>
            </a:pPr>
            <a:r>
              <a:rPr lang="en-GB" altLang="pl-PL" sz="1700" dirty="0">
                <a:solidFill>
                  <a:schemeClr val="tx1">
                    <a:lumMod val="75000"/>
                    <a:lumOff val="25000"/>
                  </a:schemeClr>
                </a:solidFill>
              </a:rPr>
              <a:t>different levels of life and professional experience and different age,</a:t>
            </a:r>
          </a:p>
          <a:p>
            <a:pPr marL="285750" indent="-285750">
              <a:spcAft>
                <a:spcPts val="1200"/>
              </a:spcAft>
              <a:buBlip>
                <a:blip r:embed="rId4"/>
              </a:buBlip>
            </a:pPr>
            <a:r>
              <a:rPr lang="en-GB" altLang="pl-PL" sz="1700" dirty="0">
                <a:solidFill>
                  <a:schemeClr val="tx1">
                    <a:lumMod val="75000"/>
                    <a:lumOff val="25000"/>
                  </a:schemeClr>
                </a:solidFill>
              </a:rPr>
              <a:t>diversified educational activity,</a:t>
            </a:r>
          </a:p>
          <a:p>
            <a:pPr marL="285750" indent="-285750">
              <a:spcAft>
                <a:spcPts val="1200"/>
              </a:spcAft>
              <a:buBlip>
                <a:blip r:embed="rId4"/>
              </a:buBlip>
            </a:pPr>
            <a:r>
              <a:rPr lang="en-GB" altLang="pl-PL" sz="1700" dirty="0">
                <a:solidFill>
                  <a:schemeClr val="tx1">
                    <a:lumMod val="75000"/>
                    <a:lumOff val="25000"/>
                  </a:schemeClr>
                </a:solidFill>
              </a:rPr>
              <a:t>different habits regarding styles, techniques and learning skills,</a:t>
            </a:r>
          </a:p>
          <a:p>
            <a:pPr marL="285750" indent="-285750">
              <a:spcAft>
                <a:spcPts val="1200"/>
              </a:spcAft>
              <a:buBlip>
                <a:blip r:embed="rId4"/>
              </a:buBlip>
            </a:pPr>
            <a:r>
              <a:rPr lang="en-GB" altLang="pl-PL" sz="1700" dirty="0">
                <a:solidFill>
                  <a:schemeClr val="tx1">
                    <a:lumMod val="75000"/>
                    <a:lumOff val="25000"/>
                  </a:schemeClr>
                </a:solidFill>
              </a:rPr>
              <a:t>already formed professional habits and attitudes towards work,</a:t>
            </a:r>
          </a:p>
          <a:p>
            <a:pPr marL="285750" indent="-285750">
              <a:spcAft>
                <a:spcPts val="1200"/>
              </a:spcAft>
              <a:buBlip>
                <a:blip r:embed="rId4"/>
              </a:buBlip>
            </a:pPr>
            <a:r>
              <a:rPr lang="en-GB" altLang="pl-PL" sz="1700" dirty="0">
                <a:solidFill>
                  <a:schemeClr val="tx1">
                    <a:lumMod val="75000"/>
                    <a:lumOff val="25000"/>
                  </a:schemeClr>
                </a:solidFill>
              </a:rPr>
              <a:t>lack of time resulting from professional and family responsibilities,</a:t>
            </a:r>
          </a:p>
          <a:p>
            <a:pPr marL="285750" indent="-285750">
              <a:spcAft>
                <a:spcPts val="1200"/>
              </a:spcAft>
              <a:buBlip>
                <a:blip r:embed="rId4"/>
              </a:buBlip>
            </a:pPr>
            <a:r>
              <a:rPr lang="en-GB" altLang="pl-PL" sz="1700" dirty="0">
                <a:solidFill>
                  <a:schemeClr val="tx1">
                    <a:lumMod val="75000"/>
                    <a:lumOff val="25000"/>
                  </a:schemeClr>
                </a:solidFill>
              </a:rPr>
              <a:t>the practical dimension of decisions regarding professional development or the beginning of education,</a:t>
            </a:r>
          </a:p>
          <a:p>
            <a:pPr marL="285750" indent="-285750">
              <a:spcAft>
                <a:spcPts val="1200"/>
              </a:spcAft>
              <a:buBlip>
                <a:blip r:embed="rId4"/>
              </a:buBlip>
            </a:pPr>
            <a:r>
              <a:rPr lang="en-GB" altLang="pl-PL" sz="1700" dirty="0">
                <a:solidFill>
                  <a:schemeClr val="tx1">
                    <a:lumMod val="75000"/>
                    <a:lumOff val="25000"/>
                  </a:schemeClr>
                </a:solidFill>
              </a:rPr>
              <a:t>the skill of abstract thinking,</a:t>
            </a:r>
          </a:p>
          <a:p>
            <a:pPr marL="285750" indent="-285750">
              <a:spcAft>
                <a:spcPts val="1200"/>
              </a:spcAft>
              <a:buBlip>
                <a:blip r:embed="rId4"/>
              </a:buBlip>
            </a:pPr>
            <a:r>
              <a:rPr lang="en-GB" altLang="pl-PL" sz="1700" dirty="0">
                <a:solidFill>
                  <a:schemeClr val="tx1">
                    <a:lumMod val="75000"/>
                    <a:lumOff val="25000"/>
                  </a:schemeClr>
                </a:solidFill>
              </a:rPr>
              <a:t>ability to </a:t>
            </a:r>
            <a:r>
              <a:rPr lang="pl-PL" altLang="pl-PL" sz="1700" dirty="0">
                <a:solidFill>
                  <a:schemeClr val="tx1">
                    <a:lumMod val="75000"/>
                    <a:lumOff val="25000"/>
                  </a:schemeClr>
                </a:solidFill>
              </a:rPr>
              <a:t>f</a:t>
            </a:r>
            <a:r>
              <a:rPr lang="en-GB" altLang="pl-PL" sz="1700" dirty="0" err="1">
                <a:solidFill>
                  <a:schemeClr val="tx1">
                    <a:lumMod val="75000"/>
                    <a:lumOff val="25000"/>
                  </a:schemeClr>
                </a:solidFill>
              </a:rPr>
              <a:t>ocus</a:t>
            </a:r>
            <a:r>
              <a:rPr lang="pl-PL" altLang="pl-PL" sz="1700" dirty="0">
                <a:solidFill>
                  <a:schemeClr val="tx1">
                    <a:lumMod val="75000"/>
                    <a:lumOff val="25000"/>
                  </a:schemeClr>
                </a:solidFill>
              </a:rPr>
              <a:t>.</a:t>
            </a:r>
          </a:p>
        </p:txBody>
      </p:sp>
    </p:spTree>
    <p:extLst>
      <p:ext uri="{BB962C8B-B14F-4D97-AF65-F5344CB8AC3E}">
        <p14:creationId xmlns:p14="http://schemas.microsoft.com/office/powerpoint/2010/main" val="630162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Akcji, WspÃ³Åpraca, Koledzy, Firmy, PiÄÅÄ Guz, Partner">
            <a:extLst>
              <a:ext uri="{FF2B5EF4-FFF2-40B4-BE49-F238E27FC236}">
                <a16:creationId xmlns:a16="http://schemas.microsoft.com/office/drawing/2014/main" id="{59DCD796-DC1D-430A-829D-9C2221270E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72" r="35484"/>
          <a:stretch/>
        </p:blipFill>
        <p:spPr bwMode="auto">
          <a:xfrm>
            <a:off x="-14808" y="1400059"/>
            <a:ext cx="3600400" cy="4846891"/>
          </a:xfrm>
          <a:prstGeom prst="rect">
            <a:avLst/>
          </a:prstGeom>
          <a:noFill/>
          <a:extLst>
            <a:ext uri="{909E8E84-426E-40DD-AFC4-6F175D3DCCD1}">
              <a14:hiddenFill xmlns:a14="http://schemas.microsoft.com/office/drawing/2010/main">
                <a:solidFill>
                  <a:srgbClr val="FFFFFF"/>
                </a:solidFill>
              </a14:hiddenFill>
            </a:ext>
          </a:extLst>
        </p:spPr>
      </p:pic>
      <p:sp>
        <p:nvSpPr>
          <p:cNvPr id="3" name="Prostokąt 2">
            <a:extLst>
              <a:ext uri="{FF2B5EF4-FFF2-40B4-BE49-F238E27FC236}">
                <a16:creationId xmlns:a16="http://schemas.microsoft.com/office/drawing/2014/main" id="{1053E2CC-5C72-4AF1-8C41-F4B95D11063D}"/>
              </a:ext>
            </a:extLst>
          </p:cNvPr>
          <p:cNvSpPr/>
          <p:nvPr/>
        </p:nvSpPr>
        <p:spPr>
          <a:xfrm>
            <a:off x="3503712" y="1400059"/>
            <a:ext cx="8688288" cy="48372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721849"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err="1">
                <a:solidFill>
                  <a:schemeClr val="tx1">
                    <a:lumMod val="75000"/>
                    <a:lumOff val="25000"/>
                  </a:schemeClr>
                </a:solidFill>
              </a:rPr>
              <a:t>RAISING</a:t>
            </a:r>
            <a:r>
              <a:rPr lang="pl-PL" sz="2800" b="1" dirty="0">
                <a:solidFill>
                  <a:schemeClr val="tx1">
                    <a:lumMod val="75000"/>
                    <a:lumOff val="25000"/>
                  </a:schemeClr>
                </a:solidFill>
              </a:rPr>
              <a:t> </a:t>
            </a:r>
            <a:r>
              <a:rPr lang="pl-PL" sz="2800" b="1" dirty="0" err="1">
                <a:solidFill>
                  <a:schemeClr val="tx1">
                    <a:lumMod val="75000"/>
                    <a:lumOff val="25000"/>
                  </a:schemeClr>
                </a:solidFill>
              </a:rPr>
              <a:t>QUALIFICATIONS</a:t>
            </a:r>
            <a:r>
              <a:rPr lang="pl-PL" sz="2800" b="1" dirty="0">
                <a:solidFill>
                  <a:schemeClr val="tx1">
                    <a:lumMod val="75000"/>
                    <a:lumOff val="25000"/>
                  </a:schemeClr>
                </a:solidFill>
              </a:rPr>
              <a:t> -</a:t>
            </a:r>
            <a:r>
              <a:rPr lang="pl-PL" sz="2800" b="1" dirty="0" err="1">
                <a:solidFill>
                  <a:schemeClr val="tx1">
                    <a:lumMod val="75000"/>
                    <a:lumOff val="25000"/>
                  </a:schemeClr>
                </a:solidFill>
              </a:rPr>
              <a:t>ADULTS</a:t>
            </a:r>
            <a:endParaRPr lang="pl-PL" sz="2800" b="1" dirty="0">
              <a:solidFill>
                <a:schemeClr val="tx1">
                  <a:lumMod val="75000"/>
                  <a:lumOff val="25000"/>
                </a:schemeClr>
              </a:solidFill>
            </a:endParaRP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16</a:t>
            </a:fld>
            <a:endParaRPr lang="en-US" altLang="pl-PL"/>
          </a:p>
        </p:txBody>
      </p:sp>
      <p:pic>
        <p:nvPicPr>
          <p:cNvPr id="6" name="Obraz 5">
            <a:extLst>
              <a:ext uri="{FF2B5EF4-FFF2-40B4-BE49-F238E27FC236}">
                <a16:creationId xmlns:a16="http://schemas.microsoft.com/office/drawing/2014/main" id="{4B9F91A3-F6E1-461B-BBC9-D2334E3DCEC3}"/>
              </a:ext>
            </a:extLst>
          </p:cNvPr>
          <p:cNvPicPr>
            <a:picLocks noChangeAspect="1"/>
          </p:cNvPicPr>
          <p:nvPr/>
        </p:nvPicPr>
        <p:blipFill>
          <a:blip r:embed="rId3"/>
          <a:stretch>
            <a:fillRect/>
          </a:stretch>
        </p:blipFill>
        <p:spPr>
          <a:xfrm flipH="1">
            <a:off x="3503712" y="1390420"/>
            <a:ext cx="360043" cy="4837253"/>
          </a:xfrm>
          <a:prstGeom prst="rect">
            <a:avLst/>
          </a:prstGeom>
        </p:spPr>
      </p:pic>
      <p:sp>
        <p:nvSpPr>
          <p:cNvPr id="9" name="Prostokąt 8">
            <a:extLst>
              <a:ext uri="{FF2B5EF4-FFF2-40B4-BE49-F238E27FC236}">
                <a16:creationId xmlns:a16="http://schemas.microsoft.com/office/drawing/2014/main" id="{EE6D30AC-D795-48DD-8057-CFE95326A745}"/>
              </a:ext>
            </a:extLst>
          </p:cNvPr>
          <p:cNvSpPr/>
          <p:nvPr/>
        </p:nvSpPr>
        <p:spPr>
          <a:xfrm>
            <a:off x="4151784" y="1526365"/>
            <a:ext cx="7632848" cy="4586768"/>
          </a:xfrm>
          <a:prstGeom prst="rect">
            <a:avLst/>
          </a:prstGeom>
        </p:spPr>
        <p:txBody>
          <a:bodyPr wrap="square">
            <a:spAutoFit/>
          </a:bodyPr>
          <a:lstStyle/>
          <a:p>
            <a:pPr>
              <a:spcAft>
                <a:spcPts val="1200"/>
              </a:spcAft>
            </a:pPr>
            <a:r>
              <a:rPr lang="pl-PL" sz="2000" b="1" dirty="0">
                <a:solidFill>
                  <a:srgbClr val="FF8803"/>
                </a:solidFill>
              </a:rPr>
              <a:t>ADULTS LEARN BEST WHEN:</a:t>
            </a:r>
            <a:endParaRPr lang="pl-PL" dirty="0">
              <a:solidFill>
                <a:schemeClr val="tx1">
                  <a:lumMod val="75000"/>
                  <a:lumOff val="25000"/>
                </a:schemeClr>
              </a:solidFill>
            </a:endParaRPr>
          </a:p>
          <a:p>
            <a:pPr marL="285750" indent="-285750">
              <a:lnSpc>
                <a:spcPct val="114000"/>
              </a:lnSpc>
              <a:spcBef>
                <a:spcPts val="300"/>
              </a:spcBef>
              <a:spcAft>
                <a:spcPts val="300"/>
              </a:spcAft>
              <a:buBlip>
                <a:blip r:embed="rId4"/>
              </a:buBlip>
            </a:pPr>
            <a:r>
              <a:rPr lang="en-GB" dirty="0">
                <a:solidFill>
                  <a:schemeClr val="tx1">
                    <a:lumMod val="75000"/>
                    <a:lumOff val="25000"/>
                  </a:schemeClr>
                </a:solidFill>
              </a:rPr>
              <a:t>they can speak without fear of criticism,</a:t>
            </a:r>
          </a:p>
          <a:p>
            <a:pPr marL="285750" indent="-285750">
              <a:lnSpc>
                <a:spcPct val="114000"/>
              </a:lnSpc>
              <a:spcBef>
                <a:spcPts val="300"/>
              </a:spcBef>
              <a:spcAft>
                <a:spcPts val="300"/>
              </a:spcAft>
              <a:buBlip>
                <a:blip r:embed="rId4"/>
              </a:buBlip>
            </a:pPr>
            <a:r>
              <a:rPr lang="en-GB" dirty="0">
                <a:solidFill>
                  <a:schemeClr val="tx1">
                    <a:lumMod val="75000"/>
                    <a:lumOff val="25000"/>
                  </a:schemeClr>
                </a:solidFill>
              </a:rPr>
              <a:t>they can make mistakes,</a:t>
            </a:r>
          </a:p>
          <a:p>
            <a:pPr marL="285750" indent="-285750">
              <a:lnSpc>
                <a:spcPct val="114000"/>
              </a:lnSpc>
              <a:spcBef>
                <a:spcPts val="300"/>
              </a:spcBef>
              <a:spcAft>
                <a:spcPts val="300"/>
              </a:spcAft>
              <a:buBlip>
                <a:blip r:embed="rId4"/>
              </a:buBlip>
            </a:pPr>
            <a:r>
              <a:rPr lang="pl-PL" dirty="0">
                <a:solidFill>
                  <a:schemeClr val="tx1">
                    <a:lumMod val="75000"/>
                    <a:lumOff val="25000"/>
                  </a:schemeClr>
                </a:solidFill>
              </a:rPr>
              <a:t>t</a:t>
            </a:r>
            <a:r>
              <a:rPr lang="en-GB" dirty="0">
                <a:solidFill>
                  <a:schemeClr val="tx1">
                    <a:lumMod val="75000"/>
                    <a:lumOff val="25000"/>
                  </a:schemeClr>
                </a:solidFill>
              </a:rPr>
              <a:t>hey have an impact on the course of the training, they see a practical and measurable aspect of raising</a:t>
            </a:r>
          </a:p>
          <a:p>
            <a:pPr marL="285750" indent="-285750">
              <a:lnSpc>
                <a:spcPct val="114000"/>
              </a:lnSpc>
              <a:spcBef>
                <a:spcPts val="300"/>
              </a:spcBef>
              <a:spcAft>
                <a:spcPts val="300"/>
              </a:spcAft>
              <a:buBlip>
                <a:blip r:embed="rId4"/>
              </a:buBlip>
            </a:pPr>
            <a:r>
              <a:rPr lang="en-GB" dirty="0">
                <a:solidFill>
                  <a:schemeClr val="tx1">
                    <a:lumMod val="75000"/>
                    <a:lumOff val="25000"/>
                  </a:schemeClr>
                </a:solidFill>
              </a:rPr>
              <a:t>they are accepted in the environment in which they learn,</a:t>
            </a:r>
          </a:p>
          <a:p>
            <a:pPr marL="285750" indent="-285750">
              <a:lnSpc>
                <a:spcPct val="114000"/>
              </a:lnSpc>
              <a:spcBef>
                <a:spcPts val="300"/>
              </a:spcBef>
              <a:spcAft>
                <a:spcPts val="300"/>
              </a:spcAft>
              <a:buBlip>
                <a:blip r:embed="rId4"/>
              </a:buBlip>
            </a:pPr>
            <a:r>
              <a:rPr lang="pl-PL" dirty="0">
                <a:solidFill>
                  <a:schemeClr val="tx1">
                    <a:lumMod val="75000"/>
                    <a:lumOff val="25000"/>
                  </a:schemeClr>
                </a:solidFill>
              </a:rPr>
              <a:t>t</a:t>
            </a:r>
            <a:r>
              <a:rPr lang="en-GB" dirty="0">
                <a:solidFill>
                  <a:schemeClr val="tx1">
                    <a:lumMod val="75000"/>
                    <a:lumOff val="25000"/>
                  </a:schemeClr>
                </a:solidFill>
              </a:rPr>
              <a:t>hey are actively involved in the learning process by sharing ideas, impressions and variants of solutions,</a:t>
            </a:r>
          </a:p>
          <a:p>
            <a:pPr marL="285750" indent="-285750">
              <a:lnSpc>
                <a:spcPct val="114000"/>
              </a:lnSpc>
              <a:spcBef>
                <a:spcPts val="300"/>
              </a:spcBef>
              <a:spcAft>
                <a:spcPts val="300"/>
              </a:spcAft>
              <a:buBlip>
                <a:blip r:embed="rId4"/>
              </a:buBlip>
            </a:pPr>
            <a:r>
              <a:rPr lang="en-GB" dirty="0">
                <a:solidFill>
                  <a:schemeClr val="tx1">
                    <a:lumMod val="75000"/>
                    <a:lumOff val="25000"/>
                  </a:schemeClr>
                </a:solidFill>
              </a:rPr>
              <a:t>they understand the value and meaning of what they are learning,</a:t>
            </a:r>
          </a:p>
          <a:p>
            <a:pPr marL="285750" indent="-285750">
              <a:lnSpc>
                <a:spcPct val="114000"/>
              </a:lnSpc>
              <a:spcBef>
                <a:spcPts val="300"/>
              </a:spcBef>
              <a:spcAft>
                <a:spcPts val="300"/>
              </a:spcAft>
              <a:buBlip>
                <a:blip r:embed="rId4"/>
              </a:buBlip>
            </a:pPr>
            <a:r>
              <a:rPr lang="en-GB" dirty="0">
                <a:solidFill>
                  <a:schemeClr val="tx1">
                    <a:lumMod val="75000"/>
                    <a:lumOff val="25000"/>
                  </a:schemeClr>
                </a:solidFill>
              </a:rPr>
              <a:t>they solve real problems on the training, and not only implement theoretical content,</a:t>
            </a:r>
          </a:p>
          <a:p>
            <a:pPr marL="285750" indent="-285750">
              <a:lnSpc>
                <a:spcPct val="114000"/>
              </a:lnSpc>
              <a:spcBef>
                <a:spcPts val="300"/>
              </a:spcBef>
              <a:spcAft>
                <a:spcPts val="300"/>
              </a:spcAft>
              <a:buBlip>
                <a:blip r:embed="rId4"/>
              </a:buBlip>
            </a:pPr>
            <a:r>
              <a:rPr lang="en-GB" dirty="0">
                <a:solidFill>
                  <a:schemeClr val="tx1">
                    <a:lumMod val="75000"/>
                    <a:lumOff val="25000"/>
                  </a:schemeClr>
                </a:solidFill>
              </a:rPr>
              <a:t>they have the opportunity to refer to their own experience.</a:t>
            </a:r>
            <a:endParaRPr lang="pl-PL" dirty="0">
              <a:solidFill>
                <a:schemeClr val="tx1">
                  <a:lumMod val="75000"/>
                  <a:lumOff val="25000"/>
                </a:schemeClr>
              </a:solidFill>
            </a:endParaRPr>
          </a:p>
        </p:txBody>
      </p:sp>
    </p:spTree>
    <p:extLst>
      <p:ext uri="{BB962C8B-B14F-4D97-AF65-F5344CB8AC3E}">
        <p14:creationId xmlns:p14="http://schemas.microsoft.com/office/powerpoint/2010/main" val="2813721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rostokąt 12">
            <a:extLst>
              <a:ext uri="{FF2B5EF4-FFF2-40B4-BE49-F238E27FC236}">
                <a16:creationId xmlns:a16="http://schemas.microsoft.com/office/drawing/2014/main" id="{AB05FA98-BE44-48C0-83AC-AC968A400CA2}"/>
              </a:ext>
            </a:extLst>
          </p:cNvPr>
          <p:cNvSpPr/>
          <p:nvPr/>
        </p:nvSpPr>
        <p:spPr>
          <a:xfrm>
            <a:off x="5562224" y="2058526"/>
            <a:ext cx="6629776" cy="3314690"/>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721849"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RAISING QUALIFICATIONS- ADULTS</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17</a:t>
            </a:fld>
            <a:endParaRPr lang="en-US" altLang="pl-PL"/>
          </a:p>
        </p:txBody>
      </p:sp>
      <p:sp>
        <p:nvSpPr>
          <p:cNvPr id="8" name="Dymek mowy: prostokąt 7">
            <a:extLst>
              <a:ext uri="{FF2B5EF4-FFF2-40B4-BE49-F238E27FC236}">
                <a16:creationId xmlns:a16="http://schemas.microsoft.com/office/drawing/2014/main" id="{DE453456-8333-4018-9A54-2A354D919DFC}"/>
              </a:ext>
            </a:extLst>
          </p:cNvPr>
          <p:cNvSpPr/>
          <p:nvPr/>
        </p:nvSpPr>
        <p:spPr>
          <a:xfrm rot="5400000">
            <a:off x="7006363" y="584502"/>
            <a:ext cx="3711680" cy="6629776"/>
          </a:xfrm>
          <a:prstGeom prst="wedgeRectCallout">
            <a:avLst>
              <a:gd name="adj1" fmla="val -20591"/>
              <a:gd name="adj2" fmla="val 57208"/>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a:extLst>
              <a:ext uri="{FF2B5EF4-FFF2-40B4-BE49-F238E27FC236}">
                <a16:creationId xmlns:a16="http://schemas.microsoft.com/office/drawing/2014/main" id="{A46FA38C-F062-4238-87A0-385CFDBE4A64}"/>
              </a:ext>
            </a:extLst>
          </p:cNvPr>
          <p:cNvSpPr/>
          <p:nvPr/>
        </p:nvSpPr>
        <p:spPr>
          <a:xfrm>
            <a:off x="6096000" y="2367458"/>
            <a:ext cx="5688632" cy="3046988"/>
          </a:xfrm>
          <a:prstGeom prst="rect">
            <a:avLst/>
          </a:prstGeom>
        </p:spPr>
        <p:txBody>
          <a:bodyPr wrap="square">
            <a:spAutoFit/>
          </a:bodyPr>
          <a:lstStyle/>
          <a:p>
            <a:pPr>
              <a:spcBef>
                <a:spcPts val="600"/>
              </a:spcBef>
              <a:spcAft>
                <a:spcPts val="1200"/>
              </a:spcAft>
            </a:pPr>
            <a:r>
              <a:rPr lang="pl-PL" altLang="pl-PL" sz="2000" b="1" dirty="0">
                <a:solidFill>
                  <a:schemeClr val="tx1">
                    <a:lumMod val="75000"/>
                    <a:lumOff val="25000"/>
                  </a:schemeClr>
                </a:solidFill>
              </a:rPr>
              <a:t>THE METHODS OF ADULT LEARNING </a:t>
            </a:r>
            <a:r>
              <a:rPr lang="pl-PL" altLang="pl-PL" sz="2000" dirty="0">
                <a:solidFill>
                  <a:schemeClr val="tx1">
                    <a:lumMod val="75000"/>
                    <a:lumOff val="25000"/>
                  </a:schemeClr>
                </a:solidFill>
              </a:rPr>
              <a:t>do not </a:t>
            </a:r>
            <a:r>
              <a:rPr lang="pl-PL" altLang="pl-PL" sz="2000" dirty="0" err="1">
                <a:solidFill>
                  <a:schemeClr val="tx1">
                    <a:lumMod val="75000"/>
                    <a:lumOff val="25000"/>
                  </a:schemeClr>
                </a:solidFill>
              </a:rPr>
              <a:t>differ</a:t>
            </a:r>
            <a:r>
              <a:rPr lang="pl-PL" altLang="pl-PL" sz="2000" dirty="0">
                <a:solidFill>
                  <a:schemeClr val="tx1">
                    <a:lumMod val="75000"/>
                    <a:lumOff val="25000"/>
                  </a:schemeClr>
                </a:solidFill>
              </a:rPr>
              <a:t> much from learning-</a:t>
            </a:r>
            <a:r>
              <a:rPr lang="pl-PL" altLang="pl-PL" sz="2000" dirty="0" err="1">
                <a:solidFill>
                  <a:schemeClr val="tx1">
                    <a:lumMod val="75000"/>
                    <a:lumOff val="25000"/>
                  </a:schemeClr>
                </a:solidFill>
              </a:rPr>
              <a:t>teaching</a:t>
            </a:r>
            <a:r>
              <a:rPr lang="pl-PL" altLang="pl-PL" sz="2000" dirty="0">
                <a:solidFill>
                  <a:schemeClr val="tx1">
                    <a:lumMod val="75000"/>
                    <a:lumOff val="25000"/>
                  </a:schemeClr>
                </a:solidFill>
              </a:rPr>
              <a:t> </a:t>
            </a:r>
            <a:r>
              <a:rPr lang="pl-PL" altLang="pl-PL" sz="2000" dirty="0" err="1">
                <a:solidFill>
                  <a:schemeClr val="tx1">
                    <a:lumMod val="75000"/>
                    <a:lumOff val="25000"/>
                  </a:schemeClr>
                </a:solidFill>
              </a:rPr>
              <a:t>methods</a:t>
            </a:r>
            <a:r>
              <a:rPr lang="pl-PL" altLang="pl-PL" sz="2000" dirty="0">
                <a:solidFill>
                  <a:schemeClr val="tx1">
                    <a:lumMod val="75000"/>
                    <a:lumOff val="25000"/>
                  </a:schemeClr>
                </a:solidFill>
              </a:rPr>
              <a:t> of </a:t>
            </a:r>
            <a:r>
              <a:rPr lang="pl-PL" altLang="pl-PL" sz="2000" dirty="0" err="1">
                <a:solidFill>
                  <a:schemeClr val="tx1">
                    <a:lumMod val="75000"/>
                    <a:lumOff val="25000"/>
                  </a:schemeClr>
                </a:solidFill>
              </a:rPr>
              <a:t>young</a:t>
            </a:r>
            <a:r>
              <a:rPr lang="pl-PL" altLang="pl-PL" sz="2000" dirty="0">
                <a:solidFill>
                  <a:schemeClr val="tx1">
                    <a:lumMod val="75000"/>
                    <a:lumOff val="25000"/>
                  </a:schemeClr>
                </a:solidFill>
              </a:rPr>
              <a:t> </a:t>
            </a:r>
            <a:r>
              <a:rPr lang="pl-PL" altLang="pl-PL" sz="2000" dirty="0" err="1">
                <a:solidFill>
                  <a:schemeClr val="tx1">
                    <a:lumMod val="75000"/>
                    <a:lumOff val="25000"/>
                  </a:schemeClr>
                </a:solidFill>
              </a:rPr>
              <a:t>people</a:t>
            </a:r>
            <a:r>
              <a:rPr lang="pl-PL" altLang="pl-PL" sz="2000" dirty="0">
                <a:solidFill>
                  <a:schemeClr val="tx1">
                    <a:lumMod val="75000"/>
                    <a:lumOff val="25000"/>
                  </a:schemeClr>
                </a:solidFill>
              </a:rPr>
              <a:t>.</a:t>
            </a:r>
          </a:p>
          <a:p>
            <a:pPr>
              <a:spcBef>
                <a:spcPts val="600"/>
              </a:spcBef>
              <a:spcAft>
                <a:spcPts val="1200"/>
              </a:spcAft>
            </a:pPr>
            <a:r>
              <a:rPr lang="en-GB" altLang="pl-PL" b="1" dirty="0">
                <a:solidFill>
                  <a:schemeClr val="tx1">
                    <a:lumMod val="75000"/>
                    <a:lumOff val="25000"/>
                  </a:schemeClr>
                </a:solidFill>
              </a:rPr>
              <a:t>Adult learners achieve better results when:</a:t>
            </a:r>
          </a:p>
          <a:p>
            <a:pPr marL="285750" indent="-285750">
              <a:spcBef>
                <a:spcPts val="600"/>
              </a:spcBef>
              <a:spcAft>
                <a:spcPts val="1200"/>
              </a:spcAft>
              <a:buBlip>
                <a:blip r:embed="rId2"/>
              </a:buBlip>
            </a:pPr>
            <a:r>
              <a:rPr lang="en-GB" altLang="pl-PL" b="1" dirty="0">
                <a:solidFill>
                  <a:schemeClr val="bg1"/>
                </a:solidFill>
              </a:rPr>
              <a:t>they are treated individually,</a:t>
            </a:r>
          </a:p>
          <a:p>
            <a:pPr marL="285750" indent="-285750">
              <a:spcBef>
                <a:spcPts val="600"/>
              </a:spcBef>
              <a:spcAft>
                <a:spcPts val="1200"/>
              </a:spcAft>
              <a:buBlip>
                <a:blip r:embed="rId2"/>
              </a:buBlip>
            </a:pPr>
            <a:r>
              <a:rPr lang="en-GB" altLang="pl-PL" b="1" dirty="0">
                <a:solidFill>
                  <a:schemeClr val="bg1"/>
                </a:solidFill>
              </a:rPr>
              <a:t>have specific learning goals,</a:t>
            </a:r>
          </a:p>
          <a:p>
            <a:pPr marL="285750" indent="-285750">
              <a:spcBef>
                <a:spcPts val="600"/>
              </a:spcBef>
              <a:spcAft>
                <a:spcPts val="1200"/>
              </a:spcAft>
              <a:buBlip>
                <a:blip r:embed="rId2"/>
              </a:buBlip>
            </a:pPr>
            <a:r>
              <a:rPr lang="en-GB" altLang="pl-PL" b="1" dirty="0">
                <a:solidFill>
                  <a:schemeClr val="bg1"/>
                </a:solidFill>
              </a:rPr>
              <a:t>they optimally use time.</a:t>
            </a:r>
            <a:endParaRPr lang="pl-PL" altLang="pl-PL" b="1" dirty="0">
              <a:solidFill>
                <a:schemeClr val="bg1"/>
              </a:solidFill>
            </a:endParaRPr>
          </a:p>
        </p:txBody>
      </p:sp>
      <p:sp>
        <p:nvSpPr>
          <p:cNvPr id="3" name="Prostokąt 2">
            <a:extLst>
              <a:ext uri="{FF2B5EF4-FFF2-40B4-BE49-F238E27FC236}">
                <a16:creationId xmlns:a16="http://schemas.microsoft.com/office/drawing/2014/main" id="{8015516D-C46E-4D28-B9B7-37D80E61A0AF}"/>
              </a:ext>
            </a:extLst>
          </p:cNvPr>
          <p:cNvSpPr/>
          <p:nvPr/>
        </p:nvSpPr>
        <p:spPr>
          <a:xfrm>
            <a:off x="963095" y="5045114"/>
            <a:ext cx="3209020" cy="369332"/>
          </a:xfrm>
          <a:prstGeom prst="rect">
            <a:avLst/>
          </a:prstGeom>
        </p:spPr>
        <p:txBody>
          <a:bodyPr wrap="none">
            <a:spAutoFit/>
          </a:bodyPr>
          <a:lstStyle/>
          <a:p>
            <a:r>
              <a:rPr lang="pl-PL" b="1" dirty="0">
                <a:solidFill>
                  <a:srgbClr val="FF8803"/>
                </a:solidFill>
              </a:rPr>
              <a:t>METHODS OF ADULT LEARNING</a:t>
            </a:r>
          </a:p>
        </p:txBody>
      </p:sp>
      <p:pic>
        <p:nvPicPr>
          <p:cNvPr id="12" name="Obraz 11">
            <a:extLst>
              <a:ext uri="{FF2B5EF4-FFF2-40B4-BE49-F238E27FC236}">
                <a16:creationId xmlns:a16="http://schemas.microsoft.com/office/drawing/2014/main" id="{E66602DA-80F0-4F50-B7E9-3C9DFC2787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7486" y="2667222"/>
            <a:ext cx="2160239" cy="2160239"/>
          </a:xfrm>
          <a:prstGeom prst="rect">
            <a:avLst/>
          </a:prstGeom>
        </p:spPr>
      </p:pic>
    </p:spTree>
    <p:extLst>
      <p:ext uri="{BB962C8B-B14F-4D97-AF65-F5344CB8AC3E}">
        <p14:creationId xmlns:p14="http://schemas.microsoft.com/office/powerpoint/2010/main" val="3935427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721849"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err="1">
                <a:solidFill>
                  <a:schemeClr val="tx1">
                    <a:lumMod val="75000"/>
                    <a:lumOff val="25000"/>
                  </a:schemeClr>
                </a:solidFill>
              </a:rPr>
              <a:t>RAISING</a:t>
            </a:r>
            <a:r>
              <a:rPr lang="pl-PL" sz="2800" b="1" dirty="0">
                <a:solidFill>
                  <a:schemeClr val="tx1">
                    <a:lumMod val="75000"/>
                    <a:lumOff val="25000"/>
                  </a:schemeClr>
                </a:solidFill>
              </a:rPr>
              <a:t> </a:t>
            </a:r>
            <a:r>
              <a:rPr lang="pl-PL" sz="2800" b="1" dirty="0" err="1">
                <a:solidFill>
                  <a:schemeClr val="tx1">
                    <a:lumMod val="75000"/>
                    <a:lumOff val="25000"/>
                  </a:schemeClr>
                </a:solidFill>
              </a:rPr>
              <a:t>QUALIFICATIONS</a:t>
            </a:r>
            <a:r>
              <a:rPr lang="pl-PL" sz="2800" b="1" dirty="0">
                <a:solidFill>
                  <a:schemeClr val="tx1">
                    <a:lumMod val="75000"/>
                    <a:lumOff val="25000"/>
                  </a:schemeClr>
                </a:solidFill>
              </a:rPr>
              <a:t> -</a:t>
            </a:r>
            <a:r>
              <a:rPr lang="pl-PL" sz="2800" b="1" dirty="0" err="1">
                <a:solidFill>
                  <a:schemeClr val="tx1">
                    <a:lumMod val="75000"/>
                    <a:lumOff val="25000"/>
                  </a:schemeClr>
                </a:solidFill>
              </a:rPr>
              <a:t>ADULTS</a:t>
            </a:r>
            <a:endParaRPr lang="pl-PL" sz="2800" b="1" dirty="0">
              <a:solidFill>
                <a:schemeClr val="tx1">
                  <a:lumMod val="75000"/>
                  <a:lumOff val="25000"/>
                </a:schemeClr>
              </a:solidFill>
            </a:endParaRP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18</a:t>
            </a:fld>
            <a:endParaRPr lang="en-US" altLang="pl-PL"/>
          </a:p>
        </p:txBody>
      </p:sp>
      <p:sp>
        <p:nvSpPr>
          <p:cNvPr id="7" name="Prostokąt 6">
            <a:extLst>
              <a:ext uri="{FF2B5EF4-FFF2-40B4-BE49-F238E27FC236}">
                <a16:creationId xmlns:a16="http://schemas.microsoft.com/office/drawing/2014/main" id="{D2F0D353-76C2-429B-9B01-5B190F3BD214}"/>
              </a:ext>
            </a:extLst>
          </p:cNvPr>
          <p:cNvSpPr/>
          <p:nvPr/>
        </p:nvSpPr>
        <p:spPr>
          <a:xfrm>
            <a:off x="5562224" y="1770499"/>
            <a:ext cx="6629776" cy="3855228"/>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8" name="Dymek mowy: prostokąt 7">
            <a:extLst>
              <a:ext uri="{FF2B5EF4-FFF2-40B4-BE49-F238E27FC236}">
                <a16:creationId xmlns:a16="http://schemas.microsoft.com/office/drawing/2014/main" id="{0E2E9396-32D2-4193-919F-3BDD8E441F5C}"/>
              </a:ext>
            </a:extLst>
          </p:cNvPr>
          <p:cNvSpPr/>
          <p:nvPr/>
        </p:nvSpPr>
        <p:spPr>
          <a:xfrm rot="5400000">
            <a:off x="7472955" y="726180"/>
            <a:ext cx="2808312" cy="6629776"/>
          </a:xfrm>
          <a:prstGeom prst="wedgeRectCallout">
            <a:avLst>
              <a:gd name="adj1" fmla="val -20591"/>
              <a:gd name="adj2" fmla="val 57208"/>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8">
            <a:extLst>
              <a:ext uri="{FF2B5EF4-FFF2-40B4-BE49-F238E27FC236}">
                <a16:creationId xmlns:a16="http://schemas.microsoft.com/office/drawing/2014/main" id="{47216426-AE75-4E83-8663-0100AFA943F1}"/>
              </a:ext>
            </a:extLst>
          </p:cNvPr>
          <p:cNvSpPr/>
          <p:nvPr/>
        </p:nvSpPr>
        <p:spPr>
          <a:xfrm>
            <a:off x="6096000" y="2028904"/>
            <a:ext cx="5688632" cy="3447098"/>
          </a:xfrm>
          <a:prstGeom prst="rect">
            <a:avLst/>
          </a:prstGeom>
        </p:spPr>
        <p:txBody>
          <a:bodyPr wrap="square">
            <a:spAutoFit/>
          </a:bodyPr>
          <a:lstStyle/>
          <a:p>
            <a:pPr lvl="0">
              <a:spcAft>
                <a:spcPts val="1200"/>
              </a:spcAft>
            </a:pPr>
            <a:r>
              <a:rPr lang="pl-PL" sz="2000" b="1" dirty="0">
                <a:solidFill>
                  <a:schemeClr val="bg1"/>
                </a:solidFill>
              </a:rPr>
              <a:t>TEACHING SPECIFICATION - ADULTS</a:t>
            </a:r>
            <a:endParaRPr lang="pl-PL" sz="2000" dirty="0">
              <a:solidFill>
                <a:schemeClr val="bg1"/>
              </a:solidFill>
            </a:endParaRPr>
          </a:p>
          <a:p>
            <a:pPr marL="285750" indent="-285750">
              <a:spcBef>
                <a:spcPts val="600"/>
              </a:spcBef>
              <a:spcAft>
                <a:spcPts val="600"/>
              </a:spcAft>
              <a:buBlip>
                <a:blip r:embed="rId2"/>
              </a:buBlip>
            </a:pPr>
            <a:r>
              <a:rPr lang="en-GB" sz="1600" dirty="0">
                <a:solidFill>
                  <a:schemeClr val="tx1">
                    <a:lumMod val="75000"/>
                    <a:lumOff val="25000"/>
                  </a:schemeClr>
                </a:solidFill>
              </a:rPr>
              <a:t>targeting education to target groups,</a:t>
            </a:r>
          </a:p>
          <a:p>
            <a:pPr marL="285750" indent="-285750">
              <a:spcBef>
                <a:spcPts val="600"/>
              </a:spcBef>
              <a:spcAft>
                <a:spcPts val="600"/>
              </a:spcAft>
              <a:buBlip>
                <a:blip r:embed="rId2"/>
              </a:buBlip>
            </a:pPr>
            <a:r>
              <a:rPr lang="en-GB" sz="1600" dirty="0">
                <a:solidFill>
                  <a:schemeClr val="tx1">
                    <a:lumMod val="75000"/>
                    <a:lumOff val="25000"/>
                  </a:schemeClr>
                </a:solidFill>
              </a:rPr>
              <a:t>the perspectives of the trainer and participant,</a:t>
            </a:r>
          </a:p>
          <a:p>
            <a:pPr marL="285750" indent="-285750">
              <a:spcBef>
                <a:spcPts val="600"/>
              </a:spcBef>
              <a:spcAft>
                <a:spcPts val="600"/>
              </a:spcAft>
              <a:buBlip>
                <a:blip r:embed="rId2"/>
              </a:buBlip>
            </a:pPr>
            <a:r>
              <a:rPr lang="en-GB" sz="1600" dirty="0">
                <a:solidFill>
                  <a:schemeClr val="tx1">
                    <a:lumMod val="75000"/>
                    <a:lumOff val="25000"/>
                  </a:schemeClr>
                </a:solidFill>
              </a:rPr>
              <a:t>direct confrontation with the content of education,</a:t>
            </a:r>
          </a:p>
          <a:p>
            <a:pPr marL="285750" indent="-285750">
              <a:spcBef>
                <a:spcPts val="600"/>
              </a:spcBef>
              <a:spcAft>
                <a:spcPts val="600"/>
              </a:spcAft>
              <a:buBlip>
                <a:blip r:embed="rId2"/>
              </a:buBlip>
            </a:pPr>
            <a:r>
              <a:rPr lang="en-GB" sz="1600" dirty="0">
                <a:solidFill>
                  <a:schemeClr val="tx1">
                    <a:lumMod val="75000"/>
                    <a:lumOff val="25000"/>
                  </a:schemeClr>
                </a:solidFill>
              </a:rPr>
              <a:t>clear influence of emotions and motivation on the teaching-learning process,</a:t>
            </a:r>
          </a:p>
          <a:p>
            <a:pPr marL="285750" indent="-285750">
              <a:spcBef>
                <a:spcPts val="600"/>
              </a:spcBef>
              <a:spcAft>
                <a:spcPts val="600"/>
              </a:spcAft>
              <a:buBlip>
                <a:blip r:embed="rId2"/>
              </a:buBlip>
            </a:pPr>
            <a:r>
              <a:rPr lang="en-GB" sz="1600" dirty="0">
                <a:solidFill>
                  <a:schemeClr val="tx1">
                    <a:lumMod val="75000"/>
                    <a:lumOff val="25000"/>
                  </a:schemeClr>
                </a:solidFill>
              </a:rPr>
              <a:t>big need of individualisation,</a:t>
            </a:r>
          </a:p>
          <a:p>
            <a:pPr marL="285750" indent="-285750">
              <a:spcBef>
                <a:spcPts val="600"/>
              </a:spcBef>
              <a:spcAft>
                <a:spcPts val="600"/>
              </a:spcAft>
              <a:buBlip>
                <a:blip r:embed="rId2"/>
              </a:buBlip>
            </a:pPr>
            <a:r>
              <a:rPr lang="en-GB" sz="1600" dirty="0">
                <a:solidFill>
                  <a:schemeClr val="tx1">
                    <a:lumMod val="75000"/>
                    <a:lumOff val="25000"/>
                  </a:schemeClr>
                </a:solidFill>
              </a:rPr>
              <a:t>high share of self-education and self-improvement</a:t>
            </a:r>
            <a:r>
              <a:rPr lang="pl-PL" sz="1600" dirty="0">
                <a:solidFill>
                  <a:schemeClr val="tx1">
                    <a:lumMod val="75000"/>
                    <a:lumOff val="25000"/>
                  </a:schemeClr>
                </a:solidFill>
              </a:rPr>
              <a:t>.</a:t>
            </a:r>
          </a:p>
          <a:p>
            <a:pPr>
              <a:spcAft>
                <a:spcPts val="1200"/>
              </a:spcAft>
            </a:pPr>
            <a:endParaRPr lang="pl-PL" altLang="pl-PL" sz="1600" dirty="0">
              <a:solidFill>
                <a:schemeClr val="tx1">
                  <a:lumMod val="75000"/>
                  <a:lumOff val="25000"/>
                </a:schemeClr>
              </a:solidFill>
            </a:endParaRPr>
          </a:p>
        </p:txBody>
      </p:sp>
      <p:pic>
        <p:nvPicPr>
          <p:cNvPr id="11" name="Obraz 10">
            <a:extLst>
              <a:ext uri="{FF2B5EF4-FFF2-40B4-BE49-F238E27FC236}">
                <a16:creationId xmlns:a16="http://schemas.microsoft.com/office/drawing/2014/main" id="{37EBE627-64B0-42AC-A406-9D0D76DF16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7488" y="2492896"/>
            <a:ext cx="2160240" cy="2160240"/>
          </a:xfrm>
          <a:prstGeom prst="rect">
            <a:avLst/>
          </a:prstGeom>
        </p:spPr>
      </p:pic>
    </p:spTree>
    <p:extLst>
      <p:ext uri="{BB962C8B-B14F-4D97-AF65-F5344CB8AC3E}">
        <p14:creationId xmlns:p14="http://schemas.microsoft.com/office/powerpoint/2010/main" val="1483751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721849"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err="1">
                <a:solidFill>
                  <a:schemeClr val="tx1">
                    <a:lumMod val="75000"/>
                    <a:lumOff val="25000"/>
                  </a:schemeClr>
                </a:solidFill>
              </a:rPr>
              <a:t>RAISING</a:t>
            </a:r>
            <a:r>
              <a:rPr lang="pl-PL" sz="2800" b="1" dirty="0">
                <a:solidFill>
                  <a:schemeClr val="tx1">
                    <a:lumMod val="75000"/>
                    <a:lumOff val="25000"/>
                  </a:schemeClr>
                </a:solidFill>
              </a:rPr>
              <a:t> </a:t>
            </a:r>
            <a:r>
              <a:rPr lang="pl-PL" sz="2800" b="1" dirty="0" err="1">
                <a:solidFill>
                  <a:schemeClr val="tx1">
                    <a:lumMod val="75000"/>
                    <a:lumOff val="25000"/>
                  </a:schemeClr>
                </a:solidFill>
              </a:rPr>
              <a:t>QUALIFICATIONS</a:t>
            </a:r>
            <a:r>
              <a:rPr lang="pl-PL" sz="2800" b="1" dirty="0">
                <a:solidFill>
                  <a:schemeClr val="tx1">
                    <a:lumMod val="75000"/>
                    <a:lumOff val="25000"/>
                  </a:schemeClr>
                </a:solidFill>
              </a:rPr>
              <a:t> -</a:t>
            </a:r>
            <a:r>
              <a:rPr lang="pl-PL" sz="2800" b="1" dirty="0" err="1">
                <a:solidFill>
                  <a:schemeClr val="tx1">
                    <a:lumMod val="75000"/>
                    <a:lumOff val="25000"/>
                  </a:schemeClr>
                </a:solidFill>
              </a:rPr>
              <a:t>ADULTS</a:t>
            </a:r>
            <a:endParaRPr lang="pl-PL" sz="2800" b="1" dirty="0">
              <a:solidFill>
                <a:schemeClr val="tx1">
                  <a:lumMod val="75000"/>
                  <a:lumOff val="25000"/>
                </a:schemeClr>
              </a:solidFill>
            </a:endParaRP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19</a:t>
            </a:fld>
            <a:endParaRPr lang="en-US" altLang="pl-PL"/>
          </a:p>
        </p:txBody>
      </p:sp>
      <p:sp>
        <p:nvSpPr>
          <p:cNvPr id="18" name="Prostokąt 17">
            <a:extLst>
              <a:ext uri="{FF2B5EF4-FFF2-40B4-BE49-F238E27FC236}">
                <a16:creationId xmlns:a16="http://schemas.microsoft.com/office/drawing/2014/main" id="{145F92CC-3B19-4EFA-B366-1189937C75D3}"/>
              </a:ext>
            </a:extLst>
          </p:cNvPr>
          <p:cNvSpPr/>
          <p:nvPr/>
        </p:nvSpPr>
        <p:spPr>
          <a:xfrm>
            <a:off x="412248" y="4263479"/>
            <a:ext cx="3235480" cy="461665"/>
          </a:xfrm>
          <a:prstGeom prst="rect">
            <a:avLst/>
          </a:prstGeom>
        </p:spPr>
        <p:txBody>
          <a:bodyPr wrap="square">
            <a:spAutoFit/>
          </a:bodyPr>
          <a:lstStyle/>
          <a:p>
            <a:pPr algn="ctr"/>
            <a:r>
              <a:rPr lang="pl-PL" sz="2400" b="1" dirty="0" err="1">
                <a:solidFill>
                  <a:srgbClr val="FF8803"/>
                </a:solidFill>
              </a:rPr>
              <a:t>KOLB’S</a:t>
            </a:r>
            <a:r>
              <a:rPr lang="pl-PL" sz="2400" b="1" dirty="0">
                <a:solidFill>
                  <a:srgbClr val="FF8803"/>
                </a:solidFill>
              </a:rPr>
              <a:t> </a:t>
            </a:r>
            <a:r>
              <a:rPr lang="pl-PL" sz="2400" b="1" dirty="0" err="1">
                <a:solidFill>
                  <a:srgbClr val="FF8803"/>
                </a:solidFill>
              </a:rPr>
              <a:t>CYCLE</a:t>
            </a:r>
            <a:endParaRPr lang="pl-PL" sz="2400" b="1" dirty="0">
              <a:solidFill>
                <a:schemeClr val="tx1">
                  <a:lumMod val="65000"/>
                  <a:lumOff val="35000"/>
                </a:schemeClr>
              </a:solidFill>
            </a:endParaRPr>
          </a:p>
        </p:txBody>
      </p:sp>
      <p:pic>
        <p:nvPicPr>
          <p:cNvPr id="19" name="Obraz 18">
            <a:extLst>
              <a:ext uri="{FF2B5EF4-FFF2-40B4-BE49-F238E27FC236}">
                <a16:creationId xmlns:a16="http://schemas.microsoft.com/office/drawing/2014/main" id="{945D84E1-DE21-4D38-88BE-74672CDE521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227201" y="2535287"/>
            <a:ext cx="1528330" cy="1528330"/>
          </a:xfrm>
          <a:prstGeom prst="rect">
            <a:avLst/>
          </a:prstGeom>
        </p:spPr>
      </p:pic>
      <p:sp>
        <p:nvSpPr>
          <p:cNvPr id="20" name="Prostokąt 19">
            <a:extLst>
              <a:ext uri="{FF2B5EF4-FFF2-40B4-BE49-F238E27FC236}">
                <a16:creationId xmlns:a16="http://schemas.microsoft.com/office/drawing/2014/main" id="{B20F810E-E35D-40D5-BD52-23C182C7963A}"/>
              </a:ext>
            </a:extLst>
          </p:cNvPr>
          <p:cNvSpPr/>
          <p:nvPr/>
        </p:nvSpPr>
        <p:spPr>
          <a:xfrm>
            <a:off x="3764997" y="1800343"/>
            <a:ext cx="6516816" cy="584775"/>
          </a:xfrm>
          <a:prstGeom prst="rect">
            <a:avLst/>
          </a:prstGeom>
        </p:spPr>
        <p:txBody>
          <a:bodyPr wrap="square">
            <a:spAutoFit/>
          </a:bodyPr>
          <a:lstStyle/>
          <a:p>
            <a:pPr algn="ctr">
              <a:spcAft>
                <a:spcPts val="1200"/>
              </a:spcAft>
            </a:pPr>
            <a:r>
              <a:rPr lang="en-GB" sz="1600" dirty="0"/>
              <a:t>Effective educational technique, according to which achieving success in education is connected with going through four key stages of learning</a:t>
            </a:r>
            <a:endParaRPr lang="pl-PL" sz="1600" dirty="0"/>
          </a:p>
        </p:txBody>
      </p:sp>
      <p:sp>
        <p:nvSpPr>
          <p:cNvPr id="21" name="Prostokąt 20">
            <a:extLst>
              <a:ext uri="{FF2B5EF4-FFF2-40B4-BE49-F238E27FC236}">
                <a16:creationId xmlns:a16="http://schemas.microsoft.com/office/drawing/2014/main" id="{A384C1FD-F10F-4E44-AEE1-B0BEDF375543}"/>
              </a:ext>
            </a:extLst>
          </p:cNvPr>
          <p:cNvSpPr/>
          <p:nvPr/>
        </p:nvSpPr>
        <p:spPr>
          <a:xfrm>
            <a:off x="4089028" y="4809357"/>
            <a:ext cx="6096000" cy="907941"/>
          </a:xfrm>
          <a:prstGeom prst="rect">
            <a:avLst/>
          </a:prstGeom>
        </p:spPr>
        <p:txBody>
          <a:bodyPr>
            <a:spAutoFit/>
          </a:bodyPr>
          <a:lstStyle/>
          <a:p>
            <a:pPr algn="ctr">
              <a:spcAft>
                <a:spcPts val="600"/>
              </a:spcAft>
            </a:pPr>
            <a:r>
              <a:rPr lang="en-GB" sz="1600" dirty="0"/>
              <a:t>The order of implementation of the individual stages of education</a:t>
            </a:r>
          </a:p>
          <a:p>
            <a:pPr algn="ctr">
              <a:spcAft>
                <a:spcPts val="600"/>
              </a:spcAft>
            </a:pPr>
            <a:r>
              <a:rPr lang="en-GB" sz="1600" dirty="0"/>
              <a:t>  in KOLB’S CYCLE is optional. Its effectiveness is achieved when all stages are completed.</a:t>
            </a:r>
            <a:endParaRPr lang="pl-PL" sz="1600" dirty="0"/>
          </a:p>
        </p:txBody>
      </p:sp>
      <p:sp>
        <p:nvSpPr>
          <p:cNvPr id="16" name="Dymek mowy: prostokąt 15">
            <a:extLst>
              <a:ext uri="{FF2B5EF4-FFF2-40B4-BE49-F238E27FC236}">
                <a16:creationId xmlns:a16="http://schemas.microsoft.com/office/drawing/2014/main" id="{86BD06D5-0A3E-4E21-9732-9FC375948172}"/>
              </a:ext>
            </a:extLst>
          </p:cNvPr>
          <p:cNvSpPr/>
          <p:nvPr/>
        </p:nvSpPr>
        <p:spPr>
          <a:xfrm>
            <a:off x="7248128" y="2636912"/>
            <a:ext cx="3235480" cy="910712"/>
          </a:xfrm>
          <a:prstGeom prst="wedgeRectCallout">
            <a:avLst>
              <a:gd name="adj1" fmla="val -38938"/>
              <a:gd name="adj2" fmla="val -20475"/>
            </a:avLst>
          </a:prstGeom>
          <a:solidFill>
            <a:srgbClr val="F44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l-PL" sz="2200" b="1" dirty="0">
                <a:solidFill>
                  <a:prstClr val="white"/>
                </a:solidFill>
              </a:rPr>
              <a:t>EXPERIENCE</a:t>
            </a:r>
            <a:br>
              <a:rPr lang="pl-PL" sz="2200" b="1" dirty="0">
                <a:solidFill>
                  <a:prstClr val="white"/>
                </a:solidFill>
              </a:rPr>
            </a:br>
            <a:r>
              <a:rPr lang="pl-PL" sz="1400" b="1" dirty="0" err="1">
                <a:solidFill>
                  <a:prstClr val="white"/>
                </a:solidFill>
              </a:rPr>
              <a:t>through</a:t>
            </a:r>
            <a:r>
              <a:rPr lang="pl-PL" sz="1400" b="1" dirty="0">
                <a:solidFill>
                  <a:prstClr val="white"/>
                </a:solidFill>
              </a:rPr>
              <a:t> concreto </a:t>
            </a:r>
            <a:r>
              <a:rPr lang="pl-PL" sz="1400" b="1" dirty="0" err="1">
                <a:solidFill>
                  <a:prstClr val="white"/>
                </a:solidFill>
              </a:rPr>
              <a:t>experinces</a:t>
            </a:r>
            <a:endParaRPr lang="pl-PL" sz="2200" b="1" dirty="0">
              <a:solidFill>
                <a:prstClr val="white"/>
              </a:solidFill>
            </a:endParaRPr>
          </a:p>
        </p:txBody>
      </p:sp>
      <p:sp>
        <p:nvSpPr>
          <p:cNvPr id="17" name="Dymek mowy: prostokąt 16">
            <a:extLst>
              <a:ext uri="{FF2B5EF4-FFF2-40B4-BE49-F238E27FC236}">
                <a16:creationId xmlns:a16="http://schemas.microsoft.com/office/drawing/2014/main" id="{0C50F87C-2842-499D-937C-125955EC0FA0}"/>
              </a:ext>
            </a:extLst>
          </p:cNvPr>
          <p:cNvSpPr/>
          <p:nvPr/>
        </p:nvSpPr>
        <p:spPr>
          <a:xfrm>
            <a:off x="7248128" y="3779095"/>
            <a:ext cx="3235480" cy="910712"/>
          </a:xfrm>
          <a:prstGeom prst="wedgeRectCallout">
            <a:avLst>
              <a:gd name="adj1" fmla="val 22371"/>
              <a:gd name="adj2" fmla="val -15827"/>
            </a:avLst>
          </a:prstGeom>
          <a:solidFill>
            <a:srgbClr val="FE5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l-PL" sz="2200" b="1" dirty="0">
                <a:solidFill>
                  <a:prstClr val="white"/>
                </a:solidFill>
              </a:rPr>
              <a:t>PRACTICE</a:t>
            </a:r>
            <a:br>
              <a:rPr lang="pl-PL" sz="2200" b="1" dirty="0">
                <a:solidFill>
                  <a:prstClr val="white"/>
                </a:solidFill>
              </a:rPr>
            </a:br>
            <a:r>
              <a:rPr lang="pl-PL" sz="1400" b="1" dirty="0" err="1">
                <a:solidFill>
                  <a:prstClr val="white"/>
                </a:solidFill>
              </a:rPr>
              <a:t>active</a:t>
            </a:r>
            <a:r>
              <a:rPr lang="pl-PL" sz="1400" b="1" dirty="0">
                <a:solidFill>
                  <a:prstClr val="white"/>
                </a:solidFill>
              </a:rPr>
              <a:t> </a:t>
            </a:r>
            <a:r>
              <a:rPr lang="pl-PL" sz="1400" b="1" dirty="0" err="1">
                <a:solidFill>
                  <a:prstClr val="white"/>
                </a:solidFill>
              </a:rPr>
              <a:t>experimentation</a:t>
            </a:r>
            <a:r>
              <a:rPr lang="pl-PL" sz="1400" b="1" dirty="0">
                <a:solidFill>
                  <a:prstClr val="white"/>
                </a:solidFill>
              </a:rPr>
              <a:t> </a:t>
            </a:r>
            <a:endParaRPr lang="pl-PL" sz="2200" b="1" dirty="0">
              <a:solidFill>
                <a:prstClr val="white"/>
              </a:solidFill>
            </a:endParaRPr>
          </a:p>
        </p:txBody>
      </p:sp>
      <p:sp>
        <p:nvSpPr>
          <p:cNvPr id="22" name="Dymek mowy: prostokąt 21">
            <a:extLst>
              <a:ext uri="{FF2B5EF4-FFF2-40B4-BE49-F238E27FC236}">
                <a16:creationId xmlns:a16="http://schemas.microsoft.com/office/drawing/2014/main" id="{803D2D7C-2AB6-46AD-BA17-C3A55678EBEF}"/>
              </a:ext>
            </a:extLst>
          </p:cNvPr>
          <p:cNvSpPr/>
          <p:nvPr/>
        </p:nvSpPr>
        <p:spPr>
          <a:xfrm>
            <a:off x="3796995" y="3770626"/>
            <a:ext cx="3235480" cy="910712"/>
          </a:xfrm>
          <a:prstGeom prst="wedgeRectCallout">
            <a:avLst>
              <a:gd name="adj1" fmla="val 46464"/>
              <a:gd name="adj2" fmla="val 23047"/>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l-PL" sz="2200" b="1" dirty="0">
                <a:solidFill>
                  <a:prstClr val="white"/>
                </a:solidFill>
              </a:rPr>
              <a:t>THEORY</a:t>
            </a:r>
            <a:br>
              <a:rPr lang="pl-PL" sz="2200" b="1" dirty="0">
                <a:solidFill>
                  <a:prstClr val="white"/>
                </a:solidFill>
              </a:rPr>
            </a:br>
            <a:r>
              <a:rPr lang="en-GB" sz="1400" b="1" dirty="0">
                <a:solidFill>
                  <a:prstClr val="white"/>
                </a:solidFill>
              </a:rPr>
              <a:t>ordering, generalisation of information and conclusions</a:t>
            </a:r>
            <a:endParaRPr lang="pl-PL" sz="1400" b="1" dirty="0">
              <a:solidFill>
                <a:prstClr val="white"/>
              </a:solidFill>
            </a:endParaRPr>
          </a:p>
        </p:txBody>
      </p:sp>
      <p:sp>
        <p:nvSpPr>
          <p:cNvPr id="23" name="Dymek mowy: prostokąt 22">
            <a:extLst>
              <a:ext uri="{FF2B5EF4-FFF2-40B4-BE49-F238E27FC236}">
                <a16:creationId xmlns:a16="http://schemas.microsoft.com/office/drawing/2014/main" id="{D9CA806D-959E-4836-9939-0F09FCA93500}"/>
              </a:ext>
            </a:extLst>
          </p:cNvPr>
          <p:cNvSpPr/>
          <p:nvPr/>
        </p:nvSpPr>
        <p:spPr>
          <a:xfrm>
            <a:off x="3796995" y="2636912"/>
            <a:ext cx="3235480" cy="910712"/>
          </a:xfrm>
          <a:prstGeom prst="wedgeRectCallout">
            <a:avLst>
              <a:gd name="adj1" fmla="val 21605"/>
              <a:gd name="adj2" fmla="val 25951"/>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l-PL" sz="2200" b="1" dirty="0">
                <a:solidFill>
                  <a:prstClr val="white"/>
                </a:solidFill>
              </a:rPr>
              <a:t>REFLEXION AND OBSERVATION</a:t>
            </a:r>
          </a:p>
        </p:txBody>
      </p:sp>
      <p:sp>
        <p:nvSpPr>
          <p:cNvPr id="24" name="Trójkąt prostokątny 23">
            <a:extLst>
              <a:ext uri="{FF2B5EF4-FFF2-40B4-BE49-F238E27FC236}">
                <a16:creationId xmlns:a16="http://schemas.microsoft.com/office/drawing/2014/main" id="{95B62FFF-AC6B-47DA-AF58-58DF53BA914F}"/>
              </a:ext>
            </a:extLst>
          </p:cNvPr>
          <p:cNvSpPr/>
          <p:nvPr/>
        </p:nvSpPr>
        <p:spPr>
          <a:xfrm rot="8100000">
            <a:off x="7526573" y="3627460"/>
            <a:ext cx="304979" cy="304979"/>
          </a:xfrm>
          <a:prstGeom prst="rtTriangle">
            <a:avLst/>
          </a:prstGeom>
          <a:solidFill>
            <a:srgbClr val="FE5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Trójkąt prostokątny 24">
            <a:extLst>
              <a:ext uri="{FF2B5EF4-FFF2-40B4-BE49-F238E27FC236}">
                <a16:creationId xmlns:a16="http://schemas.microsoft.com/office/drawing/2014/main" id="{46FF9E94-FFD7-4C91-AB5D-7FEBBF916A5C}"/>
              </a:ext>
            </a:extLst>
          </p:cNvPr>
          <p:cNvSpPr/>
          <p:nvPr/>
        </p:nvSpPr>
        <p:spPr>
          <a:xfrm rot="2700000">
            <a:off x="7095268" y="2937085"/>
            <a:ext cx="304979" cy="304979"/>
          </a:xfrm>
          <a:prstGeom prst="rtTriangle">
            <a:avLst/>
          </a:prstGeom>
          <a:solidFill>
            <a:srgbClr val="F44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Trójkąt prostokątny 25">
            <a:extLst>
              <a:ext uri="{FF2B5EF4-FFF2-40B4-BE49-F238E27FC236}">
                <a16:creationId xmlns:a16="http://schemas.microsoft.com/office/drawing/2014/main" id="{DFCCC433-BBA0-44EC-B368-319FC06D8F92}"/>
              </a:ext>
            </a:extLst>
          </p:cNvPr>
          <p:cNvSpPr/>
          <p:nvPr/>
        </p:nvSpPr>
        <p:spPr>
          <a:xfrm rot="13500000">
            <a:off x="6875981" y="4073492"/>
            <a:ext cx="304979" cy="304979"/>
          </a:xfrm>
          <a:prstGeom prst="rtTriangle">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Trójkąt prostokątny 26">
            <a:extLst>
              <a:ext uri="{FF2B5EF4-FFF2-40B4-BE49-F238E27FC236}">
                <a16:creationId xmlns:a16="http://schemas.microsoft.com/office/drawing/2014/main" id="{C6E01E29-5996-48E9-9F62-8C65E202E18A}"/>
              </a:ext>
            </a:extLst>
          </p:cNvPr>
          <p:cNvSpPr/>
          <p:nvPr/>
        </p:nvSpPr>
        <p:spPr>
          <a:xfrm rot="18900000">
            <a:off x="6448667" y="3395137"/>
            <a:ext cx="304979" cy="304979"/>
          </a:xfrm>
          <a:prstGeom prst="rtTriangle">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935906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5473377"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WHAT IS A CAREER PATH?</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2</a:t>
            </a:fld>
            <a:endParaRPr lang="en-US" altLang="pl-PL"/>
          </a:p>
        </p:txBody>
      </p:sp>
      <p:sp>
        <p:nvSpPr>
          <p:cNvPr id="12" name="Prostokąt 11">
            <a:extLst>
              <a:ext uri="{FF2B5EF4-FFF2-40B4-BE49-F238E27FC236}">
                <a16:creationId xmlns:a16="http://schemas.microsoft.com/office/drawing/2014/main" id="{6A08931D-972F-42A5-876B-1B246D405678}"/>
              </a:ext>
            </a:extLst>
          </p:cNvPr>
          <p:cNvSpPr/>
          <p:nvPr/>
        </p:nvSpPr>
        <p:spPr>
          <a:xfrm>
            <a:off x="1110812" y="6074132"/>
            <a:ext cx="1314142" cy="523220"/>
          </a:xfrm>
          <a:prstGeom prst="rect">
            <a:avLst/>
          </a:prstGeom>
        </p:spPr>
        <p:txBody>
          <a:bodyPr wrap="none">
            <a:spAutoFit/>
          </a:bodyPr>
          <a:lstStyle/>
          <a:p>
            <a:r>
              <a:rPr lang="pl-PL" sz="1400" dirty="0">
                <a:solidFill>
                  <a:schemeClr val="tx1">
                    <a:lumMod val="95000"/>
                    <a:lumOff val="5000"/>
                  </a:schemeClr>
                </a:solidFill>
              </a:rPr>
              <a:t>PODCAST </a:t>
            </a:r>
          </a:p>
          <a:p>
            <a:r>
              <a:rPr lang="pl-PL" sz="1400" dirty="0" err="1">
                <a:solidFill>
                  <a:schemeClr val="tx1">
                    <a:lumMod val="95000"/>
                    <a:lumOff val="5000"/>
                  </a:schemeClr>
                </a:solidFill>
              </a:rPr>
              <a:t>Recording</a:t>
            </a:r>
            <a:r>
              <a:rPr lang="pl-PL" sz="1400" dirty="0">
                <a:solidFill>
                  <a:schemeClr val="tx1">
                    <a:lumMod val="95000"/>
                    <a:lumOff val="5000"/>
                  </a:schemeClr>
                </a:solidFill>
              </a:rPr>
              <a:t> no 1 </a:t>
            </a:r>
          </a:p>
        </p:txBody>
      </p:sp>
      <p:pic>
        <p:nvPicPr>
          <p:cNvPr id="13" name="Obraz 12">
            <a:extLst>
              <a:ext uri="{FF2B5EF4-FFF2-40B4-BE49-F238E27FC236}">
                <a16:creationId xmlns:a16="http://schemas.microsoft.com/office/drawing/2014/main" id="{002CA7BF-CD99-4BF1-BB14-058A6A7B2261}"/>
              </a:ext>
            </a:extLst>
          </p:cNvPr>
          <p:cNvPicPr>
            <a:picLocks noChangeAspect="1"/>
          </p:cNvPicPr>
          <p:nvPr/>
        </p:nvPicPr>
        <p:blipFill rotWithShape="1">
          <a:blip r:embed="rId2">
            <a:extLst>
              <a:ext uri="{28A0092B-C50C-407E-A947-70E740481C1C}">
                <a14:useLocalDpi xmlns:a14="http://schemas.microsoft.com/office/drawing/2010/main" val="0"/>
              </a:ext>
            </a:extLst>
          </a:blip>
          <a:srcRect l="-1669" t="-1724" r="-1669" b="-1724"/>
          <a:stretch/>
        </p:blipFill>
        <p:spPr>
          <a:xfrm>
            <a:off x="494088" y="6041836"/>
            <a:ext cx="539422" cy="540000"/>
          </a:xfrm>
          <a:prstGeom prst="rect">
            <a:avLst/>
          </a:prstGeom>
        </p:spPr>
      </p:pic>
      <p:sp>
        <p:nvSpPr>
          <p:cNvPr id="17" name="Prostokąt 16">
            <a:extLst>
              <a:ext uri="{FF2B5EF4-FFF2-40B4-BE49-F238E27FC236}">
                <a16:creationId xmlns:a16="http://schemas.microsoft.com/office/drawing/2014/main" id="{8DB5B04C-3F2F-432B-9D4B-AB5C4A759150}"/>
              </a:ext>
            </a:extLst>
          </p:cNvPr>
          <p:cNvSpPr/>
          <p:nvPr/>
        </p:nvSpPr>
        <p:spPr>
          <a:xfrm>
            <a:off x="8071803" y="5373215"/>
            <a:ext cx="4120197" cy="72010"/>
          </a:xfrm>
          <a:prstGeom prst="rect">
            <a:avLst/>
          </a:prstGeom>
          <a:solidFill>
            <a:srgbClr val="F39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8" name="Prostokąt 17">
            <a:extLst>
              <a:ext uri="{FF2B5EF4-FFF2-40B4-BE49-F238E27FC236}">
                <a16:creationId xmlns:a16="http://schemas.microsoft.com/office/drawing/2014/main" id="{858D8356-F118-42D3-8AD7-A91943BDB15E}"/>
              </a:ext>
            </a:extLst>
          </p:cNvPr>
          <p:cNvSpPr/>
          <p:nvPr/>
        </p:nvSpPr>
        <p:spPr>
          <a:xfrm>
            <a:off x="0" y="2347274"/>
            <a:ext cx="12192000" cy="3025942"/>
          </a:xfrm>
          <a:prstGeom prst="rect">
            <a:avLst/>
          </a:prstGeom>
          <a:solidFill>
            <a:srgbClr val="FBBE0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FFC000"/>
              </a:solidFill>
            </a:endParaRPr>
          </a:p>
        </p:txBody>
      </p:sp>
      <p:sp>
        <p:nvSpPr>
          <p:cNvPr id="19" name="Prostokąt 18">
            <a:extLst>
              <a:ext uri="{FF2B5EF4-FFF2-40B4-BE49-F238E27FC236}">
                <a16:creationId xmlns:a16="http://schemas.microsoft.com/office/drawing/2014/main" id="{3CC14933-8785-4180-819C-74327CCC8524}"/>
              </a:ext>
            </a:extLst>
          </p:cNvPr>
          <p:cNvSpPr/>
          <p:nvPr/>
        </p:nvSpPr>
        <p:spPr>
          <a:xfrm>
            <a:off x="8282403" y="2797261"/>
            <a:ext cx="3558956" cy="1826654"/>
          </a:xfrm>
          <a:prstGeom prst="rect">
            <a:avLst/>
          </a:prstGeom>
        </p:spPr>
        <p:txBody>
          <a:bodyPr wrap="square">
            <a:spAutoFit/>
          </a:bodyPr>
          <a:lstStyle/>
          <a:p>
            <a:pPr algn="ctr">
              <a:lnSpc>
                <a:spcPct val="114000"/>
              </a:lnSpc>
              <a:spcAft>
                <a:spcPts val="600"/>
              </a:spcAft>
            </a:pPr>
            <a:r>
              <a:rPr lang="pl-PL" sz="2000" b="1" dirty="0">
                <a:solidFill>
                  <a:schemeClr val="bg1"/>
                </a:solidFill>
              </a:rPr>
              <a:t>CAREER PATH</a:t>
            </a:r>
            <a:br>
              <a:rPr lang="pl-PL" sz="2000" b="1" dirty="0">
                <a:solidFill>
                  <a:schemeClr val="bg1"/>
                </a:solidFill>
              </a:rPr>
            </a:br>
            <a:r>
              <a:rPr lang="en-GB" sz="2000" dirty="0">
                <a:solidFill>
                  <a:schemeClr val="bg1"/>
                </a:solidFill>
              </a:rPr>
              <a:t>is a system of education stages leading to a particular profession or a higher professional position.</a:t>
            </a:r>
            <a:endParaRPr lang="pl-PL" sz="2000" dirty="0">
              <a:solidFill>
                <a:schemeClr val="bg1"/>
              </a:solidFill>
            </a:endParaRPr>
          </a:p>
        </p:txBody>
      </p:sp>
      <p:pic>
        <p:nvPicPr>
          <p:cNvPr id="14" name="Picture 4" descr="OÅÃ³wek, Pisanie Lub Rysowanie UrzÄdzenia, Kopalnia">
            <a:extLst>
              <a:ext uri="{FF2B5EF4-FFF2-40B4-BE49-F238E27FC236}">
                <a16:creationId xmlns:a16="http://schemas.microsoft.com/office/drawing/2014/main" id="{F7854E94-E5BD-4E23-AA4B-89DD357407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75" t="6397" r="26417"/>
          <a:stretch/>
        </p:blipFill>
        <p:spPr bwMode="auto">
          <a:xfrm>
            <a:off x="3023588" y="1152000"/>
            <a:ext cx="5048215" cy="5706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Kawa, Tablet, SÅuchawki, Praca, BiaÅy, Notatnik">
            <a:extLst>
              <a:ext uri="{FF2B5EF4-FFF2-40B4-BE49-F238E27FC236}">
                <a16:creationId xmlns:a16="http://schemas.microsoft.com/office/drawing/2014/main" id="{516E194A-3416-7F41-B523-B20739914D8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4107"/>
          <a:stretch/>
        </p:blipFill>
        <p:spPr bwMode="auto">
          <a:xfrm>
            <a:off x="3023588" y="1152000"/>
            <a:ext cx="5048216" cy="5706000"/>
          </a:xfrm>
          <a:prstGeom prst="rect">
            <a:avLst/>
          </a:prstGeom>
          <a:noFill/>
          <a:extLst>
            <a:ext uri="{909E8E84-426E-40DD-AFC4-6F175D3DCCD1}">
              <a14:hiddenFill xmlns:a14="http://schemas.microsoft.com/office/drawing/2010/main">
                <a:solidFill>
                  <a:srgbClr val="FFFFFF"/>
                </a:solidFill>
              </a14:hiddenFill>
            </a:ext>
          </a:extLst>
        </p:spPr>
      </p:pic>
      <p:pic>
        <p:nvPicPr>
          <p:cNvPr id="15" name="Obraz 4">
            <a:extLst>
              <a:ext uri="{FF2B5EF4-FFF2-40B4-BE49-F238E27FC236}">
                <a16:creationId xmlns:a16="http://schemas.microsoft.com/office/drawing/2014/main" id="{B628219E-5D93-9E41-ADA5-D8DCE05D11C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83703" y="2967732"/>
            <a:ext cx="1656183" cy="1656183"/>
          </a:xfrm>
          <a:prstGeom prst="rect">
            <a:avLst/>
          </a:prstGeom>
        </p:spPr>
      </p:pic>
    </p:spTree>
    <p:extLst>
      <p:ext uri="{BB962C8B-B14F-4D97-AF65-F5344CB8AC3E}">
        <p14:creationId xmlns:p14="http://schemas.microsoft.com/office/powerpoint/2010/main" val="2418957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err="1">
                <a:solidFill>
                  <a:schemeClr val="tx1">
                    <a:lumMod val="75000"/>
                    <a:lumOff val="25000"/>
                  </a:schemeClr>
                </a:solidFill>
              </a:rPr>
              <a:t>RAISING</a:t>
            </a:r>
            <a:r>
              <a:rPr lang="pl-PL" sz="2800" b="1" dirty="0">
                <a:solidFill>
                  <a:schemeClr val="tx1">
                    <a:lumMod val="75000"/>
                    <a:lumOff val="25000"/>
                  </a:schemeClr>
                </a:solidFill>
              </a:rPr>
              <a:t> </a:t>
            </a:r>
            <a:r>
              <a:rPr lang="pl-PL" sz="2800" b="1" dirty="0" err="1">
                <a:solidFill>
                  <a:schemeClr val="tx1">
                    <a:lumMod val="75000"/>
                    <a:lumOff val="25000"/>
                  </a:schemeClr>
                </a:solidFill>
              </a:rPr>
              <a:t>QUALIFICATIONS</a:t>
            </a:r>
            <a:r>
              <a:rPr lang="pl-PL" sz="2800" b="1" dirty="0">
                <a:solidFill>
                  <a:schemeClr val="tx1">
                    <a:lumMod val="75000"/>
                    <a:lumOff val="25000"/>
                  </a:schemeClr>
                </a:solidFill>
              </a:rPr>
              <a:t> -</a:t>
            </a:r>
            <a:r>
              <a:rPr lang="pl-PL" sz="2800" b="1" dirty="0" err="1">
                <a:solidFill>
                  <a:schemeClr val="tx1">
                    <a:lumMod val="75000"/>
                    <a:lumOff val="25000"/>
                  </a:schemeClr>
                </a:solidFill>
              </a:rPr>
              <a:t>ADULTS</a:t>
            </a:r>
            <a:endParaRPr lang="pl-PL" sz="2800" b="1" dirty="0">
              <a:solidFill>
                <a:schemeClr val="tx1">
                  <a:lumMod val="75000"/>
                  <a:lumOff val="25000"/>
                </a:schemeClr>
              </a:solidFill>
            </a:endParaRP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a:xfrm>
            <a:off x="8737600" y="6356350"/>
            <a:ext cx="2844800" cy="365125"/>
          </a:xfrm>
        </p:spPr>
        <p:txBody>
          <a:bodyPr/>
          <a:lstStyle/>
          <a:p>
            <a:pPr>
              <a:defRPr/>
            </a:pPr>
            <a:fld id="{6CC9281A-217F-4492-A313-C4D4CB901DEA}" type="slidenum">
              <a:rPr lang="en-US" altLang="pl-PL" smtClean="0"/>
              <a:pPr>
                <a:defRPr/>
              </a:pPr>
              <a:t>20</a:t>
            </a:fld>
            <a:endParaRPr lang="en-US" altLang="pl-PL"/>
          </a:p>
        </p:txBody>
      </p:sp>
      <p:sp>
        <p:nvSpPr>
          <p:cNvPr id="16" name="pole tekstowe 15">
            <a:extLst>
              <a:ext uri="{FF2B5EF4-FFF2-40B4-BE49-F238E27FC236}">
                <a16:creationId xmlns:a16="http://schemas.microsoft.com/office/drawing/2014/main" id="{4CF06470-AF71-4130-B61D-145AF1645E4C}"/>
              </a:ext>
            </a:extLst>
          </p:cNvPr>
          <p:cNvSpPr txBox="1"/>
          <p:nvPr/>
        </p:nvSpPr>
        <p:spPr>
          <a:xfrm>
            <a:off x="3936938" y="4790778"/>
            <a:ext cx="3307185" cy="523220"/>
          </a:xfrm>
          <a:prstGeom prst="rect">
            <a:avLst/>
          </a:prstGeom>
        </p:spPr>
        <p:txBody>
          <a:bodyPr wrap="square" rtlCol="0">
            <a:spAutoFit/>
          </a:bodyPr>
          <a:lstStyle/>
          <a:p>
            <a:r>
              <a:rPr lang="en-GB" sz="1400" dirty="0">
                <a:solidFill>
                  <a:prstClr val="black"/>
                </a:solidFill>
              </a:rPr>
              <a:t>Confrontation of knowledge about the carving methods and knives</a:t>
            </a:r>
            <a:r>
              <a:rPr lang="pl-PL" sz="1400" dirty="0">
                <a:solidFill>
                  <a:prstClr val="black"/>
                </a:solidFill>
              </a:rPr>
              <a:t>.</a:t>
            </a:r>
          </a:p>
        </p:txBody>
      </p:sp>
      <p:sp>
        <p:nvSpPr>
          <p:cNvPr id="17" name="Dymek mowy: prostokąt 16">
            <a:extLst>
              <a:ext uri="{FF2B5EF4-FFF2-40B4-BE49-F238E27FC236}">
                <a16:creationId xmlns:a16="http://schemas.microsoft.com/office/drawing/2014/main" id="{DB79B0D1-A698-4BAC-AE57-E3B7EE4C3401}"/>
              </a:ext>
            </a:extLst>
          </p:cNvPr>
          <p:cNvSpPr/>
          <p:nvPr/>
        </p:nvSpPr>
        <p:spPr>
          <a:xfrm>
            <a:off x="7248128" y="2636912"/>
            <a:ext cx="3235480" cy="910712"/>
          </a:xfrm>
          <a:prstGeom prst="wedgeRectCallout">
            <a:avLst>
              <a:gd name="adj1" fmla="val -38938"/>
              <a:gd name="adj2" fmla="val -20475"/>
            </a:avLst>
          </a:prstGeom>
          <a:solidFill>
            <a:srgbClr val="F44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l-PL" sz="2200" b="1">
                <a:solidFill>
                  <a:prstClr val="white"/>
                </a:solidFill>
              </a:rPr>
              <a:t>DOŚWIADCZENIE</a:t>
            </a:r>
            <a:br>
              <a:rPr lang="pl-PL" sz="2200" b="1">
                <a:solidFill>
                  <a:prstClr val="white"/>
                </a:solidFill>
              </a:rPr>
            </a:br>
            <a:r>
              <a:rPr lang="pl-PL" sz="1400" b="1">
                <a:solidFill>
                  <a:prstClr val="white"/>
                </a:solidFill>
              </a:rPr>
              <a:t>poprzez konkretne przeżycie</a:t>
            </a:r>
            <a:endParaRPr lang="pl-PL" sz="2200" b="1" dirty="0">
              <a:solidFill>
                <a:prstClr val="white"/>
              </a:solidFill>
            </a:endParaRPr>
          </a:p>
        </p:txBody>
      </p:sp>
      <p:sp>
        <p:nvSpPr>
          <p:cNvPr id="18" name="Dymek mowy: prostokąt 17">
            <a:extLst>
              <a:ext uri="{FF2B5EF4-FFF2-40B4-BE49-F238E27FC236}">
                <a16:creationId xmlns:a16="http://schemas.microsoft.com/office/drawing/2014/main" id="{4D121FF3-56FC-413D-877E-8F9138C17DB9}"/>
              </a:ext>
            </a:extLst>
          </p:cNvPr>
          <p:cNvSpPr/>
          <p:nvPr/>
        </p:nvSpPr>
        <p:spPr>
          <a:xfrm>
            <a:off x="7248128" y="3779095"/>
            <a:ext cx="3235480" cy="910712"/>
          </a:xfrm>
          <a:prstGeom prst="wedgeRectCallout">
            <a:avLst>
              <a:gd name="adj1" fmla="val 22371"/>
              <a:gd name="adj2" fmla="val -15827"/>
            </a:avLst>
          </a:prstGeom>
          <a:solidFill>
            <a:srgbClr val="FE5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l-PL" sz="2200" b="1" dirty="0">
                <a:solidFill>
                  <a:prstClr val="white"/>
                </a:solidFill>
              </a:rPr>
              <a:t>PRACTICE</a:t>
            </a:r>
            <a:br>
              <a:rPr lang="pl-PL" sz="2200" b="1" dirty="0">
                <a:solidFill>
                  <a:prstClr val="white"/>
                </a:solidFill>
              </a:rPr>
            </a:br>
            <a:r>
              <a:rPr lang="pl-PL" sz="1400" b="1" dirty="0" err="1">
                <a:solidFill>
                  <a:prstClr val="white"/>
                </a:solidFill>
              </a:rPr>
              <a:t>active</a:t>
            </a:r>
            <a:r>
              <a:rPr lang="pl-PL" sz="1400" b="1" dirty="0">
                <a:solidFill>
                  <a:prstClr val="white"/>
                </a:solidFill>
              </a:rPr>
              <a:t> </a:t>
            </a:r>
            <a:r>
              <a:rPr lang="pl-PL" sz="1400" b="1" dirty="0" err="1">
                <a:solidFill>
                  <a:prstClr val="white"/>
                </a:solidFill>
              </a:rPr>
              <a:t>experimentation</a:t>
            </a:r>
            <a:endParaRPr lang="pl-PL" sz="2200" b="1" dirty="0">
              <a:solidFill>
                <a:prstClr val="white"/>
              </a:solidFill>
            </a:endParaRPr>
          </a:p>
        </p:txBody>
      </p:sp>
      <p:sp>
        <p:nvSpPr>
          <p:cNvPr id="19" name="Dymek mowy: prostokąt 18">
            <a:extLst>
              <a:ext uri="{FF2B5EF4-FFF2-40B4-BE49-F238E27FC236}">
                <a16:creationId xmlns:a16="http://schemas.microsoft.com/office/drawing/2014/main" id="{9EFC26BA-A2FA-4CDF-AA37-BF66D734A5A3}"/>
              </a:ext>
            </a:extLst>
          </p:cNvPr>
          <p:cNvSpPr/>
          <p:nvPr/>
        </p:nvSpPr>
        <p:spPr>
          <a:xfrm>
            <a:off x="3796995" y="3770626"/>
            <a:ext cx="3235480" cy="910712"/>
          </a:xfrm>
          <a:prstGeom prst="wedgeRectCallout">
            <a:avLst>
              <a:gd name="adj1" fmla="val 46464"/>
              <a:gd name="adj2" fmla="val 23047"/>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l-PL" sz="2200" b="1" dirty="0">
                <a:solidFill>
                  <a:prstClr val="white"/>
                </a:solidFill>
              </a:rPr>
              <a:t>THEORY</a:t>
            </a:r>
            <a:br>
              <a:rPr lang="pl-PL" sz="2200" b="1" dirty="0">
                <a:solidFill>
                  <a:prstClr val="white"/>
                </a:solidFill>
              </a:rPr>
            </a:br>
            <a:r>
              <a:rPr lang="en-GB" sz="1400" b="1" dirty="0">
                <a:solidFill>
                  <a:prstClr val="white"/>
                </a:solidFill>
              </a:rPr>
              <a:t>ordering, generalisation of information and conclusions</a:t>
            </a:r>
            <a:endParaRPr lang="pl-PL" sz="1400" b="1" dirty="0">
              <a:solidFill>
                <a:prstClr val="white"/>
              </a:solidFill>
            </a:endParaRPr>
          </a:p>
        </p:txBody>
      </p:sp>
      <p:sp>
        <p:nvSpPr>
          <p:cNvPr id="20" name="Dymek mowy: prostokąt 19">
            <a:extLst>
              <a:ext uri="{FF2B5EF4-FFF2-40B4-BE49-F238E27FC236}">
                <a16:creationId xmlns:a16="http://schemas.microsoft.com/office/drawing/2014/main" id="{91422E9D-2DF7-46DD-978D-FA85615A3632}"/>
              </a:ext>
            </a:extLst>
          </p:cNvPr>
          <p:cNvSpPr/>
          <p:nvPr/>
        </p:nvSpPr>
        <p:spPr>
          <a:xfrm>
            <a:off x="3796995" y="2636912"/>
            <a:ext cx="3235480" cy="910712"/>
          </a:xfrm>
          <a:prstGeom prst="wedgeRectCallout">
            <a:avLst>
              <a:gd name="adj1" fmla="val 21605"/>
              <a:gd name="adj2" fmla="val 25951"/>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l-PL" sz="2200" b="1" dirty="0">
                <a:solidFill>
                  <a:prstClr val="white"/>
                </a:solidFill>
              </a:rPr>
              <a:t>REFLEKSJA I OBSERWACJA</a:t>
            </a:r>
          </a:p>
        </p:txBody>
      </p:sp>
      <p:sp>
        <p:nvSpPr>
          <p:cNvPr id="22" name="Trójkąt prostokątny 21">
            <a:extLst>
              <a:ext uri="{FF2B5EF4-FFF2-40B4-BE49-F238E27FC236}">
                <a16:creationId xmlns:a16="http://schemas.microsoft.com/office/drawing/2014/main" id="{B47E809C-BAD5-4A1F-B8FB-95A77E60117B}"/>
              </a:ext>
            </a:extLst>
          </p:cNvPr>
          <p:cNvSpPr/>
          <p:nvPr/>
        </p:nvSpPr>
        <p:spPr>
          <a:xfrm rot="8100000">
            <a:off x="7526573" y="3627460"/>
            <a:ext cx="304979" cy="304979"/>
          </a:xfrm>
          <a:prstGeom prst="rtTriangle">
            <a:avLst/>
          </a:prstGeom>
          <a:solidFill>
            <a:srgbClr val="FE5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Trójkąt prostokątny 22">
            <a:extLst>
              <a:ext uri="{FF2B5EF4-FFF2-40B4-BE49-F238E27FC236}">
                <a16:creationId xmlns:a16="http://schemas.microsoft.com/office/drawing/2014/main" id="{416A6220-A005-45BF-9E98-1F4F1A7A32BB}"/>
              </a:ext>
            </a:extLst>
          </p:cNvPr>
          <p:cNvSpPr/>
          <p:nvPr/>
        </p:nvSpPr>
        <p:spPr>
          <a:xfrm rot="2700000">
            <a:off x="7095268" y="2937085"/>
            <a:ext cx="304979" cy="304979"/>
          </a:xfrm>
          <a:prstGeom prst="rtTriangle">
            <a:avLst/>
          </a:prstGeom>
          <a:solidFill>
            <a:srgbClr val="F44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Trójkąt prostokątny 23">
            <a:extLst>
              <a:ext uri="{FF2B5EF4-FFF2-40B4-BE49-F238E27FC236}">
                <a16:creationId xmlns:a16="http://schemas.microsoft.com/office/drawing/2014/main" id="{AE84D9D5-D4EB-499A-A9D1-35CEDA73C1AF}"/>
              </a:ext>
            </a:extLst>
          </p:cNvPr>
          <p:cNvSpPr/>
          <p:nvPr/>
        </p:nvSpPr>
        <p:spPr>
          <a:xfrm rot="13500000">
            <a:off x="6875981" y="4073492"/>
            <a:ext cx="304979" cy="304979"/>
          </a:xfrm>
          <a:prstGeom prst="rtTriangle">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Trójkąt prostokątny 24">
            <a:extLst>
              <a:ext uri="{FF2B5EF4-FFF2-40B4-BE49-F238E27FC236}">
                <a16:creationId xmlns:a16="http://schemas.microsoft.com/office/drawing/2014/main" id="{3A80B16A-2316-4CFE-9A38-A1A0C931E5C2}"/>
              </a:ext>
            </a:extLst>
          </p:cNvPr>
          <p:cNvSpPr/>
          <p:nvPr/>
        </p:nvSpPr>
        <p:spPr>
          <a:xfrm rot="18900000">
            <a:off x="6448667" y="3395137"/>
            <a:ext cx="304979" cy="304979"/>
          </a:xfrm>
          <a:prstGeom prst="rtTriangle">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Dymek mowy: prostokąt 25">
            <a:extLst>
              <a:ext uri="{FF2B5EF4-FFF2-40B4-BE49-F238E27FC236}">
                <a16:creationId xmlns:a16="http://schemas.microsoft.com/office/drawing/2014/main" id="{213B445D-0E4B-4A4A-884D-1286F3578B6E}"/>
              </a:ext>
            </a:extLst>
          </p:cNvPr>
          <p:cNvSpPr/>
          <p:nvPr/>
        </p:nvSpPr>
        <p:spPr>
          <a:xfrm>
            <a:off x="3795688" y="3812453"/>
            <a:ext cx="141251" cy="1675162"/>
          </a:xfrm>
          <a:prstGeom prst="wedgeRectCallout">
            <a:avLst>
              <a:gd name="adj1" fmla="val 46464"/>
              <a:gd name="adj2" fmla="val 23047"/>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sz="1400" b="1">
              <a:solidFill>
                <a:prstClr val="white"/>
              </a:solidFill>
            </a:endParaRPr>
          </a:p>
        </p:txBody>
      </p:sp>
      <p:sp>
        <p:nvSpPr>
          <p:cNvPr id="27" name="Dymek mowy: prostokąt 26">
            <a:extLst>
              <a:ext uri="{FF2B5EF4-FFF2-40B4-BE49-F238E27FC236}">
                <a16:creationId xmlns:a16="http://schemas.microsoft.com/office/drawing/2014/main" id="{237A1EDD-15D1-4CB3-9DE6-51F42101A2F2}"/>
              </a:ext>
            </a:extLst>
          </p:cNvPr>
          <p:cNvSpPr/>
          <p:nvPr/>
        </p:nvSpPr>
        <p:spPr>
          <a:xfrm>
            <a:off x="10342356" y="3800601"/>
            <a:ext cx="141252" cy="1675162"/>
          </a:xfrm>
          <a:prstGeom prst="wedgeRectCallout">
            <a:avLst>
              <a:gd name="adj1" fmla="val 22371"/>
              <a:gd name="adj2" fmla="val -15827"/>
            </a:avLst>
          </a:prstGeom>
          <a:solidFill>
            <a:srgbClr val="FE5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sz="2200" b="1" dirty="0">
              <a:solidFill>
                <a:prstClr val="white"/>
              </a:solidFill>
            </a:endParaRPr>
          </a:p>
        </p:txBody>
      </p:sp>
      <p:sp>
        <p:nvSpPr>
          <p:cNvPr id="28" name="pole tekstowe 27">
            <a:extLst>
              <a:ext uri="{FF2B5EF4-FFF2-40B4-BE49-F238E27FC236}">
                <a16:creationId xmlns:a16="http://schemas.microsoft.com/office/drawing/2014/main" id="{FE673178-4A8D-4FF9-90B8-466EDB7FD18F}"/>
              </a:ext>
            </a:extLst>
          </p:cNvPr>
          <p:cNvSpPr txBox="1"/>
          <p:nvPr/>
        </p:nvSpPr>
        <p:spPr>
          <a:xfrm>
            <a:off x="7248688" y="4791993"/>
            <a:ext cx="3098232" cy="307777"/>
          </a:xfrm>
          <a:prstGeom prst="rect">
            <a:avLst/>
          </a:prstGeom>
        </p:spPr>
        <p:txBody>
          <a:bodyPr wrap="square" rtlCol="0">
            <a:spAutoFit/>
          </a:bodyPr>
          <a:lstStyle/>
          <a:p>
            <a:r>
              <a:rPr lang="pl-PL" sz="1400" dirty="0" err="1">
                <a:solidFill>
                  <a:prstClr val="black"/>
                </a:solidFill>
              </a:rPr>
              <a:t>Carving</a:t>
            </a:r>
            <a:r>
              <a:rPr lang="pl-PL" sz="1400" dirty="0">
                <a:solidFill>
                  <a:prstClr val="black"/>
                </a:solidFill>
              </a:rPr>
              <a:t> </a:t>
            </a:r>
            <a:r>
              <a:rPr lang="pl-PL" sz="1400" dirty="0" err="1">
                <a:solidFill>
                  <a:prstClr val="black"/>
                </a:solidFill>
              </a:rPr>
              <a:t>roses</a:t>
            </a:r>
            <a:r>
              <a:rPr lang="pl-PL" sz="1400" dirty="0">
                <a:solidFill>
                  <a:prstClr val="black"/>
                </a:solidFill>
              </a:rPr>
              <a:t> </a:t>
            </a:r>
            <a:r>
              <a:rPr lang="pl-PL" sz="1400" dirty="0" err="1">
                <a:solidFill>
                  <a:prstClr val="black"/>
                </a:solidFill>
              </a:rPr>
              <a:t>outside</a:t>
            </a:r>
            <a:r>
              <a:rPr lang="pl-PL" sz="1400" dirty="0">
                <a:solidFill>
                  <a:prstClr val="black"/>
                </a:solidFill>
              </a:rPr>
              <a:t> of </a:t>
            </a:r>
            <a:r>
              <a:rPr lang="pl-PL" sz="1400" dirty="0" err="1">
                <a:solidFill>
                  <a:prstClr val="black"/>
                </a:solidFill>
              </a:rPr>
              <a:t>training</a:t>
            </a:r>
            <a:r>
              <a:rPr lang="pl-PL" sz="1400" dirty="0">
                <a:solidFill>
                  <a:prstClr val="black"/>
                </a:solidFill>
              </a:rPr>
              <a:t>. </a:t>
            </a:r>
          </a:p>
        </p:txBody>
      </p:sp>
      <p:sp>
        <p:nvSpPr>
          <p:cNvPr id="29" name="pole tekstowe 28">
            <a:extLst>
              <a:ext uri="{FF2B5EF4-FFF2-40B4-BE49-F238E27FC236}">
                <a16:creationId xmlns:a16="http://schemas.microsoft.com/office/drawing/2014/main" id="{F8ADFE3B-66BA-4ADE-8128-66E05427CBF4}"/>
              </a:ext>
            </a:extLst>
          </p:cNvPr>
          <p:cNvSpPr txBox="1"/>
          <p:nvPr/>
        </p:nvSpPr>
        <p:spPr>
          <a:xfrm>
            <a:off x="3941502" y="1844824"/>
            <a:ext cx="2955591" cy="523220"/>
          </a:xfrm>
          <a:prstGeom prst="rect">
            <a:avLst/>
          </a:prstGeom>
        </p:spPr>
        <p:txBody>
          <a:bodyPr wrap="square" rtlCol="0">
            <a:spAutoFit/>
          </a:bodyPr>
          <a:lstStyle/>
          <a:p>
            <a:r>
              <a:rPr lang="en-GB" sz="1400" dirty="0">
                <a:solidFill>
                  <a:prstClr val="black"/>
                </a:solidFill>
              </a:rPr>
              <a:t>Observation of steps during melon carving</a:t>
            </a:r>
            <a:r>
              <a:rPr lang="pl-PL" sz="1400" dirty="0">
                <a:solidFill>
                  <a:prstClr val="black"/>
                </a:solidFill>
              </a:rPr>
              <a:t>.</a:t>
            </a:r>
          </a:p>
        </p:txBody>
      </p:sp>
      <p:sp>
        <p:nvSpPr>
          <p:cNvPr id="30" name="pole tekstowe 29">
            <a:extLst>
              <a:ext uri="{FF2B5EF4-FFF2-40B4-BE49-F238E27FC236}">
                <a16:creationId xmlns:a16="http://schemas.microsoft.com/office/drawing/2014/main" id="{05833BFF-649A-4793-87BD-DAD984CB362D}"/>
              </a:ext>
            </a:extLst>
          </p:cNvPr>
          <p:cNvSpPr txBox="1"/>
          <p:nvPr/>
        </p:nvSpPr>
        <p:spPr>
          <a:xfrm>
            <a:off x="7248688" y="1844824"/>
            <a:ext cx="3098232" cy="523220"/>
          </a:xfrm>
          <a:prstGeom prst="rect">
            <a:avLst/>
          </a:prstGeom>
        </p:spPr>
        <p:txBody>
          <a:bodyPr wrap="square" rtlCol="0">
            <a:spAutoFit/>
          </a:bodyPr>
          <a:lstStyle/>
          <a:p>
            <a:r>
              <a:rPr lang="en-GB" sz="1400" dirty="0">
                <a:solidFill>
                  <a:prstClr val="black"/>
                </a:solidFill>
              </a:rPr>
              <a:t>Carving roses under the supervision of a trainer during training.</a:t>
            </a:r>
            <a:endParaRPr lang="pl-PL" sz="1400" dirty="0">
              <a:solidFill>
                <a:prstClr val="black"/>
              </a:solidFill>
            </a:endParaRPr>
          </a:p>
        </p:txBody>
      </p:sp>
      <p:sp>
        <p:nvSpPr>
          <p:cNvPr id="31" name="Dymek mowy: prostokąt 30">
            <a:extLst>
              <a:ext uri="{FF2B5EF4-FFF2-40B4-BE49-F238E27FC236}">
                <a16:creationId xmlns:a16="http://schemas.microsoft.com/office/drawing/2014/main" id="{C3DF7F8A-029D-4DC5-8D71-E0D59DF9450F}"/>
              </a:ext>
            </a:extLst>
          </p:cNvPr>
          <p:cNvSpPr/>
          <p:nvPr/>
        </p:nvSpPr>
        <p:spPr>
          <a:xfrm flipV="1">
            <a:off x="10342356" y="1798208"/>
            <a:ext cx="141252" cy="910712"/>
          </a:xfrm>
          <a:prstGeom prst="wedgeRectCallout">
            <a:avLst>
              <a:gd name="adj1" fmla="val -38938"/>
              <a:gd name="adj2" fmla="val -20475"/>
            </a:avLst>
          </a:prstGeom>
          <a:solidFill>
            <a:srgbClr val="F44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sz="2200" b="1" dirty="0">
              <a:solidFill>
                <a:prstClr val="white"/>
              </a:solidFill>
            </a:endParaRPr>
          </a:p>
        </p:txBody>
      </p:sp>
      <p:sp>
        <p:nvSpPr>
          <p:cNvPr id="32" name="Dymek mowy: prostokąt 31">
            <a:extLst>
              <a:ext uri="{FF2B5EF4-FFF2-40B4-BE49-F238E27FC236}">
                <a16:creationId xmlns:a16="http://schemas.microsoft.com/office/drawing/2014/main" id="{6098B6BA-5921-4306-B6FC-14B8D120AE1C}"/>
              </a:ext>
            </a:extLst>
          </p:cNvPr>
          <p:cNvSpPr/>
          <p:nvPr/>
        </p:nvSpPr>
        <p:spPr>
          <a:xfrm flipV="1">
            <a:off x="3796995" y="1798208"/>
            <a:ext cx="139944" cy="910712"/>
          </a:xfrm>
          <a:prstGeom prst="wedgeRectCallout">
            <a:avLst>
              <a:gd name="adj1" fmla="val 21605"/>
              <a:gd name="adj2" fmla="val 25951"/>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sz="2200" b="1" dirty="0">
              <a:solidFill>
                <a:prstClr val="white"/>
              </a:solidFill>
            </a:endParaRPr>
          </a:p>
        </p:txBody>
      </p:sp>
      <p:sp>
        <p:nvSpPr>
          <p:cNvPr id="33" name="Prostokąt 32">
            <a:extLst>
              <a:ext uri="{FF2B5EF4-FFF2-40B4-BE49-F238E27FC236}">
                <a16:creationId xmlns:a16="http://schemas.microsoft.com/office/drawing/2014/main" id="{51F48E86-CDDA-4349-9AB7-8A2BE169932F}"/>
              </a:ext>
            </a:extLst>
          </p:cNvPr>
          <p:cNvSpPr/>
          <p:nvPr/>
        </p:nvSpPr>
        <p:spPr>
          <a:xfrm>
            <a:off x="700152" y="4780956"/>
            <a:ext cx="2659544" cy="523220"/>
          </a:xfrm>
          <a:prstGeom prst="rect">
            <a:avLst/>
          </a:prstGeom>
        </p:spPr>
        <p:txBody>
          <a:bodyPr wrap="square">
            <a:spAutoFit/>
          </a:bodyPr>
          <a:lstStyle/>
          <a:p>
            <a:pPr algn="ctr"/>
            <a:r>
              <a:rPr lang="pl-PL" sz="1400" dirty="0">
                <a:solidFill>
                  <a:schemeClr val="tx1">
                    <a:lumMod val="65000"/>
                    <a:lumOff val="35000"/>
                  </a:schemeClr>
                </a:solidFill>
              </a:rPr>
              <a:t>EXAMPLE: CARVING ROSES IN A MELON</a:t>
            </a:r>
          </a:p>
        </p:txBody>
      </p:sp>
      <p:sp>
        <p:nvSpPr>
          <p:cNvPr id="36" name="Prostokąt 35">
            <a:extLst>
              <a:ext uri="{FF2B5EF4-FFF2-40B4-BE49-F238E27FC236}">
                <a16:creationId xmlns:a16="http://schemas.microsoft.com/office/drawing/2014/main" id="{6E11EC8E-07BF-4289-94D2-84C0933AE203}"/>
              </a:ext>
            </a:extLst>
          </p:cNvPr>
          <p:cNvSpPr/>
          <p:nvPr/>
        </p:nvSpPr>
        <p:spPr>
          <a:xfrm>
            <a:off x="412248" y="4263479"/>
            <a:ext cx="3235480" cy="461665"/>
          </a:xfrm>
          <a:prstGeom prst="rect">
            <a:avLst/>
          </a:prstGeom>
        </p:spPr>
        <p:txBody>
          <a:bodyPr wrap="square">
            <a:spAutoFit/>
          </a:bodyPr>
          <a:lstStyle/>
          <a:p>
            <a:pPr algn="ctr"/>
            <a:r>
              <a:rPr lang="pl-PL" sz="2400" b="1" dirty="0">
                <a:solidFill>
                  <a:srgbClr val="FF8803"/>
                </a:solidFill>
              </a:rPr>
              <a:t>KOLB’S CYCLE</a:t>
            </a:r>
            <a:endParaRPr lang="pl-PL" sz="2400" b="1" dirty="0">
              <a:solidFill>
                <a:schemeClr val="tx1">
                  <a:lumMod val="65000"/>
                  <a:lumOff val="35000"/>
                </a:schemeClr>
              </a:solidFill>
            </a:endParaRPr>
          </a:p>
        </p:txBody>
      </p:sp>
      <p:pic>
        <p:nvPicPr>
          <p:cNvPr id="37" name="Obraz 36">
            <a:extLst>
              <a:ext uri="{FF2B5EF4-FFF2-40B4-BE49-F238E27FC236}">
                <a16:creationId xmlns:a16="http://schemas.microsoft.com/office/drawing/2014/main" id="{A5398A0A-1503-43B1-9F0B-A0D3917E580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227201" y="2535287"/>
            <a:ext cx="1528330" cy="1528330"/>
          </a:xfrm>
          <a:prstGeom prst="rect">
            <a:avLst/>
          </a:prstGeom>
        </p:spPr>
      </p:pic>
      <p:sp>
        <p:nvSpPr>
          <p:cNvPr id="34" name="Dymek mowy: prostokąt 6">
            <a:extLst>
              <a:ext uri="{FF2B5EF4-FFF2-40B4-BE49-F238E27FC236}">
                <a16:creationId xmlns:a16="http://schemas.microsoft.com/office/drawing/2014/main" id="{113F5A42-FFC1-6A49-AA13-6FB3B056290B}"/>
              </a:ext>
            </a:extLst>
          </p:cNvPr>
          <p:cNvSpPr/>
          <p:nvPr/>
        </p:nvSpPr>
        <p:spPr>
          <a:xfrm>
            <a:off x="7246243" y="2623440"/>
            <a:ext cx="3235480" cy="910712"/>
          </a:xfrm>
          <a:prstGeom prst="wedgeRectCallout">
            <a:avLst>
              <a:gd name="adj1" fmla="val -38938"/>
              <a:gd name="adj2" fmla="val -20475"/>
            </a:avLst>
          </a:prstGeom>
          <a:solidFill>
            <a:srgbClr val="F44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l-PL" sz="2200" b="1" dirty="0">
                <a:solidFill>
                  <a:prstClr val="white"/>
                </a:solidFill>
              </a:rPr>
              <a:t>EXPERIENCE</a:t>
            </a:r>
            <a:br>
              <a:rPr lang="pl-PL" sz="2200" b="1" dirty="0">
                <a:solidFill>
                  <a:prstClr val="white"/>
                </a:solidFill>
              </a:rPr>
            </a:br>
            <a:r>
              <a:rPr lang="pl-PL" sz="1400" b="1" dirty="0" err="1">
                <a:solidFill>
                  <a:prstClr val="white"/>
                </a:solidFill>
              </a:rPr>
              <a:t>through</a:t>
            </a:r>
            <a:r>
              <a:rPr lang="pl-PL" sz="1400" b="1" dirty="0">
                <a:solidFill>
                  <a:prstClr val="white"/>
                </a:solidFill>
              </a:rPr>
              <a:t> concreto </a:t>
            </a:r>
            <a:r>
              <a:rPr lang="pl-PL" sz="1400" b="1" dirty="0" err="1">
                <a:solidFill>
                  <a:prstClr val="white"/>
                </a:solidFill>
              </a:rPr>
              <a:t>experiences</a:t>
            </a:r>
            <a:endParaRPr lang="pl-PL" sz="2200" b="1" dirty="0">
              <a:solidFill>
                <a:prstClr val="white"/>
              </a:solidFill>
            </a:endParaRPr>
          </a:p>
        </p:txBody>
      </p:sp>
      <p:sp>
        <p:nvSpPr>
          <p:cNvPr id="35" name="Dymek mowy: prostokąt 9">
            <a:extLst>
              <a:ext uri="{FF2B5EF4-FFF2-40B4-BE49-F238E27FC236}">
                <a16:creationId xmlns:a16="http://schemas.microsoft.com/office/drawing/2014/main" id="{6AC1319A-4B71-2446-A857-E7BA8A264283}"/>
              </a:ext>
            </a:extLst>
          </p:cNvPr>
          <p:cNvSpPr/>
          <p:nvPr/>
        </p:nvSpPr>
        <p:spPr>
          <a:xfrm>
            <a:off x="3795110" y="2623440"/>
            <a:ext cx="3235480" cy="910712"/>
          </a:xfrm>
          <a:prstGeom prst="wedgeRectCallout">
            <a:avLst>
              <a:gd name="adj1" fmla="val 21605"/>
              <a:gd name="adj2" fmla="val 25951"/>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l-PL" sz="2200" b="1" dirty="0">
                <a:solidFill>
                  <a:prstClr val="white"/>
                </a:solidFill>
              </a:rPr>
              <a:t>REFLEXION AND OBSERVATION</a:t>
            </a:r>
          </a:p>
        </p:txBody>
      </p:sp>
      <p:sp>
        <p:nvSpPr>
          <p:cNvPr id="38" name="Trójkąt prostokątny 10">
            <a:extLst>
              <a:ext uri="{FF2B5EF4-FFF2-40B4-BE49-F238E27FC236}">
                <a16:creationId xmlns:a16="http://schemas.microsoft.com/office/drawing/2014/main" id="{64605761-DD04-404F-B039-56CB8CBBC0F1}"/>
              </a:ext>
            </a:extLst>
          </p:cNvPr>
          <p:cNvSpPr/>
          <p:nvPr/>
        </p:nvSpPr>
        <p:spPr>
          <a:xfrm rot="8100000">
            <a:off x="7524688" y="3613988"/>
            <a:ext cx="304979" cy="304979"/>
          </a:xfrm>
          <a:prstGeom prst="rtTriangle">
            <a:avLst/>
          </a:prstGeom>
          <a:solidFill>
            <a:srgbClr val="FE5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Trójkąt prostokątny 11">
            <a:extLst>
              <a:ext uri="{FF2B5EF4-FFF2-40B4-BE49-F238E27FC236}">
                <a16:creationId xmlns:a16="http://schemas.microsoft.com/office/drawing/2014/main" id="{51823ADA-5929-DA45-A176-58A4AEFB1E47}"/>
              </a:ext>
            </a:extLst>
          </p:cNvPr>
          <p:cNvSpPr/>
          <p:nvPr/>
        </p:nvSpPr>
        <p:spPr>
          <a:xfrm rot="2700000">
            <a:off x="7093383" y="2923613"/>
            <a:ext cx="304979" cy="304979"/>
          </a:xfrm>
          <a:prstGeom prst="rtTriangle">
            <a:avLst/>
          </a:prstGeom>
          <a:solidFill>
            <a:srgbClr val="F44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Trójkąt prostokątny 12">
            <a:extLst>
              <a:ext uri="{FF2B5EF4-FFF2-40B4-BE49-F238E27FC236}">
                <a16:creationId xmlns:a16="http://schemas.microsoft.com/office/drawing/2014/main" id="{407CB553-4EC4-744D-A851-27ADBD571192}"/>
              </a:ext>
            </a:extLst>
          </p:cNvPr>
          <p:cNvSpPr/>
          <p:nvPr/>
        </p:nvSpPr>
        <p:spPr>
          <a:xfrm rot="13500000">
            <a:off x="6874096" y="4060020"/>
            <a:ext cx="304979" cy="304979"/>
          </a:xfrm>
          <a:prstGeom prst="rtTriangle">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1" name="Trójkąt prostokątny 13">
            <a:extLst>
              <a:ext uri="{FF2B5EF4-FFF2-40B4-BE49-F238E27FC236}">
                <a16:creationId xmlns:a16="http://schemas.microsoft.com/office/drawing/2014/main" id="{38B3F795-4F9E-BF49-B7E5-B5C183999220}"/>
              </a:ext>
            </a:extLst>
          </p:cNvPr>
          <p:cNvSpPr/>
          <p:nvPr/>
        </p:nvSpPr>
        <p:spPr>
          <a:xfrm rot="18900000">
            <a:off x="6446782" y="3381665"/>
            <a:ext cx="304979" cy="304979"/>
          </a:xfrm>
          <a:prstGeom prst="rtTriangle">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5311214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err="1">
                <a:solidFill>
                  <a:schemeClr val="tx1">
                    <a:lumMod val="75000"/>
                    <a:lumOff val="25000"/>
                  </a:schemeClr>
                </a:solidFill>
              </a:rPr>
              <a:t>RAISING</a:t>
            </a:r>
            <a:r>
              <a:rPr lang="pl-PL" sz="2800" b="1" dirty="0">
                <a:solidFill>
                  <a:schemeClr val="tx1">
                    <a:lumMod val="75000"/>
                    <a:lumOff val="25000"/>
                  </a:schemeClr>
                </a:solidFill>
              </a:rPr>
              <a:t> </a:t>
            </a:r>
            <a:r>
              <a:rPr lang="pl-PL" sz="2800" b="1" dirty="0" err="1">
                <a:solidFill>
                  <a:schemeClr val="tx1">
                    <a:lumMod val="75000"/>
                    <a:lumOff val="25000"/>
                  </a:schemeClr>
                </a:solidFill>
              </a:rPr>
              <a:t>QUALIFICATIONS</a:t>
            </a:r>
            <a:r>
              <a:rPr lang="pl-PL" sz="2800" b="1" dirty="0">
                <a:solidFill>
                  <a:schemeClr val="tx1">
                    <a:lumMod val="75000"/>
                    <a:lumOff val="25000"/>
                  </a:schemeClr>
                </a:solidFill>
              </a:rPr>
              <a:t> -</a:t>
            </a:r>
            <a:r>
              <a:rPr lang="pl-PL" sz="2800" b="1" dirty="0" err="1">
                <a:solidFill>
                  <a:schemeClr val="tx1">
                    <a:lumMod val="75000"/>
                    <a:lumOff val="25000"/>
                  </a:schemeClr>
                </a:solidFill>
              </a:rPr>
              <a:t>ADULTS</a:t>
            </a:r>
            <a:endParaRPr lang="pl-PL" sz="2800" b="1" dirty="0">
              <a:solidFill>
                <a:schemeClr val="tx1">
                  <a:lumMod val="75000"/>
                  <a:lumOff val="25000"/>
                </a:schemeClr>
              </a:solidFill>
            </a:endParaRP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21</a:t>
            </a:fld>
            <a:endParaRPr lang="en-US" altLang="pl-PL"/>
          </a:p>
        </p:txBody>
      </p:sp>
      <p:sp>
        <p:nvSpPr>
          <p:cNvPr id="7" name="Trójkąt równoramienny 6">
            <a:extLst>
              <a:ext uri="{FF2B5EF4-FFF2-40B4-BE49-F238E27FC236}">
                <a16:creationId xmlns:a16="http://schemas.microsoft.com/office/drawing/2014/main" id="{355A65AB-F745-49B8-94AA-3B9A10CE8812}"/>
              </a:ext>
            </a:extLst>
          </p:cNvPr>
          <p:cNvSpPr/>
          <p:nvPr/>
        </p:nvSpPr>
        <p:spPr>
          <a:xfrm rot="16200000">
            <a:off x="5115420" y="3096406"/>
            <a:ext cx="521000" cy="432048"/>
          </a:xfrm>
          <a:prstGeom prst="triangl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a:extLst>
              <a:ext uri="{FF2B5EF4-FFF2-40B4-BE49-F238E27FC236}">
                <a16:creationId xmlns:a16="http://schemas.microsoft.com/office/drawing/2014/main" id="{8154C193-7D9E-402D-A72B-4E13FFD429DC}"/>
              </a:ext>
            </a:extLst>
          </p:cNvPr>
          <p:cNvSpPr/>
          <p:nvPr/>
        </p:nvSpPr>
        <p:spPr>
          <a:xfrm>
            <a:off x="5562224" y="2058526"/>
            <a:ext cx="6629776" cy="3314690"/>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Podtytuł 2">
            <a:extLst>
              <a:ext uri="{FF2B5EF4-FFF2-40B4-BE49-F238E27FC236}">
                <a16:creationId xmlns:a16="http://schemas.microsoft.com/office/drawing/2014/main" id="{07BDE766-5409-4BC7-A717-2F65D38931E0}"/>
              </a:ext>
            </a:extLst>
          </p:cNvPr>
          <p:cNvSpPr>
            <a:spLocks noGrp="1"/>
          </p:cNvSpPr>
          <p:nvPr>
            <p:ph idx="1"/>
          </p:nvPr>
        </p:nvSpPr>
        <p:spPr>
          <a:xfrm>
            <a:off x="5878424" y="2289453"/>
            <a:ext cx="5718352" cy="3025497"/>
          </a:xfrm>
        </p:spPr>
        <p:txBody>
          <a:bodyPr/>
          <a:lstStyle/>
          <a:p>
            <a:pPr>
              <a:buBlip>
                <a:blip r:embed="rId2"/>
              </a:buBlip>
            </a:pPr>
            <a:r>
              <a:rPr lang="en-GB" sz="1800" dirty="0">
                <a:solidFill>
                  <a:schemeClr val="tx1">
                    <a:lumMod val="75000"/>
                    <a:lumOff val="25000"/>
                  </a:schemeClr>
                </a:solidFill>
              </a:rPr>
              <a:t>great sensitivity to criticism,</a:t>
            </a:r>
          </a:p>
          <a:p>
            <a:pPr>
              <a:buBlip>
                <a:blip r:embed="rId2"/>
              </a:buBlip>
            </a:pPr>
            <a:r>
              <a:rPr lang="en-GB" sz="1800" dirty="0">
                <a:solidFill>
                  <a:schemeClr val="tx1">
                    <a:lumMod val="75000"/>
                    <a:lumOff val="25000"/>
                  </a:schemeClr>
                </a:solidFill>
              </a:rPr>
              <a:t>lack of self-confidence - fear of failure, ridicule in the group forum,</a:t>
            </a:r>
          </a:p>
          <a:p>
            <a:pPr>
              <a:buBlip>
                <a:blip r:embed="rId2"/>
              </a:buBlip>
            </a:pPr>
            <a:r>
              <a:rPr lang="en-GB" sz="1800" dirty="0">
                <a:solidFill>
                  <a:schemeClr val="tx1">
                    <a:lumMod val="75000"/>
                    <a:lumOff val="25000"/>
                  </a:schemeClr>
                </a:solidFill>
              </a:rPr>
              <a:t>understated or over-estimated self-esteem,</a:t>
            </a:r>
          </a:p>
          <a:p>
            <a:pPr>
              <a:buBlip>
                <a:blip r:embed="rId2"/>
              </a:buBlip>
            </a:pPr>
            <a:r>
              <a:rPr lang="en-GB" sz="1800" dirty="0">
                <a:solidFill>
                  <a:schemeClr val="tx1">
                    <a:lumMod val="75000"/>
                    <a:lumOff val="25000"/>
                  </a:schemeClr>
                </a:solidFill>
              </a:rPr>
              <a:t>disinterest,</a:t>
            </a:r>
          </a:p>
          <a:p>
            <a:pPr>
              <a:buBlip>
                <a:blip r:embed="rId2"/>
              </a:buBlip>
            </a:pPr>
            <a:r>
              <a:rPr lang="en-GB" sz="1800" dirty="0">
                <a:solidFill>
                  <a:schemeClr val="tx1">
                    <a:lumMod val="75000"/>
                    <a:lumOff val="25000"/>
                  </a:schemeClr>
                </a:solidFill>
              </a:rPr>
              <a:t>lack of motivation.</a:t>
            </a:r>
          </a:p>
          <a:p>
            <a:pPr>
              <a:buBlip>
                <a:blip r:embed="rId2"/>
              </a:buBlip>
            </a:pPr>
            <a:r>
              <a:rPr lang="en-GB" sz="1800" dirty="0">
                <a:solidFill>
                  <a:schemeClr val="tx1">
                    <a:lumMod val="75000"/>
                    <a:lumOff val="25000"/>
                  </a:schemeClr>
                </a:solidFill>
              </a:rPr>
              <a:t>no or little visible benefits from the training being carried out,</a:t>
            </a:r>
          </a:p>
          <a:p>
            <a:pPr>
              <a:buBlip>
                <a:blip r:embed="rId2"/>
              </a:buBlip>
            </a:pPr>
            <a:r>
              <a:rPr lang="en-GB" sz="1800" dirty="0">
                <a:solidFill>
                  <a:schemeClr val="tx1">
                    <a:lumMod val="75000"/>
                    <a:lumOff val="25000"/>
                  </a:schemeClr>
                </a:solidFill>
              </a:rPr>
              <a:t>lack of ability to build interpersonal relationships</a:t>
            </a:r>
            <a:r>
              <a:rPr lang="pl-PL" sz="1800" dirty="0">
                <a:solidFill>
                  <a:schemeClr val="tx1">
                    <a:lumMod val="75000"/>
                    <a:lumOff val="25000"/>
                  </a:schemeClr>
                </a:solidFill>
              </a:rPr>
              <a:t>.</a:t>
            </a:r>
          </a:p>
        </p:txBody>
      </p:sp>
      <p:sp>
        <p:nvSpPr>
          <p:cNvPr id="3" name="Prostokąt 2">
            <a:extLst>
              <a:ext uri="{FF2B5EF4-FFF2-40B4-BE49-F238E27FC236}">
                <a16:creationId xmlns:a16="http://schemas.microsoft.com/office/drawing/2014/main" id="{70A57433-9FBE-472A-84BD-A02F6232A308}"/>
              </a:ext>
            </a:extLst>
          </p:cNvPr>
          <p:cNvSpPr/>
          <p:nvPr/>
        </p:nvSpPr>
        <p:spPr>
          <a:xfrm>
            <a:off x="5878424" y="1567405"/>
            <a:ext cx="6096000" cy="400110"/>
          </a:xfrm>
          <a:prstGeom prst="rect">
            <a:avLst/>
          </a:prstGeom>
        </p:spPr>
        <p:txBody>
          <a:bodyPr>
            <a:spAutoFit/>
          </a:bodyPr>
          <a:lstStyle/>
          <a:p>
            <a:pPr marL="0" lvl="0" indent="0">
              <a:buNone/>
            </a:pPr>
            <a:r>
              <a:rPr lang="pl-PL" sz="2000" b="1" dirty="0">
                <a:solidFill>
                  <a:srgbClr val="FD6D01"/>
                </a:solidFill>
              </a:rPr>
              <a:t>BARRIERS IN ADULT EDUCATION</a:t>
            </a:r>
            <a:endParaRPr lang="pl-PL" b="1" dirty="0">
              <a:solidFill>
                <a:schemeClr val="bg1"/>
              </a:solidFill>
            </a:endParaRPr>
          </a:p>
        </p:txBody>
      </p:sp>
      <p:pic>
        <p:nvPicPr>
          <p:cNvPr id="11" name="Obraz 10">
            <a:extLst>
              <a:ext uri="{FF2B5EF4-FFF2-40B4-BE49-F238E27FC236}">
                <a16:creationId xmlns:a16="http://schemas.microsoft.com/office/drawing/2014/main" id="{8D541830-D03A-44DE-B2EA-AFAB0525A7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4158" y="2727595"/>
            <a:ext cx="1976551" cy="1976551"/>
          </a:xfrm>
          <a:prstGeom prst="rect">
            <a:avLst/>
          </a:prstGeom>
        </p:spPr>
      </p:pic>
    </p:spTree>
    <p:extLst>
      <p:ext uri="{BB962C8B-B14F-4D97-AF65-F5344CB8AC3E}">
        <p14:creationId xmlns:p14="http://schemas.microsoft.com/office/powerpoint/2010/main" val="1068218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D0E1D495-3B86-40D0-A1A5-7206F53C74B0}"/>
              </a:ext>
            </a:extLst>
          </p:cNvPr>
          <p:cNvPicPr>
            <a:picLocks noChangeAspect="1"/>
          </p:cNvPicPr>
          <p:nvPr/>
        </p:nvPicPr>
        <p:blipFill rotWithShape="1">
          <a:blip r:embed="rId2">
            <a:extLst>
              <a:ext uri="{28A0092B-C50C-407E-A947-70E740481C1C}">
                <a14:useLocalDpi xmlns:a14="http://schemas.microsoft.com/office/drawing/2010/main" val="0"/>
              </a:ext>
            </a:extLst>
          </a:blip>
          <a:srcRect l="26036" r="20809"/>
          <a:stretch/>
        </p:blipFill>
        <p:spPr>
          <a:xfrm>
            <a:off x="1" y="1511833"/>
            <a:ext cx="3431704" cy="4286168"/>
          </a:xfrm>
          <a:prstGeom prst="rect">
            <a:avLst/>
          </a:prstGeom>
        </p:spPr>
      </p:pic>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721849"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RAISING QUALIFICATION -ADULTS</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22</a:t>
            </a:fld>
            <a:endParaRPr lang="en-US" altLang="pl-PL"/>
          </a:p>
        </p:txBody>
      </p:sp>
      <p:sp>
        <p:nvSpPr>
          <p:cNvPr id="6" name="Prostokąt 5">
            <a:extLst>
              <a:ext uri="{FF2B5EF4-FFF2-40B4-BE49-F238E27FC236}">
                <a16:creationId xmlns:a16="http://schemas.microsoft.com/office/drawing/2014/main" id="{95FDAE95-6E13-40C3-B7E6-89F1E66C8B06}"/>
              </a:ext>
            </a:extLst>
          </p:cNvPr>
          <p:cNvSpPr/>
          <p:nvPr/>
        </p:nvSpPr>
        <p:spPr>
          <a:xfrm>
            <a:off x="1110812" y="6074132"/>
            <a:ext cx="1314142" cy="523220"/>
          </a:xfrm>
          <a:prstGeom prst="rect">
            <a:avLst/>
          </a:prstGeom>
        </p:spPr>
        <p:txBody>
          <a:bodyPr wrap="none">
            <a:spAutoFit/>
          </a:bodyPr>
          <a:lstStyle/>
          <a:p>
            <a:r>
              <a:rPr lang="pl-PL" sz="1400" dirty="0">
                <a:solidFill>
                  <a:schemeClr val="tx1">
                    <a:lumMod val="95000"/>
                    <a:lumOff val="5000"/>
                  </a:schemeClr>
                </a:solidFill>
              </a:rPr>
              <a:t>PODCAST </a:t>
            </a:r>
          </a:p>
          <a:p>
            <a:r>
              <a:rPr lang="pl-PL" sz="1400" dirty="0" err="1">
                <a:solidFill>
                  <a:schemeClr val="tx1">
                    <a:lumMod val="95000"/>
                    <a:lumOff val="5000"/>
                  </a:schemeClr>
                </a:solidFill>
              </a:rPr>
              <a:t>Recording</a:t>
            </a:r>
            <a:r>
              <a:rPr lang="pl-PL" sz="1400" dirty="0">
                <a:solidFill>
                  <a:schemeClr val="tx1">
                    <a:lumMod val="95000"/>
                    <a:lumOff val="5000"/>
                  </a:schemeClr>
                </a:solidFill>
              </a:rPr>
              <a:t> no 2 </a:t>
            </a:r>
          </a:p>
        </p:txBody>
      </p:sp>
      <p:pic>
        <p:nvPicPr>
          <p:cNvPr id="7" name="Obraz 6">
            <a:extLst>
              <a:ext uri="{FF2B5EF4-FFF2-40B4-BE49-F238E27FC236}">
                <a16:creationId xmlns:a16="http://schemas.microsoft.com/office/drawing/2014/main" id="{ABA0F0B4-E0D6-42F9-99BD-69683FDFD0A4}"/>
              </a:ext>
            </a:extLst>
          </p:cNvPr>
          <p:cNvPicPr>
            <a:picLocks noChangeAspect="1"/>
          </p:cNvPicPr>
          <p:nvPr/>
        </p:nvPicPr>
        <p:blipFill rotWithShape="1">
          <a:blip r:embed="rId3">
            <a:extLst>
              <a:ext uri="{28A0092B-C50C-407E-A947-70E740481C1C}">
                <a14:useLocalDpi xmlns:a14="http://schemas.microsoft.com/office/drawing/2010/main" val="0"/>
              </a:ext>
            </a:extLst>
          </a:blip>
          <a:srcRect l="-1669" t="-1724" r="-1669" b="-1724"/>
          <a:stretch/>
        </p:blipFill>
        <p:spPr>
          <a:xfrm>
            <a:off x="494088" y="6041836"/>
            <a:ext cx="539422" cy="540000"/>
          </a:xfrm>
          <a:prstGeom prst="rect">
            <a:avLst/>
          </a:prstGeom>
        </p:spPr>
      </p:pic>
      <p:sp>
        <p:nvSpPr>
          <p:cNvPr id="14" name="Prostokąt 13">
            <a:extLst>
              <a:ext uri="{FF2B5EF4-FFF2-40B4-BE49-F238E27FC236}">
                <a16:creationId xmlns:a16="http://schemas.microsoft.com/office/drawing/2014/main" id="{5C0533C4-D27B-41C1-A8D5-D445888BC4D8}"/>
              </a:ext>
            </a:extLst>
          </p:cNvPr>
          <p:cNvSpPr/>
          <p:nvPr/>
        </p:nvSpPr>
        <p:spPr>
          <a:xfrm>
            <a:off x="3431705" y="1173523"/>
            <a:ext cx="8760296" cy="4631742"/>
          </a:xfrm>
          <a:prstGeom prst="rect">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Trójkąt prostokątny 15">
            <a:extLst>
              <a:ext uri="{FF2B5EF4-FFF2-40B4-BE49-F238E27FC236}">
                <a16:creationId xmlns:a16="http://schemas.microsoft.com/office/drawing/2014/main" id="{A08968E0-C3AD-4010-8E5E-B57B9001F4B0}"/>
              </a:ext>
            </a:extLst>
          </p:cNvPr>
          <p:cNvSpPr/>
          <p:nvPr/>
        </p:nvSpPr>
        <p:spPr>
          <a:xfrm rot="16200000">
            <a:off x="3106657" y="1194049"/>
            <a:ext cx="345575" cy="304521"/>
          </a:xfrm>
          <a:prstGeom prst="rtTriangle">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7" name="Prostokąt 16">
            <a:extLst>
              <a:ext uri="{FF2B5EF4-FFF2-40B4-BE49-F238E27FC236}">
                <a16:creationId xmlns:a16="http://schemas.microsoft.com/office/drawing/2014/main" id="{4296F3F7-354D-4E96-85A2-2B1A981D8AB7}"/>
              </a:ext>
            </a:extLst>
          </p:cNvPr>
          <p:cNvSpPr/>
          <p:nvPr/>
        </p:nvSpPr>
        <p:spPr>
          <a:xfrm>
            <a:off x="3736225" y="1497672"/>
            <a:ext cx="8048407" cy="4163576"/>
          </a:xfrm>
          <a:prstGeom prst="rect">
            <a:avLst/>
          </a:prstGeom>
        </p:spPr>
        <p:txBody>
          <a:bodyPr wrap="square">
            <a:spAutoFit/>
          </a:bodyPr>
          <a:lstStyle/>
          <a:p>
            <a:pPr>
              <a:lnSpc>
                <a:spcPct val="114000"/>
              </a:lnSpc>
              <a:spcBef>
                <a:spcPts val="600"/>
              </a:spcBef>
              <a:spcAft>
                <a:spcPts val="1200"/>
              </a:spcAft>
            </a:pPr>
            <a:r>
              <a:rPr lang="en-GB" b="1" dirty="0">
                <a:solidFill>
                  <a:schemeClr val="bg1"/>
                </a:solidFill>
              </a:rPr>
              <a:t>DURING THE IMPLEMENTATION OF GROUP TASKS IT IS  NECESSARY IS TO HAVE THE SKILLS OF BUILDING INTERPERSONAL RELATIONS, OR THE ABILITY TO COMMUNICATE WITH PEOPLE IN DIFFERENT SITUATIONS.</a:t>
            </a:r>
            <a:endParaRPr lang="pl-PL" b="1" dirty="0">
              <a:solidFill>
                <a:schemeClr val="bg1"/>
              </a:solidFill>
            </a:endParaRPr>
          </a:p>
          <a:p>
            <a:pPr>
              <a:lnSpc>
                <a:spcPct val="114000"/>
              </a:lnSpc>
              <a:spcAft>
                <a:spcPts val="600"/>
              </a:spcAft>
            </a:pPr>
            <a:r>
              <a:rPr lang="en-GB" b="1" dirty="0">
                <a:solidFill>
                  <a:schemeClr val="tx1">
                    <a:lumMod val="75000"/>
                    <a:lumOff val="25000"/>
                  </a:schemeClr>
                </a:solidFill>
              </a:rPr>
              <a:t>The basic skills of a chef in this area are:</a:t>
            </a:r>
          </a:p>
          <a:p>
            <a:pPr marL="285750" indent="-285750">
              <a:lnSpc>
                <a:spcPct val="114000"/>
              </a:lnSpc>
              <a:spcAft>
                <a:spcPts val="600"/>
              </a:spcAft>
              <a:buBlip>
                <a:blip r:embed="rId4"/>
              </a:buBlip>
            </a:pPr>
            <a:r>
              <a:rPr lang="en-GB" sz="1700" dirty="0">
                <a:solidFill>
                  <a:schemeClr val="tx1">
                    <a:lumMod val="75000"/>
                    <a:lumOff val="25000"/>
                  </a:schemeClr>
                </a:solidFill>
              </a:rPr>
              <a:t>precise transmission of commands and other information,</a:t>
            </a:r>
          </a:p>
          <a:p>
            <a:pPr marL="285750" indent="-285750">
              <a:lnSpc>
                <a:spcPct val="114000"/>
              </a:lnSpc>
              <a:spcAft>
                <a:spcPts val="600"/>
              </a:spcAft>
              <a:buBlip>
                <a:blip r:embed="rId4"/>
              </a:buBlip>
            </a:pPr>
            <a:r>
              <a:rPr lang="en-GB" sz="1700" dirty="0">
                <a:solidFill>
                  <a:schemeClr val="tx1">
                    <a:lumMod val="75000"/>
                    <a:lumOff val="25000"/>
                  </a:schemeClr>
                </a:solidFill>
              </a:rPr>
              <a:t>active listening and proper response,</a:t>
            </a:r>
          </a:p>
          <a:p>
            <a:pPr marL="285750" indent="-285750">
              <a:lnSpc>
                <a:spcPct val="114000"/>
              </a:lnSpc>
              <a:spcAft>
                <a:spcPts val="600"/>
              </a:spcAft>
              <a:buBlip>
                <a:blip r:embed="rId4"/>
              </a:buBlip>
            </a:pPr>
            <a:r>
              <a:rPr lang="en-GB" sz="1700" dirty="0">
                <a:solidFill>
                  <a:schemeClr val="tx1">
                    <a:lumMod val="75000"/>
                    <a:lumOff val="25000"/>
                  </a:schemeClr>
                </a:solidFill>
              </a:rPr>
              <a:t>reading messages and giving feedback,</a:t>
            </a:r>
          </a:p>
          <a:p>
            <a:pPr marL="285750" indent="-285750">
              <a:lnSpc>
                <a:spcPct val="114000"/>
              </a:lnSpc>
              <a:spcAft>
                <a:spcPts val="600"/>
              </a:spcAft>
              <a:buBlip>
                <a:blip r:embed="rId4"/>
              </a:buBlip>
            </a:pPr>
            <a:r>
              <a:rPr lang="en-GB" sz="1700" dirty="0">
                <a:solidFill>
                  <a:schemeClr val="tx1">
                    <a:lumMod val="75000"/>
                    <a:lumOff val="25000"/>
                  </a:schemeClr>
                </a:solidFill>
              </a:rPr>
              <a:t>cooperation in a team and providing information to other kitchen employees,</a:t>
            </a:r>
          </a:p>
          <a:p>
            <a:pPr marL="285750" indent="-285750">
              <a:lnSpc>
                <a:spcPct val="114000"/>
              </a:lnSpc>
              <a:spcAft>
                <a:spcPts val="600"/>
              </a:spcAft>
              <a:buBlip>
                <a:blip r:embed="rId4"/>
              </a:buBlip>
            </a:pPr>
            <a:r>
              <a:rPr lang="en-GB" sz="1700" dirty="0">
                <a:solidFill>
                  <a:schemeClr val="tx1">
                    <a:lumMod val="75000"/>
                    <a:lumOff val="25000"/>
                  </a:schemeClr>
                </a:solidFill>
              </a:rPr>
              <a:t>communicating with waiters.</a:t>
            </a:r>
          </a:p>
          <a:p>
            <a:pPr>
              <a:lnSpc>
                <a:spcPct val="114000"/>
              </a:lnSpc>
              <a:spcAft>
                <a:spcPts val="600"/>
              </a:spcAft>
            </a:pPr>
            <a:r>
              <a:rPr lang="en-GB" sz="1700" dirty="0">
                <a:solidFill>
                  <a:schemeClr val="tx1">
                    <a:lumMod val="75000"/>
                    <a:lumOff val="25000"/>
                  </a:schemeClr>
                </a:solidFill>
              </a:rPr>
              <a:t>The aforementioned skills should be possessed by a trainer in order for him to transfer them to the participants of the training.</a:t>
            </a:r>
            <a:endParaRPr lang="pl-PL" sz="1700" dirty="0">
              <a:solidFill>
                <a:schemeClr val="tx1">
                  <a:lumMod val="75000"/>
                  <a:lumOff val="25000"/>
                </a:schemeClr>
              </a:solidFill>
            </a:endParaRPr>
          </a:p>
        </p:txBody>
      </p:sp>
    </p:spTree>
    <p:extLst>
      <p:ext uri="{BB962C8B-B14F-4D97-AF65-F5344CB8AC3E}">
        <p14:creationId xmlns:p14="http://schemas.microsoft.com/office/powerpoint/2010/main" val="1131092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INTERPERSONAL COMMUNICATION</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23</a:t>
            </a:fld>
            <a:endParaRPr lang="en-US" altLang="pl-PL"/>
          </a:p>
        </p:txBody>
      </p:sp>
      <p:sp>
        <p:nvSpPr>
          <p:cNvPr id="5" name="Symbol zastępczy zawartości 2">
            <a:extLst>
              <a:ext uri="{FF2B5EF4-FFF2-40B4-BE49-F238E27FC236}">
                <a16:creationId xmlns:a16="http://schemas.microsoft.com/office/drawing/2014/main" id="{A93C787A-33C1-4183-BC40-C33867D3DC07}"/>
              </a:ext>
            </a:extLst>
          </p:cNvPr>
          <p:cNvSpPr txBox="1">
            <a:spLocks/>
          </p:cNvSpPr>
          <p:nvPr/>
        </p:nvSpPr>
        <p:spPr bwMode="auto">
          <a:xfrm>
            <a:off x="2063552" y="1539776"/>
            <a:ext cx="6824758" cy="403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pl-PL"/>
          </a:p>
          <a:p>
            <a:endParaRPr lang="pl-PL"/>
          </a:p>
          <a:p>
            <a:pPr marL="0" indent="0">
              <a:buFont typeface="Arial" panose="020B0604020202020204" pitchFamily="34" charset="0"/>
              <a:buNone/>
            </a:pPr>
            <a:endParaRPr lang="pl-PL" dirty="0"/>
          </a:p>
        </p:txBody>
      </p:sp>
      <p:sp>
        <p:nvSpPr>
          <p:cNvPr id="22" name="Prostokąt 21">
            <a:extLst>
              <a:ext uri="{FF2B5EF4-FFF2-40B4-BE49-F238E27FC236}">
                <a16:creationId xmlns:a16="http://schemas.microsoft.com/office/drawing/2014/main" id="{9BC91070-C4A0-46E2-B428-B4072D545D64}"/>
              </a:ext>
            </a:extLst>
          </p:cNvPr>
          <p:cNvSpPr/>
          <p:nvPr/>
        </p:nvSpPr>
        <p:spPr>
          <a:xfrm>
            <a:off x="3320921" y="6068318"/>
            <a:ext cx="916020" cy="523220"/>
          </a:xfrm>
          <a:prstGeom prst="rect">
            <a:avLst/>
          </a:prstGeom>
        </p:spPr>
        <p:txBody>
          <a:bodyPr wrap="none">
            <a:spAutoFit/>
          </a:bodyPr>
          <a:lstStyle/>
          <a:p>
            <a:r>
              <a:rPr lang="pl-PL" sz="1400" dirty="0">
                <a:solidFill>
                  <a:schemeClr val="tx1">
                    <a:lumMod val="95000"/>
                    <a:lumOff val="5000"/>
                  </a:schemeClr>
                </a:solidFill>
              </a:rPr>
              <a:t>PODCAST </a:t>
            </a:r>
            <a:br>
              <a:rPr lang="pl-PL" sz="1400" dirty="0">
                <a:solidFill>
                  <a:schemeClr val="tx1">
                    <a:lumMod val="95000"/>
                    <a:lumOff val="5000"/>
                  </a:schemeClr>
                </a:solidFill>
              </a:rPr>
            </a:br>
            <a:r>
              <a:rPr lang="pl-PL" sz="1400" dirty="0">
                <a:solidFill>
                  <a:schemeClr val="tx1">
                    <a:lumMod val="95000"/>
                    <a:lumOff val="5000"/>
                  </a:schemeClr>
                </a:solidFill>
              </a:rPr>
              <a:t>2 </a:t>
            </a:r>
          </a:p>
        </p:txBody>
      </p:sp>
      <p:pic>
        <p:nvPicPr>
          <p:cNvPr id="23" name="Obraz 22">
            <a:extLst>
              <a:ext uri="{FF2B5EF4-FFF2-40B4-BE49-F238E27FC236}">
                <a16:creationId xmlns:a16="http://schemas.microsoft.com/office/drawing/2014/main" id="{94AAD2F4-E433-45FB-A7BF-9BD64CD8E324}"/>
              </a:ext>
            </a:extLst>
          </p:cNvPr>
          <p:cNvPicPr>
            <a:picLocks noChangeAspect="1"/>
          </p:cNvPicPr>
          <p:nvPr/>
        </p:nvPicPr>
        <p:blipFill rotWithShape="1">
          <a:blip r:embed="rId2">
            <a:extLst>
              <a:ext uri="{28A0092B-C50C-407E-A947-70E740481C1C}">
                <a14:useLocalDpi xmlns:a14="http://schemas.microsoft.com/office/drawing/2010/main" val="0"/>
              </a:ext>
            </a:extLst>
          </a:blip>
          <a:srcRect l="-1669" t="-1724" r="-1669" b="-1724"/>
          <a:stretch/>
        </p:blipFill>
        <p:spPr>
          <a:xfrm>
            <a:off x="2598956" y="6020738"/>
            <a:ext cx="539422" cy="540000"/>
          </a:xfrm>
          <a:prstGeom prst="rect">
            <a:avLst/>
          </a:prstGeom>
        </p:spPr>
      </p:pic>
      <p:sp>
        <p:nvSpPr>
          <p:cNvPr id="24" name="Prostokąt 23">
            <a:extLst>
              <a:ext uri="{FF2B5EF4-FFF2-40B4-BE49-F238E27FC236}">
                <a16:creationId xmlns:a16="http://schemas.microsoft.com/office/drawing/2014/main" id="{E50E5221-009B-4927-87C4-8BA10B87B3EA}"/>
              </a:ext>
            </a:extLst>
          </p:cNvPr>
          <p:cNvSpPr/>
          <p:nvPr/>
        </p:nvSpPr>
        <p:spPr>
          <a:xfrm>
            <a:off x="1128234" y="6074132"/>
            <a:ext cx="1367366" cy="738664"/>
          </a:xfrm>
          <a:prstGeom prst="rect">
            <a:avLst/>
          </a:prstGeom>
        </p:spPr>
        <p:txBody>
          <a:bodyPr wrap="square">
            <a:spAutoFit/>
          </a:bodyPr>
          <a:lstStyle/>
          <a:p>
            <a:r>
              <a:rPr lang="pl-PL" sz="1400" dirty="0"/>
              <a:t>ATTACHMENT WORK CARD </a:t>
            </a:r>
          </a:p>
          <a:p>
            <a:r>
              <a:rPr lang="pl-PL" sz="1400" dirty="0"/>
              <a:t>2 AND 3</a:t>
            </a:r>
            <a:endParaRPr lang="pl-PL" sz="1400" u="sng" dirty="0">
              <a:solidFill>
                <a:schemeClr val="tx1">
                  <a:lumMod val="85000"/>
                  <a:lumOff val="15000"/>
                </a:schemeClr>
              </a:solidFill>
            </a:endParaRPr>
          </a:p>
        </p:txBody>
      </p:sp>
      <p:grpSp>
        <p:nvGrpSpPr>
          <p:cNvPr id="25" name="Grupa 24">
            <a:extLst>
              <a:ext uri="{FF2B5EF4-FFF2-40B4-BE49-F238E27FC236}">
                <a16:creationId xmlns:a16="http://schemas.microsoft.com/office/drawing/2014/main" id="{4E90969D-103B-4A8D-AA78-B954FBF36231}"/>
              </a:ext>
            </a:extLst>
          </p:cNvPr>
          <p:cNvGrpSpPr/>
          <p:nvPr/>
        </p:nvGrpSpPr>
        <p:grpSpPr>
          <a:xfrm>
            <a:off x="511510" y="6056188"/>
            <a:ext cx="522000" cy="522000"/>
            <a:chOff x="7940396" y="332162"/>
            <a:chExt cx="522000" cy="522000"/>
          </a:xfrm>
        </p:grpSpPr>
        <p:sp>
          <p:nvSpPr>
            <p:cNvPr id="26" name="Owal 25">
              <a:extLst>
                <a:ext uri="{FF2B5EF4-FFF2-40B4-BE49-F238E27FC236}">
                  <a16:creationId xmlns:a16="http://schemas.microsoft.com/office/drawing/2014/main" id="{ED94F536-7074-4A7E-9E67-6EEF9AEBE56C}"/>
                </a:ext>
              </a:extLst>
            </p:cNvPr>
            <p:cNvSpPr/>
            <p:nvPr/>
          </p:nvSpPr>
          <p:spPr>
            <a:xfrm>
              <a:off x="7968208" y="397110"/>
              <a:ext cx="439602" cy="43960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27" name="Grafika 26">
              <a:extLst>
                <a:ext uri="{FF2B5EF4-FFF2-40B4-BE49-F238E27FC236}">
                  <a16:creationId xmlns:a16="http://schemas.microsoft.com/office/drawing/2014/main" id="{4AA51E72-E12A-416B-B357-768C95E33A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40396" y="332162"/>
              <a:ext cx="522000" cy="522000"/>
            </a:xfrm>
            <a:prstGeom prst="rect">
              <a:avLst/>
            </a:prstGeom>
          </p:spPr>
        </p:pic>
      </p:grpSp>
      <p:pic>
        <p:nvPicPr>
          <p:cNvPr id="28" name="Obraz 27">
            <a:extLst>
              <a:ext uri="{FF2B5EF4-FFF2-40B4-BE49-F238E27FC236}">
                <a16:creationId xmlns:a16="http://schemas.microsoft.com/office/drawing/2014/main" id="{E0CB1E17-9127-439F-9423-006B09BB9BAC}"/>
              </a:ext>
            </a:extLst>
          </p:cNvPr>
          <p:cNvPicPr preferRelativeResize="0">
            <a:picLocks/>
          </p:cNvPicPr>
          <p:nvPr/>
        </p:nvPicPr>
        <p:blipFill>
          <a:blip r:embed="rId5"/>
          <a:stretch>
            <a:fillRect/>
          </a:stretch>
        </p:blipFill>
        <p:spPr>
          <a:xfrm rot="5400000" flipH="1">
            <a:off x="4998541" y="3995969"/>
            <a:ext cx="74510" cy="2448272"/>
          </a:xfrm>
          <a:prstGeom prst="rect">
            <a:avLst/>
          </a:prstGeom>
        </p:spPr>
      </p:pic>
      <p:pic>
        <p:nvPicPr>
          <p:cNvPr id="29" name="Obraz 28">
            <a:extLst>
              <a:ext uri="{FF2B5EF4-FFF2-40B4-BE49-F238E27FC236}">
                <a16:creationId xmlns:a16="http://schemas.microsoft.com/office/drawing/2014/main" id="{FE4CE66E-3C50-47CD-AE51-A0940724632B}"/>
              </a:ext>
            </a:extLst>
          </p:cNvPr>
          <p:cNvPicPr preferRelativeResize="0">
            <a:picLocks/>
          </p:cNvPicPr>
          <p:nvPr/>
        </p:nvPicPr>
        <p:blipFill>
          <a:blip r:embed="rId5"/>
          <a:stretch>
            <a:fillRect/>
          </a:stretch>
        </p:blipFill>
        <p:spPr>
          <a:xfrm rot="5400000" flipH="1">
            <a:off x="7870123" y="3995969"/>
            <a:ext cx="74510" cy="2448272"/>
          </a:xfrm>
          <a:prstGeom prst="rect">
            <a:avLst/>
          </a:prstGeom>
        </p:spPr>
      </p:pic>
      <p:sp>
        <p:nvSpPr>
          <p:cNvPr id="30" name="Strzałka w prawo 21">
            <a:extLst>
              <a:ext uri="{FF2B5EF4-FFF2-40B4-BE49-F238E27FC236}">
                <a16:creationId xmlns:a16="http://schemas.microsoft.com/office/drawing/2014/main" id="{681C6311-20A2-48BF-883C-827B838C5F37}"/>
              </a:ext>
            </a:extLst>
          </p:cNvPr>
          <p:cNvSpPr/>
          <p:nvPr/>
        </p:nvSpPr>
        <p:spPr>
          <a:xfrm rot="10800000">
            <a:off x="3920030" y="5099377"/>
            <a:ext cx="1152128" cy="185850"/>
          </a:xfrm>
          <a:prstGeom prst="rightArrow">
            <a:avLst/>
          </a:prstGeom>
          <a:solidFill>
            <a:srgbClr val="666699"/>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
        <p:nvSpPr>
          <p:cNvPr id="31" name="Dymek mowy: prostokąt 30">
            <a:extLst>
              <a:ext uri="{FF2B5EF4-FFF2-40B4-BE49-F238E27FC236}">
                <a16:creationId xmlns:a16="http://schemas.microsoft.com/office/drawing/2014/main" id="{DDB5217A-4829-44F9-959C-84CADAC4B745}"/>
              </a:ext>
            </a:extLst>
          </p:cNvPr>
          <p:cNvSpPr/>
          <p:nvPr/>
        </p:nvSpPr>
        <p:spPr>
          <a:xfrm>
            <a:off x="4921305" y="4846885"/>
            <a:ext cx="2585101" cy="727646"/>
          </a:xfrm>
          <a:prstGeom prst="wedgeRectCallout">
            <a:avLst>
              <a:gd name="adj1" fmla="val -18313"/>
              <a:gd name="adj2" fmla="val 30900"/>
            </a:avLst>
          </a:prstGeom>
          <a:solidFill>
            <a:srgbClr val="FE5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t> DE-CODED MESSAGE</a:t>
            </a:r>
          </a:p>
        </p:txBody>
      </p:sp>
      <p:pic>
        <p:nvPicPr>
          <p:cNvPr id="32" name="Obraz 31">
            <a:extLst>
              <a:ext uri="{FF2B5EF4-FFF2-40B4-BE49-F238E27FC236}">
                <a16:creationId xmlns:a16="http://schemas.microsoft.com/office/drawing/2014/main" id="{DF4E2015-03F5-41A5-9162-116D33B15C6A}"/>
              </a:ext>
            </a:extLst>
          </p:cNvPr>
          <p:cNvPicPr preferRelativeResize="0">
            <a:picLocks/>
          </p:cNvPicPr>
          <p:nvPr/>
        </p:nvPicPr>
        <p:blipFill>
          <a:blip r:embed="rId5"/>
          <a:stretch>
            <a:fillRect/>
          </a:stretch>
        </p:blipFill>
        <p:spPr>
          <a:xfrm rot="16200000" flipH="1">
            <a:off x="4846141" y="605416"/>
            <a:ext cx="74510" cy="2448272"/>
          </a:xfrm>
          <a:prstGeom prst="rect">
            <a:avLst/>
          </a:prstGeom>
        </p:spPr>
      </p:pic>
      <p:pic>
        <p:nvPicPr>
          <p:cNvPr id="33" name="Obraz 32">
            <a:extLst>
              <a:ext uri="{FF2B5EF4-FFF2-40B4-BE49-F238E27FC236}">
                <a16:creationId xmlns:a16="http://schemas.microsoft.com/office/drawing/2014/main" id="{A030817A-0A85-4B42-8D48-1B320C822E9D}"/>
              </a:ext>
            </a:extLst>
          </p:cNvPr>
          <p:cNvPicPr preferRelativeResize="0">
            <a:picLocks/>
          </p:cNvPicPr>
          <p:nvPr/>
        </p:nvPicPr>
        <p:blipFill>
          <a:blip r:embed="rId5"/>
          <a:stretch>
            <a:fillRect/>
          </a:stretch>
        </p:blipFill>
        <p:spPr>
          <a:xfrm rot="16200000" flipH="1">
            <a:off x="7717723" y="605416"/>
            <a:ext cx="74510" cy="2448272"/>
          </a:xfrm>
          <a:prstGeom prst="rect">
            <a:avLst/>
          </a:prstGeom>
        </p:spPr>
      </p:pic>
      <p:sp>
        <p:nvSpPr>
          <p:cNvPr id="34" name="Dymek mowy: prostokąt 33">
            <a:extLst>
              <a:ext uri="{FF2B5EF4-FFF2-40B4-BE49-F238E27FC236}">
                <a16:creationId xmlns:a16="http://schemas.microsoft.com/office/drawing/2014/main" id="{F8B83EDC-E3BC-440B-9E95-8CD508A01A89}"/>
              </a:ext>
            </a:extLst>
          </p:cNvPr>
          <p:cNvSpPr/>
          <p:nvPr/>
        </p:nvSpPr>
        <p:spPr>
          <a:xfrm>
            <a:off x="8737600" y="4840171"/>
            <a:ext cx="2585101" cy="727646"/>
          </a:xfrm>
          <a:prstGeom prst="wedgeRectCallout">
            <a:avLst>
              <a:gd name="adj1" fmla="val 24848"/>
              <a:gd name="adj2" fmla="val 25888"/>
            </a:avLst>
          </a:prstGeom>
          <a:solidFill>
            <a:srgbClr val="FE6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200" b="1" dirty="0"/>
              <a:t>RECIEVING SIGNAL</a:t>
            </a:r>
          </a:p>
        </p:txBody>
      </p:sp>
      <p:sp>
        <p:nvSpPr>
          <p:cNvPr id="35" name="Dymek mowy: prostokąt 34">
            <a:extLst>
              <a:ext uri="{FF2B5EF4-FFF2-40B4-BE49-F238E27FC236}">
                <a16:creationId xmlns:a16="http://schemas.microsoft.com/office/drawing/2014/main" id="{455C37FF-3AE2-41A4-ADEF-7791AAE40E9A}"/>
              </a:ext>
            </a:extLst>
          </p:cNvPr>
          <p:cNvSpPr/>
          <p:nvPr/>
        </p:nvSpPr>
        <p:spPr>
          <a:xfrm>
            <a:off x="8737600" y="1461418"/>
            <a:ext cx="2585101" cy="727646"/>
          </a:xfrm>
          <a:prstGeom prst="wedgeRectCallout">
            <a:avLst>
              <a:gd name="adj1" fmla="val -22442"/>
              <a:gd name="adj2" fmla="val 31124"/>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200" b="1" dirty="0"/>
              <a:t>SIGNAL</a:t>
            </a:r>
          </a:p>
        </p:txBody>
      </p:sp>
      <p:sp>
        <p:nvSpPr>
          <p:cNvPr id="36" name="Dymek mowy: prostokąt 35">
            <a:extLst>
              <a:ext uri="{FF2B5EF4-FFF2-40B4-BE49-F238E27FC236}">
                <a16:creationId xmlns:a16="http://schemas.microsoft.com/office/drawing/2014/main" id="{AE7A17C1-9374-4AF6-98CA-CEC5338D56E8}"/>
              </a:ext>
            </a:extLst>
          </p:cNvPr>
          <p:cNvSpPr/>
          <p:nvPr/>
        </p:nvSpPr>
        <p:spPr>
          <a:xfrm>
            <a:off x="4921305" y="1465729"/>
            <a:ext cx="2585101" cy="727646"/>
          </a:xfrm>
          <a:prstGeom prst="wedgeRectCallout">
            <a:avLst>
              <a:gd name="adj1" fmla="val 22712"/>
              <a:gd name="adj2" fmla="val 31124"/>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200" b="1" dirty="0"/>
              <a:t>MESSAGE</a:t>
            </a:r>
          </a:p>
        </p:txBody>
      </p:sp>
      <p:sp>
        <p:nvSpPr>
          <p:cNvPr id="37" name="Dymek mowy: prostokąt 36">
            <a:extLst>
              <a:ext uri="{FF2B5EF4-FFF2-40B4-BE49-F238E27FC236}">
                <a16:creationId xmlns:a16="http://schemas.microsoft.com/office/drawing/2014/main" id="{49EAE56D-A8D5-41B6-A7D8-B0849E1749EE}"/>
              </a:ext>
            </a:extLst>
          </p:cNvPr>
          <p:cNvSpPr/>
          <p:nvPr/>
        </p:nvSpPr>
        <p:spPr>
          <a:xfrm>
            <a:off x="2363312" y="1465510"/>
            <a:ext cx="2585101" cy="727646"/>
          </a:xfrm>
          <a:prstGeom prst="wedgeRectCallout">
            <a:avLst>
              <a:gd name="adj1" fmla="val -18475"/>
              <a:gd name="adj2" fmla="val 2650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200" b="1" dirty="0"/>
              <a:t>INTENTION</a:t>
            </a:r>
          </a:p>
        </p:txBody>
      </p:sp>
      <p:sp>
        <p:nvSpPr>
          <p:cNvPr id="38" name="Prostokąt 37">
            <a:extLst>
              <a:ext uri="{FF2B5EF4-FFF2-40B4-BE49-F238E27FC236}">
                <a16:creationId xmlns:a16="http://schemas.microsoft.com/office/drawing/2014/main" id="{33CED66B-D06E-417B-8104-05745A645F4A}"/>
              </a:ext>
            </a:extLst>
          </p:cNvPr>
          <p:cNvSpPr/>
          <p:nvPr/>
        </p:nvSpPr>
        <p:spPr>
          <a:xfrm>
            <a:off x="7715695" y="4833628"/>
            <a:ext cx="2844801" cy="290913"/>
          </a:xfrm>
          <a:prstGeom prst="rect">
            <a:avLst/>
          </a:prstGeom>
        </p:spPr>
        <p:txBody>
          <a:bodyPr wrap="square">
            <a:spAutoFit/>
          </a:bodyPr>
          <a:lstStyle/>
          <a:p>
            <a:pPr>
              <a:lnSpc>
                <a:spcPct val="114000"/>
              </a:lnSpc>
            </a:pPr>
            <a:r>
              <a:rPr lang="pl-PL" sz="1200" b="1" dirty="0">
                <a:solidFill>
                  <a:srgbClr val="FF8803"/>
                </a:solidFill>
              </a:rPr>
              <a:t>DE-CODING</a:t>
            </a:r>
          </a:p>
        </p:txBody>
      </p:sp>
      <p:sp>
        <p:nvSpPr>
          <p:cNvPr id="39" name="Dymek mowy: prostokąt 38">
            <a:extLst>
              <a:ext uri="{FF2B5EF4-FFF2-40B4-BE49-F238E27FC236}">
                <a16:creationId xmlns:a16="http://schemas.microsoft.com/office/drawing/2014/main" id="{307254B4-CF6D-4096-B686-E93ECC2FCFCF}"/>
              </a:ext>
            </a:extLst>
          </p:cNvPr>
          <p:cNvSpPr/>
          <p:nvPr/>
        </p:nvSpPr>
        <p:spPr>
          <a:xfrm>
            <a:off x="2357335" y="4846885"/>
            <a:ext cx="2585101" cy="727646"/>
          </a:xfrm>
          <a:prstGeom prst="wedgeRectCallout">
            <a:avLst>
              <a:gd name="adj1" fmla="val -19787"/>
              <a:gd name="adj2" fmla="val 28282"/>
            </a:avLst>
          </a:prstGeom>
          <a:solidFill>
            <a:srgbClr val="F44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t>INTERPRETATION</a:t>
            </a:r>
          </a:p>
        </p:txBody>
      </p:sp>
      <p:pic>
        <p:nvPicPr>
          <p:cNvPr id="40" name="Grafika 39">
            <a:extLst>
              <a:ext uri="{FF2B5EF4-FFF2-40B4-BE49-F238E27FC236}">
                <a16:creationId xmlns:a16="http://schemas.microsoft.com/office/drawing/2014/main" id="{75A98178-1C31-4FC5-8191-5CA6ED025E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71642" y="2648440"/>
            <a:ext cx="1706940" cy="1634783"/>
          </a:xfrm>
          <a:prstGeom prst="rect">
            <a:avLst/>
          </a:prstGeom>
        </p:spPr>
      </p:pic>
      <p:pic>
        <p:nvPicPr>
          <p:cNvPr id="41" name="Obraz 40">
            <a:extLst>
              <a:ext uri="{FF2B5EF4-FFF2-40B4-BE49-F238E27FC236}">
                <a16:creationId xmlns:a16="http://schemas.microsoft.com/office/drawing/2014/main" id="{B3129996-DE05-4563-BD55-60D930B5350E}"/>
              </a:ext>
            </a:extLst>
          </p:cNvPr>
          <p:cNvPicPr preferRelativeResize="0">
            <a:picLocks/>
          </p:cNvPicPr>
          <p:nvPr/>
        </p:nvPicPr>
        <p:blipFill>
          <a:blip r:embed="rId5"/>
          <a:stretch>
            <a:fillRect/>
          </a:stretch>
        </p:blipFill>
        <p:spPr>
          <a:xfrm rot="10800000" flipH="1">
            <a:off x="10064501" y="2128733"/>
            <a:ext cx="86936" cy="2711437"/>
          </a:xfrm>
          <a:prstGeom prst="rect">
            <a:avLst/>
          </a:prstGeom>
        </p:spPr>
      </p:pic>
      <p:sp>
        <p:nvSpPr>
          <p:cNvPr id="42" name="Prostokąt 41">
            <a:extLst>
              <a:ext uri="{FF2B5EF4-FFF2-40B4-BE49-F238E27FC236}">
                <a16:creationId xmlns:a16="http://schemas.microsoft.com/office/drawing/2014/main" id="{64ED4C07-ABF4-466D-BC23-EA7B966C2C23}"/>
              </a:ext>
            </a:extLst>
          </p:cNvPr>
          <p:cNvSpPr/>
          <p:nvPr/>
        </p:nvSpPr>
        <p:spPr>
          <a:xfrm>
            <a:off x="7611292" y="1472228"/>
            <a:ext cx="2844801" cy="290913"/>
          </a:xfrm>
          <a:prstGeom prst="rect">
            <a:avLst/>
          </a:prstGeom>
        </p:spPr>
        <p:txBody>
          <a:bodyPr wrap="square">
            <a:spAutoFit/>
          </a:bodyPr>
          <a:lstStyle/>
          <a:p>
            <a:pPr>
              <a:lnSpc>
                <a:spcPct val="114000"/>
              </a:lnSpc>
            </a:pPr>
            <a:r>
              <a:rPr lang="pl-PL" sz="1200" b="1" dirty="0">
                <a:solidFill>
                  <a:srgbClr val="FF8803"/>
                </a:solidFill>
              </a:rPr>
              <a:t>CODING</a:t>
            </a:r>
          </a:p>
        </p:txBody>
      </p:sp>
      <p:sp>
        <p:nvSpPr>
          <p:cNvPr id="43" name="Trójkąt prostokątny 42">
            <a:extLst>
              <a:ext uri="{FF2B5EF4-FFF2-40B4-BE49-F238E27FC236}">
                <a16:creationId xmlns:a16="http://schemas.microsoft.com/office/drawing/2014/main" id="{3703F149-BBDE-4944-ACFB-D179C87DE4DA}"/>
              </a:ext>
            </a:extLst>
          </p:cNvPr>
          <p:cNvSpPr/>
          <p:nvPr/>
        </p:nvSpPr>
        <p:spPr>
          <a:xfrm rot="2700000">
            <a:off x="4789946" y="5057735"/>
            <a:ext cx="304979" cy="304979"/>
          </a:xfrm>
          <a:prstGeom prst="rtTriangle">
            <a:avLst/>
          </a:prstGeom>
          <a:solidFill>
            <a:srgbClr val="FE5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 name="Trójkąt prostokątny 43">
            <a:extLst>
              <a:ext uri="{FF2B5EF4-FFF2-40B4-BE49-F238E27FC236}">
                <a16:creationId xmlns:a16="http://schemas.microsoft.com/office/drawing/2014/main" id="{0CA0D034-40BF-4089-A58D-E2F4A8978DCD}"/>
              </a:ext>
            </a:extLst>
          </p:cNvPr>
          <p:cNvSpPr/>
          <p:nvPr/>
        </p:nvSpPr>
        <p:spPr>
          <a:xfrm rot="13500000">
            <a:off x="4789947" y="1680846"/>
            <a:ext cx="304979" cy="304979"/>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5" name="Trójkąt prostokątny 44">
            <a:extLst>
              <a:ext uri="{FF2B5EF4-FFF2-40B4-BE49-F238E27FC236}">
                <a16:creationId xmlns:a16="http://schemas.microsoft.com/office/drawing/2014/main" id="{D356784C-55D8-4E46-8904-A47BC4585951}"/>
              </a:ext>
            </a:extLst>
          </p:cNvPr>
          <p:cNvSpPr/>
          <p:nvPr/>
        </p:nvSpPr>
        <p:spPr>
          <a:xfrm rot="13500000">
            <a:off x="8525282" y="1714919"/>
            <a:ext cx="214862" cy="214862"/>
          </a:xfrm>
          <a:prstGeom prst="rtTriangle">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6" name="Trójkąt prostokątny 45">
            <a:extLst>
              <a:ext uri="{FF2B5EF4-FFF2-40B4-BE49-F238E27FC236}">
                <a16:creationId xmlns:a16="http://schemas.microsoft.com/office/drawing/2014/main" id="{931B794B-83BA-4BA6-A22F-76500A80D6BA}"/>
              </a:ext>
            </a:extLst>
          </p:cNvPr>
          <p:cNvSpPr/>
          <p:nvPr/>
        </p:nvSpPr>
        <p:spPr>
          <a:xfrm rot="18900000">
            <a:off x="10000539" y="4650515"/>
            <a:ext cx="214862" cy="214862"/>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7" name="Trójkąt prostokątny 46">
            <a:extLst>
              <a:ext uri="{FF2B5EF4-FFF2-40B4-BE49-F238E27FC236}">
                <a16:creationId xmlns:a16="http://schemas.microsoft.com/office/drawing/2014/main" id="{AD7491B2-8162-4D4C-9805-A7F87D5476B7}"/>
              </a:ext>
            </a:extLst>
          </p:cNvPr>
          <p:cNvSpPr/>
          <p:nvPr/>
        </p:nvSpPr>
        <p:spPr>
          <a:xfrm rot="2700000">
            <a:off x="7503860" y="5112674"/>
            <a:ext cx="214862" cy="214862"/>
          </a:xfrm>
          <a:prstGeom prst="rtTriangle">
            <a:avLst/>
          </a:prstGeom>
          <a:solidFill>
            <a:srgbClr val="FBA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48" name="Obraz 47">
            <a:extLst>
              <a:ext uri="{FF2B5EF4-FFF2-40B4-BE49-F238E27FC236}">
                <a16:creationId xmlns:a16="http://schemas.microsoft.com/office/drawing/2014/main" id="{CA8B2C43-9F80-4C73-A419-4EBEDAAC061C}"/>
              </a:ext>
            </a:extLst>
          </p:cNvPr>
          <p:cNvPicPr preferRelativeResize="0">
            <a:picLocks/>
          </p:cNvPicPr>
          <p:nvPr/>
        </p:nvPicPr>
        <p:blipFill>
          <a:blip r:embed="rId5"/>
          <a:stretch>
            <a:fillRect/>
          </a:stretch>
        </p:blipFill>
        <p:spPr>
          <a:xfrm flipH="1">
            <a:off x="1490777" y="2128733"/>
            <a:ext cx="69323" cy="2949906"/>
          </a:xfrm>
          <a:prstGeom prst="rect">
            <a:avLst/>
          </a:prstGeom>
        </p:spPr>
      </p:pic>
      <p:sp>
        <p:nvSpPr>
          <p:cNvPr id="49" name="Prostokąt 48">
            <a:extLst>
              <a:ext uri="{FF2B5EF4-FFF2-40B4-BE49-F238E27FC236}">
                <a16:creationId xmlns:a16="http://schemas.microsoft.com/office/drawing/2014/main" id="{57F2B543-8FDD-4D6D-B440-5C712EAB56F5}"/>
              </a:ext>
            </a:extLst>
          </p:cNvPr>
          <p:cNvSpPr/>
          <p:nvPr/>
        </p:nvSpPr>
        <p:spPr>
          <a:xfrm>
            <a:off x="1639684" y="3228762"/>
            <a:ext cx="2844801" cy="290913"/>
          </a:xfrm>
          <a:prstGeom prst="rect">
            <a:avLst/>
          </a:prstGeom>
        </p:spPr>
        <p:txBody>
          <a:bodyPr wrap="square">
            <a:spAutoFit/>
          </a:bodyPr>
          <a:lstStyle/>
          <a:p>
            <a:pPr>
              <a:lnSpc>
                <a:spcPct val="114000"/>
              </a:lnSpc>
            </a:pPr>
            <a:r>
              <a:rPr lang="pl-PL" sz="1200" b="1">
                <a:solidFill>
                  <a:srgbClr val="FF8803"/>
                </a:solidFill>
              </a:rPr>
              <a:t>FEEDBACK</a:t>
            </a:r>
          </a:p>
        </p:txBody>
      </p:sp>
      <p:sp>
        <p:nvSpPr>
          <p:cNvPr id="50" name="Prostokąt 49">
            <a:extLst>
              <a:ext uri="{FF2B5EF4-FFF2-40B4-BE49-F238E27FC236}">
                <a16:creationId xmlns:a16="http://schemas.microsoft.com/office/drawing/2014/main" id="{27FAD989-EA93-474E-96CC-F173BAA5DC34}"/>
              </a:ext>
            </a:extLst>
          </p:cNvPr>
          <p:cNvSpPr/>
          <p:nvPr/>
        </p:nvSpPr>
        <p:spPr>
          <a:xfrm>
            <a:off x="845402" y="5002555"/>
            <a:ext cx="1352203" cy="384492"/>
          </a:xfrm>
          <a:prstGeom prst="rect">
            <a:avLst/>
          </a:prstGeom>
          <a:solidFill>
            <a:srgbClr val="FE7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1" name="Prostokąt 50">
            <a:extLst>
              <a:ext uri="{FF2B5EF4-FFF2-40B4-BE49-F238E27FC236}">
                <a16:creationId xmlns:a16="http://schemas.microsoft.com/office/drawing/2014/main" id="{5A82CD05-670F-4851-A174-220FD4708543}"/>
              </a:ext>
            </a:extLst>
          </p:cNvPr>
          <p:cNvSpPr/>
          <p:nvPr/>
        </p:nvSpPr>
        <p:spPr>
          <a:xfrm>
            <a:off x="845402" y="5013533"/>
            <a:ext cx="1352203" cy="390107"/>
          </a:xfrm>
          <a:prstGeom prst="rect">
            <a:avLst/>
          </a:prstGeom>
        </p:spPr>
        <p:txBody>
          <a:bodyPr wrap="square">
            <a:spAutoFit/>
          </a:bodyPr>
          <a:lstStyle/>
          <a:p>
            <a:pPr algn="ctr">
              <a:lnSpc>
                <a:spcPct val="114000"/>
              </a:lnSpc>
            </a:pPr>
            <a:r>
              <a:rPr lang="pl-PL" b="1" dirty="0">
                <a:solidFill>
                  <a:schemeClr val="bg1"/>
                </a:solidFill>
              </a:rPr>
              <a:t>RECIEVER</a:t>
            </a:r>
          </a:p>
        </p:txBody>
      </p:sp>
      <p:sp>
        <p:nvSpPr>
          <p:cNvPr id="52" name="Prostokąt 51">
            <a:extLst>
              <a:ext uri="{FF2B5EF4-FFF2-40B4-BE49-F238E27FC236}">
                <a16:creationId xmlns:a16="http://schemas.microsoft.com/office/drawing/2014/main" id="{7AC2151B-F42D-4024-B58B-37B4174BEBAD}"/>
              </a:ext>
            </a:extLst>
          </p:cNvPr>
          <p:cNvSpPr/>
          <p:nvPr/>
        </p:nvSpPr>
        <p:spPr>
          <a:xfrm>
            <a:off x="847158" y="1633776"/>
            <a:ext cx="1352203" cy="384492"/>
          </a:xfrm>
          <a:prstGeom prst="rect">
            <a:avLst/>
          </a:prstGeom>
          <a:solidFill>
            <a:srgbClr val="FE7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Prostokąt 52">
            <a:extLst>
              <a:ext uri="{FF2B5EF4-FFF2-40B4-BE49-F238E27FC236}">
                <a16:creationId xmlns:a16="http://schemas.microsoft.com/office/drawing/2014/main" id="{95599B20-CE3F-4CB9-81EE-CBE1EFF20493}"/>
              </a:ext>
            </a:extLst>
          </p:cNvPr>
          <p:cNvSpPr/>
          <p:nvPr/>
        </p:nvSpPr>
        <p:spPr>
          <a:xfrm>
            <a:off x="847158" y="1644754"/>
            <a:ext cx="1352203" cy="390107"/>
          </a:xfrm>
          <a:prstGeom prst="rect">
            <a:avLst/>
          </a:prstGeom>
        </p:spPr>
        <p:txBody>
          <a:bodyPr wrap="square">
            <a:spAutoFit/>
          </a:bodyPr>
          <a:lstStyle/>
          <a:p>
            <a:pPr algn="ctr">
              <a:lnSpc>
                <a:spcPct val="114000"/>
              </a:lnSpc>
            </a:pPr>
            <a:r>
              <a:rPr lang="pl-PL" b="1" dirty="0">
                <a:solidFill>
                  <a:schemeClr val="bg1"/>
                </a:solidFill>
              </a:rPr>
              <a:t>SENDER</a:t>
            </a:r>
          </a:p>
        </p:txBody>
      </p:sp>
      <p:sp>
        <p:nvSpPr>
          <p:cNvPr id="54" name="Trójkąt prostokątny 53">
            <a:extLst>
              <a:ext uri="{FF2B5EF4-FFF2-40B4-BE49-F238E27FC236}">
                <a16:creationId xmlns:a16="http://schemas.microsoft.com/office/drawing/2014/main" id="{E38C3CB3-98DD-4712-A30F-EF15C47469E7}"/>
              </a:ext>
            </a:extLst>
          </p:cNvPr>
          <p:cNvSpPr/>
          <p:nvPr/>
        </p:nvSpPr>
        <p:spPr>
          <a:xfrm rot="8100000">
            <a:off x="1417370" y="2030765"/>
            <a:ext cx="214862" cy="214862"/>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970302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INTERPERSONAL COMMUNICATION</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24</a:t>
            </a:fld>
            <a:endParaRPr lang="en-US" altLang="pl-PL"/>
          </a:p>
        </p:txBody>
      </p:sp>
      <p:sp>
        <p:nvSpPr>
          <p:cNvPr id="11" name="Symbol zastępczy zawartości 2">
            <a:extLst>
              <a:ext uri="{FF2B5EF4-FFF2-40B4-BE49-F238E27FC236}">
                <a16:creationId xmlns:a16="http://schemas.microsoft.com/office/drawing/2014/main" id="{003DF69F-FA3A-4EED-BD7B-AF6A20701239}"/>
              </a:ext>
            </a:extLst>
          </p:cNvPr>
          <p:cNvSpPr txBox="1">
            <a:spLocks/>
          </p:cNvSpPr>
          <p:nvPr/>
        </p:nvSpPr>
        <p:spPr bwMode="auto">
          <a:xfrm>
            <a:off x="2279576" y="1412776"/>
            <a:ext cx="6824758" cy="403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pl-PL" sz="2000" b="1"/>
              <a:t>	</a:t>
            </a:r>
            <a:endParaRPr lang="pl-PL" b="1"/>
          </a:p>
          <a:p>
            <a:pPr marL="0" indent="0">
              <a:buFont typeface="Arial" panose="020B0604020202020204" pitchFamily="34" charset="0"/>
              <a:buNone/>
            </a:pPr>
            <a:endParaRPr lang="pl-PL" dirty="0"/>
          </a:p>
        </p:txBody>
      </p:sp>
      <p:sp>
        <p:nvSpPr>
          <p:cNvPr id="10" name="Prostokąt 9">
            <a:extLst>
              <a:ext uri="{FF2B5EF4-FFF2-40B4-BE49-F238E27FC236}">
                <a16:creationId xmlns:a16="http://schemas.microsoft.com/office/drawing/2014/main" id="{0B3D554B-0811-4BC2-81BF-68CEF868B067}"/>
              </a:ext>
            </a:extLst>
          </p:cNvPr>
          <p:cNvSpPr/>
          <p:nvPr/>
        </p:nvSpPr>
        <p:spPr>
          <a:xfrm>
            <a:off x="-385" y="3104966"/>
            <a:ext cx="12192000" cy="2268250"/>
          </a:xfrm>
          <a:prstGeom prst="rect">
            <a:avLst/>
          </a:prstGeom>
          <a:solidFill>
            <a:srgbClr val="FBBE0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FFC000"/>
              </a:solidFill>
            </a:endParaRPr>
          </a:p>
        </p:txBody>
      </p:sp>
      <p:sp>
        <p:nvSpPr>
          <p:cNvPr id="19" name="Prostokąt 18">
            <a:extLst>
              <a:ext uri="{FF2B5EF4-FFF2-40B4-BE49-F238E27FC236}">
                <a16:creationId xmlns:a16="http://schemas.microsoft.com/office/drawing/2014/main" id="{060EAB8E-8669-4786-9C1F-5A4A0E69A8A0}"/>
              </a:ext>
            </a:extLst>
          </p:cNvPr>
          <p:cNvSpPr/>
          <p:nvPr/>
        </p:nvSpPr>
        <p:spPr>
          <a:xfrm>
            <a:off x="8328248" y="5373215"/>
            <a:ext cx="3863752" cy="72009"/>
          </a:xfrm>
          <a:prstGeom prst="rect">
            <a:avLst/>
          </a:prstGeom>
          <a:solidFill>
            <a:srgbClr val="F39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0" name="Prostokąt 19">
            <a:extLst>
              <a:ext uri="{FF2B5EF4-FFF2-40B4-BE49-F238E27FC236}">
                <a16:creationId xmlns:a16="http://schemas.microsoft.com/office/drawing/2014/main" id="{D58F340E-FB1E-40FE-95CA-1B3D7638EA9C}"/>
              </a:ext>
            </a:extLst>
          </p:cNvPr>
          <p:cNvSpPr/>
          <p:nvPr/>
        </p:nvSpPr>
        <p:spPr>
          <a:xfrm>
            <a:off x="4439201" y="3214250"/>
            <a:ext cx="7466304" cy="2259080"/>
          </a:xfrm>
          <a:prstGeom prst="rect">
            <a:avLst/>
          </a:prstGeom>
        </p:spPr>
        <p:txBody>
          <a:bodyPr wrap="square">
            <a:spAutoFit/>
          </a:bodyPr>
          <a:lstStyle/>
          <a:p>
            <a:pPr>
              <a:lnSpc>
                <a:spcPct val="114000"/>
              </a:lnSpc>
              <a:spcAft>
                <a:spcPts val="600"/>
              </a:spcAft>
            </a:pPr>
            <a:r>
              <a:rPr lang="pl-PL" sz="2000" b="1" dirty="0">
                <a:solidFill>
                  <a:schemeClr val="bg1"/>
                </a:solidFill>
              </a:rPr>
              <a:t>IS ADVISED :</a:t>
            </a:r>
          </a:p>
          <a:p>
            <a:pPr marL="285750" indent="-285750">
              <a:buBlip>
                <a:blip r:embed="rId2"/>
              </a:buBlip>
            </a:pPr>
            <a:r>
              <a:rPr lang="en-GB" sz="1600" dirty="0">
                <a:solidFill>
                  <a:schemeClr val="tx1">
                    <a:lumMod val="75000"/>
                    <a:lumOff val="25000"/>
                  </a:schemeClr>
                </a:solidFill>
              </a:rPr>
              <a:t>when the message is simple and comprehensible, </a:t>
            </a:r>
            <a:r>
              <a:rPr lang="en-GB" sz="1600" dirty="0" err="1">
                <a:solidFill>
                  <a:schemeClr val="tx1">
                    <a:lumMod val="75000"/>
                    <a:lumOff val="25000"/>
                  </a:schemeClr>
                </a:solidFill>
              </a:rPr>
              <a:t>eg</a:t>
            </a:r>
            <a:r>
              <a:rPr lang="en-GB" sz="1600" dirty="0">
                <a:solidFill>
                  <a:schemeClr val="tx1">
                    <a:lumMod val="75000"/>
                    <a:lumOff val="25000"/>
                  </a:schemeClr>
                </a:solidFill>
              </a:rPr>
              <a:t>: the trainer informs that </a:t>
            </a:r>
            <a:r>
              <a:rPr lang="en-GB" sz="1600" dirty="0" err="1">
                <a:solidFill>
                  <a:schemeClr val="tx1">
                    <a:lumMod val="75000"/>
                    <a:lumOff val="25000"/>
                  </a:schemeClr>
                </a:solidFill>
              </a:rPr>
              <a:t>eacg</a:t>
            </a:r>
            <a:r>
              <a:rPr lang="en-GB" sz="1600" dirty="0">
                <a:solidFill>
                  <a:schemeClr val="tx1">
                    <a:lumMod val="75000"/>
                    <a:lumOff val="25000"/>
                  </a:schemeClr>
                </a:solidFill>
              </a:rPr>
              <a:t> participant must prepare a bowl with cold water and a set of knives</a:t>
            </a:r>
          </a:p>
          <a:p>
            <a:pPr marL="285750" indent="-285750">
              <a:buBlip>
                <a:blip r:embed="rId2"/>
              </a:buBlip>
            </a:pPr>
            <a:r>
              <a:rPr lang="en-GB" sz="1600" dirty="0">
                <a:solidFill>
                  <a:schemeClr val="tx1">
                    <a:lumMod val="75000"/>
                    <a:lumOff val="25000"/>
                  </a:schemeClr>
                </a:solidFill>
              </a:rPr>
              <a:t>when communication must be fast, </a:t>
            </a:r>
            <a:r>
              <a:rPr lang="en-GB" sz="1600" dirty="0" err="1">
                <a:solidFill>
                  <a:schemeClr val="tx1">
                    <a:lumMod val="75000"/>
                    <a:lumOff val="25000"/>
                  </a:schemeClr>
                </a:solidFill>
              </a:rPr>
              <a:t>eg</a:t>
            </a:r>
            <a:r>
              <a:rPr lang="en-GB" sz="1600" dirty="0">
                <a:solidFill>
                  <a:schemeClr val="tx1">
                    <a:lumMod val="75000"/>
                    <a:lumOff val="25000"/>
                  </a:schemeClr>
                </a:solidFill>
              </a:rPr>
              <a:t> ” please be careful those knives are sharp”</a:t>
            </a:r>
          </a:p>
          <a:p>
            <a:pPr marL="285750" indent="-285750">
              <a:buBlip>
                <a:blip r:embed="rId2"/>
              </a:buBlip>
            </a:pPr>
            <a:r>
              <a:rPr lang="en-GB" sz="1600" dirty="0">
                <a:solidFill>
                  <a:schemeClr val="tx1">
                    <a:lumMod val="75000"/>
                    <a:lumOff val="25000"/>
                  </a:schemeClr>
                </a:solidFill>
              </a:rPr>
              <a:t>when the sender depends on the undisputed transmission of the message, </a:t>
            </a:r>
            <a:r>
              <a:rPr lang="en-GB" sz="1600" dirty="0" err="1">
                <a:solidFill>
                  <a:schemeClr val="tx1">
                    <a:lumMod val="75000"/>
                    <a:lumOff val="25000"/>
                  </a:schemeClr>
                </a:solidFill>
              </a:rPr>
              <a:t>eg</a:t>
            </a:r>
            <a:r>
              <a:rPr lang="en-GB" sz="1600" dirty="0">
                <a:solidFill>
                  <a:schemeClr val="tx1">
                    <a:lumMod val="75000"/>
                    <a:lumOff val="25000"/>
                  </a:schemeClr>
                </a:solidFill>
              </a:rPr>
              <a:t>: ” Now please put your vegetables in the cold water”</a:t>
            </a:r>
            <a:endParaRPr lang="pl-PL" sz="1600" dirty="0">
              <a:solidFill>
                <a:schemeClr val="tx1">
                  <a:lumMod val="75000"/>
                  <a:lumOff val="25000"/>
                </a:schemeClr>
              </a:solidFill>
            </a:endParaRPr>
          </a:p>
          <a:p>
            <a:pPr marL="285750" indent="-285750">
              <a:buBlip>
                <a:blip r:embed="rId2"/>
              </a:buBlip>
            </a:pPr>
            <a:endParaRPr lang="pl-PL" sz="1600" dirty="0">
              <a:solidFill>
                <a:schemeClr val="tx1">
                  <a:lumMod val="75000"/>
                  <a:lumOff val="25000"/>
                </a:schemeClr>
              </a:solidFill>
            </a:endParaRPr>
          </a:p>
          <a:p>
            <a:pPr marL="285750" indent="-285750">
              <a:buBlip>
                <a:blip r:embed="rId2"/>
              </a:buBlip>
            </a:pPr>
            <a:endParaRPr lang="pl-PL" sz="1700" dirty="0">
              <a:solidFill>
                <a:schemeClr val="tx1">
                  <a:lumMod val="75000"/>
                  <a:lumOff val="25000"/>
                </a:schemeClr>
              </a:solidFill>
            </a:endParaRPr>
          </a:p>
        </p:txBody>
      </p:sp>
      <p:pic>
        <p:nvPicPr>
          <p:cNvPr id="21" name="Obraz 20">
            <a:extLst>
              <a:ext uri="{FF2B5EF4-FFF2-40B4-BE49-F238E27FC236}">
                <a16:creationId xmlns:a16="http://schemas.microsoft.com/office/drawing/2014/main" id="{89C0AC11-FED3-4A61-856D-AC32A67AA9A2}"/>
              </a:ext>
            </a:extLst>
          </p:cNvPr>
          <p:cNvPicPr preferRelativeResize="0">
            <a:picLocks/>
          </p:cNvPicPr>
          <p:nvPr/>
        </p:nvPicPr>
        <p:blipFill>
          <a:blip r:embed="rId3"/>
          <a:stretch>
            <a:fillRect/>
          </a:stretch>
        </p:blipFill>
        <p:spPr>
          <a:xfrm rot="16200000" flipH="1">
            <a:off x="7308371" y="1521318"/>
            <a:ext cx="74510" cy="2448272"/>
          </a:xfrm>
          <a:prstGeom prst="rect">
            <a:avLst/>
          </a:prstGeom>
        </p:spPr>
      </p:pic>
      <p:sp>
        <p:nvSpPr>
          <p:cNvPr id="22" name="Dymek mowy: prostokąt 21">
            <a:extLst>
              <a:ext uri="{FF2B5EF4-FFF2-40B4-BE49-F238E27FC236}">
                <a16:creationId xmlns:a16="http://schemas.microsoft.com/office/drawing/2014/main" id="{D4227889-FF4F-4B3A-98F6-604B3287E849}"/>
              </a:ext>
            </a:extLst>
          </p:cNvPr>
          <p:cNvSpPr/>
          <p:nvPr/>
        </p:nvSpPr>
        <p:spPr>
          <a:xfrm>
            <a:off x="8328248" y="2377320"/>
            <a:ext cx="2585101" cy="727646"/>
          </a:xfrm>
          <a:prstGeom prst="wedgeRectCallout">
            <a:avLst>
              <a:gd name="adj1" fmla="val -22442"/>
              <a:gd name="adj2" fmla="val 31124"/>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200" b="1" dirty="0"/>
              <a:t>RECIEVER</a:t>
            </a:r>
          </a:p>
        </p:txBody>
      </p:sp>
      <p:sp>
        <p:nvSpPr>
          <p:cNvPr id="23" name="Dymek mowy: prostokąt 22">
            <a:extLst>
              <a:ext uri="{FF2B5EF4-FFF2-40B4-BE49-F238E27FC236}">
                <a16:creationId xmlns:a16="http://schemas.microsoft.com/office/drawing/2014/main" id="{8119A7F7-B01F-43DB-8DA4-1CE81F43BF51}"/>
              </a:ext>
            </a:extLst>
          </p:cNvPr>
          <p:cNvSpPr/>
          <p:nvPr/>
        </p:nvSpPr>
        <p:spPr>
          <a:xfrm>
            <a:off x="4511953" y="2381631"/>
            <a:ext cx="2585101" cy="727646"/>
          </a:xfrm>
          <a:prstGeom prst="wedgeRectCallout">
            <a:avLst>
              <a:gd name="adj1" fmla="val 22712"/>
              <a:gd name="adj2" fmla="val 31124"/>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200" b="1" dirty="0"/>
              <a:t>SENDER</a:t>
            </a:r>
          </a:p>
        </p:txBody>
      </p:sp>
      <p:sp>
        <p:nvSpPr>
          <p:cNvPr id="24" name="Trójkąt prostokątny 23">
            <a:extLst>
              <a:ext uri="{FF2B5EF4-FFF2-40B4-BE49-F238E27FC236}">
                <a16:creationId xmlns:a16="http://schemas.microsoft.com/office/drawing/2014/main" id="{24F39EC0-3FC3-4970-A2CB-521256F7D54E}"/>
              </a:ext>
            </a:extLst>
          </p:cNvPr>
          <p:cNvSpPr/>
          <p:nvPr/>
        </p:nvSpPr>
        <p:spPr>
          <a:xfrm rot="13500000">
            <a:off x="8115930" y="2630821"/>
            <a:ext cx="214862" cy="214862"/>
          </a:xfrm>
          <a:prstGeom prst="rtTriangle">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Prostokąt 24">
            <a:extLst>
              <a:ext uri="{FF2B5EF4-FFF2-40B4-BE49-F238E27FC236}">
                <a16:creationId xmlns:a16="http://schemas.microsoft.com/office/drawing/2014/main" id="{CEA6AFF9-39D1-4BF7-AF7E-7652615E842E}"/>
              </a:ext>
            </a:extLst>
          </p:cNvPr>
          <p:cNvSpPr/>
          <p:nvPr/>
        </p:nvSpPr>
        <p:spPr>
          <a:xfrm>
            <a:off x="4511953" y="1788432"/>
            <a:ext cx="6401396" cy="423193"/>
          </a:xfrm>
          <a:prstGeom prst="rect">
            <a:avLst/>
          </a:prstGeom>
        </p:spPr>
        <p:txBody>
          <a:bodyPr wrap="square">
            <a:spAutoFit/>
          </a:bodyPr>
          <a:lstStyle/>
          <a:p>
            <a:pPr algn="ctr">
              <a:lnSpc>
                <a:spcPct val="114000"/>
              </a:lnSpc>
              <a:spcAft>
                <a:spcPts val="600"/>
              </a:spcAft>
            </a:pPr>
            <a:r>
              <a:rPr lang="pl-PL" sz="2000" b="1" dirty="0">
                <a:solidFill>
                  <a:schemeClr val="tx1">
                    <a:lumMod val="75000"/>
                    <a:lumOff val="25000"/>
                  </a:schemeClr>
                </a:solidFill>
              </a:rPr>
              <a:t>ONE WAY COMMUNICATION</a:t>
            </a:r>
          </a:p>
        </p:txBody>
      </p:sp>
      <p:pic>
        <p:nvPicPr>
          <p:cNvPr id="15" name="Obraz 14">
            <a:extLst>
              <a:ext uri="{FF2B5EF4-FFF2-40B4-BE49-F238E27FC236}">
                <a16:creationId xmlns:a16="http://schemas.microsoft.com/office/drawing/2014/main" id="{3D100789-D57D-4231-BA73-2F75EA2DC617}"/>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3000"/>
                    </a14:imgEffect>
                  </a14:imgLayer>
                </a14:imgProps>
              </a:ext>
              <a:ext uri="{28A0092B-C50C-407E-A947-70E740481C1C}">
                <a14:useLocalDpi xmlns:a14="http://schemas.microsoft.com/office/drawing/2010/main" val="0"/>
              </a:ext>
            </a:extLst>
          </a:blip>
          <a:srcRect l="46150" t="175" r="-58" b="175"/>
          <a:stretch/>
        </p:blipFill>
        <p:spPr>
          <a:xfrm>
            <a:off x="0" y="1616526"/>
            <a:ext cx="4222066" cy="5237633"/>
          </a:xfrm>
          <a:prstGeom prst="rect">
            <a:avLst/>
          </a:prstGeom>
        </p:spPr>
      </p:pic>
      <p:pic>
        <p:nvPicPr>
          <p:cNvPr id="12" name="Obraz 11">
            <a:extLst>
              <a:ext uri="{FF2B5EF4-FFF2-40B4-BE49-F238E27FC236}">
                <a16:creationId xmlns:a16="http://schemas.microsoft.com/office/drawing/2014/main" id="{6E18D9AC-8035-41FF-A6AE-5D616F554C9E}"/>
              </a:ext>
            </a:extLst>
          </p:cNvPr>
          <p:cNvPicPr>
            <a:picLocks noChangeAspect="1"/>
          </p:cNvPicPr>
          <p:nvPr/>
        </p:nvPicPr>
        <p:blipFill>
          <a:blip r:embed="rId3"/>
          <a:stretch>
            <a:fillRect/>
          </a:stretch>
        </p:blipFill>
        <p:spPr>
          <a:xfrm rot="5400000" flipH="1">
            <a:off x="1995168" y="-494508"/>
            <a:ext cx="231727" cy="4222067"/>
          </a:xfrm>
          <a:prstGeom prst="rect">
            <a:avLst/>
          </a:prstGeom>
        </p:spPr>
      </p:pic>
    </p:spTree>
    <p:extLst>
      <p:ext uri="{BB962C8B-B14F-4D97-AF65-F5344CB8AC3E}">
        <p14:creationId xmlns:p14="http://schemas.microsoft.com/office/powerpoint/2010/main" val="39672845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INTERPERSONAL COMMUNICATION</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25</a:t>
            </a:fld>
            <a:endParaRPr lang="en-US" altLang="pl-PL"/>
          </a:p>
        </p:txBody>
      </p:sp>
      <p:pic>
        <p:nvPicPr>
          <p:cNvPr id="12" name="Obraz 11">
            <a:extLst>
              <a:ext uri="{FF2B5EF4-FFF2-40B4-BE49-F238E27FC236}">
                <a16:creationId xmlns:a16="http://schemas.microsoft.com/office/drawing/2014/main" id="{56F41EE5-5D94-4110-B10B-EB1A14987A31}"/>
              </a:ext>
            </a:extLst>
          </p:cNvPr>
          <p:cNvPicPr preferRelativeResize="0">
            <a:picLocks/>
          </p:cNvPicPr>
          <p:nvPr/>
        </p:nvPicPr>
        <p:blipFill>
          <a:blip r:embed="rId2"/>
          <a:stretch>
            <a:fillRect/>
          </a:stretch>
        </p:blipFill>
        <p:spPr>
          <a:xfrm rot="16200000" flipH="1">
            <a:off x="7308371" y="1663739"/>
            <a:ext cx="74510" cy="2448272"/>
          </a:xfrm>
          <a:prstGeom prst="rect">
            <a:avLst/>
          </a:prstGeom>
        </p:spPr>
      </p:pic>
      <p:sp>
        <p:nvSpPr>
          <p:cNvPr id="13" name="Trójkąt prostokątny 12">
            <a:extLst>
              <a:ext uri="{FF2B5EF4-FFF2-40B4-BE49-F238E27FC236}">
                <a16:creationId xmlns:a16="http://schemas.microsoft.com/office/drawing/2014/main" id="{7AE760D5-812B-4E65-A266-A080F3FFB682}"/>
              </a:ext>
            </a:extLst>
          </p:cNvPr>
          <p:cNvSpPr/>
          <p:nvPr/>
        </p:nvSpPr>
        <p:spPr>
          <a:xfrm rot="2700000">
            <a:off x="7086264" y="2773242"/>
            <a:ext cx="214862" cy="214862"/>
          </a:xfrm>
          <a:prstGeom prst="rtTriangle">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ole tekstowe 13">
            <a:extLst>
              <a:ext uri="{FF2B5EF4-FFF2-40B4-BE49-F238E27FC236}">
                <a16:creationId xmlns:a16="http://schemas.microsoft.com/office/drawing/2014/main" id="{FE5A841F-75B2-4EE3-B294-5BCDD6F6C7DE}"/>
              </a:ext>
            </a:extLst>
          </p:cNvPr>
          <p:cNvSpPr txBox="1"/>
          <p:nvPr/>
        </p:nvSpPr>
        <p:spPr>
          <a:xfrm>
            <a:off x="6698815" y="1496292"/>
            <a:ext cx="1561389" cy="369332"/>
          </a:xfrm>
          <a:prstGeom prst="rect">
            <a:avLst/>
          </a:prstGeom>
          <a:noFill/>
        </p:spPr>
        <p:txBody>
          <a:bodyPr wrap="none" rtlCol="0">
            <a:spAutoFit/>
          </a:bodyPr>
          <a:lstStyle/>
          <a:p>
            <a:r>
              <a:rPr lang="pl-PL" b="1" dirty="0">
                <a:solidFill>
                  <a:srgbClr val="FFAC06"/>
                </a:solidFill>
              </a:rPr>
              <a:t>GROUP WORK</a:t>
            </a:r>
          </a:p>
        </p:txBody>
      </p:sp>
      <p:sp>
        <p:nvSpPr>
          <p:cNvPr id="15" name="Prostokąt 14">
            <a:extLst>
              <a:ext uri="{FF2B5EF4-FFF2-40B4-BE49-F238E27FC236}">
                <a16:creationId xmlns:a16="http://schemas.microsoft.com/office/drawing/2014/main" id="{48B122E3-C144-4255-86CA-782406DC4433}"/>
              </a:ext>
            </a:extLst>
          </p:cNvPr>
          <p:cNvSpPr/>
          <p:nvPr/>
        </p:nvSpPr>
        <p:spPr>
          <a:xfrm>
            <a:off x="0" y="3104966"/>
            <a:ext cx="12192000" cy="2505300"/>
          </a:xfrm>
          <a:prstGeom prst="rect">
            <a:avLst/>
          </a:prstGeom>
          <a:solidFill>
            <a:srgbClr val="FBBE0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FFC000"/>
              </a:solidFill>
            </a:endParaRPr>
          </a:p>
        </p:txBody>
      </p:sp>
      <p:sp>
        <p:nvSpPr>
          <p:cNvPr id="17" name="Prostokąt 16">
            <a:extLst>
              <a:ext uri="{FF2B5EF4-FFF2-40B4-BE49-F238E27FC236}">
                <a16:creationId xmlns:a16="http://schemas.microsoft.com/office/drawing/2014/main" id="{032260EA-6BBC-41E5-9ADB-01353D4C273D}"/>
              </a:ext>
            </a:extLst>
          </p:cNvPr>
          <p:cNvSpPr/>
          <p:nvPr/>
        </p:nvSpPr>
        <p:spPr>
          <a:xfrm>
            <a:off x="8328248" y="5610266"/>
            <a:ext cx="3863752" cy="72009"/>
          </a:xfrm>
          <a:prstGeom prst="rect">
            <a:avLst/>
          </a:prstGeom>
          <a:solidFill>
            <a:srgbClr val="F39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8" name="Prostokąt 17">
            <a:extLst>
              <a:ext uri="{FF2B5EF4-FFF2-40B4-BE49-F238E27FC236}">
                <a16:creationId xmlns:a16="http://schemas.microsoft.com/office/drawing/2014/main" id="{22E05EB5-4091-4F3C-AA3F-7EFC1789B3C2}"/>
              </a:ext>
            </a:extLst>
          </p:cNvPr>
          <p:cNvSpPr/>
          <p:nvPr/>
        </p:nvSpPr>
        <p:spPr>
          <a:xfrm>
            <a:off x="4439201" y="3214250"/>
            <a:ext cx="7466304" cy="2259080"/>
          </a:xfrm>
          <a:prstGeom prst="rect">
            <a:avLst/>
          </a:prstGeom>
        </p:spPr>
        <p:txBody>
          <a:bodyPr wrap="square">
            <a:spAutoFit/>
          </a:bodyPr>
          <a:lstStyle/>
          <a:p>
            <a:pPr>
              <a:lnSpc>
                <a:spcPct val="114000"/>
              </a:lnSpc>
              <a:spcAft>
                <a:spcPts val="600"/>
              </a:spcAft>
            </a:pPr>
            <a:r>
              <a:rPr lang="pl-PL" sz="2000" b="1" dirty="0">
                <a:solidFill>
                  <a:schemeClr val="bg1"/>
                </a:solidFill>
              </a:rPr>
              <a:t>IS ADVISED:</a:t>
            </a:r>
          </a:p>
          <a:p>
            <a:pPr marL="285750" indent="-285750">
              <a:buBlip>
                <a:blip r:embed="rId3"/>
              </a:buBlip>
            </a:pPr>
            <a:r>
              <a:rPr lang="en-GB" sz="1600" dirty="0">
                <a:solidFill>
                  <a:schemeClr val="tx1">
                    <a:lumMod val="75000"/>
                    <a:lumOff val="25000"/>
                  </a:schemeClr>
                </a:solidFill>
              </a:rPr>
              <a:t>when perfection is important, </a:t>
            </a:r>
            <a:r>
              <a:rPr lang="en-GB" sz="1600" dirty="0" err="1">
                <a:solidFill>
                  <a:schemeClr val="tx1">
                    <a:lumMod val="75000"/>
                    <a:lumOff val="25000"/>
                  </a:schemeClr>
                </a:solidFill>
              </a:rPr>
              <a:t>eg</a:t>
            </a:r>
            <a:r>
              <a:rPr lang="en-GB" sz="1600" dirty="0">
                <a:solidFill>
                  <a:schemeClr val="tx1">
                    <a:lumMod val="75000"/>
                    <a:lumOff val="25000"/>
                  </a:schemeClr>
                </a:solidFill>
              </a:rPr>
              <a:t> when  carving flowers from turnips </a:t>
            </a:r>
          </a:p>
          <a:p>
            <a:pPr marL="285750" indent="-285750">
              <a:buBlip>
                <a:blip r:embed="rId3"/>
              </a:buBlip>
            </a:pPr>
            <a:r>
              <a:rPr lang="en-GB" sz="1600" dirty="0">
                <a:solidFill>
                  <a:schemeClr val="tx1">
                    <a:lumMod val="75000"/>
                    <a:lumOff val="25000"/>
                  </a:schemeClr>
                </a:solidFill>
              </a:rPr>
              <a:t>when the trainer wants beneficiaries to participate in something,  e.g. in comparing the carved flowers </a:t>
            </a:r>
          </a:p>
          <a:p>
            <a:pPr marL="285750" indent="-285750">
              <a:buBlip>
                <a:blip r:embed="rId3"/>
              </a:buBlip>
            </a:pPr>
            <a:r>
              <a:rPr lang="en-GB" sz="1600" dirty="0">
                <a:solidFill>
                  <a:schemeClr val="tx1">
                    <a:lumMod val="75000"/>
                    <a:lumOff val="25000"/>
                  </a:schemeClr>
                </a:solidFill>
              </a:rPr>
              <a:t>when we want to get to know the point of view, </a:t>
            </a:r>
            <a:r>
              <a:rPr lang="en-GB" sz="1600" dirty="0" err="1">
                <a:solidFill>
                  <a:schemeClr val="tx1">
                    <a:lumMod val="75000"/>
                    <a:lumOff val="25000"/>
                  </a:schemeClr>
                </a:solidFill>
              </a:rPr>
              <a:t>eg</a:t>
            </a:r>
            <a:r>
              <a:rPr lang="en-GB" sz="1600" dirty="0">
                <a:solidFill>
                  <a:schemeClr val="tx1">
                    <a:lumMod val="75000"/>
                    <a:lumOff val="25000"/>
                  </a:schemeClr>
                </a:solidFill>
              </a:rPr>
              <a:t> why are they using a large “U” knife instead of a medium sized one</a:t>
            </a:r>
          </a:p>
          <a:p>
            <a:pPr marL="285750" indent="-285750">
              <a:buBlip>
                <a:blip r:embed="rId3"/>
              </a:buBlip>
            </a:pPr>
            <a:r>
              <a:rPr lang="en-GB" sz="1600" dirty="0">
                <a:solidFill>
                  <a:schemeClr val="tx1">
                    <a:lumMod val="75000"/>
                    <a:lumOff val="25000"/>
                  </a:schemeClr>
                </a:solidFill>
              </a:rPr>
              <a:t>when the trainer wants to minimise the likelihood of error, </a:t>
            </a:r>
            <a:r>
              <a:rPr lang="en-GB" sz="1600" dirty="0" err="1">
                <a:solidFill>
                  <a:schemeClr val="tx1">
                    <a:lumMod val="75000"/>
                    <a:lumOff val="25000"/>
                  </a:schemeClr>
                </a:solidFill>
              </a:rPr>
              <a:t>eg</a:t>
            </a:r>
            <a:r>
              <a:rPr lang="en-GB" sz="1600" dirty="0">
                <a:solidFill>
                  <a:schemeClr val="tx1">
                    <a:lumMod val="75000"/>
                    <a:lumOff val="25000"/>
                  </a:schemeClr>
                </a:solidFill>
              </a:rPr>
              <a:t> wrong cut</a:t>
            </a:r>
            <a:endParaRPr lang="pl-PL" sz="1600" dirty="0">
              <a:solidFill>
                <a:schemeClr val="tx1">
                  <a:lumMod val="75000"/>
                  <a:lumOff val="25000"/>
                </a:schemeClr>
              </a:solidFill>
            </a:endParaRPr>
          </a:p>
          <a:p>
            <a:pPr marL="285750" indent="-285750">
              <a:buBlip>
                <a:blip r:embed="rId3"/>
              </a:buBlip>
            </a:pPr>
            <a:endParaRPr lang="pl-PL" sz="1700" dirty="0">
              <a:solidFill>
                <a:schemeClr val="tx1">
                  <a:lumMod val="75000"/>
                  <a:lumOff val="25000"/>
                </a:schemeClr>
              </a:solidFill>
            </a:endParaRPr>
          </a:p>
        </p:txBody>
      </p:sp>
      <p:pic>
        <p:nvPicPr>
          <p:cNvPr id="19" name="Obraz 18">
            <a:extLst>
              <a:ext uri="{FF2B5EF4-FFF2-40B4-BE49-F238E27FC236}">
                <a16:creationId xmlns:a16="http://schemas.microsoft.com/office/drawing/2014/main" id="{4F239D26-0CC7-4043-8D44-93E9391759F9}"/>
              </a:ext>
            </a:extLst>
          </p:cNvPr>
          <p:cNvPicPr preferRelativeResize="0">
            <a:picLocks/>
          </p:cNvPicPr>
          <p:nvPr/>
        </p:nvPicPr>
        <p:blipFill>
          <a:blip r:embed="rId2"/>
          <a:stretch>
            <a:fillRect/>
          </a:stretch>
        </p:blipFill>
        <p:spPr>
          <a:xfrm rot="16200000" flipH="1">
            <a:off x="7308371" y="1353315"/>
            <a:ext cx="74510" cy="2448272"/>
          </a:xfrm>
          <a:prstGeom prst="rect">
            <a:avLst/>
          </a:prstGeom>
        </p:spPr>
      </p:pic>
      <p:sp>
        <p:nvSpPr>
          <p:cNvPr id="20" name="Dymek mowy: prostokąt 19">
            <a:extLst>
              <a:ext uri="{FF2B5EF4-FFF2-40B4-BE49-F238E27FC236}">
                <a16:creationId xmlns:a16="http://schemas.microsoft.com/office/drawing/2014/main" id="{00A6457B-D1DB-4A4C-A013-6E3B6B046BB2}"/>
              </a:ext>
            </a:extLst>
          </p:cNvPr>
          <p:cNvSpPr/>
          <p:nvPr/>
        </p:nvSpPr>
        <p:spPr>
          <a:xfrm>
            <a:off x="8328248" y="2377320"/>
            <a:ext cx="2585101" cy="727646"/>
          </a:xfrm>
          <a:prstGeom prst="wedgeRectCallout">
            <a:avLst>
              <a:gd name="adj1" fmla="val -22442"/>
              <a:gd name="adj2" fmla="val 31124"/>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200" b="1" dirty="0"/>
              <a:t>RECIEVER</a:t>
            </a:r>
          </a:p>
        </p:txBody>
      </p:sp>
      <p:sp>
        <p:nvSpPr>
          <p:cNvPr id="21" name="Dymek mowy: prostokąt 20">
            <a:extLst>
              <a:ext uri="{FF2B5EF4-FFF2-40B4-BE49-F238E27FC236}">
                <a16:creationId xmlns:a16="http://schemas.microsoft.com/office/drawing/2014/main" id="{11DE3F57-1DC9-4AA1-99CC-4397CDFD2C61}"/>
              </a:ext>
            </a:extLst>
          </p:cNvPr>
          <p:cNvSpPr/>
          <p:nvPr/>
        </p:nvSpPr>
        <p:spPr>
          <a:xfrm>
            <a:off x="4511953" y="2381631"/>
            <a:ext cx="2585101" cy="727646"/>
          </a:xfrm>
          <a:prstGeom prst="wedgeRectCallout">
            <a:avLst>
              <a:gd name="adj1" fmla="val 22712"/>
              <a:gd name="adj2" fmla="val 31124"/>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200" b="1" dirty="0"/>
              <a:t>SENDER</a:t>
            </a:r>
          </a:p>
        </p:txBody>
      </p:sp>
      <p:sp>
        <p:nvSpPr>
          <p:cNvPr id="22" name="Trójkąt prostokątny 21">
            <a:extLst>
              <a:ext uri="{FF2B5EF4-FFF2-40B4-BE49-F238E27FC236}">
                <a16:creationId xmlns:a16="http://schemas.microsoft.com/office/drawing/2014/main" id="{CFC04BD6-C355-407A-BC1C-B4F97B6379C1}"/>
              </a:ext>
            </a:extLst>
          </p:cNvPr>
          <p:cNvSpPr/>
          <p:nvPr/>
        </p:nvSpPr>
        <p:spPr>
          <a:xfrm rot="13500000">
            <a:off x="8115930" y="2462818"/>
            <a:ext cx="214862" cy="214862"/>
          </a:xfrm>
          <a:prstGeom prst="rtTriangle">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Prostokąt 22">
            <a:extLst>
              <a:ext uri="{FF2B5EF4-FFF2-40B4-BE49-F238E27FC236}">
                <a16:creationId xmlns:a16="http://schemas.microsoft.com/office/drawing/2014/main" id="{8E33EC98-F33E-415E-89C2-540A0D8A31C9}"/>
              </a:ext>
            </a:extLst>
          </p:cNvPr>
          <p:cNvSpPr/>
          <p:nvPr/>
        </p:nvSpPr>
        <p:spPr>
          <a:xfrm>
            <a:off x="4511953" y="1788432"/>
            <a:ext cx="6401396" cy="423193"/>
          </a:xfrm>
          <a:prstGeom prst="rect">
            <a:avLst/>
          </a:prstGeom>
        </p:spPr>
        <p:txBody>
          <a:bodyPr wrap="square">
            <a:spAutoFit/>
          </a:bodyPr>
          <a:lstStyle/>
          <a:p>
            <a:pPr algn="ctr">
              <a:lnSpc>
                <a:spcPct val="114000"/>
              </a:lnSpc>
              <a:spcAft>
                <a:spcPts val="600"/>
              </a:spcAft>
            </a:pPr>
            <a:r>
              <a:rPr lang="pl-PL" sz="2000" b="1" dirty="0">
                <a:solidFill>
                  <a:schemeClr val="tx1">
                    <a:lumMod val="75000"/>
                    <a:lumOff val="25000"/>
                  </a:schemeClr>
                </a:solidFill>
              </a:rPr>
              <a:t>TWO-WAY COMMUNICATION</a:t>
            </a:r>
          </a:p>
        </p:txBody>
      </p:sp>
      <p:pic>
        <p:nvPicPr>
          <p:cNvPr id="25" name="Obraz 24">
            <a:extLst>
              <a:ext uri="{FF2B5EF4-FFF2-40B4-BE49-F238E27FC236}">
                <a16:creationId xmlns:a16="http://schemas.microsoft.com/office/drawing/2014/main" id="{F455AA33-CDDB-46C8-953F-2BFEAE27E66A}"/>
              </a:ext>
            </a:extLst>
          </p:cNvPr>
          <p:cNvPicPr>
            <a:picLocks noChangeAspect="1"/>
          </p:cNvPicPr>
          <p:nvPr/>
        </p:nvPicPr>
        <p:blipFill rotWithShape="1">
          <a:blip r:embed="rId4">
            <a:extLst>
              <a:ext uri="{28A0092B-C50C-407E-A947-70E740481C1C}">
                <a14:useLocalDpi xmlns:a14="http://schemas.microsoft.com/office/drawing/2010/main" val="0"/>
              </a:ext>
            </a:extLst>
          </a:blip>
          <a:srcRect l="16085" r="29604"/>
          <a:stretch/>
        </p:blipFill>
        <p:spPr>
          <a:xfrm>
            <a:off x="0" y="1623203"/>
            <a:ext cx="4205808" cy="5230955"/>
          </a:xfrm>
          <a:prstGeom prst="rect">
            <a:avLst/>
          </a:prstGeom>
        </p:spPr>
      </p:pic>
      <p:pic>
        <p:nvPicPr>
          <p:cNvPr id="16" name="Obraz 15">
            <a:extLst>
              <a:ext uri="{FF2B5EF4-FFF2-40B4-BE49-F238E27FC236}">
                <a16:creationId xmlns:a16="http://schemas.microsoft.com/office/drawing/2014/main" id="{00909803-C6D2-4925-B020-212031158C57}"/>
              </a:ext>
            </a:extLst>
          </p:cNvPr>
          <p:cNvPicPr>
            <a:picLocks noChangeAspect="1"/>
          </p:cNvPicPr>
          <p:nvPr/>
        </p:nvPicPr>
        <p:blipFill>
          <a:blip r:embed="rId2"/>
          <a:stretch>
            <a:fillRect/>
          </a:stretch>
        </p:blipFill>
        <p:spPr>
          <a:xfrm rot="5400000" flipH="1">
            <a:off x="1987039" y="-486379"/>
            <a:ext cx="231727" cy="4205809"/>
          </a:xfrm>
          <a:prstGeom prst="rect">
            <a:avLst/>
          </a:prstGeom>
        </p:spPr>
      </p:pic>
    </p:spTree>
    <p:extLst>
      <p:ext uri="{BB962C8B-B14F-4D97-AF65-F5344CB8AC3E}">
        <p14:creationId xmlns:p14="http://schemas.microsoft.com/office/powerpoint/2010/main" val="3942562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5BF4CA98-1F90-4B2B-A349-5EE40C4683F9}"/>
              </a:ext>
            </a:extLst>
          </p:cNvPr>
          <p:cNvPicPr>
            <a:picLocks noChangeAspect="1"/>
          </p:cNvPicPr>
          <p:nvPr/>
        </p:nvPicPr>
        <p:blipFill rotWithShape="1">
          <a:blip r:embed="rId2">
            <a:extLst>
              <a:ext uri="{28A0092B-C50C-407E-A947-70E740481C1C}">
                <a14:useLocalDpi xmlns:a14="http://schemas.microsoft.com/office/drawing/2010/main" val="0"/>
              </a:ext>
            </a:extLst>
          </a:blip>
          <a:srcRect t="6512" b="23461"/>
          <a:stretch/>
        </p:blipFill>
        <p:spPr>
          <a:xfrm>
            <a:off x="0" y="1628800"/>
            <a:ext cx="12192000" cy="5229200"/>
          </a:xfrm>
          <a:prstGeom prst="rect">
            <a:avLst/>
          </a:prstGeom>
        </p:spPr>
      </p:pic>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721849"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INTERPERSONAL COMMUNICATION</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26</a:t>
            </a:fld>
            <a:endParaRPr lang="en-US" altLang="pl-PL"/>
          </a:p>
        </p:txBody>
      </p:sp>
      <p:sp>
        <p:nvSpPr>
          <p:cNvPr id="8" name="Prostokąt 7">
            <a:extLst>
              <a:ext uri="{FF2B5EF4-FFF2-40B4-BE49-F238E27FC236}">
                <a16:creationId xmlns:a16="http://schemas.microsoft.com/office/drawing/2014/main" id="{74B788FF-31D0-42F6-B2C1-31F6FE9789B9}"/>
              </a:ext>
            </a:extLst>
          </p:cNvPr>
          <p:cNvSpPr/>
          <p:nvPr/>
        </p:nvSpPr>
        <p:spPr>
          <a:xfrm>
            <a:off x="2063550" y="3506496"/>
            <a:ext cx="4022715" cy="206173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9" name="Trójkąt prostokątny 8">
            <a:extLst>
              <a:ext uri="{FF2B5EF4-FFF2-40B4-BE49-F238E27FC236}">
                <a16:creationId xmlns:a16="http://schemas.microsoft.com/office/drawing/2014/main" id="{1F22E1BA-B668-427D-ADA3-C783BFB14E97}"/>
              </a:ext>
            </a:extLst>
          </p:cNvPr>
          <p:cNvSpPr/>
          <p:nvPr/>
        </p:nvSpPr>
        <p:spPr>
          <a:xfrm rot="10800000">
            <a:off x="5808981" y="5562891"/>
            <a:ext cx="277284" cy="250544"/>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sp>
        <p:nvSpPr>
          <p:cNvPr id="10" name="Tytuł 4">
            <a:extLst>
              <a:ext uri="{FF2B5EF4-FFF2-40B4-BE49-F238E27FC236}">
                <a16:creationId xmlns:a16="http://schemas.microsoft.com/office/drawing/2014/main" id="{DA69801E-73F3-456F-809C-4EBDB3954A69}"/>
              </a:ext>
            </a:extLst>
          </p:cNvPr>
          <p:cNvSpPr>
            <a:spLocks noGrp="1"/>
          </p:cNvSpPr>
          <p:nvPr>
            <p:ph type="title"/>
          </p:nvPr>
        </p:nvSpPr>
        <p:spPr>
          <a:xfrm>
            <a:off x="2063546" y="3506497"/>
            <a:ext cx="4022718" cy="2061730"/>
          </a:xfrm>
        </p:spPr>
        <p:txBody>
          <a:bodyPr/>
          <a:lstStyle/>
          <a:p>
            <a:r>
              <a:rPr lang="en-GB" sz="1800" b="1" dirty="0">
                <a:solidFill>
                  <a:srgbClr val="19181E"/>
                </a:solidFill>
              </a:rPr>
              <a:t>1. FORMAL: </a:t>
            </a:r>
            <a:br>
              <a:rPr lang="en-GB" sz="1800" b="1" dirty="0">
                <a:solidFill>
                  <a:srgbClr val="19181E"/>
                </a:solidFill>
              </a:rPr>
            </a:br>
            <a:r>
              <a:rPr lang="en-GB" sz="1800" dirty="0">
                <a:solidFill>
                  <a:schemeClr val="bg1"/>
                </a:solidFill>
              </a:rPr>
              <a:t>To provide information in an obvious way: what I am informing  about (for example, that when carving a watermelon it must be stably placed in a bowl).</a:t>
            </a:r>
            <a:endParaRPr lang="pl-PL" sz="1800" dirty="0">
              <a:solidFill>
                <a:schemeClr val="bg1"/>
              </a:solidFill>
            </a:endParaRPr>
          </a:p>
        </p:txBody>
      </p:sp>
      <p:pic>
        <p:nvPicPr>
          <p:cNvPr id="11" name="Obraz 10">
            <a:extLst>
              <a:ext uri="{FF2B5EF4-FFF2-40B4-BE49-F238E27FC236}">
                <a16:creationId xmlns:a16="http://schemas.microsoft.com/office/drawing/2014/main" id="{D99EE7E0-F47D-4CAB-9DF0-43C4D9F555D0}"/>
              </a:ext>
            </a:extLst>
          </p:cNvPr>
          <p:cNvPicPr>
            <a:picLocks noChangeAspect="1"/>
          </p:cNvPicPr>
          <p:nvPr/>
        </p:nvPicPr>
        <p:blipFill>
          <a:blip r:embed="rId3"/>
          <a:stretch>
            <a:fillRect/>
          </a:stretch>
        </p:blipFill>
        <p:spPr>
          <a:xfrm rot="5400000" flipH="1">
            <a:off x="1022515" y="506613"/>
            <a:ext cx="119336" cy="2177746"/>
          </a:xfrm>
          <a:prstGeom prst="rect">
            <a:avLst/>
          </a:prstGeom>
        </p:spPr>
      </p:pic>
      <p:sp>
        <p:nvSpPr>
          <p:cNvPr id="15" name="Prostokąt 14">
            <a:extLst>
              <a:ext uri="{FF2B5EF4-FFF2-40B4-BE49-F238E27FC236}">
                <a16:creationId xmlns:a16="http://schemas.microsoft.com/office/drawing/2014/main" id="{2EB57F5E-DF49-47DA-81A6-1B751EC73D02}"/>
              </a:ext>
            </a:extLst>
          </p:cNvPr>
          <p:cNvSpPr/>
          <p:nvPr/>
        </p:nvSpPr>
        <p:spPr>
          <a:xfrm>
            <a:off x="6240016" y="3506496"/>
            <a:ext cx="4094721" cy="2056395"/>
          </a:xfrm>
          <a:prstGeom prst="rect">
            <a:avLst/>
          </a:prstGeom>
          <a:solidFill>
            <a:srgbClr val="FBA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6" name="Trójkąt prostokątny 15">
            <a:extLst>
              <a:ext uri="{FF2B5EF4-FFF2-40B4-BE49-F238E27FC236}">
                <a16:creationId xmlns:a16="http://schemas.microsoft.com/office/drawing/2014/main" id="{9FB410EF-A7A1-4499-8D9D-2E0ADCDAD90C}"/>
              </a:ext>
            </a:extLst>
          </p:cNvPr>
          <p:cNvSpPr/>
          <p:nvPr/>
        </p:nvSpPr>
        <p:spPr>
          <a:xfrm rot="10800000" flipH="1">
            <a:off x="6240014" y="5557556"/>
            <a:ext cx="277288" cy="250544"/>
          </a:xfrm>
          <a:prstGeom prst="rtTriangle">
            <a:avLst/>
          </a:prstGeom>
          <a:solidFill>
            <a:srgbClr val="F3BA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sp>
        <p:nvSpPr>
          <p:cNvPr id="17" name="Tytuł 4">
            <a:extLst>
              <a:ext uri="{FF2B5EF4-FFF2-40B4-BE49-F238E27FC236}">
                <a16:creationId xmlns:a16="http://schemas.microsoft.com/office/drawing/2014/main" id="{0BE1BB31-D73D-4E2C-B0C4-C7D1EBB228F6}"/>
              </a:ext>
            </a:extLst>
          </p:cNvPr>
          <p:cNvSpPr txBox="1">
            <a:spLocks/>
          </p:cNvSpPr>
          <p:nvPr/>
        </p:nvSpPr>
        <p:spPr bwMode="auto">
          <a:xfrm>
            <a:off x="6240013" y="3506495"/>
            <a:ext cx="4000267" cy="1929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1800" b="1" dirty="0">
                <a:solidFill>
                  <a:srgbClr val="19181E"/>
                </a:solidFill>
              </a:rPr>
              <a:t>2. AUTOPRESENTATION:</a:t>
            </a:r>
          </a:p>
          <a:p>
            <a:r>
              <a:rPr lang="en-GB" sz="1800" b="1" dirty="0">
                <a:solidFill>
                  <a:srgbClr val="19181E"/>
                </a:solidFill>
              </a:rPr>
              <a:t> </a:t>
            </a:r>
            <a:r>
              <a:rPr lang="en-GB" sz="1700" b="1" dirty="0">
                <a:solidFill>
                  <a:schemeClr val="bg1"/>
                </a:solidFill>
              </a:rPr>
              <a:t>what I say about myself (for example, I have experience in it, because I have done it many times).</a:t>
            </a:r>
            <a:endParaRPr lang="pl-PL" sz="1700" dirty="0">
              <a:solidFill>
                <a:schemeClr val="bg1"/>
              </a:solidFill>
            </a:endParaRPr>
          </a:p>
        </p:txBody>
      </p:sp>
      <p:sp>
        <p:nvSpPr>
          <p:cNvPr id="23" name="pole tekstowe 22">
            <a:extLst>
              <a:ext uri="{FF2B5EF4-FFF2-40B4-BE49-F238E27FC236}">
                <a16:creationId xmlns:a16="http://schemas.microsoft.com/office/drawing/2014/main" id="{F7B963D6-FDF7-40BF-9342-97439B7BA2A7}"/>
              </a:ext>
            </a:extLst>
          </p:cNvPr>
          <p:cNvSpPr txBox="1"/>
          <p:nvPr/>
        </p:nvSpPr>
        <p:spPr>
          <a:xfrm>
            <a:off x="1558140" y="1722373"/>
            <a:ext cx="505411" cy="646331"/>
          </a:xfrm>
          <a:prstGeom prst="rect">
            <a:avLst/>
          </a:prstGeom>
          <a:noFill/>
        </p:spPr>
        <p:txBody>
          <a:bodyPr wrap="square" rtlCol="0">
            <a:spAutoFit/>
          </a:bodyPr>
          <a:lstStyle/>
          <a:p>
            <a:r>
              <a:rPr lang="pl-PL" sz="3600" b="1" dirty="0"/>
              <a:t>1</a:t>
            </a:r>
            <a:endParaRPr lang="pl-PL" sz="3600" dirty="0"/>
          </a:p>
        </p:txBody>
      </p:sp>
      <p:sp>
        <p:nvSpPr>
          <p:cNvPr id="18" name="Prostokąt 17">
            <a:extLst>
              <a:ext uri="{FF2B5EF4-FFF2-40B4-BE49-F238E27FC236}">
                <a16:creationId xmlns:a16="http://schemas.microsoft.com/office/drawing/2014/main" id="{A9C8241D-2349-4B05-8DA3-B2F417512146}"/>
              </a:ext>
            </a:extLst>
          </p:cNvPr>
          <p:cNvSpPr/>
          <p:nvPr/>
        </p:nvSpPr>
        <p:spPr>
          <a:xfrm>
            <a:off x="1415480" y="1535818"/>
            <a:ext cx="762267" cy="81306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9" name="pole tekstowe 18">
            <a:extLst>
              <a:ext uri="{FF2B5EF4-FFF2-40B4-BE49-F238E27FC236}">
                <a16:creationId xmlns:a16="http://schemas.microsoft.com/office/drawing/2014/main" id="{B7B411FB-05D0-4023-9803-095741C9329B}"/>
              </a:ext>
            </a:extLst>
          </p:cNvPr>
          <p:cNvSpPr txBox="1"/>
          <p:nvPr/>
        </p:nvSpPr>
        <p:spPr>
          <a:xfrm>
            <a:off x="1558140" y="1629391"/>
            <a:ext cx="505411" cy="646331"/>
          </a:xfrm>
          <a:prstGeom prst="rect">
            <a:avLst/>
          </a:prstGeom>
          <a:noFill/>
        </p:spPr>
        <p:txBody>
          <a:bodyPr wrap="square" rtlCol="0">
            <a:spAutoFit/>
          </a:bodyPr>
          <a:lstStyle/>
          <a:p>
            <a:r>
              <a:rPr lang="pl-PL" sz="3600" dirty="0"/>
              <a:t>1</a:t>
            </a:r>
          </a:p>
        </p:txBody>
      </p:sp>
      <p:sp>
        <p:nvSpPr>
          <p:cNvPr id="20" name="Prostokąt 19">
            <a:extLst>
              <a:ext uri="{FF2B5EF4-FFF2-40B4-BE49-F238E27FC236}">
                <a16:creationId xmlns:a16="http://schemas.microsoft.com/office/drawing/2014/main" id="{5F4C1FEE-1132-4968-8506-03F016286387}"/>
              </a:ext>
            </a:extLst>
          </p:cNvPr>
          <p:cNvSpPr/>
          <p:nvPr/>
        </p:nvSpPr>
        <p:spPr>
          <a:xfrm>
            <a:off x="2177747" y="1429929"/>
            <a:ext cx="8185056" cy="918951"/>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ole tekstowe 5">
            <a:extLst>
              <a:ext uri="{FF2B5EF4-FFF2-40B4-BE49-F238E27FC236}">
                <a16:creationId xmlns:a16="http://schemas.microsoft.com/office/drawing/2014/main" id="{9F2CF387-42A2-402A-99D1-2593560360A6}"/>
              </a:ext>
            </a:extLst>
          </p:cNvPr>
          <p:cNvSpPr txBox="1"/>
          <p:nvPr/>
        </p:nvSpPr>
        <p:spPr>
          <a:xfrm>
            <a:off x="2557869" y="1702549"/>
            <a:ext cx="7776864" cy="646331"/>
          </a:xfrm>
          <a:prstGeom prst="rect">
            <a:avLst/>
          </a:prstGeom>
          <a:noFill/>
        </p:spPr>
        <p:txBody>
          <a:bodyPr wrap="square" rtlCol="0">
            <a:spAutoFit/>
          </a:bodyPr>
          <a:lstStyle/>
          <a:p>
            <a:r>
              <a:rPr lang="pl-PL" sz="3600" b="1" dirty="0"/>
              <a:t>4 LEVELS OF COMMUNICATION</a:t>
            </a:r>
          </a:p>
        </p:txBody>
      </p:sp>
    </p:spTree>
    <p:extLst>
      <p:ext uri="{BB962C8B-B14F-4D97-AF65-F5344CB8AC3E}">
        <p14:creationId xmlns:p14="http://schemas.microsoft.com/office/powerpoint/2010/main" val="35222111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Obraz 18">
            <a:extLst>
              <a:ext uri="{FF2B5EF4-FFF2-40B4-BE49-F238E27FC236}">
                <a16:creationId xmlns:a16="http://schemas.microsoft.com/office/drawing/2014/main" id="{3BAFEB43-50EF-4AB1-8EF2-CD48C0540CAE}"/>
              </a:ext>
            </a:extLst>
          </p:cNvPr>
          <p:cNvPicPr>
            <a:picLocks noChangeAspect="1"/>
          </p:cNvPicPr>
          <p:nvPr/>
        </p:nvPicPr>
        <p:blipFill rotWithShape="1">
          <a:blip r:embed="rId2">
            <a:extLst>
              <a:ext uri="{28A0092B-C50C-407E-A947-70E740481C1C}">
                <a14:useLocalDpi xmlns:a14="http://schemas.microsoft.com/office/drawing/2010/main" val="0"/>
              </a:ext>
            </a:extLst>
          </a:blip>
          <a:srcRect t="6524" b="29350"/>
          <a:stretch/>
        </p:blipFill>
        <p:spPr>
          <a:xfrm>
            <a:off x="-1" y="1655154"/>
            <a:ext cx="12203171" cy="5202845"/>
          </a:xfrm>
          <a:prstGeom prst="rect">
            <a:avLst/>
          </a:prstGeom>
        </p:spPr>
      </p:pic>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721849"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INTERPERSONAL COMMUNICATION</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27</a:t>
            </a:fld>
            <a:endParaRPr lang="en-US" altLang="pl-PL"/>
          </a:p>
        </p:txBody>
      </p:sp>
      <p:sp>
        <p:nvSpPr>
          <p:cNvPr id="9" name="Prostokąt 8">
            <a:extLst>
              <a:ext uri="{FF2B5EF4-FFF2-40B4-BE49-F238E27FC236}">
                <a16:creationId xmlns:a16="http://schemas.microsoft.com/office/drawing/2014/main" id="{09D4D8D5-3FB4-43A9-ABF7-7716724EBD40}"/>
              </a:ext>
            </a:extLst>
          </p:cNvPr>
          <p:cNvSpPr/>
          <p:nvPr/>
        </p:nvSpPr>
        <p:spPr>
          <a:xfrm>
            <a:off x="1857264" y="3506496"/>
            <a:ext cx="4229002" cy="206173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Trójkąt prostokątny 9">
            <a:extLst>
              <a:ext uri="{FF2B5EF4-FFF2-40B4-BE49-F238E27FC236}">
                <a16:creationId xmlns:a16="http://schemas.microsoft.com/office/drawing/2014/main" id="{B257DA65-0287-4DA4-A73C-FE6F4D388427}"/>
              </a:ext>
            </a:extLst>
          </p:cNvPr>
          <p:cNvSpPr/>
          <p:nvPr/>
        </p:nvSpPr>
        <p:spPr>
          <a:xfrm rot="10800000">
            <a:off x="5808981" y="5562891"/>
            <a:ext cx="277284" cy="250544"/>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sp>
        <p:nvSpPr>
          <p:cNvPr id="11" name="Tytuł 4">
            <a:extLst>
              <a:ext uri="{FF2B5EF4-FFF2-40B4-BE49-F238E27FC236}">
                <a16:creationId xmlns:a16="http://schemas.microsoft.com/office/drawing/2014/main" id="{E27A2633-7ADF-4E9A-9D17-14FA0DAA6056}"/>
              </a:ext>
            </a:extLst>
          </p:cNvPr>
          <p:cNvSpPr>
            <a:spLocks noGrp="1"/>
          </p:cNvSpPr>
          <p:nvPr>
            <p:ph type="title"/>
          </p:nvPr>
        </p:nvSpPr>
        <p:spPr>
          <a:xfrm>
            <a:off x="1857263" y="3506495"/>
            <a:ext cx="4229001" cy="2051061"/>
          </a:xfrm>
        </p:spPr>
        <p:txBody>
          <a:bodyPr/>
          <a:lstStyle/>
          <a:p>
            <a:r>
              <a:rPr lang="en-GB" sz="1800" b="1" dirty="0">
                <a:solidFill>
                  <a:srgbClr val="19181E"/>
                </a:solidFill>
              </a:rPr>
              <a:t>1. MUTUAL RELATIONSHIP: </a:t>
            </a:r>
            <a:br>
              <a:rPr lang="en-GB" sz="1800" b="1" dirty="0">
                <a:solidFill>
                  <a:srgbClr val="19181E"/>
                </a:solidFill>
              </a:rPr>
            </a:br>
            <a:r>
              <a:rPr lang="en-GB" sz="1800" b="1" dirty="0">
                <a:solidFill>
                  <a:srgbClr val="19181E"/>
                </a:solidFill>
              </a:rPr>
              <a:t> </a:t>
            </a:r>
            <a:r>
              <a:rPr lang="en-GB" sz="1800" b="1" dirty="0">
                <a:solidFill>
                  <a:schemeClr val="bg1"/>
                </a:solidFill>
              </a:rPr>
              <a:t>conveys the relationship of the interlocutor to the environment: what I think of you, what interconnections we have </a:t>
            </a:r>
            <a:endParaRPr lang="pl-PL" sz="1800" b="1" dirty="0">
              <a:solidFill>
                <a:schemeClr val="bg1"/>
              </a:solidFill>
            </a:endParaRPr>
          </a:p>
        </p:txBody>
      </p:sp>
      <p:pic>
        <p:nvPicPr>
          <p:cNvPr id="12" name="Obraz 11">
            <a:extLst>
              <a:ext uri="{FF2B5EF4-FFF2-40B4-BE49-F238E27FC236}">
                <a16:creationId xmlns:a16="http://schemas.microsoft.com/office/drawing/2014/main" id="{7F282014-DC61-44C7-BA4F-7F47ECF49DF7}"/>
              </a:ext>
            </a:extLst>
          </p:cNvPr>
          <p:cNvPicPr>
            <a:picLocks noChangeAspect="1"/>
          </p:cNvPicPr>
          <p:nvPr/>
        </p:nvPicPr>
        <p:blipFill>
          <a:blip r:embed="rId3"/>
          <a:stretch>
            <a:fillRect/>
          </a:stretch>
        </p:blipFill>
        <p:spPr>
          <a:xfrm rot="5400000" flipH="1">
            <a:off x="1022515" y="506613"/>
            <a:ext cx="119336" cy="2177746"/>
          </a:xfrm>
          <a:prstGeom prst="rect">
            <a:avLst/>
          </a:prstGeom>
        </p:spPr>
      </p:pic>
      <p:sp>
        <p:nvSpPr>
          <p:cNvPr id="13" name="Prostokąt 12">
            <a:extLst>
              <a:ext uri="{FF2B5EF4-FFF2-40B4-BE49-F238E27FC236}">
                <a16:creationId xmlns:a16="http://schemas.microsoft.com/office/drawing/2014/main" id="{2BB48DC4-FBD3-4636-96F0-72AE93E27CB0}"/>
              </a:ext>
            </a:extLst>
          </p:cNvPr>
          <p:cNvSpPr/>
          <p:nvPr/>
        </p:nvSpPr>
        <p:spPr>
          <a:xfrm>
            <a:off x="6240016" y="3506496"/>
            <a:ext cx="4229002" cy="2056395"/>
          </a:xfrm>
          <a:prstGeom prst="rect">
            <a:avLst/>
          </a:prstGeom>
          <a:solidFill>
            <a:srgbClr val="FBA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4" name="Trójkąt prostokątny 13">
            <a:extLst>
              <a:ext uri="{FF2B5EF4-FFF2-40B4-BE49-F238E27FC236}">
                <a16:creationId xmlns:a16="http://schemas.microsoft.com/office/drawing/2014/main" id="{039E9C43-09E1-4E6B-8E7C-FF0481C5F505}"/>
              </a:ext>
            </a:extLst>
          </p:cNvPr>
          <p:cNvSpPr/>
          <p:nvPr/>
        </p:nvSpPr>
        <p:spPr>
          <a:xfrm rot="10800000" flipH="1">
            <a:off x="6240014" y="5557556"/>
            <a:ext cx="277288" cy="250544"/>
          </a:xfrm>
          <a:prstGeom prst="rtTriangle">
            <a:avLst/>
          </a:prstGeom>
          <a:solidFill>
            <a:srgbClr val="F3BA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sp>
        <p:nvSpPr>
          <p:cNvPr id="15" name="Tytuł 4">
            <a:extLst>
              <a:ext uri="{FF2B5EF4-FFF2-40B4-BE49-F238E27FC236}">
                <a16:creationId xmlns:a16="http://schemas.microsoft.com/office/drawing/2014/main" id="{0F430731-5FF1-431D-BA65-6B5B993B354F}"/>
              </a:ext>
            </a:extLst>
          </p:cNvPr>
          <p:cNvSpPr txBox="1">
            <a:spLocks/>
          </p:cNvSpPr>
          <p:nvPr/>
        </p:nvSpPr>
        <p:spPr bwMode="auto">
          <a:xfrm>
            <a:off x="6240012" y="3506495"/>
            <a:ext cx="4229001" cy="20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1800" b="1" dirty="0">
                <a:solidFill>
                  <a:srgbClr val="19181E"/>
                </a:solidFill>
              </a:rPr>
              <a:t>2. APPEAL:</a:t>
            </a:r>
          </a:p>
          <a:p>
            <a:r>
              <a:rPr lang="en-GB" sz="1800" b="1" dirty="0">
                <a:solidFill>
                  <a:srgbClr val="19181E"/>
                </a:solidFill>
              </a:rPr>
              <a:t> </a:t>
            </a:r>
            <a:r>
              <a:rPr lang="en-GB" sz="1800" b="1" dirty="0">
                <a:solidFill>
                  <a:schemeClr val="bg1"/>
                </a:solidFill>
              </a:rPr>
              <a:t>to forward your own wishes to the recipient: what would I like to encourage, what I would like to ask for. (for example, in order to carve a rose in a watermelon you need to practice it many times).</a:t>
            </a:r>
            <a:endParaRPr lang="pl-PL" sz="1800" dirty="0">
              <a:solidFill>
                <a:schemeClr val="bg1"/>
              </a:solidFill>
            </a:endParaRPr>
          </a:p>
        </p:txBody>
      </p:sp>
      <p:sp>
        <p:nvSpPr>
          <p:cNvPr id="16" name="Prostokąt 15">
            <a:extLst>
              <a:ext uri="{FF2B5EF4-FFF2-40B4-BE49-F238E27FC236}">
                <a16:creationId xmlns:a16="http://schemas.microsoft.com/office/drawing/2014/main" id="{6D985546-B135-4DD2-820A-ACB35E12D034}"/>
              </a:ext>
            </a:extLst>
          </p:cNvPr>
          <p:cNvSpPr/>
          <p:nvPr/>
        </p:nvSpPr>
        <p:spPr>
          <a:xfrm>
            <a:off x="1415480" y="1535818"/>
            <a:ext cx="762267" cy="81306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7" name="pole tekstowe 16">
            <a:extLst>
              <a:ext uri="{FF2B5EF4-FFF2-40B4-BE49-F238E27FC236}">
                <a16:creationId xmlns:a16="http://schemas.microsoft.com/office/drawing/2014/main" id="{A086C053-3CE3-46D9-812F-C6FD5FC8F5D6}"/>
              </a:ext>
            </a:extLst>
          </p:cNvPr>
          <p:cNvSpPr txBox="1"/>
          <p:nvPr/>
        </p:nvSpPr>
        <p:spPr>
          <a:xfrm>
            <a:off x="1558140" y="1629391"/>
            <a:ext cx="505411" cy="646331"/>
          </a:xfrm>
          <a:prstGeom prst="rect">
            <a:avLst/>
          </a:prstGeom>
          <a:noFill/>
        </p:spPr>
        <p:txBody>
          <a:bodyPr wrap="square" rtlCol="0">
            <a:spAutoFit/>
          </a:bodyPr>
          <a:lstStyle/>
          <a:p>
            <a:r>
              <a:rPr lang="pl-PL" sz="3600" dirty="0"/>
              <a:t>2</a:t>
            </a:r>
          </a:p>
        </p:txBody>
      </p:sp>
      <p:sp>
        <p:nvSpPr>
          <p:cNvPr id="18" name="Prostokąt 17">
            <a:extLst>
              <a:ext uri="{FF2B5EF4-FFF2-40B4-BE49-F238E27FC236}">
                <a16:creationId xmlns:a16="http://schemas.microsoft.com/office/drawing/2014/main" id="{3F0FF300-7DB7-4A4A-9C2E-DAED6A83D9A8}"/>
              </a:ext>
            </a:extLst>
          </p:cNvPr>
          <p:cNvSpPr/>
          <p:nvPr/>
        </p:nvSpPr>
        <p:spPr>
          <a:xfrm>
            <a:off x="2171055" y="1429928"/>
            <a:ext cx="8163677" cy="918951"/>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8" name="pole tekstowe 7">
            <a:extLst>
              <a:ext uri="{FF2B5EF4-FFF2-40B4-BE49-F238E27FC236}">
                <a16:creationId xmlns:a16="http://schemas.microsoft.com/office/drawing/2014/main" id="{A89B8700-8698-4E4E-BA85-0495AA1E66DD}"/>
              </a:ext>
            </a:extLst>
          </p:cNvPr>
          <p:cNvSpPr txBox="1"/>
          <p:nvPr/>
        </p:nvSpPr>
        <p:spPr>
          <a:xfrm>
            <a:off x="2567608" y="1702549"/>
            <a:ext cx="7776864" cy="646331"/>
          </a:xfrm>
          <a:prstGeom prst="rect">
            <a:avLst/>
          </a:prstGeom>
          <a:noFill/>
        </p:spPr>
        <p:txBody>
          <a:bodyPr wrap="square" rtlCol="0">
            <a:spAutoFit/>
          </a:bodyPr>
          <a:lstStyle/>
          <a:p>
            <a:r>
              <a:rPr lang="pl-PL" sz="3600" b="1" dirty="0"/>
              <a:t>4 LEVELS OF COMMUNICATION</a:t>
            </a:r>
          </a:p>
        </p:txBody>
      </p:sp>
    </p:spTree>
    <p:extLst>
      <p:ext uri="{BB962C8B-B14F-4D97-AF65-F5344CB8AC3E}">
        <p14:creationId xmlns:p14="http://schemas.microsoft.com/office/powerpoint/2010/main" val="22438843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iejsca Pracy, ZespÃ³Å, Spotkanie Biznesowe">
            <a:extLst>
              <a:ext uri="{FF2B5EF4-FFF2-40B4-BE49-F238E27FC236}">
                <a16:creationId xmlns:a16="http://schemas.microsoft.com/office/drawing/2014/main" id="{08B3F960-42FF-46B8-8403-58594EA1D3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750" r="16577"/>
          <a:stretch/>
        </p:blipFill>
        <p:spPr bwMode="auto">
          <a:xfrm>
            <a:off x="0" y="1440000"/>
            <a:ext cx="6187160" cy="5418000"/>
          </a:xfrm>
          <a:prstGeom prst="rect">
            <a:avLst/>
          </a:prstGeom>
          <a:noFill/>
          <a:extLst>
            <a:ext uri="{909E8E84-426E-40DD-AFC4-6F175D3DCCD1}">
              <a14:hiddenFill xmlns:a14="http://schemas.microsoft.com/office/drawing/2010/main">
                <a:solidFill>
                  <a:srgbClr val="FFFFFF"/>
                </a:solidFill>
              </a14:hiddenFill>
            </a:ext>
          </a:extLst>
        </p:spPr>
      </p:pic>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INTERPERSONAL COMMUNICATION</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28</a:t>
            </a:fld>
            <a:endParaRPr lang="en-US" altLang="pl-PL"/>
          </a:p>
        </p:txBody>
      </p:sp>
      <p:sp>
        <p:nvSpPr>
          <p:cNvPr id="10" name="Prostokąt 9">
            <a:extLst>
              <a:ext uri="{FF2B5EF4-FFF2-40B4-BE49-F238E27FC236}">
                <a16:creationId xmlns:a16="http://schemas.microsoft.com/office/drawing/2014/main" id="{DDC7533C-7839-4463-8B0B-B1DB9F808DDA}"/>
              </a:ext>
            </a:extLst>
          </p:cNvPr>
          <p:cNvSpPr/>
          <p:nvPr/>
        </p:nvSpPr>
        <p:spPr>
          <a:xfrm>
            <a:off x="5918277" y="1440000"/>
            <a:ext cx="6298232" cy="1140558"/>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2" name="Tytuł 4">
            <a:extLst>
              <a:ext uri="{FF2B5EF4-FFF2-40B4-BE49-F238E27FC236}">
                <a16:creationId xmlns:a16="http://schemas.microsoft.com/office/drawing/2014/main" id="{4BD059DC-E389-4974-B263-7DDAA13A26A2}"/>
              </a:ext>
            </a:extLst>
          </p:cNvPr>
          <p:cNvSpPr>
            <a:spLocks noGrp="1"/>
          </p:cNvSpPr>
          <p:nvPr>
            <p:ph type="title"/>
          </p:nvPr>
        </p:nvSpPr>
        <p:spPr>
          <a:xfrm>
            <a:off x="5946488" y="1533823"/>
            <a:ext cx="6245512" cy="908504"/>
          </a:xfrm>
        </p:spPr>
        <p:txBody>
          <a:bodyPr/>
          <a:lstStyle/>
          <a:p>
            <a:pPr>
              <a:spcAft>
                <a:spcPts val="600"/>
              </a:spcAft>
            </a:pPr>
            <a:r>
              <a:rPr lang="pl-PL" sz="2000" b="1" dirty="0">
                <a:solidFill>
                  <a:schemeClr val="bg1"/>
                </a:solidFill>
              </a:rPr>
              <a:t>VERBAL COMMUNICATION TECHNIQUES</a:t>
            </a:r>
          </a:p>
        </p:txBody>
      </p:sp>
      <p:sp>
        <p:nvSpPr>
          <p:cNvPr id="13" name="Prostokąt 12">
            <a:extLst>
              <a:ext uri="{FF2B5EF4-FFF2-40B4-BE49-F238E27FC236}">
                <a16:creationId xmlns:a16="http://schemas.microsoft.com/office/drawing/2014/main" id="{3A670BA0-053E-454E-8E38-1069E61875F3}"/>
              </a:ext>
            </a:extLst>
          </p:cNvPr>
          <p:cNvSpPr/>
          <p:nvPr/>
        </p:nvSpPr>
        <p:spPr>
          <a:xfrm>
            <a:off x="6505215" y="2817630"/>
            <a:ext cx="5268124" cy="977082"/>
          </a:xfrm>
          <a:prstGeom prst="rect">
            <a:avLst/>
          </a:prstGeom>
          <a:solidFill>
            <a:srgbClr val="FBA103"/>
          </a:solidFill>
        </p:spPr>
        <p:txBody>
          <a:bodyPr wrap="square" lIns="180000" tIns="180000" rIns="252000" bIns="180000">
            <a:spAutoFit/>
          </a:bodyPr>
          <a:lstStyle/>
          <a:p>
            <a:pPr marL="285750" indent="-285750">
              <a:lnSpc>
                <a:spcPct val="114000"/>
              </a:lnSpc>
              <a:buBlip>
                <a:blip r:embed="rId3"/>
              </a:buBlip>
            </a:pPr>
            <a:r>
              <a:rPr lang="en-GB" dirty="0">
                <a:solidFill>
                  <a:schemeClr val="bg1"/>
                </a:solidFill>
              </a:rPr>
              <a:t>Techniques that increase the visibility of the message</a:t>
            </a:r>
            <a:endParaRPr lang="pl-PL" dirty="0">
              <a:solidFill>
                <a:schemeClr val="bg1"/>
              </a:solidFill>
            </a:endParaRPr>
          </a:p>
        </p:txBody>
      </p:sp>
      <p:sp>
        <p:nvSpPr>
          <p:cNvPr id="14" name="Prostokąt 13">
            <a:extLst>
              <a:ext uri="{FF2B5EF4-FFF2-40B4-BE49-F238E27FC236}">
                <a16:creationId xmlns:a16="http://schemas.microsoft.com/office/drawing/2014/main" id="{7DFF41BA-AA2B-450D-977B-4432E3DA2B19}"/>
              </a:ext>
            </a:extLst>
          </p:cNvPr>
          <p:cNvSpPr/>
          <p:nvPr/>
        </p:nvSpPr>
        <p:spPr>
          <a:xfrm>
            <a:off x="6505215" y="3894442"/>
            <a:ext cx="5268124" cy="977082"/>
          </a:xfrm>
          <a:prstGeom prst="rect">
            <a:avLst/>
          </a:prstGeom>
          <a:solidFill>
            <a:srgbClr val="FBA103"/>
          </a:solidFill>
        </p:spPr>
        <p:txBody>
          <a:bodyPr wrap="square" lIns="180000" tIns="180000" rIns="252000" bIns="180000">
            <a:spAutoFit/>
          </a:bodyPr>
          <a:lstStyle/>
          <a:p>
            <a:pPr marL="285750" indent="-285750">
              <a:lnSpc>
                <a:spcPct val="114000"/>
              </a:lnSpc>
              <a:buBlip>
                <a:blip r:embed="rId3"/>
              </a:buBlip>
            </a:pPr>
            <a:r>
              <a:rPr lang="en-GB" dirty="0">
                <a:solidFill>
                  <a:schemeClr val="bg1"/>
                </a:solidFill>
              </a:rPr>
              <a:t>Techniques that increase the clarity of the message</a:t>
            </a:r>
            <a:endParaRPr lang="pl-PL" dirty="0">
              <a:solidFill>
                <a:schemeClr val="bg1"/>
              </a:solidFill>
            </a:endParaRPr>
          </a:p>
        </p:txBody>
      </p:sp>
      <p:sp>
        <p:nvSpPr>
          <p:cNvPr id="15" name="Prostokąt 14">
            <a:extLst>
              <a:ext uri="{FF2B5EF4-FFF2-40B4-BE49-F238E27FC236}">
                <a16:creationId xmlns:a16="http://schemas.microsoft.com/office/drawing/2014/main" id="{E6E0F1A2-E7BC-4755-883E-7A3B84BECB79}"/>
              </a:ext>
            </a:extLst>
          </p:cNvPr>
          <p:cNvSpPr/>
          <p:nvPr/>
        </p:nvSpPr>
        <p:spPr>
          <a:xfrm>
            <a:off x="6516508" y="4964377"/>
            <a:ext cx="5268124" cy="661289"/>
          </a:xfrm>
          <a:prstGeom prst="rect">
            <a:avLst/>
          </a:prstGeom>
          <a:solidFill>
            <a:srgbClr val="FBA103"/>
          </a:solidFill>
        </p:spPr>
        <p:txBody>
          <a:bodyPr wrap="square" lIns="180000" tIns="180000" rIns="252000" bIns="180000">
            <a:spAutoFit/>
          </a:bodyPr>
          <a:lstStyle/>
          <a:p>
            <a:pPr marL="285750" indent="-285750">
              <a:lnSpc>
                <a:spcPct val="114000"/>
              </a:lnSpc>
              <a:buBlip>
                <a:blip r:embed="rId3"/>
              </a:buBlip>
            </a:pPr>
            <a:r>
              <a:rPr lang="pl-PL" dirty="0" err="1">
                <a:solidFill>
                  <a:schemeClr val="bg1"/>
                </a:solidFill>
              </a:rPr>
              <a:t>Techniques</a:t>
            </a:r>
            <a:r>
              <a:rPr lang="pl-PL" dirty="0">
                <a:solidFill>
                  <a:schemeClr val="bg1"/>
                </a:solidFill>
              </a:rPr>
              <a:t> for </a:t>
            </a:r>
            <a:r>
              <a:rPr lang="pl-PL" dirty="0" err="1">
                <a:solidFill>
                  <a:schemeClr val="bg1"/>
                </a:solidFill>
              </a:rPr>
              <a:t>increasing</a:t>
            </a:r>
            <a:r>
              <a:rPr lang="pl-PL" dirty="0">
                <a:solidFill>
                  <a:schemeClr val="bg1"/>
                </a:solidFill>
              </a:rPr>
              <a:t> </a:t>
            </a:r>
            <a:r>
              <a:rPr lang="pl-PL" dirty="0" err="1">
                <a:solidFill>
                  <a:schemeClr val="bg1"/>
                </a:solidFill>
              </a:rPr>
              <a:t>tension</a:t>
            </a:r>
            <a:endParaRPr lang="pl-PL" dirty="0">
              <a:solidFill>
                <a:schemeClr val="bg1"/>
              </a:solidFill>
            </a:endParaRPr>
          </a:p>
        </p:txBody>
      </p:sp>
      <p:sp>
        <p:nvSpPr>
          <p:cNvPr id="16" name="Prostokąt 15">
            <a:extLst>
              <a:ext uri="{FF2B5EF4-FFF2-40B4-BE49-F238E27FC236}">
                <a16:creationId xmlns:a16="http://schemas.microsoft.com/office/drawing/2014/main" id="{DF616AD7-2ACD-4266-ADB0-06886DA4F6AB}"/>
              </a:ext>
            </a:extLst>
          </p:cNvPr>
          <p:cNvSpPr/>
          <p:nvPr/>
        </p:nvSpPr>
        <p:spPr>
          <a:xfrm>
            <a:off x="6521692" y="5718519"/>
            <a:ext cx="5257756" cy="977082"/>
          </a:xfrm>
          <a:prstGeom prst="rect">
            <a:avLst/>
          </a:prstGeom>
          <a:solidFill>
            <a:srgbClr val="FBA103"/>
          </a:solidFill>
        </p:spPr>
        <p:txBody>
          <a:bodyPr wrap="square" lIns="180000" tIns="180000" rIns="252000" bIns="180000">
            <a:spAutoFit/>
          </a:bodyPr>
          <a:lstStyle/>
          <a:p>
            <a:pPr marL="285750" indent="-285750">
              <a:lnSpc>
                <a:spcPct val="114000"/>
              </a:lnSpc>
              <a:buBlip>
                <a:blip r:embed="rId3"/>
              </a:buBlip>
            </a:pPr>
            <a:r>
              <a:rPr lang="en-GB" dirty="0">
                <a:solidFill>
                  <a:schemeClr val="bg1"/>
                </a:solidFill>
              </a:rPr>
              <a:t>Techniques that improve the aesthetic impression</a:t>
            </a:r>
            <a:endParaRPr lang="pl-PL" dirty="0">
              <a:solidFill>
                <a:schemeClr val="bg1"/>
              </a:solidFill>
            </a:endParaRPr>
          </a:p>
        </p:txBody>
      </p:sp>
      <p:sp>
        <p:nvSpPr>
          <p:cNvPr id="17" name="Trójkąt prostokątny 16">
            <a:extLst>
              <a:ext uri="{FF2B5EF4-FFF2-40B4-BE49-F238E27FC236}">
                <a16:creationId xmlns:a16="http://schemas.microsoft.com/office/drawing/2014/main" id="{7481B773-EB49-4A6A-814C-701299D415E2}"/>
              </a:ext>
            </a:extLst>
          </p:cNvPr>
          <p:cNvSpPr/>
          <p:nvPr/>
        </p:nvSpPr>
        <p:spPr>
          <a:xfrm rot="10800000">
            <a:off x="5916281" y="2580558"/>
            <a:ext cx="270878" cy="200370"/>
          </a:xfrm>
          <a:prstGeom prst="rtTriangle">
            <a:avLst/>
          </a:prstGeom>
          <a:solidFill>
            <a:srgbClr val="1918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Tree>
    <p:extLst>
      <p:ext uri="{BB962C8B-B14F-4D97-AF65-F5344CB8AC3E}">
        <p14:creationId xmlns:p14="http://schemas.microsoft.com/office/powerpoint/2010/main" val="3730007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68822027-BDD2-407D-814B-1A1850ACC037}"/>
              </a:ext>
            </a:extLst>
          </p:cNvPr>
          <p:cNvPicPr>
            <a:picLocks noChangeAspect="1"/>
          </p:cNvPicPr>
          <p:nvPr/>
        </p:nvPicPr>
        <p:blipFill rotWithShape="1">
          <a:blip r:embed="rId2">
            <a:extLst>
              <a:ext uri="{28A0092B-C50C-407E-A947-70E740481C1C}">
                <a14:useLocalDpi xmlns:a14="http://schemas.microsoft.com/office/drawing/2010/main" val="0"/>
              </a:ext>
            </a:extLst>
          </a:blip>
          <a:srcRect l="12723" r="11056"/>
          <a:stretch/>
        </p:blipFill>
        <p:spPr>
          <a:xfrm>
            <a:off x="1" y="1440000"/>
            <a:ext cx="6187158" cy="5418000"/>
          </a:xfrm>
          <a:prstGeom prst="rect">
            <a:avLst/>
          </a:prstGeom>
        </p:spPr>
      </p:pic>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INTERPERSONAL COMMUNICATION</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29</a:t>
            </a:fld>
            <a:endParaRPr lang="en-US" altLang="pl-PL"/>
          </a:p>
        </p:txBody>
      </p:sp>
      <p:sp>
        <p:nvSpPr>
          <p:cNvPr id="10" name="Prostokąt 9">
            <a:extLst>
              <a:ext uri="{FF2B5EF4-FFF2-40B4-BE49-F238E27FC236}">
                <a16:creationId xmlns:a16="http://schemas.microsoft.com/office/drawing/2014/main" id="{F496A078-29C4-45D5-AB62-70397AE37EDB}"/>
              </a:ext>
            </a:extLst>
          </p:cNvPr>
          <p:cNvSpPr/>
          <p:nvPr/>
        </p:nvSpPr>
        <p:spPr>
          <a:xfrm>
            <a:off x="6187159" y="2580558"/>
            <a:ext cx="6004841" cy="2240248"/>
          </a:xfrm>
          <a:prstGeom prst="rect">
            <a:avLst/>
          </a:prstGeom>
          <a:solidFill>
            <a:srgbClr val="FBA103"/>
          </a:solidFill>
        </p:spPr>
        <p:txBody>
          <a:bodyPr wrap="square" lIns="180000" tIns="180000" rIns="252000" bIns="180000">
            <a:spAutoFit/>
          </a:bodyPr>
          <a:lstStyle/>
          <a:p>
            <a:pPr marL="285750" indent="-285750">
              <a:lnSpc>
                <a:spcPct val="114000"/>
              </a:lnSpc>
              <a:buBlip>
                <a:blip r:embed="rId3"/>
              </a:buBlip>
            </a:pPr>
            <a:r>
              <a:rPr lang="en-GB" dirty="0"/>
              <a:t>Example</a:t>
            </a:r>
            <a:r>
              <a:rPr lang="en-GB" dirty="0">
                <a:solidFill>
                  <a:schemeClr val="bg1"/>
                </a:solidFill>
              </a:rPr>
              <a:t> –  One time during training in Thailand…</a:t>
            </a:r>
          </a:p>
          <a:p>
            <a:pPr marL="285750" indent="-285750">
              <a:lnSpc>
                <a:spcPct val="114000"/>
              </a:lnSpc>
              <a:buBlip>
                <a:blip r:embed="rId3"/>
              </a:buBlip>
            </a:pPr>
            <a:r>
              <a:rPr lang="en-GB" dirty="0"/>
              <a:t>Comparison </a:t>
            </a:r>
            <a:r>
              <a:rPr lang="en-GB" dirty="0">
                <a:solidFill>
                  <a:schemeClr val="bg1"/>
                </a:solidFill>
              </a:rPr>
              <a:t>–  A Thai knife kind of looks like one for meat carving </a:t>
            </a:r>
          </a:p>
          <a:p>
            <a:pPr marL="285750" indent="-285750">
              <a:lnSpc>
                <a:spcPct val="114000"/>
              </a:lnSpc>
              <a:buBlip>
                <a:blip r:embed="rId3"/>
              </a:buBlip>
            </a:pPr>
            <a:r>
              <a:rPr lang="en-GB" dirty="0"/>
              <a:t>Illustration </a:t>
            </a:r>
            <a:r>
              <a:rPr lang="en-GB" dirty="0">
                <a:solidFill>
                  <a:schemeClr val="bg1"/>
                </a:solidFill>
              </a:rPr>
              <a:t>– A radish should be ripe and hard</a:t>
            </a:r>
          </a:p>
          <a:p>
            <a:pPr marL="285750" indent="-285750">
              <a:lnSpc>
                <a:spcPct val="114000"/>
              </a:lnSpc>
              <a:buBlip>
                <a:blip r:embed="rId3"/>
              </a:buBlip>
            </a:pPr>
            <a:r>
              <a:rPr lang="en-GB" dirty="0"/>
              <a:t>Narration </a:t>
            </a:r>
            <a:r>
              <a:rPr lang="en-GB" dirty="0">
                <a:solidFill>
                  <a:schemeClr val="bg1"/>
                </a:solidFill>
              </a:rPr>
              <a:t>– In order for you to carve many shapes you will need a set of knives not just one</a:t>
            </a:r>
            <a:endParaRPr lang="pl-PL" dirty="0">
              <a:solidFill>
                <a:schemeClr val="bg1"/>
              </a:solidFill>
            </a:endParaRPr>
          </a:p>
        </p:txBody>
      </p:sp>
      <p:sp>
        <p:nvSpPr>
          <p:cNvPr id="6" name="Prostokąt 5">
            <a:extLst>
              <a:ext uri="{FF2B5EF4-FFF2-40B4-BE49-F238E27FC236}">
                <a16:creationId xmlns:a16="http://schemas.microsoft.com/office/drawing/2014/main" id="{DA0A4D39-16CD-43D5-BA0B-FF4D438A0FCC}"/>
              </a:ext>
            </a:extLst>
          </p:cNvPr>
          <p:cNvSpPr/>
          <p:nvPr/>
        </p:nvSpPr>
        <p:spPr>
          <a:xfrm>
            <a:off x="5918277" y="1440000"/>
            <a:ext cx="6273723" cy="1140558"/>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9" name="Tytuł 4">
            <a:extLst>
              <a:ext uri="{FF2B5EF4-FFF2-40B4-BE49-F238E27FC236}">
                <a16:creationId xmlns:a16="http://schemas.microsoft.com/office/drawing/2014/main" id="{8628EDAA-1315-4DE4-8A2F-E5F5089CF5F1}"/>
              </a:ext>
            </a:extLst>
          </p:cNvPr>
          <p:cNvSpPr>
            <a:spLocks noGrp="1"/>
          </p:cNvSpPr>
          <p:nvPr>
            <p:ph type="title"/>
          </p:nvPr>
        </p:nvSpPr>
        <p:spPr>
          <a:xfrm>
            <a:off x="5946488" y="1533823"/>
            <a:ext cx="6245512" cy="908504"/>
          </a:xfrm>
        </p:spPr>
        <p:txBody>
          <a:bodyPr/>
          <a:lstStyle/>
          <a:p>
            <a:pPr>
              <a:spcAft>
                <a:spcPts val="600"/>
              </a:spcAft>
            </a:pPr>
            <a:br>
              <a:rPr lang="pl-PL" sz="1800" b="1" dirty="0">
                <a:solidFill>
                  <a:schemeClr val="bg1"/>
                </a:solidFill>
              </a:rPr>
            </a:br>
            <a:r>
              <a:rPr lang="pl-PL" sz="1800" b="1" dirty="0">
                <a:solidFill>
                  <a:schemeClr val="bg1"/>
                </a:solidFill>
              </a:rPr>
              <a:t>VERBAL COMMUNICATION TECHNIQUES</a:t>
            </a:r>
            <a:br>
              <a:rPr lang="pl-PL" sz="1800" b="1" dirty="0">
                <a:solidFill>
                  <a:srgbClr val="FFAC06"/>
                </a:solidFill>
              </a:rPr>
            </a:br>
            <a:r>
              <a:rPr lang="en-GB" sz="1800" dirty="0">
                <a:solidFill>
                  <a:schemeClr val="bg1"/>
                </a:solidFill>
                <a:highlight>
                  <a:srgbClr val="FE5938"/>
                </a:highlight>
              </a:rPr>
              <a:t>Techniques that increase the visibility of the message</a:t>
            </a:r>
            <a:br>
              <a:rPr lang="pl-PL" sz="1800" dirty="0">
                <a:solidFill>
                  <a:schemeClr val="bg1"/>
                </a:solidFill>
              </a:rPr>
            </a:br>
            <a:endParaRPr lang="pl-PL" sz="1800" b="1" dirty="0">
              <a:solidFill>
                <a:schemeClr val="bg1"/>
              </a:solidFill>
            </a:endParaRPr>
          </a:p>
        </p:txBody>
      </p:sp>
      <p:sp>
        <p:nvSpPr>
          <p:cNvPr id="13" name="Trójkąt prostokątny 12">
            <a:extLst>
              <a:ext uri="{FF2B5EF4-FFF2-40B4-BE49-F238E27FC236}">
                <a16:creationId xmlns:a16="http://schemas.microsoft.com/office/drawing/2014/main" id="{C5E47DA1-AAA0-4B60-BE28-084B74ED311D}"/>
              </a:ext>
            </a:extLst>
          </p:cNvPr>
          <p:cNvSpPr/>
          <p:nvPr/>
        </p:nvSpPr>
        <p:spPr>
          <a:xfrm rot="10800000">
            <a:off x="5916281" y="2580558"/>
            <a:ext cx="270878" cy="200370"/>
          </a:xfrm>
          <a:prstGeom prst="rtTriangle">
            <a:avLst/>
          </a:prstGeom>
          <a:solidFill>
            <a:srgbClr val="1918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1" name="Obraz 12">
            <a:extLst>
              <a:ext uri="{FF2B5EF4-FFF2-40B4-BE49-F238E27FC236}">
                <a16:creationId xmlns:a16="http://schemas.microsoft.com/office/drawing/2014/main" id="{89AF4A9F-68D2-C344-9FE0-CE634CCF8FF8}"/>
              </a:ext>
            </a:extLst>
          </p:cNvPr>
          <p:cNvPicPr>
            <a:picLocks noChangeAspect="1"/>
          </p:cNvPicPr>
          <p:nvPr/>
        </p:nvPicPr>
        <p:blipFill rotWithShape="1">
          <a:blip r:embed="rId4">
            <a:extLst>
              <a:ext uri="{28A0092B-C50C-407E-A947-70E740481C1C}">
                <a14:useLocalDpi xmlns:a14="http://schemas.microsoft.com/office/drawing/2010/main" val="0"/>
              </a:ext>
            </a:extLst>
          </a:blip>
          <a:srcRect l="9771" t="1306" r="39166" b="33072"/>
          <a:stretch/>
        </p:blipFill>
        <p:spPr>
          <a:xfrm>
            <a:off x="0" y="1440000"/>
            <a:ext cx="6187159" cy="5418000"/>
          </a:xfrm>
          <a:prstGeom prst="rect">
            <a:avLst/>
          </a:prstGeom>
        </p:spPr>
      </p:pic>
    </p:spTree>
    <p:extLst>
      <p:ext uri="{BB962C8B-B14F-4D97-AF65-F5344CB8AC3E}">
        <p14:creationId xmlns:p14="http://schemas.microsoft.com/office/powerpoint/2010/main" val="2747166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842570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WHAT IS A CAREER PATH? </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3</a:t>
            </a:fld>
            <a:endParaRPr lang="en-US" altLang="pl-PL" dirty="0"/>
          </a:p>
        </p:txBody>
      </p:sp>
      <p:sp>
        <p:nvSpPr>
          <p:cNvPr id="7" name="Podtytuł 2">
            <a:extLst>
              <a:ext uri="{FF2B5EF4-FFF2-40B4-BE49-F238E27FC236}">
                <a16:creationId xmlns:a16="http://schemas.microsoft.com/office/drawing/2014/main" id="{C349F964-C0F8-4965-B8AD-50F93A8D341F}"/>
              </a:ext>
            </a:extLst>
          </p:cNvPr>
          <p:cNvSpPr txBox="1">
            <a:spLocks/>
          </p:cNvSpPr>
          <p:nvPr/>
        </p:nvSpPr>
        <p:spPr bwMode="auto">
          <a:xfrm>
            <a:off x="5303912" y="2154881"/>
            <a:ext cx="5616624" cy="3146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4000"/>
              </a:lnSpc>
              <a:spcAft>
                <a:spcPts val="600"/>
              </a:spcAft>
              <a:buNone/>
            </a:pPr>
            <a:r>
              <a:rPr lang="pl-PL" sz="2000" b="1" dirty="0">
                <a:solidFill>
                  <a:srgbClr val="FF8803"/>
                </a:solidFill>
              </a:rPr>
              <a:t>CAREER PATH : YOUNG PEOPLE</a:t>
            </a:r>
            <a:endParaRPr lang="pl-PL" sz="2000" b="1" dirty="0">
              <a:solidFill>
                <a:schemeClr val="tx1">
                  <a:lumMod val="75000"/>
                  <a:lumOff val="25000"/>
                </a:schemeClr>
              </a:solidFill>
            </a:endParaRPr>
          </a:p>
          <a:p>
            <a:pPr marL="0" indent="0">
              <a:lnSpc>
                <a:spcPct val="114000"/>
              </a:lnSpc>
              <a:spcAft>
                <a:spcPts val="600"/>
              </a:spcAft>
              <a:buNone/>
            </a:pPr>
            <a:r>
              <a:rPr lang="pl-PL" sz="1800" dirty="0">
                <a:solidFill>
                  <a:schemeClr val="tx1">
                    <a:lumMod val="75000"/>
                    <a:lumOff val="25000"/>
                  </a:schemeClr>
                </a:solidFill>
              </a:rPr>
              <a:t>In order to </a:t>
            </a:r>
            <a:r>
              <a:rPr lang="pl-PL" sz="1800" dirty="0" err="1">
                <a:solidFill>
                  <a:schemeClr val="tx1">
                    <a:lumMod val="75000"/>
                    <a:lumOff val="25000"/>
                  </a:schemeClr>
                </a:solidFill>
              </a:rPr>
              <a:t>become</a:t>
            </a:r>
            <a:r>
              <a:rPr lang="pl-PL" sz="1800" dirty="0">
                <a:solidFill>
                  <a:schemeClr val="tx1">
                    <a:lumMod val="75000"/>
                    <a:lumOff val="25000"/>
                  </a:schemeClr>
                </a:solidFill>
              </a:rPr>
              <a:t> a </a:t>
            </a:r>
            <a:r>
              <a:rPr lang="pl-PL" sz="1800" dirty="0" err="1">
                <a:solidFill>
                  <a:schemeClr val="tx1">
                    <a:lumMod val="75000"/>
                    <a:lumOff val="25000"/>
                  </a:schemeClr>
                </a:solidFill>
              </a:rPr>
              <a:t>chef</a:t>
            </a:r>
            <a:r>
              <a:rPr lang="pl-PL" sz="1800" dirty="0">
                <a:solidFill>
                  <a:schemeClr val="tx1">
                    <a:lumMod val="75000"/>
                    <a:lumOff val="25000"/>
                  </a:schemeClr>
                </a:solidFill>
              </a:rPr>
              <a:t> </a:t>
            </a:r>
            <a:r>
              <a:rPr lang="pl-PL" sz="1800" dirty="0" err="1">
                <a:solidFill>
                  <a:schemeClr val="tx1">
                    <a:lumMod val="75000"/>
                    <a:lumOff val="25000"/>
                  </a:schemeClr>
                </a:solidFill>
              </a:rPr>
              <a:t>you</a:t>
            </a:r>
            <a:r>
              <a:rPr lang="pl-PL" sz="1800" dirty="0">
                <a:solidFill>
                  <a:schemeClr val="tx1">
                    <a:lumMod val="75000"/>
                    <a:lumOff val="25000"/>
                  </a:schemeClr>
                </a:solidFill>
              </a:rPr>
              <a:t> </a:t>
            </a:r>
            <a:r>
              <a:rPr lang="pl-PL" sz="1800" dirty="0" err="1">
                <a:solidFill>
                  <a:schemeClr val="tx1">
                    <a:lumMod val="75000"/>
                    <a:lumOff val="25000"/>
                  </a:schemeClr>
                </a:solidFill>
              </a:rPr>
              <a:t>need</a:t>
            </a:r>
            <a:r>
              <a:rPr lang="pl-PL" sz="1800" dirty="0">
                <a:solidFill>
                  <a:schemeClr val="tx1">
                    <a:lumMod val="75000"/>
                    <a:lumOff val="25000"/>
                  </a:schemeClr>
                </a:solidFill>
              </a:rPr>
              <a:t> to:</a:t>
            </a:r>
          </a:p>
          <a:p>
            <a:pPr>
              <a:lnSpc>
                <a:spcPct val="114000"/>
              </a:lnSpc>
              <a:spcAft>
                <a:spcPts val="600"/>
              </a:spcAft>
              <a:buBlip>
                <a:blip r:embed="rId2"/>
              </a:buBlip>
            </a:pPr>
            <a:r>
              <a:rPr lang="pl-PL" sz="1800" dirty="0" err="1">
                <a:solidFill>
                  <a:schemeClr val="tx1">
                    <a:lumMod val="75000"/>
                    <a:lumOff val="25000"/>
                  </a:schemeClr>
                </a:solidFill>
              </a:rPr>
              <a:t>Have</a:t>
            </a:r>
            <a:r>
              <a:rPr lang="pl-PL" sz="1800" dirty="0">
                <a:solidFill>
                  <a:schemeClr val="tx1">
                    <a:lumMod val="75000"/>
                    <a:lumOff val="25000"/>
                  </a:schemeClr>
                </a:solidFill>
              </a:rPr>
              <a:t> </a:t>
            </a:r>
            <a:r>
              <a:rPr lang="pl-PL" sz="1800" dirty="0" err="1">
                <a:solidFill>
                  <a:schemeClr val="tx1">
                    <a:lumMod val="75000"/>
                    <a:lumOff val="25000"/>
                  </a:schemeClr>
                </a:solidFill>
              </a:rPr>
              <a:t>inished</a:t>
            </a:r>
            <a:r>
              <a:rPr lang="pl-PL" sz="1800" dirty="0">
                <a:solidFill>
                  <a:schemeClr val="tx1">
                    <a:lumMod val="75000"/>
                    <a:lumOff val="25000"/>
                  </a:schemeClr>
                </a:solidFill>
              </a:rPr>
              <a:t> </a:t>
            </a:r>
            <a:r>
              <a:rPr lang="pl-PL" sz="1800" dirty="0" err="1">
                <a:solidFill>
                  <a:schemeClr val="tx1">
                    <a:lumMod val="75000"/>
                    <a:lumOff val="25000"/>
                  </a:schemeClr>
                </a:solidFill>
              </a:rPr>
              <a:t>your</a:t>
            </a:r>
            <a:r>
              <a:rPr lang="pl-PL" sz="1800" dirty="0">
                <a:solidFill>
                  <a:schemeClr val="tx1">
                    <a:lumMod val="75000"/>
                    <a:lumOff val="25000"/>
                  </a:schemeClr>
                </a:solidFill>
              </a:rPr>
              <a:t> </a:t>
            </a:r>
            <a:r>
              <a:rPr lang="pl-PL" sz="1800" dirty="0" err="1">
                <a:solidFill>
                  <a:schemeClr val="tx1">
                    <a:lumMod val="75000"/>
                    <a:lumOff val="25000"/>
                  </a:schemeClr>
                </a:solidFill>
              </a:rPr>
              <a:t>GCSEs</a:t>
            </a:r>
            <a:endParaRPr lang="pl-PL" sz="1800" dirty="0">
              <a:solidFill>
                <a:schemeClr val="tx1">
                  <a:lumMod val="75000"/>
                  <a:lumOff val="25000"/>
                </a:schemeClr>
              </a:solidFill>
            </a:endParaRPr>
          </a:p>
          <a:p>
            <a:pPr>
              <a:lnSpc>
                <a:spcPct val="114000"/>
              </a:lnSpc>
              <a:spcAft>
                <a:spcPts val="600"/>
              </a:spcAft>
              <a:buBlip>
                <a:blip r:embed="rId2"/>
              </a:buBlip>
            </a:pPr>
            <a:r>
              <a:rPr lang="pl-PL" sz="1800" dirty="0" err="1">
                <a:solidFill>
                  <a:schemeClr val="tx1">
                    <a:lumMod val="75000"/>
                    <a:lumOff val="25000"/>
                  </a:schemeClr>
                </a:solidFill>
              </a:rPr>
              <a:t>Completed</a:t>
            </a:r>
            <a:r>
              <a:rPr lang="pl-PL" sz="1800" dirty="0">
                <a:solidFill>
                  <a:schemeClr val="tx1">
                    <a:lumMod val="75000"/>
                    <a:lumOff val="25000"/>
                  </a:schemeClr>
                </a:solidFill>
              </a:rPr>
              <a:t> college/ BTEC in </a:t>
            </a:r>
            <a:r>
              <a:rPr lang="pl-PL" sz="1800" dirty="0" err="1">
                <a:solidFill>
                  <a:schemeClr val="tx1">
                    <a:lumMod val="75000"/>
                    <a:lumOff val="25000"/>
                  </a:schemeClr>
                </a:solidFill>
              </a:rPr>
              <a:t>hospitality</a:t>
            </a:r>
            <a:r>
              <a:rPr lang="pl-PL" sz="1800" dirty="0">
                <a:solidFill>
                  <a:schemeClr val="tx1">
                    <a:lumMod val="75000"/>
                    <a:lumOff val="25000"/>
                  </a:schemeClr>
                </a:solidFill>
              </a:rPr>
              <a:t>/ food </a:t>
            </a:r>
            <a:r>
              <a:rPr lang="pl-PL" sz="1800" dirty="0" err="1">
                <a:solidFill>
                  <a:schemeClr val="tx1">
                    <a:lumMod val="75000"/>
                    <a:lumOff val="25000"/>
                  </a:schemeClr>
                </a:solidFill>
              </a:rPr>
              <a:t>technology</a:t>
            </a:r>
            <a:r>
              <a:rPr lang="pl-PL" sz="1800" dirty="0">
                <a:solidFill>
                  <a:schemeClr val="tx1">
                    <a:lumMod val="75000"/>
                    <a:lumOff val="25000"/>
                  </a:schemeClr>
                </a:solidFill>
              </a:rPr>
              <a:t> </a:t>
            </a:r>
            <a:r>
              <a:rPr lang="pl-PL" sz="1800" dirty="0" err="1">
                <a:solidFill>
                  <a:schemeClr val="tx1">
                    <a:lumMod val="75000"/>
                    <a:lumOff val="25000"/>
                  </a:schemeClr>
                </a:solidFill>
              </a:rPr>
              <a:t>etc</a:t>
            </a:r>
            <a:endParaRPr lang="pl-PL" sz="1800" dirty="0">
              <a:solidFill>
                <a:schemeClr val="tx1">
                  <a:lumMod val="75000"/>
                  <a:lumOff val="25000"/>
                </a:schemeClr>
              </a:solidFill>
            </a:endParaRPr>
          </a:p>
          <a:p>
            <a:pPr>
              <a:lnSpc>
                <a:spcPct val="114000"/>
              </a:lnSpc>
              <a:spcAft>
                <a:spcPts val="600"/>
              </a:spcAft>
              <a:buBlip>
                <a:blip r:embed="rId2"/>
              </a:buBlip>
            </a:pPr>
            <a:r>
              <a:rPr lang="pl-PL" sz="1800" dirty="0" err="1">
                <a:solidFill>
                  <a:schemeClr val="tx1">
                    <a:lumMod val="75000"/>
                    <a:lumOff val="25000"/>
                  </a:schemeClr>
                </a:solidFill>
              </a:rPr>
              <a:t>Continue</a:t>
            </a:r>
            <a:r>
              <a:rPr lang="pl-PL" sz="1800" dirty="0">
                <a:solidFill>
                  <a:schemeClr val="tx1">
                    <a:lumMod val="75000"/>
                    <a:lumOff val="25000"/>
                  </a:schemeClr>
                </a:solidFill>
              </a:rPr>
              <a:t> college to a </a:t>
            </a:r>
            <a:r>
              <a:rPr lang="pl-PL" sz="1800" dirty="0" err="1">
                <a:solidFill>
                  <a:schemeClr val="tx1">
                    <a:lumMod val="75000"/>
                    <a:lumOff val="25000"/>
                  </a:schemeClr>
                </a:solidFill>
              </a:rPr>
              <a:t>higher</a:t>
            </a:r>
            <a:r>
              <a:rPr lang="pl-PL" sz="1800" dirty="0">
                <a:solidFill>
                  <a:schemeClr val="tx1">
                    <a:lumMod val="75000"/>
                    <a:lumOff val="25000"/>
                  </a:schemeClr>
                </a:solidFill>
              </a:rPr>
              <a:t> </a:t>
            </a:r>
            <a:r>
              <a:rPr lang="pl-PL" sz="1800" dirty="0" err="1">
                <a:solidFill>
                  <a:schemeClr val="tx1">
                    <a:lumMod val="75000"/>
                    <a:lumOff val="25000"/>
                  </a:schemeClr>
                </a:solidFill>
              </a:rPr>
              <a:t>level</a:t>
            </a:r>
            <a:r>
              <a:rPr lang="pl-PL" sz="1800" dirty="0">
                <a:solidFill>
                  <a:schemeClr val="tx1">
                    <a:lumMod val="75000"/>
                    <a:lumOff val="25000"/>
                  </a:schemeClr>
                </a:solidFill>
              </a:rPr>
              <a:t> </a:t>
            </a:r>
            <a:r>
              <a:rPr lang="pl-PL" sz="1800" dirty="0" err="1">
                <a:solidFill>
                  <a:schemeClr val="tx1">
                    <a:lumMod val="75000"/>
                    <a:lumOff val="25000"/>
                  </a:schemeClr>
                </a:solidFill>
              </a:rPr>
              <a:t>such</a:t>
            </a:r>
            <a:r>
              <a:rPr lang="pl-PL" sz="1800" dirty="0">
                <a:solidFill>
                  <a:schemeClr val="tx1">
                    <a:lumMod val="75000"/>
                    <a:lumOff val="25000"/>
                  </a:schemeClr>
                </a:solidFill>
              </a:rPr>
              <a:t> as Level 4 in a </a:t>
            </a:r>
            <a:r>
              <a:rPr lang="pl-PL" sz="1800" dirty="0" err="1">
                <a:solidFill>
                  <a:schemeClr val="tx1">
                    <a:lumMod val="75000"/>
                    <a:lumOff val="25000"/>
                  </a:schemeClr>
                </a:solidFill>
              </a:rPr>
              <a:t>chosen</a:t>
            </a:r>
            <a:r>
              <a:rPr lang="pl-PL" sz="1800" dirty="0">
                <a:solidFill>
                  <a:schemeClr val="tx1">
                    <a:lumMod val="75000"/>
                    <a:lumOff val="25000"/>
                  </a:schemeClr>
                </a:solidFill>
              </a:rPr>
              <a:t> BTEC/NVQ etc.</a:t>
            </a:r>
          </a:p>
        </p:txBody>
      </p:sp>
      <p:pic>
        <p:nvPicPr>
          <p:cNvPr id="9" name="Obraz 8">
            <a:extLst>
              <a:ext uri="{FF2B5EF4-FFF2-40B4-BE49-F238E27FC236}">
                <a16:creationId xmlns:a16="http://schemas.microsoft.com/office/drawing/2014/main" id="{7A66780E-9A9A-48E0-9390-59DA0077D9E4}"/>
              </a:ext>
            </a:extLst>
          </p:cNvPr>
          <p:cNvPicPr>
            <a:picLocks noChangeAspect="1"/>
          </p:cNvPicPr>
          <p:nvPr/>
        </p:nvPicPr>
        <p:blipFill>
          <a:blip r:embed="rId3"/>
          <a:stretch>
            <a:fillRect/>
          </a:stretch>
        </p:blipFill>
        <p:spPr>
          <a:xfrm flipH="1">
            <a:off x="4818453" y="1773871"/>
            <a:ext cx="234498" cy="3959385"/>
          </a:xfrm>
          <a:prstGeom prst="rect">
            <a:avLst/>
          </a:prstGeom>
        </p:spPr>
      </p:pic>
      <p:pic>
        <p:nvPicPr>
          <p:cNvPr id="2050" name="Picture 2" descr="Biznesu, Biurko, Dokument, RÄka, Nauka, Notatnik">
            <a:extLst>
              <a:ext uri="{FF2B5EF4-FFF2-40B4-BE49-F238E27FC236}">
                <a16:creationId xmlns:a16="http://schemas.microsoft.com/office/drawing/2014/main" id="{7E5B6DB1-318B-49B6-85B9-9C3FD80634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669" r="11199"/>
          <a:stretch/>
        </p:blipFill>
        <p:spPr bwMode="auto">
          <a:xfrm>
            <a:off x="-1" y="1773871"/>
            <a:ext cx="4818453" cy="3959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0374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tarcie, Spotkanie, Burza MÃ³zgÃ³w, Biznesu">
            <a:extLst>
              <a:ext uri="{FF2B5EF4-FFF2-40B4-BE49-F238E27FC236}">
                <a16:creationId xmlns:a16="http://schemas.microsoft.com/office/drawing/2014/main" id="{D23A91B9-9A31-4610-903B-69C16E6732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649" r="746"/>
          <a:stretch/>
        </p:blipFill>
        <p:spPr bwMode="auto">
          <a:xfrm>
            <a:off x="1" y="1440001"/>
            <a:ext cx="6187158" cy="5418000"/>
          </a:xfrm>
          <a:prstGeom prst="rect">
            <a:avLst/>
          </a:prstGeom>
          <a:noFill/>
          <a:extLst>
            <a:ext uri="{909E8E84-426E-40DD-AFC4-6F175D3DCCD1}">
              <a14:hiddenFill xmlns:a14="http://schemas.microsoft.com/office/drawing/2010/main">
                <a:solidFill>
                  <a:srgbClr val="FFFFFF"/>
                </a:solidFill>
              </a14:hiddenFill>
            </a:ext>
          </a:extLst>
        </p:spPr>
      </p:pic>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INTERPERSONAL COMMUNICATION</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30</a:t>
            </a:fld>
            <a:endParaRPr lang="en-US" altLang="pl-PL"/>
          </a:p>
        </p:txBody>
      </p:sp>
      <p:sp>
        <p:nvSpPr>
          <p:cNvPr id="8" name="Prostokąt 7">
            <a:extLst>
              <a:ext uri="{FF2B5EF4-FFF2-40B4-BE49-F238E27FC236}">
                <a16:creationId xmlns:a16="http://schemas.microsoft.com/office/drawing/2014/main" id="{D97AF321-0019-4251-A018-ED9A47091D5A}"/>
              </a:ext>
            </a:extLst>
          </p:cNvPr>
          <p:cNvSpPr/>
          <p:nvPr/>
        </p:nvSpPr>
        <p:spPr>
          <a:xfrm>
            <a:off x="5918277" y="1440000"/>
            <a:ext cx="6273723" cy="1140558"/>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5400" dirty="0"/>
          </a:p>
        </p:txBody>
      </p:sp>
      <p:sp>
        <p:nvSpPr>
          <p:cNvPr id="9" name="Tytuł 4">
            <a:extLst>
              <a:ext uri="{FF2B5EF4-FFF2-40B4-BE49-F238E27FC236}">
                <a16:creationId xmlns:a16="http://schemas.microsoft.com/office/drawing/2014/main" id="{E859EAF8-E30A-4003-A07E-4BDA32656907}"/>
              </a:ext>
            </a:extLst>
          </p:cNvPr>
          <p:cNvSpPr>
            <a:spLocks noGrp="1"/>
          </p:cNvSpPr>
          <p:nvPr>
            <p:ph type="title"/>
          </p:nvPr>
        </p:nvSpPr>
        <p:spPr>
          <a:xfrm>
            <a:off x="5946488" y="1533823"/>
            <a:ext cx="6245512" cy="908504"/>
          </a:xfrm>
        </p:spPr>
        <p:txBody>
          <a:bodyPr/>
          <a:lstStyle/>
          <a:p>
            <a:pPr>
              <a:spcAft>
                <a:spcPts val="600"/>
              </a:spcAft>
            </a:pPr>
            <a:r>
              <a:rPr lang="pl-PL" sz="2000" b="1" dirty="0">
                <a:solidFill>
                  <a:schemeClr val="bg1"/>
                </a:solidFill>
              </a:rPr>
              <a:t>VERBAL COMMUNICATION TECHNIQUES</a:t>
            </a:r>
            <a:br>
              <a:rPr lang="pl-PL" sz="1800" b="1" dirty="0">
                <a:solidFill>
                  <a:schemeClr val="bg1"/>
                </a:solidFill>
              </a:rPr>
            </a:br>
            <a:r>
              <a:rPr lang="en-GB" sz="1800" dirty="0">
                <a:solidFill>
                  <a:schemeClr val="bg1"/>
                </a:solidFill>
                <a:highlight>
                  <a:srgbClr val="FE5938"/>
                </a:highlight>
              </a:rPr>
              <a:t>Techniques that increase the clarity of the message</a:t>
            </a:r>
            <a:endParaRPr lang="pl-PL" sz="1800" b="1" dirty="0">
              <a:solidFill>
                <a:schemeClr val="bg1"/>
              </a:solidFill>
            </a:endParaRPr>
          </a:p>
        </p:txBody>
      </p:sp>
      <p:sp>
        <p:nvSpPr>
          <p:cNvPr id="10" name="Prostokąt 9">
            <a:extLst>
              <a:ext uri="{FF2B5EF4-FFF2-40B4-BE49-F238E27FC236}">
                <a16:creationId xmlns:a16="http://schemas.microsoft.com/office/drawing/2014/main" id="{AFD89AEE-C12F-4376-B707-E691868C0859}"/>
              </a:ext>
            </a:extLst>
          </p:cNvPr>
          <p:cNvSpPr/>
          <p:nvPr/>
        </p:nvSpPr>
        <p:spPr>
          <a:xfrm>
            <a:off x="6187159" y="2580558"/>
            <a:ext cx="6004841" cy="3187622"/>
          </a:xfrm>
          <a:prstGeom prst="rect">
            <a:avLst/>
          </a:prstGeom>
          <a:solidFill>
            <a:srgbClr val="FBA103"/>
          </a:solidFill>
        </p:spPr>
        <p:txBody>
          <a:bodyPr wrap="square" lIns="180000" tIns="180000" rIns="252000" bIns="180000">
            <a:spAutoFit/>
          </a:bodyPr>
          <a:lstStyle/>
          <a:p>
            <a:pPr marL="285750" indent="-285750">
              <a:lnSpc>
                <a:spcPct val="114000"/>
              </a:lnSpc>
              <a:buBlip>
                <a:blip r:embed="rId3"/>
              </a:buBlip>
            </a:pPr>
            <a:r>
              <a:rPr lang="en-GB" dirty="0"/>
              <a:t>Repetition </a:t>
            </a:r>
            <a:r>
              <a:rPr lang="en-GB" dirty="0">
                <a:solidFill>
                  <a:schemeClr val="bg1"/>
                </a:solidFill>
              </a:rPr>
              <a:t>–  The cut should be done carefully, the cut should be done precisely… the cut should be done carefully and precisely</a:t>
            </a:r>
          </a:p>
          <a:p>
            <a:pPr marL="285750" indent="-285750">
              <a:lnSpc>
                <a:spcPct val="114000"/>
              </a:lnSpc>
              <a:buBlip>
                <a:blip r:embed="rId3"/>
              </a:buBlip>
            </a:pPr>
            <a:r>
              <a:rPr lang="en-GB" dirty="0"/>
              <a:t>Strengthening </a:t>
            </a:r>
            <a:r>
              <a:rPr lang="en-GB" dirty="0">
                <a:solidFill>
                  <a:schemeClr val="bg1"/>
                </a:solidFill>
              </a:rPr>
              <a:t>–</a:t>
            </a:r>
            <a:r>
              <a:rPr lang="en-GB" dirty="0"/>
              <a:t> </a:t>
            </a:r>
            <a:r>
              <a:rPr lang="en-GB" dirty="0">
                <a:solidFill>
                  <a:schemeClr val="bg1"/>
                </a:solidFill>
              </a:rPr>
              <a:t>"I explained to my colleague that he should use a Thai knife, I asked ..."</a:t>
            </a:r>
          </a:p>
          <a:p>
            <a:pPr marL="285750" indent="-285750">
              <a:lnSpc>
                <a:spcPct val="114000"/>
              </a:lnSpc>
              <a:buBlip>
                <a:blip r:embed="rId3"/>
              </a:buBlip>
            </a:pPr>
            <a:r>
              <a:rPr lang="en-GB" dirty="0"/>
              <a:t>Appeal </a:t>
            </a:r>
            <a:r>
              <a:rPr lang="en-GB" dirty="0">
                <a:solidFill>
                  <a:schemeClr val="bg1"/>
                </a:solidFill>
              </a:rPr>
              <a:t>–</a:t>
            </a:r>
            <a:r>
              <a:rPr lang="en-GB" dirty="0"/>
              <a:t> </a:t>
            </a:r>
            <a:r>
              <a:rPr lang="en-GB" dirty="0">
                <a:solidFill>
                  <a:schemeClr val="bg1"/>
                </a:solidFill>
              </a:rPr>
              <a:t>for carving leaves out of carrot please do not take the ones which are very thin</a:t>
            </a:r>
          </a:p>
          <a:p>
            <a:pPr marL="285750" indent="-285750">
              <a:lnSpc>
                <a:spcPct val="114000"/>
              </a:lnSpc>
              <a:buBlip>
                <a:blip r:embed="rId3"/>
              </a:buBlip>
            </a:pPr>
            <a:r>
              <a:rPr lang="en-GB" dirty="0"/>
              <a:t>Quotes, proverbs </a:t>
            </a:r>
            <a:r>
              <a:rPr lang="en-GB" dirty="0">
                <a:solidFill>
                  <a:schemeClr val="bg1"/>
                </a:solidFill>
              </a:rPr>
              <a:t>– Should be used in individual situations.</a:t>
            </a:r>
            <a:endParaRPr lang="pl-PL" dirty="0">
              <a:solidFill>
                <a:schemeClr val="bg1"/>
              </a:solidFill>
            </a:endParaRPr>
          </a:p>
        </p:txBody>
      </p:sp>
      <p:sp>
        <p:nvSpPr>
          <p:cNvPr id="12" name="Trójkąt prostokątny 11">
            <a:extLst>
              <a:ext uri="{FF2B5EF4-FFF2-40B4-BE49-F238E27FC236}">
                <a16:creationId xmlns:a16="http://schemas.microsoft.com/office/drawing/2014/main" id="{7F1D89C3-B095-4F83-8AD8-7FDA5D75EFE4}"/>
              </a:ext>
            </a:extLst>
          </p:cNvPr>
          <p:cNvSpPr/>
          <p:nvPr/>
        </p:nvSpPr>
        <p:spPr>
          <a:xfrm rot="10800000">
            <a:off x="5916283" y="2580558"/>
            <a:ext cx="270878" cy="200370"/>
          </a:xfrm>
          <a:prstGeom prst="rtTriangle">
            <a:avLst/>
          </a:prstGeom>
          <a:solidFill>
            <a:srgbClr val="1918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Tree>
    <p:extLst>
      <p:ext uri="{BB962C8B-B14F-4D97-AF65-F5344CB8AC3E}">
        <p14:creationId xmlns:p14="http://schemas.microsoft.com/office/powerpoint/2010/main" val="38407735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1490C07D-A80A-4B2F-ADA3-6863FC9103A1}"/>
              </a:ext>
            </a:extLst>
          </p:cNvPr>
          <p:cNvPicPr>
            <a:picLocks noChangeAspect="1"/>
          </p:cNvPicPr>
          <p:nvPr/>
        </p:nvPicPr>
        <p:blipFill rotWithShape="1">
          <a:blip r:embed="rId2">
            <a:extLst>
              <a:ext uri="{28A0092B-C50C-407E-A947-70E740481C1C}">
                <a14:useLocalDpi xmlns:a14="http://schemas.microsoft.com/office/drawing/2010/main" val="0"/>
              </a:ext>
            </a:extLst>
          </a:blip>
          <a:srcRect l="12101" r="13808"/>
          <a:stretch/>
        </p:blipFill>
        <p:spPr>
          <a:xfrm>
            <a:off x="8756" y="1440000"/>
            <a:ext cx="5079130" cy="4546786"/>
          </a:xfrm>
          <a:prstGeom prst="rect">
            <a:avLst/>
          </a:prstGeom>
        </p:spPr>
      </p:pic>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INTERPERSONAL COMMUNICATION</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31</a:t>
            </a:fld>
            <a:endParaRPr lang="en-US" altLang="pl-PL"/>
          </a:p>
        </p:txBody>
      </p:sp>
      <p:sp>
        <p:nvSpPr>
          <p:cNvPr id="14" name="Symbol zastępczy numeru slajdu 5">
            <a:extLst>
              <a:ext uri="{FF2B5EF4-FFF2-40B4-BE49-F238E27FC236}">
                <a16:creationId xmlns:a16="http://schemas.microsoft.com/office/drawing/2014/main" id="{3D30FE24-DBD1-4496-BAF1-84A9FA9CEF25}"/>
              </a:ext>
            </a:extLst>
          </p:cNvPr>
          <p:cNvSpPr txBox="1">
            <a:spLocks/>
          </p:cNvSpPr>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defPPr>
              <a:defRPr lang="pl-PL"/>
            </a:defPPr>
            <a:lvl1pPr algn="r" rtl="0" eaLnBrk="1" fontAlgn="base" hangingPunct="1">
              <a:spcBef>
                <a:spcPct val="0"/>
              </a:spcBef>
              <a:spcAft>
                <a:spcPct val="0"/>
              </a:spcAft>
              <a:defRPr sz="1200" kern="120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defRPr/>
            </a:pPr>
            <a:fld id="{6CC9281A-217F-4492-A313-C4D4CB901DEA}" type="slidenum">
              <a:rPr lang="en-US" altLang="pl-PL" smtClean="0"/>
              <a:pPr>
                <a:defRPr/>
              </a:pPr>
              <a:t>31</a:t>
            </a:fld>
            <a:endParaRPr lang="en-US" altLang="pl-PL" dirty="0"/>
          </a:p>
        </p:txBody>
      </p:sp>
      <p:sp>
        <p:nvSpPr>
          <p:cNvPr id="17" name="Prostokąt 16">
            <a:extLst>
              <a:ext uri="{FF2B5EF4-FFF2-40B4-BE49-F238E27FC236}">
                <a16:creationId xmlns:a16="http://schemas.microsoft.com/office/drawing/2014/main" id="{4662CABA-EEEF-4F98-9D77-E69D72FFAEA7}"/>
              </a:ext>
            </a:extLst>
          </p:cNvPr>
          <p:cNvSpPr/>
          <p:nvPr/>
        </p:nvSpPr>
        <p:spPr>
          <a:xfrm>
            <a:off x="5087887" y="2167581"/>
            <a:ext cx="7104113" cy="2871831"/>
          </a:xfrm>
          <a:prstGeom prst="rect">
            <a:avLst/>
          </a:prstGeom>
          <a:solidFill>
            <a:srgbClr val="FBA103"/>
          </a:solidFill>
        </p:spPr>
        <p:txBody>
          <a:bodyPr wrap="square" lIns="180000" tIns="180000" rIns="252000" bIns="180000">
            <a:spAutoFit/>
          </a:bodyPr>
          <a:lstStyle/>
          <a:p>
            <a:pPr marL="285750" indent="-285750">
              <a:lnSpc>
                <a:spcPct val="114000"/>
              </a:lnSpc>
              <a:buBlip>
                <a:blip r:embed="rId3"/>
              </a:buBlip>
            </a:pPr>
            <a:r>
              <a:rPr lang="en-GB" dirty="0"/>
              <a:t>Contrast </a:t>
            </a:r>
            <a:r>
              <a:rPr lang="en-GB" dirty="0">
                <a:solidFill>
                  <a:schemeClr val="bg1"/>
                </a:solidFill>
              </a:rPr>
              <a:t>– The smaller leaves you cut the more of them should be done.</a:t>
            </a:r>
          </a:p>
          <a:p>
            <a:pPr marL="285750" indent="-285750">
              <a:lnSpc>
                <a:spcPct val="114000"/>
              </a:lnSpc>
              <a:buBlip>
                <a:blip r:embed="rId3"/>
              </a:buBlip>
            </a:pPr>
            <a:r>
              <a:rPr lang="en-GB" dirty="0"/>
              <a:t>Chain </a:t>
            </a:r>
            <a:r>
              <a:rPr lang="en-GB" dirty="0">
                <a:solidFill>
                  <a:schemeClr val="bg1"/>
                </a:solidFill>
              </a:rPr>
              <a:t>– When you cut out the first row of leaves in this piece of cucumber, cut the second one. When you cut the second one, cut out the third one. When all three  are done, cut out the middle ...</a:t>
            </a:r>
          </a:p>
          <a:p>
            <a:pPr marL="285750" indent="-285750">
              <a:lnSpc>
                <a:spcPct val="114000"/>
              </a:lnSpc>
              <a:buBlip>
                <a:blip r:embed="rId3"/>
              </a:buBlip>
            </a:pPr>
            <a:r>
              <a:rPr lang="en-GB" dirty="0"/>
              <a:t>Surprise </a:t>
            </a:r>
            <a:r>
              <a:rPr lang="en-GB" dirty="0">
                <a:solidFill>
                  <a:schemeClr val="bg1"/>
                </a:solidFill>
              </a:rPr>
              <a:t>– I thought this would take longer !</a:t>
            </a:r>
          </a:p>
          <a:p>
            <a:pPr marL="285750" indent="-285750">
              <a:lnSpc>
                <a:spcPct val="114000"/>
              </a:lnSpc>
              <a:buBlip>
                <a:blip r:embed="rId3"/>
              </a:buBlip>
            </a:pPr>
            <a:r>
              <a:rPr lang="en-GB" dirty="0"/>
              <a:t>Preview </a:t>
            </a:r>
            <a:r>
              <a:rPr lang="en-GB" dirty="0">
                <a:solidFill>
                  <a:schemeClr val="bg1"/>
                </a:solidFill>
              </a:rPr>
              <a:t>– And after the break surprise! Be prepared to carve a watermelon</a:t>
            </a:r>
            <a:endParaRPr lang="pl-PL" dirty="0">
              <a:solidFill>
                <a:schemeClr val="bg1"/>
              </a:solidFill>
            </a:endParaRPr>
          </a:p>
        </p:txBody>
      </p:sp>
      <p:sp>
        <p:nvSpPr>
          <p:cNvPr id="19" name="Trójkąt prostokątny 18">
            <a:extLst>
              <a:ext uri="{FF2B5EF4-FFF2-40B4-BE49-F238E27FC236}">
                <a16:creationId xmlns:a16="http://schemas.microsoft.com/office/drawing/2014/main" id="{D9259034-2A41-4118-BD3C-7A570B38463B}"/>
              </a:ext>
            </a:extLst>
          </p:cNvPr>
          <p:cNvSpPr/>
          <p:nvPr/>
        </p:nvSpPr>
        <p:spPr>
          <a:xfrm rot="10800000">
            <a:off x="4817010" y="2167581"/>
            <a:ext cx="270878" cy="200370"/>
          </a:xfrm>
          <a:prstGeom prst="rtTriangle">
            <a:avLst/>
          </a:prstGeom>
          <a:solidFill>
            <a:srgbClr val="1918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5" name="Prostokąt 14">
            <a:extLst>
              <a:ext uri="{FF2B5EF4-FFF2-40B4-BE49-F238E27FC236}">
                <a16:creationId xmlns:a16="http://schemas.microsoft.com/office/drawing/2014/main" id="{00D61339-DB61-4F89-8B5E-FD804149C84D}"/>
              </a:ext>
            </a:extLst>
          </p:cNvPr>
          <p:cNvSpPr/>
          <p:nvPr/>
        </p:nvSpPr>
        <p:spPr>
          <a:xfrm>
            <a:off x="4817011" y="1440000"/>
            <a:ext cx="7374990" cy="727581"/>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6" name="Tytuł 4">
            <a:extLst>
              <a:ext uri="{FF2B5EF4-FFF2-40B4-BE49-F238E27FC236}">
                <a16:creationId xmlns:a16="http://schemas.microsoft.com/office/drawing/2014/main" id="{4D28F679-ADB2-472D-85A1-8C761F5A4052}"/>
              </a:ext>
            </a:extLst>
          </p:cNvPr>
          <p:cNvSpPr>
            <a:spLocks noGrp="1"/>
          </p:cNvSpPr>
          <p:nvPr>
            <p:ph type="title"/>
          </p:nvPr>
        </p:nvSpPr>
        <p:spPr>
          <a:xfrm>
            <a:off x="5063379" y="1447392"/>
            <a:ext cx="7128621" cy="720189"/>
          </a:xfrm>
        </p:spPr>
        <p:txBody>
          <a:bodyPr/>
          <a:lstStyle/>
          <a:p>
            <a:pPr>
              <a:spcAft>
                <a:spcPts val="600"/>
              </a:spcAft>
            </a:pPr>
            <a:br>
              <a:rPr lang="pl-PL" sz="2000" b="1" dirty="0">
                <a:solidFill>
                  <a:schemeClr val="bg1"/>
                </a:solidFill>
              </a:rPr>
            </a:br>
            <a:r>
              <a:rPr lang="pl-PL" sz="2000" b="1" dirty="0">
                <a:solidFill>
                  <a:schemeClr val="bg1"/>
                </a:solidFill>
              </a:rPr>
              <a:t>VERBAL COMMUNICATION TECHNIQUES</a:t>
            </a:r>
            <a:br>
              <a:rPr lang="pl-PL" sz="1800" b="1" dirty="0">
                <a:solidFill>
                  <a:schemeClr val="bg1"/>
                </a:solidFill>
              </a:rPr>
            </a:br>
            <a:r>
              <a:rPr lang="pl-PL" sz="1800" dirty="0" err="1">
                <a:solidFill>
                  <a:schemeClr val="bg1"/>
                </a:solidFill>
                <a:highlight>
                  <a:srgbClr val="FE5938"/>
                </a:highlight>
              </a:rPr>
              <a:t>Techniques</a:t>
            </a:r>
            <a:r>
              <a:rPr lang="pl-PL" sz="1800" dirty="0">
                <a:solidFill>
                  <a:schemeClr val="bg1"/>
                </a:solidFill>
                <a:highlight>
                  <a:srgbClr val="FE5938"/>
                </a:highlight>
              </a:rPr>
              <a:t> for </a:t>
            </a:r>
            <a:r>
              <a:rPr lang="pl-PL" sz="1800" dirty="0" err="1">
                <a:solidFill>
                  <a:schemeClr val="bg1"/>
                </a:solidFill>
                <a:highlight>
                  <a:srgbClr val="FE5938"/>
                </a:highlight>
              </a:rPr>
              <a:t>increasing</a:t>
            </a:r>
            <a:r>
              <a:rPr lang="pl-PL" sz="1800" dirty="0">
                <a:solidFill>
                  <a:schemeClr val="bg1"/>
                </a:solidFill>
                <a:highlight>
                  <a:srgbClr val="FE5938"/>
                </a:highlight>
              </a:rPr>
              <a:t> </a:t>
            </a:r>
            <a:r>
              <a:rPr lang="pl-PL" sz="1800" dirty="0" err="1">
                <a:solidFill>
                  <a:schemeClr val="bg1"/>
                </a:solidFill>
                <a:highlight>
                  <a:srgbClr val="FE5938"/>
                </a:highlight>
              </a:rPr>
              <a:t>tension</a:t>
            </a:r>
            <a:br>
              <a:rPr lang="pl-PL" sz="1800" dirty="0">
                <a:solidFill>
                  <a:schemeClr val="bg1"/>
                </a:solidFill>
              </a:rPr>
            </a:br>
            <a:endParaRPr lang="pl-PL" sz="1800" b="1" dirty="0">
              <a:solidFill>
                <a:schemeClr val="bg1"/>
              </a:solidFill>
            </a:endParaRPr>
          </a:p>
        </p:txBody>
      </p:sp>
      <p:pic>
        <p:nvPicPr>
          <p:cNvPr id="10" name="Obraz 6">
            <a:extLst>
              <a:ext uri="{FF2B5EF4-FFF2-40B4-BE49-F238E27FC236}">
                <a16:creationId xmlns:a16="http://schemas.microsoft.com/office/drawing/2014/main" id="{4F34E87E-10C5-8E43-A2C2-C2368F89A578}"/>
              </a:ext>
            </a:extLst>
          </p:cNvPr>
          <p:cNvPicPr>
            <a:picLocks noChangeAspect="1"/>
          </p:cNvPicPr>
          <p:nvPr/>
        </p:nvPicPr>
        <p:blipFill rotWithShape="1">
          <a:blip r:embed="rId4">
            <a:extLst>
              <a:ext uri="{28A0092B-C50C-407E-A947-70E740481C1C}">
                <a14:useLocalDpi xmlns:a14="http://schemas.microsoft.com/office/drawing/2010/main" val="0"/>
              </a:ext>
            </a:extLst>
          </a:blip>
          <a:srcRect l="6335" r="31739"/>
          <a:stretch/>
        </p:blipFill>
        <p:spPr>
          <a:xfrm>
            <a:off x="0" y="1440000"/>
            <a:ext cx="5087886" cy="5415734"/>
          </a:xfrm>
          <a:prstGeom prst="rect">
            <a:avLst/>
          </a:prstGeom>
        </p:spPr>
      </p:pic>
    </p:spTree>
    <p:extLst>
      <p:ext uri="{BB962C8B-B14F-4D97-AF65-F5344CB8AC3E}">
        <p14:creationId xmlns:p14="http://schemas.microsoft.com/office/powerpoint/2010/main" val="42254316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raz 14">
            <a:extLst>
              <a:ext uri="{FF2B5EF4-FFF2-40B4-BE49-F238E27FC236}">
                <a16:creationId xmlns:a16="http://schemas.microsoft.com/office/drawing/2014/main" id="{143DFEE9-3FF6-45AD-8D15-F835D30A1085}"/>
              </a:ext>
            </a:extLst>
          </p:cNvPr>
          <p:cNvPicPr>
            <a:picLocks noChangeAspect="1"/>
          </p:cNvPicPr>
          <p:nvPr/>
        </p:nvPicPr>
        <p:blipFill rotWithShape="1">
          <a:blip r:embed="rId2">
            <a:extLst>
              <a:ext uri="{28A0092B-C50C-407E-A947-70E740481C1C}">
                <a14:useLocalDpi xmlns:a14="http://schemas.microsoft.com/office/drawing/2010/main" val="0"/>
              </a:ext>
            </a:extLst>
          </a:blip>
          <a:srcRect l="14489" r="9335"/>
          <a:stretch/>
        </p:blipFill>
        <p:spPr>
          <a:xfrm>
            <a:off x="0" y="1440000"/>
            <a:ext cx="6187158" cy="5418000"/>
          </a:xfrm>
          <a:prstGeom prst="rect">
            <a:avLst/>
          </a:prstGeom>
        </p:spPr>
      </p:pic>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INTERPERSONAL COMMUNICATION</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32</a:t>
            </a:fld>
            <a:endParaRPr lang="en-US" altLang="pl-PL"/>
          </a:p>
        </p:txBody>
      </p:sp>
      <p:sp>
        <p:nvSpPr>
          <p:cNvPr id="9" name="Prostokąt 8">
            <a:extLst>
              <a:ext uri="{FF2B5EF4-FFF2-40B4-BE49-F238E27FC236}">
                <a16:creationId xmlns:a16="http://schemas.microsoft.com/office/drawing/2014/main" id="{8E009C4F-BAE6-4380-8E7E-FCDBF7F4F20E}"/>
              </a:ext>
            </a:extLst>
          </p:cNvPr>
          <p:cNvSpPr/>
          <p:nvPr/>
        </p:nvSpPr>
        <p:spPr>
          <a:xfrm>
            <a:off x="5918277" y="1440000"/>
            <a:ext cx="6273723" cy="1140558"/>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Tytuł 4">
            <a:extLst>
              <a:ext uri="{FF2B5EF4-FFF2-40B4-BE49-F238E27FC236}">
                <a16:creationId xmlns:a16="http://schemas.microsoft.com/office/drawing/2014/main" id="{452D347E-119A-4874-B25A-7FD98042FCB5}"/>
              </a:ext>
            </a:extLst>
          </p:cNvPr>
          <p:cNvSpPr>
            <a:spLocks noGrp="1"/>
          </p:cNvSpPr>
          <p:nvPr>
            <p:ph type="title"/>
          </p:nvPr>
        </p:nvSpPr>
        <p:spPr>
          <a:xfrm>
            <a:off x="5946488" y="1533823"/>
            <a:ext cx="6245512" cy="908504"/>
          </a:xfrm>
        </p:spPr>
        <p:txBody>
          <a:bodyPr/>
          <a:lstStyle/>
          <a:p>
            <a:pPr>
              <a:spcAft>
                <a:spcPts val="600"/>
              </a:spcAft>
            </a:pPr>
            <a:r>
              <a:rPr lang="pl-PL" sz="2000" b="1" dirty="0">
                <a:solidFill>
                  <a:schemeClr val="bg1"/>
                </a:solidFill>
              </a:rPr>
              <a:t>VERBAL COMMUNICATION TECHNIQUES</a:t>
            </a:r>
            <a:br>
              <a:rPr lang="pl-PL" sz="1800" b="1" dirty="0">
                <a:solidFill>
                  <a:schemeClr val="bg1"/>
                </a:solidFill>
              </a:rPr>
            </a:br>
            <a:r>
              <a:rPr lang="en-GB" sz="1800" dirty="0">
                <a:solidFill>
                  <a:schemeClr val="bg1"/>
                </a:solidFill>
                <a:highlight>
                  <a:srgbClr val="FE5938"/>
                </a:highlight>
              </a:rPr>
              <a:t>Techniques that improve the aesthetic impression</a:t>
            </a:r>
            <a:br>
              <a:rPr lang="pl-PL" sz="1800" dirty="0">
                <a:solidFill>
                  <a:schemeClr val="bg1"/>
                </a:solidFill>
              </a:rPr>
            </a:br>
            <a:endParaRPr lang="pl-PL" sz="1800" b="1" dirty="0">
              <a:solidFill>
                <a:schemeClr val="bg1"/>
              </a:solidFill>
            </a:endParaRPr>
          </a:p>
        </p:txBody>
      </p:sp>
      <p:sp>
        <p:nvSpPr>
          <p:cNvPr id="11" name="Prostokąt 10">
            <a:extLst>
              <a:ext uri="{FF2B5EF4-FFF2-40B4-BE49-F238E27FC236}">
                <a16:creationId xmlns:a16="http://schemas.microsoft.com/office/drawing/2014/main" id="{235E9A2C-8204-4968-85D7-7DD9AFC6E7B0}"/>
              </a:ext>
            </a:extLst>
          </p:cNvPr>
          <p:cNvSpPr/>
          <p:nvPr/>
        </p:nvSpPr>
        <p:spPr>
          <a:xfrm>
            <a:off x="6187159" y="2580558"/>
            <a:ext cx="6004841" cy="2556039"/>
          </a:xfrm>
          <a:prstGeom prst="rect">
            <a:avLst/>
          </a:prstGeom>
          <a:solidFill>
            <a:srgbClr val="FBA103"/>
          </a:solidFill>
        </p:spPr>
        <p:txBody>
          <a:bodyPr wrap="square" lIns="180000" tIns="180000" rIns="252000" bIns="180000">
            <a:spAutoFit/>
          </a:bodyPr>
          <a:lstStyle/>
          <a:p>
            <a:pPr marL="285750" indent="-285750">
              <a:lnSpc>
                <a:spcPct val="114000"/>
              </a:lnSpc>
              <a:buBlip>
                <a:blip r:embed="rId3"/>
              </a:buBlip>
            </a:pPr>
            <a:r>
              <a:rPr lang="en-GB" dirty="0"/>
              <a:t>Word play </a:t>
            </a:r>
            <a:r>
              <a:rPr lang="en-GB" dirty="0">
                <a:solidFill>
                  <a:schemeClr val="bg1"/>
                </a:solidFill>
              </a:rPr>
              <a:t>– A watermelon is not tough but it </a:t>
            </a:r>
            <a:r>
              <a:rPr lang="en-GB" dirty="0" err="1">
                <a:solidFill>
                  <a:schemeClr val="bg1"/>
                </a:solidFill>
              </a:rPr>
              <a:t>hs</a:t>
            </a:r>
            <a:r>
              <a:rPr lang="en-GB" dirty="0">
                <a:solidFill>
                  <a:schemeClr val="bg1"/>
                </a:solidFill>
              </a:rPr>
              <a:t> tough skin. </a:t>
            </a:r>
          </a:p>
          <a:p>
            <a:pPr marL="285750" indent="-285750">
              <a:lnSpc>
                <a:spcPct val="114000"/>
              </a:lnSpc>
              <a:buBlip>
                <a:blip r:embed="rId3"/>
              </a:buBlip>
            </a:pPr>
            <a:r>
              <a:rPr lang="en-GB" dirty="0" err="1"/>
              <a:t>Alussion</a:t>
            </a:r>
            <a:r>
              <a:rPr lang="en-GB" dirty="0"/>
              <a:t> </a:t>
            </a:r>
            <a:r>
              <a:rPr lang="en-GB" dirty="0">
                <a:solidFill>
                  <a:schemeClr val="bg1"/>
                </a:solidFill>
              </a:rPr>
              <a:t>– You know  which fruit I meant </a:t>
            </a:r>
          </a:p>
          <a:p>
            <a:pPr marL="285750" indent="-285750">
              <a:lnSpc>
                <a:spcPct val="114000"/>
              </a:lnSpc>
              <a:buBlip>
                <a:blip r:embed="rId3"/>
              </a:buBlip>
            </a:pPr>
            <a:r>
              <a:rPr lang="en-GB" dirty="0"/>
              <a:t>Hyperbole</a:t>
            </a:r>
            <a:r>
              <a:rPr lang="en-GB" dirty="0">
                <a:solidFill>
                  <a:schemeClr val="bg1"/>
                </a:solidFill>
              </a:rPr>
              <a:t> (intended exaggeration) – if before carving the watermelon you will not stabilize it, it will fall down and break your foot</a:t>
            </a:r>
          </a:p>
          <a:p>
            <a:pPr marL="285750" indent="-285750">
              <a:lnSpc>
                <a:spcPct val="114000"/>
              </a:lnSpc>
              <a:buBlip>
                <a:blip r:embed="rId3"/>
              </a:buBlip>
            </a:pPr>
            <a:r>
              <a:rPr lang="en-GB" dirty="0"/>
              <a:t>Paradox </a:t>
            </a:r>
            <a:r>
              <a:rPr lang="en-GB" dirty="0">
                <a:solidFill>
                  <a:schemeClr val="bg1"/>
                </a:solidFill>
              </a:rPr>
              <a:t>– It is better to have a less than more </a:t>
            </a:r>
            <a:endParaRPr lang="pl-PL" dirty="0">
              <a:solidFill>
                <a:schemeClr val="bg1"/>
              </a:solidFill>
            </a:endParaRPr>
          </a:p>
        </p:txBody>
      </p:sp>
      <p:sp>
        <p:nvSpPr>
          <p:cNvPr id="14" name="Trójkąt prostokątny 13">
            <a:extLst>
              <a:ext uri="{FF2B5EF4-FFF2-40B4-BE49-F238E27FC236}">
                <a16:creationId xmlns:a16="http://schemas.microsoft.com/office/drawing/2014/main" id="{C21DCAE2-9490-40FB-9678-8C29516E7A6D}"/>
              </a:ext>
            </a:extLst>
          </p:cNvPr>
          <p:cNvSpPr/>
          <p:nvPr/>
        </p:nvSpPr>
        <p:spPr>
          <a:xfrm rot="10800000">
            <a:off x="5918276" y="2580558"/>
            <a:ext cx="270878" cy="200370"/>
          </a:xfrm>
          <a:prstGeom prst="rtTriangle">
            <a:avLst/>
          </a:prstGeom>
          <a:solidFill>
            <a:srgbClr val="1918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Tree>
    <p:extLst>
      <p:ext uri="{BB962C8B-B14F-4D97-AF65-F5344CB8AC3E}">
        <p14:creationId xmlns:p14="http://schemas.microsoft.com/office/powerpoint/2010/main" val="32841901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721849"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INTERPERSONAL COMMUNICATION</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33</a:t>
            </a:fld>
            <a:endParaRPr lang="en-US" altLang="pl-PL"/>
          </a:p>
        </p:txBody>
      </p:sp>
      <p:sp>
        <p:nvSpPr>
          <p:cNvPr id="7" name="Trójkąt równoramienny 6">
            <a:extLst>
              <a:ext uri="{FF2B5EF4-FFF2-40B4-BE49-F238E27FC236}">
                <a16:creationId xmlns:a16="http://schemas.microsoft.com/office/drawing/2014/main" id="{F4984176-DB1A-4811-9183-5DCD77BB6CC0}"/>
              </a:ext>
            </a:extLst>
          </p:cNvPr>
          <p:cNvSpPr/>
          <p:nvPr/>
        </p:nvSpPr>
        <p:spPr>
          <a:xfrm rot="16200000">
            <a:off x="5051884" y="3384438"/>
            <a:ext cx="648072" cy="432048"/>
          </a:xfrm>
          <a:prstGeom prst="triangl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a:extLst>
              <a:ext uri="{FF2B5EF4-FFF2-40B4-BE49-F238E27FC236}">
                <a16:creationId xmlns:a16="http://schemas.microsoft.com/office/drawing/2014/main" id="{57596EDC-0A1D-4A10-991E-FE62AAF3DFB5}"/>
              </a:ext>
            </a:extLst>
          </p:cNvPr>
          <p:cNvSpPr/>
          <p:nvPr/>
        </p:nvSpPr>
        <p:spPr>
          <a:xfrm>
            <a:off x="5562224" y="2154859"/>
            <a:ext cx="6629776" cy="2736304"/>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9" name="Podtytuł 2">
            <a:extLst>
              <a:ext uri="{FF2B5EF4-FFF2-40B4-BE49-F238E27FC236}">
                <a16:creationId xmlns:a16="http://schemas.microsoft.com/office/drawing/2014/main" id="{33C0BD6A-D0DC-4D08-808A-15AEC5B231DF}"/>
              </a:ext>
            </a:extLst>
          </p:cNvPr>
          <p:cNvSpPr>
            <a:spLocks noGrp="1"/>
          </p:cNvSpPr>
          <p:nvPr>
            <p:ph idx="1"/>
          </p:nvPr>
        </p:nvSpPr>
        <p:spPr>
          <a:xfrm>
            <a:off x="6210296" y="2442891"/>
            <a:ext cx="5213700" cy="2099460"/>
          </a:xfrm>
        </p:spPr>
        <p:txBody>
          <a:bodyPr/>
          <a:lstStyle/>
          <a:p>
            <a:pPr marL="0" indent="0" algn="ctr">
              <a:spcAft>
                <a:spcPts val="1200"/>
              </a:spcAft>
              <a:buNone/>
            </a:pPr>
            <a:r>
              <a:rPr lang="pl-PL" sz="2400" b="1" dirty="0">
                <a:solidFill>
                  <a:schemeClr val="bg1"/>
                </a:solidFill>
              </a:rPr>
              <a:t>VERBAL COMMUNICATION</a:t>
            </a:r>
          </a:p>
          <a:p>
            <a:pPr marL="0" indent="0" algn="ctr">
              <a:spcAft>
                <a:spcPts val="600"/>
              </a:spcAft>
              <a:buNone/>
            </a:pPr>
            <a:r>
              <a:rPr lang="en-GB" altLang="pl-PL" sz="1600" b="1" i="1" dirty="0">
                <a:solidFill>
                  <a:schemeClr val="tx1">
                    <a:lumMod val="75000"/>
                    <a:lumOff val="25000"/>
                  </a:schemeClr>
                </a:solidFill>
              </a:rPr>
              <a:t>EFFECTIVE VERBAL COMMUNICATION IS NOT EXCLUSIVELY BASED ON CLEAR SPEAKING. IT IS ALSO ABOUT THAT THE WORDS  REACH THE RECIPIENT AND HE UNDERSTANDS THEM.</a:t>
            </a:r>
            <a:endParaRPr lang="pl-PL" altLang="pl-PL" sz="1600" b="1" i="1" dirty="0">
              <a:solidFill>
                <a:schemeClr val="tx1">
                  <a:lumMod val="75000"/>
                  <a:lumOff val="25000"/>
                </a:schemeClr>
              </a:solidFill>
            </a:endParaRPr>
          </a:p>
          <a:p>
            <a:pPr marL="0" indent="0" algn="r">
              <a:spcAft>
                <a:spcPts val="600"/>
              </a:spcAft>
              <a:buNone/>
            </a:pPr>
            <a:r>
              <a:rPr lang="pl-PL" altLang="pl-PL" sz="1600" b="1" i="1" dirty="0" err="1">
                <a:solidFill>
                  <a:schemeClr val="tx1">
                    <a:lumMod val="75000"/>
                    <a:lumOff val="25000"/>
                  </a:schemeClr>
                </a:solidFill>
              </a:rPr>
              <a:t>S.Payne</a:t>
            </a:r>
            <a:endParaRPr lang="pl-PL" sz="1800" b="1" dirty="0">
              <a:solidFill>
                <a:schemeClr val="bg1"/>
              </a:solidFill>
            </a:endParaRPr>
          </a:p>
          <a:p>
            <a:pPr marL="0" indent="0">
              <a:buNone/>
            </a:pPr>
            <a:endParaRPr lang="pl-PL" sz="1800" b="1" dirty="0">
              <a:solidFill>
                <a:schemeClr val="bg1"/>
              </a:solidFill>
            </a:endParaRPr>
          </a:p>
        </p:txBody>
      </p:sp>
      <p:pic>
        <p:nvPicPr>
          <p:cNvPr id="11" name="Obraz 10">
            <a:extLst>
              <a:ext uri="{FF2B5EF4-FFF2-40B4-BE49-F238E27FC236}">
                <a16:creationId xmlns:a16="http://schemas.microsoft.com/office/drawing/2014/main" id="{AAAE803E-E4C0-4A28-B971-7B7D6E0B14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2452" y="2708920"/>
            <a:ext cx="2039440" cy="1833431"/>
          </a:xfrm>
          <a:prstGeom prst="rect">
            <a:avLst/>
          </a:prstGeom>
        </p:spPr>
      </p:pic>
    </p:spTree>
    <p:extLst>
      <p:ext uri="{BB962C8B-B14F-4D97-AF65-F5344CB8AC3E}">
        <p14:creationId xmlns:p14="http://schemas.microsoft.com/office/powerpoint/2010/main" val="34798736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INTERPERSONAL COMMUNICATION</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34</a:t>
            </a:fld>
            <a:endParaRPr lang="en-US" altLang="pl-PL"/>
          </a:p>
        </p:txBody>
      </p:sp>
      <p:sp>
        <p:nvSpPr>
          <p:cNvPr id="7" name="Prostokąt 6">
            <a:extLst>
              <a:ext uri="{FF2B5EF4-FFF2-40B4-BE49-F238E27FC236}">
                <a16:creationId xmlns:a16="http://schemas.microsoft.com/office/drawing/2014/main" id="{01385ED5-D89E-4506-A924-D30780F625CC}"/>
              </a:ext>
            </a:extLst>
          </p:cNvPr>
          <p:cNvSpPr/>
          <p:nvPr/>
        </p:nvSpPr>
        <p:spPr>
          <a:xfrm>
            <a:off x="3736234" y="6068318"/>
            <a:ext cx="1279646" cy="523220"/>
          </a:xfrm>
          <a:prstGeom prst="rect">
            <a:avLst/>
          </a:prstGeom>
        </p:spPr>
        <p:txBody>
          <a:bodyPr wrap="none">
            <a:spAutoFit/>
          </a:bodyPr>
          <a:lstStyle/>
          <a:p>
            <a:r>
              <a:rPr lang="pl-PL" sz="1400" dirty="0">
                <a:solidFill>
                  <a:schemeClr val="tx1">
                    <a:lumMod val="95000"/>
                    <a:lumOff val="5000"/>
                  </a:schemeClr>
                </a:solidFill>
              </a:rPr>
              <a:t>PODCAST </a:t>
            </a:r>
            <a:br>
              <a:rPr lang="pl-PL" sz="1400" dirty="0">
                <a:solidFill>
                  <a:schemeClr val="tx1">
                    <a:lumMod val="95000"/>
                    <a:lumOff val="5000"/>
                  </a:schemeClr>
                </a:solidFill>
              </a:rPr>
            </a:br>
            <a:r>
              <a:rPr lang="pl-PL" sz="1400" dirty="0" err="1">
                <a:solidFill>
                  <a:schemeClr val="tx1">
                    <a:lumMod val="95000"/>
                    <a:lumOff val="5000"/>
                  </a:schemeClr>
                </a:solidFill>
              </a:rPr>
              <a:t>recording</a:t>
            </a:r>
            <a:r>
              <a:rPr lang="pl-PL" sz="1400" dirty="0">
                <a:solidFill>
                  <a:schemeClr val="tx1">
                    <a:lumMod val="95000"/>
                    <a:lumOff val="5000"/>
                  </a:schemeClr>
                </a:solidFill>
              </a:rPr>
              <a:t> no 2 </a:t>
            </a:r>
          </a:p>
        </p:txBody>
      </p:sp>
      <p:pic>
        <p:nvPicPr>
          <p:cNvPr id="8" name="Obraz 7">
            <a:extLst>
              <a:ext uri="{FF2B5EF4-FFF2-40B4-BE49-F238E27FC236}">
                <a16:creationId xmlns:a16="http://schemas.microsoft.com/office/drawing/2014/main" id="{2215B2FA-55B4-4F08-9B42-91CDD4893368}"/>
              </a:ext>
            </a:extLst>
          </p:cNvPr>
          <p:cNvPicPr>
            <a:picLocks noChangeAspect="1"/>
          </p:cNvPicPr>
          <p:nvPr/>
        </p:nvPicPr>
        <p:blipFill rotWithShape="1">
          <a:blip r:embed="rId2">
            <a:extLst>
              <a:ext uri="{28A0092B-C50C-407E-A947-70E740481C1C}">
                <a14:useLocalDpi xmlns:a14="http://schemas.microsoft.com/office/drawing/2010/main" val="0"/>
              </a:ext>
            </a:extLst>
          </a:blip>
          <a:srcRect l="-1669" t="-1724" r="-1669" b="-1724"/>
          <a:stretch/>
        </p:blipFill>
        <p:spPr>
          <a:xfrm>
            <a:off x="3014269" y="6020738"/>
            <a:ext cx="539422" cy="540000"/>
          </a:xfrm>
          <a:prstGeom prst="rect">
            <a:avLst/>
          </a:prstGeom>
        </p:spPr>
      </p:pic>
      <p:sp>
        <p:nvSpPr>
          <p:cNvPr id="9" name="Prostokąt 8">
            <a:extLst>
              <a:ext uri="{FF2B5EF4-FFF2-40B4-BE49-F238E27FC236}">
                <a16:creationId xmlns:a16="http://schemas.microsoft.com/office/drawing/2014/main" id="{61C22DD2-C84C-4827-BF8A-ECF35B03F212}"/>
              </a:ext>
            </a:extLst>
          </p:cNvPr>
          <p:cNvSpPr/>
          <p:nvPr/>
        </p:nvSpPr>
        <p:spPr>
          <a:xfrm>
            <a:off x="1128234" y="6074132"/>
            <a:ext cx="1841914" cy="523220"/>
          </a:xfrm>
          <a:prstGeom prst="rect">
            <a:avLst/>
          </a:prstGeom>
        </p:spPr>
        <p:txBody>
          <a:bodyPr wrap="square">
            <a:spAutoFit/>
          </a:bodyPr>
          <a:lstStyle/>
          <a:p>
            <a:r>
              <a:rPr lang="pl-PL" sz="1400" dirty="0"/>
              <a:t>ATTACHMENT </a:t>
            </a:r>
          </a:p>
          <a:p>
            <a:r>
              <a:rPr lang="pl-PL" sz="1400" dirty="0"/>
              <a:t>WORK CARD 2 AND 3</a:t>
            </a:r>
            <a:endParaRPr lang="pl-PL" sz="1400" u="sng" dirty="0">
              <a:solidFill>
                <a:schemeClr val="tx1">
                  <a:lumMod val="85000"/>
                  <a:lumOff val="15000"/>
                </a:schemeClr>
              </a:solidFill>
            </a:endParaRPr>
          </a:p>
        </p:txBody>
      </p:sp>
      <p:grpSp>
        <p:nvGrpSpPr>
          <p:cNvPr id="10" name="Grupa 9">
            <a:extLst>
              <a:ext uri="{FF2B5EF4-FFF2-40B4-BE49-F238E27FC236}">
                <a16:creationId xmlns:a16="http://schemas.microsoft.com/office/drawing/2014/main" id="{459AD05F-106D-43A8-A140-1DFD487F491A}"/>
              </a:ext>
            </a:extLst>
          </p:cNvPr>
          <p:cNvGrpSpPr/>
          <p:nvPr/>
        </p:nvGrpSpPr>
        <p:grpSpPr>
          <a:xfrm>
            <a:off x="511510" y="6056188"/>
            <a:ext cx="522000" cy="522000"/>
            <a:chOff x="7940396" y="332162"/>
            <a:chExt cx="522000" cy="522000"/>
          </a:xfrm>
        </p:grpSpPr>
        <p:sp>
          <p:nvSpPr>
            <p:cNvPr id="11" name="Owal 10">
              <a:extLst>
                <a:ext uri="{FF2B5EF4-FFF2-40B4-BE49-F238E27FC236}">
                  <a16:creationId xmlns:a16="http://schemas.microsoft.com/office/drawing/2014/main" id="{1A9F420A-E38A-4C08-B8FF-D00A868B05B6}"/>
                </a:ext>
              </a:extLst>
            </p:cNvPr>
            <p:cNvSpPr/>
            <p:nvPr/>
          </p:nvSpPr>
          <p:spPr>
            <a:xfrm>
              <a:off x="7968208" y="397110"/>
              <a:ext cx="439602" cy="43960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2" name="Grafika 11">
              <a:extLst>
                <a:ext uri="{FF2B5EF4-FFF2-40B4-BE49-F238E27FC236}">
                  <a16:creationId xmlns:a16="http://schemas.microsoft.com/office/drawing/2014/main" id="{F5561EA2-1BF6-4954-B409-D9397F7370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40396" y="332162"/>
              <a:ext cx="522000" cy="522000"/>
            </a:xfrm>
            <a:prstGeom prst="rect">
              <a:avLst/>
            </a:prstGeom>
          </p:spPr>
        </p:pic>
      </p:grpSp>
      <p:sp>
        <p:nvSpPr>
          <p:cNvPr id="14" name="Prostokąt 13">
            <a:extLst>
              <a:ext uri="{FF2B5EF4-FFF2-40B4-BE49-F238E27FC236}">
                <a16:creationId xmlns:a16="http://schemas.microsoft.com/office/drawing/2014/main" id="{5A9436C5-CCF5-44FB-9EC7-4AB24437E7C0}"/>
              </a:ext>
            </a:extLst>
          </p:cNvPr>
          <p:cNvSpPr/>
          <p:nvPr/>
        </p:nvSpPr>
        <p:spPr>
          <a:xfrm>
            <a:off x="3431705" y="1173521"/>
            <a:ext cx="8760296" cy="4631742"/>
          </a:xfrm>
          <a:prstGeom prst="rect">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Trójkąt prostokątny 15">
            <a:extLst>
              <a:ext uri="{FF2B5EF4-FFF2-40B4-BE49-F238E27FC236}">
                <a16:creationId xmlns:a16="http://schemas.microsoft.com/office/drawing/2014/main" id="{3508B37A-FE08-4920-B4F6-E862B5E5059E}"/>
              </a:ext>
            </a:extLst>
          </p:cNvPr>
          <p:cNvSpPr/>
          <p:nvPr/>
        </p:nvSpPr>
        <p:spPr>
          <a:xfrm rot="16200000">
            <a:off x="3106657" y="1194049"/>
            <a:ext cx="345575" cy="304521"/>
          </a:xfrm>
          <a:prstGeom prst="rtTriangle">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7" name="Prostokąt 16">
            <a:extLst>
              <a:ext uri="{FF2B5EF4-FFF2-40B4-BE49-F238E27FC236}">
                <a16:creationId xmlns:a16="http://schemas.microsoft.com/office/drawing/2014/main" id="{A9AF4611-8629-46A4-8B3A-FB9112456751}"/>
              </a:ext>
            </a:extLst>
          </p:cNvPr>
          <p:cNvSpPr/>
          <p:nvPr/>
        </p:nvSpPr>
        <p:spPr>
          <a:xfrm>
            <a:off x="3916372" y="1737804"/>
            <a:ext cx="7666028" cy="3490123"/>
          </a:xfrm>
          <a:prstGeom prst="rect">
            <a:avLst/>
          </a:prstGeom>
        </p:spPr>
        <p:txBody>
          <a:bodyPr wrap="square">
            <a:spAutoFit/>
          </a:bodyPr>
          <a:lstStyle/>
          <a:p>
            <a:pPr>
              <a:lnSpc>
                <a:spcPct val="114000"/>
              </a:lnSpc>
              <a:spcBef>
                <a:spcPts val="600"/>
              </a:spcBef>
              <a:spcAft>
                <a:spcPts val="600"/>
              </a:spcAft>
            </a:pPr>
            <a:r>
              <a:rPr lang="pl-PL" sz="2000" b="1" dirty="0">
                <a:solidFill>
                  <a:schemeClr val="bg1"/>
                </a:solidFill>
              </a:rPr>
              <a:t>FEEDBACK INFORMATION - LISTENING TO MESSAGES</a:t>
            </a:r>
            <a:endParaRPr lang="pl-PL" sz="2000" b="1" dirty="0">
              <a:solidFill>
                <a:schemeClr val="tx1">
                  <a:lumMod val="75000"/>
                  <a:lumOff val="25000"/>
                </a:schemeClr>
              </a:solidFill>
            </a:endParaRPr>
          </a:p>
          <a:p>
            <a:pPr>
              <a:lnSpc>
                <a:spcPct val="114000"/>
              </a:lnSpc>
              <a:spcAft>
                <a:spcPts val="600"/>
              </a:spcAft>
            </a:pPr>
            <a:r>
              <a:rPr lang="en-GB" dirty="0">
                <a:solidFill>
                  <a:schemeClr val="tx1">
                    <a:lumMod val="75000"/>
                    <a:lumOff val="25000"/>
                  </a:schemeClr>
                </a:solidFill>
              </a:rPr>
              <a:t>During active listening about what the guests are saying when viewing sculptures of fruit and vegetables , remember to focus attention,</a:t>
            </a:r>
          </a:p>
          <a:p>
            <a:pPr marL="285750" indent="-285750">
              <a:lnSpc>
                <a:spcPct val="114000"/>
              </a:lnSpc>
              <a:spcAft>
                <a:spcPts val="600"/>
              </a:spcAft>
              <a:buBlip>
                <a:blip r:embed="rId5"/>
              </a:buBlip>
            </a:pPr>
            <a:r>
              <a:rPr lang="en-GB" dirty="0">
                <a:solidFill>
                  <a:schemeClr val="tx1">
                    <a:lumMod val="75000"/>
                    <a:lumOff val="25000"/>
                  </a:schemeClr>
                </a:solidFill>
              </a:rPr>
              <a:t>concentrating attention so that you do not miss anything,</a:t>
            </a:r>
          </a:p>
          <a:p>
            <a:pPr marL="285750" indent="-285750">
              <a:lnSpc>
                <a:spcPct val="114000"/>
              </a:lnSpc>
              <a:spcAft>
                <a:spcPts val="600"/>
              </a:spcAft>
              <a:buBlip>
                <a:blip r:embed="rId5"/>
              </a:buBlip>
            </a:pPr>
            <a:r>
              <a:rPr lang="en-GB" dirty="0">
                <a:solidFill>
                  <a:schemeClr val="tx1">
                    <a:lumMod val="75000"/>
                    <a:lumOff val="25000"/>
                  </a:schemeClr>
                </a:solidFill>
              </a:rPr>
              <a:t>visual contact when someone talks to you,</a:t>
            </a:r>
          </a:p>
          <a:p>
            <a:pPr marL="285750" indent="-285750">
              <a:lnSpc>
                <a:spcPct val="114000"/>
              </a:lnSpc>
              <a:spcAft>
                <a:spcPts val="600"/>
              </a:spcAft>
              <a:buBlip>
                <a:blip r:embed="rId5"/>
              </a:buBlip>
            </a:pPr>
            <a:r>
              <a:rPr lang="en-GB" dirty="0">
                <a:solidFill>
                  <a:schemeClr val="tx1">
                    <a:lumMod val="75000"/>
                    <a:lumOff val="25000"/>
                  </a:schemeClr>
                </a:solidFill>
              </a:rPr>
              <a:t>using encouraging phrases such as "yes", "I understand",</a:t>
            </a:r>
          </a:p>
          <a:p>
            <a:pPr marL="285750" indent="-285750">
              <a:lnSpc>
                <a:spcPct val="114000"/>
              </a:lnSpc>
              <a:spcAft>
                <a:spcPts val="600"/>
              </a:spcAft>
              <a:buBlip>
                <a:blip r:embed="rId5"/>
              </a:buBlip>
            </a:pPr>
            <a:r>
              <a:rPr lang="en-GB" dirty="0">
                <a:solidFill>
                  <a:schemeClr val="tx1">
                    <a:lumMod val="75000"/>
                    <a:lumOff val="25000"/>
                  </a:schemeClr>
                </a:solidFill>
              </a:rPr>
              <a:t>openness to the point of view of the person you are listening to,</a:t>
            </a:r>
          </a:p>
          <a:p>
            <a:pPr marL="285750" indent="-285750">
              <a:lnSpc>
                <a:spcPct val="114000"/>
              </a:lnSpc>
              <a:spcAft>
                <a:spcPts val="600"/>
              </a:spcAft>
              <a:buBlip>
                <a:blip r:embed="rId5"/>
              </a:buBlip>
            </a:pPr>
            <a:r>
              <a:rPr lang="en-GB" dirty="0">
                <a:solidFill>
                  <a:schemeClr val="tx1">
                    <a:lumMod val="75000"/>
                    <a:lumOff val="25000"/>
                  </a:schemeClr>
                </a:solidFill>
              </a:rPr>
              <a:t>empathy</a:t>
            </a:r>
          </a:p>
          <a:p>
            <a:pPr marL="285750" indent="-285750">
              <a:lnSpc>
                <a:spcPct val="114000"/>
              </a:lnSpc>
              <a:spcAft>
                <a:spcPts val="600"/>
              </a:spcAft>
              <a:buBlip>
                <a:blip r:embed="rId5"/>
              </a:buBlip>
            </a:pPr>
            <a:r>
              <a:rPr lang="en-GB" dirty="0">
                <a:solidFill>
                  <a:schemeClr val="tx1">
                    <a:lumMod val="75000"/>
                    <a:lumOff val="25000"/>
                  </a:schemeClr>
                </a:solidFill>
              </a:rPr>
              <a:t>asking questions (explaining, appealing).</a:t>
            </a:r>
            <a:endParaRPr lang="pl-PL" dirty="0">
              <a:solidFill>
                <a:schemeClr val="tx1">
                  <a:lumMod val="75000"/>
                  <a:lumOff val="25000"/>
                </a:schemeClr>
              </a:solidFill>
            </a:endParaRPr>
          </a:p>
        </p:txBody>
      </p:sp>
      <p:pic>
        <p:nvPicPr>
          <p:cNvPr id="18" name="Obraz 17">
            <a:extLst>
              <a:ext uri="{FF2B5EF4-FFF2-40B4-BE49-F238E27FC236}">
                <a16:creationId xmlns:a16="http://schemas.microsoft.com/office/drawing/2014/main" id="{5B5EA9CF-F1CD-47E7-85C3-050D3620F8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659" y="2312631"/>
            <a:ext cx="2196489" cy="2196489"/>
          </a:xfrm>
          <a:prstGeom prst="rect">
            <a:avLst/>
          </a:prstGeom>
        </p:spPr>
      </p:pic>
    </p:spTree>
    <p:extLst>
      <p:ext uri="{BB962C8B-B14F-4D97-AF65-F5344CB8AC3E}">
        <p14:creationId xmlns:p14="http://schemas.microsoft.com/office/powerpoint/2010/main" val="33869085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rostokąt 16">
            <a:extLst>
              <a:ext uri="{FF2B5EF4-FFF2-40B4-BE49-F238E27FC236}">
                <a16:creationId xmlns:a16="http://schemas.microsoft.com/office/drawing/2014/main" id="{C13BD348-2346-48A9-862D-AD86CDA8BCDF}"/>
              </a:ext>
            </a:extLst>
          </p:cNvPr>
          <p:cNvSpPr/>
          <p:nvPr/>
        </p:nvSpPr>
        <p:spPr>
          <a:xfrm>
            <a:off x="3431705" y="1173522"/>
            <a:ext cx="8760296" cy="4631742"/>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Trójkąt prostokątny 14">
            <a:extLst>
              <a:ext uri="{FF2B5EF4-FFF2-40B4-BE49-F238E27FC236}">
                <a16:creationId xmlns:a16="http://schemas.microsoft.com/office/drawing/2014/main" id="{CE807E24-4E47-4BD5-9272-D48706C565AC}"/>
              </a:ext>
            </a:extLst>
          </p:cNvPr>
          <p:cNvSpPr/>
          <p:nvPr/>
        </p:nvSpPr>
        <p:spPr>
          <a:xfrm rot="16200000">
            <a:off x="3106657" y="1194049"/>
            <a:ext cx="345575" cy="304521"/>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415480" y="242426"/>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INTERPERSONAL COMMUNICATION</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35</a:t>
            </a:fld>
            <a:endParaRPr lang="en-US" altLang="pl-PL"/>
          </a:p>
        </p:txBody>
      </p:sp>
      <p:sp>
        <p:nvSpPr>
          <p:cNvPr id="8" name="Symbol zastępczy numeru slajdu 5">
            <a:extLst>
              <a:ext uri="{FF2B5EF4-FFF2-40B4-BE49-F238E27FC236}">
                <a16:creationId xmlns:a16="http://schemas.microsoft.com/office/drawing/2014/main" id="{BBE2275C-16CC-422E-9510-B345C825DBF1}"/>
              </a:ext>
            </a:extLst>
          </p:cNvPr>
          <p:cNvSpPr txBox="1">
            <a:spLocks/>
          </p:cNvSpPr>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defPPr>
              <a:defRPr lang="pl-PL"/>
            </a:defPPr>
            <a:lvl1pPr algn="r" rtl="0" eaLnBrk="1" fontAlgn="base" hangingPunct="1">
              <a:spcBef>
                <a:spcPct val="0"/>
              </a:spcBef>
              <a:spcAft>
                <a:spcPct val="0"/>
              </a:spcAft>
              <a:defRPr sz="1200" kern="120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defRPr/>
            </a:pPr>
            <a:fld id="{6CC9281A-217F-4492-A313-C4D4CB901DEA}" type="slidenum">
              <a:rPr lang="en-US" altLang="pl-PL" smtClean="0"/>
              <a:pPr>
                <a:defRPr/>
              </a:pPr>
              <a:t>35</a:t>
            </a:fld>
            <a:endParaRPr lang="en-US" altLang="pl-PL" dirty="0"/>
          </a:p>
        </p:txBody>
      </p:sp>
      <p:sp>
        <p:nvSpPr>
          <p:cNvPr id="12" name="Prostokąt 11">
            <a:extLst>
              <a:ext uri="{FF2B5EF4-FFF2-40B4-BE49-F238E27FC236}">
                <a16:creationId xmlns:a16="http://schemas.microsoft.com/office/drawing/2014/main" id="{EE7C6BB3-247A-4E47-A891-34EDD40D9507}"/>
              </a:ext>
            </a:extLst>
          </p:cNvPr>
          <p:cNvSpPr/>
          <p:nvPr/>
        </p:nvSpPr>
        <p:spPr>
          <a:xfrm>
            <a:off x="3823766" y="1715440"/>
            <a:ext cx="7816850" cy="2866554"/>
          </a:xfrm>
          <a:prstGeom prst="rect">
            <a:avLst/>
          </a:prstGeom>
        </p:spPr>
        <p:txBody>
          <a:bodyPr wrap="square">
            <a:spAutoFit/>
          </a:bodyPr>
          <a:lstStyle/>
          <a:p>
            <a:pPr>
              <a:lnSpc>
                <a:spcPct val="114000"/>
              </a:lnSpc>
              <a:spcBef>
                <a:spcPts val="600"/>
              </a:spcBef>
              <a:spcAft>
                <a:spcPts val="600"/>
              </a:spcAft>
            </a:pPr>
            <a:r>
              <a:rPr lang="pl-PL" sz="2000" b="1" dirty="0">
                <a:solidFill>
                  <a:schemeClr val="bg1"/>
                </a:solidFill>
              </a:rPr>
              <a:t>FEEDBACK INFORMATION - LISTENING TO MESSAGES</a:t>
            </a:r>
            <a:endParaRPr lang="pl-PL" sz="2000" b="1" dirty="0">
              <a:solidFill>
                <a:schemeClr val="tx1">
                  <a:lumMod val="75000"/>
                  <a:lumOff val="25000"/>
                </a:schemeClr>
              </a:solidFill>
            </a:endParaRPr>
          </a:p>
          <a:p>
            <a:pPr>
              <a:lnSpc>
                <a:spcPct val="114000"/>
              </a:lnSpc>
              <a:spcAft>
                <a:spcPts val="600"/>
              </a:spcAft>
            </a:pPr>
            <a:r>
              <a:rPr lang="en-GB" b="1" dirty="0">
                <a:solidFill>
                  <a:schemeClr val="tx1">
                    <a:lumMod val="75000"/>
                    <a:lumOff val="25000"/>
                  </a:schemeClr>
                </a:solidFill>
              </a:rPr>
              <a:t>While actively listening to what the trainees have to say, pay special attention to:</a:t>
            </a:r>
          </a:p>
          <a:p>
            <a:pPr marL="285750" indent="-285750">
              <a:lnSpc>
                <a:spcPct val="114000"/>
              </a:lnSpc>
              <a:spcAft>
                <a:spcPts val="600"/>
              </a:spcAft>
              <a:buBlip>
                <a:blip r:embed="rId2"/>
              </a:buBlip>
            </a:pPr>
            <a:r>
              <a:rPr lang="en-GB" dirty="0">
                <a:solidFill>
                  <a:schemeClr val="tx1">
                    <a:lumMod val="75000"/>
                    <a:lumOff val="25000"/>
                  </a:schemeClr>
                </a:solidFill>
              </a:rPr>
              <a:t>showing respect, acceptance and warmth (e.g. when someone says that they are in the cooking profession for 7 years but they don’t think they’ll master the carving technique)</a:t>
            </a:r>
          </a:p>
          <a:p>
            <a:pPr marL="285750" indent="-285750">
              <a:lnSpc>
                <a:spcPct val="114000"/>
              </a:lnSpc>
              <a:spcAft>
                <a:spcPts val="600"/>
              </a:spcAft>
              <a:buBlip>
                <a:blip r:embed="rId2"/>
              </a:buBlip>
            </a:pPr>
            <a:r>
              <a:rPr lang="en-GB" dirty="0">
                <a:solidFill>
                  <a:schemeClr val="tx1">
                    <a:lumMod val="75000"/>
                    <a:lumOff val="25000"/>
                  </a:schemeClr>
                </a:solidFill>
              </a:rPr>
              <a:t>avoiding moralising and judging, even though the participant did not listen attentively to your instruction and the sculpture looks really poor.</a:t>
            </a:r>
            <a:endParaRPr lang="pl-PL" dirty="0">
              <a:solidFill>
                <a:schemeClr val="tx1">
                  <a:lumMod val="75000"/>
                  <a:lumOff val="25000"/>
                </a:schemeClr>
              </a:solidFill>
            </a:endParaRPr>
          </a:p>
        </p:txBody>
      </p:sp>
      <p:pic>
        <p:nvPicPr>
          <p:cNvPr id="16" name="Obraz 15">
            <a:extLst>
              <a:ext uri="{FF2B5EF4-FFF2-40B4-BE49-F238E27FC236}">
                <a16:creationId xmlns:a16="http://schemas.microsoft.com/office/drawing/2014/main" id="{D43FE3EB-D288-40B3-A286-4A8207A97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659" y="2312631"/>
            <a:ext cx="2196489" cy="2196489"/>
          </a:xfrm>
          <a:prstGeom prst="rect">
            <a:avLst/>
          </a:prstGeom>
        </p:spPr>
      </p:pic>
    </p:spTree>
    <p:extLst>
      <p:ext uri="{BB962C8B-B14F-4D97-AF65-F5344CB8AC3E}">
        <p14:creationId xmlns:p14="http://schemas.microsoft.com/office/powerpoint/2010/main" val="30538820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rostokąt 14">
            <a:extLst>
              <a:ext uri="{FF2B5EF4-FFF2-40B4-BE49-F238E27FC236}">
                <a16:creationId xmlns:a16="http://schemas.microsoft.com/office/drawing/2014/main" id="{F96406EC-34B8-4DEF-AC4E-8FC9674CCF7A}"/>
              </a:ext>
            </a:extLst>
          </p:cNvPr>
          <p:cNvSpPr/>
          <p:nvPr/>
        </p:nvSpPr>
        <p:spPr>
          <a:xfrm>
            <a:off x="3403680" y="1173521"/>
            <a:ext cx="8760296" cy="4631742"/>
          </a:xfrm>
          <a:prstGeom prst="rect">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Trójkąt prostokątny 12">
            <a:extLst>
              <a:ext uri="{FF2B5EF4-FFF2-40B4-BE49-F238E27FC236}">
                <a16:creationId xmlns:a16="http://schemas.microsoft.com/office/drawing/2014/main" id="{9562E53B-8B61-42C6-94D1-A1C04E67BD82}"/>
              </a:ext>
            </a:extLst>
          </p:cNvPr>
          <p:cNvSpPr/>
          <p:nvPr/>
        </p:nvSpPr>
        <p:spPr>
          <a:xfrm rot="16200000">
            <a:off x="3106657" y="1194049"/>
            <a:ext cx="345575" cy="304521"/>
          </a:xfrm>
          <a:prstGeom prst="rtTriangle">
            <a:avLst/>
          </a:prstGeom>
          <a:solidFill>
            <a:srgbClr val="F44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INTERPERSONAL COMMUNICATION</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36</a:t>
            </a:fld>
            <a:endParaRPr lang="en-US" altLang="pl-PL"/>
          </a:p>
        </p:txBody>
      </p:sp>
      <p:sp>
        <p:nvSpPr>
          <p:cNvPr id="11" name="Prostokąt 10">
            <a:extLst>
              <a:ext uri="{FF2B5EF4-FFF2-40B4-BE49-F238E27FC236}">
                <a16:creationId xmlns:a16="http://schemas.microsoft.com/office/drawing/2014/main" id="{015ED5F9-FFCE-4B0D-846C-EEC90A502555}"/>
              </a:ext>
            </a:extLst>
          </p:cNvPr>
          <p:cNvSpPr/>
          <p:nvPr/>
        </p:nvSpPr>
        <p:spPr>
          <a:xfrm>
            <a:off x="3863752" y="1582114"/>
            <a:ext cx="7217385" cy="3791102"/>
          </a:xfrm>
          <a:prstGeom prst="rect">
            <a:avLst/>
          </a:prstGeom>
        </p:spPr>
        <p:txBody>
          <a:bodyPr wrap="square">
            <a:spAutoFit/>
          </a:bodyPr>
          <a:lstStyle/>
          <a:p>
            <a:pPr>
              <a:lnSpc>
                <a:spcPct val="114000"/>
              </a:lnSpc>
              <a:spcBef>
                <a:spcPts val="600"/>
              </a:spcBef>
              <a:spcAft>
                <a:spcPts val="600"/>
              </a:spcAft>
            </a:pPr>
            <a:r>
              <a:rPr lang="pl-PL" sz="2400" b="1" dirty="0">
                <a:solidFill>
                  <a:schemeClr val="bg1"/>
                </a:solidFill>
              </a:rPr>
              <a:t>FEEDBACK INFORMATION - LISTENING TO MESSAGES</a:t>
            </a:r>
            <a:endParaRPr lang="pl-PL" sz="2400" b="1" dirty="0">
              <a:solidFill>
                <a:schemeClr val="tx1">
                  <a:lumMod val="75000"/>
                  <a:lumOff val="25000"/>
                </a:schemeClr>
              </a:solidFill>
            </a:endParaRPr>
          </a:p>
          <a:p>
            <a:pPr>
              <a:lnSpc>
                <a:spcPct val="114000"/>
              </a:lnSpc>
              <a:spcBef>
                <a:spcPts val="600"/>
              </a:spcBef>
              <a:spcAft>
                <a:spcPts val="600"/>
              </a:spcAft>
            </a:pPr>
            <a:r>
              <a:rPr lang="en-GB" b="1" u="sng" dirty="0">
                <a:solidFill>
                  <a:schemeClr val="tx1">
                    <a:lumMod val="75000"/>
                    <a:lumOff val="25000"/>
                  </a:schemeClr>
                </a:solidFill>
              </a:rPr>
              <a:t>You are not a good listener when:</a:t>
            </a:r>
          </a:p>
          <a:p>
            <a:pPr marL="285750" indent="-285750">
              <a:lnSpc>
                <a:spcPct val="114000"/>
              </a:lnSpc>
              <a:spcBef>
                <a:spcPts val="600"/>
              </a:spcBef>
              <a:spcAft>
                <a:spcPts val="600"/>
              </a:spcAft>
              <a:buBlip>
                <a:blip r:embed="rId2"/>
              </a:buBlip>
            </a:pPr>
            <a:r>
              <a:rPr lang="en-GB" dirty="0">
                <a:solidFill>
                  <a:schemeClr val="tx1">
                    <a:lumMod val="75000"/>
                    <a:lumOff val="25000"/>
                  </a:schemeClr>
                </a:solidFill>
              </a:rPr>
              <a:t>you are too concentrated on what you want to say and do not listen carefully to what others say,</a:t>
            </a:r>
          </a:p>
          <a:p>
            <a:pPr marL="285750" indent="-285750">
              <a:lnSpc>
                <a:spcPct val="114000"/>
              </a:lnSpc>
              <a:spcBef>
                <a:spcPts val="600"/>
              </a:spcBef>
              <a:spcAft>
                <a:spcPts val="600"/>
              </a:spcAft>
              <a:buBlip>
                <a:blip r:embed="rId2"/>
              </a:buBlip>
            </a:pPr>
            <a:r>
              <a:rPr lang="en-GB" dirty="0">
                <a:solidFill>
                  <a:schemeClr val="tx1">
                    <a:lumMod val="75000"/>
                    <a:lumOff val="25000"/>
                  </a:schemeClr>
                </a:solidFill>
              </a:rPr>
              <a:t>you are just waiting to get in your word in someone else's speech and present your own point of view,</a:t>
            </a:r>
          </a:p>
          <a:p>
            <a:pPr marL="285750" indent="-285750">
              <a:lnSpc>
                <a:spcPct val="114000"/>
              </a:lnSpc>
              <a:spcBef>
                <a:spcPts val="600"/>
              </a:spcBef>
              <a:spcAft>
                <a:spcPts val="600"/>
              </a:spcAft>
              <a:buBlip>
                <a:blip r:embed="rId2"/>
              </a:buBlip>
            </a:pPr>
            <a:r>
              <a:rPr lang="en-GB" dirty="0">
                <a:solidFill>
                  <a:schemeClr val="tx1">
                    <a:lumMod val="75000"/>
                    <a:lumOff val="25000"/>
                  </a:schemeClr>
                </a:solidFill>
              </a:rPr>
              <a:t>you only hear what you want to hear,</a:t>
            </a:r>
          </a:p>
          <a:p>
            <a:pPr marL="285750" indent="-285750">
              <a:lnSpc>
                <a:spcPct val="114000"/>
              </a:lnSpc>
              <a:spcBef>
                <a:spcPts val="600"/>
              </a:spcBef>
              <a:spcAft>
                <a:spcPts val="600"/>
              </a:spcAft>
              <a:buBlip>
                <a:blip r:embed="rId2"/>
              </a:buBlip>
            </a:pPr>
            <a:r>
              <a:rPr lang="en-GB" dirty="0">
                <a:solidFill>
                  <a:schemeClr val="tx1">
                    <a:lumMod val="75000"/>
                    <a:lumOff val="25000"/>
                  </a:schemeClr>
                </a:solidFill>
              </a:rPr>
              <a:t>you interrupt the speaker and finish speaking for him, distorting it to your own goals.</a:t>
            </a:r>
            <a:endParaRPr lang="pl-PL" dirty="0">
              <a:solidFill>
                <a:schemeClr val="tx1">
                  <a:lumMod val="75000"/>
                  <a:lumOff val="25000"/>
                </a:schemeClr>
              </a:solidFill>
            </a:endParaRPr>
          </a:p>
        </p:txBody>
      </p:sp>
      <p:pic>
        <p:nvPicPr>
          <p:cNvPr id="14" name="Obraz 13">
            <a:extLst>
              <a:ext uri="{FF2B5EF4-FFF2-40B4-BE49-F238E27FC236}">
                <a16:creationId xmlns:a16="http://schemas.microsoft.com/office/drawing/2014/main" id="{159EE546-8079-4846-AA2E-1B8F5A82E0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659" y="2312631"/>
            <a:ext cx="2196489" cy="2196489"/>
          </a:xfrm>
          <a:prstGeom prst="rect">
            <a:avLst/>
          </a:prstGeom>
        </p:spPr>
      </p:pic>
    </p:spTree>
    <p:extLst>
      <p:ext uri="{BB962C8B-B14F-4D97-AF65-F5344CB8AC3E}">
        <p14:creationId xmlns:p14="http://schemas.microsoft.com/office/powerpoint/2010/main" val="35892462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INTERPERSONAL COMMUNICATION</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37</a:t>
            </a:fld>
            <a:endParaRPr lang="en-US" altLang="pl-PL"/>
          </a:p>
        </p:txBody>
      </p:sp>
      <p:sp>
        <p:nvSpPr>
          <p:cNvPr id="7" name="Prostokąt 6">
            <a:extLst>
              <a:ext uri="{FF2B5EF4-FFF2-40B4-BE49-F238E27FC236}">
                <a16:creationId xmlns:a16="http://schemas.microsoft.com/office/drawing/2014/main" id="{9AEB35E2-E363-4524-8706-FAF18E51DFB4}"/>
              </a:ext>
            </a:extLst>
          </p:cNvPr>
          <p:cNvSpPr/>
          <p:nvPr/>
        </p:nvSpPr>
        <p:spPr>
          <a:xfrm>
            <a:off x="3320921" y="6068318"/>
            <a:ext cx="916020" cy="523220"/>
          </a:xfrm>
          <a:prstGeom prst="rect">
            <a:avLst/>
          </a:prstGeom>
        </p:spPr>
        <p:txBody>
          <a:bodyPr wrap="none">
            <a:spAutoFit/>
          </a:bodyPr>
          <a:lstStyle/>
          <a:p>
            <a:r>
              <a:rPr lang="pl-PL" sz="1400" dirty="0">
                <a:solidFill>
                  <a:schemeClr val="tx1">
                    <a:lumMod val="95000"/>
                    <a:lumOff val="5000"/>
                  </a:schemeClr>
                </a:solidFill>
              </a:rPr>
              <a:t>PODCAST </a:t>
            </a:r>
            <a:br>
              <a:rPr lang="pl-PL" sz="1400" dirty="0">
                <a:solidFill>
                  <a:schemeClr val="tx1">
                    <a:lumMod val="95000"/>
                    <a:lumOff val="5000"/>
                  </a:schemeClr>
                </a:solidFill>
              </a:rPr>
            </a:br>
            <a:r>
              <a:rPr lang="pl-PL" sz="1400" dirty="0">
                <a:solidFill>
                  <a:schemeClr val="tx1">
                    <a:lumMod val="95000"/>
                    <a:lumOff val="5000"/>
                  </a:schemeClr>
                </a:solidFill>
              </a:rPr>
              <a:t>2 </a:t>
            </a:r>
          </a:p>
        </p:txBody>
      </p:sp>
      <p:pic>
        <p:nvPicPr>
          <p:cNvPr id="8" name="Obraz 7">
            <a:extLst>
              <a:ext uri="{FF2B5EF4-FFF2-40B4-BE49-F238E27FC236}">
                <a16:creationId xmlns:a16="http://schemas.microsoft.com/office/drawing/2014/main" id="{372358DC-DA92-4357-8AB9-04D56D4396AD}"/>
              </a:ext>
            </a:extLst>
          </p:cNvPr>
          <p:cNvPicPr>
            <a:picLocks noChangeAspect="1"/>
          </p:cNvPicPr>
          <p:nvPr/>
        </p:nvPicPr>
        <p:blipFill rotWithShape="1">
          <a:blip r:embed="rId2">
            <a:extLst>
              <a:ext uri="{28A0092B-C50C-407E-A947-70E740481C1C}">
                <a14:useLocalDpi xmlns:a14="http://schemas.microsoft.com/office/drawing/2010/main" val="0"/>
              </a:ext>
            </a:extLst>
          </a:blip>
          <a:srcRect l="-1669" t="-1724" r="-1669" b="-1724"/>
          <a:stretch/>
        </p:blipFill>
        <p:spPr>
          <a:xfrm>
            <a:off x="2598956" y="6020738"/>
            <a:ext cx="539422" cy="540000"/>
          </a:xfrm>
          <a:prstGeom prst="rect">
            <a:avLst/>
          </a:prstGeom>
        </p:spPr>
      </p:pic>
      <p:sp>
        <p:nvSpPr>
          <p:cNvPr id="9" name="Prostokąt 8">
            <a:extLst>
              <a:ext uri="{FF2B5EF4-FFF2-40B4-BE49-F238E27FC236}">
                <a16:creationId xmlns:a16="http://schemas.microsoft.com/office/drawing/2014/main" id="{2EF74C87-CE59-4C8E-B25C-9BDD24271097}"/>
              </a:ext>
            </a:extLst>
          </p:cNvPr>
          <p:cNvSpPr/>
          <p:nvPr/>
        </p:nvSpPr>
        <p:spPr>
          <a:xfrm>
            <a:off x="1128234" y="6074132"/>
            <a:ext cx="1367366" cy="523220"/>
          </a:xfrm>
          <a:prstGeom prst="rect">
            <a:avLst/>
          </a:prstGeom>
        </p:spPr>
        <p:txBody>
          <a:bodyPr wrap="square">
            <a:spAutoFit/>
          </a:bodyPr>
          <a:lstStyle/>
          <a:p>
            <a:r>
              <a:rPr lang="pl-PL" sz="1400" dirty="0"/>
              <a:t>ATTACHMENT WORK CARD 4</a:t>
            </a:r>
            <a:endParaRPr lang="pl-PL" sz="1400" u="sng" dirty="0">
              <a:solidFill>
                <a:schemeClr val="tx1">
                  <a:lumMod val="85000"/>
                  <a:lumOff val="15000"/>
                </a:schemeClr>
              </a:solidFill>
            </a:endParaRPr>
          </a:p>
        </p:txBody>
      </p:sp>
      <p:grpSp>
        <p:nvGrpSpPr>
          <p:cNvPr id="10" name="Grupa 9">
            <a:extLst>
              <a:ext uri="{FF2B5EF4-FFF2-40B4-BE49-F238E27FC236}">
                <a16:creationId xmlns:a16="http://schemas.microsoft.com/office/drawing/2014/main" id="{ADE7CEFE-BEA6-4204-9C5E-40AFEC0CEFEA}"/>
              </a:ext>
            </a:extLst>
          </p:cNvPr>
          <p:cNvGrpSpPr/>
          <p:nvPr/>
        </p:nvGrpSpPr>
        <p:grpSpPr>
          <a:xfrm>
            <a:off x="511510" y="6056188"/>
            <a:ext cx="522000" cy="522000"/>
            <a:chOff x="7940396" y="332162"/>
            <a:chExt cx="522000" cy="522000"/>
          </a:xfrm>
        </p:grpSpPr>
        <p:sp>
          <p:nvSpPr>
            <p:cNvPr id="11" name="Owal 10">
              <a:extLst>
                <a:ext uri="{FF2B5EF4-FFF2-40B4-BE49-F238E27FC236}">
                  <a16:creationId xmlns:a16="http://schemas.microsoft.com/office/drawing/2014/main" id="{B5A9194F-DBC1-4D8B-BF29-7F2AE8BCF57D}"/>
                </a:ext>
              </a:extLst>
            </p:cNvPr>
            <p:cNvSpPr/>
            <p:nvPr/>
          </p:nvSpPr>
          <p:spPr>
            <a:xfrm>
              <a:off x="7968208" y="397110"/>
              <a:ext cx="439602" cy="43960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2" name="Grafika 11">
              <a:extLst>
                <a:ext uri="{FF2B5EF4-FFF2-40B4-BE49-F238E27FC236}">
                  <a16:creationId xmlns:a16="http://schemas.microsoft.com/office/drawing/2014/main" id="{A96D9C54-392D-4850-B6F0-5604F3350C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40396" y="332162"/>
              <a:ext cx="522000" cy="522000"/>
            </a:xfrm>
            <a:prstGeom prst="rect">
              <a:avLst/>
            </a:prstGeom>
          </p:spPr>
        </p:pic>
      </p:grpSp>
      <p:sp>
        <p:nvSpPr>
          <p:cNvPr id="13" name="Prostokąt 12">
            <a:extLst>
              <a:ext uri="{FF2B5EF4-FFF2-40B4-BE49-F238E27FC236}">
                <a16:creationId xmlns:a16="http://schemas.microsoft.com/office/drawing/2014/main" id="{3DC4B4A0-FCC6-44FE-BC5E-1A6368509D76}"/>
              </a:ext>
            </a:extLst>
          </p:cNvPr>
          <p:cNvSpPr/>
          <p:nvPr/>
        </p:nvSpPr>
        <p:spPr>
          <a:xfrm>
            <a:off x="2565895" y="2819480"/>
            <a:ext cx="1770050" cy="400110"/>
          </a:xfrm>
          <a:prstGeom prst="rect">
            <a:avLst/>
          </a:prstGeom>
        </p:spPr>
        <p:txBody>
          <a:bodyPr wrap="square">
            <a:spAutoFit/>
          </a:bodyPr>
          <a:lstStyle/>
          <a:p>
            <a:pPr>
              <a:spcAft>
                <a:spcPts val="1200"/>
              </a:spcAft>
            </a:pPr>
            <a:r>
              <a:rPr lang="pl-PL" altLang="pl-PL" sz="2000" b="1" dirty="0"/>
              <a:t> </a:t>
            </a:r>
          </a:p>
        </p:txBody>
      </p:sp>
      <p:sp>
        <p:nvSpPr>
          <p:cNvPr id="15" name="Dymek mowy: prostokąt 14">
            <a:extLst>
              <a:ext uri="{FF2B5EF4-FFF2-40B4-BE49-F238E27FC236}">
                <a16:creationId xmlns:a16="http://schemas.microsoft.com/office/drawing/2014/main" id="{F959E081-902E-4800-9B36-3E2FC2961584}"/>
              </a:ext>
            </a:extLst>
          </p:cNvPr>
          <p:cNvSpPr/>
          <p:nvPr/>
        </p:nvSpPr>
        <p:spPr>
          <a:xfrm>
            <a:off x="5154699" y="1241635"/>
            <a:ext cx="4037528" cy="910712"/>
          </a:xfrm>
          <a:prstGeom prst="wedgeRectCallout">
            <a:avLst>
              <a:gd name="adj1" fmla="val -21140"/>
              <a:gd name="adj2" fmla="val 71732"/>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200" b="1" dirty="0"/>
              <a:t>NON-VERBAL COMMUNICATION</a:t>
            </a:r>
          </a:p>
          <a:p>
            <a:pPr algn="ctr"/>
            <a:r>
              <a:rPr lang="pl-PL" sz="2200" b="1" dirty="0"/>
              <a:t>- BODY LANGUAGE</a:t>
            </a:r>
          </a:p>
        </p:txBody>
      </p:sp>
      <p:sp>
        <p:nvSpPr>
          <p:cNvPr id="16" name="Prostokąt 15">
            <a:extLst>
              <a:ext uri="{FF2B5EF4-FFF2-40B4-BE49-F238E27FC236}">
                <a16:creationId xmlns:a16="http://schemas.microsoft.com/office/drawing/2014/main" id="{1D20C205-055A-42EC-87A4-5DBA749B28A4}"/>
              </a:ext>
            </a:extLst>
          </p:cNvPr>
          <p:cNvSpPr/>
          <p:nvPr/>
        </p:nvSpPr>
        <p:spPr>
          <a:xfrm>
            <a:off x="2411342" y="2835501"/>
            <a:ext cx="2779538" cy="390107"/>
          </a:xfrm>
          <a:prstGeom prst="rect">
            <a:avLst/>
          </a:prstGeom>
          <a:solidFill>
            <a:srgbClr val="FFCA08"/>
          </a:solidFill>
        </p:spPr>
        <p:txBody>
          <a:bodyPr wrap="square">
            <a:spAutoFit/>
          </a:bodyPr>
          <a:lstStyle/>
          <a:p>
            <a:pPr marL="285750" indent="-285750">
              <a:lnSpc>
                <a:spcPct val="114000"/>
              </a:lnSpc>
              <a:buBlip>
                <a:blip r:embed="rId5"/>
              </a:buBlip>
            </a:pPr>
            <a:r>
              <a:rPr lang="pl-PL" b="1" dirty="0">
                <a:solidFill>
                  <a:schemeClr val="bg1"/>
                </a:solidFill>
              </a:rPr>
              <a:t>FACICAL EXPRESSION</a:t>
            </a:r>
          </a:p>
        </p:txBody>
      </p:sp>
      <p:sp>
        <p:nvSpPr>
          <p:cNvPr id="17" name="Prostokąt 16">
            <a:extLst>
              <a:ext uri="{FF2B5EF4-FFF2-40B4-BE49-F238E27FC236}">
                <a16:creationId xmlns:a16="http://schemas.microsoft.com/office/drawing/2014/main" id="{AEDAAC3E-6C5B-414D-B677-8F1621FB6DCF}"/>
              </a:ext>
            </a:extLst>
          </p:cNvPr>
          <p:cNvSpPr/>
          <p:nvPr/>
        </p:nvSpPr>
        <p:spPr>
          <a:xfrm>
            <a:off x="1565144" y="3225608"/>
            <a:ext cx="3925273" cy="390107"/>
          </a:xfrm>
          <a:prstGeom prst="rect">
            <a:avLst/>
          </a:prstGeom>
          <a:solidFill>
            <a:srgbClr val="FBA103"/>
          </a:solidFill>
        </p:spPr>
        <p:txBody>
          <a:bodyPr wrap="square">
            <a:spAutoFit/>
          </a:bodyPr>
          <a:lstStyle/>
          <a:p>
            <a:pPr marL="285750" indent="-285750">
              <a:lnSpc>
                <a:spcPct val="114000"/>
              </a:lnSpc>
              <a:buBlip>
                <a:blip r:embed="rId5"/>
              </a:buBlip>
            </a:pPr>
            <a:r>
              <a:rPr lang="pl-PL" b="1" dirty="0">
                <a:solidFill>
                  <a:schemeClr val="bg1"/>
                </a:solidFill>
              </a:rPr>
              <a:t>TOUCHING AND PHYSICAL CONTACT</a:t>
            </a:r>
          </a:p>
        </p:txBody>
      </p:sp>
      <p:sp>
        <p:nvSpPr>
          <p:cNvPr id="18" name="Prostokąt 17">
            <a:extLst>
              <a:ext uri="{FF2B5EF4-FFF2-40B4-BE49-F238E27FC236}">
                <a16:creationId xmlns:a16="http://schemas.microsoft.com/office/drawing/2014/main" id="{9B49DBC1-69F4-4369-B430-397526F2D45A}"/>
              </a:ext>
            </a:extLst>
          </p:cNvPr>
          <p:cNvSpPr/>
          <p:nvPr/>
        </p:nvSpPr>
        <p:spPr>
          <a:xfrm>
            <a:off x="1565144" y="3615715"/>
            <a:ext cx="3625736" cy="390107"/>
          </a:xfrm>
          <a:prstGeom prst="rect">
            <a:avLst/>
          </a:prstGeom>
          <a:solidFill>
            <a:srgbClr val="FE7E01"/>
          </a:solidFill>
        </p:spPr>
        <p:txBody>
          <a:bodyPr wrap="square">
            <a:spAutoFit/>
          </a:bodyPr>
          <a:lstStyle/>
          <a:p>
            <a:pPr marL="285750" indent="-285750">
              <a:lnSpc>
                <a:spcPct val="114000"/>
              </a:lnSpc>
              <a:buBlip>
                <a:blip r:embed="rId5"/>
              </a:buBlip>
            </a:pPr>
            <a:r>
              <a:rPr lang="pl-PL" b="1" dirty="0">
                <a:solidFill>
                  <a:schemeClr val="bg1"/>
                </a:solidFill>
              </a:rPr>
              <a:t>PARALINGUISTIC SOUNDS</a:t>
            </a:r>
          </a:p>
        </p:txBody>
      </p:sp>
      <p:sp>
        <p:nvSpPr>
          <p:cNvPr id="19" name="Prostokąt 18">
            <a:extLst>
              <a:ext uri="{FF2B5EF4-FFF2-40B4-BE49-F238E27FC236}">
                <a16:creationId xmlns:a16="http://schemas.microsoft.com/office/drawing/2014/main" id="{5CB9F1B0-9562-4CAB-9FB8-0E9BBE100E72}"/>
              </a:ext>
            </a:extLst>
          </p:cNvPr>
          <p:cNvSpPr/>
          <p:nvPr/>
        </p:nvSpPr>
        <p:spPr>
          <a:xfrm>
            <a:off x="2041384" y="4002331"/>
            <a:ext cx="2903232" cy="390107"/>
          </a:xfrm>
          <a:prstGeom prst="rect">
            <a:avLst/>
          </a:prstGeom>
          <a:solidFill>
            <a:srgbClr val="FE5938"/>
          </a:solidFill>
        </p:spPr>
        <p:txBody>
          <a:bodyPr wrap="square">
            <a:spAutoFit/>
          </a:bodyPr>
          <a:lstStyle/>
          <a:p>
            <a:pPr marL="285750" indent="-285750">
              <a:lnSpc>
                <a:spcPct val="114000"/>
              </a:lnSpc>
              <a:buBlip>
                <a:blip r:embed="rId5"/>
              </a:buBlip>
            </a:pPr>
            <a:r>
              <a:rPr lang="pl-PL" b="1" dirty="0">
                <a:solidFill>
                  <a:schemeClr val="bg1"/>
                </a:solidFill>
              </a:rPr>
              <a:t>PHYSICAL DISTANCE</a:t>
            </a:r>
          </a:p>
        </p:txBody>
      </p:sp>
      <p:sp>
        <p:nvSpPr>
          <p:cNvPr id="20" name="Prostokąt 19">
            <a:extLst>
              <a:ext uri="{FF2B5EF4-FFF2-40B4-BE49-F238E27FC236}">
                <a16:creationId xmlns:a16="http://schemas.microsoft.com/office/drawing/2014/main" id="{7DA3F646-EF95-434F-BB75-4F220FD37D97}"/>
              </a:ext>
            </a:extLst>
          </p:cNvPr>
          <p:cNvSpPr/>
          <p:nvPr/>
        </p:nvSpPr>
        <p:spPr>
          <a:xfrm>
            <a:off x="2449705" y="4388440"/>
            <a:ext cx="2314382" cy="390107"/>
          </a:xfrm>
          <a:prstGeom prst="rect">
            <a:avLst/>
          </a:prstGeom>
          <a:solidFill>
            <a:srgbClr val="F4433E"/>
          </a:solidFill>
        </p:spPr>
        <p:txBody>
          <a:bodyPr wrap="square">
            <a:spAutoFit/>
          </a:bodyPr>
          <a:lstStyle/>
          <a:p>
            <a:pPr marL="285750" indent="-285750">
              <a:lnSpc>
                <a:spcPct val="114000"/>
              </a:lnSpc>
              <a:buBlip>
                <a:blip r:embed="rId5"/>
              </a:buBlip>
            </a:pPr>
            <a:r>
              <a:rPr lang="pl-PL" b="1" dirty="0">
                <a:solidFill>
                  <a:schemeClr val="bg1"/>
                </a:solidFill>
              </a:rPr>
              <a:t>VOCAL CHANNEL</a:t>
            </a:r>
          </a:p>
        </p:txBody>
      </p:sp>
      <p:sp>
        <p:nvSpPr>
          <p:cNvPr id="21" name="Prostokąt 20">
            <a:extLst>
              <a:ext uri="{FF2B5EF4-FFF2-40B4-BE49-F238E27FC236}">
                <a16:creationId xmlns:a16="http://schemas.microsoft.com/office/drawing/2014/main" id="{6045F295-B744-496D-9BEB-E2B69C428530}"/>
              </a:ext>
            </a:extLst>
          </p:cNvPr>
          <p:cNvSpPr/>
          <p:nvPr/>
        </p:nvSpPr>
        <p:spPr>
          <a:xfrm>
            <a:off x="7630300" y="3227354"/>
            <a:ext cx="2018764" cy="390107"/>
          </a:xfrm>
          <a:prstGeom prst="rect">
            <a:avLst/>
          </a:prstGeom>
          <a:solidFill>
            <a:srgbClr val="FFCA08"/>
          </a:solidFill>
        </p:spPr>
        <p:txBody>
          <a:bodyPr wrap="square">
            <a:spAutoFit/>
          </a:bodyPr>
          <a:lstStyle/>
          <a:p>
            <a:pPr marL="285750" indent="-285750">
              <a:lnSpc>
                <a:spcPct val="114000"/>
              </a:lnSpc>
              <a:buBlip>
                <a:blip r:embed="rId5"/>
              </a:buBlip>
            </a:pPr>
            <a:r>
              <a:rPr lang="pl-PL" b="1" dirty="0">
                <a:solidFill>
                  <a:schemeClr val="bg1"/>
                </a:solidFill>
              </a:rPr>
              <a:t>GESTURES</a:t>
            </a:r>
          </a:p>
        </p:txBody>
      </p:sp>
      <p:sp>
        <p:nvSpPr>
          <p:cNvPr id="22" name="Prostokąt 21">
            <a:extLst>
              <a:ext uri="{FF2B5EF4-FFF2-40B4-BE49-F238E27FC236}">
                <a16:creationId xmlns:a16="http://schemas.microsoft.com/office/drawing/2014/main" id="{15320B35-1537-4362-9857-51E439A25B24}"/>
              </a:ext>
            </a:extLst>
          </p:cNvPr>
          <p:cNvSpPr/>
          <p:nvPr/>
        </p:nvSpPr>
        <p:spPr>
          <a:xfrm>
            <a:off x="8050711" y="3615715"/>
            <a:ext cx="2123596" cy="390107"/>
          </a:xfrm>
          <a:prstGeom prst="rect">
            <a:avLst/>
          </a:prstGeom>
          <a:solidFill>
            <a:srgbClr val="FBA103"/>
          </a:solidFill>
        </p:spPr>
        <p:txBody>
          <a:bodyPr wrap="square">
            <a:spAutoFit/>
          </a:bodyPr>
          <a:lstStyle/>
          <a:p>
            <a:pPr marL="285750" indent="-285750">
              <a:lnSpc>
                <a:spcPct val="114000"/>
              </a:lnSpc>
              <a:buBlip>
                <a:blip r:embed="rId5"/>
              </a:buBlip>
            </a:pPr>
            <a:r>
              <a:rPr lang="pl-PL" b="1" dirty="0">
                <a:solidFill>
                  <a:schemeClr val="bg1"/>
                </a:solidFill>
              </a:rPr>
              <a:t>ASSOCIATIONS</a:t>
            </a:r>
          </a:p>
        </p:txBody>
      </p:sp>
      <p:sp>
        <p:nvSpPr>
          <p:cNvPr id="23" name="Prostokąt 22">
            <a:extLst>
              <a:ext uri="{FF2B5EF4-FFF2-40B4-BE49-F238E27FC236}">
                <a16:creationId xmlns:a16="http://schemas.microsoft.com/office/drawing/2014/main" id="{8C2FD260-CB36-4726-AD59-EFF61EF38ADC}"/>
              </a:ext>
            </a:extLst>
          </p:cNvPr>
          <p:cNvSpPr/>
          <p:nvPr/>
        </p:nvSpPr>
        <p:spPr>
          <a:xfrm>
            <a:off x="7630300" y="4002330"/>
            <a:ext cx="2754455" cy="390107"/>
          </a:xfrm>
          <a:prstGeom prst="rect">
            <a:avLst/>
          </a:prstGeom>
          <a:solidFill>
            <a:srgbClr val="FE7E01"/>
          </a:solidFill>
        </p:spPr>
        <p:txBody>
          <a:bodyPr wrap="square">
            <a:spAutoFit/>
          </a:bodyPr>
          <a:lstStyle/>
          <a:p>
            <a:pPr marL="285750" indent="-285750">
              <a:lnSpc>
                <a:spcPct val="114000"/>
              </a:lnSpc>
              <a:buBlip>
                <a:blip r:embed="rId5"/>
              </a:buBlip>
            </a:pPr>
            <a:r>
              <a:rPr lang="pl-PL" b="1" dirty="0">
                <a:solidFill>
                  <a:schemeClr val="bg1"/>
                </a:solidFill>
              </a:rPr>
              <a:t>APPEARANCE</a:t>
            </a:r>
          </a:p>
        </p:txBody>
      </p:sp>
      <p:sp>
        <p:nvSpPr>
          <p:cNvPr id="24" name="Prostokąt 23">
            <a:extLst>
              <a:ext uri="{FF2B5EF4-FFF2-40B4-BE49-F238E27FC236}">
                <a16:creationId xmlns:a16="http://schemas.microsoft.com/office/drawing/2014/main" id="{DBC68F81-A28A-4E71-873F-62C4D13D511A}"/>
              </a:ext>
            </a:extLst>
          </p:cNvPr>
          <p:cNvSpPr/>
          <p:nvPr/>
        </p:nvSpPr>
        <p:spPr>
          <a:xfrm>
            <a:off x="7105057" y="4387455"/>
            <a:ext cx="4037528" cy="390107"/>
          </a:xfrm>
          <a:prstGeom prst="rect">
            <a:avLst/>
          </a:prstGeom>
          <a:solidFill>
            <a:srgbClr val="FE5938"/>
          </a:solidFill>
        </p:spPr>
        <p:txBody>
          <a:bodyPr wrap="square">
            <a:spAutoFit/>
          </a:bodyPr>
          <a:lstStyle/>
          <a:p>
            <a:pPr marL="285750" indent="-285750">
              <a:lnSpc>
                <a:spcPct val="114000"/>
              </a:lnSpc>
              <a:buBlip>
                <a:blip r:embed="rId5"/>
              </a:buBlip>
            </a:pPr>
            <a:r>
              <a:rPr lang="pl-PL" b="1" dirty="0">
                <a:solidFill>
                  <a:schemeClr val="bg1"/>
                </a:solidFill>
              </a:rPr>
              <a:t>BODY POSITIONING</a:t>
            </a:r>
          </a:p>
        </p:txBody>
      </p:sp>
      <p:sp>
        <p:nvSpPr>
          <p:cNvPr id="25" name="Prostokąt 24">
            <a:extLst>
              <a:ext uri="{FF2B5EF4-FFF2-40B4-BE49-F238E27FC236}">
                <a16:creationId xmlns:a16="http://schemas.microsoft.com/office/drawing/2014/main" id="{92500E08-92EB-4BDA-8940-F0FE8889B335}"/>
              </a:ext>
            </a:extLst>
          </p:cNvPr>
          <p:cNvSpPr/>
          <p:nvPr/>
        </p:nvSpPr>
        <p:spPr>
          <a:xfrm>
            <a:off x="4554648" y="5207564"/>
            <a:ext cx="4445961" cy="369332"/>
          </a:xfrm>
          <a:prstGeom prst="rect">
            <a:avLst/>
          </a:prstGeom>
        </p:spPr>
        <p:txBody>
          <a:bodyPr wrap="none">
            <a:spAutoFit/>
          </a:bodyPr>
          <a:lstStyle/>
          <a:p>
            <a:pPr lvl="0"/>
            <a:r>
              <a:rPr lang="pl-PL" b="1" dirty="0">
                <a:solidFill>
                  <a:srgbClr val="FE7E01"/>
                </a:solidFill>
              </a:rPr>
              <a:t>SIGNALS OF NON VERBAL COMMUNICATION</a:t>
            </a:r>
          </a:p>
        </p:txBody>
      </p:sp>
      <p:pic>
        <p:nvPicPr>
          <p:cNvPr id="26" name="Obraz 4">
            <a:extLst>
              <a:ext uri="{FF2B5EF4-FFF2-40B4-BE49-F238E27FC236}">
                <a16:creationId xmlns:a16="http://schemas.microsoft.com/office/drawing/2014/main" id="{5FEEA0DC-72C6-C94F-9B80-12B6523572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0697" y="2412303"/>
            <a:ext cx="2117217" cy="2293351"/>
          </a:xfrm>
          <a:prstGeom prst="rect">
            <a:avLst/>
          </a:prstGeom>
        </p:spPr>
      </p:pic>
    </p:spTree>
    <p:extLst>
      <p:ext uri="{BB962C8B-B14F-4D97-AF65-F5344CB8AC3E}">
        <p14:creationId xmlns:p14="http://schemas.microsoft.com/office/powerpoint/2010/main" val="14567495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INTERPERSONAL COMMUNICATION</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38</a:t>
            </a:fld>
            <a:endParaRPr lang="en-US" altLang="pl-PL"/>
          </a:p>
        </p:txBody>
      </p:sp>
      <p:pic>
        <p:nvPicPr>
          <p:cNvPr id="7" name="Obraz 6">
            <a:extLst>
              <a:ext uri="{FF2B5EF4-FFF2-40B4-BE49-F238E27FC236}">
                <a16:creationId xmlns:a16="http://schemas.microsoft.com/office/drawing/2014/main" id="{0D0CD8AB-504F-42B6-95FC-450AE59D3A51}"/>
              </a:ext>
            </a:extLst>
          </p:cNvPr>
          <p:cNvPicPr preferRelativeResize="0">
            <a:picLocks/>
          </p:cNvPicPr>
          <p:nvPr/>
        </p:nvPicPr>
        <p:blipFill>
          <a:blip r:embed="rId2"/>
          <a:stretch>
            <a:fillRect/>
          </a:stretch>
        </p:blipFill>
        <p:spPr>
          <a:xfrm flipH="1">
            <a:off x="4151784" y="2420888"/>
            <a:ext cx="144015" cy="2736304"/>
          </a:xfrm>
          <a:prstGeom prst="rect">
            <a:avLst/>
          </a:prstGeom>
        </p:spPr>
      </p:pic>
      <p:sp>
        <p:nvSpPr>
          <p:cNvPr id="8" name="Prostokąt 7">
            <a:extLst>
              <a:ext uri="{FF2B5EF4-FFF2-40B4-BE49-F238E27FC236}">
                <a16:creationId xmlns:a16="http://schemas.microsoft.com/office/drawing/2014/main" id="{5B3FE175-34BF-45C9-A32A-A334B89916CB}"/>
              </a:ext>
            </a:extLst>
          </p:cNvPr>
          <p:cNvSpPr/>
          <p:nvPr/>
        </p:nvSpPr>
        <p:spPr>
          <a:xfrm>
            <a:off x="4669877" y="2574060"/>
            <a:ext cx="6466683" cy="2185214"/>
          </a:xfrm>
          <a:prstGeom prst="rect">
            <a:avLst/>
          </a:prstGeom>
        </p:spPr>
        <p:txBody>
          <a:bodyPr wrap="square">
            <a:spAutoFit/>
          </a:bodyPr>
          <a:lstStyle/>
          <a:p>
            <a:pPr>
              <a:spcBef>
                <a:spcPts val="600"/>
              </a:spcBef>
              <a:spcAft>
                <a:spcPts val="600"/>
              </a:spcAft>
            </a:pPr>
            <a:r>
              <a:rPr lang="pl-PL" sz="2000" b="1" dirty="0">
                <a:solidFill>
                  <a:srgbClr val="FFAC06"/>
                </a:solidFill>
              </a:rPr>
              <a:t>NON-VERBAL COMMUNICATION- BODY LANGUAGE</a:t>
            </a:r>
            <a:endParaRPr lang="pl-PL" sz="1600" b="1" dirty="0">
              <a:solidFill>
                <a:schemeClr val="tx1">
                  <a:lumMod val="75000"/>
                  <a:lumOff val="25000"/>
                </a:schemeClr>
              </a:solidFill>
            </a:endParaRPr>
          </a:p>
          <a:p>
            <a:pPr>
              <a:spcBef>
                <a:spcPts val="600"/>
              </a:spcBef>
              <a:spcAft>
                <a:spcPts val="600"/>
              </a:spcAft>
            </a:pPr>
            <a:r>
              <a:rPr lang="en-GB" sz="1600" b="1" dirty="0">
                <a:solidFill>
                  <a:schemeClr val="tx1">
                    <a:lumMod val="75000"/>
                    <a:lumOff val="25000"/>
                  </a:schemeClr>
                </a:solidFill>
              </a:rPr>
              <a:t>Signals of non-verbal communication in professional work are particularly visible in people working with other people, establishing contacts, listening and transmitting information.</a:t>
            </a:r>
          </a:p>
          <a:p>
            <a:pPr>
              <a:spcBef>
                <a:spcPts val="600"/>
              </a:spcBef>
              <a:spcAft>
                <a:spcPts val="600"/>
              </a:spcAft>
            </a:pPr>
            <a:r>
              <a:rPr lang="en-GB" sz="1600" b="1" dirty="0">
                <a:solidFill>
                  <a:schemeClr val="tx1">
                    <a:lumMod val="75000"/>
                    <a:lumOff val="25000"/>
                  </a:schemeClr>
                </a:solidFill>
              </a:rPr>
              <a:t>Performing the job of a waiter and trainer conducting training requires full awareness of the body's own speech, its reception from other people and the ability to control it.</a:t>
            </a:r>
            <a:endParaRPr lang="pl-PL" sz="1600" b="1" dirty="0">
              <a:solidFill>
                <a:schemeClr val="tx1">
                  <a:lumMod val="75000"/>
                  <a:lumOff val="25000"/>
                </a:schemeClr>
              </a:solidFill>
            </a:endParaRPr>
          </a:p>
        </p:txBody>
      </p:sp>
      <p:pic>
        <p:nvPicPr>
          <p:cNvPr id="9" name="Obraz 4">
            <a:extLst>
              <a:ext uri="{FF2B5EF4-FFF2-40B4-BE49-F238E27FC236}">
                <a16:creationId xmlns:a16="http://schemas.microsoft.com/office/drawing/2014/main" id="{2C95FDE1-5A40-3447-8006-B9F009AA17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7603" y="2420888"/>
            <a:ext cx="2400103" cy="2736304"/>
          </a:xfrm>
          <a:prstGeom prst="rect">
            <a:avLst/>
          </a:prstGeom>
        </p:spPr>
      </p:pic>
    </p:spTree>
    <p:extLst>
      <p:ext uri="{BB962C8B-B14F-4D97-AF65-F5344CB8AC3E}">
        <p14:creationId xmlns:p14="http://schemas.microsoft.com/office/powerpoint/2010/main" val="30726358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INTERPERSONAL COMMUNICATION</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39</a:t>
            </a:fld>
            <a:endParaRPr lang="en-US" altLang="pl-PL"/>
          </a:p>
        </p:txBody>
      </p:sp>
      <p:sp>
        <p:nvSpPr>
          <p:cNvPr id="8" name="Tytuł 4">
            <a:extLst>
              <a:ext uri="{FF2B5EF4-FFF2-40B4-BE49-F238E27FC236}">
                <a16:creationId xmlns:a16="http://schemas.microsoft.com/office/drawing/2014/main" id="{1E0F2298-F041-4B57-82F9-2742040A1B7C}"/>
              </a:ext>
            </a:extLst>
          </p:cNvPr>
          <p:cNvSpPr txBox="1">
            <a:spLocks/>
          </p:cNvSpPr>
          <p:nvPr/>
        </p:nvSpPr>
        <p:spPr bwMode="auto">
          <a:xfrm>
            <a:off x="5663952" y="2021992"/>
            <a:ext cx="6336704" cy="462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342900" indent="-342900" algn="l">
              <a:spcBef>
                <a:spcPts val="600"/>
              </a:spcBef>
              <a:spcAft>
                <a:spcPts val="600"/>
              </a:spcAft>
              <a:buBlip>
                <a:blip r:embed="rId2"/>
              </a:buBlip>
            </a:pPr>
            <a:r>
              <a:rPr lang="en-GB" altLang="pl-PL" sz="1700" dirty="0">
                <a:solidFill>
                  <a:schemeClr val="tx1">
                    <a:lumMod val="75000"/>
                    <a:lumOff val="25000"/>
                  </a:schemeClr>
                </a:solidFill>
              </a:rPr>
              <a:t>maintaining verbal communication (if you are showing the participants how to use a V knife, show with your facial expressions that you are comfortable with using it  ),</a:t>
            </a:r>
          </a:p>
          <a:p>
            <a:pPr marL="342900" indent="-342900" algn="l">
              <a:spcBef>
                <a:spcPts val="600"/>
              </a:spcBef>
              <a:spcAft>
                <a:spcPts val="600"/>
              </a:spcAft>
              <a:buBlip>
                <a:blip r:embed="rId2"/>
              </a:buBlip>
            </a:pPr>
            <a:r>
              <a:rPr lang="en-GB" altLang="pl-PL" sz="1700" dirty="0">
                <a:solidFill>
                  <a:schemeClr val="tx1">
                    <a:lumMod val="75000"/>
                    <a:lumOff val="25000"/>
                  </a:schemeClr>
                </a:solidFill>
              </a:rPr>
              <a:t>communicating attitudes and emotions (if the participants of the training are scared to show their sculptures to you then that means they do not accept you as a friendly person ),</a:t>
            </a:r>
          </a:p>
          <a:p>
            <a:pPr marL="342900" indent="-342900" algn="l">
              <a:spcBef>
                <a:spcPts val="600"/>
              </a:spcBef>
              <a:spcAft>
                <a:spcPts val="600"/>
              </a:spcAft>
              <a:buBlip>
                <a:blip r:embed="rId2"/>
              </a:buBlip>
            </a:pPr>
            <a:r>
              <a:rPr lang="en-GB" altLang="pl-PL" sz="1700" dirty="0">
                <a:solidFill>
                  <a:schemeClr val="tx1">
                    <a:lumMod val="75000"/>
                    <a:lumOff val="25000"/>
                  </a:schemeClr>
                </a:solidFill>
              </a:rPr>
              <a:t>self-presentation, (if you show the cutting of carrot cones, stand straight, do things efficiently and at the same time you explain and show what you do, it emphasises your professionalism as a trainer),</a:t>
            </a:r>
          </a:p>
          <a:p>
            <a:pPr marL="342900" indent="-342900" algn="l">
              <a:spcBef>
                <a:spcPts val="600"/>
              </a:spcBef>
              <a:spcAft>
                <a:spcPts val="600"/>
              </a:spcAft>
              <a:buBlip>
                <a:blip r:embed="rId2"/>
              </a:buBlip>
            </a:pPr>
            <a:r>
              <a:rPr lang="en-GB" altLang="pl-PL" sz="1700" dirty="0">
                <a:solidFill>
                  <a:schemeClr val="tx1">
                    <a:lumMod val="75000"/>
                    <a:lumOff val="25000"/>
                  </a:schemeClr>
                </a:solidFill>
              </a:rPr>
              <a:t>ritual (e.g. religious).</a:t>
            </a:r>
          </a:p>
          <a:p>
            <a:pPr>
              <a:spcBef>
                <a:spcPts val="600"/>
              </a:spcBef>
              <a:spcAft>
                <a:spcPts val="600"/>
              </a:spcAft>
            </a:pPr>
            <a:r>
              <a:rPr lang="pl-PL" altLang="pl-PL" sz="1800" b="1" dirty="0" err="1">
                <a:solidFill>
                  <a:srgbClr val="FF8803"/>
                </a:solidFill>
              </a:rPr>
              <a:t>When</a:t>
            </a:r>
            <a:r>
              <a:rPr lang="pl-PL" altLang="pl-PL" sz="1800" b="1" dirty="0">
                <a:solidFill>
                  <a:srgbClr val="FF8803"/>
                </a:solidFill>
              </a:rPr>
              <a:t> </a:t>
            </a:r>
            <a:r>
              <a:rPr lang="pl-PL" altLang="pl-PL" sz="1800" b="1" dirty="0" err="1">
                <a:solidFill>
                  <a:srgbClr val="FF8803"/>
                </a:solidFill>
              </a:rPr>
              <a:t>giving</a:t>
            </a:r>
            <a:r>
              <a:rPr lang="pl-PL" altLang="pl-PL" sz="1800" b="1" dirty="0">
                <a:solidFill>
                  <a:srgbClr val="FF8803"/>
                </a:solidFill>
              </a:rPr>
              <a:t> feedback body </a:t>
            </a:r>
            <a:r>
              <a:rPr lang="pl-PL" altLang="pl-PL" sz="1800" b="1" dirty="0" err="1">
                <a:solidFill>
                  <a:srgbClr val="FF8803"/>
                </a:solidFill>
              </a:rPr>
              <a:t>language</a:t>
            </a:r>
            <a:r>
              <a:rPr lang="pl-PL" altLang="pl-PL" sz="1800" b="1" dirty="0">
                <a:solidFill>
                  <a:srgbClr val="FF8803"/>
                </a:solidFill>
              </a:rPr>
              <a:t> </a:t>
            </a:r>
            <a:r>
              <a:rPr lang="pl-PL" altLang="pl-PL" sz="1800" b="1" dirty="0" err="1">
                <a:solidFill>
                  <a:srgbClr val="FF8803"/>
                </a:solidFill>
              </a:rPr>
              <a:t>serves</a:t>
            </a:r>
            <a:r>
              <a:rPr lang="pl-PL" altLang="pl-PL" sz="1800" b="1" dirty="0">
                <a:solidFill>
                  <a:srgbClr val="FF8803"/>
                </a:solidFill>
              </a:rPr>
              <a:t> the same </a:t>
            </a:r>
            <a:r>
              <a:rPr lang="pl-PL" altLang="pl-PL" sz="1800" b="1" dirty="0" err="1">
                <a:solidFill>
                  <a:srgbClr val="FF8803"/>
                </a:solidFill>
              </a:rPr>
              <a:t>purpose</a:t>
            </a:r>
            <a:r>
              <a:rPr lang="pl-PL" altLang="pl-PL" sz="1800" b="1" dirty="0">
                <a:solidFill>
                  <a:srgbClr val="FF8803"/>
                </a:solidFill>
              </a:rPr>
              <a:t> as </a:t>
            </a:r>
            <a:r>
              <a:rPr lang="pl-PL" altLang="pl-PL" sz="1800" b="1" dirty="0" err="1">
                <a:solidFill>
                  <a:srgbClr val="FF8803"/>
                </a:solidFill>
              </a:rPr>
              <a:t>when</a:t>
            </a:r>
            <a:r>
              <a:rPr lang="pl-PL" altLang="pl-PL" sz="1800" b="1" dirty="0">
                <a:solidFill>
                  <a:srgbClr val="FF8803"/>
                </a:solidFill>
              </a:rPr>
              <a:t> </a:t>
            </a:r>
            <a:r>
              <a:rPr lang="pl-PL" altLang="pl-PL" sz="1800" b="1" dirty="0" err="1">
                <a:solidFill>
                  <a:srgbClr val="FF8803"/>
                </a:solidFill>
              </a:rPr>
              <a:t>giving</a:t>
            </a:r>
            <a:r>
              <a:rPr lang="pl-PL" altLang="pl-PL" sz="1800" b="1" dirty="0">
                <a:solidFill>
                  <a:srgbClr val="FF8803"/>
                </a:solidFill>
              </a:rPr>
              <a:t> </a:t>
            </a:r>
            <a:r>
              <a:rPr lang="pl-PL" altLang="pl-PL" sz="1800" b="1" dirty="0" err="1">
                <a:solidFill>
                  <a:srgbClr val="FF8803"/>
                </a:solidFill>
              </a:rPr>
              <a:t>messages</a:t>
            </a:r>
            <a:endParaRPr lang="pl-PL" altLang="pl-PL" sz="1800" b="1" dirty="0">
              <a:solidFill>
                <a:srgbClr val="FF8803"/>
              </a:solidFill>
            </a:endParaRPr>
          </a:p>
        </p:txBody>
      </p:sp>
      <p:sp>
        <p:nvSpPr>
          <p:cNvPr id="9" name="Prostokąt 8">
            <a:extLst>
              <a:ext uri="{FF2B5EF4-FFF2-40B4-BE49-F238E27FC236}">
                <a16:creationId xmlns:a16="http://schemas.microsoft.com/office/drawing/2014/main" id="{5BE1A8D2-596A-40C0-9213-0C88F5B5D132}"/>
              </a:ext>
            </a:extLst>
          </p:cNvPr>
          <p:cNvSpPr/>
          <p:nvPr/>
        </p:nvSpPr>
        <p:spPr>
          <a:xfrm>
            <a:off x="5231904" y="1440000"/>
            <a:ext cx="6973205" cy="566737"/>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Trójkąt prostokątny 9">
            <a:extLst>
              <a:ext uri="{FF2B5EF4-FFF2-40B4-BE49-F238E27FC236}">
                <a16:creationId xmlns:a16="http://schemas.microsoft.com/office/drawing/2014/main" id="{0277C24E-E3C9-42ED-8B67-D21CD16DABEE}"/>
              </a:ext>
            </a:extLst>
          </p:cNvPr>
          <p:cNvSpPr/>
          <p:nvPr/>
        </p:nvSpPr>
        <p:spPr>
          <a:xfrm rot="10800000">
            <a:off x="5231904" y="1995376"/>
            <a:ext cx="265074" cy="221810"/>
          </a:xfrm>
          <a:prstGeom prst="rtTriangle">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sp>
        <p:nvSpPr>
          <p:cNvPr id="11" name="Tytuł 4">
            <a:extLst>
              <a:ext uri="{FF2B5EF4-FFF2-40B4-BE49-F238E27FC236}">
                <a16:creationId xmlns:a16="http://schemas.microsoft.com/office/drawing/2014/main" id="{FCEEB960-C68D-4D95-9C73-CBA427084470}"/>
              </a:ext>
            </a:extLst>
          </p:cNvPr>
          <p:cNvSpPr>
            <a:spLocks noGrp="1"/>
          </p:cNvSpPr>
          <p:nvPr>
            <p:ph type="title"/>
          </p:nvPr>
        </p:nvSpPr>
        <p:spPr>
          <a:xfrm>
            <a:off x="5519936" y="1438893"/>
            <a:ext cx="6660664" cy="549947"/>
          </a:xfrm>
        </p:spPr>
        <p:txBody>
          <a:bodyPr/>
          <a:lstStyle/>
          <a:p>
            <a:pPr>
              <a:spcAft>
                <a:spcPts val="600"/>
              </a:spcAft>
            </a:pPr>
            <a:r>
              <a:rPr lang="pl-PL" sz="2000" b="1" dirty="0">
                <a:solidFill>
                  <a:schemeClr val="bg1"/>
                </a:solidFill>
              </a:rPr>
              <a:t>THE MEANING OF NON-VERBAL COMMUNICATION</a:t>
            </a:r>
          </a:p>
        </p:txBody>
      </p:sp>
      <p:pic>
        <p:nvPicPr>
          <p:cNvPr id="12" name="Obraz 5">
            <a:extLst>
              <a:ext uri="{FF2B5EF4-FFF2-40B4-BE49-F238E27FC236}">
                <a16:creationId xmlns:a16="http://schemas.microsoft.com/office/drawing/2014/main" id="{BE4EEED9-2286-D54A-BD87-7EB6128A7593}"/>
              </a:ext>
            </a:extLst>
          </p:cNvPr>
          <p:cNvPicPr>
            <a:picLocks noChangeAspect="1"/>
          </p:cNvPicPr>
          <p:nvPr/>
        </p:nvPicPr>
        <p:blipFill rotWithShape="1">
          <a:blip r:embed="rId3">
            <a:extLst>
              <a:ext uri="{28A0092B-C50C-407E-A947-70E740481C1C}">
                <a14:useLocalDpi xmlns:a14="http://schemas.microsoft.com/office/drawing/2010/main" val="0"/>
              </a:ext>
            </a:extLst>
          </a:blip>
          <a:srcRect l="12002" r="28533"/>
          <a:stretch/>
        </p:blipFill>
        <p:spPr>
          <a:xfrm>
            <a:off x="-2392" y="1438893"/>
            <a:ext cx="5234296" cy="5866442"/>
          </a:xfrm>
          <a:prstGeom prst="rect">
            <a:avLst/>
          </a:prstGeom>
        </p:spPr>
      </p:pic>
    </p:spTree>
    <p:extLst>
      <p:ext uri="{BB962C8B-B14F-4D97-AF65-F5344CB8AC3E}">
        <p14:creationId xmlns:p14="http://schemas.microsoft.com/office/powerpoint/2010/main" val="3251436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DBF12B67-BD6B-4B4D-8C5D-DF21C560CC1C}"/>
              </a:ext>
            </a:extLst>
          </p:cNvPr>
          <p:cNvPicPr>
            <a:picLocks noChangeAspect="1"/>
          </p:cNvPicPr>
          <p:nvPr/>
        </p:nvPicPr>
        <p:blipFill rotWithShape="1">
          <a:blip r:embed="rId2">
            <a:extLst>
              <a:ext uri="{28A0092B-C50C-407E-A947-70E740481C1C}">
                <a14:useLocalDpi xmlns:a14="http://schemas.microsoft.com/office/drawing/2010/main" val="0"/>
              </a:ext>
            </a:extLst>
          </a:blip>
          <a:srcRect l="12807" r="6061"/>
          <a:stretch/>
        </p:blipFill>
        <p:spPr>
          <a:xfrm>
            <a:off x="0" y="1773868"/>
            <a:ext cx="4818454" cy="3959385"/>
          </a:xfrm>
          <a:prstGeom prst="rect">
            <a:avLst/>
          </a:prstGeom>
        </p:spPr>
      </p:pic>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842570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WHAT IS A CAREER PATH ? </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4</a:t>
            </a:fld>
            <a:endParaRPr lang="en-US" altLang="pl-PL"/>
          </a:p>
        </p:txBody>
      </p:sp>
      <p:pic>
        <p:nvPicPr>
          <p:cNvPr id="8" name="Obraz 7">
            <a:extLst>
              <a:ext uri="{FF2B5EF4-FFF2-40B4-BE49-F238E27FC236}">
                <a16:creationId xmlns:a16="http://schemas.microsoft.com/office/drawing/2014/main" id="{28F6B499-3702-461B-B449-B82C31D8DC6E}"/>
              </a:ext>
            </a:extLst>
          </p:cNvPr>
          <p:cNvPicPr>
            <a:picLocks noChangeAspect="1"/>
          </p:cNvPicPr>
          <p:nvPr/>
        </p:nvPicPr>
        <p:blipFill>
          <a:blip r:embed="rId3"/>
          <a:stretch>
            <a:fillRect/>
          </a:stretch>
        </p:blipFill>
        <p:spPr>
          <a:xfrm flipH="1">
            <a:off x="4818453" y="1773871"/>
            <a:ext cx="234498" cy="3959385"/>
          </a:xfrm>
          <a:prstGeom prst="rect">
            <a:avLst/>
          </a:prstGeom>
        </p:spPr>
      </p:pic>
      <p:sp>
        <p:nvSpPr>
          <p:cNvPr id="12" name="Podtytuł 2">
            <a:extLst>
              <a:ext uri="{FF2B5EF4-FFF2-40B4-BE49-F238E27FC236}">
                <a16:creationId xmlns:a16="http://schemas.microsoft.com/office/drawing/2014/main" id="{01B7DEFF-8A83-4613-B9A6-BFAAAB1D1866}"/>
              </a:ext>
            </a:extLst>
          </p:cNvPr>
          <p:cNvSpPr txBox="1">
            <a:spLocks/>
          </p:cNvSpPr>
          <p:nvPr/>
        </p:nvSpPr>
        <p:spPr bwMode="auto">
          <a:xfrm>
            <a:off x="5303912" y="2492896"/>
            <a:ext cx="6048672"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4000"/>
              </a:lnSpc>
              <a:spcAft>
                <a:spcPts val="600"/>
              </a:spcAft>
              <a:buNone/>
            </a:pPr>
            <a:r>
              <a:rPr lang="pl-PL" sz="2000" b="1" dirty="0">
                <a:solidFill>
                  <a:srgbClr val="FF8803"/>
                </a:solidFill>
              </a:rPr>
              <a:t>CAREER PATH : ADULT</a:t>
            </a:r>
            <a:endParaRPr lang="pl-PL" sz="2000" dirty="0">
              <a:solidFill>
                <a:schemeClr val="tx1">
                  <a:lumMod val="75000"/>
                  <a:lumOff val="25000"/>
                </a:schemeClr>
              </a:solidFill>
            </a:endParaRPr>
          </a:p>
          <a:p>
            <a:pPr marL="0" indent="0">
              <a:lnSpc>
                <a:spcPct val="114000"/>
              </a:lnSpc>
              <a:spcAft>
                <a:spcPts val="600"/>
              </a:spcAft>
              <a:buNone/>
            </a:pPr>
            <a:r>
              <a:rPr lang="en-GB" sz="1800" dirty="0">
                <a:solidFill>
                  <a:schemeClr val="tx1">
                    <a:lumMod val="75000"/>
                    <a:lumOff val="25000"/>
                  </a:schemeClr>
                </a:solidFill>
              </a:rPr>
              <a:t>An adult learner decides about his professional career, which usually includes:</a:t>
            </a:r>
          </a:p>
          <a:p>
            <a:pPr>
              <a:lnSpc>
                <a:spcPct val="114000"/>
              </a:lnSpc>
              <a:spcAft>
                <a:spcPts val="600"/>
              </a:spcAft>
              <a:buBlip>
                <a:blip r:embed="rId4"/>
              </a:buBlip>
            </a:pPr>
            <a:r>
              <a:rPr lang="en-GB" sz="1800" dirty="0">
                <a:solidFill>
                  <a:schemeClr val="tx1">
                    <a:lumMod val="75000"/>
                    <a:lumOff val="25000"/>
                  </a:schemeClr>
                </a:solidFill>
              </a:rPr>
              <a:t>adjusting qualifications to the actual requirements related to the job position,</a:t>
            </a:r>
          </a:p>
          <a:p>
            <a:pPr>
              <a:lnSpc>
                <a:spcPct val="114000"/>
              </a:lnSpc>
              <a:spcAft>
                <a:spcPts val="600"/>
              </a:spcAft>
              <a:buBlip>
                <a:blip r:embed="rId4"/>
              </a:buBlip>
            </a:pPr>
            <a:r>
              <a:rPr lang="en-GB" sz="1800" dirty="0">
                <a:solidFill>
                  <a:schemeClr val="tx1">
                    <a:lumMod val="75000"/>
                    <a:lumOff val="25000"/>
                  </a:schemeClr>
                </a:solidFill>
              </a:rPr>
              <a:t>extending qualifications to improve their work experience.</a:t>
            </a:r>
            <a:endParaRPr lang="pl-PL" sz="1800" dirty="0">
              <a:solidFill>
                <a:schemeClr val="tx1">
                  <a:lumMod val="75000"/>
                  <a:lumOff val="25000"/>
                </a:schemeClr>
              </a:solidFill>
            </a:endParaRPr>
          </a:p>
        </p:txBody>
      </p:sp>
    </p:spTree>
    <p:extLst>
      <p:ext uri="{BB962C8B-B14F-4D97-AF65-F5344CB8AC3E}">
        <p14:creationId xmlns:p14="http://schemas.microsoft.com/office/powerpoint/2010/main" val="6428254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INTERPERSONAL COMMUNICATION</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40</a:t>
            </a:fld>
            <a:endParaRPr lang="en-US" altLang="pl-PL"/>
          </a:p>
        </p:txBody>
      </p:sp>
      <p:sp>
        <p:nvSpPr>
          <p:cNvPr id="6" name="Symbol zastępczy zawartości 2">
            <a:extLst>
              <a:ext uri="{FF2B5EF4-FFF2-40B4-BE49-F238E27FC236}">
                <a16:creationId xmlns:a16="http://schemas.microsoft.com/office/drawing/2014/main" id="{9122F694-97D9-441D-BBB5-49E79D7C86C1}"/>
              </a:ext>
            </a:extLst>
          </p:cNvPr>
          <p:cNvSpPr txBox="1">
            <a:spLocks/>
          </p:cNvSpPr>
          <p:nvPr/>
        </p:nvSpPr>
        <p:spPr>
          <a:xfrm>
            <a:off x="2212871" y="1196752"/>
            <a:ext cx="6824758" cy="43204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Aft>
                <a:spcPts val="1200"/>
              </a:spcAft>
              <a:buFont typeface="Arial" panose="020B0604020202020204" pitchFamily="34" charset="0"/>
              <a:buNone/>
            </a:pPr>
            <a:endParaRPr lang="pl-PL" sz="2000" dirty="0">
              <a:solidFill>
                <a:prstClr val="black"/>
              </a:solidFill>
            </a:endParaRPr>
          </a:p>
          <a:p>
            <a:pPr marL="400050" lvl="1" indent="0">
              <a:buFont typeface="Arial" panose="020B0604020202020204" pitchFamily="34" charset="0"/>
              <a:buNone/>
            </a:pPr>
            <a:endParaRPr lang="pl-PL" dirty="0">
              <a:solidFill>
                <a:prstClr val="black"/>
              </a:solidFill>
            </a:endParaRPr>
          </a:p>
        </p:txBody>
      </p:sp>
      <p:sp>
        <p:nvSpPr>
          <p:cNvPr id="20" name="Prostokąt: jeden ścięty róg 19">
            <a:extLst>
              <a:ext uri="{FF2B5EF4-FFF2-40B4-BE49-F238E27FC236}">
                <a16:creationId xmlns:a16="http://schemas.microsoft.com/office/drawing/2014/main" id="{437CF451-428E-43F7-9625-8A4104B15C60}"/>
              </a:ext>
            </a:extLst>
          </p:cNvPr>
          <p:cNvSpPr/>
          <p:nvPr/>
        </p:nvSpPr>
        <p:spPr>
          <a:xfrm>
            <a:off x="5918856" y="1628800"/>
            <a:ext cx="2854197" cy="4235064"/>
          </a:xfrm>
          <a:prstGeom prst="snip1Rect">
            <a:avLst/>
          </a:prstGeom>
          <a:solidFill>
            <a:srgbClr val="FE5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BA103"/>
              </a:solidFill>
            </a:endParaRPr>
          </a:p>
        </p:txBody>
      </p:sp>
      <p:sp>
        <p:nvSpPr>
          <p:cNvPr id="21" name="Prostokąt: jeden ścięty róg 20">
            <a:extLst>
              <a:ext uri="{FF2B5EF4-FFF2-40B4-BE49-F238E27FC236}">
                <a16:creationId xmlns:a16="http://schemas.microsoft.com/office/drawing/2014/main" id="{773009E4-5694-4192-8B15-D0A337AFD286}"/>
              </a:ext>
            </a:extLst>
          </p:cNvPr>
          <p:cNvSpPr/>
          <p:nvPr/>
        </p:nvSpPr>
        <p:spPr>
          <a:xfrm>
            <a:off x="8832304" y="1642208"/>
            <a:ext cx="2844800" cy="4235064"/>
          </a:xfrm>
          <a:prstGeom prst="snip1Rect">
            <a:avLst/>
          </a:prstGeom>
          <a:solidFill>
            <a:srgbClr val="F44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Prostokąt: jeden ścięty róg 21">
            <a:extLst>
              <a:ext uri="{FF2B5EF4-FFF2-40B4-BE49-F238E27FC236}">
                <a16:creationId xmlns:a16="http://schemas.microsoft.com/office/drawing/2014/main" id="{97784814-0B2C-4A4D-A412-B2A6140FE937}"/>
              </a:ext>
            </a:extLst>
          </p:cNvPr>
          <p:cNvSpPr/>
          <p:nvPr/>
        </p:nvSpPr>
        <p:spPr>
          <a:xfrm>
            <a:off x="2999656" y="1628800"/>
            <a:ext cx="2849116" cy="4235064"/>
          </a:xfrm>
          <a:prstGeom prst="snip1Rect">
            <a:avLst/>
          </a:prstGeom>
          <a:solidFill>
            <a:srgbClr val="FE7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Podtytuł 2">
            <a:extLst>
              <a:ext uri="{FF2B5EF4-FFF2-40B4-BE49-F238E27FC236}">
                <a16:creationId xmlns:a16="http://schemas.microsoft.com/office/drawing/2014/main" id="{9260E1FC-7A61-4583-9661-FAA68626199D}"/>
              </a:ext>
            </a:extLst>
          </p:cNvPr>
          <p:cNvSpPr>
            <a:spLocks noGrp="1"/>
          </p:cNvSpPr>
          <p:nvPr>
            <p:ph idx="1"/>
          </p:nvPr>
        </p:nvSpPr>
        <p:spPr>
          <a:xfrm>
            <a:off x="3146342" y="3058325"/>
            <a:ext cx="2555745" cy="2016224"/>
          </a:xfrm>
        </p:spPr>
        <p:txBody>
          <a:bodyPr/>
          <a:lstStyle/>
          <a:p>
            <a:pPr marL="0" indent="0">
              <a:buNone/>
            </a:pPr>
            <a:r>
              <a:rPr lang="en-GB" sz="1600" b="1" dirty="0">
                <a:solidFill>
                  <a:schemeClr val="bg1"/>
                </a:solidFill>
              </a:rPr>
              <a:t>The meanings of the same gestures may differ in different cultures. So if you meet a Thai Chef his hands put together are a sign of respect not prayer.  </a:t>
            </a:r>
            <a:endParaRPr lang="pl-PL" sz="1600" b="1" dirty="0">
              <a:solidFill>
                <a:schemeClr val="bg1"/>
              </a:solidFill>
            </a:endParaRPr>
          </a:p>
        </p:txBody>
      </p:sp>
      <p:sp>
        <p:nvSpPr>
          <p:cNvPr id="24" name="Prostokąt 23">
            <a:extLst>
              <a:ext uri="{FF2B5EF4-FFF2-40B4-BE49-F238E27FC236}">
                <a16:creationId xmlns:a16="http://schemas.microsoft.com/office/drawing/2014/main" id="{52D5A8D8-991B-4741-BAB7-5CEB8DAA3EC9}"/>
              </a:ext>
            </a:extLst>
          </p:cNvPr>
          <p:cNvSpPr/>
          <p:nvPr/>
        </p:nvSpPr>
        <p:spPr>
          <a:xfrm>
            <a:off x="444491" y="4335848"/>
            <a:ext cx="2365264" cy="646331"/>
          </a:xfrm>
          <a:prstGeom prst="rect">
            <a:avLst/>
          </a:prstGeom>
        </p:spPr>
        <p:txBody>
          <a:bodyPr wrap="square">
            <a:spAutoFit/>
          </a:bodyPr>
          <a:lstStyle/>
          <a:p>
            <a:pPr algn="ctr"/>
            <a:r>
              <a:rPr lang="en-GB" b="1" dirty="0">
                <a:solidFill>
                  <a:schemeClr val="tx1">
                    <a:lumMod val="75000"/>
                    <a:lumOff val="25000"/>
                  </a:schemeClr>
                </a:solidFill>
              </a:rPr>
              <a:t>CONTEXT READING OF NON-VERBAL SIGNALS</a:t>
            </a:r>
            <a:endParaRPr lang="pl-PL" b="1" dirty="0">
              <a:solidFill>
                <a:schemeClr val="tx1">
                  <a:lumMod val="75000"/>
                  <a:lumOff val="25000"/>
                </a:schemeClr>
              </a:solidFill>
            </a:endParaRPr>
          </a:p>
        </p:txBody>
      </p:sp>
      <p:sp>
        <p:nvSpPr>
          <p:cNvPr id="25" name="Prostokąt 24">
            <a:extLst>
              <a:ext uri="{FF2B5EF4-FFF2-40B4-BE49-F238E27FC236}">
                <a16:creationId xmlns:a16="http://schemas.microsoft.com/office/drawing/2014/main" id="{B10C783F-5D8D-4729-BE56-850ACFAF8379}"/>
              </a:ext>
            </a:extLst>
          </p:cNvPr>
          <p:cNvSpPr/>
          <p:nvPr/>
        </p:nvSpPr>
        <p:spPr>
          <a:xfrm>
            <a:off x="2999657" y="2151671"/>
            <a:ext cx="2851660" cy="62476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t>CULTURAL CONTEXT</a:t>
            </a:r>
          </a:p>
        </p:txBody>
      </p:sp>
      <p:sp>
        <p:nvSpPr>
          <p:cNvPr id="26" name="Prostokąt 25">
            <a:extLst>
              <a:ext uri="{FF2B5EF4-FFF2-40B4-BE49-F238E27FC236}">
                <a16:creationId xmlns:a16="http://schemas.microsoft.com/office/drawing/2014/main" id="{716460A3-6718-48A0-8D58-4C6F1AF80181}"/>
              </a:ext>
            </a:extLst>
          </p:cNvPr>
          <p:cNvSpPr/>
          <p:nvPr/>
        </p:nvSpPr>
        <p:spPr>
          <a:xfrm>
            <a:off x="5918856" y="2151671"/>
            <a:ext cx="2854197" cy="62476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l-PL" b="1" dirty="0"/>
              <a:t>SITUATIONAL CONTEXT</a:t>
            </a:r>
          </a:p>
        </p:txBody>
      </p:sp>
      <p:sp>
        <p:nvSpPr>
          <p:cNvPr id="27" name="Prostokąt 26">
            <a:extLst>
              <a:ext uri="{FF2B5EF4-FFF2-40B4-BE49-F238E27FC236}">
                <a16:creationId xmlns:a16="http://schemas.microsoft.com/office/drawing/2014/main" id="{2B9E088D-D1A3-46DF-8892-DC8CF141FAEE}"/>
              </a:ext>
            </a:extLst>
          </p:cNvPr>
          <p:cNvSpPr/>
          <p:nvPr/>
        </p:nvSpPr>
        <p:spPr>
          <a:xfrm>
            <a:off x="8832304" y="2151671"/>
            <a:ext cx="2842255" cy="62476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t>CONTEXT OF MUTUAL COMPOUNDS</a:t>
            </a:r>
          </a:p>
        </p:txBody>
      </p:sp>
      <p:sp>
        <p:nvSpPr>
          <p:cNvPr id="28" name="Podtytuł 2">
            <a:extLst>
              <a:ext uri="{FF2B5EF4-FFF2-40B4-BE49-F238E27FC236}">
                <a16:creationId xmlns:a16="http://schemas.microsoft.com/office/drawing/2014/main" id="{472A2360-5903-4BE1-8862-D14574CF2A97}"/>
              </a:ext>
            </a:extLst>
          </p:cNvPr>
          <p:cNvSpPr txBox="1">
            <a:spLocks/>
          </p:cNvSpPr>
          <p:nvPr/>
        </p:nvSpPr>
        <p:spPr bwMode="auto">
          <a:xfrm>
            <a:off x="6109191" y="2941565"/>
            <a:ext cx="2473525" cy="259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600" b="1" dirty="0">
                <a:solidFill>
                  <a:schemeClr val="bg1"/>
                </a:solidFill>
              </a:rPr>
              <a:t>Many non-verbal signals change their meaning depending on the situation in which the sender is located, </a:t>
            </a:r>
            <a:r>
              <a:rPr lang="en-GB" sz="1600" b="1" dirty="0" err="1">
                <a:solidFill>
                  <a:schemeClr val="bg1"/>
                </a:solidFill>
              </a:rPr>
              <a:t>eg</a:t>
            </a:r>
            <a:r>
              <a:rPr lang="en-GB" sz="1600" b="1" dirty="0">
                <a:solidFill>
                  <a:schemeClr val="bg1"/>
                </a:solidFill>
              </a:rPr>
              <a:t> a strong punch of a knife into a watermelon can be a sign of aggression or the fact that the watermelon has a very hard skin </a:t>
            </a:r>
            <a:endParaRPr lang="pl-PL" sz="1600" b="1" dirty="0">
              <a:solidFill>
                <a:schemeClr val="bg1"/>
              </a:solidFill>
            </a:endParaRPr>
          </a:p>
        </p:txBody>
      </p:sp>
      <p:sp>
        <p:nvSpPr>
          <p:cNvPr id="29" name="Podtytuł 2">
            <a:extLst>
              <a:ext uri="{FF2B5EF4-FFF2-40B4-BE49-F238E27FC236}">
                <a16:creationId xmlns:a16="http://schemas.microsoft.com/office/drawing/2014/main" id="{1F1D686D-B683-4AF2-86B3-50EA2EB074CC}"/>
              </a:ext>
            </a:extLst>
          </p:cNvPr>
          <p:cNvSpPr txBox="1">
            <a:spLocks/>
          </p:cNvSpPr>
          <p:nvPr/>
        </p:nvSpPr>
        <p:spPr bwMode="auto">
          <a:xfrm>
            <a:off x="9002419" y="3064073"/>
            <a:ext cx="2579136" cy="2471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600" b="1" dirty="0">
                <a:solidFill>
                  <a:schemeClr val="bg1"/>
                </a:solidFill>
              </a:rPr>
              <a:t>If the interpretation of the words confirms several non-verbal signals, they become more unambiguous and reliable.  Therefore, if you like a participants sculpture emphasise it with a smile</a:t>
            </a:r>
            <a:endParaRPr lang="pl-PL" sz="1600" b="1" dirty="0">
              <a:solidFill>
                <a:schemeClr val="bg1"/>
              </a:solidFill>
            </a:endParaRPr>
          </a:p>
        </p:txBody>
      </p:sp>
      <p:pic>
        <p:nvPicPr>
          <p:cNvPr id="30" name="Obraz 29">
            <a:extLst>
              <a:ext uri="{FF2B5EF4-FFF2-40B4-BE49-F238E27FC236}">
                <a16:creationId xmlns:a16="http://schemas.microsoft.com/office/drawing/2014/main" id="{D1328AE0-E1AB-4559-87E0-370DD833AE68}"/>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94810" y="2564904"/>
            <a:ext cx="1581469" cy="1581469"/>
          </a:xfrm>
          <a:prstGeom prst="rect">
            <a:avLst/>
          </a:prstGeom>
        </p:spPr>
      </p:pic>
    </p:spTree>
    <p:extLst>
      <p:ext uri="{BB962C8B-B14F-4D97-AF65-F5344CB8AC3E}">
        <p14:creationId xmlns:p14="http://schemas.microsoft.com/office/powerpoint/2010/main" val="15185123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INTERPERSONAL COMMUNICATION</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41</a:t>
            </a:fld>
            <a:endParaRPr lang="en-US" altLang="pl-PL"/>
          </a:p>
        </p:txBody>
      </p:sp>
      <p:grpSp>
        <p:nvGrpSpPr>
          <p:cNvPr id="7" name="Grupa 6">
            <a:extLst>
              <a:ext uri="{FF2B5EF4-FFF2-40B4-BE49-F238E27FC236}">
                <a16:creationId xmlns:a16="http://schemas.microsoft.com/office/drawing/2014/main" id="{C5FCE358-CEE4-4D2D-A6B8-727A0BB40A27}"/>
              </a:ext>
            </a:extLst>
          </p:cNvPr>
          <p:cNvGrpSpPr/>
          <p:nvPr/>
        </p:nvGrpSpPr>
        <p:grpSpPr>
          <a:xfrm>
            <a:off x="1559496" y="1124744"/>
            <a:ext cx="8856984" cy="5231603"/>
            <a:chOff x="4224487" y="1318219"/>
            <a:chExt cx="6000614" cy="4853047"/>
          </a:xfrm>
        </p:grpSpPr>
        <p:sp>
          <p:nvSpPr>
            <p:cNvPr id="8" name="Prostokąt 7">
              <a:extLst>
                <a:ext uri="{FF2B5EF4-FFF2-40B4-BE49-F238E27FC236}">
                  <a16:creationId xmlns:a16="http://schemas.microsoft.com/office/drawing/2014/main" id="{FC88AB55-08AF-473E-B689-E4236AC4B9BA}"/>
                </a:ext>
              </a:extLst>
            </p:cNvPr>
            <p:cNvSpPr/>
            <p:nvPr/>
          </p:nvSpPr>
          <p:spPr>
            <a:xfrm>
              <a:off x="4224487" y="1842510"/>
              <a:ext cx="6000614" cy="3955733"/>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9" name="Prostokąt 8">
              <a:extLst>
                <a:ext uri="{FF2B5EF4-FFF2-40B4-BE49-F238E27FC236}">
                  <a16:creationId xmlns:a16="http://schemas.microsoft.com/office/drawing/2014/main" id="{220D6B7C-9558-4DC0-91D6-605CC06BBEC4}"/>
                </a:ext>
              </a:extLst>
            </p:cNvPr>
            <p:cNvSpPr/>
            <p:nvPr/>
          </p:nvSpPr>
          <p:spPr>
            <a:xfrm>
              <a:off x="4224487" y="1318219"/>
              <a:ext cx="6000614" cy="524291"/>
            </a:xfrm>
            <a:prstGeom prst="rect">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Trójkąt prostokątny 9">
              <a:extLst>
                <a:ext uri="{FF2B5EF4-FFF2-40B4-BE49-F238E27FC236}">
                  <a16:creationId xmlns:a16="http://schemas.microsoft.com/office/drawing/2014/main" id="{4A68BA3C-BC30-48AB-916B-DD0BB1208DDF}"/>
                </a:ext>
              </a:extLst>
            </p:cNvPr>
            <p:cNvSpPr/>
            <p:nvPr/>
          </p:nvSpPr>
          <p:spPr>
            <a:xfrm rot="10800000">
              <a:off x="9932388" y="5798239"/>
              <a:ext cx="292712" cy="373027"/>
            </a:xfrm>
            <a:prstGeom prst="rtTriangle">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grpSp>
      <p:sp>
        <p:nvSpPr>
          <p:cNvPr id="11" name="Prostokąt 10">
            <a:extLst>
              <a:ext uri="{FF2B5EF4-FFF2-40B4-BE49-F238E27FC236}">
                <a16:creationId xmlns:a16="http://schemas.microsoft.com/office/drawing/2014/main" id="{93756FBA-F999-463F-9952-7A07FDE2DD21}"/>
              </a:ext>
            </a:extLst>
          </p:cNvPr>
          <p:cNvSpPr/>
          <p:nvPr/>
        </p:nvSpPr>
        <p:spPr>
          <a:xfrm>
            <a:off x="1728074" y="1228690"/>
            <a:ext cx="8424936" cy="400110"/>
          </a:xfrm>
          <a:prstGeom prst="rect">
            <a:avLst/>
          </a:prstGeom>
        </p:spPr>
        <p:txBody>
          <a:bodyPr wrap="square">
            <a:spAutoFit/>
          </a:bodyPr>
          <a:lstStyle/>
          <a:p>
            <a:pPr algn="ctr"/>
            <a:r>
              <a:rPr lang="pl-PL" sz="2000" b="1" dirty="0">
                <a:solidFill>
                  <a:srgbClr val="FD7E01"/>
                </a:solidFill>
              </a:rPr>
              <a:t>READING BODY LANGUAGE</a:t>
            </a:r>
          </a:p>
        </p:txBody>
      </p:sp>
      <p:graphicFrame>
        <p:nvGraphicFramePr>
          <p:cNvPr id="12" name="Tabela 11">
            <a:extLst>
              <a:ext uri="{FF2B5EF4-FFF2-40B4-BE49-F238E27FC236}">
                <a16:creationId xmlns:a16="http://schemas.microsoft.com/office/drawing/2014/main" id="{8B9F94AC-9750-44C4-8A55-18B4F8BD19C2}"/>
              </a:ext>
            </a:extLst>
          </p:cNvPr>
          <p:cNvGraphicFramePr>
            <a:graphicFrameLocks noGrp="1"/>
          </p:cNvGraphicFramePr>
          <p:nvPr>
            <p:extLst>
              <p:ext uri="{D42A27DB-BD31-4B8C-83A1-F6EECF244321}">
                <p14:modId xmlns:p14="http://schemas.microsoft.com/office/powerpoint/2010/main" val="2006434400"/>
              </p:ext>
            </p:extLst>
          </p:nvPr>
        </p:nvGraphicFramePr>
        <p:xfrm>
          <a:off x="1686475" y="1757005"/>
          <a:ext cx="8585990" cy="4152072"/>
        </p:xfrm>
        <a:graphic>
          <a:graphicData uri="http://schemas.openxmlformats.org/drawingml/2006/table">
            <a:tbl>
              <a:tblPr firstRow="1" bandRow="1">
                <a:tableStyleId>{2D5ABB26-0587-4C30-8999-92F81FD0307C}</a:tableStyleId>
              </a:tblPr>
              <a:tblGrid>
                <a:gridCol w="1433159">
                  <a:extLst>
                    <a:ext uri="{9D8B030D-6E8A-4147-A177-3AD203B41FA5}">
                      <a16:colId xmlns:a16="http://schemas.microsoft.com/office/drawing/2014/main" val="20000"/>
                    </a:ext>
                  </a:extLst>
                </a:gridCol>
                <a:gridCol w="3624438">
                  <a:extLst>
                    <a:ext uri="{9D8B030D-6E8A-4147-A177-3AD203B41FA5}">
                      <a16:colId xmlns:a16="http://schemas.microsoft.com/office/drawing/2014/main" val="20001"/>
                    </a:ext>
                  </a:extLst>
                </a:gridCol>
                <a:gridCol w="3528393">
                  <a:extLst>
                    <a:ext uri="{9D8B030D-6E8A-4147-A177-3AD203B41FA5}">
                      <a16:colId xmlns:a16="http://schemas.microsoft.com/office/drawing/2014/main" val="4282429070"/>
                    </a:ext>
                  </a:extLst>
                </a:gridCol>
              </a:tblGrid>
              <a:tr h="520379">
                <a:tc>
                  <a:txBody>
                    <a:bodyPr/>
                    <a:lstStyle/>
                    <a:p>
                      <a:endParaRPr lang="pl-PL" sz="1400" dirty="0">
                        <a:solidFill>
                          <a:schemeClr val="bg1"/>
                        </a:solidFill>
                      </a:endParaRPr>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lang="pl-PL" sz="1800" b="1" dirty="0">
                          <a:solidFill>
                            <a:srgbClr val="92D050"/>
                          </a:solidFill>
                        </a:rPr>
                        <a:t>POSITIVE SIGNALS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lang="pl-PL" sz="1800" b="1" dirty="0">
                          <a:solidFill>
                            <a:srgbClr val="F4433E"/>
                          </a:solidFill>
                        </a:rPr>
                        <a:t>NEGATIVE SIGNALS</a:t>
                      </a: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702259">
                <a:tc>
                  <a:txBody>
                    <a:bodyPr/>
                    <a:lstStyle/>
                    <a:p>
                      <a:r>
                        <a:rPr lang="en-GB" sz="1400" b="1" dirty="0">
                          <a:solidFill>
                            <a:schemeClr val="bg1"/>
                          </a:solidFill>
                        </a:rPr>
                        <a:t>position and body movements</a:t>
                      </a:r>
                    </a:p>
                    <a:p>
                      <a:r>
                        <a:rPr lang="en-GB" sz="1400" b="1" dirty="0">
                          <a:solidFill>
                            <a:schemeClr val="bg1"/>
                          </a:solidFill>
                        </a:rPr>
                        <a:t>(waiter, trainer)</a:t>
                      </a:r>
                      <a:endParaRPr lang="pl-PL" sz="1400" b="0" i="1" dirty="0">
                        <a:solidFill>
                          <a:schemeClr val="bg1"/>
                        </a:solidFill>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400" dirty="0">
                          <a:solidFill>
                            <a:schemeClr val="bg1"/>
                          </a:solidFill>
                        </a:rPr>
                        <a:t>Relaxed silhouette, naturally upright, sitting and walking calm, respecting the intimate zone of the other person</a:t>
                      </a:r>
                      <a:endParaRPr lang="pl-PL"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400" dirty="0">
                          <a:solidFill>
                            <a:schemeClr val="bg1"/>
                          </a:solidFill>
                        </a:rPr>
                        <a:t>cowering, standing over someone, stiffness, shuffling legs, shuffling, getting too close, spinning</a:t>
                      </a:r>
                      <a:endParaRPr lang="pl-PL" sz="1400" dirty="0">
                        <a:solidFill>
                          <a:schemeClr val="bg1"/>
                        </a:solidFill>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520379">
                <a:tc>
                  <a:txBody>
                    <a:bodyPr/>
                    <a:lstStyle/>
                    <a:p>
                      <a:r>
                        <a:rPr lang="pl-PL" sz="1400" b="1" dirty="0">
                          <a:solidFill>
                            <a:schemeClr val="bg1"/>
                          </a:solidFill>
                        </a:rPr>
                        <a:t>Face</a:t>
                      </a:r>
                    </a:p>
                    <a:p>
                      <a:pPr marL="0" marR="0" indent="0" algn="l" defTabSz="914400" rtl="0" eaLnBrk="1" fontAlgn="auto" latinLnBrk="0" hangingPunct="1">
                        <a:lnSpc>
                          <a:spcPct val="100000"/>
                        </a:lnSpc>
                        <a:spcBef>
                          <a:spcPts val="0"/>
                        </a:spcBef>
                        <a:spcAft>
                          <a:spcPts val="0"/>
                        </a:spcAft>
                        <a:buClrTx/>
                        <a:buSzTx/>
                        <a:buFontTx/>
                        <a:buNone/>
                        <a:tabLst/>
                        <a:defRPr/>
                      </a:pPr>
                      <a:r>
                        <a:rPr lang="pl-PL" sz="1400" b="0" i="1" dirty="0">
                          <a:solidFill>
                            <a:schemeClr val="bg1"/>
                          </a:solidFill>
                        </a:rPr>
                        <a:t>(</a:t>
                      </a:r>
                      <a:r>
                        <a:rPr lang="pl-PL" sz="1400" b="0" i="1" dirty="0" err="1">
                          <a:solidFill>
                            <a:schemeClr val="bg1"/>
                          </a:solidFill>
                        </a:rPr>
                        <a:t>waiter</a:t>
                      </a:r>
                      <a:r>
                        <a:rPr lang="pl-PL" sz="1400" b="0" i="1" dirty="0">
                          <a:solidFill>
                            <a:schemeClr val="bg1"/>
                          </a:solidFill>
                        </a:rPr>
                        <a:t>,</a:t>
                      </a:r>
                      <a:r>
                        <a:rPr lang="pl-PL" sz="1400" b="0" i="1" baseline="0" dirty="0">
                          <a:solidFill>
                            <a:schemeClr val="bg1"/>
                          </a:solidFill>
                        </a:rPr>
                        <a:t> </a:t>
                      </a:r>
                      <a:r>
                        <a:rPr lang="pl-PL" sz="1400" b="0" i="1" baseline="0" dirty="0" err="1">
                          <a:solidFill>
                            <a:schemeClr val="bg1"/>
                          </a:solidFill>
                        </a:rPr>
                        <a:t>trainere</a:t>
                      </a:r>
                      <a:r>
                        <a:rPr lang="pl-PL" sz="1400" b="0" i="1" baseline="0" dirty="0">
                          <a:solidFill>
                            <a:schemeClr val="bg1"/>
                          </a:solidFill>
                        </a:rPr>
                        <a:t>)</a:t>
                      </a:r>
                      <a:endParaRPr lang="pl-PL" sz="1400" b="0" i="1" dirty="0">
                        <a:solidFill>
                          <a:schemeClr val="bg1"/>
                        </a:solidFill>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400" dirty="0">
                          <a:solidFill>
                            <a:schemeClr val="bg1"/>
                          </a:solidFill>
                        </a:rPr>
                        <a:t>relaxed and cheerful, light smile also in the eyes, easy eye contact</a:t>
                      </a:r>
                      <a:endParaRPr lang="pl-PL"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400" dirty="0">
                          <a:solidFill>
                            <a:schemeClr val="bg1"/>
                          </a:solidFill>
                        </a:rPr>
                        <a:t>dead look, intrusive staring at the interlocutor</a:t>
                      </a:r>
                      <a:endParaRPr lang="pl-PL" sz="1400" dirty="0">
                        <a:solidFill>
                          <a:schemeClr val="bg1"/>
                        </a:solidFill>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6475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400" b="0" i="0" dirty="0" err="1">
                          <a:solidFill>
                            <a:schemeClr val="bg1"/>
                          </a:solidFill>
                        </a:rPr>
                        <a:t>Shoulders</a:t>
                      </a:r>
                      <a:r>
                        <a:rPr lang="pl-PL" sz="1400" b="0" i="0" dirty="0">
                          <a:solidFill>
                            <a:schemeClr val="bg1"/>
                          </a:solidFill>
                        </a:rPr>
                        <a:t> and </a:t>
                      </a:r>
                      <a:r>
                        <a:rPr lang="pl-PL" sz="1400" b="0" i="0" dirty="0" err="1">
                          <a:solidFill>
                            <a:schemeClr val="bg1"/>
                          </a:solidFill>
                        </a:rPr>
                        <a:t>arms</a:t>
                      </a:r>
                      <a:r>
                        <a:rPr lang="pl-PL" sz="1400" b="0" i="0" dirty="0">
                          <a:solidFill>
                            <a:schemeClr val="bg1"/>
                          </a:solidFill>
                        </a:rPr>
                        <a:t>(</a:t>
                      </a:r>
                      <a:r>
                        <a:rPr lang="pl-PL" sz="1400" b="0" i="1" dirty="0" err="1">
                          <a:solidFill>
                            <a:schemeClr val="bg1"/>
                          </a:solidFill>
                        </a:rPr>
                        <a:t>waiter</a:t>
                      </a:r>
                      <a:r>
                        <a:rPr lang="pl-PL" sz="1400" b="0" i="1" dirty="0">
                          <a:solidFill>
                            <a:schemeClr val="bg1"/>
                          </a:solidFill>
                        </a:rPr>
                        <a:t>, </a:t>
                      </a:r>
                      <a:r>
                        <a:rPr lang="pl-PL" sz="1400" b="0" i="1" dirty="0" err="1">
                          <a:solidFill>
                            <a:schemeClr val="bg1"/>
                          </a:solidFill>
                        </a:rPr>
                        <a:t>trainer</a:t>
                      </a:r>
                      <a:r>
                        <a:rPr lang="pl-PL" sz="1400" b="0" i="1" baseline="0" dirty="0">
                          <a:solidFill>
                            <a:schemeClr val="bg1"/>
                          </a:solidFill>
                        </a:rPr>
                        <a:t>)</a:t>
                      </a:r>
                      <a:endParaRPr lang="pl-PL" sz="1400" b="0" i="1" dirty="0">
                        <a:solidFill>
                          <a:schemeClr val="bg1"/>
                        </a:solidFill>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pl-PL" sz="1400" dirty="0" err="1">
                          <a:solidFill>
                            <a:schemeClr val="bg1"/>
                          </a:solidFill>
                        </a:rPr>
                        <a:t>moderate</a:t>
                      </a:r>
                      <a:r>
                        <a:rPr lang="pl-PL" sz="1400" dirty="0">
                          <a:solidFill>
                            <a:schemeClr val="bg1"/>
                          </a:solidFill>
                        </a:rPr>
                        <a:t> </a:t>
                      </a:r>
                      <a:r>
                        <a:rPr lang="pl-PL" sz="1400" dirty="0" err="1">
                          <a:solidFill>
                            <a:schemeClr val="bg1"/>
                          </a:solidFill>
                        </a:rPr>
                        <a:t>gestures</a:t>
                      </a:r>
                      <a:endParaRPr lang="pl-PL"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400" dirty="0">
                          <a:solidFill>
                            <a:schemeClr val="bg1"/>
                          </a:solidFill>
                        </a:rPr>
                        <a:t>waving with your arms, keeping your hands still, constantly touching your face, crossing your arms</a:t>
                      </a:r>
                      <a:endParaRPr lang="pl-PL" sz="1400" dirty="0">
                        <a:solidFill>
                          <a:schemeClr val="bg1"/>
                        </a:solidFill>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739335">
                <a:tc>
                  <a:txBody>
                    <a:bodyPr/>
                    <a:lstStyle/>
                    <a:p>
                      <a:r>
                        <a:rPr lang="pl-PL" sz="1400" b="1" dirty="0" err="1">
                          <a:solidFill>
                            <a:schemeClr val="bg1"/>
                          </a:solidFill>
                        </a:rPr>
                        <a:t>Hands</a:t>
                      </a:r>
                      <a:endParaRPr lang="pl-PL" sz="1400" b="1"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pl-PL" sz="1400" b="0" i="1" dirty="0">
                          <a:solidFill>
                            <a:schemeClr val="bg1"/>
                          </a:solidFill>
                        </a:rPr>
                        <a:t>(</a:t>
                      </a:r>
                      <a:r>
                        <a:rPr lang="pl-PL" sz="1400" b="0" i="1" dirty="0" err="1">
                          <a:solidFill>
                            <a:schemeClr val="bg1"/>
                          </a:solidFill>
                        </a:rPr>
                        <a:t>waieter</a:t>
                      </a:r>
                      <a:r>
                        <a:rPr lang="pl-PL" sz="1400" b="0" i="1" dirty="0">
                          <a:solidFill>
                            <a:schemeClr val="bg1"/>
                          </a:solidFill>
                        </a:rPr>
                        <a:t>,</a:t>
                      </a:r>
                      <a:r>
                        <a:rPr lang="pl-PL" sz="1400" b="0" i="1" baseline="0" dirty="0">
                          <a:solidFill>
                            <a:schemeClr val="bg1"/>
                          </a:solidFill>
                        </a:rPr>
                        <a:t> </a:t>
                      </a:r>
                      <a:r>
                        <a:rPr lang="pl-PL" sz="1400" b="0" i="1" baseline="0" dirty="0" err="1">
                          <a:solidFill>
                            <a:schemeClr val="bg1"/>
                          </a:solidFill>
                        </a:rPr>
                        <a:t>trainer</a:t>
                      </a:r>
                      <a:r>
                        <a:rPr lang="pl-PL" sz="1400" b="0" i="1" baseline="0" dirty="0">
                          <a:solidFill>
                            <a:schemeClr val="bg1"/>
                          </a:solidFill>
                        </a:rPr>
                        <a:t>)</a:t>
                      </a:r>
                      <a:endParaRPr lang="pl-PL" sz="1400" b="0" i="1" dirty="0">
                        <a:solidFill>
                          <a:schemeClr val="bg1"/>
                        </a:solidFill>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pl-PL" sz="1400" dirty="0">
                          <a:solidFill>
                            <a:schemeClr val="bg1"/>
                          </a:solidFill>
                        </a:rPr>
                        <a:t>Open, </a:t>
                      </a:r>
                      <a:r>
                        <a:rPr lang="pl-PL" sz="1400" dirty="0" err="1">
                          <a:solidFill>
                            <a:schemeClr val="bg1"/>
                          </a:solidFill>
                        </a:rPr>
                        <a:t>often</a:t>
                      </a:r>
                      <a:r>
                        <a:rPr lang="pl-PL" sz="1400" dirty="0">
                          <a:solidFill>
                            <a:schemeClr val="bg1"/>
                          </a:solidFill>
                        </a:rPr>
                        <a:t> </a:t>
                      </a:r>
                      <a:r>
                        <a:rPr lang="pl-PL" sz="1400" dirty="0" err="1">
                          <a:solidFill>
                            <a:schemeClr val="bg1"/>
                          </a:solidFill>
                        </a:rPr>
                        <a:t>placed</a:t>
                      </a:r>
                      <a:r>
                        <a:rPr lang="pl-PL" sz="1400" dirty="0">
                          <a:solidFill>
                            <a:schemeClr val="bg1"/>
                          </a:solidFill>
                        </a:rPr>
                        <a:t> </a:t>
                      </a:r>
                      <a:r>
                        <a:rPr lang="pl-PL" sz="1400" dirty="0" err="1">
                          <a:solidFill>
                            <a:schemeClr val="bg1"/>
                          </a:solidFill>
                        </a:rPr>
                        <a:t>upwards</a:t>
                      </a:r>
                      <a:r>
                        <a:rPr lang="pl-PL" sz="1400" dirty="0">
                          <a:solidFill>
                            <a:schemeClr val="bg1"/>
                          </a:solidFill>
                        </a:rPr>
                        <a:t>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400" dirty="0">
                          <a:solidFill>
                            <a:schemeClr val="bg1"/>
                          </a:solidFill>
                        </a:rPr>
                        <a:t>clenched fists, twisting and squeezing fingers, playing with objects or hair</a:t>
                      </a:r>
                      <a:endParaRPr lang="pl-PL" sz="1400" dirty="0">
                        <a:solidFill>
                          <a:schemeClr val="bg1"/>
                        </a:solidFill>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4"/>
                  </a:ext>
                </a:extLst>
              </a:tr>
              <a:tr h="6955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400" b="1" dirty="0" err="1">
                          <a:solidFill>
                            <a:schemeClr val="bg1"/>
                          </a:solidFill>
                        </a:rPr>
                        <a:t>Legs</a:t>
                      </a:r>
                      <a:endParaRPr lang="pl-PL" sz="1400" b="1"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pl-PL" sz="1400" b="0" i="1" dirty="0">
                          <a:solidFill>
                            <a:schemeClr val="bg1"/>
                          </a:solidFill>
                        </a:rPr>
                        <a:t>(</a:t>
                      </a:r>
                      <a:r>
                        <a:rPr lang="pl-PL" sz="1400" b="0" i="1" baseline="0" dirty="0" err="1">
                          <a:solidFill>
                            <a:schemeClr val="bg1"/>
                          </a:solidFill>
                        </a:rPr>
                        <a:t>trainer</a:t>
                      </a:r>
                      <a:r>
                        <a:rPr lang="pl-PL" sz="1400" b="0" i="1" baseline="0" dirty="0">
                          <a:solidFill>
                            <a:schemeClr val="bg1"/>
                          </a:solidFill>
                        </a:rPr>
                        <a:t>)</a:t>
                      </a:r>
                      <a:endParaRPr lang="pl-PL" sz="1400" b="0" i="1" dirty="0">
                        <a:solidFill>
                          <a:schemeClr val="bg1"/>
                        </a:solidFill>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r>
                        <a:rPr lang="en-GB" sz="1400" dirty="0">
                          <a:solidFill>
                            <a:schemeClr val="bg1"/>
                          </a:solidFill>
                        </a:rPr>
                        <a:t>in the sitting position resting freely</a:t>
                      </a:r>
                      <a:endParaRPr lang="pl-PL"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r>
                        <a:rPr lang="en-GB" sz="1400" dirty="0">
                          <a:solidFill>
                            <a:schemeClr val="bg1"/>
                          </a:solidFill>
                        </a:rPr>
                        <a:t>crossed , swinging your legs</a:t>
                      </a:r>
                      <a:endParaRPr lang="pl-PL" sz="1400" dirty="0">
                        <a:solidFill>
                          <a:schemeClr val="bg1"/>
                        </a:solidFill>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5"/>
                  </a:ext>
                </a:extLst>
              </a:tr>
            </a:tbl>
          </a:graphicData>
        </a:graphic>
      </p:graphicFrame>
      <p:grpSp>
        <p:nvGrpSpPr>
          <p:cNvPr id="13" name="Grupa 9">
            <a:extLst>
              <a:ext uri="{FF2B5EF4-FFF2-40B4-BE49-F238E27FC236}">
                <a16:creationId xmlns:a16="http://schemas.microsoft.com/office/drawing/2014/main" id="{90082987-7957-8740-B2BC-CF9AA0057A8F}"/>
              </a:ext>
            </a:extLst>
          </p:cNvPr>
          <p:cNvGrpSpPr/>
          <p:nvPr/>
        </p:nvGrpSpPr>
        <p:grpSpPr>
          <a:xfrm>
            <a:off x="415994" y="6147360"/>
            <a:ext cx="522000" cy="522000"/>
            <a:chOff x="7940396" y="332162"/>
            <a:chExt cx="522000" cy="522000"/>
          </a:xfrm>
        </p:grpSpPr>
        <p:sp>
          <p:nvSpPr>
            <p:cNvPr id="14" name="Owal 10">
              <a:extLst>
                <a:ext uri="{FF2B5EF4-FFF2-40B4-BE49-F238E27FC236}">
                  <a16:creationId xmlns:a16="http://schemas.microsoft.com/office/drawing/2014/main" id="{5A1E9D3C-E811-784B-A55C-34225C8D51CC}"/>
                </a:ext>
              </a:extLst>
            </p:cNvPr>
            <p:cNvSpPr/>
            <p:nvPr/>
          </p:nvSpPr>
          <p:spPr>
            <a:xfrm>
              <a:off x="7968208" y="397110"/>
              <a:ext cx="439602" cy="43960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5" name="Grafika 11">
              <a:extLst>
                <a:ext uri="{FF2B5EF4-FFF2-40B4-BE49-F238E27FC236}">
                  <a16:creationId xmlns:a16="http://schemas.microsoft.com/office/drawing/2014/main" id="{296FE799-53B4-3D47-8281-03BB0948E5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40396" y="332162"/>
              <a:ext cx="522000" cy="522000"/>
            </a:xfrm>
            <a:prstGeom prst="rect">
              <a:avLst/>
            </a:prstGeom>
          </p:spPr>
        </p:pic>
      </p:grpSp>
      <p:sp>
        <p:nvSpPr>
          <p:cNvPr id="3" name="Rectangle 2">
            <a:extLst>
              <a:ext uri="{FF2B5EF4-FFF2-40B4-BE49-F238E27FC236}">
                <a16:creationId xmlns:a16="http://schemas.microsoft.com/office/drawing/2014/main" id="{B6FEBC62-135D-154D-AC97-D4B06A7F924C}"/>
              </a:ext>
            </a:extLst>
          </p:cNvPr>
          <p:cNvSpPr/>
          <p:nvPr/>
        </p:nvSpPr>
        <p:spPr>
          <a:xfrm>
            <a:off x="983432" y="6224470"/>
            <a:ext cx="1512168" cy="523220"/>
          </a:xfrm>
          <a:prstGeom prst="rect">
            <a:avLst/>
          </a:prstGeom>
        </p:spPr>
        <p:txBody>
          <a:bodyPr wrap="square">
            <a:spAutoFit/>
          </a:bodyPr>
          <a:lstStyle/>
          <a:p>
            <a:r>
              <a:rPr lang="pl-PL" sz="1400" dirty="0">
                <a:solidFill>
                  <a:schemeClr val="tx1">
                    <a:lumMod val="85000"/>
                    <a:lumOff val="15000"/>
                  </a:schemeClr>
                </a:solidFill>
              </a:rPr>
              <a:t>ATTACHEMENT </a:t>
            </a:r>
          </a:p>
          <a:p>
            <a:r>
              <a:rPr lang="pl-PL" sz="1400" dirty="0">
                <a:solidFill>
                  <a:schemeClr val="tx1">
                    <a:lumMod val="85000"/>
                    <a:lumOff val="15000"/>
                  </a:schemeClr>
                </a:solidFill>
              </a:rPr>
              <a:t>WORK CARD 4 </a:t>
            </a:r>
          </a:p>
        </p:txBody>
      </p:sp>
      <p:pic>
        <p:nvPicPr>
          <p:cNvPr id="16" name="Obraz 7">
            <a:extLst>
              <a:ext uri="{FF2B5EF4-FFF2-40B4-BE49-F238E27FC236}">
                <a16:creationId xmlns:a16="http://schemas.microsoft.com/office/drawing/2014/main" id="{C0329425-A1A6-DF4A-B695-43204B258972}"/>
              </a:ext>
            </a:extLst>
          </p:cNvPr>
          <p:cNvPicPr>
            <a:picLocks noChangeAspect="1"/>
          </p:cNvPicPr>
          <p:nvPr/>
        </p:nvPicPr>
        <p:blipFill rotWithShape="1">
          <a:blip r:embed="rId4">
            <a:extLst>
              <a:ext uri="{28A0092B-C50C-407E-A947-70E740481C1C}">
                <a14:useLocalDpi xmlns:a14="http://schemas.microsoft.com/office/drawing/2010/main" val="0"/>
              </a:ext>
            </a:extLst>
          </a:blip>
          <a:srcRect l="-1669" t="-1724" r="-1669" b="-1724"/>
          <a:stretch/>
        </p:blipFill>
        <p:spPr>
          <a:xfrm>
            <a:off x="2460454" y="6129087"/>
            <a:ext cx="539422" cy="540000"/>
          </a:xfrm>
          <a:prstGeom prst="rect">
            <a:avLst/>
          </a:prstGeom>
        </p:spPr>
      </p:pic>
      <p:sp>
        <p:nvSpPr>
          <p:cNvPr id="5" name="Rectangle 4">
            <a:extLst>
              <a:ext uri="{FF2B5EF4-FFF2-40B4-BE49-F238E27FC236}">
                <a16:creationId xmlns:a16="http://schemas.microsoft.com/office/drawing/2014/main" id="{BF8B10CF-B7D9-1A45-A156-5AC262602117}"/>
              </a:ext>
            </a:extLst>
          </p:cNvPr>
          <p:cNvSpPr/>
          <p:nvPr/>
        </p:nvSpPr>
        <p:spPr>
          <a:xfrm>
            <a:off x="3032310" y="6237684"/>
            <a:ext cx="1047466" cy="307777"/>
          </a:xfrm>
          <a:prstGeom prst="rect">
            <a:avLst/>
          </a:prstGeom>
        </p:spPr>
        <p:txBody>
          <a:bodyPr wrap="none">
            <a:spAutoFit/>
          </a:bodyPr>
          <a:lstStyle/>
          <a:p>
            <a:r>
              <a:rPr lang="pl-PL" sz="1400" dirty="0">
                <a:solidFill>
                  <a:schemeClr val="tx1">
                    <a:lumMod val="95000"/>
                    <a:lumOff val="5000"/>
                  </a:schemeClr>
                </a:solidFill>
              </a:rPr>
              <a:t>PODCAST 2 </a:t>
            </a:r>
          </a:p>
        </p:txBody>
      </p:sp>
    </p:spTree>
    <p:extLst>
      <p:ext uri="{BB962C8B-B14F-4D97-AF65-F5344CB8AC3E}">
        <p14:creationId xmlns:p14="http://schemas.microsoft.com/office/powerpoint/2010/main" val="17229923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INTERPERSONAL COMMUNICATION</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42</a:t>
            </a:fld>
            <a:endParaRPr lang="en-US" altLang="pl-PL"/>
          </a:p>
        </p:txBody>
      </p:sp>
      <p:grpSp>
        <p:nvGrpSpPr>
          <p:cNvPr id="7" name="Grupa 6">
            <a:extLst>
              <a:ext uri="{FF2B5EF4-FFF2-40B4-BE49-F238E27FC236}">
                <a16:creationId xmlns:a16="http://schemas.microsoft.com/office/drawing/2014/main" id="{5EA797E2-389E-4CF4-97FB-A30884B55712}"/>
              </a:ext>
            </a:extLst>
          </p:cNvPr>
          <p:cNvGrpSpPr/>
          <p:nvPr/>
        </p:nvGrpSpPr>
        <p:grpSpPr>
          <a:xfrm>
            <a:off x="1890494" y="1589313"/>
            <a:ext cx="7013816" cy="3999927"/>
            <a:chOff x="4224487" y="1318219"/>
            <a:chExt cx="6000614" cy="5138926"/>
          </a:xfrm>
        </p:grpSpPr>
        <p:sp>
          <p:nvSpPr>
            <p:cNvPr id="8" name="Prostokąt 7">
              <a:extLst>
                <a:ext uri="{FF2B5EF4-FFF2-40B4-BE49-F238E27FC236}">
                  <a16:creationId xmlns:a16="http://schemas.microsoft.com/office/drawing/2014/main" id="{6411D66B-18CB-44EE-83D1-DD243F166B47}"/>
                </a:ext>
              </a:extLst>
            </p:cNvPr>
            <p:cNvSpPr/>
            <p:nvPr/>
          </p:nvSpPr>
          <p:spPr>
            <a:xfrm>
              <a:off x="4224487" y="2106839"/>
              <a:ext cx="6000614" cy="3691404"/>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9" name="Prostokąt 8">
              <a:extLst>
                <a:ext uri="{FF2B5EF4-FFF2-40B4-BE49-F238E27FC236}">
                  <a16:creationId xmlns:a16="http://schemas.microsoft.com/office/drawing/2014/main" id="{82E29613-163F-4C2A-BA62-A0777E814D2C}"/>
                </a:ext>
              </a:extLst>
            </p:cNvPr>
            <p:cNvSpPr/>
            <p:nvPr/>
          </p:nvSpPr>
          <p:spPr>
            <a:xfrm>
              <a:off x="4224487" y="1318219"/>
              <a:ext cx="6000614" cy="788620"/>
            </a:xfrm>
            <a:prstGeom prst="rect">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Trójkąt prostokątny 9">
              <a:extLst>
                <a:ext uri="{FF2B5EF4-FFF2-40B4-BE49-F238E27FC236}">
                  <a16:creationId xmlns:a16="http://schemas.microsoft.com/office/drawing/2014/main" id="{AB0AEC62-F18D-42E4-9252-925A3C1454FF}"/>
                </a:ext>
              </a:extLst>
            </p:cNvPr>
            <p:cNvSpPr/>
            <p:nvPr/>
          </p:nvSpPr>
          <p:spPr>
            <a:xfrm rot="10800000">
              <a:off x="9771938" y="5798243"/>
              <a:ext cx="453161" cy="658902"/>
            </a:xfrm>
            <a:prstGeom prst="rtTriangle">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grpSp>
      <p:sp>
        <p:nvSpPr>
          <p:cNvPr id="11" name="Prostokąt 10">
            <a:extLst>
              <a:ext uri="{FF2B5EF4-FFF2-40B4-BE49-F238E27FC236}">
                <a16:creationId xmlns:a16="http://schemas.microsoft.com/office/drawing/2014/main" id="{10224808-0013-43EC-B99A-1B84BB80B452}"/>
              </a:ext>
            </a:extLst>
          </p:cNvPr>
          <p:cNvSpPr/>
          <p:nvPr/>
        </p:nvSpPr>
        <p:spPr>
          <a:xfrm>
            <a:off x="2351584" y="2348880"/>
            <a:ext cx="6096000" cy="2308324"/>
          </a:xfrm>
          <a:prstGeom prst="rect">
            <a:avLst/>
          </a:prstGeom>
        </p:spPr>
        <p:txBody>
          <a:bodyPr>
            <a:spAutoFit/>
          </a:bodyPr>
          <a:lstStyle/>
          <a:p>
            <a:r>
              <a:rPr lang="en-GB" dirty="0">
                <a:solidFill>
                  <a:schemeClr val="bg1"/>
                </a:solidFill>
              </a:rPr>
              <a:t>Obstacles to communication are all factors hindering the exchange of information. They can be:</a:t>
            </a:r>
          </a:p>
          <a:p>
            <a:pPr marL="285750" indent="-285750">
              <a:buBlip>
                <a:blip r:embed="rId2"/>
              </a:buBlip>
            </a:pPr>
            <a:r>
              <a:rPr lang="en-GB" dirty="0">
                <a:solidFill>
                  <a:schemeClr val="bg1"/>
                </a:solidFill>
              </a:rPr>
              <a:t>differences in views, recognised values,</a:t>
            </a:r>
          </a:p>
          <a:p>
            <a:pPr marL="285750" indent="-285750">
              <a:buBlip>
                <a:blip r:embed="rId2"/>
              </a:buBlip>
            </a:pPr>
            <a:r>
              <a:rPr lang="en-GB" dirty="0">
                <a:solidFill>
                  <a:schemeClr val="bg1"/>
                </a:solidFill>
              </a:rPr>
              <a:t>Different tasks and responsibility, ,</a:t>
            </a:r>
          </a:p>
          <a:p>
            <a:pPr marL="285750" indent="-285750">
              <a:buBlip>
                <a:blip r:embed="rId2"/>
              </a:buBlip>
            </a:pPr>
            <a:r>
              <a:rPr lang="en-GB" dirty="0">
                <a:solidFill>
                  <a:schemeClr val="bg1"/>
                </a:solidFill>
              </a:rPr>
              <a:t>Ignoring or not hearing the message,</a:t>
            </a:r>
          </a:p>
          <a:p>
            <a:pPr marL="285750" indent="-285750">
              <a:buBlip>
                <a:blip r:embed="rId2"/>
              </a:buBlip>
            </a:pPr>
            <a:r>
              <a:rPr lang="en-GB" dirty="0">
                <a:solidFill>
                  <a:schemeClr val="bg1"/>
                </a:solidFill>
              </a:rPr>
              <a:t>negative effects of emotions, </a:t>
            </a:r>
            <a:r>
              <a:rPr lang="en-GB" dirty="0" err="1">
                <a:solidFill>
                  <a:schemeClr val="bg1"/>
                </a:solidFill>
              </a:rPr>
              <a:t>eg</a:t>
            </a:r>
            <a:r>
              <a:rPr lang="en-GB" dirty="0">
                <a:solidFill>
                  <a:schemeClr val="bg1"/>
                </a:solidFill>
              </a:rPr>
              <a:t> nervousness, jealousy,</a:t>
            </a:r>
          </a:p>
          <a:p>
            <a:r>
              <a:rPr lang="en-GB" dirty="0">
                <a:solidFill>
                  <a:schemeClr val="bg1"/>
                </a:solidFill>
              </a:rPr>
              <a:t>discrepancy between verbal and non-verbal messages (false messages).</a:t>
            </a:r>
            <a:endParaRPr lang="pl-PL" dirty="0">
              <a:solidFill>
                <a:schemeClr val="bg1"/>
              </a:solidFill>
            </a:endParaRPr>
          </a:p>
        </p:txBody>
      </p:sp>
      <p:sp>
        <p:nvSpPr>
          <p:cNvPr id="13" name="Prostokąt 12">
            <a:extLst>
              <a:ext uri="{FF2B5EF4-FFF2-40B4-BE49-F238E27FC236}">
                <a16:creationId xmlns:a16="http://schemas.microsoft.com/office/drawing/2014/main" id="{1C50D9F5-F630-4B21-9D08-6DE9F1F6A5E3}"/>
              </a:ext>
            </a:extLst>
          </p:cNvPr>
          <p:cNvSpPr/>
          <p:nvPr/>
        </p:nvSpPr>
        <p:spPr>
          <a:xfrm>
            <a:off x="1890496" y="1670598"/>
            <a:ext cx="7013814" cy="400110"/>
          </a:xfrm>
          <a:prstGeom prst="rect">
            <a:avLst/>
          </a:prstGeom>
        </p:spPr>
        <p:txBody>
          <a:bodyPr wrap="square">
            <a:spAutoFit/>
          </a:bodyPr>
          <a:lstStyle/>
          <a:p>
            <a:pPr algn="ctr"/>
            <a:r>
              <a:rPr lang="en-GB" sz="2000" b="1" dirty="0">
                <a:solidFill>
                  <a:srgbClr val="FD7E01"/>
                </a:solidFill>
              </a:rPr>
              <a:t>CAUSES OF BUILDING A BARRIER IN COMMUNICATION</a:t>
            </a:r>
            <a:endParaRPr lang="pl-PL" sz="2000" b="1" dirty="0">
              <a:solidFill>
                <a:srgbClr val="FD7E01"/>
              </a:solidFill>
            </a:endParaRPr>
          </a:p>
        </p:txBody>
      </p:sp>
      <p:pic>
        <p:nvPicPr>
          <p:cNvPr id="14" name="Obraz 13">
            <a:extLst>
              <a:ext uri="{FF2B5EF4-FFF2-40B4-BE49-F238E27FC236}">
                <a16:creationId xmlns:a16="http://schemas.microsoft.com/office/drawing/2014/main" id="{140BEDEB-C842-4A79-BCB0-C201C16A2FC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156904" y="2552904"/>
            <a:ext cx="2006191" cy="2006191"/>
          </a:xfrm>
          <a:prstGeom prst="rect">
            <a:avLst/>
          </a:prstGeom>
        </p:spPr>
      </p:pic>
    </p:spTree>
    <p:extLst>
      <p:ext uri="{BB962C8B-B14F-4D97-AF65-F5344CB8AC3E}">
        <p14:creationId xmlns:p14="http://schemas.microsoft.com/office/powerpoint/2010/main" val="26238314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INTERPERSONAL COMMUNICATION</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43</a:t>
            </a:fld>
            <a:endParaRPr lang="en-US" altLang="pl-PL"/>
          </a:p>
        </p:txBody>
      </p:sp>
      <p:grpSp>
        <p:nvGrpSpPr>
          <p:cNvPr id="9" name="Grupa 8">
            <a:extLst>
              <a:ext uri="{FF2B5EF4-FFF2-40B4-BE49-F238E27FC236}">
                <a16:creationId xmlns:a16="http://schemas.microsoft.com/office/drawing/2014/main" id="{9F46A188-85D9-42FE-95AB-B847E22AB3F4}"/>
              </a:ext>
            </a:extLst>
          </p:cNvPr>
          <p:cNvGrpSpPr/>
          <p:nvPr/>
        </p:nvGrpSpPr>
        <p:grpSpPr>
          <a:xfrm>
            <a:off x="1559496" y="1102468"/>
            <a:ext cx="9217024" cy="5494884"/>
            <a:chOff x="4224487" y="1318219"/>
            <a:chExt cx="6000614" cy="5138926"/>
          </a:xfrm>
        </p:grpSpPr>
        <p:sp>
          <p:nvSpPr>
            <p:cNvPr id="10" name="Prostokąt 9">
              <a:extLst>
                <a:ext uri="{FF2B5EF4-FFF2-40B4-BE49-F238E27FC236}">
                  <a16:creationId xmlns:a16="http://schemas.microsoft.com/office/drawing/2014/main" id="{7F8F6A53-4529-43F9-8320-D81D256B8AA3}"/>
                </a:ext>
              </a:extLst>
            </p:cNvPr>
            <p:cNvSpPr/>
            <p:nvPr/>
          </p:nvSpPr>
          <p:spPr>
            <a:xfrm>
              <a:off x="4224487" y="1822785"/>
              <a:ext cx="6000614" cy="3975458"/>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1" name="Prostokąt 10">
              <a:extLst>
                <a:ext uri="{FF2B5EF4-FFF2-40B4-BE49-F238E27FC236}">
                  <a16:creationId xmlns:a16="http://schemas.microsoft.com/office/drawing/2014/main" id="{D1377E95-4591-4456-ACE4-2AACFB009346}"/>
                </a:ext>
              </a:extLst>
            </p:cNvPr>
            <p:cNvSpPr/>
            <p:nvPr/>
          </p:nvSpPr>
          <p:spPr>
            <a:xfrm>
              <a:off x="4224487" y="1318219"/>
              <a:ext cx="6000614" cy="619409"/>
            </a:xfrm>
            <a:prstGeom prst="rect">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2" name="Trójkąt prostokątny 11">
              <a:extLst>
                <a:ext uri="{FF2B5EF4-FFF2-40B4-BE49-F238E27FC236}">
                  <a16:creationId xmlns:a16="http://schemas.microsoft.com/office/drawing/2014/main" id="{DFAC85C4-3DD8-437C-B755-0C803B96E8AF}"/>
                </a:ext>
              </a:extLst>
            </p:cNvPr>
            <p:cNvSpPr/>
            <p:nvPr/>
          </p:nvSpPr>
          <p:spPr>
            <a:xfrm rot="10800000">
              <a:off x="9771938" y="5798243"/>
              <a:ext cx="453161" cy="658902"/>
            </a:xfrm>
            <a:prstGeom prst="rtTriangle">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grpSp>
      <p:sp>
        <p:nvSpPr>
          <p:cNvPr id="13" name="Prostokąt 12">
            <a:extLst>
              <a:ext uri="{FF2B5EF4-FFF2-40B4-BE49-F238E27FC236}">
                <a16:creationId xmlns:a16="http://schemas.microsoft.com/office/drawing/2014/main" id="{75005AC3-218E-4FF9-8D01-2CEBDF334C83}"/>
              </a:ext>
            </a:extLst>
          </p:cNvPr>
          <p:cNvSpPr/>
          <p:nvPr/>
        </p:nvSpPr>
        <p:spPr>
          <a:xfrm>
            <a:off x="1889128" y="1237703"/>
            <a:ext cx="8688404" cy="400110"/>
          </a:xfrm>
          <a:prstGeom prst="rect">
            <a:avLst/>
          </a:prstGeom>
        </p:spPr>
        <p:txBody>
          <a:bodyPr wrap="square">
            <a:spAutoFit/>
          </a:bodyPr>
          <a:lstStyle/>
          <a:p>
            <a:pPr algn="ctr"/>
            <a:r>
              <a:rPr lang="en-GB" sz="2000" b="1" dirty="0">
                <a:solidFill>
                  <a:srgbClr val="FD7E01"/>
                </a:solidFill>
              </a:rPr>
              <a:t>BARRIERS TO COMMUNICATION  AND WAYS TO PREVENT THEM</a:t>
            </a:r>
            <a:endParaRPr lang="pl-PL" sz="2000" b="1" dirty="0">
              <a:solidFill>
                <a:srgbClr val="FD7E01"/>
              </a:solidFill>
            </a:endParaRPr>
          </a:p>
        </p:txBody>
      </p:sp>
      <p:graphicFrame>
        <p:nvGraphicFramePr>
          <p:cNvPr id="14" name="Tabela 13">
            <a:extLst>
              <a:ext uri="{FF2B5EF4-FFF2-40B4-BE49-F238E27FC236}">
                <a16:creationId xmlns:a16="http://schemas.microsoft.com/office/drawing/2014/main" id="{85D69495-F16F-429A-AB49-B06F7BFD24DD}"/>
              </a:ext>
            </a:extLst>
          </p:cNvPr>
          <p:cNvGraphicFramePr>
            <a:graphicFrameLocks noGrp="1"/>
          </p:cNvGraphicFramePr>
          <p:nvPr>
            <p:extLst/>
          </p:nvPr>
        </p:nvGraphicFramePr>
        <p:xfrm>
          <a:off x="1775520" y="1918812"/>
          <a:ext cx="8784976" cy="3774001"/>
        </p:xfrm>
        <a:graphic>
          <a:graphicData uri="http://schemas.openxmlformats.org/drawingml/2006/table">
            <a:tbl>
              <a:tblPr firstRow="1" bandRow="1">
                <a:tableStyleId>{2D5ABB26-0587-4C30-8999-92F81FD0307C}</a:tableStyleId>
              </a:tblPr>
              <a:tblGrid>
                <a:gridCol w="3922305">
                  <a:extLst>
                    <a:ext uri="{9D8B030D-6E8A-4147-A177-3AD203B41FA5}">
                      <a16:colId xmlns:a16="http://schemas.microsoft.com/office/drawing/2014/main" val="20000"/>
                    </a:ext>
                  </a:extLst>
                </a:gridCol>
                <a:gridCol w="4862671">
                  <a:extLst>
                    <a:ext uri="{9D8B030D-6E8A-4147-A177-3AD203B41FA5}">
                      <a16:colId xmlns:a16="http://schemas.microsoft.com/office/drawing/2014/main" val="20001"/>
                    </a:ext>
                  </a:extLst>
                </a:gridCol>
              </a:tblGrid>
              <a:tr h="339724">
                <a:tc>
                  <a:txBody>
                    <a:bodyPr/>
                    <a:lstStyle/>
                    <a:p>
                      <a:r>
                        <a:rPr lang="pl-PL" sz="1600" b="1" dirty="0">
                          <a:solidFill>
                            <a:schemeClr val="bg1"/>
                          </a:solidFill>
                        </a:rPr>
                        <a:t>TYPE OF BARRIER</a:t>
                      </a:r>
                    </a:p>
                  </a:txBody>
                  <a:tcP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r>
                        <a:rPr lang="pl-PL" sz="1600" b="1" dirty="0">
                          <a:solidFill>
                            <a:schemeClr val="bg1"/>
                          </a:solidFill>
                        </a:rPr>
                        <a:t>PREVENTION</a:t>
                      </a:r>
                    </a:p>
                  </a:txBody>
                  <a:tcP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538677">
                <a:tc>
                  <a:txBody>
                    <a:bodyPr/>
                    <a:lstStyle/>
                    <a:p>
                      <a:r>
                        <a:rPr lang="pl-PL" sz="1600" b="1" i="0" dirty="0" err="1">
                          <a:solidFill>
                            <a:schemeClr val="bg1"/>
                          </a:solidFill>
                        </a:rPr>
                        <a:t>Judgment</a:t>
                      </a:r>
                      <a:r>
                        <a:rPr lang="pl-PL" sz="1600" b="1" i="0" dirty="0">
                          <a:solidFill>
                            <a:schemeClr val="bg1"/>
                          </a:solidFill>
                        </a:rPr>
                        <a:t> - </a:t>
                      </a:r>
                      <a:r>
                        <a:rPr lang="pl-PL" sz="1600" b="0" i="0" dirty="0" err="1">
                          <a:solidFill>
                            <a:schemeClr val="bg1"/>
                          </a:solidFill>
                        </a:rPr>
                        <a:t>triggers</a:t>
                      </a:r>
                      <a:r>
                        <a:rPr lang="pl-PL" sz="1600" b="0" i="0" dirty="0">
                          <a:solidFill>
                            <a:schemeClr val="bg1"/>
                          </a:solidFill>
                        </a:rPr>
                        <a:t> </a:t>
                      </a:r>
                      <a:r>
                        <a:rPr lang="pl-PL" sz="1600" b="0" i="0" dirty="0" err="1">
                          <a:solidFill>
                            <a:schemeClr val="bg1"/>
                          </a:solidFill>
                        </a:rPr>
                        <a:t>defensive</a:t>
                      </a:r>
                      <a:r>
                        <a:rPr lang="pl-PL" sz="1600" b="0" i="0" dirty="0">
                          <a:solidFill>
                            <a:schemeClr val="bg1"/>
                          </a:solidFill>
                        </a:rPr>
                        <a:t> </a:t>
                      </a:r>
                      <a:r>
                        <a:rPr lang="pl-PL" sz="1600" b="0" i="0" dirty="0" err="1">
                          <a:solidFill>
                            <a:schemeClr val="bg1"/>
                          </a:solidFill>
                        </a:rPr>
                        <a:t>attitudes</a:t>
                      </a:r>
                      <a:endParaRPr lang="pl-PL" sz="1600" b="0" i="0" dirty="0">
                        <a:solidFill>
                          <a:schemeClr val="bg1"/>
                        </a:solidFill>
                      </a:endParaRP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pl-PL" sz="1600" b="1" i="1" dirty="0" err="1">
                          <a:solidFill>
                            <a:schemeClr val="bg1"/>
                          </a:solidFill>
                        </a:rPr>
                        <a:t>Use</a:t>
                      </a:r>
                      <a:r>
                        <a:rPr lang="pl-PL" sz="1600" b="1" i="1" dirty="0">
                          <a:solidFill>
                            <a:schemeClr val="bg1"/>
                          </a:solidFill>
                        </a:rPr>
                        <a:t> of </a:t>
                      </a:r>
                      <a:r>
                        <a:rPr lang="pl-PL" sz="1600" b="1" i="1" dirty="0" err="1">
                          <a:solidFill>
                            <a:schemeClr val="bg1"/>
                          </a:solidFill>
                        </a:rPr>
                        <a:t>descriptive</a:t>
                      </a:r>
                      <a:r>
                        <a:rPr lang="pl-PL" sz="1600" b="1" i="1" dirty="0">
                          <a:solidFill>
                            <a:schemeClr val="bg1"/>
                          </a:solidFill>
                        </a:rPr>
                        <a:t> </a:t>
                      </a:r>
                      <a:r>
                        <a:rPr lang="pl-PL" sz="1600" b="1" i="1" dirty="0" err="1">
                          <a:solidFill>
                            <a:schemeClr val="bg1"/>
                          </a:solidFill>
                        </a:rPr>
                        <a:t>messages</a:t>
                      </a:r>
                      <a:endParaRPr lang="pl-PL" sz="1600" b="1" i="1" dirty="0">
                        <a:solidFill>
                          <a:schemeClr val="bg1"/>
                        </a:solidFill>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11235529"/>
                  </a:ext>
                </a:extLst>
              </a:tr>
              <a:tr h="538677">
                <a:tc>
                  <a:txBody>
                    <a:bodyPr/>
                    <a:lstStyle/>
                    <a:p>
                      <a:r>
                        <a:rPr lang="en-GB" sz="1600" b="1" i="0" dirty="0">
                          <a:solidFill>
                            <a:schemeClr val="bg1"/>
                          </a:solidFill>
                        </a:rPr>
                        <a:t>Orientation on people and yourself -</a:t>
                      </a:r>
                      <a:r>
                        <a:rPr lang="en-GB" sz="1600" b="0" i="0" dirty="0">
                          <a:solidFill>
                            <a:schemeClr val="bg1"/>
                          </a:solidFill>
                        </a:rPr>
                        <a:t> suggests a willingness to control others</a:t>
                      </a:r>
                      <a:endParaRPr lang="pl-PL" sz="1600" b="0" i="0" dirty="0">
                        <a:solidFill>
                          <a:schemeClr val="bg1"/>
                        </a:solidFill>
                      </a:endParaRP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600" b="1" i="1" dirty="0">
                          <a:solidFill>
                            <a:schemeClr val="bg1"/>
                          </a:solidFill>
                        </a:rPr>
                        <a:t>Orientation to the problem - willingness to solve the problem together</a:t>
                      </a:r>
                      <a:endParaRPr lang="pl-PL" sz="1600" dirty="0">
                        <a:solidFill>
                          <a:schemeClr val="bg1"/>
                        </a:solidFill>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24196546"/>
                  </a:ext>
                </a:extLst>
              </a:tr>
              <a:tr h="538677">
                <a:tc>
                  <a:txBody>
                    <a:bodyPr/>
                    <a:lstStyle/>
                    <a:p>
                      <a:r>
                        <a:rPr lang="en-GB" sz="1600" b="1" i="0" dirty="0">
                          <a:solidFill>
                            <a:schemeClr val="bg1"/>
                          </a:solidFill>
                        </a:rPr>
                        <a:t>Manipulation, forcing - </a:t>
                      </a:r>
                      <a:r>
                        <a:rPr lang="en-GB" sz="1600" b="0" i="0" dirty="0">
                          <a:solidFill>
                            <a:schemeClr val="bg1"/>
                          </a:solidFill>
                        </a:rPr>
                        <a:t>causes a reaction of resistance and reluctance</a:t>
                      </a:r>
                      <a:endParaRPr lang="pl-PL" sz="1600" b="0" i="0" dirty="0">
                        <a:solidFill>
                          <a:schemeClr val="bg1"/>
                        </a:solidFill>
                      </a:endParaRP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600" b="1" i="1" dirty="0">
                          <a:solidFill>
                            <a:schemeClr val="bg1"/>
                          </a:solidFill>
                        </a:rPr>
                        <a:t>Spontaneity in giving honest messages</a:t>
                      </a:r>
                      <a:endParaRPr lang="pl-PL" sz="1600" dirty="0">
                        <a:solidFill>
                          <a:schemeClr val="bg1"/>
                        </a:solidFill>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40461671"/>
                  </a:ext>
                </a:extLst>
              </a:tr>
              <a:tr h="538677">
                <a:tc>
                  <a:txBody>
                    <a:bodyPr/>
                    <a:lstStyle/>
                    <a:p>
                      <a:r>
                        <a:rPr lang="en-GB" sz="1600" b="1" i="0" dirty="0">
                          <a:solidFill>
                            <a:schemeClr val="bg1"/>
                          </a:solidFill>
                        </a:rPr>
                        <a:t>Indifference - </a:t>
                      </a:r>
                      <a:r>
                        <a:rPr lang="en-GB" sz="1600" b="0" i="0" dirty="0">
                          <a:solidFill>
                            <a:schemeClr val="bg1"/>
                          </a:solidFill>
                        </a:rPr>
                        <a:t>leads to a rigid exchange of information</a:t>
                      </a:r>
                      <a:endParaRPr lang="pl-PL" sz="1600" b="0" i="0" dirty="0">
                        <a:solidFill>
                          <a:schemeClr val="bg1"/>
                        </a:solidFill>
                      </a:endParaRP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600" b="1" i="1" dirty="0">
                          <a:solidFill>
                            <a:schemeClr val="bg1"/>
                          </a:solidFill>
                        </a:rPr>
                        <a:t>Empathy - getting into the role of a listener</a:t>
                      </a:r>
                      <a:endParaRPr lang="pl-PL" sz="1600" dirty="0">
                        <a:solidFill>
                          <a:schemeClr val="bg1"/>
                        </a:solidFill>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888071"/>
                  </a:ext>
                </a:extLst>
              </a:tr>
              <a:tr h="538677">
                <a:tc>
                  <a:txBody>
                    <a:bodyPr/>
                    <a:lstStyle/>
                    <a:p>
                      <a:r>
                        <a:rPr lang="en-GB" sz="1600" b="1" i="0" dirty="0">
                          <a:solidFill>
                            <a:schemeClr val="bg1"/>
                          </a:solidFill>
                        </a:rPr>
                        <a:t>Showing superiority - </a:t>
                      </a:r>
                      <a:r>
                        <a:rPr lang="en-GB" sz="1600" b="0" i="0" dirty="0">
                          <a:solidFill>
                            <a:schemeClr val="bg1"/>
                          </a:solidFill>
                        </a:rPr>
                        <a:t>releases unfriendly attitudes</a:t>
                      </a:r>
                      <a:endParaRPr lang="pl-PL" sz="1600" b="0" i="0" dirty="0">
                        <a:solidFill>
                          <a:schemeClr val="bg1"/>
                        </a:solidFill>
                      </a:endParaRP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600" b="1" i="1" dirty="0">
                          <a:solidFill>
                            <a:schemeClr val="bg1"/>
                          </a:solidFill>
                        </a:rPr>
                        <a:t>Equality (partnership) indicate mutual trust and respect</a:t>
                      </a:r>
                      <a:endParaRPr lang="pl-PL" sz="1600" dirty="0">
                        <a:solidFill>
                          <a:schemeClr val="bg1"/>
                        </a:solidFill>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r>
                        <a:rPr lang="en-GB" sz="1600" b="1" i="0" dirty="0">
                          <a:solidFill>
                            <a:schemeClr val="bg1"/>
                          </a:solidFill>
                        </a:rPr>
                        <a:t>Overconfidence - </a:t>
                      </a:r>
                      <a:r>
                        <a:rPr lang="en-GB" sz="1600" b="0" i="0" dirty="0">
                          <a:solidFill>
                            <a:schemeClr val="bg1"/>
                          </a:solidFill>
                        </a:rPr>
                        <a:t>blocks listening to other people's arguments</a:t>
                      </a:r>
                      <a:endParaRPr lang="pl-PL" sz="1600" b="0" i="0" dirty="0">
                        <a:solidFill>
                          <a:schemeClr val="bg1"/>
                        </a:solidFill>
                      </a:endParaRP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r>
                        <a:rPr lang="en-GB" sz="1600" b="1" i="1" dirty="0">
                          <a:solidFill>
                            <a:schemeClr val="bg1"/>
                          </a:solidFill>
                        </a:rPr>
                        <a:t>Openness - allows you to consider new information</a:t>
                      </a:r>
                      <a:endParaRPr lang="pl-PL" sz="1600" dirty="0">
                        <a:solidFill>
                          <a:schemeClr val="bg1"/>
                        </a:solidFill>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120270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INTERPERSONAL COMMUNICATION</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44</a:t>
            </a:fld>
            <a:endParaRPr lang="en-US" altLang="pl-PL"/>
          </a:p>
        </p:txBody>
      </p:sp>
      <p:sp>
        <p:nvSpPr>
          <p:cNvPr id="7" name="Prostokąt 6">
            <a:extLst>
              <a:ext uri="{FF2B5EF4-FFF2-40B4-BE49-F238E27FC236}">
                <a16:creationId xmlns:a16="http://schemas.microsoft.com/office/drawing/2014/main" id="{DC8EED05-5558-4770-8947-A648D33E6711}"/>
              </a:ext>
            </a:extLst>
          </p:cNvPr>
          <p:cNvSpPr/>
          <p:nvPr/>
        </p:nvSpPr>
        <p:spPr>
          <a:xfrm>
            <a:off x="1128234" y="6074132"/>
            <a:ext cx="1943430" cy="523220"/>
          </a:xfrm>
          <a:prstGeom prst="rect">
            <a:avLst/>
          </a:prstGeom>
        </p:spPr>
        <p:txBody>
          <a:bodyPr wrap="square">
            <a:spAutoFit/>
          </a:bodyPr>
          <a:lstStyle/>
          <a:p>
            <a:r>
              <a:rPr lang="pl-PL" sz="1400" dirty="0">
                <a:solidFill>
                  <a:schemeClr val="tx1">
                    <a:lumMod val="85000"/>
                    <a:lumOff val="15000"/>
                  </a:schemeClr>
                </a:solidFill>
              </a:rPr>
              <a:t>ATTACHMENT</a:t>
            </a:r>
          </a:p>
          <a:p>
            <a:r>
              <a:rPr lang="pl-PL" sz="1400" dirty="0">
                <a:solidFill>
                  <a:schemeClr val="tx1">
                    <a:lumMod val="85000"/>
                    <a:lumOff val="15000"/>
                  </a:schemeClr>
                </a:solidFill>
              </a:rPr>
              <a:t>WORK CARD 2 AND 3</a:t>
            </a:r>
          </a:p>
        </p:txBody>
      </p:sp>
      <p:grpSp>
        <p:nvGrpSpPr>
          <p:cNvPr id="8" name="Grupa 7">
            <a:extLst>
              <a:ext uri="{FF2B5EF4-FFF2-40B4-BE49-F238E27FC236}">
                <a16:creationId xmlns:a16="http://schemas.microsoft.com/office/drawing/2014/main" id="{BD24F981-B2B7-4711-8DC7-EBBDF592B7A4}"/>
              </a:ext>
            </a:extLst>
          </p:cNvPr>
          <p:cNvGrpSpPr/>
          <p:nvPr/>
        </p:nvGrpSpPr>
        <p:grpSpPr>
          <a:xfrm>
            <a:off x="511510" y="6056188"/>
            <a:ext cx="522000" cy="522000"/>
            <a:chOff x="7940396" y="332162"/>
            <a:chExt cx="522000" cy="522000"/>
          </a:xfrm>
        </p:grpSpPr>
        <p:sp>
          <p:nvSpPr>
            <p:cNvPr id="9" name="Owal 8">
              <a:extLst>
                <a:ext uri="{FF2B5EF4-FFF2-40B4-BE49-F238E27FC236}">
                  <a16:creationId xmlns:a16="http://schemas.microsoft.com/office/drawing/2014/main" id="{666FA2BA-118F-4F0D-86ED-0B4873D034B5}"/>
                </a:ext>
              </a:extLst>
            </p:cNvPr>
            <p:cNvSpPr/>
            <p:nvPr/>
          </p:nvSpPr>
          <p:spPr>
            <a:xfrm>
              <a:off x="7968208" y="397110"/>
              <a:ext cx="439602" cy="43960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0" name="Grafika 9">
              <a:extLst>
                <a:ext uri="{FF2B5EF4-FFF2-40B4-BE49-F238E27FC236}">
                  <a16:creationId xmlns:a16="http://schemas.microsoft.com/office/drawing/2014/main" id="{DD6906DA-629F-481F-9A7D-96DEF2FA53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40396" y="332162"/>
              <a:ext cx="522000" cy="522000"/>
            </a:xfrm>
            <a:prstGeom prst="rect">
              <a:avLst/>
            </a:prstGeom>
          </p:spPr>
        </p:pic>
      </p:grpSp>
      <p:sp>
        <p:nvSpPr>
          <p:cNvPr id="11" name="Prostokąt 10">
            <a:extLst>
              <a:ext uri="{FF2B5EF4-FFF2-40B4-BE49-F238E27FC236}">
                <a16:creationId xmlns:a16="http://schemas.microsoft.com/office/drawing/2014/main" id="{BEE5FA4E-78FB-42EA-B33D-0C2C2B3811ED}"/>
              </a:ext>
            </a:extLst>
          </p:cNvPr>
          <p:cNvSpPr/>
          <p:nvPr/>
        </p:nvSpPr>
        <p:spPr>
          <a:xfrm>
            <a:off x="1717074" y="1628801"/>
            <a:ext cx="8830611" cy="39716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2" name="Grupa 11">
            <a:extLst>
              <a:ext uri="{FF2B5EF4-FFF2-40B4-BE49-F238E27FC236}">
                <a16:creationId xmlns:a16="http://schemas.microsoft.com/office/drawing/2014/main" id="{C42C7247-34C1-44B0-8137-82A5A08B75CB}"/>
              </a:ext>
            </a:extLst>
          </p:cNvPr>
          <p:cNvGrpSpPr/>
          <p:nvPr/>
        </p:nvGrpSpPr>
        <p:grpSpPr>
          <a:xfrm>
            <a:off x="6139523" y="1628800"/>
            <a:ext cx="4408162" cy="2300042"/>
            <a:chOff x="4224487" y="1318219"/>
            <a:chExt cx="6000614" cy="5138926"/>
          </a:xfrm>
        </p:grpSpPr>
        <p:sp>
          <p:nvSpPr>
            <p:cNvPr id="13" name="Prostokąt 12">
              <a:extLst>
                <a:ext uri="{FF2B5EF4-FFF2-40B4-BE49-F238E27FC236}">
                  <a16:creationId xmlns:a16="http://schemas.microsoft.com/office/drawing/2014/main" id="{2F8616CC-5DCE-4541-9EFF-00C8AC2FD1B9}"/>
                </a:ext>
              </a:extLst>
            </p:cNvPr>
            <p:cNvSpPr/>
            <p:nvPr/>
          </p:nvSpPr>
          <p:spPr>
            <a:xfrm>
              <a:off x="4224487" y="2106839"/>
              <a:ext cx="6000614" cy="3691404"/>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4" name="Prostokąt 13">
              <a:extLst>
                <a:ext uri="{FF2B5EF4-FFF2-40B4-BE49-F238E27FC236}">
                  <a16:creationId xmlns:a16="http://schemas.microsoft.com/office/drawing/2014/main" id="{D55D8F13-2743-4107-B033-32EE8C522025}"/>
                </a:ext>
              </a:extLst>
            </p:cNvPr>
            <p:cNvSpPr/>
            <p:nvPr/>
          </p:nvSpPr>
          <p:spPr>
            <a:xfrm>
              <a:off x="4224487" y="1318219"/>
              <a:ext cx="6000614" cy="1112767"/>
            </a:xfrm>
            <a:prstGeom prst="rect">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5" name="Trójkąt prostokątny 14">
              <a:extLst>
                <a:ext uri="{FF2B5EF4-FFF2-40B4-BE49-F238E27FC236}">
                  <a16:creationId xmlns:a16="http://schemas.microsoft.com/office/drawing/2014/main" id="{24B9EC92-9522-4546-8C59-B3AB4925AAA5}"/>
                </a:ext>
              </a:extLst>
            </p:cNvPr>
            <p:cNvSpPr/>
            <p:nvPr/>
          </p:nvSpPr>
          <p:spPr>
            <a:xfrm rot="10800000">
              <a:off x="9771938" y="5798243"/>
              <a:ext cx="453161" cy="658902"/>
            </a:xfrm>
            <a:prstGeom prst="rtTriangle">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grpSp>
      <p:sp>
        <p:nvSpPr>
          <p:cNvPr id="16" name="Prostokąt 15">
            <a:extLst>
              <a:ext uri="{FF2B5EF4-FFF2-40B4-BE49-F238E27FC236}">
                <a16:creationId xmlns:a16="http://schemas.microsoft.com/office/drawing/2014/main" id="{C0BD7633-1DD3-4B81-9207-E032CE2F1409}"/>
              </a:ext>
            </a:extLst>
          </p:cNvPr>
          <p:cNvSpPr/>
          <p:nvPr/>
        </p:nvSpPr>
        <p:spPr>
          <a:xfrm>
            <a:off x="6482168" y="2213430"/>
            <a:ext cx="4031662" cy="1200329"/>
          </a:xfrm>
          <a:prstGeom prst="rect">
            <a:avLst/>
          </a:prstGeom>
        </p:spPr>
        <p:txBody>
          <a:bodyPr wrap="square">
            <a:spAutoFit/>
          </a:bodyPr>
          <a:lstStyle/>
          <a:p>
            <a:pPr marL="285750" indent="-285750">
              <a:buBlip>
                <a:blip r:embed="rId4">
                  <a:extLst/>
                </a:blip>
              </a:buBlip>
            </a:pPr>
            <a:r>
              <a:rPr lang="en-GB" dirty="0">
                <a:solidFill>
                  <a:schemeClr val="bg1"/>
                </a:solidFill>
              </a:rPr>
              <a:t>do not interrupt,</a:t>
            </a:r>
          </a:p>
          <a:p>
            <a:pPr marL="285750" indent="-285750">
              <a:buBlip>
                <a:blip r:embed="rId4">
                  <a:extLst/>
                </a:blip>
              </a:buBlip>
            </a:pPr>
            <a:r>
              <a:rPr lang="en-GB" dirty="0">
                <a:solidFill>
                  <a:schemeClr val="bg1"/>
                </a:solidFill>
              </a:rPr>
              <a:t>dedicate your time and attention,</a:t>
            </a:r>
          </a:p>
          <a:p>
            <a:pPr marL="285750" indent="-285750">
              <a:buBlip>
                <a:blip r:embed="rId4">
                  <a:extLst/>
                </a:blip>
              </a:buBlip>
            </a:pPr>
            <a:r>
              <a:rPr lang="en-GB" dirty="0">
                <a:solidFill>
                  <a:schemeClr val="bg1"/>
                </a:solidFill>
              </a:rPr>
              <a:t>check if you understand correctly</a:t>
            </a:r>
          </a:p>
          <a:p>
            <a:pPr marL="285750" indent="-285750">
              <a:buBlip>
                <a:blip r:embed="rId4">
                  <a:extLst/>
                </a:blip>
              </a:buBlip>
            </a:pPr>
            <a:r>
              <a:rPr lang="en-GB" dirty="0">
                <a:solidFill>
                  <a:schemeClr val="bg1"/>
                </a:solidFill>
              </a:rPr>
              <a:t>provide feedback</a:t>
            </a:r>
            <a:endParaRPr lang="pl-PL" dirty="0">
              <a:solidFill>
                <a:schemeClr val="bg1"/>
              </a:solidFill>
            </a:endParaRPr>
          </a:p>
        </p:txBody>
      </p:sp>
      <p:sp>
        <p:nvSpPr>
          <p:cNvPr id="17" name="Prostokąt 16">
            <a:extLst>
              <a:ext uri="{FF2B5EF4-FFF2-40B4-BE49-F238E27FC236}">
                <a16:creationId xmlns:a16="http://schemas.microsoft.com/office/drawing/2014/main" id="{5E95EE9F-E921-4CAA-87D4-D53B249C0668}"/>
              </a:ext>
            </a:extLst>
          </p:cNvPr>
          <p:cNvSpPr/>
          <p:nvPr/>
        </p:nvSpPr>
        <p:spPr>
          <a:xfrm>
            <a:off x="6482168" y="1750999"/>
            <a:ext cx="3670842" cy="369332"/>
          </a:xfrm>
          <a:prstGeom prst="rect">
            <a:avLst/>
          </a:prstGeom>
        </p:spPr>
        <p:txBody>
          <a:bodyPr wrap="square">
            <a:spAutoFit/>
          </a:bodyPr>
          <a:lstStyle/>
          <a:p>
            <a:pPr algn="ctr"/>
            <a:r>
              <a:rPr lang="pl-PL" b="1" dirty="0">
                <a:solidFill>
                  <a:srgbClr val="FD7E01"/>
                </a:solidFill>
              </a:rPr>
              <a:t>RECIEVER!</a:t>
            </a:r>
          </a:p>
        </p:txBody>
      </p:sp>
      <p:grpSp>
        <p:nvGrpSpPr>
          <p:cNvPr id="18" name="Grupa 17">
            <a:extLst>
              <a:ext uri="{FF2B5EF4-FFF2-40B4-BE49-F238E27FC236}">
                <a16:creationId xmlns:a16="http://schemas.microsoft.com/office/drawing/2014/main" id="{4A21E8CE-4108-43C7-94D8-86F803A56258}"/>
              </a:ext>
            </a:extLst>
          </p:cNvPr>
          <p:cNvGrpSpPr/>
          <p:nvPr/>
        </p:nvGrpSpPr>
        <p:grpSpPr>
          <a:xfrm>
            <a:off x="1717075" y="1628800"/>
            <a:ext cx="4335403" cy="2304823"/>
            <a:chOff x="4224486" y="1318219"/>
            <a:chExt cx="6000615" cy="5149607"/>
          </a:xfrm>
        </p:grpSpPr>
        <p:sp>
          <p:nvSpPr>
            <p:cNvPr id="19" name="Prostokąt 18">
              <a:extLst>
                <a:ext uri="{FF2B5EF4-FFF2-40B4-BE49-F238E27FC236}">
                  <a16:creationId xmlns:a16="http://schemas.microsoft.com/office/drawing/2014/main" id="{3D2A0937-9C53-4F87-A2DD-D12C30136C80}"/>
                </a:ext>
              </a:extLst>
            </p:cNvPr>
            <p:cNvSpPr/>
            <p:nvPr/>
          </p:nvSpPr>
          <p:spPr>
            <a:xfrm>
              <a:off x="4224487" y="2106839"/>
              <a:ext cx="6000614" cy="3691404"/>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0" name="Prostokąt 19">
              <a:extLst>
                <a:ext uri="{FF2B5EF4-FFF2-40B4-BE49-F238E27FC236}">
                  <a16:creationId xmlns:a16="http://schemas.microsoft.com/office/drawing/2014/main" id="{DC172B8E-E2DB-42C3-A224-15FB577F4768}"/>
                </a:ext>
              </a:extLst>
            </p:cNvPr>
            <p:cNvSpPr/>
            <p:nvPr/>
          </p:nvSpPr>
          <p:spPr>
            <a:xfrm>
              <a:off x="4224487" y="1318219"/>
              <a:ext cx="6000614" cy="1112767"/>
            </a:xfrm>
            <a:prstGeom prst="rect">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1" name="Trójkąt prostokątny 20">
              <a:extLst>
                <a:ext uri="{FF2B5EF4-FFF2-40B4-BE49-F238E27FC236}">
                  <a16:creationId xmlns:a16="http://schemas.microsoft.com/office/drawing/2014/main" id="{B37EDF87-F343-4506-8995-B6628CCCCD85}"/>
                </a:ext>
              </a:extLst>
            </p:cNvPr>
            <p:cNvSpPr/>
            <p:nvPr/>
          </p:nvSpPr>
          <p:spPr>
            <a:xfrm rot="5400000">
              <a:off x="4103818" y="5908229"/>
              <a:ext cx="680265" cy="438930"/>
            </a:xfrm>
            <a:prstGeom prst="rtTriangle">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grpSp>
      <p:sp>
        <p:nvSpPr>
          <p:cNvPr id="22" name="Prostokąt 21">
            <a:extLst>
              <a:ext uri="{FF2B5EF4-FFF2-40B4-BE49-F238E27FC236}">
                <a16:creationId xmlns:a16="http://schemas.microsoft.com/office/drawing/2014/main" id="{8D0F5EE2-C3CD-4EF9-9659-535DEACF84CB}"/>
              </a:ext>
            </a:extLst>
          </p:cNvPr>
          <p:cNvSpPr/>
          <p:nvPr/>
        </p:nvSpPr>
        <p:spPr>
          <a:xfrm>
            <a:off x="2251090" y="2205037"/>
            <a:ext cx="4031662" cy="1477328"/>
          </a:xfrm>
          <a:prstGeom prst="rect">
            <a:avLst/>
          </a:prstGeom>
        </p:spPr>
        <p:txBody>
          <a:bodyPr wrap="square">
            <a:spAutoFit/>
          </a:bodyPr>
          <a:lstStyle/>
          <a:p>
            <a:pPr marL="285750" indent="-285750">
              <a:buBlip>
                <a:blip r:embed="rId4">
                  <a:extLst/>
                </a:blip>
              </a:buBlip>
            </a:pPr>
            <a:r>
              <a:rPr lang="en-GB" dirty="0">
                <a:solidFill>
                  <a:schemeClr val="bg1"/>
                </a:solidFill>
              </a:rPr>
              <a:t>separate important matters from less important ones,</a:t>
            </a:r>
          </a:p>
          <a:p>
            <a:pPr marL="285750" indent="-285750">
              <a:buBlip>
                <a:blip r:embed="rId4">
                  <a:extLst/>
                </a:blip>
              </a:buBlip>
            </a:pPr>
            <a:r>
              <a:rPr lang="en-GB" dirty="0">
                <a:solidFill>
                  <a:schemeClr val="bg1"/>
                </a:solidFill>
              </a:rPr>
              <a:t>talk to your partner and not about him,</a:t>
            </a:r>
          </a:p>
          <a:p>
            <a:pPr marL="285750" indent="-285750">
              <a:buBlip>
                <a:blip r:embed="rId4">
                  <a:extLst/>
                </a:blip>
              </a:buBlip>
            </a:pPr>
            <a:r>
              <a:rPr lang="en-GB" dirty="0">
                <a:solidFill>
                  <a:schemeClr val="bg1"/>
                </a:solidFill>
              </a:rPr>
              <a:t>express needs, fears, feelings</a:t>
            </a:r>
            <a:endParaRPr lang="pl-PL" dirty="0">
              <a:solidFill>
                <a:schemeClr val="bg1"/>
              </a:solidFill>
            </a:endParaRPr>
          </a:p>
        </p:txBody>
      </p:sp>
      <p:sp>
        <p:nvSpPr>
          <p:cNvPr id="23" name="Prostokąt 22">
            <a:extLst>
              <a:ext uri="{FF2B5EF4-FFF2-40B4-BE49-F238E27FC236}">
                <a16:creationId xmlns:a16="http://schemas.microsoft.com/office/drawing/2014/main" id="{B226AA3D-4691-4EDB-AC46-7087C4F2E7E7}"/>
              </a:ext>
            </a:extLst>
          </p:cNvPr>
          <p:cNvSpPr/>
          <p:nvPr/>
        </p:nvSpPr>
        <p:spPr>
          <a:xfrm>
            <a:off x="2251090" y="1742606"/>
            <a:ext cx="3670842" cy="369332"/>
          </a:xfrm>
          <a:prstGeom prst="rect">
            <a:avLst/>
          </a:prstGeom>
        </p:spPr>
        <p:txBody>
          <a:bodyPr wrap="square">
            <a:spAutoFit/>
          </a:bodyPr>
          <a:lstStyle/>
          <a:p>
            <a:pPr algn="ctr"/>
            <a:r>
              <a:rPr lang="pl-PL" b="1" dirty="0">
                <a:solidFill>
                  <a:srgbClr val="FD7E01"/>
                </a:solidFill>
              </a:rPr>
              <a:t>SENDER!</a:t>
            </a:r>
          </a:p>
        </p:txBody>
      </p:sp>
      <p:sp>
        <p:nvSpPr>
          <p:cNvPr id="37" name="Prostokąt 36">
            <a:extLst>
              <a:ext uri="{FF2B5EF4-FFF2-40B4-BE49-F238E27FC236}">
                <a16:creationId xmlns:a16="http://schemas.microsoft.com/office/drawing/2014/main" id="{3A686334-2F18-4B19-B73E-A420B927C0AD}"/>
              </a:ext>
            </a:extLst>
          </p:cNvPr>
          <p:cNvSpPr/>
          <p:nvPr/>
        </p:nvSpPr>
        <p:spPr>
          <a:xfrm>
            <a:off x="1934665" y="3928392"/>
            <a:ext cx="8944839" cy="1477328"/>
          </a:xfrm>
          <a:prstGeom prst="rect">
            <a:avLst/>
          </a:prstGeom>
        </p:spPr>
        <p:txBody>
          <a:bodyPr wrap="square">
            <a:spAutoFit/>
          </a:bodyPr>
          <a:lstStyle/>
          <a:p>
            <a:pPr marL="285750" indent="-285750">
              <a:buBlip>
                <a:blip r:embed="rId5">
                  <a:extLst/>
                </a:blip>
              </a:buBlip>
            </a:pPr>
            <a:r>
              <a:rPr lang="en-GB" dirty="0">
                <a:solidFill>
                  <a:schemeClr val="tx1">
                    <a:lumMod val="65000"/>
                    <a:lumOff val="35000"/>
                  </a:schemeClr>
                </a:solidFill>
              </a:rPr>
              <a:t>refrain from judging, do not arouse in the interlocutor a sense of shame or guilt,</a:t>
            </a:r>
          </a:p>
          <a:p>
            <a:pPr marL="285750" indent="-285750">
              <a:buBlip>
                <a:blip r:embed="rId5">
                  <a:extLst/>
                </a:blip>
              </a:buBlip>
            </a:pPr>
            <a:r>
              <a:rPr lang="en-GB" dirty="0">
                <a:solidFill>
                  <a:schemeClr val="tx1">
                    <a:lumMod val="65000"/>
                    <a:lumOff val="35000"/>
                  </a:schemeClr>
                </a:solidFill>
              </a:rPr>
              <a:t>do not generalise too often,</a:t>
            </a:r>
          </a:p>
          <a:p>
            <a:pPr marL="285750" indent="-285750">
              <a:buBlip>
                <a:blip r:embed="rId5">
                  <a:extLst/>
                </a:blip>
              </a:buBlip>
            </a:pPr>
            <a:r>
              <a:rPr lang="en-GB" dirty="0">
                <a:solidFill>
                  <a:schemeClr val="tx1">
                    <a:lumMod val="65000"/>
                    <a:lumOff val="35000"/>
                  </a:schemeClr>
                </a:solidFill>
              </a:rPr>
              <a:t>do not interpret it if someone does not want it,</a:t>
            </a:r>
          </a:p>
          <a:p>
            <a:pPr marL="285750" indent="-285750">
              <a:buBlip>
                <a:blip r:embed="rId5">
                  <a:extLst/>
                </a:blip>
              </a:buBlip>
            </a:pPr>
            <a:r>
              <a:rPr lang="en-GB" dirty="0">
                <a:solidFill>
                  <a:schemeClr val="tx1">
                    <a:lumMod val="65000"/>
                    <a:lumOff val="35000"/>
                  </a:schemeClr>
                </a:solidFill>
              </a:rPr>
              <a:t>do not give "good advice" - they are good for you,</a:t>
            </a:r>
          </a:p>
          <a:p>
            <a:pPr marL="285750" indent="-285750">
              <a:buBlip>
                <a:blip r:embed="rId5">
                  <a:extLst/>
                </a:blip>
              </a:buBlip>
            </a:pPr>
            <a:r>
              <a:rPr lang="en-GB" dirty="0">
                <a:solidFill>
                  <a:schemeClr val="tx1">
                    <a:lumMod val="65000"/>
                    <a:lumOff val="35000"/>
                  </a:schemeClr>
                </a:solidFill>
              </a:rPr>
              <a:t>get to know the interlocutor carefully and gently, let yourself be known.</a:t>
            </a:r>
            <a:endParaRPr lang="pl-PL" dirty="0">
              <a:solidFill>
                <a:schemeClr val="tx1">
                  <a:lumMod val="65000"/>
                  <a:lumOff val="35000"/>
                </a:schemeClr>
              </a:solidFill>
            </a:endParaRPr>
          </a:p>
        </p:txBody>
      </p:sp>
    </p:spTree>
    <p:extLst>
      <p:ext uri="{BB962C8B-B14F-4D97-AF65-F5344CB8AC3E}">
        <p14:creationId xmlns:p14="http://schemas.microsoft.com/office/powerpoint/2010/main" val="18342227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Podtytuł 2">
            <a:extLst>
              <a:ext uri="{FF2B5EF4-FFF2-40B4-BE49-F238E27FC236}">
                <a16:creationId xmlns:a16="http://schemas.microsoft.com/office/drawing/2014/main" id="{42A66BE4-0344-4706-AF08-8A0D4157ED4B}"/>
              </a:ext>
            </a:extLst>
          </p:cNvPr>
          <p:cNvSpPr>
            <a:spLocks noGrp="1"/>
          </p:cNvSpPr>
          <p:nvPr>
            <p:ph type="subTitle" idx="4294967295"/>
          </p:nvPr>
        </p:nvSpPr>
        <p:spPr>
          <a:xfrm>
            <a:off x="3647728" y="4226064"/>
            <a:ext cx="6912768" cy="1225550"/>
          </a:xfrm>
        </p:spPr>
        <p:txBody>
          <a:bodyPr/>
          <a:lstStyle/>
          <a:p>
            <a:pPr marL="0" indent="0" algn="r">
              <a:buNone/>
            </a:pPr>
            <a:r>
              <a:rPr lang="pl-PL" sz="2400" b="1" dirty="0">
                <a:solidFill>
                  <a:schemeClr val="tx1">
                    <a:lumMod val="75000"/>
                    <a:lumOff val="25000"/>
                  </a:schemeClr>
                </a:solidFill>
              </a:rPr>
              <a:t>GO TO </a:t>
            </a:r>
            <a:r>
              <a:rPr lang="pl-PL" sz="2400" b="1" dirty="0" err="1">
                <a:solidFill>
                  <a:schemeClr val="tx1">
                    <a:lumMod val="75000"/>
                    <a:lumOff val="25000"/>
                  </a:schemeClr>
                </a:solidFill>
              </a:rPr>
              <a:t>NEXT</a:t>
            </a:r>
            <a:r>
              <a:rPr lang="pl-PL" sz="2400" b="1" dirty="0">
                <a:solidFill>
                  <a:schemeClr val="tx1">
                    <a:lumMod val="75000"/>
                    <a:lumOff val="25000"/>
                  </a:schemeClr>
                </a:solidFill>
              </a:rPr>
              <a:t> </a:t>
            </a:r>
          </a:p>
          <a:p>
            <a:pPr marL="0" indent="0" algn="r">
              <a:buNone/>
            </a:pPr>
            <a:r>
              <a:rPr lang="pl-PL" sz="2400" b="1" dirty="0">
                <a:solidFill>
                  <a:schemeClr val="tx1">
                    <a:lumMod val="75000"/>
                    <a:lumOff val="25000"/>
                  </a:schemeClr>
                </a:solidFill>
              </a:rPr>
              <a:t>MODULE MATERIALS</a:t>
            </a:r>
          </a:p>
        </p:txBody>
      </p:sp>
      <p:sp>
        <p:nvSpPr>
          <p:cNvPr id="4" name="pole tekstowe 3">
            <a:extLst>
              <a:ext uri="{FF2B5EF4-FFF2-40B4-BE49-F238E27FC236}">
                <a16:creationId xmlns:a16="http://schemas.microsoft.com/office/drawing/2014/main" id="{CABBB63D-5954-4C47-98B3-E79A1EE30109}"/>
              </a:ext>
            </a:extLst>
          </p:cNvPr>
          <p:cNvSpPr txBox="1"/>
          <p:nvPr/>
        </p:nvSpPr>
        <p:spPr>
          <a:xfrm>
            <a:off x="10920536" y="4005064"/>
            <a:ext cx="1109980" cy="1446550"/>
          </a:xfrm>
          <a:prstGeom prst="rect">
            <a:avLst/>
          </a:prstGeom>
          <a:noFill/>
        </p:spPr>
        <p:txBody>
          <a:bodyPr wrap="square" rtlCol="0">
            <a:spAutoFit/>
          </a:bodyPr>
          <a:lstStyle/>
          <a:p>
            <a:pPr marL="285750" indent="-285750" algn="ctr">
              <a:buClr>
                <a:schemeClr val="bg1"/>
              </a:buClr>
              <a:buFont typeface="Wingdings" panose="05000000000000000000" pitchFamily="2" charset="2"/>
              <a:buChar char="ü"/>
            </a:pPr>
            <a:r>
              <a:rPr lang="pl-PL" sz="8800" dirty="0"/>
              <a:t> </a:t>
            </a:r>
          </a:p>
        </p:txBody>
      </p:sp>
    </p:spTree>
    <p:extLst>
      <p:ext uri="{BB962C8B-B14F-4D97-AF65-F5344CB8AC3E}">
        <p14:creationId xmlns:p14="http://schemas.microsoft.com/office/powerpoint/2010/main" val="3229148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842570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WHAT IS A CAREER PATH? </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5</a:t>
            </a:fld>
            <a:endParaRPr lang="en-US" altLang="pl-PL"/>
          </a:p>
        </p:txBody>
      </p:sp>
      <p:sp>
        <p:nvSpPr>
          <p:cNvPr id="9" name="Prostokąt 8">
            <a:extLst>
              <a:ext uri="{FF2B5EF4-FFF2-40B4-BE49-F238E27FC236}">
                <a16:creationId xmlns:a16="http://schemas.microsoft.com/office/drawing/2014/main" id="{6B7D79BA-DED0-4BDB-981A-6173569FD506}"/>
              </a:ext>
            </a:extLst>
          </p:cNvPr>
          <p:cNvSpPr/>
          <p:nvPr/>
        </p:nvSpPr>
        <p:spPr>
          <a:xfrm>
            <a:off x="1127448" y="1385952"/>
            <a:ext cx="6984777" cy="5472048"/>
          </a:xfrm>
          <a:prstGeom prst="rect">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FFAC06"/>
              </a:solidFill>
            </a:endParaRPr>
          </a:p>
        </p:txBody>
      </p:sp>
      <p:sp>
        <p:nvSpPr>
          <p:cNvPr id="10" name="Prostokąt 9">
            <a:extLst>
              <a:ext uri="{FF2B5EF4-FFF2-40B4-BE49-F238E27FC236}">
                <a16:creationId xmlns:a16="http://schemas.microsoft.com/office/drawing/2014/main" id="{18ABA89C-58ED-4FD5-BE57-80252FA5713B}"/>
              </a:ext>
            </a:extLst>
          </p:cNvPr>
          <p:cNvSpPr/>
          <p:nvPr/>
        </p:nvSpPr>
        <p:spPr>
          <a:xfrm>
            <a:off x="2999656" y="1278066"/>
            <a:ext cx="5112569" cy="107886"/>
          </a:xfrm>
          <a:prstGeom prst="rect">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1" name="Podtytuł 2">
            <a:extLst>
              <a:ext uri="{FF2B5EF4-FFF2-40B4-BE49-F238E27FC236}">
                <a16:creationId xmlns:a16="http://schemas.microsoft.com/office/drawing/2014/main" id="{B1E1C111-A0E6-46C5-854E-B325BFE41578}"/>
              </a:ext>
            </a:extLst>
          </p:cNvPr>
          <p:cNvSpPr>
            <a:spLocks noGrp="1"/>
          </p:cNvSpPr>
          <p:nvPr>
            <p:ph idx="1"/>
          </p:nvPr>
        </p:nvSpPr>
        <p:spPr>
          <a:xfrm>
            <a:off x="1559496" y="1908368"/>
            <a:ext cx="6113721" cy="4447982"/>
          </a:xfrm>
        </p:spPr>
        <p:txBody>
          <a:bodyPr/>
          <a:lstStyle/>
          <a:p>
            <a:pPr marL="0" indent="0">
              <a:spcAft>
                <a:spcPts val="600"/>
              </a:spcAft>
              <a:buNone/>
            </a:pPr>
            <a:r>
              <a:rPr lang="pl-PL" sz="2000" b="1" dirty="0">
                <a:solidFill>
                  <a:schemeClr val="bg1"/>
                </a:solidFill>
              </a:rPr>
              <a:t>CAREER PATH OF A CHEF</a:t>
            </a:r>
          </a:p>
          <a:p>
            <a:pPr marL="0" indent="0">
              <a:spcAft>
                <a:spcPts val="600"/>
              </a:spcAft>
              <a:buNone/>
            </a:pPr>
            <a:r>
              <a:rPr lang="en-GB" sz="1800" dirty="0">
                <a:solidFill>
                  <a:schemeClr val="bg1"/>
                </a:solidFill>
              </a:rPr>
              <a:t>An adult who would like to become a qualified chef can:</a:t>
            </a:r>
          </a:p>
          <a:p>
            <a:pPr>
              <a:spcAft>
                <a:spcPts val="600"/>
              </a:spcAft>
              <a:buBlip>
                <a:blip r:embed="rId2"/>
              </a:buBlip>
            </a:pPr>
            <a:r>
              <a:rPr lang="en-GB" sz="1800" dirty="0">
                <a:solidFill>
                  <a:schemeClr val="bg1"/>
                </a:solidFill>
              </a:rPr>
              <a:t>complete the qualifying professional course in the qualification of the cook (TG.07) and confirm this qualification with a professional exam or</a:t>
            </a:r>
          </a:p>
          <a:p>
            <a:pPr>
              <a:spcAft>
                <a:spcPts val="600"/>
              </a:spcAft>
              <a:buBlip>
                <a:blip r:embed="rId2"/>
              </a:buBlip>
            </a:pPr>
            <a:r>
              <a:rPr lang="en-GB" sz="1800" dirty="0">
                <a:solidFill>
                  <a:schemeClr val="bg1"/>
                </a:solidFill>
              </a:rPr>
              <a:t>gain professional experience by working as a kitchen assistant or cook without qualifications for at least 2 years or</a:t>
            </a:r>
          </a:p>
          <a:p>
            <a:pPr>
              <a:spcAft>
                <a:spcPts val="600"/>
              </a:spcAft>
              <a:buBlip>
                <a:blip r:embed="rId2"/>
              </a:buBlip>
            </a:pPr>
            <a:r>
              <a:rPr lang="en-GB" sz="1800" dirty="0">
                <a:solidFill>
                  <a:schemeClr val="bg1"/>
                </a:solidFill>
              </a:rPr>
              <a:t>graduate from the secondary school and confirm the qualification of TG.07 with a professional exam or</a:t>
            </a:r>
          </a:p>
          <a:p>
            <a:pPr>
              <a:spcAft>
                <a:spcPts val="600"/>
              </a:spcAft>
              <a:buBlip>
                <a:blip r:embed="rId2"/>
              </a:buBlip>
            </a:pPr>
            <a:r>
              <a:rPr lang="en-GB" sz="1800" dirty="0">
                <a:solidFill>
                  <a:schemeClr val="bg1"/>
                </a:solidFill>
              </a:rPr>
              <a:t>Have an education in the profession, complete 1st and 2nd degree cookery courses.</a:t>
            </a:r>
            <a:endParaRPr lang="pl-PL" sz="1800" dirty="0">
              <a:solidFill>
                <a:schemeClr val="bg1"/>
              </a:solidFill>
            </a:endParaRPr>
          </a:p>
        </p:txBody>
      </p:sp>
      <p:pic>
        <p:nvPicPr>
          <p:cNvPr id="12" name="Obraz 11">
            <a:extLst>
              <a:ext uri="{FF2B5EF4-FFF2-40B4-BE49-F238E27FC236}">
                <a16:creationId xmlns:a16="http://schemas.microsoft.com/office/drawing/2014/main" id="{3405F9F5-B625-4087-A8D7-09CC62632811}"/>
              </a:ext>
            </a:extLst>
          </p:cNvPr>
          <p:cNvPicPr>
            <a:picLocks noChangeAspect="1"/>
          </p:cNvPicPr>
          <p:nvPr/>
        </p:nvPicPr>
        <p:blipFill rotWithShape="1">
          <a:blip r:embed="rId3">
            <a:extLst>
              <a:ext uri="{28A0092B-C50C-407E-A947-70E740481C1C}">
                <a14:useLocalDpi xmlns:a14="http://schemas.microsoft.com/office/drawing/2010/main" val="0"/>
              </a:ext>
            </a:extLst>
          </a:blip>
          <a:srcRect l="26453" t="1215" r="30130" b="6262"/>
          <a:stretch/>
        </p:blipFill>
        <p:spPr>
          <a:xfrm>
            <a:off x="8112224" y="1278065"/>
            <a:ext cx="4079775" cy="5579935"/>
          </a:xfrm>
          <a:prstGeom prst="rect">
            <a:avLst/>
          </a:prstGeom>
        </p:spPr>
      </p:pic>
    </p:spTree>
    <p:extLst>
      <p:ext uri="{BB962C8B-B14F-4D97-AF65-F5344CB8AC3E}">
        <p14:creationId xmlns:p14="http://schemas.microsoft.com/office/powerpoint/2010/main" val="993915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a:extLst>
              <a:ext uri="{FF2B5EF4-FFF2-40B4-BE49-F238E27FC236}">
                <a16:creationId xmlns:a16="http://schemas.microsoft.com/office/drawing/2014/main" id="{0EFBFCBA-289E-4511-B25A-A628EED84214}"/>
              </a:ext>
            </a:extLst>
          </p:cNvPr>
          <p:cNvPicPr>
            <a:picLocks noChangeAspect="1"/>
          </p:cNvPicPr>
          <p:nvPr/>
        </p:nvPicPr>
        <p:blipFill>
          <a:blip r:embed="rId2"/>
          <a:stretch>
            <a:fillRect/>
          </a:stretch>
        </p:blipFill>
        <p:spPr>
          <a:xfrm rot="5400000" flipH="1">
            <a:off x="1991823" y="-497853"/>
            <a:ext cx="231727" cy="4228758"/>
          </a:xfrm>
          <a:prstGeom prst="rect">
            <a:avLst/>
          </a:prstGeom>
        </p:spPr>
      </p:pic>
      <p:pic>
        <p:nvPicPr>
          <p:cNvPr id="9" name="Obraz 8">
            <a:extLst>
              <a:ext uri="{FF2B5EF4-FFF2-40B4-BE49-F238E27FC236}">
                <a16:creationId xmlns:a16="http://schemas.microsoft.com/office/drawing/2014/main" id="{2587B936-4229-4212-9A90-AD5DBAE15638}"/>
              </a:ext>
            </a:extLst>
          </p:cNvPr>
          <p:cNvPicPr>
            <a:picLocks noChangeAspect="1"/>
          </p:cNvPicPr>
          <p:nvPr/>
        </p:nvPicPr>
        <p:blipFill rotWithShape="1">
          <a:blip r:embed="rId3">
            <a:extLst>
              <a:ext uri="{28A0092B-C50C-407E-A947-70E740481C1C}">
                <a14:useLocalDpi xmlns:a14="http://schemas.microsoft.com/office/drawing/2010/main" val="0"/>
              </a:ext>
            </a:extLst>
          </a:blip>
          <a:srcRect l="19739" t="3076" r="28461"/>
          <a:stretch/>
        </p:blipFill>
        <p:spPr>
          <a:xfrm>
            <a:off x="0" y="1620001"/>
            <a:ext cx="4222066" cy="5265081"/>
          </a:xfrm>
          <a:prstGeom prst="rect">
            <a:avLst/>
          </a:prstGeom>
        </p:spPr>
      </p:pic>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842570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WHAT IS A CAREER PATH ? </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6</a:t>
            </a:fld>
            <a:endParaRPr lang="en-US" altLang="pl-PL" dirty="0"/>
          </a:p>
        </p:txBody>
      </p:sp>
      <p:sp>
        <p:nvSpPr>
          <p:cNvPr id="12" name="Prostokąt 11">
            <a:extLst>
              <a:ext uri="{FF2B5EF4-FFF2-40B4-BE49-F238E27FC236}">
                <a16:creationId xmlns:a16="http://schemas.microsoft.com/office/drawing/2014/main" id="{21D61735-196A-423E-AA71-9221D1DDD6A7}"/>
              </a:ext>
            </a:extLst>
          </p:cNvPr>
          <p:cNvSpPr/>
          <p:nvPr/>
        </p:nvSpPr>
        <p:spPr>
          <a:xfrm>
            <a:off x="4222067" y="1620001"/>
            <a:ext cx="7994613" cy="332116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odtytuł 2">
            <a:extLst>
              <a:ext uri="{FF2B5EF4-FFF2-40B4-BE49-F238E27FC236}">
                <a16:creationId xmlns:a16="http://schemas.microsoft.com/office/drawing/2014/main" id="{DAFA912F-B1E2-4A1E-BA0B-FC73D3297797}"/>
              </a:ext>
            </a:extLst>
          </p:cNvPr>
          <p:cNvSpPr>
            <a:spLocks noGrp="1"/>
          </p:cNvSpPr>
          <p:nvPr>
            <p:ph idx="1"/>
          </p:nvPr>
        </p:nvSpPr>
        <p:spPr>
          <a:xfrm>
            <a:off x="4583832" y="2080935"/>
            <a:ext cx="6912768" cy="2356177"/>
          </a:xfrm>
        </p:spPr>
        <p:txBody>
          <a:bodyPr/>
          <a:lstStyle/>
          <a:p>
            <a:pPr marL="0" indent="0">
              <a:spcAft>
                <a:spcPts val="1200"/>
              </a:spcAft>
              <a:buNone/>
            </a:pPr>
            <a:r>
              <a:rPr lang="pl-PL" sz="2000" b="1" dirty="0">
                <a:solidFill>
                  <a:schemeClr val="tx1">
                    <a:lumMod val="75000"/>
                    <a:lumOff val="25000"/>
                  </a:schemeClr>
                </a:solidFill>
              </a:rPr>
              <a:t>CAREER PATH OF A CHEF</a:t>
            </a:r>
          </a:p>
          <a:p>
            <a:pPr marL="0" indent="0">
              <a:spcBef>
                <a:spcPts val="600"/>
              </a:spcBef>
              <a:spcAft>
                <a:spcPts val="600"/>
              </a:spcAft>
              <a:buNone/>
            </a:pPr>
            <a:r>
              <a:rPr lang="en-GB" sz="1800" dirty="0">
                <a:solidFill>
                  <a:schemeClr val="tx1">
                    <a:lumMod val="75000"/>
                    <a:lumOff val="25000"/>
                  </a:schemeClr>
                </a:solidFill>
              </a:rPr>
              <a:t>An adult working in the chef's profession, open to innovation and self-improvement in order to consolidate his position in the profession, can complete various refresher courses and trainings.</a:t>
            </a:r>
          </a:p>
          <a:p>
            <a:pPr marL="0" indent="0">
              <a:spcBef>
                <a:spcPts val="600"/>
              </a:spcBef>
              <a:spcAft>
                <a:spcPts val="600"/>
              </a:spcAft>
              <a:buNone/>
            </a:pPr>
            <a:r>
              <a:rPr lang="en-GB" sz="1800" dirty="0">
                <a:solidFill>
                  <a:schemeClr val="tx1">
                    <a:lumMod val="75000"/>
                    <a:lumOff val="25000"/>
                  </a:schemeClr>
                </a:solidFill>
              </a:rPr>
              <a:t>They will allow to extend professional competences and increase the quality of services provided by him as well as professional performance of additional tasks.</a:t>
            </a:r>
            <a:endParaRPr lang="pl-PL" sz="1800" dirty="0">
              <a:solidFill>
                <a:schemeClr val="tx1">
                  <a:lumMod val="75000"/>
                  <a:lumOff val="25000"/>
                </a:schemeClr>
              </a:solidFill>
            </a:endParaRPr>
          </a:p>
        </p:txBody>
      </p:sp>
    </p:spTree>
    <p:extLst>
      <p:ext uri="{BB962C8B-B14F-4D97-AF65-F5344CB8AC3E}">
        <p14:creationId xmlns:p14="http://schemas.microsoft.com/office/powerpoint/2010/main" val="73398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7FE5392C-FA3F-4F20-9676-10842F13341F}"/>
              </a:ext>
            </a:extLst>
          </p:cNvPr>
          <p:cNvPicPr>
            <a:picLocks noChangeAspect="1"/>
          </p:cNvPicPr>
          <p:nvPr/>
        </p:nvPicPr>
        <p:blipFill rotWithShape="1">
          <a:blip r:embed="rId2">
            <a:extLst>
              <a:ext uri="{28A0092B-C50C-407E-A947-70E740481C1C}">
                <a14:useLocalDpi xmlns:a14="http://schemas.microsoft.com/office/drawing/2010/main" val="0"/>
              </a:ext>
            </a:extLst>
          </a:blip>
          <a:srcRect l="14313" r="31951"/>
          <a:stretch/>
        </p:blipFill>
        <p:spPr>
          <a:xfrm>
            <a:off x="-19143" y="1525283"/>
            <a:ext cx="3450846" cy="4279981"/>
          </a:xfrm>
          <a:prstGeom prst="rect">
            <a:avLst/>
          </a:prstGeom>
        </p:spPr>
      </p:pic>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842570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WHAT IS A CAREER PATH? </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7</a:t>
            </a:fld>
            <a:endParaRPr lang="en-US" altLang="pl-PL"/>
          </a:p>
        </p:txBody>
      </p:sp>
      <p:sp>
        <p:nvSpPr>
          <p:cNvPr id="7" name="Prostokąt 6">
            <a:extLst>
              <a:ext uri="{FF2B5EF4-FFF2-40B4-BE49-F238E27FC236}">
                <a16:creationId xmlns:a16="http://schemas.microsoft.com/office/drawing/2014/main" id="{913670EE-7ED2-495D-89EA-EB54B1CDE326}"/>
              </a:ext>
            </a:extLst>
          </p:cNvPr>
          <p:cNvSpPr/>
          <p:nvPr/>
        </p:nvSpPr>
        <p:spPr>
          <a:xfrm>
            <a:off x="3719736" y="6068318"/>
            <a:ext cx="1279646" cy="523220"/>
          </a:xfrm>
          <a:prstGeom prst="rect">
            <a:avLst/>
          </a:prstGeom>
        </p:spPr>
        <p:txBody>
          <a:bodyPr wrap="none">
            <a:spAutoFit/>
          </a:bodyPr>
          <a:lstStyle/>
          <a:p>
            <a:r>
              <a:rPr lang="pl-PL" sz="1400" dirty="0">
                <a:solidFill>
                  <a:schemeClr val="tx1">
                    <a:lumMod val="95000"/>
                    <a:lumOff val="5000"/>
                  </a:schemeClr>
                </a:solidFill>
              </a:rPr>
              <a:t>PODCAST </a:t>
            </a:r>
            <a:br>
              <a:rPr lang="pl-PL" sz="1400" dirty="0">
                <a:solidFill>
                  <a:schemeClr val="tx1">
                    <a:lumMod val="95000"/>
                    <a:lumOff val="5000"/>
                  </a:schemeClr>
                </a:solidFill>
              </a:rPr>
            </a:br>
            <a:r>
              <a:rPr lang="pl-PL" sz="1400" dirty="0" err="1">
                <a:solidFill>
                  <a:schemeClr val="tx1">
                    <a:lumMod val="95000"/>
                    <a:lumOff val="5000"/>
                  </a:schemeClr>
                </a:solidFill>
              </a:rPr>
              <a:t>recording</a:t>
            </a:r>
            <a:r>
              <a:rPr lang="pl-PL" sz="1400" dirty="0">
                <a:solidFill>
                  <a:schemeClr val="tx1">
                    <a:lumMod val="95000"/>
                    <a:lumOff val="5000"/>
                  </a:schemeClr>
                </a:solidFill>
              </a:rPr>
              <a:t> no 1 </a:t>
            </a:r>
          </a:p>
        </p:txBody>
      </p:sp>
      <p:pic>
        <p:nvPicPr>
          <p:cNvPr id="8" name="Obraz 7">
            <a:extLst>
              <a:ext uri="{FF2B5EF4-FFF2-40B4-BE49-F238E27FC236}">
                <a16:creationId xmlns:a16="http://schemas.microsoft.com/office/drawing/2014/main" id="{FEA8F1DF-5A21-4944-965D-EC35D981FDD2}"/>
              </a:ext>
            </a:extLst>
          </p:cNvPr>
          <p:cNvPicPr>
            <a:picLocks noChangeAspect="1"/>
          </p:cNvPicPr>
          <p:nvPr/>
        </p:nvPicPr>
        <p:blipFill rotWithShape="1">
          <a:blip r:embed="rId3">
            <a:extLst>
              <a:ext uri="{28A0092B-C50C-407E-A947-70E740481C1C}">
                <a14:useLocalDpi xmlns:a14="http://schemas.microsoft.com/office/drawing/2010/main" val="0"/>
              </a:ext>
            </a:extLst>
          </a:blip>
          <a:srcRect l="-1669" t="-1724" r="-1669" b="-1724"/>
          <a:stretch/>
        </p:blipFill>
        <p:spPr>
          <a:xfrm>
            <a:off x="3014269" y="6020738"/>
            <a:ext cx="539422" cy="540000"/>
          </a:xfrm>
          <a:prstGeom prst="rect">
            <a:avLst/>
          </a:prstGeom>
        </p:spPr>
      </p:pic>
      <p:sp>
        <p:nvSpPr>
          <p:cNvPr id="9" name="Prostokąt 8">
            <a:extLst>
              <a:ext uri="{FF2B5EF4-FFF2-40B4-BE49-F238E27FC236}">
                <a16:creationId xmlns:a16="http://schemas.microsoft.com/office/drawing/2014/main" id="{FD76398C-70B4-46D3-8A27-815CDCB63F6E}"/>
              </a:ext>
            </a:extLst>
          </p:cNvPr>
          <p:cNvSpPr/>
          <p:nvPr/>
        </p:nvSpPr>
        <p:spPr>
          <a:xfrm>
            <a:off x="1128234" y="6074132"/>
            <a:ext cx="1871422" cy="523220"/>
          </a:xfrm>
          <a:prstGeom prst="rect">
            <a:avLst/>
          </a:prstGeom>
        </p:spPr>
        <p:txBody>
          <a:bodyPr wrap="square">
            <a:spAutoFit/>
          </a:bodyPr>
          <a:lstStyle/>
          <a:p>
            <a:r>
              <a:rPr lang="pl-PL" sz="1400" dirty="0"/>
              <a:t>ATTACHMENT </a:t>
            </a:r>
          </a:p>
          <a:p>
            <a:r>
              <a:rPr lang="pl-PL" sz="1400" dirty="0"/>
              <a:t>WORK CARD 1 AND 5</a:t>
            </a:r>
            <a:endParaRPr lang="pl-PL" sz="1400" u="sng" dirty="0">
              <a:solidFill>
                <a:schemeClr val="tx1">
                  <a:lumMod val="85000"/>
                  <a:lumOff val="15000"/>
                </a:schemeClr>
              </a:solidFill>
            </a:endParaRPr>
          </a:p>
        </p:txBody>
      </p:sp>
      <p:grpSp>
        <p:nvGrpSpPr>
          <p:cNvPr id="10" name="Grupa 9">
            <a:extLst>
              <a:ext uri="{FF2B5EF4-FFF2-40B4-BE49-F238E27FC236}">
                <a16:creationId xmlns:a16="http://schemas.microsoft.com/office/drawing/2014/main" id="{52758610-AE9F-42F4-9E26-9938D8F01461}"/>
              </a:ext>
            </a:extLst>
          </p:cNvPr>
          <p:cNvGrpSpPr/>
          <p:nvPr/>
        </p:nvGrpSpPr>
        <p:grpSpPr>
          <a:xfrm>
            <a:off x="511510" y="6056188"/>
            <a:ext cx="522000" cy="522000"/>
            <a:chOff x="7940396" y="332162"/>
            <a:chExt cx="522000" cy="522000"/>
          </a:xfrm>
        </p:grpSpPr>
        <p:sp>
          <p:nvSpPr>
            <p:cNvPr id="11" name="Owal 10">
              <a:extLst>
                <a:ext uri="{FF2B5EF4-FFF2-40B4-BE49-F238E27FC236}">
                  <a16:creationId xmlns:a16="http://schemas.microsoft.com/office/drawing/2014/main" id="{89D850BC-CEDE-4998-B910-F913BE7254A0}"/>
                </a:ext>
              </a:extLst>
            </p:cNvPr>
            <p:cNvSpPr/>
            <p:nvPr/>
          </p:nvSpPr>
          <p:spPr>
            <a:xfrm>
              <a:off x="7968208" y="397110"/>
              <a:ext cx="439602" cy="43960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2" name="Grafika 11">
              <a:extLst>
                <a:ext uri="{FF2B5EF4-FFF2-40B4-BE49-F238E27FC236}">
                  <a16:creationId xmlns:a16="http://schemas.microsoft.com/office/drawing/2014/main" id="{5B9D6826-AC23-49BD-BBB5-7C107F1A7F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40396" y="332162"/>
              <a:ext cx="522000" cy="522000"/>
            </a:xfrm>
            <a:prstGeom prst="rect">
              <a:avLst/>
            </a:prstGeom>
          </p:spPr>
        </p:pic>
      </p:grpSp>
      <p:sp>
        <p:nvSpPr>
          <p:cNvPr id="14" name="Prostokąt 13">
            <a:extLst>
              <a:ext uri="{FF2B5EF4-FFF2-40B4-BE49-F238E27FC236}">
                <a16:creationId xmlns:a16="http://schemas.microsoft.com/office/drawing/2014/main" id="{A6511504-68A5-419C-9017-67AFB644ABF5}"/>
              </a:ext>
            </a:extLst>
          </p:cNvPr>
          <p:cNvSpPr/>
          <p:nvPr/>
        </p:nvSpPr>
        <p:spPr>
          <a:xfrm>
            <a:off x="3431704" y="1173523"/>
            <a:ext cx="8784977" cy="4631742"/>
          </a:xfrm>
          <a:prstGeom prst="rect">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Trójkąt prostokątny 15">
            <a:extLst>
              <a:ext uri="{FF2B5EF4-FFF2-40B4-BE49-F238E27FC236}">
                <a16:creationId xmlns:a16="http://schemas.microsoft.com/office/drawing/2014/main" id="{68DAC342-4798-49F1-A594-32BFF1F8F5B8}"/>
              </a:ext>
            </a:extLst>
          </p:cNvPr>
          <p:cNvSpPr/>
          <p:nvPr/>
        </p:nvSpPr>
        <p:spPr>
          <a:xfrm rot="16200000">
            <a:off x="3106657" y="1194049"/>
            <a:ext cx="345575" cy="304521"/>
          </a:xfrm>
          <a:prstGeom prst="rtTriangle">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7" name="Prostokąt 16">
            <a:extLst>
              <a:ext uri="{FF2B5EF4-FFF2-40B4-BE49-F238E27FC236}">
                <a16:creationId xmlns:a16="http://schemas.microsoft.com/office/drawing/2014/main" id="{8A9C3255-31D1-46B7-8E4E-1602EFE23B0C}"/>
              </a:ext>
            </a:extLst>
          </p:cNvPr>
          <p:cNvSpPr/>
          <p:nvPr/>
        </p:nvSpPr>
        <p:spPr>
          <a:xfrm>
            <a:off x="3750432" y="1988840"/>
            <a:ext cx="7831968" cy="3166316"/>
          </a:xfrm>
          <a:prstGeom prst="rect">
            <a:avLst/>
          </a:prstGeom>
        </p:spPr>
        <p:txBody>
          <a:bodyPr wrap="square">
            <a:spAutoFit/>
          </a:bodyPr>
          <a:lstStyle/>
          <a:p>
            <a:pPr>
              <a:lnSpc>
                <a:spcPct val="114000"/>
              </a:lnSpc>
              <a:spcAft>
                <a:spcPts val="1200"/>
              </a:spcAft>
            </a:pPr>
            <a:r>
              <a:rPr lang="pl-PL" sz="2000" b="1" dirty="0">
                <a:solidFill>
                  <a:schemeClr val="bg1"/>
                </a:solidFill>
              </a:rPr>
              <a:t>CONSTRUCTING A CAREER DEVELOPMENT PATH</a:t>
            </a:r>
            <a:endParaRPr lang="pl-PL" sz="2000" b="1" dirty="0">
              <a:solidFill>
                <a:schemeClr val="tx1">
                  <a:lumMod val="75000"/>
                  <a:lumOff val="25000"/>
                </a:schemeClr>
              </a:solidFill>
            </a:endParaRPr>
          </a:p>
          <a:p>
            <a:pPr>
              <a:lnSpc>
                <a:spcPct val="114000"/>
              </a:lnSpc>
              <a:spcBef>
                <a:spcPts val="600"/>
              </a:spcBef>
              <a:spcAft>
                <a:spcPts val="600"/>
              </a:spcAft>
            </a:pPr>
            <a:r>
              <a:rPr lang="en-GB" dirty="0">
                <a:solidFill>
                  <a:schemeClr val="tx1">
                    <a:lumMod val="75000"/>
                    <a:lumOff val="25000"/>
                  </a:schemeClr>
                </a:solidFill>
              </a:rPr>
              <a:t>The conscious implementation of the chef's professional development plan connects to the process of improving self-esteem and </a:t>
            </a:r>
            <a:r>
              <a:rPr lang="en-GB" dirty="0" err="1">
                <a:solidFill>
                  <a:schemeClr val="tx1">
                    <a:lumMod val="75000"/>
                    <a:lumOff val="25000"/>
                  </a:schemeClr>
                </a:solidFill>
              </a:rPr>
              <a:t>self-fulfillment</a:t>
            </a:r>
            <a:r>
              <a:rPr lang="en-GB" dirty="0">
                <a:solidFill>
                  <a:schemeClr val="tx1">
                    <a:lumMod val="75000"/>
                    <a:lumOff val="25000"/>
                  </a:schemeClr>
                </a:solidFill>
              </a:rPr>
              <a:t> skills.</a:t>
            </a:r>
          </a:p>
          <a:p>
            <a:pPr>
              <a:lnSpc>
                <a:spcPct val="114000"/>
              </a:lnSpc>
              <a:spcBef>
                <a:spcPts val="600"/>
              </a:spcBef>
              <a:spcAft>
                <a:spcPts val="600"/>
              </a:spcAft>
            </a:pPr>
            <a:r>
              <a:rPr lang="en-GB" dirty="0">
                <a:solidFill>
                  <a:schemeClr val="tx1">
                    <a:lumMod val="75000"/>
                    <a:lumOff val="25000"/>
                  </a:schemeClr>
                </a:solidFill>
              </a:rPr>
              <a:t>Answer the following questions:</a:t>
            </a:r>
          </a:p>
          <a:p>
            <a:pPr marL="285750" indent="-285750">
              <a:lnSpc>
                <a:spcPct val="114000"/>
              </a:lnSpc>
              <a:spcBef>
                <a:spcPts val="600"/>
              </a:spcBef>
              <a:spcAft>
                <a:spcPts val="600"/>
              </a:spcAft>
              <a:buBlip>
                <a:blip r:embed="rId6"/>
              </a:buBlip>
            </a:pPr>
            <a:r>
              <a:rPr lang="en-GB" dirty="0">
                <a:solidFill>
                  <a:schemeClr val="tx1">
                    <a:lumMod val="75000"/>
                    <a:lumOff val="25000"/>
                  </a:schemeClr>
                </a:solidFill>
              </a:rPr>
              <a:t>Why do I want to work in this profession?</a:t>
            </a:r>
          </a:p>
          <a:p>
            <a:pPr marL="285750" indent="-285750">
              <a:lnSpc>
                <a:spcPct val="114000"/>
              </a:lnSpc>
              <a:spcBef>
                <a:spcPts val="600"/>
              </a:spcBef>
              <a:spcAft>
                <a:spcPts val="600"/>
              </a:spcAft>
              <a:buBlip>
                <a:blip r:embed="rId6"/>
              </a:buBlip>
            </a:pPr>
            <a:r>
              <a:rPr lang="en-GB" dirty="0">
                <a:solidFill>
                  <a:schemeClr val="tx1">
                    <a:lumMod val="75000"/>
                    <a:lumOff val="25000"/>
                  </a:schemeClr>
                </a:solidFill>
              </a:rPr>
              <a:t>What especially interests me in this industry?</a:t>
            </a:r>
          </a:p>
          <a:p>
            <a:pPr marL="285750" indent="-285750">
              <a:lnSpc>
                <a:spcPct val="114000"/>
              </a:lnSpc>
              <a:spcBef>
                <a:spcPts val="600"/>
              </a:spcBef>
              <a:spcAft>
                <a:spcPts val="600"/>
              </a:spcAft>
              <a:buBlip>
                <a:blip r:embed="rId6"/>
              </a:buBlip>
            </a:pPr>
            <a:r>
              <a:rPr lang="en-GB" dirty="0">
                <a:solidFill>
                  <a:schemeClr val="tx1">
                    <a:lumMod val="75000"/>
                    <a:lumOff val="25000"/>
                  </a:schemeClr>
                </a:solidFill>
              </a:rPr>
              <a:t>To what extent would I want to specialise?</a:t>
            </a:r>
            <a:endParaRPr lang="pl-PL" dirty="0">
              <a:solidFill>
                <a:schemeClr val="tx1">
                  <a:lumMod val="75000"/>
                  <a:lumOff val="25000"/>
                </a:schemeClr>
              </a:solidFill>
            </a:endParaRPr>
          </a:p>
        </p:txBody>
      </p:sp>
    </p:spTree>
    <p:extLst>
      <p:ext uri="{BB962C8B-B14F-4D97-AF65-F5344CB8AC3E}">
        <p14:creationId xmlns:p14="http://schemas.microsoft.com/office/powerpoint/2010/main" val="2813909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E95BF286-D3C8-4CC6-A2BF-2774C5DB0076}"/>
              </a:ext>
            </a:extLst>
          </p:cNvPr>
          <p:cNvPicPr>
            <a:picLocks noChangeAspect="1"/>
          </p:cNvPicPr>
          <p:nvPr/>
        </p:nvPicPr>
        <p:blipFill rotWithShape="1">
          <a:blip r:embed="rId2">
            <a:extLst>
              <a:ext uri="{28A0092B-C50C-407E-A947-70E740481C1C}">
                <a14:useLocalDpi xmlns:a14="http://schemas.microsoft.com/office/drawing/2010/main" val="0"/>
              </a:ext>
            </a:extLst>
          </a:blip>
          <a:srcRect l="6756" r="6756"/>
          <a:stretch/>
        </p:blipFill>
        <p:spPr>
          <a:xfrm>
            <a:off x="0" y="2142965"/>
            <a:ext cx="5812848" cy="4103402"/>
          </a:xfrm>
          <a:prstGeom prst="rect">
            <a:avLst/>
          </a:prstGeom>
        </p:spPr>
      </p:pic>
      <p:sp>
        <p:nvSpPr>
          <p:cNvPr id="10" name="Prostokąt 9">
            <a:extLst>
              <a:ext uri="{FF2B5EF4-FFF2-40B4-BE49-F238E27FC236}">
                <a16:creationId xmlns:a16="http://schemas.microsoft.com/office/drawing/2014/main" id="{7D40E016-8A42-40BA-A6EE-110EC7E93F7D}"/>
              </a:ext>
            </a:extLst>
          </p:cNvPr>
          <p:cNvSpPr/>
          <p:nvPr/>
        </p:nvSpPr>
        <p:spPr>
          <a:xfrm>
            <a:off x="6025897" y="1124744"/>
            <a:ext cx="6166103" cy="101822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842570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CAREER PLAN DEVELOPMENT </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8</a:t>
            </a:fld>
            <a:endParaRPr lang="en-US" altLang="pl-PL"/>
          </a:p>
        </p:txBody>
      </p:sp>
      <p:sp>
        <p:nvSpPr>
          <p:cNvPr id="8" name="Prostokąt 7">
            <a:extLst>
              <a:ext uri="{FF2B5EF4-FFF2-40B4-BE49-F238E27FC236}">
                <a16:creationId xmlns:a16="http://schemas.microsoft.com/office/drawing/2014/main" id="{4EC7B297-1E69-4601-80E5-AECAD087359D}"/>
              </a:ext>
            </a:extLst>
          </p:cNvPr>
          <p:cNvSpPr/>
          <p:nvPr/>
        </p:nvSpPr>
        <p:spPr>
          <a:xfrm>
            <a:off x="6312024" y="2338647"/>
            <a:ext cx="5400600" cy="3807966"/>
          </a:xfrm>
          <a:prstGeom prst="rect">
            <a:avLst/>
          </a:prstGeom>
        </p:spPr>
        <p:txBody>
          <a:bodyPr wrap="square">
            <a:spAutoFit/>
          </a:bodyPr>
          <a:lstStyle/>
          <a:p>
            <a:pPr marL="285750" indent="-285750">
              <a:lnSpc>
                <a:spcPct val="114000"/>
              </a:lnSpc>
              <a:spcAft>
                <a:spcPts val="600"/>
              </a:spcAft>
              <a:buBlip>
                <a:blip r:embed="rId3"/>
              </a:buBlip>
            </a:pPr>
            <a:r>
              <a:rPr lang="en-GB" sz="1700" dirty="0">
                <a:solidFill>
                  <a:schemeClr val="tx1">
                    <a:lumMod val="75000"/>
                    <a:lumOff val="25000"/>
                  </a:schemeClr>
                </a:solidFill>
              </a:rPr>
              <a:t>The mission and vision of the company's development as well as its financial potential are the priority for designing the professional development of chefs.</a:t>
            </a:r>
          </a:p>
          <a:p>
            <a:pPr marL="285750" indent="-285750">
              <a:lnSpc>
                <a:spcPct val="114000"/>
              </a:lnSpc>
              <a:spcAft>
                <a:spcPts val="600"/>
              </a:spcAft>
              <a:buBlip>
                <a:blip r:embed="rId3"/>
              </a:buBlip>
            </a:pPr>
            <a:r>
              <a:rPr lang="en-GB" sz="1700" dirty="0">
                <a:solidFill>
                  <a:schemeClr val="tx1">
                    <a:lumMod val="75000"/>
                    <a:lumOff val="25000"/>
                  </a:schemeClr>
                </a:solidFill>
              </a:rPr>
              <a:t>The chef should be educated all the time, because technological progress, fashion, tastes and other realities of everyday life pose high expectations for him.</a:t>
            </a:r>
          </a:p>
          <a:p>
            <a:pPr marL="285750" indent="-285750">
              <a:lnSpc>
                <a:spcPct val="114000"/>
              </a:lnSpc>
              <a:spcAft>
                <a:spcPts val="600"/>
              </a:spcAft>
              <a:buBlip>
                <a:blip r:embed="rId3"/>
              </a:buBlip>
            </a:pPr>
            <a:r>
              <a:rPr lang="en-GB" sz="1700" dirty="0">
                <a:solidFill>
                  <a:schemeClr val="tx1">
                    <a:lumMod val="75000"/>
                    <a:lumOff val="25000"/>
                  </a:schemeClr>
                </a:solidFill>
              </a:rPr>
              <a:t>Owner - the employer decides about the direction of the company's development and operation. He can support the employee in the implementation of these professional aspirations, which will improve the company's image and improve the quality of provided services.</a:t>
            </a:r>
            <a:endParaRPr lang="pl-PL" sz="1700" dirty="0">
              <a:solidFill>
                <a:schemeClr val="tx1">
                  <a:lumMod val="75000"/>
                  <a:lumOff val="25000"/>
                </a:schemeClr>
              </a:solidFill>
            </a:endParaRPr>
          </a:p>
        </p:txBody>
      </p:sp>
      <p:pic>
        <p:nvPicPr>
          <p:cNvPr id="9" name="Obraz 8">
            <a:extLst>
              <a:ext uri="{FF2B5EF4-FFF2-40B4-BE49-F238E27FC236}">
                <a16:creationId xmlns:a16="http://schemas.microsoft.com/office/drawing/2014/main" id="{629D4A90-3514-4A49-96EA-C27B9D0EFE76}"/>
              </a:ext>
            </a:extLst>
          </p:cNvPr>
          <p:cNvPicPr>
            <a:picLocks noChangeAspect="1"/>
          </p:cNvPicPr>
          <p:nvPr/>
        </p:nvPicPr>
        <p:blipFill>
          <a:blip r:embed="rId4"/>
          <a:stretch>
            <a:fillRect/>
          </a:stretch>
        </p:blipFill>
        <p:spPr>
          <a:xfrm flipH="1">
            <a:off x="5791400" y="2142965"/>
            <a:ext cx="234498" cy="4103402"/>
          </a:xfrm>
          <a:prstGeom prst="rect">
            <a:avLst/>
          </a:prstGeom>
        </p:spPr>
      </p:pic>
      <p:sp>
        <p:nvSpPr>
          <p:cNvPr id="3" name="Prostokąt 2">
            <a:extLst>
              <a:ext uri="{FF2B5EF4-FFF2-40B4-BE49-F238E27FC236}">
                <a16:creationId xmlns:a16="http://schemas.microsoft.com/office/drawing/2014/main" id="{64924075-B27E-4020-81EC-51953D50B7DF}"/>
              </a:ext>
            </a:extLst>
          </p:cNvPr>
          <p:cNvSpPr/>
          <p:nvPr/>
        </p:nvSpPr>
        <p:spPr>
          <a:xfrm>
            <a:off x="6025896" y="1327191"/>
            <a:ext cx="6166104" cy="707886"/>
          </a:xfrm>
          <a:prstGeom prst="rect">
            <a:avLst/>
          </a:prstGeom>
        </p:spPr>
        <p:txBody>
          <a:bodyPr wrap="square">
            <a:spAutoFit/>
          </a:bodyPr>
          <a:lstStyle/>
          <a:p>
            <a:pPr algn="ctr"/>
            <a:r>
              <a:rPr lang="pl-PL" sz="2000" b="1" dirty="0">
                <a:solidFill>
                  <a:schemeClr val="bg1"/>
                </a:solidFill>
              </a:rPr>
              <a:t>THE CHEF’S CAREER DEVELOPMENT ALSO DEPENDS ON THE EMPLOYER</a:t>
            </a:r>
          </a:p>
        </p:txBody>
      </p:sp>
    </p:spTree>
    <p:extLst>
      <p:ext uri="{BB962C8B-B14F-4D97-AF65-F5344CB8AC3E}">
        <p14:creationId xmlns:p14="http://schemas.microsoft.com/office/powerpoint/2010/main" val="3052850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842570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CAREER PLAN DEVELOPMENT</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9</a:t>
            </a:fld>
            <a:endParaRPr lang="en-US" altLang="pl-PL"/>
          </a:p>
        </p:txBody>
      </p:sp>
      <p:sp>
        <p:nvSpPr>
          <p:cNvPr id="8" name="Prostokąt 7">
            <a:extLst>
              <a:ext uri="{FF2B5EF4-FFF2-40B4-BE49-F238E27FC236}">
                <a16:creationId xmlns:a16="http://schemas.microsoft.com/office/drawing/2014/main" id="{9B4474FC-7F3C-469E-B9AF-1AD0D86860F7}"/>
              </a:ext>
            </a:extLst>
          </p:cNvPr>
          <p:cNvSpPr/>
          <p:nvPr/>
        </p:nvSpPr>
        <p:spPr>
          <a:xfrm>
            <a:off x="3431703" y="1166293"/>
            <a:ext cx="8784977" cy="4631742"/>
          </a:xfrm>
          <a:prstGeom prst="rect">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Trójkąt prostokątny 9">
            <a:extLst>
              <a:ext uri="{FF2B5EF4-FFF2-40B4-BE49-F238E27FC236}">
                <a16:creationId xmlns:a16="http://schemas.microsoft.com/office/drawing/2014/main" id="{71AB1ECE-AECF-4A13-8856-83D29C470288}"/>
              </a:ext>
            </a:extLst>
          </p:cNvPr>
          <p:cNvSpPr/>
          <p:nvPr/>
        </p:nvSpPr>
        <p:spPr>
          <a:xfrm rot="16200000">
            <a:off x="3106657" y="1194049"/>
            <a:ext cx="345575" cy="304521"/>
          </a:xfrm>
          <a:prstGeom prst="rtTriangle">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1" name="Prostokąt 10">
            <a:extLst>
              <a:ext uri="{FF2B5EF4-FFF2-40B4-BE49-F238E27FC236}">
                <a16:creationId xmlns:a16="http://schemas.microsoft.com/office/drawing/2014/main" id="{18A1D6EA-B3CD-4719-9D03-CA5E9BB3ACFF}"/>
              </a:ext>
            </a:extLst>
          </p:cNvPr>
          <p:cNvSpPr/>
          <p:nvPr/>
        </p:nvSpPr>
        <p:spPr>
          <a:xfrm>
            <a:off x="3827748" y="1797696"/>
            <a:ext cx="7992888" cy="3413178"/>
          </a:xfrm>
          <a:prstGeom prst="rect">
            <a:avLst/>
          </a:prstGeom>
        </p:spPr>
        <p:txBody>
          <a:bodyPr wrap="square">
            <a:spAutoFit/>
          </a:bodyPr>
          <a:lstStyle/>
          <a:p>
            <a:pPr>
              <a:lnSpc>
                <a:spcPct val="114000"/>
              </a:lnSpc>
              <a:spcAft>
                <a:spcPts val="1200"/>
              </a:spcAft>
            </a:pPr>
            <a:r>
              <a:rPr lang="pl-PL" sz="2000" b="1" dirty="0">
                <a:solidFill>
                  <a:schemeClr val="bg1"/>
                </a:solidFill>
              </a:rPr>
              <a:t>CAREER PLAN DEVELOPEMENT IS BASED ON:</a:t>
            </a:r>
            <a:endParaRPr lang="pl-PL" sz="2000" dirty="0">
              <a:solidFill>
                <a:schemeClr val="tx1">
                  <a:lumMod val="75000"/>
                  <a:lumOff val="25000"/>
                </a:schemeClr>
              </a:solidFill>
            </a:endParaRPr>
          </a:p>
          <a:p>
            <a:pPr marL="285750" indent="-285750">
              <a:lnSpc>
                <a:spcPct val="114000"/>
              </a:lnSpc>
              <a:spcAft>
                <a:spcPts val="600"/>
              </a:spcAft>
              <a:buBlip>
                <a:blip r:embed="rId2"/>
              </a:buBlip>
            </a:pPr>
            <a:r>
              <a:rPr lang="en-GB" dirty="0">
                <a:solidFill>
                  <a:schemeClr val="tx1">
                    <a:lumMod val="75000"/>
                    <a:lumOff val="25000"/>
                  </a:schemeClr>
                </a:solidFill>
              </a:rPr>
              <a:t>indicating the necessary professional experience,</a:t>
            </a:r>
          </a:p>
          <a:p>
            <a:pPr marL="285750" indent="-285750">
              <a:lnSpc>
                <a:spcPct val="114000"/>
              </a:lnSpc>
              <a:spcAft>
                <a:spcPts val="600"/>
              </a:spcAft>
              <a:buBlip>
                <a:blip r:embed="rId2"/>
              </a:buBlip>
            </a:pPr>
            <a:r>
              <a:rPr lang="en-GB" dirty="0">
                <a:solidFill>
                  <a:schemeClr val="tx1">
                    <a:lumMod val="75000"/>
                    <a:lumOff val="25000"/>
                  </a:schemeClr>
                </a:solidFill>
              </a:rPr>
              <a:t>defining further work positions or competences as possible to achieve,</a:t>
            </a:r>
          </a:p>
          <a:p>
            <a:pPr marL="285750" indent="-285750">
              <a:lnSpc>
                <a:spcPct val="114000"/>
              </a:lnSpc>
              <a:spcAft>
                <a:spcPts val="600"/>
              </a:spcAft>
              <a:buBlip>
                <a:blip r:embed="rId2"/>
              </a:buBlip>
            </a:pPr>
            <a:r>
              <a:rPr lang="en-GB" dirty="0">
                <a:solidFill>
                  <a:schemeClr val="tx1">
                    <a:lumMod val="75000"/>
                    <a:lumOff val="25000"/>
                  </a:schemeClr>
                </a:solidFill>
              </a:rPr>
              <a:t>defining the objectives to achieve and qualifications necessary for a given position,</a:t>
            </a:r>
          </a:p>
          <a:p>
            <a:pPr marL="285750" indent="-285750">
              <a:lnSpc>
                <a:spcPct val="114000"/>
              </a:lnSpc>
              <a:spcAft>
                <a:spcPts val="600"/>
              </a:spcAft>
              <a:buBlip>
                <a:blip r:embed="rId2"/>
              </a:buBlip>
            </a:pPr>
            <a:r>
              <a:rPr lang="en-GB" dirty="0">
                <a:solidFill>
                  <a:schemeClr val="tx1">
                    <a:lumMod val="75000"/>
                    <a:lumOff val="25000"/>
                  </a:schemeClr>
                </a:solidFill>
              </a:rPr>
              <a:t>anticipating the period of time in which it is possible to occupy a given position ,</a:t>
            </a:r>
          </a:p>
          <a:p>
            <a:pPr marL="285750" indent="-285750">
              <a:lnSpc>
                <a:spcPct val="114000"/>
              </a:lnSpc>
              <a:spcAft>
                <a:spcPts val="600"/>
              </a:spcAft>
              <a:buBlip>
                <a:blip r:embed="rId2"/>
              </a:buBlip>
            </a:pPr>
            <a:r>
              <a:rPr lang="en-GB" dirty="0">
                <a:solidFill>
                  <a:schemeClr val="tx1">
                    <a:lumMod val="75000"/>
                    <a:lumOff val="25000"/>
                  </a:schemeClr>
                </a:solidFill>
              </a:rPr>
              <a:t>taking into account social factors and processes that each person is subject to (age, health, family commitments, needs and opportunities of the company, etc.).</a:t>
            </a:r>
            <a:endParaRPr lang="pl-PL" dirty="0">
              <a:solidFill>
                <a:schemeClr val="tx1">
                  <a:lumMod val="75000"/>
                  <a:lumOff val="25000"/>
                </a:schemeClr>
              </a:solidFill>
            </a:endParaRPr>
          </a:p>
        </p:txBody>
      </p:sp>
      <p:pic>
        <p:nvPicPr>
          <p:cNvPr id="13" name="Obraz 12">
            <a:extLst>
              <a:ext uri="{FF2B5EF4-FFF2-40B4-BE49-F238E27FC236}">
                <a16:creationId xmlns:a16="http://schemas.microsoft.com/office/drawing/2014/main" id="{05559FEE-93BB-4BAD-A455-0F16ABDD6EE0}"/>
              </a:ext>
            </a:extLst>
          </p:cNvPr>
          <p:cNvPicPr>
            <a:picLocks noChangeAspect="1"/>
          </p:cNvPicPr>
          <p:nvPr/>
        </p:nvPicPr>
        <p:blipFill rotWithShape="1">
          <a:blip r:embed="rId3">
            <a:extLst>
              <a:ext uri="{28A0092B-C50C-407E-A947-70E740481C1C}">
                <a14:useLocalDpi xmlns:a14="http://schemas.microsoft.com/office/drawing/2010/main" val="0"/>
              </a:ext>
            </a:extLst>
          </a:blip>
          <a:srcRect l="3191" t="8491" r="3262" b="3019"/>
          <a:stretch/>
        </p:blipFill>
        <p:spPr>
          <a:xfrm>
            <a:off x="0" y="1519097"/>
            <a:ext cx="3431703" cy="4286168"/>
          </a:xfrm>
          <a:prstGeom prst="rect">
            <a:avLst/>
          </a:prstGeom>
        </p:spPr>
      </p:pic>
    </p:spTree>
    <p:extLst>
      <p:ext uri="{BB962C8B-B14F-4D97-AF65-F5344CB8AC3E}">
        <p14:creationId xmlns:p14="http://schemas.microsoft.com/office/powerpoint/2010/main" val="4176954323"/>
      </p:ext>
    </p:extLst>
  </p:cSld>
  <p:clrMapOvr>
    <a:masterClrMapping/>
  </p:clrMapOvr>
</p:sld>
</file>

<file path=ppt/theme/theme1.xml><?xml version="1.0" encoding="utf-8"?>
<a:theme xmlns:a="http://schemas.openxmlformats.org/drawingml/2006/main" name="1_MK">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TS2</Template>
  <TotalTime>4043</TotalTime>
  <Words>3042</Words>
  <Application>Microsoft Office PowerPoint</Application>
  <PresentationFormat>Panoramiczny</PresentationFormat>
  <Paragraphs>439</Paragraphs>
  <Slides>45</Slides>
  <Notes>2</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45</vt:i4>
      </vt:variant>
    </vt:vector>
  </HeadingPairs>
  <TitlesOfParts>
    <vt:vector size="49" baseType="lpstr">
      <vt:lpstr>Arial</vt:lpstr>
      <vt:lpstr>Calibri</vt:lpstr>
      <vt:lpstr>Wingdings</vt:lpstr>
      <vt:lpstr>1_MK</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CHEF</vt:lpstr>
      <vt:lpstr>LEARNING ADULT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1. FORMAL:  To provide information in an obvious way: what I am informing  about (for example, that when carving a watermelon it must be stably placed in a bowl).</vt:lpstr>
      <vt:lpstr>1. MUTUAL RELATIONSHIP:   conveys the relationship of the interlocutor to the environment: what I think of you, what interconnections we have </vt:lpstr>
      <vt:lpstr>VERBAL COMMUNICATION TECHNIQUES</vt:lpstr>
      <vt:lpstr> VERBAL COMMUNICATION TECHNIQUES Techniques that increase the visibility of the message </vt:lpstr>
      <vt:lpstr>VERBAL COMMUNICATION TECHNIQUES Techniques that increase the clarity of the message</vt:lpstr>
      <vt:lpstr> VERBAL COMMUNICATION TECHNIQUES Techniques for increasing tension </vt:lpstr>
      <vt:lpstr>VERBAL COMMUNICATION TECHNIQUES Techniques that improve the aesthetic impression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THE MEANING OF NON-VERBAL COMMUNICATION</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Sebastian</dc:creator>
  <cp:lastModifiedBy>Sawa</cp:lastModifiedBy>
  <cp:revision>564</cp:revision>
  <cp:lastPrinted>2013-06-24T05:55:58Z</cp:lastPrinted>
  <dcterms:created xsi:type="dcterms:W3CDTF">2013-01-04T21:46:29Z</dcterms:created>
  <dcterms:modified xsi:type="dcterms:W3CDTF">2019-04-29T08:39:32Z</dcterms:modified>
</cp:coreProperties>
</file>