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40"/>
  </p:notesMasterIdLst>
  <p:handoutMasterIdLst>
    <p:handoutMasterId r:id="rId41"/>
  </p:handoutMasterIdLst>
  <p:sldIdLst>
    <p:sldId id="256" r:id="rId2"/>
    <p:sldId id="289" r:id="rId3"/>
    <p:sldId id="257" r:id="rId4"/>
    <p:sldId id="297" r:id="rId5"/>
    <p:sldId id="298" r:id="rId6"/>
    <p:sldId id="283" r:id="rId7"/>
    <p:sldId id="290" r:id="rId8"/>
    <p:sldId id="258" r:id="rId9"/>
    <p:sldId id="281" r:id="rId10"/>
    <p:sldId id="259" r:id="rId11"/>
    <p:sldId id="299" r:id="rId12"/>
    <p:sldId id="260" r:id="rId13"/>
    <p:sldId id="285" r:id="rId14"/>
    <p:sldId id="273" r:id="rId15"/>
    <p:sldId id="300" r:id="rId16"/>
    <p:sldId id="291" r:id="rId17"/>
    <p:sldId id="301" r:id="rId18"/>
    <p:sldId id="302" r:id="rId19"/>
    <p:sldId id="303" r:id="rId20"/>
    <p:sldId id="323" r:id="rId21"/>
    <p:sldId id="305" r:id="rId22"/>
    <p:sldId id="324" r:id="rId23"/>
    <p:sldId id="325" r:id="rId24"/>
    <p:sldId id="326" r:id="rId25"/>
    <p:sldId id="327" r:id="rId26"/>
    <p:sldId id="318" r:id="rId27"/>
    <p:sldId id="328" r:id="rId28"/>
    <p:sldId id="321" r:id="rId29"/>
    <p:sldId id="315" r:id="rId30"/>
    <p:sldId id="282" r:id="rId31"/>
    <p:sldId id="314" r:id="rId32"/>
    <p:sldId id="313" r:id="rId33"/>
    <p:sldId id="312" r:id="rId34"/>
    <p:sldId id="310" r:id="rId35"/>
    <p:sldId id="311" r:id="rId36"/>
    <p:sldId id="309" r:id="rId37"/>
    <p:sldId id="295" r:id="rId38"/>
    <p:sldId id="288" r:id="rId39"/>
  </p:sldIdLst>
  <p:sldSz cx="12192000" cy="6858000"/>
  <p:notesSz cx="7099300" cy="10234613"/>
  <p:defaultTex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wa" initials="AS" lastIdx="1" clrIdx="0">
    <p:extLst>
      <p:ext uri="{19B8F6BF-5375-455C-9EA6-DF929625EA0E}">
        <p15:presenceInfo xmlns:p15="http://schemas.microsoft.com/office/powerpoint/2012/main" userId="Saw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E03"/>
    <a:srgbClr val="FF8803"/>
    <a:srgbClr val="FD7E01"/>
    <a:srgbClr val="FFAC06"/>
    <a:srgbClr val="FBA1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0" autoAdjust="0"/>
    <p:restoredTop sz="93031" autoAdjust="0"/>
  </p:normalViewPr>
  <p:slideViewPr>
    <p:cSldViewPr>
      <p:cViewPr varScale="1">
        <p:scale>
          <a:sx n="60" d="100"/>
          <a:sy n="60" d="100"/>
        </p:scale>
        <p:origin x="627" y="3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F2C08-7CA2-4798-8B96-B50DDEBFDED2}" type="doc">
      <dgm:prSet loTypeId="urn:microsoft.com/office/officeart/2005/8/layout/hProcess11" loCatId="process" qsTypeId="urn:microsoft.com/office/officeart/2005/8/quickstyle/simple1" qsCatId="simple" csTypeId="urn:microsoft.com/office/officeart/2005/8/colors/colorful1" csCatId="colorful" phldr="1"/>
      <dgm:spPr/>
    </dgm:pt>
    <dgm:pt modelId="{FE95038C-9732-4EE0-9D20-EE110BD21AB7}" type="pres">
      <dgm:prSet presAssocID="{8D9F2C08-7CA2-4798-8B96-B50DDEBFDED2}" presName="Name0" presStyleCnt="0">
        <dgm:presLayoutVars>
          <dgm:dir/>
          <dgm:resizeHandles val="exact"/>
        </dgm:presLayoutVars>
      </dgm:prSet>
      <dgm:spPr/>
    </dgm:pt>
    <dgm:pt modelId="{E70BF54E-EB47-4A44-A4B4-348A8496353D}" type="pres">
      <dgm:prSet presAssocID="{8D9F2C08-7CA2-4798-8B96-B50DDEBFDED2}" presName="arrow" presStyleLbl="bgShp" presStyleIdx="0" presStyleCnt="1" custLinFactNeighborX="22875">
        <dgm:style>
          <a:lnRef idx="0">
            <a:schemeClr val="accent5"/>
          </a:lnRef>
          <a:fillRef idx="3">
            <a:schemeClr val="accent5"/>
          </a:fillRef>
          <a:effectRef idx="3">
            <a:schemeClr val="accent5"/>
          </a:effectRef>
          <a:fontRef idx="minor">
            <a:schemeClr val="lt1"/>
          </a:fontRef>
        </dgm:style>
      </dgm:prSet>
      <dgm:spPr>
        <a:solidFill>
          <a:srgbClr val="FBBE03"/>
        </a:solidFill>
        <a:effectLst/>
        <a:scene3d>
          <a:camera prst="orthographicFront">
            <a:rot lat="0" lon="0" rev="0"/>
          </a:camera>
          <a:lightRig rig="threePt" dir="t">
            <a:rot lat="0" lon="0" rev="1200000"/>
          </a:lightRig>
        </a:scene3d>
        <a:sp3d/>
      </dgm:spPr>
    </dgm:pt>
    <dgm:pt modelId="{D21BBDA5-E28B-415D-8FB4-3A131EF38A24}" type="pres">
      <dgm:prSet presAssocID="{8D9F2C08-7CA2-4798-8B96-B50DDEBFDED2}" presName="points" presStyleCnt="0"/>
      <dgm:spPr/>
    </dgm:pt>
  </dgm:ptLst>
  <dgm:cxnLst>
    <dgm:cxn modelId="{DE28E715-6FC5-488B-8FB8-3D68B465E7B1}" type="presOf" srcId="{8D9F2C08-7CA2-4798-8B96-B50DDEBFDED2}" destId="{FE95038C-9732-4EE0-9D20-EE110BD21AB7}" srcOrd="0" destOrd="0" presId="urn:microsoft.com/office/officeart/2005/8/layout/hProcess11"/>
    <dgm:cxn modelId="{EDB55640-65FE-42BC-8931-CACE98569F57}" type="presParOf" srcId="{FE95038C-9732-4EE0-9D20-EE110BD21AB7}" destId="{E70BF54E-EB47-4A44-A4B4-348A8496353D}" srcOrd="0" destOrd="0" presId="urn:microsoft.com/office/officeart/2005/8/layout/hProcess11"/>
    <dgm:cxn modelId="{871178AF-5DD1-49C4-9C15-61ED1CB1BCAB}" type="presParOf" srcId="{FE95038C-9732-4EE0-9D20-EE110BD21AB7}" destId="{D21BBDA5-E28B-415D-8FB4-3A131EF38A24}" srcOrd="1"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BF54E-EB47-4A44-A4B4-348A8496353D}">
      <dsp:nvSpPr>
        <dsp:cNvPr id="0" name=""/>
        <dsp:cNvSpPr/>
      </dsp:nvSpPr>
      <dsp:spPr>
        <a:xfrm>
          <a:off x="0" y="1569481"/>
          <a:ext cx="9512677" cy="2092642"/>
        </a:xfrm>
        <a:prstGeom prst="notchedRightArrow">
          <a:avLst/>
        </a:prstGeom>
        <a:solidFill>
          <a:srgbClr val="FBBE03"/>
        </a:solidFill>
        <a:ln>
          <a:noFill/>
        </a:ln>
        <a:effectLst/>
        <a:scene3d>
          <a:camera prst="orthographicFront">
            <a:rot lat="0" lon="0" rev="0"/>
          </a:camera>
          <a:lightRig rig="threePt" dir="t">
            <a:rot lat="0" lon="0" rev="1200000"/>
          </a:lightRig>
        </a:scene3d>
        <a:sp3d/>
      </dsp:spPr>
      <dsp:style>
        <a:lnRef idx="0">
          <a:schemeClr val="accent5"/>
        </a:lnRef>
        <a:fillRef idx="3">
          <a:schemeClr val="accent5"/>
        </a:fillRef>
        <a:effectRef idx="3">
          <a:schemeClr val="accent5"/>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19643134-0858-4A9B-A6BA-A7F7B2263031}"/>
              </a:ext>
            </a:extLst>
          </p:cNvPr>
          <p:cNvSpPr>
            <a:spLocks noGrp="1"/>
          </p:cNvSpPr>
          <p:nvPr>
            <p:ph type="hdr" sz="quarter"/>
          </p:nvPr>
        </p:nvSpPr>
        <p:spPr>
          <a:xfrm>
            <a:off x="0" y="0"/>
            <a:ext cx="3076575" cy="5111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l-PL"/>
          </a:p>
        </p:txBody>
      </p:sp>
      <p:sp>
        <p:nvSpPr>
          <p:cNvPr id="3" name="Symbol zastępczy daty 2">
            <a:extLst>
              <a:ext uri="{FF2B5EF4-FFF2-40B4-BE49-F238E27FC236}">
                <a16:creationId xmlns:a16="http://schemas.microsoft.com/office/drawing/2014/main" id="{4B0051F6-38E7-4A71-960D-FACE4439BA11}"/>
              </a:ext>
            </a:extLst>
          </p:cNvPr>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4EFB505-70A1-4765-9ACF-429564792C96}" type="datetimeFigureOut">
              <a:rPr lang="pl-PL"/>
              <a:pPr>
                <a:defRPr/>
              </a:pPr>
              <a:t>31.03.2019</a:t>
            </a:fld>
            <a:endParaRPr lang="pl-PL"/>
          </a:p>
        </p:txBody>
      </p:sp>
      <p:sp>
        <p:nvSpPr>
          <p:cNvPr id="4" name="Symbol zastępczy stopki 3">
            <a:extLst>
              <a:ext uri="{FF2B5EF4-FFF2-40B4-BE49-F238E27FC236}">
                <a16:creationId xmlns:a16="http://schemas.microsoft.com/office/drawing/2014/main" id="{67C2E76B-8966-4A00-B507-FF2B66A1F460}"/>
              </a:ext>
            </a:extLst>
          </p:cNvPr>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l-PL"/>
          </a:p>
        </p:txBody>
      </p:sp>
      <p:sp>
        <p:nvSpPr>
          <p:cNvPr id="5" name="Symbol zastępczy numeru slajdu 4">
            <a:extLst>
              <a:ext uri="{FF2B5EF4-FFF2-40B4-BE49-F238E27FC236}">
                <a16:creationId xmlns:a16="http://schemas.microsoft.com/office/drawing/2014/main" id="{BBD0811F-3215-4259-B788-860795B3415C}"/>
              </a:ext>
            </a:extLst>
          </p:cNvPr>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6A4CA16-37F3-499A-BEED-4A8BCE703EA7}"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09AAB0AE-9957-41FE-A5ED-B644E56E4661}"/>
              </a:ext>
            </a:extLst>
          </p:cNvPr>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lstStyle>
          <a:p>
            <a:pPr>
              <a:defRPr/>
            </a:pPr>
            <a:endParaRPr lang="pl-PL"/>
          </a:p>
        </p:txBody>
      </p:sp>
      <p:sp>
        <p:nvSpPr>
          <p:cNvPr id="3" name="Symbol zastępczy daty 2">
            <a:extLst>
              <a:ext uri="{FF2B5EF4-FFF2-40B4-BE49-F238E27FC236}">
                <a16:creationId xmlns:a16="http://schemas.microsoft.com/office/drawing/2014/main" id="{D7DB7563-CCB6-4845-A2D0-C948769D81C3}"/>
              </a:ext>
            </a:extLst>
          </p:cNvPr>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lstStyle>
          <a:p>
            <a:pPr>
              <a:defRPr/>
            </a:pPr>
            <a:fld id="{05E376B0-35C7-47EA-B964-113D4D372017}" type="datetimeFigureOut">
              <a:rPr lang="pl-PL"/>
              <a:pPr>
                <a:defRPr/>
              </a:pPr>
              <a:t>31.03.2019</a:t>
            </a:fld>
            <a:endParaRPr lang="pl-PL"/>
          </a:p>
        </p:txBody>
      </p:sp>
      <p:sp>
        <p:nvSpPr>
          <p:cNvPr id="4" name="Symbol zastępczy obrazu slajdu 3">
            <a:extLst>
              <a:ext uri="{FF2B5EF4-FFF2-40B4-BE49-F238E27FC236}">
                <a16:creationId xmlns:a16="http://schemas.microsoft.com/office/drawing/2014/main" id="{88F878EB-6A22-48E2-BCAA-5ABB4574B1F8}"/>
              </a:ext>
            </a:extLst>
          </p:cNvPr>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pPr lvl="0"/>
            <a:endParaRPr lang="pl-PL" noProof="0"/>
          </a:p>
        </p:txBody>
      </p:sp>
      <p:sp>
        <p:nvSpPr>
          <p:cNvPr id="5" name="Symbol zastępczy notatek 4">
            <a:extLst>
              <a:ext uri="{FF2B5EF4-FFF2-40B4-BE49-F238E27FC236}">
                <a16:creationId xmlns:a16="http://schemas.microsoft.com/office/drawing/2014/main" id="{42CAFBB9-895B-4996-910F-5D1C49EDA429}"/>
              </a:ext>
            </a:extLst>
          </p:cNvPr>
          <p:cNvSpPr>
            <a:spLocks noGrp="1"/>
          </p:cNvSpPr>
          <p:nvPr>
            <p:ph type="body" sz="quarter" idx="3"/>
          </p:nvPr>
        </p:nvSpPr>
        <p:spPr>
          <a:xfrm>
            <a:off x="709613" y="4860925"/>
            <a:ext cx="5680075" cy="4605338"/>
          </a:xfrm>
          <a:prstGeom prst="rect">
            <a:avLst/>
          </a:prstGeom>
        </p:spPr>
        <p:txBody>
          <a:bodyPr vert="horz" lIns="99048" tIns="49524" rIns="99048" bIns="49524"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4054A53E-1C5D-4DBC-AD02-D2F89BD4319E}"/>
              </a:ext>
            </a:extLst>
          </p:cNvPr>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lstStyle>
          <a:p>
            <a:pPr>
              <a:defRPr/>
            </a:pPr>
            <a:endParaRPr lang="pl-PL"/>
          </a:p>
        </p:txBody>
      </p:sp>
      <p:sp>
        <p:nvSpPr>
          <p:cNvPr id="7" name="Symbol zastępczy numeru slajdu 6">
            <a:extLst>
              <a:ext uri="{FF2B5EF4-FFF2-40B4-BE49-F238E27FC236}">
                <a16:creationId xmlns:a16="http://schemas.microsoft.com/office/drawing/2014/main" id="{E3E3E1F0-FAE3-4A21-9571-440557AEB74A}"/>
              </a:ext>
            </a:extLst>
          </p:cNvPr>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pPr>
              <a:defRPr/>
            </a:pPr>
            <a:fld id="{E081964A-7C56-4E4D-87AA-70D1D2E23ADB}"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0FC714F5-44C7-47E6-88EF-E5F6F21EAF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ymbol zastępczy notatek 2">
            <a:extLst>
              <a:ext uri="{FF2B5EF4-FFF2-40B4-BE49-F238E27FC236}">
                <a16:creationId xmlns:a16="http://schemas.microsoft.com/office/drawing/2014/main" id="{D3A6400C-FCC2-4C1E-ABF8-6D460667CF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8196" name="Symbol zastępczy numeru slajdu 3">
            <a:extLst>
              <a:ext uri="{FF2B5EF4-FFF2-40B4-BE49-F238E27FC236}">
                <a16:creationId xmlns:a16="http://schemas.microsoft.com/office/drawing/2014/main" id="{28F392D6-EFCE-4DA4-B974-AFF2C88DDB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B3A61C4-CB82-4738-8831-9D641C58305A}" type="slidenum">
              <a:rPr lang="pl-PL" altLang="pl-PL" smtClean="0"/>
              <a:pPr/>
              <a:t>1</a:t>
            </a:fld>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a:defRPr/>
            </a:pPr>
            <a:fld id="{E081964A-7C56-4E4D-87AA-70D1D2E23ADB}" type="slidenum">
              <a:rPr lang="pl-PL" altLang="pl-PL" smtClean="0"/>
              <a:pPr>
                <a:defRPr/>
              </a:pPr>
              <a:t>21</a:t>
            </a:fld>
            <a:endParaRPr lang="pl-PL" altLang="pl-PL"/>
          </a:p>
        </p:txBody>
      </p:sp>
    </p:spTree>
    <p:extLst>
      <p:ext uri="{BB962C8B-B14F-4D97-AF65-F5344CB8AC3E}">
        <p14:creationId xmlns:p14="http://schemas.microsoft.com/office/powerpoint/2010/main" val="2755769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grpSp>
        <p:nvGrpSpPr>
          <p:cNvPr id="15" name="Grupa 14">
            <a:extLst>
              <a:ext uri="{FF2B5EF4-FFF2-40B4-BE49-F238E27FC236}">
                <a16:creationId xmlns:a16="http://schemas.microsoft.com/office/drawing/2014/main" id="{951F9845-6F1C-40EE-B12B-900F07105D91}"/>
              </a:ext>
            </a:extLst>
          </p:cNvPr>
          <p:cNvGrpSpPr/>
          <p:nvPr userDrawn="1"/>
        </p:nvGrpSpPr>
        <p:grpSpPr>
          <a:xfrm>
            <a:off x="0" y="-36000"/>
            <a:ext cx="7836981" cy="4240486"/>
            <a:chOff x="-4544" y="-19398"/>
            <a:chExt cx="5788499" cy="3132080"/>
          </a:xfrm>
        </p:grpSpPr>
        <p:pic>
          <p:nvPicPr>
            <p:cNvPr id="16" name="Obraz 15">
              <a:extLst>
                <a:ext uri="{FF2B5EF4-FFF2-40B4-BE49-F238E27FC236}">
                  <a16:creationId xmlns:a16="http://schemas.microsoft.com/office/drawing/2014/main" id="{D1CE6D78-EC28-432B-96A0-DD8262B287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81" r="19171"/>
            <a:stretch/>
          </p:blipFill>
          <p:spPr>
            <a:xfrm>
              <a:off x="1333364" y="-1"/>
              <a:ext cx="3112683" cy="3112683"/>
            </a:xfrm>
            <a:prstGeom prst="rect">
              <a:avLst/>
            </a:prstGeom>
          </p:spPr>
        </p:pic>
        <p:sp>
          <p:nvSpPr>
            <p:cNvPr id="17" name="Prostokąt 16">
              <a:extLst>
                <a:ext uri="{FF2B5EF4-FFF2-40B4-BE49-F238E27FC236}">
                  <a16:creationId xmlns:a16="http://schemas.microsoft.com/office/drawing/2014/main" id="{D9AB6C47-A7D7-44DE-99BD-60CBD6BD69E5}"/>
                </a:ext>
              </a:extLst>
            </p:cNvPr>
            <p:cNvSpPr/>
            <p:nvPr userDrawn="1"/>
          </p:nvSpPr>
          <p:spPr>
            <a:xfrm>
              <a:off x="4446047" y="-19398"/>
              <a:ext cx="1337908" cy="1319115"/>
            </a:xfrm>
            <a:prstGeom prst="rect">
              <a:avLst/>
            </a:prstGeom>
            <a:solidFill>
              <a:srgbClr val="EF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extLst>
                <a:ext uri="{FF2B5EF4-FFF2-40B4-BE49-F238E27FC236}">
                  <a16:creationId xmlns:a16="http://schemas.microsoft.com/office/drawing/2014/main" id="{661B37D5-EA91-4D24-8E29-F5E6BA4C3D55}"/>
                </a:ext>
              </a:extLst>
            </p:cNvPr>
            <p:cNvSpPr/>
            <p:nvPr userDrawn="1"/>
          </p:nvSpPr>
          <p:spPr>
            <a:xfrm>
              <a:off x="-4544" y="1772816"/>
              <a:ext cx="1337908" cy="1339866"/>
            </a:xfrm>
            <a:prstGeom prst="rect">
              <a:avLst/>
            </a:prstGeom>
            <a:solidFill>
              <a:srgbClr val="F7A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12" name="Obraz 11">
            <a:extLst>
              <a:ext uri="{FF2B5EF4-FFF2-40B4-BE49-F238E27FC236}">
                <a16:creationId xmlns:a16="http://schemas.microsoft.com/office/drawing/2014/main" id="{D37DFCD5-222A-4040-9874-D16D61A136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25604" y="-9738"/>
            <a:ext cx="1811378" cy="1811378"/>
          </a:xfrm>
          <a:prstGeom prst="rect">
            <a:avLst/>
          </a:prstGeom>
        </p:spPr>
      </p:pic>
      <p:sp>
        <p:nvSpPr>
          <p:cNvPr id="19" name="Prostokąt 18">
            <a:extLst>
              <a:ext uri="{FF2B5EF4-FFF2-40B4-BE49-F238E27FC236}">
                <a16:creationId xmlns:a16="http://schemas.microsoft.com/office/drawing/2014/main" id="{B465F669-2400-4B65-9B92-9A0360F82416}"/>
              </a:ext>
            </a:extLst>
          </p:cNvPr>
          <p:cNvSpPr/>
          <p:nvPr userDrawn="1"/>
        </p:nvSpPr>
        <p:spPr>
          <a:xfrm>
            <a:off x="10718974" y="3900190"/>
            <a:ext cx="1473026" cy="1473026"/>
          </a:xfrm>
          <a:prstGeom prst="rect">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6000" b="1" dirty="0">
              <a:solidFill>
                <a:srgbClr val="FBBE03"/>
              </a:solidFill>
            </a:endParaRPr>
          </a:p>
        </p:txBody>
      </p:sp>
      <p:pic>
        <p:nvPicPr>
          <p:cNvPr id="25" name="Obraz 24">
            <a:extLst>
              <a:ext uri="{FF2B5EF4-FFF2-40B4-BE49-F238E27FC236}">
                <a16:creationId xmlns:a16="http://schemas.microsoft.com/office/drawing/2014/main" id="{8BD595BC-D814-42AA-85E0-2C03627738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46866" y="550686"/>
            <a:ext cx="1944216" cy="574058"/>
          </a:xfrm>
          <a:prstGeom prst="rect">
            <a:avLst/>
          </a:prstGeom>
        </p:spPr>
      </p:pic>
      <p:pic>
        <p:nvPicPr>
          <p:cNvPr id="23" name="Obraz 22">
            <a:extLst>
              <a:ext uri="{FF2B5EF4-FFF2-40B4-BE49-F238E27FC236}">
                <a16:creationId xmlns:a16="http://schemas.microsoft.com/office/drawing/2014/main" id="{6F90718E-9208-4705-976C-6685DC443C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98467" y="5748217"/>
            <a:ext cx="1561629" cy="773007"/>
          </a:xfrm>
          <a:prstGeom prst="rect">
            <a:avLst/>
          </a:prstGeom>
        </p:spPr>
      </p:pic>
      <p:pic>
        <p:nvPicPr>
          <p:cNvPr id="26" name="Obraz 25">
            <a:extLst>
              <a:ext uri="{FF2B5EF4-FFF2-40B4-BE49-F238E27FC236}">
                <a16:creationId xmlns:a16="http://schemas.microsoft.com/office/drawing/2014/main" id="{593B827B-C1C5-40BB-A6CE-BD668C0F3FC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64552" y="5746124"/>
            <a:ext cx="770835" cy="775118"/>
          </a:xfrm>
          <a:prstGeom prst="rect">
            <a:avLst/>
          </a:prstGeom>
        </p:spPr>
      </p:pic>
      <p:pic>
        <p:nvPicPr>
          <p:cNvPr id="27" name="Picture 2" descr="https://mediaprocessor.websimages.com/fit/1920x1920/www.ukspot-ltd.com/medium-5.png">
            <a:extLst>
              <a:ext uri="{FF2B5EF4-FFF2-40B4-BE49-F238E27FC236}">
                <a16:creationId xmlns:a16="http://schemas.microsoft.com/office/drawing/2014/main" id="{8B2AD5BC-BB8A-4449-8BDA-A99067501AD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56613" y="5661248"/>
            <a:ext cx="896000" cy="96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87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ABB4351-66BE-40E5-80C8-67A3440A49D3}"/>
              </a:ext>
            </a:extLst>
          </p:cNvPr>
          <p:cNvSpPr>
            <a:spLocks noGrp="1"/>
          </p:cNvSpPr>
          <p:nvPr>
            <p:ph type="dt" sz="half" idx="10"/>
          </p:nvPr>
        </p:nvSpPr>
        <p:spPr/>
        <p:txBody>
          <a:bodyPr/>
          <a:lstStyle>
            <a:lvl1pPr>
              <a:defRPr/>
            </a:lvl1pPr>
          </a:lstStyle>
          <a:p>
            <a:pPr>
              <a:defRPr/>
            </a:pPr>
            <a:fld id="{9EACEB2F-1DA9-46B7-B2FF-DFE2169D1033}" type="datetime1">
              <a:rPr lang="en-US" smtClean="0"/>
              <a:t>3/31/2019</a:t>
            </a:fld>
            <a:endParaRPr lang="en-US" dirty="0"/>
          </a:p>
        </p:txBody>
      </p:sp>
      <p:sp>
        <p:nvSpPr>
          <p:cNvPr id="5" name="Symbol zastępczy stopki 4">
            <a:extLst>
              <a:ext uri="{FF2B5EF4-FFF2-40B4-BE49-F238E27FC236}">
                <a16:creationId xmlns:a16="http://schemas.microsoft.com/office/drawing/2014/main" id="{93C9F432-0972-4610-B058-D79C8A8BC7FD}"/>
              </a:ext>
            </a:extLst>
          </p:cNvPr>
          <p:cNvSpPr>
            <a:spLocks noGrp="1"/>
          </p:cNvSpPr>
          <p:nvPr>
            <p:ph type="ftr" sz="quarter" idx="11"/>
          </p:nvPr>
        </p:nvSpPr>
        <p:spPr/>
        <p:txBody>
          <a:bodyPr/>
          <a:lstStyle>
            <a:lvl1pPr>
              <a:defRPr/>
            </a:lvl1pPr>
          </a:lstStyle>
          <a:p>
            <a:pPr>
              <a:defRPr/>
            </a:pPr>
            <a:endParaRPr lang="en-US"/>
          </a:p>
        </p:txBody>
      </p:sp>
      <p:sp>
        <p:nvSpPr>
          <p:cNvPr id="6" name="Symbol zastępczy numeru slajdu 5">
            <a:extLst>
              <a:ext uri="{FF2B5EF4-FFF2-40B4-BE49-F238E27FC236}">
                <a16:creationId xmlns:a16="http://schemas.microsoft.com/office/drawing/2014/main" id="{0AE6D06A-9EBD-4F83-A300-40D9DF435705}"/>
              </a:ext>
            </a:extLst>
          </p:cNvPr>
          <p:cNvSpPr>
            <a:spLocks noGrp="1"/>
          </p:cNvSpPr>
          <p:nvPr>
            <p:ph type="sldNum" sz="quarter" idx="12"/>
          </p:nvPr>
        </p:nvSpPr>
        <p:spPr/>
        <p:txBody>
          <a:bodyPr/>
          <a:lstStyle>
            <a:lvl1pPr>
              <a:defRPr/>
            </a:lvl1pPr>
          </a:lstStyle>
          <a:p>
            <a:pPr>
              <a:defRPr/>
            </a:pPr>
            <a:fld id="{0AC433BF-5A61-403D-9981-523A341E46C3}" type="slidenum">
              <a:rPr lang="en-US" altLang="pl-PL"/>
              <a:pPr>
                <a:defRPr/>
              </a:pPr>
              <a:t>‹#›</a:t>
            </a:fld>
            <a:endParaRPr lang="en-US" altLang="pl-PL"/>
          </a:p>
        </p:txBody>
      </p:sp>
    </p:spTree>
    <p:extLst>
      <p:ext uri="{BB962C8B-B14F-4D97-AF65-F5344CB8AC3E}">
        <p14:creationId xmlns:p14="http://schemas.microsoft.com/office/powerpoint/2010/main" val="186997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20F1360-4A02-4460-94DE-94315710E575}"/>
              </a:ext>
            </a:extLst>
          </p:cNvPr>
          <p:cNvSpPr>
            <a:spLocks noGrp="1"/>
          </p:cNvSpPr>
          <p:nvPr>
            <p:ph type="dt" sz="half" idx="10"/>
          </p:nvPr>
        </p:nvSpPr>
        <p:spPr/>
        <p:txBody>
          <a:bodyPr/>
          <a:lstStyle>
            <a:lvl1pPr>
              <a:defRPr/>
            </a:lvl1pPr>
          </a:lstStyle>
          <a:p>
            <a:pPr>
              <a:defRPr/>
            </a:pPr>
            <a:fld id="{A90569CA-BB57-4B8F-89EC-4A36A6C9B93B}" type="datetime1">
              <a:rPr lang="en-US" smtClean="0"/>
              <a:t>3/31/2019</a:t>
            </a:fld>
            <a:endParaRPr lang="en-US" dirty="0"/>
          </a:p>
        </p:txBody>
      </p:sp>
      <p:sp>
        <p:nvSpPr>
          <p:cNvPr id="5" name="Symbol zastępczy stopki 4">
            <a:extLst>
              <a:ext uri="{FF2B5EF4-FFF2-40B4-BE49-F238E27FC236}">
                <a16:creationId xmlns:a16="http://schemas.microsoft.com/office/drawing/2014/main" id="{48052C7E-B87C-4FFF-90E7-2C4E41E73365}"/>
              </a:ext>
            </a:extLst>
          </p:cNvPr>
          <p:cNvSpPr>
            <a:spLocks noGrp="1"/>
          </p:cNvSpPr>
          <p:nvPr>
            <p:ph type="ftr" sz="quarter" idx="11"/>
          </p:nvPr>
        </p:nvSpPr>
        <p:spPr/>
        <p:txBody>
          <a:bodyPr/>
          <a:lstStyle>
            <a:lvl1pPr>
              <a:defRPr/>
            </a:lvl1pPr>
          </a:lstStyle>
          <a:p>
            <a:pPr>
              <a:defRPr/>
            </a:pPr>
            <a:endParaRPr lang="en-US"/>
          </a:p>
        </p:txBody>
      </p:sp>
      <p:sp>
        <p:nvSpPr>
          <p:cNvPr id="6" name="Symbol zastępczy numeru slajdu 5">
            <a:extLst>
              <a:ext uri="{FF2B5EF4-FFF2-40B4-BE49-F238E27FC236}">
                <a16:creationId xmlns:a16="http://schemas.microsoft.com/office/drawing/2014/main" id="{B4A820B8-C9D8-4499-BF0C-8ECEFEFAC6BC}"/>
              </a:ext>
            </a:extLst>
          </p:cNvPr>
          <p:cNvSpPr>
            <a:spLocks noGrp="1"/>
          </p:cNvSpPr>
          <p:nvPr>
            <p:ph type="sldNum" sz="quarter" idx="12"/>
          </p:nvPr>
        </p:nvSpPr>
        <p:spPr/>
        <p:txBody>
          <a:bodyPr/>
          <a:lstStyle>
            <a:lvl1pPr>
              <a:defRPr/>
            </a:lvl1pPr>
          </a:lstStyle>
          <a:p>
            <a:pPr>
              <a:defRPr/>
            </a:pPr>
            <a:fld id="{B79944D3-3744-4C87-B8D1-8AC98D1CF3C1}" type="slidenum">
              <a:rPr lang="en-US" altLang="pl-PL"/>
              <a:pPr>
                <a:defRPr/>
              </a:pPr>
              <a:t>‹#›</a:t>
            </a:fld>
            <a:endParaRPr lang="en-US" altLang="pl-PL"/>
          </a:p>
        </p:txBody>
      </p:sp>
    </p:spTree>
    <p:extLst>
      <p:ext uri="{BB962C8B-B14F-4D97-AF65-F5344CB8AC3E}">
        <p14:creationId xmlns:p14="http://schemas.microsoft.com/office/powerpoint/2010/main" val="137913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BD4BE723-F4CB-4529-A60D-2E7ADA2EA4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127447" cy="1127447"/>
          </a:xfrm>
          <a:prstGeom prst="rect">
            <a:avLst/>
          </a:prstGeom>
        </p:spPr>
      </p:pic>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daty 3">
            <a:extLst>
              <a:ext uri="{FF2B5EF4-FFF2-40B4-BE49-F238E27FC236}">
                <a16:creationId xmlns:a16="http://schemas.microsoft.com/office/drawing/2014/main" id="{EE8EF06A-27EB-48A2-99E3-6A17A962879F}"/>
              </a:ext>
            </a:extLst>
          </p:cNvPr>
          <p:cNvSpPr>
            <a:spLocks noGrp="1"/>
          </p:cNvSpPr>
          <p:nvPr>
            <p:ph type="dt" sz="half" idx="10"/>
          </p:nvPr>
        </p:nvSpPr>
        <p:spPr/>
        <p:txBody>
          <a:bodyPr/>
          <a:lstStyle>
            <a:lvl1pPr>
              <a:defRPr/>
            </a:lvl1pPr>
          </a:lstStyle>
          <a:p>
            <a:pPr>
              <a:defRPr/>
            </a:pPr>
            <a:fld id="{C6E87652-8ECB-467D-B352-2A5B4A2613AA}" type="datetime1">
              <a:rPr lang="en-US" smtClean="0"/>
              <a:t>3/31/2019</a:t>
            </a:fld>
            <a:endParaRPr lang="en-US" dirty="0"/>
          </a:p>
        </p:txBody>
      </p:sp>
      <p:sp>
        <p:nvSpPr>
          <p:cNvPr id="7" name="Symbol zastępczy stopki 4">
            <a:extLst>
              <a:ext uri="{FF2B5EF4-FFF2-40B4-BE49-F238E27FC236}">
                <a16:creationId xmlns:a16="http://schemas.microsoft.com/office/drawing/2014/main" id="{F4AB2493-E11B-4FEE-8A29-3166EBD5B06C}"/>
              </a:ext>
            </a:extLst>
          </p:cNvPr>
          <p:cNvSpPr>
            <a:spLocks noGrp="1"/>
          </p:cNvSpPr>
          <p:nvPr>
            <p:ph type="ftr" sz="quarter" idx="11"/>
          </p:nvPr>
        </p:nvSpPr>
        <p:spPr/>
        <p:txBody>
          <a:bodyPr/>
          <a:lstStyle>
            <a:lvl1pPr>
              <a:defRPr/>
            </a:lvl1pPr>
          </a:lstStyle>
          <a:p>
            <a:pPr>
              <a:defRPr/>
            </a:pPr>
            <a:endParaRPr lang="en-US"/>
          </a:p>
        </p:txBody>
      </p:sp>
      <p:sp>
        <p:nvSpPr>
          <p:cNvPr id="8" name="Symbol zastępczy numeru slajdu 5">
            <a:extLst>
              <a:ext uri="{FF2B5EF4-FFF2-40B4-BE49-F238E27FC236}">
                <a16:creationId xmlns:a16="http://schemas.microsoft.com/office/drawing/2014/main" id="{159FA66C-4F89-4EC2-8227-001614876674}"/>
              </a:ext>
            </a:extLst>
          </p:cNvPr>
          <p:cNvSpPr>
            <a:spLocks noGrp="1"/>
          </p:cNvSpPr>
          <p:nvPr>
            <p:ph type="sldNum" sz="quarter" idx="12"/>
          </p:nvPr>
        </p:nvSpPr>
        <p:spPr/>
        <p:txBody>
          <a:bodyPr/>
          <a:lstStyle>
            <a:lvl1pPr>
              <a:defRPr/>
            </a:lvl1pPr>
          </a:lstStyle>
          <a:p>
            <a:pPr>
              <a:defRPr/>
            </a:pPr>
            <a:fld id="{6CC9281A-217F-4492-A313-C4D4CB901DEA}" type="slidenum">
              <a:rPr lang="en-US" altLang="pl-PL"/>
              <a:pPr>
                <a:defRPr/>
              </a:pPr>
              <a:t>‹#›</a:t>
            </a:fld>
            <a:endParaRPr lang="en-US" altLang="pl-PL"/>
          </a:p>
        </p:txBody>
      </p:sp>
    </p:spTree>
    <p:extLst>
      <p:ext uri="{BB962C8B-B14F-4D97-AF65-F5344CB8AC3E}">
        <p14:creationId xmlns:p14="http://schemas.microsoft.com/office/powerpoint/2010/main" val="129371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E56E22BC-C547-46F6-A202-0A49C36883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6400" y="332656"/>
            <a:ext cx="1944216" cy="574058"/>
          </a:xfrm>
          <a:prstGeom prst="rect">
            <a:avLst/>
          </a:prstGeom>
        </p:spPr>
      </p:pic>
      <p:pic>
        <p:nvPicPr>
          <p:cNvPr id="15" name="Obraz 14">
            <a:extLst>
              <a:ext uri="{FF2B5EF4-FFF2-40B4-BE49-F238E27FC236}">
                <a16:creationId xmlns:a16="http://schemas.microsoft.com/office/drawing/2014/main" id="{1B1C11AC-C2E3-40ED-9739-DB11E37A16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8467" y="5748217"/>
            <a:ext cx="1561629" cy="773007"/>
          </a:xfrm>
          <a:prstGeom prst="rect">
            <a:avLst/>
          </a:prstGeom>
        </p:spPr>
      </p:pic>
      <p:pic>
        <p:nvPicPr>
          <p:cNvPr id="16" name="Obraz 15">
            <a:extLst>
              <a:ext uri="{FF2B5EF4-FFF2-40B4-BE49-F238E27FC236}">
                <a16:creationId xmlns:a16="http://schemas.microsoft.com/office/drawing/2014/main" id="{579BDD69-F6C4-404D-9124-89D9E7C799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64552" y="5746124"/>
            <a:ext cx="770835" cy="775118"/>
          </a:xfrm>
          <a:prstGeom prst="rect">
            <a:avLst/>
          </a:prstGeom>
        </p:spPr>
      </p:pic>
      <p:pic>
        <p:nvPicPr>
          <p:cNvPr id="17" name="Picture 2" descr="https://mediaprocessor.websimages.com/fit/1920x1920/www.ukspot-ltd.com/medium-5.png">
            <a:extLst>
              <a:ext uri="{FF2B5EF4-FFF2-40B4-BE49-F238E27FC236}">
                <a16:creationId xmlns:a16="http://schemas.microsoft.com/office/drawing/2014/main" id="{7718FD5F-4ADE-4FD6-88D4-6B53EDFDC86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56613" y="5661248"/>
            <a:ext cx="896000" cy="967438"/>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a:extLst>
              <a:ext uri="{FF2B5EF4-FFF2-40B4-BE49-F238E27FC236}">
                <a16:creationId xmlns:a16="http://schemas.microsoft.com/office/drawing/2014/main" id="{1D84387B-B7FA-438E-A363-1EE91253E1B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175"/>
            <a:ext cx="1127447" cy="1127447"/>
          </a:xfrm>
          <a:prstGeom prst="rect">
            <a:avLst/>
          </a:prstGeom>
        </p:spPr>
      </p:pic>
    </p:spTree>
    <p:extLst>
      <p:ext uri="{BB962C8B-B14F-4D97-AF65-F5344CB8AC3E}">
        <p14:creationId xmlns:p14="http://schemas.microsoft.com/office/powerpoint/2010/main" val="249402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a:extLst>
              <a:ext uri="{FF2B5EF4-FFF2-40B4-BE49-F238E27FC236}">
                <a16:creationId xmlns:a16="http://schemas.microsoft.com/office/drawing/2014/main" id="{9A7E9B16-88C1-4AD8-8D57-9DE41F382DC8}"/>
              </a:ext>
            </a:extLst>
          </p:cNvPr>
          <p:cNvSpPr>
            <a:spLocks noGrp="1"/>
          </p:cNvSpPr>
          <p:nvPr>
            <p:ph type="dt" sz="half" idx="10"/>
          </p:nvPr>
        </p:nvSpPr>
        <p:spPr/>
        <p:txBody>
          <a:bodyPr/>
          <a:lstStyle>
            <a:lvl1pPr>
              <a:defRPr/>
            </a:lvl1pPr>
          </a:lstStyle>
          <a:p>
            <a:pPr>
              <a:defRPr/>
            </a:pPr>
            <a:fld id="{EF52AB9C-ADC0-4AFB-939B-471589EA9D05}" type="datetime1">
              <a:rPr lang="en-US" smtClean="0"/>
              <a:t>3/31/2019</a:t>
            </a:fld>
            <a:endParaRPr lang="en-US" dirty="0"/>
          </a:p>
        </p:txBody>
      </p:sp>
      <p:sp>
        <p:nvSpPr>
          <p:cNvPr id="6" name="Symbol zastępczy stopki 4">
            <a:extLst>
              <a:ext uri="{FF2B5EF4-FFF2-40B4-BE49-F238E27FC236}">
                <a16:creationId xmlns:a16="http://schemas.microsoft.com/office/drawing/2014/main" id="{785F1C06-F0D5-4674-9EB4-8344675A3783}"/>
              </a:ext>
            </a:extLst>
          </p:cNvPr>
          <p:cNvSpPr>
            <a:spLocks noGrp="1"/>
          </p:cNvSpPr>
          <p:nvPr>
            <p:ph type="ftr" sz="quarter" idx="11"/>
          </p:nvPr>
        </p:nvSpPr>
        <p:spPr/>
        <p:txBody>
          <a:bodyPr/>
          <a:lstStyle>
            <a:lvl1pPr>
              <a:defRPr/>
            </a:lvl1pPr>
          </a:lstStyle>
          <a:p>
            <a:pPr>
              <a:defRPr/>
            </a:pPr>
            <a:endParaRPr lang="en-US"/>
          </a:p>
        </p:txBody>
      </p:sp>
      <p:sp>
        <p:nvSpPr>
          <p:cNvPr id="7" name="Symbol zastępczy numeru slajdu 5">
            <a:extLst>
              <a:ext uri="{FF2B5EF4-FFF2-40B4-BE49-F238E27FC236}">
                <a16:creationId xmlns:a16="http://schemas.microsoft.com/office/drawing/2014/main" id="{54F3277A-1B21-4D34-AA67-02D66651B94C}"/>
              </a:ext>
            </a:extLst>
          </p:cNvPr>
          <p:cNvSpPr>
            <a:spLocks noGrp="1"/>
          </p:cNvSpPr>
          <p:nvPr>
            <p:ph type="sldNum" sz="quarter" idx="12"/>
          </p:nvPr>
        </p:nvSpPr>
        <p:spPr/>
        <p:txBody>
          <a:bodyPr/>
          <a:lstStyle>
            <a:lvl1pPr>
              <a:defRPr/>
            </a:lvl1pPr>
          </a:lstStyle>
          <a:p>
            <a:pPr>
              <a:defRPr/>
            </a:pPr>
            <a:fld id="{32511BAF-FE92-4736-B2BD-60E4A2F76EDE}" type="slidenum">
              <a:rPr lang="en-US" altLang="pl-PL"/>
              <a:pPr>
                <a:defRPr/>
              </a:pPr>
              <a:t>‹#›</a:t>
            </a:fld>
            <a:endParaRPr lang="en-US" altLang="pl-PL"/>
          </a:p>
        </p:txBody>
      </p:sp>
    </p:spTree>
    <p:extLst>
      <p:ext uri="{BB962C8B-B14F-4D97-AF65-F5344CB8AC3E}">
        <p14:creationId xmlns:p14="http://schemas.microsoft.com/office/powerpoint/2010/main" val="328361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a:extLst>
              <a:ext uri="{FF2B5EF4-FFF2-40B4-BE49-F238E27FC236}">
                <a16:creationId xmlns:a16="http://schemas.microsoft.com/office/drawing/2014/main" id="{65BDF1F3-DF90-4A40-A8F8-A21113B6D734}"/>
              </a:ext>
            </a:extLst>
          </p:cNvPr>
          <p:cNvSpPr>
            <a:spLocks noGrp="1"/>
          </p:cNvSpPr>
          <p:nvPr>
            <p:ph type="dt" sz="half" idx="10"/>
          </p:nvPr>
        </p:nvSpPr>
        <p:spPr/>
        <p:txBody>
          <a:bodyPr/>
          <a:lstStyle>
            <a:lvl1pPr>
              <a:defRPr/>
            </a:lvl1pPr>
          </a:lstStyle>
          <a:p>
            <a:pPr>
              <a:defRPr/>
            </a:pPr>
            <a:fld id="{7F4FDE93-E75C-423C-84E7-C8A04CB4CD28}" type="datetime1">
              <a:rPr lang="en-US" smtClean="0"/>
              <a:t>3/31/2019</a:t>
            </a:fld>
            <a:endParaRPr lang="en-US" dirty="0"/>
          </a:p>
        </p:txBody>
      </p:sp>
      <p:sp>
        <p:nvSpPr>
          <p:cNvPr id="8" name="Symbol zastępczy stopki 4">
            <a:extLst>
              <a:ext uri="{FF2B5EF4-FFF2-40B4-BE49-F238E27FC236}">
                <a16:creationId xmlns:a16="http://schemas.microsoft.com/office/drawing/2014/main" id="{F1ADB6AA-331B-45A8-9D4F-A60839950E47}"/>
              </a:ext>
            </a:extLst>
          </p:cNvPr>
          <p:cNvSpPr>
            <a:spLocks noGrp="1"/>
          </p:cNvSpPr>
          <p:nvPr>
            <p:ph type="ftr" sz="quarter" idx="11"/>
          </p:nvPr>
        </p:nvSpPr>
        <p:spPr/>
        <p:txBody>
          <a:bodyPr/>
          <a:lstStyle>
            <a:lvl1pPr>
              <a:defRPr/>
            </a:lvl1pPr>
          </a:lstStyle>
          <a:p>
            <a:pPr>
              <a:defRPr/>
            </a:pPr>
            <a:endParaRPr lang="en-US"/>
          </a:p>
        </p:txBody>
      </p:sp>
      <p:sp>
        <p:nvSpPr>
          <p:cNvPr id="9" name="Symbol zastępczy numeru slajdu 5">
            <a:extLst>
              <a:ext uri="{FF2B5EF4-FFF2-40B4-BE49-F238E27FC236}">
                <a16:creationId xmlns:a16="http://schemas.microsoft.com/office/drawing/2014/main" id="{D5B0E8A6-6ED6-4453-BF89-B3F35D31DBC2}"/>
              </a:ext>
            </a:extLst>
          </p:cNvPr>
          <p:cNvSpPr>
            <a:spLocks noGrp="1"/>
          </p:cNvSpPr>
          <p:nvPr>
            <p:ph type="sldNum" sz="quarter" idx="12"/>
          </p:nvPr>
        </p:nvSpPr>
        <p:spPr/>
        <p:txBody>
          <a:bodyPr/>
          <a:lstStyle>
            <a:lvl1pPr>
              <a:defRPr/>
            </a:lvl1pPr>
          </a:lstStyle>
          <a:p>
            <a:pPr>
              <a:defRPr/>
            </a:pPr>
            <a:fld id="{387F3CCB-3969-491C-B41A-302436A529B9}" type="slidenum">
              <a:rPr lang="en-US" altLang="pl-PL"/>
              <a:pPr>
                <a:defRPr/>
              </a:pPr>
              <a:t>‹#›</a:t>
            </a:fld>
            <a:endParaRPr lang="en-US" altLang="pl-PL"/>
          </a:p>
        </p:txBody>
      </p:sp>
    </p:spTree>
    <p:extLst>
      <p:ext uri="{BB962C8B-B14F-4D97-AF65-F5344CB8AC3E}">
        <p14:creationId xmlns:p14="http://schemas.microsoft.com/office/powerpoint/2010/main" val="301565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a:extLst>
              <a:ext uri="{FF2B5EF4-FFF2-40B4-BE49-F238E27FC236}">
                <a16:creationId xmlns:a16="http://schemas.microsoft.com/office/drawing/2014/main" id="{301C38BB-49FE-44F1-8055-6BD994C94673}"/>
              </a:ext>
            </a:extLst>
          </p:cNvPr>
          <p:cNvSpPr>
            <a:spLocks noGrp="1"/>
          </p:cNvSpPr>
          <p:nvPr>
            <p:ph type="dt" sz="half" idx="10"/>
          </p:nvPr>
        </p:nvSpPr>
        <p:spPr/>
        <p:txBody>
          <a:bodyPr/>
          <a:lstStyle>
            <a:lvl1pPr>
              <a:defRPr/>
            </a:lvl1pPr>
          </a:lstStyle>
          <a:p>
            <a:pPr>
              <a:defRPr/>
            </a:pPr>
            <a:fld id="{699CB298-3347-41C8-88FB-5E8E80B5288B}" type="datetime1">
              <a:rPr lang="en-US" smtClean="0"/>
              <a:t>3/31/2019</a:t>
            </a:fld>
            <a:endParaRPr lang="en-US" dirty="0"/>
          </a:p>
        </p:txBody>
      </p:sp>
      <p:sp>
        <p:nvSpPr>
          <p:cNvPr id="4" name="Symbol zastępczy stopki 4">
            <a:extLst>
              <a:ext uri="{FF2B5EF4-FFF2-40B4-BE49-F238E27FC236}">
                <a16:creationId xmlns:a16="http://schemas.microsoft.com/office/drawing/2014/main" id="{58E1A9EB-090E-44C7-BEAB-FADC18B08E18}"/>
              </a:ext>
            </a:extLst>
          </p:cNvPr>
          <p:cNvSpPr>
            <a:spLocks noGrp="1"/>
          </p:cNvSpPr>
          <p:nvPr>
            <p:ph type="ftr" sz="quarter" idx="11"/>
          </p:nvPr>
        </p:nvSpPr>
        <p:spPr/>
        <p:txBody>
          <a:bodyPr/>
          <a:lstStyle>
            <a:lvl1pPr>
              <a:defRPr/>
            </a:lvl1pPr>
          </a:lstStyle>
          <a:p>
            <a:pPr>
              <a:defRPr/>
            </a:pPr>
            <a:endParaRPr lang="en-US"/>
          </a:p>
        </p:txBody>
      </p:sp>
      <p:sp>
        <p:nvSpPr>
          <p:cNvPr id="5" name="Symbol zastępczy numeru slajdu 5">
            <a:extLst>
              <a:ext uri="{FF2B5EF4-FFF2-40B4-BE49-F238E27FC236}">
                <a16:creationId xmlns:a16="http://schemas.microsoft.com/office/drawing/2014/main" id="{E440E498-B942-4575-9CCD-787E3228DAB2}"/>
              </a:ext>
            </a:extLst>
          </p:cNvPr>
          <p:cNvSpPr>
            <a:spLocks noGrp="1"/>
          </p:cNvSpPr>
          <p:nvPr>
            <p:ph type="sldNum" sz="quarter" idx="12"/>
          </p:nvPr>
        </p:nvSpPr>
        <p:spPr/>
        <p:txBody>
          <a:bodyPr/>
          <a:lstStyle>
            <a:lvl1pPr>
              <a:defRPr/>
            </a:lvl1pPr>
          </a:lstStyle>
          <a:p>
            <a:pPr>
              <a:defRPr/>
            </a:pPr>
            <a:fld id="{09E61E67-7DEC-4450-9BC4-A0A9BB4E8934}" type="slidenum">
              <a:rPr lang="en-US" altLang="pl-PL"/>
              <a:pPr>
                <a:defRPr/>
              </a:pPr>
              <a:t>‹#›</a:t>
            </a:fld>
            <a:endParaRPr lang="en-US" altLang="pl-PL"/>
          </a:p>
        </p:txBody>
      </p:sp>
    </p:spTree>
    <p:extLst>
      <p:ext uri="{BB962C8B-B14F-4D97-AF65-F5344CB8AC3E}">
        <p14:creationId xmlns:p14="http://schemas.microsoft.com/office/powerpoint/2010/main" val="111535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a:extLst>
              <a:ext uri="{FF2B5EF4-FFF2-40B4-BE49-F238E27FC236}">
                <a16:creationId xmlns:a16="http://schemas.microsoft.com/office/drawing/2014/main" id="{81A43CCA-01DA-4A85-AA6A-94C41A40DD61}"/>
              </a:ext>
            </a:extLst>
          </p:cNvPr>
          <p:cNvSpPr>
            <a:spLocks noGrp="1"/>
          </p:cNvSpPr>
          <p:nvPr>
            <p:ph type="dt" sz="half" idx="10"/>
          </p:nvPr>
        </p:nvSpPr>
        <p:spPr/>
        <p:txBody>
          <a:bodyPr/>
          <a:lstStyle>
            <a:lvl1pPr>
              <a:defRPr/>
            </a:lvl1pPr>
          </a:lstStyle>
          <a:p>
            <a:pPr>
              <a:defRPr/>
            </a:pPr>
            <a:fld id="{C53BA70E-1CCD-4A75-BB9D-0C8E9DABE230}" type="datetime1">
              <a:rPr lang="en-US" smtClean="0"/>
              <a:t>3/31/2019</a:t>
            </a:fld>
            <a:endParaRPr lang="en-US" dirty="0"/>
          </a:p>
        </p:txBody>
      </p:sp>
      <p:sp>
        <p:nvSpPr>
          <p:cNvPr id="3" name="Symbol zastępczy stopki 4">
            <a:extLst>
              <a:ext uri="{FF2B5EF4-FFF2-40B4-BE49-F238E27FC236}">
                <a16:creationId xmlns:a16="http://schemas.microsoft.com/office/drawing/2014/main" id="{92B82883-15A8-49D0-8C4D-B550F18E348E}"/>
              </a:ext>
            </a:extLst>
          </p:cNvPr>
          <p:cNvSpPr>
            <a:spLocks noGrp="1"/>
          </p:cNvSpPr>
          <p:nvPr>
            <p:ph type="ftr" sz="quarter" idx="11"/>
          </p:nvPr>
        </p:nvSpPr>
        <p:spPr/>
        <p:txBody>
          <a:bodyPr/>
          <a:lstStyle>
            <a:lvl1pPr>
              <a:defRPr/>
            </a:lvl1pPr>
          </a:lstStyle>
          <a:p>
            <a:pPr>
              <a:defRPr/>
            </a:pPr>
            <a:endParaRPr lang="en-US"/>
          </a:p>
        </p:txBody>
      </p:sp>
      <p:sp>
        <p:nvSpPr>
          <p:cNvPr id="4" name="Symbol zastępczy numeru slajdu 5">
            <a:extLst>
              <a:ext uri="{FF2B5EF4-FFF2-40B4-BE49-F238E27FC236}">
                <a16:creationId xmlns:a16="http://schemas.microsoft.com/office/drawing/2014/main" id="{97A33E88-A7C9-44A4-9806-C957AE8D49E0}"/>
              </a:ext>
            </a:extLst>
          </p:cNvPr>
          <p:cNvSpPr>
            <a:spLocks noGrp="1"/>
          </p:cNvSpPr>
          <p:nvPr>
            <p:ph type="sldNum" sz="quarter" idx="12"/>
          </p:nvPr>
        </p:nvSpPr>
        <p:spPr/>
        <p:txBody>
          <a:bodyPr/>
          <a:lstStyle>
            <a:lvl1pPr>
              <a:defRPr/>
            </a:lvl1pPr>
          </a:lstStyle>
          <a:p>
            <a:pPr>
              <a:defRPr/>
            </a:pPr>
            <a:fld id="{AAD7F203-F03D-499A-A5C7-A810ECFD9FCE}" type="slidenum">
              <a:rPr lang="en-US" altLang="pl-PL"/>
              <a:pPr>
                <a:defRPr/>
              </a:pPr>
              <a:t>‹#›</a:t>
            </a:fld>
            <a:endParaRPr lang="en-US" altLang="pl-PL"/>
          </a:p>
        </p:txBody>
      </p:sp>
    </p:spTree>
    <p:extLst>
      <p:ext uri="{BB962C8B-B14F-4D97-AF65-F5344CB8AC3E}">
        <p14:creationId xmlns:p14="http://schemas.microsoft.com/office/powerpoint/2010/main" val="73650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82BA9BD3-6CDF-4634-8F71-4979720940FD}"/>
              </a:ext>
            </a:extLst>
          </p:cNvPr>
          <p:cNvSpPr>
            <a:spLocks noGrp="1"/>
          </p:cNvSpPr>
          <p:nvPr>
            <p:ph type="dt" sz="half" idx="10"/>
          </p:nvPr>
        </p:nvSpPr>
        <p:spPr/>
        <p:txBody>
          <a:bodyPr/>
          <a:lstStyle>
            <a:lvl1pPr>
              <a:defRPr/>
            </a:lvl1pPr>
          </a:lstStyle>
          <a:p>
            <a:pPr>
              <a:defRPr/>
            </a:pPr>
            <a:fld id="{14EAD616-677B-4E1F-AF5F-81DDE8DDEAEE}" type="datetime1">
              <a:rPr lang="en-US" smtClean="0"/>
              <a:t>3/31/2019</a:t>
            </a:fld>
            <a:endParaRPr lang="en-US" dirty="0"/>
          </a:p>
        </p:txBody>
      </p:sp>
      <p:sp>
        <p:nvSpPr>
          <p:cNvPr id="6" name="Symbol zastępczy stopki 4">
            <a:extLst>
              <a:ext uri="{FF2B5EF4-FFF2-40B4-BE49-F238E27FC236}">
                <a16:creationId xmlns:a16="http://schemas.microsoft.com/office/drawing/2014/main" id="{C26D5691-7D32-4C6F-B781-940EBC063469}"/>
              </a:ext>
            </a:extLst>
          </p:cNvPr>
          <p:cNvSpPr>
            <a:spLocks noGrp="1"/>
          </p:cNvSpPr>
          <p:nvPr>
            <p:ph type="ftr" sz="quarter" idx="11"/>
          </p:nvPr>
        </p:nvSpPr>
        <p:spPr/>
        <p:txBody>
          <a:bodyPr/>
          <a:lstStyle>
            <a:lvl1pPr>
              <a:defRPr/>
            </a:lvl1pPr>
          </a:lstStyle>
          <a:p>
            <a:pPr>
              <a:defRPr/>
            </a:pPr>
            <a:endParaRPr lang="en-US"/>
          </a:p>
        </p:txBody>
      </p:sp>
      <p:sp>
        <p:nvSpPr>
          <p:cNvPr id="7" name="Symbol zastępczy numeru slajdu 5">
            <a:extLst>
              <a:ext uri="{FF2B5EF4-FFF2-40B4-BE49-F238E27FC236}">
                <a16:creationId xmlns:a16="http://schemas.microsoft.com/office/drawing/2014/main" id="{4A3BC504-5ADF-41BA-8E45-231E02DA39D4}"/>
              </a:ext>
            </a:extLst>
          </p:cNvPr>
          <p:cNvSpPr>
            <a:spLocks noGrp="1"/>
          </p:cNvSpPr>
          <p:nvPr>
            <p:ph type="sldNum" sz="quarter" idx="12"/>
          </p:nvPr>
        </p:nvSpPr>
        <p:spPr/>
        <p:txBody>
          <a:bodyPr/>
          <a:lstStyle>
            <a:lvl1pPr>
              <a:defRPr/>
            </a:lvl1pPr>
          </a:lstStyle>
          <a:p>
            <a:pPr>
              <a:defRPr/>
            </a:pPr>
            <a:fld id="{D9766B66-1F58-4A1B-8D41-D0DFC4E05529}" type="slidenum">
              <a:rPr lang="en-US" altLang="pl-PL"/>
              <a:pPr>
                <a:defRPr/>
              </a:pPr>
              <a:t>‹#›</a:t>
            </a:fld>
            <a:endParaRPr lang="en-US" altLang="pl-PL"/>
          </a:p>
        </p:txBody>
      </p:sp>
    </p:spTree>
    <p:extLst>
      <p:ext uri="{BB962C8B-B14F-4D97-AF65-F5344CB8AC3E}">
        <p14:creationId xmlns:p14="http://schemas.microsoft.com/office/powerpoint/2010/main" val="152895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a:extLst>
              <a:ext uri="{FF2B5EF4-FFF2-40B4-BE49-F238E27FC236}">
                <a16:creationId xmlns:a16="http://schemas.microsoft.com/office/drawing/2014/main" id="{ED3F1991-662A-488F-A4A5-A9460F451BDD}"/>
              </a:ext>
            </a:extLst>
          </p:cNvPr>
          <p:cNvSpPr>
            <a:spLocks noGrp="1"/>
          </p:cNvSpPr>
          <p:nvPr>
            <p:ph type="dt" sz="half" idx="10"/>
          </p:nvPr>
        </p:nvSpPr>
        <p:spPr/>
        <p:txBody>
          <a:bodyPr/>
          <a:lstStyle>
            <a:lvl1pPr>
              <a:defRPr/>
            </a:lvl1pPr>
          </a:lstStyle>
          <a:p>
            <a:pPr>
              <a:defRPr/>
            </a:pPr>
            <a:fld id="{47AB2F04-EC73-4C72-A8A7-E19C4FFC4E01}" type="datetime1">
              <a:rPr lang="en-US" smtClean="0"/>
              <a:t>3/31/2019</a:t>
            </a:fld>
            <a:endParaRPr lang="en-US" dirty="0"/>
          </a:p>
        </p:txBody>
      </p:sp>
      <p:sp>
        <p:nvSpPr>
          <p:cNvPr id="6" name="Symbol zastępczy stopki 4">
            <a:extLst>
              <a:ext uri="{FF2B5EF4-FFF2-40B4-BE49-F238E27FC236}">
                <a16:creationId xmlns:a16="http://schemas.microsoft.com/office/drawing/2014/main" id="{F7537D78-2160-4F64-B900-207F8519C584}"/>
              </a:ext>
            </a:extLst>
          </p:cNvPr>
          <p:cNvSpPr>
            <a:spLocks noGrp="1"/>
          </p:cNvSpPr>
          <p:nvPr>
            <p:ph type="ftr" sz="quarter" idx="11"/>
          </p:nvPr>
        </p:nvSpPr>
        <p:spPr/>
        <p:txBody>
          <a:bodyPr/>
          <a:lstStyle>
            <a:lvl1pPr>
              <a:defRPr/>
            </a:lvl1pPr>
          </a:lstStyle>
          <a:p>
            <a:pPr>
              <a:defRPr/>
            </a:pPr>
            <a:endParaRPr lang="en-US"/>
          </a:p>
        </p:txBody>
      </p:sp>
      <p:sp>
        <p:nvSpPr>
          <p:cNvPr id="7" name="Symbol zastępczy numeru slajdu 5">
            <a:extLst>
              <a:ext uri="{FF2B5EF4-FFF2-40B4-BE49-F238E27FC236}">
                <a16:creationId xmlns:a16="http://schemas.microsoft.com/office/drawing/2014/main" id="{BC7CA7CC-7256-4F97-83C4-6246DC369F13}"/>
              </a:ext>
            </a:extLst>
          </p:cNvPr>
          <p:cNvSpPr>
            <a:spLocks noGrp="1"/>
          </p:cNvSpPr>
          <p:nvPr>
            <p:ph type="sldNum" sz="quarter" idx="12"/>
          </p:nvPr>
        </p:nvSpPr>
        <p:spPr/>
        <p:txBody>
          <a:bodyPr/>
          <a:lstStyle>
            <a:lvl1pPr>
              <a:defRPr/>
            </a:lvl1pPr>
          </a:lstStyle>
          <a:p>
            <a:pPr>
              <a:defRPr/>
            </a:pPr>
            <a:fld id="{3D499210-B108-431F-827E-1DC7A3060894}" type="slidenum">
              <a:rPr lang="en-US" altLang="pl-PL"/>
              <a:pPr>
                <a:defRPr/>
              </a:pPr>
              <a:t>‹#›</a:t>
            </a:fld>
            <a:endParaRPr lang="en-US" altLang="pl-PL"/>
          </a:p>
        </p:txBody>
      </p:sp>
    </p:spTree>
    <p:extLst>
      <p:ext uri="{BB962C8B-B14F-4D97-AF65-F5344CB8AC3E}">
        <p14:creationId xmlns:p14="http://schemas.microsoft.com/office/powerpoint/2010/main" val="74356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a:extLst>
              <a:ext uri="{FF2B5EF4-FFF2-40B4-BE49-F238E27FC236}">
                <a16:creationId xmlns:a16="http://schemas.microsoft.com/office/drawing/2014/main" id="{41B0CCBA-619A-4A4F-8AE4-3067C4718CB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7" name="Symbol zastępczy tekstu 2">
            <a:extLst>
              <a:ext uri="{FF2B5EF4-FFF2-40B4-BE49-F238E27FC236}">
                <a16:creationId xmlns:a16="http://schemas.microsoft.com/office/drawing/2014/main" id="{1D87CC93-3D89-4AED-99D9-FAB7BC0412F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a:extLst>
              <a:ext uri="{FF2B5EF4-FFF2-40B4-BE49-F238E27FC236}">
                <a16:creationId xmlns:a16="http://schemas.microsoft.com/office/drawing/2014/main" id="{BBE9A72B-1EB1-432F-A508-2EAB233438AF}"/>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F86056DA-E724-45B2-B2C4-FD89336017D0}" type="datetime1">
              <a:rPr lang="en-US" smtClean="0"/>
              <a:t>3/31/2019</a:t>
            </a:fld>
            <a:endParaRPr lang="en-US" dirty="0"/>
          </a:p>
        </p:txBody>
      </p:sp>
      <p:sp>
        <p:nvSpPr>
          <p:cNvPr id="5" name="Symbol zastępczy stopki 4">
            <a:extLst>
              <a:ext uri="{FF2B5EF4-FFF2-40B4-BE49-F238E27FC236}">
                <a16:creationId xmlns:a16="http://schemas.microsoft.com/office/drawing/2014/main" id="{1B2D0723-6BD9-4E3F-95F7-4842A2D0614F}"/>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ymbol zastępczy numeru slajdu 5">
            <a:extLst>
              <a:ext uri="{FF2B5EF4-FFF2-40B4-BE49-F238E27FC236}">
                <a16:creationId xmlns:a16="http://schemas.microsoft.com/office/drawing/2014/main" id="{6DC70924-E8DA-4B92-A3AE-3F438BFD772D}"/>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5E5F60E-8CC1-407B-8AD7-F92C494E47C8}" type="slidenum">
              <a:rPr lang="en-US" altLang="pl-PL"/>
              <a:pPr>
                <a:defRPr/>
              </a:pPr>
              <a:t>‹#›</a:t>
            </a:fld>
            <a:endParaRPr lang="en-US" altLang="pl-PL"/>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sv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sv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sv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sv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odtytuł 2">
            <a:extLst>
              <a:ext uri="{FF2B5EF4-FFF2-40B4-BE49-F238E27FC236}">
                <a16:creationId xmlns:a16="http://schemas.microsoft.com/office/drawing/2014/main" id="{42A66BE4-0344-4706-AF08-8A0D4157ED4B}"/>
              </a:ext>
            </a:extLst>
          </p:cNvPr>
          <p:cNvSpPr>
            <a:spLocks noGrp="1"/>
          </p:cNvSpPr>
          <p:nvPr>
            <p:ph type="subTitle" idx="4294967295"/>
          </p:nvPr>
        </p:nvSpPr>
        <p:spPr>
          <a:xfrm>
            <a:off x="3647728" y="4005064"/>
            <a:ext cx="6912768" cy="1225550"/>
          </a:xfrm>
        </p:spPr>
        <p:txBody>
          <a:bodyPr anchor="ctr"/>
          <a:lstStyle/>
          <a:p>
            <a:pPr marL="0" indent="0" algn="r">
              <a:buNone/>
            </a:pPr>
            <a:r>
              <a:rPr lang="pl-PL" sz="2800" b="1" dirty="0" err="1">
                <a:solidFill>
                  <a:schemeClr val="tx1">
                    <a:lumMod val="75000"/>
                    <a:lumOff val="25000"/>
                  </a:schemeClr>
                </a:solidFill>
              </a:rPr>
              <a:t>DIAGNOSIS</a:t>
            </a:r>
            <a:r>
              <a:rPr lang="pl-PL" sz="2800" b="1" dirty="0">
                <a:solidFill>
                  <a:schemeClr val="tx1">
                    <a:lumMod val="75000"/>
                    <a:lumOff val="25000"/>
                  </a:schemeClr>
                </a:solidFill>
              </a:rPr>
              <a:t> OF TRAINING </a:t>
            </a:r>
            <a:r>
              <a:rPr lang="pl-PL" sz="2800" b="1" dirty="0" err="1">
                <a:solidFill>
                  <a:schemeClr val="tx1">
                    <a:lumMod val="75000"/>
                    <a:lumOff val="25000"/>
                  </a:schemeClr>
                </a:solidFill>
              </a:rPr>
              <a:t>NEEDS</a:t>
            </a:r>
            <a:endParaRPr lang="pl-PL" sz="2800" b="1" dirty="0">
              <a:solidFill>
                <a:schemeClr val="tx1">
                  <a:lumMod val="75000"/>
                  <a:lumOff val="25000"/>
                </a:schemeClr>
              </a:solidFill>
            </a:endParaRPr>
          </a:p>
        </p:txBody>
      </p:sp>
      <p:sp>
        <p:nvSpPr>
          <p:cNvPr id="2" name="pole tekstowe 1">
            <a:extLst>
              <a:ext uri="{FF2B5EF4-FFF2-40B4-BE49-F238E27FC236}">
                <a16:creationId xmlns:a16="http://schemas.microsoft.com/office/drawing/2014/main" id="{C4D678D3-7BBC-4793-96DD-F33D66911764}"/>
              </a:ext>
            </a:extLst>
          </p:cNvPr>
          <p:cNvSpPr txBox="1"/>
          <p:nvPr/>
        </p:nvSpPr>
        <p:spPr>
          <a:xfrm>
            <a:off x="11136560" y="4110007"/>
            <a:ext cx="792088" cy="1015663"/>
          </a:xfrm>
          <a:prstGeom prst="rect">
            <a:avLst/>
          </a:prstGeom>
          <a:noFill/>
        </p:spPr>
        <p:txBody>
          <a:bodyPr wrap="square" rtlCol="0">
            <a:spAutoFit/>
          </a:bodyPr>
          <a:lstStyle/>
          <a:p>
            <a:r>
              <a:rPr lang="pl-PL" sz="6000" dirty="0">
                <a:solidFill>
                  <a:schemeClr val="bg1"/>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6" descr="data:image/jpeg;base64,/9j/4AAQSkZJRgABAQAAAQABAAD/2wCEAAkGBhASEBISExQUFBUSFRQXGBMXFBgYGBYYFhcVFhUXFxMXGyYeFxkjGRQVHzAgJicpOCwtFx4xNTAqNScrLCkBCQoKBQUFDQUFDSkYEhgpKSkpKSkpKSkpKSkpKSkpKSkpKSkpKSkpKSkpKSkpKSkpKSkpKSkpKSkpKSkpKSkpKf/AABEIAMMBAgMBIgACEQEDEQH/xAAbAAEAAgMBAQAAAAAAAAAAAAAABQYCAwQBB//EAEAQAAIBAgMFBAgEBAUEAwAAAAECAAMRBCExBRJBUWEicYGRBhMyQlJiobFywdHwM1OCkhUjQ2OiFHPS4QfC8f/EABQBAQAAAAAAAAAAAAAAAAAAAAD/xAAUEQEAAAAAAAAAAAAAAAAAAAAA/9oADAMBAAIRAxEAPwD7jERAREQE58TjVRkU6vvWH4Rc59358jOicu0cCKqW0ZSGRrey40PdmQRxBI4wMTWJ/wDWX/uYZch5TmoV94ZjdZTZl+EjUdRncHiCDxm4GB7uLyHhl9RPd1x7DkdG7Y+p3v8AlF56DALtTdyqruXyDg3pnl2rDdPRgO8zuBnFw79RzHIic9FDR9i5p8aepTrT6fL5coEtEwpVQwBBuDoRM4CIiAiIgIiICIiAiIgIiICIiAiIgIiICIiAiIgIiICIiBw47CG/rFHaAsR8a627xc2PUjjOanUBAI0ksRIzHUNwmoPZJ7Y5fOB9x46g3DIGZXmpTMwYGUXngM9gYgFTvJqc2TQN1HJvvOzD4lXFx3EHIg8iOBnLMHpG++p3XGV+DDkw4j7QJOJzYXGb11I3WGqn7g8R1nTAREQEREBERAREQEREBERAREQEREBERARIOrt9qdQ06iC4zBBsGUnIgG/d3zqp7dpEXIZRztcDvK3t42gSUTXQxKOAyMGU6MpBHmJsgIiICeET2IEViMP6o3H8M/8AAn7IT/b3Hs+yTZbi3ORlWiaZt7pyU/CeCn8j4a2uHoMyvMBPRAzieRAxqUg1tQRow1U/p0m7C4w33HsG4Hg3Ucj0mgVhvFc7gA6G1jfQ6G1s7aXHOZOisLMLg/vI8DAkokdQxZp2Wobrwqfk/I9fPmZGAiIgIiICIiAiIgIiICIiAiIgIiIEftfZS10toy5q3I8jzU8R3cQJWFLo5Vhusuo+zA8QeB+1rC7zg2pspay8mX2X5dCOKniPtAg6Vt7fzV+Lod1jy3srP/UGknR2q6+2N8fEg7Q/FSuSe9CfwiRYRkJRxYjhqCOatxHhNyORAsGGxaVF3kYMp4g3Hd39JulcNIFt9WanU/mLa5/Gp7NQfi8CJ10ttMmVcAD+ct/V/wBYOdI99x80CYiYq4IBGYOd5lATGpTDAggEEWIPGZRAimplDYkkE9ljr0Vjz68e/XK8kKlMMCCAQdRI2opQ2bMH2W5/Kfm68e/UMovMbz2BhVoK26SM1N1biD0IzsbWI4i4M1YesybiVWUuxKqwy37AG9vdPC3Trn0zXXoq6lWF1Oo7swQRoQcwRoYG64tY5gzGlVNL5qfmyfqvTh9BG7Q2mKHqwd5gSqkneYne7ILNY5727nl7RPukSQw+JVxdSCPPUXHQgjO4uCOYgSaOCAQbg8R+sykZT3qeaC6nVPuV69OPfme+jWVgCDcH9+BgbIiICIiAiIgIiICIiAiIgIiICIiBz4zBJUWzDTQjUHmDIKrh3pNutodGGh/Q9PvLLMK1FWBDC4PCBX1m1WI0nmKwjUs9U+L4ejch83nbU+KYGNGiaZvRYU+dM3NJv6BnTPVcuYMkcJtlWYJUBpVDorEEP/26gyfuyPMCcQMyZFZSrAMp1Ui48ufWBN3nsgqL1aXsE1UH+mzf5i/gqH2h8rf3STwW0KdUHdOYyZSCGU8mU5gwOqYVaIYFSLg5EGZxAiKqGmwDG6k2VzzOit83I+93+17eSdWirKVYAgixBzBHIiRFVGpGzElCbLUOoJ0SoefAPx0PasWDbPbzG89gY1qIYWPX66//AJxkLXWph33xvshNyoBcqNXZBvbzDMu1PtHskra+8J28wdQcjmP39evCAwGOWooZSDkDcG4INwCG4glW8jNxpsDv09feTg36G3H76TTh6QXIcTfh+Qt+yeJm6jXVhdTf8u8cNLwOrC4tXFxqNQdR3/rxm+RWJpEnfQ2cfXzy8DkehsRvwO0Q+Ryb6Hu5Hocx11gd0REBERAREQEREBERAREQEREBERA8IkXitk2zpZfJoP6eXdp3SViBXlfM8CDYjiD3cJsBkpi8Cr65HQMNR+o6SLq0mQ2bjow0P6HofrAyBnlWkrEE3V10dTZl6A8R8puOkK08qE2O6N48Be3Hic7QN9LaT0/4o3l/mqDl/wBymLlfxC47pJ0qqsAykEHMEG4PcRrIWjigfZJuOBBVgbXzU5g2N+430hKFiWpH1bE3K2vTc/Mg0PVbHvgTsxqUwwKkAggggi4IORBB1E4sNtQEhKg9W50ubq34H0J6ZHpO+BB4hDQPaJNI5Byc6d9Fcn3eAfhkG+Kb7STdAQQRcEWsevSQOIonC55th/M0O/i1HrqnVPYDqnl4DZX1B0I43zBBnkDaJorUWB36dt7iOD3tr1y1nj4tB7Tove6j7mbGf6/vxgKWJDC+hyup1W+YBE49pmoB62mpcr7dMe06jimf8QcB7wyuDukcHpPtkYWia4CBrhN+oWFJbhiGqlASR2Ag+Z1Fxczm9BPS44/DmqVVHpsqPuMSl2ppUBBOYPbsVubMpFzlAsGyPSBKiK4YMjaVOXCz8jfK5tbQ2NiZufPfSHCVMJUOMw4ujkevo6KSct/Tsk3I3rZE53DECxej236VWkHQ3pnKx9qmRqrDhblw1F1IsFgieK157AREQEREBERAREQEREBERAREQExdARYi4PCZRAjK+zSLlM/l/Q/l9ZyK/P65W7+UnpzYrBK/Q8/1HEQImth1cC+dtCDYqeYI4zEO6tYqWUnJltdbnRwbZD4hfrzm16bIbMLdeB7j+U9U3gDWQ3RrG+RUjI+B14+RmdOrUp+x21/ls3aH4HOvc3nI7GbMLP6xWYMARa+RBYtZkvu1Bcm17EXNiZpo7UZCFqgLdgqm5KsT7IDNmjE5bj53sN7MCBZsHtBKl905jVSLMv4lOYnRIJ0SpY57y6OMmXjr5G2h8Zvp7RqU/wCKN9P5qjMfjQfcQObFbGq0iDht0oWzoMd1Uuc2ptundFzcpa2pWxuG7sDskqd+q3rH5WtTToif/ZiT1AyHdSrKwDKQQeImyB4V4SNrbEQXNK1M/CPYY9UGQPzCx79JJxArNYe1TqKMx2kYBgynI5EWdfDlexymGHwdOktqFOnTtvWRVCJdiN47iWG8bDMjgOEn8fs9Kq7rXyzDA2ZTzVuB++huLiVnFVKmGYLWtusQErAWRiTYKw/0n0sD2WPskEhIErSqI4YWuM1ZWGoOVip4EfQz53tbCVtl4r1tG5pVNFJycDP1bNwqLfJuVjn2hLyouQ6ZOMiM+0vFSOY4aaaidGKwdLFUXpOMmyI95GGhF9GBPd4GBr9HvSOnXpipTN1ORXRkYW3lI4ML6cbgi9xvWBHBFxPhtRMTsrFnjpcaJWp3NjfOx1scypuMxe/1D0f2/Tr0lq02urag6qwtdXHBhl5g5ggwLJEwpVQRcTOAiIgIiICIiAiIgIiICJi7gC5yA4zEV1OjDzEDZE8BnsBERAxemCLEXB4SLxGAZc1uy8tSP/IfXvktECDSqCMtJ5WpK17i9xY6G45EHJh0N5IYzZwbtKd1udrg/iHHvyMjHYq2643WOnJvwnj3a9IHlGkEUKNBYADgAAqgXJ0VQNeE30cUpJAPaXUceIv3ZTndpjVCsM75aEGxBzsQR3nzgb3wxB36TbjHUe63eOH7ynRhduAkpUG4668u/u65jrOBMUyZP2hc9tQchYe0uZ1y1N7TZi8MlUWbVNGUgPTJ4g+7wyORgT6uCLjMHjPZSv8AFquDcCqboxstYDsseToPZfu1txEtGB2olQAgjPTO4P4W4wO2a69BXVlZQysCCrAEMDkQQciCOE2RAp+L2TWwZ36Ieth+NLNq1Ec6ed61MD/TPaHulhZJKbNx9OqgemysrZhlNweBN/C3Qixk2RK/tP0eZXbEYWy1GN6lEm1Ov1NgfV1f9wA30YMLWD3b3o/TxlH1b9lluUqWuUbQ5cVIyI494BHynDYvE7LxTBlNrgVaV8nXPddDpe1yrccweIH1vZO1krBhYpUQgVKTiz02I0ZbnXgwJDDNSROT0r9FqeNpWyWqgPq6lvEq3ND9NR1D3ZW2UqIlWk28ji6t0vYgjgQQQRqDfxn8PiQw68vzHMT4XsjbNbZmJenVVvVlrVaWpU2Fqqcza2ntrbiBb6rg8crKrowZWAZWU3BBzBU8iP0IgWWJyYPHB8jr9+7r0nXAREQEREBERAREQPCJGYrAbuai45akfqJKRAgUA4fvym5arjR2HQ9sfXtf8p2YrZ4bMZH6HvH5yOqqVNmFvse4wO2ltEj2lv1TP/gc/LenXRxKt7JB5jiO8aiQdTEhdQ1rX37EqNbht25XIA3OWeuUzSsrgMLOvuuDfyYZjwMCeiRNPEuPZa45Pn/zHaHjvTYm2lH8RWp/N7Sf3rp/UBAkpqxGGV1KsAQeB/evWZUq6sLqQwPEEEeYmcCvYzZ9Wlmu9VTl/qr3EkCoPJvxnKbP8PqEez9QD4i8nYgVio7U3UMLHWx425HiO6UjY3ohjKW01xO/hvVKN0sm+tWqvq6q2qJbdL1GqK7tc9pAw0An1nE4VKi7rgMOR58COR6yBxuwaidqkS4+AnteDe9459TA8X1dVWpsAwPZZGGRsFY5G1wN4ZjvFtZV9o7KxOAY1cOTUw5zem1zufiOoH+4P6uZm6NdKhsey6m2Ys6nlnmp6H6yToYpkyqHIf6lrA5e8PdOvIac4HD6Pel9OsLAneX2qTe2vUH3l6/aWahilfTy4+X5yh+kXoPdvX4XsuufqlO7nzpN7p+U5ciNDx7I9MirerxPZKkj1tioB5VFyKN1GXMDWB9OiROG2sct7tA6MuZsdDYZMOq68pJUa6uLqQRzH716QI/a+w1rEVFY0q6AhK6gbwBzKMpyqUydUPeLEBhyYHazb4oV1FOtYkWJKVgMy9Fj7QHFD2l43FmM/OXaOzaddClRd5bgjMgqwzVlcWKMDmGBBECuemPohTx1LKyVkH+XU5jXce2qE+RNxxB+bejG36mArtg8UDTp79iG/wBCo2e9f+U9wSRlmHGRa/1FsTVwpC4ht+ley4qwFr6LiALBG4esFlY67hsGj/TT0NpY+lqKeIpginVIyt/LqDUoTfqpJI1IIdK1iP3+kmMBtYHssc+B/X9ftx+Wehm3qtOodnYsFK1Ls097MkAX9UW96yjeRveTL3Re5+tgXSJXtlbcsQj6cDy/X9+FgVgcxxgexEQEREBERAREQExemCLEAjkZlECMr7KIzQ+BP2b998jK2HAfeYFXtbeBKkjO28AbOBe+d89LSzTXVoKwswBH78oFOR8TTvfdrLdiALhgvujM9og5XJXI53nZgcbvZgMvQ5HO/wCn2tcG8ksRscjNDfjunXwP775wPTtcEWPG+R5Z/rAwakl95b02+JDuE94GTeIm6ltbEJ8NYd26/kMj4XkXWBQdlzb4H7Q8G9oeZ7pWdremowrgth3dP8wFlqoAWobhrhA1id1HuLjtWNgALkPo2F9JqLZNvIeO8NPEaeNpKU6ysLqQRzBuPMSp4TGUcQitcMrqGSoBYlWF1OeZyIyP0mqpQrUSXA3l+NCQwHzAZ+eXUwLpErGA9KL2BIbo3ZbzAsfLxk3Q2rTbju/i/wDIZfWB5tDZFKt7Q7QFg6mzDuYcOhuOkhq2FxFC4Zf+opZ9pB/mgZ+1S0qC3FDf5DLLeLQITBY5KgujBgDbLgR7pBzVuakAjiJxekHotQxYu3YqgZVRrloHF+2vfmOBEmsbsenUbfsUqWt61DZ7cATo6/KwI6TjZK1L2x6xf5iA3/qpZnxW/csD5vTrYzZtQUnUtTJO6t7o44tSe3Ybmp8Rxlx2TtynWHrKTG/vcHXo65gjle45GSlZaNemUdVqU34HMHqCNCOYzHSU3afoZXw7+uwbFwLncP8AFXoDpVXpYnLQ6wL5htscH/vGniuq/UdRJJHBAINwdCMx5z5zsT0nWqdxv8uqMt3OzW5cj8p8OUsNDGMpuptzHA94/PI9YFlqUwwIIBBBBBFwQciCOIlcr7NqYXOiGqUBrRF2qUQP5PF6f+1qPcysklMNthGybsnnfsnx4dxt4yQgUD0p9G6G0qKOjhKyC9DEqeRuFZhmU3h3owuLEEGJ2Nteq4eliF9XisPZayZWN/YrJbI03HEZA3GQKy8bU2EwZq2HsrsbvSJslbhe9j6urkO2Ab2AYMAN2t7UpU8QvrARRxOFDZ1AVKAi7UsQoNzQfPMEjR0JIzDmqV5L7F9ImQhXuVP7y69OPfrVdnbVpYiitemTukkEN7jC28hbRiCdRkQQeNh0vilRd5tNL2yJOQUHQsTkFFyeAMD6eldSAQwIIBBvwM9lcwvo3VKIWqsrbq3XXdNhcX42OU9gWeIiAiIgIiICIiAiIgJqr4ZXFmF/uO46ibYgQdf0eJPZYbueozHlkfp4ym+kP/x/Rd/WYjDCrYW31arY5boLrTYXIUAXI0AFyAJ9OiB8zwjJTVVpH1aIAqqM0AW4AtrxuSCCTmZYtn45sri3UG4PDI636GTuL2PQqZsgJ+IZHxI18ZHt6Mhf4bkfKw3h5ixH1gaMXsahXF7bra7yjjzK/mLSJrbNxVDMH1qedh9x4ya/6aumqXHNDvDysG8hNtDG3OuY4cR3jUQIfAbeztdkPLh5WsZOYfbfxC/Ufof1nPjNl0K2bLY/EuR8RoZE1tjYilnTPrV5an+3UeBMC3UcYjaEX5HI+Rm6UnD7WU9luyeTaX79JMUMey6Me45j65+RECTxOzEa5HZY+8trn8Q0bxBkZXo1qeo3l+JQcvxJmR4XHdO6jtce8LdRmPLX6GdtOsrC4II6QKXtbZGHxQ3n7L8KyW3v6uFQaa+BEjBia+FsuJ7dLRcUtyo5CqNU8fNpfMbsem+Y7DfEvHvGjffrIutgalO97MtrEgXBHEMp0HQ3HMwI1a/XX7H7idWE2rUp2tmvwnTw+H95TgqbI3BvYewGv/T3ATr6hibIflJ3TwKazVRxAa9rgg2IIIKn4WU5q3Q9+YzgXHAbXp1cgbN8J18Of70nPt70YwuMQpXphsiAwJV1B1C1FIYDpex4gyslrG97db5ZS3bFxhq0KdQ++tweYud0+K2PjArmyvQBsJS9RhcQaVIm5Pqt6qe+r6wKTyunnO7YnoFgsM4qhWq1he1es3rHF9St+yn9IGsscQPLRPYgIiICIiAiIgIiICIiAiIgIiICIiAmqthlb2gD3jTuPCbYgcR2aB7LEdDmP1+s1mm68Ljmuf01+kkYgQuKwtGt7agn4hkw8R9jIqpsKtTzoOHX+W2R8Dp9paquGVtQD14+Yzmh8AfdY9xz+uv3gValtCzbjg03+BuP4T737ynQMTbMGx5jI+clsXhd5d2rTDryI3x4cR35SLq7GyvSa4+B2vbotXXwbe7xA6aG3nX2u0PI+Y/SSmF2tTewvYngePcdD3aypAgOaZ7LgX9Wcmt8QW/aX5luOs8xWNFMrSHarVQRTogHecnIEi2SA5ljkADAtuM2Qj3Kk02PvJbP8SkFW8R4yn4n0Mx7Y2lWarRalTRldafrKNSsCG3Fe5YWDWIO9lna17S+0lsAL3sAL8+sygUyp6A+vcGtUZKdrGhTqM28eO9WftAWysoHfLhRpBVCqAAoAAAsABkABytM4gIiICIiAiIgIiICIiAiIgIiICIiAiIgIiICIiAiIgIiIHlpoxGBpv7Qz+JSVb+9SD9YiB8vxpP+IrV3mL0kqKhZ2bdG+GyViRe4BvbgJ9D2Lg6e6K+6DVqKA1Q5sQCbLc6L8oyiIErERAREQEREBERA/9k=">
            <a:extLst>
              <a:ext uri="{FF2B5EF4-FFF2-40B4-BE49-F238E27FC236}">
                <a16:creationId xmlns:a16="http://schemas.microsoft.com/office/drawing/2014/main" id="{3AD9FDA6-FFC2-4C74-88DB-17774E25CBC6}"/>
              </a:ext>
            </a:extLst>
          </p:cNvPr>
          <p:cNvSpPr>
            <a:spLocks noChangeAspect="1" noChangeArrowheads="1"/>
          </p:cNvSpPr>
          <p:nvPr/>
        </p:nvSpPr>
        <p:spPr bwMode="auto">
          <a:xfrm>
            <a:off x="1679575" y="-890588"/>
            <a:ext cx="2457450"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7412" name="AutoShape 8" descr="data:image/jpeg;base64,/9j/4AAQSkZJRgABAQAAAQABAAD/2wCEAAkGBhASEBISExQUFBUSFRQXGBMXFBgYGBYYFhcVFhUXFxMXGyYeFxkjGRQVHzAgJicpOCwtFx4xNTAqNScrLCkBCQoKBQUFDQUFDSkYEhgpKSkpKSkpKSkpKSkpKSkpKSkpKSkpKSkpKSkpKSkpKSkpKSkpKSkpKSkpKSkpKSkpKf/AABEIAMMBAgMBIgACEQEDEQH/xAAbAAEAAgMBAQAAAAAAAAAAAAAABQYCAwQBB//EAEAQAAIBAgMFBAgEBAUEAwAAAAECAAMRBCExBRJBUWEicYGRBhMyQlJiobFywdHwM1OCkhUjQ2OiFHPS4QfC8f/EABQBAQAAAAAAAAAAAAAAAAAAAAD/xAAUEQEAAAAAAAAAAAAAAAAAAAAA/9oADAMBAAIRAxEAPwD7jERAREQE58TjVRkU6vvWH4Rc59358jOicu0cCKqW0ZSGRrey40PdmQRxBI4wMTWJ/wDWX/uYZch5TmoV94ZjdZTZl+EjUdRncHiCDxm4GB7uLyHhl9RPd1x7DkdG7Y+p3v8AlF56DALtTdyqruXyDg3pnl2rDdPRgO8zuBnFw79RzHIic9FDR9i5p8aepTrT6fL5coEtEwpVQwBBuDoRM4CIiAiIgIiICIiAiIgIiICIiAiIgIiICIiAiIgIiICIiBw47CG/rFHaAsR8a627xc2PUjjOanUBAI0ksRIzHUNwmoPZJ7Y5fOB9x46g3DIGZXmpTMwYGUXngM9gYgFTvJqc2TQN1HJvvOzD4lXFx3EHIg8iOBnLMHpG++p3XGV+DDkw4j7QJOJzYXGb11I3WGqn7g8R1nTAREQEREBERAREQEREBERAREQEREBERARIOrt9qdQ06iC4zBBsGUnIgG/d3zqp7dpEXIZRztcDvK3t42gSUTXQxKOAyMGU6MpBHmJsgIiICeET2IEViMP6o3H8M/8AAn7IT/b3Hs+yTZbi3ORlWiaZt7pyU/CeCn8j4a2uHoMyvMBPRAzieRAxqUg1tQRow1U/p0m7C4w33HsG4Hg3Ucj0mgVhvFc7gA6G1jfQ6G1s7aXHOZOisLMLg/vI8DAkokdQxZp2Wobrwqfk/I9fPmZGAiIgIiICIiAiIgIiICIiAiIgIiIEftfZS10toy5q3I8jzU8R3cQJWFLo5Vhusuo+zA8QeB+1rC7zg2pspay8mX2X5dCOKniPtAg6Vt7fzV+Lod1jy3srP/UGknR2q6+2N8fEg7Q/FSuSe9CfwiRYRkJRxYjhqCOatxHhNyORAsGGxaVF3kYMp4g3Hd39JulcNIFt9WanU/mLa5/Gp7NQfi8CJ10ttMmVcAD+ct/V/wBYOdI99x80CYiYq4IBGYOd5lATGpTDAggEEWIPGZRAimplDYkkE9ljr0Vjz68e/XK8kKlMMCCAQdRI2opQ2bMH2W5/Kfm68e/UMovMbz2BhVoK26SM1N1biD0IzsbWI4i4M1YesybiVWUuxKqwy37AG9vdPC3Trn0zXXoq6lWF1Oo7swQRoQcwRoYG64tY5gzGlVNL5qfmyfqvTh9BG7Q2mKHqwd5gSqkneYne7ILNY5727nl7RPukSQw+JVxdSCPPUXHQgjO4uCOYgSaOCAQbg8R+sykZT3qeaC6nVPuV69OPfme+jWVgCDcH9+BgbIiICIiAiIgIiICIiAiIgIiICIiBz4zBJUWzDTQjUHmDIKrh3pNutodGGh/Q9PvLLMK1FWBDC4PCBX1m1WI0nmKwjUs9U+L4ejch83nbU+KYGNGiaZvRYU+dM3NJv6BnTPVcuYMkcJtlWYJUBpVDorEEP/26gyfuyPMCcQMyZFZSrAMp1Ui48ufWBN3nsgqL1aXsE1UH+mzf5i/gqH2h8rf3STwW0KdUHdOYyZSCGU8mU5gwOqYVaIYFSLg5EGZxAiKqGmwDG6k2VzzOit83I+93+17eSdWirKVYAgixBzBHIiRFVGpGzElCbLUOoJ0SoefAPx0PasWDbPbzG89gY1qIYWPX66//AJxkLXWph33xvshNyoBcqNXZBvbzDMu1PtHskra+8J28wdQcjmP39evCAwGOWooZSDkDcG4INwCG4glW8jNxpsDv09feTg36G3H76TTh6QXIcTfh+Qt+yeJm6jXVhdTf8u8cNLwOrC4tXFxqNQdR3/rxm+RWJpEnfQ2cfXzy8DkehsRvwO0Q+Ryb6Hu5Hocx11gd0REBERAREQEREBERAREQEREBERA8IkXitk2zpZfJoP6eXdp3SViBXlfM8CDYjiD3cJsBkpi8Cr65HQMNR+o6SLq0mQ2bjow0P6HofrAyBnlWkrEE3V10dTZl6A8R8puOkK08qE2O6N48Be3Hic7QN9LaT0/4o3l/mqDl/wBymLlfxC47pJ0qqsAykEHMEG4PcRrIWjigfZJuOBBVgbXzU5g2N+430hKFiWpH1bE3K2vTc/Mg0PVbHvgTsxqUwwKkAggggi4IORBB1E4sNtQEhKg9W50ubq34H0J6ZHpO+BB4hDQPaJNI5Byc6d9Fcn3eAfhkG+Kb7STdAQQRcEWsevSQOIonC55th/M0O/i1HrqnVPYDqnl4DZX1B0I43zBBnkDaJorUWB36dt7iOD3tr1y1nj4tB7Tove6j7mbGf6/vxgKWJDC+hyup1W+YBE49pmoB62mpcr7dMe06jimf8QcB7wyuDukcHpPtkYWia4CBrhN+oWFJbhiGqlASR2Ag+Z1Fxczm9BPS44/DmqVVHpsqPuMSl2ppUBBOYPbsVubMpFzlAsGyPSBKiK4YMjaVOXCz8jfK5tbQ2NiZufPfSHCVMJUOMw4ujkevo6KSct/Tsk3I3rZE53DECxej236VWkHQ3pnKx9qmRqrDhblw1F1IsFgieK157AREQEREBERAREQEREBERAREQExdARYi4PCZRAjK+zSLlM/l/Q/l9ZyK/P65W7+UnpzYrBK/Q8/1HEQImth1cC+dtCDYqeYI4zEO6tYqWUnJltdbnRwbZD4hfrzm16bIbMLdeB7j+U9U3gDWQ3RrG+RUjI+B14+RmdOrUp+x21/ls3aH4HOvc3nI7GbMLP6xWYMARa+RBYtZkvu1Bcm17EXNiZpo7UZCFqgLdgqm5KsT7IDNmjE5bj53sN7MCBZsHtBKl905jVSLMv4lOYnRIJ0SpY57y6OMmXjr5G2h8Zvp7RqU/wCKN9P5qjMfjQfcQObFbGq0iDht0oWzoMd1Uuc2ptundFzcpa2pWxuG7sDskqd+q3rH5WtTToif/ZiT1AyHdSrKwDKQQeImyB4V4SNrbEQXNK1M/CPYY9UGQPzCx79JJxArNYe1TqKMx2kYBgynI5EWdfDlexymGHwdOktqFOnTtvWRVCJdiN47iWG8bDMjgOEn8fs9Kq7rXyzDA2ZTzVuB++huLiVnFVKmGYLWtusQErAWRiTYKw/0n0sD2WPskEhIErSqI4YWuM1ZWGoOVip4EfQz53tbCVtl4r1tG5pVNFJycDP1bNwqLfJuVjn2hLyouQ6ZOMiM+0vFSOY4aaaidGKwdLFUXpOMmyI95GGhF9GBPd4GBr9HvSOnXpipTN1ORXRkYW3lI4ML6cbgi9xvWBHBFxPhtRMTsrFnjpcaJWp3NjfOx1scypuMxe/1D0f2/Tr0lq02urag6qwtdXHBhl5g5ggwLJEwpVQRcTOAiIgIiICIiAiIgIiICJi7gC5yA4zEV1OjDzEDZE8BnsBERAxemCLEXB4SLxGAZc1uy8tSP/IfXvktECDSqCMtJ5WpK17i9xY6G45EHJh0N5IYzZwbtKd1udrg/iHHvyMjHYq2643WOnJvwnj3a9IHlGkEUKNBYADgAAqgXJ0VQNeE30cUpJAPaXUceIv3ZTndpjVCsM75aEGxBzsQR3nzgb3wxB36TbjHUe63eOH7ynRhduAkpUG4668u/u65jrOBMUyZP2hc9tQchYe0uZ1y1N7TZi8MlUWbVNGUgPTJ4g+7wyORgT6uCLjMHjPZSv8AFquDcCqboxstYDsseToPZfu1txEtGB2olQAgjPTO4P4W4wO2a69BXVlZQysCCrAEMDkQQciCOE2RAp+L2TWwZ36Ieth+NLNq1Ec6ed61MD/TPaHulhZJKbNx9OqgemysrZhlNweBN/C3Qixk2RK/tP0eZXbEYWy1GN6lEm1Ov1NgfV1f9wA30YMLWD3b3o/TxlH1b9lluUqWuUbQ5cVIyI494BHynDYvE7LxTBlNrgVaV8nXPddDpe1yrccweIH1vZO1krBhYpUQgVKTiz02I0ZbnXgwJDDNSROT0r9FqeNpWyWqgPq6lvEq3ND9NR1D3ZW2UqIlWk28ji6t0vYgjgQQQRqDfxn8PiQw68vzHMT4XsjbNbZmJenVVvVlrVaWpU2Fqqcza2ntrbiBb6rg8crKrowZWAZWU3BBzBU8iP0IgWWJyYPHB8jr9+7r0nXAREQEREBERAREQPCJGYrAbuai45akfqJKRAgUA4fvym5arjR2HQ9sfXtf8p2YrZ4bMZH6HvH5yOqqVNmFvse4wO2ltEj2lv1TP/gc/LenXRxKt7JB5jiO8aiQdTEhdQ1rX37EqNbht25XIA3OWeuUzSsrgMLOvuuDfyYZjwMCeiRNPEuPZa45Pn/zHaHjvTYm2lH8RWp/N7Sf3rp/UBAkpqxGGV1KsAQeB/evWZUq6sLqQwPEEEeYmcCvYzZ9Wlmu9VTl/qr3EkCoPJvxnKbP8PqEez9QD4i8nYgVio7U3UMLHWx425HiO6UjY3ohjKW01xO/hvVKN0sm+tWqvq6q2qJbdL1GqK7tc9pAw0An1nE4VKi7rgMOR58COR6yBxuwaidqkS4+AnteDe9459TA8X1dVWpsAwPZZGGRsFY5G1wN4ZjvFtZV9o7KxOAY1cOTUw5zem1zufiOoH+4P6uZm6NdKhsey6m2Ys6nlnmp6H6yToYpkyqHIf6lrA5e8PdOvIac4HD6Pel9OsLAneX2qTe2vUH3l6/aWahilfTy4+X5yh+kXoPdvX4XsuufqlO7nzpN7p+U5ciNDx7I9MirerxPZKkj1tioB5VFyKN1GXMDWB9OiROG2sct7tA6MuZsdDYZMOq68pJUa6uLqQRzH716QI/a+w1rEVFY0q6AhK6gbwBzKMpyqUydUPeLEBhyYHazb4oV1FOtYkWJKVgMy9Fj7QHFD2l43FmM/OXaOzaddClRd5bgjMgqwzVlcWKMDmGBBECuemPohTx1LKyVkH+XU5jXce2qE+RNxxB+bejG36mArtg8UDTp79iG/wBCo2e9f+U9wSRlmHGRa/1FsTVwpC4ht+ley4qwFr6LiALBG4esFlY67hsGj/TT0NpY+lqKeIpginVIyt/LqDUoTfqpJI1IIdK1iP3+kmMBtYHssc+B/X9ftx+Wehm3qtOodnYsFK1Ls097MkAX9UW96yjeRveTL3Re5+tgXSJXtlbcsQj6cDy/X9+FgVgcxxgexEQEREBERAREQExemCLEAjkZlECMr7KIzQ+BP2b998jK2HAfeYFXtbeBKkjO28AbOBe+d89LSzTXVoKwswBH78oFOR8TTvfdrLdiALhgvujM9og5XJXI53nZgcbvZgMvQ5HO/wCn2tcG8ksRscjNDfjunXwP775wPTtcEWPG+R5Z/rAwakl95b02+JDuE94GTeIm6ltbEJ8NYd26/kMj4XkXWBQdlzb4H7Q8G9oeZ7pWdremowrgth3dP8wFlqoAWobhrhA1id1HuLjtWNgALkPo2F9JqLZNvIeO8NPEaeNpKU6ysLqQRzBuPMSp4TGUcQitcMrqGSoBYlWF1OeZyIyP0mqpQrUSXA3l+NCQwHzAZ+eXUwLpErGA9KL2BIbo3ZbzAsfLxk3Q2rTbju/i/wDIZfWB5tDZFKt7Q7QFg6mzDuYcOhuOkhq2FxFC4Zf+opZ9pB/mgZ+1S0qC3FDf5DLLeLQITBY5KgujBgDbLgR7pBzVuakAjiJxekHotQxYu3YqgZVRrloHF+2vfmOBEmsbsenUbfsUqWt61DZ7cATo6/KwI6TjZK1L2x6xf5iA3/qpZnxW/csD5vTrYzZtQUnUtTJO6t7o44tSe3Ybmp8Rxlx2TtynWHrKTG/vcHXo65gjle45GSlZaNemUdVqU34HMHqCNCOYzHSU3afoZXw7+uwbFwLncP8AFXoDpVXpYnLQ6wL5htscH/vGniuq/UdRJJHBAINwdCMx5z5zsT0nWqdxv8uqMt3OzW5cj8p8OUsNDGMpuptzHA94/PI9YFlqUwwIIBBBBBFwQciCOIlcr7NqYXOiGqUBrRF2qUQP5PF6f+1qPcysklMNthGybsnnfsnx4dxt4yQgUD0p9G6G0qKOjhKyC9DEqeRuFZhmU3h3owuLEEGJ2Nteq4eliF9XisPZayZWN/YrJbI03HEZA3GQKy8bU2EwZq2HsrsbvSJslbhe9j6urkO2Ab2AYMAN2t7UpU8QvrARRxOFDZ1AVKAi7UsQoNzQfPMEjR0JIzDmqV5L7F9ImQhXuVP7y69OPfrVdnbVpYiitemTukkEN7jC28hbRiCdRkQQeNh0vilRd5tNL2yJOQUHQsTkFFyeAMD6eldSAQwIIBBvwM9lcwvo3VKIWqsrbq3XXdNhcX42OU9gWeIiAiIgIiICIiAiIgJqr4ZXFmF/uO46ibYgQdf0eJPZYbueozHlkfp4ym+kP/x/Rd/WYjDCrYW31arY5boLrTYXIUAXI0AFyAJ9OiB8zwjJTVVpH1aIAqqM0AW4AtrxuSCCTmZYtn45sri3UG4PDI636GTuL2PQqZsgJ+IZHxI18ZHt6Mhf4bkfKw3h5ixH1gaMXsahXF7bra7yjjzK/mLSJrbNxVDMH1qedh9x4ya/6aumqXHNDvDysG8hNtDG3OuY4cR3jUQIfAbeztdkPLh5WsZOYfbfxC/Ufof1nPjNl0K2bLY/EuR8RoZE1tjYilnTPrV5an+3UeBMC3UcYjaEX5HI+Rm6UnD7WU9luyeTaX79JMUMey6Me45j65+RECTxOzEa5HZY+8trn8Q0bxBkZXo1qeo3l+JQcvxJmR4XHdO6jtce8LdRmPLX6GdtOsrC4II6QKXtbZGHxQ3n7L8KyW3v6uFQaa+BEjBia+FsuJ7dLRcUtyo5CqNU8fNpfMbsem+Y7DfEvHvGjffrIutgalO97MtrEgXBHEMp0HQ3HMwI1a/XX7H7idWE2rUp2tmvwnTw+H95TgqbI3BvYewGv/T3ATr6hibIflJ3TwKazVRxAa9rgg2IIIKn4WU5q3Q9+YzgXHAbXp1cgbN8J18Of70nPt70YwuMQpXphsiAwJV1B1C1FIYDpex4gyslrG97db5ZS3bFxhq0KdQ++tweYud0+K2PjArmyvQBsJS9RhcQaVIm5Pqt6qe+r6wKTyunnO7YnoFgsM4qhWq1he1es3rHF9St+yn9IGsscQPLRPYgIiICIiAiIgIiICIiAiIgIiICIiAmqthlb2gD3jTuPCbYgcR2aB7LEdDmP1+s1mm68Ljmuf01+kkYgQuKwtGt7agn4hkw8R9jIqpsKtTzoOHX+W2R8Dp9paquGVtQD14+Yzmh8AfdY9xz+uv3gValtCzbjg03+BuP4T737ynQMTbMGx5jI+clsXhd5d2rTDryI3x4cR35SLq7GyvSa4+B2vbotXXwbe7xA6aG3nX2u0PI+Y/SSmF2tTewvYngePcdD3aypAgOaZ7LgX9Wcmt8QW/aX5luOs8xWNFMrSHarVQRTogHecnIEi2SA5ljkADAtuM2Qj3Kk02PvJbP8SkFW8R4yn4n0Mx7Y2lWarRalTRldafrKNSsCG3Fe5YWDWIO9lna17S+0lsAL3sAL8+sygUyp6A+vcGtUZKdrGhTqM28eO9WftAWysoHfLhRpBVCqAAoAAAsABkABytM4gIiICIiAiIgIiICIiAiIgIiICIiAiIgIiICIiAiIgIiIHlpoxGBpv7Qz+JSVb+9SD9YiB8vxpP+IrV3mL0kqKhZ2bdG+GyViRe4BvbgJ9D2Lg6e6K+6DVqKA1Q5sQCbLc6L8oyiIErERAREQEREBERA/9k=">
            <a:extLst>
              <a:ext uri="{FF2B5EF4-FFF2-40B4-BE49-F238E27FC236}">
                <a16:creationId xmlns:a16="http://schemas.microsoft.com/office/drawing/2014/main" id="{CB195F1B-DE91-4565-9D4B-8E02B23650E2}"/>
              </a:ext>
            </a:extLst>
          </p:cNvPr>
          <p:cNvSpPr>
            <a:spLocks noChangeAspect="1" noChangeArrowheads="1"/>
          </p:cNvSpPr>
          <p:nvPr/>
        </p:nvSpPr>
        <p:spPr bwMode="auto">
          <a:xfrm>
            <a:off x="1679575" y="-890588"/>
            <a:ext cx="2457450"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8" name="Tytuł 1">
            <a:extLst>
              <a:ext uri="{FF2B5EF4-FFF2-40B4-BE49-F238E27FC236}">
                <a16:creationId xmlns:a16="http://schemas.microsoft.com/office/drawing/2014/main" id="{074B66E7-D9E2-4BE9-8AC0-1FBC62C31C4A}"/>
              </a:ext>
            </a:extLst>
          </p:cNvPr>
          <p:cNvSpPr txBox="1">
            <a:spLocks/>
          </p:cNvSpPr>
          <p:nvPr/>
        </p:nvSpPr>
        <p:spPr bwMode="auto">
          <a:xfrm>
            <a:off x="1199596" y="188640"/>
            <a:ext cx="1015312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GB" altLang="pl-PL" sz="2800" b="1" dirty="0">
                <a:solidFill>
                  <a:schemeClr val="tx1">
                    <a:lumMod val="75000"/>
                    <a:lumOff val="25000"/>
                  </a:schemeClr>
                </a:solidFill>
              </a:rPr>
              <a:t>BASED ON WHAT INFORMATION DO WE MAKE A DECISION?</a:t>
            </a:r>
            <a:endParaRPr lang="pl-PL" altLang="pl-PL" sz="2800" b="1" dirty="0">
              <a:solidFill>
                <a:schemeClr val="tx1">
                  <a:lumMod val="75000"/>
                  <a:lumOff val="25000"/>
                </a:schemeClr>
              </a:solidFill>
            </a:endParaRPr>
          </a:p>
        </p:txBody>
      </p:sp>
      <p:sp>
        <p:nvSpPr>
          <p:cNvPr id="2" name="Symbol zastępczy numeru slajdu 1">
            <a:extLst>
              <a:ext uri="{FF2B5EF4-FFF2-40B4-BE49-F238E27FC236}">
                <a16:creationId xmlns:a16="http://schemas.microsoft.com/office/drawing/2014/main" id="{361D5362-15CF-43CA-AA16-B2AB19BC86C3}"/>
              </a:ext>
            </a:extLst>
          </p:cNvPr>
          <p:cNvSpPr>
            <a:spLocks noGrp="1"/>
          </p:cNvSpPr>
          <p:nvPr>
            <p:ph type="sldNum" sz="quarter" idx="12"/>
          </p:nvPr>
        </p:nvSpPr>
        <p:spPr/>
        <p:txBody>
          <a:bodyPr/>
          <a:lstStyle/>
          <a:p>
            <a:pPr>
              <a:defRPr/>
            </a:pPr>
            <a:fld id="{6CC9281A-217F-4492-A313-C4D4CB901DEA}" type="slidenum">
              <a:rPr lang="en-US" altLang="pl-PL" smtClean="0"/>
              <a:pPr>
                <a:defRPr/>
              </a:pPr>
              <a:t>10</a:t>
            </a:fld>
            <a:endParaRPr lang="en-US" altLang="pl-PL" dirty="0"/>
          </a:p>
        </p:txBody>
      </p:sp>
      <p:sp>
        <p:nvSpPr>
          <p:cNvPr id="19" name="Prostokąt 18">
            <a:extLst>
              <a:ext uri="{FF2B5EF4-FFF2-40B4-BE49-F238E27FC236}">
                <a16:creationId xmlns:a16="http://schemas.microsoft.com/office/drawing/2014/main" id="{00AA8344-84DA-457C-8A8E-017CC28E0B48}"/>
              </a:ext>
            </a:extLst>
          </p:cNvPr>
          <p:cNvSpPr/>
          <p:nvPr/>
        </p:nvSpPr>
        <p:spPr>
          <a:xfrm>
            <a:off x="5015880" y="4984063"/>
            <a:ext cx="4588113" cy="646331"/>
          </a:xfrm>
          <a:prstGeom prst="rect">
            <a:avLst/>
          </a:prstGeom>
        </p:spPr>
        <p:txBody>
          <a:bodyPr wrap="square">
            <a:spAutoFit/>
          </a:bodyPr>
          <a:lstStyle/>
          <a:p>
            <a:pPr algn="ctr"/>
            <a:r>
              <a:rPr lang="en-GB" dirty="0">
                <a:solidFill>
                  <a:schemeClr val="tx1">
                    <a:lumMod val="75000"/>
                    <a:lumOff val="25000"/>
                  </a:schemeClr>
                </a:solidFill>
              </a:rPr>
              <a:t>necessary to determine the future</a:t>
            </a:r>
          </a:p>
          <a:p>
            <a:pPr algn="ctr"/>
            <a:r>
              <a:rPr lang="en-GB" dirty="0">
                <a:solidFill>
                  <a:schemeClr val="tx1">
                    <a:lumMod val="75000"/>
                    <a:lumOff val="25000"/>
                  </a:schemeClr>
                </a:solidFill>
              </a:rPr>
              <a:t>directions of activity and development.</a:t>
            </a:r>
            <a:endParaRPr lang="pl-PL" dirty="0">
              <a:solidFill>
                <a:schemeClr val="tx1">
                  <a:lumMod val="75000"/>
                  <a:lumOff val="25000"/>
                </a:schemeClr>
              </a:solidFill>
            </a:endParaRPr>
          </a:p>
        </p:txBody>
      </p:sp>
      <p:grpSp>
        <p:nvGrpSpPr>
          <p:cNvPr id="20" name="Grupa 19">
            <a:extLst>
              <a:ext uri="{FF2B5EF4-FFF2-40B4-BE49-F238E27FC236}">
                <a16:creationId xmlns:a16="http://schemas.microsoft.com/office/drawing/2014/main" id="{D347CEFD-7B23-435B-8936-3940BB483E54}"/>
              </a:ext>
            </a:extLst>
          </p:cNvPr>
          <p:cNvGrpSpPr/>
          <p:nvPr/>
        </p:nvGrpSpPr>
        <p:grpSpPr>
          <a:xfrm>
            <a:off x="5691853" y="1844824"/>
            <a:ext cx="3236168" cy="432048"/>
            <a:chOff x="1335832" y="3356992"/>
            <a:chExt cx="3236168" cy="432048"/>
          </a:xfrm>
        </p:grpSpPr>
        <p:sp>
          <p:nvSpPr>
            <p:cNvPr id="21" name="Strzałka: pięciokąt 20">
              <a:extLst>
                <a:ext uri="{FF2B5EF4-FFF2-40B4-BE49-F238E27FC236}">
                  <a16:creationId xmlns:a16="http://schemas.microsoft.com/office/drawing/2014/main" id="{0BDD05CD-183A-42E3-B77A-ABF855FA62B4}"/>
                </a:ext>
              </a:extLst>
            </p:cNvPr>
            <p:cNvSpPr/>
            <p:nvPr/>
          </p:nvSpPr>
          <p:spPr>
            <a:xfrm>
              <a:off x="2915816" y="3356992"/>
              <a:ext cx="1656184" cy="432048"/>
            </a:xfrm>
            <a:prstGeom prst="homePlate">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Strzałka: pięciokąt 30">
              <a:extLst>
                <a:ext uri="{FF2B5EF4-FFF2-40B4-BE49-F238E27FC236}">
                  <a16:creationId xmlns:a16="http://schemas.microsoft.com/office/drawing/2014/main" id="{E6BF4C8E-82F2-4676-89A1-6E718A6EFF60}"/>
                </a:ext>
              </a:extLst>
            </p:cNvPr>
            <p:cNvSpPr/>
            <p:nvPr/>
          </p:nvSpPr>
          <p:spPr>
            <a:xfrm rot="10800000">
              <a:off x="1335832" y="3356992"/>
              <a:ext cx="1656184" cy="432048"/>
            </a:xfrm>
            <a:prstGeom prst="homePlate">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32" name="Prostokąt 31">
            <a:extLst>
              <a:ext uri="{FF2B5EF4-FFF2-40B4-BE49-F238E27FC236}">
                <a16:creationId xmlns:a16="http://schemas.microsoft.com/office/drawing/2014/main" id="{B7D163E8-9B81-4C2B-A368-E456D08652E1}"/>
              </a:ext>
            </a:extLst>
          </p:cNvPr>
          <p:cNvSpPr/>
          <p:nvPr/>
        </p:nvSpPr>
        <p:spPr>
          <a:xfrm>
            <a:off x="5862201" y="1884310"/>
            <a:ext cx="2895473" cy="369332"/>
          </a:xfrm>
          <a:prstGeom prst="rect">
            <a:avLst/>
          </a:prstGeom>
        </p:spPr>
        <p:txBody>
          <a:bodyPr wrap="square">
            <a:spAutoFit/>
          </a:bodyPr>
          <a:lstStyle/>
          <a:p>
            <a:pPr algn="ctr"/>
            <a:r>
              <a:rPr lang="pl-PL" b="1" dirty="0" err="1">
                <a:solidFill>
                  <a:schemeClr val="tx1">
                    <a:lumMod val="75000"/>
                    <a:lumOff val="25000"/>
                  </a:schemeClr>
                </a:solidFill>
              </a:rPr>
              <a:t>OPERATIVE</a:t>
            </a:r>
            <a:r>
              <a:rPr lang="pl-PL" b="1" dirty="0">
                <a:solidFill>
                  <a:schemeClr val="tx1">
                    <a:lumMod val="75000"/>
                    <a:lumOff val="25000"/>
                  </a:schemeClr>
                </a:solidFill>
              </a:rPr>
              <a:t> INFORMATION</a:t>
            </a:r>
            <a:endParaRPr lang="pl-PL" dirty="0"/>
          </a:p>
        </p:txBody>
      </p:sp>
      <p:grpSp>
        <p:nvGrpSpPr>
          <p:cNvPr id="33" name="Grupa 32">
            <a:extLst>
              <a:ext uri="{FF2B5EF4-FFF2-40B4-BE49-F238E27FC236}">
                <a16:creationId xmlns:a16="http://schemas.microsoft.com/office/drawing/2014/main" id="{883BB495-700C-4EFF-ADC2-6E779AC9AF82}"/>
              </a:ext>
            </a:extLst>
          </p:cNvPr>
          <p:cNvGrpSpPr/>
          <p:nvPr/>
        </p:nvGrpSpPr>
        <p:grpSpPr>
          <a:xfrm>
            <a:off x="5653753" y="3865221"/>
            <a:ext cx="3236168" cy="432048"/>
            <a:chOff x="1335832" y="3356992"/>
            <a:chExt cx="3236168" cy="432048"/>
          </a:xfrm>
        </p:grpSpPr>
        <p:sp>
          <p:nvSpPr>
            <p:cNvPr id="34" name="Strzałka: pięciokąt 33">
              <a:extLst>
                <a:ext uri="{FF2B5EF4-FFF2-40B4-BE49-F238E27FC236}">
                  <a16:creationId xmlns:a16="http://schemas.microsoft.com/office/drawing/2014/main" id="{71C86849-FE0B-4F2B-B158-00F0DE058178}"/>
                </a:ext>
              </a:extLst>
            </p:cNvPr>
            <p:cNvSpPr/>
            <p:nvPr/>
          </p:nvSpPr>
          <p:spPr>
            <a:xfrm>
              <a:off x="2915816" y="3356992"/>
              <a:ext cx="1656184" cy="432048"/>
            </a:xfrm>
            <a:prstGeom prst="homePlate">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Strzałka: pięciokąt 34">
              <a:extLst>
                <a:ext uri="{FF2B5EF4-FFF2-40B4-BE49-F238E27FC236}">
                  <a16:creationId xmlns:a16="http://schemas.microsoft.com/office/drawing/2014/main" id="{109E634F-763C-4D49-B501-592FE9B5C6FA}"/>
                </a:ext>
              </a:extLst>
            </p:cNvPr>
            <p:cNvSpPr/>
            <p:nvPr/>
          </p:nvSpPr>
          <p:spPr>
            <a:xfrm rot="10800000">
              <a:off x="1335832" y="3356992"/>
              <a:ext cx="1656184" cy="432048"/>
            </a:xfrm>
            <a:prstGeom prst="homePlate">
              <a:avLst/>
            </a:prstGeom>
            <a:solidFill>
              <a:srgbClr val="FBB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36" name="Prostokąt 35">
            <a:extLst>
              <a:ext uri="{FF2B5EF4-FFF2-40B4-BE49-F238E27FC236}">
                <a16:creationId xmlns:a16="http://schemas.microsoft.com/office/drawing/2014/main" id="{E50909FF-F6E6-42C8-9B3C-2B9CAF88E7F1}"/>
              </a:ext>
            </a:extLst>
          </p:cNvPr>
          <p:cNvSpPr/>
          <p:nvPr/>
        </p:nvSpPr>
        <p:spPr>
          <a:xfrm>
            <a:off x="6106242" y="3896579"/>
            <a:ext cx="2407390" cy="369332"/>
          </a:xfrm>
          <a:prstGeom prst="rect">
            <a:avLst/>
          </a:prstGeom>
        </p:spPr>
        <p:txBody>
          <a:bodyPr wrap="none">
            <a:spAutoFit/>
          </a:bodyPr>
          <a:lstStyle/>
          <a:p>
            <a:pPr algn="ctr"/>
            <a:r>
              <a:rPr lang="pl-PL" b="1" dirty="0">
                <a:solidFill>
                  <a:schemeClr val="tx1">
                    <a:lumMod val="75000"/>
                    <a:lumOff val="25000"/>
                  </a:schemeClr>
                </a:solidFill>
              </a:rPr>
              <a:t>SPECIAL INFORMATION</a:t>
            </a:r>
          </a:p>
        </p:txBody>
      </p:sp>
      <p:pic>
        <p:nvPicPr>
          <p:cNvPr id="37" name="Grafika 36">
            <a:extLst>
              <a:ext uri="{FF2B5EF4-FFF2-40B4-BE49-F238E27FC236}">
                <a16:creationId xmlns:a16="http://schemas.microsoft.com/office/drawing/2014/main" id="{D7F195A7-F4D4-4D8B-BF1C-898BE15223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6409" y="2729049"/>
            <a:ext cx="2255604" cy="2255604"/>
          </a:xfrm>
          <a:prstGeom prst="rect">
            <a:avLst/>
          </a:prstGeom>
        </p:spPr>
      </p:pic>
      <p:sp>
        <p:nvSpPr>
          <p:cNvPr id="5" name="Prostokąt 4">
            <a:extLst>
              <a:ext uri="{FF2B5EF4-FFF2-40B4-BE49-F238E27FC236}">
                <a16:creationId xmlns:a16="http://schemas.microsoft.com/office/drawing/2014/main" id="{81564D23-6B2B-4C57-AA6D-309A327695B5}"/>
              </a:ext>
            </a:extLst>
          </p:cNvPr>
          <p:cNvSpPr/>
          <p:nvPr/>
        </p:nvSpPr>
        <p:spPr>
          <a:xfrm>
            <a:off x="6559166" y="4505226"/>
            <a:ext cx="1577740" cy="369332"/>
          </a:xfrm>
          <a:prstGeom prst="rect">
            <a:avLst/>
          </a:prstGeom>
        </p:spPr>
        <p:txBody>
          <a:bodyPr wrap="none">
            <a:spAutoFit/>
          </a:bodyPr>
          <a:lstStyle/>
          <a:p>
            <a:pPr algn="ctr"/>
            <a:r>
              <a:rPr lang="pl-PL" dirty="0" err="1">
                <a:solidFill>
                  <a:schemeClr val="tx1">
                    <a:lumMod val="75000"/>
                    <a:lumOff val="25000"/>
                  </a:schemeClr>
                </a:solidFill>
              </a:rPr>
              <a:t>PROBLEMATIC</a:t>
            </a:r>
            <a:endParaRPr lang="pl-PL" dirty="0"/>
          </a:p>
        </p:txBody>
      </p:sp>
      <p:sp>
        <p:nvSpPr>
          <p:cNvPr id="7" name="Prostokąt 6">
            <a:extLst>
              <a:ext uri="{FF2B5EF4-FFF2-40B4-BE49-F238E27FC236}">
                <a16:creationId xmlns:a16="http://schemas.microsoft.com/office/drawing/2014/main" id="{D29F4C42-9B0E-4EAE-9376-9383B16FCA15}"/>
              </a:ext>
            </a:extLst>
          </p:cNvPr>
          <p:cNvSpPr/>
          <p:nvPr/>
        </p:nvSpPr>
        <p:spPr>
          <a:xfrm>
            <a:off x="5248290" y="2446975"/>
            <a:ext cx="4199493" cy="923330"/>
          </a:xfrm>
          <a:prstGeom prst="rect">
            <a:avLst/>
          </a:prstGeom>
        </p:spPr>
        <p:txBody>
          <a:bodyPr wrap="square">
            <a:spAutoFit/>
          </a:bodyPr>
          <a:lstStyle/>
          <a:p>
            <a:pPr algn="ctr"/>
            <a:r>
              <a:rPr lang="en-GB" dirty="0">
                <a:solidFill>
                  <a:schemeClr val="tx1">
                    <a:lumMod val="75000"/>
                    <a:lumOff val="25000"/>
                  </a:schemeClr>
                </a:solidFill>
              </a:rPr>
              <a:t>collected systematically,</a:t>
            </a:r>
          </a:p>
          <a:p>
            <a:pPr algn="ctr"/>
            <a:r>
              <a:rPr lang="en-GB" dirty="0">
                <a:solidFill>
                  <a:schemeClr val="tx1">
                    <a:lumMod val="75000"/>
                    <a:lumOff val="25000"/>
                  </a:schemeClr>
                </a:solidFill>
              </a:rPr>
              <a:t>continuously - needed</a:t>
            </a:r>
          </a:p>
          <a:p>
            <a:pPr algn="ctr"/>
            <a:r>
              <a:rPr lang="en-GB" dirty="0">
                <a:solidFill>
                  <a:schemeClr val="tx1">
                    <a:lumMod val="75000"/>
                    <a:lumOff val="25000"/>
                  </a:schemeClr>
                </a:solidFill>
              </a:rPr>
              <a:t>to make decisions on a regular basis</a:t>
            </a:r>
            <a:endParaRPr lang="pl-PL" dirty="0">
              <a:solidFill>
                <a:schemeClr val="tx1">
                  <a:lumMod val="75000"/>
                  <a:lumOff val="25000"/>
                </a:schemeClr>
              </a:solidFill>
            </a:endParaRPr>
          </a:p>
        </p:txBody>
      </p:sp>
      <p:pic>
        <p:nvPicPr>
          <p:cNvPr id="38" name="Obraz 37">
            <a:extLst>
              <a:ext uri="{FF2B5EF4-FFF2-40B4-BE49-F238E27FC236}">
                <a16:creationId xmlns:a16="http://schemas.microsoft.com/office/drawing/2014/main" id="{9F65662E-86B0-48E8-A158-261276E64976}"/>
              </a:ext>
            </a:extLst>
          </p:cNvPr>
          <p:cNvPicPr preferRelativeResize="0">
            <a:picLocks/>
          </p:cNvPicPr>
          <p:nvPr/>
        </p:nvPicPr>
        <p:blipFill>
          <a:blip r:embed="rId4"/>
          <a:stretch>
            <a:fillRect/>
          </a:stretch>
        </p:blipFill>
        <p:spPr>
          <a:xfrm flipH="1">
            <a:off x="4555564" y="1545834"/>
            <a:ext cx="160041" cy="4084560"/>
          </a:xfrm>
          <a:prstGeom prst="rect">
            <a:avLst/>
          </a:prstGeom>
        </p:spPr>
      </p:pic>
      <p:sp>
        <p:nvSpPr>
          <p:cNvPr id="40" name="Prostokąt 39">
            <a:extLst>
              <a:ext uri="{FF2B5EF4-FFF2-40B4-BE49-F238E27FC236}">
                <a16:creationId xmlns:a16="http://schemas.microsoft.com/office/drawing/2014/main" id="{E2624467-2C22-49EC-9A7D-F06EBD12E90B}"/>
              </a:ext>
            </a:extLst>
          </p:cNvPr>
          <p:cNvSpPr/>
          <p:nvPr/>
        </p:nvSpPr>
        <p:spPr>
          <a:xfrm>
            <a:off x="994316" y="6021288"/>
            <a:ext cx="1314142" cy="523220"/>
          </a:xfrm>
          <a:prstGeom prst="rect">
            <a:avLst/>
          </a:prstGeom>
        </p:spPr>
        <p:txBody>
          <a:bodyPr wrap="none">
            <a:spAutoFit/>
          </a:bodyPr>
          <a:lstStyle/>
          <a:p>
            <a:r>
              <a:rPr lang="pl-PL" sz="1400" dirty="0">
                <a:solidFill>
                  <a:schemeClr val="tx1">
                    <a:lumMod val="85000"/>
                    <a:lumOff val="15000"/>
                  </a:schemeClr>
                </a:solidFill>
              </a:rPr>
              <a:t>PODCAST</a:t>
            </a:r>
          </a:p>
          <a:p>
            <a:r>
              <a:rPr lang="pl-PL" sz="1400" dirty="0" err="1">
                <a:solidFill>
                  <a:schemeClr val="tx1">
                    <a:lumMod val="85000"/>
                    <a:lumOff val="15000"/>
                  </a:schemeClr>
                </a:solidFill>
              </a:rPr>
              <a:t>Recording</a:t>
            </a:r>
            <a:r>
              <a:rPr lang="pl-PL" sz="1400" dirty="0">
                <a:solidFill>
                  <a:schemeClr val="tx1">
                    <a:lumMod val="85000"/>
                    <a:lumOff val="15000"/>
                  </a:schemeClr>
                </a:solidFill>
              </a:rPr>
              <a:t> no  1</a:t>
            </a:r>
          </a:p>
        </p:txBody>
      </p:sp>
      <p:pic>
        <p:nvPicPr>
          <p:cNvPr id="41" name="Obraz 40">
            <a:extLst>
              <a:ext uri="{FF2B5EF4-FFF2-40B4-BE49-F238E27FC236}">
                <a16:creationId xmlns:a16="http://schemas.microsoft.com/office/drawing/2014/main" id="{2330AEDD-F739-45E9-B9A1-8DCEB06258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592" y="5987103"/>
            <a:ext cx="551218" cy="5518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E90DFF3E-E2EE-41D5-8162-EE9E40FBC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47" y="-9129"/>
            <a:ext cx="6615139" cy="6858000"/>
          </a:xfrm>
          <a:prstGeom prst="rect">
            <a:avLst/>
          </a:prstGeom>
        </p:spPr>
      </p:pic>
      <p:sp>
        <p:nvSpPr>
          <p:cNvPr id="14340" name="AutoShape 4"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3338F072-2E92-4019-904B-34499E42DDE9}"/>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4341" name="AutoShape 6"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EF72605F-4E17-4AFF-8D5E-35EC5FB12870}"/>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4342" name="AutoShape 8"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F760DBDE-5964-46D6-9F4E-E4CCE4F0A69B}"/>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4344" name="AutoShape 12" descr="data:image/jpeg;base64,/9j/4AAQSkZJRgABAQAAAQABAAD/2wCEAAkGBhQSEBIUEhIUFRUQFQ8WFBUUFBUUFBQUFBQVFBQQFBQXHCYeFxkjGRQUHy8gIycpLCwsFR4xNTAqNSYrLCkBCQoKDgwOGg8PGiwkHBwsLCwvLCkpKSwpLCwpKSkpLCwpLCwpLCwpLCksKSwpKSwsLCwsKSwsKSwpLCwpKSksLP/AABEIALcBEwMBIgACEQEDEQH/xAAcAAABBQEBAQAAAAAAAAAAAAAEAAEDBQYCBwj/xAA9EAABAwMDAgMFBgMGBwAAAAABAAIRAwQhBRIxBkFRYXETIkKBkQcUMqGx0RXB8ENSYnKC4RYjM1ODk6L/xAAZAQACAwEAAAAAAAAAAAAAAAABBAACAwX/xAArEQACAgICAQMDAwUBAAAAAAAAAQIRAyESMQQTIkEyUWEFFHGBkaGx8UL/2gAMAwEAAhEDEQA/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alpnQwYbe0K9qyFVNcJU9dsjBVaWuaVzZyvY/GNKi9oNUlWqexVVQvCOUYyrKvDI3ownGnZBWv3A8qz0XVS50Hsh2WQeUZb2ApjhPYOcHd6Fc01JVRo2XQAyU4v2+KzF3eOIhvKexpPAlxT0vMcRSPjpmmfdoK41GEBUvI7oKpfAuASs/1FvURiHhr5LB2tQuR1EPFc/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FCDEo2jW3LPsDpyCrO3uY5WM210dCfGi4+74UdUloT29eQpngOTuLaOXkdM60K7LnEK71GdmEFolkGmQFaarIYU9GPsFJy2UOnXEuyrW6uQBhZnTaTn1TAIAOVo62m4ylU5SjRfE0tso7pxyUtEpe0qeiOr2RhHaJZtpiSPNZYcKWT8Dk8ns0F3NtDRCjs6cHKV5r1MGJCqa2tgn3SnZyhF2KxhNqqLu/rANwsje3x3FXX3qW5VHc1WbjJSudOe0zbDKOP6isuLh0ozTrl3iVzuY49lM1oCTWCSdpjbzwlEuaVUkcqxs7nPKpLd+EXTcuvgyyxs5uWKmjWUKkhSLO2molpyru3ug4LuYs8ciOZPG4E6YhJJMGRxCS6hJEBYpJJili5y4oG9YSPVHApy0FWToBl3WUuXf3Fs8I+pT950cDChcwylPInsYxLRBd2o2GF5hdXz6V3Lp2gx5L024Y+MBZvVenXVfhyuT5EZSaa+C+TDzWn0XdjrbHUxHgq66ug5xkBP090m9g94wrC50JoMlyzyRySimx/BOEdPsqRTb4KcOZEQnvhTYMvA+aGpV6ZyHj6hKN8X2NcG9pE/3OmeyHr6Ww8QiKbw7hwKb2RnKkrkvaBUvqOaGnCMLmpalpRe8NXQrgpqMXFbFpO3oN0WmVYXzQRt8UJYXIAUdeuTU8k5GuOhaXewq2sWsEgJOBKIjAQ7rjKq2ugxT+Aeo0A5Vfqt1taYRF4wzKp61YOOeAlsk0pUPePC9sy94XF8mVLa1YIhPqUvfDQVG6g9rfwn6IyaapjkIKLv5Zb1Lw4AUV3o/tGzOV1pzZb72D5qxY/sk4rlL8GHkqEo8aMV9xq0X9yJVzTvZAWgfbNdyq290fuE0o0tCGOKgqXRDSvYVtZVtwWQu6hYYKtNEvZwgp1KmbONou6lTKnttSLTyoKlo5wkKO2s3bshMxco7RlSemaqyvC4IsVsoKzpbWqZjwuv48purEcsYroK3JlF7VJPCpcrklOSqHWdda33GnJWCVlia/1PaSfBCWWque6J5We1G8JET6ovp+tNTPgFq9IBqa+AIUDAVJXuBIXLroALkZacmxyF0TtHiuDVaDGFTX2s7VTs1N9R/eEu/ISdI2WFtWzV3twWtkcLzPqvqOrv2tkei3lzXIpRBJ8lheotIuTL20d4PA4I9Up5Vykq2NeNkhgTlJX/ALKC+9s6m1znfi8Sgreq+PxfQo2lol3Uc11du0N4b2xwry06TLgPfa3yhKOKXtSLeP8AqOXJJuUaiv7v7FDZXdRrpDjjzWq0/qJxgOCkodEtH9t/8o2n0eARFTPoqSw5HuOv6j8s+GX1BY21BPC5pWZBwcIpmlOaIDgYTNpuHITkFNJcjmTcb9pZ2VjKKq2YAk9lW2+pFvKmq3ftfdByU9CUaoVknYXZ1t0+ChrtbKK9iKdOFXOaXHCrONKi0HbtHT7fcICjbpNNnIk90RXuG0mjOSgby4lsysJ8Y7raN8fKWr0DXNSm0S1owqe91tu6IEIa5vwSWzyq9+mzkFcqc5T6Orjxxj9RcM1mnxHKJaaT42nJWcuKBDIHbuptFoOBBKop5IvTLTw4mrNH/D3tMgyF27jIUtvcOPoiWkHldWEtHIkqZSVdGbVOQmHShZlhWjtqTQYR9V7WDJC3jj5FHkroz9jcFnuvCtmbOUFdVGuMrq2sy/vhNYcb6MMk12HudIwuqdqSire0ACJDF1oRUUJSk2BC1SRkJLSyhUNuH3dFlWi+GuGWjlrhhzD6FZarQd7UsJk5jmZHY+apunuuGWVd8u321fMtzsePjA8xyP2Rep9Qsrvq1rZ8hrqZaRghwaCJHqIRSaJYe+1cOQVLoUve00sySPoYJKPp9SU7mzdVDWg7TMES145BHPP5FR9M3jKVUtJgOyD65j9fyVMjpFo7NHX06I9/PfGFGbDxf+SPvTwUGSuTlj7mOY3rsFq9Osfy8oq00enSHEx3KhfdbVUazrxggGAl3KGNXWzXjOer0X91qTGYESEA7W9xycNzwsONaLn8ompqha0YyCfn3g+KUn5UmuXSN4+OlotNQ1mnknzx39fRUlXXjB2gYPP7qHUqjah3RBIyOMeSraltkBhmYJjw/dc+bnJ7Z0MUMaX5Lq11hxySCYyJ4RLteeIIGPL9FmqV4QS3bMzkGPmrS2pPZO4yHjHEKscbek2azUFtourbqAOeASR/JXdG5a4S10rJMtSXD2bHEubBO0mD5QFaW+lVmRsDiMzI2/WUxh9SDp7FMyxte3TLkua4ZCWnUKdOoXAOk9zwg6Nu+JPPhIx/m8F3UrBokkfPif5J+E6ds52SLkqiWrtcpufs+I8dwfJB3+uCnIDYK8e1LWb22vXXD3Co17/7N+5jQ3AYJywjzGVrdQ60bUptc5uHAcDO7wPgjmyOrT7EoeQsLaypljX1F1VwA7lW+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CFJK6idoSehkkkkQHzle/Z9AOxzh5A4VdR0O8tyTSec8g8H1C9uo6OHPiMd1HqmhhpAb35WlEs8Hr3F4x5dtc2ZkNJAPjhW9l9oT2uaXsIc0bTjBC9Pf0a6o2YCyeqdIgOMs+cLKadF41Z6J0V1J97tWkkEiW+HHAz5Qr0t8wsH0fQ+7UiY90mf5StfZXbap90wO5P+658kbrRzfkBpysXqlVziQF6S2xokfC71eP0ldfw2mOKbG/IJbJgcjaGdRPPNE0JvxNcTyTwAidS01rnkMB5MDkhbK9sSRAc0eUfssHq2j3NOq6q+7pMoNI71J2nG0tazPbulskKXFrRaXkcfcv8An5M/qVbYC2e+SgrSuSMZkwIP7I3rLTPZW9Os2qyp7Zwa3YSZwXSD4YH1Vf0Npdy+4DqLtjaMGrULQ5rZzsDThzj4fsln499mUv1CUc/CKtf5s3nT/Rm5jX3BLSRIaOS3/FjB4WpqUqLGgNYz3cNlonyknv5rj2v/AC2uzJnHlmFXXtzGCRBPPqr6x+2K/qONyyO5MetqRB90Qe4EgR2lUup6tWMDcQDIkds+XZGXOptYC0bXQCQR3PaVW3GrB20kN3jGJz5wUjmdalIdwR+VEHt6zpLnlzi3sJg+p8UzNT3gg4k988lGUK++BiBMng+pQV1Rg+745PolaXG0NN8nUkVeq6SKklmcxjx8CO/zQ2mMqUX72ZA/HTImAPiH94eXP0VlcXLoiDjyj5gqNuoN3gtLt428DBJPeOVrjyNKkK+R4vrRqS66a7Rq7O8pupbqUN35O0CN3cEBUd/euLy13In6ePoh23b6dcGkz3KoJePgDhz6DM481Ga9au+rsp7XUQC6MEicAE8+IBwYTSytpVs48s0sa4uL5J1+GRGhUqOhrXOz2BKuLTpu4xFN3jmAjema1Y/82q9xkbWg4xiTtHHC0dG9M8pnGoS27NoZZyjyqguyoltNu/DgIg+KyWthz3O/wyrLq6g9/sywkbc4JByPJBWQc1u4O38y1/P1W7acvTroopSXuZl3VdpR2mXx3CVzUYHVNrhtc6YB4Poe6udP0YN5Cx9Lk9DCyKi5tqLagylX6bJ/A75FT29owETUDZ4kgfJWVOg5pneCB3TscSa2hZ5aftZS6bolRjwXNwO8q8c2AfNUtfq1pqFg7GN3bHgrRlyHRBn0WmGEYtqIMkpNWwsVIAHgn9ooGUSVM2guwkkhFs69qkn2JI6ARWlsAJ8UJc09zirUthnyQjKUuUjLtlTl1Paz5KrfZhxyJlXN0MAIRtPPorLoIBqOle6BShrh5SPosfqIu6RzTDmj+4Y/Ir0dtPxUVa0B5CwyYlI0hPieRP6lqNd7wc3xBC02h9TDc2apg4IJxnE+XirvUul2VOQFktS6ILZ2Ejy7JB4pQ72hnnGfWmbq+a91NwbBndM+faO68svrq4p1Dbv37K5LWbnb2CQI2lwmAexIMH5r1bQHmpRYH/iNNu7/ADtEOPzIJ+aV303QrEbzJBDhESC3uClsuBydopNKarpnknUtlVqG3p0/dY0Oa6GwATEvgYBPlBK9F6d080remx7NjKbQAzhz4H/UqHxPMnK0Fpo9OlmnTAP953vO+RPHyQWsAhpImByqelLHE0hHHybS7ANQ1Lnj/bwVNf6pNOMe6SfWeyFvrhxKqa9Qnx9Epylux7itFho1L2rnAgOgYBmZ8QR355V0/RpIhrQRHP4SR4mfDul0Vp5c4EN90A7j/ecf2wI9fFaq7phrXYGJPl6I+gpQ2B5nGVIy4sDgmGGYEZGO2fGIUeoacXSRtkRPb6DxE8K4sGbyAQMbjnPPb9SgdSqMhzW7QQ4ulvJcZ/QAD6Ky8WHD+SfuJcij9jvDgDhoMDyAzz25wqpliabw6JaDJ9OZCsagc152iQCYH5Z8cImxBqAscIDpwRnwgHwXOnhrQ/jzv56CaF1bvIDHgkjcIE4P5HsrTT7RjGkhg9/LyIEkYE+JAVbpXTxp99wZhgPLR3A8sD6K2psI5Cd8WmuqEvJST9rsdlkSMfROykQciEfaOEzwrENaRkfMJ9YE1piTy1oyvV+qi3pNqOmJaDGecKtpaiypTa+g4EO58j5harWtBpXLPZvMjkfJZGz6Wtw9zaVWHAwWh2ZiYj0VZeM3PkuwrPGMVFlf1DfbKQnbu308yJaNwLiPkFY/8fUCNtMFxPc8DzU9XoGm7JknxJlV110GRBpgAg9zAIVv22ZK49mWTJDi3HtlU7qJpfmmakOkFzsT4wtTp2o3V37oGxn+EfzT6N0IC4OcAGjw7/NbqztGU2hrWgAJrF4vF3JlecIxqCKex6aYwCRn0VtTswOESlKcSUekYuTfZH7NKF2VyrWUGSSSRJZ22CPEFRtpwVSUr5zDzhWttqrH84P5KOLRB6wyuadNFvpArltPEIqeiURbUoUu1MWqWEgdRUFxayIhGSu2hBkMre0qtGTTjIMj9vNY49eVrarmk5zZ95rsHzLSO8L1mtSBGQqe/wCm6NX8TAksvjym1KDqhjHljFVJHVlrtOtTa9jpDxIjgj9/JR3VUPH7lVlPoj2RJt6rqc/CfeaT4x4+a5fpl6z/ALdQepYfzCwyLLFdX/BpD029P+4Pc6PukiEHbdN7njcYaOSOYRjr65Z+O0efNsO/Qqr1/rF9Ki72VpcPeQYGyA0+JP7ApF8n/wCdja/k1VlfCmdlOAwdu/zKL1CvuZHEhfL+oa5e+29q59Wm4GQBuYG+QB5+a3/Sn2wgsFO+kOHFVrZaR23NGQfMBaLBlhDbu/8ABm5QctKj0yoXFsNxjkclV5tchp/oprPqyze2W3VE/wDkAP0OUzOsLKSHXFEREH2jDPpBWUpSeqLxX2LSlpoj3j8h+64uNHGCJBHdC0utrLEXNLPGf3RB6rtyJFxSP+tv7qslGS2iy5JkVK3e0mSZPELnU6r2tHs8eKrNY6/t6TTtd7R3ZtPMnt73AXn7/tAun1HOc0bSTtZ2aOw8/VKvx5OD9P8A2NY51JOSPX9LvCWe+RPiOCjnVh9V5pof2g3EbRa73doJiPPCv9Pt9QuHbnMFIGeGmckHl0AR6J7As/FLti2WOPk5PSL6/wBUbRZuad7sgNaRM5Bnw4K84qWrqrn+wZVpE1C6CSS1xMl26Z5nvEFepad0yWiX7ZPJPvOPqVZUNHptM7Z9ePoulHxnJLmzkeTGOR0ujMaBa3bX/wDWqVaREEV2gOb5te0/qFqqVh3dk/ki9sJJ2K4qkZxio6Q7QnSCShYSUpFMiA6K4XS5hREYySeElAGfrU0JUYRwrOqEDXatyxzb6y5nfH9dlaWvULXcrN16ZQj2nsqtJkPQaV6x3BCnAC84p372d0fbdVFvJKo4fYhtXU0mhUFr1a08kKzpa1Td3Q4yIFlIUlw25Ye67DvAobAdbExCfek4SgE4gLh9u08gfRdlqdvCIUysudDpP/FTafVoVZW+z2yqfitqR/0NH6LS7V1Cq4x+xbk18mKrfY/prubZo/yue39ChT9iOnHinUHpVf8AzXoG5LchwX2D6kvuYBv2JWA7Vv8A2/7Iuj9kFg34ah9ahW2TEqjxxfwW9Wf3MvS+zWxb/Yz6vcf5o6h0faM/DbUvm0H9VcSkVZY4r4QHkk/kjtrNjMMY1v8AlaB+imKZicqxQcBMU652qAOSU0pyxL2SsAcFJOGJyAhYThKEnV2juEJW1hje6KTZWwzamc8Dkqmra4T+EfMoJ9w53JV1D7kL12psHdOqH2aSPBALU05UFW0JVuKITmmEOaLGbrWB8FX3NoR2WxNEKCtYg9keSIYK4poCsxbe80IHhUV7oRHCsEzD+cFJuoVG8OKMubEjsq6rQUIH0eqajfNWVv11HMrKvYoXMRsFI9Ct+uGHkqxo9WsPxBeUOaucjglTQKPZafUjD8QU7NbYe4XiguHjhzvqpG6pVHxlCoko9tbqrfEKQai3xXibNerD4lMzqasO6HCJNntAvG+Kf7y3xXjbOrq3ipmdY1v6KnCJNnr4uB4p/bheSt6yrKUdY1v6KnBEtnqwrBL24XlX/FtYqRnU9bxCHpols9R+8BL7yPFeZfx+sfiS/i1Y/EpwRLZ6Wb1vio3amwdwvNze1T8ZSD3Hkn6qcIk2egVNfpj4ghKnVbO2VjBTKlZTVuCIaV/VBPAQj9bqO7wq5jERTYjVAo7dXc7kldMYpG0FMyijQThjETSoLujRRlOioCyEUUkXsSQBZP7ZO2omSVWkFEoKkATJLJlhyxQVbYFJJBNgKm+0VrlmNR0KJTpLdbIihuLEhA1KKSSJCE01w5iZJQhyWLn2aSShDn2aQppJKEOhRUjbdJJQhPTtCiqVgUklCBlPTlOzTkklCthDLFEMskkkUQ7Fmn+6JJKEH+7KRtukkoyBFO3RNO2TpIogVTtkU22CSSDAdtpwpQkkhYRQkkkoQ//Z">
            <a:extLst>
              <a:ext uri="{FF2B5EF4-FFF2-40B4-BE49-F238E27FC236}">
                <a16:creationId xmlns:a16="http://schemas.microsoft.com/office/drawing/2014/main" id="{629730EC-97CA-4BD2-80BD-7E879C322A44}"/>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4" name="Symbol zastępczy numeru slajdu 3">
            <a:extLst>
              <a:ext uri="{FF2B5EF4-FFF2-40B4-BE49-F238E27FC236}">
                <a16:creationId xmlns:a16="http://schemas.microsoft.com/office/drawing/2014/main" id="{28217B5E-E3E8-4B57-A23D-09131BCBC7BC}"/>
              </a:ext>
            </a:extLst>
          </p:cNvPr>
          <p:cNvSpPr>
            <a:spLocks noGrp="1"/>
          </p:cNvSpPr>
          <p:nvPr>
            <p:ph type="sldNum" sz="quarter" idx="12"/>
          </p:nvPr>
        </p:nvSpPr>
        <p:spPr/>
        <p:txBody>
          <a:bodyPr/>
          <a:lstStyle/>
          <a:p>
            <a:pPr>
              <a:defRPr/>
            </a:pPr>
            <a:fld id="{6CC9281A-217F-4492-A313-C4D4CB901DEA}" type="slidenum">
              <a:rPr lang="en-US" altLang="pl-PL" smtClean="0"/>
              <a:pPr>
                <a:defRPr/>
              </a:pPr>
              <a:t>11</a:t>
            </a:fld>
            <a:endParaRPr lang="en-US" altLang="pl-PL" dirty="0"/>
          </a:p>
        </p:txBody>
      </p:sp>
      <p:sp>
        <p:nvSpPr>
          <p:cNvPr id="17" name="Prostokąt 16">
            <a:extLst>
              <a:ext uri="{FF2B5EF4-FFF2-40B4-BE49-F238E27FC236}">
                <a16:creationId xmlns:a16="http://schemas.microsoft.com/office/drawing/2014/main" id="{CDB828CA-3BBB-4AAD-8128-3822C574C771}"/>
              </a:ext>
            </a:extLst>
          </p:cNvPr>
          <p:cNvSpPr/>
          <p:nvPr/>
        </p:nvSpPr>
        <p:spPr>
          <a:xfrm>
            <a:off x="3143672" y="1915085"/>
            <a:ext cx="9048328" cy="3458131"/>
          </a:xfrm>
          <a:prstGeom prst="rect">
            <a:avLst/>
          </a:prstGeom>
          <a:solidFill>
            <a:srgbClr val="FBBE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19" name="Prostokąt 18">
            <a:extLst>
              <a:ext uri="{FF2B5EF4-FFF2-40B4-BE49-F238E27FC236}">
                <a16:creationId xmlns:a16="http://schemas.microsoft.com/office/drawing/2014/main" id="{1B930FFC-F3E0-4F05-9875-2BA4B3CD2F3E}"/>
              </a:ext>
            </a:extLst>
          </p:cNvPr>
          <p:cNvSpPr/>
          <p:nvPr/>
        </p:nvSpPr>
        <p:spPr>
          <a:xfrm>
            <a:off x="6672064" y="2550383"/>
            <a:ext cx="5303912" cy="2246769"/>
          </a:xfrm>
          <a:prstGeom prst="rect">
            <a:avLst/>
          </a:prstGeom>
        </p:spPr>
        <p:txBody>
          <a:bodyPr wrap="square">
            <a:spAutoFit/>
          </a:bodyPr>
          <a:lstStyle/>
          <a:p>
            <a:r>
              <a:rPr lang="en-GB" sz="2000" b="1" dirty="0">
                <a:solidFill>
                  <a:schemeClr val="bg1"/>
                </a:solidFill>
              </a:rPr>
              <a:t>DIFFICULTIES AT THE TRAINING ORGANISATION</a:t>
            </a:r>
            <a:r>
              <a:rPr lang="pl-PL" sz="2000" b="1" dirty="0">
                <a:solidFill>
                  <a:schemeClr val="bg1"/>
                </a:solidFill>
              </a:rPr>
              <a:t> </a:t>
            </a:r>
            <a:r>
              <a:rPr lang="en-GB" sz="2000" b="1" dirty="0">
                <a:solidFill>
                  <a:schemeClr val="bg1"/>
                </a:solidFill>
              </a:rPr>
              <a:t>- YOU MAY MAKE A DECISION ABOUT THE SCOPE OF THE SUBJECT MATTER AND FORMS OF IMPROVEMENT.</a:t>
            </a:r>
          </a:p>
          <a:p>
            <a:endParaRPr lang="en-GB" sz="2000" b="1" dirty="0">
              <a:solidFill>
                <a:schemeClr val="bg1"/>
              </a:solidFill>
            </a:endParaRPr>
          </a:p>
          <a:p>
            <a:r>
              <a:rPr lang="en-GB" sz="2000" b="1" dirty="0">
                <a:solidFill>
                  <a:schemeClr val="bg1"/>
                </a:solidFill>
              </a:rPr>
              <a:t>IT IS NECESSARY TO CONSULT INFORMATION ON THE POTENTIAL NEEDS OF THE RECIPIENT.</a:t>
            </a:r>
            <a:endParaRPr lang="pl-PL" sz="2000" b="1" dirty="0">
              <a:solidFill>
                <a:schemeClr val="bg1"/>
              </a:solidFill>
            </a:endParaRPr>
          </a:p>
        </p:txBody>
      </p:sp>
    </p:spTree>
    <p:extLst>
      <p:ext uri="{BB962C8B-B14F-4D97-AF65-F5344CB8AC3E}">
        <p14:creationId xmlns:p14="http://schemas.microsoft.com/office/powerpoint/2010/main" val="2623290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2" descr="data:image/jpeg;base64,/9j/4AAQSkZJRgABAQAAAQABAAD/2wCEAAkGBhQSERQTExMTExMWGBkYFxgXGR4ZHRwcFxQXFRcYGBYaJCYiGRolGhUWHy8gIycpLCwsFR8xNTAqNSYrLCkBCQoKDgwOGg8PGi0lHiQsKSktKioqKSkqKiwsLCwsKSwpLCksKSwsLCwpLCwpKSwpKSosKSwsLCwpKSwsLCwpKf/AABEIAHgAeAMBIgACEQEDEQH/xAAcAAACAgMBAQAAAAAAAAAAAAADBQQGAAECBwj/xAA8EAACAQIEAwYDBQcDBQAAAAABAgMAEQQFEiExQWEGEyJRcZEygbEHI1Kh0RRCcoKSweEVM2JDg6LC8P/EABkBAAIDAQAAAAAAAAAAAAAAAAMEAQIFAP/EACcRAAICAgIBAwMFAAAAAAAAAAECAAMRIRIxBBNBUSJhoRQycYGx/9oADAMBAAIRAxEAPwC1Zh2PDAcJBzDAX+VVqXslhpOFhy8Jt/in2d9tEe8cXwD4nvYeg6daRPLELElV8t7VmWuqNiubFCmxM24kGDs7jcOCMNiI9Pk8dz/UD/apOHzDMlGlo8KxH7xZlv8A+Jo8GNi5S3PHZvKjxZ7HfSJrHbjv+RFSnksJzeLU3X+x1h8UHQa3MbcwCCL9DUg4In/rPbpb61XMViUv/vx+hIFSE7RpAi95fS3AjcDa9NVeSGOGi1/h8F5IYbM8oIdZY3PeDzFyR5X2sOu9U3tzm2ZxoGCaI7HVJGNduHFreHnvVzxWcl01YcBtQ2bl6250XCdo3WLTMt5ALEgeFutj9KaZ0x3EkVycAT51AZm5szdbkn6k1bsk+zieaxl+5TqLt7cvnV/jaKLxKsSDe5AAseQrh8W0v+1PGvG4tc0mbM6E0RQqDLbjDIuy0GFUd2oB/EfiPzqwR9ogg0m7jpuR+tedl9JdcRiXItcFbWHTahRdpEiYiGMyKoBAvua6sgbzB3WBvpxPSc1jgmQEqDfcW8J34m/nVPbFJgXLt4ydl18vPYfWpGWdoBM7aoHj0+xuKJmvZMY/QWZkRGu3kw5qfK/nTYKMMjuJn1BreJJy/HS4sFiqpERZbE3br6VlTJs7hiARLPpFgFHC3K/Csqvq1romW9G1thZHwmGgKlXQabDYIx+VjXX3Uh0NCVVPh1QqQb8QOY4U5kcNsmgkcbsTXGJnZFFoo/nIV/8AU0rxBP2EtkxDPBAt2WFQdwdMTX4dKFhsjjJWQxAE24wkeliSak/6hI76JBAqW4ic+17DenOX4JNPgdiAQdpSRf3qAvJsiFJ4LiR8TlMTJYqVtY3RbHbnvRsFlMeg/dltW9pFV+PkRyqe8A5lvYt/euWwyBfi0/Mr/eiBRygza3HBMWthtDAKqhQPhCEW6Xvt7VwMFHOhvYHgfHex6cKDNBFIxVZPH5iUkj0XcVLy2GTTYmXbbxBbn5rVlVTKF2XqKm7OQxxN39nQG52PHlvzNLVy7DnxJD3V+ZNjVnzDLO+Ro21FTa416b2PDgaS5r2OjQ98AWW4GjUG4m23lvblQHQ4PwI549qk4Y7Mj4XLoF2ZA55ktRv2SHisUaHz3JqFNmIUAadXHSqDcgcdI5DrzrcUj2uQdTfCig6h0K8SaV9bHQjx8dc5JkxmUcPEemwpVjsSxFi1kPIcD6jnTSDI5ipMhKX/AAkah6k3A9APnRD2Ww72sjk82Z2N/wCWpKv22h8SqvWTxQZPz7SvQvc6Uux8huayr5gMpSIWVQo8hWVUKfYQxx7mPIsKB++t/l/mlnaDABImkCxsygkB1vq6A8j13qNHm5C2HdyN0Yr7kqagSZ7imYjuIE07KWmaS/yWNbe9aPNOPxMRa35dRHh8+eJSVhjUk3tpAH602yftZLKN4VUjnpc3+YrvLXxIlLyyQMDsEWG1t+Tlix9hTiXGvbYMb/hA2+bXpRG4n934j7VFxnjj+5iYuc7gWHQP+laxGZTqvwav+3I1CXGzbLsGJ2ub/UCmLvMo+BG2/Fb1vsaPWeZOMxW1BX2AZTcR2nxKankwpKDioBVvUBhv7iusi7b4ZyY0TF6xYlCS1j1CswFNc27QY5QFiy8TjlpxIBv6FOHzouDfHHTdIEuBdGYtueo3+Yoijj3uBYhuhiY2dknw4WdtuaN7cKBmObB42RoMQhIIBWNjbbiAONPIDiQLMmHYeas4+qm9QsdiWY6Cy3Y2GgWtte2onc26D0rnIUZ+Z1NZsYKJTczyzuZopLYiZzqBKpc7W3Zjw4/kaPkmSmRnd8PPC5PxNiGbUOXhBFvSrNDiSWsIiE5Odr2G5txt160Rm1bA6R+L9KTrBH8zTZFC/UciCiy1EN2Zif8Akxb8mJ3qTHiEG4N/SoGOyeJmXRM6uBvYIQ1yLEhgTtY7iw3PHajwZLOBdsSGW/DurW8rnXa/Wwo4qyctFj5PEYQanM2bMfhik9bD6XF63R3wxXcy2t+EAe4ub/Osqj2BDjH5EH6jHeYlhmDHY2FvL2G9MEIXyN/nSGQYJPjmS9vhQmRv6QTUvA5XBIqt32ljyb7s+h61QVYMcPl66jZMWtwFt15UPFYsWIOpeoYXradmgwP3jMOjMfzFFlw0USDvAojBAs17E3GnZja97W60Q1HG4P8AWL8RDh5CX3xD92TZu8G6i3HUbW/xVwmy8MLd7MP4WH0IpM2YYMBxIYQsbeIvoIUkbW+Rp4mHikQHTrUgWIJtblYg2tUeIBgkGLeTbzIx1KrmfZJSdTYzFra9iZAFHW1hTLIcZEVVVxn7Q67HxKDfgfCN7/M0DOOyuXk3lihBGwLNoO/He9+dVDtX2fwYA7hO9e+6hdS289XI9N6O5CbMFWpfU9WeNbb3v86QZkYwwjE0ccnxKGIW4U8bH1/OvKsqGJgY920qr+BS2kei8qsq4zEyW73CyTW4F42b2JU1RrEsXGYZKbK25CWnJcww+Idgk6SsnxKhvbfa9+XThVhKRE2ezXv0PuK8/jxuIQEJhJEvx0oy39bLvUjL+yuNxtmeWTDRgg2IYlrctBI29atWVGhuTaHb6nOJMz7s7l2ktiIo0FyS7NpN+Z1E3ND7MZhll1iw7oTyXWxJt0J/tXoUGVkIqEoVAtbQLe3AUXD5RHGSUjRSeOlQv0owXcVLZEXx4FDvoUXHkNwOAO29ZTYxjyrdE4r8Qe55c/Z2GGRF7wxqwOxTba1gJNgp34G96sOH7OwldWgMDzJ1UT9oVxYDfmDx9q4XJYwbhFU+a7fSkQce00mpz0Zv/QcMrX7mK/mEF/e1GkeMWWwNwSFNhsOJseQuK5edYluzHSPMk2965kw0E9nZI5haw1qHt6Xopu1gagj4bd5g8LjcO6K4VArGymyi/pU14Y22ZFceTIG/I0KLKcMpDLDCjcmVAPZhwouKyGKQEOZR1WWQe4BotZONnP4iboVOxiJcx7MYJjd8LhwAdiVC2v5Hat4UYWI6bb/i3cDob/2pPmf2a4RyhvMjIbqwfUeIO5e9+HOn+FyaNRbTfqdyepoNzgY6jFNTN1mFTtLBFYySiNb2uTpHTc7UxgzeJxqV1ceakH6VGTLgRbSLeg+lS4sEq1X1mx1C/pgNkzrDY7UwBSwPWnsEYFJ1AFTMFjRfQTvyolTHpoO6oDaxmBXJFdKaw0xFZwa3Q3etVM6eTZfl2ZgDUYyPN9yPmtWfDTShQJANXDw339xtWsH2pw0ljHMnoTb60xkxSSbqUv5gg0sEUjuN+s4OZAxkSyoUJK//AHWlmFy7uJU7tm0NfUpta/I7fOmuOh1C5IJHAgb+9awuBuAzm9qUsUKcTQot9QZOsTIZARz4k8PaigseJoq2Y7fCKFPmKKwXmeAofPiNmFKB2zjJh4oBR9hQBiARfhVez3tWY/DFpZ+BvwHQ9asGWDfIEfzY83sOFbDtbUdr8Od6pI7fog+/jK9VYMPY2I/Op2X/AGm4KXwd84PkyEbdCR9KaRVIme9lksZxB5GhtPYg6gGHCo8uaYd42KTaWIOm6MbHleqvgMwxakiT9lmFrX8an1+E1S7mozUuT9zKqxP7jPVcux4dL8+dFkxQHE153kGYzxs5ldCh+FERyR/Nbf2pjie0KKNTCS3VG/QUdXbiOQ3Bmveo5zbHsw0oxUHmOP8AisqqR/aDAdQQP+E6xo4eRblWqC1m9mGWs46kzLvs0wijxBpT/wAmO/yG1NYez2HhAWPDxJbyQUbBZvG9mjkRvQipWIJY7n2plQF6izFj3F+LcLZbWH6Urmw8jyLckR8bX4+tNcZgi3Ejak/7U6D7xJCb2siltvlWd5SMzEnr2mv4liogAO95k2XE7aV2A4n9KLhIR+6tz5mkODOJkxV44THhxx7zYnzsONW9YLdK6mgsOTytvmAaQQMeHYkXtQMy7OYVz/tIG5so039qkYjMI4xd5FUdSBS9u1OHdfupRIoJHh335i9NkV1ruI8rLDqVjG/ZNG0gaOUqn7wYaiP4T+t6dZd9mOBQgvH3zbXMni/LgK4m7VMD4U28jz+dTcP2vi21hoz13HuKDXdRnRhHS7G5YYsjih8Mccaj/ioFSFhFLcLn8cgskqHoCL0cm42Nz606GB6ihVveTO7HnWtK+Yqk4jPcWr2fBOV1fEjhtvTajt2hnYqsGEkN+Jl8AA9eNBNr5wBqFFS4zmW5sOD5Gt1ES9t9jWUfIgdzzTC/YgLhnxBVvONdJ/qJJq1ZT9nqQcMTiX/ikJ+tZWVIrCyTczR3HkSj96Q/zGjjKl829zWVlTgSvIzTZQvm/wDUaiz9nI24tIP5jWVlRxE4MRK7mP2WQSm5kkB8zv8AWhZP9nEmDhKpKso1E/DpO5vwua1WUCzxksUgw1fk2K03ioWW2pdNuNdYbIXl307eZrKysGvxEe8oxOJsW+Qy1Bx3GOG7Bpq1M3i6CnEOSRrtYn1NZWVu1UV16UTGe932TJCZYg/d/M0YYJfKsrKYAEFkzDgx5VlZWV07M//Z">
            <a:extLst>
              <a:ext uri="{FF2B5EF4-FFF2-40B4-BE49-F238E27FC236}">
                <a16:creationId xmlns:a16="http://schemas.microsoft.com/office/drawing/2014/main" id="{AEFCC79D-2AD6-4A45-A1CB-8261EBE14FE1}"/>
              </a:ext>
            </a:extLst>
          </p:cNvPr>
          <p:cNvSpPr>
            <a:spLocks noChangeAspect="1" noChangeArrowheads="1"/>
          </p:cNvSpPr>
          <p:nvPr/>
        </p:nvSpPr>
        <p:spPr bwMode="auto">
          <a:xfrm>
            <a:off x="1679575" y="-547688"/>
            <a:ext cx="1143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6" name="Tytuł 1">
            <a:extLst>
              <a:ext uri="{FF2B5EF4-FFF2-40B4-BE49-F238E27FC236}">
                <a16:creationId xmlns:a16="http://schemas.microsoft.com/office/drawing/2014/main" id="{347EF188-29DB-4F33-9CED-C8E2E0B01935}"/>
              </a:ext>
            </a:extLst>
          </p:cNvPr>
          <p:cNvSpPr txBox="1">
            <a:spLocks/>
          </p:cNvSpPr>
          <p:nvPr/>
        </p:nvSpPr>
        <p:spPr bwMode="auto">
          <a:xfrm>
            <a:off x="1199456" y="188913"/>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GB" altLang="pl-PL" sz="2800" b="1" dirty="0">
                <a:solidFill>
                  <a:schemeClr val="tx1">
                    <a:lumMod val="75000"/>
                    <a:lumOff val="25000"/>
                  </a:schemeClr>
                </a:solidFill>
              </a:rPr>
              <a:t>SELECTION OF THE RESEARCH GROUP</a:t>
            </a:r>
            <a:endParaRPr lang="pl-PL" altLang="pl-PL" sz="2800" b="1" dirty="0">
              <a:solidFill>
                <a:schemeClr val="tx1">
                  <a:lumMod val="75000"/>
                  <a:lumOff val="25000"/>
                </a:schemeClr>
              </a:solidFill>
            </a:endParaRPr>
          </a:p>
        </p:txBody>
      </p:sp>
      <p:sp>
        <p:nvSpPr>
          <p:cNvPr id="2" name="Symbol zastępczy numeru slajdu 1">
            <a:extLst>
              <a:ext uri="{FF2B5EF4-FFF2-40B4-BE49-F238E27FC236}">
                <a16:creationId xmlns:a16="http://schemas.microsoft.com/office/drawing/2014/main" id="{E9D5A70A-4C87-471B-BB7E-FFC8BD2337C8}"/>
              </a:ext>
            </a:extLst>
          </p:cNvPr>
          <p:cNvSpPr>
            <a:spLocks noGrp="1"/>
          </p:cNvSpPr>
          <p:nvPr>
            <p:ph type="sldNum" sz="quarter" idx="12"/>
          </p:nvPr>
        </p:nvSpPr>
        <p:spPr/>
        <p:txBody>
          <a:bodyPr/>
          <a:lstStyle/>
          <a:p>
            <a:pPr>
              <a:defRPr/>
            </a:pPr>
            <a:fld id="{6CC9281A-217F-4492-A313-C4D4CB901DEA}" type="slidenum">
              <a:rPr lang="en-US" altLang="pl-PL" smtClean="0"/>
              <a:pPr>
                <a:defRPr/>
              </a:pPr>
              <a:t>12</a:t>
            </a:fld>
            <a:endParaRPr lang="en-US" altLang="pl-PL"/>
          </a:p>
        </p:txBody>
      </p:sp>
      <p:sp>
        <p:nvSpPr>
          <p:cNvPr id="13" name="Prostokąt: jeden ścięty róg 12">
            <a:extLst>
              <a:ext uri="{FF2B5EF4-FFF2-40B4-BE49-F238E27FC236}">
                <a16:creationId xmlns:a16="http://schemas.microsoft.com/office/drawing/2014/main" id="{2085628D-39F7-4B44-BEC8-8F0FCBABC631}"/>
              </a:ext>
            </a:extLst>
          </p:cNvPr>
          <p:cNvSpPr/>
          <p:nvPr/>
        </p:nvSpPr>
        <p:spPr>
          <a:xfrm>
            <a:off x="1254224" y="2087265"/>
            <a:ext cx="4533602" cy="3396822"/>
          </a:xfrm>
          <a:prstGeom prst="snip1Rect">
            <a:avLst/>
          </a:prstGeom>
          <a:solidFill>
            <a:srgbClr val="FFA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jeden ścięty róg 14">
            <a:extLst>
              <a:ext uri="{FF2B5EF4-FFF2-40B4-BE49-F238E27FC236}">
                <a16:creationId xmlns:a16="http://schemas.microsoft.com/office/drawing/2014/main" id="{68625455-59D2-41F4-8029-5D9D4578A535}"/>
              </a:ext>
            </a:extLst>
          </p:cNvPr>
          <p:cNvSpPr/>
          <p:nvPr/>
        </p:nvSpPr>
        <p:spPr>
          <a:xfrm>
            <a:off x="5864622" y="2087265"/>
            <a:ext cx="4533602" cy="3396822"/>
          </a:xfrm>
          <a:prstGeom prst="snip1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a:extLst>
              <a:ext uri="{FF2B5EF4-FFF2-40B4-BE49-F238E27FC236}">
                <a16:creationId xmlns:a16="http://schemas.microsoft.com/office/drawing/2014/main" id="{A68917A5-3DDD-4D94-BF16-9DF8BD66D4C6}"/>
              </a:ext>
            </a:extLst>
          </p:cNvPr>
          <p:cNvSpPr/>
          <p:nvPr/>
        </p:nvSpPr>
        <p:spPr>
          <a:xfrm>
            <a:off x="1199456" y="5651956"/>
            <a:ext cx="9198768" cy="646331"/>
          </a:xfrm>
          <a:prstGeom prst="rect">
            <a:avLst/>
          </a:prstGeom>
        </p:spPr>
        <p:txBody>
          <a:bodyPr wrap="square">
            <a:spAutoFit/>
          </a:bodyPr>
          <a:lstStyle/>
          <a:p>
            <a:r>
              <a:rPr lang="en-GB" dirty="0">
                <a:solidFill>
                  <a:schemeClr val="tx1">
                    <a:lumMod val="75000"/>
                    <a:lumOff val="25000"/>
                  </a:schemeClr>
                </a:solidFill>
              </a:rPr>
              <a:t>Then, people are selected in a targeted or random manner and the size of the research group is determined</a:t>
            </a:r>
            <a:r>
              <a:rPr lang="pl-PL" dirty="0">
                <a:solidFill>
                  <a:schemeClr val="tx1">
                    <a:lumMod val="75000"/>
                    <a:lumOff val="25000"/>
                  </a:schemeClr>
                </a:solidFill>
              </a:rPr>
              <a:t>.</a:t>
            </a:r>
          </a:p>
        </p:txBody>
      </p:sp>
      <p:sp>
        <p:nvSpPr>
          <p:cNvPr id="18" name="Prostokąt 17">
            <a:extLst>
              <a:ext uri="{FF2B5EF4-FFF2-40B4-BE49-F238E27FC236}">
                <a16:creationId xmlns:a16="http://schemas.microsoft.com/office/drawing/2014/main" id="{D03E6811-6145-436C-B38E-D933DAD35FE2}"/>
              </a:ext>
            </a:extLst>
          </p:cNvPr>
          <p:cNvSpPr/>
          <p:nvPr/>
        </p:nvSpPr>
        <p:spPr>
          <a:xfrm>
            <a:off x="1199456" y="1470648"/>
            <a:ext cx="8568952" cy="400110"/>
          </a:xfrm>
          <a:prstGeom prst="rect">
            <a:avLst/>
          </a:prstGeom>
        </p:spPr>
        <p:txBody>
          <a:bodyPr wrap="square">
            <a:spAutoFit/>
          </a:bodyPr>
          <a:lstStyle/>
          <a:p>
            <a:r>
              <a:rPr lang="en-GB" sz="2000" b="1" dirty="0">
                <a:solidFill>
                  <a:srgbClr val="FBBE03"/>
                </a:solidFill>
              </a:rPr>
              <a:t>DEPENDING ON THE PURPOSE OF THE RESEARCH,</a:t>
            </a:r>
            <a:r>
              <a:rPr lang="pl-PL" sz="2000" b="1" dirty="0">
                <a:solidFill>
                  <a:srgbClr val="FBBE03"/>
                </a:solidFill>
              </a:rPr>
              <a:t> </a:t>
            </a:r>
            <a:r>
              <a:rPr lang="en-GB" sz="2000" b="1" dirty="0">
                <a:solidFill>
                  <a:srgbClr val="FBBE03"/>
                </a:solidFill>
              </a:rPr>
              <a:t>YOU NEED TO  DETERMINE:</a:t>
            </a:r>
            <a:endParaRPr lang="pl-PL" sz="2000" b="1" dirty="0">
              <a:solidFill>
                <a:srgbClr val="FBBE03"/>
              </a:solidFill>
            </a:endParaRPr>
          </a:p>
        </p:txBody>
      </p:sp>
      <p:sp>
        <p:nvSpPr>
          <p:cNvPr id="19" name="Prostokąt 18">
            <a:extLst>
              <a:ext uri="{FF2B5EF4-FFF2-40B4-BE49-F238E27FC236}">
                <a16:creationId xmlns:a16="http://schemas.microsoft.com/office/drawing/2014/main" id="{FB397D2D-2A71-42ED-9537-C1DE512BFE2F}"/>
              </a:ext>
            </a:extLst>
          </p:cNvPr>
          <p:cNvSpPr/>
          <p:nvPr/>
        </p:nvSpPr>
        <p:spPr>
          <a:xfrm>
            <a:off x="1496186" y="2387743"/>
            <a:ext cx="3261214" cy="400110"/>
          </a:xfrm>
          <a:prstGeom prst="rect">
            <a:avLst/>
          </a:prstGeom>
        </p:spPr>
        <p:txBody>
          <a:bodyPr wrap="none">
            <a:spAutoFit/>
          </a:bodyPr>
          <a:lstStyle/>
          <a:p>
            <a:pPr lvl="0"/>
            <a:r>
              <a:rPr lang="pl-PL" sz="2000" b="1" dirty="0">
                <a:solidFill>
                  <a:schemeClr val="bg1"/>
                </a:solidFill>
              </a:rPr>
              <a:t>WHO </a:t>
            </a:r>
            <a:r>
              <a:rPr lang="pl-PL" sz="2000" b="1" dirty="0" err="1">
                <a:solidFill>
                  <a:schemeClr val="bg1"/>
                </a:solidFill>
              </a:rPr>
              <a:t>SHOULD</a:t>
            </a:r>
            <a:r>
              <a:rPr lang="pl-PL" sz="2000" b="1" dirty="0">
                <a:solidFill>
                  <a:schemeClr val="bg1"/>
                </a:solidFill>
              </a:rPr>
              <a:t>  </a:t>
            </a:r>
            <a:r>
              <a:rPr lang="pl-PL" sz="2000" b="1" dirty="0" err="1">
                <a:solidFill>
                  <a:schemeClr val="bg1"/>
                </a:solidFill>
              </a:rPr>
              <a:t>PARTICIPATE</a:t>
            </a:r>
            <a:r>
              <a:rPr lang="pl-PL" sz="2000" b="1" dirty="0">
                <a:solidFill>
                  <a:schemeClr val="bg1"/>
                </a:solidFill>
              </a:rPr>
              <a:t>?</a:t>
            </a:r>
          </a:p>
        </p:txBody>
      </p:sp>
      <p:sp>
        <p:nvSpPr>
          <p:cNvPr id="20" name="Prostokąt 19">
            <a:extLst>
              <a:ext uri="{FF2B5EF4-FFF2-40B4-BE49-F238E27FC236}">
                <a16:creationId xmlns:a16="http://schemas.microsoft.com/office/drawing/2014/main" id="{251C8344-485D-491C-A7C3-885BA56553D4}"/>
              </a:ext>
            </a:extLst>
          </p:cNvPr>
          <p:cNvSpPr/>
          <p:nvPr/>
        </p:nvSpPr>
        <p:spPr>
          <a:xfrm>
            <a:off x="1865784" y="3179831"/>
            <a:ext cx="3672408" cy="2031325"/>
          </a:xfrm>
          <a:prstGeom prst="rect">
            <a:avLst/>
          </a:prstGeom>
        </p:spPr>
        <p:txBody>
          <a:bodyPr wrap="square">
            <a:spAutoFit/>
          </a:bodyPr>
          <a:lstStyle/>
          <a:p>
            <a:pPr lvl="0"/>
            <a:r>
              <a:rPr lang="en-GB" dirty="0">
                <a:solidFill>
                  <a:schemeClr val="bg1"/>
                </a:solidFill>
              </a:rPr>
              <a:t>employers in catering or hotel establishments?</a:t>
            </a:r>
          </a:p>
          <a:p>
            <a:pPr lvl="0"/>
            <a:r>
              <a:rPr lang="en-GB" dirty="0">
                <a:solidFill>
                  <a:schemeClr val="bg1"/>
                </a:solidFill>
              </a:rPr>
              <a:t>employees in catering or hotel establishments?</a:t>
            </a:r>
          </a:p>
          <a:p>
            <a:pPr lvl="0"/>
            <a:r>
              <a:rPr lang="en-GB" dirty="0">
                <a:solidFill>
                  <a:schemeClr val="bg1"/>
                </a:solidFill>
              </a:rPr>
              <a:t>teachers of catering and hotel schools?</a:t>
            </a:r>
          </a:p>
          <a:p>
            <a:pPr lvl="0"/>
            <a:r>
              <a:rPr lang="en-GB" dirty="0">
                <a:solidFill>
                  <a:schemeClr val="bg1"/>
                </a:solidFill>
              </a:rPr>
              <a:t>other people?</a:t>
            </a:r>
            <a:endParaRPr lang="pl-PL" dirty="0">
              <a:solidFill>
                <a:schemeClr val="bg1"/>
              </a:solidFill>
            </a:endParaRPr>
          </a:p>
        </p:txBody>
      </p:sp>
      <p:sp>
        <p:nvSpPr>
          <p:cNvPr id="21" name="Prostokąt 20">
            <a:extLst>
              <a:ext uri="{FF2B5EF4-FFF2-40B4-BE49-F238E27FC236}">
                <a16:creationId xmlns:a16="http://schemas.microsoft.com/office/drawing/2014/main" id="{D103F596-8A53-40B9-AE62-E3E95A1D0449}"/>
              </a:ext>
            </a:extLst>
          </p:cNvPr>
          <p:cNvSpPr/>
          <p:nvPr/>
        </p:nvSpPr>
        <p:spPr>
          <a:xfrm>
            <a:off x="6276528" y="2387743"/>
            <a:ext cx="4572000" cy="707886"/>
          </a:xfrm>
          <a:prstGeom prst="rect">
            <a:avLst/>
          </a:prstGeom>
        </p:spPr>
        <p:txBody>
          <a:bodyPr>
            <a:spAutoFit/>
          </a:bodyPr>
          <a:lstStyle/>
          <a:p>
            <a:pPr lvl="0"/>
            <a:r>
              <a:rPr lang="pl-PL" sz="2000" b="1" dirty="0">
                <a:solidFill>
                  <a:schemeClr val="bg1"/>
                </a:solidFill>
              </a:rPr>
              <a:t>HOW MANY PEOPLE </a:t>
            </a:r>
            <a:r>
              <a:rPr lang="pl-PL" sz="2000" b="1" dirty="0" err="1">
                <a:solidFill>
                  <a:schemeClr val="bg1"/>
                </a:solidFill>
              </a:rPr>
              <a:t>SHOULD</a:t>
            </a:r>
            <a:r>
              <a:rPr lang="pl-PL" sz="2000" b="1" dirty="0">
                <a:solidFill>
                  <a:schemeClr val="bg1"/>
                </a:solidFill>
              </a:rPr>
              <a:t> </a:t>
            </a:r>
            <a:r>
              <a:rPr lang="pl-PL" sz="2000" b="1" dirty="0" err="1">
                <a:solidFill>
                  <a:schemeClr val="bg1"/>
                </a:solidFill>
              </a:rPr>
              <a:t>PARTICIPATE</a:t>
            </a:r>
            <a:r>
              <a:rPr lang="pl-PL" sz="2000" b="1" dirty="0">
                <a:solidFill>
                  <a:schemeClr val="bg1"/>
                </a:solidFill>
              </a:rPr>
              <a:t> ?</a:t>
            </a:r>
          </a:p>
        </p:txBody>
      </p:sp>
      <p:sp>
        <p:nvSpPr>
          <p:cNvPr id="22" name="Prostokąt 21">
            <a:extLst>
              <a:ext uri="{FF2B5EF4-FFF2-40B4-BE49-F238E27FC236}">
                <a16:creationId xmlns:a16="http://schemas.microsoft.com/office/drawing/2014/main" id="{63A168F8-8074-4222-852D-D96DF0E3B6C8}"/>
              </a:ext>
            </a:extLst>
          </p:cNvPr>
          <p:cNvSpPr/>
          <p:nvPr/>
        </p:nvSpPr>
        <p:spPr>
          <a:xfrm>
            <a:off x="6276528" y="3182486"/>
            <a:ext cx="3798168" cy="2031325"/>
          </a:xfrm>
          <a:prstGeom prst="rect">
            <a:avLst/>
          </a:prstGeom>
        </p:spPr>
        <p:txBody>
          <a:bodyPr wrap="square">
            <a:spAutoFit/>
          </a:bodyPr>
          <a:lstStyle/>
          <a:p>
            <a:pPr marL="285750" lvl="0" indent="-285750">
              <a:buFont typeface="Arial" panose="020B0604020202020204" pitchFamily="34" charset="0"/>
              <a:buChar char="•"/>
            </a:pPr>
            <a:r>
              <a:rPr lang="pl-PL" b="1" dirty="0">
                <a:solidFill>
                  <a:schemeClr val="bg1"/>
                </a:solidFill>
              </a:rPr>
              <a:t>50?</a:t>
            </a:r>
          </a:p>
          <a:p>
            <a:pPr marL="285750" lvl="0" indent="-285750">
              <a:buFont typeface="Arial" panose="020B0604020202020204" pitchFamily="34" charset="0"/>
              <a:buChar char="•"/>
            </a:pPr>
            <a:endParaRPr lang="pl-PL" b="1" dirty="0">
              <a:solidFill>
                <a:schemeClr val="bg1"/>
              </a:solidFill>
            </a:endParaRPr>
          </a:p>
          <a:p>
            <a:pPr marL="285750" lvl="0" indent="-285750">
              <a:buFont typeface="Arial" panose="020B0604020202020204" pitchFamily="34" charset="0"/>
              <a:buChar char="•"/>
            </a:pPr>
            <a:r>
              <a:rPr lang="pl-PL" b="1" dirty="0">
                <a:solidFill>
                  <a:schemeClr val="bg1"/>
                </a:solidFill>
              </a:rPr>
              <a:t>100?</a:t>
            </a:r>
          </a:p>
          <a:p>
            <a:pPr marL="285750" lvl="0" indent="-285750">
              <a:buFont typeface="Arial" panose="020B0604020202020204" pitchFamily="34" charset="0"/>
              <a:buChar char="•"/>
            </a:pPr>
            <a:endParaRPr lang="pl-PL" b="1" dirty="0">
              <a:solidFill>
                <a:schemeClr val="bg1"/>
              </a:solidFill>
            </a:endParaRPr>
          </a:p>
          <a:p>
            <a:pPr marL="285750" lvl="0" indent="-285750">
              <a:buFont typeface="Arial" panose="020B0604020202020204" pitchFamily="34" charset="0"/>
              <a:buChar char="•"/>
            </a:pPr>
            <a:r>
              <a:rPr lang="pl-PL" b="1" dirty="0">
                <a:solidFill>
                  <a:schemeClr val="bg1"/>
                </a:solidFill>
              </a:rPr>
              <a:t>200?</a:t>
            </a:r>
          </a:p>
          <a:p>
            <a:pPr marL="285750" lvl="0" indent="-285750">
              <a:buFont typeface="Arial" panose="020B0604020202020204" pitchFamily="34" charset="0"/>
              <a:buChar char="•"/>
            </a:pPr>
            <a:endParaRPr lang="pl-PL" b="1" dirty="0">
              <a:solidFill>
                <a:schemeClr val="bg1"/>
              </a:solidFill>
            </a:endParaRPr>
          </a:p>
          <a:p>
            <a:pPr marL="285750" lvl="0" indent="-285750">
              <a:buFont typeface="Arial" panose="020B0604020202020204" pitchFamily="34" charset="0"/>
              <a:buChar char="•"/>
            </a:pPr>
            <a:r>
              <a:rPr lang="pl-PL" b="1" dirty="0">
                <a:solidFill>
                  <a:schemeClr val="bg1"/>
                </a:solidFill>
              </a:rPr>
              <a:t>…?</a:t>
            </a:r>
          </a:p>
        </p:txBody>
      </p:sp>
      <p:pic>
        <p:nvPicPr>
          <p:cNvPr id="27" name="Obraz 26">
            <a:extLst>
              <a:ext uri="{FF2B5EF4-FFF2-40B4-BE49-F238E27FC236}">
                <a16:creationId xmlns:a16="http://schemas.microsoft.com/office/drawing/2014/main" id="{48934CCA-CB99-4EA7-A10C-F1BA4282A33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flipH="1">
            <a:off x="1654339" y="3284984"/>
            <a:ext cx="173045" cy="173045"/>
          </a:xfrm>
          <a:prstGeom prst="rect">
            <a:avLst/>
          </a:prstGeom>
        </p:spPr>
      </p:pic>
      <p:pic>
        <p:nvPicPr>
          <p:cNvPr id="28" name="Obraz 27">
            <a:extLst>
              <a:ext uri="{FF2B5EF4-FFF2-40B4-BE49-F238E27FC236}">
                <a16:creationId xmlns:a16="http://schemas.microsoft.com/office/drawing/2014/main" id="{DD75F04C-5B97-4131-81EC-05D6B7077D1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flipH="1">
            <a:off x="1654339" y="3835379"/>
            <a:ext cx="173045" cy="173045"/>
          </a:xfrm>
          <a:prstGeom prst="rect">
            <a:avLst/>
          </a:prstGeom>
        </p:spPr>
      </p:pic>
      <p:pic>
        <p:nvPicPr>
          <p:cNvPr id="29" name="Obraz 28">
            <a:extLst>
              <a:ext uri="{FF2B5EF4-FFF2-40B4-BE49-F238E27FC236}">
                <a16:creationId xmlns:a16="http://schemas.microsoft.com/office/drawing/2014/main" id="{337C9E76-C293-40DD-A6CD-198936CDB5F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flipH="1">
            <a:off x="1654339" y="4374060"/>
            <a:ext cx="173045" cy="173045"/>
          </a:xfrm>
          <a:prstGeom prst="rect">
            <a:avLst/>
          </a:prstGeom>
        </p:spPr>
      </p:pic>
      <p:pic>
        <p:nvPicPr>
          <p:cNvPr id="30" name="Obraz 29">
            <a:extLst>
              <a:ext uri="{FF2B5EF4-FFF2-40B4-BE49-F238E27FC236}">
                <a16:creationId xmlns:a16="http://schemas.microsoft.com/office/drawing/2014/main" id="{8004FCEB-2721-414A-8DFE-CADDF7981E8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flipH="1">
            <a:off x="1654339" y="4925696"/>
            <a:ext cx="173045" cy="1730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descr="data:image/jpeg;base64,/9j/4AAQSkZJRgABAQAAAQABAAD/2wCEAAkGBhQSERQTExMTExMWGBkYFxgXGR4ZHRwcFxQXFRcYGBYaJCYiGRolGhUWHy8gIycpLCwsFR8xNTAqNSYrLCkBCQoKDgwOGg8PGi0lHiQsKSktKioqKSkqKiwsLCwsKSwpLCksKSwsLCwpLCwpKSwpKSosKSwsLCwpKSwsLCwpKf/AABEIAHgAeAMBIgACEQEDEQH/xAAcAAACAgMBAQAAAAAAAAAAAAADBQQGAAECBwj/xAA8EAACAQIEAwYDBQcDBQAAAAABAgMAEQQFEiExQWEGEyJRcZEygbEHI1Kh0RRCcoKSweEVM2JDg6LC8P/EABkBAAIDAQAAAAAAAAAAAAAAAAMEAQIFAP/EACcRAAICAgIBAwMFAAAAAAAAAAECAAMRIRIxBBNBUSJhoRQycYGx/9oADAMBAAIRAxEAPwC1Zh2PDAcJBzDAX+VVqXslhpOFhy8Jt/in2d9tEe8cXwD4nvYeg6daRPLELElV8t7VmWuqNiubFCmxM24kGDs7jcOCMNiI9Pk8dz/UD/apOHzDMlGlo8KxH7xZlv8A+Jo8GNi5S3PHZvKjxZ7HfSJrHbjv+RFSnksJzeLU3X+x1h8UHQa3MbcwCCL9DUg4In/rPbpb61XMViUv/vx+hIFSE7RpAi95fS3AjcDa9NVeSGOGi1/h8F5IYbM8oIdZY3PeDzFyR5X2sOu9U3tzm2ZxoGCaI7HVJGNduHFreHnvVzxWcl01YcBtQ2bl6250XCdo3WLTMt5ALEgeFutj9KaZ0x3EkVycAT51AZm5szdbkn6k1bsk+zieaxl+5TqLt7cvnV/jaKLxKsSDe5AAseQrh8W0v+1PGvG4tc0mbM6E0RQqDLbjDIuy0GFUd2oB/EfiPzqwR9ogg0m7jpuR+tedl9JdcRiXItcFbWHTahRdpEiYiGMyKoBAvua6sgbzB3WBvpxPSc1jgmQEqDfcW8J34m/nVPbFJgXLt4ydl18vPYfWpGWdoBM7aoHj0+xuKJmvZMY/QWZkRGu3kw5qfK/nTYKMMjuJn1BreJJy/HS4sFiqpERZbE3br6VlTJs7hiARLPpFgFHC3K/Csqvq1romW9G1thZHwmGgKlXQabDYIx+VjXX3Uh0NCVVPh1QqQb8QOY4U5kcNsmgkcbsTXGJnZFFoo/nIV/8AU0rxBP2EtkxDPBAt2WFQdwdMTX4dKFhsjjJWQxAE24wkeliSak/6hI76JBAqW4ic+17DenOX4JNPgdiAQdpSRf3qAvJsiFJ4LiR8TlMTJYqVtY3RbHbnvRsFlMeg/dltW9pFV+PkRyqe8A5lvYt/euWwyBfi0/Mr/eiBRygza3HBMWthtDAKqhQPhCEW6Xvt7VwMFHOhvYHgfHex6cKDNBFIxVZPH5iUkj0XcVLy2GTTYmXbbxBbn5rVlVTKF2XqKm7OQxxN39nQG52PHlvzNLVy7DnxJD3V+ZNjVnzDLO+Ro21FTa416b2PDgaS5r2OjQ98AWW4GjUG4m23lvblQHQ4PwI549qk4Y7Mj4XLoF2ZA55ktRv2SHisUaHz3JqFNmIUAadXHSqDcgcdI5DrzrcUj2uQdTfCig6h0K8SaV9bHQjx8dc5JkxmUcPEemwpVjsSxFi1kPIcD6jnTSDI5ipMhKX/AAkah6k3A9APnRD2Ww72sjk82Z2N/wCWpKv22h8SqvWTxQZPz7SvQvc6Uux8huayr5gMpSIWVQo8hWVUKfYQxx7mPIsKB++t/l/mlnaDABImkCxsygkB1vq6A8j13qNHm5C2HdyN0Yr7kqagSZ7imYjuIE07KWmaS/yWNbe9aPNOPxMRa35dRHh8+eJSVhjUk3tpAH602yftZLKN4VUjnpc3+YrvLXxIlLyyQMDsEWG1t+Tlix9hTiXGvbYMb/hA2+bXpRG4n934j7VFxnjj+5iYuc7gWHQP+laxGZTqvwav+3I1CXGzbLsGJ2ub/UCmLvMo+BG2/Fb1vsaPWeZOMxW1BX2AZTcR2nxKankwpKDioBVvUBhv7iusi7b4ZyY0TF6xYlCS1j1CswFNc27QY5QFiy8TjlpxIBv6FOHzouDfHHTdIEuBdGYtueo3+Yoijj3uBYhuhiY2dknw4WdtuaN7cKBmObB42RoMQhIIBWNjbbiAONPIDiQLMmHYeas4+qm9QsdiWY6Cy3Y2GgWtte2onc26D0rnIUZ+Z1NZsYKJTczyzuZopLYiZzqBKpc7W3Zjw4/kaPkmSmRnd8PPC5PxNiGbUOXhBFvSrNDiSWsIiE5Odr2G5txt160Rm1bA6R+L9KTrBH8zTZFC/UciCiy1EN2Zif8Akxb8mJ3qTHiEG4N/SoGOyeJmXRM6uBvYIQ1yLEhgTtY7iw3PHajwZLOBdsSGW/DurW8rnXa/Wwo4qyctFj5PEYQanM2bMfhik9bD6XF63R3wxXcy2t+EAe4ub/Osqj2BDjH5EH6jHeYlhmDHY2FvL2G9MEIXyN/nSGQYJPjmS9vhQmRv6QTUvA5XBIqt32ljyb7s+h61QVYMcPl66jZMWtwFt15UPFYsWIOpeoYXradmgwP3jMOjMfzFFlw0USDvAojBAs17E3GnZja97W60Q1HG4P8AWL8RDh5CX3xD92TZu8G6i3HUbW/xVwmy8MLd7MP4WH0IpM2YYMBxIYQsbeIvoIUkbW+Rp4mHikQHTrUgWIJtblYg2tUeIBgkGLeTbzIx1KrmfZJSdTYzFra9iZAFHW1hTLIcZEVVVxn7Q67HxKDfgfCN7/M0DOOyuXk3lihBGwLNoO/He9+dVDtX2fwYA7hO9e+6hdS289XI9N6O5CbMFWpfU9WeNbb3v86QZkYwwjE0ccnxKGIW4U8bH1/OvKsqGJgY920qr+BS2kei8qsq4zEyW73CyTW4F42b2JU1RrEsXGYZKbK25CWnJcww+Idgk6SsnxKhvbfa9+XThVhKRE2ezXv0PuK8/jxuIQEJhJEvx0oy39bLvUjL+yuNxtmeWTDRgg2IYlrctBI29atWVGhuTaHb6nOJMz7s7l2ktiIo0FyS7NpN+Z1E3ND7MZhll1iw7oTyXWxJt0J/tXoUGVkIqEoVAtbQLe3AUXD5RHGSUjRSeOlQv0owXcVLZEXx4FDvoUXHkNwOAO29ZTYxjyrdE4r8Qe55c/Z2GGRF7wxqwOxTba1gJNgp34G96sOH7OwldWgMDzJ1UT9oVxYDfmDx9q4XJYwbhFU+a7fSkQce00mpz0Zv/QcMrX7mK/mEF/e1GkeMWWwNwSFNhsOJseQuK5edYluzHSPMk2965kw0E9nZI5haw1qHt6Xopu1gagj4bd5g8LjcO6K4VArGymyi/pU14Y22ZFceTIG/I0KLKcMpDLDCjcmVAPZhwouKyGKQEOZR1WWQe4BotZONnP4iboVOxiJcx7MYJjd8LhwAdiVC2v5Hat4UYWI6bb/i3cDob/2pPmf2a4RyhvMjIbqwfUeIO5e9+HOn+FyaNRbTfqdyepoNzgY6jFNTN1mFTtLBFYySiNb2uTpHTc7UxgzeJxqV1ceakH6VGTLgRbSLeg+lS4sEq1X1mx1C/pgNkzrDY7UwBSwPWnsEYFJ1AFTMFjRfQTvyolTHpoO6oDaxmBXJFdKaw0xFZwa3Q3etVM6eTZfl2ZgDUYyPN9yPmtWfDTShQJANXDw339xtWsH2pw0ljHMnoTb60xkxSSbqUv5gg0sEUjuN+s4OZAxkSyoUJK//AHWlmFy7uJU7tm0NfUpta/I7fOmuOh1C5IJHAgb+9awuBuAzm9qUsUKcTQot9QZOsTIZARz4k8PaigseJoq2Y7fCKFPmKKwXmeAofPiNmFKB2zjJh4oBR9hQBiARfhVez3tWY/DFpZ+BvwHQ9asGWDfIEfzY83sOFbDtbUdr8Od6pI7fog+/jK9VYMPY2I/Op2X/AGm4KXwd84PkyEbdCR9KaRVIme9lksZxB5GhtPYg6gGHCo8uaYd42KTaWIOm6MbHleqvgMwxakiT9lmFrX8an1+E1S7mozUuT9zKqxP7jPVcux4dL8+dFkxQHE153kGYzxs5ldCh+FERyR/Nbf2pjie0KKNTCS3VG/QUdXbiOQ3Bmveo5zbHsw0oxUHmOP8AisqqR/aDAdQQP+E6xo4eRblWqC1m9mGWs46kzLvs0wijxBpT/wAmO/yG1NYez2HhAWPDxJbyQUbBZvG9mjkRvQipWIJY7n2plQF6izFj3F+LcLZbWH6Urmw8jyLckR8bX4+tNcZgi3Ejak/7U6D7xJCb2siltvlWd5SMzEnr2mv4liogAO95k2XE7aV2A4n9KLhIR+6tz5mkODOJkxV44THhxx7zYnzsONW9YLdK6mgsOTytvmAaQQMeHYkXtQMy7OYVz/tIG5so039qkYjMI4xd5FUdSBS9u1OHdfupRIoJHh335i9NkV1ruI8rLDqVjG/ZNG0gaOUqn7wYaiP4T+t6dZd9mOBQgvH3zbXMni/LgK4m7VMD4U28jz+dTcP2vi21hoz13HuKDXdRnRhHS7G5YYsjih8Mccaj/ioFSFhFLcLn8cgskqHoCL0cm42Nz606GB6ihVveTO7HnWtK+Yqk4jPcWr2fBOV1fEjhtvTajt2hnYqsGEkN+Jl8AA9eNBNr5wBqFFS4zmW5sOD5Gt1ES9t9jWUfIgdzzTC/YgLhnxBVvONdJ/qJJq1ZT9nqQcMTiX/ikJ+tZWVIrCyTczR3HkSj96Q/zGjjKl829zWVlTgSvIzTZQvm/wDUaiz9nI24tIP5jWVlRxE4MRK7mP2WQSm5kkB8zv8AWhZP9nEmDhKpKso1E/DpO5vwua1WUCzxksUgw1fk2K03ioWW2pdNuNdYbIXl307eZrKysGvxEe8oxOJsW+Qy1Bx3GOG7Bpq1M3i6CnEOSRrtYn1NZWVu1UV16UTGe932TJCZYg/d/M0YYJfKsrKYAEFkzDgx5VlZWV07M//Z">
            <a:extLst>
              <a:ext uri="{FF2B5EF4-FFF2-40B4-BE49-F238E27FC236}">
                <a16:creationId xmlns:a16="http://schemas.microsoft.com/office/drawing/2014/main" id="{6FD56567-E70A-45A3-AD19-3494DE4B8799}"/>
              </a:ext>
            </a:extLst>
          </p:cNvPr>
          <p:cNvSpPr>
            <a:spLocks noChangeAspect="1" noChangeArrowheads="1"/>
          </p:cNvSpPr>
          <p:nvPr/>
        </p:nvSpPr>
        <p:spPr bwMode="auto">
          <a:xfrm>
            <a:off x="1679575" y="-547688"/>
            <a:ext cx="11430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5" name="Tytuł 1">
            <a:extLst>
              <a:ext uri="{FF2B5EF4-FFF2-40B4-BE49-F238E27FC236}">
                <a16:creationId xmlns:a16="http://schemas.microsoft.com/office/drawing/2014/main" id="{4D8E79B6-C368-437F-816D-BD0C937987B3}"/>
              </a:ext>
            </a:extLst>
          </p:cNvPr>
          <p:cNvSpPr txBox="1">
            <a:spLocks/>
          </p:cNvSpPr>
          <p:nvPr/>
        </p:nvSpPr>
        <p:spPr bwMode="auto">
          <a:xfrm>
            <a:off x="1199356" y="188640"/>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GB" altLang="pl-PL" sz="2800" b="1" dirty="0">
                <a:solidFill>
                  <a:schemeClr val="tx1">
                    <a:lumMod val="75000"/>
                    <a:lumOff val="25000"/>
                  </a:schemeClr>
                </a:solidFill>
              </a:rPr>
              <a:t>CONTACT WITH THE RESEARCH GROUP</a:t>
            </a:r>
            <a:endParaRPr lang="pl-PL" altLang="pl-PL" sz="2800" b="1" dirty="0">
              <a:solidFill>
                <a:schemeClr val="tx1">
                  <a:lumMod val="75000"/>
                  <a:lumOff val="25000"/>
                </a:schemeClr>
              </a:solidFill>
            </a:endParaRPr>
          </a:p>
        </p:txBody>
      </p:sp>
      <p:sp>
        <p:nvSpPr>
          <p:cNvPr id="2" name="Symbol zastępczy numeru slajdu 1">
            <a:extLst>
              <a:ext uri="{FF2B5EF4-FFF2-40B4-BE49-F238E27FC236}">
                <a16:creationId xmlns:a16="http://schemas.microsoft.com/office/drawing/2014/main" id="{7DD7228E-8DD4-4D3C-A7A2-1530B718D0E1}"/>
              </a:ext>
            </a:extLst>
          </p:cNvPr>
          <p:cNvSpPr>
            <a:spLocks noGrp="1"/>
          </p:cNvSpPr>
          <p:nvPr>
            <p:ph type="sldNum" sz="quarter" idx="12"/>
          </p:nvPr>
        </p:nvSpPr>
        <p:spPr/>
        <p:txBody>
          <a:bodyPr/>
          <a:lstStyle/>
          <a:p>
            <a:pPr>
              <a:defRPr/>
            </a:pPr>
            <a:fld id="{6CC9281A-217F-4492-A313-C4D4CB901DEA}" type="slidenum">
              <a:rPr lang="en-US" altLang="pl-PL" smtClean="0"/>
              <a:pPr>
                <a:defRPr/>
              </a:pPr>
              <a:t>13</a:t>
            </a:fld>
            <a:endParaRPr lang="en-US" altLang="pl-PL"/>
          </a:p>
        </p:txBody>
      </p:sp>
      <p:sp>
        <p:nvSpPr>
          <p:cNvPr id="15" name="Schemat blokowy: łącznik 14">
            <a:extLst>
              <a:ext uri="{FF2B5EF4-FFF2-40B4-BE49-F238E27FC236}">
                <a16:creationId xmlns:a16="http://schemas.microsoft.com/office/drawing/2014/main" id="{7C2DB621-F687-4B14-8219-BC0C20CF1254}"/>
              </a:ext>
            </a:extLst>
          </p:cNvPr>
          <p:cNvSpPr/>
          <p:nvPr/>
        </p:nvSpPr>
        <p:spPr>
          <a:xfrm>
            <a:off x="3454401" y="985475"/>
            <a:ext cx="4887050" cy="4887050"/>
          </a:xfrm>
          <a:prstGeom prst="flowChartConnector">
            <a:avLst/>
          </a:prstGeom>
          <a:solidFill>
            <a:schemeClr val="tx1">
              <a:lumMod val="75000"/>
              <a:lumOff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6" name="Grafika 1">
            <a:extLst>
              <a:ext uri="{FF2B5EF4-FFF2-40B4-BE49-F238E27FC236}">
                <a16:creationId xmlns:a16="http://schemas.microsoft.com/office/drawing/2014/main" id="{9BEE0B60-9C77-4FF2-80C4-3D7022F2B4A2}"/>
              </a:ext>
            </a:extLst>
          </p:cNvPr>
          <p:cNvGrpSpPr/>
          <p:nvPr/>
        </p:nvGrpSpPr>
        <p:grpSpPr>
          <a:xfrm rot="5400000">
            <a:off x="4461763" y="1874056"/>
            <a:ext cx="2843559" cy="5721378"/>
            <a:chOff x="2842557" y="1230529"/>
            <a:chExt cx="2843559" cy="5721378"/>
          </a:xfrm>
        </p:grpSpPr>
        <p:sp>
          <p:nvSpPr>
            <p:cNvPr id="17" name="Dowolny kształt: kształt 16">
              <a:extLst>
                <a:ext uri="{FF2B5EF4-FFF2-40B4-BE49-F238E27FC236}">
                  <a16:creationId xmlns:a16="http://schemas.microsoft.com/office/drawing/2014/main" id="{11CCF05F-6627-4DC5-B1C5-03BD955B235E}"/>
                </a:ext>
              </a:extLst>
            </p:cNvPr>
            <p:cNvSpPr/>
            <p:nvPr/>
          </p:nvSpPr>
          <p:spPr>
            <a:xfrm>
              <a:off x="3514296" y="2127012"/>
              <a:ext cx="2261143" cy="2055585"/>
            </a:xfrm>
            <a:custGeom>
              <a:avLst/>
              <a:gdLst>
                <a:gd name="connsiteX0" fmla="*/ 408471 w 2261143"/>
                <a:gd name="connsiteY0" fmla="*/ 1963521 h 2055584"/>
                <a:gd name="connsiteX1" fmla="*/ 1974827 w 2261143"/>
                <a:gd name="connsiteY1" fmla="*/ 1963521 h 2055584"/>
                <a:gd name="connsiteX2" fmla="*/ 1839501 w 2261143"/>
                <a:gd name="connsiteY2" fmla="*/ 1126555 h 2055584"/>
                <a:gd name="connsiteX3" fmla="*/ 2188265 w 2261143"/>
                <a:gd name="connsiteY3" fmla="*/ 778819 h 2055584"/>
                <a:gd name="connsiteX4" fmla="*/ 1695610 w 2261143"/>
                <a:gd name="connsiteY4" fmla="*/ 779847 h 2055584"/>
                <a:gd name="connsiteX5" fmla="*/ 1199529 w 2261143"/>
                <a:gd name="connsiteY5" fmla="*/ 92254 h 2055584"/>
                <a:gd name="connsiteX6" fmla="*/ 92254 w 2261143"/>
                <a:gd name="connsiteY6" fmla="*/ 1199871 h 2055584"/>
                <a:gd name="connsiteX7" fmla="*/ 408471 w 2261143"/>
                <a:gd name="connsiteY7" fmla="*/ 1963521 h 205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1143" h="2055584">
                  <a:moveTo>
                    <a:pt x="408471" y="1963521"/>
                  </a:moveTo>
                  <a:lnTo>
                    <a:pt x="1974827" y="1963521"/>
                  </a:lnTo>
                  <a:cubicBezTo>
                    <a:pt x="1974827" y="1670943"/>
                    <a:pt x="1927206" y="1389670"/>
                    <a:pt x="1839501" y="1126555"/>
                  </a:cubicBezTo>
                  <a:cubicBezTo>
                    <a:pt x="1848066" y="1117991"/>
                    <a:pt x="2180043" y="782245"/>
                    <a:pt x="2188265" y="778819"/>
                  </a:cubicBezTo>
                  <a:cubicBezTo>
                    <a:pt x="2179700" y="782245"/>
                    <a:pt x="1710342" y="779847"/>
                    <a:pt x="1695610" y="779847"/>
                  </a:cubicBezTo>
                  <a:cubicBezTo>
                    <a:pt x="1567478" y="524269"/>
                    <a:pt x="1399606" y="292331"/>
                    <a:pt x="1199529" y="92254"/>
                  </a:cubicBezTo>
                  <a:lnTo>
                    <a:pt x="92254" y="1199871"/>
                  </a:lnTo>
                  <a:cubicBezTo>
                    <a:pt x="287534" y="1395152"/>
                    <a:pt x="408471" y="1665461"/>
                    <a:pt x="408471" y="1963521"/>
                  </a:cubicBezTo>
                  <a:close/>
                </a:path>
              </a:pathLst>
            </a:custGeom>
            <a:solidFill>
              <a:srgbClr val="FFAC08"/>
            </a:solidFill>
            <a:ln w="34198" cap="flat">
              <a:noFill/>
              <a:prstDash val="solid"/>
              <a:miter/>
            </a:ln>
          </p:spPr>
          <p:txBody>
            <a:bodyPr rtlCol="0" anchor="ctr"/>
            <a:lstStyle/>
            <a:p>
              <a:endParaRPr lang="pl-PL" dirty="0"/>
            </a:p>
          </p:txBody>
        </p:sp>
        <p:sp>
          <p:nvSpPr>
            <p:cNvPr id="18" name="Dowolny kształt: kształt 17">
              <a:extLst>
                <a:ext uri="{FF2B5EF4-FFF2-40B4-BE49-F238E27FC236}">
                  <a16:creationId xmlns:a16="http://schemas.microsoft.com/office/drawing/2014/main" id="{8FC5B710-1C84-4B86-9D8A-B904FC82C0F5}"/>
                </a:ext>
              </a:extLst>
            </p:cNvPr>
            <p:cNvSpPr/>
            <p:nvPr/>
          </p:nvSpPr>
          <p:spPr>
            <a:xfrm>
              <a:off x="2750303" y="4762271"/>
              <a:ext cx="2055585" cy="2261143"/>
            </a:xfrm>
            <a:custGeom>
              <a:avLst/>
              <a:gdLst>
                <a:gd name="connsiteX0" fmla="*/ 1276956 w 2055584"/>
                <a:gd name="connsiteY0" fmla="*/ 2188265 h 2261143"/>
                <a:gd name="connsiteX1" fmla="*/ 1275928 w 2055584"/>
                <a:gd name="connsiteY1" fmla="*/ 1695610 h 2261143"/>
                <a:gd name="connsiteX2" fmla="*/ 1963521 w 2055584"/>
                <a:gd name="connsiteY2" fmla="*/ 1199529 h 2261143"/>
                <a:gd name="connsiteX3" fmla="*/ 856246 w 2055584"/>
                <a:gd name="connsiteY3" fmla="*/ 92254 h 2261143"/>
                <a:gd name="connsiteX4" fmla="*/ 92254 w 2055584"/>
                <a:gd name="connsiteY4" fmla="*/ 408814 h 2261143"/>
                <a:gd name="connsiteX5" fmla="*/ 92254 w 2055584"/>
                <a:gd name="connsiteY5" fmla="*/ 1974827 h 2261143"/>
                <a:gd name="connsiteX6" fmla="*/ 929219 w 2055584"/>
                <a:gd name="connsiteY6" fmla="*/ 1839501 h 2261143"/>
                <a:gd name="connsiteX7" fmla="*/ 1276956 w 2055584"/>
                <a:gd name="connsiteY7" fmla="*/ 2188265 h 22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5584" h="2261143">
                  <a:moveTo>
                    <a:pt x="1276956" y="2188265"/>
                  </a:moveTo>
                  <a:cubicBezTo>
                    <a:pt x="1273530" y="2179701"/>
                    <a:pt x="1275928" y="1710341"/>
                    <a:pt x="1275928" y="1695610"/>
                  </a:cubicBezTo>
                  <a:cubicBezTo>
                    <a:pt x="1531506" y="1567478"/>
                    <a:pt x="1763444" y="1399606"/>
                    <a:pt x="1963521" y="1199529"/>
                  </a:cubicBezTo>
                  <a:lnTo>
                    <a:pt x="856246" y="92254"/>
                  </a:lnTo>
                  <a:cubicBezTo>
                    <a:pt x="660623" y="287877"/>
                    <a:pt x="390656" y="408814"/>
                    <a:pt x="92254" y="408814"/>
                  </a:cubicBezTo>
                  <a:lnTo>
                    <a:pt x="92254" y="1974827"/>
                  </a:lnTo>
                  <a:cubicBezTo>
                    <a:pt x="384832" y="1974827"/>
                    <a:pt x="666104" y="1927206"/>
                    <a:pt x="929219" y="1839501"/>
                  </a:cubicBezTo>
                  <a:cubicBezTo>
                    <a:pt x="937784" y="1848066"/>
                    <a:pt x="1273530" y="2180043"/>
                    <a:pt x="1276956" y="2188265"/>
                  </a:cubicBezTo>
                  <a:close/>
                </a:path>
              </a:pathLst>
            </a:custGeom>
            <a:solidFill>
              <a:srgbClr val="FE5938"/>
            </a:solidFill>
            <a:ln w="34198" cap="flat">
              <a:noFill/>
              <a:prstDash val="solid"/>
              <a:miter/>
            </a:ln>
          </p:spPr>
          <p:txBody>
            <a:bodyPr rtlCol="0" anchor="ctr"/>
            <a:lstStyle/>
            <a:p>
              <a:endParaRPr lang="pl-PL" dirty="0"/>
            </a:p>
          </p:txBody>
        </p:sp>
        <p:sp>
          <p:nvSpPr>
            <p:cNvPr id="19" name="Dowolny kształt: kształt 18">
              <a:extLst>
                <a:ext uri="{FF2B5EF4-FFF2-40B4-BE49-F238E27FC236}">
                  <a16:creationId xmlns:a16="http://schemas.microsoft.com/office/drawing/2014/main" id="{BDB37C3D-D02C-4880-ABA6-AD4712D063FB}"/>
                </a:ext>
              </a:extLst>
            </p:cNvPr>
            <p:cNvSpPr/>
            <p:nvPr/>
          </p:nvSpPr>
          <p:spPr>
            <a:xfrm>
              <a:off x="2750303" y="1138275"/>
              <a:ext cx="2055585" cy="2261143"/>
            </a:xfrm>
            <a:custGeom>
              <a:avLst/>
              <a:gdLst>
                <a:gd name="connsiteX0" fmla="*/ 1963521 w 2055584"/>
                <a:gd name="connsiteY0" fmla="*/ 1080990 h 2261143"/>
                <a:gd name="connsiteX1" fmla="*/ 1275928 w 2055584"/>
                <a:gd name="connsiteY1" fmla="*/ 584909 h 2261143"/>
                <a:gd name="connsiteX2" fmla="*/ 1276956 w 2055584"/>
                <a:gd name="connsiteY2" fmla="*/ 92254 h 2261143"/>
                <a:gd name="connsiteX3" fmla="*/ 929219 w 2055584"/>
                <a:gd name="connsiteY3" fmla="*/ 441018 h 2261143"/>
                <a:gd name="connsiteX4" fmla="*/ 92254 w 2055584"/>
                <a:gd name="connsiteY4" fmla="*/ 306034 h 2261143"/>
                <a:gd name="connsiteX5" fmla="*/ 92254 w 2055584"/>
                <a:gd name="connsiteY5" fmla="*/ 1872390 h 2261143"/>
                <a:gd name="connsiteX6" fmla="*/ 856246 w 2055584"/>
                <a:gd name="connsiteY6" fmla="*/ 2188950 h 2261143"/>
                <a:gd name="connsiteX7" fmla="*/ 1963521 w 2055584"/>
                <a:gd name="connsiteY7" fmla="*/ 1080990 h 22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5584" h="2261143">
                  <a:moveTo>
                    <a:pt x="1963521" y="1080990"/>
                  </a:moveTo>
                  <a:cubicBezTo>
                    <a:pt x="1763444" y="880913"/>
                    <a:pt x="1531506" y="713040"/>
                    <a:pt x="1275928" y="584909"/>
                  </a:cubicBezTo>
                  <a:cubicBezTo>
                    <a:pt x="1275928" y="570177"/>
                    <a:pt x="1273187" y="100476"/>
                    <a:pt x="1276956" y="92254"/>
                  </a:cubicBezTo>
                  <a:cubicBezTo>
                    <a:pt x="1273530" y="100819"/>
                    <a:pt x="937784" y="432453"/>
                    <a:pt x="929219" y="441018"/>
                  </a:cubicBezTo>
                  <a:cubicBezTo>
                    <a:pt x="666104" y="353313"/>
                    <a:pt x="384832" y="306034"/>
                    <a:pt x="92254" y="306034"/>
                  </a:cubicBezTo>
                  <a:lnTo>
                    <a:pt x="92254" y="1872390"/>
                  </a:lnTo>
                  <a:cubicBezTo>
                    <a:pt x="390656" y="1872390"/>
                    <a:pt x="660623" y="1993327"/>
                    <a:pt x="856246" y="2188950"/>
                  </a:cubicBezTo>
                  <a:lnTo>
                    <a:pt x="1963521" y="1080990"/>
                  </a:lnTo>
                  <a:close/>
                </a:path>
              </a:pathLst>
            </a:custGeom>
            <a:solidFill>
              <a:srgbClr val="FFCA08"/>
            </a:solidFill>
            <a:ln w="34198" cap="flat">
              <a:noFill/>
              <a:prstDash val="solid"/>
              <a:miter/>
            </a:ln>
          </p:spPr>
          <p:txBody>
            <a:bodyPr rtlCol="0" anchor="ctr"/>
            <a:lstStyle/>
            <a:p>
              <a:endParaRPr lang="pl-PL" dirty="0"/>
            </a:p>
          </p:txBody>
        </p:sp>
        <p:sp>
          <p:nvSpPr>
            <p:cNvPr id="20" name="Dowolny kształt: kształt 19">
              <a:extLst>
                <a:ext uri="{FF2B5EF4-FFF2-40B4-BE49-F238E27FC236}">
                  <a16:creationId xmlns:a16="http://schemas.microsoft.com/office/drawing/2014/main" id="{89F64C75-F9D9-430F-BB4E-228133D96B3C}"/>
                </a:ext>
              </a:extLst>
            </p:cNvPr>
            <p:cNvSpPr/>
            <p:nvPr/>
          </p:nvSpPr>
          <p:spPr>
            <a:xfrm>
              <a:off x="3514296" y="3998622"/>
              <a:ext cx="2261143" cy="2055585"/>
            </a:xfrm>
            <a:custGeom>
              <a:avLst/>
              <a:gdLst>
                <a:gd name="connsiteX0" fmla="*/ 92254 w 2261143"/>
                <a:gd name="connsiteY0" fmla="*/ 855904 h 2055584"/>
                <a:gd name="connsiteX1" fmla="*/ 1199871 w 2261143"/>
                <a:gd name="connsiteY1" fmla="*/ 1963521 h 2055584"/>
                <a:gd name="connsiteX2" fmla="*/ 1695953 w 2261143"/>
                <a:gd name="connsiteY2" fmla="*/ 1275928 h 2055584"/>
                <a:gd name="connsiteX3" fmla="*/ 2188608 w 2261143"/>
                <a:gd name="connsiteY3" fmla="*/ 1276956 h 2055584"/>
                <a:gd name="connsiteX4" fmla="*/ 1839843 w 2261143"/>
                <a:gd name="connsiteY4" fmla="*/ 929219 h 2055584"/>
                <a:gd name="connsiteX5" fmla="*/ 1975170 w 2261143"/>
                <a:gd name="connsiteY5" fmla="*/ 92254 h 2055584"/>
                <a:gd name="connsiteX6" fmla="*/ 408471 w 2261143"/>
                <a:gd name="connsiteY6" fmla="*/ 92254 h 2055584"/>
                <a:gd name="connsiteX7" fmla="*/ 92254 w 2261143"/>
                <a:gd name="connsiteY7" fmla="*/ 855904 h 205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1143" h="2055584">
                  <a:moveTo>
                    <a:pt x="92254" y="855904"/>
                  </a:moveTo>
                  <a:lnTo>
                    <a:pt x="1199871" y="1963521"/>
                  </a:lnTo>
                  <a:cubicBezTo>
                    <a:pt x="1399948" y="1763444"/>
                    <a:pt x="1567821" y="1531506"/>
                    <a:pt x="1695953" y="1275928"/>
                  </a:cubicBezTo>
                  <a:cubicBezTo>
                    <a:pt x="1710684" y="1275928"/>
                    <a:pt x="2180385" y="1273187"/>
                    <a:pt x="2188608" y="1276956"/>
                  </a:cubicBezTo>
                  <a:cubicBezTo>
                    <a:pt x="2180043" y="1273530"/>
                    <a:pt x="1848408" y="938127"/>
                    <a:pt x="1839843" y="929219"/>
                  </a:cubicBezTo>
                  <a:cubicBezTo>
                    <a:pt x="1927548" y="666104"/>
                    <a:pt x="1975170" y="384832"/>
                    <a:pt x="1975170" y="92254"/>
                  </a:cubicBezTo>
                  <a:lnTo>
                    <a:pt x="408471" y="92254"/>
                  </a:lnTo>
                  <a:cubicBezTo>
                    <a:pt x="408471" y="390314"/>
                    <a:pt x="287534" y="660280"/>
                    <a:pt x="92254" y="855904"/>
                  </a:cubicBezTo>
                  <a:close/>
                </a:path>
              </a:pathLst>
            </a:custGeom>
            <a:solidFill>
              <a:srgbClr val="FE7E01"/>
            </a:solidFill>
            <a:ln w="34198" cap="flat">
              <a:noFill/>
              <a:prstDash val="solid"/>
              <a:miter/>
            </a:ln>
          </p:spPr>
          <p:txBody>
            <a:bodyPr rtlCol="0" anchor="ctr"/>
            <a:lstStyle/>
            <a:p>
              <a:endParaRPr lang="pl-PL" dirty="0"/>
            </a:p>
          </p:txBody>
        </p:sp>
      </p:grpSp>
      <p:sp>
        <p:nvSpPr>
          <p:cNvPr id="21" name="Schemat blokowy: łącznik 20">
            <a:extLst>
              <a:ext uri="{FF2B5EF4-FFF2-40B4-BE49-F238E27FC236}">
                <a16:creationId xmlns:a16="http://schemas.microsoft.com/office/drawing/2014/main" id="{15E1903D-B078-42F9-AB49-32A45F259461}"/>
              </a:ext>
            </a:extLst>
          </p:cNvPr>
          <p:cNvSpPr/>
          <p:nvPr/>
        </p:nvSpPr>
        <p:spPr>
          <a:xfrm>
            <a:off x="4895206" y="2317899"/>
            <a:ext cx="1979944" cy="1979944"/>
          </a:xfrm>
          <a:prstGeom prst="flowChartConnector">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rostokąt 21">
            <a:extLst>
              <a:ext uri="{FF2B5EF4-FFF2-40B4-BE49-F238E27FC236}">
                <a16:creationId xmlns:a16="http://schemas.microsoft.com/office/drawing/2014/main" id="{C613E7C9-E1C3-4114-8557-5219685A70C1}"/>
              </a:ext>
            </a:extLst>
          </p:cNvPr>
          <p:cNvSpPr/>
          <p:nvPr/>
        </p:nvSpPr>
        <p:spPr>
          <a:xfrm>
            <a:off x="5349130" y="2816333"/>
            <a:ext cx="1168910" cy="923330"/>
          </a:xfrm>
          <a:prstGeom prst="rect">
            <a:avLst/>
          </a:prstGeom>
        </p:spPr>
        <p:txBody>
          <a:bodyPr wrap="none">
            <a:spAutoFit/>
          </a:bodyPr>
          <a:lstStyle/>
          <a:p>
            <a:pPr lvl="0" algn="ctr"/>
            <a:r>
              <a:rPr lang="pl-PL" b="1" dirty="0" err="1">
                <a:solidFill>
                  <a:schemeClr val="bg1"/>
                </a:solidFill>
              </a:rPr>
              <a:t>METHODS</a:t>
            </a:r>
            <a:endParaRPr lang="pl-PL" b="1" dirty="0">
              <a:solidFill>
                <a:schemeClr val="bg1"/>
              </a:solidFill>
            </a:endParaRPr>
          </a:p>
          <a:p>
            <a:pPr lvl="0" algn="ctr"/>
            <a:r>
              <a:rPr lang="pl-PL" b="1" dirty="0">
                <a:solidFill>
                  <a:schemeClr val="bg1"/>
                </a:solidFill>
              </a:rPr>
              <a:t> OF </a:t>
            </a:r>
          </a:p>
          <a:p>
            <a:pPr lvl="0" algn="ctr"/>
            <a:r>
              <a:rPr lang="pl-PL" b="1" dirty="0" err="1">
                <a:solidFill>
                  <a:schemeClr val="bg1"/>
                </a:solidFill>
              </a:rPr>
              <a:t>CONTACT</a:t>
            </a:r>
            <a:endParaRPr lang="pl-PL" b="1" dirty="0">
              <a:solidFill>
                <a:schemeClr val="bg1"/>
              </a:solidFill>
            </a:endParaRPr>
          </a:p>
        </p:txBody>
      </p:sp>
      <p:pic>
        <p:nvPicPr>
          <p:cNvPr id="23" name="Obraz 22">
            <a:extLst>
              <a:ext uri="{FF2B5EF4-FFF2-40B4-BE49-F238E27FC236}">
                <a16:creationId xmlns:a16="http://schemas.microsoft.com/office/drawing/2014/main" id="{22E6E1A8-49B0-4C10-B89B-51B3C3F3F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6932" y="3739663"/>
            <a:ext cx="622794" cy="622794"/>
          </a:xfrm>
          <a:prstGeom prst="rect">
            <a:avLst/>
          </a:prstGeom>
        </p:spPr>
      </p:pic>
      <p:pic>
        <p:nvPicPr>
          <p:cNvPr id="24" name="Obraz 23">
            <a:extLst>
              <a:ext uri="{FF2B5EF4-FFF2-40B4-BE49-F238E27FC236}">
                <a16:creationId xmlns:a16="http://schemas.microsoft.com/office/drawing/2014/main" id="{31833918-8B86-4EC5-8CAA-252115CFD9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170" y="3687339"/>
            <a:ext cx="770376" cy="770376"/>
          </a:xfrm>
          <a:prstGeom prst="rect">
            <a:avLst/>
          </a:prstGeom>
        </p:spPr>
      </p:pic>
      <p:pic>
        <p:nvPicPr>
          <p:cNvPr id="25" name="Obraz 24">
            <a:extLst>
              <a:ext uri="{FF2B5EF4-FFF2-40B4-BE49-F238E27FC236}">
                <a16:creationId xmlns:a16="http://schemas.microsoft.com/office/drawing/2014/main" id="{266DF42C-2CEF-4BE1-997E-56EE19402B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1416" y="4691359"/>
            <a:ext cx="673206" cy="673206"/>
          </a:xfrm>
          <a:prstGeom prst="rect">
            <a:avLst/>
          </a:prstGeom>
        </p:spPr>
      </p:pic>
      <p:pic>
        <p:nvPicPr>
          <p:cNvPr id="26" name="Obraz 25">
            <a:extLst>
              <a:ext uri="{FF2B5EF4-FFF2-40B4-BE49-F238E27FC236}">
                <a16:creationId xmlns:a16="http://schemas.microsoft.com/office/drawing/2014/main" id="{1561E0C1-96C6-410D-8203-FE63E7355E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6160" y="4709050"/>
            <a:ext cx="620727" cy="620727"/>
          </a:xfrm>
          <a:prstGeom prst="rect">
            <a:avLst/>
          </a:prstGeom>
        </p:spPr>
      </p:pic>
      <p:sp>
        <p:nvSpPr>
          <p:cNvPr id="31" name="Prostokąt 30">
            <a:extLst>
              <a:ext uri="{FF2B5EF4-FFF2-40B4-BE49-F238E27FC236}">
                <a16:creationId xmlns:a16="http://schemas.microsoft.com/office/drawing/2014/main" id="{CCAEC786-32E4-4221-9922-CEC51BCF88CB}"/>
              </a:ext>
            </a:extLst>
          </p:cNvPr>
          <p:cNvSpPr/>
          <p:nvPr/>
        </p:nvSpPr>
        <p:spPr>
          <a:xfrm>
            <a:off x="3863752" y="6304775"/>
            <a:ext cx="1508746" cy="369332"/>
          </a:xfrm>
          <a:prstGeom prst="rect">
            <a:avLst/>
          </a:prstGeom>
        </p:spPr>
        <p:txBody>
          <a:bodyPr wrap="none">
            <a:spAutoFit/>
          </a:bodyPr>
          <a:lstStyle/>
          <a:p>
            <a:pPr lvl="0"/>
            <a:r>
              <a:rPr lang="pl-PL" b="1" dirty="0">
                <a:solidFill>
                  <a:schemeClr val="tx1">
                    <a:lumMod val="75000"/>
                    <a:lumOff val="25000"/>
                  </a:schemeClr>
                </a:solidFill>
              </a:rPr>
              <a:t>mobile </a:t>
            </a:r>
            <a:r>
              <a:rPr lang="pl-PL" b="1" dirty="0" err="1">
                <a:solidFill>
                  <a:schemeClr val="tx1">
                    <a:lumMod val="75000"/>
                    <a:lumOff val="25000"/>
                  </a:schemeClr>
                </a:solidFill>
              </a:rPr>
              <a:t>phone</a:t>
            </a:r>
            <a:endParaRPr lang="pl-PL" b="1" dirty="0">
              <a:solidFill>
                <a:schemeClr val="tx1">
                  <a:lumMod val="75000"/>
                  <a:lumOff val="25000"/>
                </a:schemeClr>
              </a:solidFill>
            </a:endParaRPr>
          </a:p>
        </p:txBody>
      </p:sp>
      <p:sp>
        <p:nvSpPr>
          <p:cNvPr id="32" name="Prostokąt 31">
            <a:extLst>
              <a:ext uri="{FF2B5EF4-FFF2-40B4-BE49-F238E27FC236}">
                <a16:creationId xmlns:a16="http://schemas.microsoft.com/office/drawing/2014/main" id="{E669655B-D4E3-47BF-9915-98B390BC111D}"/>
              </a:ext>
            </a:extLst>
          </p:cNvPr>
          <p:cNvSpPr/>
          <p:nvPr/>
        </p:nvSpPr>
        <p:spPr>
          <a:xfrm>
            <a:off x="1965574" y="4322027"/>
            <a:ext cx="1010598" cy="369332"/>
          </a:xfrm>
          <a:prstGeom prst="rect">
            <a:avLst/>
          </a:prstGeom>
        </p:spPr>
        <p:txBody>
          <a:bodyPr wrap="none">
            <a:spAutoFit/>
          </a:bodyPr>
          <a:lstStyle/>
          <a:p>
            <a:pPr lvl="0"/>
            <a:r>
              <a:rPr lang="pl-PL" b="1" dirty="0" err="1">
                <a:solidFill>
                  <a:schemeClr val="tx1">
                    <a:lumMod val="75000"/>
                    <a:lumOff val="25000"/>
                  </a:schemeClr>
                </a:solidFill>
              </a:rPr>
              <a:t>personal</a:t>
            </a:r>
            <a:endParaRPr lang="pl-PL" b="1" dirty="0">
              <a:solidFill>
                <a:schemeClr val="tx1">
                  <a:lumMod val="75000"/>
                  <a:lumOff val="25000"/>
                </a:schemeClr>
              </a:solidFill>
            </a:endParaRPr>
          </a:p>
        </p:txBody>
      </p:sp>
      <p:sp>
        <p:nvSpPr>
          <p:cNvPr id="33" name="Prostokąt 32">
            <a:extLst>
              <a:ext uri="{FF2B5EF4-FFF2-40B4-BE49-F238E27FC236}">
                <a16:creationId xmlns:a16="http://schemas.microsoft.com/office/drawing/2014/main" id="{AF8041E5-8F6E-4584-BC27-A1FABF6257AA}"/>
              </a:ext>
            </a:extLst>
          </p:cNvPr>
          <p:cNvSpPr/>
          <p:nvPr/>
        </p:nvSpPr>
        <p:spPr>
          <a:xfrm>
            <a:off x="6885020" y="6304775"/>
            <a:ext cx="651140" cy="369332"/>
          </a:xfrm>
          <a:prstGeom prst="rect">
            <a:avLst/>
          </a:prstGeom>
        </p:spPr>
        <p:txBody>
          <a:bodyPr wrap="none">
            <a:spAutoFit/>
          </a:bodyPr>
          <a:lstStyle/>
          <a:p>
            <a:pPr lvl="0"/>
            <a:r>
              <a:rPr lang="pl-PL" b="1" dirty="0">
                <a:solidFill>
                  <a:schemeClr val="tx1">
                    <a:lumMod val="75000"/>
                    <a:lumOff val="25000"/>
                  </a:schemeClr>
                </a:solidFill>
              </a:rPr>
              <a:t>mail </a:t>
            </a:r>
          </a:p>
        </p:txBody>
      </p:sp>
      <p:sp>
        <p:nvSpPr>
          <p:cNvPr id="34" name="Prostokąt 33">
            <a:extLst>
              <a:ext uri="{FF2B5EF4-FFF2-40B4-BE49-F238E27FC236}">
                <a16:creationId xmlns:a16="http://schemas.microsoft.com/office/drawing/2014/main" id="{B19C1341-55FF-4701-BC85-71689B57338D}"/>
              </a:ext>
            </a:extLst>
          </p:cNvPr>
          <p:cNvSpPr/>
          <p:nvPr/>
        </p:nvSpPr>
        <p:spPr>
          <a:xfrm>
            <a:off x="8798035" y="4362457"/>
            <a:ext cx="958789" cy="369332"/>
          </a:xfrm>
          <a:prstGeom prst="rect">
            <a:avLst/>
          </a:prstGeom>
        </p:spPr>
        <p:txBody>
          <a:bodyPr wrap="none">
            <a:spAutoFit/>
          </a:bodyPr>
          <a:lstStyle/>
          <a:p>
            <a:pPr lvl="0"/>
            <a:r>
              <a:rPr lang="pl-PL" b="1" dirty="0">
                <a:solidFill>
                  <a:schemeClr val="tx1">
                    <a:lumMod val="75000"/>
                    <a:lumOff val="25000"/>
                  </a:schemeClr>
                </a:solidFill>
              </a:rPr>
              <a:t>Internet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27EFB0E6-935C-4DB5-9ECD-AFEDE16D3A03}"/>
              </a:ext>
            </a:extLst>
          </p:cNvPr>
          <p:cNvSpPr txBox="1">
            <a:spLocks/>
          </p:cNvSpPr>
          <p:nvPr/>
        </p:nvSpPr>
        <p:spPr bwMode="auto">
          <a:xfrm>
            <a:off x="1199356" y="188913"/>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GB" altLang="pl-PL" sz="2800" b="1" dirty="0">
                <a:solidFill>
                  <a:schemeClr val="tx1">
                    <a:lumMod val="75000"/>
                    <a:lumOff val="25000"/>
                  </a:schemeClr>
                </a:solidFill>
              </a:rPr>
              <a:t>CONTACT WITH THE RESEARCH GROUP</a:t>
            </a:r>
            <a:endParaRPr lang="pl-PL" altLang="pl-PL" sz="2800" b="1" dirty="0">
              <a:solidFill>
                <a:schemeClr val="tx1">
                  <a:lumMod val="75000"/>
                  <a:lumOff val="25000"/>
                </a:schemeClr>
              </a:solidFill>
            </a:endParaRPr>
          </a:p>
        </p:txBody>
      </p:sp>
      <p:sp>
        <p:nvSpPr>
          <p:cNvPr id="2" name="Symbol zastępczy numeru slajdu 1">
            <a:extLst>
              <a:ext uri="{FF2B5EF4-FFF2-40B4-BE49-F238E27FC236}">
                <a16:creationId xmlns:a16="http://schemas.microsoft.com/office/drawing/2014/main" id="{8CCA0A68-FC22-422A-A897-9F9CA7AC3DB7}"/>
              </a:ext>
            </a:extLst>
          </p:cNvPr>
          <p:cNvSpPr>
            <a:spLocks noGrp="1"/>
          </p:cNvSpPr>
          <p:nvPr>
            <p:ph type="sldNum" sz="quarter" idx="12"/>
          </p:nvPr>
        </p:nvSpPr>
        <p:spPr/>
        <p:txBody>
          <a:bodyPr/>
          <a:lstStyle/>
          <a:p>
            <a:pPr>
              <a:defRPr/>
            </a:pPr>
            <a:fld id="{6CC9281A-217F-4492-A313-C4D4CB901DEA}" type="slidenum">
              <a:rPr lang="en-US" altLang="pl-PL" smtClean="0">
                <a:solidFill>
                  <a:schemeClr val="tx1">
                    <a:lumMod val="75000"/>
                    <a:lumOff val="25000"/>
                  </a:schemeClr>
                </a:solidFill>
              </a:rPr>
              <a:pPr>
                <a:defRPr/>
              </a:pPr>
              <a:t>14</a:t>
            </a:fld>
            <a:endParaRPr lang="en-US" altLang="pl-PL">
              <a:solidFill>
                <a:schemeClr val="tx1">
                  <a:lumMod val="75000"/>
                  <a:lumOff val="25000"/>
                </a:schemeClr>
              </a:solidFill>
            </a:endParaRPr>
          </a:p>
        </p:txBody>
      </p:sp>
      <p:pic>
        <p:nvPicPr>
          <p:cNvPr id="10" name="Grafika 9">
            <a:extLst>
              <a:ext uri="{FF2B5EF4-FFF2-40B4-BE49-F238E27FC236}">
                <a16:creationId xmlns:a16="http://schemas.microsoft.com/office/drawing/2014/main" id="{7C02BE3D-45C1-4A40-9BFB-C7423E67E8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6409" y="2726097"/>
            <a:ext cx="2255604" cy="2255604"/>
          </a:xfrm>
          <a:prstGeom prst="rect">
            <a:avLst/>
          </a:prstGeom>
        </p:spPr>
      </p:pic>
      <p:sp>
        <p:nvSpPr>
          <p:cNvPr id="12" name="Prostokąt 11">
            <a:extLst>
              <a:ext uri="{FF2B5EF4-FFF2-40B4-BE49-F238E27FC236}">
                <a16:creationId xmlns:a16="http://schemas.microsoft.com/office/drawing/2014/main" id="{53975930-57C2-4ADB-9C80-8D7634C48453}"/>
              </a:ext>
            </a:extLst>
          </p:cNvPr>
          <p:cNvSpPr/>
          <p:nvPr/>
        </p:nvSpPr>
        <p:spPr>
          <a:xfrm>
            <a:off x="5392001" y="3038224"/>
            <a:ext cx="5024174" cy="1429622"/>
          </a:xfrm>
          <a:prstGeom prst="rect">
            <a:avLst/>
          </a:prstGeom>
        </p:spPr>
        <p:txBody>
          <a:bodyPr wrap="square">
            <a:spAutoFit/>
          </a:bodyPr>
          <a:lstStyle/>
          <a:p>
            <a:pPr>
              <a:lnSpc>
                <a:spcPct val="150000"/>
              </a:lnSpc>
            </a:pPr>
            <a:r>
              <a:rPr lang="en-GB" sz="2000" b="1" dirty="0">
                <a:solidFill>
                  <a:srgbClr val="FBA103"/>
                </a:solidFill>
              </a:rPr>
              <a:t>THE BEST METHOD IS PERSONAL CONTACT BECAUSE IT ASSURES FOR ACHIEVING</a:t>
            </a:r>
          </a:p>
          <a:p>
            <a:pPr>
              <a:lnSpc>
                <a:spcPct val="150000"/>
              </a:lnSpc>
            </a:pPr>
            <a:r>
              <a:rPr lang="en-GB" sz="2000" b="1" dirty="0">
                <a:solidFill>
                  <a:srgbClr val="FBA103"/>
                </a:solidFill>
              </a:rPr>
              <a:t>ACCURATE AND RELIABLE ANSWERS.</a:t>
            </a:r>
            <a:endParaRPr lang="pl-PL" sz="2000" b="1" dirty="0">
              <a:solidFill>
                <a:srgbClr val="FBA103"/>
              </a:solidFill>
            </a:endParaRPr>
          </a:p>
        </p:txBody>
      </p:sp>
      <p:pic>
        <p:nvPicPr>
          <p:cNvPr id="13" name="Obraz 12">
            <a:extLst>
              <a:ext uri="{FF2B5EF4-FFF2-40B4-BE49-F238E27FC236}">
                <a16:creationId xmlns:a16="http://schemas.microsoft.com/office/drawing/2014/main" id="{130D59AB-5290-4028-AEF8-C3CD1597CE35}"/>
              </a:ext>
            </a:extLst>
          </p:cNvPr>
          <p:cNvPicPr preferRelativeResize="0">
            <a:picLocks/>
          </p:cNvPicPr>
          <p:nvPr/>
        </p:nvPicPr>
        <p:blipFill>
          <a:blip r:embed="rId4"/>
          <a:stretch>
            <a:fillRect/>
          </a:stretch>
        </p:blipFill>
        <p:spPr>
          <a:xfrm flipH="1">
            <a:off x="4555562" y="2276871"/>
            <a:ext cx="172286" cy="295232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a 7">
            <a:extLst>
              <a:ext uri="{FF2B5EF4-FFF2-40B4-BE49-F238E27FC236}">
                <a16:creationId xmlns:a16="http://schemas.microsoft.com/office/drawing/2014/main" id="{039BAAEB-1212-4F6B-B5B9-BC99FB010B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4988" y="2797953"/>
            <a:ext cx="2202156" cy="2111892"/>
          </a:xfrm>
          <a:prstGeom prst="rect">
            <a:avLst/>
          </a:prstGeom>
        </p:spPr>
      </p:pic>
      <p:sp>
        <p:nvSpPr>
          <p:cNvPr id="5" name="Tytuł 1">
            <a:extLst>
              <a:ext uri="{FF2B5EF4-FFF2-40B4-BE49-F238E27FC236}">
                <a16:creationId xmlns:a16="http://schemas.microsoft.com/office/drawing/2014/main" id="{27EFB0E6-935C-4DB5-9ECD-AFEDE16D3A03}"/>
              </a:ext>
            </a:extLst>
          </p:cNvPr>
          <p:cNvSpPr txBox="1">
            <a:spLocks/>
          </p:cNvSpPr>
          <p:nvPr/>
        </p:nvSpPr>
        <p:spPr bwMode="auto">
          <a:xfrm>
            <a:off x="1199356" y="188913"/>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GB" altLang="pl-PL" sz="2800" b="1" dirty="0">
                <a:solidFill>
                  <a:schemeClr val="tx1">
                    <a:lumMod val="75000"/>
                    <a:lumOff val="25000"/>
                  </a:schemeClr>
                </a:solidFill>
              </a:rPr>
              <a:t>CONTACT WITH THE RESEARCH GROUP</a:t>
            </a:r>
            <a:endParaRPr lang="pl-PL" altLang="pl-PL" sz="2800" b="1" dirty="0">
              <a:solidFill>
                <a:schemeClr val="tx1">
                  <a:lumMod val="75000"/>
                  <a:lumOff val="25000"/>
                </a:schemeClr>
              </a:solidFill>
            </a:endParaRPr>
          </a:p>
        </p:txBody>
      </p:sp>
      <p:sp>
        <p:nvSpPr>
          <p:cNvPr id="2" name="Symbol zastępczy numeru slajdu 1">
            <a:extLst>
              <a:ext uri="{FF2B5EF4-FFF2-40B4-BE49-F238E27FC236}">
                <a16:creationId xmlns:a16="http://schemas.microsoft.com/office/drawing/2014/main" id="{8CCA0A68-FC22-422A-A897-9F9CA7AC3DB7}"/>
              </a:ext>
            </a:extLst>
          </p:cNvPr>
          <p:cNvSpPr>
            <a:spLocks noGrp="1"/>
          </p:cNvSpPr>
          <p:nvPr>
            <p:ph type="sldNum" sz="quarter" idx="12"/>
          </p:nvPr>
        </p:nvSpPr>
        <p:spPr/>
        <p:txBody>
          <a:bodyPr/>
          <a:lstStyle/>
          <a:p>
            <a:pPr>
              <a:defRPr/>
            </a:pPr>
            <a:fld id="{6CC9281A-217F-4492-A313-C4D4CB901DEA}" type="slidenum">
              <a:rPr lang="en-US" altLang="pl-PL" smtClean="0">
                <a:solidFill>
                  <a:schemeClr val="tx1">
                    <a:lumMod val="75000"/>
                    <a:lumOff val="25000"/>
                  </a:schemeClr>
                </a:solidFill>
              </a:rPr>
              <a:pPr>
                <a:defRPr/>
              </a:pPr>
              <a:t>15</a:t>
            </a:fld>
            <a:endParaRPr lang="en-US" altLang="pl-PL">
              <a:solidFill>
                <a:schemeClr val="tx1">
                  <a:lumMod val="75000"/>
                  <a:lumOff val="25000"/>
                </a:schemeClr>
              </a:solidFill>
            </a:endParaRPr>
          </a:p>
        </p:txBody>
      </p:sp>
      <p:sp>
        <p:nvSpPr>
          <p:cNvPr id="12" name="Prostokąt 11">
            <a:extLst>
              <a:ext uri="{FF2B5EF4-FFF2-40B4-BE49-F238E27FC236}">
                <a16:creationId xmlns:a16="http://schemas.microsoft.com/office/drawing/2014/main" id="{53975930-57C2-4ADB-9C80-8D7634C48453}"/>
              </a:ext>
            </a:extLst>
          </p:cNvPr>
          <p:cNvSpPr/>
          <p:nvPr/>
        </p:nvSpPr>
        <p:spPr>
          <a:xfrm>
            <a:off x="5087888" y="2592435"/>
            <a:ext cx="5960583" cy="2352952"/>
          </a:xfrm>
          <a:prstGeom prst="rect">
            <a:avLst/>
          </a:prstGeom>
        </p:spPr>
        <p:txBody>
          <a:bodyPr wrap="square">
            <a:spAutoFit/>
          </a:bodyPr>
          <a:lstStyle/>
          <a:p>
            <a:pPr>
              <a:lnSpc>
                <a:spcPct val="150000"/>
              </a:lnSpc>
            </a:pPr>
            <a:r>
              <a:rPr lang="en-GB" sz="2000" b="1" dirty="0">
                <a:solidFill>
                  <a:srgbClr val="FBA103"/>
                </a:solidFill>
              </a:rPr>
              <a:t>EACH FORM OF CONTACT REQUIRES PREPARATION FROM THE TRAINER. HE MUST BUILD TRUST AND COLLECT INFORMATION THAT WILL HELP WITH THE REAL EQUIVALENT NEEDS OF RECIPIENTS IN THE SCOPE OF PERFECTION.</a:t>
            </a:r>
            <a:endParaRPr lang="pl-PL" sz="2000" b="1" dirty="0">
              <a:solidFill>
                <a:srgbClr val="FBA103"/>
              </a:solidFill>
            </a:endParaRPr>
          </a:p>
        </p:txBody>
      </p:sp>
      <p:pic>
        <p:nvPicPr>
          <p:cNvPr id="13" name="Obraz 12">
            <a:extLst>
              <a:ext uri="{FF2B5EF4-FFF2-40B4-BE49-F238E27FC236}">
                <a16:creationId xmlns:a16="http://schemas.microsoft.com/office/drawing/2014/main" id="{130D59AB-5290-4028-AEF8-C3CD1597CE35}"/>
              </a:ext>
            </a:extLst>
          </p:cNvPr>
          <p:cNvPicPr preferRelativeResize="0">
            <a:picLocks/>
          </p:cNvPicPr>
          <p:nvPr/>
        </p:nvPicPr>
        <p:blipFill>
          <a:blip r:embed="rId4"/>
          <a:stretch>
            <a:fillRect/>
          </a:stretch>
        </p:blipFill>
        <p:spPr>
          <a:xfrm flipH="1">
            <a:off x="4555562" y="2276871"/>
            <a:ext cx="172286" cy="2952329"/>
          </a:xfrm>
          <a:prstGeom prst="rect">
            <a:avLst/>
          </a:prstGeom>
        </p:spPr>
      </p:pic>
    </p:spTree>
    <p:extLst>
      <p:ext uri="{BB962C8B-B14F-4D97-AF65-F5344CB8AC3E}">
        <p14:creationId xmlns:p14="http://schemas.microsoft.com/office/powerpoint/2010/main" val="311161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27EFB0E6-935C-4DB5-9ECD-AFEDE16D3A03}"/>
              </a:ext>
            </a:extLst>
          </p:cNvPr>
          <p:cNvSpPr txBox="1">
            <a:spLocks/>
          </p:cNvSpPr>
          <p:nvPr/>
        </p:nvSpPr>
        <p:spPr bwMode="auto">
          <a:xfrm>
            <a:off x="1199356" y="188913"/>
            <a:ext cx="10009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GB" altLang="pl-PL" sz="2800" b="1" dirty="0">
                <a:solidFill>
                  <a:schemeClr val="tx1">
                    <a:lumMod val="75000"/>
                    <a:lumOff val="25000"/>
                  </a:schemeClr>
                </a:solidFill>
              </a:rPr>
              <a:t>TOOLS USED TO COLLECT INFORMATION</a:t>
            </a:r>
            <a:endParaRPr lang="pl-PL" altLang="pl-PL" sz="2800" b="1" dirty="0">
              <a:solidFill>
                <a:schemeClr val="tx1">
                  <a:lumMod val="75000"/>
                  <a:lumOff val="25000"/>
                </a:schemeClr>
              </a:solidFill>
            </a:endParaRPr>
          </a:p>
        </p:txBody>
      </p:sp>
      <p:sp>
        <p:nvSpPr>
          <p:cNvPr id="2" name="Symbol zastępczy numeru slajdu 1">
            <a:extLst>
              <a:ext uri="{FF2B5EF4-FFF2-40B4-BE49-F238E27FC236}">
                <a16:creationId xmlns:a16="http://schemas.microsoft.com/office/drawing/2014/main" id="{CB54149B-88CA-4BCC-AED2-3534C43D069B}"/>
              </a:ext>
            </a:extLst>
          </p:cNvPr>
          <p:cNvSpPr>
            <a:spLocks noGrp="1"/>
          </p:cNvSpPr>
          <p:nvPr>
            <p:ph type="sldNum" sz="quarter" idx="12"/>
          </p:nvPr>
        </p:nvSpPr>
        <p:spPr/>
        <p:txBody>
          <a:bodyPr/>
          <a:lstStyle/>
          <a:p>
            <a:pPr>
              <a:defRPr/>
            </a:pPr>
            <a:fld id="{6CC9281A-217F-4492-A313-C4D4CB901DEA}" type="slidenum">
              <a:rPr lang="en-US" altLang="pl-PL" smtClean="0"/>
              <a:pPr>
                <a:defRPr/>
              </a:pPr>
              <a:t>16</a:t>
            </a:fld>
            <a:endParaRPr lang="en-US" altLang="pl-PL"/>
          </a:p>
        </p:txBody>
      </p:sp>
      <p:grpSp>
        <p:nvGrpSpPr>
          <p:cNvPr id="9" name="Grupa 8">
            <a:extLst>
              <a:ext uri="{FF2B5EF4-FFF2-40B4-BE49-F238E27FC236}">
                <a16:creationId xmlns:a16="http://schemas.microsoft.com/office/drawing/2014/main" id="{7E4C8501-6448-4634-A1CE-5F28A47C0910}"/>
              </a:ext>
            </a:extLst>
          </p:cNvPr>
          <p:cNvGrpSpPr/>
          <p:nvPr/>
        </p:nvGrpSpPr>
        <p:grpSpPr>
          <a:xfrm>
            <a:off x="2207568" y="1482898"/>
            <a:ext cx="7200800" cy="4178350"/>
            <a:chOff x="1119247" y="1441622"/>
            <a:chExt cx="6765121" cy="3925542"/>
          </a:xfrm>
        </p:grpSpPr>
        <p:grpSp>
          <p:nvGrpSpPr>
            <p:cNvPr id="10" name="Grupa 9">
              <a:extLst>
                <a:ext uri="{FF2B5EF4-FFF2-40B4-BE49-F238E27FC236}">
                  <a16:creationId xmlns:a16="http://schemas.microsoft.com/office/drawing/2014/main" id="{3FB50E7C-52BD-45C2-ACD9-602BD6AC3DCF}"/>
                </a:ext>
              </a:extLst>
            </p:cNvPr>
            <p:cNvGrpSpPr/>
            <p:nvPr/>
          </p:nvGrpSpPr>
          <p:grpSpPr>
            <a:xfrm>
              <a:off x="1119247" y="1448370"/>
              <a:ext cx="1746422" cy="3918794"/>
              <a:chOff x="-149552" y="1448370"/>
              <a:chExt cx="1746422" cy="3918794"/>
            </a:xfrm>
          </p:grpSpPr>
          <p:sp>
            <p:nvSpPr>
              <p:cNvPr id="27" name="Prostokąt 26">
                <a:extLst>
                  <a:ext uri="{FF2B5EF4-FFF2-40B4-BE49-F238E27FC236}">
                    <a16:creationId xmlns:a16="http://schemas.microsoft.com/office/drawing/2014/main" id="{EC344FCB-095B-4E8D-A2BB-A2C6BD3BAEA5}"/>
                  </a:ext>
                </a:extLst>
              </p:cNvPr>
              <p:cNvSpPr/>
              <p:nvPr/>
            </p:nvSpPr>
            <p:spPr>
              <a:xfrm>
                <a:off x="-149552" y="2189275"/>
                <a:ext cx="1746422" cy="2558853"/>
              </a:xfrm>
              <a:prstGeom prst="rect">
                <a:avLst/>
              </a:prstGeom>
              <a:solidFill>
                <a:srgbClr val="FFA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27">
                <a:extLst>
                  <a:ext uri="{FF2B5EF4-FFF2-40B4-BE49-F238E27FC236}">
                    <a16:creationId xmlns:a16="http://schemas.microsoft.com/office/drawing/2014/main" id="{1419F590-E4DF-491B-8132-8BA9AACD879C}"/>
                  </a:ext>
                </a:extLst>
              </p:cNvPr>
              <p:cNvSpPr/>
              <p:nvPr/>
            </p:nvSpPr>
            <p:spPr>
              <a:xfrm>
                <a:off x="-149552" y="1448370"/>
                <a:ext cx="1746422" cy="740905"/>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Trójkąt prostokątny 28">
                <a:extLst>
                  <a:ext uri="{FF2B5EF4-FFF2-40B4-BE49-F238E27FC236}">
                    <a16:creationId xmlns:a16="http://schemas.microsoft.com/office/drawing/2014/main" id="{ECF78AEB-AE31-425F-B564-25DF99A03B39}"/>
                  </a:ext>
                </a:extLst>
              </p:cNvPr>
              <p:cNvSpPr/>
              <p:nvPr/>
            </p:nvSpPr>
            <p:spPr>
              <a:xfrm rot="10800000">
                <a:off x="1213700" y="4748128"/>
                <a:ext cx="383169" cy="619036"/>
              </a:xfrm>
              <a:prstGeom prst="rtTriangle">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1" name="Prostokąt 10">
              <a:extLst>
                <a:ext uri="{FF2B5EF4-FFF2-40B4-BE49-F238E27FC236}">
                  <a16:creationId xmlns:a16="http://schemas.microsoft.com/office/drawing/2014/main" id="{96A8935A-DFF6-4A41-A754-3EF37372880D}"/>
                </a:ext>
              </a:extLst>
            </p:cNvPr>
            <p:cNvSpPr/>
            <p:nvPr/>
          </p:nvSpPr>
          <p:spPr>
            <a:xfrm>
              <a:off x="1416949" y="1653040"/>
              <a:ext cx="1151018" cy="318070"/>
            </a:xfrm>
            <a:prstGeom prst="rect">
              <a:avLst/>
            </a:prstGeom>
          </p:spPr>
          <p:txBody>
            <a:bodyPr wrap="none">
              <a:spAutoFit/>
            </a:bodyPr>
            <a:lstStyle/>
            <a:p>
              <a:pPr lvl="0" algn="ctr"/>
              <a:r>
                <a:rPr lang="pl-PL" sz="1600" b="1" dirty="0" err="1">
                  <a:solidFill>
                    <a:schemeClr val="bg1"/>
                  </a:solidFill>
                </a:rPr>
                <a:t>ORAL</a:t>
              </a:r>
              <a:r>
                <a:rPr lang="pl-PL" sz="1600" b="1" dirty="0">
                  <a:solidFill>
                    <a:schemeClr val="bg1"/>
                  </a:solidFill>
                </a:rPr>
                <a:t> FORM</a:t>
              </a:r>
              <a:endParaRPr lang="pl-PL" sz="1600" b="1" spc="50" dirty="0">
                <a:ln w="11430"/>
                <a:solidFill>
                  <a:schemeClr val="bg1"/>
                </a:solidFill>
                <a:effectLst>
                  <a:outerShdw blurRad="76200" dist="50800" dir="5400000" algn="tl" rotWithShape="0">
                    <a:srgbClr val="000000">
                      <a:alpha val="65000"/>
                    </a:srgbClr>
                  </a:outerShdw>
                </a:effectLst>
              </a:endParaRPr>
            </a:p>
          </p:txBody>
        </p:sp>
        <p:grpSp>
          <p:nvGrpSpPr>
            <p:cNvPr id="12" name="Grupa 11">
              <a:extLst>
                <a:ext uri="{FF2B5EF4-FFF2-40B4-BE49-F238E27FC236}">
                  <a16:creationId xmlns:a16="http://schemas.microsoft.com/office/drawing/2014/main" id="{A6295913-8F7F-4DB0-8F91-49E8B2B04935}"/>
                </a:ext>
              </a:extLst>
            </p:cNvPr>
            <p:cNvGrpSpPr/>
            <p:nvPr/>
          </p:nvGrpSpPr>
          <p:grpSpPr>
            <a:xfrm>
              <a:off x="3689674" y="1448370"/>
              <a:ext cx="1746422" cy="3918794"/>
              <a:chOff x="-149552" y="1448370"/>
              <a:chExt cx="1746422" cy="3918794"/>
            </a:xfrm>
          </p:grpSpPr>
          <p:sp>
            <p:nvSpPr>
              <p:cNvPr id="24" name="Prostokąt 23">
                <a:extLst>
                  <a:ext uri="{FF2B5EF4-FFF2-40B4-BE49-F238E27FC236}">
                    <a16:creationId xmlns:a16="http://schemas.microsoft.com/office/drawing/2014/main" id="{B53C706B-EAE8-4F0A-91F1-5EE04CA74BFF}"/>
                  </a:ext>
                </a:extLst>
              </p:cNvPr>
              <p:cNvSpPr/>
              <p:nvPr/>
            </p:nvSpPr>
            <p:spPr>
              <a:xfrm>
                <a:off x="-149552" y="2189275"/>
                <a:ext cx="1746422" cy="2558853"/>
              </a:xfrm>
              <a:prstGeom prst="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5" name="Prostokąt 24">
                <a:extLst>
                  <a:ext uri="{FF2B5EF4-FFF2-40B4-BE49-F238E27FC236}">
                    <a16:creationId xmlns:a16="http://schemas.microsoft.com/office/drawing/2014/main" id="{8A055B4C-9DF9-41F9-BD75-38309ABC83B1}"/>
                  </a:ext>
                </a:extLst>
              </p:cNvPr>
              <p:cNvSpPr/>
              <p:nvPr/>
            </p:nvSpPr>
            <p:spPr>
              <a:xfrm>
                <a:off x="-149552" y="1448370"/>
                <a:ext cx="1746422" cy="740905"/>
              </a:xfrm>
              <a:prstGeom prst="rect">
                <a:avLst/>
              </a:prstGeom>
              <a:solidFill>
                <a:srgbClr val="FFA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6" name="Trójkąt prostokątny 25">
                <a:extLst>
                  <a:ext uri="{FF2B5EF4-FFF2-40B4-BE49-F238E27FC236}">
                    <a16:creationId xmlns:a16="http://schemas.microsoft.com/office/drawing/2014/main" id="{B4C1BB54-599B-4122-889F-CC53B0E4E756}"/>
                  </a:ext>
                </a:extLst>
              </p:cNvPr>
              <p:cNvSpPr/>
              <p:nvPr/>
            </p:nvSpPr>
            <p:spPr>
              <a:xfrm rot="10800000">
                <a:off x="1213700" y="4748128"/>
                <a:ext cx="383169" cy="619036"/>
              </a:xfrm>
              <a:prstGeom prst="rtTriangle">
                <a:avLst/>
              </a:prstGeom>
              <a:solidFill>
                <a:srgbClr val="FFA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grpSp>
          <p:nvGrpSpPr>
            <p:cNvPr id="13" name="Grupa 12">
              <a:extLst>
                <a:ext uri="{FF2B5EF4-FFF2-40B4-BE49-F238E27FC236}">
                  <a16:creationId xmlns:a16="http://schemas.microsoft.com/office/drawing/2014/main" id="{368F0A94-B381-4971-A32A-A62FA35B8F76}"/>
                </a:ext>
              </a:extLst>
            </p:cNvPr>
            <p:cNvGrpSpPr/>
            <p:nvPr/>
          </p:nvGrpSpPr>
          <p:grpSpPr>
            <a:xfrm>
              <a:off x="6137946" y="1441622"/>
              <a:ext cx="1746422" cy="3918794"/>
              <a:chOff x="-149552" y="1448370"/>
              <a:chExt cx="1746422" cy="3918794"/>
            </a:xfrm>
          </p:grpSpPr>
          <p:sp>
            <p:nvSpPr>
              <p:cNvPr id="21" name="Prostokąt 20">
                <a:extLst>
                  <a:ext uri="{FF2B5EF4-FFF2-40B4-BE49-F238E27FC236}">
                    <a16:creationId xmlns:a16="http://schemas.microsoft.com/office/drawing/2014/main" id="{6FBB5E40-39EB-4454-B0B9-B52CD4EE8FA1}"/>
                  </a:ext>
                </a:extLst>
              </p:cNvPr>
              <p:cNvSpPr/>
              <p:nvPr/>
            </p:nvSpPr>
            <p:spPr>
              <a:xfrm>
                <a:off x="-149552" y="2189275"/>
                <a:ext cx="1746422" cy="2558853"/>
              </a:xfrm>
              <a:prstGeom prst="rect">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2" name="Prostokąt 21">
                <a:extLst>
                  <a:ext uri="{FF2B5EF4-FFF2-40B4-BE49-F238E27FC236}">
                    <a16:creationId xmlns:a16="http://schemas.microsoft.com/office/drawing/2014/main" id="{5A118A03-7AA7-4E2C-91D3-26F2A7121669}"/>
                  </a:ext>
                </a:extLst>
              </p:cNvPr>
              <p:cNvSpPr/>
              <p:nvPr/>
            </p:nvSpPr>
            <p:spPr>
              <a:xfrm>
                <a:off x="-149552" y="1448370"/>
                <a:ext cx="1746422" cy="740905"/>
              </a:xfrm>
              <a:prstGeom prst="rect">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3" name="Trójkąt prostokątny 22">
                <a:extLst>
                  <a:ext uri="{FF2B5EF4-FFF2-40B4-BE49-F238E27FC236}">
                    <a16:creationId xmlns:a16="http://schemas.microsoft.com/office/drawing/2014/main" id="{6911AB94-E71D-4019-8002-10D8D9F7087E}"/>
                  </a:ext>
                </a:extLst>
              </p:cNvPr>
              <p:cNvSpPr/>
              <p:nvPr/>
            </p:nvSpPr>
            <p:spPr>
              <a:xfrm rot="10800000">
                <a:off x="1213700" y="4748128"/>
                <a:ext cx="383169" cy="619036"/>
              </a:xfrm>
              <a:prstGeom prst="rtTriangle">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14" name="Prostokąt 13">
              <a:extLst>
                <a:ext uri="{FF2B5EF4-FFF2-40B4-BE49-F238E27FC236}">
                  <a16:creationId xmlns:a16="http://schemas.microsoft.com/office/drawing/2014/main" id="{258D70DF-CCD5-4F41-8CFA-6358E78E0AF0}"/>
                </a:ext>
              </a:extLst>
            </p:cNvPr>
            <p:cNvSpPr/>
            <p:nvPr/>
          </p:nvSpPr>
          <p:spPr>
            <a:xfrm>
              <a:off x="6304042" y="1568851"/>
              <a:ext cx="1430473" cy="549394"/>
            </a:xfrm>
            <a:prstGeom prst="rect">
              <a:avLst/>
            </a:prstGeom>
          </p:spPr>
          <p:txBody>
            <a:bodyPr wrap="none">
              <a:spAutoFit/>
            </a:bodyPr>
            <a:lstStyle/>
            <a:p>
              <a:pPr lvl="0" algn="ctr"/>
              <a:r>
                <a:rPr lang="pl-PL" sz="1600" b="1" spc="50" dirty="0" err="1">
                  <a:ln w="11430"/>
                  <a:solidFill>
                    <a:schemeClr val="bg1"/>
                  </a:solidFill>
                </a:rPr>
                <a:t>OBSERVATION</a:t>
              </a:r>
              <a:r>
                <a:rPr lang="pl-PL" sz="1600" b="1" spc="50" dirty="0">
                  <a:ln w="11430"/>
                  <a:solidFill>
                    <a:schemeClr val="bg1"/>
                  </a:solidFill>
                </a:rPr>
                <a:t> </a:t>
              </a:r>
            </a:p>
            <a:p>
              <a:pPr lvl="0" algn="ctr"/>
              <a:r>
                <a:rPr lang="pl-PL" sz="1600" b="1" spc="50" dirty="0">
                  <a:ln w="11430"/>
                  <a:solidFill>
                    <a:schemeClr val="bg1"/>
                  </a:solidFill>
                </a:rPr>
                <a:t>FORM</a:t>
              </a:r>
            </a:p>
          </p:txBody>
        </p:sp>
        <p:sp>
          <p:nvSpPr>
            <p:cNvPr id="15" name="Prostokąt 14">
              <a:extLst>
                <a:ext uri="{FF2B5EF4-FFF2-40B4-BE49-F238E27FC236}">
                  <a16:creationId xmlns:a16="http://schemas.microsoft.com/office/drawing/2014/main" id="{7FB818BB-8718-4012-848B-F000417FF87B}"/>
                </a:ext>
              </a:extLst>
            </p:cNvPr>
            <p:cNvSpPr/>
            <p:nvPr/>
          </p:nvSpPr>
          <p:spPr>
            <a:xfrm>
              <a:off x="3750760" y="1659788"/>
              <a:ext cx="1581075" cy="318070"/>
            </a:xfrm>
            <a:prstGeom prst="rect">
              <a:avLst/>
            </a:prstGeom>
          </p:spPr>
          <p:txBody>
            <a:bodyPr wrap="none">
              <a:spAutoFit/>
            </a:bodyPr>
            <a:lstStyle/>
            <a:p>
              <a:pPr lvl="0" algn="ctr"/>
              <a:r>
                <a:rPr lang="pl-PL" sz="1600" b="1" spc="50" dirty="0" err="1">
                  <a:ln w="11430"/>
                  <a:solidFill>
                    <a:schemeClr val="bg1"/>
                  </a:solidFill>
                </a:rPr>
                <a:t>WRITTEN</a:t>
              </a:r>
              <a:r>
                <a:rPr lang="pl-PL" sz="1600" b="1" spc="50" dirty="0">
                  <a:ln w="11430"/>
                  <a:solidFill>
                    <a:schemeClr val="bg1"/>
                  </a:solidFill>
                </a:rPr>
                <a:t> FORM </a:t>
              </a:r>
            </a:p>
          </p:txBody>
        </p:sp>
        <p:sp>
          <p:nvSpPr>
            <p:cNvPr id="17" name="Prostokąt 16">
              <a:extLst>
                <a:ext uri="{FF2B5EF4-FFF2-40B4-BE49-F238E27FC236}">
                  <a16:creationId xmlns:a16="http://schemas.microsoft.com/office/drawing/2014/main" id="{E976078D-F38C-4CC1-844F-72357E474350}"/>
                </a:ext>
              </a:extLst>
            </p:cNvPr>
            <p:cNvSpPr/>
            <p:nvPr/>
          </p:nvSpPr>
          <p:spPr>
            <a:xfrm>
              <a:off x="1243090" y="2728767"/>
              <a:ext cx="1430993" cy="1474689"/>
            </a:xfrm>
            <a:prstGeom prst="rect">
              <a:avLst/>
            </a:prstGeom>
          </p:spPr>
          <p:txBody>
            <a:bodyPr wrap="square">
              <a:spAutoFit/>
            </a:bodyPr>
            <a:lstStyle/>
            <a:p>
              <a:pPr lvl="0" algn="ctr"/>
              <a:r>
                <a:rPr lang="pl-PL" sz="1600" b="1" dirty="0" err="1">
                  <a:solidFill>
                    <a:schemeClr val="bg1"/>
                  </a:solidFill>
                </a:rPr>
                <a:t>Interviews</a:t>
              </a:r>
              <a:endParaRPr lang="pl-PL" sz="1600" b="1" dirty="0">
                <a:solidFill>
                  <a:schemeClr val="bg1"/>
                </a:solidFill>
              </a:endParaRPr>
            </a:p>
            <a:p>
              <a:pPr lvl="0" algn="ctr"/>
              <a:endParaRPr lang="pl-PL" sz="1600" b="1" dirty="0">
                <a:solidFill>
                  <a:schemeClr val="bg1"/>
                </a:solidFill>
              </a:endParaRPr>
            </a:p>
            <a:p>
              <a:pPr lvl="0" algn="ctr"/>
              <a:r>
                <a:rPr lang="pl-PL" sz="1600" b="1" dirty="0" err="1">
                  <a:solidFill>
                    <a:schemeClr val="bg1"/>
                  </a:solidFill>
                </a:rPr>
                <a:t>Conversations</a:t>
              </a:r>
              <a:r>
                <a:rPr lang="pl-PL" sz="1600" b="1" dirty="0">
                  <a:solidFill>
                    <a:schemeClr val="bg1"/>
                  </a:solidFill>
                </a:rPr>
                <a:t> with the </a:t>
              </a:r>
              <a:r>
                <a:rPr lang="pl-PL" sz="1600" b="1" dirty="0" err="1">
                  <a:solidFill>
                    <a:schemeClr val="bg1"/>
                  </a:solidFill>
                </a:rPr>
                <a:t>employer</a:t>
              </a:r>
              <a:r>
                <a:rPr lang="pl-PL" sz="1600" b="1" dirty="0">
                  <a:solidFill>
                    <a:schemeClr val="bg1"/>
                  </a:solidFill>
                </a:rPr>
                <a:t> and </a:t>
              </a:r>
              <a:r>
                <a:rPr lang="pl-PL" sz="1600" b="1" dirty="0" err="1">
                  <a:solidFill>
                    <a:schemeClr val="bg1"/>
                  </a:solidFill>
                </a:rPr>
                <a:t>employees</a:t>
              </a:r>
              <a:endParaRPr lang="pl-PL" sz="1600" b="1" dirty="0">
                <a:solidFill>
                  <a:schemeClr val="bg1"/>
                </a:solidFill>
              </a:endParaRPr>
            </a:p>
          </p:txBody>
        </p:sp>
        <p:sp>
          <p:nvSpPr>
            <p:cNvPr id="18" name="Prostokąt 17">
              <a:extLst>
                <a:ext uri="{FF2B5EF4-FFF2-40B4-BE49-F238E27FC236}">
                  <a16:creationId xmlns:a16="http://schemas.microsoft.com/office/drawing/2014/main" id="{FEB4FE46-7362-4436-B214-2F308BFBF122}"/>
                </a:ext>
              </a:extLst>
            </p:cNvPr>
            <p:cNvSpPr/>
            <p:nvPr/>
          </p:nvSpPr>
          <p:spPr>
            <a:xfrm>
              <a:off x="6227703" y="2864069"/>
              <a:ext cx="1589013" cy="520479"/>
            </a:xfrm>
            <a:prstGeom prst="rect">
              <a:avLst/>
            </a:prstGeom>
          </p:spPr>
          <p:txBody>
            <a:bodyPr wrap="square">
              <a:spAutoFit/>
            </a:bodyPr>
            <a:lstStyle/>
            <a:p>
              <a:pPr lvl="0" algn="ctr"/>
              <a:r>
                <a:rPr lang="pl-PL" sz="1500" b="1" dirty="0" err="1">
                  <a:solidFill>
                    <a:schemeClr val="bg1"/>
                  </a:solidFill>
                </a:rPr>
                <a:t>Observation</a:t>
              </a:r>
              <a:r>
                <a:rPr lang="pl-PL" sz="1500" b="1" dirty="0">
                  <a:solidFill>
                    <a:schemeClr val="bg1"/>
                  </a:solidFill>
                </a:rPr>
                <a:t> of a </a:t>
              </a:r>
              <a:r>
                <a:rPr lang="pl-PL" sz="1500" b="1" dirty="0" err="1">
                  <a:solidFill>
                    <a:schemeClr val="bg1"/>
                  </a:solidFill>
                </a:rPr>
                <a:t>job</a:t>
              </a:r>
              <a:r>
                <a:rPr lang="pl-PL" sz="1500" b="1" dirty="0">
                  <a:solidFill>
                    <a:schemeClr val="bg1"/>
                  </a:solidFill>
                </a:rPr>
                <a:t> post</a:t>
              </a:r>
            </a:p>
          </p:txBody>
        </p:sp>
        <p:cxnSp>
          <p:nvCxnSpPr>
            <p:cNvPr id="19" name="Łącznik prosty 18">
              <a:extLst>
                <a:ext uri="{FF2B5EF4-FFF2-40B4-BE49-F238E27FC236}">
                  <a16:creationId xmlns:a16="http://schemas.microsoft.com/office/drawing/2014/main" id="{BB40AAD2-1278-4B51-A272-D1479EBDFDFA}"/>
                </a:ext>
              </a:extLst>
            </p:cNvPr>
            <p:cNvCxnSpPr>
              <a:cxnSpLocks/>
            </p:cNvCxnSpPr>
            <p:nvPr/>
          </p:nvCxnSpPr>
          <p:spPr>
            <a:xfrm flipV="1">
              <a:off x="1362324" y="3140968"/>
              <a:ext cx="1224136" cy="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Łącznik prosty 19">
              <a:extLst>
                <a:ext uri="{FF2B5EF4-FFF2-40B4-BE49-F238E27FC236}">
                  <a16:creationId xmlns:a16="http://schemas.microsoft.com/office/drawing/2014/main" id="{27E13A13-D79C-4BB8-8D8B-BE51D05BA419}"/>
                </a:ext>
              </a:extLst>
            </p:cNvPr>
            <p:cNvCxnSpPr>
              <a:cxnSpLocks/>
            </p:cNvCxnSpPr>
            <p:nvPr/>
          </p:nvCxnSpPr>
          <p:spPr>
            <a:xfrm flipV="1">
              <a:off x="3959932" y="3154385"/>
              <a:ext cx="1224136" cy="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30" name="Prostokąt 29">
            <a:extLst>
              <a:ext uri="{FF2B5EF4-FFF2-40B4-BE49-F238E27FC236}">
                <a16:creationId xmlns:a16="http://schemas.microsoft.com/office/drawing/2014/main" id="{EE5A47C3-014A-4E91-8231-36241D4EBC0A}"/>
              </a:ext>
            </a:extLst>
          </p:cNvPr>
          <p:cNvSpPr/>
          <p:nvPr/>
        </p:nvSpPr>
        <p:spPr>
          <a:xfrm>
            <a:off x="994316" y="6021288"/>
            <a:ext cx="1274067" cy="523220"/>
          </a:xfrm>
          <a:prstGeom prst="rect">
            <a:avLst/>
          </a:prstGeom>
        </p:spPr>
        <p:txBody>
          <a:bodyPr wrap="none">
            <a:spAutoFit/>
          </a:bodyPr>
          <a:lstStyle/>
          <a:p>
            <a:r>
              <a:rPr lang="pl-PL" sz="1400" dirty="0">
                <a:solidFill>
                  <a:schemeClr val="tx1">
                    <a:lumMod val="85000"/>
                    <a:lumOff val="15000"/>
                  </a:schemeClr>
                </a:solidFill>
              </a:rPr>
              <a:t>PODCAST</a:t>
            </a:r>
          </a:p>
          <a:p>
            <a:r>
              <a:rPr lang="pl-PL" sz="1400" dirty="0" err="1">
                <a:solidFill>
                  <a:schemeClr val="tx1">
                    <a:lumMod val="85000"/>
                    <a:lumOff val="15000"/>
                  </a:schemeClr>
                </a:solidFill>
              </a:rPr>
              <a:t>Recording</a:t>
            </a:r>
            <a:r>
              <a:rPr lang="pl-PL" sz="1400" dirty="0">
                <a:solidFill>
                  <a:schemeClr val="tx1">
                    <a:lumMod val="85000"/>
                    <a:lumOff val="15000"/>
                  </a:schemeClr>
                </a:solidFill>
              </a:rPr>
              <a:t> no 1</a:t>
            </a:r>
          </a:p>
        </p:txBody>
      </p:sp>
      <p:pic>
        <p:nvPicPr>
          <p:cNvPr id="31" name="Obraz 30">
            <a:extLst>
              <a:ext uri="{FF2B5EF4-FFF2-40B4-BE49-F238E27FC236}">
                <a16:creationId xmlns:a16="http://schemas.microsoft.com/office/drawing/2014/main" id="{160D4F50-4B77-4AA0-A0B9-6E8771121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92" y="5987103"/>
            <a:ext cx="551218" cy="551809"/>
          </a:xfrm>
          <a:prstGeom prst="rect">
            <a:avLst/>
          </a:prstGeom>
        </p:spPr>
      </p:pic>
      <p:sp>
        <p:nvSpPr>
          <p:cNvPr id="32" name="Prostokąt 31">
            <a:extLst>
              <a:ext uri="{FF2B5EF4-FFF2-40B4-BE49-F238E27FC236}">
                <a16:creationId xmlns:a16="http://schemas.microsoft.com/office/drawing/2014/main" id="{CCCD26F1-4B88-4F44-A533-FE924CDD94D5}"/>
              </a:ext>
            </a:extLst>
          </p:cNvPr>
          <p:cNvSpPr/>
          <p:nvPr/>
        </p:nvSpPr>
        <p:spPr>
          <a:xfrm>
            <a:off x="5131474" y="2887776"/>
            <a:ext cx="1437060" cy="1015663"/>
          </a:xfrm>
          <a:prstGeom prst="rect">
            <a:avLst/>
          </a:prstGeom>
        </p:spPr>
        <p:txBody>
          <a:bodyPr wrap="none">
            <a:spAutoFit/>
          </a:bodyPr>
          <a:lstStyle/>
          <a:p>
            <a:pPr algn="ctr"/>
            <a:r>
              <a:rPr lang="pl-PL" sz="1500" b="1" dirty="0" err="1">
                <a:solidFill>
                  <a:schemeClr val="bg1"/>
                </a:solidFill>
              </a:rPr>
              <a:t>Questionnaires</a:t>
            </a:r>
            <a:r>
              <a:rPr lang="pl-PL" sz="1500" b="1" dirty="0">
                <a:solidFill>
                  <a:schemeClr val="bg1"/>
                </a:solidFill>
              </a:rPr>
              <a:t> </a:t>
            </a:r>
          </a:p>
          <a:p>
            <a:pPr algn="ctr"/>
            <a:endParaRPr lang="pl-PL" sz="1500" b="1" dirty="0">
              <a:solidFill>
                <a:schemeClr val="bg1"/>
              </a:solidFill>
            </a:endParaRPr>
          </a:p>
          <a:p>
            <a:pPr algn="ctr"/>
            <a:r>
              <a:rPr lang="pl-PL" sz="1500" b="1" dirty="0" err="1">
                <a:solidFill>
                  <a:schemeClr val="bg1"/>
                </a:solidFill>
              </a:rPr>
              <a:t>Tests</a:t>
            </a:r>
            <a:endParaRPr lang="pl-PL" sz="1500" b="1" dirty="0">
              <a:solidFill>
                <a:schemeClr val="bg1"/>
              </a:solidFill>
            </a:endParaRPr>
          </a:p>
          <a:p>
            <a:pPr lvl="0" algn="ctr"/>
            <a:endParaRPr lang="pl-PL" sz="1500" b="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Grafika 34">
            <a:extLst>
              <a:ext uri="{FF2B5EF4-FFF2-40B4-BE49-F238E27FC236}">
                <a16:creationId xmlns:a16="http://schemas.microsoft.com/office/drawing/2014/main" id="{F0316D84-4A39-430F-81BA-D2BE5D8892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15448" y="2797953"/>
            <a:ext cx="2071696" cy="2071696"/>
          </a:xfrm>
          <a:prstGeom prst="rect">
            <a:avLst/>
          </a:prstGeom>
        </p:spPr>
      </p:pic>
      <p:sp>
        <p:nvSpPr>
          <p:cNvPr id="5" name="Tytuł 1">
            <a:extLst>
              <a:ext uri="{FF2B5EF4-FFF2-40B4-BE49-F238E27FC236}">
                <a16:creationId xmlns:a16="http://schemas.microsoft.com/office/drawing/2014/main" id="{27EFB0E6-935C-4DB5-9ECD-AFEDE16D3A03}"/>
              </a:ext>
            </a:extLst>
          </p:cNvPr>
          <p:cNvSpPr txBox="1">
            <a:spLocks/>
          </p:cNvSpPr>
          <p:nvPr/>
        </p:nvSpPr>
        <p:spPr bwMode="auto">
          <a:xfrm>
            <a:off x="1199356" y="188913"/>
            <a:ext cx="10009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GB" altLang="pl-PL" sz="2800" b="1" dirty="0">
                <a:solidFill>
                  <a:schemeClr val="tx1">
                    <a:lumMod val="75000"/>
                    <a:lumOff val="25000"/>
                  </a:schemeClr>
                </a:solidFill>
              </a:rPr>
              <a:t>TOOLS USED TO COLLECT INFORMATION</a:t>
            </a:r>
            <a:endParaRPr lang="pl-PL" altLang="pl-PL" sz="2800" b="1" dirty="0">
              <a:solidFill>
                <a:schemeClr val="tx1">
                  <a:lumMod val="75000"/>
                  <a:lumOff val="25000"/>
                </a:schemeClr>
              </a:solidFill>
            </a:endParaRPr>
          </a:p>
        </p:txBody>
      </p:sp>
      <p:sp>
        <p:nvSpPr>
          <p:cNvPr id="2" name="Symbol zastępczy numeru slajdu 1">
            <a:extLst>
              <a:ext uri="{FF2B5EF4-FFF2-40B4-BE49-F238E27FC236}">
                <a16:creationId xmlns:a16="http://schemas.microsoft.com/office/drawing/2014/main" id="{CB54149B-88CA-4BCC-AED2-3534C43D069B}"/>
              </a:ext>
            </a:extLst>
          </p:cNvPr>
          <p:cNvSpPr>
            <a:spLocks noGrp="1"/>
          </p:cNvSpPr>
          <p:nvPr>
            <p:ph type="sldNum" sz="quarter" idx="12"/>
          </p:nvPr>
        </p:nvSpPr>
        <p:spPr/>
        <p:txBody>
          <a:bodyPr/>
          <a:lstStyle/>
          <a:p>
            <a:pPr>
              <a:defRPr/>
            </a:pPr>
            <a:fld id="{6CC9281A-217F-4492-A313-C4D4CB901DEA}" type="slidenum">
              <a:rPr lang="en-US" altLang="pl-PL" smtClean="0"/>
              <a:pPr>
                <a:defRPr/>
              </a:pPr>
              <a:t>17</a:t>
            </a:fld>
            <a:endParaRPr lang="en-US" altLang="pl-PL"/>
          </a:p>
        </p:txBody>
      </p:sp>
      <p:sp>
        <p:nvSpPr>
          <p:cNvPr id="33" name="Prostokąt 32">
            <a:extLst>
              <a:ext uri="{FF2B5EF4-FFF2-40B4-BE49-F238E27FC236}">
                <a16:creationId xmlns:a16="http://schemas.microsoft.com/office/drawing/2014/main" id="{BA3F8D0E-9EB3-458B-9109-3886BEBCA993}"/>
              </a:ext>
            </a:extLst>
          </p:cNvPr>
          <p:cNvSpPr/>
          <p:nvPr/>
        </p:nvSpPr>
        <p:spPr>
          <a:xfrm>
            <a:off x="5087889" y="2780928"/>
            <a:ext cx="5688632" cy="1891287"/>
          </a:xfrm>
          <a:prstGeom prst="rect">
            <a:avLst/>
          </a:prstGeom>
        </p:spPr>
        <p:txBody>
          <a:bodyPr wrap="square">
            <a:spAutoFit/>
          </a:bodyPr>
          <a:lstStyle/>
          <a:p>
            <a:pPr>
              <a:lnSpc>
                <a:spcPct val="150000"/>
              </a:lnSpc>
            </a:pPr>
            <a:r>
              <a:rPr lang="en-GB" sz="2000" b="1" dirty="0">
                <a:solidFill>
                  <a:srgbClr val="FBA103"/>
                </a:solidFill>
              </a:rPr>
              <a:t>SELECTION OF CONTACT FORM AND WAY OF COLLECTING INFORMATION CAN BE </a:t>
            </a:r>
            <a:r>
              <a:rPr lang="en-GB" sz="2000" b="1" dirty="0" err="1">
                <a:solidFill>
                  <a:srgbClr val="FBA103"/>
                </a:solidFill>
              </a:rPr>
              <a:t>VARIABLE,THEREFORE</a:t>
            </a:r>
            <a:r>
              <a:rPr lang="en-GB" sz="2000" b="1" dirty="0">
                <a:solidFill>
                  <a:srgbClr val="FBA103"/>
                </a:solidFill>
              </a:rPr>
              <a:t> IT REQUIRES  FLEXIBILITY FROM THE TRAINER.</a:t>
            </a:r>
            <a:endParaRPr lang="pl-PL" sz="2000" b="1" dirty="0">
              <a:solidFill>
                <a:srgbClr val="FBA103"/>
              </a:solidFill>
            </a:endParaRPr>
          </a:p>
        </p:txBody>
      </p:sp>
      <p:pic>
        <p:nvPicPr>
          <p:cNvPr id="34" name="Obraz 33">
            <a:extLst>
              <a:ext uri="{FF2B5EF4-FFF2-40B4-BE49-F238E27FC236}">
                <a16:creationId xmlns:a16="http://schemas.microsoft.com/office/drawing/2014/main" id="{1DFF2334-5FE7-4D20-A456-E1101C45C313}"/>
              </a:ext>
            </a:extLst>
          </p:cNvPr>
          <p:cNvPicPr preferRelativeResize="0">
            <a:picLocks/>
          </p:cNvPicPr>
          <p:nvPr/>
        </p:nvPicPr>
        <p:blipFill>
          <a:blip r:embed="rId4"/>
          <a:stretch>
            <a:fillRect/>
          </a:stretch>
        </p:blipFill>
        <p:spPr>
          <a:xfrm flipH="1">
            <a:off x="4555562" y="2276871"/>
            <a:ext cx="172286" cy="2952329"/>
          </a:xfrm>
          <a:prstGeom prst="rect">
            <a:avLst/>
          </a:prstGeom>
        </p:spPr>
      </p:pic>
    </p:spTree>
    <p:extLst>
      <p:ext uri="{BB962C8B-B14F-4D97-AF65-F5344CB8AC3E}">
        <p14:creationId xmlns:p14="http://schemas.microsoft.com/office/powerpoint/2010/main" val="1543726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a:extLst>
              <a:ext uri="{FF2B5EF4-FFF2-40B4-BE49-F238E27FC236}">
                <a16:creationId xmlns:a16="http://schemas.microsoft.com/office/drawing/2014/main" id="{038A2E70-2DA9-4F3E-BE92-079A37C0F288}"/>
              </a:ext>
            </a:extLst>
          </p:cNvPr>
          <p:cNvSpPr>
            <a:spLocks noGrp="1"/>
          </p:cNvSpPr>
          <p:nvPr>
            <p:ph type="title"/>
          </p:nvPr>
        </p:nvSpPr>
        <p:spPr>
          <a:xfrm>
            <a:off x="1919536" y="1296132"/>
            <a:ext cx="8784976" cy="861646"/>
          </a:xfrm>
        </p:spPr>
        <p:txBody>
          <a:bodyPr/>
          <a:lstStyle/>
          <a:p>
            <a:pPr algn="l">
              <a:spcAft>
                <a:spcPts val="600"/>
              </a:spcAft>
            </a:pPr>
            <a:r>
              <a:rPr lang="en-GB" sz="2000" b="1" dirty="0">
                <a:solidFill>
                  <a:srgbClr val="FBBE03"/>
                </a:solidFill>
              </a:rPr>
              <a:t>ONE OF THE MOST IMPORTANT FACTORS INFLUENCING THE GETTING RELIABLE FEEDBACK INFORMATION IS A WAY OF CHANGING QUESTIONS.</a:t>
            </a:r>
            <a:endParaRPr lang="pl-PL" sz="2000" b="1" dirty="0">
              <a:solidFill>
                <a:srgbClr val="FBBE03"/>
              </a:solidFill>
            </a:endParaRPr>
          </a:p>
        </p:txBody>
      </p:sp>
      <p:sp>
        <p:nvSpPr>
          <p:cNvPr id="3" name="Podtytuł 2">
            <a:extLst>
              <a:ext uri="{FF2B5EF4-FFF2-40B4-BE49-F238E27FC236}">
                <a16:creationId xmlns:a16="http://schemas.microsoft.com/office/drawing/2014/main" id="{C04E7D91-776F-4721-B11D-49B67F187057}"/>
              </a:ext>
            </a:extLst>
          </p:cNvPr>
          <p:cNvSpPr>
            <a:spLocks noGrp="1"/>
          </p:cNvSpPr>
          <p:nvPr>
            <p:ph idx="1"/>
          </p:nvPr>
        </p:nvSpPr>
        <p:spPr>
          <a:xfrm>
            <a:off x="3647708" y="2690983"/>
            <a:ext cx="6408732" cy="2466209"/>
          </a:xfrm>
        </p:spPr>
        <p:txBody>
          <a:bodyPr rtlCol="0" anchor="t">
            <a:noAutofit/>
          </a:bodyPr>
          <a:lstStyle/>
          <a:p>
            <a:pPr marL="0" indent="0">
              <a:lnSpc>
                <a:spcPct val="150000"/>
              </a:lnSpc>
              <a:spcAft>
                <a:spcPts val="600"/>
              </a:spcAft>
              <a:buClr>
                <a:schemeClr val="bg1"/>
              </a:buClr>
              <a:buNone/>
            </a:pPr>
            <a:r>
              <a:rPr lang="en-GB" sz="2000" b="1" dirty="0">
                <a:solidFill>
                  <a:schemeClr val="tx1">
                    <a:lumMod val="75000"/>
                    <a:lumOff val="25000"/>
                  </a:schemeClr>
                </a:solidFill>
              </a:rPr>
              <a:t>They can be:</a:t>
            </a:r>
          </a:p>
          <a:p>
            <a:pPr>
              <a:lnSpc>
                <a:spcPct val="150000"/>
              </a:lnSpc>
              <a:spcAft>
                <a:spcPts val="600"/>
              </a:spcAft>
              <a:buClr>
                <a:schemeClr val="bg1"/>
              </a:buClr>
              <a:buBlip>
                <a:blip r:embed="rId2"/>
              </a:buBlip>
            </a:pPr>
            <a:r>
              <a:rPr lang="en-GB" sz="2000" dirty="0">
                <a:solidFill>
                  <a:schemeClr val="tx1">
                    <a:lumMod val="75000"/>
                    <a:lumOff val="25000"/>
                  </a:schemeClr>
                </a:solidFill>
              </a:rPr>
              <a:t>OPEN - non-suggestive replies,</a:t>
            </a:r>
          </a:p>
          <a:p>
            <a:pPr>
              <a:lnSpc>
                <a:spcPct val="150000"/>
              </a:lnSpc>
              <a:spcAft>
                <a:spcPts val="600"/>
              </a:spcAft>
              <a:buClr>
                <a:schemeClr val="bg1"/>
              </a:buClr>
              <a:buBlip>
                <a:blip r:embed="rId2"/>
              </a:buBlip>
            </a:pPr>
            <a:r>
              <a:rPr lang="en-GB" sz="2000" dirty="0">
                <a:solidFill>
                  <a:schemeClr val="tx1">
                    <a:lumMod val="75000"/>
                    <a:lumOff val="25000"/>
                  </a:schemeClr>
                </a:solidFill>
              </a:rPr>
              <a:t>CLOSED - containing answers to choose from,</a:t>
            </a:r>
          </a:p>
          <a:p>
            <a:pPr>
              <a:lnSpc>
                <a:spcPct val="150000"/>
              </a:lnSpc>
              <a:spcAft>
                <a:spcPts val="600"/>
              </a:spcAft>
              <a:buClr>
                <a:schemeClr val="bg1"/>
              </a:buClr>
              <a:buBlip>
                <a:blip r:embed="rId2"/>
              </a:buBlip>
            </a:pPr>
            <a:r>
              <a:rPr lang="en-GB" sz="2000" dirty="0">
                <a:solidFill>
                  <a:schemeClr val="tx1">
                    <a:lumMod val="75000"/>
                    <a:lumOff val="25000"/>
                  </a:schemeClr>
                </a:solidFill>
              </a:rPr>
              <a:t>HALF-OPEN - in which both forms are present.</a:t>
            </a:r>
            <a:endParaRPr lang="pl-PL" sz="2000" dirty="0">
              <a:solidFill>
                <a:schemeClr val="tx1">
                  <a:lumMod val="75000"/>
                  <a:lumOff val="25000"/>
                </a:schemeClr>
              </a:solidFill>
            </a:endParaRPr>
          </a:p>
        </p:txBody>
      </p:sp>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088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800" b="1" dirty="0" err="1">
                <a:solidFill>
                  <a:schemeClr val="tx1">
                    <a:lumMod val="75000"/>
                    <a:lumOff val="25000"/>
                  </a:schemeClr>
                </a:solidFill>
              </a:rPr>
              <a:t>COLLECTING</a:t>
            </a:r>
            <a:r>
              <a:rPr lang="pl-PL" sz="2800" b="1" dirty="0">
                <a:solidFill>
                  <a:schemeClr val="tx1">
                    <a:lumMod val="75000"/>
                    <a:lumOff val="25000"/>
                  </a:schemeClr>
                </a:solidFill>
              </a:rPr>
              <a:t> INFORMATION</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18</a:t>
            </a:fld>
            <a:endParaRPr lang="en-US" altLang="pl-PL" dirty="0"/>
          </a:p>
        </p:txBody>
      </p:sp>
      <p:pic>
        <p:nvPicPr>
          <p:cNvPr id="12" name="Obraz 11">
            <a:extLst>
              <a:ext uri="{FF2B5EF4-FFF2-40B4-BE49-F238E27FC236}">
                <a16:creationId xmlns:a16="http://schemas.microsoft.com/office/drawing/2014/main" id="{1E134554-0A33-4DBE-8AD8-67F41A03C95E}"/>
              </a:ext>
            </a:extLst>
          </p:cNvPr>
          <p:cNvPicPr>
            <a:picLocks noChangeAspect="1"/>
          </p:cNvPicPr>
          <p:nvPr/>
        </p:nvPicPr>
        <p:blipFill>
          <a:blip r:embed="rId3"/>
          <a:stretch>
            <a:fillRect/>
          </a:stretch>
        </p:blipFill>
        <p:spPr>
          <a:xfrm flipH="1">
            <a:off x="3215680" y="2529136"/>
            <a:ext cx="144016" cy="2628123"/>
          </a:xfrm>
          <a:prstGeom prst="rect">
            <a:avLst/>
          </a:prstGeom>
        </p:spPr>
      </p:pic>
    </p:spTree>
    <p:extLst>
      <p:ext uri="{BB962C8B-B14F-4D97-AF65-F5344CB8AC3E}">
        <p14:creationId xmlns:p14="http://schemas.microsoft.com/office/powerpoint/2010/main" val="1743102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088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800" b="1" dirty="0">
                <a:solidFill>
                  <a:schemeClr val="tx1">
                    <a:lumMod val="75000"/>
                    <a:lumOff val="25000"/>
                  </a:schemeClr>
                </a:solidFill>
              </a:rPr>
              <a:t>TOOLS FOR DIAGNOSIS OF TRAINING NEEDS</a:t>
            </a:r>
            <a:endParaRPr lang="pl-PL" sz="2800" b="1" dirty="0">
              <a:solidFill>
                <a:schemeClr val="tx1">
                  <a:lumMod val="75000"/>
                  <a:lumOff val="25000"/>
                </a:schemeClr>
              </a:solidFill>
            </a:endParaRP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19</a:t>
            </a:fld>
            <a:endParaRPr lang="en-US" altLang="pl-PL" dirty="0"/>
          </a:p>
        </p:txBody>
      </p:sp>
      <p:sp>
        <p:nvSpPr>
          <p:cNvPr id="15" name="Prostokąt 14">
            <a:extLst>
              <a:ext uri="{FF2B5EF4-FFF2-40B4-BE49-F238E27FC236}">
                <a16:creationId xmlns:a16="http://schemas.microsoft.com/office/drawing/2014/main" id="{BA15D7CD-D759-48FB-8032-65C52EE9EFB1}"/>
              </a:ext>
            </a:extLst>
          </p:cNvPr>
          <p:cNvSpPr/>
          <p:nvPr/>
        </p:nvSpPr>
        <p:spPr>
          <a:xfrm>
            <a:off x="1270274" y="3284984"/>
            <a:ext cx="5152172" cy="2206600"/>
          </a:xfrm>
          <a:prstGeom prst="rect">
            <a:avLst/>
          </a:prstGeom>
          <a:solidFill>
            <a:srgbClr val="FFA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Trójkąt prostokątny 16">
            <a:extLst>
              <a:ext uri="{FF2B5EF4-FFF2-40B4-BE49-F238E27FC236}">
                <a16:creationId xmlns:a16="http://schemas.microsoft.com/office/drawing/2014/main" id="{E240920D-3AD2-4A62-BF94-DC2A9A7CD1F1}"/>
              </a:ext>
            </a:extLst>
          </p:cNvPr>
          <p:cNvSpPr/>
          <p:nvPr/>
        </p:nvSpPr>
        <p:spPr>
          <a:xfrm rot="13500000">
            <a:off x="6191613" y="4234936"/>
            <a:ext cx="461665" cy="461665"/>
          </a:xfrm>
          <a:prstGeom prst="rtTriangle">
            <a:avLst/>
          </a:prstGeom>
          <a:solidFill>
            <a:srgbClr val="FFA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extLst>
              <a:ext uri="{FF2B5EF4-FFF2-40B4-BE49-F238E27FC236}">
                <a16:creationId xmlns:a16="http://schemas.microsoft.com/office/drawing/2014/main" id="{A6BF8D0D-F3F0-4A2A-B07C-376B9E608D4E}"/>
              </a:ext>
            </a:extLst>
          </p:cNvPr>
          <p:cNvSpPr/>
          <p:nvPr/>
        </p:nvSpPr>
        <p:spPr>
          <a:xfrm>
            <a:off x="6975807" y="1844824"/>
            <a:ext cx="3440673" cy="3672408"/>
          </a:xfrm>
          <a:prstGeom prst="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rostokąt 18">
            <a:extLst>
              <a:ext uri="{FF2B5EF4-FFF2-40B4-BE49-F238E27FC236}">
                <a16:creationId xmlns:a16="http://schemas.microsoft.com/office/drawing/2014/main" id="{46386DBB-0901-4F07-8CF9-01781A7A3340}"/>
              </a:ext>
            </a:extLst>
          </p:cNvPr>
          <p:cNvSpPr/>
          <p:nvPr/>
        </p:nvSpPr>
        <p:spPr>
          <a:xfrm>
            <a:off x="1526128" y="3994971"/>
            <a:ext cx="4640463" cy="830997"/>
          </a:xfrm>
          <a:prstGeom prst="rect">
            <a:avLst/>
          </a:prstGeom>
        </p:spPr>
        <p:txBody>
          <a:bodyPr wrap="square">
            <a:spAutoFit/>
          </a:bodyPr>
          <a:lstStyle/>
          <a:p>
            <a:pPr>
              <a:defRPr/>
            </a:pPr>
            <a:r>
              <a:rPr lang="pl-PL" sz="1600" b="1" dirty="0" err="1">
                <a:solidFill>
                  <a:schemeClr val="bg1"/>
                </a:solidFill>
              </a:rPr>
              <a:t>SHOULD</a:t>
            </a:r>
            <a:r>
              <a:rPr lang="pl-PL" sz="1600" b="1" dirty="0">
                <a:solidFill>
                  <a:schemeClr val="bg1"/>
                </a:solidFill>
              </a:rPr>
              <a:t> </a:t>
            </a:r>
            <a:r>
              <a:rPr lang="pl-PL" sz="1600" b="1" dirty="0" err="1">
                <a:solidFill>
                  <a:schemeClr val="bg1"/>
                </a:solidFill>
              </a:rPr>
              <a:t>HAVE</a:t>
            </a:r>
            <a:r>
              <a:rPr lang="pl-PL" sz="1600" b="1" dirty="0">
                <a:solidFill>
                  <a:schemeClr val="bg1"/>
                </a:solidFill>
              </a:rPr>
              <a:t> A </a:t>
            </a:r>
            <a:r>
              <a:rPr lang="pl-PL" sz="1600" b="1" dirty="0" err="1">
                <a:solidFill>
                  <a:schemeClr val="bg1"/>
                </a:solidFill>
              </a:rPr>
              <a:t>SPECIFIC</a:t>
            </a:r>
            <a:r>
              <a:rPr lang="pl-PL" sz="1600" b="1" dirty="0">
                <a:solidFill>
                  <a:schemeClr val="bg1"/>
                </a:solidFill>
              </a:rPr>
              <a:t> </a:t>
            </a:r>
            <a:r>
              <a:rPr lang="pl-PL" sz="1600" b="1" dirty="0" err="1">
                <a:solidFill>
                  <a:schemeClr val="bg1"/>
                </a:solidFill>
              </a:rPr>
              <a:t>CHARACTER</a:t>
            </a:r>
            <a:r>
              <a:rPr lang="pl-PL" sz="1600" b="1" dirty="0">
                <a:solidFill>
                  <a:schemeClr val="bg1"/>
                </a:solidFill>
              </a:rPr>
              <a:t> BUT THE </a:t>
            </a:r>
            <a:r>
              <a:rPr lang="pl-PL" sz="1600" b="1" dirty="0" err="1">
                <a:solidFill>
                  <a:schemeClr val="bg1"/>
                </a:solidFill>
              </a:rPr>
              <a:t>RESPONDENTS</a:t>
            </a:r>
            <a:r>
              <a:rPr lang="pl-PL" sz="1600" b="1" dirty="0">
                <a:solidFill>
                  <a:schemeClr val="bg1"/>
                </a:solidFill>
              </a:rPr>
              <a:t> </a:t>
            </a:r>
            <a:r>
              <a:rPr lang="pl-PL" sz="1600" b="1" dirty="0" err="1">
                <a:solidFill>
                  <a:schemeClr val="bg1"/>
                </a:solidFill>
              </a:rPr>
              <a:t>SHOULD</a:t>
            </a:r>
            <a:r>
              <a:rPr lang="pl-PL" sz="1600" b="1" dirty="0">
                <a:solidFill>
                  <a:schemeClr val="bg1"/>
                </a:solidFill>
              </a:rPr>
              <a:t> </a:t>
            </a:r>
            <a:r>
              <a:rPr lang="pl-PL" sz="1600" b="1" dirty="0" err="1">
                <a:solidFill>
                  <a:schemeClr val="bg1"/>
                </a:solidFill>
              </a:rPr>
              <a:t>HAVE</a:t>
            </a:r>
            <a:r>
              <a:rPr lang="pl-PL" sz="1600" b="1" dirty="0">
                <a:solidFill>
                  <a:schemeClr val="bg1"/>
                </a:solidFill>
              </a:rPr>
              <a:t> THE RIGHT TIME TO </a:t>
            </a:r>
            <a:r>
              <a:rPr lang="pl-PL" sz="1600" b="1" dirty="0" err="1">
                <a:solidFill>
                  <a:schemeClr val="bg1"/>
                </a:solidFill>
              </a:rPr>
              <a:t>THINK</a:t>
            </a:r>
            <a:r>
              <a:rPr lang="pl-PL" sz="1600" b="1" dirty="0">
                <a:solidFill>
                  <a:schemeClr val="bg1"/>
                </a:solidFill>
              </a:rPr>
              <a:t> AND TO </a:t>
            </a:r>
            <a:r>
              <a:rPr lang="pl-PL" sz="1600" b="1" dirty="0" err="1">
                <a:solidFill>
                  <a:schemeClr val="bg1"/>
                </a:solidFill>
              </a:rPr>
              <a:t>ADD</a:t>
            </a:r>
            <a:r>
              <a:rPr lang="pl-PL" sz="1600" b="1" dirty="0">
                <a:solidFill>
                  <a:schemeClr val="bg1"/>
                </a:solidFill>
              </a:rPr>
              <a:t> TO </a:t>
            </a:r>
            <a:r>
              <a:rPr lang="pl-PL" sz="1600" b="1" dirty="0" err="1">
                <a:solidFill>
                  <a:schemeClr val="bg1"/>
                </a:solidFill>
              </a:rPr>
              <a:t>THEIR</a:t>
            </a:r>
            <a:r>
              <a:rPr lang="pl-PL" sz="1600" b="1" dirty="0">
                <a:solidFill>
                  <a:schemeClr val="bg1"/>
                </a:solidFill>
              </a:rPr>
              <a:t> </a:t>
            </a:r>
            <a:r>
              <a:rPr lang="pl-PL" sz="1600" b="1" dirty="0" err="1">
                <a:solidFill>
                  <a:schemeClr val="bg1"/>
                </a:solidFill>
              </a:rPr>
              <a:t>OWN</a:t>
            </a:r>
            <a:r>
              <a:rPr lang="pl-PL" sz="1600" b="1" dirty="0">
                <a:solidFill>
                  <a:schemeClr val="bg1"/>
                </a:solidFill>
              </a:rPr>
              <a:t> </a:t>
            </a:r>
            <a:r>
              <a:rPr lang="pl-PL" sz="1600" b="1" dirty="0" err="1">
                <a:solidFill>
                  <a:schemeClr val="bg1"/>
                </a:solidFill>
              </a:rPr>
              <a:t>ANSWERS</a:t>
            </a:r>
            <a:endParaRPr lang="pl-PL" sz="1600" b="1" dirty="0">
              <a:solidFill>
                <a:schemeClr val="bg1"/>
              </a:solidFill>
            </a:endParaRPr>
          </a:p>
        </p:txBody>
      </p:sp>
      <p:sp>
        <p:nvSpPr>
          <p:cNvPr id="20" name="Prostokąt 19">
            <a:extLst>
              <a:ext uri="{FF2B5EF4-FFF2-40B4-BE49-F238E27FC236}">
                <a16:creationId xmlns:a16="http://schemas.microsoft.com/office/drawing/2014/main" id="{C8607120-DE04-48FE-8E45-81FD14260890}"/>
              </a:ext>
            </a:extLst>
          </p:cNvPr>
          <p:cNvSpPr/>
          <p:nvPr/>
        </p:nvSpPr>
        <p:spPr>
          <a:xfrm>
            <a:off x="7581130" y="2730112"/>
            <a:ext cx="2664296" cy="2062103"/>
          </a:xfrm>
          <a:prstGeom prst="rect">
            <a:avLst/>
          </a:prstGeom>
        </p:spPr>
        <p:txBody>
          <a:bodyPr wrap="square">
            <a:spAutoFit/>
          </a:bodyPr>
          <a:lstStyle/>
          <a:p>
            <a:pPr>
              <a:defRPr/>
            </a:pPr>
            <a:r>
              <a:rPr lang="pl-PL" sz="1600" b="1" dirty="0" err="1">
                <a:solidFill>
                  <a:schemeClr val="bg1"/>
                </a:solidFill>
              </a:rPr>
              <a:t>ONLY</a:t>
            </a:r>
            <a:r>
              <a:rPr lang="pl-PL" sz="1600" b="1" dirty="0">
                <a:solidFill>
                  <a:schemeClr val="bg1"/>
                </a:solidFill>
              </a:rPr>
              <a:t> THE RIGHT </a:t>
            </a:r>
            <a:r>
              <a:rPr lang="pl-PL" sz="1600" b="1" dirty="0" err="1">
                <a:solidFill>
                  <a:schemeClr val="bg1"/>
                </a:solidFill>
              </a:rPr>
              <a:t>COMMUNICATION</a:t>
            </a:r>
            <a:r>
              <a:rPr lang="pl-PL" sz="1600" b="1" dirty="0">
                <a:solidFill>
                  <a:schemeClr val="bg1"/>
                </a:solidFill>
              </a:rPr>
              <a:t> OF THE </a:t>
            </a:r>
            <a:r>
              <a:rPr lang="pl-PL" sz="1600" b="1" dirty="0" err="1">
                <a:solidFill>
                  <a:schemeClr val="bg1"/>
                </a:solidFill>
              </a:rPr>
              <a:t>TRAINER</a:t>
            </a:r>
            <a:r>
              <a:rPr lang="pl-PL" sz="1600" b="1" dirty="0">
                <a:solidFill>
                  <a:schemeClr val="bg1"/>
                </a:solidFill>
              </a:rPr>
              <a:t> WITH THE </a:t>
            </a:r>
            <a:r>
              <a:rPr lang="pl-PL" sz="1600" b="1" dirty="0" err="1">
                <a:solidFill>
                  <a:schemeClr val="bg1"/>
                </a:solidFill>
              </a:rPr>
              <a:t>RESEARCH</a:t>
            </a:r>
            <a:r>
              <a:rPr lang="pl-PL" sz="1600" b="1" dirty="0">
                <a:solidFill>
                  <a:schemeClr val="bg1"/>
                </a:solidFill>
              </a:rPr>
              <a:t> </a:t>
            </a:r>
            <a:r>
              <a:rPr lang="pl-PL" sz="1600" b="1" dirty="0" err="1">
                <a:solidFill>
                  <a:schemeClr val="bg1"/>
                </a:solidFill>
              </a:rPr>
              <a:t>PARTICIAPNTS</a:t>
            </a:r>
            <a:r>
              <a:rPr lang="pl-PL" sz="1600" b="1" dirty="0">
                <a:solidFill>
                  <a:schemeClr val="bg1"/>
                </a:solidFill>
              </a:rPr>
              <a:t> </a:t>
            </a:r>
            <a:r>
              <a:rPr lang="pl-PL" sz="1600" b="1" dirty="0" err="1">
                <a:solidFill>
                  <a:schemeClr val="bg1"/>
                </a:solidFill>
              </a:rPr>
              <a:t>E.G</a:t>
            </a:r>
            <a:r>
              <a:rPr lang="pl-PL" sz="1600" b="1" dirty="0">
                <a:solidFill>
                  <a:schemeClr val="bg1"/>
                </a:solidFill>
              </a:rPr>
              <a:t>. WITH THE </a:t>
            </a:r>
            <a:r>
              <a:rPr lang="pl-PL" sz="1600" b="1" dirty="0" err="1">
                <a:solidFill>
                  <a:schemeClr val="bg1"/>
                </a:solidFill>
              </a:rPr>
              <a:t>EMPLOYEES</a:t>
            </a:r>
            <a:r>
              <a:rPr lang="pl-PL" sz="1600" b="1" dirty="0">
                <a:solidFill>
                  <a:schemeClr val="bg1"/>
                </a:solidFill>
              </a:rPr>
              <a:t> OF </a:t>
            </a:r>
            <a:r>
              <a:rPr lang="pl-PL" sz="1600" b="1" dirty="0" err="1">
                <a:solidFill>
                  <a:schemeClr val="bg1"/>
                </a:solidFill>
              </a:rPr>
              <a:t>HOSPITALITY</a:t>
            </a:r>
            <a:r>
              <a:rPr lang="pl-PL" sz="1600" b="1" dirty="0">
                <a:solidFill>
                  <a:schemeClr val="bg1"/>
                </a:solidFill>
              </a:rPr>
              <a:t> </a:t>
            </a:r>
            <a:r>
              <a:rPr lang="pl-PL" sz="1600" b="1" dirty="0" err="1">
                <a:solidFill>
                  <a:schemeClr val="bg1"/>
                </a:solidFill>
              </a:rPr>
              <a:t>ESTABLISHMENTS</a:t>
            </a:r>
            <a:r>
              <a:rPr lang="pl-PL" sz="1600" b="1" dirty="0">
                <a:solidFill>
                  <a:schemeClr val="bg1"/>
                </a:solidFill>
              </a:rPr>
              <a:t> MAY </a:t>
            </a:r>
            <a:r>
              <a:rPr lang="pl-PL" sz="1600" b="1" dirty="0" err="1">
                <a:solidFill>
                  <a:schemeClr val="bg1"/>
                </a:solidFill>
              </a:rPr>
              <a:t>GIVE</a:t>
            </a:r>
            <a:r>
              <a:rPr lang="pl-PL" sz="1600" b="1" dirty="0">
                <a:solidFill>
                  <a:schemeClr val="bg1"/>
                </a:solidFill>
              </a:rPr>
              <a:t> </a:t>
            </a:r>
            <a:r>
              <a:rPr lang="pl-PL" sz="1600" b="1" dirty="0" err="1">
                <a:solidFill>
                  <a:schemeClr val="bg1"/>
                </a:solidFill>
              </a:rPr>
              <a:t>POSITIVE</a:t>
            </a:r>
            <a:r>
              <a:rPr lang="pl-PL" sz="1600" b="1" dirty="0">
                <a:solidFill>
                  <a:schemeClr val="bg1"/>
                </a:solidFill>
              </a:rPr>
              <a:t> </a:t>
            </a:r>
            <a:r>
              <a:rPr lang="pl-PL" sz="1600" b="1" dirty="0" err="1">
                <a:solidFill>
                  <a:schemeClr val="bg1"/>
                </a:solidFill>
              </a:rPr>
              <a:t>RESULTS</a:t>
            </a:r>
            <a:endParaRPr lang="pl-PL" sz="1600" b="1" dirty="0">
              <a:solidFill>
                <a:schemeClr val="bg1"/>
              </a:solidFill>
            </a:endParaRPr>
          </a:p>
        </p:txBody>
      </p:sp>
      <p:sp>
        <p:nvSpPr>
          <p:cNvPr id="21" name="Prostokąt 20">
            <a:extLst>
              <a:ext uri="{FF2B5EF4-FFF2-40B4-BE49-F238E27FC236}">
                <a16:creationId xmlns:a16="http://schemas.microsoft.com/office/drawing/2014/main" id="{0B723F10-ECF7-4233-8496-67FE60E6CCD2}"/>
              </a:ext>
            </a:extLst>
          </p:cNvPr>
          <p:cNvSpPr/>
          <p:nvPr/>
        </p:nvSpPr>
        <p:spPr>
          <a:xfrm>
            <a:off x="2723475" y="2287088"/>
            <a:ext cx="3224847" cy="769441"/>
          </a:xfrm>
          <a:prstGeom prst="rect">
            <a:avLst/>
          </a:prstGeom>
        </p:spPr>
        <p:txBody>
          <a:bodyPr wrap="square">
            <a:spAutoFit/>
          </a:bodyPr>
          <a:lstStyle/>
          <a:p>
            <a:r>
              <a:rPr lang="pl-PL" sz="2200" b="1" dirty="0" err="1">
                <a:solidFill>
                  <a:schemeClr val="tx1">
                    <a:lumMod val="75000"/>
                    <a:lumOff val="25000"/>
                  </a:schemeClr>
                </a:solidFill>
              </a:rPr>
              <a:t>CONVERSATIONS</a:t>
            </a:r>
            <a:r>
              <a:rPr lang="pl-PL" sz="2200" b="1" dirty="0">
                <a:solidFill>
                  <a:schemeClr val="tx1">
                    <a:lumMod val="75000"/>
                    <a:lumOff val="25000"/>
                  </a:schemeClr>
                </a:solidFill>
              </a:rPr>
              <a:t> </a:t>
            </a:r>
            <a:br>
              <a:rPr lang="pl-PL" sz="2200" b="1" dirty="0">
                <a:solidFill>
                  <a:schemeClr val="tx1">
                    <a:lumMod val="75000"/>
                    <a:lumOff val="25000"/>
                  </a:schemeClr>
                </a:solidFill>
              </a:rPr>
            </a:br>
            <a:r>
              <a:rPr lang="pl-PL" sz="2200" b="1" dirty="0">
                <a:solidFill>
                  <a:schemeClr val="tx1">
                    <a:lumMod val="75000"/>
                    <a:lumOff val="25000"/>
                  </a:schemeClr>
                </a:solidFill>
              </a:rPr>
              <a:t>AND </a:t>
            </a:r>
            <a:r>
              <a:rPr lang="pl-PL" sz="2200" b="1" dirty="0" err="1">
                <a:solidFill>
                  <a:schemeClr val="tx1">
                    <a:lumMod val="75000"/>
                    <a:lumOff val="25000"/>
                  </a:schemeClr>
                </a:solidFill>
              </a:rPr>
              <a:t>INTERVIEWS</a:t>
            </a:r>
            <a:endParaRPr lang="pl-PL" sz="2200" b="1" dirty="0">
              <a:solidFill>
                <a:schemeClr val="tx1">
                  <a:lumMod val="75000"/>
                  <a:lumOff val="25000"/>
                </a:schemeClr>
              </a:solidFill>
            </a:endParaRPr>
          </a:p>
        </p:txBody>
      </p:sp>
      <p:pic>
        <p:nvPicPr>
          <p:cNvPr id="22" name="Grafika 21">
            <a:extLst>
              <a:ext uri="{FF2B5EF4-FFF2-40B4-BE49-F238E27FC236}">
                <a16:creationId xmlns:a16="http://schemas.microsoft.com/office/drawing/2014/main" id="{FFA1B062-ADE8-4570-8DED-4856F0BF70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7283" y="2002601"/>
            <a:ext cx="922343" cy="922343"/>
          </a:xfrm>
          <a:prstGeom prst="rect">
            <a:avLst/>
          </a:prstGeom>
        </p:spPr>
      </p:pic>
      <p:sp>
        <p:nvSpPr>
          <p:cNvPr id="23" name="Trójkąt prostokątny 22">
            <a:extLst>
              <a:ext uri="{FF2B5EF4-FFF2-40B4-BE49-F238E27FC236}">
                <a16:creationId xmlns:a16="http://schemas.microsoft.com/office/drawing/2014/main" id="{9E452E88-0CEE-43C5-9F67-E830107A6AEF}"/>
              </a:ext>
            </a:extLst>
          </p:cNvPr>
          <p:cNvSpPr/>
          <p:nvPr/>
        </p:nvSpPr>
        <p:spPr>
          <a:xfrm rot="18863412">
            <a:off x="1800700" y="3020540"/>
            <a:ext cx="461665" cy="46166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Trójkąt prostokątny 23">
            <a:extLst>
              <a:ext uri="{FF2B5EF4-FFF2-40B4-BE49-F238E27FC236}">
                <a16:creationId xmlns:a16="http://schemas.microsoft.com/office/drawing/2014/main" id="{9DF72902-F026-4AC5-9EFE-394CAECC3C49}"/>
              </a:ext>
            </a:extLst>
          </p:cNvPr>
          <p:cNvSpPr/>
          <p:nvPr/>
        </p:nvSpPr>
        <p:spPr>
          <a:xfrm rot="13500000">
            <a:off x="6695670" y="4234935"/>
            <a:ext cx="461665" cy="46166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62227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a:extLst>
              <a:ext uri="{FF2B5EF4-FFF2-40B4-BE49-F238E27FC236}">
                <a16:creationId xmlns:a16="http://schemas.microsoft.com/office/drawing/2014/main" id="{F2B4B0E6-6BA8-462B-9AD4-A5D14E664E1E}"/>
              </a:ext>
            </a:extLst>
          </p:cNvPr>
          <p:cNvSpPr>
            <a:spLocks noGrp="1"/>
          </p:cNvSpPr>
          <p:nvPr>
            <p:ph type="title"/>
          </p:nvPr>
        </p:nvSpPr>
        <p:spPr>
          <a:xfrm>
            <a:off x="1270695" y="188640"/>
            <a:ext cx="6049441" cy="566737"/>
          </a:xfrm>
        </p:spPr>
        <p:txBody>
          <a:bodyPr/>
          <a:lstStyle/>
          <a:p>
            <a:pPr algn="l"/>
            <a:r>
              <a:rPr lang="pl-PL" sz="2800" b="1" dirty="0" err="1">
                <a:solidFill>
                  <a:schemeClr val="tx1">
                    <a:lumMod val="75000"/>
                    <a:lumOff val="25000"/>
                  </a:schemeClr>
                </a:solidFill>
              </a:rPr>
              <a:t>WHAT</a:t>
            </a:r>
            <a:r>
              <a:rPr lang="pl-PL" sz="2800" b="1" dirty="0">
                <a:solidFill>
                  <a:schemeClr val="tx1">
                    <a:lumMod val="75000"/>
                    <a:lumOff val="25000"/>
                  </a:schemeClr>
                </a:solidFill>
              </a:rPr>
              <a:t> </a:t>
            </a:r>
            <a:r>
              <a:rPr lang="pl-PL" sz="2800" b="1" dirty="0" err="1">
                <a:solidFill>
                  <a:schemeClr val="tx1">
                    <a:lumMod val="75000"/>
                    <a:lumOff val="25000"/>
                  </a:schemeClr>
                </a:solidFill>
              </a:rPr>
              <a:t>IS</a:t>
            </a:r>
            <a:r>
              <a:rPr lang="pl-PL" sz="2800" b="1" dirty="0">
                <a:solidFill>
                  <a:schemeClr val="tx1">
                    <a:lumMod val="75000"/>
                    <a:lumOff val="25000"/>
                  </a:schemeClr>
                </a:solidFill>
              </a:rPr>
              <a:t> A </a:t>
            </a:r>
            <a:r>
              <a:rPr lang="pl-PL" sz="2800" b="1" dirty="0" err="1">
                <a:solidFill>
                  <a:schemeClr val="tx1">
                    <a:lumMod val="75000"/>
                    <a:lumOff val="25000"/>
                  </a:schemeClr>
                </a:solidFill>
              </a:rPr>
              <a:t>NEED</a:t>
            </a:r>
            <a:r>
              <a:rPr lang="pl-PL" sz="2800" b="1" dirty="0">
                <a:solidFill>
                  <a:schemeClr val="tx1">
                    <a:lumMod val="75000"/>
                    <a:lumOff val="25000"/>
                  </a:schemeClr>
                </a:solidFill>
              </a:rPr>
              <a:t>?</a:t>
            </a:r>
            <a:endParaRPr lang="pl-PL" sz="2800" dirty="0">
              <a:solidFill>
                <a:schemeClr val="tx1">
                  <a:lumMod val="75000"/>
                  <a:lumOff val="25000"/>
                </a:schemeClr>
              </a:solidFill>
            </a:endParaRPr>
          </a:p>
        </p:txBody>
      </p:sp>
      <p:sp>
        <p:nvSpPr>
          <p:cNvPr id="3" name="Symbol zastępczy numeru slajdu 2">
            <a:extLst>
              <a:ext uri="{FF2B5EF4-FFF2-40B4-BE49-F238E27FC236}">
                <a16:creationId xmlns:a16="http://schemas.microsoft.com/office/drawing/2014/main" id="{F40A418F-693B-40A7-886C-E13B006ACEB8}"/>
              </a:ext>
            </a:extLst>
          </p:cNvPr>
          <p:cNvSpPr>
            <a:spLocks noGrp="1"/>
          </p:cNvSpPr>
          <p:nvPr>
            <p:ph type="sldNum" sz="quarter" idx="12"/>
          </p:nvPr>
        </p:nvSpPr>
        <p:spPr/>
        <p:txBody>
          <a:bodyPr/>
          <a:lstStyle/>
          <a:p>
            <a:pPr>
              <a:defRPr/>
            </a:pPr>
            <a:fld id="{6CC9281A-217F-4492-A313-C4D4CB901DEA}" type="slidenum">
              <a:rPr lang="en-US" altLang="pl-PL" smtClean="0"/>
              <a:pPr>
                <a:defRPr/>
              </a:pPr>
              <a:t>2</a:t>
            </a:fld>
            <a:endParaRPr lang="en-US" altLang="pl-PL"/>
          </a:p>
        </p:txBody>
      </p:sp>
      <p:pic>
        <p:nvPicPr>
          <p:cNvPr id="7" name="Obraz 6">
            <a:extLst>
              <a:ext uri="{FF2B5EF4-FFF2-40B4-BE49-F238E27FC236}">
                <a16:creationId xmlns:a16="http://schemas.microsoft.com/office/drawing/2014/main" id="{C37DA67D-0EBA-471D-8F7D-21E489D7052E}"/>
              </a:ext>
            </a:extLst>
          </p:cNvPr>
          <p:cNvPicPr>
            <a:picLocks noChangeAspect="1"/>
          </p:cNvPicPr>
          <p:nvPr/>
        </p:nvPicPr>
        <p:blipFill rotWithShape="1">
          <a:blip r:embed="rId2">
            <a:extLst>
              <a:ext uri="{28A0092B-C50C-407E-A947-70E740481C1C}">
                <a14:useLocalDpi xmlns:a14="http://schemas.microsoft.com/office/drawing/2010/main" val="0"/>
              </a:ext>
            </a:extLst>
          </a:blip>
          <a:srcRect l="15842" t="1" r="22217" b="1"/>
          <a:stretch/>
        </p:blipFill>
        <p:spPr>
          <a:xfrm flipH="1">
            <a:off x="-1" y="1773870"/>
            <a:ext cx="5958650" cy="3959385"/>
          </a:xfrm>
          <a:prstGeom prst="rect">
            <a:avLst/>
          </a:prstGeom>
        </p:spPr>
      </p:pic>
      <p:sp>
        <p:nvSpPr>
          <p:cNvPr id="8" name="Prostokąt 7">
            <a:extLst>
              <a:ext uri="{FF2B5EF4-FFF2-40B4-BE49-F238E27FC236}">
                <a16:creationId xmlns:a16="http://schemas.microsoft.com/office/drawing/2014/main" id="{4D988EC2-BBAE-4004-8C57-62F653B7BFD6}"/>
              </a:ext>
            </a:extLst>
          </p:cNvPr>
          <p:cNvSpPr/>
          <p:nvPr/>
        </p:nvSpPr>
        <p:spPr>
          <a:xfrm>
            <a:off x="6402685" y="2492896"/>
            <a:ext cx="4968552" cy="707886"/>
          </a:xfrm>
          <a:prstGeom prst="rect">
            <a:avLst/>
          </a:prstGeom>
        </p:spPr>
        <p:txBody>
          <a:bodyPr wrap="square">
            <a:spAutoFit/>
          </a:bodyPr>
          <a:lstStyle/>
          <a:p>
            <a:r>
              <a:rPr lang="pl-PL" sz="2000" b="1" dirty="0">
                <a:solidFill>
                  <a:srgbClr val="FBBE03"/>
                </a:solidFill>
              </a:rPr>
              <a:t>A </a:t>
            </a:r>
            <a:r>
              <a:rPr lang="pl-PL" sz="2000" b="1" dirty="0" err="1">
                <a:solidFill>
                  <a:srgbClr val="FBBE03"/>
                </a:solidFill>
              </a:rPr>
              <a:t>NEED</a:t>
            </a:r>
            <a:r>
              <a:rPr lang="pl-PL" sz="2000" b="1" dirty="0">
                <a:solidFill>
                  <a:srgbClr val="FBBE03"/>
                </a:solidFill>
              </a:rPr>
              <a:t> </a:t>
            </a:r>
            <a:r>
              <a:rPr lang="pl-PL" sz="2000" b="1" dirty="0" err="1">
                <a:solidFill>
                  <a:srgbClr val="FBBE03"/>
                </a:solidFill>
              </a:rPr>
              <a:t>IS</a:t>
            </a:r>
            <a:r>
              <a:rPr lang="pl-PL" sz="2000" b="1" dirty="0">
                <a:solidFill>
                  <a:srgbClr val="FBBE03"/>
                </a:solidFill>
              </a:rPr>
              <a:t> A </a:t>
            </a:r>
            <a:r>
              <a:rPr lang="pl-PL" sz="2000" b="1" dirty="0" err="1">
                <a:solidFill>
                  <a:srgbClr val="FBBE03"/>
                </a:solidFill>
              </a:rPr>
              <a:t>TENDENCY</a:t>
            </a:r>
            <a:r>
              <a:rPr lang="pl-PL" sz="2000" b="1" dirty="0">
                <a:solidFill>
                  <a:srgbClr val="FBBE03"/>
                </a:solidFill>
              </a:rPr>
              <a:t> TO </a:t>
            </a:r>
            <a:r>
              <a:rPr lang="pl-PL" sz="2000" b="1" dirty="0" err="1">
                <a:solidFill>
                  <a:srgbClr val="FBBE03"/>
                </a:solidFill>
              </a:rPr>
              <a:t>POSSESS</a:t>
            </a:r>
            <a:r>
              <a:rPr lang="pl-PL" sz="2000" b="1" dirty="0">
                <a:solidFill>
                  <a:srgbClr val="FBBE03"/>
                </a:solidFill>
              </a:rPr>
              <a:t> AND </a:t>
            </a:r>
            <a:r>
              <a:rPr lang="pl-PL" sz="2000" b="1" dirty="0" err="1">
                <a:solidFill>
                  <a:srgbClr val="FBBE03"/>
                </a:solidFill>
              </a:rPr>
              <a:t>USE</a:t>
            </a:r>
            <a:r>
              <a:rPr lang="pl-PL" sz="2000" b="1" dirty="0">
                <a:solidFill>
                  <a:srgbClr val="FBBE03"/>
                </a:solidFill>
              </a:rPr>
              <a:t> A PRODUCT OR SERVICE </a:t>
            </a:r>
          </a:p>
        </p:txBody>
      </p:sp>
      <p:sp>
        <p:nvSpPr>
          <p:cNvPr id="11" name="Prostokąt 10">
            <a:extLst>
              <a:ext uri="{FF2B5EF4-FFF2-40B4-BE49-F238E27FC236}">
                <a16:creationId xmlns:a16="http://schemas.microsoft.com/office/drawing/2014/main" id="{C0F4E55B-B860-4DAC-8451-9208C197A411}"/>
              </a:ext>
            </a:extLst>
          </p:cNvPr>
          <p:cNvSpPr/>
          <p:nvPr/>
        </p:nvSpPr>
        <p:spPr>
          <a:xfrm>
            <a:off x="6401494" y="3429000"/>
            <a:ext cx="4968552" cy="1602746"/>
          </a:xfrm>
          <a:prstGeom prst="rect">
            <a:avLst/>
          </a:prstGeom>
        </p:spPr>
        <p:txBody>
          <a:bodyPr wrap="square">
            <a:spAutoFit/>
          </a:bodyPr>
          <a:lstStyle/>
          <a:p>
            <a:pPr>
              <a:lnSpc>
                <a:spcPts val="3000"/>
              </a:lnSpc>
            </a:pPr>
            <a:r>
              <a:rPr lang="en-GB" sz="2000" dirty="0">
                <a:solidFill>
                  <a:schemeClr val="tx1">
                    <a:lumMod val="75000"/>
                    <a:lumOff val="25000"/>
                  </a:schemeClr>
                </a:solidFill>
              </a:rPr>
              <a:t>Needs </a:t>
            </a:r>
            <a:r>
              <a:rPr lang="en-GB" sz="2000" dirty="0" err="1">
                <a:solidFill>
                  <a:schemeClr val="tx1">
                    <a:lumMod val="75000"/>
                    <a:lumOff val="25000"/>
                  </a:schemeClr>
                </a:solidFill>
              </a:rPr>
              <a:t>causeS</a:t>
            </a:r>
            <a:r>
              <a:rPr lang="en-GB" sz="2000" dirty="0">
                <a:solidFill>
                  <a:schemeClr val="tx1">
                    <a:lumMod val="75000"/>
                    <a:lumOff val="25000"/>
                  </a:schemeClr>
                </a:solidFill>
              </a:rPr>
              <a:t> motivation in people, that is, </a:t>
            </a:r>
            <a:br>
              <a:rPr lang="pl-PL" sz="2000" dirty="0">
                <a:solidFill>
                  <a:schemeClr val="tx1">
                    <a:lumMod val="75000"/>
                    <a:lumOff val="25000"/>
                  </a:schemeClr>
                </a:solidFill>
              </a:rPr>
            </a:br>
            <a:r>
              <a:rPr lang="en-GB" sz="2000" dirty="0">
                <a:solidFill>
                  <a:schemeClr val="tx1">
                    <a:lumMod val="75000"/>
                    <a:lumOff val="25000"/>
                  </a:schemeClr>
                </a:solidFill>
              </a:rPr>
              <a:t>a state of readiness to take a specific action, e.g. the desire to acquire new qualifications through participation in training.</a:t>
            </a:r>
            <a:endParaRPr lang="pl-PL" sz="2000" dirty="0">
              <a:solidFill>
                <a:schemeClr val="tx1">
                  <a:lumMod val="75000"/>
                  <a:lumOff val="25000"/>
                </a:schemeClr>
              </a:solidFill>
            </a:endParaRPr>
          </a:p>
        </p:txBody>
      </p:sp>
      <p:pic>
        <p:nvPicPr>
          <p:cNvPr id="13" name="Obraz 12">
            <a:extLst>
              <a:ext uri="{FF2B5EF4-FFF2-40B4-BE49-F238E27FC236}">
                <a16:creationId xmlns:a16="http://schemas.microsoft.com/office/drawing/2014/main" id="{815CD7ED-9EA2-47E6-BEC3-C37A10D60648}"/>
              </a:ext>
            </a:extLst>
          </p:cNvPr>
          <p:cNvPicPr>
            <a:picLocks noChangeAspect="1"/>
          </p:cNvPicPr>
          <p:nvPr/>
        </p:nvPicPr>
        <p:blipFill>
          <a:blip r:embed="rId3"/>
          <a:stretch>
            <a:fillRect/>
          </a:stretch>
        </p:blipFill>
        <p:spPr>
          <a:xfrm flipH="1">
            <a:off x="5958650" y="1773871"/>
            <a:ext cx="234498" cy="395938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27EFB0E6-935C-4DB5-9ECD-AFEDE16D3A03}"/>
              </a:ext>
            </a:extLst>
          </p:cNvPr>
          <p:cNvSpPr txBox="1">
            <a:spLocks/>
          </p:cNvSpPr>
          <p:nvPr/>
        </p:nvSpPr>
        <p:spPr bwMode="auto">
          <a:xfrm>
            <a:off x="1199356" y="188913"/>
            <a:ext cx="10009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800" b="1" dirty="0">
                <a:solidFill>
                  <a:schemeClr val="tx1">
                    <a:lumMod val="75000"/>
                    <a:lumOff val="25000"/>
                  </a:schemeClr>
                </a:solidFill>
              </a:rPr>
              <a:t>TOOLS </a:t>
            </a:r>
            <a:r>
              <a:rPr lang="pl-PL" altLang="pl-PL" sz="2800" b="1" dirty="0" err="1">
                <a:solidFill>
                  <a:schemeClr val="tx1">
                    <a:lumMod val="75000"/>
                    <a:lumOff val="25000"/>
                  </a:schemeClr>
                </a:solidFill>
              </a:rPr>
              <a:t>USED</a:t>
            </a:r>
            <a:r>
              <a:rPr lang="pl-PL" altLang="pl-PL" sz="2800" b="1" dirty="0">
                <a:solidFill>
                  <a:schemeClr val="tx1">
                    <a:lumMod val="75000"/>
                    <a:lumOff val="25000"/>
                  </a:schemeClr>
                </a:solidFill>
              </a:rPr>
              <a:t> TO </a:t>
            </a:r>
            <a:r>
              <a:rPr lang="pl-PL" altLang="pl-PL" sz="2800" b="1" dirty="0" err="1">
                <a:solidFill>
                  <a:schemeClr val="tx1">
                    <a:lumMod val="75000"/>
                    <a:lumOff val="25000"/>
                  </a:schemeClr>
                </a:solidFill>
              </a:rPr>
              <a:t>COLLECT</a:t>
            </a:r>
            <a:r>
              <a:rPr lang="pl-PL" altLang="pl-PL" sz="2800" b="1" dirty="0">
                <a:solidFill>
                  <a:schemeClr val="tx1">
                    <a:lumMod val="75000"/>
                    <a:lumOff val="25000"/>
                  </a:schemeClr>
                </a:solidFill>
              </a:rPr>
              <a:t> INFORMATION</a:t>
            </a:r>
          </a:p>
        </p:txBody>
      </p:sp>
      <p:sp>
        <p:nvSpPr>
          <p:cNvPr id="2" name="Symbol zastępczy numeru slajdu 1">
            <a:extLst>
              <a:ext uri="{FF2B5EF4-FFF2-40B4-BE49-F238E27FC236}">
                <a16:creationId xmlns:a16="http://schemas.microsoft.com/office/drawing/2014/main" id="{CB54149B-88CA-4BCC-AED2-3534C43D069B}"/>
              </a:ext>
            </a:extLst>
          </p:cNvPr>
          <p:cNvSpPr>
            <a:spLocks noGrp="1"/>
          </p:cNvSpPr>
          <p:nvPr>
            <p:ph type="sldNum" sz="quarter" idx="12"/>
          </p:nvPr>
        </p:nvSpPr>
        <p:spPr/>
        <p:txBody>
          <a:bodyPr/>
          <a:lstStyle/>
          <a:p>
            <a:pPr>
              <a:defRPr/>
            </a:pPr>
            <a:fld id="{6CC9281A-217F-4492-A313-C4D4CB901DEA}" type="slidenum">
              <a:rPr lang="en-US" altLang="pl-PL" smtClean="0"/>
              <a:pPr>
                <a:defRPr/>
              </a:pPr>
              <a:t>20</a:t>
            </a:fld>
            <a:endParaRPr lang="en-US" altLang="pl-PL"/>
          </a:p>
        </p:txBody>
      </p:sp>
      <p:pic>
        <p:nvPicPr>
          <p:cNvPr id="34" name="Obraz 33">
            <a:extLst>
              <a:ext uri="{FF2B5EF4-FFF2-40B4-BE49-F238E27FC236}">
                <a16:creationId xmlns:a16="http://schemas.microsoft.com/office/drawing/2014/main" id="{1DFF2334-5FE7-4D20-A456-E1101C45C313}"/>
              </a:ext>
            </a:extLst>
          </p:cNvPr>
          <p:cNvPicPr preferRelativeResize="0">
            <a:picLocks/>
          </p:cNvPicPr>
          <p:nvPr/>
        </p:nvPicPr>
        <p:blipFill>
          <a:blip r:embed="rId2"/>
          <a:stretch>
            <a:fillRect/>
          </a:stretch>
        </p:blipFill>
        <p:spPr>
          <a:xfrm flipH="1">
            <a:off x="3719736" y="2492896"/>
            <a:ext cx="144016" cy="2882669"/>
          </a:xfrm>
          <a:prstGeom prst="rect">
            <a:avLst/>
          </a:prstGeom>
        </p:spPr>
      </p:pic>
      <p:pic>
        <p:nvPicPr>
          <p:cNvPr id="7" name="Grafika 6">
            <a:extLst>
              <a:ext uri="{FF2B5EF4-FFF2-40B4-BE49-F238E27FC236}">
                <a16:creationId xmlns:a16="http://schemas.microsoft.com/office/drawing/2014/main" id="{ACC0CC87-9E49-4E2E-A805-FC2DB5C5AC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5480" y="3055681"/>
            <a:ext cx="1632130" cy="1632130"/>
          </a:xfrm>
          <a:prstGeom prst="rect">
            <a:avLst/>
          </a:prstGeom>
        </p:spPr>
      </p:pic>
      <p:sp>
        <p:nvSpPr>
          <p:cNvPr id="8" name="Tytuł 1">
            <a:extLst>
              <a:ext uri="{FF2B5EF4-FFF2-40B4-BE49-F238E27FC236}">
                <a16:creationId xmlns:a16="http://schemas.microsoft.com/office/drawing/2014/main" id="{E3533F9C-DE9C-4792-875F-4A2812F68BE2}"/>
              </a:ext>
            </a:extLst>
          </p:cNvPr>
          <p:cNvSpPr>
            <a:spLocks noGrp="1"/>
          </p:cNvSpPr>
          <p:nvPr>
            <p:ph type="title"/>
          </p:nvPr>
        </p:nvSpPr>
        <p:spPr>
          <a:xfrm>
            <a:off x="2059087" y="1316217"/>
            <a:ext cx="7704856" cy="861646"/>
          </a:xfrm>
        </p:spPr>
        <p:txBody>
          <a:bodyPr/>
          <a:lstStyle/>
          <a:p>
            <a:pPr algn="l">
              <a:spcAft>
                <a:spcPts val="1200"/>
              </a:spcAft>
              <a:defRPr/>
            </a:pPr>
            <a:r>
              <a:rPr lang="en-GB" sz="2000" b="1" dirty="0">
                <a:solidFill>
                  <a:srgbClr val="FFAC06"/>
                </a:solidFill>
              </a:rPr>
              <a:t>QUESTIONS ASKED FOR INTERVIEWS SHOULD ALWAYS BE OPEN AND MAY APPLY TO:</a:t>
            </a:r>
            <a:endParaRPr lang="pl-PL" sz="2000" b="1" dirty="0">
              <a:solidFill>
                <a:srgbClr val="FFAC06"/>
              </a:solidFill>
            </a:endParaRPr>
          </a:p>
        </p:txBody>
      </p:sp>
      <p:sp>
        <p:nvSpPr>
          <p:cNvPr id="9" name="Prostokąt 8">
            <a:extLst>
              <a:ext uri="{FF2B5EF4-FFF2-40B4-BE49-F238E27FC236}">
                <a16:creationId xmlns:a16="http://schemas.microsoft.com/office/drawing/2014/main" id="{91D571DA-BE5E-4A7B-A804-F0A70AA726DE}"/>
              </a:ext>
            </a:extLst>
          </p:cNvPr>
          <p:cNvSpPr/>
          <p:nvPr/>
        </p:nvSpPr>
        <p:spPr>
          <a:xfrm>
            <a:off x="4262665" y="2582272"/>
            <a:ext cx="6552728" cy="2821285"/>
          </a:xfrm>
          <a:prstGeom prst="rect">
            <a:avLst/>
          </a:prstGeom>
        </p:spPr>
        <p:txBody>
          <a:bodyPr wrap="square">
            <a:spAutoFit/>
          </a:bodyPr>
          <a:lstStyle/>
          <a:p>
            <a:pPr marL="285750" indent="-285750">
              <a:spcAft>
                <a:spcPts val="800"/>
              </a:spcAft>
              <a:buBlip>
                <a:blip r:embed="rId5"/>
              </a:buBlip>
              <a:defRPr/>
            </a:pPr>
            <a:r>
              <a:rPr lang="pl-PL" dirty="0">
                <a:solidFill>
                  <a:schemeClr val="tx1">
                    <a:lumMod val="75000"/>
                    <a:lumOff val="25000"/>
                  </a:schemeClr>
                </a:solidFill>
              </a:rPr>
              <a:t>b</a:t>
            </a:r>
            <a:r>
              <a:rPr lang="en-GB" dirty="0" err="1">
                <a:solidFill>
                  <a:schemeClr val="tx1">
                    <a:lumMod val="75000"/>
                    <a:lumOff val="25000"/>
                  </a:schemeClr>
                </a:solidFill>
              </a:rPr>
              <a:t>ehaviours</a:t>
            </a:r>
            <a:r>
              <a:rPr lang="en-GB" dirty="0">
                <a:solidFill>
                  <a:schemeClr val="tx1">
                    <a:lumMod val="75000"/>
                    <a:lumOff val="25000"/>
                  </a:schemeClr>
                </a:solidFill>
              </a:rPr>
              <a:t>, activities and respondents 'experiences related to their own and other employees' professional development,</a:t>
            </a:r>
          </a:p>
          <a:p>
            <a:pPr marL="285750" indent="-285750">
              <a:spcAft>
                <a:spcPts val="800"/>
              </a:spcAft>
              <a:buBlip>
                <a:blip r:embed="rId5"/>
              </a:buBlip>
              <a:defRPr/>
            </a:pPr>
            <a:r>
              <a:rPr lang="en-GB" dirty="0">
                <a:solidFill>
                  <a:schemeClr val="tx1">
                    <a:lumMod val="75000"/>
                    <a:lumOff val="25000"/>
                  </a:schemeClr>
                </a:solidFill>
              </a:rPr>
              <a:t>opinions and values of the subject about professional preparation,</a:t>
            </a:r>
          </a:p>
          <a:p>
            <a:pPr marL="285750" indent="-285750">
              <a:spcAft>
                <a:spcPts val="800"/>
              </a:spcAft>
              <a:buBlip>
                <a:blip r:embed="rId5"/>
              </a:buBlip>
              <a:defRPr/>
            </a:pPr>
            <a:r>
              <a:rPr lang="en-GB" dirty="0">
                <a:solidFill>
                  <a:schemeClr val="tx1">
                    <a:lumMod val="75000"/>
                    <a:lumOff val="25000"/>
                  </a:schemeClr>
                </a:solidFill>
              </a:rPr>
              <a:t>emotional reactions in everyday situations,</a:t>
            </a:r>
          </a:p>
          <a:p>
            <a:pPr marL="285750" indent="-285750">
              <a:spcAft>
                <a:spcPts val="800"/>
              </a:spcAft>
              <a:buBlip>
                <a:blip r:embed="rId5"/>
              </a:buBlip>
              <a:defRPr/>
            </a:pPr>
            <a:r>
              <a:rPr lang="en-GB" dirty="0">
                <a:solidFill>
                  <a:schemeClr val="tx1">
                    <a:lumMod val="75000"/>
                    <a:lumOff val="25000"/>
                  </a:schemeClr>
                </a:solidFill>
              </a:rPr>
              <a:t>impressions related to sensory experiences,</a:t>
            </a:r>
          </a:p>
          <a:p>
            <a:pPr marL="285750" indent="-285750">
              <a:spcAft>
                <a:spcPts val="800"/>
              </a:spcAft>
              <a:buBlip>
                <a:blip r:embed="rId5"/>
              </a:buBlip>
              <a:defRPr/>
            </a:pPr>
            <a:r>
              <a:rPr lang="en-GB" dirty="0">
                <a:solidFill>
                  <a:schemeClr val="tx1">
                    <a:lumMod val="75000"/>
                    <a:lumOff val="25000"/>
                  </a:schemeClr>
                </a:solidFill>
              </a:rPr>
              <a:t>knowledge about training needs, their possession or absence,</a:t>
            </a:r>
          </a:p>
          <a:p>
            <a:pPr marL="285750" indent="-285750">
              <a:spcAft>
                <a:spcPts val="800"/>
              </a:spcAft>
              <a:buBlip>
                <a:blip r:embed="rId5"/>
              </a:buBlip>
              <a:defRPr/>
            </a:pPr>
            <a:r>
              <a:rPr lang="en-GB" dirty="0">
                <a:solidFill>
                  <a:schemeClr val="tx1">
                    <a:lumMod val="75000"/>
                    <a:lumOff val="25000"/>
                  </a:schemeClr>
                </a:solidFill>
              </a:rPr>
              <a:t>respondent's metrics.</a:t>
            </a:r>
            <a:endParaRPr lang="pl-PL" dirty="0">
              <a:solidFill>
                <a:schemeClr val="tx1">
                  <a:lumMod val="75000"/>
                  <a:lumOff val="25000"/>
                </a:schemeClr>
              </a:solidFill>
            </a:endParaRPr>
          </a:p>
        </p:txBody>
      </p:sp>
      <p:sp>
        <p:nvSpPr>
          <p:cNvPr id="21" name="Prostokąt 20">
            <a:extLst>
              <a:ext uri="{FF2B5EF4-FFF2-40B4-BE49-F238E27FC236}">
                <a16:creationId xmlns:a16="http://schemas.microsoft.com/office/drawing/2014/main" id="{5331F5FB-CE32-4EB9-9996-7155DCC06F30}"/>
              </a:ext>
            </a:extLst>
          </p:cNvPr>
          <p:cNvSpPr/>
          <p:nvPr/>
        </p:nvSpPr>
        <p:spPr>
          <a:xfrm>
            <a:off x="983432" y="4863680"/>
            <a:ext cx="2520280" cy="646331"/>
          </a:xfrm>
          <a:prstGeom prst="rect">
            <a:avLst/>
          </a:prstGeom>
        </p:spPr>
        <p:txBody>
          <a:bodyPr wrap="square">
            <a:spAutoFit/>
          </a:bodyPr>
          <a:lstStyle/>
          <a:p>
            <a:pPr algn="ctr"/>
            <a:r>
              <a:rPr lang="pl-PL" b="1" dirty="0" err="1">
                <a:solidFill>
                  <a:schemeClr val="tx1">
                    <a:lumMod val="75000"/>
                    <a:lumOff val="25000"/>
                  </a:schemeClr>
                </a:solidFill>
              </a:rPr>
              <a:t>CONVERSATIONS</a:t>
            </a:r>
            <a:r>
              <a:rPr lang="pl-PL" b="1" dirty="0">
                <a:solidFill>
                  <a:schemeClr val="tx1">
                    <a:lumMod val="75000"/>
                    <a:lumOff val="25000"/>
                  </a:schemeClr>
                </a:solidFill>
              </a:rPr>
              <a:t> AND </a:t>
            </a:r>
            <a:r>
              <a:rPr lang="pl-PL" b="1" dirty="0" err="1">
                <a:solidFill>
                  <a:schemeClr val="tx1">
                    <a:lumMod val="75000"/>
                    <a:lumOff val="25000"/>
                  </a:schemeClr>
                </a:solidFill>
              </a:rPr>
              <a:t>INTERVIEWS</a:t>
            </a:r>
            <a:endParaRPr lang="pl-PL" b="1" dirty="0">
              <a:solidFill>
                <a:schemeClr val="tx1">
                  <a:lumMod val="75000"/>
                  <a:lumOff val="25000"/>
                </a:schemeClr>
              </a:solidFill>
            </a:endParaRPr>
          </a:p>
        </p:txBody>
      </p:sp>
    </p:spTree>
    <p:extLst>
      <p:ext uri="{BB962C8B-B14F-4D97-AF65-F5344CB8AC3E}">
        <p14:creationId xmlns:p14="http://schemas.microsoft.com/office/powerpoint/2010/main" val="3806543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rostokąt 35">
            <a:extLst>
              <a:ext uri="{FF2B5EF4-FFF2-40B4-BE49-F238E27FC236}">
                <a16:creationId xmlns:a16="http://schemas.microsoft.com/office/drawing/2014/main" id="{65B2004D-959C-4C43-8410-EC4CB8F99428}"/>
              </a:ext>
            </a:extLst>
          </p:cNvPr>
          <p:cNvSpPr/>
          <p:nvPr/>
        </p:nvSpPr>
        <p:spPr>
          <a:xfrm>
            <a:off x="6975806" y="1863114"/>
            <a:ext cx="3440673" cy="3625236"/>
          </a:xfrm>
          <a:prstGeom prst="rect">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Trójkąt prostokątny 26">
            <a:extLst>
              <a:ext uri="{FF2B5EF4-FFF2-40B4-BE49-F238E27FC236}">
                <a16:creationId xmlns:a16="http://schemas.microsoft.com/office/drawing/2014/main" id="{4B6AB9C6-A99D-49D2-98BC-B62E59AA54E9}"/>
              </a:ext>
            </a:extLst>
          </p:cNvPr>
          <p:cNvSpPr/>
          <p:nvPr/>
        </p:nvSpPr>
        <p:spPr>
          <a:xfrm rot="13500000">
            <a:off x="6174149" y="4238200"/>
            <a:ext cx="461665" cy="461665"/>
          </a:xfrm>
          <a:prstGeom prst="rtTriangle">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rostokąt 25">
            <a:extLst>
              <a:ext uri="{FF2B5EF4-FFF2-40B4-BE49-F238E27FC236}">
                <a16:creationId xmlns:a16="http://schemas.microsoft.com/office/drawing/2014/main" id="{74442587-B7D3-4D32-9ECC-858FB38186F4}"/>
              </a:ext>
            </a:extLst>
          </p:cNvPr>
          <p:cNvSpPr/>
          <p:nvPr/>
        </p:nvSpPr>
        <p:spPr>
          <a:xfrm>
            <a:off x="1270273" y="3284983"/>
            <a:ext cx="5147302" cy="2203367"/>
          </a:xfrm>
          <a:prstGeom prst="rect">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5" name="Grafika 24">
            <a:extLst>
              <a:ext uri="{FF2B5EF4-FFF2-40B4-BE49-F238E27FC236}">
                <a16:creationId xmlns:a16="http://schemas.microsoft.com/office/drawing/2014/main" id="{D6AC1A4B-16BF-4820-9D16-16D31F8789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9873" y="2061562"/>
            <a:ext cx="703161" cy="897455"/>
          </a:xfrm>
          <a:prstGeom prst="rect">
            <a:avLst/>
          </a:prstGeom>
        </p:spPr>
      </p:pic>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088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800" b="1" dirty="0">
                <a:solidFill>
                  <a:schemeClr val="tx1">
                    <a:lumMod val="75000"/>
                    <a:lumOff val="25000"/>
                  </a:schemeClr>
                </a:solidFill>
              </a:rPr>
              <a:t>TOOLS FOR DIAGNOSIS OF TRAINING NEEDS</a:t>
            </a:r>
            <a:endParaRPr lang="pl-PL" sz="2800" b="1" dirty="0">
              <a:solidFill>
                <a:schemeClr val="tx1">
                  <a:lumMod val="75000"/>
                  <a:lumOff val="25000"/>
                </a:schemeClr>
              </a:solidFill>
            </a:endParaRP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21</a:t>
            </a:fld>
            <a:endParaRPr lang="en-US" altLang="pl-PL" dirty="0"/>
          </a:p>
        </p:txBody>
      </p:sp>
      <p:sp>
        <p:nvSpPr>
          <p:cNvPr id="19" name="Prostokąt 18">
            <a:extLst>
              <a:ext uri="{FF2B5EF4-FFF2-40B4-BE49-F238E27FC236}">
                <a16:creationId xmlns:a16="http://schemas.microsoft.com/office/drawing/2014/main" id="{46386DBB-0901-4F07-8CF9-01781A7A3340}"/>
              </a:ext>
            </a:extLst>
          </p:cNvPr>
          <p:cNvSpPr/>
          <p:nvPr/>
        </p:nvSpPr>
        <p:spPr>
          <a:xfrm>
            <a:off x="1547859" y="4072392"/>
            <a:ext cx="3345736" cy="830997"/>
          </a:xfrm>
          <a:prstGeom prst="rect">
            <a:avLst/>
          </a:prstGeom>
        </p:spPr>
        <p:txBody>
          <a:bodyPr wrap="square">
            <a:spAutoFit/>
          </a:bodyPr>
          <a:lstStyle/>
          <a:p>
            <a:r>
              <a:rPr lang="en-GB" sz="1600" b="1" dirty="0">
                <a:solidFill>
                  <a:schemeClr val="bg1"/>
                </a:solidFill>
              </a:rPr>
              <a:t>BELONG TO A CONVENIENT AND WIDE ACCEPTED FORMAT OF COLLECTING  INFORMATION</a:t>
            </a:r>
            <a:endParaRPr lang="pl-PL" sz="1600" b="1" dirty="0">
              <a:solidFill>
                <a:schemeClr val="bg1"/>
              </a:solidFill>
            </a:endParaRPr>
          </a:p>
        </p:txBody>
      </p:sp>
      <p:sp>
        <p:nvSpPr>
          <p:cNvPr id="21" name="Prostokąt 20">
            <a:extLst>
              <a:ext uri="{FF2B5EF4-FFF2-40B4-BE49-F238E27FC236}">
                <a16:creationId xmlns:a16="http://schemas.microsoft.com/office/drawing/2014/main" id="{0B723F10-ECF7-4233-8496-67FE60E6CCD2}"/>
              </a:ext>
            </a:extLst>
          </p:cNvPr>
          <p:cNvSpPr/>
          <p:nvPr/>
        </p:nvSpPr>
        <p:spPr>
          <a:xfrm>
            <a:off x="2629949" y="2589784"/>
            <a:ext cx="3224847" cy="430887"/>
          </a:xfrm>
          <a:prstGeom prst="rect">
            <a:avLst/>
          </a:prstGeom>
        </p:spPr>
        <p:txBody>
          <a:bodyPr wrap="square">
            <a:spAutoFit/>
          </a:bodyPr>
          <a:lstStyle/>
          <a:p>
            <a:r>
              <a:rPr lang="pl-PL" sz="2200" b="1" dirty="0" err="1">
                <a:solidFill>
                  <a:schemeClr val="tx1">
                    <a:lumMod val="75000"/>
                    <a:lumOff val="25000"/>
                  </a:schemeClr>
                </a:solidFill>
              </a:rPr>
              <a:t>QUESTIONNAIRES</a:t>
            </a:r>
            <a:endParaRPr lang="pl-PL" sz="2200" b="1" dirty="0">
              <a:solidFill>
                <a:schemeClr val="tx1">
                  <a:lumMod val="75000"/>
                  <a:lumOff val="25000"/>
                </a:schemeClr>
              </a:solidFill>
            </a:endParaRPr>
          </a:p>
        </p:txBody>
      </p:sp>
      <p:sp>
        <p:nvSpPr>
          <p:cNvPr id="23" name="Trójkąt prostokątny 22">
            <a:extLst>
              <a:ext uri="{FF2B5EF4-FFF2-40B4-BE49-F238E27FC236}">
                <a16:creationId xmlns:a16="http://schemas.microsoft.com/office/drawing/2014/main" id="{9E452E88-0CEE-43C5-9F67-E830107A6AEF}"/>
              </a:ext>
            </a:extLst>
          </p:cNvPr>
          <p:cNvSpPr/>
          <p:nvPr/>
        </p:nvSpPr>
        <p:spPr>
          <a:xfrm rot="18863412">
            <a:off x="1800700" y="3020540"/>
            <a:ext cx="461665" cy="46166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Trójkąt prostokątny 23">
            <a:extLst>
              <a:ext uri="{FF2B5EF4-FFF2-40B4-BE49-F238E27FC236}">
                <a16:creationId xmlns:a16="http://schemas.microsoft.com/office/drawing/2014/main" id="{9DF72902-F026-4AC5-9EFE-394CAECC3C49}"/>
              </a:ext>
            </a:extLst>
          </p:cNvPr>
          <p:cNvSpPr/>
          <p:nvPr/>
        </p:nvSpPr>
        <p:spPr>
          <a:xfrm rot="13500000">
            <a:off x="6695670" y="4234935"/>
            <a:ext cx="461665" cy="46166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33">
            <a:extLst>
              <a:ext uri="{FF2B5EF4-FFF2-40B4-BE49-F238E27FC236}">
                <a16:creationId xmlns:a16="http://schemas.microsoft.com/office/drawing/2014/main" id="{1E190F27-EC59-4274-9D6B-FDAB0C3A14CB}"/>
              </a:ext>
            </a:extLst>
          </p:cNvPr>
          <p:cNvSpPr/>
          <p:nvPr/>
        </p:nvSpPr>
        <p:spPr>
          <a:xfrm>
            <a:off x="7581130" y="2730112"/>
            <a:ext cx="2619326" cy="2308324"/>
          </a:xfrm>
          <a:prstGeom prst="rect">
            <a:avLst/>
          </a:prstGeom>
        </p:spPr>
        <p:txBody>
          <a:bodyPr wrap="square">
            <a:spAutoFit/>
          </a:bodyPr>
          <a:lstStyle/>
          <a:p>
            <a:r>
              <a:rPr lang="en-GB" sz="1600" b="1" dirty="0">
                <a:solidFill>
                  <a:schemeClr val="bg1"/>
                </a:solidFill>
              </a:rPr>
              <a:t>The questionnaires consist of </a:t>
            </a:r>
            <a:r>
              <a:rPr lang="en-GB" sz="3200" b="1" dirty="0">
                <a:solidFill>
                  <a:schemeClr val="bg1"/>
                </a:solidFill>
              </a:rPr>
              <a:t>3 </a:t>
            </a:r>
            <a:r>
              <a:rPr lang="en-GB" sz="1600" b="1" dirty="0">
                <a:solidFill>
                  <a:schemeClr val="bg1"/>
                </a:solidFill>
              </a:rPr>
              <a:t>parts:</a:t>
            </a:r>
          </a:p>
          <a:p>
            <a:endParaRPr lang="en-GB" sz="1600" b="1" dirty="0">
              <a:solidFill>
                <a:schemeClr val="bg1"/>
              </a:solidFill>
            </a:endParaRPr>
          </a:p>
          <a:p>
            <a:pPr marL="285750" indent="-285750">
              <a:buBlip>
                <a:blip r:embed="rId5"/>
              </a:buBlip>
            </a:pPr>
            <a:r>
              <a:rPr lang="en-GB" sz="1600" b="1" dirty="0">
                <a:solidFill>
                  <a:schemeClr val="bg1"/>
                </a:solidFill>
              </a:rPr>
              <a:t>INITIAL (introductory)</a:t>
            </a:r>
          </a:p>
          <a:p>
            <a:pPr marL="285750" indent="-285750">
              <a:buBlip>
                <a:blip r:embed="rId5"/>
              </a:buBlip>
            </a:pPr>
            <a:endParaRPr lang="en-GB" sz="1600" b="1" dirty="0">
              <a:solidFill>
                <a:schemeClr val="bg1"/>
              </a:solidFill>
            </a:endParaRPr>
          </a:p>
          <a:p>
            <a:pPr marL="285750" indent="-285750">
              <a:buBlip>
                <a:blip r:embed="rId5"/>
              </a:buBlip>
            </a:pPr>
            <a:r>
              <a:rPr lang="en-GB" sz="1600" b="1" dirty="0">
                <a:solidFill>
                  <a:schemeClr val="bg1"/>
                </a:solidFill>
              </a:rPr>
              <a:t>ESSENTIAL</a:t>
            </a:r>
          </a:p>
          <a:p>
            <a:pPr marL="285750" indent="-285750">
              <a:buBlip>
                <a:blip r:embed="rId5"/>
              </a:buBlip>
            </a:pPr>
            <a:endParaRPr lang="en-GB" sz="1600" b="1" dirty="0">
              <a:solidFill>
                <a:schemeClr val="bg1"/>
              </a:solidFill>
            </a:endParaRPr>
          </a:p>
          <a:p>
            <a:pPr marL="285750" indent="-285750">
              <a:buBlip>
                <a:blip r:embed="rId5"/>
              </a:buBlip>
            </a:pPr>
            <a:r>
              <a:rPr lang="en-GB" sz="1600" b="1" dirty="0">
                <a:solidFill>
                  <a:schemeClr val="bg1"/>
                </a:solidFill>
              </a:rPr>
              <a:t>FINAL</a:t>
            </a:r>
          </a:p>
        </p:txBody>
      </p:sp>
    </p:spTree>
    <p:extLst>
      <p:ext uri="{BB962C8B-B14F-4D97-AF65-F5344CB8AC3E}">
        <p14:creationId xmlns:p14="http://schemas.microsoft.com/office/powerpoint/2010/main" val="1078135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27EFB0E6-935C-4DB5-9ECD-AFEDE16D3A03}"/>
              </a:ext>
            </a:extLst>
          </p:cNvPr>
          <p:cNvSpPr txBox="1">
            <a:spLocks/>
          </p:cNvSpPr>
          <p:nvPr/>
        </p:nvSpPr>
        <p:spPr bwMode="auto">
          <a:xfrm>
            <a:off x="1199356" y="188913"/>
            <a:ext cx="10009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800" b="1" dirty="0">
                <a:solidFill>
                  <a:schemeClr val="tx1">
                    <a:lumMod val="75000"/>
                    <a:lumOff val="25000"/>
                  </a:schemeClr>
                </a:solidFill>
              </a:rPr>
              <a:t>TOOLS </a:t>
            </a:r>
            <a:r>
              <a:rPr lang="pl-PL" altLang="pl-PL" sz="2800" b="1" dirty="0" err="1">
                <a:solidFill>
                  <a:schemeClr val="tx1">
                    <a:lumMod val="75000"/>
                    <a:lumOff val="25000"/>
                  </a:schemeClr>
                </a:solidFill>
              </a:rPr>
              <a:t>USED</a:t>
            </a:r>
            <a:r>
              <a:rPr lang="pl-PL" altLang="pl-PL" sz="2800" b="1" dirty="0">
                <a:solidFill>
                  <a:schemeClr val="tx1">
                    <a:lumMod val="75000"/>
                    <a:lumOff val="25000"/>
                  </a:schemeClr>
                </a:solidFill>
              </a:rPr>
              <a:t> TO </a:t>
            </a:r>
            <a:r>
              <a:rPr lang="pl-PL" altLang="pl-PL" sz="2800" b="1" dirty="0" err="1">
                <a:solidFill>
                  <a:schemeClr val="tx1">
                    <a:lumMod val="75000"/>
                    <a:lumOff val="25000"/>
                  </a:schemeClr>
                </a:solidFill>
              </a:rPr>
              <a:t>COLLECT</a:t>
            </a:r>
            <a:r>
              <a:rPr lang="pl-PL" altLang="pl-PL" sz="2800" b="1" dirty="0">
                <a:solidFill>
                  <a:schemeClr val="tx1">
                    <a:lumMod val="75000"/>
                    <a:lumOff val="25000"/>
                  </a:schemeClr>
                </a:solidFill>
              </a:rPr>
              <a:t> INFORMATION</a:t>
            </a:r>
          </a:p>
        </p:txBody>
      </p:sp>
      <p:sp>
        <p:nvSpPr>
          <p:cNvPr id="2" name="Symbol zastępczy numeru slajdu 1">
            <a:extLst>
              <a:ext uri="{FF2B5EF4-FFF2-40B4-BE49-F238E27FC236}">
                <a16:creationId xmlns:a16="http://schemas.microsoft.com/office/drawing/2014/main" id="{CB54149B-88CA-4BCC-AED2-3534C43D069B}"/>
              </a:ext>
            </a:extLst>
          </p:cNvPr>
          <p:cNvSpPr>
            <a:spLocks noGrp="1"/>
          </p:cNvSpPr>
          <p:nvPr>
            <p:ph type="sldNum" sz="quarter" idx="12"/>
          </p:nvPr>
        </p:nvSpPr>
        <p:spPr/>
        <p:txBody>
          <a:bodyPr/>
          <a:lstStyle/>
          <a:p>
            <a:pPr>
              <a:defRPr/>
            </a:pPr>
            <a:fld id="{6CC9281A-217F-4492-A313-C4D4CB901DEA}" type="slidenum">
              <a:rPr lang="en-US" altLang="pl-PL" smtClean="0"/>
              <a:pPr>
                <a:defRPr/>
              </a:pPr>
              <a:t>22</a:t>
            </a:fld>
            <a:endParaRPr lang="en-US" altLang="pl-PL"/>
          </a:p>
        </p:txBody>
      </p:sp>
      <p:pic>
        <p:nvPicPr>
          <p:cNvPr id="34" name="Obraz 33">
            <a:extLst>
              <a:ext uri="{FF2B5EF4-FFF2-40B4-BE49-F238E27FC236}">
                <a16:creationId xmlns:a16="http://schemas.microsoft.com/office/drawing/2014/main" id="{1DFF2334-5FE7-4D20-A456-E1101C45C313}"/>
              </a:ext>
            </a:extLst>
          </p:cNvPr>
          <p:cNvPicPr preferRelativeResize="0">
            <a:picLocks/>
          </p:cNvPicPr>
          <p:nvPr/>
        </p:nvPicPr>
        <p:blipFill>
          <a:blip r:embed="rId2"/>
          <a:stretch>
            <a:fillRect/>
          </a:stretch>
        </p:blipFill>
        <p:spPr>
          <a:xfrm flipH="1">
            <a:off x="3719736" y="2492896"/>
            <a:ext cx="144016" cy="2882669"/>
          </a:xfrm>
          <a:prstGeom prst="rect">
            <a:avLst/>
          </a:prstGeom>
        </p:spPr>
      </p:pic>
      <p:sp>
        <p:nvSpPr>
          <p:cNvPr id="8" name="Tytuł 1">
            <a:extLst>
              <a:ext uri="{FF2B5EF4-FFF2-40B4-BE49-F238E27FC236}">
                <a16:creationId xmlns:a16="http://schemas.microsoft.com/office/drawing/2014/main" id="{E3533F9C-DE9C-4792-875F-4A2812F68BE2}"/>
              </a:ext>
            </a:extLst>
          </p:cNvPr>
          <p:cNvSpPr>
            <a:spLocks noGrp="1"/>
          </p:cNvSpPr>
          <p:nvPr>
            <p:ph type="title"/>
          </p:nvPr>
        </p:nvSpPr>
        <p:spPr>
          <a:xfrm>
            <a:off x="2059087" y="1052736"/>
            <a:ext cx="7704856" cy="861646"/>
          </a:xfrm>
        </p:spPr>
        <p:txBody>
          <a:bodyPr/>
          <a:lstStyle/>
          <a:p>
            <a:pPr algn="l">
              <a:spcAft>
                <a:spcPts val="1200"/>
              </a:spcAft>
              <a:defRPr/>
            </a:pPr>
            <a:r>
              <a:rPr lang="pl-PL" sz="3600" b="1" dirty="0">
                <a:solidFill>
                  <a:srgbClr val="FD7E01"/>
                </a:solidFill>
              </a:rPr>
              <a:t>1</a:t>
            </a:r>
            <a:r>
              <a:rPr lang="pl-PL" sz="2400" b="1" dirty="0">
                <a:solidFill>
                  <a:srgbClr val="FD7E01"/>
                </a:solidFill>
              </a:rPr>
              <a:t> </a:t>
            </a:r>
            <a:r>
              <a:rPr lang="pl-PL" sz="2400" b="1" dirty="0" err="1">
                <a:solidFill>
                  <a:srgbClr val="FD7E01"/>
                </a:solidFill>
              </a:rPr>
              <a:t>INTRODUCTION</a:t>
            </a:r>
            <a:r>
              <a:rPr lang="pl-PL" sz="2400" b="1" dirty="0">
                <a:solidFill>
                  <a:srgbClr val="FD7E01"/>
                </a:solidFill>
              </a:rPr>
              <a:t> PART </a:t>
            </a:r>
            <a:r>
              <a:rPr lang="pl-PL" sz="2400" b="1" dirty="0" err="1">
                <a:solidFill>
                  <a:srgbClr val="FD7E01"/>
                </a:solidFill>
              </a:rPr>
              <a:t>CONTAINS</a:t>
            </a:r>
            <a:r>
              <a:rPr lang="pl-PL" sz="2400" b="1" dirty="0">
                <a:solidFill>
                  <a:srgbClr val="FD7E01"/>
                </a:solidFill>
              </a:rPr>
              <a:t>:</a:t>
            </a:r>
            <a:endParaRPr lang="pl-PL" sz="1100" b="1" dirty="0">
              <a:solidFill>
                <a:srgbClr val="FFAC06"/>
              </a:solidFill>
            </a:endParaRPr>
          </a:p>
        </p:txBody>
      </p:sp>
      <p:sp>
        <p:nvSpPr>
          <p:cNvPr id="9" name="Prostokąt 8">
            <a:extLst>
              <a:ext uri="{FF2B5EF4-FFF2-40B4-BE49-F238E27FC236}">
                <a16:creationId xmlns:a16="http://schemas.microsoft.com/office/drawing/2014/main" id="{91D571DA-BE5E-4A7B-A804-F0A70AA726DE}"/>
              </a:ext>
            </a:extLst>
          </p:cNvPr>
          <p:cNvSpPr/>
          <p:nvPr/>
        </p:nvSpPr>
        <p:spPr>
          <a:xfrm>
            <a:off x="4327571" y="2858516"/>
            <a:ext cx="6015690" cy="2339102"/>
          </a:xfrm>
          <a:prstGeom prst="rect">
            <a:avLst/>
          </a:prstGeom>
        </p:spPr>
        <p:txBody>
          <a:bodyPr wrap="square">
            <a:spAutoFit/>
          </a:bodyPr>
          <a:lstStyle/>
          <a:p>
            <a:pPr marL="285750" indent="-285750">
              <a:spcAft>
                <a:spcPts val="600"/>
              </a:spcAft>
              <a:buBlip>
                <a:blip r:embed="rId3"/>
              </a:buBlip>
            </a:pPr>
            <a:r>
              <a:rPr lang="en-GB" dirty="0">
                <a:solidFill>
                  <a:schemeClr val="tx1">
                    <a:lumMod val="75000"/>
                    <a:lumOff val="25000"/>
                  </a:schemeClr>
                </a:solidFill>
              </a:rPr>
              <a:t>information about the institution conducting the research,</a:t>
            </a:r>
          </a:p>
          <a:p>
            <a:pPr marL="285750" indent="-285750">
              <a:spcAft>
                <a:spcPts val="600"/>
              </a:spcAft>
              <a:buBlip>
                <a:blip r:embed="rId3"/>
              </a:buBlip>
            </a:pPr>
            <a:r>
              <a:rPr lang="en-GB" dirty="0">
                <a:solidFill>
                  <a:schemeClr val="tx1">
                    <a:lumMod val="75000"/>
                    <a:lumOff val="25000"/>
                  </a:schemeClr>
                </a:solidFill>
              </a:rPr>
              <a:t>research goals,</a:t>
            </a:r>
          </a:p>
          <a:p>
            <a:pPr marL="285750" indent="-285750">
              <a:spcAft>
                <a:spcPts val="600"/>
              </a:spcAft>
              <a:buBlip>
                <a:blip r:embed="rId3"/>
              </a:buBlip>
            </a:pPr>
            <a:r>
              <a:rPr lang="en-GB" dirty="0">
                <a:solidFill>
                  <a:schemeClr val="tx1">
                    <a:lumMod val="75000"/>
                    <a:lumOff val="25000"/>
                  </a:schemeClr>
                </a:solidFill>
              </a:rPr>
              <a:t>instructions for responding,</a:t>
            </a:r>
          </a:p>
          <a:p>
            <a:pPr marL="285750" indent="-285750">
              <a:spcAft>
                <a:spcPts val="600"/>
              </a:spcAft>
              <a:buBlip>
                <a:blip r:embed="rId3"/>
              </a:buBlip>
            </a:pPr>
            <a:r>
              <a:rPr lang="en-GB" dirty="0">
                <a:solidFill>
                  <a:schemeClr val="tx1">
                    <a:lumMod val="75000"/>
                    <a:lumOff val="25000"/>
                  </a:schemeClr>
                </a:solidFill>
              </a:rPr>
              <a:t>information on how important honest thought-out answers are</a:t>
            </a:r>
            <a:r>
              <a:rPr lang="pl-PL" dirty="0">
                <a:solidFill>
                  <a:schemeClr val="tx1">
                    <a:lumMod val="75000"/>
                    <a:lumOff val="25000"/>
                  </a:schemeClr>
                </a:solidFill>
              </a:rPr>
              <a:t>,</a:t>
            </a:r>
            <a:endParaRPr lang="en-GB" dirty="0">
              <a:solidFill>
                <a:schemeClr val="tx1">
                  <a:lumMod val="75000"/>
                  <a:lumOff val="25000"/>
                </a:schemeClr>
              </a:solidFill>
            </a:endParaRPr>
          </a:p>
          <a:p>
            <a:pPr marL="285750" indent="-285750">
              <a:spcAft>
                <a:spcPts val="600"/>
              </a:spcAft>
              <a:buBlip>
                <a:blip r:embed="rId3"/>
              </a:buBlip>
            </a:pPr>
            <a:r>
              <a:rPr lang="en-GB" dirty="0">
                <a:solidFill>
                  <a:schemeClr val="tx1">
                    <a:lumMod val="75000"/>
                    <a:lumOff val="25000"/>
                  </a:schemeClr>
                </a:solidFill>
              </a:rPr>
              <a:t>thanks to the respondents for the time spent completing the questionnaire.</a:t>
            </a:r>
            <a:endParaRPr lang="pl-PL" dirty="0">
              <a:solidFill>
                <a:schemeClr val="tx1">
                  <a:lumMod val="75000"/>
                  <a:lumOff val="25000"/>
                </a:schemeClr>
              </a:solidFill>
            </a:endParaRPr>
          </a:p>
        </p:txBody>
      </p:sp>
      <p:sp>
        <p:nvSpPr>
          <p:cNvPr id="21" name="Prostokąt 20">
            <a:extLst>
              <a:ext uri="{FF2B5EF4-FFF2-40B4-BE49-F238E27FC236}">
                <a16:creationId xmlns:a16="http://schemas.microsoft.com/office/drawing/2014/main" id="{5331F5FB-CE32-4EB9-9996-7155DCC06F30}"/>
              </a:ext>
            </a:extLst>
          </p:cNvPr>
          <p:cNvSpPr/>
          <p:nvPr/>
        </p:nvSpPr>
        <p:spPr>
          <a:xfrm>
            <a:off x="983432" y="4863680"/>
            <a:ext cx="2520280" cy="369332"/>
          </a:xfrm>
          <a:prstGeom prst="rect">
            <a:avLst/>
          </a:prstGeom>
        </p:spPr>
        <p:txBody>
          <a:bodyPr wrap="square">
            <a:spAutoFit/>
          </a:bodyPr>
          <a:lstStyle/>
          <a:p>
            <a:pPr algn="ctr"/>
            <a:r>
              <a:rPr lang="pl-PL" b="1" dirty="0" err="1">
                <a:solidFill>
                  <a:schemeClr val="tx1">
                    <a:lumMod val="75000"/>
                    <a:lumOff val="25000"/>
                  </a:schemeClr>
                </a:solidFill>
              </a:rPr>
              <a:t>QUESTIONNAIRES</a:t>
            </a:r>
            <a:endParaRPr lang="pl-PL" b="1" dirty="0">
              <a:solidFill>
                <a:schemeClr val="tx1">
                  <a:lumMod val="75000"/>
                  <a:lumOff val="25000"/>
                </a:schemeClr>
              </a:solidFill>
            </a:endParaRPr>
          </a:p>
        </p:txBody>
      </p:sp>
      <p:pic>
        <p:nvPicPr>
          <p:cNvPr id="15" name="Grafika 14">
            <a:extLst>
              <a:ext uri="{FF2B5EF4-FFF2-40B4-BE49-F238E27FC236}">
                <a16:creationId xmlns:a16="http://schemas.microsoft.com/office/drawing/2014/main" id="{B7ECA2D6-A8B4-4DA3-9B5A-729BA6A811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3291" y="2916015"/>
            <a:ext cx="1407177" cy="1796001"/>
          </a:xfrm>
          <a:prstGeom prst="rect">
            <a:avLst/>
          </a:prstGeom>
        </p:spPr>
      </p:pic>
      <p:sp>
        <p:nvSpPr>
          <p:cNvPr id="22" name="Prostokąt 21">
            <a:extLst>
              <a:ext uri="{FF2B5EF4-FFF2-40B4-BE49-F238E27FC236}">
                <a16:creationId xmlns:a16="http://schemas.microsoft.com/office/drawing/2014/main" id="{83A4F13F-4AE3-45C3-A296-85CFB2887FF9}"/>
              </a:ext>
            </a:extLst>
          </p:cNvPr>
          <p:cNvSpPr/>
          <p:nvPr/>
        </p:nvSpPr>
        <p:spPr>
          <a:xfrm>
            <a:off x="1022124" y="5797713"/>
            <a:ext cx="7134781" cy="784830"/>
          </a:xfrm>
          <a:prstGeom prst="rect">
            <a:avLst/>
          </a:prstGeom>
        </p:spPr>
        <p:txBody>
          <a:bodyPr wrap="square">
            <a:spAutoFit/>
          </a:bodyPr>
          <a:lstStyle/>
          <a:p>
            <a:r>
              <a:rPr lang="pl-PL" sz="1500" dirty="0" err="1">
                <a:solidFill>
                  <a:schemeClr val="tx1">
                    <a:lumMod val="75000"/>
                    <a:lumOff val="25000"/>
                  </a:schemeClr>
                </a:solidFill>
              </a:rPr>
              <a:t>EXAMPLE</a:t>
            </a:r>
            <a:r>
              <a:rPr lang="pl-PL" sz="1500" dirty="0">
                <a:solidFill>
                  <a:schemeClr val="tx1">
                    <a:lumMod val="75000"/>
                    <a:lumOff val="25000"/>
                  </a:schemeClr>
                </a:solidFill>
              </a:rPr>
              <a:t> </a:t>
            </a:r>
            <a:r>
              <a:rPr lang="pl-PL" sz="1500" dirty="0" err="1">
                <a:solidFill>
                  <a:schemeClr val="tx1">
                    <a:lumMod val="75000"/>
                    <a:lumOff val="25000"/>
                  </a:schemeClr>
                </a:solidFill>
              </a:rPr>
              <a:t>DOCUMENTS</a:t>
            </a:r>
            <a:r>
              <a:rPr lang="pl-PL" sz="1500" dirty="0">
                <a:solidFill>
                  <a:schemeClr val="tx1">
                    <a:lumMod val="75000"/>
                    <a:lumOff val="25000"/>
                  </a:schemeClr>
                </a:solidFill>
              </a:rPr>
              <a:t> </a:t>
            </a:r>
          </a:p>
          <a:p>
            <a:r>
              <a:rPr lang="pl-PL" sz="1500" dirty="0" err="1">
                <a:solidFill>
                  <a:schemeClr val="tx1">
                    <a:lumMod val="75000"/>
                    <a:lumOff val="25000"/>
                  </a:schemeClr>
                </a:solidFill>
              </a:rPr>
              <a:t>Work</a:t>
            </a:r>
            <a:r>
              <a:rPr lang="pl-PL" sz="1500" dirty="0">
                <a:solidFill>
                  <a:schemeClr val="tx1">
                    <a:lumMod val="75000"/>
                    <a:lumOff val="25000"/>
                  </a:schemeClr>
                </a:solidFill>
              </a:rPr>
              <a:t> </a:t>
            </a:r>
            <a:r>
              <a:rPr lang="pl-PL" sz="1500" dirty="0" err="1">
                <a:solidFill>
                  <a:schemeClr val="tx1">
                    <a:lumMod val="75000"/>
                    <a:lumOff val="25000"/>
                  </a:schemeClr>
                </a:solidFill>
              </a:rPr>
              <a:t>card</a:t>
            </a:r>
            <a:r>
              <a:rPr lang="pl-PL" sz="1500" dirty="0">
                <a:solidFill>
                  <a:schemeClr val="tx1">
                    <a:lumMod val="75000"/>
                    <a:lumOff val="25000"/>
                  </a:schemeClr>
                </a:solidFill>
              </a:rPr>
              <a:t> 1 –</a:t>
            </a:r>
            <a:r>
              <a:rPr lang="pl-PL" sz="1500" dirty="0" err="1">
                <a:solidFill>
                  <a:schemeClr val="tx1">
                    <a:lumMod val="75000"/>
                    <a:lumOff val="25000"/>
                  </a:schemeClr>
                </a:solidFill>
              </a:rPr>
              <a:t>introduction</a:t>
            </a:r>
            <a:r>
              <a:rPr lang="pl-PL" sz="1500" dirty="0">
                <a:solidFill>
                  <a:schemeClr val="tx1">
                    <a:lumMod val="75000"/>
                    <a:lumOff val="25000"/>
                  </a:schemeClr>
                </a:solidFill>
              </a:rPr>
              <a:t> part of a </a:t>
            </a:r>
            <a:r>
              <a:rPr lang="pl-PL" sz="1500" dirty="0" err="1">
                <a:solidFill>
                  <a:schemeClr val="tx1">
                    <a:lumMod val="75000"/>
                    <a:lumOff val="25000"/>
                  </a:schemeClr>
                </a:solidFill>
              </a:rPr>
              <a:t>questionnaire</a:t>
            </a:r>
            <a:r>
              <a:rPr lang="pl-PL" sz="1500" dirty="0">
                <a:solidFill>
                  <a:schemeClr val="tx1">
                    <a:lumMod val="75000"/>
                    <a:lumOff val="25000"/>
                  </a:schemeClr>
                </a:solidFill>
              </a:rPr>
              <a:t> </a:t>
            </a:r>
          </a:p>
          <a:p>
            <a:r>
              <a:rPr lang="pl-PL" sz="1500" dirty="0" err="1">
                <a:solidFill>
                  <a:schemeClr val="tx1">
                    <a:lumMod val="75000"/>
                    <a:lumOff val="25000"/>
                  </a:schemeClr>
                </a:solidFill>
              </a:rPr>
              <a:t>Work</a:t>
            </a:r>
            <a:r>
              <a:rPr lang="pl-PL" sz="1500" dirty="0">
                <a:solidFill>
                  <a:schemeClr val="tx1">
                    <a:lumMod val="75000"/>
                    <a:lumOff val="25000"/>
                  </a:schemeClr>
                </a:solidFill>
              </a:rPr>
              <a:t> </a:t>
            </a:r>
            <a:r>
              <a:rPr lang="pl-PL" sz="1500" dirty="0" err="1">
                <a:solidFill>
                  <a:schemeClr val="tx1">
                    <a:lumMod val="75000"/>
                    <a:lumOff val="25000"/>
                  </a:schemeClr>
                </a:solidFill>
              </a:rPr>
              <a:t>cards</a:t>
            </a:r>
            <a:r>
              <a:rPr lang="pl-PL" sz="1500" dirty="0">
                <a:solidFill>
                  <a:schemeClr val="tx1">
                    <a:lumMod val="75000"/>
                    <a:lumOff val="25000"/>
                  </a:schemeClr>
                </a:solidFill>
              </a:rPr>
              <a:t>  4 and 5 –  </a:t>
            </a:r>
            <a:r>
              <a:rPr lang="pl-PL" sz="1500" dirty="0" err="1">
                <a:solidFill>
                  <a:schemeClr val="tx1">
                    <a:lumMod val="75000"/>
                    <a:lumOff val="25000"/>
                  </a:schemeClr>
                </a:solidFill>
              </a:rPr>
              <a:t>sample</a:t>
            </a:r>
            <a:r>
              <a:rPr lang="pl-PL" sz="1500" dirty="0">
                <a:solidFill>
                  <a:schemeClr val="tx1">
                    <a:lumMod val="75000"/>
                    <a:lumOff val="25000"/>
                  </a:schemeClr>
                </a:solidFill>
              </a:rPr>
              <a:t> </a:t>
            </a:r>
            <a:r>
              <a:rPr lang="pl-PL" sz="1500" dirty="0" err="1">
                <a:solidFill>
                  <a:schemeClr val="tx1">
                    <a:lumMod val="75000"/>
                    <a:lumOff val="25000"/>
                  </a:schemeClr>
                </a:solidFill>
              </a:rPr>
              <a:t>questionnaires</a:t>
            </a:r>
            <a:r>
              <a:rPr lang="pl-PL" sz="1500" dirty="0">
                <a:solidFill>
                  <a:schemeClr val="tx1">
                    <a:lumMod val="75000"/>
                    <a:lumOff val="25000"/>
                  </a:schemeClr>
                </a:solidFill>
              </a:rPr>
              <a:t> </a:t>
            </a:r>
          </a:p>
        </p:txBody>
      </p:sp>
      <p:pic>
        <p:nvPicPr>
          <p:cNvPr id="23" name="Grafika 22">
            <a:extLst>
              <a:ext uri="{FF2B5EF4-FFF2-40B4-BE49-F238E27FC236}">
                <a16:creationId xmlns:a16="http://schemas.microsoft.com/office/drawing/2014/main" id="{BD8C6388-A8BE-4410-AD4B-3BFB6D875D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92" y="5940000"/>
            <a:ext cx="522000" cy="522000"/>
          </a:xfrm>
          <a:prstGeom prst="rect">
            <a:avLst/>
          </a:prstGeom>
        </p:spPr>
      </p:pic>
    </p:spTree>
    <p:extLst>
      <p:ext uri="{BB962C8B-B14F-4D97-AF65-F5344CB8AC3E}">
        <p14:creationId xmlns:p14="http://schemas.microsoft.com/office/powerpoint/2010/main" val="994364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27EFB0E6-935C-4DB5-9ECD-AFEDE16D3A03}"/>
              </a:ext>
            </a:extLst>
          </p:cNvPr>
          <p:cNvSpPr txBox="1">
            <a:spLocks/>
          </p:cNvSpPr>
          <p:nvPr/>
        </p:nvSpPr>
        <p:spPr bwMode="auto">
          <a:xfrm>
            <a:off x="1199356" y="188913"/>
            <a:ext cx="10009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800" b="1" dirty="0">
                <a:solidFill>
                  <a:schemeClr val="tx1">
                    <a:lumMod val="75000"/>
                    <a:lumOff val="25000"/>
                  </a:schemeClr>
                </a:solidFill>
              </a:rPr>
              <a:t>TOOLS </a:t>
            </a:r>
            <a:r>
              <a:rPr lang="pl-PL" altLang="pl-PL" sz="2800" b="1" dirty="0" err="1">
                <a:solidFill>
                  <a:schemeClr val="tx1">
                    <a:lumMod val="75000"/>
                    <a:lumOff val="25000"/>
                  </a:schemeClr>
                </a:solidFill>
              </a:rPr>
              <a:t>USED</a:t>
            </a:r>
            <a:r>
              <a:rPr lang="pl-PL" altLang="pl-PL" sz="2800" b="1" dirty="0">
                <a:solidFill>
                  <a:schemeClr val="tx1">
                    <a:lumMod val="75000"/>
                    <a:lumOff val="25000"/>
                  </a:schemeClr>
                </a:solidFill>
              </a:rPr>
              <a:t> TO </a:t>
            </a:r>
            <a:r>
              <a:rPr lang="pl-PL" altLang="pl-PL" sz="2800" b="1" dirty="0" err="1">
                <a:solidFill>
                  <a:schemeClr val="tx1">
                    <a:lumMod val="75000"/>
                    <a:lumOff val="25000"/>
                  </a:schemeClr>
                </a:solidFill>
              </a:rPr>
              <a:t>COLLECT</a:t>
            </a:r>
            <a:r>
              <a:rPr lang="pl-PL" altLang="pl-PL" sz="2800" b="1" dirty="0">
                <a:solidFill>
                  <a:schemeClr val="tx1">
                    <a:lumMod val="75000"/>
                    <a:lumOff val="25000"/>
                  </a:schemeClr>
                </a:solidFill>
              </a:rPr>
              <a:t> INFORMATION</a:t>
            </a:r>
          </a:p>
        </p:txBody>
      </p:sp>
      <p:sp>
        <p:nvSpPr>
          <p:cNvPr id="2" name="Symbol zastępczy numeru slajdu 1">
            <a:extLst>
              <a:ext uri="{FF2B5EF4-FFF2-40B4-BE49-F238E27FC236}">
                <a16:creationId xmlns:a16="http://schemas.microsoft.com/office/drawing/2014/main" id="{CB54149B-88CA-4BCC-AED2-3534C43D069B}"/>
              </a:ext>
            </a:extLst>
          </p:cNvPr>
          <p:cNvSpPr>
            <a:spLocks noGrp="1"/>
          </p:cNvSpPr>
          <p:nvPr>
            <p:ph type="sldNum" sz="quarter" idx="12"/>
          </p:nvPr>
        </p:nvSpPr>
        <p:spPr/>
        <p:txBody>
          <a:bodyPr/>
          <a:lstStyle/>
          <a:p>
            <a:pPr>
              <a:defRPr/>
            </a:pPr>
            <a:fld id="{6CC9281A-217F-4492-A313-C4D4CB901DEA}" type="slidenum">
              <a:rPr lang="en-US" altLang="pl-PL" smtClean="0"/>
              <a:pPr>
                <a:defRPr/>
              </a:pPr>
              <a:t>23</a:t>
            </a:fld>
            <a:endParaRPr lang="en-US" altLang="pl-PL"/>
          </a:p>
        </p:txBody>
      </p:sp>
      <p:pic>
        <p:nvPicPr>
          <p:cNvPr id="34" name="Obraz 33">
            <a:extLst>
              <a:ext uri="{FF2B5EF4-FFF2-40B4-BE49-F238E27FC236}">
                <a16:creationId xmlns:a16="http://schemas.microsoft.com/office/drawing/2014/main" id="{1DFF2334-5FE7-4D20-A456-E1101C45C313}"/>
              </a:ext>
            </a:extLst>
          </p:cNvPr>
          <p:cNvPicPr preferRelativeResize="0">
            <a:picLocks/>
          </p:cNvPicPr>
          <p:nvPr/>
        </p:nvPicPr>
        <p:blipFill>
          <a:blip r:embed="rId2"/>
          <a:stretch>
            <a:fillRect/>
          </a:stretch>
        </p:blipFill>
        <p:spPr>
          <a:xfrm flipH="1">
            <a:off x="3719736" y="2492896"/>
            <a:ext cx="144016" cy="2882669"/>
          </a:xfrm>
          <a:prstGeom prst="rect">
            <a:avLst/>
          </a:prstGeom>
        </p:spPr>
      </p:pic>
      <p:sp>
        <p:nvSpPr>
          <p:cNvPr id="9" name="Prostokąt 8">
            <a:extLst>
              <a:ext uri="{FF2B5EF4-FFF2-40B4-BE49-F238E27FC236}">
                <a16:creationId xmlns:a16="http://schemas.microsoft.com/office/drawing/2014/main" id="{91D571DA-BE5E-4A7B-A804-F0A70AA726DE}"/>
              </a:ext>
            </a:extLst>
          </p:cNvPr>
          <p:cNvSpPr/>
          <p:nvPr/>
        </p:nvSpPr>
        <p:spPr>
          <a:xfrm>
            <a:off x="4310633" y="3085703"/>
            <a:ext cx="6015690" cy="1754326"/>
          </a:xfrm>
          <a:prstGeom prst="rect">
            <a:avLst/>
          </a:prstGeom>
        </p:spPr>
        <p:txBody>
          <a:bodyPr wrap="square">
            <a:spAutoFit/>
          </a:bodyPr>
          <a:lstStyle/>
          <a:p>
            <a:r>
              <a:rPr lang="en-GB" dirty="0">
                <a:solidFill>
                  <a:schemeClr val="tx1">
                    <a:lumMod val="75000"/>
                    <a:lumOff val="25000"/>
                  </a:schemeClr>
                </a:solidFill>
              </a:rPr>
              <a:t>They can be:</a:t>
            </a:r>
          </a:p>
          <a:p>
            <a:endParaRPr lang="en-GB" dirty="0">
              <a:solidFill>
                <a:schemeClr val="tx1">
                  <a:lumMod val="75000"/>
                  <a:lumOff val="25000"/>
                </a:schemeClr>
              </a:solidFill>
            </a:endParaRPr>
          </a:p>
          <a:p>
            <a:pPr marL="285750" indent="-285750">
              <a:buBlip>
                <a:blip r:embed="rId3"/>
              </a:buBlip>
            </a:pPr>
            <a:r>
              <a:rPr lang="en-GB" dirty="0">
                <a:solidFill>
                  <a:schemeClr val="tx1">
                    <a:lumMod val="75000"/>
                    <a:lumOff val="25000"/>
                  </a:schemeClr>
                </a:solidFill>
              </a:rPr>
              <a:t>different types of open questions,</a:t>
            </a:r>
          </a:p>
          <a:p>
            <a:pPr marL="285750" indent="-285750">
              <a:buBlip>
                <a:blip r:embed="rId3"/>
              </a:buBlip>
            </a:pPr>
            <a:r>
              <a:rPr lang="en-GB" dirty="0">
                <a:solidFill>
                  <a:schemeClr val="tx1">
                    <a:lumMod val="75000"/>
                    <a:lumOff val="25000"/>
                  </a:schemeClr>
                </a:solidFill>
              </a:rPr>
              <a:t>different types of closed questions</a:t>
            </a:r>
            <a:r>
              <a:rPr lang="pl-PL" dirty="0">
                <a:solidFill>
                  <a:schemeClr val="tx1">
                    <a:lumMod val="75000"/>
                    <a:lumOff val="25000"/>
                  </a:schemeClr>
                </a:solidFill>
              </a:rPr>
              <a:t>.</a:t>
            </a:r>
            <a:endParaRPr lang="en-GB" dirty="0">
              <a:solidFill>
                <a:schemeClr val="tx1">
                  <a:lumMod val="75000"/>
                  <a:lumOff val="25000"/>
                </a:schemeClr>
              </a:solidFill>
            </a:endParaRPr>
          </a:p>
          <a:p>
            <a:endParaRPr lang="en-GB" dirty="0">
              <a:solidFill>
                <a:schemeClr val="tx1">
                  <a:lumMod val="75000"/>
                  <a:lumOff val="25000"/>
                </a:schemeClr>
              </a:solidFill>
            </a:endParaRPr>
          </a:p>
          <a:p>
            <a:r>
              <a:rPr lang="en-GB" dirty="0">
                <a:solidFill>
                  <a:schemeClr val="tx1">
                    <a:lumMod val="75000"/>
                    <a:lumOff val="25000"/>
                  </a:schemeClr>
                </a:solidFill>
              </a:rPr>
              <a:t>Replies can be provided orally or in writing</a:t>
            </a:r>
            <a:r>
              <a:rPr lang="pl-PL" dirty="0">
                <a:solidFill>
                  <a:schemeClr val="tx1">
                    <a:lumMod val="75000"/>
                    <a:lumOff val="25000"/>
                  </a:schemeClr>
                </a:solidFill>
              </a:rPr>
              <a:t>.</a:t>
            </a:r>
          </a:p>
        </p:txBody>
      </p:sp>
      <p:sp>
        <p:nvSpPr>
          <p:cNvPr id="21" name="Prostokąt 20">
            <a:extLst>
              <a:ext uri="{FF2B5EF4-FFF2-40B4-BE49-F238E27FC236}">
                <a16:creationId xmlns:a16="http://schemas.microsoft.com/office/drawing/2014/main" id="{5331F5FB-CE32-4EB9-9996-7155DCC06F30}"/>
              </a:ext>
            </a:extLst>
          </p:cNvPr>
          <p:cNvSpPr/>
          <p:nvPr/>
        </p:nvSpPr>
        <p:spPr>
          <a:xfrm>
            <a:off x="983432" y="4863680"/>
            <a:ext cx="2520280" cy="369332"/>
          </a:xfrm>
          <a:prstGeom prst="rect">
            <a:avLst/>
          </a:prstGeom>
        </p:spPr>
        <p:txBody>
          <a:bodyPr wrap="square">
            <a:spAutoFit/>
          </a:bodyPr>
          <a:lstStyle/>
          <a:p>
            <a:pPr algn="ctr"/>
            <a:r>
              <a:rPr lang="pl-PL" b="1" dirty="0" err="1">
                <a:solidFill>
                  <a:schemeClr val="tx1">
                    <a:lumMod val="75000"/>
                    <a:lumOff val="25000"/>
                  </a:schemeClr>
                </a:solidFill>
              </a:rPr>
              <a:t>QUESTIONNAIRES</a:t>
            </a:r>
            <a:endParaRPr lang="pl-PL" b="1" dirty="0">
              <a:solidFill>
                <a:schemeClr val="tx1">
                  <a:lumMod val="75000"/>
                  <a:lumOff val="25000"/>
                </a:schemeClr>
              </a:solidFill>
            </a:endParaRPr>
          </a:p>
        </p:txBody>
      </p:sp>
      <p:pic>
        <p:nvPicPr>
          <p:cNvPr id="15" name="Grafika 14">
            <a:extLst>
              <a:ext uri="{FF2B5EF4-FFF2-40B4-BE49-F238E27FC236}">
                <a16:creationId xmlns:a16="http://schemas.microsoft.com/office/drawing/2014/main" id="{B7ECA2D6-A8B4-4DA3-9B5A-729BA6A811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3291" y="2916015"/>
            <a:ext cx="1407177" cy="1796001"/>
          </a:xfrm>
          <a:prstGeom prst="rect">
            <a:avLst/>
          </a:prstGeom>
        </p:spPr>
      </p:pic>
      <p:sp>
        <p:nvSpPr>
          <p:cNvPr id="20" name="Prostokąt 19">
            <a:extLst>
              <a:ext uri="{FF2B5EF4-FFF2-40B4-BE49-F238E27FC236}">
                <a16:creationId xmlns:a16="http://schemas.microsoft.com/office/drawing/2014/main" id="{91DBE568-6C3E-4A14-BA10-4CEE54E43250}"/>
              </a:ext>
            </a:extLst>
          </p:cNvPr>
          <p:cNvSpPr/>
          <p:nvPr/>
        </p:nvSpPr>
        <p:spPr>
          <a:xfrm>
            <a:off x="1022124" y="5797713"/>
            <a:ext cx="7134781" cy="784830"/>
          </a:xfrm>
          <a:prstGeom prst="rect">
            <a:avLst/>
          </a:prstGeom>
        </p:spPr>
        <p:txBody>
          <a:bodyPr wrap="square">
            <a:spAutoFit/>
          </a:bodyPr>
          <a:lstStyle/>
          <a:p>
            <a:r>
              <a:rPr lang="pl-PL" sz="1500" dirty="0" err="1">
                <a:solidFill>
                  <a:schemeClr val="tx1">
                    <a:lumMod val="75000"/>
                    <a:lumOff val="25000"/>
                  </a:schemeClr>
                </a:solidFill>
              </a:rPr>
              <a:t>EXAMPLE</a:t>
            </a:r>
            <a:r>
              <a:rPr lang="pl-PL" sz="1500" dirty="0">
                <a:solidFill>
                  <a:schemeClr val="tx1">
                    <a:lumMod val="75000"/>
                    <a:lumOff val="25000"/>
                  </a:schemeClr>
                </a:solidFill>
              </a:rPr>
              <a:t> </a:t>
            </a:r>
            <a:r>
              <a:rPr lang="pl-PL" sz="1500" dirty="0" err="1">
                <a:solidFill>
                  <a:schemeClr val="tx1">
                    <a:lumMod val="75000"/>
                    <a:lumOff val="25000"/>
                  </a:schemeClr>
                </a:solidFill>
              </a:rPr>
              <a:t>DOCUMENTS</a:t>
            </a:r>
            <a:endParaRPr lang="pl-PL" sz="1500" dirty="0">
              <a:solidFill>
                <a:schemeClr val="tx1">
                  <a:lumMod val="75000"/>
                  <a:lumOff val="25000"/>
                </a:schemeClr>
              </a:solidFill>
            </a:endParaRPr>
          </a:p>
          <a:p>
            <a:r>
              <a:rPr lang="pl-PL" sz="1500" dirty="0" err="1">
                <a:solidFill>
                  <a:schemeClr val="tx1">
                    <a:lumMod val="75000"/>
                    <a:lumOff val="25000"/>
                  </a:schemeClr>
                </a:solidFill>
              </a:rPr>
              <a:t>Work</a:t>
            </a:r>
            <a:r>
              <a:rPr lang="pl-PL" sz="1500" dirty="0">
                <a:solidFill>
                  <a:schemeClr val="tx1">
                    <a:lumMod val="75000"/>
                    <a:lumOff val="25000"/>
                  </a:schemeClr>
                </a:solidFill>
              </a:rPr>
              <a:t> </a:t>
            </a:r>
            <a:r>
              <a:rPr lang="pl-PL" sz="1500" dirty="0" err="1">
                <a:solidFill>
                  <a:schemeClr val="tx1">
                    <a:lumMod val="75000"/>
                    <a:lumOff val="25000"/>
                  </a:schemeClr>
                </a:solidFill>
              </a:rPr>
              <a:t>card</a:t>
            </a:r>
            <a:r>
              <a:rPr lang="pl-PL" sz="1500" dirty="0">
                <a:solidFill>
                  <a:schemeClr val="tx1">
                    <a:lumMod val="75000"/>
                    <a:lumOff val="25000"/>
                  </a:schemeClr>
                </a:solidFill>
              </a:rPr>
              <a:t> 2– open </a:t>
            </a:r>
            <a:r>
              <a:rPr lang="pl-PL" sz="1500" dirty="0" err="1">
                <a:solidFill>
                  <a:schemeClr val="tx1">
                    <a:lumMod val="75000"/>
                    <a:lumOff val="25000"/>
                  </a:schemeClr>
                </a:solidFill>
              </a:rPr>
              <a:t>questions</a:t>
            </a:r>
            <a:r>
              <a:rPr lang="pl-PL" sz="1500" dirty="0">
                <a:solidFill>
                  <a:schemeClr val="tx1">
                    <a:lumMod val="75000"/>
                    <a:lumOff val="25000"/>
                  </a:schemeClr>
                </a:solidFill>
              </a:rPr>
              <a:t> / </a:t>
            </a:r>
            <a:r>
              <a:rPr lang="pl-PL" sz="1500" dirty="0" err="1">
                <a:solidFill>
                  <a:schemeClr val="tx1">
                    <a:lumMod val="75000"/>
                    <a:lumOff val="25000"/>
                  </a:schemeClr>
                </a:solidFill>
              </a:rPr>
              <a:t>work</a:t>
            </a:r>
            <a:r>
              <a:rPr lang="pl-PL" sz="1500" dirty="0">
                <a:solidFill>
                  <a:schemeClr val="tx1">
                    <a:lumMod val="75000"/>
                    <a:lumOff val="25000"/>
                  </a:schemeClr>
                </a:solidFill>
              </a:rPr>
              <a:t> </a:t>
            </a:r>
            <a:r>
              <a:rPr lang="pl-PL" sz="1500" dirty="0" err="1">
                <a:solidFill>
                  <a:schemeClr val="tx1">
                    <a:lumMod val="75000"/>
                    <a:lumOff val="25000"/>
                  </a:schemeClr>
                </a:solidFill>
              </a:rPr>
              <a:t>card</a:t>
            </a:r>
            <a:r>
              <a:rPr lang="pl-PL" sz="1500" dirty="0">
                <a:solidFill>
                  <a:schemeClr val="tx1">
                    <a:lumMod val="75000"/>
                    <a:lumOff val="25000"/>
                  </a:schemeClr>
                </a:solidFill>
              </a:rPr>
              <a:t> 3 – </a:t>
            </a:r>
            <a:r>
              <a:rPr lang="pl-PL" sz="1500" dirty="0" err="1">
                <a:solidFill>
                  <a:schemeClr val="tx1">
                    <a:lumMod val="75000"/>
                    <a:lumOff val="25000"/>
                  </a:schemeClr>
                </a:solidFill>
              </a:rPr>
              <a:t>closed</a:t>
            </a:r>
            <a:r>
              <a:rPr lang="pl-PL" sz="1500" dirty="0">
                <a:solidFill>
                  <a:schemeClr val="tx1">
                    <a:lumMod val="75000"/>
                    <a:lumOff val="25000"/>
                  </a:schemeClr>
                </a:solidFill>
              </a:rPr>
              <a:t> </a:t>
            </a:r>
            <a:r>
              <a:rPr lang="pl-PL" sz="1500" dirty="0" err="1">
                <a:solidFill>
                  <a:schemeClr val="tx1">
                    <a:lumMod val="75000"/>
                    <a:lumOff val="25000"/>
                  </a:schemeClr>
                </a:solidFill>
              </a:rPr>
              <a:t>questions</a:t>
            </a:r>
            <a:endParaRPr lang="pl-PL" sz="1500" dirty="0">
              <a:solidFill>
                <a:schemeClr val="tx1">
                  <a:lumMod val="75000"/>
                  <a:lumOff val="25000"/>
                </a:schemeClr>
              </a:solidFill>
            </a:endParaRPr>
          </a:p>
          <a:p>
            <a:r>
              <a:rPr lang="pl-PL" sz="1500" dirty="0" err="1">
                <a:solidFill>
                  <a:schemeClr val="tx1">
                    <a:lumMod val="75000"/>
                    <a:lumOff val="25000"/>
                  </a:schemeClr>
                </a:solidFill>
              </a:rPr>
              <a:t>Work</a:t>
            </a:r>
            <a:r>
              <a:rPr lang="pl-PL" sz="1500" dirty="0">
                <a:solidFill>
                  <a:schemeClr val="tx1">
                    <a:lumMod val="75000"/>
                    <a:lumOff val="25000"/>
                  </a:schemeClr>
                </a:solidFill>
              </a:rPr>
              <a:t> </a:t>
            </a:r>
            <a:r>
              <a:rPr lang="pl-PL" sz="1500" dirty="0" err="1">
                <a:solidFill>
                  <a:schemeClr val="tx1">
                    <a:lumMod val="75000"/>
                    <a:lumOff val="25000"/>
                  </a:schemeClr>
                </a:solidFill>
              </a:rPr>
              <a:t>cards</a:t>
            </a:r>
            <a:r>
              <a:rPr lang="pl-PL" sz="1500" dirty="0">
                <a:solidFill>
                  <a:schemeClr val="tx1">
                    <a:lumMod val="75000"/>
                    <a:lumOff val="25000"/>
                  </a:schemeClr>
                </a:solidFill>
              </a:rPr>
              <a:t> 4 and 5 – </a:t>
            </a:r>
            <a:r>
              <a:rPr lang="pl-PL" sz="1500" dirty="0" err="1">
                <a:solidFill>
                  <a:schemeClr val="tx1">
                    <a:lumMod val="75000"/>
                    <a:lumOff val="25000"/>
                  </a:schemeClr>
                </a:solidFill>
              </a:rPr>
              <a:t>example</a:t>
            </a:r>
            <a:r>
              <a:rPr lang="pl-PL" sz="1500" dirty="0">
                <a:solidFill>
                  <a:schemeClr val="tx1">
                    <a:lumMod val="75000"/>
                    <a:lumOff val="25000"/>
                  </a:schemeClr>
                </a:solidFill>
              </a:rPr>
              <a:t> </a:t>
            </a:r>
            <a:r>
              <a:rPr lang="pl-PL" sz="1500" dirty="0" err="1">
                <a:solidFill>
                  <a:schemeClr val="tx1">
                    <a:lumMod val="75000"/>
                    <a:lumOff val="25000"/>
                  </a:schemeClr>
                </a:solidFill>
              </a:rPr>
              <a:t>questionnaires</a:t>
            </a:r>
            <a:endParaRPr lang="pl-PL" sz="1500" dirty="0">
              <a:solidFill>
                <a:schemeClr val="tx1">
                  <a:lumMod val="75000"/>
                  <a:lumOff val="25000"/>
                </a:schemeClr>
              </a:solidFill>
            </a:endParaRPr>
          </a:p>
        </p:txBody>
      </p:sp>
      <p:pic>
        <p:nvPicPr>
          <p:cNvPr id="24" name="Grafika 23">
            <a:extLst>
              <a:ext uri="{FF2B5EF4-FFF2-40B4-BE49-F238E27FC236}">
                <a16:creationId xmlns:a16="http://schemas.microsoft.com/office/drawing/2014/main" id="{D987AF77-120A-4DF9-80A3-DF76146C77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92" y="5940000"/>
            <a:ext cx="522000" cy="522000"/>
          </a:xfrm>
          <a:prstGeom prst="rect">
            <a:avLst/>
          </a:prstGeom>
        </p:spPr>
      </p:pic>
      <p:sp>
        <p:nvSpPr>
          <p:cNvPr id="25" name="Tytuł 1">
            <a:extLst>
              <a:ext uri="{FF2B5EF4-FFF2-40B4-BE49-F238E27FC236}">
                <a16:creationId xmlns:a16="http://schemas.microsoft.com/office/drawing/2014/main" id="{645EA34A-50A6-4EAB-AFD8-91FBFDE22B60}"/>
              </a:ext>
            </a:extLst>
          </p:cNvPr>
          <p:cNvSpPr txBox="1">
            <a:spLocks/>
          </p:cNvSpPr>
          <p:nvPr/>
        </p:nvSpPr>
        <p:spPr bwMode="auto">
          <a:xfrm>
            <a:off x="2059086" y="1124744"/>
            <a:ext cx="8933458" cy="137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spcAft>
                <a:spcPts val="1200"/>
              </a:spcAft>
              <a:defRPr/>
            </a:pPr>
            <a:r>
              <a:rPr lang="pl-PL" sz="3600" b="1" dirty="0">
                <a:solidFill>
                  <a:srgbClr val="FD7E01"/>
                </a:solidFill>
              </a:rPr>
              <a:t>2</a:t>
            </a:r>
            <a:r>
              <a:rPr lang="pl-PL" sz="1800" b="1" dirty="0">
                <a:solidFill>
                  <a:srgbClr val="FD7E01"/>
                </a:solidFill>
              </a:rPr>
              <a:t> </a:t>
            </a:r>
            <a:r>
              <a:rPr lang="pl-PL" sz="2400" b="1" dirty="0" err="1">
                <a:solidFill>
                  <a:srgbClr val="FD7E01"/>
                </a:solidFill>
              </a:rPr>
              <a:t>ESSENTIAL</a:t>
            </a:r>
            <a:r>
              <a:rPr lang="pl-PL" sz="2400" b="1" dirty="0">
                <a:solidFill>
                  <a:srgbClr val="FD7E01"/>
                </a:solidFill>
              </a:rPr>
              <a:t> PART</a:t>
            </a:r>
            <a:endParaRPr lang="pl-PL" sz="2400" b="1" dirty="0">
              <a:solidFill>
                <a:srgbClr val="FBBE03"/>
              </a:solidFill>
            </a:endParaRPr>
          </a:p>
          <a:p>
            <a:pPr algn="l">
              <a:spcAft>
                <a:spcPts val="1200"/>
              </a:spcAft>
              <a:defRPr/>
            </a:pPr>
            <a:r>
              <a:rPr lang="pl-PL" sz="2000" b="1" dirty="0" err="1">
                <a:solidFill>
                  <a:srgbClr val="FBBE03"/>
                </a:solidFill>
              </a:rPr>
              <a:t>Questions</a:t>
            </a:r>
            <a:r>
              <a:rPr lang="pl-PL" sz="2000" b="1" dirty="0">
                <a:solidFill>
                  <a:srgbClr val="FBBE03"/>
                </a:solidFill>
              </a:rPr>
              <a:t> </a:t>
            </a:r>
            <a:r>
              <a:rPr lang="pl-PL" sz="2000" b="1" dirty="0" err="1">
                <a:solidFill>
                  <a:srgbClr val="FBBE03"/>
                </a:solidFill>
              </a:rPr>
              <a:t>aimed</a:t>
            </a:r>
            <a:r>
              <a:rPr lang="pl-PL" sz="2000" b="1" dirty="0">
                <a:solidFill>
                  <a:srgbClr val="FBBE03"/>
                </a:solidFill>
              </a:rPr>
              <a:t> </a:t>
            </a:r>
            <a:r>
              <a:rPr lang="pl-PL" sz="2000" b="1" dirty="0" err="1">
                <a:solidFill>
                  <a:srgbClr val="FBBE03"/>
                </a:solidFill>
              </a:rPr>
              <a:t>at</a:t>
            </a:r>
            <a:r>
              <a:rPr lang="pl-PL" sz="2000" b="1" dirty="0">
                <a:solidFill>
                  <a:srgbClr val="FBBE03"/>
                </a:solidFill>
              </a:rPr>
              <a:t> the </a:t>
            </a:r>
            <a:r>
              <a:rPr lang="pl-PL" sz="2000" b="1" dirty="0" err="1">
                <a:solidFill>
                  <a:srgbClr val="FBBE03"/>
                </a:solidFill>
              </a:rPr>
              <a:t>respondednt</a:t>
            </a:r>
            <a:r>
              <a:rPr lang="pl-PL" sz="2000" b="1" dirty="0">
                <a:solidFill>
                  <a:srgbClr val="FBBE03"/>
                </a:solidFill>
              </a:rPr>
              <a:t> </a:t>
            </a:r>
            <a:r>
              <a:rPr lang="pl-PL" sz="2000" b="1" dirty="0" err="1">
                <a:solidFill>
                  <a:srgbClr val="FBBE03"/>
                </a:solidFill>
              </a:rPr>
              <a:t>are</a:t>
            </a:r>
            <a:r>
              <a:rPr lang="pl-PL" sz="2000" b="1" dirty="0">
                <a:solidFill>
                  <a:srgbClr val="FBBE03"/>
                </a:solidFill>
              </a:rPr>
              <a:t> in the </a:t>
            </a:r>
            <a:r>
              <a:rPr lang="pl-PL" sz="2000" b="1" dirty="0" err="1">
                <a:solidFill>
                  <a:srgbClr val="FBBE03"/>
                </a:solidFill>
              </a:rPr>
              <a:t>essential</a:t>
            </a:r>
            <a:r>
              <a:rPr lang="pl-PL" sz="2000" b="1" dirty="0">
                <a:solidFill>
                  <a:srgbClr val="FBBE03"/>
                </a:solidFill>
              </a:rPr>
              <a:t> part of the </a:t>
            </a:r>
            <a:r>
              <a:rPr lang="pl-PL" sz="2000" b="1" dirty="0" err="1">
                <a:solidFill>
                  <a:srgbClr val="FBBE03"/>
                </a:solidFill>
              </a:rPr>
              <a:t>questionnaire</a:t>
            </a:r>
            <a:r>
              <a:rPr lang="pl-PL" sz="2000" b="1" dirty="0">
                <a:solidFill>
                  <a:srgbClr val="FBBE03"/>
                </a:solidFill>
              </a:rPr>
              <a:t> </a:t>
            </a:r>
            <a:br>
              <a:rPr lang="pl-PL" sz="1800" b="1" dirty="0">
                <a:solidFill>
                  <a:srgbClr val="FBBE03"/>
                </a:solidFill>
              </a:rPr>
            </a:br>
            <a:endParaRPr lang="pl-PL" sz="1800" b="1" dirty="0">
              <a:solidFill>
                <a:srgbClr val="FBBE03"/>
              </a:solidFill>
            </a:endParaRPr>
          </a:p>
        </p:txBody>
      </p:sp>
    </p:spTree>
    <p:extLst>
      <p:ext uri="{BB962C8B-B14F-4D97-AF65-F5344CB8AC3E}">
        <p14:creationId xmlns:p14="http://schemas.microsoft.com/office/powerpoint/2010/main" val="2145546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27EFB0E6-935C-4DB5-9ECD-AFEDE16D3A03}"/>
              </a:ext>
            </a:extLst>
          </p:cNvPr>
          <p:cNvSpPr txBox="1">
            <a:spLocks/>
          </p:cNvSpPr>
          <p:nvPr/>
        </p:nvSpPr>
        <p:spPr bwMode="auto">
          <a:xfrm>
            <a:off x="1199356" y="188913"/>
            <a:ext cx="10009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800" b="1" dirty="0">
                <a:solidFill>
                  <a:schemeClr val="tx1">
                    <a:lumMod val="75000"/>
                    <a:lumOff val="25000"/>
                  </a:schemeClr>
                </a:solidFill>
              </a:rPr>
              <a:t>TOOLS </a:t>
            </a:r>
            <a:r>
              <a:rPr lang="pl-PL" altLang="pl-PL" sz="2800" b="1" dirty="0" err="1">
                <a:solidFill>
                  <a:schemeClr val="tx1">
                    <a:lumMod val="75000"/>
                    <a:lumOff val="25000"/>
                  </a:schemeClr>
                </a:solidFill>
              </a:rPr>
              <a:t>USED</a:t>
            </a:r>
            <a:r>
              <a:rPr lang="pl-PL" altLang="pl-PL" sz="2800" b="1" dirty="0">
                <a:solidFill>
                  <a:schemeClr val="tx1">
                    <a:lumMod val="75000"/>
                    <a:lumOff val="25000"/>
                  </a:schemeClr>
                </a:solidFill>
              </a:rPr>
              <a:t> TO </a:t>
            </a:r>
            <a:r>
              <a:rPr lang="pl-PL" altLang="pl-PL" sz="2800" b="1" dirty="0" err="1">
                <a:solidFill>
                  <a:schemeClr val="tx1">
                    <a:lumMod val="75000"/>
                    <a:lumOff val="25000"/>
                  </a:schemeClr>
                </a:solidFill>
              </a:rPr>
              <a:t>COLLECT</a:t>
            </a:r>
            <a:r>
              <a:rPr lang="pl-PL" altLang="pl-PL" sz="2800" b="1" dirty="0">
                <a:solidFill>
                  <a:schemeClr val="tx1">
                    <a:lumMod val="75000"/>
                    <a:lumOff val="25000"/>
                  </a:schemeClr>
                </a:solidFill>
              </a:rPr>
              <a:t> INFORMATION</a:t>
            </a:r>
          </a:p>
        </p:txBody>
      </p:sp>
      <p:sp>
        <p:nvSpPr>
          <p:cNvPr id="2" name="Symbol zastępczy numeru slajdu 1">
            <a:extLst>
              <a:ext uri="{FF2B5EF4-FFF2-40B4-BE49-F238E27FC236}">
                <a16:creationId xmlns:a16="http://schemas.microsoft.com/office/drawing/2014/main" id="{CB54149B-88CA-4BCC-AED2-3534C43D069B}"/>
              </a:ext>
            </a:extLst>
          </p:cNvPr>
          <p:cNvSpPr>
            <a:spLocks noGrp="1"/>
          </p:cNvSpPr>
          <p:nvPr>
            <p:ph type="sldNum" sz="quarter" idx="12"/>
          </p:nvPr>
        </p:nvSpPr>
        <p:spPr/>
        <p:txBody>
          <a:bodyPr/>
          <a:lstStyle/>
          <a:p>
            <a:pPr>
              <a:defRPr/>
            </a:pPr>
            <a:fld id="{6CC9281A-217F-4492-A313-C4D4CB901DEA}" type="slidenum">
              <a:rPr lang="en-US" altLang="pl-PL" smtClean="0"/>
              <a:pPr>
                <a:defRPr/>
              </a:pPr>
              <a:t>24</a:t>
            </a:fld>
            <a:endParaRPr lang="en-US" altLang="pl-PL"/>
          </a:p>
        </p:txBody>
      </p:sp>
      <p:pic>
        <p:nvPicPr>
          <p:cNvPr id="34" name="Obraz 33">
            <a:extLst>
              <a:ext uri="{FF2B5EF4-FFF2-40B4-BE49-F238E27FC236}">
                <a16:creationId xmlns:a16="http://schemas.microsoft.com/office/drawing/2014/main" id="{1DFF2334-5FE7-4D20-A456-E1101C45C313}"/>
              </a:ext>
            </a:extLst>
          </p:cNvPr>
          <p:cNvPicPr preferRelativeResize="0">
            <a:picLocks/>
          </p:cNvPicPr>
          <p:nvPr/>
        </p:nvPicPr>
        <p:blipFill>
          <a:blip r:embed="rId2"/>
          <a:stretch>
            <a:fillRect/>
          </a:stretch>
        </p:blipFill>
        <p:spPr>
          <a:xfrm flipH="1">
            <a:off x="3719736" y="2492896"/>
            <a:ext cx="144016" cy="2882669"/>
          </a:xfrm>
          <a:prstGeom prst="rect">
            <a:avLst/>
          </a:prstGeom>
        </p:spPr>
      </p:pic>
      <p:sp>
        <p:nvSpPr>
          <p:cNvPr id="9" name="Prostokąt 8">
            <a:extLst>
              <a:ext uri="{FF2B5EF4-FFF2-40B4-BE49-F238E27FC236}">
                <a16:creationId xmlns:a16="http://schemas.microsoft.com/office/drawing/2014/main" id="{91D571DA-BE5E-4A7B-A804-F0A70AA726DE}"/>
              </a:ext>
            </a:extLst>
          </p:cNvPr>
          <p:cNvSpPr/>
          <p:nvPr/>
        </p:nvSpPr>
        <p:spPr>
          <a:xfrm>
            <a:off x="4336861" y="2753896"/>
            <a:ext cx="5727657" cy="2308324"/>
          </a:xfrm>
          <a:prstGeom prst="rect">
            <a:avLst/>
          </a:prstGeom>
        </p:spPr>
        <p:txBody>
          <a:bodyPr wrap="square">
            <a:spAutoFit/>
          </a:bodyPr>
          <a:lstStyle/>
          <a:p>
            <a:r>
              <a:rPr lang="en-GB" dirty="0">
                <a:solidFill>
                  <a:schemeClr val="tx1">
                    <a:lumMod val="75000"/>
                    <a:lumOff val="25000"/>
                  </a:schemeClr>
                </a:solidFill>
              </a:rPr>
              <a:t>The questionnaires may also include questions about specific functions:</a:t>
            </a:r>
          </a:p>
          <a:p>
            <a:endParaRPr lang="en-GB" dirty="0">
              <a:solidFill>
                <a:schemeClr val="tx1">
                  <a:lumMod val="75000"/>
                  <a:lumOff val="25000"/>
                </a:schemeClr>
              </a:solidFill>
            </a:endParaRPr>
          </a:p>
          <a:p>
            <a:pPr marL="285750" indent="-285750">
              <a:buBlip>
                <a:blip r:embed="rId3"/>
              </a:buBlip>
            </a:pPr>
            <a:r>
              <a:rPr lang="en-GB" dirty="0">
                <a:solidFill>
                  <a:schemeClr val="tx1">
                    <a:lumMod val="75000"/>
                    <a:lumOff val="25000"/>
                  </a:schemeClr>
                </a:solidFill>
              </a:rPr>
              <a:t>FILTER - means selective</a:t>
            </a:r>
            <a:r>
              <a:rPr lang="pl-PL" dirty="0">
                <a:solidFill>
                  <a:schemeClr val="tx1">
                    <a:lumMod val="75000"/>
                    <a:lumOff val="25000"/>
                  </a:schemeClr>
                </a:solidFill>
              </a:rPr>
              <a:t>.</a:t>
            </a:r>
            <a:r>
              <a:rPr lang="en-GB" dirty="0">
                <a:solidFill>
                  <a:schemeClr val="tx1">
                    <a:lumMod val="75000"/>
                    <a:lumOff val="25000"/>
                  </a:schemeClr>
                </a:solidFill>
              </a:rPr>
              <a:t> </a:t>
            </a:r>
          </a:p>
          <a:p>
            <a:pPr marL="285750" indent="-285750">
              <a:buBlip>
                <a:blip r:embed="rId3"/>
              </a:buBlip>
            </a:pPr>
            <a:endParaRPr lang="en-GB" dirty="0">
              <a:solidFill>
                <a:schemeClr val="tx1">
                  <a:lumMod val="75000"/>
                  <a:lumOff val="25000"/>
                </a:schemeClr>
              </a:solidFill>
            </a:endParaRPr>
          </a:p>
          <a:p>
            <a:pPr marL="285750" indent="-285750">
              <a:buBlip>
                <a:blip r:embed="rId3"/>
              </a:buBlip>
            </a:pPr>
            <a:r>
              <a:rPr lang="en-GB" dirty="0">
                <a:solidFill>
                  <a:schemeClr val="tx1">
                    <a:lumMod val="75000"/>
                    <a:lumOff val="25000"/>
                  </a:schemeClr>
                </a:solidFill>
              </a:rPr>
              <a:t>CONTROL - that is, those that have already been asked once, but in a different form. They confirm the credibility of the respondent.</a:t>
            </a:r>
            <a:endParaRPr lang="pl-PL" dirty="0">
              <a:solidFill>
                <a:schemeClr val="tx1">
                  <a:lumMod val="75000"/>
                  <a:lumOff val="25000"/>
                </a:schemeClr>
              </a:solidFill>
            </a:endParaRPr>
          </a:p>
        </p:txBody>
      </p:sp>
      <p:sp>
        <p:nvSpPr>
          <p:cNvPr id="21" name="Prostokąt 20">
            <a:extLst>
              <a:ext uri="{FF2B5EF4-FFF2-40B4-BE49-F238E27FC236}">
                <a16:creationId xmlns:a16="http://schemas.microsoft.com/office/drawing/2014/main" id="{5331F5FB-CE32-4EB9-9996-7155DCC06F30}"/>
              </a:ext>
            </a:extLst>
          </p:cNvPr>
          <p:cNvSpPr/>
          <p:nvPr/>
        </p:nvSpPr>
        <p:spPr>
          <a:xfrm>
            <a:off x="983432" y="4863680"/>
            <a:ext cx="2520280" cy="369332"/>
          </a:xfrm>
          <a:prstGeom prst="rect">
            <a:avLst/>
          </a:prstGeom>
        </p:spPr>
        <p:txBody>
          <a:bodyPr wrap="square">
            <a:spAutoFit/>
          </a:bodyPr>
          <a:lstStyle/>
          <a:p>
            <a:pPr algn="ctr"/>
            <a:r>
              <a:rPr lang="pl-PL" b="1" dirty="0" err="1">
                <a:solidFill>
                  <a:schemeClr val="tx1">
                    <a:lumMod val="75000"/>
                    <a:lumOff val="25000"/>
                  </a:schemeClr>
                </a:solidFill>
              </a:rPr>
              <a:t>QUESTIONNAIRES</a:t>
            </a:r>
            <a:endParaRPr lang="pl-PL" b="1" dirty="0">
              <a:solidFill>
                <a:schemeClr val="tx1">
                  <a:lumMod val="75000"/>
                  <a:lumOff val="25000"/>
                </a:schemeClr>
              </a:solidFill>
            </a:endParaRPr>
          </a:p>
        </p:txBody>
      </p:sp>
      <p:pic>
        <p:nvPicPr>
          <p:cNvPr id="15" name="Grafika 14">
            <a:extLst>
              <a:ext uri="{FF2B5EF4-FFF2-40B4-BE49-F238E27FC236}">
                <a16:creationId xmlns:a16="http://schemas.microsoft.com/office/drawing/2014/main" id="{B7ECA2D6-A8B4-4DA3-9B5A-729BA6A811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3291" y="2916015"/>
            <a:ext cx="1407177" cy="1796001"/>
          </a:xfrm>
          <a:prstGeom prst="rect">
            <a:avLst/>
          </a:prstGeom>
        </p:spPr>
      </p:pic>
      <p:sp>
        <p:nvSpPr>
          <p:cNvPr id="11" name="Tytuł 1">
            <a:extLst>
              <a:ext uri="{FF2B5EF4-FFF2-40B4-BE49-F238E27FC236}">
                <a16:creationId xmlns:a16="http://schemas.microsoft.com/office/drawing/2014/main" id="{61CB49F6-3F07-4F2E-84A8-FDFF47119AE4}"/>
              </a:ext>
            </a:extLst>
          </p:cNvPr>
          <p:cNvSpPr txBox="1">
            <a:spLocks/>
          </p:cNvSpPr>
          <p:nvPr/>
        </p:nvSpPr>
        <p:spPr bwMode="auto">
          <a:xfrm>
            <a:off x="2059086" y="1124744"/>
            <a:ext cx="8933458" cy="137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spcAft>
                <a:spcPts val="1200"/>
              </a:spcAft>
              <a:defRPr/>
            </a:pPr>
            <a:r>
              <a:rPr lang="pl-PL" sz="3600" b="1" dirty="0">
                <a:solidFill>
                  <a:srgbClr val="FD7E01"/>
                </a:solidFill>
              </a:rPr>
              <a:t>2</a:t>
            </a:r>
            <a:r>
              <a:rPr lang="pl-PL" sz="1800" b="1" dirty="0">
                <a:solidFill>
                  <a:srgbClr val="FD7E01"/>
                </a:solidFill>
              </a:rPr>
              <a:t> </a:t>
            </a:r>
            <a:r>
              <a:rPr lang="pl-PL" sz="2400" b="1" dirty="0" err="1">
                <a:solidFill>
                  <a:srgbClr val="FD7E01"/>
                </a:solidFill>
              </a:rPr>
              <a:t>ESSENTIAL</a:t>
            </a:r>
            <a:r>
              <a:rPr lang="pl-PL" sz="2400" b="1" dirty="0">
                <a:solidFill>
                  <a:srgbClr val="FD7E01"/>
                </a:solidFill>
              </a:rPr>
              <a:t> PART</a:t>
            </a:r>
            <a:br>
              <a:rPr lang="pl-PL" sz="1800" b="1" dirty="0">
                <a:solidFill>
                  <a:srgbClr val="FBBE03"/>
                </a:solidFill>
              </a:rPr>
            </a:br>
            <a:endParaRPr lang="pl-PL" sz="1800" b="1" dirty="0">
              <a:solidFill>
                <a:srgbClr val="FBBE03"/>
              </a:solidFill>
            </a:endParaRPr>
          </a:p>
        </p:txBody>
      </p:sp>
    </p:spTree>
    <p:extLst>
      <p:ext uri="{BB962C8B-B14F-4D97-AF65-F5344CB8AC3E}">
        <p14:creationId xmlns:p14="http://schemas.microsoft.com/office/powerpoint/2010/main" val="203431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27EFB0E6-935C-4DB5-9ECD-AFEDE16D3A03}"/>
              </a:ext>
            </a:extLst>
          </p:cNvPr>
          <p:cNvSpPr txBox="1">
            <a:spLocks/>
          </p:cNvSpPr>
          <p:nvPr/>
        </p:nvSpPr>
        <p:spPr bwMode="auto">
          <a:xfrm>
            <a:off x="1199356" y="188913"/>
            <a:ext cx="10009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800" b="1" dirty="0">
                <a:solidFill>
                  <a:schemeClr val="tx1">
                    <a:lumMod val="75000"/>
                    <a:lumOff val="25000"/>
                  </a:schemeClr>
                </a:solidFill>
              </a:rPr>
              <a:t>TOOLS </a:t>
            </a:r>
            <a:r>
              <a:rPr lang="pl-PL" altLang="pl-PL" sz="2800" b="1" dirty="0" err="1">
                <a:solidFill>
                  <a:schemeClr val="tx1">
                    <a:lumMod val="75000"/>
                    <a:lumOff val="25000"/>
                  </a:schemeClr>
                </a:solidFill>
              </a:rPr>
              <a:t>USED</a:t>
            </a:r>
            <a:r>
              <a:rPr lang="pl-PL" altLang="pl-PL" sz="2800" b="1" dirty="0">
                <a:solidFill>
                  <a:schemeClr val="tx1">
                    <a:lumMod val="75000"/>
                    <a:lumOff val="25000"/>
                  </a:schemeClr>
                </a:solidFill>
              </a:rPr>
              <a:t> TO </a:t>
            </a:r>
            <a:r>
              <a:rPr lang="pl-PL" altLang="pl-PL" sz="2800" b="1" dirty="0" err="1">
                <a:solidFill>
                  <a:schemeClr val="tx1">
                    <a:lumMod val="75000"/>
                    <a:lumOff val="25000"/>
                  </a:schemeClr>
                </a:solidFill>
              </a:rPr>
              <a:t>COLLECT</a:t>
            </a:r>
            <a:r>
              <a:rPr lang="pl-PL" altLang="pl-PL" sz="2800" b="1" dirty="0">
                <a:solidFill>
                  <a:schemeClr val="tx1">
                    <a:lumMod val="75000"/>
                    <a:lumOff val="25000"/>
                  </a:schemeClr>
                </a:solidFill>
              </a:rPr>
              <a:t> INFORMATION</a:t>
            </a:r>
          </a:p>
        </p:txBody>
      </p:sp>
      <p:sp>
        <p:nvSpPr>
          <p:cNvPr id="2" name="Symbol zastępczy numeru slajdu 1">
            <a:extLst>
              <a:ext uri="{FF2B5EF4-FFF2-40B4-BE49-F238E27FC236}">
                <a16:creationId xmlns:a16="http://schemas.microsoft.com/office/drawing/2014/main" id="{CB54149B-88CA-4BCC-AED2-3534C43D069B}"/>
              </a:ext>
            </a:extLst>
          </p:cNvPr>
          <p:cNvSpPr>
            <a:spLocks noGrp="1"/>
          </p:cNvSpPr>
          <p:nvPr>
            <p:ph type="sldNum" sz="quarter" idx="12"/>
          </p:nvPr>
        </p:nvSpPr>
        <p:spPr/>
        <p:txBody>
          <a:bodyPr/>
          <a:lstStyle/>
          <a:p>
            <a:pPr>
              <a:defRPr/>
            </a:pPr>
            <a:fld id="{6CC9281A-217F-4492-A313-C4D4CB901DEA}" type="slidenum">
              <a:rPr lang="en-US" altLang="pl-PL" smtClean="0"/>
              <a:pPr>
                <a:defRPr/>
              </a:pPr>
              <a:t>25</a:t>
            </a:fld>
            <a:endParaRPr lang="en-US" altLang="pl-PL"/>
          </a:p>
        </p:txBody>
      </p:sp>
      <p:pic>
        <p:nvPicPr>
          <p:cNvPr id="34" name="Obraz 33">
            <a:extLst>
              <a:ext uri="{FF2B5EF4-FFF2-40B4-BE49-F238E27FC236}">
                <a16:creationId xmlns:a16="http://schemas.microsoft.com/office/drawing/2014/main" id="{1DFF2334-5FE7-4D20-A456-E1101C45C313}"/>
              </a:ext>
            </a:extLst>
          </p:cNvPr>
          <p:cNvPicPr preferRelativeResize="0">
            <a:picLocks/>
          </p:cNvPicPr>
          <p:nvPr/>
        </p:nvPicPr>
        <p:blipFill>
          <a:blip r:embed="rId2"/>
          <a:stretch>
            <a:fillRect/>
          </a:stretch>
        </p:blipFill>
        <p:spPr>
          <a:xfrm flipH="1">
            <a:off x="3719736" y="2492896"/>
            <a:ext cx="144016" cy="2882669"/>
          </a:xfrm>
          <a:prstGeom prst="rect">
            <a:avLst/>
          </a:prstGeom>
        </p:spPr>
      </p:pic>
      <p:sp>
        <p:nvSpPr>
          <p:cNvPr id="9" name="Prostokąt 8">
            <a:extLst>
              <a:ext uri="{FF2B5EF4-FFF2-40B4-BE49-F238E27FC236}">
                <a16:creationId xmlns:a16="http://schemas.microsoft.com/office/drawing/2014/main" id="{91D571DA-BE5E-4A7B-A804-F0A70AA726DE}"/>
              </a:ext>
            </a:extLst>
          </p:cNvPr>
          <p:cNvSpPr/>
          <p:nvPr/>
        </p:nvSpPr>
        <p:spPr>
          <a:xfrm>
            <a:off x="4400791" y="2797185"/>
            <a:ext cx="5727657" cy="1938992"/>
          </a:xfrm>
          <a:prstGeom prst="rect">
            <a:avLst/>
          </a:prstGeom>
        </p:spPr>
        <p:txBody>
          <a:bodyPr wrap="square">
            <a:spAutoFit/>
          </a:bodyPr>
          <a:lstStyle/>
          <a:p>
            <a:pPr>
              <a:spcBef>
                <a:spcPts val="600"/>
              </a:spcBef>
              <a:spcAft>
                <a:spcPts val="600"/>
              </a:spcAft>
            </a:pPr>
            <a:r>
              <a:rPr lang="en-GB" sz="1600" dirty="0">
                <a:solidFill>
                  <a:schemeClr val="tx1">
                    <a:lumMod val="75000"/>
                    <a:lumOff val="25000"/>
                  </a:schemeClr>
                </a:solidFill>
              </a:rPr>
              <a:t>They may concern:</a:t>
            </a:r>
          </a:p>
          <a:p>
            <a:pPr marL="285750" indent="-285750">
              <a:spcBef>
                <a:spcPts val="600"/>
              </a:spcBef>
              <a:spcAft>
                <a:spcPts val="600"/>
              </a:spcAft>
              <a:buBlip>
                <a:blip r:embed="rId3"/>
              </a:buBlip>
            </a:pPr>
            <a:r>
              <a:rPr lang="en-GB" sz="1600" dirty="0">
                <a:solidFill>
                  <a:schemeClr val="tx1">
                    <a:lumMod val="75000"/>
                    <a:lumOff val="25000"/>
                  </a:schemeClr>
                </a:solidFill>
              </a:rPr>
              <a:t>gender,</a:t>
            </a:r>
          </a:p>
          <a:p>
            <a:pPr marL="285750" indent="-285750">
              <a:spcBef>
                <a:spcPts val="600"/>
              </a:spcBef>
              <a:spcAft>
                <a:spcPts val="600"/>
              </a:spcAft>
              <a:buBlip>
                <a:blip r:embed="rId3"/>
              </a:buBlip>
            </a:pPr>
            <a:r>
              <a:rPr lang="en-GB" sz="1600" dirty="0">
                <a:solidFill>
                  <a:schemeClr val="tx1">
                    <a:lumMod val="75000"/>
                    <a:lumOff val="25000"/>
                  </a:schemeClr>
                </a:solidFill>
              </a:rPr>
              <a:t>education,</a:t>
            </a:r>
          </a:p>
          <a:p>
            <a:pPr marL="285750" indent="-285750">
              <a:spcBef>
                <a:spcPts val="600"/>
              </a:spcBef>
              <a:spcAft>
                <a:spcPts val="600"/>
              </a:spcAft>
              <a:buBlip>
                <a:blip r:embed="rId3"/>
              </a:buBlip>
            </a:pPr>
            <a:r>
              <a:rPr lang="en-GB" sz="1600" dirty="0">
                <a:solidFill>
                  <a:schemeClr val="tx1">
                    <a:lumMod val="75000"/>
                    <a:lumOff val="25000"/>
                  </a:schemeClr>
                </a:solidFill>
              </a:rPr>
              <a:t>seniority,</a:t>
            </a:r>
          </a:p>
          <a:p>
            <a:pPr marL="285750" indent="-285750">
              <a:spcBef>
                <a:spcPts val="600"/>
              </a:spcBef>
              <a:spcAft>
                <a:spcPts val="600"/>
              </a:spcAft>
              <a:buBlip>
                <a:blip r:embed="rId3"/>
              </a:buBlip>
            </a:pPr>
            <a:r>
              <a:rPr lang="en-GB" sz="1600" dirty="0">
                <a:solidFill>
                  <a:schemeClr val="tx1">
                    <a:lumMod val="75000"/>
                    <a:lumOff val="25000"/>
                  </a:schemeClr>
                </a:solidFill>
              </a:rPr>
              <a:t>type of work and other.</a:t>
            </a:r>
            <a:endParaRPr lang="pl-PL" sz="1600" dirty="0">
              <a:solidFill>
                <a:schemeClr val="tx1">
                  <a:lumMod val="75000"/>
                  <a:lumOff val="25000"/>
                </a:schemeClr>
              </a:solidFill>
            </a:endParaRPr>
          </a:p>
        </p:txBody>
      </p:sp>
      <p:sp>
        <p:nvSpPr>
          <p:cNvPr id="21" name="Prostokąt 20">
            <a:extLst>
              <a:ext uri="{FF2B5EF4-FFF2-40B4-BE49-F238E27FC236}">
                <a16:creationId xmlns:a16="http://schemas.microsoft.com/office/drawing/2014/main" id="{5331F5FB-CE32-4EB9-9996-7155DCC06F30}"/>
              </a:ext>
            </a:extLst>
          </p:cNvPr>
          <p:cNvSpPr/>
          <p:nvPr/>
        </p:nvSpPr>
        <p:spPr>
          <a:xfrm>
            <a:off x="983432" y="4863680"/>
            <a:ext cx="2520280" cy="369332"/>
          </a:xfrm>
          <a:prstGeom prst="rect">
            <a:avLst/>
          </a:prstGeom>
        </p:spPr>
        <p:txBody>
          <a:bodyPr wrap="square">
            <a:spAutoFit/>
          </a:bodyPr>
          <a:lstStyle/>
          <a:p>
            <a:pPr algn="ctr"/>
            <a:r>
              <a:rPr lang="pl-PL" b="1" dirty="0" err="1">
                <a:solidFill>
                  <a:schemeClr val="tx1">
                    <a:lumMod val="75000"/>
                    <a:lumOff val="25000"/>
                  </a:schemeClr>
                </a:solidFill>
              </a:rPr>
              <a:t>QUESTIONNAIRES</a:t>
            </a:r>
            <a:endParaRPr lang="pl-PL" b="1" dirty="0">
              <a:solidFill>
                <a:schemeClr val="tx1">
                  <a:lumMod val="75000"/>
                  <a:lumOff val="25000"/>
                </a:schemeClr>
              </a:solidFill>
            </a:endParaRPr>
          </a:p>
        </p:txBody>
      </p:sp>
      <p:pic>
        <p:nvPicPr>
          <p:cNvPr id="15" name="Grafika 14">
            <a:extLst>
              <a:ext uri="{FF2B5EF4-FFF2-40B4-BE49-F238E27FC236}">
                <a16:creationId xmlns:a16="http://schemas.microsoft.com/office/drawing/2014/main" id="{B7ECA2D6-A8B4-4DA3-9B5A-729BA6A811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3291" y="2916015"/>
            <a:ext cx="1407177" cy="1796001"/>
          </a:xfrm>
          <a:prstGeom prst="rect">
            <a:avLst/>
          </a:prstGeom>
        </p:spPr>
      </p:pic>
      <p:pic>
        <p:nvPicPr>
          <p:cNvPr id="11" name="Grafika 10">
            <a:extLst>
              <a:ext uri="{FF2B5EF4-FFF2-40B4-BE49-F238E27FC236}">
                <a16:creationId xmlns:a16="http://schemas.microsoft.com/office/drawing/2014/main" id="{EB078C4C-9A22-4AE4-8947-2ACF54036A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592" y="5940000"/>
            <a:ext cx="522000" cy="522000"/>
          </a:xfrm>
          <a:prstGeom prst="rect">
            <a:avLst/>
          </a:prstGeom>
        </p:spPr>
      </p:pic>
      <p:sp>
        <p:nvSpPr>
          <p:cNvPr id="12" name="Prostokąt 11">
            <a:extLst>
              <a:ext uri="{FF2B5EF4-FFF2-40B4-BE49-F238E27FC236}">
                <a16:creationId xmlns:a16="http://schemas.microsoft.com/office/drawing/2014/main" id="{ECE15194-2126-4237-A3CF-1CCD6C504C8C}"/>
              </a:ext>
            </a:extLst>
          </p:cNvPr>
          <p:cNvSpPr/>
          <p:nvPr/>
        </p:nvSpPr>
        <p:spPr>
          <a:xfrm>
            <a:off x="1022124" y="5941729"/>
            <a:ext cx="4353795" cy="553998"/>
          </a:xfrm>
          <a:prstGeom prst="rect">
            <a:avLst/>
          </a:prstGeom>
        </p:spPr>
        <p:txBody>
          <a:bodyPr wrap="square">
            <a:spAutoFit/>
          </a:bodyPr>
          <a:lstStyle/>
          <a:p>
            <a:r>
              <a:rPr lang="pl-PL" sz="1500" dirty="0" err="1">
                <a:solidFill>
                  <a:schemeClr val="tx1">
                    <a:lumMod val="75000"/>
                    <a:lumOff val="25000"/>
                  </a:schemeClr>
                </a:solidFill>
              </a:rPr>
              <a:t>EXAMPLE</a:t>
            </a:r>
            <a:r>
              <a:rPr lang="pl-PL" sz="1500" dirty="0">
                <a:solidFill>
                  <a:schemeClr val="tx1">
                    <a:lumMod val="75000"/>
                    <a:lumOff val="25000"/>
                  </a:schemeClr>
                </a:solidFill>
              </a:rPr>
              <a:t> </a:t>
            </a:r>
            <a:r>
              <a:rPr lang="pl-PL" sz="1500" dirty="0" err="1">
                <a:solidFill>
                  <a:schemeClr val="tx1">
                    <a:lumMod val="75000"/>
                    <a:lumOff val="25000"/>
                  </a:schemeClr>
                </a:solidFill>
              </a:rPr>
              <a:t>DOCUMENTS</a:t>
            </a:r>
            <a:endParaRPr lang="pl-PL" sz="1500" dirty="0">
              <a:solidFill>
                <a:schemeClr val="tx1">
                  <a:lumMod val="75000"/>
                  <a:lumOff val="25000"/>
                </a:schemeClr>
              </a:solidFill>
            </a:endParaRPr>
          </a:p>
          <a:p>
            <a:r>
              <a:rPr lang="pl-PL" sz="1500" dirty="0" err="1">
                <a:solidFill>
                  <a:schemeClr val="tx1">
                    <a:lumMod val="75000"/>
                    <a:lumOff val="25000"/>
                  </a:schemeClr>
                </a:solidFill>
              </a:rPr>
              <a:t>Work</a:t>
            </a:r>
            <a:r>
              <a:rPr lang="pl-PL" sz="1500" dirty="0">
                <a:solidFill>
                  <a:schemeClr val="tx1">
                    <a:lumMod val="75000"/>
                    <a:lumOff val="25000"/>
                  </a:schemeClr>
                </a:solidFill>
              </a:rPr>
              <a:t> </a:t>
            </a:r>
            <a:r>
              <a:rPr lang="pl-PL" sz="1500" dirty="0" err="1">
                <a:solidFill>
                  <a:schemeClr val="tx1">
                    <a:lumMod val="75000"/>
                    <a:lumOff val="25000"/>
                  </a:schemeClr>
                </a:solidFill>
              </a:rPr>
              <a:t>cards</a:t>
            </a:r>
            <a:r>
              <a:rPr lang="pl-PL" sz="1500" dirty="0">
                <a:solidFill>
                  <a:schemeClr val="tx1">
                    <a:lumMod val="75000"/>
                    <a:lumOff val="25000"/>
                  </a:schemeClr>
                </a:solidFill>
              </a:rPr>
              <a:t> 4 and 5 –</a:t>
            </a:r>
            <a:r>
              <a:rPr lang="pl-PL" sz="1500" dirty="0" err="1">
                <a:solidFill>
                  <a:schemeClr val="tx1">
                    <a:lumMod val="75000"/>
                    <a:lumOff val="25000"/>
                  </a:schemeClr>
                </a:solidFill>
              </a:rPr>
              <a:t>example</a:t>
            </a:r>
            <a:r>
              <a:rPr lang="pl-PL" sz="1500" dirty="0">
                <a:solidFill>
                  <a:schemeClr val="tx1">
                    <a:lumMod val="75000"/>
                    <a:lumOff val="25000"/>
                  </a:schemeClr>
                </a:solidFill>
              </a:rPr>
              <a:t> </a:t>
            </a:r>
            <a:r>
              <a:rPr lang="pl-PL" sz="1500" dirty="0" err="1">
                <a:solidFill>
                  <a:schemeClr val="tx1">
                    <a:lumMod val="75000"/>
                    <a:lumOff val="25000"/>
                  </a:schemeClr>
                </a:solidFill>
              </a:rPr>
              <a:t>questionnaires</a:t>
            </a:r>
            <a:endParaRPr lang="pl-PL" sz="1500" dirty="0">
              <a:solidFill>
                <a:schemeClr val="tx1">
                  <a:lumMod val="75000"/>
                  <a:lumOff val="25000"/>
                </a:schemeClr>
              </a:solidFill>
            </a:endParaRPr>
          </a:p>
        </p:txBody>
      </p:sp>
      <p:sp>
        <p:nvSpPr>
          <p:cNvPr id="13" name="Tytuł 1">
            <a:extLst>
              <a:ext uri="{FF2B5EF4-FFF2-40B4-BE49-F238E27FC236}">
                <a16:creationId xmlns:a16="http://schemas.microsoft.com/office/drawing/2014/main" id="{E744067F-F54D-4DB5-8F5A-07496891C9F8}"/>
              </a:ext>
            </a:extLst>
          </p:cNvPr>
          <p:cNvSpPr txBox="1">
            <a:spLocks/>
          </p:cNvSpPr>
          <p:nvPr/>
        </p:nvSpPr>
        <p:spPr bwMode="auto">
          <a:xfrm>
            <a:off x="2059086" y="1052736"/>
            <a:ext cx="8789442" cy="150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spcAft>
                <a:spcPts val="0"/>
              </a:spcAft>
              <a:defRPr/>
            </a:pPr>
            <a:r>
              <a:rPr lang="pl-PL" sz="3600" b="1" dirty="0">
                <a:solidFill>
                  <a:srgbClr val="FD7E01"/>
                </a:solidFill>
              </a:rPr>
              <a:t>3</a:t>
            </a:r>
            <a:r>
              <a:rPr lang="pl-PL" sz="2400" b="1" dirty="0">
                <a:solidFill>
                  <a:srgbClr val="FD7E01"/>
                </a:solidFill>
              </a:rPr>
              <a:t> </a:t>
            </a:r>
            <a:r>
              <a:rPr lang="pl-PL" sz="2400" b="1" dirty="0" err="1">
                <a:solidFill>
                  <a:srgbClr val="FD7E01"/>
                </a:solidFill>
              </a:rPr>
              <a:t>FINAL</a:t>
            </a:r>
            <a:r>
              <a:rPr lang="pl-PL" sz="2400" b="1" dirty="0">
                <a:solidFill>
                  <a:srgbClr val="FD7E01"/>
                </a:solidFill>
              </a:rPr>
              <a:t> PART</a:t>
            </a:r>
          </a:p>
          <a:p>
            <a:pPr algn="l">
              <a:spcAft>
                <a:spcPts val="1200"/>
              </a:spcAft>
              <a:defRPr/>
            </a:pPr>
            <a:r>
              <a:rPr lang="en-GB" sz="2000" dirty="0">
                <a:solidFill>
                  <a:srgbClr val="FBBE03"/>
                </a:solidFill>
              </a:rPr>
              <a:t>The final part of the questionnaire contains questions about the characteristics of the respondent</a:t>
            </a:r>
            <a:r>
              <a:rPr lang="pl-PL" sz="2000" dirty="0">
                <a:solidFill>
                  <a:srgbClr val="FBBE03"/>
                </a:solidFill>
              </a:rPr>
              <a:t>.</a:t>
            </a:r>
          </a:p>
        </p:txBody>
      </p:sp>
    </p:spTree>
    <p:extLst>
      <p:ext uri="{BB962C8B-B14F-4D97-AF65-F5344CB8AC3E}">
        <p14:creationId xmlns:p14="http://schemas.microsoft.com/office/powerpoint/2010/main" val="3291977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088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800" b="1" dirty="0">
                <a:solidFill>
                  <a:schemeClr val="tx1">
                    <a:lumMod val="75000"/>
                    <a:lumOff val="25000"/>
                  </a:schemeClr>
                </a:solidFill>
              </a:rPr>
              <a:t>TOOLS FOR DIAGNOSIS OF TRAINING NEEDS</a:t>
            </a:r>
            <a:endParaRPr lang="pl-PL" sz="2800" b="1" dirty="0">
              <a:solidFill>
                <a:schemeClr val="tx1">
                  <a:lumMod val="75000"/>
                  <a:lumOff val="25000"/>
                </a:schemeClr>
              </a:solidFill>
            </a:endParaRP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26</a:t>
            </a:fld>
            <a:endParaRPr lang="en-US" altLang="pl-PL" dirty="0"/>
          </a:p>
        </p:txBody>
      </p:sp>
      <p:grpSp>
        <p:nvGrpSpPr>
          <p:cNvPr id="39" name="Grafika 20">
            <a:extLst>
              <a:ext uri="{FF2B5EF4-FFF2-40B4-BE49-F238E27FC236}">
                <a16:creationId xmlns:a16="http://schemas.microsoft.com/office/drawing/2014/main" id="{F57CF098-9A36-461D-8AAD-EFAB48B1253F}"/>
              </a:ext>
            </a:extLst>
          </p:cNvPr>
          <p:cNvGrpSpPr/>
          <p:nvPr/>
        </p:nvGrpSpPr>
        <p:grpSpPr>
          <a:xfrm>
            <a:off x="2568624" y="2060848"/>
            <a:ext cx="8855968" cy="4248472"/>
            <a:chOff x="-36512" y="2188934"/>
            <a:chExt cx="9144000" cy="4233492"/>
          </a:xfrm>
        </p:grpSpPr>
        <p:sp>
          <p:nvSpPr>
            <p:cNvPr id="40" name="Dowolny kształt: kształt 39">
              <a:extLst>
                <a:ext uri="{FF2B5EF4-FFF2-40B4-BE49-F238E27FC236}">
                  <a16:creationId xmlns:a16="http://schemas.microsoft.com/office/drawing/2014/main" id="{D0DB07CA-0A67-48B2-8ABD-C428BD833C24}"/>
                </a:ext>
              </a:extLst>
            </p:cNvPr>
            <p:cNvSpPr/>
            <p:nvPr/>
          </p:nvSpPr>
          <p:spPr>
            <a:xfrm>
              <a:off x="-51046" y="2753463"/>
              <a:ext cx="42849" cy="34279"/>
            </a:xfrm>
            <a:custGeom>
              <a:avLst/>
              <a:gdLst>
                <a:gd name="connsiteX0" fmla="*/ 18219 w 42849"/>
                <a:gd name="connsiteY0" fmla="*/ 18219 h 34279"/>
                <a:gd name="connsiteX1" fmla="*/ 29788 w 42849"/>
                <a:gd name="connsiteY1" fmla="*/ 21904 h 34279"/>
              </a:gdLst>
              <a:ahLst/>
              <a:cxnLst>
                <a:cxn ang="0">
                  <a:pos x="connsiteX0" y="connsiteY0"/>
                </a:cxn>
                <a:cxn ang="0">
                  <a:pos x="connsiteX1" y="connsiteY1"/>
                </a:cxn>
              </a:cxnLst>
              <a:rect l="l" t="t" r="r" b="b"/>
              <a:pathLst>
                <a:path w="42849" h="34279">
                  <a:moveTo>
                    <a:pt x="18219" y="18219"/>
                  </a:moveTo>
                  <a:cubicBezTo>
                    <a:pt x="22075" y="19419"/>
                    <a:pt x="25932" y="20619"/>
                    <a:pt x="29788" y="21904"/>
                  </a:cubicBezTo>
                </a:path>
              </a:pathLst>
            </a:custGeom>
            <a:noFill/>
            <a:ln w="27000" cap="flat">
              <a:solidFill>
                <a:srgbClr val="FF8803"/>
              </a:solidFill>
              <a:prstDash val="sysDot"/>
              <a:miter/>
            </a:ln>
          </p:spPr>
          <p:txBody>
            <a:bodyPr rtlCol="0" anchor="ctr"/>
            <a:lstStyle/>
            <a:p>
              <a:endParaRPr lang="pl-PL"/>
            </a:p>
          </p:txBody>
        </p:sp>
        <p:sp>
          <p:nvSpPr>
            <p:cNvPr id="41" name="Dowolny kształt: kształt 40">
              <a:extLst>
                <a:ext uri="{FF2B5EF4-FFF2-40B4-BE49-F238E27FC236}">
                  <a16:creationId xmlns:a16="http://schemas.microsoft.com/office/drawing/2014/main" id="{2335C6C5-D41B-4FE0-93F6-DF7DEBE31F81}"/>
                </a:ext>
              </a:extLst>
            </p:cNvPr>
            <p:cNvSpPr/>
            <p:nvPr/>
          </p:nvSpPr>
          <p:spPr>
            <a:xfrm>
              <a:off x="52563" y="2182807"/>
              <a:ext cx="9024022" cy="4199213"/>
            </a:xfrm>
            <a:custGeom>
              <a:avLst/>
              <a:gdLst>
                <a:gd name="connsiteX0" fmla="*/ 18219 w 9024022"/>
                <a:gd name="connsiteY0" fmla="*/ 623154 h 4199212"/>
                <a:gd name="connsiteX1" fmla="*/ 2547859 w 9024022"/>
                <a:gd name="connsiteY1" fmla="*/ 2595242 h 4199212"/>
                <a:gd name="connsiteX2" fmla="*/ 4064718 w 9024022"/>
                <a:gd name="connsiteY2" fmla="*/ 889847 h 4199212"/>
                <a:gd name="connsiteX3" fmla="*/ 5950079 w 9024022"/>
                <a:gd name="connsiteY3" fmla="*/ 701311 h 4199212"/>
                <a:gd name="connsiteX4" fmla="*/ 9010533 w 9024022"/>
                <a:gd name="connsiteY4" fmla="*/ 4184515 h 41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4022" h="4199212">
                  <a:moveTo>
                    <a:pt x="18219" y="623154"/>
                  </a:moveTo>
                  <a:cubicBezTo>
                    <a:pt x="643902" y="839114"/>
                    <a:pt x="1679736" y="1362216"/>
                    <a:pt x="2547859" y="2595242"/>
                  </a:cubicBezTo>
                  <a:cubicBezTo>
                    <a:pt x="3893321" y="4506312"/>
                    <a:pt x="6481408" y="2500974"/>
                    <a:pt x="4064718" y="889847"/>
                  </a:cubicBezTo>
                  <a:cubicBezTo>
                    <a:pt x="2499268" y="-153786"/>
                    <a:pt x="4463643" y="-313356"/>
                    <a:pt x="5950079" y="701311"/>
                  </a:cubicBezTo>
                  <a:cubicBezTo>
                    <a:pt x="7595827" y="1824729"/>
                    <a:pt x="8423072" y="3246891"/>
                    <a:pt x="9010533" y="4184515"/>
                  </a:cubicBezTo>
                </a:path>
              </a:pathLst>
            </a:custGeom>
            <a:noFill/>
            <a:ln w="27000" cap="flat">
              <a:solidFill>
                <a:srgbClr val="FF8803"/>
              </a:solidFill>
              <a:prstDash val="sysDot"/>
              <a:miter/>
            </a:ln>
          </p:spPr>
          <p:txBody>
            <a:bodyPr rtlCol="0" anchor="ctr"/>
            <a:lstStyle/>
            <a:p>
              <a:endParaRPr lang="pl-PL"/>
            </a:p>
          </p:txBody>
        </p:sp>
        <p:sp>
          <p:nvSpPr>
            <p:cNvPr id="42" name="Dowolny kształt: kształt 41">
              <a:extLst>
                <a:ext uri="{FF2B5EF4-FFF2-40B4-BE49-F238E27FC236}">
                  <a16:creationId xmlns:a16="http://schemas.microsoft.com/office/drawing/2014/main" id="{B5C324D8-5A12-4745-B146-15AF4066E89E}"/>
                </a:ext>
              </a:extLst>
            </p:cNvPr>
            <p:cNvSpPr/>
            <p:nvPr/>
          </p:nvSpPr>
          <p:spPr>
            <a:xfrm>
              <a:off x="9070672" y="6390238"/>
              <a:ext cx="42849" cy="42849"/>
            </a:xfrm>
            <a:custGeom>
              <a:avLst/>
              <a:gdLst>
                <a:gd name="connsiteX0" fmla="*/ 18219 w 42849"/>
                <a:gd name="connsiteY0" fmla="*/ 18219 h 42849"/>
                <a:gd name="connsiteX1" fmla="*/ 24646 w 42849"/>
                <a:gd name="connsiteY1" fmla="*/ 28503 h 42849"/>
              </a:gdLst>
              <a:ahLst/>
              <a:cxnLst>
                <a:cxn ang="0">
                  <a:pos x="connsiteX0" y="connsiteY0"/>
                </a:cxn>
                <a:cxn ang="0">
                  <a:pos x="connsiteX1" y="connsiteY1"/>
                </a:cxn>
              </a:cxnLst>
              <a:rect l="l" t="t" r="r" b="b"/>
              <a:pathLst>
                <a:path w="42849" h="42849">
                  <a:moveTo>
                    <a:pt x="18219" y="18219"/>
                  </a:moveTo>
                  <a:cubicBezTo>
                    <a:pt x="20361" y="21647"/>
                    <a:pt x="22504" y="25075"/>
                    <a:pt x="24646" y="28503"/>
                  </a:cubicBezTo>
                </a:path>
              </a:pathLst>
            </a:custGeom>
            <a:noFill/>
            <a:ln w="27000" cap="flat">
              <a:solidFill>
                <a:srgbClr val="FF8803"/>
              </a:solidFill>
              <a:prstDash val="sysDot"/>
              <a:miter/>
            </a:ln>
          </p:spPr>
          <p:txBody>
            <a:bodyPr rtlCol="0" anchor="ctr"/>
            <a:lstStyle/>
            <a:p>
              <a:endParaRPr lang="pl-PL"/>
            </a:p>
          </p:txBody>
        </p:sp>
      </p:grpSp>
      <p:sp>
        <p:nvSpPr>
          <p:cNvPr id="44" name="Prostokąt: zaokrąglone rogi 43">
            <a:extLst>
              <a:ext uri="{FF2B5EF4-FFF2-40B4-BE49-F238E27FC236}">
                <a16:creationId xmlns:a16="http://schemas.microsoft.com/office/drawing/2014/main" id="{FC353BC7-0A16-4E4B-8BC8-A406D4080D0C}"/>
              </a:ext>
            </a:extLst>
          </p:cNvPr>
          <p:cNvSpPr/>
          <p:nvPr/>
        </p:nvSpPr>
        <p:spPr>
          <a:xfrm>
            <a:off x="3000672" y="1962745"/>
            <a:ext cx="1724838" cy="1724838"/>
          </a:xfrm>
          <a:prstGeom prst="roundRect">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Prostokąt: zaokrąglone rogi 44">
            <a:extLst>
              <a:ext uri="{FF2B5EF4-FFF2-40B4-BE49-F238E27FC236}">
                <a16:creationId xmlns:a16="http://schemas.microsoft.com/office/drawing/2014/main" id="{26C0FF06-A694-40E3-974D-F993A635FFB6}"/>
              </a:ext>
            </a:extLst>
          </p:cNvPr>
          <p:cNvSpPr/>
          <p:nvPr/>
        </p:nvSpPr>
        <p:spPr>
          <a:xfrm>
            <a:off x="4311656" y="3858236"/>
            <a:ext cx="1724838" cy="1724838"/>
          </a:xfrm>
          <a:prstGeom prst="roundRect">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Prostokąt: zaokrąglone rogi 45">
            <a:extLst>
              <a:ext uri="{FF2B5EF4-FFF2-40B4-BE49-F238E27FC236}">
                <a16:creationId xmlns:a16="http://schemas.microsoft.com/office/drawing/2014/main" id="{BB3ADE0E-6449-476C-8EAD-A4F9786284EA}"/>
              </a:ext>
            </a:extLst>
          </p:cNvPr>
          <p:cNvSpPr/>
          <p:nvPr/>
        </p:nvSpPr>
        <p:spPr>
          <a:xfrm>
            <a:off x="5622640" y="1826491"/>
            <a:ext cx="1724838" cy="1724838"/>
          </a:xfrm>
          <a:prstGeom prst="round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Prostokąt: zaokrąglone rogi 46">
            <a:extLst>
              <a:ext uri="{FF2B5EF4-FFF2-40B4-BE49-F238E27FC236}">
                <a16:creationId xmlns:a16="http://schemas.microsoft.com/office/drawing/2014/main" id="{FB32A3D9-EA08-4F35-AF5B-5EC41257B93A}"/>
              </a:ext>
            </a:extLst>
          </p:cNvPr>
          <p:cNvSpPr/>
          <p:nvPr/>
        </p:nvSpPr>
        <p:spPr>
          <a:xfrm>
            <a:off x="6933625" y="3909842"/>
            <a:ext cx="1724838" cy="1724838"/>
          </a:xfrm>
          <a:prstGeom prst="roundRect">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Prostokąt: zaokrąglone rogi 47">
            <a:extLst>
              <a:ext uri="{FF2B5EF4-FFF2-40B4-BE49-F238E27FC236}">
                <a16:creationId xmlns:a16="http://schemas.microsoft.com/office/drawing/2014/main" id="{3740623F-AAE1-4CAF-B4E3-8CD7EA8084A7}"/>
              </a:ext>
            </a:extLst>
          </p:cNvPr>
          <p:cNvSpPr/>
          <p:nvPr/>
        </p:nvSpPr>
        <p:spPr>
          <a:xfrm>
            <a:off x="8244609" y="1826491"/>
            <a:ext cx="1724838" cy="1724838"/>
          </a:xfrm>
          <a:prstGeom prst="round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9" name="Prostokąt: zaokrąglone rogi 48">
            <a:extLst>
              <a:ext uri="{FF2B5EF4-FFF2-40B4-BE49-F238E27FC236}">
                <a16:creationId xmlns:a16="http://schemas.microsoft.com/office/drawing/2014/main" id="{6EB8CE86-F706-4D6E-9C65-E04F8D4EAC61}"/>
              </a:ext>
            </a:extLst>
          </p:cNvPr>
          <p:cNvSpPr/>
          <p:nvPr/>
        </p:nvSpPr>
        <p:spPr>
          <a:xfrm>
            <a:off x="9555593" y="3896335"/>
            <a:ext cx="1724838" cy="1724838"/>
          </a:xfrm>
          <a:prstGeom prst="roundRect">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0" name="Prostokąt 49">
            <a:extLst>
              <a:ext uri="{FF2B5EF4-FFF2-40B4-BE49-F238E27FC236}">
                <a16:creationId xmlns:a16="http://schemas.microsoft.com/office/drawing/2014/main" id="{635EDD16-6120-43AF-BA16-6934B3BD650A}"/>
              </a:ext>
            </a:extLst>
          </p:cNvPr>
          <p:cNvSpPr/>
          <p:nvPr/>
        </p:nvSpPr>
        <p:spPr>
          <a:xfrm>
            <a:off x="3296998" y="2348880"/>
            <a:ext cx="1092799" cy="923330"/>
          </a:xfrm>
          <a:prstGeom prst="rect">
            <a:avLst/>
          </a:prstGeom>
        </p:spPr>
        <p:txBody>
          <a:bodyPr wrap="none">
            <a:spAutoFit/>
          </a:bodyPr>
          <a:lstStyle/>
          <a:p>
            <a:pPr lvl="0" algn="ctr"/>
            <a:r>
              <a:rPr lang="pl-PL" b="1" dirty="0">
                <a:solidFill>
                  <a:schemeClr val="bg1"/>
                </a:solidFill>
              </a:rPr>
              <a:t>możliwie </a:t>
            </a:r>
            <a:br>
              <a:rPr lang="pl-PL" b="1" dirty="0">
                <a:solidFill>
                  <a:schemeClr val="bg1"/>
                </a:solidFill>
              </a:rPr>
            </a:br>
            <a:r>
              <a:rPr lang="pl-PL" b="1" dirty="0">
                <a:solidFill>
                  <a:schemeClr val="bg1"/>
                </a:solidFill>
              </a:rPr>
              <a:t>krótki</a:t>
            </a:r>
          </a:p>
          <a:p>
            <a:pPr lvl="0" algn="ctr"/>
            <a:r>
              <a:rPr lang="pl-PL" b="1" dirty="0">
                <a:solidFill>
                  <a:schemeClr val="bg1"/>
                </a:solidFill>
              </a:rPr>
              <a:t>materiał</a:t>
            </a:r>
            <a:endParaRPr lang="pl-PL" dirty="0">
              <a:solidFill>
                <a:schemeClr val="bg1"/>
              </a:solidFill>
            </a:endParaRPr>
          </a:p>
        </p:txBody>
      </p:sp>
      <p:sp>
        <p:nvSpPr>
          <p:cNvPr id="51" name="Prostokąt 50">
            <a:extLst>
              <a:ext uri="{FF2B5EF4-FFF2-40B4-BE49-F238E27FC236}">
                <a16:creationId xmlns:a16="http://schemas.microsoft.com/office/drawing/2014/main" id="{B3F53CD7-EF55-43EB-A647-E1E3D6AB72C8}"/>
              </a:ext>
            </a:extLst>
          </p:cNvPr>
          <p:cNvSpPr/>
          <p:nvPr/>
        </p:nvSpPr>
        <p:spPr>
          <a:xfrm>
            <a:off x="4442409" y="4221088"/>
            <a:ext cx="1437125" cy="923330"/>
          </a:xfrm>
          <a:prstGeom prst="rect">
            <a:avLst/>
          </a:prstGeom>
        </p:spPr>
        <p:txBody>
          <a:bodyPr wrap="none">
            <a:spAutoFit/>
          </a:bodyPr>
          <a:lstStyle/>
          <a:p>
            <a:pPr lvl="0" algn="ctr"/>
            <a:r>
              <a:rPr lang="pl-PL" b="1" dirty="0">
                <a:solidFill>
                  <a:schemeClr val="bg1"/>
                </a:solidFill>
              </a:rPr>
              <a:t>więcej</a:t>
            </a:r>
            <a:br>
              <a:rPr lang="pl-PL" b="1" dirty="0">
                <a:solidFill>
                  <a:schemeClr val="bg1"/>
                </a:solidFill>
              </a:rPr>
            </a:br>
            <a:r>
              <a:rPr lang="pl-PL" b="1" dirty="0">
                <a:solidFill>
                  <a:schemeClr val="bg1"/>
                </a:solidFill>
              </a:rPr>
              <a:t>pytań</a:t>
            </a:r>
            <a:br>
              <a:rPr lang="pl-PL" b="1" dirty="0">
                <a:solidFill>
                  <a:schemeClr val="bg1"/>
                </a:solidFill>
              </a:rPr>
            </a:br>
            <a:r>
              <a:rPr lang="pl-PL" b="1" dirty="0">
                <a:solidFill>
                  <a:schemeClr val="bg1"/>
                </a:solidFill>
              </a:rPr>
              <a:t>zamkniętych </a:t>
            </a:r>
            <a:endParaRPr lang="pl-PL" dirty="0">
              <a:solidFill>
                <a:schemeClr val="bg1"/>
              </a:solidFill>
            </a:endParaRPr>
          </a:p>
        </p:txBody>
      </p:sp>
      <p:sp>
        <p:nvSpPr>
          <p:cNvPr id="52" name="Prostokąt 51">
            <a:extLst>
              <a:ext uri="{FF2B5EF4-FFF2-40B4-BE49-F238E27FC236}">
                <a16:creationId xmlns:a16="http://schemas.microsoft.com/office/drawing/2014/main" id="{BB784950-6073-460B-BBF2-3582843FE5A0}"/>
              </a:ext>
            </a:extLst>
          </p:cNvPr>
          <p:cNvSpPr/>
          <p:nvPr/>
        </p:nvSpPr>
        <p:spPr>
          <a:xfrm>
            <a:off x="5751847" y="2204864"/>
            <a:ext cx="1466427" cy="923330"/>
          </a:xfrm>
          <a:prstGeom prst="rect">
            <a:avLst/>
          </a:prstGeom>
        </p:spPr>
        <p:txBody>
          <a:bodyPr wrap="none">
            <a:spAutoFit/>
          </a:bodyPr>
          <a:lstStyle/>
          <a:p>
            <a:pPr lvl="0" algn="ctr">
              <a:defRPr/>
            </a:pPr>
            <a:r>
              <a:rPr lang="pl-PL" b="1" dirty="0">
                <a:solidFill>
                  <a:schemeClr val="bg1"/>
                </a:solidFill>
              </a:rPr>
              <a:t>mniej </a:t>
            </a:r>
          </a:p>
          <a:p>
            <a:pPr lvl="0" algn="ctr">
              <a:defRPr/>
            </a:pPr>
            <a:r>
              <a:rPr lang="pl-PL" b="1" dirty="0">
                <a:solidFill>
                  <a:schemeClr val="bg1"/>
                </a:solidFill>
              </a:rPr>
              <a:t>pytań </a:t>
            </a:r>
          </a:p>
          <a:p>
            <a:pPr lvl="0" algn="ctr">
              <a:defRPr/>
            </a:pPr>
            <a:r>
              <a:rPr lang="pl-PL" b="1" dirty="0">
                <a:solidFill>
                  <a:schemeClr val="bg1"/>
                </a:solidFill>
              </a:rPr>
              <a:t>półotwartych</a:t>
            </a:r>
          </a:p>
        </p:txBody>
      </p:sp>
      <p:sp>
        <p:nvSpPr>
          <p:cNvPr id="53" name="Prostokąt 52">
            <a:extLst>
              <a:ext uri="{FF2B5EF4-FFF2-40B4-BE49-F238E27FC236}">
                <a16:creationId xmlns:a16="http://schemas.microsoft.com/office/drawing/2014/main" id="{F6F128F0-71CC-4C15-9EA6-1FB5DCF4B649}"/>
              </a:ext>
            </a:extLst>
          </p:cNvPr>
          <p:cNvSpPr/>
          <p:nvPr/>
        </p:nvSpPr>
        <p:spPr>
          <a:xfrm>
            <a:off x="7032104" y="4305870"/>
            <a:ext cx="1566134" cy="923330"/>
          </a:xfrm>
          <a:prstGeom prst="rect">
            <a:avLst/>
          </a:prstGeom>
        </p:spPr>
        <p:txBody>
          <a:bodyPr wrap="none">
            <a:spAutoFit/>
          </a:bodyPr>
          <a:lstStyle/>
          <a:p>
            <a:pPr lvl="0" algn="ctr"/>
            <a:r>
              <a:rPr lang="pl-PL" b="1" dirty="0">
                <a:solidFill>
                  <a:schemeClr val="bg1"/>
                </a:solidFill>
              </a:rPr>
              <a:t>poprawnie </a:t>
            </a:r>
            <a:br>
              <a:rPr lang="pl-PL" b="1" dirty="0">
                <a:solidFill>
                  <a:schemeClr val="bg1"/>
                </a:solidFill>
              </a:rPr>
            </a:br>
            <a:r>
              <a:rPr lang="pl-PL" b="1" dirty="0">
                <a:solidFill>
                  <a:schemeClr val="bg1"/>
                </a:solidFill>
              </a:rPr>
              <a:t>sformułowane</a:t>
            </a:r>
            <a:br>
              <a:rPr lang="pl-PL" b="1" dirty="0">
                <a:solidFill>
                  <a:schemeClr val="bg1"/>
                </a:solidFill>
              </a:rPr>
            </a:br>
            <a:r>
              <a:rPr lang="pl-PL" b="1" dirty="0">
                <a:solidFill>
                  <a:schemeClr val="bg1"/>
                </a:solidFill>
              </a:rPr>
              <a:t> pytania</a:t>
            </a:r>
          </a:p>
        </p:txBody>
      </p:sp>
      <p:sp>
        <p:nvSpPr>
          <p:cNvPr id="54" name="Prostokąt 53">
            <a:extLst>
              <a:ext uri="{FF2B5EF4-FFF2-40B4-BE49-F238E27FC236}">
                <a16:creationId xmlns:a16="http://schemas.microsoft.com/office/drawing/2014/main" id="{2857E509-3470-4DB0-AA3B-4A0FF51F422A}"/>
              </a:ext>
            </a:extLst>
          </p:cNvPr>
          <p:cNvSpPr/>
          <p:nvPr/>
        </p:nvSpPr>
        <p:spPr>
          <a:xfrm>
            <a:off x="8339421" y="2246523"/>
            <a:ext cx="1535227" cy="923330"/>
          </a:xfrm>
          <a:prstGeom prst="rect">
            <a:avLst/>
          </a:prstGeom>
        </p:spPr>
        <p:txBody>
          <a:bodyPr wrap="none">
            <a:spAutoFit/>
          </a:bodyPr>
          <a:lstStyle/>
          <a:p>
            <a:pPr lvl="0" algn="ctr"/>
            <a:r>
              <a:rPr lang="pl-PL" b="1" dirty="0">
                <a:solidFill>
                  <a:schemeClr val="bg1"/>
                </a:solidFill>
              </a:rPr>
              <a:t>jednoznaczne </a:t>
            </a:r>
          </a:p>
          <a:p>
            <a:pPr lvl="0" algn="ctr"/>
            <a:r>
              <a:rPr lang="pl-PL" b="1" dirty="0">
                <a:solidFill>
                  <a:schemeClr val="bg1"/>
                </a:solidFill>
              </a:rPr>
              <a:t>odpowiedzi </a:t>
            </a:r>
          </a:p>
          <a:p>
            <a:pPr lvl="0" algn="ctr"/>
            <a:r>
              <a:rPr lang="pl-PL" b="1" dirty="0">
                <a:solidFill>
                  <a:schemeClr val="bg1"/>
                </a:solidFill>
              </a:rPr>
              <a:t>na pytania</a:t>
            </a:r>
            <a:endParaRPr lang="pl-PL" dirty="0">
              <a:solidFill>
                <a:schemeClr val="bg1"/>
              </a:solidFill>
            </a:endParaRPr>
          </a:p>
        </p:txBody>
      </p:sp>
      <p:sp>
        <p:nvSpPr>
          <p:cNvPr id="55" name="Prostokąt 54">
            <a:extLst>
              <a:ext uri="{FF2B5EF4-FFF2-40B4-BE49-F238E27FC236}">
                <a16:creationId xmlns:a16="http://schemas.microsoft.com/office/drawing/2014/main" id="{43CA324A-3D31-4FD6-8801-9F4CEDFA8FD5}"/>
              </a:ext>
            </a:extLst>
          </p:cNvPr>
          <p:cNvSpPr/>
          <p:nvPr/>
        </p:nvSpPr>
        <p:spPr>
          <a:xfrm>
            <a:off x="9812432" y="4293096"/>
            <a:ext cx="1211164" cy="923330"/>
          </a:xfrm>
          <a:prstGeom prst="rect">
            <a:avLst/>
          </a:prstGeom>
        </p:spPr>
        <p:txBody>
          <a:bodyPr wrap="none">
            <a:spAutoFit/>
          </a:bodyPr>
          <a:lstStyle/>
          <a:p>
            <a:pPr lvl="0" algn="ctr"/>
            <a:r>
              <a:rPr lang="pl-PL" b="1" dirty="0">
                <a:solidFill>
                  <a:schemeClr val="bg1"/>
                </a:solidFill>
              </a:rPr>
              <a:t>przejrzysta</a:t>
            </a:r>
          </a:p>
          <a:p>
            <a:pPr lvl="0" algn="ctr"/>
            <a:r>
              <a:rPr lang="pl-PL" b="1" dirty="0">
                <a:solidFill>
                  <a:schemeClr val="bg1"/>
                </a:solidFill>
              </a:rPr>
              <a:t>struktura</a:t>
            </a:r>
          </a:p>
          <a:p>
            <a:pPr lvl="0" algn="ctr"/>
            <a:r>
              <a:rPr lang="pl-PL" b="1" dirty="0">
                <a:solidFill>
                  <a:schemeClr val="bg1"/>
                </a:solidFill>
              </a:rPr>
              <a:t>ankiety</a:t>
            </a:r>
          </a:p>
        </p:txBody>
      </p:sp>
      <p:sp>
        <p:nvSpPr>
          <p:cNvPr id="2" name="Prostokąt 1">
            <a:extLst>
              <a:ext uri="{FF2B5EF4-FFF2-40B4-BE49-F238E27FC236}">
                <a16:creationId xmlns:a16="http://schemas.microsoft.com/office/drawing/2014/main" id="{DEB57207-3A3B-4DB5-848A-A4BF3439AAD4}"/>
              </a:ext>
            </a:extLst>
          </p:cNvPr>
          <p:cNvSpPr/>
          <p:nvPr/>
        </p:nvSpPr>
        <p:spPr>
          <a:xfrm>
            <a:off x="432792" y="5954497"/>
            <a:ext cx="7560840" cy="646331"/>
          </a:xfrm>
          <a:prstGeom prst="rect">
            <a:avLst/>
          </a:prstGeom>
        </p:spPr>
        <p:txBody>
          <a:bodyPr wrap="square">
            <a:spAutoFit/>
          </a:bodyPr>
          <a:lstStyle/>
          <a:p>
            <a:r>
              <a:rPr lang="en-GB" dirty="0">
                <a:solidFill>
                  <a:schemeClr val="tx1">
                    <a:lumMod val="75000"/>
                    <a:lumOff val="25000"/>
                  </a:schemeClr>
                </a:solidFill>
              </a:rPr>
              <a:t>Creating a survey or questionnaire is not an easy task. It is worth having in mind the basic principles of its construction</a:t>
            </a:r>
            <a:r>
              <a:rPr lang="pl-PL" dirty="0">
                <a:solidFill>
                  <a:schemeClr val="tx1">
                    <a:lumMod val="75000"/>
                    <a:lumOff val="25000"/>
                  </a:schemeClr>
                </a:solidFill>
              </a:rPr>
              <a:t>.</a:t>
            </a:r>
          </a:p>
        </p:txBody>
      </p:sp>
      <p:sp>
        <p:nvSpPr>
          <p:cNvPr id="59" name="Prostokąt 58">
            <a:extLst>
              <a:ext uri="{FF2B5EF4-FFF2-40B4-BE49-F238E27FC236}">
                <a16:creationId xmlns:a16="http://schemas.microsoft.com/office/drawing/2014/main" id="{C6B54D93-BF53-4914-90EC-0402F99E04D1}"/>
              </a:ext>
            </a:extLst>
          </p:cNvPr>
          <p:cNvSpPr/>
          <p:nvPr/>
        </p:nvSpPr>
        <p:spPr>
          <a:xfrm>
            <a:off x="353342" y="2304209"/>
            <a:ext cx="1971372" cy="646331"/>
          </a:xfrm>
          <a:prstGeom prst="rect">
            <a:avLst/>
          </a:prstGeom>
        </p:spPr>
        <p:txBody>
          <a:bodyPr wrap="none">
            <a:spAutoFit/>
          </a:bodyPr>
          <a:lstStyle/>
          <a:p>
            <a:pPr algn="ctr"/>
            <a:r>
              <a:rPr lang="pl-PL" b="1" dirty="0" err="1">
                <a:solidFill>
                  <a:srgbClr val="FF8803"/>
                </a:solidFill>
              </a:rPr>
              <a:t>QUESTIONNAIRES</a:t>
            </a:r>
            <a:r>
              <a:rPr lang="pl-PL" b="1" dirty="0">
                <a:solidFill>
                  <a:srgbClr val="FF8803"/>
                </a:solidFill>
              </a:rPr>
              <a:t> </a:t>
            </a:r>
          </a:p>
          <a:p>
            <a:pPr algn="ctr"/>
            <a:r>
              <a:rPr lang="pl-PL" b="1" dirty="0" err="1">
                <a:solidFill>
                  <a:srgbClr val="FF8803"/>
                </a:solidFill>
              </a:rPr>
              <a:t>SURVEYS</a:t>
            </a:r>
            <a:endParaRPr lang="pl-PL" b="1" dirty="0">
              <a:solidFill>
                <a:srgbClr val="FF8803"/>
              </a:solidFill>
            </a:endParaRPr>
          </a:p>
        </p:txBody>
      </p:sp>
      <p:pic>
        <p:nvPicPr>
          <p:cNvPr id="60" name="Grafika 59">
            <a:extLst>
              <a:ext uri="{FF2B5EF4-FFF2-40B4-BE49-F238E27FC236}">
                <a16:creationId xmlns:a16="http://schemas.microsoft.com/office/drawing/2014/main" id="{3EC22C44-8AEB-4801-A374-39E09CC759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715595">
            <a:off x="964433" y="3085982"/>
            <a:ext cx="703161" cy="897455"/>
          </a:xfrm>
          <a:prstGeom prst="rect">
            <a:avLst/>
          </a:prstGeom>
        </p:spPr>
      </p:pic>
      <p:sp>
        <p:nvSpPr>
          <p:cNvPr id="61" name="Prostokąt 60">
            <a:extLst>
              <a:ext uri="{FF2B5EF4-FFF2-40B4-BE49-F238E27FC236}">
                <a16:creationId xmlns:a16="http://schemas.microsoft.com/office/drawing/2014/main" id="{A956F3BF-9305-426C-8A2D-7BE988B6466E}"/>
              </a:ext>
            </a:extLst>
          </p:cNvPr>
          <p:cNvSpPr/>
          <p:nvPr/>
        </p:nvSpPr>
        <p:spPr>
          <a:xfrm>
            <a:off x="166918" y="1853213"/>
            <a:ext cx="2492669" cy="461665"/>
          </a:xfrm>
          <a:prstGeom prst="rect">
            <a:avLst/>
          </a:prstGeom>
        </p:spPr>
        <p:txBody>
          <a:bodyPr wrap="none">
            <a:spAutoFit/>
          </a:bodyPr>
          <a:lstStyle/>
          <a:p>
            <a:pPr algn="ctr"/>
            <a:r>
              <a:rPr lang="pl-PL" sz="2400" b="1" dirty="0" err="1">
                <a:solidFill>
                  <a:srgbClr val="FF8803"/>
                </a:solidFill>
              </a:rPr>
              <a:t>CHARACTERISTICS</a:t>
            </a:r>
            <a:endParaRPr lang="pl-PL" sz="2400" b="1" dirty="0">
              <a:solidFill>
                <a:srgbClr val="FF8803"/>
              </a:solidFill>
            </a:endParaRPr>
          </a:p>
        </p:txBody>
      </p:sp>
    </p:spTree>
    <p:extLst>
      <p:ext uri="{BB962C8B-B14F-4D97-AF65-F5344CB8AC3E}">
        <p14:creationId xmlns:p14="http://schemas.microsoft.com/office/powerpoint/2010/main" val="2505426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088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800" b="1" dirty="0">
                <a:solidFill>
                  <a:schemeClr val="tx1">
                    <a:lumMod val="75000"/>
                    <a:lumOff val="25000"/>
                  </a:schemeClr>
                </a:solidFill>
              </a:rPr>
              <a:t>TOOLS FOR DIAGNOSIS OF TRAINING NEEDS</a:t>
            </a:r>
            <a:endParaRPr lang="pl-PL" sz="2800" b="1" dirty="0">
              <a:solidFill>
                <a:schemeClr val="tx1">
                  <a:lumMod val="75000"/>
                  <a:lumOff val="25000"/>
                </a:schemeClr>
              </a:solidFill>
            </a:endParaRP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27</a:t>
            </a:fld>
            <a:endParaRPr lang="en-US" altLang="pl-PL" dirty="0"/>
          </a:p>
        </p:txBody>
      </p:sp>
      <p:sp>
        <p:nvSpPr>
          <p:cNvPr id="3" name="Prostokąt 2">
            <a:extLst>
              <a:ext uri="{FF2B5EF4-FFF2-40B4-BE49-F238E27FC236}">
                <a16:creationId xmlns:a16="http://schemas.microsoft.com/office/drawing/2014/main" id="{98AADB7B-789E-48D6-9C94-A962B00ACB74}"/>
              </a:ext>
            </a:extLst>
          </p:cNvPr>
          <p:cNvSpPr/>
          <p:nvPr/>
        </p:nvSpPr>
        <p:spPr>
          <a:xfrm>
            <a:off x="2722467" y="1346929"/>
            <a:ext cx="8076851" cy="646331"/>
          </a:xfrm>
          <a:prstGeom prst="rect">
            <a:avLst/>
          </a:prstGeom>
        </p:spPr>
        <p:txBody>
          <a:bodyPr wrap="square">
            <a:spAutoFit/>
          </a:bodyPr>
          <a:lstStyle/>
          <a:p>
            <a:r>
              <a:rPr lang="en-GB" dirty="0">
                <a:solidFill>
                  <a:schemeClr val="tx1">
                    <a:lumMod val="75000"/>
                    <a:lumOff val="25000"/>
                  </a:schemeClr>
                </a:solidFill>
              </a:rPr>
              <a:t>FACTORS THAT AFFECT THE ANSWERS GIVEN IN THE QUESTIONNAIRE</a:t>
            </a:r>
          </a:p>
          <a:p>
            <a:r>
              <a:rPr lang="en-GB" dirty="0">
                <a:solidFill>
                  <a:schemeClr val="tx1">
                    <a:lumMod val="75000"/>
                    <a:lumOff val="25000"/>
                  </a:schemeClr>
                </a:solidFill>
              </a:rPr>
              <a:t>RELATED TO THE FORM OF THE STUDY:</a:t>
            </a:r>
            <a:endParaRPr lang="pl-PL" dirty="0">
              <a:solidFill>
                <a:schemeClr val="tx1">
                  <a:lumMod val="75000"/>
                  <a:lumOff val="25000"/>
                </a:schemeClr>
              </a:solidFill>
            </a:endParaRPr>
          </a:p>
        </p:txBody>
      </p:sp>
      <p:sp>
        <p:nvSpPr>
          <p:cNvPr id="75" name="Prostokąt 74">
            <a:extLst>
              <a:ext uri="{FF2B5EF4-FFF2-40B4-BE49-F238E27FC236}">
                <a16:creationId xmlns:a16="http://schemas.microsoft.com/office/drawing/2014/main" id="{1F401A48-60AA-43C6-8091-33923841637A}"/>
              </a:ext>
            </a:extLst>
          </p:cNvPr>
          <p:cNvSpPr/>
          <p:nvPr/>
        </p:nvSpPr>
        <p:spPr>
          <a:xfrm>
            <a:off x="7205296" y="3068960"/>
            <a:ext cx="1347099" cy="3785652"/>
          </a:xfrm>
          <a:prstGeom prst="rect">
            <a:avLst/>
          </a:prstGeom>
        </p:spPr>
        <p:txBody>
          <a:bodyPr wrap="none">
            <a:spAutoFit/>
          </a:bodyPr>
          <a:lstStyle/>
          <a:p>
            <a:pPr algn="ctr"/>
            <a:r>
              <a:rPr lang="pl-PL" sz="1500" b="1" dirty="0">
                <a:solidFill>
                  <a:schemeClr val="bg1"/>
                </a:solidFill>
              </a:rPr>
              <a:t>poprzednie </a:t>
            </a:r>
          </a:p>
          <a:p>
            <a:pPr algn="ctr"/>
            <a:r>
              <a:rPr lang="pl-PL" sz="1500" b="1" dirty="0">
                <a:solidFill>
                  <a:schemeClr val="bg1"/>
                </a:solidFill>
              </a:rPr>
              <a:t>doświadczenia</a:t>
            </a:r>
          </a:p>
          <a:p>
            <a:pPr algn="ctr"/>
            <a:endParaRPr lang="pl-PL" sz="1500" b="1" dirty="0">
              <a:solidFill>
                <a:schemeClr val="bg1"/>
              </a:solidFill>
            </a:endParaRPr>
          </a:p>
          <a:p>
            <a:pPr algn="ctr"/>
            <a:r>
              <a:rPr lang="pl-PL" sz="1500" b="1" dirty="0">
                <a:solidFill>
                  <a:schemeClr val="bg1"/>
                </a:solidFill>
              </a:rPr>
              <a:t>nastrój</a:t>
            </a:r>
          </a:p>
          <a:p>
            <a:pPr algn="ctr"/>
            <a:endParaRPr lang="pl-PL" sz="1500" b="1" dirty="0">
              <a:solidFill>
                <a:schemeClr val="bg1"/>
              </a:solidFill>
            </a:endParaRPr>
          </a:p>
          <a:p>
            <a:pPr algn="ctr"/>
            <a:r>
              <a:rPr lang="pl-PL" sz="1500" b="1" dirty="0">
                <a:solidFill>
                  <a:schemeClr val="bg1"/>
                </a:solidFill>
              </a:rPr>
              <a:t>motywacja</a:t>
            </a:r>
          </a:p>
          <a:p>
            <a:pPr algn="ctr"/>
            <a:endParaRPr lang="pl-PL" sz="1500" b="1" dirty="0">
              <a:solidFill>
                <a:schemeClr val="bg1"/>
              </a:solidFill>
            </a:endParaRPr>
          </a:p>
          <a:p>
            <a:pPr algn="ctr"/>
            <a:r>
              <a:rPr lang="pl-PL" sz="1500" b="1" dirty="0">
                <a:solidFill>
                  <a:schemeClr val="bg1"/>
                </a:solidFill>
              </a:rPr>
              <a:t>poziom </a:t>
            </a:r>
          </a:p>
          <a:p>
            <a:pPr algn="ctr"/>
            <a:r>
              <a:rPr lang="pl-PL" sz="1500" b="1" dirty="0" err="1">
                <a:solidFill>
                  <a:schemeClr val="bg1"/>
                </a:solidFill>
              </a:rPr>
              <a:t>intelektulany</a:t>
            </a:r>
            <a:endParaRPr lang="pl-PL" sz="1500" b="1" dirty="0">
              <a:solidFill>
                <a:schemeClr val="bg1"/>
              </a:solidFill>
            </a:endParaRPr>
          </a:p>
          <a:p>
            <a:pPr algn="ctr"/>
            <a:endParaRPr lang="pl-PL" sz="1500" b="1" dirty="0">
              <a:solidFill>
                <a:schemeClr val="bg1"/>
              </a:solidFill>
            </a:endParaRPr>
          </a:p>
          <a:p>
            <a:pPr algn="ctr"/>
            <a:endParaRPr lang="pl-PL" sz="1500" b="1" dirty="0">
              <a:solidFill>
                <a:schemeClr val="bg1"/>
              </a:solidFill>
            </a:endParaRPr>
          </a:p>
          <a:p>
            <a:pPr algn="ctr"/>
            <a:endParaRPr lang="pl-PL" sz="1500" b="1" dirty="0">
              <a:solidFill>
                <a:schemeClr val="bg1"/>
              </a:solidFill>
            </a:endParaRPr>
          </a:p>
          <a:p>
            <a:pPr algn="ctr"/>
            <a:endParaRPr lang="pl-PL" sz="1500" b="1" dirty="0">
              <a:solidFill>
                <a:schemeClr val="bg1"/>
              </a:solidFill>
            </a:endParaRPr>
          </a:p>
          <a:p>
            <a:pPr algn="ctr"/>
            <a:endParaRPr lang="pl-PL" sz="1500" b="1" dirty="0">
              <a:solidFill>
                <a:schemeClr val="bg1"/>
              </a:solidFill>
            </a:endParaRPr>
          </a:p>
          <a:p>
            <a:pPr algn="ctr"/>
            <a:r>
              <a:rPr lang="pl-PL" sz="1500" b="1" dirty="0">
                <a:solidFill>
                  <a:schemeClr val="bg1"/>
                </a:solidFill>
              </a:rPr>
              <a:t>ze wsparciem</a:t>
            </a:r>
          </a:p>
          <a:p>
            <a:pPr lvl="0" algn="ctr"/>
            <a:endParaRPr lang="pl-PL" sz="1500" b="1" dirty="0">
              <a:solidFill>
                <a:schemeClr val="bg1"/>
              </a:solidFill>
            </a:endParaRPr>
          </a:p>
        </p:txBody>
      </p:sp>
      <p:sp>
        <p:nvSpPr>
          <p:cNvPr id="42" name="Prostokąt 41">
            <a:extLst>
              <a:ext uri="{FF2B5EF4-FFF2-40B4-BE49-F238E27FC236}">
                <a16:creationId xmlns:a16="http://schemas.microsoft.com/office/drawing/2014/main" id="{9785609C-B968-4D97-9B96-CE86553F3ABE}"/>
              </a:ext>
            </a:extLst>
          </p:cNvPr>
          <p:cNvSpPr/>
          <p:nvPr/>
        </p:nvSpPr>
        <p:spPr>
          <a:xfrm>
            <a:off x="353342" y="2304209"/>
            <a:ext cx="1971372" cy="646331"/>
          </a:xfrm>
          <a:prstGeom prst="rect">
            <a:avLst/>
          </a:prstGeom>
        </p:spPr>
        <p:txBody>
          <a:bodyPr wrap="none">
            <a:spAutoFit/>
          </a:bodyPr>
          <a:lstStyle/>
          <a:p>
            <a:pPr algn="ctr"/>
            <a:r>
              <a:rPr lang="pl-PL" b="1" dirty="0" err="1">
                <a:solidFill>
                  <a:srgbClr val="FF8803"/>
                </a:solidFill>
              </a:rPr>
              <a:t>QUESTIONNAIRES</a:t>
            </a:r>
            <a:r>
              <a:rPr lang="pl-PL" b="1" dirty="0">
                <a:solidFill>
                  <a:srgbClr val="FF8803"/>
                </a:solidFill>
              </a:rPr>
              <a:t> </a:t>
            </a:r>
          </a:p>
          <a:p>
            <a:pPr algn="ctr"/>
            <a:r>
              <a:rPr lang="pl-PL" b="1" dirty="0" err="1">
                <a:solidFill>
                  <a:srgbClr val="FF8803"/>
                </a:solidFill>
              </a:rPr>
              <a:t>SURVEYS</a:t>
            </a:r>
            <a:endParaRPr lang="pl-PL" b="1" dirty="0">
              <a:solidFill>
                <a:srgbClr val="FF8803"/>
              </a:solidFill>
            </a:endParaRPr>
          </a:p>
        </p:txBody>
      </p:sp>
      <p:pic>
        <p:nvPicPr>
          <p:cNvPr id="43" name="Grafika 42">
            <a:extLst>
              <a:ext uri="{FF2B5EF4-FFF2-40B4-BE49-F238E27FC236}">
                <a16:creationId xmlns:a16="http://schemas.microsoft.com/office/drawing/2014/main" id="{A2E9770B-E054-4ED9-AD81-C0DCEF9D85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715595">
            <a:off x="964433" y="3085982"/>
            <a:ext cx="703161" cy="897455"/>
          </a:xfrm>
          <a:prstGeom prst="rect">
            <a:avLst/>
          </a:prstGeom>
        </p:spPr>
      </p:pic>
      <p:sp>
        <p:nvSpPr>
          <p:cNvPr id="44" name="Prostokąt 43">
            <a:extLst>
              <a:ext uri="{FF2B5EF4-FFF2-40B4-BE49-F238E27FC236}">
                <a16:creationId xmlns:a16="http://schemas.microsoft.com/office/drawing/2014/main" id="{BD1229FD-DA66-406B-A574-C856FDC38E29}"/>
              </a:ext>
            </a:extLst>
          </p:cNvPr>
          <p:cNvSpPr/>
          <p:nvPr/>
        </p:nvSpPr>
        <p:spPr>
          <a:xfrm>
            <a:off x="166918" y="1853213"/>
            <a:ext cx="2492669" cy="461665"/>
          </a:xfrm>
          <a:prstGeom prst="rect">
            <a:avLst/>
          </a:prstGeom>
        </p:spPr>
        <p:txBody>
          <a:bodyPr wrap="none">
            <a:spAutoFit/>
          </a:bodyPr>
          <a:lstStyle/>
          <a:p>
            <a:pPr algn="ctr"/>
            <a:r>
              <a:rPr lang="pl-PL" sz="2400" b="1" dirty="0" err="1">
                <a:solidFill>
                  <a:srgbClr val="FF8803"/>
                </a:solidFill>
              </a:rPr>
              <a:t>CHARACTERISTICS</a:t>
            </a:r>
            <a:endParaRPr lang="pl-PL" sz="2400" b="1" dirty="0">
              <a:solidFill>
                <a:srgbClr val="FF8803"/>
              </a:solidFill>
            </a:endParaRPr>
          </a:p>
        </p:txBody>
      </p:sp>
      <p:grpSp>
        <p:nvGrpSpPr>
          <p:cNvPr id="45" name="Grupa 44">
            <a:extLst>
              <a:ext uri="{FF2B5EF4-FFF2-40B4-BE49-F238E27FC236}">
                <a16:creationId xmlns:a16="http://schemas.microsoft.com/office/drawing/2014/main" id="{F6BDBA5A-7EC9-4E34-81FF-C9F78723F964}"/>
              </a:ext>
            </a:extLst>
          </p:cNvPr>
          <p:cNvGrpSpPr/>
          <p:nvPr/>
        </p:nvGrpSpPr>
        <p:grpSpPr>
          <a:xfrm>
            <a:off x="2741046" y="2426175"/>
            <a:ext cx="2280301" cy="3208035"/>
            <a:chOff x="-149552" y="1448370"/>
            <a:chExt cx="2380369" cy="3299758"/>
          </a:xfrm>
        </p:grpSpPr>
        <p:sp>
          <p:nvSpPr>
            <p:cNvPr id="46" name="Prostokąt 45">
              <a:extLst>
                <a:ext uri="{FF2B5EF4-FFF2-40B4-BE49-F238E27FC236}">
                  <a16:creationId xmlns:a16="http://schemas.microsoft.com/office/drawing/2014/main" id="{0854F0CF-59C9-4565-B7A4-AC0886CCE31F}"/>
                </a:ext>
              </a:extLst>
            </p:cNvPr>
            <p:cNvSpPr/>
            <p:nvPr/>
          </p:nvSpPr>
          <p:spPr>
            <a:xfrm>
              <a:off x="-149552" y="2189275"/>
              <a:ext cx="1746422" cy="2558853"/>
            </a:xfrm>
            <a:prstGeom prst="rect">
              <a:avLst/>
            </a:prstGeom>
            <a:solidFill>
              <a:srgbClr val="FFA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Prostokąt 46">
              <a:extLst>
                <a:ext uri="{FF2B5EF4-FFF2-40B4-BE49-F238E27FC236}">
                  <a16:creationId xmlns:a16="http://schemas.microsoft.com/office/drawing/2014/main" id="{3C2979D8-D39F-454E-A308-22179E2D36A9}"/>
                </a:ext>
              </a:extLst>
            </p:cNvPr>
            <p:cNvSpPr/>
            <p:nvPr/>
          </p:nvSpPr>
          <p:spPr>
            <a:xfrm>
              <a:off x="-149552" y="1448370"/>
              <a:ext cx="1746422" cy="740905"/>
            </a:xfrm>
            <a:prstGeom prst="rect">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Trójkąt prostokątny 47">
              <a:extLst>
                <a:ext uri="{FF2B5EF4-FFF2-40B4-BE49-F238E27FC236}">
                  <a16:creationId xmlns:a16="http://schemas.microsoft.com/office/drawing/2014/main" id="{A60B05B9-D621-4810-BE85-6379402E87A8}"/>
                </a:ext>
              </a:extLst>
            </p:cNvPr>
            <p:cNvSpPr/>
            <p:nvPr/>
          </p:nvSpPr>
          <p:spPr>
            <a:xfrm rot="5400000">
              <a:off x="1727919" y="4245230"/>
              <a:ext cx="377556" cy="628240"/>
            </a:xfrm>
            <a:prstGeom prst="rtTriangle">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9" name="Prostokąt 48">
            <a:extLst>
              <a:ext uri="{FF2B5EF4-FFF2-40B4-BE49-F238E27FC236}">
                <a16:creationId xmlns:a16="http://schemas.microsoft.com/office/drawing/2014/main" id="{CF3A96DD-971B-4B84-834E-4A0C96752BFF}"/>
              </a:ext>
            </a:extLst>
          </p:cNvPr>
          <p:cNvSpPr/>
          <p:nvPr/>
        </p:nvSpPr>
        <p:spPr>
          <a:xfrm>
            <a:off x="2768262" y="2635639"/>
            <a:ext cx="1602939" cy="338554"/>
          </a:xfrm>
          <a:prstGeom prst="rect">
            <a:avLst/>
          </a:prstGeom>
        </p:spPr>
        <p:txBody>
          <a:bodyPr wrap="none">
            <a:spAutoFit/>
          </a:bodyPr>
          <a:lstStyle/>
          <a:p>
            <a:pPr lvl="0" algn="ctr"/>
            <a:r>
              <a:rPr lang="pl-PL" sz="1600" b="1" dirty="0">
                <a:solidFill>
                  <a:schemeClr val="bg1"/>
                </a:solidFill>
              </a:rPr>
              <a:t>SURROUNDINGS</a:t>
            </a:r>
            <a:endParaRPr lang="pl-PL" sz="1600" b="1" spc="50" dirty="0">
              <a:ln w="11430"/>
              <a:solidFill>
                <a:schemeClr val="bg1"/>
              </a:solidFill>
            </a:endParaRPr>
          </a:p>
        </p:txBody>
      </p:sp>
      <p:grpSp>
        <p:nvGrpSpPr>
          <p:cNvPr id="50" name="Grupa 49">
            <a:extLst>
              <a:ext uri="{FF2B5EF4-FFF2-40B4-BE49-F238E27FC236}">
                <a16:creationId xmlns:a16="http://schemas.microsoft.com/office/drawing/2014/main" id="{8E06A710-CA31-4E39-AAA6-BD030CE48656}"/>
              </a:ext>
            </a:extLst>
          </p:cNvPr>
          <p:cNvGrpSpPr/>
          <p:nvPr/>
        </p:nvGrpSpPr>
        <p:grpSpPr>
          <a:xfrm>
            <a:off x="4973294" y="2426175"/>
            <a:ext cx="2263601" cy="3208035"/>
            <a:chOff x="-389772" y="1448370"/>
            <a:chExt cx="2362936" cy="3299758"/>
          </a:xfrm>
        </p:grpSpPr>
        <p:sp>
          <p:nvSpPr>
            <p:cNvPr id="51" name="Prostokąt 50">
              <a:extLst>
                <a:ext uri="{FF2B5EF4-FFF2-40B4-BE49-F238E27FC236}">
                  <a16:creationId xmlns:a16="http://schemas.microsoft.com/office/drawing/2014/main" id="{1E24E4E5-9864-40C1-9E0F-85668A29F862}"/>
                </a:ext>
              </a:extLst>
            </p:cNvPr>
            <p:cNvSpPr/>
            <p:nvPr/>
          </p:nvSpPr>
          <p:spPr>
            <a:xfrm>
              <a:off x="-389772" y="2189275"/>
              <a:ext cx="1746423" cy="2558853"/>
            </a:xfrm>
            <a:prstGeom prst="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2" name="Prostokąt 51">
              <a:extLst>
                <a:ext uri="{FF2B5EF4-FFF2-40B4-BE49-F238E27FC236}">
                  <a16:creationId xmlns:a16="http://schemas.microsoft.com/office/drawing/2014/main" id="{D5DF6D01-4B47-4821-B175-B70179442B28}"/>
                </a:ext>
              </a:extLst>
            </p:cNvPr>
            <p:cNvSpPr/>
            <p:nvPr/>
          </p:nvSpPr>
          <p:spPr>
            <a:xfrm>
              <a:off x="-389771" y="1448370"/>
              <a:ext cx="1746423" cy="740905"/>
            </a:xfrm>
            <a:prstGeom prst="rect">
              <a:avLst/>
            </a:prstGeom>
            <a:solidFill>
              <a:srgbClr val="FFA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3" name="Trójkąt prostokątny 52">
              <a:extLst>
                <a:ext uri="{FF2B5EF4-FFF2-40B4-BE49-F238E27FC236}">
                  <a16:creationId xmlns:a16="http://schemas.microsoft.com/office/drawing/2014/main" id="{39905F0C-E663-4E82-8F16-5D475D099CC7}"/>
                </a:ext>
              </a:extLst>
            </p:cNvPr>
            <p:cNvSpPr/>
            <p:nvPr/>
          </p:nvSpPr>
          <p:spPr>
            <a:xfrm rot="5400000">
              <a:off x="1470266" y="4238483"/>
              <a:ext cx="377556" cy="628240"/>
            </a:xfrm>
            <a:prstGeom prst="rtTriangle">
              <a:avLst/>
            </a:prstGeom>
            <a:solidFill>
              <a:srgbClr val="FFA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grpSp>
        <p:nvGrpSpPr>
          <p:cNvPr id="54" name="Grupa 53">
            <a:extLst>
              <a:ext uri="{FF2B5EF4-FFF2-40B4-BE49-F238E27FC236}">
                <a16:creationId xmlns:a16="http://schemas.microsoft.com/office/drawing/2014/main" id="{0D21650A-9470-440D-881E-BDAB989A2B0A}"/>
              </a:ext>
            </a:extLst>
          </p:cNvPr>
          <p:cNvGrpSpPr/>
          <p:nvPr/>
        </p:nvGrpSpPr>
        <p:grpSpPr>
          <a:xfrm>
            <a:off x="9509798" y="2419615"/>
            <a:ext cx="2274834" cy="3208035"/>
            <a:chOff x="-507836" y="1448370"/>
            <a:chExt cx="2374662" cy="3299758"/>
          </a:xfrm>
        </p:grpSpPr>
        <p:sp>
          <p:nvSpPr>
            <p:cNvPr id="55" name="Prostokąt 54">
              <a:extLst>
                <a:ext uri="{FF2B5EF4-FFF2-40B4-BE49-F238E27FC236}">
                  <a16:creationId xmlns:a16="http://schemas.microsoft.com/office/drawing/2014/main" id="{B8962AE6-5BE1-4C2F-B7EB-E2F54D841BCD}"/>
                </a:ext>
              </a:extLst>
            </p:cNvPr>
            <p:cNvSpPr/>
            <p:nvPr/>
          </p:nvSpPr>
          <p:spPr>
            <a:xfrm>
              <a:off x="-507836" y="2189275"/>
              <a:ext cx="1746422" cy="2558853"/>
            </a:xfrm>
            <a:prstGeom prst="rect">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4" name="Prostokąt 73">
              <a:extLst>
                <a:ext uri="{FF2B5EF4-FFF2-40B4-BE49-F238E27FC236}">
                  <a16:creationId xmlns:a16="http://schemas.microsoft.com/office/drawing/2014/main" id="{6D9AE2CC-2418-401A-9A30-9683F907F441}"/>
                </a:ext>
              </a:extLst>
            </p:cNvPr>
            <p:cNvSpPr/>
            <p:nvPr/>
          </p:nvSpPr>
          <p:spPr>
            <a:xfrm>
              <a:off x="-507836" y="1448370"/>
              <a:ext cx="1746422" cy="740905"/>
            </a:xfrm>
            <a:prstGeom prst="rect">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6" name="Trójkąt prostokątny 75">
              <a:extLst>
                <a:ext uri="{FF2B5EF4-FFF2-40B4-BE49-F238E27FC236}">
                  <a16:creationId xmlns:a16="http://schemas.microsoft.com/office/drawing/2014/main" id="{915D25AA-36E3-4C7A-A310-45825B9410F6}"/>
                </a:ext>
              </a:extLst>
            </p:cNvPr>
            <p:cNvSpPr/>
            <p:nvPr/>
          </p:nvSpPr>
          <p:spPr>
            <a:xfrm rot="5400000">
              <a:off x="1363928" y="4245230"/>
              <a:ext cx="377556" cy="628240"/>
            </a:xfrm>
            <a:prstGeom prst="rtTriangle">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77" name="Prostokąt 76">
            <a:extLst>
              <a:ext uri="{FF2B5EF4-FFF2-40B4-BE49-F238E27FC236}">
                <a16:creationId xmlns:a16="http://schemas.microsoft.com/office/drawing/2014/main" id="{83036618-652E-42DF-8609-39368D2FA62A}"/>
              </a:ext>
            </a:extLst>
          </p:cNvPr>
          <p:cNvSpPr/>
          <p:nvPr/>
        </p:nvSpPr>
        <p:spPr>
          <a:xfrm>
            <a:off x="10003710" y="2635639"/>
            <a:ext cx="644728" cy="338554"/>
          </a:xfrm>
          <a:prstGeom prst="rect">
            <a:avLst/>
          </a:prstGeom>
        </p:spPr>
        <p:txBody>
          <a:bodyPr wrap="none">
            <a:spAutoFit/>
          </a:bodyPr>
          <a:lstStyle/>
          <a:p>
            <a:pPr lvl="0" algn="ctr"/>
            <a:r>
              <a:rPr lang="pl-PL" sz="1600" b="1" spc="50" dirty="0">
                <a:ln w="11430"/>
                <a:solidFill>
                  <a:schemeClr val="bg1"/>
                </a:solidFill>
              </a:rPr>
              <a:t>TIME</a:t>
            </a:r>
          </a:p>
        </p:txBody>
      </p:sp>
      <p:sp>
        <p:nvSpPr>
          <p:cNvPr id="78" name="Prostokąt 77">
            <a:extLst>
              <a:ext uri="{FF2B5EF4-FFF2-40B4-BE49-F238E27FC236}">
                <a16:creationId xmlns:a16="http://schemas.microsoft.com/office/drawing/2014/main" id="{2604DC63-40AC-4077-AF68-F8C4A76CD9EE}"/>
              </a:ext>
            </a:extLst>
          </p:cNvPr>
          <p:cNvSpPr/>
          <p:nvPr/>
        </p:nvSpPr>
        <p:spPr>
          <a:xfrm>
            <a:off x="5134515" y="2636912"/>
            <a:ext cx="1309206" cy="338554"/>
          </a:xfrm>
          <a:prstGeom prst="rect">
            <a:avLst/>
          </a:prstGeom>
        </p:spPr>
        <p:txBody>
          <a:bodyPr wrap="none">
            <a:spAutoFit/>
          </a:bodyPr>
          <a:lstStyle/>
          <a:p>
            <a:pPr lvl="0" algn="ctr"/>
            <a:r>
              <a:rPr lang="pl-PL" sz="1600" b="1" dirty="0">
                <a:solidFill>
                  <a:schemeClr val="bg1"/>
                </a:solidFill>
              </a:rPr>
              <a:t>WORK FORM</a:t>
            </a:r>
            <a:endParaRPr lang="pl-PL" sz="1600" b="1" spc="50" dirty="0">
              <a:ln w="11430"/>
              <a:solidFill>
                <a:schemeClr val="bg1"/>
              </a:solidFill>
            </a:endParaRPr>
          </a:p>
        </p:txBody>
      </p:sp>
      <p:sp>
        <p:nvSpPr>
          <p:cNvPr id="79" name="Prostokąt 78">
            <a:extLst>
              <a:ext uri="{FF2B5EF4-FFF2-40B4-BE49-F238E27FC236}">
                <a16:creationId xmlns:a16="http://schemas.microsoft.com/office/drawing/2014/main" id="{2BF5809F-4F26-4457-A75E-EE6999BC2607}"/>
              </a:ext>
            </a:extLst>
          </p:cNvPr>
          <p:cNvSpPr/>
          <p:nvPr/>
        </p:nvSpPr>
        <p:spPr>
          <a:xfrm>
            <a:off x="5183023" y="3530249"/>
            <a:ext cx="1212191" cy="1246495"/>
          </a:xfrm>
          <a:prstGeom prst="rect">
            <a:avLst/>
          </a:prstGeom>
        </p:spPr>
        <p:txBody>
          <a:bodyPr wrap="none">
            <a:spAutoFit/>
          </a:bodyPr>
          <a:lstStyle/>
          <a:p>
            <a:pPr algn="ctr"/>
            <a:r>
              <a:rPr lang="pl-PL" sz="1500" b="1" dirty="0" err="1">
                <a:solidFill>
                  <a:schemeClr val="bg1"/>
                </a:solidFill>
              </a:rPr>
              <a:t>individual</a:t>
            </a:r>
            <a:endParaRPr lang="pl-PL" sz="1500" b="1" dirty="0">
              <a:solidFill>
                <a:schemeClr val="bg1"/>
              </a:solidFill>
            </a:endParaRPr>
          </a:p>
          <a:p>
            <a:pPr algn="ctr"/>
            <a:endParaRPr lang="pl-PL" sz="1500" b="1" dirty="0">
              <a:solidFill>
                <a:schemeClr val="bg1"/>
              </a:solidFill>
            </a:endParaRPr>
          </a:p>
          <a:p>
            <a:pPr algn="ctr"/>
            <a:endParaRPr lang="pl-PL" sz="1500" b="1" dirty="0">
              <a:solidFill>
                <a:schemeClr val="bg1"/>
              </a:solidFill>
            </a:endParaRPr>
          </a:p>
          <a:p>
            <a:pPr algn="ctr"/>
            <a:r>
              <a:rPr lang="pl-PL" sz="1500" b="1" dirty="0">
                <a:solidFill>
                  <a:schemeClr val="bg1"/>
                </a:solidFill>
              </a:rPr>
              <a:t>with </a:t>
            </a:r>
            <a:r>
              <a:rPr lang="pl-PL" sz="1500" b="1" dirty="0" err="1">
                <a:solidFill>
                  <a:schemeClr val="bg1"/>
                </a:solidFill>
              </a:rPr>
              <a:t>support</a:t>
            </a:r>
            <a:endParaRPr lang="pl-PL" sz="1500" b="1" dirty="0">
              <a:solidFill>
                <a:schemeClr val="bg1"/>
              </a:solidFill>
            </a:endParaRPr>
          </a:p>
          <a:p>
            <a:pPr lvl="0" algn="ctr"/>
            <a:endParaRPr lang="pl-PL" sz="1500" b="1" dirty="0">
              <a:solidFill>
                <a:schemeClr val="bg1"/>
              </a:solidFill>
            </a:endParaRPr>
          </a:p>
        </p:txBody>
      </p:sp>
      <p:sp>
        <p:nvSpPr>
          <p:cNvPr id="80" name="Prostokąt 79">
            <a:extLst>
              <a:ext uri="{FF2B5EF4-FFF2-40B4-BE49-F238E27FC236}">
                <a16:creationId xmlns:a16="http://schemas.microsoft.com/office/drawing/2014/main" id="{9B4260F0-DBBB-450C-92F6-A8218147C48D}"/>
              </a:ext>
            </a:extLst>
          </p:cNvPr>
          <p:cNvSpPr/>
          <p:nvPr/>
        </p:nvSpPr>
        <p:spPr>
          <a:xfrm>
            <a:off x="2884310" y="3440320"/>
            <a:ext cx="1370836" cy="2292936"/>
          </a:xfrm>
          <a:prstGeom prst="rect">
            <a:avLst/>
          </a:prstGeom>
        </p:spPr>
        <p:txBody>
          <a:bodyPr wrap="square">
            <a:spAutoFit/>
          </a:bodyPr>
          <a:lstStyle/>
          <a:p>
            <a:pPr algn="ctr"/>
            <a:r>
              <a:rPr lang="pl-PL" sz="1600" b="1" dirty="0" err="1">
                <a:solidFill>
                  <a:schemeClr val="bg1"/>
                </a:solidFill>
              </a:rPr>
              <a:t>atmosphere</a:t>
            </a:r>
            <a:endParaRPr lang="pl-PL" sz="1600" b="1" dirty="0">
              <a:solidFill>
                <a:schemeClr val="bg1"/>
              </a:solidFill>
            </a:endParaRPr>
          </a:p>
          <a:p>
            <a:pPr algn="ctr"/>
            <a:endParaRPr lang="pl-PL" sz="1600" b="1" dirty="0">
              <a:solidFill>
                <a:schemeClr val="bg1"/>
              </a:solidFill>
            </a:endParaRPr>
          </a:p>
          <a:p>
            <a:pPr algn="ctr"/>
            <a:r>
              <a:rPr lang="pl-PL" sz="1600" b="1" dirty="0" err="1">
                <a:solidFill>
                  <a:schemeClr val="bg1"/>
                </a:solidFill>
              </a:rPr>
              <a:t>decor</a:t>
            </a:r>
            <a:endParaRPr lang="pl-PL" sz="1600" b="1" dirty="0">
              <a:solidFill>
                <a:schemeClr val="bg1"/>
              </a:solidFill>
            </a:endParaRPr>
          </a:p>
          <a:p>
            <a:pPr algn="ctr"/>
            <a:endParaRPr lang="pl-PL" sz="1600" b="1" dirty="0">
              <a:solidFill>
                <a:schemeClr val="bg1"/>
              </a:solidFill>
            </a:endParaRPr>
          </a:p>
          <a:p>
            <a:pPr algn="ctr"/>
            <a:r>
              <a:rPr lang="pl-PL" sz="1600" b="1" dirty="0" err="1">
                <a:solidFill>
                  <a:schemeClr val="bg1"/>
                </a:solidFill>
              </a:rPr>
              <a:t>noise</a:t>
            </a:r>
            <a:endParaRPr lang="pl-PL" sz="1600" b="1" dirty="0">
              <a:solidFill>
                <a:schemeClr val="bg1"/>
              </a:solidFill>
            </a:endParaRPr>
          </a:p>
          <a:p>
            <a:pPr algn="ctr"/>
            <a:endParaRPr lang="pl-PL" sz="1600" b="1" dirty="0">
              <a:solidFill>
                <a:schemeClr val="bg1"/>
              </a:solidFill>
            </a:endParaRPr>
          </a:p>
          <a:p>
            <a:pPr algn="ctr"/>
            <a:r>
              <a:rPr lang="pl-PL" sz="1600" b="1" dirty="0" err="1">
                <a:solidFill>
                  <a:schemeClr val="bg1"/>
                </a:solidFill>
              </a:rPr>
              <a:t>comfort</a:t>
            </a:r>
            <a:endParaRPr lang="pl-PL" sz="1600" b="1" dirty="0">
              <a:solidFill>
                <a:schemeClr val="bg1"/>
              </a:solidFill>
            </a:endParaRPr>
          </a:p>
          <a:p>
            <a:pPr algn="ctr"/>
            <a:endParaRPr lang="pl-PL" sz="1600" b="1" dirty="0">
              <a:solidFill>
                <a:schemeClr val="bg1"/>
              </a:solidFill>
            </a:endParaRPr>
          </a:p>
          <a:p>
            <a:pPr algn="ctr"/>
            <a:endParaRPr lang="pl-PL" sz="1500" b="1" dirty="0">
              <a:solidFill>
                <a:schemeClr val="bg1"/>
              </a:solidFill>
            </a:endParaRPr>
          </a:p>
        </p:txBody>
      </p:sp>
      <p:sp>
        <p:nvSpPr>
          <p:cNvPr id="81" name="Prostokąt 80">
            <a:extLst>
              <a:ext uri="{FF2B5EF4-FFF2-40B4-BE49-F238E27FC236}">
                <a16:creationId xmlns:a16="http://schemas.microsoft.com/office/drawing/2014/main" id="{8D0DB0D1-600F-486A-98F4-07188E9FF4BE}"/>
              </a:ext>
            </a:extLst>
          </p:cNvPr>
          <p:cNvSpPr/>
          <p:nvPr/>
        </p:nvSpPr>
        <p:spPr>
          <a:xfrm>
            <a:off x="9605994" y="3836299"/>
            <a:ext cx="1440160" cy="784830"/>
          </a:xfrm>
          <a:prstGeom prst="rect">
            <a:avLst/>
          </a:prstGeom>
        </p:spPr>
        <p:txBody>
          <a:bodyPr wrap="square">
            <a:spAutoFit/>
          </a:bodyPr>
          <a:lstStyle/>
          <a:p>
            <a:pPr lvl="0" algn="ctr"/>
            <a:r>
              <a:rPr lang="pl-PL" sz="1500" b="1" dirty="0">
                <a:solidFill>
                  <a:schemeClr val="bg1"/>
                </a:solidFill>
              </a:rPr>
              <a:t>Time </a:t>
            </a:r>
            <a:r>
              <a:rPr lang="pl-PL" sz="1500" b="1" dirty="0" err="1">
                <a:solidFill>
                  <a:schemeClr val="bg1"/>
                </a:solidFill>
              </a:rPr>
              <a:t>spent</a:t>
            </a:r>
            <a:r>
              <a:rPr lang="pl-PL" sz="1500" b="1" dirty="0">
                <a:solidFill>
                  <a:schemeClr val="bg1"/>
                </a:solidFill>
              </a:rPr>
              <a:t> on </a:t>
            </a:r>
            <a:r>
              <a:rPr lang="pl-PL" sz="1500" b="1" dirty="0" err="1">
                <a:solidFill>
                  <a:schemeClr val="bg1"/>
                </a:solidFill>
              </a:rPr>
              <a:t>completing</a:t>
            </a:r>
            <a:r>
              <a:rPr lang="pl-PL" sz="1500" b="1" dirty="0">
                <a:solidFill>
                  <a:schemeClr val="bg1"/>
                </a:solidFill>
              </a:rPr>
              <a:t> the </a:t>
            </a:r>
            <a:r>
              <a:rPr lang="pl-PL" sz="1500" b="1" dirty="0" err="1">
                <a:solidFill>
                  <a:schemeClr val="bg1"/>
                </a:solidFill>
              </a:rPr>
              <a:t>questionnaire</a:t>
            </a:r>
            <a:endParaRPr lang="pl-PL" sz="1500" b="1" dirty="0">
              <a:solidFill>
                <a:schemeClr val="bg1"/>
              </a:solidFill>
            </a:endParaRPr>
          </a:p>
        </p:txBody>
      </p:sp>
      <p:cxnSp>
        <p:nvCxnSpPr>
          <p:cNvPr id="82" name="Łącznik prosty 81">
            <a:extLst>
              <a:ext uri="{FF2B5EF4-FFF2-40B4-BE49-F238E27FC236}">
                <a16:creationId xmlns:a16="http://schemas.microsoft.com/office/drawing/2014/main" id="{A70D30CE-F1B7-4D34-9ED6-75284DC9791A}"/>
              </a:ext>
            </a:extLst>
          </p:cNvPr>
          <p:cNvCxnSpPr>
            <a:cxnSpLocks/>
          </p:cNvCxnSpPr>
          <p:nvPr/>
        </p:nvCxnSpPr>
        <p:spPr>
          <a:xfrm flipV="1">
            <a:off x="5232192" y="4084769"/>
            <a:ext cx="1172675" cy="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3" name="Łącznik prosty 82">
            <a:extLst>
              <a:ext uri="{FF2B5EF4-FFF2-40B4-BE49-F238E27FC236}">
                <a16:creationId xmlns:a16="http://schemas.microsoft.com/office/drawing/2014/main" id="{7DF1733D-386D-4C32-93BC-33BF2738A337}"/>
              </a:ext>
            </a:extLst>
          </p:cNvPr>
          <p:cNvCxnSpPr>
            <a:cxnSpLocks/>
          </p:cNvCxnSpPr>
          <p:nvPr/>
        </p:nvCxnSpPr>
        <p:spPr>
          <a:xfrm flipV="1">
            <a:off x="3029078" y="4328705"/>
            <a:ext cx="1172674" cy="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4" name="Łącznik prosty 83">
            <a:extLst>
              <a:ext uri="{FF2B5EF4-FFF2-40B4-BE49-F238E27FC236}">
                <a16:creationId xmlns:a16="http://schemas.microsoft.com/office/drawing/2014/main" id="{A3CE46EF-7076-4B3E-9E17-A5B36BF9DDB5}"/>
              </a:ext>
            </a:extLst>
          </p:cNvPr>
          <p:cNvCxnSpPr>
            <a:cxnSpLocks/>
          </p:cNvCxnSpPr>
          <p:nvPr/>
        </p:nvCxnSpPr>
        <p:spPr>
          <a:xfrm flipV="1">
            <a:off x="3029078" y="4797636"/>
            <a:ext cx="1172674" cy="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5" name="Łącznik prosty 84">
            <a:extLst>
              <a:ext uri="{FF2B5EF4-FFF2-40B4-BE49-F238E27FC236}">
                <a16:creationId xmlns:a16="http://schemas.microsoft.com/office/drawing/2014/main" id="{275B78CE-F25E-4EED-A5D4-9B044C311FAA}"/>
              </a:ext>
            </a:extLst>
          </p:cNvPr>
          <p:cNvCxnSpPr>
            <a:cxnSpLocks/>
          </p:cNvCxnSpPr>
          <p:nvPr/>
        </p:nvCxnSpPr>
        <p:spPr>
          <a:xfrm flipV="1">
            <a:off x="3029078" y="3859774"/>
            <a:ext cx="1172674" cy="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86" name="Grupa 85">
            <a:extLst>
              <a:ext uri="{FF2B5EF4-FFF2-40B4-BE49-F238E27FC236}">
                <a16:creationId xmlns:a16="http://schemas.microsoft.com/office/drawing/2014/main" id="{7F77B370-E23C-40F5-98CD-814C391499B8}"/>
              </a:ext>
            </a:extLst>
          </p:cNvPr>
          <p:cNvGrpSpPr/>
          <p:nvPr/>
        </p:nvGrpSpPr>
        <p:grpSpPr>
          <a:xfrm>
            <a:off x="7234964" y="2451940"/>
            <a:ext cx="2274834" cy="3208035"/>
            <a:chOff x="-507836" y="1448370"/>
            <a:chExt cx="2374662" cy="3299758"/>
          </a:xfrm>
        </p:grpSpPr>
        <p:sp>
          <p:nvSpPr>
            <p:cNvPr id="87" name="Prostokąt 86">
              <a:extLst>
                <a:ext uri="{FF2B5EF4-FFF2-40B4-BE49-F238E27FC236}">
                  <a16:creationId xmlns:a16="http://schemas.microsoft.com/office/drawing/2014/main" id="{295DCC62-5E05-4695-B6E3-2169BEF58621}"/>
                </a:ext>
              </a:extLst>
            </p:cNvPr>
            <p:cNvSpPr/>
            <p:nvPr/>
          </p:nvSpPr>
          <p:spPr>
            <a:xfrm>
              <a:off x="-507836" y="2189275"/>
              <a:ext cx="1746422" cy="255885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88" name="Prostokąt 87">
              <a:extLst>
                <a:ext uri="{FF2B5EF4-FFF2-40B4-BE49-F238E27FC236}">
                  <a16:creationId xmlns:a16="http://schemas.microsoft.com/office/drawing/2014/main" id="{2BAB24AE-0323-461D-A198-0BC318A7771C}"/>
                </a:ext>
              </a:extLst>
            </p:cNvPr>
            <p:cNvSpPr/>
            <p:nvPr/>
          </p:nvSpPr>
          <p:spPr>
            <a:xfrm>
              <a:off x="-507836" y="1448370"/>
              <a:ext cx="1746422" cy="740905"/>
            </a:xfrm>
            <a:prstGeom prst="rect">
              <a:avLst/>
            </a:prstGeom>
            <a:solidFill>
              <a:srgbClr val="FD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89" name="Trójkąt prostokątny 88">
              <a:extLst>
                <a:ext uri="{FF2B5EF4-FFF2-40B4-BE49-F238E27FC236}">
                  <a16:creationId xmlns:a16="http://schemas.microsoft.com/office/drawing/2014/main" id="{F67902CB-7419-4E15-B92E-905A059F3D49}"/>
                </a:ext>
              </a:extLst>
            </p:cNvPr>
            <p:cNvSpPr/>
            <p:nvPr/>
          </p:nvSpPr>
          <p:spPr>
            <a:xfrm rot="5400000">
              <a:off x="1363928" y="4245230"/>
              <a:ext cx="377556" cy="628240"/>
            </a:xfrm>
            <a:prstGeom prst="rtTriangle">
              <a:avLst/>
            </a:prstGeom>
            <a:solidFill>
              <a:srgbClr val="FF8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90" name="Prostokąt 89">
            <a:extLst>
              <a:ext uri="{FF2B5EF4-FFF2-40B4-BE49-F238E27FC236}">
                <a16:creationId xmlns:a16="http://schemas.microsoft.com/office/drawing/2014/main" id="{8BFBE985-289F-482D-A16A-EDBD7BE9A5A4}"/>
              </a:ext>
            </a:extLst>
          </p:cNvPr>
          <p:cNvSpPr/>
          <p:nvPr/>
        </p:nvSpPr>
        <p:spPr>
          <a:xfrm>
            <a:off x="7187034" y="2491623"/>
            <a:ext cx="1728422" cy="553998"/>
          </a:xfrm>
          <a:prstGeom prst="rect">
            <a:avLst/>
          </a:prstGeom>
        </p:spPr>
        <p:txBody>
          <a:bodyPr wrap="none">
            <a:spAutoFit/>
          </a:bodyPr>
          <a:lstStyle/>
          <a:p>
            <a:pPr lvl="0" algn="ctr"/>
            <a:r>
              <a:rPr lang="pl-PL" sz="1500" b="1" dirty="0">
                <a:solidFill>
                  <a:schemeClr val="bg1"/>
                </a:solidFill>
              </a:rPr>
              <a:t>INDIVIDUAL </a:t>
            </a:r>
          </a:p>
          <a:p>
            <a:pPr lvl="0" algn="ctr"/>
            <a:r>
              <a:rPr lang="pl-PL" sz="1500" b="1" spc="50" dirty="0">
                <a:ln w="11430"/>
                <a:solidFill>
                  <a:schemeClr val="bg1"/>
                </a:solidFill>
              </a:rPr>
              <a:t>CHARACTERISTICS</a:t>
            </a:r>
          </a:p>
        </p:txBody>
      </p:sp>
      <p:cxnSp>
        <p:nvCxnSpPr>
          <p:cNvPr id="91" name="Łącznik prosty 90">
            <a:extLst>
              <a:ext uri="{FF2B5EF4-FFF2-40B4-BE49-F238E27FC236}">
                <a16:creationId xmlns:a16="http://schemas.microsoft.com/office/drawing/2014/main" id="{913B42AC-0CB3-484B-91B6-A85CF82BC094}"/>
              </a:ext>
            </a:extLst>
          </p:cNvPr>
          <p:cNvCxnSpPr>
            <a:cxnSpLocks/>
          </p:cNvCxnSpPr>
          <p:nvPr/>
        </p:nvCxnSpPr>
        <p:spPr>
          <a:xfrm flipV="1">
            <a:off x="7461428" y="4209909"/>
            <a:ext cx="1172674" cy="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2" name="Łącznik prosty 91">
            <a:extLst>
              <a:ext uri="{FF2B5EF4-FFF2-40B4-BE49-F238E27FC236}">
                <a16:creationId xmlns:a16="http://schemas.microsoft.com/office/drawing/2014/main" id="{3EBE6CE9-4ACC-45C9-A211-3C005BB49496}"/>
              </a:ext>
            </a:extLst>
          </p:cNvPr>
          <p:cNvCxnSpPr>
            <a:cxnSpLocks/>
          </p:cNvCxnSpPr>
          <p:nvPr/>
        </p:nvCxnSpPr>
        <p:spPr>
          <a:xfrm flipV="1">
            <a:off x="7461428" y="4641655"/>
            <a:ext cx="1172674" cy="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3" name="Łącznik prosty 92">
            <a:extLst>
              <a:ext uri="{FF2B5EF4-FFF2-40B4-BE49-F238E27FC236}">
                <a16:creationId xmlns:a16="http://schemas.microsoft.com/office/drawing/2014/main" id="{7045E927-02AA-48A9-87C2-16AFDE77A540}"/>
              </a:ext>
            </a:extLst>
          </p:cNvPr>
          <p:cNvCxnSpPr>
            <a:cxnSpLocks/>
          </p:cNvCxnSpPr>
          <p:nvPr/>
        </p:nvCxnSpPr>
        <p:spPr>
          <a:xfrm flipV="1">
            <a:off x="7464689" y="3691079"/>
            <a:ext cx="1172674" cy="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94" name="Łącznik prosty 39">
            <a:extLst>
              <a:ext uri="{FF2B5EF4-FFF2-40B4-BE49-F238E27FC236}">
                <a16:creationId xmlns:a16="http://schemas.microsoft.com/office/drawing/2014/main" id="{42BB6F1C-23B3-4871-9922-7CA2975DC14C}"/>
              </a:ext>
            </a:extLst>
          </p:cNvPr>
          <p:cNvCxnSpPr>
            <a:cxnSpLocks/>
          </p:cNvCxnSpPr>
          <p:nvPr/>
        </p:nvCxnSpPr>
        <p:spPr>
          <a:xfrm flipV="1">
            <a:off x="7443444" y="5085184"/>
            <a:ext cx="1172674" cy="1"/>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5" name="Prostokąt 94">
            <a:extLst>
              <a:ext uri="{FF2B5EF4-FFF2-40B4-BE49-F238E27FC236}">
                <a16:creationId xmlns:a16="http://schemas.microsoft.com/office/drawing/2014/main" id="{A08F81D9-9853-4332-BC08-82F266B70DCE}"/>
              </a:ext>
            </a:extLst>
          </p:cNvPr>
          <p:cNvSpPr/>
          <p:nvPr/>
        </p:nvSpPr>
        <p:spPr>
          <a:xfrm>
            <a:off x="7299224" y="3068960"/>
            <a:ext cx="1530675" cy="1938992"/>
          </a:xfrm>
          <a:prstGeom prst="rect">
            <a:avLst/>
          </a:prstGeom>
        </p:spPr>
        <p:txBody>
          <a:bodyPr wrap="none">
            <a:spAutoFit/>
          </a:bodyPr>
          <a:lstStyle/>
          <a:p>
            <a:pPr algn="ctr"/>
            <a:endParaRPr lang="pl-PL" sz="1500" b="1" dirty="0">
              <a:solidFill>
                <a:schemeClr val="bg1"/>
              </a:solidFill>
            </a:endParaRPr>
          </a:p>
          <a:p>
            <a:pPr algn="ctr"/>
            <a:r>
              <a:rPr lang="pl-PL" sz="1500" b="1" dirty="0" err="1">
                <a:solidFill>
                  <a:schemeClr val="bg1"/>
                </a:solidFill>
              </a:rPr>
              <a:t>prior</a:t>
            </a:r>
            <a:r>
              <a:rPr lang="pl-PL" sz="1500" b="1" dirty="0">
                <a:solidFill>
                  <a:schemeClr val="bg1"/>
                </a:solidFill>
              </a:rPr>
              <a:t> </a:t>
            </a:r>
            <a:r>
              <a:rPr lang="pl-PL" sz="1500" b="1" dirty="0" err="1">
                <a:solidFill>
                  <a:schemeClr val="bg1"/>
                </a:solidFill>
              </a:rPr>
              <a:t>experience</a:t>
            </a:r>
            <a:endParaRPr lang="pl-PL" sz="1500" b="1" dirty="0">
              <a:solidFill>
                <a:schemeClr val="bg1"/>
              </a:solidFill>
            </a:endParaRPr>
          </a:p>
          <a:p>
            <a:pPr algn="ctr"/>
            <a:endParaRPr lang="pl-PL" sz="1500" b="1" dirty="0">
              <a:solidFill>
                <a:schemeClr val="bg1"/>
              </a:solidFill>
            </a:endParaRPr>
          </a:p>
          <a:p>
            <a:pPr algn="ctr"/>
            <a:r>
              <a:rPr lang="pl-PL" sz="1500" b="1" dirty="0" err="1">
                <a:solidFill>
                  <a:schemeClr val="bg1"/>
                </a:solidFill>
              </a:rPr>
              <a:t>mood</a:t>
            </a:r>
            <a:endParaRPr lang="pl-PL" sz="1500" b="1" dirty="0">
              <a:solidFill>
                <a:schemeClr val="bg1"/>
              </a:solidFill>
            </a:endParaRPr>
          </a:p>
          <a:p>
            <a:pPr algn="ctr"/>
            <a:endParaRPr lang="pl-PL" sz="1500" b="1" dirty="0">
              <a:solidFill>
                <a:schemeClr val="bg1"/>
              </a:solidFill>
            </a:endParaRPr>
          </a:p>
          <a:p>
            <a:pPr algn="ctr"/>
            <a:r>
              <a:rPr lang="pl-PL" sz="1500" b="1" dirty="0" err="1">
                <a:solidFill>
                  <a:schemeClr val="bg1"/>
                </a:solidFill>
              </a:rPr>
              <a:t>motivation</a:t>
            </a:r>
            <a:r>
              <a:rPr lang="pl-PL" sz="1500" b="1" dirty="0">
                <a:solidFill>
                  <a:schemeClr val="bg1"/>
                </a:solidFill>
              </a:rPr>
              <a:t> </a:t>
            </a:r>
          </a:p>
          <a:p>
            <a:pPr algn="ctr"/>
            <a:endParaRPr lang="pl-PL" sz="1500" b="1" dirty="0">
              <a:solidFill>
                <a:schemeClr val="bg1"/>
              </a:solidFill>
            </a:endParaRPr>
          </a:p>
          <a:p>
            <a:pPr algn="ctr"/>
            <a:r>
              <a:rPr lang="pl-PL" sz="1500" b="1" dirty="0" err="1">
                <a:solidFill>
                  <a:schemeClr val="bg1"/>
                </a:solidFill>
              </a:rPr>
              <a:t>intelectual</a:t>
            </a:r>
            <a:r>
              <a:rPr lang="pl-PL" sz="1500" b="1" dirty="0">
                <a:solidFill>
                  <a:schemeClr val="bg1"/>
                </a:solidFill>
              </a:rPr>
              <a:t> </a:t>
            </a:r>
            <a:r>
              <a:rPr lang="pl-PL" sz="1500" b="1" dirty="0" err="1">
                <a:solidFill>
                  <a:schemeClr val="bg1"/>
                </a:solidFill>
              </a:rPr>
              <a:t>level</a:t>
            </a:r>
            <a:r>
              <a:rPr lang="pl-PL" sz="1500" b="1" dirty="0">
                <a:solidFill>
                  <a:schemeClr val="bg1"/>
                </a:solidFill>
              </a:rPr>
              <a:t>  </a:t>
            </a:r>
          </a:p>
        </p:txBody>
      </p:sp>
    </p:spTree>
    <p:extLst>
      <p:ext uri="{BB962C8B-B14F-4D97-AF65-F5344CB8AC3E}">
        <p14:creationId xmlns:p14="http://schemas.microsoft.com/office/powerpoint/2010/main" val="2186787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Obraz 31">
            <a:extLst>
              <a:ext uri="{FF2B5EF4-FFF2-40B4-BE49-F238E27FC236}">
                <a16:creationId xmlns:a16="http://schemas.microsoft.com/office/drawing/2014/main" id="{3AE7160C-9C78-4356-A727-D1351C06166E}"/>
              </a:ext>
            </a:extLst>
          </p:cNvPr>
          <p:cNvPicPr>
            <a:picLocks noChangeAspect="1"/>
          </p:cNvPicPr>
          <p:nvPr/>
        </p:nvPicPr>
        <p:blipFill>
          <a:blip r:embed="rId2"/>
          <a:stretch>
            <a:fillRect/>
          </a:stretch>
        </p:blipFill>
        <p:spPr>
          <a:xfrm flipH="1">
            <a:off x="3937226" y="2852936"/>
            <a:ext cx="5826876" cy="2923032"/>
          </a:xfrm>
          <a:prstGeom prst="rect">
            <a:avLst/>
          </a:prstGeom>
        </p:spPr>
      </p:pic>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088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800" b="1" dirty="0">
                <a:solidFill>
                  <a:schemeClr val="tx1">
                    <a:lumMod val="75000"/>
                    <a:lumOff val="25000"/>
                  </a:schemeClr>
                </a:solidFill>
              </a:rPr>
              <a:t>TOOLS FOR DIAGNOSIS OF TRAINING NEEDS</a:t>
            </a:r>
            <a:endParaRPr lang="pl-PL" sz="2800" b="1" dirty="0">
              <a:solidFill>
                <a:schemeClr val="tx1">
                  <a:lumMod val="75000"/>
                  <a:lumOff val="25000"/>
                </a:schemeClr>
              </a:solidFill>
            </a:endParaRP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28</a:t>
            </a:fld>
            <a:endParaRPr lang="en-US" altLang="pl-PL" dirty="0"/>
          </a:p>
        </p:txBody>
      </p:sp>
      <p:sp>
        <p:nvSpPr>
          <p:cNvPr id="19" name="Prostokąt 18">
            <a:extLst>
              <a:ext uri="{FF2B5EF4-FFF2-40B4-BE49-F238E27FC236}">
                <a16:creationId xmlns:a16="http://schemas.microsoft.com/office/drawing/2014/main" id="{46386DBB-0901-4F07-8CF9-01781A7A3340}"/>
              </a:ext>
            </a:extLst>
          </p:cNvPr>
          <p:cNvSpPr/>
          <p:nvPr/>
        </p:nvSpPr>
        <p:spPr>
          <a:xfrm>
            <a:off x="4025301" y="2010935"/>
            <a:ext cx="5798890" cy="707886"/>
          </a:xfrm>
          <a:prstGeom prst="rect">
            <a:avLst/>
          </a:prstGeom>
        </p:spPr>
        <p:txBody>
          <a:bodyPr wrap="square">
            <a:spAutoFit/>
          </a:bodyPr>
          <a:lstStyle/>
          <a:p>
            <a:r>
              <a:rPr lang="en-GB" sz="2000" b="1" dirty="0">
                <a:solidFill>
                  <a:srgbClr val="FBBE03"/>
                </a:solidFill>
              </a:rPr>
              <a:t>THE TRAINER CAN MINIMISE THE INFLUENCE OF THESE FACTORS ON RESPONDENTS THROUGH:</a:t>
            </a:r>
            <a:endParaRPr lang="pl-PL" sz="2000" b="1" dirty="0">
              <a:solidFill>
                <a:srgbClr val="FBBE03"/>
              </a:solidFill>
            </a:endParaRPr>
          </a:p>
        </p:txBody>
      </p:sp>
      <p:sp>
        <p:nvSpPr>
          <p:cNvPr id="34" name="Prostokąt 33">
            <a:extLst>
              <a:ext uri="{FF2B5EF4-FFF2-40B4-BE49-F238E27FC236}">
                <a16:creationId xmlns:a16="http://schemas.microsoft.com/office/drawing/2014/main" id="{1E190F27-EC59-4274-9D6B-FDAB0C3A14CB}"/>
              </a:ext>
            </a:extLst>
          </p:cNvPr>
          <p:cNvSpPr/>
          <p:nvPr/>
        </p:nvSpPr>
        <p:spPr>
          <a:xfrm>
            <a:off x="4633168" y="5014917"/>
            <a:ext cx="4207410" cy="646331"/>
          </a:xfrm>
          <a:prstGeom prst="rect">
            <a:avLst/>
          </a:prstGeom>
        </p:spPr>
        <p:txBody>
          <a:bodyPr wrap="square">
            <a:spAutoFit/>
          </a:bodyPr>
          <a:lstStyle/>
          <a:p>
            <a:pPr>
              <a:spcAft>
                <a:spcPts val="1200"/>
              </a:spcAft>
            </a:pPr>
            <a:r>
              <a:rPr lang="en-GB" dirty="0">
                <a:solidFill>
                  <a:schemeClr val="tx1">
                    <a:lumMod val="75000"/>
                    <a:lumOff val="25000"/>
                  </a:schemeClr>
                </a:solidFill>
              </a:rPr>
              <a:t>ensuring optimal, comfortable conditions for carrying out the survey.</a:t>
            </a:r>
            <a:endParaRPr lang="pl-PL" dirty="0">
              <a:solidFill>
                <a:schemeClr val="tx1">
                  <a:lumMod val="75000"/>
                  <a:lumOff val="25000"/>
                </a:schemeClr>
              </a:solidFill>
            </a:endParaRPr>
          </a:p>
        </p:txBody>
      </p:sp>
      <p:sp>
        <p:nvSpPr>
          <p:cNvPr id="2" name="Prostokąt 1">
            <a:extLst>
              <a:ext uri="{FF2B5EF4-FFF2-40B4-BE49-F238E27FC236}">
                <a16:creationId xmlns:a16="http://schemas.microsoft.com/office/drawing/2014/main" id="{605C69F5-474B-4E8E-9F4D-2A6CF3B6BF54}"/>
              </a:ext>
            </a:extLst>
          </p:cNvPr>
          <p:cNvSpPr/>
          <p:nvPr/>
        </p:nvSpPr>
        <p:spPr>
          <a:xfrm>
            <a:off x="4633168" y="3070701"/>
            <a:ext cx="4729039" cy="646331"/>
          </a:xfrm>
          <a:prstGeom prst="rect">
            <a:avLst/>
          </a:prstGeom>
        </p:spPr>
        <p:txBody>
          <a:bodyPr wrap="square">
            <a:spAutoFit/>
          </a:bodyPr>
          <a:lstStyle/>
          <a:p>
            <a:pPr>
              <a:spcAft>
                <a:spcPts val="1200"/>
              </a:spcAft>
            </a:pPr>
            <a:r>
              <a:rPr lang="en-GB" dirty="0">
                <a:solidFill>
                  <a:schemeClr val="tx1">
                    <a:lumMod val="75000"/>
                    <a:lumOff val="25000"/>
                  </a:schemeClr>
                </a:solidFill>
              </a:rPr>
              <a:t>keeping the same form and study conditions for everyone,</a:t>
            </a:r>
            <a:endParaRPr lang="pl-PL" dirty="0">
              <a:solidFill>
                <a:schemeClr val="tx1">
                  <a:lumMod val="75000"/>
                  <a:lumOff val="25000"/>
                </a:schemeClr>
              </a:solidFill>
            </a:endParaRPr>
          </a:p>
        </p:txBody>
      </p:sp>
      <p:sp>
        <p:nvSpPr>
          <p:cNvPr id="3" name="Prostokąt 2">
            <a:extLst>
              <a:ext uri="{FF2B5EF4-FFF2-40B4-BE49-F238E27FC236}">
                <a16:creationId xmlns:a16="http://schemas.microsoft.com/office/drawing/2014/main" id="{72911C8F-4B7F-4D0D-99DF-8110978912E1}"/>
              </a:ext>
            </a:extLst>
          </p:cNvPr>
          <p:cNvSpPr/>
          <p:nvPr/>
        </p:nvSpPr>
        <p:spPr>
          <a:xfrm>
            <a:off x="4633168" y="4181308"/>
            <a:ext cx="4465261" cy="369332"/>
          </a:xfrm>
          <a:prstGeom prst="rect">
            <a:avLst/>
          </a:prstGeom>
        </p:spPr>
        <p:txBody>
          <a:bodyPr wrap="none">
            <a:spAutoFit/>
          </a:bodyPr>
          <a:lstStyle/>
          <a:p>
            <a:pPr>
              <a:spcAft>
                <a:spcPts val="1200"/>
              </a:spcAft>
            </a:pPr>
            <a:r>
              <a:rPr lang="en-GB" dirty="0">
                <a:solidFill>
                  <a:schemeClr val="tx1">
                    <a:lumMod val="75000"/>
                    <a:lumOff val="25000"/>
                  </a:schemeClr>
                </a:solidFill>
              </a:rPr>
              <a:t>maintaining a healthy distance towards them</a:t>
            </a:r>
            <a:r>
              <a:rPr lang="pl-PL" dirty="0">
                <a:solidFill>
                  <a:schemeClr val="tx1">
                    <a:lumMod val="75000"/>
                    <a:lumOff val="25000"/>
                  </a:schemeClr>
                </a:solidFill>
              </a:rPr>
              <a:t>,</a:t>
            </a:r>
          </a:p>
        </p:txBody>
      </p:sp>
      <p:grpSp>
        <p:nvGrpSpPr>
          <p:cNvPr id="33" name="Grafika 20">
            <a:extLst>
              <a:ext uri="{FF2B5EF4-FFF2-40B4-BE49-F238E27FC236}">
                <a16:creationId xmlns:a16="http://schemas.microsoft.com/office/drawing/2014/main" id="{87D13668-EF23-43A4-8A58-802F89024648}"/>
              </a:ext>
            </a:extLst>
          </p:cNvPr>
          <p:cNvGrpSpPr/>
          <p:nvPr/>
        </p:nvGrpSpPr>
        <p:grpSpPr>
          <a:xfrm rot="15396470">
            <a:off x="2051990" y="3317678"/>
            <a:ext cx="2764679" cy="1116356"/>
            <a:chOff x="-36512" y="2188934"/>
            <a:chExt cx="9144000" cy="4233492"/>
          </a:xfrm>
        </p:grpSpPr>
        <p:sp>
          <p:nvSpPr>
            <p:cNvPr id="35" name="Dowolny kształt: kształt 34">
              <a:extLst>
                <a:ext uri="{FF2B5EF4-FFF2-40B4-BE49-F238E27FC236}">
                  <a16:creationId xmlns:a16="http://schemas.microsoft.com/office/drawing/2014/main" id="{F8D78B29-1A6D-497C-907A-E9D65D0C757D}"/>
                </a:ext>
              </a:extLst>
            </p:cNvPr>
            <p:cNvSpPr/>
            <p:nvPr/>
          </p:nvSpPr>
          <p:spPr>
            <a:xfrm>
              <a:off x="-51046" y="2753463"/>
              <a:ext cx="42849" cy="34279"/>
            </a:xfrm>
            <a:custGeom>
              <a:avLst/>
              <a:gdLst>
                <a:gd name="connsiteX0" fmla="*/ 18219 w 42849"/>
                <a:gd name="connsiteY0" fmla="*/ 18219 h 34279"/>
                <a:gd name="connsiteX1" fmla="*/ 29788 w 42849"/>
                <a:gd name="connsiteY1" fmla="*/ 21904 h 34279"/>
              </a:gdLst>
              <a:ahLst/>
              <a:cxnLst>
                <a:cxn ang="0">
                  <a:pos x="connsiteX0" y="connsiteY0"/>
                </a:cxn>
                <a:cxn ang="0">
                  <a:pos x="connsiteX1" y="connsiteY1"/>
                </a:cxn>
              </a:cxnLst>
              <a:rect l="l" t="t" r="r" b="b"/>
              <a:pathLst>
                <a:path w="42849" h="34279">
                  <a:moveTo>
                    <a:pt x="18219" y="18219"/>
                  </a:moveTo>
                  <a:cubicBezTo>
                    <a:pt x="22075" y="19419"/>
                    <a:pt x="25932" y="20619"/>
                    <a:pt x="29788" y="21904"/>
                  </a:cubicBezTo>
                </a:path>
              </a:pathLst>
            </a:custGeom>
            <a:noFill/>
            <a:ln w="27000" cap="flat">
              <a:solidFill>
                <a:srgbClr val="FF8803"/>
              </a:solidFill>
              <a:prstDash val="sysDot"/>
              <a:miter/>
            </a:ln>
          </p:spPr>
          <p:txBody>
            <a:bodyPr rtlCol="0" anchor="ctr"/>
            <a:lstStyle/>
            <a:p>
              <a:endParaRPr lang="pl-PL"/>
            </a:p>
          </p:txBody>
        </p:sp>
        <p:sp>
          <p:nvSpPr>
            <p:cNvPr id="36" name="Dowolny kształt: kształt 35">
              <a:extLst>
                <a:ext uri="{FF2B5EF4-FFF2-40B4-BE49-F238E27FC236}">
                  <a16:creationId xmlns:a16="http://schemas.microsoft.com/office/drawing/2014/main" id="{8C07949B-2DB7-48E7-9D03-9C19B04C4E52}"/>
                </a:ext>
              </a:extLst>
            </p:cNvPr>
            <p:cNvSpPr/>
            <p:nvPr/>
          </p:nvSpPr>
          <p:spPr>
            <a:xfrm>
              <a:off x="52563" y="2182807"/>
              <a:ext cx="9024022" cy="4199213"/>
            </a:xfrm>
            <a:custGeom>
              <a:avLst/>
              <a:gdLst>
                <a:gd name="connsiteX0" fmla="*/ 18219 w 9024022"/>
                <a:gd name="connsiteY0" fmla="*/ 623154 h 4199212"/>
                <a:gd name="connsiteX1" fmla="*/ 2547859 w 9024022"/>
                <a:gd name="connsiteY1" fmla="*/ 2595242 h 4199212"/>
                <a:gd name="connsiteX2" fmla="*/ 4064718 w 9024022"/>
                <a:gd name="connsiteY2" fmla="*/ 889847 h 4199212"/>
                <a:gd name="connsiteX3" fmla="*/ 5950079 w 9024022"/>
                <a:gd name="connsiteY3" fmla="*/ 701311 h 4199212"/>
                <a:gd name="connsiteX4" fmla="*/ 9010533 w 9024022"/>
                <a:gd name="connsiteY4" fmla="*/ 4184515 h 41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4022" h="4199212">
                  <a:moveTo>
                    <a:pt x="18219" y="623154"/>
                  </a:moveTo>
                  <a:cubicBezTo>
                    <a:pt x="643902" y="839114"/>
                    <a:pt x="1679736" y="1362216"/>
                    <a:pt x="2547859" y="2595242"/>
                  </a:cubicBezTo>
                  <a:cubicBezTo>
                    <a:pt x="3893321" y="4506312"/>
                    <a:pt x="6481408" y="2500974"/>
                    <a:pt x="4064718" y="889847"/>
                  </a:cubicBezTo>
                  <a:cubicBezTo>
                    <a:pt x="2499268" y="-153786"/>
                    <a:pt x="4463643" y="-313356"/>
                    <a:pt x="5950079" y="701311"/>
                  </a:cubicBezTo>
                  <a:cubicBezTo>
                    <a:pt x="7595827" y="1824729"/>
                    <a:pt x="8423072" y="3246891"/>
                    <a:pt x="9010533" y="4184515"/>
                  </a:cubicBezTo>
                </a:path>
              </a:pathLst>
            </a:custGeom>
            <a:noFill/>
            <a:ln w="27000" cap="flat">
              <a:solidFill>
                <a:srgbClr val="FF8803"/>
              </a:solidFill>
              <a:prstDash val="sysDot"/>
              <a:miter/>
            </a:ln>
          </p:spPr>
          <p:txBody>
            <a:bodyPr rtlCol="0" anchor="ctr"/>
            <a:lstStyle/>
            <a:p>
              <a:endParaRPr lang="pl-PL"/>
            </a:p>
          </p:txBody>
        </p:sp>
        <p:sp>
          <p:nvSpPr>
            <p:cNvPr id="39" name="Dowolny kształt: kształt 38">
              <a:extLst>
                <a:ext uri="{FF2B5EF4-FFF2-40B4-BE49-F238E27FC236}">
                  <a16:creationId xmlns:a16="http://schemas.microsoft.com/office/drawing/2014/main" id="{540A71A2-CD26-4C31-9710-CA330F54F6F8}"/>
                </a:ext>
              </a:extLst>
            </p:cNvPr>
            <p:cNvSpPr/>
            <p:nvPr/>
          </p:nvSpPr>
          <p:spPr>
            <a:xfrm>
              <a:off x="9070672" y="6390238"/>
              <a:ext cx="42849" cy="42849"/>
            </a:xfrm>
            <a:custGeom>
              <a:avLst/>
              <a:gdLst>
                <a:gd name="connsiteX0" fmla="*/ 18219 w 42849"/>
                <a:gd name="connsiteY0" fmla="*/ 18219 h 42849"/>
                <a:gd name="connsiteX1" fmla="*/ 24646 w 42849"/>
                <a:gd name="connsiteY1" fmla="*/ 28503 h 42849"/>
              </a:gdLst>
              <a:ahLst/>
              <a:cxnLst>
                <a:cxn ang="0">
                  <a:pos x="connsiteX0" y="connsiteY0"/>
                </a:cxn>
                <a:cxn ang="0">
                  <a:pos x="connsiteX1" y="connsiteY1"/>
                </a:cxn>
              </a:cxnLst>
              <a:rect l="l" t="t" r="r" b="b"/>
              <a:pathLst>
                <a:path w="42849" h="42849">
                  <a:moveTo>
                    <a:pt x="18219" y="18219"/>
                  </a:moveTo>
                  <a:cubicBezTo>
                    <a:pt x="20361" y="21647"/>
                    <a:pt x="22504" y="25075"/>
                    <a:pt x="24646" y="28503"/>
                  </a:cubicBezTo>
                </a:path>
              </a:pathLst>
            </a:custGeom>
            <a:noFill/>
            <a:ln w="27000" cap="flat">
              <a:solidFill>
                <a:srgbClr val="FF8803"/>
              </a:solidFill>
              <a:prstDash val="sysDot"/>
              <a:miter/>
            </a:ln>
          </p:spPr>
          <p:txBody>
            <a:bodyPr rtlCol="0" anchor="ctr"/>
            <a:lstStyle/>
            <a:p>
              <a:endParaRPr lang="pl-PL"/>
            </a:p>
          </p:txBody>
        </p:sp>
      </p:grpSp>
      <p:pic>
        <p:nvPicPr>
          <p:cNvPr id="40" name="Obraz 39">
            <a:extLst>
              <a:ext uri="{FF2B5EF4-FFF2-40B4-BE49-F238E27FC236}">
                <a16:creationId xmlns:a16="http://schemas.microsoft.com/office/drawing/2014/main" id="{D83A77AF-4878-4815-9F4D-3419E8C47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637" y="3147824"/>
            <a:ext cx="207095" cy="207095"/>
          </a:xfrm>
          <a:prstGeom prst="rect">
            <a:avLst/>
          </a:prstGeom>
        </p:spPr>
      </p:pic>
      <p:pic>
        <p:nvPicPr>
          <p:cNvPr id="41" name="Obraz 40">
            <a:extLst>
              <a:ext uri="{FF2B5EF4-FFF2-40B4-BE49-F238E27FC236}">
                <a16:creationId xmlns:a16="http://schemas.microsoft.com/office/drawing/2014/main" id="{5F83FE7B-E6DE-4B7A-AEA6-D4BDD67C4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637" y="4262426"/>
            <a:ext cx="207095" cy="207095"/>
          </a:xfrm>
          <a:prstGeom prst="rect">
            <a:avLst/>
          </a:prstGeom>
        </p:spPr>
      </p:pic>
      <p:pic>
        <p:nvPicPr>
          <p:cNvPr id="42" name="Obraz 41">
            <a:extLst>
              <a:ext uri="{FF2B5EF4-FFF2-40B4-BE49-F238E27FC236}">
                <a16:creationId xmlns:a16="http://schemas.microsoft.com/office/drawing/2014/main" id="{425AF42B-E2B7-44DE-9E80-DABFC21AF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637" y="5113103"/>
            <a:ext cx="207095" cy="207095"/>
          </a:xfrm>
          <a:prstGeom prst="rect">
            <a:avLst/>
          </a:prstGeom>
        </p:spPr>
      </p:pic>
      <p:sp>
        <p:nvSpPr>
          <p:cNvPr id="43" name="Trójkąt prostokątny 42">
            <a:extLst>
              <a:ext uri="{FF2B5EF4-FFF2-40B4-BE49-F238E27FC236}">
                <a16:creationId xmlns:a16="http://schemas.microsoft.com/office/drawing/2014/main" id="{C75A4BB6-F7D4-4623-BCEB-C342B34D67B8}"/>
              </a:ext>
            </a:extLst>
          </p:cNvPr>
          <p:cNvSpPr/>
          <p:nvPr/>
        </p:nvSpPr>
        <p:spPr>
          <a:xfrm rot="18886765">
            <a:off x="3189518" y="5302811"/>
            <a:ext cx="322527" cy="322527"/>
          </a:xfrm>
          <a:prstGeom prst="rtTriangle">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rostokąt 20">
            <a:extLst>
              <a:ext uri="{FF2B5EF4-FFF2-40B4-BE49-F238E27FC236}">
                <a16:creationId xmlns:a16="http://schemas.microsoft.com/office/drawing/2014/main" id="{EFB24335-D495-417C-8054-D6176B796AAA}"/>
              </a:ext>
            </a:extLst>
          </p:cNvPr>
          <p:cNvSpPr/>
          <p:nvPr/>
        </p:nvSpPr>
        <p:spPr>
          <a:xfrm>
            <a:off x="353342" y="2304209"/>
            <a:ext cx="1971372" cy="646331"/>
          </a:xfrm>
          <a:prstGeom prst="rect">
            <a:avLst/>
          </a:prstGeom>
        </p:spPr>
        <p:txBody>
          <a:bodyPr wrap="none">
            <a:spAutoFit/>
          </a:bodyPr>
          <a:lstStyle/>
          <a:p>
            <a:pPr algn="ctr"/>
            <a:r>
              <a:rPr lang="pl-PL" b="1" dirty="0" err="1">
                <a:solidFill>
                  <a:srgbClr val="FF8803"/>
                </a:solidFill>
              </a:rPr>
              <a:t>QUESTIONNAIRES</a:t>
            </a:r>
            <a:r>
              <a:rPr lang="pl-PL" b="1" dirty="0">
                <a:solidFill>
                  <a:srgbClr val="FF8803"/>
                </a:solidFill>
              </a:rPr>
              <a:t> </a:t>
            </a:r>
          </a:p>
          <a:p>
            <a:pPr algn="ctr"/>
            <a:r>
              <a:rPr lang="pl-PL" b="1" dirty="0" err="1">
                <a:solidFill>
                  <a:srgbClr val="FF8803"/>
                </a:solidFill>
              </a:rPr>
              <a:t>SURVEYS</a:t>
            </a:r>
            <a:endParaRPr lang="pl-PL" b="1" dirty="0">
              <a:solidFill>
                <a:srgbClr val="FF8803"/>
              </a:solidFill>
            </a:endParaRPr>
          </a:p>
        </p:txBody>
      </p:sp>
      <p:pic>
        <p:nvPicPr>
          <p:cNvPr id="24" name="Grafika 23">
            <a:extLst>
              <a:ext uri="{FF2B5EF4-FFF2-40B4-BE49-F238E27FC236}">
                <a16:creationId xmlns:a16="http://schemas.microsoft.com/office/drawing/2014/main" id="{FFD6EC0C-8B2E-4451-BAA3-2615A0B2B4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715595">
            <a:off x="964433" y="3085982"/>
            <a:ext cx="703161" cy="897455"/>
          </a:xfrm>
          <a:prstGeom prst="rect">
            <a:avLst/>
          </a:prstGeom>
        </p:spPr>
      </p:pic>
      <p:sp>
        <p:nvSpPr>
          <p:cNvPr id="25" name="Prostokąt 24">
            <a:extLst>
              <a:ext uri="{FF2B5EF4-FFF2-40B4-BE49-F238E27FC236}">
                <a16:creationId xmlns:a16="http://schemas.microsoft.com/office/drawing/2014/main" id="{8810D06C-70E7-4A2C-8873-A287C7BE1AE1}"/>
              </a:ext>
            </a:extLst>
          </p:cNvPr>
          <p:cNvSpPr/>
          <p:nvPr/>
        </p:nvSpPr>
        <p:spPr>
          <a:xfrm>
            <a:off x="166918" y="1853213"/>
            <a:ext cx="2492669" cy="461665"/>
          </a:xfrm>
          <a:prstGeom prst="rect">
            <a:avLst/>
          </a:prstGeom>
        </p:spPr>
        <p:txBody>
          <a:bodyPr wrap="none">
            <a:spAutoFit/>
          </a:bodyPr>
          <a:lstStyle/>
          <a:p>
            <a:pPr algn="ctr"/>
            <a:r>
              <a:rPr lang="pl-PL" sz="2400" b="1" dirty="0" err="1">
                <a:solidFill>
                  <a:srgbClr val="FF8803"/>
                </a:solidFill>
              </a:rPr>
              <a:t>CHARACTERISTICS</a:t>
            </a:r>
            <a:endParaRPr lang="pl-PL" sz="2400" b="1" dirty="0">
              <a:solidFill>
                <a:srgbClr val="FF8803"/>
              </a:solidFill>
            </a:endParaRPr>
          </a:p>
        </p:txBody>
      </p:sp>
    </p:spTree>
    <p:extLst>
      <p:ext uri="{BB962C8B-B14F-4D97-AF65-F5344CB8AC3E}">
        <p14:creationId xmlns:p14="http://schemas.microsoft.com/office/powerpoint/2010/main" val="1288964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a 12">
            <a:extLst>
              <a:ext uri="{FF2B5EF4-FFF2-40B4-BE49-F238E27FC236}">
                <a16:creationId xmlns:a16="http://schemas.microsoft.com/office/drawing/2014/main" id="{0A890790-0EEB-4738-89BB-0C28B941C3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73257" y="1992252"/>
            <a:ext cx="922343" cy="919947"/>
          </a:xfrm>
          <a:prstGeom prst="rect">
            <a:avLst/>
          </a:prstGeom>
        </p:spPr>
      </p:pic>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088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800" b="1" dirty="0">
                <a:solidFill>
                  <a:schemeClr val="tx1">
                    <a:lumMod val="75000"/>
                    <a:lumOff val="25000"/>
                  </a:schemeClr>
                </a:solidFill>
              </a:rPr>
              <a:t>TOOLS FOR DIAGNOSIS OF TRAINING NEEDS</a:t>
            </a:r>
            <a:endParaRPr lang="pl-PL" sz="2800" b="1" dirty="0">
              <a:solidFill>
                <a:schemeClr val="tx1">
                  <a:lumMod val="75000"/>
                  <a:lumOff val="25000"/>
                </a:schemeClr>
              </a:solidFill>
            </a:endParaRP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29</a:t>
            </a:fld>
            <a:endParaRPr lang="en-US" altLang="pl-PL" dirty="0"/>
          </a:p>
        </p:txBody>
      </p:sp>
      <p:sp>
        <p:nvSpPr>
          <p:cNvPr id="15" name="Prostokąt 14">
            <a:extLst>
              <a:ext uri="{FF2B5EF4-FFF2-40B4-BE49-F238E27FC236}">
                <a16:creationId xmlns:a16="http://schemas.microsoft.com/office/drawing/2014/main" id="{BA15D7CD-D759-48FB-8032-65C52EE9EFB1}"/>
              </a:ext>
            </a:extLst>
          </p:cNvPr>
          <p:cNvSpPr/>
          <p:nvPr/>
        </p:nvSpPr>
        <p:spPr>
          <a:xfrm>
            <a:off x="1270274" y="3284984"/>
            <a:ext cx="5152172" cy="2206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Trójkąt prostokątny 16">
            <a:extLst>
              <a:ext uri="{FF2B5EF4-FFF2-40B4-BE49-F238E27FC236}">
                <a16:creationId xmlns:a16="http://schemas.microsoft.com/office/drawing/2014/main" id="{E240920D-3AD2-4A62-BF94-DC2A9A7CD1F1}"/>
              </a:ext>
            </a:extLst>
          </p:cNvPr>
          <p:cNvSpPr/>
          <p:nvPr/>
        </p:nvSpPr>
        <p:spPr>
          <a:xfrm rot="13500000">
            <a:off x="6191613" y="4234936"/>
            <a:ext cx="461665" cy="461665"/>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extLst>
              <a:ext uri="{FF2B5EF4-FFF2-40B4-BE49-F238E27FC236}">
                <a16:creationId xmlns:a16="http://schemas.microsoft.com/office/drawing/2014/main" id="{A6BF8D0D-F3F0-4A2A-B07C-376B9E608D4E}"/>
              </a:ext>
            </a:extLst>
          </p:cNvPr>
          <p:cNvSpPr/>
          <p:nvPr/>
        </p:nvSpPr>
        <p:spPr>
          <a:xfrm>
            <a:off x="6975807" y="1844824"/>
            <a:ext cx="3440673" cy="36724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rostokąt 18">
            <a:extLst>
              <a:ext uri="{FF2B5EF4-FFF2-40B4-BE49-F238E27FC236}">
                <a16:creationId xmlns:a16="http://schemas.microsoft.com/office/drawing/2014/main" id="{46386DBB-0901-4F07-8CF9-01781A7A3340}"/>
              </a:ext>
            </a:extLst>
          </p:cNvPr>
          <p:cNvSpPr/>
          <p:nvPr/>
        </p:nvSpPr>
        <p:spPr>
          <a:xfrm>
            <a:off x="1526128" y="4072618"/>
            <a:ext cx="4640463" cy="830997"/>
          </a:xfrm>
          <a:prstGeom prst="rect">
            <a:avLst/>
          </a:prstGeom>
        </p:spPr>
        <p:txBody>
          <a:bodyPr wrap="square">
            <a:spAutoFit/>
          </a:bodyPr>
          <a:lstStyle/>
          <a:p>
            <a:r>
              <a:rPr lang="en-GB" sz="1600" b="1" dirty="0">
                <a:solidFill>
                  <a:schemeClr val="bg1"/>
                </a:solidFill>
              </a:rPr>
              <a:t>REQUIRES THE PRESENCE OF THE PERSON GATHERING INFORMATION NEAR THE JOB POSITION</a:t>
            </a:r>
            <a:r>
              <a:rPr lang="pl-PL" sz="1600" b="1" dirty="0">
                <a:solidFill>
                  <a:schemeClr val="bg1"/>
                </a:solidFill>
              </a:rPr>
              <a:t>. </a:t>
            </a:r>
          </a:p>
        </p:txBody>
      </p:sp>
      <p:sp>
        <p:nvSpPr>
          <p:cNvPr id="21" name="Prostokąt 20">
            <a:extLst>
              <a:ext uri="{FF2B5EF4-FFF2-40B4-BE49-F238E27FC236}">
                <a16:creationId xmlns:a16="http://schemas.microsoft.com/office/drawing/2014/main" id="{0B723F10-ECF7-4233-8496-67FE60E6CCD2}"/>
              </a:ext>
            </a:extLst>
          </p:cNvPr>
          <p:cNvSpPr/>
          <p:nvPr/>
        </p:nvSpPr>
        <p:spPr>
          <a:xfrm>
            <a:off x="2632861" y="2243262"/>
            <a:ext cx="3718049" cy="769441"/>
          </a:xfrm>
          <a:prstGeom prst="rect">
            <a:avLst/>
          </a:prstGeom>
        </p:spPr>
        <p:txBody>
          <a:bodyPr wrap="square">
            <a:spAutoFit/>
          </a:bodyPr>
          <a:lstStyle/>
          <a:p>
            <a:r>
              <a:rPr lang="pl-PL" sz="2200" b="1" dirty="0" err="1">
                <a:solidFill>
                  <a:schemeClr val="tx1">
                    <a:lumMod val="75000"/>
                    <a:lumOff val="25000"/>
                  </a:schemeClr>
                </a:solidFill>
              </a:rPr>
              <a:t>OBSERVATION</a:t>
            </a:r>
            <a:r>
              <a:rPr lang="pl-PL" sz="2200" b="1" dirty="0">
                <a:solidFill>
                  <a:schemeClr val="tx1">
                    <a:lumMod val="75000"/>
                    <a:lumOff val="25000"/>
                  </a:schemeClr>
                </a:solidFill>
              </a:rPr>
              <a:t> OF THE </a:t>
            </a:r>
            <a:r>
              <a:rPr lang="pl-PL" sz="2200" b="1" dirty="0" err="1">
                <a:solidFill>
                  <a:schemeClr val="tx1">
                    <a:lumMod val="75000"/>
                    <a:lumOff val="25000"/>
                  </a:schemeClr>
                </a:solidFill>
              </a:rPr>
              <a:t>POSITION</a:t>
            </a:r>
            <a:endParaRPr lang="pl-PL" sz="2200" b="1" dirty="0">
              <a:solidFill>
                <a:schemeClr val="tx1">
                  <a:lumMod val="75000"/>
                  <a:lumOff val="25000"/>
                </a:schemeClr>
              </a:solidFill>
            </a:endParaRPr>
          </a:p>
        </p:txBody>
      </p:sp>
      <p:sp>
        <p:nvSpPr>
          <p:cNvPr id="23" name="Trójkąt prostokątny 22">
            <a:extLst>
              <a:ext uri="{FF2B5EF4-FFF2-40B4-BE49-F238E27FC236}">
                <a16:creationId xmlns:a16="http://schemas.microsoft.com/office/drawing/2014/main" id="{9E452E88-0CEE-43C5-9F67-E830107A6AEF}"/>
              </a:ext>
            </a:extLst>
          </p:cNvPr>
          <p:cNvSpPr/>
          <p:nvPr/>
        </p:nvSpPr>
        <p:spPr>
          <a:xfrm rot="18863412">
            <a:off x="1800700" y="3020540"/>
            <a:ext cx="461665" cy="46166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Trójkąt prostokątny 23">
            <a:extLst>
              <a:ext uri="{FF2B5EF4-FFF2-40B4-BE49-F238E27FC236}">
                <a16:creationId xmlns:a16="http://schemas.microsoft.com/office/drawing/2014/main" id="{9DF72902-F026-4AC5-9EFE-394CAECC3C49}"/>
              </a:ext>
            </a:extLst>
          </p:cNvPr>
          <p:cNvSpPr/>
          <p:nvPr/>
        </p:nvSpPr>
        <p:spPr>
          <a:xfrm rot="13500000">
            <a:off x="6695670" y="4234935"/>
            <a:ext cx="461665" cy="46166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id="{98BD3873-7063-4C6B-88A9-C0656B3797C6}"/>
              </a:ext>
            </a:extLst>
          </p:cNvPr>
          <p:cNvSpPr/>
          <p:nvPr/>
        </p:nvSpPr>
        <p:spPr>
          <a:xfrm>
            <a:off x="7248128" y="2204864"/>
            <a:ext cx="3091523" cy="3241913"/>
          </a:xfrm>
          <a:prstGeom prst="rect">
            <a:avLst/>
          </a:prstGeom>
        </p:spPr>
        <p:txBody>
          <a:bodyPr wrap="square">
            <a:spAutoFit/>
          </a:bodyPr>
          <a:lstStyle/>
          <a:p>
            <a:pPr marL="285750" indent="-285750">
              <a:spcAft>
                <a:spcPts val="200"/>
              </a:spcAft>
              <a:buBlip>
                <a:blip r:embed="rId4"/>
              </a:buBlip>
              <a:defRPr/>
            </a:pPr>
            <a:r>
              <a:rPr lang="en-GB" dirty="0">
                <a:solidFill>
                  <a:schemeClr val="bg1"/>
                </a:solidFill>
              </a:rPr>
              <a:t>it's time-consuming,</a:t>
            </a:r>
          </a:p>
          <a:p>
            <a:pPr marL="285750" indent="-285750">
              <a:spcAft>
                <a:spcPts val="200"/>
              </a:spcAft>
              <a:buBlip>
                <a:blip r:embed="rId4"/>
              </a:buBlip>
              <a:defRPr/>
            </a:pPr>
            <a:r>
              <a:rPr lang="en-GB" dirty="0">
                <a:solidFill>
                  <a:schemeClr val="bg1"/>
                </a:solidFill>
              </a:rPr>
              <a:t>not all activities can be seen,</a:t>
            </a:r>
          </a:p>
          <a:p>
            <a:pPr marL="285750" indent="-285750">
              <a:spcAft>
                <a:spcPts val="200"/>
              </a:spcAft>
              <a:buBlip>
                <a:blip r:embed="rId4"/>
              </a:buBlip>
              <a:defRPr/>
            </a:pPr>
            <a:r>
              <a:rPr lang="en-GB" dirty="0">
                <a:solidFill>
                  <a:schemeClr val="bg1"/>
                </a:solidFill>
              </a:rPr>
              <a:t>Not always possible to comply with health and safety rules, </a:t>
            </a:r>
          </a:p>
          <a:p>
            <a:pPr marL="285750" indent="-285750">
              <a:spcAft>
                <a:spcPts val="200"/>
              </a:spcAft>
              <a:buBlip>
                <a:blip r:embed="rId4"/>
              </a:buBlip>
              <a:defRPr/>
            </a:pPr>
            <a:r>
              <a:rPr lang="en-GB" dirty="0">
                <a:solidFill>
                  <a:schemeClr val="bg1"/>
                </a:solidFill>
              </a:rPr>
              <a:t>can interfere with an employee,</a:t>
            </a:r>
          </a:p>
          <a:p>
            <a:pPr marL="285750" indent="-285750">
              <a:spcAft>
                <a:spcPts val="200"/>
              </a:spcAft>
              <a:buBlip>
                <a:blip r:embed="rId4"/>
              </a:buBlip>
              <a:defRPr/>
            </a:pPr>
            <a:r>
              <a:rPr lang="en-GB" dirty="0">
                <a:solidFill>
                  <a:schemeClr val="bg1"/>
                </a:solidFill>
              </a:rPr>
              <a:t>requires a good observer memory, filming or taking notes.</a:t>
            </a:r>
            <a:endParaRPr lang="pl-PL" dirty="0">
              <a:solidFill>
                <a:schemeClr val="bg1"/>
              </a:solidFill>
            </a:endParaRPr>
          </a:p>
        </p:txBody>
      </p:sp>
    </p:spTree>
    <p:extLst>
      <p:ext uri="{BB962C8B-B14F-4D97-AF65-F5344CB8AC3E}">
        <p14:creationId xmlns:p14="http://schemas.microsoft.com/office/powerpoint/2010/main" val="74202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a:extLst>
              <a:ext uri="{FF2B5EF4-FFF2-40B4-BE49-F238E27FC236}">
                <a16:creationId xmlns:a16="http://schemas.microsoft.com/office/drawing/2014/main" id="{038A2E70-2DA9-4F3E-BE92-079A37C0F288}"/>
              </a:ext>
            </a:extLst>
          </p:cNvPr>
          <p:cNvSpPr>
            <a:spLocks noGrp="1"/>
          </p:cNvSpPr>
          <p:nvPr>
            <p:ph type="title"/>
          </p:nvPr>
        </p:nvSpPr>
        <p:spPr>
          <a:xfrm>
            <a:off x="1919536" y="1296132"/>
            <a:ext cx="7920880" cy="1768588"/>
          </a:xfrm>
        </p:spPr>
        <p:txBody>
          <a:bodyPr/>
          <a:lstStyle/>
          <a:p>
            <a:pPr algn="l"/>
            <a:r>
              <a:rPr lang="en-GB" sz="2000" b="1" dirty="0">
                <a:solidFill>
                  <a:srgbClr val="FBBE03"/>
                </a:solidFill>
              </a:rPr>
              <a:t>THE DIAGNOSIS OF THE NEEDS IN THE SCOPE OF PROFESSIONAL PERFORMANCE IS AN EVALUATION OF THE STATUS OF THESE NEEDS PRESENT ON THE BASIS OF RESEARCH AND ANALYSIS.</a:t>
            </a:r>
            <a:endParaRPr lang="pl-PL" altLang="pl-PL" sz="2000" dirty="0">
              <a:solidFill>
                <a:schemeClr val="tx1">
                  <a:lumMod val="75000"/>
                  <a:lumOff val="25000"/>
                </a:schemeClr>
              </a:solidFill>
            </a:endParaRPr>
          </a:p>
        </p:txBody>
      </p:sp>
      <p:sp>
        <p:nvSpPr>
          <p:cNvPr id="3" name="Podtytuł 2">
            <a:extLst>
              <a:ext uri="{FF2B5EF4-FFF2-40B4-BE49-F238E27FC236}">
                <a16:creationId xmlns:a16="http://schemas.microsoft.com/office/drawing/2014/main" id="{C04E7D91-776F-4721-B11D-49B67F187057}"/>
              </a:ext>
            </a:extLst>
          </p:cNvPr>
          <p:cNvSpPr>
            <a:spLocks noGrp="1"/>
          </p:cNvSpPr>
          <p:nvPr>
            <p:ph idx="1"/>
          </p:nvPr>
        </p:nvSpPr>
        <p:spPr>
          <a:xfrm>
            <a:off x="3644666" y="3255806"/>
            <a:ext cx="6505625" cy="2117410"/>
          </a:xfrm>
        </p:spPr>
        <p:txBody>
          <a:bodyPr rtlCol="0">
            <a:noAutofit/>
          </a:bodyPr>
          <a:lstStyle/>
          <a:p>
            <a:pPr marL="0" indent="0" algn="just">
              <a:lnSpc>
                <a:spcPct val="150000"/>
              </a:lnSpc>
              <a:spcBef>
                <a:spcPts val="0"/>
              </a:spcBef>
              <a:spcAft>
                <a:spcPts val="0"/>
              </a:spcAft>
              <a:buNone/>
            </a:pPr>
            <a:r>
              <a:rPr lang="en-GB" sz="2000" b="1" dirty="0">
                <a:solidFill>
                  <a:schemeClr val="tx1">
                    <a:lumMod val="75000"/>
                    <a:lumOff val="25000"/>
                  </a:schemeClr>
                </a:solidFill>
              </a:rPr>
              <a:t>In a broader sense, the diagnosis of training needs is:</a:t>
            </a:r>
          </a:p>
          <a:p>
            <a:pPr algn="just">
              <a:lnSpc>
                <a:spcPct val="150000"/>
              </a:lnSpc>
              <a:spcBef>
                <a:spcPts val="0"/>
              </a:spcBef>
              <a:spcAft>
                <a:spcPts val="0"/>
              </a:spcAft>
              <a:buBlip>
                <a:blip r:embed="rId2"/>
              </a:buBlip>
            </a:pPr>
            <a:r>
              <a:rPr lang="pl-PL" sz="2000" dirty="0">
                <a:solidFill>
                  <a:schemeClr val="tx1">
                    <a:lumMod val="75000"/>
                    <a:lumOff val="25000"/>
                  </a:schemeClr>
                </a:solidFill>
              </a:rPr>
              <a:t>s</a:t>
            </a:r>
            <a:r>
              <a:rPr lang="en-GB" sz="2000" dirty="0" err="1">
                <a:solidFill>
                  <a:schemeClr val="tx1">
                    <a:lumMod val="75000"/>
                    <a:lumOff val="25000"/>
                  </a:schemeClr>
                </a:solidFill>
              </a:rPr>
              <a:t>ystematic</a:t>
            </a:r>
            <a:r>
              <a:rPr lang="en-GB" sz="2000" dirty="0">
                <a:solidFill>
                  <a:schemeClr val="tx1">
                    <a:lumMod val="75000"/>
                    <a:lumOff val="25000"/>
                  </a:schemeClr>
                </a:solidFill>
              </a:rPr>
              <a:t> collection of information on training needs,</a:t>
            </a:r>
          </a:p>
          <a:p>
            <a:pPr algn="just">
              <a:lnSpc>
                <a:spcPct val="150000"/>
              </a:lnSpc>
              <a:spcBef>
                <a:spcPts val="0"/>
              </a:spcBef>
              <a:spcAft>
                <a:spcPts val="0"/>
              </a:spcAft>
              <a:buBlip>
                <a:blip r:embed="rId2"/>
              </a:buBlip>
            </a:pPr>
            <a:r>
              <a:rPr lang="en-GB" sz="2000" dirty="0">
                <a:solidFill>
                  <a:schemeClr val="tx1">
                    <a:lumMod val="75000"/>
                    <a:lumOff val="25000"/>
                  </a:schemeClr>
                </a:solidFill>
              </a:rPr>
              <a:t>analysis of feedback received,</a:t>
            </a:r>
          </a:p>
          <a:p>
            <a:pPr algn="just">
              <a:lnSpc>
                <a:spcPct val="150000"/>
              </a:lnSpc>
              <a:spcBef>
                <a:spcPts val="0"/>
              </a:spcBef>
              <a:spcAft>
                <a:spcPts val="0"/>
              </a:spcAft>
              <a:buBlip>
                <a:blip r:embed="rId2"/>
              </a:buBlip>
            </a:pPr>
            <a:r>
              <a:rPr lang="en-GB" sz="2000" dirty="0">
                <a:solidFill>
                  <a:schemeClr val="tx1">
                    <a:lumMod val="75000"/>
                    <a:lumOff val="25000"/>
                  </a:schemeClr>
                </a:solidFill>
              </a:rPr>
              <a:t>assessment of the possibilities of satisfying these needs.</a:t>
            </a:r>
            <a:endParaRPr lang="pl-PL" sz="2000" dirty="0">
              <a:solidFill>
                <a:schemeClr val="tx1">
                  <a:lumMod val="75000"/>
                  <a:lumOff val="25000"/>
                </a:schemeClr>
              </a:solidFill>
            </a:endParaRPr>
          </a:p>
        </p:txBody>
      </p:sp>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63378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800" b="1" dirty="0" err="1">
                <a:solidFill>
                  <a:schemeClr val="tx1">
                    <a:lumMod val="75000"/>
                    <a:lumOff val="25000"/>
                  </a:schemeClr>
                </a:solidFill>
              </a:rPr>
              <a:t>WHAT</a:t>
            </a:r>
            <a:r>
              <a:rPr lang="pl-PL" altLang="pl-PL" sz="2800" b="1" dirty="0">
                <a:solidFill>
                  <a:schemeClr val="tx1">
                    <a:lumMod val="75000"/>
                    <a:lumOff val="25000"/>
                  </a:schemeClr>
                </a:solidFill>
              </a:rPr>
              <a:t> </a:t>
            </a:r>
            <a:r>
              <a:rPr lang="pl-PL" altLang="pl-PL" sz="2800" b="1" dirty="0" err="1">
                <a:solidFill>
                  <a:schemeClr val="tx1">
                    <a:lumMod val="75000"/>
                    <a:lumOff val="25000"/>
                  </a:schemeClr>
                </a:solidFill>
              </a:rPr>
              <a:t>IS</a:t>
            </a:r>
            <a:r>
              <a:rPr lang="pl-PL" altLang="pl-PL" sz="2800" b="1" dirty="0">
                <a:solidFill>
                  <a:schemeClr val="tx1">
                    <a:lumMod val="75000"/>
                    <a:lumOff val="25000"/>
                  </a:schemeClr>
                </a:solidFill>
              </a:rPr>
              <a:t> A </a:t>
            </a:r>
            <a:r>
              <a:rPr lang="pl-PL" altLang="pl-PL" sz="2800" b="1" dirty="0" err="1">
                <a:solidFill>
                  <a:schemeClr val="tx1">
                    <a:lumMod val="75000"/>
                    <a:lumOff val="25000"/>
                  </a:schemeClr>
                </a:solidFill>
              </a:rPr>
              <a:t>DIGNOSIS</a:t>
            </a:r>
            <a:r>
              <a:rPr lang="pl-PL" altLang="pl-PL" sz="2800" b="1" dirty="0">
                <a:solidFill>
                  <a:schemeClr val="tx1">
                    <a:lumMod val="75000"/>
                    <a:lumOff val="25000"/>
                  </a:schemeClr>
                </a:solidFill>
              </a:rPr>
              <a:t> OF </a:t>
            </a:r>
            <a:r>
              <a:rPr lang="pl-PL" altLang="pl-PL" sz="2800" b="1" dirty="0" err="1">
                <a:solidFill>
                  <a:schemeClr val="tx1">
                    <a:lumMod val="75000"/>
                    <a:lumOff val="25000"/>
                  </a:schemeClr>
                </a:solidFill>
              </a:rPr>
              <a:t>NEEDS</a:t>
            </a:r>
            <a:r>
              <a:rPr lang="pl-PL" altLang="pl-PL" sz="2800" b="1" dirty="0">
                <a:solidFill>
                  <a:schemeClr val="tx1">
                    <a:lumMod val="75000"/>
                    <a:lumOff val="25000"/>
                  </a:schemeClr>
                </a:solidFill>
              </a:rPr>
              <a:t>?</a:t>
            </a: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3</a:t>
            </a:fld>
            <a:endParaRPr lang="en-US" altLang="pl-PL" dirty="0"/>
          </a:p>
        </p:txBody>
      </p:sp>
      <p:pic>
        <p:nvPicPr>
          <p:cNvPr id="12" name="Obraz 11">
            <a:extLst>
              <a:ext uri="{FF2B5EF4-FFF2-40B4-BE49-F238E27FC236}">
                <a16:creationId xmlns:a16="http://schemas.microsoft.com/office/drawing/2014/main" id="{1E134554-0A33-4DBE-8AD8-67F41A03C95E}"/>
              </a:ext>
            </a:extLst>
          </p:cNvPr>
          <p:cNvPicPr>
            <a:picLocks noChangeAspect="1"/>
          </p:cNvPicPr>
          <p:nvPr/>
        </p:nvPicPr>
        <p:blipFill>
          <a:blip r:embed="rId3"/>
          <a:stretch>
            <a:fillRect/>
          </a:stretch>
        </p:blipFill>
        <p:spPr>
          <a:xfrm flipH="1">
            <a:off x="3215680" y="3216375"/>
            <a:ext cx="116030" cy="211741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ojÄcie, CzÅowiek, Dokumenty, Osoby, Planu, Planowanie">
            <a:extLst>
              <a:ext uri="{FF2B5EF4-FFF2-40B4-BE49-F238E27FC236}">
                <a16:creationId xmlns:a16="http://schemas.microsoft.com/office/drawing/2014/main" id="{ED523EAC-FB16-4289-AC38-791CB0F43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215" y="2560640"/>
            <a:ext cx="5184575" cy="3382548"/>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a:extLst>
              <a:ext uri="{FF2B5EF4-FFF2-40B4-BE49-F238E27FC236}">
                <a16:creationId xmlns:a16="http://schemas.microsoft.com/office/drawing/2014/main" id="{1468EFC7-8FD8-45E3-B9F7-FB617D87F4FE}"/>
              </a:ext>
            </a:extLst>
          </p:cNvPr>
          <p:cNvSpPr txBox="1">
            <a:spLocks/>
          </p:cNvSpPr>
          <p:nvPr/>
        </p:nvSpPr>
        <p:spPr bwMode="auto">
          <a:xfrm>
            <a:off x="1199456" y="188640"/>
            <a:ext cx="90010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600" b="1" dirty="0">
                <a:solidFill>
                  <a:schemeClr val="tx1">
                    <a:lumMod val="75000"/>
                    <a:lumOff val="25000"/>
                  </a:schemeClr>
                </a:solidFill>
              </a:rPr>
              <a:t>ANALYSIS OF DATA</a:t>
            </a:r>
          </a:p>
        </p:txBody>
      </p:sp>
      <p:sp>
        <p:nvSpPr>
          <p:cNvPr id="2" name="Symbol zastępczy numeru slajdu 1">
            <a:extLst>
              <a:ext uri="{FF2B5EF4-FFF2-40B4-BE49-F238E27FC236}">
                <a16:creationId xmlns:a16="http://schemas.microsoft.com/office/drawing/2014/main" id="{085484FD-B202-404B-993E-3650958F8A94}"/>
              </a:ext>
            </a:extLst>
          </p:cNvPr>
          <p:cNvSpPr>
            <a:spLocks noGrp="1"/>
          </p:cNvSpPr>
          <p:nvPr>
            <p:ph type="sldNum" sz="quarter" idx="12"/>
          </p:nvPr>
        </p:nvSpPr>
        <p:spPr/>
        <p:txBody>
          <a:bodyPr/>
          <a:lstStyle/>
          <a:p>
            <a:pPr>
              <a:defRPr/>
            </a:pPr>
            <a:fld id="{6CC9281A-217F-4492-A313-C4D4CB901DEA}" type="slidenum">
              <a:rPr lang="en-US" altLang="pl-PL" smtClean="0"/>
              <a:pPr>
                <a:defRPr/>
              </a:pPr>
              <a:t>30</a:t>
            </a:fld>
            <a:endParaRPr lang="en-US" altLang="pl-PL"/>
          </a:p>
        </p:txBody>
      </p:sp>
      <p:grpSp>
        <p:nvGrpSpPr>
          <p:cNvPr id="6" name="Grupa 5">
            <a:extLst>
              <a:ext uri="{FF2B5EF4-FFF2-40B4-BE49-F238E27FC236}">
                <a16:creationId xmlns:a16="http://schemas.microsoft.com/office/drawing/2014/main" id="{DC31F65D-F8A0-444F-AEA8-A8379090D453}"/>
              </a:ext>
            </a:extLst>
          </p:cNvPr>
          <p:cNvGrpSpPr/>
          <p:nvPr/>
        </p:nvGrpSpPr>
        <p:grpSpPr>
          <a:xfrm>
            <a:off x="983432" y="1772022"/>
            <a:ext cx="5184577" cy="4171167"/>
            <a:chOff x="3071663" y="1772022"/>
            <a:chExt cx="5184577" cy="4171167"/>
          </a:xfrm>
        </p:grpSpPr>
        <p:grpSp>
          <p:nvGrpSpPr>
            <p:cNvPr id="3" name="Grupa 2">
              <a:extLst>
                <a:ext uri="{FF2B5EF4-FFF2-40B4-BE49-F238E27FC236}">
                  <a16:creationId xmlns:a16="http://schemas.microsoft.com/office/drawing/2014/main" id="{DA5AA757-3828-43D1-8A3D-15DEE9706D8E}"/>
                </a:ext>
              </a:extLst>
            </p:cNvPr>
            <p:cNvGrpSpPr/>
            <p:nvPr/>
          </p:nvGrpSpPr>
          <p:grpSpPr>
            <a:xfrm>
              <a:off x="3071663" y="1772022"/>
              <a:ext cx="5184577" cy="4171167"/>
              <a:chOff x="2999656" y="1772022"/>
              <a:chExt cx="5184577" cy="4171167"/>
            </a:xfrm>
          </p:grpSpPr>
          <p:sp>
            <p:nvSpPr>
              <p:cNvPr id="18" name="Prostokąt 17">
                <a:extLst>
                  <a:ext uri="{FF2B5EF4-FFF2-40B4-BE49-F238E27FC236}">
                    <a16:creationId xmlns:a16="http://schemas.microsoft.com/office/drawing/2014/main" id="{6AC806C1-0BF9-464D-8AFE-357607D9C19D}"/>
                  </a:ext>
                </a:extLst>
              </p:cNvPr>
              <p:cNvSpPr/>
              <p:nvPr/>
            </p:nvSpPr>
            <p:spPr>
              <a:xfrm>
                <a:off x="2999656" y="2560642"/>
                <a:ext cx="5184577" cy="2723645"/>
              </a:xfrm>
              <a:prstGeom prst="rect">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9" name="Prostokąt 18">
                <a:extLst>
                  <a:ext uri="{FF2B5EF4-FFF2-40B4-BE49-F238E27FC236}">
                    <a16:creationId xmlns:a16="http://schemas.microsoft.com/office/drawing/2014/main" id="{156B1BB7-6581-4435-93CC-73EA45E896DF}"/>
                  </a:ext>
                </a:extLst>
              </p:cNvPr>
              <p:cNvSpPr/>
              <p:nvPr/>
            </p:nvSpPr>
            <p:spPr>
              <a:xfrm>
                <a:off x="2999656" y="1772022"/>
                <a:ext cx="5184577" cy="788620"/>
              </a:xfrm>
              <a:prstGeom prst="rect">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0" name="Trójkąt prostokątny 19">
                <a:extLst>
                  <a:ext uri="{FF2B5EF4-FFF2-40B4-BE49-F238E27FC236}">
                    <a16:creationId xmlns:a16="http://schemas.microsoft.com/office/drawing/2014/main" id="{48A7E62B-93D9-4564-9909-68C1F0772078}"/>
                  </a:ext>
                </a:extLst>
              </p:cNvPr>
              <p:cNvSpPr/>
              <p:nvPr/>
            </p:nvSpPr>
            <p:spPr>
              <a:xfrm rot="10800000">
                <a:off x="7776386" y="5284287"/>
                <a:ext cx="407845" cy="658902"/>
              </a:xfrm>
              <a:prstGeom prst="rtTriangle">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11" name="Prostokąt 10">
              <a:extLst>
                <a:ext uri="{FF2B5EF4-FFF2-40B4-BE49-F238E27FC236}">
                  <a16:creationId xmlns:a16="http://schemas.microsoft.com/office/drawing/2014/main" id="{B3CA7BE0-1B7D-4F8D-AB55-B1E03A4CAC9A}"/>
                </a:ext>
              </a:extLst>
            </p:cNvPr>
            <p:cNvSpPr/>
            <p:nvPr/>
          </p:nvSpPr>
          <p:spPr>
            <a:xfrm>
              <a:off x="3478985" y="2050743"/>
              <a:ext cx="4369932" cy="338554"/>
            </a:xfrm>
            <a:prstGeom prst="rect">
              <a:avLst/>
            </a:prstGeom>
          </p:spPr>
          <p:txBody>
            <a:bodyPr wrap="square">
              <a:spAutoFit/>
            </a:bodyPr>
            <a:lstStyle/>
            <a:p>
              <a:pPr algn="ctr" eaLnBrk="1" hangingPunct="1"/>
              <a:r>
                <a:rPr lang="pl-PL" altLang="pl-PL" sz="1600" b="1" dirty="0" err="1">
                  <a:solidFill>
                    <a:schemeClr val="bg1"/>
                  </a:solidFill>
                </a:rPr>
                <a:t>WHAT</a:t>
              </a:r>
              <a:r>
                <a:rPr lang="pl-PL" altLang="pl-PL" sz="1600" b="1" dirty="0">
                  <a:solidFill>
                    <a:schemeClr val="bg1"/>
                  </a:solidFill>
                </a:rPr>
                <a:t> TO DO WITH THE </a:t>
              </a:r>
              <a:r>
                <a:rPr lang="pl-PL" altLang="pl-PL" sz="1600" b="1" dirty="0" err="1">
                  <a:solidFill>
                    <a:schemeClr val="bg1"/>
                  </a:solidFill>
                </a:rPr>
                <a:t>COLLECTED</a:t>
              </a:r>
              <a:r>
                <a:rPr lang="pl-PL" altLang="pl-PL" sz="1600" b="1" dirty="0">
                  <a:solidFill>
                    <a:schemeClr val="bg1"/>
                  </a:solidFill>
                </a:rPr>
                <a:t> </a:t>
              </a:r>
              <a:r>
                <a:rPr lang="pl-PL" altLang="pl-PL" sz="1600" b="1" dirty="0" err="1">
                  <a:solidFill>
                    <a:schemeClr val="bg1"/>
                  </a:solidFill>
                </a:rPr>
                <a:t>MATERIAL</a:t>
              </a:r>
              <a:r>
                <a:rPr lang="pl-PL" altLang="pl-PL" sz="1600" b="1" dirty="0">
                  <a:solidFill>
                    <a:schemeClr val="bg1"/>
                  </a:solidFill>
                </a:rPr>
                <a:t>?</a:t>
              </a:r>
            </a:p>
          </p:txBody>
        </p:sp>
        <p:sp>
          <p:nvSpPr>
            <p:cNvPr id="15" name="Prostokąt 14">
              <a:extLst>
                <a:ext uri="{FF2B5EF4-FFF2-40B4-BE49-F238E27FC236}">
                  <a16:creationId xmlns:a16="http://schemas.microsoft.com/office/drawing/2014/main" id="{0F215316-43E1-4F21-9C5D-F5FA8FC58894}"/>
                </a:ext>
              </a:extLst>
            </p:cNvPr>
            <p:cNvSpPr/>
            <p:nvPr/>
          </p:nvSpPr>
          <p:spPr>
            <a:xfrm>
              <a:off x="3647728" y="2910601"/>
              <a:ext cx="4464495" cy="2062103"/>
            </a:xfrm>
            <a:prstGeom prst="rect">
              <a:avLst/>
            </a:prstGeom>
          </p:spPr>
          <p:txBody>
            <a:bodyPr wrap="square">
              <a:spAutoFit/>
            </a:bodyPr>
            <a:lstStyle/>
            <a:p>
              <a:pPr marL="0" indent="0">
                <a:buNone/>
              </a:pPr>
              <a:r>
                <a:rPr lang="en-GB" sz="1600" dirty="0">
                  <a:solidFill>
                    <a:schemeClr val="bg1"/>
                  </a:solidFill>
                </a:rPr>
                <a:t>After collecting the material, carry out a thorough analysis of it.</a:t>
              </a:r>
            </a:p>
            <a:p>
              <a:pPr marL="0" indent="0">
                <a:buNone/>
              </a:pPr>
              <a:endParaRPr lang="en-GB" sz="1600" dirty="0">
                <a:solidFill>
                  <a:schemeClr val="bg1"/>
                </a:solidFill>
              </a:endParaRPr>
            </a:p>
            <a:p>
              <a:pPr marL="0" indent="0">
                <a:buNone/>
              </a:pPr>
              <a:r>
                <a:rPr lang="en-GB" sz="1600" dirty="0">
                  <a:solidFill>
                    <a:schemeClr val="bg1"/>
                  </a:solidFill>
                </a:rPr>
                <a:t>Take great care when generalizing and drawing conclusions.</a:t>
              </a:r>
            </a:p>
            <a:p>
              <a:pPr marL="0" indent="0">
                <a:buNone/>
              </a:pPr>
              <a:endParaRPr lang="en-GB" sz="1600" dirty="0">
                <a:solidFill>
                  <a:schemeClr val="bg1"/>
                </a:solidFill>
              </a:endParaRPr>
            </a:p>
            <a:p>
              <a:pPr marL="0" indent="0">
                <a:buNone/>
              </a:pPr>
              <a:r>
                <a:rPr lang="en-GB" sz="1600" dirty="0">
                  <a:solidFill>
                    <a:schemeClr val="bg1"/>
                  </a:solidFill>
                </a:rPr>
                <a:t>It is easiest to develop material from questionnaires.</a:t>
              </a:r>
              <a:endParaRPr lang="pl-PL" sz="1600" dirty="0">
                <a:solidFill>
                  <a:schemeClr val="bg1"/>
                </a:solidFill>
              </a:endParaRPr>
            </a:p>
          </p:txBody>
        </p:sp>
      </p:grpSp>
      <p:pic>
        <p:nvPicPr>
          <p:cNvPr id="17" name="Obraz 16">
            <a:extLst>
              <a:ext uri="{FF2B5EF4-FFF2-40B4-BE49-F238E27FC236}">
                <a16:creationId xmlns:a16="http://schemas.microsoft.com/office/drawing/2014/main" id="{7CDD15FD-A71C-465F-BC3D-647CF6486D9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315725" y="2996952"/>
            <a:ext cx="207095" cy="207095"/>
          </a:xfrm>
          <a:prstGeom prst="rect">
            <a:avLst/>
          </a:prstGeom>
        </p:spPr>
      </p:pic>
      <p:pic>
        <p:nvPicPr>
          <p:cNvPr id="21" name="Obraz 20">
            <a:extLst>
              <a:ext uri="{FF2B5EF4-FFF2-40B4-BE49-F238E27FC236}">
                <a16:creationId xmlns:a16="http://schemas.microsoft.com/office/drawing/2014/main" id="{10E66B96-B18A-468D-8F26-78AF9384E6F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315725" y="3704703"/>
            <a:ext cx="207095" cy="207095"/>
          </a:xfrm>
          <a:prstGeom prst="rect">
            <a:avLst/>
          </a:prstGeom>
        </p:spPr>
      </p:pic>
      <p:pic>
        <p:nvPicPr>
          <p:cNvPr id="22" name="Obraz 21">
            <a:extLst>
              <a:ext uri="{FF2B5EF4-FFF2-40B4-BE49-F238E27FC236}">
                <a16:creationId xmlns:a16="http://schemas.microsoft.com/office/drawing/2014/main" id="{67136311-696B-4994-A8A6-4B57FD6C7F2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315725" y="4437112"/>
            <a:ext cx="207095" cy="20709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4"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0A370A76-D0FC-4BBA-841A-323EF17A8752}"/>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88" name="AutoShape 6"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9CC6CDB5-7A67-4770-BC35-EC6944F6813D}"/>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89" name="AutoShape 8"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3A32F8B5-FE7A-4C23-987D-76E8B94FB76A}"/>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90" name="AutoShape 12" descr="data:image/jpeg;base64,/9j/4AAQSkZJRgABAQAAAQABAAD/2wCEAAkGBhQSEBIUEhIUFRUQFQ8WFBUUFBUUFBQUFBQVFBQQFBQXHCYeFxkjGRQUHy8gIycpLCwsFR4xNTAqNSYrLCkBCQoKDgwOGg8PGiwkHBwsLCwvLCkpKSwpLCwpKSkpLCwpLCwpLCwpLCksKSwpKSwsLCwsKSwsKSwpLCwpKSksLP/AABEIALcBEwMBIgACEQEDEQH/xAAcAAABBQEBAQAAAAAAAAAAAAAEAAEDBQYCBwj/xAA9EAABAwMDAgMFBgMGBwAAAAABAAIRAwQhBRIxBkFRYXETIkKBkQcUMqGx0RXB8ENSYnKC4RYjM1ODk6L/xAAZAQACAwEAAAAAAAAAAAAAAAABBAACAwX/xAArEQACAgICAQMDAwUBAAAAAAAAAQIRAyESMQQTIkEyUWEFFHGBkaGx8UL/2gAMAwEAAhEDEQA/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alpnQwYbe0K9qyFVNcJU9dsjBVaWuaVzZyvY/GNKi9oNUlWqexVVQvCOUYyrKvDI3ownGnZBWv3A8qz0XVS50Hsh2WQeUZb2ApjhPYOcHd6Fc01JVRo2XQAyU4v2+KzF3eOIhvKexpPAlxT0vMcRSPjpmmfdoK41GEBUvI7oKpfAuASs/1FvURiHhr5LB2tQuR1EPFc/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FCDEo2jW3LPsDpyCrO3uY5WM210dCfGi4+74UdUloT29eQpngOTuLaOXkdM60K7LnEK71GdmEFolkGmQFaarIYU9GPsFJy2UOnXEuyrW6uQBhZnTaTn1TAIAOVo62m4ylU5SjRfE0tso7pxyUtEpe0qeiOr2RhHaJZtpiSPNZYcKWT8Dk8ns0F3NtDRCjs6cHKV5r1MGJCqa2tgn3SnZyhF2KxhNqqLu/rANwsje3x3FXX3qW5VHc1WbjJSudOe0zbDKOP6isuLh0ozTrl3iVzuY49lM1oCTWCSdpjbzwlEuaVUkcqxs7nPKpLd+EXTcuvgyyxs5uWKmjWUKkhSLO2molpyru3ug4LuYs8ciOZPG4E6YhJJMGRxCS6hJEBYpJJili5y4oG9YSPVHApy0FWToBl3WUuXf3Fs8I+pT950cDChcwylPInsYxLRBd2o2GF5hdXz6V3Lp2gx5L024Y+MBZvVenXVfhyuT5EZSaa+C+TDzWn0XdjrbHUxHgq66ug5xkBP090m9g94wrC50JoMlyzyRySimx/BOEdPsqRTb4KcOZEQnvhTYMvA+aGpV6ZyHj6hKN8X2NcG9pE/3OmeyHr6Ww8QiKbw7hwKb2RnKkrkvaBUvqOaGnCMLmpalpRe8NXQrgpqMXFbFpO3oN0WmVYXzQRt8UJYXIAUdeuTU8k5GuOhaXewq2sWsEgJOBKIjAQ7rjKq2ugxT+Aeo0A5Vfqt1taYRF4wzKp61YOOeAlsk0pUPePC9sy94XF8mVLa1YIhPqUvfDQVG6g9rfwn6IyaapjkIKLv5Zb1Lw4AUV3o/tGzOV1pzZb72D5qxY/sk4rlL8GHkqEo8aMV9xq0X9yJVzTvZAWgfbNdyq290fuE0o0tCGOKgqXRDSvYVtZVtwWQu6hYYKtNEvZwgp1KmbONou6lTKnttSLTyoKlo5wkKO2s3bshMxco7RlSemaqyvC4IsVsoKzpbWqZjwuv48purEcsYroK3JlF7VJPCpcrklOSqHWdda33GnJWCVlia/1PaSfBCWWque6J5We1G8JET6ovp+tNTPgFq9IBqa+AIUDAVJXuBIXLroALkZacmxyF0TtHiuDVaDGFTX2s7VTs1N9R/eEu/ISdI2WFtWzV3twWtkcLzPqvqOrv2tkei3lzXIpRBJ8lheotIuTL20d4PA4I9Up5Vykq2NeNkhgTlJX/ALKC+9s6m1znfi8Sgreq+PxfQo2lol3Uc11du0N4b2xwry06TLgPfa3yhKOKXtSLeP8AqOXJJuUaiv7v7FDZXdRrpDjjzWq0/qJxgOCkodEtH9t/8o2n0eARFTPoqSw5HuOv6j8s+GX1BY21BPC5pWZBwcIpmlOaIDgYTNpuHITkFNJcjmTcb9pZ2VjKKq2YAk9lW2+pFvKmq3ftfdByU9CUaoVknYXZ1t0+ChrtbKK9iKdOFXOaXHCrONKi0HbtHT7fcICjbpNNnIk90RXuG0mjOSgby4lsysJ8Y7raN8fKWr0DXNSm0S1owqe91tu6IEIa5vwSWzyq9+mzkFcqc5T6Orjxxj9RcM1mnxHKJaaT42nJWcuKBDIHbuptFoOBBKop5IvTLTw4mrNH/D3tMgyF27jIUtvcOPoiWkHldWEtHIkqZSVdGbVOQmHShZlhWjtqTQYR9V7WDJC3jj5FHkroz9jcFnuvCtmbOUFdVGuMrq2sy/vhNYcb6MMk12HudIwuqdqSire0ACJDF1oRUUJSk2BC1SRkJLSyhUNuH3dFlWi+GuGWjlrhhzD6FZarQd7UsJk5jmZHY+apunuuGWVd8u321fMtzsePjA8xyP2Rep9Qsrvq1rZ8hrqZaRghwaCJHqIRSaJYe+1cOQVLoUve00sySPoYJKPp9SU7mzdVDWg7TMES145BHPP5FR9M3jKVUtJgOyD65j9fyVMjpFo7NHX06I9/PfGFGbDxf+SPvTwUGSuTlj7mOY3rsFq9Osfy8oq00enSHEx3KhfdbVUazrxggGAl3KGNXWzXjOer0X91qTGYESEA7W9xycNzwsONaLn8ompqha0YyCfn3g+KUn5UmuXSN4+OlotNQ1mnknzx39fRUlXXjB2gYPP7qHUqjah3RBIyOMeSraltkBhmYJjw/dc+bnJ7Z0MUMaX5Lq11hxySCYyJ4RLteeIIGPL9FmqV4QS3bMzkGPmrS2pPZO4yHjHEKscbek2azUFtourbqAOeASR/JXdG5a4S10rJMtSXD2bHEubBO0mD5QFaW+lVmRsDiMzI2/WUxh9SDp7FMyxte3TLkua4ZCWnUKdOoXAOk9zwg6Nu+JPPhIx/m8F3UrBokkfPif5J+E6ds52SLkqiWrtcpufs+I8dwfJB3+uCnIDYK8e1LWb22vXXD3Co17/7N+5jQ3AYJywjzGVrdQ60bUptc5uHAcDO7wPgjmyOrT7EoeQsLaypljX1F1VwA7lW+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CFJK6idoSehkkkkQHzle/Z9AOxzh5A4VdR0O8tyTSec8g8H1C9uo6OHPiMd1HqmhhpAb35WlEs8Hr3F4x5dtc2ZkNJAPjhW9l9oT2uaXsIc0bTjBC9Pf0a6o2YCyeqdIgOMs+cLKadF41Z6J0V1J97tWkkEiW+HHAz5Qr0t8wsH0fQ+7UiY90mf5StfZXbap90wO5P+658kbrRzfkBpysXqlVziQF6S2xokfC71eP0ldfw2mOKbG/IJbJgcjaGdRPPNE0JvxNcTyTwAidS01rnkMB5MDkhbK9sSRAc0eUfssHq2j3NOq6q+7pMoNI71J2nG0tazPbulskKXFrRaXkcfcv8An5M/qVbYC2e+SgrSuSMZkwIP7I3rLTPZW9Os2qyp7Zwa3YSZwXSD4YH1Vf0Npdy+4DqLtjaMGrULQ5rZzsDThzj4fsln499mUv1CUc/CKtf5s3nT/Rm5jX3BLSRIaOS3/FjB4WpqUqLGgNYz3cNlonyknv5rj2v/AC2uzJnHlmFXXtzGCRBPPqr6x+2K/qONyyO5MetqRB90Qe4EgR2lUup6tWMDcQDIkds+XZGXOptYC0bXQCQR3PaVW3GrB20kN3jGJz5wUjmdalIdwR+VEHt6zpLnlzi3sJg+p8UzNT3gg4k988lGUK++BiBMng+pQV1Rg+745PolaXG0NN8nUkVeq6SKklmcxjx8CO/zQ2mMqUX72ZA/HTImAPiH94eXP0VlcXLoiDjyj5gqNuoN3gtLt428DBJPeOVrjyNKkK+R4vrRqS66a7Rq7O8pupbqUN35O0CN3cEBUd/euLy13In6ePoh23b6dcGkz3KoJePgDhz6DM481Ga9au+rsp7XUQC6MEicAE8+IBwYTSytpVs48s0sa4uL5J1+GRGhUqOhrXOz2BKuLTpu4xFN3jmAjema1Y/82q9xkbWg4xiTtHHC0dG9M8pnGoS27NoZZyjyqguyoltNu/DgIg+KyWthz3O/wyrLq6g9/sywkbc4JByPJBWQc1u4O38y1/P1W7acvTroopSXuZl3VdpR2mXx3CVzUYHVNrhtc6YB4Poe6udP0YN5Cx9Lk9DCyKi5tqLagylX6bJ/A75FT29owETUDZ4kgfJWVOg5pneCB3TscSa2hZ5aftZS6bolRjwXNwO8q8c2AfNUtfq1pqFg7GN3bHgrRlyHRBn0WmGEYtqIMkpNWwsVIAHgn9ooGUSVM2guwkkhFs69qkn2JI6ARWlsAJ8UJc09zirUthnyQjKUuUjLtlTl1Paz5KrfZhxyJlXN0MAIRtPPorLoIBqOle6BShrh5SPosfqIu6RzTDmj+4Y/Ir0dtPxUVa0B5CwyYlI0hPieRP6lqNd7wc3xBC02h9TDc2apg4IJxnE+XirvUul2VOQFktS6ILZ2Ejy7JB4pQ72hnnGfWmbq+a91NwbBndM+faO68svrq4p1Dbv37K5LWbnb2CQI2lwmAexIMH5r1bQHmpRYH/iNNu7/ADtEOPzIJ+aV303QrEbzJBDhESC3uClsuBydopNKarpnknUtlVqG3p0/dY0Oa6GwATEvgYBPlBK9F6d080remx7NjKbQAzhz4H/UqHxPMnK0Fpo9OlmnTAP953vO+RPHyQWsAhpImByqelLHE0hHHybS7ANQ1Lnj/bwVNf6pNOMe6SfWeyFvrhxKqa9Qnx9Epylux7itFho1L2rnAgOgYBmZ8QR355V0/RpIhrQRHP4SR4mfDul0Vp5c4EN90A7j/ecf2wI9fFaq7phrXYGJPl6I+gpQ2B5nGVIy4sDgmGGYEZGO2fGIUeoacXSRtkRPb6DxE8K4sGbyAQMbjnPPb9SgdSqMhzW7QQ4ulvJcZ/QAD6Ky8WHD+SfuJcij9jvDgDhoMDyAzz25wqpliabw6JaDJ9OZCsagc152iQCYH5Z8cImxBqAscIDpwRnwgHwXOnhrQ/jzv56CaF1bvIDHgkjcIE4P5HsrTT7RjGkhg9/LyIEkYE+JAVbpXTxp99wZhgPLR3A8sD6K2psI5Cd8WmuqEvJST9rsdlkSMfROykQciEfaOEzwrENaRkfMJ9YE1piTy1oyvV+qi3pNqOmJaDGecKtpaiypTa+g4EO58j5harWtBpXLPZvMjkfJZGz6Wtw9zaVWHAwWh2ZiYj0VZeM3PkuwrPGMVFlf1DfbKQnbu308yJaNwLiPkFY/8fUCNtMFxPc8DzU9XoGm7JknxJlV110GRBpgAg9zAIVv22ZK49mWTJDi3HtlU7qJpfmmakOkFzsT4wtTp2o3V37oGxn+EfzT6N0IC4OcAGjw7/NbqztGU2hrWgAJrF4vF3JlecIxqCKex6aYwCRn0VtTswOESlKcSUekYuTfZH7NKF2VyrWUGSSSRJZ22CPEFRtpwVSUr5zDzhWttqrH84P5KOLRB6wyuadNFvpArltPEIqeiURbUoUu1MWqWEgdRUFxayIhGSu2hBkMre0qtGTTjIMj9vNY49eVrarmk5zZ95rsHzLSO8L1mtSBGQqe/wCm6NX8TAksvjym1KDqhjHljFVJHVlrtOtTa9jpDxIjgj9/JR3VUPH7lVlPoj2RJt6rqc/CfeaT4x4+a5fpl6z/ALdQepYfzCwyLLFdX/BpD029P+4Pc6PukiEHbdN7njcYaOSOYRjr65Z+O0efNsO/Qqr1/rF9Ki72VpcPeQYGyA0+JP7ApF8n/wCdja/k1VlfCmdlOAwdu/zKL1CvuZHEhfL+oa5e+29q59Wm4GQBuYG+QB5+a3/Sn2wgsFO+kOHFVrZaR23NGQfMBaLBlhDbu/8ABm5QctKj0yoXFsNxjkclV5tchp/oprPqyze2W3VE/wDkAP0OUzOsLKSHXFEREH2jDPpBWUpSeqLxX2LSlpoj3j8h+64uNHGCJBHdC0utrLEXNLPGf3RB6rtyJFxSP+tv7qslGS2iy5JkVK3e0mSZPELnU6r2tHs8eKrNY6/t6TTtd7R3ZtPMnt73AXn7/tAun1HOc0bSTtZ2aOw8/VKvx5OD9P8A2NY51JOSPX9LvCWe+RPiOCjnVh9V5pof2g3EbRa73doJiPPCv9Pt9QuHbnMFIGeGmckHl0AR6J7As/FLti2WOPk5PSL6/wBUbRZuad7sgNaRM5Bnw4K84qWrqrn+wZVpE1C6CSS1xMl26Z5nvEFepad0yWiX7ZPJPvOPqVZUNHptM7Z9ePoulHxnJLmzkeTGOR0ujMaBa3bX/wDWqVaREEV2gOb5te0/qFqqVh3dk/ki9sJJ2K4qkZxio6Q7QnSCShYSUpFMiA6K4XS5hREYySeElAGfrU0JUYRwrOqEDXatyxzb6y5nfH9dlaWvULXcrN16ZQj2nsqtJkPQaV6x3BCnAC84p372d0fbdVFvJKo4fYhtXU0mhUFr1a08kKzpa1Td3Q4yIFlIUlw25Ye67DvAobAdbExCfek4SgE4gLh9u08gfRdlqdvCIUysudDpP/FTafVoVZW+z2yqfitqR/0NH6LS7V1Cq4x+xbk18mKrfY/prubZo/yue39ChT9iOnHinUHpVf8AzXoG5LchwX2D6kvuYBv2JWA7Vv8A2/7Iuj9kFg34ah9ahW2TEqjxxfwW9Wf3MvS+zWxb/Yz6vcf5o6h0faM/DbUvm0H9VcSkVZY4r4QHkk/kjtrNjMMY1v8AlaB+imKZicqxQcBMU652qAOSU0pyxL2SsAcFJOGJyAhYThKEnV2juEJW1hje6KTZWwzamc8Dkqmra4T+EfMoJ9w53JV1D7kL12psHdOqH2aSPBALU05UFW0JVuKITmmEOaLGbrWB8FX3NoR2WxNEKCtYg9keSIYK4poCsxbe80IHhUV7oRHCsEzD+cFJuoVG8OKMubEjsq6rQUIH0eqajfNWVv11HMrKvYoXMRsFI9Ct+uGHkqxo9WsPxBeUOaucjglTQKPZafUjD8QU7NbYe4XiguHjhzvqpG6pVHxlCoko9tbqrfEKQai3xXibNerD4lMzqasO6HCJNntAvG+Kf7y3xXjbOrq3ipmdY1v6KnCJNnr4uB4p/bheSt6yrKUdY1v6KnBEtnqwrBL24XlX/FtYqRnU9bxCHpols9R+8BL7yPFeZfx+sfiS/i1Y/EpwRLZ6Wb1vio3amwdwvNze1T8ZSD3Hkn6qcIk2egVNfpj4ghKnVbO2VjBTKlZTVuCIaV/VBPAQj9bqO7wq5jERTYjVAo7dXc7kldMYpG0FMyijQThjETSoLujRRlOioCyEUUkXsSQBZP7ZO2omSVWkFEoKkATJLJlhyxQVbYFJJBNgKm+0VrlmNR0KJTpLdbIihuLEhA1KKSSJCE01w5iZJQhyWLn2aSShDn2aQppJKEOhRUjbdJJQhPTtCiqVgUklCBlPTlOzTkklCthDLFEMskkkUQ7Fmn+6JJKEH+7KRtukkoyBFO3RNO2TpIogVTtkU22CSSDAdtpwpQkkhYRQkkkoQ//Z">
            <a:extLst>
              <a:ext uri="{FF2B5EF4-FFF2-40B4-BE49-F238E27FC236}">
                <a16:creationId xmlns:a16="http://schemas.microsoft.com/office/drawing/2014/main" id="{2F02C3D4-7F99-4E56-B74F-88BFE67066BC}"/>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8" name="Tytuł 1">
            <a:extLst>
              <a:ext uri="{FF2B5EF4-FFF2-40B4-BE49-F238E27FC236}">
                <a16:creationId xmlns:a16="http://schemas.microsoft.com/office/drawing/2014/main" id="{6F48CED7-5A81-47CC-9D08-80A10DC8B0C9}"/>
              </a:ext>
            </a:extLst>
          </p:cNvPr>
          <p:cNvSpPr txBox="1">
            <a:spLocks/>
          </p:cNvSpPr>
          <p:nvPr/>
        </p:nvSpPr>
        <p:spPr bwMode="auto">
          <a:xfrm>
            <a:off x="1270273" y="188913"/>
            <a:ext cx="99382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800" b="1" dirty="0">
                <a:solidFill>
                  <a:schemeClr val="tx1">
                    <a:lumMod val="75000"/>
                    <a:lumOff val="25000"/>
                  </a:schemeClr>
                </a:solidFill>
              </a:rPr>
              <a:t>ANALYSIS OF DATA</a:t>
            </a:r>
          </a:p>
        </p:txBody>
      </p:sp>
      <p:sp>
        <p:nvSpPr>
          <p:cNvPr id="2" name="Symbol zastępczy numeru slajdu 1">
            <a:extLst>
              <a:ext uri="{FF2B5EF4-FFF2-40B4-BE49-F238E27FC236}">
                <a16:creationId xmlns:a16="http://schemas.microsoft.com/office/drawing/2014/main" id="{462E78F5-D282-4666-83D7-2C8E035EFE77}"/>
              </a:ext>
            </a:extLst>
          </p:cNvPr>
          <p:cNvSpPr>
            <a:spLocks noGrp="1"/>
          </p:cNvSpPr>
          <p:nvPr>
            <p:ph type="sldNum" sz="quarter" idx="12"/>
          </p:nvPr>
        </p:nvSpPr>
        <p:spPr/>
        <p:txBody>
          <a:bodyPr/>
          <a:lstStyle/>
          <a:p>
            <a:pPr>
              <a:defRPr/>
            </a:pPr>
            <a:fld id="{6CC9281A-217F-4492-A313-C4D4CB901DEA}" type="slidenum">
              <a:rPr lang="en-US" altLang="pl-PL" smtClean="0"/>
              <a:pPr>
                <a:defRPr/>
              </a:pPr>
              <a:t>31</a:t>
            </a:fld>
            <a:endParaRPr lang="en-US" altLang="pl-PL"/>
          </a:p>
        </p:txBody>
      </p:sp>
      <p:sp>
        <p:nvSpPr>
          <p:cNvPr id="20" name="Podtytuł 2">
            <a:extLst>
              <a:ext uri="{FF2B5EF4-FFF2-40B4-BE49-F238E27FC236}">
                <a16:creationId xmlns:a16="http://schemas.microsoft.com/office/drawing/2014/main" id="{217A5AF2-2A5B-44F3-9895-F01CEECCE8EE}"/>
              </a:ext>
            </a:extLst>
          </p:cNvPr>
          <p:cNvSpPr>
            <a:spLocks noGrp="1"/>
          </p:cNvSpPr>
          <p:nvPr>
            <p:ph idx="1"/>
          </p:nvPr>
        </p:nvSpPr>
        <p:spPr>
          <a:xfrm>
            <a:off x="3791744" y="2852936"/>
            <a:ext cx="6264716" cy="2808312"/>
          </a:xfrm>
        </p:spPr>
        <p:txBody>
          <a:bodyPr rtlCol="0">
            <a:noAutofit/>
          </a:bodyPr>
          <a:lstStyle/>
          <a:p>
            <a:pPr>
              <a:lnSpc>
                <a:spcPct val="110000"/>
              </a:lnSpc>
              <a:spcBef>
                <a:spcPts val="0"/>
              </a:spcBef>
              <a:spcAft>
                <a:spcPts val="600"/>
              </a:spcAft>
              <a:buBlip>
                <a:blip r:embed="rId2"/>
              </a:buBlip>
            </a:pPr>
            <a:r>
              <a:rPr lang="pl-PL" sz="2000" dirty="0">
                <a:solidFill>
                  <a:schemeClr val="tx1">
                    <a:lumMod val="75000"/>
                    <a:lumOff val="25000"/>
                  </a:schemeClr>
                </a:solidFill>
              </a:rPr>
              <a:t>t</a:t>
            </a:r>
            <a:r>
              <a:rPr lang="en-GB" sz="2000" dirty="0" err="1">
                <a:solidFill>
                  <a:schemeClr val="tx1">
                    <a:lumMod val="75000"/>
                    <a:lumOff val="25000"/>
                  </a:schemeClr>
                </a:solidFill>
              </a:rPr>
              <a:t>arget</a:t>
            </a:r>
            <a:r>
              <a:rPr lang="en-GB" sz="2000" dirty="0">
                <a:solidFill>
                  <a:schemeClr val="tx1">
                    <a:lumMod val="75000"/>
                    <a:lumOff val="25000"/>
                  </a:schemeClr>
                </a:solidFill>
              </a:rPr>
              <a:t> groups (employers / employees),</a:t>
            </a:r>
          </a:p>
          <a:p>
            <a:pPr>
              <a:lnSpc>
                <a:spcPct val="110000"/>
              </a:lnSpc>
              <a:spcBef>
                <a:spcPts val="0"/>
              </a:spcBef>
              <a:spcAft>
                <a:spcPts val="600"/>
              </a:spcAft>
              <a:buBlip>
                <a:blip r:embed="rId2"/>
              </a:buBlip>
            </a:pPr>
            <a:r>
              <a:rPr lang="en-GB" sz="2000" dirty="0">
                <a:solidFill>
                  <a:schemeClr val="tx1">
                    <a:lumMod val="75000"/>
                    <a:lumOff val="25000"/>
                  </a:schemeClr>
                </a:solidFill>
              </a:rPr>
              <a:t>themes of training proposed in the interview / survey / observation,</a:t>
            </a:r>
          </a:p>
          <a:p>
            <a:pPr>
              <a:lnSpc>
                <a:spcPct val="110000"/>
              </a:lnSpc>
              <a:spcBef>
                <a:spcPts val="0"/>
              </a:spcBef>
              <a:spcAft>
                <a:spcPts val="600"/>
              </a:spcAft>
              <a:buBlip>
                <a:blip r:embed="rId2"/>
              </a:buBlip>
            </a:pPr>
            <a:r>
              <a:rPr lang="en-GB" sz="2000" dirty="0">
                <a:solidFill>
                  <a:schemeClr val="tx1">
                    <a:lumMod val="75000"/>
                    <a:lumOff val="25000"/>
                  </a:schemeClr>
                </a:solidFill>
              </a:rPr>
              <a:t>length of courses,</a:t>
            </a:r>
          </a:p>
          <a:p>
            <a:pPr>
              <a:lnSpc>
                <a:spcPct val="110000"/>
              </a:lnSpc>
              <a:spcBef>
                <a:spcPts val="0"/>
              </a:spcBef>
              <a:spcAft>
                <a:spcPts val="600"/>
              </a:spcAft>
              <a:buBlip>
                <a:blip r:embed="rId2"/>
              </a:buBlip>
            </a:pPr>
            <a:r>
              <a:rPr lang="en-GB" sz="2000" dirty="0">
                <a:solidFill>
                  <a:schemeClr val="tx1">
                    <a:lumMod val="75000"/>
                    <a:lumOff val="25000"/>
                  </a:schemeClr>
                </a:solidFill>
              </a:rPr>
              <a:t>number of interested,</a:t>
            </a:r>
          </a:p>
          <a:p>
            <a:pPr>
              <a:lnSpc>
                <a:spcPct val="110000"/>
              </a:lnSpc>
              <a:spcBef>
                <a:spcPts val="0"/>
              </a:spcBef>
              <a:spcAft>
                <a:spcPts val="600"/>
              </a:spcAft>
              <a:buBlip>
                <a:blip r:embed="rId2"/>
              </a:buBlip>
            </a:pPr>
            <a:r>
              <a:rPr lang="en-GB" sz="2000" dirty="0">
                <a:solidFill>
                  <a:schemeClr val="tx1">
                    <a:lumMod val="75000"/>
                    <a:lumOff val="25000"/>
                  </a:schemeClr>
                </a:solidFill>
              </a:rPr>
              <a:t>knowledge and skills of starting interested, terminology.</a:t>
            </a:r>
            <a:endParaRPr lang="pl-PL" sz="2000" dirty="0">
              <a:solidFill>
                <a:schemeClr val="tx1">
                  <a:lumMod val="75000"/>
                  <a:lumOff val="25000"/>
                </a:schemeClr>
              </a:solidFill>
            </a:endParaRPr>
          </a:p>
        </p:txBody>
      </p:sp>
      <p:pic>
        <p:nvPicPr>
          <p:cNvPr id="21" name="Obraz 20">
            <a:extLst>
              <a:ext uri="{FF2B5EF4-FFF2-40B4-BE49-F238E27FC236}">
                <a16:creationId xmlns:a16="http://schemas.microsoft.com/office/drawing/2014/main" id="{857959C7-E2F0-4AC0-9B42-5107A593F637}"/>
              </a:ext>
            </a:extLst>
          </p:cNvPr>
          <p:cNvPicPr>
            <a:picLocks noChangeAspect="1"/>
          </p:cNvPicPr>
          <p:nvPr/>
        </p:nvPicPr>
        <p:blipFill>
          <a:blip r:embed="rId3"/>
          <a:stretch>
            <a:fillRect/>
          </a:stretch>
        </p:blipFill>
        <p:spPr>
          <a:xfrm flipH="1">
            <a:off x="3143672" y="2529136"/>
            <a:ext cx="144016" cy="3348136"/>
          </a:xfrm>
          <a:prstGeom prst="rect">
            <a:avLst/>
          </a:prstGeom>
        </p:spPr>
      </p:pic>
      <p:sp>
        <p:nvSpPr>
          <p:cNvPr id="32" name="Tytuł 1">
            <a:extLst>
              <a:ext uri="{FF2B5EF4-FFF2-40B4-BE49-F238E27FC236}">
                <a16:creationId xmlns:a16="http://schemas.microsoft.com/office/drawing/2014/main" id="{EC962E6A-CC70-4306-98E2-10EE78FE46BE}"/>
              </a:ext>
            </a:extLst>
          </p:cNvPr>
          <p:cNvSpPr>
            <a:spLocks noGrp="1"/>
          </p:cNvSpPr>
          <p:nvPr>
            <p:ph type="title"/>
          </p:nvPr>
        </p:nvSpPr>
        <p:spPr>
          <a:xfrm>
            <a:off x="1919536" y="1268760"/>
            <a:ext cx="8784976" cy="861646"/>
          </a:xfrm>
        </p:spPr>
        <p:txBody>
          <a:bodyPr/>
          <a:lstStyle/>
          <a:p>
            <a:pPr marL="0" indent="0" algn="l">
              <a:buNone/>
            </a:pPr>
            <a:r>
              <a:rPr lang="pl-PL" sz="2000" b="1" dirty="0">
                <a:solidFill>
                  <a:srgbClr val="FFCA08"/>
                </a:solidFill>
              </a:rPr>
              <a:t>ANALYSIS OF DATA MAY </a:t>
            </a:r>
            <a:r>
              <a:rPr lang="pl-PL" sz="2000" b="1" dirty="0" err="1">
                <a:solidFill>
                  <a:srgbClr val="FFCA08"/>
                </a:solidFill>
              </a:rPr>
              <a:t>CONCERN</a:t>
            </a:r>
            <a:r>
              <a:rPr lang="pl-PL" sz="2000" b="1" dirty="0">
                <a:solidFill>
                  <a:srgbClr val="FFCA08"/>
                </a:solidFill>
              </a:rPr>
              <a:t>:</a:t>
            </a:r>
          </a:p>
        </p:txBody>
      </p:sp>
    </p:spTree>
    <p:extLst>
      <p:ext uri="{BB962C8B-B14F-4D97-AF65-F5344CB8AC3E}">
        <p14:creationId xmlns:p14="http://schemas.microsoft.com/office/powerpoint/2010/main" val="4075575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80702D37-FC36-424A-B0C2-008E2B9E8CC6}"/>
              </a:ext>
            </a:extLst>
          </p:cNvPr>
          <p:cNvSpPr txBox="1">
            <a:spLocks/>
          </p:cNvSpPr>
          <p:nvPr/>
        </p:nvSpPr>
        <p:spPr bwMode="auto">
          <a:xfrm>
            <a:off x="1271364" y="188913"/>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800" b="1" dirty="0">
                <a:solidFill>
                  <a:schemeClr val="tx1">
                    <a:lumMod val="75000"/>
                    <a:lumOff val="25000"/>
                  </a:schemeClr>
                </a:solidFill>
              </a:rPr>
              <a:t>ANALYSIS OF DATA</a:t>
            </a:r>
          </a:p>
        </p:txBody>
      </p:sp>
      <p:sp>
        <p:nvSpPr>
          <p:cNvPr id="2" name="Symbol zastępczy numeru slajdu 1">
            <a:extLst>
              <a:ext uri="{FF2B5EF4-FFF2-40B4-BE49-F238E27FC236}">
                <a16:creationId xmlns:a16="http://schemas.microsoft.com/office/drawing/2014/main" id="{6CB626D8-F8B8-4CE9-9CA1-214A0B6096AC}"/>
              </a:ext>
            </a:extLst>
          </p:cNvPr>
          <p:cNvSpPr>
            <a:spLocks noGrp="1"/>
          </p:cNvSpPr>
          <p:nvPr>
            <p:ph type="sldNum" sz="quarter" idx="12"/>
          </p:nvPr>
        </p:nvSpPr>
        <p:spPr/>
        <p:txBody>
          <a:bodyPr/>
          <a:lstStyle/>
          <a:p>
            <a:pPr>
              <a:defRPr/>
            </a:pPr>
            <a:fld id="{6CC9281A-217F-4492-A313-C4D4CB901DEA}" type="slidenum">
              <a:rPr lang="en-US" altLang="pl-PL" smtClean="0"/>
              <a:pPr>
                <a:defRPr/>
              </a:pPr>
              <a:t>32</a:t>
            </a:fld>
            <a:endParaRPr lang="en-US" altLang="pl-PL" dirty="0"/>
          </a:p>
        </p:txBody>
      </p:sp>
      <p:sp>
        <p:nvSpPr>
          <p:cNvPr id="17" name="Tytuł 1">
            <a:extLst>
              <a:ext uri="{FF2B5EF4-FFF2-40B4-BE49-F238E27FC236}">
                <a16:creationId xmlns:a16="http://schemas.microsoft.com/office/drawing/2014/main" id="{0C60B157-F47C-4C59-9ADD-ED7366EDD041}"/>
              </a:ext>
            </a:extLst>
          </p:cNvPr>
          <p:cNvSpPr>
            <a:spLocks noGrp="1"/>
          </p:cNvSpPr>
          <p:nvPr>
            <p:ph type="title"/>
          </p:nvPr>
        </p:nvSpPr>
        <p:spPr>
          <a:xfrm>
            <a:off x="3703477" y="1055186"/>
            <a:ext cx="4248472" cy="861646"/>
          </a:xfrm>
        </p:spPr>
        <p:txBody>
          <a:bodyPr/>
          <a:lstStyle/>
          <a:p>
            <a:pPr marL="0" indent="0">
              <a:buNone/>
            </a:pPr>
            <a:r>
              <a:rPr lang="pl-PL" sz="2000" b="1" dirty="0">
                <a:solidFill>
                  <a:srgbClr val="FBA103"/>
                </a:solidFill>
              </a:rPr>
              <a:t>MAY BE:</a:t>
            </a:r>
          </a:p>
        </p:txBody>
      </p:sp>
      <p:pic>
        <p:nvPicPr>
          <p:cNvPr id="18" name="Grafika 17">
            <a:extLst>
              <a:ext uri="{FF2B5EF4-FFF2-40B4-BE49-F238E27FC236}">
                <a16:creationId xmlns:a16="http://schemas.microsoft.com/office/drawing/2014/main" id="{4CE7849E-F999-407A-B057-67E891D5AE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75050" y="1916832"/>
            <a:ext cx="2840730" cy="4096348"/>
          </a:xfrm>
          <a:prstGeom prst="rect">
            <a:avLst/>
          </a:prstGeom>
        </p:spPr>
      </p:pic>
      <p:pic>
        <p:nvPicPr>
          <p:cNvPr id="19" name="Grafika 18">
            <a:extLst>
              <a:ext uri="{FF2B5EF4-FFF2-40B4-BE49-F238E27FC236}">
                <a16:creationId xmlns:a16="http://schemas.microsoft.com/office/drawing/2014/main" id="{5058D017-F565-4F18-B4FF-A11AB1FD65BC}"/>
              </a:ext>
            </a:extLst>
          </p:cNvPr>
          <p:cNvPicPr>
            <a:picLocks noChangeAspect="1"/>
          </p:cNvPicPr>
          <p:nvPr/>
        </p:nvPicPr>
        <p:blipFill>
          <a:blip r:embed="rId2">
            <a:duotone>
              <a:prstClr val="black"/>
              <a:schemeClr val="accent5">
                <a:tint val="45000"/>
                <a:satMod val="400000"/>
              </a:schemeClr>
            </a:duotone>
            <a:extLst>
              <a:ext uri="{96DAC541-7B7A-43D3-8B79-37D633B846F1}">
                <asvg:svgBlip xmlns:asvg="http://schemas.microsoft.com/office/drawing/2016/SVG/main" r:embed="rId3"/>
              </a:ext>
            </a:extLst>
          </a:blip>
          <a:stretch>
            <a:fillRect/>
          </a:stretch>
        </p:blipFill>
        <p:spPr>
          <a:xfrm>
            <a:off x="6639646" y="1904784"/>
            <a:ext cx="2840730" cy="4096348"/>
          </a:xfrm>
          <a:prstGeom prst="rect">
            <a:avLst/>
          </a:prstGeom>
        </p:spPr>
      </p:pic>
      <p:sp>
        <p:nvSpPr>
          <p:cNvPr id="3" name="Prostokąt 2">
            <a:extLst>
              <a:ext uri="{FF2B5EF4-FFF2-40B4-BE49-F238E27FC236}">
                <a16:creationId xmlns:a16="http://schemas.microsoft.com/office/drawing/2014/main" id="{E94AA32F-40E7-40C8-BB1F-A9AA82A28637}"/>
              </a:ext>
            </a:extLst>
          </p:cNvPr>
          <p:cNvSpPr/>
          <p:nvPr/>
        </p:nvSpPr>
        <p:spPr>
          <a:xfrm>
            <a:off x="2682467" y="2756624"/>
            <a:ext cx="2189397" cy="2862322"/>
          </a:xfrm>
          <a:prstGeom prst="rect">
            <a:avLst/>
          </a:prstGeom>
        </p:spPr>
        <p:txBody>
          <a:bodyPr wrap="square">
            <a:spAutoFit/>
          </a:bodyPr>
          <a:lstStyle/>
          <a:p>
            <a:r>
              <a:rPr lang="pl-PL" b="1" dirty="0">
                <a:solidFill>
                  <a:schemeClr val="tx1">
                    <a:lumMod val="75000"/>
                    <a:lumOff val="25000"/>
                  </a:schemeClr>
                </a:solidFill>
              </a:rPr>
              <a:t>STATISTICAL</a:t>
            </a:r>
          </a:p>
          <a:p>
            <a:endParaRPr lang="pl-PL" dirty="0">
              <a:solidFill>
                <a:schemeClr val="tx1">
                  <a:lumMod val="75000"/>
                  <a:lumOff val="25000"/>
                </a:schemeClr>
              </a:solidFill>
            </a:endParaRPr>
          </a:p>
          <a:p>
            <a:r>
              <a:rPr lang="en-GB" dirty="0">
                <a:solidFill>
                  <a:schemeClr val="tx1">
                    <a:lumMod val="75000"/>
                    <a:lumOff val="25000"/>
                  </a:schemeClr>
                </a:solidFill>
              </a:rPr>
              <a:t>these are quantitative and qualitative analyses - they are based on counting and comparing results, possibly preparing graphs</a:t>
            </a:r>
            <a:endParaRPr lang="pl-PL" dirty="0"/>
          </a:p>
        </p:txBody>
      </p:sp>
      <p:sp>
        <p:nvSpPr>
          <p:cNvPr id="4" name="Prostokąt 3">
            <a:extLst>
              <a:ext uri="{FF2B5EF4-FFF2-40B4-BE49-F238E27FC236}">
                <a16:creationId xmlns:a16="http://schemas.microsoft.com/office/drawing/2014/main" id="{B6193590-6A4B-48B5-9AC9-A5B2ED3A09E2}"/>
              </a:ext>
            </a:extLst>
          </p:cNvPr>
          <p:cNvSpPr/>
          <p:nvPr/>
        </p:nvSpPr>
        <p:spPr>
          <a:xfrm>
            <a:off x="7071694" y="2756624"/>
            <a:ext cx="2304256" cy="1905265"/>
          </a:xfrm>
          <a:prstGeom prst="rect">
            <a:avLst/>
          </a:prstGeom>
        </p:spPr>
        <p:txBody>
          <a:bodyPr wrap="square">
            <a:spAutoFit/>
          </a:bodyPr>
          <a:lstStyle/>
          <a:p>
            <a:pPr marL="0" indent="0">
              <a:lnSpc>
                <a:spcPct val="110000"/>
              </a:lnSpc>
              <a:spcBef>
                <a:spcPts val="0"/>
              </a:spcBef>
              <a:spcAft>
                <a:spcPts val="0"/>
              </a:spcAft>
              <a:buNone/>
            </a:pPr>
            <a:r>
              <a:rPr lang="pl-PL" b="1" dirty="0" err="1">
                <a:solidFill>
                  <a:schemeClr val="tx1">
                    <a:lumMod val="75000"/>
                    <a:lumOff val="25000"/>
                  </a:schemeClr>
                </a:solidFill>
              </a:rPr>
              <a:t>PRACTICAL</a:t>
            </a:r>
            <a:endParaRPr lang="pl-PL" dirty="0">
              <a:solidFill>
                <a:schemeClr val="tx1">
                  <a:lumMod val="75000"/>
                  <a:lumOff val="25000"/>
                </a:schemeClr>
              </a:solidFill>
            </a:endParaRPr>
          </a:p>
          <a:p>
            <a:pPr marL="0" indent="0">
              <a:lnSpc>
                <a:spcPct val="110000"/>
              </a:lnSpc>
              <a:spcBef>
                <a:spcPts val="0"/>
              </a:spcBef>
              <a:spcAft>
                <a:spcPts val="0"/>
              </a:spcAft>
              <a:buNone/>
            </a:pPr>
            <a:r>
              <a:rPr lang="en-GB" dirty="0">
                <a:solidFill>
                  <a:schemeClr val="tx1">
                    <a:lumMod val="75000"/>
                    <a:lumOff val="25000"/>
                  </a:schemeClr>
                </a:solidFill>
              </a:rPr>
              <a:t> </a:t>
            </a:r>
          </a:p>
          <a:p>
            <a:pPr marL="0" indent="0">
              <a:lnSpc>
                <a:spcPct val="110000"/>
              </a:lnSpc>
              <a:spcBef>
                <a:spcPts val="0"/>
              </a:spcBef>
              <a:spcAft>
                <a:spcPts val="0"/>
              </a:spcAft>
              <a:buNone/>
            </a:pPr>
            <a:r>
              <a:rPr lang="en-GB" dirty="0">
                <a:solidFill>
                  <a:schemeClr val="tx1">
                    <a:lumMod val="75000"/>
                    <a:lumOff val="25000"/>
                  </a:schemeClr>
                </a:solidFill>
              </a:rPr>
              <a:t>draws conclusions towards necessary training activities in future projects</a:t>
            </a:r>
            <a:endParaRPr lang="pl-PL" dirty="0">
              <a:solidFill>
                <a:schemeClr val="tx1">
                  <a:lumMod val="75000"/>
                  <a:lumOff val="25000"/>
                </a:schemeClr>
              </a:solidFill>
            </a:endParaRPr>
          </a:p>
        </p:txBody>
      </p:sp>
    </p:spTree>
    <p:extLst>
      <p:ext uri="{BB962C8B-B14F-4D97-AF65-F5344CB8AC3E}">
        <p14:creationId xmlns:p14="http://schemas.microsoft.com/office/powerpoint/2010/main" val="205926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8FA4E722-2217-428A-A6D2-B17C6D154313}"/>
              </a:ext>
            </a:extLst>
          </p:cNvPr>
          <p:cNvPicPr>
            <a:picLocks noChangeAspect="1"/>
          </p:cNvPicPr>
          <p:nvPr/>
        </p:nvPicPr>
        <p:blipFill rotWithShape="1">
          <a:blip r:embed="rId2">
            <a:extLst>
              <a:ext uri="{28A0092B-C50C-407E-A947-70E740481C1C}">
                <a14:useLocalDpi xmlns:a14="http://schemas.microsoft.com/office/drawing/2010/main" val="0"/>
              </a:ext>
            </a:extLst>
          </a:blip>
          <a:srcRect l="3973" r="-431"/>
          <a:stretch/>
        </p:blipFill>
        <p:spPr>
          <a:xfrm>
            <a:off x="1127446" y="0"/>
            <a:ext cx="6615140" cy="6858000"/>
          </a:xfrm>
          <a:prstGeom prst="rect">
            <a:avLst/>
          </a:prstGeom>
        </p:spPr>
      </p:pic>
      <p:sp>
        <p:nvSpPr>
          <p:cNvPr id="14340" name="AutoShape 4"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3338F072-2E92-4019-904B-34499E42DDE9}"/>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4341" name="AutoShape 6"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EF72605F-4E17-4AFF-8D5E-35EC5FB12870}"/>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4342" name="AutoShape 8"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F760DBDE-5964-46D6-9F4E-E4CCE4F0A69B}"/>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4344" name="AutoShape 12" descr="data:image/jpeg;base64,/9j/4AAQSkZJRgABAQAAAQABAAD/2wCEAAkGBhQSEBIUEhIUFRUQFQ8WFBUUFBUUFBQUFBQVFBQQFBQXHCYeFxkjGRQUHy8gIycpLCwsFR4xNTAqNSYrLCkBCQoKDgwOGg8PGiwkHBwsLCwvLCkpKSwpLCwpKSkpLCwpLCwpLCwpLCksKSwpKSwsLCwsKSwsKSwpLCwpKSksLP/AABEIALcBEwMBIgACEQEDEQH/xAAcAAABBQEBAQAAAAAAAAAAAAAEAAEDBQYCBwj/xAA9EAABAwMDAgMFBgMGBwAAAAABAAIRAwQhBRIxBkFRYXETIkKBkQcUMqGx0RXB8ENSYnKC4RYjM1ODk6L/xAAZAQACAwEAAAAAAAAAAAAAAAABBAACAwX/xAArEQACAgICAQMDAwUBAAAAAAAAAQIRAyESMQQTIkEyUWEFFHGBkaGx8UL/2gAMAwEAAhEDEQA/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alpnQwYbe0K9qyFVNcJU9dsjBVaWuaVzZyvY/GNKi9oNUlWqexVVQvCOUYyrKvDI3ownGnZBWv3A8qz0XVS50Hsh2WQeUZb2ApjhPYOcHd6Fc01JVRo2XQAyU4v2+KzF3eOIhvKexpPAlxT0vMcRSPjpmmfdoK41GEBUvI7oKpfAuASs/1FvURiHhr5LB2tQuR1EPFc/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FCDEo2jW3LPsDpyCrO3uY5WM210dCfGi4+74UdUloT29eQpngOTuLaOXkdM60K7LnEK71GdmEFolkGmQFaarIYU9GPsFJy2UOnXEuyrW6uQBhZnTaTn1TAIAOVo62m4ylU5SjRfE0tso7pxyUtEpe0qeiOr2RhHaJZtpiSPNZYcKWT8Dk8ns0F3NtDRCjs6cHKV5r1MGJCqa2tgn3SnZyhF2KxhNqqLu/rANwsje3x3FXX3qW5VHc1WbjJSudOe0zbDKOP6isuLh0ozTrl3iVzuY49lM1oCTWCSdpjbzwlEuaVUkcqxs7nPKpLd+EXTcuvgyyxs5uWKmjWUKkhSLO2molpyru3ug4LuYs8ciOZPG4E6YhJJMGRxCS6hJEBYpJJili5y4oG9YSPVHApy0FWToBl3WUuXf3Fs8I+pT950cDChcwylPInsYxLRBd2o2GF5hdXz6V3Lp2gx5L024Y+MBZvVenXVfhyuT5EZSaa+C+TDzWn0XdjrbHUxHgq66ug5xkBP090m9g94wrC50JoMlyzyRySimx/BOEdPsqRTb4KcOZEQnvhTYMvA+aGpV6ZyHj6hKN8X2NcG9pE/3OmeyHr6Ww8QiKbw7hwKb2RnKkrkvaBUvqOaGnCMLmpalpRe8NXQrgpqMXFbFpO3oN0WmVYXzQRt8UJYXIAUdeuTU8k5GuOhaXewq2sWsEgJOBKIjAQ7rjKq2ugxT+Aeo0A5Vfqt1taYRF4wzKp61YOOeAlsk0pUPePC9sy94XF8mVLa1YIhPqUvfDQVG6g9rfwn6IyaapjkIKLv5Zb1Lw4AUV3o/tGzOV1pzZb72D5qxY/sk4rlL8GHkqEo8aMV9xq0X9yJVzTvZAWgfbNdyq290fuE0o0tCGOKgqXRDSvYVtZVtwWQu6hYYKtNEvZwgp1KmbONou6lTKnttSLTyoKlo5wkKO2s3bshMxco7RlSemaqyvC4IsVsoKzpbWqZjwuv48purEcsYroK3JlF7VJPCpcrklOSqHWdda33GnJWCVlia/1PaSfBCWWque6J5We1G8JET6ovp+tNTPgFq9IBqa+AIUDAVJXuBIXLroALkZacmxyF0TtHiuDVaDGFTX2s7VTs1N9R/eEu/ISdI2WFtWzV3twWtkcLzPqvqOrv2tkei3lzXIpRBJ8lheotIuTL20d4PA4I9Up5Vykq2NeNkhgTlJX/ALKC+9s6m1znfi8Sgreq+PxfQo2lol3Uc11du0N4b2xwry06TLgPfa3yhKOKXtSLeP8AqOXJJuUaiv7v7FDZXdRrpDjjzWq0/qJxgOCkodEtH9t/8o2n0eARFTPoqSw5HuOv6j8s+GX1BY21BPC5pWZBwcIpmlOaIDgYTNpuHITkFNJcjmTcb9pZ2VjKKq2YAk9lW2+pFvKmq3ftfdByU9CUaoVknYXZ1t0+ChrtbKK9iKdOFXOaXHCrONKi0HbtHT7fcICjbpNNnIk90RXuG0mjOSgby4lsysJ8Y7raN8fKWr0DXNSm0S1owqe91tu6IEIa5vwSWzyq9+mzkFcqc5T6Orjxxj9RcM1mnxHKJaaT42nJWcuKBDIHbuptFoOBBKop5IvTLTw4mrNH/D3tMgyF27jIUtvcOPoiWkHldWEtHIkqZSVdGbVOQmHShZlhWjtqTQYR9V7WDJC3jj5FHkroz9jcFnuvCtmbOUFdVGuMrq2sy/vhNYcb6MMk12HudIwuqdqSire0ACJDF1oRUUJSk2BC1SRkJLSyhUNuH3dFlWi+GuGWjlrhhzD6FZarQd7UsJk5jmZHY+apunuuGWVd8u321fMtzsePjA8xyP2Rep9Qsrvq1rZ8hrqZaRghwaCJHqIRSaJYe+1cOQVLoUve00sySPoYJKPp9SU7mzdVDWg7TMES145BHPP5FR9M3jKVUtJgOyD65j9fyVMjpFo7NHX06I9/PfGFGbDxf+SPvTwUGSuTlj7mOY3rsFq9Osfy8oq00enSHEx3KhfdbVUazrxggGAl3KGNXWzXjOer0X91qTGYESEA7W9xycNzwsONaLn8ompqha0YyCfn3g+KUn5UmuXSN4+OlotNQ1mnknzx39fRUlXXjB2gYPP7qHUqjah3RBIyOMeSraltkBhmYJjw/dc+bnJ7Z0MUMaX5Lq11hxySCYyJ4RLteeIIGPL9FmqV4QS3bMzkGPmrS2pPZO4yHjHEKscbek2azUFtourbqAOeASR/JXdG5a4S10rJMtSXD2bHEubBO0mD5QFaW+lVmRsDiMzI2/WUxh9SDp7FMyxte3TLkua4ZCWnUKdOoXAOk9zwg6Nu+JPPhIx/m8F3UrBokkfPif5J+E6ds52SLkqiWrtcpufs+I8dwfJB3+uCnIDYK8e1LWb22vXXD3Co17/7N+5jQ3AYJywjzGVrdQ60bUptc5uHAcDO7wPgjmyOrT7EoeQsLaypljX1F1VwA7lW+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CFJK6idoSehkkkkQHzle/Z9AOxzh5A4VdR0O8tyTSec8g8H1C9uo6OHPiMd1HqmhhpAb35WlEs8Hr3F4x5dtc2ZkNJAPjhW9l9oT2uaXsIc0bTjBC9Pf0a6o2YCyeqdIgOMs+cLKadF41Z6J0V1J97tWkkEiW+HHAz5Qr0t8wsH0fQ+7UiY90mf5StfZXbap90wO5P+658kbrRzfkBpysXqlVziQF6S2xokfC71eP0ldfw2mOKbG/IJbJgcjaGdRPPNE0JvxNcTyTwAidS01rnkMB5MDkhbK9sSRAc0eUfssHq2j3NOq6q+7pMoNI71J2nG0tazPbulskKXFrRaXkcfcv8An5M/qVbYC2e+SgrSuSMZkwIP7I3rLTPZW9Os2qyp7Zwa3YSZwXSD4YH1Vf0Npdy+4DqLtjaMGrULQ5rZzsDThzj4fsln499mUv1CUc/CKtf5s3nT/Rm5jX3BLSRIaOS3/FjB4WpqUqLGgNYz3cNlonyknv5rj2v/AC2uzJnHlmFXXtzGCRBPPqr6x+2K/qONyyO5MetqRB90Qe4EgR2lUup6tWMDcQDIkds+XZGXOptYC0bXQCQR3PaVW3GrB20kN3jGJz5wUjmdalIdwR+VEHt6zpLnlzi3sJg+p8UzNT3gg4k988lGUK++BiBMng+pQV1Rg+745PolaXG0NN8nUkVeq6SKklmcxjx8CO/zQ2mMqUX72ZA/HTImAPiH94eXP0VlcXLoiDjyj5gqNuoN3gtLt428DBJPeOVrjyNKkK+R4vrRqS66a7Rq7O8pupbqUN35O0CN3cEBUd/euLy13In6ePoh23b6dcGkz3KoJePgDhz6DM481Ga9au+rsp7XUQC6MEicAE8+IBwYTSytpVs48s0sa4uL5J1+GRGhUqOhrXOz2BKuLTpu4xFN3jmAjema1Y/82q9xkbWg4xiTtHHC0dG9M8pnGoS27NoZZyjyqguyoltNu/DgIg+KyWthz3O/wyrLq6g9/sywkbc4JByPJBWQc1u4O38y1/P1W7acvTroopSXuZl3VdpR2mXx3CVzUYHVNrhtc6YB4Poe6udP0YN5Cx9Lk9DCyKi5tqLagylX6bJ/A75FT29owETUDZ4kgfJWVOg5pneCB3TscSa2hZ5aftZS6bolRjwXNwO8q8c2AfNUtfq1pqFg7GN3bHgrRlyHRBn0WmGEYtqIMkpNWwsVIAHgn9ooGUSVM2guwkkhFs69qkn2JI6ARWlsAJ8UJc09zirUthnyQjKUuUjLtlTl1Paz5KrfZhxyJlXN0MAIRtPPorLoIBqOle6BShrh5SPosfqIu6RzTDmj+4Y/Ir0dtPxUVa0B5CwyYlI0hPieRP6lqNd7wc3xBC02h9TDc2apg4IJxnE+XirvUul2VOQFktS6ILZ2Ejy7JB4pQ72hnnGfWmbq+a91NwbBndM+faO68svrq4p1Dbv37K5LWbnb2CQI2lwmAexIMH5r1bQHmpRYH/iNNu7/ADtEOPzIJ+aV303QrEbzJBDhESC3uClsuBydopNKarpnknUtlVqG3p0/dY0Oa6GwATEvgYBPlBK9F6d080remx7NjKbQAzhz4H/UqHxPMnK0Fpo9OlmnTAP953vO+RPHyQWsAhpImByqelLHE0hHHybS7ANQ1Lnj/bwVNf6pNOMe6SfWeyFvrhxKqa9Qnx9Epylux7itFho1L2rnAgOgYBmZ8QR355V0/RpIhrQRHP4SR4mfDul0Vp5c4EN90A7j/ecf2wI9fFaq7phrXYGJPl6I+gpQ2B5nGVIy4sDgmGGYEZGO2fGIUeoacXSRtkRPb6DxE8K4sGbyAQMbjnPPb9SgdSqMhzW7QQ4ulvJcZ/QAD6Ky8WHD+SfuJcij9jvDgDhoMDyAzz25wqpliabw6JaDJ9OZCsagc152iQCYH5Z8cImxBqAscIDpwRnwgHwXOnhrQ/jzv56CaF1bvIDHgkjcIE4P5HsrTT7RjGkhg9/LyIEkYE+JAVbpXTxp99wZhgPLR3A8sD6K2psI5Cd8WmuqEvJST9rsdlkSMfROykQciEfaOEzwrENaRkfMJ9YE1piTy1oyvV+qi3pNqOmJaDGecKtpaiypTa+g4EO58j5harWtBpXLPZvMjkfJZGz6Wtw9zaVWHAwWh2ZiYj0VZeM3PkuwrPGMVFlf1DfbKQnbu308yJaNwLiPkFY/8fUCNtMFxPc8DzU9XoGm7JknxJlV110GRBpgAg9zAIVv22ZK49mWTJDi3HtlU7qJpfmmakOkFzsT4wtTp2o3V37oGxn+EfzT6N0IC4OcAGjw7/NbqztGU2hrWgAJrF4vF3JlecIxqCKex6aYwCRn0VtTswOESlKcSUekYuTfZH7NKF2VyrWUGSSSRJZ22CPEFRtpwVSUr5zDzhWttqrH84P5KOLRB6wyuadNFvpArltPEIqeiURbUoUu1MWqWEgdRUFxayIhGSu2hBkMre0qtGTTjIMj9vNY49eVrarmk5zZ95rsHzLSO8L1mtSBGQqe/wCm6NX8TAksvjym1KDqhjHljFVJHVlrtOtTa9jpDxIjgj9/JR3VUPH7lVlPoj2RJt6rqc/CfeaT4x4+a5fpl6z/ALdQepYfzCwyLLFdX/BpD029P+4Pc6PukiEHbdN7njcYaOSOYRjr65Z+O0efNsO/Qqr1/rF9Ki72VpcPeQYGyA0+JP7ApF8n/wCdja/k1VlfCmdlOAwdu/zKL1CvuZHEhfL+oa5e+29q59Wm4GQBuYG+QB5+a3/Sn2wgsFO+kOHFVrZaR23NGQfMBaLBlhDbu/8ABm5QctKj0yoXFsNxjkclV5tchp/oprPqyze2W3VE/wDkAP0OUzOsLKSHXFEREH2jDPpBWUpSeqLxX2LSlpoj3j8h+64uNHGCJBHdC0utrLEXNLPGf3RB6rtyJFxSP+tv7qslGS2iy5JkVK3e0mSZPELnU6r2tHs8eKrNY6/t6TTtd7R3ZtPMnt73AXn7/tAun1HOc0bSTtZ2aOw8/VKvx5OD9P8A2NY51JOSPX9LvCWe+RPiOCjnVh9V5pof2g3EbRa73doJiPPCv9Pt9QuHbnMFIGeGmckHl0AR6J7As/FLti2WOPk5PSL6/wBUbRZuad7sgNaRM5Bnw4K84qWrqrn+wZVpE1C6CSS1xMl26Z5nvEFepad0yWiX7ZPJPvOPqVZUNHptM7Z9ePoulHxnJLmzkeTGOR0ujMaBa3bX/wDWqVaREEV2gOb5te0/qFqqVh3dk/ki9sJJ2K4qkZxio6Q7QnSCShYSUpFMiA6K4XS5hREYySeElAGfrU0JUYRwrOqEDXatyxzb6y5nfH9dlaWvULXcrN16ZQj2nsqtJkPQaV6x3BCnAC84p372d0fbdVFvJKo4fYhtXU0mhUFr1a08kKzpa1Td3Q4yIFlIUlw25Ye67DvAobAdbExCfek4SgE4gLh9u08gfRdlqdvCIUysudDpP/FTafVoVZW+z2yqfitqR/0NH6LS7V1Cq4x+xbk18mKrfY/prubZo/yue39ChT9iOnHinUHpVf8AzXoG5LchwX2D6kvuYBv2JWA7Vv8A2/7Iuj9kFg34ah9ahW2TEqjxxfwW9Wf3MvS+zWxb/Yz6vcf5o6h0faM/DbUvm0H9VcSkVZY4r4QHkk/kjtrNjMMY1v8AlaB+imKZicqxQcBMU652qAOSU0pyxL2SsAcFJOGJyAhYThKEnV2juEJW1hje6KTZWwzamc8Dkqmra4T+EfMoJ9w53JV1D7kL12psHdOqH2aSPBALU05UFW0JVuKITmmEOaLGbrWB8FX3NoR2WxNEKCtYg9keSIYK4poCsxbe80IHhUV7oRHCsEzD+cFJuoVG8OKMubEjsq6rQUIH0eqajfNWVv11HMrKvYoXMRsFI9Ct+uGHkqxo9WsPxBeUOaucjglTQKPZafUjD8QU7NbYe4XiguHjhzvqpG6pVHxlCoko9tbqrfEKQai3xXibNerD4lMzqasO6HCJNntAvG+Kf7y3xXjbOrq3ipmdY1v6KnCJNnr4uB4p/bheSt6yrKUdY1v6KnBEtnqwrBL24XlX/FtYqRnU9bxCHpols9R+8BL7yPFeZfx+sfiS/i1Y/EpwRLZ6Wb1vio3amwdwvNze1T8ZSD3Hkn6qcIk2egVNfpj4ghKnVbO2VjBTKlZTVuCIaV/VBPAQj9bqO7wq5jERTYjVAo7dXc7kldMYpG0FMyijQThjETSoLujRRlOioCyEUUkXsSQBZP7ZO2omSVWkFEoKkATJLJlhyxQVbYFJJBNgKm+0VrlmNR0KJTpLdbIihuLEhA1KKSSJCE01w5iZJQhyWLn2aSShDn2aQppJKEOhRUjbdJJQhPTtCiqVgUklCBlPTlOzTkklCthDLFEMskkkUQ7Fmn+6JJKEH+7KRtukkoyBFO3RNO2TpIogVTtkU22CSSDAdtpwpQkkhYRQkkkoQ//Z">
            <a:extLst>
              <a:ext uri="{FF2B5EF4-FFF2-40B4-BE49-F238E27FC236}">
                <a16:creationId xmlns:a16="http://schemas.microsoft.com/office/drawing/2014/main" id="{629730EC-97CA-4BD2-80BD-7E879C322A44}"/>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4" name="Symbol zastępczy numeru slajdu 3">
            <a:extLst>
              <a:ext uri="{FF2B5EF4-FFF2-40B4-BE49-F238E27FC236}">
                <a16:creationId xmlns:a16="http://schemas.microsoft.com/office/drawing/2014/main" id="{28217B5E-E3E8-4B57-A23D-09131BCBC7BC}"/>
              </a:ext>
            </a:extLst>
          </p:cNvPr>
          <p:cNvSpPr>
            <a:spLocks noGrp="1"/>
          </p:cNvSpPr>
          <p:nvPr>
            <p:ph type="sldNum" sz="quarter" idx="12"/>
          </p:nvPr>
        </p:nvSpPr>
        <p:spPr/>
        <p:txBody>
          <a:bodyPr/>
          <a:lstStyle/>
          <a:p>
            <a:pPr>
              <a:defRPr/>
            </a:pPr>
            <a:fld id="{6CC9281A-217F-4492-A313-C4D4CB901DEA}" type="slidenum">
              <a:rPr lang="en-US" altLang="pl-PL" smtClean="0"/>
              <a:pPr>
                <a:defRPr/>
              </a:pPr>
              <a:t>33</a:t>
            </a:fld>
            <a:endParaRPr lang="en-US" altLang="pl-PL" dirty="0"/>
          </a:p>
        </p:txBody>
      </p:sp>
      <p:sp>
        <p:nvSpPr>
          <p:cNvPr id="17" name="Prostokąt 16">
            <a:extLst>
              <a:ext uri="{FF2B5EF4-FFF2-40B4-BE49-F238E27FC236}">
                <a16:creationId xmlns:a16="http://schemas.microsoft.com/office/drawing/2014/main" id="{CDB828CA-3BBB-4AAD-8128-3822C574C771}"/>
              </a:ext>
            </a:extLst>
          </p:cNvPr>
          <p:cNvSpPr/>
          <p:nvPr/>
        </p:nvSpPr>
        <p:spPr>
          <a:xfrm>
            <a:off x="3143672" y="1915085"/>
            <a:ext cx="9048328" cy="3458131"/>
          </a:xfrm>
          <a:prstGeom prst="rect">
            <a:avLst/>
          </a:prstGeom>
          <a:solidFill>
            <a:srgbClr val="FBBE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19" name="Prostokąt 18">
            <a:extLst>
              <a:ext uri="{FF2B5EF4-FFF2-40B4-BE49-F238E27FC236}">
                <a16:creationId xmlns:a16="http://schemas.microsoft.com/office/drawing/2014/main" id="{1B930FFC-F3E0-4F05-9875-2BA4B3CD2F3E}"/>
              </a:ext>
            </a:extLst>
          </p:cNvPr>
          <p:cNvSpPr/>
          <p:nvPr/>
        </p:nvSpPr>
        <p:spPr>
          <a:xfrm>
            <a:off x="7752184" y="2762103"/>
            <a:ext cx="4367808" cy="1747017"/>
          </a:xfrm>
          <a:prstGeom prst="rect">
            <a:avLst/>
          </a:prstGeom>
        </p:spPr>
        <p:txBody>
          <a:bodyPr wrap="square">
            <a:spAutoFit/>
          </a:bodyPr>
          <a:lstStyle/>
          <a:p>
            <a:pPr>
              <a:lnSpc>
                <a:spcPts val="3300"/>
              </a:lnSpc>
            </a:pPr>
            <a:r>
              <a:rPr lang="pl-PL" sz="2000" b="1" dirty="0">
                <a:solidFill>
                  <a:schemeClr val="bg1"/>
                </a:solidFill>
              </a:rPr>
              <a:t>STATISTICAL </a:t>
            </a:r>
            <a:r>
              <a:rPr lang="pl-PL" sz="2000" b="1" dirty="0" err="1">
                <a:solidFill>
                  <a:schemeClr val="bg1"/>
                </a:solidFill>
              </a:rPr>
              <a:t>ELEMENTS</a:t>
            </a:r>
            <a:br>
              <a:rPr lang="pl-PL" sz="2000" b="1" dirty="0">
                <a:solidFill>
                  <a:schemeClr val="bg1"/>
                </a:solidFill>
              </a:rPr>
            </a:br>
            <a:r>
              <a:rPr lang="pl-PL" sz="2000" b="1" dirty="0">
                <a:solidFill>
                  <a:schemeClr val="bg1"/>
                </a:solidFill>
              </a:rPr>
              <a:t>– </a:t>
            </a:r>
            <a:r>
              <a:rPr lang="en-GB" sz="2000" b="1" dirty="0">
                <a:solidFill>
                  <a:schemeClr val="bg1"/>
                </a:solidFill>
              </a:rPr>
              <a:t>CALCULATING AND COMPARING RESULTS, PREPARING GRAPHS, OR CONCLUDING CONCLUSIONS.</a:t>
            </a:r>
            <a:endParaRPr lang="pl-PL" sz="2000" b="1" dirty="0">
              <a:solidFill>
                <a:schemeClr val="bg1"/>
              </a:solidFill>
            </a:endParaRPr>
          </a:p>
        </p:txBody>
      </p:sp>
    </p:spTree>
    <p:extLst>
      <p:ext uri="{BB962C8B-B14F-4D97-AF65-F5344CB8AC3E}">
        <p14:creationId xmlns:p14="http://schemas.microsoft.com/office/powerpoint/2010/main" val="1038471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4"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0A370A76-D0FC-4BBA-841A-323EF17A8752}"/>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88" name="AutoShape 6"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9CC6CDB5-7A67-4770-BC35-EC6944F6813D}"/>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89" name="AutoShape 8"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3A32F8B5-FE7A-4C23-987D-76E8B94FB76A}"/>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90" name="AutoShape 12" descr="data:image/jpeg;base64,/9j/4AAQSkZJRgABAQAAAQABAAD/2wCEAAkGBhQSEBIUEhIUFRUQFQ8WFBUUFBUUFBQUFBQVFBQQFBQXHCYeFxkjGRQUHy8gIycpLCwsFR4xNTAqNSYrLCkBCQoKDgwOGg8PGiwkHBwsLCwvLCkpKSwpLCwpKSkpLCwpLCwpLCwpLCksKSwpKSwsLCwsKSwsKSwpLCwpKSksLP/AABEIALcBEwMBIgACEQEDEQH/xAAcAAABBQEBAQAAAAAAAAAAAAAEAAEDBQYCBwj/xAA9EAABAwMDAgMFBgMGBwAAAAABAAIRAwQhBRIxBkFRYXETIkKBkQcUMqGx0RXB8ENSYnKC4RYjM1ODk6L/xAAZAQACAwEAAAAAAAAAAAAAAAABBAACAwX/xAArEQACAgICAQMDAwUBAAAAAAAAAQIRAyESMQQTIkEyUWEFFHGBkaGx8UL/2gAMAwEAAhEDEQA/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alpnQwYbe0K9qyFVNcJU9dsjBVaWuaVzZyvY/GNKi9oNUlWqexVVQvCOUYyrKvDI3ownGnZBWv3A8qz0XVS50Hsh2WQeUZb2ApjhPYOcHd6Fc01JVRo2XQAyU4v2+KzF3eOIhvKexpPAlxT0vMcRSPjpmmfdoK41GEBUvI7oKpfAuASs/1FvURiHhr5LB2tQuR1EPFc/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FCDEo2jW3LPsDpyCrO3uY5WM210dCfGi4+74UdUloT29eQpngOTuLaOXkdM60K7LnEK71GdmEFolkGmQFaarIYU9GPsFJy2UOnXEuyrW6uQBhZnTaTn1TAIAOVo62m4ylU5SjRfE0tso7pxyUtEpe0qeiOr2RhHaJZtpiSPNZYcKWT8Dk8ns0F3NtDRCjs6cHKV5r1MGJCqa2tgn3SnZyhF2KxhNqqLu/rANwsje3x3FXX3qW5VHc1WbjJSudOe0zbDKOP6isuLh0ozTrl3iVzuY49lM1oCTWCSdpjbzwlEuaVUkcqxs7nPKpLd+EXTcuvgyyxs5uWKmjWUKkhSLO2molpyru3ug4LuYs8ciOZPG4E6YhJJMGRxCS6hJEBYpJJili5y4oG9YSPVHApy0FWToBl3WUuXf3Fs8I+pT950cDChcwylPInsYxLRBd2o2GF5hdXz6V3Lp2gx5L024Y+MBZvVenXVfhyuT5EZSaa+C+TDzWn0XdjrbHUxHgq66ug5xkBP090m9g94wrC50JoMlyzyRySimx/BOEdPsqRTb4KcOZEQnvhTYMvA+aGpV6ZyHj6hKN8X2NcG9pE/3OmeyHr6Ww8QiKbw7hwKb2RnKkrkvaBUvqOaGnCMLmpalpRe8NXQrgpqMXFbFpO3oN0WmVYXzQRt8UJYXIAUdeuTU8k5GuOhaXewq2sWsEgJOBKIjAQ7rjKq2ugxT+Aeo0A5Vfqt1taYRF4wzKp61YOOeAlsk0pUPePC9sy94XF8mVLa1YIhPqUvfDQVG6g9rfwn6IyaapjkIKLv5Zb1Lw4AUV3o/tGzOV1pzZb72D5qxY/sk4rlL8GHkqEo8aMV9xq0X9yJVzTvZAWgfbNdyq290fuE0o0tCGOKgqXRDSvYVtZVtwWQu6hYYKtNEvZwgp1KmbONou6lTKnttSLTyoKlo5wkKO2s3bshMxco7RlSemaqyvC4IsVsoKzpbWqZjwuv48purEcsYroK3JlF7VJPCpcrklOSqHWdda33GnJWCVlia/1PaSfBCWWque6J5We1G8JET6ovp+tNTPgFq9IBqa+AIUDAVJXuBIXLroALkZacmxyF0TtHiuDVaDGFTX2s7VTs1N9R/eEu/ISdI2WFtWzV3twWtkcLzPqvqOrv2tkei3lzXIpRBJ8lheotIuTL20d4PA4I9Up5Vykq2NeNkhgTlJX/ALKC+9s6m1znfi8Sgreq+PxfQo2lol3Uc11du0N4b2xwry06TLgPfa3yhKOKXtSLeP8AqOXJJuUaiv7v7FDZXdRrpDjjzWq0/qJxgOCkodEtH9t/8o2n0eARFTPoqSw5HuOv6j8s+GX1BY21BPC5pWZBwcIpmlOaIDgYTNpuHITkFNJcjmTcb9pZ2VjKKq2YAk9lW2+pFvKmq3ftfdByU9CUaoVknYXZ1t0+ChrtbKK9iKdOFXOaXHCrONKi0HbtHT7fcICjbpNNnIk90RXuG0mjOSgby4lsysJ8Y7raN8fKWr0DXNSm0S1owqe91tu6IEIa5vwSWzyq9+mzkFcqc5T6Orjxxj9RcM1mnxHKJaaT42nJWcuKBDIHbuptFoOBBKop5IvTLTw4mrNH/D3tMgyF27jIUtvcOPoiWkHldWEtHIkqZSVdGbVOQmHShZlhWjtqTQYR9V7WDJC3jj5FHkroz9jcFnuvCtmbOUFdVGuMrq2sy/vhNYcb6MMk12HudIwuqdqSire0ACJDF1oRUUJSk2BC1SRkJLSyhUNuH3dFlWi+GuGWjlrhhzD6FZarQd7UsJk5jmZHY+apunuuGWVd8u321fMtzsePjA8xyP2Rep9Qsrvq1rZ8hrqZaRghwaCJHqIRSaJYe+1cOQVLoUve00sySPoYJKPp9SU7mzdVDWg7TMES145BHPP5FR9M3jKVUtJgOyD65j9fyVMjpFo7NHX06I9/PfGFGbDxf+SPvTwUGSuTlj7mOY3rsFq9Osfy8oq00enSHEx3KhfdbVUazrxggGAl3KGNXWzXjOer0X91qTGYESEA7W9xycNzwsONaLn8ompqha0YyCfn3g+KUn5UmuXSN4+OlotNQ1mnknzx39fRUlXXjB2gYPP7qHUqjah3RBIyOMeSraltkBhmYJjw/dc+bnJ7Z0MUMaX5Lq11hxySCYyJ4RLteeIIGPL9FmqV4QS3bMzkGPmrS2pPZO4yHjHEKscbek2azUFtourbqAOeASR/JXdG5a4S10rJMtSXD2bHEubBO0mD5QFaW+lVmRsDiMzI2/WUxh9SDp7FMyxte3TLkua4ZCWnUKdOoXAOk9zwg6Nu+JPPhIx/m8F3UrBokkfPif5J+E6ds52SLkqiWrtcpufs+I8dwfJB3+uCnIDYK8e1LWb22vXXD3Co17/7N+5jQ3AYJywjzGVrdQ60bUptc5uHAcDO7wPgjmyOrT7EoeQsLaypljX1F1VwA7lW+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CFJK6idoSehkkkkQHzle/Z9AOxzh5A4VdR0O8tyTSec8g8H1C9uo6OHPiMd1HqmhhpAb35WlEs8Hr3F4x5dtc2ZkNJAPjhW9l9oT2uaXsIc0bTjBC9Pf0a6o2YCyeqdIgOMs+cLKadF41Z6J0V1J97tWkkEiW+HHAz5Qr0t8wsH0fQ+7UiY90mf5StfZXbap90wO5P+658kbrRzfkBpysXqlVziQF6S2xokfC71eP0ldfw2mOKbG/IJbJgcjaGdRPPNE0JvxNcTyTwAidS01rnkMB5MDkhbK9sSRAc0eUfssHq2j3NOq6q+7pMoNI71J2nG0tazPbulskKXFrRaXkcfcv8An5M/qVbYC2e+SgrSuSMZkwIP7I3rLTPZW9Os2qyp7Zwa3YSZwXSD4YH1Vf0Npdy+4DqLtjaMGrULQ5rZzsDThzj4fsln499mUv1CUc/CKtf5s3nT/Rm5jX3BLSRIaOS3/FjB4WpqUqLGgNYz3cNlonyknv5rj2v/AC2uzJnHlmFXXtzGCRBPPqr6x+2K/qONyyO5MetqRB90Qe4EgR2lUup6tWMDcQDIkds+XZGXOptYC0bXQCQR3PaVW3GrB20kN3jGJz5wUjmdalIdwR+VEHt6zpLnlzi3sJg+p8UzNT3gg4k988lGUK++BiBMng+pQV1Rg+745PolaXG0NN8nUkVeq6SKklmcxjx8CO/zQ2mMqUX72ZA/HTImAPiH94eXP0VlcXLoiDjyj5gqNuoN3gtLt428DBJPeOVrjyNKkK+R4vrRqS66a7Rq7O8pupbqUN35O0CN3cEBUd/euLy13In6ePoh23b6dcGkz3KoJePgDhz6DM481Ga9au+rsp7XUQC6MEicAE8+IBwYTSytpVs48s0sa4uL5J1+GRGhUqOhrXOz2BKuLTpu4xFN3jmAjema1Y/82q9xkbWg4xiTtHHC0dG9M8pnGoS27NoZZyjyqguyoltNu/DgIg+KyWthz3O/wyrLq6g9/sywkbc4JByPJBWQc1u4O38y1/P1W7acvTroopSXuZl3VdpR2mXx3CVzUYHVNrhtc6YB4Poe6udP0YN5Cx9Lk9DCyKi5tqLagylX6bJ/A75FT29owETUDZ4kgfJWVOg5pneCB3TscSa2hZ5aftZS6bolRjwXNwO8q8c2AfNUtfq1pqFg7GN3bHgrRlyHRBn0WmGEYtqIMkpNWwsVIAHgn9ooGUSVM2guwkkhFs69qkn2JI6ARWlsAJ8UJc09zirUthnyQjKUuUjLtlTl1Paz5KrfZhxyJlXN0MAIRtPPorLoIBqOle6BShrh5SPosfqIu6RzTDmj+4Y/Ir0dtPxUVa0B5CwyYlI0hPieRP6lqNd7wc3xBC02h9TDc2apg4IJxnE+XirvUul2VOQFktS6ILZ2Ejy7JB4pQ72hnnGfWmbq+a91NwbBndM+faO68svrq4p1Dbv37K5LWbnb2CQI2lwmAexIMH5r1bQHmpRYH/iNNu7/ADtEOPzIJ+aV303QrEbzJBDhESC3uClsuBydopNKarpnknUtlVqG3p0/dY0Oa6GwATEvgYBPlBK9F6d080remx7NjKbQAzhz4H/UqHxPMnK0Fpo9OlmnTAP953vO+RPHyQWsAhpImByqelLHE0hHHybS7ANQ1Lnj/bwVNf6pNOMe6SfWeyFvrhxKqa9Qnx9Epylux7itFho1L2rnAgOgYBmZ8QR355V0/RpIhrQRHP4SR4mfDul0Vp5c4EN90A7j/ecf2wI9fFaq7phrXYGJPl6I+gpQ2B5nGVIy4sDgmGGYEZGO2fGIUeoacXSRtkRPb6DxE8K4sGbyAQMbjnPPb9SgdSqMhzW7QQ4ulvJcZ/QAD6Ky8WHD+SfuJcij9jvDgDhoMDyAzz25wqpliabw6JaDJ9OZCsagc152iQCYH5Z8cImxBqAscIDpwRnwgHwXOnhrQ/jzv56CaF1bvIDHgkjcIE4P5HsrTT7RjGkhg9/LyIEkYE+JAVbpXTxp99wZhgPLR3A8sD6K2psI5Cd8WmuqEvJST9rsdlkSMfROykQciEfaOEzwrENaRkfMJ9YE1piTy1oyvV+qi3pNqOmJaDGecKtpaiypTa+g4EO58j5harWtBpXLPZvMjkfJZGz6Wtw9zaVWHAwWh2ZiYj0VZeM3PkuwrPGMVFlf1DfbKQnbu308yJaNwLiPkFY/8fUCNtMFxPc8DzU9XoGm7JknxJlV110GRBpgAg9zAIVv22ZK49mWTJDi3HtlU7qJpfmmakOkFzsT4wtTp2o3V37oGxn+EfzT6N0IC4OcAGjw7/NbqztGU2hrWgAJrF4vF3JlecIxqCKex6aYwCRn0VtTswOESlKcSUekYuTfZH7NKF2VyrWUGSSSRJZ22CPEFRtpwVSUr5zDzhWttqrH84P5KOLRB6wyuadNFvpArltPEIqeiURbUoUu1MWqWEgdRUFxayIhGSu2hBkMre0qtGTTjIMj9vNY49eVrarmk5zZ95rsHzLSO8L1mtSBGQqe/wCm6NX8TAksvjym1KDqhjHljFVJHVlrtOtTa9jpDxIjgj9/JR3VUPH7lVlPoj2RJt6rqc/CfeaT4x4+a5fpl6z/ALdQepYfzCwyLLFdX/BpD029P+4Pc6PukiEHbdN7njcYaOSOYRjr65Z+O0efNsO/Qqr1/rF9Ki72VpcPeQYGyA0+JP7ApF8n/wCdja/k1VlfCmdlOAwdu/zKL1CvuZHEhfL+oa5e+29q59Wm4GQBuYG+QB5+a3/Sn2wgsFO+kOHFVrZaR23NGQfMBaLBlhDbu/8ABm5QctKj0yoXFsNxjkclV5tchp/oprPqyze2W3VE/wDkAP0OUzOsLKSHXFEREH2jDPpBWUpSeqLxX2LSlpoj3j8h+64uNHGCJBHdC0utrLEXNLPGf3RB6rtyJFxSP+tv7qslGS2iy5JkVK3e0mSZPELnU6r2tHs8eKrNY6/t6TTtd7R3ZtPMnt73AXn7/tAun1HOc0bSTtZ2aOw8/VKvx5OD9P8A2NY51JOSPX9LvCWe+RPiOCjnVh9V5pof2g3EbRa73doJiPPCv9Pt9QuHbnMFIGeGmckHl0AR6J7As/FLti2WOPk5PSL6/wBUbRZuad7sgNaRM5Bnw4K84qWrqrn+wZVpE1C6CSS1xMl26Z5nvEFepad0yWiX7ZPJPvOPqVZUNHptM7Z9ePoulHxnJLmzkeTGOR0ujMaBa3bX/wDWqVaREEV2gOb5te0/qFqqVh3dk/ki9sJJ2K4qkZxio6Q7QnSCShYSUpFMiA6K4XS5hREYySeElAGfrU0JUYRwrOqEDXatyxzb6y5nfH9dlaWvULXcrN16ZQj2nsqtJkPQaV6x3BCnAC84p372d0fbdVFvJKo4fYhtXU0mhUFr1a08kKzpa1Td3Q4yIFlIUlw25Ye67DvAobAdbExCfek4SgE4gLh9u08gfRdlqdvCIUysudDpP/FTafVoVZW+z2yqfitqR/0NH6LS7V1Cq4x+xbk18mKrfY/prubZo/yue39ChT9iOnHinUHpVf8AzXoG5LchwX2D6kvuYBv2JWA7Vv8A2/7Iuj9kFg34ah9ahW2TEqjxxfwW9Wf3MvS+zWxb/Yz6vcf5o6h0faM/DbUvm0H9VcSkVZY4r4QHkk/kjtrNjMMY1v8AlaB+imKZicqxQcBMU652qAOSU0pyxL2SsAcFJOGJyAhYThKEnV2juEJW1hje6KTZWwzamc8Dkqmra4T+EfMoJ9w53JV1D7kL12psHdOqH2aSPBALU05UFW0JVuKITmmEOaLGbrWB8FX3NoR2WxNEKCtYg9keSIYK4poCsxbe80IHhUV7oRHCsEzD+cFJuoVG8OKMubEjsq6rQUIH0eqajfNWVv11HMrKvYoXMRsFI9Ct+uGHkqxo9WsPxBeUOaucjglTQKPZafUjD8QU7NbYe4XiguHjhzvqpG6pVHxlCoko9tbqrfEKQai3xXibNerD4lMzqasO6HCJNntAvG+Kf7y3xXjbOrq3ipmdY1v6KnCJNnr4uB4p/bheSt6yrKUdY1v6KnBEtnqwrBL24XlX/FtYqRnU9bxCHpols9R+8BL7yPFeZfx+sfiS/i1Y/EpwRLZ6Wb1vio3amwdwvNze1T8ZSD3Hkn6qcIk2egVNfpj4ghKnVbO2VjBTKlZTVuCIaV/VBPAQj9bqO7wq5jERTYjVAo7dXc7kldMYpG0FMyijQThjETSoLujRRlOioCyEUUkXsSQBZP7ZO2omSVWkFEoKkATJLJlhyxQVbYFJJBNgKm+0VrlmNR0KJTpLdbIihuLEhA1KKSSJCE01w5iZJQhyWLn2aSShDn2aQppJKEOhRUjbdJJQhPTtCiqVgUklCBlPTlOzTkklCthDLFEMskkkUQ7Fmn+6JJKEH+7KRtukkoyBFO3RNO2TpIogVTtkU22CSSDAdtpwpQkkhYRQkkkoQ//Z">
            <a:extLst>
              <a:ext uri="{FF2B5EF4-FFF2-40B4-BE49-F238E27FC236}">
                <a16:creationId xmlns:a16="http://schemas.microsoft.com/office/drawing/2014/main" id="{2F02C3D4-7F99-4E56-B74F-88BFE67066BC}"/>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8" name="Tytuł 1">
            <a:extLst>
              <a:ext uri="{FF2B5EF4-FFF2-40B4-BE49-F238E27FC236}">
                <a16:creationId xmlns:a16="http://schemas.microsoft.com/office/drawing/2014/main" id="{6F48CED7-5A81-47CC-9D08-80A10DC8B0C9}"/>
              </a:ext>
            </a:extLst>
          </p:cNvPr>
          <p:cNvSpPr txBox="1">
            <a:spLocks/>
          </p:cNvSpPr>
          <p:nvPr/>
        </p:nvSpPr>
        <p:spPr bwMode="auto">
          <a:xfrm>
            <a:off x="1270273" y="188913"/>
            <a:ext cx="99382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800" b="1" dirty="0">
                <a:solidFill>
                  <a:schemeClr val="tx1">
                    <a:lumMod val="75000"/>
                    <a:lumOff val="25000"/>
                  </a:schemeClr>
                </a:solidFill>
              </a:rPr>
              <a:t>ANALYSIS OF DATA</a:t>
            </a:r>
          </a:p>
        </p:txBody>
      </p:sp>
      <p:sp>
        <p:nvSpPr>
          <p:cNvPr id="2" name="Symbol zastępczy numeru slajdu 1">
            <a:extLst>
              <a:ext uri="{FF2B5EF4-FFF2-40B4-BE49-F238E27FC236}">
                <a16:creationId xmlns:a16="http://schemas.microsoft.com/office/drawing/2014/main" id="{462E78F5-D282-4666-83D7-2C8E035EFE77}"/>
              </a:ext>
            </a:extLst>
          </p:cNvPr>
          <p:cNvSpPr>
            <a:spLocks noGrp="1"/>
          </p:cNvSpPr>
          <p:nvPr>
            <p:ph type="sldNum" sz="quarter" idx="12"/>
          </p:nvPr>
        </p:nvSpPr>
        <p:spPr/>
        <p:txBody>
          <a:bodyPr/>
          <a:lstStyle/>
          <a:p>
            <a:pPr>
              <a:defRPr/>
            </a:pPr>
            <a:fld id="{6CC9281A-217F-4492-A313-C4D4CB901DEA}" type="slidenum">
              <a:rPr lang="en-US" altLang="pl-PL" smtClean="0"/>
              <a:pPr>
                <a:defRPr/>
              </a:pPr>
              <a:t>34</a:t>
            </a:fld>
            <a:endParaRPr lang="en-US" altLang="pl-PL"/>
          </a:p>
        </p:txBody>
      </p:sp>
      <p:sp>
        <p:nvSpPr>
          <p:cNvPr id="20" name="Podtytuł 2">
            <a:extLst>
              <a:ext uri="{FF2B5EF4-FFF2-40B4-BE49-F238E27FC236}">
                <a16:creationId xmlns:a16="http://schemas.microsoft.com/office/drawing/2014/main" id="{217A5AF2-2A5B-44F3-9895-F01CEECCE8EE}"/>
              </a:ext>
            </a:extLst>
          </p:cNvPr>
          <p:cNvSpPr>
            <a:spLocks noGrp="1"/>
          </p:cNvSpPr>
          <p:nvPr>
            <p:ph idx="1"/>
          </p:nvPr>
        </p:nvSpPr>
        <p:spPr>
          <a:xfrm>
            <a:off x="3647708" y="2636912"/>
            <a:ext cx="7056804" cy="3173235"/>
          </a:xfrm>
        </p:spPr>
        <p:txBody>
          <a:bodyPr rtlCol="0">
            <a:noAutofit/>
          </a:bodyPr>
          <a:lstStyle/>
          <a:p>
            <a:pPr>
              <a:lnSpc>
                <a:spcPts val="2600"/>
              </a:lnSpc>
              <a:buClr>
                <a:schemeClr val="bg1"/>
              </a:buClr>
              <a:buBlip>
                <a:blip r:embed="rId2"/>
              </a:buBlip>
            </a:pPr>
            <a:r>
              <a:rPr lang="en-GB" sz="2000" dirty="0">
                <a:solidFill>
                  <a:schemeClr val="tx1">
                    <a:lumMod val="75000"/>
                    <a:lumOff val="25000"/>
                  </a:schemeClr>
                </a:solidFill>
              </a:rPr>
              <a:t>the need for proposed training topics,</a:t>
            </a:r>
          </a:p>
          <a:p>
            <a:pPr>
              <a:lnSpc>
                <a:spcPts val="2600"/>
              </a:lnSpc>
              <a:buClr>
                <a:schemeClr val="bg1"/>
              </a:buClr>
              <a:buBlip>
                <a:blip r:embed="rId2"/>
              </a:buBlip>
            </a:pPr>
            <a:r>
              <a:rPr lang="en-GB" sz="2000" dirty="0">
                <a:solidFill>
                  <a:schemeClr val="tx1">
                    <a:lumMod val="75000"/>
                    <a:lumOff val="25000"/>
                  </a:schemeClr>
                </a:solidFill>
              </a:rPr>
              <a:t>length of courses,</a:t>
            </a:r>
          </a:p>
          <a:p>
            <a:pPr>
              <a:lnSpc>
                <a:spcPts val="2600"/>
              </a:lnSpc>
              <a:buClr>
                <a:schemeClr val="bg1"/>
              </a:buClr>
              <a:buBlip>
                <a:blip r:embed="rId2"/>
              </a:buBlip>
            </a:pPr>
            <a:r>
              <a:rPr lang="en-GB" sz="2000" dirty="0">
                <a:solidFill>
                  <a:schemeClr val="tx1">
                    <a:lumMod val="75000"/>
                    <a:lumOff val="25000"/>
                  </a:schemeClr>
                </a:solidFill>
              </a:rPr>
              <a:t>forms of classes,</a:t>
            </a:r>
          </a:p>
          <a:p>
            <a:pPr>
              <a:lnSpc>
                <a:spcPts val="2600"/>
              </a:lnSpc>
              <a:buClr>
                <a:schemeClr val="bg1"/>
              </a:buClr>
              <a:buBlip>
                <a:blip r:embed="rId2"/>
              </a:buBlip>
            </a:pPr>
            <a:r>
              <a:rPr lang="en-GB" sz="2000" dirty="0">
                <a:solidFill>
                  <a:schemeClr val="tx1">
                    <a:lumMod val="75000"/>
                    <a:lumOff val="25000"/>
                  </a:schemeClr>
                </a:solidFill>
              </a:rPr>
              <a:t>necessary conditions, equipment and materials,</a:t>
            </a:r>
          </a:p>
          <a:p>
            <a:pPr>
              <a:lnSpc>
                <a:spcPts val="2600"/>
              </a:lnSpc>
              <a:buClr>
                <a:schemeClr val="bg1"/>
              </a:buClr>
              <a:buBlip>
                <a:blip r:embed="rId2"/>
              </a:buBlip>
            </a:pPr>
            <a:r>
              <a:rPr lang="en-GB" sz="2000" dirty="0">
                <a:solidFill>
                  <a:schemeClr val="tx1">
                    <a:lumMod val="75000"/>
                    <a:lumOff val="25000"/>
                  </a:schemeClr>
                </a:solidFill>
              </a:rPr>
              <a:t>the amount of costs,</a:t>
            </a:r>
          </a:p>
          <a:p>
            <a:pPr>
              <a:lnSpc>
                <a:spcPts val="2600"/>
              </a:lnSpc>
              <a:buClr>
                <a:schemeClr val="bg1"/>
              </a:buClr>
              <a:buBlip>
                <a:blip r:embed="rId2"/>
              </a:buBlip>
            </a:pPr>
            <a:r>
              <a:rPr lang="en-GB" sz="2000" dirty="0">
                <a:solidFill>
                  <a:schemeClr val="tx1">
                    <a:lumMod val="75000"/>
                    <a:lumOff val="25000"/>
                  </a:schemeClr>
                </a:solidFill>
              </a:rPr>
              <a:t>kind of participants,</a:t>
            </a:r>
          </a:p>
          <a:p>
            <a:pPr>
              <a:lnSpc>
                <a:spcPts val="2600"/>
              </a:lnSpc>
              <a:buClr>
                <a:schemeClr val="bg1"/>
              </a:buClr>
              <a:buBlip>
                <a:blip r:embed="rId2"/>
              </a:buBlip>
            </a:pPr>
            <a:r>
              <a:rPr lang="en-GB" sz="2000" dirty="0">
                <a:solidFill>
                  <a:schemeClr val="tx1">
                    <a:lumMod val="75000"/>
                    <a:lumOff val="25000"/>
                  </a:schemeClr>
                </a:solidFill>
              </a:rPr>
              <a:t>the number and size of groups,</a:t>
            </a:r>
          </a:p>
          <a:p>
            <a:pPr>
              <a:lnSpc>
                <a:spcPts val="2600"/>
              </a:lnSpc>
              <a:buClr>
                <a:schemeClr val="bg1"/>
              </a:buClr>
              <a:buBlip>
                <a:blip r:embed="rId2"/>
              </a:buBlip>
            </a:pPr>
            <a:r>
              <a:rPr lang="en-GB" sz="2000" dirty="0">
                <a:solidFill>
                  <a:schemeClr val="tx1">
                    <a:lumMod val="75000"/>
                    <a:lumOff val="25000"/>
                  </a:schemeClr>
                </a:solidFill>
              </a:rPr>
              <a:t>leading staff.</a:t>
            </a:r>
            <a:endParaRPr lang="pl-PL" sz="2000" dirty="0">
              <a:solidFill>
                <a:schemeClr val="tx1">
                  <a:lumMod val="75000"/>
                  <a:lumOff val="25000"/>
                </a:schemeClr>
              </a:solidFill>
            </a:endParaRPr>
          </a:p>
        </p:txBody>
      </p:sp>
      <p:pic>
        <p:nvPicPr>
          <p:cNvPr id="21" name="Obraz 20">
            <a:extLst>
              <a:ext uri="{FF2B5EF4-FFF2-40B4-BE49-F238E27FC236}">
                <a16:creationId xmlns:a16="http://schemas.microsoft.com/office/drawing/2014/main" id="{857959C7-E2F0-4AC0-9B42-5107A593F637}"/>
              </a:ext>
            </a:extLst>
          </p:cNvPr>
          <p:cNvPicPr>
            <a:picLocks noChangeAspect="1"/>
          </p:cNvPicPr>
          <p:nvPr/>
        </p:nvPicPr>
        <p:blipFill>
          <a:blip r:embed="rId3"/>
          <a:stretch>
            <a:fillRect/>
          </a:stretch>
        </p:blipFill>
        <p:spPr>
          <a:xfrm flipH="1">
            <a:off x="3143672" y="2529136"/>
            <a:ext cx="144016" cy="3348136"/>
          </a:xfrm>
          <a:prstGeom prst="rect">
            <a:avLst/>
          </a:prstGeom>
        </p:spPr>
      </p:pic>
      <p:sp>
        <p:nvSpPr>
          <p:cNvPr id="32" name="Tytuł 1">
            <a:extLst>
              <a:ext uri="{FF2B5EF4-FFF2-40B4-BE49-F238E27FC236}">
                <a16:creationId xmlns:a16="http://schemas.microsoft.com/office/drawing/2014/main" id="{EC962E6A-CC70-4306-98E2-10EE78FE46BE}"/>
              </a:ext>
            </a:extLst>
          </p:cNvPr>
          <p:cNvSpPr>
            <a:spLocks noGrp="1"/>
          </p:cNvSpPr>
          <p:nvPr>
            <p:ph type="title"/>
          </p:nvPr>
        </p:nvSpPr>
        <p:spPr>
          <a:xfrm>
            <a:off x="1919536" y="1268760"/>
            <a:ext cx="8784976" cy="861646"/>
          </a:xfrm>
        </p:spPr>
        <p:txBody>
          <a:bodyPr/>
          <a:lstStyle/>
          <a:p>
            <a:pPr marL="0" indent="0" algn="l">
              <a:buNone/>
            </a:pPr>
            <a:r>
              <a:rPr lang="en-GB" sz="2000" b="1" dirty="0">
                <a:solidFill>
                  <a:srgbClr val="FFCA08"/>
                </a:solidFill>
              </a:rPr>
              <a:t>CONCLUSIONS FROM ANALYSIS MAY APPLY TO:</a:t>
            </a:r>
            <a:endParaRPr lang="pl-PL" sz="2000" b="1" dirty="0">
              <a:solidFill>
                <a:srgbClr val="FFCA08"/>
              </a:solidFill>
            </a:endParaRPr>
          </a:p>
        </p:txBody>
      </p:sp>
    </p:spTree>
    <p:extLst>
      <p:ext uri="{BB962C8B-B14F-4D97-AF65-F5344CB8AC3E}">
        <p14:creationId xmlns:p14="http://schemas.microsoft.com/office/powerpoint/2010/main" val="1247718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iuro Domowe, Stacja Robocza, UrzÄd, Biznesu, Notatnik">
            <a:extLst>
              <a:ext uri="{FF2B5EF4-FFF2-40B4-BE49-F238E27FC236}">
                <a16:creationId xmlns:a16="http://schemas.microsoft.com/office/drawing/2014/main" id="{D2D64990-1ACE-4515-8CC0-3A5F6F59C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9127"/>
            <a:ext cx="5958650" cy="3968748"/>
          </a:xfrm>
          <a:prstGeom prst="rect">
            <a:avLst/>
          </a:prstGeom>
          <a:noFill/>
          <a:extLst>
            <a:ext uri="{909E8E84-426E-40DD-AFC4-6F175D3DCCD1}">
              <a14:hiddenFill xmlns:a14="http://schemas.microsoft.com/office/drawing/2010/main">
                <a:solidFill>
                  <a:srgbClr val="FFFFFF"/>
                </a:solidFill>
              </a14:hiddenFill>
            </a:ext>
          </a:extLst>
        </p:spPr>
      </p:pic>
      <p:sp>
        <p:nvSpPr>
          <p:cNvPr id="16387" name="AutoShape 4"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0A370A76-D0FC-4BBA-841A-323EF17A8752}"/>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88" name="AutoShape 6"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9CC6CDB5-7A67-4770-BC35-EC6944F6813D}"/>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89" name="AutoShape 8"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3A32F8B5-FE7A-4C23-987D-76E8B94FB76A}"/>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90" name="AutoShape 12" descr="data:image/jpeg;base64,/9j/4AAQSkZJRgABAQAAAQABAAD/2wCEAAkGBhQSEBIUEhIUFRUQFQ8WFBUUFBUUFBQUFBQVFBQQFBQXHCYeFxkjGRQUHy8gIycpLCwsFR4xNTAqNSYrLCkBCQoKDgwOGg8PGiwkHBwsLCwvLCkpKSwpLCwpKSkpLCwpLCwpLCwpLCksKSwpKSwsLCwsKSwsKSwpLCwpKSksLP/AABEIALcBEwMBIgACEQEDEQH/xAAcAAABBQEBAQAAAAAAAAAAAAAEAAEDBQYCBwj/xAA9EAABAwMDAgMFBgMGBwAAAAABAAIRAwQhBRIxBkFRYXETIkKBkQcUMqGx0RXB8ENSYnKC4RYjM1ODk6L/xAAZAQACAwEAAAAAAAAAAAAAAAABBAACAwX/xAArEQACAgICAQMDAwUBAAAAAAAAAQIRAyESMQQTIkEyUWEFFHGBkaGx8UL/2gAMAwEAAhEDEQA/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alpnQwYbe0K9qyFVNcJU9dsjBVaWuaVzZyvY/GNKi9oNUlWqexVVQvCOUYyrKvDI3ownGnZBWv3A8qz0XVS50Hsh2WQeUZb2ApjhPYOcHd6Fc01JVRo2XQAyU4v2+KzF3eOIhvKexpPAlxT0vMcRSPjpmmfdoK41GEBUvI7oKpfAuASs/1FvURiHhr5LB2tQuR1EPFc/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FCDEo2jW3LPsDpyCrO3uY5WM210dCfGi4+74UdUloT29eQpngOTuLaOXkdM60K7LnEK71GdmEFolkGmQFaarIYU9GPsFJy2UOnXEuyrW6uQBhZnTaTn1TAIAOVo62m4ylU5SjRfE0tso7pxyUtEpe0qeiOr2RhHaJZtpiSPNZYcKWT8Dk8ns0F3NtDRCjs6cHKV5r1MGJCqa2tgn3SnZyhF2KxhNqqLu/rANwsje3x3FXX3qW5VHc1WbjJSudOe0zbDKOP6isuLh0ozTrl3iVzuY49lM1oCTWCSdpjbzwlEuaVUkcqxs7nPKpLd+EXTcuvgyyxs5uWKmjWUKkhSLO2molpyru3ug4LuYs8ciOZPG4E6YhJJMGRxCS6hJEBYpJJili5y4oG9YSPVHApy0FWToBl3WUuXf3Fs8I+pT950cDChcwylPInsYxLRBd2o2GF5hdXz6V3Lp2gx5L024Y+MBZvVenXVfhyuT5EZSaa+C+TDzWn0XdjrbHUxHgq66ug5xkBP090m9g94wrC50JoMlyzyRySimx/BOEdPsqRTb4KcOZEQnvhTYMvA+aGpV6ZyHj6hKN8X2NcG9pE/3OmeyHr6Ww8QiKbw7hwKb2RnKkrkvaBUvqOaGnCMLmpalpRe8NXQrgpqMXFbFpO3oN0WmVYXzQRt8UJYXIAUdeuTU8k5GuOhaXewq2sWsEgJOBKIjAQ7rjKq2ugxT+Aeo0A5Vfqt1taYRF4wzKp61YOOeAlsk0pUPePC9sy94XF8mVLa1YIhPqUvfDQVG6g9rfwn6IyaapjkIKLv5Zb1Lw4AUV3o/tGzOV1pzZb72D5qxY/sk4rlL8GHkqEo8aMV9xq0X9yJVzTvZAWgfbNdyq290fuE0o0tCGOKgqXRDSvYVtZVtwWQu6hYYKtNEvZwgp1KmbONou6lTKnttSLTyoKlo5wkKO2s3bshMxco7RlSemaqyvC4IsVsoKzpbWqZjwuv48purEcsYroK3JlF7VJPCpcrklOSqHWdda33GnJWCVlia/1PaSfBCWWque6J5We1G8JET6ovp+tNTPgFq9IBqa+AIUDAVJXuBIXLroALkZacmxyF0TtHiuDVaDGFTX2s7VTs1N9R/eEu/ISdI2WFtWzV3twWtkcLzPqvqOrv2tkei3lzXIpRBJ8lheotIuTL20d4PA4I9Up5Vykq2NeNkhgTlJX/ALKC+9s6m1znfi8Sgreq+PxfQo2lol3Uc11du0N4b2xwry06TLgPfa3yhKOKXtSLeP8AqOXJJuUaiv7v7FDZXdRrpDjjzWq0/qJxgOCkodEtH9t/8o2n0eARFTPoqSw5HuOv6j8s+GX1BY21BPC5pWZBwcIpmlOaIDgYTNpuHITkFNJcjmTcb9pZ2VjKKq2YAk9lW2+pFvKmq3ftfdByU9CUaoVknYXZ1t0+ChrtbKK9iKdOFXOaXHCrONKi0HbtHT7fcICjbpNNnIk90RXuG0mjOSgby4lsysJ8Y7raN8fKWr0DXNSm0S1owqe91tu6IEIa5vwSWzyq9+mzkFcqc5T6Orjxxj9RcM1mnxHKJaaT42nJWcuKBDIHbuptFoOBBKop5IvTLTw4mrNH/D3tMgyF27jIUtvcOPoiWkHldWEtHIkqZSVdGbVOQmHShZlhWjtqTQYR9V7WDJC3jj5FHkroz9jcFnuvCtmbOUFdVGuMrq2sy/vhNYcb6MMk12HudIwuqdqSire0ACJDF1oRUUJSk2BC1SRkJLSyhUNuH3dFlWi+GuGWjlrhhzD6FZarQd7UsJk5jmZHY+apunuuGWVd8u321fMtzsePjA8xyP2Rep9Qsrvq1rZ8hrqZaRghwaCJHqIRSaJYe+1cOQVLoUve00sySPoYJKPp9SU7mzdVDWg7TMES145BHPP5FR9M3jKVUtJgOyD65j9fyVMjpFo7NHX06I9/PfGFGbDxf+SPvTwUGSuTlj7mOY3rsFq9Osfy8oq00enSHEx3KhfdbVUazrxggGAl3KGNXWzXjOer0X91qTGYESEA7W9xycNzwsONaLn8ompqha0YyCfn3g+KUn5UmuXSN4+OlotNQ1mnknzx39fRUlXXjB2gYPP7qHUqjah3RBIyOMeSraltkBhmYJjw/dc+bnJ7Z0MUMaX5Lq11hxySCYyJ4RLteeIIGPL9FmqV4QS3bMzkGPmrS2pPZO4yHjHEKscbek2azUFtourbqAOeASR/JXdG5a4S10rJMtSXD2bHEubBO0mD5QFaW+lVmRsDiMzI2/WUxh9SDp7FMyxte3TLkua4ZCWnUKdOoXAOk9zwg6Nu+JPPhIx/m8F3UrBokkfPif5J+E6ds52SLkqiWrtcpufs+I8dwfJB3+uCnIDYK8e1LWb22vXXD3Co17/7N+5jQ3AYJywjzGVrdQ60bUptc5uHAcDO7wPgjmyOrT7EoeQsLaypljX1F1VwA7lW+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CFJK6idoSehkkkkQHzle/Z9AOxzh5A4VdR0O8tyTSec8g8H1C9uo6OHPiMd1HqmhhpAb35WlEs8Hr3F4x5dtc2ZkNJAPjhW9l9oT2uaXsIc0bTjBC9Pf0a6o2YCyeqdIgOMs+cLKadF41Z6J0V1J97tWkkEiW+HHAz5Qr0t8wsH0fQ+7UiY90mf5StfZXbap90wO5P+658kbrRzfkBpysXqlVziQF6S2xokfC71eP0ldfw2mOKbG/IJbJgcjaGdRPPNE0JvxNcTyTwAidS01rnkMB5MDkhbK9sSRAc0eUfssHq2j3NOq6q+7pMoNI71J2nG0tazPbulskKXFrRaXkcfcv8An5M/qVbYC2e+SgrSuSMZkwIP7I3rLTPZW9Os2qyp7Zwa3YSZwXSD4YH1Vf0Npdy+4DqLtjaMGrULQ5rZzsDThzj4fsln499mUv1CUc/CKtf5s3nT/Rm5jX3BLSRIaOS3/FjB4WpqUqLGgNYz3cNlonyknv5rj2v/AC2uzJnHlmFXXtzGCRBPPqr6x+2K/qONyyO5MetqRB90Qe4EgR2lUup6tWMDcQDIkds+XZGXOptYC0bXQCQR3PaVW3GrB20kN3jGJz5wUjmdalIdwR+VEHt6zpLnlzi3sJg+p8UzNT3gg4k988lGUK++BiBMng+pQV1Rg+745PolaXG0NN8nUkVeq6SKklmcxjx8CO/zQ2mMqUX72ZA/HTImAPiH94eXP0VlcXLoiDjyj5gqNuoN3gtLt428DBJPeOVrjyNKkK+R4vrRqS66a7Rq7O8pupbqUN35O0CN3cEBUd/euLy13In6ePoh23b6dcGkz3KoJePgDhz6DM481Ga9au+rsp7XUQC6MEicAE8+IBwYTSytpVs48s0sa4uL5J1+GRGhUqOhrXOz2BKuLTpu4xFN3jmAjema1Y/82q9xkbWg4xiTtHHC0dG9M8pnGoS27NoZZyjyqguyoltNu/DgIg+KyWthz3O/wyrLq6g9/sywkbc4JByPJBWQc1u4O38y1/P1W7acvTroopSXuZl3VdpR2mXx3CVzUYHVNrhtc6YB4Poe6udP0YN5Cx9Lk9DCyKi5tqLagylX6bJ/A75FT29owETUDZ4kgfJWVOg5pneCB3TscSa2hZ5aftZS6bolRjwXNwO8q8c2AfNUtfq1pqFg7GN3bHgrRlyHRBn0WmGEYtqIMkpNWwsVIAHgn9ooGUSVM2guwkkhFs69qkn2JI6ARWlsAJ8UJc09zirUthnyQjKUuUjLtlTl1Paz5KrfZhxyJlXN0MAIRtPPorLoIBqOle6BShrh5SPosfqIu6RzTDmj+4Y/Ir0dtPxUVa0B5CwyYlI0hPieRP6lqNd7wc3xBC02h9TDc2apg4IJxnE+XirvUul2VOQFktS6ILZ2Ejy7JB4pQ72hnnGfWmbq+a91NwbBndM+faO68svrq4p1Dbv37K5LWbnb2CQI2lwmAexIMH5r1bQHmpRYH/iNNu7/ADtEOPzIJ+aV303QrEbzJBDhESC3uClsuBydopNKarpnknUtlVqG3p0/dY0Oa6GwATEvgYBPlBK9F6d080remx7NjKbQAzhz4H/UqHxPMnK0Fpo9OlmnTAP953vO+RPHyQWsAhpImByqelLHE0hHHybS7ANQ1Lnj/bwVNf6pNOMe6SfWeyFvrhxKqa9Qnx9Epylux7itFho1L2rnAgOgYBmZ8QR355V0/RpIhrQRHP4SR4mfDul0Vp5c4EN90A7j/ecf2wI9fFaq7phrXYGJPl6I+gpQ2B5nGVIy4sDgmGGYEZGO2fGIUeoacXSRtkRPb6DxE8K4sGbyAQMbjnPPb9SgdSqMhzW7QQ4ulvJcZ/QAD6Ky8WHD+SfuJcij9jvDgDhoMDyAzz25wqpliabw6JaDJ9OZCsagc152iQCYH5Z8cImxBqAscIDpwRnwgHwXOnhrQ/jzv56CaF1bvIDHgkjcIE4P5HsrTT7RjGkhg9/LyIEkYE+JAVbpXTxp99wZhgPLR3A8sD6K2psI5Cd8WmuqEvJST9rsdlkSMfROykQciEfaOEzwrENaRkfMJ9YE1piTy1oyvV+qi3pNqOmJaDGecKtpaiypTa+g4EO58j5harWtBpXLPZvMjkfJZGz6Wtw9zaVWHAwWh2ZiYj0VZeM3PkuwrPGMVFlf1DfbKQnbu308yJaNwLiPkFY/8fUCNtMFxPc8DzU9XoGm7JknxJlV110GRBpgAg9zAIVv22ZK49mWTJDi3HtlU7qJpfmmakOkFzsT4wtTp2o3V37oGxn+EfzT6N0IC4OcAGjw7/NbqztGU2hrWgAJrF4vF3JlecIxqCKex6aYwCRn0VtTswOESlKcSUekYuTfZH7NKF2VyrWUGSSSRJZ22CPEFRtpwVSUr5zDzhWttqrH84P5KOLRB6wyuadNFvpArltPEIqeiURbUoUu1MWqWEgdRUFxayIhGSu2hBkMre0qtGTTjIMj9vNY49eVrarmk5zZ95rsHzLSO8L1mtSBGQqe/wCm6NX8TAksvjym1KDqhjHljFVJHVlrtOtTa9jpDxIjgj9/JR3VUPH7lVlPoj2RJt6rqc/CfeaT4x4+a5fpl6z/ALdQepYfzCwyLLFdX/BpD029P+4Pc6PukiEHbdN7njcYaOSOYRjr65Z+O0efNsO/Qqr1/rF9Ki72VpcPeQYGyA0+JP7ApF8n/wCdja/k1VlfCmdlOAwdu/zKL1CvuZHEhfL+oa5e+29q59Wm4GQBuYG+QB5+a3/Sn2wgsFO+kOHFVrZaR23NGQfMBaLBlhDbu/8ABm5QctKj0yoXFsNxjkclV5tchp/oprPqyze2W3VE/wDkAP0OUzOsLKSHXFEREH2jDPpBWUpSeqLxX2LSlpoj3j8h+64uNHGCJBHdC0utrLEXNLPGf3RB6rtyJFxSP+tv7qslGS2iy5JkVK3e0mSZPELnU6r2tHs8eKrNY6/t6TTtd7R3ZtPMnt73AXn7/tAun1HOc0bSTtZ2aOw8/VKvx5OD9P8A2NY51JOSPX9LvCWe+RPiOCjnVh9V5pof2g3EbRa73doJiPPCv9Pt9QuHbnMFIGeGmckHl0AR6J7As/FLti2WOPk5PSL6/wBUbRZuad7sgNaRM5Bnw4K84qWrqrn+wZVpE1C6CSS1xMl26Z5nvEFepad0yWiX7ZPJPvOPqVZUNHptM7Z9ePoulHxnJLmzkeTGOR0ujMaBa3bX/wDWqVaREEV2gOb5te0/qFqqVh3dk/ki9sJJ2K4qkZxio6Q7QnSCShYSUpFMiA6K4XS5hREYySeElAGfrU0JUYRwrOqEDXatyxzb6y5nfH9dlaWvULXcrN16ZQj2nsqtJkPQaV6x3BCnAC84p372d0fbdVFvJKo4fYhtXU0mhUFr1a08kKzpa1Td3Q4yIFlIUlw25Ye67DvAobAdbExCfek4SgE4gLh9u08gfRdlqdvCIUysudDpP/FTafVoVZW+z2yqfitqR/0NH6LS7V1Cq4x+xbk18mKrfY/prubZo/yue39ChT9iOnHinUHpVf8AzXoG5LchwX2D6kvuYBv2JWA7Vv8A2/7Iuj9kFg34ah9ahW2TEqjxxfwW9Wf3MvS+zWxb/Yz6vcf5o6h0faM/DbUvm0H9VcSkVZY4r4QHkk/kjtrNjMMY1v8AlaB+imKZicqxQcBMU652qAOSU0pyxL2SsAcFJOGJyAhYThKEnV2juEJW1hje6KTZWwzamc8Dkqmra4T+EfMoJ9w53JV1D7kL12psHdOqH2aSPBALU05UFW0JVuKITmmEOaLGbrWB8FX3NoR2WxNEKCtYg9keSIYK4poCsxbe80IHhUV7oRHCsEzD+cFJuoVG8OKMubEjsq6rQUIH0eqajfNWVv11HMrKvYoXMRsFI9Ct+uGHkqxo9WsPxBeUOaucjglTQKPZafUjD8QU7NbYe4XiguHjhzvqpG6pVHxlCoko9tbqrfEKQai3xXibNerD4lMzqasO6HCJNntAvG+Kf7y3xXjbOrq3ipmdY1v6KnCJNnr4uB4p/bheSt6yrKUdY1v6KnBEtnqwrBL24XlX/FtYqRnU9bxCHpols9R+8BL7yPFeZfx+sfiS/i1Y/EpwRLZ6Wb1vio3amwdwvNze1T8ZSD3Hkn6qcIk2egVNfpj4ghKnVbO2VjBTKlZTVuCIaV/VBPAQj9bqO7wq5jERTYjVAo7dXc7kldMYpG0FMyijQThjETSoLujRRlOioCyEUUkXsSQBZP7ZO2omSVWkFEoKkATJLJlhyxQVbYFJJBNgKm+0VrlmNR0KJTpLdbIihuLEhA1KKSSJCE01w5iZJQhyWLn2aSShDn2aQppJKEOhRUjbdJJQhPTtCiqVgUklCBlPTlOzTkklCthDLFEMskkkUQ7Fmn+6JJKEH+7KRtukkoyBFO3RNO2TpIogVTtkU22CSSDAdtpwpQkkhYRQkkkoQ//Z">
            <a:extLst>
              <a:ext uri="{FF2B5EF4-FFF2-40B4-BE49-F238E27FC236}">
                <a16:creationId xmlns:a16="http://schemas.microsoft.com/office/drawing/2014/main" id="{2F02C3D4-7F99-4E56-B74F-88BFE67066BC}"/>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8" name="Tytuł 1">
            <a:extLst>
              <a:ext uri="{FF2B5EF4-FFF2-40B4-BE49-F238E27FC236}">
                <a16:creationId xmlns:a16="http://schemas.microsoft.com/office/drawing/2014/main" id="{6F48CED7-5A81-47CC-9D08-80A10DC8B0C9}"/>
              </a:ext>
            </a:extLst>
          </p:cNvPr>
          <p:cNvSpPr txBox="1">
            <a:spLocks/>
          </p:cNvSpPr>
          <p:nvPr/>
        </p:nvSpPr>
        <p:spPr bwMode="auto">
          <a:xfrm>
            <a:off x="1270273" y="188913"/>
            <a:ext cx="99382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800" b="1" dirty="0">
                <a:solidFill>
                  <a:schemeClr val="tx1">
                    <a:lumMod val="75000"/>
                    <a:lumOff val="25000"/>
                  </a:schemeClr>
                </a:solidFill>
              </a:rPr>
              <a:t>ANALYSIS OF DATA</a:t>
            </a:r>
          </a:p>
        </p:txBody>
      </p:sp>
      <p:sp>
        <p:nvSpPr>
          <p:cNvPr id="2" name="Symbol zastępczy numeru slajdu 1">
            <a:extLst>
              <a:ext uri="{FF2B5EF4-FFF2-40B4-BE49-F238E27FC236}">
                <a16:creationId xmlns:a16="http://schemas.microsoft.com/office/drawing/2014/main" id="{462E78F5-D282-4666-83D7-2C8E035EFE77}"/>
              </a:ext>
            </a:extLst>
          </p:cNvPr>
          <p:cNvSpPr>
            <a:spLocks noGrp="1"/>
          </p:cNvSpPr>
          <p:nvPr>
            <p:ph type="sldNum" sz="quarter" idx="12"/>
          </p:nvPr>
        </p:nvSpPr>
        <p:spPr/>
        <p:txBody>
          <a:bodyPr/>
          <a:lstStyle/>
          <a:p>
            <a:pPr>
              <a:defRPr/>
            </a:pPr>
            <a:fld id="{6CC9281A-217F-4492-A313-C4D4CB901DEA}" type="slidenum">
              <a:rPr lang="en-US" altLang="pl-PL" smtClean="0"/>
              <a:pPr>
                <a:defRPr/>
              </a:pPr>
              <a:t>35</a:t>
            </a:fld>
            <a:endParaRPr lang="en-US" altLang="pl-PL"/>
          </a:p>
        </p:txBody>
      </p:sp>
      <p:pic>
        <p:nvPicPr>
          <p:cNvPr id="12" name="Obraz 11">
            <a:extLst>
              <a:ext uri="{FF2B5EF4-FFF2-40B4-BE49-F238E27FC236}">
                <a16:creationId xmlns:a16="http://schemas.microsoft.com/office/drawing/2014/main" id="{054E099B-F506-4332-8383-E08C9354D329}"/>
              </a:ext>
            </a:extLst>
          </p:cNvPr>
          <p:cNvPicPr>
            <a:picLocks noChangeAspect="1"/>
          </p:cNvPicPr>
          <p:nvPr/>
        </p:nvPicPr>
        <p:blipFill>
          <a:blip r:embed="rId3"/>
          <a:stretch>
            <a:fillRect/>
          </a:stretch>
        </p:blipFill>
        <p:spPr>
          <a:xfrm flipH="1">
            <a:off x="5958650" y="1759126"/>
            <a:ext cx="258032" cy="3968748"/>
          </a:xfrm>
          <a:prstGeom prst="rect">
            <a:avLst/>
          </a:prstGeom>
        </p:spPr>
      </p:pic>
      <p:pic>
        <p:nvPicPr>
          <p:cNvPr id="2050" name="Picture 2" descr="Analiz, Wykresy, Biznesu, Kobieta, Laptop, Komputer">
            <a:extLst>
              <a:ext uri="{FF2B5EF4-FFF2-40B4-BE49-F238E27FC236}">
                <a16:creationId xmlns:a16="http://schemas.microsoft.com/office/drawing/2014/main" id="{0CED07D9-CA42-4E72-B7E5-0A584D4BA0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842"/>
          <a:stretch/>
        </p:blipFill>
        <p:spPr bwMode="auto">
          <a:xfrm>
            <a:off x="0" y="1759125"/>
            <a:ext cx="5959421" cy="3968748"/>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a:extLst>
              <a:ext uri="{FF2B5EF4-FFF2-40B4-BE49-F238E27FC236}">
                <a16:creationId xmlns:a16="http://schemas.microsoft.com/office/drawing/2014/main" id="{629EAB4A-E395-4345-B60F-C7004AE61683}"/>
              </a:ext>
            </a:extLst>
          </p:cNvPr>
          <p:cNvSpPr/>
          <p:nvPr/>
        </p:nvSpPr>
        <p:spPr>
          <a:xfrm>
            <a:off x="6744072" y="2780928"/>
            <a:ext cx="4392488" cy="1938992"/>
          </a:xfrm>
          <a:prstGeom prst="rect">
            <a:avLst/>
          </a:prstGeom>
        </p:spPr>
        <p:txBody>
          <a:bodyPr wrap="square">
            <a:spAutoFit/>
          </a:bodyPr>
          <a:lstStyle/>
          <a:p>
            <a:pPr marL="0" indent="0">
              <a:buNone/>
            </a:pPr>
            <a:r>
              <a:rPr lang="pl-PL" sz="2400" b="1" dirty="0">
                <a:solidFill>
                  <a:srgbClr val="FFCA08"/>
                </a:solidFill>
              </a:rPr>
              <a:t>REPORT</a:t>
            </a:r>
          </a:p>
          <a:p>
            <a:pPr marL="0" indent="0">
              <a:buNone/>
            </a:pPr>
            <a:endParaRPr lang="pl-PL" sz="2400" b="1" dirty="0"/>
          </a:p>
          <a:p>
            <a:pPr marL="0" indent="0">
              <a:buNone/>
            </a:pPr>
            <a:r>
              <a:rPr lang="en-GB" dirty="0">
                <a:solidFill>
                  <a:schemeClr val="tx1">
                    <a:lumMod val="75000"/>
                    <a:lumOff val="25000"/>
                  </a:schemeClr>
                </a:solidFill>
              </a:rPr>
              <a:t>The results of the research should be collected in a properly prepared written report, constituting the starting point for creating the training offer.</a:t>
            </a:r>
            <a:endParaRPr lang="pl-PL" dirty="0"/>
          </a:p>
        </p:txBody>
      </p:sp>
    </p:spTree>
    <p:extLst>
      <p:ext uri="{BB962C8B-B14F-4D97-AF65-F5344CB8AC3E}">
        <p14:creationId xmlns:p14="http://schemas.microsoft.com/office/powerpoint/2010/main" val="2054497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a 6">
            <a:extLst>
              <a:ext uri="{FF2B5EF4-FFF2-40B4-BE49-F238E27FC236}">
                <a16:creationId xmlns:a16="http://schemas.microsoft.com/office/drawing/2014/main" id="{83FA63B5-2F53-490E-BF57-C9298267F0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33407" y="2797953"/>
            <a:ext cx="1944217" cy="1944217"/>
          </a:xfrm>
          <a:prstGeom prst="rect">
            <a:avLst/>
          </a:prstGeom>
        </p:spPr>
      </p:pic>
      <p:sp>
        <p:nvSpPr>
          <p:cNvPr id="5" name="Tytuł 1">
            <a:extLst>
              <a:ext uri="{FF2B5EF4-FFF2-40B4-BE49-F238E27FC236}">
                <a16:creationId xmlns:a16="http://schemas.microsoft.com/office/drawing/2014/main" id="{27EFB0E6-935C-4DB5-9ECD-AFEDE16D3A03}"/>
              </a:ext>
            </a:extLst>
          </p:cNvPr>
          <p:cNvSpPr txBox="1">
            <a:spLocks/>
          </p:cNvSpPr>
          <p:nvPr/>
        </p:nvSpPr>
        <p:spPr bwMode="auto">
          <a:xfrm>
            <a:off x="1199356" y="188913"/>
            <a:ext cx="10009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800" b="1" dirty="0">
                <a:solidFill>
                  <a:schemeClr val="tx1">
                    <a:lumMod val="75000"/>
                    <a:lumOff val="25000"/>
                  </a:schemeClr>
                </a:solidFill>
              </a:rPr>
              <a:t>TOOLS </a:t>
            </a:r>
            <a:r>
              <a:rPr lang="pl-PL" altLang="pl-PL" sz="2800" b="1" dirty="0" err="1">
                <a:solidFill>
                  <a:schemeClr val="tx1">
                    <a:lumMod val="75000"/>
                    <a:lumOff val="25000"/>
                  </a:schemeClr>
                </a:solidFill>
              </a:rPr>
              <a:t>USED</a:t>
            </a:r>
            <a:r>
              <a:rPr lang="pl-PL" altLang="pl-PL" sz="2800" b="1" dirty="0">
                <a:solidFill>
                  <a:schemeClr val="tx1">
                    <a:lumMod val="75000"/>
                    <a:lumOff val="25000"/>
                  </a:schemeClr>
                </a:solidFill>
              </a:rPr>
              <a:t> FOR </a:t>
            </a:r>
            <a:r>
              <a:rPr lang="pl-PL" altLang="pl-PL" sz="2800" b="1" dirty="0" err="1">
                <a:solidFill>
                  <a:schemeClr val="tx1">
                    <a:lumMod val="75000"/>
                    <a:lumOff val="25000"/>
                  </a:schemeClr>
                </a:solidFill>
              </a:rPr>
              <a:t>COLLECTING</a:t>
            </a:r>
            <a:r>
              <a:rPr lang="pl-PL" altLang="pl-PL" sz="2800" b="1" dirty="0">
                <a:solidFill>
                  <a:schemeClr val="tx1">
                    <a:lumMod val="75000"/>
                    <a:lumOff val="25000"/>
                  </a:schemeClr>
                </a:solidFill>
              </a:rPr>
              <a:t> INFORMATION</a:t>
            </a:r>
          </a:p>
        </p:txBody>
      </p:sp>
      <p:sp>
        <p:nvSpPr>
          <p:cNvPr id="2" name="Symbol zastępczy numeru slajdu 1">
            <a:extLst>
              <a:ext uri="{FF2B5EF4-FFF2-40B4-BE49-F238E27FC236}">
                <a16:creationId xmlns:a16="http://schemas.microsoft.com/office/drawing/2014/main" id="{CB54149B-88CA-4BCC-AED2-3534C43D069B}"/>
              </a:ext>
            </a:extLst>
          </p:cNvPr>
          <p:cNvSpPr>
            <a:spLocks noGrp="1"/>
          </p:cNvSpPr>
          <p:nvPr>
            <p:ph type="sldNum" sz="quarter" idx="12"/>
          </p:nvPr>
        </p:nvSpPr>
        <p:spPr/>
        <p:txBody>
          <a:bodyPr/>
          <a:lstStyle/>
          <a:p>
            <a:pPr>
              <a:defRPr/>
            </a:pPr>
            <a:fld id="{6CC9281A-217F-4492-A313-C4D4CB901DEA}" type="slidenum">
              <a:rPr lang="en-US" altLang="pl-PL" smtClean="0"/>
              <a:pPr>
                <a:defRPr/>
              </a:pPr>
              <a:t>36</a:t>
            </a:fld>
            <a:endParaRPr lang="en-US" altLang="pl-PL"/>
          </a:p>
        </p:txBody>
      </p:sp>
      <p:sp>
        <p:nvSpPr>
          <p:cNvPr id="33" name="Prostokąt 32">
            <a:extLst>
              <a:ext uri="{FF2B5EF4-FFF2-40B4-BE49-F238E27FC236}">
                <a16:creationId xmlns:a16="http://schemas.microsoft.com/office/drawing/2014/main" id="{BA3F8D0E-9EB3-458B-9109-3886BEBCA993}"/>
              </a:ext>
            </a:extLst>
          </p:cNvPr>
          <p:cNvSpPr/>
          <p:nvPr/>
        </p:nvSpPr>
        <p:spPr>
          <a:xfrm>
            <a:off x="5087888" y="2731443"/>
            <a:ext cx="5688632" cy="2077235"/>
          </a:xfrm>
          <a:prstGeom prst="rect">
            <a:avLst/>
          </a:prstGeom>
        </p:spPr>
        <p:txBody>
          <a:bodyPr wrap="square">
            <a:spAutoFit/>
          </a:bodyPr>
          <a:lstStyle/>
          <a:p>
            <a:pPr>
              <a:lnSpc>
                <a:spcPts val="2600"/>
              </a:lnSpc>
              <a:spcBef>
                <a:spcPts val="600"/>
              </a:spcBef>
            </a:pPr>
            <a:r>
              <a:rPr lang="en-GB" sz="2000" dirty="0">
                <a:solidFill>
                  <a:srgbClr val="FBBE03"/>
                </a:solidFill>
              </a:rPr>
              <a:t>MANY DIFFICULTIES ARISE FROM MAKING </a:t>
            </a:r>
            <a:br>
              <a:rPr lang="pl-PL" sz="2000" dirty="0">
                <a:solidFill>
                  <a:srgbClr val="FBBE03"/>
                </a:solidFill>
              </a:rPr>
            </a:br>
            <a:r>
              <a:rPr lang="en-GB" sz="2000" dirty="0">
                <a:solidFill>
                  <a:srgbClr val="FBBE03"/>
                </a:solidFill>
              </a:rPr>
              <a:t>A DECISION  THEREFORE A LOT DEPENDS ON ASSOCIATED INFORMATION GATHERED THAT MAY ASSIST YOUR APPROPRIATE PREPARATION OF </a:t>
            </a:r>
            <a:br>
              <a:rPr lang="pl-PL" sz="2000" dirty="0">
                <a:solidFill>
                  <a:srgbClr val="FBBE03"/>
                </a:solidFill>
              </a:rPr>
            </a:br>
            <a:r>
              <a:rPr lang="en-GB" sz="2000" dirty="0">
                <a:solidFill>
                  <a:srgbClr val="FBBE03"/>
                </a:solidFill>
              </a:rPr>
              <a:t>A RESEARCH. IT AIMS TO IDENTIFY THE ENVIRONMENT'S NEED FOR IMPROVEMENT.</a:t>
            </a:r>
            <a:endParaRPr lang="pl-PL" sz="2000" dirty="0">
              <a:solidFill>
                <a:srgbClr val="FBBE03"/>
              </a:solidFill>
            </a:endParaRPr>
          </a:p>
        </p:txBody>
      </p:sp>
      <p:pic>
        <p:nvPicPr>
          <p:cNvPr id="34" name="Obraz 33">
            <a:extLst>
              <a:ext uri="{FF2B5EF4-FFF2-40B4-BE49-F238E27FC236}">
                <a16:creationId xmlns:a16="http://schemas.microsoft.com/office/drawing/2014/main" id="{1DFF2334-5FE7-4D20-A456-E1101C45C313}"/>
              </a:ext>
            </a:extLst>
          </p:cNvPr>
          <p:cNvPicPr preferRelativeResize="0">
            <a:picLocks/>
          </p:cNvPicPr>
          <p:nvPr/>
        </p:nvPicPr>
        <p:blipFill>
          <a:blip r:embed="rId4"/>
          <a:stretch>
            <a:fillRect/>
          </a:stretch>
        </p:blipFill>
        <p:spPr>
          <a:xfrm flipH="1">
            <a:off x="4555562" y="2276871"/>
            <a:ext cx="172286" cy="2952329"/>
          </a:xfrm>
          <a:prstGeom prst="rect">
            <a:avLst/>
          </a:prstGeom>
        </p:spPr>
      </p:pic>
    </p:spTree>
    <p:extLst>
      <p:ext uri="{BB962C8B-B14F-4D97-AF65-F5344CB8AC3E}">
        <p14:creationId xmlns:p14="http://schemas.microsoft.com/office/powerpoint/2010/main" val="3963065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9737541F-1962-40A0-A880-64487DAB11AA}"/>
              </a:ext>
            </a:extLst>
          </p:cNvPr>
          <p:cNvSpPr txBox="1">
            <a:spLocks/>
          </p:cNvSpPr>
          <p:nvPr/>
        </p:nvSpPr>
        <p:spPr bwMode="auto">
          <a:xfrm>
            <a:off x="1199356" y="188913"/>
            <a:ext cx="72009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GB" altLang="pl-PL" sz="2800" b="1" dirty="0">
                <a:solidFill>
                  <a:schemeClr val="tx1">
                    <a:lumMod val="75000"/>
                    <a:lumOff val="25000"/>
                  </a:schemeClr>
                </a:solidFill>
              </a:rPr>
              <a:t>FINAL EFFECT OF DIAGNOSIS OF NEEDS</a:t>
            </a:r>
            <a:endParaRPr lang="pl-PL" altLang="pl-PL" sz="2800" b="1" dirty="0">
              <a:solidFill>
                <a:schemeClr val="tx1">
                  <a:lumMod val="75000"/>
                  <a:lumOff val="25000"/>
                </a:schemeClr>
              </a:solidFill>
            </a:endParaRPr>
          </a:p>
        </p:txBody>
      </p:sp>
      <p:sp>
        <p:nvSpPr>
          <p:cNvPr id="3" name="Symbol zastępczy numeru slajdu 2">
            <a:extLst>
              <a:ext uri="{FF2B5EF4-FFF2-40B4-BE49-F238E27FC236}">
                <a16:creationId xmlns:a16="http://schemas.microsoft.com/office/drawing/2014/main" id="{9CFFAB23-D7F9-4847-81DD-66F35E1CFAC8}"/>
              </a:ext>
            </a:extLst>
          </p:cNvPr>
          <p:cNvSpPr>
            <a:spLocks noGrp="1"/>
          </p:cNvSpPr>
          <p:nvPr>
            <p:ph type="sldNum" sz="quarter" idx="12"/>
          </p:nvPr>
        </p:nvSpPr>
        <p:spPr/>
        <p:txBody>
          <a:bodyPr/>
          <a:lstStyle/>
          <a:p>
            <a:pPr>
              <a:defRPr/>
            </a:pPr>
            <a:fld id="{6CC9281A-217F-4492-A313-C4D4CB901DEA}" type="slidenum">
              <a:rPr lang="en-US" altLang="pl-PL" smtClean="0"/>
              <a:pPr>
                <a:defRPr/>
              </a:pPr>
              <a:t>37</a:t>
            </a:fld>
            <a:endParaRPr lang="en-US" altLang="pl-PL"/>
          </a:p>
        </p:txBody>
      </p:sp>
      <p:grpSp>
        <p:nvGrpSpPr>
          <p:cNvPr id="25" name="Grafika 20">
            <a:extLst>
              <a:ext uri="{FF2B5EF4-FFF2-40B4-BE49-F238E27FC236}">
                <a16:creationId xmlns:a16="http://schemas.microsoft.com/office/drawing/2014/main" id="{691BA38F-286B-416C-8872-1CDEAF2370F1}"/>
              </a:ext>
            </a:extLst>
          </p:cNvPr>
          <p:cNvGrpSpPr/>
          <p:nvPr/>
        </p:nvGrpSpPr>
        <p:grpSpPr>
          <a:xfrm>
            <a:off x="2136576" y="2060848"/>
            <a:ext cx="9144000" cy="4233492"/>
            <a:chOff x="-36512" y="2188934"/>
            <a:chExt cx="9144000" cy="4233492"/>
          </a:xfrm>
        </p:grpSpPr>
        <p:sp>
          <p:nvSpPr>
            <p:cNvPr id="26" name="Dowolny kształt: kształt 25">
              <a:extLst>
                <a:ext uri="{FF2B5EF4-FFF2-40B4-BE49-F238E27FC236}">
                  <a16:creationId xmlns:a16="http://schemas.microsoft.com/office/drawing/2014/main" id="{9F5C516B-456C-4D84-93BA-92B5AF3D909E}"/>
                </a:ext>
              </a:extLst>
            </p:cNvPr>
            <p:cNvSpPr/>
            <p:nvPr/>
          </p:nvSpPr>
          <p:spPr>
            <a:xfrm>
              <a:off x="-51046" y="2753463"/>
              <a:ext cx="42849" cy="34279"/>
            </a:xfrm>
            <a:custGeom>
              <a:avLst/>
              <a:gdLst>
                <a:gd name="connsiteX0" fmla="*/ 18219 w 42849"/>
                <a:gd name="connsiteY0" fmla="*/ 18219 h 34279"/>
                <a:gd name="connsiteX1" fmla="*/ 29788 w 42849"/>
                <a:gd name="connsiteY1" fmla="*/ 21904 h 34279"/>
              </a:gdLst>
              <a:ahLst/>
              <a:cxnLst>
                <a:cxn ang="0">
                  <a:pos x="connsiteX0" y="connsiteY0"/>
                </a:cxn>
                <a:cxn ang="0">
                  <a:pos x="connsiteX1" y="connsiteY1"/>
                </a:cxn>
              </a:cxnLst>
              <a:rect l="l" t="t" r="r" b="b"/>
              <a:pathLst>
                <a:path w="42849" h="34279">
                  <a:moveTo>
                    <a:pt x="18219" y="18219"/>
                  </a:moveTo>
                  <a:cubicBezTo>
                    <a:pt x="22075" y="19419"/>
                    <a:pt x="25932" y="20619"/>
                    <a:pt x="29788" y="21904"/>
                  </a:cubicBezTo>
                </a:path>
              </a:pathLst>
            </a:custGeom>
            <a:noFill/>
            <a:ln w="27000" cap="flat">
              <a:solidFill>
                <a:srgbClr val="FF8803"/>
              </a:solidFill>
              <a:prstDash val="sysDot"/>
              <a:miter/>
            </a:ln>
          </p:spPr>
          <p:txBody>
            <a:bodyPr rtlCol="0" anchor="ctr"/>
            <a:lstStyle/>
            <a:p>
              <a:endParaRPr lang="pl-PL"/>
            </a:p>
          </p:txBody>
        </p:sp>
        <p:sp>
          <p:nvSpPr>
            <p:cNvPr id="27" name="Dowolny kształt: kształt 26">
              <a:extLst>
                <a:ext uri="{FF2B5EF4-FFF2-40B4-BE49-F238E27FC236}">
                  <a16:creationId xmlns:a16="http://schemas.microsoft.com/office/drawing/2014/main" id="{A69D04EF-79BB-4E4B-8DDF-FEE820E6BD99}"/>
                </a:ext>
              </a:extLst>
            </p:cNvPr>
            <p:cNvSpPr/>
            <p:nvPr/>
          </p:nvSpPr>
          <p:spPr>
            <a:xfrm>
              <a:off x="52563" y="2182807"/>
              <a:ext cx="9024022" cy="4199213"/>
            </a:xfrm>
            <a:custGeom>
              <a:avLst/>
              <a:gdLst>
                <a:gd name="connsiteX0" fmla="*/ 18219 w 9024022"/>
                <a:gd name="connsiteY0" fmla="*/ 623154 h 4199212"/>
                <a:gd name="connsiteX1" fmla="*/ 2547859 w 9024022"/>
                <a:gd name="connsiteY1" fmla="*/ 2595242 h 4199212"/>
                <a:gd name="connsiteX2" fmla="*/ 4064718 w 9024022"/>
                <a:gd name="connsiteY2" fmla="*/ 889847 h 4199212"/>
                <a:gd name="connsiteX3" fmla="*/ 5950079 w 9024022"/>
                <a:gd name="connsiteY3" fmla="*/ 701311 h 4199212"/>
                <a:gd name="connsiteX4" fmla="*/ 9010533 w 9024022"/>
                <a:gd name="connsiteY4" fmla="*/ 4184515 h 41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4022" h="4199212">
                  <a:moveTo>
                    <a:pt x="18219" y="623154"/>
                  </a:moveTo>
                  <a:cubicBezTo>
                    <a:pt x="643902" y="839114"/>
                    <a:pt x="1679736" y="1362216"/>
                    <a:pt x="2547859" y="2595242"/>
                  </a:cubicBezTo>
                  <a:cubicBezTo>
                    <a:pt x="3893321" y="4506312"/>
                    <a:pt x="6481408" y="2500974"/>
                    <a:pt x="4064718" y="889847"/>
                  </a:cubicBezTo>
                  <a:cubicBezTo>
                    <a:pt x="2499268" y="-153786"/>
                    <a:pt x="4463643" y="-313356"/>
                    <a:pt x="5950079" y="701311"/>
                  </a:cubicBezTo>
                  <a:cubicBezTo>
                    <a:pt x="7595827" y="1824729"/>
                    <a:pt x="8423072" y="3246891"/>
                    <a:pt x="9010533" y="4184515"/>
                  </a:cubicBezTo>
                </a:path>
              </a:pathLst>
            </a:custGeom>
            <a:noFill/>
            <a:ln w="27000" cap="flat">
              <a:solidFill>
                <a:srgbClr val="FF8803"/>
              </a:solidFill>
              <a:prstDash val="sysDot"/>
              <a:miter/>
            </a:ln>
          </p:spPr>
          <p:txBody>
            <a:bodyPr rtlCol="0" anchor="ctr"/>
            <a:lstStyle/>
            <a:p>
              <a:endParaRPr lang="pl-PL"/>
            </a:p>
          </p:txBody>
        </p:sp>
        <p:sp>
          <p:nvSpPr>
            <p:cNvPr id="28" name="Dowolny kształt: kształt 27">
              <a:extLst>
                <a:ext uri="{FF2B5EF4-FFF2-40B4-BE49-F238E27FC236}">
                  <a16:creationId xmlns:a16="http://schemas.microsoft.com/office/drawing/2014/main" id="{8EBFBC6C-92A0-43D0-A711-C7EFFBA3C47A}"/>
                </a:ext>
              </a:extLst>
            </p:cNvPr>
            <p:cNvSpPr/>
            <p:nvPr/>
          </p:nvSpPr>
          <p:spPr>
            <a:xfrm>
              <a:off x="9070672" y="6390238"/>
              <a:ext cx="42849" cy="42849"/>
            </a:xfrm>
            <a:custGeom>
              <a:avLst/>
              <a:gdLst>
                <a:gd name="connsiteX0" fmla="*/ 18219 w 42849"/>
                <a:gd name="connsiteY0" fmla="*/ 18219 h 42849"/>
                <a:gd name="connsiteX1" fmla="*/ 24646 w 42849"/>
                <a:gd name="connsiteY1" fmla="*/ 28503 h 42849"/>
              </a:gdLst>
              <a:ahLst/>
              <a:cxnLst>
                <a:cxn ang="0">
                  <a:pos x="connsiteX0" y="connsiteY0"/>
                </a:cxn>
                <a:cxn ang="0">
                  <a:pos x="connsiteX1" y="connsiteY1"/>
                </a:cxn>
              </a:cxnLst>
              <a:rect l="l" t="t" r="r" b="b"/>
              <a:pathLst>
                <a:path w="42849" h="42849">
                  <a:moveTo>
                    <a:pt x="18219" y="18219"/>
                  </a:moveTo>
                  <a:cubicBezTo>
                    <a:pt x="20361" y="21647"/>
                    <a:pt x="22504" y="25075"/>
                    <a:pt x="24646" y="28503"/>
                  </a:cubicBezTo>
                </a:path>
              </a:pathLst>
            </a:custGeom>
            <a:noFill/>
            <a:ln w="27000" cap="flat">
              <a:solidFill>
                <a:srgbClr val="FF8803"/>
              </a:solidFill>
              <a:prstDash val="sysDot"/>
              <a:miter/>
            </a:ln>
          </p:spPr>
          <p:txBody>
            <a:bodyPr rtlCol="0" anchor="ctr"/>
            <a:lstStyle/>
            <a:p>
              <a:endParaRPr lang="pl-PL"/>
            </a:p>
          </p:txBody>
        </p:sp>
      </p:grpSp>
      <p:grpSp>
        <p:nvGrpSpPr>
          <p:cNvPr id="40" name="Grupa 39">
            <a:extLst>
              <a:ext uri="{FF2B5EF4-FFF2-40B4-BE49-F238E27FC236}">
                <a16:creationId xmlns:a16="http://schemas.microsoft.com/office/drawing/2014/main" id="{8185461A-0424-4E05-997E-B0327AD0304D}"/>
              </a:ext>
            </a:extLst>
          </p:cNvPr>
          <p:cNvGrpSpPr/>
          <p:nvPr/>
        </p:nvGrpSpPr>
        <p:grpSpPr>
          <a:xfrm>
            <a:off x="2568623" y="1826491"/>
            <a:ext cx="8279760" cy="3808189"/>
            <a:chOff x="251720" y="1889040"/>
            <a:chExt cx="8640560" cy="3974136"/>
          </a:xfrm>
        </p:grpSpPr>
        <p:sp>
          <p:nvSpPr>
            <p:cNvPr id="41" name="Schemat blokowy: łącznik 40">
              <a:extLst>
                <a:ext uri="{FF2B5EF4-FFF2-40B4-BE49-F238E27FC236}">
                  <a16:creationId xmlns:a16="http://schemas.microsoft.com/office/drawing/2014/main" id="{80919775-03FB-4C1A-A03D-265D80402A1E}"/>
                </a:ext>
              </a:extLst>
            </p:cNvPr>
            <p:cNvSpPr/>
            <p:nvPr/>
          </p:nvSpPr>
          <p:spPr>
            <a:xfrm>
              <a:off x="251720" y="2031231"/>
              <a:ext cx="1800000" cy="1800000"/>
            </a:xfrm>
            <a:prstGeom prst="flowChartConnector">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Schemat blokowy: łącznik 41">
              <a:extLst>
                <a:ext uri="{FF2B5EF4-FFF2-40B4-BE49-F238E27FC236}">
                  <a16:creationId xmlns:a16="http://schemas.microsoft.com/office/drawing/2014/main" id="{29407D4B-A108-4D4F-8295-288A0486BF47}"/>
                </a:ext>
              </a:extLst>
            </p:cNvPr>
            <p:cNvSpPr/>
            <p:nvPr/>
          </p:nvSpPr>
          <p:spPr>
            <a:xfrm>
              <a:off x="1619832" y="4009321"/>
              <a:ext cx="1800000" cy="1800000"/>
            </a:xfrm>
            <a:prstGeom prst="flowChartConnector">
              <a:avLst/>
            </a:prstGeom>
            <a:solidFill>
              <a:srgbClr val="FE5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Schemat blokowy: łącznik 42">
              <a:extLst>
                <a:ext uri="{FF2B5EF4-FFF2-40B4-BE49-F238E27FC236}">
                  <a16:creationId xmlns:a16="http://schemas.microsoft.com/office/drawing/2014/main" id="{57273CE3-7E7B-4A86-A036-85ECC52CD46F}"/>
                </a:ext>
              </a:extLst>
            </p:cNvPr>
            <p:cNvSpPr/>
            <p:nvPr/>
          </p:nvSpPr>
          <p:spPr>
            <a:xfrm>
              <a:off x="2987944" y="1889040"/>
              <a:ext cx="1800000" cy="1800000"/>
            </a:xfrm>
            <a:prstGeom prst="flowChartConnector">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Schemat blokowy: łącznik 43">
              <a:extLst>
                <a:ext uri="{FF2B5EF4-FFF2-40B4-BE49-F238E27FC236}">
                  <a16:creationId xmlns:a16="http://schemas.microsoft.com/office/drawing/2014/main" id="{2DA4DF2C-CBF9-420D-B549-D50D6FFA63DB}"/>
                </a:ext>
              </a:extLst>
            </p:cNvPr>
            <p:cNvSpPr/>
            <p:nvPr/>
          </p:nvSpPr>
          <p:spPr>
            <a:xfrm>
              <a:off x="4356056" y="4063176"/>
              <a:ext cx="1800000" cy="1800000"/>
            </a:xfrm>
            <a:prstGeom prst="flowChartConnector">
              <a:avLst/>
            </a:prstGeom>
            <a:solidFill>
              <a:srgbClr val="FBA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Schemat blokowy: łącznik 44">
              <a:extLst>
                <a:ext uri="{FF2B5EF4-FFF2-40B4-BE49-F238E27FC236}">
                  <a16:creationId xmlns:a16="http://schemas.microsoft.com/office/drawing/2014/main" id="{708DE2B8-E627-4409-816F-C8D168575020}"/>
                </a:ext>
              </a:extLst>
            </p:cNvPr>
            <p:cNvSpPr/>
            <p:nvPr/>
          </p:nvSpPr>
          <p:spPr>
            <a:xfrm>
              <a:off x="5724168" y="1889040"/>
              <a:ext cx="1800000" cy="1800000"/>
            </a:xfrm>
            <a:prstGeom prst="flowChartConnector">
              <a:avLst/>
            </a:prstGeom>
            <a:solidFill>
              <a:srgbClr val="FFC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Schemat blokowy: łącznik 45">
              <a:extLst>
                <a:ext uri="{FF2B5EF4-FFF2-40B4-BE49-F238E27FC236}">
                  <a16:creationId xmlns:a16="http://schemas.microsoft.com/office/drawing/2014/main" id="{34254AC4-4EDB-4E0F-A36F-A6E2810E05EF}"/>
                </a:ext>
              </a:extLst>
            </p:cNvPr>
            <p:cNvSpPr/>
            <p:nvPr/>
          </p:nvSpPr>
          <p:spPr>
            <a:xfrm>
              <a:off x="7092280" y="4049080"/>
              <a:ext cx="1800000" cy="1800000"/>
            </a:xfrm>
            <a:prstGeom prst="flowChartConnector">
              <a:avLst/>
            </a:prstGeom>
            <a:solidFill>
              <a:srgbClr val="F44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7" name="Prostokąt 46">
              <a:extLst>
                <a:ext uri="{FF2B5EF4-FFF2-40B4-BE49-F238E27FC236}">
                  <a16:creationId xmlns:a16="http://schemas.microsoft.com/office/drawing/2014/main" id="{6BF28AAC-C98B-4FB3-9B1E-9325D1491F50}"/>
                </a:ext>
              </a:extLst>
            </p:cNvPr>
            <p:cNvSpPr/>
            <p:nvPr/>
          </p:nvSpPr>
          <p:spPr>
            <a:xfrm>
              <a:off x="347873" y="2656985"/>
              <a:ext cx="1641866" cy="674496"/>
            </a:xfrm>
            <a:prstGeom prst="rect">
              <a:avLst/>
            </a:prstGeom>
          </p:spPr>
          <p:txBody>
            <a:bodyPr wrap="square">
              <a:spAutoFit/>
            </a:bodyPr>
            <a:lstStyle/>
            <a:p>
              <a:pPr lvl="0" algn="ctr"/>
              <a:r>
                <a:rPr lang="pl-PL" b="1" dirty="0">
                  <a:solidFill>
                    <a:schemeClr val="bg1"/>
                  </a:solidFill>
                </a:rPr>
                <a:t>EMPLOYERS NEEDS</a:t>
              </a:r>
            </a:p>
          </p:txBody>
        </p:sp>
        <p:sp>
          <p:nvSpPr>
            <p:cNvPr id="48" name="Prostokąt 47">
              <a:extLst>
                <a:ext uri="{FF2B5EF4-FFF2-40B4-BE49-F238E27FC236}">
                  <a16:creationId xmlns:a16="http://schemas.microsoft.com/office/drawing/2014/main" id="{5F074687-4CBC-4B2A-A061-448076C4457A}"/>
                </a:ext>
              </a:extLst>
            </p:cNvPr>
            <p:cNvSpPr/>
            <p:nvPr/>
          </p:nvSpPr>
          <p:spPr>
            <a:xfrm>
              <a:off x="1847784" y="4596325"/>
              <a:ext cx="1316738" cy="674496"/>
            </a:xfrm>
            <a:prstGeom prst="rect">
              <a:avLst/>
            </a:prstGeom>
          </p:spPr>
          <p:txBody>
            <a:bodyPr wrap="none">
              <a:spAutoFit/>
            </a:bodyPr>
            <a:lstStyle/>
            <a:p>
              <a:pPr lvl="0" algn="ctr"/>
              <a:r>
                <a:rPr lang="pl-PL" b="1" dirty="0">
                  <a:solidFill>
                    <a:schemeClr val="bg1"/>
                  </a:solidFill>
                </a:rPr>
                <a:t>EMPLOYEE </a:t>
              </a:r>
            </a:p>
            <a:p>
              <a:pPr lvl="0" algn="ctr"/>
              <a:r>
                <a:rPr lang="pl-PL" b="1" dirty="0">
                  <a:solidFill>
                    <a:schemeClr val="bg1"/>
                  </a:solidFill>
                </a:rPr>
                <a:t>NEEDS</a:t>
              </a:r>
            </a:p>
          </p:txBody>
        </p:sp>
        <p:sp>
          <p:nvSpPr>
            <p:cNvPr id="49" name="Prostokąt 48">
              <a:extLst>
                <a:ext uri="{FF2B5EF4-FFF2-40B4-BE49-F238E27FC236}">
                  <a16:creationId xmlns:a16="http://schemas.microsoft.com/office/drawing/2014/main" id="{4BDA8FF3-D982-475D-B5FF-0D6421A7AF37}"/>
                </a:ext>
              </a:extLst>
            </p:cNvPr>
            <p:cNvSpPr/>
            <p:nvPr/>
          </p:nvSpPr>
          <p:spPr>
            <a:xfrm>
              <a:off x="3367017" y="2451792"/>
              <a:ext cx="1041854" cy="674496"/>
            </a:xfrm>
            <a:prstGeom prst="rect">
              <a:avLst/>
            </a:prstGeom>
          </p:spPr>
          <p:txBody>
            <a:bodyPr wrap="none">
              <a:spAutoFit/>
            </a:bodyPr>
            <a:lstStyle/>
            <a:p>
              <a:pPr lvl="0" algn="ctr">
                <a:defRPr/>
              </a:pPr>
              <a:r>
                <a:rPr lang="pl-PL" b="1" dirty="0">
                  <a:solidFill>
                    <a:schemeClr val="bg1"/>
                  </a:solidFill>
                </a:rPr>
                <a:t>TARGET </a:t>
              </a:r>
            </a:p>
            <a:p>
              <a:pPr lvl="0" algn="ctr">
                <a:defRPr/>
              </a:pPr>
              <a:r>
                <a:rPr lang="pl-PL" b="1" dirty="0">
                  <a:solidFill>
                    <a:schemeClr val="bg1"/>
                  </a:solidFill>
                </a:rPr>
                <a:t>GROUPS</a:t>
              </a:r>
            </a:p>
          </p:txBody>
        </p:sp>
        <p:sp>
          <p:nvSpPr>
            <p:cNvPr id="50" name="Prostokąt 49">
              <a:extLst>
                <a:ext uri="{FF2B5EF4-FFF2-40B4-BE49-F238E27FC236}">
                  <a16:creationId xmlns:a16="http://schemas.microsoft.com/office/drawing/2014/main" id="{5239F979-3D3E-4BD3-A3EF-62428B8DDCF4}"/>
                </a:ext>
              </a:extLst>
            </p:cNvPr>
            <p:cNvSpPr/>
            <p:nvPr/>
          </p:nvSpPr>
          <p:spPr>
            <a:xfrm>
              <a:off x="4633794" y="4646621"/>
              <a:ext cx="1246612" cy="674496"/>
            </a:xfrm>
            <a:prstGeom prst="rect">
              <a:avLst/>
            </a:prstGeom>
          </p:spPr>
          <p:txBody>
            <a:bodyPr wrap="none">
              <a:spAutoFit/>
            </a:bodyPr>
            <a:lstStyle/>
            <a:p>
              <a:pPr lvl="0" algn="ctr"/>
              <a:r>
                <a:rPr lang="pl-PL" b="1" dirty="0">
                  <a:solidFill>
                    <a:schemeClr val="bg1"/>
                  </a:solidFill>
                </a:rPr>
                <a:t>TRAINING </a:t>
              </a:r>
            </a:p>
            <a:p>
              <a:pPr lvl="0" algn="ctr"/>
              <a:r>
                <a:rPr lang="pl-PL" b="1" dirty="0">
                  <a:solidFill>
                    <a:schemeClr val="bg1"/>
                  </a:solidFill>
                </a:rPr>
                <a:t>TOPICS</a:t>
              </a:r>
            </a:p>
          </p:txBody>
        </p:sp>
        <p:sp>
          <p:nvSpPr>
            <p:cNvPr id="51" name="Prostokąt 50">
              <a:extLst>
                <a:ext uri="{FF2B5EF4-FFF2-40B4-BE49-F238E27FC236}">
                  <a16:creationId xmlns:a16="http://schemas.microsoft.com/office/drawing/2014/main" id="{F3C6B47F-68A4-4C63-88FA-23684595DAAB}"/>
                </a:ext>
              </a:extLst>
            </p:cNvPr>
            <p:cNvSpPr/>
            <p:nvPr/>
          </p:nvSpPr>
          <p:spPr>
            <a:xfrm>
              <a:off x="5804609" y="2123872"/>
              <a:ext cx="1639118" cy="1188397"/>
            </a:xfrm>
            <a:prstGeom prst="rect">
              <a:avLst/>
            </a:prstGeom>
          </p:spPr>
          <p:txBody>
            <a:bodyPr wrap="square">
              <a:spAutoFit/>
            </a:bodyPr>
            <a:lstStyle/>
            <a:p>
              <a:pPr lvl="0" algn="ctr"/>
              <a:r>
                <a:rPr lang="pl-PL" sz="1700" b="1" dirty="0">
                  <a:solidFill>
                    <a:schemeClr val="bg1"/>
                  </a:solidFill>
                </a:rPr>
                <a:t>THE POSSIBILITIES </a:t>
              </a:r>
            </a:p>
            <a:p>
              <a:pPr lvl="0" algn="ctr"/>
              <a:r>
                <a:rPr lang="pl-PL" sz="1700" b="1" dirty="0">
                  <a:solidFill>
                    <a:schemeClr val="bg1"/>
                  </a:solidFill>
                </a:rPr>
                <a:t>OF LEADING INSTITUTIONS</a:t>
              </a:r>
              <a:endParaRPr lang="pl-PL" sz="1700" dirty="0">
                <a:solidFill>
                  <a:schemeClr val="bg1"/>
                </a:solidFill>
              </a:endParaRPr>
            </a:p>
          </p:txBody>
        </p:sp>
        <p:sp>
          <p:nvSpPr>
            <p:cNvPr id="52" name="Prostokąt 51">
              <a:extLst>
                <a:ext uri="{FF2B5EF4-FFF2-40B4-BE49-F238E27FC236}">
                  <a16:creationId xmlns:a16="http://schemas.microsoft.com/office/drawing/2014/main" id="{E64609BD-8684-431B-B841-A59344EFE5B8}"/>
                </a:ext>
              </a:extLst>
            </p:cNvPr>
            <p:cNvSpPr/>
            <p:nvPr/>
          </p:nvSpPr>
          <p:spPr>
            <a:xfrm>
              <a:off x="7368974" y="4646620"/>
              <a:ext cx="1246612" cy="674496"/>
            </a:xfrm>
            <a:prstGeom prst="rect">
              <a:avLst/>
            </a:prstGeom>
          </p:spPr>
          <p:txBody>
            <a:bodyPr wrap="none">
              <a:spAutoFit/>
            </a:bodyPr>
            <a:lstStyle/>
            <a:p>
              <a:pPr lvl="0" algn="ctr"/>
              <a:r>
                <a:rPr lang="pl-PL" b="1" dirty="0">
                  <a:solidFill>
                    <a:schemeClr val="bg1"/>
                  </a:solidFill>
                </a:rPr>
                <a:t>TRAINING </a:t>
              </a:r>
              <a:br>
                <a:rPr lang="pl-PL" b="1" dirty="0">
                  <a:solidFill>
                    <a:schemeClr val="bg1"/>
                  </a:solidFill>
                </a:rPr>
              </a:br>
              <a:r>
                <a:rPr lang="pl-PL" b="1" dirty="0" err="1">
                  <a:solidFill>
                    <a:schemeClr val="bg1"/>
                  </a:solidFill>
                </a:rPr>
                <a:t>OFFER</a:t>
              </a:r>
              <a:endParaRPr lang="pl-PL" b="1" dirty="0">
                <a:solidFill>
                  <a:schemeClr val="bg1"/>
                </a:solidFill>
              </a:endParaRPr>
            </a:p>
          </p:txBody>
        </p:sp>
      </p:grpSp>
      <p:sp>
        <p:nvSpPr>
          <p:cNvPr id="53" name="Prostokąt 52">
            <a:extLst>
              <a:ext uri="{FF2B5EF4-FFF2-40B4-BE49-F238E27FC236}">
                <a16:creationId xmlns:a16="http://schemas.microsoft.com/office/drawing/2014/main" id="{68B6CCC7-7E12-4AC2-9195-8F0C82E0324F}"/>
              </a:ext>
            </a:extLst>
          </p:cNvPr>
          <p:cNvSpPr/>
          <p:nvPr/>
        </p:nvSpPr>
        <p:spPr>
          <a:xfrm>
            <a:off x="271859" y="2363767"/>
            <a:ext cx="1854995" cy="523220"/>
          </a:xfrm>
          <a:prstGeom prst="rect">
            <a:avLst/>
          </a:prstGeom>
        </p:spPr>
        <p:txBody>
          <a:bodyPr wrap="none">
            <a:spAutoFit/>
          </a:bodyPr>
          <a:lstStyle/>
          <a:p>
            <a:pPr algn="ctr"/>
            <a:r>
              <a:rPr lang="pl-PL" sz="2800" b="1" dirty="0">
                <a:solidFill>
                  <a:srgbClr val="FF0000"/>
                </a:solidFill>
              </a:rPr>
              <a:t>IDENTIFIED</a:t>
            </a:r>
          </a:p>
        </p:txBody>
      </p:sp>
    </p:spTree>
    <p:extLst>
      <p:ext uri="{BB962C8B-B14F-4D97-AF65-F5344CB8AC3E}">
        <p14:creationId xmlns:p14="http://schemas.microsoft.com/office/powerpoint/2010/main" val="1059448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odtytuł 2">
            <a:extLst>
              <a:ext uri="{FF2B5EF4-FFF2-40B4-BE49-F238E27FC236}">
                <a16:creationId xmlns:a16="http://schemas.microsoft.com/office/drawing/2014/main" id="{552F2A47-327A-4BD8-950C-920288839E4E}"/>
              </a:ext>
            </a:extLst>
          </p:cNvPr>
          <p:cNvSpPr txBox="1">
            <a:spLocks/>
          </p:cNvSpPr>
          <p:nvPr/>
        </p:nvSpPr>
        <p:spPr bwMode="auto">
          <a:xfrm>
            <a:off x="5519936" y="4005064"/>
            <a:ext cx="504056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2800" b="1" dirty="0">
                <a:solidFill>
                  <a:schemeClr val="tx1">
                    <a:lumMod val="75000"/>
                    <a:lumOff val="25000"/>
                  </a:schemeClr>
                </a:solidFill>
              </a:rPr>
              <a:t>GO TO SUBSEQUENT </a:t>
            </a:r>
            <a:br>
              <a:rPr lang="pl-PL" sz="2800" b="1" dirty="0">
                <a:solidFill>
                  <a:schemeClr val="tx1">
                    <a:lumMod val="75000"/>
                    <a:lumOff val="25000"/>
                  </a:schemeClr>
                </a:solidFill>
              </a:rPr>
            </a:br>
            <a:r>
              <a:rPr lang="en-GB" sz="2800" b="1" dirty="0">
                <a:solidFill>
                  <a:schemeClr val="tx1">
                    <a:lumMod val="75000"/>
                    <a:lumOff val="25000"/>
                  </a:schemeClr>
                </a:solidFill>
              </a:rPr>
              <a:t>MODULE MATERIALS</a:t>
            </a:r>
            <a:endParaRPr lang="pl-PL" sz="2800" b="1" dirty="0">
              <a:solidFill>
                <a:schemeClr val="tx1">
                  <a:lumMod val="75000"/>
                  <a:lumOff val="25000"/>
                </a:schemeClr>
              </a:solidFill>
            </a:endParaRPr>
          </a:p>
        </p:txBody>
      </p:sp>
      <p:sp>
        <p:nvSpPr>
          <p:cNvPr id="21" name="pole tekstowe 20">
            <a:extLst>
              <a:ext uri="{FF2B5EF4-FFF2-40B4-BE49-F238E27FC236}">
                <a16:creationId xmlns:a16="http://schemas.microsoft.com/office/drawing/2014/main" id="{5CD17C92-846E-451B-AF6C-6B5F74494046}"/>
              </a:ext>
            </a:extLst>
          </p:cNvPr>
          <p:cNvSpPr txBox="1"/>
          <p:nvPr/>
        </p:nvSpPr>
        <p:spPr>
          <a:xfrm>
            <a:off x="10890676" y="4005064"/>
            <a:ext cx="1326004" cy="1446550"/>
          </a:xfrm>
          <a:prstGeom prst="rect">
            <a:avLst/>
          </a:prstGeom>
          <a:noFill/>
        </p:spPr>
        <p:txBody>
          <a:bodyPr wrap="none" rtlCol="0">
            <a:spAutoFit/>
          </a:bodyPr>
          <a:lstStyle/>
          <a:p>
            <a:pPr marL="285750" indent="-285750" algn="ctr">
              <a:buClr>
                <a:schemeClr val="bg1"/>
              </a:buClr>
              <a:buFont typeface="Wingdings" panose="05000000000000000000" pitchFamily="2" charset="2"/>
              <a:buChar char="ü"/>
            </a:pPr>
            <a:r>
              <a:rPr lang="pl-PL" sz="88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a:extLst>
              <a:ext uri="{FF2B5EF4-FFF2-40B4-BE49-F238E27FC236}">
                <a16:creationId xmlns:a16="http://schemas.microsoft.com/office/drawing/2014/main" id="{038A2E70-2DA9-4F3E-BE92-079A37C0F288}"/>
              </a:ext>
            </a:extLst>
          </p:cNvPr>
          <p:cNvSpPr>
            <a:spLocks noGrp="1"/>
          </p:cNvSpPr>
          <p:nvPr>
            <p:ph type="title"/>
          </p:nvPr>
        </p:nvSpPr>
        <p:spPr>
          <a:xfrm>
            <a:off x="1919536" y="1296132"/>
            <a:ext cx="7920880" cy="861646"/>
          </a:xfrm>
        </p:spPr>
        <p:txBody>
          <a:bodyPr/>
          <a:lstStyle/>
          <a:p>
            <a:pPr algn="l">
              <a:spcAft>
                <a:spcPts val="600"/>
              </a:spcAft>
            </a:pPr>
            <a:r>
              <a:rPr lang="en-GB" sz="2000" b="1" dirty="0">
                <a:solidFill>
                  <a:srgbClr val="FBBE03"/>
                </a:solidFill>
              </a:rPr>
              <a:t>THANKS TO A CORRECT DIAGNOSIS IN THE SCOPE OF PROFESSIONAL PERFORMANCE, YOU CAN:</a:t>
            </a:r>
            <a:endParaRPr lang="pl-PL" sz="2000" b="1" dirty="0">
              <a:solidFill>
                <a:srgbClr val="FBBE03"/>
              </a:solidFill>
            </a:endParaRPr>
          </a:p>
        </p:txBody>
      </p:sp>
      <p:sp>
        <p:nvSpPr>
          <p:cNvPr id="3" name="Podtytuł 2">
            <a:extLst>
              <a:ext uri="{FF2B5EF4-FFF2-40B4-BE49-F238E27FC236}">
                <a16:creationId xmlns:a16="http://schemas.microsoft.com/office/drawing/2014/main" id="{C04E7D91-776F-4721-B11D-49B67F187057}"/>
              </a:ext>
            </a:extLst>
          </p:cNvPr>
          <p:cNvSpPr>
            <a:spLocks noGrp="1"/>
          </p:cNvSpPr>
          <p:nvPr>
            <p:ph idx="1"/>
          </p:nvPr>
        </p:nvSpPr>
        <p:spPr>
          <a:xfrm>
            <a:off x="3647708" y="2416005"/>
            <a:ext cx="7560860" cy="3173235"/>
          </a:xfrm>
        </p:spPr>
        <p:txBody>
          <a:bodyPr rtlCol="0" anchor="ctr">
            <a:noAutofit/>
          </a:bodyPr>
          <a:lstStyle/>
          <a:p>
            <a:pPr>
              <a:lnSpc>
                <a:spcPct val="150000"/>
              </a:lnSpc>
              <a:spcBef>
                <a:spcPts val="0"/>
              </a:spcBef>
              <a:spcAft>
                <a:spcPts val="0"/>
              </a:spcAft>
              <a:buClr>
                <a:schemeClr val="bg1"/>
              </a:buClr>
              <a:buBlip>
                <a:blip r:embed="rId2"/>
              </a:buBlip>
            </a:pPr>
            <a:r>
              <a:rPr lang="en-GB" sz="1800" dirty="0">
                <a:solidFill>
                  <a:schemeClr val="tx1">
                    <a:lumMod val="75000"/>
                    <a:lumOff val="25000"/>
                  </a:schemeClr>
                </a:solidFill>
              </a:rPr>
              <a:t>define the needs of employers and employees in the field of raising qualifications,</a:t>
            </a:r>
          </a:p>
          <a:p>
            <a:pPr>
              <a:lnSpc>
                <a:spcPct val="150000"/>
              </a:lnSpc>
              <a:spcBef>
                <a:spcPts val="0"/>
              </a:spcBef>
              <a:spcAft>
                <a:spcPts val="0"/>
              </a:spcAft>
              <a:buClr>
                <a:schemeClr val="bg1"/>
              </a:buClr>
              <a:buBlip>
                <a:blip r:embed="rId2"/>
              </a:buBlip>
            </a:pPr>
            <a:r>
              <a:rPr lang="en-GB" sz="1800" dirty="0">
                <a:solidFill>
                  <a:schemeClr val="tx1">
                    <a:lumMod val="75000"/>
                    <a:lumOff val="25000"/>
                  </a:schemeClr>
                </a:solidFill>
              </a:rPr>
              <a:t>verify the state of knowledge and skills of potential training participants,</a:t>
            </a:r>
          </a:p>
          <a:p>
            <a:pPr>
              <a:lnSpc>
                <a:spcPct val="150000"/>
              </a:lnSpc>
              <a:spcBef>
                <a:spcPts val="0"/>
              </a:spcBef>
              <a:spcAft>
                <a:spcPts val="0"/>
              </a:spcAft>
              <a:buClr>
                <a:schemeClr val="bg1"/>
              </a:buClr>
              <a:buBlip>
                <a:blip r:embed="rId2"/>
              </a:buBlip>
            </a:pPr>
            <a:r>
              <a:rPr lang="en-GB" sz="1800" dirty="0">
                <a:solidFill>
                  <a:schemeClr val="tx1">
                    <a:lumMod val="75000"/>
                    <a:lumOff val="25000"/>
                  </a:schemeClr>
                </a:solidFill>
              </a:rPr>
              <a:t>define the directions and goals of the next training activities,</a:t>
            </a:r>
          </a:p>
          <a:p>
            <a:pPr>
              <a:lnSpc>
                <a:spcPct val="150000"/>
              </a:lnSpc>
              <a:spcBef>
                <a:spcPts val="0"/>
              </a:spcBef>
              <a:spcAft>
                <a:spcPts val="0"/>
              </a:spcAft>
              <a:buClr>
                <a:schemeClr val="bg1"/>
              </a:buClr>
              <a:buBlip>
                <a:blip r:embed="rId2"/>
              </a:buBlip>
            </a:pPr>
            <a:r>
              <a:rPr lang="en-GB" sz="1800" dirty="0">
                <a:solidFill>
                  <a:schemeClr val="tx1">
                    <a:lumMod val="75000"/>
                    <a:lumOff val="25000"/>
                  </a:schemeClr>
                </a:solidFill>
              </a:rPr>
              <a:t>select elements that require shortening, extension, modification or removal from the training program,</a:t>
            </a:r>
          </a:p>
          <a:p>
            <a:pPr>
              <a:lnSpc>
                <a:spcPct val="150000"/>
              </a:lnSpc>
              <a:spcBef>
                <a:spcPts val="0"/>
              </a:spcBef>
              <a:spcAft>
                <a:spcPts val="0"/>
              </a:spcAft>
              <a:buClr>
                <a:schemeClr val="bg1"/>
              </a:buClr>
              <a:buBlip>
                <a:blip r:embed="rId2"/>
              </a:buBlip>
            </a:pPr>
            <a:r>
              <a:rPr lang="en-GB" sz="1800" dirty="0">
                <a:solidFill>
                  <a:schemeClr val="tx1">
                    <a:lumMod val="75000"/>
                    <a:lumOff val="25000"/>
                  </a:schemeClr>
                </a:solidFill>
              </a:rPr>
              <a:t>determine the suitability of training for employers.</a:t>
            </a:r>
            <a:endParaRPr lang="pl-PL" sz="1800" dirty="0">
              <a:solidFill>
                <a:schemeClr val="tx1">
                  <a:lumMod val="75000"/>
                  <a:lumOff val="25000"/>
                </a:schemeClr>
              </a:solidFill>
            </a:endParaRPr>
          </a:p>
        </p:txBody>
      </p:sp>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088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800" b="1" dirty="0">
                <a:solidFill>
                  <a:schemeClr val="tx1">
                    <a:lumMod val="75000"/>
                    <a:lumOff val="25000"/>
                  </a:schemeClr>
                </a:solidFill>
              </a:rPr>
              <a:t>THE </a:t>
            </a:r>
            <a:r>
              <a:rPr lang="pl-PL" sz="2800" b="1" dirty="0" err="1">
                <a:solidFill>
                  <a:schemeClr val="tx1">
                    <a:lumMod val="75000"/>
                    <a:lumOff val="25000"/>
                  </a:schemeClr>
                </a:solidFill>
              </a:rPr>
              <a:t>AIMS</a:t>
            </a:r>
            <a:r>
              <a:rPr lang="pl-PL" sz="2800" b="1" dirty="0">
                <a:solidFill>
                  <a:schemeClr val="tx1">
                    <a:lumMod val="75000"/>
                    <a:lumOff val="25000"/>
                  </a:schemeClr>
                </a:solidFill>
              </a:rPr>
              <a:t> OF A </a:t>
            </a:r>
            <a:r>
              <a:rPr lang="pl-PL" sz="2800" b="1" dirty="0" err="1">
                <a:solidFill>
                  <a:schemeClr val="tx1">
                    <a:lumMod val="75000"/>
                    <a:lumOff val="25000"/>
                  </a:schemeClr>
                </a:solidFill>
              </a:rPr>
              <a:t>DIAGNOSIS</a:t>
            </a:r>
            <a:r>
              <a:rPr lang="pl-PL" sz="2800" b="1" dirty="0">
                <a:solidFill>
                  <a:schemeClr val="tx1">
                    <a:lumMod val="75000"/>
                    <a:lumOff val="25000"/>
                  </a:schemeClr>
                </a:solidFill>
              </a:rPr>
              <a:t> OF  </a:t>
            </a:r>
            <a:r>
              <a:rPr lang="pl-PL" sz="2800" b="1" dirty="0" err="1">
                <a:solidFill>
                  <a:schemeClr val="tx1">
                    <a:lumMod val="75000"/>
                    <a:lumOff val="25000"/>
                  </a:schemeClr>
                </a:solidFill>
              </a:rPr>
              <a:t>NEEDS</a:t>
            </a:r>
            <a:endParaRPr lang="pl-PL" sz="2800" b="1" dirty="0">
              <a:solidFill>
                <a:schemeClr val="tx1">
                  <a:lumMod val="75000"/>
                  <a:lumOff val="25000"/>
                </a:schemeClr>
              </a:solidFill>
            </a:endParaRP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4</a:t>
            </a:fld>
            <a:endParaRPr lang="en-US" altLang="pl-PL" dirty="0"/>
          </a:p>
        </p:txBody>
      </p:sp>
      <p:pic>
        <p:nvPicPr>
          <p:cNvPr id="12" name="Obraz 11">
            <a:extLst>
              <a:ext uri="{FF2B5EF4-FFF2-40B4-BE49-F238E27FC236}">
                <a16:creationId xmlns:a16="http://schemas.microsoft.com/office/drawing/2014/main" id="{1E134554-0A33-4DBE-8AD8-67F41A03C95E}"/>
              </a:ext>
            </a:extLst>
          </p:cNvPr>
          <p:cNvPicPr>
            <a:picLocks noChangeAspect="1"/>
          </p:cNvPicPr>
          <p:nvPr/>
        </p:nvPicPr>
        <p:blipFill>
          <a:blip r:embed="rId3"/>
          <a:stretch>
            <a:fillRect/>
          </a:stretch>
        </p:blipFill>
        <p:spPr>
          <a:xfrm flipH="1">
            <a:off x="3215675" y="2416005"/>
            <a:ext cx="144021" cy="3145863"/>
          </a:xfrm>
          <a:prstGeom prst="rect">
            <a:avLst/>
          </a:prstGeom>
        </p:spPr>
      </p:pic>
      <p:sp>
        <p:nvSpPr>
          <p:cNvPr id="18" name="Prostokąt 17">
            <a:extLst>
              <a:ext uri="{FF2B5EF4-FFF2-40B4-BE49-F238E27FC236}">
                <a16:creationId xmlns:a16="http://schemas.microsoft.com/office/drawing/2014/main" id="{6593358D-E5DA-4FBD-9613-82338FBD09E0}"/>
              </a:ext>
            </a:extLst>
          </p:cNvPr>
          <p:cNvSpPr/>
          <p:nvPr/>
        </p:nvSpPr>
        <p:spPr>
          <a:xfrm>
            <a:off x="994316" y="6021288"/>
            <a:ext cx="1567417" cy="523220"/>
          </a:xfrm>
          <a:prstGeom prst="rect">
            <a:avLst/>
          </a:prstGeom>
        </p:spPr>
        <p:txBody>
          <a:bodyPr wrap="none">
            <a:spAutoFit/>
          </a:bodyPr>
          <a:lstStyle/>
          <a:p>
            <a:r>
              <a:rPr lang="pl-PL" sz="1400" dirty="0">
                <a:solidFill>
                  <a:schemeClr val="tx1">
                    <a:lumMod val="85000"/>
                    <a:lumOff val="15000"/>
                  </a:schemeClr>
                </a:solidFill>
              </a:rPr>
              <a:t>PODCAST</a:t>
            </a:r>
          </a:p>
          <a:p>
            <a:r>
              <a:rPr lang="pl-PL" sz="1400" dirty="0" err="1">
                <a:solidFill>
                  <a:schemeClr val="tx1">
                    <a:lumMod val="85000"/>
                    <a:lumOff val="15000"/>
                  </a:schemeClr>
                </a:solidFill>
              </a:rPr>
              <a:t>Recording</a:t>
            </a:r>
            <a:r>
              <a:rPr lang="pl-PL" sz="1400" dirty="0">
                <a:solidFill>
                  <a:schemeClr val="tx1">
                    <a:lumMod val="85000"/>
                    <a:lumOff val="15000"/>
                  </a:schemeClr>
                </a:solidFill>
              </a:rPr>
              <a:t> no 1 &amp; 2</a:t>
            </a:r>
          </a:p>
        </p:txBody>
      </p:sp>
      <p:pic>
        <p:nvPicPr>
          <p:cNvPr id="19" name="Obraz 18">
            <a:extLst>
              <a:ext uri="{FF2B5EF4-FFF2-40B4-BE49-F238E27FC236}">
                <a16:creationId xmlns:a16="http://schemas.microsoft.com/office/drawing/2014/main" id="{8D6E34F3-9227-4692-96F8-31A5F752B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592" y="5987103"/>
            <a:ext cx="551218" cy="551809"/>
          </a:xfrm>
          <a:prstGeom prst="rect">
            <a:avLst/>
          </a:prstGeom>
        </p:spPr>
      </p:pic>
    </p:spTree>
    <p:extLst>
      <p:ext uri="{BB962C8B-B14F-4D97-AF65-F5344CB8AC3E}">
        <p14:creationId xmlns:p14="http://schemas.microsoft.com/office/powerpoint/2010/main" val="232965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a:extLst>
              <a:ext uri="{FF2B5EF4-FFF2-40B4-BE49-F238E27FC236}">
                <a16:creationId xmlns:a16="http://schemas.microsoft.com/office/drawing/2014/main" id="{038A2E70-2DA9-4F3E-BE92-079A37C0F288}"/>
              </a:ext>
            </a:extLst>
          </p:cNvPr>
          <p:cNvSpPr>
            <a:spLocks noGrp="1"/>
          </p:cNvSpPr>
          <p:nvPr>
            <p:ph type="title"/>
          </p:nvPr>
        </p:nvSpPr>
        <p:spPr>
          <a:xfrm>
            <a:off x="1919536" y="1325100"/>
            <a:ext cx="7920880" cy="861646"/>
          </a:xfrm>
        </p:spPr>
        <p:txBody>
          <a:bodyPr/>
          <a:lstStyle/>
          <a:p>
            <a:pPr algn="l">
              <a:spcAft>
                <a:spcPts val="600"/>
              </a:spcAft>
            </a:pPr>
            <a:r>
              <a:rPr lang="en-GB" sz="2000" b="1" dirty="0">
                <a:solidFill>
                  <a:srgbClr val="FBBE03"/>
                </a:solidFill>
              </a:rPr>
              <a:t>THE DIAGNOSIS OF NEEDS ALSO HELPS IN:</a:t>
            </a:r>
            <a:endParaRPr lang="pl-PL" sz="2000" b="1" dirty="0">
              <a:solidFill>
                <a:srgbClr val="FBBE03"/>
              </a:solidFill>
            </a:endParaRPr>
          </a:p>
        </p:txBody>
      </p:sp>
      <p:sp>
        <p:nvSpPr>
          <p:cNvPr id="3" name="Podtytuł 2">
            <a:extLst>
              <a:ext uri="{FF2B5EF4-FFF2-40B4-BE49-F238E27FC236}">
                <a16:creationId xmlns:a16="http://schemas.microsoft.com/office/drawing/2014/main" id="{C04E7D91-776F-4721-B11D-49B67F187057}"/>
              </a:ext>
            </a:extLst>
          </p:cNvPr>
          <p:cNvSpPr>
            <a:spLocks noGrp="1"/>
          </p:cNvSpPr>
          <p:nvPr>
            <p:ph idx="1"/>
          </p:nvPr>
        </p:nvSpPr>
        <p:spPr>
          <a:xfrm>
            <a:off x="3647708" y="2492896"/>
            <a:ext cx="7344836" cy="2664363"/>
          </a:xfrm>
        </p:spPr>
        <p:txBody>
          <a:bodyPr rtlCol="0">
            <a:noAutofit/>
          </a:bodyPr>
          <a:lstStyle/>
          <a:p>
            <a:pPr>
              <a:lnSpc>
                <a:spcPct val="134000"/>
              </a:lnSpc>
              <a:spcBef>
                <a:spcPts val="0"/>
              </a:spcBef>
              <a:spcAft>
                <a:spcPts val="600"/>
              </a:spcAft>
              <a:buClr>
                <a:schemeClr val="bg1"/>
              </a:buClr>
              <a:buBlip>
                <a:blip r:embed="rId2"/>
              </a:buBlip>
            </a:pPr>
            <a:r>
              <a:rPr lang="pl-PL" sz="1800" dirty="0">
                <a:solidFill>
                  <a:schemeClr val="tx1">
                    <a:lumMod val="75000"/>
                    <a:lumOff val="25000"/>
                  </a:schemeClr>
                </a:solidFill>
              </a:rPr>
              <a:t>d</a:t>
            </a:r>
            <a:r>
              <a:rPr lang="en-GB" sz="1800" dirty="0" err="1">
                <a:solidFill>
                  <a:schemeClr val="tx1">
                    <a:lumMod val="75000"/>
                    <a:lumOff val="25000"/>
                  </a:schemeClr>
                </a:solidFill>
              </a:rPr>
              <a:t>evelopment</a:t>
            </a:r>
            <a:r>
              <a:rPr lang="en-GB" sz="1800" dirty="0">
                <a:solidFill>
                  <a:schemeClr val="tx1">
                    <a:lumMod val="75000"/>
                    <a:lumOff val="25000"/>
                  </a:schemeClr>
                </a:solidFill>
              </a:rPr>
              <a:t> of an attractive training offer,</a:t>
            </a:r>
          </a:p>
          <a:p>
            <a:pPr>
              <a:lnSpc>
                <a:spcPct val="134000"/>
              </a:lnSpc>
              <a:spcBef>
                <a:spcPts val="0"/>
              </a:spcBef>
              <a:spcAft>
                <a:spcPts val="600"/>
              </a:spcAft>
              <a:buClr>
                <a:schemeClr val="bg1"/>
              </a:buClr>
              <a:buBlip>
                <a:blip r:embed="rId2"/>
              </a:buBlip>
            </a:pPr>
            <a:r>
              <a:rPr lang="en-GB" sz="1800" dirty="0">
                <a:solidFill>
                  <a:schemeClr val="tx1">
                    <a:lumMod val="75000"/>
                    <a:lumOff val="25000"/>
                  </a:schemeClr>
                </a:solidFill>
              </a:rPr>
              <a:t>acquiring new participants of trainings,</a:t>
            </a:r>
          </a:p>
          <a:p>
            <a:pPr>
              <a:lnSpc>
                <a:spcPct val="134000"/>
              </a:lnSpc>
              <a:spcBef>
                <a:spcPts val="0"/>
              </a:spcBef>
              <a:spcAft>
                <a:spcPts val="600"/>
              </a:spcAft>
              <a:buClr>
                <a:schemeClr val="bg1"/>
              </a:buClr>
              <a:buBlip>
                <a:blip r:embed="rId2"/>
              </a:buBlip>
            </a:pPr>
            <a:r>
              <a:rPr lang="en-GB" sz="1800" dirty="0">
                <a:solidFill>
                  <a:schemeClr val="tx1">
                    <a:lumMod val="75000"/>
                    <a:lumOff val="25000"/>
                  </a:schemeClr>
                </a:solidFill>
              </a:rPr>
              <a:t>improving the professional qualifications of employees,</a:t>
            </a:r>
          </a:p>
          <a:p>
            <a:pPr>
              <a:lnSpc>
                <a:spcPct val="134000"/>
              </a:lnSpc>
              <a:spcBef>
                <a:spcPts val="0"/>
              </a:spcBef>
              <a:spcAft>
                <a:spcPts val="600"/>
              </a:spcAft>
              <a:buClr>
                <a:schemeClr val="bg1"/>
              </a:buClr>
              <a:buBlip>
                <a:blip r:embed="rId2"/>
              </a:buBlip>
            </a:pPr>
            <a:r>
              <a:rPr lang="en-GB" sz="1800" dirty="0">
                <a:solidFill>
                  <a:schemeClr val="tx1">
                    <a:lumMod val="75000"/>
                    <a:lumOff val="25000"/>
                  </a:schemeClr>
                </a:solidFill>
              </a:rPr>
              <a:t>support for workplaces and employers in improving the quality of their production and service activities,</a:t>
            </a:r>
          </a:p>
          <a:p>
            <a:pPr>
              <a:lnSpc>
                <a:spcPct val="134000"/>
              </a:lnSpc>
              <a:spcBef>
                <a:spcPts val="0"/>
              </a:spcBef>
              <a:spcAft>
                <a:spcPts val="600"/>
              </a:spcAft>
              <a:buClr>
                <a:schemeClr val="bg1"/>
              </a:buClr>
              <a:buBlip>
                <a:blip r:embed="rId2"/>
              </a:buBlip>
            </a:pPr>
            <a:r>
              <a:rPr lang="en-GB" sz="1800" dirty="0">
                <a:solidFill>
                  <a:schemeClr val="tx1">
                    <a:lumMod val="75000"/>
                    <a:lumOff val="25000"/>
                  </a:schemeClr>
                </a:solidFill>
              </a:rPr>
              <a:t>supporting the personal and professional development of the trainer</a:t>
            </a:r>
            <a:r>
              <a:rPr lang="pl-PL" sz="1800" dirty="0">
                <a:solidFill>
                  <a:schemeClr val="tx1">
                    <a:lumMod val="75000"/>
                    <a:lumOff val="25000"/>
                  </a:schemeClr>
                </a:solidFill>
              </a:rPr>
              <a:t>.</a:t>
            </a:r>
          </a:p>
        </p:txBody>
      </p:sp>
      <p:sp>
        <p:nvSpPr>
          <p:cNvPr id="4" name="Tytuł 1">
            <a:extLst>
              <a:ext uri="{FF2B5EF4-FFF2-40B4-BE49-F238E27FC236}">
                <a16:creationId xmlns:a16="http://schemas.microsoft.com/office/drawing/2014/main" id="{2D74495C-E3EA-42C4-8C5C-31590F4D4661}"/>
              </a:ext>
            </a:extLst>
          </p:cNvPr>
          <p:cNvSpPr txBox="1">
            <a:spLocks/>
          </p:cNvSpPr>
          <p:nvPr/>
        </p:nvSpPr>
        <p:spPr bwMode="auto">
          <a:xfrm>
            <a:off x="1270273" y="188913"/>
            <a:ext cx="792088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l-PL" sz="2800" b="1" dirty="0">
                <a:solidFill>
                  <a:schemeClr val="tx1">
                    <a:lumMod val="75000"/>
                    <a:lumOff val="25000"/>
                  </a:schemeClr>
                </a:solidFill>
              </a:rPr>
              <a:t>THE </a:t>
            </a:r>
            <a:r>
              <a:rPr lang="pl-PL" sz="2800" b="1" dirty="0" err="1">
                <a:solidFill>
                  <a:schemeClr val="tx1">
                    <a:lumMod val="75000"/>
                    <a:lumOff val="25000"/>
                  </a:schemeClr>
                </a:solidFill>
              </a:rPr>
              <a:t>AIMS</a:t>
            </a:r>
            <a:r>
              <a:rPr lang="pl-PL" sz="2800" b="1" dirty="0">
                <a:solidFill>
                  <a:schemeClr val="tx1">
                    <a:lumMod val="75000"/>
                    <a:lumOff val="25000"/>
                  </a:schemeClr>
                </a:solidFill>
              </a:rPr>
              <a:t> OF A </a:t>
            </a:r>
            <a:r>
              <a:rPr lang="pl-PL" sz="2800" b="1" dirty="0" err="1">
                <a:solidFill>
                  <a:schemeClr val="tx1">
                    <a:lumMod val="75000"/>
                    <a:lumOff val="25000"/>
                  </a:schemeClr>
                </a:solidFill>
              </a:rPr>
              <a:t>DIAGNOSIS</a:t>
            </a:r>
            <a:r>
              <a:rPr lang="pl-PL" sz="2800" b="1" dirty="0">
                <a:solidFill>
                  <a:schemeClr val="tx1">
                    <a:lumMod val="75000"/>
                    <a:lumOff val="25000"/>
                  </a:schemeClr>
                </a:solidFill>
              </a:rPr>
              <a:t> OF TRAINING </a:t>
            </a:r>
            <a:r>
              <a:rPr lang="pl-PL" sz="2800" b="1" dirty="0" err="1">
                <a:solidFill>
                  <a:schemeClr val="tx1">
                    <a:lumMod val="75000"/>
                    <a:lumOff val="25000"/>
                  </a:schemeClr>
                </a:solidFill>
              </a:rPr>
              <a:t>NEEDS</a:t>
            </a:r>
            <a:endParaRPr lang="pl-PL" sz="2800" b="1" dirty="0">
              <a:solidFill>
                <a:schemeClr val="tx1">
                  <a:lumMod val="75000"/>
                  <a:lumOff val="25000"/>
                </a:schemeClr>
              </a:solidFill>
            </a:endParaRPr>
          </a:p>
        </p:txBody>
      </p:sp>
      <p:sp>
        <p:nvSpPr>
          <p:cNvPr id="6" name="Symbol zastępczy numeru slajdu 5">
            <a:extLst>
              <a:ext uri="{FF2B5EF4-FFF2-40B4-BE49-F238E27FC236}">
                <a16:creationId xmlns:a16="http://schemas.microsoft.com/office/drawing/2014/main" id="{C12A55ED-7FC6-4E26-AB56-84831FFF24FD}"/>
              </a:ext>
            </a:extLst>
          </p:cNvPr>
          <p:cNvSpPr>
            <a:spLocks noGrp="1"/>
          </p:cNvSpPr>
          <p:nvPr>
            <p:ph type="sldNum" sz="quarter" idx="12"/>
          </p:nvPr>
        </p:nvSpPr>
        <p:spPr/>
        <p:txBody>
          <a:bodyPr/>
          <a:lstStyle/>
          <a:p>
            <a:pPr>
              <a:defRPr/>
            </a:pPr>
            <a:fld id="{6CC9281A-217F-4492-A313-C4D4CB901DEA}" type="slidenum">
              <a:rPr lang="en-US" altLang="pl-PL" smtClean="0"/>
              <a:pPr>
                <a:defRPr/>
              </a:pPr>
              <a:t>5</a:t>
            </a:fld>
            <a:endParaRPr lang="en-US" altLang="pl-PL" dirty="0"/>
          </a:p>
        </p:txBody>
      </p:sp>
      <p:pic>
        <p:nvPicPr>
          <p:cNvPr id="12" name="Obraz 11">
            <a:extLst>
              <a:ext uri="{FF2B5EF4-FFF2-40B4-BE49-F238E27FC236}">
                <a16:creationId xmlns:a16="http://schemas.microsoft.com/office/drawing/2014/main" id="{1E134554-0A33-4DBE-8AD8-67F41A03C95E}"/>
              </a:ext>
            </a:extLst>
          </p:cNvPr>
          <p:cNvPicPr>
            <a:picLocks noChangeAspect="1"/>
          </p:cNvPicPr>
          <p:nvPr/>
        </p:nvPicPr>
        <p:blipFill>
          <a:blip r:embed="rId3"/>
          <a:stretch>
            <a:fillRect/>
          </a:stretch>
        </p:blipFill>
        <p:spPr>
          <a:xfrm flipH="1">
            <a:off x="3215680" y="2529136"/>
            <a:ext cx="144016" cy="2628123"/>
          </a:xfrm>
          <a:prstGeom prst="rect">
            <a:avLst/>
          </a:prstGeom>
        </p:spPr>
      </p:pic>
    </p:spTree>
    <p:extLst>
      <p:ext uri="{BB962C8B-B14F-4D97-AF65-F5344CB8AC3E}">
        <p14:creationId xmlns:p14="http://schemas.microsoft.com/office/powerpoint/2010/main" val="1718006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iuro Domowe, Stacja Robocza, UrzÄd, Biznesu, Notatnik">
            <a:extLst>
              <a:ext uri="{FF2B5EF4-FFF2-40B4-BE49-F238E27FC236}">
                <a16:creationId xmlns:a16="http://schemas.microsoft.com/office/drawing/2014/main" id="{D2D64990-1ACE-4515-8CC0-3A5F6F59C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9127"/>
            <a:ext cx="5958650" cy="3968748"/>
          </a:xfrm>
          <a:prstGeom prst="rect">
            <a:avLst/>
          </a:prstGeom>
          <a:noFill/>
          <a:extLst>
            <a:ext uri="{909E8E84-426E-40DD-AFC4-6F175D3DCCD1}">
              <a14:hiddenFill xmlns:a14="http://schemas.microsoft.com/office/drawing/2010/main">
                <a:solidFill>
                  <a:srgbClr val="FFFFFF"/>
                </a:solidFill>
              </a14:hiddenFill>
            </a:ext>
          </a:extLst>
        </p:spPr>
      </p:pic>
      <p:sp>
        <p:nvSpPr>
          <p:cNvPr id="16386" name="Podtytuł 2">
            <a:extLst>
              <a:ext uri="{FF2B5EF4-FFF2-40B4-BE49-F238E27FC236}">
                <a16:creationId xmlns:a16="http://schemas.microsoft.com/office/drawing/2014/main" id="{9B7DB270-FE5C-4FBA-ADC1-F6C2D69B8B6A}"/>
              </a:ext>
            </a:extLst>
          </p:cNvPr>
          <p:cNvSpPr>
            <a:spLocks noGrp="1"/>
          </p:cNvSpPr>
          <p:nvPr>
            <p:ph idx="1"/>
          </p:nvPr>
        </p:nvSpPr>
        <p:spPr>
          <a:xfrm>
            <a:off x="6528048" y="2132856"/>
            <a:ext cx="4824536" cy="3312368"/>
          </a:xfrm>
        </p:spPr>
        <p:txBody>
          <a:bodyPr/>
          <a:lstStyle/>
          <a:p>
            <a:pPr>
              <a:spcAft>
                <a:spcPts val="600"/>
              </a:spcAft>
              <a:buClr>
                <a:schemeClr val="bg1"/>
              </a:buClr>
              <a:buBlip>
                <a:blip r:embed="rId3"/>
              </a:buBlip>
            </a:pPr>
            <a:r>
              <a:rPr lang="pl-PL" sz="2000" dirty="0">
                <a:solidFill>
                  <a:schemeClr val="tx1">
                    <a:lumMod val="75000"/>
                    <a:lumOff val="25000"/>
                  </a:schemeClr>
                </a:solidFill>
              </a:rPr>
              <a:t>w</a:t>
            </a:r>
            <a:r>
              <a:rPr lang="en-GB" sz="2000" dirty="0">
                <a:solidFill>
                  <a:schemeClr val="tx1">
                    <a:lumMod val="75000"/>
                    <a:lumOff val="25000"/>
                  </a:schemeClr>
                </a:solidFill>
              </a:rPr>
              <a:t>hen new elements of equipment and new technologies appear,</a:t>
            </a:r>
          </a:p>
          <a:p>
            <a:pPr>
              <a:spcAft>
                <a:spcPts val="600"/>
              </a:spcAft>
              <a:buClr>
                <a:schemeClr val="bg1"/>
              </a:buClr>
              <a:buBlip>
                <a:blip r:embed="rId3"/>
              </a:buBlip>
            </a:pPr>
            <a:r>
              <a:rPr lang="en-GB" sz="2000" dirty="0">
                <a:solidFill>
                  <a:schemeClr val="tx1">
                    <a:lumMod val="75000"/>
                    <a:lumOff val="25000"/>
                  </a:schemeClr>
                </a:solidFill>
              </a:rPr>
              <a:t>when legal regulations require the introduction of new technological or organisational solutions,</a:t>
            </a:r>
          </a:p>
          <a:p>
            <a:pPr>
              <a:spcAft>
                <a:spcPts val="600"/>
              </a:spcAft>
              <a:buClr>
                <a:schemeClr val="bg1"/>
              </a:buClr>
              <a:buBlip>
                <a:blip r:embed="rId3"/>
              </a:buBlip>
            </a:pPr>
            <a:r>
              <a:rPr lang="en-GB" sz="2000" dirty="0">
                <a:solidFill>
                  <a:schemeClr val="tx1">
                    <a:lumMod val="75000"/>
                    <a:lumOff val="25000"/>
                  </a:schemeClr>
                </a:solidFill>
              </a:rPr>
              <a:t>when new trends appear,</a:t>
            </a:r>
          </a:p>
          <a:p>
            <a:pPr>
              <a:spcAft>
                <a:spcPts val="600"/>
              </a:spcAft>
              <a:buClr>
                <a:schemeClr val="bg1"/>
              </a:buClr>
              <a:buBlip>
                <a:blip r:embed="rId3"/>
              </a:buBlip>
            </a:pPr>
            <a:r>
              <a:rPr lang="en-GB" sz="2000" dirty="0">
                <a:solidFill>
                  <a:schemeClr val="tx1">
                    <a:lumMod val="75000"/>
                    <a:lumOff val="25000"/>
                  </a:schemeClr>
                </a:solidFill>
              </a:rPr>
              <a:t>when new market conditions appear,</a:t>
            </a:r>
          </a:p>
          <a:p>
            <a:pPr>
              <a:spcAft>
                <a:spcPts val="600"/>
              </a:spcAft>
              <a:buClr>
                <a:schemeClr val="bg1"/>
              </a:buClr>
              <a:buBlip>
                <a:blip r:embed="rId3"/>
              </a:buBlip>
            </a:pPr>
            <a:r>
              <a:rPr lang="en-GB" sz="2000" dirty="0">
                <a:solidFill>
                  <a:schemeClr val="tx1">
                    <a:lumMod val="75000"/>
                    <a:lumOff val="25000"/>
                  </a:schemeClr>
                </a:solidFill>
              </a:rPr>
              <a:t>when you need to expand or change the training offer.</a:t>
            </a:r>
            <a:endParaRPr lang="pl-PL" altLang="pl-PL" sz="2000" dirty="0">
              <a:solidFill>
                <a:schemeClr val="tx1">
                  <a:lumMod val="75000"/>
                  <a:lumOff val="25000"/>
                </a:schemeClr>
              </a:solidFill>
            </a:endParaRPr>
          </a:p>
        </p:txBody>
      </p:sp>
      <p:sp>
        <p:nvSpPr>
          <p:cNvPr id="16387" name="AutoShape 4"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0A370A76-D0FC-4BBA-841A-323EF17A8752}"/>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88" name="AutoShape 6"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9CC6CDB5-7A67-4770-BC35-EC6944F6813D}"/>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89" name="AutoShape 8"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3A32F8B5-FE7A-4C23-987D-76E8B94FB76A}"/>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6390" name="AutoShape 12" descr="data:image/jpeg;base64,/9j/4AAQSkZJRgABAQAAAQABAAD/2wCEAAkGBhQSEBIUEhIUFRUQFQ8WFBUUFBUUFBQUFBQVFBQQFBQXHCYeFxkjGRQUHy8gIycpLCwsFR4xNTAqNSYrLCkBCQoKDgwOGg8PGiwkHBwsLCwvLCkpKSwpLCwpKSkpLCwpLCwpLCwpLCksKSwpKSwsLCwsKSwsKSwpLCwpKSksLP/AABEIALcBEwMBIgACEQEDEQH/xAAcAAABBQEBAQAAAAAAAAAAAAAEAAEDBQYCBwj/xAA9EAABAwMDAgMFBgMGBwAAAAABAAIRAwQhBRIxBkFRYXETIkKBkQcUMqGx0RXB8ENSYnKC4RYjM1ODk6L/xAAZAQACAwEAAAAAAAAAAAAAAAABBAACAwX/xAArEQACAgICAQMDAwUBAAAAAAAAAQIRAyESMQQTIkEyUWEFFHGBkaGx8UL/2gAMAwEAAhEDEQA/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alpnQwYbe0K9qyFVNcJU9dsjBVaWuaVzZyvY/GNKi9oNUlWqexVVQvCOUYyrKvDI3ownGnZBWv3A8qz0XVS50Hsh2WQeUZb2ApjhPYOcHd6Fc01JVRo2XQAyU4v2+KzF3eOIhvKexpPAlxT0vMcRSPjpmmfdoK41GEBUvI7oKpfAuASs/1FvURiHhr5LB2tQuR1EPFc/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FCDEo2jW3LPsDpyCrO3uY5WM210dCfGi4+74UdUloT29eQpngOTuLaOXkdM60K7LnEK71GdmEFolkGmQFaarIYU9GPsFJy2UOnXEuyrW6uQBhZnTaTn1TAIAOVo62m4ylU5SjRfE0tso7pxyUtEpe0qeiOr2RhHaJZtpiSPNZYcKWT8Dk8ns0F3NtDRCjs6cHKV5r1MGJCqa2tgn3SnZyhF2KxhNqqLu/rANwsje3x3FXX3qW5VHc1WbjJSudOe0zbDKOP6isuLh0ozTrl3iVzuY49lM1oCTWCSdpjbzwlEuaVUkcqxs7nPKpLd+EXTcuvgyyxs5uWKmjWUKkhSLO2molpyru3ug4LuYs8ciOZPG4E6YhJJMGRxCS6hJEBYpJJili5y4oG9YSPVHApy0FWToBl3WUuXf3Fs8I+pT950cDChcwylPInsYxLRBd2o2GF5hdXz6V3Lp2gx5L024Y+MBZvVenXVfhyuT5EZSaa+C+TDzWn0XdjrbHUxHgq66ug5xkBP090m9g94wrC50JoMlyzyRySimx/BOEdPsqRTb4KcOZEQnvhTYMvA+aGpV6ZyHj6hKN8X2NcG9pE/3OmeyHr6Ww8QiKbw7hwKb2RnKkrkvaBUvqOaGnCMLmpalpRe8NXQrgpqMXFbFpO3oN0WmVYXzQRt8UJYXIAUdeuTU8k5GuOhaXewq2sWsEgJOBKIjAQ7rjKq2ugxT+Aeo0A5Vfqt1taYRF4wzKp61YOOeAlsk0pUPePC9sy94XF8mVLa1YIhPqUvfDQVG6g9rfwn6IyaapjkIKLv5Zb1Lw4AUV3o/tGzOV1pzZb72D5qxY/sk4rlL8GHkqEo8aMV9xq0X9yJVzTvZAWgfbNdyq290fuE0o0tCGOKgqXRDSvYVtZVtwWQu6hYYKtNEvZwgp1KmbONou6lTKnttSLTyoKlo5wkKO2s3bshMxco7RlSemaqyvC4IsVsoKzpbWqZjwuv48purEcsYroK3JlF7VJPCpcrklOSqHWdda33GnJWCVlia/1PaSfBCWWque6J5We1G8JET6ovp+tNTPgFq9IBqa+AIUDAVJXuBIXLroALkZacmxyF0TtHiuDVaDGFTX2s7VTs1N9R/eEu/ISdI2WFtWzV3twWtkcLzPqvqOrv2tkei3lzXIpRBJ8lheotIuTL20d4PA4I9Up5Vykq2NeNkhgTlJX/ALKC+9s6m1znfi8Sgreq+PxfQo2lol3Uc11du0N4b2xwry06TLgPfa3yhKOKXtSLeP8AqOXJJuUaiv7v7FDZXdRrpDjjzWq0/qJxgOCkodEtH9t/8o2n0eARFTPoqSw5HuOv6j8s+GX1BY21BPC5pWZBwcIpmlOaIDgYTNpuHITkFNJcjmTcb9pZ2VjKKq2YAk9lW2+pFvKmq3ftfdByU9CUaoVknYXZ1t0+ChrtbKK9iKdOFXOaXHCrONKi0HbtHT7fcICjbpNNnIk90RXuG0mjOSgby4lsysJ8Y7raN8fKWr0DXNSm0S1owqe91tu6IEIa5vwSWzyq9+mzkFcqc5T6Orjxxj9RcM1mnxHKJaaT42nJWcuKBDIHbuptFoOBBKop5IvTLTw4mrNH/D3tMgyF27jIUtvcOPoiWkHldWEtHIkqZSVdGbVOQmHShZlhWjtqTQYR9V7WDJC3jj5FHkroz9jcFnuvCtmbOUFdVGuMrq2sy/vhNYcb6MMk12HudIwuqdqSire0ACJDF1oRUUJSk2BC1SRkJLSyhUNuH3dFlWi+GuGWjlrhhzD6FZarQd7UsJk5jmZHY+apunuuGWVd8u321fMtzsePjA8xyP2Rep9Qsrvq1rZ8hrqZaRghwaCJHqIRSaJYe+1cOQVLoUve00sySPoYJKPp9SU7mzdVDWg7TMES145BHPP5FR9M3jKVUtJgOyD65j9fyVMjpFo7NHX06I9/PfGFGbDxf+SPvTwUGSuTlj7mOY3rsFq9Osfy8oq00enSHEx3KhfdbVUazrxggGAl3KGNXWzXjOer0X91qTGYESEA7W9xycNzwsONaLn8ompqha0YyCfn3g+KUn5UmuXSN4+OlotNQ1mnknzx39fRUlXXjB2gYPP7qHUqjah3RBIyOMeSraltkBhmYJjw/dc+bnJ7Z0MUMaX5Lq11hxySCYyJ4RLteeIIGPL9FmqV4QS3bMzkGPmrS2pPZO4yHjHEKscbek2azUFtourbqAOeASR/JXdG5a4S10rJMtSXD2bHEubBO0mD5QFaW+lVmRsDiMzI2/WUxh9SDp7FMyxte3TLkua4ZCWnUKdOoXAOk9zwg6Nu+JPPhIx/m8F3UrBokkfPif5J+E6ds52SLkqiWrtcpufs+I8dwfJB3+uCnIDYK8e1LWb22vXXD3Co17/7N+5jQ3AYJywjzGVrdQ60bUptc5uHAcDO7wPgjmyOrT7EoeQsLaypljX1F1VwA7lW+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CFJK6idoSehkkkkQHzle/Z9AOxzh5A4VdR0O8tyTSec8g8H1C9uo6OHPiMd1HqmhhpAb35WlEs8Hr3F4x5dtc2ZkNJAPjhW9l9oT2uaXsIc0bTjBC9Pf0a6o2YCyeqdIgOMs+cLKadF41Z6J0V1J97tWkkEiW+HHAz5Qr0t8wsH0fQ+7UiY90mf5StfZXbap90wO5P+658kbrRzfkBpysXqlVziQF6S2xokfC71eP0ldfw2mOKbG/IJbJgcjaGdRPPNE0JvxNcTyTwAidS01rnkMB5MDkhbK9sSRAc0eUfssHq2j3NOq6q+7pMoNI71J2nG0tazPbulskKXFrRaXkcfcv8An5M/qVbYC2e+SgrSuSMZkwIP7I3rLTPZW9Os2qyp7Zwa3YSZwXSD4YH1Vf0Npdy+4DqLtjaMGrULQ5rZzsDThzj4fsln499mUv1CUc/CKtf5s3nT/Rm5jX3BLSRIaOS3/FjB4WpqUqLGgNYz3cNlonyknv5rj2v/AC2uzJnHlmFXXtzGCRBPPqr6x+2K/qONyyO5MetqRB90Qe4EgR2lUup6tWMDcQDIkds+XZGXOptYC0bXQCQR3PaVW3GrB20kN3jGJz5wUjmdalIdwR+VEHt6zpLnlzi3sJg+p8UzNT3gg4k988lGUK++BiBMng+pQV1Rg+745PolaXG0NN8nUkVeq6SKklmcxjx8CO/zQ2mMqUX72ZA/HTImAPiH94eXP0VlcXLoiDjyj5gqNuoN3gtLt428DBJPeOVrjyNKkK+R4vrRqS66a7Rq7O8pupbqUN35O0CN3cEBUd/euLy13In6ePoh23b6dcGkz3KoJePgDhz6DM481Ga9au+rsp7XUQC6MEicAE8+IBwYTSytpVs48s0sa4uL5J1+GRGhUqOhrXOz2BKuLTpu4xFN3jmAjema1Y/82q9xkbWg4xiTtHHC0dG9M8pnGoS27NoZZyjyqguyoltNu/DgIg+KyWthz3O/wyrLq6g9/sywkbc4JByPJBWQc1u4O38y1/P1W7acvTroopSXuZl3VdpR2mXx3CVzUYHVNrhtc6YB4Poe6udP0YN5Cx9Lk9DCyKi5tqLagylX6bJ/A75FT29owETUDZ4kgfJWVOg5pneCB3TscSa2hZ5aftZS6bolRjwXNwO8q8c2AfNUtfq1pqFg7GN3bHgrRlyHRBn0WmGEYtqIMkpNWwsVIAHgn9ooGUSVM2guwkkhFs69qkn2JI6ARWlsAJ8UJc09zirUthnyQjKUuUjLtlTl1Paz5KrfZhxyJlXN0MAIRtPPorLoIBqOle6BShrh5SPosfqIu6RzTDmj+4Y/Ir0dtPxUVa0B5CwyYlI0hPieRP6lqNd7wc3xBC02h9TDc2apg4IJxnE+XirvUul2VOQFktS6ILZ2Ejy7JB4pQ72hnnGfWmbq+a91NwbBndM+faO68svrq4p1Dbv37K5LWbnb2CQI2lwmAexIMH5r1bQHmpRYH/iNNu7/ADtEOPzIJ+aV303QrEbzJBDhESC3uClsuBydopNKarpnknUtlVqG3p0/dY0Oa6GwATEvgYBPlBK9F6d080remx7NjKbQAzhz4H/UqHxPMnK0Fpo9OlmnTAP953vO+RPHyQWsAhpImByqelLHE0hHHybS7ANQ1Lnj/bwVNf6pNOMe6SfWeyFvrhxKqa9Qnx9Epylux7itFho1L2rnAgOgYBmZ8QR355V0/RpIhrQRHP4SR4mfDul0Vp5c4EN90A7j/ecf2wI9fFaq7phrXYGJPl6I+gpQ2B5nGVIy4sDgmGGYEZGO2fGIUeoacXSRtkRPb6DxE8K4sGbyAQMbjnPPb9SgdSqMhzW7QQ4ulvJcZ/QAD6Ky8WHD+SfuJcij9jvDgDhoMDyAzz25wqpliabw6JaDJ9OZCsagc152iQCYH5Z8cImxBqAscIDpwRnwgHwXOnhrQ/jzv56CaF1bvIDHgkjcIE4P5HsrTT7RjGkhg9/LyIEkYE+JAVbpXTxp99wZhgPLR3A8sD6K2psI5Cd8WmuqEvJST9rsdlkSMfROykQciEfaOEzwrENaRkfMJ9YE1piTy1oyvV+qi3pNqOmJaDGecKtpaiypTa+g4EO58j5harWtBpXLPZvMjkfJZGz6Wtw9zaVWHAwWh2ZiYj0VZeM3PkuwrPGMVFlf1DfbKQnbu308yJaNwLiPkFY/8fUCNtMFxPc8DzU9XoGm7JknxJlV110GRBpgAg9zAIVv22ZK49mWTJDi3HtlU7qJpfmmakOkFzsT4wtTp2o3V37oGxn+EfzT6N0IC4OcAGjw7/NbqztGU2hrWgAJrF4vF3JlecIxqCKex6aYwCRn0VtTswOESlKcSUekYuTfZH7NKF2VyrWUGSSSRJZ22CPEFRtpwVSUr5zDzhWttqrH84P5KOLRB6wyuadNFvpArltPEIqeiURbUoUu1MWqWEgdRUFxayIhGSu2hBkMre0qtGTTjIMj9vNY49eVrarmk5zZ95rsHzLSO8L1mtSBGQqe/wCm6NX8TAksvjym1KDqhjHljFVJHVlrtOtTa9jpDxIjgj9/JR3VUPH7lVlPoj2RJt6rqc/CfeaT4x4+a5fpl6z/ALdQepYfzCwyLLFdX/BpD029P+4Pc6PukiEHbdN7njcYaOSOYRjr65Z+O0efNsO/Qqr1/rF9Ki72VpcPeQYGyA0+JP7ApF8n/wCdja/k1VlfCmdlOAwdu/zKL1CvuZHEhfL+oa5e+29q59Wm4GQBuYG+QB5+a3/Sn2wgsFO+kOHFVrZaR23NGQfMBaLBlhDbu/8ABm5QctKj0yoXFsNxjkclV5tchp/oprPqyze2W3VE/wDkAP0OUzOsLKSHXFEREH2jDPpBWUpSeqLxX2LSlpoj3j8h+64uNHGCJBHdC0utrLEXNLPGf3RB6rtyJFxSP+tv7qslGS2iy5JkVK3e0mSZPELnU6r2tHs8eKrNY6/t6TTtd7R3ZtPMnt73AXn7/tAun1HOc0bSTtZ2aOw8/VKvx5OD9P8A2NY51JOSPX9LvCWe+RPiOCjnVh9V5pof2g3EbRa73doJiPPCv9Pt9QuHbnMFIGeGmckHl0AR6J7As/FLti2WOPk5PSL6/wBUbRZuad7sgNaRM5Bnw4K84qWrqrn+wZVpE1C6CSS1xMl26Z5nvEFepad0yWiX7ZPJPvOPqVZUNHptM7Z9ePoulHxnJLmzkeTGOR0ujMaBa3bX/wDWqVaREEV2gOb5te0/qFqqVh3dk/ki9sJJ2K4qkZxio6Q7QnSCShYSUpFMiA6K4XS5hREYySeElAGfrU0JUYRwrOqEDXatyxzb6y5nfH9dlaWvULXcrN16ZQj2nsqtJkPQaV6x3BCnAC84p372d0fbdVFvJKo4fYhtXU0mhUFr1a08kKzpa1Td3Q4yIFlIUlw25Ye67DvAobAdbExCfek4SgE4gLh9u08gfRdlqdvCIUysudDpP/FTafVoVZW+z2yqfitqR/0NH6LS7V1Cq4x+xbk18mKrfY/prubZo/yue39ChT9iOnHinUHpVf8AzXoG5LchwX2D6kvuYBv2JWA7Vv8A2/7Iuj9kFg34ah9ahW2TEqjxxfwW9Wf3MvS+zWxb/Yz6vcf5o6h0faM/DbUvm0H9VcSkVZY4r4QHkk/kjtrNjMMY1v8AlaB+imKZicqxQcBMU652qAOSU0pyxL2SsAcFJOGJyAhYThKEnV2juEJW1hje6KTZWwzamc8Dkqmra4T+EfMoJ9w53JV1D7kL12psHdOqH2aSPBALU05UFW0JVuKITmmEOaLGbrWB8FX3NoR2WxNEKCtYg9keSIYK4poCsxbe80IHhUV7oRHCsEzD+cFJuoVG8OKMubEjsq6rQUIH0eqajfNWVv11HMrKvYoXMRsFI9Ct+uGHkqxo9WsPxBeUOaucjglTQKPZafUjD8QU7NbYe4XiguHjhzvqpG6pVHxlCoko9tbqrfEKQai3xXibNerD4lMzqasO6HCJNntAvG+Kf7y3xXjbOrq3ipmdY1v6KnCJNnr4uB4p/bheSt6yrKUdY1v6KnBEtnqwrBL24XlX/FtYqRnU9bxCHpols9R+8BL7yPFeZfx+sfiS/i1Y/EpwRLZ6Wb1vio3amwdwvNze1T8ZSD3Hkn6qcIk2egVNfpj4ghKnVbO2VjBTKlZTVuCIaV/VBPAQj9bqO7wq5jERTYjVAo7dXc7kldMYpG0FMyijQThjETSoLujRRlOioCyEUUkXsSQBZP7ZO2omSVWkFEoKkATJLJlhyxQVbYFJJBNgKm+0VrlmNR0KJTpLdbIihuLEhA1KKSSJCE01w5iZJQhyWLn2aSShDn2aQppJKEOhRUjbdJJQhPTtCiqVgUklCBlPTlOzTkklCthDLFEMskkkUQ7Fmn+6JJKEH+7KRtukkoyBFO3RNO2TpIogVTtkU22CSSDAdtpwpQkkhYRQkkkoQ//Z">
            <a:extLst>
              <a:ext uri="{FF2B5EF4-FFF2-40B4-BE49-F238E27FC236}">
                <a16:creationId xmlns:a16="http://schemas.microsoft.com/office/drawing/2014/main" id="{2F02C3D4-7F99-4E56-B74F-88BFE67066BC}"/>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8" name="Tytuł 1">
            <a:extLst>
              <a:ext uri="{FF2B5EF4-FFF2-40B4-BE49-F238E27FC236}">
                <a16:creationId xmlns:a16="http://schemas.microsoft.com/office/drawing/2014/main" id="{6F48CED7-5A81-47CC-9D08-80A10DC8B0C9}"/>
              </a:ext>
            </a:extLst>
          </p:cNvPr>
          <p:cNvSpPr txBox="1">
            <a:spLocks/>
          </p:cNvSpPr>
          <p:nvPr/>
        </p:nvSpPr>
        <p:spPr bwMode="auto">
          <a:xfrm>
            <a:off x="1270273" y="188913"/>
            <a:ext cx="993829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GB" altLang="pl-PL" sz="2800" b="1" dirty="0">
                <a:solidFill>
                  <a:schemeClr val="tx1">
                    <a:lumMod val="75000"/>
                    <a:lumOff val="25000"/>
                  </a:schemeClr>
                </a:solidFill>
              </a:rPr>
              <a:t>WHEN TO PERFORM A DIAGNOSIS OF TRAINING NEEDS?</a:t>
            </a:r>
            <a:endParaRPr lang="pl-PL" altLang="pl-PL" sz="2800" b="1" dirty="0">
              <a:solidFill>
                <a:schemeClr val="tx1">
                  <a:lumMod val="75000"/>
                  <a:lumOff val="25000"/>
                </a:schemeClr>
              </a:solidFill>
            </a:endParaRPr>
          </a:p>
        </p:txBody>
      </p:sp>
      <p:sp>
        <p:nvSpPr>
          <p:cNvPr id="2" name="Symbol zastępczy numeru slajdu 1">
            <a:extLst>
              <a:ext uri="{FF2B5EF4-FFF2-40B4-BE49-F238E27FC236}">
                <a16:creationId xmlns:a16="http://schemas.microsoft.com/office/drawing/2014/main" id="{462E78F5-D282-4666-83D7-2C8E035EFE77}"/>
              </a:ext>
            </a:extLst>
          </p:cNvPr>
          <p:cNvSpPr>
            <a:spLocks noGrp="1"/>
          </p:cNvSpPr>
          <p:nvPr>
            <p:ph type="sldNum" sz="quarter" idx="12"/>
          </p:nvPr>
        </p:nvSpPr>
        <p:spPr/>
        <p:txBody>
          <a:bodyPr/>
          <a:lstStyle/>
          <a:p>
            <a:pPr>
              <a:defRPr/>
            </a:pPr>
            <a:fld id="{6CC9281A-217F-4492-A313-C4D4CB901DEA}" type="slidenum">
              <a:rPr lang="en-US" altLang="pl-PL" smtClean="0"/>
              <a:pPr>
                <a:defRPr/>
              </a:pPr>
              <a:t>6</a:t>
            </a:fld>
            <a:endParaRPr lang="en-US" altLang="pl-PL"/>
          </a:p>
        </p:txBody>
      </p:sp>
      <p:pic>
        <p:nvPicPr>
          <p:cNvPr id="12" name="Obraz 11">
            <a:extLst>
              <a:ext uri="{FF2B5EF4-FFF2-40B4-BE49-F238E27FC236}">
                <a16:creationId xmlns:a16="http://schemas.microsoft.com/office/drawing/2014/main" id="{054E099B-F506-4332-8383-E08C9354D329}"/>
              </a:ext>
            </a:extLst>
          </p:cNvPr>
          <p:cNvPicPr>
            <a:picLocks noChangeAspect="1"/>
          </p:cNvPicPr>
          <p:nvPr/>
        </p:nvPicPr>
        <p:blipFill>
          <a:blip r:embed="rId4"/>
          <a:stretch>
            <a:fillRect/>
          </a:stretch>
        </p:blipFill>
        <p:spPr>
          <a:xfrm flipH="1">
            <a:off x="5958650" y="1759126"/>
            <a:ext cx="258032" cy="39687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0C0FF8E3-36C1-43D2-8A22-2CCBCBE3674D}"/>
              </a:ext>
            </a:extLst>
          </p:cNvPr>
          <p:cNvSpPr txBox="1">
            <a:spLocks/>
          </p:cNvSpPr>
          <p:nvPr/>
        </p:nvSpPr>
        <p:spPr bwMode="auto">
          <a:xfrm>
            <a:off x="1270695" y="188913"/>
            <a:ext cx="7849641"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800" b="1" dirty="0">
                <a:solidFill>
                  <a:schemeClr val="tx1">
                    <a:lumMod val="75000"/>
                    <a:lumOff val="25000"/>
                  </a:schemeClr>
                </a:solidFill>
              </a:rPr>
              <a:t>STAGES OF A DIAGNOSIS OF TRAINING NEEDS</a:t>
            </a:r>
            <a:endParaRPr lang="pl-PL" sz="2800" b="1" dirty="0">
              <a:solidFill>
                <a:schemeClr val="tx1">
                  <a:lumMod val="75000"/>
                  <a:lumOff val="25000"/>
                </a:schemeClr>
              </a:solidFill>
            </a:endParaRPr>
          </a:p>
        </p:txBody>
      </p:sp>
      <p:sp>
        <p:nvSpPr>
          <p:cNvPr id="2" name="Symbol zastępczy numeru slajdu 1">
            <a:extLst>
              <a:ext uri="{FF2B5EF4-FFF2-40B4-BE49-F238E27FC236}">
                <a16:creationId xmlns:a16="http://schemas.microsoft.com/office/drawing/2014/main" id="{69B609F6-A5C2-4727-8F92-CE98397CB84C}"/>
              </a:ext>
            </a:extLst>
          </p:cNvPr>
          <p:cNvSpPr>
            <a:spLocks noGrp="1"/>
          </p:cNvSpPr>
          <p:nvPr>
            <p:ph type="sldNum" sz="quarter" idx="12"/>
          </p:nvPr>
        </p:nvSpPr>
        <p:spPr/>
        <p:txBody>
          <a:bodyPr/>
          <a:lstStyle/>
          <a:p>
            <a:pPr>
              <a:defRPr/>
            </a:pPr>
            <a:fld id="{6CC9281A-217F-4492-A313-C4D4CB901DEA}" type="slidenum">
              <a:rPr lang="en-US" altLang="pl-PL" smtClean="0"/>
              <a:pPr>
                <a:defRPr/>
              </a:pPr>
              <a:t>7</a:t>
            </a:fld>
            <a:endParaRPr lang="en-US" altLang="pl-PL"/>
          </a:p>
        </p:txBody>
      </p:sp>
      <p:sp>
        <p:nvSpPr>
          <p:cNvPr id="39" name="pole tekstowe 38">
            <a:extLst>
              <a:ext uri="{FF2B5EF4-FFF2-40B4-BE49-F238E27FC236}">
                <a16:creationId xmlns:a16="http://schemas.microsoft.com/office/drawing/2014/main" id="{D039C691-A964-40EE-BDFB-04B7E1549964}"/>
              </a:ext>
            </a:extLst>
          </p:cNvPr>
          <p:cNvSpPr txBox="1"/>
          <p:nvPr/>
        </p:nvSpPr>
        <p:spPr>
          <a:xfrm>
            <a:off x="1843450" y="3347074"/>
            <a:ext cx="348722" cy="369332"/>
          </a:xfrm>
          <a:prstGeom prst="rect">
            <a:avLst/>
          </a:prstGeom>
          <a:noFill/>
        </p:spPr>
        <p:txBody>
          <a:bodyPr wrap="square" rtlCol="0">
            <a:spAutoFit/>
          </a:bodyPr>
          <a:lstStyle/>
          <a:p>
            <a:r>
              <a:rPr lang="pl-PL" dirty="0">
                <a:solidFill>
                  <a:schemeClr val="bg1"/>
                </a:solidFill>
              </a:rPr>
              <a:t>1</a:t>
            </a:r>
          </a:p>
        </p:txBody>
      </p:sp>
      <p:sp>
        <p:nvSpPr>
          <p:cNvPr id="40" name="pole tekstowe 39">
            <a:extLst>
              <a:ext uri="{FF2B5EF4-FFF2-40B4-BE49-F238E27FC236}">
                <a16:creationId xmlns:a16="http://schemas.microsoft.com/office/drawing/2014/main" id="{B391954A-F87C-407C-A23B-1CC7E05BE367}"/>
              </a:ext>
            </a:extLst>
          </p:cNvPr>
          <p:cNvSpPr txBox="1"/>
          <p:nvPr/>
        </p:nvSpPr>
        <p:spPr>
          <a:xfrm>
            <a:off x="3225256" y="3347074"/>
            <a:ext cx="348722" cy="369332"/>
          </a:xfrm>
          <a:prstGeom prst="rect">
            <a:avLst/>
          </a:prstGeom>
          <a:noFill/>
        </p:spPr>
        <p:txBody>
          <a:bodyPr wrap="square" rtlCol="0">
            <a:spAutoFit/>
          </a:bodyPr>
          <a:lstStyle/>
          <a:p>
            <a:r>
              <a:rPr lang="pl-PL" dirty="0">
                <a:solidFill>
                  <a:schemeClr val="bg1"/>
                </a:solidFill>
              </a:rPr>
              <a:t>2</a:t>
            </a:r>
          </a:p>
        </p:txBody>
      </p:sp>
      <p:sp>
        <p:nvSpPr>
          <p:cNvPr id="41" name="pole tekstowe 40">
            <a:extLst>
              <a:ext uri="{FF2B5EF4-FFF2-40B4-BE49-F238E27FC236}">
                <a16:creationId xmlns:a16="http://schemas.microsoft.com/office/drawing/2014/main" id="{A3C592E8-CAF6-49E7-91FB-6323CDFFD2F9}"/>
              </a:ext>
            </a:extLst>
          </p:cNvPr>
          <p:cNvSpPr txBox="1"/>
          <p:nvPr/>
        </p:nvSpPr>
        <p:spPr>
          <a:xfrm>
            <a:off x="4521400" y="3347074"/>
            <a:ext cx="348722" cy="369332"/>
          </a:xfrm>
          <a:prstGeom prst="rect">
            <a:avLst/>
          </a:prstGeom>
          <a:noFill/>
        </p:spPr>
        <p:txBody>
          <a:bodyPr wrap="square" rtlCol="0">
            <a:spAutoFit/>
          </a:bodyPr>
          <a:lstStyle/>
          <a:p>
            <a:r>
              <a:rPr lang="pl-PL" dirty="0">
                <a:solidFill>
                  <a:schemeClr val="bg1"/>
                </a:solidFill>
              </a:rPr>
              <a:t>3</a:t>
            </a:r>
          </a:p>
        </p:txBody>
      </p:sp>
      <p:sp>
        <p:nvSpPr>
          <p:cNvPr id="42" name="pole tekstowe 41">
            <a:extLst>
              <a:ext uri="{FF2B5EF4-FFF2-40B4-BE49-F238E27FC236}">
                <a16:creationId xmlns:a16="http://schemas.microsoft.com/office/drawing/2014/main" id="{A29B45BF-8529-4259-B310-8BA7361D3AB3}"/>
              </a:ext>
            </a:extLst>
          </p:cNvPr>
          <p:cNvSpPr txBox="1"/>
          <p:nvPr/>
        </p:nvSpPr>
        <p:spPr>
          <a:xfrm>
            <a:off x="6105576" y="3347074"/>
            <a:ext cx="348722" cy="369332"/>
          </a:xfrm>
          <a:prstGeom prst="rect">
            <a:avLst/>
          </a:prstGeom>
          <a:noFill/>
        </p:spPr>
        <p:txBody>
          <a:bodyPr wrap="square" rtlCol="0">
            <a:spAutoFit/>
          </a:bodyPr>
          <a:lstStyle/>
          <a:p>
            <a:r>
              <a:rPr lang="pl-PL" dirty="0">
                <a:solidFill>
                  <a:schemeClr val="bg1"/>
                </a:solidFill>
              </a:rPr>
              <a:t>4</a:t>
            </a:r>
          </a:p>
        </p:txBody>
      </p:sp>
      <p:sp>
        <p:nvSpPr>
          <p:cNvPr id="43" name="pole tekstowe 42">
            <a:extLst>
              <a:ext uri="{FF2B5EF4-FFF2-40B4-BE49-F238E27FC236}">
                <a16:creationId xmlns:a16="http://schemas.microsoft.com/office/drawing/2014/main" id="{A827D67A-C53D-410E-8AD3-528B30D677DA}"/>
              </a:ext>
            </a:extLst>
          </p:cNvPr>
          <p:cNvSpPr txBox="1"/>
          <p:nvPr/>
        </p:nvSpPr>
        <p:spPr>
          <a:xfrm>
            <a:off x="7797355" y="3347074"/>
            <a:ext cx="348722" cy="369332"/>
          </a:xfrm>
          <a:prstGeom prst="rect">
            <a:avLst/>
          </a:prstGeom>
          <a:noFill/>
        </p:spPr>
        <p:txBody>
          <a:bodyPr wrap="square" rtlCol="0">
            <a:spAutoFit/>
          </a:bodyPr>
          <a:lstStyle/>
          <a:p>
            <a:r>
              <a:rPr lang="pl-PL" dirty="0">
                <a:solidFill>
                  <a:schemeClr val="bg1"/>
                </a:solidFill>
              </a:rPr>
              <a:t>5</a:t>
            </a:r>
          </a:p>
        </p:txBody>
      </p:sp>
      <p:graphicFrame>
        <p:nvGraphicFramePr>
          <p:cNvPr id="44" name="Symbol zastępczy zawartości 3">
            <a:extLst>
              <a:ext uri="{FF2B5EF4-FFF2-40B4-BE49-F238E27FC236}">
                <a16:creationId xmlns:a16="http://schemas.microsoft.com/office/drawing/2014/main" id="{1E1181C2-030F-4DE5-BB5B-FB9E985B66FF}"/>
              </a:ext>
            </a:extLst>
          </p:cNvPr>
          <p:cNvGraphicFramePr>
            <a:graphicFrameLocks/>
          </p:cNvGraphicFramePr>
          <p:nvPr>
            <p:extLst>
              <p:ext uri="{D42A27DB-BD31-4B8C-83A1-F6EECF244321}">
                <p14:modId xmlns:p14="http://schemas.microsoft.com/office/powerpoint/2010/main" val="2848002302"/>
              </p:ext>
            </p:extLst>
          </p:nvPr>
        </p:nvGraphicFramePr>
        <p:xfrm>
          <a:off x="1270695" y="1268760"/>
          <a:ext cx="9512677" cy="5231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 name="Owal 44">
            <a:extLst>
              <a:ext uri="{FF2B5EF4-FFF2-40B4-BE49-F238E27FC236}">
                <a16:creationId xmlns:a16="http://schemas.microsoft.com/office/drawing/2014/main" id="{1991670E-223A-4839-94D5-3DEDFD69AF7F}"/>
              </a:ext>
            </a:extLst>
          </p:cNvPr>
          <p:cNvSpPr/>
          <p:nvPr/>
        </p:nvSpPr>
        <p:spPr>
          <a:xfrm>
            <a:off x="2339721" y="3600728"/>
            <a:ext cx="523160" cy="523160"/>
          </a:xfrm>
          <a:prstGeom prst="ellipse">
            <a:avLst/>
          </a:prstGeom>
          <a:solidFill>
            <a:srgbClr val="323948"/>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6" name="Owal 45">
            <a:extLst>
              <a:ext uri="{FF2B5EF4-FFF2-40B4-BE49-F238E27FC236}">
                <a16:creationId xmlns:a16="http://schemas.microsoft.com/office/drawing/2014/main" id="{39DEC466-2828-4BBE-9AE6-F52C189BC532}"/>
              </a:ext>
            </a:extLst>
          </p:cNvPr>
          <p:cNvSpPr/>
          <p:nvPr/>
        </p:nvSpPr>
        <p:spPr>
          <a:xfrm>
            <a:off x="5171489" y="3600728"/>
            <a:ext cx="523160" cy="523160"/>
          </a:xfrm>
          <a:prstGeom prst="ellipse">
            <a:avLst/>
          </a:prstGeom>
          <a:solidFill>
            <a:srgbClr val="F4433E"/>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7" name="Owal 46">
            <a:extLst>
              <a:ext uri="{FF2B5EF4-FFF2-40B4-BE49-F238E27FC236}">
                <a16:creationId xmlns:a16="http://schemas.microsoft.com/office/drawing/2014/main" id="{86A02205-2AED-43E9-8C11-A278FD06DB4F}"/>
              </a:ext>
            </a:extLst>
          </p:cNvPr>
          <p:cNvSpPr/>
          <p:nvPr/>
        </p:nvSpPr>
        <p:spPr>
          <a:xfrm>
            <a:off x="8003258" y="3584931"/>
            <a:ext cx="523160" cy="523160"/>
          </a:xfrm>
          <a:prstGeom prst="ellipse">
            <a:avLst/>
          </a:prstGeom>
          <a:solidFill>
            <a:srgbClr val="FE7E0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cxnSp>
        <p:nvCxnSpPr>
          <p:cNvPr id="48" name="Łącznik prosty 47">
            <a:extLst>
              <a:ext uri="{FF2B5EF4-FFF2-40B4-BE49-F238E27FC236}">
                <a16:creationId xmlns:a16="http://schemas.microsoft.com/office/drawing/2014/main" id="{1F8C42E7-9E85-4973-9ADF-D1526716B8BC}"/>
              </a:ext>
            </a:extLst>
          </p:cNvPr>
          <p:cNvCxnSpPr>
            <a:cxnSpLocks/>
          </p:cNvCxnSpPr>
          <p:nvPr/>
        </p:nvCxnSpPr>
        <p:spPr>
          <a:xfrm>
            <a:off x="2591685" y="2342599"/>
            <a:ext cx="9616" cy="1271493"/>
          </a:xfrm>
          <a:prstGeom prst="line">
            <a:avLst/>
          </a:prstGeom>
          <a:ln w="28575" cap="flat" cmpd="sng" algn="ctr">
            <a:solidFill>
              <a:srgbClr val="323948"/>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Łącznik prosty 48">
            <a:extLst>
              <a:ext uri="{FF2B5EF4-FFF2-40B4-BE49-F238E27FC236}">
                <a16:creationId xmlns:a16="http://schemas.microsoft.com/office/drawing/2014/main" id="{DD84DA52-1540-4C2E-8104-8BD4B73BDDFE}"/>
              </a:ext>
            </a:extLst>
          </p:cNvPr>
          <p:cNvCxnSpPr>
            <a:cxnSpLocks/>
          </p:cNvCxnSpPr>
          <p:nvPr/>
        </p:nvCxnSpPr>
        <p:spPr>
          <a:xfrm>
            <a:off x="5223224" y="2489509"/>
            <a:ext cx="1" cy="893674"/>
          </a:xfrm>
          <a:prstGeom prst="line">
            <a:avLst/>
          </a:prstGeom>
          <a:ln w="25400">
            <a:solidFill>
              <a:srgbClr val="F4433E"/>
            </a:solidFill>
            <a:prstDash val="sysDot"/>
          </a:ln>
        </p:spPr>
        <p:style>
          <a:lnRef idx="1">
            <a:schemeClr val="accent1"/>
          </a:lnRef>
          <a:fillRef idx="0">
            <a:schemeClr val="accent1"/>
          </a:fillRef>
          <a:effectRef idx="0">
            <a:schemeClr val="accent1"/>
          </a:effectRef>
          <a:fontRef idx="minor">
            <a:schemeClr val="tx1"/>
          </a:fontRef>
        </p:style>
      </p:cxnSp>
      <p:cxnSp>
        <p:nvCxnSpPr>
          <p:cNvPr id="50" name="Łącznik prosty 49">
            <a:extLst>
              <a:ext uri="{FF2B5EF4-FFF2-40B4-BE49-F238E27FC236}">
                <a16:creationId xmlns:a16="http://schemas.microsoft.com/office/drawing/2014/main" id="{B26DDE03-C090-4D36-B32E-EAB2B15977BD}"/>
              </a:ext>
            </a:extLst>
          </p:cNvPr>
          <p:cNvCxnSpPr>
            <a:cxnSpLocks/>
          </p:cNvCxnSpPr>
          <p:nvPr/>
        </p:nvCxnSpPr>
        <p:spPr>
          <a:xfrm>
            <a:off x="8232112" y="2277711"/>
            <a:ext cx="24042" cy="1317270"/>
          </a:xfrm>
          <a:prstGeom prst="line">
            <a:avLst/>
          </a:prstGeom>
          <a:ln w="22225">
            <a:solidFill>
              <a:srgbClr val="FE7E01"/>
            </a:solidFill>
            <a:prstDash val="sysDot"/>
          </a:ln>
        </p:spPr>
        <p:style>
          <a:lnRef idx="1">
            <a:schemeClr val="accent1"/>
          </a:lnRef>
          <a:fillRef idx="0">
            <a:schemeClr val="accent1"/>
          </a:fillRef>
          <a:effectRef idx="0">
            <a:schemeClr val="accent1"/>
          </a:effectRef>
          <a:fontRef idx="minor">
            <a:schemeClr val="tx1"/>
          </a:fontRef>
        </p:style>
      </p:cxnSp>
      <p:sp>
        <p:nvSpPr>
          <p:cNvPr id="51" name="Prostokąt 50">
            <a:extLst>
              <a:ext uri="{FF2B5EF4-FFF2-40B4-BE49-F238E27FC236}">
                <a16:creationId xmlns:a16="http://schemas.microsoft.com/office/drawing/2014/main" id="{DE359979-CBEE-44D2-9164-9BAD989430D4}"/>
              </a:ext>
            </a:extLst>
          </p:cNvPr>
          <p:cNvSpPr/>
          <p:nvPr/>
        </p:nvSpPr>
        <p:spPr>
          <a:xfrm>
            <a:off x="1686080" y="2348613"/>
            <a:ext cx="1651400" cy="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2" name="Prostokąt 51">
            <a:extLst>
              <a:ext uri="{FF2B5EF4-FFF2-40B4-BE49-F238E27FC236}">
                <a16:creationId xmlns:a16="http://schemas.microsoft.com/office/drawing/2014/main" id="{3C652D63-6B6B-4C05-8748-C5F32D48ACDA}"/>
              </a:ext>
            </a:extLst>
          </p:cNvPr>
          <p:cNvSpPr/>
          <p:nvPr/>
        </p:nvSpPr>
        <p:spPr>
          <a:xfrm>
            <a:off x="3184720" y="4719979"/>
            <a:ext cx="1417147" cy="104590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4" name="Prostokąt 53">
            <a:extLst>
              <a:ext uri="{FF2B5EF4-FFF2-40B4-BE49-F238E27FC236}">
                <a16:creationId xmlns:a16="http://schemas.microsoft.com/office/drawing/2014/main" id="{BF7DB9FE-A1D6-4710-BD2D-A0B9F7883C6D}"/>
              </a:ext>
            </a:extLst>
          </p:cNvPr>
          <p:cNvSpPr/>
          <p:nvPr/>
        </p:nvSpPr>
        <p:spPr>
          <a:xfrm>
            <a:off x="4472021" y="2348880"/>
            <a:ext cx="1408588" cy="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5" name="pole tekstowe 54">
            <a:extLst>
              <a:ext uri="{FF2B5EF4-FFF2-40B4-BE49-F238E27FC236}">
                <a16:creationId xmlns:a16="http://schemas.microsoft.com/office/drawing/2014/main" id="{4F070A8A-5C28-47DE-9468-41A782E11A1E}"/>
              </a:ext>
            </a:extLst>
          </p:cNvPr>
          <p:cNvSpPr txBox="1"/>
          <p:nvPr/>
        </p:nvSpPr>
        <p:spPr>
          <a:xfrm>
            <a:off x="4472021" y="2881666"/>
            <a:ext cx="1408588" cy="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endParaRPr lang="pl-PL" sz="1400" kern="1200" dirty="0">
              <a:solidFill>
                <a:schemeClr val="tx1">
                  <a:lumMod val="75000"/>
                  <a:lumOff val="25000"/>
                </a:schemeClr>
              </a:solidFill>
            </a:endParaRPr>
          </a:p>
        </p:txBody>
      </p:sp>
      <p:sp>
        <p:nvSpPr>
          <p:cNvPr id="56" name="Prostokąt 55">
            <a:extLst>
              <a:ext uri="{FF2B5EF4-FFF2-40B4-BE49-F238E27FC236}">
                <a16:creationId xmlns:a16="http://schemas.microsoft.com/office/drawing/2014/main" id="{62378459-6786-4ECB-A0EB-F5E17FDF2658}"/>
              </a:ext>
            </a:extLst>
          </p:cNvPr>
          <p:cNvSpPr/>
          <p:nvPr/>
        </p:nvSpPr>
        <p:spPr>
          <a:xfrm>
            <a:off x="5759322" y="4580601"/>
            <a:ext cx="2091737" cy="9161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8" name="pole tekstowe 57">
            <a:extLst>
              <a:ext uri="{FF2B5EF4-FFF2-40B4-BE49-F238E27FC236}">
                <a16:creationId xmlns:a16="http://schemas.microsoft.com/office/drawing/2014/main" id="{947C3594-BFDE-450A-BD15-D260C7238EC8}"/>
              </a:ext>
            </a:extLst>
          </p:cNvPr>
          <p:cNvSpPr txBox="1"/>
          <p:nvPr/>
        </p:nvSpPr>
        <p:spPr>
          <a:xfrm>
            <a:off x="6953337" y="1436003"/>
            <a:ext cx="2599047" cy="984885"/>
          </a:xfrm>
          <a:prstGeom prst="rect">
            <a:avLst/>
          </a:prstGeom>
          <a:noFill/>
        </p:spPr>
        <p:txBody>
          <a:bodyPr wrap="square" rtlCol="0">
            <a:spAutoFit/>
          </a:bodyPr>
          <a:lstStyle/>
          <a:p>
            <a:pPr algn="ctr"/>
            <a:r>
              <a:rPr lang="en-GB" sz="1600" b="1" dirty="0">
                <a:solidFill>
                  <a:schemeClr val="tx1">
                    <a:lumMod val="75000"/>
                    <a:lumOff val="25000"/>
                  </a:schemeClr>
                </a:solidFill>
              </a:rPr>
              <a:t>APPLICATION</a:t>
            </a:r>
          </a:p>
          <a:p>
            <a:pPr algn="ctr"/>
            <a:r>
              <a:rPr lang="en-GB" sz="1400" dirty="0">
                <a:solidFill>
                  <a:schemeClr val="tx1">
                    <a:lumMod val="75000"/>
                    <a:lumOff val="25000"/>
                  </a:schemeClr>
                </a:solidFill>
              </a:rPr>
              <a:t>obtained results from the study of training needs of the future</a:t>
            </a:r>
            <a:endParaRPr lang="pl-PL" sz="1400" dirty="0">
              <a:solidFill>
                <a:schemeClr val="tx1">
                  <a:lumMod val="75000"/>
                  <a:lumOff val="25000"/>
                </a:schemeClr>
              </a:solidFill>
            </a:endParaRPr>
          </a:p>
          <a:p>
            <a:pPr algn="ctr"/>
            <a:endParaRPr lang="pl-PL" sz="1400" dirty="0">
              <a:solidFill>
                <a:schemeClr val="tx1">
                  <a:lumMod val="75000"/>
                  <a:lumOff val="25000"/>
                </a:schemeClr>
              </a:solidFill>
            </a:endParaRPr>
          </a:p>
        </p:txBody>
      </p:sp>
      <p:sp>
        <p:nvSpPr>
          <p:cNvPr id="59" name="pole tekstowe 58">
            <a:extLst>
              <a:ext uri="{FF2B5EF4-FFF2-40B4-BE49-F238E27FC236}">
                <a16:creationId xmlns:a16="http://schemas.microsoft.com/office/drawing/2014/main" id="{D2C27D88-3DE8-446B-B967-85BD48C231EB}"/>
              </a:ext>
            </a:extLst>
          </p:cNvPr>
          <p:cNvSpPr txBox="1"/>
          <p:nvPr/>
        </p:nvSpPr>
        <p:spPr>
          <a:xfrm>
            <a:off x="4212541" y="1842168"/>
            <a:ext cx="2091736" cy="821763"/>
          </a:xfrm>
          <a:prstGeom prst="rect">
            <a:avLst/>
          </a:prstGeom>
          <a:noFill/>
        </p:spPr>
        <p:txBody>
          <a:bodyPr wrap="square" rtlCol="0">
            <a:spAutoFit/>
          </a:bodyPr>
          <a:lstStyle/>
          <a:p>
            <a:pPr algn="ctr" defTabSz="622300">
              <a:lnSpc>
                <a:spcPct val="90000"/>
              </a:lnSpc>
              <a:spcAft>
                <a:spcPct val="35000"/>
              </a:spcAft>
            </a:pPr>
            <a:r>
              <a:rPr lang="pl-PL" sz="1600" b="1" dirty="0">
                <a:solidFill>
                  <a:schemeClr val="tx1">
                    <a:lumMod val="75000"/>
                    <a:lumOff val="25000"/>
                  </a:schemeClr>
                </a:solidFill>
              </a:rPr>
              <a:t>DATA ANALYSIS</a:t>
            </a:r>
            <a:br>
              <a:rPr lang="pl-PL" sz="2400" b="1" dirty="0">
                <a:solidFill>
                  <a:schemeClr val="tx1">
                    <a:lumMod val="75000"/>
                    <a:lumOff val="25000"/>
                  </a:schemeClr>
                </a:solidFill>
              </a:rPr>
            </a:br>
            <a:r>
              <a:rPr lang="pl-PL" sz="1400" dirty="0">
                <a:solidFill>
                  <a:schemeClr val="tx1">
                    <a:lumMod val="75000"/>
                    <a:lumOff val="25000"/>
                  </a:schemeClr>
                </a:solidFill>
              </a:rPr>
              <a:t>report</a:t>
            </a:r>
          </a:p>
          <a:p>
            <a:pPr algn="ctr"/>
            <a:endParaRPr lang="pl-PL" sz="1600" dirty="0">
              <a:solidFill>
                <a:schemeClr val="tx1">
                  <a:lumMod val="75000"/>
                  <a:lumOff val="25000"/>
                </a:schemeClr>
              </a:solidFill>
            </a:endParaRPr>
          </a:p>
        </p:txBody>
      </p:sp>
      <p:sp>
        <p:nvSpPr>
          <p:cNvPr id="60" name="pole tekstowe 59">
            <a:extLst>
              <a:ext uri="{FF2B5EF4-FFF2-40B4-BE49-F238E27FC236}">
                <a16:creationId xmlns:a16="http://schemas.microsoft.com/office/drawing/2014/main" id="{D985C8CB-5EA1-4C68-A8C1-B80D92DF7382}"/>
              </a:ext>
            </a:extLst>
          </p:cNvPr>
          <p:cNvSpPr txBox="1"/>
          <p:nvPr/>
        </p:nvSpPr>
        <p:spPr>
          <a:xfrm>
            <a:off x="1545816" y="1196752"/>
            <a:ext cx="2091738" cy="1020279"/>
          </a:xfrm>
          <a:prstGeom prst="rect">
            <a:avLst/>
          </a:prstGeom>
          <a:noFill/>
        </p:spPr>
        <p:txBody>
          <a:bodyPr wrap="square" rtlCol="0">
            <a:spAutoFit/>
          </a:bodyPr>
          <a:lstStyle/>
          <a:p>
            <a:pPr algn="ctr" defTabSz="622300">
              <a:lnSpc>
                <a:spcPct val="90000"/>
              </a:lnSpc>
              <a:spcAft>
                <a:spcPct val="35000"/>
              </a:spcAft>
            </a:pPr>
            <a:r>
              <a:rPr lang="en-GB" b="1" cap="all" dirty="0">
                <a:solidFill>
                  <a:schemeClr val="tx1">
                    <a:lumMod val="75000"/>
                    <a:lumOff val="25000"/>
                  </a:schemeClr>
                </a:solidFill>
              </a:rPr>
              <a:t>Planning</a:t>
            </a:r>
          </a:p>
          <a:p>
            <a:pPr algn="ctr" defTabSz="622300">
              <a:lnSpc>
                <a:spcPct val="90000"/>
              </a:lnSpc>
              <a:spcAft>
                <a:spcPct val="35000"/>
              </a:spcAft>
            </a:pPr>
            <a:r>
              <a:rPr lang="en-GB" sz="1400" dirty="0">
                <a:solidFill>
                  <a:schemeClr val="tx1">
                    <a:lumMod val="75000"/>
                    <a:lumOff val="25000"/>
                  </a:schemeClr>
                </a:solidFill>
              </a:rPr>
              <a:t>selection of a diagnostic tool such as an interview or questionnaire</a:t>
            </a:r>
            <a:endParaRPr lang="pl-PL" sz="1400" dirty="0">
              <a:solidFill>
                <a:schemeClr val="tx1">
                  <a:lumMod val="75000"/>
                  <a:lumOff val="25000"/>
                </a:schemeClr>
              </a:solidFill>
            </a:endParaRPr>
          </a:p>
        </p:txBody>
      </p:sp>
      <p:sp>
        <p:nvSpPr>
          <p:cNvPr id="61" name="pole tekstowe 60">
            <a:extLst>
              <a:ext uri="{FF2B5EF4-FFF2-40B4-BE49-F238E27FC236}">
                <a16:creationId xmlns:a16="http://schemas.microsoft.com/office/drawing/2014/main" id="{8CDEDEBD-AE97-444C-A9AD-B84A603744AE}"/>
              </a:ext>
            </a:extLst>
          </p:cNvPr>
          <p:cNvSpPr txBox="1"/>
          <p:nvPr/>
        </p:nvSpPr>
        <p:spPr>
          <a:xfrm>
            <a:off x="2439718" y="3658092"/>
            <a:ext cx="348722" cy="369332"/>
          </a:xfrm>
          <a:prstGeom prst="rect">
            <a:avLst/>
          </a:prstGeom>
          <a:noFill/>
        </p:spPr>
        <p:txBody>
          <a:bodyPr wrap="square" rtlCol="0">
            <a:spAutoFit/>
          </a:bodyPr>
          <a:lstStyle/>
          <a:p>
            <a:r>
              <a:rPr lang="pl-PL" b="1" dirty="0">
                <a:solidFill>
                  <a:schemeClr val="bg1"/>
                </a:solidFill>
              </a:rPr>
              <a:t>1</a:t>
            </a:r>
          </a:p>
        </p:txBody>
      </p:sp>
      <p:sp>
        <p:nvSpPr>
          <p:cNvPr id="62" name="pole tekstowe 61">
            <a:extLst>
              <a:ext uri="{FF2B5EF4-FFF2-40B4-BE49-F238E27FC236}">
                <a16:creationId xmlns:a16="http://schemas.microsoft.com/office/drawing/2014/main" id="{844C1F79-7D10-47A0-BF4E-AA44BC0DC98B}"/>
              </a:ext>
            </a:extLst>
          </p:cNvPr>
          <p:cNvSpPr txBox="1"/>
          <p:nvPr/>
        </p:nvSpPr>
        <p:spPr>
          <a:xfrm>
            <a:off x="5270694" y="3657726"/>
            <a:ext cx="348722" cy="369332"/>
          </a:xfrm>
          <a:prstGeom prst="rect">
            <a:avLst/>
          </a:prstGeom>
          <a:noFill/>
        </p:spPr>
        <p:txBody>
          <a:bodyPr wrap="square" rtlCol="0">
            <a:spAutoFit/>
          </a:bodyPr>
          <a:lstStyle/>
          <a:p>
            <a:r>
              <a:rPr lang="pl-PL" b="1" dirty="0">
                <a:solidFill>
                  <a:schemeClr val="bg1"/>
                </a:solidFill>
              </a:rPr>
              <a:t>3</a:t>
            </a:r>
          </a:p>
        </p:txBody>
      </p:sp>
      <p:sp>
        <p:nvSpPr>
          <p:cNvPr id="63" name="pole tekstowe 62">
            <a:extLst>
              <a:ext uri="{FF2B5EF4-FFF2-40B4-BE49-F238E27FC236}">
                <a16:creationId xmlns:a16="http://schemas.microsoft.com/office/drawing/2014/main" id="{A1591C8C-4004-4868-8AF3-88C8795B3971}"/>
              </a:ext>
            </a:extLst>
          </p:cNvPr>
          <p:cNvSpPr txBox="1"/>
          <p:nvPr/>
        </p:nvSpPr>
        <p:spPr>
          <a:xfrm>
            <a:off x="8101670" y="3642295"/>
            <a:ext cx="348722" cy="369332"/>
          </a:xfrm>
          <a:prstGeom prst="rect">
            <a:avLst/>
          </a:prstGeom>
          <a:noFill/>
        </p:spPr>
        <p:txBody>
          <a:bodyPr wrap="square" rtlCol="0">
            <a:spAutoFit/>
          </a:bodyPr>
          <a:lstStyle/>
          <a:p>
            <a:r>
              <a:rPr lang="pl-PL" b="1" dirty="0">
                <a:solidFill>
                  <a:schemeClr val="bg1"/>
                </a:solidFill>
              </a:rPr>
              <a:t>5</a:t>
            </a:r>
          </a:p>
        </p:txBody>
      </p:sp>
      <p:cxnSp>
        <p:nvCxnSpPr>
          <p:cNvPr id="64" name="Łącznik prosty 63">
            <a:extLst>
              <a:ext uri="{FF2B5EF4-FFF2-40B4-BE49-F238E27FC236}">
                <a16:creationId xmlns:a16="http://schemas.microsoft.com/office/drawing/2014/main" id="{56212EBE-358B-49F6-AB6C-6CC2A2430D26}"/>
              </a:ext>
            </a:extLst>
          </p:cNvPr>
          <p:cNvCxnSpPr>
            <a:cxnSpLocks/>
          </p:cNvCxnSpPr>
          <p:nvPr/>
        </p:nvCxnSpPr>
        <p:spPr>
          <a:xfrm>
            <a:off x="6798876" y="3974891"/>
            <a:ext cx="22226" cy="1110293"/>
          </a:xfrm>
          <a:prstGeom prst="line">
            <a:avLst/>
          </a:prstGeom>
          <a:ln w="28575" cap="flat" cmpd="sng" algn="ctr">
            <a:solidFill>
              <a:srgbClr val="FE5938"/>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Łącznik prosty 64">
            <a:extLst>
              <a:ext uri="{FF2B5EF4-FFF2-40B4-BE49-F238E27FC236}">
                <a16:creationId xmlns:a16="http://schemas.microsoft.com/office/drawing/2014/main" id="{DE54D124-4119-4AE2-A856-A1E5AA162067}"/>
              </a:ext>
            </a:extLst>
          </p:cNvPr>
          <p:cNvCxnSpPr>
            <a:cxnSpLocks/>
          </p:cNvCxnSpPr>
          <p:nvPr/>
        </p:nvCxnSpPr>
        <p:spPr>
          <a:xfrm>
            <a:off x="4002204" y="4050959"/>
            <a:ext cx="17008" cy="987735"/>
          </a:xfrm>
          <a:prstGeom prst="line">
            <a:avLst/>
          </a:prstGeom>
          <a:ln w="25400">
            <a:solidFill>
              <a:srgbClr val="515A6F"/>
            </a:solidFill>
            <a:prstDash val="sysDot"/>
          </a:ln>
        </p:spPr>
        <p:style>
          <a:lnRef idx="1">
            <a:schemeClr val="accent1"/>
          </a:lnRef>
          <a:fillRef idx="0">
            <a:schemeClr val="accent1"/>
          </a:fillRef>
          <a:effectRef idx="0">
            <a:schemeClr val="accent1"/>
          </a:effectRef>
          <a:fontRef idx="minor">
            <a:schemeClr val="tx1"/>
          </a:fontRef>
        </p:style>
      </p:cxnSp>
      <p:sp>
        <p:nvSpPr>
          <p:cNvPr id="66" name="Owal 65">
            <a:extLst>
              <a:ext uri="{FF2B5EF4-FFF2-40B4-BE49-F238E27FC236}">
                <a16:creationId xmlns:a16="http://schemas.microsoft.com/office/drawing/2014/main" id="{A34A5D5C-C8D7-47BD-AAEC-35211CD6166F}"/>
              </a:ext>
            </a:extLst>
          </p:cNvPr>
          <p:cNvSpPr/>
          <p:nvPr/>
        </p:nvSpPr>
        <p:spPr>
          <a:xfrm rot="10800000">
            <a:off x="3755605" y="3600728"/>
            <a:ext cx="523160" cy="523160"/>
          </a:xfrm>
          <a:prstGeom prst="ellipse">
            <a:avLst/>
          </a:prstGeom>
          <a:solidFill>
            <a:srgbClr val="515A6F"/>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7" name="Owal 66">
            <a:extLst>
              <a:ext uri="{FF2B5EF4-FFF2-40B4-BE49-F238E27FC236}">
                <a16:creationId xmlns:a16="http://schemas.microsoft.com/office/drawing/2014/main" id="{8D974C38-690F-4FE0-AABA-96E7A19EAEB8}"/>
              </a:ext>
            </a:extLst>
          </p:cNvPr>
          <p:cNvSpPr/>
          <p:nvPr/>
        </p:nvSpPr>
        <p:spPr>
          <a:xfrm rot="10800000">
            <a:off x="6587373" y="3596573"/>
            <a:ext cx="523160" cy="523160"/>
          </a:xfrm>
          <a:prstGeom prst="ellipse">
            <a:avLst/>
          </a:prstGeom>
          <a:solidFill>
            <a:srgbClr val="FE5938"/>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8" name="pole tekstowe 67">
            <a:extLst>
              <a:ext uri="{FF2B5EF4-FFF2-40B4-BE49-F238E27FC236}">
                <a16:creationId xmlns:a16="http://schemas.microsoft.com/office/drawing/2014/main" id="{BB18BE95-7307-4DC6-ABD0-1D5727E8D196}"/>
              </a:ext>
            </a:extLst>
          </p:cNvPr>
          <p:cNvSpPr txBox="1"/>
          <p:nvPr/>
        </p:nvSpPr>
        <p:spPr>
          <a:xfrm>
            <a:off x="3871057" y="3658092"/>
            <a:ext cx="317020" cy="369332"/>
          </a:xfrm>
          <a:prstGeom prst="rect">
            <a:avLst/>
          </a:prstGeom>
          <a:noFill/>
        </p:spPr>
        <p:txBody>
          <a:bodyPr wrap="square" rtlCol="0">
            <a:spAutoFit/>
          </a:bodyPr>
          <a:lstStyle/>
          <a:p>
            <a:r>
              <a:rPr lang="pl-PL" b="1" dirty="0">
                <a:solidFill>
                  <a:schemeClr val="bg1"/>
                </a:solidFill>
              </a:rPr>
              <a:t>2</a:t>
            </a:r>
          </a:p>
        </p:txBody>
      </p:sp>
      <p:sp>
        <p:nvSpPr>
          <p:cNvPr id="69" name="pole tekstowe 68">
            <a:extLst>
              <a:ext uri="{FF2B5EF4-FFF2-40B4-BE49-F238E27FC236}">
                <a16:creationId xmlns:a16="http://schemas.microsoft.com/office/drawing/2014/main" id="{8E91FC39-83B7-4852-AB16-092F11A27E47}"/>
              </a:ext>
            </a:extLst>
          </p:cNvPr>
          <p:cNvSpPr txBox="1"/>
          <p:nvPr/>
        </p:nvSpPr>
        <p:spPr>
          <a:xfrm>
            <a:off x="6702033" y="3653937"/>
            <a:ext cx="317020" cy="369332"/>
          </a:xfrm>
          <a:prstGeom prst="rect">
            <a:avLst/>
          </a:prstGeom>
          <a:noFill/>
        </p:spPr>
        <p:txBody>
          <a:bodyPr wrap="square" rtlCol="0">
            <a:spAutoFit/>
          </a:bodyPr>
          <a:lstStyle/>
          <a:p>
            <a:r>
              <a:rPr lang="pl-PL" b="1" dirty="0">
                <a:solidFill>
                  <a:schemeClr val="bg1"/>
                </a:solidFill>
              </a:rPr>
              <a:t>4</a:t>
            </a:r>
          </a:p>
        </p:txBody>
      </p:sp>
      <p:sp>
        <p:nvSpPr>
          <p:cNvPr id="3" name="Prostokąt 2">
            <a:extLst>
              <a:ext uri="{FF2B5EF4-FFF2-40B4-BE49-F238E27FC236}">
                <a16:creationId xmlns:a16="http://schemas.microsoft.com/office/drawing/2014/main" id="{55C579C3-DD2C-4B41-B230-C63E78091128}"/>
              </a:ext>
            </a:extLst>
          </p:cNvPr>
          <p:cNvSpPr/>
          <p:nvPr/>
        </p:nvSpPr>
        <p:spPr>
          <a:xfrm>
            <a:off x="2862881" y="5177841"/>
            <a:ext cx="2439719" cy="632481"/>
          </a:xfrm>
          <a:prstGeom prst="rect">
            <a:avLst/>
          </a:prstGeom>
        </p:spPr>
        <p:txBody>
          <a:bodyPr wrap="square">
            <a:spAutoFit/>
          </a:bodyPr>
          <a:lstStyle/>
          <a:p>
            <a:pPr lvl="0" algn="ctr" defTabSz="622300">
              <a:lnSpc>
                <a:spcPct val="90000"/>
              </a:lnSpc>
              <a:spcAft>
                <a:spcPct val="35000"/>
              </a:spcAft>
            </a:pPr>
            <a:r>
              <a:rPr lang="pl-PL" b="1" dirty="0" err="1">
                <a:solidFill>
                  <a:schemeClr val="tx1">
                    <a:lumMod val="75000"/>
                    <a:lumOff val="25000"/>
                  </a:schemeClr>
                </a:solidFill>
              </a:rPr>
              <a:t>REALISATION</a:t>
            </a:r>
            <a:endParaRPr lang="pl-PL" b="1" dirty="0">
              <a:solidFill>
                <a:schemeClr val="tx1">
                  <a:lumMod val="75000"/>
                  <a:lumOff val="25000"/>
                </a:schemeClr>
              </a:solidFill>
            </a:endParaRPr>
          </a:p>
          <a:p>
            <a:pPr lvl="0" algn="ctr" defTabSz="622300">
              <a:lnSpc>
                <a:spcPct val="90000"/>
              </a:lnSpc>
              <a:spcAft>
                <a:spcPct val="35000"/>
              </a:spcAft>
            </a:pPr>
            <a:r>
              <a:rPr lang="pl-PL" sz="1400" dirty="0" err="1">
                <a:solidFill>
                  <a:schemeClr val="tx1">
                    <a:lumMod val="75000"/>
                    <a:lumOff val="25000"/>
                  </a:schemeClr>
                </a:solidFill>
              </a:rPr>
              <a:t>gathering</a:t>
            </a:r>
            <a:r>
              <a:rPr lang="pl-PL" sz="1400" dirty="0">
                <a:solidFill>
                  <a:schemeClr val="tx1">
                    <a:lumMod val="75000"/>
                    <a:lumOff val="25000"/>
                  </a:schemeClr>
                </a:solidFill>
              </a:rPr>
              <a:t> data</a:t>
            </a:r>
          </a:p>
        </p:txBody>
      </p:sp>
      <p:sp>
        <p:nvSpPr>
          <p:cNvPr id="5" name="Prostokąt 4">
            <a:extLst>
              <a:ext uri="{FF2B5EF4-FFF2-40B4-BE49-F238E27FC236}">
                <a16:creationId xmlns:a16="http://schemas.microsoft.com/office/drawing/2014/main" id="{7E727CBE-A638-4512-88E5-3DED75BD4E13}"/>
              </a:ext>
            </a:extLst>
          </p:cNvPr>
          <p:cNvSpPr/>
          <p:nvPr/>
        </p:nvSpPr>
        <p:spPr>
          <a:xfrm>
            <a:off x="3773102" y="5242614"/>
            <a:ext cx="6096000" cy="584775"/>
          </a:xfrm>
          <a:prstGeom prst="rect">
            <a:avLst/>
          </a:prstGeom>
        </p:spPr>
        <p:txBody>
          <a:bodyPr>
            <a:spAutoFit/>
          </a:bodyPr>
          <a:lstStyle/>
          <a:p>
            <a:pPr lvl="0" algn="ctr" defTabSz="622300">
              <a:spcAft>
                <a:spcPts val="0"/>
              </a:spcAft>
            </a:pPr>
            <a:r>
              <a:rPr lang="pl-PL" b="1" dirty="0" err="1">
                <a:solidFill>
                  <a:schemeClr val="tx1">
                    <a:lumMod val="75000"/>
                    <a:lumOff val="25000"/>
                  </a:schemeClr>
                </a:solidFill>
              </a:rPr>
              <a:t>CONCLUSIONS</a:t>
            </a:r>
            <a:r>
              <a:rPr lang="pl-PL" b="1" dirty="0">
                <a:solidFill>
                  <a:schemeClr val="tx1">
                    <a:lumMod val="75000"/>
                    <a:lumOff val="25000"/>
                  </a:schemeClr>
                </a:solidFill>
              </a:rPr>
              <a:t> </a:t>
            </a:r>
          </a:p>
          <a:p>
            <a:pPr lvl="0" algn="ctr" defTabSz="622300">
              <a:spcAft>
                <a:spcPts val="0"/>
              </a:spcAft>
            </a:pPr>
            <a:r>
              <a:rPr lang="pl-PL" sz="1400" dirty="0">
                <a:solidFill>
                  <a:schemeClr val="tx1">
                    <a:lumMod val="75000"/>
                    <a:lumOff val="25000"/>
                  </a:schemeClr>
                </a:solidFill>
              </a:rPr>
              <a:t>for </a:t>
            </a:r>
            <a:r>
              <a:rPr lang="pl-PL" sz="1400" dirty="0" err="1">
                <a:solidFill>
                  <a:schemeClr val="tx1">
                    <a:lumMod val="75000"/>
                    <a:lumOff val="25000"/>
                  </a:schemeClr>
                </a:solidFill>
              </a:rPr>
              <a:t>next</a:t>
            </a:r>
            <a:r>
              <a:rPr lang="pl-PL" sz="1400" dirty="0">
                <a:solidFill>
                  <a:schemeClr val="tx1">
                    <a:lumMod val="75000"/>
                    <a:lumOff val="25000"/>
                  </a:schemeClr>
                </a:solidFill>
              </a:rPr>
              <a:t> </a:t>
            </a:r>
            <a:r>
              <a:rPr lang="pl-PL" sz="1400" dirty="0" err="1">
                <a:solidFill>
                  <a:schemeClr val="tx1">
                    <a:lumMod val="75000"/>
                    <a:lumOff val="25000"/>
                  </a:schemeClr>
                </a:solidFill>
              </a:rPr>
              <a:t>trainings</a:t>
            </a:r>
            <a:endParaRPr lang="pl-PL" sz="1400" dirty="0">
              <a:solidFill>
                <a:schemeClr val="tx1">
                  <a:lumMod val="75000"/>
                  <a:lumOff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3338F072-2E92-4019-904B-34499E42DDE9}"/>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4341" name="AutoShape 6"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EF72605F-4E17-4AFF-8D5E-35EC5FB12870}"/>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4342" name="AutoShape 8"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F760DBDE-5964-46D6-9F4E-E4CCE4F0A69B}"/>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4344" name="AutoShape 12" descr="data:image/jpeg;base64,/9j/4AAQSkZJRgABAQAAAQABAAD/2wCEAAkGBhQSEBIUEhIUFRUQFQ8WFBUUFBUUFBQUFBQVFBQQFBQXHCYeFxkjGRQUHy8gIycpLCwsFR4xNTAqNSYrLCkBCQoKDgwOGg8PGiwkHBwsLCwvLCkpKSwpLCwpKSkpLCwpLCwpLCwpLCksKSwpKSwsLCwsKSwsKSwpLCwpKSksLP/AABEIALcBEwMBIgACEQEDEQH/xAAcAAABBQEBAQAAAAAAAAAAAAAEAAEDBQYCBwj/xAA9EAABAwMDAgMFBgMGBwAAAAABAAIRAwQhBRIxBkFRYXETIkKBkQcUMqGx0RXB8ENSYnKC4RYjM1ODk6L/xAAZAQACAwEAAAAAAAAAAAAAAAABBAACAwX/xAArEQACAgICAQMDAwUBAAAAAAAAAQIRAyESMQQTIkEyUWEFFHGBkaGx8UL/2gAMAwEAAhEDEQA/APYKtRCvCmhclqYoqQ7UtqkhPsQIRALoNUzKKlbSRIDtpqQUkQKa62IWQHFJM6jKJ2pnKcgUAiyyiqdOE5qKKrcQqPLFFljZNhPKpbnVIKHGvDxS37vHdWMLxJtXRo0oVLR1gHujG6gFrHPCXTMngktB0JIMagFPTuAVopJ9FHBrskITQu4S2qxWjiEykhMpZKOITrpKFLJRyAnTwmhENClNKW1MQoQeAmLQmTIkGNMLg0ApUyJAd9sFC60HgjSuCFCAJtAki4ToUQI9ml7FENprsMWfMIILddiiiNqZyHIAHUdChdcwor6vCrq15haBLNuoiUbSryFkmsLjIKtbe52ASVlPIootGFl2XqKo5BU7zccIguwkZeRyWhhYqI3lV13cwiK960d1Q3t4CVzs+alpnQwYbe0K9qyFVNcJU9dsjBVaWuaVzZyvY/GNKi9oNUlWqexVVQvCOUYyrKvDI3ownGnZBWv3A8qz0XVS50Hsh2WQeUZb2ApjhPYOcHd6Fc01JVRo2XQAyU4v2+KzF3eOIhvKexpPAlxT0vMcRSPjpmmfdoK41GEBUvI7oKpfAuASs/1FvURiHhr5LB2tQuR1EPFc/dgW5CrbjSA7hax8zIuwehjZfUNdae6PpXzT3WLGiPbkEqZlZzOSmV5qX1GT8VP6WbUVAU6ytvrkclWlDVwRymMflY59Mwn4849otSFyQgv4h5oildByZjNPowcGuyVMnSVypwQuSVIQuHNRIRynTQnUCWqSdJLBGKjqHCkKFuqsBWirYGUOrvyqao9GajXlxVZvO7IRyS4loqy90hktGFLf2RPGFxp9yGtTXWtN4ByuVmyJ9jcI0PQOxRapqe1hIKDrsqOyAs1rYrwQBIXLzZpQXXY1yjDdWA3HUTy8icSiKV4XZJVI3T6hMlqsjZPa38JSrlzdDfieb60nHjQV/FCDEo2jW3LPsDpyCrO3uY5WM210dCfGi4+74UdUloT29eQpngOTuLaOXkdM60K7LnEK71GdmEFolkGmQFaarIYU9GPsFJy2UOnXEuyrW6uQBhZnTaTn1TAIAOVo62m4ylU5SjRfE0tso7pxyUtEpe0qeiOr2RhHaJZtpiSPNZYcKWT8Dk8ns0F3NtDRCjs6cHKV5r1MGJCqa2tgn3SnZyhF2KxhNqqLu/rANwsje3x3FXX3qW5VHc1WbjJSudOe0zbDKOP6isuLh0ozTrl3iVzuY49lM1oCTWCSdpjbzwlEuaVUkcqxs7nPKpLd+EXTcuvgyyxs5uWKmjWUKkhSLO2molpyru3ug4LuYs8ciOZPG4E6YhJJMGRxCS6hJEBYpJJili5y4oG9YSPVHApy0FWToBl3WUuXf3Fs8I+pT950cDChcwylPInsYxLRBd2o2GF5hdXz6V3Lp2gx5L024Y+MBZvVenXVfhyuT5EZSaa+C+TDzWn0XdjrbHUxHgq66ug5xkBP090m9g94wrC50JoMlyzyRySimx/BOEdPsqRTb4KcOZEQnvhTYMvA+aGpV6ZyHj6hKN8X2NcG9pE/3OmeyHr6Ww8QiKbw7hwKb2RnKkrkvaBUvqOaGnCMLmpalpRe8NXQrgpqMXFbFpO3oN0WmVYXzQRt8UJYXIAUdeuTU8k5GuOhaXewq2sWsEgJOBKIjAQ7rjKq2ugxT+Aeo0A5Vfqt1taYRF4wzKp61YOOeAlsk0pUPePC9sy94XF8mVLa1YIhPqUvfDQVG6g9rfwn6IyaapjkIKLv5Zb1Lw4AUV3o/tGzOV1pzZb72D5qxY/sk4rlL8GHkqEo8aMV9xq0X9yJVzTvZAWgfbNdyq290fuE0o0tCGOKgqXRDSvYVtZVtwWQu6hYYKtNEvZwgp1KmbONou6lTKnttSLTyoKlo5wkKO2s3bshMxco7RlSemaqyvC4IsVsoKzpbWqZjwuv48purEcsYroK3JlF7VJPCpcrklOSqHWdda33GnJWCVlia/1PaSfBCWWque6J5We1G8JET6ovp+tNTPgFq9IBqa+AIUDAVJXuBIXLroALkZacmxyF0TtHiuDVaDGFTX2s7VTs1N9R/eEu/ISdI2WFtWzV3twWtkcLzPqvqOrv2tkei3lzXIpRBJ8lheotIuTL20d4PA4I9Up5Vykq2NeNkhgTlJX/ALKC+9s6m1znfi8Sgreq+PxfQo2lol3Uc11du0N4b2xwry06TLgPfa3yhKOKXtSLeP8AqOXJJuUaiv7v7FDZXdRrpDjjzWq0/qJxgOCkodEtH9t/8o2n0eARFTPoqSw5HuOv6j8s+GX1BY21BPC5pWZBwcIpmlOaIDgYTNpuHITkFNJcjmTcb9pZ2VjKKq2YAk9lW2+pFvKmq3ftfdByU9CUaoVknYXZ1t0+ChrtbKK9iKdOFXOaXHCrONKi0HbtHT7fcICjbpNNnIk90RXuG0mjOSgby4lsysJ8Y7raN8fKWr0DXNSm0S1owqe91tu6IEIa5vwSWzyq9+mzkFcqc5T6Orjxxj9RcM1mnxHKJaaT42nJWcuKBDIHbuptFoOBBKop5IvTLTw4mrNH/D3tMgyF27jIUtvcOPoiWkHldWEtHIkqZSVdGbVOQmHShZlhWjtqTQYR9V7WDJC3jj5FHkroz9jcFnuvCtmbOUFdVGuMrq2sy/vhNYcb6MMk12HudIwuqdqSire0ACJDF1oRUUJSk2BC1SRkJLSyhUNuH3dFlWi+GuGWjlrhhzD6FZarQd7UsJk5jmZHY+apunuuGWVd8u321fMtzsePjA8xyP2Rep9Qsrvq1rZ8hrqZaRghwaCJHqIRSaJYe+1cOQVLoUve00sySPoYJKPp9SU7mzdVDWg7TMES145BHPP5FR9M3jKVUtJgOyD65j9fyVMjpFo7NHX06I9/PfGFGbDxf+SPvTwUGSuTlj7mOY3rsFq9Osfy8oq00enSHEx3KhfdbVUazrxggGAl3KGNXWzXjOer0X91qTGYESEA7W9xycNzwsONaLn8ompqha0YyCfn3g+KUn5UmuXSN4+OlotNQ1mnknzx39fRUlXXjB2gYPP7qHUqjah3RBIyOMeSraltkBhmYJjw/dc+bnJ7Z0MUMaX5Lq11hxySCYyJ4RLteeIIGPL9FmqV4QS3bMzkGPmrS2pPZO4yHjHEKscbek2azUFtourbqAOeASR/JXdG5a4S10rJMtSXD2bHEubBO0mD5QFaW+lVmRsDiMzI2/WUxh9SDp7FMyxte3TLkua4ZCWnUKdOoXAOk9zwg6Nu+JPPhIx/m8F3UrBokkfPif5J+E6ds52SLkqiWrtcpufs+I8dwfJB3+uCnIDYK8e1LWb22vXXD3Co17/7N+5jQ3AYJywjzGVrdQ60bUptc5uHAcDO7wPgjmyOrT7EoeQsLaypljX1F1VwA7lW+pW2ygGzJIyUN0P7OtRdWcIIeQ0eEInXb4bSPok3jqHe2dXD5CnUktGbtNJaSXFy6r2jpDWCR3Kio3QpAk5JyrPSNUa4y4RH5krOOGFcWNy8iV8iClR5biVYUtODQPFF3OkbqrHNwCP6KF1SqaZjOO6kYSUm2utFZzTSp9h1Z7GtgDKmt3At9Bysmb8l3KvtMu8EH4gtoS5T2YSVRC3V8rms3fElD1sFcPuoCZhNxdmLjyQbRtAD4q5oW8AZz4KgsL0ucAtBskFP4fI5v2oWyYePYXTapFHR/CFJK6idoSehkkkkQHzle/Z9AOxzh5A4VdR0O8tyTSec8g8H1C9uo6OHPiMd1HqmhhpAb35WlEs8Hr3F4x5dtc2ZkNJAPjhW9l9oT2uaXsIc0bTjBC9Pf0a6o2YCyeqdIgOMs+cLKadF41Z6J0V1J97tWkkEiW+HHAz5Qr0t8wsH0fQ+7UiY90mf5StfZXbap90wO5P+658kbrRzfkBpysXqlVziQF6S2xokfC71eP0ldfw2mOKbG/IJbJgcjaGdRPPNE0JvxNcTyTwAidS01rnkMB5MDkhbK9sSRAc0eUfssHq2j3NOq6q+7pMoNI71J2nG0tazPbulskKXFrRaXkcfcv8An5M/qVbYC2e+SgrSuSMZkwIP7I3rLTPZW9Os2qyp7Zwa3YSZwXSD4YH1Vf0Npdy+4DqLtjaMGrULQ5rZzsDThzj4fsln499mUv1CUc/CKtf5s3nT/Rm5jX3BLSRIaOS3/FjB4WpqUqLGgNYz3cNlonyknv5rj2v/AC2uzJnHlmFXXtzGCRBPPqr6x+2K/qONyyO5MetqRB90Qe4EgR2lUup6tWMDcQDIkds+XZGXOptYC0bXQCQR3PaVW3GrB20kN3jGJz5wUjmdalIdwR+VEHt6zpLnlzi3sJg+p8UzNT3gg4k988lGUK++BiBMng+pQV1Rg+745PolaXG0NN8nUkVeq6SKklmcxjx8CO/zQ2mMqUX72ZA/HTImAPiH94eXP0VlcXLoiDjyj5gqNuoN3gtLt428DBJPeOVrjyNKkK+R4vrRqS66a7Rq7O8pupbqUN35O0CN3cEBUd/euLy13In6ePoh23b6dcGkz3KoJePgDhz6DM481Ga9au+rsp7XUQC6MEicAE8+IBwYTSytpVs48s0sa4uL5J1+GRGhUqOhrXOz2BKuLTpu4xFN3jmAjema1Y/82q9xkbWg4xiTtHHC0dG9M8pnGoS27NoZZyjyqguyoltNu/DgIg+KyWthz3O/wyrLq6g9/sywkbc4JByPJBWQc1u4O38y1/P1W7acvTroopSXuZl3VdpR2mXx3CVzUYHVNrhtc6YB4Poe6udP0YN5Cx9Lk9DCyKi5tqLagylX6bJ/A75FT29owETUDZ4kgfJWVOg5pneCB3TscSa2hZ5aftZS6bolRjwXNwO8q8c2AfNUtfq1pqFg7GN3bHgrRlyHRBn0WmGEYtqIMkpNWwsVIAHgn9ooGUSVM2guwkkhFs69qkn2JI6ARWlsAJ8UJc09zirUthnyQjKUuUjLtlTl1Paz5KrfZhxyJlXN0MAIRtPPorLoIBqOle6BShrh5SPosfqIu6RzTDmj+4Y/Ir0dtPxUVa0B5CwyYlI0hPieRP6lqNd7wc3xBC02h9TDc2apg4IJxnE+XirvUul2VOQFktS6ILZ2Ejy7JB4pQ72hnnGfWmbq+a91NwbBndM+faO68svrq4p1Dbv37K5LWbnb2CQI2lwmAexIMH5r1bQHmpRYH/iNNu7/ADtEOPzIJ+aV303QrEbzJBDhESC3uClsuBydopNKarpnknUtlVqG3p0/dY0Oa6GwATEvgYBPlBK9F6d080remx7NjKbQAzhz4H/UqHxPMnK0Fpo9OlmnTAP953vO+RPHyQWsAhpImByqelLHE0hHHybS7ANQ1Lnj/bwVNf6pNOMe6SfWeyFvrhxKqa9Qnx9Epylux7itFho1L2rnAgOgYBmZ8QR355V0/RpIhrQRHP4SR4mfDul0Vp5c4EN90A7j/ecf2wI9fFaq7phrXYGJPl6I+gpQ2B5nGVIy4sDgmGGYEZGO2fGIUeoacXSRtkRPb6DxE8K4sGbyAQMbjnPPb9SgdSqMhzW7QQ4ulvJcZ/QAD6Ky8WHD+SfuJcij9jvDgDhoMDyAzz25wqpliabw6JaDJ9OZCsagc152iQCYH5Z8cImxBqAscIDpwRnwgHwXOnhrQ/jzv56CaF1bvIDHgkjcIE4P5HsrTT7RjGkhg9/LyIEkYE+JAVbpXTxp99wZhgPLR3A8sD6K2psI5Cd8WmuqEvJST9rsdlkSMfROykQciEfaOEzwrENaRkfMJ9YE1piTy1oyvV+qi3pNqOmJaDGecKtpaiypTa+g4EO58j5harWtBpXLPZvMjkfJZGz6Wtw9zaVWHAwWh2ZiYj0VZeM3PkuwrPGMVFlf1DfbKQnbu308yJaNwLiPkFY/8fUCNtMFxPc8DzU9XoGm7JknxJlV110GRBpgAg9zAIVv22ZK49mWTJDi3HtlU7qJpfmmakOkFzsT4wtTp2o3V37oGxn+EfzT6N0IC4OcAGjw7/NbqztGU2hrWgAJrF4vF3JlecIxqCKex6aYwCRn0VtTswOESlKcSUekYuTfZH7NKF2VyrWUGSSSRJZ22CPEFRtpwVSUr5zDzhWttqrH84P5KOLRB6wyuadNFvpArltPEIqeiURbUoUu1MWqWEgdRUFxayIhGSu2hBkMre0qtGTTjIMj9vNY49eVrarmk5zZ95rsHzLSO8L1mtSBGQqe/wCm6NX8TAksvjym1KDqhjHljFVJHVlrtOtTa9jpDxIjgj9/JR3VUPH7lVlPoj2RJt6rqc/CfeaT4x4+a5fpl6z/ALdQepYfzCwyLLFdX/BpD029P+4Pc6PukiEHbdN7njcYaOSOYRjr65Z+O0efNsO/Qqr1/rF9Ki72VpcPeQYGyA0+JP7ApF8n/wCdja/k1VlfCmdlOAwdu/zKL1CvuZHEhfL+oa5e+29q59Wm4GQBuYG+QB5+a3/Sn2wgsFO+kOHFVrZaR23NGQfMBaLBlhDbu/8ABm5QctKj0yoXFsNxjkclV5tchp/oprPqyze2W3VE/wDkAP0OUzOsLKSHXFEREH2jDPpBWUpSeqLxX2LSlpoj3j8h+64uNHGCJBHdC0utrLEXNLPGf3RB6rtyJFxSP+tv7qslGS2iy5JkVK3e0mSZPELnU6r2tHs8eKrNY6/t6TTtd7R3ZtPMnt73AXn7/tAun1HOc0bSTtZ2aOw8/VKvx5OD9P8A2NY51JOSPX9LvCWe+RPiOCjnVh9V5pof2g3EbRa73doJiPPCv9Pt9QuHbnMFIGeGmckHl0AR6J7As/FLti2WOPk5PSL6/wBUbRZuad7sgNaRM5Bnw4K84qWrqrn+wZVpE1C6CSS1xMl26Z5nvEFepad0yWiX7ZPJPvOPqVZUNHptM7Z9ePoulHxnJLmzkeTGOR0ujMaBa3bX/wDWqVaREEV2gOb5te0/qFqqVh3dk/ki9sJJ2K4qkZxio6Q7QnSCShYSUpFMiA6K4XS5hREYySeElAGfrU0JUYRwrOqEDXatyxzb6y5nfH9dlaWvULXcrN16ZQj2nsqtJkPQaV6x3BCnAC84p372d0fbdVFvJKo4fYhtXU0mhUFr1a08kKzpa1Td3Q4yIFlIUlw25Ye67DvAobAdbExCfek4SgE4gLh9u08gfRdlqdvCIUysudDpP/FTafVoVZW+z2yqfitqR/0NH6LS7V1Cq4x+xbk18mKrfY/prubZo/yue39ChT9iOnHinUHpVf8AzXoG5LchwX2D6kvuYBv2JWA7Vv8A2/7Iuj9kFg34ah9ahW2TEqjxxfwW9Wf3MvS+zWxb/Yz6vcf5o6h0faM/DbUvm0H9VcSkVZY4r4QHkk/kjtrNjMMY1v8AlaB+imKZicqxQcBMU652qAOSU0pyxL2SsAcFJOGJyAhYThKEnV2juEJW1hje6KTZWwzamc8Dkqmra4T+EfMoJ9w53JV1D7kL12psHdOqH2aSPBALU05UFW0JVuKITmmEOaLGbrWB8FX3NoR2WxNEKCtYg9keSIYK4poCsxbe80IHhUV7oRHCsEzD+cFJuoVG8OKMubEjsq6rQUIH0eqajfNWVv11HMrKvYoXMRsFI9Ct+uGHkqxo9WsPxBeUOaucjglTQKPZafUjD8QU7NbYe4XiguHjhzvqpG6pVHxlCoko9tbqrfEKQai3xXibNerD4lMzqasO6HCJNntAvG+Kf7y3xXjbOrq3ipmdY1v6KnCJNnr4uB4p/bheSt6yrKUdY1v6KnBEtnqwrBL24XlX/FtYqRnU9bxCHpols9R+8BL7yPFeZfx+sfiS/i1Y/EpwRLZ6Wb1vio3amwdwvNze1T8ZSD3Hkn6qcIk2egVNfpj4ghKnVbO2VjBTKlZTVuCIaV/VBPAQj9bqO7wq5jERTYjVAo7dXc7kldMYpG0FMyijQThjETSoLujRRlOioCyEUUkXsSQBZP7ZO2omSVWkFEoKkATJLJlhyxQVbYFJJBNgKm+0VrlmNR0KJTpLdbIihuLEhA1KKSSJCE01w5iZJQhyWLn2aSShDn2aQppJKEOhRUjbdJJQhPTtCiqVgUklCBlPTlOzTkklCthDLFEMskkkUQ7Fmn+6JJKEH+7KRtukkoyBFO3RNO2TpIogVTtkU22CSSDAdtpwpQkkhYRQkkkoQ//Z">
            <a:extLst>
              <a:ext uri="{FF2B5EF4-FFF2-40B4-BE49-F238E27FC236}">
                <a16:creationId xmlns:a16="http://schemas.microsoft.com/office/drawing/2014/main" id="{629730EC-97CA-4BD2-80BD-7E879C322A44}"/>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4" name="Symbol zastępczy numeru slajdu 3">
            <a:extLst>
              <a:ext uri="{FF2B5EF4-FFF2-40B4-BE49-F238E27FC236}">
                <a16:creationId xmlns:a16="http://schemas.microsoft.com/office/drawing/2014/main" id="{28217B5E-E3E8-4B57-A23D-09131BCBC7BC}"/>
              </a:ext>
            </a:extLst>
          </p:cNvPr>
          <p:cNvSpPr>
            <a:spLocks noGrp="1"/>
          </p:cNvSpPr>
          <p:nvPr>
            <p:ph type="sldNum" sz="quarter" idx="12"/>
          </p:nvPr>
        </p:nvSpPr>
        <p:spPr/>
        <p:txBody>
          <a:bodyPr/>
          <a:lstStyle/>
          <a:p>
            <a:pPr>
              <a:defRPr/>
            </a:pPr>
            <a:fld id="{6CC9281A-217F-4492-A313-C4D4CB901DEA}" type="slidenum">
              <a:rPr lang="en-US" altLang="pl-PL" smtClean="0"/>
              <a:pPr>
                <a:defRPr/>
              </a:pPr>
              <a:t>8</a:t>
            </a:fld>
            <a:endParaRPr lang="en-US" altLang="pl-PL" dirty="0"/>
          </a:p>
        </p:txBody>
      </p:sp>
      <p:pic>
        <p:nvPicPr>
          <p:cNvPr id="15" name="Obraz 14">
            <a:extLst>
              <a:ext uri="{FF2B5EF4-FFF2-40B4-BE49-F238E27FC236}">
                <a16:creationId xmlns:a16="http://schemas.microsoft.com/office/drawing/2014/main" id="{9465EB20-BB21-4638-AC00-7B9AF28E1DBF}"/>
              </a:ext>
            </a:extLst>
          </p:cNvPr>
          <p:cNvPicPr>
            <a:picLocks noChangeAspect="1"/>
          </p:cNvPicPr>
          <p:nvPr/>
        </p:nvPicPr>
        <p:blipFill rotWithShape="1">
          <a:blip r:embed="rId2">
            <a:extLst>
              <a:ext uri="{28A0092B-C50C-407E-A947-70E740481C1C}">
                <a14:useLocalDpi xmlns:a14="http://schemas.microsoft.com/office/drawing/2010/main" val="0"/>
              </a:ext>
            </a:extLst>
          </a:blip>
          <a:srcRect l="2756" r="3944"/>
          <a:stretch/>
        </p:blipFill>
        <p:spPr>
          <a:xfrm>
            <a:off x="1127448" y="-9129"/>
            <a:ext cx="6621588" cy="6867129"/>
          </a:xfrm>
          <a:prstGeom prst="rect">
            <a:avLst/>
          </a:prstGeom>
        </p:spPr>
      </p:pic>
      <p:sp>
        <p:nvSpPr>
          <p:cNvPr id="17" name="Prostokąt 16">
            <a:extLst>
              <a:ext uri="{FF2B5EF4-FFF2-40B4-BE49-F238E27FC236}">
                <a16:creationId xmlns:a16="http://schemas.microsoft.com/office/drawing/2014/main" id="{CDB828CA-3BBB-4AAD-8128-3822C574C771}"/>
              </a:ext>
            </a:extLst>
          </p:cNvPr>
          <p:cNvSpPr/>
          <p:nvPr/>
        </p:nvSpPr>
        <p:spPr>
          <a:xfrm>
            <a:off x="3143672" y="2348880"/>
            <a:ext cx="9048328" cy="2736304"/>
          </a:xfrm>
          <a:prstGeom prst="rect">
            <a:avLst/>
          </a:prstGeom>
          <a:solidFill>
            <a:srgbClr val="FBBE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19" name="Prostokąt 18">
            <a:extLst>
              <a:ext uri="{FF2B5EF4-FFF2-40B4-BE49-F238E27FC236}">
                <a16:creationId xmlns:a16="http://schemas.microsoft.com/office/drawing/2014/main" id="{1B930FFC-F3E0-4F05-9875-2BA4B3CD2F3E}"/>
              </a:ext>
            </a:extLst>
          </p:cNvPr>
          <p:cNvSpPr/>
          <p:nvPr/>
        </p:nvSpPr>
        <p:spPr>
          <a:xfrm>
            <a:off x="6672064" y="2714144"/>
            <a:ext cx="5017864" cy="1938992"/>
          </a:xfrm>
          <a:prstGeom prst="rect">
            <a:avLst/>
          </a:prstGeom>
        </p:spPr>
        <p:txBody>
          <a:bodyPr wrap="square">
            <a:spAutoFit/>
          </a:bodyPr>
          <a:lstStyle/>
          <a:p>
            <a:r>
              <a:rPr lang="en-GB" sz="2000" b="1" dirty="0">
                <a:solidFill>
                  <a:schemeClr val="bg1"/>
                </a:solidFill>
              </a:rPr>
              <a:t>MAKING A DECISION IN ANY CIRCUMSTANCES REQUIRES A CONSULTATION OF RELEVANT INFORMATION.</a:t>
            </a:r>
          </a:p>
          <a:p>
            <a:endParaRPr lang="en-GB" sz="2000" b="1" dirty="0">
              <a:solidFill>
                <a:schemeClr val="bg1"/>
              </a:solidFill>
            </a:endParaRPr>
          </a:p>
          <a:p>
            <a:r>
              <a:rPr lang="en-GB" sz="2000" b="1" dirty="0">
                <a:solidFill>
                  <a:schemeClr val="bg1"/>
                </a:solidFill>
              </a:rPr>
              <a:t>THE MORE DIFFICULT THE DECISION THE GREATER THE MEANING OF INFORMATION.</a:t>
            </a:r>
            <a:endParaRPr lang="pl-PL" sz="20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4"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CFA54A29-8FA3-4A0E-8A06-F290C64BCD17}"/>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5364" name="AutoShape 6"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293F59B5-E19C-4E7C-AB9C-6CBEDC6E83C6}"/>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15365" name="AutoShape 8" descr="data:image/jpeg;base64,/9j/4AAQSkZJRgABAQAAAQABAAD/2wCEAAkGBhQSERUUExMWFRQVGBgZGBcXGBoYHBgWGBcXFBYWGBcXHCYeGBwkHBQVHy8gIycpLCwsFh4xNTAqNSYsLCkBCQoKDgwOGg8PGi8kHyQsLCwsLCwsLCwpLCwsLCwsLCwsLCwvLCksKiwsLCwsLCwsLCwsLCwsLCwsLCwsLCwsLP/AABEIALcBEwMBIgACEQEDEQH/xAAcAAACAgMBAQAAAAAAAAAAAAAFBgQHAAEDAgj/xAA9EAABAwIEBAMGBAUDBAMAAAABAgMRAAQFEiExBkFRYRMicQcyQoGRoRSxwfAjUnLR4TNi8RUWQ4IlksL/xAAaAQACAwEBAAAAAAAAAAAAAAADBAECBQAG/8QALxEAAgEDAwMCBQQCAwAAAAAAAAECAxEhBBIxE0FRImEFcYGRoRSx0fBS4TJCwf/aAAwDAQACEQMRAD8AsFAFdAkUOTc16F0ax9w9tCQSK2E0PTcmuqXzUbydpNAr0IqGHDXsLNRvO2kutVxCq627edQSDFWTcnZENWyzCK5qcA3IrlxSCw3KCZPWqrvMSedcguKjoDFMfppctg+pEtNWJNjdafrWIxNo7OJ+tVLjOGlLWaTPqaXcObUVjzHfqalaZeSOr7H0MhM6jWtkUOt0lvDEqB8wEzQTBuMVqzBxIUE7kb1EtP4Zyqew1KRNePArlZYk28JbUD25ipCgaUnTaeUGUr8HIsV48KpSWya2m2qnTv2LbiJ4NYWKIC2rPw1W6L8Fd5ADNb8OiKWBXC8um2xKiAKt0Dt5EJri49Xu3uvGBUn3RsetLF9xcltSkkRBiY39KjoyfBbdbkNvOxqTQi8xlOoCte360m43xyFSkGPz/wAUru4i4pWRBMq6frTNLR95g5V1wi1MPxNlIzLUJ9aiY/7Q20IIbMntVZYhYusgKUokHeuFu14qgJ0Joy0se7Buu+yCQ4icdUVqzRPyFSEX6gQpCj9asPCODGFWwEA+WKTuIODl2nmbkp6U0oxtawBykncbOE+NUKGRzRQ5GpHEnFyEJlCgfSqxaQHOyum1cnm1DQnSqKhFKyRbqyeQo/7TnQqBRfCfaiSQFiqzu7ApVI1FdLVOtDlp4eC6rS8l8M8aNFIM71lVChwxvWUP9NEt1vYvIW9dE29e/wAejqK8qxZA5is+3uNG029dQ1UM46nrXk44mouidrCSUV6CaEqx9NRXMfg1O6JGyQduHco0iToPU0vN4i4zcwtUknlsBXO7xXxAkAx5hQ3iF0oWhR05Vo6RRs5IVr3WGWPxCz4tsFdp+tU/eJCHx3NW9gFwLi0jtFUlxZcFF3H8qv1puQCIwYxaFVsTyFJWGOAL+dWKhJcs1+n6VVrLsOehoUSz5PoDxAcLB5ZarzCVwh6OlNybv/4QHtH3qvbC5ht3WonwWhybs8YUw8lSTGokdauW0uAtCVdQDVJW+HlQL6/K0j4jpmVyA60yO+1BppsJSZyiPpVJK6RZcss/Ss8ZI3Iqj3Paw+snJAHKgGKe0W6XI8Qj0qOlI7cj6Ce4lYQYLiZHcUAxT2oWrUwsKPQa1Q7Kn1AurBKTzJrl4JWoQdCdqv0sXbK77uyLZsvaK7dOwhORudzvRDGLlK0wtUx+f60jWrCmwkARNcMTxNQVkBPeaya03KVom3p9LwxzRjS0QESUDkKHYy0/dqBQgISRHep/CCFLa80Gj1hbOJcIgeHHzml41al/4CzjCEnjK8ihh3s1JOZRmo/EHBotQXWzqnXL/arDZvwnWgfE+KgiFCno1Om+cikl1sNFfOKcusoUCBy02qXd+zp1KM7MlW/rR+3ugtSW1pCUbyn7bbUzYVigblMFSBzjYdzTlLUwk7SwxOtpJQV45K9wPjV61V4T4IjTXf8AzVj4ZizN0mSQdOdA+LOGEXgzoEK5EVXLiX7JyFSB15Gm/dCXGGP3GXDbcZmQAodKRlPEHK4IPWmbDOKs6YUCT6SaIO8OG6Rm8OByJ0qHJLkjY3wIN5Z6SNRQxVsR2ppvMEetVapKkT6ipo4TcuUgtpCZ68qh1ILlkqEvAmBw1qnpPspuOak1lV6sC3TkQFcSOH4TWJxx47INWgjhBr+QVLa4ZbHwCkenHwOdZlTjELg7INe03F0f/Gat5GBIHwj6V2ThKR8IrulHwd15FSITdn4DXX8Fdn4Ktn8EkchXNwoA1iu6cV2O60irW7K6G6KMXt8DbxfpUlKSAHmxKk9CtPxDuKY8Q4mtmQSpadPSkLib2htXLLjKESFCAe9EpJxfpB1Jbl6hy4YxMsNE2ziLxvkG1AL+aFGQarji60fW6p5bLiCpRMFJ0k7bUmWGZKyAopUDyMfcUZPFF0gR+IdjoVk/nTcsiy8FocHS5bKBB939Kqq/tFi4WAlRhR5HrXS64nuEoGW4cEjWFRQJzGXlSS6ufWqQfgvKNnkuA40gYMlkuJDhMZSdRrOoobww9Zsha7jNcQAUoTogq6KJ3/KqvYfJ1JmmNxzKwOpq6TIwTeM+L13joJSG2hohtHupA5mNz3pXVbgmBqTyrs89LeWNSZmuNhcFCtdxUlU7BW84eQzbhzNCzy79IqBh+HquCEoEq5/5r3d3ynFSvYcqZeDy0gytXh5z6HL2JodabhC65DUaaqTs+DVxhb6G0suIypUNDG47UwWHCjVswFutHMoeRPxdlVM4vx5wiGkoS2EhKSo5iQNcw6E0vYfxRcuHKpQJI0G5gdJrLq1Jz/7YXg1qdCCStHPudL+7U3lJRttpW/G8bylj3tc0VIOHvvIlxwQqYBgfSuNvY3bKko8UEfCYBjsaTksWv+4/BrlchHh8uWyykiUnami1xsJWvMDlIEaTrQxFlcqT/GShfdOhFc38RbbKUKS4lXp/fegp1ISBT21Xe2fY4vcVBp1QUg5eVAOIOIE3BKAYnX/FF7rF2yrKpJPqmDQtV00FElgLnQciKYoVN0/UVqUrQvFZA+DeKlfxaTHeieGcavIzIWgBJPmncDbSjuCYQpSszoyJ0yyI+lRPaY4yhpKEJHiKiT2plK8n+50mm0vuMnCbrbwdU2o+GkCAesEmJ5bVwcYZvElCokGD+VQ/ZliTLbSkrUASOdeMCtchdeyktrWrKRrpO9NRr9OGBLV6dOpjhfkbMEwJmybhKJHXc1lximcZGynzdOQrrgt2lYgqkdKjcR8KNZszJLTp1BSYBPcbGhZeW8CeOHyeLvh1biRC4J7aUOftby1SScikjaNDXfC+J3WD4V2mDyWNj86n3+IF/KUQUA/Wu2x7cktyjzwQ2cbVlE5p+dZTKzcoyjyjat1PTl/l+CN0f8fyTUxW1PIG5Aqgb72hXjKAgLJjSYkmhX47FLs6JdIPUlI/StDbYV3XL0xDj+zZWUKcEjeNY+lLuL+2y1bnwwpw9hA+pqsrjhK6t0eK+U5TuAZNecFwmxlS7pRHQSYI+W9dZWuTd3DWMe2t18FDack8xJP2oA/jt06AEurJUYgmNTRpXGWH2wi3tsx6wB9zShc48XXysJ8ME6Acj61MUvBEr+RysfZZdOjM++lsHp5j9TpUDibhBmzQCy+XF/ECQfsNqC3uMXLhCVvuFH9RAj5VCusRyjIjnuatkjB5cfhebqK068VVxDChlzDSaLNYanedOlSQQnGvKB2oasQKJXq4ntQ1DkCDzqETc6221MVzdBLSAdyKg8N4G5duhq3aU44dYGgSOq1HRI7mpfFPC71tc+A+pBWkJP8ADOYCRIExvV72RXlg113zTXpthS1Tzovw9w0p93KSG2kiVuq19EjuaarjDrNsI8JSSqYUucxHeNppWrXVN2GqdFzyhcwfhZbnmUOe3M/LkK88RWS21AyIHw9BtTlaNOshSmnEuFRHhxCgAebsCe0DnUVeHOuuHMtK0qElSUZdTuCFaiDprSuoqSh6x/S04ttMh4BwqzdjR1xSABCVESDzGnejKeFGrZfkVKjoB0HWKhYcybErynN4hAjYg0db8V4aQiYJUUyokflWdKpvd1ew7Jyh3Blxh4uCW3FKSAYgDWd9CamucGNBCQH3Uj151DxLhB9xKlKfUFJnIEwMw5gnrUrC+FLcpSVXD+c8lGCD+VTe6tfPgrvtlN2Mw142zoaXcqKjsFDQjlBotf2ziyFKCVx7pG88qX+JOB3AhK2XVuKCtiZKe4nl2qBh790kFCbgqWTBBHu89CRVZRW28mES6j3QaOz9rcLfLcpCxr5huPWp+C8NuKcbW8dJMQIo3huArSEuOLC3PhV6x5SOdGrdStQ6kBSCdBsJ2j5VenTfcHOtm0CDjSSlPn3QNPQVS3FmJrcfLhkpGg9KsX2g8WhlGUQVrEDsOZqvLJ0ODLE1p6emneTM7U1ZU0oL6i+cWUToSPSr1wbES1hNspCc05QrsDuarS19lly84ChGRB1zL007Derc4d4a8C3DLjhWPoB6ULVbUkoclKVVyXrO91w0QQ/bKhZAJST5VH9K5HFfxSfNLbjR1TOoI3pkYtW8oTrA21qM/wAIW61BYBSsGZBImf5uoocY+CrqJqz+4NLTamsr4BQeu9Q3sBU2nNbLlvfKeXpRV3Clt++nxEAykpEkDkCKGniRAUq3SP4joMGYA03J5VaVmvcinuvZA/8A6okaKJnn61lcLPCbdKAH1ku65oUImSdPlFZVv09Tyg1o+GV8pZSpLgSCpszB5xWsT9qVx7qEpbjoJrrnlIPyPfvS9xBhMeYD/IrUnBPJmQk1ghYlxLcXGjjqlDpOn0rph7odQUK94bUHr2y+UqChuKqsEvJt9opUQeVeBRi9a8VAcT8/WozGCuqE5TFSdc62LwWkoVuNjXuysAJWrWK922ArJgA5+QHPtVh8L+zNTgSt8FAjVHX16UKrWhTV5MvCDk8CPY4LcXq8rSDlHPYD1NM7/swxBtvMEodAGyFeb6HeriwnAUMpCUJAA6bUat2TGmlJR1NScvSsB5U4RWT5Lew15zMAgjKYUk6KB2gjrTrwz7GXnk+NeLFpbJEkrgKI9D7o7mrD454mssLeL6bdDt45AmRCRrC1DkfQSeoquOKeKXb2HHXStO6UDRCf6UDn3MmtCnLcris007DNde0VixCbLBbYKUrTx1iAogaqEwV6AnMqB2NBlYRmWXXjmeUcytQoqVuSY5elBsLVs8sQgZk54J82WY02mQPnTDnQhvIrOHlZYMEZEGDvMg66yOR0pTVVprEWaGj00ZWcv9A3FL5RCgIG8gaTr0FNXDNmyzbNqJSlxQzGYJgkwRpptzpce4YdW4rIPEKSMxBK/wCnzHeenajWC8LeIpKXCQW0iEqVsnUlSp39J0pOnezXf3NHUbElZ49j1iGGsLuA7nykRMEgKEzBUPT7Vu6fSlRKSoH/AGa5o7ASR3plRw0wG86yEIkQonKkkmBM0v4vhKw7mQErEKQRn0ylSchTlkBWh1/3bVWVOWN2EBhVg3jLOAdeelLbISDEKV5cum+pMk0Obw69aWkKfmZnWdo5+nKmZ15K1Apytpy+4mTmI3gk67/bagWOXPjfwm0rWlPlVlOVJ6CR+f2pZ7k3HsMQkm1glJtXoBNyYJ0KojX5VLssBe8SU3C9NYMZVfalBriRVmfA8EJED3lFYgmApIP+edH7VN082FNvrBBAhACQesnkaE6LjJNvDCbm00mhkZtXiJQ7tMiPi1G1TGMMUcrrgScnPKASec/SqxdxC/ZW6RcFCUHzBZBIJnQjKTrptTdwhxW5eSyHAohOZQIEzMEgp5aDeiRoOK3N3Xs+4vKUuF+wyXGIZAcg11MdPSg2NcR+C0XFnl+xUvFGvBO/vg78uooFdYS3cpyuElOgjNln0FTPWU6cts748IPToNw3wX3KpunX8RvAGwVLWqEJ6D96mrt4T9nLNghK3gXHtyoCUp7AfrUXhPgG3tXhcMkqUJASpQMTpI0qwRiaFCD5T0I/WiT+IUqq2wlt8Xxf+/MypUZwleWX3Al7fLJhCFRyMRWWDa/jQfrRsgcqiKZUmSk5ux9etBqKUmm2/oQrWskS7dhJ3EfOpIsyPdJPY/3oNeYyhGQTqVAQd59OnejVncyB3o9GdPf0+ff5gZxklc209yOh6UscWcAouZcYIbe3PRfSeh70zYk3Cc43Tr6jmKywugsTNPJ2lskDjJx9cT5+uHPDWpC1QpJIIJggjrNZV/XGA27iitbLalHclIJPLUx2rdE6HuN/r3/j+T50JjXl+lTrq2JZAI3nLFA8GuFLQQrVSefajVo6VDJOqdU+nSe1aXJlcCzacIreWrKYAO3MVJueDPC1JmmKz8Tx0qabK82igkfc8hT0xwgXh59B05/4papVhT5f8hYwlLgqFqzKVAISVJXoUgSZ5EAVYvCvCT6m8rqQgTpO5Hpyp8wfhFm2H8NsT/MdSfnRtNpMQKTnqKk8QVg8acY5kL+EcIMsGQgFXMnU/wCKYm7WOX+KkQECVHXtQjHeJWbZouOrygdfyjrQ3SjB3m8/kupSliJ6x/GWrJlTrpASnrzPIDqapjiX20XDshj+Gk6TzjsKXePuO137s6hlB8qf/wBHvQzh3CE3OYlcZd08yOtMU6V1xb2Ocow+ZBdfU6oqWoqUdSTrJrdoVe4kzJ0HfpRu6wKSG2kkqJgAbk1PwvDkWywpQS66mJQqC3BESVg5RBInU6DvR3JQVgai6rv2DjHD7bTTSc+Z0kEpbJWMx1za+XNB5nStXd02yWvHQURKYSkjxNZK1LUdSRvHX512t2Vvgw9lGhPhJyxm5Sde0QNtAAK833CzTjajmWtYnzFWbUAjmY3HXrWdOa3ZNWmrRsGUcVokN2jK3jGmVJSkD1VqfXtWr+7vFJKvwqP/AGPmIH9J3mlHhfiP8KspUZSohM6kjcggjQiTqDv8qcf+7oT5Ulem5hMdZ6R/ahVUllsJThK9lG4DsMTF0lSVZAkFJWlWcjODpKAYkciaZ7V5CBlSlJ0ELOaEzOUQDrz7DSkm7uQHFPoSUqghQgEep116/KssXlOIltZAV8ICQkkznyxzP68qinxeLx4Oq0/VlErie7SnyrWkhRACkgDVMmTA3g6ffrXjDLxtkgIuMzeZOUqTrk3SVBOypP0qd/0HMkoVlSlUeUeaIkmFq1nlr96CpSGnktg59NQE5ZP8smBpI26UwpKS2pANm31NkziG5YudEpKQgaLCZidwoaSn+1SeCH3vEKFJUSBoRrmjQanfT8hXnAVNuuFCUALSCMqpEEZRIiQTJjvUm0wm5XcJKViVglMLyqAByrJSNQZBE9jQUp5VseBj02z45Cl3YquLlK0KyKSgpcynUoBJCSkbwZ8u+sV0wbGsPZchSA26lRK0rIQpEAHVQgKBMaTpNTbZKLVrPrsZAAAzJJlRG0wT13NU9xRif4t9x/TIFZUjKE+WNCR1otGnuF5vt2HDjHi0vXSUpgIamcqpBKjm3HQQPrXdjGARVdWzkUw4eTANJ6rTReWem0UodNR8D5YY4tMAGUj4Tt9taYXMeQoJjQ8x+gpAsbmi7LmxHWsStCycezL19JTk91hws8TPWjFrdA0oMYiCACNeXy/OiVpfba0lTr1dNK8crwY2o0l82sMF1hbbsZ0zHyPyPKu1ojLpOx59Ki2OIg6K+tZiVxkIPI6V6KjXoVodWHK58mNOE09jDNyMyFBKgCQQDvBIiY50ncEYqVN5VHzJUpB5eZBKT+U0Zt8Rqe08k6wD8v1rRU1W2tYaF7OF0TQ5Wq0Fp6VlO58gLHzdhHBl2t0KbTkROpXoCnsnc1Y2D+zlCCFOEqUO8D6Df503sW4GgTr++dTWLUztP5Uk69WrhYXsN7IQ/wBkKxwZDYhKQOwFFmbXp+/717Q0lOpOp+Y6aV4Ve7gaD986tGjCGZsq5ylwdsgT72v76VxViGmmg/f3oPfYoEGSqO550l8VcauJSUsp/wDY8vQVyrSm9tJf35lumo5mw/xZxy1aJlRBUowhMgFROgjoO9Vvi+CvXRLt05PNLST5Uj15mkLilta1+KpRVm3JMwf0px4D4i8drwlmXGxpPxI2B9Rt9Kbo6ZQ9UssDUrN4jhAW9sUpBbKYSdqGYDhjzb2cEIQkwVq2I6Ruab8eUkKMDbSeU9JOxqAnC31jMhuQEyJj12584qKuo24X3GtPo1Nbpv6BFFn4nmElCjEgQVdQmdxv+VTsZwNtTaFO50JCAUHQZhrCSD5o05Jn03rWCp8YJaVdXASIllMJgx8K5ic3ICaOt4BbpkeASoAZlqVME7lS82+o8u+tLPPq7jb9PpWDjwyEJaP4S1W9J95w5EJUqZ1Ks6zB0MAATB3JjP4E9cFS3MqAPLla01GnM+ZPf6UMxMqtHg609CT5V5HIUNISSOggekVLveLXwkJ0cIPmOcFPLoJMyDMwZG9TUe6N3j7EU4uErRfPm5CxvhFSW0qZJKQPMBEiNwJG4n9RvU/B7xHhAqSAoZQqUkAiD5p2ObmO07GtfiLpxsqAKljoMoE8vNqr6ULu2ElUOBLCFpGQeZaCrUqVnncEwTGxjYUKmo1FZhqkpRdgjf3Vs+ktqKSkgmUkBSTpoDt9dKXLc/hlqQmHGlKSU6SUQqSpK4ELAJHeaabDAbYkStazAPvJEGOqRrFS/wAAwGtAmUzBWZ1nbUxr1oe7pOxa8ZoB/wDeCchQArNPSSIMiBynUR3oZf2K3S2RmC5WTEAjbKhIG4H1MnTSjGELbBCXAlJOZQOg2MESN9+eu1HG7RsuhawA3sMisubymICfe066bVG6VKdksEStJC7hVusPt3HuJKvDISkhS0KhKlLB2mZ78utFmLZCrgLbIQ8szmzbaqiFbjOTmjae5oojG2wIKApaEoUSjQAeZKVHKdd4+vWhGENlwNJLBnQqe0k658hAEZtiRyzego8pbluZSMdqtYN8UZWrO4WApWRoCVJ5OeTynYwoiek1QpeOoG1fRXESGF2T6nlqS14LoOXQwrKQJAOuZCOR3r5uacg03p4rbdGdXqO+1hG3XTfgDKiPdJFZwjwV4oS47MmChsDUp/mV0FWxhHCrTSRnyk8tJ9PSla8er6YmjS1zowV1kTsP4fU8ZbPlAkqUClM9AeZ9KNt8KvoGoSR1Cqc7e0bkJJzRsNh9NqKuBJAECKWfw+E1lkv4xW4VvsVqvDnEQVIMDprXfDbfOojNEED/AO3T5/kasRLSVjlG1C8V4WSsZkABQIPSk63wlpboO/sEj8V3+mat7oENIKVZTyqYoFSYBjpIBH0NDQlSFZVCI07RRBhdeSq76NRuF0yaqur8gm5CkElTgbA6AJH3obb8ZjPkQ6cvwrIEKPOD2rt7TuGVXNl4jc+I0CtIE+YD30Rz01Hcd6p3DeIdMi4IPXmeRnke9ey+F7K9PfJepcr55T+TRlVZPgtW+XfrcUpF0pKTsEhMARy0rKTmeInUpADwAG0gz86yvQWp+BKzLzQsb/c9egTufnFdkYiCkjpziB8qEKdHYAb/AK7UOxTiFtlBUogD96AdfSsfrtYiaHST5C91cnNJVAG39yf2PWlLir2ls2oyghbnJI3+Z5VXvFntOecJQzKEn4z7x9B8PrvSGl2SrMZzayf5us96PS0s5vdUdl47g51YxxHP7FiYZx4t+6yvkZXB/DgQEHkn59aZb61C01UVvbqXt7ydU9THTvVo8NY0Li3BP+omErHeNFehGv1rTpxiltSsJVG27sU8UsQMyFbKoPw5ZrRcjISHEKk90c/UEaU78RYbImKG4JZjMVkQqCgHtzH1/Kq1Z7I3L0afUmohG3ZS44pKhmKvMdSnKQZ1EeadhrTXiF+2ygJBCSISVR5tdYbQdTpuo6DvQN/DcqZbBVJBUVA6EbQego5aBsgSEiI1Ik9NzrWVuu7M2ZJKzQsX106kpWyFZPiPlbJk6QAJAPPrrU5vCV3AK1vEJXoppo+HqNRJ3V86ZFtIWNTm2yhPWd9tRQkENqMrUOvl3BOyRz/zVo3atf5FXO/CydGOFLNtJAaAKhErJzAkaxP50nOsItHyHPClE+SIC0GYkjUq6dKY8TDrpKW9B8JIknSI115zNRrrAcluta4dWkDcEEDY67k6elXzH/06LvhvLO7PELeQEKKToRv8o17xXHELnxm9lQmSFARvPqCP0qFg7jakggo6BITBEbkyNBoNudGbrF0nyKIUEg+ROgMRHcj6VRra8F1ntkTMrlugPZHAjMUpWNtgcqo93fSRrUzBcXS4HAFJUpYHkyFRkTABO3eN6M3+LKcSW0ylC0edJy5ZMe6kaCDlIorwXwW2wnx0ozuHTzLAME67wB1+tXltn8yLypK3Yj8KcNoWUqW2JKj5YVlEj3s+gTz01jLTFiyGrdClnRCUFR1MkJMyTySSUp+cAa12xJxxC1BCwPKIzAKGWdYAiI16mk7i/HxcqFuVENNKzLVI/iGBlTGwAknXrtXQp25KSqOT3HjDrZLuUuBKFKTAQ3KiYUVI0MkAaCFUTYw3KsqzxmOXwwY11lWUbHQfTvSTj/ES2TkbyNluQkJMlIj+Ye9O/wA63Y8cOtsl17Ic0BKZIUoCZITyB66da6VKbRKrpvkJe1HioeAbRIAOZAKk80oElJ7SpO3MGk/gHh4XNyCoS23BPQn4Qe2k/KgmKYkq4eW6v3lkmBsOgHYVYfszbCWZ+JaifknQUed6NG3diN1Vq7ksIcru8cShRbGSOfMgbVy4X4rLgyOqlQO/UVKxReZlYG+Uj5xSDw2oodJ5Rv3oME45LO0sFr27qlOJg6g6TtFMDaid6QrDiVE66UyYdxG2fi071aEkuSs4vsNFsmBHKpnicqH210lQkGRUpt0Gm01YVaPFzhaVzIpJx7GVWClnw1FCU5pkR0PfTSrDQqlnjzDs9stQOVSATmidPikcxH5Vn6zQUaqU2sr6BqVeUbxFjhzjZu5ShClBLpnya8tdCe35VX/Hfs7863rYaySpsesynp6VzUgN3TbqShDhUCUJ0BgxpAgT95ohecaFu+eB1bzxHoAD6GZpH4fpVptU3T/4yj+U1/UFqS30rvlMrlrHXmxkzRl0gjUdjNZVqrsrB4+IUIJVqZiemtbr0VkKeoMOYqpUgaA8z+YH96B45ZFSSTqepoggxXtzzCDVKWnhSXpRE60p8lR43YwTpQ62tc375098R4fvpSzhLYzqZI1WRkPRWumnXQUWxVM621mqA4DORQSpEHpIVoNttPXkKJYXdm1fC/8Axr0MbZZ1iOaTr6E1xt3fDJn+lXpOh/8AU/Ymu1w1nGUkyPd/q7/3qUiGxxJVcHI2nMYn5dfSpGF4CoGAdj9+evrS1wxxOLZBSZCjpPMAaZfQU4Ybxfb5ffAMc6RrzcnZGhp4OCvbkkqsXEz5gN9N/wDmh1ywtQyg7kFRgaDYVFxrj5tIytnaTPelFPFxWrVRgmSKUcXza4/B3HVrDSIClq0mFZzuekaCottaJLiT5lpToYUU76bnpUfC+IUEADWNdRz2joRW7vEJUBPl3PIfMihSlJvaGhB5ZLxBTiE522iVpITA1CgowNtuWooS9xKpxQbWjw4kKK1aSNxtIptwC4XBUVZAlKUoyiQop2Ks2s9x0oTjlgHXR/AJWEq1CgEwomZHUyTR6cr+mQtNbXdHCxSlwFDHhpWuAI1HeVcutem+E22fOuXF/EqSEk9SneOQFFuH2EIYOVIzEwfLt2Ecqg4hYOrURmUlBEyAPpFFmtqwCUt75sAL/FQUZEJAIIAWdhzAEV6HEF0wcvjhR8spUkKOmv7FSmMOQklsgLk6L2KSNToOtQsYtPDSlSEZSk7jZSTptvXJJLJdSu9qGg8VKvm0pUgMLjyrCZTniAcp2+tJ/wCPS2yoK8ykSlXI5ydFa+lG8DdCkFbuqE6IBUBKj25jvSnxvKAIIhfmIH8x3nqdtaJFvdYpUgtt1gUrq4JUSdSajOOlUSSYECeQ6CtrFc6cirGZNtmCrA4QvsjSBMETP1/4qv4orhF+R5Z1G3cdKHWhviWpS2ss65x0kKSBy070r4ddkSkCDJr3YpWvQaDuanowMyVDeKQqVoQw2bWn0U52dgfcXBjc6VwTjDgQoawREVPubUpPmBHflQ59mdPpQ1WUhmehlEa+DOLlIQGyokg8zyqysMx7MaoFDJSdDBp54FxZxasqjOv2qs3KOYsQqUV3Lqs7qa64k0FMrCjoUKn6GheFyIrh7Q8XFvhtw5pmyZU/1KISB96fpvdHJlyVngqE3im0ruH0T4IIAyglxxJKUKncJ92SDHlpG/HeMSof6qtVJ5LVuVJ6K5xz+1MWD8VGSl2FJVv29B0qBxNwZCfHtfM2dSgalPdPbtyqNPS23k+X9kvAWrKOFFY/N/IJTiChoFVqo6MXTAztBSuauvespi3sC+pcHiViXI57VGcfA/fzodeYjG2/50diyO2OEFJ+9V5ijcKkbjUEdaY7zFZHrSxiD4mqsuhgDiXW0vD45C08gsQFfXRXzrTbmkc06eqfhP009RQjhrEcq1NqMIdHPQBY1ST+Xzomo5TMbSCP9p3+YiflVkQzjizQELSZzDzdlDnHQiKBOXJB0NHb9JykDX970urbJNLSitzH6VR9NGOPE614S5rWorxOtWSRDqO4xYbiBAAJpkw7itpohTjSXI2SdjSGtzyiK4KuDS3Qu7jj1Ppsy7sE4xaUtEBIn4QNNal42oStaPLBBSdwTHM96pnAcU8JwE7TT+9xYi7t1IScikKBgn3gOVV6e15KblJXiHsGcUlMjY/DPPnW7u5UZA0UNSroBrS5bcWhtOVURO86g+lQ77jRK85SJKh9+tEavkAmEn8WyjO2ZWSSslI3rdzw8+WkuuKOVYkdBzE9KT7TE1Z8y/d7n6UxtXl1+GCC6FMk5kidPTt6VEmu4xTj4JyMLQEIWuZCgBHOT+WlK3tEgOIAMwDtt1p0Vdw0EROx9Iqt+MbzO6B0qlC7ndhdRLbSsLs1utVtA1rQMS5upmFsyuTyqIoQal2DsGh1L7XYc0m3rR3cXHXAr9kSm4QVBUQpJ1T8uYo226mcras6Rsecd6RGbiizLqm0hWozbGsTUUdyse7oVIyzf+BuI5KqNfYGFpKmxqNY7UJtMWM+YzVi8B8SMtKUl2EhY0XEx2Iis+FGUaiTdvfsE1m+nRc4x3eyKrfQB2PSj/CCsq8wnpXHiy0Sl3Mk+VZP19KK8MhtsArUEiecD6mn6ct8FJHmtW9smmWNh99mEJVBqqPbTxdmcTZNklLZC3SSTmcI8qR2SCT6ntRPi72ltspLVnCnDop0e6nsk/ErvsKrbE8VVcFJdyqKdsoA36q3NalGm090jCqSTxEgsOzR3COJ3WNBlI6LJA+g1qBbYa64PK2QOvugepVXdWHMNf6z0q/kbEmemc6fY0xGObgpMjXaEOLUspAKjJCGyEyegzVlSRjVuNBbyOqtSfUzWVexTAx3mJ9KB3eJd6g3N9POh7jxNc2VSOr1/UUoKqkMWk70TYs6gsACgppntrrxGgv4hor1H96g3lhpUbCrnw3Mp91enz5GrIqwup+EEdNB/Sf7bfSgN3cebSjNykgH5/5FL1wklR0iqyjeQSE1GJhVRDDcBW6M5BDY5nn2H967cI3yUPZHEghXukgeVXL67fSni6d0gHTaptYhzuV3iFvkMAaVBNMmMtgzS28IqEid+MmgqK9JeI2NcyqvNWsRvfY7FwnevTbsGa4TW5qLEqY14v4KrdCmVSVFIXOhBy6/Ka52GI5UBAJyp1+dLAXXvxzEChOkMLU2G53iuEqg69qU7u6Liyo8zXGa1V4QUeANWvKpybrCK1W5ogEnNNB1GmjqATE++gdP9yRy5j01jJBBrmhZBBBgjUHvRFRDic40UPeHfr6GoauSntYY4QwhV3coaA5yfQVZHtUaZt7dhkR4pMwNwkAgk/Mionstbas7Z29e008s7wOQ7k1X+PY8u7uVvvKjMdBvlSPdSKzXT6s21wjXpatwlFzfB2ZeotYXpBApat3ydAkmOlEbO7ykFQKeYJoNXTylhI9RQ+LUIxvOSsMnHALdkhQOVRWPWO1IbKXntsygNyTp99KmYxjAdUCtSlxsNkj0qIi7WrRIyjommtHpnQpbZO75PIa/VLUVnOPBObwxATLrmUz7oEk952FejjLTUeCyMw+NfmM9QDoPpUNSY94x9z9K21Hwt5j1Vt9KcSEGzLrErh8+YqP5CohswD51SeidT9aasJ4JvLvVKVZOvuoHzMCmG24Hs7UZrt8KI3ba1PpmP6CuckSotleJt0cmVEdSTr9BWVaCcasgIRhxUkbEhRJHUmayq9RF+kyo0pKqmMWtbrKsDCDFtU9hisrKkhnq5tpTS1iNvlMjlrWVlcQEUO520r6/mKiuNAzp/wAdK1WVcqQLi1Oqgfdpqw3FPFZCj7w0PqOdZWVBILxJ6gD51rKyoJONZWVlSQZWVlZXHGVlZWVxxlZWVlcce8mk15ArKyuOJTNodz9KkJQE7c96ysqCbhVzFHnGUslX8NJmO+wmoDjKUEZjPasrKhRS4LXbZteJKPlQAkVG8NS9SfqaysriWSAW4PllWkawBG/rNSbSxddISmBOwED71lZXPBEVd5HvA/ZGogLuHA2nt5zp6aUWcvcPsvKyz4rg+JwTr2B0FZWUObsrhYJNnK8xe6fQFOOhhkyAE6nTlA2oOotp/wBNGZZ3cd1M9QnYVlZQ2GXg5m8c5vr+UgVlZWVTcybI/9k=">
            <a:extLst>
              <a:ext uri="{FF2B5EF4-FFF2-40B4-BE49-F238E27FC236}">
                <a16:creationId xmlns:a16="http://schemas.microsoft.com/office/drawing/2014/main" id="{4C9DEAD7-8756-43DB-BB50-C7585A2DE917}"/>
              </a:ext>
            </a:extLst>
          </p:cNvPr>
          <p:cNvSpPr>
            <a:spLocks noChangeAspect="1" noChangeArrowheads="1"/>
          </p:cNvSpPr>
          <p:nvPr/>
        </p:nvSpPr>
        <p:spPr bwMode="auto">
          <a:xfrm>
            <a:off x="1679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800"/>
          </a:p>
        </p:txBody>
      </p:sp>
      <p:sp>
        <p:nvSpPr>
          <p:cNvPr id="8" name="Tytuł 1">
            <a:extLst>
              <a:ext uri="{FF2B5EF4-FFF2-40B4-BE49-F238E27FC236}">
                <a16:creationId xmlns:a16="http://schemas.microsoft.com/office/drawing/2014/main" id="{1E72F15F-FDE4-4818-AD61-3EC1EEB36499}"/>
              </a:ext>
            </a:extLst>
          </p:cNvPr>
          <p:cNvSpPr txBox="1">
            <a:spLocks/>
          </p:cNvSpPr>
          <p:nvPr/>
        </p:nvSpPr>
        <p:spPr bwMode="auto">
          <a:xfrm>
            <a:off x="1270273" y="188913"/>
            <a:ext cx="554580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l-PL" altLang="pl-PL" sz="2800" b="1" dirty="0">
                <a:solidFill>
                  <a:schemeClr val="tx1">
                    <a:lumMod val="75000"/>
                    <a:lumOff val="25000"/>
                  </a:schemeClr>
                </a:solidFill>
              </a:rPr>
              <a:t>HOW INFORMATION </a:t>
            </a:r>
            <a:r>
              <a:rPr lang="pl-PL" altLang="pl-PL" sz="2800" b="1" dirty="0" err="1">
                <a:solidFill>
                  <a:schemeClr val="tx1">
                    <a:lumMod val="75000"/>
                    <a:lumOff val="25000"/>
                  </a:schemeClr>
                </a:solidFill>
              </a:rPr>
              <a:t>IS</a:t>
            </a:r>
            <a:r>
              <a:rPr lang="pl-PL" altLang="pl-PL" sz="2800" b="1" dirty="0">
                <a:solidFill>
                  <a:schemeClr val="tx1">
                    <a:lumMod val="75000"/>
                    <a:lumOff val="25000"/>
                  </a:schemeClr>
                </a:solidFill>
              </a:rPr>
              <a:t> </a:t>
            </a:r>
            <a:r>
              <a:rPr lang="pl-PL" altLang="pl-PL" sz="2800" b="1" dirty="0" err="1">
                <a:solidFill>
                  <a:schemeClr val="tx1">
                    <a:lumMod val="75000"/>
                    <a:lumOff val="25000"/>
                  </a:schemeClr>
                </a:solidFill>
              </a:rPr>
              <a:t>OBTAINED</a:t>
            </a:r>
            <a:r>
              <a:rPr lang="pl-PL" altLang="pl-PL" sz="2800" b="1" dirty="0">
                <a:solidFill>
                  <a:schemeClr val="tx1">
                    <a:lumMod val="75000"/>
                    <a:lumOff val="25000"/>
                  </a:schemeClr>
                </a:solidFill>
              </a:rPr>
              <a:t>?</a:t>
            </a:r>
          </a:p>
        </p:txBody>
      </p:sp>
      <p:sp>
        <p:nvSpPr>
          <p:cNvPr id="2" name="Symbol zastępczy numeru slajdu 1">
            <a:extLst>
              <a:ext uri="{FF2B5EF4-FFF2-40B4-BE49-F238E27FC236}">
                <a16:creationId xmlns:a16="http://schemas.microsoft.com/office/drawing/2014/main" id="{33A6B32D-C7A9-40D8-84EB-349DAF77AE9B}"/>
              </a:ext>
            </a:extLst>
          </p:cNvPr>
          <p:cNvSpPr>
            <a:spLocks noGrp="1"/>
          </p:cNvSpPr>
          <p:nvPr>
            <p:ph type="sldNum" sz="quarter" idx="12"/>
          </p:nvPr>
        </p:nvSpPr>
        <p:spPr/>
        <p:txBody>
          <a:bodyPr/>
          <a:lstStyle/>
          <a:p>
            <a:pPr>
              <a:defRPr/>
            </a:pPr>
            <a:fld id="{6CC9281A-217F-4492-A313-C4D4CB901DEA}" type="slidenum">
              <a:rPr lang="en-US" altLang="pl-PL" smtClean="0"/>
              <a:pPr>
                <a:defRPr/>
              </a:pPr>
              <a:t>9</a:t>
            </a:fld>
            <a:endParaRPr lang="en-US" altLang="pl-PL"/>
          </a:p>
        </p:txBody>
      </p:sp>
      <p:sp>
        <p:nvSpPr>
          <p:cNvPr id="20" name="Prostokąt 19">
            <a:extLst>
              <a:ext uri="{FF2B5EF4-FFF2-40B4-BE49-F238E27FC236}">
                <a16:creationId xmlns:a16="http://schemas.microsoft.com/office/drawing/2014/main" id="{760B3247-6C27-4ADA-9D32-4A6BC6A35A47}"/>
              </a:ext>
            </a:extLst>
          </p:cNvPr>
          <p:cNvSpPr/>
          <p:nvPr/>
        </p:nvSpPr>
        <p:spPr>
          <a:xfrm>
            <a:off x="0" y="2060848"/>
            <a:ext cx="12192000" cy="3265406"/>
          </a:xfrm>
          <a:prstGeom prst="rect">
            <a:avLst/>
          </a:prstGeom>
          <a:solidFill>
            <a:srgbClr val="FE7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22" name="Łącznik: łamany 21">
            <a:extLst>
              <a:ext uri="{FF2B5EF4-FFF2-40B4-BE49-F238E27FC236}">
                <a16:creationId xmlns:a16="http://schemas.microsoft.com/office/drawing/2014/main" id="{047DD1CB-61C3-4212-944C-DE68B9C6BFAE}"/>
              </a:ext>
            </a:extLst>
          </p:cNvPr>
          <p:cNvCxnSpPr/>
          <p:nvPr/>
        </p:nvCxnSpPr>
        <p:spPr>
          <a:xfrm>
            <a:off x="0" y="2852936"/>
            <a:ext cx="1279542" cy="360040"/>
          </a:xfrm>
          <a:prstGeom prst="bentConnector3">
            <a:avLst/>
          </a:prstGeom>
          <a:ln w="25400">
            <a:solidFill>
              <a:srgbClr val="FFCA08"/>
            </a:solidFill>
            <a:tailEnd type="triangle"/>
          </a:ln>
        </p:spPr>
        <p:style>
          <a:lnRef idx="1">
            <a:schemeClr val="accent1"/>
          </a:lnRef>
          <a:fillRef idx="0">
            <a:schemeClr val="accent1"/>
          </a:fillRef>
          <a:effectRef idx="0">
            <a:schemeClr val="accent1"/>
          </a:effectRef>
          <a:fontRef idx="minor">
            <a:schemeClr val="tx1"/>
          </a:fontRef>
        </p:style>
      </p:cxnSp>
      <p:cxnSp>
        <p:nvCxnSpPr>
          <p:cNvPr id="23" name="Łącznik: łamany 22">
            <a:extLst>
              <a:ext uri="{FF2B5EF4-FFF2-40B4-BE49-F238E27FC236}">
                <a16:creationId xmlns:a16="http://schemas.microsoft.com/office/drawing/2014/main" id="{EFE2BC37-C7C1-4505-AEDC-39B79321E55C}"/>
              </a:ext>
            </a:extLst>
          </p:cNvPr>
          <p:cNvCxnSpPr/>
          <p:nvPr/>
        </p:nvCxnSpPr>
        <p:spPr>
          <a:xfrm>
            <a:off x="0" y="3573016"/>
            <a:ext cx="1279542" cy="360040"/>
          </a:xfrm>
          <a:prstGeom prst="bentConnector3">
            <a:avLst/>
          </a:prstGeom>
          <a:ln w="25400">
            <a:solidFill>
              <a:srgbClr val="FFCA08"/>
            </a:solidFill>
            <a:tailEnd type="triangle"/>
          </a:ln>
        </p:spPr>
        <p:style>
          <a:lnRef idx="1">
            <a:schemeClr val="accent1"/>
          </a:lnRef>
          <a:fillRef idx="0">
            <a:schemeClr val="accent1"/>
          </a:fillRef>
          <a:effectRef idx="0">
            <a:schemeClr val="accent1"/>
          </a:effectRef>
          <a:fontRef idx="minor">
            <a:schemeClr val="tx1"/>
          </a:fontRef>
        </p:style>
      </p:cxnSp>
      <p:pic>
        <p:nvPicPr>
          <p:cNvPr id="24" name="Obraz 23">
            <a:extLst>
              <a:ext uri="{FF2B5EF4-FFF2-40B4-BE49-F238E27FC236}">
                <a16:creationId xmlns:a16="http://schemas.microsoft.com/office/drawing/2014/main" id="{BDE8417A-C249-4E0B-8E2E-BFFD24B0F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256" y="86137"/>
            <a:ext cx="3311406" cy="2577203"/>
          </a:xfrm>
          <a:prstGeom prst="rect">
            <a:avLst/>
          </a:prstGeom>
        </p:spPr>
      </p:pic>
      <p:sp>
        <p:nvSpPr>
          <p:cNvPr id="12" name="Prostokąt 11">
            <a:extLst>
              <a:ext uri="{FF2B5EF4-FFF2-40B4-BE49-F238E27FC236}">
                <a16:creationId xmlns:a16="http://schemas.microsoft.com/office/drawing/2014/main" id="{E5157902-8D1E-4A5A-8491-766540980BDA}"/>
              </a:ext>
            </a:extLst>
          </p:cNvPr>
          <p:cNvSpPr/>
          <p:nvPr/>
        </p:nvSpPr>
        <p:spPr>
          <a:xfrm>
            <a:off x="1475656" y="2996952"/>
            <a:ext cx="9804920" cy="1200329"/>
          </a:xfrm>
          <a:prstGeom prst="rect">
            <a:avLst/>
          </a:prstGeom>
        </p:spPr>
        <p:txBody>
          <a:bodyPr wrap="square">
            <a:spAutoFit/>
          </a:bodyPr>
          <a:lstStyle/>
          <a:p>
            <a:r>
              <a:rPr lang="en-GB" sz="2400" b="1" dirty="0">
                <a:solidFill>
                  <a:schemeClr val="bg1"/>
                </a:solidFill>
              </a:rPr>
              <a:t>THROUGH EXPERIENCE - it results mainly from daily, ongoing work.</a:t>
            </a:r>
          </a:p>
          <a:p>
            <a:endParaRPr lang="en-GB" sz="2400" b="1" dirty="0">
              <a:solidFill>
                <a:schemeClr val="bg1"/>
              </a:solidFill>
            </a:endParaRPr>
          </a:p>
          <a:p>
            <a:r>
              <a:rPr lang="en-GB" sz="2400" b="1" dirty="0">
                <a:solidFill>
                  <a:schemeClr val="bg1"/>
                </a:solidFill>
              </a:rPr>
              <a:t>THROUGH RESEARCH - both own and external sources.</a:t>
            </a:r>
            <a:endParaRPr lang="pl-PL" sz="2400" dirty="0">
              <a:solidFill>
                <a:schemeClr val="bg1"/>
              </a:solidFill>
            </a:endParaRPr>
          </a:p>
        </p:txBody>
      </p:sp>
    </p:spTree>
  </p:cSld>
  <p:clrMapOvr>
    <a:masterClrMapping/>
  </p:clrMapOvr>
</p:sld>
</file>

<file path=ppt/theme/theme1.xml><?xml version="1.0" encoding="utf-8"?>
<a:theme xmlns:a="http://schemas.openxmlformats.org/drawingml/2006/main" name="1_MK">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TS2</Template>
  <TotalTime>2247</TotalTime>
  <Words>1638</Words>
  <Application>Microsoft Office PowerPoint</Application>
  <PresentationFormat>Panoramiczny</PresentationFormat>
  <Paragraphs>362</Paragraphs>
  <Slides>38</Slides>
  <Notes>2</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38</vt:i4>
      </vt:variant>
    </vt:vector>
  </HeadingPairs>
  <TitlesOfParts>
    <vt:vector size="42" baseType="lpstr">
      <vt:lpstr>Arial</vt:lpstr>
      <vt:lpstr>Calibri</vt:lpstr>
      <vt:lpstr>Wingdings</vt:lpstr>
      <vt:lpstr>1_MK</vt:lpstr>
      <vt:lpstr>Prezentacja programu PowerPoint</vt:lpstr>
      <vt:lpstr>WHAT IS A NEED?</vt:lpstr>
      <vt:lpstr>THE DIAGNOSIS OF THE NEEDS IN THE SCOPE OF PROFESSIONAL PERFORMANCE IS AN EVALUATION OF THE STATUS OF THESE NEEDS PRESENT ON THE BASIS OF RESEARCH AND ANALYSIS.</vt:lpstr>
      <vt:lpstr>THANKS TO A CORRECT DIAGNOSIS IN THE SCOPE OF PROFESSIONAL PERFORMANCE, YOU CAN:</vt:lpstr>
      <vt:lpstr>THE DIAGNOSIS OF NEEDS ALSO HELPS IN: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ONE OF THE MOST IMPORTANT FACTORS INFLUENCING THE GETTING RELIABLE FEEDBACK INFORMATION IS A WAY OF CHANGING QUESTIONS.</vt:lpstr>
      <vt:lpstr>Prezentacja programu PowerPoint</vt:lpstr>
      <vt:lpstr>QUESTIONS ASKED FOR INTERVIEWS SHOULD ALWAYS BE OPEN AND MAY APPLY TO:</vt:lpstr>
      <vt:lpstr>Prezentacja programu PowerPoint</vt:lpstr>
      <vt:lpstr>1 INTRODUCTION PART CONTAINS: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ANALYSIS OF DATA MAY CONCERN:</vt:lpstr>
      <vt:lpstr>MAY BE:</vt:lpstr>
      <vt:lpstr>Prezentacja programu PowerPoint</vt:lpstr>
      <vt:lpstr>CONCLUSIONS FROM ANALYSIS MAY APPLY TO:</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Sebastian</dc:creator>
  <cp:lastModifiedBy>Sawa</cp:lastModifiedBy>
  <cp:revision>535</cp:revision>
  <cp:lastPrinted>2013-06-24T05:55:58Z</cp:lastPrinted>
  <dcterms:created xsi:type="dcterms:W3CDTF">2013-01-04T21:46:29Z</dcterms:created>
  <dcterms:modified xsi:type="dcterms:W3CDTF">2019-03-31T20:03:52Z</dcterms:modified>
</cp:coreProperties>
</file>