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2"/>
  </p:notesMasterIdLst>
  <p:handoutMasterIdLst>
    <p:handoutMasterId r:id="rId43"/>
  </p:handoutMasterIdLst>
  <p:sldIdLst>
    <p:sldId id="256" r:id="rId2"/>
    <p:sldId id="370" r:id="rId3"/>
    <p:sldId id="389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426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25" r:id="rId22"/>
    <p:sldId id="406" r:id="rId23"/>
    <p:sldId id="407" r:id="rId24"/>
    <p:sldId id="408" r:id="rId25"/>
    <p:sldId id="409" r:id="rId26"/>
    <p:sldId id="410" r:id="rId27"/>
    <p:sldId id="411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3" r:id="rId39"/>
    <p:sldId id="424" r:id="rId40"/>
    <p:sldId id="288" r:id="rId41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wa" initials="AS" lastIdx="1" clrIdx="0">
    <p:extLst>
      <p:ext uri="{19B8F6BF-5375-455C-9EA6-DF929625EA0E}">
        <p15:presenceInfo xmlns:p15="http://schemas.microsoft.com/office/powerpoint/2012/main" userId="Sa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D01"/>
    <a:srgbClr val="FE7E01"/>
    <a:srgbClr val="F33D0B"/>
    <a:srgbClr val="FBBE03"/>
    <a:srgbClr val="FBA103"/>
    <a:srgbClr val="FF9405"/>
    <a:srgbClr val="FFAC06"/>
    <a:srgbClr val="FE8806"/>
    <a:srgbClr val="FD7E0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0" autoAdjust="0"/>
    <p:restoredTop sz="93031" autoAdjust="0"/>
  </p:normalViewPr>
  <p:slideViewPr>
    <p:cSldViewPr>
      <p:cViewPr>
        <p:scale>
          <a:sx n="75" d="100"/>
          <a:sy n="75" d="100"/>
        </p:scale>
        <p:origin x="1530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01.04.2019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01.04.2019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4" name="Picture 7" descr="HoReCaTrainer">
            <a:extLst>
              <a:ext uri="{FF2B5EF4-FFF2-40B4-BE49-F238E27FC236}">
                <a16:creationId xmlns:a16="http://schemas.microsoft.com/office/drawing/2014/main" id="{9C0D2354-F8E0-4A51-87D0-A4D608ACF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06" y="0"/>
            <a:ext cx="1809531" cy="176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F90718E-9208-4705-976C-6685DC443C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93B827B-C1C5-40BB-A6CE-BD668C0F3F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2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8B2AD5BC-BB8A-4449-8BDA-A99067501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ECCCC3BB-A58D-4097-9E66-F1D19269781F}"/>
              </a:ext>
            </a:extLst>
          </p:cNvPr>
          <p:cNvSpPr/>
          <p:nvPr userDrawn="1"/>
        </p:nvSpPr>
        <p:spPr>
          <a:xfrm>
            <a:off x="0" y="2492896"/>
            <a:ext cx="1810528" cy="1711590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9531A29-1F22-465F-A40D-C49CFE0378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6466"/>
          <a:stretch/>
        </p:blipFill>
        <p:spPr>
          <a:xfrm>
            <a:off x="1804650" y="0"/>
            <a:ext cx="4222800" cy="420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EB2F-1DA9-46B7-B2FF-DFE2169D1033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69CA-BB57-4B8F-89EC-4A36A6C9B93B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69493D-183C-4B12-8724-D0E6E32774C3}"/>
              </a:ext>
            </a:extLst>
          </p:cNvPr>
          <p:cNvSpPr/>
          <p:nvPr userDrawn="1"/>
        </p:nvSpPr>
        <p:spPr>
          <a:xfrm>
            <a:off x="0" y="260350"/>
            <a:ext cx="900113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Picture 7" descr="HoReCaTrainer">
            <a:extLst>
              <a:ext uri="{FF2B5EF4-FFF2-40B4-BE49-F238E27FC236}">
                <a16:creationId xmlns:a16="http://schemas.microsoft.com/office/drawing/2014/main" id="{305644A1-7C63-40CA-A4C1-8D1CB53865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7652-8ECB-467D-B352-2A5B4A2613AA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2" name="Picture 7" descr="HoReCaTrainer">
            <a:extLst>
              <a:ext uri="{FF2B5EF4-FFF2-40B4-BE49-F238E27FC236}">
                <a16:creationId xmlns:a16="http://schemas.microsoft.com/office/drawing/2014/main" id="{7B37E3D6-20D1-40F2-82FF-4669A95F9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B1C11AC-C2E3-40ED-9739-DB11E37A16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67" y="5748217"/>
            <a:ext cx="1561629" cy="77300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79BDD69-F6C4-404D-9124-89D9E7C799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5746124"/>
            <a:ext cx="770835" cy="775118"/>
          </a:xfrm>
          <a:prstGeom prst="rect">
            <a:avLst/>
          </a:prstGeom>
        </p:spPr>
      </p:pic>
      <p:pic>
        <p:nvPicPr>
          <p:cNvPr id="17" name="Picture 2" descr="https://mediaprocessor.websimages.com/fit/1920x1920/www.ukspot-ltd.com/medium-5.png">
            <a:extLst>
              <a:ext uri="{FF2B5EF4-FFF2-40B4-BE49-F238E27FC236}">
                <a16:creationId xmlns:a16="http://schemas.microsoft.com/office/drawing/2014/main" id="{7718FD5F-4ADE-4FD6-88D4-6B53EDFDC8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5661248"/>
            <a:ext cx="896000" cy="9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2AB9C-ADC0-4AFB-939B-471589EA9D05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FDE93-E75C-423C-84E7-C8A04CB4CD28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B298-3347-41C8-88FB-5E8E80B5288B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A70E-1CCD-4A75-BB9D-0C8E9DABE230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AD616-677B-4E1F-AF5F-81DDE8DDEAEE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2F04-EC73-4C72-A8A7-E19C4FFC4E01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F86056DA-E724-45B2-B2C4-FD89336017D0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075658"/>
            <a:ext cx="6912768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PRZYGOTOWANIE SZKOLENIA (2) </a:t>
            </a:r>
          </a:p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136560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FAFF06-609D-461C-AC83-FD82BAE5C951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B37AF5A-71DF-4F6F-9AA5-C57C323E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9FAC921E-A234-4FE5-8D68-341F395378C7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2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043E5018-0AA9-431B-B3E8-48F12E6EB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5" name="Podtytuł 2">
            <a:extLst>
              <a:ext uri="{FF2B5EF4-FFF2-40B4-BE49-F238E27FC236}">
                <a16:creationId xmlns:a16="http://schemas.microsoft.com/office/drawing/2014/main" id="{771F5E72-7609-46FC-BEF6-21A7E68F2707}"/>
              </a:ext>
            </a:extLst>
          </p:cNvPr>
          <p:cNvSpPr txBox="1">
            <a:spLocks/>
          </p:cNvSpPr>
          <p:nvPr/>
        </p:nvSpPr>
        <p:spPr bwMode="auto">
          <a:xfrm>
            <a:off x="6336701" y="2785100"/>
            <a:ext cx="5130260" cy="222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tradycyjne metody przekazywania wiedzy.</a:t>
            </a:r>
          </a:p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Pamiętaj, że skupienie uwagi na tym, co się słyszy, 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trwa zbyt długo. </a:t>
            </a:r>
          </a:p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Słuchacze wyniosą z wykładu tylko 20% tego,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im przekażesz.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7B541ED-66C1-47D9-88FC-5FFABBAF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52439" y="1773871"/>
            <a:ext cx="234498" cy="3959385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2E8A01E7-A060-4731-AF97-5C54415D1AF9}"/>
              </a:ext>
            </a:extLst>
          </p:cNvPr>
          <p:cNvSpPr/>
          <p:nvPr/>
        </p:nvSpPr>
        <p:spPr>
          <a:xfrm>
            <a:off x="6331021" y="1712889"/>
            <a:ext cx="5616625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pl-PL" sz="2000" b="1" dirty="0">
                <a:solidFill>
                  <a:srgbClr val="FF8803"/>
                </a:solidFill>
              </a:rPr>
              <a:t>METODY PODAJĄCE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A9BAADF-9540-4F74-AEE4-DD5A2E782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19891" r="19332" b="20268"/>
          <a:stretch/>
        </p:blipFill>
        <p:spPr>
          <a:xfrm>
            <a:off x="0" y="1773870"/>
            <a:ext cx="6012000" cy="39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8E56392-FE56-456C-BB66-246A7389D20C}"/>
              </a:ext>
            </a:extLst>
          </p:cNvPr>
          <p:cNvGrpSpPr/>
          <p:nvPr/>
        </p:nvGrpSpPr>
        <p:grpSpPr>
          <a:xfrm>
            <a:off x="1559496" y="1318219"/>
            <a:ext cx="8856984" cy="513892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7993B72-50AA-41E8-82AE-DD34BC88155A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58FF50E8-2D83-4FA1-B630-FBDF07F63B2E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239CD9D9-1C92-485E-9DFE-FF91E5A8D92A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21BCFE-C741-4520-A7AF-5A2635C6AE36}"/>
              </a:ext>
            </a:extLst>
          </p:cNvPr>
          <p:cNvSpPr/>
          <p:nvPr/>
        </p:nvSpPr>
        <p:spPr>
          <a:xfrm>
            <a:off x="1728074" y="14113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METODY</a:t>
            </a:r>
            <a:r>
              <a:rPr lang="pl-PL" b="1">
                <a:solidFill>
                  <a:schemeClr val="bg1"/>
                </a:solidFill>
              </a:rPr>
              <a:t> </a:t>
            </a:r>
            <a:r>
              <a:rPr lang="pl-PL" b="1">
                <a:solidFill>
                  <a:srgbClr val="FD7E01"/>
                </a:solidFill>
              </a:rPr>
              <a:t>PODAJĄCE</a:t>
            </a:r>
            <a:r>
              <a:rPr lang="pl-PL" b="1">
                <a:solidFill>
                  <a:schemeClr val="bg1"/>
                </a:solidFill>
              </a:rPr>
              <a:t> NAJCZĘŚCIEJ STOSOWANE </a:t>
            </a:r>
            <a:br>
              <a:rPr lang="pl-PL" b="1">
                <a:solidFill>
                  <a:schemeClr val="bg1"/>
                </a:solidFill>
              </a:rPr>
            </a:br>
            <a:r>
              <a:rPr lang="pl-PL" b="1">
                <a:solidFill>
                  <a:schemeClr val="bg1"/>
                </a:solidFill>
              </a:rPr>
              <a:t>NA SZKOLENIACH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337D070-06C5-4529-A6B6-A16CC22EF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31877"/>
              </p:ext>
            </p:extLst>
          </p:nvPr>
        </p:nvGraphicFramePr>
        <p:xfrm>
          <a:off x="1686474" y="2207474"/>
          <a:ext cx="8466536" cy="3239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607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wykład 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b="0">
                          <a:solidFill>
                            <a:schemeClr val="bg1"/>
                          </a:solidFill>
                        </a:rPr>
                        <a:t>werbalne</a:t>
                      </a:r>
                      <a:r>
                        <a:rPr lang="pl-PL" sz="1400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400" b="0">
                          <a:solidFill>
                            <a:schemeClr val="bg1"/>
                          </a:solidFill>
                        </a:rPr>
                        <a:t>przekazywanie</a:t>
                      </a:r>
                      <a:r>
                        <a:rPr lang="pl-PL" sz="1400" b="0" baseline="0">
                          <a:solidFill>
                            <a:schemeClr val="bg1"/>
                          </a:solidFill>
                        </a:rPr>
                        <a:t> informacji – np. </a:t>
                      </a:r>
                      <a:r>
                        <a:rPr lang="pl-PL" sz="1400" b="0" i="1" baseline="0">
                          <a:solidFill>
                            <a:schemeClr val="bg1"/>
                          </a:solidFill>
                        </a:rPr>
                        <a:t>różnice pomiędzy owocami miękkimi i twardymi</a:t>
                      </a:r>
                      <a:endParaRPr lang="pl-PL" sz="14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56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pogadanka 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rozmowa z uczestnikami szkolenia i odwoływanie się do ich wiedzy i doświadczeń, np. </a:t>
                      </a:r>
                      <a:r>
                        <a:rPr lang="pl-PL" sz="1400" i="1" dirty="0">
                          <a:solidFill>
                            <a:schemeClr val="bg1"/>
                          </a:solidFill>
                        </a:rPr>
                        <a:t>na temat sortowania owoców według ich przydatności,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04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>
                          <a:solidFill>
                            <a:schemeClr val="bg1"/>
                          </a:solidFill>
                        </a:rPr>
                        <a:t>opowiadanie 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słowne przedstawienie jakiejś akcji lub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zdarzenia, np. </a:t>
                      </a:r>
                      <a:r>
                        <a:rPr lang="pl-PL" sz="1400" i="1" baseline="0" dirty="0">
                          <a:solidFill>
                            <a:schemeClr val="bg1"/>
                          </a:solidFill>
                        </a:rPr>
                        <a:t>ostatniego ogólnopolskiego konkursu </a:t>
                      </a:r>
                      <a:r>
                        <a:rPr lang="pl-PL" sz="1400" i="1" baseline="0" dirty="0" err="1">
                          <a:solidFill>
                            <a:schemeClr val="bg1"/>
                          </a:solidFill>
                        </a:rPr>
                        <a:t>carvingu</a:t>
                      </a:r>
                      <a:r>
                        <a:rPr lang="pl-PL" sz="1400" i="1" baseline="0" dirty="0">
                          <a:solidFill>
                            <a:schemeClr val="bg1"/>
                          </a:solidFill>
                        </a:rPr>
                        <a:t>,</a:t>
                      </a:r>
                      <a:endParaRPr lang="pl-PL" sz="14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59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08E56392-FE56-456C-BB66-246A7389D20C}"/>
              </a:ext>
            </a:extLst>
          </p:cNvPr>
          <p:cNvGrpSpPr/>
          <p:nvPr/>
        </p:nvGrpSpPr>
        <p:grpSpPr>
          <a:xfrm>
            <a:off x="1559496" y="1318219"/>
            <a:ext cx="8856984" cy="5138926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E7993B72-50AA-41E8-82AE-DD34BC88155A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58FF50E8-2D83-4FA1-B630-FBDF07F63B2E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239CD9D9-1C92-485E-9DFE-FF91E5A8D92A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921BCFE-C741-4520-A7AF-5A2635C6AE36}"/>
              </a:ext>
            </a:extLst>
          </p:cNvPr>
          <p:cNvSpPr/>
          <p:nvPr/>
        </p:nvSpPr>
        <p:spPr>
          <a:xfrm>
            <a:off x="1728074" y="14113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METODY</a:t>
            </a:r>
            <a:r>
              <a:rPr lang="pl-PL" b="1">
                <a:solidFill>
                  <a:schemeClr val="bg1"/>
                </a:solidFill>
              </a:rPr>
              <a:t> </a:t>
            </a:r>
            <a:r>
              <a:rPr lang="pl-PL" b="1">
                <a:solidFill>
                  <a:srgbClr val="FD7E01"/>
                </a:solidFill>
              </a:rPr>
              <a:t>PODAJĄCE</a:t>
            </a:r>
            <a:r>
              <a:rPr lang="pl-PL" b="1">
                <a:solidFill>
                  <a:schemeClr val="bg1"/>
                </a:solidFill>
              </a:rPr>
              <a:t> NAJCZĘŚCIEJ STOSOWANE </a:t>
            </a:r>
            <a:br>
              <a:rPr lang="pl-PL" b="1">
                <a:solidFill>
                  <a:schemeClr val="bg1"/>
                </a:solidFill>
              </a:rPr>
            </a:br>
            <a:r>
              <a:rPr lang="pl-PL" b="1">
                <a:solidFill>
                  <a:schemeClr val="bg1"/>
                </a:solidFill>
              </a:rPr>
              <a:t>NA SZKOLENIACH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B337D070-06C5-4529-A6B6-A16CC22EF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482081"/>
              </p:ext>
            </p:extLst>
          </p:nvPr>
        </p:nvGraphicFramePr>
        <p:xfrm>
          <a:off x="1919536" y="2207474"/>
          <a:ext cx="8233474" cy="3326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7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988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opis 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>
                          <a:solidFill>
                            <a:schemeClr val="bg1"/>
                          </a:solidFill>
                        </a:rPr>
                        <a:t>charakteryzowanie przedmiotów, zjawisk, czynności nieznanych uczestnikom – np. </a:t>
                      </a:r>
                      <a:r>
                        <a:rPr lang="pl-PL" sz="1400" i="1">
                          <a:solidFill>
                            <a:schemeClr val="bg1"/>
                          </a:solidFill>
                        </a:rPr>
                        <a:t>pracy mistrzów carvingu z Tajlandii</a:t>
                      </a:r>
                      <a:endParaRPr lang="pl-PL" sz="14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604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anegdota 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krótkie opowiadanie o jakimś zabawnym lub niezwykłym zdarzeniu, zakończone zaskakującą, dowcipną puentą np. </a:t>
                      </a:r>
                      <a:r>
                        <a:rPr lang="pl-PL" sz="1400" b="0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 o rozpadającym się w trakcie bankiety łabędziu wyrzeźbionym z arbuza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052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objaśnienie lub instruktarz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wytłumaczenie umożliwiające zrozumienie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zjawiska, np.     </a:t>
                      </a:r>
                      <a:r>
                        <a:rPr lang="pl-PL" sz="1400" i="1" baseline="0" dirty="0">
                          <a:solidFill>
                            <a:schemeClr val="bg1"/>
                          </a:solidFill>
                        </a:rPr>
                        <a:t>dlaczego rzeźby z owoców </a:t>
                      </a:r>
                      <a:br>
                        <a:rPr lang="pl-PL" sz="1400" i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i="1" baseline="0" dirty="0">
                          <a:solidFill>
                            <a:schemeClr val="bg1"/>
                          </a:solidFill>
                        </a:rPr>
                        <a:t>i warzyw najlepiej przechowywać w zimnej wodzie</a:t>
                      </a:r>
                      <a:endParaRPr lang="pl-PL" sz="14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18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2DCDFCD-D3BD-45CD-AA46-4B8F0A390AB6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5B1EDB7-E05A-4B96-BE04-A446F25ED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7F6D11A7-6DDD-4DED-8171-8909F1C03D5E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5DC3AB79-2A21-4ED6-B01F-BBA86C6E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D37EDD9C-CE3B-4143-8498-F6C6BE1334E0}"/>
              </a:ext>
            </a:extLst>
          </p:cNvPr>
          <p:cNvGrpSpPr/>
          <p:nvPr/>
        </p:nvGrpSpPr>
        <p:grpSpPr>
          <a:xfrm>
            <a:off x="1890496" y="1556792"/>
            <a:ext cx="6745868" cy="3392798"/>
            <a:chOff x="4224487" y="1318219"/>
            <a:chExt cx="6000614" cy="5138926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9065CC7A-5D3A-479A-A5E5-51F819FBD246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7CA669CA-E92E-412E-9F7B-87DB677EE626}"/>
                </a:ext>
              </a:extLst>
            </p:cNvPr>
            <p:cNvSpPr/>
            <p:nvPr/>
          </p:nvSpPr>
          <p:spPr>
            <a:xfrm>
              <a:off x="4224487" y="1318219"/>
              <a:ext cx="6000614" cy="1032136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6C80C923-2901-45E7-A57E-F5264F7B8FB9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0F3DCD73-6C19-40A3-A985-FBE5A2F87B58}"/>
              </a:ext>
            </a:extLst>
          </p:cNvPr>
          <p:cNvSpPr/>
          <p:nvPr/>
        </p:nvSpPr>
        <p:spPr>
          <a:xfrm>
            <a:off x="2420012" y="22748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Metody tego typu są o wiele skuteczniejsze od metod podawczych. Dzięki zaangażowaniu uczestników w rozwiązywanie stawianych im przez trenera problemów aktywizują się i sami dążą do końcowego rozwiązania.</a:t>
            </a:r>
          </a:p>
          <a:p>
            <a:r>
              <a:rPr lang="pl-PL" dirty="0">
                <a:solidFill>
                  <a:schemeClr val="bg1"/>
                </a:solidFill>
              </a:rPr>
              <a:t>Należy nie zapominać, że tego typu metody są bardziej wymagające od uczestników, ale i od trenera, który musi aktywnie korygować i określać drogę do rozwiązania problemu.</a:t>
            </a: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62FDBF97-2018-4B4F-AB5E-107F8C19E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8725" y="2060848"/>
            <a:ext cx="1943100" cy="2888742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5ADCC0AB-E361-4D37-9488-AE6E32F1B067}"/>
              </a:ext>
            </a:extLst>
          </p:cNvPr>
          <p:cNvSpPr/>
          <p:nvPr/>
        </p:nvSpPr>
        <p:spPr>
          <a:xfrm>
            <a:off x="1003516" y="169151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METODY PROBLEMOWE</a:t>
            </a:r>
          </a:p>
        </p:txBody>
      </p:sp>
    </p:spTree>
    <p:extLst>
      <p:ext uri="{BB962C8B-B14F-4D97-AF65-F5344CB8AC3E}">
        <p14:creationId xmlns:p14="http://schemas.microsoft.com/office/powerpoint/2010/main" val="1437247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A8F702F0-9BEB-4ADC-B648-5AB8D586543A}"/>
              </a:ext>
            </a:extLst>
          </p:cNvPr>
          <p:cNvGrpSpPr/>
          <p:nvPr/>
        </p:nvGrpSpPr>
        <p:grpSpPr>
          <a:xfrm>
            <a:off x="1559496" y="1318219"/>
            <a:ext cx="8856984" cy="5181809"/>
            <a:chOff x="4224487" y="1318219"/>
            <a:chExt cx="6000614" cy="4976563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6EB3192A-923E-452A-BEB4-92E711A7EB90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EFF2D681-A06B-4AFF-B4DE-511652A83A72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58D1AE91-5383-4DFF-B297-62EC1504B212}"/>
                </a:ext>
              </a:extLst>
            </p:cNvPr>
            <p:cNvSpPr/>
            <p:nvPr/>
          </p:nvSpPr>
          <p:spPr>
            <a:xfrm rot="10800000">
              <a:off x="9883603" y="5798242"/>
              <a:ext cx="341497" cy="496540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B7B7E4B4-A5A5-4450-8601-83D57CE973B1}"/>
              </a:ext>
            </a:extLst>
          </p:cNvPr>
          <p:cNvSpPr/>
          <p:nvPr/>
        </p:nvSpPr>
        <p:spPr>
          <a:xfrm>
            <a:off x="1728074" y="14113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METODY PROBLEMOWE </a:t>
            </a:r>
          </a:p>
          <a:p>
            <a:pPr algn="ctr"/>
            <a:r>
              <a:rPr lang="pl-PL" b="1">
                <a:solidFill>
                  <a:schemeClr val="bg1"/>
                </a:solidFill>
              </a:rPr>
              <a:t>najczęściej stosowane podczas szkoleń i kursów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7CCF32F2-72C9-49B5-BB16-2D3E43E27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169085"/>
              </p:ext>
            </p:extLst>
          </p:nvPr>
        </p:nvGraphicFramePr>
        <p:xfrm>
          <a:off x="1559496" y="2144999"/>
          <a:ext cx="8856982" cy="3616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5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1069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bg1"/>
                          </a:solidFill>
                        </a:rPr>
                        <a:t>wykład problemowy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b="0" dirty="0">
                          <a:solidFill>
                            <a:schemeClr val="bg1"/>
                          </a:solidFill>
                        </a:rPr>
                        <a:t>wykład polegający na </a:t>
                      </a:r>
                      <a:r>
                        <a:rPr lang="pl-PL" sz="1600" b="0" u="none" dirty="0">
                          <a:solidFill>
                            <a:schemeClr val="bg1"/>
                          </a:solidFill>
                        </a:rPr>
                        <a:t>postawieniu </a:t>
                      </a:r>
                      <a:r>
                        <a:rPr lang="pl-PL" sz="1600" b="0" u="sng" dirty="0">
                          <a:solidFill>
                            <a:schemeClr val="bg1"/>
                          </a:solidFill>
                        </a:rPr>
                        <a:t>przez trenera problemu</a:t>
                      </a:r>
                      <a:r>
                        <a:rPr lang="pl-PL" sz="1600" b="0" u="sng" baseline="0" dirty="0">
                          <a:solidFill>
                            <a:schemeClr val="bg1"/>
                          </a:solidFill>
                        </a:rPr>
                        <a:t> a następnie wskazywanie </a:t>
                      </a:r>
                      <a:r>
                        <a:rPr lang="pl-PL" sz="1600" b="0" baseline="0" dirty="0">
                          <a:solidFill>
                            <a:schemeClr val="bg1"/>
                          </a:solidFill>
                        </a:rPr>
                        <a:t>możliwych rozwiązań i  konsekwencji, na przykład: </a:t>
                      </a:r>
                      <a:r>
                        <a:rPr lang="pl-PL" sz="1600" b="0" i="1" baseline="0" dirty="0">
                          <a:solidFill>
                            <a:schemeClr val="bg1"/>
                          </a:solidFill>
                        </a:rPr>
                        <a:t>na przyjęcie weselne dla 60 osób zamówiono śledzie marynowane. Receptura przewiduje użycie octu 10 %, natomiast jego ilość w magazynie jest niewystarczająca, znajduje się natomiast ocet winny 6%.</a:t>
                      </a:r>
                      <a:endParaRPr lang="pl-PL" sz="16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973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>
                          <a:solidFill>
                            <a:schemeClr val="bg1"/>
                          </a:solidFill>
                        </a:rPr>
                        <a:t>wykład kontrowersyjny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polega na przeplataniu go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 wypowiedziami uczestników lub wykonywaniu przez nich zadań np.</a:t>
                      </a:r>
                    </a:p>
                    <a:p>
                      <a:r>
                        <a:rPr lang="pl-PL" sz="1600" i="1" u="none" baseline="0" dirty="0">
                          <a:solidFill>
                            <a:schemeClr val="bg1"/>
                          </a:solidFill>
                        </a:rPr>
                        <a:t>Zalety i wady stosowania systemu </a:t>
                      </a:r>
                      <a:r>
                        <a:rPr lang="pl-PL" sz="1600" i="1" u="none" baseline="0" dirty="0" err="1">
                          <a:solidFill>
                            <a:schemeClr val="bg1"/>
                          </a:solidFill>
                        </a:rPr>
                        <a:t>cook&amp;chill</a:t>
                      </a:r>
                      <a:r>
                        <a:rPr lang="pl-PL" sz="1600" i="1" u="none" baseline="0" dirty="0">
                          <a:solidFill>
                            <a:schemeClr val="bg1"/>
                          </a:solidFill>
                        </a:rPr>
                        <a:t> podczas organizacji dużych imprez.</a:t>
                      </a:r>
                      <a:endParaRPr lang="pl-PL" sz="1600" i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52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>
                          <a:solidFill>
                            <a:schemeClr val="bg1"/>
                          </a:solidFill>
                        </a:rPr>
                        <a:t>klasyczna metoda problemowa</a:t>
                      </a:r>
                      <a:endParaRPr lang="pl-P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polega na </a:t>
                      </a:r>
                      <a:r>
                        <a:rPr lang="pl-PL" sz="1600" u="sng" dirty="0">
                          <a:solidFill>
                            <a:schemeClr val="bg1"/>
                          </a:solidFill>
                        </a:rPr>
                        <a:t>samodzielnym rozwiązywaniu</a:t>
                      </a:r>
                      <a:r>
                        <a:rPr lang="pl-PL" sz="1600" u="sng" baseline="0" dirty="0">
                          <a:solidFill>
                            <a:schemeClr val="bg1"/>
                          </a:solidFill>
                        </a:rPr>
                        <a:t> sytuacji problemowej </a:t>
                      </a:r>
                      <a:r>
                        <a:rPr lang="pl-PL" sz="1600" u="sng" dirty="0">
                          <a:solidFill>
                            <a:schemeClr val="bg1"/>
                          </a:solidFill>
                        </a:rPr>
                        <a:t>przez uczących</a:t>
                      </a:r>
                      <a:r>
                        <a:rPr lang="pl-PL" sz="1600" u="sng" baseline="0" dirty="0">
                          <a:solidFill>
                            <a:schemeClr val="bg1"/>
                          </a:solidFill>
                        </a:rPr>
                        <a:t> się </a:t>
                      </a:r>
                      <a:br>
                        <a:rPr lang="pl-PL" sz="1600" u="sng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i wskazaniu możliwych rozwiązań np. </a:t>
                      </a:r>
                      <a:r>
                        <a:rPr lang="pl-PL" sz="1600" i="1" baseline="0" dirty="0">
                          <a:solidFill>
                            <a:schemeClr val="bg1"/>
                          </a:solidFill>
                        </a:rPr>
                        <a:t>prowadzący opisuje sytuację, w której przekazano kucharzowi skargę z sali, że gość, który zamówił pieczonego bażanta znalazł w nim śrut</a:t>
                      </a:r>
                      <a:r>
                        <a:rPr lang="pl-PL" sz="1600" b="0" i="1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l-PL" sz="1600" b="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39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FAE8EF8-D142-4F93-BFCC-11F83C0166C0}"/>
              </a:ext>
            </a:extLst>
          </p:cNvPr>
          <p:cNvGrpSpPr/>
          <p:nvPr/>
        </p:nvGrpSpPr>
        <p:grpSpPr>
          <a:xfrm>
            <a:off x="1576534" y="1411308"/>
            <a:ext cx="8856984" cy="4393956"/>
            <a:chOff x="4224487" y="1318219"/>
            <a:chExt cx="6000614" cy="5138926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39A13637-13FB-453A-BDB6-DE6A21DE2AF4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DAF4A6C-D088-4171-8790-75FA829BB2CF}"/>
                </a:ext>
              </a:extLst>
            </p:cNvPr>
            <p:cNvSpPr/>
            <p:nvPr/>
          </p:nvSpPr>
          <p:spPr>
            <a:xfrm>
              <a:off x="4224487" y="1318219"/>
              <a:ext cx="6000614" cy="931150"/>
            </a:xfrm>
            <a:prstGeom prst="rect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Trójkąt prostokątny 11">
              <a:extLst>
                <a:ext uri="{FF2B5EF4-FFF2-40B4-BE49-F238E27FC236}">
                  <a16:creationId xmlns:a16="http://schemas.microsoft.com/office/drawing/2014/main" id="{49790E42-091D-44E4-8B04-6D8615D5E620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5162E64A-6843-4519-9F58-D5A2D7678418}"/>
              </a:ext>
            </a:extLst>
          </p:cNvPr>
          <p:cNvSpPr/>
          <p:nvPr/>
        </p:nvSpPr>
        <p:spPr>
          <a:xfrm>
            <a:off x="1745112" y="1486525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/>
              <a:t>METODY AKTYWIZUJĄCE </a:t>
            </a:r>
          </a:p>
          <a:p>
            <a:pPr algn="ctr"/>
            <a:r>
              <a:rPr lang="pl-PL" b="1"/>
              <a:t>najczęściej stosowane podczas szkoleń i kursów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C8FE3D1A-23DE-49F9-B6E7-6066AADF8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75193"/>
              </p:ext>
            </p:extLst>
          </p:nvPr>
        </p:nvGraphicFramePr>
        <p:xfrm>
          <a:off x="1703512" y="2248005"/>
          <a:ext cx="8466536" cy="29091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236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>
                          <a:solidFill>
                            <a:schemeClr val="tx1"/>
                          </a:solidFill>
                        </a:rPr>
                        <a:t>metody przypadków        i sytuacyjna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>
                          <a:solidFill>
                            <a:schemeClr val="tx1"/>
                          </a:solidFill>
                        </a:rPr>
                        <a:t>polegają na przedstawieniu</a:t>
                      </a:r>
                      <a:r>
                        <a:rPr lang="pl-PL" sz="1600" b="0" baseline="0">
                          <a:solidFill>
                            <a:schemeClr val="tx1"/>
                          </a:solidFill>
                        </a:rPr>
                        <a:t> uczestnikom opisu przypadku lub sytuacji i zmotywowaniu ich do oceny wydarzeń, wskazania możliwych rozwiązań, </a:t>
                      </a:r>
                      <a:r>
                        <a:rPr lang="pl-PL" sz="1600" b="0" i="1" baseline="0">
                          <a:solidFill>
                            <a:schemeClr val="tx1"/>
                          </a:solidFill>
                        </a:rPr>
                        <a:t>np.                                              </a:t>
                      </a:r>
                      <a:r>
                        <a:rPr lang="pl-PL" sz="1600" b="0" i="1" u="none" baseline="0">
                          <a:solidFill>
                            <a:schemeClr val="tx1"/>
                          </a:solidFill>
                        </a:rPr>
                        <a:t>zamówiono uroczysty obiad na 60 osób, tymczasem ilość przybyłych gości jest o 10 osób większa</a:t>
                      </a:r>
                      <a:endParaRPr lang="pl-PL" sz="1600" b="0" i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236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>
                          <a:solidFill>
                            <a:schemeClr val="tx1"/>
                          </a:solidFill>
                        </a:rPr>
                        <a:t>różne rodzaje dyskusji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polegają na zorganizowanej w różny sposób wymianie myśli i poglądów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</a:rPr>
                        <a:t> na dany temat, wspomagają zarówno kształcenie merytoryczne jak i rozwijanie kompetencji społecznych np. </a:t>
                      </a:r>
                      <a:r>
                        <a:rPr lang="pl-PL" sz="1600" i="1" baseline="0" dirty="0">
                          <a:solidFill>
                            <a:schemeClr val="tx1"/>
                          </a:solidFill>
                        </a:rPr>
                        <a:t>Czy w zakładach gastronomicznych warto stosować metodę </a:t>
                      </a:r>
                      <a:r>
                        <a:rPr lang="pl-PL" sz="1600" i="1" baseline="0" dirty="0" err="1">
                          <a:solidFill>
                            <a:schemeClr val="tx1"/>
                          </a:solidFill>
                        </a:rPr>
                        <a:t>sous</a:t>
                      </a:r>
                      <a:r>
                        <a:rPr lang="pl-PL" sz="1600" i="1" baseline="0" dirty="0">
                          <a:solidFill>
                            <a:schemeClr val="tx1"/>
                          </a:solidFill>
                        </a:rPr>
                        <a:t> vide</a:t>
                      </a:r>
                      <a:r>
                        <a:rPr lang="pl-PL" sz="1600" i="1" u="none" baseline="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pl-PL" sz="1600" i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6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>
                          <a:solidFill>
                            <a:schemeClr val="tx1"/>
                          </a:solidFill>
                        </a:rPr>
                        <a:t>metody  praktyczne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polegają na praktycznym wykonywaniu ćwiczeń obejmujących nowe zadania zawodowe. Zostały omówione w dalszej części.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856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783DA444-4055-4828-A464-EC81C06508B5}"/>
              </a:ext>
            </a:extLst>
          </p:cNvPr>
          <p:cNvSpPr/>
          <p:nvPr/>
        </p:nvSpPr>
        <p:spPr>
          <a:xfrm rot="16200000">
            <a:off x="5115420" y="3312516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9BBA07-4A0D-405F-AFC5-E681EC0AE813}"/>
              </a:ext>
            </a:extLst>
          </p:cNvPr>
          <p:cNvSpPr/>
          <p:nvPr/>
        </p:nvSpPr>
        <p:spPr>
          <a:xfrm>
            <a:off x="5562224" y="1772816"/>
            <a:ext cx="6629776" cy="367240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D38DFCB3-FE12-45DA-BEB6-8E3A23423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060848"/>
            <a:ext cx="5213700" cy="2585010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PROBLEMOWE - AKTYWIZUJĄCE</a:t>
            </a: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Aktywność i twórczość to kwintesencja pracy każdego kucharza. Wspomniane metody angażują wszystkie zmysły uczestników szkolenia co sprawia, że są najlepsze pod kątem poznawania nowej wiedzy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zdobywania umiejętności. </a:t>
            </a:r>
          </a:p>
          <a:p>
            <a:pPr marL="0" indent="0"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Ich stosowanie sprawia, że uczenie staje się aktywne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kreatywne tak jak praca w kuchni</a:t>
            </a:r>
          </a:p>
          <a:p>
            <a:pPr marL="0" indent="0"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6AF3DB82-A4BB-49E0-8918-525532059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1504" y="2492977"/>
            <a:ext cx="1864012" cy="20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F13F473-2918-40AB-8CAB-AEFF658671C6}"/>
              </a:ext>
            </a:extLst>
          </p:cNvPr>
          <p:cNvSpPr/>
          <p:nvPr/>
        </p:nvSpPr>
        <p:spPr>
          <a:xfrm>
            <a:off x="5562972" y="4583137"/>
            <a:ext cx="6629776" cy="1584424"/>
          </a:xfrm>
          <a:prstGeom prst="rect">
            <a:avLst/>
          </a:prstGeom>
          <a:solidFill>
            <a:schemeClr val="bg1"/>
          </a:solidFill>
          <a:ln w="28575">
            <a:solidFill>
              <a:srgbClr val="FD7E0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sp>
        <p:nvSpPr>
          <p:cNvPr id="13" name="Trójkąt równoramienny 12">
            <a:extLst>
              <a:ext uri="{FF2B5EF4-FFF2-40B4-BE49-F238E27FC236}">
                <a16:creationId xmlns:a16="http://schemas.microsoft.com/office/drawing/2014/main" id="{BD50ECEA-BFA5-4FE7-92DB-549E569BCD3E}"/>
              </a:ext>
            </a:extLst>
          </p:cNvPr>
          <p:cNvSpPr/>
          <p:nvPr/>
        </p:nvSpPr>
        <p:spPr>
          <a:xfrm rot="16200000">
            <a:off x="5115420" y="2880382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B18311C-1957-4853-925A-7D49D61A3525}"/>
              </a:ext>
            </a:extLst>
          </p:cNvPr>
          <p:cNvSpPr/>
          <p:nvPr/>
        </p:nvSpPr>
        <p:spPr>
          <a:xfrm>
            <a:off x="5562224" y="1628800"/>
            <a:ext cx="6629776" cy="295232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CEAEA350-8AED-46F5-B646-CEF1547E3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1807248"/>
            <a:ext cx="5502328" cy="2629864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PROGRAMOWE</a:t>
            </a: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Najważniejszym elementem tego rodzaju nauczania jest odpowiedni program komputerowy, w którym zawarty jest odpowiednio uporządkowany </a:t>
            </a: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zbiór poleceń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Wykonanie polecenia może być uwarunkowane wykonaniem poprzedniego.</a:t>
            </a: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procesie tym nie musi uczestniczyć trener.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7518D772-DC99-4B92-A932-15E9A0BA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2239" y="1692138"/>
            <a:ext cx="1943100" cy="288874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1F57C63A-A0EF-4AC9-BF84-934E2F21AAC3}"/>
              </a:ext>
            </a:extLst>
          </p:cNvPr>
          <p:cNvSpPr/>
          <p:nvPr/>
        </p:nvSpPr>
        <p:spPr>
          <a:xfrm>
            <a:off x="5829112" y="476991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Przykładem może być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0" indent="0" algn="ctr">
              <a:buNone/>
            </a:pPr>
            <a:r>
              <a:rPr lang="pl-PL" dirty="0">
                <a:solidFill>
                  <a:srgbClr val="FD6D01"/>
                </a:solidFill>
              </a:rPr>
              <a:t>sporządzanie zapotrzebowania surowcowego </a:t>
            </a:r>
            <a:br>
              <a:rPr lang="pl-PL" dirty="0">
                <a:solidFill>
                  <a:srgbClr val="FD6D01"/>
                </a:solidFill>
              </a:rPr>
            </a:br>
            <a:r>
              <a:rPr lang="pl-PL" dirty="0">
                <a:solidFill>
                  <a:srgbClr val="FD6D01"/>
                </a:solidFill>
              </a:rPr>
              <a:t>na przyjęcie z okazji jubileuszu firmy, </a:t>
            </a:r>
            <a:br>
              <a:rPr lang="pl-PL" dirty="0">
                <a:solidFill>
                  <a:srgbClr val="FD6D01"/>
                </a:solidFill>
              </a:rPr>
            </a:br>
            <a:r>
              <a:rPr lang="pl-PL" dirty="0">
                <a:solidFill>
                  <a:srgbClr val="FD6D01"/>
                </a:solidFill>
              </a:rPr>
              <a:t>z użyciem programu komputerowego.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2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B58BE0B-31E1-4036-809D-13F9C651A53C}"/>
              </a:ext>
            </a:extLst>
          </p:cNvPr>
          <p:cNvSpPr/>
          <p:nvPr/>
        </p:nvSpPr>
        <p:spPr>
          <a:xfrm>
            <a:off x="2190324" y="1412776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EKSPONUJĄCE </a:t>
            </a:r>
            <a:r>
              <a:rPr lang="pl-PL" sz="2000" dirty="0">
                <a:solidFill>
                  <a:schemeClr val="tx1"/>
                </a:solidFill>
              </a:rPr>
              <a:t>(angażujące głównie zmysł wzroku) </a:t>
            </a:r>
            <a:r>
              <a:rPr lang="pl-PL" sz="2000" b="1" dirty="0">
                <a:solidFill>
                  <a:schemeClr val="tx1"/>
                </a:solidFill>
              </a:rPr>
              <a:t>wykorzystywane w szkoleniach i na kursach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0A141BF-5429-4EA4-A1AB-2FE0603BE147}"/>
              </a:ext>
            </a:extLst>
          </p:cNvPr>
          <p:cNvSpPr/>
          <p:nvPr/>
        </p:nvSpPr>
        <p:spPr>
          <a:xfrm>
            <a:off x="879311" y="6165304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4246B61F-79F1-45AD-8EF4-6F1794A20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8" name="Prostokąt: zagięty narożnik 7">
            <a:extLst>
              <a:ext uri="{FF2B5EF4-FFF2-40B4-BE49-F238E27FC236}">
                <a16:creationId xmlns:a16="http://schemas.microsoft.com/office/drawing/2014/main" id="{B1EDE5FF-89DC-4F0C-ABC5-0DB169B3B7F5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87F51A1-7F89-4F88-9B51-E544E128106C}"/>
              </a:ext>
            </a:extLst>
          </p:cNvPr>
          <p:cNvGrpSpPr/>
          <p:nvPr/>
        </p:nvGrpSpPr>
        <p:grpSpPr>
          <a:xfrm>
            <a:off x="1576534" y="1124744"/>
            <a:ext cx="8856984" cy="5358195"/>
            <a:chOff x="4224487" y="1318219"/>
            <a:chExt cx="6000614" cy="496483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9163A03-A1A2-4D58-BEB7-E559C2EAF2CD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B22ECC22-8F6C-478D-A0EB-9A5DBDBD9F42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FD6D01"/>
                </a:solidFill>
              </a:endParaRPr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88BC07ED-CB26-4CF7-B8C1-618576816C2B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771F557C-23BF-4AC7-878D-61DEC0FFE5FB}"/>
              </a:ext>
            </a:extLst>
          </p:cNvPr>
          <p:cNvSpPr/>
          <p:nvPr/>
        </p:nvSpPr>
        <p:spPr>
          <a:xfrm>
            <a:off x="1745112" y="119996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/>
              <a:t>METODY EKSPONUJĄCE </a:t>
            </a:r>
          </a:p>
          <a:p>
            <a:pPr algn="ctr"/>
            <a:r>
              <a:rPr lang="pl-PL"/>
              <a:t>(angażujące głównie zmysł wzroku) </a:t>
            </a:r>
            <a:r>
              <a:rPr lang="pl-PL" b="1"/>
              <a:t>wykorzystywane w szkoleniach i na kursach</a:t>
            </a:r>
            <a:endParaRPr lang="pl-PL" b="1" dirty="0"/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2AEA31C5-D387-457A-9D99-D1A7104BE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50733"/>
              </p:ext>
            </p:extLst>
          </p:nvPr>
        </p:nvGraphicFramePr>
        <p:xfrm>
          <a:off x="1703512" y="2071402"/>
          <a:ext cx="8466536" cy="3807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61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/>
                        <a:t>pokazy</a:t>
                      </a:r>
                      <a:endParaRPr lang="pl-PL" altLang="pl-PL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>
                          <a:solidFill>
                            <a:schemeClr val="tx1"/>
                          </a:solidFill>
                        </a:rPr>
                        <a:t>polegają na prezentacji sposobu wykonania zadania</a:t>
                      </a:r>
                      <a:r>
                        <a:rPr lang="pl-PL" sz="1600" b="0" baseline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pl-PL" sz="1600" b="0" i="1" baseline="0">
                          <a:solidFill>
                            <a:schemeClr val="tx1"/>
                          </a:solidFill>
                        </a:rPr>
                        <a:t>np. t</a:t>
                      </a:r>
                      <a:r>
                        <a:rPr lang="pl-PL" sz="1600" b="0" i="1" u="none" baseline="0">
                          <a:solidFill>
                            <a:schemeClr val="tx1"/>
                          </a:solidFill>
                        </a:rPr>
                        <a:t>rener sam pokazuje prawidłowy przebieg rzeźbienia róży w arbuzie</a:t>
                      </a:r>
                      <a:endParaRPr lang="pl-PL" sz="1600" b="0" i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76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 dirty="0"/>
                        <a:t>filmy</a:t>
                      </a:r>
                      <a:endParaRPr lang="pl-PL" alt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>
                          <a:solidFill>
                            <a:schemeClr val="tx1"/>
                          </a:solidFill>
                        </a:rPr>
                        <a:t>są szczególnie przydatne, gdy warunki szkolenia znacznie odbiegają od</a:t>
                      </a:r>
                      <a:r>
                        <a:rPr lang="pl-PL" sz="1600" baseline="0">
                          <a:solidFill>
                            <a:schemeClr val="tx1"/>
                          </a:solidFill>
                        </a:rPr>
                        <a:t> rzeczywistych, w jakich kształcone zadania zawodowe mają być wykonywane lub gdy nie pozwalają one na przeprowadzenie pokazu lub ćwiczeń np.  </a:t>
                      </a:r>
                    </a:p>
                    <a:p>
                      <a:r>
                        <a:rPr lang="pl-PL" sz="1600" i="1" baseline="0">
                          <a:solidFill>
                            <a:schemeClr val="tx1"/>
                          </a:solidFill>
                        </a:rPr>
                        <a:t>prezentacja pieczenia łososi na rożnie na imprezie plenerowej</a:t>
                      </a:r>
                      <a:endParaRPr lang="pl-PL" sz="160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619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altLang="pl-PL" sz="1600"/>
                        <a:t>scenki</a:t>
                      </a:r>
                      <a:endParaRPr lang="pl-PL" altLang="pl-PL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>
                          <a:solidFill>
                            <a:schemeClr val="tx1"/>
                          </a:solidFill>
                        </a:rPr>
                        <a:t>stosowane głównie podczas kształcenia kompetencji społecznych, ukazują możliwe reakcje i zachowania</a:t>
                      </a:r>
                      <a:r>
                        <a:rPr lang="pl-PL" sz="1600" baseline="0">
                          <a:solidFill>
                            <a:schemeClr val="tx1"/>
                          </a:solidFill>
                        </a:rPr>
                        <a:t> ludzi np. </a:t>
                      </a:r>
                      <a:r>
                        <a:rPr lang="pl-PL" sz="1600" i="1" baseline="0">
                          <a:solidFill>
                            <a:schemeClr val="tx1"/>
                          </a:solidFill>
                        </a:rPr>
                        <a:t>reakcje kucharzy na negatywne uwagi z sali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76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3"/>
                        </a:buBlip>
                      </a:pPr>
                      <a:r>
                        <a:rPr lang="pl-PL" sz="1600"/>
                        <a:t>wystawy</a:t>
                      </a:r>
                      <a:endParaRPr lang="pl-PL" altLang="pl-PL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są rozbudowanymi ekspozycjami,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</a:rPr>
                        <a:t> organizowanymi głównie na targach branżowych i konkursach, np. </a:t>
                      </a:r>
                      <a:r>
                        <a:rPr lang="pl-PL" sz="1600" i="1" baseline="0" dirty="0">
                          <a:solidFill>
                            <a:schemeClr val="tx1"/>
                          </a:solidFill>
                        </a:rPr>
                        <a:t>ekspozycja dekoracji wykonanych techniką </a:t>
                      </a:r>
                      <a:r>
                        <a:rPr lang="pl-PL" sz="1600" i="1" baseline="0" dirty="0" err="1">
                          <a:solidFill>
                            <a:schemeClr val="tx1"/>
                          </a:solidFill>
                        </a:rPr>
                        <a:t>carvingu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314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120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6DF7C03-E427-41A8-86BD-E6A0B1498B28}"/>
              </a:ext>
            </a:extLst>
          </p:cNvPr>
          <p:cNvSpPr/>
          <p:nvPr/>
        </p:nvSpPr>
        <p:spPr>
          <a:xfrm>
            <a:off x="3923911" y="6146690"/>
            <a:ext cx="1404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i 2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3017480-F105-42A6-A90C-A10D4F4C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2F5C1A19-A377-4C9D-803A-2471EC94443C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2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57A1FA0D-A127-45DD-9FD1-9C2B083F3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B9A7649E-BE81-4206-9D2E-89E088D77477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1" name="Trójkąt równoramienny 10">
            <a:extLst>
              <a:ext uri="{FF2B5EF4-FFF2-40B4-BE49-F238E27FC236}">
                <a16:creationId xmlns:a16="http://schemas.microsoft.com/office/drawing/2014/main" id="{3753E42C-FBAD-4EA7-B14C-5CA10C71DFA8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2F40C68-1981-4DF4-81E4-BF25016FC956}"/>
              </a:ext>
            </a:extLst>
          </p:cNvPr>
          <p:cNvSpPr/>
          <p:nvPr/>
        </p:nvSpPr>
        <p:spPr>
          <a:xfrm>
            <a:off x="5562224" y="1844824"/>
            <a:ext cx="6629776" cy="367099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A12F1C41-C681-4F89-AD74-3DAD088AF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133564"/>
            <a:ext cx="5634136" cy="3023628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PRAKTYCZNE</a:t>
            </a: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Powszechnie stosowane w szkoleniu kucharzy,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ponieważ wiążą się bezpośrednio z wykonywaniem czynności, które mają być wykształcone.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Metody te mają najlepszą skuteczność, ponieważ łączą przekaz werbalny, obraz i aktywizację uczestnika.</a:t>
            </a:r>
          </a:p>
          <a:p>
            <a:pPr marL="0" indent="0">
              <a:buNone/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Zakładają pełną aktywność uczestników na szkoleniach.</a:t>
            </a:r>
          </a:p>
          <a:p>
            <a:pPr marL="0" indent="0"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6674E768-0933-4351-9789-12F1E6410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7540" y="2197584"/>
            <a:ext cx="2462831" cy="24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BE9661F-FA51-4E4D-9C7C-8BF5C14A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>
          <a:xfrm>
            <a:off x="8119570" y="1016858"/>
            <a:ext cx="4072430" cy="584114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 PRZYGOTOWANIA SZKOLENIA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C74CBB21-A71E-4942-8012-8ACE65A99270}"/>
              </a:ext>
            </a:extLst>
          </p:cNvPr>
          <p:cNvSpPr/>
          <p:nvPr/>
        </p:nvSpPr>
        <p:spPr>
          <a:xfrm>
            <a:off x="879311" y="6165304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F99E5907-666D-460F-9456-7BF9EEEB9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BFA16F70-20AC-4E22-80F3-96EEB6A2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311" y="2564904"/>
            <a:ext cx="2008027" cy="223114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63C8A96-A4CF-49F4-84DE-30E815CEFFC8}"/>
              </a:ext>
            </a:extLst>
          </p:cNvPr>
          <p:cNvSpPr/>
          <p:nvPr/>
        </p:nvSpPr>
        <p:spPr>
          <a:xfrm>
            <a:off x="3856406" y="1016858"/>
            <a:ext cx="4255818" cy="58411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B433891-6EB5-4EE6-9EDE-D1F13123747F}"/>
              </a:ext>
            </a:extLst>
          </p:cNvPr>
          <p:cNvSpPr/>
          <p:nvPr/>
        </p:nvSpPr>
        <p:spPr>
          <a:xfrm>
            <a:off x="3861883" y="1016858"/>
            <a:ext cx="4250342" cy="10788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1694FC-9A53-459E-8654-550780993327}"/>
              </a:ext>
            </a:extLst>
          </p:cNvPr>
          <p:cNvSpPr/>
          <p:nvPr/>
        </p:nvSpPr>
        <p:spPr>
          <a:xfrm>
            <a:off x="4079776" y="1327876"/>
            <a:ext cx="3816424" cy="390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1600" dirty="0">
                <a:solidFill>
                  <a:schemeClr val="bg1"/>
                </a:solidFill>
              </a:rPr>
              <a:t>WŁAŚCIWIE DOBRANE METODY NAUCZANIA UMOŻLIWIAJĄ OSIĄGNIĘCIE ZAKŁADANYCH CELÓW SZKOLENIA.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DZIĘKI TEMU ZDOBYTE UMIEJĘTNOŚCI SPRAWDZĄ SIĘ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PODCZAS CODZIENNYCH OBOWIĄZKÓW ZAWODOWYCH.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1600" dirty="0">
                <a:solidFill>
                  <a:schemeClr val="bg1"/>
                </a:solidFill>
              </a:rPr>
              <a:t>ABY DOBRAĆ NAJBARDZIEJ EFEKTYWNE METODY, NALEŻY WZIĄĆ POD UWAGĘ WIELE ASPEKTÓW.</a:t>
            </a:r>
          </a:p>
        </p:txBody>
      </p:sp>
    </p:spTree>
    <p:extLst>
      <p:ext uri="{BB962C8B-B14F-4D97-AF65-F5344CB8AC3E}">
        <p14:creationId xmlns:p14="http://schemas.microsoft.com/office/powerpoint/2010/main" val="306583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D30EC7D-6531-4522-AC2C-0E73BE1BCF03}"/>
              </a:ext>
            </a:extLst>
          </p:cNvPr>
          <p:cNvSpPr/>
          <p:nvPr/>
        </p:nvSpPr>
        <p:spPr>
          <a:xfrm>
            <a:off x="2567608" y="1157993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PRAKTYCZNE</a:t>
            </a:r>
          </a:p>
        </p:txBody>
      </p:sp>
      <p:sp>
        <p:nvSpPr>
          <p:cNvPr id="7" name="Prostokąt: zagięty narożnik 6">
            <a:extLst>
              <a:ext uri="{FF2B5EF4-FFF2-40B4-BE49-F238E27FC236}">
                <a16:creationId xmlns:a16="http://schemas.microsoft.com/office/drawing/2014/main" id="{CAB8E08C-1931-43C3-9D2E-3CDFFABE3012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41D4595-9A31-44FA-8F9D-AE568CDD484D}"/>
              </a:ext>
            </a:extLst>
          </p:cNvPr>
          <p:cNvGrpSpPr/>
          <p:nvPr/>
        </p:nvGrpSpPr>
        <p:grpSpPr>
          <a:xfrm>
            <a:off x="1576534" y="1124745"/>
            <a:ext cx="9271994" cy="4824535"/>
            <a:chOff x="4224487" y="1318219"/>
            <a:chExt cx="6000614" cy="496483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99CD608E-07A3-41BA-BECB-CFD1BECCD0F2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FBF9CC2-C055-4300-8D00-CB44B404BF1F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E7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Trójkąt prostokątny 12">
              <a:extLst>
                <a:ext uri="{FF2B5EF4-FFF2-40B4-BE49-F238E27FC236}">
                  <a16:creationId xmlns:a16="http://schemas.microsoft.com/office/drawing/2014/main" id="{ED6E7581-96B9-4426-98ED-930B66C26362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7D7058-AA7D-41C1-B0A0-E0937C50A50E}"/>
              </a:ext>
            </a:extLst>
          </p:cNvPr>
          <p:cNvSpPr/>
          <p:nvPr/>
        </p:nvSpPr>
        <p:spPr>
          <a:xfrm>
            <a:off x="1745112" y="119996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/>
              <a:t>METODY PRAKTYCZNE </a:t>
            </a:r>
          </a:p>
          <a:p>
            <a:pPr algn="ctr"/>
            <a:r>
              <a:rPr lang="pl-PL" b="1"/>
              <a:t>najczęściej stosowane w szkoleniach dla kelnerów</a:t>
            </a:r>
            <a:endParaRPr lang="pl-PL" b="1" dirty="0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E6106C6B-1F2D-49E4-A29A-7F1B187C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388920"/>
              </p:ext>
            </p:extLst>
          </p:nvPr>
        </p:nvGraphicFramePr>
        <p:xfrm>
          <a:off x="1631506" y="2071403"/>
          <a:ext cx="9145014" cy="300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31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altLang="pl-PL" sz="1600" dirty="0"/>
                        <a:t>POKAZ Z OBJAŚNIENIEM</a:t>
                      </a:r>
                      <a:endParaRPr lang="pl-PL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endParaRPr lang="pl-PL" alt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b="0">
                          <a:solidFill>
                            <a:schemeClr val="tx1"/>
                          </a:solidFill>
                        </a:rPr>
                        <a:t>połączenie pokazu z objaśnianiem</a:t>
                      </a:r>
                      <a:r>
                        <a:rPr lang="pl-PL" sz="1600" b="0" baseline="0">
                          <a:solidFill>
                            <a:schemeClr val="tx1"/>
                          </a:solidFill>
                        </a:rPr>
                        <a:t> dotyczących prezentowanego obiektu lub zjawiska, np. </a:t>
                      </a:r>
                      <a:r>
                        <a:rPr lang="pl-PL" sz="1600" b="0" i="1" baseline="0">
                          <a:solidFill>
                            <a:schemeClr val="tx1"/>
                          </a:solidFill>
                        </a:rPr>
                        <a:t>pokaz pieca konwekcyjnego najnowszej generacji wraz </a:t>
                      </a:r>
                      <a:br>
                        <a:rPr lang="pl-PL" sz="1600" b="0" i="1" baseline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600" b="0" i="1" baseline="0">
                          <a:solidFill>
                            <a:schemeClr val="tx1"/>
                          </a:solidFill>
                        </a:rPr>
                        <a:t>z objaśnieniem jego funkcji i działania</a:t>
                      </a:r>
                      <a:endParaRPr lang="pl-PL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1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altLang="pl-PL" sz="1600" dirty="0"/>
                        <a:t>POKAZ Z INSTRUKTAŻEM</a:t>
                      </a:r>
                      <a:endParaRPr lang="pl-PL" altLang="pl-PL" sz="1600" b="1" dirty="0"/>
                    </a:p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endParaRPr lang="pl-PL" alt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>
                          <a:solidFill>
                            <a:schemeClr val="tx1"/>
                          </a:solidFill>
                        </a:rPr>
                        <a:t>połączenie pokazu z wyjaśnieniem sposobu</a:t>
                      </a:r>
                      <a:r>
                        <a:rPr lang="pl-PL" sz="1600" b="0" baseline="0" dirty="0">
                          <a:solidFill>
                            <a:schemeClr val="tx1"/>
                          </a:solidFill>
                        </a:rPr>
                        <a:t> postępowania i kolejnością wykonywania czynności np. </a:t>
                      </a:r>
                      <a:r>
                        <a:rPr lang="pl-PL" sz="1600" b="0" i="1" baseline="0" dirty="0">
                          <a:solidFill>
                            <a:schemeClr val="tx1"/>
                          </a:solidFill>
                        </a:rPr>
                        <a:t>pokaz wycinania kwiatów w cukinii wraz</a:t>
                      </a:r>
                      <a:br>
                        <a:rPr lang="pl-PL" sz="1600" b="0" i="1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600" b="0" i="1" baseline="0" dirty="0">
                          <a:solidFill>
                            <a:schemeClr val="tx1"/>
                          </a:solidFill>
                        </a:rPr>
                        <a:t>z instruktażem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94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D30EC7D-6531-4522-AC2C-0E73BE1BCF03}"/>
              </a:ext>
            </a:extLst>
          </p:cNvPr>
          <p:cNvSpPr/>
          <p:nvPr/>
        </p:nvSpPr>
        <p:spPr>
          <a:xfrm>
            <a:off x="2567608" y="1157993"/>
            <a:ext cx="6547276" cy="663821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METODY PRAKTYCZNE</a:t>
            </a:r>
          </a:p>
        </p:txBody>
      </p:sp>
      <p:sp>
        <p:nvSpPr>
          <p:cNvPr id="7" name="Prostokąt: zagięty narożnik 6">
            <a:extLst>
              <a:ext uri="{FF2B5EF4-FFF2-40B4-BE49-F238E27FC236}">
                <a16:creationId xmlns:a16="http://schemas.microsoft.com/office/drawing/2014/main" id="{CAB8E08C-1931-43C3-9D2E-3CDFFABE3012}"/>
              </a:ext>
            </a:extLst>
          </p:cNvPr>
          <p:cNvSpPr/>
          <p:nvPr/>
        </p:nvSpPr>
        <p:spPr>
          <a:xfrm>
            <a:off x="2817785" y="2595987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441D4595-9A31-44FA-8F9D-AE568CDD484D}"/>
              </a:ext>
            </a:extLst>
          </p:cNvPr>
          <p:cNvGrpSpPr/>
          <p:nvPr/>
        </p:nvGrpSpPr>
        <p:grpSpPr>
          <a:xfrm>
            <a:off x="1576534" y="1124745"/>
            <a:ext cx="9271994" cy="4824535"/>
            <a:chOff x="4224487" y="1318219"/>
            <a:chExt cx="6000614" cy="4964831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99CD608E-07A3-41BA-BECB-CFD1BECCD0F2}"/>
                </a:ext>
              </a:extLst>
            </p:cNvPr>
            <p:cNvSpPr/>
            <p:nvPr/>
          </p:nvSpPr>
          <p:spPr>
            <a:xfrm>
              <a:off x="4224487" y="2010034"/>
              <a:ext cx="6000614" cy="3788209"/>
            </a:xfrm>
            <a:prstGeom prst="rec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2FBF9CC2-C055-4300-8D00-CB44B404BF1F}"/>
                </a:ext>
              </a:extLst>
            </p:cNvPr>
            <p:cNvSpPr/>
            <p:nvPr/>
          </p:nvSpPr>
          <p:spPr>
            <a:xfrm>
              <a:off x="4224487" y="1318219"/>
              <a:ext cx="6000614" cy="752033"/>
            </a:xfrm>
            <a:prstGeom prst="rect">
              <a:avLst/>
            </a:prstGeom>
            <a:solidFill>
              <a:srgbClr val="FE7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Trójkąt prostokątny 12">
              <a:extLst>
                <a:ext uri="{FF2B5EF4-FFF2-40B4-BE49-F238E27FC236}">
                  <a16:creationId xmlns:a16="http://schemas.microsoft.com/office/drawing/2014/main" id="{ED6E7581-96B9-4426-98ED-930B66C26362}"/>
                </a:ext>
              </a:extLst>
            </p:cNvPr>
            <p:cNvSpPr/>
            <p:nvPr/>
          </p:nvSpPr>
          <p:spPr>
            <a:xfrm rot="10800000">
              <a:off x="9891672" y="5798242"/>
              <a:ext cx="333427" cy="484808"/>
            </a:xfrm>
            <a:prstGeom prst="rtTriangle">
              <a:avLst/>
            </a:prstGeom>
            <a:solidFill>
              <a:srgbClr val="FBA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AF7D7058-AA7D-41C1-B0A0-E0937C50A50E}"/>
              </a:ext>
            </a:extLst>
          </p:cNvPr>
          <p:cNvSpPr/>
          <p:nvPr/>
        </p:nvSpPr>
        <p:spPr>
          <a:xfrm>
            <a:off x="1745112" y="119996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/>
              <a:t>METODY PRAKTYCZNE </a:t>
            </a:r>
          </a:p>
          <a:p>
            <a:pPr algn="ctr"/>
            <a:r>
              <a:rPr lang="pl-PL" b="1"/>
              <a:t>najczęściej stosowane w szkoleniach dla kelnerów</a:t>
            </a:r>
            <a:endParaRPr lang="pl-PL" b="1" dirty="0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E6106C6B-1F2D-49E4-A29A-7F1B187CA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16219"/>
              </p:ext>
            </p:extLst>
          </p:nvPr>
        </p:nvGraphicFramePr>
        <p:xfrm>
          <a:off x="1631506" y="2071403"/>
          <a:ext cx="9145014" cy="3006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0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310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4000"/>
                        </a:lnSpc>
                        <a:spcAft>
                          <a:spcPts val="600"/>
                        </a:spcAft>
                        <a:buBlip>
                          <a:blip r:embed="rId2"/>
                        </a:buBlip>
                      </a:pPr>
                      <a:r>
                        <a:rPr lang="pl-PL" altLang="pl-PL" sz="1600" dirty="0"/>
                        <a:t>ĆWICZENIA PRZEDMIOTOWE, LABORATORYJNE, PRODUKCYJNE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</a:rPr>
                        <a:t>praktyczne wykonywanie zadań zawodowych w warunkach umownych,</a:t>
                      </a:r>
                      <a:r>
                        <a:rPr lang="pl-PL" sz="1600" baseline="0" dirty="0">
                          <a:solidFill>
                            <a:schemeClr val="tx1"/>
                          </a:solidFill>
                        </a:rPr>
                        <a:t> nisko symulowanych i rzeczywistych, np. </a:t>
                      </a:r>
                      <a:r>
                        <a:rPr lang="pl-PL" sz="1600" i="1" baseline="0" dirty="0">
                          <a:solidFill>
                            <a:schemeClr val="tx1"/>
                          </a:solidFill>
                        </a:rPr>
                        <a:t>zastosowanie batatów </a:t>
                      </a:r>
                      <a:br>
                        <a:rPr lang="pl-PL" sz="1600" i="1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600" i="1" baseline="0" dirty="0">
                          <a:solidFill>
                            <a:schemeClr val="tx1"/>
                          </a:solidFill>
                        </a:rPr>
                        <a:t>w potrawach</a:t>
                      </a:r>
                      <a:endParaRPr lang="pl-PL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31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pl-PL" altLang="pl-PL" sz="1600" dirty="0"/>
                        <a:t>PRZYGOTOWYWANIE PROJEKTU</a:t>
                      </a:r>
                    </a:p>
                    <a:p>
                      <a:pPr marL="0" indent="0">
                        <a:lnSpc>
                          <a:spcPct val="114000"/>
                        </a:lnSpc>
                        <a:spcAft>
                          <a:spcPts val="600"/>
                        </a:spcAft>
                        <a:buNone/>
                      </a:pPr>
                      <a:endParaRPr lang="pl-PL" alt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600" i="0" dirty="0">
                          <a:solidFill>
                            <a:schemeClr val="tx1"/>
                          </a:solidFill>
                        </a:rPr>
                        <a:t>opracowywanie</a:t>
                      </a:r>
                      <a:r>
                        <a:rPr lang="pl-PL" sz="1600" i="0" baseline="0" dirty="0">
                          <a:solidFill>
                            <a:schemeClr val="tx1"/>
                          </a:solidFill>
                        </a:rPr>
                        <a:t> projektu usługi, systemu lub  przedmiotu wraz </a:t>
                      </a:r>
                      <a:br>
                        <a:rPr lang="pl-PL" sz="1600" i="0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600" i="0" baseline="0" dirty="0">
                          <a:solidFill>
                            <a:schemeClr val="tx1"/>
                          </a:solidFill>
                        </a:rPr>
                        <a:t>z przynależnymi informacjami, np. </a:t>
                      </a:r>
                      <a:r>
                        <a:rPr lang="pl-PL" sz="1600" i="1" dirty="0">
                          <a:solidFill>
                            <a:schemeClr val="tx1"/>
                          </a:solidFill>
                        </a:rPr>
                        <a:t>projektu dekoracji stołu bankietowego </a:t>
                      </a:r>
                      <a:br>
                        <a:rPr lang="pl-PL" sz="1600" i="1" dirty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600" i="1" dirty="0">
                          <a:solidFill>
                            <a:schemeClr val="tx1"/>
                          </a:solidFill>
                        </a:rPr>
                        <a:t>z wykorzystaniem rzeźb z owoców i warzyw wykonanych techniką </a:t>
                      </a:r>
                      <a:r>
                        <a:rPr lang="pl-PL" sz="1600" i="1" dirty="0" err="1">
                          <a:solidFill>
                            <a:schemeClr val="tx1"/>
                          </a:solidFill>
                        </a:rPr>
                        <a:t>carvingu</a:t>
                      </a:r>
                      <a:r>
                        <a:rPr lang="pl-PL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314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737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równoramienny 9">
            <a:extLst>
              <a:ext uri="{FF2B5EF4-FFF2-40B4-BE49-F238E27FC236}">
                <a16:creationId xmlns:a16="http://schemas.microsoft.com/office/drawing/2014/main" id="{41EA9D86-CC79-49D7-80F2-EFC5911B79F1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E2032CD-8C8F-40E3-AA50-B4B908A4C98F}"/>
              </a:ext>
            </a:extLst>
          </p:cNvPr>
          <p:cNvSpPr/>
          <p:nvPr/>
        </p:nvSpPr>
        <p:spPr>
          <a:xfrm>
            <a:off x="5562224" y="1844824"/>
            <a:ext cx="6629776" cy="367099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0653D3F-B9E6-403D-8AA2-8E5D9D018579}"/>
              </a:ext>
            </a:extLst>
          </p:cNvPr>
          <p:cNvSpPr/>
          <p:nvPr/>
        </p:nvSpPr>
        <p:spPr>
          <a:xfrm>
            <a:off x="5583695" y="4625367"/>
            <a:ext cx="6608305" cy="603833"/>
          </a:xfrm>
          <a:prstGeom prst="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/>
          </a:p>
        </p:txBody>
      </p:sp>
      <p:sp>
        <p:nvSpPr>
          <p:cNvPr id="9" name="Prostokąt: zagięty narożnik 8">
            <a:extLst>
              <a:ext uri="{FF2B5EF4-FFF2-40B4-BE49-F238E27FC236}">
                <a16:creationId xmlns:a16="http://schemas.microsoft.com/office/drawing/2014/main" id="{D2875F18-949B-4E16-8CAA-B3B1CCC61F59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5456B41D-1F29-4D9F-A7C0-541DC7368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540" y="2197584"/>
            <a:ext cx="2462831" cy="2462831"/>
          </a:xfrm>
          <a:prstGeom prst="rect">
            <a:avLst/>
          </a:prstGeom>
        </p:spPr>
      </p:pic>
      <p:sp>
        <p:nvSpPr>
          <p:cNvPr id="13" name="Podtytuł 2">
            <a:extLst>
              <a:ext uri="{FF2B5EF4-FFF2-40B4-BE49-F238E27FC236}">
                <a16:creationId xmlns:a16="http://schemas.microsoft.com/office/drawing/2014/main" id="{3835DA97-2AE6-4A0D-AEB1-C348EF262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133564"/>
            <a:ext cx="5213700" cy="2526851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PRAKTYCZNE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Pokazy, ćwiczenia, projekty są metodami bardzo skutecznymi, dzięki którym można zdobywać wiedzę  i umiejętności stopniowo i z wzrastającą trudnością.</a:t>
            </a:r>
          </a:p>
          <a:p>
            <a:pPr marL="0" indent="0">
              <a:buNone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Metoda </a:t>
            </a:r>
            <a:r>
              <a:rPr 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action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learning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skonstruowana „odwrotnie”. Skupia się na analizie dokonanych już działań, z której wyłania się wiedza prowadząca w konsekwencji do poprawy umiejętności i jakości przyszłych zachowań. Analiza ta obejmuje odpowiadanie na pytania: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83D3E2-0822-4CD2-AB0B-338443C5F765}"/>
              </a:ext>
            </a:extLst>
          </p:cNvPr>
          <p:cNvSpPr/>
          <p:nvPr/>
        </p:nvSpPr>
        <p:spPr>
          <a:xfrm>
            <a:off x="6224811" y="4725144"/>
            <a:ext cx="5614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gdzie?, kto?, kiedy?, co?, dlaczego?, jak dużo?, jak wiele?</a:t>
            </a:r>
          </a:p>
        </p:txBody>
      </p:sp>
    </p:spTree>
    <p:extLst>
      <p:ext uri="{BB962C8B-B14F-4D97-AF65-F5344CB8AC3E}">
        <p14:creationId xmlns:p14="http://schemas.microsoft.com/office/powerpoint/2010/main" val="406152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839DA0E7-CF93-42ED-AAD4-6608C8D2BE5C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8B4F3C6-7BA1-4695-956D-4AA99F3C3B55}"/>
              </a:ext>
            </a:extLst>
          </p:cNvPr>
          <p:cNvSpPr/>
          <p:nvPr/>
        </p:nvSpPr>
        <p:spPr>
          <a:xfrm>
            <a:off x="5562224" y="1492646"/>
            <a:ext cx="6629776" cy="4231332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40D1F464-5F6A-405C-8889-D92B1076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84" y="1628800"/>
            <a:ext cx="5213700" cy="3896636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PRAKTYCZNE – </a:t>
            </a:r>
            <a:r>
              <a:rPr lang="pl-PL" sz="1800" b="1" dirty="0" err="1">
                <a:solidFill>
                  <a:schemeClr val="bg1"/>
                </a:solidFill>
              </a:rPr>
              <a:t>action</a:t>
            </a:r>
            <a:r>
              <a:rPr lang="pl-PL" sz="1800" b="1" dirty="0">
                <a:solidFill>
                  <a:schemeClr val="bg1"/>
                </a:solidFill>
              </a:rPr>
              <a:t> learning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przykład po obserwacji :</a:t>
            </a:r>
          </a:p>
          <a:p>
            <a:pPr lvl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Blip>
                <a:blip r:embed="rId2">
                  <a:extLst/>
                </a:blip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wycinania rzeźb z twardych warzyw (marchwi, pietruszki, selera, rzodkwi),</a:t>
            </a:r>
          </a:p>
          <a:p>
            <a:pPr lvl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Blip>
                <a:blip r:embed="rId2">
                  <a:extLst/>
                </a:blip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wykonywania elementów dekoracyjnych z karmelu,</a:t>
            </a:r>
          </a:p>
          <a:p>
            <a:pPr lvl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Blip>
                <a:blip r:embed="rId2">
                  <a:extLst/>
                </a:blip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filmu ukazującego sporządzanie potraw według zasad kuchni molekularnej </a:t>
            </a:r>
          </a:p>
          <a:p>
            <a:pPr marL="0" indent="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należy wypunktować wszystkie poprawnie wykonane czynności, wszystkie zauważone błędy, zastanowić się jak dużo ich było, dlaczego je popełniono i co zrobić, by ich uniknąć w przyszłości.</a:t>
            </a: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F7B95BB-FE46-4BED-B0E8-DAACD6FC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662589"/>
            <a:ext cx="2088231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7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/>
          </a:p>
        </p:txBody>
      </p:sp>
      <p:sp>
        <p:nvSpPr>
          <p:cNvPr id="9" name="Prostokąt: zagięty narożnik 8">
            <a:extLst>
              <a:ext uri="{FF2B5EF4-FFF2-40B4-BE49-F238E27FC236}">
                <a16:creationId xmlns:a16="http://schemas.microsoft.com/office/drawing/2014/main" id="{73660AB1-55A3-418E-96B3-480845D54ED7}"/>
              </a:ext>
            </a:extLst>
          </p:cNvPr>
          <p:cNvSpPr/>
          <p:nvPr/>
        </p:nvSpPr>
        <p:spPr>
          <a:xfrm>
            <a:off x="2135560" y="2294918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schemeClr val="tx1"/>
              </a:solidFill>
            </a:endParaRPr>
          </a:p>
        </p:txBody>
      </p:sp>
      <p:sp>
        <p:nvSpPr>
          <p:cNvPr id="10" name="Trójkąt równoramienny 9">
            <a:extLst>
              <a:ext uri="{FF2B5EF4-FFF2-40B4-BE49-F238E27FC236}">
                <a16:creationId xmlns:a16="http://schemas.microsoft.com/office/drawing/2014/main" id="{A39DC2F1-B504-4B10-9B11-A1C4DF5C90DD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DFDECFA-CE53-4BB9-9C59-2CCB0C38AA00}"/>
              </a:ext>
            </a:extLst>
          </p:cNvPr>
          <p:cNvSpPr/>
          <p:nvPr/>
        </p:nvSpPr>
        <p:spPr>
          <a:xfrm>
            <a:off x="5562224" y="2211542"/>
            <a:ext cx="6629776" cy="279354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BCF37FB0-1AF6-4FDB-B459-0FC8F7405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984" y="2348880"/>
            <a:ext cx="5213700" cy="2448272"/>
          </a:xfrm>
        </p:spPr>
        <p:txBody>
          <a:bodyPr/>
          <a:lstStyle/>
          <a:p>
            <a:pPr marL="0" indent="0" algn="ctr">
              <a:buNone/>
            </a:pPr>
            <a:r>
              <a:rPr lang="pl-PL" sz="1800" b="1" dirty="0">
                <a:solidFill>
                  <a:schemeClr val="bg1"/>
                </a:solidFill>
              </a:rPr>
              <a:t>METODY PRAKTYCZNE</a:t>
            </a:r>
            <a:br>
              <a:rPr lang="pl-PL" sz="1800" b="1" dirty="0">
                <a:solidFill>
                  <a:schemeClr val="bg1"/>
                </a:solidFill>
              </a:rPr>
            </a:br>
            <a:endParaRPr lang="pl-PL" sz="18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PROSTU TO RÓB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marL="0" indent="0"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ma takich czynności, których dałoby się  nauczyć sprawnie wykonywać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 ćwiczeń praktycznych.</a:t>
            </a:r>
          </a:p>
          <a:p>
            <a:pPr marL="0" indent="0" algn="ctr" eaLnBrk="1" fontAlgn="auto" hangingPunct="1"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 WYSIŁKU SIĘ NIE UDA!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59E2FC52-0A7E-4C57-A544-68F3A674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3512" y="2610819"/>
            <a:ext cx="1853131" cy="18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40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359B7A2-7EAF-469C-BCCD-8A2C12E8F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-5147"/>
          <a:stretch/>
        </p:blipFill>
        <p:spPr>
          <a:xfrm>
            <a:off x="5780" y="1501030"/>
            <a:ext cx="6480719" cy="43192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58FBE85D-566C-47B5-BD82-4378D9C73C9F}"/>
              </a:ext>
            </a:extLst>
          </p:cNvPr>
          <p:cNvSpPr/>
          <p:nvPr/>
        </p:nvSpPr>
        <p:spPr>
          <a:xfrm>
            <a:off x="6139611" y="1503054"/>
            <a:ext cx="6077069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374D607-9C91-494A-A8A1-7DA7CDF88675}"/>
              </a:ext>
            </a:extLst>
          </p:cNvPr>
          <p:cNvSpPr/>
          <p:nvPr/>
        </p:nvSpPr>
        <p:spPr>
          <a:xfrm>
            <a:off x="6134733" y="1501030"/>
            <a:ext cx="6077069" cy="7758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0D46A4E-F4B1-47F7-AEE9-974C80CF077A}"/>
              </a:ext>
            </a:extLst>
          </p:cNvPr>
          <p:cNvSpPr/>
          <p:nvPr/>
        </p:nvSpPr>
        <p:spPr>
          <a:xfrm>
            <a:off x="6528048" y="2708575"/>
            <a:ext cx="5607012" cy="259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założone cele,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rodzaje i tematykę treści kształcenia,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różnorodność uczestników,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warunki szkolenia (czas, liczbę uczestników,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dostępne środki itp.)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Można je ze sobą łączyć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 pozwoli na elastyczne przechodzenie z jednych zagadnień na inne.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96F427-F921-49C8-90E0-9356920FD76C}"/>
              </a:ext>
            </a:extLst>
          </p:cNvPr>
          <p:cNvSpPr/>
          <p:nvPr/>
        </p:nvSpPr>
        <p:spPr>
          <a:xfrm>
            <a:off x="6486499" y="15859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PRACA Z GRUPĄ METOD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NA SZKOLENIU POWINIEN UWZGLĘDNIAĆ:</a:t>
            </a:r>
          </a:p>
        </p:txBody>
      </p:sp>
    </p:spTree>
    <p:extLst>
      <p:ext uri="{BB962C8B-B14F-4D97-AF65-F5344CB8AC3E}">
        <p14:creationId xmlns:p14="http://schemas.microsoft.com/office/powerpoint/2010/main" val="74538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CFF5BC6-21AC-4F3F-A25A-F0A54F4BD518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F0D92140-79B7-45A2-9C8D-21BCF345036C}"/>
              </a:ext>
            </a:extLst>
          </p:cNvPr>
          <p:cNvSpPr/>
          <p:nvPr/>
        </p:nvSpPr>
        <p:spPr>
          <a:xfrm rot="5400000">
            <a:off x="6681220" y="941850"/>
            <a:ext cx="4391780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8B7DCEF7-67EE-48EA-B90E-72245557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973" y="2500312"/>
            <a:ext cx="1741291" cy="185737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BD88204-993C-43FA-9105-91201544D6BD}"/>
              </a:ext>
            </a:extLst>
          </p:cNvPr>
          <p:cNvSpPr/>
          <p:nvPr/>
        </p:nvSpPr>
        <p:spPr>
          <a:xfrm>
            <a:off x="5562222" y="2648271"/>
            <a:ext cx="62822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PONIEWAŻ UMYSŁ NIE MOŻE SIĘ SKUPIAĆ </a:t>
            </a:r>
            <a:b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WSZYSTKIM, MAŁO INTERESUJĄCE, NUDNE </a:t>
            </a:r>
            <a:b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EMOCJONALNIE MONOTONNE ZAJĘCIA </a:t>
            </a:r>
            <a:b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PROSTU </a:t>
            </a: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ZOSTANĄ ZAPAMIĘTANE</a:t>
            </a: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>
              <a:spcAft>
                <a:spcPts val="1200"/>
              </a:spcAft>
            </a:pPr>
            <a:endParaRPr lang="pl-PL" alt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6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3A1098F-8EA0-44CC-B9C6-2DA910A1877C}"/>
              </a:ext>
            </a:extLst>
          </p:cNvPr>
          <p:cNvSpPr/>
          <p:nvPr/>
        </p:nvSpPr>
        <p:spPr>
          <a:xfrm>
            <a:off x="879311" y="6165304"/>
            <a:ext cx="1404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i 2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5100CC7-8E97-4CD9-A335-895FDD72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AE4775B-DEBF-41FC-B679-8D060FB69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00"/>
            <a:ext cx="5605822" cy="425721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D91BC72-CB88-4E9B-B8A4-892BF35D29E6}"/>
              </a:ext>
            </a:extLst>
          </p:cNvPr>
          <p:cNvSpPr/>
          <p:nvPr/>
        </p:nvSpPr>
        <p:spPr>
          <a:xfrm>
            <a:off x="5605823" y="5373216"/>
            <a:ext cx="6581266" cy="10153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447C99C-4F37-40FF-9BCE-9639E289408D}"/>
              </a:ext>
            </a:extLst>
          </p:cNvPr>
          <p:cNvSpPr/>
          <p:nvPr/>
        </p:nvSpPr>
        <p:spPr>
          <a:xfrm>
            <a:off x="3143672" y="1915085"/>
            <a:ext cx="9048328" cy="3458131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5F4134F-2484-432F-8827-31D7722AC380}"/>
              </a:ext>
            </a:extLst>
          </p:cNvPr>
          <p:cNvSpPr/>
          <p:nvPr/>
        </p:nvSpPr>
        <p:spPr>
          <a:xfrm>
            <a:off x="5920850" y="2147778"/>
            <a:ext cx="6271150" cy="300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bg1"/>
                </a:solidFill>
              </a:rPr>
              <a:t>Są to konkretne, materialne  przedmioty wspomagające proces przekazywania-zdobywania wiedzy i umiejętności</a:t>
            </a:r>
          </a:p>
          <a:p>
            <a:pPr>
              <a:lnSpc>
                <a:spcPts val="2400"/>
              </a:lnSpc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Mogą spełniać swoje zadanie polegające na ułatwieniu poznawania rzeczywistości, jeśli będą:</a:t>
            </a:r>
          </a:p>
          <a:p>
            <a:pPr marL="285750" indent="-285750">
              <a:lnSpc>
                <a:spcPts val="2400"/>
              </a:lnSpc>
              <a:buBlip>
                <a:blip r:embed="rId4">
                  <a:extLst/>
                </a:blip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wywoływały określone bodźce na wzrok, słuch, dotyk 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powonienie,</a:t>
            </a:r>
          </a:p>
          <a:p>
            <a:pPr marL="285750" indent="-285750">
              <a:lnSpc>
                <a:spcPts val="2400"/>
              </a:lnSpc>
              <a:buBlip>
                <a:blip r:embed="rId4">
                  <a:extLst/>
                </a:blip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uczyły tego, co powinny,</a:t>
            </a:r>
          </a:p>
          <a:p>
            <a:pPr marL="285750" indent="-285750">
              <a:lnSpc>
                <a:spcPts val="2400"/>
              </a:lnSpc>
              <a:buBlip>
                <a:blip r:embed="rId4">
                  <a:extLst/>
                </a:blip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przedstawiały jednoznacznie cechy przedmiotów, zjawisk,</a:t>
            </a:r>
          </a:p>
          <a:p>
            <a:pPr marL="285750" indent="-285750">
              <a:lnSpc>
                <a:spcPts val="2400"/>
              </a:lnSpc>
              <a:buBlip>
                <a:blip r:embed="rId4">
                  <a:extLst/>
                </a:blip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były zgodne z przekazywanymi treściami i przeznaczeniem.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5E2E3242-6E5A-4CFA-9AC3-F7FDC07893B6}"/>
              </a:ext>
            </a:extLst>
          </p:cNvPr>
          <p:cNvSpPr/>
          <p:nvPr/>
        </p:nvSpPr>
        <p:spPr>
          <a:xfrm>
            <a:off x="3263608" y="3890947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>
                <a:solidFill>
                  <a:schemeClr val="bg1"/>
                </a:solidFill>
              </a:rPr>
              <a:t> </a:t>
            </a:r>
            <a:r>
              <a:rPr lang="pl-PL" b="1">
                <a:solidFill>
                  <a:schemeClr val="bg1"/>
                </a:solidFill>
              </a:rPr>
              <a:t>ŚRODKI DYDAKTYCZNE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62AB6015-F475-463C-A86A-BF591A75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8636" y="2385479"/>
            <a:ext cx="1746208" cy="17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7E39F3BE-DD32-4292-978F-E4BF39BA6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23461"/>
          <a:stretch/>
        </p:blipFill>
        <p:spPr>
          <a:xfrm>
            <a:off x="0" y="1532113"/>
            <a:ext cx="12192000" cy="5325887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FDCF71D6-5CA0-4B9B-83DF-F92454D10F33}"/>
              </a:ext>
            </a:extLst>
          </p:cNvPr>
          <p:cNvSpPr/>
          <p:nvPr/>
        </p:nvSpPr>
        <p:spPr>
          <a:xfrm>
            <a:off x="1991544" y="3507932"/>
            <a:ext cx="4094721" cy="7438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F7B03D47-D5CD-4274-8AD5-BBF637F3CA29}"/>
              </a:ext>
            </a:extLst>
          </p:cNvPr>
          <p:cNvSpPr/>
          <p:nvPr/>
        </p:nvSpPr>
        <p:spPr>
          <a:xfrm rot="10800000">
            <a:off x="5808981" y="4246481"/>
            <a:ext cx="277284" cy="25054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5" name="Tytuł 4">
            <a:extLst>
              <a:ext uri="{FF2B5EF4-FFF2-40B4-BE49-F238E27FC236}">
                <a16:creationId xmlns:a16="http://schemas.microsoft.com/office/drawing/2014/main" id="{416AE9C0-728A-44C3-8655-71946D0D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452" y="3689392"/>
            <a:ext cx="3237794" cy="388818"/>
          </a:xfrm>
        </p:spPr>
        <p:txBody>
          <a:bodyPr/>
          <a:lstStyle/>
          <a:p>
            <a:r>
              <a:rPr lang="pl-PL" sz="1800" b="1">
                <a:solidFill>
                  <a:schemeClr val="bg1"/>
                </a:solidFill>
              </a:rPr>
              <a:t> POMOCE DYDAKTYCZNE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135C57F-FE76-40B5-95AB-59FD6418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2515" y="400723"/>
            <a:ext cx="119336" cy="217774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D9495B12-726E-4DFB-81E5-B2B932218C1A}"/>
              </a:ext>
            </a:extLst>
          </p:cNvPr>
          <p:cNvSpPr/>
          <p:nvPr/>
        </p:nvSpPr>
        <p:spPr>
          <a:xfrm>
            <a:off x="1991544" y="4854673"/>
            <a:ext cx="4094721" cy="743884"/>
          </a:xfrm>
          <a:prstGeom prst="rect">
            <a:avLst/>
          </a:prstGeom>
          <a:solidFill>
            <a:srgbClr val="FD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Trójkąt prostokątny 17">
            <a:extLst>
              <a:ext uri="{FF2B5EF4-FFF2-40B4-BE49-F238E27FC236}">
                <a16:creationId xmlns:a16="http://schemas.microsoft.com/office/drawing/2014/main" id="{7B538F7D-8932-4099-AEDC-FF706B81F5BD}"/>
              </a:ext>
            </a:extLst>
          </p:cNvPr>
          <p:cNvSpPr/>
          <p:nvPr/>
        </p:nvSpPr>
        <p:spPr>
          <a:xfrm>
            <a:off x="5808981" y="4604129"/>
            <a:ext cx="277284" cy="250544"/>
          </a:xfrm>
          <a:prstGeom prst="rtTriangle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9" name="Tytuł 4">
            <a:extLst>
              <a:ext uri="{FF2B5EF4-FFF2-40B4-BE49-F238E27FC236}">
                <a16:creationId xmlns:a16="http://schemas.microsoft.com/office/drawing/2014/main" id="{E3C9FC5B-92A0-4799-BE4D-A2CC167067C4}"/>
              </a:ext>
            </a:extLst>
          </p:cNvPr>
          <p:cNvSpPr txBox="1">
            <a:spLocks/>
          </p:cNvSpPr>
          <p:nvPr/>
        </p:nvSpPr>
        <p:spPr bwMode="auto">
          <a:xfrm>
            <a:off x="2484417" y="4854673"/>
            <a:ext cx="3053864" cy="7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>
                <a:solidFill>
                  <a:schemeClr val="bg1"/>
                </a:solidFill>
              </a:rPr>
              <a:t> MATERIAŁY DYDAKTYCZNE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7DFB440-62AA-444B-BCE5-A28AEA3AC341}"/>
              </a:ext>
            </a:extLst>
          </p:cNvPr>
          <p:cNvSpPr/>
          <p:nvPr/>
        </p:nvSpPr>
        <p:spPr>
          <a:xfrm>
            <a:off x="6240016" y="3507932"/>
            <a:ext cx="4094721" cy="743884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Trójkąt prostokątny 20">
            <a:extLst>
              <a:ext uri="{FF2B5EF4-FFF2-40B4-BE49-F238E27FC236}">
                <a16:creationId xmlns:a16="http://schemas.microsoft.com/office/drawing/2014/main" id="{978E1438-EF40-41A2-9E67-E833DB5D9923}"/>
              </a:ext>
            </a:extLst>
          </p:cNvPr>
          <p:cNvSpPr/>
          <p:nvPr/>
        </p:nvSpPr>
        <p:spPr>
          <a:xfrm rot="10800000" flipH="1">
            <a:off x="6240014" y="4246481"/>
            <a:ext cx="277288" cy="250544"/>
          </a:xfrm>
          <a:prstGeom prst="rtTriangle">
            <a:avLst/>
          </a:prstGeom>
          <a:solidFill>
            <a:srgbClr val="F3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22" name="Tytuł 4">
            <a:extLst>
              <a:ext uri="{FF2B5EF4-FFF2-40B4-BE49-F238E27FC236}">
                <a16:creationId xmlns:a16="http://schemas.microsoft.com/office/drawing/2014/main" id="{15577D12-212B-4F8E-86FB-26BF6135F32D}"/>
              </a:ext>
            </a:extLst>
          </p:cNvPr>
          <p:cNvSpPr txBox="1">
            <a:spLocks/>
          </p:cNvSpPr>
          <p:nvPr/>
        </p:nvSpPr>
        <p:spPr bwMode="auto">
          <a:xfrm>
            <a:off x="6184905" y="3689392"/>
            <a:ext cx="4149832" cy="38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>
                <a:solidFill>
                  <a:schemeClr val="bg1"/>
                </a:solidFill>
              </a:rPr>
              <a:t>TECHNICZNE ŚRODKI KSZTAŁCENIA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C6FB2E68-FFC0-4E4D-8318-51B8FA02F4D1}"/>
              </a:ext>
            </a:extLst>
          </p:cNvPr>
          <p:cNvSpPr/>
          <p:nvPr/>
        </p:nvSpPr>
        <p:spPr>
          <a:xfrm>
            <a:off x="6246515" y="4854673"/>
            <a:ext cx="4094721" cy="743884"/>
          </a:xfrm>
          <a:prstGeom prst="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D7A0AA2B-0812-419D-BA1F-B764A438F0B5}"/>
              </a:ext>
            </a:extLst>
          </p:cNvPr>
          <p:cNvSpPr/>
          <p:nvPr/>
        </p:nvSpPr>
        <p:spPr>
          <a:xfrm flipH="1">
            <a:off x="6246515" y="4604129"/>
            <a:ext cx="289690" cy="250544"/>
          </a:xfrm>
          <a:prstGeom prst="rtTriangle">
            <a:avLst/>
          </a:prstGeom>
          <a:solidFill>
            <a:srgbClr val="FD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25" name="Tytuł 4">
            <a:extLst>
              <a:ext uri="{FF2B5EF4-FFF2-40B4-BE49-F238E27FC236}">
                <a16:creationId xmlns:a16="http://schemas.microsoft.com/office/drawing/2014/main" id="{2CB654B0-271F-43C8-9E6E-9008085799AF}"/>
              </a:ext>
            </a:extLst>
          </p:cNvPr>
          <p:cNvSpPr txBox="1">
            <a:spLocks/>
          </p:cNvSpPr>
          <p:nvPr/>
        </p:nvSpPr>
        <p:spPr bwMode="auto">
          <a:xfrm>
            <a:off x="6628938" y="4854673"/>
            <a:ext cx="3274764" cy="7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>
                <a:solidFill>
                  <a:schemeClr val="bg1"/>
                </a:solidFill>
              </a:rPr>
              <a:t>PEDAGOGICZNE ŚRODKI PRACY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6835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2E3F5D8-07B9-4B85-854A-97915B64D238}"/>
              </a:ext>
            </a:extLst>
          </p:cNvPr>
          <p:cNvSpPr/>
          <p:nvPr/>
        </p:nvSpPr>
        <p:spPr>
          <a:xfrm>
            <a:off x="879311" y="6165304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91F0523-590B-4A0E-81AB-2B638662D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9" name="Prostokąt: zagięty narożnik 8">
            <a:extLst>
              <a:ext uri="{FF2B5EF4-FFF2-40B4-BE49-F238E27FC236}">
                <a16:creationId xmlns:a16="http://schemas.microsoft.com/office/drawing/2014/main" id="{2E41008F-5629-4488-A015-3F8040CBC740}"/>
              </a:ext>
            </a:extLst>
          </p:cNvPr>
          <p:cNvSpPr/>
          <p:nvPr/>
        </p:nvSpPr>
        <p:spPr>
          <a:xfrm>
            <a:off x="2270610" y="2344565"/>
            <a:ext cx="6896270" cy="3282751"/>
          </a:xfrm>
          <a:prstGeom prst="foldedCorner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660066"/>
              </a:buClr>
            </a:pPr>
            <a:endParaRPr lang="pl-PL" altLang="pl-PL" b="1" dirty="0">
              <a:solidFill>
                <a:prstClr val="black"/>
              </a:solidFill>
            </a:endParaRPr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B4EA1A75-1419-4850-B53E-B4A8F144F908}"/>
              </a:ext>
            </a:extLst>
          </p:cNvPr>
          <p:cNvSpPr/>
          <p:nvPr/>
        </p:nvSpPr>
        <p:spPr>
          <a:xfrm rot="5400000">
            <a:off x="5841806" y="481871"/>
            <a:ext cx="295162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C6D3B9E-9094-41CF-8461-E565EA8D2AA3}"/>
              </a:ext>
            </a:extLst>
          </p:cNvPr>
          <p:cNvSpPr/>
          <p:nvPr/>
        </p:nvSpPr>
        <p:spPr>
          <a:xfrm>
            <a:off x="4002728" y="1888901"/>
            <a:ext cx="4350201" cy="338366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F9AD80F-BA1B-4CC9-9853-08218835451F}"/>
              </a:ext>
            </a:extLst>
          </p:cNvPr>
          <p:cNvSpPr/>
          <p:nvPr/>
        </p:nvSpPr>
        <p:spPr>
          <a:xfrm>
            <a:off x="7968208" y="1888901"/>
            <a:ext cx="4218880" cy="3383668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E9023B97-2E92-49C6-8884-251F2FF92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766" y="2147585"/>
            <a:ext cx="3804458" cy="3513663"/>
          </a:xfrm>
        </p:spPr>
        <p:txBody>
          <a:bodyPr/>
          <a:lstStyle/>
          <a:p>
            <a:pPr marL="0" indent="0">
              <a:buNone/>
            </a:pPr>
            <a:r>
              <a:rPr lang="pl-PL" sz="2200" b="1">
                <a:solidFill>
                  <a:schemeClr val="bg1"/>
                </a:solidFill>
              </a:rPr>
              <a:t>PŁASZCZYZNOWE</a:t>
            </a:r>
            <a:endParaRPr lang="pl-PL" sz="2200" b="1" dirty="0">
              <a:solidFill>
                <a:schemeClr val="bg1"/>
              </a:solidFill>
            </a:endParaRPr>
          </a:p>
          <a:p>
            <a:pPr marL="0" indent="0" eaLnBrk="1" fontAlgn="auto" hangingPunct="1">
              <a:buNone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graficzne (mapy, wykresy)</a:t>
            </a:r>
          </a:p>
          <a:p>
            <a:pPr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obrazkowe (ilustracje, fotografie)</a:t>
            </a:r>
          </a:p>
          <a:p>
            <a:pPr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książkowe</a:t>
            </a:r>
          </a:p>
          <a:p>
            <a:pPr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Przykłady: </a:t>
            </a:r>
            <a:r>
              <a:rPr lang="pl-PL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schemat budowy pieca konwekcyjnego</a:t>
            </a:r>
          </a:p>
          <a:p>
            <a:pPr marL="0" indent="0">
              <a:buNone/>
            </a:pPr>
            <a:endParaRPr lang="pl-PL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Podtytuł 2">
            <a:extLst>
              <a:ext uri="{FF2B5EF4-FFF2-40B4-BE49-F238E27FC236}">
                <a16:creationId xmlns:a16="http://schemas.microsoft.com/office/drawing/2014/main" id="{E0D7B25A-CF0D-4479-950F-7A27A732F2EF}"/>
              </a:ext>
            </a:extLst>
          </p:cNvPr>
          <p:cNvSpPr txBox="1">
            <a:spLocks/>
          </p:cNvSpPr>
          <p:nvPr/>
        </p:nvSpPr>
        <p:spPr bwMode="auto">
          <a:xfrm>
            <a:off x="8352929" y="2147585"/>
            <a:ext cx="3804458" cy="351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200" b="1">
                <a:solidFill>
                  <a:schemeClr val="bg1"/>
                </a:solidFill>
              </a:rPr>
              <a:t>PRZESTRZENNE</a:t>
            </a:r>
          </a:p>
          <a:p>
            <a:pPr marL="0" indent="0" eaLnBrk="1" fontAlgn="auto" hangingPunct="1">
              <a:buFont typeface="Arial" panose="020B0604020202020204" pitchFamily="34" charset="0"/>
              <a:buNone/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statyczne (eksponaty, modele)</a:t>
            </a:r>
          </a:p>
          <a:p>
            <a:pPr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ruchome (eksponaty, modele)</a:t>
            </a:r>
          </a:p>
          <a:p>
            <a:pPr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Przykłady: </a:t>
            </a:r>
            <a:r>
              <a:rPr lang="pl-PL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ruchomy model ubijaczki cukierniczej</a:t>
            </a:r>
          </a:p>
          <a:p>
            <a:pPr marL="0" indent="0">
              <a:buNone/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FA22A2D8-42D3-4692-8B8F-98FBD94BB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24" y="2239608"/>
            <a:ext cx="1746208" cy="1746208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40561096-96BA-4D13-A7C8-C7BE9DB81B6A}"/>
              </a:ext>
            </a:extLst>
          </p:cNvPr>
          <p:cNvSpPr/>
          <p:nvPr/>
        </p:nvSpPr>
        <p:spPr>
          <a:xfrm>
            <a:off x="913310" y="4132237"/>
            <a:ext cx="1726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POMOCE</a:t>
            </a:r>
          </a:p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DYDAKTYCZNE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6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9CA622B0-721D-4829-A550-1A1B80D8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29350"/>
          <a:stretch/>
        </p:blipFill>
        <p:spPr>
          <a:xfrm>
            <a:off x="-1" y="1440000"/>
            <a:ext cx="12203171" cy="541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 PRZYGOTOWANIA SZKOLENIA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D4D0B19-E9B6-4713-8CAA-00136FC8FB27}"/>
              </a:ext>
            </a:extLst>
          </p:cNvPr>
          <p:cNvSpPr/>
          <p:nvPr/>
        </p:nvSpPr>
        <p:spPr>
          <a:xfrm>
            <a:off x="3856406" y="1016858"/>
            <a:ext cx="4255818" cy="244827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118CFDB-9E3A-4B2C-9C8B-998FC9083721}"/>
              </a:ext>
            </a:extLst>
          </p:cNvPr>
          <p:cNvSpPr/>
          <p:nvPr/>
        </p:nvSpPr>
        <p:spPr>
          <a:xfrm>
            <a:off x="3861883" y="1016858"/>
            <a:ext cx="4250342" cy="10788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C4BDB11F-43FC-463D-BC2A-13AA0DC7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776" y="1268760"/>
            <a:ext cx="3785995" cy="201622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bg1"/>
                </a:solidFill>
              </a:rPr>
              <a:t>W TYM MODULE ZAJMIEMY SIĘ PRZYGOTOWANIEM SZKOLENIA OD STRONY TECHNICZNEJ, CZYLI DOBIERZEMY NAJLEPSZE METODY PRACY Z GRUPĄ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I ŚRODKI DYDAKTYCZNE.</a:t>
            </a:r>
          </a:p>
        </p:txBody>
      </p:sp>
    </p:spTree>
    <p:extLst>
      <p:ext uri="{BB962C8B-B14F-4D97-AF65-F5344CB8AC3E}">
        <p14:creationId xmlns:p14="http://schemas.microsoft.com/office/powerpoint/2010/main" val="1142791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: jeden ścięty róg 23">
            <a:extLst>
              <a:ext uri="{FF2B5EF4-FFF2-40B4-BE49-F238E27FC236}">
                <a16:creationId xmlns:a16="http://schemas.microsoft.com/office/drawing/2014/main" id="{F21D1358-4F7B-440E-B844-86664A6B4D28}"/>
              </a:ext>
            </a:extLst>
          </p:cNvPr>
          <p:cNvSpPr/>
          <p:nvPr/>
        </p:nvSpPr>
        <p:spPr>
          <a:xfrm>
            <a:off x="8760296" y="2622937"/>
            <a:ext cx="2440221" cy="38159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: jeden ścięty róg 24">
            <a:extLst>
              <a:ext uri="{FF2B5EF4-FFF2-40B4-BE49-F238E27FC236}">
                <a16:creationId xmlns:a16="http://schemas.microsoft.com/office/drawing/2014/main" id="{2D465732-F289-4C93-A791-A32D094C6FDB}"/>
              </a:ext>
            </a:extLst>
          </p:cNvPr>
          <p:cNvSpPr/>
          <p:nvPr/>
        </p:nvSpPr>
        <p:spPr>
          <a:xfrm>
            <a:off x="6133380" y="2622936"/>
            <a:ext cx="2440222" cy="3830401"/>
          </a:xfrm>
          <a:prstGeom prst="snip1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6" name="Prostokąt: jeden ścięty róg 25">
            <a:extLst>
              <a:ext uri="{FF2B5EF4-FFF2-40B4-BE49-F238E27FC236}">
                <a16:creationId xmlns:a16="http://schemas.microsoft.com/office/drawing/2014/main" id="{4C4A1408-B124-487D-823D-2FEBDF79FF5D}"/>
              </a:ext>
            </a:extLst>
          </p:cNvPr>
          <p:cNvSpPr/>
          <p:nvPr/>
        </p:nvSpPr>
        <p:spPr>
          <a:xfrm>
            <a:off x="3503712" y="2622936"/>
            <a:ext cx="2440222" cy="3830401"/>
          </a:xfrm>
          <a:prstGeom prst="snip1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E5302521-193A-49E4-A25A-7BBDD6CB3B5A}"/>
              </a:ext>
            </a:extLst>
          </p:cNvPr>
          <p:cNvSpPr/>
          <p:nvPr/>
        </p:nvSpPr>
        <p:spPr>
          <a:xfrm>
            <a:off x="3502727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WZROKOWE</a:t>
            </a:r>
            <a:endParaRPr lang="pl-PL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C4CC78C-8DBB-409A-8A3E-1A5FABC265D7}"/>
              </a:ext>
            </a:extLst>
          </p:cNvPr>
          <p:cNvSpPr/>
          <p:nvPr/>
        </p:nvSpPr>
        <p:spPr>
          <a:xfrm>
            <a:off x="6133380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SŁUCHOWE</a:t>
            </a:r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072BA7D8-1B1C-47AB-BBB4-0E73622D92B6}"/>
              </a:ext>
            </a:extLst>
          </p:cNvPr>
          <p:cNvSpPr/>
          <p:nvPr/>
        </p:nvSpPr>
        <p:spPr>
          <a:xfrm>
            <a:off x="8760296" y="3064196"/>
            <a:ext cx="2440221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WZROKOWO- SŁUCHOWE</a:t>
            </a:r>
            <a:endParaRPr lang="pl-PL" sz="1600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F91726E-DBE7-4065-9978-93CC7C4E02AE}"/>
              </a:ext>
            </a:extLst>
          </p:cNvPr>
          <p:cNvSpPr/>
          <p:nvPr/>
        </p:nvSpPr>
        <p:spPr>
          <a:xfrm>
            <a:off x="879311" y="6165304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4CA084-E67A-4A2E-AA4A-C8A455924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sp>
        <p:nvSpPr>
          <p:cNvPr id="18" name="Podtytuł 2">
            <a:extLst>
              <a:ext uri="{FF2B5EF4-FFF2-40B4-BE49-F238E27FC236}">
                <a16:creationId xmlns:a16="http://schemas.microsoft.com/office/drawing/2014/main" id="{6AAAD664-0933-4F3B-AAFA-52F768108C40}"/>
              </a:ext>
            </a:extLst>
          </p:cNvPr>
          <p:cNvSpPr txBox="1">
            <a:spLocks/>
          </p:cNvSpPr>
          <p:nvPr/>
        </p:nvSpPr>
        <p:spPr bwMode="auto">
          <a:xfrm>
            <a:off x="6225431" y="3659754"/>
            <a:ext cx="2288274" cy="17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</a:rPr>
              <a:t>NAGRANIA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wywiad z szefem kuchni na temat zaleceń i realiów żywienia dzieci w szkołach </a:t>
            </a:r>
          </a:p>
          <a:p>
            <a:pPr>
              <a:buBlip>
                <a:blip r:embed="rId3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E5117D0-8806-4797-9290-CD5EBF8F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665" y="3659753"/>
            <a:ext cx="2219883" cy="2361535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SLAJDY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prezentacja Power Point dotycząca przebiegu monitorowania 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CCP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MATERIAŁY DRUKOWANE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receptury potraw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A963735D-CBAE-4F54-8F39-86DB6ADA9F88}"/>
              </a:ext>
            </a:extLst>
          </p:cNvPr>
          <p:cNvSpPr txBox="1">
            <a:spLocks/>
          </p:cNvSpPr>
          <p:nvPr/>
        </p:nvSpPr>
        <p:spPr bwMode="auto">
          <a:xfrm>
            <a:off x="8904312" y="3659754"/>
            <a:ext cx="2219883" cy="262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</a:rPr>
              <a:t>FILMY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prezentacja przygotowywania makaronu przez chińskiego kucharza metodą rozciągania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</a:rPr>
              <a:t>AUDYCJE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Blip>
                <a:blip r:embed="rId3"/>
              </a:buBlip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sprawozdanie </a:t>
            </a:r>
            <a:b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ogólnopolskiego konkursu w 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Blip>
                <a:blip r:embed="rId3"/>
              </a:buBlip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B07D53-1E63-404A-969D-4F11E3C38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445910"/>
            <a:ext cx="1656139" cy="1656139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ED7EC4D8-2A20-45EB-960B-13722B77EE33}"/>
              </a:ext>
            </a:extLst>
          </p:cNvPr>
          <p:cNvSpPr/>
          <p:nvPr/>
        </p:nvSpPr>
        <p:spPr>
          <a:xfrm>
            <a:off x="913310" y="4132237"/>
            <a:ext cx="1726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POMOCE</a:t>
            </a:r>
          </a:p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DYDAKTYCZNE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83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03D49D2-8374-4310-8780-7BFAC7865755}"/>
              </a:ext>
            </a:extLst>
          </p:cNvPr>
          <p:cNvSpPr/>
          <p:nvPr/>
        </p:nvSpPr>
        <p:spPr>
          <a:xfrm>
            <a:off x="986683" y="4132237"/>
            <a:ext cx="15941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TECHNICZNE</a:t>
            </a:r>
          </a:p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</a:t>
            </a:r>
          </a:p>
          <a:p>
            <a:pPr algn="ctr"/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KSZTAŁCENIA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Prostokąt: jeden ścięty róg 17">
            <a:extLst>
              <a:ext uri="{FF2B5EF4-FFF2-40B4-BE49-F238E27FC236}">
                <a16:creationId xmlns:a16="http://schemas.microsoft.com/office/drawing/2014/main" id="{B8755E1E-AB8A-41E6-A676-D4BEBF0DDDEC}"/>
              </a:ext>
            </a:extLst>
          </p:cNvPr>
          <p:cNvSpPr/>
          <p:nvPr/>
        </p:nvSpPr>
        <p:spPr>
          <a:xfrm>
            <a:off x="8760296" y="2622937"/>
            <a:ext cx="2440221" cy="3815964"/>
          </a:xfrm>
          <a:prstGeom prst="snip1Rect">
            <a:avLst/>
          </a:prstGeom>
          <a:solidFill>
            <a:srgbClr val="F33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: jeden ścięty róg 18">
            <a:extLst>
              <a:ext uri="{FF2B5EF4-FFF2-40B4-BE49-F238E27FC236}">
                <a16:creationId xmlns:a16="http://schemas.microsoft.com/office/drawing/2014/main" id="{A3A745B6-5139-4BEB-B383-22066919B3C0}"/>
              </a:ext>
            </a:extLst>
          </p:cNvPr>
          <p:cNvSpPr/>
          <p:nvPr/>
        </p:nvSpPr>
        <p:spPr>
          <a:xfrm>
            <a:off x="6133380" y="2622936"/>
            <a:ext cx="2440222" cy="3830401"/>
          </a:xfrm>
          <a:prstGeom prst="snip1Rect">
            <a:avLst/>
          </a:prstGeom>
          <a:solidFill>
            <a:srgbClr val="FD6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293DC78-9A00-4FA3-B627-8D8B37DDBED6}"/>
              </a:ext>
            </a:extLst>
          </p:cNvPr>
          <p:cNvSpPr/>
          <p:nvPr/>
        </p:nvSpPr>
        <p:spPr>
          <a:xfrm>
            <a:off x="6133380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REJESTRUJĄCE</a:t>
            </a:r>
            <a:endParaRPr lang="pl-PL" dirty="0"/>
          </a:p>
        </p:txBody>
      </p:sp>
      <p:sp>
        <p:nvSpPr>
          <p:cNvPr id="21" name="Prostokąt: jeden ścięty róg 20">
            <a:extLst>
              <a:ext uri="{FF2B5EF4-FFF2-40B4-BE49-F238E27FC236}">
                <a16:creationId xmlns:a16="http://schemas.microsoft.com/office/drawing/2014/main" id="{D3FF3489-60AB-4EBF-8F7F-481C79E56996}"/>
              </a:ext>
            </a:extLst>
          </p:cNvPr>
          <p:cNvSpPr/>
          <p:nvPr/>
        </p:nvSpPr>
        <p:spPr>
          <a:xfrm>
            <a:off x="3503712" y="2622936"/>
            <a:ext cx="2440222" cy="3830401"/>
          </a:xfrm>
          <a:prstGeom prst="snip1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12282C0-027C-464F-9A0D-73AD8FC6D19A}"/>
              </a:ext>
            </a:extLst>
          </p:cNvPr>
          <p:cNvSpPr/>
          <p:nvPr/>
        </p:nvSpPr>
        <p:spPr>
          <a:xfrm>
            <a:off x="3502727" y="3064196"/>
            <a:ext cx="2440222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KOMPUTER</a:t>
            </a:r>
            <a:endParaRPr lang="pl-PL" dirty="0"/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767EE01C-3266-41BE-8E4C-792C85313FA8}"/>
              </a:ext>
            </a:extLst>
          </p:cNvPr>
          <p:cNvSpPr txBox="1">
            <a:spLocks/>
          </p:cNvSpPr>
          <p:nvPr/>
        </p:nvSpPr>
        <p:spPr bwMode="auto">
          <a:xfrm>
            <a:off x="6219231" y="3789040"/>
            <a:ext cx="2469057" cy="186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APARATY FOTOGRAFICZNE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KAMERY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MAGNETOFONY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DYKTAFONY</a:t>
            </a:r>
          </a:p>
        </p:txBody>
      </p:sp>
      <p:sp>
        <p:nvSpPr>
          <p:cNvPr id="24" name="Podtytuł 2">
            <a:extLst>
              <a:ext uri="{FF2B5EF4-FFF2-40B4-BE49-F238E27FC236}">
                <a16:creationId xmlns:a16="http://schemas.microsoft.com/office/drawing/2014/main" id="{41F3E6A1-1795-4A2B-A8F7-CC49B23DA9B9}"/>
              </a:ext>
            </a:extLst>
          </p:cNvPr>
          <p:cNvSpPr txBox="1">
            <a:spLocks/>
          </p:cNvSpPr>
          <p:nvPr/>
        </p:nvSpPr>
        <p:spPr bwMode="auto">
          <a:xfrm>
            <a:off x="8838333" y="3789040"/>
            <a:ext cx="2063873" cy="123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MULTIMEDIALNE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CD</a:t>
            </a:r>
          </a:p>
          <a:p>
            <a:pPr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DVD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17E15FE4-F73C-43CF-98DE-5AABBBF2D1B6}"/>
              </a:ext>
            </a:extLst>
          </p:cNvPr>
          <p:cNvSpPr/>
          <p:nvPr/>
        </p:nvSpPr>
        <p:spPr>
          <a:xfrm>
            <a:off x="3610061" y="3789040"/>
            <a:ext cx="2053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INTERNET</a:t>
            </a:r>
          </a:p>
          <a:p>
            <a:pPr marL="285750" indent="-285750">
              <a:buBlip>
                <a:blip r:embed="rId2"/>
              </a:buBlip>
            </a:pPr>
            <a:r>
              <a:rPr lang="pl-PL" sz="1600" b="1" dirty="0">
                <a:solidFill>
                  <a:schemeClr val="bg1"/>
                </a:solidFill>
              </a:rPr>
              <a:t>PREZENTACJE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MULTIMEDIALNE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A9CE2AB7-9D36-47D1-B40A-554704BDD420}"/>
              </a:ext>
            </a:extLst>
          </p:cNvPr>
          <p:cNvSpPr/>
          <p:nvPr/>
        </p:nvSpPr>
        <p:spPr>
          <a:xfrm>
            <a:off x="8760296" y="3064196"/>
            <a:ext cx="2440221" cy="472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ODTWARZACZE</a:t>
            </a:r>
            <a:endParaRPr lang="pl-PL" sz="1600" dirty="0"/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3EC169AE-D50D-4392-B49A-BA8876381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622936"/>
            <a:ext cx="1386677" cy="13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8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3357DC9-7CE2-4866-805E-14C15C93A461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3" y="1916832"/>
            <a:ext cx="144015" cy="4104456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48E1D19F-FBD9-4E99-81C7-7176AF41DF46}"/>
              </a:ext>
            </a:extLst>
          </p:cNvPr>
          <p:cNvSpPr/>
          <p:nvPr/>
        </p:nvSpPr>
        <p:spPr>
          <a:xfrm>
            <a:off x="4655839" y="1916832"/>
            <a:ext cx="6840761" cy="4179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C000"/>
                </a:solidFill>
              </a:rPr>
              <a:t>POŻĄDANE CECHY ŚRODKÓW DYDAKTYCZNYCH </a:t>
            </a:r>
          </a:p>
          <a:p>
            <a:endParaRPr lang="pl-PL" sz="1600" b="1" dirty="0"/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przemawiające obrazem powinny być czytelne, wyraźne, uwydatniające potrzebne szczegóły.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Eksponaty i modele przestrzenne bliskie rzeczywistości.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Materiały drukowane winny obejmować wyłącznie treści związane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tematem szkolenia.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Nagrania dźwiękowe dobrej jakości, bez szumów, słyszalne wyraźnie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dużym pomieszczeniu.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Filmy i audycje o wyraźnym obrazie i dźwięku, trwające od kilku do maksymalnie kilkunastu minut.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Prezentacje multimedialne wyraźne, dobrze widoczne, bez nadmiaru tekstu.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techniczne sprawne, dostosowane do warunków szkolenia.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3881E5C0-4B95-4AE7-A2B7-DB6FB73D4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525" y="2780928"/>
            <a:ext cx="2167519" cy="21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5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DYDAKTYCZNE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/>
          </a:p>
        </p:txBody>
      </p:sp>
      <p:sp>
        <p:nvSpPr>
          <p:cNvPr id="16" name="Dymek mowy: prostokąt 15">
            <a:extLst>
              <a:ext uri="{FF2B5EF4-FFF2-40B4-BE49-F238E27FC236}">
                <a16:creationId xmlns:a16="http://schemas.microsoft.com/office/drawing/2014/main" id="{72D5588E-B29F-49F5-98C0-D2750FD0DB41}"/>
              </a:ext>
            </a:extLst>
          </p:cNvPr>
          <p:cNvSpPr/>
          <p:nvPr/>
        </p:nvSpPr>
        <p:spPr>
          <a:xfrm>
            <a:off x="5143060" y="1563981"/>
            <a:ext cx="2410881" cy="910712"/>
          </a:xfrm>
          <a:prstGeom prst="wedgeRectCallout">
            <a:avLst>
              <a:gd name="adj1" fmla="val -20719"/>
              <a:gd name="adj2" fmla="val 75079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PEDAGOGICZNE </a:t>
            </a:r>
            <a:br>
              <a:rPr lang="pl-PL" sz="2200" b="1"/>
            </a:br>
            <a:r>
              <a:rPr lang="pl-PL" sz="2200" b="1"/>
              <a:t>ŚRODKI PRACY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1B430D3-091F-479C-AEF3-C5351128D73B}"/>
              </a:ext>
            </a:extLst>
          </p:cNvPr>
          <p:cNvSpPr/>
          <p:nvPr/>
        </p:nvSpPr>
        <p:spPr>
          <a:xfrm>
            <a:off x="2476909" y="2803154"/>
            <a:ext cx="1770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b="1">
                <a:solidFill>
                  <a:schemeClr val="bg1"/>
                </a:solidFill>
              </a:rPr>
              <a:t>WIDZISZ</a:t>
            </a:r>
            <a:endParaRPr lang="pl-PL" sz="1300" b="1" dirty="0">
              <a:solidFill>
                <a:schemeClr val="bg1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D4528384-629F-46B7-BC18-12713C10EEF1}"/>
              </a:ext>
            </a:extLst>
          </p:cNvPr>
          <p:cNvSpPr/>
          <p:nvPr/>
        </p:nvSpPr>
        <p:spPr>
          <a:xfrm>
            <a:off x="0" y="3142299"/>
            <a:ext cx="5143060" cy="8771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>
                <a:solidFill>
                  <a:schemeClr val="bg1"/>
                </a:solidFill>
              </a:rPr>
              <a:t>MASZYNY i URZĄDZENIA </a:t>
            </a:r>
          </a:p>
          <a:p>
            <a:pPr algn="ctr"/>
            <a:r>
              <a:rPr lang="pl-PL" sz="1200" b="1">
                <a:solidFill>
                  <a:schemeClr val="bg1"/>
                </a:solidFill>
              </a:rPr>
              <a:t>np. piec konwekcyjny, grill elektryczny, maszyna uniwersalna, </a:t>
            </a:r>
            <a:br>
              <a:rPr lang="pl-PL" sz="1200" b="1">
                <a:solidFill>
                  <a:schemeClr val="bg1"/>
                </a:solidFill>
              </a:rPr>
            </a:br>
            <a:r>
              <a:rPr lang="pl-PL" sz="1200" b="1">
                <a:solidFill>
                  <a:schemeClr val="bg1"/>
                </a:solidFill>
              </a:rPr>
              <a:t>naświetlacz do jaj, zamrażarka szokowa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674A71A-7A61-4928-BE47-9D2B4C0440CD}"/>
              </a:ext>
            </a:extLst>
          </p:cNvPr>
          <p:cNvSpPr/>
          <p:nvPr/>
        </p:nvSpPr>
        <p:spPr>
          <a:xfrm>
            <a:off x="7178003" y="3862299"/>
            <a:ext cx="4284917" cy="900000"/>
          </a:xfrm>
          <a:prstGeom prst="rect">
            <a:avLst/>
          </a:prstGeom>
          <a:solidFill>
            <a:srgbClr val="FFAC06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>
                <a:solidFill>
                  <a:schemeClr val="bg1"/>
                </a:solidFill>
              </a:rPr>
              <a:t>NARZĘDZIA</a:t>
            </a:r>
          </a:p>
          <a:p>
            <a:pPr algn="ctr"/>
            <a:r>
              <a:rPr lang="pl-PL" sz="1200" b="1">
                <a:solidFill>
                  <a:schemeClr val="bg1"/>
                </a:solidFill>
              </a:rPr>
              <a:t>np. noże do trybowania mięsa, nożyce do drobiu,</a:t>
            </a:r>
            <a:br>
              <a:rPr lang="pl-PL" sz="1200" b="1">
                <a:solidFill>
                  <a:schemeClr val="bg1"/>
                </a:solidFill>
              </a:rPr>
            </a:br>
            <a:r>
              <a:rPr lang="pl-PL" sz="1200" b="1">
                <a:solidFill>
                  <a:schemeClr val="bg1"/>
                </a:solidFill>
              </a:rPr>
              <a:t>noże carvingowe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3452BBC-3C59-47E1-A136-7FD32FA01BCA}"/>
              </a:ext>
            </a:extLst>
          </p:cNvPr>
          <p:cNvSpPr/>
          <p:nvPr/>
        </p:nvSpPr>
        <p:spPr>
          <a:xfrm>
            <a:off x="7553941" y="3142299"/>
            <a:ext cx="4638059" cy="720000"/>
          </a:xfrm>
          <a:prstGeom prst="rect">
            <a:avLst/>
          </a:prstGeom>
          <a:solidFill>
            <a:srgbClr val="FD6D0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>
                <a:solidFill>
                  <a:schemeClr val="bg1"/>
                </a:solidFill>
              </a:rPr>
              <a:t>PRZEDMIOTY PRACY/SUROWCE </a:t>
            </a:r>
          </a:p>
          <a:p>
            <a:pPr algn="ctr"/>
            <a:r>
              <a:rPr lang="pl-PL" sz="1200" b="1">
                <a:solidFill>
                  <a:schemeClr val="bg1"/>
                </a:solidFill>
              </a:rPr>
              <a:t>np. mięso, mąka, przyprawy, naczynia kuchenne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BC737E0-2818-4C6D-8B55-132E3524A580}"/>
              </a:ext>
            </a:extLst>
          </p:cNvPr>
          <p:cNvSpPr/>
          <p:nvPr/>
        </p:nvSpPr>
        <p:spPr>
          <a:xfrm>
            <a:off x="585429" y="4019462"/>
            <a:ext cx="4284917" cy="692497"/>
          </a:xfrm>
          <a:prstGeom prst="rect">
            <a:avLst/>
          </a:prstGeom>
          <a:solidFill>
            <a:srgbClr val="FD7E0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>
                <a:solidFill>
                  <a:schemeClr val="bg1"/>
                </a:solidFill>
              </a:rPr>
              <a:t>PRZYRZĄDY</a:t>
            </a:r>
          </a:p>
          <a:p>
            <a:pPr algn="ctr"/>
            <a:r>
              <a:rPr lang="pl-PL" sz="1200" b="1">
                <a:solidFill>
                  <a:schemeClr val="bg1"/>
                </a:solidFill>
              </a:rPr>
              <a:t>np. otwieracze do puszek, dźwignia do otwierania ostryg, waga</a:t>
            </a:r>
          </a:p>
        </p:txBody>
      </p:sp>
      <p:pic>
        <p:nvPicPr>
          <p:cNvPr id="22" name="Grafika 21">
            <a:extLst>
              <a:ext uri="{FF2B5EF4-FFF2-40B4-BE49-F238E27FC236}">
                <a16:creationId xmlns:a16="http://schemas.microsoft.com/office/drawing/2014/main" id="{41E88E6E-BFF9-4796-85B0-95456974D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0288" y="3122150"/>
            <a:ext cx="1671424" cy="16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6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WZAJEMNE WSPIERANIE SIĘ METOD I ŚRODKÓW DYDAKTYCZNYCH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DE80CA8-39B6-43F6-B60C-D6BDE908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58650" y="1773871"/>
            <a:ext cx="234498" cy="395938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23616E5-58C3-468B-A6E5-61220275C913}"/>
              </a:ext>
            </a:extLst>
          </p:cNvPr>
          <p:cNvSpPr/>
          <p:nvPr/>
        </p:nvSpPr>
        <p:spPr>
          <a:xfrm>
            <a:off x="6314271" y="2780928"/>
            <a:ext cx="5616625" cy="198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l-PL" b="1" dirty="0">
                <a:solidFill>
                  <a:srgbClr val="FD6D01"/>
                </a:solidFill>
              </a:rPr>
              <a:t>POZWALA NA PEŁNE I RZETELNE PRZEKAZANIE UCZESTNIKOM NIEZBĘDNEJ WIEDZY I UMIEJĘTNOŚCI.</a:t>
            </a:r>
          </a:p>
          <a:p>
            <a:pPr>
              <a:lnSpc>
                <a:spcPts val="3000"/>
              </a:lnSpc>
            </a:pPr>
            <a:endParaRPr lang="pl-PL" b="1" dirty="0">
              <a:solidFill>
                <a:srgbClr val="FD6D01"/>
              </a:solidFill>
            </a:endParaRPr>
          </a:p>
          <a:p>
            <a:pPr>
              <a:lnSpc>
                <a:spcPts val="3000"/>
              </a:lnSpc>
            </a:pPr>
            <a:r>
              <a:rPr lang="pl-PL" b="1" dirty="0">
                <a:solidFill>
                  <a:srgbClr val="FD6D01"/>
                </a:solidFill>
              </a:rPr>
              <a:t>UAKTYWNIA ZMYSŁY, UŁATWIA ZAPAMIĘTYWANIE  </a:t>
            </a:r>
            <a:br>
              <a:rPr lang="pl-PL" b="1" dirty="0">
                <a:solidFill>
                  <a:srgbClr val="FD6D01"/>
                </a:solidFill>
              </a:rPr>
            </a:br>
            <a:r>
              <a:rPr lang="pl-PL" b="1" dirty="0">
                <a:solidFill>
                  <a:srgbClr val="FD6D01"/>
                </a:solidFill>
              </a:rPr>
              <a:t>ORAZ UZYSKANIE POŻĄDANYCH REZULTATÓW.</a:t>
            </a:r>
          </a:p>
        </p:txBody>
      </p:sp>
      <p:pic>
        <p:nvPicPr>
          <p:cNvPr id="9" name="Picture 6" descr="Kantalupa Carving, RzeÅºbienia OwocÃ³w, Dekoracja">
            <a:extLst>
              <a:ext uri="{FF2B5EF4-FFF2-40B4-BE49-F238E27FC236}">
                <a16:creationId xmlns:a16="http://schemas.microsoft.com/office/drawing/2014/main" id="{900114BE-ED7C-49B0-898A-C16440873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t="-128" r="9288" b="128"/>
          <a:stretch/>
        </p:blipFill>
        <p:spPr bwMode="auto">
          <a:xfrm>
            <a:off x="0" y="1768790"/>
            <a:ext cx="5972246" cy="3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2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ynia, Webshow Rodzi, Sztuka, Halloween, Trick Or Treat">
            <a:extLst>
              <a:ext uri="{FF2B5EF4-FFF2-40B4-BE49-F238E27FC236}">
                <a16:creationId xmlns:a16="http://schemas.microsoft.com/office/drawing/2014/main" id="{53386B0D-AE9C-4F01-BFA4-71DCB6687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r="24597"/>
          <a:stretch/>
        </p:blipFill>
        <p:spPr bwMode="auto">
          <a:xfrm>
            <a:off x="-23371" y="1435852"/>
            <a:ext cx="6179371" cy="54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 I ŚRODKÓW DYDAKTYCZNYCH – PRZYKŁADY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/>
          </a:p>
        </p:txBody>
      </p:sp>
      <p:sp>
        <p:nvSpPr>
          <p:cNvPr id="9" name="Symbol zastępczy numeru slajdu 2">
            <a:extLst>
              <a:ext uri="{FF2B5EF4-FFF2-40B4-BE49-F238E27FC236}">
                <a16:creationId xmlns:a16="http://schemas.microsoft.com/office/drawing/2014/main" id="{666C2686-2FF9-46A7-B551-62C194D94CAB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4ACA0120-3653-4173-A25C-BF030B6B72D9}"/>
              </a:ext>
            </a:extLst>
          </p:cNvPr>
          <p:cNvSpPr txBox="1">
            <a:spLocks/>
          </p:cNvSpPr>
          <p:nvPr/>
        </p:nvSpPr>
        <p:spPr bwMode="auto">
          <a:xfrm>
            <a:off x="6312024" y="2833158"/>
            <a:ext cx="5784592" cy="35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Możesz zacząć od krótkiego </a:t>
            </a:r>
            <a:r>
              <a:rPr lang="pl-PL" altLang="pl-PL" sz="1400" b="1" dirty="0">
                <a:solidFill>
                  <a:srgbClr val="FBBE03"/>
                </a:solidFill>
              </a:rPr>
              <a:t>opowiadania </a:t>
            </a: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tym, </a:t>
            </a:r>
            <a:b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sztuka </a:t>
            </a:r>
            <a:r>
              <a:rPr lang="pl-PL" alt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czego wymaga.  </a:t>
            </a:r>
            <a:b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przedstawienia </a:t>
            </a:r>
            <a:r>
              <a:rPr lang="pl-PL" sz="1400" b="1" dirty="0">
                <a:solidFill>
                  <a:srgbClr val="FBBE03"/>
                </a:solidFill>
              </a:rPr>
              <a:t>historii i pochodzenia </a:t>
            </a:r>
            <a:r>
              <a:rPr lang="pl-PL" sz="1400" b="1" dirty="0" err="1">
                <a:solidFill>
                  <a:srgbClr val="FBBE03"/>
                </a:solidFill>
              </a:rPr>
              <a:t>carvingu</a:t>
            </a:r>
            <a:r>
              <a:rPr lang="pl-PL" sz="1400" b="1" dirty="0">
                <a:solidFill>
                  <a:srgbClr val="FBBE03"/>
                </a:solidFill>
              </a:rPr>
              <a:t>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astosuj </a:t>
            </a:r>
            <a:r>
              <a:rPr lang="pl-PL" altLang="pl-PL" sz="1400" b="1" dirty="0">
                <a:solidFill>
                  <a:srgbClr val="FBBE03"/>
                </a:solidFill>
              </a:rPr>
              <a:t>wykład informacyjny </a:t>
            </a: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przeplatany </a:t>
            </a:r>
            <a:r>
              <a:rPr lang="pl-PL" altLang="pl-PL" sz="1400" b="1" dirty="0">
                <a:solidFill>
                  <a:srgbClr val="FBBE03"/>
                </a:solidFill>
              </a:rPr>
              <a:t>anegdotami </a:t>
            </a:r>
            <a:br>
              <a:rPr lang="pl-PL" altLang="pl-PL" sz="1400" b="1" dirty="0">
                <a:solidFill>
                  <a:srgbClr val="FBBE03"/>
                </a:solidFill>
              </a:rPr>
            </a:br>
            <a:r>
              <a:rPr lang="pl-PL" altLang="pl-PL" sz="1400" b="1" dirty="0">
                <a:solidFill>
                  <a:srgbClr val="FBBE03"/>
                </a:solidFill>
              </a:rPr>
              <a:t>i ciekawostkami.</a:t>
            </a:r>
          </a:p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zilustrowania wykładu możesz użyć: </a:t>
            </a:r>
            <a:r>
              <a:rPr lang="pl-PL" altLang="pl-PL" sz="1400" b="1" dirty="0">
                <a:solidFill>
                  <a:srgbClr val="FBBE03"/>
                </a:solidFill>
              </a:rPr>
              <a:t>fotografii, filmu</a:t>
            </a:r>
            <a:r>
              <a:rPr lang="pl-PL" altLang="pl-PL" sz="1400" dirty="0">
                <a:solidFill>
                  <a:srgbClr val="FBBE03"/>
                </a:solidFill>
              </a:rPr>
              <a:t> </a:t>
            </a:r>
            <a:br>
              <a:rPr lang="pl-PL" altLang="pl-PL" sz="1400" dirty="0">
                <a:solidFill>
                  <a:srgbClr val="FBBE03"/>
                </a:solidFill>
              </a:rPr>
            </a:br>
            <a:r>
              <a:rPr lang="pl-PL" altLang="pl-PL" sz="1400" dirty="0">
                <a:solidFill>
                  <a:srgbClr val="FBBE03"/>
                </a:solidFill>
              </a:rPr>
              <a:t>lub </a:t>
            </a:r>
            <a:r>
              <a:rPr lang="pl-PL" altLang="pl-PL" sz="1400" b="1" dirty="0">
                <a:solidFill>
                  <a:srgbClr val="FBBE03"/>
                </a:solidFill>
              </a:rPr>
              <a:t>slajdów z prezentacji multimedialnej</a:t>
            </a:r>
            <a:r>
              <a:rPr lang="pl-PL" altLang="pl-PL" sz="1400" dirty="0">
                <a:solidFill>
                  <a:srgbClr val="FBBE03"/>
                </a:solidFill>
              </a:rPr>
              <a:t>.</a:t>
            </a:r>
            <a:endParaRPr lang="pl-PL" altLang="pl-PL" sz="1400" b="1" dirty="0">
              <a:solidFill>
                <a:srgbClr val="FBBE03"/>
              </a:solidFill>
            </a:endParaRPr>
          </a:p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Jeśli chcesz rozluźnić nieco atmosferę, opowiedz </a:t>
            </a:r>
            <a:r>
              <a:rPr lang="pl-PL" altLang="pl-PL" sz="1400" b="1" dirty="0">
                <a:solidFill>
                  <a:srgbClr val="FBBE03"/>
                </a:solidFill>
              </a:rPr>
              <a:t>o własnych doświadczeniach </a:t>
            </a:r>
            <a:r>
              <a:rPr lang="pl-PL" alt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związanych z tematem.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DAAF80C-1747-4588-BE31-75EB7660BA2D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32E53FD2-7073-48B5-905A-64F6CD5E34E4}"/>
              </a:ext>
            </a:extLst>
          </p:cNvPr>
          <p:cNvSpPr/>
          <p:nvPr/>
        </p:nvSpPr>
        <p:spPr>
          <a:xfrm rot="10800000">
            <a:off x="5918276" y="2580556"/>
            <a:ext cx="237723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3" name="Tytuł 4">
            <a:extLst>
              <a:ext uri="{FF2B5EF4-FFF2-40B4-BE49-F238E27FC236}">
                <a16:creationId xmlns:a16="http://schemas.microsoft.com/office/drawing/2014/main" id="{41626CD4-6BE5-4BFC-929B-177A08CF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1800" b="1" dirty="0">
                <a:solidFill>
                  <a:schemeClr val="bg1"/>
                </a:solidFill>
              </a:rPr>
              <a:t>ZASTOSOWANIE METOD </a:t>
            </a:r>
            <a:r>
              <a:rPr lang="pl-PL" sz="1800" b="1" dirty="0">
                <a:solidFill>
                  <a:srgbClr val="F3BA03"/>
                </a:solidFill>
              </a:rPr>
              <a:t>PODAJĄCYCH</a:t>
            </a:r>
            <a:r>
              <a:rPr lang="pl-PL" sz="1800" b="1" dirty="0">
                <a:solidFill>
                  <a:schemeClr val="bg1"/>
                </a:solidFill>
              </a:rPr>
              <a:t> W SZKOLENIU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„</a:t>
            </a:r>
            <a:r>
              <a:rPr lang="pl-PL" sz="1800" b="1" dirty="0" err="1">
                <a:solidFill>
                  <a:schemeClr val="bg1"/>
                </a:solidFill>
              </a:rPr>
              <a:t>CARVING</a:t>
            </a:r>
            <a:r>
              <a:rPr lang="pl-PL" sz="1800" b="1" dirty="0">
                <a:solidFill>
                  <a:schemeClr val="bg1"/>
                </a:solidFill>
              </a:rPr>
              <a:t> I STOPNIA”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FA5C897-61B0-4779-A342-23F7C1A0FC7E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BBE03"/>
                </a:solidFill>
              </a:rPr>
              <a:t>METODY PODAJĄCE</a:t>
            </a:r>
            <a:endParaRPr lang="pl-PL" dirty="0">
              <a:solidFill>
                <a:srgbClr val="FBB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17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10A7A50C-4445-4A0E-AE36-BE5A426D5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/>
          <a:stretch/>
        </p:blipFill>
        <p:spPr>
          <a:xfrm>
            <a:off x="0" y="1441939"/>
            <a:ext cx="6168008" cy="541606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 I ŚRODKÓW DYDAKTYCZNYCH – PRZYKŁADY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D076EA67-1AFB-4FF0-8F95-009A1431CA24}"/>
              </a:ext>
            </a:extLst>
          </p:cNvPr>
          <p:cNvSpPr txBox="1">
            <a:spLocks/>
          </p:cNvSpPr>
          <p:nvPr/>
        </p:nvSpPr>
        <p:spPr bwMode="auto">
          <a:xfrm>
            <a:off x="6312024" y="2833158"/>
            <a:ext cx="5784592" cy="338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Przedstaw </a:t>
            </a:r>
            <a:r>
              <a:rPr lang="pl-PL" altLang="pl-PL" sz="1600" b="1" dirty="0">
                <a:solidFill>
                  <a:srgbClr val="FE7E01"/>
                </a:solidFill>
              </a:rPr>
              <a:t>opis sytuacji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gdy Ty lub Twój kolega startował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raz pierwszy w konkursie „Sztuka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lub podobnej imprezie i coś się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niespodziewanie wydarzyło.</a:t>
            </a:r>
          </a:p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Sprowokuj </a:t>
            </a:r>
            <a:r>
              <a:rPr lang="pl-PL" altLang="pl-PL" sz="1600" b="1" dirty="0">
                <a:solidFill>
                  <a:srgbClr val="FE7E01"/>
                </a:solidFill>
              </a:rPr>
              <a:t>dyskusję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temat jakby zachowali się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uczestnicy w podobnej sytuacji.</a:t>
            </a:r>
          </a:p>
          <a:p>
            <a:pPr>
              <a:spcAft>
                <a:spcPts val="1200"/>
              </a:spcAft>
              <a:buClr>
                <a:srgbClr val="660066"/>
              </a:buClr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Możesz na </a:t>
            </a:r>
            <a:r>
              <a:rPr lang="pl-PL" altLang="pl-PL" sz="1600" b="1" dirty="0">
                <a:solidFill>
                  <a:srgbClr val="FE7E01"/>
                </a:solidFill>
              </a:rPr>
              <a:t>filmie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odtworzonym z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altLang="pl-PL" sz="1600" b="1" dirty="0">
                <a:solidFill>
                  <a:srgbClr val="FE7E01"/>
                </a:solidFill>
              </a:rPr>
              <a:t>Internetu </a:t>
            </a:r>
            <a:b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 pomocą </a:t>
            </a:r>
            <a:r>
              <a:rPr lang="pl-PL" altLang="pl-PL" sz="1600" b="1" dirty="0">
                <a:solidFill>
                  <a:srgbClr val="FE7E01"/>
                </a:solidFill>
              </a:rPr>
              <a:t>komputera</a:t>
            </a:r>
            <a:r>
              <a:rPr lang="pl-PL" altLang="pl-PL" sz="1600" dirty="0">
                <a:solidFill>
                  <a:srgbClr val="FE7E01"/>
                </a:solidFill>
              </a:rPr>
              <a:t> albo </a:t>
            </a:r>
            <a:r>
              <a:rPr lang="pl-PL" altLang="pl-PL" sz="1600" b="1" dirty="0">
                <a:solidFill>
                  <a:srgbClr val="FE7E01"/>
                </a:solidFill>
              </a:rPr>
              <a:t>odtwarzacza 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pokazać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 podobnej imprezy.</a:t>
            </a:r>
            <a:endParaRPr lang="pl-PL" alt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3ACC3B5-E7AC-403E-BA09-77782278A1DB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3C344934-B55A-425F-BFA1-C15633CB49D8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3" name="Tytuł 4">
            <a:extLst>
              <a:ext uri="{FF2B5EF4-FFF2-40B4-BE49-F238E27FC236}">
                <a16:creationId xmlns:a16="http://schemas.microsoft.com/office/drawing/2014/main" id="{C28E680F-757E-40AF-AB58-3810CD7A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1800" b="1" dirty="0">
                <a:solidFill>
                  <a:schemeClr val="bg1"/>
                </a:solidFill>
              </a:rPr>
              <a:t>ZASTOSOWANIE METOD </a:t>
            </a:r>
            <a:r>
              <a:rPr lang="pl-PL" sz="1800" b="1" dirty="0">
                <a:solidFill>
                  <a:srgbClr val="FE7E01"/>
                </a:solidFill>
              </a:rPr>
              <a:t>PROBLEMOWYCH</a:t>
            </a:r>
            <a:r>
              <a:rPr lang="pl-PL" sz="1800" b="1" dirty="0">
                <a:solidFill>
                  <a:schemeClr val="bg1"/>
                </a:solidFill>
              </a:rPr>
              <a:t> W SZKOLENIU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„</a:t>
            </a:r>
            <a:r>
              <a:rPr lang="pl-PL" sz="1800" b="1" dirty="0" err="1">
                <a:solidFill>
                  <a:schemeClr val="bg1"/>
                </a:solidFill>
              </a:rPr>
              <a:t>CARVING</a:t>
            </a:r>
            <a:r>
              <a:rPr lang="pl-PL" sz="1800" b="1" dirty="0">
                <a:solidFill>
                  <a:schemeClr val="bg1"/>
                </a:solidFill>
              </a:rPr>
              <a:t> I STOPNIA”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F58F1D6-649C-4BF9-9984-A94BD130FE5C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D6D01"/>
                </a:solidFill>
              </a:rPr>
              <a:t>METODY PROBLEMOWE</a:t>
            </a:r>
            <a:endParaRPr lang="pl-PL" dirty="0">
              <a:solidFill>
                <a:srgbClr val="FD6D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8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10F521AA-B47F-480C-9EF1-42A10C1B6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 I ŚRODKÓW DYDAKTYCZNYCH – PRZYKŁADY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EE010FF3-9504-4C05-9142-B1E335CF18E1}"/>
              </a:ext>
            </a:extLst>
          </p:cNvPr>
          <p:cNvSpPr txBox="1">
            <a:spLocks/>
          </p:cNvSpPr>
          <p:nvPr/>
        </p:nvSpPr>
        <p:spPr bwMode="auto">
          <a:xfrm>
            <a:off x="6312024" y="2833158"/>
            <a:ext cx="5784592" cy="36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pl-PL" altLang="pl-PL" sz="1600" dirty="0">
                <a:solidFill>
                  <a:prstClr val="black"/>
                </a:solidFill>
              </a:rPr>
              <a:t>Przygotuj stanowisko do wykonywania rzeźb z warzyw</a:t>
            </a:r>
            <a:br>
              <a:rPr lang="pl-PL" altLang="pl-PL" sz="1600" dirty="0">
                <a:solidFill>
                  <a:prstClr val="black"/>
                </a:solidFill>
              </a:rPr>
            </a:br>
            <a:r>
              <a:rPr lang="pl-PL" altLang="pl-PL" sz="1600" dirty="0">
                <a:solidFill>
                  <a:prstClr val="black"/>
                </a:solidFill>
              </a:rPr>
              <a:t> i owoców. Pokaż produkty, które najlepiej </a:t>
            </a:r>
            <a:br>
              <a:rPr lang="pl-PL" altLang="pl-PL" sz="1600" dirty="0">
                <a:solidFill>
                  <a:prstClr val="black"/>
                </a:solidFill>
              </a:rPr>
            </a:br>
            <a:r>
              <a:rPr lang="pl-PL" altLang="pl-PL" sz="1600" dirty="0">
                <a:solidFill>
                  <a:prstClr val="black"/>
                </a:solidFill>
              </a:rPr>
              <a:t>się do tego nadają.</a:t>
            </a:r>
          </a:p>
          <a:p>
            <a:pPr>
              <a:spcAft>
                <a:spcPts val="1200"/>
              </a:spcAft>
            </a:pPr>
            <a:r>
              <a:rPr lang="pl-PL" altLang="pl-PL" sz="1600" dirty="0">
                <a:solidFill>
                  <a:prstClr val="black"/>
                </a:solidFill>
              </a:rPr>
              <a:t>Z zastosowaniem </a:t>
            </a:r>
            <a:r>
              <a:rPr lang="pl-PL" altLang="pl-PL" sz="1600" b="1" dirty="0">
                <a:solidFill>
                  <a:srgbClr val="F33D0B"/>
                </a:solidFill>
              </a:rPr>
              <a:t>pokazu z objaśnieniem </a:t>
            </a:r>
            <a:r>
              <a:rPr lang="pl-PL" altLang="pl-PL" sz="1600" dirty="0">
                <a:solidFill>
                  <a:prstClr val="black"/>
                </a:solidFill>
              </a:rPr>
              <a:t>zaprezentuj noże stosowane w </a:t>
            </a:r>
            <a:r>
              <a:rPr lang="pl-PL" altLang="pl-PL" sz="1600" dirty="0" err="1">
                <a:solidFill>
                  <a:prstClr val="black"/>
                </a:solidFill>
              </a:rPr>
              <a:t>carvingu</a:t>
            </a:r>
            <a:r>
              <a:rPr lang="pl-PL" altLang="pl-PL" sz="1600" dirty="0">
                <a:solidFill>
                  <a:prstClr val="black"/>
                </a:solidFill>
              </a:rPr>
              <a:t> i ich możliwości zastosowania.</a:t>
            </a:r>
          </a:p>
          <a:p>
            <a:pPr>
              <a:spcAft>
                <a:spcPts val="1200"/>
              </a:spcAft>
            </a:pPr>
            <a:r>
              <a:rPr lang="pl-PL" altLang="pl-PL" sz="1600" dirty="0">
                <a:solidFill>
                  <a:prstClr val="black"/>
                </a:solidFill>
              </a:rPr>
              <a:t>Następnie wykonaj </a:t>
            </a:r>
            <a:r>
              <a:rPr lang="pl-PL" altLang="pl-PL" sz="1600" b="1" dirty="0">
                <a:solidFill>
                  <a:srgbClr val="F33D0B"/>
                </a:solidFill>
              </a:rPr>
              <a:t>pokaz z instruktażem </a:t>
            </a:r>
            <a:r>
              <a:rPr lang="pl-PL" altLang="pl-PL" sz="1600" dirty="0">
                <a:solidFill>
                  <a:prstClr val="black"/>
                </a:solidFill>
              </a:rPr>
              <a:t>wykonywania przykładowej dekoracji, na przykład szyszki z marchewki.</a:t>
            </a:r>
          </a:p>
          <a:p>
            <a:pPr>
              <a:spcAft>
                <a:spcPts val="1200"/>
              </a:spcAft>
            </a:pPr>
            <a:r>
              <a:rPr lang="pl-PL" altLang="pl-PL" sz="1600" dirty="0">
                <a:solidFill>
                  <a:prstClr val="black"/>
                </a:solidFill>
              </a:rPr>
              <a:t>Do wykonania ćwiczenia potrzebne Ci będą jeszcze: miska </a:t>
            </a:r>
            <a:br>
              <a:rPr lang="pl-PL" altLang="pl-PL" sz="1600" dirty="0">
                <a:solidFill>
                  <a:prstClr val="black"/>
                </a:solidFill>
              </a:rPr>
            </a:br>
            <a:r>
              <a:rPr lang="pl-PL" altLang="pl-PL" sz="1600" dirty="0">
                <a:solidFill>
                  <a:prstClr val="black"/>
                </a:solidFill>
              </a:rPr>
              <a:t>z wodą, deski, naczynia.</a:t>
            </a:r>
            <a:r>
              <a:rPr lang="pl-PL" altLang="pl-PL" sz="1600" dirty="0"/>
              <a:t> Są to tzw. </a:t>
            </a:r>
            <a:r>
              <a:rPr lang="pl-PL" altLang="pl-PL" sz="1600" b="1" dirty="0">
                <a:solidFill>
                  <a:srgbClr val="F33D0B"/>
                </a:solidFill>
              </a:rPr>
              <a:t>przedmioty pracy.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1599D0C-C216-4EB3-98EB-E2E25D62A6F4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E6FA5586-1582-4281-8E54-B3CD772D2BF4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3" name="Tytuł 4">
            <a:extLst>
              <a:ext uri="{FF2B5EF4-FFF2-40B4-BE49-F238E27FC236}">
                <a16:creationId xmlns:a16="http://schemas.microsoft.com/office/drawing/2014/main" id="{2E9D3CF3-9761-4ADA-B316-E1675963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1800" b="1" dirty="0">
                <a:solidFill>
                  <a:schemeClr val="bg1"/>
                </a:solidFill>
              </a:rPr>
              <a:t>ZASTOSOWANIE METOD </a:t>
            </a:r>
            <a:r>
              <a:rPr lang="pl-PL" sz="1800" b="1" dirty="0">
                <a:solidFill>
                  <a:srgbClr val="F33D0B"/>
                </a:solidFill>
              </a:rPr>
              <a:t>PRAKTYCZNYCH</a:t>
            </a:r>
            <a:r>
              <a:rPr lang="pl-PL" sz="1800" b="1" dirty="0">
                <a:solidFill>
                  <a:schemeClr val="bg1"/>
                </a:solidFill>
              </a:rPr>
              <a:t> W SZKOLENIU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„</a:t>
            </a:r>
            <a:r>
              <a:rPr lang="pl-PL" sz="1800" b="1" dirty="0" err="1">
                <a:solidFill>
                  <a:schemeClr val="bg1"/>
                </a:solidFill>
              </a:rPr>
              <a:t>CARVING</a:t>
            </a:r>
            <a:r>
              <a:rPr lang="pl-PL" sz="1800" b="1" dirty="0">
                <a:solidFill>
                  <a:schemeClr val="bg1"/>
                </a:solidFill>
              </a:rPr>
              <a:t> I STOPNIA”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FBDFA03-E310-416B-B698-089867A0BBA0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METODY PRAKTYCZNE</a:t>
            </a:r>
            <a:endParaRPr lang="pl-PL" dirty="0">
              <a:solidFill>
                <a:srgbClr val="F33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7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4485038-1957-45DE-859A-8C121F8F0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65E6DB1D-428C-4A70-BE7D-DD4DD9E267FA}"/>
              </a:ext>
            </a:extLst>
          </p:cNvPr>
          <p:cNvSpPr/>
          <p:nvPr/>
        </p:nvSpPr>
        <p:spPr>
          <a:xfrm>
            <a:off x="6168009" y="1639254"/>
            <a:ext cx="6023992" cy="521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 I ŚRODKÓW DYDAKTYCZNYCH – PRZYKŁADY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0E8388DD-E970-4585-AC61-DA9461CD382F}"/>
              </a:ext>
            </a:extLst>
          </p:cNvPr>
          <p:cNvSpPr txBox="1">
            <a:spLocks/>
          </p:cNvSpPr>
          <p:nvPr/>
        </p:nvSpPr>
        <p:spPr bwMode="auto">
          <a:xfrm>
            <a:off x="6312024" y="2833158"/>
            <a:ext cx="5784592" cy="36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Uczestnicy powinni przystąpić do indywidualnych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b="1" dirty="0">
                <a:solidFill>
                  <a:srgbClr val="F33D0B"/>
                </a:solidFill>
              </a:rPr>
              <a:t>ćwiczeń przedmiotowych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czyli każdy z nich ma za zadanie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Wykonać szereg elementów </a:t>
            </a:r>
            <a:r>
              <a:rPr lang="pl-PL" altLang="pl-PL" sz="1600" b="1" dirty="0">
                <a:solidFill>
                  <a:srgbClr val="F33D0B"/>
                </a:solidFill>
              </a:rPr>
              <a:t>dekoracyjnych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 warzyw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owoców według Twoich instrukcji z możliwością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skorzystania z takich samych </a:t>
            </a:r>
            <a:r>
              <a:rPr lang="pl-PL" altLang="pl-PL" sz="1600" b="1" dirty="0">
                <a:solidFill>
                  <a:srgbClr val="F33D0B"/>
                </a:solidFill>
              </a:rPr>
              <a:t>pomocy dydaktycznych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jakich użyto  podczas pokazu.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trakcie ćwiczeń trener dzieli się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obserwacjami i uwagami. </a:t>
            </a:r>
          </a:p>
          <a:p>
            <a:pPr>
              <a:lnSpc>
                <a:spcPct val="114000"/>
              </a:lnSpc>
              <a:spcAft>
                <a:spcPts val="1200"/>
              </a:spcAft>
            </a:pP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7F2DC54-EAAF-4EFC-B9AE-46D95BEA45C3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17CABC55-7743-401E-87C3-B0324C41AC82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28FDC8D-8EC2-4BB1-810E-3371FF2EF66A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METODY PRAKTYCZNE</a:t>
            </a:r>
            <a:endParaRPr lang="pl-PL" dirty="0">
              <a:solidFill>
                <a:srgbClr val="F33D0B"/>
              </a:solidFill>
            </a:endParaRPr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F95D59E5-8424-40A4-97EB-881C3EC65743}"/>
              </a:ext>
            </a:extLst>
          </p:cNvPr>
          <p:cNvSpPr txBox="1">
            <a:spLocks/>
          </p:cNvSpPr>
          <p:nvPr/>
        </p:nvSpPr>
        <p:spPr bwMode="auto">
          <a:xfrm>
            <a:off x="5946488" y="1533823"/>
            <a:ext cx="6245512" cy="90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pl-PL" sz="1800" b="1" dirty="0">
                <a:solidFill>
                  <a:schemeClr val="bg1"/>
                </a:solidFill>
              </a:rPr>
              <a:t>ZASTOSOWANIE METOD </a:t>
            </a:r>
            <a:r>
              <a:rPr lang="pl-PL" sz="1800" b="1" dirty="0">
                <a:solidFill>
                  <a:srgbClr val="F33D0B"/>
                </a:solidFill>
              </a:rPr>
              <a:t>PRAKTYCZNYCH</a:t>
            </a:r>
            <a:r>
              <a:rPr lang="pl-PL" sz="1800" b="1" dirty="0">
                <a:solidFill>
                  <a:schemeClr val="bg1"/>
                </a:solidFill>
              </a:rPr>
              <a:t> W SZKOLENIU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„</a:t>
            </a:r>
            <a:r>
              <a:rPr lang="pl-PL" sz="1800" b="1" dirty="0" err="1">
                <a:solidFill>
                  <a:schemeClr val="bg1"/>
                </a:solidFill>
              </a:rPr>
              <a:t>CARVING</a:t>
            </a:r>
            <a:r>
              <a:rPr lang="pl-PL" sz="1800" b="1" dirty="0">
                <a:solidFill>
                  <a:schemeClr val="bg1"/>
                </a:solidFill>
              </a:rPr>
              <a:t> I STOPNIA”</a:t>
            </a:r>
          </a:p>
        </p:txBody>
      </p:sp>
    </p:spTree>
    <p:extLst>
      <p:ext uri="{BB962C8B-B14F-4D97-AF65-F5344CB8AC3E}">
        <p14:creationId xmlns:p14="http://schemas.microsoft.com/office/powerpoint/2010/main" val="1400881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27988E1C-D98D-4682-A5A9-E8A02CE45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120" r="12538" b="-120"/>
          <a:stretch/>
        </p:blipFill>
        <p:spPr>
          <a:xfrm>
            <a:off x="0" y="1452868"/>
            <a:ext cx="6168008" cy="5405132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6F68ABC-7EC2-489A-A431-7E9ED90C8AF3}"/>
              </a:ext>
            </a:extLst>
          </p:cNvPr>
          <p:cNvSpPr/>
          <p:nvPr/>
        </p:nvSpPr>
        <p:spPr>
          <a:xfrm>
            <a:off x="6168009" y="1639254"/>
            <a:ext cx="6023992" cy="521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950515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DOBÓR METOD I ŚRODKÓW DYDAKTYCZNYCH – PRZYKŁADY 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A1E58F79-2D65-463D-91E7-FB0236C8CBA4}"/>
              </a:ext>
            </a:extLst>
          </p:cNvPr>
          <p:cNvSpPr txBox="1">
            <a:spLocks/>
          </p:cNvSpPr>
          <p:nvPr/>
        </p:nvSpPr>
        <p:spPr bwMode="auto">
          <a:xfrm>
            <a:off x="6312024" y="2833158"/>
            <a:ext cx="5784592" cy="36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podstawie obserwacji bezpośredniej lub sfilmowanych uczestników w trakcie pracy za pomocą kamery, </a:t>
            </a:r>
            <a:b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można zastosować metodę </a:t>
            </a:r>
            <a:r>
              <a:rPr lang="pl-PL" altLang="pl-PL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action</a:t>
            </a:r>
            <a:r>
              <a:rPr lang="pl-PL" alt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learning.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to zrobić, należy dokonać analizy wykonania ćwiczenia przez każdego uczestnika, odpowiadając na pytania:</a:t>
            </a:r>
          </a:p>
          <a:p>
            <a:pPr marL="1257300" lvl="2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które elementy pracy i komu wychodziły najlepiej? </a:t>
            </a:r>
          </a:p>
          <a:p>
            <a:pPr marL="1257300" lvl="2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jakie zauważono błędy w posługiwaniu się nożami? </a:t>
            </a:r>
          </a:p>
          <a:p>
            <a:pPr marL="1257300" lvl="2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dlaczego do nich dochodziło? </a:t>
            </a:r>
          </a:p>
          <a:p>
            <a:pPr marL="1257300" lvl="2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 ich uniknąć w przyszłości?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F1B5B90-EA83-41F6-89D4-55D91514D3FA}"/>
              </a:ext>
            </a:extLst>
          </p:cNvPr>
          <p:cNvSpPr/>
          <p:nvPr/>
        </p:nvSpPr>
        <p:spPr>
          <a:xfrm>
            <a:off x="5918277" y="1440000"/>
            <a:ext cx="6273723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E9018609-4550-49F9-ACA7-3745934A32AC}"/>
              </a:ext>
            </a:extLst>
          </p:cNvPr>
          <p:cNvSpPr/>
          <p:nvPr/>
        </p:nvSpPr>
        <p:spPr>
          <a:xfrm rot="10800000">
            <a:off x="5918277" y="2580556"/>
            <a:ext cx="249731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1826490-954C-47A1-992F-4C96CC97A87F}"/>
              </a:ext>
            </a:extLst>
          </p:cNvPr>
          <p:cNvSpPr/>
          <p:nvPr/>
        </p:nvSpPr>
        <p:spPr>
          <a:xfrm>
            <a:off x="-23371" y="5869369"/>
            <a:ext cx="3673431" cy="57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33D0B"/>
                </a:solidFill>
              </a:rPr>
              <a:t>METODY PRAKTYCZNE</a:t>
            </a:r>
            <a:endParaRPr lang="pl-PL" dirty="0">
              <a:solidFill>
                <a:srgbClr val="F33D0B"/>
              </a:solidFill>
            </a:endParaRPr>
          </a:p>
        </p:txBody>
      </p:sp>
      <p:sp>
        <p:nvSpPr>
          <p:cNvPr id="20" name="Tytuł 4">
            <a:extLst>
              <a:ext uri="{FF2B5EF4-FFF2-40B4-BE49-F238E27FC236}">
                <a16:creationId xmlns:a16="http://schemas.microsoft.com/office/drawing/2014/main" id="{D0D8EA9C-D010-4C3D-8B31-A144170AD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1800" b="1" dirty="0">
                <a:solidFill>
                  <a:schemeClr val="bg1"/>
                </a:solidFill>
              </a:rPr>
              <a:t>ZASTOSOWANIE METOD </a:t>
            </a:r>
            <a:r>
              <a:rPr lang="pl-PL" sz="1800" b="1" dirty="0">
                <a:solidFill>
                  <a:srgbClr val="F33D0B"/>
                </a:solidFill>
              </a:rPr>
              <a:t>PRAKTYCZNYCH</a:t>
            </a:r>
            <a:r>
              <a:rPr lang="pl-PL" sz="1800" b="1" dirty="0">
                <a:solidFill>
                  <a:schemeClr val="bg1"/>
                </a:solidFill>
              </a:rPr>
              <a:t> W SZKOLENIU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„</a:t>
            </a:r>
            <a:r>
              <a:rPr lang="pl-PL" sz="1800" b="1" dirty="0" err="1">
                <a:solidFill>
                  <a:schemeClr val="bg1"/>
                </a:solidFill>
              </a:rPr>
              <a:t>CARVING</a:t>
            </a:r>
            <a:r>
              <a:rPr lang="pl-PL" sz="1800" b="1" dirty="0">
                <a:solidFill>
                  <a:schemeClr val="bg1"/>
                </a:solidFill>
              </a:rPr>
              <a:t> I STOPNIA”</a:t>
            </a:r>
          </a:p>
        </p:txBody>
      </p:sp>
    </p:spTree>
    <p:extLst>
      <p:ext uri="{BB962C8B-B14F-4D97-AF65-F5344CB8AC3E}">
        <p14:creationId xmlns:p14="http://schemas.microsoft.com/office/powerpoint/2010/main" val="293221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C818B43-449A-48C5-9ACC-8607C28056F1}"/>
              </a:ext>
            </a:extLst>
          </p:cNvPr>
          <p:cNvSpPr/>
          <p:nvPr/>
        </p:nvSpPr>
        <p:spPr>
          <a:xfrm>
            <a:off x="2134713" y="3184745"/>
            <a:ext cx="177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/>
              <a:t> </a:t>
            </a:r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0AE5554D-5F69-4A32-B79E-D8767F5D9373}"/>
              </a:ext>
            </a:extLst>
          </p:cNvPr>
          <p:cNvSpPr/>
          <p:nvPr/>
        </p:nvSpPr>
        <p:spPr>
          <a:xfrm>
            <a:off x="4983379" y="1606900"/>
            <a:ext cx="3136558" cy="910712"/>
          </a:xfrm>
          <a:prstGeom prst="wedgeRectCallout">
            <a:avLst>
              <a:gd name="adj1" fmla="val -21140"/>
              <a:gd name="adj2" fmla="val 7173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Uczysz się przez to, co…</a:t>
            </a:r>
            <a:endParaRPr lang="pl-PL" sz="2200" b="1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3945554-33F4-422B-8987-87F435EE8F25}"/>
              </a:ext>
            </a:extLst>
          </p:cNvPr>
          <p:cNvSpPr/>
          <p:nvPr/>
        </p:nvSpPr>
        <p:spPr>
          <a:xfrm>
            <a:off x="1846907" y="3168419"/>
            <a:ext cx="17700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300" b="1">
                <a:solidFill>
                  <a:schemeClr val="bg1"/>
                </a:solidFill>
              </a:rPr>
              <a:t>WIDZISZ</a:t>
            </a:r>
            <a:endParaRPr lang="pl-PL" sz="1300" b="1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B6929C8-F6FE-41A4-B047-AC94CD92D4A7}"/>
              </a:ext>
            </a:extLst>
          </p:cNvPr>
          <p:cNvSpPr/>
          <p:nvPr/>
        </p:nvSpPr>
        <p:spPr>
          <a:xfrm>
            <a:off x="2413219" y="3107564"/>
            <a:ext cx="1438970" cy="422941"/>
          </a:xfrm>
          <a:prstGeom prst="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F329B84-3348-4770-94DE-B5307EE0F085}"/>
              </a:ext>
            </a:extLst>
          </p:cNvPr>
          <p:cNvSpPr/>
          <p:nvPr/>
        </p:nvSpPr>
        <p:spPr>
          <a:xfrm>
            <a:off x="2104823" y="3529000"/>
            <a:ext cx="1438970" cy="422941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F78470-D007-40F9-AE85-1D4FDD9DEF14}"/>
              </a:ext>
            </a:extLst>
          </p:cNvPr>
          <p:cNvSpPr/>
          <p:nvPr/>
        </p:nvSpPr>
        <p:spPr>
          <a:xfrm>
            <a:off x="1816791" y="3941815"/>
            <a:ext cx="2804146" cy="422941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DA9E14B-8B8B-47FE-8A45-9000B0809E39}"/>
              </a:ext>
            </a:extLst>
          </p:cNvPr>
          <p:cNvSpPr/>
          <p:nvPr/>
        </p:nvSpPr>
        <p:spPr>
          <a:xfrm>
            <a:off x="1528759" y="4351180"/>
            <a:ext cx="2804146" cy="422941"/>
          </a:xfrm>
          <a:prstGeom prst="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DD0070A-8C63-4CA1-A388-147A2E8EECE0}"/>
              </a:ext>
            </a:extLst>
          </p:cNvPr>
          <p:cNvSpPr/>
          <p:nvPr/>
        </p:nvSpPr>
        <p:spPr>
          <a:xfrm>
            <a:off x="1962820" y="4774121"/>
            <a:ext cx="1741154" cy="422941"/>
          </a:xfrm>
          <a:prstGeom prst="rect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E768189-C021-4CC3-878B-9BFC93607B7E}"/>
              </a:ext>
            </a:extLst>
          </p:cNvPr>
          <p:cNvSpPr/>
          <p:nvPr/>
        </p:nvSpPr>
        <p:spPr>
          <a:xfrm>
            <a:off x="2449016" y="3122149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WIDZISZ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3A5F303-8681-4C9F-8DE4-0981856815AC}"/>
              </a:ext>
            </a:extLst>
          </p:cNvPr>
          <p:cNvSpPr/>
          <p:nvPr/>
        </p:nvSpPr>
        <p:spPr>
          <a:xfrm>
            <a:off x="2160984" y="3538132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SŁYSZYSZ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9C7810F-AC24-4F85-ACED-7FA9D82323D0}"/>
              </a:ext>
            </a:extLst>
          </p:cNvPr>
          <p:cNvSpPr/>
          <p:nvPr/>
        </p:nvSpPr>
        <p:spPr>
          <a:xfrm>
            <a:off x="1845435" y="3954285"/>
            <a:ext cx="3149275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WYCZUWASZ SMAKIEM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90FDB2C-C3DD-4196-ACD3-58BC3AF9D4A9}"/>
              </a:ext>
            </a:extLst>
          </p:cNvPr>
          <p:cNvSpPr/>
          <p:nvPr/>
        </p:nvSpPr>
        <p:spPr>
          <a:xfrm>
            <a:off x="1610201" y="4367596"/>
            <a:ext cx="297255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WYCZUWASZ WĘCHEM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DB8FC7A3-41B4-4CDB-9507-CC4D92B4BFDD}"/>
              </a:ext>
            </a:extLst>
          </p:cNvPr>
          <p:cNvSpPr/>
          <p:nvPr/>
        </p:nvSpPr>
        <p:spPr>
          <a:xfrm>
            <a:off x="2018523" y="4792572"/>
            <a:ext cx="1814492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DOTYKASZ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103CFF3E-2E57-46CE-913C-73B53DDADFB4}"/>
              </a:ext>
            </a:extLst>
          </p:cNvPr>
          <p:cNvSpPr/>
          <p:nvPr/>
        </p:nvSpPr>
        <p:spPr>
          <a:xfrm>
            <a:off x="7784803" y="3554610"/>
            <a:ext cx="1582867" cy="422941"/>
          </a:xfrm>
          <a:prstGeom prst="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08AC7B20-0F7D-4AE7-A786-EAF1EBD3914C}"/>
              </a:ext>
            </a:extLst>
          </p:cNvPr>
          <p:cNvSpPr/>
          <p:nvPr/>
        </p:nvSpPr>
        <p:spPr>
          <a:xfrm>
            <a:off x="7425897" y="3976046"/>
            <a:ext cx="2549224" cy="422941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9E5265B-15C1-4EF3-99EC-E08412377BB3}"/>
              </a:ext>
            </a:extLst>
          </p:cNvPr>
          <p:cNvSpPr/>
          <p:nvPr/>
        </p:nvSpPr>
        <p:spPr>
          <a:xfrm>
            <a:off x="7691887" y="4388861"/>
            <a:ext cx="1582867" cy="422941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052D21A-8BC9-4DE8-B48E-4AA67B526E15}"/>
              </a:ext>
            </a:extLst>
          </p:cNvPr>
          <p:cNvSpPr/>
          <p:nvPr/>
        </p:nvSpPr>
        <p:spPr>
          <a:xfrm>
            <a:off x="7221656" y="4798226"/>
            <a:ext cx="3084561" cy="422941"/>
          </a:xfrm>
          <a:prstGeom prst="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174CF8C-B757-43B5-9DCC-688A3EB87CBF}"/>
              </a:ext>
            </a:extLst>
          </p:cNvPr>
          <p:cNvSpPr/>
          <p:nvPr/>
        </p:nvSpPr>
        <p:spPr>
          <a:xfrm>
            <a:off x="7914106" y="3569195"/>
            <a:ext cx="1456007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ROBISZ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A4BDD68B-8C93-4AC3-874E-F69EDBE2736A}"/>
              </a:ext>
            </a:extLst>
          </p:cNvPr>
          <p:cNvSpPr/>
          <p:nvPr/>
        </p:nvSpPr>
        <p:spPr>
          <a:xfrm>
            <a:off x="7502628" y="3990556"/>
            <a:ext cx="265957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SOBIE WYOBRAŻASZ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9A149A6-B541-4F08-85D6-530FB253D24A}"/>
              </a:ext>
            </a:extLst>
          </p:cNvPr>
          <p:cNvSpPr/>
          <p:nvPr/>
        </p:nvSpPr>
        <p:spPr>
          <a:xfrm>
            <a:off x="7818747" y="4400436"/>
            <a:ext cx="1672181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CZUJESZ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B134A364-93B0-48D6-91CA-E55B7AA3B5B0}"/>
              </a:ext>
            </a:extLst>
          </p:cNvPr>
          <p:cNvSpPr/>
          <p:nvPr/>
        </p:nvSpPr>
        <p:spPr>
          <a:xfrm>
            <a:off x="7290133" y="4799675"/>
            <a:ext cx="3084561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WYCZUWASZ INTUICYJNIE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8FC68419-8481-4DEE-BFC4-645D994B6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7323" y="3122149"/>
            <a:ext cx="2146304" cy="21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9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dtytuł 2">
            <a:extLst>
              <a:ext uri="{FF2B5EF4-FFF2-40B4-BE49-F238E27FC236}">
                <a16:creationId xmlns:a16="http://schemas.microsoft.com/office/drawing/2014/main" id="{552F2A47-327A-4BD8-950C-920288839E4E}"/>
              </a:ext>
            </a:extLst>
          </p:cNvPr>
          <p:cNvSpPr txBox="1">
            <a:spLocks/>
          </p:cNvSpPr>
          <p:nvPr/>
        </p:nvSpPr>
        <p:spPr bwMode="auto">
          <a:xfrm>
            <a:off x="2999656" y="4115564"/>
            <a:ext cx="756084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PRZEJDŹ DO KOLEJNYCH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pl-PL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MATERIAŁÓW MODUŁU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CD17C92-846E-451B-AF6C-6B5F74494046}"/>
              </a:ext>
            </a:extLst>
          </p:cNvPr>
          <p:cNvSpPr txBox="1"/>
          <p:nvPr/>
        </p:nvSpPr>
        <p:spPr>
          <a:xfrm>
            <a:off x="10890676" y="4005064"/>
            <a:ext cx="13260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C29945C4-CEC8-4245-A033-07409F851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t="124" r="7319" b="22079"/>
          <a:stretch/>
        </p:blipFill>
        <p:spPr>
          <a:xfrm>
            <a:off x="0" y="1774768"/>
            <a:ext cx="6129855" cy="406387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88EBC04-6389-48EA-86CC-AE769CCAF798}"/>
              </a:ext>
            </a:extLst>
          </p:cNvPr>
          <p:cNvSpPr/>
          <p:nvPr/>
        </p:nvSpPr>
        <p:spPr>
          <a:xfrm>
            <a:off x="6139611" y="1530214"/>
            <a:ext cx="6077069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19462F8-79F7-4DBC-A55B-6E68B8D68474}"/>
              </a:ext>
            </a:extLst>
          </p:cNvPr>
          <p:cNvSpPr/>
          <p:nvPr/>
        </p:nvSpPr>
        <p:spPr>
          <a:xfrm>
            <a:off x="6134733" y="1530214"/>
            <a:ext cx="6077069" cy="1178706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21DE575-EB8D-44FC-A59E-89D2AF17E620}"/>
              </a:ext>
            </a:extLst>
          </p:cNvPr>
          <p:cNvSpPr/>
          <p:nvPr/>
        </p:nvSpPr>
        <p:spPr>
          <a:xfrm>
            <a:off x="6443480" y="1628800"/>
            <a:ext cx="5629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Chcąc przekazać kucharzom nową wiedzę i nauczyć ich nowych umiejętności, powinien wiedzieć, że skutek zależy od sposobów przekazu i preferowanego stylu uczenia się.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51A6A3-B3B6-4D58-9A40-17957292BF7D}"/>
              </a:ext>
            </a:extLst>
          </p:cNvPr>
          <p:cNvSpPr/>
          <p:nvPr/>
        </p:nvSpPr>
        <p:spPr>
          <a:xfrm>
            <a:off x="-1" y="1530214"/>
            <a:ext cx="6139611" cy="1178706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50F5D90-7460-4ACD-8F03-F462DCB60505}"/>
              </a:ext>
            </a:extLst>
          </p:cNvPr>
          <p:cNvSpPr/>
          <p:nvPr/>
        </p:nvSpPr>
        <p:spPr>
          <a:xfrm>
            <a:off x="1199356" y="1796400"/>
            <a:ext cx="4853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>
                <a:solidFill>
                  <a:schemeClr val="bg1"/>
                </a:solidFill>
              </a:rPr>
              <a:t>GDY WIESZ, CZEGO MASZ NAUCZYĆ, </a:t>
            </a:r>
            <a:br>
              <a:rPr lang="pl-PL" b="1">
                <a:solidFill>
                  <a:schemeClr val="bg1"/>
                </a:solidFill>
              </a:rPr>
            </a:br>
            <a:r>
              <a:rPr lang="pl-PL" b="1">
                <a:solidFill>
                  <a:schemeClr val="bg1"/>
                </a:solidFill>
              </a:rPr>
              <a:t>ZASTANÓW SIĘ, JAK  TO ZROBIĆ SKUTECZNIE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AF3B4A6E-0A06-445D-8E8C-AB30DFED4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155" y="1796400"/>
            <a:ext cx="582331" cy="58233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DD1C0E0-522D-4190-B4F3-E0ABD7C73B3E}"/>
              </a:ext>
            </a:extLst>
          </p:cNvPr>
          <p:cNvSpPr/>
          <p:nvPr/>
        </p:nvSpPr>
        <p:spPr>
          <a:xfrm>
            <a:off x="6443480" y="2775820"/>
            <a:ext cx="6096000" cy="29199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Uczymy się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czytamy,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słyszymy,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widzimy,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widzimy i słyszymy,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mówimy,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ok.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90% 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tego, co mówimy i robimy.</a:t>
            </a:r>
          </a:p>
        </p:txBody>
      </p:sp>
    </p:spTree>
    <p:extLst>
      <p:ext uri="{BB962C8B-B14F-4D97-AF65-F5344CB8AC3E}">
        <p14:creationId xmlns:p14="http://schemas.microsoft.com/office/powerpoint/2010/main" val="185867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D7B8440-AF13-45DB-9C98-AC0F694997D9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1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9D490B2B-FDB9-424A-997B-51A93F3B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8" name="Prostokąt: jeden ścięty róg 7">
            <a:extLst>
              <a:ext uri="{FF2B5EF4-FFF2-40B4-BE49-F238E27FC236}">
                <a16:creationId xmlns:a16="http://schemas.microsoft.com/office/drawing/2014/main" id="{FC04BDC6-000D-4908-B598-22C6E3192E8F}"/>
              </a:ext>
            </a:extLst>
          </p:cNvPr>
          <p:cNvSpPr/>
          <p:nvPr/>
        </p:nvSpPr>
        <p:spPr>
          <a:xfrm rot="5400000">
            <a:off x="4841553" y="594035"/>
            <a:ext cx="2160587" cy="4104459"/>
          </a:xfrm>
          <a:prstGeom prst="snip1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jeden ścięty róg 12">
            <a:extLst>
              <a:ext uri="{FF2B5EF4-FFF2-40B4-BE49-F238E27FC236}">
                <a16:creationId xmlns:a16="http://schemas.microsoft.com/office/drawing/2014/main" id="{C6D06C78-2DB3-4D14-886D-56D77432EE89}"/>
              </a:ext>
            </a:extLst>
          </p:cNvPr>
          <p:cNvSpPr/>
          <p:nvPr/>
        </p:nvSpPr>
        <p:spPr>
          <a:xfrm rot="5400000" flipH="1">
            <a:off x="4990092" y="2606086"/>
            <a:ext cx="1863507" cy="4104457"/>
          </a:xfrm>
          <a:prstGeom prst="snip1Rect">
            <a:avLst>
              <a:gd name="adj" fmla="val 18691"/>
            </a:avLst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4" name="Prostokąt: jeden ścięty róg 13">
            <a:extLst>
              <a:ext uri="{FF2B5EF4-FFF2-40B4-BE49-F238E27FC236}">
                <a16:creationId xmlns:a16="http://schemas.microsoft.com/office/drawing/2014/main" id="{ACFE6590-4712-4C06-B01F-528764FF9C02}"/>
              </a:ext>
            </a:extLst>
          </p:cNvPr>
          <p:cNvSpPr/>
          <p:nvPr/>
        </p:nvSpPr>
        <p:spPr>
          <a:xfrm rot="16200000" flipH="1">
            <a:off x="9011318" y="528735"/>
            <a:ext cx="2160582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jeden ścięty róg 14">
            <a:extLst>
              <a:ext uri="{FF2B5EF4-FFF2-40B4-BE49-F238E27FC236}">
                <a16:creationId xmlns:a16="http://schemas.microsoft.com/office/drawing/2014/main" id="{6CB2D334-A04D-4409-8662-966547A49C00}"/>
              </a:ext>
            </a:extLst>
          </p:cNvPr>
          <p:cNvSpPr/>
          <p:nvPr/>
        </p:nvSpPr>
        <p:spPr>
          <a:xfrm rot="16200000">
            <a:off x="9159858" y="2540778"/>
            <a:ext cx="1863499" cy="4235062"/>
          </a:xfrm>
          <a:prstGeom prst="snip1Rect">
            <a:avLst>
              <a:gd name="adj" fmla="val 19196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6" name="Prostokąt: jeden ścięty róg 15">
            <a:extLst>
              <a:ext uri="{FF2B5EF4-FFF2-40B4-BE49-F238E27FC236}">
                <a16:creationId xmlns:a16="http://schemas.microsoft.com/office/drawing/2014/main" id="{5D2B9057-CAB2-4BB5-B452-04544D2C35B7}"/>
              </a:ext>
            </a:extLst>
          </p:cNvPr>
          <p:cNvSpPr/>
          <p:nvPr/>
        </p:nvSpPr>
        <p:spPr>
          <a:xfrm rot="5400000">
            <a:off x="7718245" y="1674411"/>
            <a:ext cx="642263" cy="8339521"/>
          </a:xfrm>
          <a:prstGeom prst="snip1Rect">
            <a:avLst>
              <a:gd name="adj" fmla="val 0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E55EFF8-087E-4DDF-AB14-BA64DFE9854E}"/>
              </a:ext>
            </a:extLst>
          </p:cNvPr>
          <p:cNvSpPr/>
          <p:nvPr/>
        </p:nvSpPr>
        <p:spPr>
          <a:xfrm>
            <a:off x="9963858" y="1563877"/>
            <a:ext cx="2246406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SŁUCHOWIEC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E83CAA1-CA43-493F-B108-B868FEBE1BC9}"/>
              </a:ext>
            </a:extLst>
          </p:cNvPr>
          <p:cNvSpPr/>
          <p:nvPr/>
        </p:nvSpPr>
        <p:spPr>
          <a:xfrm>
            <a:off x="9971463" y="3724667"/>
            <a:ext cx="2246406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DOTYKOWIEC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32370DF-41A0-4FBB-A192-4EF27C895523}"/>
              </a:ext>
            </a:extLst>
          </p:cNvPr>
          <p:cNvSpPr/>
          <p:nvPr/>
        </p:nvSpPr>
        <p:spPr>
          <a:xfrm>
            <a:off x="3868925" y="1571061"/>
            <a:ext cx="2175678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WZROKOWIEC</a:t>
            </a:r>
            <a:endParaRPr lang="pl-PL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51A10A0-6D0D-4F5F-970D-0E52D014857B}"/>
              </a:ext>
            </a:extLst>
          </p:cNvPr>
          <p:cNvSpPr/>
          <p:nvPr/>
        </p:nvSpPr>
        <p:spPr>
          <a:xfrm>
            <a:off x="3868925" y="3733545"/>
            <a:ext cx="2175678" cy="566737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bg1"/>
                </a:solidFill>
              </a:rPr>
              <a:t>KINESTETYK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8C012BC2-23E2-43B4-B953-BA97813C601A}"/>
              </a:ext>
            </a:extLst>
          </p:cNvPr>
          <p:cNvSpPr/>
          <p:nvPr/>
        </p:nvSpPr>
        <p:spPr>
          <a:xfrm>
            <a:off x="4977875" y="55189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>
                <a:solidFill>
                  <a:schemeClr val="bg1"/>
                </a:solidFill>
              </a:rPr>
              <a:t>KINESTETYK i DOTYKOWIEC bywają określani </a:t>
            </a:r>
            <a:br>
              <a:rPr lang="pl-PL">
                <a:solidFill>
                  <a:schemeClr val="bg1"/>
                </a:solidFill>
              </a:rPr>
            </a:br>
            <a:r>
              <a:rPr lang="pl-PL">
                <a:solidFill>
                  <a:schemeClr val="bg1"/>
                </a:solidFill>
              </a:rPr>
              <a:t>wspólnie jako typ „</a:t>
            </a:r>
            <a:r>
              <a:rPr lang="pl-PL" b="1">
                <a:solidFill>
                  <a:schemeClr val="bg1"/>
                </a:solidFill>
              </a:rPr>
              <a:t>DZIAŁAJĄCY</a:t>
            </a:r>
            <a:r>
              <a:rPr lang="pl-PL">
                <a:solidFill>
                  <a:schemeClr val="bg1"/>
                </a:solidFill>
              </a:rPr>
              <a:t>”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37E448CE-07FD-4397-B668-9BB244A75F0A}"/>
              </a:ext>
            </a:extLst>
          </p:cNvPr>
          <p:cNvSpPr/>
          <p:nvPr/>
        </p:nvSpPr>
        <p:spPr>
          <a:xfrm>
            <a:off x="4224532" y="4458454"/>
            <a:ext cx="3355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zazwyczaj rozkłada się swobodnie na krześle, kiwa nogą lub rusza się w inny sposób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7BD6156-5A69-4102-AD33-008994A2FE98}"/>
              </a:ext>
            </a:extLst>
          </p:cNvPr>
          <p:cNvSpPr/>
          <p:nvPr/>
        </p:nvSpPr>
        <p:spPr>
          <a:xfrm>
            <a:off x="8085772" y="4454907"/>
            <a:ext cx="4011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lubi podczas słuchania bawić się różnymi przedmiotami, może też bawić się włosami lub pocierać dłonią o dłoń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06DDB2BE-AD0F-4211-8EB5-FCE86CEE3D54}"/>
              </a:ext>
            </a:extLst>
          </p:cNvPr>
          <p:cNvSpPr/>
          <p:nvPr/>
        </p:nvSpPr>
        <p:spPr>
          <a:xfrm>
            <a:off x="7974075" y="2231583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może powtarzać sobie cicho słowa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lub kiwać potakująco głową.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Przypominając sobie informację,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„odsłuchuje zarejestrowane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 głowie nagranie”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9D56403-AFB8-4484-81FF-6FBE51FF71FC}"/>
              </a:ext>
            </a:extLst>
          </p:cNvPr>
          <p:cNvSpPr/>
          <p:nvPr/>
        </p:nvSpPr>
        <p:spPr>
          <a:xfrm>
            <a:off x="359943" y="4568488"/>
            <a:ext cx="3164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WIESZ, CZEGO MASZ NAUCZYĆ.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>
                <a:solidFill>
                  <a:srgbClr val="FD6D01"/>
                </a:solidFill>
              </a:rPr>
              <a:t>ALE JAK TO ZROBIĆ NAJLEPIEJ?</a:t>
            </a:r>
            <a:endParaRPr lang="pl-PL" dirty="0">
              <a:solidFill>
                <a:srgbClr val="FD6D01"/>
              </a:solidFill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BDA0D50A-C3B9-453F-823D-1A2CD15501B7}"/>
              </a:ext>
            </a:extLst>
          </p:cNvPr>
          <p:cNvSpPr/>
          <p:nvPr/>
        </p:nvSpPr>
        <p:spPr>
          <a:xfrm>
            <a:off x="4063279" y="2302971"/>
            <a:ext cx="37164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  <a:cs typeface="Times New Roman"/>
              </a:rPr>
              <a:t>zazwyczaj siedzi prosto i wodzi oczami za prowadzącym zajęcia. Przypominając sobie informację, często odtwarza obraz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  <a:cs typeface="Times New Roman"/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  <a:cs typeface="Times New Roman"/>
              </a:rPr>
              <a:t>z nią związany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42346DE6-208E-47E9-9567-B27D298590D5}"/>
              </a:ext>
            </a:extLst>
          </p:cNvPr>
          <p:cNvSpPr/>
          <p:nvPr/>
        </p:nvSpPr>
        <p:spPr>
          <a:xfrm>
            <a:off x="5368079" y="1053589"/>
            <a:ext cx="5659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CZYM ROZPOZNAĆ TYPY UCZESTNIKÓW SZKOLENIA? </a:t>
            </a:r>
          </a:p>
        </p:txBody>
      </p:sp>
      <p:pic>
        <p:nvPicPr>
          <p:cNvPr id="28" name="Grafika 27">
            <a:extLst>
              <a:ext uri="{FF2B5EF4-FFF2-40B4-BE49-F238E27FC236}">
                <a16:creationId xmlns:a16="http://schemas.microsoft.com/office/drawing/2014/main" id="{CECEEB53-C51F-456D-9C7E-4592322BB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002" y="2717952"/>
            <a:ext cx="1649981" cy="1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B6D2E4A-BAE7-47DE-BA67-46830086B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r="3262" b="3019"/>
          <a:stretch/>
        </p:blipFill>
        <p:spPr>
          <a:xfrm>
            <a:off x="0" y="1519097"/>
            <a:ext cx="3548755" cy="4286168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45E4F6-4987-470A-B4D3-D53F82E6A4AB}"/>
              </a:ext>
            </a:extLst>
          </p:cNvPr>
          <p:cNvSpPr/>
          <p:nvPr/>
        </p:nvSpPr>
        <p:spPr>
          <a:xfrm>
            <a:off x="3431704" y="1173523"/>
            <a:ext cx="8784977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1F311A-00D0-4561-8AAC-D212BBF4731C}"/>
              </a:ext>
            </a:extLst>
          </p:cNvPr>
          <p:cNvSpPr/>
          <p:nvPr/>
        </p:nvSpPr>
        <p:spPr>
          <a:xfrm>
            <a:off x="3935759" y="1541432"/>
            <a:ext cx="82809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b="1" dirty="0">
                <a:solidFill>
                  <a:schemeClr val="bg1"/>
                </a:solidFill>
              </a:rPr>
              <a:t>PODCZAS KURSU </a:t>
            </a:r>
            <a:r>
              <a:rPr lang="pl-PL" sz="2500" b="1" dirty="0" err="1">
                <a:solidFill>
                  <a:schemeClr val="bg1"/>
                </a:solidFill>
              </a:rPr>
              <a:t>CARVINGU</a:t>
            </a:r>
            <a:r>
              <a:rPr lang="pl-PL" sz="2500" b="1" dirty="0">
                <a:solidFill>
                  <a:schemeClr val="bg1"/>
                </a:solidFill>
              </a:rPr>
              <a:t> I STOPNIA: </a:t>
            </a: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5D54ACFE-F67C-47A9-8E37-4D95E5F2568F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36ACBDA-1146-48F9-8BCA-335B64528517}"/>
              </a:ext>
            </a:extLst>
          </p:cNvPr>
          <p:cNvSpPr/>
          <p:nvPr/>
        </p:nvSpPr>
        <p:spPr>
          <a:xfrm>
            <a:off x="3935759" y="2424214"/>
            <a:ext cx="7488832" cy="2475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wzrokowiec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najwięcej skorzysta z obejrzenia noży do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fotografii przedstawiających przebieg tworzenia poszczególnych rzeźb, obserwacji pokazu, kolegów przy pracy oraz zapamiętaniu obrazu tego, co sam robi, zapamięta kolory warzyw i owoców, które widzi i których używa.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słuchowiec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najwięcej skorzysta z komentarza do prezentacji, wykładu, instruktażu poprzedzającego poszczególne ćwiczenia,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działający 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najwięcej skorzystają z praktycznego wykonywania ćwiczeń: cięć, rzeźbienia i układania kompozycji. </a:t>
            </a:r>
          </a:p>
        </p:txBody>
      </p:sp>
    </p:spTree>
    <p:extLst>
      <p:ext uri="{BB962C8B-B14F-4D97-AF65-F5344CB8AC3E}">
        <p14:creationId xmlns:p14="http://schemas.microsoft.com/office/powerpoint/2010/main" val="370827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A05C88B-17D2-402D-B0BF-58D8CAE44C2E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89" y="2420888"/>
            <a:ext cx="74510" cy="244827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E8290F08-1611-4C0A-B395-8D4AA7CF1944}"/>
              </a:ext>
            </a:extLst>
          </p:cNvPr>
          <p:cNvSpPr/>
          <p:nvPr/>
        </p:nvSpPr>
        <p:spPr>
          <a:xfrm>
            <a:off x="4583832" y="2613972"/>
            <a:ext cx="63367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 względu na swoje zainteresowania i predyspozycje, zarówno uczestnicy kursów kucharskich czy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różnych stopni, cukiernictwa, jak i szkoleń specjalistycznych dotyczących np. kuchni wegańskiej, francuskiej, włoskiej czy tajskiej, wykorzystują wszystkie rodzaje przyswajania wiedzy i umiejętności.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Różnice między uczącymi się polegają na odmiennych proporcjach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udziale poszczególnych typów odbioru i na ogół dominacji jednej z nich.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9439AD91-9801-4BB9-A2A8-14F51CDB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5792" y="2677791"/>
            <a:ext cx="2113773" cy="202441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970EFB1-A7F0-4E04-BF64-50B8C9DA2E97}"/>
              </a:ext>
            </a:extLst>
          </p:cNvPr>
          <p:cNvSpPr/>
          <p:nvPr/>
        </p:nvSpPr>
        <p:spPr>
          <a:xfrm>
            <a:off x="3048000" y="13935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C000"/>
                </a:solidFill>
              </a:rPr>
              <a:t>KAŻDY Z UCZESTNIKÓW SZKOLENIA POSIADA WSZYSTKIE </a:t>
            </a:r>
            <a:br>
              <a:rPr lang="pl-PL" b="1" dirty="0">
                <a:solidFill>
                  <a:srgbClr val="FFC000"/>
                </a:solidFill>
              </a:rPr>
            </a:br>
            <a:r>
              <a:rPr lang="pl-PL" b="1" dirty="0">
                <a:solidFill>
                  <a:srgbClr val="FFC000"/>
                </a:solidFill>
              </a:rPr>
              <a:t>RAZEM SKOMPONOWANE SPOSOBY NAUKI. </a:t>
            </a:r>
          </a:p>
        </p:txBody>
      </p:sp>
    </p:spTree>
    <p:extLst>
      <p:ext uri="{BB962C8B-B14F-4D97-AF65-F5344CB8AC3E}">
        <p14:creationId xmlns:p14="http://schemas.microsoft.com/office/powerpoint/2010/main" val="312249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737541F-1962-40A0-A880-64487DAB11AA}"/>
              </a:ext>
            </a:extLst>
          </p:cNvPr>
          <p:cNvSpPr txBox="1">
            <a:spLocks/>
          </p:cNvSpPr>
          <p:nvPr/>
        </p:nvSpPr>
        <p:spPr bwMode="auto">
          <a:xfrm>
            <a:off x="1199356" y="188913"/>
            <a:ext cx="8497044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SKUTECZNE NAUCZANIE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FFAB23-D7F9-4847-81DD-66F35E1C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/>
          </a:p>
        </p:txBody>
      </p:sp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7E4040A9-86E0-438B-A056-327478499D47}"/>
              </a:ext>
            </a:extLst>
          </p:cNvPr>
          <p:cNvSpPr/>
          <p:nvPr/>
        </p:nvSpPr>
        <p:spPr>
          <a:xfrm rot="5400000">
            <a:off x="6681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8F72F50-1C44-4529-A19D-FE4A9AF8A579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odtytuł 2">
            <a:extLst>
              <a:ext uri="{FF2B5EF4-FFF2-40B4-BE49-F238E27FC236}">
                <a16:creationId xmlns:a16="http://schemas.microsoft.com/office/drawing/2014/main" id="{0B08AEF6-107D-4115-9E98-0B3893AF1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61320"/>
            <a:ext cx="5877455" cy="4083195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Każde zagadnienie można przedstawić różnymi metodami.  </a:t>
            </a:r>
          </a:p>
          <a:p>
            <a:pPr marL="0" indent="0">
              <a:buNone/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Stosuj te, które: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uwzględniają różnice w stylach uczenia się uczestników,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dają najlepsze efekty, 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pozwalają stworzyć dobrą atmosferę,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gwarantują rzetelny przekaz,</a:t>
            </a:r>
          </a:p>
          <a:p>
            <a:pPr>
              <a:lnSpc>
                <a:spcPct val="200000"/>
              </a:lnSpc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są możliwe do stosowania w określonych warunkach.</a:t>
            </a:r>
          </a:p>
          <a:p>
            <a:pPr>
              <a:buBlip>
                <a:blip r:embed="rId2"/>
              </a:buBlip>
            </a:pP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E400DC0-D6CD-419B-97CA-D46C0A80CE1F}"/>
              </a:ext>
            </a:extLst>
          </p:cNvPr>
          <p:cNvSpPr/>
          <p:nvPr/>
        </p:nvSpPr>
        <p:spPr>
          <a:xfrm>
            <a:off x="335360" y="4082334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>
                <a:solidFill>
                  <a:schemeClr val="tx1">
                    <a:lumMod val="75000"/>
                    <a:lumOff val="25000"/>
                  </a:schemeClr>
                </a:solidFill>
              </a:rPr>
              <a:t>WYBIERZ ODPOWIEDNIE METODY PRZEKAZYWANIA WIEDZY.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A60FB2A4-AE9C-4ACB-91A4-36F36A9B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9496" y="1658942"/>
            <a:ext cx="2166168" cy="21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0530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3036</TotalTime>
  <Words>1869</Words>
  <Application>Microsoft Office PowerPoint</Application>
  <PresentationFormat>Panoramiczny</PresentationFormat>
  <Paragraphs>376</Paragraphs>
  <Slides>40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4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POMOCE DYDAKTYCZNE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ZASTOSOWANIE METOD PODAJĄCYCH W SZKOLENIU  „CARVING I STOPNIA”</vt:lpstr>
      <vt:lpstr>ZASTOSOWANIE METOD PROBLEMOWYCH W SZKOLENIU  „CARVING I STOPNIA”</vt:lpstr>
      <vt:lpstr>ZASTOSOWANIE METOD PRAKTYCZNYCH W SZKOLENIU  „CARVING I STOPNIA”</vt:lpstr>
      <vt:lpstr>Prezentacja programu PowerPoint</vt:lpstr>
      <vt:lpstr>ZASTOSOWANIE METOD PRAKTYCZNYCH W SZKOLENIU  „CARVING I STOPNIA”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705</cp:revision>
  <cp:lastPrinted>2013-06-24T05:55:58Z</cp:lastPrinted>
  <dcterms:created xsi:type="dcterms:W3CDTF">2013-01-04T21:46:29Z</dcterms:created>
  <dcterms:modified xsi:type="dcterms:W3CDTF">2019-04-01T13:42:52Z</dcterms:modified>
</cp:coreProperties>
</file>