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7"/>
  </p:notesMasterIdLst>
  <p:handoutMasterIdLst>
    <p:handoutMasterId r:id="rId48"/>
  </p:handoutMasterIdLst>
  <p:sldIdLst>
    <p:sldId id="256" r:id="rId2"/>
    <p:sldId id="290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7" r:id="rId13"/>
    <p:sldId id="326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9" r:id="rId41"/>
    <p:sldId id="355" r:id="rId42"/>
    <p:sldId id="356" r:id="rId43"/>
    <p:sldId id="357" r:id="rId44"/>
    <p:sldId id="358" r:id="rId45"/>
    <p:sldId id="315" r:id="rId46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03"/>
    <a:srgbClr val="19181E"/>
    <a:srgbClr val="353443"/>
    <a:srgbClr val="F39D03"/>
    <a:srgbClr val="FBA103"/>
    <a:srgbClr val="FE5938"/>
    <a:srgbClr val="F4433E"/>
    <a:srgbClr val="1A171F"/>
    <a:srgbClr val="FFFFFF"/>
    <a:srgbClr val="1A1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3"/>
  </p:normalViewPr>
  <p:slideViewPr>
    <p:cSldViewPr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18.04.2019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18.04.2019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009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5A6B8C2E-D45C-4DFD-8496-FB76B2D07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6466"/>
          <a:stretch/>
        </p:blipFill>
        <p:spPr>
          <a:xfrm>
            <a:off x="1804650" y="-31724"/>
            <a:ext cx="4222800" cy="4236209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8799BB6-EAB7-42E8-BD2C-8E6C6CBDC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24" name="Picture 7" descr="HoReCaTrainer">
            <a:extLst>
              <a:ext uri="{FF2B5EF4-FFF2-40B4-BE49-F238E27FC236}">
                <a16:creationId xmlns:a16="http://schemas.microsoft.com/office/drawing/2014/main" id="{9C0D2354-F8E0-4A51-87D0-A4D608ACF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50" y="-27384"/>
            <a:ext cx="18049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9E1B771-A320-4CA1-B3EC-1C6FA2CB05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472" y="5849972"/>
            <a:ext cx="561891" cy="56501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3D65AF-A504-43B6-95E5-13001071EA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3FDF39B-5A01-4122-A493-0B0510F8AA53}"/>
              </a:ext>
            </a:extLst>
          </p:cNvPr>
          <p:cNvSpPr/>
          <p:nvPr userDrawn="1"/>
        </p:nvSpPr>
        <p:spPr>
          <a:xfrm>
            <a:off x="0" y="2492896"/>
            <a:ext cx="1810528" cy="1711590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4693-22D9-4978-BD0D-0E0C1A9584D7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61389-A156-453A-8D86-DAE53F864DBC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69493D-183C-4B12-8724-D0E6E32774C3}"/>
              </a:ext>
            </a:extLst>
          </p:cNvPr>
          <p:cNvSpPr/>
          <p:nvPr userDrawn="1"/>
        </p:nvSpPr>
        <p:spPr>
          <a:xfrm>
            <a:off x="0" y="260350"/>
            <a:ext cx="900113" cy="43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" name="Picture 7" descr="HoReCaTrainer">
            <a:extLst>
              <a:ext uri="{FF2B5EF4-FFF2-40B4-BE49-F238E27FC236}">
                <a16:creationId xmlns:a16="http://schemas.microsoft.com/office/drawing/2014/main" id="{305644A1-7C63-40CA-A4C1-8D1CB53865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985C-4B5B-44D2-AE38-E259CF3363A3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A4A9F4F-55E6-46DC-8168-BD2B92E78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F644F2-3758-4607-B6EE-2161F6D0F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70DB20-EAA6-42EB-8F80-13DE0A5F29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06" y="5976895"/>
            <a:ext cx="561891" cy="5650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2" name="Picture 7" descr="HoReCaTrainer">
            <a:extLst>
              <a:ext uri="{FF2B5EF4-FFF2-40B4-BE49-F238E27FC236}">
                <a16:creationId xmlns:a16="http://schemas.microsoft.com/office/drawing/2014/main" id="{7B37E3D6-20D1-40F2-82FF-4669A95F96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A7E9B16-88C1-4AD8-8D57-9DE41F38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02CE1-E04E-446E-8800-7B65715F624E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5F1C06-F0D5-4674-9EB4-8344675A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4F3277A-1B21-4D34-AA67-02D6665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1BAF-FE92-4736-B2BD-60E4A2F76ED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F3C8-60C5-4D12-A749-D5977257783C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505F-1062-485D-8600-E4BC7DDA7C67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8108-2280-439A-BB76-A45104833AC6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B22B-B39D-4826-AD38-807C57C9B228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7DDA-0206-41DD-8881-F7401DDF29A7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E010D90E-CC5D-4951-BD2F-D30B3A958796}" type="datetime1">
              <a:rPr lang="en-US" smtClean="0"/>
              <a:t>4/18/2019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735960" y="4103665"/>
            <a:ext cx="4896544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ZBUDOWANIE ŚCIEŻKI EDUKACYJNEJ</a:t>
            </a:r>
          </a:p>
          <a:p>
            <a:pPr marL="0" indent="0" algn="r"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KUCHARZ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208568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E5FCDBF8-A80E-4CFE-911F-D264E34D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r="9447" b="29350"/>
          <a:stretch/>
        </p:blipFill>
        <p:spPr>
          <a:xfrm>
            <a:off x="-11461" y="2711419"/>
            <a:ext cx="6378155" cy="3127223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PROJEKCJA PLANU ZAWODOWEGO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10</a:t>
            </a:fld>
            <a:endParaRPr lang="en-US" alt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7C94AE5-5598-4544-A38D-850C2A007573}"/>
              </a:ext>
            </a:extLst>
          </p:cNvPr>
          <p:cNvSpPr/>
          <p:nvPr/>
        </p:nvSpPr>
        <p:spPr>
          <a:xfrm>
            <a:off x="6366694" y="1530214"/>
            <a:ext cx="5849986" cy="43084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4B48903-6858-4040-AFDF-858A1AA18404}"/>
              </a:ext>
            </a:extLst>
          </p:cNvPr>
          <p:cNvSpPr/>
          <p:nvPr/>
        </p:nvSpPr>
        <p:spPr>
          <a:xfrm>
            <a:off x="6134733" y="1530214"/>
            <a:ext cx="6077069" cy="1178706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8B532AC-1964-4C0B-B616-7DE091430194}"/>
              </a:ext>
            </a:extLst>
          </p:cNvPr>
          <p:cNvSpPr/>
          <p:nvPr/>
        </p:nvSpPr>
        <p:spPr>
          <a:xfrm>
            <a:off x="6584988" y="1628800"/>
            <a:ext cx="5304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 planie rozwoju zawodowego kelnera należy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uwzględnić umiejętności zawodowe, jakie już się posiada oraz te, które są konieczne do uzupełnienia.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759569E5-3F54-490C-BEC4-BC0659648AFD}"/>
              </a:ext>
            </a:extLst>
          </p:cNvPr>
          <p:cNvSpPr/>
          <p:nvPr/>
        </p:nvSpPr>
        <p:spPr>
          <a:xfrm>
            <a:off x="-2" y="1530214"/>
            <a:ext cx="6366696" cy="1178706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978C201-8742-43AA-88D7-60374C7BB4BA}"/>
              </a:ext>
            </a:extLst>
          </p:cNvPr>
          <p:cNvSpPr/>
          <p:nvPr/>
        </p:nvSpPr>
        <p:spPr>
          <a:xfrm>
            <a:off x="1127448" y="1643589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>
                <a:solidFill>
                  <a:schemeClr val="bg1"/>
                </a:solidFill>
              </a:rPr>
              <a:t>UMIEJĘTNOŚCI TE WYMAGAJĄ STAŁEGO DOSKONALENIA ZGODNIE ZE ZMIENIAJĄCYMI SIĘ PRZEPISAMI HACCP, TRENDAMI I ROZWOJEM TECHNOLOGII.</a:t>
            </a:r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5CBFC1EF-B369-4436-8460-F2500A19B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155" y="1796400"/>
            <a:ext cx="582331" cy="58233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1B58733-E24E-49A2-987F-AA6FD6B1AE1B}"/>
              </a:ext>
            </a:extLst>
          </p:cNvPr>
          <p:cNvSpPr/>
          <p:nvPr/>
        </p:nvSpPr>
        <p:spPr>
          <a:xfrm>
            <a:off x="6648849" y="3105494"/>
            <a:ext cx="5135783" cy="1884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Podstawowe umiejętności kucharza to: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przechowywanie żywności,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sporządzanie potraw i napojów,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wykonywanie czynności związanych z ekspedycją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potraw i napojów.</a:t>
            </a:r>
          </a:p>
        </p:txBody>
      </p:sp>
    </p:spTree>
    <p:extLst>
      <p:ext uri="{BB962C8B-B14F-4D97-AF65-F5344CB8AC3E}">
        <p14:creationId xmlns:p14="http://schemas.microsoft.com/office/powerpoint/2010/main" val="98470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36180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PRZYKŁADY ŚCIEŻKI EDUKACYJNO – ZAWODOWEJ KUCHARZA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BB25DEC-66ED-418E-96F8-2DBABE509F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67" y="2498877"/>
            <a:ext cx="2529541" cy="2529541"/>
          </a:xfrm>
          <a:prstGeom prst="rect">
            <a:avLst/>
          </a:prstGeom>
        </p:spPr>
      </p:pic>
      <p:sp>
        <p:nvSpPr>
          <p:cNvPr id="14" name="Dymek mowy: prostokąt 13">
            <a:extLst>
              <a:ext uri="{FF2B5EF4-FFF2-40B4-BE49-F238E27FC236}">
                <a16:creationId xmlns:a16="http://schemas.microsoft.com/office/drawing/2014/main" id="{EEACC2C4-B039-473E-909D-4A33DE2A141B}"/>
              </a:ext>
            </a:extLst>
          </p:cNvPr>
          <p:cNvSpPr/>
          <p:nvPr/>
        </p:nvSpPr>
        <p:spPr>
          <a:xfrm>
            <a:off x="4080798" y="5707861"/>
            <a:ext cx="3235480" cy="910712"/>
          </a:xfrm>
          <a:prstGeom prst="wedgeRectCallout">
            <a:avLst>
              <a:gd name="adj1" fmla="val -19605"/>
              <a:gd name="adj2" fmla="val 14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SZEF KUCHNI</a:t>
            </a:r>
          </a:p>
        </p:txBody>
      </p:sp>
      <p:sp>
        <p:nvSpPr>
          <p:cNvPr id="15" name="Dymek mowy: prostokąt 14">
            <a:extLst>
              <a:ext uri="{FF2B5EF4-FFF2-40B4-BE49-F238E27FC236}">
                <a16:creationId xmlns:a16="http://schemas.microsoft.com/office/drawing/2014/main" id="{98C2C59D-B149-4CEC-987D-E4B0DCB6EAEF}"/>
              </a:ext>
            </a:extLst>
          </p:cNvPr>
          <p:cNvSpPr/>
          <p:nvPr/>
        </p:nvSpPr>
        <p:spPr>
          <a:xfrm>
            <a:off x="4079776" y="4805432"/>
            <a:ext cx="3235480" cy="910712"/>
          </a:xfrm>
          <a:prstGeom prst="wedgeRectCallout">
            <a:avLst>
              <a:gd name="adj1" fmla="val -21409"/>
              <a:gd name="adj2" fmla="val 70871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ZASTĘPCA SZEFA KUCHNI</a:t>
            </a:r>
          </a:p>
        </p:txBody>
      </p:sp>
      <p:sp>
        <p:nvSpPr>
          <p:cNvPr id="16" name="Dymek mowy: prostokąt 15">
            <a:extLst>
              <a:ext uri="{FF2B5EF4-FFF2-40B4-BE49-F238E27FC236}">
                <a16:creationId xmlns:a16="http://schemas.microsoft.com/office/drawing/2014/main" id="{BBABFC0C-ACF8-4EA4-901A-45D64495CBB4}"/>
              </a:ext>
            </a:extLst>
          </p:cNvPr>
          <p:cNvSpPr/>
          <p:nvPr/>
        </p:nvSpPr>
        <p:spPr>
          <a:xfrm>
            <a:off x="4079776" y="3894720"/>
            <a:ext cx="3235480" cy="910712"/>
          </a:xfrm>
          <a:prstGeom prst="wedgeRectCallout">
            <a:avLst>
              <a:gd name="adj1" fmla="val 21532"/>
              <a:gd name="adj2" fmla="val 69222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STARSZY KUCHARZ </a:t>
            </a:r>
          </a:p>
        </p:txBody>
      </p:sp>
      <p:sp>
        <p:nvSpPr>
          <p:cNvPr id="17" name="Dymek mowy: prostokąt 16">
            <a:extLst>
              <a:ext uri="{FF2B5EF4-FFF2-40B4-BE49-F238E27FC236}">
                <a16:creationId xmlns:a16="http://schemas.microsoft.com/office/drawing/2014/main" id="{89A25C84-3B04-4926-9B6B-EF6613713246}"/>
              </a:ext>
            </a:extLst>
          </p:cNvPr>
          <p:cNvSpPr/>
          <p:nvPr/>
        </p:nvSpPr>
        <p:spPr>
          <a:xfrm>
            <a:off x="4079776" y="2984008"/>
            <a:ext cx="3235480" cy="910712"/>
          </a:xfrm>
          <a:prstGeom prst="wedgeRectCallout">
            <a:avLst>
              <a:gd name="adj1" fmla="val -21705"/>
              <a:gd name="adj2" fmla="val 7563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KUCHARZ SAMODZIELNY</a:t>
            </a:r>
          </a:p>
        </p:txBody>
      </p:sp>
      <p:sp>
        <p:nvSpPr>
          <p:cNvPr id="18" name="Dymek mowy: prostokąt 17">
            <a:extLst>
              <a:ext uri="{FF2B5EF4-FFF2-40B4-BE49-F238E27FC236}">
                <a16:creationId xmlns:a16="http://schemas.microsoft.com/office/drawing/2014/main" id="{8D6B57B1-3B8F-4BD7-A497-C98B0A1D46C3}"/>
              </a:ext>
            </a:extLst>
          </p:cNvPr>
          <p:cNvSpPr/>
          <p:nvPr/>
        </p:nvSpPr>
        <p:spPr>
          <a:xfrm>
            <a:off x="4079776" y="2073296"/>
            <a:ext cx="3235480" cy="910712"/>
          </a:xfrm>
          <a:prstGeom prst="wedgeRectCallout">
            <a:avLst>
              <a:gd name="adj1" fmla="val 20501"/>
              <a:gd name="adj2" fmla="val 7563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MŁODSZY KUCHARZ</a:t>
            </a:r>
          </a:p>
        </p:txBody>
      </p:sp>
      <p:sp>
        <p:nvSpPr>
          <p:cNvPr id="19" name="Dymek mowy: prostokąt 18">
            <a:extLst>
              <a:ext uri="{FF2B5EF4-FFF2-40B4-BE49-F238E27FC236}">
                <a16:creationId xmlns:a16="http://schemas.microsoft.com/office/drawing/2014/main" id="{0428F8B4-B819-4882-AB33-7D2D1C7AC7A1}"/>
              </a:ext>
            </a:extLst>
          </p:cNvPr>
          <p:cNvSpPr/>
          <p:nvPr/>
        </p:nvSpPr>
        <p:spPr>
          <a:xfrm>
            <a:off x="4079776" y="1162584"/>
            <a:ext cx="3235480" cy="910712"/>
          </a:xfrm>
          <a:prstGeom prst="wedgeRectCallout">
            <a:avLst>
              <a:gd name="adj1" fmla="val -21423"/>
              <a:gd name="adj2" fmla="val 81480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PRACOWNIK KUCHNI </a:t>
            </a:r>
            <a:br>
              <a:rPr lang="pl-PL" sz="2000" b="1" dirty="0"/>
            </a:br>
            <a:r>
              <a:rPr lang="pl-PL" sz="2000" b="1" dirty="0"/>
              <a:t>– POMOC KUCHENNA</a:t>
            </a:r>
          </a:p>
        </p:txBody>
      </p:sp>
    </p:spTree>
    <p:extLst>
      <p:ext uri="{BB962C8B-B14F-4D97-AF65-F5344CB8AC3E}">
        <p14:creationId xmlns:p14="http://schemas.microsoft.com/office/powerpoint/2010/main" val="139879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rostokąt 68">
            <a:extLst>
              <a:ext uri="{FF2B5EF4-FFF2-40B4-BE49-F238E27FC236}">
                <a16:creationId xmlns:a16="http://schemas.microsoft.com/office/drawing/2014/main" id="{77D9D72B-5759-466C-99AC-971D3DE77580}"/>
              </a:ext>
            </a:extLst>
          </p:cNvPr>
          <p:cNvSpPr/>
          <p:nvPr/>
        </p:nvSpPr>
        <p:spPr>
          <a:xfrm>
            <a:off x="7656219" y="6207245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Cukiernik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PRZYKŁADY ŚCIEŻKI EDUKACYJNO – ZAWODOWEJ KUCHARZA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/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B86C06E2-EC89-4248-ACE3-997450ABF7DC}"/>
              </a:ext>
            </a:extLst>
          </p:cNvPr>
          <p:cNvSpPr/>
          <p:nvPr/>
        </p:nvSpPr>
        <p:spPr>
          <a:xfrm>
            <a:off x="7656219" y="1266524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Kuchnia molekularna</a:t>
            </a: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7DC74B3A-0E25-4E23-9072-D7CA13B43DA0}"/>
              </a:ext>
            </a:extLst>
          </p:cNvPr>
          <p:cNvSpPr/>
          <p:nvPr/>
        </p:nvSpPr>
        <p:spPr>
          <a:xfrm>
            <a:off x="7656219" y="1761348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Kurs HACCP</a:t>
            </a: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BD87CFCD-AD4C-4424-BF78-C013A507D7F8}"/>
              </a:ext>
            </a:extLst>
          </p:cNvPr>
          <p:cNvSpPr/>
          <p:nvPr/>
        </p:nvSpPr>
        <p:spPr>
          <a:xfrm>
            <a:off x="7656219" y="2256172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Kuchnia włoska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15D7D90F-8ED0-42D7-8E86-1B30C026F300}"/>
              </a:ext>
            </a:extLst>
          </p:cNvPr>
          <p:cNvSpPr/>
          <p:nvPr/>
        </p:nvSpPr>
        <p:spPr>
          <a:xfrm>
            <a:off x="7656219" y="2750996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Kuchnia wegańska</a:t>
            </a:r>
          </a:p>
        </p:txBody>
      </p:sp>
      <p:sp>
        <p:nvSpPr>
          <p:cNvPr id="62" name="Prostokąt 61">
            <a:extLst>
              <a:ext uri="{FF2B5EF4-FFF2-40B4-BE49-F238E27FC236}">
                <a16:creationId xmlns:a16="http://schemas.microsoft.com/office/drawing/2014/main" id="{DB80D1C5-71D9-4F0F-9A86-715AA79078A9}"/>
              </a:ext>
            </a:extLst>
          </p:cNvPr>
          <p:cNvSpPr/>
          <p:nvPr/>
        </p:nvSpPr>
        <p:spPr>
          <a:xfrm>
            <a:off x="7656219" y="3237770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Kurs kucharski I i II st.</a:t>
            </a:r>
          </a:p>
        </p:txBody>
      </p:sp>
      <p:sp>
        <p:nvSpPr>
          <p:cNvPr id="63" name="Prostokąt 62">
            <a:extLst>
              <a:ext uri="{FF2B5EF4-FFF2-40B4-BE49-F238E27FC236}">
                <a16:creationId xmlns:a16="http://schemas.microsoft.com/office/drawing/2014/main" id="{136C3421-B4FC-4EE4-8804-96507294D9EA}"/>
              </a:ext>
            </a:extLst>
          </p:cNvPr>
          <p:cNvSpPr/>
          <p:nvPr/>
        </p:nvSpPr>
        <p:spPr>
          <a:xfrm>
            <a:off x="7656219" y="3732594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Kurs mistrzowski III st.</a:t>
            </a:r>
          </a:p>
        </p:txBody>
      </p:sp>
      <p:sp>
        <p:nvSpPr>
          <p:cNvPr id="64" name="Prostokąt 63">
            <a:extLst>
              <a:ext uri="{FF2B5EF4-FFF2-40B4-BE49-F238E27FC236}">
                <a16:creationId xmlns:a16="http://schemas.microsoft.com/office/drawing/2014/main" id="{43939695-76F8-4DAA-BBB4-EF5F5B683888}"/>
              </a:ext>
            </a:extLst>
          </p:cNvPr>
          <p:cNvSpPr/>
          <p:nvPr/>
        </p:nvSpPr>
        <p:spPr>
          <a:xfrm>
            <a:off x="7656219" y="4227418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Kuchnia francuska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85504C6A-B2FF-474D-8308-FDBC09CD3138}"/>
              </a:ext>
            </a:extLst>
          </p:cNvPr>
          <p:cNvSpPr/>
          <p:nvPr/>
        </p:nvSpPr>
        <p:spPr>
          <a:xfrm>
            <a:off x="7656219" y="4722242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Techniki grillowania na świecie</a:t>
            </a:r>
          </a:p>
        </p:txBody>
      </p:sp>
      <p:sp>
        <p:nvSpPr>
          <p:cNvPr id="66" name="Prostokąt 65">
            <a:extLst>
              <a:ext uri="{FF2B5EF4-FFF2-40B4-BE49-F238E27FC236}">
                <a16:creationId xmlns:a16="http://schemas.microsoft.com/office/drawing/2014/main" id="{B6120A0F-062C-4F52-8018-80879D8F39B1}"/>
              </a:ext>
            </a:extLst>
          </p:cNvPr>
          <p:cNvSpPr/>
          <p:nvPr/>
        </p:nvSpPr>
        <p:spPr>
          <a:xfrm>
            <a:off x="7656219" y="5217066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Kurs carvingu I i II st.</a:t>
            </a:r>
          </a:p>
        </p:txBody>
      </p:sp>
      <p:sp>
        <p:nvSpPr>
          <p:cNvPr id="68" name="Prostokąt 67">
            <a:extLst>
              <a:ext uri="{FF2B5EF4-FFF2-40B4-BE49-F238E27FC236}">
                <a16:creationId xmlns:a16="http://schemas.microsoft.com/office/drawing/2014/main" id="{BB00F06E-ABDB-4741-924C-EFD1C71E0AFD}"/>
              </a:ext>
            </a:extLst>
          </p:cNvPr>
          <p:cNvSpPr/>
          <p:nvPr/>
        </p:nvSpPr>
        <p:spPr>
          <a:xfrm>
            <a:off x="7656219" y="5712421"/>
            <a:ext cx="3587955" cy="390107"/>
          </a:xfrm>
          <a:prstGeom prst="rect">
            <a:avLst/>
          </a:prstGeom>
          <a:solidFill>
            <a:srgbClr val="F39D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2"/>
              </a:buBlip>
            </a:pPr>
            <a:r>
              <a:rPr lang="pl-PL" b="1">
                <a:solidFill>
                  <a:schemeClr val="bg1"/>
                </a:solidFill>
              </a:rPr>
              <a:t>Kucharz okrętowy</a:t>
            </a:r>
          </a:p>
        </p:txBody>
      </p:sp>
      <p:pic>
        <p:nvPicPr>
          <p:cNvPr id="70" name="Obraz 69">
            <a:extLst>
              <a:ext uri="{FF2B5EF4-FFF2-40B4-BE49-F238E27FC236}">
                <a16:creationId xmlns:a16="http://schemas.microsoft.com/office/drawing/2014/main" id="{ED392E71-7E04-49D7-AE40-A2CA2C48F34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069102" y="3271283"/>
            <a:ext cx="74510" cy="2448272"/>
          </a:xfrm>
          <a:prstGeom prst="rect">
            <a:avLst/>
          </a:prstGeom>
        </p:spPr>
      </p:pic>
      <p:sp>
        <p:nvSpPr>
          <p:cNvPr id="71" name="Prostokąt 70">
            <a:extLst>
              <a:ext uri="{FF2B5EF4-FFF2-40B4-BE49-F238E27FC236}">
                <a16:creationId xmlns:a16="http://schemas.microsoft.com/office/drawing/2014/main" id="{DAE782BE-743F-4CDF-9D98-002D5230D54F}"/>
              </a:ext>
            </a:extLst>
          </p:cNvPr>
          <p:cNvSpPr/>
          <p:nvPr/>
        </p:nvSpPr>
        <p:spPr>
          <a:xfrm>
            <a:off x="301702" y="2805854"/>
            <a:ext cx="37615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</a:rPr>
              <a:t>REALIZACJI ROZWOJU ZAWODOWEGO TOWARZYSZY USTAWICZNE PODNOSZENIE KWALIFIKACJI PODCZAS KURSÓW </a:t>
            </a:r>
            <a:br>
              <a:rPr lang="pl-PL" b="1" dirty="0">
                <a:solidFill>
                  <a:srgbClr val="FFC000"/>
                </a:solidFill>
              </a:rPr>
            </a:br>
            <a:r>
              <a:rPr lang="pl-PL" b="1" dirty="0">
                <a:solidFill>
                  <a:srgbClr val="FFC000"/>
                </a:solidFill>
              </a:rPr>
              <a:t>I SZKOLEŃ.</a:t>
            </a:r>
          </a:p>
        </p:txBody>
      </p:sp>
      <p:sp>
        <p:nvSpPr>
          <p:cNvPr id="24" name="Dymek mowy: prostokąt 23">
            <a:extLst>
              <a:ext uri="{FF2B5EF4-FFF2-40B4-BE49-F238E27FC236}">
                <a16:creationId xmlns:a16="http://schemas.microsoft.com/office/drawing/2014/main" id="{BA5E4EEE-D952-4F0C-B60C-9E39A40A4351}"/>
              </a:ext>
            </a:extLst>
          </p:cNvPr>
          <p:cNvSpPr/>
          <p:nvPr/>
        </p:nvSpPr>
        <p:spPr>
          <a:xfrm>
            <a:off x="4080798" y="5707861"/>
            <a:ext cx="3235480" cy="910712"/>
          </a:xfrm>
          <a:prstGeom prst="wedgeRectCallout">
            <a:avLst>
              <a:gd name="adj1" fmla="val -19605"/>
              <a:gd name="adj2" fmla="val 1426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SZEF KUCHNI</a:t>
            </a:r>
          </a:p>
        </p:txBody>
      </p:sp>
      <p:sp>
        <p:nvSpPr>
          <p:cNvPr id="25" name="Dymek mowy: prostokąt 24">
            <a:extLst>
              <a:ext uri="{FF2B5EF4-FFF2-40B4-BE49-F238E27FC236}">
                <a16:creationId xmlns:a16="http://schemas.microsoft.com/office/drawing/2014/main" id="{664A9FCE-9DBD-4379-A7D2-3323923E8C47}"/>
              </a:ext>
            </a:extLst>
          </p:cNvPr>
          <p:cNvSpPr/>
          <p:nvPr/>
        </p:nvSpPr>
        <p:spPr>
          <a:xfrm>
            <a:off x="4079776" y="4805432"/>
            <a:ext cx="3235480" cy="910712"/>
          </a:xfrm>
          <a:prstGeom prst="wedgeRectCallout">
            <a:avLst>
              <a:gd name="adj1" fmla="val -21409"/>
              <a:gd name="adj2" fmla="val 70871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ZASTĘPCA SZEFA KUCHNI</a:t>
            </a:r>
          </a:p>
        </p:txBody>
      </p:sp>
      <p:sp>
        <p:nvSpPr>
          <p:cNvPr id="26" name="Dymek mowy: prostokąt 25">
            <a:extLst>
              <a:ext uri="{FF2B5EF4-FFF2-40B4-BE49-F238E27FC236}">
                <a16:creationId xmlns:a16="http://schemas.microsoft.com/office/drawing/2014/main" id="{2CDAB9C1-4E31-4EDE-8769-647A0E126B60}"/>
              </a:ext>
            </a:extLst>
          </p:cNvPr>
          <p:cNvSpPr/>
          <p:nvPr/>
        </p:nvSpPr>
        <p:spPr>
          <a:xfrm>
            <a:off x="4079776" y="3894720"/>
            <a:ext cx="3235480" cy="910712"/>
          </a:xfrm>
          <a:prstGeom prst="wedgeRectCallout">
            <a:avLst>
              <a:gd name="adj1" fmla="val 21532"/>
              <a:gd name="adj2" fmla="val 69222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STARSZY KUCHARZ </a:t>
            </a: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E0EA0F37-9E6B-4656-A5A8-BCFB4E3D11D5}"/>
              </a:ext>
            </a:extLst>
          </p:cNvPr>
          <p:cNvSpPr/>
          <p:nvPr/>
        </p:nvSpPr>
        <p:spPr>
          <a:xfrm>
            <a:off x="4079776" y="2984008"/>
            <a:ext cx="3235480" cy="910712"/>
          </a:xfrm>
          <a:prstGeom prst="wedgeRectCallout">
            <a:avLst>
              <a:gd name="adj1" fmla="val -21705"/>
              <a:gd name="adj2" fmla="val 75631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KUCHARZ SAMODZIELNY</a:t>
            </a:r>
          </a:p>
        </p:txBody>
      </p:sp>
      <p:sp>
        <p:nvSpPr>
          <p:cNvPr id="28" name="Dymek mowy: prostokąt 27">
            <a:extLst>
              <a:ext uri="{FF2B5EF4-FFF2-40B4-BE49-F238E27FC236}">
                <a16:creationId xmlns:a16="http://schemas.microsoft.com/office/drawing/2014/main" id="{4CA9EB44-B0C3-4ABD-A83E-35FE0611FAC3}"/>
              </a:ext>
            </a:extLst>
          </p:cNvPr>
          <p:cNvSpPr/>
          <p:nvPr/>
        </p:nvSpPr>
        <p:spPr>
          <a:xfrm>
            <a:off x="4079776" y="2073296"/>
            <a:ext cx="3235480" cy="910712"/>
          </a:xfrm>
          <a:prstGeom prst="wedgeRectCallout">
            <a:avLst>
              <a:gd name="adj1" fmla="val 20501"/>
              <a:gd name="adj2" fmla="val 7563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MŁODSZY KUCHARZ</a:t>
            </a:r>
          </a:p>
        </p:txBody>
      </p:sp>
      <p:sp>
        <p:nvSpPr>
          <p:cNvPr id="29" name="Dymek mowy: prostokąt 28">
            <a:extLst>
              <a:ext uri="{FF2B5EF4-FFF2-40B4-BE49-F238E27FC236}">
                <a16:creationId xmlns:a16="http://schemas.microsoft.com/office/drawing/2014/main" id="{CAA3E33F-898D-42B6-B592-A9E725EF4E4B}"/>
              </a:ext>
            </a:extLst>
          </p:cNvPr>
          <p:cNvSpPr/>
          <p:nvPr/>
        </p:nvSpPr>
        <p:spPr>
          <a:xfrm>
            <a:off x="4079776" y="1162584"/>
            <a:ext cx="3235480" cy="910712"/>
          </a:xfrm>
          <a:prstGeom prst="wedgeRectCallout">
            <a:avLst>
              <a:gd name="adj1" fmla="val -21423"/>
              <a:gd name="adj2" fmla="val 81480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PRACOWNIK KUCHNI </a:t>
            </a:r>
            <a:br>
              <a:rPr lang="pl-PL" sz="2000" b="1" dirty="0"/>
            </a:br>
            <a:r>
              <a:rPr lang="pl-PL" sz="2000" b="1" dirty="0"/>
              <a:t>– POMOC KUCHENNA</a:t>
            </a:r>
          </a:p>
        </p:txBody>
      </p:sp>
    </p:spTree>
    <p:extLst>
      <p:ext uri="{BB962C8B-B14F-4D97-AF65-F5344CB8AC3E}">
        <p14:creationId xmlns:p14="http://schemas.microsoft.com/office/powerpoint/2010/main" val="196436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6B8BE7D-A370-41F8-8503-00F704F519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0813"/>
          <a:stretch/>
        </p:blipFill>
        <p:spPr>
          <a:xfrm>
            <a:off x="0" y="1440000"/>
            <a:ext cx="6187160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DRESS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</a:t>
            </a:r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ZAWODZIE – UNIFORM, CZYLI STRÓJ SŁUŻBOWY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99F063F-6E2F-4E51-93B6-CD999CA62A5B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35A38C0C-F50F-4D3D-974D-5102E8F7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KUCHARZ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BF5E30D-5E3B-48EB-9147-3808FD29A358}"/>
              </a:ext>
            </a:extLst>
          </p:cNvPr>
          <p:cNvSpPr/>
          <p:nvPr/>
        </p:nvSpPr>
        <p:spPr>
          <a:xfrm>
            <a:off x="7156145" y="2852936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bluza kucharska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9517496-2682-40EC-B824-393C2216A4A8}"/>
              </a:ext>
            </a:extLst>
          </p:cNvPr>
          <p:cNvSpPr/>
          <p:nvPr/>
        </p:nvSpPr>
        <p:spPr>
          <a:xfrm>
            <a:off x="7156145" y="3357098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spodnie kucharskie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52E765B-7298-491B-844A-CBB4A5AADC61}"/>
              </a:ext>
            </a:extLst>
          </p:cNvPr>
          <p:cNvSpPr/>
          <p:nvPr/>
        </p:nvSpPr>
        <p:spPr>
          <a:xfrm>
            <a:off x="7156145" y="3866052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fartuchy kucharskie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E5220B3-D3B2-4327-B0AC-743404855BFE}"/>
              </a:ext>
            </a:extLst>
          </p:cNvPr>
          <p:cNvSpPr/>
          <p:nvPr/>
        </p:nvSpPr>
        <p:spPr>
          <a:xfrm>
            <a:off x="7156145" y="4372557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zapaski kucharskie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5C754FBC-75F6-4282-8781-7DFFCAEBB2E1}"/>
              </a:ext>
            </a:extLst>
          </p:cNvPr>
          <p:cNvSpPr/>
          <p:nvPr/>
        </p:nvSpPr>
        <p:spPr>
          <a:xfrm>
            <a:off x="7156145" y="4876613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rękawice kucharskie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A00E22A-8A82-4300-9C1D-479CEF62F8D6}"/>
              </a:ext>
            </a:extLst>
          </p:cNvPr>
          <p:cNvSpPr/>
          <p:nvPr/>
        </p:nvSpPr>
        <p:spPr>
          <a:xfrm>
            <a:off x="7156145" y="5385461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czapki kucharskie</a:t>
            </a:r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E55D46F6-2197-461A-82C9-F49E0122B923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B6F9A2EE-5738-4E87-B5B9-518E7074FDD3}"/>
              </a:ext>
            </a:extLst>
          </p:cNvPr>
          <p:cNvSpPr/>
          <p:nvPr/>
        </p:nvSpPr>
        <p:spPr>
          <a:xfrm>
            <a:off x="7156145" y="5883415"/>
            <a:ext cx="4127165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obuwie kucharskie</a:t>
            </a:r>
          </a:p>
        </p:txBody>
      </p:sp>
    </p:spTree>
    <p:extLst>
      <p:ext uri="{BB962C8B-B14F-4D97-AF65-F5344CB8AC3E}">
        <p14:creationId xmlns:p14="http://schemas.microsoft.com/office/powerpoint/2010/main" val="409968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D2D764-DB17-454A-A32F-6D78AC33D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5873"/>
          <a:stretch/>
        </p:blipFill>
        <p:spPr>
          <a:xfrm>
            <a:off x="0" y="1440000"/>
            <a:ext cx="6187159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C0F490A-B146-429A-8EBB-6DBA7DA2EC22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972B302D-69CD-4413-8391-B909B379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UCZĄCY SIĘ DOROSŁY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24449FF-9E59-4274-86D8-15316E6D6670}"/>
              </a:ext>
            </a:extLst>
          </p:cNvPr>
          <p:cNvSpPr/>
          <p:nvPr/>
        </p:nvSpPr>
        <p:spPr>
          <a:xfrm>
            <a:off x="6393109" y="3108970"/>
            <a:ext cx="5348567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 dirty="0">
                <a:solidFill>
                  <a:schemeClr val="bg1"/>
                </a:solidFill>
              </a:rPr>
              <a:t>jest świadomym uczestnikiem procesu uczenia się i nauczania,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6FAD95-3E73-46B7-A645-7A6C37AC7877}"/>
              </a:ext>
            </a:extLst>
          </p:cNvPr>
          <p:cNvSpPr/>
          <p:nvPr/>
        </p:nvSpPr>
        <p:spPr>
          <a:xfrm>
            <a:off x="6397436" y="3605164"/>
            <a:ext cx="5344240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ma mniej lub bardziej bogate doświadczenie zawodowe,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6BE25DC-87AB-47DF-826B-BA6A12EE8E94}"/>
              </a:ext>
            </a:extLst>
          </p:cNvPr>
          <p:cNvSpPr/>
          <p:nvPr/>
        </p:nvSpPr>
        <p:spPr>
          <a:xfrm>
            <a:off x="6393109" y="4105733"/>
            <a:ext cx="5348567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samodzielnie kieruje procesem uczenia się,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B60CDB0-0322-4BC4-8DAB-D0E9576691DC}"/>
              </a:ext>
            </a:extLst>
          </p:cNvPr>
          <p:cNvSpPr/>
          <p:nvPr/>
        </p:nvSpPr>
        <p:spPr>
          <a:xfrm>
            <a:off x="6393109" y="4606620"/>
            <a:ext cx="5348567" cy="69529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Jego potrzeby edukacyjne wynikają ze zmiennych warunków zatrudnienia i możliwości,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3A2E5CAD-F4BE-4FF8-996D-F02BAB8D06D7}"/>
              </a:ext>
            </a:extLst>
          </p:cNvPr>
          <p:cNvSpPr/>
          <p:nvPr/>
        </p:nvSpPr>
        <p:spPr>
          <a:xfrm>
            <a:off x="6393109" y="5356362"/>
            <a:ext cx="5348567" cy="449711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08000" rIns="252000" bIns="108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1400" b="1">
                <a:solidFill>
                  <a:schemeClr val="bg1"/>
                </a:solidFill>
              </a:rPr>
              <a:t>ma swoistą wewnętrzną motywację.</a:t>
            </a:r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AD484C96-6C2A-4340-B971-706B9B445FA7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268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17ADAEC-9AF7-49E1-B867-5840C395D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r="43449"/>
          <a:stretch/>
        </p:blipFill>
        <p:spPr>
          <a:xfrm>
            <a:off x="-1" y="1400058"/>
            <a:ext cx="3503713" cy="4837253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2F07171-636A-4A0D-AE27-E7B74646C79B}"/>
              </a:ext>
            </a:extLst>
          </p:cNvPr>
          <p:cNvSpPr/>
          <p:nvPr/>
        </p:nvSpPr>
        <p:spPr>
          <a:xfrm>
            <a:off x="3503712" y="1400059"/>
            <a:ext cx="8688288" cy="4837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15</a:t>
            </a:fld>
            <a:endParaRPr lang="en-US" alt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FD945A-9861-4ABE-B64F-A0D19DDA0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03712" y="1390420"/>
            <a:ext cx="360043" cy="483725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8075DE02-4A56-41AB-B8FA-0ADF5D9F13B8}"/>
              </a:ext>
            </a:extLst>
          </p:cNvPr>
          <p:cNvSpPr/>
          <p:nvPr/>
        </p:nvSpPr>
        <p:spPr>
          <a:xfrm>
            <a:off x="4151784" y="1655797"/>
            <a:ext cx="7272808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000" b="1" dirty="0">
                <a:solidFill>
                  <a:srgbClr val="FF8803"/>
                </a:solidFill>
              </a:rPr>
              <a:t>CECHY UCZĄCYCH SIĘ DOROSŁYCH 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zróżnicowane doświadczenie życiowe, zawodowe i społeczne oraz wiek,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zróżnicowana kondycja psychofizyczna,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zróżnicowana aktywność i możliwość edukacyjna,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różne style i techniki uczenia się,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różne, często ukształtowane, przyzwyczajenia zawodowe oraz postawy wobec pracy, pracodawcy czy managera, 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czasu wynikający z obowiązków zawodowych lub rodzinnych,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dominacja motywów praktycznych przy podejmowaniu decyzji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rozpoczęciu nauki,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umiejętność myślenia abstrakcyjnego,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zdolność do długotrwałej koncentracji uwagi.</a:t>
            </a:r>
          </a:p>
        </p:txBody>
      </p:sp>
    </p:spTree>
    <p:extLst>
      <p:ext uri="{BB962C8B-B14F-4D97-AF65-F5344CB8AC3E}">
        <p14:creationId xmlns:p14="http://schemas.microsoft.com/office/powerpoint/2010/main" val="630162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kcji, WspÃ³Åpraca, Koledzy, Firmy, PiÄÅÄ Guz, Partner">
            <a:extLst>
              <a:ext uri="{FF2B5EF4-FFF2-40B4-BE49-F238E27FC236}">
                <a16:creationId xmlns:a16="http://schemas.microsoft.com/office/drawing/2014/main" id="{59DCD796-DC1D-430A-829D-9C2221270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r="35484"/>
          <a:stretch/>
        </p:blipFill>
        <p:spPr bwMode="auto">
          <a:xfrm>
            <a:off x="-14808" y="1400059"/>
            <a:ext cx="3600400" cy="48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053E2CC-5C72-4AF1-8C41-F4B95D11063D}"/>
              </a:ext>
            </a:extLst>
          </p:cNvPr>
          <p:cNvSpPr/>
          <p:nvPr/>
        </p:nvSpPr>
        <p:spPr>
          <a:xfrm>
            <a:off x="3503712" y="1400059"/>
            <a:ext cx="8688288" cy="4837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16</a:t>
            </a:fld>
            <a:endParaRPr lang="en-US" alt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B9F91A3-F6E1-461B-BBC9-D2334E3D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03712" y="1390420"/>
            <a:ext cx="360043" cy="483725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EE6D30AC-D795-48DD-8057-CFE95326A745}"/>
              </a:ext>
            </a:extLst>
          </p:cNvPr>
          <p:cNvSpPr/>
          <p:nvPr/>
        </p:nvSpPr>
        <p:spPr>
          <a:xfrm>
            <a:off x="4151784" y="1526365"/>
            <a:ext cx="76328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000" b="1" dirty="0">
                <a:solidFill>
                  <a:srgbClr val="FF8803"/>
                </a:solidFill>
              </a:rPr>
              <a:t>DOROŚLI UCZĄ SIĘ NAJLEPIEJ, GDY: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mają swobodę i komfort wypowiedzi,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popełniając błędy, nie obawiają się krytyki,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są akceptowani w środowisku, w którym się uczą,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aktywnie uczestniczą w szkoleniu, stając się jego współautorami, 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znają cel i wymiar doskonalenia,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rozumieją wartość i znaczenie tego, czego się uczą, 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szkoleniu rozwiązują rzeczywiste problemy,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nie tylko realizują tematy,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dzielą się pomysłami, wrażeniami i różnymi sposobami rozwiązania zadań szkoleniowych,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potrafią zdobywaną wiedzę wykorzystać w praktyce zawodowej,</a:t>
            </a:r>
          </a:p>
          <a:p>
            <a:pPr marL="342900" indent="-342900">
              <a:spcBef>
                <a:spcPts val="600"/>
              </a:spcBef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mają możliwość odwoływania się do własnego doświadczenia.</a:t>
            </a:r>
          </a:p>
        </p:txBody>
      </p:sp>
    </p:spTree>
    <p:extLst>
      <p:ext uri="{BB962C8B-B14F-4D97-AF65-F5344CB8AC3E}">
        <p14:creationId xmlns:p14="http://schemas.microsoft.com/office/powerpoint/2010/main" val="2813721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AB05FA98-BE44-48C0-83AC-AC968A400CA2}"/>
              </a:ext>
            </a:extLst>
          </p:cNvPr>
          <p:cNvSpPr/>
          <p:nvPr/>
        </p:nvSpPr>
        <p:spPr>
          <a:xfrm>
            <a:off x="5562224" y="2058526"/>
            <a:ext cx="6629776" cy="331469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17</a:t>
            </a:fld>
            <a:endParaRPr lang="en-US" altLang="pl-PL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DE453456-8333-4018-9A54-2A354D919DFC}"/>
              </a:ext>
            </a:extLst>
          </p:cNvPr>
          <p:cNvSpPr/>
          <p:nvPr/>
        </p:nvSpPr>
        <p:spPr>
          <a:xfrm rot="5400000">
            <a:off x="7006363" y="584502"/>
            <a:ext cx="3711680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46FA38C-F062-4238-87A0-385CFDBE4A64}"/>
              </a:ext>
            </a:extLst>
          </p:cNvPr>
          <p:cNvSpPr/>
          <p:nvPr/>
        </p:nvSpPr>
        <p:spPr>
          <a:xfrm>
            <a:off x="5879976" y="2367458"/>
            <a:ext cx="590465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METODY KSZTAŁCENIA DOROSŁYCH</a:t>
            </a:r>
            <a:r>
              <a:rPr lang="pl-PL" altLang="pl-PL" sz="2000" dirty="0">
                <a:solidFill>
                  <a:schemeClr val="bg1"/>
                </a:solidFill>
              </a:rPr>
              <a:t> </a:t>
            </a: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niewielkim stopniu różnią się od metod nauczania-uczenia się młodzieży.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pl-PL" alt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Uczący się dorośli osiągają lepsze wyniki wówczas, gdy: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pl-PL" altLang="pl-PL" b="1" dirty="0">
                <a:solidFill>
                  <a:schemeClr val="bg1"/>
                </a:solidFill>
              </a:rPr>
              <a:t>traktowani są indywidualnie,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pl-PL" altLang="pl-PL" b="1" dirty="0">
                <a:solidFill>
                  <a:schemeClr val="bg1"/>
                </a:solidFill>
              </a:rPr>
              <a:t>mają skonkretyzowane cele kształcenia,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2"/>
              </a:buBlip>
            </a:pPr>
            <a:r>
              <a:rPr lang="pl-PL" altLang="pl-PL" b="1" dirty="0">
                <a:solidFill>
                  <a:schemeClr val="bg1"/>
                </a:solidFill>
              </a:rPr>
              <a:t>optymalnie wykorzystują czas.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015516D-C46E-4D28-B9B7-37D80E61A0AF}"/>
              </a:ext>
            </a:extLst>
          </p:cNvPr>
          <p:cNvSpPr/>
          <p:nvPr/>
        </p:nvSpPr>
        <p:spPr>
          <a:xfrm>
            <a:off x="785033" y="4969443"/>
            <a:ext cx="3565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METODY KSZTAŁCENIA DOROSŁYCH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E66602DA-80F0-4F50-B7E9-3C9DFC278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6" y="2667222"/>
            <a:ext cx="2160239" cy="2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27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18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2F0D353-76C2-429B-9B01-5B190F3BD214}"/>
              </a:ext>
            </a:extLst>
          </p:cNvPr>
          <p:cNvSpPr/>
          <p:nvPr/>
        </p:nvSpPr>
        <p:spPr>
          <a:xfrm>
            <a:off x="5562224" y="1770499"/>
            <a:ext cx="6629776" cy="3855228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0E2E9396-32D2-4193-919F-3BDD8E441F5C}"/>
              </a:ext>
            </a:extLst>
          </p:cNvPr>
          <p:cNvSpPr/>
          <p:nvPr/>
        </p:nvSpPr>
        <p:spPr>
          <a:xfrm rot="5400000">
            <a:off x="7472955" y="726180"/>
            <a:ext cx="2808312" cy="6629776"/>
          </a:xfrm>
          <a:prstGeom prst="wedgeRectCallout">
            <a:avLst>
              <a:gd name="adj1" fmla="val -20591"/>
              <a:gd name="adj2" fmla="val 5720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7216426-AE75-4E83-8663-0100AFA943F1}"/>
              </a:ext>
            </a:extLst>
          </p:cNvPr>
          <p:cNvSpPr/>
          <p:nvPr/>
        </p:nvSpPr>
        <p:spPr>
          <a:xfrm>
            <a:off x="5879976" y="2028904"/>
            <a:ext cx="5904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pl-PL" sz="2000" b="1" dirty="0">
                <a:solidFill>
                  <a:schemeClr val="bg1"/>
                </a:solidFill>
              </a:rPr>
              <a:t>SPECYFIKA NAUCZANIA-UCZENIA SIĘ DOROSŁYCH POLEGA NA: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ukierunkowaniu kształcenia na grupy docelowe,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krzyżowaniu się perspektyw trenera i uczącego się dorosłego oraz silnej konfrontacji z treściami kształcenia,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wyraźnym wpływie emocji na proces nauczania-uczenia się,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dużej potrzebie indywidualizacji,</a:t>
            </a:r>
          </a:p>
          <a:p>
            <a:pPr marL="285750" indent="-285750">
              <a:spcAft>
                <a:spcPts val="1200"/>
              </a:spcAft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wysokim udziale samokształcenia i samodoskonalenia.</a:t>
            </a:r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7EBE627-64B0-42AC-A406-9D0D76DF1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492896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51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19</a:t>
            </a:fld>
            <a:endParaRPr lang="en-US" altLang="pl-PL"/>
          </a:p>
        </p:txBody>
      </p:sp>
      <p:sp>
        <p:nvSpPr>
          <p:cNvPr id="8" name="Dymek mowy: prostokąt 7">
            <a:extLst>
              <a:ext uri="{FF2B5EF4-FFF2-40B4-BE49-F238E27FC236}">
                <a16:creationId xmlns:a16="http://schemas.microsoft.com/office/drawing/2014/main" id="{142B676A-01CB-49EB-AD08-BC65C842DDF5}"/>
              </a:ext>
            </a:extLst>
          </p:cNvPr>
          <p:cNvSpPr/>
          <p:nvPr/>
        </p:nvSpPr>
        <p:spPr>
          <a:xfrm>
            <a:off x="7248128" y="2636912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DOŚWIADCZENIE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poprzez konkretne przeżycie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9" name="Dymek mowy: prostokąt 8">
            <a:extLst>
              <a:ext uri="{FF2B5EF4-FFF2-40B4-BE49-F238E27FC236}">
                <a16:creationId xmlns:a16="http://schemas.microsoft.com/office/drawing/2014/main" id="{D6EC20CB-B3F1-404A-AA40-3ADE17F342F9}"/>
              </a:ext>
            </a:extLst>
          </p:cNvPr>
          <p:cNvSpPr/>
          <p:nvPr/>
        </p:nvSpPr>
        <p:spPr>
          <a:xfrm>
            <a:off x="7248128" y="3779095"/>
            <a:ext cx="3235480" cy="91071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PRAKTYKA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aktywne eksperymentowanie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FEBA67DB-6B3D-47BF-9FF4-A37621806DC9}"/>
              </a:ext>
            </a:extLst>
          </p:cNvPr>
          <p:cNvSpPr/>
          <p:nvPr/>
        </p:nvSpPr>
        <p:spPr>
          <a:xfrm>
            <a:off x="3796995" y="3770626"/>
            <a:ext cx="3235480" cy="91071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TEORIA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porządkowanie, uogólnianie informacji oraz wnioski </a:t>
            </a:r>
          </a:p>
        </p:txBody>
      </p:sp>
      <p:sp>
        <p:nvSpPr>
          <p:cNvPr id="11" name="Dymek mowy: prostokąt 10">
            <a:extLst>
              <a:ext uri="{FF2B5EF4-FFF2-40B4-BE49-F238E27FC236}">
                <a16:creationId xmlns:a16="http://schemas.microsoft.com/office/drawing/2014/main" id="{79925161-5690-48DF-8281-F4CF19281986}"/>
              </a:ext>
            </a:extLst>
          </p:cNvPr>
          <p:cNvSpPr/>
          <p:nvPr/>
        </p:nvSpPr>
        <p:spPr>
          <a:xfrm>
            <a:off x="3796995" y="2636912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REFLEKSJA I OBSERWACJA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BFA107AE-E9C5-4F31-9AD3-9EDB5E12AD69}"/>
              </a:ext>
            </a:extLst>
          </p:cNvPr>
          <p:cNvSpPr/>
          <p:nvPr/>
        </p:nvSpPr>
        <p:spPr>
          <a:xfrm rot="8100000">
            <a:off x="7526573" y="3627460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rójkąt prostokątny 12">
            <a:extLst>
              <a:ext uri="{FF2B5EF4-FFF2-40B4-BE49-F238E27FC236}">
                <a16:creationId xmlns:a16="http://schemas.microsoft.com/office/drawing/2014/main" id="{378DDE42-EB87-44A9-992C-DCF29BE6D439}"/>
              </a:ext>
            </a:extLst>
          </p:cNvPr>
          <p:cNvSpPr/>
          <p:nvPr/>
        </p:nvSpPr>
        <p:spPr>
          <a:xfrm rot="2700000">
            <a:off x="7095268" y="2937085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2F625727-1FFF-479F-825E-4381E0A48492}"/>
              </a:ext>
            </a:extLst>
          </p:cNvPr>
          <p:cNvSpPr/>
          <p:nvPr/>
        </p:nvSpPr>
        <p:spPr>
          <a:xfrm rot="13500000">
            <a:off x="6875981" y="4073492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rójkąt prostokątny 14">
            <a:extLst>
              <a:ext uri="{FF2B5EF4-FFF2-40B4-BE49-F238E27FC236}">
                <a16:creationId xmlns:a16="http://schemas.microsoft.com/office/drawing/2014/main" id="{D3A2F0AE-22CA-4C20-8411-10E167D5DD0E}"/>
              </a:ext>
            </a:extLst>
          </p:cNvPr>
          <p:cNvSpPr/>
          <p:nvPr/>
        </p:nvSpPr>
        <p:spPr>
          <a:xfrm rot="18900000">
            <a:off x="6448667" y="3395137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145F92CC-3B19-4EFA-B366-1189937C75D3}"/>
              </a:ext>
            </a:extLst>
          </p:cNvPr>
          <p:cNvSpPr/>
          <p:nvPr/>
        </p:nvSpPr>
        <p:spPr>
          <a:xfrm>
            <a:off x="412248" y="4263479"/>
            <a:ext cx="32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8803"/>
                </a:solidFill>
              </a:rPr>
              <a:t>CYKL KOLBA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45D84E1-DE21-4D38-88BE-74672CDE52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1" y="2535287"/>
            <a:ext cx="1528330" cy="1528330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B20F810E-E35D-40D5-BD52-23C182C7963A}"/>
              </a:ext>
            </a:extLst>
          </p:cNvPr>
          <p:cNvSpPr/>
          <p:nvPr/>
        </p:nvSpPr>
        <p:spPr>
          <a:xfrm>
            <a:off x="3764997" y="1800343"/>
            <a:ext cx="6516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600" dirty="0"/>
              <a:t>Efektywna technika edukacyjna, zgodnie z którą osiągnięcie sukcesu w nauce związane jest z przejściem przez cztery kluczowe etapy przyswajania wiedzy: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384C1FD-F10F-4E44-AEE1-B0BEDF375543}"/>
              </a:ext>
            </a:extLst>
          </p:cNvPr>
          <p:cNvSpPr/>
          <p:nvPr/>
        </p:nvSpPr>
        <p:spPr>
          <a:xfrm>
            <a:off x="4089028" y="4809357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600" b="1" dirty="0"/>
              <a:t>Kolejność realizacji </a:t>
            </a:r>
            <a:r>
              <a:rPr lang="pl-PL" sz="1600" dirty="0"/>
              <a:t>poszczególnych etapów kształcenia</a:t>
            </a:r>
          </a:p>
          <a:p>
            <a:pPr algn="ctr">
              <a:spcAft>
                <a:spcPts val="600"/>
              </a:spcAft>
            </a:pPr>
            <a:r>
              <a:rPr lang="pl-PL" sz="1600" dirty="0"/>
              <a:t> w CYKLU KOLBA </a:t>
            </a:r>
            <a:r>
              <a:rPr lang="pl-PL" sz="1600" b="1" dirty="0"/>
              <a:t>jest dowolna</a:t>
            </a:r>
            <a:r>
              <a:rPr lang="pl-PL" sz="1600" dirty="0"/>
              <a:t>. </a:t>
            </a:r>
            <a:br>
              <a:rPr lang="pl-PL" sz="1600" dirty="0"/>
            </a:br>
            <a:r>
              <a:rPr lang="pl-PL" sz="1600" dirty="0"/>
              <a:t>Jego efektywność jest osiągnięta w momencie zrealizowania wszystkich etapów.</a:t>
            </a:r>
          </a:p>
        </p:txBody>
      </p:sp>
    </p:spTree>
    <p:extLst>
      <p:ext uri="{BB962C8B-B14F-4D97-AF65-F5344CB8AC3E}">
        <p14:creationId xmlns:p14="http://schemas.microsoft.com/office/powerpoint/2010/main" val="293590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EDUKACYJNO – ZAWODOWA?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D69B22E-0035-42F9-BD78-E8EA0D36958D}"/>
              </a:ext>
            </a:extLst>
          </p:cNvPr>
          <p:cNvSpPr/>
          <p:nvPr/>
        </p:nvSpPr>
        <p:spPr>
          <a:xfrm>
            <a:off x="1110812" y="6074132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B5594203-F65B-436E-B96D-657DE70CD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E4A5A6E1-3A65-41C6-852F-8DABAEDC4F1D}"/>
              </a:ext>
            </a:extLst>
          </p:cNvPr>
          <p:cNvSpPr/>
          <p:nvPr/>
        </p:nvSpPr>
        <p:spPr>
          <a:xfrm>
            <a:off x="8071803" y="5373215"/>
            <a:ext cx="4120197" cy="72010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67033C7-C9A5-4F49-8612-5B6E775FF38C}"/>
              </a:ext>
            </a:extLst>
          </p:cNvPr>
          <p:cNvSpPr/>
          <p:nvPr/>
        </p:nvSpPr>
        <p:spPr>
          <a:xfrm>
            <a:off x="0" y="2347274"/>
            <a:ext cx="12192000" cy="3025942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189B671-BB59-4453-B67A-53487D61FAD8}"/>
              </a:ext>
            </a:extLst>
          </p:cNvPr>
          <p:cNvSpPr/>
          <p:nvPr/>
        </p:nvSpPr>
        <p:spPr>
          <a:xfrm>
            <a:off x="8350946" y="2707722"/>
            <a:ext cx="3558956" cy="231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b="1" dirty="0">
                <a:solidFill>
                  <a:schemeClr val="bg1"/>
                </a:solidFill>
              </a:rPr>
              <a:t>ŚCIEŻKA EDUKACYJNA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To układ kolejnych etapów kształcenia, prowadzący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do uzyskania określonej profesji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lub podniesienia kwalifikacji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celem osiągnięcia wyższej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pozycji zawodowej.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15CA4587-11B3-4FF7-A932-7058D654C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16768" r="24570" b="-16768"/>
          <a:stretch/>
        </p:blipFill>
        <p:spPr>
          <a:xfrm>
            <a:off x="3023588" y="1152000"/>
            <a:ext cx="5048215" cy="6869179"/>
          </a:xfrm>
          <a:prstGeom prst="rect">
            <a:avLst/>
          </a:prstGeom>
        </p:spPr>
      </p:pic>
      <p:pic>
        <p:nvPicPr>
          <p:cNvPr id="1026" name="Picture 2" descr="Kawa, Tablet, SÅuchawki, Praca, BiaÅy, Notatnik">
            <a:extLst>
              <a:ext uri="{FF2B5EF4-FFF2-40B4-BE49-F238E27FC236}">
                <a16:creationId xmlns:a16="http://schemas.microsoft.com/office/drawing/2014/main" id="{177E80ED-959D-4566-90DB-CD075BA0B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7"/>
          <a:stretch/>
        </p:blipFill>
        <p:spPr bwMode="auto">
          <a:xfrm>
            <a:off x="3023588" y="1152000"/>
            <a:ext cx="5048216" cy="57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B585A1-7B73-49FB-AA68-15915665E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0" y="3039595"/>
            <a:ext cx="1656183" cy="16561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20</a:t>
            </a:fld>
            <a:endParaRPr lang="en-US" alt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7AFF573-A55A-47E5-BA50-15EC85819F77}"/>
              </a:ext>
            </a:extLst>
          </p:cNvPr>
          <p:cNvSpPr txBox="1"/>
          <p:nvPr/>
        </p:nvSpPr>
        <p:spPr>
          <a:xfrm>
            <a:off x="3936939" y="4790778"/>
            <a:ext cx="323548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prstClr val="black"/>
                </a:solidFill>
              </a:rPr>
              <a:t>Konfrontacja wiedzy o cechach melona </a:t>
            </a:r>
            <a:br>
              <a:rPr lang="pl-PL" sz="1400">
                <a:solidFill>
                  <a:prstClr val="black"/>
                </a:solidFill>
              </a:rPr>
            </a:br>
            <a:r>
              <a:rPr lang="pl-PL" sz="1400">
                <a:solidFill>
                  <a:prstClr val="black"/>
                </a:solidFill>
              </a:rPr>
              <a:t>i rodzajach noży carvingowych</a:t>
            </a:r>
          </a:p>
        </p:txBody>
      </p:sp>
      <p:sp>
        <p:nvSpPr>
          <p:cNvPr id="17" name="Dymek mowy: prostokąt 16">
            <a:extLst>
              <a:ext uri="{FF2B5EF4-FFF2-40B4-BE49-F238E27FC236}">
                <a16:creationId xmlns:a16="http://schemas.microsoft.com/office/drawing/2014/main" id="{12DED99A-89E3-4037-A227-E096FD6376A3}"/>
              </a:ext>
            </a:extLst>
          </p:cNvPr>
          <p:cNvSpPr/>
          <p:nvPr/>
        </p:nvSpPr>
        <p:spPr>
          <a:xfrm>
            <a:off x="7248128" y="2636912"/>
            <a:ext cx="3235480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DOŚWIADCZENIE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poprzez konkretne przeżycie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8" name="Dymek mowy: prostokąt 17">
            <a:extLst>
              <a:ext uri="{FF2B5EF4-FFF2-40B4-BE49-F238E27FC236}">
                <a16:creationId xmlns:a16="http://schemas.microsoft.com/office/drawing/2014/main" id="{5A463830-E1CC-4A7D-9EAF-2818FB12C817}"/>
              </a:ext>
            </a:extLst>
          </p:cNvPr>
          <p:cNvSpPr/>
          <p:nvPr/>
        </p:nvSpPr>
        <p:spPr>
          <a:xfrm>
            <a:off x="7248128" y="3779095"/>
            <a:ext cx="3235480" cy="91071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PRAKTYKA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aktywne eksperymentowanie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19" name="Dymek mowy: prostokąt 18">
            <a:extLst>
              <a:ext uri="{FF2B5EF4-FFF2-40B4-BE49-F238E27FC236}">
                <a16:creationId xmlns:a16="http://schemas.microsoft.com/office/drawing/2014/main" id="{A237CE9A-13A7-4B05-AFFC-832CA8FE7BD3}"/>
              </a:ext>
            </a:extLst>
          </p:cNvPr>
          <p:cNvSpPr/>
          <p:nvPr/>
        </p:nvSpPr>
        <p:spPr>
          <a:xfrm>
            <a:off x="3796995" y="3770626"/>
            <a:ext cx="3235480" cy="91071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TEORIA</a:t>
            </a:r>
            <a:br>
              <a:rPr lang="pl-PL" sz="2200" b="1">
                <a:solidFill>
                  <a:prstClr val="white"/>
                </a:solidFill>
              </a:rPr>
            </a:br>
            <a:r>
              <a:rPr lang="pl-PL" sz="1400" b="1">
                <a:solidFill>
                  <a:prstClr val="white"/>
                </a:solidFill>
              </a:rPr>
              <a:t>porządkowanie, uogólnianie informacji oraz wnioski </a:t>
            </a:r>
          </a:p>
        </p:txBody>
      </p:sp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032DC91E-3C1E-4A2F-9E29-D830A31E2EEE}"/>
              </a:ext>
            </a:extLst>
          </p:cNvPr>
          <p:cNvSpPr/>
          <p:nvPr/>
        </p:nvSpPr>
        <p:spPr>
          <a:xfrm>
            <a:off x="3796995" y="2636912"/>
            <a:ext cx="3235480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2200" b="1">
                <a:solidFill>
                  <a:prstClr val="white"/>
                </a:solidFill>
              </a:rPr>
              <a:t>REFLEKSJA I OBSERWACJA</a:t>
            </a:r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22" name="Trójkąt prostokątny 21">
            <a:extLst>
              <a:ext uri="{FF2B5EF4-FFF2-40B4-BE49-F238E27FC236}">
                <a16:creationId xmlns:a16="http://schemas.microsoft.com/office/drawing/2014/main" id="{72CAAAB9-7B91-4A9A-8BEC-005FC5F55D54}"/>
              </a:ext>
            </a:extLst>
          </p:cNvPr>
          <p:cNvSpPr/>
          <p:nvPr/>
        </p:nvSpPr>
        <p:spPr>
          <a:xfrm rot="8100000">
            <a:off x="7526573" y="3627460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Trójkąt prostokątny 22">
            <a:extLst>
              <a:ext uri="{FF2B5EF4-FFF2-40B4-BE49-F238E27FC236}">
                <a16:creationId xmlns:a16="http://schemas.microsoft.com/office/drawing/2014/main" id="{E64787BC-FEF4-4A11-817D-FE45F12F19E8}"/>
              </a:ext>
            </a:extLst>
          </p:cNvPr>
          <p:cNvSpPr/>
          <p:nvPr/>
        </p:nvSpPr>
        <p:spPr>
          <a:xfrm rot="2700000">
            <a:off x="7095268" y="2937085"/>
            <a:ext cx="304979" cy="304979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A3781BFC-25FB-44DA-B4ED-D067C04301C5}"/>
              </a:ext>
            </a:extLst>
          </p:cNvPr>
          <p:cNvSpPr/>
          <p:nvPr/>
        </p:nvSpPr>
        <p:spPr>
          <a:xfrm rot="13500000">
            <a:off x="6875981" y="4073492"/>
            <a:ext cx="304979" cy="304979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Trójkąt prostokątny 24">
            <a:extLst>
              <a:ext uri="{FF2B5EF4-FFF2-40B4-BE49-F238E27FC236}">
                <a16:creationId xmlns:a16="http://schemas.microsoft.com/office/drawing/2014/main" id="{E4E9DA33-432D-407C-8A0D-3DCB3001DCB2}"/>
              </a:ext>
            </a:extLst>
          </p:cNvPr>
          <p:cNvSpPr/>
          <p:nvPr/>
        </p:nvSpPr>
        <p:spPr>
          <a:xfrm rot="18900000">
            <a:off x="6448667" y="3395137"/>
            <a:ext cx="304979" cy="304979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Dymek mowy: prostokąt 25">
            <a:extLst>
              <a:ext uri="{FF2B5EF4-FFF2-40B4-BE49-F238E27FC236}">
                <a16:creationId xmlns:a16="http://schemas.microsoft.com/office/drawing/2014/main" id="{04091EE9-9F80-4AC6-86B5-3E383B9AFD2F}"/>
              </a:ext>
            </a:extLst>
          </p:cNvPr>
          <p:cNvSpPr/>
          <p:nvPr/>
        </p:nvSpPr>
        <p:spPr>
          <a:xfrm>
            <a:off x="3795688" y="3812453"/>
            <a:ext cx="141251" cy="1675162"/>
          </a:xfrm>
          <a:prstGeom prst="wedgeRectCallout">
            <a:avLst>
              <a:gd name="adj1" fmla="val 46464"/>
              <a:gd name="adj2" fmla="val 23047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1400" b="1">
              <a:solidFill>
                <a:prstClr val="white"/>
              </a:solidFill>
            </a:endParaRP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D4E13BC9-22DA-4E1E-8CED-FB8F11766DB3}"/>
              </a:ext>
            </a:extLst>
          </p:cNvPr>
          <p:cNvSpPr/>
          <p:nvPr/>
        </p:nvSpPr>
        <p:spPr>
          <a:xfrm>
            <a:off x="10342356" y="3800601"/>
            <a:ext cx="141252" cy="1675162"/>
          </a:xfrm>
          <a:prstGeom prst="wedgeRectCallout">
            <a:avLst>
              <a:gd name="adj1" fmla="val 22371"/>
              <a:gd name="adj2" fmla="val -15827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DCDE3F5-5569-4924-98B6-860BFF9E39B5}"/>
              </a:ext>
            </a:extLst>
          </p:cNvPr>
          <p:cNvSpPr txBox="1"/>
          <p:nvPr/>
        </p:nvSpPr>
        <p:spPr>
          <a:xfrm>
            <a:off x="7244125" y="4790778"/>
            <a:ext cx="309823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prstClr val="black"/>
                </a:solidFill>
              </a:rPr>
              <a:t>Samodzielne wycinanie róży</a:t>
            </a:r>
          </a:p>
          <a:p>
            <a:r>
              <a:rPr lang="pl-PL" sz="1400">
                <a:solidFill>
                  <a:prstClr val="black"/>
                </a:solidFill>
              </a:rPr>
              <a:t>w melonach poza szkoleniem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6FAA55D-D29D-4DD7-BCE3-768B89BAD6A9}"/>
              </a:ext>
            </a:extLst>
          </p:cNvPr>
          <p:cNvSpPr txBox="1"/>
          <p:nvPr/>
        </p:nvSpPr>
        <p:spPr>
          <a:xfrm>
            <a:off x="3941502" y="1956677"/>
            <a:ext cx="308910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prstClr val="black"/>
                </a:solidFill>
              </a:rPr>
              <a:t>Obserwacja poszczególnych etapów wycinania róży w melonie przez trenera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74F65BF-B9D6-4C51-8800-AB44B292939A}"/>
              </a:ext>
            </a:extLst>
          </p:cNvPr>
          <p:cNvSpPr txBox="1"/>
          <p:nvPr/>
        </p:nvSpPr>
        <p:spPr>
          <a:xfrm>
            <a:off x="7248688" y="1989697"/>
            <a:ext cx="309823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l-PL" sz="1400">
                <a:solidFill>
                  <a:prstClr val="black"/>
                </a:solidFill>
              </a:rPr>
              <a:t>Wycinanie róży w melonie pod okiem trenera podczas szkolenia</a:t>
            </a: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23D303AC-FFFA-4CCF-875A-F89CFAFB4CC5}"/>
              </a:ext>
            </a:extLst>
          </p:cNvPr>
          <p:cNvSpPr/>
          <p:nvPr/>
        </p:nvSpPr>
        <p:spPr>
          <a:xfrm flipV="1">
            <a:off x="10342356" y="1798208"/>
            <a:ext cx="141252" cy="910712"/>
          </a:xfrm>
          <a:prstGeom prst="wedgeRectCallout">
            <a:avLst>
              <a:gd name="adj1" fmla="val -38938"/>
              <a:gd name="adj2" fmla="val -20475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2" name="Dymek mowy: prostokąt 31">
            <a:extLst>
              <a:ext uri="{FF2B5EF4-FFF2-40B4-BE49-F238E27FC236}">
                <a16:creationId xmlns:a16="http://schemas.microsoft.com/office/drawing/2014/main" id="{41043883-585B-4C82-83E9-1F6D3A984AA9}"/>
              </a:ext>
            </a:extLst>
          </p:cNvPr>
          <p:cNvSpPr/>
          <p:nvPr/>
        </p:nvSpPr>
        <p:spPr>
          <a:xfrm flipV="1">
            <a:off x="3796995" y="1798208"/>
            <a:ext cx="139944" cy="910712"/>
          </a:xfrm>
          <a:prstGeom prst="wedgeRectCallout">
            <a:avLst>
              <a:gd name="adj1" fmla="val 21605"/>
              <a:gd name="adj2" fmla="val 25951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 sz="2200" b="1" dirty="0">
              <a:solidFill>
                <a:prstClr val="white"/>
              </a:solidFill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C1F8A052-AEDE-49E4-80A9-C5BB499A4635}"/>
              </a:ext>
            </a:extLst>
          </p:cNvPr>
          <p:cNvSpPr/>
          <p:nvPr/>
        </p:nvSpPr>
        <p:spPr>
          <a:xfrm>
            <a:off x="589860" y="4790778"/>
            <a:ext cx="2880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Przykład dotyczący nauki wycinania róży w melonie.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C863A736-B735-48AD-BB82-518B6DF4B725}"/>
              </a:ext>
            </a:extLst>
          </p:cNvPr>
          <p:cNvSpPr/>
          <p:nvPr/>
        </p:nvSpPr>
        <p:spPr>
          <a:xfrm>
            <a:off x="412248" y="4263479"/>
            <a:ext cx="32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8803"/>
                </a:solidFill>
              </a:rPr>
              <a:t>CYKL KOLBA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D46B513-AC79-411D-BEE1-70DC3F2983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1" y="2535287"/>
            <a:ext cx="1528330" cy="15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7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21</a:t>
            </a:fld>
            <a:endParaRPr lang="en-US" altLang="pl-PL"/>
          </a:p>
        </p:txBody>
      </p:sp>
      <p:sp>
        <p:nvSpPr>
          <p:cNvPr id="11" name="Trójkąt równoramienny 10">
            <a:extLst>
              <a:ext uri="{FF2B5EF4-FFF2-40B4-BE49-F238E27FC236}">
                <a16:creationId xmlns:a16="http://schemas.microsoft.com/office/drawing/2014/main" id="{46469617-5580-4F45-A250-147D9F889AE5}"/>
              </a:ext>
            </a:extLst>
          </p:cNvPr>
          <p:cNvSpPr/>
          <p:nvPr/>
        </p:nvSpPr>
        <p:spPr>
          <a:xfrm rot="16200000">
            <a:off x="5115420" y="3096406"/>
            <a:ext cx="521000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D3AE030-8918-4962-B233-2256B31FC05C}"/>
              </a:ext>
            </a:extLst>
          </p:cNvPr>
          <p:cNvSpPr/>
          <p:nvPr/>
        </p:nvSpPr>
        <p:spPr>
          <a:xfrm>
            <a:off x="5562224" y="2058526"/>
            <a:ext cx="6629776" cy="331469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odtytuł 2">
            <a:extLst>
              <a:ext uri="{FF2B5EF4-FFF2-40B4-BE49-F238E27FC236}">
                <a16:creationId xmlns:a16="http://schemas.microsoft.com/office/drawing/2014/main" id="{5314824D-38FF-4F58-AE33-F785945A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424" y="2224701"/>
            <a:ext cx="5700900" cy="3076507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duża wrażliwość na krytykę,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pewności siebie – obawa przed niepowodzeniem, ośmieszeniem się na forum grupy,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zaniżona lub zawyżona samoocena,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zainteresowania,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motywacji.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lub mało widoczne korzyści z realizowanego szkolenia,</a:t>
            </a:r>
          </a:p>
          <a:p>
            <a:pPr>
              <a:buBlip>
                <a:blip r:embed="rId2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brak umiejętności budowania relacji interpersonalnych.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B196780-F126-497C-AFAB-1F12A783A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58" y="2727595"/>
            <a:ext cx="1976551" cy="197655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C61902B-17EF-4717-808E-96AC78FF5F91}"/>
              </a:ext>
            </a:extLst>
          </p:cNvPr>
          <p:cNvSpPr/>
          <p:nvPr/>
        </p:nvSpPr>
        <p:spPr>
          <a:xfrm>
            <a:off x="5878424" y="156740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pl-PL" sz="2000" b="1" dirty="0">
                <a:solidFill>
                  <a:srgbClr val="FD6D01"/>
                </a:solidFill>
              </a:rPr>
              <a:t>BARIERY W UCZENIU SIĘ DOROSŁYCH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77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E1D495-3B86-40D0-A1A5-7206F53C7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 r="20809"/>
          <a:stretch/>
        </p:blipFill>
        <p:spPr>
          <a:xfrm>
            <a:off x="1" y="1511833"/>
            <a:ext cx="3431704" cy="428616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PODNOSZENIE KWALIFIKACJI PRZEZ DOROSŁYCH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22</a:t>
            </a:fld>
            <a:endParaRPr lang="en-US" alt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5FDAE95-6E13-40C3-B7E6-89F1E66C8B06}"/>
              </a:ext>
            </a:extLst>
          </p:cNvPr>
          <p:cNvSpPr/>
          <p:nvPr/>
        </p:nvSpPr>
        <p:spPr>
          <a:xfrm>
            <a:off x="1110812" y="6074132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BA0F0B4-E0D6-42F9-99BD-69683FDFD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494088" y="6041836"/>
            <a:ext cx="539422" cy="540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5C0533C4-D27B-41C1-A8D5-D445888BC4D8}"/>
              </a:ext>
            </a:extLst>
          </p:cNvPr>
          <p:cNvSpPr/>
          <p:nvPr/>
        </p:nvSpPr>
        <p:spPr>
          <a:xfrm>
            <a:off x="3431705" y="1173523"/>
            <a:ext cx="8760296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A08968E0-C3AD-4010-8E5E-B57B9001F4B0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296F3F7-354D-4E96-85A2-2B1A981D8AB7}"/>
              </a:ext>
            </a:extLst>
          </p:cNvPr>
          <p:cNvSpPr/>
          <p:nvPr/>
        </p:nvSpPr>
        <p:spPr>
          <a:xfrm>
            <a:off x="3736225" y="1310426"/>
            <a:ext cx="8048407" cy="431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</a:pPr>
            <a:r>
              <a:rPr lang="pl-PL" b="1" dirty="0">
                <a:solidFill>
                  <a:schemeClr val="bg1"/>
                </a:solidFill>
              </a:rPr>
              <a:t>W REALIZACJI ZADAŃ W GRUPIE NIEZBĘDNĄ JEST UMIEJĘTNOŚĆ BUDOWANIA RELACJI INTERPERSONALNYCH, CZYLI ZDOLNOŚĆ KOMUNIKOWANIA SIĘ Z LUDŹMI W RÓŻNYCH SYTUACJACH.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Podstawowymi umiejętnościami kucharza w tym zakresie są: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precyzyjne przekazywanie poleceń i innych informacji,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aktywne słuchanie i właściwe reagowanie,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odczytywanie komunikatów i nadawanie informacji zwrotnej,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w zespole i przekazywanie informacji innym pracownikom kuchni,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porozumiewanie się z kelnerami, którzy są dla niego niewidoczni.</a:t>
            </a:r>
          </a:p>
          <a:p>
            <a:pPr>
              <a:lnSpc>
                <a:spcPct val="114000"/>
              </a:lnSpc>
              <a:spcBef>
                <a:spcPts val="1200"/>
              </a:spcBef>
              <a:spcAft>
                <a:spcPts val="600"/>
              </a:spcAft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Wymienione umiejętności powinien posiadać również trener, aby kształtować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u uczestników szkoleń. </a:t>
            </a:r>
          </a:p>
        </p:txBody>
      </p:sp>
    </p:spTree>
    <p:extLst>
      <p:ext uri="{BB962C8B-B14F-4D97-AF65-F5344CB8AC3E}">
        <p14:creationId xmlns:p14="http://schemas.microsoft.com/office/powerpoint/2010/main" val="398049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23</a:t>
            </a:fld>
            <a:endParaRPr lang="en-US" alt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FA0B5B2-87EB-41D4-976A-8F979994DD39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6566A91-5ABE-4648-A723-DEA6B499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1B27C891-034E-4290-BD56-E3EC8679935E}"/>
              </a:ext>
            </a:extLst>
          </p:cNvPr>
          <p:cNvSpPr/>
          <p:nvPr/>
        </p:nvSpPr>
        <p:spPr>
          <a:xfrm>
            <a:off x="1128234" y="6074132"/>
            <a:ext cx="1416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2 i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C9905BB1-F81F-462F-A856-8B2CFD6ABFC9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E4602667-9F99-4791-9773-54D54CF26F79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00223B8A-0F63-4E99-AFEC-28FA0D051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27" name="Symbol zastępczy zawartości 2">
            <a:extLst>
              <a:ext uri="{FF2B5EF4-FFF2-40B4-BE49-F238E27FC236}">
                <a16:creationId xmlns:a16="http://schemas.microsoft.com/office/drawing/2014/main" id="{E5E81CAF-B6F7-452B-A27C-A9FED66768DB}"/>
              </a:ext>
            </a:extLst>
          </p:cNvPr>
          <p:cNvSpPr txBox="1">
            <a:spLocks/>
          </p:cNvSpPr>
          <p:nvPr/>
        </p:nvSpPr>
        <p:spPr bwMode="auto">
          <a:xfrm>
            <a:off x="2063552" y="1539776"/>
            <a:ext cx="682475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  <a:p>
            <a:endParaRPr lang="pl-PL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BE958086-1D6D-463E-8D65-DCE84A6B628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4998541" y="3995969"/>
            <a:ext cx="74510" cy="244827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9C506646-B84D-433D-AA30-B98666B9F83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5400000" flipH="1">
            <a:off x="7870123" y="3995969"/>
            <a:ext cx="74510" cy="2448272"/>
          </a:xfrm>
          <a:prstGeom prst="rect">
            <a:avLst/>
          </a:prstGeom>
        </p:spPr>
      </p:pic>
      <p:sp>
        <p:nvSpPr>
          <p:cNvPr id="30" name="Strzałka w prawo 21">
            <a:extLst>
              <a:ext uri="{FF2B5EF4-FFF2-40B4-BE49-F238E27FC236}">
                <a16:creationId xmlns:a16="http://schemas.microsoft.com/office/drawing/2014/main" id="{E6A455CA-7CC2-4924-AFB1-3E3FF66002F2}"/>
              </a:ext>
            </a:extLst>
          </p:cNvPr>
          <p:cNvSpPr/>
          <p:nvPr/>
        </p:nvSpPr>
        <p:spPr>
          <a:xfrm rot="10800000">
            <a:off x="3920030" y="5099377"/>
            <a:ext cx="1152128" cy="185850"/>
          </a:xfrm>
          <a:prstGeom prst="rightArrow">
            <a:avLst/>
          </a:prstGeom>
          <a:solidFill>
            <a:srgbClr val="666699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1" name="Dymek mowy: prostokąt 30">
            <a:extLst>
              <a:ext uri="{FF2B5EF4-FFF2-40B4-BE49-F238E27FC236}">
                <a16:creationId xmlns:a16="http://schemas.microsoft.com/office/drawing/2014/main" id="{5C6AC86C-364A-42BD-8DAA-F5512A700E2C}"/>
              </a:ext>
            </a:extLst>
          </p:cNvPr>
          <p:cNvSpPr/>
          <p:nvPr/>
        </p:nvSpPr>
        <p:spPr>
          <a:xfrm>
            <a:off x="4921305" y="4846885"/>
            <a:ext cx="2585101" cy="727646"/>
          </a:xfrm>
          <a:prstGeom prst="wedgeRectCallout">
            <a:avLst>
              <a:gd name="adj1" fmla="val -18313"/>
              <a:gd name="adj2" fmla="val 30900"/>
            </a:avLst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WIADOMOŚĆ ODTWORZONA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C2D40457-7EF8-46D6-82E5-A6A343A89C2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4846141" y="605416"/>
            <a:ext cx="74510" cy="2448272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2DBE2690-C7F9-4575-947A-EC9C759CE26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7717723" y="605416"/>
            <a:ext cx="74510" cy="2448272"/>
          </a:xfrm>
          <a:prstGeom prst="rect">
            <a:avLst/>
          </a:prstGeom>
        </p:spPr>
      </p:pic>
      <p:sp>
        <p:nvSpPr>
          <p:cNvPr id="34" name="Dymek mowy: prostokąt 33">
            <a:extLst>
              <a:ext uri="{FF2B5EF4-FFF2-40B4-BE49-F238E27FC236}">
                <a16:creationId xmlns:a16="http://schemas.microsoft.com/office/drawing/2014/main" id="{98D26690-EB36-43D0-B0B2-5A882C83BF39}"/>
              </a:ext>
            </a:extLst>
          </p:cNvPr>
          <p:cNvSpPr/>
          <p:nvPr/>
        </p:nvSpPr>
        <p:spPr>
          <a:xfrm>
            <a:off x="8737600" y="4840171"/>
            <a:ext cx="2585101" cy="727646"/>
          </a:xfrm>
          <a:prstGeom prst="wedgeRectCallout">
            <a:avLst>
              <a:gd name="adj1" fmla="val 24848"/>
              <a:gd name="adj2" fmla="val 25888"/>
            </a:avLst>
          </a:prstGeom>
          <a:solidFill>
            <a:srgbClr val="FE6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ODBIÓR SYGNAŁU</a:t>
            </a:r>
          </a:p>
        </p:txBody>
      </p:sp>
      <p:sp>
        <p:nvSpPr>
          <p:cNvPr id="35" name="Dymek mowy: prostokąt 34">
            <a:extLst>
              <a:ext uri="{FF2B5EF4-FFF2-40B4-BE49-F238E27FC236}">
                <a16:creationId xmlns:a16="http://schemas.microsoft.com/office/drawing/2014/main" id="{B40F4A7B-DCD7-48D7-9BBB-CAEC06937C2C}"/>
              </a:ext>
            </a:extLst>
          </p:cNvPr>
          <p:cNvSpPr/>
          <p:nvPr/>
        </p:nvSpPr>
        <p:spPr>
          <a:xfrm>
            <a:off x="8737600" y="1461418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SYGNAŁ</a:t>
            </a:r>
          </a:p>
        </p:txBody>
      </p:sp>
      <p:sp>
        <p:nvSpPr>
          <p:cNvPr id="36" name="Dymek mowy: prostokąt 35">
            <a:extLst>
              <a:ext uri="{FF2B5EF4-FFF2-40B4-BE49-F238E27FC236}">
                <a16:creationId xmlns:a16="http://schemas.microsoft.com/office/drawing/2014/main" id="{82A209AE-2039-457E-BEB8-A43CA1D3877B}"/>
              </a:ext>
            </a:extLst>
          </p:cNvPr>
          <p:cNvSpPr/>
          <p:nvPr/>
        </p:nvSpPr>
        <p:spPr>
          <a:xfrm>
            <a:off x="4921305" y="1465729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WIADOMOŚĆ</a:t>
            </a:r>
            <a:endParaRPr lang="pl-PL" sz="2200" b="1" dirty="0"/>
          </a:p>
        </p:txBody>
      </p:sp>
      <p:sp>
        <p:nvSpPr>
          <p:cNvPr id="37" name="Dymek mowy: prostokąt 36">
            <a:extLst>
              <a:ext uri="{FF2B5EF4-FFF2-40B4-BE49-F238E27FC236}">
                <a16:creationId xmlns:a16="http://schemas.microsoft.com/office/drawing/2014/main" id="{11DE2B5A-5A85-40B9-AE2F-EF994EF8BC87}"/>
              </a:ext>
            </a:extLst>
          </p:cNvPr>
          <p:cNvSpPr/>
          <p:nvPr/>
        </p:nvSpPr>
        <p:spPr>
          <a:xfrm>
            <a:off x="2363312" y="1465510"/>
            <a:ext cx="2585101" cy="727646"/>
          </a:xfrm>
          <a:prstGeom prst="wedgeRectCallout">
            <a:avLst>
              <a:gd name="adj1" fmla="val -18475"/>
              <a:gd name="adj2" fmla="val 2650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INTENCJA</a:t>
            </a:r>
            <a:endParaRPr lang="pl-PL" sz="2200" b="1" dirty="0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F33850AA-F489-4A01-A3A2-F3805ADEA676}"/>
              </a:ext>
            </a:extLst>
          </p:cNvPr>
          <p:cNvSpPr/>
          <p:nvPr/>
        </p:nvSpPr>
        <p:spPr>
          <a:xfrm>
            <a:off x="7499896" y="4833628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>
                <a:solidFill>
                  <a:srgbClr val="FF8803"/>
                </a:solidFill>
              </a:rPr>
              <a:t>ODKODOWANIE</a:t>
            </a:r>
          </a:p>
        </p:txBody>
      </p:sp>
      <p:sp>
        <p:nvSpPr>
          <p:cNvPr id="39" name="Dymek mowy: prostokąt 38">
            <a:extLst>
              <a:ext uri="{FF2B5EF4-FFF2-40B4-BE49-F238E27FC236}">
                <a16:creationId xmlns:a16="http://schemas.microsoft.com/office/drawing/2014/main" id="{FA3CB4BC-EF6C-4128-B03E-85656A1679F7}"/>
              </a:ext>
            </a:extLst>
          </p:cNvPr>
          <p:cNvSpPr/>
          <p:nvPr/>
        </p:nvSpPr>
        <p:spPr>
          <a:xfrm>
            <a:off x="2357335" y="4846885"/>
            <a:ext cx="2585101" cy="727646"/>
          </a:xfrm>
          <a:prstGeom prst="wedgeRectCallout">
            <a:avLst>
              <a:gd name="adj1" fmla="val -19787"/>
              <a:gd name="adj2" fmla="val 28282"/>
            </a:avLst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/>
              <a:t>INTERPRETACJA</a:t>
            </a:r>
          </a:p>
        </p:txBody>
      </p:sp>
      <p:pic>
        <p:nvPicPr>
          <p:cNvPr id="40" name="Grafika 39">
            <a:extLst>
              <a:ext uri="{FF2B5EF4-FFF2-40B4-BE49-F238E27FC236}">
                <a16:creationId xmlns:a16="http://schemas.microsoft.com/office/drawing/2014/main" id="{07AF18A3-18C6-4AFE-AF5E-2E06FA4FD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1642" y="2648440"/>
            <a:ext cx="1706940" cy="163478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A7C5B891-3CEF-4096-809B-86B4AFF17058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10064501" y="2128733"/>
            <a:ext cx="86936" cy="2711437"/>
          </a:xfrm>
          <a:prstGeom prst="rect">
            <a:avLst/>
          </a:prstGeom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2A005B1A-0720-49F1-A2A7-BB3B69BD43EB}"/>
              </a:ext>
            </a:extLst>
          </p:cNvPr>
          <p:cNvSpPr/>
          <p:nvPr/>
        </p:nvSpPr>
        <p:spPr>
          <a:xfrm>
            <a:off x="7611292" y="1472228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>
                <a:solidFill>
                  <a:srgbClr val="FF8803"/>
                </a:solidFill>
              </a:rPr>
              <a:t>KODOWANIE</a:t>
            </a:r>
          </a:p>
        </p:txBody>
      </p:sp>
      <p:sp>
        <p:nvSpPr>
          <p:cNvPr id="43" name="Trójkąt prostokątny 42">
            <a:extLst>
              <a:ext uri="{FF2B5EF4-FFF2-40B4-BE49-F238E27FC236}">
                <a16:creationId xmlns:a16="http://schemas.microsoft.com/office/drawing/2014/main" id="{281B402B-1044-4319-88A3-1B41BD405DDA}"/>
              </a:ext>
            </a:extLst>
          </p:cNvPr>
          <p:cNvSpPr/>
          <p:nvPr/>
        </p:nvSpPr>
        <p:spPr>
          <a:xfrm rot="2700000">
            <a:off x="4789946" y="5057735"/>
            <a:ext cx="304979" cy="304979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Trójkąt prostokątny 43">
            <a:extLst>
              <a:ext uri="{FF2B5EF4-FFF2-40B4-BE49-F238E27FC236}">
                <a16:creationId xmlns:a16="http://schemas.microsoft.com/office/drawing/2014/main" id="{93D0712D-DD2E-4F50-BEA4-C8942DD716C0}"/>
              </a:ext>
            </a:extLst>
          </p:cNvPr>
          <p:cNvSpPr/>
          <p:nvPr/>
        </p:nvSpPr>
        <p:spPr>
          <a:xfrm rot="13500000">
            <a:off x="4789947" y="1680846"/>
            <a:ext cx="304979" cy="3049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Trójkąt prostokątny 44">
            <a:extLst>
              <a:ext uri="{FF2B5EF4-FFF2-40B4-BE49-F238E27FC236}">
                <a16:creationId xmlns:a16="http://schemas.microsoft.com/office/drawing/2014/main" id="{167EA406-B177-4149-B7DA-1A33F25C6AAA}"/>
              </a:ext>
            </a:extLst>
          </p:cNvPr>
          <p:cNvSpPr/>
          <p:nvPr/>
        </p:nvSpPr>
        <p:spPr>
          <a:xfrm rot="13500000">
            <a:off x="8525282" y="1714919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Trójkąt prostokątny 45">
            <a:extLst>
              <a:ext uri="{FF2B5EF4-FFF2-40B4-BE49-F238E27FC236}">
                <a16:creationId xmlns:a16="http://schemas.microsoft.com/office/drawing/2014/main" id="{CB5D2046-C162-47A9-8789-ECA852ED745E}"/>
              </a:ext>
            </a:extLst>
          </p:cNvPr>
          <p:cNvSpPr/>
          <p:nvPr/>
        </p:nvSpPr>
        <p:spPr>
          <a:xfrm rot="18900000">
            <a:off x="10000539" y="4650515"/>
            <a:ext cx="214862" cy="214862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Trójkąt prostokątny 46">
            <a:extLst>
              <a:ext uri="{FF2B5EF4-FFF2-40B4-BE49-F238E27FC236}">
                <a16:creationId xmlns:a16="http://schemas.microsoft.com/office/drawing/2014/main" id="{A5CB3726-D494-4863-B9D5-D02F84A652FF}"/>
              </a:ext>
            </a:extLst>
          </p:cNvPr>
          <p:cNvSpPr/>
          <p:nvPr/>
        </p:nvSpPr>
        <p:spPr>
          <a:xfrm rot="2700000">
            <a:off x="7503860" y="5112674"/>
            <a:ext cx="214862" cy="214862"/>
          </a:xfrm>
          <a:prstGeom prst="rtTriangle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8" name="Obraz 47">
            <a:extLst>
              <a:ext uri="{FF2B5EF4-FFF2-40B4-BE49-F238E27FC236}">
                <a16:creationId xmlns:a16="http://schemas.microsoft.com/office/drawing/2014/main" id="{F4AC2065-8BB5-46F8-B193-E860835D9D8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90777" y="2128733"/>
            <a:ext cx="69323" cy="294990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4429D05E-E64D-44E4-90B5-0C7A4C3B8DF5}"/>
              </a:ext>
            </a:extLst>
          </p:cNvPr>
          <p:cNvSpPr/>
          <p:nvPr/>
        </p:nvSpPr>
        <p:spPr>
          <a:xfrm>
            <a:off x="1639684" y="3228762"/>
            <a:ext cx="2844801" cy="290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pl-PL" sz="1200" b="1">
                <a:solidFill>
                  <a:srgbClr val="FF8803"/>
                </a:solidFill>
              </a:rPr>
              <a:t>FEEDBACK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BB894732-99DF-41BD-8F3A-B8085EAE1B53}"/>
              </a:ext>
            </a:extLst>
          </p:cNvPr>
          <p:cNvSpPr/>
          <p:nvPr/>
        </p:nvSpPr>
        <p:spPr>
          <a:xfrm>
            <a:off x="845402" y="5002555"/>
            <a:ext cx="1352203" cy="384492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85964E5A-E234-420B-A0BE-E5B20EE16804}"/>
              </a:ext>
            </a:extLst>
          </p:cNvPr>
          <p:cNvSpPr/>
          <p:nvPr/>
        </p:nvSpPr>
        <p:spPr>
          <a:xfrm>
            <a:off x="845402" y="5013533"/>
            <a:ext cx="135220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l-PL" b="1">
                <a:solidFill>
                  <a:schemeClr val="bg1"/>
                </a:solidFill>
              </a:rPr>
              <a:t>ODBIORCA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5CA42FB1-64A2-4D3E-B2D6-4C1D35DAEF64}"/>
              </a:ext>
            </a:extLst>
          </p:cNvPr>
          <p:cNvSpPr/>
          <p:nvPr/>
        </p:nvSpPr>
        <p:spPr>
          <a:xfrm>
            <a:off x="847158" y="1633776"/>
            <a:ext cx="1352203" cy="384492"/>
          </a:xfrm>
          <a:prstGeom prst="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6B93AA0A-0010-43DD-AFA6-821022F8FFD0}"/>
              </a:ext>
            </a:extLst>
          </p:cNvPr>
          <p:cNvSpPr/>
          <p:nvPr/>
        </p:nvSpPr>
        <p:spPr>
          <a:xfrm>
            <a:off x="847158" y="1644754"/>
            <a:ext cx="1352203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pl-PL" b="1">
                <a:solidFill>
                  <a:schemeClr val="bg1"/>
                </a:solidFill>
              </a:rPr>
              <a:t>NADAWCA</a:t>
            </a:r>
          </a:p>
        </p:txBody>
      </p:sp>
      <p:sp>
        <p:nvSpPr>
          <p:cNvPr id="54" name="Trójkąt prostokątny 53">
            <a:extLst>
              <a:ext uri="{FF2B5EF4-FFF2-40B4-BE49-F238E27FC236}">
                <a16:creationId xmlns:a16="http://schemas.microsoft.com/office/drawing/2014/main" id="{5E3B70A8-1198-479E-A1D4-C183C0522139}"/>
              </a:ext>
            </a:extLst>
          </p:cNvPr>
          <p:cNvSpPr/>
          <p:nvPr/>
        </p:nvSpPr>
        <p:spPr>
          <a:xfrm rot="8100000">
            <a:off x="1417370" y="2030765"/>
            <a:ext cx="214862" cy="214862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17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9D2CF09D-C4F4-48C6-8F10-9D6203A3A0F7}"/>
              </a:ext>
            </a:extLst>
          </p:cNvPr>
          <p:cNvSpPr txBox="1">
            <a:spLocks/>
          </p:cNvSpPr>
          <p:nvPr/>
        </p:nvSpPr>
        <p:spPr bwMode="auto">
          <a:xfrm>
            <a:off x="2279576" y="1412776"/>
            <a:ext cx="682475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000" b="1"/>
              <a:t>	</a:t>
            </a:r>
            <a:endParaRPr lang="pl-PL" b="1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FB30704-3614-4099-A377-87EE7DBB7A90}"/>
              </a:ext>
            </a:extLst>
          </p:cNvPr>
          <p:cNvSpPr/>
          <p:nvPr/>
        </p:nvSpPr>
        <p:spPr>
          <a:xfrm>
            <a:off x="0" y="3104966"/>
            <a:ext cx="12192000" cy="2268250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1F8EC0C-8BC1-4C93-B2FE-0A7A3C1CC694}"/>
              </a:ext>
            </a:extLst>
          </p:cNvPr>
          <p:cNvSpPr/>
          <p:nvPr/>
        </p:nvSpPr>
        <p:spPr>
          <a:xfrm>
            <a:off x="8328248" y="5373215"/>
            <a:ext cx="3863752" cy="72009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2F6B11B0-F79D-49AF-AFFD-0D0CD68116AE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521318"/>
            <a:ext cx="74510" cy="2448272"/>
          </a:xfrm>
          <a:prstGeom prst="rect">
            <a:avLst/>
          </a:prstGeom>
        </p:spPr>
      </p:pic>
      <p:sp>
        <p:nvSpPr>
          <p:cNvPr id="22" name="Dymek mowy: prostokąt 21">
            <a:extLst>
              <a:ext uri="{FF2B5EF4-FFF2-40B4-BE49-F238E27FC236}">
                <a16:creationId xmlns:a16="http://schemas.microsoft.com/office/drawing/2014/main" id="{8B964B4F-3293-4611-BB65-97565686C400}"/>
              </a:ext>
            </a:extLst>
          </p:cNvPr>
          <p:cNvSpPr/>
          <p:nvPr/>
        </p:nvSpPr>
        <p:spPr>
          <a:xfrm>
            <a:off x="8328248" y="2377320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ODBIORCA</a:t>
            </a:r>
          </a:p>
        </p:txBody>
      </p:sp>
      <p:sp>
        <p:nvSpPr>
          <p:cNvPr id="23" name="Dymek mowy: prostokąt 22">
            <a:extLst>
              <a:ext uri="{FF2B5EF4-FFF2-40B4-BE49-F238E27FC236}">
                <a16:creationId xmlns:a16="http://schemas.microsoft.com/office/drawing/2014/main" id="{23533FC3-FE6E-4CC0-A121-D4B9B493B036}"/>
              </a:ext>
            </a:extLst>
          </p:cNvPr>
          <p:cNvSpPr/>
          <p:nvPr/>
        </p:nvSpPr>
        <p:spPr>
          <a:xfrm>
            <a:off x="4511953" y="2381631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NADAWCA</a:t>
            </a:r>
            <a:endParaRPr lang="pl-PL" sz="2200" b="1" dirty="0"/>
          </a:p>
        </p:txBody>
      </p:sp>
      <p:sp>
        <p:nvSpPr>
          <p:cNvPr id="24" name="Trójkąt prostokątny 23">
            <a:extLst>
              <a:ext uri="{FF2B5EF4-FFF2-40B4-BE49-F238E27FC236}">
                <a16:creationId xmlns:a16="http://schemas.microsoft.com/office/drawing/2014/main" id="{63F2FFC9-A47D-4A6F-9D78-EE784320CFE2}"/>
              </a:ext>
            </a:extLst>
          </p:cNvPr>
          <p:cNvSpPr/>
          <p:nvPr/>
        </p:nvSpPr>
        <p:spPr>
          <a:xfrm rot="13500000">
            <a:off x="8115930" y="2630821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DC807C32-C101-4768-9608-4BBB2B0C19C1}"/>
              </a:ext>
            </a:extLst>
          </p:cNvPr>
          <p:cNvSpPr/>
          <p:nvPr/>
        </p:nvSpPr>
        <p:spPr>
          <a:xfrm>
            <a:off x="4511953" y="1788432"/>
            <a:ext cx="64013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JEDNOKIERUNKOWA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1B04B077-4552-4061-90A6-4B57391F7C80}"/>
              </a:ext>
            </a:extLst>
          </p:cNvPr>
          <p:cNvSpPr/>
          <p:nvPr/>
        </p:nvSpPr>
        <p:spPr>
          <a:xfrm>
            <a:off x="4439201" y="3214250"/>
            <a:ext cx="746630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bg1"/>
                </a:solidFill>
              </a:rPr>
              <a:t>JEST WSKAZANA: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komunikat jest prosty i zrozumiały, np. trener informuje, że każdy uczestnik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ma przygotować zestaw noży do carvingu i miskę z zimną wodą,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komunikowanie się musi być szybkie, np.: „Uwaga, te noże są ostre,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proszę uważać!”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nadawcy zależy na bezdyskusyjnym przekazaniu komunikatu np.: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„Proszę Państwa, proszę teraz odłożyć warzywa do zimnej wody!”</a:t>
            </a:r>
          </a:p>
          <a:p>
            <a:pPr marL="285750" indent="-285750"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pl-PL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Blip>
                <a:blip r:embed="rId3"/>
              </a:buBlip>
            </a:pPr>
            <a:endParaRPr lang="pl-PL" sz="1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AFC868C-89FB-4869-9B91-47D85DE05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0" t="175" r="-58" b="175"/>
          <a:stretch/>
        </p:blipFill>
        <p:spPr>
          <a:xfrm>
            <a:off x="1" y="1620367"/>
            <a:ext cx="4222066" cy="523763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F8DC8AC-9062-4630-B39A-A9B792988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991823" y="-497853"/>
            <a:ext cx="231727" cy="42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9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25</a:t>
            </a:fld>
            <a:endParaRPr lang="en-US" alt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0E5BCFF6-45BE-49A5-9574-954619B7774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663739"/>
            <a:ext cx="74510" cy="2448272"/>
          </a:xfrm>
          <a:prstGeom prst="rect">
            <a:avLst/>
          </a:prstGeom>
        </p:spPr>
      </p:pic>
      <p:sp>
        <p:nvSpPr>
          <p:cNvPr id="26" name="Trójkąt prostokątny 25">
            <a:extLst>
              <a:ext uri="{FF2B5EF4-FFF2-40B4-BE49-F238E27FC236}">
                <a16:creationId xmlns:a16="http://schemas.microsoft.com/office/drawing/2014/main" id="{828AF895-42F0-4E18-815D-B669EE3237E6}"/>
              </a:ext>
            </a:extLst>
          </p:cNvPr>
          <p:cNvSpPr/>
          <p:nvPr/>
        </p:nvSpPr>
        <p:spPr>
          <a:xfrm rot="2700000">
            <a:off x="7086264" y="2773242"/>
            <a:ext cx="214862" cy="214862"/>
          </a:xfrm>
          <a:prstGeom prst="rtTriangle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FB0CAD3-04C6-4FCB-A160-5699AF704290}"/>
              </a:ext>
            </a:extLst>
          </p:cNvPr>
          <p:cNvSpPr txBox="1"/>
          <p:nvPr/>
        </p:nvSpPr>
        <p:spPr>
          <a:xfrm>
            <a:off x="6698815" y="1496292"/>
            <a:ext cx="205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AC06"/>
                </a:solidFill>
              </a:rPr>
              <a:t>Współpraca z grupą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EFB7BB6C-0DA8-4D24-B441-3C8C434A547D}"/>
              </a:ext>
            </a:extLst>
          </p:cNvPr>
          <p:cNvSpPr/>
          <p:nvPr/>
        </p:nvSpPr>
        <p:spPr>
          <a:xfrm>
            <a:off x="0" y="3104966"/>
            <a:ext cx="12192000" cy="2505300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4A15755-7764-4283-85D3-027108F10458}"/>
              </a:ext>
            </a:extLst>
          </p:cNvPr>
          <p:cNvSpPr/>
          <p:nvPr/>
        </p:nvSpPr>
        <p:spPr>
          <a:xfrm>
            <a:off x="8328248" y="5610266"/>
            <a:ext cx="3863752" cy="72009"/>
          </a:xfrm>
          <a:prstGeom prst="rect">
            <a:avLst/>
          </a:prstGeom>
          <a:solidFill>
            <a:srgbClr val="F39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320BDE13-BACA-46CE-8304-2A87F009D61C}"/>
              </a:ext>
            </a:extLst>
          </p:cNvPr>
          <p:cNvSpPr/>
          <p:nvPr/>
        </p:nvSpPr>
        <p:spPr>
          <a:xfrm>
            <a:off x="4439201" y="3214250"/>
            <a:ext cx="7466304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bg1"/>
                </a:solidFill>
              </a:rPr>
              <a:t>JEST ZALECANA: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ważna jest doskonałość, np. przy instrukcji wykonywania dalii z kalarepki,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trener chce, by uczestnicy uczestniczyli w czymś, np. </a:t>
            </a:r>
            <a:b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 porównywaniu wyciętych dalii przez różne osoby,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chcemy poznać punkt widzenia rozmówcy, np. dlaczego używa dużego noża „U”, zamiast noża „U” średniej wielkości,   </a:t>
            </a:r>
          </a:p>
          <a:p>
            <a:pPr marL="285750" indent="-285750">
              <a:buBlip>
                <a:blip r:embed="rId3"/>
              </a:buBlip>
            </a:pPr>
            <a:r>
              <a:rPr lang="pl-PL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gdy trener chce zminimalizować prawdopodobieństwo wystąpienia błędu, np. niewłaściwego cięcia.</a:t>
            </a:r>
          </a:p>
          <a:p>
            <a:pPr marL="285750" indent="-285750">
              <a:buBlip>
                <a:blip r:embed="rId3"/>
              </a:buBlip>
            </a:pPr>
            <a:endParaRPr lang="pl-PL" sz="1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6D8D8C7E-7AE0-4D76-A13D-3147B9021CA2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308371" y="1353315"/>
            <a:ext cx="74510" cy="2448272"/>
          </a:xfrm>
          <a:prstGeom prst="rect">
            <a:avLst/>
          </a:prstGeom>
        </p:spPr>
      </p:pic>
      <p:sp>
        <p:nvSpPr>
          <p:cNvPr id="33" name="Dymek mowy: prostokąt 32">
            <a:extLst>
              <a:ext uri="{FF2B5EF4-FFF2-40B4-BE49-F238E27FC236}">
                <a16:creationId xmlns:a16="http://schemas.microsoft.com/office/drawing/2014/main" id="{2405E6DD-2BAD-415E-AD9B-0A3A968B3B56}"/>
              </a:ext>
            </a:extLst>
          </p:cNvPr>
          <p:cNvSpPr/>
          <p:nvPr/>
        </p:nvSpPr>
        <p:spPr>
          <a:xfrm>
            <a:off x="8328248" y="2377320"/>
            <a:ext cx="2585101" cy="727646"/>
          </a:xfrm>
          <a:prstGeom prst="wedgeRectCallout">
            <a:avLst>
              <a:gd name="adj1" fmla="val -22442"/>
              <a:gd name="adj2" fmla="val 3112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ODBIORCA</a:t>
            </a:r>
          </a:p>
        </p:txBody>
      </p:sp>
      <p:sp>
        <p:nvSpPr>
          <p:cNvPr id="34" name="Dymek mowy: prostokąt 33">
            <a:extLst>
              <a:ext uri="{FF2B5EF4-FFF2-40B4-BE49-F238E27FC236}">
                <a16:creationId xmlns:a16="http://schemas.microsoft.com/office/drawing/2014/main" id="{9F46027A-ECDF-42E4-B0AD-07F8DD66B385}"/>
              </a:ext>
            </a:extLst>
          </p:cNvPr>
          <p:cNvSpPr/>
          <p:nvPr/>
        </p:nvSpPr>
        <p:spPr>
          <a:xfrm>
            <a:off x="4511953" y="2381631"/>
            <a:ext cx="2585101" cy="727646"/>
          </a:xfrm>
          <a:prstGeom prst="wedgeRectCallout">
            <a:avLst>
              <a:gd name="adj1" fmla="val 22712"/>
              <a:gd name="adj2" fmla="val 31124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NADAWCA</a:t>
            </a:r>
            <a:endParaRPr lang="pl-PL" sz="2200" b="1" dirty="0"/>
          </a:p>
        </p:txBody>
      </p:sp>
      <p:sp>
        <p:nvSpPr>
          <p:cNvPr id="35" name="Trójkąt prostokątny 34">
            <a:extLst>
              <a:ext uri="{FF2B5EF4-FFF2-40B4-BE49-F238E27FC236}">
                <a16:creationId xmlns:a16="http://schemas.microsoft.com/office/drawing/2014/main" id="{F1CAAE85-0E22-46ED-A7C6-1767ABEFFE34}"/>
              </a:ext>
            </a:extLst>
          </p:cNvPr>
          <p:cNvSpPr/>
          <p:nvPr/>
        </p:nvSpPr>
        <p:spPr>
          <a:xfrm rot="13500000">
            <a:off x="8115930" y="2462818"/>
            <a:ext cx="214862" cy="214862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7823752C-AB0A-4908-A0CE-78525B706068}"/>
              </a:ext>
            </a:extLst>
          </p:cNvPr>
          <p:cNvSpPr/>
          <p:nvPr/>
        </p:nvSpPr>
        <p:spPr>
          <a:xfrm>
            <a:off x="4511953" y="1788432"/>
            <a:ext cx="640139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pl-P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DWUKIERUNKOWA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108DED6-415C-4AEF-B646-6BD8F605D9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29604"/>
          <a:stretch/>
        </p:blipFill>
        <p:spPr>
          <a:xfrm>
            <a:off x="0" y="1623203"/>
            <a:ext cx="4205808" cy="5230955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E582D5BD-22CE-4E58-9A30-3804E327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974701" y="-498717"/>
            <a:ext cx="231727" cy="42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4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BF4CA98-1F90-4B2B-A349-5EE40C468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b="23461"/>
          <a:stretch/>
        </p:blipFill>
        <p:spPr>
          <a:xfrm>
            <a:off x="0" y="1532113"/>
            <a:ext cx="12192000" cy="5325887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BC40EA45-62FD-4E1F-AB7F-FD2456B69BC7}"/>
              </a:ext>
            </a:extLst>
          </p:cNvPr>
          <p:cNvSpPr/>
          <p:nvPr/>
        </p:nvSpPr>
        <p:spPr>
          <a:xfrm>
            <a:off x="2170044" y="1429928"/>
            <a:ext cx="8164689" cy="91895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26</a:t>
            </a:fld>
            <a:endParaRPr lang="en-US" alt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F2CF387-42A2-402A-99D1-2593560360A6}"/>
              </a:ext>
            </a:extLst>
          </p:cNvPr>
          <p:cNvSpPr txBox="1"/>
          <p:nvPr/>
        </p:nvSpPr>
        <p:spPr>
          <a:xfrm>
            <a:off x="2557869" y="162113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CZTERY </a:t>
            </a:r>
            <a:r>
              <a:rPr lang="pl-PL" sz="3600" b="1"/>
              <a:t>PŁASZCZYZNY KOMUNIKACJI</a:t>
            </a:r>
            <a:endParaRPr lang="pl-PL" sz="36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4B788FF-31D0-42F6-B2C1-31F6FE9789B9}"/>
              </a:ext>
            </a:extLst>
          </p:cNvPr>
          <p:cNvSpPr/>
          <p:nvPr/>
        </p:nvSpPr>
        <p:spPr>
          <a:xfrm>
            <a:off x="2063550" y="3506496"/>
            <a:ext cx="4022715" cy="20617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Trójkąt prostokątny 8">
            <a:extLst>
              <a:ext uri="{FF2B5EF4-FFF2-40B4-BE49-F238E27FC236}">
                <a16:creationId xmlns:a16="http://schemas.microsoft.com/office/drawing/2014/main" id="{1F22E1BA-B668-427D-ADA3-C783BFB14E97}"/>
              </a:ext>
            </a:extLst>
          </p:cNvPr>
          <p:cNvSpPr/>
          <p:nvPr/>
        </p:nvSpPr>
        <p:spPr>
          <a:xfrm rot="10800000">
            <a:off x="5808981" y="5562891"/>
            <a:ext cx="277284" cy="25054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DA69801E-73F3-456F-809C-4EBDB395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46" y="3506496"/>
            <a:ext cx="4022718" cy="2107793"/>
          </a:xfrm>
        </p:spPr>
        <p:txBody>
          <a:bodyPr/>
          <a:lstStyle/>
          <a:p>
            <a:r>
              <a:rPr lang="pl-PL" sz="1800" b="1" dirty="0">
                <a:solidFill>
                  <a:srgbClr val="19181E"/>
                </a:solidFill>
              </a:rPr>
              <a:t>1. PŁASZCZYZNA RZECZOWA </a:t>
            </a:r>
            <a:r>
              <a:rPr lang="pl-PL" sz="1600" b="1" dirty="0">
                <a:solidFill>
                  <a:srgbClr val="19181E"/>
                </a:solidFill>
              </a:rPr>
              <a:t>(FORMALNA):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Do przekazywania informacji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sposób oczywisty:</a:t>
            </a:r>
            <a:r>
              <a:rPr lang="pl-PL" sz="1800" b="1" dirty="0">
                <a:solidFill>
                  <a:schemeClr val="bg1"/>
                </a:solidFill>
              </a:rPr>
              <a:t> o czym informuję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(na przykład, że do rzeźbienia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arbuzie trzeba go osadzić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stabilnie w misce).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99EE7E0-F47D-4CAB-9DF0-43C4D9F5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2515" y="506613"/>
            <a:ext cx="119336" cy="2177746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EB57F5E-DF49-47DA-81A6-1B751EC73D02}"/>
              </a:ext>
            </a:extLst>
          </p:cNvPr>
          <p:cNvSpPr/>
          <p:nvPr/>
        </p:nvSpPr>
        <p:spPr>
          <a:xfrm>
            <a:off x="6240016" y="3506496"/>
            <a:ext cx="4094721" cy="2056395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9FB410EF-A7A1-4499-8D9D-2E0ADCDAD90C}"/>
              </a:ext>
            </a:extLst>
          </p:cNvPr>
          <p:cNvSpPr/>
          <p:nvPr/>
        </p:nvSpPr>
        <p:spPr>
          <a:xfrm rot="10800000" flipH="1">
            <a:off x="6240014" y="5557556"/>
            <a:ext cx="277288" cy="250544"/>
          </a:xfrm>
          <a:prstGeom prst="rtTriangle">
            <a:avLst/>
          </a:prstGeom>
          <a:solidFill>
            <a:srgbClr val="F3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7" name="Tytuł 4">
            <a:extLst>
              <a:ext uri="{FF2B5EF4-FFF2-40B4-BE49-F238E27FC236}">
                <a16:creationId xmlns:a16="http://schemas.microsoft.com/office/drawing/2014/main" id="{0BE1BB31-D73D-4E2C-B0C4-C7D1EBB228F6}"/>
              </a:ext>
            </a:extLst>
          </p:cNvPr>
          <p:cNvSpPr txBox="1">
            <a:spLocks/>
          </p:cNvSpPr>
          <p:nvPr/>
        </p:nvSpPr>
        <p:spPr bwMode="auto">
          <a:xfrm>
            <a:off x="6240012" y="3460433"/>
            <a:ext cx="4094721" cy="1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 dirty="0">
                <a:solidFill>
                  <a:srgbClr val="19181E"/>
                </a:solidFill>
              </a:rPr>
              <a:t>2. PŁASZCZYZNA AUTOPREZENTACJI: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co mówię o sobie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(na przykład, że mam w tym doświadczenie, bo robiłem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to już wiele razy).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2F59298-F05A-4903-BF7E-4DBABBD9476A}"/>
              </a:ext>
            </a:extLst>
          </p:cNvPr>
          <p:cNvSpPr/>
          <p:nvPr/>
        </p:nvSpPr>
        <p:spPr>
          <a:xfrm>
            <a:off x="1415480" y="1535818"/>
            <a:ext cx="762267" cy="8130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7B963D6-FDF7-40BF-9342-97439B7BA2A7}"/>
              </a:ext>
            </a:extLst>
          </p:cNvPr>
          <p:cNvSpPr txBox="1"/>
          <p:nvPr/>
        </p:nvSpPr>
        <p:spPr>
          <a:xfrm>
            <a:off x="1558140" y="1629391"/>
            <a:ext cx="50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/>
              <a:t>1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3522211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3BAFEB43-50EF-4AB1-8EF2-CD48C0540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29350"/>
          <a:stretch/>
        </p:blipFill>
        <p:spPr>
          <a:xfrm>
            <a:off x="-1" y="1655154"/>
            <a:ext cx="12203171" cy="520284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27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09D4D8D5-3FB4-43A9-ABF7-7716724EBD40}"/>
              </a:ext>
            </a:extLst>
          </p:cNvPr>
          <p:cNvSpPr/>
          <p:nvPr/>
        </p:nvSpPr>
        <p:spPr>
          <a:xfrm>
            <a:off x="1857264" y="3506496"/>
            <a:ext cx="4229002" cy="20617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B257DA65-0287-4DA4-A73C-FE6F4D388427}"/>
              </a:ext>
            </a:extLst>
          </p:cNvPr>
          <p:cNvSpPr/>
          <p:nvPr/>
        </p:nvSpPr>
        <p:spPr>
          <a:xfrm rot="10800000">
            <a:off x="5808981" y="5562891"/>
            <a:ext cx="277284" cy="250544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1" name="Tytuł 4">
            <a:extLst>
              <a:ext uri="{FF2B5EF4-FFF2-40B4-BE49-F238E27FC236}">
                <a16:creationId xmlns:a16="http://schemas.microsoft.com/office/drawing/2014/main" id="{E27A2633-7ADF-4E9A-9D17-14FA0DAA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263" y="3506495"/>
            <a:ext cx="4229001" cy="2051061"/>
          </a:xfrm>
        </p:spPr>
        <p:txBody>
          <a:bodyPr/>
          <a:lstStyle/>
          <a:p>
            <a:r>
              <a:rPr lang="pl-PL" sz="1800" b="1" dirty="0">
                <a:solidFill>
                  <a:srgbClr val="19181E"/>
                </a:solidFill>
              </a:rPr>
              <a:t>1. PŁASZCZYZNA WZAJEMNYCH RELACJI: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do przekazywania stosunku rozmówcy do otoczenia: </a:t>
            </a:r>
            <a:r>
              <a:rPr lang="pl-PL" sz="1600" b="1" dirty="0">
                <a:solidFill>
                  <a:schemeClr val="bg1"/>
                </a:solidFill>
              </a:rPr>
              <a:t>co sądzę o tobie, jakie mamy wzajemne powiązania 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(na przykład, że to ważne zabezpieczenie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a Ty o tym możesz nie wiedzieć).</a:t>
            </a: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F282014-DC61-44C7-BA4F-7F47ECF49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2515" y="506613"/>
            <a:ext cx="119336" cy="2177746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BB48DC4-FBD3-4636-96F0-72AE93E27CB0}"/>
              </a:ext>
            </a:extLst>
          </p:cNvPr>
          <p:cNvSpPr/>
          <p:nvPr/>
        </p:nvSpPr>
        <p:spPr>
          <a:xfrm>
            <a:off x="6240016" y="3506496"/>
            <a:ext cx="4229002" cy="2056395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039E9C43-09E1-4E6B-8E7C-FF0481C5F505}"/>
              </a:ext>
            </a:extLst>
          </p:cNvPr>
          <p:cNvSpPr/>
          <p:nvPr/>
        </p:nvSpPr>
        <p:spPr>
          <a:xfrm rot="10800000" flipH="1">
            <a:off x="6240014" y="5557556"/>
            <a:ext cx="277288" cy="250544"/>
          </a:xfrm>
          <a:prstGeom prst="rtTriangle">
            <a:avLst/>
          </a:prstGeom>
          <a:solidFill>
            <a:srgbClr val="F3B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5" name="Tytuł 4">
            <a:extLst>
              <a:ext uri="{FF2B5EF4-FFF2-40B4-BE49-F238E27FC236}">
                <a16:creationId xmlns:a16="http://schemas.microsoft.com/office/drawing/2014/main" id="{0F430731-5FF1-431D-BA65-6B5B993B354F}"/>
              </a:ext>
            </a:extLst>
          </p:cNvPr>
          <p:cNvSpPr txBox="1">
            <a:spLocks/>
          </p:cNvSpPr>
          <p:nvPr/>
        </p:nvSpPr>
        <p:spPr bwMode="auto">
          <a:xfrm>
            <a:off x="6240012" y="3506495"/>
            <a:ext cx="4229001" cy="20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sz="1800" b="1" dirty="0">
                <a:solidFill>
                  <a:srgbClr val="19181E"/>
                </a:solidFill>
              </a:rPr>
              <a:t>2. PŁASZCZYZNA APELU: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do przekazania własnych życzeń wobec odbiorcy: </a:t>
            </a:r>
            <a:r>
              <a:rPr lang="pl-PL" sz="1600" b="1" dirty="0">
                <a:solidFill>
                  <a:schemeClr val="bg1"/>
                </a:solidFill>
              </a:rPr>
              <a:t>do czego chciałbym zachęcić, 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b="1" dirty="0">
                <a:solidFill>
                  <a:schemeClr val="bg1"/>
                </a:solidFill>
              </a:rPr>
              <a:t>o co chciałbym poprosić</a:t>
            </a:r>
            <a:r>
              <a:rPr lang="pl-PL" sz="1600" dirty="0">
                <a:solidFill>
                  <a:schemeClr val="bg1"/>
                </a:solidFill>
              </a:rPr>
              <a:t>.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(na przykład, że aby wyrzeźbić różę w arbuzie trzeba to ćwiczyć wiele razy).</a:t>
            </a:r>
            <a:endParaRPr lang="pl-PL" sz="1800" dirty="0">
              <a:solidFill>
                <a:schemeClr val="bg1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D985546-B135-4DD2-820A-ACB35E12D034}"/>
              </a:ext>
            </a:extLst>
          </p:cNvPr>
          <p:cNvSpPr/>
          <p:nvPr/>
        </p:nvSpPr>
        <p:spPr>
          <a:xfrm>
            <a:off x="1415480" y="1535818"/>
            <a:ext cx="762267" cy="8130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086C053-3CE3-46D9-812F-C6FD5FC8F5D6}"/>
              </a:ext>
            </a:extLst>
          </p:cNvPr>
          <p:cNvSpPr txBox="1"/>
          <p:nvPr/>
        </p:nvSpPr>
        <p:spPr>
          <a:xfrm>
            <a:off x="1558140" y="1629391"/>
            <a:ext cx="50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/>
              <a:t>2</a:t>
            </a:r>
            <a:endParaRPr lang="pl-PL" sz="3600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F0FF300-7DB7-4A4A-9C2E-DAED6A83D9A8}"/>
              </a:ext>
            </a:extLst>
          </p:cNvPr>
          <p:cNvSpPr/>
          <p:nvPr/>
        </p:nvSpPr>
        <p:spPr>
          <a:xfrm>
            <a:off x="2170045" y="1429928"/>
            <a:ext cx="8164688" cy="918951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89B8700-8698-4E4E-BA85-0495AA1E66DD}"/>
              </a:ext>
            </a:extLst>
          </p:cNvPr>
          <p:cNvSpPr txBox="1"/>
          <p:nvPr/>
        </p:nvSpPr>
        <p:spPr>
          <a:xfrm>
            <a:off x="2557869" y="162113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CZTERY </a:t>
            </a:r>
            <a:r>
              <a:rPr lang="pl-PL" sz="3600" b="1"/>
              <a:t>PŁASZCZYZNY KOMUNIKACJI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243884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Miejsca Pracy, ZespÃ³Å, Spotkanie Biznesowe">
            <a:extLst>
              <a:ext uri="{FF2B5EF4-FFF2-40B4-BE49-F238E27FC236}">
                <a16:creationId xmlns:a16="http://schemas.microsoft.com/office/drawing/2014/main" id="{988F18C3-7905-4023-AD9B-66CB61E8F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16577"/>
          <a:stretch/>
        </p:blipFill>
        <p:spPr bwMode="auto">
          <a:xfrm>
            <a:off x="0" y="1440000"/>
            <a:ext cx="6187160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28</a:t>
            </a:fld>
            <a:endParaRPr lang="en-US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C5F7EC6-5BC6-4AC5-99AF-55FABB7BBE49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FCB73C18-1079-4D90-B13B-E378D226D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4E1678-023D-4B5F-848B-DA87DD34AAB0}"/>
              </a:ext>
            </a:extLst>
          </p:cNvPr>
          <p:cNvSpPr/>
          <p:nvPr/>
        </p:nvSpPr>
        <p:spPr>
          <a:xfrm>
            <a:off x="6516508" y="2835903"/>
            <a:ext cx="5556156" cy="694375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342900" indent="-342900">
              <a:lnSpc>
                <a:spcPct val="114000"/>
              </a:lnSpc>
              <a:buBlip>
                <a:blip r:embed="rId3"/>
              </a:buBlip>
            </a:pPr>
            <a:r>
              <a:rPr lang="pl-PL" sz="2000" dirty="0">
                <a:solidFill>
                  <a:schemeClr val="bg1"/>
                </a:solidFill>
              </a:rPr>
              <a:t>Techniki zwiększające obrazowość komunikatu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E7EBA146-35DF-4426-A79C-1573615BA6D9}"/>
              </a:ext>
            </a:extLst>
          </p:cNvPr>
          <p:cNvSpPr/>
          <p:nvPr/>
        </p:nvSpPr>
        <p:spPr>
          <a:xfrm>
            <a:off x="6516508" y="3692381"/>
            <a:ext cx="5556156" cy="694375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342900" indent="-342900">
              <a:lnSpc>
                <a:spcPct val="114000"/>
              </a:lnSpc>
              <a:buBlip>
                <a:blip r:embed="rId3"/>
              </a:buBlip>
            </a:pPr>
            <a:r>
              <a:rPr lang="pl-PL" sz="2000">
                <a:solidFill>
                  <a:schemeClr val="bg1"/>
                </a:solidFill>
              </a:rPr>
              <a:t>Techniki zwiększające dobitność komunikatu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3519853-A909-4A50-922D-1A7EE5FA2A89}"/>
              </a:ext>
            </a:extLst>
          </p:cNvPr>
          <p:cNvSpPr/>
          <p:nvPr/>
        </p:nvSpPr>
        <p:spPr>
          <a:xfrm>
            <a:off x="6514176" y="4548859"/>
            <a:ext cx="5556156" cy="694375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342900" indent="-342900">
              <a:lnSpc>
                <a:spcPct val="114000"/>
              </a:lnSpc>
              <a:buBlip>
                <a:blip r:embed="rId3"/>
              </a:buBlip>
            </a:pPr>
            <a:r>
              <a:rPr lang="pl-PL" sz="2000">
                <a:solidFill>
                  <a:schemeClr val="bg1"/>
                </a:solidFill>
              </a:rPr>
              <a:t>Techniki wzmagające napięcie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B7C441A9-28DE-4861-85F8-77814A915A2B}"/>
              </a:ext>
            </a:extLst>
          </p:cNvPr>
          <p:cNvSpPr/>
          <p:nvPr/>
        </p:nvSpPr>
        <p:spPr>
          <a:xfrm>
            <a:off x="6524544" y="5405337"/>
            <a:ext cx="5545788" cy="694375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342900" indent="-342900">
              <a:lnSpc>
                <a:spcPct val="114000"/>
              </a:lnSpc>
              <a:buBlip>
                <a:blip r:embed="rId3"/>
              </a:buBlip>
            </a:pPr>
            <a:r>
              <a:rPr lang="pl-PL" sz="2000" dirty="0">
                <a:solidFill>
                  <a:schemeClr val="bg1"/>
                </a:solidFill>
              </a:rPr>
              <a:t>Techniki poprawiające wrażenie estetyczne</a:t>
            </a:r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9F130717-3AFD-47C3-8321-F2AC5D7AAE1C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4771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0C3FC6DF-77E7-4EEF-9B35-EC3CA6B0A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1306" r="39166" b="33072"/>
          <a:stretch/>
        </p:blipFill>
        <p:spPr>
          <a:xfrm>
            <a:off x="0" y="1440000"/>
            <a:ext cx="6187159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892DDB-90D3-4B3E-9D5F-14D770539E05}"/>
              </a:ext>
            </a:extLst>
          </p:cNvPr>
          <p:cNvSpPr/>
          <p:nvPr/>
        </p:nvSpPr>
        <p:spPr>
          <a:xfrm>
            <a:off x="6187159" y="2580558"/>
            <a:ext cx="6004841" cy="350129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Przykład </a:t>
            </a:r>
            <a:r>
              <a:rPr lang="pl-PL" sz="2000" dirty="0">
                <a:solidFill>
                  <a:schemeClr val="bg1"/>
                </a:solidFill>
              </a:rPr>
              <a:t>– Kiedyś na szkoleniu w Tajlandii, zdarzyło mi się 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Porównanie </a:t>
            </a:r>
            <a:r>
              <a:rPr lang="pl-PL" sz="2000" dirty="0">
                <a:solidFill>
                  <a:schemeClr val="bg1"/>
                </a:solidFill>
              </a:rPr>
              <a:t>– Nóż tajski przypomina trochę miniaturę noża do trybowania mięsa.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Ilustracja </a:t>
            </a:r>
            <a:r>
              <a:rPr lang="pl-PL" sz="2000" dirty="0">
                <a:solidFill>
                  <a:schemeClr val="bg1"/>
                </a:solidFill>
              </a:rPr>
              <a:t>– Rzodkiewka powinna być świeża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i twarda o mocno wybarwionej skórce.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Narracja </a:t>
            </a:r>
            <a:r>
              <a:rPr lang="pl-PL" sz="2000" dirty="0">
                <a:solidFill>
                  <a:schemeClr val="bg1"/>
                </a:solidFill>
              </a:rPr>
              <a:t>– Do wyrzeźbienia tych wszystkich wzorów będzie Państwu potrzebny nie jeden nóż ale cały zestaw.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96F6C655-9A98-4DB7-8992-BD5577BE5DE4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2621B13A-09EF-4A55-BF44-F041C465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ZWIĘKSZAJĄCE </a:t>
            </a:r>
            <a:r>
              <a:rPr lang="pl-PL" sz="1800" b="1" dirty="0">
                <a:solidFill>
                  <a:srgbClr val="F4433E"/>
                </a:solidFill>
              </a:rPr>
              <a:t>OBRAZOWOŚĆ</a:t>
            </a:r>
            <a:r>
              <a:rPr lang="pl-PL" sz="1800" b="1" dirty="0">
                <a:solidFill>
                  <a:srgbClr val="FFAC06"/>
                </a:solidFill>
              </a:rPr>
              <a:t> KOMUNIKATU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1" name="Trójkąt prostokątny 10">
            <a:extLst>
              <a:ext uri="{FF2B5EF4-FFF2-40B4-BE49-F238E27FC236}">
                <a16:creationId xmlns:a16="http://schemas.microsoft.com/office/drawing/2014/main" id="{23B907F6-3794-426B-B4E8-1EED04B4352D}"/>
              </a:ext>
            </a:extLst>
          </p:cNvPr>
          <p:cNvSpPr/>
          <p:nvPr/>
        </p:nvSpPr>
        <p:spPr>
          <a:xfrm rot="10800000">
            <a:off x="5916281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7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EDUKACYJNO – ZAWODOWA?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 dirty="0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C349F964-C0F8-4965-B8AD-50F93A8D341F}"/>
              </a:ext>
            </a:extLst>
          </p:cNvPr>
          <p:cNvSpPr txBox="1">
            <a:spLocks/>
          </p:cNvSpPr>
          <p:nvPr/>
        </p:nvSpPr>
        <p:spPr bwMode="auto">
          <a:xfrm>
            <a:off x="5303912" y="1938857"/>
            <a:ext cx="5616624" cy="36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2900" b="1" dirty="0">
                <a:solidFill>
                  <a:srgbClr val="FF8803"/>
                </a:solidFill>
              </a:rPr>
              <a:t>ŚCIEŻKA EDUKACYJNA KUCHARZA: MŁODZIEŻ</a:t>
            </a:r>
            <a:endParaRPr lang="pl-PL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Aby zostać kelnerem, uczeń: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ukończenie 8-klasowej szkoły podstawowej, 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ukończenie 3-letniej szkoły branżowej I stopnia w zawodzie kucharz oraz zdanie w trakcie trwania nauki egzaminu z kwalifikacji przynależnej do tego zawodu,    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kontynuowanie nauki w szkole branżowej II stopnia, 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lub zaraz po szkole podstawowej ukończenie technikum w zawodzie technik organizacji usług gastronomicznych i zdanie w trakcie nauki egzaminów zawodowych, czyli kwalifikacji.</a:t>
            </a:r>
            <a:endParaRPr lang="pl-PL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A66780E-9A9A-48E0-9390-59DA0077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8453" y="1773871"/>
            <a:ext cx="234498" cy="3959385"/>
          </a:xfrm>
          <a:prstGeom prst="rect">
            <a:avLst/>
          </a:prstGeom>
        </p:spPr>
      </p:pic>
      <p:pic>
        <p:nvPicPr>
          <p:cNvPr id="2050" name="Picture 2" descr="Biznesu, Biurko, Dokument, RÄka, Nauka, Notatnik">
            <a:extLst>
              <a:ext uri="{FF2B5EF4-FFF2-40B4-BE49-F238E27FC236}">
                <a16:creationId xmlns:a16="http://schemas.microsoft.com/office/drawing/2014/main" id="{7E5B6DB1-318B-49B6-85B9-9C3FD8063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11199"/>
          <a:stretch/>
        </p:blipFill>
        <p:spPr bwMode="auto">
          <a:xfrm>
            <a:off x="-1" y="1773871"/>
            <a:ext cx="4818453" cy="395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37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tarcie, Spotkanie, Burza MÃ³zgÃ³w, Biznesu">
            <a:extLst>
              <a:ext uri="{FF2B5EF4-FFF2-40B4-BE49-F238E27FC236}">
                <a16:creationId xmlns:a16="http://schemas.microsoft.com/office/drawing/2014/main" id="{8748AE8F-C62F-451A-B529-8D7530B8A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746"/>
          <a:stretch/>
        </p:blipFill>
        <p:spPr bwMode="auto">
          <a:xfrm>
            <a:off x="1" y="1440001"/>
            <a:ext cx="6187158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1C3D926-76A1-4B80-AA86-F3EEBF2CAA9D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5400" dirty="0"/>
          </a:p>
        </p:txBody>
      </p:sp>
      <p:sp>
        <p:nvSpPr>
          <p:cNvPr id="14" name="Tytuł 4">
            <a:extLst>
              <a:ext uri="{FF2B5EF4-FFF2-40B4-BE49-F238E27FC236}">
                <a16:creationId xmlns:a16="http://schemas.microsoft.com/office/drawing/2014/main" id="{4F199533-9B1C-4AAE-B132-9CFF2601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ZWIĘKSZAJĄCE </a:t>
            </a:r>
            <a:r>
              <a:rPr lang="pl-PL" sz="1800" b="1" dirty="0">
                <a:solidFill>
                  <a:srgbClr val="F4433E"/>
                </a:solidFill>
              </a:rPr>
              <a:t>DOBITNOŚĆ</a:t>
            </a:r>
            <a:r>
              <a:rPr lang="pl-PL" sz="1800" b="1" dirty="0">
                <a:solidFill>
                  <a:srgbClr val="FFAC06"/>
                </a:solidFill>
              </a:rPr>
              <a:t> KOMUNIKATU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B93712D-3E0A-4A7B-B814-074BA8BB877F}"/>
              </a:ext>
            </a:extLst>
          </p:cNvPr>
          <p:cNvSpPr/>
          <p:nvPr/>
        </p:nvSpPr>
        <p:spPr>
          <a:xfrm>
            <a:off x="6187159" y="2580558"/>
            <a:ext cx="6004841" cy="3150432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dirty="0">
                <a:solidFill>
                  <a:srgbClr val="002060"/>
                </a:solidFill>
              </a:rPr>
              <a:t>Powtórzenie</a:t>
            </a:r>
            <a:r>
              <a:rPr lang="pl-PL" sz="2000" dirty="0">
                <a:solidFill>
                  <a:schemeClr val="bg1"/>
                </a:solidFill>
              </a:rPr>
              <a:t> – Nacięcia muszą być wykonane starannie. Muszą być  precyzyjne. Proszę je wykonywać starannie i precyzyjnie.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Wzmocnienie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dirty="0">
                <a:solidFill>
                  <a:schemeClr val="bg1"/>
                </a:solidFill>
              </a:rPr>
              <a:t>– Tłumaczyłem koledze, żeby używał noża tajskiego, kładłem mu to do głowy, prosiłem…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Apel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dirty="0">
                <a:solidFill>
                  <a:schemeClr val="bg1"/>
                </a:solidFill>
              </a:rPr>
              <a:t>– Do wycinania liści z marchewki proszę nie brać zbyt cienkich warzyw!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Cytaty, przysłowia </a:t>
            </a:r>
            <a:r>
              <a:rPr lang="pl-PL" sz="2000" b="1" dirty="0">
                <a:solidFill>
                  <a:schemeClr val="bg1"/>
                </a:solidFill>
              </a:rPr>
              <a:t> </a:t>
            </a:r>
            <a:r>
              <a:rPr lang="pl-PL" sz="2000" dirty="0">
                <a:solidFill>
                  <a:schemeClr val="bg1"/>
                </a:solidFill>
              </a:rPr>
              <a:t>– należy stosować oszczędnie</a:t>
            </a:r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00A121DB-FD42-4AD9-A861-609105D2E815}"/>
              </a:ext>
            </a:extLst>
          </p:cNvPr>
          <p:cNvSpPr/>
          <p:nvPr/>
        </p:nvSpPr>
        <p:spPr>
          <a:xfrm rot="10800000">
            <a:off x="5916283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2195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558BFA3-9675-40E7-98BD-6686F86A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r="31739"/>
          <a:stretch/>
        </p:blipFill>
        <p:spPr>
          <a:xfrm>
            <a:off x="0" y="1440000"/>
            <a:ext cx="5087886" cy="5415734"/>
          </a:xfrm>
          <a:prstGeom prst="rect">
            <a:avLst/>
          </a:prstGeom>
        </p:spPr>
      </p:pic>
      <p:sp>
        <p:nvSpPr>
          <p:cNvPr id="8" name="Symbol zastępczy numeru slajdu 1">
            <a:extLst>
              <a:ext uri="{FF2B5EF4-FFF2-40B4-BE49-F238E27FC236}">
                <a16:creationId xmlns:a16="http://schemas.microsoft.com/office/drawing/2014/main" id="{B0E90C3A-F813-4AA4-84B6-B97093422463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FE3D8D3-73E5-4EB8-93E0-D88C73A863F3}"/>
              </a:ext>
            </a:extLst>
          </p:cNvPr>
          <p:cNvSpPr/>
          <p:nvPr/>
        </p:nvSpPr>
        <p:spPr>
          <a:xfrm>
            <a:off x="5087887" y="2167581"/>
            <a:ext cx="7128621" cy="350129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Kontrast  </a:t>
            </a:r>
            <a:r>
              <a:rPr lang="pl-PL" sz="2000" dirty="0">
                <a:solidFill>
                  <a:schemeClr val="bg1"/>
                </a:solidFill>
              </a:rPr>
              <a:t>– Im mniejsze płatki wycinacie, tym powinno być ich więcej. 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Łańcuch </a:t>
            </a:r>
            <a:r>
              <a:rPr lang="pl-PL" sz="2000" dirty="0">
                <a:solidFill>
                  <a:schemeClr val="bg1"/>
                </a:solidFill>
              </a:rPr>
              <a:t>– Jak już wytniecie pierwszy rząd płatków  w tym kawałku ogórka, to wycinajcie drugi. Jak wytniecie drugi, to wycinajcie trzeci. Jak będą już trzy, wydrążcie środek…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Zaskoczenie </a:t>
            </a:r>
            <a:r>
              <a:rPr lang="pl-PL" sz="2000" dirty="0">
                <a:solidFill>
                  <a:schemeClr val="bg1"/>
                </a:solidFill>
              </a:rPr>
              <a:t>– Myślałem, że będzie Wam trudniej to zrobić! W takim razie przystąpmy do…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Zapowiedź </a:t>
            </a:r>
            <a:r>
              <a:rPr lang="pl-PL" sz="2000" dirty="0">
                <a:solidFill>
                  <a:schemeClr val="bg1"/>
                </a:solidFill>
              </a:rPr>
              <a:t>– A po przerwie niespodzianka! Przygotujcie się na rzeźbienie arbuza.</a:t>
            </a:r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8B0CAC91-A07C-415F-9861-2DAEBFAB2D1A}"/>
              </a:ext>
            </a:extLst>
          </p:cNvPr>
          <p:cNvSpPr/>
          <p:nvPr/>
        </p:nvSpPr>
        <p:spPr>
          <a:xfrm rot="10800000">
            <a:off x="4817010" y="2167581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C551D967-4C9D-4D90-AE4C-4711E117E38E}"/>
              </a:ext>
            </a:extLst>
          </p:cNvPr>
          <p:cNvSpPr/>
          <p:nvPr/>
        </p:nvSpPr>
        <p:spPr>
          <a:xfrm>
            <a:off x="4817010" y="1440000"/>
            <a:ext cx="7399499" cy="727581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EB38AC9B-1912-413B-8E12-C36B9DE4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379" y="1447392"/>
            <a:ext cx="7128621" cy="7201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WZMAGAJĄCE </a:t>
            </a:r>
            <a:r>
              <a:rPr lang="pl-PL" sz="1800" b="1" dirty="0">
                <a:solidFill>
                  <a:srgbClr val="F4433E"/>
                </a:solidFill>
              </a:rPr>
              <a:t>NAPIĘCIE</a:t>
            </a:r>
            <a:endParaRPr lang="pl-P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6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DE4308E-209A-4256-96DB-DF86C4A09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9335"/>
          <a:stretch/>
        </p:blipFill>
        <p:spPr>
          <a:xfrm>
            <a:off x="0" y="1440000"/>
            <a:ext cx="6187158" cy="541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32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0DA3A89-1C58-4D61-8FC8-F64FED8579BE}"/>
              </a:ext>
            </a:extLst>
          </p:cNvPr>
          <p:cNvSpPr/>
          <p:nvPr/>
        </p:nvSpPr>
        <p:spPr>
          <a:xfrm>
            <a:off x="5918277" y="1440000"/>
            <a:ext cx="6298232" cy="1140558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ytuł 4">
            <a:extLst>
              <a:ext uri="{FF2B5EF4-FFF2-40B4-BE49-F238E27FC236}">
                <a16:creationId xmlns:a16="http://schemas.microsoft.com/office/drawing/2014/main" id="{2B20DE96-4928-4C5E-9BD6-DA5F396D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88" y="1533823"/>
            <a:ext cx="6245512" cy="9085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TECHNIKI KOMUNIKACJI WERBALNEJ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AC06"/>
                </a:solidFill>
              </a:rPr>
              <a:t>TECHNIKI POPRAWIAJĄCE </a:t>
            </a:r>
            <a:r>
              <a:rPr lang="pl-PL" sz="1800" b="1" dirty="0">
                <a:solidFill>
                  <a:srgbClr val="F4433E"/>
                </a:solidFill>
              </a:rPr>
              <a:t>WRAŻENIA ESTETYCZNE</a:t>
            </a:r>
            <a:endParaRPr lang="pl-PL" sz="1800" b="1" dirty="0">
              <a:solidFill>
                <a:schemeClr val="bg1"/>
              </a:solidFill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A04BFE3-7833-4338-B96E-89BCD20D1E95}"/>
              </a:ext>
            </a:extLst>
          </p:cNvPr>
          <p:cNvSpPr/>
          <p:nvPr/>
        </p:nvSpPr>
        <p:spPr>
          <a:xfrm>
            <a:off x="6187159" y="2580558"/>
            <a:ext cx="6004841" cy="3501298"/>
          </a:xfrm>
          <a:prstGeom prst="rect">
            <a:avLst/>
          </a:prstGeom>
          <a:solidFill>
            <a:srgbClr val="FBA103"/>
          </a:solidFill>
        </p:spPr>
        <p:txBody>
          <a:bodyPr wrap="square" lIns="180000" tIns="180000" rIns="252000" bIns="180000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Gra słów </a:t>
            </a:r>
            <a:r>
              <a:rPr lang="pl-PL" sz="2000" dirty="0">
                <a:solidFill>
                  <a:schemeClr val="bg1"/>
                </a:solidFill>
              </a:rPr>
              <a:t>– Arbuz nie jest gruboskórny, ale ma grubą skórę, więc trzeba użyć większej siły. 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Aluzja </a:t>
            </a:r>
            <a:r>
              <a:rPr lang="pl-PL" sz="2000" dirty="0">
                <a:solidFill>
                  <a:schemeClr val="bg1"/>
                </a:solidFill>
              </a:rPr>
              <a:t>– Domyślacie się Państwo, o jaki owoc mi chodziło. 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Hiperbola (zamierzona przesada) </a:t>
            </a:r>
            <a:r>
              <a:rPr lang="pl-PL" sz="2000" dirty="0">
                <a:solidFill>
                  <a:schemeClr val="bg1"/>
                </a:solidFill>
              </a:rPr>
              <a:t>– Jeśli przed rzeźbieniem nie osadzisz stabilnie arbuza, to spadając złamie ci stopę.</a:t>
            </a:r>
          </a:p>
          <a:p>
            <a:pPr marL="285750" indent="-285750">
              <a:lnSpc>
                <a:spcPct val="114000"/>
              </a:lnSpc>
              <a:buBlip>
                <a:blip r:embed="rId3"/>
              </a:buBlip>
            </a:pPr>
            <a:r>
              <a:rPr lang="pl-PL" sz="2000" b="1" dirty="0">
                <a:solidFill>
                  <a:srgbClr val="002060"/>
                </a:solidFill>
              </a:rPr>
              <a:t>Paradoks </a:t>
            </a:r>
            <a:r>
              <a:rPr lang="pl-PL" sz="2000" dirty="0">
                <a:solidFill>
                  <a:schemeClr val="bg1"/>
                </a:solidFill>
              </a:rPr>
              <a:t>– Lepsza skromniejsza kompozycja niż za bogata.</a:t>
            </a:r>
          </a:p>
        </p:txBody>
      </p:sp>
      <p:sp>
        <p:nvSpPr>
          <p:cNvPr id="12" name="Trójkąt prostokątny 11">
            <a:extLst>
              <a:ext uri="{FF2B5EF4-FFF2-40B4-BE49-F238E27FC236}">
                <a16:creationId xmlns:a16="http://schemas.microsoft.com/office/drawing/2014/main" id="{1781D5C6-D3A7-43DD-9AA4-20A18413FE46}"/>
              </a:ext>
            </a:extLst>
          </p:cNvPr>
          <p:cNvSpPr/>
          <p:nvPr/>
        </p:nvSpPr>
        <p:spPr>
          <a:xfrm rot="10800000">
            <a:off x="5918276" y="2580558"/>
            <a:ext cx="270878" cy="200370"/>
          </a:xfrm>
          <a:prstGeom prst="rtTriangle">
            <a:avLst/>
          </a:prstGeom>
          <a:solidFill>
            <a:srgbClr val="19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4353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/>
          </a:p>
        </p:txBody>
      </p:sp>
      <p:sp>
        <p:nvSpPr>
          <p:cNvPr id="7" name="Trójkąt równoramienny 6">
            <a:extLst>
              <a:ext uri="{FF2B5EF4-FFF2-40B4-BE49-F238E27FC236}">
                <a16:creationId xmlns:a16="http://schemas.microsoft.com/office/drawing/2014/main" id="{F4984176-DB1A-4811-9183-5DCD77BB6CC0}"/>
              </a:ext>
            </a:extLst>
          </p:cNvPr>
          <p:cNvSpPr/>
          <p:nvPr/>
        </p:nvSpPr>
        <p:spPr>
          <a:xfrm rot="16200000">
            <a:off x="5051884" y="3384438"/>
            <a:ext cx="648072" cy="432048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57596EDC-0A1D-4A10-991E-FE62AAF3DFB5}"/>
              </a:ext>
            </a:extLst>
          </p:cNvPr>
          <p:cNvSpPr/>
          <p:nvPr/>
        </p:nvSpPr>
        <p:spPr>
          <a:xfrm>
            <a:off x="5562224" y="2154859"/>
            <a:ext cx="6629776" cy="2736304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33C0BD6A-D0DC-4D08-808A-15AEC5B23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296" y="2442891"/>
            <a:ext cx="5213700" cy="2223690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KOMUNIKACJA WERBALNA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SKUTECZNA KOMUNIKACJA WERBALNA NIE POLEGA WYŁĄCZNIE NA WYRAŹNYM I ZWIĘZŁYM WYSŁAWIANIU SIĘ. CHODZI W NIEJ RÓWNIEŻ O TO, ŻEBY INFORMACJE </a:t>
            </a:r>
            <a:b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DOCIERAŁY DO ODBIORCY I ŻEBY ON JE ROZUMIAŁ.</a:t>
            </a:r>
          </a:p>
          <a:p>
            <a:pPr marL="0" indent="0" algn="r">
              <a:spcAft>
                <a:spcPts val="600"/>
              </a:spcAft>
              <a:buNone/>
            </a:pPr>
            <a:r>
              <a:rPr lang="pl-PL" altLang="pl-PL" sz="16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S.Payne</a:t>
            </a:r>
            <a:endParaRPr lang="pl-PL" altLang="pl-PL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pl-PL" alt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pl-PL" alt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r">
              <a:buNone/>
            </a:pPr>
            <a:r>
              <a:rPr lang="pl-PL" sz="1800" i="1" dirty="0" err="1">
                <a:solidFill>
                  <a:schemeClr val="bg1"/>
                </a:solidFill>
              </a:rPr>
              <a:t>H.Hamer</a:t>
            </a:r>
            <a:endParaRPr lang="pl-PL" sz="18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1800" b="1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AAE803E-E4C0-4A28-B971-7B7D6E0B1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52" y="2708920"/>
            <a:ext cx="2039440" cy="18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73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8EDD2994-C0D4-4F48-ABBF-57C9FA2BEDE7}"/>
              </a:ext>
            </a:extLst>
          </p:cNvPr>
          <p:cNvSpPr/>
          <p:nvPr/>
        </p:nvSpPr>
        <p:spPr>
          <a:xfrm>
            <a:off x="3431705" y="1173523"/>
            <a:ext cx="8760296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Trójkąt prostokątny 18">
            <a:extLst>
              <a:ext uri="{FF2B5EF4-FFF2-40B4-BE49-F238E27FC236}">
                <a16:creationId xmlns:a16="http://schemas.microsoft.com/office/drawing/2014/main" id="{F1112E41-6884-49F3-88EA-8E63E86D97AA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34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0954148-D7BA-42EC-A5A7-CDF649674A2E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CFF911F-3445-4CA3-B5AD-5FF79BE2E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FE0A386-486B-481E-9D26-16F330CD7F53}"/>
              </a:ext>
            </a:extLst>
          </p:cNvPr>
          <p:cNvSpPr/>
          <p:nvPr/>
        </p:nvSpPr>
        <p:spPr>
          <a:xfrm>
            <a:off x="1128234" y="6074132"/>
            <a:ext cx="1416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2 i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9D881EF0-593F-4EA4-8025-52E7F6D01424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CFC51FC4-77DE-40EE-9996-7E35E0513343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1E5C838E-60F3-4B13-8F6B-FE186E6D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16C0B734-779D-4D09-80C7-3843ACE33A29}"/>
              </a:ext>
            </a:extLst>
          </p:cNvPr>
          <p:cNvSpPr/>
          <p:nvPr/>
        </p:nvSpPr>
        <p:spPr>
          <a:xfrm>
            <a:off x="3976364" y="1587179"/>
            <a:ext cx="7670977" cy="412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INFORMACJA ZWROTNA – SŁUCHANIE KOMUNIKATÓW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aktywnego słuchania, tego, co mają do powiedzenia goście oglądający rzeźby z owoców i warzyw lub uczestnicy szkolenia, pamiętaj o koncentracji uwagi,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kontakcie wzrokowym, gdy ktoś mówi do Ciebie,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używaniu zachęcających zwrotów np. „tak”, „rozumiem”,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otwartości na punkt widzenia osoby, której słuchasz,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empatii,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zadawaniu pytań (wyjaśniających, uściślających np. Miała Pani na myśli…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Chodzi Panu o …).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5"/>
              </a:buBlip>
            </a:pP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DB1B2DE4-53B9-4642-A696-23381E1B4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78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6A821C90-8FF6-4C82-8B49-79CC30BAF06C}"/>
              </a:ext>
            </a:extLst>
          </p:cNvPr>
          <p:cNvSpPr/>
          <p:nvPr/>
        </p:nvSpPr>
        <p:spPr>
          <a:xfrm>
            <a:off x="3431705" y="1173522"/>
            <a:ext cx="8760296" cy="463174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Trójkąt prostokątny 14">
            <a:extLst>
              <a:ext uri="{FF2B5EF4-FFF2-40B4-BE49-F238E27FC236}">
                <a16:creationId xmlns:a16="http://schemas.microsoft.com/office/drawing/2014/main" id="{E84A803B-CEA8-40AF-A254-9DA60847A13B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35</a:t>
            </a:fld>
            <a:endParaRPr lang="en-US" alt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768FAC34-FB1A-4389-8AFB-F9965F88A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76E0D732-FB0D-4CC5-B224-4DC65FC56E35}"/>
              </a:ext>
            </a:extLst>
          </p:cNvPr>
          <p:cNvSpPr/>
          <p:nvPr/>
        </p:nvSpPr>
        <p:spPr>
          <a:xfrm>
            <a:off x="3990648" y="2102373"/>
            <a:ext cx="7591752" cy="2550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INFORMACJA ZWROTNA – SŁUCHANIE KOMUNIKATÓW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aktywnego słuchania, co mają do powiedzenia uczestnicy szkolenia, zwróć szczególną uwagę na: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okazywanie szacunku, akceptacji i ciepła,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przykład gdy ktoś mówi, że pracuje w zawodzie kucharza już 7 lat ale sztuki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chyba nie opanuje,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unikanie moralizowania i osądzania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mimo, że uczestnik nie słuchał uważne Twojego instruktażu i jego rzeźba wygląda topornie i ciężko.</a:t>
            </a:r>
          </a:p>
        </p:txBody>
      </p:sp>
    </p:spTree>
    <p:extLst>
      <p:ext uri="{BB962C8B-B14F-4D97-AF65-F5344CB8AC3E}">
        <p14:creationId xmlns:p14="http://schemas.microsoft.com/office/powerpoint/2010/main" val="532636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A782AD44-46DD-4447-93BF-5C838E9EDB8E}"/>
              </a:ext>
            </a:extLst>
          </p:cNvPr>
          <p:cNvSpPr/>
          <p:nvPr/>
        </p:nvSpPr>
        <p:spPr>
          <a:xfrm>
            <a:off x="3431704" y="1173522"/>
            <a:ext cx="8760296" cy="4631742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806DE451-868C-41AB-A4D8-CD01F40C0BC8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E873640-097F-4CAA-9D1D-84AD17BBA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9" y="2312631"/>
            <a:ext cx="2196489" cy="219648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EDA7D790-30C4-48A8-B59C-4DB104AD77E7}"/>
              </a:ext>
            </a:extLst>
          </p:cNvPr>
          <p:cNvSpPr/>
          <p:nvPr/>
        </p:nvSpPr>
        <p:spPr>
          <a:xfrm>
            <a:off x="3994319" y="1892966"/>
            <a:ext cx="7142241" cy="3336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INFORMACJA ZWROTNA – SŁUCHANIE KOMUNIKATÓW</a:t>
            </a:r>
            <a:endParaRPr lang="pl-PL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pl-PL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Nie jesteś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dobrym słuchaczem, gdy: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jesteś tak bardzo przejęty tym, co chcesz powiedzieć, że nie zwracasz uwagi na to, co mówią inni,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czekasz tylko by wejść w słowo mówiącemu 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przedstawić własny punkt widzenia,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słyszysz tylko to, co chcesz słyszeć,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przerywasz mówiącemu i kończysz za niego wypowiedź, zniekształcając ją do własnych celów.</a:t>
            </a:r>
          </a:p>
        </p:txBody>
      </p:sp>
    </p:spTree>
    <p:extLst>
      <p:ext uri="{BB962C8B-B14F-4D97-AF65-F5344CB8AC3E}">
        <p14:creationId xmlns:p14="http://schemas.microsoft.com/office/powerpoint/2010/main" val="1028809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91DA413-A75B-45AB-90A7-8F950D3128A3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7D5FE1F-9610-48C5-9DE0-26937176E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0B4FB6BD-16B2-4472-AFD0-7F3727635DAF}"/>
              </a:ext>
            </a:extLst>
          </p:cNvPr>
          <p:cNvSpPr/>
          <p:nvPr/>
        </p:nvSpPr>
        <p:spPr>
          <a:xfrm>
            <a:off x="1128234" y="6074132"/>
            <a:ext cx="1213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4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ED645F56-F49A-4CD3-A735-01423BF43D64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7EC55C8C-A6B6-4068-961A-2D77C5C80E53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3A921457-1CD4-4D12-8E48-7EE03BE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34E5F45D-5521-4553-84BB-812422261020}"/>
              </a:ext>
            </a:extLst>
          </p:cNvPr>
          <p:cNvSpPr/>
          <p:nvPr/>
        </p:nvSpPr>
        <p:spPr>
          <a:xfrm>
            <a:off x="2565895" y="2819480"/>
            <a:ext cx="1770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altLang="pl-PL" sz="2000" b="1" dirty="0"/>
              <a:t> </a:t>
            </a:r>
          </a:p>
        </p:txBody>
      </p:sp>
      <p:sp>
        <p:nvSpPr>
          <p:cNvPr id="15" name="Dymek mowy: prostokąt 14">
            <a:extLst>
              <a:ext uri="{FF2B5EF4-FFF2-40B4-BE49-F238E27FC236}">
                <a16:creationId xmlns:a16="http://schemas.microsoft.com/office/drawing/2014/main" id="{64B242CF-A150-4B43-A3AA-6A8F79522696}"/>
              </a:ext>
            </a:extLst>
          </p:cNvPr>
          <p:cNvSpPr/>
          <p:nvPr/>
        </p:nvSpPr>
        <p:spPr>
          <a:xfrm>
            <a:off x="5154699" y="1241635"/>
            <a:ext cx="4037528" cy="910712"/>
          </a:xfrm>
          <a:prstGeom prst="wedgeRectCallout">
            <a:avLst>
              <a:gd name="adj1" fmla="val -21140"/>
              <a:gd name="adj2" fmla="val 7173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200" b="1"/>
              <a:t>KOMUNIKACJA NIEWERBALNA </a:t>
            </a:r>
            <a:br>
              <a:rPr lang="pl-PL" sz="2200" b="1"/>
            </a:br>
            <a:r>
              <a:rPr lang="pl-PL" sz="2200" b="1"/>
              <a:t>– MOWA CIAŁA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0E8F892-BAB4-4D1A-832F-0EB6DD51C481}"/>
              </a:ext>
            </a:extLst>
          </p:cNvPr>
          <p:cNvSpPr/>
          <p:nvPr/>
        </p:nvSpPr>
        <p:spPr>
          <a:xfrm>
            <a:off x="2411342" y="2835501"/>
            <a:ext cx="2352745" cy="390107"/>
          </a:xfrm>
          <a:prstGeom prst="rect">
            <a:avLst/>
          </a:prstGeom>
          <a:solidFill>
            <a:srgbClr val="FFCA0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MIMIKA TWARZY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7AD4E8EE-A89F-47BA-8248-875EEF3AF699}"/>
              </a:ext>
            </a:extLst>
          </p:cNvPr>
          <p:cNvSpPr/>
          <p:nvPr/>
        </p:nvSpPr>
        <p:spPr>
          <a:xfrm>
            <a:off x="2027654" y="3225608"/>
            <a:ext cx="3462763" cy="390107"/>
          </a:xfrm>
          <a:prstGeom prst="rect">
            <a:avLst/>
          </a:prstGeom>
          <a:solidFill>
            <a:srgbClr val="FBA1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DOTYK I KONTAKT FIZYCZNY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EB0A9069-98E2-4D63-A0B4-BB945405F318}"/>
              </a:ext>
            </a:extLst>
          </p:cNvPr>
          <p:cNvSpPr/>
          <p:nvPr/>
        </p:nvSpPr>
        <p:spPr>
          <a:xfrm>
            <a:off x="1565144" y="3615715"/>
            <a:ext cx="3625736" cy="390107"/>
          </a:xfrm>
          <a:prstGeom prst="rect">
            <a:avLst/>
          </a:prstGeom>
          <a:solidFill>
            <a:srgbClr val="FE7E0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DŹWIĘKI PARALINGWISTYCZNE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86D8270-60E4-4A4B-B146-D8BF24136EF8}"/>
              </a:ext>
            </a:extLst>
          </p:cNvPr>
          <p:cNvSpPr/>
          <p:nvPr/>
        </p:nvSpPr>
        <p:spPr>
          <a:xfrm>
            <a:off x="2041384" y="4002331"/>
            <a:ext cx="2320278" cy="390107"/>
          </a:xfrm>
          <a:prstGeom prst="rect">
            <a:avLst/>
          </a:prstGeom>
          <a:solidFill>
            <a:srgbClr val="FE593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DYSTANS FIZYCZNY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07D4CBD-CC9F-48E0-9467-C42CB3526399}"/>
              </a:ext>
            </a:extLst>
          </p:cNvPr>
          <p:cNvSpPr/>
          <p:nvPr/>
        </p:nvSpPr>
        <p:spPr>
          <a:xfrm>
            <a:off x="2449705" y="4388440"/>
            <a:ext cx="2314382" cy="390107"/>
          </a:xfrm>
          <a:prstGeom prst="rect">
            <a:avLst/>
          </a:prstGeom>
          <a:solidFill>
            <a:srgbClr val="F4433E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KANAŁ WOKALNY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094F9C96-76B2-47C9-9961-041AFCC545B3}"/>
              </a:ext>
            </a:extLst>
          </p:cNvPr>
          <p:cNvSpPr/>
          <p:nvPr/>
        </p:nvSpPr>
        <p:spPr>
          <a:xfrm>
            <a:off x="7630300" y="3227354"/>
            <a:ext cx="2018764" cy="390107"/>
          </a:xfrm>
          <a:prstGeom prst="rect">
            <a:avLst/>
          </a:prstGeom>
          <a:solidFill>
            <a:srgbClr val="FFCA0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GESTYKULACJA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A1EA0D3-58A3-48C4-9836-FCA156C6E993}"/>
              </a:ext>
            </a:extLst>
          </p:cNvPr>
          <p:cNvSpPr/>
          <p:nvPr/>
        </p:nvSpPr>
        <p:spPr>
          <a:xfrm>
            <a:off x="8050711" y="3615715"/>
            <a:ext cx="1794728" cy="390107"/>
          </a:xfrm>
          <a:prstGeom prst="rect">
            <a:avLst/>
          </a:prstGeom>
          <a:solidFill>
            <a:srgbClr val="FBA103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SKOJARZENIA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E0D4DE0-6BA9-4FC9-B260-AF0EA9B64BC4}"/>
              </a:ext>
            </a:extLst>
          </p:cNvPr>
          <p:cNvSpPr/>
          <p:nvPr/>
        </p:nvSpPr>
        <p:spPr>
          <a:xfrm>
            <a:off x="7630300" y="4002330"/>
            <a:ext cx="2754455" cy="390107"/>
          </a:xfrm>
          <a:prstGeom prst="rect">
            <a:avLst/>
          </a:prstGeom>
          <a:solidFill>
            <a:srgbClr val="FE7E0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 WYGLĄD ZEWNĘTRZNY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41D8A4E-3097-4CC5-9AA8-6A2B2253A69A}"/>
              </a:ext>
            </a:extLst>
          </p:cNvPr>
          <p:cNvSpPr/>
          <p:nvPr/>
        </p:nvSpPr>
        <p:spPr>
          <a:xfrm>
            <a:off x="7105057" y="4387455"/>
            <a:ext cx="4037528" cy="390107"/>
          </a:xfrm>
          <a:prstGeom prst="rect">
            <a:avLst/>
          </a:prstGeom>
          <a:solidFill>
            <a:srgbClr val="FE5938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Blip>
                <a:blip r:embed="rId5"/>
              </a:buBlip>
            </a:pPr>
            <a:r>
              <a:rPr lang="pl-PL" b="1">
                <a:solidFill>
                  <a:schemeClr val="bg1"/>
                </a:solidFill>
              </a:rPr>
              <a:t>POZYCJA CIAŁA PODCZAS ROZMOWY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4FD399DF-61BF-482C-8B01-C93CB290EA4E}"/>
              </a:ext>
            </a:extLst>
          </p:cNvPr>
          <p:cNvSpPr/>
          <p:nvPr/>
        </p:nvSpPr>
        <p:spPr>
          <a:xfrm>
            <a:off x="4554648" y="5207564"/>
            <a:ext cx="4011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b="1">
                <a:solidFill>
                  <a:srgbClr val="FE7E01"/>
                </a:solidFill>
              </a:rPr>
              <a:t>SYGNAŁY KOMUNIKACJI NIEWERBALNEJ</a:t>
            </a:r>
            <a:endParaRPr lang="pl-PL" b="1" dirty="0">
              <a:solidFill>
                <a:srgbClr val="FE7E0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390DAC-9529-45C4-BF54-AD970DEB9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97" y="2412303"/>
            <a:ext cx="2117217" cy="229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40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38</a:t>
            </a:fld>
            <a:endParaRPr lang="en-US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FF622E1-C181-4DD0-86F6-16B5528C42C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51784" y="2420888"/>
            <a:ext cx="144015" cy="273630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9BA65DFB-CC5E-4E30-A9C1-E8B8EDD00980}"/>
              </a:ext>
            </a:extLst>
          </p:cNvPr>
          <p:cNvSpPr/>
          <p:nvPr/>
        </p:nvSpPr>
        <p:spPr>
          <a:xfrm>
            <a:off x="4669877" y="2574060"/>
            <a:ext cx="64666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AC06"/>
                </a:solidFill>
              </a:rPr>
              <a:t>KOMUNIKACJA NIEWERBALNA – MOWA CIAŁA</a:t>
            </a:r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Sygnały komunikacji niewerbalnej w pracy zawodowej są szczególnie widoczne  u osób pracujących z innymi ludźmi, nawiązujących kontakty, słuchających i przekazujących informacje. </a:t>
            </a:r>
          </a:p>
          <a:p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 trenera prowadzącego szkolenia wymaga pełnej świadomości własnej mowy ciała, umiejętności panowania nad nią oraz możliwych interpretacji ze strony innych osób.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699CA7-7ADB-4E89-9716-7D5BED62C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03" y="2420888"/>
            <a:ext cx="2400103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14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870BE7F-43F7-485A-BA5B-DF06DB22D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r="28533"/>
          <a:stretch/>
        </p:blipFill>
        <p:spPr>
          <a:xfrm>
            <a:off x="14872" y="1440160"/>
            <a:ext cx="4834034" cy="541784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/>
          </a:p>
        </p:txBody>
      </p:sp>
      <p:sp>
        <p:nvSpPr>
          <p:cNvPr id="8" name="Tytuł 4">
            <a:extLst>
              <a:ext uri="{FF2B5EF4-FFF2-40B4-BE49-F238E27FC236}">
                <a16:creationId xmlns:a16="http://schemas.microsoft.com/office/drawing/2014/main" id="{C9AB9859-B0A6-42F3-9749-0B962A75CD54}"/>
              </a:ext>
            </a:extLst>
          </p:cNvPr>
          <p:cNvSpPr txBox="1">
            <a:spLocks/>
          </p:cNvSpPr>
          <p:nvPr/>
        </p:nvSpPr>
        <p:spPr bwMode="auto">
          <a:xfrm>
            <a:off x="5375920" y="2087804"/>
            <a:ext cx="6408712" cy="426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prstClr val="black"/>
                </a:solidFill>
              </a:rPr>
              <a:t>podtrzymywanie komunikacji werbalnej  (jeśli pokazujesz uczestnikom, jak się posługiwać nożem V, to sam rób to swobodnie, podkreśl mimiką twarzy wyjaśnienia – będziesz bardziej wiarygodny),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prstClr val="black"/>
                </a:solidFill>
              </a:rPr>
              <a:t>komunikowanie postaw i emocji (jeśli uczestnicy kursu obawiają się pokazać Ci swoje rzeźby, to znak, że odbierają Cię jako osobę nieprzychylną im),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prstClr val="black"/>
                </a:solidFill>
              </a:rPr>
              <a:t>autoprezentacja, (jeśli pokazując wycinanie szyszki z marchwi, stoisz prosto, czynności wykonujesz sprawnie i jednocześnie objaśniasz </a:t>
            </a:r>
            <a:br>
              <a:rPr lang="pl-PL" altLang="pl-PL" sz="1600" dirty="0">
                <a:solidFill>
                  <a:prstClr val="black"/>
                </a:solidFill>
              </a:rPr>
            </a:br>
            <a:r>
              <a:rPr lang="pl-PL" altLang="pl-PL" sz="1600" dirty="0">
                <a:solidFill>
                  <a:prstClr val="black"/>
                </a:solidFill>
              </a:rPr>
              <a:t>i pokazujesz co robisz, to podkreśli Twoja fachowość jako trenera),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prstClr val="black"/>
                </a:solidFill>
              </a:rPr>
              <a:t>rytuał (np. religijny).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pl-PL" sz="1600" b="1" dirty="0">
                <a:solidFill>
                  <a:srgbClr val="FF8803"/>
                </a:solidFill>
              </a:rPr>
              <a:t>W PRZEKAZYWANIU INFORMACJI ZWROTNEJ MOWA CIAŁA ODGRYWA TAKA SAMĄ ROLĘ JAK W PRZEKAZYWANIU KOMUNIKATÓW.</a:t>
            </a:r>
            <a:endParaRPr lang="pl-PL" altLang="pl-PL" sz="1600" b="1" dirty="0">
              <a:solidFill>
                <a:prstClr val="black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56D31B3-27DC-4F7E-99C1-D1D32B9C3BA6}"/>
              </a:ext>
            </a:extLst>
          </p:cNvPr>
          <p:cNvSpPr/>
          <p:nvPr/>
        </p:nvSpPr>
        <p:spPr>
          <a:xfrm>
            <a:off x="4583832" y="1440000"/>
            <a:ext cx="7621277" cy="566737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rójkąt prostokątny 13">
            <a:extLst>
              <a:ext uri="{FF2B5EF4-FFF2-40B4-BE49-F238E27FC236}">
                <a16:creationId xmlns:a16="http://schemas.microsoft.com/office/drawing/2014/main" id="{F9FFFB5B-6A9F-4E3F-9E3E-C0015C31ECDA}"/>
              </a:ext>
            </a:extLst>
          </p:cNvPr>
          <p:cNvSpPr/>
          <p:nvPr/>
        </p:nvSpPr>
        <p:spPr>
          <a:xfrm rot="10800000">
            <a:off x="4583832" y="2007844"/>
            <a:ext cx="265074" cy="221810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5" name="Tytuł 4">
            <a:extLst>
              <a:ext uri="{FF2B5EF4-FFF2-40B4-BE49-F238E27FC236}">
                <a16:creationId xmlns:a16="http://schemas.microsoft.com/office/drawing/2014/main" id="{BF177C7D-ABB9-4086-8497-9ACB5B410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323" y="1438893"/>
            <a:ext cx="7621277" cy="54994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ZNACZENIE KOMUNIKACJI NIEWERBALNEJ</a:t>
            </a:r>
          </a:p>
        </p:txBody>
      </p:sp>
    </p:spTree>
    <p:extLst>
      <p:ext uri="{BB962C8B-B14F-4D97-AF65-F5344CB8AC3E}">
        <p14:creationId xmlns:p14="http://schemas.microsoft.com/office/powerpoint/2010/main" val="39137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BF12B67-BD6B-4B4D-8C5D-DF21C560C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r="6061"/>
          <a:stretch/>
        </p:blipFill>
        <p:spPr>
          <a:xfrm>
            <a:off x="0" y="1773868"/>
            <a:ext cx="4818454" cy="3959385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EDUKACYJNO – ZAWODOWA?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8F6B499-3702-461B-B449-B82C31D8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8453" y="1773871"/>
            <a:ext cx="234498" cy="3959385"/>
          </a:xfrm>
          <a:prstGeom prst="rect">
            <a:avLst/>
          </a:prstGeom>
        </p:spPr>
      </p:pic>
      <p:sp>
        <p:nvSpPr>
          <p:cNvPr id="12" name="Podtytuł 2">
            <a:extLst>
              <a:ext uri="{FF2B5EF4-FFF2-40B4-BE49-F238E27FC236}">
                <a16:creationId xmlns:a16="http://schemas.microsoft.com/office/drawing/2014/main" id="{01B7DEFF-8A83-4613-B9A6-BFAAAB1D1866}"/>
              </a:ext>
            </a:extLst>
          </p:cNvPr>
          <p:cNvSpPr txBox="1">
            <a:spLocks/>
          </p:cNvSpPr>
          <p:nvPr/>
        </p:nvSpPr>
        <p:spPr bwMode="auto">
          <a:xfrm>
            <a:off x="5303912" y="1916832"/>
            <a:ext cx="640871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2000" b="1" dirty="0">
                <a:solidFill>
                  <a:srgbClr val="FF8803"/>
                </a:solidFill>
              </a:rPr>
              <a:t>ŚCIEŻKA EDUKACYJNO-ZAWODOWA KUCHARZA: DOROSŁY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Uczący się dorosły bardziej świadomie decyduje o swojej karierze zawodowej, która najczęściej obejmuje: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dostosowanie kwalifikacji do rzeczywistych wymagań związanych ze stanowiskiem pracy, </a:t>
            </a:r>
          </a:p>
          <a:p>
            <a:pPr>
              <a:lnSpc>
                <a:spcPct val="114000"/>
              </a:lnSpc>
              <a:spcAft>
                <a:spcPts val="600"/>
              </a:spcAft>
              <a:buBlip>
                <a:blip r:embed="rId4"/>
              </a:buBlip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rozszerzanie kwalifikacji w celu doskonalenia warsztatu.</a:t>
            </a:r>
            <a:endParaRPr lang="pl-PL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25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40</a:t>
            </a:fld>
            <a:endParaRPr lang="en-US" altLang="pl-PL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4C815382-4611-4D30-BBFE-CAA11205D3B7}"/>
              </a:ext>
            </a:extLst>
          </p:cNvPr>
          <p:cNvSpPr txBox="1">
            <a:spLocks/>
          </p:cNvSpPr>
          <p:nvPr/>
        </p:nvSpPr>
        <p:spPr>
          <a:xfrm>
            <a:off x="2567608" y="1196752"/>
            <a:ext cx="682475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pl-PL" sz="2000" dirty="0">
              <a:solidFill>
                <a:prstClr val="black"/>
              </a:solidFill>
            </a:endParaRPr>
          </a:p>
          <a:p>
            <a:pPr marL="400050" lvl="1" indent="0">
              <a:buFont typeface="Arial" panose="020B0604020202020204" pitchFamily="34" charset="0"/>
              <a:buNone/>
            </a:pPr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0" name="Prostokąt: jeden ścięty róg 19">
            <a:extLst>
              <a:ext uri="{FF2B5EF4-FFF2-40B4-BE49-F238E27FC236}">
                <a16:creationId xmlns:a16="http://schemas.microsoft.com/office/drawing/2014/main" id="{FDBB2C8A-EE4D-496F-B9E5-4C1E88EEE962}"/>
              </a:ext>
            </a:extLst>
          </p:cNvPr>
          <p:cNvSpPr/>
          <p:nvPr/>
        </p:nvSpPr>
        <p:spPr>
          <a:xfrm>
            <a:off x="5918856" y="1628800"/>
            <a:ext cx="2854197" cy="4235064"/>
          </a:xfrm>
          <a:prstGeom prst="snip1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1" name="Prostokąt: jeden ścięty róg 20">
            <a:extLst>
              <a:ext uri="{FF2B5EF4-FFF2-40B4-BE49-F238E27FC236}">
                <a16:creationId xmlns:a16="http://schemas.microsoft.com/office/drawing/2014/main" id="{342AC11A-6038-42DF-8D9A-8D8D35E42EC6}"/>
              </a:ext>
            </a:extLst>
          </p:cNvPr>
          <p:cNvSpPr/>
          <p:nvPr/>
        </p:nvSpPr>
        <p:spPr>
          <a:xfrm>
            <a:off x="8832304" y="1642208"/>
            <a:ext cx="2844800" cy="4235064"/>
          </a:xfrm>
          <a:prstGeom prst="snip1Rect">
            <a:avLst/>
          </a:prstGeom>
          <a:solidFill>
            <a:srgbClr val="F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jeden ścięty róg 21">
            <a:extLst>
              <a:ext uri="{FF2B5EF4-FFF2-40B4-BE49-F238E27FC236}">
                <a16:creationId xmlns:a16="http://schemas.microsoft.com/office/drawing/2014/main" id="{CDDEDFF5-E2D9-4A7B-BFB0-4F8B3C5325E5}"/>
              </a:ext>
            </a:extLst>
          </p:cNvPr>
          <p:cNvSpPr/>
          <p:nvPr/>
        </p:nvSpPr>
        <p:spPr>
          <a:xfrm>
            <a:off x="2999656" y="1628800"/>
            <a:ext cx="2849116" cy="42350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dtytuł 2">
            <a:extLst>
              <a:ext uri="{FF2B5EF4-FFF2-40B4-BE49-F238E27FC236}">
                <a16:creationId xmlns:a16="http://schemas.microsoft.com/office/drawing/2014/main" id="{A9941358-FD88-4E6A-A97D-624C7BF0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42" y="3058325"/>
            <a:ext cx="2555745" cy="2016224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Znaczenia takich samych gestów mogą się różnić w różnych kręgach kulturowych, jeśli więc jeśli widzisz powitanie z tajskim mistrzem </a:t>
            </a:r>
            <a:r>
              <a:rPr lang="pl-PL" sz="1600" b="1" dirty="0" err="1">
                <a:solidFill>
                  <a:schemeClr val="bg1"/>
                </a:solidFill>
              </a:rPr>
              <a:t>carvingu</a:t>
            </a:r>
            <a:r>
              <a:rPr lang="pl-PL" sz="1600" b="1" dirty="0">
                <a:solidFill>
                  <a:schemeClr val="bg1"/>
                </a:solidFill>
              </a:rPr>
              <a:t> to jego złożone ręce oznaczają szacunek i pozdrowienie a nie modlitwę.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449D6F6-7B7F-4630-BA3A-A2D857C37EDB}"/>
              </a:ext>
            </a:extLst>
          </p:cNvPr>
          <p:cNvSpPr/>
          <p:nvPr/>
        </p:nvSpPr>
        <p:spPr>
          <a:xfrm>
            <a:off x="444491" y="4335848"/>
            <a:ext cx="2365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KONTEKSTOWE ODCZYTYWANIE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SYGNAŁÓW NIEWERBALNYCH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925CC3D-BDDA-4AC5-8958-3C4BDEECD3EB}"/>
              </a:ext>
            </a:extLst>
          </p:cNvPr>
          <p:cNvSpPr/>
          <p:nvPr/>
        </p:nvSpPr>
        <p:spPr>
          <a:xfrm>
            <a:off x="2999657" y="2151671"/>
            <a:ext cx="2851660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KONTEKST KULTUROWY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98542607-2804-4F55-85FD-52F1F0500B92}"/>
              </a:ext>
            </a:extLst>
          </p:cNvPr>
          <p:cNvSpPr/>
          <p:nvPr/>
        </p:nvSpPr>
        <p:spPr>
          <a:xfrm>
            <a:off x="5918856" y="2151671"/>
            <a:ext cx="2854197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b="1" dirty="0"/>
              <a:t>KONTEKST  SYTUACYJNY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167CBD28-6E45-48DA-8C57-25C3F7695EEC}"/>
              </a:ext>
            </a:extLst>
          </p:cNvPr>
          <p:cNvSpPr/>
          <p:nvPr/>
        </p:nvSpPr>
        <p:spPr>
          <a:xfrm>
            <a:off x="8832304" y="2151671"/>
            <a:ext cx="2842255" cy="62476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KONTEKST WZAJEMNYCH ZWIĄZKÓW</a:t>
            </a:r>
          </a:p>
        </p:txBody>
      </p:sp>
      <p:sp>
        <p:nvSpPr>
          <p:cNvPr id="28" name="Podtytuł 2">
            <a:extLst>
              <a:ext uri="{FF2B5EF4-FFF2-40B4-BE49-F238E27FC236}">
                <a16:creationId xmlns:a16="http://schemas.microsoft.com/office/drawing/2014/main" id="{6AFA0CE6-E30F-4F63-9D96-E6159DCD0DE0}"/>
              </a:ext>
            </a:extLst>
          </p:cNvPr>
          <p:cNvSpPr txBox="1">
            <a:spLocks/>
          </p:cNvSpPr>
          <p:nvPr/>
        </p:nvSpPr>
        <p:spPr bwMode="auto">
          <a:xfrm>
            <a:off x="6109627" y="3058325"/>
            <a:ext cx="2473525" cy="25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Wiele sygnałów niewerbalnych zmienia swoje znaczenie zależnie od sytuacji, w jakiej znajduje się nadawca np. mocne wbicie noża w arbuza może być sygnałem agresji lub koniecznością przebicia twardej skórki</a:t>
            </a:r>
          </a:p>
        </p:txBody>
      </p:sp>
      <p:sp>
        <p:nvSpPr>
          <p:cNvPr id="29" name="Podtytuł 2">
            <a:extLst>
              <a:ext uri="{FF2B5EF4-FFF2-40B4-BE49-F238E27FC236}">
                <a16:creationId xmlns:a16="http://schemas.microsoft.com/office/drawing/2014/main" id="{9FC96A0E-9349-42FE-85C2-54A4A6408787}"/>
              </a:ext>
            </a:extLst>
          </p:cNvPr>
          <p:cNvSpPr txBox="1">
            <a:spLocks/>
          </p:cNvSpPr>
          <p:nvPr/>
        </p:nvSpPr>
        <p:spPr bwMode="auto">
          <a:xfrm>
            <a:off x="8917464" y="3058325"/>
            <a:ext cx="2579136" cy="247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</a:rPr>
              <a:t>Jeżeli interpretację słów potwierdza kilka sygnałów niewerbalnych, tym stają się bardziej jednoznaczne i wiarygodne. Jeśli więc podoba Ci się rzeźba wykonana przez uczestnika szkolenia, podkreśl to mimika twarzy, gestem, uśmiechem.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D9EBB714-5FC2-4C05-846B-4ADA73D01D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0" y="2564904"/>
            <a:ext cx="1581469" cy="15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76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41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9AC5EF1-AA52-4D1C-AA98-273B4FE8960A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34F7D64-767B-46D3-8B10-5DEA60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BF8F348C-C996-424E-9410-C54DE1A94ED8}"/>
              </a:ext>
            </a:extLst>
          </p:cNvPr>
          <p:cNvSpPr/>
          <p:nvPr/>
        </p:nvSpPr>
        <p:spPr>
          <a:xfrm>
            <a:off x="1128234" y="6074132"/>
            <a:ext cx="1213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4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C9D377C8-CB4E-4681-AF00-14B5ADEC877E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4C209843-8C05-4EEE-96B5-394FFC886E45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6CF49BCE-ADFC-466C-B9D1-DB17F2FC4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A581ED2-865E-4C38-9AF1-039A6E9A1EA1}"/>
              </a:ext>
            </a:extLst>
          </p:cNvPr>
          <p:cNvGrpSpPr/>
          <p:nvPr/>
        </p:nvGrpSpPr>
        <p:grpSpPr>
          <a:xfrm>
            <a:off x="1559496" y="1318218"/>
            <a:ext cx="8856984" cy="5377991"/>
            <a:chOff x="4224487" y="1318219"/>
            <a:chExt cx="6000614" cy="5138926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3D3096ED-9184-4389-87EE-FBAAE8721924}"/>
                </a:ext>
              </a:extLst>
            </p:cNvPr>
            <p:cNvSpPr/>
            <p:nvPr/>
          </p:nvSpPr>
          <p:spPr>
            <a:xfrm>
              <a:off x="4224487" y="1842510"/>
              <a:ext cx="6000614" cy="3955733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FD5069EE-97E5-4534-9885-34A10DC52070}"/>
                </a:ext>
              </a:extLst>
            </p:cNvPr>
            <p:cNvSpPr/>
            <p:nvPr/>
          </p:nvSpPr>
          <p:spPr>
            <a:xfrm>
              <a:off x="4224487" y="1318219"/>
              <a:ext cx="6000614" cy="524291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Trójkąt prostokątny 15">
              <a:extLst>
                <a:ext uri="{FF2B5EF4-FFF2-40B4-BE49-F238E27FC236}">
                  <a16:creationId xmlns:a16="http://schemas.microsoft.com/office/drawing/2014/main" id="{092FBDF2-4CC0-4988-8BF2-F14C1AE01869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2DBA63DD-E730-435E-BE8C-F2B3EE57E257}"/>
              </a:ext>
            </a:extLst>
          </p:cNvPr>
          <p:cNvSpPr/>
          <p:nvPr/>
        </p:nvSpPr>
        <p:spPr>
          <a:xfrm>
            <a:off x="1728074" y="141130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ODCZYTYWANIE MOWY CIAŁA</a:t>
            </a: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14541FFC-F670-4C30-B58B-A748A6A30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666306"/>
              </p:ext>
            </p:extLst>
          </p:nvPr>
        </p:nvGraphicFramePr>
        <p:xfrm>
          <a:off x="1686475" y="1901450"/>
          <a:ext cx="8657997" cy="40418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0703">
                  <a:extLst>
                    <a:ext uri="{9D8B030D-6E8A-4147-A177-3AD203B41FA5}">
                      <a16:colId xmlns:a16="http://schemas.microsoft.com/office/drawing/2014/main" val="4282429070"/>
                    </a:ext>
                  </a:extLst>
                </a:gridCol>
              </a:tblGrid>
              <a:tr h="542062">
                <a:tc>
                  <a:txBody>
                    <a:bodyPr/>
                    <a:lstStyle/>
                    <a:p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92D050"/>
                          </a:solidFill>
                        </a:rPr>
                        <a:t>Sygnały pozytywne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F4433E"/>
                          </a:solidFill>
                        </a:rPr>
                        <a:t>Sygnały negatywne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062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pozycja i ruchy ciała</a:t>
                      </a:r>
                    </a:p>
                    <a:p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(kucharz, trener)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swoboda, naturalność, wygoda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, siedzenie </a:t>
                      </a:r>
                      <a:br>
                        <a:rPr lang="pl-PL" sz="14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i chodzenie spokojne, szanowanie strefy intymnej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kulenie się, stanie nad kimś, sztywność, szuranie nogami, człapanie, przysuwanie się zbyt blisko, kręcenie się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062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twarz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(kucharz, trener)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odprężona i pogodna,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lekki uśmiech także </a:t>
                      </a:r>
                      <a:br>
                        <a:rPr lang="pl-PL" sz="1400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w oczach, swobodny kontakt wzrokowy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martwe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spojrzenie, opuszczanie dolnej wargi, natrętne wpatrywanie się w rozmówcę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576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ramiona i ręce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(kucharz, trener)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umiarkowana gestykulacja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wymachiwanie rękami, trzymanie rąk martwo, bębnienie palcami, stałe dotykanie twarzy, krzyżowanie rąk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141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dłonie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(trener)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otwarte i często skierowane </a:t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ku górze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zaciśnięte pięści, wykręcanie  </a:t>
                      </a:r>
                      <a:br>
                        <a:rPr lang="pl-PL" sz="14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i ściskanie palców, bawienie się przedmiotami lub włosami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45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nogi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1" dirty="0">
                          <a:solidFill>
                            <a:schemeClr val="bg1"/>
                          </a:solidFill>
                        </a:rPr>
                        <a:t>(trener)</a:t>
                      </a:r>
                      <a:endParaRPr lang="pl-PL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spoczywające</a:t>
                      </a:r>
                      <a:r>
                        <a:rPr lang="pl-PL" sz="1400" baseline="0" dirty="0">
                          <a:solidFill>
                            <a:schemeClr val="bg1"/>
                          </a:solidFill>
                        </a:rPr>
                        <a:t> swobodnie</a:t>
                      </a:r>
                      <a:endParaRPr lang="pl-PL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skrzyżowane i cofnięte, kołysanie nogami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982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42</a:t>
            </a:fld>
            <a:endParaRPr lang="en-US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DB864515-2C11-4CB4-9519-C44160EA4057}"/>
              </a:ext>
            </a:extLst>
          </p:cNvPr>
          <p:cNvGrpSpPr/>
          <p:nvPr/>
        </p:nvGrpSpPr>
        <p:grpSpPr>
          <a:xfrm>
            <a:off x="1559496" y="1556792"/>
            <a:ext cx="7076868" cy="4176464"/>
            <a:chOff x="4224487" y="1318219"/>
            <a:chExt cx="6000614" cy="5138926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7E8BC0F2-0779-41FE-B570-6B4340BD0F6F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CE589A34-015D-42FD-9F5E-27B7E3586A6B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Trójkąt prostokątny 9">
              <a:extLst>
                <a:ext uri="{FF2B5EF4-FFF2-40B4-BE49-F238E27FC236}">
                  <a16:creationId xmlns:a16="http://schemas.microsoft.com/office/drawing/2014/main" id="{356B6254-4AD5-4CB1-8C5A-14B749C31942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469D3DB5-A933-4F93-8759-F1C66A326210}"/>
              </a:ext>
            </a:extLst>
          </p:cNvPr>
          <p:cNvSpPr/>
          <p:nvPr/>
        </p:nvSpPr>
        <p:spPr>
          <a:xfrm>
            <a:off x="1847528" y="2355845"/>
            <a:ext cx="66684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Przeszkodami w komunikacji są wszystkie czynniki utrudniające wymianę informacji. Są to :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różnice w postrzeganiu rzeczywistości, czyli różnice poglądów, uznawanych wartości, pełnionych ról,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inne zadania i odpowiedzialność,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nieusłyszenie lub zignorowanie komunikatu,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negatywne skutki emocji, np. zdenerwowanie, zazdrość,</a:t>
            </a:r>
          </a:p>
          <a:p>
            <a:pPr marL="285750" indent="-285750"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niezgodność między komunikatami werbalnymi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niewerbalnymi (fałszywe komunikaty).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4D5472E-140D-442B-98E0-480DFF0C8643}"/>
              </a:ext>
            </a:extLst>
          </p:cNvPr>
          <p:cNvSpPr/>
          <p:nvPr/>
        </p:nvSpPr>
        <p:spPr>
          <a:xfrm>
            <a:off x="1559496" y="1670598"/>
            <a:ext cx="7076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PRZYCZYNY POWSTAWANIA BARIER W KOMUNIKOWANIU SIĘ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9FC326A-D132-42F6-955C-D1359E33F3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04" y="2552904"/>
            <a:ext cx="2006191" cy="200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06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43</a:t>
            </a:fld>
            <a:endParaRPr lang="en-US" altLang="pl-PL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D2297AD-5726-42E6-8B05-9D74787B8C7C}"/>
              </a:ext>
            </a:extLst>
          </p:cNvPr>
          <p:cNvGrpSpPr/>
          <p:nvPr/>
        </p:nvGrpSpPr>
        <p:grpSpPr>
          <a:xfrm>
            <a:off x="1559496" y="1102468"/>
            <a:ext cx="9217024" cy="5494884"/>
            <a:chOff x="4224487" y="1318219"/>
            <a:chExt cx="6000614" cy="5138926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DF21C31D-85F3-4397-85F6-B8FCC3A08227}"/>
                </a:ext>
              </a:extLst>
            </p:cNvPr>
            <p:cNvSpPr/>
            <p:nvPr/>
          </p:nvSpPr>
          <p:spPr>
            <a:xfrm>
              <a:off x="4224487" y="1822785"/>
              <a:ext cx="6000614" cy="3975458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B876E459-8A79-4446-AD91-8DC89D1309B9}"/>
                </a:ext>
              </a:extLst>
            </p:cNvPr>
            <p:cNvSpPr/>
            <p:nvPr/>
          </p:nvSpPr>
          <p:spPr>
            <a:xfrm>
              <a:off x="4224487" y="1318219"/>
              <a:ext cx="6000614" cy="619409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Trójkąt prostokątny 15">
              <a:extLst>
                <a:ext uri="{FF2B5EF4-FFF2-40B4-BE49-F238E27FC236}">
                  <a16:creationId xmlns:a16="http://schemas.microsoft.com/office/drawing/2014/main" id="{496AC79C-AF3C-441F-A774-403301326FB0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7" name="Prostokąt 16">
            <a:extLst>
              <a:ext uri="{FF2B5EF4-FFF2-40B4-BE49-F238E27FC236}">
                <a16:creationId xmlns:a16="http://schemas.microsoft.com/office/drawing/2014/main" id="{5B83BC98-4B2F-419E-B8FB-FD72DBE6DCD5}"/>
              </a:ext>
            </a:extLst>
          </p:cNvPr>
          <p:cNvSpPr/>
          <p:nvPr/>
        </p:nvSpPr>
        <p:spPr>
          <a:xfrm>
            <a:off x="1889128" y="1237703"/>
            <a:ext cx="8688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FD7E01"/>
                </a:solidFill>
              </a:rPr>
              <a:t>BARIERY W KOMUNIKOWANIU SIĘ I SPOSOBY ZAPOBIEGANIA IM</a:t>
            </a:r>
          </a:p>
        </p:txBody>
      </p:sp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D7F76959-DC74-4B8C-87A6-7F4F6D9CA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414702"/>
              </p:ext>
            </p:extLst>
          </p:nvPr>
        </p:nvGraphicFramePr>
        <p:xfrm>
          <a:off x="1775520" y="1918812"/>
          <a:ext cx="8784976" cy="3814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62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724"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RODZAJE BARIER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ZAPOBIEGANIE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Ocena/osądzanie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– </a:t>
                      </a:r>
                      <a:br>
                        <a:rPr lang="pl-P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wywołuje postawy obronne 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Stosowanie komunikatów będących </a:t>
                      </a:r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opisami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235529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Orientacja</a:t>
                      </a:r>
                      <a:r>
                        <a:rPr lang="pl-PL" sz="1600" b="1" i="1" baseline="0" dirty="0">
                          <a:solidFill>
                            <a:schemeClr val="bg1"/>
                          </a:solidFill>
                        </a:rPr>
                        <a:t> na ludzi i siebie 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– sugeruje chęć kontroli innych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Orientacja na problem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chęć wspólnego rozwiazywania problemu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196546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Manipulacja, wymuszanie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– wywołuje reakcję oporu i niechęci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Spontaniczność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w nadawaniu  uczciwych komunikatów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46167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Obojętność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- prowadzi do sztywnej wymiany informacji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Empatia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wczuwanie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 się w rolę słuchacza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807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Okazywanie wyższości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–</a:t>
                      </a:r>
                      <a:br>
                        <a:rPr lang="pl-P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wyzwala postawy nieprzyjazne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Równość (partnerstwo)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 wskazują na wzajemne zaufanie </a:t>
                      </a:r>
                      <a:br>
                        <a:rPr lang="pl-PL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i szacunek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677"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Zbytnia pewność siebie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blokuje słuchanie cudzych</a:t>
                      </a:r>
                      <a:r>
                        <a:rPr lang="pl-PL" sz="1600" baseline="0" dirty="0">
                          <a:solidFill>
                            <a:schemeClr val="bg1"/>
                          </a:solidFill>
                        </a:rPr>
                        <a:t> argumentów</a:t>
                      </a:r>
                      <a:endParaRPr lang="pl-PL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i="1" dirty="0">
                          <a:solidFill>
                            <a:schemeClr val="bg1"/>
                          </a:solidFill>
                        </a:rPr>
                        <a:t>Otwartość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– pozwala rozważać nowe informacje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5781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9721849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KOMUNIKACJA INTERPERSONALNA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44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636054A-816A-43F7-A417-3FC6B351A453}"/>
              </a:ext>
            </a:extLst>
          </p:cNvPr>
          <p:cNvSpPr/>
          <p:nvPr/>
        </p:nvSpPr>
        <p:spPr>
          <a:xfrm>
            <a:off x="1128234" y="6074132"/>
            <a:ext cx="1439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2 i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98AD74DF-9DA9-4892-A793-23197205D6AC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D3AA3547-0F46-4FBA-8F10-04233EDA8AEC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75409F47-4922-4CC8-B3B6-3733049E6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1" name="Prostokąt 10">
            <a:extLst>
              <a:ext uri="{FF2B5EF4-FFF2-40B4-BE49-F238E27FC236}">
                <a16:creationId xmlns:a16="http://schemas.microsoft.com/office/drawing/2014/main" id="{68541C39-9388-49DA-A9B7-36C5EDEF64B7}"/>
              </a:ext>
            </a:extLst>
          </p:cNvPr>
          <p:cNvSpPr/>
          <p:nvPr/>
        </p:nvSpPr>
        <p:spPr>
          <a:xfrm>
            <a:off x="1717074" y="1981392"/>
            <a:ext cx="8830611" cy="3971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6037D4C9-75BC-4FB1-9B50-40B298599DF9}"/>
              </a:ext>
            </a:extLst>
          </p:cNvPr>
          <p:cNvGrpSpPr/>
          <p:nvPr/>
        </p:nvGrpSpPr>
        <p:grpSpPr>
          <a:xfrm>
            <a:off x="6139523" y="1981391"/>
            <a:ext cx="4408162" cy="2300042"/>
            <a:chOff x="4224487" y="1318219"/>
            <a:chExt cx="6000614" cy="5138926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7FB2023D-258D-4B20-B17B-1B8EE3D7AEBF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7731687-BEB8-4CFF-84D9-58BB32EC5A63}"/>
                </a:ext>
              </a:extLst>
            </p:cNvPr>
            <p:cNvSpPr/>
            <p:nvPr/>
          </p:nvSpPr>
          <p:spPr>
            <a:xfrm>
              <a:off x="4224487" y="1318219"/>
              <a:ext cx="6000614" cy="1112767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Trójkąt prostokątny 14">
              <a:extLst>
                <a:ext uri="{FF2B5EF4-FFF2-40B4-BE49-F238E27FC236}">
                  <a16:creationId xmlns:a16="http://schemas.microsoft.com/office/drawing/2014/main" id="{7E6CBCEC-9D2F-4B99-A8AE-CD6246A092B9}"/>
                </a:ext>
              </a:extLst>
            </p:cNvPr>
            <p:cNvSpPr/>
            <p:nvPr/>
          </p:nvSpPr>
          <p:spPr>
            <a:xfrm rot="10800000">
              <a:off x="9771938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6" name="Prostokąt 15">
            <a:extLst>
              <a:ext uri="{FF2B5EF4-FFF2-40B4-BE49-F238E27FC236}">
                <a16:creationId xmlns:a16="http://schemas.microsoft.com/office/drawing/2014/main" id="{8600C1A9-E221-494D-9D9B-1D9FAA6D0E19}"/>
              </a:ext>
            </a:extLst>
          </p:cNvPr>
          <p:cNvSpPr/>
          <p:nvPr/>
        </p:nvSpPr>
        <p:spPr>
          <a:xfrm>
            <a:off x="6482168" y="2566021"/>
            <a:ext cx="403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nie przeszkadzaj,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poświęć swój czas i uwagę,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sprawdzaj, czy dobrze rozumiesz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przekazuj informacje zwrotne.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984ED22-0553-48CF-8A46-48086CC60EDD}"/>
              </a:ext>
            </a:extLst>
          </p:cNvPr>
          <p:cNvSpPr/>
          <p:nvPr/>
        </p:nvSpPr>
        <p:spPr>
          <a:xfrm>
            <a:off x="6482168" y="2103590"/>
            <a:ext cx="367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ODBIORCO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BA088547-C7A0-45DA-B476-8A5081FD1A6A}"/>
              </a:ext>
            </a:extLst>
          </p:cNvPr>
          <p:cNvGrpSpPr/>
          <p:nvPr/>
        </p:nvGrpSpPr>
        <p:grpSpPr>
          <a:xfrm>
            <a:off x="1717075" y="1981391"/>
            <a:ext cx="4335403" cy="2304823"/>
            <a:chOff x="4224486" y="1318219"/>
            <a:chExt cx="6000615" cy="5149607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F2414DC5-65BF-454F-AA0E-CBBCC1447922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82843D20-1E35-4427-812A-D4420AC74319}"/>
                </a:ext>
              </a:extLst>
            </p:cNvPr>
            <p:cNvSpPr/>
            <p:nvPr/>
          </p:nvSpPr>
          <p:spPr>
            <a:xfrm>
              <a:off x="4224487" y="1318219"/>
              <a:ext cx="6000614" cy="1112767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1" name="Trójkąt prostokątny 20">
              <a:extLst>
                <a:ext uri="{FF2B5EF4-FFF2-40B4-BE49-F238E27FC236}">
                  <a16:creationId xmlns:a16="http://schemas.microsoft.com/office/drawing/2014/main" id="{088B3CA2-290B-43CF-ACBA-190620B61DFD}"/>
                </a:ext>
              </a:extLst>
            </p:cNvPr>
            <p:cNvSpPr/>
            <p:nvPr/>
          </p:nvSpPr>
          <p:spPr>
            <a:xfrm rot="5400000">
              <a:off x="4103818" y="5908229"/>
              <a:ext cx="680265" cy="438930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22" name="Prostokąt 21">
            <a:extLst>
              <a:ext uri="{FF2B5EF4-FFF2-40B4-BE49-F238E27FC236}">
                <a16:creationId xmlns:a16="http://schemas.microsoft.com/office/drawing/2014/main" id="{265E207F-4641-4270-B829-95FD546A04D5}"/>
              </a:ext>
            </a:extLst>
          </p:cNvPr>
          <p:cNvSpPr/>
          <p:nvPr/>
        </p:nvSpPr>
        <p:spPr>
          <a:xfrm>
            <a:off x="2251090" y="2557628"/>
            <a:ext cx="403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oddzielaj sprawy ważne od mniej istotnych,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mów do partnera a nie o nim,</a:t>
            </a:r>
          </a:p>
          <a:p>
            <a:pPr marL="285750" indent="-285750">
              <a:buBlip>
                <a:blip r:embed="rId4">
                  <a:extLst/>
                </a:blip>
              </a:buBlip>
            </a:pPr>
            <a:r>
              <a:rPr lang="pl-PL">
                <a:solidFill>
                  <a:schemeClr val="bg1"/>
                </a:solidFill>
              </a:rPr>
              <a:t>wyrażaj potrzeby, obawy, uczucia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0A504114-4C2F-40ED-A9F9-02B57A9D07D3}"/>
              </a:ext>
            </a:extLst>
          </p:cNvPr>
          <p:cNvSpPr/>
          <p:nvPr/>
        </p:nvSpPr>
        <p:spPr>
          <a:xfrm>
            <a:off x="2251090" y="2095197"/>
            <a:ext cx="367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>
                <a:solidFill>
                  <a:srgbClr val="FD7E01"/>
                </a:solidFill>
              </a:rPr>
              <a:t>NADAWCO!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4521CA1D-7571-4D7B-AB39-2D3E2EA7AACA}"/>
              </a:ext>
            </a:extLst>
          </p:cNvPr>
          <p:cNvSpPr/>
          <p:nvPr/>
        </p:nvSpPr>
        <p:spPr>
          <a:xfrm>
            <a:off x="1934665" y="4280983"/>
            <a:ext cx="8944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powstrzymaj się od oceniania, nie wzbudzaj w rozmówcy poczucia wstydu lub winy, 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nie uogólniaj zbyt często,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nie interpretuj, jeśli ktoś sobie tego nie życzy,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nie dawaj „dobrych rad” – są dobre dla Ciebie, </a:t>
            </a:r>
          </a:p>
          <a:p>
            <a:pPr marL="285750" indent="-285750">
              <a:buBlip>
                <a:blip r:embed="rId5">
                  <a:extLst/>
                </a:blip>
              </a:buBlip>
            </a:pPr>
            <a:r>
              <a:rPr lang="pl-PL">
                <a:solidFill>
                  <a:schemeClr val="tx1">
                    <a:lumMod val="65000"/>
                    <a:lumOff val="35000"/>
                  </a:schemeClr>
                </a:solidFill>
              </a:rPr>
              <a:t>poznawaj rozmówcę ostrożnie i delikatnie, sam daj się poznać.</a:t>
            </a:r>
          </a:p>
        </p:txBody>
      </p:sp>
    </p:spTree>
    <p:extLst>
      <p:ext uri="{BB962C8B-B14F-4D97-AF65-F5344CB8AC3E}">
        <p14:creationId xmlns:p14="http://schemas.microsoft.com/office/powerpoint/2010/main" val="3297533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47728" y="4226064"/>
            <a:ext cx="6912768" cy="1225550"/>
          </a:xfrm>
        </p:spPr>
        <p:txBody>
          <a:bodyPr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PRZEJDŹ DO KOLEJNYCH </a:t>
            </a:r>
          </a:p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MATERIAŁÓW MODUŁU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BBB63D-5954-4C47-98B3-E79A1EE30109}"/>
              </a:ext>
            </a:extLst>
          </p:cNvPr>
          <p:cNvSpPr txBox="1"/>
          <p:nvPr/>
        </p:nvSpPr>
        <p:spPr>
          <a:xfrm>
            <a:off x="10920536" y="4005064"/>
            <a:ext cx="1109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8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914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EDUKACYJNO – ZAWODOWA?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5</a:t>
            </a:fld>
            <a:endParaRPr lang="en-US" alt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B7D79BA-DED0-4BDB-981A-6173569FD506}"/>
              </a:ext>
            </a:extLst>
          </p:cNvPr>
          <p:cNvSpPr/>
          <p:nvPr/>
        </p:nvSpPr>
        <p:spPr>
          <a:xfrm>
            <a:off x="1127448" y="1385952"/>
            <a:ext cx="6984777" cy="5472048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AC06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8ABA89C-58ED-4FD5-BE57-80252FA5713B}"/>
              </a:ext>
            </a:extLst>
          </p:cNvPr>
          <p:cNvSpPr/>
          <p:nvPr/>
        </p:nvSpPr>
        <p:spPr>
          <a:xfrm>
            <a:off x="2999656" y="1278066"/>
            <a:ext cx="5112569" cy="107886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dtytuł 2">
            <a:extLst>
              <a:ext uri="{FF2B5EF4-FFF2-40B4-BE49-F238E27FC236}">
                <a16:creationId xmlns:a16="http://schemas.microsoft.com/office/drawing/2014/main" id="{B1E1C111-A0E6-46C5-854E-B325BFE41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96" y="1908368"/>
            <a:ext cx="6113721" cy="444798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pl-PL" sz="2000" b="1" dirty="0">
                <a:solidFill>
                  <a:schemeClr val="bg1"/>
                </a:solidFill>
              </a:rPr>
              <a:t>ŚCIEŻKA EDUKACYJNO-ZAWODOWA KUCHARZA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800" b="1" dirty="0">
                <a:solidFill>
                  <a:schemeClr val="bg1"/>
                </a:solidFill>
              </a:rPr>
              <a:t>Osoba dorosła, która chciałaby zostać wykwalifikowanym kucharzem, może:</a:t>
            </a:r>
          </a:p>
          <a:p>
            <a:pPr>
              <a:spcAft>
                <a:spcPts val="600"/>
              </a:spcAft>
              <a:buBlip>
                <a:blip r:embed="rId2"/>
              </a:buBlip>
            </a:pPr>
            <a:r>
              <a:rPr lang="pl-PL" sz="1800" dirty="0">
                <a:solidFill>
                  <a:schemeClr val="bg1"/>
                </a:solidFill>
              </a:rPr>
              <a:t>ukończyć kwalifikacyjny kurs zawodowy w zakresie kwalifikacji przynależnej do zawodu kucharza (TG.07) i potwierdzić tę kwalifikację egzaminem zawodowym lub</a:t>
            </a:r>
          </a:p>
          <a:p>
            <a:pPr>
              <a:spcAft>
                <a:spcPts val="600"/>
              </a:spcAft>
              <a:buBlip>
                <a:blip r:embed="rId2"/>
              </a:buBlip>
            </a:pPr>
            <a:r>
              <a:rPr lang="pl-PL" sz="1800" dirty="0">
                <a:solidFill>
                  <a:schemeClr val="bg1"/>
                </a:solidFill>
              </a:rPr>
              <a:t>zdobyć doświadczenie zawodowe, pracując jako pomoc kuchenna lub kucharz bez kwalifikacji przynajmniej 2 lata lub</a:t>
            </a:r>
          </a:p>
          <a:p>
            <a:pPr>
              <a:spcAft>
                <a:spcPts val="600"/>
              </a:spcAft>
              <a:buBlip>
                <a:blip r:embed="rId2"/>
              </a:buBlip>
            </a:pPr>
            <a:r>
              <a:rPr lang="pl-PL" sz="1800" dirty="0">
                <a:solidFill>
                  <a:schemeClr val="bg1"/>
                </a:solidFill>
              </a:rPr>
              <a:t>ukończyć kierunkową szkołę policealną i potwierdzić kwalifikację TG.07 egzaminem zawodowym  lub </a:t>
            </a:r>
          </a:p>
          <a:p>
            <a:pPr>
              <a:spcAft>
                <a:spcPts val="600"/>
              </a:spcAft>
              <a:buBlip>
                <a:blip r:embed="rId2"/>
              </a:buBlip>
            </a:pPr>
            <a:r>
              <a:rPr lang="pl-PL" sz="1800" dirty="0">
                <a:solidFill>
                  <a:schemeClr val="bg1"/>
                </a:solidFill>
              </a:rPr>
              <a:t>mając wykształcenie w zawodzie ukończyć kursy kucharskie I i II stopnia.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405F9F5-B625-4087-A8D7-09CC62632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1215" r="30130" b="6262"/>
          <a:stretch/>
        </p:blipFill>
        <p:spPr>
          <a:xfrm>
            <a:off x="8112224" y="1278065"/>
            <a:ext cx="4079775" cy="557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1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0EFBFCBA-289E-4511-B25A-A628EED84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1991823" y="-497853"/>
            <a:ext cx="231727" cy="422875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587B936-4229-4212-9A90-AD5DBAE15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t="3076" r="28461"/>
          <a:stretch/>
        </p:blipFill>
        <p:spPr>
          <a:xfrm>
            <a:off x="0" y="1620001"/>
            <a:ext cx="4222066" cy="5265081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EDUKACYJNO – ZAWODOWA?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1D61735-196A-423E-AA71-9221D1DDD6A7}"/>
              </a:ext>
            </a:extLst>
          </p:cNvPr>
          <p:cNvSpPr/>
          <p:nvPr/>
        </p:nvSpPr>
        <p:spPr>
          <a:xfrm>
            <a:off x="4222067" y="1620001"/>
            <a:ext cx="7994613" cy="33211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DAFA912F-B1E2-4A1E-BA0B-FC73D329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32" y="2080935"/>
            <a:ext cx="6912768" cy="235617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ŚCIEŻKA EDUKACYJNO-ZAWODOWA KUCHARZA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Osoba dorosła pracująca w zawodzie kucharza, otwarta na innowacje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samodoskonalenie celem ugruntowania swojej pozycji w zawodzie,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może ukończyć różne kursy doskonalące i szkolenia.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Pozwolą one na rozszerzenie kompetencji zawodowych i podniesienie jakości świadczonych przez niego usług oraz profesjonalne wykonywanie dodatkowych zadań.</a:t>
            </a:r>
          </a:p>
        </p:txBody>
      </p:sp>
    </p:spTree>
    <p:extLst>
      <p:ext uri="{BB962C8B-B14F-4D97-AF65-F5344CB8AC3E}">
        <p14:creationId xmlns:p14="http://schemas.microsoft.com/office/powerpoint/2010/main" val="7339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FE5392C-FA3F-4F20-9676-10842F133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r="31951"/>
          <a:stretch/>
        </p:blipFill>
        <p:spPr>
          <a:xfrm>
            <a:off x="-19143" y="1525283"/>
            <a:ext cx="3450846" cy="4279981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CZYM JEST ŚCIEŻKA EDUKACYJNO – ZAWODOWA?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13670EE-7ED2-495D-89EA-EB54B1CDE326}"/>
              </a:ext>
            </a:extLst>
          </p:cNvPr>
          <p:cNvSpPr/>
          <p:nvPr/>
        </p:nvSpPr>
        <p:spPr>
          <a:xfrm>
            <a:off x="3320921" y="6068318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 </a:t>
            </a:r>
            <a:b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EA8F1DF-5A21-4944-965D-EC35D981FD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2598956" y="6020738"/>
            <a:ext cx="539422" cy="540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D76398C-70B4-46D3-8A27-815CDCB63F6E}"/>
              </a:ext>
            </a:extLst>
          </p:cNvPr>
          <p:cNvSpPr/>
          <p:nvPr/>
        </p:nvSpPr>
        <p:spPr>
          <a:xfrm>
            <a:off x="1128234" y="6074132"/>
            <a:ext cx="1470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ZAŁĄCZNIK</a:t>
            </a:r>
          </a:p>
          <a:p>
            <a:r>
              <a:rPr lang="pl-PL" sz="1400" dirty="0"/>
              <a:t>Karta pracy 1 i 5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52758610-AE9F-42F4-9E26-9938D8F01461}"/>
              </a:ext>
            </a:extLst>
          </p:cNvPr>
          <p:cNvGrpSpPr/>
          <p:nvPr/>
        </p:nvGrpSpPr>
        <p:grpSpPr>
          <a:xfrm>
            <a:off x="511510" y="6056188"/>
            <a:ext cx="522000" cy="522000"/>
            <a:chOff x="7940396" y="332162"/>
            <a:chExt cx="522000" cy="522000"/>
          </a:xfrm>
        </p:grpSpPr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89D850BC-CEDE-4998-B910-F913BE7254A0}"/>
                </a:ext>
              </a:extLst>
            </p:cNvPr>
            <p:cNvSpPr/>
            <p:nvPr/>
          </p:nvSpPr>
          <p:spPr>
            <a:xfrm>
              <a:off x="7968208" y="397110"/>
              <a:ext cx="439602" cy="4396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5B9D6826-AC23-49BD-BBB5-7C107F1A7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40396" y="332162"/>
              <a:ext cx="522000" cy="522000"/>
            </a:xfrm>
            <a:prstGeom prst="rect">
              <a:avLst/>
            </a:prstGeom>
          </p:spPr>
        </p:pic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A6511504-68A5-419C-9017-67AFB644ABF5}"/>
              </a:ext>
            </a:extLst>
          </p:cNvPr>
          <p:cNvSpPr/>
          <p:nvPr/>
        </p:nvSpPr>
        <p:spPr>
          <a:xfrm>
            <a:off x="3431704" y="1173523"/>
            <a:ext cx="8784977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68DAC342-4798-49F1-A594-32BFF1F8F5B8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8A9C3255-31D1-46B7-8E4E-1602EFE23B0C}"/>
              </a:ext>
            </a:extLst>
          </p:cNvPr>
          <p:cNvSpPr/>
          <p:nvPr/>
        </p:nvSpPr>
        <p:spPr>
          <a:xfrm>
            <a:off x="3750432" y="1988840"/>
            <a:ext cx="7831968" cy="3166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l-PL" sz="2000" b="1" dirty="0">
                <a:solidFill>
                  <a:schemeClr val="bg1"/>
                </a:solidFill>
              </a:rPr>
              <a:t>KONSTRUOWANIE ŚCIEŻKI ROZWOJU ZAWODOWEGO KUCHARZA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Świadoma realizacja autorskiego planu rozwoju zawodowego kucharza łączy się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procesem doskonalenia umiejętności samooceny i samorealizacji. 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Należy odpowiedzieć na następujące pytania: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6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Dlaczego chcę pracować w tym zawodzie?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6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szczególnie mnie interesuje w tej branży ? 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Blip>
                <a:blip r:embed="rId6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jakim zakresie chciałbym się specjalizować?</a:t>
            </a:r>
          </a:p>
        </p:txBody>
      </p:sp>
    </p:spTree>
    <p:extLst>
      <p:ext uri="{BB962C8B-B14F-4D97-AF65-F5344CB8AC3E}">
        <p14:creationId xmlns:p14="http://schemas.microsoft.com/office/powerpoint/2010/main" val="281390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95BF286-D3C8-4CC6-A2BF-2774C5DB0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r="6756"/>
          <a:stretch/>
        </p:blipFill>
        <p:spPr>
          <a:xfrm>
            <a:off x="0" y="2142965"/>
            <a:ext cx="5812848" cy="410340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7D40E016-8A42-40BA-A6EE-110EC7E93F7D}"/>
              </a:ext>
            </a:extLst>
          </p:cNvPr>
          <p:cNvSpPr/>
          <p:nvPr/>
        </p:nvSpPr>
        <p:spPr>
          <a:xfrm>
            <a:off x="6025897" y="1124744"/>
            <a:ext cx="6166103" cy="10182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PROJEKCJA PLANU ZAWODOWEGO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EC7B297-1E69-4601-80E5-AECAD087359D}"/>
              </a:ext>
            </a:extLst>
          </p:cNvPr>
          <p:cNvSpPr/>
          <p:nvPr/>
        </p:nvSpPr>
        <p:spPr>
          <a:xfrm>
            <a:off x="6166104" y="2338647"/>
            <a:ext cx="5764448" cy="401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Priorytetem wyznaczającym kierunek rozwoju zawodowego kucharzy są misja i wizja rozwoju firmy oraz jej potencjał finansowy. 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Kucharz powinien kształcić się przez całe życie, bowiem postęp technologiczny, techniczny i cywilizacyjny, moda, gusta i inne realia życia codziennego stawiają przed nim wysokie wymagania.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Właściciel - pracodawca decyduje o kierunku rozwoju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funkcjonowania firmy. Może on wesprzeć pracownika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 realizacji tych aspiracji zawodowych, które wpłyną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poprawę wizerunku firmy i podniesienie jakości świadczonych usług.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29D4A90-3514-4A49-96EA-C27B9D0EF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91400" y="2142965"/>
            <a:ext cx="234498" cy="410340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4924075-B27E-4020-81EC-51953D50B7DF}"/>
              </a:ext>
            </a:extLst>
          </p:cNvPr>
          <p:cNvSpPr/>
          <p:nvPr/>
        </p:nvSpPr>
        <p:spPr>
          <a:xfrm>
            <a:off x="6025896" y="1327191"/>
            <a:ext cx="616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PLAN ROZWOJU ZAWODOWEGO KUCHARZA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</a:rPr>
              <a:t>ZALEŻY RÓWNIEŻ OD PRACODAWCY</a:t>
            </a:r>
          </a:p>
        </p:txBody>
      </p:sp>
    </p:spTree>
    <p:extLst>
      <p:ext uri="{BB962C8B-B14F-4D97-AF65-F5344CB8AC3E}">
        <p14:creationId xmlns:p14="http://schemas.microsoft.com/office/powerpoint/2010/main" val="305285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842570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PROJEKCJA PLANU ZAWODOWEGO 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9</a:t>
            </a:fld>
            <a:endParaRPr lang="en-US" alt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B4474FC-7F3C-469E-B9AF-1AD0D86860F7}"/>
              </a:ext>
            </a:extLst>
          </p:cNvPr>
          <p:cNvSpPr/>
          <p:nvPr/>
        </p:nvSpPr>
        <p:spPr>
          <a:xfrm>
            <a:off x="3431704" y="1173523"/>
            <a:ext cx="8784977" cy="4631742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rójkąt prostokątny 9">
            <a:extLst>
              <a:ext uri="{FF2B5EF4-FFF2-40B4-BE49-F238E27FC236}">
                <a16:creationId xmlns:a16="http://schemas.microsoft.com/office/drawing/2014/main" id="{71AB1ECE-AECF-4A13-8856-83D29C470288}"/>
              </a:ext>
            </a:extLst>
          </p:cNvPr>
          <p:cNvSpPr/>
          <p:nvPr/>
        </p:nvSpPr>
        <p:spPr>
          <a:xfrm rot="16200000">
            <a:off x="3106657" y="1194049"/>
            <a:ext cx="345575" cy="304521"/>
          </a:xfrm>
          <a:prstGeom prst="rtTriangle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8A1D6EA-B3CD-4719-9D03-CA5E9BB3ACFF}"/>
              </a:ext>
            </a:extLst>
          </p:cNvPr>
          <p:cNvSpPr/>
          <p:nvPr/>
        </p:nvSpPr>
        <p:spPr>
          <a:xfrm>
            <a:off x="3827748" y="1797696"/>
            <a:ext cx="7992888" cy="372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pl-PL" sz="2000" b="1" dirty="0">
                <a:solidFill>
                  <a:schemeClr val="bg1"/>
                </a:solidFill>
              </a:rPr>
              <a:t>PROJEKCJA PLANU ZAWODOWEGO POLEGA NA: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wskazywaniu na niezbędne doświadczenia zawodowe,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określaniu kolejnych stanowisk pracy lub kompetencji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jako możliwych do osiągnięcia,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określeniu celów do osiągnięcia oraz kwalifikacji niezbędnych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danym stanowisku,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przewidywaniu okresu czasu, w jakim jest możliwe zajęcie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danego stanowiska lub pozycji,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Blip>
                <a:blip r:embed="rId2"/>
              </a:buBlip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uwzględnieniu czynników społecznych oraz procesów, którym podlega każdy człowiek (wiek, zdrowie zobowiązania rodzinne, potrzeby i możliwości firmy itp.).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5559FEE-93BB-4BAD-A455-0F16ABDD6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8491" r="3262" b="3019"/>
          <a:stretch/>
        </p:blipFill>
        <p:spPr>
          <a:xfrm>
            <a:off x="0" y="1519097"/>
            <a:ext cx="3431703" cy="42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54323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2900</TotalTime>
  <Words>2340</Words>
  <Application>Microsoft Office PowerPoint</Application>
  <PresentationFormat>Panoramiczny</PresentationFormat>
  <Paragraphs>440</Paragraphs>
  <Slides>45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49" baseType="lpstr">
      <vt:lpstr>Arial</vt:lpstr>
      <vt:lpstr>Calibri</vt:lpstr>
      <vt:lpstr>Wingdings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KUCHARZ</vt:lpstr>
      <vt:lpstr>UCZĄCY SIĘ DOROSŁY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1. PŁASZCZYZNA RZECZOWA (FORMALNA):  Do przekazywania informacji  w sposób oczywisty: o czym informuję  (na przykład, że do rzeźbienia  w arbuzie trzeba go osadzić  stabilnie w misce).</vt:lpstr>
      <vt:lpstr>1. PŁASZCZYZNA WZAJEMNYCH RELACJI: do przekazywania stosunku rozmówcy do otoczenia: co sądzę o tobie, jakie mamy wzajemne powiązania  (na przykład, że to ważne zabezpieczenie  a Ty o tym możesz nie wiedzieć).</vt:lpstr>
      <vt:lpstr>TECHNIKI KOMUNIKACJI WERBALNEJ</vt:lpstr>
      <vt:lpstr>TECHNIKI KOMUNIKACJI WERBALNEJ TECHNIKI ZWIĘKSZAJĄCE OBRAZOWOŚĆ KOMUNIKATU</vt:lpstr>
      <vt:lpstr>TECHNIKI KOMUNIKACJI WERBALNEJ TECHNIKI ZWIĘKSZAJĄCE DOBITNOŚĆ KOMUNIKATU</vt:lpstr>
      <vt:lpstr>TECHNIKI KOMUNIKACJI WERBALNEJ TECHNIKI WZMAGAJĄCE NAPIĘCIE</vt:lpstr>
      <vt:lpstr>TECHNIKI KOMUNIKACJI WERBALNEJ TECHNIKI POPRAWIAJĄCE WRAŻENIA ESTETYCZNE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ZNACZENIE KOMUNIKACJI NIEWERBALNEJ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Sawa</cp:lastModifiedBy>
  <cp:revision>532</cp:revision>
  <cp:lastPrinted>2013-06-24T05:55:58Z</cp:lastPrinted>
  <dcterms:created xsi:type="dcterms:W3CDTF">2013-01-04T21:46:29Z</dcterms:created>
  <dcterms:modified xsi:type="dcterms:W3CDTF">2019-04-18T16:34:27Z</dcterms:modified>
</cp:coreProperties>
</file>