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9"/>
  </p:notesMasterIdLst>
  <p:handoutMasterIdLst>
    <p:handoutMasterId r:id="rId50"/>
  </p:handoutMasterIdLst>
  <p:sldIdLst>
    <p:sldId id="256" r:id="rId2"/>
    <p:sldId id="290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5" r:id="rId11"/>
    <p:sldId id="324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40" r:id="rId26"/>
    <p:sldId id="339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7" r:id="rId43"/>
    <p:sldId id="356" r:id="rId44"/>
    <p:sldId id="358" r:id="rId45"/>
    <p:sldId id="359" r:id="rId46"/>
    <p:sldId id="360" r:id="rId47"/>
    <p:sldId id="315" r:id="rId48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33E"/>
    <a:srgbClr val="FF9900"/>
    <a:srgbClr val="FF8803"/>
    <a:srgbClr val="19181E"/>
    <a:srgbClr val="F39D03"/>
    <a:srgbClr val="FBA103"/>
    <a:srgbClr val="FE5938"/>
    <a:srgbClr val="1A171F"/>
    <a:srgbClr val="FFFFFF"/>
    <a:srgbClr val="1A1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9" autoAdjust="0"/>
    <p:restoredTop sz="94673"/>
  </p:normalViewPr>
  <p:slideViewPr>
    <p:cSldViewPr>
      <p:cViewPr varScale="1">
        <p:scale>
          <a:sx n="109" d="100"/>
          <a:sy n="109" d="100"/>
        </p:scale>
        <p:origin x="66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18.04.2019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18.04.2019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009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8799BB6-EAB7-42E8-BD2C-8E6C6CBDC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24" name="Picture 7" descr="HoReCaTrainer">
            <a:extLst>
              <a:ext uri="{FF2B5EF4-FFF2-40B4-BE49-F238E27FC236}">
                <a16:creationId xmlns:a16="http://schemas.microsoft.com/office/drawing/2014/main" id="{9C0D2354-F8E0-4A51-87D0-A4D608ACF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50" y="0"/>
            <a:ext cx="18049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9E1B771-A320-4CA1-B3EC-1C6FA2CB05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472" y="5849972"/>
            <a:ext cx="561891" cy="56501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3D65AF-A504-43B6-95E5-13001071EA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A5D060F-2555-4F4D-850D-FFC6BD656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7"/>
          <a:stretch/>
        </p:blipFill>
        <p:spPr>
          <a:xfrm>
            <a:off x="1810528" y="0"/>
            <a:ext cx="4216922" cy="420448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3FDF39B-5A01-4122-A493-0B0510F8AA53}"/>
              </a:ext>
            </a:extLst>
          </p:cNvPr>
          <p:cNvSpPr/>
          <p:nvPr userDrawn="1"/>
        </p:nvSpPr>
        <p:spPr>
          <a:xfrm>
            <a:off x="0" y="2492896"/>
            <a:ext cx="1810528" cy="1711590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4693-22D9-4978-BD0D-0E0C1A9584D7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61389-A156-453A-8D86-DAE53F864DBC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69493D-183C-4B12-8724-D0E6E32774C3}"/>
              </a:ext>
            </a:extLst>
          </p:cNvPr>
          <p:cNvSpPr/>
          <p:nvPr userDrawn="1"/>
        </p:nvSpPr>
        <p:spPr>
          <a:xfrm>
            <a:off x="0" y="260350"/>
            <a:ext cx="900113" cy="43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" name="Picture 7" descr="HoReCaTrainer">
            <a:extLst>
              <a:ext uri="{FF2B5EF4-FFF2-40B4-BE49-F238E27FC236}">
                <a16:creationId xmlns:a16="http://schemas.microsoft.com/office/drawing/2014/main" id="{305644A1-7C63-40CA-A4C1-8D1CB53865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985C-4B5B-44D2-AE38-E259CF3363A3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A4A9F4F-55E6-46DC-8168-BD2B92E78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F644F2-3758-4607-B6EE-2161F6D0F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70DB20-EAA6-42EB-8F80-13DE0A5F29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06" y="5976895"/>
            <a:ext cx="561891" cy="5650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2" name="Picture 7" descr="HoReCaTrainer">
            <a:extLst>
              <a:ext uri="{FF2B5EF4-FFF2-40B4-BE49-F238E27FC236}">
                <a16:creationId xmlns:a16="http://schemas.microsoft.com/office/drawing/2014/main" id="{7B37E3D6-20D1-40F2-82FF-4669A95F96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A7E9B16-88C1-4AD8-8D57-9DE41F38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02CE1-E04E-446E-8800-7B65715F624E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5F1C06-F0D5-4674-9EB4-8344675A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4F3277A-1B21-4D34-AA67-02D6665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1BAF-FE92-4736-B2BD-60E4A2F76ED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F3C8-60C5-4D12-A749-D5977257783C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505F-1062-485D-8600-E4BC7DDA7C67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8108-2280-439A-BB76-A45104833AC6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B22B-B39D-4826-AD38-807C57C9B228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7DDA-0206-41DD-8881-F7401DDF29A7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E010D90E-CC5D-4951-BD2F-D30B3A958796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663952" y="4103665"/>
            <a:ext cx="4968552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ZBUDOWANIE ŚCIEŻKI EDUKACYJNEJ</a:t>
            </a:r>
          </a:p>
          <a:p>
            <a:pPr marL="0" indent="0" algn="r"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KELNER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208568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0BAC7D03-3BF6-429C-A572-E3AFC8BB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3980" r="-3414" b="28079"/>
          <a:stretch/>
        </p:blipFill>
        <p:spPr>
          <a:xfrm>
            <a:off x="0" y="2708920"/>
            <a:ext cx="7410299" cy="3129723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10311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SPORZĄDZENIE PLANU ROZWOJU EDUKACYJNO – ZAWODOWEGO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AAA2C2C-A4A1-452E-98AC-B30B832D7C57}"/>
              </a:ext>
            </a:extLst>
          </p:cNvPr>
          <p:cNvSpPr/>
          <p:nvPr/>
        </p:nvSpPr>
        <p:spPr>
          <a:xfrm>
            <a:off x="6371572" y="1530214"/>
            <a:ext cx="5845108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E253D2E-F2CA-40BB-9F7D-F500324C883B}"/>
              </a:ext>
            </a:extLst>
          </p:cNvPr>
          <p:cNvSpPr/>
          <p:nvPr/>
        </p:nvSpPr>
        <p:spPr>
          <a:xfrm>
            <a:off x="6134733" y="1530214"/>
            <a:ext cx="6077069" cy="1178706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DA4017F-A3B3-419E-AA9B-1F9D6B782FD0}"/>
              </a:ext>
            </a:extLst>
          </p:cNvPr>
          <p:cNvSpPr/>
          <p:nvPr/>
        </p:nvSpPr>
        <p:spPr>
          <a:xfrm>
            <a:off x="6584988" y="1628800"/>
            <a:ext cx="5199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 planie rozwoju zawodowego kelnera należy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uwzględnić umiejętności zawodowe, jakie już się posiada oraz te, które są konieczne do uzupełnienia.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D21D26C-6309-4D35-A0EA-C4028F8BA88D}"/>
              </a:ext>
            </a:extLst>
          </p:cNvPr>
          <p:cNvSpPr/>
          <p:nvPr/>
        </p:nvSpPr>
        <p:spPr>
          <a:xfrm>
            <a:off x="-2" y="1530214"/>
            <a:ext cx="6366696" cy="1178706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D70594F-171B-48AD-BBEB-3CBEA5233A3B}"/>
              </a:ext>
            </a:extLst>
          </p:cNvPr>
          <p:cNvSpPr/>
          <p:nvPr/>
        </p:nvSpPr>
        <p:spPr>
          <a:xfrm>
            <a:off x="1127448" y="1643589"/>
            <a:ext cx="4853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UMIEJĘTNOŚCI TE WYMAGAJĄ STAŁEGO DOSKONALENIA ZGODNIE ZE ZMIENIAJĄCYMI SIĘ TRENDAMI, MODĄ I ROZWOJEM TECHNOLOGII.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CA515222-F987-41AE-8A69-ED8DF1200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155" y="1796400"/>
            <a:ext cx="582331" cy="58233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BB06BD2-9BCB-4849-AF42-17541FE4AEE5}"/>
              </a:ext>
            </a:extLst>
          </p:cNvPr>
          <p:cNvSpPr/>
          <p:nvPr/>
        </p:nvSpPr>
        <p:spPr>
          <a:xfrm>
            <a:off x="6672064" y="3226627"/>
            <a:ext cx="5539738" cy="188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Podstawowe umiejętności kelnera to: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przygotowywanie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sal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konsumpcyjnych do obsługi gości,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wykonywanie czynności związanych z obsługą gości,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rozliczanie usług kelnerskich.</a:t>
            </a:r>
          </a:p>
        </p:txBody>
      </p:sp>
    </p:spTree>
    <p:extLst>
      <p:ext uri="{BB962C8B-B14F-4D97-AF65-F5344CB8AC3E}">
        <p14:creationId xmlns:p14="http://schemas.microsoft.com/office/powerpoint/2010/main" val="380199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lnerka, Kelner, Restauracja, Kawiarnia, Kawa">
            <a:extLst>
              <a:ext uri="{FF2B5EF4-FFF2-40B4-BE49-F238E27FC236}">
                <a16:creationId xmlns:a16="http://schemas.microsoft.com/office/drawing/2014/main" id="{666B3343-6713-40C2-825F-ABC987D10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/>
          <a:stretch/>
        </p:blipFill>
        <p:spPr bwMode="auto">
          <a:xfrm>
            <a:off x="0" y="1440000"/>
            <a:ext cx="6200887" cy="54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E8D248E0-B12B-455D-A89B-294A7B9DDBCF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DRESS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ZAWODZIE – UNIFORM, CZY STRÓJ SŁUŻBOWY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sp>
        <p:nvSpPr>
          <p:cNvPr id="24" name="Tytuł 4">
            <a:extLst>
              <a:ext uri="{FF2B5EF4-FFF2-40B4-BE49-F238E27FC236}">
                <a16:creationId xmlns:a16="http://schemas.microsoft.com/office/drawing/2014/main" id="{4AE60784-255E-45D6-87EC-E04CEAF5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KELNERKA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02C99319-B826-4CBF-80ED-C1FCB0EF7B53}"/>
              </a:ext>
            </a:extLst>
          </p:cNvPr>
          <p:cNvSpPr/>
          <p:nvPr/>
        </p:nvSpPr>
        <p:spPr>
          <a:xfrm>
            <a:off x="7156145" y="2996952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czarna spódnica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43CECC55-0C12-499A-A395-C9027CC1A2B1}"/>
              </a:ext>
            </a:extLst>
          </p:cNvPr>
          <p:cNvSpPr/>
          <p:nvPr/>
        </p:nvSpPr>
        <p:spPr>
          <a:xfrm>
            <a:off x="7156145" y="3501114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biała koszula lub bluzka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EEA4CE98-AECB-4B6E-8FB3-1142BCE74A4C}"/>
              </a:ext>
            </a:extLst>
          </p:cNvPr>
          <p:cNvSpPr/>
          <p:nvPr/>
        </p:nvSpPr>
        <p:spPr>
          <a:xfrm>
            <a:off x="7156145" y="4010068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rajstopy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4407DD7C-7D48-4D83-8171-D924422D8810}"/>
              </a:ext>
            </a:extLst>
          </p:cNvPr>
          <p:cNvSpPr/>
          <p:nvPr/>
        </p:nvSpPr>
        <p:spPr>
          <a:xfrm>
            <a:off x="7156145" y="4516573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zapaska kelnerska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FBEB90FF-B1C7-4AD8-A338-3F36BA38BE1C}"/>
              </a:ext>
            </a:extLst>
          </p:cNvPr>
          <p:cNvSpPr/>
          <p:nvPr/>
        </p:nvSpPr>
        <p:spPr>
          <a:xfrm>
            <a:off x="7156145" y="5020629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czarne buty z zasłoniętymi noskami i piętami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7A0A7BA-4667-4B1B-9E8D-8BFEBE8FF7EA}"/>
              </a:ext>
            </a:extLst>
          </p:cNvPr>
          <p:cNvSpPr/>
          <p:nvPr/>
        </p:nvSpPr>
        <p:spPr>
          <a:xfrm>
            <a:off x="7156145" y="5529477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biżuteria: obrączka, klasyczny zegarek.</a:t>
            </a:r>
          </a:p>
        </p:txBody>
      </p:sp>
      <p:sp>
        <p:nvSpPr>
          <p:cNvPr id="39" name="Trójkąt prostokątny 38">
            <a:extLst>
              <a:ext uri="{FF2B5EF4-FFF2-40B4-BE49-F238E27FC236}">
                <a16:creationId xmlns:a16="http://schemas.microsoft.com/office/drawing/2014/main" id="{49D0007B-F3F6-4422-91FC-94ECC256323C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166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ktoberfest, Monachium, Kelner, Piwa, MierzyÄ">
            <a:extLst>
              <a:ext uri="{FF2B5EF4-FFF2-40B4-BE49-F238E27FC236}">
                <a16:creationId xmlns:a16="http://schemas.microsoft.com/office/drawing/2014/main" id="{012B004B-5BED-4350-BF55-370D8311B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3"/>
          <a:stretch/>
        </p:blipFill>
        <p:spPr bwMode="auto">
          <a:xfrm>
            <a:off x="0" y="1440000"/>
            <a:ext cx="6187159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DRESS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ZAWODZIE – UNIFORM, CZY STRÓJ SŁUŻBOWY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653C158-3BE8-4C8E-9571-468A87F5E65A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2CB2CC7B-1D57-4E23-81BF-5B662016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KELNER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9D34996-2F90-42EE-8B63-9BDCC60DD4D4}"/>
              </a:ext>
            </a:extLst>
          </p:cNvPr>
          <p:cNvSpPr/>
          <p:nvPr/>
        </p:nvSpPr>
        <p:spPr>
          <a:xfrm>
            <a:off x="7156145" y="2815197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czarne spodnie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7E235B3-2763-4103-BAA7-09CACB4A8494}"/>
              </a:ext>
            </a:extLst>
          </p:cNvPr>
          <p:cNvSpPr/>
          <p:nvPr/>
        </p:nvSpPr>
        <p:spPr>
          <a:xfrm>
            <a:off x="7156145" y="3319359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czarne buty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686F421-5138-40E2-BE68-86D9EBDB28AD}"/>
              </a:ext>
            </a:extLst>
          </p:cNvPr>
          <p:cNvSpPr/>
          <p:nvPr/>
        </p:nvSpPr>
        <p:spPr>
          <a:xfrm>
            <a:off x="7156145" y="3828313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biała koszula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2BAD310-3E4D-4802-B4AC-66C8F1BB9880}"/>
              </a:ext>
            </a:extLst>
          </p:cNvPr>
          <p:cNvSpPr/>
          <p:nvPr/>
        </p:nvSpPr>
        <p:spPr>
          <a:xfrm>
            <a:off x="7156145" y="4334818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muszka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35A5E7B-4A49-4E88-A2F3-7C865027673B}"/>
              </a:ext>
            </a:extLst>
          </p:cNvPr>
          <p:cNvSpPr/>
          <p:nvPr/>
        </p:nvSpPr>
        <p:spPr>
          <a:xfrm>
            <a:off x="7156145" y="4838874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kamizelka lub marynarka,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F4464D0-32FC-4FAC-A086-92627A62A2C1}"/>
              </a:ext>
            </a:extLst>
          </p:cNvPr>
          <p:cNvSpPr/>
          <p:nvPr/>
        </p:nvSpPr>
        <p:spPr>
          <a:xfrm>
            <a:off x="7156145" y="5347722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zapaska kelnerska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18BF5EA-82AD-495A-A6F2-A887D778E903}"/>
              </a:ext>
            </a:extLst>
          </p:cNvPr>
          <p:cNvSpPr/>
          <p:nvPr/>
        </p:nvSpPr>
        <p:spPr>
          <a:xfrm>
            <a:off x="7161137" y="5856570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biżuteria : obrączka, klasyczny zegarek.</a:t>
            </a:r>
          </a:p>
        </p:txBody>
      </p:sp>
      <p:sp>
        <p:nvSpPr>
          <p:cNvPr id="20" name="Trójkąt prostokątny 19">
            <a:extLst>
              <a:ext uri="{FF2B5EF4-FFF2-40B4-BE49-F238E27FC236}">
                <a16:creationId xmlns:a16="http://schemas.microsoft.com/office/drawing/2014/main" id="{6BF8C79B-A3AE-42C5-BAD5-EF3E5CF2BDD3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6670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32E2F8B1-849B-425B-8FCB-68ABD39FD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r="21634"/>
          <a:stretch/>
        </p:blipFill>
        <p:spPr>
          <a:xfrm>
            <a:off x="0" y="1440000"/>
            <a:ext cx="6187160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WIZERUNEK SYLWETKI KELNERA/ KELNERKI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6CD2AAD-774E-4B18-91B6-E5553E82E776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75CA8004-7B0C-4B08-A0F5-4AB79E19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NA WIZERUNEK KELNERA/ KELNERKI MAJĄ WPŁYW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7A76B1B-AC7C-4C19-B0F9-00B1251CAF3F}"/>
              </a:ext>
            </a:extLst>
          </p:cNvPr>
          <p:cNvSpPr/>
          <p:nvPr/>
        </p:nvSpPr>
        <p:spPr>
          <a:xfrm>
            <a:off x="7156145" y="3108970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zadbana, elegancka i przyjazna postawa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ADC060B-3112-4432-8AFC-3335CE6BBC0A}"/>
              </a:ext>
            </a:extLst>
          </p:cNvPr>
          <p:cNvSpPr/>
          <p:nvPr/>
        </p:nvSpPr>
        <p:spPr>
          <a:xfrm>
            <a:off x="7156145" y="3613132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sposób poruszania się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D7BE6D-6719-4F87-8E6B-5C1F2D6273F5}"/>
              </a:ext>
            </a:extLst>
          </p:cNvPr>
          <p:cNvSpPr/>
          <p:nvPr/>
        </p:nvSpPr>
        <p:spPr>
          <a:xfrm>
            <a:off x="7156145" y="4122086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delikatny uśmiech na twarzy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6923B34-EC7F-4CF7-8E20-97F282FCDE09}"/>
              </a:ext>
            </a:extLst>
          </p:cNvPr>
          <p:cNvSpPr/>
          <p:nvPr/>
        </p:nvSpPr>
        <p:spPr>
          <a:xfrm>
            <a:off x="7156145" y="4628591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przyjazny stosunek do gości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384CDB1-5B4B-4852-BE57-A217EE14E5B5}"/>
              </a:ext>
            </a:extLst>
          </p:cNvPr>
          <p:cNvSpPr/>
          <p:nvPr/>
        </p:nvSpPr>
        <p:spPr>
          <a:xfrm>
            <a:off x="7156145" y="5132647"/>
            <a:ext cx="4127165" cy="69529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naturalność w zachowaniu i komunikowaniu się z klientami</a:t>
            </a:r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71CF2623-3056-459E-9C9A-9F4872ADB766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6125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:a16="http://schemas.microsoft.com/office/drawing/2014/main" id="{BDB39CBA-8FBC-41D6-A967-B24EE4C45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r="24095"/>
          <a:stretch/>
        </p:blipFill>
        <p:spPr bwMode="auto">
          <a:xfrm>
            <a:off x="-1" y="1440000"/>
            <a:ext cx="6188829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WYPOSAŻENIE ZAWODOWE KELNERA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DCE4CE1-17F6-48EE-8BD6-50211D2E4F1A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B972EBB9-6CA8-4F89-83AF-A780204D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DO PODSTAWOWEGO WYPOSAŻENIA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ZAWODOWEGO KELNERA NALEŻĄ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68C48E3-A7A7-4712-ABC0-C16071969D8F}"/>
              </a:ext>
            </a:extLst>
          </p:cNvPr>
          <p:cNvSpPr/>
          <p:nvPr/>
        </p:nvSpPr>
        <p:spPr>
          <a:xfrm>
            <a:off x="7156145" y="3108970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sz="1400" b="1">
                <a:solidFill>
                  <a:schemeClr val="bg1"/>
                </a:solidFill>
              </a:rPr>
              <a:t>serweta kelnerska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E71A9F5-4989-4DB9-85D6-7C67F24C6942}"/>
              </a:ext>
            </a:extLst>
          </p:cNvPr>
          <p:cNvSpPr/>
          <p:nvPr/>
        </p:nvSpPr>
        <p:spPr>
          <a:xfrm>
            <a:off x="7156145" y="3613132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sz="1400" b="1">
                <a:solidFill>
                  <a:schemeClr val="bg1"/>
                </a:solidFill>
              </a:rPr>
              <a:t>scyzoryk uniwersalny – trybuszon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AAFD173-175E-4CE7-85C6-60F85B64858D}"/>
              </a:ext>
            </a:extLst>
          </p:cNvPr>
          <p:cNvSpPr/>
          <p:nvPr/>
        </p:nvSpPr>
        <p:spPr>
          <a:xfrm>
            <a:off x="7156145" y="4122086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sz="1400" b="1">
                <a:solidFill>
                  <a:schemeClr val="bg1"/>
                </a:solidFill>
              </a:rPr>
              <a:t>narzędzia do przyjmowania zamówień gości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63E46DE-25D1-4AF1-89B4-EBC69E633A50}"/>
              </a:ext>
            </a:extLst>
          </p:cNvPr>
          <p:cNvSpPr/>
          <p:nvPr/>
        </p:nvSpPr>
        <p:spPr>
          <a:xfrm>
            <a:off x="7156145" y="4628591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sz="1400" b="1">
                <a:solidFill>
                  <a:schemeClr val="bg1"/>
                </a:solidFill>
              </a:rPr>
              <a:t>zapałki lub zapalniczka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18B1861-3309-4261-B468-E1346EAC973B}"/>
              </a:ext>
            </a:extLst>
          </p:cNvPr>
          <p:cNvSpPr/>
          <p:nvPr/>
        </p:nvSpPr>
        <p:spPr>
          <a:xfrm>
            <a:off x="7156145" y="5132647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sz="1400" b="1">
                <a:solidFill>
                  <a:schemeClr val="bg1"/>
                </a:solidFill>
              </a:rPr>
              <a:t>płatnik kelnerski lub portfel na pieniądze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3C72848-22DF-4D28-8CA4-FDA48799A2ED}"/>
              </a:ext>
            </a:extLst>
          </p:cNvPr>
          <p:cNvSpPr/>
          <p:nvPr/>
        </p:nvSpPr>
        <p:spPr>
          <a:xfrm>
            <a:off x="7162247" y="5641019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4"/>
              </a:buBlip>
            </a:pPr>
            <a:r>
              <a:rPr lang="pl-PL" sz="1400" b="1">
                <a:solidFill>
                  <a:schemeClr val="bg1"/>
                </a:solidFill>
              </a:rPr>
              <a:t>identyfikator</a:t>
            </a:r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0F7D06A3-614B-465A-9D4D-B8E5F6AE7D50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5299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ymek mowy: prostokąt 42">
            <a:extLst>
              <a:ext uri="{FF2B5EF4-FFF2-40B4-BE49-F238E27FC236}">
                <a16:creationId xmlns:a16="http://schemas.microsoft.com/office/drawing/2014/main" id="{1897FB7D-D94C-4E2B-B6C8-9060D28D6C11}"/>
              </a:ext>
            </a:extLst>
          </p:cNvPr>
          <p:cNvSpPr/>
          <p:nvPr/>
        </p:nvSpPr>
        <p:spPr>
          <a:xfrm>
            <a:off x="4333224" y="5707861"/>
            <a:ext cx="3235480" cy="910712"/>
          </a:xfrm>
          <a:prstGeom prst="wedgeRectCallout">
            <a:avLst>
              <a:gd name="adj1" fmla="val -19605"/>
              <a:gd name="adj2" fmla="val 14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KIEROWNIK GASTRONOMII </a:t>
            </a:r>
            <a:br>
              <a:rPr lang="pl-PL" b="1" dirty="0"/>
            </a:br>
            <a:r>
              <a:rPr lang="pl-PL" sz="1600" b="1" dirty="0"/>
              <a:t>(W SIECI LUB HOTELU)</a:t>
            </a:r>
            <a:endParaRPr lang="pl-PL" b="1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PROJEKCJA ŚCIEŻKI EDUKACYJNO – ZAWODOWEJ KELNERA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15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7F94EE9-9762-4AF0-9362-13B4BB24444C}"/>
              </a:ext>
            </a:extLst>
          </p:cNvPr>
          <p:cNvSpPr/>
          <p:nvPr/>
        </p:nvSpPr>
        <p:spPr>
          <a:xfrm>
            <a:off x="1110812" y="6074132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CFC443-A2EB-4191-949F-E135D0EC3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19" name="Dymek mowy: prostokąt 18">
            <a:extLst>
              <a:ext uri="{FF2B5EF4-FFF2-40B4-BE49-F238E27FC236}">
                <a16:creationId xmlns:a16="http://schemas.microsoft.com/office/drawing/2014/main" id="{12D5932D-DA3B-4629-BB94-51B1439FC6FE}"/>
              </a:ext>
            </a:extLst>
          </p:cNvPr>
          <p:cNvSpPr/>
          <p:nvPr/>
        </p:nvSpPr>
        <p:spPr>
          <a:xfrm>
            <a:off x="4332202" y="4805432"/>
            <a:ext cx="3235480" cy="910712"/>
          </a:xfrm>
          <a:prstGeom prst="wedgeRectCallout">
            <a:avLst>
              <a:gd name="adj1" fmla="val -21409"/>
              <a:gd name="adj2" fmla="val 70871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KIEROWNIK RESTAURACJI</a:t>
            </a:r>
          </a:p>
        </p:txBody>
      </p:sp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A68A0476-3149-493E-A1BC-2254D0F973FA}"/>
              </a:ext>
            </a:extLst>
          </p:cNvPr>
          <p:cNvSpPr/>
          <p:nvPr/>
        </p:nvSpPr>
        <p:spPr>
          <a:xfrm>
            <a:off x="4332202" y="3894720"/>
            <a:ext cx="3235480" cy="910712"/>
          </a:xfrm>
          <a:prstGeom prst="wedgeRectCallout">
            <a:avLst>
              <a:gd name="adj1" fmla="val 21532"/>
              <a:gd name="adj2" fmla="val 69222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KIEROWNIK SALI </a:t>
            </a:r>
            <a:br>
              <a:rPr lang="pl-PL" b="1" dirty="0"/>
            </a:br>
            <a:r>
              <a:rPr lang="pl-PL" sz="1600" b="1" dirty="0"/>
              <a:t>– </a:t>
            </a:r>
            <a:r>
              <a:rPr lang="pl-PL" sz="1600" b="1" dirty="0" err="1"/>
              <a:t>SUPERVISOR</a:t>
            </a:r>
            <a:r>
              <a:rPr lang="pl-PL" sz="1600" b="1" dirty="0"/>
              <a:t> </a:t>
            </a:r>
            <a:endParaRPr lang="pl-PL" b="1" dirty="0"/>
          </a:p>
        </p:txBody>
      </p:sp>
      <p:sp>
        <p:nvSpPr>
          <p:cNvPr id="21" name="Dymek mowy: prostokąt 20">
            <a:extLst>
              <a:ext uri="{FF2B5EF4-FFF2-40B4-BE49-F238E27FC236}">
                <a16:creationId xmlns:a16="http://schemas.microsoft.com/office/drawing/2014/main" id="{ED98F09C-8250-45DA-AA4B-47A92BC0F32D}"/>
              </a:ext>
            </a:extLst>
          </p:cNvPr>
          <p:cNvSpPr/>
          <p:nvPr/>
        </p:nvSpPr>
        <p:spPr>
          <a:xfrm>
            <a:off x="4332202" y="2984008"/>
            <a:ext cx="3235480" cy="910712"/>
          </a:xfrm>
          <a:prstGeom prst="wedgeRectCallout">
            <a:avLst>
              <a:gd name="adj1" fmla="val -21705"/>
              <a:gd name="adj2" fmla="val 7563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STARSZY KELNER </a:t>
            </a:r>
            <a:br>
              <a:rPr lang="pl-PL" b="1" dirty="0"/>
            </a:br>
            <a:r>
              <a:rPr lang="pl-PL" sz="1600" b="1" dirty="0"/>
              <a:t>– </a:t>
            </a:r>
            <a:r>
              <a:rPr lang="pl-PL" sz="1600" b="1" dirty="0" err="1"/>
              <a:t>HEAD</a:t>
            </a:r>
            <a:r>
              <a:rPr lang="pl-PL" sz="1600" b="1" dirty="0"/>
              <a:t> </a:t>
            </a:r>
            <a:r>
              <a:rPr lang="pl-PL" sz="1600" b="1" dirty="0" err="1"/>
              <a:t>WAITER</a:t>
            </a:r>
            <a:endParaRPr lang="pl-PL" b="1" dirty="0"/>
          </a:p>
        </p:txBody>
      </p:sp>
      <p:sp>
        <p:nvSpPr>
          <p:cNvPr id="22" name="Dymek mowy: prostokąt 21">
            <a:extLst>
              <a:ext uri="{FF2B5EF4-FFF2-40B4-BE49-F238E27FC236}">
                <a16:creationId xmlns:a16="http://schemas.microsoft.com/office/drawing/2014/main" id="{063956EA-1BE1-4C42-BA9E-8083CF35DA81}"/>
              </a:ext>
            </a:extLst>
          </p:cNvPr>
          <p:cNvSpPr/>
          <p:nvPr/>
        </p:nvSpPr>
        <p:spPr>
          <a:xfrm>
            <a:off x="4332202" y="2073296"/>
            <a:ext cx="3235480" cy="910712"/>
          </a:xfrm>
          <a:prstGeom prst="wedgeRectCallout">
            <a:avLst>
              <a:gd name="adj1" fmla="val 20501"/>
              <a:gd name="adj2" fmla="val 7563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KELNER</a:t>
            </a:r>
          </a:p>
        </p:txBody>
      </p:sp>
      <p:sp>
        <p:nvSpPr>
          <p:cNvPr id="23" name="Dymek mowy: prostokąt 22">
            <a:extLst>
              <a:ext uri="{FF2B5EF4-FFF2-40B4-BE49-F238E27FC236}">
                <a16:creationId xmlns:a16="http://schemas.microsoft.com/office/drawing/2014/main" id="{6138D680-AC25-48B2-AC0A-A2E4A71409DA}"/>
              </a:ext>
            </a:extLst>
          </p:cNvPr>
          <p:cNvSpPr/>
          <p:nvPr/>
        </p:nvSpPr>
        <p:spPr>
          <a:xfrm>
            <a:off x="4332202" y="1162584"/>
            <a:ext cx="3235480" cy="910712"/>
          </a:xfrm>
          <a:prstGeom prst="wedgeRectCallout">
            <a:avLst>
              <a:gd name="adj1" fmla="val -21423"/>
              <a:gd name="adj2" fmla="val 81480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POMOCNIK KELNERA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162198A-444C-4E17-BA76-40E3A65C5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95" y="2761788"/>
            <a:ext cx="2171243" cy="21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95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PROJEKCJA ŚCIEŻKI EDUKACYJNO – ZAWODOWEJ KELNERA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16</a:t>
            </a:fld>
            <a:endParaRPr lang="en-US" altLang="pl-PL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0CD4A51-77E7-4253-B7AA-57DA661DE6B6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069102" y="3007898"/>
            <a:ext cx="74510" cy="2448272"/>
          </a:xfrm>
          <a:prstGeom prst="rect">
            <a:avLst/>
          </a:prstGeom>
        </p:spPr>
      </p:pic>
      <p:sp>
        <p:nvSpPr>
          <p:cNvPr id="36" name="Prostokąt 35">
            <a:extLst>
              <a:ext uri="{FF2B5EF4-FFF2-40B4-BE49-F238E27FC236}">
                <a16:creationId xmlns:a16="http://schemas.microsoft.com/office/drawing/2014/main" id="{16B63620-3BC5-4657-92A3-D97BED1F9CD6}"/>
              </a:ext>
            </a:extLst>
          </p:cNvPr>
          <p:cNvSpPr/>
          <p:nvPr/>
        </p:nvSpPr>
        <p:spPr>
          <a:xfrm>
            <a:off x="119337" y="2924944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W ŚWIADOMEJ REALIZACJI ŚCIEŻKI EDUKACYJNO-ZAWODOWEJ OBECNE JEST USTAWICZNE SAMODOSKONALENIE PODCZAS KURSÓW I SZKOLEŃ.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69C5765A-E4E7-49AB-AFC0-BE8FB7FD6575}"/>
              </a:ext>
            </a:extLst>
          </p:cNvPr>
          <p:cNvSpPr/>
          <p:nvPr/>
        </p:nvSpPr>
        <p:spPr>
          <a:xfrm>
            <a:off x="7836637" y="1608631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Filetowanie ryb na sali restauracyjnej</a:t>
            </a: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474BE2A1-F2D7-4B18-993C-D1D6E6656018}"/>
              </a:ext>
            </a:extLst>
          </p:cNvPr>
          <p:cNvSpPr/>
          <p:nvPr/>
        </p:nvSpPr>
        <p:spPr>
          <a:xfrm>
            <a:off x="7836637" y="2103455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Kelnerski savoir-vivre I i II st.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DCF81E3E-5925-48E0-B6C7-6CE76214F52E}"/>
              </a:ext>
            </a:extLst>
          </p:cNvPr>
          <p:cNvSpPr/>
          <p:nvPr/>
        </p:nvSpPr>
        <p:spPr>
          <a:xfrm>
            <a:off x="7836637" y="2598279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Kurs baristyczny I i II st.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A57772D8-9545-4BF7-9619-B028FF61F172}"/>
              </a:ext>
            </a:extLst>
          </p:cNvPr>
          <p:cNvSpPr/>
          <p:nvPr/>
        </p:nvSpPr>
        <p:spPr>
          <a:xfrm>
            <a:off x="7836637" y="3093103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Kurs hydro-sommelierski</a:t>
            </a: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F163C401-F9C4-4741-A1DE-8300FA7A16C5}"/>
              </a:ext>
            </a:extLst>
          </p:cNvPr>
          <p:cNvSpPr/>
          <p:nvPr/>
        </p:nvSpPr>
        <p:spPr>
          <a:xfrm>
            <a:off x="7836637" y="3579877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Kurs kelnerski I i II st.</a:t>
            </a:r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FF8A21E7-1889-48B7-A2DC-D04E0E85F0FA}"/>
              </a:ext>
            </a:extLst>
          </p:cNvPr>
          <p:cNvSpPr/>
          <p:nvPr/>
        </p:nvSpPr>
        <p:spPr>
          <a:xfrm>
            <a:off x="7836637" y="4074701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Kurs sommelierski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52227276-023C-44B8-BA1A-5A40AA3EF41D}"/>
              </a:ext>
            </a:extLst>
          </p:cNvPr>
          <p:cNvSpPr/>
          <p:nvPr/>
        </p:nvSpPr>
        <p:spPr>
          <a:xfrm>
            <a:off x="7836637" y="4569525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Tranżerowanie drobiu</a:t>
            </a: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9E73DE9A-DCCB-4C15-B197-0BCAD1FC43BC}"/>
              </a:ext>
            </a:extLst>
          </p:cNvPr>
          <p:cNvSpPr/>
          <p:nvPr/>
        </p:nvSpPr>
        <p:spPr>
          <a:xfrm>
            <a:off x="7836637" y="5064349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Profesjonalny kelner bankietowy</a:t>
            </a:r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95E5A529-E9D6-4E9D-AD82-16CE0BB55EE6}"/>
              </a:ext>
            </a:extLst>
          </p:cNvPr>
          <p:cNvSpPr/>
          <p:nvPr/>
        </p:nvSpPr>
        <p:spPr>
          <a:xfrm>
            <a:off x="7836637" y="5559173"/>
            <a:ext cx="4053661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>
                <a:solidFill>
                  <a:schemeClr val="bg1"/>
                </a:solidFill>
              </a:rPr>
              <a:t>Kelner doradcą kulinarnym</a:t>
            </a:r>
          </a:p>
        </p:txBody>
      </p:sp>
      <p:sp>
        <p:nvSpPr>
          <p:cNvPr id="22" name="Dymek mowy: prostokąt 21">
            <a:extLst>
              <a:ext uri="{FF2B5EF4-FFF2-40B4-BE49-F238E27FC236}">
                <a16:creationId xmlns:a16="http://schemas.microsoft.com/office/drawing/2014/main" id="{86C43686-B405-477B-97CC-303C5B18369D}"/>
              </a:ext>
            </a:extLst>
          </p:cNvPr>
          <p:cNvSpPr/>
          <p:nvPr/>
        </p:nvSpPr>
        <p:spPr>
          <a:xfrm>
            <a:off x="4333224" y="5707861"/>
            <a:ext cx="3235480" cy="910712"/>
          </a:xfrm>
          <a:prstGeom prst="wedgeRectCallout">
            <a:avLst>
              <a:gd name="adj1" fmla="val -19605"/>
              <a:gd name="adj2" fmla="val 14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KIEROWNIK GASTRONOMII </a:t>
            </a:r>
            <a:br>
              <a:rPr lang="pl-PL" b="1" dirty="0"/>
            </a:br>
            <a:r>
              <a:rPr lang="pl-PL" sz="1600" b="1" dirty="0"/>
              <a:t>(W SIECI LUB HOTELU)</a:t>
            </a:r>
            <a:endParaRPr lang="pl-PL" b="1" dirty="0"/>
          </a:p>
        </p:txBody>
      </p:sp>
      <p:sp>
        <p:nvSpPr>
          <p:cNvPr id="23" name="Dymek mowy: prostokąt 22">
            <a:extLst>
              <a:ext uri="{FF2B5EF4-FFF2-40B4-BE49-F238E27FC236}">
                <a16:creationId xmlns:a16="http://schemas.microsoft.com/office/drawing/2014/main" id="{7B0C39A2-78E1-4516-B145-40BB0A40BB95}"/>
              </a:ext>
            </a:extLst>
          </p:cNvPr>
          <p:cNvSpPr/>
          <p:nvPr/>
        </p:nvSpPr>
        <p:spPr>
          <a:xfrm>
            <a:off x="4332202" y="4805432"/>
            <a:ext cx="3235480" cy="910712"/>
          </a:xfrm>
          <a:prstGeom prst="wedgeRectCallout">
            <a:avLst>
              <a:gd name="adj1" fmla="val -21409"/>
              <a:gd name="adj2" fmla="val 70871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KIEROWNIK RESTAURACJI</a:t>
            </a:r>
          </a:p>
        </p:txBody>
      </p:sp>
      <p:sp>
        <p:nvSpPr>
          <p:cNvPr id="24" name="Dymek mowy: prostokąt 23">
            <a:extLst>
              <a:ext uri="{FF2B5EF4-FFF2-40B4-BE49-F238E27FC236}">
                <a16:creationId xmlns:a16="http://schemas.microsoft.com/office/drawing/2014/main" id="{A6267959-6C4F-4E4D-9F37-327BC09C0140}"/>
              </a:ext>
            </a:extLst>
          </p:cNvPr>
          <p:cNvSpPr/>
          <p:nvPr/>
        </p:nvSpPr>
        <p:spPr>
          <a:xfrm>
            <a:off x="4332202" y="3894720"/>
            <a:ext cx="3235480" cy="910712"/>
          </a:xfrm>
          <a:prstGeom prst="wedgeRectCallout">
            <a:avLst>
              <a:gd name="adj1" fmla="val 21532"/>
              <a:gd name="adj2" fmla="val 69222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KIEROWNIK SALI </a:t>
            </a:r>
            <a:br>
              <a:rPr lang="pl-PL" b="1" dirty="0"/>
            </a:br>
            <a:r>
              <a:rPr lang="pl-PL" sz="1600" b="1" dirty="0"/>
              <a:t>– </a:t>
            </a:r>
            <a:r>
              <a:rPr lang="pl-PL" sz="1600" b="1" dirty="0" err="1"/>
              <a:t>SUPERVISOR</a:t>
            </a:r>
            <a:r>
              <a:rPr lang="pl-PL" sz="1600" b="1" dirty="0"/>
              <a:t> </a:t>
            </a:r>
            <a:endParaRPr lang="pl-PL" b="1" dirty="0"/>
          </a:p>
        </p:txBody>
      </p:sp>
      <p:sp>
        <p:nvSpPr>
          <p:cNvPr id="25" name="Dymek mowy: prostokąt 24">
            <a:extLst>
              <a:ext uri="{FF2B5EF4-FFF2-40B4-BE49-F238E27FC236}">
                <a16:creationId xmlns:a16="http://schemas.microsoft.com/office/drawing/2014/main" id="{618DE2F0-1564-4D24-BCA6-1C6C79539970}"/>
              </a:ext>
            </a:extLst>
          </p:cNvPr>
          <p:cNvSpPr/>
          <p:nvPr/>
        </p:nvSpPr>
        <p:spPr>
          <a:xfrm>
            <a:off x="4332202" y="2984008"/>
            <a:ext cx="3235480" cy="910712"/>
          </a:xfrm>
          <a:prstGeom prst="wedgeRectCallout">
            <a:avLst>
              <a:gd name="adj1" fmla="val -21705"/>
              <a:gd name="adj2" fmla="val 7563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STARSZY KELNER </a:t>
            </a:r>
            <a:br>
              <a:rPr lang="pl-PL" b="1" dirty="0"/>
            </a:br>
            <a:r>
              <a:rPr lang="pl-PL" sz="1600" b="1" dirty="0"/>
              <a:t>– </a:t>
            </a:r>
            <a:r>
              <a:rPr lang="pl-PL" sz="1600" b="1" dirty="0" err="1"/>
              <a:t>HEAD</a:t>
            </a:r>
            <a:r>
              <a:rPr lang="pl-PL" sz="1600" b="1" dirty="0"/>
              <a:t> </a:t>
            </a:r>
            <a:r>
              <a:rPr lang="pl-PL" sz="1600" b="1" dirty="0" err="1"/>
              <a:t>WAITER</a:t>
            </a:r>
            <a:endParaRPr lang="pl-PL" b="1" dirty="0"/>
          </a:p>
        </p:txBody>
      </p:sp>
      <p:sp>
        <p:nvSpPr>
          <p:cNvPr id="26" name="Dymek mowy: prostokąt 25">
            <a:extLst>
              <a:ext uri="{FF2B5EF4-FFF2-40B4-BE49-F238E27FC236}">
                <a16:creationId xmlns:a16="http://schemas.microsoft.com/office/drawing/2014/main" id="{F5ED86CA-F010-4332-B696-81C9DBDF9513}"/>
              </a:ext>
            </a:extLst>
          </p:cNvPr>
          <p:cNvSpPr/>
          <p:nvPr/>
        </p:nvSpPr>
        <p:spPr>
          <a:xfrm>
            <a:off x="4332202" y="2073296"/>
            <a:ext cx="3235480" cy="910712"/>
          </a:xfrm>
          <a:prstGeom prst="wedgeRectCallout">
            <a:avLst>
              <a:gd name="adj1" fmla="val 20501"/>
              <a:gd name="adj2" fmla="val 7563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KELNER</a:t>
            </a: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114077C8-71E2-4292-BB3C-F8E909067856}"/>
              </a:ext>
            </a:extLst>
          </p:cNvPr>
          <p:cNvSpPr/>
          <p:nvPr/>
        </p:nvSpPr>
        <p:spPr>
          <a:xfrm>
            <a:off x="4332202" y="1162584"/>
            <a:ext cx="3235480" cy="910712"/>
          </a:xfrm>
          <a:prstGeom prst="wedgeRectCallout">
            <a:avLst>
              <a:gd name="adj1" fmla="val -21423"/>
              <a:gd name="adj2" fmla="val 81480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POMOCNIK KELNERA</a:t>
            </a:r>
          </a:p>
        </p:txBody>
      </p:sp>
    </p:spTree>
    <p:extLst>
      <p:ext uri="{BB962C8B-B14F-4D97-AF65-F5344CB8AC3E}">
        <p14:creationId xmlns:p14="http://schemas.microsoft.com/office/powerpoint/2010/main" val="1588307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jÄcie, CzÅowiek, Dokumenty, Osoby, Planu, Planowanie">
            <a:extLst>
              <a:ext uri="{FF2B5EF4-FFF2-40B4-BE49-F238E27FC236}">
                <a16:creationId xmlns:a16="http://schemas.microsoft.com/office/drawing/2014/main" id="{86D3A213-5197-4A92-8167-DF76AC7A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3871"/>
            <a:ext cx="6045215" cy="41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17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4E25CD9-8747-4E58-B86B-DE91239A6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58650" y="1773871"/>
            <a:ext cx="234498" cy="410340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F9734AE-E27D-4F76-9841-9E57C8077070}"/>
              </a:ext>
            </a:extLst>
          </p:cNvPr>
          <p:cNvSpPr/>
          <p:nvPr/>
        </p:nvSpPr>
        <p:spPr>
          <a:xfrm>
            <a:off x="6312024" y="1764099"/>
            <a:ext cx="5483731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l-PL" sz="2000" b="1" dirty="0">
                <a:solidFill>
                  <a:srgbClr val="FF8803"/>
                </a:solidFill>
              </a:rPr>
              <a:t>ZASADY PLANOWANIA ŚCIEŻKI KARIERY EDUKACYJNO-ZAWODOWEJ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zbieranie i analizowanie informacji o sobie – poznanie swoich możliwości, zdolności, umiejętności i zainteresowań, określenie swoich predyspozycji, wartości,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określenie rodzaju poszukiwanej pracy,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rozpoznanie rynku pracy,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kreowanie celów,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określenie drogi realizacji celów,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zapewnienie sobie informacji zwrotnej o skuteczności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swojego działania.</a:t>
            </a:r>
          </a:p>
        </p:txBody>
      </p:sp>
    </p:spTree>
    <p:extLst>
      <p:ext uri="{BB962C8B-B14F-4D97-AF65-F5344CB8AC3E}">
        <p14:creationId xmlns:p14="http://schemas.microsoft.com/office/powerpoint/2010/main" val="3289079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18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7708ABF-73F0-4964-9AE6-C5902D4F2063}"/>
              </a:ext>
            </a:extLst>
          </p:cNvPr>
          <p:cNvSpPr/>
          <p:nvPr/>
        </p:nvSpPr>
        <p:spPr>
          <a:xfrm>
            <a:off x="5562224" y="1703893"/>
            <a:ext cx="6629776" cy="345021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E7325B47-17C1-40A5-9A0B-C537663BE73E}"/>
              </a:ext>
            </a:extLst>
          </p:cNvPr>
          <p:cNvSpPr/>
          <p:nvPr/>
        </p:nvSpPr>
        <p:spPr>
          <a:xfrm rot="5400000">
            <a:off x="7021271" y="601800"/>
            <a:ext cx="3711680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678E600E-0A3A-4838-B786-65FD3D7F8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9536" y="2420888"/>
            <a:ext cx="2058779" cy="219602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9699740-51AD-406A-AF6E-F206697E1EA9}"/>
              </a:ext>
            </a:extLst>
          </p:cNvPr>
          <p:cNvSpPr/>
          <p:nvPr/>
        </p:nvSpPr>
        <p:spPr>
          <a:xfrm>
            <a:off x="5879976" y="1922329"/>
            <a:ext cx="57606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KSZTAŁCENIU DOROSŁYCH NALEŻY WZIĄĆ POD UWAGĘ NASTĘPUJĄCE FAKTY: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dorosły jest autonomiczny i samodzielnie kieruje procesem uczenia się,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 mniej lub bardziej bogate doświadczenie zawodowe,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potrzeby uczenia się dorosłych wynikają 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 zmiennych ról społecznych i warunków zatrudnienia,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dorośli zorientowani są na problem, 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nie na przedmiot,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dorośli mają swoistą, wewnętrzną motywację.</a:t>
            </a:r>
          </a:p>
        </p:txBody>
      </p:sp>
    </p:spTree>
    <p:extLst>
      <p:ext uri="{BB962C8B-B14F-4D97-AF65-F5344CB8AC3E}">
        <p14:creationId xmlns:p14="http://schemas.microsoft.com/office/powerpoint/2010/main" val="3871671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19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6B6C98-ECD9-4D3E-84F7-BD4B84C10D7C}"/>
              </a:ext>
            </a:extLst>
          </p:cNvPr>
          <p:cNvSpPr/>
          <p:nvPr/>
        </p:nvSpPr>
        <p:spPr>
          <a:xfrm>
            <a:off x="5562224" y="1194435"/>
            <a:ext cx="6629776" cy="3959673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84CFB27A-1726-4642-959D-C28794DC94B2}"/>
              </a:ext>
            </a:extLst>
          </p:cNvPr>
          <p:cNvSpPr/>
          <p:nvPr/>
        </p:nvSpPr>
        <p:spPr>
          <a:xfrm rot="5400000">
            <a:off x="6729359" y="893712"/>
            <a:ext cx="4295504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522D8CC-3399-4481-87C7-7F3AC0AD55FD}"/>
              </a:ext>
            </a:extLst>
          </p:cNvPr>
          <p:cNvSpPr/>
          <p:nvPr/>
        </p:nvSpPr>
        <p:spPr>
          <a:xfrm>
            <a:off x="5879976" y="1507425"/>
            <a:ext cx="570242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CECHY UCZĄCYCH SIĘ DOROSŁYCH: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różny poziom doświadczenia życiowego i zawodowego oraz różny wiek,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zróżnicowana aktywność edukacyjna,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odmienne przyzwyczajenia dotyczące stylów, technik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umiejętności uczenia się,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ukształtowane już przyzwyczajenia zawodowe i postawy wobec pracy, 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czasu wynikający z obowiązków zawodowych i rodzinnych,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praktyczny wymiar decyzji dotyczącej rozwoju zawodowego lub rozpoczęcia nauki, 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myślenia abstrakcyjnego,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zdolność do długotrwałej koncentracji uwagi.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FE5A73B-108B-4CC5-B121-01E0C48E7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7528" y="2420888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A08931D-972F-42A5-876B-1B246D405678}"/>
              </a:ext>
            </a:extLst>
          </p:cNvPr>
          <p:cNvSpPr/>
          <p:nvPr/>
        </p:nvSpPr>
        <p:spPr>
          <a:xfrm>
            <a:off x="1110812" y="6074132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02CA7BF-CD99-4BF1-BB14-058A6A7B2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8DB5B04C-3F2F-432B-9D4B-AB5C4A759150}"/>
              </a:ext>
            </a:extLst>
          </p:cNvPr>
          <p:cNvSpPr/>
          <p:nvPr/>
        </p:nvSpPr>
        <p:spPr>
          <a:xfrm>
            <a:off x="8071803" y="5373215"/>
            <a:ext cx="4120197" cy="72010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58D8356-F118-42D3-8AD7-A91943BDB15E}"/>
              </a:ext>
            </a:extLst>
          </p:cNvPr>
          <p:cNvSpPr/>
          <p:nvPr/>
        </p:nvSpPr>
        <p:spPr>
          <a:xfrm>
            <a:off x="0" y="2347274"/>
            <a:ext cx="12192000" cy="3025942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CC14933-8785-4180-819C-74327CCC8524}"/>
              </a:ext>
            </a:extLst>
          </p:cNvPr>
          <p:cNvSpPr/>
          <p:nvPr/>
        </p:nvSpPr>
        <p:spPr>
          <a:xfrm>
            <a:off x="8282403" y="2797261"/>
            <a:ext cx="3558956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ŚCIEŻKA EDUKACYJNA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to układ etapów kształcenia prowadzący do uzyskania określonej profesji lub osiągnięcia wyższej pozycji zawodowej.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ABD1CDCC-0E1D-4831-8603-F6B4BA9DF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140" y="2914928"/>
            <a:ext cx="1113008" cy="1723365"/>
          </a:xfrm>
          <a:prstGeom prst="rect">
            <a:avLst/>
          </a:prstGeom>
        </p:spPr>
      </p:pic>
      <p:pic>
        <p:nvPicPr>
          <p:cNvPr id="14" name="Picture 4" descr="OÅÃ³wek, Pisanie Lub Rysowanie UrzÄdzenia, Kopalnia">
            <a:extLst>
              <a:ext uri="{FF2B5EF4-FFF2-40B4-BE49-F238E27FC236}">
                <a16:creationId xmlns:a16="http://schemas.microsoft.com/office/drawing/2014/main" id="{F7854E94-E5BD-4E23-AA4B-89DD35740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397" r="26417"/>
          <a:stretch/>
        </p:blipFill>
        <p:spPr bwMode="auto">
          <a:xfrm>
            <a:off x="3023588" y="1152000"/>
            <a:ext cx="5048215" cy="57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20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FE89EAB-C434-4C7A-B0B0-F8C2F8B8952E}"/>
              </a:ext>
            </a:extLst>
          </p:cNvPr>
          <p:cNvSpPr/>
          <p:nvPr/>
        </p:nvSpPr>
        <p:spPr>
          <a:xfrm>
            <a:off x="3431704" y="1173522"/>
            <a:ext cx="8784977" cy="4919773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>
            <a:extLst>
              <a:ext uri="{FF2B5EF4-FFF2-40B4-BE49-F238E27FC236}">
                <a16:creationId xmlns:a16="http://schemas.microsoft.com/office/drawing/2014/main" id="{42302CAA-592F-4E8D-9293-7DA4DDDFCF56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A02DD19-3B63-4176-A46D-707E74A15265}"/>
              </a:ext>
            </a:extLst>
          </p:cNvPr>
          <p:cNvSpPr/>
          <p:nvPr/>
        </p:nvSpPr>
        <p:spPr>
          <a:xfrm>
            <a:off x="3647728" y="1268760"/>
            <a:ext cx="7934672" cy="470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UCZĄCY SIĘ DOROŚLI OSIĄGAJĄ LEPSZE EFEKTY, GDY PRACUJĄC W ZESPOLE:</a:t>
            </a:r>
          </a:p>
          <a:p>
            <a:pPr>
              <a:lnSpc>
                <a:spcPct val="150000"/>
              </a:lnSpc>
            </a:pPr>
            <a:endParaRPr lang="pl-PL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mogą wypowiadać się bez obaw o krytykę,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mogą popełniać błędy,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mają wpływ na przebieg szkolenia, widzą praktyczny i wymierny aspekt  podnoszenia kwalifikacji (np. awans zawodowy lub finansowy w pracy),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są akceptowani w środowisku, w którym się uczą, 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są aktywnie zaangażowani w proces uczenia się dzieląc się pomysłami, wrażeniami i wariantami rozwiązań,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rozumieją wartość i znaczenie tego, czego się uczą, 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szkoleniu rozwiązują rzeczywiste problemy, a nie tylko realizują treści teoretyczne, 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mają możliwość odwoływania się do własnego doświadczenia.</a:t>
            </a:r>
          </a:p>
        </p:txBody>
      </p:sp>
      <p:pic>
        <p:nvPicPr>
          <p:cNvPr id="4098" name="Picture 2" descr="Akcji, WspÃ³Åpraca, Koledzy, Firmy, PiÄÅÄ Guz, Partner">
            <a:extLst>
              <a:ext uri="{FF2B5EF4-FFF2-40B4-BE49-F238E27FC236}">
                <a16:creationId xmlns:a16="http://schemas.microsoft.com/office/drawing/2014/main" id="{8C956014-D7B0-4900-8DE8-E95E0F9C2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35484"/>
          <a:stretch/>
        </p:blipFill>
        <p:spPr bwMode="auto">
          <a:xfrm>
            <a:off x="0" y="1519097"/>
            <a:ext cx="3431703" cy="456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26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21</a:t>
            </a:fld>
            <a:endParaRPr lang="en-US" alt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09F6F53-A5F6-4510-AE4F-9CC19955377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4" y="2420888"/>
            <a:ext cx="144015" cy="273630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916ADA4-87AA-4751-B9DA-59779DF51976}"/>
              </a:ext>
            </a:extLst>
          </p:cNvPr>
          <p:cNvSpPr/>
          <p:nvPr/>
        </p:nvSpPr>
        <p:spPr>
          <a:xfrm>
            <a:off x="4684955" y="2665655"/>
            <a:ext cx="57466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AC06"/>
                </a:solidFill>
              </a:rPr>
              <a:t>ZASADY KSZTAŁCENIA DOROSŁYCH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Podobne do zasad nauczania-uczenia się młodzieży, należy jednak pamiętać, że dorośli są bardziej ukierunkowani na: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indywidualizm w nauczaniu,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konkretne cele kształcenia,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optymalne wykorzystanie czasu.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FDCF720-5F6F-4E8F-8D10-3AD7CC66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5" y="2924944"/>
            <a:ext cx="1811586" cy="18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22</a:t>
            </a:fld>
            <a:endParaRPr lang="en-US" alt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976B08E-2E52-4492-B86B-DC7E0518018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4" y="2420888"/>
            <a:ext cx="144015" cy="2736304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0C033CF-012C-49A9-8740-82C6C34EF4A5}"/>
              </a:ext>
            </a:extLst>
          </p:cNvPr>
          <p:cNvSpPr/>
          <p:nvPr/>
        </p:nvSpPr>
        <p:spPr>
          <a:xfrm>
            <a:off x="4583832" y="2344098"/>
            <a:ext cx="64666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AC06"/>
                </a:solidFill>
              </a:rPr>
              <a:t>SPECYFIKA NAUCZANIA – UCZENIA SIĘ DOROSŁYCH </a:t>
            </a:r>
            <a:endParaRPr lang="pl-PL" sz="2000" dirty="0">
              <a:solidFill>
                <a:srgbClr val="FFAC06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ukierunkowanie kształcenia na grupy docelowe,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krzyżowanie się perspektyw trenera i uczestnika,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bezpośrednia konfrontacja z treściami kształcenia,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wyraźny wpływ emocji i motywacji na proces nauczania-uczenia się,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duża potrzebie indywidualizacji,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wysoki udział samokształcenia i samodoskonalenia.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5B8A3FD-0B22-4149-9A5F-A8C65F603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5" y="2913558"/>
            <a:ext cx="1811586" cy="18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33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23</a:t>
            </a:fld>
            <a:endParaRPr lang="en-US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0A26E3F-1B3F-40AC-9BA5-A386B7103EDF}"/>
              </a:ext>
            </a:extLst>
          </p:cNvPr>
          <p:cNvSpPr/>
          <p:nvPr/>
        </p:nvSpPr>
        <p:spPr>
          <a:xfrm>
            <a:off x="3764997" y="1800343"/>
            <a:ext cx="6516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600" dirty="0"/>
              <a:t>Efektywna technika edukacyjna, zgodnie z którą osiągnięcie sukcesu w nauce związane jest z przejściem przez cztery kluczowe etapy przyswajania wiedzy:</a:t>
            </a:r>
          </a:p>
        </p:txBody>
      </p:sp>
      <p:sp>
        <p:nvSpPr>
          <p:cNvPr id="7" name="Dymek mowy: prostokąt 6">
            <a:extLst>
              <a:ext uri="{FF2B5EF4-FFF2-40B4-BE49-F238E27FC236}">
                <a16:creationId xmlns:a16="http://schemas.microsoft.com/office/drawing/2014/main" id="{4538D898-0CDA-42CE-8EFC-B8E2DD818BA2}"/>
              </a:ext>
            </a:extLst>
          </p:cNvPr>
          <p:cNvSpPr/>
          <p:nvPr/>
        </p:nvSpPr>
        <p:spPr>
          <a:xfrm>
            <a:off x="7248128" y="2636912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DOŚWIADCZENIE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poprzez konkretne przeżycie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63ACB857-7354-4A4F-A1B9-FEF690D96969}"/>
              </a:ext>
            </a:extLst>
          </p:cNvPr>
          <p:cNvSpPr/>
          <p:nvPr/>
        </p:nvSpPr>
        <p:spPr>
          <a:xfrm>
            <a:off x="7248128" y="3779095"/>
            <a:ext cx="3235480" cy="91071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PRAKTYKA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aktywne eksperymentowanie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9" name="Dymek mowy: prostokąt 8">
            <a:extLst>
              <a:ext uri="{FF2B5EF4-FFF2-40B4-BE49-F238E27FC236}">
                <a16:creationId xmlns:a16="http://schemas.microsoft.com/office/drawing/2014/main" id="{095FF5DA-5AE4-4533-B0CC-0613192FA087}"/>
              </a:ext>
            </a:extLst>
          </p:cNvPr>
          <p:cNvSpPr/>
          <p:nvPr/>
        </p:nvSpPr>
        <p:spPr>
          <a:xfrm>
            <a:off x="3796995" y="3770626"/>
            <a:ext cx="3235480" cy="91071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TEORIA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porządkowanie, uogólnianie informacji oraz wnioski </a:t>
            </a:r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7E0FF09F-A0D3-43E3-8894-D987756D4261}"/>
              </a:ext>
            </a:extLst>
          </p:cNvPr>
          <p:cNvSpPr/>
          <p:nvPr/>
        </p:nvSpPr>
        <p:spPr>
          <a:xfrm>
            <a:off x="3796995" y="2636912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REFLEKSJA I OBSERWACJA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7A58A741-C551-460C-95CF-5878DFDD6ACD}"/>
              </a:ext>
            </a:extLst>
          </p:cNvPr>
          <p:cNvSpPr/>
          <p:nvPr/>
        </p:nvSpPr>
        <p:spPr>
          <a:xfrm rot="8100000">
            <a:off x="7526573" y="3627460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951BDE05-5CB1-4104-A5C7-56F7730CF7B0}"/>
              </a:ext>
            </a:extLst>
          </p:cNvPr>
          <p:cNvSpPr/>
          <p:nvPr/>
        </p:nvSpPr>
        <p:spPr>
          <a:xfrm rot="2700000">
            <a:off x="7095268" y="2937085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ADAAC232-BEEA-4AA3-A1F0-006B1CFBB438}"/>
              </a:ext>
            </a:extLst>
          </p:cNvPr>
          <p:cNvSpPr/>
          <p:nvPr/>
        </p:nvSpPr>
        <p:spPr>
          <a:xfrm rot="13500000">
            <a:off x="6875981" y="4073492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9C6427B1-F904-461F-92A9-35234C30D955}"/>
              </a:ext>
            </a:extLst>
          </p:cNvPr>
          <p:cNvSpPr/>
          <p:nvPr/>
        </p:nvSpPr>
        <p:spPr>
          <a:xfrm rot="18900000">
            <a:off x="6448667" y="3395137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7D32C6F-9D64-48B2-93C2-8BB552B65790}"/>
              </a:ext>
            </a:extLst>
          </p:cNvPr>
          <p:cNvSpPr/>
          <p:nvPr/>
        </p:nvSpPr>
        <p:spPr>
          <a:xfrm>
            <a:off x="412248" y="4263479"/>
            <a:ext cx="32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8803"/>
                </a:solidFill>
              </a:rPr>
              <a:t>CYKL KOLBA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B892668-6319-4C55-9D82-D5C69087A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1" y="2535287"/>
            <a:ext cx="1528330" cy="152833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C9CC71E-17A0-4429-A382-BA3D2AC12B61}"/>
              </a:ext>
            </a:extLst>
          </p:cNvPr>
          <p:cNvSpPr/>
          <p:nvPr/>
        </p:nvSpPr>
        <p:spPr>
          <a:xfrm>
            <a:off x="4284709" y="4809357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600" b="1" dirty="0"/>
              <a:t>Kolejność realizacji </a:t>
            </a:r>
            <a:r>
              <a:rPr lang="pl-PL" sz="1600" dirty="0"/>
              <a:t>poszczególnych etapów kształcenia</a:t>
            </a:r>
          </a:p>
          <a:p>
            <a:pPr algn="ctr">
              <a:spcAft>
                <a:spcPts val="600"/>
              </a:spcAft>
            </a:pPr>
            <a:r>
              <a:rPr lang="pl-PL" sz="1600" dirty="0"/>
              <a:t> w CYKLU KOLBA </a:t>
            </a:r>
            <a:r>
              <a:rPr lang="pl-PL" sz="1600" b="1" dirty="0"/>
              <a:t>jest dowolna</a:t>
            </a:r>
            <a:r>
              <a:rPr lang="pl-PL" sz="1600" dirty="0"/>
              <a:t>. </a:t>
            </a:r>
            <a:br>
              <a:rPr lang="pl-PL" sz="1600" dirty="0"/>
            </a:br>
            <a:r>
              <a:rPr lang="pl-PL" sz="1600" dirty="0"/>
              <a:t>Jego efektywność jest osiągnięta w momencie zrealizowania wszystkich etapów.</a:t>
            </a:r>
          </a:p>
        </p:txBody>
      </p:sp>
    </p:spTree>
    <p:extLst>
      <p:ext uri="{BB962C8B-B14F-4D97-AF65-F5344CB8AC3E}">
        <p14:creationId xmlns:p14="http://schemas.microsoft.com/office/powerpoint/2010/main" val="236174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CF06470-AF71-4130-B61D-145AF1645E4C}"/>
              </a:ext>
            </a:extLst>
          </p:cNvPr>
          <p:cNvSpPr txBox="1"/>
          <p:nvPr/>
        </p:nvSpPr>
        <p:spPr>
          <a:xfrm>
            <a:off x="3936938" y="4790778"/>
            <a:ext cx="3307185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</a:rPr>
              <a:t>Konfrontacja wiedzy o technicznym aspekcie </a:t>
            </a:r>
            <a:r>
              <a:rPr lang="pl-PL" sz="1400" dirty="0" err="1">
                <a:solidFill>
                  <a:prstClr val="black"/>
                </a:solidFill>
              </a:rPr>
              <a:t>flambirowania</a:t>
            </a:r>
            <a:r>
              <a:rPr lang="pl-PL" sz="1400" dirty="0">
                <a:solidFill>
                  <a:prstClr val="black"/>
                </a:solidFill>
              </a:rPr>
              <a:t> i jego znaczeniu w podnoszeniu walorów smakowych potraw. </a:t>
            </a:r>
          </a:p>
        </p:txBody>
      </p:sp>
      <p:sp>
        <p:nvSpPr>
          <p:cNvPr id="17" name="Dymek mowy: prostokąt 16">
            <a:extLst>
              <a:ext uri="{FF2B5EF4-FFF2-40B4-BE49-F238E27FC236}">
                <a16:creationId xmlns:a16="http://schemas.microsoft.com/office/drawing/2014/main" id="{DB79B0D1-A698-4BAC-AE57-E3B7EE4C3401}"/>
              </a:ext>
            </a:extLst>
          </p:cNvPr>
          <p:cNvSpPr/>
          <p:nvPr/>
        </p:nvSpPr>
        <p:spPr>
          <a:xfrm>
            <a:off x="7248128" y="2636912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DOŚWIADCZENIE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poprzez konkretne przeżycie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8" name="Dymek mowy: prostokąt 17">
            <a:extLst>
              <a:ext uri="{FF2B5EF4-FFF2-40B4-BE49-F238E27FC236}">
                <a16:creationId xmlns:a16="http://schemas.microsoft.com/office/drawing/2014/main" id="{4D121FF3-56FC-413D-877E-8F9138C17DB9}"/>
              </a:ext>
            </a:extLst>
          </p:cNvPr>
          <p:cNvSpPr/>
          <p:nvPr/>
        </p:nvSpPr>
        <p:spPr>
          <a:xfrm>
            <a:off x="7248128" y="3779095"/>
            <a:ext cx="3235480" cy="91071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PRAKTYKA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aktywne eksperymentowanie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9" name="Dymek mowy: prostokąt 18">
            <a:extLst>
              <a:ext uri="{FF2B5EF4-FFF2-40B4-BE49-F238E27FC236}">
                <a16:creationId xmlns:a16="http://schemas.microsoft.com/office/drawing/2014/main" id="{9EFC26BA-A2FA-4CDF-AA37-BF66D734A5A3}"/>
              </a:ext>
            </a:extLst>
          </p:cNvPr>
          <p:cNvSpPr/>
          <p:nvPr/>
        </p:nvSpPr>
        <p:spPr>
          <a:xfrm>
            <a:off x="3796995" y="3770626"/>
            <a:ext cx="3235480" cy="91071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TEORIA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porządkowanie, uogólnianie informacji oraz wnioski </a:t>
            </a:r>
          </a:p>
        </p:txBody>
      </p:sp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91422E9D-2DF7-46DD-978D-FA85615A3632}"/>
              </a:ext>
            </a:extLst>
          </p:cNvPr>
          <p:cNvSpPr/>
          <p:nvPr/>
        </p:nvSpPr>
        <p:spPr>
          <a:xfrm>
            <a:off x="3796995" y="2636912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REFLEKSJA I OBSERWACJA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B47E809C-BAD5-4A1F-B8FB-95A77E60117B}"/>
              </a:ext>
            </a:extLst>
          </p:cNvPr>
          <p:cNvSpPr/>
          <p:nvPr/>
        </p:nvSpPr>
        <p:spPr>
          <a:xfrm rot="8100000">
            <a:off x="7526573" y="3627460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rójkąt prostokątny 22">
            <a:extLst>
              <a:ext uri="{FF2B5EF4-FFF2-40B4-BE49-F238E27FC236}">
                <a16:creationId xmlns:a16="http://schemas.microsoft.com/office/drawing/2014/main" id="{416A6220-A005-45BF-9E98-1F4F1A7A32BB}"/>
              </a:ext>
            </a:extLst>
          </p:cNvPr>
          <p:cNvSpPr/>
          <p:nvPr/>
        </p:nvSpPr>
        <p:spPr>
          <a:xfrm rot="2700000">
            <a:off x="7095268" y="2937085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AE84D9D5-D4EB-499A-A9D1-35CEDA73C1AF}"/>
              </a:ext>
            </a:extLst>
          </p:cNvPr>
          <p:cNvSpPr/>
          <p:nvPr/>
        </p:nvSpPr>
        <p:spPr>
          <a:xfrm rot="13500000">
            <a:off x="6875981" y="4073492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rójkąt prostokątny 24">
            <a:extLst>
              <a:ext uri="{FF2B5EF4-FFF2-40B4-BE49-F238E27FC236}">
                <a16:creationId xmlns:a16="http://schemas.microsoft.com/office/drawing/2014/main" id="{3A80B16A-2316-4CFE-9A38-A1A0C931E5C2}"/>
              </a:ext>
            </a:extLst>
          </p:cNvPr>
          <p:cNvSpPr/>
          <p:nvPr/>
        </p:nvSpPr>
        <p:spPr>
          <a:xfrm rot="18900000">
            <a:off x="6448667" y="3395137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ymek mowy: prostokąt 25">
            <a:extLst>
              <a:ext uri="{FF2B5EF4-FFF2-40B4-BE49-F238E27FC236}">
                <a16:creationId xmlns:a16="http://schemas.microsoft.com/office/drawing/2014/main" id="{213B445D-0E4B-4A4A-884D-1286F3578B6E}"/>
              </a:ext>
            </a:extLst>
          </p:cNvPr>
          <p:cNvSpPr/>
          <p:nvPr/>
        </p:nvSpPr>
        <p:spPr>
          <a:xfrm>
            <a:off x="3795688" y="3812453"/>
            <a:ext cx="141251" cy="167516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1400" b="1">
              <a:solidFill>
                <a:prstClr val="white"/>
              </a:solidFill>
            </a:endParaRP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237A1EDD-15D1-4CB3-9DE6-51F42101A2F2}"/>
              </a:ext>
            </a:extLst>
          </p:cNvPr>
          <p:cNvSpPr/>
          <p:nvPr/>
        </p:nvSpPr>
        <p:spPr>
          <a:xfrm>
            <a:off x="10342356" y="3800601"/>
            <a:ext cx="141252" cy="167516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E673178-4A8D-4FF9-90B8-466EDB7FD18F}"/>
              </a:ext>
            </a:extLst>
          </p:cNvPr>
          <p:cNvSpPr txBox="1"/>
          <p:nvPr/>
        </p:nvSpPr>
        <p:spPr>
          <a:xfrm>
            <a:off x="7244125" y="4790778"/>
            <a:ext cx="3098232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</a:rPr>
              <a:t>Samodzielne </a:t>
            </a:r>
            <a:r>
              <a:rPr lang="pl-PL" sz="1400" dirty="0" err="1">
                <a:solidFill>
                  <a:prstClr val="black"/>
                </a:solidFill>
              </a:rPr>
              <a:t>flambirowanie</a:t>
            </a:r>
            <a:r>
              <a:rPr lang="pl-PL" sz="1400" dirty="0">
                <a:solidFill>
                  <a:prstClr val="black"/>
                </a:solidFill>
              </a:rPr>
              <a:t> owoców, warzyw, owoców morza i podawanie </a:t>
            </a:r>
            <a:br>
              <a:rPr lang="pl-PL" sz="1400" dirty="0">
                <a:solidFill>
                  <a:prstClr val="black"/>
                </a:solidFill>
              </a:rPr>
            </a:br>
            <a:r>
              <a:rPr lang="pl-PL" sz="1400" dirty="0">
                <a:solidFill>
                  <a:prstClr val="black"/>
                </a:solidFill>
              </a:rPr>
              <a:t>ich poza szkoleniem.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ADFE3B-66BA-4ADE-8128-66E05427CBF4}"/>
              </a:ext>
            </a:extLst>
          </p:cNvPr>
          <p:cNvSpPr txBox="1"/>
          <p:nvPr/>
        </p:nvSpPr>
        <p:spPr>
          <a:xfrm>
            <a:off x="3941502" y="1844824"/>
            <a:ext cx="2955591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</a:rPr>
              <a:t>Obserwacja bezpiecznego podpalania owoców do deseru i podawania ich przez trenera.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5833BFF-649A-4793-87BD-DAD984CB362D}"/>
              </a:ext>
            </a:extLst>
          </p:cNvPr>
          <p:cNvSpPr txBox="1"/>
          <p:nvPr/>
        </p:nvSpPr>
        <p:spPr>
          <a:xfrm>
            <a:off x="7248688" y="1844824"/>
            <a:ext cx="309823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prstClr val="black"/>
                </a:solidFill>
              </a:rPr>
              <a:t>Flambirowanie</a:t>
            </a:r>
            <a:r>
              <a:rPr lang="pl-PL" sz="1400" dirty="0">
                <a:solidFill>
                  <a:prstClr val="black"/>
                </a:solidFill>
              </a:rPr>
              <a:t> owoców pod okiem trenera podczas szkolenia.</a:t>
            </a: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C3DF7F8A-029D-4DC5-8D71-E0D59DF9450F}"/>
              </a:ext>
            </a:extLst>
          </p:cNvPr>
          <p:cNvSpPr/>
          <p:nvPr/>
        </p:nvSpPr>
        <p:spPr>
          <a:xfrm flipV="1">
            <a:off x="10342356" y="1798208"/>
            <a:ext cx="141252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2" name="Dymek mowy: prostokąt 31">
            <a:extLst>
              <a:ext uri="{FF2B5EF4-FFF2-40B4-BE49-F238E27FC236}">
                <a16:creationId xmlns:a16="http://schemas.microsoft.com/office/drawing/2014/main" id="{6098B6BA-5921-4306-B6FC-14B8D120AE1C}"/>
              </a:ext>
            </a:extLst>
          </p:cNvPr>
          <p:cNvSpPr/>
          <p:nvPr/>
        </p:nvSpPr>
        <p:spPr>
          <a:xfrm flipV="1">
            <a:off x="3796995" y="1798208"/>
            <a:ext cx="139944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51F48E86-CDDA-4349-9AB7-8A2BE169932F}"/>
              </a:ext>
            </a:extLst>
          </p:cNvPr>
          <p:cNvSpPr/>
          <p:nvPr/>
        </p:nvSpPr>
        <p:spPr>
          <a:xfrm>
            <a:off x="700152" y="4780956"/>
            <a:ext cx="2659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Przykład: Nauka </a:t>
            </a:r>
            <a:r>
              <a:rPr lang="pl-PL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flambirowania</a:t>
            </a:r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owoców przy stoliku gości 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6E11EC8E-07BF-4289-94D2-84C0933AE203}"/>
              </a:ext>
            </a:extLst>
          </p:cNvPr>
          <p:cNvSpPr/>
          <p:nvPr/>
        </p:nvSpPr>
        <p:spPr>
          <a:xfrm>
            <a:off x="412248" y="4263479"/>
            <a:ext cx="32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8803"/>
                </a:solidFill>
              </a:rPr>
              <a:t>CYKL KOLBA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A5398A0A-1503-43B1-9F0B-A0D3917E5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1" y="2535287"/>
            <a:ext cx="1528330" cy="15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2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25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355A65AB-F745-49B8-94AA-3B9A10CE8812}"/>
              </a:ext>
            </a:extLst>
          </p:cNvPr>
          <p:cNvSpPr/>
          <p:nvPr/>
        </p:nvSpPr>
        <p:spPr>
          <a:xfrm rot="16200000">
            <a:off x="5115420" y="3096406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154C193-7D9E-402D-A72B-4E13FFD429DC}"/>
              </a:ext>
            </a:extLst>
          </p:cNvPr>
          <p:cNvSpPr/>
          <p:nvPr/>
        </p:nvSpPr>
        <p:spPr>
          <a:xfrm>
            <a:off x="5562224" y="2058526"/>
            <a:ext cx="6629776" cy="331469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07BDE766-5409-4BC7-A717-2F65D389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424" y="2289453"/>
            <a:ext cx="5718352" cy="3025497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duża wrażliwość na krytykę,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pewności siebie – obawa przed niepowodzeniem, ośmieszeniem się na forum grupy,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zaniżona lub zawyżona samoocena,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zainteresowania,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motywacji.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lub mało widoczne korzyści z realizowanego szkolenia,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umiejętności budowania relacji interpersonalnych.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0A57433-9FBE-472A-84BD-A02F6232A308}"/>
              </a:ext>
            </a:extLst>
          </p:cNvPr>
          <p:cNvSpPr/>
          <p:nvPr/>
        </p:nvSpPr>
        <p:spPr>
          <a:xfrm>
            <a:off x="5878424" y="156740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pl-PL" sz="2000" b="1" dirty="0">
                <a:solidFill>
                  <a:srgbClr val="FD6D01"/>
                </a:solidFill>
              </a:rPr>
              <a:t>BARIERY W UCZENIU SIĘ DOROSŁYCH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D541830-D03A-44DE-B2EA-AFAB0525A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58" y="2727595"/>
            <a:ext cx="1976551" cy="19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0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197AD94-3612-4CE7-ABC2-88617FA80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6"/>
          <a:stretch/>
        </p:blipFill>
        <p:spPr>
          <a:xfrm>
            <a:off x="2703" y="1173521"/>
            <a:ext cx="3429000" cy="4625032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KSZTAŁCENIE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26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5419541-1556-40AD-84BB-165BB0229DCA}"/>
              </a:ext>
            </a:extLst>
          </p:cNvPr>
          <p:cNvSpPr/>
          <p:nvPr/>
        </p:nvSpPr>
        <p:spPr>
          <a:xfrm>
            <a:off x="1110812" y="6074132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329CDB-8F0C-4428-BC33-5225AD527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4366E1F-3C9B-499E-B93B-421FF4F0CE13}"/>
              </a:ext>
            </a:extLst>
          </p:cNvPr>
          <p:cNvSpPr/>
          <p:nvPr/>
        </p:nvSpPr>
        <p:spPr>
          <a:xfrm>
            <a:off x="3431704" y="1173522"/>
            <a:ext cx="8784977" cy="4631741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502CB77-8CDC-4EEF-9262-46B3E7254C67}"/>
              </a:ext>
            </a:extLst>
          </p:cNvPr>
          <p:cNvSpPr/>
          <p:nvPr/>
        </p:nvSpPr>
        <p:spPr>
          <a:xfrm>
            <a:off x="3674764" y="138215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BUDOWANIE RELACJI INTERPERSONALNYCH W ZESPOLE. KOMUNIKOWANIE SIĘ Z LUDŹMI BĘDĄCYCH W RÓŻNYCH SYTUACJACH ZAWODOWYCH I ŻYCIOWYCH.</a:t>
            </a: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B1A945B3-EB1C-408E-AC24-C6B5C4A39367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E54E12F-2FEB-4E4F-9436-A0154CEEBB84}"/>
              </a:ext>
            </a:extLst>
          </p:cNvPr>
          <p:cNvSpPr/>
          <p:nvPr/>
        </p:nvSpPr>
        <p:spPr>
          <a:xfrm>
            <a:off x="3674764" y="2598935"/>
            <a:ext cx="8438385" cy="3062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Kompetencjami wpływającymi znacząco na wizerunek i jakość pracy kelnera są: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szybkie nawiązywanie kontaktów,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aktywne słuchanie,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odczytywanie i nadawanie informacji zwrotnej,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w zespole i przekazywanie informacji.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Wymienione umiejętności powinien posiadać również trener,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kształtować je u uczestników szkoleń. </a:t>
            </a:r>
          </a:p>
        </p:txBody>
      </p:sp>
    </p:spTree>
    <p:extLst>
      <p:ext uri="{BB962C8B-B14F-4D97-AF65-F5344CB8AC3E}">
        <p14:creationId xmlns:p14="http://schemas.microsoft.com/office/powerpoint/2010/main" val="3023013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27</a:t>
            </a:fld>
            <a:endParaRPr lang="en-US" altLang="pl-PL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93C787A-33C1-4183-BC40-C33867D3DC07}"/>
              </a:ext>
            </a:extLst>
          </p:cNvPr>
          <p:cNvSpPr txBox="1">
            <a:spLocks/>
          </p:cNvSpPr>
          <p:nvPr/>
        </p:nvSpPr>
        <p:spPr bwMode="auto">
          <a:xfrm>
            <a:off x="2063552" y="1539776"/>
            <a:ext cx="682475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  <a:p>
            <a:endParaRPr lang="pl-PL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BC91070-C4A0-46E2-B428-B4072D545D64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94AAD2F4-E433-45FB-A7BF-9BD64CD8E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E50E5221-009B-4927-87C4-8BA10B87B3EA}"/>
              </a:ext>
            </a:extLst>
          </p:cNvPr>
          <p:cNvSpPr/>
          <p:nvPr/>
        </p:nvSpPr>
        <p:spPr>
          <a:xfrm>
            <a:off x="1128234" y="6074132"/>
            <a:ext cx="1367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2 i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4E90969D-103B-4A8D-AA78-B954FBF36231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ED94F536-7074-4A7E-9E67-6EEF9AEBE56C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4AA51E72-E12A-416B-B357-768C95E3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pic>
        <p:nvPicPr>
          <p:cNvPr id="28" name="Obraz 27">
            <a:extLst>
              <a:ext uri="{FF2B5EF4-FFF2-40B4-BE49-F238E27FC236}">
                <a16:creationId xmlns:a16="http://schemas.microsoft.com/office/drawing/2014/main" id="{E0CB1E17-9127-439F-9423-006B09BB9BA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4998541" y="3995969"/>
            <a:ext cx="74510" cy="244827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FE4CE66E-3C50-47CD-AE51-A0940724632B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7870123" y="3995969"/>
            <a:ext cx="74510" cy="2448272"/>
          </a:xfrm>
          <a:prstGeom prst="rect">
            <a:avLst/>
          </a:prstGeom>
        </p:spPr>
      </p:pic>
      <p:sp>
        <p:nvSpPr>
          <p:cNvPr id="30" name="Strzałka w prawo 21">
            <a:extLst>
              <a:ext uri="{FF2B5EF4-FFF2-40B4-BE49-F238E27FC236}">
                <a16:creationId xmlns:a16="http://schemas.microsoft.com/office/drawing/2014/main" id="{681C6311-20A2-48BF-883C-827B838C5F37}"/>
              </a:ext>
            </a:extLst>
          </p:cNvPr>
          <p:cNvSpPr/>
          <p:nvPr/>
        </p:nvSpPr>
        <p:spPr>
          <a:xfrm rot="10800000">
            <a:off x="3920030" y="5099377"/>
            <a:ext cx="1152128" cy="185850"/>
          </a:xfrm>
          <a:prstGeom prst="rightArrow">
            <a:avLst/>
          </a:prstGeom>
          <a:solidFill>
            <a:srgbClr val="666699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DDB5217A-4829-44F9-959C-84CADAC4B745}"/>
              </a:ext>
            </a:extLst>
          </p:cNvPr>
          <p:cNvSpPr/>
          <p:nvPr/>
        </p:nvSpPr>
        <p:spPr>
          <a:xfrm>
            <a:off x="4921305" y="4846885"/>
            <a:ext cx="2585101" cy="727646"/>
          </a:xfrm>
          <a:prstGeom prst="wedgeRectCallout">
            <a:avLst>
              <a:gd name="adj1" fmla="val -18313"/>
              <a:gd name="adj2" fmla="val 30900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WIADOMOŚĆ ODTWORZONA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F4E2015-03F5-41A5-9162-116D33B15C6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4846141" y="605416"/>
            <a:ext cx="74510" cy="2448272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A030817A-0A85-4B42-8D48-1B320C822E9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7717723" y="605416"/>
            <a:ext cx="74510" cy="2448272"/>
          </a:xfrm>
          <a:prstGeom prst="rect">
            <a:avLst/>
          </a:prstGeom>
        </p:spPr>
      </p:pic>
      <p:sp>
        <p:nvSpPr>
          <p:cNvPr id="34" name="Dymek mowy: prostokąt 33">
            <a:extLst>
              <a:ext uri="{FF2B5EF4-FFF2-40B4-BE49-F238E27FC236}">
                <a16:creationId xmlns:a16="http://schemas.microsoft.com/office/drawing/2014/main" id="{F8B83EDC-E3BC-440B-9E95-8CD508A01A89}"/>
              </a:ext>
            </a:extLst>
          </p:cNvPr>
          <p:cNvSpPr/>
          <p:nvPr/>
        </p:nvSpPr>
        <p:spPr>
          <a:xfrm>
            <a:off x="8737600" y="4840171"/>
            <a:ext cx="2585101" cy="727646"/>
          </a:xfrm>
          <a:prstGeom prst="wedgeRectCallout">
            <a:avLst>
              <a:gd name="adj1" fmla="val 24848"/>
              <a:gd name="adj2" fmla="val 25888"/>
            </a:avLst>
          </a:prstGeom>
          <a:solidFill>
            <a:srgbClr val="FE6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ODBIÓR SYGNAŁU</a:t>
            </a:r>
          </a:p>
        </p:txBody>
      </p:sp>
      <p:sp>
        <p:nvSpPr>
          <p:cNvPr id="35" name="Dymek mowy: prostokąt 34">
            <a:extLst>
              <a:ext uri="{FF2B5EF4-FFF2-40B4-BE49-F238E27FC236}">
                <a16:creationId xmlns:a16="http://schemas.microsoft.com/office/drawing/2014/main" id="{455C37FF-3AE2-41A4-ADEF-7791AAE40E9A}"/>
              </a:ext>
            </a:extLst>
          </p:cNvPr>
          <p:cNvSpPr/>
          <p:nvPr/>
        </p:nvSpPr>
        <p:spPr>
          <a:xfrm>
            <a:off x="8737600" y="1461418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SYGNAŁ</a:t>
            </a:r>
          </a:p>
        </p:txBody>
      </p:sp>
      <p:sp>
        <p:nvSpPr>
          <p:cNvPr id="36" name="Dymek mowy: prostokąt 35">
            <a:extLst>
              <a:ext uri="{FF2B5EF4-FFF2-40B4-BE49-F238E27FC236}">
                <a16:creationId xmlns:a16="http://schemas.microsoft.com/office/drawing/2014/main" id="{AE7A17C1-9374-4AF6-98CA-CEC5338D56E8}"/>
              </a:ext>
            </a:extLst>
          </p:cNvPr>
          <p:cNvSpPr/>
          <p:nvPr/>
        </p:nvSpPr>
        <p:spPr>
          <a:xfrm>
            <a:off x="4921305" y="1465729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WIADOMOŚĆ</a:t>
            </a:r>
            <a:endParaRPr lang="pl-PL" sz="2200" b="1" dirty="0"/>
          </a:p>
        </p:txBody>
      </p:sp>
      <p:sp>
        <p:nvSpPr>
          <p:cNvPr id="37" name="Dymek mowy: prostokąt 36">
            <a:extLst>
              <a:ext uri="{FF2B5EF4-FFF2-40B4-BE49-F238E27FC236}">
                <a16:creationId xmlns:a16="http://schemas.microsoft.com/office/drawing/2014/main" id="{49EAE56D-A8D5-41B6-A7D8-B0849E1749EE}"/>
              </a:ext>
            </a:extLst>
          </p:cNvPr>
          <p:cNvSpPr/>
          <p:nvPr/>
        </p:nvSpPr>
        <p:spPr>
          <a:xfrm>
            <a:off x="2363312" y="1465510"/>
            <a:ext cx="2585101" cy="727646"/>
          </a:xfrm>
          <a:prstGeom prst="wedgeRectCallout">
            <a:avLst>
              <a:gd name="adj1" fmla="val -18475"/>
              <a:gd name="adj2" fmla="val 265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INTENCJA</a:t>
            </a:r>
            <a:endParaRPr lang="pl-PL" sz="2200" b="1" dirty="0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33CED66B-D06E-417B-8104-05745A645F4A}"/>
              </a:ext>
            </a:extLst>
          </p:cNvPr>
          <p:cNvSpPr/>
          <p:nvPr/>
        </p:nvSpPr>
        <p:spPr>
          <a:xfrm>
            <a:off x="7499896" y="4833628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>
                <a:solidFill>
                  <a:srgbClr val="FF8803"/>
                </a:solidFill>
              </a:rPr>
              <a:t>ODKODOWANIE</a:t>
            </a:r>
          </a:p>
        </p:txBody>
      </p:sp>
      <p:sp>
        <p:nvSpPr>
          <p:cNvPr id="39" name="Dymek mowy: prostokąt 38">
            <a:extLst>
              <a:ext uri="{FF2B5EF4-FFF2-40B4-BE49-F238E27FC236}">
                <a16:creationId xmlns:a16="http://schemas.microsoft.com/office/drawing/2014/main" id="{307254B4-CF6D-4096-B686-E93ECC2FCFCF}"/>
              </a:ext>
            </a:extLst>
          </p:cNvPr>
          <p:cNvSpPr/>
          <p:nvPr/>
        </p:nvSpPr>
        <p:spPr>
          <a:xfrm>
            <a:off x="2357335" y="4846885"/>
            <a:ext cx="2585101" cy="727646"/>
          </a:xfrm>
          <a:prstGeom prst="wedgeRectCallout">
            <a:avLst>
              <a:gd name="adj1" fmla="val -19787"/>
              <a:gd name="adj2" fmla="val 28282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INTERPRETACJA</a:t>
            </a: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75A98178-1C31-4FC5-8191-5CA6ED025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1642" y="2648440"/>
            <a:ext cx="1706940" cy="163478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B3129996-DE05-4563-BD55-60D930B5350E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10064501" y="2128733"/>
            <a:ext cx="86936" cy="2711437"/>
          </a:xfrm>
          <a:prstGeom prst="rect">
            <a:avLst/>
          </a:prstGeom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64ED4C07-ABF4-466D-BC23-EA7B966C2C23}"/>
              </a:ext>
            </a:extLst>
          </p:cNvPr>
          <p:cNvSpPr/>
          <p:nvPr/>
        </p:nvSpPr>
        <p:spPr>
          <a:xfrm>
            <a:off x="7611292" y="1472228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>
                <a:solidFill>
                  <a:srgbClr val="FF8803"/>
                </a:solidFill>
              </a:rPr>
              <a:t>KODOWANIE</a:t>
            </a:r>
          </a:p>
        </p:txBody>
      </p:sp>
      <p:sp>
        <p:nvSpPr>
          <p:cNvPr id="43" name="Trójkąt prostokątny 42">
            <a:extLst>
              <a:ext uri="{FF2B5EF4-FFF2-40B4-BE49-F238E27FC236}">
                <a16:creationId xmlns:a16="http://schemas.microsoft.com/office/drawing/2014/main" id="{3703F149-BBDE-4944-ACFB-D179C87DE4DA}"/>
              </a:ext>
            </a:extLst>
          </p:cNvPr>
          <p:cNvSpPr/>
          <p:nvPr/>
        </p:nvSpPr>
        <p:spPr>
          <a:xfrm rot="2700000">
            <a:off x="4789946" y="5057735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Trójkąt prostokątny 43">
            <a:extLst>
              <a:ext uri="{FF2B5EF4-FFF2-40B4-BE49-F238E27FC236}">
                <a16:creationId xmlns:a16="http://schemas.microsoft.com/office/drawing/2014/main" id="{0CA0D034-40BF-4089-A58D-E2F4A8978DCD}"/>
              </a:ext>
            </a:extLst>
          </p:cNvPr>
          <p:cNvSpPr/>
          <p:nvPr/>
        </p:nvSpPr>
        <p:spPr>
          <a:xfrm rot="13500000">
            <a:off x="4789947" y="1680846"/>
            <a:ext cx="304979" cy="3049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rójkąt prostokątny 44">
            <a:extLst>
              <a:ext uri="{FF2B5EF4-FFF2-40B4-BE49-F238E27FC236}">
                <a16:creationId xmlns:a16="http://schemas.microsoft.com/office/drawing/2014/main" id="{D356784C-55D8-4E46-8904-A47BC4585951}"/>
              </a:ext>
            </a:extLst>
          </p:cNvPr>
          <p:cNvSpPr/>
          <p:nvPr/>
        </p:nvSpPr>
        <p:spPr>
          <a:xfrm rot="13500000">
            <a:off x="8525282" y="1714919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Trójkąt prostokątny 45">
            <a:extLst>
              <a:ext uri="{FF2B5EF4-FFF2-40B4-BE49-F238E27FC236}">
                <a16:creationId xmlns:a16="http://schemas.microsoft.com/office/drawing/2014/main" id="{931B794B-83BA-4BA6-A22F-76500A80D6BA}"/>
              </a:ext>
            </a:extLst>
          </p:cNvPr>
          <p:cNvSpPr/>
          <p:nvPr/>
        </p:nvSpPr>
        <p:spPr>
          <a:xfrm rot="18900000">
            <a:off x="10000539" y="4650515"/>
            <a:ext cx="214862" cy="214862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Trójkąt prostokątny 46">
            <a:extLst>
              <a:ext uri="{FF2B5EF4-FFF2-40B4-BE49-F238E27FC236}">
                <a16:creationId xmlns:a16="http://schemas.microsoft.com/office/drawing/2014/main" id="{AD7491B2-8162-4D4C-9805-A7F87D5476B7}"/>
              </a:ext>
            </a:extLst>
          </p:cNvPr>
          <p:cNvSpPr/>
          <p:nvPr/>
        </p:nvSpPr>
        <p:spPr>
          <a:xfrm rot="2700000">
            <a:off x="7503860" y="5112674"/>
            <a:ext cx="214862" cy="214862"/>
          </a:xfrm>
          <a:prstGeom prst="rtTriangle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CA8B2C43-9F80-4C73-A419-4EBEDAAC061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90777" y="2128733"/>
            <a:ext cx="69323" cy="294990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57F2B543-8FDD-4D6D-B440-5C712EAB56F5}"/>
              </a:ext>
            </a:extLst>
          </p:cNvPr>
          <p:cNvSpPr/>
          <p:nvPr/>
        </p:nvSpPr>
        <p:spPr>
          <a:xfrm>
            <a:off x="1639684" y="3228762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>
                <a:solidFill>
                  <a:srgbClr val="FF8803"/>
                </a:solidFill>
              </a:rPr>
              <a:t>FEEDBACK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27FAD989-EA93-474E-96CC-F173BAA5DC34}"/>
              </a:ext>
            </a:extLst>
          </p:cNvPr>
          <p:cNvSpPr/>
          <p:nvPr/>
        </p:nvSpPr>
        <p:spPr>
          <a:xfrm>
            <a:off x="845402" y="5002555"/>
            <a:ext cx="1352203" cy="384492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5A82CD05-670F-4851-A174-220FD4708543}"/>
              </a:ext>
            </a:extLst>
          </p:cNvPr>
          <p:cNvSpPr/>
          <p:nvPr/>
        </p:nvSpPr>
        <p:spPr>
          <a:xfrm>
            <a:off x="845402" y="5013533"/>
            <a:ext cx="135220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l-PL" b="1">
                <a:solidFill>
                  <a:schemeClr val="bg1"/>
                </a:solidFill>
              </a:rPr>
              <a:t>ODBIORCA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7AC2151B-F42D-4024-B58B-37B4174BEBAD}"/>
              </a:ext>
            </a:extLst>
          </p:cNvPr>
          <p:cNvSpPr/>
          <p:nvPr/>
        </p:nvSpPr>
        <p:spPr>
          <a:xfrm>
            <a:off x="847158" y="1633776"/>
            <a:ext cx="1352203" cy="384492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95599B20-CE3F-4CB9-81EE-CBE1EFF20493}"/>
              </a:ext>
            </a:extLst>
          </p:cNvPr>
          <p:cNvSpPr/>
          <p:nvPr/>
        </p:nvSpPr>
        <p:spPr>
          <a:xfrm>
            <a:off x="847158" y="1644754"/>
            <a:ext cx="135220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l-PL" b="1">
                <a:solidFill>
                  <a:schemeClr val="bg1"/>
                </a:solidFill>
              </a:rPr>
              <a:t>NADAWCA</a:t>
            </a:r>
          </a:p>
        </p:txBody>
      </p:sp>
      <p:sp>
        <p:nvSpPr>
          <p:cNvPr id="54" name="Trójkąt prostokątny 53">
            <a:extLst>
              <a:ext uri="{FF2B5EF4-FFF2-40B4-BE49-F238E27FC236}">
                <a16:creationId xmlns:a16="http://schemas.microsoft.com/office/drawing/2014/main" id="{E38C3CB3-98DD-4712-A30F-EF15C47469E7}"/>
              </a:ext>
            </a:extLst>
          </p:cNvPr>
          <p:cNvSpPr/>
          <p:nvPr/>
        </p:nvSpPr>
        <p:spPr>
          <a:xfrm rot="8100000">
            <a:off x="1417370" y="2030765"/>
            <a:ext cx="214862" cy="214862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368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28</a:t>
            </a:fld>
            <a:endParaRPr lang="en-US" altLang="pl-PL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003DF69F-FA3A-4EED-BD7B-AF6A20701239}"/>
              </a:ext>
            </a:extLst>
          </p:cNvPr>
          <p:cNvSpPr txBox="1">
            <a:spLocks/>
          </p:cNvSpPr>
          <p:nvPr/>
        </p:nvSpPr>
        <p:spPr bwMode="auto">
          <a:xfrm>
            <a:off x="2279576" y="1412776"/>
            <a:ext cx="682475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b="1"/>
              <a:t>	</a:t>
            </a:r>
            <a:endParaRPr lang="pl-PL" b="1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B3D554B-0811-4BC2-81BF-68CEF868B067}"/>
              </a:ext>
            </a:extLst>
          </p:cNvPr>
          <p:cNvSpPr/>
          <p:nvPr/>
        </p:nvSpPr>
        <p:spPr>
          <a:xfrm>
            <a:off x="0" y="3104966"/>
            <a:ext cx="12192000" cy="2268250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060EAB8E-8669-4786-9C1F-5A4A0E69A8A0}"/>
              </a:ext>
            </a:extLst>
          </p:cNvPr>
          <p:cNvSpPr/>
          <p:nvPr/>
        </p:nvSpPr>
        <p:spPr>
          <a:xfrm>
            <a:off x="8328248" y="5373215"/>
            <a:ext cx="3863752" cy="72009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58F340E-FB1E-40FE-95CA-1B3D7638EA9C}"/>
              </a:ext>
            </a:extLst>
          </p:cNvPr>
          <p:cNvSpPr/>
          <p:nvPr/>
        </p:nvSpPr>
        <p:spPr>
          <a:xfrm>
            <a:off x="4439201" y="3214250"/>
            <a:ext cx="746630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bg1"/>
                </a:solidFill>
              </a:rPr>
              <a:t>JEST WSKAZANA:</a:t>
            </a:r>
          </a:p>
          <a:p>
            <a:pPr marL="285750" indent="-285750">
              <a:buBlip>
                <a:blip r:embed="rId2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komunikat jest prosty i zrozumiały, np.: trener informuje, że po przerwie każdy ma przygotować serwisowy wózek kelnerski,</a:t>
            </a:r>
          </a:p>
          <a:p>
            <a:pPr marL="285750" indent="-285750">
              <a:buBlip>
                <a:blip r:embed="rId2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komunikowanie się musi być szybkie, np.: „Uwaga, proszę sprawdzić, czy nakrycie jest kompletne!”</a:t>
            </a:r>
          </a:p>
          <a:p>
            <a:pPr marL="285750" indent="-285750">
              <a:buBlip>
                <a:blip r:embed="rId2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nadawcy zależy na bezdyskusyjnym przekazaniu komunikatu np.: „Proszę Państwa, koniec przerwy!”</a:t>
            </a:r>
          </a:p>
          <a:p>
            <a:pPr marL="285750" indent="-285750">
              <a:buBlip>
                <a:blip r:embed="rId2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endParaRPr lang="pl-PL" sz="1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89C0AC11-FED3-4A61-856D-AC32A67AA9A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7308371" y="1521318"/>
            <a:ext cx="74510" cy="2448272"/>
          </a:xfrm>
          <a:prstGeom prst="rect">
            <a:avLst/>
          </a:prstGeom>
        </p:spPr>
      </p:pic>
      <p:sp>
        <p:nvSpPr>
          <p:cNvPr id="22" name="Dymek mowy: prostokąt 21">
            <a:extLst>
              <a:ext uri="{FF2B5EF4-FFF2-40B4-BE49-F238E27FC236}">
                <a16:creationId xmlns:a16="http://schemas.microsoft.com/office/drawing/2014/main" id="{D4227889-FF4F-4B3A-98F6-604B3287E849}"/>
              </a:ext>
            </a:extLst>
          </p:cNvPr>
          <p:cNvSpPr/>
          <p:nvPr/>
        </p:nvSpPr>
        <p:spPr>
          <a:xfrm>
            <a:off x="8328248" y="2377320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ODBIORCA</a:t>
            </a:r>
          </a:p>
        </p:txBody>
      </p:sp>
      <p:sp>
        <p:nvSpPr>
          <p:cNvPr id="23" name="Dymek mowy: prostokąt 22">
            <a:extLst>
              <a:ext uri="{FF2B5EF4-FFF2-40B4-BE49-F238E27FC236}">
                <a16:creationId xmlns:a16="http://schemas.microsoft.com/office/drawing/2014/main" id="{8119A7F7-B01F-43DB-8DA4-1CE81F43BF51}"/>
              </a:ext>
            </a:extLst>
          </p:cNvPr>
          <p:cNvSpPr/>
          <p:nvPr/>
        </p:nvSpPr>
        <p:spPr>
          <a:xfrm>
            <a:off x="4511953" y="2381631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NADAWCA</a:t>
            </a:r>
            <a:endParaRPr lang="pl-PL" sz="2200" b="1" dirty="0"/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24F39EC0-3FC3-4970-A2CB-521256F7D54E}"/>
              </a:ext>
            </a:extLst>
          </p:cNvPr>
          <p:cNvSpPr/>
          <p:nvPr/>
        </p:nvSpPr>
        <p:spPr>
          <a:xfrm rot="13500000">
            <a:off x="8115930" y="2630821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CEA6AFF9-39D1-4BF7-AF7E-7652615E842E}"/>
              </a:ext>
            </a:extLst>
          </p:cNvPr>
          <p:cNvSpPr/>
          <p:nvPr/>
        </p:nvSpPr>
        <p:spPr>
          <a:xfrm>
            <a:off x="4511953" y="1788432"/>
            <a:ext cx="64013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JEDNOKIERUNKOWA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D100789-D57D-4231-BA73-2F75EA2DC6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0" t="175" r="-58" b="175"/>
          <a:stretch/>
        </p:blipFill>
        <p:spPr>
          <a:xfrm>
            <a:off x="0" y="1616526"/>
            <a:ext cx="4222066" cy="523763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18D9AC-8035-41FF-A6AE-5D616F554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995168" y="-494508"/>
            <a:ext cx="231727" cy="42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3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6F41EE5-5D94-4110-B10B-EB1A14987A3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663739"/>
            <a:ext cx="74510" cy="2448272"/>
          </a:xfrm>
          <a:prstGeom prst="rect">
            <a:avLst/>
          </a:prstGeom>
        </p:spPr>
      </p:pic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7AE760D5-812B-4E65-A266-A080F3FFB682}"/>
              </a:ext>
            </a:extLst>
          </p:cNvPr>
          <p:cNvSpPr/>
          <p:nvPr/>
        </p:nvSpPr>
        <p:spPr>
          <a:xfrm rot="2700000">
            <a:off x="7086264" y="2773242"/>
            <a:ext cx="214862" cy="214862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E5A841F-75B2-4EE3-B294-5BCDD6F6C7DE}"/>
              </a:ext>
            </a:extLst>
          </p:cNvPr>
          <p:cNvSpPr txBox="1"/>
          <p:nvPr/>
        </p:nvSpPr>
        <p:spPr>
          <a:xfrm>
            <a:off x="6698815" y="1496292"/>
            <a:ext cx="205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AC06"/>
                </a:solidFill>
              </a:rPr>
              <a:t>Współpraca z grupą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8B122E3-C144-4255-86CA-782406DC4433}"/>
              </a:ext>
            </a:extLst>
          </p:cNvPr>
          <p:cNvSpPr/>
          <p:nvPr/>
        </p:nvSpPr>
        <p:spPr>
          <a:xfrm>
            <a:off x="0" y="3104966"/>
            <a:ext cx="12192000" cy="2505300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32260EA-6BBC-41E5-9ADB-01353D4C273D}"/>
              </a:ext>
            </a:extLst>
          </p:cNvPr>
          <p:cNvSpPr/>
          <p:nvPr/>
        </p:nvSpPr>
        <p:spPr>
          <a:xfrm>
            <a:off x="8328248" y="5610266"/>
            <a:ext cx="3863752" cy="72009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22E05EB5-4091-4F3C-AA3F-7EFC1789B3C2}"/>
              </a:ext>
            </a:extLst>
          </p:cNvPr>
          <p:cNvSpPr/>
          <p:nvPr/>
        </p:nvSpPr>
        <p:spPr>
          <a:xfrm>
            <a:off x="4439201" y="3214250"/>
            <a:ext cx="7466304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bg1"/>
                </a:solidFill>
              </a:rPr>
              <a:t>JEST ZALECANA: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ważna jest doskonałość, np.: przy obsłudze gości wyjątkowych, np. VIP-ów,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trener chce, by beneficjenci uczestniczyli w czymś, 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np. w analizowaniu przebiegu CYKLU KOLBA,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chcemy poznać punkt widzenia rozmówcy np. dlaczego flambirowane warzywa i owoce są smaczniejsze niż podane klasycznie,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trener chce zminimalizować prawdopodobieństwo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wystąpienia błędu, np. niewłaściwego nakrycia stołu.</a:t>
            </a:r>
          </a:p>
          <a:p>
            <a:pPr marL="285750" indent="-285750">
              <a:buBlip>
                <a:blip r:embed="rId3"/>
              </a:buBlip>
            </a:pPr>
            <a:endParaRPr lang="pl-PL" sz="1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F239D26-0CC7-4043-8D44-93E9391759F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353315"/>
            <a:ext cx="74510" cy="2448272"/>
          </a:xfrm>
          <a:prstGeom prst="rect">
            <a:avLst/>
          </a:prstGeom>
        </p:spPr>
      </p:pic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00A6457B-D1DB-4A4C-A013-6E3B6B046BB2}"/>
              </a:ext>
            </a:extLst>
          </p:cNvPr>
          <p:cNvSpPr/>
          <p:nvPr/>
        </p:nvSpPr>
        <p:spPr>
          <a:xfrm>
            <a:off x="8328248" y="2377320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ODBIORCA</a:t>
            </a:r>
          </a:p>
        </p:txBody>
      </p:sp>
      <p:sp>
        <p:nvSpPr>
          <p:cNvPr id="21" name="Dymek mowy: prostokąt 20">
            <a:extLst>
              <a:ext uri="{FF2B5EF4-FFF2-40B4-BE49-F238E27FC236}">
                <a16:creationId xmlns:a16="http://schemas.microsoft.com/office/drawing/2014/main" id="{11DE3F57-1DC9-4AA1-99CC-4397CDFD2C61}"/>
              </a:ext>
            </a:extLst>
          </p:cNvPr>
          <p:cNvSpPr/>
          <p:nvPr/>
        </p:nvSpPr>
        <p:spPr>
          <a:xfrm>
            <a:off x="4511953" y="2381631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NADAWCA</a:t>
            </a:r>
            <a:endParaRPr lang="pl-PL" sz="2200" b="1" dirty="0"/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CFC04BD6-C355-407A-BC1C-B4F97B6379C1}"/>
              </a:ext>
            </a:extLst>
          </p:cNvPr>
          <p:cNvSpPr/>
          <p:nvPr/>
        </p:nvSpPr>
        <p:spPr>
          <a:xfrm rot="13500000">
            <a:off x="8115930" y="2462818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8E33EC98-F33E-415E-89C2-540A0D8A31C9}"/>
              </a:ext>
            </a:extLst>
          </p:cNvPr>
          <p:cNvSpPr/>
          <p:nvPr/>
        </p:nvSpPr>
        <p:spPr>
          <a:xfrm>
            <a:off x="4511953" y="1788432"/>
            <a:ext cx="64013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DWUKIERUNKOWA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F455AA33-CDDB-46C8-953F-2BFEAE27E6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29604"/>
          <a:stretch/>
        </p:blipFill>
        <p:spPr>
          <a:xfrm>
            <a:off x="0" y="1623203"/>
            <a:ext cx="4205808" cy="523095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0909803-C6D2-4925-B020-21203115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987039" y="-486379"/>
            <a:ext cx="231727" cy="42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4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apisaÄ, Planu, Biurko, Stwierdza, PiÃ³ro, PiÅmie">
            <a:extLst>
              <a:ext uri="{FF2B5EF4-FFF2-40B4-BE49-F238E27FC236}">
                <a16:creationId xmlns:a16="http://schemas.microsoft.com/office/drawing/2014/main" id="{FCF0B890-F629-4B16-ABE4-6D62FB48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r="8464"/>
          <a:stretch/>
        </p:blipFill>
        <p:spPr bwMode="auto">
          <a:xfrm>
            <a:off x="-1" y="1773869"/>
            <a:ext cx="4815469" cy="39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83702B77-581F-4241-86B0-E2295AB188D1}"/>
              </a:ext>
            </a:extLst>
          </p:cNvPr>
          <p:cNvSpPr txBox="1">
            <a:spLocks/>
          </p:cNvSpPr>
          <p:nvPr/>
        </p:nvSpPr>
        <p:spPr bwMode="auto">
          <a:xfrm>
            <a:off x="5306410" y="2852936"/>
            <a:ext cx="61926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zostać kelnerem, uczeń: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kończy 8-klasową szkołę podstawową,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kończy 5-letnie technikum w zawodzie kelner,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oraz w trakcie trwania nauki w technikum musi zdać egzaminy kwalifikacyjne z przynależnych do tego zawodu kwalifikacji.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AB30DDB-BA1F-49B3-8FE4-1966D8AFECD3}"/>
              </a:ext>
            </a:extLst>
          </p:cNvPr>
          <p:cNvSpPr/>
          <p:nvPr/>
        </p:nvSpPr>
        <p:spPr>
          <a:xfrm>
            <a:off x="5303912" y="2212065"/>
            <a:ext cx="5616625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8803"/>
                </a:solidFill>
              </a:rPr>
              <a:t>ŚCIEŻKA EDUKACYJNA KELNERA: MŁODZIEŻ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DC5EC5C-329B-4297-83AC-E79DCA84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8453" y="1773871"/>
            <a:ext cx="234498" cy="39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00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ejsca Pracy, ZespÃ³Å, Spotkanie Biznesowe">
            <a:extLst>
              <a:ext uri="{FF2B5EF4-FFF2-40B4-BE49-F238E27FC236}">
                <a16:creationId xmlns:a16="http://schemas.microsoft.com/office/drawing/2014/main" id="{08B3F960-42FF-46B8-8403-58594EA1D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16577"/>
          <a:stretch/>
        </p:blipFill>
        <p:spPr bwMode="auto">
          <a:xfrm>
            <a:off x="0" y="1440000"/>
            <a:ext cx="6187160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DC7533C-7839-4463-8B0B-B1DB9F808DDA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4BD059DC-E389-4974-B263-7DDAA13A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A670BA0-053E-454E-8E38-1069E61875F3}"/>
              </a:ext>
            </a:extLst>
          </p:cNvPr>
          <p:cNvSpPr/>
          <p:nvPr/>
        </p:nvSpPr>
        <p:spPr>
          <a:xfrm>
            <a:off x="6516508" y="2835903"/>
            <a:ext cx="5268124" cy="66128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dirty="0">
                <a:solidFill>
                  <a:schemeClr val="bg1"/>
                </a:solidFill>
              </a:rPr>
              <a:t>Techniki zwiększające obrazowość komunikatu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DFF41BA-AA2B-450D-977B-4432E3DA2B19}"/>
              </a:ext>
            </a:extLst>
          </p:cNvPr>
          <p:cNvSpPr/>
          <p:nvPr/>
        </p:nvSpPr>
        <p:spPr>
          <a:xfrm>
            <a:off x="6516508" y="3692381"/>
            <a:ext cx="5268124" cy="66128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>
                <a:solidFill>
                  <a:schemeClr val="bg1"/>
                </a:solidFill>
              </a:rPr>
              <a:t>Techniki zwiększające dobitność komunikatu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6E0F1A2-E7BC-4755-883E-7A3B84BECB79}"/>
              </a:ext>
            </a:extLst>
          </p:cNvPr>
          <p:cNvSpPr/>
          <p:nvPr/>
        </p:nvSpPr>
        <p:spPr>
          <a:xfrm>
            <a:off x="6514176" y="4548859"/>
            <a:ext cx="5268124" cy="66128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>
                <a:solidFill>
                  <a:schemeClr val="bg1"/>
                </a:solidFill>
              </a:rPr>
              <a:t>Techniki wzmagające napięcie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F616AD7-2ACD-4266-ADB0-06886DA4F6AB}"/>
              </a:ext>
            </a:extLst>
          </p:cNvPr>
          <p:cNvSpPr/>
          <p:nvPr/>
        </p:nvSpPr>
        <p:spPr>
          <a:xfrm>
            <a:off x="6524544" y="5405337"/>
            <a:ext cx="5257756" cy="661289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>
                <a:solidFill>
                  <a:schemeClr val="bg1"/>
                </a:solidFill>
              </a:rPr>
              <a:t>Techniki poprawiające wrażenie estetyczne</a:t>
            </a:r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7481B773-EB49-4A6A-814C-701299D415E2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1733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8822027-BDD2-407D-814B-1A1850ACC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1056"/>
          <a:stretch/>
        </p:blipFill>
        <p:spPr>
          <a:xfrm>
            <a:off x="1" y="1440000"/>
            <a:ext cx="6187158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496A078-29C4-45D5-AB62-70397AE37EDB}"/>
              </a:ext>
            </a:extLst>
          </p:cNvPr>
          <p:cNvSpPr/>
          <p:nvPr/>
        </p:nvSpPr>
        <p:spPr>
          <a:xfrm>
            <a:off x="6187159" y="2580558"/>
            <a:ext cx="6004841" cy="287183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Przykład </a:t>
            </a:r>
            <a:r>
              <a:rPr lang="pl-PL" dirty="0">
                <a:solidFill>
                  <a:schemeClr val="bg1"/>
                </a:solidFill>
              </a:rPr>
              <a:t>– wczoraj podczas </a:t>
            </a:r>
            <a:r>
              <a:rPr lang="pl-PL" dirty="0" err="1">
                <a:solidFill>
                  <a:schemeClr val="bg1"/>
                </a:solidFill>
              </a:rPr>
              <a:t>flambirowania</a:t>
            </a:r>
            <a:r>
              <a:rPr lang="pl-PL" dirty="0">
                <a:solidFill>
                  <a:schemeClr val="bg1"/>
                </a:solidFill>
              </a:rPr>
              <a:t> wiśni do deseru, zdarzyło mi się 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Porównanie </a:t>
            </a:r>
            <a:r>
              <a:rPr lang="pl-PL" dirty="0">
                <a:solidFill>
                  <a:schemeClr val="bg1"/>
                </a:solidFill>
              </a:rPr>
              <a:t>– Te skarmelizowane owoce  były tak jak najbardziej wyrafinowany deser…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Ilustracja </a:t>
            </a:r>
            <a:r>
              <a:rPr lang="pl-PL" dirty="0">
                <a:solidFill>
                  <a:schemeClr val="bg1"/>
                </a:solidFill>
              </a:rPr>
              <a:t>– Nieelegancki kelner to postrach gości…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Narracja </a:t>
            </a:r>
            <a:r>
              <a:rPr lang="pl-PL" dirty="0">
                <a:solidFill>
                  <a:schemeClr val="bg1"/>
                </a:solidFill>
              </a:rPr>
              <a:t>– Kiedy już przejdziecie przez salę, zanim przystąpicie do prezentowania </a:t>
            </a:r>
            <a:r>
              <a:rPr lang="pl-PL" dirty="0" err="1">
                <a:solidFill>
                  <a:schemeClr val="bg1"/>
                </a:solidFill>
              </a:rPr>
              <a:t>flambirowanego</a:t>
            </a:r>
            <a:r>
              <a:rPr lang="pl-PL" dirty="0">
                <a:solidFill>
                  <a:schemeClr val="bg1"/>
                </a:solidFill>
              </a:rPr>
              <a:t> deseru gościom na talerzach ….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A0A4D39-16CD-43D5-BA0B-FF4D438A0FCC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8628EDAA-1315-4DE4-8A2F-E5F5089C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ZWIĘKSZAJĄCE </a:t>
            </a:r>
            <a:r>
              <a:rPr lang="pl-PL" sz="1800" b="1" dirty="0">
                <a:solidFill>
                  <a:srgbClr val="F4433E"/>
                </a:solidFill>
              </a:rPr>
              <a:t>OBRAZOWOŚĆ</a:t>
            </a:r>
            <a:r>
              <a:rPr lang="pl-PL" sz="1800" b="1" dirty="0">
                <a:solidFill>
                  <a:srgbClr val="FFAC06"/>
                </a:solidFill>
              </a:rPr>
              <a:t> KOMUNIKATU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C5E47DA1-AAA0-4B60-BE28-084B74ED311D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5320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arcie, Spotkanie, Burza MÃ³zgÃ³w, Biznesu">
            <a:extLst>
              <a:ext uri="{FF2B5EF4-FFF2-40B4-BE49-F238E27FC236}">
                <a16:creationId xmlns:a16="http://schemas.microsoft.com/office/drawing/2014/main" id="{D23A91B9-9A31-4610-903B-69C16E673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746"/>
          <a:stretch/>
        </p:blipFill>
        <p:spPr bwMode="auto">
          <a:xfrm>
            <a:off x="1" y="1440001"/>
            <a:ext cx="6187158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32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97AF321-0019-4251-A018-ED9A47091D5A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5400" dirty="0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E859EAF8-E30A-4003-A07E-4BDA3265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ZWIĘKSZAJĄCE </a:t>
            </a:r>
            <a:r>
              <a:rPr lang="pl-PL" sz="1800" b="1" dirty="0">
                <a:solidFill>
                  <a:srgbClr val="F4433E"/>
                </a:solidFill>
              </a:rPr>
              <a:t>DOBITNOŚĆ</a:t>
            </a:r>
            <a:r>
              <a:rPr lang="pl-PL" sz="1800" b="1" dirty="0">
                <a:solidFill>
                  <a:srgbClr val="FFAC06"/>
                </a:solidFill>
              </a:rPr>
              <a:t> KOMUNIKATU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FD89AEE-C12F-4376-B707-E691868C0859}"/>
              </a:ext>
            </a:extLst>
          </p:cNvPr>
          <p:cNvSpPr/>
          <p:nvPr/>
        </p:nvSpPr>
        <p:spPr>
          <a:xfrm>
            <a:off x="6187159" y="2580558"/>
            <a:ext cx="6004841" cy="3819205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Powtórzenie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– „Wodę należy nalewać do szklanki ściance, zdecydowanie i sprawnie. Należy wodę nalewać po ściance, ruchem zdecydowanym…..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Wzmocnienie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– „Tłumaczyłem koledze, żeby poprawił ułożenie zastawy stołowej, kładłem mu to do głowy, prosiłem…”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Apel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– „Nie możecie Państwo pozwolić sobie na niewłaściwe uwagi podczas  obsługi klienta czy przyjmowania zamówienia”.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Cytaty, przysłowia 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– Należy stosować w pojedynczych sytuacjach.</a:t>
            </a:r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7F1D89C3-B095-4F83-8AD8-7FDA5D75EFE4}"/>
              </a:ext>
            </a:extLst>
          </p:cNvPr>
          <p:cNvSpPr/>
          <p:nvPr/>
        </p:nvSpPr>
        <p:spPr>
          <a:xfrm rot="10800000">
            <a:off x="5916283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9482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490C07D-A80A-4B2F-ADA3-6863FC91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r="13808"/>
          <a:stretch/>
        </p:blipFill>
        <p:spPr>
          <a:xfrm>
            <a:off x="8756" y="1440000"/>
            <a:ext cx="5079130" cy="4546786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/>
          </a:p>
        </p:txBody>
      </p:sp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id="{3D30FE24-DBD1-4496-BAF1-84A9FA9CEF25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662CABA-EEEF-4F98-9D77-E69D72FFAEA7}"/>
              </a:ext>
            </a:extLst>
          </p:cNvPr>
          <p:cNvSpPr/>
          <p:nvPr/>
        </p:nvSpPr>
        <p:spPr>
          <a:xfrm>
            <a:off x="5087887" y="2167581"/>
            <a:ext cx="7104113" cy="3819205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Kontrast  </a:t>
            </a:r>
            <a:r>
              <a:rPr lang="pl-PL" dirty="0">
                <a:solidFill>
                  <a:schemeClr val="bg1"/>
                </a:solidFill>
              </a:rPr>
              <a:t>– Musicie Państwo podczas obsługi gości jednocześnie mówić i notować.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Łańcuch </a:t>
            </a:r>
            <a:r>
              <a:rPr lang="pl-PL" dirty="0">
                <a:solidFill>
                  <a:schemeClr val="bg1"/>
                </a:solidFill>
              </a:rPr>
              <a:t>– Jeśli umiesz podać , </a:t>
            </a:r>
            <a:r>
              <a:rPr lang="pl-PL" dirty="0" err="1">
                <a:solidFill>
                  <a:schemeClr val="bg1"/>
                </a:solidFill>
              </a:rPr>
              <a:t>flambirowanane</a:t>
            </a:r>
            <a:r>
              <a:rPr lang="pl-PL" dirty="0">
                <a:solidFill>
                  <a:schemeClr val="bg1"/>
                </a:solidFill>
              </a:rPr>
              <a:t> owoce to jesteś dobrym kelnerem. Jeśli umiesz je przygotować przy gościach, to jesteś lepszym kelnerem. Jeśli umiesz je efektownie skropić alkoholem i zapalić przy gościach  i podać płonący deser to jesteś bardzo dobrym kelnerem.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Zaskoczenie </a:t>
            </a:r>
            <a:r>
              <a:rPr lang="pl-PL" dirty="0">
                <a:solidFill>
                  <a:schemeClr val="bg1"/>
                </a:solidFill>
              </a:rPr>
              <a:t>– Ja również jestem za skróceniem zajęć, ale uważam, że powinniśmy wykonać poprawnie wszystkie ćwiczenia. 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Zapowiedź </a:t>
            </a:r>
            <a:r>
              <a:rPr lang="pl-PL" dirty="0">
                <a:solidFill>
                  <a:schemeClr val="bg1"/>
                </a:solidFill>
              </a:rPr>
              <a:t>– A po przerwie niespodzianka! Przygotowałam dla Państwa coś specjalnego. Będziemy </a:t>
            </a:r>
            <a:r>
              <a:rPr lang="pl-PL" dirty="0" err="1">
                <a:solidFill>
                  <a:schemeClr val="bg1"/>
                </a:solidFill>
              </a:rPr>
              <a:t>flambirować</a:t>
            </a:r>
            <a:r>
              <a:rPr lang="pl-PL" dirty="0">
                <a:solidFill>
                  <a:schemeClr val="bg1"/>
                </a:solidFill>
              </a:rPr>
              <a:t> owoce  do deseru.</a:t>
            </a:r>
          </a:p>
        </p:txBody>
      </p:sp>
      <p:sp>
        <p:nvSpPr>
          <p:cNvPr id="19" name="Trójkąt prostokątny 18">
            <a:extLst>
              <a:ext uri="{FF2B5EF4-FFF2-40B4-BE49-F238E27FC236}">
                <a16:creationId xmlns:a16="http://schemas.microsoft.com/office/drawing/2014/main" id="{D9259034-2A41-4118-BD3C-7A570B38463B}"/>
              </a:ext>
            </a:extLst>
          </p:cNvPr>
          <p:cNvSpPr/>
          <p:nvPr/>
        </p:nvSpPr>
        <p:spPr>
          <a:xfrm rot="10800000">
            <a:off x="4817010" y="2167581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0D61339-DB61-4F89-8B5E-FD804149C84D}"/>
              </a:ext>
            </a:extLst>
          </p:cNvPr>
          <p:cNvSpPr/>
          <p:nvPr/>
        </p:nvSpPr>
        <p:spPr>
          <a:xfrm>
            <a:off x="4817011" y="1440000"/>
            <a:ext cx="7374990" cy="727581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4D28F679-ADB2-472D-85A1-8C761F5A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79" y="1447392"/>
            <a:ext cx="7128621" cy="7201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WZMAGAJĄCE </a:t>
            </a:r>
            <a:r>
              <a:rPr lang="pl-PL" sz="1800" b="1" dirty="0">
                <a:solidFill>
                  <a:srgbClr val="F4433E"/>
                </a:solidFill>
              </a:rPr>
              <a:t>NAPIĘCIE</a:t>
            </a:r>
            <a:endParaRPr lang="pl-P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0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143DFEE9-3FF6-45AD-8D15-F835D30A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9335"/>
          <a:stretch/>
        </p:blipFill>
        <p:spPr>
          <a:xfrm>
            <a:off x="0" y="1440000"/>
            <a:ext cx="6187158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34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E009C4F-BAE6-4380-8E7E-FCDBF7F4F20E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452D347E-119A-4874-B25A-7FD98042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POPRAWIAJĄCE </a:t>
            </a:r>
            <a:r>
              <a:rPr lang="pl-PL" sz="1800" b="1" dirty="0">
                <a:solidFill>
                  <a:srgbClr val="F4433E"/>
                </a:solidFill>
              </a:rPr>
              <a:t>WRAŻENIA ESTETYCZNE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35E9A2C-8204-4968-85D7-7DD9AFC6E7B0}"/>
              </a:ext>
            </a:extLst>
          </p:cNvPr>
          <p:cNvSpPr/>
          <p:nvPr/>
        </p:nvSpPr>
        <p:spPr>
          <a:xfrm>
            <a:off x="6187159" y="2580558"/>
            <a:ext cx="6004841" cy="287183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Gra słów </a:t>
            </a:r>
            <a:r>
              <a:rPr lang="pl-PL" dirty="0">
                <a:solidFill>
                  <a:schemeClr val="bg1"/>
                </a:solidFill>
              </a:rPr>
              <a:t>– Nie rzucaj serwety na stół. Połóż ją elegancko.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Aluzja </a:t>
            </a:r>
            <a:r>
              <a:rPr lang="pl-PL" dirty="0">
                <a:solidFill>
                  <a:schemeClr val="bg1"/>
                </a:solidFill>
              </a:rPr>
              <a:t>– Domyślacie się Państwo o jaki zachowanie mi chodziło. 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Hiperbola (zamierzona przesada) </a:t>
            </a:r>
            <a:r>
              <a:rPr lang="pl-PL" dirty="0">
                <a:solidFill>
                  <a:schemeClr val="bg1"/>
                </a:solidFill>
              </a:rPr>
              <a:t>– A gdy podasz brudne sztućce, to wylądują one na twojej głowie.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b="1" dirty="0">
                <a:solidFill>
                  <a:srgbClr val="002060"/>
                </a:solidFill>
              </a:rPr>
              <a:t>Paradoks </a:t>
            </a:r>
            <a:r>
              <a:rPr lang="pl-PL" dirty="0">
                <a:solidFill>
                  <a:schemeClr val="bg1"/>
                </a:solidFill>
              </a:rPr>
              <a:t>– Co jest tanie to jest drogie. Te sztućce do ryb do niczego się nie nadają.</a:t>
            </a:r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C21DCAE2-9490-40FB-9678-8C29516E7A6D}"/>
              </a:ext>
            </a:extLst>
          </p:cNvPr>
          <p:cNvSpPr/>
          <p:nvPr/>
        </p:nvSpPr>
        <p:spPr>
          <a:xfrm rot="10800000">
            <a:off x="5918276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5936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35</a:t>
            </a:fld>
            <a:endParaRPr lang="en-US" altLang="pl-PL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3A91D970-0445-4A8A-9FC3-FCF4EF6CCBE7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485A217-A641-4404-B8FF-B072984E7692}"/>
              </a:ext>
            </a:extLst>
          </p:cNvPr>
          <p:cNvSpPr/>
          <p:nvPr/>
        </p:nvSpPr>
        <p:spPr>
          <a:xfrm>
            <a:off x="5562224" y="2154859"/>
            <a:ext cx="6629776" cy="2736304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C3E09B7D-84AE-4426-A34F-F5F300BD9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442891"/>
            <a:ext cx="5213700" cy="2223690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000" b="1" dirty="0">
                <a:solidFill>
                  <a:schemeClr val="bg1"/>
                </a:solidFill>
              </a:rPr>
              <a:t>KOMUNIKACJA WERBALNA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MÓW WSZYSTKIEGO CO WIESZ,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ALE DOBRZE WIEDZ,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I DLACZEGO MÓWISZ</a:t>
            </a:r>
          </a:p>
          <a:p>
            <a:pPr marL="0" indent="0" algn="r">
              <a:buNone/>
            </a:pPr>
            <a:r>
              <a:rPr lang="pl-PL" sz="1800" i="1" dirty="0" err="1">
                <a:solidFill>
                  <a:schemeClr val="bg1"/>
                </a:solidFill>
              </a:rPr>
              <a:t>H.Hamer</a:t>
            </a:r>
            <a:endParaRPr lang="pl-PL" sz="18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593DEA-DE5A-41A8-9B57-8D4CB47D7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52" y="2708920"/>
            <a:ext cx="2039440" cy="18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83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1385ED5-D89E-4506-A924-D30780F625CC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15B2FA-55B4-4F08-9B42-91CDD4893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1C22DD2-C84C-4827-BF8A-ECF35B03F212}"/>
              </a:ext>
            </a:extLst>
          </p:cNvPr>
          <p:cNvSpPr/>
          <p:nvPr/>
        </p:nvSpPr>
        <p:spPr>
          <a:xfrm>
            <a:off x="1128234" y="6074132"/>
            <a:ext cx="1367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2 i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459AD05F-106D-43A8-A140-1DFD487F491A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1A9F420A-E38A-4C08-B8FF-D00A868B05B6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F5561EA2-1BF6-4954-B409-D9397F737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5A9436C5-CCF5-44FB-9EC7-4AB24437E7C0}"/>
              </a:ext>
            </a:extLst>
          </p:cNvPr>
          <p:cNvSpPr/>
          <p:nvPr/>
        </p:nvSpPr>
        <p:spPr>
          <a:xfrm>
            <a:off x="3431705" y="1173523"/>
            <a:ext cx="8760296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3508B37A-FE08-4920-B4F6-E862B5E5059E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9AF4611-8629-46A4-8B3A-FB9112456751}"/>
              </a:ext>
            </a:extLst>
          </p:cNvPr>
          <p:cNvSpPr/>
          <p:nvPr/>
        </p:nvSpPr>
        <p:spPr>
          <a:xfrm>
            <a:off x="3916372" y="1737804"/>
            <a:ext cx="7666028" cy="3567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INFORMACJA ZWROTNA – SŁUCHANIE KOMUNIKATÓW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aktywnego słuchania, co mają do powiedzenia zarówno goście w lokalu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 i uczestnicy szkolenia, pamiętaj o: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koncentracji uwagi, żeby niczego nie pominąć,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kontakcie wzrokowym, gdy ktoś mówi do Ciebie,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używaniu zachęcających zwrotów np. „tak”, „rozumiem”,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otwartości na punkt widzenia osoby, której słuchasz,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empatii,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zadawaniu pytań (wyjaśniających, uściślających).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B5EA9CF-F1CD-47E7-85C3-050D3620F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39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C13BD348-2346-48A9-862D-AD86CDA8BCDF}"/>
              </a:ext>
            </a:extLst>
          </p:cNvPr>
          <p:cNvSpPr/>
          <p:nvPr/>
        </p:nvSpPr>
        <p:spPr>
          <a:xfrm>
            <a:off x="3431705" y="1173522"/>
            <a:ext cx="8760296" cy="463174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rójkąt prostokątny 14">
            <a:extLst>
              <a:ext uri="{FF2B5EF4-FFF2-40B4-BE49-F238E27FC236}">
                <a16:creationId xmlns:a16="http://schemas.microsoft.com/office/drawing/2014/main" id="{CE807E24-4E47-4BD5-9272-D48706C565AC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BE2275C-16CC-422E-9510-B345C825DBF1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E7C6BB3-247A-4E47-A891-34EDD40D9507}"/>
              </a:ext>
            </a:extLst>
          </p:cNvPr>
          <p:cNvSpPr/>
          <p:nvPr/>
        </p:nvSpPr>
        <p:spPr>
          <a:xfrm>
            <a:off x="3823766" y="1715440"/>
            <a:ext cx="7816850" cy="3139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INFORMACJA ZWROTNA – SŁUCHANIE KOMUNIKATÓW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aktywnego słuchania, co mają do powiedzenia uczestnicy szkolenia, zwróć szczególną uwagę na: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okazywanie szacunku, akceptacji i ciepła (np. gdy ktoś mówi, że w zawodzie kelnera w dużej restauracji zaczyna  dopiero pracować, a wcześniej pracował tylko obsługując imprezy typu wesela czy bankiety i nie potrafi swobodnie prowadzić rozmowę, 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unikanie moralizowania i osądzania, mimo że uczestnik nie słuchał uważne Twojego instruktażu i niewłaściwie ułożył zastawę obiadową.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43FE3EB-D288-40B3-A286-4A8207A97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82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F96406EC-34B8-4DEF-AC4E-8FC9674CCF7A}"/>
              </a:ext>
            </a:extLst>
          </p:cNvPr>
          <p:cNvSpPr/>
          <p:nvPr/>
        </p:nvSpPr>
        <p:spPr>
          <a:xfrm>
            <a:off x="3431704" y="1173522"/>
            <a:ext cx="8760296" cy="4631742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9562E53B-8B61-42C6-94D1-A1C04E67BD82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38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15ED5F9-FFCE-4B0D-846C-EEC90A502555}"/>
              </a:ext>
            </a:extLst>
          </p:cNvPr>
          <p:cNvSpPr/>
          <p:nvPr/>
        </p:nvSpPr>
        <p:spPr>
          <a:xfrm>
            <a:off x="3863752" y="1582114"/>
            <a:ext cx="7217385" cy="3791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bg1"/>
                </a:solidFill>
              </a:rPr>
              <a:t>INFORMACJA ZWROTNA – SŁUCHANIE KOMUNIKATÓW</a:t>
            </a:r>
            <a:endParaRPr lang="pl-PL" sz="24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jesteś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dobrym słuchaczem, gdy: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 bardzo przejęty jesteś tym, co chcesz powiedzieć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nie słuchasz uważnie tego, co mówią inni,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czekasz tylko, by wejść w słowo mówiącemu  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przedstawić własny punkt widzenia,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słyszysz tylko to, co chcesz słyszeć,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przerywasz mówiącemu i kończysz za niego wypowiedź, zniekształcając ją do własnych celów.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59EE546-8079-4846-AA2E-1B8F5A82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7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AEB35E2-E363-4524-8706-FAF18E51DFB4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72358DC-DA92-4357-8AB9-04D56D439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EF74C87-CE59-4C8E-B25C-9BDD24271097}"/>
              </a:ext>
            </a:extLst>
          </p:cNvPr>
          <p:cNvSpPr/>
          <p:nvPr/>
        </p:nvSpPr>
        <p:spPr>
          <a:xfrm>
            <a:off x="1128234" y="6074132"/>
            <a:ext cx="1367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4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DE7CEFE-BEA6-4204-9C5E-40AFEC0CEFEA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B5A9194F-DBC1-4D8B-BF29-7F2AE8BCF57D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A96D9C54-392D-4850-B6F0-5604F3350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3DC4B4A0-FCC6-44FE-BC5E-1A6368509D76}"/>
              </a:ext>
            </a:extLst>
          </p:cNvPr>
          <p:cNvSpPr/>
          <p:nvPr/>
        </p:nvSpPr>
        <p:spPr>
          <a:xfrm>
            <a:off x="2565895" y="2819480"/>
            <a:ext cx="1770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/>
              <a:t> </a:t>
            </a:r>
          </a:p>
        </p:txBody>
      </p:sp>
      <p:sp>
        <p:nvSpPr>
          <p:cNvPr id="15" name="Dymek mowy: prostokąt 14">
            <a:extLst>
              <a:ext uri="{FF2B5EF4-FFF2-40B4-BE49-F238E27FC236}">
                <a16:creationId xmlns:a16="http://schemas.microsoft.com/office/drawing/2014/main" id="{F959E081-902E-4800-9B36-3E2FC2961584}"/>
              </a:ext>
            </a:extLst>
          </p:cNvPr>
          <p:cNvSpPr/>
          <p:nvPr/>
        </p:nvSpPr>
        <p:spPr>
          <a:xfrm>
            <a:off x="5154699" y="1241635"/>
            <a:ext cx="4037528" cy="910712"/>
          </a:xfrm>
          <a:prstGeom prst="wedgeRectCallout">
            <a:avLst>
              <a:gd name="adj1" fmla="val -21140"/>
              <a:gd name="adj2" fmla="val 7173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KOMUNIKACJA NIEWERBALNA </a:t>
            </a:r>
            <a:br>
              <a:rPr lang="pl-PL" sz="2200" b="1"/>
            </a:br>
            <a:r>
              <a:rPr lang="pl-PL" sz="2200" b="1"/>
              <a:t>– MOWA CIAŁA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D20C205-055A-42EC-87A4-5DBA749B28A4}"/>
              </a:ext>
            </a:extLst>
          </p:cNvPr>
          <p:cNvSpPr/>
          <p:nvPr/>
        </p:nvSpPr>
        <p:spPr>
          <a:xfrm>
            <a:off x="2411342" y="2835501"/>
            <a:ext cx="2352745" cy="390107"/>
          </a:xfrm>
          <a:prstGeom prst="rect">
            <a:avLst/>
          </a:prstGeom>
          <a:solidFill>
            <a:srgbClr val="FFCA0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MIMIKA TWARZY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DAAC3E-6C5B-414D-B677-8F1621FB6DCF}"/>
              </a:ext>
            </a:extLst>
          </p:cNvPr>
          <p:cNvSpPr/>
          <p:nvPr/>
        </p:nvSpPr>
        <p:spPr>
          <a:xfrm>
            <a:off x="2027654" y="3225608"/>
            <a:ext cx="3462763" cy="390107"/>
          </a:xfrm>
          <a:prstGeom prst="rect">
            <a:avLst/>
          </a:prstGeom>
          <a:solidFill>
            <a:srgbClr val="FBA1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DOTYK I KONTAKT FIZYCZNY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B49DBC1-69F4-4369-B430-397526F2D45A}"/>
              </a:ext>
            </a:extLst>
          </p:cNvPr>
          <p:cNvSpPr/>
          <p:nvPr/>
        </p:nvSpPr>
        <p:spPr>
          <a:xfrm>
            <a:off x="1565144" y="3615715"/>
            <a:ext cx="3625736" cy="390107"/>
          </a:xfrm>
          <a:prstGeom prst="rect">
            <a:avLst/>
          </a:prstGeom>
          <a:solidFill>
            <a:srgbClr val="FE7E0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DŹWIĘKI PARALINGWISTYCZNE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CB9F1B0-9562-4CAB-9FB8-0E9BBE100E72}"/>
              </a:ext>
            </a:extLst>
          </p:cNvPr>
          <p:cNvSpPr/>
          <p:nvPr/>
        </p:nvSpPr>
        <p:spPr>
          <a:xfrm>
            <a:off x="2041384" y="4002331"/>
            <a:ext cx="2320278" cy="390107"/>
          </a:xfrm>
          <a:prstGeom prst="rect">
            <a:avLst/>
          </a:prstGeom>
          <a:solidFill>
            <a:srgbClr val="FE593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DYSTANS FIZYCZNY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7DA3F646-EF95-434F-BB75-4F220FD37D97}"/>
              </a:ext>
            </a:extLst>
          </p:cNvPr>
          <p:cNvSpPr/>
          <p:nvPr/>
        </p:nvSpPr>
        <p:spPr>
          <a:xfrm>
            <a:off x="2449705" y="4388440"/>
            <a:ext cx="2314382" cy="390107"/>
          </a:xfrm>
          <a:prstGeom prst="rect">
            <a:avLst/>
          </a:prstGeom>
          <a:solidFill>
            <a:srgbClr val="F4433E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KANAŁ WOKALNY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6045F295-B744-496D-9BEB-E2B69C428530}"/>
              </a:ext>
            </a:extLst>
          </p:cNvPr>
          <p:cNvSpPr/>
          <p:nvPr/>
        </p:nvSpPr>
        <p:spPr>
          <a:xfrm>
            <a:off x="7630300" y="3227354"/>
            <a:ext cx="2018764" cy="390107"/>
          </a:xfrm>
          <a:prstGeom prst="rect">
            <a:avLst/>
          </a:prstGeom>
          <a:solidFill>
            <a:srgbClr val="FFCA0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GESTYKULACJA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15320B35-1537-4362-9857-51E439A25B24}"/>
              </a:ext>
            </a:extLst>
          </p:cNvPr>
          <p:cNvSpPr/>
          <p:nvPr/>
        </p:nvSpPr>
        <p:spPr>
          <a:xfrm>
            <a:off x="8050711" y="3615715"/>
            <a:ext cx="1794728" cy="390107"/>
          </a:xfrm>
          <a:prstGeom prst="rect">
            <a:avLst/>
          </a:prstGeom>
          <a:solidFill>
            <a:srgbClr val="FBA1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SKOJARZENIA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8C2FD260-CB36-4726-AD59-EFF61EF38ADC}"/>
              </a:ext>
            </a:extLst>
          </p:cNvPr>
          <p:cNvSpPr/>
          <p:nvPr/>
        </p:nvSpPr>
        <p:spPr>
          <a:xfrm>
            <a:off x="7630300" y="4002330"/>
            <a:ext cx="2754455" cy="390107"/>
          </a:xfrm>
          <a:prstGeom prst="rect">
            <a:avLst/>
          </a:prstGeom>
          <a:solidFill>
            <a:srgbClr val="FE7E0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 WYGLĄD ZEWNĘTRZNY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BC68F81-A28A-4E71-873F-62C4D13D511A}"/>
              </a:ext>
            </a:extLst>
          </p:cNvPr>
          <p:cNvSpPr/>
          <p:nvPr/>
        </p:nvSpPr>
        <p:spPr>
          <a:xfrm>
            <a:off x="7105057" y="4387455"/>
            <a:ext cx="4037528" cy="390107"/>
          </a:xfrm>
          <a:prstGeom prst="rect">
            <a:avLst/>
          </a:prstGeom>
          <a:solidFill>
            <a:srgbClr val="FE593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POZYCJA CIAŁA PODCZAS ROZMOWY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2500E08-92EB-4BDA-8940-F0FE8889B335}"/>
              </a:ext>
            </a:extLst>
          </p:cNvPr>
          <p:cNvSpPr/>
          <p:nvPr/>
        </p:nvSpPr>
        <p:spPr>
          <a:xfrm>
            <a:off x="4554648" y="5207564"/>
            <a:ext cx="4011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b="1">
                <a:solidFill>
                  <a:srgbClr val="FE7E01"/>
                </a:solidFill>
              </a:rPr>
              <a:t>SYGNAŁY KOMUNIKACJI NIEWERBALNEJ</a:t>
            </a:r>
            <a:endParaRPr lang="pl-PL" b="1" dirty="0">
              <a:solidFill>
                <a:srgbClr val="FE7E0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32363C-1606-4745-A8EA-477991A13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6" y="2928806"/>
            <a:ext cx="1388538" cy="138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2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4E45FE47-DC04-4AF6-971C-48BED9B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2" r="5077"/>
          <a:stretch/>
        </p:blipFill>
        <p:spPr>
          <a:xfrm>
            <a:off x="0" y="1773871"/>
            <a:ext cx="4871864" cy="395938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7574CF0-42D4-40AD-B6F7-8A776181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8453" y="1773871"/>
            <a:ext cx="234498" cy="3959385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E6D4E952-7182-4D02-9B03-995D72F7BC9A}"/>
              </a:ext>
            </a:extLst>
          </p:cNvPr>
          <p:cNvSpPr txBox="1">
            <a:spLocks/>
          </p:cNvSpPr>
          <p:nvPr/>
        </p:nvSpPr>
        <p:spPr bwMode="auto">
          <a:xfrm>
            <a:off x="5303912" y="3205775"/>
            <a:ext cx="6048672" cy="181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Dorosły sam decyduje o swojej karierze zawodowej,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która może obejmować kolejno: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dostosowanie kwalifikacji do rzeczywistych wymagań związanych ze stanowiskiem pracy, 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rozszerzanie kwalifikacji.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0778B5A-D100-463E-964D-190467033691}"/>
              </a:ext>
            </a:extLst>
          </p:cNvPr>
          <p:cNvSpPr/>
          <p:nvPr/>
        </p:nvSpPr>
        <p:spPr>
          <a:xfrm>
            <a:off x="5303912" y="2636912"/>
            <a:ext cx="5616625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8803"/>
                </a:solidFill>
              </a:rPr>
              <a:t>ŚCIEŻKA EDUKACYJNA KELNERA: DOROSŁY</a:t>
            </a:r>
          </a:p>
        </p:txBody>
      </p:sp>
    </p:spTree>
    <p:extLst>
      <p:ext uri="{BB962C8B-B14F-4D97-AF65-F5344CB8AC3E}">
        <p14:creationId xmlns:p14="http://schemas.microsoft.com/office/powerpoint/2010/main" val="3658697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40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0CD8AB-504F-42B6-95FC-450AE59D3A5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4" y="2420888"/>
            <a:ext cx="144015" cy="273630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B3FE175-34BF-45C9-A32A-A334B89916CB}"/>
              </a:ext>
            </a:extLst>
          </p:cNvPr>
          <p:cNvSpPr/>
          <p:nvPr/>
        </p:nvSpPr>
        <p:spPr>
          <a:xfrm>
            <a:off x="4669877" y="2574060"/>
            <a:ext cx="646668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AC06"/>
                </a:solidFill>
              </a:rPr>
              <a:t>KOMUNIKACJA NIEWERBALNA – MOWA CIAŁA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Sygnały komunikacji niewerbalnej w pracy zawodowej są szczególnie widoczne  u osób pracujących z innymi ludźmi, nawiązujących kontakty, słuchających i przekazujących informacje.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Wykonywanie zawodu kelnera a także trenera prowadzącego szkolenia wymaga pełnej świadomości własnej mowy ciała, jej odbioru ze strony innych osób oraz umiejętności panowania nad nią.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2C330EC-1E21-44C3-B200-6DCBDFF9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823261"/>
            <a:ext cx="2054797" cy="20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98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208AB60-1F1A-4867-878E-B268D87B9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5284"/>
          <a:stretch/>
        </p:blipFill>
        <p:spPr>
          <a:xfrm>
            <a:off x="-9932" y="1438892"/>
            <a:ext cx="5505360" cy="5419107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41</a:t>
            </a:fld>
            <a:endParaRPr lang="en-US" altLang="pl-PL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1E0F2298-F041-4B57-82F9-2742040A1B7C}"/>
              </a:ext>
            </a:extLst>
          </p:cNvPr>
          <p:cNvSpPr txBox="1">
            <a:spLocks/>
          </p:cNvSpPr>
          <p:nvPr/>
        </p:nvSpPr>
        <p:spPr bwMode="auto">
          <a:xfrm>
            <a:off x="5663952" y="2021992"/>
            <a:ext cx="6336704" cy="462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podtrzymywanie komunikacji werbalnej (doradzając wybór wina do posiłku, wskaż, gdzie  się ono znajduje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karcie, by klient mógł się zorientować w cenie, podkreśl mimiką i gestem jego zalety),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komunikowanie postaw i emocji (jeśli uczestnicy szkolenia przestają Cię słuchać i zajmują się czymś innym, wówczas należy na chwilę zmienić temat, powiedzieć żart, anegdotę albo zrobić przerwę),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autoprezentacja, (jeśli pokazując </a:t>
            </a:r>
            <a:r>
              <a:rPr lang="pl-PL" alt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flambirowanie</a:t>
            </a: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owoców, stoisz prosto, czynności wykonujesz sprawnie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jednocześnie objaśniasz, co robisz, to podkreśli Twoją fachowość jako trenera),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rytuał (np. religijny czy podawania nakrywania do stołu).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BE1A8D2-596A-40C0-9213-0C88F5B5D132}"/>
              </a:ext>
            </a:extLst>
          </p:cNvPr>
          <p:cNvSpPr/>
          <p:nvPr/>
        </p:nvSpPr>
        <p:spPr>
          <a:xfrm>
            <a:off x="5231904" y="1440000"/>
            <a:ext cx="6973205" cy="566737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0277C24E-E3C9-42ED-8B67-D21CD16DABEE}"/>
              </a:ext>
            </a:extLst>
          </p:cNvPr>
          <p:cNvSpPr/>
          <p:nvPr/>
        </p:nvSpPr>
        <p:spPr>
          <a:xfrm rot="10800000">
            <a:off x="5231904" y="1995376"/>
            <a:ext cx="265074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1" name="Tytuł 4">
            <a:extLst>
              <a:ext uri="{FF2B5EF4-FFF2-40B4-BE49-F238E27FC236}">
                <a16:creationId xmlns:a16="http://schemas.microsoft.com/office/drawing/2014/main" id="{FCEEB960-C68D-4D95-9C73-CBA42708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936" y="1438893"/>
            <a:ext cx="6660664" cy="54994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ZNACZENIE KOMUNIKACJI NIEWERBALNEJ</a:t>
            </a:r>
          </a:p>
        </p:txBody>
      </p:sp>
    </p:spTree>
    <p:extLst>
      <p:ext uri="{BB962C8B-B14F-4D97-AF65-F5344CB8AC3E}">
        <p14:creationId xmlns:p14="http://schemas.microsoft.com/office/powerpoint/2010/main" val="3675551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42</a:t>
            </a:fld>
            <a:endParaRPr lang="en-US" alt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122F694-97D9-441D-BBB5-49E79D7C86C1}"/>
              </a:ext>
            </a:extLst>
          </p:cNvPr>
          <p:cNvSpPr txBox="1">
            <a:spLocks/>
          </p:cNvSpPr>
          <p:nvPr/>
        </p:nvSpPr>
        <p:spPr>
          <a:xfrm>
            <a:off x="2212871" y="1196752"/>
            <a:ext cx="682475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pl-PL" sz="2000" dirty="0">
              <a:solidFill>
                <a:prstClr val="black"/>
              </a:solidFill>
            </a:endParaRPr>
          </a:p>
          <a:p>
            <a:pPr marL="400050" lvl="1" indent="0">
              <a:buFont typeface="Arial" panose="020B0604020202020204" pitchFamily="34" charset="0"/>
              <a:buNone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0" name="Prostokąt: jeden ścięty róg 19">
            <a:extLst>
              <a:ext uri="{FF2B5EF4-FFF2-40B4-BE49-F238E27FC236}">
                <a16:creationId xmlns:a16="http://schemas.microsoft.com/office/drawing/2014/main" id="{437CF451-428E-43F7-9625-8A4104B15C60}"/>
              </a:ext>
            </a:extLst>
          </p:cNvPr>
          <p:cNvSpPr/>
          <p:nvPr/>
        </p:nvSpPr>
        <p:spPr>
          <a:xfrm>
            <a:off x="5918856" y="1628800"/>
            <a:ext cx="2854197" cy="4235064"/>
          </a:xfrm>
          <a:prstGeom prst="snip1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1" name="Prostokąt: jeden ścięty róg 20">
            <a:extLst>
              <a:ext uri="{FF2B5EF4-FFF2-40B4-BE49-F238E27FC236}">
                <a16:creationId xmlns:a16="http://schemas.microsoft.com/office/drawing/2014/main" id="{773009E4-5694-4192-8B15-D0A337AFD286}"/>
              </a:ext>
            </a:extLst>
          </p:cNvPr>
          <p:cNvSpPr/>
          <p:nvPr/>
        </p:nvSpPr>
        <p:spPr>
          <a:xfrm>
            <a:off x="8832304" y="1642208"/>
            <a:ext cx="2844800" cy="4235064"/>
          </a:xfrm>
          <a:prstGeom prst="snip1Rect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jeden ścięty róg 21">
            <a:extLst>
              <a:ext uri="{FF2B5EF4-FFF2-40B4-BE49-F238E27FC236}">
                <a16:creationId xmlns:a16="http://schemas.microsoft.com/office/drawing/2014/main" id="{97784814-0B2C-4A4D-A412-B2A6140FE937}"/>
              </a:ext>
            </a:extLst>
          </p:cNvPr>
          <p:cNvSpPr/>
          <p:nvPr/>
        </p:nvSpPr>
        <p:spPr>
          <a:xfrm>
            <a:off x="2999656" y="1628800"/>
            <a:ext cx="2849116" cy="42350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dtytuł 2">
            <a:extLst>
              <a:ext uri="{FF2B5EF4-FFF2-40B4-BE49-F238E27FC236}">
                <a16:creationId xmlns:a16="http://schemas.microsoft.com/office/drawing/2014/main" id="{9260E1FC-7A61-4583-9661-FAA68626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2" y="3058325"/>
            <a:ext cx="2555745" cy="2016224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Znaczenia takich samych gestów mogą się różnić w różnych kręgach kulturowych. Jeśli więc obsługujesz na przykład zagranicznego gościa rozważnie ich używaj.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2D5A8D8-991B-4741-BAB7-5CEB8DAA3EC9}"/>
              </a:ext>
            </a:extLst>
          </p:cNvPr>
          <p:cNvSpPr/>
          <p:nvPr/>
        </p:nvSpPr>
        <p:spPr>
          <a:xfrm>
            <a:off x="444491" y="4335848"/>
            <a:ext cx="2365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KONTEKSTOWE ODCZYTYWANIE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SYGNAŁÓW NIEWERBALNYCH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B10C783F-5D8D-4729-BE56-850ACFAF8379}"/>
              </a:ext>
            </a:extLst>
          </p:cNvPr>
          <p:cNvSpPr/>
          <p:nvPr/>
        </p:nvSpPr>
        <p:spPr>
          <a:xfrm>
            <a:off x="2999657" y="2151671"/>
            <a:ext cx="2851660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KONTEKST KULTUROWY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716460A3-6718-48A0-8D58-4C6F1AF80181}"/>
              </a:ext>
            </a:extLst>
          </p:cNvPr>
          <p:cNvSpPr/>
          <p:nvPr/>
        </p:nvSpPr>
        <p:spPr>
          <a:xfrm>
            <a:off x="5918856" y="2151671"/>
            <a:ext cx="2854197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b="1" dirty="0"/>
              <a:t>KONTEKST  SYTUACYJNY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B9E088D-D1A3-46DF-8892-DC8CF141FAEE}"/>
              </a:ext>
            </a:extLst>
          </p:cNvPr>
          <p:cNvSpPr/>
          <p:nvPr/>
        </p:nvSpPr>
        <p:spPr>
          <a:xfrm>
            <a:off x="8832304" y="2151671"/>
            <a:ext cx="2842255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KONTEKST WZAJEMNYCH ZWIĄZKÓW</a:t>
            </a:r>
          </a:p>
        </p:txBody>
      </p:sp>
      <p:sp>
        <p:nvSpPr>
          <p:cNvPr id="28" name="Podtytuł 2">
            <a:extLst>
              <a:ext uri="{FF2B5EF4-FFF2-40B4-BE49-F238E27FC236}">
                <a16:creationId xmlns:a16="http://schemas.microsoft.com/office/drawing/2014/main" id="{472A2360-5903-4BE1-8862-D14574CF2A97}"/>
              </a:ext>
            </a:extLst>
          </p:cNvPr>
          <p:cNvSpPr txBox="1">
            <a:spLocks/>
          </p:cNvSpPr>
          <p:nvPr/>
        </p:nvSpPr>
        <p:spPr bwMode="auto">
          <a:xfrm>
            <a:off x="6109627" y="3058325"/>
            <a:ext cx="2473525" cy="25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Wiele sygnałów niewerbalnych zmienia swoje znaczenie zależnie od sytuacji, w jakiej znajduje się nadawca np. zaciśnięte dłonie mogą być sygnałem agresji, oznaką dodawania komuś otuchy lub żartobliwym gestem.</a:t>
            </a:r>
          </a:p>
        </p:txBody>
      </p:sp>
      <p:sp>
        <p:nvSpPr>
          <p:cNvPr id="29" name="Podtytuł 2">
            <a:extLst>
              <a:ext uri="{FF2B5EF4-FFF2-40B4-BE49-F238E27FC236}">
                <a16:creationId xmlns:a16="http://schemas.microsoft.com/office/drawing/2014/main" id="{1F1D686D-B683-4AF2-86B3-50EA2EB074CC}"/>
              </a:ext>
            </a:extLst>
          </p:cNvPr>
          <p:cNvSpPr txBox="1">
            <a:spLocks/>
          </p:cNvSpPr>
          <p:nvPr/>
        </p:nvSpPr>
        <p:spPr bwMode="auto">
          <a:xfrm>
            <a:off x="8917464" y="3058325"/>
            <a:ext cx="2579136" cy="247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Jeżeli interpretację słów potwierdza kilka sygnałów niewerbalnych, tym stają się bardziej jednoznaczne 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b="1" dirty="0">
                <a:solidFill>
                  <a:schemeClr val="bg1"/>
                </a:solidFill>
              </a:rPr>
              <a:t>i wiarygodne. Jeśli czegoś gościom nie polecasz, podkreśl to mimiką twarzy 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b="1" dirty="0">
                <a:solidFill>
                  <a:schemeClr val="bg1"/>
                </a:solidFill>
              </a:rPr>
              <a:t>i wyważonym gestem.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D1328AE0-E1AB-4559-87E0-370DD833AE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0" y="2564904"/>
            <a:ext cx="1581469" cy="15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41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43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C5FCE358-CEE4-4D2D-A6B8-727A0BB40A27}"/>
              </a:ext>
            </a:extLst>
          </p:cNvPr>
          <p:cNvGrpSpPr/>
          <p:nvPr/>
        </p:nvGrpSpPr>
        <p:grpSpPr>
          <a:xfrm>
            <a:off x="1559496" y="1318218"/>
            <a:ext cx="8856984" cy="5377991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FC88AB55-08AF-473E-B689-E4236AC4B9BA}"/>
                </a:ext>
              </a:extLst>
            </p:cNvPr>
            <p:cNvSpPr/>
            <p:nvPr/>
          </p:nvSpPr>
          <p:spPr>
            <a:xfrm>
              <a:off x="4224487" y="1842510"/>
              <a:ext cx="6000614" cy="3955733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220D6B7C-9558-4DC0-91D6-605CC06BBEC4}"/>
                </a:ext>
              </a:extLst>
            </p:cNvPr>
            <p:cNvSpPr/>
            <p:nvPr/>
          </p:nvSpPr>
          <p:spPr>
            <a:xfrm>
              <a:off x="4224487" y="1318219"/>
              <a:ext cx="6000614" cy="524291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4A68BA3C-BC30-48AB-916B-DD0BB1208DDF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93756FBA-F999-463F-9952-7A07FDE2DD21}"/>
              </a:ext>
            </a:extLst>
          </p:cNvPr>
          <p:cNvSpPr/>
          <p:nvPr/>
        </p:nvSpPr>
        <p:spPr>
          <a:xfrm>
            <a:off x="1728074" y="137270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ODCZYTYWANIE MOWY CIAŁA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B9F94AC-9750-44C4-8A55-18B4F8BD1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490953"/>
              </p:ext>
            </p:extLst>
          </p:nvPr>
        </p:nvGraphicFramePr>
        <p:xfrm>
          <a:off x="1686475" y="1950479"/>
          <a:ext cx="8585990" cy="3854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1006">
                  <a:extLst>
                    <a:ext uri="{9D8B030D-6E8A-4147-A177-3AD203B41FA5}">
                      <a16:colId xmlns:a16="http://schemas.microsoft.com/office/drawing/2014/main" val="4282429070"/>
                    </a:ext>
                  </a:extLst>
                </a:gridCol>
              </a:tblGrid>
              <a:tr h="520379">
                <a:tc>
                  <a:txBody>
                    <a:bodyPr/>
                    <a:lstStyle/>
                    <a:p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92D050"/>
                          </a:solidFill>
                        </a:rPr>
                        <a:t>Sygnały pozytywne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4433E"/>
                          </a:solidFill>
                        </a:rPr>
                        <a:t>Sygnały negatywne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259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pozycja i ruchy ciała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(kelner,</a:t>
                      </a:r>
                      <a:r>
                        <a:rPr lang="pl-PL" sz="1400" b="0" i="1" baseline="0" dirty="0">
                          <a:solidFill>
                            <a:schemeClr val="bg1"/>
                          </a:solidFill>
                        </a:rPr>
                        <a:t> trener)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sylwetka swobodna, naturalnie wyprostowana, siedzenie i chodzenie spokojne, szanowanie strefy intymnej drugiej osoby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kulenie się, stanie nad kimś, sztywność, szuranie nogami, człapanie, przysuwanie się zbyt blisko, kręcenie się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379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twarz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(kelner,</a:t>
                      </a:r>
                      <a:r>
                        <a:rPr lang="pl-PL" sz="1400" b="0" i="1" baseline="0" dirty="0">
                          <a:solidFill>
                            <a:schemeClr val="bg1"/>
                          </a:solidFill>
                        </a:rPr>
                        <a:t> trener)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odprężona i pogodna, lekki uśmiech także w oczach, swobodny kontakt wzrokowy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martwe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spojrzenie, opuszczanie dolnej wargi, natrętne wpatrywanie się w rozmówcę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593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ramiona i ręce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(kelner,</a:t>
                      </a:r>
                      <a:r>
                        <a:rPr lang="pl-PL" sz="1400" b="0" i="1" baseline="0" dirty="0">
                          <a:solidFill>
                            <a:schemeClr val="bg1"/>
                          </a:solidFill>
                        </a:rPr>
                        <a:t> trener)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umiarkowana gestykulacja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wymachiwanie rękami, trzymanie rąk martwo, stałe dotykanie twarzy, krzyżowanie rąk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3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dłonie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(kelner,</a:t>
                      </a:r>
                      <a:r>
                        <a:rPr lang="pl-PL" sz="1400" b="0" i="1" baseline="0" dirty="0">
                          <a:solidFill>
                            <a:schemeClr val="bg1"/>
                          </a:solidFill>
                        </a:rPr>
                        <a:t> trener)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otwarte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zaciśnięte pięści, wykręcanie i ściskanie palców, bawienie się przedmiotami lub włosami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nogi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l-PL" sz="1400" b="0" i="1" baseline="0" dirty="0">
                          <a:solidFill>
                            <a:schemeClr val="bg1"/>
                          </a:solidFill>
                        </a:rPr>
                        <a:t>trener)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w pozycji siedzącej spoczywające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swobodnie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skrzyżowane i cofnięte, kołysanie nogami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41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44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5EA797E2-389E-4CF4-97FB-A30884B55712}"/>
              </a:ext>
            </a:extLst>
          </p:cNvPr>
          <p:cNvGrpSpPr/>
          <p:nvPr/>
        </p:nvGrpSpPr>
        <p:grpSpPr>
          <a:xfrm>
            <a:off x="1890496" y="1556792"/>
            <a:ext cx="7013816" cy="4104456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6411D66B-18CB-44EE-83D1-DD243F166B47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2E29613-163F-4C2A-BA62-A0777E814D2C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AB0AEC62-F18D-42E4-9252-925A3C1454FF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10224808-0013-43EC-B99A-1B84BB80B452}"/>
              </a:ext>
            </a:extLst>
          </p:cNvPr>
          <p:cNvSpPr/>
          <p:nvPr/>
        </p:nvSpPr>
        <p:spPr>
          <a:xfrm>
            <a:off x="2351584" y="234888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Przeszkodami w komunikacji są wszystkie czynniki utrudniające wymianę informacji. Mogą to być: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różnice poglądów, uznawanych wartości, 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nieznajomość zagadnienia,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brak należytej uwagi,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poziom nieufności,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negatywne skutki emocji np. zdenerwowanie, zazdrość,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niezgodność między komunikatami werbalnymi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niewerbalnymi (fałszywe komunikaty).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C50D9F5-F630-4B21-9D08-6DE9F1F6A5E3}"/>
              </a:ext>
            </a:extLst>
          </p:cNvPr>
          <p:cNvSpPr/>
          <p:nvPr/>
        </p:nvSpPr>
        <p:spPr>
          <a:xfrm>
            <a:off x="1890496" y="1670598"/>
            <a:ext cx="7013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PRZYCZYNY POWSTAWANIA BARIER W KOMUNIKOWANIU SIĘ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40BEDEB-C842-4A79-BCB0-C201C16A2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04" y="2552904"/>
            <a:ext cx="2006191" cy="20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6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45</a:t>
            </a:fld>
            <a:endParaRPr lang="en-US" alt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9F46A188-85D9-42FE-95AB-B847E22AB3F4}"/>
              </a:ext>
            </a:extLst>
          </p:cNvPr>
          <p:cNvGrpSpPr/>
          <p:nvPr/>
        </p:nvGrpSpPr>
        <p:grpSpPr>
          <a:xfrm>
            <a:off x="1559496" y="1102468"/>
            <a:ext cx="9217024" cy="5494884"/>
            <a:chOff x="4224487" y="1318219"/>
            <a:chExt cx="6000614" cy="5138926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7F8F6A53-4529-43F9-8320-D81D256B8AA3}"/>
                </a:ext>
              </a:extLst>
            </p:cNvPr>
            <p:cNvSpPr/>
            <p:nvPr/>
          </p:nvSpPr>
          <p:spPr>
            <a:xfrm>
              <a:off x="4224487" y="1822785"/>
              <a:ext cx="6000614" cy="3975458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1377E95-4591-4456-ACE4-2AACFB009346}"/>
                </a:ext>
              </a:extLst>
            </p:cNvPr>
            <p:cNvSpPr/>
            <p:nvPr/>
          </p:nvSpPr>
          <p:spPr>
            <a:xfrm>
              <a:off x="4224487" y="1318219"/>
              <a:ext cx="6000614" cy="619409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Trójkąt prostokątny 11">
              <a:extLst>
                <a:ext uri="{FF2B5EF4-FFF2-40B4-BE49-F238E27FC236}">
                  <a16:creationId xmlns:a16="http://schemas.microsoft.com/office/drawing/2014/main" id="{DFAC85C4-3DD8-437C-B755-0C803B96E8AF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75005AC3-218E-4FF9-8D01-2CEBDF334C83}"/>
              </a:ext>
            </a:extLst>
          </p:cNvPr>
          <p:cNvSpPr/>
          <p:nvPr/>
        </p:nvSpPr>
        <p:spPr>
          <a:xfrm>
            <a:off x="1889128" y="1237703"/>
            <a:ext cx="868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BARIERY W KOMUNIKOWANIU SIĘ I SPOSOBY ZAPOBIEGANIA IM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85D69495-F16F-429A-AB49-B06F7BFD2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27828"/>
              </p:ext>
            </p:extLst>
          </p:nvPr>
        </p:nvGraphicFramePr>
        <p:xfrm>
          <a:off x="1775520" y="1918812"/>
          <a:ext cx="8784976" cy="3814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2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724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RODZAJE BARIER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ZAPOBIEGANIE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Ocena/osądzanie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– </a:t>
                      </a:r>
                      <a:br>
                        <a:rPr lang="pl-P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wywołuje postawy obronne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Stosowanie komunikatów będących </a:t>
                      </a:r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opisami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235529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Orientacja</a:t>
                      </a:r>
                      <a:r>
                        <a:rPr lang="pl-PL" sz="1600" b="1" i="1" baseline="0" dirty="0">
                          <a:solidFill>
                            <a:schemeClr val="bg1"/>
                          </a:solidFill>
                        </a:rPr>
                        <a:t> na ludzi i siebie 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– sugeruje chęć kontroli innych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Orientacja na problem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chęć wspólnego rozwiazywania problemu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196546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Manipulacja, wymuszanie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– wywołuje reakcję oporu i niechęci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Spontaniczność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w nadawaniu  uczciwych komunikatów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46167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Obojętność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- prowadzi do sztywnej wymiany informacji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Empatia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wczuwanie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 się w rolę słuchacza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807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Okazywanie wyższości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–</a:t>
                      </a:r>
                      <a:br>
                        <a:rPr lang="pl-P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wyzwala postawy nieprzyjazne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Równość (partnerstwo)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wskazują na wzajemne zaufanie </a:t>
                      </a:r>
                      <a:br>
                        <a:rPr lang="pl-P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i szacunek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Zbytnia pewność siebie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blokuje słuchanie cudzych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 argumentów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Otwartość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pozwala rozważać nowe informacje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932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64984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46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C8EED05-5558-4770-8947-A648D33E6711}"/>
              </a:ext>
            </a:extLst>
          </p:cNvPr>
          <p:cNvSpPr/>
          <p:nvPr/>
        </p:nvSpPr>
        <p:spPr>
          <a:xfrm>
            <a:off x="1128234" y="6074132"/>
            <a:ext cx="1511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2 i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D24F981-B2B7-4711-8DC7-EBBDF592B7A4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666FA2BA-118F-4F0D-86ED-0B4873D034B5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DD6906DA-629F-481F-9A7D-96DEF2FA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EE5FA4E-78FB-42EA-B33D-0C2C2B3811ED}"/>
              </a:ext>
            </a:extLst>
          </p:cNvPr>
          <p:cNvSpPr/>
          <p:nvPr/>
        </p:nvSpPr>
        <p:spPr>
          <a:xfrm>
            <a:off x="1717074" y="1628801"/>
            <a:ext cx="8830611" cy="397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C42C7247-34C1-44B0-8137-82A5A08B75CB}"/>
              </a:ext>
            </a:extLst>
          </p:cNvPr>
          <p:cNvGrpSpPr/>
          <p:nvPr/>
        </p:nvGrpSpPr>
        <p:grpSpPr>
          <a:xfrm>
            <a:off x="6139523" y="1628800"/>
            <a:ext cx="4408162" cy="2300042"/>
            <a:chOff x="4224487" y="1318219"/>
            <a:chExt cx="6000614" cy="5138926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2F8616CC-5DCE-4541-9EFF-00C8AC2FD1B9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D55D8F13-2743-4107-B033-32EE8C522025}"/>
                </a:ext>
              </a:extLst>
            </p:cNvPr>
            <p:cNvSpPr/>
            <p:nvPr/>
          </p:nvSpPr>
          <p:spPr>
            <a:xfrm>
              <a:off x="4224487" y="1318219"/>
              <a:ext cx="6000614" cy="1112767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Trójkąt prostokątny 14">
              <a:extLst>
                <a:ext uri="{FF2B5EF4-FFF2-40B4-BE49-F238E27FC236}">
                  <a16:creationId xmlns:a16="http://schemas.microsoft.com/office/drawing/2014/main" id="{24B9EC92-9522-4546-8C59-B3AB4925AAA5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6" name="Prostokąt 15">
            <a:extLst>
              <a:ext uri="{FF2B5EF4-FFF2-40B4-BE49-F238E27FC236}">
                <a16:creationId xmlns:a16="http://schemas.microsoft.com/office/drawing/2014/main" id="{C0BD7633-1DD3-4B81-9207-E032CE2F1409}"/>
              </a:ext>
            </a:extLst>
          </p:cNvPr>
          <p:cNvSpPr/>
          <p:nvPr/>
        </p:nvSpPr>
        <p:spPr>
          <a:xfrm>
            <a:off x="6482168" y="2213430"/>
            <a:ext cx="403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nie przeszkadzaj,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poświęć swój czas i uwagę,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sprawdzaj, czy dobrze rozumiesz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przekazuj informacje zwrotne.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E95EE9F-E921-4CAA-87D4-D53B249C0668}"/>
              </a:ext>
            </a:extLst>
          </p:cNvPr>
          <p:cNvSpPr/>
          <p:nvPr/>
        </p:nvSpPr>
        <p:spPr>
          <a:xfrm>
            <a:off x="6482168" y="1750999"/>
            <a:ext cx="367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ODBIORCO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A21E8CE-4108-43C7-94D8-86F803A56258}"/>
              </a:ext>
            </a:extLst>
          </p:cNvPr>
          <p:cNvGrpSpPr/>
          <p:nvPr/>
        </p:nvGrpSpPr>
        <p:grpSpPr>
          <a:xfrm>
            <a:off x="1717075" y="1628800"/>
            <a:ext cx="4335403" cy="2304823"/>
            <a:chOff x="4224486" y="1318219"/>
            <a:chExt cx="6000615" cy="5149607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3D2A0937-9C53-4F87-A2DD-D12C30136C80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DC172B8E-E2DB-42C3-A224-15FB577F4768}"/>
                </a:ext>
              </a:extLst>
            </p:cNvPr>
            <p:cNvSpPr/>
            <p:nvPr/>
          </p:nvSpPr>
          <p:spPr>
            <a:xfrm>
              <a:off x="4224487" y="1318219"/>
              <a:ext cx="6000614" cy="1112767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1" name="Trójkąt prostokątny 20">
              <a:extLst>
                <a:ext uri="{FF2B5EF4-FFF2-40B4-BE49-F238E27FC236}">
                  <a16:creationId xmlns:a16="http://schemas.microsoft.com/office/drawing/2014/main" id="{B37EDF87-F343-4506-8995-B6628CCCCD85}"/>
                </a:ext>
              </a:extLst>
            </p:cNvPr>
            <p:cNvSpPr/>
            <p:nvPr/>
          </p:nvSpPr>
          <p:spPr>
            <a:xfrm rot="5400000">
              <a:off x="4103818" y="5908229"/>
              <a:ext cx="680265" cy="438930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22" name="Prostokąt 21">
            <a:extLst>
              <a:ext uri="{FF2B5EF4-FFF2-40B4-BE49-F238E27FC236}">
                <a16:creationId xmlns:a16="http://schemas.microsoft.com/office/drawing/2014/main" id="{8D0F5EE2-C3CD-4EF9-9659-535DEACF84CB}"/>
              </a:ext>
            </a:extLst>
          </p:cNvPr>
          <p:cNvSpPr/>
          <p:nvPr/>
        </p:nvSpPr>
        <p:spPr>
          <a:xfrm>
            <a:off x="2251090" y="2205037"/>
            <a:ext cx="403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oddzielaj sprawy ważne od mniej istotnych,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mów do partnera a nie o nim,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wyrażaj potrzeby, obawy, uczucia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226AA3D-4691-4EDB-AC46-7087C4F2E7E7}"/>
              </a:ext>
            </a:extLst>
          </p:cNvPr>
          <p:cNvSpPr/>
          <p:nvPr/>
        </p:nvSpPr>
        <p:spPr>
          <a:xfrm>
            <a:off x="2251090" y="1742606"/>
            <a:ext cx="367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NADAWCO!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A686334-2F18-4B19-B73E-A420B927C0AD}"/>
              </a:ext>
            </a:extLst>
          </p:cNvPr>
          <p:cNvSpPr/>
          <p:nvPr/>
        </p:nvSpPr>
        <p:spPr>
          <a:xfrm>
            <a:off x="1934665" y="3928392"/>
            <a:ext cx="8944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powstrzymaj się od oceniania, nie wzbudzaj w rozmówcy poczucia wstydu lub winy, 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nie uogólniaj zbyt często,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nie interpretuj, jeśli ktoś sobie tego nie życzy,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nie dawaj „dobrych rad” – są dobre dla Ciebie, 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poznawaj rozmówcę ostrożnie i delikatnie, sam daj się poznać.</a:t>
            </a:r>
          </a:p>
        </p:txBody>
      </p:sp>
    </p:spTree>
    <p:extLst>
      <p:ext uri="{BB962C8B-B14F-4D97-AF65-F5344CB8AC3E}">
        <p14:creationId xmlns:p14="http://schemas.microsoft.com/office/powerpoint/2010/main" val="854966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47728" y="4226064"/>
            <a:ext cx="6912768" cy="1225550"/>
          </a:xfrm>
        </p:spPr>
        <p:txBody>
          <a:bodyPr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PRZEJDŹ DO KOLEJNYCH </a:t>
            </a:r>
          </a:p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MATERIAŁÓW MODUŁU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BBB63D-5954-4C47-98B3-E79A1EE30109}"/>
              </a:ext>
            </a:extLst>
          </p:cNvPr>
          <p:cNvSpPr txBox="1"/>
          <p:nvPr/>
        </p:nvSpPr>
        <p:spPr>
          <a:xfrm>
            <a:off x="10920536" y="4005064"/>
            <a:ext cx="1109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8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914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2B5488B-2005-46C9-9BD5-0AA3ED06BA48}"/>
              </a:ext>
            </a:extLst>
          </p:cNvPr>
          <p:cNvSpPr/>
          <p:nvPr/>
        </p:nvSpPr>
        <p:spPr>
          <a:xfrm>
            <a:off x="1127448" y="1340769"/>
            <a:ext cx="7704856" cy="493242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17DADE2-8573-41A9-B6AF-642EBB688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6" r="-27"/>
          <a:stretch/>
        </p:blipFill>
        <p:spPr bwMode="auto">
          <a:xfrm>
            <a:off x="8746925" y="1340768"/>
            <a:ext cx="3445075" cy="49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22A406B-6074-4437-A27C-26F1073AF33D}"/>
              </a:ext>
            </a:extLst>
          </p:cNvPr>
          <p:cNvSpPr/>
          <p:nvPr/>
        </p:nvSpPr>
        <p:spPr>
          <a:xfrm>
            <a:off x="1133625" y="1340768"/>
            <a:ext cx="4242295" cy="79757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C187A4A4-B878-4EF8-BB6C-A35EB41E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1650740"/>
            <a:ext cx="6552728" cy="4312477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ŚCIEŻKA EDUKACYJNA KELNERA: DOROSŁY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</a:rPr>
              <a:t>Osoba dorosła, która chciałaby zostać wykwalifikowanym kelnerem, może: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bg1"/>
                </a:solidFill>
              </a:rPr>
              <a:t>ukończyć kursy kwalifikacyjne w zakresie kwalifikacji przynależnych do zawodu kelnera (TG.10, TG.11) i potwierdzić te kwalifikacje egzaminem zawodowym lub,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bg1"/>
                </a:solidFill>
              </a:rPr>
              <a:t>zdobyć doświadczenie zawodowe, pracując jako kelner bez kwalifikacji przynajmniej 2 lata lub,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bg1"/>
                </a:solidFill>
              </a:rPr>
              <a:t>ukończyć kierunkową szkołę policealną oraz liceum ogólnokształcące dla dorosłych i potwierdzić kwalifikacje TG.10, TG.11 egzaminem zawodowym lub,</a:t>
            </a:r>
          </a:p>
          <a:p>
            <a:pPr>
              <a:spcAft>
                <a:spcPts val="600"/>
              </a:spcAft>
              <a:buBlip>
                <a:blip r:embed="rId3"/>
              </a:buBlip>
            </a:pPr>
            <a:r>
              <a:rPr lang="pl-PL" sz="1800" dirty="0">
                <a:solidFill>
                  <a:schemeClr val="bg1"/>
                </a:solidFill>
              </a:rPr>
              <a:t>mając wykształcenie ukończyć kursy kelnerskie I i II stopnia.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9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E229E8C5-6664-46A6-84D1-F6B796E4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r="9141"/>
          <a:stretch/>
        </p:blipFill>
        <p:spPr>
          <a:xfrm>
            <a:off x="0" y="1620000"/>
            <a:ext cx="4222067" cy="523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EDUKACYJNA?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CB1773B-5C12-4558-9487-AF4606484158}"/>
              </a:ext>
            </a:extLst>
          </p:cNvPr>
          <p:cNvSpPr/>
          <p:nvPr/>
        </p:nvSpPr>
        <p:spPr>
          <a:xfrm>
            <a:off x="4222067" y="1620001"/>
            <a:ext cx="7994613" cy="33211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09947D62-1D18-48AA-8982-C23E15BD2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2" y="1936918"/>
            <a:ext cx="6912768" cy="271621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ŚCIEŻKA EDUKACYJNA KELNERA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Osoba dorosła pracująca w zawodzie, która chciałaby poszerzyć  kwalifikacje, może ukończyć różne kursy doskonalące i szkolenia, które pozwolą na poszerzenie kwalifikacji zawodowych i profesjonalne wykonywanie dodatkowych zadań.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dynamicznie zmieniającej się rzeczywistości wszyscy musimy edukować się, aby odnaleźć swoje miejsce na rynku pracy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(uczenie się przez całe życie).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7646D3B-0366-4214-AE1D-A0B110A9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991823" y="-497853"/>
            <a:ext cx="231727" cy="42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B77D6A7E-70F1-405C-8EC6-66D7B3107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9" b="17019"/>
          <a:stretch/>
        </p:blipFill>
        <p:spPr>
          <a:xfrm>
            <a:off x="-6690" y="1519580"/>
            <a:ext cx="5814004" cy="4285685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B8E99E3-6036-4B6F-97B1-78DC9C787541}"/>
              </a:ext>
            </a:extLst>
          </p:cNvPr>
          <p:cNvSpPr/>
          <p:nvPr/>
        </p:nvSpPr>
        <p:spPr>
          <a:xfrm>
            <a:off x="1128234" y="6074132"/>
            <a:ext cx="1213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1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01154403-D9A6-4E13-831F-95DF4D70B558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98BA7D82-2CA2-4066-B3F6-2F1DFEFB4F03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C4D336A7-B2CE-4AFC-854D-B082BCAC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98BCBAE4-8DE9-4DEE-969C-4678E3F835A3}"/>
              </a:ext>
            </a:extLst>
          </p:cNvPr>
          <p:cNvSpPr/>
          <p:nvPr/>
        </p:nvSpPr>
        <p:spPr>
          <a:xfrm>
            <a:off x="3863753" y="1173523"/>
            <a:ext cx="8328248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2B2BDFA-ADB3-4E04-A1D4-6F9F3CC37272}"/>
              </a:ext>
            </a:extLst>
          </p:cNvPr>
          <p:cNvSpPr/>
          <p:nvPr/>
        </p:nvSpPr>
        <p:spPr>
          <a:xfrm>
            <a:off x="4362159" y="1592249"/>
            <a:ext cx="645604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ŚCIEŻKA EDUKACYJNA KELNERA</a:t>
            </a:r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A42E6BEC-3DA7-4948-AB1A-EF17E58A84D7}"/>
              </a:ext>
            </a:extLst>
          </p:cNvPr>
          <p:cNvSpPr/>
          <p:nvPr/>
        </p:nvSpPr>
        <p:spPr>
          <a:xfrm rot="16200000">
            <a:off x="3538222" y="1194049"/>
            <a:ext cx="346539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E58096D-571D-4F22-90DC-486BF78DF483}"/>
              </a:ext>
            </a:extLst>
          </p:cNvPr>
          <p:cNvSpPr/>
          <p:nvPr/>
        </p:nvSpPr>
        <p:spPr>
          <a:xfrm>
            <a:off x="4367808" y="2266655"/>
            <a:ext cx="7214592" cy="2746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realizować własny plan rozwoju edukacyjno-zawodowego w zawodzie kelner, niezbędne jest rozwijanie umiejętności samorealizacji i samooceny. Oprócz tego istotne są odpowiedzi na następujące pytania: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rzeczywiście chcę robić w przyszłości?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 myślę o pracy w swoim zawodzie, czy  też o przekwalifikowaniu się?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 chcę pracować w dużej hotelowej restauracji, czy w niewielkim ale dobrym lokalu?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817844B8-5621-4E3E-8736-C1EAF0EEF119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EDUKACYJNA?</a:t>
            </a:r>
          </a:p>
        </p:txBody>
      </p:sp>
    </p:spTree>
    <p:extLst>
      <p:ext uri="{BB962C8B-B14F-4D97-AF65-F5344CB8AC3E}">
        <p14:creationId xmlns:p14="http://schemas.microsoft.com/office/powerpoint/2010/main" val="387946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26B6634-6479-45DA-B0B7-C5195E49CD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t="23138" r="13892" b="9699"/>
          <a:stretch/>
        </p:blipFill>
        <p:spPr>
          <a:xfrm>
            <a:off x="49898" y="1773871"/>
            <a:ext cx="5976000" cy="4103402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10009881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SPORZĄDZENIE PLANU ROZWOJU EDUKACYJNO – ZAWODOWEGO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8241898-215C-4A87-BC7C-C445F8351EA8}"/>
              </a:ext>
            </a:extLst>
          </p:cNvPr>
          <p:cNvSpPr/>
          <p:nvPr/>
        </p:nvSpPr>
        <p:spPr>
          <a:xfrm>
            <a:off x="6312024" y="1906571"/>
            <a:ext cx="5455376" cy="3641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BA103"/>
                </a:solidFill>
              </a:rPr>
              <a:t>KIERUNEK I PLAN ROZWOJU ZAWODOWEGO </a:t>
            </a:r>
          </a:p>
          <a:p>
            <a:r>
              <a:rPr lang="pl-PL" sz="2000" b="1" dirty="0">
                <a:solidFill>
                  <a:srgbClr val="FBA103"/>
                </a:solidFill>
              </a:rPr>
              <a:t>ZALEŻY RÓWNIEŻ OD PRACODAWCY</a:t>
            </a:r>
          </a:p>
          <a:p>
            <a:pPr marL="0" indent="0" algn="ctr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Clr>
                <a:srgbClr val="D34817">
                  <a:lumMod val="75000"/>
                </a:srgbClr>
              </a:buClr>
              <a:buNone/>
            </a:pPr>
            <a:endParaRPr lang="pl-PL" sz="1600" b="1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punktu widzenia pracodawcy 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NADRZĘDNYM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kierunkiem rozwoju zawodowego kelnerów jest wizja i misja rozwoju firmy oraz podniesienie jakości świadczonych usług.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stosunku do pracownika jest to zbiór działań zmierzających do rozpoznania i zweryfikowania jego potrzeb, aspiracji oraz możliwości, a następnie skonstruowania ciągu przedsięwzięć umożliwiających jego samorealizację i znaczący wkład  w rozwój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standardy funkcjonowania zakładu gastronomicznego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lub hotelu.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003DDF1-BD81-46DD-9784-45EF7114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1400" y="1773871"/>
            <a:ext cx="234498" cy="41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0BEBFF0-8854-412A-ADCA-A0EF22EA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8" r="2835"/>
          <a:stretch/>
        </p:blipFill>
        <p:spPr>
          <a:xfrm>
            <a:off x="0" y="1517187"/>
            <a:ext cx="4426968" cy="428548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10311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SPORZĄDZENIE PLANU ROZWOJU EDUKACYJNO – ZAWODOWEGO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9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509398C-A91A-4416-B610-C9CF5CC315D6}"/>
              </a:ext>
            </a:extLst>
          </p:cNvPr>
          <p:cNvSpPr/>
          <p:nvPr/>
        </p:nvSpPr>
        <p:spPr>
          <a:xfrm>
            <a:off x="3431704" y="1173523"/>
            <a:ext cx="8784977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DE1EC3A8-201C-42FD-9AB3-3BAAAAC87856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FE01DF-E549-4C4D-8B3B-8A82C8A0A014}"/>
              </a:ext>
            </a:extLst>
          </p:cNvPr>
          <p:cNvSpPr/>
          <p:nvPr/>
        </p:nvSpPr>
        <p:spPr>
          <a:xfrm>
            <a:off x="3647728" y="1628800"/>
            <a:ext cx="7560840" cy="3882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SPORZĄDZENIE PLANU POLEGA NA: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określaniu kolejnych celów (np. stanowisk pracy, kwalifikacji lub kompetencji) jako możliwych do osiągnięcia na danym stanowisku lub pozycji zawodowej,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wskazywaniu na niezbędne doświadczenie zawodowe,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precyzyjnym określeniu czasoprzestrzeni, w której możliwe jest osiągnięcie wytyczonego celu np. zajęcie danego stanowiska,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uwzględnieniu czynników społecznych  oraz procesów rozwojowych, którym podlega każdy człowiek (wiek, zdrowie zobowiązania rodzinne, potrzeby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możliwości firmy itp.).</a:t>
            </a:r>
          </a:p>
        </p:txBody>
      </p:sp>
    </p:spTree>
    <p:extLst>
      <p:ext uri="{BB962C8B-B14F-4D97-AF65-F5344CB8AC3E}">
        <p14:creationId xmlns:p14="http://schemas.microsoft.com/office/powerpoint/2010/main" val="1027129634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2860</TotalTime>
  <Words>2532</Words>
  <Application>Microsoft Office PowerPoint</Application>
  <PresentationFormat>Panoramiczny</PresentationFormat>
  <Paragraphs>453</Paragraphs>
  <Slides>47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KELNERKA</vt:lpstr>
      <vt:lpstr>KELNER</vt:lpstr>
      <vt:lpstr>NA WIZERUNEK KELNERA/ KELNERKI MAJĄ WPŁYW</vt:lpstr>
      <vt:lpstr>DO PODSTAWOWEGO WYPOSAŻENIA  ZAWODOWEGO KELNERA NALEŻĄ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TECHNIKI KOMUNIKACJI WERBALNEJ</vt:lpstr>
      <vt:lpstr>TECHNIKI KOMUNIKACJI WERBALNEJ TECHNIKI ZWIĘKSZAJĄCE OBRAZOWOŚĆ KOMUNIKATU</vt:lpstr>
      <vt:lpstr>TECHNIKI KOMUNIKACJI WERBALNEJ TECHNIKI ZWIĘKSZAJĄCE DOBITNOŚĆ KOMUNIKATU</vt:lpstr>
      <vt:lpstr>TECHNIKI KOMUNIKACJI WERBALNEJ TECHNIKI WZMAGAJĄCE NAPIĘCIE</vt:lpstr>
      <vt:lpstr>TECHNIKI KOMUNIKACJI WERBALNEJ TECHNIKI POPRAWIAJĄCE WRAŻENIA ESTETYCZNE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ZNACZENIE KOMUNIKACJI NIEWERBALNEJ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Sawa</cp:lastModifiedBy>
  <cp:revision>516</cp:revision>
  <cp:lastPrinted>2013-06-24T05:55:58Z</cp:lastPrinted>
  <dcterms:created xsi:type="dcterms:W3CDTF">2013-01-04T21:46:29Z</dcterms:created>
  <dcterms:modified xsi:type="dcterms:W3CDTF">2019-04-18T16:38:41Z</dcterms:modified>
</cp:coreProperties>
</file>