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8" r:id="rId3"/>
    <p:sldId id="280" r:id="rId4"/>
    <p:sldId id="281" r:id="rId5"/>
    <p:sldId id="263" r:id="rId6"/>
    <p:sldId id="259" r:id="rId7"/>
    <p:sldId id="264" r:id="rId8"/>
    <p:sldId id="262" r:id="rId9"/>
    <p:sldId id="265" r:id="rId10"/>
    <p:sldId id="267" r:id="rId11"/>
    <p:sldId id="268" r:id="rId12"/>
    <p:sldId id="269" r:id="rId13"/>
    <p:sldId id="270" r:id="rId14"/>
    <p:sldId id="271" r:id="rId15"/>
    <p:sldId id="273" r:id="rId16"/>
    <p:sldId id="272" r:id="rId17"/>
    <p:sldId id="274" r:id="rId18"/>
    <p:sldId id="275" r:id="rId19"/>
    <p:sldId id="276" r:id="rId20"/>
    <p:sldId id="282" r:id="rId21"/>
    <p:sldId id="261" r:id="rId22"/>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13C"/>
    <a:srgbClr val="EF7D00"/>
    <a:srgbClr val="F7A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25" autoAdjust="0"/>
  </p:normalViewPr>
  <p:slideViewPr>
    <p:cSldViewPr>
      <p:cViewPr varScale="1">
        <p:scale>
          <a:sx n="80" d="100"/>
          <a:sy n="80" d="100"/>
        </p:scale>
        <p:origin x="880" y="56"/>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FAF7E5-4210-4C48-A0D0-EC1913ACD6AD}" type="datetimeFigureOut">
              <a:rPr lang="pl-PL" smtClean="0"/>
              <a:pPr/>
              <a:t>31-03-2019</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F7A289-46CF-471A-AE8A-4022517D444E}" type="slidenum">
              <a:rPr lang="pl-PL" smtClean="0"/>
              <a:pPr/>
              <a:t>‹#›</a:t>
            </a:fld>
            <a:endParaRPr lang="pl-PL"/>
          </a:p>
        </p:txBody>
      </p:sp>
    </p:spTree>
    <p:extLst>
      <p:ext uri="{BB962C8B-B14F-4D97-AF65-F5344CB8AC3E}">
        <p14:creationId xmlns:p14="http://schemas.microsoft.com/office/powerpoint/2010/main" val="332799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3B107-5B22-4092-8CE2-0C2BE9D4E63B}" type="datetimeFigureOut">
              <a:rPr lang="pl-PL" smtClean="0"/>
              <a:pPr/>
              <a:t>31-03-2019</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47C06-85B9-4EC0-B1E9-FBE4D42FF379}" type="slidenum">
              <a:rPr lang="pl-PL" smtClean="0"/>
              <a:pPr/>
              <a:t>‹#›</a:t>
            </a:fld>
            <a:endParaRPr lang="pl-PL"/>
          </a:p>
        </p:txBody>
      </p:sp>
    </p:spTree>
    <p:extLst>
      <p:ext uri="{BB962C8B-B14F-4D97-AF65-F5344CB8AC3E}">
        <p14:creationId xmlns:p14="http://schemas.microsoft.com/office/powerpoint/2010/main" val="256705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6</a:t>
            </a:fld>
            <a:endParaRPr lang="pl-PL"/>
          </a:p>
        </p:txBody>
      </p:sp>
    </p:spTree>
    <p:extLst>
      <p:ext uri="{BB962C8B-B14F-4D97-AF65-F5344CB8AC3E}">
        <p14:creationId xmlns:p14="http://schemas.microsoft.com/office/powerpoint/2010/main" val="136375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19</a:t>
            </a:fld>
            <a:endParaRPr lang="pl-PL"/>
          </a:p>
        </p:txBody>
      </p:sp>
    </p:spTree>
    <p:extLst>
      <p:ext uri="{BB962C8B-B14F-4D97-AF65-F5344CB8AC3E}">
        <p14:creationId xmlns:p14="http://schemas.microsoft.com/office/powerpoint/2010/main" val="230636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20</a:t>
            </a:fld>
            <a:endParaRPr lang="pl-PL"/>
          </a:p>
        </p:txBody>
      </p:sp>
    </p:spTree>
    <p:extLst>
      <p:ext uri="{BB962C8B-B14F-4D97-AF65-F5344CB8AC3E}">
        <p14:creationId xmlns:p14="http://schemas.microsoft.com/office/powerpoint/2010/main" val="242978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8</a:t>
            </a:fld>
            <a:endParaRPr lang="pl-PL"/>
          </a:p>
        </p:txBody>
      </p:sp>
    </p:spTree>
    <p:extLst>
      <p:ext uri="{BB962C8B-B14F-4D97-AF65-F5344CB8AC3E}">
        <p14:creationId xmlns:p14="http://schemas.microsoft.com/office/powerpoint/2010/main" val="136375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9</a:t>
            </a:fld>
            <a:endParaRPr lang="pl-PL"/>
          </a:p>
        </p:txBody>
      </p:sp>
    </p:spTree>
    <p:extLst>
      <p:ext uri="{BB962C8B-B14F-4D97-AF65-F5344CB8AC3E}">
        <p14:creationId xmlns:p14="http://schemas.microsoft.com/office/powerpoint/2010/main" val="157296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13</a:t>
            </a:fld>
            <a:endParaRPr lang="pl-PL"/>
          </a:p>
        </p:txBody>
      </p:sp>
    </p:spTree>
    <p:extLst>
      <p:ext uri="{BB962C8B-B14F-4D97-AF65-F5344CB8AC3E}">
        <p14:creationId xmlns:p14="http://schemas.microsoft.com/office/powerpoint/2010/main" val="385375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14</a:t>
            </a:fld>
            <a:endParaRPr lang="pl-PL"/>
          </a:p>
        </p:txBody>
      </p:sp>
    </p:spTree>
    <p:extLst>
      <p:ext uri="{BB962C8B-B14F-4D97-AF65-F5344CB8AC3E}">
        <p14:creationId xmlns:p14="http://schemas.microsoft.com/office/powerpoint/2010/main" val="399252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15</a:t>
            </a:fld>
            <a:endParaRPr lang="pl-PL"/>
          </a:p>
        </p:txBody>
      </p:sp>
    </p:spTree>
    <p:extLst>
      <p:ext uri="{BB962C8B-B14F-4D97-AF65-F5344CB8AC3E}">
        <p14:creationId xmlns:p14="http://schemas.microsoft.com/office/powerpoint/2010/main" val="363319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16</a:t>
            </a:fld>
            <a:endParaRPr lang="pl-PL"/>
          </a:p>
        </p:txBody>
      </p:sp>
    </p:spTree>
    <p:extLst>
      <p:ext uri="{BB962C8B-B14F-4D97-AF65-F5344CB8AC3E}">
        <p14:creationId xmlns:p14="http://schemas.microsoft.com/office/powerpoint/2010/main" val="170817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17</a:t>
            </a:fld>
            <a:endParaRPr lang="pl-PL"/>
          </a:p>
        </p:txBody>
      </p:sp>
    </p:spTree>
    <p:extLst>
      <p:ext uri="{BB962C8B-B14F-4D97-AF65-F5344CB8AC3E}">
        <p14:creationId xmlns:p14="http://schemas.microsoft.com/office/powerpoint/2010/main" val="83910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47147C06-85B9-4EC0-B1E9-FBE4D42FF379}" type="slidenum">
              <a:rPr lang="pl-PL" smtClean="0"/>
              <a:pPr/>
              <a:t>18</a:t>
            </a:fld>
            <a:endParaRPr lang="pl-PL"/>
          </a:p>
        </p:txBody>
      </p:sp>
    </p:spTree>
    <p:extLst>
      <p:ext uri="{BB962C8B-B14F-4D97-AF65-F5344CB8AC3E}">
        <p14:creationId xmlns:p14="http://schemas.microsoft.com/office/powerpoint/2010/main" val="1622575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17" name="pole tekstowe 16"/>
          <p:cNvSpPr txBox="1"/>
          <p:nvPr userDrawn="1"/>
        </p:nvSpPr>
        <p:spPr>
          <a:xfrm>
            <a:off x="1403648" y="2733768"/>
            <a:ext cx="1273324" cy="338554"/>
          </a:xfrm>
          <a:prstGeom prst="rect">
            <a:avLst/>
          </a:prstGeom>
          <a:noFill/>
        </p:spPr>
        <p:txBody>
          <a:bodyPr wrap="square" rtlCol="0">
            <a:spAutoFit/>
          </a:bodyPr>
          <a:lstStyle/>
          <a:p>
            <a:endParaRPr lang="pl-PL" sz="1600" dirty="0">
              <a:latin typeface="Akrobat" pitchFamily="50" charset="-18"/>
            </a:endParaRPr>
          </a:p>
        </p:txBody>
      </p:sp>
      <p:pic>
        <p:nvPicPr>
          <p:cNvPr id="16" name="Obraz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20" name="Obraz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3888" y="4493627"/>
            <a:ext cx="1266656" cy="373999"/>
          </a:xfrm>
          <a:prstGeom prst="rect">
            <a:avLst/>
          </a:prstGeom>
        </p:spPr>
      </p:pic>
      <p:pic>
        <p:nvPicPr>
          <p:cNvPr id="21" name="Obraz 20"/>
          <p:cNvPicPr>
            <a:picLocks noChangeAspect="1"/>
          </p:cNvPicPr>
          <p:nvPr userDrawn="1"/>
        </p:nvPicPr>
        <p:blipFill rotWithShape="1">
          <a:blip r:embed="rId4" cstate="print">
            <a:extLst>
              <a:ext uri="{28A0092B-C50C-407E-A947-70E740481C1C}">
                <a14:useLocalDpi xmlns:a14="http://schemas.microsoft.com/office/drawing/2010/main" val="0"/>
              </a:ext>
            </a:extLst>
          </a:blip>
          <a:srcRect l="14181" r="19171"/>
          <a:stretch/>
        </p:blipFill>
        <p:spPr>
          <a:xfrm>
            <a:off x="1031813" y="-22687"/>
            <a:ext cx="2400544" cy="2400544"/>
          </a:xfrm>
          <a:prstGeom prst="rect">
            <a:avLst/>
          </a:prstGeom>
        </p:spPr>
      </p:pic>
      <p:sp>
        <p:nvSpPr>
          <p:cNvPr id="22" name="Prostokąt 21"/>
          <p:cNvSpPr/>
          <p:nvPr userDrawn="1"/>
        </p:nvSpPr>
        <p:spPr>
          <a:xfrm>
            <a:off x="3432357" y="-22688"/>
            <a:ext cx="1031813" cy="1031813"/>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userDrawn="1"/>
        </p:nvSpPr>
        <p:spPr>
          <a:xfrm>
            <a:off x="2400544" y="-22689"/>
            <a:ext cx="1031813" cy="1031813"/>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userDrawn="1"/>
        </p:nvSpPr>
        <p:spPr>
          <a:xfrm>
            <a:off x="0" y="1346044"/>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userDrawn="1"/>
        </p:nvSpPr>
        <p:spPr>
          <a:xfrm>
            <a:off x="8112187" y="2710889"/>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1">
            <a:extLst>
              <a:ext uri="{FF2B5EF4-FFF2-40B4-BE49-F238E27FC236}">
                <a16:creationId xmlns:a16="http://schemas.microsoft.com/office/drawing/2014/main" id="{BCC3B6C1-7832-4AFD-B17D-313E0ADF0A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13" name="Obraz 12">
            <a:extLst>
              <a:ext uri="{FF2B5EF4-FFF2-40B4-BE49-F238E27FC236}">
                <a16:creationId xmlns:a16="http://schemas.microsoft.com/office/drawing/2014/main" id="{228CFB51-0689-430E-9C40-7F2A53A5BF4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68344" y="4494498"/>
            <a:ext cx="390626" cy="392796"/>
          </a:xfrm>
          <a:prstGeom prst="rect">
            <a:avLst/>
          </a:prstGeom>
        </p:spPr>
      </p:pic>
      <p:pic>
        <p:nvPicPr>
          <p:cNvPr id="14" name="Picture 2" descr="https://mediaprocessor.websimages.com/fit/1920x1920/www.ukspot-ltd.com/medium-5.png">
            <a:extLst>
              <a:ext uri="{FF2B5EF4-FFF2-40B4-BE49-F238E27FC236}">
                <a16:creationId xmlns:a16="http://schemas.microsoft.com/office/drawing/2014/main" id="{4FC23B97-F392-47BD-ABEC-4FF1C9BE82A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4230" y="4493627"/>
            <a:ext cx="442736" cy="4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2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49016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73440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7" name="Prostokąt 6"/>
          <p:cNvSpPr/>
          <p:nvPr userDrawn="1"/>
        </p:nvSpPr>
        <p:spPr>
          <a:xfrm>
            <a:off x="827584" y="1977684"/>
            <a:ext cx="91264" cy="497617"/>
          </a:xfrm>
          <a:prstGeom prst="rect">
            <a:avLst/>
          </a:prstGeom>
          <a:solidFill>
            <a:srgbClr val="F7A82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Elipsa 3"/>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253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6" name="Elipsa 5"/>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 t="34367" r="-111" b="34367"/>
          <a:stretch/>
        </p:blipFill>
        <p:spPr>
          <a:xfrm>
            <a:off x="1230833" y="1731490"/>
            <a:ext cx="2649062" cy="1240080"/>
          </a:xfrm>
          <a:prstGeom prst="rect">
            <a:avLst/>
          </a:prstGeom>
        </p:spPr>
      </p:pic>
      <p:sp>
        <p:nvSpPr>
          <p:cNvPr id="15" name="Prostokąt 14"/>
          <p:cNvSpPr/>
          <p:nvPr userDrawn="1"/>
        </p:nvSpPr>
        <p:spPr>
          <a:xfrm>
            <a:off x="3864187" y="1731493"/>
            <a:ext cx="1240080" cy="124008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userDrawn="1"/>
        </p:nvSpPr>
        <p:spPr>
          <a:xfrm>
            <a:off x="2639815" y="1731493"/>
            <a:ext cx="1240080" cy="1240080"/>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8066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18" name="Obraz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7412"/>
          <a:stretch/>
        </p:blipFill>
        <p:spPr>
          <a:xfrm>
            <a:off x="1230833" y="1734007"/>
            <a:ext cx="2633354" cy="2472234"/>
          </a:xfrm>
          <a:prstGeom prst="rect">
            <a:avLst/>
          </a:prstGeom>
        </p:spPr>
      </p:pic>
      <p:sp>
        <p:nvSpPr>
          <p:cNvPr id="11" name="Prostokąt 10"/>
          <p:cNvSpPr/>
          <p:nvPr userDrawn="1"/>
        </p:nvSpPr>
        <p:spPr>
          <a:xfrm>
            <a:off x="0" y="3100839"/>
            <a:ext cx="1230833" cy="1105402"/>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userDrawn="1"/>
        </p:nvSpPr>
        <p:spPr>
          <a:xfrm>
            <a:off x="3864187" y="1731493"/>
            <a:ext cx="1240080" cy="1240080"/>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userDrawn="1"/>
        </p:nvSpPr>
        <p:spPr>
          <a:xfrm>
            <a:off x="2639815" y="1731493"/>
            <a:ext cx="1240080" cy="1240080"/>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2580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pic>
        <p:nvPicPr>
          <p:cNvPr id="29" name="Obraz 28"/>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1" b="22568"/>
          <a:stretch/>
        </p:blipFill>
        <p:spPr>
          <a:xfrm>
            <a:off x="1026482" y="-16432"/>
            <a:ext cx="2405875" cy="2405875"/>
          </a:xfrm>
          <a:prstGeom prst="rect">
            <a:avLst/>
          </a:prstGeom>
        </p:spPr>
      </p:pic>
      <p:sp>
        <p:nvSpPr>
          <p:cNvPr id="21" name="Prostokąt 20"/>
          <p:cNvSpPr/>
          <p:nvPr userDrawn="1"/>
        </p:nvSpPr>
        <p:spPr>
          <a:xfrm>
            <a:off x="3432357" y="-22688"/>
            <a:ext cx="1031813" cy="1031813"/>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p:cNvSpPr/>
          <p:nvPr userDrawn="1"/>
        </p:nvSpPr>
        <p:spPr>
          <a:xfrm>
            <a:off x="2400544" y="-22689"/>
            <a:ext cx="1031813" cy="1031813"/>
          </a:xfrm>
          <a:prstGeom prst="rect">
            <a:avLst/>
          </a:prstGeom>
          <a:solidFill>
            <a:srgbClr val="EF7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a:off x="-5331" y="1357629"/>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p:cNvSpPr/>
          <p:nvPr userDrawn="1"/>
        </p:nvSpPr>
        <p:spPr>
          <a:xfrm>
            <a:off x="8112187" y="2710889"/>
            <a:ext cx="1031813" cy="1031813"/>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7" name="Obraz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741" y="4493626"/>
            <a:ext cx="1266656" cy="373999"/>
          </a:xfrm>
          <a:prstGeom prst="rect">
            <a:avLst/>
          </a:prstGeom>
        </p:spPr>
      </p:pic>
      <p:pic>
        <p:nvPicPr>
          <p:cNvPr id="11" name="Obraz 10">
            <a:extLst>
              <a:ext uri="{FF2B5EF4-FFF2-40B4-BE49-F238E27FC236}">
                <a16:creationId xmlns:a16="http://schemas.microsoft.com/office/drawing/2014/main" id="{63D501FF-B209-489A-8292-ED1B2BCD92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2357" y="4494498"/>
            <a:ext cx="793526" cy="392796"/>
          </a:xfrm>
          <a:prstGeom prst="rect">
            <a:avLst/>
          </a:prstGeom>
        </p:spPr>
      </p:pic>
      <p:pic>
        <p:nvPicPr>
          <p:cNvPr id="12" name="Obraz 11">
            <a:extLst>
              <a:ext uri="{FF2B5EF4-FFF2-40B4-BE49-F238E27FC236}">
                <a16:creationId xmlns:a16="http://schemas.microsoft.com/office/drawing/2014/main" id="{C6A87F42-C7C2-49DD-BBC9-8DF14431005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68344" y="4494498"/>
            <a:ext cx="390626" cy="392796"/>
          </a:xfrm>
          <a:prstGeom prst="rect">
            <a:avLst/>
          </a:prstGeom>
        </p:spPr>
      </p:pic>
      <p:pic>
        <p:nvPicPr>
          <p:cNvPr id="13" name="Picture 2" descr="https://mediaprocessor.websimages.com/fit/1920x1920/www.ukspot-ltd.com/medium-5.png">
            <a:extLst>
              <a:ext uri="{FF2B5EF4-FFF2-40B4-BE49-F238E27FC236}">
                <a16:creationId xmlns:a16="http://schemas.microsoft.com/office/drawing/2014/main" id="{ECEA08D6-7CD9-44C5-A8A7-04291984052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4230" y="4493627"/>
            <a:ext cx="442736" cy="4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9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3" name="Elipsa 2"/>
          <p:cNvSpPr/>
          <p:nvPr userDrawn="1"/>
        </p:nvSpPr>
        <p:spPr>
          <a:xfrm>
            <a:off x="8380712" y="4535668"/>
            <a:ext cx="348124" cy="348124"/>
          </a:xfrm>
          <a:prstGeom prst="ellipse">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6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50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374669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8BE6EA0-278D-49B6-ACE0-DDF3E5A0211E}" type="datetimeFigureOut">
              <a:rPr lang="pl-PL" smtClean="0"/>
              <a:pPr/>
              <a:t>31-03-2019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EB1B8D9-9523-467B-BF47-446D7C75B6D4}" type="slidenum">
              <a:rPr lang="pl-PL" smtClean="0"/>
              <a:pPr/>
              <a:t>‹#›</a:t>
            </a:fld>
            <a:endParaRPr lang="pl-PL"/>
          </a:p>
        </p:txBody>
      </p:sp>
    </p:spTree>
    <p:extLst>
      <p:ext uri="{BB962C8B-B14F-4D97-AF65-F5344CB8AC3E}">
        <p14:creationId xmlns:p14="http://schemas.microsoft.com/office/powerpoint/2010/main" val="294125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BE6EA0-278D-49B6-ACE0-DDF3E5A0211E}" type="datetimeFigureOut">
              <a:rPr lang="pl-PL" smtClean="0"/>
              <a:pPr/>
              <a:t>31-03-2019</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B1B8D9-9523-467B-BF47-446D7C75B6D4}" type="slidenum">
              <a:rPr lang="pl-PL" smtClean="0"/>
              <a:pPr/>
              <a:t>‹#›</a:t>
            </a:fld>
            <a:endParaRPr lang="pl-PL"/>
          </a:p>
        </p:txBody>
      </p:sp>
    </p:spTree>
    <p:extLst>
      <p:ext uri="{BB962C8B-B14F-4D97-AF65-F5344CB8AC3E}">
        <p14:creationId xmlns:p14="http://schemas.microsoft.com/office/powerpoint/2010/main" val="339793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
          <p:cNvSpPr txBox="1">
            <a:spLocks/>
          </p:cNvSpPr>
          <p:nvPr/>
        </p:nvSpPr>
        <p:spPr>
          <a:xfrm>
            <a:off x="971600" y="3003798"/>
            <a:ext cx="6094834" cy="825889"/>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pl-PL" sz="7100" dirty="0">
                <a:solidFill>
                  <a:schemeClr val="tx1">
                    <a:lumMod val="75000"/>
                    <a:lumOff val="25000"/>
                  </a:schemeClr>
                </a:solidFill>
                <a:latin typeface="Arial Nova Cond" panose="020B0506020202020204" pitchFamily="34" charset="0"/>
              </a:rPr>
              <a:t>TRENER KADR SEKTORA TURYSTYCZNEGO</a:t>
            </a:r>
            <a:br>
              <a:rPr lang="pl-PL" sz="4000" dirty="0">
                <a:solidFill>
                  <a:schemeClr val="tx1">
                    <a:lumMod val="75000"/>
                    <a:lumOff val="25000"/>
                  </a:schemeClr>
                </a:solidFill>
                <a:latin typeface="Arial Nova Cond" panose="020B0506020202020204" pitchFamily="34" charset="0"/>
              </a:rPr>
            </a:br>
            <a:endParaRPr lang="pl-PL" sz="4000" dirty="0">
              <a:solidFill>
                <a:schemeClr val="tx1">
                  <a:lumMod val="75000"/>
                  <a:lumOff val="25000"/>
                </a:schemeClr>
              </a:solidFill>
              <a:latin typeface="Arial Nova Cond" panose="020B0506020202020204" pitchFamily="34" charset="0"/>
            </a:endParaRPr>
          </a:p>
        </p:txBody>
      </p:sp>
    </p:spTree>
    <p:extLst>
      <p:ext uri="{BB962C8B-B14F-4D97-AF65-F5344CB8AC3E}">
        <p14:creationId xmlns:p14="http://schemas.microsoft.com/office/powerpoint/2010/main" val="151319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nvSpPr>
        <p:spPr>
          <a:xfrm>
            <a:off x="1110736" y="1250045"/>
            <a:ext cx="5405480" cy="3416320"/>
          </a:xfrm>
          <a:prstGeom prst="rect">
            <a:avLst/>
          </a:prstGeom>
        </p:spPr>
        <p:txBody>
          <a:bodyPr wrap="square">
            <a:spAutoFit/>
          </a:bodyPr>
          <a:lstStyle/>
          <a:p>
            <a:pPr marL="171450" indent="-171450" algn="just">
              <a:buFont typeface="Arial" panose="020B0604020202020204" pitchFamily="34" charset="0"/>
              <a:buChar char="•"/>
            </a:pPr>
            <a:r>
              <a:rPr lang="pl-PL" sz="1200" dirty="0">
                <a:latin typeface="Times New Roman" pitchFamily="18" charset="0"/>
                <a:cs typeface="Times New Roman" pitchFamily="18" charset="0"/>
              </a:rPr>
              <a:t>Odpowiedzi na pytania dotyczące umiejętności trenera w zakresie identyfikacji i przygotowania szkolenia zawodowego wskazują, że respondenci uznali pracę trenera bezpośrednio związaną z uczniami za najważniejsze, a nie przygotowanie materiałów dydaktycznych lub pomocy dydaktycznych (wielu uważało, że to niekoniecznie praca trenera, ale może on to zrobić) lub opracowanie narzędzi do identyfikacji potrzeb szkoleniowych (w tym przypadku ważniejsze jest wykorzystanie odpowiednich narzędzi, ale wysoko wykwalifikowani i doświadczeni instruktorzy mogą oczywiście opracować własne narzędzia do tego celu).</a:t>
            </a:r>
            <a:endParaRPr lang="hu-HU" sz="1200" dirty="0">
              <a:latin typeface="Times New Roman" pitchFamily="18" charset="0"/>
              <a:cs typeface="Times New Roman" pitchFamily="18" charset="0"/>
            </a:endParaRPr>
          </a:p>
          <a:p>
            <a:pPr marL="171450" indent="-171450" algn="just">
              <a:buFont typeface="Arial" panose="020B0604020202020204" pitchFamily="34" charset="0"/>
              <a:buChar char="•"/>
            </a:pPr>
            <a:r>
              <a:rPr lang="pl-PL" sz="1200" dirty="0">
                <a:latin typeface="Times New Roman" pitchFamily="18" charset="0"/>
                <a:cs typeface="Times New Roman" pitchFamily="18" charset="0"/>
              </a:rPr>
              <a:t>Odpowiedzi dotyczące tych obszarów kompetencji odzwierciedlają dość jasno sformułowaną opinię na temat rzeczywistych obowiązków trenera. Fizyczne warunki szkolenia powinny być zapewnione przez organizację, która zorganizowała lub zamówiła szkolenie, podczas gdy profesjonalny rozwój modułów szkoleniowych leży w gestii trenera. Ponadto, dostosowanie szkolenia do potrzeb uczestników i zarządzanie stresem związanym ze szkoleniem to również obowiązki trenera. Wybór wsparcia technicznego stanowi również ważną część zadań trenera, biorąc pod uwagę rozwój interaktywnych metod dydaktycznych i rozwiązań informatycznych.</a:t>
            </a:r>
            <a:endParaRPr lang="hu-HU" sz="1200" dirty="0">
              <a:latin typeface="Times New Roman" pitchFamily="18" charset="0"/>
              <a:cs typeface="Times New Roman" pitchFamily="18" charset="0"/>
            </a:endParaRPr>
          </a:p>
        </p:txBody>
      </p:sp>
      <p:sp>
        <p:nvSpPr>
          <p:cNvPr id="7" name="pole tekstowe 6">
            <a:extLst>
              <a:ext uri="{FF2B5EF4-FFF2-40B4-BE49-F238E27FC236}">
                <a16:creationId xmlns:a16="http://schemas.microsoft.com/office/drawing/2014/main" id="{FEEA9163-6F2A-4102-AC9B-1B3B9A93E8B2}"/>
              </a:ext>
            </a:extLst>
          </p:cNvPr>
          <p:cNvSpPr txBox="1"/>
          <p:nvPr/>
        </p:nvSpPr>
        <p:spPr>
          <a:xfrm>
            <a:off x="1110736" y="653129"/>
            <a:ext cx="4541384" cy="523220"/>
          </a:xfrm>
          <a:prstGeom prst="rect">
            <a:avLst/>
          </a:prstGeom>
          <a:noFill/>
        </p:spPr>
        <p:txBody>
          <a:bodyPr wrap="square" rtlCol="0">
            <a:spAutoFit/>
          </a:bodyPr>
          <a:lstStyle/>
          <a:p>
            <a:r>
              <a:rPr lang="pl-PL" sz="2800" dirty="0">
                <a:solidFill>
                  <a:srgbClr val="EF7D00"/>
                </a:solidFill>
                <a:latin typeface="Akrobat Black" pitchFamily="50" charset="-18"/>
              </a:rPr>
              <a:t>Rezultaty ankiety online</a:t>
            </a:r>
          </a:p>
        </p:txBody>
      </p:sp>
      <p:pic>
        <p:nvPicPr>
          <p:cNvPr id="15" name="Obraz 14">
            <a:extLst>
              <a:ext uri="{FF2B5EF4-FFF2-40B4-BE49-F238E27FC236}">
                <a16:creationId xmlns:a16="http://schemas.microsoft.com/office/drawing/2014/main" id="{9FA31963-557F-4B80-93F4-C35FB6978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0027" y="1005914"/>
            <a:ext cx="1840436" cy="1228491"/>
          </a:xfrm>
          <a:prstGeom prst="rect">
            <a:avLst/>
          </a:prstGeom>
        </p:spPr>
      </p:pic>
      <p:pic>
        <p:nvPicPr>
          <p:cNvPr id="16" name="Obraz 15">
            <a:extLst>
              <a:ext uri="{FF2B5EF4-FFF2-40B4-BE49-F238E27FC236}">
                <a16:creationId xmlns:a16="http://schemas.microsoft.com/office/drawing/2014/main" id="{E8B5DF9E-3703-45C7-87D5-D9BCC8BF27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866"/>
          <a:stretch/>
        </p:blipFill>
        <p:spPr>
          <a:xfrm>
            <a:off x="6970027" y="3592165"/>
            <a:ext cx="1850445" cy="1276662"/>
          </a:xfrm>
          <a:prstGeom prst="rect">
            <a:avLst/>
          </a:prstGeom>
        </p:spPr>
      </p:pic>
      <p:pic>
        <p:nvPicPr>
          <p:cNvPr id="17" name="Obraz 16">
            <a:extLst>
              <a:ext uri="{FF2B5EF4-FFF2-40B4-BE49-F238E27FC236}">
                <a16:creationId xmlns:a16="http://schemas.microsoft.com/office/drawing/2014/main" id="{46F9BC63-BCFC-4CDD-8FC1-57D962849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027" y="2308467"/>
            <a:ext cx="1840436" cy="1226190"/>
          </a:xfrm>
          <a:prstGeom prst="rect">
            <a:avLst/>
          </a:prstGeom>
        </p:spPr>
      </p:pic>
      <p:sp>
        <p:nvSpPr>
          <p:cNvPr id="18" name="Prostokąt 17">
            <a:extLst>
              <a:ext uri="{FF2B5EF4-FFF2-40B4-BE49-F238E27FC236}">
                <a16:creationId xmlns:a16="http://schemas.microsoft.com/office/drawing/2014/main" id="{DF78CE9F-57B2-454B-AFEE-36FA4A08568C}"/>
              </a:ext>
            </a:extLst>
          </p:cNvPr>
          <p:cNvSpPr/>
          <p:nvPr/>
        </p:nvSpPr>
        <p:spPr>
          <a:xfrm>
            <a:off x="7921322" y="2308467"/>
            <a:ext cx="888777" cy="895608"/>
          </a:xfrm>
          <a:prstGeom prst="rect">
            <a:avLst/>
          </a:prstGeom>
          <a:solidFill>
            <a:schemeClr val="accent3">
              <a:lumMod val="75000"/>
              <a:alpha val="7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81603C27-697D-43CE-A633-B2A146896E68}"/>
              </a:ext>
            </a:extLst>
          </p:cNvPr>
          <p:cNvSpPr/>
          <p:nvPr/>
        </p:nvSpPr>
        <p:spPr>
          <a:xfrm>
            <a:off x="6970026" y="1002149"/>
            <a:ext cx="951295" cy="988181"/>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6D411BCE-539B-4FE1-B5FE-31E03180065C}"/>
              </a:ext>
            </a:extLst>
          </p:cNvPr>
          <p:cNvSpPr/>
          <p:nvPr/>
        </p:nvSpPr>
        <p:spPr>
          <a:xfrm>
            <a:off x="6970027" y="4222952"/>
            <a:ext cx="648072" cy="653054"/>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458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nvSpPr>
        <p:spPr>
          <a:xfrm>
            <a:off x="1110736" y="1889998"/>
            <a:ext cx="7277688" cy="523220"/>
          </a:xfrm>
          <a:prstGeom prst="rect">
            <a:avLst/>
          </a:prstGeom>
        </p:spPr>
        <p:txBody>
          <a:bodyPr wrap="square">
            <a:spAutoFit/>
          </a:bodyPr>
          <a:lstStyle/>
          <a:p>
            <a:pPr lvl="0" algn="just" fontAlgn="base">
              <a:spcBef>
                <a:spcPct val="0"/>
              </a:spcBef>
              <a:spcAft>
                <a:spcPct val="0"/>
              </a:spcAft>
            </a:pPr>
            <a:r>
              <a:rPr lang="pl-PL" sz="1400" dirty="0">
                <a:solidFill>
                  <a:srgbClr val="000000"/>
                </a:solidFill>
                <a:latin typeface="Times New Roman" pitchFamily="18" charset="0"/>
                <a:ea typeface="Times New Roman" pitchFamily="18" charset="0"/>
                <a:cs typeface="Times New Roman" pitchFamily="18" charset="0"/>
              </a:rPr>
              <a:t>Wszyscy respondenci, bez względu na wiek i stanowisko, uważali kompetencje społeczne i osobiste oraz umiejętności interpersonalne trenerów za bardzo ważne lub ważne.</a:t>
            </a:r>
            <a:endParaRPr lang="en-GB" sz="1400" dirty="0">
              <a:latin typeface="Arial" pitchFamily="34" charset="0"/>
              <a:cs typeface="Arial" pitchFamily="34" charset="0"/>
            </a:endParaRPr>
          </a:p>
        </p:txBody>
      </p:sp>
      <p:sp>
        <p:nvSpPr>
          <p:cNvPr id="8" name="pole tekstowe 7">
            <a:extLst>
              <a:ext uri="{FF2B5EF4-FFF2-40B4-BE49-F238E27FC236}">
                <a16:creationId xmlns:a16="http://schemas.microsoft.com/office/drawing/2014/main" id="{050CD58B-F2BA-4C3F-8C09-5450AAE570FD}"/>
              </a:ext>
            </a:extLst>
          </p:cNvPr>
          <p:cNvSpPr txBox="1"/>
          <p:nvPr/>
        </p:nvSpPr>
        <p:spPr>
          <a:xfrm>
            <a:off x="1110736" y="653129"/>
            <a:ext cx="7277688" cy="369332"/>
          </a:xfrm>
          <a:prstGeom prst="rect">
            <a:avLst/>
          </a:prstGeom>
          <a:noFill/>
        </p:spPr>
        <p:txBody>
          <a:bodyPr wrap="square" rtlCol="0">
            <a:spAutoFit/>
          </a:bodyPr>
          <a:lstStyle/>
          <a:p>
            <a:r>
              <a:rPr lang="pl-PL" dirty="0">
                <a:solidFill>
                  <a:srgbClr val="EF7D00"/>
                </a:solidFill>
                <a:latin typeface="Akrobat Black" pitchFamily="50" charset="-18"/>
              </a:rPr>
              <a:t>Rezultaty ankiety online</a:t>
            </a:r>
          </a:p>
        </p:txBody>
      </p:sp>
      <p:pic>
        <p:nvPicPr>
          <p:cNvPr id="7" name="Picture 5" descr="Képtalálat a következőre: „soft skills of trainers”">
            <a:extLst>
              <a:ext uri="{FF2B5EF4-FFF2-40B4-BE49-F238E27FC236}">
                <a16:creationId xmlns:a16="http://schemas.microsoft.com/office/drawing/2014/main" id="{D36ED308-FD15-4D6D-B433-8C9624DAF8E4}"/>
              </a:ext>
            </a:extLst>
          </p:cNvPr>
          <p:cNvPicPr>
            <a:picLocks noChangeAspect="1" noChangeArrowheads="1"/>
          </p:cNvPicPr>
          <p:nvPr/>
        </p:nvPicPr>
        <p:blipFill>
          <a:blip r:embed="rId2" cstate="print"/>
          <a:srcRect/>
          <a:stretch>
            <a:fillRect/>
          </a:stretch>
        </p:blipFill>
        <p:spPr bwMode="auto">
          <a:xfrm>
            <a:off x="1911500" y="2643758"/>
            <a:ext cx="5321000" cy="2128401"/>
          </a:xfrm>
          <a:prstGeom prst="rect">
            <a:avLst/>
          </a:prstGeom>
          <a:noFill/>
          <a:ln>
            <a:solidFill>
              <a:schemeClr val="bg1"/>
            </a:solidFill>
          </a:ln>
        </p:spPr>
      </p:pic>
    </p:spTree>
    <p:extLst>
      <p:ext uri="{BB962C8B-B14F-4D97-AF65-F5344CB8AC3E}">
        <p14:creationId xmlns:p14="http://schemas.microsoft.com/office/powerpoint/2010/main" val="119903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nvSpPr>
        <p:spPr>
          <a:xfrm>
            <a:off x="971600" y="1556087"/>
            <a:ext cx="5189456" cy="2031325"/>
          </a:xfrm>
          <a:prstGeom prst="rect">
            <a:avLst/>
          </a:prstGeom>
        </p:spPr>
        <p:txBody>
          <a:bodyPr wrap="square">
            <a:spAutoFit/>
          </a:bodyPr>
          <a:lstStyle/>
          <a:p>
            <a:pPr marL="285750" indent="-285750" algn="just">
              <a:buFont typeface="Arial" panose="020B0604020202020204" pitchFamily="34" charset="0"/>
              <a:buChar char="•"/>
            </a:pPr>
            <a:r>
              <a:rPr lang="pl-PL" sz="1400" dirty="0">
                <a:latin typeface="Times New Roman" pitchFamily="18" charset="0"/>
                <a:cs typeface="Times New Roman" pitchFamily="18" charset="0"/>
              </a:rPr>
              <a:t>KOMPETENCJE SPOŁECZNE I OSOBISTE TRENERA</a:t>
            </a:r>
          </a:p>
          <a:p>
            <a:pPr marL="285750" indent="-285750" algn="just">
              <a:buFont typeface="Arial" panose="020B0604020202020204" pitchFamily="34" charset="0"/>
              <a:buChar char="•"/>
            </a:pPr>
            <a:endParaRPr lang="pl-PL" sz="1400" dirty="0">
              <a:latin typeface="Times New Roman" pitchFamily="18" charset="0"/>
              <a:cs typeface="Times New Roman" pitchFamily="18" charset="0"/>
            </a:endParaRPr>
          </a:p>
          <a:p>
            <a:pPr marL="285750" indent="-285750" algn="just">
              <a:buFont typeface="Arial" panose="020B0604020202020204" pitchFamily="34" charset="0"/>
              <a:buChar char="•"/>
            </a:pPr>
            <a:r>
              <a:rPr lang="pl-PL" sz="1400" dirty="0">
                <a:latin typeface="Times New Roman" pitchFamily="18" charset="0"/>
                <a:cs typeface="Times New Roman" pitchFamily="18" charset="0"/>
              </a:rPr>
              <a:t>UMIEJĘTNOŚCI TRENERA W ZAKRESIE IDENTYFIKACJI </a:t>
            </a:r>
            <a:br>
              <a:rPr lang="pl-PL" sz="1400" dirty="0">
                <a:latin typeface="Times New Roman" pitchFamily="18" charset="0"/>
                <a:cs typeface="Times New Roman" pitchFamily="18" charset="0"/>
              </a:rPr>
            </a:br>
            <a:r>
              <a:rPr lang="pl-PL" sz="1400" dirty="0">
                <a:latin typeface="Times New Roman" pitchFamily="18" charset="0"/>
                <a:cs typeface="Times New Roman" pitchFamily="18" charset="0"/>
              </a:rPr>
              <a:t>I PRZYGOTOWANIA SZKOLENIA ZAWODOWEGO</a:t>
            </a:r>
          </a:p>
          <a:p>
            <a:pPr marL="285750" indent="-285750" algn="just">
              <a:buFont typeface="Arial" panose="020B0604020202020204" pitchFamily="34" charset="0"/>
              <a:buChar char="•"/>
            </a:pPr>
            <a:endParaRPr lang="pl-PL" sz="1400" dirty="0">
              <a:latin typeface="Times New Roman" pitchFamily="18" charset="0"/>
              <a:cs typeface="Times New Roman" pitchFamily="18" charset="0"/>
            </a:endParaRPr>
          </a:p>
          <a:p>
            <a:pPr marL="285750" indent="-285750" algn="just">
              <a:buFont typeface="Arial" panose="020B0604020202020204" pitchFamily="34" charset="0"/>
              <a:buChar char="•"/>
            </a:pPr>
            <a:r>
              <a:rPr lang="pl-PL" sz="1400" dirty="0">
                <a:latin typeface="Times New Roman" pitchFamily="18" charset="0"/>
                <a:cs typeface="Times New Roman" pitchFamily="18" charset="0"/>
              </a:rPr>
              <a:t>PROWADZENIE SZKOLENIA ZAWODOWEGO DLA BRANŻY HORECA W PRAWDZIWYCH WARUNKACH PRACY</a:t>
            </a:r>
            <a:endParaRPr lang="hu-HU" sz="1400" dirty="0">
              <a:latin typeface="Times New Roman" pitchFamily="18" charset="0"/>
              <a:cs typeface="Times New Roman" pitchFamily="18" charset="0"/>
            </a:endParaRPr>
          </a:p>
          <a:p>
            <a:pPr marL="285750" indent="-285750">
              <a:buFont typeface="Arial" panose="020B0604020202020204" pitchFamily="34" charset="0"/>
              <a:buChar char="•"/>
            </a:pPr>
            <a:endParaRPr lang="hu-HU" sz="1400" dirty="0"/>
          </a:p>
        </p:txBody>
      </p:sp>
      <p:sp>
        <p:nvSpPr>
          <p:cNvPr id="8" name="pole tekstowe 7">
            <a:extLst>
              <a:ext uri="{FF2B5EF4-FFF2-40B4-BE49-F238E27FC236}">
                <a16:creationId xmlns:a16="http://schemas.microsoft.com/office/drawing/2014/main" id="{944AB212-AFE6-457A-A586-33282781CEBE}"/>
              </a:ext>
            </a:extLst>
          </p:cNvPr>
          <p:cNvSpPr txBox="1"/>
          <p:nvPr/>
        </p:nvSpPr>
        <p:spPr>
          <a:xfrm>
            <a:off x="1110736" y="653129"/>
            <a:ext cx="7277688" cy="369332"/>
          </a:xfrm>
          <a:prstGeom prst="rect">
            <a:avLst/>
          </a:prstGeom>
          <a:noFill/>
        </p:spPr>
        <p:txBody>
          <a:bodyPr wrap="square" rtlCol="0">
            <a:spAutoFit/>
          </a:bodyPr>
          <a:lstStyle/>
          <a:p>
            <a:r>
              <a:rPr lang="pl-PL" dirty="0">
                <a:solidFill>
                  <a:srgbClr val="EF7D00"/>
                </a:solidFill>
                <a:latin typeface="Akrobat Black" pitchFamily="50" charset="-18"/>
              </a:rPr>
              <a:t>BADANIA POGŁĘBIONE</a:t>
            </a:r>
          </a:p>
        </p:txBody>
      </p:sp>
      <p:pic>
        <p:nvPicPr>
          <p:cNvPr id="6" name="Picture 2" descr="Képtalálat a következőre: „cook-coach thinking cartoon”">
            <a:extLst>
              <a:ext uri="{FF2B5EF4-FFF2-40B4-BE49-F238E27FC236}">
                <a16:creationId xmlns:a16="http://schemas.microsoft.com/office/drawing/2014/main" id="{C03724BF-4423-43B6-A833-A12DA7D5F69D}"/>
              </a:ext>
            </a:extLst>
          </p:cNvPr>
          <p:cNvPicPr>
            <a:picLocks noChangeAspect="1" noChangeArrowheads="1"/>
          </p:cNvPicPr>
          <p:nvPr/>
        </p:nvPicPr>
        <p:blipFill>
          <a:blip r:embed="rId2" cstate="print"/>
          <a:srcRect l="26154" r="25384"/>
          <a:stretch>
            <a:fillRect/>
          </a:stretch>
        </p:blipFill>
        <p:spPr bwMode="auto">
          <a:xfrm>
            <a:off x="6804248" y="483518"/>
            <a:ext cx="1863220" cy="3312368"/>
          </a:xfrm>
          <a:prstGeom prst="rect">
            <a:avLst/>
          </a:prstGeom>
          <a:noFill/>
        </p:spPr>
      </p:pic>
    </p:spTree>
    <p:extLst>
      <p:ext uri="{BB962C8B-B14F-4D97-AF65-F5344CB8AC3E}">
        <p14:creationId xmlns:p14="http://schemas.microsoft.com/office/powerpoint/2010/main" val="41946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D8E25C5-0FF3-41D7-8B33-541878B677D1}"/>
              </a:ext>
            </a:extLst>
          </p:cNvPr>
          <p:cNvSpPr/>
          <p:nvPr/>
        </p:nvSpPr>
        <p:spPr>
          <a:xfrm>
            <a:off x="1109139" y="483518"/>
            <a:ext cx="6341584" cy="1384995"/>
          </a:xfrm>
          <a:prstGeom prst="rect">
            <a:avLst/>
          </a:prstGeom>
        </p:spPr>
        <p:txBody>
          <a:bodyPr wrap="square">
            <a:spAutoFit/>
          </a:bodyPr>
          <a:lstStyle/>
          <a:p>
            <a:pPr lvl="0" algn="just"/>
            <a:r>
              <a:rPr lang="pl-PL" sz="1200" dirty="0">
                <a:latin typeface="Times New Roman" pitchFamily="18" charset="0"/>
                <a:cs typeface="Times New Roman" pitchFamily="18" charset="0"/>
              </a:rPr>
              <a:t>Liczba respondentów wynosiła 10 i reprezentowali oni następujące grupy:</a:t>
            </a:r>
          </a:p>
          <a:p>
            <a:pPr marL="342900" lvl="0" indent="-342900" algn="just">
              <a:buFont typeface="+mj-lt"/>
              <a:buAutoNum type="arabicPeriod"/>
            </a:pPr>
            <a:r>
              <a:rPr lang="pl-PL" sz="1200" dirty="0">
                <a:latin typeface="Times New Roman" pitchFamily="18" charset="0"/>
                <a:cs typeface="Times New Roman" pitchFamily="18" charset="0"/>
              </a:rPr>
              <a:t>pracodawcy branży HORECA</a:t>
            </a:r>
          </a:p>
          <a:p>
            <a:pPr marL="342900" lvl="0" indent="-342900" algn="just">
              <a:buFont typeface="+mj-lt"/>
              <a:buAutoNum type="arabicPeriod"/>
            </a:pPr>
            <a:r>
              <a:rPr lang="pl-PL" sz="1200" dirty="0">
                <a:latin typeface="Times New Roman" pitchFamily="18" charset="0"/>
                <a:cs typeface="Times New Roman" pitchFamily="18" charset="0"/>
              </a:rPr>
              <a:t>eksperci, specjaliści z branży HORECA</a:t>
            </a:r>
          </a:p>
          <a:p>
            <a:pPr marL="342900" lvl="0" indent="-342900" algn="just">
              <a:buFont typeface="+mj-lt"/>
              <a:buAutoNum type="arabicPeriod"/>
            </a:pPr>
            <a:r>
              <a:rPr lang="pl-PL" sz="1200" dirty="0">
                <a:latin typeface="Times New Roman" pitchFamily="18" charset="0"/>
                <a:cs typeface="Times New Roman" pitchFamily="18" charset="0"/>
              </a:rPr>
              <a:t>naukowcy związani z edukacją w obszarach HORECA</a:t>
            </a:r>
          </a:p>
          <a:p>
            <a:pPr marL="342900" lvl="0" indent="-342900" algn="just">
              <a:buFont typeface="+mj-lt"/>
              <a:buAutoNum type="arabicPeriod"/>
            </a:pPr>
            <a:r>
              <a:rPr lang="pl-PL" sz="1200" dirty="0">
                <a:latin typeface="Times New Roman" pitchFamily="18" charset="0"/>
                <a:cs typeface="Times New Roman" pitchFamily="18" charset="0"/>
              </a:rPr>
              <a:t>trenerzy prowadzący szkolenia dla branży HORECA</a:t>
            </a:r>
          </a:p>
          <a:p>
            <a:pPr marL="342900" lvl="0" indent="-342900" algn="just">
              <a:buFont typeface="+mj-lt"/>
              <a:buAutoNum type="arabicPeriod"/>
            </a:pPr>
            <a:r>
              <a:rPr lang="pl-PL" sz="1200" dirty="0">
                <a:latin typeface="Times New Roman" pitchFamily="18" charset="0"/>
                <a:cs typeface="Times New Roman" pitchFamily="18" charset="0"/>
              </a:rPr>
              <a:t>pracownicy HORECA</a:t>
            </a:r>
          </a:p>
          <a:p>
            <a:pPr marL="342900" lvl="0" indent="-342900" algn="just">
              <a:buFont typeface="+mj-lt"/>
              <a:buAutoNum type="arabicPeriod"/>
            </a:pPr>
            <a:r>
              <a:rPr lang="pl-PL" sz="1200" dirty="0">
                <a:latin typeface="Times New Roman" pitchFamily="18" charset="0"/>
                <a:cs typeface="Times New Roman" pitchFamily="18" charset="0"/>
              </a:rPr>
              <a:t>studenci wydziałów hotelarskich</a:t>
            </a:r>
          </a:p>
        </p:txBody>
      </p:sp>
      <p:sp>
        <p:nvSpPr>
          <p:cNvPr id="9" name="pole tekstowe 8">
            <a:extLst>
              <a:ext uri="{FF2B5EF4-FFF2-40B4-BE49-F238E27FC236}">
                <a16:creationId xmlns:a16="http://schemas.microsoft.com/office/drawing/2014/main" id="{8F966A8F-ED63-4AF6-B61A-50AF91A714BD}"/>
              </a:ext>
            </a:extLst>
          </p:cNvPr>
          <p:cNvSpPr txBox="1"/>
          <p:nvPr/>
        </p:nvSpPr>
        <p:spPr>
          <a:xfrm>
            <a:off x="1110736" y="100010"/>
            <a:ext cx="7277688" cy="400110"/>
          </a:xfrm>
          <a:prstGeom prst="rect">
            <a:avLst/>
          </a:prstGeom>
          <a:noFill/>
        </p:spPr>
        <p:txBody>
          <a:bodyPr wrap="square" rtlCol="0">
            <a:spAutoFit/>
          </a:bodyPr>
          <a:lstStyle/>
          <a:p>
            <a:r>
              <a:rPr lang="pl-PL" sz="2000" dirty="0">
                <a:solidFill>
                  <a:srgbClr val="EF7D00"/>
                </a:solidFill>
                <a:latin typeface="Akrobat Black" pitchFamily="50" charset="-18"/>
              </a:rPr>
              <a:t>BADANIA POGŁĘBIONE</a:t>
            </a:r>
          </a:p>
        </p:txBody>
      </p:sp>
      <p:graphicFrame>
        <p:nvGraphicFramePr>
          <p:cNvPr id="10" name="Táblázat 3">
            <a:extLst>
              <a:ext uri="{FF2B5EF4-FFF2-40B4-BE49-F238E27FC236}">
                <a16:creationId xmlns:a16="http://schemas.microsoft.com/office/drawing/2014/main" id="{AFF9BFE4-3623-4C69-8CD4-91C81A1E5B40}"/>
              </a:ext>
            </a:extLst>
          </p:cNvPr>
          <p:cNvGraphicFramePr>
            <a:graphicFrameLocks noGrp="1"/>
          </p:cNvGraphicFramePr>
          <p:nvPr>
            <p:extLst>
              <p:ext uri="{D42A27DB-BD31-4B8C-83A1-F6EECF244321}">
                <p14:modId xmlns:p14="http://schemas.microsoft.com/office/powerpoint/2010/main" val="1753677994"/>
              </p:ext>
            </p:extLst>
          </p:nvPr>
        </p:nvGraphicFramePr>
        <p:xfrm>
          <a:off x="1109139" y="1871276"/>
          <a:ext cx="7716185" cy="2657255"/>
        </p:xfrm>
        <a:graphic>
          <a:graphicData uri="http://schemas.openxmlformats.org/drawingml/2006/table">
            <a:tbl>
              <a:tblPr/>
              <a:tblGrid>
                <a:gridCol w="1082384">
                  <a:extLst>
                    <a:ext uri="{9D8B030D-6E8A-4147-A177-3AD203B41FA5}">
                      <a16:colId xmlns:a16="http://schemas.microsoft.com/office/drawing/2014/main" val="20000"/>
                    </a:ext>
                  </a:extLst>
                </a:gridCol>
                <a:gridCol w="278720">
                  <a:extLst>
                    <a:ext uri="{9D8B030D-6E8A-4147-A177-3AD203B41FA5}">
                      <a16:colId xmlns:a16="http://schemas.microsoft.com/office/drawing/2014/main" val="2016527389"/>
                    </a:ext>
                  </a:extLst>
                </a:gridCol>
                <a:gridCol w="633821">
                  <a:extLst>
                    <a:ext uri="{9D8B030D-6E8A-4147-A177-3AD203B41FA5}">
                      <a16:colId xmlns:a16="http://schemas.microsoft.com/office/drawing/2014/main" val="20001"/>
                    </a:ext>
                  </a:extLst>
                </a:gridCol>
                <a:gridCol w="862775">
                  <a:extLst>
                    <a:ext uri="{9D8B030D-6E8A-4147-A177-3AD203B41FA5}">
                      <a16:colId xmlns:a16="http://schemas.microsoft.com/office/drawing/2014/main" val="20003"/>
                    </a:ext>
                  </a:extLst>
                </a:gridCol>
                <a:gridCol w="162560">
                  <a:extLst>
                    <a:ext uri="{9D8B030D-6E8A-4147-A177-3AD203B41FA5}">
                      <a16:colId xmlns:a16="http://schemas.microsoft.com/office/drawing/2014/main" val="20004"/>
                    </a:ext>
                  </a:extLst>
                </a:gridCol>
                <a:gridCol w="2444693">
                  <a:extLst>
                    <a:ext uri="{9D8B030D-6E8A-4147-A177-3AD203B41FA5}">
                      <a16:colId xmlns:a16="http://schemas.microsoft.com/office/drawing/2014/main" val="20005"/>
                    </a:ext>
                  </a:extLst>
                </a:gridCol>
                <a:gridCol w="431981">
                  <a:extLst>
                    <a:ext uri="{9D8B030D-6E8A-4147-A177-3AD203B41FA5}">
                      <a16:colId xmlns:a16="http://schemas.microsoft.com/office/drawing/2014/main" val="3632177308"/>
                    </a:ext>
                  </a:extLst>
                </a:gridCol>
                <a:gridCol w="1819251">
                  <a:extLst>
                    <a:ext uri="{9D8B030D-6E8A-4147-A177-3AD203B41FA5}">
                      <a16:colId xmlns:a16="http://schemas.microsoft.com/office/drawing/2014/main" val="20006"/>
                    </a:ext>
                  </a:extLst>
                </a:gridCol>
              </a:tblGrid>
              <a:tr h="310349">
                <a:tc gridSpan="8">
                  <a:txBody>
                    <a:bodyPr/>
                    <a:lstStyle/>
                    <a:p>
                      <a:pPr algn="ctr">
                        <a:spcAft>
                          <a:spcPts val="0"/>
                        </a:spcAft>
                        <a:tabLst>
                          <a:tab pos="800100" algn="l"/>
                        </a:tabLst>
                      </a:pPr>
                      <a:r>
                        <a:rPr lang="pl-PL" sz="1800" b="1" dirty="0">
                          <a:solidFill>
                            <a:srgbClr val="000000"/>
                          </a:solidFill>
                          <a:uFill>
                            <a:solidFill>
                              <a:srgbClr val="000000"/>
                            </a:solidFill>
                          </a:uFill>
                          <a:latin typeface="Times New Roman"/>
                          <a:ea typeface="Times New Roman"/>
                          <a:cs typeface="Times New Roman"/>
                        </a:rPr>
                        <a:t>Wiek, płeć, wykształcenie i stanowisko 10 respondentów badań pogłębionych</a:t>
                      </a:r>
                      <a:endParaRPr lang="hu-HU" sz="20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hu-HU"/>
                    </a:p>
                  </a:txBody>
                  <a:tcPr/>
                </a:tc>
                <a:tc hMerge="1">
                  <a:txBody>
                    <a:bodyPr/>
                    <a:lstStyle/>
                    <a:p>
                      <a:endParaRPr lang="hu-HU"/>
                    </a:p>
                  </a:txBody>
                  <a:tcPr>
                    <a:lnL w="12700" cap="flat" cmpd="sng" algn="ctr">
                      <a:solidFill>
                        <a:srgbClr val="000000"/>
                      </a:solidFill>
                      <a:prstDash val="solid"/>
                      <a:round/>
                      <a:headEnd type="none" w="med" len="med"/>
                      <a:tailEnd type="none" w="med" len="med"/>
                    </a:lnL>
                  </a:tcPr>
                </a:tc>
                <a:tc hMerge="1">
                  <a:txBody>
                    <a:bodyPr/>
                    <a:lstStyle/>
                    <a:p>
                      <a:endParaRPr lang="hu-HU"/>
                    </a:p>
                  </a:txBody>
                  <a:tcPr/>
                </a:tc>
                <a:tc hMerge="1">
                  <a:txBody>
                    <a:bodyPr/>
                    <a:lstStyle/>
                    <a:p>
                      <a:endParaRPr lang="hu-HU"/>
                    </a:p>
                  </a:txBody>
                  <a:tcPr/>
                </a:tc>
                <a:tc hMerge="1">
                  <a:txBody>
                    <a:bodyPr/>
                    <a:lstStyle/>
                    <a:p>
                      <a:endParaRPr lang="pl-PL"/>
                    </a:p>
                  </a:txBody>
                  <a:tcPr/>
                </a:tc>
                <a:tc hMerge="1">
                  <a:txBody>
                    <a:bodyPr/>
                    <a:lstStyle/>
                    <a:p>
                      <a:endParaRPr lang="hu-HU"/>
                    </a:p>
                  </a:txBody>
                  <a:tcPr/>
                </a:tc>
                <a:extLst>
                  <a:ext uri="{0D108BD9-81ED-4DB2-BD59-A6C34878D82A}">
                    <a16:rowId xmlns:a16="http://schemas.microsoft.com/office/drawing/2014/main" val="10000"/>
                  </a:ext>
                </a:extLst>
              </a:tr>
              <a:tr h="205458">
                <a:tc gridSpan="2">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hu-HU"/>
                    </a:p>
                  </a:txBody>
                  <a:tcPr>
                    <a:lnL w="12700" cap="flat" cmpd="sng" algn="ctr">
                      <a:solidFill>
                        <a:srgbClr val="000000"/>
                      </a:solidFill>
                      <a:prstDash val="solid"/>
                      <a:round/>
                      <a:headEnd type="none" w="med" len="med"/>
                      <a:tailEnd type="none" w="med" len="med"/>
                    </a:lnL>
                  </a:tcPr>
                </a:tc>
                <a:tc>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310349">
                <a:tc>
                  <a:txBody>
                    <a:bodyPr/>
                    <a:lstStyle/>
                    <a:p>
                      <a:pPr algn="ctr">
                        <a:spcAft>
                          <a:spcPts val="0"/>
                        </a:spcAft>
                        <a:tabLst>
                          <a:tab pos="828675" algn="l"/>
                        </a:tabLst>
                      </a:pPr>
                      <a:r>
                        <a:rPr lang="pl-PL" sz="1100" dirty="0">
                          <a:solidFill>
                            <a:srgbClr val="000000"/>
                          </a:solidFill>
                          <a:uFill>
                            <a:solidFill>
                              <a:srgbClr val="000000"/>
                            </a:solidFill>
                          </a:uFill>
                          <a:latin typeface="Times New Roman"/>
                          <a:ea typeface="Times New Roman"/>
                          <a:cs typeface="Times New Roman"/>
                        </a:rPr>
                        <a:t>Liczba</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a:solidFill>
                            <a:srgbClr val="000000"/>
                          </a:solidFill>
                          <a:uFill>
                            <a:solidFill>
                              <a:srgbClr val="000000"/>
                            </a:solidFill>
                          </a:uFill>
                          <a:latin typeface="Times New Roman"/>
                          <a:ea typeface="Arial Unicode MS"/>
                          <a:cs typeface="Times New Roman"/>
                        </a:rPr>
                        <a:t>Wiek (lata)</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pl-PL" sz="1100" dirty="0">
                          <a:solidFill>
                            <a:srgbClr val="000000"/>
                          </a:solidFill>
                          <a:uFill>
                            <a:solidFill>
                              <a:srgbClr val="000000"/>
                            </a:solidFill>
                          </a:uFill>
                          <a:latin typeface="Times New Roman"/>
                          <a:ea typeface="Times New Roman"/>
                          <a:cs typeface="Times New Roman"/>
                        </a:rPr>
                        <a:t>Płeć K</a:t>
                      </a:r>
                      <a:r>
                        <a:rPr lang="en-GB" sz="1100" dirty="0">
                          <a:solidFill>
                            <a:srgbClr val="000000"/>
                          </a:solidFill>
                          <a:uFill>
                            <a:solidFill>
                              <a:srgbClr val="000000"/>
                            </a:solidFill>
                          </a:uFill>
                          <a:latin typeface="Times New Roman"/>
                          <a:ea typeface="Times New Roman"/>
                          <a:cs typeface="Times New Roman"/>
                        </a:rPr>
                        <a:t>/M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indent="43180" algn="ctr">
                        <a:spcAft>
                          <a:spcPts val="0"/>
                        </a:spcAft>
                      </a:pPr>
                      <a:r>
                        <a:rPr lang="pl-PL" sz="1100" dirty="0">
                          <a:solidFill>
                            <a:srgbClr val="000000"/>
                          </a:solidFill>
                          <a:uFill>
                            <a:solidFill>
                              <a:srgbClr val="000000"/>
                            </a:solidFill>
                          </a:uFill>
                          <a:latin typeface="Times New Roman"/>
                          <a:ea typeface="Times New Roman"/>
                          <a:cs typeface="Times New Roman"/>
                        </a:rPr>
                        <a:t>Wykształcenie</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a:solidFill>
                            <a:srgbClr val="000000"/>
                          </a:solidFill>
                          <a:uFill>
                            <a:solidFill>
                              <a:srgbClr val="000000"/>
                            </a:solidFill>
                          </a:uFill>
                          <a:latin typeface="Times New Roman"/>
                          <a:ea typeface="Times New Roman"/>
                          <a:cs typeface="Times New Roman"/>
                        </a:rPr>
                        <a:t>Stanowisko</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2"/>
                  </a:ext>
                </a:extLst>
              </a:tr>
              <a:tr h="231958">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2</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1100">
                          <a:solidFill>
                            <a:srgbClr val="000000"/>
                          </a:solidFill>
                          <a:uFill>
                            <a:solidFill>
                              <a:srgbClr val="000000"/>
                            </a:solidFill>
                          </a:uFill>
                          <a:latin typeface="Times New Roman"/>
                          <a:ea typeface="Times New Roman"/>
                          <a:cs typeface="Times New Roman"/>
                        </a:rPr>
                        <a:t>45, 64</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a:t>
                      </a:r>
                      <a:r>
                        <a:rPr lang="pl-PL" sz="1100" dirty="0">
                          <a:solidFill>
                            <a:srgbClr val="000000"/>
                          </a:solidFill>
                          <a:uFill>
                            <a:solidFill>
                              <a:srgbClr val="000000"/>
                            </a:solidFill>
                          </a:uFill>
                          <a:latin typeface="Times New Roman"/>
                          <a:ea typeface="Times New Roman"/>
                          <a:cs typeface="Times New Roman"/>
                        </a:rPr>
                        <a:t>K</a:t>
                      </a:r>
                      <a:r>
                        <a:rPr lang="en-GB" sz="1100" dirty="0">
                          <a:solidFill>
                            <a:srgbClr val="000000"/>
                          </a:solidFill>
                          <a:uFill>
                            <a:solidFill>
                              <a:srgbClr val="000000"/>
                            </a:solidFill>
                          </a:uFill>
                          <a:latin typeface="Times New Roman"/>
                          <a:ea typeface="Times New Roman"/>
                          <a:cs typeface="Times New Roman"/>
                        </a:rPr>
                        <a:t>/1M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dirty="0">
                          <a:solidFill>
                            <a:srgbClr val="000000"/>
                          </a:solidFill>
                          <a:uFill>
                            <a:solidFill>
                              <a:srgbClr val="000000"/>
                            </a:solidFill>
                          </a:uFill>
                          <a:latin typeface="Times New Roman"/>
                          <a:ea typeface="Times New Roman"/>
                          <a:cs typeface="Times New Roman"/>
                        </a:rPr>
                        <a:t>Tytuł licencjata lub tytuł magistra </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dirty="0">
                          <a:solidFill>
                            <a:srgbClr val="000000"/>
                          </a:solidFill>
                          <a:uFill>
                            <a:solidFill>
                              <a:srgbClr val="000000"/>
                            </a:solidFill>
                          </a:uFill>
                          <a:latin typeface="Times New Roman"/>
                          <a:ea typeface="Arial Unicode MS"/>
                          <a:cs typeface="Times New Roman"/>
                        </a:rPr>
                        <a:t>Pracodawcy</a:t>
                      </a:r>
                      <a:endParaRPr lang="pl-P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4"/>
                  </a:ext>
                </a:extLst>
              </a:tr>
              <a:tr h="310349">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1100">
                          <a:solidFill>
                            <a:srgbClr val="000000"/>
                          </a:solidFill>
                          <a:uFill>
                            <a:solidFill>
                              <a:srgbClr val="000000"/>
                            </a:solidFill>
                          </a:uFill>
                          <a:latin typeface="Times New Roman"/>
                          <a:ea typeface="Times New Roman"/>
                          <a:cs typeface="Times New Roman"/>
                        </a:rPr>
                        <a:t>48</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dirty="0">
                          <a:solidFill>
                            <a:srgbClr val="000000"/>
                          </a:solidFill>
                          <a:uFill>
                            <a:solidFill>
                              <a:srgbClr val="000000"/>
                            </a:solidFill>
                          </a:uFill>
                          <a:latin typeface="Times New Roman"/>
                          <a:ea typeface="Arial Unicode MS"/>
                          <a:cs typeface="Times New Roman"/>
                        </a:rPr>
                        <a:t>Tytuł magistra</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noProof="0">
                          <a:solidFill>
                            <a:srgbClr val="000000"/>
                          </a:solidFill>
                          <a:uFill>
                            <a:solidFill>
                              <a:srgbClr val="000000"/>
                            </a:solidFill>
                          </a:uFill>
                          <a:latin typeface="Times New Roman"/>
                          <a:ea typeface="Times New Roman"/>
                          <a:cs typeface="Times New Roman"/>
                        </a:rPr>
                        <a:t>Ekspert, specjalista</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5"/>
                  </a:ext>
                </a:extLst>
              </a:tr>
              <a:tr h="357745">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2</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1100">
                          <a:solidFill>
                            <a:srgbClr val="000000"/>
                          </a:solidFill>
                          <a:uFill>
                            <a:solidFill>
                              <a:srgbClr val="000000"/>
                            </a:solidFill>
                          </a:uFill>
                          <a:latin typeface="Times New Roman"/>
                          <a:ea typeface="Times New Roman"/>
                          <a:cs typeface="Times New Roman"/>
                        </a:rPr>
                        <a:t>44, 69</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a:t>
                      </a:r>
                      <a:r>
                        <a:rPr lang="pl-PL" sz="1100" dirty="0">
                          <a:solidFill>
                            <a:srgbClr val="000000"/>
                          </a:solidFill>
                          <a:uFill>
                            <a:solidFill>
                              <a:srgbClr val="000000"/>
                            </a:solidFill>
                          </a:uFill>
                          <a:latin typeface="Times New Roman"/>
                          <a:ea typeface="Times New Roman"/>
                          <a:cs typeface="Times New Roman"/>
                        </a:rPr>
                        <a:t>K</a:t>
                      </a:r>
                      <a:r>
                        <a:rPr lang="en-GB" sz="1100" dirty="0">
                          <a:solidFill>
                            <a:srgbClr val="000000"/>
                          </a:solidFill>
                          <a:uFill>
                            <a:solidFill>
                              <a:srgbClr val="000000"/>
                            </a:solidFill>
                          </a:uFill>
                          <a:latin typeface="Times New Roman"/>
                          <a:ea typeface="Times New Roman"/>
                          <a:cs typeface="Times New Roman"/>
                        </a:rPr>
                        <a:t>/1M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dirty="0">
                          <a:solidFill>
                            <a:srgbClr val="000000"/>
                          </a:solidFill>
                          <a:uFill>
                            <a:solidFill>
                              <a:srgbClr val="000000"/>
                            </a:solidFill>
                          </a:uFill>
                          <a:latin typeface="Times New Roman"/>
                          <a:ea typeface="Times New Roman"/>
                          <a:cs typeface="Times New Roman"/>
                        </a:rPr>
                        <a:t>Tytuł doktora</a:t>
                      </a:r>
                      <a:r>
                        <a:rPr lang="en-GB" sz="1100" dirty="0">
                          <a:solidFill>
                            <a:srgbClr val="000000"/>
                          </a:solidFill>
                          <a:uFill>
                            <a:solidFill>
                              <a:srgbClr val="000000"/>
                            </a:solidFill>
                          </a:uFill>
                          <a:latin typeface="Times New Roman"/>
                          <a:ea typeface="Times New Roman"/>
                          <a:cs typeface="Times New Roman"/>
                        </a:rPr>
                        <a:t> </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a:solidFill>
                            <a:srgbClr val="000000"/>
                          </a:solidFill>
                          <a:uFill>
                            <a:solidFill>
                              <a:srgbClr val="000000"/>
                            </a:solidFill>
                          </a:uFill>
                          <a:latin typeface="Times New Roman"/>
                          <a:ea typeface="Arial Unicode MS"/>
                          <a:cs typeface="Times New Roman"/>
                        </a:rPr>
                        <a:t>Naukowcy związani z branżą HORECA</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6"/>
                  </a:ext>
                </a:extLst>
              </a:tr>
              <a:tr h="310349">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2</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1100">
                          <a:solidFill>
                            <a:srgbClr val="000000"/>
                          </a:solidFill>
                          <a:uFill>
                            <a:solidFill>
                              <a:srgbClr val="000000"/>
                            </a:solidFill>
                          </a:uFill>
                          <a:latin typeface="Times New Roman"/>
                          <a:ea typeface="Times New Roman"/>
                          <a:cs typeface="Times New Roman"/>
                        </a:rPr>
                        <a:t>53</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dirty="0">
                          <a:solidFill>
                            <a:srgbClr val="000000"/>
                          </a:solidFill>
                          <a:uFill>
                            <a:solidFill>
                              <a:srgbClr val="000000"/>
                            </a:solidFill>
                          </a:uFill>
                          <a:latin typeface="Times New Roman"/>
                          <a:ea typeface="Arial Unicode MS"/>
                          <a:cs typeface="Times New Roman"/>
                        </a:rPr>
                        <a:t>Tytuł magistra</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a:solidFill>
                            <a:srgbClr val="000000"/>
                          </a:solidFill>
                          <a:uFill>
                            <a:solidFill>
                              <a:srgbClr val="000000"/>
                            </a:solidFill>
                          </a:uFill>
                          <a:latin typeface="Times New Roman"/>
                          <a:ea typeface="Times New Roman"/>
                          <a:cs typeface="Times New Roman"/>
                        </a:rPr>
                        <a:t>Trener </a:t>
                      </a:r>
                      <a:r>
                        <a:rPr lang="en-GB" sz="1100">
                          <a:solidFill>
                            <a:srgbClr val="000000"/>
                          </a:solidFill>
                          <a:uFill>
                            <a:solidFill>
                              <a:srgbClr val="000000"/>
                            </a:solidFill>
                          </a:uFill>
                          <a:latin typeface="Times New Roman"/>
                          <a:ea typeface="Times New Roman"/>
                          <a:cs typeface="Times New Roman"/>
                        </a:rPr>
                        <a:t>HORECA</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7"/>
                  </a:ext>
                </a:extLst>
              </a:tr>
              <a:tr h="310349">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1100">
                          <a:solidFill>
                            <a:srgbClr val="000000"/>
                          </a:solidFill>
                          <a:uFill>
                            <a:solidFill>
                              <a:srgbClr val="000000"/>
                            </a:solidFill>
                          </a:uFill>
                          <a:latin typeface="Times New Roman"/>
                          <a:ea typeface="Times New Roman"/>
                          <a:cs typeface="Times New Roman"/>
                        </a:rPr>
                        <a:t>38</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pl-PL" sz="1100" dirty="0">
                          <a:solidFill>
                            <a:srgbClr val="000000"/>
                          </a:solidFill>
                          <a:uFill>
                            <a:solidFill>
                              <a:srgbClr val="000000"/>
                            </a:solidFill>
                          </a:uFill>
                          <a:latin typeface="Times New Roman"/>
                          <a:ea typeface="Arial Unicode MS"/>
                          <a:cs typeface="Times New Roman"/>
                        </a:rPr>
                        <a:t>K</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dirty="0">
                          <a:solidFill>
                            <a:srgbClr val="000000"/>
                          </a:solidFill>
                          <a:uFill>
                            <a:solidFill>
                              <a:srgbClr val="000000"/>
                            </a:solidFill>
                          </a:uFill>
                          <a:latin typeface="Times New Roman"/>
                          <a:ea typeface="Arial Unicode MS"/>
                          <a:cs typeface="Times New Roman"/>
                        </a:rPr>
                        <a:t>Wyższe wykształcenie zawodowe</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a:solidFill>
                            <a:srgbClr val="000000"/>
                          </a:solidFill>
                          <a:uFill>
                            <a:solidFill>
                              <a:srgbClr val="000000"/>
                            </a:solidFill>
                          </a:uFill>
                          <a:latin typeface="Times New Roman"/>
                          <a:ea typeface="Times New Roman"/>
                          <a:cs typeface="Times New Roman"/>
                        </a:rPr>
                        <a:t>Pracownik </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8"/>
                  </a:ext>
                </a:extLst>
              </a:tr>
              <a:tr h="310349">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2</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GB" sz="1100">
                          <a:solidFill>
                            <a:srgbClr val="000000"/>
                          </a:solidFill>
                          <a:uFill>
                            <a:solidFill>
                              <a:srgbClr val="000000"/>
                            </a:solidFill>
                          </a:uFill>
                          <a:latin typeface="Times New Roman"/>
                          <a:ea typeface="Times New Roman"/>
                          <a:cs typeface="Times New Roman"/>
                        </a:rPr>
                        <a:t>22, 26</a:t>
                      </a:r>
                      <a:endParaRPr lang="pl-PL"/>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a:t>
                      </a:r>
                      <a:r>
                        <a:rPr lang="pl-PL" sz="1100" dirty="0">
                          <a:solidFill>
                            <a:srgbClr val="000000"/>
                          </a:solidFill>
                          <a:uFill>
                            <a:solidFill>
                              <a:srgbClr val="000000"/>
                            </a:solidFill>
                          </a:uFill>
                          <a:latin typeface="Times New Roman"/>
                          <a:ea typeface="Times New Roman"/>
                          <a:cs typeface="Times New Roman"/>
                        </a:rPr>
                        <a:t>K</a:t>
                      </a:r>
                      <a:r>
                        <a:rPr lang="en-GB" sz="1100" dirty="0">
                          <a:solidFill>
                            <a:srgbClr val="000000"/>
                          </a:solidFill>
                          <a:uFill>
                            <a:solidFill>
                              <a:srgbClr val="000000"/>
                            </a:solidFill>
                          </a:uFill>
                          <a:latin typeface="Times New Roman"/>
                          <a:ea typeface="Times New Roman"/>
                          <a:cs typeface="Times New Roman"/>
                        </a:rPr>
                        <a:t>/1M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dirty="0">
                          <a:solidFill>
                            <a:srgbClr val="000000"/>
                          </a:solidFill>
                          <a:uFill>
                            <a:solidFill>
                              <a:srgbClr val="000000"/>
                            </a:solidFill>
                          </a:uFill>
                          <a:latin typeface="Times New Roman"/>
                          <a:ea typeface="Arial Unicode MS"/>
                          <a:cs typeface="Times New Roman"/>
                        </a:rPr>
                        <a:t>Tytuł licencjata</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pl-PL" sz="1100" dirty="0">
                          <a:solidFill>
                            <a:srgbClr val="000000"/>
                          </a:solidFill>
                          <a:uFill>
                            <a:solidFill>
                              <a:srgbClr val="000000"/>
                            </a:solidFill>
                          </a:uFill>
                          <a:latin typeface="Times New Roman"/>
                          <a:ea typeface="Times New Roman"/>
                          <a:cs typeface="Times New Roman"/>
                        </a:rPr>
                        <a:t>Studenci studiów magisterskich</a:t>
                      </a:r>
                      <a:endParaRPr lang="pl-PL"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593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EB4273A1-41CD-4BE1-A1DD-1BE5A0312E90}"/>
              </a:ext>
            </a:extLst>
          </p:cNvPr>
          <p:cNvSpPr/>
          <p:nvPr/>
        </p:nvSpPr>
        <p:spPr>
          <a:xfrm>
            <a:off x="1110736" y="1275606"/>
            <a:ext cx="6480720" cy="3539430"/>
          </a:xfrm>
          <a:prstGeom prst="rect">
            <a:avLst/>
          </a:prstGeom>
        </p:spPr>
        <p:txBody>
          <a:bodyPr wrap="square">
            <a:spAutoFit/>
          </a:bodyPr>
          <a:lstStyle/>
          <a:p>
            <a:pPr marL="285750" indent="-285750" algn="just">
              <a:buFont typeface="Arial" panose="020B0604020202020204" pitchFamily="34" charset="0"/>
              <a:buChar char="•"/>
            </a:pPr>
            <a:r>
              <a:rPr lang="pl-PL" sz="1400" dirty="0">
                <a:latin typeface="Times New Roman" pitchFamily="18" charset="0"/>
                <a:cs typeface="Times New Roman" pitchFamily="18" charset="0"/>
              </a:rPr>
              <a:t>W drugiej części ankieter przeprowadził pogłębioną rozmowę, korzystając z listy pytań dotyczących specyficznych kompetencji trenera dla branży HORECA w odniesieniu do pożądanych rezultatów szkolenia.</a:t>
            </a:r>
          </a:p>
          <a:p>
            <a:pPr marL="285750" indent="-285750" algn="just">
              <a:buFont typeface="Arial" panose="020B0604020202020204" pitchFamily="34" charset="0"/>
              <a:buChar char="•"/>
            </a:pPr>
            <a:endParaRPr lang="hu-HU" sz="1400" dirty="0">
              <a:latin typeface="Times New Roman" pitchFamily="18" charset="0"/>
              <a:cs typeface="Times New Roman" pitchFamily="18" charset="0"/>
            </a:endParaRPr>
          </a:p>
          <a:p>
            <a:pPr marL="285750" indent="-285750" algn="just">
              <a:buFont typeface="Arial" panose="020B0604020202020204" pitchFamily="34" charset="0"/>
              <a:buChar char="•"/>
            </a:pPr>
            <a:r>
              <a:rPr lang="pl-PL" sz="1400" dirty="0">
                <a:latin typeface="Times New Roman" pitchFamily="18" charset="0"/>
                <a:cs typeface="Times New Roman" pitchFamily="18" charset="0"/>
              </a:rPr>
              <a:t>Nie powinno dziwić, że wyniki ankiety były bardzo podobne do wyników znacznie większej ankiety internetowej, ale odpowiedzi tutaj były uzasadnione w drugiej części wywiadu, a następnie przez kilka uwag krytycznych dotyczących znaczenia i ważności pytań.</a:t>
            </a:r>
            <a:endParaRPr lang="hu-HU" sz="1400" dirty="0">
              <a:latin typeface="Times New Roman" pitchFamily="18" charset="0"/>
              <a:cs typeface="Times New Roman" pitchFamily="18" charset="0"/>
            </a:endParaRPr>
          </a:p>
          <a:p>
            <a:pPr marL="285750" indent="-285750" algn="just">
              <a:buFont typeface="Arial" panose="020B0604020202020204" pitchFamily="34" charset="0"/>
              <a:buChar char="•"/>
            </a:pPr>
            <a:endParaRPr lang="pl-PL" sz="1400" dirty="0">
              <a:latin typeface="Times New Roman" pitchFamily="18" charset="0"/>
              <a:cs typeface="Times New Roman" pitchFamily="18" charset="0"/>
            </a:endParaRPr>
          </a:p>
          <a:p>
            <a:pPr marL="285750" indent="-285750" algn="just">
              <a:buFont typeface="Arial" panose="020B0604020202020204" pitchFamily="34" charset="0"/>
              <a:buChar char="•"/>
            </a:pPr>
            <a:r>
              <a:rPr lang="pl-PL" sz="1400" dirty="0">
                <a:latin typeface="Times New Roman" pitchFamily="18" charset="0"/>
                <a:cs typeface="Times New Roman" pitchFamily="18" charset="0"/>
              </a:rPr>
              <a:t>Bardziej wykwalifikowani respondenci wyrazili swoją opinię, że niektóre pytania były odrobinę zbyt oczywiste i zbyteczne do czynienia z ogólnie oczywistymi problemami, które w rzeczywistości nie były problemami, takimi jak znaczenie umiejętności trenera </a:t>
            </a:r>
            <a:br>
              <a:rPr lang="pl-PL" sz="1400" dirty="0">
                <a:latin typeface="Times New Roman" pitchFamily="18" charset="0"/>
                <a:cs typeface="Times New Roman" pitchFamily="18" charset="0"/>
              </a:rPr>
            </a:br>
            <a:r>
              <a:rPr lang="pl-PL" sz="1400" dirty="0">
                <a:latin typeface="Times New Roman" pitchFamily="18" charset="0"/>
                <a:cs typeface="Times New Roman" pitchFamily="18" charset="0"/>
              </a:rPr>
              <a:t>w rozwiązywaniu trudnych sytuacji, które powstały podczas szkolenia w sposób konstruktywny i niedefensywny lub znaczenie odpowiedzialności zawodowej (oczywiście obie bardzo ważne), itp.</a:t>
            </a:r>
            <a:endParaRPr lang="hu-HU" sz="1400" dirty="0">
              <a:latin typeface="Times New Roman" pitchFamily="18" charset="0"/>
              <a:cs typeface="Times New Roman" pitchFamily="18" charset="0"/>
            </a:endParaRPr>
          </a:p>
        </p:txBody>
      </p:sp>
      <p:sp>
        <p:nvSpPr>
          <p:cNvPr id="7" name="pole tekstowe 6">
            <a:extLst>
              <a:ext uri="{FF2B5EF4-FFF2-40B4-BE49-F238E27FC236}">
                <a16:creationId xmlns:a16="http://schemas.microsoft.com/office/drawing/2014/main" id="{8C57D4B3-548B-46D6-B79A-DA412A6B471F}"/>
              </a:ext>
            </a:extLst>
          </p:cNvPr>
          <p:cNvSpPr txBox="1"/>
          <p:nvPr/>
        </p:nvSpPr>
        <p:spPr>
          <a:xfrm>
            <a:off x="1110736" y="653129"/>
            <a:ext cx="7277688" cy="400110"/>
          </a:xfrm>
          <a:prstGeom prst="rect">
            <a:avLst/>
          </a:prstGeom>
          <a:noFill/>
        </p:spPr>
        <p:txBody>
          <a:bodyPr wrap="square" rtlCol="0">
            <a:spAutoFit/>
          </a:bodyPr>
          <a:lstStyle/>
          <a:p>
            <a:r>
              <a:rPr lang="pl-PL" sz="2000" dirty="0">
                <a:solidFill>
                  <a:srgbClr val="EF7D00"/>
                </a:solidFill>
                <a:latin typeface="Akrobat Black" pitchFamily="50" charset="-18"/>
              </a:rPr>
              <a:t>BADANIA POGŁĘBIONE</a:t>
            </a:r>
          </a:p>
        </p:txBody>
      </p:sp>
    </p:spTree>
    <p:extLst>
      <p:ext uri="{BB962C8B-B14F-4D97-AF65-F5344CB8AC3E}">
        <p14:creationId xmlns:p14="http://schemas.microsoft.com/office/powerpoint/2010/main" val="144243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B61429EE-2AA9-4D65-BF88-DFE03DD7664F}"/>
              </a:ext>
            </a:extLst>
          </p:cNvPr>
          <p:cNvSpPr txBox="1"/>
          <p:nvPr/>
        </p:nvSpPr>
        <p:spPr>
          <a:xfrm>
            <a:off x="1110736" y="653129"/>
            <a:ext cx="7277688" cy="400110"/>
          </a:xfrm>
          <a:prstGeom prst="rect">
            <a:avLst/>
          </a:prstGeom>
          <a:noFill/>
        </p:spPr>
        <p:txBody>
          <a:bodyPr wrap="square" rtlCol="0">
            <a:spAutoFit/>
          </a:bodyPr>
          <a:lstStyle/>
          <a:p>
            <a:r>
              <a:rPr lang="pl-PL" sz="2000" dirty="0">
                <a:solidFill>
                  <a:srgbClr val="EF7D00"/>
                </a:solidFill>
                <a:latin typeface="Akrobat Black" pitchFamily="50" charset="-18"/>
              </a:rPr>
              <a:t>BADANIA POGŁĘBIONE</a:t>
            </a:r>
          </a:p>
        </p:txBody>
      </p:sp>
      <p:sp>
        <p:nvSpPr>
          <p:cNvPr id="5" name="Tartalom helye 2">
            <a:extLst>
              <a:ext uri="{FF2B5EF4-FFF2-40B4-BE49-F238E27FC236}">
                <a16:creationId xmlns:a16="http://schemas.microsoft.com/office/drawing/2014/main" id="{50E9280C-F664-4649-A873-B1A58B214203}"/>
              </a:ext>
            </a:extLst>
          </p:cNvPr>
          <p:cNvSpPr txBox="1">
            <a:spLocks/>
          </p:cNvSpPr>
          <p:nvPr/>
        </p:nvSpPr>
        <p:spPr>
          <a:xfrm>
            <a:off x="1110736" y="1275606"/>
            <a:ext cx="7416824" cy="291576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pl-PL" sz="1400" dirty="0">
                <a:latin typeface="Times New Roman" panose="02020603050405020304" pitchFamily="18" charset="0"/>
                <a:cs typeface="Times New Roman" pitchFamily="18" charset="0"/>
              </a:rPr>
              <a:t>Zgłoszono obawy dotyczące poważnych braków w zakresie umiejętności językowych, w szczególności znajomości języka niemieckiego i angielskiego, które są najczęściej występującymi językami w branży HORECA na Węgrzech.</a:t>
            </a:r>
          </a:p>
          <a:p>
            <a:pPr algn="just"/>
            <a:endParaRPr lang="pl-PL" sz="1400" dirty="0">
              <a:latin typeface="Times New Roman" panose="02020603050405020304" pitchFamily="18" charset="0"/>
              <a:cs typeface="Times New Roman" pitchFamily="18" charset="0"/>
            </a:endParaRPr>
          </a:p>
          <a:p>
            <a:pPr algn="just"/>
            <a:r>
              <a:rPr lang="pl-PL" sz="1400" dirty="0">
                <a:latin typeface="Times New Roman" panose="02020603050405020304" pitchFamily="18" charset="0"/>
                <a:cs typeface="Times New Roman" pitchFamily="18" charset="0"/>
              </a:rPr>
              <a:t>Dwoma głównymi przyczynami niedoboru personelu wykwalifikowanego językowo są:</a:t>
            </a:r>
          </a:p>
          <a:p>
            <a:pPr lvl="1" algn="just"/>
            <a:r>
              <a:rPr lang="pl-PL" sz="1400" dirty="0">
                <a:latin typeface="Times New Roman" panose="02020603050405020304" pitchFamily="18" charset="0"/>
                <a:cs typeface="Times New Roman" pitchFamily="18" charset="0"/>
              </a:rPr>
              <a:t>niewystarczające kształcenie w językach obcych w szkołach podstawowych i średnich oraz</a:t>
            </a:r>
          </a:p>
          <a:p>
            <a:pPr lvl="1" algn="just"/>
            <a:r>
              <a:rPr lang="pl-PL" sz="1400" dirty="0">
                <a:latin typeface="Times New Roman" panose="02020603050405020304" pitchFamily="18" charset="0"/>
                <a:cs typeface="Times New Roman" pitchFamily="18" charset="0"/>
              </a:rPr>
              <a:t>migracja za granicę wykwalifikowanych pracowników posiadających umiejętności językowe.</a:t>
            </a:r>
          </a:p>
          <a:p>
            <a:pPr lvl="1" algn="just"/>
            <a:endParaRPr lang="pl-PL" sz="1400" dirty="0">
              <a:latin typeface="Times New Roman" panose="02020603050405020304" pitchFamily="18" charset="0"/>
              <a:cs typeface="Times New Roman" pitchFamily="18" charset="0"/>
            </a:endParaRPr>
          </a:p>
          <a:p>
            <a:pPr algn="just"/>
            <a:r>
              <a:rPr lang="pl-PL" sz="1400" dirty="0">
                <a:latin typeface="Times New Roman" panose="02020603050405020304" pitchFamily="18" charset="0"/>
                <a:cs typeface="Times New Roman" pitchFamily="18" charset="0"/>
              </a:rPr>
              <a:t>Dlatego kształcenie w językach obcych powinno stanowić integralną część kształcenia trenerów, czasem zatrudnianie trenerów z zagranicy może być dobrym rozwiązaniem, nawet jeśli może to skutkować wyższymi wydatkami dla firmy.</a:t>
            </a:r>
          </a:p>
        </p:txBody>
      </p:sp>
    </p:spTree>
    <p:extLst>
      <p:ext uri="{BB962C8B-B14F-4D97-AF65-F5344CB8AC3E}">
        <p14:creationId xmlns:p14="http://schemas.microsoft.com/office/powerpoint/2010/main" val="205903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EB4273A1-41CD-4BE1-A1DD-1BE5A0312E90}"/>
              </a:ext>
            </a:extLst>
          </p:cNvPr>
          <p:cNvSpPr/>
          <p:nvPr/>
        </p:nvSpPr>
        <p:spPr>
          <a:xfrm>
            <a:off x="1115140" y="1131590"/>
            <a:ext cx="5765519" cy="3631763"/>
          </a:xfrm>
          <a:prstGeom prst="rect">
            <a:avLst/>
          </a:prstGeom>
        </p:spPr>
        <p:txBody>
          <a:bodyPr wrap="square">
            <a:spAutoFit/>
          </a:bodyPr>
          <a:lstStyle/>
          <a:p>
            <a:pPr lvl="0" algn="just" fontAlgn="base">
              <a:spcBef>
                <a:spcPct val="0"/>
              </a:spcBef>
              <a:spcAft>
                <a:spcPct val="0"/>
              </a:spcAft>
            </a:pPr>
            <a:r>
              <a:rPr lang="pl-PL" sz="1600" dirty="0">
                <a:solidFill>
                  <a:srgbClr val="000000"/>
                </a:solidFill>
                <a:latin typeface="Times New Roman" pitchFamily="18" charset="0"/>
                <a:ea typeface="Calibri" pitchFamily="34" charset="0"/>
                <a:cs typeface="Times New Roman" pitchFamily="18" charset="0"/>
              </a:rPr>
              <a:t>Jeśli chodzi o potrzeby szkoleniowe sektora, musimy wziąć pod uwagę następujące czynniki:</a:t>
            </a:r>
          </a:p>
          <a:p>
            <a:pPr lvl="0" algn="just" eaLnBrk="0" fontAlgn="base" hangingPunct="0">
              <a:spcBef>
                <a:spcPct val="0"/>
              </a:spcBef>
              <a:spcAft>
                <a:spcPct val="0"/>
              </a:spcAft>
            </a:pPr>
            <a:endParaRPr lang="hu-HU" sz="1600" b="1" dirty="0">
              <a:latin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pl-PL" sz="1400" dirty="0">
                <a:latin typeface="Times New Roman" pitchFamily="18" charset="0"/>
                <a:cs typeface="Times New Roman" pitchFamily="18" charset="0"/>
              </a:rPr>
              <a:t>Klienci sektora hotelarskiego są w dużej mierze konsumentami końcowymi, często z przewidywalnymi oczekiwaniami i wymaganiami wobec usługodawcy.</a:t>
            </a:r>
          </a:p>
          <a:p>
            <a:pPr lvl="0" algn="just" eaLnBrk="0" fontAlgn="base" hangingPunct="0">
              <a:spcBef>
                <a:spcPct val="0"/>
              </a:spcBef>
              <a:spcAft>
                <a:spcPct val="0"/>
              </a:spcAft>
            </a:pPr>
            <a:endParaRPr lang="pl-PL" sz="1400" dirty="0">
              <a:latin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pl-PL" sz="1400" dirty="0">
                <a:latin typeface="Times New Roman" pitchFamily="18" charset="0"/>
                <a:cs typeface="Times New Roman" pitchFamily="18" charset="0"/>
              </a:rPr>
              <a:t>Jako typowe przedsiębiorstwa prowadzące działalność gospodarczą na rzecz konsumentów, a także z silną konkurencją w sektorze (ponieważ sektor usług zapewnia podstawowe ludzkie potrzeby w zakresie żywności, schronienia i socjalizacji), dostawcy są szczególnie podatni na zmiany w gospodarce, które wpływają na popyt zagregowany, </a:t>
            </a:r>
            <a:br>
              <a:rPr lang="pl-PL" sz="1400" dirty="0">
                <a:latin typeface="Times New Roman" pitchFamily="18" charset="0"/>
                <a:cs typeface="Times New Roman" pitchFamily="18" charset="0"/>
              </a:rPr>
            </a:br>
            <a:r>
              <a:rPr lang="pl-PL" sz="1400" dirty="0">
                <a:latin typeface="Times New Roman" pitchFamily="18" charset="0"/>
                <a:cs typeface="Times New Roman" pitchFamily="18" charset="0"/>
              </a:rPr>
              <a:t>a w szczególności na prawdziwe zmiany w cenie. </a:t>
            </a:r>
          </a:p>
          <a:p>
            <a:pPr lvl="0" algn="just" eaLnBrk="0" fontAlgn="base" hangingPunct="0">
              <a:spcBef>
                <a:spcPct val="0"/>
              </a:spcBef>
              <a:spcAft>
                <a:spcPct val="0"/>
              </a:spcAft>
            </a:pPr>
            <a:endParaRPr lang="hu-HU" sz="1400" dirty="0">
              <a:latin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pl-PL" sz="1400" dirty="0">
                <a:latin typeface="Times New Roman" pitchFamily="18" charset="0"/>
                <a:cs typeface="Times New Roman" pitchFamily="18" charset="0"/>
              </a:rPr>
              <a:t>Jednocześnie koszty zmienne, takie jak siła robocza i surowce (produkty rolne), stanowią znaczące czynniki </a:t>
            </a:r>
            <a:r>
              <a:rPr lang="pl-PL" sz="1400" dirty="0" err="1">
                <a:latin typeface="Times New Roman" pitchFamily="18" charset="0"/>
                <a:cs typeface="Times New Roman" pitchFamily="18" charset="0"/>
              </a:rPr>
              <a:t>kosztotwórcze</a:t>
            </a:r>
            <a:r>
              <a:rPr lang="pl-PL" sz="1400" dirty="0">
                <a:latin typeface="Times New Roman" pitchFamily="18" charset="0"/>
                <a:cs typeface="Times New Roman" pitchFamily="18" charset="0"/>
              </a:rPr>
              <a:t> dla sektora.</a:t>
            </a:r>
            <a:endParaRPr lang="hu-HU" sz="1400" dirty="0">
              <a:latin typeface="Times New Roman" pitchFamily="18" charset="0"/>
              <a:cs typeface="Times New Roman" pitchFamily="18" charset="0"/>
            </a:endParaRPr>
          </a:p>
        </p:txBody>
      </p:sp>
      <p:sp>
        <p:nvSpPr>
          <p:cNvPr id="7" name="pole tekstowe 6">
            <a:extLst>
              <a:ext uri="{FF2B5EF4-FFF2-40B4-BE49-F238E27FC236}">
                <a16:creationId xmlns:a16="http://schemas.microsoft.com/office/drawing/2014/main" id="{23468B01-E992-4F51-A12B-57D89DEA0D5D}"/>
              </a:ext>
            </a:extLst>
          </p:cNvPr>
          <p:cNvSpPr txBox="1"/>
          <p:nvPr/>
        </p:nvSpPr>
        <p:spPr>
          <a:xfrm>
            <a:off x="1110736" y="653129"/>
            <a:ext cx="7277688" cy="400110"/>
          </a:xfrm>
          <a:prstGeom prst="rect">
            <a:avLst/>
          </a:prstGeom>
          <a:noFill/>
        </p:spPr>
        <p:txBody>
          <a:bodyPr wrap="square" rtlCol="0">
            <a:spAutoFit/>
          </a:bodyPr>
          <a:lstStyle/>
          <a:p>
            <a:r>
              <a:rPr lang="pl-PL" sz="2000" dirty="0">
                <a:solidFill>
                  <a:srgbClr val="EF7D00"/>
                </a:solidFill>
                <a:latin typeface="Akrobat Black" pitchFamily="50" charset="-18"/>
              </a:rPr>
              <a:t>BADANIA FOKUSOWE</a:t>
            </a:r>
          </a:p>
        </p:txBody>
      </p:sp>
      <p:pic>
        <p:nvPicPr>
          <p:cNvPr id="10" name="Picture 3" descr="Képtalálat a következőre: „focus on catering”">
            <a:extLst>
              <a:ext uri="{FF2B5EF4-FFF2-40B4-BE49-F238E27FC236}">
                <a16:creationId xmlns:a16="http://schemas.microsoft.com/office/drawing/2014/main" id="{0E545179-56E1-4A91-AFF6-FFE69280D511}"/>
              </a:ext>
            </a:extLst>
          </p:cNvPr>
          <p:cNvPicPr>
            <a:picLocks noChangeAspect="1" noChangeArrowheads="1"/>
          </p:cNvPicPr>
          <p:nvPr/>
        </p:nvPicPr>
        <p:blipFill>
          <a:blip r:embed="rId3" cstate="print"/>
          <a:srcRect l="6383" r="8510"/>
          <a:stretch>
            <a:fillRect/>
          </a:stretch>
        </p:blipFill>
        <p:spPr bwMode="auto">
          <a:xfrm>
            <a:off x="7225948" y="1099752"/>
            <a:ext cx="1605824" cy="2657399"/>
          </a:xfrm>
          <a:prstGeom prst="rect">
            <a:avLst/>
          </a:prstGeom>
          <a:noFill/>
        </p:spPr>
      </p:pic>
    </p:spTree>
    <p:extLst>
      <p:ext uri="{BB962C8B-B14F-4D97-AF65-F5344CB8AC3E}">
        <p14:creationId xmlns:p14="http://schemas.microsoft.com/office/powerpoint/2010/main" val="162724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8913F38-5248-42AB-B371-C28AEFB0B451}"/>
              </a:ext>
            </a:extLst>
          </p:cNvPr>
          <p:cNvSpPr txBox="1"/>
          <p:nvPr/>
        </p:nvSpPr>
        <p:spPr>
          <a:xfrm>
            <a:off x="1110736" y="653129"/>
            <a:ext cx="7277688" cy="400110"/>
          </a:xfrm>
          <a:prstGeom prst="rect">
            <a:avLst/>
          </a:prstGeom>
          <a:noFill/>
        </p:spPr>
        <p:txBody>
          <a:bodyPr wrap="square" rtlCol="0">
            <a:spAutoFit/>
          </a:bodyPr>
          <a:lstStyle/>
          <a:p>
            <a:r>
              <a:rPr lang="pl-PL" sz="2000" dirty="0">
                <a:solidFill>
                  <a:srgbClr val="EF7D00"/>
                </a:solidFill>
                <a:latin typeface="Akrobat Black" pitchFamily="50" charset="-18"/>
              </a:rPr>
              <a:t>BADANIA FOKUSOWE</a:t>
            </a:r>
          </a:p>
        </p:txBody>
      </p:sp>
      <p:sp>
        <p:nvSpPr>
          <p:cNvPr id="5" name="Téglalap 2">
            <a:extLst>
              <a:ext uri="{FF2B5EF4-FFF2-40B4-BE49-F238E27FC236}">
                <a16:creationId xmlns:a16="http://schemas.microsoft.com/office/drawing/2014/main" id="{519AE8E4-F7FA-4554-8F17-9DC951D98D80}"/>
              </a:ext>
            </a:extLst>
          </p:cNvPr>
          <p:cNvSpPr/>
          <p:nvPr/>
        </p:nvSpPr>
        <p:spPr>
          <a:xfrm>
            <a:off x="1111268" y="1347614"/>
            <a:ext cx="5944744" cy="2893100"/>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pl-PL" sz="1400" dirty="0">
                <a:latin typeface="Times New Roman" pitchFamily="18" charset="0"/>
                <a:cs typeface="Times New Roman" pitchFamily="18" charset="0"/>
              </a:rPr>
              <a:t>Oznacza to, że koszty mogą znacznie wzrosnąć lub zmniejszyć się w zależności od czynników zewnętrznych, takich jak warunki pogodowe </a:t>
            </a:r>
            <a:br>
              <a:rPr lang="pl-PL" sz="1400" dirty="0">
                <a:latin typeface="Times New Roman" pitchFamily="18" charset="0"/>
                <a:cs typeface="Times New Roman" pitchFamily="18" charset="0"/>
              </a:rPr>
            </a:br>
            <a:r>
              <a:rPr lang="pl-PL" sz="1400" dirty="0">
                <a:latin typeface="Times New Roman" pitchFamily="18" charset="0"/>
                <a:cs typeface="Times New Roman" pitchFamily="18" charset="0"/>
              </a:rPr>
              <a:t>i wpływ na zbiory, a także zmiany płac, podatków związanych z zatrudnieniem i innych czynników ekonomicznych, takich jak niedobór wykwalifikowanej siły roboczej.</a:t>
            </a:r>
          </a:p>
          <a:p>
            <a:pPr marL="285750" lvl="0" indent="-285750" algn="just" eaLnBrk="0" fontAlgn="base" hangingPunct="0">
              <a:spcBef>
                <a:spcPct val="0"/>
              </a:spcBef>
              <a:spcAft>
                <a:spcPct val="0"/>
              </a:spcAft>
              <a:buFont typeface="Arial" panose="020B0604020202020204" pitchFamily="34" charset="0"/>
              <a:buChar char="•"/>
            </a:pPr>
            <a:endParaRPr kumimoji="0" lang="hu-HU" sz="1400" i="0" u="none" strike="noStrike" cap="none" normalizeH="0" baseline="0" dirty="0">
              <a:ln>
                <a:noFill/>
              </a:ln>
              <a:solidFill>
                <a:schemeClr val="tx1"/>
              </a:solidFill>
              <a:effectLst/>
              <a:latin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pl-PL" sz="1400" dirty="0">
                <a:latin typeface="Times New Roman" pitchFamily="18" charset="0"/>
                <a:cs typeface="Times New Roman" pitchFamily="18" charset="0"/>
              </a:rPr>
              <a:t>Reaktywność gospodarcza sektora HORECA (w tym elastyczność i wysoka rotacja kadry na rynku pracy) oznacza, że sektor ten osiąga lepsze wyniki niż reszta gospodarki w czasach dobrobytu gospodarczego, ale może być szybciej poszkodowany niż cała gospodarka podczas przestojów.</a:t>
            </a:r>
            <a:endParaRPr kumimoji="0" lang="hu-HU" sz="1400" i="0" u="none" strike="noStrike" cap="none" normalizeH="0" baseline="0" dirty="0">
              <a:ln>
                <a:noFill/>
              </a:ln>
              <a:solidFill>
                <a:schemeClr val="tx1"/>
              </a:solidFill>
              <a:effectLst/>
              <a:latin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hu-HU" sz="1400" dirty="0">
              <a:latin typeface="Times New Roman" pitchFamily="18" charset="0"/>
              <a:cs typeface="Times New Roman" pitchFamily="18" charset="0"/>
            </a:endParaRPr>
          </a:p>
          <a:p>
            <a:pPr marL="285750" indent="-285750" algn="just" eaLnBrk="0" fontAlgn="base" hangingPunct="0">
              <a:spcBef>
                <a:spcPct val="0"/>
              </a:spcBef>
              <a:spcAft>
                <a:spcPct val="0"/>
              </a:spcAft>
              <a:buFont typeface="Arial" panose="020B0604020202020204" pitchFamily="34" charset="0"/>
              <a:buChar char="•"/>
            </a:pPr>
            <a:r>
              <a:rPr lang="pl-PL" sz="1400" dirty="0">
                <a:solidFill>
                  <a:srgbClr val="000000"/>
                </a:solidFill>
                <a:latin typeface="Times New Roman" pitchFamily="18" charset="0"/>
                <a:ea typeface="Calibri" pitchFamily="34" charset="0"/>
                <a:cs typeface="Times New Roman" pitchFamily="18" charset="0"/>
              </a:rPr>
              <a:t>Czynniki te wymagają szerokiego zakresu kompetencji posiadanych przez pracowników HORECA, a przede wszystkim ich trenerów.</a:t>
            </a:r>
            <a:endParaRPr kumimoji="0" lang="en-GB" sz="1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Picture 2" descr="Képtalálat a következőre: „expensive raw materials in the kitchen”">
            <a:extLst>
              <a:ext uri="{FF2B5EF4-FFF2-40B4-BE49-F238E27FC236}">
                <a16:creationId xmlns:a16="http://schemas.microsoft.com/office/drawing/2014/main" id="{552913FF-6BE0-4543-8D64-526FD8F8D3A1}"/>
              </a:ext>
            </a:extLst>
          </p:cNvPr>
          <p:cNvPicPr>
            <a:picLocks noChangeAspect="1" noChangeArrowheads="1"/>
          </p:cNvPicPr>
          <p:nvPr/>
        </p:nvPicPr>
        <p:blipFill>
          <a:blip r:embed="rId3" cstate="print"/>
          <a:srcRect/>
          <a:stretch>
            <a:fillRect/>
          </a:stretch>
        </p:blipFill>
        <p:spPr bwMode="auto">
          <a:xfrm>
            <a:off x="7161116" y="1357298"/>
            <a:ext cx="1625725" cy="2438588"/>
          </a:xfrm>
          <a:prstGeom prst="rect">
            <a:avLst/>
          </a:prstGeom>
          <a:noFill/>
        </p:spPr>
      </p:pic>
    </p:spTree>
    <p:extLst>
      <p:ext uri="{BB962C8B-B14F-4D97-AF65-F5344CB8AC3E}">
        <p14:creationId xmlns:p14="http://schemas.microsoft.com/office/powerpoint/2010/main" val="324501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176A72A4-C52B-42A7-8637-1513AF581E59}"/>
              </a:ext>
            </a:extLst>
          </p:cNvPr>
          <p:cNvSpPr/>
          <p:nvPr/>
        </p:nvSpPr>
        <p:spPr>
          <a:xfrm>
            <a:off x="1077172" y="1707654"/>
            <a:ext cx="6989656" cy="2616101"/>
          </a:xfrm>
          <a:prstGeom prst="rect">
            <a:avLst/>
          </a:prstGeom>
        </p:spPr>
        <p:txBody>
          <a:bodyPr wrap="square">
            <a:spAutoFit/>
          </a:bodyPr>
          <a:lstStyle/>
          <a:p>
            <a:pPr marL="514350" lvl="0" indent="-514350" fontAlgn="base">
              <a:spcBef>
                <a:spcPct val="0"/>
              </a:spcBef>
              <a:spcAft>
                <a:spcPct val="0"/>
              </a:spcAft>
              <a:buAutoNum type="romanUcPeriod"/>
            </a:pPr>
            <a:r>
              <a:rPr lang="pl-PL" sz="1600" dirty="0">
                <a:solidFill>
                  <a:srgbClr val="5C0000"/>
                </a:solidFill>
                <a:latin typeface="Times New Roman" pitchFamily="18" charset="0"/>
                <a:ea typeface="Calibri" pitchFamily="34" charset="0"/>
                <a:cs typeface="Times New Roman" pitchFamily="18" charset="0"/>
              </a:rPr>
              <a:t>Kompetencje trenera w zakresie rozpoznawania potrzeb szkoleniowych i kompetencji w prowadzeniu szkolenia:</a:t>
            </a:r>
          </a:p>
          <a:p>
            <a:pPr lvl="1" eaLnBrk="0" fontAlgn="base" hangingPunct="0">
              <a:spcBef>
                <a:spcPct val="0"/>
              </a:spcBef>
              <a:spcAft>
                <a:spcPct val="0"/>
              </a:spcAft>
            </a:pPr>
            <a:endParaRPr lang="pl-PL" sz="1600" dirty="0">
              <a:solidFill>
                <a:srgbClr val="000000"/>
              </a:solidFill>
              <a:latin typeface="Times New Roman" pitchFamily="18" charset="0"/>
              <a:ea typeface="Helvetica Neue"/>
              <a:cs typeface="Times New Roman" pitchFamily="18" charset="0"/>
            </a:endParaRPr>
          </a:p>
          <a:p>
            <a:pPr lvl="1" eaLnBrk="0" fontAlgn="base" hangingPunct="0">
              <a:spcBef>
                <a:spcPct val="0"/>
              </a:spcBef>
              <a:spcAft>
                <a:spcPct val="0"/>
              </a:spcAft>
              <a:buFontTx/>
              <a:buAutoNum type="arabicPeriod"/>
            </a:pPr>
            <a:r>
              <a:rPr lang="pl-PL" sz="1600" dirty="0">
                <a:solidFill>
                  <a:srgbClr val="000000"/>
                </a:solidFill>
                <a:latin typeface="Times New Roman" pitchFamily="18" charset="0"/>
                <a:cs typeface="Times New Roman" pitchFamily="18" charset="0"/>
              </a:rPr>
              <a:t> Rodzaj, czas i metody przeprowadzania szkolenia;</a:t>
            </a:r>
          </a:p>
          <a:p>
            <a:pPr lvl="1" eaLnBrk="0" fontAlgn="base" hangingPunct="0">
              <a:spcBef>
                <a:spcPct val="0"/>
              </a:spcBef>
              <a:spcAft>
                <a:spcPct val="0"/>
              </a:spcAft>
              <a:buFontTx/>
              <a:buAutoNum type="arabicPeriod"/>
            </a:pPr>
            <a:r>
              <a:rPr lang="pl-PL" sz="1600" dirty="0">
                <a:solidFill>
                  <a:srgbClr val="000000"/>
                </a:solidFill>
                <a:latin typeface="Times New Roman" pitchFamily="18" charset="0"/>
                <a:cs typeface="Times New Roman" pitchFamily="18" charset="0"/>
              </a:rPr>
              <a:t> Program i program nauczania;</a:t>
            </a:r>
          </a:p>
          <a:p>
            <a:pPr lvl="1" eaLnBrk="0" fontAlgn="base" hangingPunct="0">
              <a:spcBef>
                <a:spcPct val="0"/>
              </a:spcBef>
              <a:spcAft>
                <a:spcPct val="0"/>
              </a:spcAft>
              <a:buFontTx/>
              <a:buAutoNum type="arabicPeriod"/>
            </a:pPr>
            <a:r>
              <a:rPr lang="pl-PL" sz="1600" dirty="0">
                <a:solidFill>
                  <a:srgbClr val="000000"/>
                </a:solidFill>
                <a:latin typeface="Times New Roman" pitchFamily="18" charset="0"/>
                <a:cs typeface="Times New Roman" pitchFamily="18" charset="0"/>
              </a:rPr>
              <a:t> Interaktywność, orientacja praktyczna;</a:t>
            </a:r>
          </a:p>
          <a:p>
            <a:pPr lvl="1" eaLnBrk="0" fontAlgn="base" hangingPunct="0">
              <a:spcBef>
                <a:spcPct val="0"/>
              </a:spcBef>
              <a:spcAft>
                <a:spcPct val="0"/>
              </a:spcAft>
              <a:buFontTx/>
              <a:buAutoNum type="arabicPeriod"/>
            </a:pPr>
            <a:r>
              <a:rPr lang="pl-PL" sz="1600" dirty="0">
                <a:solidFill>
                  <a:srgbClr val="000000"/>
                </a:solidFill>
                <a:latin typeface="Times New Roman" pitchFamily="18" charset="0"/>
                <a:cs typeface="Times New Roman" pitchFamily="18" charset="0"/>
              </a:rPr>
              <a:t> Innowacyjne treści;</a:t>
            </a:r>
          </a:p>
          <a:p>
            <a:pPr lvl="1" eaLnBrk="0" fontAlgn="base" hangingPunct="0">
              <a:spcBef>
                <a:spcPct val="0"/>
              </a:spcBef>
              <a:spcAft>
                <a:spcPct val="0"/>
              </a:spcAft>
              <a:buFontTx/>
              <a:buAutoNum type="arabicPeriod"/>
            </a:pPr>
            <a:r>
              <a:rPr lang="pl-PL" sz="1600" dirty="0">
                <a:solidFill>
                  <a:srgbClr val="000000"/>
                </a:solidFill>
                <a:latin typeface="Times New Roman" pitchFamily="18" charset="0"/>
                <a:cs typeface="Times New Roman" pitchFamily="18" charset="0"/>
              </a:rPr>
              <a:t> Maksymalne wykorzystanie czasu i zasobów;</a:t>
            </a:r>
          </a:p>
          <a:p>
            <a:pPr lvl="1" eaLnBrk="0" fontAlgn="base" hangingPunct="0">
              <a:spcBef>
                <a:spcPct val="0"/>
              </a:spcBef>
              <a:spcAft>
                <a:spcPct val="0"/>
              </a:spcAft>
              <a:buFontTx/>
              <a:buAutoNum type="arabicPeriod"/>
            </a:pPr>
            <a:r>
              <a:rPr lang="pl-PL" sz="1600" dirty="0">
                <a:solidFill>
                  <a:srgbClr val="000000"/>
                </a:solidFill>
                <a:latin typeface="Times New Roman" pitchFamily="18" charset="0"/>
                <a:cs typeface="Times New Roman" pitchFamily="18" charset="0"/>
              </a:rPr>
              <a:t> Praktyczne korzyści podnoszenia jakości w celu osiągnięcia większego zadowolenia końcowego konsumenta.</a:t>
            </a:r>
          </a:p>
        </p:txBody>
      </p:sp>
      <p:sp>
        <p:nvSpPr>
          <p:cNvPr id="4" name="Cím 1">
            <a:extLst>
              <a:ext uri="{FF2B5EF4-FFF2-40B4-BE49-F238E27FC236}">
                <a16:creationId xmlns:a16="http://schemas.microsoft.com/office/drawing/2014/main" id="{98CFD037-04DF-4CBA-BA2B-628D2394C5E8}"/>
              </a:ext>
            </a:extLst>
          </p:cNvPr>
          <p:cNvSpPr txBox="1">
            <a:spLocks/>
          </p:cNvSpPr>
          <p:nvPr/>
        </p:nvSpPr>
        <p:spPr>
          <a:xfrm>
            <a:off x="1187624" y="313768"/>
            <a:ext cx="7355160" cy="11778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l-PL" sz="2000" dirty="0">
                <a:latin typeface="Times New Roman" pitchFamily="18" charset="0"/>
                <a:cs typeface="Times New Roman" pitchFamily="18" charset="0"/>
              </a:rPr>
              <a:t>Cztery grupy fokusowe zostały zorganizowane zgodnie ze wspomnianą specyfikacją dotyczącą następujących zagadnień, analizując obszary w ramach każdego obszaru kompetencji:</a:t>
            </a:r>
            <a:endParaRPr lang="hu-H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3452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B23A3ED-F053-41C4-A742-3C13C5E045BC}"/>
              </a:ext>
            </a:extLst>
          </p:cNvPr>
          <p:cNvSpPr/>
          <p:nvPr/>
        </p:nvSpPr>
        <p:spPr>
          <a:xfrm>
            <a:off x="1119509" y="948785"/>
            <a:ext cx="7404522" cy="2554545"/>
          </a:xfrm>
          <a:prstGeom prst="rect">
            <a:avLst/>
          </a:prstGeom>
        </p:spPr>
        <p:txBody>
          <a:bodyPr wrap="square">
            <a:spAutoFit/>
          </a:bodyPr>
          <a:lstStyle/>
          <a:p>
            <a:pPr lvl="0" algn="just" eaLnBrk="0" fontAlgn="base" hangingPunct="0">
              <a:spcBef>
                <a:spcPct val="0"/>
              </a:spcBef>
              <a:spcAft>
                <a:spcPct val="0"/>
              </a:spcAft>
            </a:pPr>
            <a:r>
              <a:rPr lang="hu-HU" sz="1600" dirty="0">
                <a:solidFill>
                  <a:srgbClr val="5C0000"/>
                </a:solidFill>
                <a:latin typeface="Times New Roman" panose="02020603050405020304" pitchFamily="18" charset="0"/>
                <a:cs typeface="Times New Roman" pitchFamily="18" charset="0"/>
              </a:rPr>
              <a:t>II. </a:t>
            </a:r>
            <a:r>
              <a:rPr lang="pl-PL" sz="1600" dirty="0">
                <a:solidFill>
                  <a:srgbClr val="5C0000"/>
                </a:solidFill>
                <a:latin typeface="Times New Roman" panose="02020603050405020304" pitchFamily="18" charset="0"/>
                <a:cs typeface="Times New Roman" pitchFamily="18" charset="0"/>
              </a:rPr>
              <a:t>Prowadzenie szkoleń zawodowych dla branży HORECA w rzeczywistych warunkach pracy</a:t>
            </a:r>
          </a:p>
          <a:p>
            <a:pPr lvl="0" algn="just" eaLnBrk="0" fontAlgn="base" hangingPunct="0">
              <a:spcBef>
                <a:spcPct val="0"/>
              </a:spcBef>
              <a:spcAft>
                <a:spcPct val="0"/>
              </a:spcAft>
            </a:pPr>
            <a:endParaRPr lang="hu-HU" sz="1600" dirty="0">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buFontTx/>
              <a:buAutoNum type="arabicPeriod"/>
            </a:pPr>
            <a:r>
              <a:rPr lang="pl-PL" sz="1600" dirty="0">
                <a:latin typeface="Times New Roman" panose="02020603050405020304" pitchFamily="18" charset="0"/>
                <a:cs typeface="Times New Roman" panose="02020603050405020304" pitchFamily="18" charset="0"/>
              </a:rPr>
              <a:t> W oparciu o wiedzę teoretyczną i podstawowe doświadczenie praktyczne;</a:t>
            </a:r>
          </a:p>
          <a:p>
            <a:pPr lvl="1" algn="just" eaLnBrk="0" fontAlgn="base" hangingPunct="0">
              <a:spcBef>
                <a:spcPct val="0"/>
              </a:spcBef>
              <a:spcAft>
                <a:spcPct val="0"/>
              </a:spcAft>
              <a:buFontTx/>
              <a:buAutoNum type="arabicPeriod"/>
            </a:pPr>
            <a:r>
              <a:rPr lang="pl-PL" sz="1600" dirty="0">
                <a:latin typeface="Times New Roman" panose="02020603050405020304" pitchFamily="18" charset="0"/>
                <a:cs typeface="Times New Roman" panose="02020603050405020304" pitchFamily="18" charset="0"/>
              </a:rPr>
              <a:t> Prawdziwe środowisko pracy z odpowiednią skalą i logistyką;</a:t>
            </a:r>
          </a:p>
          <a:p>
            <a:pPr lvl="1" algn="just" eaLnBrk="0" fontAlgn="base" hangingPunct="0">
              <a:spcBef>
                <a:spcPct val="0"/>
              </a:spcBef>
              <a:spcAft>
                <a:spcPct val="0"/>
              </a:spcAft>
              <a:buFontTx/>
              <a:buAutoNum type="arabicPeriod"/>
            </a:pPr>
            <a:r>
              <a:rPr lang="pl-PL" sz="1600" dirty="0">
                <a:latin typeface="Times New Roman" panose="02020603050405020304" pitchFamily="18" charset="0"/>
                <a:cs typeface="Times New Roman" panose="02020603050405020304" pitchFamily="18" charset="0"/>
              </a:rPr>
              <a:t> Pewne korzystanie z urządzeń;</a:t>
            </a:r>
          </a:p>
          <a:p>
            <a:pPr lvl="1" algn="just" eaLnBrk="0" fontAlgn="base" hangingPunct="0">
              <a:spcBef>
                <a:spcPct val="0"/>
              </a:spcBef>
              <a:spcAft>
                <a:spcPct val="0"/>
              </a:spcAft>
              <a:buFontTx/>
              <a:buAutoNum type="arabicPeriod"/>
            </a:pPr>
            <a:r>
              <a:rPr lang="pl-PL" sz="1600" dirty="0">
                <a:latin typeface="Times New Roman" panose="02020603050405020304" pitchFamily="18" charset="0"/>
                <a:cs typeface="Times New Roman" panose="02020603050405020304" pitchFamily="18" charset="0"/>
              </a:rPr>
              <a:t> Wiedza i umiejętności dotyczące zdrowia i bezpieczeństwa;</a:t>
            </a:r>
          </a:p>
          <a:p>
            <a:pPr lvl="1" algn="just" eaLnBrk="0" fontAlgn="base" hangingPunct="0">
              <a:spcBef>
                <a:spcPct val="0"/>
              </a:spcBef>
              <a:spcAft>
                <a:spcPct val="0"/>
              </a:spcAft>
              <a:buFontTx/>
              <a:buAutoNum type="arabicPeriod"/>
            </a:pPr>
            <a:r>
              <a:rPr lang="pl-PL" sz="1600" dirty="0">
                <a:latin typeface="Times New Roman" panose="02020603050405020304" pitchFamily="18" charset="0"/>
                <a:cs typeface="Times New Roman" panose="02020603050405020304" pitchFamily="18" charset="0"/>
              </a:rPr>
              <a:t> Ekologicznie dopuszczalne/ zrównoważone wykorzystanie materiałów i zrównoważone gospodarowanie odpadami;</a:t>
            </a:r>
          </a:p>
          <a:p>
            <a:pPr lvl="1" algn="just" eaLnBrk="0" fontAlgn="base" hangingPunct="0">
              <a:spcBef>
                <a:spcPct val="0"/>
              </a:spcBef>
              <a:spcAft>
                <a:spcPct val="0"/>
              </a:spcAft>
              <a:buFontTx/>
              <a:buAutoNum type="arabicPeriod"/>
            </a:pPr>
            <a:r>
              <a:rPr lang="pl-PL" sz="1600" dirty="0">
                <a:latin typeface="Times New Roman" panose="02020603050405020304" pitchFamily="18" charset="0"/>
                <a:cs typeface="Times New Roman" panose="02020603050405020304" pitchFamily="18" charset="0"/>
              </a:rPr>
              <a:t> Relacje klient – dostawca.</a:t>
            </a:r>
            <a:endParaRPr lang="hu-HU" sz="1600" dirty="0">
              <a:latin typeface="Times New Roman" panose="02020603050405020304" pitchFamily="18" charset="0"/>
              <a:cs typeface="Times New Roman" panose="02020603050405020304" pitchFamily="18" charset="0"/>
            </a:endParaRPr>
          </a:p>
        </p:txBody>
      </p:sp>
      <p:pic>
        <p:nvPicPr>
          <p:cNvPr id="11" name="Obraz 10">
            <a:extLst>
              <a:ext uri="{FF2B5EF4-FFF2-40B4-BE49-F238E27FC236}">
                <a16:creationId xmlns:a16="http://schemas.microsoft.com/office/drawing/2014/main" id="{B0966CCD-E58E-4F6C-A4B0-9C3507B99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84" b="5759"/>
          <a:stretch/>
        </p:blipFill>
        <p:spPr>
          <a:xfrm>
            <a:off x="5594859" y="3435846"/>
            <a:ext cx="2438405" cy="1368153"/>
          </a:xfrm>
          <a:prstGeom prst="rect">
            <a:avLst/>
          </a:prstGeom>
        </p:spPr>
      </p:pic>
      <p:sp>
        <p:nvSpPr>
          <p:cNvPr id="12" name="Prostokąt 11">
            <a:extLst>
              <a:ext uri="{FF2B5EF4-FFF2-40B4-BE49-F238E27FC236}">
                <a16:creationId xmlns:a16="http://schemas.microsoft.com/office/drawing/2014/main" id="{0DD051FD-D847-46F4-AC16-68B30F314250}"/>
              </a:ext>
            </a:extLst>
          </p:cNvPr>
          <p:cNvSpPr/>
          <p:nvPr/>
        </p:nvSpPr>
        <p:spPr>
          <a:xfrm>
            <a:off x="4706082" y="3908391"/>
            <a:ext cx="888777" cy="895608"/>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688F4820-1797-4852-B34E-2C80F967A0D4}"/>
              </a:ext>
            </a:extLst>
          </p:cNvPr>
          <p:cNvSpPr/>
          <p:nvPr/>
        </p:nvSpPr>
        <p:spPr>
          <a:xfrm>
            <a:off x="8035257" y="3431827"/>
            <a:ext cx="480001" cy="476564"/>
          </a:xfrm>
          <a:prstGeom prst="rect">
            <a:avLst/>
          </a:prstGeom>
          <a:solidFill>
            <a:srgbClr val="F7A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dirty="0"/>
          </a:p>
        </p:txBody>
      </p:sp>
      <p:sp>
        <p:nvSpPr>
          <p:cNvPr id="14" name="Prostokąt 13">
            <a:extLst>
              <a:ext uri="{FF2B5EF4-FFF2-40B4-BE49-F238E27FC236}">
                <a16:creationId xmlns:a16="http://schemas.microsoft.com/office/drawing/2014/main" id="{12D5E483-48B7-49C1-ACDD-1CC1161F02F8}"/>
              </a:ext>
            </a:extLst>
          </p:cNvPr>
          <p:cNvSpPr/>
          <p:nvPr/>
        </p:nvSpPr>
        <p:spPr>
          <a:xfrm>
            <a:off x="7553263" y="3431827"/>
            <a:ext cx="480001" cy="476564"/>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1525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71600" y="2084705"/>
            <a:ext cx="3893312" cy="168318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a:solidFill>
                  <a:schemeClr val="tx1">
                    <a:lumMod val="85000"/>
                    <a:lumOff val="15000"/>
                  </a:schemeClr>
                </a:solidFill>
                <a:latin typeface="Times New Roman" pitchFamily="18" charset="0"/>
                <a:cs typeface="Times New Roman" pitchFamily="18" charset="0"/>
              </a:rPr>
              <a:t>Sándor Némethy</a:t>
            </a:r>
          </a:p>
          <a:p>
            <a:r>
              <a:rPr lang="hu-HU" sz="1600" b="1" dirty="0">
                <a:solidFill>
                  <a:schemeClr val="tx1">
                    <a:lumMod val="85000"/>
                    <a:lumOff val="15000"/>
                  </a:schemeClr>
                </a:solidFill>
                <a:latin typeface="Times New Roman" pitchFamily="18" charset="0"/>
                <a:cs typeface="Times New Roman" pitchFamily="18" charset="0"/>
              </a:rPr>
              <a:t>Uniwersytet w Göteborgu, Szwecja; Uniwersytet w Peczu, Węgry,</a:t>
            </a:r>
          </a:p>
          <a:p>
            <a:r>
              <a:rPr lang="hu-HU" sz="1600" b="1" dirty="0">
                <a:solidFill>
                  <a:schemeClr val="tx1">
                    <a:lumMod val="85000"/>
                    <a:lumOff val="15000"/>
                  </a:schemeClr>
                </a:solidFill>
                <a:latin typeface="Times New Roman" pitchFamily="18" charset="0"/>
                <a:cs typeface="Times New Roman" pitchFamily="18" charset="0"/>
              </a:rPr>
              <a:t>dla Lake Balaton Development Coordination Agency</a:t>
            </a:r>
          </a:p>
          <a:p>
            <a:pPr algn="just"/>
            <a:endParaRPr lang="pl-PL" sz="1600" dirty="0"/>
          </a:p>
        </p:txBody>
      </p:sp>
      <p:pic>
        <p:nvPicPr>
          <p:cNvPr id="10" name="Picture 4" descr="in restaurant sits angry customer. long waits. the waiter is sad. Stock Vector - 19484327">
            <a:extLst>
              <a:ext uri="{FF2B5EF4-FFF2-40B4-BE49-F238E27FC236}">
                <a16:creationId xmlns:a16="http://schemas.microsoft.com/office/drawing/2014/main" id="{B4374710-A5D8-4233-96E4-C2C2B2664B4D}"/>
              </a:ext>
            </a:extLst>
          </p:cNvPr>
          <p:cNvPicPr>
            <a:picLocks noChangeAspect="1" noChangeArrowheads="1"/>
          </p:cNvPicPr>
          <p:nvPr/>
        </p:nvPicPr>
        <p:blipFill>
          <a:blip r:embed="rId2" cstate="print"/>
          <a:srcRect/>
          <a:stretch>
            <a:fillRect/>
          </a:stretch>
        </p:blipFill>
        <p:spPr bwMode="auto">
          <a:xfrm>
            <a:off x="5024153" y="1635646"/>
            <a:ext cx="3911070" cy="2581306"/>
          </a:xfrm>
          <a:prstGeom prst="rect">
            <a:avLst/>
          </a:prstGeom>
          <a:noFill/>
        </p:spPr>
      </p:pic>
      <p:pic>
        <p:nvPicPr>
          <p:cNvPr id="11" name="Obraz 10" descr="Logo_Balaton_LBDCA_english">
            <a:extLst>
              <a:ext uri="{FF2B5EF4-FFF2-40B4-BE49-F238E27FC236}">
                <a16:creationId xmlns:a16="http://schemas.microsoft.com/office/drawing/2014/main" id="{97D42F31-3C64-4521-8B6A-CAA362B2CA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6836"/>
            <a:ext cx="1010285" cy="1019175"/>
          </a:xfrm>
          <a:prstGeom prst="rect">
            <a:avLst/>
          </a:prstGeom>
          <a:noFill/>
          <a:ln>
            <a:noFill/>
          </a:ln>
        </p:spPr>
      </p:pic>
      <p:sp>
        <p:nvSpPr>
          <p:cNvPr id="14" name="pole tekstowe 13">
            <a:extLst>
              <a:ext uri="{FF2B5EF4-FFF2-40B4-BE49-F238E27FC236}">
                <a16:creationId xmlns:a16="http://schemas.microsoft.com/office/drawing/2014/main" id="{32B72546-E5F3-4D0D-8B22-98258FAD4C6A}"/>
              </a:ext>
            </a:extLst>
          </p:cNvPr>
          <p:cNvSpPr txBox="1"/>
          <p:nvPr/>
        </p:nvSpPr>
        <p:spPr>
          <a:xfrm>
            <a:off x="3080766" y="554814"/>
            <a:ext cx="6485600" cy="523220"/>
          </a:xfrm>
          <a:prstGeom prst="rect">
            <a:avLst/>
          </a:prstGeom>
          <a:noFill/>
        </p:spPr>
        <p:txBody>
          <a:bodyPr wrap="square" rtlCol="0">
            <a:spAutoFit/>
          </a:bodyPr>
          <a:lstStyle/>
          <a:p>
            <a:r>
              <a:rPr lang="pl-PL" sz="2800" dirty="0">
                <a:solidFill>
                  <a:srgbClr val="EF7D00"/>
                </a:solidFill>
                <a:latin typeface="Akrobat Black" pitchFamily="50" charset="-18"/>
              </a:rPr>
              <a:t>HORECA – Szkolenie trenerów</a:t>
            </a:r>
          </a:p>
        </p:txBody>
      </p:sp>
    </p:spTree>
    <p:extLst>
      <p:ext uri="{BB962C8B-B14F-4D97-AF65-F5344CB8AC3E}">
        <p14:creationId xmlns:p14="http://schemas.microsoft.com/office/powerpoint/2010/main" val="13505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AB23A3ED-F053-41C4-A742-3C13C5E045BC}"/>
              </a:ext>
            </a:extLst>
          </p:cNvPr>
          <p:cNvSpPr/>
          <p:nvPr/>
        </p:nvSpPr>
        <p:spPr>
          <a:xfrm>
            <a:off x="1110736" y="605786"/>
            <a:ext cx="7404522" cy="2677656"/>
          </a:xfrm>
          <a:prstGeom prst="rect">
            <a:avLst/>
          </a:prstGeom>
        </p:spPr>
        <p:txBody>
          <a:bodyPr wrap="square">
            <a:spAutoFit/>
          </a:bodyPr>
          <a:lstStyle/>
          <a:p>
            <a:pPr lvl="0" algn="just" eaLnBrk="0" fontAlgn="base" hangingPunct="0">
              <a:spcBef>
                <a:spcPct val="0"/>
              </a:spcBef>
              <a:spcAft>
                <a:spcPct val="0"/>
              </a:spcAft>
            </a:pPr>
            <a:r>
              <a:rPr lang="hu-HU" sz="1400" dirty="0">
                <a:solidFill>
                  <a:srgbClr val="5C0000"/>
                </a:solidFill>
                <a:latin typeface="Times New Roman" pitchFamily="18" charset="0"/>
                <a:cs typeface="Times New Roman" pitchFamily="18" charset="0"/>
              </a:rPr>
              <a:t>III. </a:t>
            </a:r>
            <a:r>
              <a:rPr lang="pl-PL" sz="1400" dirty="0">
                <a:solidFill>
                  <a:srgbClr val="5C0000"/>
                </a:solidFill>
                <a:latin typeface="Times New Roman" pitchFamily="18" charset="0"/>
                <a:cs typeface="Times New Roman" pitchFamily="18" charset="0"/>
              </a:rPr>
              <a:t>Społeczne i osobiste cechy i kompetencje trenerów</a:t>
            </a:r>
            <a:endParaRPr lang="hu-HU" sz="1400" dirty="0">
              <a:solidFill>
                <a:srgbClr val="5C0000"/>
              </a:solidFill>
              <a:latin typeface="Times New Roman" pitchFamily="18" charset="0"/>
              <a:cs typeface="Times New Roman" pitchFamily="18" charset="0"/>
            </a:endParaRPr>
          </a:p>
          <a:p>
            <a:pPr lvl="0" algn="just" eaLnBrk="0" fontAlgn="base" hangingPunct="0">
              <a:spcBef>
                <a:spcPct val="0"/>
              </a:spcBef>
              <a:spcAft>
                <a:spcPct val="0"/>
              </a:spcAft>
            </a:pPr>
            <a:endParaRPr lang="hu-HU" sz="1400" dirty="0">
              <a:solidFill>
                <a:srgbClr val="5C0000"/>
              </a:solidFill>
              <a:latin typeface="Arial" pitchFamily="34" charset="0"/>
              <a:cs typeface="Arial" pitchFamily="34" charset="0"/>
            </a:endParaRPr>
          </a:p>
          <a:p>
            <a:pPr lvl="1" algn="just" eaLnBrk="0" fontAlgn="base" hangingPunct="0">
              <a:spcBef>
                <a:spcPct val="0"/>
              </a:spcBef>
              <a:spcAft>
                <a:spcPct val="0"/>
              </a:spcAft>
              <a:buFontTx/>
              <a:buAutoNum type="arabicPeriod"/>
            </a:pPr>
            <a:r>
              <a:rPr lang="pl-PL" sz="1400" dirty="0">
                <a:latin typeface="Times New Roman" panose="02020603050405020304" pitchFamily="18" charset="0"/>
                <a:cs typeface="Times New Roman" panose="02020603050405020304" pitchFamily="18" charset="0"/>
              </a:rPr>
              <a:t>Rozwój pracy zespołowej</a:t>
            </a:r>
          </a:p>
          <a:p>
            <a:pPr lvl="1" algn="just" eaLnBrk="0" fontAlgn="base" hangingPunct="0">
              <a:spcBef>
                <a:spcPct val="0"/>
              </a:spcBef>
              <a:spcAft>
                <a:spcPct val="0"/>
              </a:spcAft>
              <a:buFontTx/>
              <a:buAutoNum type="arabicPeriod"/>
            </a:pPr>
            <a:r>
              <a:rPr lang="pl-PL" sz="1400" dirty="0">
                <a:latin typeface="Times New Roman" panose="02020603050405020304" pitchFamily="18" charset="0"/>
                <a:cs typeface="Times New Roman" panose="02020603050405020304" pitchFamily="18" charset="0"/>
              </a:rPr>
              <a:t>Umiejętności międzykulturowe trenera HORECA to główny zestaw umiejętności związanych z wrażliwością międzykulturową, komunikacja w sposób, który honoruje różnorodność, biorąc pod uwagę wymianę werbalną i niewerbalną, język ciała i gesty</a:t>
            </a:r>
          </a:p>
          <a:p>
            <a:pPr lvl="1" algn="just" eaLnBrk="0" fontAlgn="base" hangingPunct="0">
              <a:spcBef>
                <a:spcPct val="0"/>
              </a:spcBef>
              <a:spcAft>
                <a:spcPct val="0"/>
              </a:spcAft>
              <a:buFontTx/>
              <a:buAutoNum type="arabicPeriod"/>
            </a:pPr>
            <a:r>
              <a:rPr lang="pl-PL" sz="1400" dirty="0">
                <a:latin typeface="Times New Roman" panose="02020603050405020304" pitchFamily="18" charset="0"/>
                <a:cs typeface="Times New Roman" panose="02020603050405020304" pitchFamily="18" charset="0"/>
              </a:rPr>
              <a:t>Zarządzanie konfliktem</a:t>
            </a:r>
          </a:p>
          <a:p>
            <a:pPr lvl="1" algn="just" eaLnBrk="0" fontAlgn="base" hangingPunct="0">
              <a:spcBef>
                <a:spcPct val="0"/>
              </a:spcBef>
              <a:spcAft>
                <a:spcPct val="0"/>
              </a:spcAft>
              <a:buFontTx/>
              <a:buAutoNum type="arabicPeriod"/>
            </a:pPr>
            <a:r>
              <a:rPr lang="pl-PL" sz="1400" dirty="0">
                <a:latin typeface="Times New Roman" panose="02020603050405020304" pitchFamily="18" charset="0"/>
                <a:cs typeface="Times New Roman" panose="02020603050405020304" pitchFamily="18" charset="0"/>
              </a:rPr>
              <a:t>Równowaga między relacjami międzyludzkimi i wymaganiami</a:t>
            </a:r>
          </a:p>
          <a:p>
            <a:pPr lvl="1" algn="just" eaLnBrk="0" fontAlgn="base" hangingPunct="0">
              <a:spcBef>
                <a:spcPct val="0"/>
              </a:spcBef>
              <a:spcAft>
                <a:spcPct val="0"/>
              </a:spcAft>
            </a:pPr>
            <a:endParaRPr lang="hu-HU" sz="14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hu-HU" sz="1400" dirty="0">
                <a:solidFill>
                  <a:srgbClr val="5C0000"/>
                </a:solidFill>
                <a:latin typeface="Times New Roman" pitchFamily="18" charset="0"/>
                <a:cs typeface="Times New Roman" pitchFamily="18" charset="0"/>
              </a:rPr>
              <a:t>IV. </a:t>
            </a:r>
            <a:r>
              <a:rPr lang="pl-PL" sz="1400" dirty="0">
                <a:solidFill>
                  <a:srgbClr val="5C0000"/>
                </a:solidFill>
                <a:latin typeface="Times New Roman" pitchFamily="18" charset="0"/>
                <a:cs typeface="Times New Roman" pitchFamily="18" charset="0"/>
              </a:rPr>
              <a:t>Kwestie poruszone przez uczestników wywiadów pogłębionych, takie jak poprawa umiejętności językowych i podnoszenia kwalifikacji, w celu zwiększenia elastyczności operacyjnej i zdolności do dostosowania się do zmieniającego się otoczenia firm branży HORECA.</a:t>
            </a:r>
            <a:endParaRPr lang="en-GB" sz="1400" dirty="0">
              <a:solidFill>
                <a:srgbClr val="5C0000"/>
              </a:solidFill>
              <a:latin typeface="Arial" pitchFamily="34" charset="0"/>
              <a:cs typeface="Arial" pitchFamily="34" charset="0"/>
            </a:endParaRPr>
          </a:p>
        </p:txBody>
      </p:sp>
      <p:pic>
        <p:nvPicPr>
          <p:cNvPr id="11" name="Obraz 10">
            <a:extLst>
              <a:ext uri="{FF2B5EF4-FFF2-40B4-BE49-F238E27FC236}">
                <a16:creationId xmlns:a16="http://schemas.microsoft.com/office/drawing/2014/main" id="{B0966CCD-E58E-4F6C-A4B0-9C3507B99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84" b="5759"/>
          <a:stretch/>
        </p:blipFill>
        <p:spPr>
          <a:xfrm>
            <a:off x="5594859" y="3435846"/>
            <a:ext cx="2438405" cy="1368153"/>
          </a:xfrm>
          <a:prstGeom prst="rect">
            <a:avLst/>
          </a:prstGeom>
        </p:spPr>
      </p:pic>
      <p:sp>
        <p:nvSpPr>
          <p:cNvPr id="12" name="Prostokąt 11">
            <a:extLst>
              <a:ext uri="{FF2B5EF4-FFF2-40B4-BE49-F238E27FC236}">
                <a16:creationId xmlns:a16="http://schemas.microsoft.com/office/drawing/2014/main" id="{0DD051FD-D847-46F4-AC16-68B30F314250}"/>
              </a:ext>
            </a:extLst>
          </p:cNvPr>
          <p:cNvSpPr/>
          <p:nvPr/>
        </p:nvSpPr>
        <p:spPr>
          <a:xfrm>
            <a:off x="4706082" y="3908391"/>
            <a:ext cx="888777" cy="895608"/>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688F4820-1797-4852-B34E-2C80F967A0D4}"/>
              </a:ext>
            </a:extLst>
          </p:cNvPr>
          <p:cNvSpPr/>
          <p:nvPr/>
        </p:nvSpPr>
        <p:spPr>
          <a:xfrm>
            <a:off x="8035257" y="3431827"/>
            <a:ext cx="480001" cy="476564"/>
          </a:xfrm>
          <a:prstGeom prst="rect">
            <a:avLst/>
          </a:prstGeom>
          <a:solidFill>
            <a:srgbClr val="F7A8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dirty="0"/>
          </a:p>
        </p:txBody>
      </p:sp>
      <p:sp>
        <p:nvSpPr>
          <p:cNvPr id="14" name="Prostokąt 13">
            <a:extLst>
              <a:ext uri="{FF2B5EF4-FFF2-40B4-BE49-F238E27FC236}">
                <a16:creationId xmlns:a16="http://schemas.microsoft.com/office/drawing/2014/main" id="{12D5E483-48B7-49C1-ACDD-1CC1161F02F8}"/>
              </a:ext>
            </a:extLst>
          </p:cNvPr>
          <p:cNvSpPr/>
          <p:nvPr/>
        </p:nvSpPr>
        <p:spPr>
          <a:xfrm>
            <a:off x="7553263" y="3431827"/>
            <a:ext cx="480001" cy="476564"/>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7038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txBox="1">
            <a:spLocks/>
          </p:cNvSpPr>
          <p:nvPr/>
        </p:nvSpPr>
        <p:spPr>
          <a:xfrm>
            <a:off x="979872" y="3186021"/>
            <a:ext cx="6094834" cy="104191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8000" b="1" dirty="0">
                <a:solidFill>
                  <a:schemeClr val="tx1">
                    <a:lumMod val="85000"/>
                    <a:lumOff val="15000"/>
                  </a:schemeClr>
                </a:solidFill>
                <a:latin typeface="Times New Roman" pitchFamily="18" charset="0"/>
                <a:cs typeface="Times New Roman" pitchFamily="18" charset="0"/>
              </a:rPr>
              <a:t>Sándor Némethy</a:t>
            </a:r>
          </a:p>
          <a:p>
            <a:pPr algn="l"/>
            <a:r>
              <a:rPr lang="hu-HU" sz="6000" b="1" dirty="0">
                <a:solidFill>
                  <a:schemeClr val="tx1">
                    <a:lumMod val="85000"/>
                    <a:lumOff val="15000"/>
                  </a:schemeClr>
                </a:solidFill>
                <a:latin typeface="Times New Roman" pitchFamily="18" charset="0"/>
                <a:cs typeface="Times New Roman" pitchFamily="18" charset="0"/>
              </a:rPr>
              <a:t>Uniwersytet w Göteborgu, Szwecja; </a:t>
            </a:r>
          </a:p>
          <a:p>
            <a:pPr algn="l"/>
            <a:r>
              <a:rPr lang="hu-HU" sz="6000" b="1" dirty="0">
                <a:solidFill>
                  <a:schemeClr val="tx1">
                    <a:lumMod val="85000"/>
                    <a:lumOff val="15000"/>
                  </a:schemeClr>
                </a:solidFill>
                <a:latin typeface="Times New Roman" pitchFamily="18" charset="0"/>
                <a:cs typeface="Times New Roman" pitchFamily="18" charset="0"/>
              </a:rPr>
              <a:t>Uniwersytet w Peczu, Węgry,</a:t>
            </a:r>
          </a:p>
          <a:p>
            <a:pPr algn="l"/>
            <a:r>
              <a:rPr lang="hu-HU" sz="6000" b="1" dirty="0">
                <a:solidFill>
                  <a:schemeClr val="tx1">
                    <a:lumMod val="85000"/>
                    <a:lumOff val="15000"/>
                  </a:schemeClr>
                </a:solidFill>
                <a:latin typeface="Times New Roman" pitchFamily="18" charset="0"/>
                <a:cs typeface="Times New Roman" pitchFamily="18" charset="0"/>
              </a:rPr>
              <a:t>dla Lake Balaton Development Coordination Agency</a:t>
            </a:r>
          </a:p>
        </p:txBody>
      </p:sp>
      <p:sp>
        <p:nvSpPr>
          <p:cNvPr id="12" name="pole tekstowe 11"/>
          <p:cNvSpPr txBox="1"/>
          <p:nvPr/>
        </p:nvSpPr>
        <p:spPr>
          <a:xfrm>
            <a:off x="963938" y="2733768"/>
            <a:ext cx="3744416" cy="338554"/>
          </a:xfrm>
          <a:prstGeom prst="rect">
            <a:avLst/>
          </a:prstGeom>
          <a:noFill/>
        </p:spPr>
        <p:txBody>
          <a:bodyPr wrap="square" rtlCol="0">
            <a:spAutoFit/>
          </a:bodyPr>
          <a:lstStyle/>
          <a:p>
            <a:r>
              <a:rPr lang="pl-PL" sz="1600" dirty="0">
                <a:solidFill>
                  <a:srgbClr val="EF7D00"/>
                </a:solidFill>
                <a:latin typeface="Akrobat" pitchFamily="50" charset="-18"/>
              </a:rPr>
              <a:t>Dziękuję za uwagę!</a:t>
            </a:r>
          </a:p>
        </p:txBody>
      </p:sp>
    </p:spTree>
    <p:extLst>
      <p:ext uri="{BB962C8B-B14F-4D97-AF65-F5344CB8AC3E}">
        <p14:creationId xmlns:p14="http://schemas.microsoft.com/office/powerpoint/2010/main" val="62872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110736" y="653956"/>
            <a:ext cx="6485600" cy="523220"/>
          </a:xfrm>
          <a:prstGeom prst="rect">
            <a:avLst/>
          </a:prstGeom>
          <a:noFill/>
        </p:spPr>
        <p:txBody>
          <a:bodyPr wrap="square" rtlCol="0">
            <a:spAutoFit/>
          </a:bodyPr>
          <a:lstStyle/>
          <a:p>
            <a:r>
              <a:rPr lang="pl-PL" sz="2800" b="1" dirty="0">
                <a:solidFill>
                  <a:schemeClr val="tx1">
                    <a:lumMod val="50000"/>
                    <a:lumOff val="50000"/>
                  </a:schemeClr>
                </a:solidFill>
                <a:latin typeface="Akrobat Black" pitchFamily="50" charset="-18"/>
              </a:rPr>
              <a:t>Dlaczego? Powinni wiedzieć wszystko!</a:t>
            </a:r>
          </a:p>
        </p:txBody>
      </p:sp>
      <p:sp>
        <p:nvSpPr>
          <p:cNvPr id="5" name="Rectangle 5">
            <a:extLst>
              <a:ext uri="{FF2B5EF4-FFF2-40B4-BE49-F238E27FC236}">
                <a16:creationId xmlns:a16="http://schemas.microsoft.com/office/drawing/2014/main" id="{E05303B8-A0F2-437E-8700-6FB829010952}"/>
              </a:ext>
            </a:extLst>
          </p:cNvPr>
          <p:cNvSpPr txBox="1">
            <a:spLocks noChangeArrowheads="1"/>
          </p:cNvSpPr>
          <p:nvPr/>
        </p:nvSpPr>
        <p:spPr bwMode="auto">
          <a:xfrm>
            <a:off x="1043609" y="1347614"/>
            <a:ext cx="6336704"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pPr>
            <a:r>
              <a:rPr lang="pl-PL" altLang="pl-PL" sz="1600" dirty="0">
                <a:solidFill>
                  <a:schemeClr val="tx1">
                    <a:lumMod val="50000"/>
                    <a:lumOff val="50000"/>
                  </a:schemeClr>
                </a:solidFill>
                <a:latin typeface="Arial" panose="020B0604020202020204" pitchFamily="34" charset="0"/>
              </a:rPr>
              <a:t>Zmieniające się oczekiwania klientów</a:t>
            </a:r>
          </a:p>
          <a:p>
            <a:pPr>
              <a:lnSpc>
                <a:spcPct val="150000"/>
              </a:lnSpc>
            </a:pPr>
            <a:r>
              <a:rPr lang="pl-PL" altLang="pl-PL" sz="1600" dirty="0">
                <a:solidFill>
                  <a:schemeClr val="tx1">
                    <a:lumMod val="50000"/>
                    <a:lumOff val="50000"/>
                  </a:schemeClr>
                </a:solidFill>
                <a:latin typeface="Arial" panose="020B0604020202020204" pitchFamily="34" charset="0"/>
              </a:rPr>
              <a:t>Rosnąca konkurencja</a:t>
            </a:r>
          </a:p>
          <a:p>
            <a:pPr>
              <a:lnSpc>
                <a:spcPct val="150000"/>
              </a:lnSpc>
            </a:pPr>
            <a:r>
              <a:rPr lang="pl-PL" altLang="pl-PL" sz="1600" dirty="0">
                <a:solidFill>
                  <a:schemeClr val="tx1">
                    <a:lumMod val="50000"/>
                    <a:lumOff val="50000"/>
                  </a:schemeClr>
                </a:solidFill>
                <a:latin typeface="Arial" panose="020B0604020202020204" pitchFamily="34" charset="0"/>
              </a:rPr>
              <a:t>Połączone produkty turystyczne</a:t>
            </a:r>
          </a:p>
          <a:p>
            <a:pPr>
              <a:lnSpc>
                <a:spcPct val="150000"/>
              </a:lnSpc>
            </a:pPr>
            <a:r>
              <a:rPr lang="pl-PL" altLang="pl-PL" sz="1600" dirty="0">
                <a:solidFill>
                  <a:schemeClr val="tx1">
                    <a:lumMod val="50000"/>
                    <a:lumOff val="50000"/>
                  </a:schemeClr>
                </a:solidFill>
                <a:latin typeface="Arial" panose="020B0604020202020204" pitchFamily="34" charset="0"/>
              </a:rPr>
              <a:t>Kuchnia lokalna i regionalna</a:t>
            </a:r>
          </a:p>
          <a:p>
            <a:pPr>
              <a:lnSpc>
                <a:spcPct val="150000"/>
              </a:lnSpc>
            </a:pPr>
            <a:r>
              <a:rPr lang="pl-PL" altLang="pl-PL" sz="1600" dirty="0">
                <a:solidFill>
                  <a:schemeClr val="tx1">
                    <a:lumMod val="50000"/>
                    <a:lumOff val="50000"/>
                  </a:schemeClr>
                </a:solidFill>
                <a:latin typeface="Arial" panose="020B0604020202020204" pitchFamily="34" charset="0"/>
              </a:rPr>
              <a:t>Doświadczenie – nie tylko jedzenie</a:t>
            </a:r>
          </a:p>
          <a:p>
            <a:pPr>
              <a:lnSpc>
                <a:spcPct val="150000"/>
              </a:lnSpc>
            </a:pPr>
            <a:r>
              <a:rPr lang="pl-PL" altLang="pl-PL" sz="1600" dirty="0">
                <a:solidFill>
                  <a:schemeClr val="tx1">
                    <a:lumMod val="50000"/>
                    <a:lumOff val="50000"/>
                  </a:schemeClr>
                </a:solidFill>
                <a:latin typeface="Arial" panose="020B0604020202020204" pitchFamily="34" charset="0"/>
              </a:rPr>
              <a:t>Międzynarodowe środowisko</a:t>
            </a:r>
          </a:p>
          <a:p>
            <a:pPr>
              <a:lnSpc>
                <a:spcPct val="150000"/>
              </a:lnSpc>
            </a:pPr>
            <a:r>
              <a:rPr lang="pl-PL" altLang="pl-PL" sz="1600" dirty="0">
                <a:solidFill>
                  <a:schemeClr val="tx1">
                    <a:lumMod val="50000"/>
                    <a:lumOff val="50000"/>
                  </a:schemeClr>
                </a:solidFill>
                <a:latin typeface="Arial" panose="020B0604020202020204" pitchFamily="34" charset="0"/>
              </a:rPr>
              <a:t>Ubezpieczenie jakości</a:t>
            </a:r>
          </a:p>
          <a:p>
            <a:pPr>
              <a:lnSpc>
                <a:spcPct val="150000"/>
              </a:lnSpc>
            </a:pPr>
            <a:r>
              <a:rPr lang="pl-PL" altLang="pl-PL" sz="1600" dirty="0">
                <a:solidFill>
                  <a:schemeClr val="tx1">
                    <a:lumMod val="50000"/>
                    <a:lumOff val="50000"/>
                  </a:schemeClr>
                </a:solidFill>
                <a:latin typeface="Arial" panose="020B0604020202020204" pitchFamily="34" charset="0"/>
              </a:rPr>
              <a:t>Zdrowie i bezpieczeństwo</a:t>
            </a:r>
          </a:p>
        </p:txBody>
      </p:sp>
      <p:pic>
        <p:nvPicPr>
          <p:cNvPr id="6" name="Picture 2" descr="Képtalálat a következőre: „cook-coach thinking cartoon”">
            <a:extLst>
              <a:ext uri="{FF2B5EF4-FFF2-40B4-BE49-F238E27FC236}">
                <a16:creationId xmlns:a16="http://schemas.microsoft.com/office/drawing/2014/main" id="{137F2A22-3771-49AC-877E-93BBA320E093}"/>
              </a:ext>
            </a:extLst>
          </p:cNvPr>
          <p:cNvPicPr>
            <a:picLocks noChangeAspect="1" noChangeArrowheads="1"/>
          </p:cNvPicPr>
          <p:nvPr/>
        </p:nvPicPr>
        <p:blipFill>
          <a:blip r:embed="rId2" cstate="print"/>
          <a:srcRect/>
          <a:stretch>
            <a:fillRect/>
          </a:stretch>
        </p:blipFill>
        <p:spPr bwMode="auto">
          <a:xfrm>
            <a:off x="6507044" y="1347614"/>
            <a:ext cx="2142623" cy="2983502"/>
          </a:xfrm>
          <a:prstGeom prst="rect">
            <a:avLst/>
          </a:prstGeom>
          <a:noFill/>
        </p:spPr>
      </p:pic>
    </p:spTree>
    <p:extLst>
      <p:ext uri="{BB962C8B-B14F-4D97-AF65-F5344CB8AC3E}">
        <p14:creationId xmlns:p14="http://schemas.microsoft.com/office/powerpoint/2010/main" val="416975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1110737" y="1419622"/>
            <a:ext cx="3749296"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l-PL" sz="2000" b="1" dirty="0"/>
              <a:t>Najważniejsze typy zakładów:</a:t>
            </a:r>
          </a:p>
          <a:p>
            <a:pPr marL="342900" indent="-342900" algn="just">
              <a:buFont typeface="+mj-lt"/>
              <a:buAutoNum type="arabicPeriod"/>
            </a:pPr>
            <a:r>
              <a:rPr lang="pl-PL" sz="2000" dirty="0"/>
              <a:t>„tradycyjne” restauracje</a:t>
            </a:r>
          </a:p>
          <a:p>
            <a:pPr marL="342900" indent="-342900" algn="just">
              <a:buFont typeface="+mj-lt"/>
              <a:buAutoNum type="arabicPeriod"/>
            </a:pPr>
            <a:r>
              <a:rPr lang="pl-PL" sz="2000" dirty="0"/>
              <a:t>rustykalne zajazdy i puby</a:t>
            </a:r>
          </a:p>
          <a:p>
            <a:pPr marL="342900" indent="-342900" algn="just">
              <a:buFont typeface="+mj-lt"/>
              <a:buAutoNum type="arabicPeriod"/>
            </a:pPr>
            <a:r>
              <a:rPr lang="pl-PL" sz="2000" dirty="0"/>
              <a:t>kawiarnie</a:t>
            </a:r>
          </a:p>
          <a:p>
            <a:pPr marL="342900" indent="-342900" algn="just">
              <a:buFont typeface="+mj-lt"/>
              <a:buAutoNum type="arabicPeriod"/>
            </a:pPr>
            <a:r>
              <a:rPr lang="pl-PL" sz="2000" dirty="0"/>
              <a:t>bary z żywnością</a:t>
            </a:r>
          </a:p>
          <a:p>
            <a:pPr marL="342900" indent="-342900" algn="just">
              <a:buFont typeface="+mj-lt"/>
              <a:buAutoNum type="arabicPeriod"/>
            </a:pPr>
            <a:r>
              <a:rPr lang="pl-PL" sz="2000" dirty="0"/>
              <a:t>winiarnie </a:t>
            </a:r>
          </a:p>
          <a:p>
            <a:pPr marL="342900" indent="-342900" algn="just">
              <a:buFont typeface="+mj-lt"/>
              <a:buAutoNum type="arabicPeriod"/>
            </a:pPr>
            <a:r>
              <a:rPr lang="pl-PL" sz="2000" dirty="0"/>
              <a:t>koktajl bary</a:t>
            </a:r>
          </a:p>
          <a:p>
            <a:pPr marL="342900" indent="-342900" algn="just">
              <a:buFont typeface="+mj-lt"/>
              <a:buAutoNum type="arabicPeriod"/>
            </a:pPr>
            <a:r>
              <a:rPr lang="pl-PL" sz="2000" dirty="0"/>
              <a:t>bary piwowarskie</a:t>
            </a:r>
          </a:p>
          <a:p>
            <a:pPr marL="342900" indent="-342900" algn="just">
              <a:buFont typeface="+mj-lt"/>
              <a:buAutoNum type="arabicPeriod"/>
            </a:pPr>
            <a:r>
              <a:rPr lang="pl-PL" sz="2000" dirty="0"/>
              <a:t>restauracja w stylu pop-</a:t>
            </a:r>
            <a:r>
              <a:rPr lang="pl-PL" sz="2000" dirty="0" err="1"/>
              <a:t>up</a:t>
            </a:r>
            <a:endParaRPr lang="pl-PL" sz="2000" dirty="0"/>
          </a:p>
          <a:p>
            <a:pPr marL="342900" indent="-342900" algn="just">
              <a:buFont typeface="+mj-lt"/>
              <a:buAutoNum type="arabicPeriod"/>
            </a:pPr>
            <a:r>
              <a:rPr lang="pl-PL" sz="2000" dirty="0"/>
              <a:t>food trucki </a:t>
            </a:r>
          </a:p>
          <a:p>
            <a:pPr algn="just"/>
            <a:endParaRPr lang="pl-PL" sz="2000" dirty="0"/>
          </a:p>
        </p:txBody>
      </p:sp>
      <p:sp>
        <p:nvSpPr>
          <p:cNvPr id="9" name="pole tekstowe 8"/>
          <p:cNvSpPr txBox="1"/>
          <p:nvPr/>
        </p:nvSpPr>
        <p:spPr>
          <a:xfrm>
            <a:off x="1110736" y="653956"/>
            <a:ext cx="6485600" cy="523220"/>
          </a:xfrm>
          <a:prstGeom prst="rect">
            <a:avLst/>
          </a:prstGeom>
          <a:noFill/>
        </p:spPr>
        <p:txBody>
          <a:bodyPr wrap="square" rtlCol="0">
            <a:spAutoFit/>
          </a:bodyPr>
          <a:lstStyle/>
          <a:p>
            <a:r>
              <a:rPr lang="pl-PL" sz="2800" dirty="0">
                <a:solidFill>
                  <a:srgbClr val="EF7D00"/>
                </a:solidFill>
                <a:latin typeface="Akrobat Black" pitchFamily="50" charset="-18"/>
              </a:rPr>
              <a:t>Trendy w branży HORECA na Węgrzech</a:t>
            </a:r>
          </a:p>
        </p:txBody>
      </p:sp>
      <p:pic>
        <p:nvPicPr>
          <p:cNvPr id="5" name="Picture 2" descr="Képtalálat a következőre: „cook-coach thinking cartoon”">
            <a:extLst>
              <a:ext uri="{FF2B5EF4-FFF2-40B4-BE49-F238E27FC236}">
                <a16:creationId xmlns:a16="http://schemas.microsoft.com/office/drawing/2014/main" id="{329F71AE-B02C-43E1-B637-24A845FE2E39}"/>
              </a:ext>
            </a:extLst>
          </p:cNvPr>
          <p:cNvPicPr>
            <a:picLocks noChangeAspect="1" noChangeArrowheads="1"/>
          </p:cNvPicPr>
          <p:nvPr/>
        </p:nvPicPr>
        <p:blipFill>
          <a:blip r:embed="rId2" cstate="print"/>
          <a:srcRect/>
          <a:stretch>
            <a:fillRect/>
          </a:stretch>
        </p:blipFill>
        <p:spPr bwMode="auto">
          <a:xfrm>
            <a:off x="6588224" y="1491629"/>
            <a:ext cx="1944216" cy="2904519"/>
          </a:xfrm>
          <a:prstGeom prst="rect">
            <a:avLst/>
          </a:prstGeom>
          <a:noFill/>
        </p:spPr>
      </p:pic>
    </p:spTree>
    <p:extLst>
      <p:ext uri="{BB962C8B-B14F-4D97-AF65-F5344CB8AC3E}">
        <p14:creationId xmlns:p14="http://schemas.microsoft.com/office/powerpoint/2010/main" val="182282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1" descr="Képtalálat a következőre: „learning cycle D. Kolba”">
            <a:extLst>
              <a:ext uri="{FF2B5EF4-FFF2-40B4-BE49-F238E27FC236}">
                <a16:creationId xmlns:a16="http://schemas.microsoft.com/office/drawing/2014/main" id="{D6AC7F07-F889-436E-A85A-327C80F71D59}"/>
              </a:ext>
            </a:extLst>
          </p:cNvPr>
          <p:cNvPicPr/>
          <p:nvPr/>
        </p:nvPicPr>
        <p:blipFill rotWithShape="1">
          <a:blip r:embed="rId2" cstate="print"/>
          <a:srcRect l="2857" t="8156" r="6666" b="5864"/>
          <a:stretch/>
        </p:blipFill>
        <p:spPr bwMode="auto">
          <a:xfrm>
            <a:off x="1187624" y="123478"/>
            <a:ext cx="6840760" cy="4536504"/>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3361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p:cNvSpPr txBox="1"/>
          <p:nvPr/>
        </p:nvSpPr>
        <p:spPr>
          <a:xfrm>
            <a:off x="1110736" y="653129"/>
            <a:ext cx="6269576" cy="523220"/>
          </a:xfrm>
          <a:prstGeom prst="rect">
            <a:avLst/>
          </a:prstGeom>
          <a:noFill/>
        </p:spPr>
        <p:txBody>
          <a:bodyPr wrap="square" rtlCol="0">
            <a:spAutoFit/>
          </a:bodyPr>
          <a:lstStyle/>
          <a:p>
            <a:r>
              <a:rPr lang="pl-PL" sz="2800" dirty="0">
                <a:solidFill>
                  <a:srgbClr val="EF7D00"/>
                </a:solidFill>
                <a:latin typeface="Akrobat Black" pitchFamily="50" charset="-18"/>
              </a:rPr>
              <a:t>HORECA jest rozwijającym się sektorem</a:t>
            </a:r>
          </a:p>
        </p:txBody>
      </p:sp>
      <p:sp>
        <p:nvSpPr>
          <p:cNvPr id="2" name="Prostokąt 1">
            <a:extLst>
              <a:ext uri="{FF2B5EF4-FFF2-40B4-BE49-F238E27FC236}">
                <a16:creationId xmlns:a16="http://schemas.microsoft.com/office/drawing/2014/main" id="{B2F24C04-9F58-45BE-AEDE-DD55A75AEB93}"/>
              </a:ext>
            </a:extLst>
          </p:cNvPr>
          <p:cNvSpPr/>
          <p:nvPr/>
        </p:nvSpPr>
        <p:spPr>
          <a:xfrm>
            <a:off x="1110736" y="1563638"/>
            <a:ext cx="6984776" cy="2862322"/>
          </a:xfrm>
          <a:prstGeom prst="rect">
            <a:avLst/>
          </a:prstGeom>
        </p:spPr>
        <p:txBody>
          <a:bodyPr wrap="square">
            <a:spAutoFit/>
          </a:bodyPr>
          <a:lstStyle/>
          <a:p>
            <a:pPr marL="285750" indent="-285750" algn="just">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Podczas rekrutacji i selekcji szczególny nacisk kładzie się na niezależność, odpowiedzialność, dbałość o klienta i serwis. </a:t>
            </a:r>
          </a:p>
          <a:p>
            <a:pPr marL="285750" indent="-285750" algn="just">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Wymaga to specjalnych umiejętności i wiedzy.</a:t>
            </a:r>
          </a:p>
          <a:p>
            <a:pPr marL="285750" indent="-285750" algn="just">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Pracownicy „na sali” to kierownik kelnerów, kelnerzy, pracownicy restauracji, personel recepcji, pracownicy serwisu sprzątającego, gospodarze konferencji, kupujący, szefowie kuchni, menadżerowie cateringu/ asystenci, osoby pracujące na zmywakach;</a:t>
            </a:r>
          </a:p>
          <a:p>
            <a:pPr marL="285750" indent="-285750" algn="just">
              <a:buFont typeface="Arial" panose="020B0604020202020204" pitchFamily="34" charset="0"/>
              <a:buChar char="•"/>
            </a:pPr>
            <a:r>
              <a:rPr lang="pl-PL" dirty="0">
                <a:latin typeface="Times New Roman" panose="02020603050405020304" pitchFamily="18" charset="0"/>
                <a:cs typeface="Times New Roman" panose="02020603050405020304" pitchFamily="18" charset="0"/>
              </a:rPr>
              <a:t>Wyższe pozycje, takie jak kierownik hotelu, asystent menedżera, kontroler, kierownik restauracji, szef kuchni, kierownik świeżego jedzenia, kierownik recepcji, gospodyni mają również rosnący popyt.</a:t>
            </a:r>
          </a:p>
        </p:txBody>
      </p:sp>
    </p:spTree>
    <p:extLst>
      <p:ext uri="{BB962C8B-B14F-4D97-AF65-F5344CB8AC3E}">
        <p14:creationId xmlns:p14="http://schemas.microsoft.com/office/powerpoint/2010/main" val="264598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1110736" y="1443364"/>
            <a:ext cx="7319155" cy="1848466"/>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just" fontAlgn="base">
              <a:spcBef>
                <a:spcPct val="0"/>
              </a:spcBef>
              <a:spcAft>
                <a:spcPct val="0"/>
              </a:spcAft>
            </a:pPr>
            <a:r>
              <a:rPr lang="pl-PL" sz="1100" b="1" dirty="0">
                <a:latin typeface="Times New Roman" pitchFamily="18" charset="0"/>
                <a:cs typeface="Times New Roman" pitchFamily="18" charset="0"/>
              </a:rPr>
              <a:t>I. ANKIETA ONLINE:</a:t>
            </a:r>
          </a:p>
          <a:p>
            <a:pPr marL="800100" lvl="1" indent="-342900" algn="just" fontAlgn="base">
              <a:spcBef>
                <a:spcPct val="0"/>
              </a:spcBef>
              <a:spcAft>
                <a:spcPct val="0"/>
              </a:spcAft>
              <a:buFont typeface="+mj-lt"/>
              <a:buAutoNum type="arabicPeriod"/>
            </a:pPr>
            <a:endParaRPr lang="pl-PL" sz="1100" dirty="0">
              <a:latin typeface="Times New Roman" pitchFamily="18" charset="0"/>
              <a:cs typeface="Times New Roman" pitchFamily="18" charset="0"/>
            </a:endParaRPr>
          </a:p>
          <a:p>
            <a:pPr marL="800100" lvl="1" indent="-342900" algn="just" fontAlgn="base">
              <a:spcBef>
                <a:spcPct val="0"/>
              </a:spcBef>
              <a:spcAft>
                <a:spcPct val="0"/>
              </a:spcAft>
              <a:buFont typeface="+mj-lt"/>
              <a:buAutoNum type="arabicPeriod"/>
            </a:pPr>
            <a:r>
              <a:rPr lang="pl-PL" sz="1100" dirty="0">
                <a:latin typeface="Times New Roman" pitchFamily="18" charset="0"/>
                <a:cs typeface="Times New Roman" pitchFamily="18" charset="0"/>
              </a:rPr>
              <a:t>IDENTYFIKACJA POTRZEB SZKOLENIOWYCH W ZAKRESIE ZAPOTRZEBOWANIA PRZEMYSŁU HORECA – UMIEJĘTNOŚCI TRENERÓW W ZAKRESIE IDENTYFIKACJI I PRZYGOTOWANIA SZKOLENIA ZAWODOWEGO</a:t>
            </a:r>
          </a:p>
          <a:p>
            <a:pPr marL="800100" lvl="1" indent="-342900" algn="just" fontAlgn="base">
              <a:spcBef>
                <a:spcPct val="0"/>
              </a:spcBef>
              <a:spcAft>
                <a:spcPct val="0"/>
              </a:spcAft>
              <a:buFont typeface="+mj-lt"/>
              <a:buAutoNum type="arabicPeriod"/>
            </a:pPr>
            <a:endParaRPr lang="pl-PL" sz="1100" dirty="0">
              <a:latin typeface="Times New Roman" pitchFamily="18" charset="0"/>
              <a:cs typeface="Times New Roman" pitchFamily="18" charset="0"/>
            </a:endParaRPr>
          </a:p>
          <a:p>
            <a:pPr marL="800100" lvl="1" indent="-342900" algn="just" fontAlgn="base">
              <a:spcBef>
                <a:spcPct val="0"/>
              </a:spcBef>
              <a:spcAft>
                <a:spcPct val="0"/>
              </a:spcAft>
              <a:buFont typeface="+mj-lt"/>
              <a:buAutoNum type="arabicPeriod"/>
            </a:pPr>
            <a:r>
              <a:rPr lang="pl-PL" sz="1100" dirty="0">
                <a:latin typeface="Times New Roman" pitchFamily="18" charset="0"/>
                <a:cs typeface="Times New Roman" pitchFamily="18" charset="0"/>
              </a:rPr>
              <a:t>PROWADZENIE KSZTAŁCENIA ZAWODOWEGO DLA PRZEMYSŁU HORECA W PRAWDZIWYCH WARUNKACH PRACY – UMIEJĘTNOŚCI TRENERÓW W ZAKRESIE PROWADZENIA SZKOLENIA ZAWODOWEGO</a:t>
            </a:r>
          </a:p>
          <a:p>
            <a:pPr marL="800100" lvl="1" indent="-342900" algn="just" fontAlgn="base">
              <a:spcBef>
                <a:spcPct val="0"/>
              </a:spcBef>
              <a:spcAft>
                <a:spcPct val="0"/>
              </a:spcAft>
              <a:buFont typeface="+mj-lt"/>
              <a:buAutoNum type="arabicPeriod"/>
            </a:pPr>
            <a:endParaRPr lang="pl-PL" sz="1100" dirty="0">
              <a:latin typeface="Times New Roman" pitchFamily="18" charset="0"/>
              <a:cs typeface="Times New Roman" pitchFamily="18" charset="0"/>
            </a:endParaRPr>
          </a:p>
          <a:p>
            <a:pPr marL="800100" lvl="1" indent="-342900" algn="just" fontAlgn="base">
              <a:spcBef>
                <a:spcPct val="0"/>
              </a:spcBef>
              <a:spcAft>
                <a:spcPct val="0"/>
              </a:spcAft>
              <a:buFont typeface="+mj-lt"/>
              <a:buAutoNum type="arabicPeriod"/>
            </a:pPr>
            <a:r>
              <a:rPr lang="pl-PL" sz="1100" dirty="0">
                <a:latin typeface="Times New Roman" pitchFamily="18" charset="0"/>
                <a:cs typeface="Times New Roman" pitchFamily="18" charset="0"/>
              </a:rPr>
              <a:t>KOMPETENCJE SPOŁECZNE I OSOBISTE TRENERA</a:t>
            </a:r>
          </a:p>
        </p:txBody>
      </p:sp>
      <p:pic>
        <p:nvPicPr>
          <p:cNvPr id="5" name="Obraz 4">
            <a:extLst>
              <a:ext uri="{FF2B5EF4-FFF2-40B4-BE49-F238E27FC236}">
                <a16:creationId xmlns:a16="http://schemas.microsoft.com/office/drawing/2014/main" id="{F2A6CFE7-9611-4D86-AA51-921DE030D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142484"/>
            <a:ext cx="2612990" cy="1469807"/>
          </a:xfrm>
          <a:prstGeom prst="rect">
            <a:avLst/>
          </a:prstGeom>
        </p:spPr>
      </p:pic>
      <p:sp>
        <p:nvSpPr>
          <p:cNvPr id="10" name="Prostokąt 9">
            <a:extLst>
              <a:ext uri="{FF2B5EF4-FFF2-40B4-BE49-F238E27FC236}">
                <a16:creationId xmlns:a16="http://schemas.microsoft.com/office/drawing/2014/main" id="{D256EF45-214B-4DE7-8619-0C2C2E63B14D}"/>
              </a:ext>
            </a:extLst>
          </p:cNvPr>
          <p:cNvSpPr/>
          <p:nvPr/>
        </p:nvSpPr>
        <p:spPr>
          <a:xfrm>
            <a:off x="5038837" y="3993158"/>
            <a:ext cx="616862" cy="621603"/>
          </a:xfrm>
          <a:prstGeom prst="rect">
            <a:avLst/>
          </a:prstGeom>
          <a:solidFill>
            <a:srgbClr val="EF7D00">
              <a:alpha val="7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A20F8AA5-3718-4DE8-ACE0-1A809AA483E8}"/>
              </a:ext>
            </a:extLst>
          </p:cNvPr>
          <p:cNvSpPr/>
          <p:nvPr/>
        </p:nvSpPr>
        <p:spPr>
          <a:xfrm>
            <a:off x="8230321" y="3142484"/>
            <a:ext cx="648072" cy="653054"/>
          </a:xfrm>
          <a:prstGeom prst="rect">
            <a:avLst/>
          </a:prstGeom>
          <a:solidFill>
            <a:srgbClr val="EF7D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A57B1900-D20F-43A5-A835-F375D1F8A657}"/>
              </a:ext>
            </a:extLst>
          </p:cNvPr>
          <p:cNvSpPr/>
          <p:nvPr/>
        </p:nvSpPr>
        <p:spPr>
          <a:xfrm>
            <a:off x="7622504" y="3142484"/>
            <a:ext cx="648072" cy="653054"/>
          </a:xfrm>
          <a:prstGeom prst="rect">
            <a:avLst/>
          </a:prstGeom>
          <a:solidFill>
            <a:srgbClr val="EF7D00">
              <a:alpha val="6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ED4C03-FC85-4D11-B902-B4287C1CC5A7}"/>
              </a:ext>
            </a:extLst>
          </p:cNvPr>
          <p:cNvSpPr txBox="1"/>
          <p:nvPr/>
        </p:nvSpPr>
        <p:spPr>
          <a:xfrm>
            <a:off x="1110736" y="653129"/>
            <a:ext cx="4109336" cy="523220"/>
          </a:xfrm>
          <a:prstGeom prst="rect">
            <a:avLst/>
          </a:prstGeom>
          <a:noFill/>
        </p:spPr>
        <p:txBody>
          <a:bodyPr wrap="square" rtlCol="0">
            <a:spAutoFit/>
          </a:bodyPr>
          <a:lstStyle/>
          <a:p>
            <a:r>
              <a:rPr lang="pl-PL" sz="2800" dirty="0">
                <a:solidFill>
                  <a:srgbClr val="EF7D00"/>
                </a:solidFill>
                <a:latin typeface="Akrobat Black" pitchFamily="50" charset="-18"/>
              </a:rPr>
              <a:t>Przeprowadzone badania</a:t>
            </a:r>
          </a:p>
        </p:txBody>
      </p:sp>
    </p:spTree>
    <p:extLst>
      <p:ext uri="{BB962C8B-B14F-4D97-AF65-F5344CB8AC3E}">
        <p14:creationId xmlns:p14="http://schemas.microsoft.com/office/powerpoint/2010/main" val="95394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áblázat 1">
            <a:extLst>
              <a:ext uri="{FF2B5EF4-FFF2-40B4-BE49-F238E27FC236}">
                <a16:creationId xmlns:a16="http://schemas.microsoft.com/office/drawing/2014/main" id="{4226C05C-058B-4FE2-AA5C-565DEB040F14}"/>
              </a:ext>
            </a:extLst>
          </p:cNvPr>
          <p:cNvGraphicFramePr>
            <a:graphicFrameLocks noGrp="1"/>
          </p:cNvGraphicFramePr>
          <p:nvPr>
            <p:extLst>
              <p:ext uri="{D42A27DB-BD31-4B8C-83A1-F6EECF244321}">
                <p14:modId xmlns:p14="http://schemas.microsoft.com/office/powerpoint/2010/main" val="240385361"/>
              </p:ext>
            </p:extLst>
          </p:nvPr>
        </p:nvGraphicFramePr>
        <p:xfrm>
          <a:off x="1187623" y="627534"/>
          <a:ext cx="6912769" cy="3446793"/>
        </p:xfrm>
        <a:graphic>
          <a:graphicData uri="http://schemas.openxmlformats.org/drawingml/2006/table">
            <a:tbl>
              <a:tblPr/>
              <a:tblGrid>
                <a:gridCol w="1221822">
                  <a:extLst>
                    <a:ext uri="{9D8B030D-6E8A-4147-A177-3AD203B41FA5}">
                      <a16:colId xmlns:a16="http://schemas.microsoft.com/office/drawing/2014/main" val="20000"/>
                    </a:ext>
                  </a:extLst>
                </a:gridCol>
                <a:gridCol w="119924">
                  <a:extLst>
                    <a:ext uri="{9D8B030D-6E8A-4147-A177-3AD203B41FA5}">
                      <a16:colId xmlns:a16="http://schemas.microsoft.com/office/drawing/2014/main" val="20001"/>
                    </a:ext>
                  </a:extLst>
                </a:gridCol>
                <a:gridCol w="1103608">
                  <a:extLst>
                    <a:ext uri="{9D8B030D-6E8A-4147-A177-3AD203B41FA5}">
                      <a16:colId xmlns:a16="http://schemas.microsoft.com/office/drawing/2014/main" val="20002"/>
                    </a:ext>
                  </a:extLst>
                </a:gridCol>
                <a:gridCol w="119924">
                  <a:extLst>
                    <a:ext uri="{9D8B030D-6E8A-4147-A177-3AD203B41FA5}">
                      <a16:colId xmlns:a16="http://schemas.microsoft.com/office/drawing/2014/main" val="20003"/>
                    </a:ext>
                  </a:extLst>
                </a:gridCol>
                <a:gridCol w="1250042">
                  <a:extLst>
                    <a:ext uri="{9D8B030D-6E8A-4147-A177-3AD203B41FA5}">
                      <a16:colId xmlns:a16="http://schemas.microsoft.com/office/drawing/2014/main" val="20004"/>
                    </a:ext>
                  </a:extLst>
                </a:gridCol>
                <a:gridCol w="1464357">
                  <a:extLst>
                    <a:ext uri="{9D8B030D-6E8A-4147-A177-3AD203B41FA5}">
                      <a16:colId xmlns:a16="http://schemas.microsoft.com/office/drawing/2014/main" val="20005"/>
                    </a:ext>
                  </a:extLst>
                </a:gridCol>
                <a:gridCol w="119924">
                  <a:extLst>
                    <a:ext uri="{9D8B030D-6E8A-4147-A177-3AD203B41FA5}">
                      <a16:colId xmlns:a16="http://schemas.microsoft.com/office/drawing/2014/main" val="20006"/>
                    </a:ext>
                  </a:extLst>
                </a:gridCol>
                <a:gridCol w="1513168">
                  <a:extLst>
                    <a:ext uri="{9D8B030D-6E8A-4147-A177-3AD203B41FA5}">
                      <a16:colId xmlns:a16="http://schemas.microsoft.com/office/drawing/2014/main" val="20007"/>
                    </a:ext>
                  </a:extLst>
                </a:gridCol>
              </a:tblGrid>
              <a:tr h="726926">
                <a:tc gridSpan="8">
                  <a:txBody>
                    <a:bodyPr/>
                    <a:lstStyle/>
                    <a:p>
                      <a:pPr algn="ctr">
                        <a:spcAft>
                          <a:spcPts val="0"/>
                        </a:spcAft>
                        <a:tabLst>
                          <a:tab pos="800100" algn="l"/>
                        </a:tabLst>
                      </a:pPr>
                      <a:r>
                        <a:rPr lang="pl-PL" sz="1800" b="1" dirty="0">
                          <a:solidFill>
                            <a:srgbClr val="000000"/>
                          </a:solidFill>
                          <a:uFill>
                            <a:solidFill>
                              <a:srgbClr val="000000"/>
                            </a:solidFill>
                          </a:uFill>
                          <a:latin typeface="Times New Roman"/>
                          <a:ea typeface="Times New Roman"/>
                          <a:cs typeface="Times New Roman"/>
                        </a:rPr>
                        <a:t>Wiek, płeć, wykształcenie i stanowiska 100 respondentów w badaniu on-line</a:t>
                      </a:r>
                      <a:endParaRPr lang="hu-HU" sz="18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32743">
                <a:tc>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3">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hu-HU"/>
                    </a:p>
                  </a:txBody>
                  <a:tcPr/>
                </a:tc>
                <a:tc hMerge="1">
                  <a:txBody>
                    <a:bodyPr/>
                    <a:lstStyle/>
                    <a:p>
                      <a:endParaRPr lang="hu-HU"/>
                    </a:p>
                  </a:txBody>
                  <a:tcPr/>
                </a:tc>
                <a:tc>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just">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hu-HU"/>
                    </a:p>
                  </a:txBody>
                  <a:tcPr/>
                </a:tc>
                <a:extLst>
                  <a:ext uri="{0D108BD9-81ED-4DB2-BD59-A6C34878D82A}">
                    <a16:rowId xmlns:a16="http://schemas.microsoft.com/office/drawing/2014/main" val="10001"/>
                  </a:ext>
                </a:extLst>
              </a:tr>
              <a:tr h="438157">
                <a:tc gridSpan="2">
                  <a:txBody>
                    <a:bodyPr/>
                    <a:lstStyle/>
                    <a:p>
                      <a:pPr algn="ctr">
                        <a:spcAft>
                          <a:spcPts val="0"/>
                        </a:spcAft>
                        <a:tabLst>
                          <a:tab pos="828675" algn="l"/>
                        </a:tabLst>
                      </a:pPr>
                      <a:r>
                        <a:rPr lang="pl-PL" sz="1100" b="1" dirty="0">
                          <a:solidFill>
                            <a:srgbClr val="000000"/>
                          </a:solidFill>
                          <a:uFill>
                            <a:solidFill>
                              <a:srgbClr val="000000"/>
                            </a:solidFill>
                          </a:uFill>
                          <a:latin typeface="Times New Roman"/>
                          <a:ea typeface="Arial Unicode MS"/>
                          <a:cs typeface="Times New Roman"/>
                        </a:rPr>
                        <a:t>Liczba</a:t>
                      </a:r>
                      <a:endParaRPr lang="hu-HU" sz="1200" b="1"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b="1" dirty="0">
                          <a:solidFill>
                            <a:srgbClr val="000000"/>
                          </a:solidFill>
                          <a:uFill>
                            <a:solidFill>
                              <a:srgbClr val="000000"/>
                            </a:solidFill>
                          </a:uFill>
                          <a:latin typeface="Times New Roman"/>
                          <a:ea typeface="Times New Roman"/>
                          <a:cs typeface="Times New Roman"/>
                        </a:rPr>
                        <a:t>Wiek (lata)</a:t>
                      </a:r>
                      <a:endParaRPr lang="hu-HU" sz="1200" b="1"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pl-PL" sz="1100" b="1" dirty="0">
                          <a:solidFill>
                            <a:srgbClr val="000000"/>
                          </a:solidFill>
                          <a:uFill>
                            <a:solidFill>
                              <a:srgbClr val="000000"/>
                            </a:solidFill>
                          </a:uFill>
                          <a:latin typeface="Times New Roman"/>
                          <a:ea typeface="Times New Roman"/>
                          <a:cs typeface="Times New Roman"/>
                        </a:rPr>
                        <a:t>Płeć K/M</a:t>
                      </a:r>
                      <a:endParaRPr lang="hu-HU" sz="1200" b="1"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indent="43180" algn="ctr">
                        <a:spcAft>
                          <a:spcPts val="0"/>
                        </a:spcAft>
                      </a:pPr>
                      <a:r>
                        <a:rPr lang="pl-PL" sz="1100" b="1" dirty="0">
                          <a:solidFill>
                            <a:srgbClr val="000000"/>
                          </a:solidFill>
                          <a:uFill>
                            <a:solidFill>
                              <a:srgbClr val="000000"/>
                            </a:solidFill>
                          </a:uFill>
                          <a:latin typeface="Times New Roman"/>
                          <a:ea typeface="Times New Roman"/>
                          <a:cs typeface="Times New Roman"/>
                        </a:rPr>
                        <a:t>Wykształcenie</a:t>
                      </a:r>
                      <a:endParaRPr lang="hu-HU" sz="1200" b="1"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pl-PL" sz="1100" b="1" dirty="0">
                          <a:solidFill>
                            <a:srgbClr val="000000"/>
                          </a:solidFill>
                          <a:uFill>
                            <a:solidFill>
                              <a:srgbClr val="000000"/>
                            </a:solidFill>
                          </a:uFill>
                          <a:latin typeface="Times New Roman"/>
                          <a:ea typeface="Times New Roman"/>
                          <a:cs typeface="Times New Roman"/>
                        </a:rPr>
                        <a:t>Stanowiska</a:t>
                      </a:r>
                      <a:endParaRPr lang="hu-HU" sz="1200" b="1"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080">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60</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18 - 35</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30</a:t>
                      </a:r>
                      <a:r>
                        <a:rPr lang="pl-PL" sz="1100" dirty="0">
                          <a:solidFill>
                            <a:srgbClr val="000000"/>
                          </a:solidFill>
                          <a:uFill>
                            <a:solidFill>
                              <a:srgbClr val="000000"/>
                            </a:solidFill>
                          </a:uFill>
                          <a:latin typeface="Times New Roman"/>
                          <a:ea typeface="Times New Roman"/>
                          <a:cs typeface="Times New Roman"/>
                        </a:rPr>
                        <a:t>K</a:t>
                      </a:r>
                      <a:r>
                        <a:rPr lang="en-GB" sz="1100" dirty="0">
                          <a:solidFill>
                            <a:srgbClr val="000000"/>
                          </a:solidFill>
                          <a:uFill>
                            <a:solidFill>
                              <a:srgbClr val="000000"/>
                            </a:solidFill>
                          </a:uFill>
                          <a:latin typeface="Times New Roman"/>
                          <a:ea typeface="Times New Roman"/>
                          <a:cs typeface="Times New Roman"/>
                        </a:rPr>
                        <a:t>/30M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pl-PL" sz="1100" dirty="0">
                          <a:solidFill>
                            <a:srgbClr val="000000"/>
                          </a:solidFill>
                          <a:uFill>
                            <a:solidFill>
                              <a:srgbClr val="000000"/>
                            </a:solidFill>
                          </a:uFill>
                          <a:latin typeface="Times New Roman"/>
                          <a:ea typeface="Times New Roman"/>
                          <a:cs typeface="Times New Roman"/>
                        </a:rPr>
                        <a:t>Zawodowe do tytułu licencjata</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spcAft>
                          <a:spcPts val="0"/>
                        </a:spcAft>
                      </a:pPr>
                      <a:r>
                        <a:rPr lang="pl-PL" sz="1100" dirty="0">
                          <a:solidFill>
                            <a:srgbClr val="000000"/>
                          </a:solidFill>
                          <a:uFill>
                            <a:solidFill>
                              <a:srgbClr val="000000"/>
                            </a:solidFill>
                          </a:uFill>
                          <a:latin typeface="Times New Roman"/>
                          <a:ea typeface="Times New Roman"/>
                          <a:cs typeface="Times New Roman"/>
                        </a:rPr>
                        <a:t>Od p</a:t>
                      </a:r>
                      <a:r>
                        <a:rPr lang="pl-PL" sz="1100" noProof="0" dirty="0">
                          <a:solidFill>
                            <a:srgbClr val="000000"/>
                          </a:solidFill>
                          <a:uFill>
                            <a:solidFill>
                              <a:srgbClr val="000000"/>
                            </a:solidFill>
                          </a:uFill>
                          <a:latin typeface="Times New Roman"/>
                          <a:ea typeface="Times New Roman"/>
                          <a:cs typeface="Times New Roman"/>
                        </a:rPr>
                        <a:t>racowników</a:t>
                      </a:r>
                      <a:r>
                        <a:rPr lang="en-GB" sz="1100" dirty="0">
                          <a:solidFill>
                            <a:srgbClr val="000000"/>
                          </a:solidFill>
                          <a:uFill>
                            <a:solidFill>
                              <a:srgbClr val="000000"/>
                            </a:solidFill>
                          </a:uFill>
                          <a:latin typeface="Times New Roman"/>
                          <a:ea typeface="Times New Roman"/>
                          <a:cs typeface="Times New Roman"/>
                        </a:rPr>
                        <a:t> do menedżerów liniowych</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101">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25</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35 - 60</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13</a:t>
                      </a:r>
                      <a:r>
                        <a:rPr lang="pl-PL" sz="1100" dirty="0">
                          <a:solidFill>
                            <a:srgbClr val="000000"/>
                          </a:solidFill>
                          <a:uFill>
                            <a:solidFill>
                              <a:srgbClr val="000000"/>
                            </a:solidFill>
                          </a:uFill>
                          <a:latin typeface="Times New Roman"/>
                          <a:ea typeface="Times New Roman"/>
                          <a:cs typeface="Times New Roman"/>
                        </a:rPr>
                        <a:t>K</a:t>
                      </a:r>
                      <a:r>
                        <a:rPr lang="en-GB" sz="1100" dirty="0">
                          <a:solidFill>
                            <a:srgbClr val="000000"/>
                          </a:solidFill>
                          <a:uFill>
                            <a:solidFill>
                              <a:srgbClr val="000000"/>
                            </a:solidFill>
                          </a:uFill>
                          <a:latin typeface="Times New Roman"/>
                          <a:ea typeface="Times New Roman"/>
                          <a:cs typeface="Times New Roman"/>
                        </a:rPr>
                        <a:t>/12M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pl-PL" sz="1100" dirty="0">
                          <a:solidFill>
                            <a:srgbClr val="000000"/>
                          </a:solidFill>
                          <a:uFill>
                            <a:solidFill>
                              <a:srgbClr val="000000"/>
                            </a:solidFill>
                          </a:uFill>
                          <a:latin typeface="Times New Roman"/>
                          <a:ea typeface="Arial Unicode MS"/>
                          <a:cs typeface="Times New Roman"/>
                        </a:rPr>
                        <a:t>Od tytułu licencjata do tytułu magistra</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spcAft>
                          <a:spcPts val="0"/>
                        </a:spcAft>
                        <a:tabLst>
                          <a:tab pos="142875" algn="l"/>
                        </a:tabLst>
                      </a:pPr>
                      <a:r>
                        <a:rPr lang="pl-PL" sz="1100" dirty="0">
                          <a:solidFill>
                            <a:srgbClr val="000000"/>
                          </a:solidFill>
                          <a:uFill>
                            <a:solidFill>
                              <a:srgbClr val="000000"/>
                            </a:solidFill>
                          </a:uFill>
                          <a:latin typeface="Times New Roman"/>
                          <a:ea typeface="Times New Roman"/>
                          <a:cs typeface="Times New Roman"/>
                        </a:rPr>
                        <a:t>Wyższy menadżer, dyrektor, właściciel</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8043">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15</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35 - 60 </a:t>
                      </a:r>
                      <a:endParaRPr lang="hu-HU" sz="120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100" dirty="0">
                          <a:solidFill>
                            <a:srgbClr val="000000"/>
                          </a:solidFill>
                          <a:uFill>
                            <a:solidFill>
                              <a:srgbClr val="000000"/>
                            </a:solidFill>
                          </a:uFill>
                          <a:latin typeface="Times New Roman"/>
                          <a:ea typeface="Times New Roman"/>
                          <a:cs typeface="Times New Roman"/>
                        </a:rPr>
                        <a:t>6</a:t>
                      </a:r>
                      <a:r>
                        <a:rPr lang="pl-PL" sz="1100" dirty="0">
                          <a:solidFill>
                            <a:srgbClr val="000000"/>
                          </a:solidFill>
                          <a:uFill>
                            <a:solidFill>
                              <a:srgbClr val="000000"/>
                            </a:solidFill>
                          </a:uFill>
                          <a:latin typeface="Times New Roman"/>
                          <a:ea typeface="Times New Roman"/>
                          <a:cs typeface="Times New Roman"/>
                        </a:rPr>
                        <a:t>K</a:t>
                      </a:r>
                      <a:r>
                        <a:rPr lang="en-GB" sz="1100" dirty="0">
                          <a:solidFill>
                            <a:srgbClr val="000000"/>
                          </a:solidFill>
                          <a:uFill>
                            <a:solidFill>
                              <a:srgbClr val="000000"/>
                            </a:solidFill>
                          </a:uFill>
                          <a:latin typeface="Times New Roman"/>
                          <a:ea typeface="Times New Roman"/>
                          <a:cs typeface="Times New Roman"/>
                        </a:rPr>
                        <a:t>/9M</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r>
                        <a:rPr lang="pl-PL" sz="1100" dirty="0">
                          <a:solidFill>
                            <a:srgbClr val="000000"/>
                          </a:solidFill>
                          <a:uFill>
                            <a:solidFill>
                              <a:srgbClr val="000000"/>
                            </a:solidFill>
                          </a:uFill>
                          <a:latin typeface="Times New Roman"/>
                          <a:ea typeface="Times New Roman"/>
                          <a:cs typeface="Times New Roman"/>
                        </a:rPr>
                        <a:t>Od tytułu magistra do tytułu doktorskiego lub wyższe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spcAft>
                          <a:spcPts val="0"/>
                        </a:spcAft>
                      </a:pPr>
                      <a:r>
                        <a:rPr lang="pl-PL" sz="1100" dirty="0">
                          <a:solidFill>
                            <a:srgbClr val="000000"/>
                          </a:solidFill>
                          <a:uFill>
                            <a:solidFill>
                              <a:srgbClr val="000000"/>
                            </a:solidFill>
                          </a:uFill>
                          <a:latin typeface="Times New Roman"/>
                          <a:ea typeface="Times New Roman"/>
                          <a:cs typeface="Times New Roman"/>
                        </a:rPr>
                        <a:t>Naukowiec, profesor uniwersytecki, dyrektor</a:t>
                      </a:r>
                      <a:endParaRPr lang="hu-HU" sz="1200" dirty="0">
                        <a:solidFill>
                          <a:srgbClr val="000000"/>
                        </a:solidFill>
                        <a:uFill>
                          <a:solidFill>
                            <a:srgbClr val="000000"/>
                          </a:solidFill>
                        </a:uFill>
                        <a:latin typeface="Times New Roman"/>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2743">
                <a:tc gridSpan="2">
                  <a:txBody>
                    <a:bodyPr/>
                    <a:lstStyle/>
                    <a:p>
                      <a:pPr algn="ctr">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spcAft>
                          <a:spcPts val="0"/>
                        </a:spcAft>
                      </a:pPr>
                      <a:endParaRPr lang="en-GB" sz="100" dirty="0">
                        <a:solidFill>
                          <a:srgbClr val="000000"/>
                        </a:solidFill>
                        <a:uFill>
                          <a:solidFill>
                            <a:srgbClr val="000000"/>
                          </a:solidFill>
                        </a:u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5394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47DD7781-853B-49BB-9417-5FDD62B17DD6}"/>
              </a:ext>
            </a:extLst>
          </p:cNvPr>
          <p:cNvSpPr/>
          <p:nvPr/>
        </p:nvSpPr>
        <p:spPr>
          <a:xfrm>
            <a:off x="1047412" y="3507854"/>
            <a:ext cx="7128792" cy="543162"/>
          </a:xfrm>
          <a:prstGeom prst="rect">
            <a:avLst/>
          </a:prstGeom>
        </p:spPr>
        <p:txBody>
          <a:bodyPr wrap="square">
            <a:spAutoFit/>
          </a:bodyPr>
          <a:lstStyle/>
          <a:p>
            <a:pPr algn="just">
              <a:lnSpc>
                <a:spcPct val="107000"/>
              </a:lnSpc>
            </a:pPr>
            <a:endParaRPr lang="pl-PL" sz="1400" dirty="0"/>
          </a:p>
          <a:p>
            <a:pPr algn="just">
              <a:lnSpc>
                <a:spcPct val="107000"/>
              </a:lnSpc>
              <a:spcAft>
                <a:spcPts val="0"/>
              </a:spcAft>
            </a:pPr>
            <a:endParaRPr lang="pl-PL" sz="1400" dirty="0">
              <a:latin typeface="Calibri" panose="020F0502020204030204" pitchFamily="34" charset="0"/>
              <a:ea typeface="Calibri" panose="020F0502020204030204" pitchFamily="34" charset="0"/>
              <a:cs typeface="Calibri" panose="020F0502020204030204" pitchFamily="34" charset="0"/>
            </a:endParaRPr>
          </a:p>
        </p:txBody>
      </p:sp>
      <p:sp>
        <p:nvSpPr>
          <p:cNvPr id="7" name="pole tekstowe 6">
            <a:extLst>
              <a:ext uri="{FF2B5EF4-FFF2-40B4-BE49-F238E27FC236}">
                <a16:creationId xmlns:a16="http://schemas.microsoft.com/office/drawing/2014/main" id="{78ADE45F-4571-4C7E-BCA8-50B648773D84}"/>
              </a:ext>
            </a:extLst>
          </p:cNvPr>
          <p:cNvSpPr txBox="1"/>
          <p:nvPr/>
        </p:nvSpPr>
        <p:spPr>
          <a:xfrm>
            <a:off x="1047412" y="264609"/>
            <a:ext cx="7128792" cy="1384995"/>
          </a:xfrm>
          <a:prstGeom prst="rect">
            <a:avLst/>
          </a:prstGeom>
          <a:noFill/>
        </p:spPr>
        <p:txBody>
          <a:bodyPr wrap="square" rtlCol="0">
            <a:spAutoFit/>
          </a:bodyPr>
          <a:lstStyle/>
          <a:p>
            <a:r>
              <a:rPr lang="pl-PL" sz="2800" dirty="0">
                <a:solidFill>
                  <a:srgbClr val="EF7D00"/>
                </a:solidFill>
                <a:latin typeface="Akrobat Black" pitchFamily="50" charset="-18"/>
              </a:rPr>
              <a:t>Przybliżone regiony Węgier z których pochodzi grupa uczestnicząca w badaniu</a:t>
            </a:r>
          </a:p>
          <a:p>
            <a:endParaRPr lang="pl-PL" sz="2800" dirty="0">
              <a:solidFill>
                <a:srgbClr val="EF7D00"/>
              </a:solidFill>
              <a:latin typeface="Akrobat Black" pitchFamily="50" charset="-18"/>
            </a:endParaRPr>
          </a:p>
        </p:txBody>
      </p:sp>
      <p:pic>
        <p:nvPicPr>
          <p:cNvPr id="6" name="Picture 2">
            <a:extLst>
              <a:ext uri="{FF2B5EF4-FFF2-40B4-BE49-F238E27FC236}">
                <a16:creationId xmlns:a16="http://schemas.microsoft.com/office/drawing/2014/main" id="{1527773D-1ACA-4941-95F0-873124754078}"/>
              </a:ext>
            </a:extLst>
          </p:cNvPr>
          <p:cNvPicPr>
            <a:picLocks noChangeAspect="1" noChangeArrowheads="1"/>
          </p:cNvPicPr>
          <p:nvPr/>
        </p:nvPicPr>
        <p:blipFill>
          <a:blip r:embed="rId3" cstate="print"/>
          <a:srcRect/>
          <a:stretch>
            <a:fillRect/>
          </a:stretch>
        </p:blipFill>
        <p:spPr bwMode="auto">
          <a:xfrm>
            <a:off x="1547664" y="1176349"/>
            <a:ext cx="5799018" cy="3749302"/>
          </a:xfrm>
          <a:prstGeom prst="rect">
            <a:avLst/>
          </a:prstGeom>
          <a:noFill/>
          <a:ln w="9525">
            <a:noFill/>
            <a:miter lim="800000"/>
            <a:headEnd/>
            <a:tailEnd/>
          </a:ln>
          <a:effectLst/>
        </p:spPr>
      </p:pic>
    </p:spTree>
    <p:extLst>
      <p:ext uri="{BB962C8B-B14F-4D97-AF65-F5344CB8AC3E}">
        <p14:creationId xmlns:p14="http://schemas.microsoft.com/office/powerpoint/2010/main" val="250876787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latin typeface="Akrobat" pitchFamily="50" charset="-18"/>
          </a:defRPr>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1156</Words>
  <Application>Microsoft Office PowerPoint</Application>
  <PresentationFormat>Pokaz na ekranie (16:9)</PresentationFormat>
  <Paragraphs>184</Paragraphs>
  <Slides>21</Slides>
  <Notes>11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Akrobat</vt:lpstr>
      <vt:lpstr>Akrobat Black</vt:lpstr>
      <vt:lpstr>Arial</vt:lpstr>
      <vt:lpstr>Arial Nova Cond</vt:lpstr>
      <vt:lpstr>Calibri</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Serafińska</dc:creator>
  <cp:lastModifiedBy>E.W.</cp:lastModifiedBy>
  <cp:revision>121</cp:revision>
  <dcterms:created xsi:type="dcterms:W3CDTF">2018-06-21T07:39:35Z</dcterms:created>
  <dcterms:modified xsi:type="dcterms:W3CDTF">2019-03-31T19:06:11Z</dcterms:modified>
</cp:coreProperties>
</file>