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5.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10.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258" r:id="rId3"/>
    <p:sldId id="280" r:id="rId4"/>
    <p:sldId id="282" r:id="rId5"/>
    <p:sldId id="283" r:id="rId6"/>
    <p:sldId id="285" r:id="rId7"/>
    <p:sldId id="286" r:id="rId8"/>
    <p:sldId id="290" r:id="rId9"/>
    <p:sldId id="291" r:id="rId10"/>
    <p:sldId id="292" r:id="rId11"/>
    <p:sldId id="293" r:id="rId12"/>
    <p:sldId id="287" r:id="rId13"/>
    <p:sldId id="281" r:id="rId14"/>
    <p:sldId id="263" r:id="rId15"/>
    <p:sldId id="259" r:id="rId16"/>
    <p:sldId id="264" r:id="rId17"/>
    <p:sldId id="262" r:id="rId18"/>
    <p:sldId id="267" r:id="rId19"/>
    <p:sldId id="268" r:id="rId20"/>
    <p:sldId id="270" r:id="rId21"/>
    <p:sldId id="271" r:id="rId22"/>
    <p:sldId id="273" r:id="rId23"/>
    <p:sldId id="272" r:id="rId24"/>
    <p:sldId id="274" r:id="rId25"/>
    <p:sldId id="275" r:id="rId26"/>
    <p:sldId id="294" r:id="rId27"/>
    <p:sldId id="261" r:id="rId28"/>
  </p:sldIdLst>
  <p:sldSz cx="9144000" cy="5143500" type="screen16x9"/>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D00"/>
    <a:srgbClr val="6E813C"/>
    <a:srgbClr val="F7A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yl jasny 1 — Ak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Styl jasny 2 — Ak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9239" autoAdjust="0"/>
  </p:normalViewPr>
  <p:slideViewPr>
    <p:cSldViewPr>
      <p:cViewPr varScale="1">
        <p:scale>
          <a:sx n="89" d="100"/>
          <a:sy n="89" d="100"/>
        </p:scale>
        <p:origin x="604" y="60"/>
      </p:cViewPr>
      <p:guideLst>
        <p:guide orient="horz" pos="162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30EF1-3F9F-445B-B7E0-D97F9ADBFA10}" type="doc">
      <dgm:prSet loTypeId="urn:microsoft.com/office/officeart/2005/8/layout/equation1" loCatId="process" qsTypeId="urn:microsoft.com/office/officeart/2005/8/quickstyle/simple1" qsCatId="simple" csTypeId="urn:microsoft.com/office/officeart/2005/8/colors/accent3_2" csCatId="accent3" phldr="1"/>
      <dgm:spPr/>
    </dgm:pt>
    <dgm:pt modelId="{0D81DB6E-4EEC-4AB5-B226-C38A046F63B9}">
      <dgm:prSet phldrT="[Tekst]" custT="1"/>
      <dgm:spPr/>
      <dgm:t>
        <a:bodyPr/>
        <a:lstStyle/>
        <a:p>
          <a:r>
            <a:rPr lang="pl-PL" sz="1200" dirty="0"/>
            <a:t>Level of </a:t>
          </a:r>
          <a:r>
            <a:rPr lang="pl-PL" sz="1200" dirty="0" err="1"/>
            <a:t>education</a:t>
          </a:r>
          <a:endParaRPr lang="pl-PL" sz="1200" dirty="0"/>
        </a:p>
      </dgm:t>
    </dgm:pt>
    <dgm:pt modelId="{2D2299DE-5BE6-47A1-B092-39F0F41BD0D3}" type="parTrans" cxnId="{70D5BC45-C64A-43E4-9F13-818F804D37D9}">
      <dgm:prSet/>
      <dgm:spPr/>
      <dgm:t>
        <a:bodyPr/>
        <a:lstStyle/>
        <a:p>
          <a:endParaRPr lang="pl-PL" sz="3200"/>
        </a:p>
      </dgm:t>
    </dgm:pt>
    <dgm:pt modelId="{CEC9D002-D8AB-4171-AC26-2FBE1EED0596}" type="sibTrans" cxnId="{70D5BC45-C64A-43E4-9F13-818F804D37D9}">
      <dgm:prSet custT="1"/>
      <dgm:spPr/>
      <dgm:t>
        <a:bodyPr/>
        <a:lstStyle/>
        <a:p>
          <a:endParaRPr lang="pl-PL" sz="1050"/>
        </a:p>
      </dgm:t>
    </dgm:pt>
    <dgm:pt modelId="{644B3F12-6033-4ABF-90D0-D4072A3A7527}">
      <dgm:prSet phldrT="[Tekst]"/>
      <dgm:spPr/>
      <dgm:t>
        <a:bodyPr/>
        <a:lstStyle/>
        <a:p>
          <a:r>
            <a:rPr lang="pl-PL" dirty="0" err="1"/>
            <a:t>Trainer</a:t>
          </a:r>
          <a:r>
            <a:rPr lang="pl-PL" dirty="0"/>
            <a:t> </a:t>
          </a:r>
          <a:r>
            <a:rPr lang="pl-PL" dirty="0" err="1"/>
            <a:t>competencies</a:t>
          </a:r>
          <a:r>
            <a:rPr lang="pl-PL" dirty="0"/>
            <a:t> </a:t>
          </a:r>
        </a:p>
      </dgm:t>
    </dgm:pt>
    <dgm:pt modelId="{4E4658E9-DF14-43E7-8C36-5D8E691C976B}" type="sibTrans" cxnId="{232552D5-3C2E-4D89-8C6E-82D90605BEF4}">
      <dgm:prSet/>
      <dgm:spPr/>
      <dgm:t>
        <a:bodyPr/>
        <a:lstStyle/>
        <a:p>
          <a:endParaRPr lang="pl-PL"/>
        </a:p>
      </dgm:t>
    </dgm:pt>
    <dgm:pt modelId="{817D4F64-A93A-4D43-B5B5-8B9FE76C9158}" type="parTrans" cxnId="{232552D5-3C2E-4D89-8C6E-82D90605BEF4}">
      <dgm:prSet/>
      <dgm:spPr/>
      <dgm:t>
        <a:bodyPr/>
        <a:lstStyle/>
        <a:p>
          <a:endParaRPr lang="pl-PL"/>
        </a:p>
      </dgm:t>
    </dgm:pt>
    <dgm:pt modelId="{E0BBAE26-042A-4DB7-8E53-8EEC7BFBA7D8}">
      <dgm:prSet phldrT="[Tekst]" custT="1"/>
      <dgm:spPr/>
      <dgm:t>
        <a:bodyPr/>
        <a:lstStyle/>
        <a:p>
          <a:r>
            <a:rPr lang="pl-PL" sz="1200" dirty="0" err="1"/>
            <a:t>Specialized</a:t>
          </a:r>
          <a:r>
            <a:rPr lang="pl-PL" sz="1200" dirty="0"/>
            <a:t> </a:t>
          </a:r>
          <a:r>
            <a:rPr lang="pl-PL" sz="1200" dirty="0" err="1"/>
            <a:t>experience</a:t>
          </a:r>
          <a:r>
            <a:rPr lang="pl-PL" sz="1200" dirty="0"/>
            <a:t> </a:t>
          </a:r>
        </a:p>
      </dgm:t>
    </dgm:pt>
    <dgm:pt modelId="{A9DD9D60-1488-48A7-9182-BBED73D18024}" type="sibTrans" cxnId="{606A8957-72B1-49BF-9CEC-5BFBD5B161B9}">
      <dgm:prSet custT="1"/>
      <dgm:spPr/>
      <dgm:t>
        <a:bodyPr/>
        <a:lstStyle/>
        <a:p>
          <a:endParaRPr lang="pl-PL" sz="1050"/>
        </a:p>
      </dgm:t>
    </dgm:pt>
    <dgm:pt modelId="{9D0C7BA1-E1A4-4583-83B5-509A74ECFF67}" type="parTrans" cxnId="{606A8957-72B1-49BF-9CEC-5BFBD5B161B9}">
      <dgm:prSet/>
      <dgm:spPr/>
      <dgm:t>
        <a:bodyPr/>
        <a:lstStyle/>
        <a:p>
          <a:endParaRPr lang="pl-PL" sz="3200"/>
        </a:p>
      </dgm:t>
    </dgm:pt>
    <dgm:pt modelId="{86B77853-38DB-46FE-918D-7C5F541E5FB7}">
      <dgm:prSet phldrT="[Tekst]" custT="1"/>
      <dgm:spPr/>
      <dgm:t>
        <a:bodyPr/>
        <a:lstStyle/>
        <a:p>
          <a:r>
            <a:rPr lang="pl-PL" sz="1200" dirty="0" err="1"/>
            <a:t>Personality</a:t>
          </a:r>
          <a:r>
            <a:rPr lang="pl-PL" sz="1200" dirty="0"/>
            <a:t> </a:t>
          </a:r>
          <a:r>
            <a:rPr lang="pl-PL" sz="1200" dirty="0" err="1"/>
            <a:t>traits</a:t>
          </a:r>
          <a:endParaRPr lang="pl-PL" sz="1200" dirty="0"/>
        </a:p>
      </dgm:t>
    </dgm:pt>
    <dgm:pt modelId="{6C7862FF-B28D-4F7F-B651-ACC3BD602304}" type="sibTrans" cxnId="{C9E4B98B-8094-4453-AEB5-B34ADC09F1C5}">
      <dgm:prSet custT="1"/>
      <dgm:spPr/>
      <dgm:t>
        <a:bodyPr/>
        <a:lstStyle/>
        <a:p>
          <a:endParaRPr lang="pl-PL" sz="1050"/>
        </a:p>
      </dgm:t>
    </dgm:pt>
    <dgm:pt modelId="{F74799D4-90CE-433A-9611-B44FC33D0FFE}" type="parTrans" cxnId="{C9E4B98B-8094-4453-AEB5-B34ADC09F1C5}">
      <dgm:prSet/>
      <dgm:spPr/>
      <dgm:t>
        <a:bodyPr/>
        <a:lstStyle/>
        <a:p>
          <a:endParaRPr lang="pl-PL" sz="3200"/>
        </a:p>
      </dgm:t>
    </dgm:pt>
    <dgm:pt modelId="{A788C7E4-88F3-42B3-B0BA-82F1A72669D1}">
      <dgm:prSet phldrT="[Tekst]" custT="1"/>
      <dgm:spPr/>
      <dgm:t>
        <a:bodyPr/>
        <a:lstStyle/>
        <a:p>
          <a:r>
            <a:rPr lang="pl-PL" sz="1200" dirty="0"/>
            <a:t>Trainer of the HORECA </a:t>
          </a:r>
          <a:r>
            <a:rPr lang="pl-PL" sz="1200" dirty="0" err="1"/>
            <a:t>industry</a:t>
          </a:r>
          <a:endParaRPr lang="pl-PL" sz="1200" dirty="0"/>
        </a:p>
      </dgm:t>
    </dgm:pt>
    <dgm:pt modelId="{48C48AEA-A9A2-47B2-B54F-703C99FE38ED}" type="sibTrans" cxnId="{E4C97F4A-0EEC-4217-B0A2-04F8F66BD74F}">
      <dgm:prSet/>
      <dgm:spPr/>
      <dgm:t>
        <a:bodyPr/>
        <a:lstStyle/>
        <a:p>
          <a:endParaRPr lang="pl-PL" sz="3200"/>
        </a:p>
      </dgm:t>
    </dgm:pt>
    <dgm:pt modelId="{1B83F59E-2844-4E9F-9290-C59D7395AEAE}" type="parTrans" cxnId="{E4C97F4A-0EEC-4217-B0A2-04F8F66BD74F}">
      <dgm:prSet/>
      <dgm:spPr/>
      <dgm:t>
        <a:bodyPr/>
        <a:lstStyle/>
        <a:p>
          <a:endParaRPr lang="pl-PL" sz="3200"/>
        </a:p>
      </dgm:t>
    </dgm:pt>
    <dgm:pt modelId="{EA8ED370-EC79-47C5-96CF-12926957DDD0}" type="pres">
      <dgm:prSet presAssocID="{99E30EF1-3F9F-445B-B7E0-D97F9ADBFA10}" presName="linearFlow" presStyleCnt="0">
        <dgm:presLayoutVars>
          <dgm:dir/>
          <dgm:resizeHandles val="exact"/>
        </dgm:presLayoutVars>
      </dgm:prSet>
      <dgm:spPr/>
    </dgm:pt>
    <dgm:pt modelId="{6A5EA291-9AD0-478E-8032-2C2BC3046651}" type="pres">
      <dgm:prSet presAssocID="{0D81DB6E-4EEC-4AB5-B226-C38A046F63B9}" presName="node" presStyleLbl="node1" presStyleIdx="0" presStyleCnt="5" custScaleX="722656" custScaleY="708427">
        <dgm:presLayoutVars>
          <dgm:bulletEnabled val="1"/>
        </dgm:presLayoutVars>
      </dgm:prSet>
      <dgm:spPr/>
    </dgm:pt>
    <dgm:pt modelId="{62C74D26-BAB1-4C2D-9993-1F30A305F18B}" type="pres">
      <dgm:prSet presAssocID="{CEC9D002-D8AB-4171-AC26-2FBE1EED0596}" presName="spacerL" presStyleCnt="0"/>
      <dgm:spPr/>
    </dgm:pt>
    <dgm:pt modelId="{B60D8B11-C6EA-41BF-942F-B2CDBEB2EE6A}" type="pres">
      <dgm:prSet presAssocID="{CEC9D002-D8AB-4171-AC26-2FBE1EED0596}" presName="sibTrans" presStyleLbl="sibTrans2D1" presStyleIdx="0" presStyleCnt="4"/>
      <dgm:spPr/>
    </dgm:pt>
    <dgm:pt modelId="{B3786E4C-F3B8-49F2-8172-A9D7C5FC27E0}" type="pres">
      <dgm:prSet presAssocID="{CEC9D002-D8AB-4171-AC26-2FBE1EED0596}" presName="spacerR" presStyleCnt="0"/>
      <dgm:spPr/>
    </dgm:pt>
    <dgm:pt modelId="{1BBF4AF3-FF26-43D6-AEE2-FB9F4D0BEA28}" type="pres">
      <dgm:prSet presAssocID="{644B3F12-6033-4ABF-90D0-D4072A3A7527}" presName="node" presStyleLbl="node1" presStyleIdx="1" presStyleCnt="5" custScaleX="722656" custScaleY="708427">
        <dgm:presLayoutVars>
          <dgm:bulletEnabled val="1"/>
        </dgm:presLayoutVars>
      </dgm:prSet>
      <dgm:spPr/>
    </dgm:pt>
    <dgm:pt modelId="{10C76578-FFE0-452A-A4C2-A8173757F806}" type="pres">
      <dgm:prSet presAssocID="{4E4658E9-DF14-43E7-8C36-5D8E691C976B}" presName="spacerL" presStyleCnt="0"/>
      <dgm:spPr/>
    </dgm:pt>
    <dgm:pt modelId="{FA67E128-3EBA-4088-9112-5662A2507757}" type="pres">
      <dgm:prSet presAssocID="{4E4658E9-DF14-43E7-8C36-5D8E691C976B}" presName="sibTrans" presStyleLbl="sibTrans2D1" presStyleIdx="1" presStyleCnt="4"/>
      <dgm:spPr/>
    </dgm:pt>
    <dgm:pt modelId="{5670D319-0B9B-4931-BD28-BD9C33504188}" type="pres">
      <dgm:prSet presAssocID="{4E4658E9-DF14-43E7-8C36-5D8E691C976B}" presName="spacerR" presStyleCnt="0"/>
      <dgm:spPr/>
    </dgm:pt>
    <dgm:pt modelId="{C1125D27-D2F2-4ABE-AA42-35E6F24AB5A8}" type="pres">
      <dgm:prSet presAssocID="{E0BBAE26-042A-4DB7-8E53-8EEC7BFBA7D8}" presName="node" presStyleLbl="node1" presStyleIdx="2" presStyleCnt="5" custScaleX="722656" custScaleY="708427">
        <dgm:presLayoutVars>
          <dgm:bulletEnabled val="1"/>
        </dgm:presLayoutVars>
      </dgm:prSet>
      <dgm:spPr/>
    </dgm:pt>
    <dgm:pt modelId="{33650586-E887-4027-9912-5A4924229463}" type="pres">
      <dgm:prSet presAssocID="{A9DD9D60-1488-48A7-9182-BBED73D18024}" presName="spacerL" presStyleCnt="0"/>
      <dgm:spPr/>
    </dgm:pt>
    <dgm:pt modelId="{1AA38864-F24F-4B8C-AA64-D7BD0652B632}" type="pres">
      <dgm:prSet presAssocID="{A9DD9D60-1488-48A7-9182-BBED73D18024}" presName="sibTrans" presStyleLbl="sibTrans2D1" presStyleIdx="2" presStyleCnt="4"/>
      <dgm:spPr/>
    </dgm:pt>
    <dgm:pt modelId="{E7A05CEB-0A1E-402A-972F-753C45D99617}" type="pres">
      <dgm:prSet presAssocID="{A9DD9D60-1488-48A7-9182-BBED73D18024}" presName="spacerR" presStyleCnt="0"/>
      <dgm:spPr/>
    </dgm:pt>
    <dgm:pt modelId="{D81F5EB2-BD4E-4EF2-95BD-0C0CC1F0AE03}" type="pres">
      <dgm:prSet presAssocID="{86B77853-38DB-46FE-918D-7C5F541E5FB7}" presName="node" presStyleLbl="node1" presStyleIdx="3" presStyleCnt="5" custScaleX="722656" custScaleY="708427">
        <dgm:presLayoutVars>
          <dgm:bulletEnabled val="1"/>
        </dgm:presLayoutVars>
      </dgm:prSet>
      <dgm:spPr/>
    </dgm:pt>
    <dgm:pt modelId="{15D807C2-156B-4F2D-B5D6-D01991F1F620}" type="pres">
      <dgm:prSet presAssocID="{6C7862FF-B28D-4F7F-B651-ACC3BD602304}" presName="spacerL" presStyleCnt="0"/>
      <dgm:spPr/>
    </dgm:pt>
    <dgm:pt modelId="{4C86CBC5-7440-4088-AFDA-38159A54044E}" type="pres">
      <dgm:prSet presAssocID="{6C7862FF-B28D-4F7F-B651-ACC3BD602304}" presName="sibTrans" presStyleLbl="sibTrans2D1" presStyleIdx="3" presStyleCnt="4"/>
      <dgm:spPr/>
    </dgm:pt>
    <dgm:pt modelId="{9B957BF1-922B-45E1-B402-95542538EC55}" type="pres">
      <dgm:prSet presAssocID="{6C7862FF-B28D-4F7F-B651-ACC3BD602304}" presName="spacerR" presStyleCnt="0"/>
      <dgm:spPr/>
    </dgm:pt>
    <dgm:pt modelId="{83EEA029-2AF4-4E62-AF13-A8BB56A51FFF}" type="pres">
      <dgm:prSet presAssocID="{A788C7E4-88F3-42B3-B0BA-82F1A72669D1}" presName="node" presStyleLbl="node1" presStyleIdx="4" presStyleCnt="5" custScaleX="722656" custScaleY="708427">
        <dgm:presLayoutVars>
          <dgm:bulletEnabled val="1"/>
        </dgm:presLayoutVars>
      </dgm:prSet>
      <dgm:spPr/>
    </dgm:pt>
  </dgm:ptLst>
  <dgm:cxnLst>
    <dgm:cxn modelId="{8957280F-E850-4444-8F89-9562BCD7E203}" type="presOf" srcId="{0D81DB6E-4EEC-4AB5-B226-C38A046F63B9}" destId="{6A5EA291-9AD0-478E-8032-2C2BC3046651}" srcOrd="0" destOrd="0" presId="urn:microsoft.com/office/officeart/2005/8/layout/equation1"/>
    <dgm:cxn modelId="{6D675F1B-CB2F-4C9E-A9D3-7EFADC4A15A7}" type="presOf" srcId="{E0BBAE26-042A-4DB7-8E53-8EEC7BFBA7D8}" destId="{C1125D27-D2F2-4ABE-AA42-35E6F24AB5A8}" srcOrd="0" destOrd="0" presId="urn:microsoft.com/office/officeart/2005/8/layout/equation1"/>
    <dgm:cxn modelId="{8AEA491B-56E7-46C3-8BE9-B7AE58BA5B1C}" type="presOf" srcId="{CEC9D002-D8AB-4171-AC26-2FBE1EED0596}" destId="{B60D8B11-C6EA-41BF-942F-B2CDBEB2EE6A}" srcOrd="0" destOrd="0" presId="urn:microsoft.com/office/officeart/2005/8/layout/equation1"/>
    <dgm:cxn modelId="{C0B71C27-1C22-4619-A33A-48305D863CF2}" type="presOf" srcId="{A9DD9D60-1488-48A7-9182-BBED73D18024}" destId="{1AA38864-F24F-4B8C-AA64-D7BD0652B632}" srcOrd="0" destOrd="0" presId="urn:microsoft.com/office/officeart/2005/8/layout/equation1"/>
    <dgm:cxn modelId="{70D5BC45-C64A-43E4-9F13-818F804D37D9}" srcId="{99E30EF1-3F9F-445B-B7E0-D97F9ADBFA10}" destId="{0D81DB6E-4EEC-4AB5-B226-C38A046F63B9}" srcOrd="0" destOrd="0" parTransId="{2D2299DE-5BE6-47A1-B092-39F0F41BD0D3}" sibTransId="{CEC9D002-D8AB-4171-AC26-2FBE1EED0596}"/>
    <dgm:cxn modelId="{14C51C46-33C6-440D-818E-84773DE3F970}" type="presOf" srcId="{86B77853-38DB-46FE-918D-7C5F541E5FB7}" destId="{D81F5EB2-BD4E-4EF2-95BD-0C0CC1F0AE03}" srcOrd="0" destOrd="0" presId="urn:microsoft.com/office/officeart/2005/8/layout/equation1"/>
    <dgm:cxn modelId="{E4C97F4A-0EEC-4217-B0A2-04F8F66BD74F}" srcId="{99E30EF1-3F9F-445B-B7E0-D97F9ADBFA10}" destId="{A788C7E4-88F3-42B3-B0BA-82F1A72669D1}" srcOrd="4" destOrd="0" parTransId="{1B83F59E-2844-4E9F-9290-C59D7395AEAE}" sibTransId="{48C48AEA-A9A2-47B2-B54F-703C99FE38ED}"/>
    <dgm:cxn modelId="{606A8957-72B1-49BF-9CEC-5BFBD5B161B9}" srcId="{99E30EF1-3F9F-445B-B7E0-D97F9ADBFA10}" destId="{E0BBAE26-042A-4DB7-8E53-8EEC7BFBA7D8}" srcOrd="2" destOrd="0" parTransId="{9D0C7BA1-E1A4-4583-83B5-509A74ECFF67}" sibTransId="{A9DD9D60-1488-48A7-9182-BBED73D18024}"/>
    <dgm:cxn modelId="{C9E4B98B-8094-4453-AEB5-B34ADC09F1C5}" srcId="{99E30EF1-3F9F-445B-B7E0-D97F9ADBFA10}" destId="{86B77853-38DB-46FE-918D-7C5F541E5FB7}" srcOrd="3" destOrd="0" parTransId="{F74799D4-90CE-433A-9611-B44FC33D0FFE}" sibTransId="{6C7862FF-B28D-4F7F-B651-ACC3BD602304}"/>
    <dgm:cxn modelId="{983B309C-962A-470A-B5A5-A6C455B15CCB}" type="presOf" srcId="{6C7862FF-B28D-4F7F-B651-ACC3BD602304}" destId="{4C86CBC5-7440-4088-AFDA-38159A54044E}" srcOrd="0" destOrd="0" presId="urn:microsoft.com/office/officeart/2005/8/layout/equation1"/>
    <dgm:cxn modelId="{FDA572A0-CA58-4664-9634-54D8BB6A9DF9}" type="presOf" srcId="{99E30EF1-3F9F-445B-B7E0-D97F9ADBFA10}" destId="{EA8ED370-EC79-47C5-96CF-12926957DDD0}" srcOrd="0" destOrd="0" presId="urn:microsoft.com/office/officeart/2005/8/layout/equation1"/>
    <dgm:cxn modelId="{232552D5-3C2E-4D89-8C6E-82D90605BEF4}" srcId="{99E30EF1-3F9F-445B-B7E0-D97F9ADBFA10}" destId="{644B3F12-6033-4ABF-90D0-D4072A3A7527}" srcOrd="1" destOrd="0" parTransId="{817D4F64-A93A-4D43-B5B5-8B9FE76C9158}" sibTransId="{4E4658E9-DF14-43E7-8C36-5D8E691C976B}"/>
    <dgm:cxn modelId="{1D725AE0-9F6B-42C3-B931-E2D531659626}" type="presOf" srcId="{644B3F12-6033-4ABF-90D0-D4072A3A7527}" destId="{1BBF4AF3-FF26-43D6-AEE2-FB9F4D0BEA28}" srcOrd="0" destOrd="0" presId="urn:microsoft.com/office/officeart/2005/8/layout/equation1"/>
    <dgm:cxn modelId="{DA54C5E9-9E05-447E-90EA-B85FC97DCC28}" type="presOf" srcId="{4E4658E9-DF14-43E7-8C36-5D8E691C976B}" destId="{FA67E128-3EBA-4088-9112-5662A2507757}" srcOrd="0" destOrd="0" presId="urn:microsoft.com/office/officeart/2005/8/layout/equation1"/>
    <dgm:cxn modelId="{E4A0A7F0-E378-4078-B77D-516D4EBC53C7}" type="presOf" srcId="{A788C7E4-88F3-42B3-B0BA-82F1A72669D1}" destId="{83EEA029-2AF4-4E62-AF13-A8BB56A51FFF}" srcOrd="0" destOrd="0" presId="urn:microsoft.com/office/officeart/2005/8/layout/equation1"/>
    <dgm:cxn modelId="{FD2B7E38-BD20-4286-9BED-683DB748A21D}" type="presParOf" srcId="{EA8ED370-EC79-47C5-96CF-12926957DDD0}" destId="{6A5EA291-9AD0-478E-8032-2C2BC3046651}" srcOrd="0" destOrd="0" presId="urn:microsoft.com/office/officeart/2005/8/layout/equation1"/>
    <dgm:cxn modelId="{3C86C5F7-3F03-4956-B259-DAD3D26DCC81}" type="presParOf" srcId="{EA8ED370-EC79-47C5-96CF-12926957DDD0}" destId="{62C74D26-BAB1-4C2D-9993-1F30A305F18B}" srcOrd="1" destOrd="0" presId="urn:microsoft.com/office/officeart/2005/8/layout/equation1"/>
    <dgm:cxn modelId="{CD719643-3802-4B07-A1F2-486FE26A1180}" type="presParOf" srcId="{EA8ED370-EC79-47C5-96CF-12926957DDD0}" destId="{B60D8B11-C6EA-41BF-942F-B2CDBEB2EE6A}" srcOrd="2" destOrd="0" presId="urn:microsoft.com/office/officeart/2005/8/layout/equation1"/>
    <dgm:cxn modelId="{4B4DBC12-E226-4915-8B26-1306C716036A}" type="presParOf" srcId="{EA8ED370-EC79-47C5-96CF-12926957DDD0}" destId="{B3786E4C-F3B8-49F2-8172-A9D7C5FC27E0}" srcOrd="3" destOrd="0" presId="urn:microsoft.com/office/officeart/2005/8/layout/equation1"/>
    <dgm:cxn modelId="{9752F2A3-957E-48FA-9E72-D277EB0F79EB}" type="presParOf" srcId="{EA8ED370-EC79-47C5-96CF-12926957DDD0}" destId="{1BBF4AF3-FF26-43D6-AEE2-FB9F4D0BEA28}" srcOrd="4" destOrd="0" presId="urn:microsoft.com/office/officeart/2005/8/layout/equation1"/>
    <dgm:cxn modelId="{B8915405-293A-425C-9AEB-5449D0EEB02F}" type="presParOf" srcId="{EA8ED370-EC79-47C5-96CF-12926957DDD0}" destId="{10C76578-FFE0-452A-A4C2-A8173757F806}" srcOrd="5" destOrd="0" presId="urn:microsoft.com/office/officeart/2005/8/layout/equation1"/>
    <dgm:cxn modelId="{A4E3CC12-EA87-4A02-9F09-86D533285AF9}" type="presParOf" srcId="{EA8ED370-EC79-47C5-96CF-12926957DDD0}" destId="{FA67E128-3EBA-4088-9112-5662A2507757}" srcOrd="6" destOrd="0" presId="urn:microsoft.com/office/officeart/2005/8/layout/equation1"/>
    <dgm:cxn modelId="{93637BA5-4C57-49F1-9F01-ED0449006EDB}" type="presParOf" srcId="{EA8ED370-EC79-47C5-96CF-12926957DDD0}" destId="{5670D319-0B9B-4931-BD28-BD9C33504188}" srcOrd="7" destOrd="0" presId="urn:microsoft.com/office/officeart/2005/8/layout/equation1"/>
    <dgm:cxn modelId="{16C68FC9-1F86-4916-91B5-E1D54A33AEF1}" type="presParOf" srcId="{EA8ED370-EC79-47C5-96CF-12926957DDD0}" destId="{C1125D27-D2F2-4ABE-AA42-35E6F24AB5A8}" srcOrd="8" destOrd="0" presId="urn:microsoft.com/office/officeart/2005/8/layout/equation1"/>
    <dgm:cxn modelId="{C813DB0F-D835-4526-81A3-B194D7426A1D}" type="presParOf" srcId="{EA8ED370-EC79-47C5-96CF-12926957DDD0}" destId="{33650586-E887-4027-9912-5A4924229463}" srcOrd="9" destOrd="0" presId="urn:microsoft.com/office/officeart/2005/8/layout/equation1"/>
    <dgm:cxn modelId="{13C2A40A-BEA8-4FDC-9B19-5D1711D1C5C1}" type="presParOf" srcId="{EA8ED370-EC79-47C5-96CF-12926957DDD0}" destId="{1AA38864-F24F-4B8C-AA64-D7BD0652B632}" srcOrd="10" destOrd="0" presId="urn:microsoft.com/office/officeart/2005/8/layout/equation1"/>
    <dgm:cxn modelId="{C145A401-E178-44A9-A541-8626C8978030}" type="presParOf" srcId="{EA8ED370-EC79-47C5-96CF-12926957DDD0}" destId="{E7A05CEB-0A1E-402A-972F-753C45D99617}" srcOrd="11" destOrd="0" presId="urn:microsoft.com/office/officeart/2005/8/layout/equation1"/>
    <dgm:cxn modelId="{BA389FA0-B2C8-4B60-BA42-685B39179E5F}" type="presParOf" srcId="{EA8ED370-EC79-47C5-96CF-12926957DDD0}" destId="{D81F5EB2-BD4E-4EF2-95BD-0C0CC1F0AE03}" srcOrd="12" destOrd="0" presId="urn:microsoft.com/office/officeart/2005/8/layout/equation1"/>
    <dgm:cxn modelId="{917E57AF-567B-4F4A-80B7-4484B183907F}" type="presParOf" srcId="{EA8ED370-EC79-47C5-96CF-12926957DDD0}" destId="{15D807C2-156B-4F2D-B5D6-D01991F1F620}" srcOrd="13" destOrd="0" presId="urn:microsoft.com/office/officeart/2005/8/layout/equation1"/>
    <dgm:cxn modelId="{1C8BEE00-23EB-4F99-A73E-35E9DEEDEE5E}" type="presParOf" srcId="{EA8ED370-EC79-47C5-96CF-12926957DDD0}" destId="{4C86CBC5-7440-4088-AFDA-38159A54044E}" srcOrd="14" destOrd="0" presId="urn:microsoft.com/office/officeart/2005/8/layout/equation1"/>
    <dgm:cxn modelId="{776E7DA5-1FAC-4815-8211-A11AB765B545}" type="presParOf" srcId="{EA8ED370-EC79-47C5-96CF-12926957DDD0}" destId="{9B957BF1-922B-45E1-B402-95542538EC55}" srcOrd="15" destOrd="0" presId="urn:microsoft.com/office/officeart/2005/8/layout/equation1"/>
    <dgm:cxn modelId="{F1E5EA3D-130B-4D97-972D-C1CBBAD8BD65}" type="presParOf" srcId="{EA8ED370-EC79-47C5-96CF-12926957DDD0}" destId="{83EEA029-2AF4-4E62-AF13-A8BB56A51FFF}" srcOrd="16" destOrd="0" presId="urn:microsoft.com/office/officeart/2005/8/layout/equation1"/>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EA291-9AD0-478E-8032-2C2BC3046651}">
      <dsp:nvSpPr>
        <dsp:cNvPr id="0" name=""/>
        <dsp:cNvSpPr/>
      </dsp:nvSpPr>
      <dsp:spPr>
        <a:xfrm>
          <a:off x="21" y="381524"/>
          <a:ext cx="1370703" cy="134371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l-PL" sz="1200" kern="1200" dirty="0"/>
            <a:t>Level of </a:t>
          </a:r>
          <a:r>
            <a:rPr lang="pl-PL" sz="1200" kern="1200" dirty="0" err="1"/>
            <a:t>education</a:t>
          </a:r>
          <a:endParaRPr lang="pl-PL" sz="1200" kern="1200" dirty="0"/>
        </a:p>
      </dsp:txBody>
      <dsp:txXfrm>
        <a:off x="200756" y="578306"/>
        <a:ext cx="969233" cy="950150"/>
      </dsp:txXfrm>
    </dsp:sp>
    <dsp:sp modelId="{B60D8B11-C6EA-41BF-942F-B2CDBEB2EE6A}">
      <dsp:nvSpPr>
        <dsp:cNvPr id="0" name=""/>
        <dsp:cNvSpPr/>
      </dsp:nvSpPr>
      <dsp:spPr>
        <a:xfrm>
          <a:off x="1386127" y="998376"/>
          <a:ext cx="110011" cy="110011"/>
        </a:xfrm>
        <a:prstGeom prst="mathPlus">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pl-PL" sz="1050" kern="1200"/>
        </a:p>
      </dsp:txBody>
      <dsp:txXfrm>
        <a:off x="1400709" y="1040444"/>
        <a:ext cx="80847" cy="25875"/>
      </dsp:txXfrm>
    </dsp:sp>
    <dsp:sp modelId="{1BBF4AF3-FF26-43D6-AEE2-FB9F4D0BEA28}">
      <dsp:nvSpPr>
        <dsp:cNvPr id="0" name=""/>
        <dsp:cNvSpPr/>
      </dsp:nvSpPr>
      <dsp:spPr>
        <a:xfrm>
          <a:off x="1511540" y="381524"/>
          <a:ext cx="1370703" cy="134371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pl-PL" sz="1300" kern="1200" dirty="0" err="1"/>
            <a:t>Trainer</a:t>
          </a:r>
          <a:r>
            <a:rPr lang="pl-PL" sz="1300" kern="1200" dirty="0"/>
            <a:t> </a:t>
          </a:r>
          <a:r>
            <a:rPr lang="pl-PL" sz="1300" kern="1200" dirty="0" err="1"/>
            <a:t>competencies</a:t>
          </a:r>
          <a:r>
            <a:rPr lang="pl-PL" sz="1300" kern="1200" dirty="0"/>
            <a:t> </a:t>
          </a:r>
        </a:p>
      </dsp:txBody>
      <dsp:txXfrm>
        <a:off x="1712275" y="578306"/>
        <a:ext cx="969233" cy="950150"/>
      </dsp:txXfrm>
    </dsp:sp>
    <dsp:sp modelId="{FA67E128-3EBA-4088-9112-5662A2507757}">
      <dsp:nvSpPr>
        <dsp:cNvPr id="0" name=""/>
        <dsp:cNvSpPr/>
      </dsp:nvSpPr>
      <dsp:spPr>
        <a:xfrm>
          <a:off x="2897646" y="998376"/>
          <a:ext cx="110011" cy="110011"/>
        </a:xfrm>
        <a:prstGeom prst="mathPlus">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912228" y="1040444"/>
        <a:ext cx="80847" cy="25875"/>
      </dsp:txXfrm>
    </dsp:sp>
    <dsp:sp modelId="{C1125D27-D2F2-4ABE-AA42-35E6F24AB5A8}">
      <dsp:nvSpPr>
        <dsp:cNvPr id="0" name=""/>
        <dsp:cNvSpPr/>
      </dsp:nvSpPr>
      <dsp:spPr>
        <a:xfrm>
          <a:off x="3023060" y="381524"/>
          <a:ext cx="1370703" cy="134371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l-PL" sz="1200" kern="1200" dirty="0" err="1"/>
            <a:t>Specialized</a:t>
          </a:r>
          <a:r>
            <a:rPr lang="pl-PL" sz="1200" kern="1200" dirty="0"/>
            <a:t> </a:t>
          </a:r>
          <a:r>
            <a:rPr lang="pl-PL" sz="1200" kern="1200" dirty="0" err="1"/>
            <a:t>experience</a:t>
          </a:r>
          <a:r>
            <a:rPr lang="pl-PL" sz="1200" kern="1200" dirty="0"/>
            <a:t> </a:t>
          </a:r>
        </a:p>
      </dsp:txBody>
      <dsp:txXfrm>
        <a:off x="3223795" y="578306"/>
        <a:ext cx="969233" cy="950150"/>
      </dsp:txXfrm>
    </dsp:sp>
    <dsp:sp modelId="{1AA38864-F24F-4B8C-AA64-D7BD0652B632}">
      <dsp:nvSpPr>
        <dsp:cNvPr id="0" name=""/>
        <dsp:cNvSpPr/>
      </dsp:nvSpPr>
      <dsp:spPr>
        <a:xfrm>
          <a:off x="4409165" y="998376"/>
          <a:ext cx="110011" cy="110011"/>
        </a:xfrm>
        <a:prstGeom prst="mathPlus">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pl-PL" sz="1050" kern="1200"/>
        </a:p>
      </dsp:txBody>
      <dsp:txXfrm>
        <a:off x="4423747" y="1040444"/>
        <a:ext cx="80847" cy="25875"/>
      </dsp:txXfrm>
    </dsp:sp>
    <dsp:sp modelId="{D81F5EB2-BD4E-4EF2-95BD-0C0CC1F0AE03}">
      <dsp:nvSpPr>
        <dsp:cNvPr id="0" name=""/>
        <dsp:cNvSpPr/>
      </dsp:nvSpPr>
      <dsp:spPr>
        <a:xfrm>
          <a:off x="4534579" y="381524"/>
          <a:ext cx="1370703" cy="134371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l-PL" sz="1200" kern="1200" dirty="0" err="1"/>
            <a:t>Personality</a:t>
          </a:r>
          <a:r>
            <a:rPr lang="pl-PL" sz="1200" kern="1200" dirty="0"/>
            <a:t> </a:t>
          </a:r>
          <a:r>
            <a:rPr lang="pl-PL" sz="1200" kern="1200" dirty="0" err="1"/>
            <a:t>traits</a:t>
          </a:r>
          <a:endParaRPr lang="pl-PL" sz="1200" kern="1200" dirty="0"/>
        </a:p>
      </dsp:txBody>
      <dsp:txXfrm>
        <a:off x="4735314" y="578306"/>
        <a:ext cx="969233" cy="950150"/>
      </dsp:txXfrm>
    </dsp:sp>
    <dsp:sp modelId="{4C86CBC5-7440-4088-AFDA-38159A54044E}">
      <dsp:nvSpPr>
        <dsp:cNvPr id="0" name=""/>
        <dsp:cNvSpPr/>
      </dsp:nvSpPr>
      <dsp:spPr>
        <a:xfrm>
          <a:off x="5920684" y="998376"/>
          <a:ext cx="110011" cy="110011"/>
        </a:xfrm>
        <a:prstGeom prst="mathEqual">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pl-PL" sz="1050" kern="1200"/>
        </a:p>
      </dsp:txBody>
      <dsp:txXfrm>
        <a:off x="5935266" y="1021038"/>
        <a:ext cx="80847" cy="64687"/>
      </dsp:txXfrm>
    </dsp:sp>
    <dsp:sp modelId="{83EEA029-2AF4-4E62-AF13-A8BB56A51FFF}">
      <dsp:nvSpPr>
        <dsp:cNvPr id="0" name=""/>
        <dsp:cNvSpPr/>
      </dsp:nvSpPr>
      <dsp:spPr>
        <a:xfrm>
          <a:off x="6046098" y="381524"/>
          <a:ext cx="1370703" cy="134371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l-PL" sz="1200" kern="1200" dirty="0"/>
            <a:t>Trainer of the HORECA </a:t>
          </a:r>
          <a:r>
            <a:rPr lang="pl-PL" sz="1200" kern="1200" dirty="0" err="1"/>
            <a:t>industry</a:t>
          </a:r>
          <a:endParaRPr lang="pl-PL" sz="1200" kern="1200" dirty="0"/>
        </a:p>
      </dsp:txBody>
      <dsp:txXfrm>
        <a:off x="6246833" y="578306"/>
        <a:ext cx="969233" cy="95015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6FAF7E5-4210-4C48-A0D0-EC1913ACD6AD}" type="datetimeFigureOut">
              <a:rPr lang="pl-PL" smtClean="0"/>
              <a:pPr/>
              <a:t>31-03-2019</a:t>
            </a:fld>
            <a:endParaRPr lang="pl-PL"/>
          </a:p>
        </p:txBody>
      </p:sp>
      <p:sp>
        <p:nvSpPr>
          <p:cNvPr id="4" name="Symbol zastępczy stop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F7A289-46CF-471A-AE8A-4022517D444E}" type="slidenum">
              <a:rPr lang="pl-PL" smtClean="0"/>
              <a:pPr/>
              <a:t>‹#›</a:t>
            </a:fld>
            <a:endParaRPr lang="pl-PL"/>
          </a:p>
        </p:txBody>
      </p:sp>
    </p:spTree>
    <p:extLst>
      <p:ext uri="{BB962C8B-B14F-4D97-AF65-F5344CB8AC3E}">
        <p14:creationId xmlns:p14="http://schemas.microsoft.com/office/powerpoint/2010/main" val="3327998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373B107-5B22-4092-8CE2-0C2BE9D4E63B}" type="datetimeFigureOut">
              <a:rPr lang="pl-PL" smtClean="0"/>
              <a:pPr/>
              <a:t>31-03-2019</a:t>
            </a:fld>
            <a:endParaRPr lang="pl-PL"/>
          </a:p>
        </p:txBody>
      </p:sp>
      <p:sp>
        <p:nvSpPr>
          <p:cNvPr id="4" name="Symbol zastępczy obrazu slajd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7147C06-85B9-4EC0-B1E9-FBE4D42FF379}" type="slidenum">
              <a:rPr lang="pl-PL" smtClean="0"/>
              <a:pPr/>
              <a:t>‹#›</a:t>
            </a:fld>
            <a:endParaRPr lang="pl-PL"/>
          </a:p>
        </p:txBody>
      </p:sp>
    </p:spTree>
    <p:extLst>
      <p:ext uri="{BB962C8B-B14F-4D97-AF65-F5344CB8AC3E}">
        <p14:creationId xmlns:p14="http://schemas.microsoft.com/office/powerpoint/2010/main" val="256705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err="1"/>
              <a:t>Magda’s</a:t>
            </a:r>
            <a:r>
              <a:rPr lang="pl-PL" dirty="0"/>
              <a:t> </a:t>
            </a:r>
            <a:r>
              <a:rPr lang="pl-PL" dirty="0" err="1"/>
              <a:t>slide</a:t>
            </a:r>
            <a:r>
              <a:rPr lang="pl-PL" dirty="0"/>
              <a:t> 3</a:t>
            </a:r>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4</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25</a:t>
            </a:fld>
            <a:endParaRPr lang="pl-PL"/>
          </a:p>
        </p:txBody>
      </p:sp>
    </p:spTree>
    <p:extLst>
      <p:ext uri="{BB962C8B-B14F-4D97-AF65-F5344CB8AC3E}">
        <p14:creationId xmlns:p14="http://schemas.microsoft.com/office/powerpoint/2010/main" val="162257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a:t>I need a questionnaire to be printed</a:t>
            </a:r>
            <a:endParaRPr lang="pl-PL" dirty="0"/>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10</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15</a:t>
            </a:fld>
            <a:endParaRPr lang="pl-PL"/>
          </a:p>
        </p:txBody>
      </p:sp>
    </p:spTree>
    <p:extLst>
      <p:ext uri="{BB962C8B-B14F-4D97-AF65-F5344CB8AC3E}">
        <p14:creationId xmlns:p14="http://schemas.microsoft.com/office/powerpoint/2010/main" val="136375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17</a:t>
            </a:fld>
            <a:endParaRPr lang="pl-PL"/>
          </a:p>
        </p:txBody>
      </p:sp>
    </p:spTree>
    <p:extLst>
      <p:ext uri="{BB962C8B-B14F-4D97-AF65-F5344CB8AC3E}">
        <p14:creationId xmlns:p14="http://schemas.microsoft.com/office/powerpoint/2010/main" val="136375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20</a:t>
            </a:fld>
            <a:endParaRPr lang="pl-PL"/>
          </a:p>
        </p:txBody>
      </p:sp>
    </p:spTree>
    <p:extLst>
      <p:ext uri="{BB962C8B-B14F-4D97-AF65-F5344CB8AC3E}">
        <p14:creationId xmlns:p14="http://schemas.microsoft.com/office/powerpoint/2010/main" val="385375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en-US" sz="1200" dirty="0"/>
              <a:t>The trainer of the HORECA industry through professional tasks must take into account </a:t>
            </a:r>
            <a:r>
              <a:rPr lang="en-US" sz="1200" b="1" dirty="0"/>
              <a:t>the specificity of the industry </a:t>
            </a:r>
            <a:r>
              <a:rPr lang="en-US" sz="1200" dirty="0"/>
              <a:t>for which the solutions are dedicated. It is therefore important to </a:t>
            </a:r>
            <a:r>
              <a:rPr lang="en-US" sz="1200" b="1" dirty="0"/>
              <a:t>constantly monitor the hotel and catering sector </a:t>
            </a:r>
            <a:r>
              <a:rPr lang="en-US" sz="1200" dirty="0"/>
              <a:t>both in terms of expectations and needs of employers, as well as specific employee requirements.</a:t>
            </a:r>
            <a:endParaRPr lang="pl-PL" sz="1200" dirty="0"/>
          </a:p>
          <a:p>
            <a:pPr algn="just"/>
            <a:endParaRPr lang="pl-PL" sz="1200" b="0" dirty="0"/>
          </a:p>
          <a:p>
            <a:pPr algn="just"/>
            <a:r>
              <a:rPr lang="en-US" sz="1200" b="1" dirty="0"/>
              <a:t>Identifying the specific dynamics for a given position </a:t>
            </a:r>
            <a:r>
              <a:rPr lang="en-US" sz="1200" dirty="0"/>
              <a:t>is also crucial. An in-depth analysis will allow to present the offer and tools corresponding to the group's ability to acquire knowledge and skills in a friendly and transparent way.</a:t>
            </a:r>
            <a:endParaRPr lang="pl-PL" sz="1200" dirty="0"/>
          </a:p>
          <a:p>
            <a:pPr algn="just"/>
            <a:endParaRPr lang="pl-PL" sz="1200" dirty="0"/>
          </a:p>
          <a:p>
            <a:pPr algn="just"/>
            <a:r>
              <a:rPr lang="en-US" sz="1200" b="1" dirty="0"/>
              <a:t>The understanding of industry competences </a:t>
            </a:r>
            <a:r>
              <a:rPr lang="en-US" sz="1200" dirty="0"/>
              <a:t>of a given group is also very important. Lack of knowledge of the gastronomy and hotel market may cause erroneously defined low competences and the need to educate them.</a:t>
            </a:r>
            <a:endParaRPr lang="pl-PL" sz="1200" dirty="0"/>
          </a:p>
          <a:p>
            <a:pPr algn="just"/>
            <a:endParaRPr lang="pl-PL" sz="1200" dirty="0"/>
          </a:p>
          <a:p>
            <a:r>
              <a:rPr lang="en-US" dirty="0"/>
              <a:t>First of all, the trainer should </a:t>
            </a:r>
            <a:r>
              <a:rPr lang="en-US" b="1" dirty="0"/>
              <a:t>know the industry </a:t>
            </a:r>
            <a:r>
              <a:rPr lang="en-US" dirty="0"/>
              <a:t>and be such a </a:t>
            </a:r>
            <a:r>
              <a:rPr lang="en-US" b="1" dirty="0"/>
              <a:t>coach who can motivate and give direction to the development of a given person </a:t>
            </a:r>
            <a:r>
              <a:rPr lang="en-US" dirty="0"/>
              <a:t>at HORECA.</a:t>
            </a:r>
            <a:endParaRPr lang="pl-PL" dirty="0"/>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21</a:t>
            </a:fld>
            <a:endParaRPr lang="pl-PL"/>
          </a:p>
        </p:txBody>
      </p:sp>
    </p:spTree>
    <p:extLst>
      <p:ext uri="{BB962C8B-B14F-4D97-AF65-F5344CB8AC3E}">
        <p14:creationId xmlns:p14="http://schemas.microsoft.com/office/powerpoint/2010/main" val="399252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22</a:t>
            </a:fld>
            <a:endParaRPr lang="pl-PL"/>
          </a:p>
        </p:txBody>
      </p:sp>
    </p:spTree>
    <p:extLst>
      <p:ext uri="{BB962C8B-B14F-4D97-AF65-F5344CB8AC3E}">
        <p14:creationId xmlns:p14="http://schemas.microsoft.com/office/powerpoint/2010/main" val="363319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23</a:t>
            </a:fld>
            <a:endParaRPr lang="pl-PL"/>
          </a:p>
        </p:txBody>
      </p:sp>
    </p:spTree>
    <p:extLst>
      <p:ext uri="{BB962C8B-B14F-4D97-AF65-F5344CB8AC3E}">
        <p14:creationId xmlns:p14="http://schemas.microsoft.com/office/powerpoint/2010/main" val="170817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24</a:t>
            </a:fld>
            <a:endParaRPr lang="pl-PL"/>
          </a:p>
        </p:txBody>
      </p:sp>
    </p:spTree>
    <p:extLst>
      <p:ext uri="{BB962C8B-B14F-4D97-AF65-F5344CB8AC3E}">
        <p14:creationId xmlns:p14="http://schemas.microsoft.com/office/powerpoint/2010/main" val="839104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17" name="pole tekstowe 16"/>
          <p:cNvSpPr txBox="1"/>
          <p:nvPr userDrawn="1"/>
        </p:nvSpPr>
        <p:spPr>
          <a:xfrm>
            <a:off x="1403648" y="2733768"/>
            <a:ext cx="1273324" cy="338554"/>
          </a:xfrm>
          <a:prstGeom prst="rect">
            <a:avLst/>
          </a:prstGeom>
          <a:noFill/>
        </p:spPr>
        <p:txBody>
          <a:bodyPr wrap="square" rtlCol="0">
            <a:spAutoFit/>
          </a:bodyPr>
          <a:lstStyle/>
          <a:p>
            <a:endParaRPr lang="pl-PL" sz="1600" dirty="0">
              <a:latin typeface="Akrobat" pitchFamily="50" charset="-18"/>
            </a:endParaRPr>
          </a:p>
        </p:txBody>
      </p:sp>
      <p:pic>
        <p:nvPicPr>
          <p:cNvPr id="20" name="Obraz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3888" y="4493627"/>
            <a:ext cx="1266656" cy="373999"/>
          </a:xfrm>
          <a:prstGeom prst="rect">
            <a:avLst/>
          </a:prstGeom>
        </p:spPr>
      </p:pic>
      <p:pic>
        <p:nvPicPr>
          <p:cNvPr id="21" name="Obraz 20"/>
          <p:cNvPicPr>
            <a:picLocks noChangeAspect="1"/>
          </p:cNvPicPr>
          <p:nvPr userDrawn="1"/>
        </p:nvPicPr>
        <p:blipFill rotWithShape="1">
          <a:blip r:embed="rId3" cstate="print">
            <a:extLst>
              <a:ext uri="{28A0092B-C50C-407E-A947-70E740481C1C}">
                <a14:useLocalDpi xmlns:a14="http://schemas.microsoft.com/office/drawing/2010/main" val="0"/>
              </a:ext>
            </a:extLst>
          </a:blip>
          <a:srcRect l="14181" r="19171"/>
          <a:stretch/>
        </p:blipFill>
        <p:spPr>
          <a:xfrm>
            <a:off x="1031813" y="-22687"/>
            <a:ext cx="2400544" cy="2400544"/>
          </a:xfrm>
          <a:prstGeom prst="rect">
            <a:avLst/>
          </a:prstGeom>
        </p:spPr>
      </p:pic>
      <p:sp>
        <p:nvSpPr>
          <p:cNvPr id="22" name="Prostokąt 21"/>
          <p:cNvSpPr/>
          <p:nvPr userDrawn="1"/>
        </p:nvSpPr>
        <p:spPr>
          <a:xfrm>
            <a:off x="3432357" y="-22688"/>
            <a:ext cx="1031813" cy="1031813"/>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22"/>
          <p:cNvSpPr/>
          <p:nvPr userDrawn="1"/>
        </p:nvSpPr>
        <p:spPr>
          <a:xfrm>
            <a:off x="2400544" y="-22689"/>
            <a:ext cx="1031813" cy="1031813"/>
          </a:xfrm>
          <a:prstGeom prst="rect">
            <a:avLst/>
          </a:prstGeom>
          <a:solidFill>
            <a:srgbClr val="EF7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23"/>
          <p:cNvSpPr/>
          <p:nvPr userDrawn="1"/>
        </p:nvSpPr>
        <p:spPr>
          <a:xfrm>
            <a:off x="0" y="1346044"/>
            <a:ext cx="1031813" cy="1031813"/>
          </a:xfrm>
          <a:prstGeom prst="rect">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24"/>
          <p:cNvSpPr/>
          <p:nvPr userDrawn="1"/>
        </p:nvSpPr>
        <p:spPr>
          <a:xfrm>
            <a:off x="8112187" y="2710889"/>
            <a:ext cx="1031813" cy="1031813"/>
          </a:xfrm>
          <a:prstGeom prst="rect">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2" name="Obraz 11">
            <a:extLst>
              <a:ext uri="{FF2B5EF4-FFF2-40B4-BE49-F238E27FC236}">
                <a16:creationId xmlns:a16="http://schemas.microsoft.com/office/drawing/2014/main" id="{5323612C-610F-40D8-8055-F56E6555D0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32357" y="4494498"/>
            <a:ext cx="793526" cy="392796"/>
          </a:xfrm>
          <a:prstGeom prst="rect">
            <a:avLst/>
          </a:prstGeom>
        </p:spPr>
      </p:pic>
      <p:pic>
        <p:nvPicPr>
          <p:cNvPr id="13" name="Obraz 12">
            <a:extLst>
              <a:ext uri="{FF2B5EF4-FFF2-40B4-BE49-F238E27FC236}">
                <a16:creationId xmlns:a16="http://schemas.microsoft.com/office/drawing/2014/main" id="{4A441C22-4FD0-4D1A-8ADB-1FE931F83FA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32357" y="4494498"/>
            <a:ext cx="793526" cy="392796"/>
          </a:xfrm>
          <a:prstGeom prst="rect">
            <a:avLst/>
          </a:prstGeom>
        </p:spPr>
      </p:pic>
      <p:pic>
        <p:nvPicPr>
          <p:cNvPr id="14" name="Obraz 13">
            <a:extLst>
              <a:ext uri="{FF2B5EF4-FFF2-40B4-BE49-F238E27FC236}">
                <a16:creationId xmlns:a16="http://schemas.microsoft.com/office/drawing/2014/main" id="{93D47210-E391-47BF-BDEB-77BC7611A3C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68344" y="4494498"/>
            <a:ext cx="390626" cy="392796"/>
          </a:xfrm>
          <a:prstGeom prst="rect">
            <a:avLst/>
          </a:prstGeom>
        </p:spPr>
      </p:pic>
      <p:pic>
        <p:nvPicPr>
          <p:cNvPr id="15" name="Picture 2" descr="https://mediaprocessor.websimages.com/fit/1920x1920/www.ukspot-ltd.com/medium-5.png">
            <a:extLst>
              <a:ext uri="{FF2B5EF4-FFF2-40B4-BE49-F238E27FC236}">
                <a16:creationId xmlns:a16="http://schemas.microsoft.com/office/drawing/2014/main" id="{30D7C4F2-34E3-4009-B2F3-68D725EA1F35}"/>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704230" y="4493627"/>
            <a:ext cx="442736" cy="47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92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8BE6EA0-278D-49B6-ACE0-DDF3E5A0211E}" type="datetimeFigureOut">
              <a:rPr lang="pl-PL" smtClean="0"/>
              <a:pPr/>
              <a:t>31-03-2019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EB1B8D9-9523-467B-BF47-446D7C75B6D4}" type="slidenum">
              <a:rPr lang="pl-PL" smtClean="0"/>
              <a:pPr/>
              <a:t>‹#›</a:t>
            </a:fld>
            <a:endParaRPr lang="pl-PL"/>
          </a:p>
        </p:txBody>
      </p:sp>
    </p:spTree>
    <p:extLst>
      <p:ext uri="{BB962C8B-B14F-4D97-AF65-F5344CB8AC3E}">
        <p14:creationId xmlns:p14="http://schemas.microsoft.com/office/powerpoint/2010/main" val="49016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79"/>
            <a:ext cx="2057400" cy="4388644"/>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05979"/>
            <a:ext cx="6019800" cy="43886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8BE6EA0-278D-49B6-ACE0-DDF3E5A0211E}" type="datetimeFigureOut">
              <a:rPr lang="pl-PL" smtClean="0"/>
              <a:pPr/>
              <a:t>31-03-2019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EB1B8D9-9523-467B-BF47-446D7C75B6D4}" type="slidenum">
              <a:rPr lang="pl-PL" smtClean="0"/>
              <a:pPr/>
              <a:t>‹#›</a:t>
            </a:fld>
            <a:endParaRPr lang="pl-PL"/>
          </a:p>
        </p:txBody>
      </p:sp>
    </p:spTree>
    <p:extLst>
      <p:ext uri="{BB962C8B-B14F-4D97-AF65-F5344CB8AC3E}">
        <p14:creationId xmlns:p14="http://schemas.microsoft.com/office/powerpoint/2010/main" val="73440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7" name="Prostokąt 6"/>
          <p:cNvSpPr/>
          <p:nvPr userDrawn="1"/>
        </p:nvSpPr>
        <p:spPr>
          <a:xfrm>
            <a:off x="827584" y="1977684"/>
            <a:ext cx="91264" cy="497617"/>
          </a:xfrm>
          <a:prstGeom prst="rect">
            <a:avLst/>
          </a:prstGeom>
          <a:solidFill>
            <a:srgbClr val="F7A82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Elipsa 3"/>
          <p:cNvSpPr/>
          <p:nvPr userDrawn="1"/>
        </p:nvSpPr>
        <p:spPr>
          <a:xfrm>
            <a:off x="8380712" y="4535668"/>
            <a:ext cx="348124" cy="348124"/>
          </a:xfrm>
          <a:prstGeom prst="ellipse">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253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sp>
        <p:nvSpPr>
          <p:cNvPr id="6" name="Elipsa 5"/>
          <p:cNvSpPr/>
          <p:nvPr userDrawn="1"/>
        </p:nvSpPr>
        <p:spPr>
          <a:xfrm>
            <a:off x="8380712" y="4535668"/>
            <a:ext cx="348124" cy="348124"/>
          </a:xfrm>
          <a:prstGeom prst="ellipse">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11" t="34367" r="-111" b="34367"/>
          <a:stretch/>
        </p:blipFill>
        <p:spPr>
          <a:xfrm>
            <a:off x="1230833" y="1731490"/>
            <a:ext cx="2649062" cy="1240080"/>
          </a:xfrm>
          <a:prstGeom prst="rect">
            <a:avLst/>
          </a:prstGeom>
        </p:spPr>
      </p:pic>
      <p:sp>
        <p:nvSpPr>
          <p:cNvPr id="15" name="Prostokąt 14"/>
          <p:cNvSpPr/>
          <p:nvPr userDrawn="1"/>
        </p:nvSpPr>
        <p:spPr>
          <a:xfrm>
            <a:off x="3864187" y="1731493"/>
            <a:ext cx="1240080" cy="1240080"/>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p:cNvSpPr/>
          <p:nvPr userDrawn="1"/>
        </p:nvSpPr>
        <p:spPr>
          <a:xfrm>
            <a:off x="2639815" y="1731493"/>
            <a:ext cx="1240080" cy="1240080"/>
          </a:xfrm>
          <a:prstGeom prst="rect">
            <a:avLst/>
          </a:prstGeom>
          <a:solidFill>
            <a:srgbClr val="EF7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180663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pic>
        <p:nvPicPr>
          <p:cNvPr id="18" name="Obraz 17"/>
          <p:cNvPicPr>
            <a:picLocks noChangeAspect="1"/>
          </p:cNvPicPr>
          <p:nvPr userDrawn="1"/>
        </p:nvPicPr>
        <p:blipFill rotWithShape="1">
          <a:blip r:embed="rId2" cstate="print">
            <a:extLst>
              <a:ext uri="{28A0092B-C50C-407E-A947-70E740481C1C}">
                <a14:useLocalDpi xmlns:a14="http://schemas.microsoft.com/office/drawing/2010/main" val="0"/>
              </a:ext>
            </a:extLst>
          </a:blip>
          <a:srcRect b="37412"/>
          <a:stretch/>
        </p:blipFill>
        <p:spPr>
          <a:xfrm>
            <a:off x="1230833" y="1734007"/>
            <a:ext cx="2633354" cy="2472234"/>
          </a:xfrm>
          <a:prstGeom prst="rect">
            <a:avLst/>
          </a:prstGeom>
        </p:spPr>
      </p:pic>
      <p:sp>
        <p:nvSpPr>
          <p:cNvPr id="11" name="Prostokąt 10"/>
          <p:cNvSpPr/>
          <p:nvPr userDrawn="1"/>
        </p:nvSpPr>
        <p:spPr>
          <a:xfrm>
            <a:off x="0" y="3100839"/>
            <a:ext cx="1230833" cy="1105402"/>
          </a:xfrm>
          <a:prstGeom prst="rect">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Elipsa 6"/>
          <p:cNvSpPr/>
          <p:nvPr userDrawn="1"/>
        </p:nvSpPr>
        <p:spPr>
          <a:xfrm>
            <a:off x="8380712" y="4535668"/>
            <a:ext cx="348124" cy="348124"/>
          </a:xfrm>
          <a:prstGeom prst="ellipse">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p:cNvSpPr/>
          <p:nvPr userDrawn="1"/>
        </p:nvSpPr>
        <p:spPr>
          <a:xfrm>
            <a:off x="3864187" y="1731493"/>
            <a:ext cx="1240080" cy="1240080"/>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p:cNvSpPr/>
          <p:nvPr userDrawn="1"/>
        </p:nvSpPr>
        <p:spPr>
          <a:xfrm>
            <a:off x="2639815" y="1731493"/>
            <a:ext cx="1240080" cy="1240080"/>
          </a:xfrm>
          <a:prstGeom prst="rect">
            <a:avLst/>
          </a:prstGeom>
          <a:solidFill>
            <a:srgbClr val="EF7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82580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pic>
        <p:nvPicPr>
          <p:cNvPr id="29" name="Obraz 28"/>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1" b="22568"/>
          <a:stretch/>
        </p:blipFill>
        <p:spPr>
          <a:xfrm>
            <a:off x="1026482" y="-16432"/>
            <a:ext cx="2405875" cy="2405875"/>
          </a:xfrm>
          <a:prstGeom prst="rect">
            <a:avLst/>
          </a:prstGeom>
        </p:spPr>
      </p:pic>
      <p:sp>
        <p:nvSpPr>
          <p:cNvPr id="21" name="Prostokąt 20"/>
          <p:cNvSpPr/>
          <p:nvPr userDrawn="1"/>
        </p:nvSpPr>
        <p:spPr>
          <a:xfrm>
            <a:off x="3432357" y="-22688"/>
            <a:ext cx="1031813" cy="1031813"/>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rostokąt 21"/>
          <p:cNvSpPr/>
          <p:nvPr userDrawn="1"/>
        </p:nvSpPr>
        <p:spPr>
          <a:xfrm>
            <a:off x="2400544" y="-22689"/>
            <a:ext cx="1031813" cy="1031813"/>
          </a:xfrm>
          <a:prstGeom prst="rect">
            <a:avLst/>
          </a:prstGeom>
          <a:solidFill>
            <a:srgbClr val="EF7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p:cNvSpPr/>
          <p:nvPr userDrawn="1"/>
        </p:nvSpPr>
        <p:spPr>
          <a:xfrm>
            <a:off x="-5331" y="1357629"/>
            <a:ext cx="1031813" cy="1031813"/>
          </a:xfrm>
          <a:prstGeom prst="rect">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27"/>
          <p:cNvSpPr/>
          <p:nvPr userDrawn="1"/>
        </p:nvSpPr>
        <p:spPr>
          <a:xfrm>
            <a:off x="8112187" y="2710889"/>
            <a:ext cx="1031813" cy="1031813"/>
          </a:xfrm>
          <a:prstGeom prst="rect">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7" name="Obraz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741" y="4493626"/>
            <a:ext cx="1266656" cy="373999"/>
          </a:xfrm>
          <a:prstGeom prst="rect">
            <a:avLst/>
          </a:prstGeom>
        </p:spPr>
      </p:pic>
      <p:pic>
        <p:nvPicPr>
          <p:cNvPr id="11" name="Obraz 10">
            <a:extLst>
              <a:ext uri="{FF2B5EF4-FFF2-40B4-BE49-F238E27FC236}">
                <a16:creationId xmlns:a16="http://schemas.microsoft.com/office/drawing/2014/main" id="{E2658CEE-F6B0-4816-95BC-72A1FBF869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32357" y="4494498"/>
            <a:ext cx="793526" cy="392796"/>
          </a:xfrm>
          <a:prstGeom prst="rect">
            <a:avLst/>
          </a:prstGeom>
        </p:spPr>
      </p:pic>
      <p:pic>
        <p:nvPicPr>
          <p:cNvPr id="12" name="Obraz 11">
            <a:extLst>
              <a:ext uri="{FF2B5EF4-FFF2-40B4-BE49-F238E27FC236}">
                <a16:creationId xmlns:a16="http://schemas.microsoft.com/office/drawing/2014/main" id="{719F685D-1B4F-4528-9FAF-944AF3B3CB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32357" y="4494498"/>
            <a:ext cx="793526" cy="392796"/>
          </a:xfrm>
          <a:prstGeom prst="rect">
            <a:avLst/>
          </a:prstGeom>
        </p:spPr>
      </p:pic>
      <p:pic>
        <p:nvPicPr>
          <p:cNvPr id="13" name="Obraz 12">
            <a:extLst>
              <a:ext uri="{FF2B5EF4-FFF2-40B4-BE49-F238E27FC236}">
                <a16:creationId xmlns:a16="http://schemas.microsoft.com/office/drawing/2014/main" id="{5F698371-4675-4DF6-A45C-1FA0ACCE692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68344" y="4494498"/>
            <a:ext cx="390626" cy="392796"/>
          </a:xfrm>
          <a:prstGeom prst="rect">
            <a:avLst/>
          </a:prstGeom>
        </p:spPr>
      </p:pic>
      <p:pic>
        <p:nvPicPr>
          <p:cNvPr id="14" name="Picture 2" descr="https://mediaprocessor.websimages.com/fit/1920x1920/www.ukspot-ltd.com/medium-5.png">
            <a:extLst>
              <a:ext uri="{FF2B5EF4-FFF2-40B4-BE49-F238E27FC236}">
                <a16:creationId xmlns:a16="http://schemas.microsoft.com/office/drawing/2014/main" id="{61E62057-701F-49F4-958B-03FE11C8F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704230" y="4493627"/>
            <a:ext cx="442736" cy="47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09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3" name="Elipsa 2"/>
          <p:cNvSpPr/>
          <p:nvPr userDrawn="1"/>
        </p:nvSpPr>
        <p:spPr>
          <a:xfrm>
            <a:off x="8380712" y="4535668"/>
            <a:ext cx="348124" cy="348124"/>
          </a:xfrm>
          <a:prstGeom prst="ellipse">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0648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50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04787"/>
            <a:ext cx="3008313" cy="871538"/>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8BE6EA0-278D-49B6-ACE0-DDF3E5A0211E}" type="datetimeFigureOut">
              <a:rPr lang="pl-PL" smtClean="0"/>
              <a:pPr/>
              <a:t>31-03-2019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EB1B8D9-9523-467B-BF47-446D7C75B6D4}" type="slidenum">
              <a:rPr lang="pl-PL" smtClean="0"/>
              <a:pPr/>
              <a:t>‹#›</a:t>
            </a:fld>
            <a:endParaRPr lang="pl-PL"/>
          </a:p>
        </p:txBody>
      </p:sp>
    </p:spTree>
    <p:extLst>
      <p:ext uri="{BB962C8B-B14F-4D97-AF65-F5344CB8AC3E}">
        <p14:creationId xmlns:p14="http://schemas.microsoft.com/office/powerpoint/2010/main" val="3746696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8BE6EA0-278D-49B6-ACE0-DDF3E5A0211E}" type="datetimeFigureOut">
              <a:rPr lang="pl-PL" smtClean="0"/>
              <a:pPr/>
              <a:t>31-03-2019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EB1B8D9-9523-467B-BF47-446D7C75B6D4}" type="slidenum">
              <a:rPr lang="pl-PL" smtClean="0"/>
              <a:pPr/>
              <a:t>‹#›</a:t>
            </a:fld>
            <a:endParaRPr lang="pl-PL"/>
          </a:p>
        </p:txBody>
      </p:sp>
    </p:spTree>
    <p:extLst>
      <p:ext uri="{BB962C8B-B14F-4D97-AF65-F5344CB8AC3E}">
        <p14:creationId xmlns:p14="http://schemas.microsoft.com/office/powerpoint/2010/main" val="2941257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BE6EA0-278D-49B6-ACE0-DDF3E5A0211E}" type="datetimeFigureOut">
              <a:rPr lang="pl-PL" smtClean="0"/>
              <a:pPr/>
              <a:t>31-03-2019</a:t>
            </a:fld>
            <a:endParaRPr lang="pl-PL"/>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EB1B8D9-9523-467B-BF47-446D7C75B6D4}" type="slidenum">
              <a:rPr lang="pl-PL" smtClean="0"/>
              <a:pPr/>
              <a:t>‹#›</a:t>
            </a:fld>
            <a:endParaRPr lang="pl-PL"/>
          </a:p>
        </p:txBody>
      </p:sp>
    </p:spTree>
    <p:extLst>
      <p:ext uri="{BB962C8B-B14F-4D97-AF65-F5344CB8AC3E}">
        <p14:creationId xmlns:p14="http://schemas.microsoft.com/office/powerpoint/2010/main" val="3397932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12.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9.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5" Type="http://schemas.openxmlformats.org/officeDocument/2006/relationships/tags" Target="../tags/tag44.xml"/><Relationship Id="rId4" Type="http://schemas.openxmlformats.org/officeDocument/2006/relationships/tags" Target="../tags/tag43.xml"/></Relationships>
</file>

<file path=ppt/slides/_rels/slide1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2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21.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10" Type="http://schemas.openxmlformats.org/officeDocument/2006/relationships/image" Target="../media/image22.jpeg"/><Relationship Id="rId4" Type="http://schemas.openxmlformats.org/officeDocument/2006/relationships/tags" Target="../tags/tag59.xml"/><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16.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23.jpeg"/><Relationship Id="rId5" Type="http://schemas.openxmlformats.org/officeDocument/2006/relationships/tags" Target="../tags/tag68.xml"/><Relationship Id="rId10" Type="http://schemas.openxmlformats.org/officeDocument/2006/relationships/notesSlide" Target="../notesSlides/notesSlide4.xml"/><Relationship Id="rId4" Type="http://schemas.openxmlformats.org/officeDocument/2006/relationships/tags" Target="../tags/tag67.xml"/><Relationship Id="rId9"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26.jpe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25.jpeg"/><Relationship Id="rId5" Type="http://schemas.openxmlformats.org/officeDocument/2006/relationships/tags" Target="../tags/tag76.xml"/><Relationship Id="rId10" Type="http://schemas.openxmlformats.org/officeDocument/2006/relationships/image" Target="../media/image24.jpeg"/><Relationship Id="rId4" Type="http://schemas.openxmlformats.org/officeDocument/2006/relationships/tags" Target="../tags/tag75.xml"/><Relationship Id="rId9"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0.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10" Type="http://schemas.openxmlformats.org/officeDocument/2006/relationships/image" Target="../media/image27.jpeg"/><Relationship Id="rId4" Type="http://schemas.openxmlformats.org/officeDocument/2006/relationships/tags" Target="../tags/tag85.xml"/><Relationship Id="rId9"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93.xml"/><Relationship Id="rId7" Type="http://schemas.openxmlformats.org/officeDocument/2006/relationships/diagramLayout" Target="../diagrams/layout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diagramData" Target="../diagrams/data1.xml"/><Relationship Id="rId11" Type="http://schemas.openxmlformats.org/officeDocument/2006/relationships/image" Target="../media/image28.png"/><Relationship Id="rId5" Type="http://schemas.openxmlformats.org/officeDocument/2006/relationships/notesSlide" Target="../notesSlides/notesSlide7.xml"/><Relationship Id="rId10" Type="http://schemas.microsoft.com/office/2007/relationships/diagramDrawing" Target="../diagrams/drawing1.xml"/><Relationship Id="rId4" Type="http://schemas.openxmlformats.org/officeDocument/2006/relationships/slideLayout" Target="../slideLayouts/slideLayout2.xml"/><Relationship Id="rId9" Type="http://schemas.openxmlformats.org/officeDocument/2006/relationships/diagramColors" Target="../diagrams/colors1.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96.xml"/><Relationship Id="rId7"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106.xml"/><Relationship Id="rId7"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10" Type="http://schemas.openxmlformats.org/officeDocument/2006/relationships/image" Target="../media/image26.jpeg"/><Relationship Id="rId4" Type="http://schemas.openxmlformats.org/officeDocument/2006/relationships/tags" Target="../tags/tag107.xml"/><Relationship Id="rId9"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1.xml"/><Relationship Id="rId1" Type="http://schemas.openxmlformats.org/officeDocument/2006/relationships/tags" Target="../tags/tag110.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1.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13.xml"/><Relationship Id="rId7" Type="http://schemas.openxmlformats.org/officeDocument/2006/relationships/notesSlide" Target="../notesSlides/notesSlide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2.xml"/><Relationship Id="rId5" Type="http://schemas.openxmlformats.org/officeDocument/2006/relationships/tags" Target="../tags/tag15.xml"/><Relationship Id="rId10" Type="http://schemas.openxmlformats.org/officeDocument/2006/relationships/image" Target="../media/image14.jpeg"/><Relationship Id="rId4" Type="http://schemas.openxmlformats.org/officeDocument/2006/relationships/tags" Target="../tags/tag14.xm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6.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2.xml"/><Relationship Id="rId5" Type="http://schemas.openxmlformats.org/officeDocument/2006/relationships/tags" Target="../tags/tag23.xml"/><Relationship Id="rId4"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7.jpeg"/><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32.xml"/><Relationship Id="rId7"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ytuł 1"/>
          <p:cNvSpPr txBox="1">
            <a:spLocks/>
          </p:cNvSpPr>
          <p:nvPr>
            <p:custDataLst>
              <p:tags r:id="rId1"/>
            </p:custDataLst>
          </p:nvPr>
        </p:nvSpPr>
        <p:spPr>
          <a:xfrm>
            <a:off x="959692" y="2355726"/>
            <a:ext cx="6755580" cy="14126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000" dirty="0">
                <a:solidFill>
                  <a:schemeClr val="tx1">
                    <a:lumMod val="75000"/>
                    <a:lumOff val="25000"/>
                  </a:schemeClr>
                </a:solidFill>
                <a:latin typeface="Arial Nova Cond" panose="020B0506020202020204" pitchFamily="34" charset="0"/>
              </a:rPr>
              <a:t>COMPETENCE MODEL OF </a:t>
            </a:r>
            <a:r>
              <a:rPr lang="pl-PL" sz="2000" dirty="0">
                <a:solidFill>
                  <a:schemeClr val="tx1">
                    <a:lumMod val="75000"/>
                    <a:lumOff val="25000"/>
                  </a:schemeClr>
                </a:solidFill>
                <a:latin typeface="Arial Nova Cond" panose="020B0506020202020204" pitchFamily="34" charset="0"/>
              </a:rPr>
              <a:t>THE </a:t>
            </a:r>
            <a:r>
              <a:rPr lang="en-US" sz="2000" dirty="0">
                <a:solidFill>
                  <a:schemeClr val="tx1">
                    <a:lumMod val="75000"/>
                    <a:lumOff val="25000"/>
                  </a:schemeClr>
                </a:solidFill>
                <a:latin typeface="Arial Nova Cond" panose="020B0506020202020204" pitchFamily="34" charset="0"/>
              </a:rPr>
              <a:t>HORECA TRAINER,</a:t>
            </a:r>
            <a:endParaRPr lang="pl-PL" sz="2000" dirty="0">
              <a:solidFill>
                <a:schemeClr val="tx1">
                  <a:lumMod val="75000"/>
                  <a:lumOff val="25000"/>
                </a:schemeClr>
              </a:solidFill>
              <a:latin typeface="Arial Nova Cond" panose="020B0506020202020204" pitchFamily="34" charset="0"/>
            </a:endParaRPr>
          </a:p>
          <a:p>
            <a:pPr algn="l">
              <a:lnSpc>
                <a:spcPct val="120000"/>
              </a:lnSpc>
            </a:pPr>
            <a:r>
              <a:rPr lang="en-US" sz="2000" dirty="0">
                <a:solidFill>
                  <a:schemeClr val="tx1">
                    <a:lumMod val="75000"/>
                    <a:lumOff val="25000"/>
                  </a:schemeClr>
                </a:solidFill>
                <a:latin typeface="Arial Nova Cond" panose="020B0506020202020204" pitchFamily="34" charset="0"/>
              </a:rPr>
              <a:t>ERASMUS + PARTNERSHIP PROJECT, </a:t>
            </a:r>
            <a:endParaRPr lang="pl-PL" sz="2000" dirty="0">
              <a:solidFill>
                <a:schemeClr val="tx1">
                  <a:lumMod val="75000"/>
                  <a:lumOff val="25000"/>
                </a:schemeClr>
              </a:solidFill>
              <a:latin typeface="Arial Nova Cond" panose="020B0506020202020204" pitchFamily="34" charset="0"/>
            </a:endParaRPr>
          </a:p>
          <a:p>
            <a:pPr algn="l">
              <a:lnSpc>
                <a:spcPct val="120000"/>
              </a:lnSpc>
            </a:pPr>
            <a:r>
              <a:rPr lang="pl-PL" sz="2000" dirty="0">
                <a:solidFill>
                  <a:schemeClr val="tx1">
                    <a:lumMod val="75000"/>
                    <a:lumOff val="25000"/>
                  </a:schemeClr>
                </a:solidFill>
                <a:latin typeface="Arial Nova Cond" panose="020B0506020202020204" pitchFamily="34" charset="0"/>
              </a:rPr>
              <a:t>„</a:t>
            </a:r>
            <a:r>
              <a:rPr lang="en-US" sz="2000" dirty="0">
                <a:solidFill>
                  <a:schemeClr val="tx1">
                    <a:lumMod val="75000"/>
                    <a:lumOff val="25000"/>
                  </a:schemeClr>
                </a:solidFill>
                <a:latin typeface="Arial Nova Cond" panose="020B0506020202020204" pitchFamily="34" charset="0"/>
              </a:rPr>
              <a:t>STAFF </a:t>
            </a:r>
            <a:r>
              <a:rPr lang="pl-PL" sz="2000" dirty="0">
                <a:solidFill>
                  <a:schemeClr val="tx1">
                    <a:lumMod val="75000"/>
                    <a:lumOff val="25000"/>
                  </a:schemeClr>
                </a:solidFill>
                <a:latin typeface="Arial Nova Cond" panose="020B0506020202020204" pitchFamily="34" charset="0"/>
              </a:rPr>
              <a:t>TRAINER</a:t>
            </a:r>
            <a:r>
              <a:rPr lang="en-US" sz="2000" dirty="0">
                <a:solidFill>
                  <a:schemeClr val="tx1">
                    <a:lumMod val="75000"/>
                    <a:lumOff val="25000"/>
                  </a:schemeClr>
                </a:solidFill>
                <a:latin typeface="Arial Nova Cond" panose="020B0506020202020204" pitchFamily="34" charset="0"/>
              </a:rPr>
              <a:t> OF THE TOURIS</a:t>
            </a:r>
            <a:r>
              <a:rPr lang="pl-PL" sz="2000" dirty="0">
                <a:solidFill>
                  <a:schemeClr val="tx1">
                    <a:lumMod val="75000"/>
                    <a:lumOff val="25000"/>
                  </a:schemeClr>
                </a:solidFill>
                <a:latin typeface="Arial Nova Cond" panose="020B0506020202020204" pitchFamily="34" charset="0"/>
              </a:rPr>
              <a:t>M </a:t>
            </a:r>
            <a:r>
              <a:rPr lang="en-US" sz="2000" dirty="0">
                <a:solidFill>
                  <a:schemeClr val="tx1">
                    <a:lumMod val="75000"/>
                    <a:lumOff val="25000"/>
                  </a:schemeClr>
                </a:solidFill>
                <a:latin typeface="Arial Nova Cond" panose="020B0506020202020204" pitchFamily="34" charset="0"/>
              </a:rPr>
              <a:t>SECTOR</a:t>
            </a:r>
            <a:r>
              <a:rPr lang="pl-PL" sz="2000" dirty="0">
                <a:solidFill>
                  <a:schemeClr val="tx1">
                    <a:lumMod val="75000"/>
                    <a:lumOff val="25000"/>
                  </a:schemeClr>
                </a:solidFill>
                <a:latin typeface="Arial Nova Cond" panose="020B0506020202020204" pitchFamily="34" charset="0"/>
              </a:rPr>
              <a:t>”</a:t>
            </a:r>
            <a:endParaRPr lang="pl-PL" sz="2400" dirty="0">
              <a:solidFill>
                <a:schemeClr val="tx1">
                  <a:lumMod val="75000"/>
                  <a:lumOff val="25000"/>
                </a:schemeClr>
              </a:solidFill>
              <a:latin typeface="Arial Nova Cond" panose="020B0506020202020204" pitchFamily="34" charset="0"/>
            </a:endParaRPr>
          </a:p>
        </p:txBody>
      </p:sp>
      <p:sp>
        <p:nvSpPr>
          <p:cNvPr id="23" name="pole tekstowe 22"/>
          <p:cNvSpPr txBox="1"/>
          <p:nvPr>
            <p:custDataLst>
              <p:tags r:id="rId2"/>
            </p:custDataLst>
          </p:nvPr>
        </p:nvSpPr>
        <p:spPr>
          <a:xfrm>
            <a:off x="6804248" y="339502"/>
            <a:ext cx="1721055" cy="307777"/>
          </a:xfrm>
          <a:prstGeom prst="rect">
            <a:avLst/>
          </a:prstGeom>
          <a:noFill/>
        </p:spPr>
        <p:txBody>
          <a:bodyPr wrap="square" rtlCol="0">
            <a:spAutoFit/>
          </a:bodyPr>
          <a:lstStyle/>
          <a:p>
            <a:r>
              <a:rPr lang="pl-PL" sz="1400" dirty="0">
                <a:solidFill>
                  <a:schemeClr val="tx1">
                    <a:lumMod val="75000"/>
                    <a:lumOff val="25000"/>
                  </a:schemeClr>
                </a:solidFill>
                <a:latin typeface="Arial Nova Cond" panose="020B0506020202020204" pitchFamily="34" charset="0"/>
              </a:rPr>
              <a:t>January 2019</a:t>
            </a:r>
          </a:p>
        </p:txBody>
      </p:sp>
      <p:sp>
        <p:nvSpPr>
          <p:cNvPr id="4" name="Tytuł 1">
            <a:extLst>
              <a:ext uri="{FF2B5EF4-FFF2-40B4-BE49-F238E27FC236}">
                <a16:creationId xmlns:a16="http://schemas.microsoft.com/office/drawing/2014/main" id="{5782F407-848B-4420-8E17-E2454202A621}"/>
              </a:ext>
            </a:extLst>
          </p:cNvPr>
          <p:cNvSpPr txBox="1">
            <a:spLocks/>
          </p:cNvSpPr>
          <p:nvPr>
            <p:custDataLst>
              <p:tags r:id="rId3"/>
            </p:custDataLst>
          </p:nvPr>
        </p:nvSpPr>
        <p:spPr>
          <a:xfrm>
            <a:off x="979872" y="3651870"/>
            <a:ext cx="5307496" cy="795908"/>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pl-PL" sz="5500" b="1" dirty="0">
                <a:latin typeface="Akrobat Black" pitchFamily="50" charset="-18"/>
              </a:rPr>
              <a:t>Aleksandra </a:t>
            </a:r>
            <a:r>
              <a:rPr lang="en-GB" sz="5500" b="1" dirty="0" err="1">
                <a:latin typeface="Akrobat Black" pitchFamily="50" charset="-18"/>
              </a:rPr>
              <a:t>Fabin</a:t>
            </a:r>
            <a:endParaRPr lang="en-GB" sz="5500" dirty="0">
              <a:latin typeface="Akrobat Black" pitchFamily="50" charset="-18"/>
            </a:endParaRPr>
          </a:p>
          <a:p>
            <a:pPr algn="l">
              <a:lnSpc>
                <a:spcPct val="120000"/>
              </a:lnSpc>
            </a:pPr>
            <a:r>
              <a:rPr lang="en-US" sz="5500" dirty="0">
                <a:latin typeface="Akrobat Black" pitchFamily="50" charset="-18"/>
              </a:rPr>
              <a:t>The University College of Tourism and Ecology in </a:t>
            </a:r>
            <a:r>
              <a:rPr lang="en-US" sz="5500" dirty="0" err="1">
                <a:latin typeface="Akrobat Black" pitchFamily="50" charset="-18"/>
              </a:rPr>
              <a:t>Sucha</a:t>
            </a:r>
            <a:r>
              <a:rPr lang="en-US" sz="5500" dirty="0">
                <a:latin typeface="Akrobat Black" pitchFamily="50" charset="-18"/>
              </a:rPr>
              <a:t> </a:t>
            </a:r>
            <a:r>
              <a:rPr lang="en-US" sz="5500" dirty="0" err="1">
                <a:latin typeface="Akrobat Black" pitchFamily="50" charset="-18"/>
              </a:rPr>
              <a:t>Beskidzka</a:t>
            </a:r>
            <a:br>
              <a:rPr lang="pl-PL" sz="4000" dirty="0">
                <a:latin typeface="Akrobat Black" pitchFamily="50" charset="-18"/>
              </a:rPr>
            </a:br>
            <a:endParaRPr lang="pl-PL" sz="4000" dirty="0">
              <a:latin typeface="Akrobat Black" pitchFamily="50" charset="-18"/>
            </a:endParaRPr>
          </a:p>
        </p:txBody>
      </p:sp>
    </p:spTree>
    <p:extLst>
      <p:ext uri="{BB962C8B-B14F-4D97-AF65-F5344CB8AC3E}">
        <p14:creationId xmlns:p14="http://schemas.microsoft.com/office/powerpoint/2010/main" val="151319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custDataLst>
              <p:tags r:id="rId1"/>
            </p:custDataLst>
          </p:nvPr>
        </p:nvSpPr>
        <p:spPr>
          <a:xfrm>
            <a:off x="1422522" y="1417588"/>
            <a:ext cx="6286544" cy="2862322"/>
          </a:xfrm>
          <a:prstGeom prst="rect">
            <a:avLst/>
          </a:prstGeom>
        </p:spPr>
        <p:txBody>
          <a:bodyPr wrap="square">
            <a:spAutoFit/>
          </a:bodyPr>
          <a:lstStyle/>
          <a:p>
            <a:r>
              <a:rPr lang="en-GB" b="1" dirty="0">
                <a:latin typeface="+mj-lt"/>
              </a:rPr>
              <a:t>Competency 1: IDENTIFYING TRAINING NEEDS IN THE SCOPE OF THE DEMAND OF THE HORECA INDUSTRY</a:t>
            </a:r>
          </a:p>
          <a:p>
            <a:endParaRPr lang="en-GB" b="1" dirty="0">
              <a:latin typeface="+mj-lt"/>
            </a:endParaRPr>
          </a:p>
          <a:p>
            <a:r>
              <a:rPr lang="en-GB" b="1" dirty="0">
                <a:latin typeface="+mj-lt"/>
              </a:rPr>
              <a:t>Competency 2: CONDUCTING VOCATIONAL TRAINING FOR HORECA INDUSTRY IN REAL WORKING CONDITIONS</a:t>
            </a:r>
          </a:p>
          <a:p>
            <a:endParaRPr lang="en-GB" b="1" dirty="0">
              <a:latin typeface="+mj-lt"/>
            </a:endParaRPr>
          </a:p>
          <a:p>
            <a:r>
              <a:rPr lang="en-GB" b="1" dirty="0">
                <a:latin typeface="+mj-lt"/>
              </a:rPr>
              <a:t>Competency 3: PERSONAL AND SOCIAL COMPETENCIES OF THE TRAINER</a:t>
            </a:r>
          </a:p>
          <a:p>
            <a:endParaRPr lang="pl-PL" b="1" dirty="0">
              <a:latin typeface="+mj-lt"/>
            </a:endParaRPr>
          </a:p>
          <a:p>
            <a:endParaRPr lang="pl-PL" b="1" dirty="0">
              <a:latin typeface="+mj-lt"/>
            </a:endParaRPr>
          </a:p>
        </p:txBody>
      </p:sp>
      <p:sp>
        <p:nvSpPr>
          <p:cNvPr id="3" name="pole tekstowe 2">
            <a:extLst>
              <a:ext uri="{FF2B5EF4-FFF2-40B4-BE49-F238E27FC236}">
                <a16:creationId xmlns:a16="http://schemas.microsoft.com/office/drawing/2014/main" id="{25E8FC7C-2F37-476C-BB5D-4235B908850D}"/>
              </a:ext>
            </a:extLst>
          </p:cNvPr>
          <p:cNvSpPr txBox="1"/>
          <p:nvPr>
            <p:custDataLst>
              <p:tags r:id="rId2"/>
            </p:custDataLst>
          </p:nvPr>
        </p:nvSpPr>
        <p:spPr>
          <a:xfrm>
            <a:off x="1402131" y="627534"/>
            <a:ext cx="6485600" cy="523220"/>
          </a:xfrm>
          <a:prstGeom prst="rect">
            <a:avLst/>
          </a:prstGeom>
          <a:noFill/>
        </p:spPr>
        <p:txBody>
          <a:bodyPr wrap="square" rtlCol="0">
            <a:spAutoFit/>
          </a:bodyPr>
          <a:lstStyle/>
          <a:p>
            <a:r>
              <a:rPr lang="pl-PL" sz="2800" dirty="0" err="1">
                <a:solidFill>
                  <a:srgbClr val="EF7D00"/>
                </a:solidFill>
                <a:latin typeface="Akrobat Black" pitchFamily="50" charset="-18"/>
              </a:rPr>
              <a:t>Subject</a:t>
            </a:r>
            <a:r>
              <a:rPr lang="pl-PL" sz="2800" dirty="0">
                <a:solidFill>
                  <a:srgbClr val="EF7D00"/>
                </a:solidFill>
                <a:latin typeface="Akrobat Black" pitchFamily="50" charset="-18"/>
              </a:rPr>
              <a:t> of the </a:t>
            </a:r>
            <a:r>
              <a:rPr lang="pl-PL" sz="2800" dirty="0" err="1">
                <a:solidFill>
                  <a:srgbClr val="EF7D00"/>
                </a:solidFill>
                <a:latin typeface="Akrobat Black" pitchFamily="50" charset="-18"/>
              </a:rPr>
              <a:t>research</a:t>
            </a:r>
            <a:r>
              <a:rPr lang="pl-PL" sz="2800" dirty="0">
                <a:solidFill>
                  <a:srgbClr val="EF7D00"/>
                </a:solidFill>
                <a:latin typeface="Akrobat Black" pitchFamily="50" charset="-18"/>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custDataLst>
              <p:tags r:id="rId1"/>
            </p:custDataLst>
          </p:nvPr>
        </p:nvSpPr>
        <p:spPr>
          <a:xfrm>
            <a:off x="1259632" y="1419622"/>
            <a:ext cx="7324296" cy="2862322"/>
          </a:xfrm>
          <a:prstGeom prst="rect">
            <a:avLst/>
          </a:prstGeom>
        </p:spPr>
        <p:txBody>
          <a:bodyPr wrap="square">
            <a:spAutoFit/>
          </a:bodyPr>
          <a:lstStyle/>
          <a:p>
            <a:pPr marL="285750" lvl="0" indent="-285750">
              <a:buFont typeface="Arial" panose="020B0604020202020204" pitchFamily="34" charset="0"/>
              <a:buChar char="•"/>
            </a:pPr>
            <a:r>
              <a:rPr lang="en-US" dirty="0"/>
              <a:t>lack of a specific competency model of the HORECA trainer on the markets of 3 partner countries and in Europe</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lack of standards for building and developing competencies of HORECA trainers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potential on the HORECA market – people with experience lacking coaching skills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Effect: lack of knowledge sharing with the younger generation</a:t>
            </a:r>
          </a:p>
        </p:txBody>
      </p:sp>
      <p:sp>
        <p:nvSpPr>
          <p:cNvPr id="3" name="pole tekstowe 2">
            <a:extLst>
              <a:ext uri="{FF2B5EF4-FFF2-40B4-BE49-F238E27FC236}">
                <a16:creationId xmlns:a16="http://schemas.microsoft.com/office/drawing/2014/main" id="{8D5C6B45-382A-42B0-896E-B2E826AE2634}"/>
              </a:ext>
            </a:extLst>
          </p:cNvPr>
          <p:cNvSpPr txBox="1"/>
          <p:nvPr>
            <p:custDataLst>
              <p:tags r:id="rId2"/>
            </p:custDataLst>
          </p:nvPr>
        </p:nvSpPr>
        <p:spPr>
          <a:xfrm>
            <a:off x="1259632" y="604814"/>
            <a:ext cx="6485600" cy="523220"/>
          </a:xfrm>
          <a:prstGeom prst="rect">
            <a:avLst/>
          </a:prstGeom>
          <a:noFill/>
        </p:spPr>
        <p:txBody>
          <a:bodyPr wrap="square" rtlCol="0">
            <a:spAutoFit/>
          </a:bodyPr>
          <a:lstStyle/>
          <a:p>
            <a:r>
              <a:rPr lang="pl-PL" sz="2800" dirty="0" err="1">
                <a:solidFill>
                  <a:srgbClr val="EF7D00"/>
                </a:solidFill>
                <a:latin typeface="Akrobat Black" pitchFamily="50" charset="-18"/>
              </a:rPr>
              <a:t>Conclusions</a:t>
            </a:r>
            <a:r>
              <a:rPr lang="pl-PL" sz="2800" dirty="0">
                <a:solidFill>
                  <a:srgbClr val="EF7D00"/>
                </a:solidFill>
                <a:latin typeface="Akrobat Black" pitchFamily="50" charset="-18"/>
              </a:rPr>
              <a:t> from the </a:t>
            </a:r>
            <a:r>
              <a:rPr lang="pl-PL" sz="2800" dirty="0" err="1">
                <a:solidFill>
                  <a:srgbClr val="EF7D00"/>
                </a:solidFill>
                <a:latin typeface="Akrobat Black" pitchFamily="50" charset="-18"/>
              </a:rPr>
              <a:t>research</a:t>
            </a:r>
            <a:endParaRPr lang="pl-PL" sz="2800" dirty="0">
              <a:solidFill>
                <a:srgbClr val="EF7D00"/>
              </a:solidFill>
              <a:latin typeface="Akrobat Black" pitchFamily="50" charset="-1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custDataLst>
              <p:tags r:id="rId1"/>
            </p:custDataLst>
          </p:nvPr>
        </p:nvSpPr>
        <p:spPr>
          <a:xfrm>
            <a:off x="1619672" y="627534"/>
            <a:ext cx="6745952" cy="2893100"/>
          </a:xfrm>
          <a:prstGeom prst="rect">
            <a:avLst/>
          </a:prstGeom>
        </p:spPr>
        <p:txBody>
          <a:bodyPr wrap="square">
            <a:spAutoFit/>
          </a:bodyPr>
          <a:lstStyle/>
          <a:p>
            <a:pPr algn="just"/>
            <a:r>
              <a:rPr lang="en-US" sz="2000" b="1" dirty="0">
                <a:solidFill>
                  <a:srgbClr val="EF7D00"/>
                </a:solidFill>
                <a:latin typeface="Akrobat Black" pitchFamily="50" charset="-18"/>
              </a:rPr>
              <a:t>Stage II</a:t>
            </a:r>
          </a:p>
          <a:p>
            <a:pPr algn="just"/>
            <a:endParaRPr lang="en-US" dirty="0"/>
          </a:p>
          <a:p>
            <a:pPr algn="just"/>
            <a:r>
              <a:rPr lang="en-US" dirty="0"/>
              <a:t>Development of competence standards of the VET trainer in the HORECA industry together with the preparation of an education platform.</a:t>
            </a:r>
          </a:p>
          <a:p>
            <a:pPr algn="just"/>
            <a:r>
              <a:rPr lang="en-US" dirty="0"/>
              <a:t>Experts and trainers associated with vocational and continuing education, adult education in the HORECA industry as well as graphic designers, IT specialists working on the preparation of the platform from the technical side are involved in the implementation of the second stage of the project.</a:t>
            </a:r>
            <a:endParaRPr lang="en-US" dirty="0">
              <a:solidFill>
                <a:srgbClr val="FF0000"/>
              </a:solidFill>
            </a:endParaRPr>
          </a:p>
        </p:txBody>
      </p:sp>
      <p:pic>
        <p:nvPicPr>
          <p:cNvPr id="4" name="Obraz 3">
            <a:extLst>
              <a:ext uri="{FF2B5EF4-FFF2-40B4-BE49-F238E27FC236}">
                <a16:creationId xmlns:a16="http://schemas.microsoft.com/office/drawing/2014/main" id="{ABBD06CE-3D0E-44DD-AFC1-25DBE2116913}"/>
              </a:ext>
            </a:extLst>
          </p:cNvPr>
          <p:cNvPicPr>
            <a:picLocks noChangeAspect="1"/>
          </p:cNvPicPr>
          <p:nvPr>
            <p:custDataLst>
              <p:tags r:id="rId2"/>
            </p:custDataLst>
          </p:nvPr>
        </p:nvPicPr>
        <p:blipFill rotWithShape="1">
          <a:blip r:embed="rId7" cstate="print">
            <a:extLst>
              <a:ext uri="{28A0092B-C50C-407E-A947-70E740481C1C}">
                <a14:useLocalDpi xmlns:a14="http://schemas.microsoft.com/office/drawing/2010/main" val="0"/>
              </a:ext>
            </a:extLst>
          </a:blip>
          <a:srcRect t="10184" b="5759"/>
          <a:stretch/>
        </p:blipFill>
        <p:spPr>
          <a:xfrm>
            <a:off x="4992648" y="3579862"/>
            <a:ext cx="2438405" cy="1368153"/>
          </a:xfrm>
          <a:prstGeom prst="rect">
            <a:avLst/>
          </a:prstGeom>
        </p:spPr>
      </p:pic>
      <p:sp>
        <p:nvSpPr>
          <p:cNvPr id="5" name="Prostokąt 4">
            <a:extLst>
              <a:ext uri="{FF2B5EF4-FFF2-40B4-BE49-F238E27FC236}">
                <a16:creationId xmlns:a16="http://schemas.microsoft.com/office/drawing/2014/main" id="{BD319628-CF99-4FA4-8184-081953BFDE35}"/>
              </a:ext>
            </a:extLst>
          </p:cNvPr>
          <p:cNvSpPr/>
          <p:nvPr>
            <p:custDataLst>
              <p:tags r:id="rId3"/>
            </p:custDataLst>
          </p:nvPr>
        </p:nvSpPr>
        <p:spPr>
          <a:xfrm>
            <a:off x="4375786" y="4323416"/>
            <a:ext cx="616862" cy="621603"/>
          </a:xfrm>
          <a:prstGeom prst="rect">
            <a:avLst/>
          </a:prstGeom>
          <a:solidFill>
            <a:srgbClr val="EF7D00">
              <a:alpha val="76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38CB2D54-7E14-4F5D-8A2B-A95AA90107F0}"/>
              </a:ext>
            </a:extLst>
          </p:cNvPr>
          <p:cNvSpPr/>
          <p:nvPr>
            <p:custDataLst>
              <p:tags r:id="rId4"/>
            </p:custDataLst>
          </p:nvPr>
        </p:nvSpPr>
        <p:spPr>
          <a:xfrm>
            <a:off x="7710051" y="3253335"/>
            <a:ext cx="648072" cy="653054"/>
          </a:xfrm>
          <a:prstGeom prst="rect">
            <a:avLst/>
          </a:prstGeom>
          <a:solidFill>
            <a:srgbClr val="EF7D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38B9D14F-9801-4E3D-8C4B-2BFD6DA71E1D}"/>
              </a:ext>
            </a:extLst>
          </p:cNvPr>
          <p:cNvSpPr/>
          <p:nvPr>
            <p:custDataLst>
              <p:tags r:id="rId5"/>
            </p:custDataLst>
          </p:nvPr>
        </p:nvSpPr>
        <p:spPr>
          <a:xfrm>
            <a:off x="7102234" y="3253335"/>
            <a:ext cx="648072" cy="653054"/>
          </a:xfrm>
          <a:prstGeom prst="rect">
            <a:avLst/>
          </a:prstGeom>
          <a:solidFill>
            <a:srgbClr val="EF7D00">
              <a:alpha val="6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custDataLst>
              <p:tags r:id="rId1"/>
            </p:custDataLst>
          </p:nvPr>
        </p:nvSpPr>
        <p:spPr>
          <a:xfrm>
            <a:off x="1110736" y="1347614"/>
            <a:ext cx="7319155" cy="221424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GB" sz="1600" dirty="0"/>
              <a:t>The HORECA trainer takes an active part in </a:t>
            </a:r>
            <a:r>
              <a:rPr lang="en-GB" sz="1600" b="1" dirty="0"/>
              <a:t>consulting, designing, creating and preparing training courses</a:t>
            </a:r>
            <a:r>
              <a:rPr lang="en-GB" sz="1600" dirty="0"/>
              <a:t> for professionals in the HORECA industry. The trainer is also responsible for their </a:t>
            </a:r>
            <a:r>
              <a:rPr lang="en-GB" sz="1600" b="1" dirty="0"/>
              <a:t>organization, implementation and evaluation.</a:t>
            </a:r>
          </a:p>
          <a:p>
            <a:pPr algn="just"/>
            <a:endParaRPr lang="en-GB" sz="1600" b="1" dirty="0"/>
          </a:p>
          <a:p>
            <a:pPr algn="just"/>
            <a:r>
              <a:rPr lang="en-GB" sz="1600" dirty="0"/>
              <a:t>The trainer ensures the quality of the training process and </a:t>
            </a:r>
            <a:r>
              <a:rPr lang="en-GB" sz="1600" b="1" dirty="0"/>
              <a:t>the awarding of qualifications within non-formal education and workplace learning</a:t>
            </a:r>
            <a:r>
              <a:rPr lang="en-GB" sz="1600" dirty="0"/>
              <a:t>. The trainer analyses the needs and problems, adapts the tools to the requirements of a given group.</a:t>
            </a:r>
          </a:p>
        </p:txBody>
      </p:sp>
      <p:sp>
        <p:nvSpPr>
          <p:cNvPr id="9" name="pole tekstowe 8"/>
          <p:cNvSpPr txBox="1"/>
          <p:nvPr>
            <p:custDataLst>
              <p:tags r:id="rId2"/>
            </p:custDataLst>
          </p:nvPr>
        </p:nvSpPr>
        <p:spPr>
          <a:xfrm>
            <a:off x="1110736" y="653956"/>
            <a:ext cx="6485600" cy="523220"/>
          </a:xfrm>
          <a:prstGeom prst="rect">
            <a:avLst/>
          </a:prstGeom>
          <a:noFill/>
        </p:spPr>
        <p:txBody>
          <a:bodyPr wrap="square" rtlCol="0">
            <a:spAutoFit/>
          </a:bodyPr>
          <a:lstStyle/>
          <a:p>
            <a:r>
              <a:rPr lang="en-GB" sz="2800" dirty="0">
                <a:solidFill>
                  <a:srgbClr val="EF7D00"/>
                </a:solidFill>
                <a:latin typeface="Akrobat Black" pitchFamily="50" charset="-18"/>
              </a:rPr>
              <a:t>Synthesis of the profession</a:t>
            </a:r>
          </a:p>
        </p:txBody>
      </p:sp>
      <p:pic>
        <p:nvPicPr>
          <p:cNvPr id="2" name="Obraz 1">
            <a:extLst>
              <a:ext uri="{FF2B5EF4-FFF2-40B4-BE49-F238E27FC236}">
                <a16:creationId xmlns:a16="http://schemas.microsoft.com/office/drawing/2014/main" id="{6F22238D-71F5-4EC5-A021-17FA092D78DB}"/>
              </a:ext>
            </a:extLst>
          </p:cNvPr>
          <p:cNvPicPr>
            <a:picLocks noChangeAspect="1"/>
          </p:cNvPicPr>
          <p:nvPr>
            <p:custDataLst>
              <p:tags r:id="rId3"/>
            </p:custDataLst>
          </p:nvPr>
        </p:nvPicPr>
        <p:blipFill rotWithShape="1">
          <a:blip r:embed="rId5" cstate="print"/>
          <a:srcRect l="24013" t="38800" r="38975" b="29001"/>
          <a:stretch/>
        </p:blipFill>
        <p:spPr>
          <a:xfrm>
            <a:off x="3563888" y="3291830"/>
            <a:ext cx="3384376" cy="1656184"/>
          </a:xfrm>
          <a:prstGeom prst="rect">
            <a:avLst/>
          </a:prstGeom>
        </p:spPr>
      </p:pic>
    </p:spTree>
    <p:extLst>
      <p:ext uri="{BB962C8B-B14F-4D97-AF65-F5344CB8AC3E}">
        <p14:creationId xmlns:p14="http://schemas.microsoft.com/office/powerpoint/2010/main" val="182282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custDataLst>
              <p:tags r:id="rId1"/>
            </p:custDataLst>
          </p:nvPr>
        </p:nvSpPr>
        <p:spPr>
          <a:xfrm>
            <a:off x="1115615" y="1491630"/>
            <a:ext cx="7319155" cy="122413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400" dirty="0"/>
              <a:t>The HORECA trainer </a:t>
            </a:r>
            <a:r>
              <a:rPr lang="en-US" sz="1400" b="1" dirty="0"/>
              <a:t>collects and develops a database of methodological materials, teaching aids</a:t>
            </a:r>
            <a:r>
              <a:rPr lang="en-US" sz="1400" dirty="0"/>
              <a:t> and other tools necessary for the learning process. The trainer also participates </a:t>
            </a:r>
            <a:r>
              <a:rPr lang="en-US" sz="1400" b="1" dirty="0"/>
              <a:t>in the design of multimedia presentations </a:t>
            </a:r>
            <a:r>
              <a:rPr lang="en-US" sz="1400" dirty="0"/>
              <a:t>and other interactive forms used in teaching. The trainer </a:t>
            </a:r>
            <a:r>
              <a:rPr lang="en-US" sz="1400" b="1" dirty="0"/>
              <a:t>selects appropriate techniques and multimedia tools </a:t>
            </a:r>
            <a:r>
              <a:rPr lang="en-US" sz="1400" dirty="0"/>
              <a:t>for the material and learning objectives and assesses their effectiveness.</a:t>
            </a:r>
            <a:endParaRPr lang="pl-PL" sz="1400" dirty="0"/>
          </a:p>
          <a:p>
            <a:pPr algn="just"/>
            <a:endParaRPr lang="pl-PL" sz="1400" dirty="0"/>
          </a:p>
        </p:txBody>
      </p:sp>
      <p:sp>
        <p:nvSpPr>
          <p:cNvPr id="2" name="Prostokąt 1">
            <a:extLst>
              <a:ext uri="{FF2B5EF4-FFF2-40B4-BE49-F238E27FC236}">
                <a16:creationId xmlns:a16="http://schemas.microsoft.com/office/drawing/2014/main" id="{602FF419-A6FA-468F-8CA8-5F22AC5812E2}"/>
              </a:ext>
            </a:extLst>
          </p:cNvPr>
          <p:cNvSpPr/>
          <p:nvPr>
            <p:custDataLst>
              <p:tags r:id="rId2"/>
            </p:custDataLst>
          </p:nvPr>
        </p:nvSpPr>
        <p:spPr>
          <a:xfrm>
            <a:off x="1110736" y="2982359"/>
            <a:ext cx="1779654" cy="369332"/>
          </a:xfrm>
          <a:prstGeom prst="rect">
            <a:avLst/>
          </a:prstGeom>
        </p:spPr>
        <p:txBody>
          <a:bodyPr wrap="none">
            <a:spAutoFit/>
          </a:bodyPr>
          <a:lstStyle/>
          <a:p>
            <a:r>
              <a:rPr lang="pl-PL" dirty="0" err="1">
                <a:solidFill>
                  <a:srgbClr val="EF7D00"/>
                </a:solidFill>
              </a:rPr>
              <a:t>Common</a:t>
            </a:r>
            <a:r>
              <a:rPr lang="pl-PL" dirty="0">
                <a:solidFill>
                  <a:srgbClr val="EF7D00"/>
                </a:solidFill>
              </a:rPr>
              <a:t> </a:t>
            </a:r>
            <a:r>
              <a:rPr lang="pl-PL" dirty="0" err="1">
                <a:solidFill>
                  <a:srgbClr val="EF7D00"/>
                </a:solidFill>
              </a:rPr>
              <a:t>names</a:t>
            </a:r>
            <a:r>
              <a:rPr lang="pl-PL" dirty="0">
                <a:solidFill>
                  <a:srgbClr val="EF7D00"/>
                </a:solidFill>
              </a:rPr>
              <a:t>:</a:t>
            </a:r>
          </a:p>
        </p:txBody>
      </p:sp>
      <p:sp>
        <p:nvSpPr>
          <p:cNvPr id="3" name="Prostokąt 2">
            <a:extLst>
              <a:ext uri="{FF2B5EF4-FFF2-40B4-BE49-F238E27FC236}">
                <a16:creationId xmlns:a16="http://schemas.microsoft.com/office/drawing/2014/main" id="{F0A7131F-EA62-45B2-913B-75572ED71D9D}"/>
              </a:ext>
            </a:extLst>
          </p:cNvPr>
          <p:cNvSpPr/>
          <p:nvPr>
            <p:custDataLst>
              <p:tags r:id="rId3"/>
            </p:custDataLst>
          </p:nvPr>
        </p:nvSpPr>
        <p:spPr>
          <a:xfrm>
            <a:off x="3347864" y="3037494"/>
            <a:ext cx="4572000" cy="1067472"/>
          </a:xfrm>
          <a:prstGeom prst="rect">
            <a:avLst/>
          </a:prstGeom>
        </p:spPr>
        <p:txBody>
          <a:bodyPr>
            <a:spAutoFit/>
          </a:bodyPr>
          <a:lstStyle/>
          <a:p>
            <a:pPr marL="285750" lvl="0" indent="-285750">
              <a:lnSpc>
                <a:spcPct val="107000"/>
              </a:lnSpc>
              <a:spcAft>
                <a:spcPts val="0"/>
              </a:spcAft>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Calibri" panose="020F0502020204030204" pitchFamily="34" charset="0"/>
              </a:rPr>
              <a:t>HORECA</a:t>
            </a:r>
            <a:r>
              <a:rPr lang="pl-PL" sz="120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coach,</a:t>
            </a:r>
          </a:p>
          <a:p>
            <a:pPr marL="285750" lvl="0" indent="-285750">
              <a:lnSpc>
                <a:spcPct val="107000"/>
              </a:lnSpc>
              <a:spcAft>
                <a:spcPts val="0"/>
              </a:spcAft>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Calibri" panose="020F0502020204030204" pitchFamily="34" charset="0"/>
              </a:rPr>
              <a:t>trainer of the catering industry,</a:t>
            </a:r>
          </a:p>
          <a:p>
            <a:pPr marL="285750" lvl="0" indent="-285750">
              <a:lnSpc>
                <a:spcPct val="107000"/>
              </a:lnSpc>
              <a:spcAft>
                <a:spcPts val="0"/>
              </a:spcAft>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Calibri" panose="020F0502020204030204" pitchFamily="34" charset="0"/>
              </a:rPr>
              <a:t>trainer of the tourism industry,</a:t>
            </a:r>
          </a:p>
          <a:p>
            <a:pPr marL="285750" lvl="0" indent="-285750">
              <a:lnSpc>
                <a:spcPct val="107000"/>
              </a:lnSpc>
              <a:spcAft>
                <a:spcPts val="0"/>
              </a:spcAft>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Calibri" panose="020F0502020204030204" pitchFamily="34" charset="0"/>
              </a:rPr>
              <a:t>HORECA trainer,</a:t>
            </a:r>
          </a:p>
          <a:p>
            <a:pPr marL="285750" lvl="0" indent="-285750">
              <a:lnSpc>
                <a:spcPct val="107000"/>
              </a:lnSpc>
              <a:spcAft>
                <a:spcPts val="0"/>
              </a:spcAft>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Calibri" panose="020F0502020204030204" pitchFamily="34" charset="0"/>
              </a:rPr>
              <a:t>HORECA advisor.</a:t>
            </a:r>
            <a:endParaRPr lang="pl-PL" sz="1200" dirty="0"/>
          </a:p>
        </p:txBody>
      </p:sp>
      <p:pic>
        <p:nvPicPr>
          <p:cNvPr id="5" name="Obraz 4">
            <a:extLst>
              <a:ext uri="{FF2B5EF4-FFF2-40B4-BE49-F238E27FC236}">
                <a16:creationId xmlns:a16="http://schemas.microsoft.com/office/drawing/2014/main" id="{903CF5E3-6DBB-43A1-93AC-4040FC7BC6E8}"/>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5436096" y="2931493"/>
            <a:ext cx="3268180" cy="2178142"/>
          </a:xfrm>
          <a:prstGeom prst="rect">
            <a:avLst/>
          </a:prstGeom>
        </p:spPr>
      </p:pic>
      <p:sp>
        <p:nvSpPr>
          <p:cNvPr id="11" name="pole tekstowe 10">
            <a:extLst>
              <a:ext uri="{FF2B5EF4-FFF2-40B4-BE49-F238E27FC236}">
                <a16:creationId xmlns:a16="http://schemas.microsoft.com/office/drawing/2014/main" id="{25012193-A4D4-47DB-8713-BCF3CC160304}"/>
              </a:ext>
            </a:extLst>
          </p:cNvPr>
          <p:cNvSpPr txBox="1"/>
          <p:nvPr>
            <p:custDataLst>
              <p:tags r:id="rId5"/>
            </p:custDataLst>
          </p:nvPr>
        </p:nvSpPr>
        <p:spPr>
          <a:xfrm>
            <a:off x="1110736" y="653956"/>
            <a:ext cx="6485600" cy="523220"/>
          </a:xfrm>
          <a:prstGeom prst="rect">
            <a:avLst/>
          </a:prstGeom>
          <a:noFill/>
        </p:spPr>
        <p:txBody>
          <a:bodyPr wrap="square" rtlCol="0">
            <a:spAutoFit/>
          </a:bodyPr>
          <a:lstStyle/>
          <a:p>
            <a:r>
              <a:rPr lang="pl-PL" sz="2800" dirty="0" err="1">
                <a:solidFill>
                  <a:srgbClr val="EF7D00"/>
                </a:solidFill>
                <a:latin typeface="Akrobat Black" pitchFamily="50" charset="-18"/>
              </a:rPr>
              <a:t>Synthesis</a:t>
            </a:r>
            <a:r>
              <a:rPr lang="pl-PL" sz="2800" dirty="0">
                <a:solidFill>
                  <a:srgbClr val="EF7D00"/>
                </a:solidFill>
                <a:latin typeface="Akrobat Black" pitchFamily="50" charset="-18"/>
              </a:rPr>
              <a:t> of the </a:t>
            </a:r>
            <a:r>
              <a:rPr lang="pl-PL" sz="2800" dirty="0" err="1">
                <a:solidFill>
                  <a:srgbClr val="EF7D00"/>
                </a:solidFill>
                <a:latin typeface="Akrobat Black" pitchFamily="50" charset="-18"/>
              </a:rPr>
              <a:t>profession</a:t>
            </a:r>
            <a:endParaRPr lang="pl-PL" sz="2800" dirty="0">
              <a:solidFill>
                <a:srgbClr val="EF7D00"/>
              </a:solidFill>
              <a:latin typeface="Akrobat Black" pitchFamily="50" charset="-18"/>
            </a:endParaRPr>
          </a:p>
        </p:txBody>
      </p:sp>
    </p:spTree>
    <p:extLst>
      <p:ext uri="{BB962C8B-B14F-4D97-AF65-F5344CB8AC3E}">
        <p14:creationId xmlns:p14="http://schemas.microsoft.com/office/powerpoint/2010/main" val="133615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ole tekstowe 12"/>
          <p:cNvSpPr txBox="1"/>
          <p:nvPr>
            <p:custDataLst>
              <p:tags r:id="rId1"/>
            </p:custDataLst>
          </p:nvPr>
        </p:nvSpPr>
        <p:spPr>
          <a:xfrm>
            <a:off x="1110736" y="653129"/>
            <a:ext cx="3461264" cy="523220"/>
          </a:xfrm>
          <a:prstGeom prst="rect">
            <a:avLst/>
          </a:prstGeom>
          <a:noFill/>
        </p:spPr>
        <p:txBody>
          <a:bodyPr wrap="square" rtlCol="0">
            <a:spAutoFit/>
          </a:bodyPr>
          <a:lstStyle/>
          <a:p>
            <a:r>
              <a:rPr lang="pl-PL" sz="2800" dirty="0">
                <a:solidFill>
                  <a:srgbClr val="EF7D00"/>
                </a:solidFill>
                <a:latin typeface="Akrobat Black" pitchFamily="50" charset="-18"/>
              </a:rPr>
              <a:t>Job </a:t>
            </a:r>
            <a:r>
              <a:rPr lang="pl-PL" sz="2800" dirty="0" err="1">
                <a:solidFill>
                  <a:srgbClr val="EF7D00"/>
                </a:solidFill>
                <a:latin typeface="Akrobat Black" pitchFamily="50" charset="-18"/>
              </a:rPr>
              <a:t>description</a:t>
            </a:r>
            <a:r>
              <a:rPr lang="pl-PL" sz="2800" dirty="0">
                <a:solidFill>
                  <a:srgbClr val="EF7D00"/>
                </a:solidFill>
                <a:latin typeface="Akrobat Black" pitchFamily="50" charset="-18"/>
              </a:rPr>
              <a:t> </a:t>
            </a:r>
          </a:p>
        </p:txBody>
      </p:sp>
      <p:sp>
        <p:nvSpPr>
          <p:cNvPr id="2" name="Prostokąt 1">
            <a:extLst>
              <a:ext uri="{FF2B5EF4-FFF2-40B4-BE49-F238E27FC236}">
                <a16:creationId xmlns:a16="http://schemas.microsoft.com/office/drawing/2014/main" id="{B2F24C04-9F58-45BE-AEDE-DD55A75AEB93}"/>
              </a:ext>
            </a:extLst>
          </p:cNvPr>
          <p:cNvSpPr/>
          <p:nvPr>
            <p:custDataLst>
              <p:tags r:id="rId2"/>
            </p:custDataLst>
          </p:nvPr>
        </p:nvSpPr>
        <p:spPr>
          <a:xfrm>
            <a:off x="1115616" y="1635646"/>
            <a:ext cx="3240360" cy="2246769"/>
          </a:xfrm>
          <a:prstGeom prst="rect">
            <a:avLst/>
          </a:prstGeom>
        </p:spPr>
        <p:txBody>
          <a:bodyPr wrap="square">
            <a:spAutoFit/>
          </a:bodyPr>
          <a:lstStyle/>
          <a:p>
            <a:pPr algn="just">
              <a:spcBef>
                <a:spcPts val="0"/>
              </a:spcBef>
            </a:pPr>
            <a:r>
              <a:rPr lang="en-GB" sz="1400" b="1" dirty="0">
                <a:latin typeface="Calibri" panose="020F0502020204030204" pitchFamily="34" charset="0"/>
                <a:cs typeface="Calibri" panose="020F0502020204030204" pitchFamily="34" charset="0"/>
              </a:rPr>
              <a:t>The HORECA trainer:</a:t>
            </a:r>
          </a:p>
          <a:p>
            <a:pPr algn="just">
              <a:spcBef>
                <a:spcPts val="0"/>
              </a:spcBef>
            </a:pPr>
            <a:endParaRPr lang="en-GB" sz="1400" b="1" dirty="0">
              <a:latin typeface="Calibri" panose="020F0502020204030204" pitchFamily="34" charset="0"/>
              <a:cs typeface="Calibri" panose="020F0502020204030204" pitchFamily="34" charset="0"/>
            </a:endParaRPr>
          </a:p>
          <a:p>
            <a:pPr marL="171450" indent="-171450" algn="just">
              <a:spcBef>
                <a:spcPts val="0"/>
              </a:spcBef>
              <a:buFont typeface="Wingdings" panose="05000000000000000000" pitchFamily="2" charset="2"/>
              <a:buChar char="§"/>
            </a:pPr>
            <a:r>
              <a:rPr lang="en-GB" sz="1400" dirty="0">
                <a:latin typeface="Calibri" panose="020F0502020204030204" pitchFamily="34" charset="0"/>
                <a:cs typeface="Calibri" panose="020F0502020204030204" pitchFamily="34" charset="0"/>
              </a:rPr>
              <a:t>carries out an analysis of training needs related to a given profession,</a:t>
            </a:r>
          </a:p>
          <a:p>
            <a:pPr marL="171450" indent="-171450" algn="just">
              <a:spcBef>
                <a:spcPts val="0"/>
              </a:spcBef>
              <a:buFont typeface="Wingdings" panose="05000000000000000000" pitchFamily="2" charset="2"/>
              <a:buChar char="§"/>
            </a:pPr>
            <a:r>
              <a:rPr lang="en-GB" sz="1400" dirty="0">
                <a:latin typeface="Calibri" panose="020F0502020204030204" pitchFamily="34" charset="0"/>
                <a:cs typeface="Calibri" panose="020F0502020204030204" pitchFamily="34" charset="0"/>
              </a:rPr>
              <a:t>takes care of creating a coherent concept of training with the use of tools meeting the specific needs of the target group,</a:t>
            </a:r>
          </a:p>
          <a:p>
            <a:pPr marL="171450" indent="-171450" algn="just">
              <a:spcBef>
                <a:spcPts val="0"/>
              </a:spcBef>
              <a:buFont typeface="Wingdings" panose="05000000000000000000" pitchFamily="2" charset="2"/>
              <a:buChar char="§"/>
            </a:pPr>
            <a:r>
              <a:rPr lang="en-GB" sz="1400" dirty="0">
                <a:latin typeface="Calibri" panose="020F0502020204030204" pitchFamily="34" charset="0"/>
                <a:cs typeface="Calibri" panose="020F0502020204030204" pitchFamily="34" charset="0"/>
              </a:rPr>
              <a:t>constantly deepens knowledge of the chosen field.</a:t>
            </a:r>
          </a:p>
        </p:txBody>
      </p:sp>
      <p:grpSp>
        <p:nvGrpSpPr>
          <p:cNvPr id="6" name="Grupa 5">
            <a:extLst>
              <a:ext uri="{FF2B5EF4-FFF2-40B4-BE49-F238E27FC236}">
                <a16:creationId xmlns:a16="http://schemas.microsoft.com/office/drawing/2014/main" id="{90773044-7C45-4134-AEA4-928C80321088}"/>
              </a:ext>
            </a:extLst>
          </p:cNvPr>
          <p:cNvGrpSpPr/>
          <p:nvPr>
            <p:custDataLst>
              <p:tags r:id="rId3"/>
            </p:custDataLst>
          </p:nvPr>
        </p:nvGrpSpPr>
        <p:grpSpPr>
          <a:xfrm>
            <a:off x="4472330" y="2117760"/>
            <a:ext cx="4348142" cy="1462102"/>
            <a:chOff x="298847" y="1760746"/>
            <a:chExt cx="4348142" cy="1462102"/>
          </a:xfrm>
        </p:grpSpPr>
        <p:pic>
          <p:nvPicPr>
            <p:cNvPr id="4" name="Obraz 3">
              <a:extLst>
                <a:ext uri="{FF2B5EF4-FFF2-40B4-BE49-F238E27FC236}">
                  <a16:creationId xmlns:a16="http://schemas.microsoft.com/office/drawing/2014/main" id="{C7DAA781-2954-45A1-BA94-8674B695803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159" r="13333" b="6642"/>
            <a:stretch/>
          </p:blipFill>
          <p:spPr>
            <a:xfrm>
              <a:off x="1187624" y="1760746"/>
              <a:ext cx="2808312" cy="1451229"/>
            </a:xfrm>
            <a:prstGeom prst="rect">
              <a:avLst/>
            </a:prstGeom>
          </p:spPr>
        </p:pic>
        <p:sp>
          <p:nvSpPr>
            <p:cNvPr id="5" name="Prostokąt 4">
              <a:extLst>
                <a:ext uri="{FF2B5EF4-FFF2-40B4-BE49-F238E27FC236}">
                  <a16:creationId xmlns:a16="http://schemas.microsoft.com/office/drawing/2014/main" id="{45147B98-377C-48A1-8229-65A3905AE8F0}"/>
                </a:ext>
              </a:extLst>
            </p:cNvPr>
            <p:cNvSpPr/>
            <p:nvPr/>
          </p:nvSpPr>
          <p:spPr>
            <a:xfrm>
              <a:off x="298847" y="2327240"/>
              <a:ext cx="888777" cy="895608"/>
            </a:xfrm>
            <a:prstGeom prst="rect">
              <a:avLst/>
            </a:prstGeom>
            <a:solidFill>
              <a:schemeClr val="accent3">
                <a:lumMod val="75000"/>
                <a:alpha val="7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1A41286C-9588-4AF6-9BEA-37E4862BA9BC}"/>
                </a:ext>
              </a:extLst>
            </p:cNvPr>
            <p:cNvSpPr/>
            <p:nvPr/>
          </p:nvSpPr>
          <p:spPr>
            <a:xfrm>
              <a:off x="3998917" y="1760746"/>
              <a:ext cx="648072" cy="653054"/>
            </a:xfrm>
            <a:prstGeom prst="rect">
              <a:avLst/>
            </a:prstGeom>
            <a:solidFill>
              <a:schemeClr val="accent3">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EAE16653-4F3E-4C91-BC38-575F6A41465D}"/>
                </a:ext>
              </a:extLst>
            </p:cNvPr>
            <p:cNvSpPr/>
            <p:nvPr/>
          </p:nvSpPr>
          <p:spPr>
            <a:xfrm>
              <a:off x="3391100" y="1760746"/>
              <a:ext cx="648072" cy="653054"/>
            </a:xfrm>
            <a:prstGeom prst="rect">
              <a:avLst/>
            </a:prstGeom>
            <a:solidFill>
              <a:schemeClr val="accent3">
                <a:lumMod val="75000"/>
                <a:alpha val="62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2645988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custDataLst>
              <p:tags r:id="rId1"/>
            </p:custDataLst>
          </p:nvPr>
        </p:nvSpPr>
        <p:spPr>
          <a:xfrm>
            <a:off x="1115615" y="1730622"/>
            <a:ext cx="7319155" cy="148112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400" dirty="0">
                <a:latin typeface="+mn-lt"/>
              </a:rPr>
              <a:t>The aim of the work of the HORECA trainer is to train employees of a specific specialization </a:t>
            </a:r>
            <a:r>
              <a:rPr lang="en-US" sz="1400" b="1" dirty="0">
                <a:latin typeface="+mn-lt"/>
              </a:rPr>
              <a:t>in accordance with the adopted program and according to established conditions.</a:t>
            </a:r>
            <a:endParaRPr lang="pl-PL" sz="1400" b="1" dirty="0">
              <a:latin typeface="+mn-lt"/>
            </a:endParaRPr>
          </a:p>
          <a:p>
            <a:pPr algn="just"/>
            <a:endParaRPr lang="pl-PL" sz="1400" dirty="0">
              <a:latin typeface="+mn-lt"/>
            </a:endParaRPr>
          </a:p>
          <a:p>
            <a:pPr algn="just"/>
            <a:r>
              <a:rPr lang="en-US" sz="1400" dirty="0">
                <a:latin typeface="+mn-lt"/>
              </a:rPr>
              <a:t>The activity of the HORECA trainer also involves </a:t>
            </a:r>
            <a:r>
              <a:rPr lang="en-US" sz="1400" b="1" dirty="0">
                <a:latin typeface="+mn-lt"/>
              </a:rPr>
              <a:t>creating substantive multimedia content of didactic materials in cooperation with programmers and graphic designers.</a:t>
            </a:r>
            <a:endParaRPr lang="pl-PL" sz="1400" b="1" dirty="0">
              <a:latin typeface="+mn-lt"/>
            </a:endParaRPr>
          </a:p>
        </p:txBody>
      </p:sp>
      <p:sp>
        <p:nvSpPr>
          <p:cNvPr id="2" name="Prostokąt 1">
            <a:extLst>
              <a:ext uri="{FF2B5EF4-FFF2-40B4-BE49-F238E27FC236}">
                <a16:creationId xmlns:a16="http://schemas.microsoft.com/office/drawing/2014/main" id="{602FF419-A6FA-468F-8CA8-5F22AC5812E2}"/>
              </a:ext>
            </a:extLst>
          </p:cNvPr>
          <p:cNvSpPr/>
          <p:nvPr>
            <p:custDataLst>
              <p:tags r:id="rId2"/>
            </p:custDataLst>
          </p:nvPr>
        </p:nvSpPr>
        <p:spPr>
          <a:xfrm>
            <a:off x="1110736" y="3255068"/>
            <a:ext cx="1715549" cy="646331"/>
          </a:xfrm>
          <a:prstGeom prst="rect">
            <a:avLst/>
          </a:prstGeom>
        </p:spPr>
        <p:txBody>
          <a:bodyPr wrap="square">
            <a:spAutoFit/>
          </a:bodyPr>
          <a:lstStyle/>
          <a:p>
            <a:r>
              <a:rPr lang="pl-PL" dirty="0">
                <a:solidFill>
                  <a:srgbClr val="EF7D00"/>
                </a:solidFill>
              </a:rPr>
              <a:t>Multimedia </a:t>
            </a:r>
            <a:r>
              <a:rPr lang="pl-PL" dirty="0" err="1">
                <a:solidFill>
                  <a:srgbClr val="EF7D00"/>
                </a:solidFill>
              </a:rPr>
              <a:t>tools</a:t>
            </a:r>
            <a:r>
              <a:rPr lang="pl-PL" dirty="0">
                <a:solidFill>
                  <a:srgbClr val="EF7D00"/>
                </a:solidFill>
              </a:rPr>
              <a:t>:</a:t>
            </a:r>
          </a:p>
        </p:txBody>
      </p:sp>
      <p:sp>
        <p:nvSpPr>
          <p:cNvPr id="3" name="Prostokąt 2">
            <a:extLst>
              <a:ext uri="{FF2B5EF4-FFF2-40B4-BE49-F238E27FC236}">
                <a16:creationId xmlns:a16="http://schemas.microsoft.com/office/drawing/2014/main" id="{F0A7131F-EA62-45B2-913B-75572ED71D9D}"/>
              </a:ext>
            </a:extLst>
          </p:cNvPr>
          <p:cNvSpPr/>
          <p:nvPr>
            <p:custDataLst>
              <p:tags r:id="rId3"/>
            </p:custDataLst>
          </p:nvPr>
        </p:nvSpPr>
        <p:spPr>
          <a:xfrm>
            <a:off x="2816083" y="3291830"/>
            <a:ext cx="2222754" cy="1269322"/>
          </a:xfrm>
          <a:prstGeom prst="rect">
            <a:avLst/>
          </a:prstGeom>
        </p:spPr>
        <p:txBody>
          <a:bodyPr wrap="square">
            <a:spAutoFit/>
          </a:bodyPr>
          <a:lstStyle/>
          <a:p>
            <a:pPr marL="285750" lvl="0" indent="-285750">
              <a:lnSpc>
                <a:spcPct val="107000"/>
              </a:lnSpc>
              <a:spcAft>
                <a:spcPts val="0"/>
              </a:spcAft>
              <a:buFont typeface="Wingdings" panose="05000000000000000000" pitchFamily="2" charset="2"/>
              <a:buChar char="§"/>
            </a:pPr>
            <a:r>
              <a:rPr lang="pl-PL" sz="1200" dirty="0" err="1">
                <a:latin typeface="Calibri" panose="020F0502020204030204" pitchFamily="34" charset="0"/>
                <a:ea typeface="Calibri" panose="020F0502020204030204" pitchFamily="34" charset="0"/>
                <a:cs typeface="Calibri" panose="020F0502020204030204" pitchFamily="34" charset="0"/>
              </a:rPr>
              <a:t>quizzes</a:t>
            </a:r>
            <a:r>
              <a:rPr lang="pl-PL" sz="1200" dirty="0">
                <a:latin typeface="Calibri" panose="020F0502020204030204" pitchFamily="34" charset="0"/>
                <a:ea typeface="Calibri" panose="020F0502020204030204" pitchFamily="34" charset="0"/>
                <a:cs typeface="Calibri" panose="020F0502020204030204" pitchFamily="34" charset="0"/>
              </a:rPr>
              <a:t>,</a:t>
            </a:r>
          </a:p>
          <a:p>
            <a:pPr marL="285750" lvl="0" indent="-285750">
              <a:lnSpc>
                <a:spcPct val="107000"/>
              </a:lnSpc>
              <a:spcAft>
                <a:spcPts val="0"/>
              </a:spcAft>
              <a:buFont typeface="Wingdings" panose="05000000000000000000" pitchFamily="2" charset="2"/>
              <a:buChar char="§"/>
            </a:pPr>
            <a:r>
              <a:rPr lang="pl-PL" sz="1200" dirty="0" err="1">
                <a:latin typeface="Calibri" panose="020F0502020204030204" pitchFamily="34" charset="0"/>
                <a:ea typeface="Calibri" panose="020F0502020204030204" pitchFamily="34" charset="0"/>
                <a:cs typeface="Calibri" panose="020F0502020204030204" pitchFamily="34" charset="0"/>
              </a:rPr>
              <a:t>tutorials</a:t>
            </a:r>
            <a:r>
              <a:rPr lang="pl-PL" sz="1200" dirty="0">
                <a:latin typeface="Calibri" panose="020F0502020204030204" pitchFamily="34" charset="0"/>
                <a:ea typeface="Calibri" panose="020F0502020204030204" pitchFamily="34" charset="0"/>
                <a:cs typeface="Calibri" panose="020F0502020204030204" pitchFamily="34" charset="0"/>
              </a:rPr>
              <a:t>,</a:t>
            </a:r>
          </a:p>
          <a:p>
            <a:pPr marL="285750" lvl="0" indent="-285750">
              <a:lnSpc>
                <a:spcPct val="107000"/>
              </a:lnSpc>
              <a:spcAft>
                <a:spcPts val="0"/>
              </a:spcAft>
              <a:buFont typeface="Wingdings" panose="05000000000000000000" pitchFamily="2" charset="2"/>
              <a:buChar char="§"/>
            </a:pPr>
            <a:r>
              <a:rPr lang="pl-PL" sz="1200" dirty="0" err="1">
                <a:latin typeface="Calibri" panose="020F0502020204030204" pitchFamily="34" charset="0"/>
                <a:ea typeface="Calibri" panose="020F0502020204030204" pitchFamily="34" charset="0"/>
                <a:cs typeface="Calibri" panose="020F0502020204030204" pitchFamily="34" charset="0"/>
              </a:rPr>
              <a:t>instructional</a:t>
            </a:r>
            <a:r>
              <a:rPr lang="pl-PL" sz="1200" dirty="0">
                <a:latin typeface="Calibri" panose="020F0502020204030204" pitchFamily="34" charset="0"/>
                <a:ea typeface="Calibri" panose="020F0502020204030204" pitchFamily="34" charset="0"/>
                <a:cs typeface="Calibri" panose="020F0502020204030204" pitchFamily="34" charset="0"/>
              </a:rPr>
              <a:t> </a:t>
            </a:r>
            <a:r>
              <a:rPr lang="pl-PL" sz="1200" dirty="0" err="1">
                <a:latin typeface="Calibri" panose="020F0502020204030204" pitchFamily="34" charset="0"/>
                <a:ea typeface="Calibri" panose="020F0502020204030204" pitchFamily="34" charset="0"/>
                <a:cs typeface="Calibri" panose="020F0502020204030204" pitchFamily="34" charset="0"/>
              </a:rPr>
              <a:t>videos</a:t>
            </a:r>
            <a:r>
              <a:rPr lang="pl-PL" sz="1200" dirty="0">
                <a:latin typeface="Calibri" panose="020F0502020204030204" pitchFamily="34" charset="0"/>
                <a:ea typeface="Calibri" panose="020F0502020204030204" pitchFamily="34" charset="0"/>
                <a:cs typeface="Calibri" panose="020F0502020204030204" pitchFamily="34" charset="0"/>
              </a:rPr>
              <a:t>,</a:t>
            </a:r>
          </a:p>
          <a:p>
            <a:pPr marL="285750" lvl="0" indent="-285750">
              <a:lnSpc>
                <a:spcPct val="107000"/>
              </a:lnSpc>
              <a:spcAft>
                <a:spcPts val="0"/>
              </a:spcAft>
              <a:buFont typeface="Wingdings" panose="05000000000000000000" pitchFamily="2" charset="2"/>
              <a:buChar char="§"/>
            </a:pPr>
            <a:r>
              <a:rPr lang="pl-PL" sz="1200" dirty="0" err="1">
                <a:latin typeface="Calibri" panose="020F0502020204030204" pitchFamily="34" charset="0"/>
                <a:ea typeface="Calibri" panose="020F0502020204030204" pitchFamily="34" charset="0"/>
                <a:cs typeface="Calibri" panose="020F0502020204030204" pitchFamily="34" charset="0"/>
              </a:rPr>
              <a:t>word</a:t>
            </a:r>
            <a:r>
              <a:rPr lang="pl-PL" sz="1200" dirty="0">
                <a:latin typeface="Calibri" panose="020F0502020204030204" pitchFamily="34" charset="0"/>
                <a:ea typeface="Calibri" panose="020F0502020204030204" pitchFamily="34" charset="0"/>
                <a:cs typeface="Calibri" panose="020F0502020204030204" pitchFamily="34" charset="0"/>
              </a:rPr>
              <a:t> </a:t>
            </a:r>
            <a:r>
              <a:rPr lang="pl-PL" sz="1200" dirty="0" err="1">
                <a:latin typeface="Calibri" panose="020F0502020204030204" pitchFamily="34" charset="0"/>
                <a:ea typeface="Calibri" panose="020F0502020204030204" pitchFamily="34" charset="0"/>
                <a:cs typeface="Calibri" panose="020F0502020204030204" pitchFamily="34" charset="0"/>
              </a:rPr>
              <a:t>clouds</a:t>
            </a:r>
            <a:r>
              <a:rPr lang="pl-PL" sz="1200" dirty="0">
                <a:latin typeface="Calibri" panose="020F0502020204030204" pitchFamily="34" charset="0"/>
                <a:ea typeface="Calibri" panose="020F0502020204030204" pitchFamily="34" charset="0"/>
                <a:cs typeface="Calibri" panose="020F0502020204030204" pitchFamily="34" charset="0"/>
              </a:rPr>
              <a:t>,</a:t>
            </a:r>
          </a:p>
          <a:p>
            <a:pPr marL="285750" lvl="0" indent="-285750">
              <a:lnSpc>
                <a:spcPct val="107000"/>
              </a:lnSpc>
              <a:spcAft>
                <a:spcPts val="0"/>
              </a:spcAft>
              <a:buFont typeface="Wingdings" panose="05000000000000000000" pitchFamily="2" charset="2"/>
              <a:buChar char="§"/>
            </a:pPr>
            <a:r>
              <a:rPr lang="pl-PL" sz="1200" dirty="0">
                <a:latin typeface="Calibri" panose="020F0502020204030204" pitchFamily="34" charset="0"/>
                <a:ea typeface="Calibri" panose="020F0502020204030204" pitchFamily="34" charset="0"/>
                <a:cs typeface="Calibri" panose="020F0502020204030204" pitchFamily="34" charset="0"/>
              </a:rPr>
              <a:t>multimedia </a:t>
            </a:r>
            <a:r>
              <a:rPr lang="pl-PL" sz="1200" dirty="0" err="1">
                <a:latin typeface="Calibri" panose="020F0502020204030204" pitchFamily="34" charset="0"/>
                <a:ea typeface="Calibri" panose="020F0502020204030204" pitchFamily="34" charset="0"/>
                <a:cs typeface="Calibri" panose="020F0502020204030204" pitchFamily="34" charset="0"/>
              </a:rPr>
              <a:t>presentations</a:t>
            </a:r>
            <a:r>
              <a:rPr lang="pl-PL" sz="1200" dirty="0">
                <a:latin typeface="Calibri" panose="020F0502020204030204" pitchFamily="34" charset="0"/>
                <a:ea typeface="Calibri" panose="020F0502020204030204" pitchFamily="34" charset="0"/>
                <a:cs typeface="Calibri" panose="020F0502020204030204" pitchFamily="34" charset="0"/>
              </a:rPr>
              <a:t>,</a:t>
            </a:r>
          </a:p>
          <a:p>
            <a:pPr marL="285750" lvl="0" indent="-285750">
              <a:lnSpc>
                <a:spcPct val="107000"/>
              </a:lnSpc>
              <a:spcAft>
                <a:spcPts val="0"/>
              </a:spcAft>
              <a:buFont typeface="Wingdings" panose="05000000000000000000" pitchFamily="2" charset="2"/>
              <a:buChar char="§"/>
            </a:pPr>
            <a:r>
              <a:rPr lang="pl-PL" sz="1200" dirty="0" err="1">
                <a:latin typeface="Calibri" panose="020F0502020204030204" pitchFamily="34" charset="0"/>
                <a:ea typeface="Calibri" panose="020F0502020204030204" pitchFamily="34" charset="0"/>
                <a:cs typeface="Calibri" panose="020F0502020204030204" pitchFamily="34" charset="0"/>
              </a:rPr>
              <a:t>animations</a:t>
            </a:r>
            <a:r>
              <a:rPr lang="pl-PL" sz="1200" dirty="0">
                <a:latin typeface="Calibri" panose="020F0502020204030204" pitchFamily="34" charset="0"/>
                <a:ea typeface="Calibri" panose="020F0502020204030204" pitchFamily="34" charset="0"/>
                <a:cs typeface="Calibri" panose="020F0502020204030204" pitchFamily="34" charset="0"/>
              </a:rPr>
              <a:t>.</a:t>
            </a:r>
            <a:endParaRPr lang="pl-PL" sz="1200" dirty="0"/>
          </a:p>
        </p:txBody>
      </p:sp>
      <p:pic>
        <p:nvPicPr>
          <p:cNvPr id="5" name="Obraz 4">
            <a:extLst>
              <a:ext uri="{FF2B5EF4-FFF2-40B4-BE49-F238E27FC236}">
                <a16:creationId xmlns:a16="http://schemas.microsoft.com/office/drawing/2014/main" id="{F2A6CFE7-9611-4D86-AA51-921DE030D3DB}"/>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652120" y="3142484"/>
            <a:ext cx="2612990" cy="1469807"/>
          </a:xfrm>
          <a:prstGeom prst="rect">
            <a:avLst/>
          </a:prstGeom>
        </p:spPr>
      </p:pic>
      <p:sp>
        <p:nvSpPr>
          <p:cNvPr id="10" name="Prostokąt 9">
            <a:extLst>
              <a:ext uri="{FF2B5EF4-FFF2-40B4-BE49-F238E27FC236}">
                <a16:creationId xmlns:a16="http://schemas.microsoft.com/office/drawing/2014/main" id="{D256EF45-214B-4DE7-8619-0C2C2E63B14D}"/>
              </a:ext>
            </a:extLst>
          </p:cNvPr>
          <p:cNvSpPr/>
          <p:nvPr>
            <p:custDataLst>
              <p:tags r:id="rId5"/>
            </p:custDataLst>
          </p:nvPr>
        </p:nvSpPr>
        <p:spPr>
          <a:xfrm>
            <a:off x="5038837" y="3993158"/>
            <a:ext cx="616862" cy="621603"/>
          </a:xfrm>
          <a:prstGeom prst="rect">
            <a:avLst/>
          </a:prstGeom>
          <a:solidFill>
            <a:srgbClr val="EF7D00">
              <a:alpha val="76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A20F8AA5-3718-4DE8-ACE0-1A809AA483E8}"/>
              </a:ext>
            </a:extLst>
          </p:cNvPr>
          <p:cNvSpPr/>
          <p:nvPr>
            <p:custDataLst>
              <p:tags r:id="rId6"/>
            </p:custDataLst>
          </p:nvPr>
        </p:nvSpPr>
        <p:spPr>
          <a:xfrm>
            <a:off x="8230321" y="3142484"/>
            <a:ext cx="648072" cy="653054"/>
          </a:xfrm>
          <a:prstGeom prst="rect">
            <a:avLst/>
          </a:prstGeom>
          <a:solidFill>
            <a:srgbClr val="EF7D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A57B1900-D20F-43A5-A835-F375D1F8A657}"/>
              </a:ext>
            </a:extLst>
          </p:cNvPr>
          <p:cNvSpPr/>
          <p:nvPr>
            <p:custDataLst>
              <p:tags r:id="rId7"/>
            </p:custDataLst>
          </p:nvPr>
        </p:nvSpPr>
        <p:spPr>
          <a:xfrm>
            <a:off x="7622504" y="3142484"/>
            <a:ext cx="648072" cy="653054"/>
          </a:xfrm>
          <a:prstGeom prst="rect">
            <a:avLst/>
          </a:prstGeom>
          <a:solidFill>
            <a:srgbClr val="EF7D00">
              <a:alpha val="6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D8ED4C03-FC85-4D11-B902-B4287C1CC5A7}"/>
              </a:ext>
            </a:extLst>
          </p:cNvPr>
          <p:cNvSpPr txBox="1"/>
          <p:nvPr>
            <p:custDataLst>
              <p:tags r:id="rId8"/>
            </p:custDataLst>
          </p:nvPr>
        </p:nvSpPr>
        <p:spPr>
          <a:xfrm>
            <a:off x="1110736" y="653129"/>
            <a:ext cx="3461264" cy="523220"/>
          </a:xfrm>
          <a:prstGeom prst="rect">
            <a:avLst/>
          </a:prstGeom>
          <a:noFill/>
        </p:spPr>
        <p:txBody>
          <a:bodyPr wrap="square" rtlCol="0">
            <a:spAutoFit/>
          </a:bodyPr>
          <a:lstStyle/>
          <a:p>
            <a:r>
              <a:rPr lang="pl-PL" sz="2800" dirty="0">
                <a:solidFill>
                  <a:srgbClr val="EF7D00"/>
                </a:solidFill>
                <a:latin typeface="Akrobat Black" pitchFamily="50" charset="-18"/>
              </a:rPr>
              <a:t>Job </a:t>
            </a:r>
            <a:r>
              <a:rPr lang="pl-PL" sz="2800" dirty="0" err="1">
                <a:solidFill>
                  <a:srgbClr val="EF7D00"/>
                </a:solidFill>
                <a:latin typeface="Akrobat Black" pitchFamily="50" charset="-18"/>
              </a:rPr>
              <a:t>description</a:t>
            </a:r>
            <a:r>
              <a:rPr lang="pl-PL" sz="2800" dirty="0">
                <a:solidFill>
                  <a:srgbClr val="EF7D00"/>
                </a:solidFill>
                <a:latin typeface="Akrobat Black" pitchFamily="50" charset="-18"/>
              </a:rPr>
              <a:t> </a:t>
            </a:r>
          </a:p>
        </p:txBody>
      </p:sp>
    </p:spTree>
    <p:extLst>
      <p:ext uri="{BB962C8B-B14F-4D97-AF65-F5344CB8AC3E}">
        <p14:creationId xmlns:p14="http://schemas.microsoft.com/office/powerpoint/2010/main" val="953943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ole tekstowe 11"/>
          <p:cNvSpPr txBox="1"/>
          <p:nvPr>
            <p:custDataLst>
              <p:tags r:id="rId1"/>
            </p:custDataLst>
          </p:nvPr>
        </p:nvSpPr>
        <p:spPr>
          <a:xfrm>
            <a:off x="1110736" y="653129"/>
            <a:ext cx="4541384" cy="523220"/>
          </a:xfrm>
          <a:prstGeom prst="rect">
            <a:avLst/>
          </a:prstGeom>
          <a:noFill/>
        </p:spPr>
        <p:txBody>
          <a:bodyPr wrap="square" rtlCol="0">
            <a:spAutoFit/>
          </a:bodyPr>
          <a:lstStyle/>
          <a:p>
            <a:r>
              <a:rPr lang="en-GB" sz="2800" dirty="0">
                <a:solidFill>
                  <a:srgbClr val="EF7D00"/>
                </a:solidFill>
                <a:latin typeface="Akrobat Black" pitchFamily="50" charset="-18"/>
              </a:rPr>
              <a:t>Ways of performing work</a:t>
            </a:r>
          </a:p>
        </p:txBody>
      </p:sp>
      <p:sp>
        <p:nvSpPr>
          <p:cNvPr id="3" name="Prostokąt 2">
            <a:extLst>
              <a:ext uri="{FF2B5EF4-FFF2-40B4-BE49-F238E27FC236}">
                <a16:creationId xmlns:a16="http://schemas.microsoft.com/office/drawing/2014/main" id="{10D9465C-AEB2-4517-AFFA-5E62457CF22D}"/>
              </a:ext>
            </a:extLst>
          </p:cNvPr>
          <p:cNvSpPr/>
          <p:nvPr>
            <p:custDataLst>
              <p:tags r:id="rId2"/>
            </p:custDataLst>
          </p:nvPr>
        </p:nvSpPr>
        <p:spPr>
          <a:xfrm>
            <a:off x="1185732" y="3003798"/>
            <a:ext cx="6772536" cy="1234697"/>
          </a:xfrm>
          <a:prstGeom prst="rect">
            <a:avLst/>
          </a:prstGeom>
        </p:spPr>
        <p:txBody>
          <a:bodyPr wrap="square">
            <a:spAutoFit/>
          </a:bodyPr>
          <a:lstStyle/>
          <a:p>
            <a:pPr lvl="0" algn="just">
              <a:lnSpc>
                <a:spcPct val="107000"/>
              </a:lnSpc>
              <a:spcAft>
                <a:spcPts val="0"/>
              </a:spcAft>
            </a:pPr>
            <a:r>
              <a:rPr lang="en-US" sz="1400" dirty="0">
                <a:latin typeface="Calibri" panose="020F0502020204030204" pitchFamily="34" charset="0"/>
                <a:ea typeface="Calibri" panose="020F0502020204030204" pitchFamily="34" charset="0"/>
                <a:cs typeface="Calibri" panose="020F0502020204030204" pitchFamily="34" charset="0"/>
              </a:rPr>
              <a:t>The work of the HORECA trainer is based primarily on:</a:t>
            </a:r>
          </a:p>
          <a:p>
            <a:pPr marL="342900" lvl="0" indent="-342900" algn="just">
              <a:lnSpc>
                <a:spcPct val="107000"/>
              </a:lnSpc>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Calibri" panose="020F0502020204030204" pitchFamily="34" charset="0"/>
              </a:rPr>
              <a:t>analysis of the education market for adults,</a:t>
            </a:r>
          </a:p>
          <a:p>
            <a:pPr marL="342900" lvl="0" indent="-342900" algn="just">
              <a:lnSpc>
                <a:spcPct val="107000"/>
              </a:lnSpc>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Calibri" panose="020F0502020204030204" pitchFamily="34" charset="0"/>
              </a:rPr>
              <a:t>analysis of competency gaps in teams,</a:t>
            </a:r>
          </a:p>
          <a:p>
            <a:pPr marL="342900" lvl="0" indent="-342900" algn="just">
              <a:lnSpc>
                <a:spcPct val="107000"/>
              </a:lnSpc>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Calibri" panose="020F0502020204030204" pitchFamily="34" charset="0"/>
              </a:rPr>
              <a:t>developing trainings for specific needs (tailor-made courses),</a:t>
            </a:r>
          </a:p>
          <a:p>
            <a:pPr marL="342900" lvl="0" indent="-342900" algn="just">
              <a:lnSpc>
                <a:spcPct val="107000"/>
              </a:lnSpc>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Calibri" panose="020F0502020204030204" pitchFamily="34" charset="0"/>
              </a:rPr>
              <a:t>co-creation of didactic materials, including multimedia</a:t>
            </a:r>
            <a:r>
              <a:rPr lang="pl-PL" sz="1400" dirty="0">
                <a:latin typeface="Calibri" panose="020F0502020204030204" pitchFamily="34" charset="0"/>
                <a:ea typeface="Calibri" panose="020F0502020204030204" pitchFamily="34" charset="0"/>
                <a:cs typeface="Calibri" panose="020F0502020204030204" pitchFamily="34" charset="0"/>
              </a:rPr>
              <a:t> materials</a:t>
            </a:r>
            <a:r>
              <a:rPr lang="en-US" sz="1400" dirty="0">
                <a:latin typeface="Calibri" panose="020F0502020204030204" pitchFamily="34" charset="0"/>
                <a:ea typeface="Calibri" panose="020F0502020204030204" pitchFamily="34" charset="0"/>
                <a:cs typeface="Calibri" panose="020F0502020204030204" pitchFamily="34" charset="0"/>
              </a:rPr>
              <a:t> for the industry.</a:t>
            </a:r>
            <a:endParaRPr lang="pl-P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a:extLst>
              <a:ext uri="{FF2B5EF4-FFF2-40B4-BE49-F238E27FC236}">
                <a16:creationId xmlns:a16="http://schemas.microsoft.com/office/drawing/2014/main" id="{52FB32CE-3AB5-4C31-B350-71AC120E45D5}"/>
              </a:ext>
            </a:extLst>
          </p:cNvPr>
          <p:cNvPicPr>
            <a:picLocks noChangeAspect="1"/>
          </p:cNvPicPr>
          <p:nvPr>
            <p:custDataLst>
              <p:tags r:id="rId3"/>
            </p:custDataLst>
          </p:nvPr>
        </p:nvPicPr>
        <p:blipFill rotWithShape="1">
          <a:blip r:embed="rId11" cstate="print">
            <a:extLst>
              <a:ext uri="{28A0092B-C50C-407E-A947-70E740481C1C}">
                <a14:useLocalDpi xmlns:a14="http://schemas.microsoft.com/office/drawing/2010/main" val="0"/>
              </a:ext>
            </a:extLst>
          </a:blip>
          <a:srcRect b="11263"/>
          <a:stretch/>
        </p:blipFill>
        <p:spPr>
          <a:xfrm>
            <a:off x="1928259" y="1578427"/>
            <a:ext cx="1919304" cy="1134720"/>
          </a:xfrm>
          <a:prstGeom prst="rect">
            <a:avLst/>
          </a:prstGeom>
        </p:spPr>
      </p:pic>
      <p:sp>
        <p:nvSpPr>
          <p:cNvPr id="7" name="Prostokąt 6">
            <a:extLst>
              <a:ext uri="{FF2B5EF4-FFF2-40B4-BE49-F238E27FC236}">
                <a16:creationId xmlns:a16="http://schemas.microsoft.com/office/drawing/2014/main" id="{65FDFFD1-DB7D-4105-BA01-642B3F7FD0B2}"/>
              </a:ext>
            </a:extLst>
          </p:cNvPr>
          <p:cNvSpPr/>
          <p:nvPr>
            <p:custDataLst>
              <p:tags r:id="rId4"/>
            </p:custDataLst>
          </p:nvPr>
        </p:nvSpPr>
        <p:spPr>
          <a:xfrm>
            <a:off x="3847563" y="1563638"/>
            <a:ext cx="888777" cy="895608"/>
          </a:xfrm>
          <a:prstGeom prst="rect">
            <a:avLst/>
          </a:prstGeom>
          <a:solidFill>
            <a:schemeClr val="accent3">
              <a:lumMod val="75000"/>
              <a:alpha val="7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35DA6F60-6AFA-42AE-8F34-53D6846D59B4}"/>
              </a:ext>
            </a:extLst>
          </p:cNvPr>
          <p:cNvSpPr/>
          <p:nvPr>
            <p:custDataLst>
              <p:tags r:id="rId5"/>
            </p:custDataLst>
          </p:nvPr>
        </p:nvSpPr>
        <p:spPr>
          <a:xfrm>
            <a:off x="1275830" y="2070041"/>
            <a:ext cx="648072" cy="653054"/>
          </a:xfrm>
          <a:prstGeom prst="rect">
            <a:avLst/>
          </a:prstGeom>
          <a:solidFill>
            <a:schemeClr val="accent3">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86B65CEB-C8F6-4826-A568-12EEA4A98017}"/>
              </a:ext>
            </a:extLst>
          </p:cNvPr>
          <p:cNvSpPr/>
          <p:nvPr>
            <p:custDataLst>
              <p:tags r:id="rId6"/>
            </p:custDataLst>
          </p:nvPr>
        </p:nvSpPr>
        <p:spPr>
          <a:xfrm>
            <a:off x="1916564" y="2070041"/>
            <a:ext cx="648072" cy="653054"/>
          </a:xfrm>
          <a:prstGeom prst="rect">
            <a:avLst/>
          </a:prstGeom>
          <a:solidFill>
            <a:schemeClr val="accent3">
              <a:lumMod val="75000"/>
              <a:alpha val="62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57EE8B59-6F89-47CB-9530-ADEF4FC335EA}"/>
              </a:ext>
            </a:extLst>
          </p:cNvPr>
          <p:cNvPicPr>
            <a:picLocks noChangeAspect="1"/>
          </p:cNvPicPr>
          <p:nvPr>
            <p:custDataLst>
              <p:tags r:id="rId7"/>
            </p:custDataLst>
          </p:nvPr>
        </p:nvPicPr>
        <p:blipFill rotWithShape="1">
          <a:blip r:embed="rId12" cstate="print">
            <a:extLst>
              <a:ext uri="{28A0092B-C50C-407E-A947-70E740481C1C}">
                <a14:useLocalDpi xmlns:a14="http://schemas.microsoft.com/office/drawing/2010/main" val="0"/>
              </a:ext>
            </a:extLst>
          </a:blip>
          <a:srcRect t="31816" r="31806" b="5901"/>
          <a:stretch/>
        </p:blipFill>
        <p:spPr>
          <a:xfrm>
            <a:off x="4736341" y="1563638"/>
            <a:ext cx="1471348" cy="895608"/>
          </a:xfrm>
          <a:prstGeom prst="rect">
            <a:avLst/>
          </a:prstGeom>
        </p:spPr>
      </p:pic>
      <p:sp>
        <p:nvSpPr>
          <p:cNvPr id="10" name="Prostokąt 9">
            <a:extLst>
              <a:ext uri="{FF2B5EF4-FFF2-40B4-BE49-F238E27FC236}">
                <a16:creationId xmlns:a16="http://schemas.microsoft.com/office/drawing/2014/main" id="{DCBCAD07-52A7-4905-AB1A-57C9A6DEBB5D}"/>
              </a:ext>
            </a:extLst>
          </p:cNvPr>
          <p:cNvSpPr/>
          <p:nvPr>
            <p:custDataLst>
              <p:tags r:id="rId8"/>
            </p:custDataLst>
          </p:nvPr>
        </p:nvSpPr>
        <p:spPr>
          <a:xfrm>
            <a:off x="6207689" y="1819260"/>
            <a:ext cx="648072" cy="653054"/>
          </a:xfrm>
          <a:prstGeom prst="rect">
            <a:avLst/>
          </a:prstGeom>
          <a:solidFill>
            <a:schemeClr val="accent3">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53941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FD8E25C5-0FF3-41D7-8B33-541878B677D1}"/>
              </a:ext>
            </a:extLst>
          </p:cNvPr>
          <p:cNvSpPr/>
          <p:nvPr>
            <p:custDataLst>
              <p:tags r:id="rId1"/>
            </p:custDataLst>
          </p:nvPr>
        </p:nvSpPr>
        <p:spPr>
          <a:xfrm>
            <a:off x="1110736" y="1250045"/>
            <a:ext cx="5405480" cy="3770328"/>
          </a:xfrm>
          <a:prstGeom prst="rect">
            <a:avLst/>
          </a:prstGeom>
        </p:spPr>
        <p:txBody>
          <a:bodyPr wrap="square">
            <a:spAutoFit/>
          </a:bodyPr>
          <a:lstStyle/>
          <a:p>
            <a:pPr algn="just">
              <a:lnSpc>
                <a:spcPct val="107000"/>
              </a:lnSpc>
              <a:spcAft>
                <a:spcPts val="0"/>
              </a:spcAft>
            </a:pPr>
            <a:r>
              <a:rPr lang="en-GB" sz="1400" b="1" dirty="0">
                <a:latin typeface="Calibri" panose="020F0502020204030204" pitchFamily="34" charset="0"/>
                <a:ea typeface="Calibri" panose="020F0502020204030204" pitchFamily="34" charset="0"/>
                <a:cs typeface="Times New Roman" panose="02020603050405020304" pitchFamily="18" charset="0"/>
              </a:rPr>
              <a:t>Z1</a:t>
            </a:r>
            <a:r>
              <a:rPr lang="en-GB" sz="1400" dirty="0">
                <a:latin typeface="Calibri" panose="020F0502020204030204" pitchFamily="34" charset="0"/>
                <a:ea typeface="Calibri" panose="020F0502020204030204" pitchFamily="34" charset="0"/>
                <a:cs typeface="Times New Roman" panose="02020603050405020304" pitchFamily="18" charset="0"/>
              </a:rPr>
              <a:t> Identifying, analysing and diagnosing training needs of employees from the HORECA industry.</a:t>
            </a:r>
          </a:p>
          <a:p>
            <a:pPr algn="just">
              <a:lnSpc>
                <a:spcPct val="107000"/>
              </a:lnSpc>
              <a:spcAft>
                <a:spcPts val="0"/>
              </a:spcAft>
            </a:pPr>
            <a:r>
              <a:rPr lang="en-GB" sz="1400" b="1" dirty="0">
                <a:latin typeface="Calibri" panose="020F0502020204030204" pitchFamily="34" charset="0"/>
                <a:ea typeface="Calibri" panose="020F0502020204030204" pitchFamily="34" charset="0"/>
                <a:cs typeface="Times New Roman" panose="02020603050405020304" pitchFamily="18" charset="0"/>
              </a:rPr>
              <a:t>Z2 </a:t>
            </a:r>
            <a:r>
              <a:rPr lang="en-GB" sz="1400" dirty="0">
                <a:latin typeface="Calibri" panose="020F0502020204030204" pitchFamily="34" charset="0"/>
                <a:ea typeface="Calibri" panose="020F0502020204030204" pitchFamily="34" charset="0"/>
                <a:cs typeface="Times New Roman" panose="02020603050405020304" pitchFamily="18" charset="0"/>
              </a:rPr>
              <a:t>Designing training solutions that meet the needs of a given professional group.</a:t>
            </a:r>
          </a:p>
          <a:p>
            <a:pPr algn="just">
              <a:lnSpc>
                <a:spcPct val="107000"/>
              </a:lnSpc>
              <a:spcAft>
                <a:spcPts val="0"/>
              </a:spcAft>
            </a:pPr>
            <a:r>
              <a:rPr lang="en-GB" sz="1400" b="1" dirty="0">
                <a:latin typeface="Calibri" panose="020F0502020204030204" pitchFamily="34" charset="0"/>
                <a:ea typeface="Calibri" panose="020F0502020204030204" pitchFamily="34" charset="0"/>
                <a:cs typeface="Times New Roman" panose="02020603050405020304" pitchFamily="18" charset="0"/>
              </a:rPr>
              <a:t>Z3 </a:t>
            </a:r>
            <a:r>
              <a:rPr lang="en-GB" sz="1400" dirty="0">
                <a:latin typeface="Calibri" panose="020F0502020204030204" pitchFamily="34" charset="0"/>
                <a:ea typeface="Calibri" panose="020F0502020204030204" pitchFamily="34" charset="0"/>
                <a:cs typeface="Times New Roman" panose="02020603050405020304" pitchFamily="18" charset="0"/>
              </a:rPr>
              <a:t>Development of a teaching framework for the implementation of a specific training program for employees of the HORECA industry.</a:t>
            </a:r>
          </a:p>
          <a:p>
            <a:pPr algn="just">
              <a:lnSpc>
                <a:spcPct val="107000"/>
              </a:lnSpc>
              <a:spcAft>
                <a:spcPts val="0"/>
              </a:spcAft>
            </a:pPr>
            <a:r>
              <a:rPr lang="en-GB" sz="1400" b="1" dirty="0">
                <a:latin typeface="Calibri" panose="020F0502020204030204" pitchFamily="34" charset="0"/>
                <a:ea typeface="Calibri" panose="020F0502020204030204" pitchFamily="34" charset="0"/>
                <a:cs typeface="Times New Roman" panose="02020603050405020304" pitchFamily="18" charset="0"/>
              </a:rPr>
              <a:t>Z4 </a:t>
            </a:r>
            <a:r>
              <a:rPr lang="en-GB" sz="1400" dirty="0">
                <a:latin typeface="Calibri" panose="020F0502020204030204" pitchFamily="34" charset="0"/>
                <a:ea typeface="Calibri" panose="020F0502020204030204" pitchFamily="34" charset="0"/>
                <a:cs typeface="Times New Roman" panose="02020603050405020304" pitchFamily="18" charset="0"/>
              </a:rPr>
              <a:t>Implementation of vocational training for the HORECA industry.</a:t>
            </a:r>
          </a:p>
          <a:p>
            <a:pPr algn="just">
              <a:lnSpc>
                <a:spcPct val="107000"/>
              </a:lnSpc>
              <a:spcAft>
                <a:spcPts val="0"/>
              </a:spcAft>
            </a:pPr>
            <a:r>
              <a:rPr lang="en-GB" sz="1400" b="1" dirty="0">
                <a:latin typeface="Calibri" panose="020F0502020204030204" pitchFamily="34" charset="0"/>
                <a:ea typeface="Calibri" panose="020F0502020204030204" pitchFamily="34" charset="0"/>
                <a:cs typeface="Times New Roman" panose="02020603050405020304" pitchFamily="18" charset="0"/>
              </a:rPr>
              <a:t>Z5</a:t>
            </a:r>
            <a:r>
              <a:rPr lang="en-GB" sz="1400" dirty="0">
                <a:latin typeface="Calibri" panose="020F0502020204030204" pitchFamily="34" charset="0"/>
                <a:ea typeface="Calibri" panose="020F0502020204030204" pitchFamily="34" charset="0"/>
                <a:cs typeface="Times New Roman" panose="02020603050405020304" pitchFamily="18" charset="0"/>
              </a:rPr>
              <a:t> Evaluation of the training process.</a:t>
            </a:r>
          </a:p>
          <a:p>
            <a:pPr algn="just">
              <a:lnSpc>
                <a:spcPct val="107000"/>
              </a:lnSpc>
              <a:spcAft>
                <a:spcPts val="0"/>
              </a:spcAft>
            </a:pPr>
            <a:r>
              <a:rPr lang="en-GB" sz="1400" b="1" dirty="0">
                <a:latin typeface="Calibri" panose="020F0502020204030204" pitchFamily="34" charset="0"/>
                <a:ea typeface="Calibri" panose="020F0502020204030204" pitchFamily="34" charset="0"/>
                <a:cs typeface="Times New Roman" panose="02020603050405020304" pitchFamily="18" charset="0"/>
              </a:rPr>
              <a:t>Z6</a:t>
            </a:r>
            <a:r>
              <a:rPr lang="en-GB" sz="1400" dirty="0">
                <a:latin typeface="Calibri" panose="020F0502020204030204" pitchFamily="34" charset="0"/>
                <a:ea typeface="Calibri" panose="020F0502020204030204" pitchFamily="34" charset="0"/>
                <a:cs typeface="Times New Roman" panose="02020603050405020304" pitchFamily="18" charset="0"/>
              </a:rPr>
              <a:t> Documenting the training process in accordance with the accepted procedures and client's needs.</a:t>
            </a:r>
          </a:p>
          <a:p>
            <a:pPr algn="just">
              <a:lnSpc>
                <a:spcPct val="107000"/>
              </a:lnSpc>
              <a:spcAft>
                <a:spcPts val="0"/>
              </a:spcAft>
            </a:pPr>
            <a:r>
              <a:rPr lang="en-GB" sz="1400" b="1" dirty="0">
                <a:latin typeface="Calibri" panose="020F0502020204030204" pitchFamily="34" charset="0"/>
                <a:ea typeface="Calibri" panose="020F0502020204030204" pitchFamily="34" charset="0"/>
                <a:cs typeface="Times New Roman" panose="02020603050405020304" pitchFamily="18" charset="0"/>
              </a:rPr>
              <a:t>Z7</a:t>
            </a:r>
            <a:r>
              <a:rPr lang="en-GB" sz="1400" dirty="0">
                <a:latin typeface="Calibri" panose="020F0502020204030204" pitchFamily="34" charset="0"/>
                <a:ea typeface="Calibri" panose="020F0502020204030204" pitchFamily="34" charset="0"/>
                <a:cs typeface="Times New Roman" panose="02020603050405020304" pitchFamily="18" charset="0"/>
              </a:rPr>
              <a:t> Analysis and assessment of competencies based on training experience.</a:t>
            </a:r>
          </a:p>
          <a:p>
            <a:pPr algn="just">
              <a:lnSpc>
                <a:spcPct val="107000"/>
              </a:lnSpc>
              <a:spcAft>
                <a:spcPts val="0"/>
              </a:spcAft>
            </a:pPr>
            <a:r>
              <a:rPr lang="en-GB" sz="1400" b="1" dirty="0">
                <a:latin typeface="Calibri" panose="020F0502020204030204" pitchFamily="34" charset="0"/>
                <a:ea typeface="Calibri" panose="020F0502020204030204" pitchFamily="34" charset="0"/>
                <a:cs typeface="Times New Roman" panose="02020603050405020304" pitchFamily="18" charset="0"/>
              </a:rPr>
              <a:t>Z8 </a:t>
            </a:r>
            <a:r>
              <a:rPr lang="en-GB" sz="1400" dirty="0">
                <a:latin typeface="Calibri" panose="020F0502020204030204" pitchFamily="34" charset="0"/>
                <a:ea typeface="Calibri" panose="020F0502020204030204" pitchFamily="34" charset="0"/>
                <a:cs typeface="Times New Roman" panose="02020603050405020304" pitchFamily="18" charset="0"/>
              </a:rPr>
              <a:t>Conducting advisory processes and formulating recommendations.</a:t>
            </a:r>
          </a:p>
          <a:p>
            <a:pPr algn="just">
              <a:lnSpc>
                <a:spcPct val="107000"/>
              </a:lnSpc>
              <a:spcAft>
                <a:spcPts val="0"/>
              </a:spcAft>
            </a:pPr>
            <a:r>
              <a:rPr lang="en-GB" sz="1400" b="1" dirty="0">
                <a:latin typeface="Calibri" panose="020F0502020204030204" pitchFamily="34" charset="0"/>
                <a:ea typeface="Calibri" panose="020F0502020204030204" pitchFamily="34" charset="0"/>
                <a:cs typeface="Times New Roman" panose="02020603050405020304" pitchFamily="18" charset="0"/>
              </a:rPr>
              <a:t>Z9</a:t>
            </a:r>
            <a:r>
              <a:rPr lang="en-GB" sz="1400" dirty="0">
                <a:latin typeface="Calibri" panose="020F0502020204030204" pitchFamily="34" charset="0"/>
                <a:ea typeface="Calibri" panose="020F0502020204030204" pitchFamily="34" charset="0"/>
                <a:cs typeface="Times New Roman" panose="02020603050405020304" pitchFamily="18" charset="0"/>
              </a:rPr>
              <a:t> Conducting conversations with the client, transparent communication of the scope of services and activities necessary for their implementation.</a:t>
            </a:r>
          </a:p>
        </p:txBody>
      </p:sp>
      <p:sp>
        <p:nvSpPr>
          <p:cNvPr id="7" name="pole tekstowe 6">
            <a:extLst>
              <a:ext uri="{FF2B5EF4-FFF2-40B4-BE49-F238E27FC236}">
                <a16:creationId xmlns:a16="http://schemas.microsoft.com/office/drawing/2014/main" id="{FEEA9163-6F2A-4102-AC9B-1B3B9A93E8B2}"/>
              </a:ext>
            </a:extLst>
          </p:cNvPr>
          <p:cNvSpPr txBox="1"/>
          <p:nvPr>
            <p:custDataLst>
              <p:tags r:id="rId2"/>
            </p:custDataLst>
          </p:nvPr>
        </p:nvSpPr>
        <p:spPr>
          <a:xfrm>
            <a:off x="1110736" y="653129"/>
            <a:ext cx="4541384" cy="523220"/>
          </a:xfrm>
          <a:prstGeom prst="rect">
            <a:avLst/>
          </a:prstGeom>
          <a:noFill/>
        </p:spPr>
        <p:txBody>
          <a:bodyPr wrap="square" rtlCol="0">
            <a:spAutoFit/>
          </a:bodyPr>
          <a:lstStyle/>
          <a:p>
            <a:r>
              <a:rPr lang="en-GB" sz="2800" dirty="0">
                <a:solidFill>
                  <a:srgbClr val="EF7D00"/>
                </a:solidFill>
                <a:latin typeface="Akrobat Black" pitchFamily="50" charset="-18"/>
              </a:rPr>
              <a:t>Professional tasks</a:t>
            </a:r>
          </a:p>
        </p:txBody>
      </p:sp>
      <p:pic>
        <p:nvPicPr>
          <p:cNvPr id="15" name="Obraz 14">
            <a:extLst>
              <a:ext uri="{FF2B5EF4-FFF2-40B4-BE49-F238E27FC236}">
                <a16:creationId xmlns:a16="http://schemas.microsoft.com/office/drawing/2014/main" id="{9FA31963-557F-4B80-93F4-C35FB69785BD}"/>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6970027" y="1005914"/>
            <a:ext cx="1840436" cy="1228491"/>
          </a:xfrm>
          <a:prstGeom prst="rect">
            <a:avLst/>
          </a:prstGeom>
        </p:spPr>
      </p:pic>
      <p:pic>
        <p:nvPicPr>
          <p:cNvPr id="16" name="Obraz 15">
            <a:extLst>
              <a:ext uri="{FF2B5EF4-FFF2-40B4-BE49-F238E27FC236}">
                <a16:creationId xmlns:a16="http://schemas.microsoft.com/office/drawing/2014/main" id="{E8B5DF9E-3703-45C7-87D5-D9BCC8BF27AF}"/>
              </a:ext>
            </a:extLst>
          </p:cNvPr>
          <p:cNvPicPr>
            <a:picLocks noChangeAspect="1"/>
          </p:cNvPicPr>
          <p:nvPr>
            <p:custDataLst>
              <p:tags r:id="rId4"/>
            </p:custDataLst>
          </p:nvPr>
        </p:nvPicPr>
        <p:blipFill rotWithShape="1">
          <a:blip r:embed="rId11" cstate="print">
            <a:extLst>
              <a:ext uri="{28A0092B-C50C-407E-A947-70E740481C1C}">
                <a14:useLocalDpi xmlns:a14="http://schemas.microsoft.com/office/drawing/2010/main" val="0"/>
              </a:ext>
            </a:extLst>
          </a:blip>
          <a:srcRect r="8866"/>
          <a:stretch/>
        </p:blipFill>
        <p:spPr>
          <a:xfrm>
            <a:off x="6970027" y="3592165"/>
            <a:ext cx="1850445" cy="1276662"/>
          </a:xfrm>
          <a:prstGeom prst="rect">
            <a:avLst/>
          </a:prstGeom>
        </p:spPr>
      </p:pic>
      <p:pic>
        <p:nvPicPr>
          <p:cNvPr id="17" name="Obraz 16">
            <a:extLst>
              <a:ext uri="{FF2B5EF4-FFF2-40B4-BE49-F238E27FC236}">
                <a16:creationId xmlns:a16="http://schemas.microsoft.com/office/drawing/2014/main" id="{46F9BC63-BCFC-4CDD-8FC1-57D9628494DD}"/>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6970027" y="2308467"/>
            <a:ext cx="1840436" cy="1226190"/>
          </a:xfrm>
          <a:prstGeom prst="rect">
            <a:avLst/>
          </a:prstGeom>
        </p:spPr>
      </p:pic>
      <p:sp>
        <p:nvSpPr>
          <p:cNvPr id="18" name="Prostokąt 17">
            <a:extLst>
              <a:ext uri="{FF2B5EF4-FFF2-40B4-BE49-F238E27FC236}">
                <a16:creationId xmlns:a16="http://schemas.microsoft.com/office/drawing/2014/main" id="{DF78CE9F-57B2-454B-AFEE-36FA4A08568C}"/>
              </a:ext>
            </a:extLst>
          </p:cNvPr>
          <p:cNvSpPr/>
          <p:nvPr>
            <p:custDataLst>
              <p:tags r:id="rId6"/>
            </p:custDataLst>
          </p:nvPr>
        </p:nvSpPr>
        <p:spPr>
          <a:xfrm>
            <a:off x="7921322" y="2308467"/>
            <a:ext cx="888777" cy="895608"/>
          </a:xfrm>
          <a:prstGeom prst="rect">
            <a:avLst/>
          </a:prstGeom>
          <a:solidFill>
            <a:schemeClr val="accent3">
              <a:lumMod val="75000"/>
              <a:alpha val="7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19" name="Prostokąt 18">
            <a:extLst>
              <a:ext uri="{FF2B5EF4-FFF2-40B4-BE49-F238E27FC236}">
                <a16:creationId xmlns:a16="http://schemas.microsoft.com/office/drawing/2014/main" id="{81603C27-697D-43CE-A633-B2A146896E68}"/>
              </a:ext>
            </a:extLst>
          </p:cNvPr>
          <p:cNvSpPr/>
          <p:nvPr>
            <p:custDataLst>
              <p:tags r:id="rId7"/>
            </p:custDataLst>
          </p:nvPr>
        </p:nvSpPr>
        <p:spPr>
          <a:xfrm>
            <a:off x="6970026" y="1002149"/>
            <a:ext cx="951295" cy="988181"/>
          </a:xfrm>
          <a:prstGeom prst="rect">
            <a:avLst/>
          </a:prstGeom>
          <a:solidFill>
            <a:srgbClr val="EF7D00">
              <a:alpha val="6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20" name="Prostokąt 19">
            <a:extLst>
              <a:ext uri="{FF2B5EF4-FFF2-40B4-BE49-F238E27FC236}">
                <a16:creationId xmlns:a16="http://schemas.microsoft.com/office/drawing/2014/main" id="{6D411BCE-539B-4FE1-B5FE-31E03180065C}"/>
              </a:ext>
            </a:extLst>
          </p:cNvPr>
          <p:cNvSpPr/>
          <p:nvPr>
            <p:custDataLst>
              <p:tags r:id="rId8"/>
            </p:custDataLst>
          </p:nvPr>
        </p:nvSpPr>
        <p:spPr>
          <a:xfrm>
            <a:off x="6970027" y="4222952"/>
            <a:ext cx="648072" cy="653054"/>
          </a:xfrm>
          <a:prstGeom prst="rect">
            <a:avLst/>
          </a:prstGeom>
          <a:solidFill>
            <a:srgbClr val="EF7D00">
              <a:alpha val="6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045833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FD8E25C5-0FF3-41D7-8B33-541878B677D1}"/>
              </a:ext>
            </a:extLst>
          </p:cNvPr>
          <p:cNvSpPr/>
          <p:nvPr>
            <p:custDataLst>
              <p:tags r:id="rId1"/>
            </p:custDataLst>
          </p:nvPr>
        </p:nvSpPr>
        <p:spPr>
          <a:xfrm>
            <a:off x="1110736" y="1889998"/>
            <a:ext cx="7349696" cy="1926233"/>
          </a:xfrm>
          <a:prstGeom prst="rect">
            <a:avLst/>
          </a:prstGeom>
        </p:spPr>
        <p:txBody>
          <a:bodyPr wrap="square">
            <a:spAutoFit/>
          </a:bodyPr>
          <a:lstStyle/>
          <a:p>
            <a:pPr algn="just">
              <a:lnSpc>
                <a:spcPct val="107000"/>
              </a:lnSpc>
              <a:spcAft>
                <a:spcPts val="0"/>
              </a:spcAft>
            </a:pPr>
            <a:r>
              <a:rPr lang="en-GB" sz="1400" dirty="0">
                <a:latin typeface="Calibri" panose="020F0502020204030204" pitchFamily="34" charset="0"/>
                <a:ea typeface="Calibri" panose="020F0502020204030204" pitchFamily="34" charset="0"/>
                <a:cs typeface="Calibri" panose="020F0502020204030204" pitchFamily="34" charset="0"/>
              </a:rPr>
              <a:t>The description of the HORECA industry trainer assumes that he will acquire key competenc</a:t>
            </a:r>
            <a:r>
              <a:rPr lang="pl-PL" sz="1400" dirty="0">
                <a:latin typeface="Calibri" panose="020F0502020204030204" pitchFamily="34" charset="0"/>
                <a:ea typeface="Calibri" panose="020F0502020204030204" pitchFamily="34" charset="0"/>
                <a:cs typeface="Calibri" panose="020F0502020204030204" pitchFamily="34" charset="0"/>
              </a:rPr>
              <a:t>i</a:t>
            </a:r>
            <a:r>
              <a:rPr lang="en-GB" sz="1400" dirty="0">
                <a:latin typeface="Calibri" panose="020F0502020204030204" pitchFamily="34" charset="0"/>
                <a:ea typeface="Calibri" panose="020F0502020204030204" pitchFamily="34" charset="0"/>
                <a:cs typeface="Calibri" panose="020F0502020204030204" pitchFamily="34" charset="0"/>
              </a:rPr>
              <a:t>es to perform professional tasks regardless of the profession in which he will specialize. However, the specificity of the HORECA industry and the positions that appear in it </a:t>
            </a:r>
            <a:r>
              <a:rPr lang="en-GB" sz="1400" b="1" dirty="0">
                <a:latin typeface="Calibri" panose="020F0502020204030204" pitchFamily="34" charset="0"/>
                <a:ea typeface="Calibri" panose="020F0502020204030204" pitchFamily="34" charset="0"/>
                <a:cs typeface="Calibri" panose="020F0502020204030204" pitchFamily="34" charset="0"/>
              </a:rPr>
              <a:t>requires the trainer to have a large knowledge related to a given profession</a:t>
            </a:r>
            <a:r>
              <a:rPr lang="en-GB" sz="1400" dirty="0">
                <a:latin typeface="Calibri" panose="020F0502020204030204" pitchFamily="34" charset="0"/>
                <a:ea typeface="Calibri" panose="020F0502020204030204" pitchFamily="34" charset="0"/>
                <a:cs typeface="Calibri" panose="020F0502020204030204" pitchFamily="34" charset="0"/>
              </a:rPr>
              <a:t>. To be reliable for people who are trained</a:t>
            </a:r>
            <a:r>
              <a:rPr lang="pl-PL" sz="1400" dirty="0">
                <a:latin typeface="Calibri" panose="020F0502020204030204" pitchFamily="34" charset="0"/>
                <a:ea typeface="Calibri" panose="020F0502020204030204" pitchFamily="34" charset="0"/>
                <a:cs typeface="Calibri" panose="020F0502020204030204" pitchFamily="34" charset="0"/>
              </a:rPr>
              <a:t>,</a:t>
            </a:r>
            <a:r>
              <a:rPr lang="en-GB" sz="1400" dirty="0">
                <a:latin typeface="Calibri" panose="020F0502020204030204" pitchFamily="34" charset="0"/>
                <a:ea typeface="Calibri" panose="020F0502020204030204" pitchFamily="34" charset="0"/>
                <a:cs typeface="Calibri" panose="020F0502020204030204" pitchFamily="34" charset="0"/>
              </a:rPr>
              <a:t> the trainer must have advanced skills in a given field. The main emphasis in this industry is put on </a:t>
            </a:r>
            <a:r>
              <a:rPr lang="en-GB" sz="1400" b="1" dirty="0">
                <a:latin typeface="Calibri" panose="020F0502020204030204" pitchFamily="34" charset="0"/>
                <a:ea typeface="Calibri" panose="020F0502020204030204" pitchFamily="34" charset="0"/>
                <a:cs typeface="Calibri" panose="020F0502020204030204" pitchFamily="34" charset="0"/>
              </a:rPr>
              <a:t>practical skills.</a:t>
            </a:r>
          </a:p>
          <a:p>
            <a:pPr algn="just">
              <a:lnSpc>
                <a:spcPct val="107000"/>
              </a:lnSpc>
              <a:spcAft>
                <a:spcPts val="0"/>
              </a:spcAft>
            </a:pPr>
            <a:endParaRPr lang="pl-PL" sz="14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0"/>
              </a:spcAft>
            </a:pPr>
            <a:endParaRPr lang="pl-P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pole tekstowe 7">
            <a:extLst>
              <a:ext uri="{FF2B5EF4-FFF2-40B4-BE49-F238E27FC236}">
                <a16:creationId xmlns:a16="http://schemas.microsoft.com/office/drawing/2014/main" id="{050CD58B-F2BA-4C3F-8C09-5450AAE570FD}"/>
              </a:ext>
            </a:extLst>
          </p:cNvPr>
          <p:cNvSpPr txBox="1"/>
          <p:nvPr>
            <p:custDataLst>
              <p:tags r:id="rId2"/>
            </p:custDataLst>
          </p:nvPr>
        </p:nvSpPr>
        <p:spPr>
          <a:xfrm>
            <a:off x="1110736" y="653129"/>
            <a:ext cx="7277688" cy="646331"/>
          </a:xfrm>
          <a:prstGeom prst="rect">
            <a:avLst/>
          </a:prstGeom>
          <a:noFill/>
        </p:spPr>
        <p:txBody>
          <a:bodyPr wrap="square" rtlCol="0">
            <a:spAutoFit/>
          </a:bodyPr>
          <a:lstStyle/>
          <a:p>
            <a:r>
              <a:rPr lang="en-GB" dirty="0">
                <a:solidFill>
                  <a:srgbClr val="EF7D00"/>
                </a:solidFill>
                <a:latin typeface="Akrobat Black" pitchFamily="50" charset="-18"/>
              </a:rPr>
              <a:t>Competencies specific to HORECA trainers</a:t>
            </a:r>
          </a:p>
          <a:p>
            <a:r>
              <a:rPr lang="en-GB" dirty="0">
                <a:solidFill>
                  <a:srgbClr val="EF7D00"/>
                </a:solidFill>
                <a:latin typeface="Akrobat Black" pitchFamily="50" charset="-18"/>
              </a:rPr>
              <a:t>who train in selected occupations and selected positions</a:t>
            </a:r>
          </a:p>
        </p:txBody>
      </p:sp>
    </p:spTree>
    <p:extLst>
      <p:ext uri="{BB962C8B-B14F-4D97-AF65-F5344CB8AC3E}">
        <p14:creationId xmlns:p14="http://schemas.microsoft.com/office/powerpoint/2010/main" val="119903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custDataLst>
              <p:tags r:id="rId1"/>
            </p:custDataLst>
          </p:nvPr>
        </p:nvSpPr>
        <p:spPr>
          <a:xfrm>
            <a:off x="1110736" y="1464627"/>
            <a:ext cx="3893312" cy="333937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GB" sz="1600" b="1" dirty="0"/>
              <a:t>UCTE</a:t>
            </a:r>
            <a:r>
              <a:rPr lang="en-GB" sz="1600" dirty="0"/>
              <a:t> is a stable and recognized brand among universities on the educational market in Europe. Bachelor's, engineering and master's studies are high quality education, which has been confirmed by numerous awards, accreditations and certificates.</a:t>
            </a:r>
          </a:p>
          <a:p>
            <a:pPr algn="just"/>
            <a:r>
              <a:rPr lang="en-GB" sz="1600" b="1" dirty="0"/>
              <a:t>Amongst universities</a:t>
            </a:r>
            <a:r>
              <a:rPr lang="en-GB" sz="1600" dirty="0"/>
              <a:t>, we are distinguished by creativity and innovation in making attractive career perspectives.</a:t>
            </a:r>
          </a:p>
          <a:p>
            <a:pPr algn="just"/>
            <a:r>
              <a:rPr lang="en-GB" sz="1600" b="1" dirty="0"/>
              <a:t>Our mission </a:t>
            </a:r>
            <a:r>
              <a:rPr lang="en-GB" sz="1600" dirty="0"/>
              <a:t>is to guarantee graduates a comprehensive education based on the current knowledge of business practitioners.</a:t>
            </a:r>
          </a:p>
        </p:txBody>
      </p:sp>
      <p:sp>
        <p:nvSpPr>
          <p:cNvPr id="9" name="pole tekstowe 8"/>
          <p:cNvSpPr txBox="1"/>
          <p:nvPr>
            <p:custDataLst>
              <p:tags r:id="rId2"/>
            </p:custDataLst>
          </p:nvPr>
        </p:nvSpPr>
        <p:spPr>
          <a:xfrm>
            <a:off x="2699792" y="460738"/>
            <a:ext cx="6264694" cy="892552"/>
          </a:xfrm>
          <a:prstGeom prst="rect">
            <a:avLst/>
          </a:prstGeom>
          <a:noFill/>
        </p:spPr>
        <p:txBody>
          <a:bodyPr wrap="square" rtlCol="0">
            <a:spAutoFit/>
          </a:bodyPr>
          <a:lstStyle/>
          <a:p>
            <a:r>
              <a:rPr lang="en-US" sz="2400" b="1" dirty="0">
                <a:solidFill>
                  <a:schemeClr val="tx1">
                    <a:lumMod val="50000"/>
                    <a:lumOff val="50000"/>
                  </a:schemeClr>
                </a:solidFill>
                <a:latin typeface="Akrobat Black" pitchFamily="50" charset="-18"/>
              </a:rPr>
              <a:t>The University College of Tourism and Ecology</a:t>
            </a:r>
            <a:br>
              <a:rPr lang="en-US" sz="2800" b="1" dirty="0">
                <a:solidFill>
                  <a:schemeClr val="tx1">
                    <a:lumMod val="50000"/>
                    <a:lumOff val="50000"/>
                  </a:schemeClr>
                </a:solidFill>
                <a:latin typeface="Akrobat Black" pitchFamily="50" charset="-18"/>
              </a:rPr>
            </a:br>
            <a:endParaRPr lang="en-US" sz="2800" b="1" dirty="0">
              <a:solidFill>
                <a:schemeClr val="tx1">
                  <a:lumMod val="50000"/>
                  <a:lumOff val="50000"/>
                </a:schemeClr>
              </a:solidFill>
              <a:latin typeface="Akrobat Black" pitchFamily="50" charset="-18"/>
            </a:endParaRPr>
          </a:p>
        </p:txBody>
      </p:sp>
      <p:pic>
        <p:nvPicPr>
          <p:cNvPr id="7" name="Obraz 6">
            <a:extLst>
              <a:ext uri="{FF2B5EF4-FFF2-40B4-BE49-F238E27FC236}">
                <a16:creationId xmlns:a16="http://schemas.microsoft.com/office/drawing/2014/main" id="{866657DB-7EFC-4E74-B7EE-C8DFF75E19C3}"/>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187624" y="178688"/>
            <a:ext cx="1152128" cy="1087321"/>
          </a:xfrm>
          <a:prstGeom prst="rect">
            <a:avLst/>
          </a:prstGeom>
        </p:spPr>
      </p:pic>
      <p:pic>
        <p:nvPicPr>
          <p:cNvPr id="12" name="Obraz 11">
            <a:extLst>
              <a:ext uri="{FF2B5EF4-FFF2-40B4-BE49-F238E27FC236}">
                <a16:creationId xmlns:a16="http://schemas.microsoft.com/office/drawing/2014/main" id="{C4ACD0F3-1B70-43A4-804C-1627766704F6}"/>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5292080" y="1635646"/>
            <a:ext cx="3672407" cy="2448272"/>
          </a:xfrm>
          <a:prstGeom prst="rect">
            <a:avLst/>
          </a:prstGeom>
        </p:spPr>
      </p:pic>
    </p:spTree>
    <p:extLst>
      <p:ext uri="{BB962C8B-B14F-4D97-AF65-F5344CB8AC3E}">
        <p14:creationId xmlns:p14="http://schemas.microsoft.com/office/powerpoint/2010/main" val="13505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FD8E25C5-0FF3-41D7-8B33-541878B677D1}"/>
              </a:ext>
            </a:extLst>
          </p:cNvPr>
          <p:cNvSpPr/>
          <p:nvPr>
            <p:custDataLst>
              <p:tags r:id="rId1"/>
            </p:custDataLst>
          </p:nvPr>
        </p:nvSpPr>
        <p:spPr>
          <a:xfrm>
            <a:off x="1110736" y="1705886"/>
            <a:ext cx="6341584" cy="954107"/>
          </a:xfrm>
          <a:prstGeom prst="rect">
            <a:avLst/>
          </a:prstGeom>
        </p:spPr>
        <p:txBody>
          <a:bodyPr wrap="square">
            <a:spAutoFit/>
          </a:bodyPr>
          <a:lstStyle/>
          <a:p>
            <a:pPr algn="just"/>
            <a:r>
              <a:rPr lang="en-US" sz="1400" dirty="0"/>
              <a:t>The specificity of the HORECA industry related to, among others, </a:t>
            </a:r>
            <a:r>
              <a:rPr lang="en-US" sz="1400" b="1" dirty="0"/>
              <a:t>work time, high physical loads, changing customer trends and preferences</a:t>
            </a:r>
            <a:r>
              <a:rPr lang="en-US" sz="1400" dirty="0"/>
              <a:t>, as well as </a:t>
            </a:r>
            <a:r>
              <a:rPr lang="en-US" sz="1400" b="1" dirty="0"/>
              <a:t>increased competitiveness, </a:t>
            </a:r>
            <a:r>
              <a:rPr lang="en-US" sz="1400" dirty="0"/>
              <a:t>cause that the challenges faced by those who create and implement training in this industry are large.</a:t>
            </a:r>
          </a:p>
        </p:txBody>
      </p:sp>
      <p:sp>
        <p:nvSpPr>
          <p:cNvPr id="9" name="pole tekstowe 8">
            <a:extLst>
              <a:ext uri="{FF2B5EF4-FFF2-40B4-BE49-F238E27FC236}">
                <a16:creationId xmlns:a16="http://schemas.microsoft.com/office/drawing/2014/main" id="{8F966A8F-ED63-4AF6-B61A-50AF91A714BD}"/>
              </a:ext>
            </a:extLst>
          </p:cNvPr>
          <p:cNvSpPr txBox="1"/>
          <p:nvPr>
            <p:custDataLst>
              <p:tags r:id="rId2"/>
            </p:custDataLst>
          </p:nvPr>
        </p:nvSpPr>
        <p:spPr>
          <a:xfrm>
            <a:off x="1110736" y="653129"/>
            <a:ext cx="7277688" cy="400110"/>
          </a:xfrm>
          <a:prstGeom prst="rect">
            <a:avLst/>
          </a:prstGeom>
          <a:noFill/>
        </p:spPr>
        <p:txBody>
          <a:bodyPr wrap="square" rtlCol="0">
            <a:spAutoFit/>
          </a:bodyPr>
          <a:lstStyle/>
          <a:p>
            <a:r>
              <a:rPr lang="en-US" sz="2000" dirty="0">
                <a:solidFill>
                  <a:srgbClr val="EF7D00"/>
                </a:solidFill>
                <a:latin typeface="Akrobat Black" pitchFamily="50" charset="-18"/>
              </a:rPr>
              <a:t>The competence model of the HORECA trainer</a:t>
            </a:r>
            <a:endParaRPr lang="pl-PL" sz="2000" dirty="0">
              <a:solidFill>
                <a:srgbClr val="EF7D00"/>
              </a:solidFill>
              <a:latin typeface="Akrobat Black" pitchFamily="50" charset="-18"/>
            </a:endParaRPr>
          </a:p>
        </p:txBody>
      </p:sp>
      <p:pic>
        <p:nvPicPr>
          <p:cNvPr id="3" name="Obraz 2">
            <a:extLst>
              <a:ext uri="{FF2B5EF4-FFF2-40B4-BE49-F238E27FC236}">
                <a16:creationId xmlns:a16="http://schemas.microsoft.com/office/drawing/2014/main" id="{F355CB26-8E74-408C-A6B9-AF8397AA5141}"/>
              </a:ext>
            </a:extLst>
          </p:cNvPr>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t="1" b="14444"/>
          <a:stretch/>
        </p:blipFill>
        <p:spPr>
          <a:xfrm>
            <a:off x="5304784" y="3052459"/>
            <a:ext cx="2187791" cy="1247483"/>
          </a:xfrm>
          <a:prstGeom prst="rect">
            <a:avLst/>
          </a:prstGeom>
        </p:spPr>
      </p:pic>
      <p:sp>
        <p:nvSpPr>
          <p:cNvPr id="6" name="Prostokąt 5">
            <a:extLst>
              <a:ext uri="{FF2B5EF4-FFF2-40B4-BE49-F238E27FC236}">
                <a16:creationId xmlns:a16="http://schemas.microsoft.com/office/drawing/2014/main" id="{BAF7885C-19EB-44F6-9BF3-A4AF49E81298}"/>
              </a:ext>
            </a:extLst>
          </p:cNvPr>
          <p:cNvSpPr/>
          <p:nvPr>
            <p:custDataLst>
              <p:tags r:id="rId4"/>
            </p:custDataLst>
          </p:nvPr>
        </p:nvSpPr>
        <p:spPr>
          <a:xfrm>
            <a:off x="4416007" y="3404334"/>
            <a:ext cx="888777" cy="895608"/>
          </a:xfrm>
          <a:prstGeom prst="rect">
            <a:avLst/>
          </a:prstGeom>
          <a:solidFill>
            <a:srgbClr val="6E813C">
              <a:alpha val="76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AA00ED54-1BE4-4464-9A24-C12DE572B7A6}"/>
              </a:ext>
            </a:extLst>
          </p:cNvPr>
          <p:cNvSpPr/>
          <p:nvPr>
            <p:custDataLst>
              <p:tags r:id="rId5"/>
            </p:custDataLst>
          </p:nvPr>
        </p:nvSpPr>
        <p:spPr>
          <a:xfrm>
            <a:off x="7492575" y="3052459"/>
            <a:ext cx="648072" cy="653054"/>
          </a:xfrm>
          <a:prstGeom prst="rect">
            <a:avLst/>
          </a:prstGeom>
          <a:solidFill>
            <a:srgbClr val="6E813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414676CD-FA86-4B69-B29E-0D4E4F599D68}"/>
              </a:ext>
            </a:extLst>
          </p:cNvPr>
          <p:cNvSpPr/>
          <p:nvPr>
            <p:custDataLst>
              <p:tags r:id="rId6"/>
            </p:custDataLst>
          </p:nvPr>
        </p:nvSpPr>
        <p:spPr>
          <a:xfrm>
            <a:off x="6844503" y="3052459"/>
            <a:ext cx="648072" cy="653054"/>
          </a:xfrm>
          <a:prstGeom prst="rect">
            <a:avLst/>
          </a:prstGeom>
          <a:solidFill>
            <a:srgbClr val="6E813C">
              <a:alpha val="6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4" name="Prostokąt 3">
            <a:extLst>
              <a:ext uri="{FF2B5EF4-FFF2-40B4-BE49-F238E27FC236}">
                <a16:creationId xmlns:a16="http://schemas.microsoft.com/office/drawing/2014/main" id="{E4622724-9AF4-4952-A9D0-FE15A8831205}"/>
              </a:ext>
            </a:extLst>
          </p:cNvPr>
          <p:cNvSpPr/>
          <p:nvPr>
            <p:custDataLst>
              <p:tags r:id="rId7"/>
            </p:custDataLst>
          </p:nvPr>
        </p:nvSpPr>
        <p:spPr>
          <a:xfrm>
            <a:off x="1118255" y="2875981"/>
            <a:ext cx="2957209" cy="1600438"/>
          </a:xfrm>
          <a:prstGeom prst="rect">
            <a:avLst/>
          </a:prstGeom>
        </p:spPr>
        <p:txBody>
          <a:bodyPr wrap="square">
            <a:spAutoFit/>
          </a:bodyPr>
          <a:lstStyle/>
          <a:p>
            <a:pPr algn="just"/>
            <a:r>
              <a:rPr lang="en-US" sz="1400" dirty="0"/>
              <a:t>Coach competencies can be defined as the </a:t>
            </a:r>
            <a:r>
              <a:rPr lang="en-US" sz="1400" b="1" dirty="0"/>
              <a:t>sum of experiences, abilities, skills, behaviors and knowledge </a:t>
            </a:r>
            <a:r>
              <a:rPr lang="en-US" sz="1400" dirty="0"/>
              <a:t>correlating with relevant </a:t>
            </a:r>
            <a:r>
              <a:rPr lang="en-US" sz="1400" b="1" dirty="0"/>
              <a:t>personality traits</a:t>
            </a:r>
            <a:r>
              <a:rPr lang="en-US" sz="1400" dirty="0"/>
              <a:t>. They are closely related to </a:t>
            </a:r>
            <a:r>
              <a:rPr lang="en-US" sz="1400" b="1" dirty="0"/>
              <a:t>practice and professional development</a:t>
            </a:r>
          </a:p>
        </p:txBody>
      </p:sp>
    </p:spTree>
    <p:extLst>
      <p:ext uri="{BB962C8B-B14F-4D97-AF65-F5344CB8AC3E}">
        <p14:creationId xmlns:p14="http://schemas.microsoft.com/office/powerpoint/2010/main" val="4155935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EB4273A1-41CD-4BE1-A1DD-1BE5A0312E90}"/>
              </a:ext>
            </a:extLst>
          </p:cNvPr>
          <p:cNvSpPr/>
          <p:nvPr>
            <p:custDataLst>
              <p:tags r:id="rId1"/>
            </p:custDataLst>
          </p:nvPr>
        </p:nvSpPr>
        <p:spPr>
          <a:xfrm>
            <a:off x="1110736" y="1915687"/>
            <a:ext cx="7447744" cy="2416046"/>
          </a:xfrm>
          <a:prstGeom prst="rect">
            <a:avLst/>
          </a:prstGeom>
        </p:spPr>
        <p:txBody>
          <a:bodyPr wrap="none">
            <a:spAutoFit/>
          </a:bodyPr>
          <a:lstStyle/>
          <a:p>
            <a:r>
              <a:rPr lang="en-GB" sz="1400" dirty="0"/>
              <a:t>The HORECA trainer should:</a:t>
            </a:r>
          </a:p>
          <a:p>
            <a:endParaRPr lang="en-GB" sz="1400" dirty="0"/>
          </a:p>
          <a:p>
            <a:pPr marL="285750" indent="-285750">
              <a:spcAft>
                <a:spcPts val="600"/>
              </a:spcAft>
              <a:buFont typeface="Wingdings" panose="05000000000000000000" pitchFamily="2" charset="2"/>
              <a:buChar char="§"/>
            </a:pPr>
            <a:r>
              <a:rPr lang="en-GB" sz="1400" b="1" dirty="0"/>
              <a:t>know the specificity of the industry and constantly monitor </a:t>
            </a:r>
            <a:r>
              <a:rPr lang="en-GB" sz="1400" dirty="0"/>
              <a:t>the hotel and catering sector,</a:t>
            </a:r>
          </a:p>
          <a:p>
            <a:pPr marL="285750" indent="-285750">
              <a:spcAft>
                <a:spcPts val="600"/>
              </a:spcAft>
              <a:buFont typeface="Wingdings" panose="05000000000000000000" pitchFamily="2" charset="2"/>
              <a:buChar char="§"/>
            </a:pPr>
            <a:r>
              <a:rPr lang="en-GB" sz="1400" b="1" dirty="0"/>
              <a:t>identify specific dynamics for a certain position,</a:t>
            </a:r>
          </a:p>
          <a:p>
            <a:pPr marL="285750" indent="-285750">
              <a:spcAft>
                <a:spcPts val="600"/>
              </a:spcAft>
              <a:buFont typeface="Wingdings" panose="05000000000000000000" pitchFamily="2" charset="2"/>
              <a:buChar char="§"/>
            </a:pPr>
            <a:r>
              <a:rPr lang="en-GB" sz="1400" b="1" dirty="0"/>
              <a:t>analyse trends </a:t>
            </a:r>
            <a:r>
              <a:rPr lang="en-GB" sz="1400" dirty="0"/>
              <a:t>in order to present the offer and educational tools,</a:t>
            </a:r>
          </a:p>
          <a:p>
            <a:pPr marL="285750" indent="-285750">
              <a:spcAft>
                <a:spcPts val="600"/>
              </a:spcAft>
              <a:buFont typeface="Wingdings" panose="05000000000000000000" pitchFamily="2" charset="2"/>
              <a:buChar char="§"/>
            </a:pPr>
            <a:r>
              <a:rPr lang="en-GB" sz="1400" b="1" dirty="0"/>
              <a:t>understand industry competencies </a:t>
            </a:r>
            <a:r>
              <a:rPr lang="en-GB" sz="1400" dirty="0"/>
              <a:t>to determine the competencies and the need to train them,</a:t>
            </a:r>
          </a:p>
          <a:p>
            <a:pPr marL="285750" indent="-285750">
              <a:spcAft>
                <a:spcPts val="600"/>
              </a:spcAft>
              <a:buFont typeface="Wingdings" panose="05000000000000000000" pitchFamily="2" charset="2"/>
              <a:buChar char="§"/>
            </a:pPr>
            <a:r>
              <a:rPr lang="en-GB" sz="1400" b="1" dirty="0"/>
              <a:t>motivate and give direction </a:t>
            </a:r>
            <a:r>
              <a:rPr lang="en-GB" sz="1400" dirty="0"/>
              <a:t>to a certain person in HORECA.</a:t>
            </a:r>
          </a:p>
          <a:p>
            <a:pPr marL="285750" indent="-285750">
              <a:buFont typeface="Wingdings" panose="05000000000000000000" pitchFamily="2" charset="2"/>
              <a:buChar char="§"/>
            </a:pPr>
            <a:endParaRPr lang="pl-PL" sz="1400" dirty="0"/>
          </a:p>
          <a:p>
            <a:pPr marL="285750" indent="-285750">
              <a:buFont typeface="Wingdings" panose="05000000000000000000" pitchFamily="2" charset="2"/>
              <a:buChar char="§"/>
            </a:pPr>
            <a:endParaRPr lang="pl-PL" sz="1400" dirty="0"/>
          </a:p>
        </p:txBody>
      </p:sp>
      <p:sp>
        <p:nvSpPr>
          <p:cNvPr id="7" name="pole tekstowe 6">
            <a:extLst>
              <a:ext uri="{FF2B5EF4-FFF2-40B4-BE49-F238E27FC236}">
                <a16:creationId xmlns:a16="http://schemas.microsoft.com/office/drawing/2014/main" id="{8C57D4B3-548B-46D6-B79A-DA412A6B471F}"/>
              </a:ext>
            </a:extLst>
          </p:cNvPr>
          <p:cNvSpPr txBox="1"/>
          <p:nvPr>
            <p:custDataLst>
              <p:tags r:id="rId2"/>
            </p:custDataLst>
          </p:nvPr>
        </p:nvSpPr>
        <p:spPr>
          <a:xfrm>
            <a:off x="1110736" y="653129"/>
            <a:ext cx="7277688" cy="400110"/>
          </a:xfrm>
          <a:prstGeom prst="rect">
            <a:avLst/>
          </a:prstGeom>
          <a:noFill/>
        </p:spPr>
        <p:txBody>
          <a:bodyPr wrap="square" rtlCol="0">
            <a:spAutoFit/>
          </a:bodyPr>
          <a:lstStyle/>
          <a:p>
            <a:r>
              <a:rPr lang="en-US" sz="2000" dirty="0">
                <a:solidFill>
                  <a:srgbClr val="EF7D00"/>
                </a:solidFill>
                <a:latin typeface="Akrobat Black" pitchFamily="50" charset="-18"/>
              </a:rPr>
              <a:t>The competence model of the HORECA trainer</a:t>
            </a:r>
          </a:p>
        </p:txBody>
      </p:sp>
    </p:spTree>
    <p:extLst>
      <p:ext uri="{BB962C8B-B14F-4D97-AF65-F5344CB8AC3E}">
        <p14:creationId xmlns:p14="http://schemas.microsoft.com/office/powerpoint/2010/main" val="1442434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83C0E986-0F41-488A-A222-98B0646F74F7}"/>
              </a:ext>
            </a:extLst>
          </p:cNvPr>
          <p:cNvGraphicFramePr/>
          <p:nvPr>
            <p:custDataLst>
              <p:tags r:id="rId1"/>
            </p:custDataLst>
            <p:extLst>
              <p:ext uri="{D42A27DB-BD31-4B8C-83A1-F6EECF244321}">
                <p14:modId xmlns:p14="http://schemas.microsoft.com/office/powerpoint/2010/main" val="3141678239"/>
              </p:ext>
            </p:extLst>
          </p:nvPr>
        </p:nvGraphicFramePr>
        <p:xfrm>
          <a:off x="1124221" y="2049162"/>
          <a:ext cx="7416824" cy="21067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pole tekstowe 5">
            <a:extLst>
              <a:ext uri="{FF2B5EF4-FFF2-40B4-BE49-F238E27FC236}">
                <a16:creationId xmlns:a16="http://schemas.microsoft.com/office/drawing/2014/main" id="{B61429EE-2AA9-4D65-BF88-DFE03DD7664F}"/>
              </a:ext>
            </a:extLst>
          </p:cNvPr>
          <p:cNvSpPr txBox="1"/>
          <p:nvPr>
            <p:custDataLst>
              <p:tags r:id="rId2"/>
            </p:custDataLst>
          </p:nvPr>
        </p:nvSpPr>
        <p:spPr>
          <a:xfrm>
            <a:off x="1110736" y="653129"/>
            <a:ext cx="7277688" cy="400110"/>
          </a:xfrm>
          <a:prstGeom prst="rect">
            <a:avLst/>
          </a:prstGeom>
          <a:noFill/>
        </p:spPr>
        <p:txBody>
          <a:bodyPr wrap="square" rtlCol="0">
            <a:spAutoFit/>
          </a:bodyPr>
          <a:lstStyle/>
          <a:p>
            <a:r>
              <a:rPr lang="en-GB" sz="2000" dirty="0">
                <a:solidFill>
                  <a:srgbClr val="EF7D00"/>
                </a:solidFill>
                <a:latin typeface="Akrobat Black" pitchFamily="50" charset="-18"/>
              </a:rPr>
              <a:t>The competence profile of the HORECA trainer</a:t>
            </a:r>
          </a:p>
        </p:txBody>
      </p:sp>
      <p:pic>
        <p:nvPicPr>
          <p:cNvPr id="7" name="Obraz 6">
            <a:extLst>
              <a:ext uri="{FF2B5EF4-FFF2-40B4-BE49-F238E27FC236}">
                <a16:creationId xmlns:a16="http://schemas.microsoft.com/office/drawing/2014/main" id="{C5DD51A1-3C5C-4A09-9292-BEEA827C2F78}"/>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724128" y="279844"/>
            <a:ext cx="2932557" cy="1954459"/>
          </a:xfrm>
          <a:prstGeom prst="rect">
            <a:avLst/>
          </a:prstGeom>
        </p:spPr>
      </p:pic>
    </p:spTree>
    <p:extLst>
      <p:ext uri="{BB962C8B-B14F-4D97-AF65-F5344CB8AC3E}">
        <p14:creationId xmlns:p14="http://schemas.microsoft.com/office/powerpoint/2010/main" val="2059035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EB4273A1-41CD-4BE1-A1DD-1BE5A0312E90}"/>
              </a:ext>
            </a:extLst>
          </p:cNvPr>
          <p:cNvSpPr/>
          <p:nvPr>
            <p:custDataLst>
              <p:tags r:id="rId1"/>
            </p:custDataLst>
          </p:nvPr>
        </p:nvSpPr>
        <p:spPr>
          <a:xfrm>
            <a:off x="1110736" y="1779662"/>
            <a:ext cx="5765519" cy="1815882"/>
          </a:xfrm>
          <a:prstGeom prst="rect">
            <a:avLst/>
          </a:prstGeom>
        </p:spPr>
        <p:txBody>
          <a:bodyPr wrap="square">
            <a:spAutoFit/>
          </a:bodyPr>
          <a:lstStyle/>
          <a:p>
            <a:r>
              <a:rPr lang="en-US" sz="1400" dirty="0"/>
              <a:t>The trainer's tasks will also include shaping in clients the personal qualities that are important for this industry. These include:</a:t>
            </a:r>
          </a:p>
          <a:p>
            <a:pPr marL="285750" indent="-285750">
              <a:buFont typeface="Wingdings" panose="05000000000000000000" pitchFamily="2" charset="2"/>
              <a:buChar char="§"/>
            </a:pPr>
            <a:r>
              <a:rPr lang="en-US" sz="1400" dirty="0"/>
              <a:t>flexibility,</a:t>
            </a:r>
          </a:p>
          <a:p>
            <a:pPr marL="285750" indent="-285750">
              <a:buFont typeface="Wingdings" panose="05000000000000000000" pitchFamily="2" charset="2"/>
              <a:buChar char="§"/>
            </a:pPr>
            <a:r>
              <a:rPr lang="en-US" sz="1400" dirty="0"/>
              <a:t>creativity,</a:t>
            </a:r>
          </a:p>
          <a:p>
            <a:pPr marL="285750" indent="-285750">
              <a:buFont typeface="Wingdings" panose="05000000000000000000" pitchFamily="2" charset="2"/>
              <a:buChar char="§"/>
            </a:pPr>
            <a:r>
              <a:rPr lang="en-US" sz="1400" dirty="0"/>
              <a:t>innovativeness,</a:t>
            </a:r>
          </a:p>
          <a:p>
            <a:pPr marL="285750" indent="-285750">
              <a:buFont typeface="Wingdings" panose="05000000000000000000" pitchFamily="2" charset="2"/>
              <a:buChar char="§"/>
            </a:pPr>
            <a:r>
              <a:rPr lang="en-US" sz="1400" dirty="0"/>
              <a:t>availability,</a:t>
            </a:r>
          </a:p>
          <a:p>
            <a:pPr marL="285750" indent="-285750">
              <a:buFont typeface="Wingdings" panose="05000000000000000000" pitchFamily="2" charset="2"/>
              <a:buChar char="§"/>
            </a:pPr>
            <a:r>
              <a:rPr lang="en-US" sz="1400" dirty="0"/>
              <a:t>entrepreneurship.</a:t>
            </a:r>
            <a:endParaRPr lang="pl-PL" sz="1400" dirty="0"/>
          </a:p>
          <a:p>
            <a:pPr marL="285750" indent="-285750">
              <a:buFont typeface="Wingdings" panose="05000000000000000000" pitchFamily="2" charset="2"/>
              <a:buChar char="§"/>
            </a:pPr>
            <a:endParaRPr lang="pl-PL" sz="1400" dirty="0"/>
          </a:p>
        </p:txBody>
      </p:sp>
      <p:sp>
        <p:nvSpPr>
          <p:cNvPr id="7" name="pole tekstowe 6">
            <a:extLst>
              <a:ext uri="{FF2B5EF4-FFF2-40B4-BE49-F238E27FC236}">
                <a16:creationId xmlns:a16="http://schemas.microsoft.com/office/drawing/2014/main" id="{23468B01-E992-4F51-A12B-57D89DEA0D5D}"/>
              </a:ext>
            </a:extLst>
          </p:cNvPr>
          <p:cNvSpPr txBox="1"/>
          <p:nvPr>
            <p:custDataLst>
              <p:tags r:id="rId2"/>
            </p:custDataLst>
          </p:nvPr>
        </p:nvSpPr>
        <p:spPr>
          <a:xfrm>
            <a:off x="1110736" y="653129"/>
            <a:ext cx="7277688" cy="400110"/>
          </a:xfrm>
          <a:prstGeom prst="rect">
            <a:avLst/>
          </a:prstGeom>
          <a:noFill/>
        </p:spPr>
        <p:txBody>
          <a:bodyPr wrap="square" rtlCol="0">
            <a:spAutoFit/>
          </a:bodyPr>
          <a:lstStyle/>
          <a:p>
            <a:r>
              <a:rPr lang="en-US" sz="2000" dirty="0">
                <a:solidFill>
                  <a:srgbClr val="EF7D00"/>
                </a:solidFill>
                <a:latin typeface="Akrobat Black" pitchFamily="50" charset="-18"/>
              </a:rPr>
              <a:t>The competence model of the HORECA trainer</a:t>
            </a:r>
          </a:p>
        </p:txBody>
      </p:sp>
      <p:pic>
        <p:nvPicPr>
          <p:cNvPr id="4" name="Obraz 3">
            <a:extLst>
              <a:ext uri="{FF2B5EF4-FFF2-40B4-BE49-F238E27FC236}">
                <a16:creationId xmlns:a16="http://schemas.microsoft.com/office/drawing/2014/main" id="{FEEF8BEA-455B-4F08-880B-636B035D4E17}"/>
              </a:ext>
            </a:extLst>
          </p:cNvPr>
          <p:cNvPicPr>
            <a:picLocks noChangeAspect="1"/>
          </p:cNvPicPr>
          <p:nvPr>
            <p:custDataLst>
              <p:tags r:id="rId3"/>
            </p:custDataLst>
          </p:nvPr>
        </p:nvPicPr>
        <p:blipFill rotWithShape="1">
          <a:blip r:embed="rId9" cstate="print">
            <a:extLst>
              <a:ext uri="{28A0092B-C50C-407E-A947-70E740481C1C}">
                <a14:useLocalDpi xmlns:a14="http://schemas.microsoft.com/office/drawing/2010/main" val="0"/>
              </a:ext>
            </a:extLst>
          </a:blip>
          <a:srcRect t="10184" b="5759"/>
          <a:stretch/>
        </p:blipFill>
        <p:spPr>
          <a:xfrm>
            <a:off x="4437850" y="2787774"/>
            <a:ext cx="2438405" cy="1368153"/>
          </a:xfrm>
          <a:prstGeom prst="rect">
            <a:avLst/>
          </a:prstGeom>
        </p:spPr>
      </p:pic>
      <p:sp>
        <p:nvSpPr>
          <p:cNvPr id="5" name="Prostokąt 4">
            <a:extLst>
              <a:ext uri="{FF2B5EF4-FFF2-40B4-BE49-F238E27FC236}">
                <a16:creationId xmlns:a16="http://schemas.microsoft.com/office/drawing/2014/main" id="{9DC3CB0D-3650-4C0C-B5AA-3B7472A7D402}"/>
              </a:ext>
            </a:extLst>
          </p:cNvPr>
          <p:cNvSpPr/>
          <p:nvPr>
            <p:custDataLst>
              <p:tags r:id="rId4"/>
            </p:custDataLst>
          </p:nvPr>
        </p:nvSpPr>
        <p:spPr>
          <a:xfrm>
            <a:off x="3549073" y="3260319"/>
            <a:ext cx="888777" cy="895608"/>
          </a:xfrm>
          <a:prstGeom prst="rect">
            <a:avLst/>
          </a:prstGeom>
          <a:solidFill>
            <a:srgbClr val="EF7D00">
              <a:alpha val="76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8369FE09-E7DD-43DA-9577-47F7E283F644}"/>
              </a:ext>
            </a:extLst>
          </p:cNvPr>
          <p:cNvSpPr/>
          <p:nvPr>
            <p:custDataLst>
              <p:tags r:id="rId5"/>
            </p:custDataLst>
          </p:nvPr>
        </p:nvSpPr>
        <p:spPr>
          <a:xfrm>
            <a:off x="6878248" y="2783755"/>
            <a:ext cx="480001" cy="476564"/>
          </a:xfrm>
          <a:prstGeom prst="rect">
            <a:avLst/>
          </a:prstGeom>
          <a:solidFill>
            <a:srgbClr val="F7A8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dirty="0"/>
          </a:p>
        </p:txBody>
      </p:sp>
      <p:sp>
        <p:nvSpPr>
          <p:cNvPr id="9" name="Prostokąt 8">
            <a:extLst>
              <a:ext uri="{FF2B5EF4-FFF2-40B4-BE49-F238E27FC236}">
                <a16:creationId xmlns:a16="http://schemas.microsoft.com/office/drawing/2014/main" id="{1FF2A542-C898-4F45-8F81-0389F4611735}"/>
              </a:ext>
            </a:extLst>
          </p:cNvPr>
          <p:cNvSpPr/>
          <p:nvPr>
            <p:custDataLst>
              <p:tags r:id="rId6"/>
            </p:custDataLst>
          </p:nvPr>
        </p:nvSpPr>
        <p:spPr>
          <a:xfrm>
            <a:off x="6396254" y="2783755"/>
            <a:ext cx="480001" cy="476564"/>
          </a:xfrm>
          <a:prstGeom prst="rect">
            <a:avLst/>
          </a:prstGeom>
          <a:solidFill>
            <a:srgbClr val="EF7D00">
              <a:alpha val="76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627244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5116AB6F-7DE9-4E64-823C-8B30575708B7}"/>
              </a:ext>
            </a:extLst>
          </p:cNvPr>
          <p:cNvGraphicFramePr>
            <a:graphicFrameLocks noGrp="1"/>
          </p:cNvGraphicFramePr>
          <p:nvPr>
            <p:custDataLst>
              <p:tags r:id="rId1"/>
            </p:custDataLst>
            <p:extLst>
              <p:ext uri="{D42A27DB-BD31-4B8C-83A1-F6EECF244321}">
                <p14:modId xmlns:p14="http://schemas.microsoft.com/office/powerpoint/2010/main" val="628708026"/>
              </p:ext>
            </p:extLst>
          </p:nvPr>
        </p:nvGraphicFramePr>
        <p:xfrm>
          <a:off x="1141500" y="1563638"/>
          <a:ext cx="7030899" cy="2326526"/>
        </p:xfrm>
        <a:graphic>
          <a:graphicData uri="http://schemas.openxmlformats.org/drawingml/2006/table">
            <a:tbl>
              <a:tblPr firstRow="1" firstCol="1" bandRow="1">
                <a:tableStyleId>{F5AB1C69-6EDB-4FF4-983F-18BD219EF322}</a:tableStyleId>
              </a:tblPr>
              <a:tblGrid>
                <a:gridCol w="1206472">
                  <a:extLst>
                    <a:ext uri="{9D8B030D-6E8A-4147-A177-3AD203B41FA5}">
                      <a16:colId xmlns:a16="http://schemas.microsoft.com/office/drawing/2014/main" val="2471341331"/>
                    </a:ext>
                  </a:extLst>
                </a:gridCol>
                <a:gridCol w="2089408">
                  <a:extLst>
                    <a:ext uri="{9D8B030D-6E8A-4147-A177-3AD203B41FA5}">
                      <a16:colId xmlns:a16="http://schemas.microsoft.com/office/drawing/2014/main" val="365436387"/>
                    </a:ext>
                  </a:extLst>
                </a:gridCol>
                <a:gridCol w="1869837">
                  <a:extLst>
                    <a:ext uri="{9D8B030D-6E8A-4147-A177-3AD203B41FA5}">
                      <a16:colId xmlns:a16="http://schemas.microsoft.com/office/drawing/2014/main" val="3403424149"/>
                    </a:ext>
                  </a:extLst>
                </a:gridCol>
                <a:gridCol w="1865182">
                  <a:extLst>
                    <a:ext uri="{9D8B030D-6E8A-4147-A177-3AD203B41FA5}">
                      <a16:colId xmlns:a16="http://schemas.microsoft.com/office/drawing/2014/main" val="1638267632"/>
                    </a:ext>
                  </a:extLst>
                </a:gridCol>
              </a:tblGrid>
              <a:tr h="720080">
                <a:tc gridSpan="4">
                  <a:txBody>
                    <a:bodyPr/>
                    <a:lstStyle/>
                    <a:p>
                      <a:pPr algn="ctr">
                        <a:spcAft>
                          <a:spcPts val="0"/>
                        </a:spcAft>
                      </a:pPr>
                      <a:r>
                        <a:rPr lang="en-GB" sz="1100" b="1" noProof="0">
                          <a:solidFill>
                            <a:schemeClr val="bg1"/>
                          </a:solidFill>
                          <a:effectLst/>
                          <a:latin typeface="+mj-lt"/>
                        </a:rPr>
                        <a:t>TRAINER HORECA INDUSTRY SPECIALIST</a:t>
                      </a:r>
                    </a:p>
                    <a:p>
                      <a:pPr algn="ctr">
                        <a:spcAft>
                          <a:spcPts val="0"/>
                        </a:spcAft>
                      </a:pPr>
                      <a:r>
                        <a:rPr lang="en-GB" sz="900" b="1" noProof="0">
                          <a:solidFill>
                            <a:schemeClr val="bg1"/>
                          </a:solidFill>
                          <a:effectLst/>
                          <a:latin typeface="+mj-lt"/>
                          <a:ea typeface="Calibri" panose="020F0502020204030204" pitchFamily="34" charset="0"/>
                          <a:cs typeface="Times New Roman" panose="02020603050405020304" pitchFamily="18" charset="0"/>
                        </a:rPr>
                        <a:t>*specializations for the HORECA trainer distinguished as part of the project</a:t>
                      </a:r>
                    </a:p>
                  </a:txBody>
                  <a:tcPr marL="68580" marR="68580" marT="0" marB="0" anchor="ct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08692929"/>
                  </a:ext>
                </a:extLst>
              </a:tr>
              <a:tr h="803223">
                <a:tc>
                  <a:txBody>
                    <a:bodyPr/>
                    <a:lstStyle/>
                    <a:p>
                      <a:pPr>
                        <a:lnSpc>
                          <a:spcPct val="107000"/>
                        </a:lnSpc>
                        <a:spcAft>
                          <a:spcPts val="0"/>
                        </a:spcAft>
                      </a:pPr>
                      <a:r>
                        <a:rPr lang="en-GB" sz="1100" noProof="0">
                          <a:effectLst/>
                        </a:rPr>
                        <a:t>specialization</a:t>
                      </a:r>
                      <a:endParaRPr lang="en-GB"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100" noProof="0">
                          <a:effectLst/>
                        </a:rPr>
                        <a:t>trainer of cooking professions</a:t>
                      </a:r>
                      <a:endParaRPr lang="en-GB"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noProof="0">
                          <a:effectLst/>
                        </a:rPr>
                        <a:t>trainer of bartending professions </a:t>
                      </a:r>
                      <a:endParaRPr lang="en-GB" sz="12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2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trainer of waiters</a:t>
                      </a:r>
                    </a:p>
                  </a:txBody>
                  <a:tcPr marL="68580" marR="68580" marT="0" marB="0" anchor="ctr"/>
                </a:tc>
                <a:extLst>
                  <a:ext uri="{0D108BD9-81ED-4DB2-BD59-A6C34878D82A}">
                    <a16:rowId xmlns:a16="http://schemas.microsoft.com/office/drawing/2014/main" val="2423086428"/>
                  </a:ext>
                </a:extLst>
              </a:tr>
              <a:tr h="803223">
                <a:tc>
                  <a:txBody>
                    <a:bodyPr/>
                    <a:lstStyle/>
                    <a:p>
                      <a:pPr>
                        <a:lnSpc>
                          <a:spcPct val="107000"/>
                        </a:lnSpc>
                        <a:spcAft>
                          <a:spcPts val="0"/>
                        </a:spcAft>
                      </a:pPr>
                      <a:r>
                        <a:rPr lang="en-GB" sz="1100" noProof="0">
                          <a:effectLst/>
                        </a:rPr>
                        <a:t>scope of tasks</a:t>
                      </a:r>
                      <a:endParaRPr lang="en-GB"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100" noProof="0">
                          <a:effectLst/>
                        </a:rPr>
                        <a:t>the trainer teaches kitchen assistants, cooks, chefs</a:t>
                      </a:r>
                      <a:endParaRPr lang="en-GB"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noProof="0">
                          <a:effectLst/>
                        </a:rPr>
                        <a:t>the trainer teaches bartenders, baristas, sommeliers</a:t>
                      </a:r>
                      <a:endParaRPr lang="en-GB" sz="12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100" noProof="0" dirty="0">
                          <a:effectLst/>
                        </a:rPr>
                        <a:t>the trainer teaches waiters</a:t>
                      </a:r>
                      <a:endParaRPr lang="en-GB" sz="12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8424558"/>
                  </a:ext>
                </a:extLst>
              </a:tr>
            </a:tbl>
          </a:graphicData>
        </a:graphic>
      </p:graphicFrame>
      <p:sp>
        <p:nvSpPr>
          <p:cNvPr id="6" name="pole tekstowe 5">
            <a:extLst>
              <a:ext uri="{FF2B5EF4-FFF2-40B4-BE49-F238E27FC236}">
                <a16:creationId xmlns:a16="http://schemas.microsoft.com/office/drawing/2014/main" id="{C8913F38-5248-42AB-B371-C28AEFB0B451}"/>
              </a:ext>
            </a:extLst>
          </p:cNvPr>
          <p:cNvSpPr txBox="1"/>
          <p:nvPr>
            <p:custDataLst>
              <p:tags r:id="rId2"/>
            </p:custDataLst>
          </p:nvPr>
        </p:nvSpPr>
        <p:spPr>
          <a:xfrm>
            <a:off x="1110736" y="653129"/>
            <a:ext cx="7277688" cy="400110"/>
          </a:xfrm>
          <a:prstGeom prst="rect">
            <a:avLst/>
          </a:prstGeom>
          <a:noFill/>
        </p:spPr>
        <p:txBody>
          <a:bodyPr wrap="square" rtlCol="0">
            <a:spAutoFit/>
          </a:bodyPr>
          <a:lstStyle/>
          <a:p>
            <a:r>
              <a:rPr lang="en-US" sz="2000" dirty="0">
                <a:solidFill>
                  <a:srgbClr val="EF7D00"/>
                </a:solidFill>
                <a:latin typeface="Akrobat Black" pitchFamily="50" charset="-18"/>
              </a:rPr>
              <a:t>The competence profile of the HORECA trainer</a:t>
            </a:r>
          </a:p>
        </p:txBody>
      </p:sp>
    </p:spTree>
    <p:extLst>
      <p:ext uri="{BB962C8B-B14F-4D97-AF65-F5344CB8AC3E}">
        <p14:creationId xmlns:p14="http://schemas.microsoft.com/office/powerpoint/2010/main" val="3245016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176A72A4-C52B-42A7-8637-1513AF581E59}"/>
              </a:ext>
            </a:extLst>
          </p:cNvPr>
          <p:cNvSpPr/>
          <p:nvPr>
            <p:custDataLst>
              <p:tags r:id="rId1"/>
            </p:custDataLst>
          </p:nvPr>
        </p:nvSpPr>
        <p:spPr>
          <a:xfrm>
            <a:off x="1110736" y="1889998"/>
            <a:ext cx="6989656" cy="2431435"/>
          </a:xfrm>
          <a:prstGeom prst="rect">
            <a:avLst/>
          </a:prstGeom>
        </p:spPr>
        <p:txBody>
          <a:bodyPr wrap="square">
            <a:spAutoFit/>
          </a:bodyPr>
          <a:lstStyle/>
          <a:p>
            <a:pPr algn="just">
              <a:spcAft>
                <a:spcPts val="1200"/>
              </a:spcAft>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The coach, depending on the level of personal development and level of knowledge and experience should be prepared for:</a:t>
            </a:r>
          </a:p>
          <a:p>
            <a:pPr marL="342900" lvl="0" indent="-342900" algn="just">
              <a:spcAft>
                <a:spcPts val="1200"/>
              </a:spcAft>
              <a:buFont typeface="+mj-lt"/>
              <a:buAutoNum type="arabicPeriod"/>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independent design and conducting of training addressed to a selected professional group;</a:t>
            </a:r>
          </a:p>
          <a:p>
            <a:pPr marL="342900" lvl="0" indent="-342900" algn="just">
              <a:spcAft>
                <a:spcPts val="1200"/>
              </a:spcAft>
              <a:buFont typeface="+mj-lt"/>
              <a:buAutoNum type="arabicPeriod"/>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creating original methods according to the selected thematic specialization;</a:t>
            </a:r>
          </a:p>
          <a:p>
            <a:pPr marL="342900" lvl="0" indent="-342900" algn="just">
              <a:spcAft>
                <a:spcPts val="1200"/>
              </a:spcAft>
              <a:buFont typeface="+mj-lt"/>
              <a:buAutoNum type="arabicPeriod"/>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using the group's potential to create new educational paths;</a:t>
            </a:r>
          </a:p>
          <a:p>
            <a:pPr marL="342900" lvl="0" indent="-342900" algn="just">
              <a:spcAft>
                <a:spcPts val="1200"/>
              </a:spcAft>
              <a:buFont typeface="+mj-lt"/>
              <a:buAutoNum type="arabicPeriod"/>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cooperation with industry organizations and employers in developing educational solutions tailored to the target group.</a:t>
            </a:r>
            <a:endParaRPr lang="pl-PL" sz="1400" dirty="0">
              <a:solidFill>
                <a:srgbClr val="000000"/>
              </a:solidFill>
              <a:effectLst/>
              <a:latin typeface="Calibri" panose="020F0502020204030204" pitchFamily="34" charset="0"/>
              <a:ea typeface="Calibri" panose="020F0502020204030204" pitchFamily="34" charset="0"/>
            </a:endParaRPr>
          </a:p>
        </p:txBody>
      </p:sp>
      <p:sp>
        <p:nvSpPr>
          <p:cNvPr id="6" name="pole tekstowe 5">
            <a:extLst>
              <a:ext uri="{FF2B5EF4-FFF2-40B4-BE49-F238E27FC236}">
                <a16:creationId xmlns:a16="http://schemas.microsoft.com/office/drawing/2014/main" id="{09A6A831-CCE9-47D7-84BD-7BDF78CBF1F8}"/>
              </a:ext>
            </a:extLst>
          </p:cNvPr>
          <p:cNvSpPr txBox="1"/>
          <p:nvPr>
            <p:custDataLst>
              <p:tags r:id="rId2"/>
            </p:custDataLst>
          </p:nvPr>
        </p:nvSpPr>
        <p:spPr>
          <a:xfrm>
            <a:off x="1110736" y="653129"/>
            <a:ext cx="7277688" cy="400110"/>
          </a:xfrm>
          <a:prstGeom prst="rect">
            <a:avLst/>
          </a:prstGeom>
          <a:noFill/>
        </p:spPr>
        <p:txBody>
          <a:bodyPr wrap="square" rtlCol="0">
            <a:spAutoFit/>
          </a:bodyPr>
          <a:lstStyle/>
          <a:p>
            <a:r>
              <a:rPr lang="en-US" sz="2000" dirty="0">
                <a:solidFill>
                  <a:srgbClr val="EF7D00"/>
                </a:solidFill>
                <a:latin typeface="Akrobat Black" pitchFamily="50" charset="-18"/>
              </a:rPr>
              <a:t>The competence profile of the HORECA trainer</a:t>
            </a:r>
          </a:p>
        </p:txBody>
      </p:sp>
    </p:spTree>
    <p:extLst>
      <p:ext uri="{BB962C8B-B14F-4D97-AF65-F5344CB8AC3E}">
        <p14:creationId xmlns:p14="http://schemas.microsoft.com/office/powerpoint/2010/main" val="2934524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custDataLst>
              <p:tags r:id="rId1"/>
            </p:custDataLst>
          </p:nvPr>
        </p:nvSpPr>
        <p:spPr>
          <a:xfrm>
            <a:off x="1664804" y="1131590"/>
            <a:ext cx="5814392" cy="2031325"/>
          </a:xfrm>
          <a:prstGeom prst="rect">
            <a:avLst/>
          </a:prstGeom>
        </p:spPr>
        <p:txBody>
          <a:bodyPr wrap="square">
            <a:spAutoFit/>
          </a:bodyPr>
          <a:lstStyle/>
          <a:p>
            <a:pPr algn="just"/>
            <a:r>
              <a:rPr lang="en-GB" b="1" dirty="0">
                <a:solidFill>
                  <a:srgbClr val="EF7D00"/>
                </a:solidFill>
                <a:latin typeface="Akrobat Black" pitchFamily="50" charset="-18"/>
              </a:rPr>
              <a:t>Stage III</a:t>
            </a:r>
            <a:endParaRPr lang="en-GB" dirty="0"/>
          </a:p>
          <a:p>
            <a:pPr algn="just"/>
            <a:endParaRPr lang="en-GB" dirty="0"/>
          </a:p>
          <a:p>
            <a:pPr algn="just"/>
            <a:r>
              <a:rPr lang="en-GB" b="1" dirty="0"/>
              <a:t>Validation</a:t>
            </a:r>
            <a:r>
              <a:rPr lang="en-GB" dirty="0"/>
              <a:t> – testing of developed solutions</a:t>
            </a:r>
          </a:p>
          <a:p>
            <a:pPr algn="just"/>
            <a:endParaRPr lang="en-GB" dirty="0"/>
          </a:p>
          <a:p>
            <a:pPr algn="just"/>
            <a:r>
              <a:rPr lang="en-GB" dirty="0"/>
              <a:t>People willing to undergo training with the use of standards will be invited to participate in the implementation of this stage.</a:t>
            </a:r>
          </a:p>
        </p:txBody>
      </p:sp>
      <p:pic>
        <p:nvPicPr>
          <p:cNvPr id="3" name="Obraz 2">
            <a:extLst>
              <a:ext uri="{FF2B5EF4-FFF2-40B4-BE49-F238E27FC236}">
                <a16:creationId xmlns:a16="http://schemas.microsoft.com/office/drawing/2014/main" id="{3BC0D7C9-D66B-48FD-9E98-E76BA67D5BEE}"/>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064061" y="3290680"/>
            <a:ext cx="1840436" cy="1228491"/>
          </a:xfrm>
          <a:prstGeom prst="rect">
            <a:avLst/>
          </a:prstGeom>
        </p:spPr>
      </p:pic>
      <p:pic>
        <p:nvPicPr>
          <p:cNvPr id="4" name="Obraz 3">
            <a:extLst>
              <a:ext uri="{FF2B5EF4-FFF2-40B4-BE49-F238E27FC236}">
                <a16:creationId xmlns:a16="http://schemas.microsoft.com/office/drawing/2014/main" id="{8667D09F-7127-4243-A3C2-6034A4D54454}"/>
              </a:ext>
            </a:extLst>
          </p:cNvPr>
          <p:cNvPicPr>
            <a:picLocks noChangeAspect="1"/>
          </p:cNvPicPr>
          <p:nvPr>
            <p:custDataLst>
              <p:tags r:id="rId3"/>
            </p:custDataLst>
          </p:nvPr>
        </p:nvPicPr>
        <p:blipFill rotWithShape="1">
          <a:blip r:embed="rId9" cstate="print">
            <a:extLst>
              <a:ext uri="{28A0092B-C50C-407E-A947-70E740481C1C}">
                <a14:useLocalDpi xmlns:a14="http://schemas.microsoft.com/office/drawing/2010/main" val="0"/>
              </a:ext>
            </a:extLst>
          </a:blip>
          <a:srcRect r="8866"/>
          <a:stretch/>
        </p:blipFill>
        <p:spPr>
          <a:xfrm>
            <a:off x="3851405" y="3279426"/>
            <a:ext cx="1770832" cy="1221735"/>
          </a:xfrm>
          <a:prstGeom prst="rect">
            <a:avLst/>
          </a:prstGeom>
        </p:spPr>
      </p:pic>
      <p:pic>
        <p:nvPicPr>
          <p:cNvPr id="5" name="Obraz 4">
            <a:extLst>
              <a:ext uri="{FF2B5EF4-FFF2-40B4-BE49-F238E27FC236}">
                <a16:creationId xmlns:a16="http://schemas.microsoft.com/office/drawing/2014/main" id="{FB273A60-3A7E-4B65-9584-B481B072ED17}"/>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580111" y="3279026"/>
            <a:ext cx="1840436" cy="1226190"/>
          </a:xfrm>
          <a:prstGeom prst="rect">
            <a:avLst/>
          </a:prstGeom>
        </p:spPr>
      </p:pic>
      <p:sp>
        <p:nvSpPr>
          <p:cNvPr id="6" name="Prostokąt 5">
            <a:extLst>
              <a:ext uri="{FF2B5EF4-FFF2-40B4-BE49-F238E27FC236}">
                <a16:creationId xmlns:a16="http://schemas.microsoft.com/office/drawing/2014/main" id="{46863F75-4CD7-442C-BF31-EBA52E006890}"/>
              </a:ext>
            </a:extLst>
          </p:cNvPr>
          <p:cNvSpPr/>
          <p:nvPr>
            <p:custDataLst>
              <p:tags r:id="rId5"/>
            </p:custDataLst>
          </p:nvPr>
        </p:nvSpPr>
        <p:spPr>
          <a:xfrm>
            <a:off x="1619672" y="4070216"/>
            <a:ext cx="888777" cy="895608"/>
          </a:xfrm>
          <a:prstGeom prst="rect">
            <a:avLst/>
          </a:prstGeom>
          <a:solidFill>
            <a:schemeClr val="accent3">
              <a:lumMod val="75000"/>
              <a:alpha val="7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0B8337CA-B3AC-4B9E-AC6D-D1447F9B7CE3}"/>
              </a:ext>
            </a:extLst>
          </p:cNvPr>
          <p:cNvSpPr/>
          <p:nvPr>
            <p:custDataLst>
              <p:tags r:id="rId6"/>
            </p:custDataLst>
          </p:nvPr>
        </p:nvSpPr>
        <p:spPr>
          <a:xfrm>
            <a:off x="6976159" y="2831222"/>
            <a:ext cx="888777" cy="895608"/>
          </a:xfrm>
          <a:prstGeom prst="rect">
            <a:avLst/>
          </a:prstGeom>
          <a:solidFill>
            <a:schemeClr val="accent3">
              <a:lumMod val="75000"/>
              <a:alpha val="7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p:cNvSpPr txBox="1">
            <a:spLocks/>
          </p:cNvSpPr>
          <p:nvPr>
            <p:custDataLst>
              <p:tags r:id="rId1"/>
            </p:custDataLst>
          </p:nvPr>
        </p:nvSpPr>
        <p:spPr>
          <a:xfrm>
            <a:off x="979872" y="3186021"/>
            <a:ext cx="6094834" cy="1041913"/>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pl-PL" sz="5500" b="1" dirty="0">
                <a:latin typeface="Akrobat Black" pitchFamily="50" charset="-18"/>
              </a:rPr>
              <a:t>Aleksandra </a:t>
            </a:r>
            <a:r>
              <a:rPr lang="pl-PL" sz="5500" b="1" dirty="0" err="1">
                <a:latin typeface="Akrobat Black" pitchFamily="50" charset="-18"/>
              </a:rPr>
              <a:t>Fabin</a:t>
            </a:r>
            <a:endParaRPr lang="pl-PL" sz="5500" dirty="0">
              <a:latin typeface="Akrobat Black" pitchFamily="50" charset="-18"/>
            </a:endParaRPr>
          </a:p>
          <a:p>
            <a:pPr algn="l">
              <a:lnSpc>
                <a:spcPct val="120000"/>
              </a:lnSpc>
            </a:pPr>
            <a:r>
              <a:rPr lang="en-US" sz="5500" dirty="0">
                <a:latin typeface="Akrobat Black" pitchFamily="50" charset="-18"/>
              </a:rPr>
              <a:t>The University College of Tourism and Ecology in </a:t>
            </a:r>
            <a:r>
              <a:rPr lang="en-US" sz="5500" dirty="0" err="1">
                <a:latin typeface="Akrobat Black" pitchFamily="50" charset="-18"/>
              </a:rPr>
              <a:t>Sucha</a:t>
            </a:r>
            <a:r>
              <a:rPr lang="en-US" sz="5500" dirty="0">
                <a:latin typeface="Akrobat Black" pitchFamily="50" charset="-18"/>
              </a:rPr>
              <a:t> </a:t>
            </a:r>
            <a:r>
              <a:rPr lang="en-US" sz="5500" dirty="0" err="1">
                <a:latin typeface="Akrobat Black" pitchFamily="50" charset="-18"/>
              </a:rPr>
              <a:t>Beskidzka</a:t>
            </a:r>
            <a:br>
              <a:rPr lang="pl-PL" sz="4000" dirty="0">
                <a:latin typeface="Akrobat Black" pitchFamily="50" charset="-18"/>
              </a:rPr>
            </a:br>
            <a:endParaRPr lang="pl-PL" sz="4000" dirty="0">
              <a:latin typeface="Akrobat Black" pitchFamily="50" charset="-18"/>
            </a:endParaRPr>
          </a:p>
        </p:txBody>
      </p:sp>
      <p:sp>
        <p:nvSpPr>
          <p:cNvPr id="12" name="pole tekstowe 11"/>
          <p:cNvSpPr txBox="1"/>
          <p:nvPr>
            <p:custDataLst>
              <p:tags r:id="rId2"/>
            </p:custDataLst>
          </p:nvPr>
        </p:nvSpPr>
        <p:spPr>
          <a:xfrm>
            <a:off x="974422" y="2677952"/>
            <a:ext cx="4101633" cy="461665"/>
          </a:xfrm>
          <a:prstGeom prst="rect">
            <a:avLst/>
          </a:prstGeom>
          <a:noFill/>
        </p:spPr>
        <p:txBody>
          <a:bodyPr wrap="square" rtlCol="0">
            <a:spAutoFit/>
          </a:bodyPr>
          <a:lstStyle/>
          <a:p>
            <a:r>
              <a:rPr lang="en-GB" sz="2400" dirty="0">
                <a:solidFill>
                  <a:srgbClr val="EF7D00"/>
                </a:solidFill>
                <a:latin typeface="Akrobat" pitchFamily="50" charset="-18"/>
              </a:rPr>
              <a:t>Thank you for your attention.</a:t>
            </a:r>
          </a:p>
        </p:txBody>
      </p:sp>
    </p:spTree>
    <p:extLst>
      <p:ext uri="{BB962C8B-B14F-4D97-AF65-F5344CB8AC3E}">
        <p14:creationId xmlns:p14="http://schemas.microsoft.com/office/powerpoint/2010/main" val="62872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custDataLst>
              <p:tags r:id="rId1"/>
            </p:custDataLst>
          </p:nvPr>
        </p:nvSpPr>
        <p:spPr>
          <a:xfrm>
            <a:off x="1110736" y="653956"/>
            <a:ext cx="6485600" cy="523220"/>
          </a:xfrm>
          <a:prstGeom prst="rect">
            <a:avLst/>
          </a:prstGeom>
          <a:noFill/>
        </p:spPr>
        <p:txBody>
          <a:bodyPr wrap="square" rtlCol="0">
            <a:spAutoFit/>
          </a:bodyPr>
          <a:lstStyle/>
          <a:p>
            <a:r>
              <a:rPr lang="en-GB" sz="2800" b="1" dirty="0">
                <a:solidFill>
                  <a:schemeClr val="tx1">
                    <a:lumMod val="50000"/>
                    <a:lumOff val="50000"/>
                  </a:schemeClr>
                </a:solidFill>
                <a:latin typeface="Akrobat Black" pitchFamily="50" charset="-18"/>
              </a:rPr>
              <a:t>Educational offer </a:t>
            </a:r>
          </a:p>
        </p:txBody>
      </p:sp>
      <p:sp>
        <p:nvSpPr>
          <p:cNvPr id="5" name="Rectangle 5">
            <a:extLst>
              <a:ext uri="{FF2B5EF4-FFF2-40B4-BE49-F238E27FC236}">
                <a16:creationId xmlns:a16="http://schemas.microsoft.com/office/drawing/2014/main" id="{E05303B8-A0F2-437E-8700-6FB829010952}"/>
              </a:ext>
            </a:extLst>
          </p:cNvPr>
          <p:cNvSpPr txBox="1">
            <a:spLocks noChangeArrowheads="1"/>
          </p:cNvSpPr>
          <p:nvPr>
            <p:custDataLst>
              <p:tags r:id="rId2"/>
            </p:custDataLst>
          </p:nvPr>
        </p:nvSpPr>
        <p:spPr bwMode="auto">
          <a:xfrm>
            <a:off x="1043609" y="1347614"/>
            <a:ext cx="6336704" cy="324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pPr>
            <a:r>
              <a:rPr lang="en-GB" altLang="pl-PL" sz="1600" b="1" dirty="0">
                <a:solidFill>
                  <a:schemeClr val="tx1">
                    <a:lumMod val="50000"/>
                    <a:lumOff val="50000"/>
                  </a:schemeClr>
                </a:solidFill>
                <a:latin typeface="+mj-lt"/>
              </a:rPr>
              <a:t>Bachelor studies (tourism and recreation, political science – 1</a:t>
            </a:r>
            <a:r>
              <a:rPr lang="en-GB" altLang="pl-PL" sz="1600" b="1" baseline="30000" dirty="0">
                <a:solidFill>
                  <a:schemeClr val="tx1">
                    <a:lumMod val="50000"/>
                    <a:lumOff val="50000"/>
                  </a:schemeClr>
                </a:solidFill>
                <a:latin typeface="+mj-lt"/>
              </a:rPr>
              <a:t>st</a:t>
            </a:r>
            <a:r>
              <a:rPr lang="en-GB" altLang="pl-PL" sz="1600" b="1" dirty="0">
                <a:solidFill>
                  <a:schemeClr val="tx1">
                    <a:lumMod val="50000"/>
                    <a:lumOff val="50000"/>
                  </a:schemeClr>
                </a:solidFill>
                <a:latin typeface="+mj-lt"/>
              </a:rPr>
              <a:t> degree)</a:t>
            </a:r>
          </a:p>
          <a:p>
            <a:pPr>
              <a:lnSpc>
                <a:spcPct val="150000"/>
              </a:lnSpc>
            </a:pPr>
            <a:r>
              <a:rPr lang="en-GB" altLang="pl-PL" sz="1600" b="1" dirty="0">
                <a:solidFill>
                  <a:schemeClr val="tx1">
                    <a:lumMod val="50000"/>
                    <a:lumOff val="50000"/>
                  </a:schemeClr>
                </a:solidFill>
                <a:latin typeface="+mj-lt"/>
              </a:rPr>
              <a:t>Master's studies (tourism and recreation – 2nd degree)</a:t>
            </a:r>
          </a:p>
          <a:p>
            <a:pPr>
              <a:lnSpc>
                <a:spcPct val="150000"/>
              </a:lnSpc>
            </a:pPr>
            <a:r>
              <a:rPr lang="en-GB" altLang="pl-PL" sz="1600" b="1" dirty="0">
                <a:solidFill>
                  <a:schemeClr val="tx1">
                    <a:lumMod val="50000"/>
                    <a:lumOff val="50000"/>
                  </a:schemeClr>
                </a:solidFill>
                <a:latin typeface="+mj-lt"/>
              </a:rPr>
              <a:t>Engineering studies (IT – 1</a:t>
            </a:r>
            <a:r>
              <a:rPr lang="en-GB" altLang="pl-PL" sz="1600" b="1" baseline="30000" dirty="0">
                <a:solidFill>
                  <a:schemeClr val="tx1">
                    <a:lumMod val="50000"/>
                    <a:lumOff val="50000"/>
                  </a:schemeClr>
                </a:solidFill>
                <a:latin typeface="+mj-lt"/>
              </a:rPr>
              <a:t>st</a:t>
            </a:r>
            <a:r>
              <a:rPr lang="en-GB" altLang="pl-PL" sz="1600" b="1" dirty="0">
                <a:solidFill>
                  <a:schemeClr val="tx1">
                    <a:lumMod val="50000"/>
                    <a:lumOff val="50000"/>
                  </a:schemeClr>
                </a:solidFill>
                <a:latin typeface="+mj-lt"/>
              </a:rPr>
              <a:t> degree)</a:t>
            </a:r>
          </a:p>
          <a:p>
            <a:pPr>
              <a:lnSpc>
                <a:spcPct val="150000"/>
              </a:lnSpc>
            </a:pPr>
            <a:r>
              <a:rPr lang="en-GB" altLang="pl-PL" sz="1600" b="1" dirty="0">
                <a:solidFill>
                  <a:schemeClr val="tx1">
                    <a:lumMod val="50000"/>
                    <a:lumOff val="50000"/>
                  </a:schemeClr>
                </a:solidFill>
                <a:latin typeface="+mj-lt"/>
              </a:rPr>
              <a:t>Postgraduate studies</a:t>
            </a:r>
          </a:p>
          <a:p>
            <a:pPr>
              <a:lnSpc>
                <a:spcPct val="150000"/>
              </a:lnSpc>
            </a:pPr>
            <a:r>
              <a:rPr lang="en-GB" altLang="pl-PL" sz="1600" b="1" dirty="0">
                <a:solidFill>
                  <a:schemeClr val="tx1">
                    <a:lumMod val="50000"/>
                    <a:lumOff val="50000"/>
                  </a:schemeClr>
                </a:solidFill>
                <a:latin typeface="+mj-lt"/>
              </a:rPr>
              <a:t>MBA studies</a:t>
            </a:r>
          </a:p>
          <a:p>
            <a:pPr>
              <a:lnSpc>
                <a:spcPct val="150000"/>
              </a:lnSpc>
            </a:pPr>
            <a:r>
              <a:rPr lang="en-GB" altLang="pl-PL" sz="1600" b="1" dirty="0">
                <a:solidFill>
                  <a:schemeClr val="tx1">
                    <a:lumMod val="50000"/>
                    <a:lumOff val="50000"/>
                  </a:schemeClr>
                </a:solidFill>
                <a:latin typeface="+mj-lt"/>
              </a:rPr>
              <a:t>Courses and training</a:t>
            </a:r>
          </a:p>
          <a:p>
            <a:pPr>
              <a:lnSpc>
                <a:spcPct val="150000"/>
              </a:lnSpc>
            </a:pPr>
            <a:r>
              <a:rPr lang="en-GB" altLang="pl-PL" sz="1600" b="1" dirty="0">
                <a:solidFill>
                  <a:schemeClr val="tx1">
                    <a:lumMod val="50000"/>
                    <a:lumOff val="50000"/>
                  </a:schemeClr>
                </a:solidFill>
                <a:latin typeface="+mj-lt"/>
              </a:rPr>
              <a:t>Internships and apprenticeships </a:t>
            </a:r>
            <a:endParaRPr lang="en-GB" altLang="pl-PL" sz="1600" dirty="0">
              <a:solidFill>
                <a:schemeClr val="tx1">
                  <a:lumMod val="50000"/>
                  <a:lumOff val="50000"/>
                </a:schemeClr>
              </a:solidFill>
              <a:latin typeface="+mj-lt"/>
            </a:endParaRPr>
          </a:p>
        </p:txBody>
      </p:sp>
      <p:pic>
        <p:nvPicPr>
          <p:cNvPr id="4" name="Obraz 3">
            <a:extLst>
              <a:ext uri="{FF2B5EF4-FFF2-40B4-BE49-F238E27FC236}">
                <a16:creationId xmlns:a16="http://schemas.microsoft.com/office/drawing/2014/main" id="{16F95390-8820-4D3E-AB3E-997D02296C66}"/>
              </a:ext>
            </a:extLst>
          </p:cNvPr>
          <p:cNvPicPr>
            <a:picLocks noChangeAspect="1"/>
          </p:cNvPicPr>
          <p:nvPr>
            <p:custDataLst>
              <p:tags r:id="rId3"/>
            </p:custDataLst>
          </p:nvPr>
        </p:nvPicPr>
        <p:blipFill rotWithShape="1">
          <a:blip r:embed="rId5" cstate="print">
            <a:extLst>
              <a:ext uri="{28A0092B-C50C-407E-A947-70E740481C1C}">
                <a14:useLocalDpi xmlns:a14="http://schemas.microsoft.com/office/drawing/2010/main" val="0"/>
              </a:ext>
            </a:extLst>
          </a:blip>
          <a:srcRect t="14805" b="13655"/>
          <a:stretch/>
        </p:blipFill>
        <p:spPr>
          <a:xfrm>
            <a:off x="4499992" y="2283718"/>
            <a:ext cx="4392488" cy="2101414"/>
          </a:xfrm>
          <a:prstGeom prst="rect">
            <a:avLst/>
          </a:prstGeom>
        </p:spPr>
      </p:pic>
    </p:spTree>
    <p:extLst>
      <p:ext uri="{BB962C8B-B14F-4D97-AF65-F5344CB8AC3E}">
        <p14:creationId xmlns:p14="http://schemas.microsoft.com/office/powerpoint/2010/main" val="416975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custDataLst>
              <p:tags r:id="rId1"/>
            </p:custDataLst>
          </p:nvPr>
        </p:nvSpPr>
        <p:spPr>
          <a:xfrm>
            <a:off x="1475656" y="473640"/>
            <a:ext cx="6480720" cy="3693319"/>
          </a:xfrm>
          <a:prstGeom prst="rect">
            <a:avLst/>
          </a:prstGeom>
        </p:spPr>
        <p:txBody>
          <a:bodyPr wrap="square">
            <a:spAutoFit/>
          </a:bodyPr>
          <a:lstStyle/>
          <a:p>
            <a:pPr algn="just"/>
            <a:r>
              <a:rPr lang="en-GB" b="1" dirty="0">
                <a:latin typeface="+mj-lt"/>
              </a:rPr>
              <a:t>The project „Staff trainer of the tourism sector” </a:t>
            </a:r>
            <a:r>
              <a:rPr lang="en-GB" dirty="0">
                <a:latin typeface="+mj-lt"/>
              </a:rPr>
              <a:t>is co-financed from the Erasmus+ program.</a:t>
            </a:r>
          </a:p>
          <a:p>
            <a:pPr algn="just"/>
            <a:r>
              <a:rPr lang="en-GB" dirty="0">
                <a:latin typeface="+mj-lt"/>
              </a:rPr>
              <a:t>It is implemented in </a:t>
            </a:r>
            <a:r>
              <a:rPr lang="pl-PL" dirty="0" err="1">
                <a:latin typeface="+mj-lt"/>
              </a:rPr>
              <a:t>key</a:t>
            </a:r>
            <a:r>
              <a:rPr lang="pl-PL" dirty="0">
                <a:latin typeface="+mj-lt"/>
              </a:rPr>
              <a:t> </a:t>
            </a:r>
            <a:r>
              <a:rPr lang="en-GB" dirty="0">
                <a:latin typeface="+mj-lt"/>
              </a:rPr>
              <a:t>action 2 Strategic partnerships in the vocational education and training sector.</a:t>
            </a:r>
          </a:p>
          <a:p>
            <a:pPr algn="just"/>
            <a:endParaRPr lang="en-GB" dirty="0">
              <a:latin typeface="+mj-lt"/>
            </a:endParaRPr>
          </a:p>
          <a:p>
            <a:pPr algn="just"/>
            <a:r>
              <a:rPr lang="en-GB" dirty="0">
                <a:latin typeface="+mj-lt"/>
              </a:rPr>
              <a:t>Implementation period: November 2017 - October 2019</a:t>
            </a:r>
          </a:p>
          <a:p>
            <a:pPr algn="just"/>
            <a:endParaRPr lang="en-GB" b="1" dirty="0">
              <a:latin typeface="+mj-lt"/>
            </a:endParaRPr>
          </a:p>
          <a:p>
            <a:pPr algn="just"/>
            <a:endParaRPr lang="en-GB" b="1" dirty="0">
              <a:latin typeface="+mj-lt"/>
            </a:endParaRPr>
          </a:p>
          <a:p>
            <a:pPr marL="285750" lvl="0" indent="-285750" algn="just">
              <a:buFont typeface="Arial" panose="020B0604020202020204" pitchFamily="34" charset="0"/>
              <a:buChar char="•"/>
            </a:pPr>
            <a:r>
              <a:rPr lang="en-GB" dirty="0">
                <a:latin typeface="+mj-lt"/>
              </a:rPr>
              <a:t>The University College of Tourism and Ecology in </a:t>
            </a:r>
            <a:r>
              <a:rPr lang="en-GB" dirty="0" err="1">
                <a:latin typeface="+mj-lt"/>
              </a:rPr>
              <a:t>Sucha</a:t>
            </a:r>
            <a:r>
              <a:rPr lang="en-GB" dirty="0">
                <a:latin typeface="+mj-lt"/>
              </a:rPr>
              <a:t> </a:t>
            </a:r>
            <a:r>
              <a:rPr lang="en-GB" dirty="0" err="1">
                <a:latin typeface="+mj-lt"/>
              </a:rPr>
              <a:t>Beskidzka</a:t>
            </a:r>
            <a:r>
              <a:rPr lang="en-GB" dirty="0">
                <a:latin typeface="+mj-lt"/>
              </a:rPr>
              <a:t>, Poland – project leader</a:t>
            </a:r>
          </a:p>
          <a:p>
            <a:pPr marL="285750" lvl="0" indent="-285750" algn="just">
              <a:buFont typeface="Arial" panose="020B0604020202020204" pitchFamily="34" charset="0"/>
              <a:buChar char="•"/>
            </a:pPr>
            <a:r>
              <a:rPr lang="en-GB" dirty="0">
                <a:latin typeface="+mj-lt"/>
              </a:rPr>
              <a:t>Lake Balaton Development Coordination Agency (LBDCA), </a:t>
            </a:r>
            <a:r>
              <a:rPr lang="en-GB" dirty="0" err="1">
                <a:latin typeface="+mj-lt"/>
              </a:rPr>
              <a:t>Siofok</a:t>
            </a:r>
            <a:r>
              <a:rPr lang="en-GB" dirty="0">
                <a:latin typeface="+mj-lt"/>
              </a:rPr>
              <a:t>, Hungary – partner</a:t>
            </a:r>
          </a:p>
          <a:p>
            <a:pPr marL="285750" lvl="0" indent="-285750" algn="just">
              <a:buFont typeface="Arial" panose="020B0604020202020204" pitchFamily="34" charset="0"/>
              <a:buChar char="•"/>
            </a:pPr>
            <a:r>
              <a:rPr lang="en-GB" dirty="0">
                <a:latin typeface="+mj-lt"/>
              </a:rPr>
              <a:t>UK SPOT Ltd., Bradford, United Kingdom – partner</a:t>
            </a:r>
          </a:p>
        </p:txBody>
      </p:sp>
      <p:sp>
        <p:nvSpPr>
          <p:cNvPr id="3" name="Prostokąt 2">
            <a:extLst>
              <a:ext uri="{FF2B5EF4-FFF2-40B4-BE49-F238E27FC236}">
                <a16:creationId xmlns:a16="http://schemas.microsoft.com/office/drawing/2014/main" id="{A68EDC8F-B552-4FA3-96BC-48B76E5F8CBB}"/>
              </a:ext>
            </a:extLst>
          </p:cNvPr>
          <p:cNvSpPr/>
          <p:nvPr>
            <p:custDataLst>
              <p:tags r:id="rId2"/>
            </p:custDataLst>
          </p:nvPr>
        </p:nvSpPr>
        <p:spPr>
          <a:xfrm>
            <a:off x="1475656" y="2274133"/>
            <a:ext cx="1501886" cy="369332"/>
          </a:xfrm>
          <a:prstGeom prst="rect">
            <a:avLst/>
          </a:prstGeom>
        </p:spPr>
        <p:txBody>
          <a:bodyPr wrap="none">
            <a:spAutoFit/>
          </a:bodyPr>
          <a:lstStyle/>
          <a:p>
            <a:r>
              <a:rPr lang="pl-PL" b="1" dirty="0" err="1">
                <a:solidFill>
                  <a:srgbClr val="EF7D00"/>
                </a:solidFill>
              </a:rPr>
              <a:t>Are</a:t>
            </a:r>
            <a:r>
              <a:rPr lang="pl-PL" b="1" dirty="0">
                <a:solidFill>
                  <a:srgbClr val="EF7D00"/>
                </a:solidFill>
              </a:rPr>
              <a:t> </a:t>
            </a:r>
            <a:r>
              <a:rPr lang="pl-PL" b="1" dirty="0" err="1">
                <a:solidFill>
                  <a:srgbClr val="EF7D00"/>
                </a:solidFill>
              </a:rPr>
              <a:t>involved</a:t>
            </a:r>
            <a:r>
              <a:rPr lang="pl-PL" b="1" dirty="0">
                <a:solidFill>
                  <a:srgbClr val="EF7D00"/>
                </a:solidFill>
              </a:rPr>
              <a:t> :</a:t>
            </a:r>
          </a:p>
        </p:txBody>
      </p:sp>
      <p:pic>
        <p:nvPicPr>
          <p:cNvPr id="5" name="Obraz 4">
            <a:extLst>
              <a:ext uri="{FF2B5EF4-FFF2-40B4-BE49-F238E27FC236}">
                <a16:creationId xmlns:a16="http://schemas.microsoft.com/office/drawing/2014/main" id="{32A0DF6D-58F0-4B51-9EBC-88C0C226663A}"/>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476648" y="4356325"/>
            <a:ext cx="951807" cy="502920"/>
          </a:xfrm>
          <a:prstGeom prst="rect">
            <a:avLst/>
          </a:prstGeom>
        </p:spPr>
      </p:pic>
      <p:pic>
        <p:nvPicPr>
          <p:cNvPr id="7" name="Obraz 6">
            <a:extLst>
              <a:ext uri="{FF2B5EF4-FFF2-40B4-BE49-F238E27FC236}">
                <a16:creationId xmlns:a16="http://schemas.microsoft.com/office/drawing/2014/main" id="{97C985A8-B9AA-47C8-9F9A-F2516C7E1BC2}"/>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851410" y="4377107"/>
            <a:ext cx="1043247" cy="482138"/>
          </a:xfrm>
          <a:prstGeom prst="rect">
            <a:avLst/>
          </a:prstGeom>
        </p:spPr>
      </p:pic>
      <p:pic>
        <p:nvPicPr>
          <p:cNvPr id="9" name="Obraz 8">
            <a:extLst>
              <a:ext uri="{FF2B5EF4-FFF2-40B4-BE49-F238E27FC236}">
                <a16:creationId xmlns:a16="http://schemas.microsoft.com/office/drawing/2014/main" id="{767658BD-8BFD-4D77-86CE-7532A4BDD23F}"/>
              </a:ext>
            </a:extLst>
          </p:cNvPr>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6317613" y="4230512"/>
            <a:ext cx="771043" cy="7753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custDataLst>
              <p:tags r:id="rId1"/>
            </p:custDataLst>
          </p:nvPr>
        </p:nvSpPr>
        <p:spPr>
          <a:xfrm>
            <a:off x="1285852" y="928676"/>
            <a:ext cx="7390604" cy="2862322"/>
          </a:xfrm>
          <a:prstGeom prst="rect">
            <a:avLst/>
          </a:prstGeom>
        </p:spPr>
        <p:txBody>
          <a:bodyPr wrap="square">
            <a:spAutoFit/>
          </a:bodyPr>
          <a:lstStyle/>
          <a:p>
            <a:pPr algn="just"/>
            <a:r>
              <a:rPr lang="en-GB" dirty="0"/>
              <a:t>The main objective of the project is to develop a standard for the description of the qualification of a vocational trainer / VET in the HORECA industry, and a comprehensive training program for trainers, in order to increase the number of qualified professional trainers in the catering industry.</a:t>
            </a:r>
          </a:p>
          <a:p>
            <a:pPr algn="just"/>
            <a:r>
              <a:rPr lang="en-GB" dirty="0"/>
              <a:t>Based on the experience of partner organizations, we want to build a standard of competence of the HORECA trainer together with ready-made educational materials. They will serve as equipment for everyone who wants to improve their competence in conducting training for HORECA in a package of coaching and interpersonal competences</a:t>
            </a:r>
          </a:p>
          <a:p>
            <a:pPr algn="just"/>
            <a:r>
              <a:rPr lang="en-GB" dirty="0"/>
              <a:t>The target group of the project are HORECA trainers. </a:t>
            </a:r>
          </a:p>
        </p:txBody>
      </p:sp>
      <p:sp>
        <p:nvSpPr>
          <p:cNvPr id="3" name="pole tekstowe 2">
            <a:extLst>
              <a:ext uri="{FF2B5EF4-FFF2-40B4-BE49-F238E27FC236}">
                <a16:creationId xmlns:a16="http://schemas.microsoft.com/office/drawing/2014/main" id="{A8B7FC06-F081-4AD7-9F42-5C155845AF68}"/>
              </a:ext>
            </a:extLst>
          </p:cNvPr>
          <p:cNvSpPr txBox="1"/>
          <p:nvPr>
            <p:custDataLst>
              <p:tags r:id="rId2"/>
            </p:custDataLst>
          </p:nvPr>
        </p:nvSpPr>
        <p:spPr>
          <a:xfrm>
            <a:off x="1331640" y="483518"/>
            <a:ext cx="6485600" cy="523220"/>
          </a:xfrm>
          <a:prstGeom prst="rect">
            <a:avLst/>
          </a:prstGeom>
          <a:noFill/>
        </p:spPr>
        <p:txBody>
          <a:bodyPr wrap="square" rtlCol="0">
            <a:spAutoFit/>
          </a:bodyPr>
          <a:lstStyle/>
          <a:p>
            <a:r>
              <a:rPr lang="en-GB" sz="2800" dirty="0">
                <a:solidFill>
                  <a:srgbClr val="EF7D00"/>
                </a:solidFill>
                <a:latin typeface="Akrobat Black" pitchFamily="50" charset="-18"/>
              </a:rPr>
              <a:t>The goal of the project </a:t>
            </a:r>
          </a:p>
        </p:txBody>
      </p:sp>
      <p:pic>
        <p:nvPicPr>
          <p:cNvPr id="4" name="Obraz 3">
            <a:extLst>
              <a:ext uri="{FF2B5EF4-FFF2-40B4-BE49-F238E27FC236}">
                <a16:creationId xmlns:a16="http://schemas.microsoft.com/office/drawing/2014/main" id="{77A2B442-164B-4C3C-BC99-E5485FF01D40}"/>
              </a:ext>
            </a:extLst>
          </p:cNvPr>
          <p:cNvPicPr>
            <a:picLocks noChangeAspect="1"/>
          </p:cNvPicPr>
          <p:nvPr>
            <p:custDataLst>
              <p:tags r:id="rId3"/>
            </p:custDataLst>
          </p:nvPr>
        </p:nvPicPr>
        <p:blipFill rotWithShape="1">
          <a:blip r:embed="rId5" cstate="print"/>
          <a:srcRect l="24013" t="38800" r="38975" b="29001"/>
          <a:stretch/>
        </p:blipFill>
        <p:spPr>
          <a:xfrm>
            <a:off x="4932040" y="3716913"/>
            <a:ext cx="2520280" cy="12333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custDataLst>
              <p:tags r:id="rId1"/>
            </p:custDataLst>
          </p:nvPr>
        </p:nvSpPr>
        <p:spPr>
          <a:xfrm>
            <a:off x="1458469" y="631883"/>
            <a:ext cx="6480720" cy="2862322"/>
          </a:xfrm>
          <a:prstGeom prst="rect">
            <a:avLst/>
          </a:prstGeom>
        </p:spPr>
        <p:txBody>
          <a:bodyPr wrap="square">
            <a:spAutoFit/>
          </a:bodyPr>
          <a:lstStyle/>
          <a:p>
            <a:pPr algn="just"/>
            <a:r>
              <a:rPr lang="en-GB" dirty="0"/>
              <a:t>Based on our own experience and interviews with people who conduct training addressed to HORECA, three professional standards have been distinguished, for which we will develop and validate educational paths within the project:</a:t>
            </a:r>
          </a:p>
          <a:p>
            <a:pPr algn="just"/>
            <a:endParaRPr lang="en-GB" dirty="0"/>
          </a:p>
          <a:p>
            <a:pPr marL="285750" indent="-285750" algn="just">
              <a:buFont typeface="Arial" panose="020B0604020202020204" pitchFamily="34" charset="0"/>
              <a:buChar char="•"/>
            </a:pPr>
            <a:r>
              <a:rPr lang="en-GB" dirty="0"/>
              <a:t>trainer of culinary professions (teaching kitchen assistants, cooks, chefs)</a:t>
            </a:r>
          </a:p>
          <a:p>
            <a:pPr marL="285750" indent="-285750" algn="just">
              <a:buFont typeface="Arial" panose="020B0604020202020204" pitchFamily="34" charset="0"/>
              <a:buChar char="•"/>
            </a:pPr>
            <a:r>
              <a:rPr lang="en-GB" dirty="0"/>
              <a:t>trainer of bartending professions (teaching bartenders, baristas, sommeliers),</a:t>
            </a:r>
          </a:p>
          <a:p>
            <a:pPr marL="285750" indent="-285750" algn="just">
              <a:buFont typeface="Arial" panose="020B0604020202020204" pitchFamily="34" charset="0"/>
              <a:buChar char="•"/>
            </a:pPr>
            <a:r>
              <a:rPr lang="en-GB" dirty="0"/>
              <a:t>trainer of waiters (teaching waiters).</a:t>
            </a:r>
          </a:p>
        </p:txBody>
      </p:sp>
      <p:pic>
        <p:nvPicPr>
          <p:cNvPr id="3" name="Obraz 2">
            <a:extLst>
              <a:ext uri="{FF2B5EF4-FFF2-40B4-BE49-F238E27FC236}">
                <a16:creationId xmlns:a16="http://schemas.microsoft.com/office/drawing/2014/main" id="{B21FB5F5-752B-48E0-A650-F6E3AA302973}"/>
              </a:ext>
            </a:extLst>
          </p:cNvPr>
          <p:cNvPicPr>
            <a:picLocks noChangeAspect="1"/>
          </p:cNvPicPr>
          <p:nvPr>
            <p:custDataLst>
              <p:tags r:id="rId2"/>
            </p:custDataLst>
          </p:nvPr>
        </p:nvPicPr>
        <p:blipFill rotWithShape="1">
          <a:blip r:embed="rId7" cstate="print">
            <a:extLst>
              <a:ext uri="{28A0092B-C50C-407E-A947-70E740481C1C}">
                <a14:useLocalDpi xmlns:a14="http://schemas.microsoft.com/office/drawing/2010/main" val="0"/>
              </a:ext>
            </a:extLst>
          </a:blip>
          <a:srcRect t="31816" r="31806" b="5901"/>
          <a:stretch/>
        </p:blipFill>
        <p:spPr>
          <a:xfrm>
            <a:off x="5796136" y="3497602"/>
            <a:ext cx="1872208" cy="1139611"/>
          </a:xfrm>
          <a:prstGeom prst="rect">
            <a:avLst/>
          </a:prstGeom>
        </p:spPr>
      </p:pic>
      <p:sp>
        <p:nvSpPr>
          <p:cNvPr id="4" name="Prostokąt 3">
            <a:extLst>
              <a:ext uri="{FF2B5EF4-FFF2-40B4-BE49-F238E27FC236}">
                <a16:creationId xmlns:a16="http://schemas.microsoft.com/office/drawing/2014/main" id="{834BA665-6DF4-480D-AFB0-169303A8695A}"/>
              </a:ext>
            </a:extLst>
          </p:cNvPr>
          <p:cNvSpPr/>
          <p:nvPr>
            <p:custDataLst>
              <p:tags r:id="rId3"/>
            </p:custDataLst>
          </p:nvPr>
        </p:nvSpPr>
        <p:spPr>
          <a:xfrm>
            <a:off x="5487705" y="4326411"/>
            <a:ext cx="616862" cy="621603"/>
          </a:xfrm>
          <a:prstGeom prst="rect">
            <a:avLst/>
          </a:prstGeom>
          <a:solidFill>
            <a:srgbClr val="EF7D00">
              <a:alpha val="76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5" name="Prostokąt 4">
            <a:extLst>
              <a:ext uri="{FF2B5EF4-FFF2-40B4-BE49-F238E27FC236}">
                <a16:creationId xmlns:a16="http://schemas.microsoft.com/office/drawing/2014/main" id="{CAD9EBA2-CC08-4C4B-A907-99C38530F2EC}"/>
              </a:ext>
            </a:extLst>
          </p:cNvPr>
          <p:cNvSpPr/>
          <p:nvPr>
            <p:custDataLst>
              <p:tags r:id="rId4"/>
            </p:custDataLst>
          </p:nvPr>
        </p:nvSpPr>
        <p:spPr>
          <a:xfrm>
            <a:off x="7884368" y="3200967"/>
            <a:ext cx="648072" cy="653054"/>
          </a:xfrm>
          <a:prstGeom prst="rect">
            <a:avLst/>
          </a:prstGeom>
          <a:solidFill>
            <a:srgbClr val="EF7D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F98AE267-8237-4A47-B437-0234AD21196C}"/>
              </a:ext>
            </a:extLst>
          </p:cNvPr>
          <p:cNvSpPr/>
          <p:nvPr>
            <p:custDataLst>
              <p:tags r:id="rId5"/>
            </p:custDataLst>
          </p:nvPr>
        </p:nvSpPr>
        <p:spPr>
          <a:xfrm>
            <a:off x="7276551" y="3200967"/>
            <a:ext cx="648072" cy="653054"/>
          </a:xfrm>
          <a:prstGeom prst="rect">
            <a:avLst/>
          </a:prstGeom>
          <a:solidFill>
            <a:srgbClr val="EF7D00">
              <a:alpha val="6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custDataLst>
              <p:tags r:id="rId1"/>
            </p:custDataLst>
          </p:nvPr>
        </p:nvSpPr>
        <p:spPr>
          <a:xfrm>
            <a:off x="1557014" y="1293604"/>
            <a:ext cx="6687393" cy="3139321"/>
          </a:xfrm>
          <a:prstGeom prst="rect">
            <a:avLst/>
          </a:prstGeom>
        </p:spPr>
        <p:txBody>
          <a:bodyPr wrap="square">
            <a:spAutoFit/>
          </a:bodyPr>
          <a:lstStyle/>
          <a:p>
            <a:pPr algn="just"/>
            <a:r>
              <a:rPr lang="en-GB" b="1" dirty="0">
                <a:solidFill>
                  <a:srgbClr val="EF7D00"/>
                </a:solidFill>
                <a:latin typeface="+mj-lt"/>
              </a:rPr>
              <a:t>Stage I</a:t>
            </a:r>
            <a:endParaRPr lang="en-GB" dirty="0">
              <a:latin typeface="+mj-lt"/>
            </a:endParaRPr>
          </a:p>
          <a:p>
            <a:pPr algn="just"/>
            <a:r>
              <a:rPr lang="en-GB" dirty="0">
                <a:latin typeface="+mj-lt"/>
              </a:rPr>
              <a:t>Research on expected, owned and missing competencies among trainers and educators in the HORECA industry.</a:t>
            </a:r>
          </a:p>
          <a:p>
            <a:pPr algn="just"/>
            <a:r>
              <a:rPr lang="en-GB" dirty="0">
                <a:latin typeface="+mj-lt"/>
              </a:rPr>
              <a:t>At present, the HORECA training market does not have a standard of knowledge and competence of a trainer for the staff of the HORECA industry.</a:t>
            </a:r>
          </a:p>
          <a:p>
            <a:pPr algn="just"/>
            <a:r>
              <a:rPr lang="en-GB" dirty="0">
                <a:latin typeface="+mj-lt"/>
              </a:rPr>
              <a:t>In order to build a complete model of a trainer for the staff of the HORECA sector, it is necessary to clarify what competencies are missing from HORECA specialists in order to transfer their knowledge and experience in a professional manner.</a:t>
            </a:r>
          </a:p>
          <a:p>
            <a:pPr algn="just"/>
            <a:endParaRPr lang="pl-PL" dirty="0"/>
          </a:p>
        </p:txBody>
      </p:sp>
      <p:sp>
        <p:nvSpPr>
          <p:cNvPr id="3" name="pole tekstowe 2">
            <a:extLst>
              <a:ext uri="{FF2B5EF4-FFF2-40B4-BE49-F238E27FC236}">
                <a16:creationId xmlns:a16="http://schemas.microsoft.com/office/drawing/2014/main" id="{8E3CCC0A-DC66-42DB-ACA6-D175BF8989C7}"/>
              </a:ext>
            </a:extLst>
          </p:cNvPr>
          <p:cNvSpPr txBox="1"/>
          <p:nvPr>
            <p:custDataLst>
              <p:tags r:id="rId2"/>
            </p:custDataLst>
          </p:nvPr>
        </p:nvSpPr>
        <p:spPr>
          <a:xfrm>
            <a:off x="1547663" y="688249"/>
            <a:ext cx="6591849" cy="400110"/>
          </a:xfrm>
          <a:prstGeom prst="rect">
            <a:avLst/>
          </a:prstGeom>
          <a:noFill/>
        </p:spPr>
        <p:txBody>
          <a:bodyPr wrap="square" rtlCol="0">
            <a:spAutoFit/>
          </a:bodyPr>
          <a:lstStyle/>
          <a:p>
            <a:r>
              <a:rPr lang="en-US" sz="2000" dirty="0">
                <a:solidFill>
                  <a:srgbClr val="EF7D00"/>
                </a:solidFill>
                <a:latin typeface="Akrobat Black" pitchFamily="50" charset="-18"/>
              </a:rPr>
              <a:t>The project is implemented in three stages:</a:t>
            </a:r>
            <a:endParaRPr lang="pl-PL" sz="2000" dirty="0">
              <a:solidFill>
                <a:srgbClr val="EF7D00"/>
              </a:solidFill>
              <a:latin typeface="Akrobat Black" pitchFamily="50" charset="-1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custDataLst>
              <p:tags r:id="rId1"/>
            </p:custDataLst>
          </p:nvPr>
        </p:nvSpPr>
        <p:spPr>
          <a:xfrm>
            <a:off x="1574851" y="915566"/>
            <a:ext cx="6436636" cy="2031325"/>
          </a:xfrm>
          <a:prstGeom prst="rect">
            <a:avLst/>
          </a:prstGeom>
        </p:spPr>
        <p:txBody>
          <a:bodyPr wrap="square">
            <a:spAutoFit/>
          </a:bodyPr>
          <a:lstStyle/>
          <a:p>
            <a:pPr algn="just"/>
            <a:r>
              <a:rPr lang="en-US" dirty="0"/>
              <a:t>The implementation of the first stage of the project included experts/ specialists/ scientists from each of the Partners.</a:t>
            </a:r>
          </a:p>
          <a:p>
            <a:pPr algn="just"/>
            <a:r>
              <a:rPr lang="en-US" dirty="0"/>
              <a:t> </a:t>
            </a:r>
          </a:p>
          <a:p>
            <a:pPr algn="just"/>
            <a:r>
              <a:rPr lang="en-US" dirty="0"/>
              <a:t>In order to achieve full comprehensiveness of the research, employees, employers, entrepreneurs, trainers and educators from the HORECA industry were also included. Interviews, surveys and focus studies were conducted with them.</a:t>
            </a:r>
            <a:endParaRPr lang="pl-PL" dirty="0"/>
          </a:p>
        </p:txBody>
      </p:sp>
      <p:pic>
        <p:nvPicPr>
          <p:cNvPr id="4" name="Obraz 3">
            <a:extLst>
              <a:ext uri="{FF2B5EF4-FFF2-40B4-BE49-F238E27FC236}">
                <a16:creationId xmlns:a16="http://schemas.microsoft.com/office/drawing/2014/main" id="{A29B7320-25E2-46B7-B748-DF8AF80FBE19}"/>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686481" y="3302066"/>
            <a:ext cx="2038147" cy="1357916"/>
          </a:xfrm>
          <a:prstGeom prst="rect">
            <a:avLst/>
          </a:prstGeom>
        </p:spPr>
      </p:pic>
      <p:sp>
        <p:nvSpPr>
          <p:cNvPr id="7" name="Prostokąt 6">
            <a:extLst>
              <a:ext uri="{FF2B5EF4-FFF2-40B4-BE49-F238E27FC236}">
                <a16:creationId xmlns:a16="http://schemas.microsoft.com/office/drawing/2014/main" id="{E2F289B8-443F-4B51-BDF3-E81F16F4DA70}"/>
              </a:ext>
            </a:extLst>
          </p:cNvPr>
          <p:cNvSpPr/>
          <p:nvPr>
            <p:custDataLst>
              <p:tags r:id="rId3"/>
            </p:custDataLst>
          </p:nvPr>
        </p:nvSpPr>
        <p:spPr>
          <a:xfrm>
            <a:off x="5444015" y="4433723"/>
            <a:ext cx="484931" cy="452518"/>
          </a:xfrm>
          <a:prstGeom prst="rect">
            <a:avLst/>
          </a:prstGeom>
          <a:solidFill>
            <a:schemeClr val="accent3">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0222BE67-C83B-48BF-ABE1-102537878823}"/>
              </a:ext>
            </a:extLst>
          </p:cNvPr>
          <p:cNvSpPr/>
          <p:nvPr>
            <p:custDataLst>
              <p:tags r:id="rId4"/>
            </p:custDataLst>
          </p:nvPr>
        </p:nvSpPr>
        <p:spPr>
          <a:xfrm>
            <a:off x="7526556" y="3060161"/>
            <a:ext cx="484931" cy="483810"/>
          </a:xfrm>
          <a:prstGeom prst="rect">
            <a:avLst/>
          </a:prstGeom>
          <a:solidFill>
            <a:schemeClr val="accent3">
              <a:lumMod val="75000"/>
              <a:alpha val="62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custDataLst>
              <p:tags r:id="rId1"/>
            </p:custDataLst>
          </p:nvPr>
        </p:nvSpPr>
        <p:spPr>
          <a:xfrm>
            <a:off x="2286000" y="1417588"/>
            <a:ext cx="4572000" cy="369332"/>
          </a:xfrm>
          <a:prstGeom prst="rect">
            <a:avLst/>
          </a:prstGeom>
        </p:spPr>
        <p:txBody>
          <a:bodyPr>
            <a:spAutoFit/>
          </a:bodyPr>
          <a:lstStyle/>
          <a:p>
            <a:endParaRPr lang="pl-PL" dirty="0"/>
          </a:p>
        </p:txBody>
      </p:sp>
      <p:sp>
        <p:nvSpPr>
          <p:cNvPr id="3" name="Prostokąt 2"/>
          <p:cNvSpPr/>
          <p:nvPr>
            <p:custDataLst>
              <p:tags r:id="rId2"/>
            </p:custDataLst>
          </p:nvPr>
        </p:nvSpPr>
        <p:spPr>
          <a:xfrm>
            <a:off x="1115616" y="1464623"/>
            <a:ext cx="6485600" cy="2308324"/>
          </a:xfrm>
          <a:prstGeom prst="rect">
            <a:avLst/>
          </a:prstGeom>
        </p:spPr>
        <p:txBody>
          <a:bodyPr wrap="square">
            <a:spAutoFit/>
          </a:bodyPr>
          <a:lstStyle/>
          <a:p>
            <a:pPr marL="742950" lvl="1" indent="-285750" algn="just">
              <a:buFont typeface="Arial" panose="020B0604020202020204" pitchFamily="34" charset="0"/>
              <a:buChar char="•"/>
            </a:pPr>
            <a:r>
              <a:rPr lang="pl-PL" dirty="0"/>
              <a:t>a minimum of </a:t>
            </a:r>
            <a:r>
              <a:rPr lang="en-US" dirty="0"/>
              <a:t>80 CAWI surveys (online survey) in each country, a minimum of 240 surveys in the project – </a:t>
            </a:r>
            <a:r>
              <a:rPr lang="pl-PL" dirty="0"/>
              <a:t>a </a:t>
            </a:r>
            <a:r>
              <a:rPr lang="en-US" dirty="0"/>
              <a:t>quantitative study,</a:t>
            </a:r>
          </a:p>
          <a:p>
            <a:pPr marL="800100" lvl="1" indent="-342900" algn="just">
              <a:buFont typeface="Arial" panose="020B0604020202020204" pitchFamily="34" charset="0"/>
              <a:buChar char="•"/>
            </a:pPr>
            <a:r>
              <a:rPr lang="en-US" dirty="0"/>
              <a:t>a minimum of 10 IDIs in each country, a minimum of 30 IDIs in the project – a qualitative study</a:t>
            </a:r>
            <a:r>
              <a:rPr lang="pl-PL" dirty="0"/>
              <a:t>,</a:t>
            </a:r>
            <a:endParaRPr lang="en-US" dirty="0"/>
          </a:p>
          <a:p>
            <a:pPr marL="800100" lvl="1" indent="-342900" algn="just">
              <a:buFont typeface="Arial" panose="020B0604020202020204" pitchFamily="34" charset="0"/>
              <a:buChar char="•"/>
            </a:pPr>
            <a:r>
              <a:rPr lang="en-US" dirty="0"/>
              <a:t>a minimum of 3 focus groups</a:t>
            </a:r>
            <a:r>
              <a:rPr lang="pl-PL" dirty="0"/>
              <a:t> </a:t>
            </a:r>
            <a:r>
              <a:rPr lang="en-US" dirty="0"/>
              <a:t>(3-5 on average) in each country, a minimum of 9 focus interviews – </a:t>
            </a:r>
            <a:r>
              <a:rPr lang="pl-PL" dirty="0"/>
              <a:t>a </a:t>
            </a:r>
            <a:r>
              <a:rPr lang="en-US" dirty="0"/>
              <a:t>qualitative study</a:t>
            </a:r>
            <a:r>
              <a:rPr lang="pl-PL" dirty="0"/>
              <a:t>.</a:t>
            </a:r>
          </a:p>
        </p:txBody>
      </p:sp>
      <p:sp>
        <p:nvSpPr>
          <p:cNvPr id="4" name="pole tekstowe 3">
            <a:extLst>
              <a:ext uri="{FF2B5EF4-FFF2-40B4-BE49-F238E27FC236}">
                <a16:creationId xmlns:a16="http://schemas.microsoft.com/office/drawing/2014/main" id="{78AF89F2-E68C-4FDB-8102-66553EF726CB}"/>
              </a:ext>
            </a:extLst>
          </p:cNvPr>
          <p:cNvSpPr txBox="1"/>
          <p:nvPr>
            <p:custDataLst>
              <p:tags r:id="rId3"/>
            </p:custDataLst>
          </p:nvPr>
        </p:nvSpPr>
        <p:spPr>
          <a:xfrm>
            <a:off x="1547664" y="656276"/>
            <a:ext cx="6485600" cy="523220"/>
          </a:xfrm>
          <a:prstGeom prst="rect">
            <a:avLst/>
          </a:prstGeom>
          <a:noFill/>
        </p:spPr>
        <p:txBody>
          <a:bodyPr wrap="square" rtlCol="0">
            <a:spAutoFit/>
          </a:bodyPr>
          <a:lstStyle/>
          <a:p>
            <a:r>
              <a:rPr lang="en-US" sz="2800" dirty="0">
                <a:solidFill>
                  <a:srgbClr val="EF7D00"/>
                </a:solidFill>
                <a:latin typeface="Akrobat Black" pitchFamily="50" charset="-18"/>
              </a:rPr>
              <a:t>General assumptions of the research</a:t>
            </a:r>
            <a:endParaRPr lang="pl-PL" sz="2800" dirty="0">
              <a:solidFill>
                <a:srgbClr val="EF7D00"/>
              </a:solidFill>
              <a:latin typeface="Akrobat Black" pitchFamily="50" charset="-18"/>
            </a:endParaRPr>
          </a:p>
        </p:txBody>
      </p:sp>
      <p:pic>
        <p:nvPicPr>
          <p:cNvPr id="5" name="Obraz 4">
            <a:extLst>
              <a:ext uri="{FF2B5EF4-FFF2-40B4-BE49-F238E27FC236}">
                <a16:creationId xmlns:a16="http://schemas.microsoft.com/office/drawing/2014/main" id="{21E2E383-3CB1-475B-AF66-0BD490515662}"/>
              </a:ext>
            </a:extLst>
          </p:cNvPr>
          <p:cNvPicPr>
            <a:picLocks noChangeAspect="1"/>
          </p:cNvPicPr>
          <p:nvPr>
            <p:custDataLst>
              <p:tags r:id="rId4"/>
            </p:custDataLst>
          </p:nvPr>
        </p:nvPicPr>
        <p:blipFill rotWithShape="1">
          <a:blip r:embed="rId8" cstate="print">
            <a:extLst>
              <a:ext uri="{28A0092B-C50C-407E-A947-70E740481C1C}">
                <a14:useLocalDpi xmlns:a14="http://schemas.microsoft.com/office/drawing/2010/main" val="0"/>
              </a:ext>
            </a:extLst>
          </a:blip>
          <a:srcRect r="8866"/>
          <a:stretch/>
        </p:blipFill>
        <p:spPr>
          <a:xfrm>
            <a:off x="5619288" y="3465423"/>
            <a:ext cx="1833032" cy="1264648"/>
          </a:xfrm>
          <a:prstGeom prst="rect">
            <a:avLst/>
          </a:prstGeom>
        </p:spPr>
      </p:pic>
      <p:sp>
        <p:nvSpPr>
          <p:cNvPr id="6" name="Prostokąt 5">
            <a:extLst>
              <a:ext uri="{FF2B5EF4-FFF2-40B4-BE49-F238E27FC236}">
                <a16:creationId xmlns:a16="http://schemas.microsoft.com/office/drawing/2014/main" id="{C3D78A18-DFFC-45BA-A0B3-30072717345B}"/>
              </a:ext>
            </a:extLst>
          </p:cNvPr>
          <p:cNvSpPr/>
          <p:nvPr>
            <p:custDataLst>
              <p:tags r:id="rId5"/>
            </p:custDataLst>
          </p:nvPr>
        </p:nvSpPr>
        <p:spPr>
          <a:xfrm>
            <a:off x="5376822" y="4503812"/>
            <a:ext cx="484931" cy="452518"/>
          </a:xfrm>
          <a:prstGeom prst="rect">
            <a:avLst/>
          </a:prstGeom>
          <a:solidFill>
            <a:srgbClr val="EF7D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dirty="0"/>
          </a:p>
        </p:txBody>
      </p:sp>
      <p:sp>
        <p:nvSpPr>
          <p:cNvPr id="7" name="Prostokąt 6">
            <a:extLst>
              <a:ext uri="{FF2B5EF4-FFF2-40B4-BE49-F238E27FC236}">
                <a16:creationId xmlns:a16="http://schemas.microsoft.com/office/drawing/2014/main" id="{559F62F7-3A40-4983-9B5A-A56D33DD9C25}"/>
              </a:ext>
            </a:extLst>
          </p:cNvPr>
          <p:cNvSpPr/>
          <p:nvPr>
            <p:custDataLst>
              <p:tags r:id="rId6"/>
            </p:custDataLst>
          </p:nvPr>
        </p:nvSpPr>
        <p:spPr>
          <a:xfrm>
            <a:off x="7209854" y="3219822"/>
            <a:ext cx="484931" cy="483810"/>
          </a:xfrm>
          <a:prstGeom prst="rect">
            <a:avLst/>
          </a:prstGeom>
          <a:solidFill>
            <a:srgbClr val="EF7D00">
              <a:alpha val="6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8"/>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8"/>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6"/>
</p:tagLst>
</file>

<file path=ppt/tags/tag78.xml><?xml version="1.0" encoding="utf-8"?>
<p:tagLst xmlns:a="http://schemas.openxmlformats.org/drawingml/2006/main" xmlns:r="http://schemas.openxmlformats.org/officeDocument/2006/relationships" xmlns:p="http://schemas.openxmlformats.org/presentationml/2006/main">
  <p:tag name="NUM" val="7"/>
</p:tagLst>
</file>

<file path=ppt/tags/tag79.xml><?xml version="1.0" encoding="utf-8"?>
<p:tagLst xmlns:a="http://schemas.openxmlformats.org/drawingml/2006/main" xmlns:r="http://schemas.openxmlformats.org/officeDocument/2006/relationships" xmlns:p="http://schemas.openxmlformats.org/presentationml/2006/main">
  <p:tag name="NUM" val="8"/>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a:latin typeface="Akrobat" pitchFamily="50" charset="-18"/>
          </a:defRPr>
        </a:defPPr>
      </a:lstStyle>
    </a:tx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4110</TotalTime>
  <Words>1953</Words>
  <Application>Microsoft Office PowerPoint</Application>
  <PresentationFormat>Pokaz na ekranie (16:9)</PresentationFormat>
  <Paragraphs>183</Paragraphs>
  <Slides>27</Slides>
  <Notes>10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27</vt:i4>
      </vt:variant>
    </vt:vector>
  </HeadingPairs>
  <TitlesOfParts>
    <vt:vector size="35" baseType="lpstr">
      <vt:lpstr>Akrobat</vt:lpstr>
      <vt:lpstr>Akrobat Black</vt:lpstr>
      <vt:lpstr>Arial</vt:lpstr>
      <vt:lpstr>Arial Nova Cond</vt:lpstr>
      <vt:lpstr>Calibri</vt:lpstr>
      <vt:lpstr>Symbol</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Serafińska</dc:creator>
  <cp:lastModifiedBy>E.W.</cp:lastModifiedBy>
  <cp:revision>247</cp:revision>
  <dcterms:created xsi:type="dcterms:W3CDTF">2018-06-21T07:39:35Z</dcterms:created>
  <dcterms:modified xsi:type="dcterms:W3CDTF">2019-03-31T19:09:05Z</dcterms:modified>
</cp:coreProperties>
</file>