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9" r:id="rId3"/>
    <p:sldId id="290" r:id="rId4"/>
    <p:sldId id="257" r:id="rId5"/>
    <p:sldId id="258" r:id="rId6"/>
    <p:sldId id="281" r:id="rId7"/>
    <p:sldId id="283" r:id="rId8"/>
    <p:sldId id="259" r:id="rId9"/>
    <p:sldId id="282" r:id="rId10"/>
    <p:sldId id="284" r:id="rId11"/>
    <p:sldId id="260" r:id="rId12"/>
    <p:sldId id="285" r:id="rId13"/>
    <p:sldId id="273" r:id="rId14"/>
    <p:sldId id="291" r:id="rId15"/>
    <p:sldId id="271" r:id="rId16"/>
    <p:sldId id="272" r:id="rId17"/>
    <p:sldId id="268" r:id="rId18"/>
    <p:sldId id="269" r:id="rId19"/>
    <p:sldId id="261" r:id="rId20"/>
    <p:sldId id="276" r:id="rId21"/>
    <p:sldId id="277" r:id="rId22"/>
    <p:sldId id="262" r:id="rId23"/>
    <p:sldId id="278" r:id="rId24"/>
    <p:sldId id="280" r:id="rId25"/>
    <p:sldId id="263" r:id="rId26"/>
    <p:sldId id="264" r:id="rId27"/>
    <p:sldId id="265" r:id="rId28"/>
    <p:sldId id="266" r:id="rId29"/>
    <p:sldId id="267" r:id="rId30"/>
    <p:sldId id="275" r:id="rId31"/>
    <p:sldId id="288" r:id="rId32"/>
  </p:sldIdLst>
  <p:sldSz cx="12192000" cy="6858000"/>
  <p:notesSz cx="7099300" cy="10234613"/>
  <p:defaultTextStyle>
    <a:defPPr>
      <a:defRPr lang="pl-P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E01"/>
    <a:srgbClr val="FBA103"/>
    <a:srgbClr val="FBBE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0" autoAdjust="0"/>
    <p:restoredTop sz="94673"/>
  </p:normalViewPr>
  <p:slideViewPr>
    <p:cSldViewPr>
      <p:cViewPr varScale="1">
        <p:scale>
          <a:sx n="60" d="100"/>
          <a:sy n="60" d="100"/>
        </p:scale>
        <p:origin x="627" y="3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19643134-0858-4A9B-A6BA-A7F7B22630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B0051F6-38E7-4A71-960D-FACE4439BA1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4EFB505-70A1-4765-9ACF-429564792C96}" type="datetimeFigureOut">
              <a:rPr lang="pl-PL"/>
              <a:pPr>
                <a:defRPr/>
              </a:pPr>
              <a:t>26.02.2019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7C2E76B-8966-4A00-B507-FF2B66A1F4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BD0811F-3215-4259-B788-860795B3415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6A4CA16-37F3-499A-BEED-4A8BCE703EA7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09AAB0AE-9957-41FE-A5ED-B644E56E46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7DB7563-CCB6-4845-A2D0-C948769D81C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05E376B0-35C7-47EA-B964-113D4D372017}" type="datetimeFigureOut">
              <a:rPr lang="pl-PL"/>
              <a:pPr>
                <a:defRPr/>
              </a:pPr>
              <a:t>26.02.2019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88F878EB-6A22-48E2-BCAA-5ABB4574B1F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42CAFBB9-895B-4996-910F-5D1C49EDA4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054A53E-1C5D-4DBC-AD02-D2F89BD431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3E3E1F0-FAE3-4A21-9571-440557AEB7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E081964A-7C56-4E4D-87AA-70D1D2E23ADB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obrazu slajdu 1">
            <a:extLst>
              <a:ext uri="{FF2B5EF4-FFF2-40B4-BE49-F238E27FC236}">
                <a16:creationId xmlns:a16="http://schemas.microsoft.com/office/drawing/2014/main" id="{0FC714F5-44C7-47E6-88EF-E5F6F21EAF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Symbol zastępczy notatek 2">
            <a:extLst>
              <a:ext uri="{FF2B5EF4-FFF2-40B4-BE49-F238E27FC236}">
                <a16:creationId xmlns:a16="http://schemas.microsoft.com/office/drawing/2014/main" id="{D3A6400C-FCC2-4C1E-ABF8-6D460667CF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8196" name="Symbol zastępczy numeru slajdu 3">
            <a:extLst>
              <a:ext uri="{FF2B5EF4-FFF2-40B4-BE49-F238E27FC236}">
                <a16:creationId xmlns:a16="http://schemas.microsoft.com/office/drawing/2014/main" id="{28F392D6-EFCE-4DA4-B974-AFF2C88DDB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B3A61C4-CB82-4738-8831-9D641C58305A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ymbol zastępczy obrazu slajdu 1">
            <a:extLst>
              <a:ext uri="{FF2B5EF4-FFF2-40B4-BE49-F238E27FC236}">
                <a16:creationId xmlns:a16="http://schemas.microsoft.com/office/drawing/2014/main" id="{9D6384D4-982B-49D0-816B-B85C56D5A9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Symbol zastępczy notatek 2">
            <a:extLst>
              <a:ext uri="{FF2B5EF4-FFF2-40B4-BE49-F238E27FC236}">
                <a16:creationId xmlns:a16="http://schemas.microsoft.com/office/drawing/2014/main" id="{D67F4EC7-8989-4335-A284-2EBED674742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 altLang="pl-PL"/>
          </a:p>
        </p:txBody>
      </p:sp>
      <p:sp>
        <p:nvSpPr>
          <p:cNvPr id="27652" name="Symbol zastępczy numeru slajdu 3">
            <a:extLst>
              <a:ext uri="{FF2B5EF4-FFF2-40B4-BE49-F238E27FC236}">
                <a16:creationId xmlns:a16="http://schemas.microsoft.com/office/drawing/2014/main" id="{E79F6F20-8013-41F9-87F7-90658AACA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27B449-641F-4BCF-9589-C9B86888DA74}" type="slidenum">
              <a:rPr lang="pl-PL" altLang="pl-PL" sz="1300" smtClean="0"/>
              <a:pPr>
                <a:spcBef>
                  <a:spcPct val="0"/>
                </a:spcBef>
              </a:pPr>
              <a:t>16</a:t>
            </a:fld>
            <a:endParaRPr lang="pl-PL" altLang="pl-PL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CAC6983-E483-4806-A29B-6D6043AA9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182" y="0"/>
            <a:ext cx="1802256" cy="180225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D1CE6D78-EC28-432B-96A0-DD8262B287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1" r="19171"/>
          <a:stretch/>
        </p:blipFill>
        <p:spPr>
          <a:xfrm>
            <a:off x="1811378" y="0"/>
            <a:ext cx="4214225" cy="4214225"/>
          </a:xfrm>
          <a:prstGeom prst="rect">
            <a:avLst/>
          </a:prstGeom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661B37D5-EA91-4D24-8E29-F5E6BA4C3D55}"/>
              </a:ext>
            </a:extLst>
          </p:cNvPr>
          <p:cNvSpPr/>
          <p:nvPr userDrawn="1"/>
        </p:nvSpPr>
        <p:spPr>
          <a:xfrm>
            <a:off x="0" y="2400196"/>
            <a:ext cx="1811378" cy="1814029"/>
          </a:xfrm>
          <a:prstGeom prst="rect">
            <a:avLst/>
          </a:prstGeom>
          <a:solidFill>
            <a:srgbClr val="F7A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B465F669-2400-4B65-9B92-9A0360F82416}"/>
              </a:ext>
            </a:extLst>
          </p:cNvPr>
          <p:cNvSpPr/>
          <p:nvPr userDrawn="1"/>
        </p:nvSpPr>
        <p:spPr>
          <a:xfrm>
            <a:off x="10718974" y="3900190"/>
            <a:ext cx="1473026" cy="1473026"/>
          </a:xfrm>
          <a:prstGeom prst="rect">
            <a:avLst/>
          </a:prstGeom>
          <a:solidFill>
            <a:srgbClr val="FBB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6000" b="1" dirty="0">
              <a:solidFill>
                <a:srgbClr val="FBBE03"/>
              </a:solidFill>
            </a:endParaRP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8BD595BC-D814-42AA-85E0-2C036277382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569938"/>
            <a:ext cx="1944216" cy="57405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31CCBA48-EBAC-4936-8EF8-5F16BD77ED6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67" y="5807357"/>
            <a:ext cx="1561629" cy="77300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FC5FEBA3-B20F-4AB7-96DB-3DCD893BD2E1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5805264"/>
            <a:ext cx="770835" cy="775118"/>
          </a:xfrm>
          <a:prstGeom prst="rect">
            <a:avLst/>
          </a:prstGeom>
        </p:spPr>
      </p:pic>
      <p:pic>
        <p:nvPicPr>
          <p:cNvPr id="14" name="Picture 2" descr="https://mediaprocessor.websimages.com/fit/1920x1920/www.ukspot-ltd.com/medium-5.png">
            <a:extLst>
              <a:ext uri="{FF2B5EF4-FFF2-40B4-BE49-F238E27FC236}">
                <a16:creationId xmlns:a16="http://schemas.microsoft.com/office/drawing/2014/main" id="{3841D764-D302-49B4-A04B-ACE2CC1A45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3" y="5720388"/>
            <a:ext cx="896000" cy="9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876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ABB4351-66BE-40E5-80C8-67A3440A4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04693-22D9-4978-BD0D-0E0C1A9584D7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3C9F432-0972-4610-B058-D79C8A8B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AE6D06A-9EBD-4F83-A300-40D9DF435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433BF-5A61-403D-9981-523A341E46C3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869978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0F1360-4A02-4460-94DE-94315710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61389-A156-453A-8D86-DAE53F864DBC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052C7E-B87C-4FFF-90E7-2C4E41E73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4A820B8-C9D8-4499-BF0C-8ECEFEFAC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44D3-3744-4C87-B8D1-8AC98D1CF3C1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37913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>
            <a:extLst>
              <a:ext uri="{FF2B5EF4-FFF2-40B4-BE49-F238E27FC236}">
                <a16:creationId xmlns:a16="http://schemas.microsoft.com/office/drawing/2014/main" id="{62E0E90F-3F6A-45D1-B932-DB353F8A5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5"/>
            <a:ext cx="1127447" cy="1127447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daty 3">
            <a:extLst>
              <a:ext uri="{FF2B5EF4-FFF2-40B4-BE49-F238E27FC236}">
                <a16:creationId xmlns:a16="http://schemas.microsoft.com/office/drawing/2014/main" id="{EE8EF06A-27EB-48A2-99E3-6A17A962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D985C-4B5B-44D2-AE38-E259CF3363A3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7" name="Symbol zastępczy stopki 4">
            <a:extLst>
              <a:ext uri="{FF2B5EF4-FFF2-40B4-BE49-F238E27FC236}">
                <a16:creationId xmlns:a16="http://schemas.microsoft.com/office/drawing/2014/main" id="{F4AB2493-E11B-4FEE-8A29-3166EBD5B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ymbol zastępczy numeru slajdu 5">
            <a:extLst>
              <a:ext uri="{FF2B5EF4-FFF2-40B4-BE49-F238E27FC236}">
                <a16:creationId xmlns:a16="http://schemas.microsoft.com/office/drawing/2014/main" id="{159FA66C-4F89-4EC2-8227-001614876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9281A-217F-4492-A313-C4D4CB901DEA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293718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7DC42EFE-10ED-4ADF-8A3A-E37C7F0C41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32656"/>
            <a:ext cx="1944216" cy="57405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EAB8176-2147-46D0-A353-F896F9EDFE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5"/>
            <a:ext cx="1127447" cy="1127447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571C6D9A-825F-4F87-8322-F36F2C589D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467" y="5807357"/>
            <a:ext cx="1561629" cy="773007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11F440C-E6C0-4F66-A09B-78657BF7F50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4552" y="5805264"/>
            <a:ext cx="770835" cy="775118"/>
          </a:xfrm>
          <a:prstGeom prst="rect">
            <a:avLst/>
          </a:prstGeom>
        </p:spPr>
      </p:pic>
      <p:pic>
        <p:nvPicPr>
          <p:cNvPr id="14" name="Picture 2" descr="https://mediaprocessor.websimages.com/fit/1920x1920/www.ukspot-ltd.com/medium-5.png">
            <a:extLst>
              <a:ext uri="{FF2B5EF4-FFF2-40B4-BE49-F238E27FC236}">
                <a16:creationId xmlns:a16="http://schemas.microsoft.com/office/drawing/2014/main" id="{89C7002E-0589-4A49-9DAF-9E89656F8F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13" y="5720388"/>
            <a:ext cx="896000" cy="96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4024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9A7E9B16-88C1-4AD8-8D57-9DE41F382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02CE1-E04E-446E-8800-7B65715F624E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785F1C06-F0D5-4674-9EB4-8344675A3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54F3277A-1B21-4D34-AA67-02D66651B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11BAF-FE92-4736-B2BD-60E4A2F76EDE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283610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3">
            <a:extLst>
              <a:ext uri="{FF2B5EF4-FFF2-40B4-BE49-F238E27FC236}">
                <a16:creationId xmlns:a16="http://schemas.microsoft.com/office/drawing/2014/main" id="{65BDF1F3-DF90-4A40-A8F8-A21113B6D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9F3C8-60C5-4D12-A749-D5977257783C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8" name="Symbol zastępczy stopki 4">
            <a:extLst>
              <a:ext uri="{FF2B5EF4-FFF2-40B4-BE49-F238E27FC236}">
                <a16:creationId xmlns:a16="http://schemas.microsoft.com/office/drawing/2014/main" id="{F1ADB6AA-331B-45A8-9D4F-A60839950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ymbol zastępczy numeru slajdu 5">
            <a:extLst>
              <a:ext uri="{FF2B5EF4-FFF2-40B4-BE49-F238E27FC236}">
                <a16:creationId xmlns:a16="http://schemas.microsoft.com/office/drawing/2014/main" id="{D5B0E8A6-6ED6-4453-BF89-B3F35D31D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F3CCB-3969-491C-B41A-302436A529B9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3015659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3">
            <a:extLst>
              <a:ext uri="{FF2B5EF4-FFF2-40B4-BE49-F238E27FC236}">
                <a16:creationId xmlns:a16="http://schemas.microsoft.com/office/drawing/2014/main" id="{301C38BB-49FE-44F1-8055-6BD994C94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9505F-1062-485D-8600-E4BC7DDA7C67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4" name="Symbol zastępczy stopki 4">
            <a:extLst>
              <a:ext uri="{FF2B5EF4-FFF2-40B4-BE49-F238E27FC236}">
                <a16:creationId xmlns:a16="http://schemas.microsoft.com/office/drawing/2014/main" id="{58E1A9EB-090E-44C7-BEAB-FADC18B08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ymbol zastępczy numeru slajdu 5">
            <a:extLst>
              <a:ext uri="{FF2B5EF4-FFF2-40B4-BE49-F238E27FC236}">
                <a16:creationId xmlns:a16="http://schemas.microsoft.com/office/drawing/2014/main" id="{E440E498-B942-4575-9CCD-787E3228D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61E67-7DEC-4450-9BC4-A0A9BB4E8934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115354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>
            <a:extLst>
              <a:ext uri="{FF2B5EF4-FFF2-40B4-BE49-F238E27FC236}">
                <a16:creationId xmlns:a16="http://schemas.microsoft.com/office/drawing/2014/main" id="{81A43CCA-01DA-4A85-AA6A-94C41A40D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E8108-2280-439A-BB76-A45104833AC6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3" name="Symbol zastępczy stopki 4">
            <a:extLst>
              <a:ext uri="{FF2B5EF4-FFF2-40B4-BE49-F238E27FC236}">
                <a16:creationId xmlns:a16="http://schemas.microsoft.com/office/drawing/2014/main" id="{92B82883-15A8-49D0-8C4D-B550F18E3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ymbol zastępczy numeru slajdu 5">
            <a:extLst>
              <a:ext uri="{FF2B5EF4-FFF2-40B4-BE49-F238E27FC236}">
                <a16:creationId xmlns:a16="http://schemas.microsoft.com/office/drawing/2014/main" id="{97A33E88-A7C9-44A4-9806-C957AE8D4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7F203-F03D-499A-A5C7-A810ECFD9FCE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736504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82BA9BD3-6CDF-4634-8F71-497972094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FB22B-B39D-4826-AD38-807C57C9B228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C26D5691-7D32-4C6F-B781-940EBC06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4A3BC504-5ADF-41BA-8E45-231E02DA3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66B66-1F58-4A1B-8D41-D0DFC4E05529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1528954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3">
            <a:extLst>
              <a:ext uri="{FF2B5EF4-FFF2-40B4-BE49-F238E27FC236}">
                <a16:creationId xmlns:a16="http://schemas.microsoft.com/office/drawing/2014/main" id="{ED3F1991-662A-488F-A4A5-A9460F451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67DDA-0206-41DD-8881-F7401DDF29A7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6" name="Symbol zastępczy stopki 4">
            <a:extLst>
              <a:ext uri="{FF2B5EF4-FFF2-40B4-BE49-F238E27FC236}">
                <a16:creationId xmlns:a16="http://schemas.microsoft.com/office/drawing/2014/main" id="{F7537D78-2160-4F64-B900-207F8519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ymbol zastępczy numeru slajdu 5">
            <a:extLst>
              <a:ext uri="{FF2B5EF4-FFF2-40B4-BE49-F238E27FC236}">
                <a16:creationId xmlns:a16="http://schemas.microsoft.com/office/drawing/2014/main" id="{BC7CA7CC-7256-4F97-83C4-6246DC369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99210-B108-431F-827E-1DC7A3060894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  <p:extLst>
      <p:ext uri="{BB962C8B-B14F-4D97-AF65-F5344CB8AC3E}">
        <p14:creationId xmlns:p14="http://schemas.microsoft.com/office/powerpoint/2010/main" val="743563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ymbol zastępczy tytułu 1">
            <a:extLst>
              <a:ext uri="{FF2B5EF4-FFF2-40B4-BE49-F238E27FC236}">
                <a16:creationId xmlns:a16="http://schemas.microsoft.com/office/drawing/2014/main" id="{41B0CCBA-619A-4A4F-8AE4-3067C4718CB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</a:p>
        </p:txBody>
      </p:sp>
      <p:sp>
        <p:nvSpPr>
          <p:cNvPr id="1027" name="Symbol zastępczy tekstu 2">
            <a:extLst>
              <a:ext uri="{FF2B5EF4-FFF2-40B4-BE49-F238E27FC236}">
                <a16:creationId xmlns:a16="http://schemas.microsoft.com/office/drawing/2014/main" id="{1D87CC93-3D89-4AED-99D9-FAB7BC0412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</a:p>
          <a:p>
            <a:pPr lvl="3"/>
            <a:r>
              <a:rPr lang="pl-PL" altLang="pl-PL"/>
              <a:t>Czwarty poziom</a:t>
            </a:r>
          </a:p>
          <a:p>
            <a:pPr lvl="4"/>
            <a:r>
              <a:rPr lang="pl-PL" alt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BE9A72B-1EB1-432F-A508-2EAB233438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E010D90E-CC5D-4951-BD2F-D30B3A958796}" type="datetime1">
              <a:rPr lang="en-US" smtClean="0"/>
              <a:t>2/26/2019</a:t>
            </a:fld>
            <a:endParaRPr lang="en-US" dirty="0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B2D0723-6BD9-4E3F-95F7-4842A2D061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DC70924-E8DA-4B92-A3AE-3F438BFD77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E5F60E-8CC1-407B-8AD7-F92C494E47C8}" type="slidenum">
              <a:rPr lang="en-US" altLang="pl-PL"/>
              <a:pPr>
                <a:defRPr/>
              </a:pPr>
              <a:t>‹#›</a:t>
            </a:fld>
            <a:endParaRPr lang="en-US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4.sv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image" Target="../media/image12.sv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23.png"/><Relationship Id="rId9" Type="http://schemas.openxmlformats.org/officeDocument/2006/relationships/image" Target="../media/image2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odtytuł 2">
            <a:extLst>
              <a:ext uri="{FF2B5EF4-FFF2-40B4-BE49-F238E27FC236}">
                <a16:creationId xmlns:a16="http://schemas.microsoft.com/office/drawing/2014/main" id="{42A66BE4-0344-4706-AF08-8A0D4157ED4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456040" y="4005064"/>
            <a:ext cx="4079453" cy="1225550"/>
          </a:xfrm>
        </p:spPr>
        <p:txBody>
          <a:bodyPr anchor="ctr"/>
          <a:lstStyle/>
          <a:p>
            <a:pPr marL="0" indent="0" algn="r" eaLnBrk="1" hangingPunct="1">
              <a:spcBef>
                <a:spcPts val="0"/>
              </a:spcBef>
              <a:buNone/>
              <a:defRPr/>
            </a:pPr>
            <a:r>
              <a:rPr lang="en-GB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ORGANISATION</a:t>
            </a:r>
            <a:r>
              <a:rPr lang="pl-PL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pl-PL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PLANNING </a:t>
            </a:r>
            <a:br>
              <a:rPr lang="pl-PL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DAILY DAY KITCHEN</a:t>
            </a:r>
            <a:endParaRPr lang="pl-PL" altLang="pl-PL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C4D678D3-7BBC-4793-96DD-F33D66911764}"/>
              </a:ext>
            </a:extLst>
          </p:cNvPr>
          <p:cNvSpPr txBox="1"/>
          <p:nvPr/>
        </p:nvSpPr>
        <p:spPr>
          <a:xfrm>
            <a:off x="11208568" y="4110007"/>
            <a:ext cx="792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1DC8238-D289-4A38-A1D5-53B5C11A77DF}"/>
              </a:ext>
            </a:extLst>
          </p:cNvPr>
          <p:cNvSpPr txBox="1"/>
          <p:nvPr/>
        </p:nvSpPr>
        <p:spPr>
          <a:xfrm>
            <a:off x="47328" y="2996952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ADDITIONAL MATERIALS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1">
            <a:extLst>
              <a:ext uri="{FF2B5EF4-FFF2-40B4-BE49-F238E27FC236}">
                <a16:creationId xmlns:a16="http://schemas.microsoft.com/office/drawing/2014/main" id="{F5113E55-A95E-4E8D-AC37-17D0024ED3D4}"/>
              </a:ext>
            </a:extLst>
          </p:cNvPr>
          <p:cNvSpPr txBox="1">
            <a:spLocks/>
          </p:cNvSpPr>
          <p:nvPr/>
        </p:nvSpPr>
        <p:spPr bwMode="auto">
          <a:xfrm>
            <a:off x="1271464" y="188640"/>
            <a:ext cx="10599737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RULES FOR PLANNING, MAKING AND DELIVERING MEALS</a:t>
            </a:r>
            <a:endParaRPr lang="pl-PL" altLang="pl-PL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79B5FCC0-173F-4848-B52C-63B9C6892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10</a:t>
            </a:fld>
            <a:endParaRPr lang="en-US" altLang="pl-PL"/>
          </a:p>
        </p:txBody>
      </p:sp>
      <p:pic>
        <p:nvPicPr>
          <p:cNvPr id="4" name="Picture 2" descr="Garnki, Taca, Kuchenka, Czarny, Granit, Kuchnia">
            <a:extLst>
              <a:ext uri="{FF2B5EF4-FFF2-40B4-BE49-F238E27FC236}">
                <a16:creationId xmlns:a16="http://schemas.microsoft.com/office/drawing/2014/main" id="{51DEBFEA-2ECC-4E86-8AAF-8452FD438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32" y="1700808"/>
            <a:ext cx="5268381" cy="351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Kuchnia, Pracy, Restauracja, GotowaÄ, Szef Kuchni">
            <a:extLst>
              <a:ext uri="{FF2B5EF4-FFF2-40B4-BE49-F238E27FC236}">
                <a16:creationId xmlns:a16="http://schemas.microsoft.com/office/drawing/2014/main" id="{643DC4AA-D286-4E98-B8E3-77B35AA48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949" y="3367298"/>
            <a:ext cx="5272982" cy="351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C4DAE4AB-C8AF-4941-BBFF-131BD0CD29B0}"/>
              </a:ext>
            </a:extLst>
          </p:cNvPr>
          <p:cNvSpPr/>
          <p:nvPr/>
        </p:nvSpPr>
        <p:spPr>
          <a:xfrm>
            <a:off x="5262949" y="1700808"/>
            <a:ext cx="1660670" cy="1666490"/>
          </a:xfrm>
          <a:prstGeom prst="rect">
            <a:avLst/>
          </a:prstGeom>
          <a:solidFill>
            <a:srgbClr val="FBA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D5A4FD24-0BF2-41D9-B59F-49718159A207}"/>
              </a:ext>
            </a:extLst>
          </p:cNvPr>
          <p:cNvSpPr/>
          <p:nvPr/>
        </p:nvSpPr>
        <p:spPr>
          <a:xfrm>
            <a:off x="3612405" y="5218895"/>
            <a:ext cx="1660670" cy="1666490"/>
          </a:xfrm>
          <a:prstGeom prst="rect">
            <a:avLst/>
          </a:prstGeom>
          <a:solidFill>
            <a:srgbClr val="FBB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AABB7CD2-121C-43A5-864F-E6CE5E90B50B}"/>
              </a:ext>
            </a:extLst>
          </p:cNvPr>
          <p:cNvSpPr/>
          <p:nvPr/>
        </p:nvSpPr>
        <p:spPr>
          <a:xfrm>
            <a:off x="10531330" y="3367298"/>
            <a:ext cx="1660670" cy="1666490"/>
          </a:xfrm>
          <a:prstGeom prst="rect">
            <a:avLst/>
          </a:prstGeom>
          <a:solidFill>
            <a:srgbClr val="FD7E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Podtytuł 2">
            <a:extLst>
              <a:ext uri="{FF2B5EF4-FFF2-40B4-BE49-F238E27FC236}">
                <a16:creationId xmlns:a16="http://schemas.microsoft.com/office/drawing/2014/main" id="{E7ADFB53-AD0B-4F94-A631-0E4CCCAB57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080" y="2982652"/>
            <a:ext cx="4248472" cy="89269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should be remembered that the profile and type of the chosen cuisine requires competent and trained personnel.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507" name="AutoShape 2" descr="data:image/jpeg;base64,/9j/4AAQSkZJRgABAQAAAQABAAD/2wCEAAkGBhQSERQTExMTExMWGBkYFxgXGR4ZHRwcFxQXFRcYGBYaJCYiGRolGhUWHy8gIycpLCwsFR8xNTAqNSYrLCkBCQoKDgwOGg8PGi0lHiQsKSktKioqKSkqKiwsLCwsKSwpLCksKSwsLCwpLCwpKSwpKSosKSwsLCwpKSwsLCwpKf/AABEIAHgAeAMBIgACEQEDEQH/xAAcAAACAgMBAQAAAAAAAAAAAAADBQQGAAECBwj/xAA8EAACAQIEAwYDBQcDBQAAAAABAgMAEQQFEiExQWEGEyJRcZEygbEHI1Kh0RRCcoKSweEVM2JDg6LC8P/EABkBAAIDAQAAAAAAAAAAAAAAAAMEAQIFAP/EACcRAAICAgIBAwMFAAAAAAAAAAECAAMRIRIxBBNBUSJhoRQycYGx/9oADAMBAAIRAxEAPwC1Zh2PDAcJBzDAX+VVqXslhpOFhy8Jt/in2d9tEe8cXwD4nvYeg6daRPLELElV8t7VmWuqNiubFCmxM24kGDs7jcOCMNiI9Pk8dz/UD/apOHzDMlGlo8KxH7xZlv8A+Jo8GNi5S3PHZvKjxZ7HfSJrHbjv+RFSnksJzeLU3X+x1h8UHQa3MbcwCCL9DUg4In/rPbpb61XMViUv/vx+hIFSE7RpAi95fS3AjcDa9NVeSGOGi1/h8F5IYbM8oIdZY3PeDzFyR5X2sOu9U3tzm2ZxoGCaI7HVJGNduHFreHnvVzxWcl01YcBtQ2bl6250XCdo3WLTMt5ALEgeFutj9KaZ0x3EkVycAT51AZm5szdbkn6k1bsk+zieaxl+5TqLt7cvnV/jaKLxKsSDe5AAseQrh8W0v+1PGvG4tc0mbM6E0RQqDLbjDIuy0GFUd2oB/EfiPzqwR9ogg0m7jpuR+tedl9JdcRiXItcFbWHTahRdpEiYiGMyKoBAvua6sgbzB3WBvpxPSc1jgmQEqDfcW8J34m/nVPbFJgXLt4ydl18vPYfWpGWdoBM7aoHj0+xuKJmvZMY/QWZkRGu3kw5qfK/nTYKMMjuJn1BreJJy/HS4sFiqpERZbE3br6VlTJs7hiARLPpFgFHC3K/Csqvq1romW9G1thZHwmGgKlXQabDYIx+VjXX3Uh0NCVVPh1QqQb8QOY4U5kcNsmgkcbsTXGJnZFFoo/nIV/8AU0rxBP2EtkxDPBAt2WFQdwdMTX4dKFhsjjJWQxAE24wkeliSak/6hI76JBAqW4ic+17DenOX4JNPgdiAQdpSRf3qAvJsiFJ4LiR8TlMTJYqVtY3RbHbnvRsFlMeg/dltW9pFV+PkRyqe8A5lvYt/euWwyBfi0/Mr/eiBRygza3HBMWthtDAKqhQPhCEW6Xvt7VwMFHOhvYHgfHex6cKDNBFIxVZPH5iUkj0XcVLy2GTTYmXbbxBbn5rVlVTKF2XqKm7OQxxN39nQG52PHlvzNLVy7DnxJD3V+ZNjVnzDLO+Ro21FTa416b2PDgaS5r2OjQ98AWW4GjUG4m23lvblQHQ4PwI549qk4Y7Mj4XLoF2ZA55ktRv2SHisUaHz3JqFNmIUAadXHSqDcgcdI5DrzrcUj2uQdTfCig6h0K8SaV9bHQjx8dc5JkxmUcPEemwpVjsSxFi1kPIcD6jnTSDI5ipMhKX/AAkah6k3A9APnRD2Ww72sjk82Z2N/wCWpKv22h8SqvWTxQZPz7SvQvc6Uux8huayr5gMpSIWVQo8hWVUKfYQxx7mPIsKB++t/l/mlnaDABImkCxsygkB1vq6A8j13qNHm5C2HdyN0Yr7kqagSZ7imYjuIE07KWmaS/yWNbe9aPNOPxMRa35dRHh8+eJSVhjUk3tpAH602yftZLKN4VUjnpc3+YrvLXxIlLyyQMDsEWG1t+Tlix9hTiXGvbYMb/hA2+bXpRG4n934j7VFxnjj+5iYuc7gWHQP+laxGZTqvwav+3I1CXGzbLsGJ2ub/UCmLvMo+BG2/Fb1vsaPWeZOMxW1BX2AZTcR2nxKankwpKDioBVvUBhv7iusi7b4ZyY0TF6xYlCS1j1CswFNc27QY5QFiy8TjlpxIBv6FOHzouDfHHTdIEuBdGYtueo3+Yoijj3uBYhuhiY2dknw4WdtuaN7cKBmObB42RoMQhIIBWNjbbiAONPIDiQLMmHYeas4+qm9QsdiWY6Cy3Y2GgWtte2onc26D0rnIUZ+Z1NZsYKJTczyzuZopLYiZzqBKpc7W3Zjw4/kaPkmSmRnd8PPC5PxNiGbUOXhBFvSrNDiSWsIiE5Odr2G5txt160Rm1bA6R+L9KTrBH8zTZFC/UciCiy1EN2Zif8Akxb8mJ3qTHiEG4N/SoGOyeJmXRM6uBvYIQ1yLEhgTtY7iw3PHajwZLOBdsSGW/DurW8rnXa/Wwo4qyctFj5PEYQanM2bMfhik9bD6XF63R3wxXcy2t+EAe4ub/Osqj2BDjH5EH6jHeYlhmDHY2FvL2G9MEIXyN/nSGQYJPjmS9vhQmRv6QTUvA5XBIqt32ljyb7s+h61QVYMcPl66jZMWtwFt15UPFYsWIOpeoYXradmgwP3jMOjMfzFFlw0USDvAojBAs17E3GnZja97W60Q1HG4P8AWL8RDh5CX3xD92TZu8G6i3HUbW/xVwmy8MLd7MP4WH0IpM2YYMBxIYQsbeIvoIUkbW+Rp4mHikQHTrUgWIJtblYg2tUeIBgkGLeTbzIx1KrmfZJSdTYzFra9iZAFHW1hTLIcZEVVVxn7Q67HxKDfgfCN7/M0DOOyuXk3lihBGwLNoO/He9+dVDtX2fwYA7hO9e+6hdS289XI9N6O5CbMFWpfU9WeNbb3v86QZkYwwjE0ccnxKGIW4U8bH1/OvKsqGJgY920qr+BS2kei8qsq4zEyW73CyTW4F42b2JU1RrEsXGYZKbK25CWnJcww+Idgk6SsnxKhvbfa9+XThVhKRE2ezXv0PuK8/jxuIQEJhJEvx0oy39bLvUjL+yuNxtmeWTDRgg2IYlrctBI29atWVGhuTaHb6nOJMz7s7l2ktiIo0FyS7NpN+Z1E3ND7MZhll1iw7oTyXWxJt0J/tXoUGVkIqEoVAtbQLe3AUXD5RHGSUjRSeOlQv0owXcVLZEXx4FDvoUXHkNwOAO29ZTYxjyrdE4r8Qe55c/Z2GGRF7wxqwOxTba1gJNgp34G96sOH7OwldWgMDzJ1UT9oVxYDfmDx9q4XJYwbhFU+a7fSkQce00mpz0Zv/QcMrX7mK/mEF/e1GkeMWWwNwSFNhsOJseQuK5edYluzHSPMk2965kw0E9nZI5haw1qHt6Xopu1gagj4bd5g8LjcO6K4VArGymyi/pU14Y22ZFceTIG/I0KLKcMpDLDCjcmVAPZhwouKyGKQEOZR1WWQe4BotZONnP4iboVOxiJcx7MYJjd8LhwAdiVC2v5Hat4UYWI6bb/i3cDob/2pPmf2a4RyhvMjIbqwfUeIO5e9+HOn+FyaNRbTfqdyepoNzgY6jFNTN1mFTtLBFYySiNb2uTpHTc7UxgzeJxqV1ceakH6VGTLgRbSLeg+lS4sEq1X1mx1C/pgNkzrDY7UwBSwPWnsEYFJ1AFTMFjRfQTvyolTHpoO6oDaxmBXJFdKaw0xFZwa3Q3etVM6eTZfl2ZgDUYyPN9yPmtWfDTShQJANXDw339xtWsH2pw0ljHMnoTb60xkxSSbqUv5gg0sEUjuN+s4OZAxkSyoUJK//AHWlmFy7uJU7tm0NfUpta/I7fOmuOh1C5IJHAgb+9awuBuAzm9qUsUKcTQot9QZOsTIZARz4k8PaigseJoq2Y7fCKFPmKKwXmeAofPiNmFKB2zjJh4oBR9hQBiARfhVez3tWY/DFpZ+BvwHQ9asGWDfIEfzY83sOFbDtbUdr8Od6pI7fog+/jK9VYMPY2I/Op2X/AGm4KXwd84PkyEbdCR9KaRVIme9lksZxB5GhtPYg6gGHCo8uaYd42KTaWIOm6MbHleqvgMwxakiT9lmFrX8an1+E1S7mozUuT9zKqxP7jPVcux4dL8+dFkxQHE153kGYzxs5ldCh+FERyR/Nbf2pjie0KKNTCS3VG/QUdXbiOQ3Bmveo5zbHsw0oxUHmOP8AisqqR/aDAdQQP+E6xo4eRblWqC1m9mGWs46kzLvs0wijxBpT/wAmO/yG1NYez2HhAWPDxJbyQUbBZvG9mjkRvQipWIJY7n2plQF6izFj3F+LcLZbWH6Urmw8jyLckR8bX4+tNcZgi3Ejak/7U6D7xJCb2siltvlWd5SMzEnr2mv4liogAO95k2XE7aV2A4n9KLhIR+6tz5mkODOJkxV44THhxx7zYnzsONW9YLdK6mgsOTytvmAaQQMeHYkXtQMy7OYVz/tIG5so039qkYjMI4xd5FUdSBS9u1OHdfupRIoJHh335i9NkV1ruI8rLDqVjG/ZNG0gaOUqn7wYaiP4T+t6dZd9mOBQgvH3zbXMni/LgK4m7VMD4U28jz+dTcP2vi21hoz13HuKDXdRnRhHS7G5YYsjih8Mccaj/ioFSFhFLcLn8cgskqHoCL0cm42Nz606GB6ihVveTO7HnWtK+Yqk4jPcWr2fBOV1fEjhtvTajt2hnYqsGEkN+Jl8AA9eNBNr5wBqFFS4zmW5sOD5Gt1ES9t9jWUfIgdzzTC/YgLhnxBVvONdJ/qJJq1ZT9nqQcMTiX/ikJ+tZWVIrCyTczR3HkSj96Q/zGjjKl829zWVlTgSvIzTZQvm/wDUaiz9nI24tIP5jWVlRxE4MRK7mP2WQSm5kkB8zv8AWhZP9nEmDhKpKso1E/DpO5vwua1WUCzxksUgw1fk2K03ioWW2pdNuNdYbIXl307eZrKysGvxEe8oxOJsW+Qy1Bx3GOG7Bpq1M3i6CnEOSRrtYn1NZWVu1UV16UTGe932TJCZYg/d/M0YYJfKsrKYAEFkzDgx5VlZWV07M//Z">
            <a:extLst>
              <a:ext uri="{FF2B5EF4-FFF2-40B4-BE49-F238E27FC236}">
                <a16:creationId xmlns:a16="http://schemas.microsoft.com/office/drawing/2014/main" id="{AEFCC79D-2AD6-4A45-A1CB-8261EBE14F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547688"/>
            <a:ext cx="11430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347EF188-29DB-4F33-9CED-C8E2E0B01935}"/>
              </a:ext>
            </a:extLst>
          </p:cNvPr>
          <p:cNvSpPr txBox="1">
            <a:spLocks/>
          </p:cNvSpPr>
          <p:nvPr/>
        </p:nvSpPr>
        <p:spPr bwMode="auto">
          <a:xfrm>
            <a:off x="1271364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 - A GOOD CONSISTENT PERSONNEL</a:t>
            </a:r>
            <a:endParaRPr lang="pl-PL" altLang="pl-PL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E9D5A70A-4C87-471B-BB7E-FFC8BD233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11</a:t>
            </a:fld>
            <a:endParaRPr lang="en-US" altLang="pl-PL"/>
          </a:p>
        </p:txBody>
      </p:sp>
      <p:pic>
        <p:nvPicPr>
          <p:cNvPr id="8" name="Picture 2" descr="Akcji, WspÃ³Åpraca, Koledzy, Firmy, PiÄÅÄ Guz, Partner">
            <a:extLst>
              <a:ext uri="{FF2B5EF4-FFF2-40B4-BE49-F238E27FC236}">
                <a16:creationId xmlns:a16="http://schemas.microsoft.com/office/drawing/2014/main" id="{443F485F-914F-4DD6-97E1-4D2902689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3"/>
            <a:ext cx="5958650" cy="384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5583332-D9E4-4881-9912-EBC54AC72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4"/>
            <a:ext cx="249162" cy="384227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Podtytuł 2">
            <a:extLst>
              <a:ext uri="{FF2B5EF4-FFF2-40B4-BE49-F238E27FC236}">
                <a16:creationId xmlns:a16="http://schemas.microsoft.com/office/drawing/2014/main" id="{A28DF388-CDF8-4C3D-BCCE-94E39216C2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84714" y="2276872"/>
            <a:ext cx="4539878" cy="216091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ell presented staff,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open kitchen,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chef goes out to the room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the clients,</a:t>
            </a:r>
          </a:p>
          <a:p>
            <a:pPr marL="0" indent="0" eaLnBrk="1" hangingPunct="1">
              <a:buNone/>
              <a:defRPr/>
            </a:pP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r>
              <a:rPr lang="en-GB" alt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taff</a:t>
            </a: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who knows the menu, wine list, knows how long you have to wait for selected dishes,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waiter - your eyes and ears among clients.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531" name="AutoShape 2" descr="data:image/jpeg;base64,/9j/4AAQSkZJRgABAQAAAQABAAD/2wCEAAkGBhQSERQTExMTExMWGBkYFxgXGR4ZHRwcFxQXFRcYGBYaJCYiGRolGhUWHy8gIycpLCwsFR8xNTAqNSYrLCkBCQoKDgwOGg8PGi0lHiQsKSktKioqKSkqKiwsLCwsKSwpLCksKSwsLCwpLCwpKSwpKSosKSwsLCwpKSwsLCwpKf/AABEIAHgAeAMBIgACEQEDEQH/xAAcAAACAgMBAQAAAAAAAAAAAAADBQQGAAECBwj/xAA8EAACAQIEAwYDBQcDBQAAAAABAgMAEQQFEiExQWEGEyJRcZEygbEHI1Kh0RRCcoKSweEVM2JDg6LC8P/EABkBAAIDAQAAAAAAAAAAAAAAAAMEAQIFAP/EACcRAAICAgIBAwMFAAAAAAAAAAECAAMRIRIxBBNBUSJhoRQycYGx/9oADAMBAAIRAxEAPwC1Zh2PDAcJBzDAX+VVqXslhpOFhy8Jt/in2d9tEe8cXwD4nvYeg6daRPLELElV8t7VmWuqNiubFCmxM24kGDs7jcOCMNiI9Pk8dz/UD/apOHzDMlGlo8KxH7xZlv8A+Jo8GNi5S3PHZvKjxZ7HfSJrHbjv+RFSnksJzeLU3X+x1h8UHQa3MbcwCCL9DUg4In/rPbpb61XMViUv/vx+hIFSE7RpAi95fS3AjcDa9NVeSGOGi1/h8F5IYbM8oIdZY3PeDzFyR5X2sOu9U3tzm2ZxoGCaI7HVJGNduHFreHnvVzxWcl01YcBtQ2bl6250XCdo3WLTMt5ALEgeFutj9KaZ0x3EkVycAT51AZm5szdbkn6k1bsk+zieaxl+5TqLt7cvnV/jaKLxKsSDe5AAseQrh8W0v+1PGvG4tc0mbM6E0RQqDLbjDIuy0GFUd2oB/EfiPzqwR9ogg0m7jpuR+tedl9JdcRiXItcFbWHTahRdpEiYiGMyKoBAvua6sgbzB3WBvpxPSc1jgmQEqDfcW8J34m/nVPbFJgXLt4ydl18vPYfWpGWdoBM7aoHj0+xuKJmvZMY/QWZkRGu3kw5qfK/nTYKMMjuJn1BreJJy/HS4sFiqpERZbE3br6VlTJs7hiARLPpFgFHC3K/Csqvq1romW9G1thZHwmGgKlXQabDYIx+VjXX3Uh0NCVVPh1QqQb8QOY4U5kcNsmgkcbsTXGJnZFFoo/nIV/8AU0rxBP2EtkxDPBAt2WFQdwdMTX4dKFhsjjJWQxAE24wkeliSak/6hI76JBAqW4ic+17DenOX4JNPgdiAQdpSRf3qAvJsiFJ4LiR8TlMTJYqVtY3RbHbnvRsFlMeg/dltW9pFV+PkRyqe8A5lvYt/euWwyBfi0/Mr/eiBRygza3HBMWthtDAKqhQPhCEW6Xvt7VwMFHOhvYHgfHex6cKDNBFIxVZPH5iUkj0XcVLy2GTTYmXbbxBbn5rVlVTKF2XqKm7OQxxN39nQG52PHlvzNLVy7DnxJD3V+ZNjVnzDLO+Ro21FTa416b2PDgaS5r2OjQ98AWW4GjUG4m23lvblQHQ4PwI549qk4Y7Mj4XLoF2ZA55ktRv2SHisUaHz3JqFNmIUAadXHSqDcgcdI5DrzrcUj2uQdTfCig6h0K8SaV9bHQjx8dc5JkxmUcPEemwpVjsSxFi1kPIcD6jnTSDI5ipMhKX/AAkah6k3A9APnRD2Ww72sjk82Z2N/wCWpKv22h8SqvWTxQZPz7SvQvc6Uux8huayr5gMpSIWVQo8hWVUKfYQxx7mPIsKB++t/l/mlnaDABImkCxsygkB1vq6A8j13qNHm5C2HdyN0Yr7kqagSZ7imYjuIE07KWmaS/yWNbe9aPNOPxMRa35dRHh8+eJSVhjUk3tpAH602yftZLKN4VUjnpc3+YrvLXxIlLyyQMDsEWG1t+Tlix9hTiXGvbYMb/hA2+bXpRG4n934j7VFxnjj+5iYuc7gWHQP+laxGZTqvwav+3I1CXGzbLsGJ2ub/UCmLvMo+BG2/Fb1vsaPWeZOMxW1BX2AZTcR2nxKankwpKDioBVvUBhv7iusi7b4ZyY0TF6xYlCS1j1CswFNc27QY5QFiy8TjlpxIBv6FOHzouDfHHTdIEuBdGYtueo3+Yoijj3uBYhuhiY2dknw4WdtuaN7cKBmObB42RoMQhIIBWNjbbiAONPIDiQLMmHYeas4+qm9QsdiWY6Cy3Y2GgWtte2onc26D0rnIUZ+Z1NZsYKJTczyzuZopLYiZzqBKpc7W3Zjw4/kaPkmSmRnd8PPC5PxNiGbUOXhBFvSrNDiSWsIiE5Odr2G5txt160Rm1bA6R+L9KTrBH8zTZFC/UciCiy1EN2Zif8Akxb8mJ3qTHiEG4N/SoGOyeJmXRM6uBvYIQ1yLEhgTtY7iw3PHajwZLOBdsSGW/DurW8rnXa/Wwo4qyctFj5PEYQanM2bMfhik9bD6XF63R3wxXcy2t+EAe4ub/Osqj2BDjH5EH6jHeYlhmDHY2FvL2G9MEIXyN/nSGQYJPjmS9vhQmRv6QTUvA5XBIqt32ljyb7s+h61QVYMcPl66jZMWtwFt15UPFYsWIOpeoYXradmgwP3jMOjMfzFFlw0USDvAojBAs17E3GnZja97W60Q1HG4P8AWL8RDh5CX3xD92TZu8G6i3HUbW/xVwmy8MLd7MP4WH0IpM2YYMBxIYQsbeIvoIUkbW+Rp4mHikQHTrUgWIJtblYg2tUeIBgkGLeTbzIx1KrmfZJSdTYzFra9iZAFHW1hTLIcZEVVVxn7Q67HxKDfgfCN7/M0DOOyuXk3lihBGwLNoO/He9+dVDtX2fwYA7hO9e+6hdS289XI9N6O5CbMFWpfU9WeNbb3v86QZkYwwjE0ccnxKGIW4U8bH1/OvKsqGJgY920qr+BS2kei8qsq4zEyW73CyTW4F42b2JU1RrEsXGYZKbK25CWnJcww+Idgk6SsnxKhvbfa9+XThVhKRE2ezXv0PuK8/jxuIQEJhJEvx0oy39bLvUjL+yuNxtmeWTDRgg2IYlrctBI29atWVGhuTaHb6nOJMz7s7l2ktiIo0FyS7NpN+Z1E3ND7MZhll1iw7oTyXWxJt0J/tXoUGVkIqEoVAtbQLe3AUXD5RHGSUjRSeOlQv0owXcVLZEXx4FDvoUXHkNwOAO29ZTYxjyrdE4r8Qe55c/Z2GGRF7wxqwOxTba1gJNgp34G96sOH7OwldWgMDzJ1UT9oVxYDfmDx9q4XJYwbhFU+a7fSkQce00mpz0Zv/QcMrX7mK/mEF/e1GkeMWWwNwSFNhsOJseQuK5edYluzHSPMk2965kw0E9nZI5haw1qHt6Xopu1gagj4bd5g8LjcO6K4VArGymyi/pU14Y22ZFceTIG/I0KLKcMpDLDCjcmVAPZhwouKyGKQEOZR1WWQe4BotZONnP4iboVOxiJcx7MYJjd8LhwAdiVC2v5Hat4UYWI6bb/i3cDob/2pPmf2a4RyhvMjIbqwfUeIO5e9+HOn+FyaNRbTfqdyepoNzgY6jFNTN1mFTtLBFYySiNb2uTpHTc7UxgzeJxqV1ceakH6VGTLgRbSLeg+lS4sEq1X1mx1C/pgNkzrDY7UwBSwPWnsEYFJ1AFTMFjRfQTvyolTHpoO6oDaxmBXJFdKaw0xFZwa3Q3etVM6eTZfl2ZgDUYyPN9yPmtWfDTShQJANXDw339xtWsH2pw0ljHMnoTb60xkxSSbqUv5gg0sEUjuN+s4OZAxkSyoUJK//AHWlmFy7uJU7tm0NfUpta/I7fOmuOh1C5IJHAgb+9awuBuAzm9qUsUKcTQot9QZOsTIZARz4k8PaigseJoq2Y7fCKFPmKKwXmeAofPiNmFKB2zjJh4oBR9hQBiARfhVez3tWY/DFpZ+BvwHQ9asGWDfIEfzY83sOFbDtbUdr8Od6pI7fog+/jK9VYMPY2I/Op2X/AGm4KXwd84PkyEbdCR9KaRVIme9lksZxB5GhtPYg6gGHCo8uaYd42KTaWIOm6MbHleqvgMwxakiT9lmFrX8an1+E1S7mozUuT9zKqxP7jPVcux4dL8+dFkxQHE153kGYzxs5ldCh+FERyR/Nbf2pjie0KKNTCS3VG/QUdXbiOQ3Bmveo5zbHsw0oxUHmOP8AisqqR/aDAdQQP+E6xo4eRblWqC1m9mGWs46kzLvs0wijxBpT/wAmO/yG1NYez2HhAWPDxJbyQUbBZvG9mjkRvQipWIJY7n2plQF6izFj3F+LcLZbWH6Urmw8jyLckR8bX4+tNcZgi3Ejak/7U6D7xJCb2siltvlWd5SMzEnr2mv4liogAO95k2XE7aV2A4n9KLhIR+6tz5mkODOJkxV44THhxx7zYnzsONW9YLdK6mgsOTytvmAaQQMeHYkXtQMy7OYVz/tIG5so039qkYjMI4xd5FUdSBS9u1OHdfupRIoJHh335i9NkV1ruI8rLDqVjG/ZNG0gaOUqn7wYaiP4T+t6dZd9mOBQgvH3zbXMni/LgK4m7VMD4U28jz+dTcP2vi21hoz13HuKDXdRnRhHS7G5YYsjih8Mccaj/ioFSFhFLcLn8cgskqHoCL0cm42Nz606GB6ihVveTO7HnWtK+Yqk4jPcWr2fBOV1fEjhtvTajt2hnYqsGEkN+Jl8AA9eNBNr5wBqFFS4zmW5sOD5Gt1ES9t9jWUfIgdzzTC/YgLhnxBVvONdJ/qJJq1ZT9nqQcMTiX/ikJ+tZWVIrCyTczR3HkSj96Q/zGjjKl829zWVlTgSvIzTZQvm/wDUaiz9nI24tIP5jWVlRxE4MRK7mP2WQSm5kkB8zv8AWhZP9nEmDhKpKso1E/DpO5vwua1WUCzxksUgw1fk2K03ioWW2pdNuNdYbIXl307eZrKysGvxEe8oxOJsW+Qy1Bx3GOG7Bpq1M3i6CnEOSRrtYn1NZWVu1UV16UTGe932TJCZYg/d/M0YYJfKsrKYAEFkzDgx5VlZWV07M//Z">
            <a:extLst>
              <a:ext uri="{FF2B5EF4-FFF2-40B4-BE49-F238E27FC236}">
                <a16:creationId xmlns:a16="http://schemas.microsoft.com/office/drawing/2014/main" id="{6FD56567-E70A-45A3-AD19-3494DE4B87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547688"/>
            <a:ext cx="1143000" cy="114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D8E79B6-C368-437F-816D-BD0C937987B3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GOOD TEAM</a:t>
            </a:r>
          </a:p>
        </p:txBody>
      </p:sp>
      <p:pic>
        <p:nvPicPr>
          <p:cNvPr id="22533" name="Picture 6" descr="OsiÄgniÄcia, Afryki, Afroamerykanin">
            <a:extLst>
              <a:ext uri="{FF2B5EF4-FFF2-40B4-BE49-F238E27FC236}">
                <a16:creationId xmlns:a16="http://schemas.microsoft.com/office/drawing/2014/main" id="{3BF0B505-587A-4002-B7A9-8457CD1D5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3"/>
            <a:ext cx="5958650" cy="3824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7DD7228E-8DD4-4D3C-A7A2-1530B718D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12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51702C83-28DC-497E-9F1B-CE286BAD43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4"/>
            <a:ext cx="248026" cy="382476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E838F1D-B322-40DB-92AA-0BA190537B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14" y="2378223"/>
            <a:ext cx="234000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4292C69-69DB-4616-83FE-8852AE0487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14" y="2741101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9C85499E-3C96-4911-BC3C-8AFE776A8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14" y="3093051"/>
            <a:ext cx="234000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7DA999CB-DE9D-405A-9702-D08C77D37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14" y="3765005"/>
            <a:ext cx="234000" cy="2520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EE498CA1-F2C3-4041-B3B2-BCA9850F3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714" y="4731736"/>
            <a:ext cx="234000" cy="252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ytuł 4">
            <a:extLst>
              <a:ext uri="{FF2B5EF4-FFF2-40B4-BE49-F238E27FC236}">
                <a16:creationId xmlns:a16="http://schemas.microsoft.com/office/drawing/2014/main" id="{7AB8855B-32D4-4954-B9EE-D42218C8C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080" y="2348880"/>
            <a:ext cx="4492700" cy="2439591"/>
          </a:xfrm>
        </p:spPr>
        <p:txBody>
          <a:bodyPr/>
          <a:lstStyle/>
          <a:p>
            <a:pPr algn="l" eaLnBrk="1" hangingPunct="1"/>
            <a:r>
              <a:rPr lang="pl-PL" altLang="pl-PL" sz="2000" b="1" dirty="0">
                <a:solidFill>
                  <a:srgbClr val="FBBE03"/>
                </a:solidFill>
              </a:rPr>
              <a:t>CHEF</a:t>
            </a:r>
            <a:br>
              <a:rPr lang="pl-PL" altLang="pl-PL" sz="2000" b="1" dirty="0">
                <a:solidFill>
                  <a:srgbClr val="FBBE03"/>
                </a:solidFill>
              </a:rPr>
            </a:b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person who organises, plans, coordinates and supervises the work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the entire cooking team. He is responsible for the whole kitchen.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27EFB0E6-935C-4DB5-9ECD-AFEDE16D3A03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CHEF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CCA0A68-FC22-422A-A897-9F9CA7AC3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13</a:t>
            </a:fld>
            <a:endParaRPr lang="en-US" altLang="pl-PL"/>
          </a:p>
        </p:txBody>
      </p:sp>
      <p:pic>
        <p:nvPicPr>
          <p:cNvPr id="7" name="Picture 2" descr="Kuchnia, Kucharz, PÅomieÅ, Å»ywnoÅci, Ali, Ludzi">
            <a:extLst>
              <a:ext uri="{FF2B5EF4-FFF2-40B4-BE49-F238E27FC236}">
                <a16:creationId xmlns:a16="http://schemas.microsoft.com/office/drawing/2014/main" id="{619174A8-2658-4BD5-9D6E-1B5416259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4"/>
            <a:ext cx="5953124" cy="38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A430B16-1EAE-4602-98D2-F062B91F2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Kuchnia, Szef Kuchni, Å»ywnoÅci, Sygnalizatory">
            <a:extLst>
              <a:ext uri="{FF2B5EF4-FFF2-40B4-BE49-F238E27FC236}">
                <a16:creationId xmlns:a16="http://schemas.microsoft.com/office/drawing/2014/main" id="{E6FB62E9-0AEE-4EA8-A98A-AF998BC744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"/>
          <a:stretch/>
        </p:blipFill>
        <p:spPr bwMode="auto">
          <a:xfrm>
            <a:off x="0" y="1772763"/>
            <a:ext cx="5975586" cy="382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Tytuł 4">
            <a:extLst>
              <a:ext uri="{FF2B5EF4-FFF2-40B4-BE49-F238E27FC236}">
                <a16:creationId xmlns:a16="http://schemas.microsoft.com/office/drawing/2014/main" id="{EFD2638B-03B0-476E-B53D-413851A8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080" y="1988840"/>
            <a:ext cx="4392488" cy="2727623"/>
          </a:xfrm>
        </p:spPr>
        <p:txBody>
          <a:bodyPr/>
          <a:lstStyle/>
          <a:p>
            <a:pPr algn="l" eaLnBrk="1" hangingPunct="1"/>
            <a:r>
              <a:rPr lang="pl-PL" altLang="pl-PL" sz="2000" b="1" dirty="0">
                <a:solidFill>
                  <a:srgbClr val="FBBE03"/>
                </a:solidFill>
              </a:rPr>
              <a:t>COOK</a:t>
            </a:r>
            <a:r>
              <a:rPr lang="pl-PL" altLang="pl-PL" sz="2000" dirty="0">
                <a:solidFill>
                  <a:srgbClr val="FBBE03"/>
                </a:solidFill>
              </a:rPr>
              <a:t> </a:t>
            </a:r>
            <a:r>
              <a:rPr lang="pl-PL" altLang="pl-P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br>
              <a:rPr lang="pl-PL" altLang="pl-P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br>
              <a:rPr lang="pl-PL" altLang="pl-P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person who, in accordance with the rules of the culinary art, prepares food in catering establishments, usually according to the order accepted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 the waiter</a:t>
            </a: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27EFB0E6-935C-4DB5-9ECD-AFEDE16D3A03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COOK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CB54149B-88CA-4BCC-AED2-3534C43D0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14</a:t>
            </a:fld>
            <a:endParaRPr lang="en-US" alt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A95F6C0-740A-4463-A8D1-5BBE30493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ytuł 4">
            <a:extLst>
              <a:ext uri="{FF2B5EF4-FFF2-40B4-BE49-F238E27FC236}">
                <a16:creationId xmlns:a16="http://schemas.microsoft.com/office/drawing/2014/main" id="{B347682D-B4D3-4382-B00E-C20D847B6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8089" y="1988840"/>
            <a:ext cx="4464495" cy="3348261"/>
          </a:xfrm>
        </p:spPr>
        <p:txBody>
          <a:bodyPr/>
          <a:lstStyle/>
          <a:p>
            <a:pPr algn="l" eaLnBrk="1" hangingPunct="1"/>
            <a:r>
              <a:rPr lang="pl-PL" altLang="pl-PL" sz="2000" b="1" dirty="0">
                <a:solidFill>
                  <a:srgbClr val="FBBE03"/>
                </a:solidFill>
              </a:rPr>
              <a:t>WAITER</a:t>
            </a:r>
            <a:br>
              <a:rPr lang="pl-PL" altLang="pl-PL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br>
              <a:rPr lang="pl-PL" altLang="pl-PL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person who takes full care of the clients in restaurants. Confirmation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the proper qualifications in the profession of a waiter is an exam. The Central Examination Board is responsible for it, under which the Round Examination Commissions are involved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preparation and conduct of the examination for a given group of people.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2532D96B-A796-4F29-880E-0B1957492282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WAITER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08085107-6127-4A2A-9A35-69F6C82C2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15</a:t>
            </a:fld>
            <a:endParaRPr lang="en-US" altLang="pl-PL"/>
          </a:p>
        </p:txBody>
      </p:sp>
      <p:pic>
        <p:nvPicPr>
          <p:cNvPr id="6" name="Picture 2" descr="Kelnerka, Kelner, Restauracja, Kawiarnia, Kawa">
            <a:extLst>
              <a:ext uri="{FF2B5EF4-FFF2-40B4-BE49-F238E27FC236}">
                <a16:creationId xmlns:a16="http://schemas.microsoft.com/office/drawing/2014/main" id="{424A4231-8ED2-418B-88E9-EFC13C634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3"/>
            <a:ext cx="5958650" cy="38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53E1669C-31B8-473F-B769-39CD6838E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Å»ywnoÅci, GotowaÄ, Kuchnia, Szef Kuchni, Fartuch, Pracy">
            <a:extLst>
              <a:ext uri="{FF2B5EF4-FFF2-40B4-BE49-F238E27FC236}">
                <a16:creationId xmlns:a16="http://schemas.microsoft.com/office/drawing/2014/main" id="{611D78AF-6497-4763-8C4E-40E78828B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76" y="1772763"/>
            <a:ext cx="5968026" cy="38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6" name="Tytuł 4">
            <a:extLst>
              <a:ext uri="{FF2B5EF4-FFF2-40B4-BE49-F238E27FC236}">
                <a16:creationId xmlns:a16="http://schemas.microsoft.com/office/drawing/2014/main" id="{63C463BB-1239-4C34-87C5-4330E5A96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6080" y="2780928"/>
            <a:ext cx="4742904" cy="2232248"/>
          </a:xfrm>
        </p:spPr>
        <p:txBody>
          <a:bodyPr/>
          <a:lstStyle/>
          <a:p>
            <a:pPr algn="l" eaLnBrk="1" hangingPunct="1"/>
            <a:r>
              <a:rPr lang="pl-PL" altLang="pl-PL" sz="2000" b="1" dirty="0">
                <a:solidFill>
                  <a:srgbClr val="FBBE03"/>
                </a:solidFill>
              </a:rPr>
              <a:t>KITCHEN ASSISTANT</a:t>
            </a:r>
            <a:br>
              <a:rPr lang="pl-PL" altLang="pl-PL" sz="2000" b="1" dirty="0">
                <a:solidFill>
                  <a:srgbClr val="FBBE03"/>
                </a:solidFill>
              </a:rPr>
            </a:br>
            <a:br>
              <a:rPr lang="pl-PL" altLang="pl-PL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Kitchen employees performing preparatory and auxiliary work to help the Chef / Cooks work. Very often kitchen assistant is also responsible for cleaning the kitchen facilities.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8C896E6B-DA83-4C39-A7DA-63EAD5E97428}"/>
              </a:ext>
            </a:extLst>
          </p:cNvPr>
          <p:cNvSpPr txBox="1">
            <a:spLocks/>
          </p:cNvSpPr>
          <p:nvPr/>
        </p:nvSpPr>
        <p:spPr bwMode="auto">
          <a:xfrm>
            <a:off x="1271464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KITCHEN ASSISTANT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CB8190B5-ED31-4BE2-BA0D-E39C3AFCC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16</a:t>
            </a:fld>
            <a:endParaRPr lang="en-US" alt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2E82933-FA1D-41E9-8616-F90DB0874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Podtytuł 2">
            <a:extLst>
              <a:ext uri="{FF2B5EF4-FFF2-40B4-BE49-F238E27FC236}">
                <a16:creationId xmlns:a16="http://schemas.microsoft.com/office/drawing/2014/main" id="{884C4C4B-3AF7-4844-A367-2D165DE52C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3649" y="1988841"/>
            <a:ext cx="4334272" cy="382476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Routine and the lack of willingness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develop leads to a loss of  customers, brand and value on the market.</a:t>
            </a: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Why employers have concerns about sending employees to trainings?</a:t>
            </a: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They are afraid of exchanging information among other chefs,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trained employee increases their value on the market and may want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leave and set up their own company.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9017BE4E-53D4-430C-83E1-CED81EA25557}"/>
              </a:ext>
            </a:extLst>
          </p:cNvPr>
          <p:cNvSpPr txBox="1">
            <a:spLocks/>
          </p:cNvSpPr>
          <p:nvPr/>
        </p:nvSpPr>
        <p:spPr bwMode="auto">
          <a:xfrm>
            <a:off x="1271464" y="185878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TRAINING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3B7EB804-1A65-44D2-855C-00D483C67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17</a:t>
            </a:fld>
            <a:endParaRPr lang="en-US" altLang="pl-PL" dirty="0"/>
          </a:p>
        </p:txBody>
      </p:sp>
      <p:pic>
        <p:nvPicPr>
          <p:cNvPr id="9" name="Picture 4" descr="Dokument, Papieru, Biznesu, Wykres, Obrotu, Uwaga">
            <a:extLst>
              <a:ext uri="{FF2B5EF4-FFF2-40B4-BE49-F238E27FC236}">
                <a16:creationId xmlns:a16="http://schemas.microsoft.com/office/drawing/2014/main" id="{FF8DCD90-A3DD-4BA1-A403-86833A629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2"/>
            <a:ext cx="6096000" cy="38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93F0CCA0-569E-444B-A243-3DB8FE8E2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D78F7F6-3A83-4817-B8F5-44D4F33DF1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67" y="2060848"/>
            <a:ext cx="234000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A03764E4-E2EA-419C-9A36-4C73A5EA4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67" y="3068960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DC173F89-B3D4-49B2-9571-92B019E49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267" y="3717032"/>
            <a:ext cx="234000" cy="25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Podtytuł 2">
            <a:extLst>
              <a:ext uri="{FF2B5EF4-FFF2-40B4-BE49-F238E27FC236}">
                <a16:creationId xmlns:a16="http://schemas.microsoft.com/office/drawing/2014/main" id="{755E7978-1278-4D2D-9704-FA6B2957F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6304" y="2012949"/>
            <a:ext cx="4478288" cy="336026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Maintain quality not at the beginning, but from the beginning.</a:t>
            </a: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Let's try to be repeatable, keep the look, appearance and taste the same despite personal changes.</a:t>
            </a: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we serve dishes of the world cuisine, and it is possible that we use other ingredients than original dishes, let's call them indirectly, </a:t>
            </a:r>
            <a:r>
              <a:rPr lang="en-GB" alt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</a:t>
            </a: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Greek type salad.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C5177D0D-9C9E-46F3-B282-E18C8C7E7D52}"/>
              </a:ext>
            </a:extLst>
          </p:cNvPr>
          <p:cNvSpPr txBox="1">
            <a:spLocks/>
          </p:cNvSpPr>
          <p:nvPr/>
        </p:nvSpPr>
        <p:spPr bwMode="auto">
          <a:xfrm>
            <a:off x="1271464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RESTAURANT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39CB86C5-3D0E-4F08-89EA-90642A00C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18</a:t>
            </a:fld>
            <a:endParaRPr lang="en-US" altLang="pl-PL"/>
          </a:p>
        </p:txBody>
      </p:sp>
      <p:pic>
        <p:nvPicPr>
          <p:cNvPr id="8" name="Picture 4" descr="Vienna, Cafe, Kultury, Kawa, Restauracja">
            <a:extLst>
              <a:ext uri="{FF2B5EF4-FFF2-40B4-BE49-F238E27FC236}">
                <a16:creationId xmlns:a16="http://schemas.microsoft.com/office/drawing/2014/main" id="{AF83AA36-B1F8-4BC1-BB7E-C575839ED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3"/>
            <a:ext cx="5958650" cy="384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C864850-9F28-4C52-B1F8-FC1477AA0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101225"/>
            <a:ext cx="234000" cy="252000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3A4CE5C1-FD57-48EC-8064-56C6E9DB3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780928"/>
            <a:ext cx="234000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B33257E7-E40F-4B6A-AD38-88194ABA7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725388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93FB4DC-FE55-4DD9-862B-6FF3D967D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58650" y="1772763"/>
            <a:ext cx="280228" cy="38401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Podtytuł 2">
            <a:extLst>
              <a:ext uri="{FF2B5EF4-FFF2-40B4-BE49-F238E27FC236}">
                <a16:creationId xmlns:a16="http://schemas.microsoft.com/office/drawing/2014/main" id="{5AE2EEE9-DF03-4F90-A393-CCF15975BC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080" y="2276872"/>
            <a:ext cx="4253558" cy="15843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planning the MENU, remember that the taste of the dishes has a major influence on the choice of the customer of your premises.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E2D675A5-386F-4D0E-A8D2-1C2EB25559F5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MENU</a:t>
            </a: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9B73B5D5-748E-47F0-B49E-496905AF96AD}"/>
              </a:ext>
            </a:extLst>
          </p:cNvPr>
          <p:cNvSpPr txBox="1">
            <a:spLocks/>
          </p:cNvSpPr>
          <p:nvPr/>
        </p:nvSpPr>
        <p:spPr bwMode="auto">
          <a:xfrm>
            <a:off x="6816080" y="3865485"/>
            <a:ext cx="4464496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GB" altLang="pl-PL" sz="2000" b="1" dirty="0">
                <a:solidFill>
                  <a:srgbClr val="FBBE03"/>
                </a:solidFill>
              </a:rPr>
              <a:t>QUESTION</a:t>
            </a:r>
            <a:endParaRPr lang="pl-PL" altLang="pl-PL" sz="2000" b="1" dirty="0">
              <a:solidFill>
                <a:srgbClr val="FBBE03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you agree with this thesis? What other factors do you take into account when planning the MENU?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725" name="Picture 14" descr="MiÄsa, Widelec, Å»ywnoÅci, JeÅÄ, Restauracja, PosiÅek">
            <a:extLst>
              <a:ext uri="{FF2B5EF4-FFF2-40B4-BE49-F238E27FC236}">
                <a16:creationId xmlns:a16="http://schemas.microsoft.com/office/drawing/2014/main" id="{95234A35-D7D1-4CE7-88CF-3F547861D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2763"/>
            <a:ext cx="5958650" cy="382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ACFD7765-1F0E-41A1-B279-3F5937455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19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F72DEA6-5EEE-43B7-90B3-6FBC6F303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382475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ytuł 1">
            <a:extLst>
              <a:ext uri="{FF2B5EF4-FFF2-40B4-BE49-F238E27FC236}">
                <a16:creationId xmlns:a16="http://schemas.microsoft.com/office/drawing/2014/main" id="{F2B4B0E6-6BA8-462B-9AD4-A5D14E6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695" y="188913"/>
            <a:ext cx="6049441" cy="566737"/>
          </a:xfrm>
        </p:spPr>
        <p:txBody>
          <a:bodyPr/>
          <a:lstStyle/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COUPLE OF WORDS ABOUT MYSELF </a:t>
            </a:r>
          </a:p>
        </p:txBody>
      </p:sp>
      <p:pic>
        <p:nvPicPr>
          <p:cNvPr id="4" name="Picture 7" descr="Pytanie, Znak Zapytania, Badanie, Problem, RozwiÄzanie">
            <a:extLst>
              <a:ext uri="{FF2B5EF4-FFF2-40B4-BE49-F238E27FC236}">
                <a16:creationId xmlns:a16="http://schemas.microsoft.com/office/drawing/2014/main" id="{379DF4B6-2558-4E55-981D-9C5B5CCD89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5"/>
          <a:stretch/>
        </p:blipFill>
        <p:spPr bwMode="auto">
          <a:xfrm>
            <a:off x="0" y="1773871"/>
            <a:ext cx="5958650" cy="3959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B87015F5-3ADD-4F05-93DE-AFBB15D5B2E7}"/>
              </a:ext>
            </a:extLst>
          </p:cNvPr>
          <p:cNvSpPr txBox="1"/>
          <p:nvPr/>
        </p:nvSpPr>
        <p:spPr>
          <a:xfrm>
            <a:off x="6960096" y="2348880"/>
            <a:ext cx="369043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………………………………………………………..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………………………………………………………...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………………………………………………………..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………………………………………………………...</a:t>
            </a:r>
          </a:p>
          <a:p>
            <a:endParaRPr lang="pl-PL" dirty="0"/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F40A418F-693B-40A7-886C-E13B006AC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</a:t>
            </a:fld>
            <a:endParaRPr lang="en-US" altLang="pl-PL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2710886F-11FC-4719-87D4-7E7F818EDC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3870"/>
            <a:ext cx="234498" cy="39593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D043741-A8CD-4E81-A340-31495E3A34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72760"/>
            <a:ext cx="6148953" cy="4104162"/>
          </a:xfrm>
          <a:prstGeom prst="rect">
            <a:avLst/>
          </a:prstGeom>
        </p:spPr>
      </p:pic>
      <p:sp>
        <p:nvSpPr>
          <p:cNvPr id="4" name="Tytuł 1">
            <a:extLst>
              <a:ext uri="{FF2B5EF4-FFF2-40B4-BE49-F238E27FC236}">
                <a16:creationId xmlns:a16="http://schemas.microsoft.com/office/drawing/2014/main" id="{F95A3E61-0D4C-4C34-8F6A-DACBD4397A6D}"/>
              </a:ext>
            </a:extLst>
          </p:cNvPr>
          <p:cNvSpPr txBox="1">
            <a:spLocks/>
          </p:cNvSpPr>
          <p:nvPr/>
        </p:nvSpPr>
        <p:spPr bwMode="auto">
          <a:xfrm>
            <a:off x="1127348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MENU</a:t>
            </a: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3BE6B2DD-8943-4768-8D21-1E7A25F39FBC}"/>
              </a:ext>
            </a:extLst>
          </p:cNvPr>
          <p:cNvSpPr txBox="1">
            <a:spLocks/>
          </p:cNvSpPr>
          <p:nvPr/>
        </p:nvSpPr>
        <p:spPr bwMode="auto">
          <a:xfrm>
            <a:off x="6888088" y="1700808"/>
            <a:ext cx="4392687" cy="418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menu should be simple and understandable</a:t>
            </a: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GB" altLang="pl-PL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  <a:defRPr/>
            </a:pP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GB" altLang="pl-PL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escriptions</a:t>
            </a: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dishes should have information regarding from what ingredients they are prepared from/what they contain,</a:t>
            </a:r>
          </a:p>
          <a:p>
            <a:pPr marL="0" indent="0" eaLnBrk="1" hangingPunct="1">
              <a:buNone/>
              <a:defRPr/>
            </a:pP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prior to introducing new dishes have a taster session</a:t>
            </a: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GB" altLang="pl-PL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  <a:defRPr/>
            </a:pP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heck which dishes on the menu are rarely selected and which have little positive feedback</a:t>
            </a: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GB" altLang="pl-PL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  <a:defRPr/>
            </a:pPr>
            <a:r>
              <a:rPr lang="pl-PL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r>
              <a:rPr lang="en-GB" altLang="pl-PL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emember</a:t>
            </a: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adapt the offer to the season and changing trends,</a:t>
            </a:r>
          </a:p>
          <a:p>
            <a:pPr marL="0" indent="0" eaLnBrk="1" hangingPunct="1">
              <a:buNone/>
              <a:defRPr/>
            </a:pPr>
            <a:r>
              <a:rPr lang="en-GB" altLang="pl-PL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dishes have to be tasty for the customer not the owner. </a:t>
            </a:r>
            <a:endParaRPr lang="pl-PL" altLang="pl-PL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D9E60980-EEDA-4885-9BBA-CA69A0B2F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20</a:t>
            </a:fld>
            <a:endParaRPr lang="en-US" alt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70DA209D-7FF0-4971-BB94-B5685C5D4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3"/>
            <a:ext cx="280228" cy="410416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45BAA123-BCA9-4C87-BA40-5BBD8D7900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772816"/>
            <a:ext cx="234000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B494AEB-28D2-4FAF-8143-4C43F40F5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379242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94E5E0C6-A014-4981-97F7-BFF6907CDE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3835563"/>
            <a:ext cx="234000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EC0C1052-1D58-473B-BDE5-B465BD7C3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764" y="4725144"/>
            <a:ext cx="234000" cy="252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EDF88B29-6EDF-4960-8053-31AFFB499670}"/>
              </a:ext>
            </a:extLst>
          </p:cNvPr>
          <p:cNvSpPr txBox="1">
            <a:spLocks/>
          </p:cNvSpPr>
          <p:nvPr/>
        </p:nvSpPr>
        <p:spPr bwMode="auto">
          <a:xfrm>
            <a:off x="1127348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MENU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2B776424-D8A4-4568-A42D-92A9598F2849}"/>
              </a:ext>
            </a:extLst>
          </p:cNvPr>
          <p:cNvSpPr txBox="1">
            <a:spLocks/>
          </p:cNvSpPr>
          <p:nvPr/>
        </p:nvSpPr>
        <p:spPr bwMode="auto">
          <a:xfrm>
            <a:off x="6965305" y="2060849"/>
            <a:ext cx="4099247" cy="761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GB" altLang="pl-PL" sz="2000" b="1" dirty="0">
                <a:solidFill>
                  <a:srgbClr val="FBBE03"/>
                </a:solidFill>
              </a:rPr>
              <a:t>LEAD A CALENDAR WITH INFORMATION ABOUT: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AC67EF3B-2F87-4A6F-9C7F-5F2458A2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21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7D80847-463D-4F61-9397-8D1A62DE6F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010" y="2913278"/>
            <a:ext cx="234000" cy="2520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0DB8DB3-211D-4EC6-AE1A-3E3D04638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010" y="3211449"/>
            <a:ext cx="234000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ABC4325-0CFB-411D-9FA7-B49B59FEA2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010" y="3528652"/>
            <a:ext cx="234000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19300D9-047F-4380-9948-9F840039A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010" y="3826823"/>
            <a:ext cx="234000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C75886C9-D7C4-4429-A85D-87D2A49DD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010" y="4437112"/>
            <a:ext cx="234000" cy="2520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3CEBAA04-C29E-44C8-8782-56133AD4F2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64506"/>
            <a:ext cx="280228" cy="396875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99FB6C9-0CCF-410B-8552-2FC90C8AB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4505"/>
            <a:ext cx="5958650" cy="3971257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E741F171-76C7-4890-9367-1593219DCB64}"/>
              </a:ext>
            </a:extLst>
          </p:cNvPr>
          <p:cNvSpPr/>
          <p:nvPr/>
        </p:nvSpPr>
        <p:spPr>
          <a:xfrm>
            <a:off x="7320579" y="2820856"/>
            <a:ext cx="4470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buNone/>
              <a:defRPr/>
            </a:pP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r>
              <a:rPr lang="en-GB" alt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eather</a:t>
            </a: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endParaRPr lang="en-GB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number of customers,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time they spend in the place,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dishes that were most often chosen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a given time,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most frequent questions from clients in a given season.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rostokąt 21">
            <a:extLst>
              <a:ext uri="{FF2B5EF4-FFF2-40B4-BE49-F238E27FC236}">
                <a16:creationId xmlns:a16="http://schemas.microsoft.com/office/drawing/2014/main" id="{E49A69FB-0608-4D47-9CB5-F90852E789CC}"/>
              </a:ext>
            </a:extLst>
          </p:cNvPr>
          <p:cNvSpPr/>
          <p:nvPr/>
        </p:nvSpPr>
        <p:spPr>
          <a:xfrm>
            <a:off x="1" y="1851925"/>
            <a:ext cx="5015880" cy="5033459"/>
          </a:xfrm>
          <a:prstGeom prst="rect">
            <a:avLst/>
          </a:prstGeom>
          <a:solidFill>
            <a:srgbClr val="FBA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795" name="AutoShape 2" descr="data:image/jpeg;base64,/9j/4AAQSkZJRgABAQAAAQABAAD/2wCEAAkGBhQSERUUExQWFBQVFxQYGBgYFx0YGRoaFxcVFBgXGBgYHCYeGBokHBUUHy8gJCcpLCwsFR4xNTAqNSYsLCkBCQoKDgwOGg8PGikkHyQsLCwsLCwsLSwsLiwsLCwsLCwsLSwsKSwsLCwpLCwsLCwsLCwsLCwsLCwsLCwsKSwpLP/AABEIAKEBOQMBIgACEQEDEQH/xAAcAAACAgMBAQAAAAAAAAAAAAAEBQMGAAECBwj/xABLEAABAwIDBQUEBgcFBgYDAAABAgMRAAQFEiEGMUFRYRMicYGRBzKhsRRCUmLB0RUjM3KCkuFDorLw8RYXU5PC0jRUY4Ok4kRVc//EABoBAAIDAQEAAAAAAAAAAAAAAAMEAQIFAAb/xAAwEQACAQMDAgMIAgIDAAAAAAABAgADESEEEjEiQRMyURQzYXGBkaHwQuEjsQViwf/aAAwDAQACEQMRAD8AV4vhdylxam2VLZRuyEEgDeSkHN6A1vCb/OkFKvjV3af7MoUJEgz1PP8AzypZi2zaVLNxbEBZ1cbiAvmpPBK/geh1Kb0Om45mquo21CG4kdjc8uA1JOVI8TWl4sgg5VJWeYPdHmTrQ7gcWQEtqBH2kKAHmQAPGmn6KS3K1hJcIEqKRJjdAjQb9d9LpTZoy9dUzzBsKZZUe8VBxUmI7unBK4KZ1mDrTPCbgJK+yWFKCu8gqJUnQRAO4cdNNard6xcPGEKDLfFUytXp7tD2mzae1zBxwdn7ywqFFZgwDHmSeg14FA8Hq7QD1faF2AZnpNtiKVaGUK/zuO40wAJ41Tmr1QSEgzAElQCp6mI18KOw/FCVBObKTu4ieUbxR01KMbRV9HUVd0sWXWJ1pPiWzyluFSVxI3En8Nwpo0sxqIPMGi060w6K4sYqlRqZus86vdl0Ew60meZT8lCltzsK0oyMw8DI+NXnaXFAElpBGY6E/ZH51WEPOp3KB8azKjLSbapM16S+Mm51Eq7Wz93auFbIbdHJRKT8oqUbaYg2v9bZSgfY1+VWhvEFzqkVKLqd7fpVl1Vu8q2iU8XiZjb1aiJsH0JJHeylQHXug1cGiXkAoWII3FJkeRilgdQng4g9J/ChHL0T7yvORR/bB3/3AewHsfxHhtXx/aI/l/rXKrB0yS8NeGXT51BheIlRCSc3I8fCmck05TYOu4RGrTak20yo/RnbNaloALZMx9YnogVXtrPaM82BkYyKVuU4n4gHWavmI3zTCS48oJA3k7/KibjB7S8aBW2h5tQ0UdT4g8KuV9INXtPm7EcTduF53lqWrmfwA0FQJ8TXp2IeytkPqDb6+y3gQCodMx3gU0wjZC1tu8E51/aXqfLgKTepY2j9PTswvxPPsE2IuLmCEdmj7ax/hTvNembPbCsW4BCc6+K1AE+XKu39pmW5EyRwAJ+VQW22/akpabXIHFJSD4SNaCwZueIyvhU/nLrZXSmuMjkfwpgi+adlMpOmqTB+B3ivOW8VfV3nYQjcBqDPU06w5pKu+CkKSJB4+tNU7jESrlG6hzGeO4Iy4c2ra4yhSTA03SkaEeIqqW9iGnZeUHEIkgCQknhmnh0qxpeWtRkzpVa26SpNupSUk84OseFG8JPMRmLeM/kBja52zQAAhtZJ0CUkETwEHSpXbRToSpYIMDy4x5Um9neAqQ0H3/ecEtg7kJO6fvH4Vc15UpMkQOOsVyC+WlWPYSsC7Nrc9oogNPZUPnglY7rT+nBQhCjwhJ3AmrVbkhUjdx/Ol2I7Li5yZlZWCDmQiUqczDQKWNUogmQnU6ajdTe3tEtoS22kJSkAJSkQABuAFXt6SL/ecXtwEgqMaDfukda+eNrsVLtwsAykKV+dembf7QLZCmdQtQOU8hxI615L9HE0Kpth03AW9YGhZ4VK43MaUW2yAd1HfRDHdTqaAW9JcLF6LYAe9Rds1GlbXZK0zCtlWvhUiTaRXYIII4Vx9INSOCaj7OrSpn0LitonsdBqiCnw40LZax6eNOb61zJ6x/maBs7QyCRGUx08qMQDAkmJcXN4kylsFOuqO/5kRp6UjTiKySVFWY6HfJ6GvTwiqJtQtJuCUjcAFHmf9KR1Dmmu4R3ToKjbTFabtR45QPOtuYuEiJJPGRQF9eAaDed0dd3nReH7PrSM7zSlk6hAVljqo8D0rPAescx8slAYk9tiRIzHQGubrGi1kWELUSe7lE+J09KZsYbb5ZW06hQ3JCsyR4iNa7YxZCnAhSVngD2SgPAmISKMumK5JgX1m4bVm8J2+BUEuNOpSR7ykGJ5aD40Rje17hPZWySJGrigfRPI9TRd3dsobBWhR10CUKWT/CkGljWIpUo5Q60mJALStenumDTV3ItuiACg5idXapKf1a3So65ZJB5maMvG7hsJItXHAfsDd45oqwN4ogIByOKWBHu5PknWg2L7tFKDrLqAPdIUTPiBS7UV3WEZGqqWlcOMXCd9m6PEVPd4o6jcj6knukweRirI7iY3S4Br/ZKV4cKWpvlLcSnJcnTvAISjQeW+oamqGWStVbkxRhG0b7hE26gCPsqA9SKY3186lJUq106qy+mlN7VqFRFwAd+eDHSAaZKhSSFNlQIiCI+RogoAi8kasq1jKpauKUmEphapKUtrCju4HSPOobO5xFC0tusuKSd61ZYAPHQzNWuxs0EjKwlIQYSoOGeoijLls/fA8j8aJSRlF7wOoriqRYSs3ODBzVYP8QJqLItgEIX3TvAG7w5U4QFJzR2nHVcKT6AzRNk8lxPvNkjeRInyNEs7fyMEHRTfaJTkYhmUUxmkGeEcKWv7QFByJaJSjTWTMdYq8DZ5sOFSSZV9lM+tD4ljaG1dm2guLjvSmMvIedBK2wTaOrXNQ2RZWbLGm3QorZSg9BE0Iq9UHQplIEA6D+tWV5YWO+EjxgV1auJb7oCI9T60PqPeWajbtKViN1dvJIUhW+RB0rq32eeUc2dae5GUz+FX1WJnhlT4Jn50O44CZUsyf88KKxvm8XTT2ORFmC27rTeVbylHmd/9aeYe60JU8vduCtx8t5PSgFvgDujzP5UovEzqVT40Iasp0g3jPsasOLR5e7XicrCNOavwSKUXN2tz9ooq6bk+QGlAB9Iom3tHXNUIJB4q0T68fKao1R38xl0pU0wgzLlstiynEBopPdHdPCBuk8COtWlm1CZPGI/M0k2TT2TaWl5Uq1IUD3VHfGsQYj0q0lHnWnRe6DN5k1021Di0p222y7VwwrMBnAMHiDzFeANkAkHUgkHxBg19UvspUkhQ05VQNpNk7FALq2y1BBK9AJJAE66ySB51Zxi86mb4M83sMBU6JCYHAxTe42adLYCUwef9KveFsICQABHCmgQnlWdvYzXFFQJ5T+gciT2tJ3LRudK9jxHBEPJgiqlebBHN3N1XWoRzBPQB8soDuGAHlQ/6P+9V+e9njhE5qV/7Buc6uKogjQPpPbuyoVYg66UxCaFvWzHdIB6iR6SPnTxEzAYsxTF0MIKlHgco4qPQfjXltxiK3VlKAVKUToNTqfgOpq77RbNoW52jiiEkAEZiEyOm9M8gYqGwwNbaYacbQJnutwCmdx70qMcSaztRdmt+MfeP0agprjvF2DYClgpcdJceO7KmUt6czpm6+nOnFqhuSorcTrMKJjTTdypqltQHBUUtxAXJH6tCD4lf4Iqwp2sfxBl9xzIrzHbZv3nk/H8qQ3mJM3Bys3Fw2T9dtrOnzlBMeFGpwm/eIKw00Adyklc+IIP4U/tLN9HvKbMfZbUB8V1bczHj8f3OKoo5v9f6iTB8JeRAN/cLH3mQB/eaJHrVltrcJ95a1dQnf55RTBxCcs5oMboMfEmPWlpSFEw6deAKdOo0+dXZtkD5pE6sZj+rcII3yfTQSK7exBpI916ejaz/ANNGsswnVRJHQT6xQGIIcj9olHUon071QqFbt3Py/wDJN74iW+2tQiU9ncQY17Ep8NVVPa2geIWF3DZI3HOPiRQudXaZV3icn/ptaz1KVGPP0pqwpBUB9NKjugqaEeOZGb1NCDbmz+/mMFdi4/fxDWrVQIUXnCYjUz5btanNuftE+KgKlQ6NAXEqjTekf4RXDtw2ZCgTGhhSo18KM5Cr+/3FgCTI0YfB0keChx86gvLNW4rdHgsj5Uc0tuNO6P3v+6gMRcRxugkfvtJ/xJMVyWCXH7/qQbkxNdYUsA9g86lQMy6O1R17shXnIo3DLhakftbdcb1JEGD07Q1llBSS26p4R9YpIPmABFE4YV5e/bNpOnuO5gOn7ITVlaQ6zanSN68v7on4UhuNmkuPvOLecC1AAQhSAIGhJCu8ata0E7khJ6H8q7bzj64H8RGvyqGUM/7+/iSjsgus86TswGl/rVdpMqmZUYIASPsyTE0cLgDu5Epy8B7o/eVvURT7a91QaS4tOcNKkQoT3yEmOsbpqg4q44ezCU5GSfdMlWp95wwBPQE0hqVKsQOJr6fUKad25jX9IBRhrviZKwQeMEQDPDdXd/d5IgyTAAjUk8AN5PSo37N9BULKyy5zmUuUNJM9JzT0ijML7dskqtGc50zKulFQ6AdiQAeQiqLpix5sISrq1QW5Pw4kabF5aYkMn7yStXUwkgD1qW42NaIlVy8pZHuhKAmekSQPE08YceWO+2hv91RX80JiiLazAO6aJZKeEFz6wSirV6qhsPSI8L2UaQZy5lc16+g3D0qxN28URlgUO9epRvNQKfcw5qgCyyTsARrqOtadxz6KgkmUD6pMH+E8PA6eFJMT2kWO6y0VKI0Us9m0N29RBJ8AD1iljVy5n/XpQsqB91RXH7spSkHxmmqaMPLEa9ZSLHMuCNs7ZzRL6cxE5Ce9H4/GkW0SlXIISpCWhCjmEyRuJBI3cBSt76SRCCUjlEfBIE1E5avKgPKChAEEQqBrHUeNHLNwREAQDcQq0x1plSW1vNlRE93QDodSAek02/2mtx/aD1qsYphzbie40lPVIyj0Epnyp3hezDJaGZsTH+eFKVE25E1NNVNQWPaNmtoWCNFijWLxC/dM1WHtmm21SnSnGHIgaUMMTGymLxvFR9mKxLtZmokFkR2DXC4PWtIZnfu5UQhPKtOYEVYlhKH0FDiSUkpMbtUkKBkdQKRYhsqtEqRduNpJ3lKFAeJgaeVXRTdRXNqFpKSAUkQRQ2RTm2YRXIx2lQwZ428tuPF5RVOYkHSBoOEfnToX4jcY8CflVRxjZbs3ITmCd4KSR4buPlSlzAVFQc7e4Ch7pLqiNPukx66Un7UE6WEd9kLjcpvPQ1YgJjX0j51jT5UZJASOGpVPpEedU/DsUeT3Vulw/eZSdPEKQOdMv9piCEmYEwQmNOXvK+dFGpQ94FtNUHaWFxLaveSVTzSCD6mukPIToER00FV24xcOCEuPNwdcqEKzSNxzcOOkHrXP05oqlL5SoAQlbJBHge8NfEVR6/UAoB+NxKii9sg/aWj6an7JFQYq4nIpBSlZUkjKd2o46H4TSV7F1kHsiyT/AOpnSPhSb6ffqKpdtWoMDIy44Y6BboTv5+lGNVLZIlVo1CcCLmtknm4glW4dwz8N/wAKie2DuFqB0SQfrr19BNEuYC+8UquL65cymR2YRap6SGpJ8ZmrPbPryBBccUBz1P8AOe8azttMHBM1VFdhkAQDD9mXEp76WDHHvfkKZtYAInKz5JUfjNDXGckDs833lqUY8BBn4VEpSkiO4JmNFJ9DEUTxlXt+/aUNBu7fiMVYEOAaH/tqP/VSjEdiVvQO1aSJ3dmUjzMmnlvYvpSO+mQfGRyJVl/Gorx+6HuBknksrT8kmmfDV16haImqyNZSDKfins+uEFPYPBpYPfKXFARB3IIKSZjlXeFYZjIWQbhCkREqLeYjmEobVI8YNbxPEccUsIbtLRST9YLJAHitxJH8s01bwm+KgpVwhoj7E6Hj3QkA+ZNSAE8uZQsXPVaS/oS8WMv0pOvJvX1BBrZ2VuAf/FJ3AaMnh/7m/rRrWHXqSFfTUGd4VagyORKXEH1mjXmnspzPJR95LWUjwzLUn1Bq5swuwguDYGILjD7xuM902UyJCmB3hOqSSSRI48JqLGsLeebCW3Q2rOFZsgJgTukcZmYnSjc4WpKSSrQLJVE5ZkaAASYkwOlaTiD5XKWoZ0CVEiTMd7KYMUi7Gowb0/czWp6ZUUbjk/SIG9hlKWlbl2+SN+RZRPQmTA8IqzANtIBUd2kqUSdPvEyalcf4DvK4xw8eVbtbZvNmcUc3CJHkCONSFLd5Z3WkOMwdGMBQlIURzymPI7jUqbpRBgpERvMkzyA3+tB4hs/bPOqdLa0LOilIfcEkad4IUBOmulEWGyqEJJS9cHXRKnlL/wAUwPGmFpgcxN9Qx4xI3G3XDo4UDogfiaHOCOLSMlyd5IIbbVr8z502OGJiMyo/f+cDd0NDLw1okpGilCSUkgwOMpAKfEVWo2wi1h8zaCBLDqJlexP2fv3AKV4i6lJ5spKfA5CkxVcHs0umVfq78mOBzpHqFmK9NFhO950cins1H++gz60BcbPqBz/S7hSRrEMADxhgH0UfGmbHtBbhwZSHMNv2kEqW4uP+G6Fnxh1CaDbwu8WJDxROpDnZkieeUKIq1Y1swl5Jl1xQO8KUsJPiErAP8pqqWuFP9optFw00lJgntF3EaSIQqQnSNCU+e+oYk4YAy6ovIMaYbsLiSsym75tsDvKOWR6kb6vGH3hKBmUFKAAUU7iRoSAdQDv86RYFsxcx+suUup4E27ceIBJ161ZrbBi394necoT8EgCpNMMLCdSrGm15A+pSgQE+tLErcb31aBZGKEubTQgiRQW0+MGOpriTYjEVW2OJOh30X+kE86Fdw5IHdEUL9FVypRkqKY2KlN8gy8MiAANByFGIFVu52mbQco7x+7qPXdSi92quT+zDaEeal+QIyj41qPUUd5hJTZjL6paUiVEDqTS57HkzlQCrruT68fKqxhtyViXSVKPE6/6UzB8qA1QniNLQUHqzN4hmc3mAN0D/ADNKXbcp3gHfrFOUmon2+VJ1UJzHqThcCVtL2YwpA03HdI8aifdSFd1QA4pIB6aSdKbXllMlPdVr4Hxiq1cJuTI7MJO6c06c9KW2xkuAMxoCoz3xpvEeneTqD4V0sAwmZUBoIzes6+dLrXB7w6o7FRjRPbGee5SBJ6CoXLa4k5m0K8HSPwomwwfjp6xw0VEchMDX5CjGkAbxPXUUiauHkfVCY6lXx3VK5ibyyO7nA5SPzqVS3M5tSnYx6QnfoT5R+ddi5TEkxzkfjSL6YsnVp0fxoj4qn4VPbuXC1JSltoJHFb2Qj0bUmi7T2Er4yDJMLu3FEfqXwk/uhY+YilH0u6Srv5HRMAgR0pm9hLjpAKmwNc0kuE7oyqDaI1nnPSomtmllHcdShWf+0C3BAmQAFAjWNZMRuoNRHLBRcGQK9K268f21k+EAdqgHXe0pY37s3aJnTpSzFMFvlaovWkjn9FzR/M6Y4aEUzsWX0tpQpbbiwACoqLebrl7MgHzqC+F4DAbYA4kvL3dAGYV4SK0xgWmOxJJMqL+zuJolSb9LjnAlIQOGmTIpHPhVusre5CU9s43O8w3ru4KBSB6Gqvin6YlQQ1bZCdC2oFcTqT2xA3ch60k/SGK2itXiRJgOt5hvJhJkadAqBwiqMQDmXUFhietIaKgSVE+Y1mhrqwnqB1rzYe1h9lSUu27a53lC1IInjkOfTzqw2XtBZdSCUETwK8vwcSmrghh6wZRhDb23WhSVITmAkGN4Ct4jiJ1/1qZq1cWRrliRKhBA3AJHPrVcF1dZ3FMXoCHNyVstOFHRJS8nTxFa2dsHLV1Tjt0++kz+rUUhOvE53VbuGXLSoovvJNgvoLx9dSwQLyR3l6bsQE5cqSPOecyCNetD4ls80tvVTqJkHIspP82/40kvNsUtg93d94E+iMx+FC7ObaJvHlMkhvL9pRUVgj6uicvnrximukYtFCr8yC69mVqTLLjzCuba9fwPxpng2yyGdDdXjp49pcrA8MqSBHrTPF9nEv8AdavF25iO4lCjr1jOPJQpLg/stfaXJxJ9SAZypBTPjnUv4RUKLcCcTuGTmWgYY0U5SkLBGueVeXeJmiBZJBzQJiJyiY3xMTHSirbDggRJPUmSfGiAzRdinkQNyOJXmcRtVOqZS42XUaFAGo48qYG0HIHxSD8xRybFIMgAHiYrZZqwAkExXc4Gw8IdYac/eQD/AErm1wBloQ2y2gckpAHwpz2VaKedTYTrniCBmK6yUQUVGo9KmRIy1WlNc6JS4nmK2cvOokxXc2II030v+gqp640nnQ/YfeqLAy24jieS4ltOm2H6y0uwngShIQOHvBZEUK3tep6Q020g/feUv+4gIg+Zp1hm1Tdy8GW1KCSCcziYSqPqgHUk8oGk1JabKWbaySwFqknMsEjfPdSrQDkAKVCCM7iOZxhuMlCEhZBUN5TuV1yk6etWWyxlKgNant7RKYhKUARpGUR5fhRTz4UMpKQk8AkfPeakgSQ57zQcreelNwtLXuOTr7p1/wBKnavxMHunrQPEQtsuL+kYXi4jAtChnWBXYc5GuGnZ31Vk9IdWuLGBYhiTdukLWVgfcbUqPHKNKrituWFKltm4fnilKQJniVOfhV0yCgbjAWVmVtp1+slMK9UwfjVlc8GLVKI5WVl3am6cBS0y0wg6EuHtlR+4lKUg+JVTpjaVIADjIVoPcgegJEDpNR4LY2pWsJcWspUQEOykgDTRJAUpJ5matDNgECQgAdAB0q4DHJMXcqMWiUbQWwg9k/HI27i+f/BC6NbuW3NUpI/eadQf76BTBYSPrT+HQ1x2qetNKvqYszfCLby5cQtAQ0tSVTmWiO6ANAQSCSTyB3a0Gzit0ntSbd8hJhpP6sZhlEknPxVO+NIpw/iCUhR4IBKieECTXNti7a20uQQlQBBOmh3GDqPOkaooO/U5B45lwzgYEzCcSdcRmdZUyoGCjRc7u8ktkmNeIBkHSNa4vdpG2veS94JtX1esNxRnbJrpV33SJMddY8DwrQt6GBv8JTb72lW7bqW+yuZUQJU12aQeqnFJ08BwofGMWevG+yaCUIVBI99ZgyNRonyE9d829RJGvu9d3x0oRrFGGe4EJgkkloAEHmcpAV8aWrL/ANrCM0Wsb7bmUBPs5fOuVOvNWX1mmFv7MbmJlpI6rPySk1cjjDU++Y5lCvQwCKIs9p7VYhD7JIMEB1Ek9ZVPlVEoIRhjDNqag/iPtKk37Orji836rP8A0iu/93L/APx2/RdXk4kkDgfAz8qhbxJZI7ojlxqGWmpsSfvLLUrtkAfaVPDfZgS4C84lSBwSCCehJG6vQsOwRplIS22lAHAJAohgAgEbqKSKZSmq8RWpVd/NOAyOVbyVJXJFEgpwW64g1LWpqZ0izVldqFRxXSZIajUK4UKhWn70V0idqT41Cp5XImhLi+Sn65PhrSt/HgN4dI6IcP8AhTXEywEdl3mgeZFA39+EJKuyK44JgnyE1XrjahMlQbuFRpH0dafTPlnxqq4x7R3ETktXp5ukJA8kBU+oqhcS4pkxo57RluKUi3w55akmDnluD1JTp51H/tLiP/6r/wCSn/tqv2HtVP8A+Q24OrYBT45VQR6mmX+9G0/4jv8AyjVd57S5QDmE2fs4egdrcNjdIQ2Vf3lKT8qfW+yRSIFy8Y4d0jyCkqimFhj7K4IcbX0C0n4TTJd9OqUb+ulSABxKMzHmK1WKoAWpxyN2aPhkSOlaGHD7J9T+dHOXyo90+lL7HE+0SpRCkAEgBSFhWhicpSJneImqVqyU1uVvKKrk4MCv9kWHlJWttRUicqkuOIInf7ixyrlvZC3C88PZwIzG4fOnIy4QR0qF7asIzAM3bixMRbO949CUhIFNLe/UptKylSAoTCwUEdCFRFVo1ErC5Qr85Yh0OGvJEYWlI7pWOuYn5zQziHEGUkL6HQ/ka4d2oYa9+4ZT0LiflM0qvvaDaz3XO0/cQSD/ABEAfGpZFtgwyVancRmrFI94Fo9R3fUaUzw28Dg3ia8/vfaEpQhlkCfrOqkfyI3/AM1E4Vtk1kSl9PZuD+0bTAPUgajw1pa4va8dDG17S63tk24YUgKjmPxqFnBQn3Fup6B1QHpNDYfj7KtzzbkngYPmDrTsPgiotaWw3aRtIWB+0Uf3iD8Yn40QkaaKqJSZBIqoXmIuofV2a5AglB/zIqrVdvMItBSO32jwbJWiirOySVqKlQ66kEneooSsJJ8qnRsbaZYS0SnQ5S4tadNR3VlSfhXGE44i5SSnRSd/jy60V9JJRm3KmAaKlUDteL1dJfINpJcYSpYgXL7P7qWD/iYJpJimx1xpGJXRG8TkynooNBBjoCKsX6QAGpmoXbwq0A0pk1UHJmetCo3Annb3s3ufpSHhdocAVIDucZe7EiVKB46SN++rVbYAiBmKlHj9UT0Gp+NNRbSZNEt2tJu4c4Efp6faOsxa3hqE/VHmSr51pOzzRWV9i3nO9WROY8NTEmnSWUjfWjcgbqrb1hQAvAkTOHgch5UQhkCovpI41n0sc6sAolSTD7e4yGDuNM0KqsPXII0NMMHxEkZVRmHUGR5Gm6bdojWTvHcVquQutZ6NFpijXBVWnXBVcxja9tie64sj7KSR/NuriwGTLKpY2EsZdoZ/EEpEk143tD7XF5obWERvRlJPmY/LxoPCfaViLhhFml5PA9mtM/xSRVPEBhDSYcz117HJ0QD40ou8VEjMVKkxpuHjSK02gxJY71i03PE3OU/BCqAY2Lue1Dyn3ExPdU72iNd8y2kqoNdqhX/EReQqrfqloTetzE69YHzqWeOvpVaxHYxx5SVG8cbKZ0bQANeckz509wmzUw2EF5b0E95wJnwGUDSqadq9v81vpOcJ/GFtEgghIPQwR5ipsUUlWUhKUad5Ijf4Ch1qUdygDzKSfkRS25Zuie68xl//AIqzepc/CmDKidXOzlu5+1bQfIBXqnUetKv9gMO+wv8A5zn/AH1M7gt89ITcT0QOzPkUifjSf/d7efbe/wCc7UcdoQW9Z6GxhyRuQkeCQKMRbeFL0XoP1p864vr0pbUpIUspBISneelFxBZjcM9RXQa614ve7c4qsq7O2cbE7iytRA8eNWLY3aC/cWUXTK4jRzJkHnJqNwnbTPR+y61GpulhuCPrR51A7jraPeebT4rFTuE7aYdc2batFoQrxSDVfuvZ/ZOmAylpSjvbJb15mND6Vq729tEj9uFR9gFXyFIsQ9prYB7JpazwK1ZR6CT8KE7p3hER7wDE/Zs+06EsKDyCSCVEAo6kjRQ8BNN7H2Zpgds6SeSBA9TJqu2HtKeQ6VuQtCtMiRASPu8z4n0q7YT7R7R7RbnZn76Y1/e900uAhN4yzVALXnTHs7tge6jOfvKUaYIw7sxkSANd5kkeBJ/CjLPFEKMtuIPgoUU66V8B5UwAlrWixd73Bi9ZW2Mx7yeYrEXudMpUQOW6pVtEfWIpa5Zy5oTzNLVVCdSmPUKvinY4vOLXR5xQMlQHrRrBWAJIETpHOimLRKNTFanOqeApY3veP3W20DHxkKGeMUQ21WXN2lAkmoGMUSrdJ8qqWVTYmQAxFwIcg10SSYEk8qHL3Gq7tBtHklLZlfAzomibxxAsLC8d3L5VoD+dR27OZQTMTxJqlW+1z7Y/WpQ6OJkoPpqDUx9qFqkQ6laOcd//AAmaZTYeJnuah7y9XLJRoEkAfWKd/hNCnrSfD/aBYPCUOrPihWnkRTdrG7MiS+lPQoVPyo30i9mPM5ceCRuJ8N9RovgFAgKSeoiqPizNwH1qt8RYKFKzALBHlGsDwijLjELp1vKbmySqIzBS5HUCkK/te/8Ax2tDotO3UDeerWt6FJBrl7EEjeaoGzl8GG8rt2l86agHToN5NMV7RtDifHs1/Min95txB+HH9zfZwQdB0MmfCgFW5SYV3fMVW7n2k2iFhGclZMQANPGTpUytryv3EJPVSvwSKBUYDzGFVG7COXsMZUQpbaFkaglIUR4GNKIShG4EeFUjFtoHY/WOhpPJGn9TSke0/sdElTkfcEeulcjoTiS1NrT1e0bSlJy5Ssn3l7gOnWg3WCOIPhPzIrzNr22LSoZrQEHiHIP8uX8atOG+0xt4SG46Z0z8YppSDxF2QywExEjfpQ11fZFJSU6qnKYkevDzpDtC+1eBMt3LakmUraWmQeYhRB9KWo2YfejK/iasp5Nx5kwDQaqVSelrTlsO15abjGktKSl2BnISk8JPA8qPnpVLd9nC3lAvuXbgSfdWpoD+7uPUVd22XAkAN7gAJUOGlFohlWzm5lGycCaSrKQUkg9Kn/Szv2x/L/8AWgbll/6rbf8AE4R8k0H2V79i3/5i/wDso1xKbTGtrs/bo9xltPgkUwbtgNyQKGfxAISVLUEpHE1WL72p2yACgl2THd/rVZbJl2S2a7M1W9m9tGrwKy5kqSYUlQ1H5inouepqJ1p0toHelJ8QKHXhLCveZb8coqb6Qa5cc0rsGdkRFebAWSiYZSJ4pGU/Cq7ifsoRBLLiknkrvD8/jV2N0qonsRShJUtQSBzNCemh5hkqOODPGLvZh5tzsy0VK+7rPUU6wr2a3TgBVkZHXvK9BA+NenYe426A6kCTx4xRoNBWgO5hXrngCUq39k6AP1r7pngiEehAn407tNkrZkAJDhj7Tqz/ANVWO3cB0UfChrsgHQz4UwqgRZnYwRtlKBIHqSfnQb1xllXGi7xYLZjfSxt0BUriAONJ6tizBBNLQoFRqhzA7O7ceWcxhAOgHHxpy9dhAgaqPCh2lgA5U6ncKXpxBKHMi1BLijAB31mqSDsBuTNRipy2AO0ORa5ge1Oh4cKKbypACRpWmLSN+tHIA5U/T0x7zPq6xb9MHbZznvCQeH+lLsR2AtpzIK0KO8ZyoT4KJp+2qDKd/KuHVaZirvE6iPxpsUUAsZntWdjcTzLaD2c3EFTTvaD7J0PkRoaVYR7M7h7UpDQMgqWJUR0Tw8Zr15LoGp0FSM3AUNDNU8FL4l/He3Eo2D+xS3QQXHHVq6KyfFEH41cbPZFhgQlKv4lqV8VE0e07Bo1dyFakxHDfTAAEWZmPMBThrf2E+lSCxT9lPoK7VdDhUa8QirYlcyQWg5D0rFWQO9IPlQrmKKEab91dt3ijvMUu2pQG0N4D2vMXhDZ3toP8IoZzZu3O9luf3RRqb0nrXf0rpR7KYK7CIbzYCwf/AGrOvBSVKBHoaQYj7FreJadWkdSFesifjV97UHpWOuEp03CqGkh7Qi1qg4M8ZxL2UvtiUFLoHD3T8aH2U2KW9cFDiVspRBUCIKug3jhvr2JTlCX9ylCC5IChu/KhGkq5vDiu7YtOMO2eZtxDbaQeca+tP7O/EZVaCKplvtk0rRw9krru9aZou0qEoWFDxoqVFcdJgHRlPUI1WNTB051ot0El5XMitKdneo+tFtBXhao51H2iOYqq7U4k8wAtDRdbAObKe90gGqb/AL0lf+Te9KUrVKiNZEv9YRQCMmXXaTZ4XjXZrKkiZlOn+tVJn2QNpVJecI5QPyr1RI6V2E9KZ2we6VPZ7AGLMHvEn7St/hNNHMeYTvcHlTnsRyHpWuxT9keldaTeV242zt0CSonyqs4p7YG0yGmVLPMkJT67/hV7vdl7N9P6xpBPhVTxL2S265LRU2ehkeipHpFDbeOBDIaR815Trv2pXbh0CGxyEqPqYHwoBzaZThlySrmTP+lG41sO7a6qGZH2gN3iOFKRhsnQVnVKpvZpp06YtdI6wza91gygyPsnd/SrPb+1NtEdu2pBPEd4fDX4VWcN2Hunh+rbgc190fn8KdWXsddJl11I6JTPxJ/CjUWe2BF6y075IlosfaHYuERcISTwUYPodacs4syv3XEKHQ1VGPYva/2ilr/ij/DFOcP9mVkz7rWvifxNODd3ESbZ2MbEtniPWlmJ4Wh3KUqCSlQO+QfGmzWzVunc2n0ohODtDcgVxp7uZy1dvllWet7vPLa2QAOMk/OllvsQXHy9dPhatO6nup01HGfjV/8A0Y39kVycJaP1BQ00yIbqMyz6hqnmgYfaQAMyYHWoH8dYQNVij1YIyf7NPoKButj7Zz3kfh8qKQ3aUBTveV7EPahasnu5lka6JMepgfGosK9oBvGy421kTJjMZOkjcKNvPZZarBAzIniD+cio8K9mirRrK052iZJ7wg667xpx5UnqfGFO6DPwjVE0d9icfGB3dw8vUmRy3UOyt5BlCin4j0poq2cRIUmOtCBJ3ca8+9eojXN7zWFFGGLWkjW2DyPeQHOo0Pxo6329aJyrQtBPMSPUE1HabPLXwAHXfTJjYtv6xmtLTVdY/wDHHxiNZNMvfPwhjOMtK4/ChMcZbuGygPlo80mDTFjAWkbk0Wm0T9kela6hyOq0zmZAem888Y2XumlBTV+VxuS6Mw+EUZc4NfPjK5ctpTxyIIPkSdKvYthyHpXQZHIelT4SnkTvGMS4NhiLdoNhalRxUSTRxuEjjRvYjl8K5LI5UTbB3ix/F2kDvLApc5tayJykq8En8qsC7dJ3gelQuYe2d6B6UKotQjoI+ohUamD1A/eVd3agn3G46qP4Cll32rplZn4AeVXB3AWT9QDwqBzZ9H1SRWVX02rflgfliaNLUaZeBaUZ7B83GlqtnykylRSeaSUn4VfHsCUN0Glr1lB10rJelqKOTcR5XpVODK9b3N20RleURyV3vnrTm22idOjgB8q2q3iuW8PWr3UE/wCetHo6zUcC5gqmnpcm0M/TKTvgfCo/pDX3fX+lFI2OcOriktjqZPpUn+x7f/mP7v8AWthKmpYX2fmZzpQB80sya7rdZWnM6c1waysrpM5NdIrKyonRRtN+xX+6fkao+x/7WtVlZmo96JqaT3LT1PDPdqSsrK0xMuSCuhWVlWkToV0KysqJ03XJrKypnTmuFVusrp04oxr3KysqJ0TYhuNVnDf/ABFZWVia/wB6nzmxo/dNLkxuqYVlZWwJkGbuK0msrKtOnYroVusqZ03XKqysrp0jVUSqysqZEhVXArKyukicmleLe7WVlLav3RjOl96Iha98eNWjD/fT4/hWVlZn/G947r+BCsV93zpTWVlbcyZ//9k=">
            <a:extLst>
              <a:ext uri="{FF2B5EF4-FFF2-40B4-BE49-F238E27FC236}">
                <a16:creationId xmlns:a16="http://schemas.microsoft.com/office/drawing/2014/main" id="{19EA0366-DC9D-446A-BFB4-E7272FB2C4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731838"/>
            <a:ext cx="2981325" cy="153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33796" name="AutoShape 4" descr="data:image/jpeg;base64,/9j/4AAQSkZJRgABAQAAAQABAAD/2wCEAAkGBhQSERUUExQWFBQVFxQYGBgYFx0YGRoaFxcVFBgXGBgYHCYeGBokHBUUHy8gJCcpLCwsFR4xNTAqNSYsLCkBCQoKDgwOGg8PGikkHyQsLCwsLCwsLSwsLiwsLCwsLCwsLSwsKSwsLCwpLCwsLCwsLCwsLCwsLCwsLCwsKSwpLP/AABEIAKEBOQMBIgACEQEDEQH/xAAcAAACAgMBAQAAAAAAAAAAAAAEBQMGAAECBwj/xABLEAABAwIDBQUEBgcFBgYDAAABAgMRAAQFEiEGMUFRYRMicYGRBzKhsRRCUmLB0RUjM3KCkuFDorLw8RYXU5PC0jRUY4Ok4kRVc//EABoBAAIDAQEAAAAAAAAAAAAAAAMEAQIFAAb/xAAwEQACAQMDAgMIAgIDAAAAAAABAgADESEEEjEiQRMyURQzYXGBkaHwQuEjsQViwf/aAAwDAQACEQMRAD8AV4vhdylxam2VLZRuyEEgDeSkHN6A1vCb/OkFKvjV3af7MoUJEgz1PP8AzypZi2zaVLNxbEBZ1cbiAvmpPBK/geh1Kb0Om45mquo21CG4kdjc8uA1JOVI8TWl4sgg5VJWeYPdHmTrQ7gcWQEtqBH2kKAHmQAPGmn6KS3K1hJcIEqKRJjdAjQb9d9LpTZoy9dUzzBsKZZUe8VBxUmI7unBK4KZ1mDrTPCbgJK+yWFKCu8gqJUnQRAO4cdNNard6xcPGEKDLfFUytXp7tD2mzae1zBxwdn7ywqFFZgwDHmSeg14FA8Hq7QD1faF2AZnpNtiKVaGUK/zuO40wAJ41Tmr1QSEgzAElQCp6mI18KOw/FCVBObKTu4ieUbxR01KMbRV9HUVd0sWXWJ1pPiWzyluFSVxI3En8Nwpo0sxqIPMGi060w6K4sYqlRqZus86vdl0Ew60meZT8lCltzsK0oyMw8DI+NXnaXFAElpBGY6E/ZH51WEPOp3KB8azKjLSbapM16S+Mm51Eq7Wz93auFbIbdHJRKT8oqUbaYg2v9bZSgfY1+VWhvEFzqkVKLqd7fpVl1Vu8q2iU8XiZjb1aiJsH0JJHeylQHXug1cGiXkAoWII3FJkeRilgdQng4g9J/ChHL0T7yvORR/bB3/3AewHsfxHhtXx/aI/l/rXKrB0yS8NeGXT51BheIlRCSc3I8fCmck05TYOu4RGrTak20yo/RnbNaloALZMx9YnogVXtrPaM82BkYyKVuU4n4gHWavmI3zTCS48oJA3k7/KibjB7S8aBW2h5tQ0UdT4g8KuV9INXtPm7EcTduF53lqWrmfwA0FQJ8TXp2IeytkPqDb6+y3gQCodMx3gU0wjZC1tu8E51/aXqfLgKTepY2j9PTswvxPPsE2IuLmCEdmj7ax/hTvNembPbCsW4BCc6+K1AE+XKu39pmW5EyRwAJ+VQW22/akpabXIHFJSD4SNaCwZueIyvhU/nLrZXSmuMjkfwpgi+adlMpOmqTB+B3ivOW8VfV3nYQjcBqDPU06w5pKu+CkKSJB4+tNU7jESrlG6hzGeO4Iy4c2ra4yhSTA03SkaEeIqqW9iGnZeUHEIkgCQknhmnh0qxpeWtRkzpVa26SpNupSUk84OseFG8JPMRmLeM/kBja52zQAAhtZJ0CUkETwEHSpXbRToSpYIMDy4x5Um9neAqQ0H3/ecEtg7kJO6fvH4Vc15UpMkQOOsVyC+WlWPYSsC7Nrc9oogNPZUPnglY7rT+nBQhCjwhJ3AmrVbkhUjdx/Ol2I7Li5yZlZWCDmQiUqczDQKWNUogmQnU6ajdTe3tEtoS22kJSkAJSkQABuAFXt6SL/ecXtwEgqMaDfukda+eNrsVLtwsAykKV+dembf7QLZCmdQtQOU8hxI615L9HE0Kpth03AW9YGhZ4VK43MaUW2yAd1HfRDHdTqaAW9JcLF6LYAe9Rds1GlbXZK0zCtlWvhUiTaRXYIII4Vx9INSOCaj7OrSpn0LitonsdBqiCnw40LZax6eNOb61zJ6x/maBs7QyCRGUx08qMQDAkmJcXN4kylsFOuqO/5kRp6UjTiKySVFWY6HfJ6GvTwiqJtQtJuCUjcAFHmf9KR1Dmmu4R3ToKjbTFabtR45QPOtuYuEiJJPGRQF9eAaDed0dd3nReH7PrSM7zSlk6hAVljqo8D0rPAescx8slAYk9tiRIzHQGubrGi1kWELUSe7lE+J09KZsYbb5ZW06hQ3JCsyR4iNa7YxZCnAhSVngD2SgPAmISKMumK5JgX1m4bVm8J2+BUEuNOpSR7ykGJ5aD40Rje17hPZWySJGrigfRPI9TRd3dsobBWhR10CUKWT/CkGljWIpUo5Q60mJALStenumDTV3ItuiACg5idXapKf1a3So65ZJB5maMvG7hsJItXHAfsDd45oqwN4ogIByOKWBHu5PknWg2L7tFKDrLqAPdIUTPiBS7UV3WEZGqqWlcOMXCd9m6PEVPd4o6jcj6knukweRirI7iY3S4Br/ZKV4cKWpvlLcSnJcnTvAISjQeW+oamqGWStVbkxRhG0b7hE26gCPsqA9SKY3186lJUq106qy+mlN7VqFRFwAd+eDHSAaZKhSSFNlQIiCI+RogoAi8kasq1jKpauKUmEphapKUtrCju4HSPOobO5xFC0tusuKSd61ZYAPHQzNWuxs0EjKwlIQYSoOGeoijLls/fA8j8aJSRlF7wOoriqRYSs3ODBzVYP8QJqLItgEIX3TvAG7w5U4QFJzR2nHVcKT6AzRNk8lxPvNkjeRInyNEs7fyMEHRTfaJTkYhmUUxmkGeEcKWv7QFByJaJSjTWTMdYq8DZ5sOFSSZV9lM+tD4ljaG1dm2guLjvSmMvIedBK2wTaOrXNQ2RZWbLGm3QorZSg9BE0Iq9UHQplIEA6D+tWV5YWO+EjxgV1auJb7oCI9T60PqPeWajbtKViN1dvJIUhW+RB0rq32eeUc2dae5GUz+FX1WJnhlT4Jn50O44CZUsyf88KKxvm8XTT2ORFmC27rTeVbylHmd/9aeYe60JU8vduCtx8t5PSgFvgDujzP5UovEzqVT40Iasp0g3jPsasOLR5e7XicrCNOavwSKUXN2tz9ooq6bk+QGlAB9Iom3tHXNUIJB4q0T68fKao1R38xl0pU0wgzLlstiynEBopPdHdPCBuk8COtWlm1CZPGI/M0k2TT2TaWl5Uq1IUD3VHfGsQYj0q0lHnWnRe6DN5k1021Di0p222y7VwwrMBnAMHiDzFeANkAkHUgkHxBg19UvspUkhQ05VQNpNk7FALq2y1BBK9AJJAE66ySB51Zxi86mb4M83sMBU6JCYHAxTe42adLYCUwef9KveFsICQABHCmgQnlWdvYzXFFQJ5T+gciT2tJ3LRudK9jxHBEPJgiqlebBHN3N1XWoRzBPQB8soDuGAHlQ/6P+9V+e9njhE5qV/7Buc6uKogjQPpPbuyoVYg66UxCaFvWzHdIB6iR6SPnTxEzAYsxTF0MIKlHgco4qPQfjXltxiK3VlKAVKUToNTqfgOpq77RbNoW52jiiEkAEZiEyOm9M8gYqGwwNbaYacbQJnutwCmdx70qMcSaztRdmt+MfeP0agprjvF2DYClgpcdJceO7KmUt6czpm6+nOnFqhuSorcTrMKJjTTdypqltQHBUUtxAXJH6tCD4lf4Iqwp2sfxBl9xzIrzHbZv3nk/H8qQ3mJM3Bys3Fw2T9dtrOnzlBMeFGpwm/eIKw00Adyklc+IIP4U/tLN9HvKbMfZbUB8V1bczHj8f3OKoo5v9f6iTB8JeRAN/cLH3mQB/eaJHrVltrcJ95a1dQnf55RTBxCcs5oMboMfEmPWlpSFEw6deAKdOo0+dXZtkD5pE6sZj+rcII3yfTQSK7exBpI916ejaz/ANNGsswnVRJHQT6xQGIIcj9olHUon071QqFbt3Py/wDJN74iW+2tQiU9ncQY17Ep8NVVPa2geIWF3DZI3HOPiRQudXaZV3icn/ptaz1KVGPP0pqwpBUB9NKjugqaEeOZGb1NCDbmz+/mMFdi4/fxDWrVQIUXnCYjUz5btanNuftE+KgKlQ6NAXEqjTekf4RXDtw2ZCgTGhhSo18KM5Cr+/3FgCTI0YfB0keChx86gvLNW4rdHgsj5Uc0tuNO6P3v+6gMRcRxugkfvtJ/xJMVyWCXH7/qQbkxNdYUsA9g86lQMy6O1R17shXnIo3DLhakftbdcb1JEGD07Q1llBSS26p4R9YpIPmABFE4YV5e/bNpOnuO5gOn7ITVlaQ6zanSN68v7on4UhuNmkuPvOLecC1AAQhSAIGhJCu8ata0E7khJ6H8q7bzj64H8RGvyqGUM/7+/iSjsgus86TswGl/rVdpMqmZUYIASPsyTE0cLgDu5Epy8B7o/eVvURT7a91QaS4tOcNKkQoT3yEmOsbpqg4q44ezCU5GSfdMlWp95wwBPQE0hqVKsQOJr6fUKad25jX9IBRhrviZKwQeMEQDPDdXd/d5IgyTAAjUk8AN5PSo37N9BULKyy5zmUuUNJM9JzT0ijML7dskqtGc50zKulFQ6AdiQAeQiqLpix5sISrq1QW5Pw4kabF5aYkMn7yStXUwkgD1qW42NaIlVy8pZHuhKAmekSQPE08YceWO+2hv91RX80JiiLazAO6aJZKeEFz6wSirV6qhsPSI8L2UaQZy5lc16+g3D0qxN28URlgUO9epRvNQKfcw5qgCyyTsARrqOtadxz6KgkmUD6pMH+E8PA6eFJMT2kWO6y0VKI0Us9m0N29RBJ8AD1iljVy5n/XpQsqB91RXH7spSkHxmmqaMPLEa9ZSLHMuCNs7ZzRL6cxE5Ce9H4/GkW0SlXIISpCWhCjmEyRuJBI3cBSt76SRCCUjlEfBIE1E5avKgPKChAEEQqBrHUeNHLNwREAQDcQq0x1plSW1vNlRE93QDodSAek02/2mtx/aD1qsYphzbie40lPVIyj0Epnyp3hezDJaGZsTH+eFKVE25E1NNVNQWPaNmtoWCNFijWLxC/dM1WHtmm21SnSnGHIgaUMMTGymLxvFR9mKxLtZmokFkR2DXC4PWtIZnfu5UQhPKtOYEVYlhKH0FDiSUkpMbtUkKBkdQKRYhsqtEqRduNpJ3lKFAeJgaeVXRTdRXNqFpKSAUkQRQ2RTm2YRXIx2lQwZ428tuPF5RVOYkHSBoOEfnToX4jcY8CflVRxjZbs3ITmCd4KSR4buPlSlzAVFQc7e4Ch7pLqiNPukx66Un7UE6WEd9kLjcpvPQ1YgJjX0j51jT5UZJASOGpVPpEedU/DsUeT3Vulw/eZSdPEKQOdMv9piCEmYEwQmNOXvK+dFGpQ94FtNUHaWFxLaveSVTzSCD6mukPIToER00FV24xcOCEuPNwdcqEKzSNxzcOOkHrXP05oqlL5SoAQlbJBHge8NfEVR6/UAoB+NxKii9sg/aWj6an7JFQYq4nIpBSlZUkjKd2o46H4TSV7F1kHsiyT/AOpnSPhSb6ffqKpdtWoMDIy44Y6BboTv5+lGNVLZIlVo1CcCLmtknm4glW4dwz8N/wAKie2DuFqB0SQfrr19BNEuYC+8UquL65cymR2YRap6SGpJ8ZmrPbPryBBccUBz1P8AOe8azttMHBM1VFdhkAQDD9mXEp76WDHHvfkKZtYAInKz5JUfjNDXGckDs833lqUY8BBn4VEpSkiO4JmNFJ9DEUTxlXt+/aUNBu7fiMVYEOAaH/tqP/VSjEdiVvQO1aSJ3dmUjzMmnlvYvpSO+mQfGRyJVl/Gorx+6HuBknksrT8kmmfDV16haImqyNZSDKfins+uEFPYPBpYPfKXFARB3IIKSZjlXeFYZjIWQbhCkREqLeYjmEobVI8YNbxPEccUsIbtLRST9YLJAHitxJH8s01bwm+KgpVwhoj7E6Hj3QkA+ZNSAE8uZQsXPVaS/oS8WMv0pOvJvX1BBrZ2VuAf/FJ3AaMnh/7m/rRrWHXqSFfTUGd4VagyORKXEH1mjXmnspzPJR95LWUjwzLUn1Bq5swuwguDYGILjD7xuM902UyJCmB3hOqSSSRI48JqLGsLeebCW3Q2rOFZsgJgTukcZmYnSjc4WpKSSrQLJVE5ZkaAASYkwOlaTiD5XKWoZ0CVEiTMd7KYMUi7Gowb0/czWp6ZUUbjk/SIG9hlKWlbl2+SN+RZRPQmTA8IqzANtIBUd2kqUSdPvEyalcf4DvK4xw8eVbtbZvNmcUc3CJHkCONSFLd5Z3WkOMwdGMBQlIURzymPI7jUqbpRBgpERvMkzyA3+tB4hs/bPOqdLa0LOilIfcEkad4IUBOmulEWGyqEJJS9cHXRKnlL/wAUwPGmFpgcxN9Qx4xI3G3XDo4UDogfiaHOCOLSMlyd5IIbbVr8z502OGJiMyo/f+cDd0NDLw1okpGilCSUkgwOMpAKfEVWo2wi1h8zaCBLDqJlexP2fv3AKV4i6lJ5spKfA5CkxVcHs0umVfq78mOBzpHqFmK9NFhO950cins1H++gz60BcbPqBz/S7hSRrEMADxhgH0UfGmbHtBbhwZSHMNv2kEqW4uP+G6Fnxh1CaDbwu8WJDxROpDnZkieeUKIq1Y1swl5Jl1xQO8KUsJPiErAP8pqqWuFP9optFw00lJgntF3EaSIQqQnSNCU+e+oYk4YAy6ovIMaYbsLiSsym75tsDvKOWR6kb6vGH3hKBmUFKAAUU7iRoSAdQDv86RYFsxcx+suUup4E27ceIBJ161ZrbBi394necoT8EgCpNMMLCdSrGm15A+pSgQE+tLErcb31aBZGKEubTQgiRQW0+MGOpriTYjEVW2OJOh30X+kE86Fdw5IHdEUL9FVypRkqKY2KlN8gy8MiAANByFGIFVu52mbQco7x+7qPXdSi92quT+zDaEeal+QIyj41qPUUd5hJTZjL6paUiVEDqTS57HkzlQCrruT68fKqxhtyViXSVKPE6/6UzB8qA1QniNLQUHqzN4hmc3mAN0D/ADNKXbcp3gHfrFOUmon2+VJ1UJzHqThcCVtL2YwpA03HdI8aifdSFd1QA4pIB6aSdKbXllMlPdVr4Hxiq1cJuTI7MJO6c06c9KW2xkuAMxoCoz3xpvEeneTqD4V0sAwmZUBoIzes6+dLrXB7w6o7FRjRPbGee5SBJ6CoXLa4k5m0K8HSPwomwwfjp6xw0VEchMDX5CjGkAbxPXUUiauHkfVCY6lXx3VK5ibyyO7nA5SPzqVS3M5tSnYx6QnfoT5R+ddi5TEkxzkfjSL6YsnVp0fxoj4qn4VPbuXC1JSltoJHFb2Qj0bUmi7T2Er4yDJMLu3FEfqXwk/uhY+YilH0u6Srv5HRMAgR0pm9hLjpAKmwNc0kuE7oyqDaI1nnPSomtmllHcdShWf+0C3BAmQAFAjWNZMRuoNRHLBRcGQK9K268f21k+EAdqgHXe0pY37s3aJnTpSzFMFvlaovWkjn9FzR/M6Y4aEUzsWX0tpQpbbiwACoqLebrl7MgHzqC+F4DAbYA4kvL3dAGYV4SK0xgWmOxJJMqL+zuJolSb9LjnAlIQOGmTIpHPhVusre5CU9s43O8w3ru4KBSB6Gqvin6YlQQ1bZCdC2oFcTqT2xA3ch60k/SGK2itXiRJgOt5hvJhJkadAqBwiqMQDmXUFhietIaKgSVE+Y1mhrqwnqB1rzYe1h9lSUu27a53lC1IInjkOfTzqw2XtBZdSCUETwK8vwcSmrghh6wZRhDb23WhSVITmAkGN4Ct4jiJ1/1qZq1cWRrliRKhBA3AJHPrVcF1dZ3FMXoCHNyVstOFHRJS8nTxFa2dsHLV1Tjt0++kz+rUUhOvE53VbuGXLSoovvJNgvoLx9dSwQLyR3l6bsQE5cqSPOecyCNetD4ls80tvVTqJkHIspP82/40kvNsUtg93d94E+iMx+FC7ObaJvHlMkhvL9pRUVgj6uicvnrximukYtFCr8yC69mVqTLLjzCuba9fwPxpng2yyGdDdXjp49pcrA8MqSBHrTPF9nEv8AdavF25iO4lCjr1jOPJQpLg/stfaXJxJ9SAZypBTPjnUv4RUKLcCcTuGTmWgYY0U5SkLBGueVeXeJmiBZJBzQJiJyiY3xMTHSirbDggRJPUmSfGiAzRdinkQNyOJXmcRtVOqZS42XUaFAGo48qYG0HIHxSD8xRybFIMgAHiYrZZqwAkExXc4Gw8IdYac/eQD/AErm1wBloQ2y2gckpAHwpz2VaKedTYTrniCBmK6yUQUVGo9KmRIy1WlNc6JS4nmK2cvOokxXc2II030v+gqp640nnQ/YfeqLAy24jieS4ltOm2H6y0uwngShIQOHvBZEUK3tep6Q020g/feUv+4gIg+Zp1hm1Tdy8GW1KCSCcziYSqPqgHUk8oGk1JabKWbaySwFqknMsEjfPdSrQDkAKVCCM7iOZxhuMlCEhZBUN5TuV1yk6etWWyxlKgNant7RKYhKUARpGUR5fhRTz4UMpKQk8AkfPeakgSQ57zQcreelNwtLXuOTr7p1/wBKnavxMHunrQPEQtsuL+kYXi4jAtChnWBXYc5GuGnZ31Vk9IdWuLGBYhiTdukLWVgfcbUqPHKNKrituWFKltm4fnilKQJniVOfhV0yCgbjAWVmVtp1+slMK9UwfjVlc8GLVKI5WVl3am6cBS0y0wg6EuHtlR+4lKUg+JVTpjaVIADjIVoPcgegJEDpNR4LY2pWsJcWspUQEOykgDTRJAUpJ5matDNgECQgAdAB0q4DHJMXcqMWiUbQWwg9k/HI27i+f/BC6NbuW3NUpI/eadQf76BTBYSPrT+HQ1x2qetNKvqYszfCLby5cQtAQ0tSVTmWiO6ANAQSCSTyB3a0Gzit0ntSbd8hJhpP6sZhlEknPxVO+NIpw/iCUhR4IBKieECTXNti7a20uQQlQBBOmh3GDqPOkaooO/U5B45lwzgYEzCcSdcRmdZUyoGCjRc7u8ktkmNeIBkHSNa4vdpG2veS94JtX1esNxRnbJrpV33SJMddY8DwrQt6GBv8JTb72lW7bqW+yuZUQJU12aQeqnFJ08BwofGMWevG+yaCUIVBI99ZgyNRonyE9d829RJGvu9d3x0oRrFGGe4EJgkkloAEHmcpAV8aWrL/ANrCM0Wsb7bmUBPs5fOuVOvNWX1mmFv7MbmJlpI6rPySk1cjjDU++Y5lCvQwCKIs9p7VYhD7JIMEB1Ek9ZVPlVEoIRhjDNqag/iPtKk37Orji836rP8A0iu/93L/APx2/RdXk4kkDgfAz8qhbxJZI7ojlxqGWmpsSfvLLUrtkAfaVPDfZgS4C84lSBwSCCehJG6vQsOwRplIS22lAHAJAohgAgEbqKSKZSmq8RWpVd/NOAyOVbyVJXJFEgpwW64g1LWpqZ0izVldqFRxXSZIajUK4UKhWn70V0idqT41Cp5XImhLi+Sn65PhrSt/HgN4dI6IcP8AhTXEywEdl3mgeZFA39+EJKuyK44JgnyE1XrjahMlQbuFRpH0dafTPlnxqq4x7R3ETktXp5ukJA8kBU+oqhcS4pkxo57RluKUi3w55akmDnluD1JTp51H/tLiP/6r/wCSn/tqv2HtVP8A+Q24OrYBT45VQR6mmX+9G0/4jv8AyjVd57S5QDmE2fs4egdrcNjdIQ2Vf3lKT8qfW+yRSIFy8Y4d0jyCkqimFhj7K4IcbX0C0n4TTJd9OqUb+ulSABxKMzHmK1WKoAWpxyN2aPhkSOlaGHD7J9T+dHOXyo90+lL7HE+0SpRCkAEgBSFhWhicpSJneImqVqyU1uVvKKrk4MCv9kWHlJWttRUicqkuOIInf7ixyrlvZC3C88PZwIzG4fOnIy4QR0qF7asIzAM3bixMRbO949CUhIFNLe/UptKylSAoTCwUEdCFRFVo1ErC5Qr85Yh0OGvJEYWlI7pWOuYn5zQziHEGUkL6HQ/ka4d2oYa9+4ZT0LiflM0qvvaDaz3XO0/cQSD/ABEAfGpZFtgwyVancRmrFI94Fo9R3fUaUzw28Dg3ia8/vfaEpQhlkCfrOqkfyI3/AM1E4Vtk1kSl9PZuD+0bTAPUgajw1pa4va8dDG17S63tk24YUgKjmPxqFnBQn3Fup6B1QHpNDYfj7KtzzbkngYPmDrTsPgiotaWw3aRtIWB+0Uf3iD8Yn40QkaaKqJSZBIqoXmIuofV2a5AglB/zIqrVdvMItBSO32jwbJWiirOySVqKlQ66kEneooSsJJ8qnRsbaZYS0SnQ5S4tadNR3VlSfhXGE44i5SSnRSd/jy60V9JJRm3KmAaKlUDteL1dJfINpJcYSpYgXL7P7qWD/iYJpJimx1xpGJXRG8TkynooNBBjoCKsX6QAGpmoXbwq0A0pk1UHJmetCo3Annb3s3ufpSHhdocAVIDucZe7EiVKB46SN++rVbYAiBmKlHj9UT0Gp+NNRbSZNEt2tJu4c4Efp6faOsxa3hqE/VHmSr51pOzzRWV9i3nO9WROY8NTEmnSWUjfWjcgbqrb1hQAvAkTOHgch5UQhkCovpI41n0sc6sAolSTD7e4yGDuNM0KqsPXII0NMMHxEkZVRmHUGR5Gm6bdojWTvHcVquQutZ6NFpijXBVWnXBVcxja9tie64sj7KSR/NuriwGTLKpY2EsZdoZ/EEpEk143tD7XF5obWERvRlJPmY/LxoPCfaViLhhFml5PA9mtM/xSRVPEBhDSYcz117HJ0QD40ou8VEjMVKkxpuHjSK02gxJY71i03PE3OU/BCqAY2Lue1Dyn3ExPdU72iNd8y2kqoNdqhX/EReQqrfqloTetzE69YHzqWeOvpVaxHYxx5SVG8cbKZ0bQANeckz509wmzUw2EF5b0E95wJnwGUDSqadq9v81vpOcJ/GFtEgghIPQwR5ipsUUlWUhKUad5Ijf4Ch1qUdygDzKSfkRS25Zuie68xl//AIqzepc/CmDKidXOzlu5+1bQfIBXqnUetKv9gMO+wv8A5zn/AH1M7gt89ITcT0QOzPkUifjSf/d7efbe/wCc7UcdoQW9Z6GxhyRuQkeCQKMRbeFL0XoP1p864vr0pbUpIUspBISneelFxBZjcM9RXQa614ve7c4qsq7O2cbE7iytRA8eNWLY3aC/cWUXTK4jRzJkHnJqNwnbTPR+y61GpulhuCPrR51A7jraPeebT4rFTuE7aYdc2batFoQrxSDVfuvZ/ZOmAylpSjvbJb15mND6Vq729tEj9uFR9gFXyFIsQ9prYB7JpazwK1ZR6CT8KE7p3hER7wDE/Zs+06EsKDyCSCVEAo6kjRQ8BNN7H2Zpgds6SeSBA9TJqu2HtKeQ6VuQtCtMiRASPu8z4n0q7YT7R7R7RbnZn76Y1/e900uAhN4yzVALXnTHs7tge6jOfvKUaYIw7sxkSANd5kkeBJ/CjLPFEKMtuIPgoUU66V8B5UwAlrWixd73Bi9ZW2Mx7yeYrEXudMpUQOW6pVtEfWIpa5Zy5oTzNLVVCdSmPUKvinY4vOLXR5xQMlQHrRrBWAJIETpHOimLRKNTFanOqeApY3veP3W20DHxkKGeMUQ21WXN2lAkmoGMUSrdJ8qqWVTYmQAxFwIcg10SSYEk8qHL3Gq7tBtHklLZlfAzomibxxAsLC8d3L5VoD+dR27OZQTMTxJqlW+1z7Y/WpQ6OJkoPpqDUx9qFqkQ6laOcd//AAmaZTYeJnuah7y9XLJRoEkAfWKd/hNCnrSfD/aBYPCUOrPihWnkRTdrG7MiS+lPQoVPyo30i9mPM5ceCRuJ8N9RovgFAgKSeoiqPizNwH1qt8RYKFKzALBHlGsDwijLjELp1vKbmySqIzBS5HUCkK/te/8Ax2tDotO3UDeerWt6FJBrl7EEjeaoGzl8GG8rt2l86agHToN5NMV7RtDifHs1/Min95txB+HH9zfZwQdB0MmfCgFW5SYV3fMVW7n2k2iFhGclZMQANPGTpUytryv3EJPVSvwSKBUYDzGFVG7COXsMZUQpbaFkaglIUR4GNKIShG4EeFUjFtoHY/WOhpPJGn9TSke0/sdElTkfcEeulcjoTiS1NrT1e0bSlJy5Ssn3l7gOnWg3WCOIPhPzIrzNr22LSoZrQEHiHIP8uX8atOG+0xt4SG46Z0z8YppSDxF2QywExEjfpQ11fZFJSU6qnKYkevDzpDtC+1eBMt3LakmUraWmQeYhRB9KWo2YfejK/iasp5Nx5kwDQaqVSelrTlsO15abjGktKSl2BnISk8JPA8qPnpVLd9nC3lAvuXbgSfdWpoD+7uPUVd22XAkAN7gAJUOGlFohlWzm5lGycCaSrKQUkg9Kn/Szv2x/L/8AWgbll/6rbf8AE4R8k0H2V79i3/5i/wDso1xKbTGtrs/bo9xltPgkUwbtgNyQKGfxAISVLUEpHE1WL72p2yACgl2THd/rVZbJl2S2a7M1W9m9tGrwKy5kqSYUlQ1H5inouepqJ1p0toHelJ8QKHXhLCveZb8coqb6Qa5cc0rsGdkRFebAWSiYZSJ4pGU/Cq7ifsoRBLLiknkrvD8/jV2N0qonsRShJUtQSBzNCemh5hkqOODPGLvZh5tzsy0VK+7rPUU6wr2a3TgBVkZHXvK9BA+NenYe426A6kCTx4xRoNBWgO5hXrngCUq39k6AP1r7pngiEehAn407tNkrZkAJDhj7Tqz/ANVWO3cB0UfChrsgHQz4UwqgRZnYwRtlKBIHqSfnQb1xllXGi7xYLZjfSxt0BUriAONJ6tizBBNLQoFRqhzA7O7ceWcxhAOgHHxpy9dhAgaqPCh2lgA5U6ncKXpxBKHMi1BLijAB31mqSDsBuTNRipy2AO0ORa5ge1Oh4cKKbypACRpWmLSN+tHIA5U/T0x7zPq6xb9MHbZznvCQeH+lLsR2AtpzIK0KO8ZyoT4KJp+2qDKd/KuHVaZirvE6iPxpsUUAsZntWdjcTzLaD2c3EFTTvaD7J0PkRoaVYR7M7h7UpDQMgqWJUR0Tw8Zr15LoGp0FSM3AUNDNU8FL4l/He3Eo2D+xS3QQXHHVq6KyfFEH41cbPZFhgQlKv4lqV8VE0e07Bo1dyFakxHDfTAAEWZmPMBThrf2E+lSCxT9lPoK7VdDhUa8QirYlcyQWg5D0rFWQO9IPlQrmKKEab91dt3ijvMUu2pQG0N4D2vMXhDZ3toP8IoZzZu3O9luf3RRqb0nrXf0rpR7KYK7CIbzYCwf/AGrOvBSVKBHoaQYj7FreJadWkdSFesifjV97UHpWOuEp03CqGkh7Qi1qg4M8ZxL2UvtiUFLoHD3T8aH2U2KW9cFDiVspRBUCIKug3jhvr2JTlCX9ylCC5IChu/KhGkq5vDiu7YtOMO2eZtxDbaQeca+tP7O/EZVaCKplvtk0rRw9krru9aZou0qEoWFDxoqVFcdJgHRlPUI1WNTB051ot0El5XMitKdneo+tFtBXhao51H2iOYqq7U4k8wAtDRdbAObKe90gGqb/AL0lf+Te9KUrVKiNZEv9YRQCMmXXaTZ4XjXZrKkiZlOn+tVJn2QNpVJecI5QPyr1RI6V2E9KZ2we6VPZ7AGLMHvEn7St/hNNHMeYTvcHlTnsRyHpWuxT9keldaTeV242zt0CSonyqs4p7YG0yGmVLPMkJT67/hV7vdl7N9P6xpBPhVTxL2S265LRU2ehkeipHpFDbeOBDIaR815Trv2pXbh0CGxyEqPqYHwoBzaZThlySrmTP+lG41sO7a6qGZH2gN3iOFKRhsnQVnVKpvZpp06YtdI6wza91gygyPsnd/SrPb+1NtEdu2pBPEd4fDX4VWcN2Hunh+rbgc190fn8KdWXsddJl11I6JTPxJ/CjUWe2BF6y075IlosfaHYuERcISTwUYPodacs4syv3XEKHQ1VGPYva/2ilr/ij/DFOcP9mVkz7rWvifxNODd3ESbZ2MbEtniPWlmJ4Wh3KUqCSlQO+QfGmzWzVunc2n0ohODtDcgVxp7uZy1dvllWet7vPLa2QAOMk/OllvsQXHy9dPhatO6nup01HGfjV/8A0Y39kVycJaP1BQ00yIbqMyz6hqnmgYfaQAMyYHWoH8dYQNVij1YIyf7NPoKButj7Zz3kfh8qKQ3aUBTveV7EPahasnu5lka6JMepgfGosK9oBvGy421kTJjMZOkjcKNvPZZarBAzIniD+cio8K9mirRrK052iZJ7wg667xpx5UnqfGFO6DPwjVE0d9icfGB3dw8vUmRy3UOyt5BlCin4j0poq2cRIUmOtCBJ3ca8+9eojXN7zWFFGGLWkjW2DyPeQHOo0Pxo6329aJyrQtBPMSPUE1HabPLXwAHXfTJjYtv6xmtLTVdY/wDHHxiNZNMvfPwhjOMtK4/ChMcZbuGygPlo80mDTFjAWkbk0Wm0T9kela6hyOq0zmZAem888Y2XumlBTV+VxuS6Mw+EUZc4NfPjK5ctpTxyIIPkSdKvYthyHpXQZHIelT4SnkTvGMS4NhiLdoNhalRxUSTRxuEjjRvYjl8K5LI5UTbB3ix/F2kDvLApc5tayJykq8En8qsC7dJ3gelQuYe2d6B6UKotQjoI+ohUamD1A/eVd3agn3G46qP4Cll32rplZn4AeVXB3AWT9QDwqBzZ9H1SRWVX02rflgfliaNLUaZeBaUZ7B83GlqtnykylRSeaSUn4VfHsCUN0Glr1lB10rJelqKOTcR5XpVODK9b3N20RleURyV3vnrTm22idOjgB8q2q3iuW8PWr3UE/wCetHo6zUcC5gqmnpcm0M/TKTvgfCo/pDX3fX+lFI2OcOriktjqZPpUn+x7f/mP7v8AWthKmpYX2fmZzpQB80sya7rdZWnM6c1waysrpM5NdIrKyonRRtN+xX+6fkao+x/7WtVlZmo96JqaT3LT1PDPdqSsrK0xMuSCuhWVlWkToV0KysqJ03XJrKypnTmuFVusrp04oxr3KysqJ0TYhuNVnDf/ABFZWVia/wB6nzmxo/dNLkxuqYVlZWwJkGbuK0msrKtOnYroVusqZ03XKqysrp0jVUSqysqZEhVXArKyukicmleLe7WVlLav3RjOl96Iha98eNWjD/fT4/hWVlZn/G947r+BCsV93zpTWVlbcyZ//9k=">
            <a:extLst>
              <a:ext uri="{FF2B5EF4-FFF2-40B4-BE49-F238E27FC236}">
                <a16:creationId xmlns:a16="http://schemas.microsoft.com/office/drawing/2014/main" id="{3C8DEA51-7F5A-433F-9867-7758367B05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731838"/>
            <a:ext cx="2981325" cy="153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33797" name="AutoShape 6" descr="data:image/jpeg;base64,/9j/4AAQSkZJRgABAQAAAQABAAD/2wCEAAkGBhQSERUUExQWFBQVFxQYGBgYFx0YGRoaFxcVFBgXGBgYHCYeGBokHBUUHy8gJCcpLCwsFR4xNTAqNSYsLCkBCQoKDgwOGg8PGikkHyQsLCwsLCwsLSwsLiwsLCwsLCwsLSwsKSwsLCwpLCwsLCwsLCwsLCwsLCwsLCwsKSwpLP/AABEIAKEBOQMBIgACEQEDEQH/xAAcAAACAgMBAQAAAAAAAAAAAAAEBQMGAAECBwj/xABLEAABAwIDBQUEBgcFBgYDAAABAgMRAAQFEiEGMUFRYRMicYGRBzKhsRRCUmLB0RUjM3KCkuFDorLw8RYXU5PC0jRUY4Ok4kRVc//EABoBAAIDAQEAAAAAAAAAAAAAAAMEAQIFAAb/xAAwEQACAQMDAgMIAgIDAAAAAAABAgADESEEEjEiQRMyURQzYXGBkaHwQuEjsQViwf/aAAwDAQACEQMRAD8AV4vhdylxam2VLZRuyEEgDeSkHN6A1vCb/OkFKvjV3af7MoUJEgz1PP8AzypZi2zaVLNxbEBZ1cbiAvmpPBK/geh1Kb0Om45mquo21CG4kdjc8uA1JOVI8TWl4sgg5VJWeYPdHmTrQ7gcWQEtqBH2kKAHmQAPGmn6KS3K1hJcIEqKRJjdAjQb9d9LpTZoy9dUzzBsKZZUe8VBxUmI7unBK4KZ1mDrTPCbgJK+yWFKCu8gqJUnQRAO4cdNNard6xcPGEKDLfFUytXp7tD2mzae1zBxwdn7ywqFFZgwDHmSeg14FA8Hq7QD1faF2AZnpNtiKVaGUK/zuO40wAJ41Tmr1QSEgzAElQCp6mI18KOw/FCVBObKTu4ieUbxR01KMbRV9HUVd0sWXWJ1pPiWzyluFSVxI3En8Nwpo0sxqIPMGi060w6K4sYqlRqZus86vdl0Ew60meZT8lCltzsK0oyMw8DI+NXnaXFAElpBGY6E/ZH51WEPOp3KB8azKjLSbapM16S+Mm51Eq7Wz93auFbIbdHJRKT8oqUbaYg2v9bZSgfY1+VWhvEFzqkVKLqd7fpVl1Vu8q2iU8XiZjb1aiJsH0JJHeylQHXug1cGiXkAoWII3FJkeRilgdQng4g9J/ChHL0T7yvORR/bB3/3AewHsfxHhtXx/aI/l/rXKrB0yS8NeGXT51BheIlRCSc3I8fCmck05TYOu4RGrTak20yo/RnbNaloALZMx9YnogVXtrPaM82BkYyKVuU4n4gHWavmI3zTCS48oJA3k7/KibjB7S8aBW2h5tQ0UdT4g8KuV9INXtPm7EcTduF53lqWrmfwA0FQJ8TXp2IeytkPqDb6+y3gQCodMx3gU0wjZC1tu8E51/aXqfLgKTepY2j9PTswvxPPsE2IuLmCEdmj7ax/hTvNembPbCsW4BCc6+K1AE+XKu39pmW5EyRwAJ+VQW22/akpabXIHFJSD4SNaCwZueIyvhU/nLrZXSmuMjkfwpgi+adlMpOmqTB+B3ivOW8VfV3nYQjcBqDPU06w5pKu+CkKSJB4+tNU7jESrlG6hzGeO4Iy4c2ra4yhSTA03SkaEeIqqW9iGnZeUHEIkgCQknhmnh0qxpeWtRkzpVa26SpNupSUk84OseFG8JPMRmLeM/kBja52zQAAhtZJ0CUkETwEHSpXbRToSpYIMDy4x5Um9neAqQ0H3/ecEtg7kJO6fvH4Vc15UpMkQOOsVyC+WlWPYSsC7Nrc9oogNPZUPnglY7rT+nBQhCjwhJ3AmrVbkhUjdx/Ol2I7Li5yZlZWCDmQiUqczDQKWNUogmQnU6ajdTe3tEtoS22kJSkAJSkQABuAFXt6SL/ecXtwEgqMaDfukda+eNrsVLtwsAykKV+dembf7QLZCmdQtQOU8hxI615L9HE0Kpth03AW9YGhZ4VK43MaUW2yAd1HfRDHdTqaAW9JcLF6LYAe9Rds1GlbXZK0zCtlWvhUiTaRXYIII4Vx9INSOCaj7OrSpn0LitonsdBqiCnw40LZax6eNOb61zJ6x/maBs7QyCRGUx08qMQDAkmJcXN4kylsFOuqO/5kRp6UjTiKySVFWY6HfJ6GvTwiqJtQtJuCUjcAFHmf9KR1Dmmu4R3ToKjbTFabtR45QPOtuYuEiJJPGRQF9eAaDed0dd3nReH7PrSM7zSlk6hAVljqo8D0rPAescx8slAYk9tiRIzHQGubrGi1kWELUSe7lE+J09KZsYbb5ZW06hQ3JCsyR4iNa7YxZCnAhSVngD2SgPAmISKMumK5JgX1m4bVm8J2+BUEuNOpSR7ykGJ5aD40Rje17hPZWySJGrigfRPI9TRd3dsobBWhR10CUKWT/CkGljWIpUo5Q60mJALStenumDTV3ItuiACg5idXapKf1a3So65ZJB5maMvG7hsJItXHAfsDd45oqwN4ogIByOKWBHu5PknWg2L7tFKDrLqAPdIUTPiBS7UV3WEZGqqWlcOMXCd9m6PEVPd4o6jcj6knukweRirI7iY3S4Br/ZKV4cKWpvlLcSnJcnTvAISjQeW+oamqGWStVbkxRhG0b7hE26gCPsqA9SKY3186lJUq106qy+mlN7VqFRFwAd+eDHSAaZKhSSFNlQIiCI+RogoAi8kasq1jKpauKUmEphapKUtrCju4HSPOobO5xFC0tusuKSd61ZYAPHQzNWuxs0EjKwlIQYSoOGeoijLls/fA8j8aJSRlF7wOoriqRYSs3ODBzVYP8QJqLItgEIX3TvAG7w5U4QFJzR2nHVcKT6AzRNk8lxPvNkjeRInyNEs7fyMEHRTfaJTkYhmUUxmkGeEcKWv7QFByJaJSjTWTMdYq8DZ5sOFSSZV9lM+tD4ljaG1dm2guLjvSmMvIedBK2wTaOrXNQ2RZWbLGm3QorZSg9BE0Iq9UHQplIEA6D+tWV5YWO+EjxgV1auJb7oCI9T60PqPeWajbtKViN1dvJIUhW+RB0rq32eeUc2dae5GUz+FX1WJnhlT4Jn50O44CZUsyf88KKxvm8XTT2ORFmC27rTeVbylHmd/9aeYe60JU8vduCtx8t5PSgFvgDujzP5UovEzqVT40Iasp0g3jPsasOLR5e7XicrCNOavwSKUXN2tz9ooq6bk+QGlAB9Iom3tHXNUIJB4q0T68fKao1R38xl0pU0wgzLlstiynEBopPdHdPCBuk8COtWlm1CZPGI/M0k2TT2TaWl5Uq1IUD3VHfGsQYj0q0lHnWnRe6DN5k1021Di0p222y7VwwrMBnAMHiDzFeANkAkHUgkHxBg19UvspUkhQ05VQNpNk7FALq2y1BBK9AJJAE66ySB51Zxi86mb4M83sMBU6JCYHAxTe42adLYCUwef9KveFsICQABHCmgQnlWdvYzXFFQJ5T+gciT2tJ3LRudK9jxHBEPJgiqlebBHN3N1XWoRzBPQB8soDuGAHlQ/6P+9V+e9njhE5qV/7Buc6uKogjQPpPbuyoVYg66UxCaFvWzHdIB6iR6SPnTxEzAYsxTF0MIKlHgco4qPQfjXltxiK3VlKAVKUToNTqfgOpq77RbNoW52jiiEkAEZiEyOm9M8gYqGwwNbaYacbQJnutwCmdx70qMcSaztRdmt+MfeP0agprjvF2DYClgpcdJceO7KmUt6czpm6+nOnFqhuSorcTrMKJjTTdypqltQHBUUtxAXJH6tCD4lf4Iqwp2sfxBl9xzIrzHbZv3nk/H8qQ3mJM3Bys3Fw2T9dtrOnzlBMeFGpwm/eIKw00Adyklc+IIP4U/tLN9HvKbMfZbUB8V1bczHj8f3OKoo5v9f6iTB8JeRAN/cLH3mQB/eaJHrVltrcJ95a1dQnf55RTBxCcs5oMboMfEmPWlpSFEw6deAKdOo0+dXZtkD5pE6sZj+rcII3yfTQSK7exBpI916ejaz/ANNGsswnVRJHQT6xQGIIcj9olHUon071QqFbt3Py/wDJN74iW+2tQiU9ncQY17Ep8NVVPa2geIWF3DZI3HOPiRQudXaZV3icn/ptaz1KVGPP0pqwpBUB9NKjugqaEeOZGb1NCDbmz+/mMFdi4/fxDWrVQIUXnCYjUz5btanNuftE+KgKlQ6NAXEqjTekf4RXDtw2ZCgTGhhSo18KM5Cr+/3FgCTI0YfB0keChx86gvLNW4rdHgsj5Uc0tuNO6P3v+6gMRcRxugkfvtJ/xJMVyWCXH7/qQbkxNdYUsA9g86lQMy6O1R17shXnIo3DLhakftbdcb1JEGD07Q1llBSS26p4R9YpIPmABFE4YV5e/bNpOnuO5gOn7ITVlaQ6zanSN68v7on4UhuNmkuPvOLecC1AAQhSAIGhJCu8ata0E7khJ6H8q7bzj64H8RGvyqGUM/7+/iSjsgus86TswGl/rVdpMqmZUYIASPsyTE0cLgDu5Epy8B7o/eVvURT7a91QaS4tOcNKkQoT3yEmOsbpqg4q44ezCU5GSfdMlWp95wwBPQE0hqVKsQOJr6fUKad25jX9IBRhrviZKwQeMEQDPDdXd/d5IgyTAAjUk8AN5PSo37N9BULKyy5zmUuUNJM9JzT0ijML7dskqtGc50zKulFQ6AdiQAeQiqLpix5sISrq1QW5Pw4kabF5aYkMn7yStXUwkgD1qW42NaIlVy8pZHuhKAmekSQPE08YceWO+2hv91RX80JiiLazAO6aJZKeEFz6wSirV6qhsPSI8L2UaQZy5lc16+g3D0qxN28URlgUO9epRvNQKfcw5qgCyyTsARrqOtadxz6KgkmUD6pMH+E8PA6eFJMT2kWO6y0VKI0Us9m0N29RBJ8AD1iljVy5n/XpQsqB91RXH7spSkHxmmqaMPLEa9ZSLHMuCNs7ZzRL6cxE5Ce9H4/GkW0SlXIISpCWhCjmEyRuJBI3cBSt76SRCCUjlEfBIE1E5avKgPKChAEEQqBrHUeNHLNwREAQDcQq0x1plSW1vNlRE93QDodSAek02/2mtx/aD1qsYphzbie40lPVIyj0Epnyp3hezDJaGZsTH+eFKVE25E1NNVNQWPaNmtoWCNFijWLxC/dM1WHtmm21SnSnGHIgaUMMTGymLxvFR9mKxLtZmokFkR2DXC4PWtIZnfu5UQhPKtOYEVYlhKH0FDiSUkpMbtUkKBkdQKRYhsqtEqRduNpJ3lKFAeJgaeVXRTdRXNqFpKSAUkQRQ2RTm2YRXIx2lQwZ428tuPF5RVOYkHSBoOEfnToX4jcY8CflVRxjZbs3ITmCd4KSR4buPlSlzAVFQc7e4Ch7pLqiNPukx66Un7UE6WEd9kLjcpvPQ1YgJjX0j51jT5UZJASOGpVPpEedU/DsUeT3Vulw/eZSdPEKQOdMv9piCEmYEwQmNOXvK+dFGpQ94FtNUHaWFxLaveSVTzSCD6mukPIToER00FV24xcOCEuPNwdcqEKzSNxzcOOkHrXP05oqlL5SoAQlbJBHge8NfEVR6/UAoB+NxKii9sg/aWj6an7JFQYq4nIpBSlZUkjKd2o46H4TSV7F1kHsiyT/AOpnSPhSb6ffqKpdtWoMDIy44Y6BboTv5+lGNVLZIlVo1CcCLmtknm4glW4dwz8N/wAKie2DuFqB0SQfrr19BNEuYC+8UquL65cymR2YRap6SGpJ8ZmrPbPryBBccUBz1P8AOe8azttMHBM1VFdhkAQDD9mXEp76WDHHvfkKZtYAInKz5JUfjNDXGckDs833lqUY8BBn4VEpSkiO4JmNFJ9DEUTxlXt+/aUNBu7fiMVYEOAaH/tqP/VSjEdiVvQO1aSJ3dmUjzMmnlvYvpSO+mQfGRyJVl/Gorx+6HuBknksrT8kmmfDV16haImqyNZSDKfins+uEFPYPBpYPfKXFARB3IIKSZjlXeFYZjIWQbhCkREqLeYjmEobVI8YNbxPEccUsIbtLRST9YLJAHitxJH8s01bwm+KgpVwhoj7E6Hj3QkA+ZNSAE8uZQsXPVaS/oS8WMv0pOvJvX1BBrZ2VuAf/FJ3AaMnh/7m/rRrWHXqSFfTUGd4VagyORKXEH1mjXmnspzPJR95LWUjwzLUn1Bq5swuwguDYGILjD7xuM902UyJCmB3hOqSSSRI48JqLGsLeebCW3Q2rOFZsgJgTukcZmYnSjc4WpKSSrQLJVE5ZkaAASYkwOlaTiD5XKWoZ0CVEiTMd7KYMUi7Gowb0/czWp6ZUUbjk/SIG9hlKWlbl2+SN+RZRPQmTA8IqzANtIBUd2kqUSdPvEyalcf4DvK4xw8eVbtbZvNmcUc3CJHkCONSFLd5Z3WkOMwdGMBQlIURzymPI7jUqbpRBgpERvMkzyA3+tB4hs/bPOqdLa0LOilIfcEkad4IUBOmulEWGyqEJJS9cHXRKnlL/wAUwPGmFpgcxN9Qx4xI3G3XDo4UDogfiaHOCOLSMlyd5IIbbVr8z502OGJiMyo/f+cDd0NDLw1okpGilCSUkgwOMpAKfEVWo2wi1h8zaCBLDqJlexP2fv3AKV4i6lJ5spKfA5CkxVcHs0umVfq78mOBzpHqFmK9NFhO950cins1H++gz60BcbPqBz/S7hSRrEMADxhgH0UfGmbHtBbhwZSHMNv2kEqW4uP+G6Fnxh1CaDbwu8WJDxROpDnZkieeUKIq1Y1swl5Jl1xQO8KUsJPiErAP8pqqWuFP9optFw00lJgntF3EaSIQqQnSNCU+e+oYk4YAy6ovIMaYbsLiSsym75tsDvKOWR6kb6vGH3hKBmUFKAAUU7iRoSAdQDv86RYFsxcx+suUup4E27ceIBJ161ZrbBi394necoT8EgCpNMMLCdSrGm15A+pSgQE+tLErcb31aBZGKEubTQgiRQW0+MGOpriTYjEVW2OJOh30X+kE86Fdw5IHdEUL9FVypRkqKY2KlN8gy8MiAANByFGIFVu52mbQco7x+7qPXdSi92quT+zDaEeal+QIyj41qPUUd5hJTZjL6paUiVEDqTS57HkzlQCrruT68fKqxhtyViXSVKPE6/6UzB8qA1QniNLQUHqzN4hmc3mAN0D/ADNKXbcp3gHfrFOUmon2+VJ1UJzHqThcCVtL2YwpA03HdI8aifdSFd1QA4pIB6aSdKbXllMlPdVr4Hxiq1cJuTI7MJO6c06c9KW2xkuAMxoCoz3xpvEeneTqD4V0sAwmZUBoIzes6+dLrXB7w6o7FRjRPbGee5SBJ6CoXLa4k5m0K8HSPwomwwfjp6xw0VEchMDX5CjGkAbxPXUUiauHkfVCY6lXx3VK5ibyyO7nA5SPzqVS3M5tSnYx6QnfoT5R+ddi5TEkxzkfjSL6YsnVp0fxoj4qn4VPbuXC1JSltoJHFb2Qj0bUmi7T2Er4yDJMLu3FEfqXwk/uhY+YilH0u6Srv5HRMAgR0pm9hLjpAKmwNc0kuE7oyqDaI1nnPSomtmllHcdShWf+0C3BAmQAFAjWNZMRuoNRHLBRcGQK9K268f21k+EAdqgHXe0pY37s3aJnTpSzFMFvlaovWkjn9FzR/M6Y4aEUzsWX0tpQpbbiwACoqLebrl7MgHzqC+F4DAbYA4kvL3dAGYV4SK0xgWmOxJJMqL+zuJolSb9LjnAlIQOGmTIpHPhVusre5CU9s43O8w3ru4KBSB6Gqvin6YlQQ1bZCdC2oFcTqT2xA3ch60k/SGK2itXiRJgOt5hvJhJkadAqBwiqMQDmXUFhietIaKgSVE+Y1mhrqwnqB1rzYe1h9lSUu27a53lC1IInjkOfTzqw2XtBZdSCUETwK8vwcSmrghh6wZRhDb23WhSVITmAkGN4Ct4jiJ1/1qZq1cWRrliRKhBA3AJHPrVcF1dZ3FMXoCHNyVstOFHRJS8nTxFa2dsHLV1Tjt0++kz+rUUhOvE53VbuGXLSoovvJNgvoLx9dSwQLyR3l6bsQE5cqSPOecyCNetD4ls80tvVTqJkHIspP82/40kvNsUtg93d94E+iMx+FC7ObaJvHlMkhvL9pRUVgj6uicvnrximukYtFCr8yC69mVqTLLjzCuba9fwPxpng2yyGdDdXjp49pcrA8MqSBHrTPF9nEv8AdavF25iO4lCjr1jOPJQpLg/stfaXJxJ9SAZypBTPjnUv4RUKLcCcTuGTmWgYY0U5SkLBGueVeXeJmiBZJBzQJiJyiY3xMTHSirbDggRJPUmSfGiAzRdinkQNyOJXmcRtVOqZS42XUaFAGo48qYG0HIHxSD8xRybFIMgAHiYrZZqwAkExXc4Gw8IdYac/eQD/AErm1wBloQ2y2gckpAHwpz2VaKedTYTrniCBmK6yUQUVGo9KmRIy1WlNc6JS4nmK2cvOokxXc2II030v+gqp640nnQ/YfeqLAy24jieS4ltOm2H6y0uwngShIQOHvBZEUK3tep6Q020g/feUv+4gIg+Zp1hm1Tdy8GW1KCSCcziYSqPqgHUk8oGk1JabKWbaySwFqknMsEjfPdSrQDkAKVCCM7iOZxhuMlCEhZBUN5TuV1yk6etWWyxlKgNant7RKYhKUARpGUR5fhRTz4UMpKQk8AkfPeakgSQ57zQcreelNwtLXuOTr7p1/wBKnavxMHunrQPEQtsuL+kYXi4jAtChnWBXYc5GuGnZ31Vk9IdWuLGBYhiTdukLWVgfcbUqPHKNKrituWFKltm4fnilKQJniVOfhV0yCgbjAWVmVtp1+slMK9UwfjVlc8GLVKI5WVl3am6cBS0y0wg6EuHtlR+4lKUg+JVTpjaVIADjIVoPcgegJEDpNR4LY2pWsJcWspUQEOykgDTRJAUpJ5matDNgECQgAdAB0q4DHJMXcqMWiUbQWwg9k/HI27i+f/BC6NbuW3NUpI/eadQf76BTBYSPrT+HQ1x2qetNKvqYszfCLby5cQtAQ0tSVTmWiO6ANAQSCSTyB3a0Gzit0ntSbd8hJhpP6sZhlEknPxVO+NIpw/iCUhR4IBKieECTXNti7a20uQQlQBBOmh3GDqPOkaooO/U5B45lwzgYEzCcSdcRmdZUyoGCjRc7u8ktkmNeIBkHSNa4vdpG2veS94JtX1esNxRnbJrpV33SJMddY8DwrQt6GBv8JTb72lW7bqW+yuZUQJU12aQeqnFJ08BwofGMWevG+yaCUIVBI99ZgyNRonyE9d829RJGvu9d3x0oRrFGGe4EJgkkloAEHmcpAV8aWrL/ANrCM0Wsb7bmUBPs5fOuVOvNWX1mmFv7MbmJlpI6rPySk1cjjDU++Y5lCvQwCKIs9p7VYhD7JIMEB1Ek9ZVPlVEoIRhjDNqag/iPtKk37Orji836rP8A0iu/93L/APx2/RdXk4kkDgfAz8qhbxJZI7ojlxqGWmpsSfvLLUrtkAfaVPDfZgS4C84lSBwSCCehJG6vQsOwRplIS22lAHAJAohgAgEbqKSKZSmq8RWpVd/NOAyOVbyVJXJFEgpwW64g1LWpqZ0izVldqFRxXSZIajUK4UKhWn70V0idqT41Cp5XImhLi+Sn65PhrSt/HgN4dI6IcP8AhTXEywEdl3mgeZFA39+EJKuyK44JgnyE1XrjahMlQbuFRpH0dafTPlnxqq4x7R3ETktXp5ukJA8kBU+oqhcS4pkxo57RluKUi3w55akmDnluD1JTp51H/tLiP/6r/wCSn/tqv2HtVP8A+Q24OrYBT45VQR6mmX+9G0/4jv8AyjVd57S5QDmE2fs4egdrcNjdIQ2Vf3lKT8qfW+yRSIFy8Y4d0jyCkqimFhj7K4IcbX0C0n4TTJd9OqUb+ulSABxKMzHmK1WKoAWpxyN2aPhkSOlaGHD7J9T+dHOXyo90+lL7HE+0SpRCkAEgBSFhWhicpSJneImqVqyU1uVvKKrk4MCv9kWHlJWttRUicqkuOIInf7ixyrlvZC3C88PZwIzG4fOnIy4QR0qF7asIzAM3bixMRbO949CUhIFNLe/UptKylSAoTCwUEdCFRFVo1ErC5Qr85Yh0OGvJEYWlI7pWOuYn5zQziHEGUkL6HQ/ka4d2oYa9+4ZT0LiflM0qvvaDaz3XO0/cQSD/ABEAfGpZFtgwyVancRmrFI94Fo9R3fUaUzw28Dg3ia8/vfaEpQhlkCfrOqkfyI3/AM1E4Vtk1kSl9PZuD+0bTAPUgajw1pa4va8dDG17S63tk24YUgKjmPxqFnBQn3Fup6B1QHpNDYfj7KtzzbkngYPmDrTsPgiotaWw3aRtIWB+0Uf3iD8Yn40QkaaKqJSZBIqoXmIuofV2a5AglB/zIqrVdvMItBSO32jwbJWiirOySVqKlQ66kEneooSsJJ8qnRsbaZYS0SnQ5S4tadNR3VlSfhXGE44i5SSnRSd/jy60V9JJRm3KmAaKlUDteL1dJfINpJcYSpYgXL7P7qWD/iYJpJimx1xpGJXRG8TkynooNBBjoCKsX6QAGpmoXbwq0A0pk1UHJmetCo3Annb3s3ufpSHhdocAVIDucZe7EiVKB46SN++rVbYAiBmKlHj9UT0Gp+NNRbSZNEt2tJu4c4Efp6faOsxa3hqE/VHmSr51pOzzRWV9i3nO9WROY8NTEmnSWUjfWjcgbqrb1hQAvAkTOHgch5UQhkCovpI41n0sc6sAolSTD7e4yGDuNM0KqsPXII0NMMHxEkZVRmHUGR5Gm6bdojWTvHcVquQutZ6NFpijXBVWnXBVcxja9tie64sj7KSR/NuriwGTLKpY2EsZdoZ/EEpEk143tD7XF5obWERvRlJPmY/LxoPCfaViLhhFml5PA9mtM/xSRVPEBhDSYcz117HJ0QD40ou8VEjMVKkxpuHjSK02gxJY71i03PE3OU/BCqAY2Lue1Dyn3ExPdU72iNd8y2kqoNdqhX/EReQqrfqloTetzE69YHzqWeOvpVaxHYxx5SVG8cbKZ0bQANeckz509wmzUw2EF5b0E95wJnwGUDSqadq9v81vpOcJ/GFtEgghIPQwR5ipsUUlWUhKUad5Ijf4Ch1qUdygDzKSfkRS25Zuie68xl//AIqzepc/CmDKidXOzlu5+1bQfIBXqnUetKv9gMO+wv8A5zn/AH1M7gt89ITcT0QOzPkUifjSf/d7efbe/wCc7UcdoQW9Z6GxhyRuQkeCQKMRbeFL0XoP1p864vr0pbUpIUspBISneelFxBZjcM9RXQa614ve7c4qsq7O2cbE7iytRA8eNWLY3aC/cWUXTK4jRzJkHnJqNwnbTPR+y61GpulhuCPrR51A7jraPeebT4rFTuE7aYdc2batFoQrxSDVfuvZ/ZOmAylpSjvbJb15mND6Vq729tEj9uFR9gFXyFIsQ9prYB7JpazwK1ZR6CT8KE7p3hER7wDE/Zs+06EsKDyCSCVEAo6kjRQ8BNN7H2Zpgds6SeSBA9TJqu2HtKeQ6VuQtCtMiRASPu8z4n0q7YT7R7R7RbnZn76Y1/e900uAhN4yzVALXnTHs7tge6jOfvKUaYIw7sxkSANd5kkeBJ/CjLPFEKMtuIPgoUU66V8B5UwAlrWixd73Bi9ZW2Mx7yeYrEXudMpUQOW6pVtEfWIpa5Zy5oTzNLVVCdSmPUKvinY4vOLXR5xQMlQHrRrBWAJIETpHOimLRKNTFanOqeApY3veP3W20DHxkKGeMUQ21WXN2lAkmoGMUSrdJ8qqWVTYmQAxFwIcg10SSYEk8qHL3Gq7tBtHklLZlfAzomibxxAsLC8d3L5VoD+dR27OZQTMTxJqlW+1z7Y/WpQ6OJkoPpqDUx9qFqkQ6laOcd//AAmaZTYeJnuah7y9XLJRoEkAfWKd/hNCnrSfD/aBYPCUOrPihWnkRTdrG7MiS+lPQoVPyo30i9mPM5ceCRuJ8N9RovgFAgKSeoiqPizNwH1qt8RYKFKzALBHlGsDwijLjELp1vKbmySqIzBS5HUCkK/te/8Ax2tDotO3UDeerWt6FJBrl7EEjeaoGzl8GG8rt2l86agHToN5NMV7RtDifHs1/Min95txB+HH9zfZwQdB0MmfCgFW5SYV3fMVW7n2k2iFhGclZMQANPGTpUytryv3EJPVSvwSKBUYDzGFVG7COXsMZUQpbaFkaglIUR4GNKIShG4EeFUjFtoHY/WOhpPJGn9TSke0/sdElTkfcEeulcjoTiS1NrT1e0bSlJy5Ssn3l7gOnWg3WCOIPhPzIrzNr22LSoZrQEHiHIP8uX8atOG+0xt4SG46Z0z8YppSDxF2QywExEjfpQ11fZFJSU6qnKYkevDzpDtC+1eBMt3LakmUraWmQeYhRB9KWo2YfejK/iasp5Nx5kwDQaqVSelrTlsO15abjGktKSl2BnISk8JPA8qPnpVLd9nC3lAvuXbgSfdWpoD+7uPUVd22XAkAN7gAJUOGlFohlWzm5lGycCaSrKQUkg9Kn/Szv2x/L/8AWgbll/6rbf8AE4R8k0H2V79i3/5i/wDso1xKbTGtrs/bo9xltPgkUwbtgNyQKGfxAISVLUEpHE1WL72p2yACgl2THd/rVZbJl2S2a7M1W9m9tGrwKy5kqSYUlQ1H5inouepqJ1p0toHelJ8QKHXhLCveZb8coqb6Qa5cc0rsGdkRFebAWSiYZSJ4pGU/Cq7ifsoRBLLiknkrvD8/jV2N0qonsRShJUtQSBzNCemh5hkqOODPGLvZh5tzsy0VK+7rPUU6wr2a3TgBVkZHXvK9BA+NenYe426A6kCTx4xRoNBWgO5hXrngCUq39k6AP1r7pngiEehAn407tNkrZkAJDhj7Tqz/ANVWO3cB0UfChrsgHQz4UwqgRZnYwRtlKBIHqSfnQb1xllXGi7xYLZjfSxt0BUriAONJ6tizBBNLQoFRqhzA7O7ceWcxhAOgHHxpy9dhAgaqPCh2lgA5U6ncKXpxBKHMi1BLijAB31mqSDsBuTNRipy2AO0ORa5ge1Oh4cKKbypACRpWmLSN+tHIA5U/T0x7zPq6xb9MHbZznvCQeH+lLsR2AtpzIK0KO8ZyoT4KJp+2qDKd/KuHVaZirvE6iPxpsUUAsZntWdjcTzLaD2c3EFTTvaD7J0PkRoaVYR7M7h7UpDQMgqWJUR0Tw8Zr15LoGp0FSM3AUNDNU8FL4l/He3Eo2D+xS3QQXHHVq6KyfFEH41cbPZFhgQlKv4lqV8VE0e07Bo1dyFakxHDfTAAEWZmPMBThrf2E+lSCxT9lPoK7VdDhUa8QirYlcyQWg5D0rFWQO9IPlQrmKKEab91dt3ijvMUu2pQG0N4D2vMXhDZ3toP8IoZzZu3O9luf3RRqb0nrXf0rpR7KYK7CIbzYCwf/AGrOvBSVKBHoaQYj7FreJadWkdSFesifjV97UHpWOuEp03CqGkh7Qi1qg4M8ZxL2UvtiUFLoHD3T8aH2U2KW9cFDiVspRBUCIKug3jhvr2JTlCX9ylCC5IChu/KhGkq5vDiu7YtOMO2eZtxDbaQeca+tP7O/EZVaCKplvtk0rRw9krru9aZou0qEoWFDxoqVFcdJgHRlPUI1WNTB051ot0El5XMitKdneo+tFtBXhao51H2iOYqq7U4k8wAtDRdbAObKe90gGqb/AL0lf+Te9KUrVKiNZEv9YRQCMmXXaTZ4XjXZrKkiZlOn+tVJn2QNpVJecI5QPyr1RI6V2E9KZ2we6VPZ7AGLMHvEn7St/hNNHMeYTvcHlTnsRyHpWuxT9keldaTeV242zt0CSonyqs4p7YG0yGmVLPMkJT67/hV7vdl7N9P6xpBPhVTxL2S265LRU2ehkeipHpFDbeOBDIaR815Trv2pXbh0CGxyEqPqYHwoBzaZThlySrmTP+lG41sO7a6qGZH2gN3iOFKRhsnQVnVKpvZpp06YtdI6wza91gygyPsnd/SrPb+1NtEdu2pBPEd4fDX4VWcN2Hunh+rbgc190fn8KdWXsddJl11I6JTPxJ/CjUWe2BF6y075IlosfaHYuERcISTwUYPodacs4syv3XEKHQ1VGPYva/2ilr/ij/DFOcP9mVkz7rWvifxNODd3ESbZ2MbEtniPWlmJ4Wh3KUqCSlQO+QfGmzWzVunc2n0ohODtDcgVxp7uZy1dvllWet7vPLa2QAOMk/OllvsQXHy9dPhatO6nup01HGfjV/8A0Y39kVycJaP1BQ00yIbqMyz6hqnmgYfaQAMyYHWoH8dYQNVij1YIyf7NPoKButj7Zz3kfh8qKQ3aUBTveV7EPahasnu5lka6JMepgfGosK9oBvGy421kTJjMZOkjcKNvPZZarBAzIniD+cio8K9mirRrK052iZJ7wg667xpx5UnqfGFO6DPwjVE0d9icfGB3dw8vUmRy3UOyt5BlCin4j0poq2cRIUmOtCBJ3ca8+9eojXN7zWFFGGLWkjW2DyPeQHOo0Pxo6329aJyrQtBPMSPUE1HabPLXwAHXfTJjYtv6xmtLTVdY/wDHHxiNZNMvfPwhjOMtK4/ChMcZbuGygPlo80mDTFjAWkbk0Wm0T9kela6hyOq0zmZAem888Y2XumlBTV+VxuS6Mw+EUZc4NfPjK5ctpTxyIIPkSdKvYthyHpXQZHIelT4SnkTvGMS4NhiLdoNhalRxUSTRxuEjjRvYjl8K5LI5UTbB3ix/F2kDvLApc5tayJykq8En8qsC7dJ3gelQuYe2d6B6UKotQjoI+ohUamD1A/eVd3agn3G46qP4Cll32rplZn4AeVXB3AWT9QDwqBzZ9H1SRWVX02rflgfliaNLUaZeBaUZ7B83GlqtnykylRSeaSUn4VfHsCUN0Glr1lB10rJelqKOTcR5XpVODK9b3N20RleURyV3vnrTm22idOjgB8q2q3iuW8PWr3UE/wCetHo6zUcC5gqmnpcm0M/TKTvgfCo/pDX3fX+lFI2OcOriktjqZPpUn+x7f/mP7v8AWthKmpYX2fmZzpQB80sya7rdZWnM6c1waysrpM5NdIrKyonRRtN+xX+6fkao+x/7WtVlZmo96JqaT3LT1PDPdqSsrK0xMuSCuhWVlWkToV0KysqJ03XJrKypnTmuFVusrp04oxr3KysqJ0TYhuNVnDf/ABFZWVia/wB6nzmxo/dNLkxuqYVlZWwJkGbuK0msrKtOnYroVusqZ03XKqysrp0jVUSqysqZEhVXArKyukicmleLe7WVlLav3RjOl96Iha98eNWjD/fT4/hWVlZn/G947r+BCsV93zpTWVlbcyZ//9k=">
            <a:extLst>
              <a:ext uri="{FF2B5EF4-FFF2-40B4-BE49-F238E27FC236}">
                <a16:creationId xmlns:a16="http://schemas.microsoft.com/office/drawing/2014/main" id="{C785F5E1-03AF-484A-B840-DEB1A4E27F9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731838"/>
            <a:ext cx="2981325" cy="153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33798" name="AutoShape 8" descr="data:image/jpeg;base64,/9j/4AAQSkZJRgABAQAAAQABAAD/2wCEAAkGBhQSERUUExQWFBQVFxQYGBgYFx0YGRoaFxcVFBgXGBgYHCYeGBokHBUUHy8gJCcpLCwsFR4xNTAqNSYsLCkBCQoKDgwOGg8PGikkHyQsLCwsLCwsLSwsLiwsLCwsLCwsLSwsKSwsLCwpLCwsLCwsLCwsLCwsLCwsLCwsKSwpLP/AABEIAKEBOQMBIgACEQEDEQH/xAAcAAACAgMBAQAAAAAAAAAAAAAEBQMGAAECBwj/xABLEAABAwIDBQUEBgcFBgYDAAABAgMRAAQFEiEGMUFRYRMicYGRBzKhsRRCUmLB0RUjM3KCkuFDorLw8RYXU5PC0jRUY4Ok4kRVc//EABoBAAIDAQEAAAAAAAAAAAAAAAMEAQIFAAb/xAAwEQACAQMDAgMIAgIDAAAAAAABAgADESEEEjEiQRMyURQzYXGBkaHwQuEjsQViwf/aAAwDAQACEQMRAD8AV4vhdylxam2VLZRuyEEgDeSkHN6A1vCb/OkFKvjV3af7MoUJEgz1PP8AzypZi2zaVLNxbEBZ1cbiAvmpPBK/geh1Kb0Om45mquo21CG4kdjc8uA1JOVI8TWl4sgg5VJWeYPdHmTrQ7gcWQEtqBH2kKAHmQAPGmn6KS3K1hJcIEqKRJjdAjQb9d9LpTZoy9dUzzBsKZZUe8VBxUmI7unBK4KZ1mDrTPCbgJK+yWFKCu8gqJUnQRAO4cdNNard6xcPGEKDLfFUytXp7tD2mzae1zBxwdn7ywqFFZgwDHmSeg14FA8Hq7QD1faF2AZnpNtiKVaGUK/zuO40wAJ41Tmr1QSEgzAElQCp6mI18KOw/FCVBObKTu4ieUbxR01KMbRV9HUVd0sWXWJ1pPiWzyluFSVxI3En8Nwpo0sxqIPMGi060w6K4sYqlRqZus86vdl0Ew60meZT8lCltzsK0oyMw8DI+NXnaXFAElpBGY6E/ZH51WEPOp3KB8azKjLSbapM16S+Mm51Eq7Wz93auFbIbdHJRKT8oqUbaYg2v9bZSgfY1+VWhvEFzqkVKLqd7fpVl1Vu8q2iU8XiZjb1aiJsH0JJHeylQHXug1cGiXkAoWII3FJkeRilgdQng4g9J/ChHL0T7yvORR/bB3/3AewHsfxHhtXx/aI/l/rXKrB0yS8NeGXT51BheIlRCSc3I8fCmck05TYOu4RGrTak20yo/RnbNaloALZMx9YnogVXtrPaM82BkYyKVuU4n4gHWavmI3zTCS48oJA3k7/KibjB7S8aBW2h5tQ0UdT4g8KuV9INXtPm7EcTduF53lqWrmfwA0FQJ8TXp2IeytkPqDb6+y3gQCodMx3gU0wjZC1tu8E51/aXqfLgKTepY2j9PTswvxPPsE2IuLmCEdmj7ax/hTvNembPbCsW4BCc6+K1AE+XKu39pmW5EyRwAJ+VQW22/akpabXIHFJSD4SNaCwZueIyvhU/nLrZXSmuMjkfwpgi+adlMpOmqTB+B3ivOW8VfV3nYQjcBqDPU06w5pKu+CkKSJB4+tNU7jESrlG6hzGeO4Iy4c2ra4yhSTA03SkaEeIqqW9iGnZeUHEIkgCQknhmnh0qxpeWtRkzpVa26SpNupSUk84OseFG8JPMRmLeM/kBja52zQAAhtZJ0CUkETwEHSpXbRToSpYIMDy4x5Um9neAqQ0H3/ecEtg7kJO6fvH4Vc15UpMkQOOsVyC+WlWPYSsC7Nrc9oogNPZUPnglY7rT+nBQhCjwhJ3AmrVbkhUjdx/Ol2I7Li5yZlZWCDmQiUqczDQKWNUogmQnU6ajdTe3tEtoS22kJSkAJSkQABuAFXt6SL/ecXtwEgqMaDfukda+eNrsVLtwsAykKV+dembf7QLZCmdQtQOU8hxI615L9HE0Kpth03AW9YGhZ4VK43MaUW2yAd1HfRDHdTqaAW9JcLF6LYAe9Rds1GlbXZK0zCtlWvhUiTaRXYIII4Vx9INSOCaj7OrSpn0LitonsdBqiCnw40LZax6eNOb61zJ6x/maBs7QyCRGUx08qMQDAkmJcXN4kylsFOuqO/5kRp6UjTiKySVFWY6HfJ6GvTwiqJtQtJuCUjcAFHmf9KR1Dmmu4R3ToKjbTFabtR45QPOtuYuEiJJPGRQF9eAaDed0dd3nReH7PrSM7zSlk6hAVljqo8D0rPAescx8slAYk9tiRIzHQGubrGi1kWELUSe7lE+J09KZsYbb5ZW06hQ3JCsyR4iNa7YxZCnAhSVngD2SgPAmISKMumK5JgX1m4bVm8J2+BUEuNOpSR7ykGJ5aD40Rje17hPZWySJGrigfRPI9TRd3dsobBWhR10CUKWT/CkGljWIpUo5Q60mJALStenumDTV3ItuiACg5idXapKf1a3So65ZJB5maMvG7hsJItXHAfsDd45oqwN4ogIByOKWBHu5PknWg2L7tFKDrLqAPdIUTPiBS7UV3WEZGqqWlcOMXCd9m6PEVPd4o6jcj6knukweRirI7iY3S4Br/ZKV4cKWpvlLcSnJcnTvAISjQeW+oamqGWStVbkxRhG0b7hE26gCPsqA9SKY3186lJUq106qy+mlN7VqFRFwAd+eDHSAaZKhSSFNlQIiCI+RogoAi8kasq1jKpauKUmEphapKUtrCju4HSPOobO5xFC0tusuKSd61ZYAPHQzNWuxs0EjKwlIQYSoOGeoijLls/fA8j8aJSRlF7wOoriqRYSs3ODBzVYP8QJqLItgEIX3TvAG7w5U4QFJzR2nHVcKT6AzRNk8lxPvNkjeRInyNEs7fyMEHRTfaJTkYhmUUxmkGeEcKWv7QFByJaJSjTWTMdYq8DZ5sOFSSZV9lM+tD4ljaG1dm2guLjvSmMvIedBK2wTaOrXNQ2RZWbLGm3QorZSg9BE0Iq9UHQplIEA6D+tWV5YWO+EjxgV1auJb7oCI9T60PqPeWajbtKViN1dvJIUhW+RB0rq32eeUc2dae5GUz+FX1WJnhlT4Jn50O44CZUsyf88KKxvm8XTT2ORFmC27rTeVbylHmd/9aeYe60JU8vduCtx8t5PSgFvgDujzP5UovEzqVT40Iasp0g3jPsasOLR5e7XicrCNOavwSKUXN2tz9ooq6bk+QGlAB9Iom3tHXNUIJB4q0T68fKao1R38xl0pU0wgzLlstiynEBopPdHdPCBuk8COtWlm1CZPGI/M0k2TT2TaWl5Uq1IUD3VHfGsQYj0q0lHnWnRe6DN5k1021Di0p222y7VwwrMBnAMHiDzFeANkAkHUgkHxBg19UvspUkhQ05VQNpNk7FALq2y1BBK9AJJAE66ySB51Zxi86mb4M83sMBU6JCYHAxTe42adLYCUwef9KveFsICQABHCmgQnlWdvYzXFFQJ5T+gciT2tJ3LRudK9jxHBEPJgiqlebBHN3N1XWoRzBPQB8soDuGAHlQ/6P+9V+e9njhE5qV/7Buc6uKogjQPpPbuyoVYg66UxCaFvWzHdIB6iR6SPnTxEzAYsxTF0MIKlHgco4qPQfjXltxiK3VlKAVKUToNTqfgOpq77RbNoW52jiiEkAEZiEyOm9M8gYqGwwNbaYacbQJnutwCmdx70qMcSaztRdmt+MfeP0agprjvF2DYClgpcdJceO7KmUt6czpm6+nOnFqhuSorcTrMKJjTTdypqltQHBUUtxAXJH6tCD4lf4Iqwp2sfxBl9xzIrzHbZv3nk/H8qQ3mJM3Bys3Fw2T9dtrOnzlBMeFGpwm/eIKw00Adyklc+IIP4U/tLN9HvKbMfZbUB8V1bczHj8f3OKoo5v9f6iTB8JeRAN/cLH3mQB/eaJHrVltrcJ95a1dQnf55RTBxCcs5oMboMfEmPWlpSFEw6deAKdOo0+dXZtkD5pE6sZj+rcII3yfTQSK7exBpI916ejaz/ANNGsswnVRJHQT6xQGIIcj9olHUon071QqFbt3Py/wDJN74iW+2tQiU9ncQY17Ep8NVVPa2geIWF3DZI3HOPiRQudXaZV3icn/ptaz1KVGPP0pqwpBUB9NKjugqaEeOZGb1NCDbmz+/mMFdi4/fxDWrVQIUXnCYjUz5btanNuftE+KgKlQ6NAXEqjTekf4RXDtw2ZCgTGhhSo18KM5Cr+/3FgCTI0YfB0keChx86gvLNW4rdHgsj5Uc0tuNO6P3v+6gMRcRxugkfvtJ/xJMVyWCXH7/qQbkxNdYUsA9g86lQMy6O1R17shXnIo3DLhakftbdcb1JEGD07Q1llBSS26p4R9YpIPmABFE4YV5e/bNpOnuO5gOn7ITVlaQ6zanSN68v7on4UhuNmkuPvOLecC1AAQhSAIGhJCu8ata0E7khJ6H8q7bzj64H8RGvyqGUM/7+/iSjsgus86TswGl/rVdpMqmZUYIASPsyTE0cLgDu5Epy8B7o/eVvURT7a91QaS4tOcNKkQoT3yEmOsbpqg4q44ezCU5GSfdMlWp95wwBPQE0hqVKsQOJr6fUKad25jX9IBRhrviZKwQeMEQDPDdXd/d5IgyTAAjUk8AN5PSo37N9BULKyy5zmUuUNJM9JzT0ijML7dskqtGc50zKulFQ6AdiQAeQiqLpix5sISrq1QW5Pw4kabF5aYkMn7yStXUwkgD1qW42NaIlVy8pZHuhKAmekSQPE08YceWO+2hv91RX80JiiLazAO6aJZKeEFz6wSirV6qhsPSI8L2UaQZy5lc16+g3D0qxN28URlgUO9epRvNQKfcw5qgCyyTsARrqOtadxz6KgkmUD6pMH+E8PA6eFJMT2kWO6y0VKI0Us9m0N29RBJ8AD1iljVy5n/XpQsqB91RXH7spSkHxmmqaMPLEa9ZSLHMuCNs7ZzRL6cxE5Ce9H4/GkW0SlXIISpCWhCjmEyRuJBI3cBSt76SRCCUjlEfBIE1E5avKgPKChAEEQqBrHUeNHLNwREAQDcQq0x1plSW1vNlRE93QDodSAek02/2mtx/aD1qsYphzbie40lPVIyj0Epnyp3hezDJaGZsTH+eFKVE25E1NNVNQWPaNmtoWCNFijWLxC/dM1WHtmm21SnSnGHIgaUMMTGymLxvFR9mKxLtZmokFkR2DXC4PWtIZnfu5UQhPKtOYEVYlhKH0FDiSUkpMbtUkKBkdQKRYhsqtEqRduNpJ3lKFAeJgaeVXRTdRXNqFpKSAUkQRQ2RTm2YRXIx2lQwZ428tuPF5RVOYkHSBoOEfnToX4jcY8CflVRxjZbs3ITmCd4KSR4buPlSlzAVFQc7e4Ch7pLqiNPukx66Un7UE6WEd9kLjcpvPQ1YgJjX0j51jT5UZJASOGpVPpEedU/DsUeT3Vulw/eZSdPEKQOdMv9piCEmYEwQmNOXvK+dFGpQ94FtNUHaWFxLaveSVTzSCD6mukPIToER00FV24xcOCEuPNwdcqEKzSNxzcOOkHrXP05oqlL5SoAQlbJBHge8NfEVR6/UAoB+NxKii9sg/aWj6an7JFQYq4nIpBSlZUkjKd2o46H4TSV7F1kHsiyT/AOpnSPhSb6ffqKpdtWoMDIy44Y6BboTv5+lGNVLZIlVo1CcCLmtknm4glW4dwz8N/wAKie2DuFqB0SQfrr19BNEuYC+8UquL65cymR2YRap6SGpJ8ZmrPbPryBBccUBz1P8AOe8azttMHBM1VFdhkAQDD9mXEp76WDHHvfkKZtYAInKz5JUfjNDXGckDs833lqUY8BBn4VEpSkiO4JmNFJ9DEUTxlXt+/aUNBu7fiMVYEOAaH/tqP/VSjEdiVvQO1aSJ3dmUjzMmnlvYvpSO+mQfGRyJVl/Gorx+6HuBknksrT8kmmfDV16haImqyNZSDKfins+uEFPYPBpYPfKXFARB3IIKSZjlXeFYZjIWQbhCkREqLeYjmEobVI8YNbxPEccUsIbtLRST9YLJAHitxJH8s01bwm+KgpVwhoj7E6Hj3QkA+ZNSAE8uZQsXPVaS/oS8WMv0pOvJvX1BBrZ2VuAf/FJ3AaMnh/7m/rRrWHXqSFfTUGd4VagyORKXEH1mjXmnspzPJR95LWUjwzLUn1Bq5swuwguDYGILjD7xuM902UyJCmB3hOqSSSRI48JqLGsLeebCW3Q2rOFZsgJgTukcZmYnSjc4WpKSSrQLJVE5ZkaAASYkwOlaTiD5XKWoZ0CVEiTMd7KYMUi7Gowb0/czWp6ZUUbjk/SIG9hlKWlbl2+SN+RZRPQmTA8IqzANtIBUd2kqUSdPvEyalcf4DvK4xw8eVbtbZvNmcUc3CJHkCONSFLd5Z3WkOMwdGMBQlIURzymPI7jUqbpRBgpERvMkzyA3+tB4hs/bPOqdLa0LOilIfcEkad4IUBOmulEWGyqEJJS9cHXRKnlL/wAUwPGmFpgcxN9Qx4xI3G3XDo4UDogfiaHOCOLSMlyd5IIbbVr8z502OGJiMyo/f+cDd0NDLw1okpGilCSUkgwOMpAKfEVWo2wi1h8zaCBLDqJlexP2fv3AKV4i6lJ5spKfA5CkxVcHs0umVfq78mOBzpHqFmK9NFhO950cins1H++gz60BcbPqBz/S7hSRrEMADxhgH0UfGmbHtBbhwZSHMNv2kEqW4uP+G6Fnxh1CaDbwu8WJDxROpDnZkieeUKIq1Y1swl5Jl1xQO8KUsJPiErAP8pqqWuFP9optFw00lJgntF3EaSIQqQnSNCU+e+oYk4YAy6ovIMaYbsLiSsym75tsDvKOWR6kb6vGH3hKBmUFKAAUU7iRoSAdQDv86RYFsxcx+suUup4E27ceIBJ161ZrbBi394necoT8EgCpNMMLCdSrGm15A+pSgQE+tLErcb31aBZGKEubTQgiRQW0+MGOpriTYjEVW2OJOh30X+kE86Fdw5IHdEUL9FVypRkqKY2KlN8gy8MiAANByFGIFVu52mbQco7x+7qPXdSi92quT+zDaEeal+QIyj41qPUUd5hJTZjL6paUiVEDqTS57HkzlQCrruT68fKqxhtyViXSVKPE6/6UzB8qA1QniNLQUHqzN4hmc3mAN0D/ADNKXbcp3gHfrFOUmon2+VJ1UJzHqThcCVtL2YwpA03HdI8aifdSFd1QA4pIB6aSdKbXllMlPdVr4Hxiq1cJuTI7MJO6c06c9KW2xkuAMxoCoz3xpvEeneTqD4V0sAwmZUBoIzes6+dLrXB7w6o7FRjRPbGee5SBJ6CoXLa4k5m0K8HSPwomwwfjp6xw0VEchMDX5CjGkAbxPXUUiauHkfVCY6lXx3VK5ibyyO7nA5SPzqVS3M5tSnYx6QnfoT5R+ddi5TEkxzkfjSL6YsnVp0fxoj4qn4VPbuXC1JSltoJHFb2Qj0bUmi7T2Er4yDJMLu3FEfqXwk/uhY+YilH0u6Srv5HRMAgR0pm9hLjpAKmwNc0kuE7oyqDaI1nnPSomtmllHcdShWf+0C3BAmQAFAjWNZMRuoNRHLBRcGQK9K268f21k+EAdqgHXe0pY37s3aJnTpSzFMFvlaovWkjn9FzR/M6Y4aEUzsWX0tpQpbbiwACoqLebrl7MgHzqC+F4DAbYA4kvL3dAGYV4SK0xgWmOxJJMqL+zuJolSb9LjnAlIQOGmTIpHPhVusre5CU9s43O8w3ru4KBSB6Gqvin6YlQQ1bZCdC2oFcTqT2xA3ch60k/SGK2itXiRJgOt5hvJhJkadAqBwiqMQDmXUFhietIaKgSVE+Y1mhrqwnqB1rzYe1h9lSUu27a53lC1IInjkOfTzqw2XtBZdSCUETwK8vwcSmrghh6wZRhDb23WhSVITmAkGN4Ct4jiJ1/1qZq1cWRrliRKhBA3AJHPrVcF1dZ3FMXoCHNyVstOFHRJS8nTxFa2dsHLV1Tjt0++kz+rUUhOvE53VbuGXLSoovvJNgvoLx9dSwQLyR3l6bsQE5cqSPOecyCNetD4ls80tvVTqJkHIspP82/40kvNsUtg93d94E+iMx+FC7ObaJvHlMkhvL9pRUVgj6uicvnrximukYtFCr8yC69mVqTLLjzCuba9fwPxpng2yyGdDdXjp49pcrA8MqSBHrTPF9nEv8AdavF25iO4lCjr1jOPJQpLg/stfaXJxJ9SAZypBTPjnUv4RUKLcCcTuGTmWgYY0U5SkLBGueVeXeJmiBZJBzQJiJyiY3xMTHSirbDggRJPUmSfGiAzRdinkQNyOJXmcRtVOqZS42XUaFAGo48qYG0HIHxSD8xRybFIMgAHiYrZZqwAkExXc4Gw8IdYac/eQD/AErm1wBloQ2y2gckpAHwpz2VaKedTYTrniCBmK6yUQUVGo9KmRIy1WlNc6JS4nmK2cvOokxXc2II030v+gqp640nnQ/YfeqLAy24jieS4ltOm2H6y0uwngShIQOHvBZEUK3tep6Q020g/feUv+4gIg+Zp1hm1Tdy8GW1KCSCcziYSqPqgHUk8oGk1JabKWbaySwFqknMsEjfPdSrQDkAKVCCM7iOZxhuMlCEhZBUN5TuV1yk6etWWyxlKgNant7RKYhKUARpGUR5fhRTz4UMpKQk8AkfPeakgSQ57zQcreelNwtLXuOTr7p1/wBKnavxMHunrQPEQtsuL+kYXi4jAtChnWBXYc5GuGnZ31Vk9IdWuLGBYhiTdukLWVgfcbUqPHKNKrituWFKltm4fnilKQJniVOfhV0yCgbjAWVmVtp1+slMK9UwfjVlc8GLVKI5WVl3am6cBS0y0wg6EuHtlR+4lKUg+JVTpjaVIADjIVoPcgegJEDpNR4LY2pWsJcWspUQEOykgDTRJAUpJ5matDNgECQgAdAB0q4DHJMXcqMWiUbQWwg9k/HI27i+f/BC6NbuW3NUpI/eadQf76BTBYSPrT+HQ1x2qetNKvqYszfCLby5cQtAQ0tSVTmWiO6ANAQSCSTyB3a0Gzit0ntSbd8hJhpP6sZhlEknPxVO+NIpw/iCUhR4IBKieECTXNti7a20uQQlQBBOmh3GDqPOkaooO/U5B45lwzgYEzCcSdcRmdZUyoGCjRc7u8ktkmNeIBkHSNa4vdpG2veS94JtX1esNxRnbJrpV33SJMddY8DwrQt6GBv8JTb72lW7bqW+yuZUQJU12aQeqnFJ08BwofGMWevG+yaCUIVBI99ZgyNRonyE9d829RJGvu9d3x0oRrFGGe4EJgkkloAEHmcpAV8aWrL/ANrCM0Wsb7bmUBPs5fOuVOvNWX1mmFv7MbmJlpI6rPySk1cjjDU++Y5lCvQwCKIs9p7VYhD7JIMEB1Ek9ZVPlVEoIRhjDNqag/iPtKk37Orji836rP8A0iu/93L/APx2/RdXk4kkDgfAz8qhbxJZI7ojlxqGWmpsSfvLLUrtkAfaVPDfZgS4C84lSBwSCCehJG6vQsOwRplIS22lAHAJAohgAgEbqKSKZSmq8RWpVd/NOAyOVbyVJXJFEgpwW64g1LWpqZ0izVldqFRxXSZIajUK4UKhWn70V0idqT41Cp5XImhLi+Sn65PhrSt/HgN4dI6IcP8AhTXEywEdl3mgeZFA39+EJKuyK44JgnyE1XrjahMlQbuFRpH0dafTPlnxqq4x7R3ETktXp5ukJA8kBU+oqhcS4pkxo57RluKUi3w55akmDnluD1JTp51H/tLiP/6r/wCSn/tqv2HtVP8A+Q24OrYBT45VQR6mmX+9G0/4jv8AyjVd57S5QDmE2fs4egdrcNjdIQ2Vf3lKT8qfW+yRSIFy8Y4d0jyCkqimFhj7K4IcbX0C0n4TTJd9OqUb+ulSABxKMzHmK1WKoAWpxyN2aPhkSOlaGHD7J9T+dHOXyo90+lL7HE+0SpRCkAEgBSFhWhicpSJneImqVqyU1uVvKKrk4MCv9kWHlJWttRUicqkuOIInf7ixyrlvZC3C88PZwIzG4fOnIy4QR0qF7asIzAM3bixMRbO949CUhIFNLe/UptKylSAoTCwUEdCFRFVo1ErC5Qr85Yh0OGvJEYWlI7pWOuYn5zQziHEGUkL6HQ/ka4d2oYa9+4ZT0LiflM0qvvaDaz3XO0/cQSD/ABEAfGpZFtgwyVancRmrFI94Fo9R3fUaUzw28Dg3ia8/vfaEpQhlkCfrOqkfyI3/AM1E4Vtk1kSl9PZuD+0bTAPUgajw1pa4va8dDG17S63tk24YUgKjmPxqFnBQn3Fup6B1QHpNDYfj7KtzzbkngYPmDrTsPgiotaWw3aRtIWB+0Uf3iD8Yn40QkaaKqJSZBIqoXmIuofV2a5AglB/zIqrVdvMItBSO32jwbJWiirOySVqKlQ66kEneooSsJJ8qnRsbaZYS0SnQ5S4tadNR3VlSfhXGE44i5SSnRSd/jy60V9JJRm3KmAaKlUDteL1dJfINpJcYSpYgXL7P7qWD/iYJpJimx1xpGJXRG8TkynooNBBjoCKsX6QAGpmoXbwq0A0pk1UHJmetCo3Annb3s3ufpSHhdocAVIDucZe7EiVKB46SN++rVbYAiBmKlHj9UT0Gp+NNRbSZNEt2tJu4c4Efp6faOsxa3hqE/VHmSr51pOzzRWV9i3nO9WROY8NTEmnSWUjfWjcgbqrb1hQAvAkTOHgch5UQhkCovpI41n0sc6sAolSTD7e4yGDuNM0KqsPXII0NMMHxEkZVRmHUGR5Gm6bdojWTvHcVquQutZ6NFpijXBVWnXBVcxja9tie64sj7KSR/NuriwGTLKpY2EsZdoZ/EEpEk143tD7XF5obWERvRlJPmY/LxoPCfaViLhhFml5PA9mtM/xSRVPEBhDSYcz117HJ0QD40ou8VEjMVKkxpuHjSK02gxJY71i03PE3OU/BCqAY2Lue1Dyn3ExPdU72iNd8y2kqoNdqhX/EReQqrfqloTetzE69YHzqWeOvpVaxHYxx5SVG8cbKZ0bQANeckz509wmzUw2EF5b0E95wJnwGUDSqadq9v81vpOcJ/GFtEgghIPQwR5ipsUUlWUhKUad5Ijf4Ch1qUdygDzKSfkRS25Zuie68xl//AIqzepc/CmDKidXOzlu5+1bQfIBXqnUetKv9gMO+wv8A5zn/AH1M7gt89ITcT0QOzPkUifjSf/d7efbe/wCc7UcdoQW9Z6GxhyRuQkeCQKMRbeFL0XoP1p864vr0pbUpIUspBISneelFxBZjcM9RXQa614ve7c4qsq7O2cbE7iytRA8eNWLY3aC/cWUXTK4jRzJkHnJqNwnbTPR+y61GpulhuCPrR51A7jraPeebT4rFTuE7aYdc2batFoQrxSDVfuvZ/ZOmAylpSjvbJb15mND6Vq729tEj9uFR9gFXyFIsQ9prYB7JpazwK1ZR6CT8KE7p3hER7wDE/Zs+06EsKDyCSCVEAo6kjRQ8BNN7H2Zpgds6SeSBA9TJqu2HtKeQ6VuQtCtMiRASPu8z4n0q7YT7R7R7RbnZn76Y1/e900uAhN4yzVALXnTHs7tge6jOfvKUaYIw7sxkSANd5kkeBJ/CjLPFEKMtuIPgoUU66V8B5UwAlrWixd73Bi9ZW2Mx7yeYrEXudMpUQOW6pVtEfWIpa5Zy5oTzNLVVCdSmPUKvinY4vOLXR5xQMlQHrRrBWAJIETpHOimLRKNTFanOqeApY3veP3W20DHxkKGeMUQ21WXN2lAkmoGMUSrdJ8qqWVTYmQAxFwIcg10SSYEk8qHL3Gq7tBtHklLZlfAzomibxxAsLC8d3L5VoD+dR27OZQTMTxJqlW+1z7Y/WpQ6OJkoPpqDUx9qFqkQ6laOcd//AAmaZTYeJnuah7y9XLJRoEkAfWKd/hNCnrSfD/aBYPCUOrPihWnkRTdrG7MiS+lPQoVPyo30i9mPM5ceCRuJ8N9RovgFAgKSeoiqPizNwH1qt8RYKFKzALBHlGsDwijLjELp1vKbmySqIzBS5HUCkK/te/8Ax2tDotO3UDeerWt6FJBrl7EEjeaoGzl8GG8rt2l86agHToN5NMV7RtDifHs1/Min95txB+HH9zfZwQdB0MmfCgFW5SYV3fMVW7n2k2iFhGclZMQANPGTpUytryv3EJPVSvwSKBUYDzGFVG7COXsMZUQpbaFkaglIUR4GNKIShG4EeFUjFtoHY/WOhpPJGn9TSke0/sdElTkfcEeulcjoTiS1NrT1e0bSlJy5Ssn3l7gOnWg3WCOIPhPzIrzNr22LSoZrQEHiHIP8uX8atOG+0xt4SG46Z0z8YppSDxF2QywExEjfpQ11fZFJSU6qnKYkevDzpDtC+1eBMt3LakmUraWmQeYhRB9KWo2YfejK/iasp5Nx5kwDQaqVSelrTlsO15abjGktKSl2BnISk8JPA8qPnpVLd9nC3lAvuXbgSfdWpoD+7uPUVd22XAkAN7gAJUOGlFohlWzm5lGycCaSrKQUkg9Kn/Szv2x/L/8AWgbll/6rbf8AE4R8k0H2V79i3/5i/wDso1xKbTGtrs/bo9xltPgkUwbtgNyQKGfxAISVLUEpHE1WL72p2yACgl2THd/rVZbJl2S2a7M1W9m9tGrwKy5kqSYUlQ1H5inouepqJ1p0toHelJ8QKHXhLCveZb8coqb6Qa5cc0rsGdkRFebAWSiYZSJ4pGU/Cq7ifsoRBLLiknkrvD8/jV2N0qonsRShJUtQSBzNCemh5hkqOODPGLvZh5tzsy0VK+7rPUU6wr2a3TgBVkZHXvK9BA+NenYe426A6kCTx4xRoNBWgO5hXrngCUq39k6AP1r7pngiEehAn407tNkrZkAJDhj7Tqz/ANVWO3cB0UfChrsgHQz4UwqgRZnYwRtlKBIHqSfnQb1xllXGi7xYLZjfSxt0BUriAONJ6tizBBNLQoFRqhzA7O7ceWcxhAOgHHxpy9dhAgaqPCh2lgA5U6ncKXpxBKHMi1BLijAB31mqSDsBuTNRipy2AO0ORa5ge1Oh4cKKbypACRpWmLSN+tHIA5U/T0x7zPq6xb9MHbZznvCQeH+lLsR2AtpzIK0KO8ZyoT4KJp+2qDKd/KuHVaZirvE6iPxpsUUAsZntWdjcTzLaD2c3EFTTvaD7J0PkRoaVYR7M7h7UpDQMgqWJUR0Tw8Zr15LoGp0FSM3AUNDNU8FL4l/He3Eo2D+xS3QQXHHVq6KyfFEH41cbPZFhgQlKv4lqV8VE0e07Bo1dyFakxHDfTAAEWZmPMBThrf2E+lSCxT9lPoK7VdDhUa8QirYlcyQWg5D0rFWQO9IPlQrmKKEab91dt3ijvMUu2pQG0N4D2vMXhDZ3toP8IoZzZu3O9luf3RRqb0nrXf0rpR7KYK7CIbzYCwf/AGrOvBSVKBHoaQYj7FreJadWkdSFesifjV97UHpWOuEp03CqGkh7Qi1qg4M8ZxL2UvtiUFLoHD3T8aH2U2KW9cFDiVspRBUCIKug3jhvr2JTlCX9ylCC5IChu/KhGkq5vDiu7YtOMO2eZtxDbaQeca+tP7O/EZVaCKplvtk0rRw9krru9aZou0qEoWFDxoqVFcdJgHRlPUI1WNTB051ot0El5XMitKdneo+tFtBXhao51H2iOYqq7U4k8wAtDRdbAObKe90gGqb/AL0lf+Te9KUrVKiNZEv9YRQCMmXXaTZ4XjXZrKkiZlOn+tVJn2QNpVJecI5QPyr1RI6V2E9KZ2we6VPZ7AGLMHvEn7St/hNNHMeYTvcHlTnsRyHpWuxT9keldaTeV242zt0CSonyqs4p7YG0yGmVLPMkJT67/hV7vdl7N9P6xpBPhVTxL2S265LRU2ehkeipHpFDbeOBDIaR815Trv2pXbh0CGxyEqPqYHwoBzaZThlySrmTP+lG41sO7a6qGZH2gN3iOFKRhsnQVnVKpvZpp06YtdI6wza91gygyPsnd/SrPb+1NtEdu2pBPEd4fDX4VWcN2Hunh+rbgc190fn8KdWXsddJl11I6JTPxJ/CjUWe2BF6y075IlosfaHYuERcISTwUYPodacs4syv3XEKHQ1VGPYva/2ilr/ij/DFOcP9mVkz7rWvifxNODd3ESbZ2MbEtniPWlmJ4Wh3KUqCSlQO+QfGmzWzVunc2n0ohODtDcgVxp7uZy1dvllWet7vPLa2QAOMk/OllvsQXHy9dPhatO6nup01HGfjV/8A0Y39kVycJaP1BQ00yIbqMyz6hqnmgYfaQAMyYHWoH8dYQNVij1YIyf7NPoKButj7Zz3kfh8qKQ3aUBTveV7EPahasnu5lka6JMepgfGosK9oBvGy421kTJjMZOkjcKNvPZZarBAzIniD+cio8K9mirRrK052iZJ7wg667xpx5UnqfGFO6DPwjVE0d9icfGB3dw8vUmRy3UOyt5BlCin4j0poq2cRIUmOtCBJ3ca8+9eojXN7zWFFGGLWkjW2DyPeQHOo0Pxo6329aJyrQtBPMSPUE1HabPLXwAHXfTJjYtv6xmtLTVdY/wDHHxiNZNMvfPwhjOMtK4/ChMcZbuGygPlo80mDTFjAWkbk0Wm0T9kela6hyOq0zmZAem888Y2XumlBTV+VxuS6Mw+EUZc4NfPjK5ctpTxyIIPkSdKvYthyHpXQZHIelT4SnkTvGMS4NhiLdoNhalRxUSTRxuEjjRvYjl8K5LI5UTbB3ix/F2kDvLApc5tayJykq8En8qsC7dJ3gelQuYe2d6B6UKotQjoI+ohUamD1A/eVd3agn3G46qP4Cll32rplZn4AeVXB3AWT9QDwqBzZ9H1SRWVX02rflgfliaNLUaZeBaUZ7B83GlqtnykylRSeaSUn4VfHsCUN0Glr1lB10rJelqKOTcR5XpVODK9b3N20RleURyV3vnrTm22idOjgB8q2q3iuW8PWr3UE/wCetHo6zUcC5gqmnpcm0M/TKTvgfCo/pDX3fX+lFI2OcOriktjqZPpUn+x7f/mP7v8AWthKmpYX2fmZzpQB80sya7rdZWnM6c1waysrpM5NdIrKyonRRtN+xX+6fkao+x/7WtVlZmo96JqaT3LT1PDPdqSsrK0xMuSCuhWVlWkToV0KysqJ03XJrKypnTmuFVusrp04oxr3KysqJ0TYhuNVnDf/ABFZWVia/wB6nzmxo/dNLkxuqYVlZWwJkGbuK0msrKtOnYroVusqZ03XKqysrp0jVUSqysqZEhVXArKyukicmleLe7WVlLav3RjOl96Iha98eNWjD/fT4/hWVlZn/G947r+BCsV93zpTWVlbcyZ//9k=">
            <a:extLst>
              <a:ext uri="{FF2B5EF4-FFF2-40B4-BE49-F238E27FC236}">
                <a16:creationId xmlns:a16="http://schemas.microsoft.com/office/drawing/2014/main" id="{80232DAA-E59A-49F2-AE41-313A1F74496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id="{37766728-A8C6-4873-A698-5BD565A9FB6D}"/>
              </a:ext>
            </a:extLst>
          </p:cNvPr>
          <p:cNvSpPr txBox="1">
            <a:spLocks/>
          </p:cNvSpPr>
          <p:nvPr/>
        </p:nvSpPr>
        <p:spPr bwMode="auto">
          <a:xfrm>
            <a:off x="1220550" y="15114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ORGANISATION OF WORK</a:t>
            </a:r>
          </a:p>
        </p:txBody>
      </p:sp>
      <p:sp>
        <p:nvSpPr>
          <p:cNvPr id="12" name="Podtytuł 2">
            <a:extLst>
              <a:ext uri="{FF2B5EF4-FFF2-40B4-BE49-F238E27FC236}">
                <a16:creationId xmlns:a16="http://schemas.microsoft.com/office/drawing/2014/main" id="{14951959-8932-40BF-9821-FCE1D029842F}"/>
              </a:ext>
            </a:extLst>
          </p:cNvPr>
          <p:cNvSpPr txBox="1">
            <a:spLocks/>
          </p:cNvSpPr>
          <p:nvPr/>
        </p:nvSpPr>
        <p:spPr bwMode="auto">
          <a:xfrm>
            <a:off x="5735960" y="3429000"/>
            <a:ext cx="432048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Every company, restaurant, hotel, canteen - also its individual departments - including kitchens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a large scale, require proper management and organisation of work.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4C40542-5D43-40E0-B56E-B6F6FFD4F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22</a:t>
            </a:fld>
            <a:endParaRPr lang="en-US" altLang="pl-PL"/>
          </a:p>
        </p:txBody>
      </p:sp>
      <p:pic>
        <p:nvPicPr>
          <p:cNvPr id="6" name="Grafika 5">
            <a:extLst>
              <a:ext uri="{FF2B5EF4-FFF2-40B4-BE49-F238E27FC236}">
                <a16:creationId xmlns:a16="http://schemas.microsoft.com/office/drawing/2014/main" id="{EC4F177F-4CF3-4CE2-B0EA-27A9C230C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87488" y="3415439"/>
            <a:ext cx="1872208" cy="1872208"/>
          </a:xfrm>
          <a:prstGeom prst="rect">
            <a:avLst/>
          </a:prstGeom>
        </p:spPr>
      </p:pic>
      <p:grpSp>
        <p:nvGrpSpPr>
          <p:cNvPr id="5" name="Grupa 4">
            <a:extLst>
              <a:ext uri="{FF2B5EF4-FFF2-40B4-BE49-F238E27FC236}">
                <a16:creationId xmlns:a16="http://schemas.microsoft.com/office/drawing/2014/main" id="{A54D5FC5-4BDE-4210-8091-D235E6AD7974}"/>
              </a:ext>
            </a:extLst>
          </p:cNvPr>
          <p:cNvGrpSpPr/>
          <p:nvPr/>
        </p:nvGrpSpPr>
        <p:grpSpPr>
          <a:xfrm>
            <a:off x="8769666" y="-27384"/>
            <a:ext cx="3458003" cy="2187056"/>
            <a:chOff x="5947200" y="1746000"/>
            <a:chExt cx="6280470" cy="3972160"/>
          </a:xfrm>
        </p:grpSpPr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00024252-284B-4ABE-AD22-9FF0F47A1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5947200" y="1746000"/>
              <a:ext cx="280228" cy="3972160"/>
            </a:xfrm>
            <a:prstGeom prst="rect">
              <a:avLst/>
            </a:prstGeom>
          </p:spPr>
        </p:pic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7969F247-E0C2-4BBB-B83E-9BB60BC74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7428" y="1746000"/>
              <a:ext cx="6000242" cy="397216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4">
            <a:extLst>
              <a:ext uri="{FF2B5EF4-FFF2-40B4-BE49-F238E27FC236}">
                <a16:creationId xmlns:a16="http://schemas.microsoft.com/office/drawing/2014/main" id="{B366202F-23BC-4E16-BE9F-936090E24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578" y="1658286"/>
            <a:ext cx="2676095" cy="3858946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36D8699D-8D3E-4D73-A062-E28DC163D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05730" y="1658286"/>
            <a:ext cx="2676095" cy="3858946"/>
          </a:xfrm>
          <a:prstGeom prst="rect">
            <a:avLst/>
          </a:prstGeom>
        </p:spPr>
      </p:pic>
      <p:sp>
        <p:nvSpPr>
          <p:cNvPr id="4" name="Tytuł 1">
            <a:extLst>
              <a:ext uri="{FF2B5EF4-FFF2-40B4-BE49-F238E27FC236}">
                <a16:creationId xmlns:a16="http://schemas.microsoft.com/office/drawing/2014/main" id="{5E132805-DE80-4D02-890C-B29D3F2D625C}"/>
              </a:ext>
            </a:extLst>
          </p:cNvPr>
          <p:cNvSpPr txBox="1">
            <a:spLocks/>
          </p:cNvSpPr>
          <p:nvPr/>
        </p:nvSpPr>
        <p:spPr bwMode="auto">
          <a:xfrm>
            <a:off x="1271364" y="232448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MANAGING YOUR ESTABLISHMENT  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65E719C9-E4FF-4B40-8B28-BE7D6A5C2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23</a:t>
            </a:fld>
            <a:endParaRPr lang="en-US" altLang="pl-PL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917B399-F497-46BF-A438-08A75EF04096}"/>
              </a:ext>
            </a:extLst>
          </p:cNvPr>
          <p:cNvSpPr/>
          <p:nvPr/>
        </p:nvSpPr>
        <p:spPr>
          <a:xfrm>
            <a:off x="732139" y="2492896"/>
            <a:ext cx="2064964" cy="2499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100"/>
              </a:lnSpc>
            </a:pP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We work together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with other employees, pay attention to the feedback, check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if we have been understood (cleaning the kitchen - a broom, or maybe a stove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and a dishwasher).</a:t>
            </a:r>
            <a:endParaRPr lang="pl-PL" altLang="pl-PL" sz="15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3C7BF891-0D7E-4ACC-A938-04B52836FD4E}"/>
              </a:ext>
            </a:extLst>
          </p:cNvPr>
          <p:cNvSpPr/>
          <p:nvPr/>
        </p:nvSpPr>
        <p:spPr>
          <a:xfrm>
            <a:off x="3480242" y="2492896"/>
            <a:ext cx="2039694" cy="276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100"/>
              </a:lnSpc>
            </a:pP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Awareness of the "dead" season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February / March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 being aware of this period, we can try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"clog it up" earlier,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it is a good period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for repairs, comprehensive and thorough cleaning</a:t>
            </a:r>
            <a:endParaRPr lang="pl-PL" altLang="pl-PL" sz="15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8" name="Grafika 17">
            <a:extLst>
              <a:ext uri="{FF2B5EF4-FFF2-40B4-BE49-F238E27FC236}">
                <a16:creationId xmlns:a16="http://schemas.microsoft.com/office/drawing/2014/main" id="{5478FA05-60BC-4912-84FF-47AB64B145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51882" y="1658286"/>
            <a:ext cx="2676095" cy="3858946"/>
          </a:xfrm>
          <a:prstGeom prst="rect">
            <a:avLst/>
          </a:prstGeom>
        </p:spPr>
      </p:pic>
      <p:pic>
        <p:nvPicPr>
          <p:cNvPr id="19" name="Grafika 18">
            <a:extLst>
              <a:ext uri="{FF2B5EF4-FFF2-40B4-BE49-F238E27FC236}">
                <a16:creationId xmlns:a16="http://schemas.microsoft.com/office/drawing/2014/main" id="{F620F10A-DF34-451C-84E0-AFB5557BE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98033" y="1658286"/>
            <a:ext cx="2676095" cy="3858946"/>
          </a:xfrm>
          <a:prstGeom prst="rect">
            <a:avLst/>
          </a:prstGeom>
        </p:spPr>
      </p:pic>
      <p:pic>
        <p:nvPicPr>
          <p:cNvPr id="20" name="Picture 4" descr="WaÅ¼ne, PieczÄÄ, Odcisk, Wykrzyknik, Znak WywoÅawczy">
            <a:extLst>
              <a:ext uri="{FF2B5EF4-FFF2-40B4-BE49-F238E27FC236}">
                <a16:creationId xmlns:a16="http://schemas.microsoft.com/office/drawing/2014/main" id="{5F2A1326-A07F-46E0-B73E-45637A86DC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1422">
            <a:off x="8275763" y="4834399"/>
            <a:ext cx="3280957" cy="87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Prostokąt 20">
            <a:extLst>
              <a:ext uri="{FF2B5EF4-FFF2-40B4-BE49-F238E27FC236}">
                <a16:creationId xmlns:a16="http://schemas.microsoft.com/office/drawing/2014/main" id="{D9C51E68-4BCC-4A11-8D74-DED68A90ED31}"/>
              </a:ext>
            </a:extLst>
          </p:cNvPr>
          <p:cNvSpPr/>
          <p:nvPr/>
        </p:nvSpPr>
        <p:spPr>
          <a:xfrm>
            <a:off x="6226575" y="2492896"/>
            <a:ext cx="20209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Trust in staff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(recipes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and other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company</a:t>
            </a:r>
            <a: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secrets).</a:t>
            </a:r>
            <a:endParaRPr lang="pl-PL" altLang="pl-PL" sz="15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Podtytuł 2">
            <a:extLst>
              <a:ext uri="{FF2B5EF4-FFF2-40B4-BE49-F238E27FC236}">
                <a16:creationId xmlns:a16="http://schemas.microsoft.com/office/drawing/2014/main" id="{E529B3AA-F42A-468F-A44C-F3E7C6E8E522}"/>
              </a:ext>
            </a:extLst>
          </p:cNvPr>
          <p:cNvSpPr txBox="1">
            <a:spLocks/>
          </p:cNvSpPr>
          <p:nvPr/>
        </p:nvSpPr>
        <p:spPr bwMode="auto">
          <a:xfrm>
            <a:off x="8975322" y="2492896"/>
            <a:ext cx="1712442" cy="38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The individual customer depending </a:t>
            </a:r>
            <a:br>
              <a:rPr lang="pl-PL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r>
              <a:rPr lang="en-GB" altLang="pl-PL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on the weather.</a:t>
            </a:r>
            <a:endParaRPr lang="pl-PL" altLang="pl-PL" sz="15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Podtytuł 2">
            <a:extLst>
              <a:ext uri="{FF2B5EF4-FFF2-40B4-BE49-F238E27FC236}">
                <a16:creationId xmlns:a16="http://schemas.microsoft.com/office/drawing/2014/main" id="{9166BDF4-8C07-47A2-9214-421A2A038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2064" y="2780928"/>
            <a:ext cx="3960440" cy="144016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Balance between paying attention to the costs on the owners part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maintaining high quality dishes and portion sizes.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3807EE01-F6D0-49F3-9EE2-11B18877E286}"/>
              </a:ext>
            </a:extLst>
          </p:cNvPr>
          <p:cNvSpPr txBox="1">
            <a:spLocks/>
          </p:cNvSpPr>
          <p:nvPr/>
        </p:nvSpPr>
        <p:spPr bwMode="auto">
          <a:xfrm>
            <a:off x="1271364" y="413991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MANAGING YOUR ESTABLISHMENT  </a:t>
            </a:r>
          </a:p>
          <a:p>
            <a:pPr algn="l">
              <a:defRPr/>
            </a:pPr>
            <a:endParaRPr lang="pl-PL" altLang="pl-PL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5" descr="Restauracja, Bar, Counter, Ludzie, Å»ywnoÅci, Jadalni">
            <a:extLst>
              <a:ext uri="{FF2B5EF4-FFF2-40B4-BE49-F238E27FC236}">
                <a16:creationId xmlns:a16="http://schemas.microsoft.com/office/drawing/2014/main" id="{685B3F5D-99D7-4526-B92C-297A0F1F80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03" b="-466"/>
          <a:stretch/>
        </p:blipFill>
        <p:spPr bwMode="auto">
          <a:xfrm>
            <a:off x="-1" y="1592262"/>
            <a:ext cx="6024937" cy="414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7FE8947A-4BE0-4C1D-875D-63037BFC4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24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168B08C-CE1A-4C0D-9E92-A8FE1C500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47200" y="1746000"/>
            <a:ext cx="280228" cy="39721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wal 23">
            <a:extLst>
              <a:ext uri="{FF2B5EF4-FFF2-40B4-BE49-F238E27FC236}">
                <a16:creationId xmlns:a16="http://schemas.microsoft.com/office/drawing/2014/main" id="{C3161B7D-183D-4A74-A739-860E22FCDA8C}"/>
              </a:ext>
            </a:extLst>
          </p:cNvPr>
          <p:cNvSpPr/>
          <p:nvPr/>
        </p:nvSpPr>
        <p:spPr>
          <a:xfrm>
            <a:off x="1178552" y="1853089"/>
            <a:ext cx="3733690" cy="3733690"/>
          </a:xfrm>
          <a:prstGeom prst="ellipse">
            <a:avLst/>
          </a:prstGeom>
          <a:noFill/>
          <a:ln>
            <a:solidFill>
              <a:srgbClr val="FBBE03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747" name="Podtytuł 2">
            <a:extLst>
              <a:ext uri="{FF2B5EF4-FFF2-40B4-BE49-F238E27FC236}">
                <a16:creationId xmlns:a16="http://schemas.microsoft.com/office/drawing/2014/main" id="{11E3758C-E694-4252-AE66-F7B6A9985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4072" y="2927122"/>
            <a:ext cx="4392488" cy="117475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Appropriate management and running of the kitchen is primarily aimed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customer satisfaction, which is the source of maintaining and operating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the establishment.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9737541F-1962-40A0-A880-64487DAB11AA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MANAGEMENT </a:t>
            </a:r>
          </a:p>
        </p:txBody>
      </p:sp>
      <p:sp>
        <p:nvSpPr>
          <p:cNvPr id="3" name="Symbol zastępczy numeru slajdu 2">
            <a:extLst>
              <a:ext uri="{FF2B5EF4-FFF2-40B4-BE49-F238E27FC236}">
                <a16:creationId xmlns:a16="http://schemas.microsoft.com/office/drawing/2014/main" id="{9CFFAB23-D7F9-4847-81DD-66F35E1CF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25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284311B-DD19-4652-A63C-11216C9DE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3171" y="2902535"/>
            <a:ext cx="108853" cy="1678593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D729C584-453A-43AB-A8A3-E22D1C012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36360" y="807988"/>
            <a:ext cx="2147439" cy="174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chemat blokowy: łącznik 8">
            <a:extLst>
              <a:ext uri="{FF2B5EF4-FFF2-40B4-BE49-F238E27FC236}">
                <a16:creationId xmlns:a16="http://schemas.microsoft.com/office/drawing/2014/main" id="{261732C7-82B9-40E3-A3E6-6FCFE7837369}"/>
              </a:ext>
            </a:extLst>
          </p:cNvPr>
          <p:cNvSpPr/>
          <p:nvPr/>
        </p:nvSpPr>
        <p:spPr>
          <a:xfrm>
            <a:off x="2174249" y="2865262"/>
            <a:ext cx="1742297" cy="1742297"/>
          </a:xfrm>
          <a:prstGeom prst="flowChartConnector">
            <a:avLst/>
          </a:prstGeom>
          <a:solidFill>
            <a:srgbClr val="F44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6B24869F-BF8B-4E78-B9E5-679BAF360A35}"/>
              </a:ext>
            </a:extLst>
          </p:cNvPr>
          <p:cNvSpPr/>
          <p:nvPr/>
        </p:nvSpPr>
        <p:spPr>
          <a:xfrm>
            <a:off x="2320065" y="3567133"/>
            <a:ext cx="14918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1600" b="1" dirty="0">
                <a:solidFill>
                  <a:schemeClr val="bg1"/>
                </a:solidFill>
              </a:rPr>
              <a:t>MANAGEMENT</a:t>
            </a: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96CFAD2C-D48D-420C-AA21-40E5FEBE0DD9}"/>
              </a:ext>
            </a:extLst>
          </p:cNvPr>
          <p:cNvGrpSpPr/>
          <p:nvPr/>
        </p:nvGrpSpPr>
        <p:grpSpPr>
          <a:xfrm>
            <a:off x="2328501" y="1202557"/>
            <a:ext cx="1296000" cy="1296000"/>
            <a:chOff x="3560863" y="1628800"/>
            <a:chExt cx="1296000" cy="1296000"/>
          </a:xfrm>
        </p:grpSpPr>
        <p:sp>
          <p:nvSpPr>
            <p:cNvPr id="10" name="Schemat blokowy: łącznik 9">
              <a:extLst>
                <a:ext uri="{FF2B5EF4-FFF2-40B4-BE49-F238E27FC236}">
                  <a16:creationId xmlns:a16="http://schemas.microsoft.com/office/drawing/2014/main" id="{E79DD117-E401-44E1-8925-87938ED36554}"/>
                </a:ext>
              </a:extLst>
            </p:cNvPr>
            <p:cNvSpPr/>
            <p:nvPr/>
          </p:nvSpPr>
          <p:spPr>
            <a:xfrm>
              <a:off x="3560863" y="1628800"/>
              <a:ext cx="1296000" cy="1296000"/>
            </a:xfrm>
            <a:prstGeom prst="flowChartConnector">
              <a:avLst/>
            </a:prstGeom>
            <a:solidFill>
              <a:srgbClr val="FE5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829A70C3-3150-4808-B973-4752EC41499D}"/>
                </a:ext>
              </a:extLst>
            </p:cNvPr>
            <p:cNvSpPr/>
            <p:nvPr/>
          </p:nvSpPr>
          <p:spPr>
            <a:xfrm>
              <a:off x="3687277" y="2107523"/>
              <a:ext cx="104317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pl-PL" sz="1600" b="1" dirty="0">
                  <a:solidFill>
                    <a:schemeClr val="bg1"/>
                  </a:solidFill>
                </a:rPr>
                <a:t>MONITOR</a:t>
              </a:r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D141C6C3-42D3-431D-BA3F-C950336A4343}"/>
              </a:ext>
            </a:extLst>
          </p:cNvPr>
          <p:cNvGrpSpPr/>
          <p:nvPr/>
        </p:nvGrpSpPr>
        <p:grpSpPr>
          <a:xfrm>
            <a:off x="4218389" y="3071934"/>
            <a:ext cx="1296000" cy="1296000"/>
            <a:chOff x="3935760" y="4157103"/>
            <a:chExt cx="1296000" cy="1296000"/>
          </a:xfrm>
        </p:grpSpPr>
        <p:sp>
          <p:nvSpPr>
            <p:cNvPr id="11" name="Schemat blokowy: łącznik 10">
              <a:extLst>
                <a:ext uri="{FF2B5EF4-FFF2-40B4-BE49-F238E27FC236}">
                  <a16:creationId xmlns:a16="http://schemas.microsoft.com/office/drawing/2014/main" id="{57FAC6D4-25BB-4DE3-A5D9-C9C4E343C8FF}"/>
                </a:ext>
              </a:extLst>
            </p:cNvPr>
            <p:cNvSpPr/>
            <p:nvPr/>
          </p:nvSpPr>
          <p:spPr>
            <a:xfrm>
              <a:off x="3935760" y="4157103"/>
              <a:ext cx="1296000" cy="1296000"/>
            </a:xfrm>
            <a:prstGeom prst="flowChartConnector">
              <a:avLst/>
            </a:prstGeom>
            <a:solidFill>
              <a:srgbClr val="FE7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1D9F252C-152D-4984-BA16-AF661629F359}"/>
                </a:ext>
              </a:extLst>
            </p:cNvPr>
            <p:cNvSpPr/>
            <p:nvPr/>
          </p:nvSpPr>
          <p:spPr>
            <a:xfrm>
              <a:off x="4043387" y="4635826"/>
              <a:ext cx="108074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pl-PL" sz="1600" b="1" dirty="0">
                  <a:solidFill>
                    <a:schemeClr val="bg1"/>
                  </a:solidFill>
                </a:rPr>
                <a:t>ORGANISE</a:t>
              </a:r>
            </a:p>
          </p:txBody>
        </p:sp>
      </p:grpSp>
      <p:grpSp>
        <p:nvGrpSpPr>
          <p:cNvPr id="27" name="Grupa 26">
            <a:extLst>
              <a:ext uri="{FF2B5EF4-FFF2-40B4-BE49-F238E27FC236}">
                <a16:creationId xmlns:a16="http://schemas.microsoft.com/office/drawing/2014/main" id="{B259E8CE-157A-41F1-82BC-517D06A45256}"/>
              </a:ext>
            </a:extLst>
          </p:cNvPr>
          <p:cNvGrpSpPr/>
          <p:nvPr/>
        </p:nvGrpSpPr>
        <p:grpSpPr>
          <a:xfrm>
            <a:off x="2439014" y="4941312"/>
            <a:ext cx="1296000" cy="1296000"/>
            <a:chOff x="1271608" y="4581272"/>
            <a:chExt cx="1296000" cy="1296000"/>
          </a:xfrm>
        </p:grpSpPr>
        <p:sp>
          <p:nvSpPr>
            <p:cNvPr id="12" name="Schemat blokowy: łącznik 11">
              <a:extLst>
                <a:ext uri="{FF2B5EF4-FFF2-40B4-BE49-F238E27FC236}">
                  <a16:creationId xmlns:a16="http://schemas.microsoft.com/office/drawing/2014/main" id="{54A9B2DB-72AB-400A-813E-322A7AD96AB3}"/>
                </a:ext>
              </a:extLst>
            </p:cNvPr>
            <p:cNvSpPr/>
            <p:nvPr/>
          </p:nvSpPr>
          <p:spPr>
            <a:xfrm>
              <a:off x="1271608" y="4581272"/>
              <a:ext cx="1296000" cy="1296000"/>
            </a:xfrm>
            <a:prstGeom prst="flowChartConnector">
              <a:avLst/>
            </a:prstGeom>
            <a:solidFill>
              <a:srgbClr val="FBA1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F14B4308-9C9E-4175-A485-44787A855EF2}"/>
                </a:ext>
              </a:extLst>
            </p:cNvPr>
            <p:cNvSpPr/>
            <p:nvPr/>
          </p:nvSpPr>
          <p:spPr>
            <a:xfrm>
              <a:off x="1382121" y="5101746"/>
              <a:ext cx="107497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pl-PL" sz="1600" b="1" dirty="0">
                  <a:solidFill>
                    <a:schemeClr val="bg1"/>
                  </a:solidFill>
                </a:rPr>
                <a:t>MOTIVATE</a:t>
              </a:r>
            </a:p>
          </p:txBody>
        </p:sp>
      </p:grpSp>
      <p:grpSp>
        <p:nvGrpSpPr>
          <p:cNvPr id="26" name="Grupa 25">
            <a:extLst>
              <a:ext uri="{FF2B5EF4-FFF2-40B4-BE49-F238E27FC236}">
                <a16:creationId xmlns:a16="http://schemas.microsoft.com/office/drawing/2014/main" id="{BCE3C3C8-74A9-4605-90FA-E6BE85B7C4E2}"/>
              </a:ext>
            </a:extLst>
          </p:cNvPr>
          <p:cNvGrpSpPr/>
          <p:nvPr/>
        </p:nvGrpSpPr>
        <p:grpSpPr>
          <a:xfrm>
            <a:off x="613827" y="3071934"/>
            <a:ext cx="1296000" cy="1296000"/>
            <a:chOff x="839416" y="2064571"/>
            <a:chExt cx="1296000" cy="1296000"/>
          </a:xfrm>
        </p:grpSpPr>
        <p:sp>
          <p:nvSpPr>
            <p:cNvPr id="13" name="Schemat blokowy: łącznik 12">
              <a:extLst>
                <a:ext uri="{FF2B5EF4-FFF2-40B4-BE49-F238E27FC236}">
                  <a16:creationId xmlns:a16="http://schemas.microsoft.com/office/drawing/2014/main" id="{C109E4E5-1ADB-4DB3-B378-BF74210092BD}"/>
                </a:ext>
              </a:extLst>
            </p:cNvPr>
            <p:cNvSpPr/>
            <p:nvPr/>
          </p:nvSpPr>
          <p:spPr>
            <a:xfrm>
              <a:off x="839416" y="2064571"/>
              <a:ext cx="1296000" cy="1296000"/>
            </a:xfrm>
            <a:prstGeom prst="flowChartConnector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8" name="Prostokąt 17">
              <a:extLst>
                <a:ext uri="{FF2B5EF4-FFF2-40B4-BE49-F238E27FC236}">
                  <a16:creationId xmlns:a16="http://schemas.microsoft.com/office/drawing/2014/main" id="{D55399CF-EFD5-4BCB-9A6F-B7A1D84B7EBF}"/>
                </a:ext>
              </a:extLst>
            </p:cNvPr>
            <p:cNvSpPr/>
            <p:nvPr/>
          </p:nvSpPr>
          <p:spPr>
            <a:xfrm>
              <a:off x="1173067" y="2556110"/>
              <a:ext cx="6399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pl-PL" sz="1600" b="1" dirty="0">
                  <a:solidFill>
                    <a:schemeClr val="bg1"/>
                  </a:solidFill>
                </a:rPr>
                <a:t>PLAN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Podtytuł 2">
            <a:extLst>
              <a:ext uri="{FF2B5EF4-FFF2-40B4-BE49-F238E27FC236}">
                <a16:creationId xmlns:a16="http://schemas.microsoft.com/office/drawing/2014/main" id="{3B1E98CD-72BA-4532-9276-93B68C839E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6080" y="2574520"/>
            <a:ext cx="4567436" cy="2262187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Each kitchen consists of individual departments in which individual employees work. Everyone is responsible for their department, type of duties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work. However, one must not forget that in the kitchen the work consists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working in a team.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D3B99C19-E7BA-4285-B085-8623EB0C6EBB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RESPONSIBILITY</a:t>
            </a:r>
          </a:p>
        </p:txBody>
      </p:sp>
      <p:pic>
        <p:nvPicPr>
          <p:cNvPr id="37892" name="Picture 8" descr="Kuchnia, Kulinarne, Kucharze, Pomocnicy">
            <a:extLst>
              <a:ext uri="{FF2B5EF4-FFF2-40B4-BE49-F238E27FC236}">
                <a16:creationId xmlns:a16="http://schemas.microsoft.com/office/drawing/2014/main" id="{A101BE7E-CBD5-43F5-A59A-3E0E6F94B6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17"/>
          <a:stretch/>
        </p:blipFill>
        <p:spPr bwMode="auto">
          <a:xfrm>
            <a:off x="0" y="1758160"/>
            <a:ext cx="5947200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8826602D-C9CE-4B49-9E38-3EABFF192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26</a:t>
            </a:fld>
            <a:endParaRPr lang="en-US" alt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1BE6F04-11CC-4978-9D0D-8C1F2F761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47200" y="1746000"/>
            <a:ext cx="280228" cy="39721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90205B0E-6238-4960-AD52-2B325A1C9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6363" y="2781300"/>
            <a:ext cx="3973512" cy="1990725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order for the establishment  </a:t>
            </a:r>
            <a:b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function properly - you need:</a:t>
            </a: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control,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expenditure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endParaRPr lang="en-GB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</a:t>
            </a:r>
            <a:r>
              <a:rPr lang="en-GB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sales.</a:t>
            </a: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9B7026FE-FCD2-4FF9-84F3-E82B8AD1DCC0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CONTROL</a:t>
            </a:r>
          </a:p>
        </p:txBody>
      </p:sp>
      <p:pic>
        <p:nvPicPr>
          <p:cNvPr id="38916" name="Picture 8" descr="https://www.nik.gov.pl/plik/id,1401.jpg">
            <a:extLst>
              <a:ext uri="{FF2B5EF4-FFF2-40B4-BE49-F238E27FC236}">
                <a16:creationId xmlns:a16="http://schemas.microsoft.com/office/drawing/2014/main" id="{21D487F3-638A-4C5A-8832-3F24CDFE4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3" r="14116"/>
          <a:stretch>
            <a:fillRect/>
          </a:stretch>
        </p:blipFill>
        <p:spPr bwMode="auto">
          <a:xfrm>
            <a:off x="11113" y="1746000"/>
            <a:ext cx="5868863" cy="397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6" descr="Znalezione obrazy dla zapytania najwyÅ¼sza izba kontroli logo">
            <a:extLst>
              <a:ext uri="{FF2B5EF4-FFF2-40B4-BE49-F238E27FC236}">
                <a16:creationId xmlns:a16="http://schemas.microsoft.com/office/drawing/2014/main" id="{E8634CAF-3910-46C7-9A2F-B09900E3D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844675"/>
            <a:ext cx="7572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52923932-7D42-4936-9685-85C0BEC0C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27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E608C1B2-ED3D-40F5-9A48-FF06D7288D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663952" y="1746000"/>
            <a:ext cx="280228" cy="397216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25B3538-BD14-4511-BB6D-00890CAED0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524662"/>
            <a:ext cx="234000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A3F2FDB6-51DA-4DEF-882D-BFF09C2C4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3896343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C5AFA69-A958-4B1B-B500-B1F791B5C2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4268024"/>
            <a:ext cx="234000" cy="252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Podtytuł 2">
            <a:extLst>
              <a:ext uri="{FF2B5EF4-FFF2-40B4-BE49-F238E27FC236}">
                <a16:creationId xmlns:a16="http://schemas.microsoft.com/office/drawing/2014/main" id="{8005A233-0744-4428-8E21-D1B216F1A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8048" y="3443227"/>
            <a:ext cx="4660012" cy="142240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One of the most important conditions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the proper functioning and control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the kitchen is the monitoring of the entire process related to the production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food - from delivery to delivery…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821" name="Prostokąt 4">
            <a:extLst>
              <a:ext uri="{FF2B5EF4-FFF2-40B4-BE49-F238E27FC236}">
                <a16:creationId xmlns:a16="http://schemas.microsoft.com/office/drawing/2014/main" id="{27705E36-7B4A-4C81-809F-C05F1E37F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048" y="2297756"/>
            <a:ext cx="53436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HACCP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H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azard </a:t>
            </a: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A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nalysis and </a:t>
            </a: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C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ritical </a:t>
            </a: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C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ontrol </a:t>
            </a:r>
            <a:r>
              <a:rPr lang="pl-PL" altLang="pl-PL" sz="2000" b="1" dirty="0">
                <a:solidFill>
                  <a:srgbClr val="FBBE03"/>
                </a:solidFill>
                <a:latin typeface="+mn-lt"/>
              </a:rPr>
              <a:t>P</a:t>
            </a:r>
            <a:r>
              <a:rPr lang="pl-PL" altLang="pl-PL" sz="2000" dirty="0">
                <a:solidFill>
                  <a:srgbClr val="FBBE03"/>
                </a:solidFill>
                <a:latin typeface="+mn-lt"/>
              </a:rPr>
              <a:t>oint</a:t>
            </a:r>
          </a:p>
        </p:txBody>
      </p:sp>
      <p:sp>
        <p:nvSpPr>
          <p:cNvPr id="6" name="Tytuł 1">
            <a:extLst>
              <a:ext uri="{FF2B5EF4-FFF2-40B4-BE49-F238E27FC236}">
                <a16:creationId xmlns:a16="http://schemas.microsoft.com/office/drawing/2014/main" id="{80702D37-FC36-424A-B0C2-008E2B9E8CC6}"/>
              </a:ext>
            </a:extLst>
          </p:cNvPr>
          <p:cNvSpPr txBox="1">
            <a:spLocks/>
          </p:cNvSpPr>
          <p:nvPr/>
        </p:nvSpPr>
        <p:spPr bwMode="auto">
          <a:xfrm>
            <a:off x="1127448" y="188913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HACCP CONTROL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6CB626D8-F8B8-4CE9-9CA1-214A0B609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28</a:t>
            </a:fld>
            <a:endParaRPr lang="en-US" altLang="pl-PL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40699BF-A746-4F18-BFDC-A999365A9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47200"/>
            <a:ext cx="5663952" cy="397096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D53279D5-269D-4C04-87AB-D3E59518E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63952" y="1746000"/>
            <a:ext cx="280228" cy="397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data:image/jpeg;base64,/9j/4AAQSkZJRgABAQAAAQABAAD/2wCEAAkGBhQSERUTEhQWFRQUFxQYFBcXFxkeFxQaHBgcFxUcICAaHCYeFxwkHBocHy8gIykpLCwsGB4xNTAqNSYrLCkBCQoKDgwOGg8PGjUlHyQuLCwsLDA1LC0pNSwsLC4pKjUpLCkuLCw0KSkqKSkpLS0qNSksKS0pKSwsLCwsLCwsLP/AABEIAIoAhAMBIgACEQEDEQH/xAAcAAEAAgMBAQEAAAAAAAAAAAAABQYDBAcBAgj/xABIEAABAwICBgUHCAgEBwAAAAABAAIDBBEFEgYHITFRcRNBYYGRFCIyQoKhsSMzUmJykrLBJDRDRFPR0vAVY6LCFiVVg5Sz0//EABsBAQACAwEBAAAAAAAAAAAAAAACAwEEBQYH/8QALhEAAgECBQIDCAMBAAAAAAAAAAECAxEEEiExUQVBYYHwFCJxkaGx4fETMlIz/9oADAMBAAIRAxEAPwDqekeMeTU7pGtzyEtZCz+JK8hkTey7iLnqFyuWaVYbJhkzao4jO+rvBLNEb9DUAyFj2gAgNaBmAaRsG63V0Cpd5Ri0MX7OijM7+BmlzRwA8C1gld3jguda4JxNWvYTsjZGzYev0/i5cijBUqKk1/Z/Q6/TsH7ZVlT4i359ue52tFzOmwqtytdFjMmYgEtliY5oJG0X2k7exZDLj0W1ktFVDgW5Ce4FpWs8FPsyiWGnF+l97HSEXM3axMUp/wBawkuA9J8LzYDr2ZXj/UFs0OvGhcbTtnpje3ykd2+LCdncqpYaquxVKlOKu07c9vmdDWOapay2dzW32DMQLnvVH0g1jCQR0+EllTVVAu1zTeOnZuL38COpptxOywdFHU9DKx766plqKt7XXffY1xBta4vYHq2DsVtHBynrLQRp5ldu3rw/R1FFWtW+JunwymfJ6YYY3HiYnuiJ5nJfvVlWpOOWTi+xWERFEBERAEREAREQFa0Ne0+XVklhnqpgCfVjpx0A7vMe72lxjHMQM875Tvle53IE3A7hYdytE2mkcGCx0jXjp3GYVI64flnmTNwcTstwJ7L0zFsMqqZjJamnfHFIA5klrtaD6Ifb5t3YV2sQr2hHsep6HOjhKbq15Wc9Ffhb/BN88EjDjMrdzlI02mErd/xVWgrA4XBDhxC2GygrSvOJ7LJh66vZF6otYbm7yQpT/i6nqBaeOOS/02tJ8bX965ogU1iJrc1KnR8NJ3irPwOpUM1JSh0lLCyJ0ux5bvOXq27htXyNJBmBJ2A3K51LiDi1jWkgMbbmSS5x8TbkAtSuxNzInm+5rvgrfaG2kjRl0eFOEpyfL14/R1rVdXsiwaKaVzWR5qhxc42DQaiQC5O5WWm0qo5DaOqp3ng2aMn3OXIqXStkuj/kUMEjpegDAI3RPu7PdxLWv6Rl9rtrVaKF2EVmWMx0xls0GOSIRy3sL7HNa5x5XSWEzylKV1qz51msdGZO07nA8iF66UDeQOZVCm1X4a791YPsl4/3LXdqhwwn9XPdJJ/UoexR/wBfT8jMXqrxyni+cniZ9uRjfiew+Ch63WThsXp1kHsPz/8ArzKCh1VYa392aftOef8AcpOl0LoY/QpIBzjafxXUlg6fdsZmR8mueleS2khqat/CKI25kncO2ywnGcZq/Qhgw+M+tI7pZhyAs3xA5q2xxhos0AAdQFh4DYvpXRoUo7L5mLs/PultFUCtmY+qqJnROawvLiLnI15sAbNF3HYF4rtTYH5VU10lr2q5Gbj6scY6gi304pWInQKrV1h8lQKh1NGZQ/OTtAc7fdzQcrtu3aN6sT2AgggEEEEHcQd47V6i8w5yluy4pWN6oqCoJcxjqeQ+vAco47W2LD4KkYnqdrormGSKpb1A3ik/NnvXbEVsa81vr8fVzZoYqtQ/5ya+3y2PzPidBUUv6zTzQjZ5zmEx/fbdvdda0GJNd6Lmu7Bv/mv1DZcj1yaORxGmqYomMGaSKUsY1ty8B0ZdYC+1pF/rK6E4TdranfwXXsQ6kadS1m0r7fgo4Kwy4e6plgpGXzVErGbBfK293u5Abe4r4ZNbkug6mtHHSSvxGRtmAGKluN43SyDn6IP2lmKye++337Hd63j408I4L+09PLv9NPMg9NtTzaKmdUsmbIGOjAY6PI7z3tjHnsfYkFwPojcVgrNXWJxstnjljHqySNkaOwNmYCO4hdJ1rvJpYIW/vFZSx92cyfFgW5i82Z4YOs3PfuW/h605U7yPmzWppaC0NRDSNbVFucuJa1pJyMIFm3JPXc2BIF7disN140cF6pt3MBFimq2MF3va0cXOA+KiqrTahj9Orpx2CVrj4NJKAmkUBR6awT/qzZqgbs0cL8ne+QNaPFTccpy3cMvWRcG1uXYlgVrVdHnhrJBukr6tw29V2ge4LxbGpiJwwpj3b5ZJpPvPP8kXLxDX8stSa2LwiItMkEREAWrimFx1ML4Zmh8cgs5p6x+RBsQeogFbSInbVA5RS6jf0j5WpMlGDcR5bSvHUx7hsy8XDafq7x1Onp2xsaxjQ1jQGta0WDQBYAAbhZZEVk6sp7k51J1Hebb+OpQ9PH58RwuHb5sk9Q7gBHHdp+9s71uUMfSyFzgCNpIIuOAG3+9ihsYqOlxmYgm1NTRRbtgdKTK/vyZFNUWJMjbYtffecrS8nuaC48gDuXXorLTivXJQ9z4rNC6SQ5jG5p4xyys/A8BRk+q6jedrqi1728okI95K26nWJQRnLJUZDwdDUNPgYrrRm1u4a39u532YpPzaFesxg+YtT+Gg3MLnH60rz+e1TeH6GUUFjFSwtI68gJ8XXVdGuGlebQQVUx4Mh2/Erdg0srprdDhkjQfWqJWx25ixd7ll5u4LbZaOkFR0dJUP+jDM7vEbiPetahgrXbZ5IYx9CCNzj3vlJHgzvWnrFnyYXVm/7It+8Q381FLUG/quiy4RRj/Kv4uLvzXqk9EKXo6ClZ9GngB59G2/vuvFw6rTnJ+LLETCIiqMhERAEREAXjivVX9PsVNPh9Q9nzjmdHFxzyERstxsXX5AqUI5pKK7goui8nS+UVRv+lVE0jb/AMNrujiHcGm3ZZTgKwYThnRxRwsBIjY1uzbuFllGLUkLv0iojjcPUe7Ke8OsV37cFRZKaQvjGYb+o7vD+96eRx/QZ91v8lCSawMPaNtZB3PB/DdaFRrZwxv7zm7GRyk+9oHvSzBcBw6uHUllR4ta8MptTUtZUH6kOzxubDmpamxSvm3UcdO07nTzZnfciafxBMrBYlStbz/+WOYN8ssLB23ff8lbqWN4Hyjw931WZWjkC5x8Se5U3WYOkkw6Ab5axjuYYNv4gsx3B0unhDGNaNzQAO4WRZEXnW7u5aEREAREQBERAFRNPZumrKSmG6LNVS+zeODld7nH2Cr2VzTBHGrqaiq9WeQti7IIfk2csxDn+0OK3MHC883BGRaMKgysv9Lb3dS25Ghws4AjgRceB2LHUSljbtY59vVZlzd2YgHxCrtRrJoonZJ3S07uE0ErT7mkHnuXUSb2IEy/AKYm5p4T/wBpn9K+4cGgZ6MELeUTAfGyhWaycOO6si78w+LV5JrNw1u+rj7g8/hYVmzBZxut1cOpFSJtcOHg5Y3SzOO4RxOuT7WU+5SmG41V1O1tL5NGfXqT8oeUTbH7zmplfcFjVF0hHS4/hkX8Jk03K9//AJj3K8tGzfft4+CouCjptJZ3dVNTMYOxxDT8C5RbtGT4TB1FERcAtCIiAIiIAiIgK1rCxgwUbmxm01S5tPDvuHynJcW+i27uYHFeYLhDaeJsbR6LWtHYALAKHqZfLsXPXDhjbDg6pkG3nkZs7HX7FaF2MPTyU146lbYWOena9uV7WvbwcAR4G4UfjGHTu8+mn6KQeq9ueGTsc3e0/WYQeN+qs1GmmIUxtVYa6Ro3yUry9p7bWJaPtWWylfYwTNVq9w+Ta6khv9VuX8Nlhi1Z4a03FJH3lxHDcSoVmuan9elq2Hh0YP5hblPrNEvzFBXS8obDxuQOal7wLTh+DQQC0EMcX2GNB8QLrcVehxKvl9Gkip2n1p5s7h7EQIP3gpOmoH75pjIeDWhkY9lpLj7Tndygwbyo2qUdNV4lV7xJUOa0/VYSG+53uVqx7EPJ6Wabd0UUjxzDTl/1WUJqSw/o8MY475C5547XG3usq6ztRk/IytzoCIi4ZYEREAREQBQ2l2kIoqSSc7XAZYm9ckjtkbRxu63cCepTK5hrA0i6LEYDU09SaOlGcSMizMfUOHmG9wCGDdtvmvs2C9+Hp/yVEmYbsif0RwQ0tKxj9sriZJ3dbpXnNITyPm8mhTSrOG6ycPm9GqjaeEl4zy88AHuJVhp6pjx5j2vvuyuB+C7T8SsyohRYB9dIeJ8SvklEWAES6+ZpQwXeQ0cXEAe9ZBSNcWIlmHGJvp1MkcTQN525j+G3eFedFMPEFJFENzGNaO3KA2/fa65bpJXsxDGaSCJ7ZIaVrppCwgtzXBtcdYsxvMrssEeVrRwAHuWtjXlpKPLJR3PtERcgmEREAREQBa1fSmRuUG3HtWyilCThJSQKdiOgkUvzlNDJ25W38SAVXKjVPSA5mwywnjHJI34khdURdCPUZrdJkMiOTt0Ekj+ZxCui7DLmHwF1k/wDEG+hish+3DG743XUJ4muHnAHmLqPr6Zobsa0beoDgtqljI1Gk47mHGxQf8LxT/qg/wDFg/pQ4PiR9LFHezTQj4AKyu3nn+az0rAbXF9oW/ljwQKdJofUv+dxSscOsNIYD4Gy+GaraV1ulNRUH/Mmcbn2cq6f5Gz6DfuhbTW2FhsXMl1CMV7sSeUqGjWhkNM8GGnbENmZwHnEDaASTmIvZXBEXOr15Vndk0rBERUGT//Z">
            <a:extLst>
              <a:ext uri="{FF2B5EF4-FFF2-40B4-BE49-F238E27FC236}">
                <a16:creationId xmlns:a16="http://schemas.microsoft.com/office/drawing/2014/main" id="{4A968CC4-2972-422E-8615-A7899235C7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623888"/>
            <a:ext cx="1257300" cy="13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40963" name="AutoShape 4" descr="data:image/jpeg;base64,/9j/4AAQSkZJRgABAQAAAQABAAD/2wCEAAkGBhQSERUTEhQWFRQUFxQYFBcXFxkeFxQaHBgcFxUcICAaHCYeFxwkHBocHy8gIykpLCwsGB4xNTAqNSYrLCkBCQoKDgwOGg8PGjUlHyQuLCwsLDA1LC0pNSwsLC4pKjUpLCkuLCw0KSkqKSkpLS0qNSksKS0pKSwsLCwsLCwsLP/AABEIAIoAhAMBIgACEQEDEQH/xAAcAAEAAgMBAQEAAAAAAAAAAAAABQYDBAcBAgj/xABIEAABAwICBgUHCAgEBwAAAAABAAIDBBEFEgYHITFRcRNBYYGRFCIyQoKhsSMzUmJykrLBJDRDRFPR0vAVY6LCFiVVg5Sz0//EABsBAQACAwEBAAAAAAAAAAAAAAACAwEEBQYH/8QALhEAAgECBQIDCAMBAAAAAAAAAAECAxEEEiExUQVBYYHwFCJxkaGx4fETMlIz/9oADAMBAAIRAxEAPwDqekeMeTU7pGtzyEtZCz+JK8hkTey7iLnqFyuWaVYbJhkzao4jO+rvBLNEb9DUAyFj2gAgNaBmAaRsG63V0Cpd5Ri0MX7OijM7+BmlzRwA8C1gld3jguda4JxNWvYTsjZGzYev0/i5cijBUqKk1/Z/Q6/TsH7ZVlT4i359ue52tFzOmwqtytdFjMmYgEtliY5oJG0X2k7exZDLj0W1ktFVDgW5Ce4FpWs8FPsyiWGnF+l97HSEXM3axMUp/wBawkuA9J8LzYDr2ZXj/UFs0OvGhcbTtnpje3ykd2+LCdncqpYaquxVKlOKu07c9vmdDWOapay2dzW32DMQLnvVH0g1jCQR0+EllTVVAu1zTeOnZuL38COpptxOywdFHU9DKx766plqKt7XXffY1xBta4vYHq2DsVtHBynrLQRp5ldu3rw/R1FFWtW+JunwymfJ6YYY3HiYnuiJ5nJfvVlWpOOWTi+xWERFEBERAEREAREQFa0Ne0+XVklhnqpgCfVjpx0A7vMe72lxjHMQM875Tvle53IE3A7hYdytE2mkcGCx0jXjp3GYVI64flnmTNwcTstwJ7L0zFsMqqZjJamnfHFIA5klrtaD6Ifb5t3YV2sQr2hHsep6HOjhKbq15Wc9Ffhb/BN88EjDjMrdzlI02mErd/xVWgrA4XBDhxC2GygrSvOJ7LJh66vZF6otYbm7yQpT/i6nqBaeOOS/02tJ8bX965ogU1iJrc1KnR8NJ3irPwOpUM1JSh0lLCyJ0ux5bvOXq27htXyNJBmBJ2A3K51LiDi1jWkgMbbmSS5x8TbkAtSuxNzInm+5rvgrfaG2kjRl0eFOEpyfL14/R1rVdXsiwaKaVzWR5qhxc42DQaiQC5O5WWm0qo5DaOqp3ng2aMn3OXIqXStkuj/kUMEjpegDAI3RPu7PdxLWv6Rl9rtrVaKF2EVmWMx0xls0GOSIRy3sL7HNa5x5XSWEzylKV1qz51msdGZO07nA8iF66UDeQOZVCm1X4a791YPsl4/3LXdqhwwn9XPdJJ/UoexR/wBfT8jMXqrxyni+cniZ9uRjfiew+Ch63WThsXp1kHsPz/8ArzKCh1VYa392aftOef8AcpOl0LoY/QpIBzjafxXUlg6fdsZmR8mueleS2khqat/CKI25kncO2ywnGcZq/Qhgw+M+tI7pZhyAs3xA5q2xxhos0AAdQFh4DYvpXRoUo7L5mLs/PultFUCtmY+qqJnROawvLiLnI15sAbNF3HYF4rtTYH5VU10lr2q5Gbj6scY6gi304pWInQKrV1h8lQKh1NGZQ/OTtAc7fdzQcrtu3aN6sT2AgggEEEEHcQd47V6i8w5yluy4pWN6oqCoJcxjqeQ+vAco47W2LD4KkYnqdrormGSKpb1A3ik/NnvXbEVsa81vr8fVzZoYqtQ/5ya+3y2PzPidBUUv6zTzQjZ5zmEx/fbdvdda0GJNd6Lmu7Bv/mv1DZcj1yaORxGmqYomMGaSKUsY1ty8B0ZdYC+1pF/rK6E4TdranfwXXsQ6kadS1m0r7fgo4Kwy4e6plgpGXzVErGbBfK293u5Abe4r4ZNbkug6mtHHSSvxGRtmAGKluN43SyDn6IP2lmKye++337Hd63j408I4L+09PLv9NPMg9NtTzaKmdUsmbIGOjAY6PI7z3tjHnsfYkFwPojcVgrNXWJxstnjljHqySNkaOwNmYCO4hdJ1rvJpYIW/vFZSx92cyfFgW5i82Z4YOs3PfuW/h605U7yPmzWppaC0NRDSNbVFucuJa1pJyMIFm3JPXc2BIF7disN140cF6pt3MBFimq2MF3va0cXOA+KiqrTahj9Orpx2CVrj4NJKAmkUBR6awT/qzZqgbs0cL8ne+QNaPFTccpy3cMvWRcG1uXYlgVrVdHnhrJBukr6tw29V2ge4LxbGpiJwwpj3b5ZJpPvPP8kXLxDX8stSa2LwiItMkEREAWrimFx1ML4Zmh8cgs5p6x+RBsQeogFbSInbVA5RS6jf0j5WpMlGDcR5bSvHUx7hsy8XDafq7x1Onp2xsaxjQ1jQGta0WDQBYAAbhZZEVk6sp7k51J1Hebb+OpQ9PH58RwuHb5sk9Q7gBHHdp+9s71uUMfSyFzgCNpIIuOAG3+9ihsYqOlxmYgm1NTRRbtgdKTK/vyZFNUWJMjbYtffecrS8nuaC48gDuXXorLTivXJQ9z4rNC6SQ5jG5p4xyys/A8BRk+q6jedrqi1728okI95K26nWJQRnLJUZDwdDUNPgYrrRm1u4a39u532YpPzaFesxg+YtT+Gg3MLnH60rz+e1TeH6GUUFjFSwtI68gJ8XXVdGuGlebQQVUx4Mh2/Erdg0srprdDhkjQfWqJWx25ixd7ll5u4LbZaOkFR0dJUP+jDM7vEbiPetahgrXbZ5IYx9CCNzj3vlJHgzvWnrFnyYXVm/7It+8Q381FLUG/quiy4RRj/Kv4uLvzXqk9EKXo6ClZ9GngB59G2/vuvFw6rTnJ+LLETCIiqMhERAEREAXjivVX9PsVNPh9Q9nzjmdHFxzyERstxsXX5AqUI5pKK7goui8nS+UVRv+lVE0jb/AMNrujiHcGm3ZZTgKwYThnRxRwsBIjY1uzbuFllGLUkLv0iojjcPUe7Ke8OsV37cFRZKaQvjGYb+o7vD+96eRx/QZ91v8lCSawMPaNtZB3PB/DdaFRrZwxv7zm7GRyk+9oHvSzBcBw6uHUllR4ta8MptTUtZUH6kOzxubDmpamxSvm3UcdO07nTzZnfciafxBMrBYlStbz/+WOYN8ssLB23ff8lbqWN4Hyjw931WZWjkC5x8Se5U3WYOkkw6Ab5axjuYYNv4gsx3B0unhDGNaNzQAO4WRZEXnW7u5aEREAREQBERAFRNPZumrKSmG6LNVS+zeODld7nH2Cr2VzTBHGrqaiq9WeQti7IIfk2csxDn+0OK3MHC883BGRaMKgysv9Lb3dS25Ghws4AjgRceB2LHUSljbtY59vVZlzd2YgHxCrtRrJoonZJ3S07uE0ErT7mkHnuXUSb2IEy/AKYm5p4T/wBpn9K+4cGgZ6MELeUTAfGyhWaycOO6si78w+LV5JrNw1u+rj7g8/hYVmzBZxut1cOpFSJtcOHg5Y3SzOO4RxOuT7WU+5SmG41V1O1tL5NGfXqT8oeUTbH7zmplfcFjVF0hHS4/hkX8Jk03K9//AJj3K8tGzfft4+CouCjptJZ3dVNTMYOxxDT8C5RbtGT4TB1FERcAtCIiAIiIAiIgK1rCxgwUbmxm01S5tPDvuHynJcW+i27uYHFeYLhDaeJsbR6LWtHYALAKHqZfLsXPXDhjbDg6pkG3nkZs7HX7FaF2MPTyU146lbYWOena9uV7WvbwcAR4G4UfjGHTu8+mn6KQeq9ueGTsc3e0/WYQeN+qs1GmmIUxtVYa6Ro3yUry9p7bWJaPtWWylfYwTNVq9w+Ta6khv9VuX8Nlhi1Z4a03FJH3lxHDcSoVmuan9elq2Hh0YP5hblPrNEvzFBXS8obDxuQOal7wLTh+DQQC0EMcX2GNB8QLrcVehxKvl9Gkip2n1p5s7h7EQIP3gpOmoH75pjIeDWhkY9lpLj7Tndygwbyo2qUdNV4lV7xJUOa0/VYSG+53uVqx7EPJ6Wabd0UUjxzDTl/1WUJqSw/o8MY475C5547XG3usq6ztRk/IytzoCIi4ZYEREAREQBQ2l2kIoqSSc7XAZYm9ckjtkbRxu63cCepTK5hrA0i6LEYDU09SaOlGcSMizMfUOHmG9wCGDdtvmvs2C9+Hp/yVEmYbsif0RwQ0tKxj9sriZJ3dbpXnNITyPm8mhTSrOG6ycPm9GqjaeEl4zy88AHuJVhp6pjx5j2vvuyuB+C7T8SsyohRYB9dIeJ8SvklEWAES6+ZpQwXeQ0cXEAe9ZBSNcWIlmHGJvp1MkcTQN525j+G3eFedFMPEFJFENzGNaO3KA2/fa65bpJXsxDGaSCJ7ZIaVrppCwgtzXBtcdYsxvMrssEeVrRwAHuWtjXlpKPLJR3PtERcgmEREAREQBa1fSmRuUG3HtWyilCThJSQKdiOgkUvzlNDJ25W38SAVXKjVPSA5mwywnjHJI34khdURdCPUZrdJkMiOTt0Ekj+ZxCui7DLmHwF1k/wDEG+hish+3DG743XUJ4muHnAHmLqPr6Zobsa0beoDgtqljI1Gk47mHGxQf8LxT/qg/wDFg/pQ4PiR9LFHezTQj4AKyu3nn+az0rAbXF9oW/ljwQKdJofUv+dxSscOsNIYD4Gy+GaraV1ulNRUH/Mmcbn2cq6f5Gz6DfuhbTW2FhsXMl1CMV7sSeUqGjWhkNM8GGnbENmZwHnEDaASTmIvZXBEXOr15Vndk0rBERUGT//Z">
            <a:extLst>
              <a:ext uri="{FF2B5EF4-FFF2-40B4-BE49-F238E27FC236}">
                <a16:creationId xmlns:a16="http://schemas.microsoft.com/office/drawing/2014/main" id="{13485664-A590-4513-B557-F84BF38049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623888"/>
            <a:ext cx="1257300" cy="1314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7" name="Tytuł 1">
            <a:extLst>
              <a:ext uri="{FF2B5EF4-FFF2-40B4-BE49-F238E27FC236}">
                <a16:creationId xmlns:a16="http://schemas.microsoft.com/office/drawing/2014/main" id="{CE6EC534-78E2-40F8-9973-63677A14E415}"/>
              </a:ext>
            </a:extLst>
          </p:cNvPr>
          <p:cNvSpPr txBox="1">
            <a:spLocks/>
          </p:cNvSpPr>
          <p:nvPr/>
        </p:nvSpPr>
        <p:spPr bwMode="auto">
          <a:xfrm>
            <a:off x="1199356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PLANNING WORK IN KITCHEN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E8FE5EA2-8A7C-4FE6-B76F-C4753EA07430}"/>
              </a:ext>
            </a:extLst>
          </p:cNvPr>
          <p:cNvSpPr/>
          <p:nvPr/>
        </p:nvSpPr>
        <p:spPr>
          <a:xfrm>
            <a:off x="6888088" y="2924175"/>
            <a:ext cx="36656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Planning and organisation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work, management, deliveries as well as human capital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 the basic tasks of the chef.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E877BC32-A417-4574-B7C5-6DE7C167C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29</a:t>
            </a:fld>
            <a:endParaRPr lang="en-US" altLang="pl-PL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99034AB7-60DF-409D-BE03-B4B351C80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62000"/>
            <a:ext cx="6092571" cy="396875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803FF067-1FEB-4285-A9ED-D51E0A38A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64506"/>
            <a:ext cx="280228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1">
            <a:extLst>
              <a:ext uri="{FF2B5EF4-FFF2-40B4-BE49-F238E27FC236}">
                <a16:creationId xmlns:a16="http://schemas.microsoft.com/office/drawing/2014/main" id="{0C0FF8E3-36C1-43D2-8A22-2CCBCBE3674D}"/>
              </a:ext>
            </a:extLst>
          </p:cNvPr>
          <p:cNvSpPr txBox="1">
            <a:spLocks/>
          </p:cNvSpPr>
          <p:nvPr/>
        </p:nvSpPr>
        <p:spPr bwMode="auto">
          <a:xfrm>
            <a:off x="1270695" y="188913"/>
            <a:ext cx="5473377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LET'S GET TO KNOW</a:t>
            </a: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EACH OTHER</a:t>
            </a:r>
            <a:endParaRPr lang="pl-PL" altLang="pl-PL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5" descr="GraÄ KamieÅ, Kolorowy, Emotikony, Zabawny, Twarze, Dane">
            <a:extLst>
              <a:ext uri="{FF2B5EF4-FFF2-40B4-BE49-F238E27FC236}">
                <a16:creationId xmlns:a16="http://schemas.microsoft.com/office/drawing/2014/main" id="{500C9A5A-2CBC-4F48-9AF8-4645AE391A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73873"/>
            <a:ext cx="6005978" cy="395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CE20F78A-2032-4776-B853-3A2A4E33B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4479" y="3373774"/>
            <a:ext cx="3527945" cy="9366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pl-PL" altLang="pl-PL" sz="4000" b="1" dirty="0">
                <a:solidFill>
                  <a:srgbClr val="FD7E01"/>
                </a:solidFill>
              </a:rPr>
              <a:t>LETS PLAY!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69B609F6-A5C2-4727-8F92-CE98397CB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3</a:t>
            </a:fld>
            <a:endParaRPr lang="en-US" altLang="pl-PL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74D1B5B9-6172-4128-942E-3224B6B9A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3871"/>
            <a:ext cx="234498" cy="395938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Podtytuł 2">
            <a:extLst>
              <a:ext uri="{FF2B5EF4-FFF2-40B4-BE49-F238E27FC236}">
                <a16:creationId xmlns:a16="http://schemas.microsoft.com/office/drawing/2014/main" id="{259EE42A-4056-402B-928A-012CBB6C3A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7768" y="2348904"/>
            <a:ext cx="4750569" cy="2808288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r>
              <a:rPr lang="en-GB" alt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evices</a:t>
            </a: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absorb themselves, they are not eternal, they are vulnerable to failures,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regular service inspections,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accordance with the warranty rules,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of the device, including cleaning in accordance with the instructions for use</a:t>
            </a:r>
          </a:p>
          <a:p>
            <a:pPr marL="0" indent="0" eaLnBrk="1" hangingPunct="1">
              <a:buNone/>
              <a:defRPr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liquids, powders, cleaning supplies are always in stock</a:t>
            </a:r>
            <a:r>
              <a:rPr lang="pl-PL" altLang="pl-PL" sz="200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D5A1A4BF-739E-49CE-A86A-83A1149F00A3}"/>
              </a:ext>
            </a:extLst>
          </p:cNvPr>
          <p:cNvSpPr txBox="1">
            <a:spLocks/>
          </p:cNvSpPr>
          <p:nvPr/>
        </p:nvSpPr>
        <p:spPr bwMode="auto">
          <a:xfrm>
            <a:off x="1199456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EQUIPMENT SERVICE</a:t>
            </a:r>
          </a:p>
        </p:txBody>
      </p:sp>
      <p:pic>
        <p:nvPicPr>
          <p:cNvPr id="7" name="Picture 8" descr="TrÃ³jkÄt, JakoÅÄ, Czas, Koszt, Skutecznie, Biznesowe">
            <a:extLst>
              <a:ext uri="{FF2B5EF4-FFF2-40B4-BE49-F238E27FC236}">
                <a16:creationId xmlns:a16="http://schemas.microsoft.com/office/drawing/2014/main" id="{53286405-C0ED-4B70-8B9C-AD6937EEE6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0" t="133" r="5451" b="-133"/>
          <a:stretch/>
        </p:blipFill>
        <p:spPr bwMode="auto">
          <a:xfrm>
            <a:off x="-720" y="1764506"/>
            <a:ext cx="5959369" cy="396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BB286902-9FBD-4661-AB43-C4B019F82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30</a:t>
            </a:fld>
            <a:endParaRPr lang="en-US" alt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698383E-050C-460E-9D07-F44988E352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2435103"/>
            <a:ext cx="234000" cy="2520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50561DC7-E8D0-4732-B8E5-4C84EC820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118184"/>
            <a:ext cx="234000" cy="252000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C64BEFA5-86F3-4106-8E6E-DA8895CD3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3485827"/>
            <a:ext cx="234000" cy="252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F1832E4-5B98-47FB-9DB8-DC0F65A76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093247"/>
            <a:ext cx="234000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AA939050-66E2-4164-BE21-FF3B004BA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437152"/>
            <a:ext cx="234000" cy="25200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2917205E-DD68-4B0F-8258-44E22EED84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958650" y="1764506"/>
            <a:ext cx="280228" cy="39687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a 9">
            <a:extLst>
              <a:ext uri="{FF2B5EF4-FFF2-40B4-BE49-F238E27FC236}">
                <a16:creationId xmlns:a16="http://schemas.microsoft.com/office/drawing/2014/main" id="{341C37A9-0B17-4334-92A3-9CE08BB90261}"/>
              </a:ext>
            </a:extLst>
          </p:cNvPr>
          <p:cNvGrpSpPr/>
          <p:nvPr/>
        </p:nvGrpSpPr>
        <p:grpSpPr>
          <a:xfrm>
            <a:off x="3071663" y="1628800"/>
            <a:ext cx="5184577" cy="4171167"/>
            <a:chOff x="2999656" y="1772022"/>
            <a:chExt cx="5184577" cy="4171167"/>
          </a:xfrm>
        </p:grpSpPr>
        <p:sp>
          <p:nvSpPr>
            <p:cNvPr id="11" name="Prostokąt 10">
              <a:extLst>
                <a:ext uri="{FF2B5EF4-FFF2-40B4-BE49-F238E27FC236}">
                  <a16:creationId xmlns:a16="http://schemas.microsoft.com/office/drawing/2014/main" id="{A1E27C7A-B9E6-4419-831B-CFBAAEF46075}"/>
                </a:ext>
              </a:extLst>
            </p:cNvPr>
            <p:cNvSpPr/>
            <p:nvPr/>
          </p:nvSpPr>
          <p:spPr>
            <a:xfrm>
              <a:off x="2999656" y="2560642"/>
              <a:ext cx="5184577" cy="2723645"/>
            </a:xfrm>
            <a:prstGeom prst="rect">
              <a:avLst/>
            </a:prstGeom>
            <a:solidFill>
              <a:srgbClr val="F443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2" name="Prostokąt 11">
              <a:extLst>
                <a:ext uri="{FF2B5EF4-FFF2-40B4-BE49-F238E27FC236}">
                  <a16:creationId xmlns:a16="http://schemas.microsoft.com/office/drawing/2014/main" id="{08493023-0D3E-45DA-B913-BCE4E49DF9AB}"/>
                </a:ext>
              </a:extLst>
            </p:cNvPr>
            <p:cNvSpPr/>
            <p:nvPr/>
          </p:nvSpPr>
          <p:spPr>
            <a:xfrm>
              <a:off x="2999656" y="1772022"/>
              <a:ext cx="5184577" cy="788620"/>
            </a:xfrm>
            <a:prstGeom prst="rect">
              <a:avLst/>
            </a:prstGeom>
            <a:solidFill>
              <a:srgbClr val="FE5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3" name="Trójkąt prostokątny 12">
              <a:extLst>
                <a:ext uri="{FF2B5EF4-FFF2-40B4-BE49-F238E27FC236}">
                  <a16:creationId xmlns:a16="http://schemas.microsoft.com/office/drawing/2014/main" id="{161781B5-40BE-41D8-AF07-F2B70DE73ED1}"/>
                </a:ext>
              </a:extLst>
            </p:cNvPr>
            <p:cNvSpPr/>
            <p:nvPr/>
          </p:nvSpPr>
          <p:spPr>
            <a:xfrm rot="10800000">
              <a:off x="7776386" y="5284287"/>
              <a:ext cx="407845" cy="658902"/>
            </a:xfrm>
            <a:prstGeom prst="rtTriangle">
              <a:avLst/>
            </a:prstGeom>
            <a:solidFill>
              <a:srgbClr val="FE5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  <p:sp>
        <p:nvSpPr>
          <p:cNvPr id="14" name="Prostokąt 13">
            <a:extLst>
              <a:ext uri="{FF2B5EF4-FFF2-40B4-BE49-F238E27FC236}">
                <a16:creationId xmlns:a16="http://schemas.microsoft.com/office/drawing/2014/main" id="{C71C2154-C486-46C7-9590-DA170599B37E}"/>
              </a:ext>
            </a:extLst>
          </p:cNvPr>
          <p:cNvSpPr/>
          <p:nvPr/>
        </p:nvSpPr>
        <p:spPr>
          <a:xfrm>
            <a:off x="3647728" y="1700808"/>
            <a:ext cx="4369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ts val="0"/>
              </a:spcBef>
              <a:defRPr/>
            </a:pPr>
            <a:r>
              <a:rPr lang="en-GB" altLang="pl-PL" sz="2000" b="1" dirty="0">
                <a:solidFill>
                  <a:schemeClr val="bg1"/>
                </a:solidFill>
              </a:rPr>
              <a:t>THANK YOU FOR YOUR ATTENTION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altLang="pl-PL" sz="1600" b="1" dirty="0">
                <a:solidFill>
                  <a:schemeClr val="bg1"/>
                </a:solidFill>
              </a:rPr>
              <a:t>CONTACT DETAILS</a:t>
            </a:r>
            <a:endParaRPr lang="pl-PL" altLang="pl-PL" sz="1600" b="1" dirty="0">
              <a:solidFill>
                <a:schemeClr val="bg1"/>
              </a:solidFill>
            </a:endParaRP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909909B0-082E-495E-B085-A9CA3744D573}"/>
              </a:ext>
            </a:extLst>
          </p:cNvPr>
          <p:cNvSpPr/>
          <p:nvPr/>
        </p:nvSpPr>
        <p:spPr>
          <a:xfrm>
            <a:off x="3647728" y="2958521"/>
            <a:ext cx="446449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l-PL" sz="3000" b="1" dirty="0">
                <a:solidFill>
                  <a:schemeClr val="bg1"/>
                </a:solidFill>
              </a:rPr>
              <a:t>Adam </a:t>
            </a:r>
            <a:r>
              <a:rPr lang="pl-PL" sz="3000" b="1" dirty="0" err="1">
                <a:solidFill>
                  <a:schemeClr val="bg1"/>
                </a:solidFill>
              </a:rPr>
              <a:t>Smith</a:t>
            </a:r>
            <a:endParaRPr lang="pl-PL" sz="3000" b="1" dirty="0">
              <a:solidFill>
                <a:schemeClr val="bg1"/>
              </a:solidFill>
            </a:endParaRPr>
          </a:p>
          <a:p>
            <a:pPr>
              <a:defRPr/>
            </a:pPr>
            <a:endParaRPr lang="pl-PL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pl-PL" sz="2000" b="1" dirty="0">
                <a:solidFill>
                  <a:schemeClr val="bg1"/>
                </a:solidFill>
              </a:rPr>
              <a:t>+48 888 888 888</a:t>
            </a:r>
          </a:p>
          <a:p>
            <a:pPr>
              <a:defRPr/>
            </a:pPr>
            <a:endParaRPr lang="pl-PL" sz="20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pl-PL" sz="2000" b="1" dirty="0">
                <a:solidFill>
                  <a:schemeClr val="bg1"/>
                </a:solidFill>
              </a:rPr>
              <a:t>adam@mail.com</a:t>
            </a:r>
          </a:p>
          <a:p>
            <a:pPr>
              <a:defRPr/>
            </a:pPr>
            <a:endParaRPr lang="pl-PL" sz="2000" b="1" dirty="0">
              <a:solidFill>
                <a:schemeClr val="bg1"/>
              </a:solidFill>
            </a:endParaRPr>
          </a:p>
          <a:p>
            <a:pPr>
              <a:defRPr/>
            </a:pPr>
            <a:endParaRPr lang="pl-PL" sz="2000" b="1" dirty="0">
              <a:solidFill>
                <a:schemeClr val="bg1"/>
              </a:solidFill>
            </a:endParaRPr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7E7BE199-F2E7-4A52-A955-D85DC5B8E3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810360"/>
            <a:ext cx="177171" cy="190800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611E299E-BB77-42A3-AA94-1CBFB3653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463130"/>
            <a:ext cx="177171" cy="190800"/>
          </a:xfrm>
          <a:prstGeom prst="rect">
            <a:avLst/>
          </a:prstGeom>
        </p:spPr>
      </p:pic>
      <p:pic>
        <p:nvPicPr>
          <p:cNvPr id="19" name="Grafika 18">
            <a:extLst>
              <a:ext uri="{FF2B5EF4-FFF2-40B4-BE49-F238E27FC236}">
                <a16:creationId xmlns:a16="http://schemas.microsoft.com/office/drawing/2014/main" id="{FA7524FE-437C-4A2E-987F-379415D4E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88288" y="2662272"/>
            <a:ext cx="1852340" cy="18523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ytuł 1">
            <a:extLst>
              <a:ext uri="{FF2B5EF4-FFF2-40B4-BE49-F238E27FC236}">
                <a16:creationId xmlns:a16="http://schemas.microsoft.com/office/drawing/2014/main" id="{038A2E70-2DA9-4F3E-BE92-079A37C0F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5848" y="1396403"/>
            <a:ext cx="10972800" cy="1143000"/>
          </a:xfrm>
        </p:spPr>
        <p:txBody>
          <a:bodyPr/>
          <a:lstStyle/>
          <a:p>
            <a:pPr algn="l" eaLnBrk="1" hangingPunct="1"/>
            <a:r>
              <a:rPr lang="en-GB" altLang="pl-PL" sz="2600" dirty="0">
                <a:solidFill>
                  <a:srgbClr val="FBBE03"/>
                </a:solidFill>
              </a:rPr>
              <a:t>The most important aspects of the selection and organisation </a:t>
            </a:r>
            <a:br>
              <a:rPr lang="pl-PL" altLang="pl-PL" sz="2600" dirty="0">
                <a:solidFill>
                  <a:srgbClr val="FBBE03"/>
                </a:solidFill>
              </a:rPr>
            </a:br>
            <a:r>
              <a:rPr lang="en-GB" altLang="pl-PL" sz="2600" dirty="0">
                <a:solidFill>
                  <a:srgbClr val="FBBE03"/>
                </a:solidFill>
              </a:rPr>
              <a:t>of a production plant - kitchen - everything starts at the design stage ...</a:t>
            </a:r>
            <a:endParaRPr lang="pl-PL" altLang="pl-PL" sz="2600" dirty="0">
              <a:solidFill>
                <a:srgbClr val="FBBE03"/>
              </a:solidFill>
            </a:endParaRP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04E7D91-776F-4721-B11D-49B67F187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4871" y="3180156"/>
            <a:ext cx="6505625" cy="2448272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profile - kitchen - type,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technical  - equipment,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staff,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menu.</a:t>
            </a:r>
            <a:endParaRPr lang="pl-PL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2D74495C-E3EA-42C4-8C5C-31590F4D4661}"/>
              </a:ext>
            </a:extLst>
          </p:cNvPr>
          <p:cNvSpPr txBox="1">
            <a:spLocks/>
          </p:cNvSpPr>
          <p:nvPr/>
        </p:nvSpPr>
        <p:spPr bwMode="auto">
          <a:xfrm>
            <a:off x="1270273" y="188913"/>
            <a:ext cx="34575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START WITH…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00349D81-559A-4354-A9DE-20A358CA4A7A}"/>
              </a:ext>
            </a:extLst>
          </p:cNvPr>
          <p:cNvSpPr/>
          <p:nvPr/>
        </p:nvSpPr>
        <p:spPr>
          <a:xfrm>
            <a:off x="982663" y="6014449"/>
            <a:ext cx="3893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ATTACHMENT</a:t>
            </a:r>
          </a:p>
          <a:p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scenario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card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most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important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equipment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12A55ED-7FC6-4E26-AB56-84831FFF2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4</a:t>
            </a:fld>
            <a:endParaRPr lang="en-US" alt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0089579-2105-493F-9817-DF54D07E7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65" y="3343455"/>
            <a:ext cx="234000" cy="252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1E134554-0A33-4DBE-8AD8-67F41A03C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406799" y="3172580"/>
            <a:ext cx="123493" cy="208511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614EFFF6-BF9A-4A24-BB3D-98F3DE9DB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68" y="3855476"/>
            <a:ext cx="234000" cy="252000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D85D64AC-B9F5-4584-8A1D-E0EFE6F48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65" y="4375690"/>
            <a:ext cx="234000" cy="2520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700517F3-B575-4307-800B-8E69FB969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665" y="4886445"/>
            <a:ext cx="234000" cy="252000"/>
          </a:xfrm>
          <a:prstGeom prst="rect">
            <a:avLst/>
          </a:prstGeom>
        </p:spPr>
      </p:pic>
      <p:pic>
        <p:nvPicPr>
          <p:cNvPr id="16" name="Grafika 15">
            <a:extLst>
              <a:ext uri="{FF2B5EF4-FFF2-40B4-BE49-F238E27FC236}">
                <a16:creationId xmlns:a16="http://schemas.microsoft.com/office/drawing/2014/main" id="{12F5405E-06A7-47D3-B7B1-0C736EF706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7592" y="6003344"/>
            <a:ext cx="522000" cy="522000"/>
          </a:xfrm>
          <a:prstGeom prst="rect">
            <a:avLst/>
          </a:prstGeom>
        </p:spPr>
      </p:pic>
      <p:pic>
        <p:nvPicPr>
          <p:cNvPr id="20" name="Grafika 19">
            <a:extLst>
              <a:ext uri="{FF2B5EF4-FFF2-40B4-BE49-F238E27FC236}">
                <a16:creationId xmlns:a16="http://schemas.microsoft.com/office/drawing/2014/main" id="{A26FB421-EE21-43DC-9FD1-45895CDE24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70273" y="3418334"/>
            <a:ext cx="1594842" cy="15948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Podtytuł 2">
            <a:extLst>
              <a:ext uri="{FF2B5EF4-FFF2-40B4-BE49-F238E27FC236}">
                <a16:creationId xmlns:a16="http://schemas.microsoft.com/office/drawing/2014/main" id="{1C62A3D3-1C1F-4180-A25B-0A6147C38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0230" y="3068960"/>
            <a:ext cx="4714531" cy="13681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very important to plan the restaurant and select the right type of cuisine depending on the region, place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neighbourhood.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40" name="AutoShape 4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3338F072-2E92-4019-904B-34499E42DD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4341" name="AutoShape 6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EF72605F-4E17-4AFF-8D5E-35EC5FB128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4342" name="AutoShape 8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F760DBDE-5964-46D6-9F4E-E4CCE4F0A69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4344" name="AutoShape 12" descr="data:image/jpeg;base64,/9j/4AAQSkZJRgABAQAAAQABAAD/2wCEAAkGBhQSEBIUEhIUFRUQFQ8WFBUUFBUUFBQUFBQVFBQQFBQXHCYeFxkjGRQUHy8gIycpLCwsFR4xNTAqNSYrLCkBCQoKDgwOGg8PGiwkHBwsLCwvLCkpKSwpLCwpKSkpLCwpLCwpLCwpLCksKSwpKSwsLCwsKSwsKSwpLCwpKSksLP/AABEIALcBEwMBIgACEQEDEQH/xAAcAAABBQEBAQAAAAAAAAAAAAAEAAEDBQYCBwj/xAA9EAABAwMDAgMFBgMGBwAAAAABAAIRAwQhBRIxBkFRYXETIkKBkQcUMqGx0RXB8ENSYnKC4RYjM1ODk6L/xAAZAQACAwEAAAAAAAAAAAAAAAABBAACAwX/xAArEQACAgICAQMDAwUBAAAAAAAAAQIRAyESMQQTIkEyUWEFFHGBkaGx8UL/2gAMAwEAAhEDEQA/APYKtRCvCmhclqYoqQ7UtqkhPsQIRALoNUzKKlbSRIDtpqQUkQKa62IWQHFJM6jKJ2pnKcgUAiyyiqdOE5qKKrcQqPLFFljZNhPKpbnVIKHGvDxS37vHdWMLxJtXRo0oVLR1gHujG6gFrHPCXTMngktB0JIMagFPTuAVopJ9FHBrskITQu4S2qxWjiEykhMpZKOITrpKFLJRyAnTwmhENClNKW1MQoQeAmLQmTIkGNMLg0ApUyJAd9sFC60HgjSuCFCAJtAki4ToUQI9ml7FENprsMWfMIILddiiiNqZyHIAHUdChdcwor6vCrq15haBLNuoiUbSryFkmsLjIKtbe52ASVlPIootGFl2XqKo5BU7zccIguwkZeRyWhhYqI3lV13cwiK960d1Q3t4CVzs+alpnQwYbe0K9qyFVNcJU9dsjBVaWuaVzZyvY/GNKi9oNUlWqexVVQvCOUYyrKvDI3ownGnZBWv3A8qz0XVS50Hsh2WQeUZb2ApjhPYOcHd6Fc01JVRo2XQAyU4v2+KzF3eOIhvKexpPAlxT0vMcRSPjpmmfdoK41GEBUvI7oKpfAuASs/1FvURiHhr5LB2tQuR1EPFc/dgW5CrbjSA7hax8zIuwehjZfUNdae6PpXzT3WLGiPbkEqZlZzOSmV5qX1GT8VP6WbUVAU6ytvrkclWlDVwRymMflY59Mwn4849otSFyQgv4h5oildByZjNPowcGuyVMnSVypwQuSVIQuHNRIRynTQnUCWqSdJLBGKjqHCkKFuqsBWirYGUOrvyqao9GajXlxVZvO7IRyS4loqy90hktGFLf2RPGFxp9yGtTXWtN4ByuVmyJ9jcI0PQOxRapqe1hIKDrsqOyAs1rYrwQBIXLzZpQXXY1yjDdWA3HUTy8icSiKV4XZJVI3T6hMlqsjZPa38JSrlzdDfieb60nHjQV/FCDEo2jW3LPsDpyCrO3uY5WM210dCfGi4+74UdUloT29eQpngOTuLaOXkdM60K7LnEK71GdmEFolkGmQFaarIYU9GPsFJy2UOnXEuyrW6uQBhZnTaTn1TAIAOVo62m4ylU5SjRfE0tso7pxyUtEpe0qeiOr2RhHaJZtpiSPNZYcKWT8Dk8ns0F3NtDRCjs6cHKV5r1MGJCqa2tgn3SnZyhF2KxhNqqLu/rANwsje3x3FXX3qW5VHc1WbjJSudOe0zbDKOP6isuLh0ozTrl3iVzuY49lM1oCTWCSdpjbzwlEuaVUkcqxs7nPKpLd+EXTcuvgyyxs5uWKmjWUKkhSLO2molpyru3ug4LuYs8ciOZPG4E6YhJJMGRxCS6hJEBYpJJili5y4oG9YSPVHApy0FWToBl3WUuXf3Fs8I+pT950cDChcwylPInsYxLRBd2o2GF5hdXz6V3Lp2gx5L024Y+MBZvVenXVfhyuT5EZSaa+C+TDzWn0XdjrbHUxHgq66ug5xkBP090m9g94wrC50JoMlyzyRySimx/BOEdPsqRTb4KcOZEQnvhTYMvA+aGpV6ZyHj6hKN8X2NcG9pE/3OmeyHr6Ww8QiKbw7hwKb2RnKkrkvaBUvqOaGnCMLmpalpRe8NXQrgpqMXFbFpO3oN0WmVYXzQRt8UJYXIAUdeuTU8k5GuOhaXewq2sWsEgJOBKIjAQ7rjKq2ugxT+Aeo0A5Vfqt1taYRF4wzKp61YOOeAlsk0pUPePC9sy94XF8mVLa1YIhPqUvfDQVG6g9rfwn6IyaapjkIKLv5Zb1Lw4AUV3o/tGzOV1pzZb72D5qxY/sk4rlL8GHkqEo8aMV9xq0X9yJVzTvZAWgfbNdyq290fuE0o0tCGOKgqXRDSvYVtZVtwWQu6hYYKtNEvZwgp1KmbONou6lTKnttSLTyoKlo5wkKO2s3bshMxco7RlSemaqyvC4IsVsoKzpbWqZjwuv48purEcsYroK3JlF7VJPCpcrklOSqHWdda33GnJWCVlia/1PaSfBCWWque6J5We1G8JET6ovp+tNTPgFq9IBqa+AIUDAVJXuBIXLroALkZacmxyF0TtHiuDVaDGFTX2s7VTs1N9R/eEu/ISdI2WFtWzV3twWtkcLzPqvqOrv2tkei3lzXIpRBJ8lheotIuTL20d4PA4I9Up5Vykq2NeNkhgTlJX/ALKC+9s6m1znfi8Sgreq+PxfQo2lol3Uc11du0N4b2xwry06TLgPfa3yhKOKXtSLeP8AqOXJJuUaiv7v7FDZXdRrpDjjzWq0/qJxgOCkodEtH9t/8o2n0eARFTPoqSw5HuOv6j8s+GX1BY21BPC5pWZBwcIpmlOaIDgYTNpuHITkFNJcjmTcb9pZ2VjKKq2YAk9lW2+pFvKmq3ftfdByU9CUaoVknYXZ1t0+ChrtbKK9iKdOFXOaXHCrONKi0HbtHT7fcICjbpNNnIk90RXuG0mjOSgby4lsysJ8Y7raN8fKWr0DXNSm0S1owqe91tu6IEIa5vwSWzyq9+mzkFcqc5T6Orjxxj9RcM1mnxHKJaaT42nJWcuKBDIHbuptFoOBBKop5IvTLTw4mrNH/D3tMgyF27jIUtvcOPoiWkHldWEtHIkqZSVdGbVOQmHShZlhWjtqTQYR9V7WDJC3jj5FHkroz9jcFnuvCtmbOUFdVGuMrq2sy/vhNYcb6MMk12HudIwuqdqSire0ACJDF1oRUUJSk2BC1SRkJLSyhUNuH3dFlWi+GuGWjlrhhzD6FZarQd7UsJk5jmZHY+apunuuGWVd8u321fMtzsePjA8xyP2Rep9Qsrvq1rZ8hrqZaRghwaCJHqIRSaJYe+1cOQVLoUve00sySPoYJKPp9SU7mzdVDWg7TMES145BHPP5FR9M3jKVUtJgOyD65j9fyVMjpFo7NHX06I9/PfGFGbDxf+SPvTwUGSuTlj7mOY3rsFq9Osfy8oq00enSHEx3KhfdbVUazrxggGAl3KGNXWzXjOer0X91qTGYESEA7W9xycNzwsONaLn8ompqha0YyCfn3g+KUn5UmuXSN4+OlotNQ1mnknzx39fRUlXXjB2gYPP7qHUqjah3RBIyOMeSraltkBhmYJjw/dc+bnJ7Z0MUMaX5Lq11hxySCYyJ4RLteeIIGPL9FmqV4QS3bMzkGPmrS2pPZO4yHjHEKscbek2azUFtourbqAOeASR/JXdG5a4S10rJMtSXD2bHEubBO0mD5QFaW+lVmRsDiMzI2/WUxh9SDp7FMyxte3TLkua4ZCWnUKdOoXAOk9zwg6Nu+JPPhIx/m8F3UrBokkfPif5J+E6ds52SLkqiWrtcpufs+I8dwfJB3+uCnIDYK8e1LWb22vXXD3Co17/7N+5jQ3AYJywjzGVrdQ60bUptc5uHAcDO7wPgjmyOrT7EoeQsLaypljX1F1VwA7lW+pW2ygGzJIyUN0P7OtRdWcIIeQ0eEInXb4bSPok3jqHe2dXD5CnUktGbtNJaSXFy6r2jpDWCR3Kio3QpAk5JyrPSNUa4y4RH5krOOGFcWNy8iV8iClR5biVYUtODQPFF3OkbqrHNwCP6KF1SqaZjOO6kYSUm2utFZzTSp9h1Z7GtgDKmt3At9Bysmb8l3KvtMu8EH4gtoS5T2YSVRC3V8rms3fElD1sFcPuoCZhNxdmLjyQbRtAD4q5oW8AZz4KgsL0ucAtBskFP4fI5v2oWyYePYXTapFHR/CFJK6idoSehkkkkQHzle/Z9AOxzh5A4VdR0O8tyTSec8g8H1C9uo6OHPiMd1HqmhhpAb35WlEs8Hr3F4x5dtc2ZkNJAPjhW9l9oT2uaXsIc0bTjBC9Pf0a6o2YCyeqdIgOMs+cLKadF41Z6J0V1J97tWkkEiW+HHAz5Qr0t8wsH0fQ+7UiY90mf5StfZXbap90wO5P+658kbrRzfkBpysXqlVziQF6S2xokfC71eP0ldfw2mOKbG/IJbJgcjaGdRPPNE0JvxNcTyTwAidS01rnkMB5MDkhbK9sSRAc0eUfssHq2j3NOq6q+7pMoNI71J2nG0tazPbulskKXFrRaXkcfcv8An5M/qVbYC2e+SgrSuSMZkwIP7I3rLTPZW9Os2qyp7Zwa3YSZwXSD4YH1Vf0Npdy+4DqLtjaMGrULQ5rZzsDThzj4fsln499mUv1CUc/CKtf5s3nT/Rm5jX3BLSRIaOS3/FjB4WpqUqLGgNYz3cNlonyknv5rj2v/AC2uzJnHlmFXXtzGCRBPPqr6x+2K/qONyyO5MetqRB90Qe4EgR2lUup6tWMDcQDIkds+XZGXOptYC0bXQCQR3PaVW3GrB20kN3jGJz5wUjmdalIdwR+VEHt6zpLnlzi3sJg+p8UzNT3gg4k988lGUK++BiBMng+pQV1Rg+745PolaXG0NN8nUkVeq6SKklmcxjx8CO/zQ2mMqUX72ZA/HTImAPiH94eXP0VlcXLoiDjyj5gqNuoN3gtLt428DBJPeOVrjyNKkK+R4vrRqS66a7Rq7O8pupbqUN35O0CN3cEBUd/euLy13In6ePoh23b6dcGkz3KoJePgDhz6DM481Ga9au+rsp7XUQC6MEicAE8+IBwYTSytpVs48s0sa4uL5J1+GRGhUqOhrXOz2BKuLTpu4xFN3jmAjema1Y/82q9xkbWg4xiTtHHC0dG9M8pnGoS27NoZZyjyqguyoltNu/DgIg+KyWthz3O/wyrLq6g9/sywkbc4JByPJBWQc1u4O38y1/P1W7acvTroopSXuZl3VdpR2mXx3CVzUYHVNrhtc6YB4Poe6udP0YN5Cx9Lk9DCyKi5tqLagylX6bJ/A75FT29owETUDZ4kgfJWVOg5pneCB3TscSa2hZ5aftZS6bolRjwXNwO8q8c2AfNUtfq1pqFg7GN3bHgrRlyHRBn0WmGEYtqIMkpNWwsVIAHgn9ooGUSVM2guwkkhFs69qkn2JI6ARWlsAJ8UJc09zirUthnyQjKUuUjLtlTl1Paz5KrfZhxyJlXN0MAIRtPPorLoIBqOle6BShrh5SPosfqIu6RzTDmj+4Y/Ir0dtPxUVa0B5CwyYlI0hPieRP6lqNd7wc3xBC02h9TDc2apg4IJxnE+XirvUul2VOQFktS6ILZ2Ejy7JB4pQ72hnnGfWmbq+a91NwbBndM+faO68svrq4p1Dbv37K5LWbnb2CQI2lwmAexIMH5r1bQHmpRYH/iNNu7/ADtEOPzIJ+aV303QrEbzJBDhESC3uClsuBydopNKarpnknUtlVqG3p0/dY0Oa6GwATEvgYBPlBK9F6d080remx7NjKbQAzhz4H/UqHxPMnK0Fpo9OlmnTAP953vO+RPHyQWsAhpImByqelLHE0hHHybS7ANQ1Lnj/bwVNf6pNOMe6SfWeyFvrhxKqa9Qnx9Epylux7itFho1L2rnAgOgYBmZ8QR355V0/RpIhrQRHP4SR4mfDul0Vp5c4EN90A7j/ecf2wI9fFaq7phrXYGJPl6I+gpQ2B5nGVIy4sDgmGGYEZGO2fGIUeoacXSRtkRPb6DxE8K4sGbyAQMbjnPPb9SgdSqMhzW7QQ4ulvJcZ/QAD6Ky8WHD+SfuJcij9jvDgDhoMDyAzz25wqpliabw6JaDJ9OZCsagc152iQCYH5Z8cImxBqAscIDpwRnwgHwXOnhrQ/jzv56CaF1bvIDHgkjcIE4P5HsrTT7RjGkhg9/LyIEkYE+JAVbpXTxp99wZhgPLR3A8sD6K2psI5Cd8WmuqEvJST9rsdlkSMfROykQciEfaOEzwrENaRkfMJ9YE1piTy1oyvV+qi3pNqOmJaDGecKtpaiypTa+g4EO58j5harWtBpXLPZvMjkfJZGz6Wtw9zaVWHAwWh2ZiYj0VZeM3PkuwrPGMVFlf1DfbKQnbu308yJaNwLiPkFY/8fUCNtMFxPc8DzU9XoGm7JknxJlV110GRBpgAg9zAIVv22ZK49mWTJDi3HtlU7qJpfmmakOkFzsT4wtTp2o3V37oGxn+EfzT6N0IC4OcAGjw7/NbqztGU2hrWgAJrF4vF3JlecIxqCKex6aYwCRn0VtTswOESlKcSUekYuTfZH7NKF2VyrWUGSSSRJZ22CPEFRtpwVSUr5zDzhWttqrH84P5KOLRB6wyuadNFvpArltPEIqeiURbUoUu1MWqWEgdRUFxayIhGSu2hBkMre0qtGTTjIMj9vNY49eVrarmk5zZ95rsHzLSO8L1mtSBGQqe/wCm6NX8TAksvjym1KDqhjHljFVJHVlrtOtTa9jpDxIjgj9/JR3VUPH7lVlPoj2RJt6rqc/CfeaT4x4+a5fpl6z/ALdQepYfzCwyLLFdX/BpD029P+4Pc6PukiEHbdN7njcYaOSOYRjr65Z+O0efNsO/Qqr1/rF9Ki72VpcPeQYGyA0+JP7ApF8n/wCdja/k1VlfCmdlOAwdu/zKL1CvuZHEhfL+oa5e+29q59Wm4GQBuYG+QB5+a3/Sn2wgsFO+kOHFVrZaR23NGQfMBaLBlhDbu/8ABm5QctKj0yoXFsNxjkclV5tchp/oprPqyze2W3VE/wDkAP0OUzOsLKSHXFEREH2jDPpBWUpSeqLxX2LSlpoj3j8h+64uNHGCJBHdC0utrLEXNLPGf3RB6rtyJFxSP+tv7qslGS2iy5JkVK3e0mSZPELnU6r2tHs8eKrNY6/t6TTtd7R3ZtPMnt73AXn7/tAun1HOc0bSTtZ2aOw8/VKvx5OD9P8A2NY51JOSPX9LvCWe+RPiOCjnVh9V5pof2g3EbRa73doJiPPCv9Pt9QuHbnMFIGeGmckHl0AR6J7As/FLti2WOPk5PSL6/wBUbRZuad7sgNaRM5Bnw4K84qWrqrn+wZVpE1C6CSS1xMl26Z5nvEFepad0yWiX7ZPJPvOPqVZUNHptM7Z9ePoulHxnJLmzkeTGOR0ujMaBa3bX/wDWqVaREEV2gOb5te0/qFqqVh3dk/ki9sJJ2K4qkZxio6Q7QnSCShYSUpFMiA6K4XS5hREYySeElAGfrU0JUYRwrOqEDXatyxzb6y5nfH9dlaWvULXcrN16ZQj2nsqtJkPQaV6x3BCnAC84p372d0fbdVFvJKo4fYhtXU0mhUFr1a08kKzpa1Td3Q4yIFlIUlw25Ye67DvAobAdbExCfek4SgE4gLh9u08gfRdlqdvCIUysudDpP/FTafVoVZW+z2yqfitqR/0NH6LS7V1Cq4x+xbk18mKrfY/prubZo/yue39ChT9iOnHinUHpVf8AzXoG5LchwX2D6kvuYBv2JWA7Vv8A2/7Iuj9kFg34ah9ahW2TEqjxxfwW9Wf3MvS+zWxb/Yz6vcf5o6h0faM/DbUvm0H9VcSkVZY4r4QHkk/kjtrNjMMY1v8AlaB+imKZicqxQcBMU652qAOSU0pyxL2SsAcFJOGJyAhYThKEnV2juEJW1hje6KTZWwzamc8Dkqmra4T+EfMoJ9w53JV1D7kL12psHdOqH2aSPBALU05UFW0JVuKITmmEOaLGbrWB8FX3NoR2WxNEKCtYg9keSIYK4poCsxbe80IHhUV7oRHCsEzD+cFJuoVG8OKMubEjsq6rQUIH0eqajfNWVv11HMrKvYoXMRsFI9Ct+uGHkqxo9WsPxBeUOaucjglTQKPZafUjD8QU7NbYe4XiguHjhzvqpG6pVHxlCoko9tbqrfEKQai3xXibNerD4lMzqasO6HCJNntAvG+Kf7y3xXjbOrq3ipmdY1v6KnCJNnr4uB4p/bheSt6yrKUdY1v6KnBEtnqwrBL24XlX/FtYqRnU9bxCHpols9R+8BL7yPFeZfx+sfiS/i1Y/EpwRLZ6Wb1vio3amwdwvNze1T8ZSD3Hkn6qcIk2egVNfpj4ghKnVbO2VjBTKlZTVuCIaV/VBPAQj9bqO7wq5jERTYjVAo7dXc7kldMYpG0FMyijQThjETSoLujRRlOioCyEUUkXsSQBZP7ZO2omSVWkFEoKkATJLJlhyxQVbYFJJBNgKm+0VrlmNR0KJTpLdbIihuLEhA1KKSSJCE01w5iZJQhyWLn2aSShDn2aQppJKEOhRUjbdJJQhPTtCiqVgUklCBlPTlOzTkklCthDLFEMskkkUQ7Fmn+6JJKEH+7KRtukkoyBFO3RNO2TpIogVTtkU22CSSDAdtpwpQkkhYRQkkkoQ//Z">
            <a:extLst>
              <a:ext uri="{FF2B5EF4-FFF2-40B4-BE49-F238E27FC236}">
                <a16:creationId xmlns:a16="http://schemas.microsoft.com/office/drawing/2014/main" id="{629730EC-97CA-4BD2-80BD-7E879C322A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F9314C47-F71C-4C54-9965-546089542D71}"/>
              </a:ext>
            </a:extLst>
          </p:cNvPr>
          <p:cNvSpPr txBox="1">
            <a:spLocks/>
          </p:cNvSpPr>
          <p:nvPr/>
        </p:nvSpPr>
        <p:spPr bwMode="auto">
          <a:xfrm>
            <a:off x="1270273" y="188913"/>
            <a:ext cx="34575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CUISINE TYPE 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544ECB9E-7C28-488C-9DE0-E28E8247994F}"/>
              </a:ext>
            </a:extLst>
          </p:cNvPr>
          <p:cNvSpPr/>
          <p:nvPr/>
        </p:nvSpPr>
        <p:spPr>
          <a:xfrm>
            <a:off x="982663" y="6021288"/>
            <a:ext cx="2286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ATTACHMENT</a:t>
            </a:r>
          </a:p>
          <a:p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scenario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card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case</a:t>
            </a:r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study</a:t>
            </a:r>
            <a:endParaRPr lang="pl-PL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" name="Grupa 2">
            <a:extLst>
              <a:ext uri="{FF2B5EF4-FFF2-40B4-BE49-F238E27FC236}">
                <a16:creationId xmlns:a16="http://schemas.microsoft.com/office/drawing/2014/main" id="{B55F36A1-4FFA-450A-9FBE-AAC36A1B2F02}"/>
              </a:ext>
            </a:extLst>
          </p:cNvPr>
          <p:cNvGrpSpPr/>
          <p:nvPr/>
        </p:nvGrpSpPr>
        <p:grpSpPr>
          <a:xfrm>
            <a:off x="-14538" y="1615603"/>
            <a:ext cx="5973187" cy="3757613"/>
            <a:chOff x="-14537" y="1471612"/>
            <a:chExt cx="5951538" cy="3757613"/>
          </a:xfrm>
        </p:grpSpPr>
        <p:pic>
          <p:nvPicPr>
            <p:cNvPr id="12" name="Picture 2" descr="GotowaÄ, Å»ywnoÅÄ, PÅyta, Zastawa StoÅowa, SÄdy">
              <a:extLst>
                <a:ext uri="{FF2B5EF4-FFF2-40B4-BE49-F238E27FC236}">
                  <a16:creationId xmlns:a16="http://schemas.microsoft.com/office/drawing/2014/main" id="{9925375E-6FD2-4A1A-B55D-F3EAC1F1FD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537" y="1628775"/>
              <a:ext cx="5951538" cy="3600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pole tekstowe 1">
              <a:extLst>
                <a:ext uri="{FF2B5EF4-FFF2-40B4-BE49-F238E27FC236}">
                  <a16:creationId xmlns:a16="http://schemas.microsoft.com/office/drawing/2014/main" id="{0CBDBB5A-EAAE-4669-BA05-407B9725AFF8}"/>
                </a:ext>
              </a:extLst>
            </p:cNvPr>
            <p:cNvSpPr txBox="1"/>
            <p:nvPr/>
          </p:nvSpPr>
          <p:spPr>
            <a:xfrm>
              <a:off x="2375975" y="1471612"/>
              <a:ext cx="1170513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6600" dirty="0">
                  <a:solidFill>
                    <a:schemeClr val="bg1">
                      <a:lumMod val="95000"/>
                    </a:schemeClr>
                  </a:solidFill>
                </a:rPr>
                <a:t>?</a:t>
              </a:r>
            </a:p>
          </p:txBody>
        </p:sp>
      </p:grp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8217B5E-E3E8-4B57-A23D-09131BCBC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5</a:t>
            </a:fld>
            <a:endParaRPr lang="en-US" altLang="pl-PL" dirty="0"/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A5A71814-3706-41C5-92CA-913E99167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72764"/>
            <a:ext cx="233480" cy="3600451"/>
          </a:xfrm>
          <a:prstGeom prst="rect">
            <a:avLst/>
          </a:prstGeom>
        </p:spPr>
      </p:pic>
      <p:pic>
        <p:nvPicPr>
          <p:cNvPr id="19" name="Grafika 18">
            <a:extLst>
              <a:ext uri="{FF2B5EF4-FFF2-40B4-BE49-F238E27FC236}">
                <a16:creationId xmlns:a16="http://schemas.microsoft.com/office/drawing/2014/main" id="{42B943DC-CC9C-4DB4-99D7-1CAF0A959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7592" y="6003344"/>
            <a:ext cx="522000" cy="522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>
            <a:extLst>
              <a:ext uri="{FF2B5EF4-FFF2-40B4-BE49-F238E27FC236}">
                <a16:creationId xmlns:a16="http://schemas.microsoft.com/office/drawing/2014/main" id="{3078BD28-3614-4544-AE9A-3203DA00D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880" y="2088990"/>
            <a:ext cx="3240360" cy="2561176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b="1" dirty="0">
                <a:solidFill>
                  <a:srgbClr val="FBBE03"/>
                </a:solidFill>
              </a:rPr>
              <a:t>REGIONAL DIVISION: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Italian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Polish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Mexican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etc. 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b="1" dirty="0">
                <a:solidFill>
                  <a:srgbClr val="FBBE03"/>
                </a:solidFill>
              </a:rPr>
              <a:t>DIVISION IN ACCORDANCE WITH FUNCTION: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Catering, </a:t>
            </a:r>
            <a:r>
              <a:rPr lang="pl-PL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Wedding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b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etc. </a:t>
            </a:r>
          </a:p>
        </p:txBody>
      </p:sp>
      <p:sp>
        <p:nvSpPr>
          <p:cNvPr id="15363" name="AutoShape 4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CFA54A29-8FA3-4A0E-8A06-F290C64BCD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5364" name="AutoShape 6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293F59B5-E19C-4E7C-AB9C-6CBEDC6E83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5365" name="AutoShape 8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4C9DEAD7-8756-43DB-BB50-C7585A2DE91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5366" name="AutoShape 12" descr="data:image/jpeg;base64,/9j/4AAQSkZJRgABAQAAAQABAAD/2wCEAAkGBhQSEBIUEhIUFRUQFQ8WFBUUFBUUFBQUFBQVFBQQFBQXHCYeFxkjGRQUHy8gIycpLCwsFR4xNTAqNSYrLCkBCQoKDgwOGg8PGiwkHBwsLCwvLCkpKSwpLCwpKSkpLCwpLCwpLCwpLCksKSwpKSwsLCwsKSwsKSwpLCwpKSksLP/AABEIALcBEwMBIgACEQEDEQH/xAAcAAABBQEBAQAAAAAAAAAAAAAEAAEDBQYCBwj/xAA9EAABAwMDAgMFBgMGBwAAAAABAAIRAwQhBRIxBkFRYXETIkKBkQcUMqGx0RXB8ENSYnKC4RYjM1ODk6L/xAAZAQACAwEAAAAAAAAAAAAAAAABBAACAwX/xAArEQACAgICAQMDAwUBAAAAAAAAAQIRAyESMQQTIkEyUWEFFHGBkaGx8UL/2gAMAwEAAhEDEQA/APYKtRCvCmhclqYoqQ7UtqkhPsQIRALoNUzKKlbSRIDtpqQUkQKa62IWQHFJM6jKJ2pnKcgUAiyyiqdOE5qKKrcQqPLFFljZNhPKpbnVIKHGvDxS37vHdWMLxJtXRo0oVLR1gHujG6gFrHPCXTMngktB0JIMagFPTuAVopJ9FHBrskITQu4S2qxWjiEykhMpZKOITrpKFLJRyAnTwmhENClNKW1MQoQeAmLQmTIkGNMLg0ApUyJAd9sFC60HgjSuCFCAJtAki4ToUQI9ml7FENprsMWfMIILddiiiNqZyHIAHUdChdcwor6vCrq15haBLNuoiUbSryFkmsLjIKtbe52ASVlPIootGFl2XqKo5BU7zccIguwkZeRyWhhYqI3lV13cwiK960d1Q3t4CVzs+alpnQwYbe0K9qyFVNcJU9dsjBVaWuaVzZyvY/GNKi9oNUlWqexVVQvCOUYyrKvDI3ownGnZBWv3A8qz0XVS50Hsh2WQeUZb2ApjhPYOcHd6Fc01JVRo2XQAyU4v2+KzF3eOIhvKexpPAlxT0vMcRSPjpmmfdoK41GEBUvI7oKpfAuASs/1FvURiHhr5LB2tQuR1EPFc/dgW5CrbjSA7hax8zIuwehjZfUNdae6PpXzT3WLGiPbkEqZlZzOSmV5qX1GT8VP6WbUVAU6ytvrkclWlDVwRymMflY59Mwn4849otSFyQgv4h5oildByZjNPowcGuyVMnSVypwQuSVIQuHNRIRynTQnUCWqSdJLBGKjqHCkKFuqsBWirYGUOrvyqao9GajXlxVZvO7IRyS4loqy90hktGFLf2RPGFxp9yGtTXWtN4ByuVmyJ9jcI0PQOxRapqe1hIKDrsqOyAs1rYrwQBIXLzZpQXXY1yjDdWA3HUTy8icSiKV4XZJVI3T6hMlqsjZPa38JSrlzdDfieb60nHjQV/FCDEo2jW3LPsDpyCrO3uY5WM210dCfGi4+74UdUloT29eQpngOTuLaOXkdM60K7LnEK71GdmEFolkGmQFaarIYU9GPsFJy2UOnXEuyrW6uQBhZnTaTn1TAIAOVo62m4ylU5SjRfE0tso7pxyUtEpe0qeiOr2RhHaJZtpiSPNZYcKWT8Dk8ns0F3NtDRCjs6cHKV5r1MGJCqa2tgn3SnZyhF2KxhNqqLu/rANwsje3x3FXX3qW5VHc1WbjJSudOe0zbDKOP6isuLh0ozTrl3iVzuY49lM1oCTWCSdpjbzwlEuaVUkcqxs7nPKpLd+EXTcuvgyyxs5uWKmjWUKkhSLO2molpyru3ug4LuYs8ciOZPG4E6YhJJMGRxCS6hJEBYpJJili5y4oG9YSPVHApy0FWToBl3WUuXf3Fs8I+pT950cDChcwylPInsYxLRBd2o2GF5hdXz6V3Lp2gx5L024Y+MBZvVenXVfhyuT5EZSaa+C+TDzWn0XdjrbHUxHgq66ug5xkBP090m9g94wrC50JoMlyzyRySimx/BOEdPsqRTb4KcOZEQnvhTYMvA+aGpV6ZyHj6hKN8X2NcG9pE/3OmeyHr6Ww8QiKbw7hwKb2RnKkrkvaBUvqOaGnCMLmpalpRe8NXQrgpqMXFbFpO3oN0WmVYXzQRt8UJYXIAUdeuTU8k5GuOhaXewq2sWsEgJOBKIjAQ7rjKq2ugxT+Aeo0A5Vfqt1taYRF4wzKp61YOOeAlsk0pUPePC9sy94XF8mVLa1YIhPqUvfDQVG6g9rfwn6IyaapjkIKLv5Zb1Lw4AUV3o/tGzOV1pzZb72D5qxY/sk4rlL8GHkqEo8aMV9xq0X9yJVzTvZAWgfbNdyq290fuE0o0tCGOKgqXRDSvYVtZVtwWQu6hYYKtNEvZwgp1KmbONou6lTKnttSLTyoKlo5wkKO2s3bshMxco7RlSemaqyvC4IsVsoKzpbWqZjwuv48purEcsYroK3JlF7VJPCpcrklOSqHWdda33GnJWCVlia/1PaSfBCWWque6J5We1G8JET6ovp+tNTPgFq9IBqa+AIUDAVJXuBIXLroALkZacmxyF0TtHiuDVaDGFTX2s7VTs1N9R/eEu/ISdI2WFtWzV3twWtkcLzPqvqOrv2tkei3lzXIpRBJ8lheotIuTL20d4PA4I9Up5Vykq2NeNkhgTlJX/ALKC+9s6m1znfi8Sgreq+PxfQo2lol3Uc11du0N4b2xwry06TLgPfa3yhKOKXtSLeP8AqOXJJuUaiv7v7FDZXdRrpDjjzWq0/qJxgOCkodEtH9t/8o2n0eARFTPoqSw5HuOv6j8s+GX1BY21BPC5pWZBwcIpmlOaIDgYTNpuHITkFNJcjmTcb9pZ2VjKKq2YAk9lW2+pFvKmq3ftfdByU9CUaoVknYXZ1t0+ChrtbKK9iKdOFXOaXHCrONKi0HbtHT7fcICjbpNNnIk90RXuG0mjOSgby4lsysJ8Y7raN8fKWr0DXNSm0S1owqe91tu6IEIa5vwSWzyq9+mzkFcqc5T6Orjxxj9RcM1mnxHKJaaT42nJWcuKBDIHbuptFoOBBKop5IvTLTw4mrNH/D3tMgyF27jIUtvcOPoiWkHldWEtHIkqZSVdGbVOQmHShZlhWjtqTQYR9V7WDJC3jj5FHkroz9jcFnuvCtmbOUFdVGuMrq2sy/vhNYcb6MMk12HudIwuqdqSire0ACJDF1oRUUJSk2BC1SRkJLSyhUNuH3dFlWi+GuGWjlrhhzD6FZarQd7UsJk5jmZHY+apunuuGWVd8u321fMtzsePjA8xyP2Rep9Qsrvq1rZ8hrqZaRghwaCJHqIRSaJYe+1cOQVLoUve00sySPoYJKPp9SU7mzdVDWg7TMES145BHPP5FR9M3jKVUtJgOyD65j9fyVMjpFo7NHX06I9/PfGFGbDxf+SPvTwUGSuTlj7mOY3rsFq9Osfy8oq00enSHEx3KhfdbVUazrxggGAl3KGNXWzXjOer0X91qTGYESEA7W9xycNzwsONaLn8ompqha0YyCfn3g+KUn5UmuXSN4+OlotNQ1mnknzx39fRUlXXjB2gYPP7qHUqjah3RBIyOMeSraltkBhmYJjw/dc+bnJ7Z0MUMaX5Lq11hxySCYyJ4RLteeIIGPL9FmqV4QS3bMzkGPmrS2pPZO4yHjHEKscbek2azUFtourbqAOeASR/JXdG5a4S10rJMtSXD2bHEubBO0mD5QFaW+lVmRsDiMzI2/WUxh9SDp7FMyxte3TLkua4ZCWnUKdOoXAOk9zwg6Nu+JPPhIx/m8F3UrBokkfPif5J+E6ds52SLkqiWrtcpufs+I8dwfJB3+uCnIDYK8e1LWb22vXXD3Co17/7N+5jQ3AYJywjzGVrdQ60bUptc5uHAcDO7wPgjmyOrT7EoeQsLaypljX1F1VwA7lW+pW2ygGzJIyUN0P7OtRdWcIIeQ0eEInXb4bSPok3jqHe2dXD5CnUktGbtNJaSXFy6r2jpDWCR3Kio3QpAk5JyrPSNUa4y4RH5krOOGFcWNy8iV8iClR5biVYUtODQPFF3OkbqrHNwCP6KF1SqaZjOO6kYSUm2utFZzTSp9h1Z7GtgDKmt3At9Bysmb8l3KvtMu8EH4gtoS5T2YSVRC3V8rms3fElD1sFcPuoCZhNxdmLjyQbRtAD4q5oW8AZz4KgsL0ucAtBskFP4fI5v2oWyYePYXTapFHR/CFJK6idoSehkkkkQHzle/Z9AOxzh5A4VdR0O8tyTSec8g8H1C9uo6OHPiMd1HqmhhpAb35WlEs8Hr3F4x5dtc2ZkNJAPjhW9l9oT2uaXsIc0bTjBC9Pf0a6o2YCyeqdIgOMs+cLKadF41Z6J0V1J97tWkkEiW+HHAz5Qr0t8wsH0fQ+7UiY90mf5StfZXbap90wO5P+658kbrRzfkBpysXqlVziQF6S2xokfC71eP0ldfw2mOKbG/IJbJgcjaGdRPPNE0JvxNcTyTwAidS01rnkMB5MDkhbK9sSRAc0eUfssHq2j3NOq6q+7pMoNI71J2nG0tazPbulskKXFrRaXkcfcv8An5M/qVbYC2e+SgrSuSMZkwIP7I3rLTPZW9Os2qyp7Zwa3YSZwXSD4YH1Vf0Npdy+4DqLtjaMGrULQ5rZzsDThzj4fsln499mUv1CUc/CKtf5s3nT/Rm5jX3BLSRIaOS3/FjB4WpqUqLGgNYz3cNlonyknv5rj2v/AC2uzJnHlmFXXtzGCRBPPqr6x+2K/qONyyO5MetqRB90Qe4EgR2lUup6tWMDcQDIkds+XZGXOptYC0bXQCQR3PaVW3GrB20kN3jGJz5wUjmdalIdwR+VEHt6zpLnlzi3sJg+p8UzNT3gg4k988lGUK++BiBMng+pQV1Rg+745PolaXG0NN8nUkVeq6SKklmcxjx8CO/zQ2mMqUX72ZA/HTImAPiH94eXP0VlcXLoiDjyj5gqNuoN3gtLt428DBJPeOVrjyNKkK+R4vrRqS66a7Rq7O8pupbqUN35O0CN3cEBUd/euLy13In6ePoh23b6dcGkz3KoJePgDhz6DM481Ga9au+rsp7XUQC6MEicAE8+IBwYTSytpVs48s0sa4uL5J1+GRGhUqOhrXOz2BKuLTpu4xFN3jmAjema1Y/82q9xkbWg4xiTtHHC0dG9M8pnGoS27NoZZyjyqguyoltNu/DgIg+KyWthz3O/wyrLq6g9/sywkbc4JByPJBWQc1u4O38y1/P1W7acvTroopSXuZl3VdpR2mXx3CVzUYHVNrhtc6YB4Poe6udP0YN5Cx9Lk9DCyKi5tqLagylX6bJ/A75FT29owETUDZ4kgfJWVOg5pneCB3TscSa2hZ5aftZS6bolRjwXNwO8q8c2AfNUtfq1pqFg7GN3bHgrRlyHRBn0WmGEYtqIMkpNWwsVIAHgn9ooGUSVM2guwkkhFs69qkn2JI6ARWlsAJ8UJc09zirUthnyQjKUuUjLtlTl1Paz5KrfZhxyJlXN0MAIRtPPorLoIBqOle6BShrh5SPosfqIu6RzTDmj+4Y/Ir0dtPxUVa0B5CwyYlI0hPieRP6lqNd7wc3xBC02h9TDc2apg4IJxnE+XirvUul2VOQFktS6ILZ2Ejy7JB4pQ72hnnGfWmbq+a91NwbBndM+faO68svrq4p1Dbv37K5LWbnb2CQI2lwmAexIMH5r1bQHmpRYH/iNNu7/ADtEOPzIJ+aV303QrEbzJBDhESC3uClsuBydopNKarpnknUtlVqG3p0/dY0Oa6GwATEvgYBPlBK9F6d080remx7NjKbQAzhz4H/UqHxPMnK0Fpo9OlmnTAP953vO+RPHyQWsAhpImByqelLHE0hHHybS7ANQ1Lnj/bwVNf6pNOMe6SfWeyFvrhxKqa9Qnx9Epylux7itFho1L2rnAgOgYBmZ8QR355V0/RpIhrQRHP4SR4mfDul0Vp5c4EN90A7j/ecf2wI9fFaq7phrXYGJPl6I+gpQ2B5nGVIy4sDgmGGYEZGO2fGIUeoacXSRtkRPb6DxE8K4sGbyAQMbjnPPb9SgdSqMhzW7QQ4ulvJcZ/QAD6Ky8WHD+SfuJcij9jvDgDhoMDyAzz25wqpliabw6JaDJ9OZCsagc152iQCYH5Z8cImxBqAscIDpwRnwgHwXOnhrQ/jzv56CaF1bvIDHgkjcIE4P5HsrTT7RjGkhg9/LyIEkYE+JAVbpXTxp99wZhgPLR3A8sD6K2psI5Cd8WmuqEvJST9rsdlkSMfROykQciEfaOEzwrENaRkfMJ9YE1piTy1oyvV+qi3pNqOmJaDGecKtpaiypTa+g4EO58j5harWtBpXLPZvMjkfJZGz6Wtw9zaVWHAwWh2ZiYj0VZeM3PkuwrPGMVFlf1DfbKQnbu308yJaNwLiPkFY/8fUCNtMFxPc8DzU9XoGm7JknxJlV110GRBpgAg9zAIVv22ZK49mWTJDi3HtlU7qJpfmmakOkFzsT4wtTp2o3V37oGxn+EfzT6N0IC4OcAGjw7/NbqztGU2hrWgAJrF4vF3JlecIxqCKex6aYwCRn0VtTswOESlKcSUekYuTfZH7NKF2VyrWUGSSSRJZ22CPEFRtpwVSUr5zDzhWttqrH84P5KOLRB6wyuadNFvpArltPEIqeiURbUoUu1MWqWEgdRUFxayIhGSu2hBkMre0qtGTTjIMj9vNY49eVrarmk5zZ95rsHzLSO8L1mtSBGQqe/wCm6NX8TAksvjym1KDqhjHljFVJHVlrtOtTa9jpDxIjgj9/JR3VUPH7lVlPoj2RJt6rqc/CfeaT4x4+a5fpl6z/ALdQepYfzCwyLLFdX/BpD029P+4Pc6PukiEHbdN7njcYaOSOYRjr65Z+O0efNsO/Qqr1/rF9Ki72VpcPeQYGyA0+JP7ApF8n/wCdja/k1VlfCmdlOAwdu/zKL1CvuZHEhfL+oa5e+29q59Wm4GQBuYG+QB5+a3/Sn2wgsFO+kOHFVrZaR23NGQfMBaLBlhDbu/8ABm5QctKj0yoXFsNxjkclV5tchp/oprPqyze2W3VE/wDkAP0OUzOsLKSHXFEREH2jDPpBWUpSeqLxX2LSlpoj3j8h+64uNHGCJBHdC0utrLEXNLPGf3RB6rtyJFxSP+tv7qslGS2iy5JkVK3e0mSZPELnU6r2tHs8eKrNY6/t6TTtd7R3ZtPMnt73AXn7/tAun1HOc0bSTtZ2aOw8/VKvx5OD9P8A2NY51JOSPX9LvCWe+RPiOCjnVh9V5pof2g3EbRa73doJiPPCv9Pt9QuHbnMFIGeGmckHl0AR6J7As/FLti2WOPk5PSL6/wBUbRZuad7sgNaRM5Bnw4K84qWrqrn+wZVpE1C6CSS1xMl26Z5nvEFepad0yWiX7ZPJPvOPqVZUNHptM7Z9ePoulHxnJLmzkeTGOR0ujMaBa3bX/wDWqVaREEV2gOb5te0/qFqqVh3dk/ki9sJJ2K4qkZxio6Q7QnSCShYSUpFMiA6K4XS5hREYySeElAGfrU0JUYRwrOqEDXatyxzb6y5nfH9dlaWvULXcrN16ZQj2nsqtJkPQaV6x3BCnAC84p372d0fbdVFvJKo4fYhtXU0mhUFr1a08kKzpa1Td3Q4yIFlIUlw25Ye67DvAobAdbExCfek4SgE4gLh9u08gfRdlqdvCIUysudDpP/FTafVoVZW+z2yqfitqR/0NH6LS7V1Cq4x+xbk18mKrfY/prubZo/yue39ChT9iOnHinUHpVf8AzXoG5LchwX2D6kvuYBv2JWA7Vv8A2/7Iuj9kFg34ah9ahW2TEqjxxfwW9Wf3MvS+zWxb/Yz6vcf5o6h0faM/DbUvm0H9VcSkVZY4r4QHkk/kjtrNjMMY1v8AlaB+imKZicqxQcBMU652qAOSU0pyxL2SsAcFJOGJyAhYThKEnV2juEJW1hje6KTZWwzamc8Dkqmra4T+EfMoJ9w53JV1D7kL12psHdOqH2aSPBALU05UFW0JVuKITmmEOaLGbrWB8FX3NoR2WxNEKCtYg9keSIYK4poCsxbe80IHhUV7oRHCsEzD+cFJuoVG8OKMubEjsq6rQUIH0eqajfNWVv11HMrKvYoXMRsFI9Ct+uGHkqxo9WsPxBeUOaucjglTQKPZafUjD8QU7NbYe4XiguHjhzvqpG6pVHxlCoko9tbqrfEKQai3xXibNerD4lMzqasO6HCJNntAvG+Kf7y3xXjbOrq3ipmdY1v6KnCJNnr4uB4p/bheSt6yrKUdY1v6KnBEtnqwrBL24XlX/FtYqRnU9bxCHpols9R+8BL7yPFeZfx+sfiS/i1Y/EpwRLZ6Wb1vio3amwdwvNze1T8ZSD3Hkn6qcIk2egVNfpj4ghKnVbO2VjBTKlZTVuCIaV/VBPAQj9bqO7wq5jERTYjVAo7dXc7kldMYpG0FMyijQThjETSoLujRRlOioCyEUUkXsSQBZP7ZO2omSVWkFEoKkATJLJlhyxQVbYFJJBNgKm+0VrlmNR0KJTpLdbIihuLEhA1KKSSJCE01w5iZJQhyWLn2aSShDn2aQppJKEOhRUjbdJJQhPTtCiqVgUklCBlPTlOzTkklCthDLFEMskkkUQ7Fmn+6JJKEH+7KRtukkoyBFO3RNO2TpIogVTtkU22CSSDAdtpwpQkkhYRQkkkoQ//Z">
            <a:extLst>
              <a:ext uri="{FF2B5EF4-FFF2-40B4-BE49-F238E27FC236}">
                <a16:creationId xmlns:a16="http://schemas.microsoft.com/office/drawing/2014/main" id="{21C06BA1-5BAA-4AC9-9B78-1096957DB3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1E72F15F-FDE4-4818-AD61-3EC1EEB36499}"/>
              </a:ext>
            </a:extLst>
          </p:cNvPr>
          <p:cNvSpPr txBox="1">
            <a:spLocks/>
          </p:cNvSpPr>
          <p:nvPr/>
        </p:nvSpPr>
        <p:spPr bwMode="auto">
          <a:xfrm>
            <a:off x="1270273" y="188913"/>
            <a:ext cx="34575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CUISINE TYPE</a:t>
            </a:r>
          </a:p>
        </p:txBody>
      </p:sp>
      <p:grpSp>
        <p:nvGrpSpPr>
          <p:cNvPr id="5" name="Grupa 4">
            <a:extLst>
              <a:ext uri="{FF2B5EF4-FFF2-40B4-BE49-F238E27FC236}">
                <a16:creationId xmlns:a16="http://schemas.microsoft.com/office/drawing/2014/main" id="{B4629031-4302-4806-AF89-A0030B929CCA}"/>
              </a:ext>
            </a:extLst>
          </p:cNvPr>
          <p:cNvGrpSpPr/>
          <p:nvPr/>
        </p:nvGrpSpPr>
        <p:grpSpPr>
          <a:xfrm>
            <a:off x="1080" y="1669977"/>
            <a:ext cx="7823111" cy="5215407"/>
            <a:chOff x="1081" y="1749491"/>
            <a:chExt cx="7703840" cy="5135893"/>
          </a:xfrm>
        </p:grpSpPr>
        <p:pic>
          <p:nvPicPr>
            <p:cNvPr id="1026" name="Picture 2" descr="Pizza, Å»ywnoÅci, WÅoski, Pieczony, Ser, Skorupa, Kuchni">
              <a:extLst>
                <a:ext uri="{FF2B5EF4-FFF2-40B4-BE49-F238E27FC236}">
                  <a16:creationId xmlns:a16="http://schemas.microsoft.com/office/drawing/2014/main" id="{C690D336-C5EA-429E-9A63-AD3561FA39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1" y="1749491"/>
              <a:ext cx="3851920" cy="25679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Åniadanie, Å»ywnoÅci, Jedzenie, PosiÅek, Rano">
              <a:extLst>
                <a:ext uri="{FF2B5EF4-FFF2-40B4-BE49-F238E27FC236}">
                  <a16:creationId xmlns:a16="http://schemas.microsoft.com/office/drawing/2014/main" id="{3C893BBE-82C1-4169-AB2F-0BEFC36720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3001" y="4317438"/>
              <a:ext cx="3851920" cy="2567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Restauracja, Å»ywnoÅci, Lunch, Obiad, ÅosoÅ, Ryb">
              <a:extLst>
                <a:ext uri="{FF2B5EF4-FFF2-40B4-BE49-F238E27FC236}">
                  <a16:creationId xmlns:a16="http://schemas.microsoft.com/office/drawing/2014/main" id="{3AA38E24-24F6-4F20-9943-FDD42EBB0B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2" y="4317438"/>
              <a:ext cx="3851919" cy="2567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Ekskluzywny Bankiet, PrzyjÄcie, Spotkanie Biznesowe">
              <a:extLst>
                <a:ext uri="{FF2B5EF4-FFF2-40B4-BE49-F238E27FC236}">
                  <a16:creationId xmlns:a16="http://schemas.microsoft.com/office/drawing/2014/main" id="{605FD9E1-8EF4-4145-8DB0-CE1D40D6D9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3001" y="1749491"/>
              <a:ext cx="3851919" cy="25679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33A6B32D-C7A9-40D8-84EB-349DAF77A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6</a:t>
            </a:fld>
            <a:endParaRPr lang="en-US" altLang="pl-PL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AABBA5E9-4527-4D3E-8AFE-E3AE0EC8B4A6}"/>
              </a:ext>
            </a:extLst>
          </p:cNvPr>
          <p:cNvSpPr/>
          <p:nvPr/>
        </p:nvSpPr>
        <p:spPr>
          <a:xfrm>
            <a:off x="6164602" y="0"/>
            <a:ext cx="1660670" cy="1666490"/>
          </a:xfrm>
          <a:prstGeom prst="rect">
            <a:avLst/>
          </a:prstGeom>
          <a:solidFill>
            <a:srgbClr val="FBA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09C8CE37-953C-48EF-BDF0-D7D05A1D804B}"/>
              </a:ext>
            </a:extLst>
          </p:cNvPr>
          <p:cNvSpPr/>
          <p:nvPr/>
        </p:nvSpPr>
        <p:spPr>
          <a:xfrm>
            <a:off x="7824190" y="5218894"/>
            <a:ext cx="1660670" cy="1666490"/>
          </a:xfrm>
          <a:prstGeom prst="rect">
            <a:avLst/>
          </a:prstGeom>
          <a:solidFill>
            <a:srgbClr val="FBB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EB501076-C9CF-4FEF-8A09-527266EA6170}"/>
              </a:ext>
            </a:extLst>
          </p:cNvPr>
          <p:cNvSpPr/>
          <p:nvPr/>
        </p:nvSpPr>
        <p:spPr>
          <a:xfrm>
            <a:off x="0" y="2595755"/>
            <a:ext cx="1660670" cy="1666490"/>
          </a:xfrm>
          <a:prstGeom prst="rect">
            <a:avLst/>
          </a:prstGeom>
          <a:solidFill>
            <a:srgbClr val="FD7E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Podtytuł 2">
            <a:extLst>
              <a:ext uri="{FF2B5EF4-FFF2-40B4-BE49-F238E27FC236}">
                <a16:creationId xmlns:a16="http://schemas.microsoft.com/office/drawing/2014/main" id="{9B7DB270-FE5C-4FBA-ADC1-F6C2D69B8B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0056" y="2628630"/>
            <a:ext cx="4742986" cy="251420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with every newly opened business,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need to make a thorough analysis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 our client.</a:t>
            </a:r>
          </a:p>
          <a:p>
            <a:pPr marL="0" indent="0" eaLnBrk="1" hangingPunct="1">
              <a:buNone/>
            </a:pPr>
            <a:endParaRPr lang="en-GB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restaurant is not a booth with beer, 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an investment for years, which must</a:t>
            </a:r>
            <a:br>
              <a:rPr lang="pl-PL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very well thought out and located.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87" name="AutoShape 4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0A370A76-D0FC-4BBA-841A-323EF17A87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6388" name="AutoShape 6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9CC6CDB5-7A67-4770-BC35-EC6944F6813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6389" name="AutoShape 8" descr="data:image/jpeg;base64,/9j/4AAQSkZJRgABAQAAAQABAAD/2wCEAAkGBhQSERUUExMWFRQVGBgZGBcXGBoYHBgWGBcXFBYWGBcXHCYeGBwkHBQVHy8gIycpLCwsFh4xNTAqNSYsLCkBCQoKDgwOGg8PGi8kHyQsLCwsLCwsLCwpLCwsLCwsLCwsLCwvLCksKiwsLCwsLCwsLCwsLCwsLCwsLCwsLCwsLP/AABEIALcBEwMBIgACEQEDEQH/xAAcAAACAgMBAQAAAAAAAAAAAAAFBgQHAAEDAgj/xAA9EAABAwIEBAMGBAUDBAMAAAABAgMRAAQFEiExBkFRYRMicQcyQoGRoRSxwfAjUnLR4TNi8RUWQ4IlksL/xAAaAQACAwEBAAAAAAAAAAAAAAADBAECBQAG/8QALxEAAgEDAwMCBQQCAwAAAAAAAAECAxEhBBIxE0FRImEFcYGRoRSx0fBS4TJCwf/aAAwDAQACEQMRAD8AsFAFdAkUOTc16F0ax9w9tCQSK2E0PTcmuqXzUbydpNAr0IqGHDXsLNRvO2kutVxCq627edQSDFWTcnZENWyzCK5qcA3IrlxSCw3KCZPWqrvMSedcguKjoDFMfppctg+pEtNWJNjdafrWIxNo7OJ+tVLjOGlLWaTPqaXcObUVjzHfqalaZeSOr7H0MhM6jWtkUOt0lvDEqB8wEzQTBuMVqzBxIUE7kb1EtP4Zyqew1KRNePArlZYk28JbUD25ipCgaUnTaeUGUr8HIsV48KpSWya2m2qnTv2LbiJ4NYWKIC2rPw1W6L8Fd5ADNb8OiKWBXC8um2xKiAKt0Dt5EJri49Xu3uvGBUn3RsetLF9xcltSkkRBiY39KjoyfBbdbkNvOxqTQi8xlOoCte360m43xyFSkGPz/wAUru4i4pWRBMq6frTNLR95g5V1wi1MPxNlIzLUJ9aiY/7Q20IIbMntVZYhYusgKUokHeuFu14qgJ0Joy0se7Buu+yCQ4icdUVqzRPyFSEX6gQpCj9asPCODGFWwEA+WKTuIODl2nmbkp6U0oxtawBykncbOE+NUKGRzRQ5GpHEnFyEJlCgfSqxaQHOyum1cnm1DQnSqKhFKyRbqyeQo/7TnQqBRfCfaiSQFiqzu7ApVI1FdLVOtDlp4eC6rS8l8M8aNFIM71lVChwxvWUP9NEt1vYvIW9dE29e/wAejqK8qxZA5is+3uNG029dQ1UM46nrXk44mouidrCSUV6CaEqx9NRXMfg1O6JGyQduHco0iToPU0vN4i4zcwtUknlsBXO7xXxAkAx5hQ3iF0oWhR05Vo6RRs5IVr3WGWPxCz4tsFdp+tU/eJCHx3NW9gFwLi0jtFUlxZcFF3H8qv1puQCIwYxaFVsTyFJWGOAL+dWKhJcs1+n6VVrLsOehoUSz5PoDxAcLB5ZarzCVwh6OlNybv/4QHtH3qvbC5ht3WonwWhybs8YUw8lSTGokdauW0uAtCVdQDVJW+HlQL6/K0j4jpmVyA60yO+1BppsJSZyiPpVJK6RZcss/Ss8ZI3Iqj3Paw+snJAHKgGKe0W6XI8Qj0qOlI7cj6Ce4lYQYLiZHcUAxT2oWrUwsKPQa1Q7Kn1AurBKTzJrl4JWoQdCdqv0sXbK77uyLZsvaK7dOwhORudzvRDGLlK0wtUx+f60jWrCmwkARNcMTxNQVkBPeaya03KVom3p9LwxzRjS0QESUDkKHYy0/dqBQgISRHep/CCFLa80Gj1hbOJcIgeHHzml41al/4CzjCEnjK8ihh3s1JOZRmo/EHBotQXWzqnXL/arDZvwnWgfE+KgiFCno1Om+cikl1sNFfOKcusoUCBy02qXd+zp1KM7MlW/rR+3ugtSW1pCUbyn7bbUzYVigblMFSBzjYdzTlLUwk7SwxOtpJQV45K9wPjV61V4T4IjTXf8AzVj4ZizN0mSQdOdA+LOGEXgzoEK5EVXLiX7JyFSB15Gm/dCXGGP3GXDbcZmQAodKRlPEHK4IPWmbDOKs6YUCT6SaIO8OG6Rm8OByJ0qHJLkjY3wIN5Z6SNRQxVsR2ppvMEetVapKkT6ipo4TcuUgtpCZ68qh1ILlkqEvAmBw1qnpPspuOak1lV6sC3TkQFcSOH4TWJxx47INWgjhBr+QVLa4ZbHwCkenHwOdZlTjELg7INe03F0f/Gat5GBIHwj6V2ThKR8IrulHwd15FSITdn4DXX8Fdn4Ktn8EkchXNwoA1iu6cV2O60irW7K6G6KMXt8DbxfpUlKSAHmxKk9CtPxDuKY8Q4mtmQSpadPSkLib2htXLLjKESFCAe9EpJxfpB1Jbl6hy4YxMsNE2ziLxvkG1AL+aFGQarji60fW6p5bLiCpRMFJ0k7bUmWGZKyAopUDyMfcUZPFF0gR+IdjoVk/nTcsiy8FocHS5bKBB939Kqq/tFi4WAlRhR5HrXS64nuEoGW4cEjWFRQJzGXlSS6ufWqQfgvKNnkuA40gYMlkuJDhMZSdRrOoobww9Zsha7jNcQAUoTogq6KJ3/KqvYfJ1JmmNxzKwOpq6TIwTeM+L13joJSG2hohtHupA5mNz3pXVbgmBqTyrs89LeWNSZmuNhcFCtdxUlU7BW84eQzbhzNCzy79IqBh+HquCEoEq5/5r3d3ynFSvYcqZeDy0gytXh5z6HL2JodabhC65DUaaqTs+DVxhb6G0suIypUNDG47UwWHCjVswFutHMoeRPxdlVM4vx5wiGkoS2EhKSo5iQNcw6E0vYfxRcuHKpQJI0G5gdJrLq1Jz/7YXg1qdCCStHPudL+7U3lJRttpW/G8bylj3tc0VIOHvvIlxwQqYBgfSuNvY3bKko8UEfCYBjsaTksWv+4/BrlchHh8uWyykiUnami1xsJWvMDlIEaTrQxFlcqT/GShfdOhFc38RbbKUKS4lXp/fegp1ISBT21Xe2fY4vcVBp1QUg5eVAOIOIE3BKAYnX/FF7rF2yrKpJPqmDQtV00FElgLnQciKYoVN0/UVqUrQvFZA+DeKlfxaTHeieGcavIzIWgBJPmncDbSjuCYQpSszoyJ0yyI+lRPaY4yhpKEJHiKiT2plK8n+50mm0vuMnCbrbwdU2o+GkCAesEmJ5bVwcYZvElCokGD+VQ/ZliTLbSkrUASOdeMCtchdeyktrWrKRrpO9NRr9OGBLV6dOpjhfkbMEwJmybhKJHXc1lximcZGynzdOQrrgt2lYgqkdKjcR8KNZszJLTp1BSYBPcbGhZeW8CeOHyeLvh1biRC4J7aUOftby1SScikjaNDXfC+J3WD4V2mDyWNj86n3+IF/KUQUA/Wu2x7cktyjzwQ2cbVlE5p+dZTKzcoyjyjat1PTl/l+CN0f8fyTUxW1PIG5Aqgb72hXjKAgLJjSYkmhX47FLs6JdIPUlI/StDbYV3XL0xDj+zZWUKcEjeNY+lLuL+2y1bnwwpw9hA+pqsrjhK6t0eK+U5TuAZNecFwmxlS7pRHQSYI+W9dZWuTd3DWMe2t18FDack8xJP2oA/jt06AEurJUYgmNTRpXGWH2wi3tsx6wB9zShc48XXysJ8ME6Acj61MUvBEr+RysfZZdOjM++lsHp5j9TpUDibhBmzQCy+XF/ECQfsNqC3uMXLhCVvuFH9RAj5VCusRyjIjnuatkjB5cfhebqK068VVxDChlzDSaLNYanedOlSQQnGvKB2oasQKJXq4ntQ1DkCDzqETc6221MVzdBLSAdyKg8N4G5duhq3aU44dYGgSOq1HRI7mpfFPC71tc+A+pBWkJP8ADOYCRIExvV72RXlg113zTXpthS1Tzovw9w0p93KSG2kiVuq19EjuaarjDrNsI8JSSqYUucxHeNppWrXVN2GqdFzyhcwfhZbnmUOe3M/LkK88RWS21AyIHw9BtTlaNOshSmnEuFRHhxCgAebsCe0DnUVeHOuuHMtK0qElSUZdTuCFaiDprSuoqSh6x/S04ttMh4BwqzdjR1xSABCVESDzGnejKeFGrZfkVKjoB0HWKhYcybErynN4hAjYg0db8V4aQiYJUUyokflWdKpvd1ew7Jyh3Blxh4uCW3FKSAYgDWd9CamucGNBCQH3Uj151DxLhB9xKlKfUFJnIEwMw5gnrUrC+FLcpSVXD+c8lGCD+VTe6tfPgrvtlN2Mw142zoaXcqKjsFDQjlBotf2ziyFKCVx7pG88qX+JOB3AhK2XVuKCtiZKe4nl2qBh790kFCbgqWTBBHu89CRVZRW28mES6j3QaOz9rcLfLcpCxr5huPWp+C8NuKcbW8dJMQIo3huArSEuOLC3PhV6x5SOdGrdStQ6kBSCdBsJ2j5VenTfcHOtm0CDjSSlPn3QNPQVS3FmJrcfLhkpGg9KsX2g8WhlGUQVrEDsOZqvLJ0ODLE1p6emneTM7U1ZU0oL6i+cWUToSPSr1wbES1hNspCc05QrsDuarS19lly84ChGRB1zL007Derc4d4a8C3DLjhWPoB6ULVbUkoclKVVyXrO91w0QQ/bKhZAJST5VH9K5HFfxSfNLbjR1TOoI3pkYtW8oTrA21qM/wAIW61BYBSsGZBImf5uoocY+CrqJqz+4NLTamsr4BQeu9Q3sBU2nNbLlvfKeXpRV3Clt++nxEAykpEkDkCKGniRAUq3SP4joMGYA03J5VaVmvcinuvZA/8A6okaKJnn61lcLPCbdKAH1ku65oUImSdPlFZVv09Tyg1o+GV8pZSpLgSCpszB5xWsT9qVx7qEpbjoJrrnlIPyPfvS9xBhMeYD/IrUnBPJmQk1ghYlxLcXGjjqlDpOn0rph7odQUK94bUHr2y+UqChuKqsEvJt9opUQeVeBRi9a8VAcT8/WozGCuqE5TFSdc62LwWkoVuNjXuysAJWrWK922ArJgA5+QHPtVh8L+zNTgSt8FAjVHX16UKrWhTV5MvCDk8CPY4LcXq8rSDlHPYD1NM7/swxBtvMEodAGyFeb6HeriwnAUMpCUJAA6bUat2TGmlJR1NScvSsB5U4RWT5Lew15zMAgjKYUk6KB2gjrTrwz7GXnk+NeLFpbJEkrgKI9D7o7mrD454mssLeL6bdDt45AmRCRrC1DkfQSeoquOKeKXb2HHXStO6UDRCf6UDn3MmtCnLcris007DNde0VixCbLBbYKUrTx1iAogaqEwV6AnMqB2NBlYRmWXXjmeUcytQoqVuSY5elBsLVs8sQgZk54J82WY02mQPnTDnQhvIrOHlZYMEZEGDvMg66yOR0pTVVprEWaGj00ZWcv9A3FL5RCgIG8gaTr0FNXDNmyzbNqJSlxQzGYJgkwRpptzpce4YdW4rIPEKSMxBK/wCnzHeenajWC8LeIpKXCQW0iEqVsnUlSp39J0pOnezXf3NHUbElZ49j1iGGsLuA7nykRMEgKEzBUPT7Vu6fSlRKSoH/AGa5o7ASR3plRw0wG86yEIkQonKkkmBM0v4vhKw7mQErEKQRn0ylSchTlkBWh1/3bVWVOWN2EBhVg3jLOAdeelLbISDEKV5cum+pMk0Obw69aWkKfmZnWdo5+nKmZ15K1Apytpy+4mTmI3gk67/bagWOXPjfwm0rWlPlVlOVJ6CR+f2pZ7k3HsMQkm1glJtXoBNyYJ0KojX5VLssBe8SU3C9NYMZVfalBriRVmfA8EJED3lFYgmApIP+edH7VN082FNvrBBAhACQesnkaE6LjJNvDCbm00mhkZtXiJQ7tMiPi1G1TGMMUcrrgScnPKASec/SqxdxC/ZW6RcFCUHzBZBIJnQjKTrptTdwhxW5eSyHAohOZQIEzMEgp5aDeiRoOK3N3Xs+4vKUuF+wyXGIZAcg11MdPSg2NcR+C0XFnl+xUvFGvBO/vg78uooFdYS3cpyuElOgjNln0FTPWU6cts748IPToNw3wX3KpunX8RvAGwVLWqEJ6D96mrt4T9nLNghK3gXHtyoCUp7AfrUXhPgG3tXhcMkqUJASpQMTpI0qwRiaFCD5T0I/WiT+IUqq2wlt8Xxf+/MypUZwleWX3Al7fLJhCFRyMRWWDa/jQfrRsgcqiKZUmSk5ux9etBqKUmm2/oQrWskS7dhJ3EfOpIsyPdJPY/3oNeYyhGQTqVAQd59OnejVncyB3o9GdPf0+ff5gZxklc209yOh6UscWcAouZcYIbe3PRfSeh70zYk3Cc43Tr6jmKywugsTNPJ2lskDjJx9cT5+uHPDWpC1QpJIIJggjrNZV/XGA27iitbLalHclIJPLUx2rdE6HuN/r3/j+T50JjXl+lTrq2JZAI3nLFA8GuFLQQrVSefajVo6VDJOqdU+nSe1aXJlcCzacIreWrKYAO3MVJueDPC1JmmKz8Tx0qabK82igkfc8hT0xwgXh59B05/4papVhT5f8hYwlLgqFqzKVAISVJXoUgSZ5EAVYvCvCT6m8rqQgTpO5Hpyp8wfhFm2H8NsT/MdSfnRtNpMQKTnqKk8QVg8acY5kL+EcIMsGQgFXMnU/wCKYm7WOX+KkQECVHXtQjHeJWbZouOrygdfyjrQ3SjB3m8/kupSliJ6x/GWrJlTrpASnrzPIDqapjiX20XDshj+Gk6TzjsKXePuO137s6hlB8qf/wBHvQzh3CE3OYlcZd08yOtMU6V1xb2Ocow+ZBdfU6oqWoqUdSTrJrdoVe4kzJ0HfpRu6wKSG2kkqJgAbk1PwvDkWywpQS66mJQqC3BESVg5RBInU6DvR3JQVgai6rv2DjHD7bTTSc+Z0kEpbJWMx1za+XNB5nStXd02yWvHQURKYSkjxNZK1LUdSRvHX512t2Vvgw9lGhPhJyxm5Sde0QNtAAK833CzTjajmWtYnzFWbUAjmY3HXrWdOa3ZNWmrRsGUcVokN2jK3jGmVJSkD1VqfXtWr+7vFJKvwqP/AGPmIH9J3mlHhfiP8KspUZSohM6kjcggjQiTqDv8qcf+7oT5Ulem5hMdZ6R/ahVUllsJThK9lG4DsMTF0lSVZAkFJWlWcjODpKAYkciaZ7V5CBlSlJ0ELOaEzOUQDrz7DSkm7uQHFPoSUqghQgEep116/KssXlOIltZAV8ICQkkznyxzP68qinxeLx4Oq0/VlErie7SnyrWkhRACkgDVMmTA3g6ffrXjDLxtkgIuMzeZOUqTrk3SVBOypP0qd/0HMkoVlSlUeUeaIkmFq1nlr96CpSGnktg59NQE5ZP8smBpI26UwpKS2pANm31NkziG5YudEpKQgaLCZidwoaSn+1SeCH3vEKFJUSBoRrmjQanfT8hXnAVNuuFCUALSCMqpEEZRIiQTJjvUm0wm5XcJKViVglMLyqAByrJSNQZBE9jQUp5VseBj02z45Cl3YquLlK0KyKSgpcynUoBJCSkbwZ8u+sV0wbGsPZchSA26lRK0rIQpEAHVQgKBMaTpNTbZKLVrPrsZAAAzJJlRG0wT13NU9xRif4t9x/TIFZUjKE+WNCR1otGnuF5vt2HDjHi0vXSUpgIamcqpBKjm3HQQPrXdjGARVdWzkUw4eTANJ6rTReWem0UodNR8D5YY4tMAGUj4Tt9taYXMeQoJjQ8x+gpAsbmi7LmxHWsStCycezL19JTk91hws8TPWjFrdA0oMYiCACNeXy/OiVpfba0lTr1dNK8crwY2o0l82sMF1hbbsZ0zHyPyPKu1ojLpOx59Ki2OIg6K+tZiVxkIPI6V6KjXoVodWHK58mNOE09jDNyMyFBKgCQQDvBIiY50ncEYqVN5VHzJUpB5eZBKT+U0Zt8Rqe08k6wD8v1rRU1W2tYaF7OF0TQ5Wq0Fp6VlO58gLHzdhHBl2t0KbTkROpXoCnsnc1Y2D+zlCCFOEqUO8D6Df503sW4GgTr++dTWLUztP5Uk69WrhYXsN7IQ/wBkKxwZDYhKQOwFFmbXp+/717Q0lOpOp+Y6aV4Ve7gaD986tGjCGZsq5ylwdsgT72v76VxViGmmg/f3oPfYoEGSqO550l8VcauJSUsp/wDY8vQVyrSm9tJf35lumo5mw/xZxy1aJlRBUowhMgFROgjoO9Vvi+CvXRLt05PNLST5Uj15mkLilta1+KpRVm3JMwf0px4D4i8drwlmXGxpPxI2B9Rt9Kbo6ZQ9UssDUrN4jhAW9sUpBbKYSdqGYDhjzb2cEIQkwVq2I6Ruab8eUkKMDbSeU9JOxqAnC31jMhuQEyJj12584qKuo24X3GtPo1Nbpv6BFFn4nmElCjEgQVdQmdxv+VTsZwNtTaFO50JCAUHQZhrCSD5o05Jn03rWCp8YJaVdXASIllMJgx8K5ic3ICaOt4BbpkeASoAZlqVME7lS82+o8u+tLPPq7jb9PpWDjwyEJaP4S1W9J95w5EJUqZ1Ks6zB0MAATB3JjP4E9cFS3MqAPLla01GnM+ZPf6UMxMqtHg609CT5V5HIUNISSOggekVLveLXwkJ0cIPmOcFPLoJMyDMwZG9TUe6N3j7EU4uErRfPm5CxvhFSW0qZJKQPMBEiNwJG4n9RvU/B7xHhAqSAoZQqUkAiD5p2ObmO07GtfiLpxsqAKljoMoE8vNqr6ULu2ElUOBLCFpGQeZaCrUqVnncEwTGxjYUKmo1FZhqkpRdgjf3Vs+ktqKSkgmUkBSTpoDt9dKXLc/hlqQmHGlKSU6SUQqSpK4ELAJHeaabDAbYkStazAPvJEGOqRrFS/wAAwGtAmUzBWZ1nbUxr1oe7pOxa8ZoB/wDeCchQArNPSSIMiBynUR3oZf2K3S2RmC5WTEAjbKhIG4H1MnTSjGELbBCXAlJOZQOg2MESN9+eu1HG7RsuhawA3sMisubymICfe066bVG6VKdksEStJC7hVusPt3HuJKvDISkhS0KhKlLB2mZ78utFmLZCrgLbIQ8szmzbaqiFbjOTmjae5oojG2wIKApaEoUSjQAeZKVHKdd4+vWhGENlwNJLBnQqe0k658hAEZtiRyzego8pbluZSMdqtYN8UZWrO4WApWRoCVJ5OeTynYwoiek1QpeOoG1fRXESGF2T6nlqS14LoOXQwrKQJAOuZCOR3r5uacg03p4rbdGdXqO+1hG3XTfgDKiPdJFZwjwV4oS47MmChsDUp/mV0FWxhHCrTSRnyk8tJ9PSla8er6YmjS1zowV1kTsP4fU8ZbPlAkqUClM9AeZ9KNt8KvoGoSR1Cqc7e0bkJJzRsNh9NqKuBJAECKWfw+E1lkv4xW4VvsVqvDnEQVIMDprXfDbfOojNEED/AO3T5/kasRLSVjlG1C8V4WSsZkABQIPSk63wlpboO/sEj8V3+mat7oENIKVZTyqYoFSYBjpIBH0NDQlSFZVCI07RRBhdeSq76NRuF0yaqur8gm5CkElTgbA6AJH3obb8ZjPkQ6cvwrIEKPOD2rt7TuGVXNl4jc+I0CtIE+YD30Rz01Hcd6p3DeIdMi4IPXmeRnke9ey+F7K9PfJepcr55T+TRlVZPgtW+XfrcUpF0pKTsEhMARy0rKTmeInUpADwAG0gz86yvQWp+BKzLzQsb/c9egTufnFdkYiCkjpziB8qEKdHYAb/AK7UOxTiFtlBUogD96AdfSsfrtYiaHST5C91cnNJVAG39yf2PWlLir2ls2oyghbnJI3+Z5VXvFntOecJQzKEn4z7x9B8PrvSGl2SrMZzayf5us96PS0s5vdUdl47g51YxxHP7FiYZx4t+6yvkZXB/DgQEHkn59aZb61C01UVvbqXt7ydU9THTvVo8NY0Li3BP+omErHeNFehGv1rTpxiltSsJVG27sU8UsQMyFbKoPw5ZrRcjISHEKk90c/UEaU78RYbImKG4JZjMVkQqCgHtzH1/Kq1Z7I3L0afUmohG3ZS44pKhmKvMdSnKQZ1EeadhrTXiF+2ygJBCSISVR5tdYbQdTpuo6DvQN/DcqZbBVJBUVA6EbQego5aBsgSEiI1Ik9NzrWVuu7M2ZJKzQsX106kpWyFZPiPlbJk6QAJAPPrrU5vCV3AK1vEJXoppo+HqNRJ3V86ZFtIWNTm2yhPWd9tRQkENqMrUOvl3BOyRz/zVo3atf5FXO/CydGOFLNtJAaAKhErJzAkaxP50nOsItHyHPClE+SIC0GYkjUq6dKY8TDrpKW9B8JIknSI115zNRrrAcluta4dWkDcEEDY67k6elXzH/06LvhvLO7PELeQEKKToRv8o17xXHELnxm9lQmSFARvPqCP0qFg7jakggo6BITBEbkyNBoNudGbrF0nyKIUEg+ROgMRHcj6VRra8F1ntkTMrlugPZHAjMUpWNtgcqo93fSRrUzBcXS4HAFJUpYHkyFRkTABO3eN6M3+LKcSW0ylC0edJy5ZMe6kaCDlIorwXwW2wnx0ozuHTzLAME67wB1+tXltn8yLypK3Yj8KcNoWUqW2JKj5YVlEj3s+gTz01jLTFiyGrdClnRCUFR1MkJMyTySSUp+cAa12xJxxC1BCwPKIzAKGWdYAiI16mk7i/HxcqFuVENNKzLVI/iGBlTGwAknXrtXQp25KSqOT3HjDrZLuUuBKFKTAQ3KiYUVI0MkAaCFUTYw3KsqzxmOXwwY11lWUbHQfTvSTj/ES2TkbyNluQkJMlIj+Ye9O/wA63Y8cOtsl17Ic0BKZIUoCZITyB66da6VKbRKrpvkJe1HioeAbRIAOZAKk80oElJ7SpO3MGk/gHh4XNyCoS23BPQn4Qe2k/KgmKYkq4eW6v3lkmBsOgHYVYfszbCWZ+JaifknQUed6NG3diN1Vq7ksIcru8cShRbGSOfMgbVy4X4rLgyOqlQO/UVKxReZlYG+Uj5xSDw2oodJ5Rv3oME45LO0sFr27qlOJg6g6TtFMDaid6QrDiVE66UyYdxG2fi071aEkuSs4vsNFsmBHKpnicqH210lQkGRUpt0Gm01YVaPFzhaVzIpJx7GVWClnw1FCU5pkR0PfTSrDQqlnjzDs9stQOVSATmidPikcxH5Vn6zQUaqU2sr6BqVeUbxFjhzjZu5ShClBLpnya8tdCe35VX/Hfs7863rYaySpsesynp6VzUgN3TbqShDhUCUJ0BgxpAgT95ohecaFu+eB1bzxHoAD6GZpH4fpVptU3T/4yj+U1/UFqS30rvlMrlrHXmxkzRl0gjUdjNZVqrsrB4+IUIJVqZiemtbr0VkKeoMOYqpUgaA8z+YH96B45ZFSSTqepoggxXtzzCDVKWnhSXpRE60p8lR43YwTpQ62tc375098R4fvpSzhLYzqZI1WRkPRWumnXQUWxVM621mqA4DORQSpEHpIVoNttPXkKJYXdm1fC/8Axr0MbZZ1iOaTr6E1xt3fDJn+lXpOh/8AU/Ymu1w1nGUkyPd/q7/3qUiGxxJVcHI2nMYn5dfSpGF4CoGAdj9+evrS1wxxOLZBSZCjpPMAaZfQU4Ybxfb5ffAMc6RrzcnZGhp4OCvbkkqsXEz5gN9N/wDmh1ywtQyg7kFRgaDYVFxrj5tIytnaTPelFPFxWrVRgmSKUcXza4/B3HVrDSIClq0mFZzuekaCottaJLiT5lpToYUU76bnpUfC+IUEADWNdRz2joRW7vEJUBPl3PIfMihSlJvaGhB5ZLxBTiE522iVpITA1CgowNtuWooS9xKpxQbWjw4kKK1aSNxtIptwC4XBUVZAlKUoyiQop2Ks2s9x0oTjlgHXR/AJWEq1CgEwomZHUyTR6cr+mQtNbXdHCxSlwFDHhpWuAI1HeVcutem+E22fOuXF/EqSEk9SneOQFFuH2EIYOVIzEwfLt2Ecqg4hYOrURmUlBEyAPpFFmtqwCUt75sAL/FQUZEJAIIAWdhzAEV6HEF0wcvjhR8spUkKOmv7FSmMOQklsgLk6L2KSNToOtQsYtPDSlSEZSk7jZSTptvXJJLJdSu9qGg8VKvm0pUgMLjyrCZTniAcp2+tJ/wCPS2yoK8ykSlXI5ydFa+lG8DdCkFbuqE6IBUBKj25jvSnxvKAIIhfmIH8x3nqdtaJFvdYpUgtt1gUrq4JUSdSajOOlUSSYECeQ6CtrFc6cirGZNtmCrA4QvsjSBMETP1/4qv4orhF+R5Z1G3cdKHWhviWpS2ss65x0kKSBy070r4ddkSkCDJr3YpWvQaDuanowMyVDeKQqVoQw2bWn0U52dgfcXBjc6VwTjDgQoawREVPubUpPmBHflQ59mdPpQ1WUhmehlEa+DOLlIQGyokg8zyqysMx7MaoFDJSdDBp54FxZxasqjOv2qs3KOYsQqUV3Lqs7qa64k0FMrCjoUKn6GheFyIrh7Q8XFvhtw5pmyZU/1KISB96fpvdHJlyVngqE3im0ruH0T4IIAyglxxJKUKncJ92SDHlpG/HeMSof6qtVJ5LVuVJ6K5xz+1MWD8VGSl2FJVv29B0qBxNwZCfHtfM2dSgalPdPbtyqNPS23k+X9kvAWrKOFFY/N/IJTiChoFVqo6MXTAztBSuauvespi3sC+pcHiViXI57VGcfA/fzodeYjG2/50diyO2OEFJ+9V5ijcKkbjUEdaY7zFZHrSxiD4mqsuhgDiXW0vD45C08gsQFfXRXzrTbmkc06eqfhP009RQjhrEcq1NqMIdHPQBY1ST+Xzomo5TMbSCP9p3+YiflVkQzjizQELSZzDzdlDnHQiKBOXJB0NHb9JykDX970urbJNLSitzH6VR9NGOPE614S5rWorxOtWSRDqO4xYbiBAAJpkw7itpohTjSXI2SdjSGtzyiK4KuDS3Qu7jj1Ppsy7sE4xaUtEBIn4QNNal42oStaPLBBSdwTHM96pnAcU8JwE7TT+9xYi7t1IScikKBgn3gOVV6e15KblJXiHsGcUlMjY/DPPnW7u5UZA0UNSroBrS5bcWhtOVURO86g+lQ77jRK85SJKh9+tEavkAmEn8WyjO2ZWSSslI3rdzw8+WkuuKOVYkdBzE9KT7TE1Z8y/d7n6UxtXl1+GCC6FMk5kidPTt6VEmu4xTj4JyMLQEIWuZCgBHOT+WlK3tEgOIAMwDtt1p0Vdw0EROx9Iqt+MbzO6B0qlC7ndhdRLbSsLs1utVtA1rQMS5upmFsyuTyqIoQal2DsGh1L7XYc0m3rR3cXHXAr9kSm4QVBUQpJ1T8uYo226mcras6Rsecd6RGbiizLqm0hWozbGsTUUdyse7oVIyzf+BuI5KqNfYGFpKmxqNY7UJtMWM+YzVi8B8SMtKUl2EhY0XEx2Iis+FGUaiTdvfsE1m+nRc4x3eyKrfQB2PSj/CCsq8wnpXHiy0Sl3Mk+VZP19KK8MhtsArUEiecD6mn6ct8FJHmtW9smmWNh99mEJVBqqPbTxdmcTZNklLZC3SSTmcI8qR2SCT6ntRPi72ltspLVnCnDop0e6nsk/ErvsKrbE8VVcFJdyqKdsoA36q3NalGm090jCqSTxEgsOzR3COJ3WNBlI6LJA+g1qBbYa64PK2QOvugepVXdWHMNf6z0q/kbEmemc6fY0xGObgpMjXaEOLUspAKjJCGyEyegzVlSRjVuNBbyOqtSfUzWVexTAx3mJ9KB3eJd6g3N9POh7jxNc2VSOr1/UUoKqkMWk70TYs6gsACgppntrrxGgv4hor1H96g3lhpUbCrnw3Mp91enz5GrIqwup+EEdNB/Sf7bfSgN3cebSjNykgH5/5FL1wklR0iqyjeQSE1GJhVRDDcBW6M5BDY5nn2H967cI3yUPZHEghXukgeVXL67fSni6d0gHTaptYhzuV3iFvkMAaVBNMmMtgzS28IqEid+MmgqK9JeI2NcyqvNWsRvfY7FwnevTbsGa4TW5qLEqY14v4KrdCmVSVFIXOhBy6/Ka52GI5UBAJyp1+dLAXXvxzEChOkMLU2G53iuEqg69qU7u6Liyo8zXGa1V4QUeANWvKpybrCK1W5ogEnNNB1GmjqATE++gdP9yRy5j01jJBBrmhZBBBgjUHvRFRDic40UPeHfr6GoauSntYY4QwhV3coaA5yfQVZHtUaZt7dhkR4pMwNwkAgk/Mionstbas7Z29e008s7wOQ7k1X+PY8u7uVvvKjMdBvlSPdSKzXT6s21wjXpatwlFzfB2ZeotYXpBApat3ydAkmOlEbO7ykFQKeYJoNXTylhI9RQ+LUIxvOSsMnHALdkhQOVRWPWO1IbKXntsygNyTp99KmYxjAdUCtSlxsNkj0qIi7WrRIyjommtHpnQpbZO75PIa/VLUVnOPBObwxATLrmUz7oEk952FejjLTUeCyMw+NfmM9QDoPpUNSY94x9z9K21Hwt5j1Vt9KcSEGzLrErh8+YqP5CohswD51SeidT9aasJ4JvLvVKVZOvuoHzMCmG24Hs7UZrt8KI3ba1PpmP6CuckSotleJt0cmVEdSTr9BWVaCcasgIRhxUkbEhRJHUmayq9RF+kyo0pKqmMWtbrKsDCDFtU9hisrKkhnq5tpTS1iNvlMjlrWVlcQEUO520r6/mKiuNAzp/wAdK1WVcqQLi1Oqgfdpqw3FPFZCj7w0PqOdZWVBILxJ6gD51rKyoJONZWVlSQZWVlZXHGVlZWVxxlZWVlcce8mk15ArKyuOJTNodz9KkJQE7c96ysqCbhVzFHnGUslX8NJmO+wmoDjKUEZjPasrKhRS4LXbZteJKPlQAkVG8NS9SfqaysriWSAW4PllWkawBG/rNSbSxddISmBOwED71lZXPBEVd5HvA/ZGogLuHA2nt5zp6aUWcvcPsvKyz4rg+JwTr2B0FZWUObsrhYJNnK8xe6fQFOOhhkyAE6nTlA2oOotp/wBNGZZ3cd1M9QnYVlZQ2GXg5m8c5vr+UgVlZWVTcybI/9k=">
            <a:extLst>
              <a:ext uri="{FF2B5EF4-FFF2-40B4-BE49-F238E27FC236}">
                <a16:creationId xmlns:a16="http://schemas.microsoft.com/office/drawing/2014/main" id="{3A32F8B5-FE7A-4C23-987D-76E8B94FB7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6390" name="AutoShape 12" descr="data:image/jpeg;base64,/9j/4AAQSkZJRgABAQAAAQABAAD/2wCEAAkGBhQSEBIUEhIUFRUQFQ8WFBUUFBUUFBQUFBQVFBQQFBQXHCYeFxkjGRQUHy8gIycpLCwsFR4xNTAqNSYrLCkBCQoKDgwOGg8PGiwkHBwsLCwvLCkpKSwpLCwpKSkpLCwpLCwpLCwpLCksKSwpKSwsLCwsKSwsKSwpLCwpKSksLP/AABEIALcBEwMBIgACEQEDEQH/xAAcAAABBQEBAQAAAAAAAAAAAAAEAAEDBQYCBwj/xAA9EAABAwMDAgMFBgMGBwAAAAABAAIRAwQhBRIxBkFRYXETIkKBkQcUMqGx0RXB8ENSYnKC4RYjM1ODk6L/xAAZAQACAwEAAAAAAAAAAAAAAAABBAACAwX/xAArEQACAgICAQMDAwUBAAAAAAAAAQIRAyESMQQTIkEyUWEFFHGBkaGx8UL/2gAMAwEAAhEDEQA/APYKtRCvCmhclqYoqQ7UtqkhPsQIRALoNUzKKlbSRIDtpqQUkQKa62IWQHFJM6jKJ2pnKcgUAiyyiqdOE5qKKrcQqPLFFljZNhPKpbnVIKHGvDxS37vHdWMLxJtXRo0oVLR1gHujG6gFrHPCXTMngktB0JIMagFPTuAVopJ9FHBrskITQu4S2qxWjiEykhMpZKOITrpKFLJRyAnTwmhENClNKW1MQoQeAmLQmTIkGNMLg0ApUyJAd9sFC60HgjSuCFCAJtAki4ToUQI9ml7FENprsMWfMIILddiiiNqZyHIAHUdChdcwor6vCrq15haBLNuoiUbSryFkmsLjIKtbe52ASVlPIootGFl2XqKo5BU7zccIguwkZeRyWhhYqI3lV13cwiK960d1Q3t4CVzs+alpnQwYbe0K9qyFVNcJU9dsjBVaWuaVzZyvY/GNKi9oNUlWqexVVQvCOUYyrKvDI3ownGnZBWv3A8qz0XVS50Hsh2WQeUZb2ApjhPYOcHd6Fc01JVRo2XQAyU4v2+KzF3eOIhvKexpPAlxT0vMcRSPjpmmfdoK41GEBUvI7oKpfAuASs/1FvURiHhr5LB2tQuR1EPFc/dgW5CrbjSA7hax8zIuwehjZfUNdae6PpXzT3WLGiPbkEqZlZzOSmV5qX1GT8VP6WbUVAU6ytvrkclWlDVwRymMflY59Mwn4849otSFyQgv4h5oildByZjNPowcGuyVMnSVypwQuSVIQuHNRIRynTQnUCWqSdJLBGKjqHCkKFuqsBWirYGUOrvyqao9GajXlxVZvO7IRyS4loqy90hktGFLf2RPGFxp9yGtTXWtN4ByuVmyJ9jcI0PQOxRapqe1hIKDrsqOyAs1rYrwQBIXLzZpQXXY1yjDdWA3HUTy8icSiKV4XZJVI3T6hMlqsjZPa38JSrlzdDfieb60nHjQV/FCDEo2jW3LPsDpyCrO3uY5WM210dCfGi4+74UdUloT29eQpngOTuLaOXkdM60K7LnEK71GdmEFolkGmQFaarIYU9GPsFJy2UOnXEuyrW6uQBhZnTaTn1TAIAOVo62m4ylU5SjRfE0tso7pxyUtEpe0qeiOr2RhHaJZtpiSPNZYcKWT8Dk8ns0F3NtDRCjs6cHKV5r1MGJCqa2tgn3SnZyhF2KxhNqqLu/rANwsje3x3FXX3qW5VHc1WbjJSudOe0zbDKOP6isuLh0ozTrl3iVzuY49lM1oCTWCSdpjbzwlEuaVUkcqxs7nPKpLd+EXTcuvgyyxs5uWKmjWUKkhSLO2molpyru3ug4LuYs8ciOZPG4E6YhJJMGRxCS6hJEBYpJJili5y4oG9YSPVHApy0FWToBl3WUuXf3Fs8I+pT950cDChcwylPInsYxLRBd2o2GF5hdXz6V3Lp2gx5L024Y+MBZvVenXVfhyuT5EZSaa+C+TDzWn0XdjrbHUxHgq66ug5xkBP090m9g94wrC50JoMlyzyRySimx/BOEdPsqRTb4KcOZEQnvhTYMvA+aGpV6ZyHj6hKN8X2NcG9pE/3OmeyHr6Ww8QiKbw7hwKb2RnKkrkvaBUvqOaGnCMLmpalpRe8NXQrgpqMXFbFpO3oN0WmVYXzQRt8UJYXIAUdeuTU8k5GuOhaXewq2sWsEgJOBKIjAQ7rjKq2ugxT+Aeo0A5Vfqt1taYRF4wzKp61YOOeAlsk0pUPePC9sy94XF8mVLa1YIhPqUvfDQVG6g9rfwn6IyaapjkIKLv5Zb1Lw4AUV3o/tGzOV1pzZb72D5qxY/sk4rlL8GHkqEo8aMV9xq0X9yJVzTvZAWgfbNdyq290fuE0o0tCGOKgqXRDSvYVtZVtwWQu6hYYKtNEvZwgp1KmbONou6lTKnttSLTyoKlo5wkKO2s3bshMxco7RlSemaqyvC4IsVsoKzpbWqZjwuv48purEcsYroK3JlF7VJPCpcrklOSqHWdda33GnJWCVlia/1PaSfBCWWque6J5We1G8JET6ovp+tNTPgFq9IBqa+AIUDAVJXuBIXLroALkZacmxyF0TtHiuDVaDGFTX2s7VTs1N9R/eEu/ISdI2WFtWzV3twWtkcLzPqvqOrv2tkei3lzXIpRBJ8lheotIuTL20d4PA4I9Up5Vykq2NeNkhgTlJX/ALKC+9s6m1znfi8Sgreq+PxfQo2lol3Uc11du0N4b2xwry06TLgPfa3yhKOKXtSLeP8AqOXJJuUaiv7v7FDZXdRrpDjjzWq0/qJxgOCkodEtH9t/8o2n0eARFTPoqSw5HuOv6j8s+GX1BY21BPC5pWZBwcIpmlOaIDgYTNpuHITkFNJcjmTcb9pZ2VjKKq2YAk9lW2+pFvKmq3ftfdByU9CUaoVknYXZ1t0+ChrtbKK9iKdOFXOaXHCrONKi0HbtHT7fcICjbpNNnIk90RXuG0mjOSgby4lsysJ8Y7raN8fKWr0DXNSm0S1owqe91tu6IEIa5vwSWzyq9+mzkFcqc5T6Orjxxj9RcM1mnxHKJaaT42nJWcuKBDIHbuptFoOBBKop5IvTLTw4mrNH/D3tMgyF27jIUtvcOPoiWkHldWEtHIkqZSVdGbVOQmHShZlhWjtqTQYR9V7WDJC3jj5FHkroz9jcFnuvCtmbOUFdVGuMrq2sy/vhNYcb6MMk12HudIwuqdqSire0ACJDF1oRUUJSk2BC1SRkJLSyhUNuH3dFlWi+GuGWjlrhhzD6FZarQd7UsJk5jmZHY+apunuuGWVd8u321fMtzsePjA8xyP2Rep9Qsrvq1rZ8hrqZaRghwaCJHqIRSaJYe+1cOQVLoUve00sySPoYJKPp9SU7mzdVDWg7TMES145BHPP5FR9M3jKVUtJgOyD65j9fyVMjpFo7NHX06I9/PfGFGbDxf+SPvTwUGSuTlj7mOY3rsFq9Osfy8oq00enSHEx3KhfdbVUazrxggGAl3KGNXWzXjOer0X91qTGYESEA7W9xycNzwsONaLn8ompqha0YyCfn3g+KUn5UmuXSN4+OlotNQ1mnknzx39fRUlXXjB2gYPP7qHUqjah3RBIyOMeSraltkBhmYJjw/dc+bnJ7Z0MUMaX5Lq11hxySCYyJ4RLteeIIGPL9FmqV4QS3bMzkGPmrS2pPZO4yHjHEKscbek2azUFtourbqAOeASR/JXdG5a4S10rJMtSXD2bHEubBO0mD5QFaW+lVmRsDiMzI2/WUxh9SDp7FMyxte3TLkua4ZCWnUKdOoXAOk9zwg6Nu+JPPhIx/m8F3UrBokkfPif5J+E6ds52SLkqiWrtcpufs+I8dwfJB3+uCnIDYK8e1LWb22vXXD3Co17/7N+5jQ3AYJywjzGVrdQ60bUptc5uHAcDO7wPgjmyOrT7EoeQsLaypljX1F1VwA7lW+pW2ygGzJIyUN0P7OtRdWcIIeQ0eEInXb4bSPok3jqHe2dXD5CnUktGbtNJaSXFy6r2jpDWCR3Kio3QpAk5JyrPSNUa4y4RH5krOOGFcWNy8iV8iClR5biVYUtODQPFF3OkbqrHNwCP6KF1SqaZjOO6kYSUm2utFZzTSp9h1Z7GtgDKmt3At9Bysmb8l3KvtMu8EH4gtoS5T2YSVRC3V8rms3fElD1sFcPuoCZhNxdmLjyQbRtAD4q5oW8AZz4KgsL0ucAtBskFP4fI5v2oWyYePYXTapFHR/CFJK6idoSehkkkkQHzle/Z9AOxzh5A4VdR0O8tyTSec8g8H1C9uo6OHPiMd1HqmhhpAb35WlEs8Hr3F4x5dtc2ZkNJAPjhW9l9oT2uaXsIc0bTjBC9Pf0a6o2YCyeqdIgOMs+cLKadF41Z6J0V1J97tWkkEiW+HHAz5Qr0t8wsH0fQ+7UiY90mf5StfZXbap90wO5P+658kbrRzfkBpysXqlVziQF6S2xokfC71eP0ldfw2mOKbG/IJbJgcjaGdRPPNE0JvxNcTyTwAidS01rnkMB5MDkhbK9sSRAc0eUfssHq2j3NOq6q+7pMoNI71J2nG0tazPbulskKXFrRaXkcfcv8An5M/qVbYC2e+SgrSuSMZkwIP7I3rLTPZW9Os2qyp7Zwa3YSZwXSD4YH1Vf0Npdy+4DqLtjaMGrULQ5rZzsDThzj4fsln499mUv1CUc/CKtf5s3nT/Rm5jX3BLSRIaOS3/FjB4WpqUqLGgNYz3cNlonyknv5rj2v/AC2uzJnHlmFXXtzGCRBPPqr6x+2K/qONyyO5MetqRB90Qe4EgR2lUup6tWMDcQDIkds+XZGXOptYC0bXQCQR3PaVW3GrB20kN3jGJz5wUjmdalIdwR+VEHt6zpLnlzi3sJg+p8UzNT3gg4k988lGUK++BiBMng+pQV1Rg+745PolaXG0NN8nUkVeq6SKklmcxjx8CO/zQ2mMqUX72ZA/HTImAPiH94eXP0VlcXLoiDjyj5gqNuoN3gtLt428DBJPeOVrjyNKkK+R4vrRqS66a7Rq7O8pupbqUN35O0CN3cEBUd/euLy13In6ePoh23b6dcGkz3KoJePgDhz6DM481Ga9au+rsp7XUQC6MEicAE8+IBwYTSytpVs48s0sa4uL5J1+GRGhUqOhrXOz2BKuLTpu4xFN3jmAjema1Y/82q9xkbWg4xiTtHHC0dG9M8pnGoS27NoZZyjyqguyoltNu/DgIg+KyWthz3O/wyrLq6g9/sywkbc4JByPJBWQc1u4O38y1/P1W7acvTroopSXuZl3VdpR2mXx3CVzUYHVNrhtc6YB4Poe6udP0YN5Cx9Lk9DCyKi5tqLagylX6bJ/A75FT29owETUDZ4kgfJWVOg5pneCB3TscSa2hZ5aftZS6bolRjwXNwO8q8c2AfNUtfq1pqFg7GN3bHgrRlyHRBn0WmGEYtqIMkpNWwsVIAHgn9ooGUSVM2guwkkhFs69qkn2JI6ARWlsAJ8UJc09zirUthnyQjKUuUjLtlTl1Paz5KrfZhxyJlXN0MAIRtPPorLoIBqOle6BShrh5SPosfqIu6RzTDmj+4Y/Ir0dtPxUVa0B5CwyYlI0hPieRP6lqNd7wc3xBC02h9TDc2apg4IJxnE+XirvUul2VOQFktS6ILZ2Ejy7JB4pQ72hnnGfWmbq+a91NwbBndM+faO68svrq4p1Dbv37K5LWbnb2CQI2lwmAexIMH5r1bQHmpRYH/iNNu7/ADtEOPzIJ+aV303QrEbzJBDhESC3uClsuBydopNKarpnknUtlVqG3p0/dY0Oa6GwATEvgYBPlBK9F6d080remx7NjKbQAzhz4H/UqHxPMnK0Fpo9OlmnTAP953vO+RPHyQWsAhpImByqelLHE0hHHybS7ANQ1Lnj/bwVNf6pNOMe6SfWeyFvrhxKqa9Qnx9Epylux7itFho1L2rnAgOgYBmZ8QR355V0/RpIhrQRHP4SR4mfDul0Vp5c4EN90A7j/ecf2wI9fFaq7phrXYGJPl6I+gpQ2B5nGVIy4sDgmGGYEZGO2fGIUeoacXSRtkRPb6DxE8K4sGbyAQMbjnPPb9SgdSqMhzW7QQ4ulvJcZ/QAD6Ky8WHD+SfuJcij9jvDgDhoMDyAzz25wqpliabw6JaDJ9OZCsagc152iQCYH5Z8cImxBqAscIDpwRnwgHwXOnhrQ/jzv56CaF1bvIDHgkjcIE4P5HsrTT7RjGkhg9/LyIEkYE+JAVbpXTxp99wZhgPLR3A8sD6K2psI5Cd8WmuqEvJST9rsdlkSMfROykQciEfaOEzwrENaRkfMJ9YE1piTy1oyvV+qi3pNqOmJaDGecKtpaiypTa+g4EO58j5harWtBpXLPZvMjkfJZGz6Wtw9zaVWHAwWh2ZiYj0VZeM3PkuwrPGMVFlf1DfbKQnbu308yJaNwLiPkFY/8fUCNtMFxPc8DzU9XoGm7JknxJlV110GRBpgAg9zAIVv22ZK49mWTJDi3HtlU7qJpfmmakOkFzsT4wtTp2o3V37oGxn+EfzT6N0IC4OcAGjw7/NbqztGU2hrWgAJrF4vF3JlecIxqCKex6aYwCRn0VtTswOESlKcSUekYuTfZH7NKF2VyrWUGSSSRJZ22CPEFRtpwVSUr5zDzhWttqrH84P5KOLRB6wyuadNFvpArltPEIqeiURbUoUu1MWqWEgdRUFxayIhGSu2hBkMre0qtGTTjIMj9vNY49eVrarmk5zZ95rsHzLSO8L1mtSBGQqe/wCm6NX8TAksvjym1KDqhjHljFVJHVlrtOtTa9jpDxIjgj9/JR3VUPH7lVlPoj2RJt6rqc/CfeaT4x4+a5fpl6z/ALdQepYfzCwyLLFdX/BpD029P+4Pc6PukiEHbdN7njcYaOSOYRjr65Z+O0efNsO/Qqr1/rF9Ki72VpcPeQYGyA0+JP7ApF8n/wCdja/k1VlfCmdlOAwdu/zKL1CvuZHEhfL+oa5e+29q59Wm4GQBuYG+QB5+a3/Sn2wgsFO+kOHFVrZaR23NGQfMBaLBlhDbu/8ABm5QctKj0yoXFsNxjkclV5tchp/oprPqyze2W3VE/wDkAP0OUzOsLKSHXFEREH2jDPpBWUpSeqLxX2LSlpoj3j8h+64uNHGCJBHdC0utrLEXNLPGf3RB6rtyJFxSP+tv7qslGS2iy5JkVK3e0mSZPELnU6r2tHs8eKrNY6/t6TTtd7R3ZtPMnt73AXn7/tAun1HOc0bSTtZ2aOw8/VKvx5OD9P8A2NY51JOSPX9LvCWe+RPiOCjnVh9V5pof2g3EbRa73doJiPPCv9Pt9QuHbnMFIGeGmckHl0AR6J7As/FLti2WOPk5PSL6/wBUbRZuad7sgNaRM5Bnw4K84qWrqrn+wZVpE1C6CSS1xMl26Z5nvEFepad0yWiX7ZPJPvOPqVZUNHptM7Z9ePoulHxnJLmzkeTGOR0ujMaBa3bX/wDWqVaREEV2gOb5te0/qFqqVh3dk/ki9sJJ2K4qkZxio6Q7QnSCShYSUpFMiA6K4XS5hREYySeElAGfrU0JUYRwrOqEDXatyxzb6y5nfH9dlaWvULXcrN16ZQj2nsqtJkPQaV6x3BCnAC84p372d0fbdVFvJKo4fYhtXU0mhUFr1a08kKzpa1Td3Q4yIFlIUlw25Ye67DvAobAdbExCfek4SgE4gLh9u08gfRdlqdvCIUysudDpP/FTafVoVZW+z2yqfitqR/0NH6LS7V1Cq4x+xbk18mKrfY/prubZo/yue39ChT9iOnHinUHpVf8AzXoG5LchwX2D6kvuYBv2JWA7Vv8A2/7Iuj9kFg34ah9ahW2TEqjxxfwW9Wf3MvS+zWxb/Yz6vcf5o6h0faM/DbUvm0H9VcSkVZY4r4QHkk/kjtrNjMMY1v8AlaB+imKZicqxQcBMU652qAOSU0pyxL2SsAcFJOGJyAhYThKEnV2juEJW1hje6KTZWwzamc8Dkqmra4T+EfMoJ9w53JV1D7kL12psHdOqH2aSPBALU05UFW0JVuKITmmEOaLGbrWB8FX3NoR2WxNEKCtYg9keSIYK4poCsxbe80IHhUV7oRHCsEzD+cFJuoVG8OKMubEjsq6rQUIH0eqajfNWVv11HMrKvYoXMRsFI9Ct+uGHkqxo9WsPxBeUOaucjglTQKPZafUjD8QU7NbYe4XiguHjhzvqpG6pVHxlCoko9tbqrfEKQai3xXibNerD4lMzqasO6HCJNntAvG+Kf7y3xXjbOrq3ipmdY1v6KnCJNnr4uB4p/bheSt6yrKUdY1v6KnBEtnqwrBL24XlX/FtYqRnU9bxCHpols9R+8BL7yPFeZfx+sfiS/i1Y/EpwRLZ6Wb1vio3amwdwvNze1T8ZSD3Hkn6qcIk2egVNfpj4ghKnVbO2VjBTKlZTVuCIaV/VBPAQj9bqO7wq5jERTYjVAo7dXc7kldMYpG0FMyijQThjETSoLujRRlOioCyEUUkXsSQBZP7ZO2omSVWkFEoKkATJLJlhyxQVbYFJJBNgKm+0VrlmNR0KJTpLdbIihuLEhA1KKSSJCE01w5iZJQhyWLn2aSShDn2aQppJKEOhRUjbdJJQhPTtCiqVgUklCBlPTlOzTkklCthDLFEMskkkUQ7Fmn+6JJKEH+7KRtukkoyBFO3RNO2TpIogVTtkU22CSSDAdtpwpQkkhYRQkkkoQ//Z">
            <a:extLst>
              <a:ext uri="{FF2B5EF4-FFF2-40B4-BE49-F238E27FC236}">
                <a16:creationId xmlns:a16="http://schemas.microsoft.com/office/drawing/2014/main" id="{2F02C3D4-7F99-4E56-B74F-88BFE67066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30263"/>
            <a:ext cx="2619375" cy="1743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6F48CED7-5A81-47CC-9D08-80A10DC8B0C9}"/>
              </a:ext>
            </a:extLst>
          </p:cNvPr>
          <p:cNvSpPr txBox="1">
            <a:spLocks/>
          </p:cNvSpPr>
          <p:nvPr/>
        </p:nvSpPr>
        <p:spPr bwMode="auto">
          <a:xfrm>
            <a:off x="1270273" y="188913"/>
            <a:ext cx="345757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 INVESTMENT?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462E78F5-D282-4666-83D7-2C8E035EF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7</a:t>
            </a:fld>
            <a:endParaRPr lang="en-US" altLang="pl-PL"/>
          </a:p>
        </p:txBody>
      </p:sp>
      <p:pic>
        <p:nvPicPr>
          <p:cNvPr id="10" name="Picture 2" descr="Kalkulator, Obliczanie, Ubezpieczenia, FinansÃ³w">
            <a:extLst>
              <a:ext uri="{FF2B5EF4-FFF2-40B4-BE49-F238E27FC236}">
                <a16:creationId xmlns:a16="http://schemas.microsoft.com/office/drawing/2014/main" id="{75812CF8-65C2-469C-98C4-5AF34F535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68" y="1764508"/>
            <a:ext cx="5995188" cy="396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054E099B-F506-4332-8383-E08C9354D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958650" y="1759126"/>
            <a:ext cx="258032" cy="3968748"/>
          </a:xfrm>
          <a:prstGeom prst="rect">
            <a:avLst/>
          </a:prstGeom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62471C15-E650-410B-803D-94F2B74AFF98}"/>
              </a:ext>
            </a:extLst>
          </p:cNvPr>
          <p:cNvSpPr/>
          <p:nvPr/>
        </p:nvSpPr>
        <p:spPr>
          <a:xfrm>
            <a:off x="957106" y="6021288"/>
            <a:ext cx="3199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ATTACHMENT</a:t>
            </a:r>
          </a:p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1_scenario_card_establishment_features</a:t>
            </a:r>
            <a:endParaRPr lang="pl-PL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7887AC4F-6B0A-4825-BEB3-00321F859E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7592" y="6003344"/>
            <a:ext cx="522000" cy="522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Znalezione obrazy dla zapytania SzybkoschÅadzarki szokowe png">
            <a:extLst>
              <a:ext uri="{FF2B5EF4-FFF2-40B4-BE49-F238E27FC236}">
                <a16:creationId xmlns:a16="http://schemas.microsoft.com/office/drawing/2014/main" id="{0F6EBDB5-9E12-43C6-9F6D-7B75CDE4E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64" y="1279205"/>
            <a:ext cx="1846452" cy="184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Podtytuł 2">
            <a:extLst>
              <a:ext uri="{FF2B5EF4-FFF2-40B4-BE49-F238E27FC236}">
                <a16:creationId xmlns:a16="http://schemas.microsoft.com/office/drawing/2014/main" id="{E6474CD9-D1F7-4CD1-B4A7-5A4715275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6324" y="3429000"/>
            <a:ext cx="5486400" cy="1548702"/>
          </a:xfrm>
        </p:spPr>
        <p:txBody>
          <a:bodyPr/>
          <a:lstStyle/>
          <a:p>
            <a:pPr marL="0" indent="0" eaLnBrk="1" hangingPunct="1">
              <a:buNone/>
            </a:pP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eaLnBrk="1" hangingPunct="1">
              <a:buNone/>
            </a:pPr>
            <a:r>
              <a:rPr lang="en-GB" alt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order for the kitchen to function properly and bring profits - you have to remember about the right selection of equipment adapted to the type and efficiency of the kitchen and the activities carried out in it.</a:t>
            </a:r>
            <a:endParaRPr lang="pl-PL" altLang="pl-PL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11" name="AutoShape 6" descr="data:image/jpeg;base64,/9j/4AAQSkZJRgABAQAAAQABAAD/2wCEAAkGBhASEBISExQUFBUSFRQXGBMXFBgYGBYYFhcVFhUXFxMXGyYeFxkjGRQVHzAgJicpOCwtFx4xNTAqNScrLCkBCQoKBQUFDQUFDSkYEhgpKSkpKSkpKSkpKSkpKSkpKSkpKSkpKSkpKSkpKSkpKSkpKSkpKSkpKSkpKSkpKSkpKf/AABEIAMMBAgMBIgACEQEDEQH/xAAbAAEAAgMBAQAAAAAAAAAAAAAABQYCAwQBB//EAEAQAAIBAgMFBAgEBAUEAwAAAAECAAMRBCExBRJBUWEicYGRBhMyQlJiobFywdHwM1OCkhUjQ2OiFHPS4QfC8f/EABQBAQAAAAAAAAAAAAAAAAAAAAD/xAAUEQEAAAAAAAAAAAAAAAAAAAAA/9oADAMBAAIRAxEAPwD7jERAREQE58TjVRkU6vvWH4Rc59358jOicu0cCKqW0ZSGRrey40PdmQRxBI4wMTWJ/wDWX/uYZch5TmoV94ZjdZTZl+EjUdRncHiCDxm4GB7uLyHhl9RPd1x7DkdG7Y+p3v8AlF56DALtTdyqruXyDg3pnl2rDdPRgO8zuBnFw79RzHIic9FDR9i5p8aepTrT6fL5coEtEwpVQwBBuDoRM4CIiAiIgIiICIiAiIgIiICIiAiIgIiICIiAiIgIiICIiBw47CG/rFHaAsR8a627xc2PUjjOanUBAI0ksRIzHUNwmoPZJ7Y5fOB9x46g3DIGZXmpTMwYGUXngM9gYgFTvJqc2TQN1HJvvOzD4lXFx3EHIg8iOBnLMHpG++p3XGV+DDkw4j7QJOJzYXGb11I3WGqn7g8R1nTAREQEREBERAREQEREBERAREQEREBERARIOrt9qdQ06iC4zBBsGUnIgG/d3zqp7dpEXIZRztcDvK3t42gSUTXQxKOAyMGU6MpBHmJsgIiICeET2IEViMP6o3H8M/8AAn7IT/b3Hs+yTZbi3ORlWiaZt7pyU/CeCn8j4a2uHoMyvMBPRAzieRAxqUg1tQRow1U/p0m7C4w33HsG4Hg3Ucj0mgVhvFc7gA6G1jfQ6G1s7aXHOZOisLMLg/vI8DAkokdQxZp2Wobrwqfk/I9fPmZGAiIgIiICIiAiIgIiICIiAiIgIiIEftfZS10toy5q3I8jzU8R3cQJWFLo5Vhusuo+zA8QeB+1rC7zg2pspay8mX2X5dCOKniPtAg6Vt7fzV+Lod1jy3srP/UGknR2q6+2N8fEg7Q/FSuSe9CfwiRYRkJRxYjhqCOatxHhNyORAsGGxaVF3kYMp4g3Hd39JulcNIFt9WanU/mLa5/Gp7NQfi8CJ10ttMmVcAD+ct/V/wBYOdI99x80CYiYq4IBGYOd5lATGpTDAggEEWIPGZRAimplDYkkE9ljr0Vjz68e/XK8kKlMMCCAQdRI2opQ2bMH2W5/Kfm68e/UMovMbz2BhVoK26SM1N1biD0IzsbWI4i4M1YesybiVWUuxKqwy37AG9vdPC3Trn0zXXoq6lWF1Oo7swQRoQcwRoYG64tY5gzGlVNL5qfmyfqvTh9BG7Q2mKHqwd5gSqkneYne7ILNY5727nl7RPukSQw+JVxdSCPPUXHQgjO4uCOYgSaOCAQbg8R+sykZT3qeaC6nVPuV69OPfme+jWVgCDcH9+BgbIiICIiAiIgIiICIiAiIgIiICIiBz4zBJUWzDTQjUHmDIKrh3pNutodGGh/Q9PvLLMK1FWBDC4PCBX1m1WI0nmKwjUs9U+L4ejch83nbU+KYGNGiaZvRYU+dM3NJv6BnTPVcuYMkcJtlWYJUBpVDorEEP/26gyfuyPMCcQMyZFZSrAMp1Ui48ufWBN3nsgqL1aXsE1UH+mzf5i/gqH2h8rf3STwW0KdUHdOYyZSCGU8mU5gwOqYVaIYFSLg5EGZxAiKqGmwDG6k2VzzOit83I+93+17eSdWirKVYAgixBzBHIiRFVGpGzElCbLUOoJ0SoefAPx0PasWDbPbzG89gY1qIYWPX66//AJxkLXWph33xvshNyoBcqNXZBvbzDMu1PtHskra+8J28wdQcjmP39evCAwGOWooZSDkDcG4INwCG4glW8jNxpsDv09feTg36G3H76TTh6QXIcTfh+Qt+yeJm6jXVhdTf8u8cNLwOrC4tXFxqNQdR3/rxm+RWJpEnfQ2cfXzy8DkehsRvwO0Q+Ryb6Hu5Hocx11gd0REBERAREQEREBERAREQEREBERA8IkXitk2zpZfJoP6eXdp3SViBXlfM8CDYjiD3cJsBkpi8Cr65HQMNR+o6SLq0mQ2bjow0P6HofrAyBnlWkrEE3V10dTZl6A8R8puOkK08qE2O6N48Be3Hic7QN9LaT0/4o3l/mqDl/wBymLlfxC47pJ0qqsAykEHMEG4PcRrIWjigfZJuOBBVgbXzU5g2N+430hKFiWpH1bE3K2vTc/Mg0PVbHvgTsxqUwwKkAggggi4IORBB1E4sNtQEhKg9W50ubq34H0J6ZHpO+BB4hDQPaJNI5Byc6d9Fcn3eAfhkG+Kb7STdAQQRcEWsevSQOIonC55th/M0O/i1HrqnVPYDqnl4DZX1B0I43zBBnkDaJorUWB36dt7iOD3tr1y1nj4tB7Tove6j7mbGf6/vxgKWJDC+hyup1W+YBE49pmoB62mpcr7dMe06jimf8QcB7wyuDukcHpPtkYWia4CBrhN+oWFJbhiGqlASR2Ag+Z1Fxczm9BPS44/DmqVVHpsqPuMSl2ppUBBOYPbsVubMpFzlAsGyPSBKiK4YMjaVOXCz8jfK5tbQ2NiZufPfSHCVMJUOMw4ujkevo6KSct/Tsk3I3rZE53DECxej236VWkHQ3pnKx9qmRqrDhblw1F1IsFgieK157AREQEREBERAREQEREBERAREQExdARYi4PCZRAjK+zSLlM/l/Q/l9ZyK/P65W7+UnpzYrBK/Q8/1HEQImth1cC+dtCDYqeYI4zEO6tYqWUnJltdbnRwbZD4hfrzm16bIbMLdeB7j+U9U3gDWQ3RrG+RUjI+B14+RmdOrUp+x21/ls3aH4HOvc3nI7GbMLP6xWYMARa+RBYtZkvu1Bcm17EXNiZpo7UZCFqgLdgqm5KsT7IDNmjE5bj53sN7MCBZsHtBKl905jVSLMv4lOYnRIJ0SpY57y6OMmXjr5G2h8Zvp7RqU/wCKN9P5qjMfjQfcQObFbGq0iDht0oWzoMd1Uuc2ptundFzcpa2pWxuG7sDskqd+q3rH5WtTToif/ZiT1AyHdSrKwDKQQeImyB4V4SNrbEQXNK1M/CPYY9UGQPzCx79JJxArNYe1TqKMx2kYBgynI5EWdfDlexymGHwdOktqFOnTtvWRVCJdiN47iWG8bDMjgOEn8fs9Kq7rXyzDA2ZTzVuB++huLiVnFVKmGYLWtusQErAWRiTYKw/0n0sD2WPskEhIErSqI4YWuM1ZWGoOVip4EfQz53tbCVtl4r1tG5pVNFJycDP1bNwqLfJuVjn2hLyouQ6ZOMiM+0vFSOY4aaaidGKwdLFUXpOMmyI95GGhF9GBPd4GBr9HvSOnXpipTN1ORXRkYW3lI4ML6cbgi9xvWBHBFxPhtRMTsrFnjpcaJWp3NjfOx1scypuMxe/1D0f2/Tr0lq02urag6qwtdXHBhl5g5ggwLJEwpVQRcTOAiIgIiICIiAiIgIiICJi7gC5yA4zEV1OjDzEDZE8BnsBERAxemCLEXB4SLxGAZc1uy8tSP/IfXvktECDSqCMtJ5WpK17i9xY6G45EHJh0N5IYzZwbtKd1udrg/iHHvyMjHYq2643WOnJvwnj3a9IHlGkEUKNBYADgAAqgXJ0VQNeE30cUpJAPaXUceIv3ZTndpjVCsM75aEGxBzsQR3nzgb3wxB36TbjHUe63eOH7ynRhduAkpUG4668u/u65jrOBMUyZP2hc9tQchYe0uZ1y1N7TZi8MlUWbVNGUgPTJ4g+7wyORgT6uCLjMHjPZSv8AFquDcCqboxstYDsseToPZfu1txEtGB2olQAgjPTO4P4W4wO2a69BXVlZQysCCrAEMDkQQciCOE2RAp+L2TWwZ36Ieth+NLNq1Ec6ed61MD/TPaHulhZJKbNx9OqgemysrZhlNweBN/C3Qixk2RK/tP0eZXbEYWy1GN6lEm1Ov1NgfV1f9wA30YMLWD3b3o/TxlH1b9lluUqWuUbQ5cVIyI494BHynDYvE7LxTBlNrgVaV8nXPddDpe1yrccweIH1vZO1krBhYpUQgVKTiz02I0ZbnXgwJDDNSROT0r9FqeNpWyWqgPq6lvEq3ND9NR1D3ZW2UqIlWk28ji6t0vYgjgQQQRqDfxn8PiQw68vzHMT4XsjbNbZmJenVVvVlrVaWpU2Fqqcza2ntrbiBb6rg8crKrowZWAZWU3BBzBU8iP0IgWWJyYPHB8jr9+7r0nXAREQEREBERAREQPCJGYrAbuai45akfqJKRAgUA4fvym5arjR2HQ9sfXtf8p2YrZ4bMZH6HvH5yOqqVNmFvse4wO2ltEj2lv1TP/gc/LenXRxKt7JB5jiO8aiQdTEhdQ1rX37EqNbht25XIA3OWeuUzSsrgMLOvuuDfyYZjwMCeiRNPEuPZa45Pn/zHaHjvTYm2lH8RWp/N7Sf3rp/UBAkpqxGGV1KsAQeB/evWZUq6sLqQwPEEEeYmcCvYzZ9Wlmu9VTl/qr3EkCoPJvxnKbP8PqEez9QD4i8nYgVio7U3UMLHWx425HiO6UjY3ohjKW01xO/hvVKN0sm+tWqvq6q2qJbdL1GqK7tc9pAw0An1nE4VKi7rgMOR58COR6yBxuwaidqkS4+AnteDe9459TA8X1dVWpsAwPZZGGRsFY5G1wN4ZjvFtZV9o7KxOAY1cOTUw5zem1zufiOoH+4P6uZm6NdKhsey6m2Ys6nlnmp6H6yToYpkyqHIf6lrA5e8PdOvIac4HD6Pel9OsLAneX2qTe2vUH3l6/aWahilfTy4+X5yh+kXoPdvX4XsuufqlO7nzpN7p+U5ciNDx7I9MirerxPZKkj1tioB5VFyKN1GXMDWB9OiROG2sct7tA6MuZsdDYZMOq68pJUa6uLqQRzH716QI/a+w1rEVFY0q6AhK6gbwBzKMpyqUydUPeLEBhyYHazb4oV1FOtYkWJKVgMy9Fj7QHFD2l43FmM/OXaOzaddClRd5bgjMgqwzVlcWKMDmGBBECuemPohTx1LKyVkH+XU5jXce2qE+RNxxB+bejG36mArtg8UDTp79iG/wBCo2e9f+U9wSRlmHGRa/1FsTVwpC4ht+ley4qwFr6LiALBG4esFlY67hsGj/TT0NpY+lqKeIpginVIyt/LqDUoTfqpJI1IIdK1iP3+kmMBtYHssc+B/X9ftx+Wehm3qtOodnYsFK1Ls097MkAX9UW96yjeRveTL3Re5+tgXSJXtlbcsQj6cDy/X9+FgVgcxxgexEQEREBERAREQExemCLEAjkZlECMr7KIzQ+BP2b998jK2HAfeYFXtbeBKkjO28AbOBe+d89LSzTXVoKwswBH78oFOR8TTvfdrLdiALhgvujM9og5XJXI53nZgcbvZgMvQ5HO/wCn2tcG8ksRscjNDfjunXwP775wPTtcEWPG+R5Z/rAwakl95b02+JDuE94GTeIm6ltbEJ8NYd26/kMj4XkXWBQdlzb4H7Q8G9oeZ7pWdremowrgth3dP8wFlqoAWobhrhA1id1HuLjtWNgALkPo2F9JqLZNvIeO8NPEaeNpKU6ysLqQRzBuPMSp4TGUcQitcMrqGSoBYlWF1OeZyIyP0mqpQrUSXA3l+NCQwHzAZ+eXUwLpErGA9KL2BIbo3ZbzAsfLxk3Q2rTbju/i/wDIZfWB5tDZFKt7Q7QFg6mzDuYcOhuOkhq2FxFC4Zf+opZ9pB/mgZ+1S0qC3FDf5DLLeLQITBY5KgujBgDbLgR7pBzVuakAjiJxekHotQxYu3YqgZVRrloHF+2vfmOBEmsbsenUbfsUqWt61DZ7cATo6/KwI6TjZK1L2x6xf5iA3/qpZnxW/csD5vTrYzZtQUnUtTJO6t7o44tSe3Ybmp8Rxlx2TtynWHrKTG/vcHXo65gjle45GSlZaNemUdVqU34HMHqCNCOYzHSU3afoZXw7+uwbFwLncP8AFXoDpVXpYnLQ6wL5htscH/vGniuq/UdRJJHBAINwdCMx5z5zsT0nWqdxv8uqMt3OzW5cj8p8OUsNDGMpuptzHA94/PI9YFlqUwwIIBBBBBFwQciCOIlcr7NqYXOiGqUBrRF2qUQP5PF6f+1qPcysklMNthGybsnnfsnx4dxt4yQgUD0p9G6G0qKOjhKyC9DEqeRuFZhmU3h3owuLEEGJ2Nteq4eliF9XisPZayZWN/YrJbI03HEZA3GQKy8bU2EwZq2HsrsbvSJslbhe9j6urkO2Ab2AYMAN2t7UpU8QvrARRxOFDZ1AVKAi7UsQoNzQfPMEjR0JIzDmqV5L7F9ImQhXuVP7y69OPfrVdnbVpYiitemTukkEN7jC28hbRiCdRkQQeNh0vilRd5tNL2yJOQUHQsTkFFyeAMD6eldSAQwIIBBvwM9lcwvo3VKIWqsrbq3XXdNhcX42OU9gWeIiAiIgIiICIiAiIgJqr4ZXFmF/uO46ibYgQdf0eJPZYbueozHlkfp4ym+kP/x/Rd/WYjDCrYW31arY5boLrTYXIUAXI0AFyAJ9OiB8zwjJTVVpH1aIAqqM0AW4AtrxuSCCTmZYtn45sri3UG4PDI636GTuL2PQqZsgJ+IZHxI18ZHt6Mhf4bkfKw3h5ixH1gaMXsahXF7bra7yjjzK/mLSJrbNxVDMH1qedh9x4ya/6aumqXHNDvDysG8hNtDG3OuY4cR3jUQIfAbeztdkPLh5WsZOYfbfxC/Ufof1nPjNl0K2bLY/EuR8RoZE1tjYilnTPrV5an+3UeBMC3UcYjaEX5HI+Rm6UnD7WU9luyeTaX79JMUMey6Me45j65+RECTxOzEa5HZY+8trn8Q0bxBkZXo1qeo3l+JQcvxJmR4XHdO6jtce8LdRmPLX6GdtOsrC4II6QKXtbZGHxQ3n7L8KyW3v6uFQaa+BEjBia+FsuJ7dLRcUtyo5CqNU8fNpfMbsem+Y7DfEvHvGjffrIutgalO97MtrEgXBHEMp0HQ3HMwI1a/XX7H7idWE2rUp2tmvwnTw+H95TgqbI3BvYewGv/T3ATr6hibIflJ3TwKazVRxAa9rgg2IIIKn4WU5q3Q9+YzgXHAbXp1cgbN8J18Of70nPt70YwuMQpXphsiAwJV1B1C1FIYDpex4gyslrG97db5ZS3bFxhq0KdQ++tweYud0+K2PjArmyvQBsJS9RhcQaVIm5Pqt6qe+r6wKTyunnO7YnoFgsM4qhWq1he1es3rHF9St+yn9IGsscQPLRPYgIiICIiAiIgIiICIiAiIgIiICIiAmqthlb2gD3jTuPCbYgcR2aB7LEdDmP1+s1mm68Ljmuf01+kkYgQuKwtGt7agn4hkw8R9jIqpsKtTzoOHX+W2R8Dp9paquGVtQD14+Yzmh8AfdY9xz+uv3gValtCzbjg03+BuP4T737ynQMTbMGx5jI+clsXhd5d2rTDryI3x4cR35SLq7GyvSa4+B2vbotXXwbe7xA6aG3nX2u0PI+Y/SSmF2tTewvYngePcdD3aypAgOaZ7LgX9Wcmt8QW/aX5luOs8xWNFMrSHarVQRTogHecnIEi2SA5ljkADAtuM2Qj3Kk02PvJbP8SkFW8R4yn4n0Mx7Y2lWarRalTRldafrKNSsCG3Fe5YWDWIO9lna17S+0lsAL3sAL8+sygUyp6A+vcGtUZKdrGhTqM28eO9WftAWysoHfLhRpBVCqAAoAAAsABkABytM4gIiICIiAiIgIiICIiAiIgIiICIiAiIgIiICIiAiIgIiIHlpoxGBpv7Qz+JSVb+9SD9YiB8vxpP+IrV3mL0kqKhZ2bdG+GyViRe4BvbgJ9D2Lg6e6K+6DVqKA1Q5sQCbLc6L8oyiIErERAREQEREBERA/9k=">
            <a:extLst>
              <a:ext uri="{FF2B5EF4-FFF2-40B4-BE49-F238E27FC236}">
                <a16:creationId xmlns:a16="http://schemas.microsoft.com/office/drawing/2014/main" id="{3AD9FDA6-FFC2-4C74-88DB-17774E25CB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90588"/>
            <a:ext cx="2457450" cy="185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17412" name="AutoShape 8" descr="data:image/jpeg;base64,/9j/4AAQSkZJRgABAQAAAQABAAD/2wCEAAkGBhASEBISExQUFBUSFRQXGBMXFBgYGBYYFhcVFhUXFxMXGyYeFxkjGRQVHzAgJicpOCwtFx4xNTAqNScrLCkBCQoKBQUFDQUFDSkYEhgpKSkpKSkpKSkpKSkpKSkpKSkpKSkpKSkpKSkpKSkpKSkpKSkpKSkpKSkpKSkpKSkpKf/AABEIAMMBAgMBIgACEQEDEQH/xAAbAAEAAgMBAQAAAAAAAAAAAAAABQYCAwQBB//EAEAQAAIBAgMFBAgEBAUEAwAAAAECAAMRBCExBRJBUWEicYGRBhMyQlJiobFywdHwM1OCkhUjQ2OiFHPS4QfC8f/EABQBAQAAAAAAAAAAAAAAAAAAAAD/xAAUEQEAAAAAAAAAAAAAAAAAAAAA/9oADAMBAAIRAxEAPwD7jERAREQE58TjVRkU6vvWH4Rc59358jOicu0cCKqW0ZSGRrey40PdmQRxBI4wMTWJ/wDWX/uYZch5TmoV94ZjdZTZl+EjUdRncHiCDxm4GB7uLyHhl9RPd1x7DkdG7Y+p3v8AlF56DALtTdyqruXyDg3pnl2rDdPRgO8zuBnFw79RzHIic9FDR9i5p8aepTrT6fL5coEtEwpVQwBBuDoRM4CIiAiIgIiICIiAiIgIiICIiAiIgIiICIiAiIgIiICIiBw47CG/rFHaAsR8a627xc2PUjjOanUBAI0ksRIzHUNwmoPZJ7Y5fOB9x46g3DIGZXmpTMwYGUXngM9gYgFTvJqc2TQN1HJvvOzD4lXFx3EHIg8iOBnLMHpG++p3XGV+DDkw4j7QJOJzYXGb11I3WGqn7g8R1nTAREQEREBERAREQEREBERAREQEREBERARIOrt9qdQ06iC4zBBsGUnIgG/d3zqp7dpEXIZRztcDvK3t42gSUTXQxKOAyMGU6MpBHmJsgIiICeET2IEViMP6o3H8M/8AAn7IT/b3Hs+yTZbi3ORlWiaZt7pyU/CeCn8j4a2uHoMyvMBPRAzieRAxqUg1tQRow1U/p0m7C4w33HsG4Hg3Ucj0mgVhvFc7gA6G1jfQ6G1s7aXHOZOisLMLg/vI8DAkokdQxZp2Wobrwqfk/I9fPmZGAiIgIiICIiAiIgIiICIiAiIgIiIEftfZS10toy5q3I8jzU8R3cQJWFLo5Vhusuo+zA8QeB+1rC7zg2pspay8mX2X5dCOKniPtAg6Vt7fzV+Lod1jy3srP/UGknR2q6+2N8fEg7Q/FSuSe9CfwiRYRkJRxYjhqCOatxHhNyORAsGGxaVF3kYMp4g3Hd39JulcNIFt9WanU/mLa5/Gp7NQfi8CJ10ttMmVcAD+ct/V/wBYOdI99x80CYiYq4IBGYOd5lATGpTDAggEEWIPGZRAimplDYkkE9ljr0Vjz68e/XK8kKlMMCCAQdRI2opQ2bMH2W5/Kfm68e/UMovMbz2BhVoK26SM1N1biD0IzsbWI4i4M1YesybiVWUuxKqwy37AG9vdPC3Trn0zXXoq6lWF1Oo7swQRoQcwRoYG64tY5gzGlVNL5qfmyfqvTh9BG7Q2mKHqwd5gSqkneYne7ILNY5727nl7RPukSQw+JVxdSCPPUXHQgjO4uCOYgSaOCAQbg8R+sykZT3qeaC6nVPuV69OPfme+jWVgCDcH9+BgbIiICIiAiIgIiICIiAiIgIiICIiBz4zBJUWzDTQjUHmDIKrh3pNutodGGh/Q9PvLLMK1FWBDC4PCBX1m1WI0nmKwjUs9U+L4ejch83nbU+KYGNGiaZvRYU+dM3NJv6BnTPVcuYMkcJtlWYJUBpVDorEEP/26gyfuyPMCcQMyZFZSrAMp1Ui48ufWBN3nsgqL1aXsE1UH+mzf5i/gqH2h8rf3STwW0KdUHdOYyZSCGU8mU5gwOqYVaIYFSLg5EGZxAiKqGmwDG6k2VzzOit83I+93+17eSdWirKVYAgixBzBHIiRFVGpGzElCbLUOoJ0SoefAPx0PasWDbPbzG89gY1qIYWPX66//AJxkLXWph33xvshNyoBcqNXZBvbzDMu1PtHskra+8J28wdQcjmP39evCAwGOWooZSDkDcG4INwCG4glW8jNxpsDv09feTg36G3H76TTh6QXIcTfh+Qt+yeJm6jXVhdTf8u8cNLwOrC4tXFxqNQdR3/rxm+RWJpEnfQ2cfXzy8DkehsRvwO0Q+Ryb6Hu5Hocx11gd0REBERAREQEREBERAREQEREBERA8IkXitk2zpZfJoP6eXdp3SViBXlfM8CDYjiD3cJsBkpi8Cr65HQMNR+o6SLq0mQ2bjow0P6HofrAyBnlWkrEE3V10dTZl6A8R8puOkK08qE2O6N48Be3Hic7QN9LaT0/4o3l/mqDl/wBymLlfxC47pJ0qqsAykEHMEG4PcRrIWjigfZJuOBBVgbXzU5g2N+430hKFiWpH1bE3K2vTc/Mg0PVbHvgTsxqUwwKkAggggi4IORBB1E4sNtQEhKg9W50ubq34H0J6ZHpO+BB4hDQPaJNI5Byc6d9Fcn3eAfhkG+Kb7STdAQQRcEWsevSQOIonC55th/M0O/i1HrqnVPYDqnl4DZX1B0I43zBBnkDaJorUWB36dt7iOD3tr1y1nj4tB7Tove6j7mbGf6/vxgKWJDC+hyup1W+YBE49pmoB62mpcr7dMe06jimf8QcB7wyuDukcHpPtkYWia4CBrhN+oWFJbhiGqlASR2Ag+Z1Fxczm9BPS44/DmqVVHpsqPuMSl2ppUBBOYPbsVubMpFzlAsGyPSBKiK4YMjaVOXCz8jfK5tbQ2NiZufPfSHCVMJUOMw4ujkevo6KSct/Tsk3I3rZE53DECxej236VWkHQ3pnKx9qmRqrDhblw1F1IsFgieK157AREQEREBERAREQEREBERAREQExdARYi4PCZRAjK+zSLlM/l/Q/l9ZyK/P65W7+UnpzYrBK/Q8/1HEQImth1cC+dtCDYqeYI4zEO6tYqWUnJltdbnRwbZD4hfrzm16bIbMLdeB7j+U9U3gDWQ3RrG+RUjI+B14+RmdOrUp+x21/ls3aH4HOvc3nI7GbMLP6xWYMARa+RBYtZkvu1Bcm17EXNiZpo7UZCFqgLdgqm5KsT7IDNmjE5bj53sN7MCBZsHtBKl905jVSLMv4lOYnRIJ0SpY57y6OMmXjr5G2h8Zvp7RqU/wCKN9P5qjMfjQfcQObFbGq0iDht0oWzoMd1Uuc2ptundFzcpa2pWxuG7sDskqd+q3rH5WtTToif/ZiT1AyHdSrKwDKQQeImyB4V4SNrbEQXNK1M/CPYY9UGQPzCx79JJxArNYe1TqKMx2kYBgynI5EWdfDlexymGHwdOktqFOnTtvWRVCJdiN47iWG8bDMjgOEn8fs9Kq7rXyzDA2ZTzVuB++huLiVnFVKmGYLWtusQErAWRiTYKw/0n0sD2WPskEhIErSqI4YWuM1ZWGoOVip4EfQz53tbCVtl4r1tG5pVNFJycDP1bNwqLfJuVjn2hLyouQ6ZOMiM+0vFSOY4aaaidGKwdLFUXpOMmyI95GGhF9GBPd4GBr9HvSOnXpipTN1ORXRkYW3lI4ML6cbgi9xvWBHBFxPhtRMTsrFnjpcaJWp3NjfOx1scypuMxe/1D0f2/Tr0lq02urag6qwtdXHBhl5g5ggwLJEwpVQRcTOAiIgIiICIiAiIgIiICJi7gC5yA4zEV1OjDzEDZE8BnsBERAxemCLEXB4SLxGAZc1uy8tSP/IfXvktECDSqCMtJ5WpK17i9xY6G45EHJh0N5IYzZwbtKd1udrg/iHHvyMjHYq2643WOnJvwnj3a9IHlGkEUKNBYADgAAqgXJ0VQNeE30cUpJAPaXUceIv3ZTndpjVCsM75aEGxBzsQR3nzgb3wxB36TbjHUe63eOH7ynRhduAkpUG4668u/u65jrOBMUyZP2hc9tQchYe0uZ1y1N7TZi8MlUWbVNGUgPTJ4g+7wyORgT6uCLjMHjPZSv8AFquDcCqboxstYDsseToPZfu1txEtGB2olQAgjPTO4P4W4wO2a69BXVlZQysCCrAEMDkQQciCOE2RAp+L2TWwZ36Ieth+NLNq1Ec6ed61MD/TPaHulhZJKbNx9OqgemysrZhlNweBN/C3Qixk2RK/tP0eZXbEYWy1GN6lEm1Ov1NgfV1f9wA30YMLWD3b3o/TxlH1b9lluUqWuUbQ5cVIyI494BHynDYvE7LxTBlNrgVaV8nXPddDpe1yrccweIH1vZO1krBhYpUQgVKTiz02I0ZbnXgwJDDNSROT0r9FqeNpWyWqgPq6lvEq3ND9NR1D3ZW2UqIlWk28ji6t0vYgjgQQQRqDfxn8PiQw68vzHMT4XsjbNbZmJenVVvVlrVaWpU2Fqqcza2ntrbiBb6rg8crKrowZWAZWU3BBzBU8iP0IgWWJyYPHB8jr9+7r0nXAREQEREBERAREQPCJGYrAbuai45akfqJKRAgUA4fvym5arjR2HQ9sfXtf8p2YrZ4bMZH6HvH5yOqqVNmFvse4wO2ltEj2lv1TP/gc/LenXRxKt7JB5jiO8aiQdTEhdQ1rX37EqNbht25XIA3OWeuUzSsrgMLOvuuDfyYZjwMCeiRNPEuPZa45Pn/zHaHjvTYm2lH8RWp/N7Sf3rp/UBAkpqxGGV1KsAQeB/evWZUq6sLqQwPEEEeYmcCvYzZ9Wlmu9VTl/qr3EkCoPJvxnKbP8PqEez9QD4i8nYgVio7U3UMLHWx425HiO6UjY3ohjKW01xO/hvVKN0sm+tWqvq6q2qJbdL1GqK7tc9pAw0An1nE4VKi7rgMOR58COR6yBxuwaidqkS4+AnteDe9459TA8X1dVWpsAwPZZGGRsFY5G1wN4ZjvFtZV9o7KxOAY1cOTUw5zem1zufiOoH+4P6uZm6NdKhsey6m2Ys6nlnmp6H6yToYpkyqHIf6lrA5e8PdOvIac4HD6Pel9OsLAneX2qTe2vUH3l6/aWahilfTy4+X5yh+kXoPdvX4XsuufqlO7nzpN7p+U5ciNDx7I9MirerxPZKkj1tioB5VFyKN1GXMDWB9OiROG2sct7tA6MuZsdDYZMOq68pJUa6uLqQRzH716QI/a+w1rEVFY0q6AhK6gbwBzKMpyqUydUPeLEBhyYHazb4oV1FOtYkWJKVgMy9Fj7QHFD2l43FmM/OXaOzaddClRd5bgjMgqwzVlcWKMDmGBBECuemPohTx1LKyVkH+XU5jXce2qE+RNxxB+bejG36mArtg8UDTp79iG/wBCo2e9f+U9wSRlmHGRa/1FsTVwpC4ht+ley4qwFr6LiALBG4esFlY67hsGj/TT0NpY+lqKeIpginVIyt/LqDUoTfqpJI1IIdK1iP3+kmMBtYHssc+B/X9ftx+Wehm3qtOodnYsFK1Ls097MkAX9UW96yjeRveTL3Re5+tgXSJXtlbcsQj6cDy/X9+FgVgcxxgexEQEREBERAREQExemCLEAjkZlECMr7KIzQ+BP2b998jK2HAfeYFXtbeBKkjO28AbOBe+d89LSzTXVoKwswBH78oFOR8TTvfdrLdiALhgvujM9og5XJXI53nZgcbvZgMvQ5HO/wCn2tcG8ksRscjNDfjunXwP775wPTtcEWPG+R5Z/rAwakl95b02+JDuE94GTeIm6ltbEJ8NYd26/kMj4XkXWBQdlzb4H7Q8G9oeZ7pWdremowrgth3dP8wFlqoAWobhrhA1id1HuLjtWNgALkPo2F9JqLZNvIeO8NPEaeNpKU6ysLqQRzBuPMSp4TGUcQitcMrqGSoBYlWF1OeZyIyP0mqpQrUSXA3l+NCQwHzAZ+eXUwLpErGA9KL2BIbo3ZbzAsfLxk3Q2rTbju/i/wDIZfWB5tDZFKt7Q7QFg6mzDuYcOhuOkhq2FxFC4Zf+opZ9pB/mgZ+1S0qC3FDf5DLLeLQITBY5KgujBgDbLgR7pBzVuakAjiJxekHotQxYu3YqgZVRrloHF+2vfmOBEmsbsenUbfsUqWt61DZ7cATo6/KwI6TjZK1L2x6xf5iA3/qpZnxW/csD5vTrYzZtQUnUtTJO6t7o44tSe3Ybmp8Rxlx2TtynWHrKTG/vcHXo65gjle45GSlZaNemUdVqU34HMHqCNCOYzHSU3afoZXw7+uwbFwLncP8AFXoDpVXpYnLQ6wL5htscH/vGniuq/UdRJJHBAINwdCMx5z5zsT0nWqdxv8uqMt3OzW5cj8p8OUsNDGMpuptzHA94/PI9YFlqUwwIIBBBBBFwQciCOIlcr7NqYXOiGqUBrRF2qUQP5PF6f+1qPcysklMNthGybsnnfsnx4dxt4yQgUD0p9G6G0qKOjhKyC9DEqeRuFZhmU3h3owuLEEGJ2Nteq4eliF9XisPZayZWN/YrJbI03HEZA3GQKy8bU2EwZq2HsrsbvSJslbhe9j6urkO2Ab2AYMAN2t7UpU8QvrARRxOFDZ1AVKAi7UsQoNzQfPMEjR0JIzDmqV5L7F9ImQhXuVP7y69OPfrVdnbVpYiitemTukkEN7jC28hbRiCdRkQQeNh0vilRd5tNL2yJOQUHQsTkFFyeAMD6eldSAQwIIBBvwM9lcwvo3VKIWqsrbq3XXdNhcX42OU9gWeIiAiIgIiICIiAiIgJqr4ZXFmF/uO46ibYgQdf0eJPZYbueozHlkfp4ym+kP/x/Rd/WYjDCrYW31arY5boLrTYXIUAXI0AFyAJ9OiB8zwjJTVVpH1aIAqqM0AW4AtrxuSCCTmZYtn45sri3UG4PDI636GTuL2PQqZsgJ+IZHxI18ZHt6Mhf4bkfKw3h5ixH1gaMXsahXF7bra7yjjzK/mLSJrbNxVDMH1qedh9x4ya/6aumqXHNDvDysG8hNtDG3OuY4cR3jUQIfAbeztdkPLh5WsZOYfbfxC/Ufof1nPjNl0K2bLY/EuR8RoZE1tjYilnTPrV5an+3UeBMC3UcYjaEX5HI+Rm6UnD7WU9luyeTaX79JMUMey6Me45j65+RECTxOzEa5HZY+8trn8Q0bxBkZXo1qeo3l+JQcvxJmR4XHdO6jtce8LdRmPLX6GdtOsrC4II6QKXtbZGHxQ3n7L8KyW3v6uFQaa+BEjBia+FsuJ7dLRcUtyo5CqNU8fNpfMbsem+Y7DfEvHvGjffrIutgalO97MtrEgXBHEMp0HQ3HMwI1a/XX7H7idWE2rUp2tmvwnTw+H95TgqbI3BvYewGv/T3ATr6hibIflJ3TwKazVRxAa9rgg2IIIKn4WU5q3Q9+YzgXHAbXp1cgbN8J18Of70nPt70YwuMQpXphsiAwJV1B1C1FIYDpex4gyslrG97db5ZS3bFxhq0KdQ++tweYud0+K2PjArmyvQBsJS9RhcQaVIm5Pqt6qe+r6wKTyunnO7YnoFgsM4qhWq1he1es3rHF9St+yn9IGsscQPLRPYgIiICIiAiIgIiICIiAiIgIiICIiAmqthlb2gD3jTuPCbYgcR2aB7LEdDmP1+s1mm68Ljmuf01+kkYgQuKwtGt7agn4hkw8R9jIqpsKtTzoOHX+W2R8Dp9paquGVtQD14+Yzmh8AfdY9xz+uv3gValtCzbjg03+BuP4T737ynQMTbMGx5jI+clsXhd5d2rTDryI3x4cR35SLq7GyvSa4+B2vbotXXwbe7xA6aG3nX2u0PI+Y/SSmF2tTewvYngePcdD3aypAgOaZ7LgX9Wcmt8QW/aX5luOs8xWNFMrSHarVQRTogHecnIEi2SA5ljkADAtuM2Qj3Kk02PvJbP8SkFW8R4yn4n0Mx7Y2lWarRalTRldafrKNSsCG3Fe5YWDWIO9lna17S+0lsAL3sAL8+sygUyp6A+vcGtUZKdrGhTqM28eO9WftAWysoHfLhRpBVCqAAoAAAsABkABytM4gIiICIiAiIgIiICIiAiIgIiICIiAiIgIiICIiAiIgIiIHlpoxGBpv7Qz+JSVb+9SD9YiB8vxpP+IrV3mL0kqKhZ2bdG+GyViRe4BvbgJ9D2Lg6e6K+6DVqKA1Q5sQCbLc6L8oyiIErERAREQEREBERA/9k=">
            <a:extLst>
              <a:ext uri="{FF2B5EF4-FFF2-40B4-BE49-F238E27FC236}">
                <a16:creationId xmlns:a16="http://schemas.microsoft.com/office/drawing/2014/main" id="{CB195F1B-DE91-4565-9D4B-8E02B23650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890588"/>
            <a:ext cx="2457450" cy="185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l-PL" altLang="pl-PL" sz="1800"/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id="{074B66E7-D9E2-4BE9-8AC0-1FBC62C31C4A}"/>
              </a:ext>
            </a:extLst>
          </p:cNvPr>
          <p:cNvSpPr txBox="1">
            <a:spLocks/>
          </p:cNvSpPr>
          <p:nvPr/>
        </p:nvSpPr>
        <p:spPr bwMode="auto">
          <a:xfrm>
            <a:off x="1199596" y="188640"/>
            <a:ext cx="10153128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GB" altLang="pl-PL" sz="2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PROPER SELECTION OF KITCHEN EQUIPMENT</a:t>
            </a:r>
            <a:endParaRPr lang="pl-PL" altLang="pl-PL" sz="2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F066A078-2CCB-443E-8319-B089E339E758}"/>
              </a:ext>
            </a:extLst>
          </p:cNvPr>
          <p:cNvSpPr/>
          <p:nvPr/>
        </p:nvSpPr>
        <p:spPr>
          <a:xfrm>
            <a:off x="1118747" y="6021288"/>
            <a:ext cx="2808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ATTACHMENT</a:t>
            </a:r>
          </a:p>
          <a:p>
            <a:r>
              <a:rPr lang="pl-PL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1_scenario_card_new_technologies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361D5362-15CF-43CA-AA16-B2AB19BC8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8</a:t>
            </a:fld>
            <a:endParaRPr lang="en-US" altLang="pl-PL" dirty="0"/>
          </a:p>
        </p:txBody>
      </p:sp>
      <p:pic>
        <p:nvPicPr>
          <p:cNvPr id="6146" name="Picture 2" descr="Znalezione obrazy dla zapytania pakowarka prÃ³Å¼niowa png">
            <a:extLst>
              <a:ext uri="{FF2B5EF4-FFF2-40B4-BE49-F238E27FC236}">
                <a16:creationId xmlns:a16="http://schemas.microsoft.com/office/drawing/2014/main" id="{E22EB90F-13F8-4573-970E-214D0C957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4" y="1454655"/>
            <a:ext cx="2724456" cy="149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C4CE7D1D-41E9-4715-85C9-85CCB812421A}"/>
              </a:ext>
            </a:extLst>
          </p:cNvPr>
          <p:cNvSpPr/>
          <p:nvPr/>
        </p:nvSpPr>
        <p:spPr>
          <a:xfrm>
            <a:off x="2423592" y="2033154"/>
            <a:ext cx="20360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600" b="1" dirty="0">
                <a:solidFill>
                  <a:srgbClr val="FBBE03"/>
                </a:solidFill>
              </a:rPr>
              <a:t>VACUUM PACKAGING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A5497248-3FE5-4C5C-BFAA-615061274F73}"/>
              </a:ext>
            </a:extLst>
          </p:cNvPr>
          <p:cNvSpPr/>
          <p:nvPr/>
        </p:nvSpPr>
        <p:spPr>
          <a:xfrm>
            <a:off x="6649782" y="2033154"/>
            <a:ext cx="14362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600" b="1" dirty="0">
                <a:solidFill>
                  <a:srgbClr val="FBBE03"/>
                </a:solidFill>
              </a:rPr>
              <a:t>BLAST CHILLER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27C804-2B3D-42A6-876A-A7685C20BDF9}"/>
              </a:ext>
            </a:extLst>
          </p:cNvPr>
          <p:cNvSpPr/>
          <p:nvPr/>
        </p:nvSpPr>
        <p:spPr>
          <a:xfrm>
            <a:off x="10013979" y="2033154"/>
            <a:ext cx="11224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altLang="pl-PL" sz="1600" b="1" dirty="0" err="1">
                <a:solidFill>
                  <a:srgbClr val="FBBE03"/>
                </a:solidFill>
              </a:rPr>
              <a:t>SOUS</a:t>
            </a:r>
            <a:r>
              <a:rPr lang="pl-PL" altLang="pl-PL" sz="1600" b="1" dirty="0">
                <a:solidFill>
                  <a:srgbClr val="FBBE03"/>
                </a:solidFill>
              </a:rPr>
              <a:t>-VIDE</a:t>
            </a:r>
            <a:endParaRPr lang="pl-PL" sz="1600" b="1" dirty="0">
              <a:solidFill>
                <a:srgbClr val="FBBE03"/>
              </a:solidFill>
            </a:endParaRPr>
          </a:p>
        </p:txBody>
      </p:sp>
      <p:pic>
        <p:nvPicPr>
          <p:cNvPr id="6150" name="Picture 6" descr="Znalezione obrazy dla zapytania Sous-vide png">
            <a:extLst>
              <a:ext uri="{FF2B5EF4-FFF2-40B4-BE49-F238E27FC236}">
                <a16:creationId xmlns:a16="http://schemas.microsoft.com/office/drawing/2014/main" id="{14A5501A-B14F-41A7-9490-6406D892D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1657307"/>
            <a:ext cx="1636396" cy="1090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29A1FE49-AF4F-4F87-9CCD-4B16898EA4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3371" y="3790280"/>
            <a:ext cx="108853" cy="1678593"/>
          </a:xfrm>
          <a:prstGeom prst="rect">
            <a:avLst/>
          </a:prstGeom>
        </p:spPr>
      </p:pic>
      <p:pic>
        <p:nvPicPr>
          <p:cNvPr id="17" name="Grafika 16">
            <a:extLst>
              <a:ext uri="{FF2B5EF4-FFF2-40B4-BE49-F238E27FC236}">
                <a16:creationId xmlns:a16="http://schemas.microsoft.com/office/drawing/2014/main" id="{984F2310-F1E7-43D2-8552-A35DD18F4E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7592" y="6003344"/>
            <a:ext cx="522000" cy="522000"/>
          </a:xfrm>
          <a:prstGeom prst="rect">
            <a:avLst/>
          </a:prstGeom>
        </p:spPr>
      </p:pic>
      <p:pic>
        <p:nvPicPr>
          <p:cNvPr id="18" name="Grafika 17">
            <a:extLst>
              <a:ext uri="{FF2B5EF4-FFF2-40B4-BE49-F238E27FC236}">
                <a16:creationId xmlns:a16="http://schemas.microsoft.com/office/drawing/2014/main" id="{5F401D2A-D14F-4BDB-B8A4-8ABC9358C2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05937" y="3741953"/>
            <a:ext cx="1825356" cy="18253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a 2">
            <a:extLst>
              <a:ext uri="{FF2B5EF4-FFF2-40B4-BE49-F238E27FC236}">
                <a16:creationId xmlns:a16="http://schemas.microsoft.com/office/drawing/2014/main" id="{DA5AA757-3828-43D1-8A3D-15DEE9706D8E}"/>
              </a:ext>
            </a:extLst>
          </p:cNvPr>
          <p:cNvGrpSpPr/>
          <p:nvPr/>
        </p:nvGrpSpPr>
        <p:grpSpPr>
          <a:xfrm>
            <a:off x="3071663" y="1772022"/>
            <a:ext cx="5184577" cy="4171167"/>
            <a:chOff x="2999656" y="1772022"/>
            <a:chExt cx="5184577" cy="4171167"/>
          </a:xfrm>
        </p:grpSpPr>
        <p:sp>
          <p:nvSpPr>
            <p:cNvPr id="18" name="Prostokąt 17">
              <a:extLst>
                <a:ext uri="{FF2B5EF4-FFF2-40B4-BE49-F238E27FC236}">
                  <a16:creationId xmlns:a16="http://schemas.microsoft.com/office/drawing/2014/main" id="{6AC806C1-0BF9-464D-8AFE-357607D9C19D}"/>
                </a:ext>
              </a:extLst>
            </p:cNvPr>
            <p:cNvSpPr/>
            <p:nvPr/>
          </p:nvSpPr>
          <p:spPr>
            <a:xfrm>
              <a:off x="2999656" y="2560642"/>
              <a:ext cx="5184577" cy="2723645"/>
            </a:xfrm>
            <a:prstGeom prst="rect">
              <a:avLst/>
            </a:prstGeom>
            <a:solidFill>
              <a:srgbClr val="F443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156B1BB7-6581-4435-93CC-73EA45E896DF}"/>
                </a:ext>
              </a:extLst>
            </p:cNvPr>
            <p:cNvSpPr/>
            <p:nvPr/>
          </p:nvSpPr>
          <p:spPr>
            <a:xfrm>
              <a:off x="2999656" y="1772022"/>
              <a:ext cx="5184577" cy="788620"/>
            </a:xfrm>
            <a:prstGeom prst="rect">
              <a:avLst/>
            </a:prstGeom>
            <a:solidFill>
              <a:srgbClr val="FE5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20" name="Trójkąt prostokątny 19">
              <a:extLst>
                <a:ext uri="{FF2B5EF4-FFF2-40B4-BE49-F238E27FC236}">
                  <a16:creationId xmlns:a16="http://schemas.microsoft.com/office/drawing/2014/main" id="{48A7E62B-93D9-4564-9909-68C1F0772078}"/>
                </a:ext>
              </a:extLst>
            </p:cNvPr>
            <p:cNvSpPr/>
            <p:nvPr/>
          </p:nvSpPr>
          <p:spPr>
            <a:xfrm rot="10800000">
              <a:off x="7776386" y="5284287"/>
              <a:ext cx="407845" cy="658902"/>
            </a:xfrm>
            <a:prstGeom prst="rtTriangle">
              <a:avLst/>
            </a:prstGeom>
            <a:solidFill>
              <a:srgbClr val="FE59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</p:grpSp>
      <p:sp>
        <p:nvSpPr>
          <p:cNvPr id="5" name="Tytuł 1">
            <a:extLst>
              <a:ext uri="{FF2B5EF4-FFF2-40B4-BE49-F238E27FC236}">
                <a16:creationId xmlns:a16="http://schemas.microsoft.com/office/drawing/2014/main" id="{1468EFC7-8FD8-45E3-B9F7-FB617D87F4FE}"/>
              </a:ext>
            </a:extLst>
          </p:cNvPr>
          <p:cNvSpPr txBox="1">
            <a:spLocks/>
          </p:cNvSpPr>
          <p:nvPr/>
        </p:nvSpPr>
        <p:spPr bwMode="auto">
          <a:xfrm>
            <a:off x="1199456" y="188640"/>
            <a:ext cx="72009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pl-PL" altLang="pl-PL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GROUP WORK</a:t>
            </a:r>
          </a:p>
        </p:txBody>
      </p:sp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085484FD-B202-404B-993E-3650958F8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9281A-217F-4492-A313-C4D4CB901DEA}" type="slidenum">
              <a:rPr lang="en-US" altLang="pl-PL" smtClean="0"/>
              <a:pPr>
                <a:defRPr/>
              </a:pPr>
              <a:t>9</a:t>
            </a:fld>
            <a:endParaRPr lang="en-US" alt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B3CA7BE0-1B7D-4F8D-AB55-B1E03A4CAC9A}"/>
              </a:ext>
            </a:extLst>
          </p:cNvPr>
          <p:cNvSpPr/>
          <p:nvPr/>
        </p:nvSpPr>
        <p:spPr>
          <a:xfrm>
            <a:off x="3478985" y="2050743"/>
            <a:ext cx="43699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pl-PL" altLang="pl-PL" sz="1600" b="1" dirty="0">
                <a:solidFill>
                  <a:schemeClr val="bg1"/>
                </a:solidFill>
              </a:rPr>
              <a:t>GROUP WORK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0F215316-43E1-4F21-9C5D-F5FA8FC58894}"/>
              </a:ext>
            </a:extLst>
          </p:cNvPr>
          <p:cNvSpPr/>
          <p:nvPr/>
        </p:nvSpPr>
        <p:spPr>
          <a:xfrm>
            <a:off x="3647728" y="2910601"/>
            <a:ext cx="44644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en-GB" altLang="pl-PL" sz="1600" b="1" dirty="0">
              <a:solidFill>
                <a:schemeClr val="bg1"/>
              </a:solidFill>
            </a:endParaRPr>
          </a:p>
          <a:p>
            <a:pPr marL="342900" indent="-342900" eaLnBrk="1" hangingPunct="1"/>
            <a:r>
              <a:rPr lang="en-GB" altLang="pl-PL" sz="1600" b="1" dirty="0">
                <a:solidFill>
                  <a:schemeClr val="bg1"/>
                </a:solidFill>
              </a:rPr>
              <a:t>Why does the customer come to the</a:t>
            </a:r>
            <a:r>
              <a:rPr lang="pl-PL" altLang="pl-PL" sz="1600" b="1" dirty="0">
                <a:solidFill>
                  <a:schemeClr val="bg1"/>
                </a:solidFill>
              </a:rPr>
              <a:t> </a:t>
            </a:r>
            <a:r>
              <a:rPr lang="en-GB" altLang="pl-PL" sz="1600" b="1" dirty="0">
                <a:solidFill>
                  <a:schemeClr val="bg1"/>
                </a:solidFill>
              </a:rPr>
              <a:t>restaurant?</a:t>
            </a:r>
            <a:endParaRPr lang="pl-PL" altLang="pl-PL" sz="1600" b="1" dirty="0">
              <a:solidFill>
                <a:schemeClr val="bg1"/>
              </a:solidFill>
            </a:endParaRPr>
          </a:p>
          <a:p>
            <a:pPr marL="342900" indent="-342900" eaLnBrk="1" hangingPunct="1"/>
            <a:endParaRPr lang="pl-PL" altLang="pl-PL" sz="1600" b="1" dirty="0">
              <a:solidFill>
                <a:schemeClr val="bg1"/>
              </a:solidFill>
            </a:endParaRPr>
          </a:p>
          <a:p>
            <a:pPr marL="342900" indent="-342900" eaLnBrk="1" hangingPunct="1"/>
            <a:r>
              <a:rPr lang="en-GB" altLang="pl-PL" sz="1600" b="1" dirty="0">
                <a:solidFill>
                  <a:schemeClr val="bg1"/>
                </a:solidFill>
              </a:rPr>
              <a:t>What are his motives?</a:t>
            </a:r>
          </a:p>
          <a:p>
            <a:pPr marL="342900" indent="-342900" eaLnBrk="1" hangingPunct="1"/>
            <a:endParaRPr lang="en-GB" altLang="pl-PL" sz="1600" b="1" dirty="0">
              <a:solidFill>
                <a:schemeClr val="bg1"/>
              </a:solidFill>
            </a:endParaRPr>
          </a:p>
          <a:p>
            <a:pPr marL="342900" indent="-342900" eaLnBrk="1" hangingPunct="1"/>
            <a:r>
              <a:rPr lang="en-GB" altLang="pl-PL" sz="1600" b="1" dirty="0">
                <a:solidFill>
                  <a:schemeClr val="bg1"/>
                </a:solidFill>
              </a:rPr>
              <a:t>Why choose this and not another place?</a:t>
            </a:r>
            <a:endParaRPr lang="pl-PL" altLang="pl-PL" sz="1600" b="1" dirty="0">
              <a:solidFill>
                <a:schemeClr val="bg1"/>
              </a:solidFill>
            </a:endParaRPr>
          </a:p>
        </p:txBody>
      </p:sp>
      <p:pic>
        <p:nvPicPr>
          <p:cNvPr id="29" name="Obraz 28">
            <a:extLst>
              <a:ext uri="{FF2B5EF4-FFF2-40B4-BE49-F238E27FC236}">
                <a16:creationId xmlns:a16="http://schemas.microsoft.com/office/drawing/2014/main" id="{ABA23E94-3A75-4D8B-9E59-3466C7933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238200"/>
            <a:ext cx="177171" cy="190800"/>
          </a:xfrm>
          <a:prstGeom prst="rect">
            <a:avLst/>
          </a:prstGeom>
        </p:spPr>
      </p:pic>
      <p:pic>
        <p:nvPicPr>
          <p:cNvPr id="30" name="Obraz 29">
            <a:extLst>
              <a:ext uri="{FF2B5EF4-FFF2-40B4-BE49-F238E27FC236}">
                <a16:creationId xmlns:a16="http://schemas.microsoft.com/office/drawing/2014/main" id="{25A1CADD-CA84-4584-8B95-F4093E8C1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3715458"/>
            <a:ext cx="177171" cy="190800"/>
          </a:xfrm>
          <a:prstGeom prst="rect">
            <a:avLst/>
          </a:prstGeom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94BCCD75-59E9-4A80-8B77-64DAA8EFC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217620"/>
            <a:ext cx="177171" cy="190800"/>
          </a:xfrm>
          <a:prstGeom prst="rect">
            <a:avLst/>
          </a:prstGeom>
        </p:spPr>
      </p:pic>
      <p:pic>
        <p:nvPicPr>
          <p:cNvPr id="4" name="Grafika 3">
            <a:extLst>
              <a:ext uri="{FF2B5EF4-FFF2-40B4-BE49-F238E27FC236}">
                <a16:creationId xmlns:a16="http://schemas.microsoft.com/office/drawing/2014/main" id="{F84BA8D2-770B-4373-BBEC-C5BFE6762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32305" y="2970771"/>
            <a:ext cx="2227004" cy="15217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MK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TS2</Template>
  <TotalTime>1624</TotalTime>
  <Words>722</Words>
  <Application>Microsoft Office PowerPoint</Application>
  <PresentationFormat>Panoramiczny</PresentationFormat>
  <Paragraphs>172</Paragraphs>
  <Slides>31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31</vt:i4>
      </vt:variant>
    </vt:vector>
  </HeadingPairs>
  <TitlesOfParts>
    <vt:vector size="34" baseType="lpstr">
      <vt:lpstr>Arial</vt:lpstr>
      <vt:lpstr>Calibri</vt:lpstr>
      <vt:lpstr>1_MK</vt:lpstr>
      <vt:lpstr>Prezentacja programu PowerPoint</vt:lpstr>
      <vt:lpstr>COUPLE OF WORDS ABOUT MYSELF </vt:lpstr>
      <vt:lpstr>Prezentacja programu PowerPoint</vt:lpstr>
      <vt:lpstr>The most important aspects of the selection and organisation  of a production plant - kitchen - everything starts at the design stage ...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CHEF  A person who organises, plans, coordinates and supervises the work  of the entire cooking team. He is responsible for the whole kitchen. </vt:lpstr>
      <vt:lpstr>COOK    A person who, in accordance with the rules of the culinary art, prepares food in catering establishments, usually according to the order accepted by the waiter.</vt:lpstr>
      <vt:lpstr>WAITER  A person who takes full care of the clients in restaurants. Confirmation  of the proper qualifications in the profession of a waiter is an exam. The Central Examination Board is responsible for it, under which the Round Examination Commissions are involved  in the preparation and conduct of the examination for a given group of people.</vt:lpstr>
      <vt:lpstr>KITCHEN ASSISTANT  Kitchen employees performing preparatory and auxiliary work to help the Chef / Cooks work. Very often kitchen assistant is also responsible for cleaning the kitchen facilities.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Sebastian</dc:creator>
  <cp:lastModifiedBy>Sawa</cp:lastModifiedBy>
  <cp:revision>246</cp:revision>
  <cp:lastPrinted>2013-06-24T05:55:58Z</cp:lastPrinted>
  <dcterms:created xsi:type="dcterms:W3CDTF">2013-01-04T21:46:29Z</dcterms:created>
  <dcterms:modified xsi:type="dcterms:W3CDTF">2019-02-26T11:21:14Z</dcterms:modified>
</cp:coreProperties>
</file>