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1"/>
  </p:sldMasterIdLst>
  <p:notesMasterIdLst>
    <p:notesMasterId r:id="rId46"/>
  </p:notesMasterIdLst>
  <p:handoutMasterIdLst>
    <p:handoutMasterId r:id="rId47"/>
  </p:handoutMasterIdLst>
  <p:sldIdLst>
    <p:sldId id="256" r:id="rId2"/>
    <p:sldId id="258" r:id="rId3"/>
    <p:sldId id="290" r:id="rId4"/>
    <p:sldId id="335" r:id="rId5"/>
    <p:sldId id="257" r:id="rId6"/>
    <p:sldId id="319" r:id="rId7"/>
    <p:sldId id="297" r:id="rId8"/>
    <p:sldId id="320" r:id="rId9"/>
    <p:sldId id="307" r:id="rId10"/>
    <p:sldId id="314" r:id="rId11"/>
    <p:sldId id="321" r:id="rId12"/>
    <p:sldId id="336" r:id="rId13"/>
    <p:sldId id="348" r:id="rId14"/>
    <p:sldId id="337" r:id="rId15"/>
    <p:sldId id="349" r:id="rId16"/>
    <p:sldId id="322" r:id="rId17"/>
    <p:sldId id="304" r:id="rId18"/>
    <p:sldId id="325" r:id="rId19"/>
    <p:sldId id="339" r:id="rId20"/>
    <p:sldId id="324" r:id="rId21"/>
    <p:sldId id="350" r:id="rId22"/>
    <p:sldId id="327" r:id="rId23"/>
    <p:sldId id="340" r:id="rId24"/>
    <p:sldId id="326" r:id="rId25"/>
    <p:sldId id="342" r:id="rId26"/>
    <p:sldId id="341" r:id="rId27"/>
    <p:sldId id="329" r:id="rId28"/>
    <p:sldId id="330" r:id="rId29"/>
    <p:sldId id="283" r:id="rId30"/>
    <p:sldId id="331" r:id="rId31"/>
    <p:sldId id="301" r:id="rId32"/>
    <p:sldId id="333" r:id="rId33"/>
    <p:sldId id="343" r:id="rId34"/>
    <p:sldId id="344" r:id="rId35"/>
    <p:sldId id="282" r:id="rId36"/>
    <p:sldId id="305" r:id="rId37"/>
    <p:sldId id="345" r:id="rId38"/>
    <p:sldId id="346" r:id="rId39"/>
    <p:sldId id="347" r:id="rId40"/>
    <p:sldId id="351" r:id="rId41"/>
    <p:sldId id="308" r:id="rId42"/>
    <p:sldId id="352" r:id="rId43"/>
    <p:sldId id="273" r:id="rId44"/>
    <p:sldId id="315" r:id="rId45"/>
  </p:sldIdLst>
  <p:sldSz cx="12192000" cy="6858000"/>
  <p:notesSz cx="7099300" cy="10234613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803"/>
    <a:srgbClr val="FB6137"/>
    <a:srgbClr val="FF9405"/>
    <a:srgbClr val="FFAC06"/>
    <a:srgbClr val="F4433E"/>
    <a:srgbClr val="0D0B0F"/>
    <a:srgbClr val="FFE89F"/>
    <a:srgbClr val="F39D03"/>
    <a:srgbClr val="FFEBD5"/>
    <a:srgbClr val="FBA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73"/>
  </p:normalViewPr>
  <p:slideViewPr>
    <p:cSldViewPr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19643134-0858-4A9B-A6BA-A7F7B22630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B0051F6-38E7-4A71-960D-FACE4439BA1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EFB505-70A1-4765-9ACF-429564792C96}" type="datetimeFigureOut">
              <a:rPr lang="pl-PL"/>
              <a:pPr>
                <a:defRPr/>
              </a:pPr>
              <a:t>27.03.2019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7C2E76B-8966-4A00-B507-FF2B66A1F4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BD0811F-3215-4259-B788-860795B341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6A4CA16-37F3-499A-BEED-4A8BCE703EA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09AAB0AE-9957-41FE-A5ED-B644E56E46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7DB7563-CCB6-4845-A2D0-C948769D81C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05E376B0-35C7-47EA-B964-113D4D372017}" type="datetimeFigureOut">
              <a:rPr lang="pl-PL"/>
              <a:pPr>
                <a:defRPr/>
              </a:pPr>
              <a:t>27.03.2019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88F878EB-6A22-48E2-BCAA-5ABB4574B1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42CAFBB9-895B-4996-910F-5D1C49EDA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054A53E-1C5D-4DBC-AD02-D2F89BD431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3E3E1F0-FAE3-4A21-9571-440557AEB7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E081964A-7C56-4E4D-87AA-70D1D2E23AD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0FC714F5-44C7-47E6-88EF-E5F6F21EA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D3A6400C-FCC2-4C1E-ABF8-6D460667C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28F392D6-EFCE-4DA4-B974-AFF2C88DD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B3A61C4-CB82-4738-8831-9D641C58305A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0FC714F5-44C7-47E6-88EF-E5F6F21EAF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D3A6400C-FCC2-4C1E-ABF8-6D460667CF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28F392D6-EFCE-4DA4-B974-AFF2C88DD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B3A61C4-CB82-4738-8831-9D641C58305A}" type="slidenum">
              <a:rPr lang="pl-PL" altLang="pl-PL" smtClean="0"/>
              <a:pPr/>
              <a:t>44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60095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>
            <a:extLst>
              <a:ext uri="{FF2B5EF4-FFF2-40B4-BE49-F238E27FC236}">
                <a16:creationId xmlns:a16="http://schemas.microsoft.com/office/drawing/2014/main" id="{661B37D5-EA91-4D24-8E29-F5E6BA4C3D55}"/>
              </a:ext>
            </a:extLst>
          </p:cNvPr>
          <p:cNvSpPr/>
          <p:nvPr userDrawn="1"/>
        </p:nvSpPr>
        <p:spPr>
          <a:xfrm>
            <a:off x="0" y="2390457"/>
            <a:ext cx="1811378" cy="1814029"/>
          </a:xfrm>
          <a:prstGeom prst="rect">
            <a:avLst/>
          </a:prstGeom>
          <a:solidFill>
            <a:srgbClr val="F7A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B465F669-2400-4B65-9B92-9A0360F82416}"/>
              </a:ext>
            </a:extLst>
          </p:cNvPr>
          <p:cNvSpPr/>
          <p:nvPr userDrawn="1"/>
        </p:nvSpPr>
        <p:spPr>
          <a:xfrm>
            <a:off x="10718974" y="3900190"/>
            <a:ext cx="1473026" cy="1473026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6000" b="1" dirty="0">
              <a:solidFill>
                <a:srgbClr val="FBBE03"/>
              </a:solidFill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38799BB6-EAB7-42E8-BD2C-8E6C6CBDC7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80" y="5921601"/>
            <a:ext cx="1141439" cy="565013"/>
          </a:xfrm>
          <a:prstGeom prst="rect">
            <a:avLst/>
          </a:prstGeom>
        </p:spPr>
      </p:pic>
      <p:pic>
        <p:nvPicPr>
          <p:cNvPr id="24" name="Picture 7" descr="HoReCaTrainer">
            <a:extLst>
              <a:ext uri="{FF2B5EF4-FFF2-40B4-BE49-F238E27FC236}">
                <a16:creationId xmlns:a16="http://schemas.microsoft.com/office/drawing/2014/main" id="{9C0D2354-F8E0-4A51-87D0-A4D608ACF1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450" y="-27384"/>
            <a:ext cx="1804987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99E1B771-A320-4CA1-B3EC-1C6FA2CB053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472" y="5849972"/>
            <a:ext cx="561891" cy="565013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8BD595BC-D814-42AA-85E0-2C036277382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866" y="550686"/>
            <a:ext cx="1944216" cy="57405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7E3D65AF-A504-43B6-95E5-13001071EA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719127"/>
            <a:ext cx="723580" cy="78152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BE78B5FB-B3C0-4F3F-B4A0-04FE0473E0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r="16466"/>
          <a:stretch/>
        </p:blipFill>
        <p:spPr>
          <a:xfrm>
            <a:off x="1804650" y="-31724"/>
            <a:ext cx="4222800" cy="423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6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ABB4351-66BE-40E5-80C8-67A3440A4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04693-22D9-4978-BD0D-0E0C1A9584D7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3C9F432-0972-4610-B058-D79C8A8BC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E6D06A-9EBD-4F83-A300-40D9DF435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433BF-5A61-403D-9981-523A341E46C3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86997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0F1360-4A02-4460-94DE-94315710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61389-A156-453A-8D86-DAE53F864DBC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052C7E-B87C-4FFF-90E7-2C4E41E7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A820B8-C9D8-4499-BF0C-8ECEFEFA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944D3-3744-4C87-B8D1-8AC98D1CF3C1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37913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1469493D-183C-4B12-8724-D0E6E32774C3}"/>
              </a:ext>
            </a:extLst>
          </p:cNvPr>
          <p:cNvSpPr/>
          <p:nvPr userDrawn="1"/>
        </p:nvSpPr>
        <p:spPr>
          <a:xfrm>
            <a:off x="0" y="260350"/>
            <a:ext cx="900113" cy="431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5" name="Picture 7" descr="HoReCaTrainer">
            <a:extLst>
              <a:ext uri="{FF2B5EF4-FFF2-40B4-BE49-F238E27FC236}">
                <a16:creationId xmlns:a16="http://schemas.microsoft.com/office/drawing/2014/main" id="{305644A1-7C63-40CA-A4C1-8D1CB53865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3175"/>
            <a:ext cx="1130623" cy="111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daty 3">
            <a:extLst>
              <a:ext uri="{FF2B5EF4-FFF2-40B4-BE49-F238E27FC236}">
                <a16:creationId xmlns:a16="http://schemas.microsoft.com/office/drawing/2014/main" id="{EE8EF06A-27EB-48A2-99E3-6A17A9628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D985C-4B5B-44D2-AE38-E259CF3363A3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7" name="Symbol zastępczy stopki 4">
            <a:extLst>
              <a:ext uri="{FF2B5EF4-FFF2-40B4-BE49-F238E27FC236}">
                <a16:creationId xmlns:a16="http://schemas.microsoft.com/office/drawing/2014/main" id="{F4AB2493-E11B-4FEE-8A29-3166EBD5B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159FA66C-4F89-4EC2-8227-001614876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9281A-217F-4492-A313-C4D4CB901DEA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29371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DA4A9F4F-55E6-46DC-8168-BD2B92E78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280" y="5921601"/>
            <a:ext cx="1141439" cy="56501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6F644F2-3758-4607-B6EE-2161F6D0FD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5719127"/>
            <a:ext cx="723580" cy="78152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670DB20-EAA6-42EB-8F80-13DE0A5F296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006" y="5976895"/>
            <a:ext cx="561891" cy="56501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E56E22BC-C547-46F6-A202-0A49C368834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332656"/>
            <a:ext cx="1944216" cy="574058"/>
          </a:xfrm>
          <a:prstGeom prst="rect">
            <a:avLst/>
          </a:prstGeom>
        </p:spPr>
      </p:pic>
      <p:pic>
        <p:nvPicPr>
          <p:cNvPr id="12" name="Picture 7" descr="HoReCaTrainer">
            <a:extLst>
              <a:ext uri="{FF2B5EF4-FFF2-40B4-BE49-F238E27FC236}">
                <a16:creationId xmlns:a16="http://schemas.microsoft.com/office/drawing/2014/main" id="{7B37E3D6-20D1-40F2-82FF-4669A95F96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6" y="-3175"/>
            <a:ext cx="1130623" cy="111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024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9A7E9B16-88C1-4AD8-8D57-9DE41F38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02CE1-E04E-446E-8800-7B65715F624E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785F1C06-F0D5-4674-9EB4-8344675A3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54F3277A-1B21-4D34-AA67-02D66651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11BAF-FE92-4736-B2BD-60E4A2F76ED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28361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65BDF1F3-DF90-4A40-A8F8-A21113B6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F3C8-60C5-4D12-A749-D5977257783C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F1ADB6AA-331B-45A8-9D4F-A60839950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D5B0E8A6-6ED6-4453-BF89-B3F35D31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F3CCB-3969-491C-B41A-302436A529B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015659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301C38BB-49FE-44F1-8055-6BD994C9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9505F-1062-485D-8600-E4BC7DDA7C67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58E1A9EB-090E-44C7-BEAB-FADC18B08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440E498-B942-4575-9CCD-787E3228D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61E67-7DEC-4450-9BC4-A0A9BB4E893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115354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81A43CCA-01DA-4A85-AA6A-94C41A40D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E8108-2280-439A-BB76-A45104833AC6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92B82883-15A8-49D0-8C4D-B550F18E3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97A33E88-A7C9-44A4-9806-C957AE8D4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7F203-F03D-499A-A5C7-A810ECFD9FCE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73650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82BA9BD3-6CDF-4634-8F71-497972094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FB22B-B39D-4826-AD38-807C57C9B228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C26D5691-7D32-4C6F-B781-940EBC063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4A3BC504-5ADF-41BA-8E45-231E02DA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66B66-1F58-4A1B-8D41-D0DFC4E05529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528954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ED3F1991-662A-488F-A4A5-A9460F451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67DDA-0206-41DD-8881-F7401DDF29A7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F7537D78-2160-4F64-B900-207F8519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BC7CA7CC-7256-4F97-83C4-6246DC369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99210-B108-431F-827E-1DC7A3060894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743563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41B0CCBA-619A-4A4F-8AE4-3067C4718C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1D87CC93-3D89-4AED-99D9-FAB7BC0412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BE9A72B-1EB1-432F-A508-2EAB23343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E010D90E-CC5D-4951-BD2F-D30B3A958796}" type="datetime1">
              <a:rPr lang="en-US" smtClean="0"/>
              <a:t>3/27/2019</a:t>
            </a:fld>
            <a:endParaRPr lang="en-US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2D0723-6BD9-4E3F-95F7-4842A2D06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C70924-E8DA-4B92-A3AE-3F438BFD7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5E5F60E-8CC1-407B-8AD7-F92C494E47C8}" type="slidenum">
              <a:rPr lang="en-US" altLang="pl-PL"/>
              <a:pPr>
                <a:defRPr/>
              </a:pPr>
              <a:t>‹#›</a:t>
            </a:fld>
            <a:endParaRPr lang="en-US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odtytuł 2">
            <a:extLst>
              <a:ext uri="{FF2B5EF4-FFF2-40B4-BE49-F238E27FC236}">
                <a16:creationId xmlns:a16="http://schemas.microsoft.com/office/drawing/2014/main" id="{42A66BE4-0344-4706-AF08-8A0D4157ED4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647728" y="4221088"/>
            <a:ext cx="6912768" cy="1225550"/>
          </a:xfrm>
        </p:spPr>
        <p:txBody>
          <a:bodyPr/>
          <a:lstStyle/>
          <a:p>
            <a:pPr marL="0" indent="0" algn="r">
              <a:buNone/>
            </a:pPr>
            <a:r>
              <a:rPr lang="pl-PL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PROWADZENIE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SZKOLENIA</a:t>
            </a:r>
          </a:p>
          <a:p>
            <a:pPr marL="0" indent="0" algn="r">
              <a:buNone/>
            </a:pPr>
            <a:r>
              <a:rPr lang="pl-PL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KUCHARZ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4D678D3-7BBC-4793-96DD-F33D66911764}"/>
              </a:ext>
            </a:extLst>
          </p:cNvPr>
          <p:cNvSpPr txBox="1"/>
          <p:nvPr/>
        </p:nvSpPr>
        <p:spPr>
          <a:xfrm>
            <a:off x="11208568" y="4110007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dirty="0">
                <a:solidFill>
                  <a:schemeClr val="bg1"/>
                </a:solidFill>
              </a:rPr>
              <a:t>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626AE45-8BAA-42C4-99E3-8BA9F0A6D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80" y="-47916"/>
            <a:ext cx="6953831" cy="6953831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49A677F-2A53-4EEF-A6BE-533D2E29DDA5}"/>
              </a:ext>
            </a:extLst>
          </p:cNvPr>
          <p:cNvSpPr/>
          <p:nvPr/>
        </p:nvSpPr>
        <p:spPr>
          <a:xfrm>
            <a:off x="1991544" y="0"/>
            <a:ext cx="8106912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: jeden ścięty róg 9">
            <a:extLst>
              <a:ext uri="{FF2B5EF4-FFF2-40B4-BE49-F238E27FC236}">
                <a16:creationId xmlns:a16="http://schemas.microsoft.com/office/drawing/2014/main" id="{E7ECD691-9517-4B09-82D0-5AEBC8D8D85D}"/>
              </a:ext>
            </a:extLst>
          </p:cNvPr>
          <p:cNvSpPr/>
          <p:nvPr/>
        </p:nvSpPr>
        <p:spPr>
          <a:xfrm>
            <a:off x="8041295" y="2622936"/>
            <a:ext cx="2844799" cy="3398352"/>
          </a:xfrm>
          <a:prstGeom prst="snip1Rect">
            <a:avLst/>
          </a:prstGeom>
          <a:solidFill>
            <a:srgbClr val="FB6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8" name="Prostokąt 37">
            <a:extLst>
              <a:ext uri="{FF2B5EF4-FFF2-40B4-BE49-F238E27FC236}">
                <a16:creationId xmlns:a16="http://schemas.microsoft.com/office/drawing/2014/main" id="{8861F69D-0915-4C3C-A19C-7145D58BEAAA}"/>
              </a:ext>
            </a:extLst>
          </p:cNvPr>
          <p:cNvSpPr/>
          <p:nvPr/>
        </p:nvSpPr>
        <p:spPr>
          <a:xfrm>
            <a:off x="8155412" y="3087922"/>
            <a:ext cx="26027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4"/>
              </a:buBlip>
              <a:defRPr/>
            </a:pPr>
            <a:r>
              <a:rPr lang="pl-PL" sz="1400" dirty="0">
                <a:solidFill>
                  <a:schemeClr val="bg1"/>
                </a:solidFill>
                <a:latin typeface="Arial" charset="0"/>
              </a:rPr>
              <a:t>postawy zamknięte (skrzyżowane ręce lub nogi), nadmierna i zbyt ekspresyjna gestykulacja, niespokojne wiercenie się na krześle, niepanowanie nad mimiką,</a:t>
            </a:r>
          </a:p>
          <a:p>
            <a:pPr>
              <a:defRPr/>
            </a:pPr>
            <a:endParaRPr lang="pl-PL" sz="14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Blip>
                <a:blip r:embed="rId4"/>
              </a:buBlip>
              <a:defRPr/>
            </a:pPr>
            <a:r>
              <a:rPr lang="pl-PL" sz="1400" dirty="0">
                <a:solidFill>
                  <a:schemeClr val="bg1"/>
                </a:solidFill>
                <a:latin typeface="Arial" charset="0"/>
              </a:rPr>
              <a:t>oznaki nieszczerości.</a:t>
            </a:r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id="{6587D156-66D4-463A-A69A-7923D73A9D51}"/>
              </a:ext>
            </a:extLst>
          </p:cNvPr>
          <p:cNvSpPr/>
          <p:nvPr/>
        </p:nvSpPr>
        <p:spPr>
          <a:xfrm>
            <a:off x="7968208" y="1930134"/>
            <a:ext cx="16837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b="1" dirty="0">
                <a:solidFill>
                  <a:srgbClr val="F4433E"/>
                </a:solidFill>
              </a:rPr>
              <a:t>NIEWSKAZANE</a:t>
            </a:r>
          </a:p>
        </p:txBody>
      </p:sp>
      <p:sp>
        <p:nvSpPr>
          <p:cNvPr id="32" name="Prostokąt: jeden ścięty róg 31">
            <a:extLst>
              <a:ext uri="{FF2B5EF4-FFF2-40B4-BE49-F238E27FC236}">
                <a16:creationId xmlns:a16="http://schemas.microsoft.com/office/drawing/2014/main" id="{2684F3A1-6203-40C9-8442-435B9CBAFB19}"/>
              </a:ext>
            </a:extLst>
          </p:cNvPr>
          <p:cNvSpPr/>
          <p:nvPr/>
        </p:nvSpPr>
        <p:spPr>
          <a:xfrm>
            <a:off x="4907384" y="2640831"/>
            <a:ext cx="2844800" cy="3398352"/>
          </a:xfrm>
          <a:prstGeom prst="snip1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BA103"/>
              </a:solidFill>
            </a:endParaRPr>
          </a:p>
        </p:txBody>
      </p:sp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</p:spPr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10</a:t>
            </a:fld>
            <a:endParaRPr lang="en-US" altLang="pl-PL" dirty="0"/>
          </a:p>
        </p:txBody>
      </p:sp>
      <p:sp>
        <p:nvSpPr>
          <p:cNvPr id="11" name="Prostokąt: jeden ścięty róg 10">
            <a:extLst>
              <a:ext uri="{FF2B5EF4-FFF2-40B4-BE49-F238E27FC236}">
                <a16:creationId xmlns:a16="http://schemas.microsoft.com/office/drawing/2014/main" id="{FFE6FF9D-16AA-4BE0-B8F8-BABB93368AAF}"/>
              </a:ext>
            </a:extLst>
          </p:cNvPr>
          <p:cNvSpPr/>
          <p:nvPr/>
        </p:nvSpPr>
        <p:spPr>
          <a:xfrm>
            <a:off x="1659014" y="2622936"/>
            <a:ext cx="2844800" cy="3398352"/>
          </a:xfrm>
          <a:prstGeom prst="snip1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BA103"/>
              </a:solidFill>
            </a:endParaRP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6B891024-51FB-4486-AAC0-43521257F47B}"/>
              </a:ext>
            </a:extLst>
          </p:cNvPr>
          <p:cNvSpPr/>
          <p:nvPr/>
        </p:nvSpPr>
        <p:spPr>
          <a:xfrm>
            <a:off x="1605102" y="1930134"/>
            <a:ext cx="2494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b="1" dirty="0">
                <a:solidFill>
                  <a:srgbClr val="FFC000"/>
                </a:solidFill>
              </a:rPr>
              <a:t>PIERWSZE WRAŻENIE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39B5E3E-DF21-45C3-A516-DF66FEE2D847}"/>
              </a:ext>
            </a:extLst>
          </p:cNvPr>
          <p:cNvSpPr/>
          <p:nvPr/>
        </p:nvSpPr>
        <p:spPr>
          <a:xfrm>
            <a:off x="1801380" y="3087922"/>
            <a:ext cx="255161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4"/>
              </a:buBlip>
              <a:defRPr/>
            </a:pPr>
            <a:r>
              <a:rPr lang="pl-PL" sz="1400" dirty="0">
                <a:solidFill>
                  <a:schemeClr val="bg1"/>
                </a:solidFill>
                <a:latin typeface="Arial" charset="0"/>
              </a:rPr>
              <a:t>punktualność, </a:t>
            </a:r>
          </a:p>
          <a:p>
            <a:pPr>
              <a:defRPr/>
            </a:pPr>
            <a:endParaRPr lang="pl-PL" sz="14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Blip>
                <a:blip r:embed="rId4"/>
              </a:buBlip>
              <a:defRPr/>
            </a:pPr>
            <a:r>
              <a:rPr lang="pl-PL" sz="1400" dirty="0">
                <a:solidFill>
                  <a:schemeClr val="bg1"/>
                </a:solidFill>
                <a:latin typeface="Arial" charset="0"/>
              </a:rPr>
              <a:t>odpowiedni i pogodny wygląd, </a:t>
            </a:r>
          </a:p>
          <a:p>
            <a:pPr>
              <a:defRPr/>
            </a:pPr>
            <a:endParaRPr lang="pl-PL" sz="14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Blip>
                <a:blip r:embed="rId4"/>
              </a:buBlip>
              <a:defRPr/>
            </a:pPr>
            <a:r>
              <a:rPr lang="pl-PL" sz="1400" dirty="0">
                <a:solidFill>
                  <a:schemeClr val="bg1"/>
                </a:solidFill>
                <a:latin typeface="Arial" charset="0"/>
              </a:rPr>
              <a:t>uśmiech, </a:t>
            </a:r>
          </a:p>
          <a:p>
            <a:pPr marL="285750" indent="-285750">
              <a:buBlip>
                <a:blip r:embed="rId4"/>
              </a:buBlip>
              <a:defRPr/>
            </a:pPr>
            <a:endParaRPr lang="pl-PL" sz="14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Blip>
                <a:blip r:embed="rId4"/>
              </a:buBlip>
              <a:defRPr/>
            </a:pPr>
            <a:r>
              <a:rPr lang="pl-PL" sz="1400" dirty="0">
                <a:solidFill>
                  <a:schemeClr val="bg1"/>
                </a:solidFill>
                <a:latin typeface="Arial" charset="0"/>
              </a:rPr>
              <a:t>tułów lekko pochylony </a:t>
            </a:r>
            <a:br>
              <a:rPr lang="pl-PL" sz="1400" dirty="0">
                <a:solidFill>
                  <a:schemeClr val="bg1"/>
                </a:solidFill>
                <a:latin typeface="Arial" charset="0"/>
              </a:rPr>
            </a:br>
            <a:r>
              <a:rPr lang="pl-PL" sz="1400" dirty="0">
                <a:solidFill>
                  <a:schemeClr val="bg1"/>
                </a:solidFill>
                <a:latin typeface="Arial" charset="0"/>
              </a:rPr>
              <a:t>w stronę odbiorców.</a:t>
            </a:r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930A45E4-39E9-4D0E-8AB5-753BCC2D52A1}"/>
              </a:ext>
            </a:extLst>
          </p:cNvPr>
          <p:cNvSpPr/>
          <p:nvPr/>
        </p:nvSpPr>
        <p:spPr>
          <a:xfrm>
            <a:off x="5089539" y="3087922"/>
            <a:ext cx="252028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4"/>
              </a:buBlip>
              <a:defRPr/>
            </a:pPr>
            <a:r>
              <a:rPr lang="pl-PL" sz="1400" dirty="0">
                <a:solidFill>
                  <a:schemeClr val="bg1"/>
                </a:solidFill>
                <a:latin typeface="Arial" charset="0"/>
              </a:rPr>
              <a:t>postawa otwarta, utrzymywanie kontaktu wzrokowego,</a:t>
            </a:r>
          </a:p>
          <a:p>
            <a:pPr marL="285750" indent="-285750">
              <a:buBlip>
                <a:blip r:embed="rId4"/>
              </a:buBlip>
              <a:defRPr/>
            </a:pPr>
            <a:endParaRPr lang="pl-PL" sz="14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Blip>
                <a:blip r:embed="rId4"/>
              </a:buBlip>
              <a:defRPr/>
            </a:pPr>
            <a:r>
              <a:rPr lang="pl-PL" sz="1400" dirty="0">
                <a:solidFill>
                  <a:schemeClr val="bg1"/>
                </a:solidFill>
                <a:latin typeface="Arial" charset="0"/>
              </a:rPr>
              <a:t>wyważone, otwarte gesty, życzliwy wyraz twarzy,</a:t>
            </a:r>
          </a:p>
          <a:p>
            <a:pPr marL="285750" indent="-285750">
              <a:buBlip>
                <a:blip r:embed="rId4"/>
              </a:buBlip>
              <a:defRPr/>
            </a:pPr>
            <a:endParaRPr lang="pl-PL" sz="1400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Blip>
                <a:blip r:embed="rId4"/>
              </a:buBlip>
              <a:defRPr/>
            </a:pPr>
            <a:r>
              <a:rPr lang="pl-PL" sz="1400" dirty="0">
                <a:solidFill>
                  <a:schemeClr val="bg1"/>
                </a:solidFill>
                <a:latin typeface="Arial" charset="0"/>
              </a:rPr>
              <a:t>utrzymywanie dystansu fizycznego, pogodny głos, wyraźna artykulacja, płynność mowy.</a:t>
            </a: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6E678096-D579-4A11-AE4D-D3A67AF076C1}"/>
              </a:ext>
            </a:extLst>
          </p:cNvPr>
          <p:cNvSpPr/>
          <p:nvPr/>
        </p:nvSpPr>
        <p:spPr>
          <a:xfrm>
            <a:off x="4796475" y="1930134"/>
            <a:ext cx="13371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b="1" dirty="0">
                <a:solidFill>
                  <a:srgbClr val="FF9405"/>
                </a:solidFill>
              </a:rPr>
              <a:t>POŻĄDANE</a:t>
            </a:r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85AA83C3-5D99-4D2F-8797-527AFCAB86D5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AUTOPREZENTACJA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073188F-3001-42CB-8F29-6CA70F5420E5}"/>
              </a:ext>
            </a:extLst>
          </p:cNvPr>
          <p:cNvSpPr/>
          <p:nvPr/>
        </p:nvSpPr>
        <p:spPr>
          <a:xfrm>
            <a:off x="879311" y="6165304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1 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834D6734-D8D5-4B27-BCB6-071C1D36B6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9889" y="6133515"/>
            <a:ext cx="539422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14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12A55ED-7FC6-4E26-AB56-84831FFF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11</a:t>
            </a:fld>
            <a:endParaRPr lang="en-US" altLang="pl-PL" dirty="0"/>
          </a:p>
        </p:txBody>
      </p:sp>
      <p:sp>
        <p:nvSpPr>
          <p:cNvPr id="28" name="Tytuł 1">
            <a:extLst>
              <a:ext uri="{FF2B5EF4-FFF2-40B4-BE49-F238E27FC236}">
                <a16:creationId xmlns:a16="http://schemas.microsoft.com/office/drawing/2014/main" id="{CA997B65-13F6-4114-9788-776B97AD6356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SYLWETKA TRENERA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479721A8-BF65-4296-9559-151E5AB58FD9}"/>
              </a:ext>
            </a:extLst>
          </p:cNvPr>
          <p:cNvSpPr/>
          <p:nvPr/>
        </p:nvSpPr>
        <p:spPr>
          <a:xfrm>
            <a:off x="5117222" y="2106839"/>
            <a:ext cx="6307369" cy="3691404"/>
          </a:xfrm>
          <a:prstGeom prst="rect">
            <a:avLst/>
          </a:prstGeom>
          <a:solidFill>
            <a:srgbClr val="3534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154BE01E-9405-4DB3-952D-273BCB20C371}"/>
              </a:ext>
            </a:extLst>
          </p:cNvPr>
          <p:cNvSpPr/>
          <p:nvPr/>
        </p:nvSpPr>
        <p:spPr>
          <a:xfrm>
            <a:off x="5117222" y="1318219"/>
            <a:ext cx="6307369" cy="1628764"/>
          </a:xfrm>
          <a:prstGeom prst="rect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Trójkąt prostokątny 16">
            <a:extLst>
              <a:ext uri="{FF2B5EF4-FFF2-40B4-BE49-F238E27FC236}">
                <a16:creationId xmlns:a16="http://schemas.microsoft.com/office/drawing/2014/main" id="{A8B4FCA4-444A-43A3-81DB-AC17F041DD5F}"/>
              </a:ext>
            </a:extLst>
          </p:cNvPr>
          <p:cNvSpPr/>
          <p:nvPr/>
        </p:nvSpPr>
        <p:spPr>
          <a:xfrm rot="10800000">
            <a:off x="5117302" y="5798243"/>
            <a:ext cx="453161" cy="658902"/>
          </a:xfrm>
          <a:prstGeom prst="rtTriangle">
            <a:avLst/>
          </a:prstGeom>
          <a:solidFill>
            <a:srgbClr val="1A17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1A171F"/>
              </a:solidFill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B25AF9CE-2A0F-41EC-AA87-BD0F13ED7FEB}"/>
              </a:ext>
            </a:extLst>
          </p:cNvPr>
          <p:cNvSpPr/>
          <p:nvPr/>
        </p:nvSpPr>
        <p:spPr>
          <a:xfrm>
            <a:off x="5028390" y="3212165"/>
            <a:ext cx="5737858" cy="2211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lvl="1" indent="-285750" eaLnBrk="1" hangingPunct="1">
              <a:lnSpc>
                <a:spcPct val="90000"/>
              </a:lnSpc>
              <a:buBlip>
                <a:blip r:embed="rId2"/>
              </a:buBlip>
            </a:pPr>
            <a:r>
              <a:rPr lang="pl-PL" altLang="pl-PL" sz="1700" dirty="0">
                <a:solidFill>
                  <a:schemeClr val="bg1"/>
                </a:solidFill>
              </a:rPr>
              <a:t>konkretne i rzeczowe,</a:t>
            </a:r>
          </a:p>
          <a:p>
            <a:pPr marL="685800" lvl="1" indent="-285750" eaLnBrk="1" hangingPunct="1">
              <a:lnSpc>
                <a:spcPct val="90000"/>
              </a:lnSpc>
              <a:buBlip>
                <a:blip r:embed="rId2"/>
              </a:buBlip>
            </a:pPr>
            <a:r>
              <a:rPr lang="pl-PL" altLang="pl-PL" sz="1700" dirty="0">
                <a:solidFill>
                  <a:schemeClr val="bg1"/>
                </a:solidFill>
              </a:rPr>
              <a:t>jasne i jednoznaczne,</a:t>
            </a:r>
          </a:p>
          <a:p>
            <a:pPr marL="685800" lvl="1" indent="-285750" eaLnBrk="1" hangingPunct="1">
              <a:lnSpc>
                <a:spcPct val="90000"/>
              </a:lnSpc>
              <a:buBlip>
                <a:blip r:embed="rId2"/>
              </a:buBlip>
            </a:pPr>
            <a:r>
              <a:rPr lang="pl-PL" altLang="pl-PL" sz="1700" dirty="0">
                <a:solidFill>
                  <a:schemeClr val="bg1"/>
                </a:solidFill>
              </a:rPr>
              <a:t>poglądowe - oparte o sensowne porównania </a:t>
            </a:r>
            <a:br>
              <a:rPr lang="pl-PL" altLang="pl-PL" sz="1700" dirty="0">
                <a:solidFill>
                  <a:schemeClr val="bg1"/>
                </a:solidFill>
              </a:rPr>
            </a:br>
            <a:r>
              <a:rPr lang="pl-PL" altLang="pl-PL" sz="1700" dirty="0">
                <a:solidFill>
                  <a:schemeClr val="bg1"/>
                </a:solidFill>
              </a:rPr>
              <a:t>z zagadnieniami znanymi kucharzom </a:t>
            </a:r>
            <a:br>
              <a:rPr lang="pl-PL" altLang="pl-PL" sz="1700" dirty="0">
                <a:solidFill>
                  <a:schemeClr val="bg1"/>
                </a:solidFill>
              </a:rPr>
            </a:br>
            <a:r>
              <a:rPr lang="pl-PL" altLang="pl-PL" sz="1700" dirty="0">
                <a:solidFill>
                  <a:schemeClr val="bg1"/>
                </a:solidFill>
              </a:rPr>
              <a:t>z ich codziennej praktyki,</a:t>
            </a:r>
          </a:p>
          <a:p>
            <a:pPr marL="685800" lvl="1" indent="-285750" eaLnBrk="1" hangingPunct="1">
              <a:lnSpc>
                <a:spcPct val="90000"/>
              </a:lnSpc>
              <a:buBlip>
                <a:blip r:embed="rId2"/>
              </a:buBlip>
            </a:pPr>
            <a:r>
              <a:rPr lang="pl-PL" altLang="pl-PL" sz="1700" dirty="0">
                <a:solidFill>
                  <a:schemeClr val="bg1"/>
                </a:solidFill>
              </a:rPr>
              <a:t>nakierowane na założone cele </a:t>
            </a:r>
            <a:br>
              <a:rPr lang="pl-PL" altLang="pl-PL" sz="1700" dirty="0">
                <a:solidFill>
                  <a:schemeClr val="bg1"/>
                </a:solidFill>
              </a:rPr>
            </a:br>
            <a:r>
              <a:rPr lang="pl-PL" altLang="pl-PL" sz="1700" dirty="0">
                <a:solidFill>
                  <a:schemeClr val="bg1"/>
                </a:solidFill>
              </a:rPr>
              <a:t>i dążące do nich, przeplatane humorem,</a:t>
            </a:r>
          </a:p>
          <a:p>
            <a:pPr marL="685800" lvl="1" indent="-285750" eaLnBrk="1" hangingPunct="1">
              <a:lnSpc>
                <a:spcPct val="90000"/>
              </a:lnSpc>
              <a:buBlip>
                <a:blip r:embed="rId2"/>
              </a:buBlip>
            </a:pPr>
            <a:r>
              <a:rPr lang="pl-PL" altLang="pl-PL" sz="1700" dirty="0">
                <a:solidFill>
                  <a:schemeClr val="bg1"/>
                </a:solidFill>
              </a:rPr>
              <a:t>efektownie zakończone, szczególnie </a:t>
            </a:r>
            <a:br>
              <a:rPr lang="pl-PL" altLang="pl-PL" sz="1700" dirty="0">
                <a:solidFill>
                  <a:schemeClr val="bg1"/>
                </a:solidFill>
              </a:rPr>
            </a:br>
            <a:r>
              <a:rPr lang="pl-PL" altLang="pl-PL" sz="1700" dirty="0">
                <a:solidFill>
                  <a:schemeClr val="bg1"/>
                </a:solidFill>
              </a:rPr>
              <a:t>gdy mają charakter warsztatowy.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C70DFA09-9842-4586-93F8-2F1869C7F61A}"/>
              </a:ext>
            </a:extLst>
          </p:cNvPr>
          <p:cNvSpPr/>
          <p:nvPr/>
        </p:nvSpPr>
        <p:spPr>
          <a:xfrm>
            <a:off x="5028390" y="152072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0050" lvl="1" eaLnBrk="1" hangingPunct="1">
              <a:lnSpc>
                <a:spcPct val="90000"/>
              </a:lnSpc>
              <a:spcAft>
                <a:spcPts val="1200"/>
              </a:spcAft>
            </a:pPr>
            <a:r>
              <a:rPr lang="pl-PL" altLang="pl-PL" sz="1600" b="1" i="1" dirty="0">
                <a:solidFill>
                  <a:schemeClr val="bg1"/>
                </a:solidFill>
              </a:rPr>
              <a:t>Kiedy prowadzisz szkolenie </a:t>
            </a:r>
            <a:r>
              <a:rPr lang="pl-PL" altLang="pl-PL" sz="1600" i="1" dirty="0">
                <a:solidFill>
                  <a:schemeClr val="bg1"/>
                </a:solidFill>
              </a:rPr>
              <a:t>dotyczące kuchni molekularnej, systemu HACCP, kurs </a:t>
            </a:r>
            <a:r>
              <a:rPr lang="pl-PL" altLang="pl-PL" sz="1600" i="1" dirty="0" err="1">
                <a:solidFill>
                  <a:schemeClr val="bg1"/>
                </a:solidFill>
              </a:rPr>
              <a:t>carvingu</a:t>
            </a:r>
            <a:r>
              <a:rPr lang="pl-PL" altLang="pl-PL" sz="1600" i="1" dirty="0">
                <a:solidFill>
                  <a:schemeClr val="bg1"/>
                </a:solidFill>
              </a:rPr>
              <a:t> czy kurs rozbierania mięs na elementy kulinarne, </a:t>
            </a:r>
            <a:r>
              <a:rPr lang="pl-PL" altLang="pl-PL" sz="1600" b="1" i="1" dirty="0">
                <a:solidFill>
                  <a:schemeClr val="bg1"/>
                </a:solidFill>
              </a:rPr>
              <a:t>to Twoje wystąpienia  </a:t>
            </a:r>
            <a:r>
              <a:rPr lang="pl-PL" altLang="pl-PL" sz="1600" i="1" dirty="0">
                <a:solidFill>
                  <a:schemeClr val="bg1"/>
                </a:solidFill>
              </a:rPr>
              <a:t>(dotyczące zarówno teorii, np. właściwości azotu, systemów zapewniających jakość żywności, jak i praktyki, np. pokazów czy instruktaży) </a:t>
            </a:r>
            <a:r>
              <a:rPr lang="pl-PL" altLang="pl-PL" sz="1600" b="1" i="1" dirty="0">
                <a:solidFill>
                  <a:schemeClr val="bg1"/>
                </a:solidFill>
              </a:rPr>
              <a:t>powinny być: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F828F0B-3752-4226-AE86-EEC4CCF5A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3212976"/>
            <a:ext cx="1800200" cy="18002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3D44682B-C988-48F3-9745-6068357C92E4}"/>
              </a:ext>
            </a:extLst>
          </p:cNvPr>
          <p:cNvSpPr/>
          <p:nvPr/>
        </p:nvSpPr>
        <p:spPr>
          <a:xfrm>
            <a:off x="1068610" y="1665693"/>
            <a:ext cx="27172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1" algn="ctr">
              <a:lnSpc>
                <a:spcPct val="90000"/>
              </a:lnSpc>
              <a:buFont typeface="Arial" charset="0"/>
              <a:buNone/>
              <a:defRPr/>
            </a:pPr>
            <a:r>
              <a:rPr lang="pl-PL" sz="2000" b="1" dirty="0">
                <a:solidFill>
                  <a:srgbClr val="FFC000"/>
                </a:solidFill>
              </a:rPr>
              <a:t>CECHY</a:t>
            </a:r>
          </a:p>
          <a:p>
            <a:pPr marL="400050" lvl="1" algn="ctr">
              <a:lnSpc>
                <a:spcPct val="90000"/>
              </a:lnSpc>
              <a:buFont typeface="Arial" charset="0"/>
              <a:buNone/>
              <a:defRPr/>
            </a:pPr>
            <a:r>
              <a:rPr lang="pl-PL" sz="2000" b="1" dirty="0">
                <a:solidFill>
                  <a:srgbClr val="FFC000"/>
                </a:solidFill>
              </a:rPr>
              <a:t>PROFESJONALNEGO</a:t>
            </a:r>
          </a:p>
          <a:p>
            <a:pPr marL="400050" lvl="1" algn="ctr">
              <a:lnSpc>
                <a:spcPct val="90000"/>
              </a:lnSpc>
              <a:buFont typeface="Arial" charset="0"/>
              <a:buNone/>
              <a:defRPr/>
            </a:pPr>
            <a:r>
              <a:rPr lang="pl-PL" sz="2000" b="1" dirty="0">
                <a:solidFill>
                  <a:srgbClr val="FFC000"/>
                </a:solidFill>
              </a:rPr>
              <a:t>WYSTĄPIENIA</a:t>
            </a:r>
          </a:p>
        </p:txBody>
      </p:sp>
    </p:spTree>
    <p:extLst>
      <p:ext uri="{BB962C8B-B14F-4D97-AF65-F5344CB8AC3E}">
        <p14:creationId xmlns:p14="http://schemas.microsoft.com/office/powerpoint/2010/main" val="3570119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>
            <a:extLst>
              <a:ext uri="{FF2B5EF4-FFF2-40B4-BE49-F238E27FC236}">
                <a16:creationId xmlns:a16="http://schemas.microsoft.com/office/drawing/2014/main" id="{61343B5B-E694-4B0E-A6C4-8AB6EFC27158}"/>
              </a:ext>
            </a:extLst>
          </p:cNvPr>
          <p:cNvGrpSpPr/>
          <p:nvPr/>
        </p:nvGrpSpPr>
        <p:grpSpPr>
          <a:xfrm>
            <a:off x="1124624" y="0"/>
            <a:ext cx="10275210" cy="6858001"/>
            <a:chOff x="1487488" y="502835"/>
            <a:chExt cx="8055825" cy="5376713"/>
          </a:xfrm>
        </p:grpSpPr>
        <p:pic>
          <p:nvPicPr>
            <p:cNvPr id="11" name="Obraz 10">
              <a:extLst>
                <a:ext uri="{FF2B5EF4-FFF2-40B4-BE49-F238E27FC236}">
                  <a16:creationId xmlns:a16="http://schemas.microsoft.com/office/drawing/2014/main" id="{D23B46B8-3735-4273-A376-F94D1C2FB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45" r="7251"/>
            <a:stretch/>
          </p:blipFill>
          <p:spPr>
            <a:xfrm>
              <a:off x="1487488" y="507924"/>
              <a:ext cx="5421865" cy="5371624"/>
            </a:xfrm>
            <a:prstGeom prst="rect">
              <a:avLst/>
            </a:prstGeom>
          </p:spPr>
        </p:pic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E2953273-4516-4A18-8516-3974FB84D627}"/>
                </a:ext>
              </a:extLst>
            </p:cNvPr>
            <p:cNvSpPr/>
            <p:nvPr/>
          </p:nvSpPr>
          <p:spPr>
            <a:xfrm>
              <a:off x="1487488" y="502835"/>
              <a:ext cx="8055825" cy="5371623"/>
            </a:xfrm>
            <a:prstGeom prst="rect">
              <a:avLst/>
            </a:prstGeom>
            <a:solidFill>
              <a:srgbClr val="FFEBD5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rgbClr val="FFC000"/>
                </a:solidFill>
              </a:endParaRPr>
            </a:p>
          </p:txBody>
        </p:sp>
      </p:grpSp>
      <p:sp>
        <p:nvSpPr>
          <p:cNvPr id="13" name="Prostokąt 12">
            <a:extLst>
              <a:ext uri="{FF2B5EF4-FFF2-40B4-BE49-F238E27FC236}">
                <a16:creationId xmlns:a16="http://schemas.microsoft.com/office/drawing/2014/main" id="{1E9E8AC9-7A04-4D88-89E4-EC170B95F7CE}"/>
              </a:ext>
            </a:extLst>
          </p:cNvPr>
          <p:cNvSpPr/>
          <p:nvPr/>
        </p:nvSpPr>
        <p:spPr>
          <a:xfrm>
            <a:off x="3168352" y="1915085"/>
            <a:ext cx="9048328" cy="3458131"/>
          </a:xfrm>
          <a:prstGeom prst="rect">
            <a:avLst/>
          </a:prstGeom>
          <a:solidFill>
            <a:srgbClr val="FBBE0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7410" name="Podtytuł 2">
            <a:extLst>
              <a:ext uri="{FF2B5EF4-FFF2-40B4-BE49-F238E27FC236}">
                <a16:creationId xmlns:a16="http://schemas.microsoft.com/office/drawing/2014/main" id="{E6474CD9-D1F7-4CD1-B4A7-5A471527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29" y="2652627"/>
            <a:ext cx="7752106" cy="2432558"/>
          </a:xfrm>
        </p:spPr>
        <p:txBody>
          <a:bodyPr/>
          <a:lstStyle/>
          <a:p>
            <a:pPr eaLnBrk="1" hangingPunct="1">
              <a:lnSpc>
                <a:spcPct val="114000"/>
              </a:lnSpc>
              <a:buBlip>
                <a:blip r:embed="rId3"/>
              </a:buBlip>
            </a:pPr>
            <a: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Jesteś obserwowany, ale i sam obserwujesz uczestników. </a:t>
            </a:r>
          </a:p>
          <a:p>
            <a:pPr eaLnBrk="1" hangingPunct="1">
              <a:lnSpc>
                <a:spcPct val="114000"/>
              </a:lnSpc>
              <a:buBlip>
                <a:blip r:embed="rId3"/>
              </a:buBlip>
            </a:pPr>
            <a: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Na początku niewiele o nich wiesz, nie znasz </a:t>
            </a:r>
            <a:b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ich cech, możliwości, sposobu przyswajania wiedzy.</a:t>
            </a:r>
          </a:p>
          <a:p>
            <a:pPr eaLnBrk="1" hangingPunct="1">
              <a:lnSpc>
                <a:spcPct val="114000"/>
              </a:lnSpc>
              <a:buBlip>
                <a:blip r:embed="rId3"/>
              </a:buBlip>
            </a:pPr>
            <a: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Nie wiesz, jaką stworzą grupę, ale z czasem poznajesz ich coraz lepiej. </a:t>
            </a:r>
          </a:p>
          <a:p>
            <a:pPr eaLnBrk="1" hangingPunct="1">
              <a:lnSpc>
                <a:spcPct val="114000"/>
              </a:lnSpc>
              <a:buBlip>
                <a:blip r:embed="rId3"/>
              </a:buBlip>
            </a:pPr>
            <a: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Jednym z Twoich zadań jest takie pokierowanie zespołem, by stworzyć atmosferę </a:t>
            </a:r>
            <a:b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 warunki umożliwiające każdemu osiągnięcie oczekiwanych rezultatów, niezależnie od stylu nauki i indywidualnych predyspozycji.</a:t>
            </a:r>
          </a:p>
        </p:txBody>
      </p:sp>
      <p:sp>
        <p:nvSpPr>
          <p:cNvPr id="17411" name="AutoShape 6" descr="data:image/jpeg;base64,/9j/4AAQSkZJRgABAQAAAQABAAD/2wCEAAkGBhASEBISExQUFBUSFRQXGBMXFBgYGBYYFhcVFhUXFxMXGyYeFxkjGRQVHzAgJicpOCwtFx4xNTAqNScrLCkBCQoKBQUFDQUFDSkYEhgpKSkpKSkpKSkpKSkpKSkpKSkpKSkpKSkpKSkpKSkpKSkpKSkpKSkpKSkpKSkpKSkpKf/AABEIAMMBAgMBIgACEQEDEQH/xAAbAAEAAgMBAQAAAAAAAAAAAAAABQYCAwQBB//EAEAQAAIBAgMFBAgEBAUEAwAAAAECAAMRBCExBRJBUWEicYGRBhMyQlJiobFywdHwM1OCkhUjQ2OiFHPS4QfC8f/EABQBAQAAAAAAAAAAAAAAAAAAAAD/xAAUEQEAAAAAAAAAAAAAAAAAAAAA/9oADAMBAAIRAxEAPwD7jERAREQE58TjVRkU6vvWH4Rc59358jOicu0cCKqW0ZSGRrey40PdmQRxBI4wMTWJ/wDWX/uYZch5TmoV94ZjdZTZl+EjUdRncHiCDxm4GB7uLyHhl9RPd1x7DkdG7Y+p3v8AlF56DALtTdyqruXyDg3pnl2rDdPRgO8zuBnFw79RzHIic9FDR9i5p8aepTrT6fL5coEtEwpVQwBBuDoRM4CIiAiIgIiICIiAiIgIiICIiAiIgIiICIiAiIgIiICIiBw47CG/rFHaAsR8a627xc2PUjjOanUBAI0ksRIzHUNwmoPZJ7Y5fOB9x46g3DIGZXmpTMwYGUXngM9gYgFTvJqc2TQN1HJvvOzD4lXFx3EHIg8iOBnLMHpG++p3XGV+DDkw4j7QJOJzYXGb11I3WGqn7g8R1nTAREQEREBERAREQEREBERAREQEREBERARIOrt9qdQ06iC4zBBsGUnIgG/d3zqp7dpEXIZRztcDvK3t42gSUTXQxKOAyMGU6MpBHmJsgIiICeET2IEViMP6o3H8M/8AAn7IT/b3Hs+yTZbi3ORlWiaZt7pyU/CeCn8j4a2uHoMyvMBPRAzieRAxqUg1tQRow1U/p0m7C4w33HsG4Hg3Ucj0mgVhvFc7gA6G1jfQ6G1s7aXHOZOisLMLg/vI8DAkokdQxZp2Wobrwqfk/I9fPmZGAiIgIiICIiAiIgIiICIiAiIgIiIEftfZS10toy5q3I8jzU8R3cQJWFLo5Vhusuo+zA8QeB+1rC7zg2pspay8mX2X5dCOKniPtAg6Vt7fzV+Lod1jy3srP/UGknR2q6+2N8fEg7Q/FSuSe9CfwiRYRkJRxYjhqCOatxHhNyORAsGGxaVF3kYMp4g3Hd39JulcNIFt9WanU/mLa5/Gp7NQfi8CJ10ttMmVcAD+ct/V/wBYOdI99x80CYiYq4IBGYOd5lATGpTDAggEEWIPGZRAimplDYkkE9ljr0Vjz68e/XK8kKlMMCCAQdRI2opQ2bMH2W5/Kfm68e/UMovMbz2BhVoK26SM1N1biD0IzsbWI4i4M1YesybiVWUuxKqwy37AG9vdPC3Trn0zXXoq6lWF1Oo7swQRoQcwRoYG64tY5gzGlVNL5qfmyfqvTh9BG7Q2mKHqwd5gSqkneYne7ILNY5727nl7RPukSQw+JVxdSCPPUXHQgjO4uCOYgSaOCAQbg8R+sykZT3qeaC6nVPuV69OPfme+jWVgCDcH9+BgbIiICIiAiIgIiICIiAiIgIiICIiBz4zBJUWzDTQjUHmDIKrh3pNutodGGh/Q9PvLLMK1FWBDC4PCBX1m1WI0nmKwjUs9U+L4ejch83nbU+KYGNGiaZvRYU+dM3NJv6BnTPVcuYMkcJtlWYJUBpVDorEEP/26gyfuyPMCcQMyZFZSrAMp1Ui48ufWBN3nsgqL1aXsE1UH+mzf5i/gqH2h8rf3STwW0KdUHdOYyZSCGU8mU5gwOqYVaIYFSLg5EGZxAiKqGmwDG6k2VzzOit83I+93+17eSdWirKVYAgixBzBHIiRFVGpGzElCbLUOoJ0SoefAPx0PasWDbPbzG89gY1qIYWPX66//AJxkLXWph33xvshNyoBcqNXZBvbzDMu1PtHskra+8J28wdQcjmP39evCAwGOWooZSDkDcG4INwCG4glW8jNxpsDv09feTg36G3H76TTh6QXIcTfh+Qt+yeJm6jXVhdTf8u8cNLwOrC4tXFxqNQdR3/rxm+RWJpEnfQ2cfXzy8DkehsRvwO0Q+Ryb6Hu5Hocx11gd0REBERAREQEREBERAREQEREBERA8IkXitk2zpZfJoP6eXdp3SViBXlfM8CDYjiD3cJsBkpi8Cr65HQMNR+o6SLq0mQ2bjow0P6HofrAyBnlWkrEE3V10dTZl6A8R8puOkK08qE2O6N48Be3Hic7QN9LaT0/4o3l/mqDl/wBymLlfxC47pJ0qqsAykEHMEG4PcRrIWjigfZJuOBBVgbXzU5g2N+430hKFiWpH1bE3K2vTc/Mg0PVbHvgTsxqUwwKkAggggi4IORBB1E4sNtQEhKg9W50ubq34H0J6ZHpO+BB4hDQPaJNI5Byc6d9Fcn3eAfhkG+Kb7STdAQQRcEWsevSQOIonC55th/M0O/i1HrqnVPYDqnl4DZX1B0I43zBBnkDaJorUWB36dt7iOD3tr1y1nj4tB7Tove6j7mbGf6/vxgKWJDC+hyup1W+YBE49pmoB62mpcr7dMe06jimf8QcB7wyuDukcHpPtkYWia4CBrhN+oWFJbhiGqlASR2Ag+Z1Fxczm9BPS44/DmqVVHpsqPuMSl2ppUBBOYPbsVubMpFzlAsGyPSBKiK4YMjaVOXCz8jfK5tbQ2NiZufPfSHCVMJUOMw4ujkevo6KSct/Tsk3I3rZE53DECxej236VWkHQ3pnKx9qmRqrDhblw1F1IsFgieK157AREQEREBERAREQEREBERAREQExdARYi4PCZRAjK+zSLlM/l/Q/l9ZyK/P65W7+UnpzYrBK/Q8/1HEQImth1cC+dtCDYqeYI4zEO6tYqWUnJltdbnRwbZD4hfrzm16bIbMLdeB7j+U9U3gDWQ3RrG+RUjI+B14+RmdOrUp+x21/ls3aH4HOvc3nI7GbMLP6xWYMARa+RBYtZkvu1Bcm17EXNiZpo7UZCFqgLdgqm5KsT7IDNmjE5bj53sN7MCBZsHtBKl905jVSLMv4lOYnRIJ0SpY57y6OMmXjr5G2h8Zvp7RqU/wCKN9P5qjMfjQfcQObFbGq0iDht0oWzoMd1Uuc2ptundFzcpa2pWxuG7sDskqd+q3rH5WtTToif/ZiT1AyHdSrKwDKQQeImyB4V4SNrbEQXNK1M/CPYY9UGQPzCx79JJxArNYe1TqKMx2kYBgynI5EWdfDlexymGHwdOktqFOnTtvWRVCJdiN47iWG8bDMjgOEn8fs9Kq7rXyzDA2ZTzVuB++huLiVnFVKmGYLWtusQErAWRiTYKw/0n0sD2WPskEhIErSqI4YWuM1ZWGoOVip4EfQz53tbCVtl4r1tG5pVNFJycDP1bNwqLfJuVjn2hLyouQ6ZOMiM+0vFSOY4aaaidGKwdLFUXpOMmyI95GGhF9GBPd4GBr9HvSOnXpipTN1ORXRkYW3lI4ML6cbgi9xvWBHBFxPhtRMTsrFnjpcaJWp3NjfOx1scypuMxe/1D0f2/Tr0lq02urag6qwtdXHBhl5g5ggwLJEwpVQRcTOAiIgIiICIiAiIgIiICJi7gC5yA4zEV1OjDzEDZE8BnsBERAxemCLEXB4SLxGAZc1uy8tSP/IfXvktECDSqCMtJ5WpK17i9xY6G45EHJh0N5IYzZwbtKd1udrg/iHHvyMjHYq2643WOnJvwnj3a9IHlGkEUKNBYADgAAqgXJ0VQNeE30cUpJAPaXUceIv3ZTndpjVCsM75aEGxBzsQR3nzgb3wxB36TbjHUe63eOH7ynRhduAkpUG4668u/u65jrOBMUyZP2hc9tQchYe0uZ1y1N7TZi8MlUWbVNGUgPTJ4g+7wyORgT6uCLjMHjPZSv8AFquDcCqboxstYDsseToPZfu1txEtGB2olQAgjPTO4P4W4wO2a69BXVlZQysCCrAEMDkQQciCOE2RAp+L2TWwZ36Ieth+NLNq1Ec6ed61MD/TPaHulhZJKbNx9OqgemysrZhlNweBN/C3Qixk2RK/tP0eZXbEYWy1GN6lEm1Ov1NgfV1f9wA30YMLWD3b3o/TxlH1b9lluUqWuUbQ5cVIyI494BHynDYvE7LxTBlNrgVaV8nXPddDpe1yrccweIH1vZO1krBhYpUQgVKTiz02I0ZbnXgwJDDNSROT0r9FqeNpWyWqgPq6lvEq3ND9NR1D3ZW2UqIlWk28ji6t0vYgjgQQQRqDfxn8PiQw68vzHMT4XsjbNbZmJenVVvVlrVaWpU2Fqqcza2ntrbiBb6rg8crKrowZWAZWU3BBzBU8iP0IgWWJyYPHB8jr9+7r0nXAREQEREBERAREQPCJGYrAbuai45akfqJKRAgUA4fvym5arjR2HQ9sfXtf8p2YrZ4bMZH6HvH5yOqqVNmFvse4wO2ltEj2lv1TP/gc/LenXRxKt7JB5jiO8aiQdTEhdQ1rX37EqNbht25XIA3OWeuUzSsrgMLOvuuDfyYZjwMCeiRNPEuPZa45Pn/zHaHjvTYm2lH8RWp/N7Sf3rp/UBAkpqxGGV1KsAQeB/evWZUq6sLqQwPEEEeYmcCvYzZ9Wlmu9VTl/qr3EkCoPJvxnKbP8PqEez9QD4i8nYgVio7U3UMLHWx425HiO6UjY3ohjKW01xO/hvVKN0sm+tWqvq6q2qJbdL1GqK7tc9pAw0An1nE4VKi7rgMOR58COR6yBxuwaidqkS4+AnteDe9459TA8X1dVWpsAwPZZGGRsFY5G1wN4ZjvFtZV9o7KxOAY1cOTUw5zem1zufiOoH+4P6uZm6NdKhsey6m2Ys6nlnmp6H6yToYpkyqHIf6lrA5e8PdOvIac4HD6Pel9OsLAneX2qTe2vUH3l6/aWahilfTy4+X5yh+kXoPdvX4XsuufqlO7nzpN7p+U5ciNDx7I9MirerxPZKkj1tioB5VFyKN1GXMDWB9OiROG2sct7tA6MuZsdDYZMOq68pJUa6uLqQRzH716QI/a+w1rEVFY0q6AhK6gbwBzKMpyqUydUPeLEBhyYHazb4oV1FOtYkWJKVgMy9Fj7QHFD2l43FmM/OXaOzaddClRd5bgjMgqwzVlcWKMDmGBBECuemPohTx1LKyVkH+XU5jXce2qE+RNxxB+bejG36mArtg8UDTp79iG/wBCo2e9f+U9wSRlmHGRa/1FsTVwpC4ht+ley4qwFr6LiALBG4esFlY67hsGj/TT0NpY+lqKeIpginVIyt/LqDUoTfqpJI1IIdK1iP3+kmMBtYHssc+B/X9ftx+Wehm3qtOodnYsFK1Ls097MkAX9UW96yjeRveTL3Re5+tgXSJXtlbcsQj6cDy/X9+FgVgcxxgexEQEREBERAREQExemCLEAjkZlECMr7KIzQ+BP2b998jK2HAfeYFXtbeBKkjO28AbOBe+d89LSzTXVoKwswBH78oFOR8TTvfdrLdiALhgvujM9og5XJXI53nZgcbvZgMvQ5HO/wCn2tcG8ksRscjNDfjunXwP775wPTtcEWPG+R5Z/rAwakl95b02+JDuE94GTeIm6ltbEJ8NYd26/kMj4XkXWBQdlzb4H7Q8G9oeZ7pWdremowrgth3dP8wFlqoAWobhrhA1id1HuLjtWNgALkPo2F9JqLZNvIeO8NPEaeNpKU6ysLqQRzBuPMSp4TGUcQitcMrqGSoBYlWF1OeZyIyP0mqpQrUSXA3l+NCQwHzAZ+eXUwLpErGA9KL2BIbo3ZbzAsfLxk3Q2rTbju/i/wDIZfWB5tDZFKt7Q7QFg6mzDuYcOhuOkhq2FxFC4Zf+opZ9pB/mgZ+1S0qC3FDf5DLLeLQITBY5KgujBgDbLgR7pBzVuakAjiJxekHotQxYu3YqgZVRrloHF+2vfmOBEmsbsenUbfsUqWt61DZ7cATo6/KwI6TjZK1L2x6xf5iA3/qpZnxW/csD5vTrYzZtQUnUtTJO6t7o44tSe3Ybmp8Rxlx2TtynWHrKTG/vcHXo65gjle45GSlZaNemUdVqU34HMHqCNCOYzHSU3afoZXw7+uwbFwLncP8AFXoDpVXpYnLQ6wL5htscH/vGniuq/UdRJJHBAINwdCMx5z5zsT0nWqdxv8uqMt3OzW5cj8p8OUsNDGMpuptzHA94/PI9YFlqUwwIIBBBBBFwQciCOIlcr7NqYXOiGqUBrRF2qUQP5PF6f+1qPcysklMNthGybsnnfsnx4dxt4yQgUD0p9G6G0qKOjhKyC9DEqeRuFZhmU3h3owuLEEGJ2Nteq4eliF9XisPZayZWN/YrJbI03HEZA3GQKy8bU2EwZq2HsrsbvSJslbhe9j6urkO2Ab2AYMAN2t7UpU8QvrARRxOFDZ1AVKAi7UsQoNzQfPMEjR0JIzDmqV5L7F9ImQhXuVP7y69OPfrVdnbVpYiitemTukkEN7jC28hbRiCdRkQQeNh0vilRd5tNL2yJOQUHQsTkFFyeAMD6eldSAQwIIBBvwM9lcwvo3VKIWqsrbq3XXdNhcX42OU9gWeIiAiIgIiICIiAiIgJqr4ZXFmF/uO46ibYgQdf0eJPZYbueozHlkfp4ym+kP/x/Rd/WYjDCrYW31arY5boLrTYXIUAXI0AFyAJ9OiB8zwjJTVVpH1aIAqqM0AW4AtrxuSCCTmZYtn45sri3UG4PDI636GTuL2PQqZsgJ+IZHxI18ZHt6Mhf4bkfKw3h5ixH1gaMXsahXF7bra7yjjzK/mLSJrbNxVDMH1qedh9x4ya/6aumqXHNDvDysG8hNtDG3OuY4cR3jUQIfAbeztdkPLh5WsZOYfbfxC/Ufof1nPjNl0K2bLY/EuR8RoZE1tjYilnTPrV5an+3UeBMC3UcYjaEX5HI+Rm6UnD7WU9luyeTaX79JMUMey6Me45j65+RECTxOzEa5HZY+8trn8Q0bxBkZXo1qeo3l+JQcvxJmR4XHdO6jtce8LdRmPLX6GdtOsrC4II6QKXtbZGHxQ3n7L8KyW3v6uFQaa+BEjBia+FsuJ7dLRcUtyo5CqNU8fNpfMbsem+Y7DfEvHvGjffrIutgalO97MtrEgXBHEMp0HQ3HMwI1a/XX7H7idWE2rUp2tmvwnTw+H95TgqbI3BvYewGv/T3ATr6hibIflJ3TwKazVRxAa9rgg2IIIKn4WU5q3Q9+YzgXHAbXp1cgbN8J18Of70nPt70YwuMQpXphsiAwJV1B1C1FIYDpex4gyslrG97db5ZS3bFxhq0KdQ++tweYud0+K2PjArmyvQBsJS9RhcQaVIm5Pqt6qe+r6wKTyunnO7YnoFgsM4qhWq1he1es3rHF9St+yn9IGsscQPLRPYgIiICIiAiIgIiICIiAiIgIiICIiAmqthlb2gD3jTuPCbYgcR2aB7LEdDmP1+s1mm68Ljmuf01+kkYgQuKwtGt7agn4hkw8R9jIqpsKtTzoOHX+W2R8Dp9paquGVtQD14+Yzmh8AfdY9xz+uv3gValtCzbjg03+BuP4T737ynQMTbMGx5jI+clsXhd5d2rTDryI3x4cR35SLq7GyvSa4+B2vbotXXwbe7xA6aG3nX2u0PI+Y/SSmF2tTewvYngePcdD3aypAgOaZ7LgX9Wcmt8QW/aX5luOs8xWNFMrSHarVQRTogHecnIEi2SA5ljkADAtuM2Qj3Kk02PvJbP8SkFW8R4yn4n0Mx7Y2lWarRalTRldafrKNSsCG3Fe5YWDWIO9lna17S+0lsAL3sAL8+sygUyp6A+vcGtUZKdrGhTqM28eO9WftAWysoHfLhRpBVCqAAoAAAsABkABytM4gIiICIiAiIgIiICIiAiIgIiICIiAiIgIiICIiAiIgIiIHlpoxGBpv7Qz+JSVb+9SD9YiB8vxpP+IrV3mL0kqKhZ2bdG+GyViRe4BvbgJ9D2Lg6e6K+6DVqKA1Q5sQCbLc6L8oyiIErERAREQEREBERA/9k=">
            <a:extLst>
              <a:ext uri="{FF2B5EF4-FFF2-40B4-BE49-F238E27FC236}">
                <a16:creationId xmlns:a16="http://schemas.microsoft.com/office/drawing/2014/main" id="{3AD9FDA6-FFC2-4C74-88DB-17774E25CB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90588"/>
            <a:ext cx="2457450" cy="185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61D5362-15CF-43CA-AA16-B2AB19BC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12</a:t>
            </a:fld>
            <a:endParaRPr lang="en-US" alt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9A042E5-5C54-45C6-8616-CF68C7AAE38F}"/>
              </a:ext>
            </a:extLst>
          </p:cNvPr>
          <p:cNvSpPr/>
          <p:nvPr/>
        </p:nvSpPr>
        <p:spPr>
          <a:xfrm>
            <a:off x="3591917" y="2132856"/>
            <a:ext cx="48567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1" dirty="0">
                <a:solidFill>
                  <a:schemeClr val="bg1"/>
                </a:solidFill>
              </a:rPr>
              <a:t>CO POWINIEN WIEDZIEĆ TRENER?</a:t>
            </a:r>
          </a:p>
        </p:txBody>
      </p:sp>
    </p:spTree>
    <p:extLst>
      <p:ext uri="{BB962C8B-B14F-4D97-AF65-F5344CB8AC3E}">
        <p14:creationId xmlns:p14="http://schemas.microsoft.com/office/powerpoint/2010/main" val="24493368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ymek mowy: prostokąt 10">
            <a:extLst>
              <a:ext uri="{FF2B5EF4-FFF2-40B4-BE49-F238E27FC236}">
                <a16:creationId xmlns:a16="http://schemas.microsoft.com/office/drawing/2014/main" id="{AC6DFEEB-EEA3-4E1F-A21E-7A7728403E9B}"/>
              </a:ext>
            </a:extLst>
          </p:cNvPr>
          <p:cNvSpPr/>
          <p:nvPr/>
        </p:nvSpPr>
        <p:spPr>
          <a:xfrm rot="5400000">
            <a:off x="7395018" y="607367"/>
            <a:ext cx="2591580" cy="6629776"/>
          </a:xfrm>
          <a:prstGeom prst="wedgeRectCallout">
            <a:avLst>
              <a:gd name="adj1" fmla="val -20833"/>
              <a:gd name="adj2" fmla="val 54802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E9E8AC9-7A04-4D88-89E4-EC170B95F7CE}"/>
              </a:ext>
            </a:extLst>
          </p:cNvPr>
          <p:cNvSpPr/>
          <p:nvPr/>
        </p:nvSpPr>
        <p:spPr>
          <a:xfrm>
            <a:off x="5375920" y="1700808"/>
            <a:ext cx="6816080" cy="4106203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7410" name="Podtytuł 2">
            <a:extLst>
              <a:ext uri="{FF2B5EF4-FFF2-40B4-BE49-F238E27FC236}">
                <a16:creationId xmlns:a16="http://schemas.microsoft.com/office/drawing/2014/main" id="{E6474CD9-D1F7-4CD1-B4A7-5A471527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774" y="2769143"/>
            <a:ext cx="5648810" cy="228854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konkretne i rzeczowe,</a:t>
            </a:r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jasne i jednoznaczne,</a:t>
            </a:r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poglądowe - oparte o sensowne porównania z zagadnieniami znanymi kucharzom z ich codziennej praktyki,	</a:t>
            </a:r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nakierowane na założone cele i dążące do nich, </a:t>
            </a:r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przeplatane humorem,</a:t>
            </a:r>
          </a:p>
          <a:p>
            <a:pPr eaLnBrk="1" hangingPunct="1">
              <a:lnSpc>
                <a:spcPct val="90000"/>
              </a:lnSpc>
              <a:buBlip>
                <a:blip r:embed="rId2"/>
              </a:buBlip>
            </a:pP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efektownie zakończone, szczególnie gdy mają charakter warsztatowy.</a:t>
            </a:r>
          </a:p>
        </p:txBody>
      </p:sp>
      <p:sp>
        <p:nvSpPr>
          <p:cNvPr id="17411" name="AutoShape 6" descr="data:image/jpeg;base64,/9j/4AAQSkZJRgABAQAAAQABAAD/2wCEAAkGBhASEBISExQUFBUSFRQXGBMXFBgYGBYYFhcVFhUXFxMXGyYeFxkjGRQVHzAgJicpOCwtFx4xNTAqNScrLCkBCQoKBQUFDQUFDSkYEhgpKSkpKSkpKSkpKSkpKSkpKSkpKSkpKSkpKSkpKSkpKSkpKSkpKSkpKSkpKSkpKSkpKf/AABEIAMMBAgMBIgACEQEDEQH/xAAbAAEAAgMBAQAAAAAAAAAAAAAABQYCAwQBB//EAEAQAAIBAgMFBAgEBAUEAwAAAAECAAMRBCExBRJBUWEicYGRBhMyQlJiobFywdHwM1OCkhUjQ2OiFHPS4QfC8f/EABQBAQAAAAAAAAAAAAAAAAAAAAD/xAAUEQEAAAAAAAAAAAAAAAAAAAAA/9oADAMBAAIRAxEAPwD7jERAREQE58TjVRkU6vvWH4Rc59358jOicu0cCKqW0ZSGRrey40PdmQRxBI4wMTWJ/wDWX/uYZch5TmoV94ZjdZTZl+EjUdRncHiCDxm4GB7uLyHhl9RPd1x7DkdG7Y+p3v8AlF56DALtTdyqruXyDg3pnl2rDdPRgO8zuBnFw79RzHIic9FDR9i5p8aepTrT6fL5coEtEwpVQwBBuDoRM4CIiAiIgIiICIiAiIgIiICIiAiIgIiICIiAiIgIiICIiBw47CG/rFHaAsR8a627xc2PUjjOanUBAI0ksRIzHUNwmoPZJ7Y5fOB9x46g3DIGZXmpTMwYGUXngM9gYgFTvJqc2TQN1HJvvOzD4lXFx3EHIg8iOBnLMHpG++p3XGV+DDkw4j7QJOJzYXGb11I3WGqn7g8R1nTAREQEREBERAREQEREBERAREQEREBERARIOrt9qdQ06iC4zBBsGUnIgG/d3zqp7dpEXIZRztcDvK3t42gSUTXQxKOAyMGU6MpBHmJsgIiICeET2IEViMP6o3H8M/8AAn7IT/b3Hs+yTZbi3ORlWiaZt7pyU/CeCn8j4a2uHoMyvMBPRAzieRAxqUg1tQRow1U/p0m7C4w33HsG4Hg3Ucj0mgVhvFc7gA6G1jfQ6G1s7aXHOZOisLMLg/vI8DAkokdQxZp2Wobrwqfk/I9fPmZGAiIgIiICIiAiIgIiICIiAiIgIiIEftfZS10toy5q3I8jzU8R3cQJWFLo5Vhusuo+zA8QeB+1rC7zg2pspay8mX2X5dCOKniPtAg6Vt7fzV+Lod1jy3srP/UGknR2q6+2N8fEg7Q/FSuSe9CfwiRYRkJRxYjhqCOatxHhNyORAsGGxaVF3kYMp4g3Hd39JulcNIFt9WanU/mLa5/Gp7NQfi8CJ10ttMmVcAD+ct/V/wBYOdI99x80CYiYq4IBGYOd5lATGpTDAggEEWIPGZRAimplDYkkE9ljr0Vjz68e/XK8kKlMMCCAQdRI2opQ2bMH2W5/Kfm68e/UMovMbz2BhVoK26SM1N1biD0IzsbWI4i4M1YesybiVWUuxKqwy37AG9vdPC3Trn0zXXoq6lWF1Oo7swQRoQcwRoYG64tY5gzGlVNL5qfmyfqvTh9BG7Q2mKHqwd5gSqkneYne7ILNY5727nl7RPukSQw+JVxdSCPPUXHQgjO4uCOYgSaOCAQbg8R+sykZT3qeaC6nVPuV69OPfme+jWVgCDcH9+BgbIiICIiAiIgIiICIiAiIgIiICIiBz4zBJUWzDTQjUHmDIKrh3pNutodGGh/Q9PvLLMK1FWBDC4PCBX1m1WI0nmKwjUs9U+L4ejch83nbU+KYGNGiaZvRYU+dM3NJv6BnTPVcuYMkcJtlWYJUBpVDorEEP/26gyfuyPMCcQMyZFZSrAMp1Ui48ufWBN3nsgqL1aXsE1UH+mzf5i/gqH2h8rf3STwW0KdUHdOYyZSCGU8mU5gwOqYVaIYFSLg5EGZxAiKqGmwDG6k2VzzOit83I+93+17eSdWirKVYAgixBzBHIiRFVGpGzElCbLUOoJ0SoefAPx0PasWDbPbzG89gY1qIYWPX66//AJxkLXWph33xvshNyoBcqNXZBvbzDMu1PtHskra+8J28wdQcjmP39evCAwGOWooZSDkDcG4INwCG4glW8jNxpsDv09feTg36G3H76TTh6QXIcTfh+Qt+yeJm6jXVhdTf8u8cNLwOrC4tXFxqNQdR3/rxm+RWJpEnfQ2cfXzy8DkehsRvwO0Q+Ryb6Hu5Hocx11gd0REBERAREQEREBERAREQEREBERA8IkXitk2zpZfJoP6eXdp3SViBXlfM8CDYjiD3cJsBkpi8Cr65HQMNR+o6SLq0mQ2bjow0P6HofrAyBnlWkrEE3V10dTZl6A8R8puOkK08qE2O6N48Be3Hic7QN9LaT0/4o3l/mqDl/wBymLlfxC47pJ0qqsAykEHMEG4PcRrIWjigfZJuOBBVgbXzU5g2N+430hKFiWpH1bE3K2vTc/Mg0PVbHvgTsxqUwwKkAggggi4IORBB1E4sNtQEhKg9W50ubq34H0J6ZHpO+BB4hDQPaJNI5Byc6d9Fcn3eAfhkG+Kb7STdAQQRcEWsevSQOIonC55th/M0O/i1HrqnVPYDqnl4DZX1B0I43zBBnkDaJorUWB36dt7iOD3tr1y1nj4tB7Tove6j7mbGf6/vxgKWJDC+hyup1W+YBE49pmoB62mpcr7dMe06jimf8QcB7wyuDukcHpPtkYWia4CBrhN+oWFJbhiGqlASR2Ag+Z1Fxczm9BPS44/DmqVVHpsqPuMSl2ppUBBOYPbsVubMpFzlAsGyPSBKiK4YMjaVOXCz8jfK5tbQ2NiZufPfSHCVMJUOMw4ujkevo6KSct/Tsk3I3rZE53DECxej236VWkHQ3pnKx9qmRqrDhblw1F1IsFgieK157AREQEREBERAREQEREBERAREQExdARYi4PCZRAjK+zSLlM/l/Q/l9ZyK/P65W7+UnpzYrBK/Q8/1HEQImth1cC+dtCDYqeYI4zEO6tYqWUnJltdbnRwbZD4hfrzm16bIbMLdeB7j+U9U3gDWQ3RrG+RUjI+B14+RmdOrUp+x21/ls3aH4HOvc3nI7GbMLP6xWYMARa+RBYtZkvu1Bcm17EXNiZpo7UZCFqgLdgqm5KsT7IDNmjE5bj53sN7MCBZsHtBKl905jVSLMv4lOYnRIJ0SpY57y6OMmXjr5G2h8Zvp7RqU/wCKN9P5qjMfjQfcQObFbGq0iDht0oWzoMd1Uuc2ptundFzcpa2pWxuG7sDskqd+q3rH5WtTToif/ZiT1AyHdSrKwDKQQeImyB4V4SNrbEQXNK1M/CPYY9UGQPzCx79JJxArNYe1TqKMx2kYBgynI5EWdfDlexymGHwdOktqFOnTtvWRVCJdiN47iWG8bDMjgOEn8fs9Kq7rXyzDA2ZTzVuB++huLiVnFVKmGYLWtusQErAWRiTYKw/0n0sD2WPskEhIErSqI4YWuM1ZWGoOVip4EfQz53tbCVtl4r1tG5pVNFJycDP1bNwqLfJuVjn2hLyouQ6ZOMiM+0vFSOY4aaaidGKwdLFUXpOMmyI95GGhF9GBPd4GBr9HvSOnXpipTN1ORXRkYW3lI4ML6cbgi9xvWBHBFxPhtRMTsrFnjpcaJWp3NjfOx1scypuMxe/1D0f2/Tr0lq02urag6qwtdXHBhl5g5ggwLJEwpVQRcTOAiIgIiICIiAiIgIiICJi7gC5yA4zEV1OjDzEDZE8BnsBERAxemCLEXB4SLxGAZc1uy8tSP/IfXvktECDSqCMtJ5WpK17i9xY6G45EHJh0N5IYzZwbtKd1udrg/iHHvyMjHYq2643WOnJvwnj3a9IHlGkEUKNBYADgAAqgXJ0VQNeE30cUpJAPaXUceIv3ZTndpjVCsM75aEGxBzsQR3nzgb3wxB36TbjHUe63eOH7ynRhduAkpUG4668u/u65jrOBMUyZP2hc9tQchYe0uZ1y1N7TZi8MlUWbVNGUgPTJ4g+7wyORgT6uCLjMHjPZSv8AFquDcCqboxstYDsseToPZfu1txEtGB2olQAgjPTO4P4W4wO2a69BXVlZQysCCrAEMDkQQciCOE2RAp+L2TWwZ36Ieth+NLNq1Ec6ed61MD/TPaHulhZJKbNx9OqgemysrZhlNweBN/C3Qixk2RK/tP0eZXbEYWy1GN6lEm1Ov1NgfV1f9wA30YMLWD3b3o/TxlH1b9lluUqWuUbQ5cVIyI494BHynDYvE7LxTBlNrgVaV8nXPddDpe1yrccweIH1vZO1krBhYpUQgVKTiz02I0ZbnXgwJDDNSROT0r9FqeNpWyWqgPq6lvEq3ND9NR1D3ZW2UqIlWk28ji6t0vYgjgQQQRqDfxn8PiQw68vzHMT4XsjbNbZmJenVVvVlrVaWpU2Fqqcza2ntrbiBb6rg8crKrowZWAZWU3BBzBU8iP0IgWWJyYPHB8jr9+7r0nXAREQEREBERAREQPCJGYrAbuai45akfqJKRAgUA4fvym5arjR2HQ9sfXtf8p2YrZ4bMZH6HvH5yOqqVNmFvse4wO2ltEj2lv1TP/gc/LenXRxKt7JB5jiO8aiQdTEhdQ1rX37EqNbht25XIA3OWeuUzSsrgMLOvuuDfyYZjwMCeiRNPEuPZa45Pn/zHaHjvTYm2lH8RWp/N7Sf3rp/UBAkpqxGGV1KsAQeB/evWZUq6sLqQwPEEEeYmcCvYzZ9Wlmu9VTl/qr3EkCoPJvxnKbP8PqEez9QD4i8nYgVio7U3UMLHWx425HiO6UjY3ohjKW01xO/hvVKN0sm+tWqvq6q2qJbdL1GqK7tc9pAw0An1nE4VKi7rgMOR58COR6yBxuwaidqkS4+AnteDe9459TA8X1dVWpsAwPZZGGRsFY5G1wN4ZjvFtZV9o7KxOAY1cOTUw5zem1zufiOoH+4P6uZm6NdKhsey6m2Ys6nlnmp6H6yToYpkyqHIf6lrA5e8PdOvIac4HD6Pel9OsLAneX2qTe2vUH3l6/aWahilfTy4+X5yh+kXoPdvX4XsuufqlO7nzpN7p+U5ciNDx7I9MirerxPZKkj1tioB5VFyKN1GXMDWB9OiROG2sct7tA6MuZsdDYZMOq68pJUa6uLqQRzH716QI/a+w1rEVFY0q6AhK6gbwBzKMpyqUydUPeLEBhyYHazb4oV1FOtYkWJKVgMy9Fj7QHFD2l43FmM/OXaOzaddClRd5bgjMgqwzVlcWKMDmGBBECuemPohTx1LKyVkH+XU5jXce2qE+RNxxB+bejG36mArtg8UDTp79iG/wBCo2e9f+U9wSRlmHGRa/1FsTVwpC4ht+ley4qwFr6LiALBG4esFlY67hsGj/TT0NpY+lqKeIpginVIyt/LqDUoTfqpJI1IIdK1iP3+kmMBtYHssc+B/X9ftx+Wehm3qtOodnYsFK1Ls097MkAX9UW96yjeRveTL3Re5+tgXSJXtlbcsQj6cDy/X9+FgVgcxxgexEQEREBERAREQExemCLEAjkZlECMr7KIzQ+BP2b998jK2HAfeYFXtbeBKkjO28AbOBe+d89LSzTXVoKwswBH78oFOR8TTvfdrLdiALhgvujM9og5XJXI53nZgcbvZgMvQ5HO/wCn2tcG8ksRscjNDfjunXwP775wPTtcEWPG+R5Z/rAwakl95b02+JDuE94GTeIm6ltbEJ8NYd26/kMj4XkXWBQdlzb4H7Q8G9oeZ7pWdremowrgth3dP8wFlqoAWobhrhA1id1HuLjtWNgALkPo2F9JqLZNvIeO8NPEaeNpKU6ysLqQRzBuPMSp4TGUcQitcMrqGSoBYlWF1OeZyIyP0mqpQrUSXA3l+NCQwHzAZ+eXUwLpErGA9KL2BIbo3ZbzAsfLxk3Q2rTbju/i/wDIZfWB5tDZFKt7Q7QFg6mzDuYcOhuOkhq2FxFC4Zf+opZ9pB/mgZ+1S0qC3FDf5DLLeLQITBY5KgujBgDbLgR7pBzVuakAjiJxekHotQxYu3YqgZVRrloHF+2vfmOBEmsbsenUbfsUqWt61DZ7cATo6/KwI6TjZK1L2x6xf5iA3/qpZnxW/csD5vTrYzZtQUnUtTJO6t7o44tSe3Ybmp8Rxlx2TtynWHrKTG/vcHXo65gjle45GSlZaNemUdVqU34HMHqCNCOYzHSU3afoZXw7+uwbFwLncP8AFXoDpVXpYnLQ6wL5htscH/vGniuq/UdRJJHBAINwdCMx5z5zsT0nWqdxv8uqMt3OzW5cj8p8OUsNDGMpuptzHA94/PI9YFlqUwwIIBBBBBFwQciCOIlcr7NqYXOiGqUBrRF2qUQP5PF6f+1qPcysklMNthGybsnnfsnx4dxt4yQgUD0p9G6G0qKOjhKyC9DEqeRuFZhmU3h3owuLEEGJ2Nteq4eliF9XisPZayZWN/YrJbI03HEZA3GQKy8bU2EwZq2HsrsbvSJslbhe9j6urkO2Ab2AYMAN2t7UpU8QvrARRxOFDZ1AVKAi7UsQoNzQfPMEjR0JIzDmqV5L7F9ImQhXuVP7y69OPfrVdnbVpYiitemTukkEN7jC28hbRiCdRkQQeNh0vilRd5tNL2yJOQUHQsTkFFyeAMD6eldSAQwIIBBvwM9lcwvo3VKIWqsrbq3XXdNhcX42OU9gWeIiAiIgIiICIiAiIgJqr4ZXFmF/uO46ibYgQdf0eJPZYbueozHlkfp4ym+kP/x/Rd/WYjDCrYW31arY5boLrTYXIUAXI0AFyAJ9OiB8zwjJTVVpH1aIAqqM0AW4AtrxuSCCTmZYtn45sri3UG4PDI636GTuL2PQqZsgJ+IZHxI18ZHt6Mhf4bkfKw3h5ixH1gaMXsahXF7bra7yjjzK/mLSJrbNxVDMH1qedh9x4ya/6aumqXHNDvDysG8hNtDG3OuY4cR3jUQIfAbeztdkPLh5WsZOYfbfxC/Ufof1nPjNl0K2bLY/EuR8RoZE1tjYilnTPrV5an+3UeBMC3UcYjaEX5HI+Rm6UnD7WU9luyeTaX79JMUMey6Me45j65+RECTxOzEa5HZY+8trn8Q0bxBkZXo1qeo3l+JQcvxJmR4XHdO6jtce8LdRmPLX6GdtOsrC4II6QKXtbZGHxQ3n7L8KyW3v6uFQaa+BEjBia+FsuJ7dLRcUtyo5CqNU8fNpfMbsem+Y7DfEvHvGjffrIutgalO97MtrEgXBHEMp0HQ3HMwI1a/XX7H7idWE2rUp2tmvwnTw+H95TgqbI3BvYewGv/T3ATr6hibIflJ3TwKazVRxAa9rgg2IIIKn4WU5q3Q9+YzgXHAbXp1cgbN8J18Of70nPt70YwuMQpXphsiAwJV1B1C1FIYDpex4gyslrG97db5ZS3bFxhq0KdQ++tweYud0+K2PjArmyvQBsJS9RhcQaVIm5Pqt6qe+r6wKTyunnO7YnoFgsM4qhWq1he1es3rHF9St+yn9IGsscQPLRPYgIiICIiAiIgIiICIiAiIgIiICIiAmqthlb2gD3jTuPCbYgcR2aB7LEdDmP1+s1mm68Ljmuf01+kkYgQuKwtGt7agn4hkw8R9jIqpsKtTzoOHX+W2R8Dp9paquGVtQD14+Yzmh8AfdY9xz+uv3gValtCzbjg03+BuP4T737ynQMTbMGx5jI+clsXhd5d2rTDryI3x4cR35SLq7GyvSa4+B2vbotXXwbe7xA6aG3nX2u0PI+Y/SSmF2tTewvYngePcdD3aypAgOaZ7LgX9Wcmt8QW/aX5luOs8xWNFMrSHarVQRTogHecnIEi2SA5ljkADAtuM2Qj3Kk02PvJbP8SkFW8R4yn4n0Mx7Y2lWarRalTRldafrKNSsCG3Fe5YWDWIO9lna17S+0lsAL3sAL8+sygUyp6A+vcGtUZKdrGhTqM28eO9WftAWysoHfLhRpBVCqAAoAAAsABkABytM4gIiICIiAiIgIiICIiAiIgIiICIiAiIgIiICIiAiIgIiIHlpoxGBpv7Qz+JSVb+9SD9YiB8vxpP+IrV3mL0kqKhZ2bdG+GyViRe4BvbgJ9D2Lg6e6K+6DVqKA1Q5sQCbLc6L8oyiIErERAREQEREBERA/9k=">
            <a:extLst>
              <a:ext uri="{FF2B5EF4-FFF2-40B4-BE49-F238E27FC236}">
                <a16:creationId xmlns:a16="http://schemas.microsoft.com/office/drawing/2014/main" id="{3AD9FDA6-FFC2-4C74-88DB-17774E25CB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90588"/>
            <a:ext cx="2457450" cy="185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61D5362-15CF-43CA-AA16-B2AB19BC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13</a:t>
            </a:fld>
            <a:endParaRPr lang="en-US" alt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9A042E5-5C54-45C6-8616-CF68C7AAE38F}"/>
              </a:ext>
            </a:extLst>
          </p:cNvPr>
          <p:cNvSpPr/>
          <p:nvPr/>
        </p:nvSpPr>
        <p:spPr>
          <a:xfrm>
            <a:off x="5703774" y="1918579"/>
            <a:ext cx="56488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000" b="1" dirty="0">
                <a:solidFill>
                  <a:schemeClr val="bg1"/>
                </a:solidFill>
              </a:rPr>
              <a:t>JAKIE POWINNO BYĆ PROFESJONALNE WYSTĄPIENIE?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BB564157-EF50-4364-8370-362780046627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SYLWETKA TRENERA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6D68886-AEA6-4222-9908-21A6CBFC0E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2743867"/>
            <a:ext cx="1976722" cy="197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777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C167E8D0-13AC-482A-B919-C3225D175E36}"/>
              </a:ext>
            </a:extLst>
          </p:cNvPr>
          <p:cNvGrpSpPr/>
          <p:nvPr/>
        </p:nvGrpSpPr>
        <p:grpSpPr>
          <a:xfrm>
            <a:off x="6938668" y="1556792"/>
            <a:ext cx="4703198" cy="4138634"/>
            <a:chOff x="1090595" y="1493548"/>
            <a:chExt cx="5941510" cy="4138634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BC2B98FE-7F56-43AE-90E4-2A50A4287338}"/>
                </a:ext>
              </a:extLst>
            </p:cNvPr>
            <p:cNvSpPr/>
            <p:nvPr/>
          </p:nvSpPr>
          <p:spPr>
            <a:xfrm>
              <a:off x="1090595" y="2213628"/>
              <a:ext cx="5184577" cy="3418554"/>
            </a:xfrm>
            <a:prstGeom prst="rect">
              <a:avLst/>
            </a:prstGeom>
            <a:solidFill>
              <a:srgbClr val="FB6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AB0632C3-9BAF-45B5-83C9-433A81866664}"/>
                </a:ext>
              </a:extLst>
            </p:cNvPr>
            <p:cNvSpPr/>
            <p:nvPr/>
          </p:nvSpPr>
          <p:spPr>
            <a:xfrm>
              <a:off x="1090595" y="1493548"/>
              <a:ext cx="5184577" cy="720080"/>
            </a:xfrm>
            <a:prstGeom prst="rect">
              <a:avLst/>
            </a:prstGeom>
            <a:solidFill>
              <a:srgbClr val="F443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8" name="Trójkąt prostokątny 17">
              <a:extLst>
                <a:ext uri="{FF2B5EF4-FFF2-40B4-BE49-F238E27FC236}">
                  <a16:creationId xmlns:a16="http://schemas.microsoft.com/office/drawing/2014/main" id="{F6B8CC1C-95B2-45A7-8A78-1AF9E31F2E12}"/>
                </a:ext>
              </a:extLst>
            </p:cNvPr>
            <p:cNvSpPr/>
            <p:nvPr/>
          </p:nvSpPr>
          <p:spPr>
            <a:xfrm rot="5400000">
              <a:off x="6449716" y="5049793"/>
              <a:ext cx="407845" cy="756933"/>
            </a:xfrm>
            <a:prstGeom prst="rtTriangle">
              <a:avLst/>
            </a:prstGeom>
            <a:solidFill>
              <a:srgbClr val="F443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7411" name="AutoShape 6" descr="data:image/jpeg;base64,/9j/4AAQSkZJRgABAQAAAQABAAD/2wCEAAkGBhASEBISExQUFBUSFRQXGBMXFBgYGBYYFhcVFhUXFxMXGyYeFxkjGRQVHzAgJicpOCwtFx4xNTAqNScrLCkBCQoKBQUFDQUFDSkYEhgpKSkpKSkpKSkpKSkpKSkpKSkpKSkpKSkpKSkpKSkpKSkpKSkpKSkpKSkpKSkpKSkpKf/AABEIAMMBAgMBIgACEQEDEQH/xAAbAAEAAgMBAQAAAAAAAAAAAAAABQYCAwQBB//EAEAQAAIBAgMFBAgEBAUEAwAAAAECAAMRBCExBRJBUWEicYGRBhMyQlJiobFywdHwM1OCkhUjQ2OiFHPS4QfC8f/EABQBAQAAAAAAAAAAAAAAAAAAAAD/xAAUEQEAAAAAAAAAAAAAAAAAAAAA/9oADAMBAAIRAxEAPwD7jERAREQE58TjVRkU6vvWH4Rc59358jOicu0cCKqW0ZSGRrey40PdmQRxBI4wMTWJ/wDWX/uYZch5TmoV94ZjdZTZl+EjUdRncHiCDxm4GB7uLyHhl9RPd1x7DkdG7Y+p3v8AlF56DALtTdyqruXyDg3pnl2rDdPRgO8zuBnFw79RzHIic9FDR9i5p8aepTrT6fL5coEtEwpVQwBBuDoRM4CIiAiIgIiICIiAiIgIiICIiAiIgIiICIiAiIgIiICIiBw47CG/rFHaAsR8a627xc2PUjjOanUBAI0ksRIzHUNwmoPZJ7Y5fOB9x46g3DIGZXmpTMwYGUXngM9gYgFTvJqc2TQN1HJvvOzD4lXFx3EHIg8iOBnLMHpG++p3XGV+DDkw4j7QJOJzYXGb11I3WGqn7g8R1nTAREQEREBERAREQEREBERAREQEREBERARIOrt9qdQ06iC4zBBsGUnIgG/d3zqp7dpEXIZRztcDvK3t42gSUTXQxKOAyMGU6MpBHmJsgIiICeET2IEViMP6o3H8M/8AAn7IT/b3Hs+yTZbi3ORlWiaZt7pyU/CeCn8j4a2uHoMyvMBPRAzieRAxqUg1tQRow1U/p0m7C4w33HsG4Hg3Ucj0mgVhvFc7gA6G1jfQ6G1s7aXHOZOisLMLg/vI8DAkokdQxZp2Wobrwqfk/I9fPmZGAiIgIiICIiAiIgIiICIiAiIgIiIEftfZS10toy5q3I8jzU8R3cQJWFLo5Vhusuo+zA8QeB+1rC7zg2pspay8mX2X5dCOKniPtAg6Vt7fzV+Lod1jy3srP/UGknR2q6+2N8fEg7Q/FSuSe9CfwiRYRkJRxYjhqCOatxHhNyORAsGGxaVF3kYMp4g3Hd39JulcNIFt9WanU/mLa5/Gp7NQfi8CJ10ttMmVcAD+ct/V/wBYOdI99x80CYiYq4IBGYOd5lATGpTDAggEEWIPGZRAimplDYkkE9ljr0Vjz68e/XK8kKlMMCCAQdRI2opQ2bMH2W5/Kfm68e/UMovMbz2BhVoK26SM1N1biD0IzsbWI4i4M1YesybiVWUuxKqwy37AG9vdPC3Trn0zXXoq6lWF1Oo7swQRoQcwRoYG64tY5gzGlVNL5qfmyfqvTh9BG7Q2mKHqwd5gSqkneYne7ILNY5727nl7RPukSQw+JVxdSCPPUXHQgjO4uCOYgSaOCAQbg8R+sykZT3qeaC6nVPuV69OPfme+jWVgCDcH9+BgbIiICIiAiIgIiICIiAiIgIiICIiBz4zBJUWzDTQjUHmDIKrh3pNutodGGh/Q9PvLLMK1FWBDC4PCBX1m1WI0nmKwjUs9U+L4ejch83nbU+KYGNGiaZvRYU+dM3NJv6BnTPVcuYMkcJtlWYJUBpVDorEEP/26gyfuyPMCcQMyZFZSrAMp1Ui48ufWBN3nsgqL1aXsE1UH+mzf5i/gqH2h8rf3STwW0KdUHdOYyZSCGU8mU5gwOqYVaIYFSLg5EGZxAiKqGmwDG6k2VzzOit83I+93+17eSdWirKVYAgixBzBHIiRFVGpGzElCbLUOoJ0SoefAPx0PasWDbPbzG89gY1qIYWPX66//AJxkLXWph33xvshNyoBcqNXZBvbzDMu1PtHskra+8J28wdQcjmP39evCAwGOWooZSDkDcG4INwCG4glW8jNxpsDv09feTg36G3H76TTh6QXIcTfh+Qt+yeJm6jXVhdTf8u8cNLwOrC4tXFxqNQdR3/rxm+RWJpEnfQ2cfXzy8DkehsRvwO0Q+Ryb6Hu5Hocx11gd0REBERAREQEREBERAREQEREBERA8IkXitk2zpZfJoP6eXdp3SViBXlfM8CDYjiD3cJsBkpi8Cr65HQMNR+o6SLq0mQ2bjow0P6HofrAyBnlWkrEE3V10dTZl6A8R8puOkK08qE2O6N48Be3Hic7QN9LaT0/4o3l/mqDl/wBymLlfxC47pJ0qqsAykEHMEG4PcRrIWjigfZJuOBBVgbXzU5g2N+430hKFiWpH1bE3K2vTc/Mg0PVbHvgTsxqUwwKkAggggi4IORBB1E4sNtQEhKg9W50ubq34H0J6ZHpO+BB4hDQPaJNI5Byc6d9Fcn3eAfhkG+Kb7STdAQQRcEWsevSQOIonC55th/M0O/i1HrqnVPYDqnl4DZX1B0I43zBBnkDaJorUWB36dt7iOD3tr1y1nj4tB7Tove6j7mbGf6/vxgKWJDC+hyup1W+YBE49pmoB62mpcr7dMe06jimf8QcB7wyuDukcHpPtkYWia4CBrhN+oWFJbhiGqlASR2Ag+Z1Fxczm9BPS44/DmqVVHpsqPuMSl2ppUBBOYPbsVubMpFzlAsGyPSBKiK4YMjaVOXCz8jfK5tbQ2NiZufPfSHCVMJUOMw4ujkevo6KSct/Tsk3I3rZE53DECxej236VWkHQ3pnKx9qmRqrDhblw1F1IsFgieK157AREQEREBERAREQEREBERAREQExdARYi4PCZRAjK+zSLlM/l/Q/l9ZyK/P65W7+UnpzYrBK/Q8/1HEQImth1cC+dtCDYqeYI4zEO6tYqWUnJltdbnRwbZD4hfrzm16bIbMLdeB7j+U9U3gDWQ3RrG+RUjI+B14+RmdOrUp+x21/ls3aH4HOvc3nI7GbMLP6xWYMARa+RBYtZkvu1Bcm17EXNiZpo7UZCFqgLdgqm5KsT7IDNmjE5bj53sN7MCBZsHtBKl905jVSLMv4lOYnRIJ0SpY57y6OMmXjr5G2h8Zvp7RqU/wCKN9P5qjMfjQfcQObFbGq0iDht0oWzoMd1Uuc2ptundFzcpa2pWxuG7sDskqd+q3rH5WtTToif/ZiT1AyHdSrKwDKQQeImyB4V4SNrbEQXNK1M/CPYY9UGQPzCx79JJxArNYe1TqKMx2kYBgynI5EWdfDlexymGHwdOktqFOnTtvWRVCJdiN47iWG8bDMjgOEn8fs9Kq7rXyzDA2ZTzVuB++huLiVnFVKmGYLWtusQErAWRiTYKw/0n0sD2WPskEhIErSqI4YWuM1ZWGoOVip4EfQz53tbCVtl4r1tG5pVNFJycDP1bNwqLfJuVjn2hLyouQ6ZOMiM+0vFSOY4aaaidGKwdLFUXpOMmyI95GGhF9GBPd4GBr9HvSOnXpipTN1ORXRkYW3lI4ML6cbgi9xvWBHBFxPhtRMTsrFnjpcaJWp3NjfOx1scypuMxe/1D0f2/Tr0lq02urag6qwtdXHBhl5g5ggwLJEwpVQRcTOAiIgIiICIiAiIgIiICJi7gC5yA4zEV1OjDzEDZE8BnsBERAxemCLEXB4SLxGAZc1uy8tSP/IfXvktECDSqCMtJ5WpK17i9xY6G45EHJh0N5IYzZwbtKd1udrg/iHHvyMjHYq2643WOnJvwnj3a9IHlGkEUKNBYADgAAqgXJ0VQNeE30cUpJAPaXUceIv3ZTndpjVCsM75aEGxBzsQR3nzgb3wxB36TbjHUe63eOH7ynRhduAkpUG4668u/u65jrOBMUyZP2hc9tQchYe0uZ1y1N7TZi8MlUWbVNGUgPTJ4g+7wyORgT6uCLjMHjPZSv8AFquDcCqboxstYDsseToPZfu1txEtGB2olQAgjPTO4P4W4wO2a69BXVlZQysCCrAEMDkQQciCOE2RAp+L2TWwZ36Ieth+NLNq1Ec6ed61MD/TPaHulhZJKbNx9OqgemysrZhlNweBN/C3Qixk2RK/tP0eZXbEYWy1GN6lEm1Ov1NgfV1f9wA30YMLWD3b3o/TxlH1b9lluUqWuUbQ5cVIyI494BHynDYvE7LxTBlNrgVaV8nXPddDpe1yrccweIH1vZO1krBhYpUQgVKTiz02I0ZbnXgwJDDNSROT0r9FqeNpWyWqgPq6lvEq3ND9NR1D3ZW2UqIlWk28ji6t0vYgjgQQQRqDfxn8PiQw68vzHMT4XsjbNbZmJenVVvVlrVaWpU2Fqqcza2ntrbiBb6rg8crKrowZWAZWU3BBzBU8iP0IgWWJyYPHB8jr9+7r0nXAREQEREBERAREQPCJGYrAbuai45akfqJKRAgUA4fvym5arjR2HQ9sfXtf8p2YrZ4bMZH6HvH5yOqqVNmFvse4wO2ltEj2lv1TP/gc/LenXRxKt7JB5jiO8aiQdTEhdQ1rX37EqNbht25XIA3OWeuUzSsrgMLOvuuDfyYZjwMCeiRNPEuPZa45Pn/zHaHjvTYm2lH8RWp/N7Sf3rp/UBAkpqxGGV1KsAQeB/evWZUq6sLqQwPEEEeYmcCvYzZ9Wlmu9VTl/qr3EkCoPJvxnKbP8PqEez9QD4i8nYgVio7U3UMLHWx425HiO6UjY3ohjKW01xO/hvVKN0sm+tWqvq6q2qJbdL1GqK7tc9pAw0An1nE4VKi7rgMOR58COR6yBxuwaidqkS4+AnteDe9459TA8X1dVWpsAwPZZGGRsFY5G1wN4ZjvFtZV9o7KxOAY1cOTUw5zem1zufiOoH+4P6uZm6NdKhsey6m2Ys6nlnmp6H6yToYpkyqHIf6lrA5e8PdOvIac4HD6Pel9OsLAneX2qTe2vUH3l6/aWahilfTy4+X5yh+kXoPdvX4XsuufqlO7nzpN7p+U5ciNDx7I9MirerxPZKkj1tioB5VFyKN1GXMDWB9OiROG2sct7tA6MuZsdDYZMOq68pJUa6uLqQRzH716QI/a+w1rEVFY0q6AhK6gbwBzKMpyqUydUPeLEBhyYHazb4oV1FOtYkWJKVgMy9Fj7QHFD2l43FmM/OXaOzaddClRd5bgjMgqwzVlcWKMDmGBBECuemPohTx1LKyVkH+XU5jXce2qE+RNxxB+bejG36mArtg8UDTp79iG/wBCo2e9f+U9wSRlmHGRa/1FsTVwpC4ht+ley4qwFr6LiALBG4esFlY67hsGj/TT0NpY+lqKeIpginVIyt/LqDUoTfqpJI1IIdK1iP3+kmMBtYHssc+B/X9ftx+Wehm3qtOodnYsFK1Ls097MkAX9UW96yjeRveTL3Re5+tgXSJXtlbcsQj6cDy/X9+FgVgcxxgexEQEREBERAREQExemCLEAjkZlECMr7KIzQ+BP2b998jK2HAfeYFXtbeBKkjO28AbOBe+d89LSzTXVoKwswBH78oFOR8TTvfdrLdiALhgvujM9og5XJXI53nZgcbvZgMvQ5HO/wCn2tcG8ksRscjNDfjunXwP775wPTtcEWPG+R5Z/rAwakl95b02+JDuE94GTeIm6ltbEJ8NYd26/kMj4XkXWBQdlzb4H7Q8G9oeZ7pWdremowrgth3dP8wFlqoAWobhrhA1id1HuLjtWNgALkPo2F9JqLZNvIeO8NPEaeNpKU6ysLqQRzBuPMSp4TGUcQitcMrqGSoBYlWF1OeZyIyP0mqpQrUSXA3l+NCQwHzAZ+eXUwLpErGA9KL2BIbo3ZbzAsfLxk3Q2rTbju/i/wDIZfWB5tDZFKt7Q7QFg6mzDuYcOhuOkhq2FxFC4Zf+opZ9pB/mgZ+1S0qC3FDf5DLLeLQITBY5KgujBgDbLgR7pBzVuakAjiJxekHotQxYu3YqgZVRrloHF+2vfmOBEmsbsenUbfsUqWt61DZ7cATo6/KwI6TjZK1L2x6xf5iA3/qpZnxW/csD5vTrYzZtQUnUtTJO6t7o44tSe3Ybmp8Rxlx2TtynWHrKTG/vcHXo65gjle45GSlZaNemUdVqU34HMHqCNCOYzHSU3afoZXw7+uwbFwLncP8AFXoDpVXpYnLQ6wL5htscH/vGniuq/UdRJJHBAINwdCMx5z5zsT0nWqdxv8uqMt3OzW5cj8p8OUsNDGMpuptzHA94/PI9YFlqUwwIIBBBBBFwQciCOIlcr7NqYXOiGqUBrRF2qUQP5PF6f+1qPcysklMNthGybsnnfsnx4dxt4yQgUD0p9G6G0qKOjhKyC9DEqeRuFZhmU3h3owuLEEGJ2Nteq4eliF9XisPZayZWN/YrJbI03HEZA3GQKy8bU2EwZq2HsrsbvSJslbhe9j6urkO2Ab2AYMAN2t7UpU8QvrARRxOFDZ1AVKAi7UsQoNzQfPMEjR0JIzDmqV5L7F9ImQhXuVP7y69OPfrVdnbVpYiitemTukkEN7jC28hbRiCdRkQQeNh0vilRd5tNL2yJOQUHQsTkFFyeAMD6eldSAQwIIBBvwM9lcwvo3VKIWqsrbq3XXdNhcX42OU9gWeIiAiIgIiICIiAiIgJqr4ZXFmF/uO46ibYgQdf0eJPZYbueozHlkfp4ym+kP/x/Rd/WYjDCrYW31arY5boLrTYXIUAXI0AFyAJ9OiB8zwjJTVVpH1aIAqqM0AW4AtrxuSCCTmZYtn45sri3UG4PDI636GTuL2PQqZsgJ+IZHxI18ZHt6Mhf4bkfKw3h5ixH1gaMXsahXF7bra7yjjzK/mLSJrbNxVDMH1qedh9x4ya/6aumqXHNDvDysG8hNtDG3OuY4cR3jUQIfAbeztdkPLh5WsZOYfbfxC/Ufof1nPjNl0K2bLY/EuR8RoZE1tjYilnTPrV5an+3UeBMC3UcYjaEX5HI+Rm6UnD7WU9luyeTaX79JMUMey6Me45j65+RECTxOzEa5HZY+8trn8Q0bxBkZXo1qeo3l+JQcvxJmR4XHdO6jtce8LdRmPLX6GdtOsrC4II6QKXtbZGHxQ3n7L8KyW3v6uFQaa+BEjBia+FsuJ7dLRcUtyo5CqNU8fNpfMbsem+Y7DfEvHvGjffrIutgalO97MtrEgXBHEMp0HQ3HMwI1a/XX7H7idWE2rUp2tmvwnTw+H95TgqbI3BvYewGv/T3ATr6hibIflJ3TwKazVRxAa9rgg2IIIKn4WU5q3Q9+YzgXHAbXp1cgbN8J18Of70nPt70YwuMQpXphsiAwJV1B1C1FIYDpex4gyslrG97db5ZS3bFxhq0KdQ++tweYud0+K2PjArmyvQBsJS9RhcQaVIm5Pqt6qe+r6wKTyunnO7YnoFgsM4qhWq1he1es3rHF9St+yn9IGsscQPLRPYgIiICIiAiIgIiICIiAiIgIiICIiAmqthlb2gD3jTuPCbYgcR2aB7LEdDmP1+s1mm68Ljmuf01+kkYgQuKwtGt7agn4hkw8R9jIqpsKtTzoOHX+W2R8Dp9paquGVtQD14+Yzmh8AfdY9xz+uv3gValtCzbjg03+BuP4T737ynQMTbMGx5jI+clsXhd5d2rTDryI3x4cR35SLq7GyvSa4+B2vbotXXwbe7xA6aG3nX2u0PI+Y/SSmF2tTewvYngePcdD3aypAgOaZ7LgX9Wcmt8QW/aX5luOs8xWNFMrSHarVQRTogHecnIEi2SA5ljkADAtuM2Qj3Kk02PvJbP8SkFW8R4yn4n0Mx7Y2lWarRalTRldafrKNSsCG3Fe5YWDWIO9lna17S+0lsAL3sAL8+sygUyp6A+vcGtUZKdrGhTqM28eO9WftAWysoHfLhRpBVCqAAoAAAsABkABytM4gIiICIiAiIgIiICIiAiIgIiICIiAiIgIiICIiAiIgIiIHlpoxGBpv7Qz+JSVb+9SD9YiB8vxpP+IrV3mL0kqKhZ2bdG+GyViRe4BvbgJ9D2Lg6e6K+6DVqKA1Q5sQCbLc6L8oyiIErERAREQEREBERA/9k=">
            <a:extLst>
              <a:ext uri="{FF2B5EF4-FFF2-40B4-BE49-F238E27FC236}">
                <a16:creationId xmlns:a16="http://schemas.microsoft.com/office/drawing/2014/main" id="{3AD9FDA6-FFC2-4C74-88DB-17774E25CB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90588"/>
            <a:ext cx="2457450" cy="185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61D5362-15CF-43CA-AA16-B2AB19BC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14</a:t>
            </a:fld>
            <a:endParaRPr lang="en-US" altLang="pl-PL" dirty="0"/>
          </a:p>
        </p:txBody>
      </p:sp>
      <p:sp>
        <p:nvSpPr>
          <p:cNvPr id="21" name="Podtytuł 2">
            <a:extLst>
              <a:ext uri="{FF2B5EF4-FFF2-40B4-BE49-F238E27FC236}">
                <a16:creationId xmlns:a16="http://schemas.microsoft.com/office/drawing/2014/main" id="{3288CE0D-E2FA-4592-9293-51C0DCC65261}"/>
              </a:ext>
            </a:extLst>
          </p:cNvPr>
          <p:cNvSpPr txBox="1">
            <a:spLocks/>
          </p:cNvSpPr>
          <p:nvPr/>
        </p:nvSpPr>
        <p:spPr bwMode="auto">
          <a:xfrm>
            <a:off x="7203252" y="1556792"/>
            <a:ext cx="2039672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pl-PL" sz="2000" b="1" dirty="0">
                <a:solidFill>
                  <a:schemeClr val="bg1"/>
                </a:solidFill>
              </a:rPr>
              <a:t>OBSERWATOR 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542A041-A4E7-4A74-A99A-4178E0FA0EF3}"/>
              </a:ext>
            </a:extLst>
          </p:cNvPr>
          <p:cNvSpPr/>
          <p:nvPr/>
        </p:nvSpPr>
        <p:spPr>
          <a:xfrm>
            <a:off x="4842050" y="3287073"/>
            <a:ext cx="19041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2200" b="1" dirty="0">
                <a:solidFill>
                  <a:srgbClr val="FFC000"/>
                </a:solidFill>
              </a:rPr>
              <a:t>TYPY</a:t>
            </a:r>
            <a:br>
              <a:rPr lang="pl-PL" sz="2200" b="1" dirty="0">
                <a:solidFill>
                  <a:srgbClr val="FFC000"/>
                </a:solidFill>
              </a:rPr>
            </a:br>
            <a:r>
              <a:rPr lang="pl-PL" sz="2200" b="1" dirty="0">
                <a:solidFill>
                  <a:srgbClr val="FFC000"/>
                </a:solidFill>
              </a:rPr>
              <a:t>UCZESTNIKÓW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45F06D42-E32D-4D05-B184-1AE7D951C5FA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CA25586-13B5-4C32-AEAD-5BA23D0B3D97}"/>
              </a:ext>
            </a:extLst>
          </p:cNvPr>
          <p:cNvSpPr/>
          <p:nvPr/>
        </p:nvSpPr>
        <p:spPr>
          <a:xfrm>
            <a:off x="7203252" y="2437552"/>
            <a:ext cx="35395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słucha i gromadzi doświadczenia, działa po gruntownym przemyśleniu, ostrożny, metodycznie podchodzi </a:t>
            </a:r>
            <a:b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problemów, woli pozostawać na uboczu.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Zanim zabierze się do samodzielnego wycinania jakiegokolwiek wzoru</a:t>
            </a:r>
            <a:r>
              <a:rPr lang="pl-PL" sz="1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dokładnie obejrzy pokaz i wysłucha instruktażu.  Motywy dekoracyjne będzie wycinał starannie i ostrożnie.</a:t>
            </a:r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C2620011-DEEE-4B5A-BC8E-54F6F7EF788E}"/>
              </a:ext>
            </a:extLst>
          </p:cNvPr>
          <p:cNvGrpSpPr/>
          <p:nvPr/>
        </p:nvGrpSpPr>
        <p:grpSpPr>
          <a:xfrm>
            <a:off x="623392" y="1560695"/>
            <a:ext cx="4703198" cy="4138634"/>
            <a:chOff x="1090595" y="1493548"/>
            <a:chExt cx="5941510" cy="4138634"/>
          </a:xfrm>
        </p:grpSpPr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ABCED2A3-A80E-4612-871E-8AA79D203AFA}"/>
                </a:ext>
              </a:extLst>
            </p:cNvPr>
            <p:cNvSpPr/>
            <p:nvPr/>
          </p:nvSpPr>
          <p:spPr>
            <a:xfrm>
              <a:off x="1090595" y="2213628"/>
              <a:ext cx="5184577" cy="3418554"/>
            </a:xfrm>
            <a:prstGeom prst="rect">
              <a:avLst/>
            </a:prstGeom>
            <a:solidFill>
              <a:srgbClr val="FF8803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4CE4ED58-41E7-4E83-A8D3-E6DFF8F793EF}"/>
                </a:ext>
              </a:extLst>
            </p:cNvPr>
            <p:cNvSpPr/>
            <p:nvPr/>
          </p:nvSpPr>
          <p:spPr>
            <a:xfrm>
              <a:off x="1090595" y="1493548"/>
              <a:ext cx="5184577" cy="720080"/>
            </a:xfrm>
            <a:prstGeom prst="rect">
              <a:avLst/>
            </a:prstGeom>
            <a:solidFill>
              <a:srgbClr val="FB6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5" name="Trójkąt prostokątny 24">
              <a:extLst>
                <a:ext uri="{FF2B5EF4-FFF2-40B4-BE49-F238E27FC236}">
                  <a16:creationId xmlns:a16="http://schemas.microsoft.com/office/drawing/2014/main" id="{F7C60AE5-9281-4239-BE5F-581226BA9FA8}"/>
                </a:ext>
              </a:extLst>
            </p:cNvPr>
            <p:cNvSpPr/>
            <p:nvPr/>
          </p:nvSpPr>
          <p:spPr>
            <a:xfrm rot="5400000">
              <a:off x="6449716" y="5049793"/>
              <a:ext cx="407845" cy="756933"/>
            </a:xfrm>
            <a:prstGeom prst="rtTriangle">
              <a:avLst/>
            </a:prstGeom>
            <a:solidFill>
              <a:srgbClr val="FB6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7410" name="Podtytuł 2">
            <a:extLst>
              <a:ext uri="{FF2B5EF4-FFF2-40B4-BE49-F238E27FC236}">
                <a16:creationId xmlns:a16="http://schemas.microsoft.com/office/drawing/2014/main" id="{E6474CD9-D1F7-4CD1-B4A7-5A471527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996" y="2437552"/>
            <a:ext cx="3539540" cy="3104999"/>
          </a:xfrm>
        </p:spPr>
        <p:txBody>
          <a:bodyPr/>
          <a:lstStyle/>
          <a:p>
            <a:pPr marL="0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zaangażowany, otwarty, elastyczny, działa szybko – bez gruntownego przemyślenia, lubi ryzyko, ma skłonność do samodzielnej pracy. </a:t>
            </a:r>
          </a:p>
          <a:p>
            <a:pPr marL="0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pl-PL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kursie </a:t>
            </a:r>
            <a:r>
              <a:rPr lang="pl-PL" sz="17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carvingu</a:t>
            </a:r>
            <a:r>
              <a:rPr lang="pl-PL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będzie </a:t>
            </a:r>
            <a:br>
              <a:rPr lang="pl-PL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chciał natychmiast wycinać </a:t>
            </a:r>
            <a:br>
              <a:rPr lang="pl-PL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coraz bardziej skomplikowane motywy, używać różnych surowców, pytać i pokazywać wyniki własnej pracy</a:t>
            </a:r>
          </a:p>
        </p:txBody>
      </p:sp>
      <p:sp>
        <p:nvSpPr>
          <p:cNvPr id="27" name="Podtytuł 2">
            <a:extLst>
              <a:ext uri="{FF2B5EF4-FFF2-40B4-BE49-F238E27FC236}">
                <a16:creationId xmlns:a16="http://schemas.microsoft.com/office/drawing/2014/main" id="{6D74E787-0F47-42D2-B077-05206CC0E1C6}"/>
              </a:ext>
            </a:extLst>
          </p:cNvPr>
          <p:cNvSpPr txBox="1">
            <a:spLocks/>
          </p:cNvSpPr>
          <p:nvPr/>
        </p:nvSpPr>
        <p:spPr bwMode="auto">
          <a:xfrm>
            <a:off x="878272" y="1564184"/>
            <a:ext cx="2604012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pl-PL" sz="2000" b="1" dirty="0">
                <a:solidFill>
                  <a:schemeClr val="bg1"/>
                </a:solidFill>
              </a:rPr>
              <a:t>AKTYWNY UCZESTNIK</a:t>
            </a:r>
          </a:p>
        </p:txBody>
      </p:sp>
    </p:spTree>
    <p:extLst>
      <p:ext uri="{BB962C8B-B14F-4D97-AF65-F5344CB8AC3E}">
        <p14:creationId xmlns:p14="http://schemas.microsoft.com/office/powerpoint/2010/main" val="4066503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C167E8D0-13AC-482A-B919-C3225D175E36}"/>
              </a:ext>
            </a:extLst>
          </p:cNvPr>
          <p:cNvGrpSpPr/>
          <p:nvPr/>
        </p:nvGrpSpPr>
        <p:grpSpPr>
          <a:xfrm>
            <a:off x="6866660" y="1556792"/>
            <a:ext cx="4703198" cy="4138634"/>
            <a:chOff x="1090595" y="1493548"/>
            <a:chExt cx="5941510" cy="4138634"/>
          </a:xfrm>
        </p:grpSpPr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BC2B98FE-7F56-43AE-90E4-2A50A4287338}"/>
                </a:ext>
              </a:extLst>
            </p:cNvPr>
            <p:cNvSpPr/>
            <p:nvPr/>
          </p:nvSpPr>
          <p:spPr>
            <a:xfrm>
              <a:off x="1090595" y="2213628"/>
              <a:ext cx="5184577" cy="3418554"/>
            </a:xfrm>
            <a:prstGeom prst="rect">
              <a:avLst/>
            </a:prstGeom>
            <a:solidFill>
              <a:srgbClr val="FF88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AB0632C3-9BAF-45B5-83C9-433A81866664}"/>
                </a:ext>
              </a:extLst>
            </p:cNvPr>
            <p:cNvSpPr/>
            <p:nvPr/>
          </p:nvSpPr>
          <p:spPr>
            <a:xfrm>
              <a:off x="1090595" y="1493548"/>
              <a:ext cx="5184577" cy="720080"/>
            </a:xfrm>
            <a:prstGeom prst="rect">
              <a:avLst/>
            </a:prstGeom>
            <a:solidFill>
              <a:srgbClr val="FFAC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8" name="Trójkąt prostokątny 17">
              <a:extLst>
                <a:ext uri="{FF2B5EF4-FFF2-40B4-BE49-F238E27FC236}">
                  <a16:creationId xmlns:a16="http://schemas.microsoft.com/office/drawing/2014/main" id="{F6B8CC1C-95B2-45A7-8A78-1AF9E31F2E12}"/>
                </a:ext>
              </a:extLst>
            </p:cNvPr>
            <p:cNvSpPr/>
            <p:nvPr/>
          </p:nvSpPr>
          <p:spPr>
            <a:xfrm rot="5400000">
              <a:off x="6449716" y="5049793"/>
              <a:ext cx="407845" cy="756933"/>
            </a:xfrm>
            <a:prstGeom prst="rtTriangle">
              <a:avLst/>
            </a:prstGeom>
            <a:solidFill>
              <a:srgbClr val="FF94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7411" name="AutoShape 6" descr="data:image/jpeg;base64,/9j/4AAQSkZJRgABAQAAAQABAAD/2wCEAAkGBhASEBISExQUFBUSFRQXGBMXFBgYGBYYFhcVFhUXFxMXGyYeFxkjGRQVHzAgJicpOCwtFx4xNTAqNScrLCkBCQoKBQUFDQUFDSkYEhgpKSkpKSkpKSkpKSkpKSkpKSkpKSkpKSkpKSkpKSkpKSkpKSkpKSkpKSkpKSkpKSkpKf/AABEIAMMBAgMBIgACEQEDEQH/xAAbAAEAAgMBAQAAAAAAAAAAAAAABQYCAwQBB//EAEAQAAIBAgMFBAgEBAUEAwAAAAECAAMRBCExBRJBUWEicYGRBhMyQlJiobFywdHwM1OCkhUjQ2OiFHPS4QfC8f/EABQBAQAAAAAAAAAAAAAAAAAAAAD/xAAUEQEAAAAAAAAAAAAAAAAAAAAA/9oADAMBAAIRAxEAPwD7jERAREQE58TjVRkU6vvWH4Rc59358jOicu0cCKqW0ZSGRrey40PdmQRxBI4wMTWJ/wDWX/uYZch5TmoV94ZjdZTZl+EjUdRncHiCDxm4GB7uLyHhl9RPd1x7DkdG7Y+p3v8AlF56DALtTdyqruXyDg3pnl2rDdPRgO8zuBnFw79RzHIic9FDR9i5p8aepTrT6fL5coEtEwpVQwBBuDoRM4CIiAiIgIiICIiAiIgIiICIiAiIgIiICIiAiIgIiICIiBw47CG/rFHaAsR8a627xc2PUjjOanUBAI0ksRIzHUNwmoPZJ7Y5fOB9x46g3DIGZXmpTMwYGUXngM9gYgFTvJqc2TQN1HJvvOzD4lXFx3EHIg8iOBnLMHpG++p3XGV+DDkw4j7QJOJzYXGb11I3WGqn7g8R1nTAREQEREBERAREQEREBERAREQEREBERARIOrt9qdQ06iC4zBBsGUnIgG/d3zqp7dpEXIZRztcDvK3t42gSUTXQxKOAyMGU6MpBHmJsgIiICeET2IEViMP6o3H8M/8AAn7IT/b3Hs+yTZbi3ORlWiaZt7pyU/CeCn8j4a2uHoMyvMBPRAzieRAxqUg1tQRow1U/p0m7C4w33HsG4Hg3Ucj0mgVhvFc7gA6G1jfQ6G1s7aXHOZOisLMLg/vI8DAkokdQxZp2Wobrwqfk/I9fPmZGAiIgIiICIiAiIgIiICIiAiIgIiIEftfZS10toy5q3I8jzU8R3cQJWFLo5Vhusuo+zA8QeB+1rC7zg2pspay8mX2X5dCOKniPtAg6Vt7fzV+Lod1jy3srP/UGknR2q6+2N8fEg7Q/FSuSe9CfwiRYRkJRxYjhqCOatxHhNyORAsGGxaVF3kYMp4g3Hd39JulcNIFt9WanU/mLa5/Gp7NQfi8CJ10ttMmVcAD+ct/V/wBYOdI99x80CYiYq4IBGYOd5lATGpTDAggEEWIPGZRAimplDYkkE9ljr0Vjz68e/XK8kKlMMCCAQdRI2opQ2bMH2W5/Kfm68e/UMovMbz2BhVoK26SM1N1biD0IzsbWI4i4M1YesybiVWUuxKqwy37AG9vdPC3Trn0zXXoq6lWF1Oo7swQRoQcwRoYG64tY5gzGlVNL5qfmyfqvTh9BG7Q2mKHqwd5gSqkneYne7ILNY5727nl7RPukSQw+JVxdSCPPUXHQgjO4uCOYgSaOCAQbg8R+sykZT3qeaC6nVPuV69OPfme+jWVgCDcH9+BgbIiICIiAiIgIiICIiAiIgIiICIiBz4zBJUWzDTQjUHmDIKrh3pNutodGGh/Q9PvLLMK1FWBDC4PCBX1m1WI0nmKwjUs9U+L4ejch83nbU+KYGNGiaZvRYU+dM3NJv6BnTPVcuYMkcJtlWYJUBpVDorEEP/26gyfuyPMCcQMyZFZSrAMp1Ui48ufWBN3nsgqL1aXsE1UH+mzf5i/gqH2h8rf3STwW0KdUHdOYyZSCGU8mU5gwOqYVaIYFSLg5EGZxAiKqGmwDG6k2VzzOit83I+93+17eSdWirKVYAgixBzBHIiRFVGpGzElCbLUOoJ0SoefAPx0PasWDbPbzG89gY1qIYWPX66//AJxkLXWph33xvshNyoBcqNXZBvbzDMu1PtHskra+8J28wdQcjmP39evCAwGOWooZSDkDcG4INwCG4glW8jNxpsDv09feTg36G3H76TTh6QXIcTfh+Qt+yeJm6jXVhdTf8u8cNLwOrC4tXFxqNQdR3/rxm+RWJpEnfQ2cfXzy8DkehsRvwO0Q+Ryb6Hu5Hocx11gd0REBERAREQEREBERAREQEREBERA8IkXitk2zpZfJoP6eXdp3SViBXlfM8CDYjiD3cJsBkpi8Cr65HQMNR+o6SLq0mQ2bjow0P6HofrAyBnlWkrEE3V10dTZl6A8R8puOkK08qE2O6N48Be3Hic7QN9LaT0/4o3l/mqDl/wBymLlfxC47pJ0qqsAykEHMEG4PcRrIWjigfZJuOBBVgbXzU5g2N+430hKFiWpH1bE3K2vTc/Mg0PVbHvgTsxqUwwKkAggggi4IORBB1E4sNtQEhKg9W50ubq34H0J6ZHpO+BB4hDQPaJNI5Byc6d9Fcn3eAfhkG+Kb7STdAQQRcEWsevSQOIonC55th/M0O/i1HrqnVPYDqnl4DZX1B0I43zBBnkDaJorUWB36dt7iOD3tr1y1nj4tB7Tove6j7mbGf6/vxgKWJDC+hyup1W+YBE49pmoB62mpcr7dMe06jimf8QcB7wyuDukcHpPtkYWia4CBrhN+oWFJbhiGqlASR2Ag+Z1Fxczm9BPS44/DmqVVHpsqPuMSl2ppUBBOYPbsVubMpFzlAsGyPSBKiK4YMjaVOXCz8jfK5tbQ2NiZufPfSHCVMJUOMw4ujkevo6KSct/Tsk3I3rZE53DECxej236VWkHQ3pnKx9qmRqrDhblw1F1IsFgieK157AREQEREBERAREQEREBERAREQExdARYi4PCZRAjK+zSLlM/l/Q/l9ZyK/P65W7+UnpzYrBK/Q8/1HEQImth1cC+dtCDYqeYI4zEO6tYqWUnJltdbnRwbZD4hfrzm16bIbMLdeB7j+U9U3gDWQ3RrG+RUjI+B14+RmdOrUp+x21/ls3aH4HOvc3nI7GbMLP6xWYMARa+RBYtZkvu1Bcm17EXNiZpo7UZCFqgLdgqm5KsT7IDNmjE5bj53sN7MCBZsHtBKl905jVSLMv4lOYnRIJ0SpY57y6OMmXjr5G2h8Zvp7RqU/wCKN9P5qjMfjQfcQObFbGq0iDht0oWzoMd1Uuc2ptundFzcpa2pWxuG7sDskqd+q3rH5WtTToif/ZiT1AyHdSrKwDKQQeImyB4V4SNrbEQXNK1M/CPYY9UGQPzCx79JJxArNYe1TqKMx2kYBgynI5EWdfDlexymGHwdOktqFOnTtvWRVCJdiN47iWG8bDMjgOEn8fs9Kq7rXyzDA2ZTzVuB++huLiVnFVKmGYLWtusQErAWRiTYKw/0n0sD2WPskEhIErSqI4YWuM1ZWGoOVip4EfQz53tbCVtl4r1tG5pVNFJycDP1bNwqLfJuVjn2hLyouQ6ZOMiM+0vFSOY4aaaidGKwdLFUXpOMmyI95GGhF9GBPd4GBr9HvSOnXpipTN1ORXRkYW3lI4ML6cbgi9xvWBHBFxPhtRMTsrFnjpcaJWp3NjfOx1scypuMxe/1D0f2/Tr0lq02urag6qwtdXHBhl5g5ggwLJEwpVQRcTOAiIgIiICIiAiIgIiICJi7gC5yA4zEV1OjDzEDZE8BnsBERAxemCLEXB4SLxGAZc1uy8tSP/IfXvktECDSqCMtJ5WpK17i9xY6G45EHJh0N5IYzZwbtKd1udrg/iHHvyMjHYq2643WOnJvwnj3a9IHlGkEUKNBYADgAAqgXJ0VQNeE30cUpJAPaXUceIv3ZTndpjVCsM75aEGxBzsQR3nzgb3wxB36TbjHUe63eOH7ynRhduAkpUG4668u/u65jrOBMUyZP2hc9tQchYe0uZ1y1N7TZi8MlUWbVNGUgPTJ4g+7wyORgT6uCLjMHjPZSv8AFquDcCqboxstYDsseToPZfu1txEtGB2olQAgjPTO4P4W4wO2a69BXVlZQysCCrAEMDkQQciCOE2RAp+L2TWwZ36Ieth+NLNq1Ec6ed61MD/TPaHulhZJKbNx9OqgemysrZhlNweBN/C3Qixk2RK/tP0eZXbEYWy1GN6lEm1Ov1NgfV1f9wA30YMLWD3b3o/TxlH1b9lluUqWuUbQ5cVIyI494BHynDYvE7LxTBlNrgVaV8nXPddDpe1yrccweIH1vZO1krBhYpUQgVKTiz02I0ZbnXgwJDDNSROT0r9FqeNpWyWqgPq6lvEq3ND9NR1D3ZW2UqIlWk28ji6t0vYgjgQQQRqDfxn8PiQw68vzHMT4XsjbNbZmJenVVvVlrVaWpU2Fqqcza2ntrbiBb6rg8crKrowZWAZWU3BBzBU8iP0IgWWJyYPHB8jr9+7r0nXAREQEREBERAREQPCJGYrAbuai45akfqJKRAgUA4fvym5arjR2HQ9sfXtf8p2YrZ4bMZH6HvH5yOqqVNmFvse4wO2ltEj2lv1TP/gc/LenXRxKt7JB5jiO8aiQdTEhdQ1rX37EqNbht25XIA3OWeuUzSsrgMLOvuuDfyYZjwMCeiRNPEuPZa45Pn/zHaHjvTYm2lH8RWp/N7Sf3rp/UBAkpqxGGV1KsAQeB/evWZUq6sLqQwPEEEeYmcCvYzZ9Wlmu9VTl/qr3EkCoPJvxnKbP8PqEez9QD4i8nYgVio7U3UMLHWx425HiO6UjY3ohjKW01xO/hvVKN0sm+tWqvq6q2qJbdL1GqK7tc9pAw0An1nE4VKi7rgMOR58COR6yBxuwaidqkS4+AnteDe9459TA8X1dVWpsAwPZZGGRsFY5G1wN4ZjvFtZV9o7KxOAY1cOTUw5zem1zufiOoH+4P6uZm6NdKhsey6m2Ys6nlnmp6H6yToYpkyqHIf6lrA5e8PdOvIac4HD6Pel9OsLAneX2qTe2vUH3l6/aWahilfTy4+X5yh+kXoPdvX4XsuufqlO7nzpN7p+U5ciNDx7I9MirerxPZKkj1tioB5VFyKN1GXMDWB9OiROG2sct7tA6MuZsdDYZMOq68pJUa6uLqQRzH716QI/a+w1rEVFY0q6AhK6gbwBzKMpyqUydUPeLEBhyYHazb4oV1FOtYkWJKVgMy9Fj7QHFD2l43FmM/OXaOzaddClRd5bgjMgqwzVlcWKMDmGBBECuemPohTx1LKyVkH+XU5jXce2qE+RNxxB+bejG36mArtg8UDTp79iG/wBCo2e9f+U9wSRlmHGRa/1FsTVwpC4ht+ley4qwFr6LiALBG4esFlY67hsGj/TT0NpY+lqKeIpginVIyt/LqDUoTfqpJI1IIdK1iP3+kmMBtYHssc+B/X9ftx+Wehm3qtOodnYsFK1Ls097MkAX9UW96yjeRveTL3Re5+tgXSJXtlbcsQj6cDy/X9+FgVgcxxgexEQEREBERAREQExemCLEAjkZlECMr7KIzQ+BP2b998jK2HAfeYFXtbeBKkjO28AbOBe+d89LSzTXVoKwswBH78oFOR8TTvfdrLdiALhgvujM9og5XJXI53nZgcbvZgMvQ5HO/wCn2tcG8ksRscjNDfjunXwP775wPTtcEWPG+R5Z/rAwakl95b02+JDuE94GTeIm6ltbEJ8NYd26/kMj4XkXWBQdlzb4H7Q8G9oeZ7pWdremowrgth3dP8wFlqoAWobhrhA1id1HuLjtWNgALkPo2F9JqLZNvIeO8NPEaeNpKU6ysLqQRzBuPMSp4TGUcQitcMrqGSoBYlWF1OeZyIyP0mqpQrUSXA3l+NCQwHzAZ+eXUwLpErGA9KL2BIbo3ZbzAsfLxk3Q2rTbju/i/wDIZfWB5tDZFKt7Q7QFg6mzDuYcOhuOkhq2FxFC4Zf+opZ9pB/mgZ+1S0qC3FDf5DLLeLQITBY5KgujBgDbLgR7pBzVuakAjiJxekHotQxYu3YqgZVRrloHF+2vfmOBEmsbsenUbfsUqWt61DZ7cATo6/KwI6TjZK1L2x6xf5iA3/qpZnxW/csD5vTrYzZtQUnUtTJO6t7o44tSe3Ybmp8Rxlx2TtynWHrKTG/vcHXo65gjle45GSlZaNemUdVqU34HMHqCNCOYzHSU3afoZXw7+uwbFwLncP8AFXoDpVXpYnLQ6wL5htscH/vGniuq/UdRJJHBAINwdCMx5z5zsT0nWqdxv8uqMt3OzW5cj8p8OUsNDGMpuptzHA94/PI9YFlqUwwIIBBBBBFwQciCOIlcr7NqYXOiGqUBrRF2qUQP5PF6f+1qPcysklMNthGybsnnfsnx4dxt4yQgUD0p9G6G0qKOjhKyC9DEqeRuFZhmU3h3owuLEEGJ2Nteq4eliF9XisPZayZWN/YrJbI03HEZA3GQKy8bU2EwZq2HsrsbvSJslbhe9j6urkO2Ab2AYMAN2t7UpU8QvrARRxOFDZ1AVKAi7UsQoNzQfPMEjR0JIzDmqV5L7F9ImQhXuVP7y69OPfrVdnbVpYiitemTukkEN7jC28hbRiCdRkQQeNh0vilRd5tNL2yJOQUHQsTkFFyeAMD6eldSAQwIIBBvwM9lcwvo3VKIWqsrbq3XXdNhcX42OU9gWeIiAiIgIiICIiAiIgJqr4ZXFmF/uO46ibYgQdf0eJPZYbueozHlkfp4ym+kP/x/Rd/WYjDCrYW31arY5boLrTYXIUAXI0AFyAJ9OiB8zwjJTVVpH1aIAqqM0AW4AtrxuSCCTmZYtn45sri3UG4PDI636GTuL2PQqZsgJ+IZHxI18ZHt6Mhf4bkfKw3h5ixH1gaMXsahXF7bra7yjjzK/mLSJrbNxVDMH1qedh9x4ya/6aumqXHNDvDysG8hNtDG3OuY4cR3jUQIfAbeztdkPLh5WsZOYfbfxC/Ufof1nPjNl0K2bLY/EuR8RoZE1tjYilnTPrV5an+3UeBMC3UcYjaEX5HI+Rm6UnD7WU9luyeTaX79JMUMey6Me45j65+RECTxOzEa5HZY+8trn8Q0bxBkZXo1qeo3l+JQcvxJmR4XHdO6jtce8LdRmPLX6GdtOsrC4II6QKXtbZGHxQ3n7L8KyW3v6uFQaa+BEjBia+FsuJ7dLRcUtyo5CqNU8fNpfMbsem+Y7DfEvHvGjffrIutgalO97MtrEgXBHEMp0HQ3HMwI1a/XX7H7idWE2rUp2tmvwnTw+H95TgqbI3BvYewGv/T3ATr6hibIflJ3TwKazVRxAa9rgg2IIIKn4WU5q3Q9+YzgXHAbXp1cgbN8J18Of70nPt70YwuMQpXphsiAwJV1B1C1FIYDpex4gyslrG97db5ZS3bFxhq0KdQ++tweYud0+K2PjArmyvQBsJS9RhcQaVIm5Pqt6qe+r6wKTyunnO7YnoFgsM4qhWq1he1es3rHF9St+yn9IGsscQPLRPYgIiICIiAiIgIiICIiAiIgIiICIiAmqthlb2gD3jTuPCbYgcR2aB7LEdDmP1+s1mm68Ljmuf01+kkYgQuKwtGt7agn4hkw8R9jIqpsKtTzoOHX+W2R8Dp9paquGVtQD14+Yzmh8AfdY9xz+uv3gValtCzbjg03+BuP4T737ynQMTbMGx5jI+clsXhd5d2rTDryI3x4cR35SLq7GyvSa4+B2vbotXXwbe7xA6aG3nX2u0PI+Y/SSmF2tTewvYngePcdD3aypAgOaZ7LgX9Wcmt8QW/aX5luOs8xWNFMrSHarVQRTogHecnIEi2SA5ljkADAtuM2Qj3Kk02PvJbP8SkFW8R4yn4n0Mx7Y2lWarRalTRldafrKNSsCG3Fe5YWDWIO9lna17S+0lsAL3sAL8+sygUyp6A+vcGtUZKdrGhTqM28eO9WftAWysoHfLhRpBVCqAAoAAAsABkABytM4gIiICIiAiIgIiICIiAiIgIiICIiAiIgIiICIiAiIgIiIHlpoxGBpv7Qz+JSVb+9SD9YiB8vxpP+IrV3mL0kqKhZ2bdG+GyViRe4BvbgJ9D2Lg6e6K+6DVqKA1Q5sQCbLc6L8oyiIErERAREQEREBERA/9k=">
            <a:extLst>
              <a:ext uri="{FF2B5EF4-FFF2-40B4-BE49-F238E27FC236}">
                <a16:creationId xmlns:a16="http://schemas.microsoft.com/office/drawing/2014/main" id="{3AD9FDA6-FFC2-4C74-88DB-17774E25CB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90588"/>
            <a:ext cx="2457450" cy="185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61D5362-15CF-43CA-AA16-B2AB19BC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15</a:t>
            </a:fld>
            <a:endParaRPr lang="en-US" altLang="pl-PL" dirty="0"/>
          </a:p>
        </p:txBody>
      </p:sp>
      <p:sp>
        <p:nvSpPr>
          <p:cNvPr id="21" name="Podtytuł 2">
            <a:extLst>
              <a:ext uri="{FF2B5EF4-FFF2-40B4-BE49-F238E27FC236}">
                <a16:creationId xmlns:a16="http://schemas.microsoft.com/office/drawing/2014/main" id="{3288CE0D-E2FA-4592-9293-51C0DCC65261}"/>
              </a:ext>
            </a:extLst>
          </p:cNvPr>
          <p:cNvSpPr txBox="1">
            <a:spLocks/>
          </p:cNvSpPr>
          <p:nvPr/>
        </p:nvSpPr>
        <p:spPr bwMode="auto">
          <a:xfrm>
            <a:off x="7131244" y="1556792"/>
            <a:ext cx="2039672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pl-PL" sz="2000" b="1" dirty="0">
                <a:solidFill>
                  <a:schemeClr val="bg1"/>
                </a:solidFill>
              </a:rPr>
              <a:t>PRAGMATYK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A542A041-A4E7-4A74-A99A-4178E0FA0EF3}"/>
              </a:ext>
            </a:extLst>
          </p:cNvPr>
          <p:cNvSpPr/>
          <p:nvPr/>
        </p:nvSpPr>
        <p:spPr>
          <a:xfrm>
            <a:off x="4770042" y="3287073"/>
            <a:ext cx="19041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2200" b="1" dirty="0">
                <a:solidFill>
                  <a:srgbClr val="FFC000"/>
                </a:solidFill>
              </a:rPr>
              <a:t>TYPY</a:t>
            </a:r>
            <a:br>
              <a:rPr lang="pl-PL" sz="2200" b="1" dirty="0">
                <a:solidFill>
                  <a:srgbClr val="FFC000"/>
                </a:solidFill>
              </a:rPr>
            </a:br>
            <a:r>
              <a:rPr lang="pl-PL" sz="2200" b="1" dirty="0">
                <a:solidFill>
                  <a:srgbClr val="FFC000"/>
                </a:solidFill>
              </a:rPr>
              <a:t>UCZESTNIKÓW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45F06D42-E32D-4D05-B184-1AE7D951C5FA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CA25586-13B5-4C32-AEAD-5BA23D0B3D97}"/>
              </a:ext>
            </a:extLst>
          </p:cNvPr>
          <p:cNvSpPr/>
          <p:nvPr/>
        </p:nvSpPr>
        <p:spPr>
          <a:xfrm>
            <a:off x="7131243" y="2437552"/>
            <a:ext cx="3646997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zainteresowany praktycznym działaniem, niecierpliwy, unika teorii, zasad, woli wybrać pierwsze korzystne rozwiązanie, bez wahania podejmie się wycinania wzoru.</a:t>
            </a:r>
          </a:p>
          <a:p>
            <a:pPr marL="0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Rzeźbienie w warzywach i owocach czy inne zadania zawodowe kucharza sprowadzają się według niego do ciągu niezbędnych czynności. Jeśli mu będzie wygodniej, bez obaw zastosuje własne rozwiązania.</a:t>
            </a:r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C2620011-DEEE-4B5A-BC8E-54F6F7EF788E}"/>
              </a:ext>
            </a:extLst>
          </p:cNvPr>
          <p:cNvGrpSpPr/>
          <p:nvPr/>
        </p:nvGrpSpPr>
        <p:grpSpPr>
          <a:xfrm>
            <a:off x="551384" y="1560695"/>
            <a:ext cx="4703198" cy="4138634"/>
            <a:chOff x="1090595" y="1493548"/>
            <a:chExt cx="5941510" cy="4138634"/>
          </a:xfrm>
        </p:grpSpPr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ABCED2A3-A80E-4612-871E-8AA79D203AFA}"/>
                </a:ext>
              </a:extLst>
            </p:cNvPr>
            <p:cNvSpPr/>
            <p:nvPr/>
          </p:nvSpPr>
          <p:spPr>
            <a:xfrm>
              <a:off x="1090595" y="2213628"/>
              <a:ext cx="5184577" cy="3418554"/>
            </a:xfrm>
            <a:prstGeom prst="rect">
              <a:avLst/>
            </a:prstGeom>
            <a:solidFill>
              <a:srgbClr val="FFAC06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4CE4ED58-41E7-4E83-A8D3-E6DFF8F793EF}"/>
                </a:ext>
              </a:extLst>
            </p:cNvPr>
            <p:cNvSpPr/>
            <p:nvPr/>
          </p:nvSpPr>
          <p:spPr>
            <a:xfrm>
              <a:off x="1090595" y="1493548"/>
              <a:ext cx="5184577" cy="720080"/>
            </a:xfrm>
            <a:prstGeom prst="rect">
              <a:avLst/>
            </a:prstGeom>
            <a:solidFill>
              <a:srgbClr val="FF88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5" name="Trójkąt prostokątny 24">
              <a:extLst>
                <a:ext uri="{FF2B5EF4-FFF2-40B4-BE49-F238E27FC236}">
                  <a16:creationId xmlns:a16="http://schemas.microsoft.com/office/drawing/2014/main" id="{F7C60AE5-9281-4239-BE5F-581226BA9FA8}"/>
                </a:ext>
              </a:extLst>
            </p:cNvPr>
            <p:cNvSpPr/>
            <p:nvPr/>
          </p:nvSpPr>
          <p:spPr>
            <a:xfrm rot="5400000">
              <a:off x="6449716" y="5049793"/>
              <a:ext cx="407845" cy="756933"/>
            </a:xfrm>
            <a:prstGeom prst="rtTriangle">
              <a:avLst/>
            </a:prstGeom>
            <a:solidFill>
              <a:srgbClr val="FF88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7410" name="Podtytuł 2">
            <a:extLst>
              <a:ext uri="{FF2B5EF4-FFF2-40B4-BE49-F238E27FC236}">
                <a16:creationId xmlns:a16="http://schemas.microsoft.com/office/drawing/2014/main" id="{E6474CD9-D1F7-4CD1-B4A7-5A471527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988" y="2437552"/>
            <a:ext cx="3539540" cy="3104999"/>
          </a:xfrm>
        </p:spPr>
        <p:txBody>
          <a:bodyPr/>
          <a:lstStyle/>
          <a:p>
            <a:pPr marL="0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myśli logicznie, racjonalnie </a:t>
            </a:r>
            <a:b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obiektywnie, lubi analizy </a:t>
            </a:r>
            <a:b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syntezy. Słabo toleruje niepewność, niejasność subiektywizm i intuicję.</a:t>
            </a:r>
          </a:p>
          <a:p>
            <a:pPr marL="0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br>
              <a:rPr lang="pl-PL" sz="17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Podczas pokazu wycinania wzoru chętnie zanotuje kolejność i rodzaj cięć, zada dodatkowe pytania, </a:t>
            </a:r>
            <a:b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wykonując samodzielnie ćwiczenia, będzie się starał odtworzyć dokładnie zaobserwowane czynności.</a:t>
            </a:r>
          </a:p>
        </p:txBody>
      </p:sp>
      <p:sp>
        <p:nvSpPr>
          <p:cNvPr id="27" name="Podtytuł 2">
            <a:extLst>
              <a:ext uri="{FF2B5EF4-FFF2-40B4-BE49-F238E27FC236}">
                <a16:creationId xmlns:a16="http://schemas.microsoft.com/office/drawing/2014/main" id="{6D74E787-0F47-42D2-B077-05206CC0E1C6}"/>
              </a:ext>
            </a:extLst>
          </p:cNvPr>
          <p:cNvSpPr txBox="1">
            <a:spLocks/>
          </p:cNvSpPr>
          <p:nvPr/>
        </p:nvSpPr>
        <p:spPr bwMode="auto">
          <a:xfrm>
            <a:off x="806264" y="1564184"/>
            <a:ext cx="2604012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pl-PL" sz="2000" b="1" dirty="0">
                <a:solidFill>
                  <a:schemeClr val="bg1"/>
                </a:solidFill>
              </a:rPr>
              <a:t>TEORETYK</a:t>
            </a:r>
          </a:p>
        </p:txBody>
      </p:sp>
    </p:spTree>
    <p:extLst>
      <p:ext uri="{BB962C8B-B14F-4D97-AF65-F5344CB8AC3E}">
        <p14:creationId xmlns:p14="http://schemas.microsoft.com/office/powerpoint/2010/main" val="1616909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AAE5018E-0436-4E34-9F1B-7589FF7A0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75" y="2420888"/>
            <a:ext cx="1862547" cy="1862547"/>
          </a:xfrm>
          <a:prstGeom prst="rect">
            <a:avLst/>
          </a:prstGeom>
        </p:spPr>
      </p:pic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16</a:t>
            </a:fld>
            <a:endParaRPr lang="en-US" altLang="pl-PL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2045531-8ACD-43B8-8205-A689B68E6ACD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21289" y="1813167"/>
            <a:ext cx="74511" cy="391921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2B856CAA-EDC9-4075-97E8-3A8737719B31}"/>
              </a:ext>
            </a:extLst>
          </p:cNvPr>
          <p:cNvSpPr/>
          <p:nvPr/>
        </p:nvSpPr>
        <p:spPr>
          <a:xfrm>
            <a:off x="4655840" y="2192726"/>
            <a:ext cx="5616624" cy="3160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przeciętnej grupie szkoleniowej spotyka się wszystkie typy uczestników. Rzadko też poszczególni członkowie grupy reprezentują jeden ściśle określony typ. </a:t>
            </a:r>
          </a:p>
          <a:p>
            <a:pPr eaLnBrk="1" hangingPunct="1"/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Zależnie od doświadczenia zawodowego u poszczególnych osób mogą być one zestawione w różnych proporcjach. </a:t>
            </a:r>
          </a:p>
          <a:p>
            <a:pPr eaLnBrk="1" hangingPunct="1"/>
            <a:endParaRPr lang="pl-PL" alt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/>
            <a:r>
              <a:rPr lang="pl-PL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Kucharze są grupą zawodową nastawioną głównie na działanie. </a:t>
            </a: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Podczas szkoleń przyjmują jednak typowe role, charakterystyczne dla funkcjonowania każdego zespołu. </a:t>
            </a:r>
            <a:b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Trener w trakcie szkolenia staje się przywódcą grupy. </a:t>
            </a:r>
          </a:p>
          <a:p>
            <a:pPr eaLnBrk="1" hangingPunct="1">
              <a:lnSpc>
                <a:spcPct val="114000"/>
              </a:lnSpc>
              <a:spcAft>
                <a:spcPts val="600"/>
              </a:spcAft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19AD4B8-3254-4A18-B0E7-C9C460787C9B}"/>
              </a:ext>
            </a:extLst>
          </p:cNvPr>
          <p:cNvSpPr/>
          <p:nvPr/>
        </p:nvSpPr>
        <p:spPr>
          <a:xfrm>
            <a:off x="1679575" y="4653136"/>
            <a:ext cx="17764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PROWADZENIE</a:t>
            </a:r>
          </a:p>
          <a:p>
            <a:pPr algn="ctr" eaLnBrk="1" hangingPunct="1"/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SZKOLENIA</a:t>
            </a: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12936CA2-C62F-41A5-BA2E-ACA3F1E36D1B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</p:spTree>
    <p:extLst>
      <p:ext uri="{BB962C8B-B14F-4D97-AF65-F5344CB8AC3E}">
        <p14:creationId xmlns:p14="http://schemas.microsoft.com/office/powerpoint/2010/main" val="3222956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17</a:t>
            </a:fld>
            <a:endParaRPr lang="en-US" altLang="pl-PL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884C491B-507B-4E73-9631-9CA6E6922F07}"/>
              </a:ext>
            </a:extLst>
          </p:cNvPr>
          <p:cNvSpPr txBox="1"/>
          <p:nvPr/>
        </p:nvSpPr>
        <p:spPr>
          <a:xfrm>
            <a:off x="1712582" y="5538995"/>
            <a:ext cx="89919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2200" b="1" dirty="0">
                <a:solidFill>
                  <a:srgbClr val="F4433E"/>
                </a:solidFill>
              </a:rPr>
              <a:t>ROLA TRENERA W GRUPIE</a:t>
            </a:r>
          </a:p>
        </p:txBody>
      </p:sp>
      <p:sp>
        <p:nvSpPr>
          <p:cNvPr id="29" name="Dymek mowy: prostokąt 28">
            <a:extLst>
              <a:ext uri="{FF2B5EF4-FFF2-40B4-BE49-F238E27FC236}">
                <a16:creationId xmlns:a16="http://schemas.microsoft.com/office/drawing/2014/main" id="{FBD7B1E9-069C-412D-A044-1E7CA1B71E00}"/>
              </a:ext>
            </a:extLst>
          </p:cNvPr>
          <p:cNvSpPr/>
          <p:nvPr/>
        </p:nvSpPr>
        <p:spPr>
          <a:xfrm>
            <a:off x="1712583" y="1124744"/>
            <a:ext cx="4498811" cy="4320480"/>
          </a:xfrm>
          <a:prstGeom prst="wedgeRectCallout">
            <a:avLst>
              <a:gd name="adj1" fmla="val -15469"/>
              <a:gd name="adj2" fmla="val 56189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A09909E8-E7F3-4732-9371-134B705C1C4F}"/>
              </a:ext>
            </a:extLst>
          </p:cNvPr>
          <p:cNvSpPr/>
          <p:nvPr/>
        </p:nvSpPr>
        <p:spPr>
          <a:xfrm>
            <a:off x="1696329" y="1268759"/>
            <a:ext cx="435040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l-PL" altLang="pl-PL" sz="2000" b="1" dirty="0">
                <a:solidFill>
                  <a:schemeClr val="bg1"/>
                </a:solidFill>
              </a:rPr>
              <a:t>TWÓRCZOŚĆ</a:t>
            </a:r>
            <a:br>
              <a:rPr lang="pl-PL" altLang="pl-PL" sz="2000" b="1" dirty="0">
                <a:solidFill>
                  <a:schemeClr val="bg1"/>
                </a:solidFill>
              </a:rPr>
            </a:br>
            <a:r>
              <a:rPr lang="pl-PL" altLang="pl-PL" sz="1600" b="1" dirty="0">
                <a:solidFill>
                  <a:schemeClr val="bg1"/>
                </a:solidFill>
              </a:rPr>
              <a:t>(KREATYWNOŚĆ)</a:t>
            </a:r>
            <a:br>
              <a:rPr lang="pl-PL" altLang="pl-PL" sz="1400" b="1" dirty="0"/>
            </a:br>
            <a:r>
              <a:rPr lang="pl-PL" altLang="pl-PL" sz="1700" b="1" dirty="0">
                <a:solidFill>
                  <a:schemeClr val="bg1"/>
                </a:solidFill>
              </a:rPr>
              <a:t>przestawianie nowych pomysłów, </a:t>
            </a:r>
            <a:br>
              <a:rPr lang="pl-PL" altLang="pl-PL" sz="1700" b="1" dirty="0">
                <a:solidFill>
                  <a:schemeClr val="bg1"/>
                </a:solidFill>
              </a:rPr>
            </a:br>
            <a:r>
              <a:rPr lang="pl-PL" altLang="pl-PL" sz="1700" b="1" dirty="0">
                <a:solidFill>
                  <a:schemeClr val="bg1"/>
                </a:solidFill>
              </a:rPr>
              <a:t>rozwiązań, propozycji</a:t>
            </a:r>
          </a:p>
          <a:p>
            <a:pPr algn="ctr" eaLnBrk="1" hangingPunct="1">
              <a:spcAft>
                <a:spcPts val="1200"/>
              </a:spcAft>
            </a:pPr>
            <a:endParaRPr lang="pl-PL" altLang="pl-PL" sz="700" b="1" dirty="0">
              <a:solidFill>
                <a:schemeClr val="bg1"/>
              </a:solidFill>
            </a:endParaRPr>
          </a:p>
          <a:p>
            <a:pPr algn="ctr" eaLnBrk="1" hangingPunct="1">
              <a:spcAft>
                <a:spcPts val="1200"/>
              </a:spcAft>
            </a:pPr>
            <a: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Trener powinien być kreatywny i tego samego oczekiwać od uczestników szkolenia. </a:t>
            </a:r>
            <a:b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Zanim przystąpisz do pokazu wycinania </a:t>
            </a:r>
            <a:b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szyszek w marchwi, czy kwiatu w cukinii, przygotowania </a:t>
            </a:r>
            <a:r>
              <a:rPr lang="pl-PL" altLang="pl-PL" sz="1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tofu</a:t>
            </a:r>
            <a: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czy humusu, prowokuj uczących do szukania dróg dojścia do celu </a:t>
            </a:r>
            <a:b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nie hamuj inicjatyw, o ile nie prowadzą </a:t>
            </a:r>
            <a:b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wysokich strat i rezultatów </a:t>
            </a:r>
            <a:b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góry skazanych na porażkę.</a:t>
            </a:r>
          </a:p>
        </p:txBody>
      </p:sp>
      <p:sp>
        <p:nvSpPr>
          <p:cNvPr id="35" name="Dymek mowy: prostokąt 34">
            <a:extLst>
              <a:ext uri="{FF2B5EF4-FFF2-40B4-BE49-F238E27FC236}">
                <a16:creationId xmlns:a16="http://schemas.microsoft.com/office/drawing/2014/main" id="{F0A00A32-057B-4350-BBC2-AFFB2626EF3D}"/>
              </a:ext>
            </a:extLst>
          </p:cNvPr>
          <p:cNvSpPr/>
          <p:nvPr/>
        </p:nvSpPr>
        <p:spPr>
          <a:xfrm>
            <a:off x="6196152" y="1124744"/>
            <a:ext cx="4508360" cy="4320480"/>
          </a:xfrm>
          <a:prstGeom prst="wedgeRectCallout">
            <a:avLst>
              <a:gd name="adj1" fmla="val 13956"/>
              <a:gd name="adj2" fmla="val 56189"/>
            </a:avLst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EFAE25A3-860F-4C9D-8A1C-F34F1541F711}"/>
              </a:ext>
            </a:extLst>
          </p:cNvPr>
          <p:cNvSpPr/>
          <p:nvPr/>
        </p:nvSpPr>
        <p:spPr>
          <a:xfrm>
            <a:off x="6284691" y="1268759"/>
            <a:ext cx="4178470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l-PL" altLang="pl-PL" sz="2000" b="1" dirty="0">
                <a:solidFill>
                  <a:schemeClr val="bg1"/>
                </a:solidFill>
              </a:rPr>
              <a:t>KOORDYNACJA I PARAFRAZOWANIE</a:t>
            </a:r>
            <a:br>
              <a:rPr lang="pl-PL" altLang="pl-PL" sz="1600" b="1" dirty="0"/>
            </a:br>
            <a:r>
              <a:rPr lang="pl-PL" altLang="pl-PL" sz="1700" b="1" dirty="0">
                <a:solidFill>
                  <a:schemeClr val="bg1"/>
                </a:solidFill>
              </a:rPr>
              <a:t>     znajdowanie związków </a:t>
            </a:r>
            <a:br>
              <a:rPr lang="pl-PL" altLang="pl-PL" sz="1700" b="1" dirty="0">
                <a:solidFill>
                  <a:schemeClr val="bg1"/>
                </a:solidFill>
              </a:rPr>
            </a:br>
            <a:r>
              <a:rPr lang="pl-PL" altLang="pl-PL" sz="1700" b="1" dirty="0">
                <a:solidFill>
                  <a:schemeClr val="bg1"/>
                </a:solidFill>
              </a:rPr>
              <a:t>między pomysłami lub propozycjami członków grupy</a:t>
            </a:r>
          </a:p>
          <a:p>
            <a:pPr algn="ctr" eaLnBrk="1" hangingPunct="1">
              <a:spcAft>
                <a:spcPts val="1200"/>
              </a:spcAft>
            </a:pPr>
            <a:br>
              <a:rPr lang="pl-PL" altLang="pl-PL" sz="1700" i="1" dirty="0"/>
            </a:br>
            <a:r>
              <a:rPr lang="pl-PL" alt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Wysłuchaj różnych pomysłów dotyczących np. projektowania motywów grupy, dekoracyjnych do rzeźbienia czy przebiegu obróbki surowca w trakcie przygotowywania nowej potrawy. Wyjaśnij, które z nich w konkretnym przypadku są lepsze od innych lub które można ze sobą połączyć. </a:t>
            </a:r>
            <a:endParaRPr lang="pl-PL" altLang="pl-PL" sz="17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B27FFE2B-FBFE-4A4E-900B-ACBF44CB96B9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57292482-FFAD-4F45-8D07-37928DE2F30E}"/>
              </a:ext>
            </a:extLst>
          </p:cNvPr>
          <p:cNvSpPr/>
          <p:nvPr/>
        </p:nvSpPr>
        <p:spPr>
          <a:xfrm>
            <a:off x="928173" y="6146690"/>
            <a:ext cx="2941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DOKUMENTY WZORCOWE</a:t>
            </a:r>
          </a:p>
          <a:p>
            <a:r>
              <a:rPr lang="pl-PL" sz="1400" dirty="0"/>
              <a:t>Karta pracy 1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Grafika 11">
            <a:extLst>
              <a:ext uri="{FF2B5EF4-FFF2-40B4-BE49-F238E27FC236}">
                <a16:creationId xmlns:a16="http://schemas.microsoft.com/office/drawing/2014/main" id="{D7A5BE6B-257C-447A-B072-44732192D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1449" y="6128746"/>
            <a:ext cx="522000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07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ymek mowy: prostokąt 12">
            <a:extLst>
              <a:ext uri="{FF2B5EF4-FFF2-40B4-BE49-F238E27FC236}">
                <a16:creationId xmlns:a16="http://schemas.microsoft.com/office/drawing/2014/main" id="{2F41C41B-635E-4254-BFB5-2D32BB0DEA1C}"/>
              </a:ext>
            </a:extLst>
          </p:cNvPr>
          <p:cNvSpPr/>
          <p:nvPr/>
        </p:nvSpPr>
        <p:spPr>
          <a:xfrm>
            <a:off x="568274" y="2348286"/>
            <a:ext cx="3678773" cy="3817018"/>
          </a:xfrm>
          <a:prstGeom prst="wedgeRectCallout">
            <a:avLst>
              <a:gd name="adj1" fmla="val 902"/>
              <a:gd name="adj2" fmla="val 47274"/>
            </a:avLst>
          </a:prstGeom>
          <a:solidFill>
            <a:srgbClr val="FFC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Dymek mowy: prostokąt 13">
            <a:extLst>
              <a:ext uri="{FF2B5EF4-FFF2-40B4-BE49-F238E27FC236}">
                <a16:creationId xmlns:a16="http://schemas.microsoft.com/office/drawing/2014/main" id="{530E3DDB-4D5D-4D48-AFD5-8AB45260D8D9}"/>
              </a:ext>
            </a:extLst>
          </p:cNvPr>
          <p:cNvSpPr/>
          <p:nvPr/>
        </p:nvSpPr>
        <p:spPr>
          <a:xfrm>
            <a:off x="4239037" y="2348286"/>
            <a:ext cx="3662902" cy="3817018"/>
          </a:xfrm>
          <a:prstGeom prst="wedgeRectCallout">
            <a:avLst>
              <a:gd name="adj1" fmla="val -3164"/>
              <a:gd name="adj2" fmla="val 46881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5630DD24-629E-4869-8118-72F5136C0960}"/>
              </a:ext>
            </a:extLst>
          </p:cNvPr>
          <p:cNvSpPr/>
          <p:nvPr/>
        </p:nvSpPr>
        <p:spPr>
          <a:xfrm>
            <a:off x="706549" y="2708919"/>
            <a:ext cx="34022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1200"/>
              </a:spcAft>
            </a:pPr>
            <a:r>
              <a:rPr lang="pl-PL" altLang="pl-PL" sz="2000" b="1" dirty="0">
                <a:solidFill>
                  <a:schemeClr val="bg1"/>
                </a:solidFill>
              </a:rPr>
              <a:t>NAWIGACJA </a:t>
            </a:r>
            <a:br>
              <a:rPr lang="pl-PL" altLang="pl-PL" sz="2000" b="1" dirty="0">
                <a:solidFill>
                  <a:schemeClr val="bg1"/>
                </a:solidFill>
              </a:rPr>
            </a:br>
            <a:r>
              <a:rPr lang="pl-PL" altLang="pl-PL" sz="1700" b="1" dirty="0">
                <a:solidFill>
                  <a:schemeClr val="bg1"/>
                </a:solidFill>
              </a:rPr>
              <a:t>pilnowanie ukierunkowania </a:t>
            </a:r>
            <a:br>
              <a:rPr lang="pl-PL" altLang="pl-PL" sz="1700" b="1" dirty="0">
                <a:solidFill>
                  <a:schemeClr val="bg1"/>
                </a:solidFill>
              </a:rPr>
            </a:br>
            <a:r>
              <a:rPr lang="pl-PL" altLang="pl-PL" sz="1700" b="1" dirty="0">
                <a:solidFill>
                  <a:schemeClr val="bg1"/>
                </a:solidFill>
              </a:rPr>
              <a:t>na temat, problem.</a:t>
            </a:r>
          </a:p>
          <a:p>
            <a:pPr eaLnBrk="1" hangingPunct="1">
              <a:spcAft>
                <a:spcPts val="1800"/>
              </a:spcAft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Wszystkie działania muszą pozostawać w związku  z celami 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zakresem szkolenia. 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Można zrezygnować z wykonania pojedynczego ćwiczenia, np. rozbioru udźca, jeśli surowiec nie jest najlepszej jakości, ale nie można zgubić istoty działań szkoleniowych. 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616AE86B-FA79-4F81-9056-AD1FFAEA25B3}"/>
              </a:ext>
            </a:extLst>
          </p:cNvPr>
          <p:cNvSpPr/>
          <p:nvPr/>
        </p:nvSpPr>
        <p:spPr>
          <a:xfrm>
            <a:off x="4392125" y="2708919"/>
            <a:ext cx="335672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1200"/>
              </a:spcAft>
            </a:pPr>
            <a:r>
              <a:rPr lang="pl-PL" altLang="pl-PL" sz="2000" b="1" dirty="0">
                <a:solidFill>
                  <a:schemeClr val="bg1"/>
                </a:solidFill>
              </a:rPr>
              <a:t>EKSPERTYZA I SZUKANIE INFORMACJI</a:t>
            </a:r>
            <a:r>
              <a:rPr lang="pl-PL" altLang="pl-PL" sz="2000" dirty="0">
                <a:solidFill>
                  <a:schemeClr val="bg1"/>
                </a:solidFill>
              </a:rPr>
              <a:t>  </a:t>
            </a:r>
            <a:br>
              <a:rPr lang="pl-PL" altLang="pl-PL" sz="2000" dirty="0">
                <a:solidFill>
                  <a:schemeClr val="bg1"/>
                </a:solidFill>
              </a:rPr>
            </a:br>
            <a:r>
              <a:rPr lang="pl-PL" altLang="pl-PL" sz="1600" b="1" dirty="0">
                <a:solidFill>
                  <a:schemeClr val="bg1"/>
                </a:solidFill>
              </a:rPr>
              <a:t>dzielenie się wiedzą i zadawanie pytań, analiza materiałów.</a:t>
            </a:r>
          </a:p>
          <a:p>
            <a:pPr eaLnBrk="1" hangingPunct="1">
              <a:spcAft>
                <a:spcPts val="1800"/>
              </a:spcAft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Podczas całego szkolenia przekazuj rzetelną wiedzę i doświadczenie. Uczul na umiejętne wyszukiwanie 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analizowanie informacji.</a:t>
            </a:r>
            <a:endParaRPr lang="pl-PL" altLang="pl-P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Dymek mowy: prostokąt 16">
            <a:extLst>
              <a:ext uri="{FF2B5EF4-FFF2-40B4-BE49-F238E27FC236}">
                <a16:creationId xmlns:a16="http://schemas.microsoft.com/office/drawing/2014/main" id="{30F121FE-0C05-47A4-A543-8F2413DA4D9F}"/>
              </a:ext>
            </a:extLst>
          </p:cNvPr>
          <p:cNvSpPr/>
          <p:nvPr/>
        </p:nvSpPr>
        <p:spPr>
          <a:xfrm>
            <a:off x="7905706" y="2348286"/>
            <a:ext cx="3662902" cy="3817018"/>
          </a:xfrm>
          <a:prstGeom prst="wedgeRectCallout">
            <a:avLst>
              <a:gd name="adj1" fmla="val -3497"/>
              <a:gd name="adj2" fmla="val 45823"/>
            </a:avLst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8F30BF0-A65E-4BD6-9A4E-4D6D5376F45F}"/>
              </a:ext>
            </a:extLst>
          </p:cNvPr>
          <p:cNvSpPr/>
          <p:nvPr/>
        </p:nvSpPr>
        <p:spPr>
          <a:xfrm>
            <a:off x="8010500" y="2708919"/>
            <a:ext cx="345095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1200"/>
              </a:spcAft>
            </a:pPr>
            <a:r>
              <a:rPr lang="pl-PL" altLang="pl-PL" sz="2000" b="1" dirty="0">
                <a:solidFill>
                  <a:schemeClr val="bg1"/>
                </a:solidFill>
              </a:rPr>
              <a:t>PRACE</a:t>
            </a:r>
            <a:br>
              <a:rPr lang="pl-PL" altLang="pl-PL" sz="2000" b="1" dirty="0">
                <a:solidFill>
                  <a:schemeClr val="bg1"/>
                </a:solidFill>
              </a:rPr>
            </a:br>
            <a:r>
              <a:rPr lang="pl-PL" altLang="pl-PL" sz="2000" b="1" dirty="0">
                <a:solidFill>
                  <a:schemeClr val="bg1"/>
                </a:solidFill>
              </a:rPr>
              <a:t>POMOCNICZE</a:t>
            </a:r>
          </a:p>
          <a:p>
            <a:pPr eaLnBrk="1" hangingPunct="1">
              <a:spcAft>
                <a:spcPts val="600"/>
              </a:spcAft>
            </a:pPr>
            <a:br>
              <a:rPr lang="pl-PL" altLang="pl-PL" sz="16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Kucharze nawykli do wykonywania mnóstwa prac pomocniczych. 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Nawet jeśli je zlecają niższemu personelowi, to mają świadomość 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ich znaczenia i konieczności. 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Oczekuj więc wykonania tych prac </a:t>
            </a:r>
            <a:b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od uczestników.</a:t>
            </a:r>
            <a:endParaRPr lang="pl-PL" altLang="pl-PL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18</a:t>
            </a:fld>
            <a:endParaRPr lang="en-US" altLang="pl-PL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884C491B-507B-4E73-9631-9CA6E6922F07}"/>
              </a:ext>
            </a:extLst>
          </p:cNvPr>
          <p:cNvSpPr txBox="1"/>
          <p:nvPr/>
        </p:nvSpPr>
        <p:spPr>
          <a:xfrm>
            <a:off x="568274" y="1679454"/>
            <a:ext cx="11000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Aft>
                <a:spcPts val="1200"/>
              </a:spcAft>
            </a:pPr>
            <a:r>
              <a:rPr lang="pl-PL" altLang="pl-PL" sz="2000" b="1" dirty="0">
                <a:solidFill>
                  <a:srgbClr val="FB6137"/>
                </a:solidFill>
              </a:rPr>
              <a:t>ROLE ZWIĄZANE Z REALIZACJĄ ZADAŃ</a:t>
            </a:r>
          </a:p>
        </p:txBody>
      </p:sp>
      <p:sp>
        <p:nvSpPr>
          <p:cNvPr id="12" name="Tytuł 1">
            <a:extLst>
              <a:ext uri="{FF2B5EF4-FFF2-40B4-BE49-F238E27FC236}">
                <a16:creationId xmlns:a16="http://schemas.microsoft.com/office/drawing/2014/main" id="{BC4B095D-3B7C-4FFA-AA92-341E5C284501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</p:spTree>
    <p:extLst>
      <p:ext uri="{BB962C8B-B14F-4D97-AF65-F5344CB8AC3E}">
        <p14:creationId xmlns:p14="http://schemas.microsoft.com/office/powerpoint/2010/main" val="2357008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ymek mowy: prostokąt 19">
            <a:extLst>
              <a:ext uri="{FF2B5EF4-FFF2-40B4-BE49-F238E27FC236}">
                <a16:creationId xmlns:a16="http://schemas.microsoft.com/office/drawing/2014/main" id="{A1CCE6A2-999B-43AE-9EAF-81FA9484E725}"/>
              </a:ext>
            </a:extLst>
          </p:cNvPr>
          <p:cNvSpPr/>
          <p:nvPr/>
        </p:nvSpPr>
        <p:spPr>
          <a:xfrm>
            <a:off x="5067132" y="2348880"/>
            <a:ext cx="2542928" cy="3816424"/>
          </a:xfrm>
          <a:prstGeom prst="wedgeRectCallout">
            <a:avLst>
              <a:gd name="adj1" fmla="val -11344"/>
              <a:gd name="adj2" fmla="val 46114"/>
            </a:avLst>
          </a:prstGeom>
          <a:solidFill>
            <a:srgbClr val="FF9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sp>
        <p:nvSpPr>
          <p:cNvPr id="14340" name="AutoShape 4" descr="data:image/jpeg;base64,/9j/4AAQSkZJRgABAQAAAQABAAD/2wCEAAkGBhQSERUUExMWFRQVGBgZGBcXGBoYHBgWGBcXFBYWGBcXHCYeGBwkHBQVHy8gIycpLCwsFh4xNTAqNSYsLCkBCQoKDgwOGg8PGi8kHyQsLCwsLCwsLCwpLCwsLCwsLCwsLCwvLCksKiwsLCwsLCwsLCwsLCwsLCwsLCwsLCwsLP/AABEIALcBEwMBIgACEQEDEQH/xAAcAAACAgMBAQAAAAAAAAAAAAAFBgQHAAEDAgj/xAA9EAABAwIEBAMGBAUDBAMAAAABAgMRAAQFEiExBkFRYRMicQcyQoGRoRSxwfAjUnLR4TNi8RUWQ4IlksL/xAAaAQACAwEBAAAAAAAAAAAAAAADBAECBQAG/8QALxEAAgEDAwMCBQQCAwAAAAAAAAECAxEhBBIxE0FRImEFcYGRoRSx0fBS4TJCwf/aAAwDAQACEQMRAD8AsFAFdAkUOTc16F0ax9w9tCQSK2E0PTcmuqXzUbydpNAr0IqGHDXsLNRvO2kutVxCq627edQSDFWTcnZENWyzCK5qcA3IrlxSCw3KCZPWqrvMSedcguKjoDFMfppctg+pEtNWJNjdafrWIxNo7OJ+tVLjOGlLWaTPqaXcObUVjzHfqalaZeSOr7H0MhM6jWtkUOt0lvDEqB8wEzQTBuMVqzBxIUE7kb1EtP4Zyqew1KRNePArlZYk28JbUD25ipCgaUnTaeUGUr8HIsV48KpSWya2m2qnTv2LbiJ4NYWKIC2rPw1W6L8Fd5ADNb8OiKWBXC8um2xKiAKt0Dt5EJri49Xu3uvGBUn3RsetLF9xcltSkkRBiY39KjoyfBbdbkNvOxqTQi8xlOoCte360m43xyFSkGPz/wAUru4i4pWRBMq6frTNLR95g5V1wi1MPxNlIzLUJ9aiY/7Q20IIbMntVZYhYusgKUokHeuFu14qgJ0Joy0se7Buu+yCQ4icdUVqzRPyFSEX6gQpCj9asPCODGFWwEA+WKTuIODl2nmbkp6U0oxtawBykncbOE+NUKGRzRQ5GpHEnFyEJlCgfSqxaQHOyum1cnm1DQnSqKhFKyRbqyeQo/7TnQqBRfCfaiSQFiqzu7ApVI1FdLVOtDlp4eC6rS8l8M8aNFIM71lVChwxvWUP9NEt1vYvIW9dE29e/wAejqK8qxZA5is+3uNG029dQ1UM46nrXk44mouidrCSUV6CaEqx9NRXMfg1O6JGyQduHco0iToPU0vN4i4zcwtUknlsBXO7xXxAkAx5hQ3iF0oWhR05Vo6RRs5IVr3WGWPxCz4tsFdp+tU/eJCHx3NW9gFwLi0jtFUlxZcFF3H8qv1puQCIwYxaFVsTyFJWGOAL+dWKhJcs1+n6VVrLsOehoUSz5PoDxAcLB5ZarzCVwh6OlNybv/4QHtH3qvbC5ht3WonwWhybs8YUw8lSTGokdauW0uAtCVdQDVJW+HlQL6/K0j4jpmVyA60yO+1BppsJSZyiPpVJK6RZcss/Ss8ZI3Iqj3Paw+snJAHKgGKe0W6XI8Qj0qOlI7cj6Ce4lYQYLiZHcUAxT2oWrUwsKPQa1Q7Kn1AurBKTzJrl4JWoQdCdqv0sXbK77uyLZsvaK7dOwhORudzvRDGLlK0wtUx+f60jWrCmwkARNcMTxNQVkBPeaya03KVom3p9LwxzRjS0QESUDkKHYy0/dqBQgISRHep/CCFLa80Gj1hbOJcIgeHHzml41al/4CzjCEnjK8ihh3s1JOZRmo/EHBotQXWzqnXL/arDZvwnWgfE+KgiFCno1Om+cikl1sNFfOKcusoUCBy02qXd+zp1KM7MlW/rR+3ugtSW1pCUbyn7bbUzYVigblMFSBzjYdzTlLUwk7SwxOtpJQV45K9wPjV61V4T4IjTXf8AzVj4ZizN0mSQdOdA+LOGEXgzoEK5EVXLiX7JyFSB15Gm/dCXGGP3GXDbcZmQAodKRlPEHK4IPWmbDOKs6YUCT6SaIO8OG6Rm8OByJ0qHJLkjY3wIN5Z6SNRQxVsR2ppvMEetVapKkT6ipo4TcuUgtpCZ68qh1ILlkqEvAmBw1qnpPspuOak1lV6sC3TkQFcSOH4TWJxx47INWgjhBr+QVLa4ZbHwCkenHwOdZlTjELg7INe03F0f/Gat5GBIHwj6V2ThKR8IrulHwd15FSITdn4DXX8Fdn4Ktn8EkchXNwoA1iu6cV2O60irW7K6G6KMXt8DbxfpUlKSAHmxKk9CtPxDuKY8Q4mtmQSpadPSkLib2htXLLjKESFCAe9EpJxfpB1Jbl6hy4YxMsNE2ziLxvkG1AL+aFGQarji60fW6p5bLiCpRMFJ0k7bUmWGZKyAopUDyMfcUZPFF0gR+IdjoVk/nTcsiy8FocHS5bKBB939Kqq/tFi4WAlRhR5HrXS64nuEoGW4cEjWFRQJzGXlSS6ufWqQfgvKNnkuA40gYMlkuJDhMZSdRrOoobww9Zsha7jNcQAUoTogq6KJ3/KqvYfJ1JmmNxzKwOpq6TIwTeM+L13joJSG2hohtHupA5mNz3pXVbgmBqTyrs89LeWNSZmuNhcFCtdxUlU7BW84eQzbhzNCzy79IqBh+HquCEoEq5/5r3d3ynFSvYcqZeDy0gytXh5z6HL2JodabhC65DUaaqTs+DVxhb6G0suIypUNDG47UwWHCjVswFutHMoeRPxdlVM4vx5wiGkoS2EhKSo5iQNcw6E0vYfxRcuHKpQJI0G5gdJrLq1Jz/7YXg1qdCCStHPudL+7U3lJRttpW/G8bylj3tc0VIOHvvIlxwQqYBgfSuNvY3bKko8UEfCYBjsaTksWv+4/BrlchHh8uWyykiUnami1xsJWvMDlIEaTrQxFlcqT/GShfdOhFc38RbbKUKS4lXp/fegp1ISBT21Xe2fY4vcVBp1QUg5eVAOIOIE3BKAYnX/FF7rF2yrKpJPqmDQtV00FElgLnQciKYoVN0/UVqUrQvFZA+DeKlfxaTHeieGcavIzIWgBJPmncDbSjuCYQpSszoyJ0yyI+lRPaY4yhpKEJHiKiT2plK8n+50mm0vuMnCbrbwdU2o+GkCAesEmJ5bVwcYZvElCokGD+VQ/ZliTLbSkrUASOdeMCtchdeyktrWrKRrpO9NRr9OGBLV6dOpjhfkbMEwJmybhKJHXc1lximcZGynzdOQrrgt2lYgqkdKjcR8KNZszJLTp1BSYBPcbGhZeW8CeOHyeLvh1biRC4J7aUOftby1SScikjaNDXfC+J3WD4V2mDyWNj86n3+IF/KUQUA/Wu2x7cktyjzwQ2cbVlE5p+dZTKzcoyjyjat1PTl/l+CN0f8fyTUxW1PIG5Aqgb72hXjKAgLJjSYkmhX47FLs6JdIPUlI/StDbYV3XL0xDj+zZWUKcEjeNY+lLuL+2y1bnwwpw9hA+pqsrjhK6t0eK+U5TuAZNecFwmxlS7pRHQSYI+W9dZWuTd3DWMe2t18FDack8xJP2oA/jt06AEurJUYgmNTRpXGWH2wi3tsx6wB9zShc48XXysJ8ME6Acj61MUvBEr+RysfZZdOjM++lsHp5j9TpUDibhBmzQCy+XF/ECQfsNqC3uMXLhCVvuFH9RAj5VCusRyjIjnuatkjB5cfhebqK068VVxDChlzDSaLNYanedOlSQQnGvKB2oasQKJXq4ntQ1DkCDzqETc6221MVzdBLSAdyKg8N4G5duhq3aU44dYGgSOq1HRI7mpfFPC71tc+A+pBWkJP8ADOYCRIExvV72RXlg113zTXpthS1Tzovw9w0p93KSG2kiVuq19EjuaarjDrNsI8JSSqYUucxHeNppWrXVN2GqdFzyhcwfhZbnmUOe3M/LkK88RWS21AyIHw9BtTlaNOshSmnEuFRHhxCgAebsCe0DnUVeHOuuHMtK0qElSUZdTuCFaiDprSuoqSh6x/S04ttMh4BwqzdjR1xSABCVESDzGnejKeFGrZfkVKjoB0HWKhYcybErynN4hAjYg0db8V4aQiYJUUyokflWdKpvd1ew7Jyh3Blxh4uCW3FKSAYgDWd9CamucGNBCQH3Uj151DxLhB9xKlKfUFJnIEwMw5gnrUrC+FLcpSVXD+c8lGCD+VTe6tfPgrvtlN2Mw142zoaXcqKjsFDQjlBotf2ziyFKCVx7pG88qX+JOB3AhK2XVuKCtiZKe4nl2qBh790kFCbgqWTBBHu89CRVZRW28mES6j3QaOz9rcLfLcpCxr5huPWp+C8NuKcbW8dJMQIo3huArSEuOLC3PhV6x5SOdGrdStQ6kBSCdBsJ2j5VenTfcHOtm0CDjSSlPn3QNPQVS3FmJrcfLhkpGg9KsX2g8WhlGUQVrEDsOZqvLJ0ODLE1p6emneTM7U1ZU0oL6i+cWUToSPSr1wbES1hNspCc05QrsDuarS19lly84ChGRB1zL007Derc4d4a8C3DLjhWPoB6ULVbUkoclKVVyXrO91w0QQ/bKhZAJST5VH9K5HFfxSfNLbjR1TOoI3pkYtW8oTrA21qM/wAIW61BYBSsGZBImf5uoocY+CrqJqz+4NLTamsr4BQeu9Q3sBU2nNbLlvfKeXpRV3Clt++nxEAykpEkDkCKGniRAUq3SP4joMGYA03J5VaVmvcinuvZA/8A6okaKJnn61lcLPCbdKAH1ku65oUImSdPlFZVv09Tyg1o+GV8pZSpLgSCpszB5xWsT9qVx7qEpbjoJrrnlIPyPfvS9xBhMeYD/IrUnBPJmQk1ghYlxLcXGjjqlDpOn0rph7odQUK94bUHr2y+UqChuKqsEvJt9opUQeVeBRi9a8VAcT8/WozGCuqE5TFSdc62LwWkoVuNjXuysAJWrWK922ArJgA5+QHPtVh8L+zNTgSt8FAjVHX16UKrWhTV5MvCDk8CPY4LcXq8rSDlHPYD1NM7/swxBtvMEodAGyFeb6HeriwnAUMpCUJAA6bUat2TGmlJR1NScvSsB5U4RWT5Lew15zMAgjKYUk6KB2gjrTrwz7GXnk+NeLFpbJEkrgKI9D7o7mrD454mssLeL6bdDt45AmRCRrC1DkfQSeoquOKeKXb2HHXStO6UDRCf6UDn3MmtCnLcris007DNde0VixCbLBbYKUrTx1iAogaqEwV6AnMqB2NBlYRmWXXjmeUcytQoqVuSY5elBsLVs8sQgZk54J82WY02mQPnTDnQhvIrOHlZYMEZEGDvMg66yOR0pTVVprEWaGj00ZWcv9A3FL5RCgIG8gaTr0FNXDNmyzbNqJSlxQzGYJgkwRpptzpce4YdW4rIPEKSMxBK/wCnzHeenajWC8LeIpKXCQW0iEqVsnUlSp39J0pOnezXf3NHUbElZ49j1iGGsLuA7nykRMEgKEzBUPT7Vu6fSlRKSoH/AGa5o7ASR3plRw0wG86yEIkQonKkkmBM0v4vhKw7mQErEKQRn0ylSchTlkBWh1/3bVWVOWN2EBhVg3jLOAdeelLbISDEKV5cum+pMk0Obw69aWkKfmZnWdo5+nKmZ15K1Apytpy+4mTmI3gk67/bagWOXPjfwm0rWlPlVlOVJ6CR+f2pZ7k3HsMQkm1glJtXoBNyYJ0KojX5VLssBe8SU3C9NYMZVfalBriRVmfA8EJED3lFYgmApIP+edH7VN082FNvrBBAhACQesnkaE6LjJNvDCbm00mhkZtXiJQ7tMiPi1G1TGMMUcrrgScnPKASec/SqxdxC/ZW6RcFCUHzBZBIJnQjKTrptTdwhxW5eSyHAohOZQIEzMEgp5aDeiRoOK3N3Xs+4vKUuF+wyXGIZAcg11MdPSg2NcR+C0XFnl+xUvFGvBO/vg78uooFdYS3cpyuElOgjNln0FTPWU6cts748IPToNw3wX3KpunX8RvAGwVLWqEJ6D96mrt4T9nLNghK3gXHtyoCUp7AfrUXhPgG3tXhcMkqUJASpQMTpI0qwRiaFCD5T0I/WiT+IUqq2wlt8Xxf+/MypUZwleWX3Al7fLJhCFRyMRWWDa/jQfrRsgcqiKZUmSk5ux9etBqKUmm2/oQrWskS7dhJ3EfOpIsyPdJPY/3oNeYyhGQTqVAQd59OnejVncyB3o9GdPf0+ff5gZxklc209yOh6UscWcAouZcYIbe3PRfSeh70zYk3Cc43Tr6jmKywugsTNPJ2lskDjJx9cT5+uHPDWpC1QpJIIJggjrNZV/XGA27iitbLalHclIJPLUx2rdE6HuN/r3/j+T50JjXl+lTrq2JZAI3nLFA8GuFLQQrVSefajVo6VDJOqdU+nSe1aXJlcCzacIreWrKYAO3MVJueDPC1JmmKz8Tx0qabK82igkfc8hT0xwgXh59B05/4papVhT5f8hYwlLgqFqzKVAISVJXoUgSZ5EAVYvCvCT6m8rqQgTpO5Hpyp8wfhFm2H8NsT/MdSfnRtNpMQKTnqKk8QVg8acY5kL+EcIMsGQgFXMnU/wCKYm7WOX+KkQECVHXtQjHeJWbZouOrygdfyjrQ3SjB3m8/kupSliJ6x/GWrJlTrpASnrzPIDqapjiX20XDshj+Gk6TzjsKXePuO137s6hlB8qf/wBHvQzh3CE3OYlcZd08yOtMU6V1xb2Ocow+ZBdfU6oqWoqUdSTrJrdoVe4kzJ0HfpRu6wKSG2kkqJgAbk1PwvDkWywpQS66mJQqC3BESVg5RBInU6DvR3JQVgai6rv2DjHD7bTTSc+Z0kEpbJWMx1za+XNB5nStXd02yWvHQURKYSkjxNZK1LUdSRvHX512t2Vvgw9lGhPhJyxm5Sde0QNtAAK833CzTjajmWtYnzFWbUAjmY3HXrWdOa3ZNWmrRsGUcVokN2jK3jGmVJSkD1VqfXtWr+7vFJKvwqP/AGPmIH9J3mlHhfiP8KspUZSohM6kjcggjQiTqDv8qcf+7oT5Ulem5hMdZ6R/ahVUllsJThK9lG4DsMTF0lSVZAkFJWlWcjODpKAYkciaZ7V5CBlSlJ0ELOaEzOUQDrz7DSkm7uQHFPoSUqghQgEep116/KssXlOIltZAV8ICQkkznyxzP68qinxeLx4Oq0/VlErie7SnyrWkhRACkgDVMmTA3g6ffrXjDLxtkgIuMzeZOUqTrk3SVBOypP0qd/0HMkoVlSlUeUeaIkmFq1nlr96CpSGnktg59NQE5ZP8smBpI26UwpKS2pANm31NkziG5YudEpKQgaLCZidwoaSn+1SeCH3vEKFJUSBoRrmjQanfT8hXnAVNuuFCUALSCMqpEEZRIiQTJjvUm0wm5XcJKViVglMLyqAByrJSNQZBE9jQUp5VseBj02z45Cl3YquLlK0KyKSgpcynUoBJCSkbwZ8u+sV0wbGsPZchSA26lRK0rIQpEAHVQgKBMaTpNTbZKLVrPrsZAAAzJJlRG0wT13NU9xRif4t9x/TIFZUjKE+WNCR1otGnuF5vt2HDjHi0vXSUpgIamcqpBKjm3HQQPrXdjGARVdWzkUw4eTANJ6rTReWem0UodNR8D5YY4tMAGUj4Tt9taYXMeQoJjQ8x+gpAsbmi7LmxHWsStCycezL19JTk91hws8TPWjFrdA0oMYiCACNeXy/OiVpfba0lTr1dNK8crwY2o0l82sMF1hbbsZ0zHyPyPKu1ojLpOx59Ki2OIg6K+tZiVxkIPI6V6KjXoVodWHK58mNOE09jDNyMyFBKgCQQDvBIiY50ncEYqVN5VHzJUpB5eZBKT+U0Zt8Rqe08k6wD8v1rRU1W2tYaF7OF0TQ5Wq0Fp6VlO58gLHzdhHBl2t0KbTkROpXoCnsnc1Y2D+zlCCFOEqUO8D6Df503sW4GgTr++dTWLUztP5Uk69WrhYXsN7IQ/wBkKxwZDYhKQOwFFmbXp+/717Q0lOpOp+Y6aV4Ve7gaD986tGjCGZsq5ylwdsgT72v76VxViGmmg/f3oPfYoEGSqO550l8VcauJSUsp/wDY8vQVyrSm9tJf35lumo5mw/xZxy1aJlRBUowhMgFROgjoO9Vvi+CvXRLt05PNLST5Uj15mkLilta1+KpRVm3JMwf0px4D4i8drwlmXGxpPxI2B9Rt9Kbo6ZQ9UssDUrN4jhAW9sUpBbKYSdqGYDhjzb2cEIQkwVq2I6Ruab8eUkKMDbSeU9JOxqAnC31jMhuQEyJj12584qKuo24X3GtPo1Nbpv6BFFn4nmElCjEgQVdQmdxv+VTsZwNtTaFO50JCAUHQZhrCSD5o05Jn03rWCp8YJaVdXASIllMJgx8K5ic3ICaOt4BbpkeASoAZlqVME7lS82+o8u+tLPPq7jb9PpWDjwyEJaP4S1W9J95w5EJUqZ1Ks6zB0MAATB3JjP4E9cFS3MqAPLla01GnM+ZPf6UMxMqtHg609CT5V5HIUNISSOggekVLveLXwkJ0cIPmOcFPLoJMyDMwZG9TUe6N3j7EU4uErRfPm5CxvhFSW0qZJKQPMBEiNwJG4n9RvU/B7xHhAqSAoZQqUkAiD5p2ObmO07GtfiLpxsqAKljoMoE8vNqr6ULu2ElUOBLCFpGQeZaCrUqVnncEwTGxjYUKmo1FZhqkpRdgjf3Vs+ktqKSkgmUkBSTpoDt9dKXLc/hlqQmHGlKSU6SUQqSpK4ELAJHeaabDAbYkStazAPvJEGOqRrFS/wAAwGtAmUzBWZ1nbUxr1oe7pOxa8ZoB/wDeCchQArNPSSIMiBynUR3oZf2K3S2RmC5WTEAjbKhIG4H1MnTSjGELbBCXAlJOZQOg2MESN9+eu1HG7RsuhawA3sMisubymICfe066bVG6VKdksEStJC7hVusPt3HuJKvDISkhS0KhKlLB2mZ78utFmLZCrgLbIQ8szmzbaqiFbjOTmjae5oojG2wIKApaEoUSjQAeZKVHKdd4+vWhGENlwNJLBnQqe0k658hAEZtiRyzego8pbluZSMdqtYN8UZWrO4WApWRoCVJ5OeTynYwoiek1QpeOoG1fRXESGF2T6nlqS14LoOXQwrKQJAOuZCOR3r5uacg03p4rbdGdXqO+1hG3XTfgDKiPdJFZwjwV4oS47MmChsDUp/mV0FWxhHCrTSRnyk8tJ9PSla8er6YmjS1zowV1kTsP4fU8ZbPlAkqUClM9AeZ9KNt8KvoGoSR1Cqc7e0bkJJzRsNh9NqKuBJAECKWfw+E1lkv4xW4VvsVqvDnEQVIMDprXfDbfOojNEED/AO3T5/kasRLSVjlG1C8V4WSsZkABQIPSk63wlpboO/sEj8V3+mat7oENIKVZTyqYoFSYBjpIBH0NDQlSFZVCI07RRBhdeSq76NRuF0yaqur8gm5CkElTgbA6AJH3obb8ZjPkQ6cvwrIEKPOD2rt7TuGVXNl4jc+I0CtIE+YD30Rz01Hcd6p3DeIdMi4IPXmeRnke9ey+F7K9PfJepcr55T+TRlVZPgtW+XfrcUpF0pKTsEhMARy0rKTmeInUpADwAG0gz86yvQWp+BKzLzQsb/c9egTufnFdkYiCkjpziB8qEKdHYAb/AK7UOxTiFtlBUogD96AdfSsfrtYiaHST5C91cnNJVAG39yf2PWlLir2ls2oyghbnJI3+Z5VXvFntOecJQzKEn4z7x9B8PrvSGl2SrMZzayf5us96PS0s5vdUdl47g51YxxHP7FiYZx4t+6yvkZXB/DgQEHkn59aZb61C01UVvbqXt7ydU9THTvVo8NY0Li3BP+omErHeNFehGv1rTpxiltSsJVG27sU8UsQMyFbKoPw5ZrRcjISHEKk90c/UEaU78RYbImKG4JZjMVkQqCgHtzH1/Kq1Z7I3L0afUmohG3ZS44pKhmKvMdSnKQZ1EeadhrTXiF+2ygJBCSISVR5tdYbQdTpuo6DvQN/DcqZbBVJBUVA6EbQego5aBsgSEiI1Ik9NzrWVuu7M2ZJKzQsX106kpWyFZPiPlbJk6QAJAPPrrU5vCV3AK1vEJXoppo+HqNRJ3V86ZFtIWNTm2yhPWd9tRQkENqMrUOvl3BOyRz/zVo3atf5FXO/CydGOFLNtJAaAKhErJzAkaxP50nOsItHyHPClE+SIC0GYkjUq6dKY8TDrpKW9B8JIknSI115zNRrrAcluta4dWkDcEEDY67k6elXzH/06LvhvLO7PELeQEKKToRv8o17xXHELnxm9lQmSFARvPqCP0qFg7jakggo6BITBEbkyNBoNudGbrF0nyKIUEg+ROgMRHcj6VRra8F1ntkTMrlugPZHAjMUpWNtgcqo93fSRrUzBcXS4HAFJUpYHkyFRkTABO3eN6M3+LKcSW0ylC0edJy5ZMe6kaCDlIorwXwW2wnx0ozuHTzLAME67wB1+tXltn8yLypK3Yj8KcNoWUqW2JKj5YVlEj3s+gTz01jLTFiyGrdClnRCUFR1MkJMyTySSUp+cAa12xJxxC1BCwPKIzAKGWdYAiI16mk7i/HxcqFuVENNKzLVI/iGBlTGwAknXrtXQp25KSqOT3HjDrZLuUuBKFKTAQ3KiYUVI0MkAaCFUTYw3KsqzxmOXwwY11lWUbHQfTvSTj/ES2TkbyNluQkJMlIj+Ye9O/wA63Y8cOtsl17Ic0BKZIUoCZITyB66da6VKbRKrpvkJe1HioeAbRIAOZAKk80oElJ7SpO3MGk/gHh4XNyCoS23BPQn4Qe2k/KgmKYkq4eW6v3lkmBsOgHYVYfszbCWZ+JaifknQUed6NG3diN1Vq7ksIcru8cShRbGSOfMgbVy4X4rLgyOqlQO/UVKxReZlYG+Uj5xSDw2oodJ5Rv3oME45LO0sFr27qlOJg6g6TtFMDaid6QrDiVE66UyYdxG2fi071aEkuSs4vsNFsmBHKpnicqH210lQkGRUpt0Gm01YVaPFzhaVzIpJx7GVWClnw1FCU5pkR0PfTSrDQqlnjzDs9stQOVSATmidPikcxH5Vn6zQUaqU2sr6BqVeUbxFjhzjZu5ShClBLpnya8tdCe35VX/Hfs7863rYaySpsesynp6VzUgN3TbqShDhUCUJ0BgxpAgT95ohecaFu+eB1bzxHoAD6GZpH4fpVptU3T/4yj+U1/UFqS30rvlMrlrHXmxkzRl0gjUdjNZVqrsrB4+IUIJVqZiemtbr0VkKeoMOYqpUgaA8z+YH96B45ZFSSTqepoggxXtzzCDVKWnhSXpRE60p8lR43YwTpQ62tc375098R4fvpSzhLYzqZI1WRkPRWumnXQUWxVM621mqA4DORQSpEHpIVoNttPXkKJYXdm1fC/8Axr0MbZZ1iOaTr6E1xt3fDJn+lXpOh/8AU/Ymu1w1nGUkyPd/q7/3qUiGxxJVcHI2nMYn5dfSpGF4CoGAdj9+evrS1wxxOLZBSZCjpPMAaZfQU4Ybxfb5ffAMc6RrzcnZGhp4OCvbkkqsXEz5gN9N/wDmh1ywtQyg7kFRgaDYVFxrj5tIytnaTPelFPFxWrVRgmSKUcXza4/B3HVrDSIClq0mFZzuekaCottaJLiT5lpToYUU76bnpUfC+IUEADWNdRz2joRW7vEJUBPl3PIfMihSlJvaGhB5ZLxBTiE522iVpITA1CgowNtuWooS9xKpxQbWjw4kKK1aSNxtIptwC4XBUVZAlKUoyiQop2Ks2s9x0oTjlgHXR/AJWEq1CgEwomZHUyTR6cr+mQtNbXdHCxSlwFDHhpWuAI1HeVcutem+E22fOuXF/EqSEk9SneOQFFuH2EIYOVIzEwfLt2Ecqg4hYOrURmUlBEyAPpFFmtqwCUt75sAL/FQUZEJAIIAWdhzAEV6HEF0wcvjhR8spUkKOmv7FSmMOQklsgLk6L2KSNToOtQsYtPDSlSEZSk7jZSTptvXJJLJdSu9qGg8VKvm0pUgMLjyrCZTniAcp2+tJ/wCPS2yoK8ykSlXI5ydFa+lG8DdCkFbuqE6IBUBKj25jvSnxvKAIIhfmIH8x3nqdtaJFvdYpUgtt1gUrq4JUSdSajOOlUSSYECeQ6CtrFc6cirGZNtmCrA4QvsjSBMETP1/4qv4orhF+R5Z1G3cdKHWhviWpS2ss65x0kKSBy070r4ddkSkCDJr3YpWvQaDuanowMyVDeKQqVoQw2bWn0U52dgfcXBjc6VwTjDgQoawREVPubUpPmBHflQ59mdPpQ1WUhmehlEa+DOLlIQGyokg8zyqysMx7MaoFDJSdDBp54FxZxasqjOv2qs3KOYsQqUV3Lqs7qa64k0FMrCjoUKn6GheFyIrh7Q8XFvhtw5pmyZU/1KISB96fpvdHJlyVngqE3im0ruH0T4IIAyglxxJKUKncJ92SDHlpG/HeMSof6qtVJ5LVuVJ6K5xz+1MWD8VGSl2FJVv29B0qBxNwZCfHtfM2dSgalPdPbtyqNPS23k+X9kvAWrKOFFY/N/IJTiChoFVqo6MXTAztBSuauvespi3sC+pcHiViXI57VGcfA/fzodeYjG2/50diyO2OEFJ+9V5ijcKkbjUEdaY7zFZHrSxiD4mqsuhgDiXW0vD45C08gsQFfXRXzrTbmkc06eqfhP009RQjhrEcq1NqMIdHPQBY1ST+Xzomo5TMbSCP9p3+YiflVkQzjizQELSZzDzdlDnHQiKBOXJB0NHb9JykDX970urbJNLSitzH6VR9NGOPE614S5rWorxOtWSRDqO4xYbiBAAJpkw7itpohTjSXI2SdjSGtzyiK4KuDS3Qu7jj1Ppsy7sE4xaUtEBIn4QNNal42oStaPLBBSdwTHM96pnAcU8JwE7TT+9xYi7t1IScikKBgn3gOVV6e15KblJXiHsGcUlMjY/DPPnW7u5UZA0UNSroBrS5bcWhtOVURO86g+lQ77jRK85SJKh9+tEavkAmEn8WyjO2ZWSSslI3rdzw8+WkuuKOVYkdBzE9KT7TE1Z8y/d7n6UxtXl1+GCC6FMk5kidPTt6VEmu4xTj4JyMLQEIWuZCgBHOT+WlK3tEgOIAMwDtt1p0Vdw0EROx9Iqt+MbzO6B0qlC7ndhdRLbSsLs1utVtA1rQMS5upmFsyuTyqIoQal2DsGh1L7XYc0m3rR3cXHXAr9kSm4QVBUQpJ1T8uYo226mcras6Rsecd6RGbiizLqm0hWozbGsTUUdyse7oVIyzf+BuI5KqNfYGFpKmxqNY7UJtMWM+YzVi8B8SMtKUl2EhY0XEx2Iis+FGUaiTdvfsE1m+nRc4x3eyKrfQB2PSj/CCsq8wnpXHiy0Sl3Mk+VZP19KK8MhtsArUEiecD6mn6ct8FJHmtW9smmWNh99mEJVBqqPbTxdmcTZNklLZC3SSTmcI8qR2SCT6ntRPi72ltspLVnCnDop0e6nsk/ErvsKrbE8VVcFJdyqKdsoA36q3NalGm090jCqSTxEgsOzR3COJ3WNBlI6LJA+g1qBbYa64PK2QOvugepVXdWHMNf6z0q/kbEmemc6fY0xGObgpMjXaEOLUspAKjJCGyEyegzVlSRjVuNBbyOqtSfUzWVexTAx3mJ9KB3eJd6g3N9POh7jxNc2VSOr1/UUoKqkMWk70TYs6gsACgppntrrxGgv4hor1H96g3lhpUbCrnw3Mp91enz5GrIqwup+EEdNB/Sf7bfSgN3cebSjNykgH5/5FL1wklR0iqyjeQSE1GJhVRDDcBW6M5BDY5nn2H967cI3yUPZHEghXukgeVXL67fSni6d0gHTaptYhzuV3iFvkMAaVBNMmMtgzS28IqEid+MmgqK9JeI2NcyqvNWsRvfY7FwnevTbsGa4TW5qLEqY14v4KrdCmVSVFIXOhBy6/Ka52GI5UBAJyp1+dLAXXvxzEChOkMLU2G53iuEqg69qU7u6Liyo8zXGa1V4QUeANWvKpybrCK1W5ogEnNNB1GmjqATE++gdP9yRy5j01jJBBrmhZBBBgjUHvRFRDic40UPeHfr6GoauSntYY4QwhV3coaA5yfQVZHtUaZt7dhkR4pMwNwkAgk/Mionstbas7Z29e008s7wOQ7k1X+PY8u7uVvvKjMdBvlSPdSKzXT6s21wjXpatwlFzfB2ZeotYXpBApat3ydAkmOlEbO7ykFQKeYJoNXTylhI9RQ+LUIxvOSsMnHALdkhQOVRWPWO1IbKXntsygNyTp99KmYxjAdUCtSlxsNkj0qIi7WrRIyjommtHpnQpbZO75PIa/VLUVnOPBObwxATLrmUz7oEk952FejjLTUeCyMw+NfmM9QDoPpUNSY94x9z9K21Hwt5j1Vt9KcSEGzLrErh8+YqP5CohswD51SeidT9aasJ4JvLvVKVZOvuoHzMCmG24Hs7UZrt8KI3ba1PpmP6CuckSotleJt0cmVEdSTr9BWVaCcasgIRhxUkbEhRJHUmayq9RF+kyo0pKqmMWtbrKsDCDFtU9hisrKkhnq5tpTS1iNvlMjlrWVlcQEUO520r6/mKiuNAzp/wAdK1WVcqQLi1Oqgfdpqw3FPFZCj7w0PqOdZWVBILxJ6gD51rKyoJONZWVlSQZWVlZXHGVlZWVxxlZWVlcce8mk15ArKyuOJTNodz9KkJQE7c96ysqCbhVzFHnGUslX8NJmO+wmoDjKUEZjPasrKhRS4LXbZteJKPlQAkVG8NS9SfqaysriWSAW4PllWkawBG/rNSbSxddISmBOwED71lZXPBEVd5HvA/ZGogLuHA2nt5zp6aUWcvcPsvKyz4rg+JwTr2B0FZWUObsrhYJNnK8xe6fQFOOhhkyAE6nTlA2oOotp/wBNGZZ3cd1M9QnYVlZQ2GXg5m8c5vr+UgVlZWVTcybI/9k=">
            <a:extLst>
              <a:ext uri="{FF2B5EF4-FFF2-40B4-BE49-F238E27FC236}">
                <a16:creationId xmlns:a16="http://schemas.microsoft.com/office/drawing/2014/main" id="{3338F072-2E92-4019-904B-34499E42DD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4341" name="AutoShape 6" descr="data:image/jpeg;base64,/9j/4AAQSkZJRgABAQAAAQABAAD/2wCEAAkGBhQSERUUExMWFRQVGBgZGBcXGBoYHBgWGBcXFBYWGBcXHCYeGBwkHBQVHy8gIycpLCwsFh4xNTAqNSYsLCkBCQoKDgwOGg8PGi8kHyQsLCwsLCwsLCwpLCwsLCwsLCwsLCwvLCksKiwsLCwsLCwsLCwsLCwsLCwsLCwsLCwsLP/AABEIALcBEwMBIgACEQEDEQH/xAAcAAACAgMBAQAAAAAAAAAAAAAFBgQHAAEDAgj/xAA9EAABAwIEBAMGBAUDBAMAAAABAgMRAAQFEiExBkFRYRMicQcyQoGRoRSxwfAjUnLR4TNi8RUWQ4IlksL/xAAaAQACAwEBAAAAAAAAAAAAAAADBAECBQAG/8QALxEAAgEDAwMCBQQCAwAAAAAAAAECAxEhBBIxE0FRImEFcYGRoRSx0fBS4TJCwf/aAAwDAQACEQMRAD8AsFAFdAkUOTc16F0ax9w9tCQSK2E0PTcmuqXzUbydpNAr0IqGHDXsLNRvO2kutVxCq627edQSDFWTcnZENWyzCK5qcA3IrlxSCw3KCZPWqrvMSedcguKjoDFMfppctg+pEtNWJNjdafrWIxNo7OJ+tVLjOGlLWaTPqaXcObUVjzHfqalaZeSOr7H0MhM6jWtkUOt0lvDEqB8wEzQTBuMVqzBxIUE7kb1EtP4Zyqew1KRNePArlZYk28JbUD25ipCgaUnTaeUGUr8HIsV48KpSWya2m2qnTv2LbiJ4NYWKIC2rPw1W6L8Fd5ADNb8OiKWBXC8um2xKiAKt0Dt5EJri49Xu3uvGBUn3RsetLF9xcltSkkRBiY39KjoyfBbdbkNvOxqTQi8xlOoCte360m43xyFSkGPz/wAUru4i4pWRBMq6frTNLR95g5V1wi1MPxNlIzLUJ9aiY/7Q20IIbMntVZYhYusgKUokHeuFu14qgJ0Joy0se7Buu+yCQ4icdUVqzRPyFSEX6gQpCj9asPCODGFWwEA+WKTuIODl2nmbkp6U0oxtawBykncbOE+NUKGRzRQ5GpHEnFyEJlCgfSqxaQHOyum1cnm1DQnSqKhFKyRbqyeQo/7TnQqBRfCfaiSQFiqzu7ApVI1FdLVOtDlp4eC6rS8l8M8aNFIM71lVChwxvWUP9NEt1vYvIW9dE29e/wAejqK8qxZA5is+3uNG029dQ1UM46nrXk44mouidrCSUV6CaEqx9NRXMfg1O6JGyQduHco0iToPU0vN4i4zcwtUknlsBXO7xXxAkAx5hQ3iF0oWhR05Vo6RRs5IVr3WGWPxCz4tsFdp+tU/eJCHx3NW9gFwLi0jtFUlxZcFF3H8qv1puQCIwYxaFVsTyFJWGOAL+dWKhJcs1+n6VVrLsOehoUSz5PoDxAcLB5ZarzCVwh6OlNybv/4QHtH3qvbC5ht3WonwWhybs8YUw8lSTGokdauW0uAtCVdQDVJW+HlQL6/K0j4jpmVyA60yO+1BppsJSZyiPpVJK6RZcss/Ss8ZI3Iqj3Paw+snJAHKgGKe0W6XI8Qj0qOlI7cj6Ce4lYQYLiZHcUAxT2oWrUwsKPQa1Q7Kn1AurBKTzJrl4JWoQdCdqv0sXbK77uyLZsvaK7dOwhORudzvRDGLlK0wtUx+f60jWrCmwkARNcMTxNQVkBPeaya03KVom3p9LwxzRjS0QESUDkKHYy0/dqBQgISRHep/CCFLa80Gj1hbOJcIgeHHzml41al/4CzjCEnjK8ihh3s1JOZRmo/EHBotQXWzqnXL/arDZvwnWgfE+KgiFCno1Om+cikl1sNFfOKcusoUCBy02qXd+zp1KM7MlW/rR+3ugtSW1pCUbyn7bbUzYVigblMFSBzjYdzTlLUwk7SwxOtpJQV45K9wPjV61V4T4IjTXf8AzVj4ZizN0mSQdOdA+LOGEXgzoEK5EVXLiX7JyFSB15Gm/dCXGGP3GXDbcZmQAodKRlPEHK4IPWmbDOKs6YUCT6SaIO8OG6Rm8OByJ0qHJLkjY3wIN5Z6SNRQxVsR2ppvMEetVapKkT6ipo4TcuUgtpCZ68qh1ILlkqEvAmBw1qnpPspuOak1lV6sC3TkQFcSOH4TWJxx47INWgjhBr+QVLa4ZbHwCkenHwOdZlTjELg7INe03F0f/Gat5GBIHwj6V2ThKR8IrulHwd15FSITdn4DXX8Fdn4Ktn8EkchXNwoA1iu6cV2O60irW7K6G6KMXt8DbxfpUlKSAHmxKk9CtPxDuKY8Q4mtmQSpadPSkLib2htXLLjKESFCAe9EpJxfpB1Jbl6hy4YxMsNE2ziLxvkG1AL+aFGQarji60fW6p5bLiCpRMFJ0k7bUmWGZKyAopUDyMfcUZPFF0gR+IdjoVk/nTcsiy8FocHS5bKBB939Kqq/tFi4WAlRhR5HrXS64nuEoGW4cEjWFRQJzGXlSS6ufWqQfgvKNnkuA40gYMlkuJDhMZSdRrOoobww9Zsha7jNcQAUoTogq6KJ3/KqvYfJ1JmmNxzKwOpq6TIwTeM+L13joJSG2hohtHupA5mNz3pXVbgmBqTyrs89LeWNSZmuNhcFCtdxUlU7BW84eQzbhzNCzy79IqBh+HquCEoEq5/5r3d3ynFSvYcqZeDy0gytXh5z6HL2JodabhC65DUaaqTs+DVxhb6G0suIypUNDG47UwWHCjVswFutHMoeRPxdlVM4vx5wiGkoS2EhKSo5iQNcw6E0vYfxRcuHKpQJI0G5gdJrLq1Jz/7YXg1qdCCStHPudL+7U3lJRttpW/G8bylj3tc0VIOHvvIlxwQqYBgfSuNvY3bKko8UEfCYBjsaTksWv+4/BrlchHh8uWyykiUnami1xsJWvMDlIEaTrQxFlcqT/GShfdOhFc38RbbKUKS4lXp/fegp1ISBT21Xe2fY4vcVBp1QUg5eVAOIOIE3BKAYnX/FF7rF2yrKpJPqmDQtV00FElgLnQciKYoVN0/UVqUrQvFZA+DeKlfxaTHeieGcavIzIWgBJPmncDbSjuCYQpSszoyJ0yyI+lRPaY4yhpKEJHiKiT2plK8n+50mm0vuMnCbrbwdU2o+GkCAesEmJ5bVwcYZvElCokGD+VQ/ZliTLbSkrUASOdeMCtchdeyktrWrKRrpO9NRr9OGBLV6dOpjhfkbMEwJmybhKJHXc1lximcZGynzdOQrrgt2lYgqkdKjcR8KNZszJLTp1BSYBPcbGhZeW8CeOHyeLvh1biRC4J7aUOftby1SScikjaNDXfC+J3WD4V2mDyWNj86n3+IF/KUQUA/Wu2x7cktyjzwQ2cbVlE5p+dZTKzcoyjyjat1PTl/l+CN0f8fyTUxW1PIG5Aqgb72hXjKAgLJjSYkmhX47FLs6JdIPUlI/StDbYV3XL0xDj+zZWUKcEjeNY+lLuL+2y1bnwwpw9hA+pqsrjhK6t0eK+U5TuAZNecFwmxlS7pRHQSYI+W9dZWuTd3DWMe2t18FDack8xJP2oA/jt06AEurJUYgmNTRpXGWH2wi3tsx6wB9zShc48XXysJ8ME6Acj61MUvBEr+RysfZZdOjM++lsHp5j9TpUDibhBmzQCy+XF/ECQfsNqC3uMXLhCVvuFH9RAj5VCusRyjIjnuatkjB5cfhebqK068VVxDChlzDSaLNYanedOlSQQnGvKB2oasQKJXq4ntQ1DkCDzqETc6221MVzdBLSAdyKg8N4G5duhq3aU44dYGgSOq1HRI7mpfFPC71tc+A+pBWkJP8ADOYCRIExvV72RXlg113zTXpthS1Tzovw9w0p93KSG2kiVuq19EjuaarjDrNsI8JSSqYUucxHeNppWrXVN2GqdFzyhcwfhZbnmUOe3M/LkK88RWS21AyIHw9BtTlaNOshSmnEuFRHhxCgAebsCe0DnUVeHOuuHMtK0qElSUZdTuCFaiDprSuoqSh6x/S04ttMh4BwqzdjR1xSABCVESDzGnejKeFGrZfkVKjoB0HWKhYcybErynN4hAjYg0db8V4aQiYJUUyokflWdKpvd1ew7Jyh3Blxh4uCW3FKSAYgDWd9CamucGNBCQH3Uj151DxLhB9xKlKfUFJnIEwMw5gnrUrC+FLcpSVXD+c8lGCD+VTe6tfPgrvtlN2Mw142zoaXcqKjsFDQjlBotf2ziyFKCVx7pG88qX+JOB3AhK2XVuKCtiZKe4nl2qBh790kFCbgqWTBBHu89CRVZRW28mES6j3QaOz9rcLfLcpCxr5huPWp+C8NuKcbW8dJMQIo3huArSEuOLC3PhV6x5SOdGrdStQ6kBSCdBsJ2j5VenTfcHOtm0CDjSSlPn3QNPQVS3FmJrcfLhkpGg9KsX2g8WhlGUQVrEDsOZqvLJ0ODLE1p6emneTM7U1ZU0oL6i+cWUToSPSr1wbES1hNspCc05QrsDuarS19lly84ChGRB1zL007Derc4d4a8C3DLjhWPoB6ULVbUkoclKVVyXrO91w0QQ/bKhZAJST5VH9K5HFfxSfNLbjR1TOoI3pkYtW8oTrA21qM/wAIW61BYBSsGZBImf5uoocY+CrqJqz+4NLTamsr4BQeu9Q3sBU2nNbLlvfKeXpRV3Clt++nxEAykpEkDkCKGniRAUq3SP4joMGYA03J5VaVmvcinuvZA/8A6okaKJnn61lcLPCbdKAH1ku65oUImSdPlFZVv09Tyg1o+GV8pZSpLgSCpszB5xWsT9qVx7qEpbjoJrrnlIPyPfvS9xBhMeYD/IrUnBPJmQk1ghYlxLcXGjjqlDpOn0rph7odQUK94bUHr2y+UqChuKqsEvJt9opUQeVeBRi9a8VAcT8/WozGCuqE5TFSdc62LwWkoVuNjXuysAJWrWK922ArJgA5+QHPtVh8L+zNTgSt8FAjVHX16UKrWhTV5MvCDk8CPY4LcXq8rSDlHPYD1NM7/swxBtvMEodAGyFeb6HeriwnAUMpCUJAA6bUat2TGmlJR1NScvSsB5U4RWT5Lew15zMAgjKYUk6KB2gjrTrwz7GXnk+NeLFpbJEkrgKI9D7o7mrD454mssLeL6bdDt45AmRCRrC1DkfQSeoquOKeKXb2HHXStO6UDRCf6UDn3MmtCnLcris007DNde0VixCbLBbYKUrTx1iAogaqEwV6AnMqB2NBlYRmWXXjmeUcytQoqVuSY5elBsLVs8sQgZk54J82WY02mQPnTDnQhvIrOHlZYMEZEGDvMg66yOR0pTVVprEWaGj00ZWcv9A3FL5RCgIG8gaTr0FNXDNmyzbNqJSlxQzGYJgkwRpptzpce4YdW4rIPEKSMxBK/wCnzHeenajWC8LeIpKXCQW0iEqVsnUlSp39J0pOnezXf3NHUbElZ49j1iGGsLuA7nykRMEgKEzBUPT7Vu6fSlRKSoH/AGa5o7ASR3plRw0wG86yEIkQonKkkmBM0v4vhKw7mQErEKQRn0ylSchTlkBWh1/3bVWVOWN2EBhVg3jLOAdeelLbISDEKV5cum+pMk0Obw69aWkKfmZnWdo5+nKmZ15K1Apytpy+4mTmI3gk67/bagWOXPjfwm0rWlPlVlOVJ6CR+f2pZ7k3HsMQkm1glJtXoBNyYJ0KojX5VLssBe8SU3C9NYMZVfalBriRVmfA8EJED3lFYgmApIP+edH7VN082FNvrBBAhACQesnkaE6LjJNvDCbm00mhkZtXiJQ7tMiPi1G1TGMMUcrrgScnPKASec/SqxdxC/ZW6RcFCUHzBZBIJnQjKTrptTdwhxW5eSyHAohOZQIEzMEgp5aDeiRoOK3N3Xs+4vKUuF+wyXGIZAcg11MdPSg2NcR+C0XFnl+xUvFGvBO/vg78uooFdYS3cpyuElOgjNln0FTPWU6cts748IPToNw3wX3KpunX8RvAGwVLWqEJ6D96mrt4T9nLNghK3gXHtyoCUp7AfrUXhPgG3tXhcMkqUJASpQMTpI0qwRiaFCD5T0I/WiT+IUqq2wlt8Xxf+/MypUZwleWX3Al7fLJhCFRyMRWWDa/jQfrRsgcqiKZUmSk5ux9etBqKUmm2/oQrWskS7dhJ3EfOpIsyPdJPY/3oNeYyhGQTqVAQd59OnejVncyB3o9GdPf0+ff5gZxklc209yOh6UscWcAouZcYIbe3PRfSeh70zYk3Cc43Tr6jmKywugsTNPJ2lskDjJx9cT5+uHPDWpC1QpJIIJggjrNZV/XGA27iitbLalHclIJPLUx2rdE6HuN/r3/j+T50JjXl+lTrq2JZAI3nLFA8GuFLQQrVSefajVo6VDJOqdU+nSe1aXJlcCzacIreWrKYAO3MVJueDPC1JmmKz8Tx0qabK82igkfc8hT0xwgXh59B05/4papVhT5f8hYwlLgqFqzKVAISVJXoUgSZ5EAVYvCvCT6m8rqQgTpO5Hpyp8wfhFm2H8NsT/MdSfnRtNpMQKTnqKk8QVg8acY5kL+EcIMsGQgFXMnU/wCKYm7WOX+KkQECVHXtQjHeJWbZouOrygdfyjrQ3SjB3m8/kupSliJ6x/GWrJlTrpASnrzPIDqapjiX20XDshj+Gk6TzjsKXePuO137s6hlB8qf/wBHvQzh3CE3OYlcZd08yOtMU6V1xb2Ocow+ZBdfU6oqWoqUdSTrJrdoVe4kzJ0HfpRu6wKSG2kkqJgAbk1PwvDkWywpQS66mJQqC3BESVg5RBInU6DvR3JQVgai6rv2DjHD7bTTSc+Z0kEpbJWMx1za+XNB5nStXd02yWvHQURKYSkjxNZK1LUdSRvHX512t2Vvgw9lGhPhJyxm5Sde0QNtAAK833CzTjajmWtYnzFWbUAjmY3HXrWdOa3ZNWmrRsGUcVokN2jK3jGmVJSkD1VqfXtWr+7vFJKvwqP/AGPmIH9J3mlHhfiP8KspUZSohM6kjcggjQiTqDv8qcf+7oT5Ulem5hMdZ6R/ahVUllsJThK9lG4DsMTF0lSVZAkFJWlWcjODpKAYkciaZ7V5CBlSlJ0ELOaEzOUQDrz7DSkm7uQHFPoSUqghQgEep116/KssXlOIltZAV8ICQkkznyxzP68qinxeLx4Oq0/VlErie7SnyrWkhRACkgDVMmTA3g6ffrXjDLxtkgIuMzeZOUqTrk3SVBOypP0qd/0HMkoVlSlUeUeaIkmFq1nlr96CpSGnktg59NQE5ZP8smBpI26UwpKS2pANm31NkziG5YudEpKQgaLCZidwoaSn+1SeCH3vEKFJUSBoRrmjQanfT8hXnAVNuuFCUALSCMqpEEZRIiQTJjvUm0wm5XcJKViVglMLyqAByrJSNQZBE9jQUp5VseBj02z45Cl3YquLlK0KyKSgpcynUoBJCSkbwZ8u+sV0wbGsPZchSA26lRK0rIQpEAHVQgKBMaTpNTbZKLVrPrsZAAAzJJlRG0wT13NU9xRif4t9x/TIFZUjKE+WNCR1otGnuF5vt2HDjHi0vXSUpgIamcqpBKjm3HQQPrXdjGARVdWzkUw4eTANJ6rTReWem0UodNR8D5YY4tMAGUj4Tt9taYXMeQoJjQ8x+gpAsbmi7LmxHWsStCycezL19JTk91hws8TPWjFrdA0oMYiCACNeXy/OiVpfba0lTr1dNK8crwY2o0l82sMF1hbbsZ0zHyPyPKu1ojLpOx59Ki2OIg6K+tZiVxkIPI6V6KjXoVodWHK58mNOE09jDNyMyFBKgCQQDvBIiY50ncEYqVN5VHzJUpB5eZBKT+U0Zt8Rqe08k6wD8v1rRU1W2tYaF7OF0TQ5Wq0Fp6VlO58gLHzdhHBl2t0KbTkROpXoCnsnc1Y2D+zlCCFOEqUO8D6Df503sW4GgTr++dTWLUztP5Uk69WrhYXsN7IQ/wBkKxwZDYhKQOwFFmbXp+/717Q0lOpOp+Y6aV4Ve7gaD986tGjCGZsq5ylwdsgT72v76VxViGmmg/f3oPfYoEGSqO550l8VcauJSUsp/wDY8vQVyrSm9tJf35lumo5mw/xZxy1aJlRBUowhMgFROgjoO9Vvi+CvXRLt05PNLST5Uj15mkLilta1+KpRVm3JMwf0px4D4i8drwlmXGxpPxI2B9Rt9Kbo6ZQ9UssDUrN4jhAW9sUpBbKYSdqGYDhjzb2cEIQkwVq2I6Ruab8eUkKMDbSeU9JOxqAnC31jMhuQEyJj12584qKuo24X3GtPo1Nbpv6BFFn4nmElCjEgQVdQmdxv+VTsZwNtTaFO50JCAUHQZhrCSD5o05Jn03rWCp8YJaVdXASIllMJgx8K5ic3ICaOt4BbpkeASoAZlqVME7lS82+o8u+tLPPq7jb9PpWDjwyEJaP4S1W9J95w5EJUqZ1Ks6zB0MAATB3JjP4E9cFS3MqAPLla01GnM+ZPf6UMxMqtHg609CT5V5HIUNISSOggekVLveLXwkJ0cIPmOcFPLoJMyDMwZG9TUe6N3j7EU4uErRfPm5CxvhFSW0qZJKQPMBEiNwJG4n9RvU/B7xHhAqSAoZQqUkAiD5p2ObmO07GtfiLpxsqAKljoMoE8vNqr6ULu2ElUOBLCFpGQeZaCrUqVnncEwTGxjYUKmo1FZhqkpRdgjf3Vs+ktqKSkgmUkBSTpoDt9dKXLc/hlqQmHGlKSU6SUQqSpK4ELAJHeaabDAbYkStazAPvJEGOqRrFS/wAAwGtAmUzBWZ1nbUxr1oe7pOxa8ZoB/wDeCchQArNPSSIMiBynUR3oZf2K3S2RmC5WTEAjbKhIG4H1MnTSjGELbBCXAlJOZQOg2MESN9+eu1HG7RsuhawA3sMisubymICfe066bVG6VKdksEStJC7hVusPt3HuJKvDISkhS0KhKlLB2mZ78utFmLZCrgLbIQ8szmzbaqiFbjOTmjae5oojG2wIKApaEoUSjQAeZKVHKdd4+vWhGENlwNJLBnQqe0k658hAEZtiRyzego8pbluZSMdqtYN8UZWrO4WApWRoCVJ5OeTynYwoiek1QpeOoG1fRXESGF2T6nlqS14LoOXQwrKQJAOuZCOR3r5uacg03p4rbdGdXqO+1hG3XTfgDKiPdJFZwjwV4oS47MmChsDUp/mV0FWxhHCrTSRnyk8tJ9PSla8er6YmjS1zowV1kTsP4fU8ZbPlAkqUClM9AeZ9KNt8KvoGoSR1Cqc7e0bkJJzRsNh9NqKuBJAECKWfw+E1lkv4xW4VvsVqvDnEQVIMDprXfDbfOojNEED/AO3T5/kasRLSVjlG1C8V4WSsZkABQIPSk63wlpboO/sEj8V3+mat7oENIKVZTyqYoFSYBjpIBH0NDQlSFZVCI07RRBhdeSq76NRuF0yaqur8gm5CkElTgbA6AJH3obb8ZjPkQ6cvwrIEKPOD2rt7TuGVXNl4jc+I0CtIE+YD30Rz01Hcd6p3DeIdMi4IPXmeRnke9ey+F7K9PfJepcr55T+TRlVZPgtW+XfrcUpF0pKTsEhMARy0rKTmeInUpADwAG0gz86yvQWp+BKzLzQsb/c9egTufnFdkYiCkjpziB8qEKdHYAb/AK7UOxTiFtlBUogD96AdfSsfrtYiaHST5C91cnNJVAG39yf2PWlLir2ls2oyghbnJI3+Z5VXvFntOecJQzKEn4z7x9B8PrvSGl2SrMZzayf5us96PS0s5vdUdl47g51YxxHP7FiYZx4t+6yvkZXB/DgQEHkn59aZb61C01UVvbqXt7ydU9THTvVo8NY0Li3BP+omErHeNFehGv1rTpxiltSsJVG27sU8UsQMyFbKoPw5ZrRcjISHEKk90c/UEaU78RYbImKG4JZjMVkQqCgHtzH1/Kq1Z7I3L0afUmohG3ZS44pKhmKvMdSnKQZ1EeadhrTXiF+2ygJBCSISVR5tdYbQdTpuo6DvQN/DcqZbBVJBUVA6EbQego5aBsgSEiI1Ik9NzrWVuu7M2ZJKzQsX106kpWyFZPiPlbJk6QAJAPPrrU5vCV3AK1vEJXoppo+HqNRJ3V86ZFtIWNTm2yhPWd9tRQkENqMrUOvl3BOyRz/zVo3atf5FXO/CydGOFLNtJAaAKhErJzAkaxP50nOsItHyHPClE+SIC0GYkjUq6dKY8TDrpKW9B8JIknSI115zNRrrAcluta4dWkDcEEDY67k6elXzH/06LvhvLO7PELeQEKKToRv8o17xXHELnxm9lQmSFARvPqCP0qFg7jakggo6BITBEbkyNBoNudGbrF0nyKIUEg+ROgMRHcj6VRra8F1ntkTMrlugPZHAjMUpWNtgcqo93fSRrUzBcXS4HAFJUpYHkyFRkTABO3eN6M3+LKcSW0ylC0edJy5ZMe6kaCDlIorwXwW2wnx0ozuHTzLAME67wB1+tXltn8yLypK3Yj8KcNoWUqW2JKj5YVlEj3s+gTz01jLTFiyGrdClnRCUFR1MkJMyTySSUp+cAa12xJxxC1BCwPKIzAKGWdYAiI16mk7i/HxcqFuVENNKzLVI/iGBlTGwAknXrtXQp25KSqOT3HjDrZLuUuBKFKTAQ3KiYUVI0MkAaCFUTYw3KsqzxmOXwwY11lWUbHQfTvSTj/ES2TkbyNluQkJMlIj+Ye9O/wA63Y8cOtsl17Ic0BKZIUoCZITyB66da6VKbRKrpvkJe1HioeAbRIAOZAKk80oElJ7SpO3MGk/gHh4XNyCoS23BPQn4Qe2k/KgmKYkq4eW6v3lkmBsOgHYVYfszbCWZ+JaifknQUed6NG3diN1Vq7ksIcru8cShRbGSOfMgbVy4X4rLgyOqlQO/UVKxReZlYG+Uj5xSDw2oodJ5Rv3oME45LO0sFr27qlOJg6g6TtFMDaid6QrDiVE66UyYdxG2fi071aEkuSs4vsNFsmBHKpnicqH210lQkGRUpt0Gm01YVaPFzhaVzIpJx7GVWClnw1FCU5pkR0PfTSrDQqlnjzDs9stQOVSATmidPikcxH5Vn6zQUaqU2sr6BqVeUbxFjhzjZu5ShClBLpnya8tdCe35VX/Hfs7863rYaySpsesynp6VzUgN3TbqShDhUCUJ0BgxpAgT95ohecaFu+eB1bzxHoAD6GZpH4fpVptU3T/4yj+U1/UFqS30rvlMrlrHXmxkzRl0gjUdjNZVqrsrB4+IUIJVqZiemtbr0VkKeoMOYqpUgaA8z+YH96B45ZFSSTqepoggxXtzzCDVKWnhSXpRE60p8lR43YwTpQ62tc375098R4fvpSzhLYzqZI1WRkPRWumnXQUWxVM621mqA4DORQSpEHpIVoNttPXkKJYXdm1fC/8Axr0MbZZ1iOaTr6E1xt3fDJn+lXpOh/8AU/Ymu1w1nGUkyPd/q7/3qUiGxxJVcHI2nMYn5dfSpGF4CoGAdj9+evrS1wxxOLZBSZCjpPMAaZfQU4Ybxfb5ffAMc6RrzcnZGhp4OCvbkkqsXEz5gN9N/wDmh1ywtQyg7kFRgaDYVFxrj5tIytnaTPelFPFxWrVRgmSKUcXza4/B3HVrDSIClq0mFZzuekaCottaJLiT5lpToYUU76bnpUfC+IUEADWNdRz2joRW7vEJUBPl3PIfMihSlJvaGhB5ZLxBTiE522iVpITA1CgowNtuWooS9xKpxQbWjw4kKK1aSNxtIptwC4XBUVZAlKUoyiQop2Ks2s9x0oTjlgHXR/AJWEq1CgEwomZHUyTR6cr+mQtNbXdHCxSlwFDHhpWuAI1HeVcutem+E22fOuXF/EqSEk9SneOQFFuH2EIYOVIzEwfLt2Ecqg4hYOrURmUlBEyAPpFFmtqwCUt75sAL/FQUZEJAIIAWdhzAEV6HEF0wcvjhR8spUkKOmv7FSmMOQklsgLk6L2KSNToOtQsYtPDSlSEZSk7jZSTptvXJJLJdSu9qGg8VKvm0pUgMLjyrCZTniAcp2+tJ/wCPS2yoK8ykSlXI5ydFa+lG8DdCkFbuqE6IBUBKj25jvSnxvKAIIhfmIH8x3nqdtaJFvdYpUgtt1gUrq4JUSdSajOOlUSSYECeQ6CtrFc6cirGZNtmCrA4QvsjSBMETP1/4qv4orhF+R5Z1G3cdKHWhviWpS2ss65x0kKSBy070r4ddkSkCDJr3YpWvQaDuanowMyVDeKQqVoQw2bWn0U52dgfcXBjc6VwTjDgQoawREVPubUpPmBHflQ59mdPpQ1WUhmehlEa+DOLlIQGyokg8zyqysMx7MaoFDJSdDBp54FxZxasqjOv2qs3KOYsQqUV3Lqs7qa64k0FMrCjoUKn6GheFyIrh7Q8XFvhtw5pmyZU/1KISB96fpvdHJlyVngqE3im0ruH0T4IIAyglxxJKUKncJ92SDHlpG/HeMSof6qtVJ5LVuVJ6K5xz+1MWD8VGSl2FJVv29B0qBxNwZCfHtfM2dSgalPdPbtyqNPS23k+X9kvAWrKOFFY/N/IJTiChoFVqo6MXTAztBSuauvespi3sC+pcHiViXI57VGcfA/fzodeYjG2/50diyO2OEFJ+9V5ijcKkbjUEdaY7zFZHrSxiD4mqsuhgDiXW0vD45C08gsQFfXRXzrTbmkc06eqfhP009RQjhrEcq1NqMIdHPQBY1ST+Xzomo5TMbSCP9p3+YiflVkQzjizQELSZzDzdlDnHQiKBOXJB0NHb9JykDX970urbJNLSitzH6VR9NGOPE614S5rWorxOtWSRDqO4xYbiBAAJpkw7itpohTjSXI2SdjSGtzyiK4KuDS3Qu7jj1Ppsy7sE4xaUtEBIn4QNNal42oStaPLBBSdwTHM96pnAcU8JwE7TT+9xYi7t1IScikKBgn3gOVV6e15KblJXiHsGcUlMjY/DPPnW7u5UZA0UNSroBrS5bcWhtOVURO86g+lQ77jRK85SJKh9+tEavkAmEn8WyjO2ZWSSslI3rdzw8+WkuuKOVYkdBzE9KT7TE1Z8y/d7n6UxtXl1+GCC6FMk5kidPTt6VEmu4xTj4JyMLQEIWuZCgBHOT+WlK3tEgOIAMwDtt1p0Vdw0EROx9Iqt+MbzO6B0qlC7ndhdRLbSsLs1utVtA1rQMS5upmFsyuTyqIoQal2DsGh1L7XYc0m3rR3cXHXAr9kSm4QVBUQpJ1T8uYo226mcras6Rsecd6RGbiizLqm0hWozbGsTUUdyse7oVIyzf+BuI5KqNfYGFpKmxqNY7UJtMWM+YzVi8B8SMtKUl2EhY0XEx2Iis+FGUaiTdvfsE1m+nRc4x3eyKrfQB2PSj/CCsq8wnpXHiy0Sl3Mk+VZP19KK8MhtsArUEiecD6mn6ct8FJHmtW9smmWNh99mEJVBqqPbTxdmcTZNklLZC3SSTmcI8qR2SCT6ntRPi72ltspLVnCnDop0e6nsk/ErvsKrbE8VVcFJdyqKdsoA36q3NalGm090jCqSTxEgsOzR3COJ3WNBlI6LJA+g1qBbYa64PK2QOvugepVXdWHMNf6z0q/kbEmemc6fY0xGObgpMjXaEOLUspAKjJCGyEyegzVlSRjVuNBbyOqtSfUzWVexTAx3mJ9KB3eJd6g3N9POh7jxNc2VSOr1/UUoKqkMWk70TYs6gsACgppntrrxGgv4hor1H96g3lhpUbCrnw3Mp91enz5GrIqwup+EEdNB/Sf7bfSgN3cebSjNykgH5/5FL1wklR0iqyjeQSE1GJhVRDDcBW6M5BDY5nn2H967cI3yUPZHEghXukgeVXL67fSni6d0gHTaptYhzuV3iFvkMAaVBNMmMtgzS28IqEid+MmgqK9JeI2NcyqvNWsRvfY7FwnevTbsGa4TW5qLEqY14v4KrdCmVSVFIXOhBy6/Ka52GI5UBAJyp1+dLAXXvxzEChOkMLU2G53iuEqg69qU7u6Liyo8zXGa1V4QUeANWvKpybrCK1W5ogEnNNB1GmjqATE++gdP9yRy5j01jJBBrmhZBBBgjUHvRFRDic40UPeHfr6GoauSntYY4QwhV3coaA5yfQVZHtUaZt7dhkR4pMwNwkAgk/Mionstbas7Z29e008s7wOQ7k1X+PY8u7uVvvKjMdBvlSPdSKzXT6s21wjXpatwlFzfB2ZeotYXpBApat3ydAkmOlEbO7ykFQKeYJoNXTylhI9RQ+LUIxvOSsMnHALdkhQOVRWPWO1IbKXntsygNyTp99KmYxjAdUCtSlxsNkj0qIi7WrRIyjommtHpnQpbZO75PIa/VLUVnOPBObwxATLrmUz7oEk952FejjLTUeCyMw+NfmM9QDoPpUNSY94x9z9K21Hwt5j1Vt9KcSEGzLrErh8+YqP5CohswD51SeidT9aasJ4JvLvVKVZOvuoHzMCmG24Hs7UZrt8KI3ba1PpmP6CuckSotleJt0cmVEdSTr9BWVaCcasgIRhxUkbEhRJHUmayq9RF+kyo0pKqmMWtbrKsDCDFtU9hisrKkhnq5tpTS1iNvlMjlrWVlcQEUO520r6/mKiuNAzp/wAdK1WVcqQLi1Oqgfdpqw3FPFZCj7w0PqOdZWVBILxJ6gD51rKyoJONZWVlSQZWVlZXHGVlZWVxxlZWVlcce8mk15ArKyuOJTNodz9KkJQE7c96ysqCbhVzFHnGUslX8NJmO+wmoDjKUEZjPasrKhRS4LXbZteJKPlQAkVG8NS9SfqaysriWSAW4PllWkawBG/rNSbSxddISmBOwED71lZXPBEVd5HvA/ZGogLuHA2nt5zp6aUWcvcPsvKyz4rg+JwTr2B0FZWUObsrhYJNnK8xe6fQFOOhhkyAE6nTlA2oOotp/wBNGZZ3cd1M9QnYVlZQ2GXg5m8c5vr+UgVlZWVTcybI/9k=">
            <a:extLst>
              <a:ext uri="{FF2B5EF4-FFF2-40B4-BE49-F238E27FC236}">
                <a16:creationId xmlns:a16="http://schemas.microsoft.com/office/drawing/2014/main" id="{EF72605F-4E17-4AFF-8D5E-35EC5FB128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4342" name="AutoShape 8" descr="data:image/jpeg;base64,/9j/4AAQSkZJRgABAQAAAQABAAD/2wCEAAkGBhQSERUUExMWFRQVGBgZGBcXGBoYHBgWGBcXFBYWGBcXHCYeGBwkHBQVHy8gIycpLCwsFh4xNTAqNSYsLCkBCQoKDgwOGg8PGi8kHyQsLCwsLCwsLCwpLCwsLCwsLCwsLCwvLCksKiwsLCwsLCwsLCwsLCwsLCwsLCwsLCwsLP/AABEIALcBEwMBIgACEQEDEQH/xAAcAAACAgMBAQAAAAAAAAAAAAAFBgQHAAEDAgj/xAA9EAABAwIEBAMGBAUDBAMAAAABAgMRAAQFEiExBkFRYRMicQcyQoGRoRSxwfAjUnLR4TNi8RUWQ4IlksL/xAAaAQACAwEBAAAAAAAAAAAAAAADBAECBQAG/8QALxEAAgEDAwMCBQQCAwAAAAAAAAECAxEhBBIxE0FRImEFcYGRoRSx0fBS4TJCwf/aAAwDAQACEQMRAD8AsFAFdAkUOTc16F0ax9w9tCQSK2E0PTcmuqXzUbydpNAr0IqGHDXsLNRvO2kutVxCq627edQSDFWTcnZENWyzCK5qcA3IrlxSCw3KCZPWqrvMSedcguKjoDFMfppctg+pEtNWJNjdafrWIxNo7OJ+tVLjOGlLWaTPqaXcObUVjzHfqalaZeSOr7H0MhM6jWtkUOt0lvDEqB8wEzQTBuMVqzBxIUE7kb1EtP4Zyqew1KRNePArlZYk28JbUD25ipCgaUnTaeUGUr8HIsV48KpSWya2m2qnTv2LbiJ4NYWKIC2rPw1W6L8Fd5ADNb8OiKWBXC8um2xKiAKt0Dt5EJri49Xu3uvGBUn3RsetLF9xcltSkkRBiY39KjoyfBbdbkNvOxqTQi8xlOoCte360m43xyFSkGPz/wAUru4i4pWRBMq6frTNLR95g5V1wi1MPxNlIzLUJ9aiY/7Q20IIbMntVZYhYusgKUokHeuFu14qgJ0Joy0se7Buu+yCQ4icdUVqzRPyFSEX6gQpCj9asPCODGFWwEA+WKTuIODl2nmbkp6U0oxtawBykncbOE+NUKGRzRQ5GpHEnFyEJlCgfSqxaQHOyum1cnm1DQnSqKhFKyRbqyeQo/7TnQqBRfCfaiSQFiqzu7ApVI1FdLVOtDlp4eC6rS8l8M8aNFIM71lVChwxvWUP9NEt1vYvIW9dE29e/wAejqK8qxZA5is+3uNG029dQ1UM46nrXk44mouidrCSUV6CaEqx9NRXMfg1O6JGyQduHco0iToPU0vN4i4zcwtUknlsBXO7xXxAkAx5hQ3iF0oWhR05Vo6RRs5IVr3WGWPxCz4tsFdp+tU/eJCHx3NW9gFwLi0jtFUlxZcFF3H8qv1puQCIwYxaFVsTyFJWGOAL+dWKhJcs1+n6VVrLsOehoUSz5PoDxAcLB5ZarzCVwh6OlNybv/4QHtH3qvbC5ht3WonwWhybs8YUw8lSTGokdauW0uAtCVdQDVJW+HlQL6/K0j4jpmVyA60yO+1BppsJSZyiPpVJK6RZcss/Ss8ZI3Iqj3Paw+snJAHKgGKe0W6XI8Qj0qOlI7cj6Ce4lYQYLiZHcUAxT2oWrUwsKPQa1Q7Kn1AurBKTzJrl4JWoQdCdqv0sXbK77uyLZsvaK7dOwhORudzvRDGLlK0wtUx+f60jWrCmwkARNcMTxNQVkBPeaya03KVom3p9LwxzRjS0QESUDkKHYy0/dqBQgISRHep/CCFLa80Gj1hbOJcIgeHHzml41al/4CzjCEnjK8ihh3s1JOZRmo/EHBotQXWzqnXL/arDZvwnWgfE+KgiFCno1Om+cikl1sNFfOKcusoUCBy02qXd+zp1KM7MlW/rR+3ugtSW1pCUbyn7bbUzYVigblMFSBzjYdzTlLUwk7SwxOtpJQV45K9wPjV61V4T4IjTXf8AzVj4ZizN0mSQdOdA+LOGEXgzoEK5EVXLiX7JyFSB15Gm/dCXGGP3GXDbcZmQAodKRlPEHK4IPWmbDOKs6YUCT6SaIO8OG6Rm8OByJ0qHJLkjY3wIN5Z6SNRQxVsR2ppvMEetVapKkT6ipo4TcuUgtpCZ68qh1ILlkqEvAmBw1qnpPspuOak1lV6sC3TkQFcSOH4TWJxx47INWgjhBr+QVLa4ZbHwCkenHwOdZlTjELg7INe03F0f/Gat5GBIHwj6V2ThKR8IrulHwd15FSITdn4DXX8Fdn4Ktn8EkchXNwoA1iu6cV2O60irW7K6G6KMXt8DbxfpUlKSAHmxKk9CtPxDuKY8Q4mtmQSpadPSkLib2htXLLjKESFCAe9EpJxfpB1Jbl6hy4YxMsNE2ziLxvkG1AL+aFGQarji60fW6p5bLiCpRMFJ0k7bUmWGZKyAopUDyMfcUZPFF0gR+IdjoVk/nTcsiy8FocHS5bKBB939Kqq/tFi4WAlRhR5HrXS64nuEoGW4cEjWFRQJzGXlSS6ufWqQfgvKNnkuA40gYMlkuJDhMZSdRrOoobww9Zsha7jNcQAUoTogq6KJ3/KqvYfJ1JmmNxzKwOpq6TIwTeM+L13joJSG2hohtHupA5mNz3pXVbgmBqTyrs89LeWNSZmuNhcFCtdxUlU7BW84eQzbhzNCzy79IqBh+HquCEoEq5/5r3d3ynFSvYcqZeDy0gytXh5z6HL2JodabhC65DUaaqTs+DVxhb6G0suIypUNDG47UwWHCjVswFutHMoeRPxdlVM4vx5wiGkoS2EhKSo5iQNcw6E0vYfxRcuHKpQJI0G5gdJrLq1Jz/7YXg1qdCCStHPudL+7U3lJRttpW/G8bylj3tc0VIOHvvIlxwQqYBgfSuNvY3bKko8UEfCYBjsaTksWv+4/BrlchHh8uWyykiUnami1xsJWvMDlIEaTrQxFlcqT/GShfdOhFc38RbbKUKS4lXp/fegp1ISBT21Xe2fY4vcVBp1QUg5eVAOIOIE3BKAYnX/FF7rF2yrKpJPqmDQtV00FElgLnQciKYoVN0/UVqUrQvFZA+DeKlfxaTHeieGcavIzIWgBJPmncDbSjuCYQpSszoyJ0yyI+lRPaY4yhpKEJHiKiT2plK8n+50mm0vuMnCbrbwdU2o+GkCAesEmJ5bVwcYZvElCokGD+VQ/ZliTLbSkrUASOdeMCtchdeyktrWrKRrpO9NRr9OGBLV6dOpjhfkbMEwJmybhKJHXc1lximcZGynzdOQrrgt2lYgqkdKjcR8KNZszJLTp1BSYBPcbGhZeW8CeOHyeLvh1biRC4J7aUOftby1SScikjaNDXfC+J3WD4V2mDyWNj86n3+IF/KUQUA/Wu2x7cktyjzwQ2cbVlE5p+dZTKzcoyjyjat1PTl/l+CN0f8fyTUxW1PIG5Aqgb72hXjKAgLJjSYkmhX47FLs6JdIPUlI/StDbYV3XL0xDj+zZWUKcEjeNY+lLuL+2y1bnwwpw9hA+pqsrjhK6t0eK+U5TuAZNecFwmxlS7pRHQSYI+W9dZWuTd3DWMe2t18FDack8xJP2oA/jt06AEurJUYgmNTRpXGWH2wi3tsx6wB9zShc48XXysJ8ME6Acj61MUvBEr+RysfZZdOjM++lsHp5j9TpUDibhBmzQCy+XF/ECQfsNqC3uMXLhCVvuFH9RAj5VCusRyjIjnuatkjB5cfhebqK068VVxDChlzDSaLNYanedOlSQQnGvKB2oasQKJXq4ntQ1DkCDzqETc6221MVzdBLSAdyKg8N4G5duhq3aU44dYGgSOq1HRI7mpfFPC71tc+A+pBWkJP8ADOYCRIExvV72RXlg113zTXpthS1Tzovw9w0p93KSG2kiVuq19EjuaarjDrNsI8JSSqYUucxHeNppWrXVN2GqdFzyhcwfhZbnmUOe3M/LkK88RWS21AyIHw9BtTlaNOshSmnEuFRHhxCgAebsCe0DnUVeHOuuHMtK0qElSUZdTuCFaiDprSuoqSh6x/S04ttMh4BwqzdjR1xSABCVESDzGnejKeFGrZfkVKjoB0HWKhYcybErynN4hAjYg0db8V4aQiYJUUyokflWdKpvd1ew7Jyh3Blxh4uCW3FKSAYgDWd9CamucGNBCQH3Uj151DxLhB9xKlKfUFJnIEwMw5gnrUrC+FLcpSVXD+c8lGCD+VTe6tfPgrvtlN2Mw142zoaXcqKjsFDQjlBotf2ziyFKCVx7pG88qX+JOB3AhK2XVuKCtiZKe4nl2qBh790kFCbgqWTBBHu89CRVZRW28mES6j3QaOz9rcLfLcpCxr5huPWp+C8NuKcbW8dJMQIo3huArSEuOLC3PhV6x5SOdGrdStQ6kBSCdBsJ2j5VenTfcHOtm0CDjSSlPn3QNPQVS3FmJrcfLhkpGg9KsX2g8WhlGUQVrEDsOZqvLJ0ODLE1p6emneTM7U1ZU0oL6i+cWUToSPSr1wbES1hNspCc05QrsDuarS19lly84ChGRB1zL007Derc4d4a8C3DLjhWPoB6ULVbUkoclKVVyXrO91w0QQ/bKhZAJST5VH9K5HFfxSfNLbjR1TOoI3pkYtW8oTrA21qM/wAIW61BYBSsGZBImf5uoocY+CrqJqz+4NLTamsr4BQeu9Q3sBU2nNbLlvfKeXpRV3Clt++nxEAykpEkDkCKGniRAUq3SP4joMGYA03J5VaVmvcinuvZA/8A6okaKJnn61lcLPCbdKAH1ku65oUImSdPlFZVv09Tyg1o+GV8pZSpLgSCpszB5xWsT9qVx7qEpbjoJrrnlIPyPfvS9xBhMeYD/IrUnBPJmQk1ghYlxLcXGjjqlDpOn0rph7odQUK94bUHr2y+UqChuKqsEvJt9opUQeVeBRi9a8VAcT8/WozGCuqE5TFSdc62LwWkoVuNjXuysAJWrWK922ArJgA5+QHPtVh8L+zNTgSt8FAjVHX16UKrWhTV5MvCDk8CPY4LcXq8rSDlHPYD1NM7/swxBtvMEodAGyFeb6HeriwnAUMpCUJAA6bUat2TGmlJR1NScvSsB5U4RWT5Lew15zMAgjKYUk6KB2gjrTrwz7GXnk+NeLFpbJEkrgKI9D7o7mrD454mssLeL6bdDt45AmRCRrC1DkfQSeoquOKeKXb2HHXStO6UDRCf6UDn3MmtCnLcris007DNde0VixCbLBbYKUrTx1iAogaqEwV6AnMqB2NBlYRmWXXjmeUcytQoqVuSY5elBsLVs8sQgZk54J82WY02mQPnTDnQhvIrOHlZYMEZEGDvMg66yOR0pTVVprEWaGj00ZWcv9A3FL5RCgIG8gaTr0FNXDNmyzbNqJSlxQzGYJgkwRpptzpce4YdW4rIPEKSMxBK/wCnzHeenajWC8LeIpKXCQW0iEqVsnUlSp39J0pOnezXf3NHUbElZ49j1iGGsLuA7nykRMEgKEzBUPT7Vu6fSlRKSoH/AGa5o7ASR3plRw0wG86yEIkQonKkkmBM0v4vhKw7mQErEKQRn0ylSchTlkBWh1/3bVWVOWN2EBhVg3jLOAdeelLbISDEKV5cum+pMk0Obw69aWkKfmZnWdo5+nKmZ15K1Apytpy+4mTmI3gk67/bagWOXPjfwm0rWlPlVlOVJ6CR+f2pZ7k3HsMQkm1glJtXoBNyYJ0KojX5VLssBe8SU3C9NYMZVfalBriRVmfA8EJED3lFYgmApIP+edH7VN082FNvrBBAhACQesnkaE6LjJNvDCbm00mhkZtXiJQ7tMiPi1G1TGMMUcrrgScnPKASec/SqxdxC/ZW6RcFCUHzBZBIJnQjKTrptTdwhxW5eSyHAohOZQIEzMEgp5aDeiRoOK3N3Xs+4vKUuF+wyXGIZAcg11MdPSg2NcR+C0XFnl+xUvFGvBO/vg78uooFdYS3cpyuElOgjNln0FTPWU6cts748IPToNw3wX3KpunX8RvAGwVLWqEJ6D96mrt4T9nLNghK3gXHtyoCUp7AfrUXhPgG3tXhcMkqUJASpQMTpI0qwRiaFCD5T0I/WiT+IUqq2wlt8Xxf+/MypUZwleWX3Al7fLJhCFRyMRWWDa/jQfrRsgcqiKZUmSk5ux9etBqKUmm2/oQrWskS7dhJ3EfOpIsyPdJPY/3oNeYyhGQTqVAQd59OnejVncyB3o9GdPf0+ff5gZxklc209yOh6UscWcAouZcYIbe3PRfSeh70zYk3Cc43Tr6jmKywugsTNPJ2lskDjJx9cT5+uHPDWpC1QpJIIJggjrNZV/XGA27iitbLalHclIJPLUx2rdE6HuN/r3/j+T50JjXl+lTrq2JZAI3nLFA8GuFLQQrVSefajVo6VDJOqdU+nSe1aXJlcCzacIreWrKYAO3MVJueDPC1JmmKz8Tx0qabK82igkfc8hT0xwgXh59B05/4papVhT5f8hYwlLgqFqzKVAISVJXoUgSZ5EAVYvCvCT6m8rqQgTpO5Hpyp8wfhFm2H8NsT/MdSfnRtNpMQKTnqKk8QVg8acY5kL+EcIMsGQgFXMnU/wCKYm7WOX+KkQECVHXtQjHeJWbZouOrygdfyjrQ3SjB3m8/kupSliJ6x/GWrJlTrpASnrzPIDqapjiX20XDshj+Gk6TzjsKXePuO137s6hlB8qf/wBHvQzh3CE3OYlcZd08yOtMU6V1xb2Ocow+ZBdfU6oqWoqUdSTrJrdoVe4kzJ0HfpRu6wKSG2kkqJgAbk1PwvDkWywpQS66mJQqC3BESVg5RBInU6DvR3JQVgai6rv2DjHD7bTTSc+Z0kEpbJWMx1za+XNB5nStXd02yWvHQURKYSkjxNZK1LUdSRvHX512t2Vvgw9lGhPhJyxm5Sde0QNtAAK833CzTjajmWtYnzFWbUAjmY3HXrWdOa3ZNWmrRsGUcVokN2jK3jGmVJSkD1VqfXtWr+7vFJKvwqP/AGPmIH9J3mlHhfiP8KspUZSohM6kjcggjQiTqDv8qcf+7oT5Ulem5hMdZ6R/ahVUllsJThK9lG4DsMTF0lSVZAkFJWlWcjODpKAYkciaZ7V5CBlSlJ0ELOaEzOUQDrz7DSkm7uQHFPoSUqghQgEep116/KssXlOIltZAV8ICQkkznyxzP68qinxeLx4Oq0/VlErie7SnyrWkhRACkgDVMmTA3g6ffrXjDLxtkgIuMzeZOUqTrk3SVBOypP0qd/0HMkoVlSlUeUeaIkmFq1nlr96CpSGnktg59NQE5ZP8smBpI26UwpKS2pANm31NkziG5YudEpKQgaLCZidwoaSn+1SeCH3vEKFJUSBoRrmjQanfT8hXnAVNuuFCUALSCMqpEEZRIiQTJjvUm0wm5XcJKViVglMLyqAByrJSNQZBE9jQUp5VseBj02z45Cl3YquLlK0KyKSgpcynUoBJCSkbwZ8u+sV0wbGsPZchSA26lRK0rIQpEAHVQgKBMaTpNTbZKLVrPrsZAAAzJJlRG0wT13NU9xRif4t9x/TIFZUjKE+WNCR1otGnuF5vt2HDjHi0vXSUpgIamcqpBKjm3HQQPrXdjGARVdWzkUw4eTANJ6rTReWem0UodNR8D5YY4tMAGUj4Tt9taYXMeQoJjQ8x+gpAsbmi7LmxHWsStCycezL19JTk91hws8TPWjFrdA0oMYiCACNeXy/OiVpfba0lTr1dNK8crwY2o0l82sMF1hbbsZ0zHyPyPKu1ojLpOx59Ki2OIg6K+tZiVxkIPI6V6KjXoVodWHK58mNOE09jDNyMyFBKgCQQDvBIiY50ncEYqVN5VHzJUpB5eZBKT+U0Zt8Rqe08k6wD8v1rRU1W2tYaF7OF0TQ5Wq0Fp6VlO58gLHzdhHBl2t0KbTkROpXoCnsnc1Y2D+zlCCFOEqUO8D6Df503sW4GgTr++dTWLUztP5Uk69WrhYXsN7IQ/wBkKxwZDYhKQOwFFmbXp+/717Q0lOpOp+Y6aV4Ve7gaD986tGjCGZsq5ylwdsgT72v76VxViGmmg/f3oPfYoEGSqO550l8VcauJSUsp/wDY8vQVyrSm9tJf35lumo5mw/xZxy1aJlRBUowhMgFROgjoO9Vvi+CvXRLt05PNLST5Uj15mkLilta1+KpRVm3JMwf0px4D4i8drwlmXGxpPxI2B9Rt9Kbo6ZQ9UssDUrN4jhAW9sUpBbKYSdqGYDhjzb2cEIQkwVq2I6Ruab8eUkKMDbSeU9JOxqAnC31jMhuQEyJj12584qKuo24X3GtPo1Nbpv6BFFn4nmElCjEgQVdQmdxv+VTsZwNtTaFO50JCAUHQZhrCSD5o05Jn03rWCp8YJaVdXASIllMJgx8K5ic3ICaOt4BbpkeASoAZlqVME7lS82+o8u+tLPPq7jb9PpWDjwyEJaP4S1W9J95w5EJUqZ1Ks6zB0MAATB3JjP4E9cFS3MqAPLla01GnM+ZPf6UMxMqtHg609CT5V5HIUNISSOggekVLveLXwkJ0cIPmOcFPLoJMyDMwZG9TUe6N3j7EU4uErRfPm5CxvhFSW0qZJKQPMBEiNwJG4n9RvU/B7xHhAqSAoZQqUkAiD5p2ObmO07GtfiLpxsqAKljoMoE8vNqr6ULu2ElUOBLCFpGQeZaCrUqVnncEwTGxjYUKmo1FZhqkpRdgjf3Vs+ktqKSkgmUkBSTpoDt9dKXLc/hlqQmHGlKSU6SUQqSpK4ELAJHeaabDAbYkStazAPvJEGOqRrFS/wAAwGtAmUzBWZ1nbUxr1oe7pOxa8ZoB/wDeCchQArNPSSIMiBynUR3oZf2K3S2RmC5WTEAjbKhIG4H1MnTSjGELbBCXAlJOZQOg2MESN9+eu1HG7RsuhawA3sMisubymICfe066bVG6VKdksEStJC7hVusPt3HuJKvDISkhS0KhKlLB2mZ78utFmLZCrgLbIQ8szmzbaqiFbjOTmjae5oojG2wIKApaEoUSjQAeZKVHKdd4+vWhGENlwNJLBnQqe0k658hAEZtiRyzego8pbluZSMdqtYN8UZWrO4WApWRoCVJ5OeTynYwoiek1QpeOoG1fRXESGF2T6nlqS14LoOXQwrKQJAOuZCOR3r5uacg03p4rbdGdXqO+1hG3XTfgDKiPdJFZwjwV4oS47MmChsDUp/mV0FWxhHCrTSRnyk8tJ9PSla8er6YmjS1zowV1kTsP4fU8ZbPlAkqUClM9AeZ9KNt8KvoGoSR1Cqc7e0bkJJzRsNh9NqKuBJAECKWfw+E1lkv4xW4VvsVqvDnEQVIMDprXfDbfOojNEED/AO3T5/kasRLSVjlG1C8V4WSsZkABQIPSk63wlpboO/sEj8V3+mat7oENIKVZTyqYoFSYBjpIBH0NDQlSFZVCI07RRBhdeSq76NRuF0yaqur8gm5CkElTgbA6AJH3obb8ZjPkQ6cvwrIEKPOD2rt7TuGVXNl4jc+I0CtIE+YD30Rz01Hcd6p3DeIdMi4IPXmeRnke9ey+F7K9PfJepcr55T+TRlVZPgtW+XfrcUpF0pKTsEhMARy0rKTmeInUpADwAG0gz86yvQWp+BKzLzQsb/c9egTufnFdkYiCkjpziB8qEKdHYAb/AK7UOxTiFtlBUogD96AdfSsfrtYiaHST5C91cnNJVAG39yf2PWlLir2ls2oyghbnJI3+Z5VXvFntOecJQzKEn4z7x9B8PrvSGl2SrMZzayf5us96PS0s5vdUdl47g51YxxHP7FiYZx4t+6yvkZXB/DgQEHkn59aZb61C01UVvbqXt7ydU9THTvVo8NY0Li3BP+omErHeNFehGv1rTpxiltSsJVG27sU8UsQMyFbKoPw5ZrRcjISHEKk90c/UEaU78RYbImKG4JZjMVkQqCgHtzH1/Kq1Z7I3L0afUmohG3ZS44pKhmKvMdSnKQZ1EeadhrTXiF+2ygJBCSISVR5tdYbQdTpuo6DvQN/DcqZbBVJBUVA6EbQego5aBsgSEiI1Ik9NzrWVuu7M2ZJKzQsX106kpWyFZPiPlbJk6QAJAPPrrU5vCV3AK1vEJXoppo+HqNRJ3V86ZFtIWNTm2yhPWd9tRQkENqMrUOvl3BOyRz/zVo3atf5FXO/CydGOFLNtJAaAKhErJzAkaxP50nOsItHyHPClE+SIC0GYkjUq6dKY8TDrpKW9B8JIknSI115zNRrrAcluta4dWkDcEEDY67k6elXzH/06LvhvLO7PELeQEKKToRv8o17xXHELnxm9lQmSFARvPqCP0qFg7jakggo6BITBEbkyNBoNudGbrF0nyKIUEg+ROgMRHcj6VRra8F1ntkTMrlugPZHAjMUpWNtgcqo93fSRrUzBcXS4HAFJUpYHkyFRkTABO3eN6M3+LKcSW0ylC0edJy5ZMe6kaCDlIorwXwW2wnx0ozuHTzLAME67wB1+tXltn8yLypK3Yj8KcNoWUqW2JKj5YVlEj3s+gTz01jLTFiyGrdClnRCUFR1MkJMyTySSUp+cAa12xJxxC1BCwPKIzAKGWdYAiI16mk7i/HxcqFuVENNKzLVI/iGBlTGwAknXrtXQp25KSqOT3HjDrZLuUuBKFKTAQ3KiYUVI0MkAaCFUTYw3KsqzxmOXwwY11lWUbHQfTvSTj/ES2TkbyNluQkJMlIj+Ye9O/wA63Y8cOtsl17Ic0BKZIUoCZITyB66da6VKbRKrpvkJe1HioeAbRIAOZAKk80oElJ7SpO3MGk/gHh4XNyCoS23BPQn4Qe2k/KgmKYkq4eW6v3lkmBsOgHYVYfszbCWZ+JaifknQUed6NG3diN1Vq7ksIcru8cShRbGSOfMgbVy4X4rLgyOqlQO/UVKxReZlYG+Uj5xSDw2oodJ5Rv3oME45LO0sFr27qlOJg6g6TtFMDaid6QrDiVE66UyYdxG2fi071aEkuSs4vsNFsmBHKpnicqH210lQkGRUpt0Gm01YVaPFzhaVzIpJx7GVWClnw1FCU5pkR0PfTSrDQqlnjzDs9stQOVSATmidPikcxH5Vn6zQUaqU2sr6BqVeUbxFjhzjZu5ShClBLpnya8tdCe35VX/Hfs7863rYaySpsesynp6VzUgN3TbqShDhUCUJ0BgxpAgT95ohecaFu+eB1bzxHoAD6GZpH4fpVptU3T/4yj+U1/UFqS30rvlMrlrHXmxkzRl0gjUdjNZVqrsrB4+IUIJVqZiemtbr0VkKeoMOYqpUgaA8z+YH96B45ZFSSTqepoggxXtzzCDVKWnhSXpRE60p8lR43YwTpQ62tc375098R4fvpSzhLYzqZI1WRkPRWumnXQUWxVM621mqA4DORQSpEHpIVoNttPXkKJYXdm1fC/8Axr0MbZZ1iOaTr6E1xt3fDJn+lXpOh/8AU/Ymu1w1nGUkyPd/q7/3qUiGxxJVcHI2nMYn5dfSpGF4CoGAdj9+evrS1wxxOLZBSZCjpPMAaZfQU4Ybxfb5ffAMc6RrzcnZGhp4OCvbkkqsXEz5gN9N/wDmh1ywtQyg7kFRgaDYVFxrj5tIytnaTPelFPFxWrVRgmSKUcXza4/B3HVrDSIClq0mFZzuekaCottaJLiT5lpToYUU76bnpUfC+IUEADWNdRz2joRW7vEJUBPl3PIfMihSlJvaGhB5ZLxBTiE522iVpITA1CgowNtuWooS9xKpxQbWjw4kKK1aSNxtIptwC4XBUVZAlKUoyiQop2Ks2s9x0oTjlgHXR/AJWEq1CgEwomZHUyTR6cr+mQtNbXdHCxSlwFDHhpWuAI1HeVcutem+E22fOuXF/EqSEk9SneOQFFuH2EIYOVIzEwfLt2Ecqg4hYOrURmUlBEyAPpFFmtqwCUt75sAL/FQUZEJAIIAWdhzAEV6HEF0wcvjhR8spUkKOmv7FSmMOQklsgLk6L2KSNToOtQsYtPDSlSEZSk7jZSTptvXJJLJdSu9qGg8VKvm0pUgMLjyrCZTniAcp2+tJ/wCPS2yoK8ykSlXI5ydFa+lG8DdCkFbuqE6IBUBKj25jvSnxvKAIIhfmIH8x3nqdtaJFvdYpUgtt1gUrq4JUSdSajOOlUSSYECeQ6CtrFc6cirGZNtmCrA4QvsjSBMETP1/4qv4orhF+R5Z1G3cdKHWhviWpS2ss65x0kKSBy070r4ddkSkCDJr3YpWvQaDuanowMyVDeKQqVoQw2bWn0U52dgfcXBjc6VwTjDgQoawREVPubUpPmBHflQ59mdPpQ1WUhmehlEa+DOLlIQGyokg8zyqysMx7MaoFDJSdDBp54FxZxasqjOv2qs3KOYsQqUV3Lqs7qa64k0FMrCjoUKn6GheFyIrh7Q8XFvhtw5pmyZU/1KISB96fpvdHJlyVngqE3im0ruH0T4IIAyglxxJKUKncJ92SDHlpG/HeMSof6qtVJ5LVuVJ6K5xz+1MWD8VGSl2FJVv29B0qBxNwZCfHtfM2dSgalPdPbtyqNPS23k+X9kvAWrKOFFY/N/IJTiChoFVqo6MXTAztBSuauvespi3sC+pcHiViXI57VGcfA/fzodeYjG2/50diyO2OEFJ+9V5ijcKkbjUEdaY7zFZHrSxiD4mqsuhgDiXW0vD45C08gsQFfXRXzrTbmkc06eqfhP009RQjhrEcq1NqMIdHPQBY1ST+Xzomo5TMbSCP9p3+YiflVkQzjizQELSZzDzdlDnHQiKBOXJB0NHb9JykDX970urbJNLSitzH6VR9NGOPE614S5rWorxOtWSRDqO4xYbiBAAJpkw7itpohTjSXI2SdjSGtzyiK4KuDS3Qu7jj1Ppsy7sE4xaUtEBIn4QNNal42oStaPLBBSdwTHM96pnAcU8JwE7TT+9xYi7t1IScikKBgn3gOVV6e15KblJXiHsGcUlMjY/DPPnW7u5UZA0UNSroBrS5bcWhtOVURO86g+lQ77jRK85SJKh9+tEavkAmEn8WyjO2ZWSSslI3rdzw8+WkuuKOVYkdBzE9KT7TE1Z8y/d7n6UxtXl1+GCC6FMk5kidPTt6VEmu4xTj4JyMLQEIWuZCgBHOT+WlK3tEgOIAMwDtt1p0Vdw0EROx9Iqt+MbzO6B0qlC7ndhdRLbSsLs1utVtA1rQMS5upmFsyuTyqIoQal2DsGh1L7XYc0m3rR3cXHXAr9kSm4QVBUQpJ1T8uYo226mcras6Rsecd6RGbiizLqm0hWozbGsTUUdyse7oVIyzf+BuI5KqNfYGFpKmxqNY7UJtMWM+YzVi8B8SMtKUl2EhY0XEx2Iis+FGUaiTdvfsE1m+nRc4x3eyKrfQB2PSj/CCsq8wnpXHiy0Sl3Mk+VZP19KK8MhtsArUEiecD6mn6ct8FJHmtW9smmWNh99mEJVBqqPbTxdmcTZNklLZC3SSTmcI8qR2SCT6ntRPi72ltspLVnCnDop0e6nsk/ErvsKrbE8VVcFJdyqKdsoA36q3NalGm090jCqSTxEgsOzR3COJ3WNBlI6LJA+g1qBbYa64PK2QOvugepVXdWHMNf6z0q/kbEmemc6fY0xGObgpMjXaEOLUspAKjJCGyEyegzVlSRjVuNBbyOqtSfUzWVexTAx3mJ9KB3eJd6g3N9POh7jxNc2VSOr1/UUoKqkMWk70TYs6gsACgppntrrxGgv4hor1H96g3lhpUbCrnw3Mp91enz5GrIqwup+EEdNB/Sf7bfSgN3cebSjNykgH5/5FL1wklR0iqyjeQSE1GJhVRDDcBW6M5BDY5nn2H967cI3yUPZHEghXukgeVXL67fSni6d0gHTaptYhzuV3iFvkMAaVBNMmMtgzS28IqEid+MmgqK9JeI2NcyqvNWsRvfY7FwnevTbsGa4TW5qLEqY14v4KrdCmVSVFIXOhBy6/Ka52GI5UBAJyp1+dLAXXvxzEChOkMLU2G53iuEqg69qU7u6Liyo8zXGa1V4QUeANWvKpybrCK1W5ogEnNNB1GmjqATE++gdP9yRy5j01jJBBrmhZBBBgjUHvRFRDic40UPeHfr6GoauSntYY4QwhV3coaA5yfQVZHtUaZt7dhkR4pMwNwkAgk/Mionstbas7Z29e008s7wOQ7k1X+PY8u7uVvvKjMdBvlSPdSKzXT6s21wjXpatwlFzfB2ZeotYXpBApat3ydAkmOlEbO7ykFQKeYJoNXTylhI9RQ+LUIxvOSsMnHALdkhQOVRWPWO1IbKXntsygNyTp99KmYxjAdUCtSlxsNkj0qIi7WrRIyjommtHpnQpbZO75PIa/VLUVnOPBObwxATLrmUz7oEk952FejjLTUeCyMw+NfmM9QDoPpUNSY94x9z9K21Hwt5j1Vt9KcSEGzLrErh8+YqP5CohswD51SeidT9aasJ4JvLvVKVZOvuoHzMCmG24Hs7UZrt8KI3ba1PpmP6CuckSotleJt0cmVEdSTr9BWVaCcasgIRhxUkbEhRJHUmayq9RF+kyo0pKqmMWtbrKsDCDFtU9hisrKkhnq5tpTS1iNvlMjlrWVlcQEUO520r6/mKiuNAzp/wAdK1WVcqQLi1Oqgfdpqw3FPFZCj7w0PqOdZWVBILxJ6gD51rKyoJONZWVlSQZWVlZXHGVlZWVxxlZWVlcce8mk15ArKyuOJTNodz9KkJQE7c96ysqCbhVzFHnGUslX8NJmO+wmoDjKUEZjPasrKhRS4LXbZteJKPlQAkVG8NS9SfqaysriWSAW4PllWkawBG/rNSbSxddISmBOwED71lZXPBEVd5HvA/ZGogLuHA2nt5zp6aUWcvcPsvKyz4rg+JwTr2B0FZWUObsrhYJNnK8xe6fQFOOhhkyAE6nTlA2oOotp/wBNGZZ3cd1M9QnYVlZQ2GXg5m8c5vr+UgVlZWVTcybI/9k=">
            <a:extLst>
              <a:ext uri="{FF2B5EF4-FFF2-40B4-BE49-F238E27FC236}">
                <a16:creationId xmlns:a16="http://schemas.microsoft.com/office/drawing/2014/main" id="{F760DBDE-5964-46D6-9F4E-E4CCE4F0A6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4344" name="AutoShape 12" descr="data:image/jpeg;base64,/9j/4AAQSkZJRgABAQAAAQABAAD/2wCEAAkGBhQSEBIUEhIUFRUQFQ8WFBUUFBUUFBQUFBQVFBQQFBQXHCYeFxkjGRQUHy8gIycpLCwsFR4xNTAqNSYrLCkBCQoKDgwOGg8PGiwkHBwsLCwvLCkpKSwpLCwpKSkpLCwpLCwpLCwpLCksKSwpKSwsLCwsKSwsKSwpLCwpKSksLP/AABEIALcBEwMBIgACEQEDEQH/xAAcAAABBQEBAQAAAAAAAAAAAAAEAAEDBQYCBwj/xAA9EAABAwMDAgMFBgMGBwAAAAABAAIRAwQhBRIxBkFRYXETIkKBkQcUMqGx0RXB8ENSYnKC4RYjM1ODk6L/xAAZAQACAwEAAAAAAAAAAAAAAAABBAACAwX/xAArEQACAgICAQMDAwUBAAAAAAAAAQIRAyESMQQTIkEyUWEFFHGBkaGx8UL/2gAMAwEAAhEDEQA/APYKtRCvCmhclqYoqQ7UtqkhPsQIRALoNUzKKlbSRIDtpqQUkQKa62IWQHFJM6jKJ2pnKcgUAiyyiqdOE5qKKrcQqPLFFljZNhPKpbnVIKHGvDxS37vHdWMLxJtXRo0oVLR1gHujG6gFrHPCXTMngktB0JIMagFPTuAVopJ9FHBrskITQu4S2qxWjiEykhMpZKOITrpKFLJRyAnTwmhENClNKW1MQoQeAmLQmTIkGNMLg0ApUyJAd9sFC60HgjSuCFCAJtAki4ToUQI9ml7FENprsMWfMIILddiiiNqZyHIAHUdChdcwor6vCrq15haBLNuoiUbSryFkmsLjIKtbe52ASVlPIootGFl2XqKo5BU7zccIguwkZeRyWhhYqI3lV13cwiK960d1Q3t4CVzs+alpnQwYbe0K9qyFVNcJU9dsjBVaWuaVzZyvY/GNKi9oNUlWqexVVQvCOUYyrKvDI3ownGnZBWv3A8qz0XVS50Hsh2WQeUZb2ApjhPYOcHd6Fc01JVRo2XQAyU4v2+KzF3eOIhvKexpPAlxT0vMcRSPjpmmfdoK41GEBUvI7oKpfAuASs/1FvURiHhr5LB2tQuR1EPFc/dgW5CrbjSA7hax8zIuwehjZfUNdae6PpXzT3WLGiPbkEqZlZzOSmV5qX1GT8VP6WbUVAU6ytvrkclWlDVwRymMflY59Mwn4849otSFyQgv4h5oildByZjNPowcGuyVMnSVypwQuSVIQuHNRIRynTQnUCWqSdJLBGKjqHCkKFuqsBWirYGUOrvyqao9GajXlxVZvO7IRyS4loqy90hktGFLf2RPGFxp9yGtTXWtN4ByuVmyJ9jcI0PQOxRapqe1hIKDrsqOyAs1rYrwQBIXLzZpQXXY1yjDdWA3HUTy8icSiKV4XZJVI3T6hMlqsjZPa38JSrlzdDfieb60nHjQV/FCDEo2jW3LPsDpyCrO3uY5WM210dCfGi4+74UdUloT29eQpngOTuLaOXkdM60K7LnEK71GdmEFolkGmQFaarIYU9GPsFJy2UOnXEuyrW6uQBhZnTaTn1TAIAOVo62m4ylU5SjRfE0tso7pxyUtEpe0qeiOr2RhHaJZtpiSPNZYcKWT8Dk8ns0F3NtDRCjs6cHKV5r1MGJCqa2tgn3SnZyhF2KxhNqqLu/rANwsje3x3FXX3qW5VHc1WbjJSudOe0zbDKOP6isuLh0ozTrl3iVzuY49lM1oCTWCSdpjbzwlEuaVUkcqxs7nPKpLd+EXTcuvgyyxs5uWKmjWUKkhSLO2molpyru3ug4LuYs8ciOZPG4E6YhJJMGRxCS6hJEBYpJJili5y4oG9YSPVHApy0FWToBl3WUuXf3Fs8I+pT950cDChcwylPInsYxLRBd2o2GF5hdXz6V3Lp2gx5L024Y+MBZvVenXVfhyuT5EZSaa+C+TDzWn0XdjrbHUxHgq66ug5xkBP090m9g94wrC50JoMlyzyRySimx/BOEdPsqRTb4KcOZEQnvhTYMvA+aGpV6ZyHj6hKN8X2NcG9pE/3OmeyHr6Ww8QiKbw7hwKb2RnKkrkvaBUvqOaGnCMLmpalpRe8NXQrgpqMXFbFpO3oN0WmVYXzQRt8UJYXIAUdeuTU8k5GuOhaXewq2sWsEgJOBKIjAQ7rjKq2ugxT+Aeo0A5Vfqt1taYRF4wzKp61YOOeAlsk0pUPePC9sy94XF8mVLa1YIhPqUvfDQVG6g9rfwn6IyaapjkIKLv5Zb1Lw4AUV3o/tGzOV1pzZb72D5qxY/sk4rlL8GHkqEo8aMV9xq0X9yJVzTvZAWgfbNdyq290fuE0o0tCGOKgqXRDSvYVtZVtwWQu6hYYKtNEvZwgp1KmbONou6lTKnttSLTyoKlo5wkKO2s3bshMxco7RlSemaqyvC4IsVsoKzpbWqZjwuv48purEcsYroK3JlF7VJPCpcrklOSqHWdda33GnJWCVlia/1PaSfBCWWque6J5We1G8JET6ovp+tNTPgFq9IBqa+AIUDAVJXuBIXLroALkZacmxyF0TtHiuDVaDGFTX2s7VTs1N9R/eEu/ISdI2WFtWzV3twWtkcLzPqvqOrv2tkei3lzXIpRBJ8lheotIuTL20d4PA4I9Up5Vykq2NeNkhgTlJX/ALKC+9s6m1znfi8Sgreq+PxfQo2lol3Uc11du0N4b2xwry06TLgPfa3yhKOKXtSLeP8AqOXJJuUaiv7v7FDZXdRrpDjjzWq0/qJxgOCkodEtH9t/8o2n0eARFTPoqSw5HuOv6j8s+GX1BY21BPC5pWZBwcIpmlOaIDgYTNpuHITkFNJcjmTcb9pZ2VjKKq2YAk9lW2+pFvKmq3ftfdByU9CUaoVknYXZ1t0+ChrtbKK9iKdOFXOaXHCrONKi0HbtHT7fcICjbpNNnIk90RXuG0mjOSgby4lsysJ8Y7raN8fKWr0DXNSm0S1owqe91tu6IEIa5vwSWzyq9+mzkFcqc5T6Orjxxj9RcM1mnxHKJaaT42nJWcuKBDIHbuptFoOBBKop5IvTLTw4mrNH/D3tMgyF27jIUtvcOPoiWkHldWEtHIkqZSVdGbVOQmHShZlhWjtqTQYR9V7WDJC3jj5FHkroz9jcFnuvCtmbOUFdVGuMrq2sy/vhNYcb6MMk12HudIwuqdqSire0ACJDF1oRUUJSk2BC1SRkJLSyhUNuH3dFlWi+GuGWjlrhhzD6FZarQd7UsJk5jmZHY+apunuuGWVd8u321fMtzsePjA8xyP2Rep9Qsrvq1rZ8hrqZaRghwaCJHqIRSaJYe+1cOQVLoUve00sySPoYJKPp9SU7mzdVDWg7TMES145BHPP5FR9M3jKVUtJgOyD65j9fyVMjpFo7NHX06I9/PfGFGbDxf+SPvTwUGSuTlj7mOY3rsFq9Osfy8oq00enSHEx3KhfdbVUazrxggGAl3KGNXWzXjOer0X91qTGYESEA7W9xycNzwsONaLn8ompqha0YyCfn3g+KUn5UmuXSN4+OlotNQ1mnknzx39fRUlXXjB2gYPP7qHUqjah3RBIyOMeSraltkBhmYJjw/dc+bnJ7Z0MUMaX5Lq11hxySCYyJ4RLteeIIGPL9FmqV4QS3bMzkGPmrS2pPZO4yHjHEKscbek2azUFtourbqAOeASR/JXdG5a4S10rJMtSXD2bHEubBO0mD5QFaW+lVmRsDiMzI2/WUxh9SDp7FMyxte3TLkua4ZCWnUKdOoXAOk9zwg6Nu+JPPhIx/m8F3UrBokkfPif5J+E6ds52SLkqiWrtcpufs+I8dwfJB3+uCnIDYK8e1LWb22vXXD3Co17/7N+5jQ3AYJywjzGVrdQ60bUptc5uHAcDO7wPgjmyOrT7EoeQsLaypljX1F1VwA7lW+pW2ygGzJIyUN0P7OtRdWcIIeQ0eEInXb4bSPok3jqHe2dXD5CnUktGbtNJaSXFy6r2jpDWCR3Kio3QpAk5JyrPSNUa4y4RH5krOOGFcWNy8iV8iClR5biVYUtODQPFF3OkbqrHNwCP6KF1SqaZjOO6kYSUm2utFZzTSp9h1Z7GtgDKmt3At9Bysmb8l3KvtMu8EH4gtoS5T2YSVRC3V8rms3fElD1sFcPuoCZhNxdmLjyQbRtAD4q5oW8AZz4KgsL0ucAtBskFP4fI5v2oWyYePYXTapFHR/CFJK6idoSehkkkkQHzle/Z9AOxzh5A4VdR0O8tyTSec8g8H1C9uo6OHPiMd1HqmhhpAb35WlEs8Hr3F4x5dtc2ZkNJAPjhW9l9oT2uaXsIc0bTjBC9Pf0a6o2YCyeqdIgOMs+cLKadF41Z6J0V1J97tWkkEiW+HHAz5Qr0t8wsH0fQ+7UiY90mf5StfZXbap90wO5P+658kbrRzfkBpysXqlVziQF6S2xokfC71eP0ldfw2mOKbG/IJbJgcjaGdRPPNE0JvxNcTyTwAidS01rnkMB5MDkhbK9sSRAc0eUfssHq2j3NOq6q+7pMoNI71J2nG0tazPbulskKXFrRaXkcfcv8An5M/qVbYC2e+SgrSuSMZkwIP7I3rLTPZW9Os2qyp7Zwa3YSZwXSD4YH1Vf0Npdy+4DqLtjaMGrULQ5rZzsDThzj4fsln499mUv1CUc/CKtf5s3nT/Rm5jX3BLSRIaOS3/FjB4WpqUqLGgNYz3cNlonyknv5rj2v/AC2uzJnHlmFXXtzGCRBPPqr6x+2K/qONyyO5MetqRB90Qe4EgR2lUup6tWMDcQDIkds+XZGXOptYC0bXQCQR3PaVW3GrB20kN3jGJz5wUjmdalIdwR+VEHt6zpLnlzi3sJg+p8UzNT3gg4k988lGUK++BiBMng+pQV1Rg+745PolaXG0NN8nUkVeq6SKklmcxjx8CO/zQ2mMqUX72ZA/HTImAPiH94eXP0VlcXLoiDjyj5gqNuoN3gtLt428DBJPeOVrjyNKkK+R4vrRqS66a7Rq7O8pupbqUN35O0CN3cEBUd/euLy13In6ePoh23b6dcGkz3KoJePgDhz6DM481Ga9au+rsp7XUQC6MEicAE8+IBwYTSytpVs48s0sa4uL5J1+GRGhUqOhrXOz2BKuLTpu4xFN3jmAjema1Y/82q9xkbWg4xiTtHHC0dG9M8pnGoS27NoZZyjyqguyoltNu/DgIg+KyWthz3O/wyrLq6g9/sywkbc4JByPJBWQc1u4O38y1/P1W7acvTroopSXuZl3VdpR2mXx3CVzUYHVNrhtc6YB4Poe6udP0YN5Cx9Lk9DCyKi5tqLagylX6bJ/A75FT29owETUDZ4kgfJWVOg5pneCB3TscSa2hZ5aftZS6bolRjwXNwO8q8c2AfNUtfq1pqFg7GN3bHgrRlyHRBn0WmGEYtqIMkpNWwsVIAHgn9ooGUSVM2guwkkhFs69qkn2JI6ARWlsAJ8UJc09zirUthnyQjKUuUjLtlTl1Paz5KrfZhxyJlXN0MAIRtPPorLoIBqOle6BShrh5SPosfqIu6RzTDmj+4Y/Ir0dtPxUVa0B5CwyYlI0hPieRP6lqNd7wc3xBC02h9TDc2apg4IJxnE+XirvUul2VOQFktS6ILZ2Ejy7JB4pQ72hnnGfWmbq+a91NwbBndM+faO68svrq4p1Dbv37K5LWbnb2CQI2lwmAexIMH5r1bQHmpRYH/iNNu7/ADtEOPzIJ+aV303QrEbzJBDhESC3uClsuBydopNKarpnknUtlVqG3p0/dY0Oa6GwATEvgYBPlBK9F6d080remx7NjKbQAzhz4H/UqHxPMnK0Fpo9OlmnTAP953vO+RPHyQWsAhpImByqelLHE0hHHybS7ANQ1Lnj/bwVNf6pNOMe6SfWeyFvrhxKqa9Qnx9Epylux7itFho1L2rnAgOgYBmZ8QR355V0/RpIhrQRHP4SR4mfDul0Vp5c4EN90A7j/ecf2wI9fFaq7phrXYGJPl6I+gpQ2B5nGVIy4sDgmGGYEZGO2fGIUeoacXSRtkRPb6DxE8K4sGbyAQMbjnPPb9SgdSqMhzW7QQ4ulvJcZ/QAD6Ky8WHD+SfuJcij9jvDgDhoMDyAzz25wqpliabw6JaDJ9OZCsagc152iQCYH5Z8cImxBqAscIDpwRnwgHwXOnhrQ/jzv56CaF1bvIDHgkjcIE4P5HsrTT7RjGkhg9/LyIEkYE+JAVbpXTxp99wZhgPLR3A8sD6K2psI5Cd8WmuqEvJST9rsdlkSMfROykQciEfaOEzwrENaRkfMJ9YE1piTy1oyvV+qi3pNqOmJaDGecKtpaiypTa+g4EO58j5harWtBpXLPZvMjkfJZGz6Wtw9zaVWHAwWh2ZiYj0VZeM3PkuwrPGMVFlf1DfbKQnbu308yJaNwLiPkFY/8fUCNtMFxPc8DzU9XoGm7JknxJlV110GRBpgAg9zAIVv22ZK49mWTJDi3HtlU7qJpfmmakOkFzsT4wtTp2o3V37oGxn+EfzT6N0IC4OcAGjw7/NbqztGU2hrWgAJrF4vF3JlecIxqCKex6aYwCRn0VtTswOESlKcSUekYuTfZH7NKF2VyrWUGSSSRJZ22CPEFRtpwVSUr5zDzhWttqrH84P5KOLRB6wyuadNFvpArltPEIqeiURbUoUu1MWqWEgdRUFxayIhGSu2hBkMre0qtGTTjIMj9vNY49eVrarmk5zZ95rsHzLSO8L1mtSBGQqe/wCm6NX8TAksvjym1KDqhjHljFVJHVlrtOtTa9jpDxIjgj9/JR3VUPH7lVlPoj2RJt6rqc/CfeaT4x4+a5fpl6z/ALdQepYfzCwyLLFdX/BpD029P+4Pc6PukiEHbdN7njcYaOSOYRjr65Z+O0efNsO/Qqr1/rF9Ki72VpcPeQYGyA0+JP7ApF8n/wCdja/k1VlfCmdlOAwdu/zKL1CvuZHEhfL+oa5e+29q59Wm4GQBuYG+QB5+a3/Sn2wgsFO+kOHFVrZaR23NGQfMBaLBlhDbu/8ABm5QctKj0yoXFsNxjkclV5tchp/oprPqyze2W3VE/wDkAP0OUzOsLKSHXFEREH2jDPpBWUpSeqLxX2LSlpoj3j8h+64uNHGCJBHdC0utrLEXNLPGf3RB6rtyJFxSP+tv7qslGS2iy5JkVK3e0mSZPELnU6r2tHs8eKrNY6/t6TTtd7R3ZtPMnt73AXn7/tAun1HOc0bSTtZ2aOw8/VKvx5OD9P8A2NY51JOSPX9LvCWe+RPiOCjnVh9V5pof2g3EbRa73doJiPPCv9Pt9QuHbnMFIGeGmckHl0AR6J7As/FLti2WOPk5PSL6/wBUbRZuad7sgNaRM5Bnw4K84qWrqrn+wZVpE1C6CSS1xMl26Z5nvEFepad0yWiX7ZPJPvOPqVZUNHptM7Z9ePoulHxnJLmzkeTGOR0ujMaBa3bX/wDWqVaREEV2gOb5te0/qFqqVh3dk/ki9sJJ2K4qkZxio6Q7QnSCShYSUpFMiA6K4XS5hREYySeElAGfrU0JUYRwrOqEDXatyxzb6y5nfH9dlaWvULXcrN16ZQj2nsqtJkPQaV6x3BCnAC84p372d0fbdVFvJKo4fYhtXU0mhUFr1a08kKzpa1Td3Q4yIFlIUlw25Ye67DvAobAdbExCfek4SgE4gLh9u08gfRdlqdvCIUysudDpP/FTafVoVZW+z2yqfitqR/0NH6LS7V1Cq4x+xbk18mKrfY/prubZo/yue39ChT9iOnHinUHpVf8AzXoG5LchwX2D6kvuYBv2JWA7Vv8A2/7Iuj9kFg34ah9ahW2TEqjxxfwW9Wf3MvS+zWxb/Yz6vcf5o6h0faM/DbUvm0H9VcSkVZY4r4QHkk/kjtrNjMMY1v8AlaB+imKZicqxQcBMU652qAOSU0pyxL2SsAcFJOGJyAhYThKEnV2juEJW1hje6KTZWwzamc8Dkqmra4T+EfMoJ9w53JV1D7kL12psHdOqH2aSPBALU05UFW0JVuKITmmEOaLGbrWB8FX3NoR2WxNEKCtYg9keSIYK4poCsxbe80IHhUV7oRHCsEzD+cFJuoVG8OKMubEjsq6rQUIH0eqajfNWVv11HMrKvYoXMRsFI9Ct+uGHkqxo9WsPxBeUOaucjglTQKPZafUjD8QU7NbYe4XiguHjhzvqpG6pVHxlCoko9tbqrfEKQai3xXibNerD4lMzqasO6HCJNntAvG+Kf7y3xXjbOrq3ipmdY1v6KnCJNnr4uB4p/bheSt6yrKUdY1v6KnBEtnqwrBL24XlX/FtYqRnU9bxCHpols9R+8BL7yPFeZfx+sfiS/i1Y/EpwRLZ6Wb1vio3amwdwvNze1T8ZSD3Hkn6qcIk2egVNfpj4ghKnVbO2VjBTKlZTVuCIaV/VBPAQj9bqO7wq5jERTYjVAo7dXc7kldMYpG0FMyijQThjETSoLujRRlOioCyEUUkXsSQBZP7ZO2omSVWkFEoKkATJLJlhyxQVbYFJJBNgKm+0VrlmNR0KJTpLdbIihuLEhA1KKSSJCE01w5iZJQhyWLn2aSShDn2aQppJKEOhRUjbdJJQhPTtCiqVgUklCBlPTlOzTkklCthDLFEMskkkUQ7Fmn+6JJKEH+7KRtukkoyBFO3RNO2TpIogVTtkU22CSSDAdtpwpQkkhYRQkkkoQ//Z">
            <a:extLst>
              <a:ext uri="{FF2B5EF4-FFF2-40B4-BE49-F238E27FC236}">
                <a16:creationId xmlns:a16="http://schemas.microsoft.com/office/drawing/2014/main" id="{629730EC-97CA-4BD2-80BD-7E879C322A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F9314C47-F71C-4C54-9965-546089542D71}"/>
              </a:ext>
            </a:extLst>
          </p:cNvPr>
          <p:cNvSpPr txBox="1">
            <a:spLocks/>
          </p:cNvSpPr>
          <p:nvPr/>
        </p:nvSpPr>
        <p:spPr bwMode="auto">
          <a:xfrm>
            <a:off x="1438381" y="1466570"/>
            <a:ext cx="9650263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pl-PL" sz="2000" b="1" dirty="0">
                <a:solidFill>
                  <a:srgbClr val="FB6137"/>
                </a:solidFill>
              </a:rPr>
              <a:t>TRENER MOŻE NARZUCAĆ ROLE ZWIĄZANE Z KONTAKTAMI </a:t>
            </a:r>
            <a:br>
              <a:rPr lang="pl-PL" sz="2000" b="1" dirty="0">
                <a:solidFill>
                  <a:srgbClr val="FB6137"/>
                </a:solidFill>
              </a:rPr>
            </a:br>
            <a:r>
              <a:rPr lang="pl-PL" sz="2000" b="1" dirty="0">
                <a:solidFill>
                  <a:srgbClr val="FB6137"/>
                </a:solidFill>
              </a:rPr>
              <a:t>MIĘDZY LUDŹMI OBOWIĄZUJĄCE W GRUPIE SZKOLENIOWEJ, NA PRZYKŁAD: </a:t>
            </a:r>
            <a:endParaRPr lang="pl-PL" altLang="pl-PL" sz="2000" b="1" dirty="0">
              <a:solidFill>
                <a:srgbClr val="FB6137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8217B5E-E3E8-4B57-A23D-09131BCBC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19</a:t>
            </a:fld>
            <a:endParaRPr lang="en-US" altLang="pl-PL" dirty="0"/>
          </a:p>
        </p:txBody>
      </p:sp>
      <p:sp>
        <p:nvSpPr>
          <p:cNvPr id="10" name="Dymek mowy: prostokąt 9">
            <a:extLst>
              <a:ext uri="{FF2B5EF4-FFF2-40B4-BE49-F238E27FC236}">
                <a16:creationId xmlns:a16="http://schemas.microsoft.com/office/drawing/2014/main" id="{B94F9098-B455-47B4-9B8B-7E88881D2A59}"/>
              </a:ext>
            </a:extLst>
          </p:cNvPr>
          <p:cNvSpPr/>
          <p:nvPr/>
        </p:nvSpPr>
        <p:spPr>
          <a:xfrm>
            <a:off x="-1" y="2348880"/>
            <a:ext cx="2542927" cy="3816424"/>
          </a:xfrm>
          <a:prstGeom prst="wedgeRectCallout">
            <a:avLst>
              <a:gd name="adj1" fmla="val -14340"/>
              <a:gd name="adj2" fmla="val 47179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570A1F3-965C-484B-80F0-42DB84999D23}"/>
              </a:ext>
            </a:extLst>
          </p:cNvPr>
          <p:cNvSpPr/>
          <p:nvPr/>
        </p:nvSpPr>
        <p:spPr>
          <a:xfrm>
            <a:off x="179569" y="2636912"/>
            <a:ext cx="2151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pl-PL" altLang="pl-PL" sz="2000" b="1" dirty="0">
                <a:solidFill>
                  <a:schemeClr val="bg1"/>
                </a:solidFill>
              </a:rPr>
              <a:t>SŁUCHANIE</a:t>
            </a:r>
          </a:p>
        </p:txBody>
      </p:sp>
      <p:sp>
        <p:nvSpPr>
          <p:cNvPr id="12" name="Dymek mowy: prostokąt 11">
            <a:extLst>
              <a:ext uri="{FF2B5EF4-FFF2-40B4-BE49-F238E27FC236}">
                <a16:creationId xmlns:a16="http://schemas.microsoft.com/office/drawing/2014/main" id="{34C05E4A-1BBC-405A-876A-D9A5CA433260}"/>
              </a:ext>
            </a:extLst>
          </p:cNvPr>
          <p:cNvSpPr/>
          <p:nvPr/>
        </p:nvSpPr>
        <p:spPr>
          <a:xfrm>
            <a:off x="7592944" y="2348880"/>
            <a:ext cx="2380028" cy="3816424"/>
          </a:xfrm>
          <a:prstGeom prst="wedgeRectCallout">
            <a:avLst>
              <a:gd name="adj1" fmla="val -6426"/>
              <a:gd name="adj2" fmla="val 44144"/>
            </a:avLst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12CA636F-DADE-41DA-AB26-C7AF1FBD8DF0}"/>
              </a:ext>
            </a:extLst>
          </p:cNvPr>
          <p:cNvSpPr/>
          <p:nvPr/>
        </p:nvSpPr>
        <p:spPr>
          <a:xfrm>
            <a:off x="7610060" y="2636912"/>
            <a:ext cx="24041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pl-PL" altLang="pl-PL" sz="2000" b="1" dirty="0">
                <a:solidFill>
                  <a:schemeClr val="bg1"/>
                </a:solidFill>
              </a:rPr>
              <a:t>PILNOWANIE REGUŁ </a:t>
            </a:r>
          </a:p>
        </p:txBody>
      </p:sp>
      <p:sp>
        <p:nvSpPr>
          <p:cNvPr id="13" name="Dymek mowy: prostokąt 12">
            <a:extLst>
              <a:ext uri="{FF2B5EF4-FFF2-40B4-BE49-F238E27FC236}">
                <a16:creationId xmlns:a16="http://schemas.microsoft.com/office/drawing/2014/main" id="{2B9E6A9C-D44F-4828-80DE-AF84EBAB7F95}"/>
              </a:ext>
            </a:extLst>
          </p:cNvPr>
          <p:cNvSpPr/>
          <p:nvPr/>
        </p:nvSpPr>
        <p:spPr>
          <a:xfrm>
            <a:off x="2542928" y="2348880"/>
            <a:ext cx="2542928" cy="3816424"/>
          </a:xfrm>
          <a:prstGeom prst="wedgeRectCallout">
            <a:avLst>
              <a:gd name="adj1" fmla="val -7348"/>
              <a:gd name="adj2" fmla="val 45808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A65445A0-FB41-44C9-9DCB-66C69169D208}"/>
              </a:ext>
            </a:extLst>
          </p:cNvPr>
          <p:cNvSpPr/>
          <p:nvPr/>
        </p:nvSpPr>
        <p:spPr>
          <a:xfrm>
            <a:off x="2711856" y="2636912"/>
            <a:ext cx="2369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pl-PL" altLang="pl-PL" sz="2000" b="1" dirty="0">
                <a:solidFill>
                  <a:schemeClr val="bg1"/>
                </a:solidFill>
              </a:rPr>
              <a:t>MEDIACJA</a:t>
            </a:r>
            <a:r>
              <a:rPr lang="pl-PL" altLang="pl-PL" sz="1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59AD6778-026B-4173-9226-2EC3A7CE325A}"/>
              </a:ext>
            </a:extLst>
          </p:cNvPr>
          <p:cNvSpPr/>
          <p:nvPr/>
        </p:nvSpPr>
        <p:spPr>
          <a:xfrm>
            <a:off x="5199429" y="2636912"/>
            <a:ext cx="219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pl-PL" altLang="pl-PL" sz="2000" b="1" dirty="0">
                <a:solidFill>
                  <a:schemeClr val="bg1"/>
                </a:solidFill>
              </a:rPr>
              <a:t>MOTYWOWANIE </a:t>
            </a:r>
          </a:p>
        </p:txBody>
      </p:sp>
      <p:sp>
        <p:nvSpPr>
          <p:cNvPr id="38" name="Dymek mowy: prostokąt 37">
            <a:extLst>
              <a:ext uri="{FF2B5EF4-FFF2-40B4-BE49-F238E27FC236}">
                <a16:creationId xmlns:a16="http://schemas.microsoft.com/office/drawing/2014/main" id="{7EB38098-1F96-4A37-86A2-B15C3A291001}"/>
              </a:ext>
            </a:extLst>
          </p:cNvPr>
          <p:cNvSpPr/>
          <p:nvPr/>
        </p:nvSpPr>
        <p:spPr>
          <a:xfrm>
            <a:off x="9972972" y="2348286"/>
            <a:ext cx="2231344" cy="3816424"/>
          </a:xfrm>
          <a:prstGeom prst="wedgeRectCallout">
            <a:avLst>
              <a:gd name="adj1" fmla="val -5478"/>
              <a:gd name="adj2" fmla="val 43785"/>
            </a:avLst>
          </a:prstGeom>
          <a:solidFill>
            <a:srgbClr val="FB6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10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C8B9ECFB-4203-4108-BA25-24DFBD4BB439}"/>
              </a:ext>
            </a:extLst>
          </p:cNvPr>
          <p:cNvSpPr/>
          <p:nvPr/>
        </p:nvSpPr>
        <p:spPr>
          <a:xfrm>
            <a:off x="10026618" y="2636912"/>
            <a:ext cx="21900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pl-PL" altLang="pl-PL" sz="2000" b="1" dirty="0">
                <a:solidFill>
                  <a:schemeClr val="bg1"/>
                </a:solidFill>
              </a:rPr>
              <a:t>WSPIERANIE</a:t>
            </a:r>
            <a:r>
              <a:rPr lang="pl-PL" altLang="pl-PL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Tytuł 1">
            <a:extLst>
              <a:ext uri="{FF2B5EF4-FFF2-40B4-BE49-F238E27FC236}">
                <a16:creationId xmlns:a16="http://schemas.microsoft.com/office/drawing/2014/main" id="{01D1D021-9DC4-4B0F-BED4-458A47FC00E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A9B7B4A-1686-4063-B33C-647BD845AF7B}"/>
              </a:ext>
            </a:extLst>
          </p:cNvPr>
          <p:cNvSpPr/>
          <p:nvPr/>
        </p:nvSpPr>
        <p:spPr>
          <a:xfrm>
            <a:off x="179569" y="3206298"/>
            <a:ext cx="22497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altLang="pl-PL" sz="1600" dirty="0">
                <a:solidFill>
                  <a:schemeClr val="bg1"/>
                </a:solidFill>
              </a:rPr>
              <a:t>jeśli kucharz przekonuje trenera, że kuchnia wegetariańska to moda, która wkrótce minie, to powinien on powstrzymać się od wyrażania własnego zdania, dopóki nie wysłucha wszystkich argumentów do końca.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9D0FDFF-DE5C-4C62-A5C0-7708727E2171}"/>
              </a:ext>
            </a:extLst>
          </p:cNvPr>
          <p:cNvSpPr/>
          <p:nvPr/>
        </p:nvSpPr>
        <p:spPr>
          <a:xfrm>
            <a:off x="2656235" y="3206298"/>
            <a:ext cx="23696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pl-PL" altLang="pl-PL" sz="1600" dirty="0">
                <a:solidFill>
                  <a:schemeClr val="bg1"/>
                </a:solidFill>
              </a:rPr>
              <a:t>polega na łagodzeniu sytuacji konfliktowych, </a:t>
            </a:r>
            <a:br>
              <a:rPr lang="pl-PL" altLang="pl-PL" sz="1600" dirty="0">
                <a:solidFill>
                  <a:schemeClr val="bg1"/>
                </a:solidFill>
              </a:rPr>
            </a:br>
            <a:r>
              <a:rPr lang="pl-PL" altLang="pl-PL" sz="1600" dirty="0">
                <a:solidFill>
                  <a:schemeClr val="bg1"/>
                </a:solidFill>
              </a:rPr>
              <a:t>dążeniu do kompromisu </a:t>
            </a:r>
            <a:br>
              <a:rPr lang="pl-PL" altLang="pl-PL" sz="1600" dirty="0">
                <a:solidFill>
                  <a:schemeClr val="bg1"/>
                </a:solidFill>
              </a:rPr>
            </a:br>
            <a:r>
              <a:rPr lang="pl-PL" altLang="pl-PL" sz="1600" dirty="0">
                <a:solidFill>
                  <a:schemeClr val="bg1"/>
                </a:solidFill>
              </a:rPr>
              <a:t>i współpracy podczas szkoleń różnych typów. </a:t>
            </a:r>
            <a:br>
              <a:rPr lang="pl-PL" altLang="pl-PL" sz="1600" dirty="0">
                <a:solidFill>
                  <a:schemeClr val="bg1"/>
                </a:solidFill>
              </a:rPr>
            </a:br>
            <a:r>
              <a:rPr lang="pl-PL" altLang="pl-PL" sz="1600" dirty="0">
                <a:solidFill>
                  <a:schemeClr val="bg1"/>
                </a:solidFill>
              </a:rPr>
              <a:t>W załagodzeniu sytuacji może pomóc dawka humoru.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589AF17-7EF0-4F00-B305-0A4570C5F919}"/>
              </a:ext>
            </a:extLst>
          </p:cNvPr>
          <p:cNvSpPr/>
          <p:nvPr/>
        </p:nvSpPr>
        <p:spPr>
          <a:xfrm>
            <a:off x="5220693" y="3206298"/>
            <a:ext cx="23122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pl-PL" altLang="pl-PL" sz="1600" dirty="0">
                <a:solidFill>
                  <a:schemeClr val="bg1"/>
                </a:solidFill>
              </a:rPr>
              <a:t>zachęcanie biernych członków grupy </a:t>
            </a:r>
            <a:br>
              <a:rPr lang="pl-PL" altLang="pl-PL" sz="1600" dirty="0">
                <a:solidFill>
                  <a:schemeClr val="bg1"/>
                </a:solidFill>
              </a:rPr>
            </a:br>
            <a:r>
              <a:rPr lang="pl-PL" altLang="pl-PL" sz="1600" dirty="0">
                <a:solidFill>
                  <a:schemeClr val="bg1"/>
                </a:solidFill>
              </a:rPr>
              <a:t>do aktywności, </a:t>
            </a:r>
            <a:br>
              <a:rPr lang="pl-PL" altLang="pl-PL" sz="1600" dirty="0">
                <a:solidFill>
                  <a:schemeClr val="bg1"/>
                </a:solidFill>
              </a:rPr>
            </a:br>
            <a:r>
              <a:rPr lang="pl-PL" altLang="pl-PL" sz="1600" dirty="0">
                <a:solidFill>
                  <a:schemeClr val="bg1"/>
                </a:solidFill>
              </a:rPr>
              <a:t>np. poprzez pokazanie gotowej atrakcyjnej dekoracji z owoców lub warzyw i zachęceniu do jej wykonania.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E44C6D2-79F2-4A4B-B1A1-B6AC3EB1CCA8}"/>
              </a:ext>
            </a:extLst>
          </p:cNvPr>
          <p:cNvSpPr/>
          <p:nvPr/>
        </p:nvSpPr>
        <p:spPr>
          <a:xfrm>
            <a:off x="7651341" y="3206298"/>
            <a:ext cx="22080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pl-PL" altLang="pl-PL" sz="1600" dirty="0">
                <a:solidFill>
                  <a:schemeClr val="bg1"/>
                </a:solidFill>
              </a:rPr>
              <a:t>przypominanie zasad </a:t>
            </a:r>
            <a:br>
              <a:rPr lang="pl-PL" altLang="pl-PL" sz="1600" dirty="0">
                <a:solidFill>
                  <a:schemeClr val="bg1"/>
                </a:solidFill>
              </a:rPr>
            </a:br>
            <a:r>
              <a:rPr lang="pl-PL" altLang="pl-PL" sz="1600" dirty="0">
                <a:solidFill>
                  <a:schemeClr val="bg1"/>
                </a:solidFill>
              </a:rPr>
              <a:t>i celów pracy, np. „Jesteśmy tu, by się nauczyć poprawnie czytać receptury a nie po to, by tracić czas na gadanie”.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59129CF-28E0-46C6-8632-5C91E28CE374}"/>
              </a:ext>
            </a:extLst>
          </p:cNvPr>
          <p:cNvSpPr/>
          <p:nvPr/>
        </p:nvSpPr>
        <p:spPr>
          <a:xfrm>
            <a:off x="10086542" y="3206298"/>
            <a:ext cx="21054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pl-PL" altLang="pl-PL" sz="1600" dirty="0">
                <a:solidFill>
                  <a:schemeClr val="bg1"/>
                </a:solidFill>
              </a:rPr>
              <a:t>akceptacja pomysłów</a:t>
            </a:r>
            <a:br>
              <a:rPr lang="pl-PL" altLang="pl-PL" sz="1600" dirty="0">
                <a:solidFill>
                  <a:schemeClr val="bg1"/>
                </a:solidFill>
              </a:rPr>
            </a:br>
            <a:r>
              <a:rPr lang="pl-PL" altLang="pl-PL" sz="1600" dirty="0">
                <a:solidFill>
                  <a:schemeClr val="bg1"/>
                </a:solidFill>
              </a:rPr>
              <a:t>i zachowań, </a:t>
            </a:r>
            <a:br>
              <a:rPr lang="pl-PL" altLang="pl-PL" sz="1600" dirty="0">
                <a:solidFill>
                  <a:schemeClr val="bg1"/>
                </a:solidFill>
              </a:rPr>
            </a:br>
            <a:r>
              <a:rPr lang="pl-PL" altLang="pl-PL" sz="1600" dirty="0">
                <a:solidFill>
                  <a:schemeClr val="bg1"/>
                </a:solidFill>
              </a:rPr>
              <a:t>zwłaszcza tych, </a:t>
            </a:r>
            <a:br>
              <a:rPr lang="pl-PL" altLang="pl-PL" sz="1600" dirty="0">
                <a:solidFill>
                  <a:schemeClr val="bg1"/>
                </a:solidFill>
              </a:rPr>
            </a:br>
            <a:r>
              <a:rPr lang="pl-PL" altLang="pl-PL" sz="1600" dirty="0">
                <a:solidFill>
                  <a:schemeClr val="bg1"/>
                </a:solidFill>
              </a:rPr>
              <a:t>które mogą usprawnić przebieg zajęć.</a:t>
            </a:r>
          </a:p>
        </p:txBody>
      </p:sp>
    </p:spTree>
    <p:extLst>
      <p:ext uri="{BB962C8B-B14F-4D97-AF65-F5344CB8AC3E}">
        <p14:creationId xmlns:p14="http://schemas.microsoft.com/office/powerpoint/2010/main" val="1232575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254261A-38B4-4B1E-86BF-77BC746863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1" b="-69"/>
          <a:stretch/>
        </p:blipFill>
        <p:spPr>
          <a:xfrm>
            <a:off x="1" y="1124744"/>
            <a:ext cx="12215492" cy="5733257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555032A3-7EF4-40BB-AE53-FE845E372D3F}"/>
              </a:ext>
            </a:extLst>
          </p:cNvPr>
          <p:cNvSpPr/>
          <p:nvPr/>
        </p:nvSpPr>
        <p:spPr>
          <a:xfrm>
            <a:off x="0" y="1124744"/>
            <a:ext cx="12215492" cy="5733256"/>
          </a:xfrm>
          <a:prstGeom prst="rect">
            <a:avLst/>
          </a:pr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340" name="AutoShape 4" descr="data:image/jpeg;base64,/9j/4AAQSkZJRgABAQAAAQABAAD/2wCEAAkGBhQSERUUExMWFRQVGBgZGBcXGBoYHBgWGBcXFBYWGBcXHCYeGBwkHBQVHy8gIycpLCwsFh4xNTAqNSYsLCkBCQoKDgwOGg8PGi8kHyQsLCwsLCwsLCwpLCwsLCwsLCwsLCwvLCksKiwsLCwsLCwsLCwsLCwsLCwsLCwsLCwsLP/AABEIALcBEwMBIgACEQEDEQH/xAAcAAACAgMBAQAAAAAAAAAAAAAFBgQHAAEDAgj/xAA9EAABAwIEBAMGBAUDBAMAAAABAgMRAAQFEiExBkFRYRMicQcyQoGRoRSxwfAjUnLR4TNi8RUWQ4IlksL/xAAaAQACAwEBAAAAAAAAAAAAAAADBAECBQAG/8QALxEAAgEDAwMCBQQCAwAAAAAAAAECAxEhBBIxE0FRImEFcYGRoRSx0fBS4TJCwf/aAAwDAQACEQMRAD8AsFAFdAkUOTc16F0ax9w9tCQSK2E0PTcmuqXzUbydpNAr0IqGHDXsLNRvO2kutVxCq627edQSDFWTcnZENWyzCK5qcA3IrlxSCw3KCZPWqrvMSedcguKjoDFMfppctg+pEtNWJNjdafrWIxNo7OJ+tVLjOGlLWaTPqaXcObUVjzHfqalaZeSOr7H0MhM6jWtkUOt0lvDEqB8wEzQTBuMVqzBxIUE7kb1EtP4Zyqew1KRNePArlZYk28JbUD25ipCgaUnTaeUGUr8HIsV48KpSWya2m2qnTv2LbiJ4NYWKIC2rPw1W6L8Fd5ADNb8OiKWBXC8um2xKiAKt0Dt5EJri49Xu3uvGBUn3RsetLF9xcltSkkRBiY39KjoyfBbdbkNvOxqTQi8xlOoCte360m43xyFSkGPz/wAUru4i4pWRBMq6frTNLR95g5V1wi1MPxNlIzLUJ9aiY/7Q20IIbMntVZYhYusgKUokHeuFu14qgJ0Joy0se7Buu+yCQ4icdUVqzRPyFSEX6gQpCj9asPCODGFWwEA+WKTuIODl2nmbkp6U0oxtawBykncbOE+NUKGRzRQ5GpHEnFyEJlCgfSqxaQHOyum1cnm1DQnSqKhFKyRbqyeQo/7TnQqBRfCfaiSQFiqzu7ApVI1FdLVOtDlp4eC6rS8l8M8aNFIM71lVChwxvWUP9NEt1vYvIW9dE29e/wAejqK8qxZA5is+3uNG029dQ1UM46nrXk44mouidrCSUV6CaEqx9NRXMfg1O6JGyQduHco0iToPU0vN4i4zcwtUknlsBXO7xXxAkAx5hQ3iF0oWhR05Vo6RRs5IVr3WGWPxCz4tsFdp+tU/eJCHx3NW9gFwLi0jtFUlxZcFF3H8qv1puQCIwYxaFVsTyFJWGOAL+dWKhJcs1+n6VVrLsOehoUSz5PoDxAcLB5ZarzCVwh6OlNybv/4QHtH3qvbC5ht3WonwWhybs8YUw8lSTGokdauW0uAtCVdQDVJW+HlQL6/K0j4jpmVyA60yO+1BppsJSZyiPpVJK6RZcss/Ss8ZI3Iqj3Paw+snJAHKgGKe0W6XI8Qj0qOlI7cj6Ce4lYQYLiZHcUAxT2oWrUwsKPQa1Q7Kn1AurBKTzJrl4JWoQdCdqv0sXbK77uyLZsvaK7dOwhORudzvRDGLlK0wtUx+f60jWrCmwkARNcMTxNQVkBPeaya03KVom3p9LwxzRjS0QESUDkKHYy0/dqBQgISRHep/CCFLa80Gj1hbOJcIgeHHzml41al/4CzjCEnjK8ihh3s1JOZRmo/EHBotQXWzqnXL/arDZvwnWgfE+KgiFCno1Om+cikl1sNFfOKcusoUCBy02qXd+zp1KM7MlW/rR+3ugtSW1pCUbyn7bbUzYVigblMFSBzjYdzTlLUwk7SwxOtpJQV45K9wPjV61V4T4IjTXf8AzVj4ZizN0mSQdOdA+LOGEXgzoEK5EVXLiX7JyFSB15Gm/dCXGGP3GXDbcZmQAodKRlPEHK4IPWmbDOKs6YUCT6SaIO8OG6Rm8OByJ0qHJLkjY3wIN5Z6SNRQxVsR2ppvMEetVapKkT6ipo4TcuUgtpCZ68qh1ILlkqEvAmBw1qnpPspuOak1lV6sC3TkQFcSOH4TWJxx47INWgjhBr+QVLa4ZbHwCkenHwOdZlTjELg7INe03F0f/Gat5GBIHwj6V2ThKR8IrulHwd15FSITdn4DXX8Fdn4Ktn8EkchXNwoA1iu6cV2O60irW7K6G6KMXt8DbxfpUlKSAHmxKk9CtPxDuKY8Q4mtmQSpadPSkLib2htXLLjKESFCAe9EpJxfpB1Jbl6hy4YxMsNE2ziLxvkG1AL+aFGQarji60fW6p5bLiCpRMFJ0k7bUmWGZKyAopUDyMfcUZPFF0gR+IdjoVk/nTcsiy8FocHS5bKBB939Kqq/tFi4WAlRhR5HrXS64nuEoGW4cEjWFRQJzGXlSS6ufWqQfgvKNnkuA40gYMlkuJDhMZSdRrOoobww9Zsha7jNcQAUoTogq6KJ3/KqvYfJ1JmmNxzKwOpq6TIwTeM+L13joJSG2hohtHupA5mNz3pXVbgmBqTyrs89LeWNSZmuNhcFCtdxUlU7BW84eQzbhzNCzy79IqBh+HquCEoEq5/5r3d3ynFSvYcqZeDy0gytXh5z6HL2JodabhC65DUaaqTs+DVxhb6G0suIypUNDG47UwWHCjVswFutHMoeRPxdlVM4vx5wiGkoS2EhKSo5iQNcw6E0vYfxRcuHKpQJI0G5gdJrLq1Jz/7YXg1qdCCStHPudL+7U3lJRttpW/G8bylj3tc0VIOHvvIlxwQqYBgfSuNvY3bKko8UEfCYBjsaTksWv+4/BrlchHh8uWyykiUnami1xsJWvMDlIEaTrQxFlcqT/GShfdOhFc38RbbKUKS4lXp/fegp1ISBT21Xe2fY4vcVBp1QUg5eVAOIOIE3BKAYnX/FF7rF2yrKpJPqmDQtV00FElgLnQciKYoVN0/UVqUrQvFZA+DeKlfxaTHeieGcavIzIWgBJPmncDbSjuCYQpSszoyJ0yyI+lRPaY4yhpKEJHiKiT2plK8n+50mm0vuMnCbrbwdU2o+GkCAesEmJ5bVwcYZvElCokGD+VQ/ZliTLbSkrUASOdeMCtchdeyktrWrKRrpO9NRr9OGBLV6dOpjhfkbMEwJmybhKJHXc1lximcZGynzdOQrrgt2lYgqkdKjcR8KNZszJLTp1BSYBPcbGhZeW8CeOHyeLvh1biRC4J7aUOftby1SScikjaNDXfC+J3WD4V2mDyWNj86n3+IF/KUQUA/Wu2x7cktyjzwQ2cbVlE5p+dZTKzcoyjyjat1PTl/l+CN0f8fyTUxW1PIG5Aqgb72hXjKAgLJjSYkmhX47FLs6JdIPUlI/StDbYV3XL0xDj+zZWUKcEjeNY+lLuL+2y1bnwwpw9hA+pqsrjhK6t0eK+U5TuAZNecFwmxlS7pRHQSYI+W9dZWuTd3DWMe2t18FDack8xJP2oA/jt06AEurJUYgmNTRpXGWH2wi3tsx6wB9zShc48XXysJ8ME6Acj61MUvBEr+RysfZZdOjM++lsHp5j9TpUDibhBmzQCy+XF/ECQfsNqC3uMXLhCVvuFH9RAj5VCusRyjIjnuatkjB5cfhebqK068VVxDChlzDSaLNYanedOlSQQnGvKB2oasQKJXq4ntQ1DkCDzqETc6221MVzdBLSAdyKg8N4G5duhq3aU44dYGgSOq1HRI7mpfFPC71tc+A+pBWkJP8ADOYCRIExvV72RXlg113zTXpthS1Tzovw9w0p93KSG2kiVuq19EjuaarjDrNsI8JSSqYUucxHeNppWrXVN2GqdFzyhcwfhZbnmUOe3M/LkK88RWS21AyIHw9BtTlaNOshSmnEuFRHhxCgAebsCe0DnUVeHOuuHMtK0qElSUZdTuCFaiDprSuoqSh6x/S04ttMh4BwqzdjR1xSABCVESDzGnejKeFGrZfkVKjoB0HWKhYcybErynN4hAjYg0db8V4aQiYJUUyokflWdKpvd1ew7Jyh3Blxh4uCW3FKSAYgDWd9CamucGNBCQH3Uj151DxLhB9xKlKfUFJnIEwMw5gnrUrC+FLcpSVXD+c8lGCD+VTe6tfPgrvtlN2Mw142zoaXcqKjsFDQjlBotf2ziyFKCVx7pG88qX+JOB3AhK2XVuKCtiZKe4nl2qBh790kFCbgqWTBBHu89CRVZRW28mES6j3QaOz9rcLfLcpCxr5huPWp+C8NuKcbW8dJMQIo3huArSEuOLC3PhV6x5SOdGrdStQ6kBSCdBsJ2j5VenTfcHOtm0CDjSSlPn3QNPQVS3FmJrcfLhkpGg9KsX2g8WhlGUQVrEDsOZqvLJ0ODLE1p6emneTM7U1ZU0oL6i+cWUToSPSr1wbES1hNspCc05QrsDuarS19lly84ChGRB1zL007Derc4d4a8C3DLjhWPoB6ULVbUkoclKVVyXrO91w0QQ/bKhZAJST5VH9K5HFfxSfNLbjR1TOoI3pkYtW8oTrA21qM/wAIW61BYBSsGZBImf5uoocY+CrqJqz+4NLTamsr4BQeu9Q3sBU2nNbLlvfKeXpRV3Clt++nxEAykpEkDkCKGniRAUq3SP4joMGYA03J5VaVmvcinuvZA/8A6okaKJnn61lcLPCbdKAH1ku65oUImSdPlFZVv09Tyg1o+GV8pZSpLgSCpszB5xWsT9qVx7qEpbjoJrrnlIPyPfvS9xBhMeYD/IrUnBPJmQk1ghYlxLcXGjjqlDpOn0rph7odQUK94bUHr2y+UqChuKqsEvJt9opUQeVeBRi9a8VAcT8/WozGCuqE5TFSdc62LwWkoVuNjXuysAJWrWK922ArJgA5+QHPtVh8L+zNTgSt8FAjVHX16UKrWhTV5MvCDk8CPY4LcXq8rSDlHPYD1NM7/swxBtvMEodAGyFeb6HeriwnAUMpCUJAA6bUat2TGmlJR1NScvSsB5U4RWT5Lew15zMAgjKYUk6KB2gjrTrwz7GXnk+NeLFpbJEkrgKI9D7o7mrD454mssLeL6bdDt45AmRCRrC1DkfQSeoquOKeKXb2HHXStO6UDRCf6UDn3MmtCnLcris007DNde0VixCbLBbYKUrTx1iAogaqEwV6AnMqB2NBlYRmWXXjmeUcytQoqVuSY5elBsLVs8sQgZk54J82WY02mQPnTDnQhvIrOHlZYMEZEGDvMg66yOR0pTVVprEWaGj00ZWcv9A3FL5RCgIG8gaTr0FNXDNmyzbNqJSlxQzGYJgkwRpptzpce4YdW4rIPEKSMxBK/wCnzHeenajWC8LeIpKXCQW0iEqVsnUlSp39J0pOnezXf3NHUbElZ49j1iGGsLuA7nykRMEgKEzBUPT7Vu6fSlRKSoH/AGa5o7ASR3plRw0wG86yEIkQonKkkmBM0v4vhKw7mQErEKQRn0ylSchTlkBWh1/3bVWVOWN2EBhVg3jLOAdeelLbISDEKV5cum+pMk0Obw69aWkKfmZnWdo5+nKmZ15K1Apytpy+4mTmI3gk67/bagWOXPjfwm0rWlPlVlOVJ6CR+f2pZ7k3HsMQkm1glJtXoBNyYJ0KojX5VLssBe8SU3C9NYMZVfalBriRVmfA8EJED3lFYgmApIP+edH7VN082FNvrBBAhACQesnkaE6LjJNvDCbm00mhkZtXiJQ7tMiPi1G1TGMMUcrrgScnPKASec/SqxdxC/ZW6RcFCUHzBZBIJnQjKTrptTdwhxW5eSyHAohOZQIEzMEgp5aDeiRoOK3N3Xs+4vKUuF+wyXGIZAcg11MdPSg2NcR+C0XFnl+xUvFGvBO/vg78uooFdYS3cpyuElOgjNln0FTPWU6cts748IPToNw3wX3KpunX8RvAGwVLWqEJ6D96mrt4T9nLNghK3gXHtyoCUp7AfrUXhPgG3tXhcMkqUJASpQMTpI0qwRiaFCD5T0I/WiT+IUqq2wlt8Xxf+/MypUZwleWX3Al7fLJhCFRyMRWWDa/jQfrRsgcqiKZUmSk5ux9etBqKUmm2/oQrWskS7dhJ3EfOpIsyPdJPY/3oNeYyhGQTqVAQd59OnejVncyB3o9GdPf0+ff5gZxklc209yOh6UscWcAouZcYIbe3PRfSeh70zYk3Cc43Tr6jmKywugsTNPJ2lskDjJx9cT5+uHPDWpC1QpJIIJggjrNZV/XGA27iitbLalHclIJPLUx2rdE6HuN/r3/j+T50JjXl+lTrq2JZAI3nLFA8GuFLQQrVSefajVo6VDJOqdU+nSe1aXJlcCzacIreWrKYAO3MVJueDPC1JmmKz8Tx0qabK82igkfc8hT0xwgXh59B05/4papVhT5f8hYwlLgqFqzKVAISVJXoUgSZ5EAVYvCvCT6m8rqQgTpO5Hpyp8wfhFm2H8NsT/MdSfnRtNpMQKTnqKk8QVg8acY5kL+EcIMsGQgFXMnU/wCKYm7WOX+KkQECVHXtQjHeJWbZouOrygdfyjrQ3SjB3m8/kupSliJ6x/GWrJlTrpASnrzPIDqapjiX20XDshj+Gk6TzjsKXePuO137s6hlB8qf/wBHvQzh3CE3OYlcZd08yOtMU6V1xb2Ocow+ZBdfU6oqWoqUdSTrJrdoVe4kzJ0HfpRu6wKSG2kkqJgAbk1PwvDkWywpQS66mJQqC3BESVg5RBInU6DvR3JQVgai6rv2DjHD7bTTSc+Z0kEpbJWMx1za+XNB5nStXd02yWvHQURKYSkjxNZK1LUdSRvHX512t2Vvgw9lGhPhJyxm5Sde0QNtAAK833CzTjajmWtYnzFWbUAjmY3HXrWdOa3ZNWmrRsGUcVokN2jK3jGmVJSkD1VqfXtWr+7vFJKvwqP/AGPmIH9J3mlHhfiP8KspUZSohM6kjcggjQiTqDv8qcf+7oT5Ulem5hMdZ6R/ahVUllsJThK9lG4DsMTF0lSVZAkFJWlWcjODpKAYkciaZ7V5CBlSlJ0ELOaEzOUQDrz7DSkm7uQHFPoSUqghQgEep116/KssXlOIltZAV8ICQkkznyxzP68qinxeLx4Oq0/VlErie7SnyrWkhRACkgDVMmTA3g6ffrXjDLxtkgIuMzeZOUqTrk3SVBOypP0qd/0HMkoVlSlUeUeaIkmFq1nlr96CpSGnktg59NQE5ZP8smBpI26UwpKS2pANm31NkziG5YudEpKQgaLCZidwoaSn+1SeCH3vEKFJUSBoRrmjQanfT8hXnAVNuuFCUALSCMqpEEZRIiQTJjvUm0wm5XcJKViVglMLyqAByrJSNQZBE9jQUp5VseBj02z45Cl3YquLlK0KyKSgpcynUoBJCSkbwZ8u+sV0wbGsPZchSA26lRK0rIQpEAHVQgKBMaTpNTbZKLVrPrsZAAAzJJlRG0wT13NU9xRif4t9x/TIFZUjKE+WNCR1otGnuF5vt2HDjHi0vXSUpgIamcqpBKjm3HQQPrXdjGARVdWzkUw4eTANJ6rTReWem0UodNR8D5YY4tMAGUj4Tt9taYXMeQoJjQ8x+gpAsbmi7LmxHWsStCycezL19JTk91hws8TPWjFrdA0oMYiCACNeXy/OiVpfba0lTr1dNK8crwY2o0l82sMF1hbbsZ0zHyPyPKu1ojLpOx59Ki2OIg6K+tZiVxkIPI6V6KjXoVodWHK58mNOE09jDNyMyFBKgCQQDvBIiY50ncEYqVN5VHzJUpB5eZBKT+U0Zt8Rqe08k6wD8v1rRU1W2tYaF7OF0TQ5Wq0Fp6VlO58gLHzdhHBl2t0KbTkROpXoCnsnc1Y2D+zlCCFOEqUO8D6Df503sW4GgTr++dTWLUztP5Uk69WrhYXsN7IQ/wBkKxwZDYhKQOwFFmbXp+/717Q0lOpOp+Y6aV4Ve7gaD986tGjCGZsq5ylwdsgT72v76VxViGmmg/f3oPfYoEGSqO550l8VcauJSUsp/wDY8vQVyrSm9tJf35lumo5mw/xZxy1aJlRBUowhMgFROgjoO9Vvi+CvXRLt05PNLST5Uj15mkLilta1+KpRVm3JMwf0px4D4i8drwlmXGxpPxI2B9Rt9Kbo6ZQ9UssDUrN4jhAW9sUpBbKYSdqGYDhjzb2cEIQkwVq2I6Ruab8eUkKMDbSeU9JOxqAnC31jMhuQEyJj12584qKuo24X3GtPo1Nbpv6BFFn4nmElCjEgQVdQmdxv+VTsZwNtTaFO50JCAUHQZhrCSD5o05Jn03rWCp8YJaVdXASIllMJgx8K5ic3ICaOt4BbpkeASoAZlqVME7lS82+o8u+tLPPq7jb9PpWDjwyEJaP4S1W9J95w5EJUqZ1Ks6zB0MAATB3JjP4E9cFS3MqAPLla01GnM+ZPf6UMxMqtHg609CT5V5HIUNISSOggekVLveLXwkJ0cIPmOcFPLoJMyDMwZG9TUe6N3j7EU4uErRfPm5CxvhFSW0qZJKQPMBEiNwJG4n9RvU/B7xHhAqSAoZQqUkAiD5p2ObmO07GtfiLpxsqAKljoMoE8vNqr6ULu2ElUOBLCFpGQeZaCrUqVnncEwTGxjYUKmo1FZhqkpRdgjf3Vs+ktqKSkgmUkBSTpoDt9dKXLc/hlqQmHGlKSU6SUQqSpK4ELAJHeaabDAbYkStazAPvJEGOqRrFS/wAAwGtAmUzBWZ1nbUxr1oe7pOxa8ZoB/wDeCchQArNPSSIMiBynUR3oZf2K3S2RmC5WTEAjbKhIG4H1MnTSjGELbBCXAlJOZQOg2MESN9+eu1HG7RsuhawA3sMisubymICfe066bVG6VKdksEStJC7hVusPt3HuJKvDISkhS0KhKlLB2mZ78utFmLZCrgLbIQ8szmzbaqiFbjOTmjae5oojG2wIKApaEoUSjQAeZKVHKdd4+vWhGENlwNJLBnQqe0k658hAEZtiRyzego8pbluZSMdqtYN8UZWrO4WApWRoCVJ5OeTynYwoiek1QpeOoG1fRXESGF2T6nlqS14LoOXQwrKQJAOuZCOR3r5uacg03p4rbdGdXqO+1hG3XTfgDKiPdJFZwjwV4oS47MmChsDUp/mV0FWxhHCrTSRnyk8tJ9PSla8er6YmjS1zowV1kTsP4fU8ZbPlAkqUClM9AeZ9KNt8KvoGoSR1Cqc7e0bkJJzRsNh9NqKuBJAECKWfw+E1lkv4xW4VvsVqvDnEQVIMDprXfDbfOojNEED/AO3T5/kasRLSVjlG1C8V4WSsZkABQIPSk63wlpboO/sEj8V3+mat7oENIKVZTyqYoFSYBjpIBH0NDQlSFZVCI07RRBhdeSq76NRuF0yaqur8gm5CkElTgbA6AJH3obb8ZjPkQ6cvwrIEKPOD2rt7TuGVXNl4jc+I0CtIE+YD30Rz01Hcd6p3DeIdMi4IPXmeRnke9ey+F7K9PfJepcr55T+TRlVZPgtW+XfrcUpF0pKTsEhMARy0rKTmeInUpADwAG0gz86yvQWp+BKzLzQsb/c9egTufnFdkYiCkjpziB8qEKdHYAb/AK7UOxTiFtlBUogD96AdfSsfrtYiaHST5C91cnNJVAG39yf2PWlLir2ls2oyghbnJI3+Z5VXvFntOecJQzKEn4z7x9B8PrvSGl2SrMZzayf5us96PS0s5vdUdl47g51YxxHP7FiYZx4t+6yvkZXB/DgQEHkn59aZb61C01UVvbqXt7ydU9THTvVo8NY0Li3BP+omErHeNFehGv1rTpxiltSsJVG27sU8UsQMyFbKoPw5ZrRcjISHEKk90c/UEaU78RYbImKG4JZjMVkQqCgHtzH1/Kq1Z7I3L0afUmohG3ZS44pKhmKvMdSnKQZ1EeadhrTXiF+2ygJBCSISVR5tdYbQdTpuo6DvQN/DcqZbBVJBUVA6EbQego5aBsgSEiI1Ik9NzrWVuu7M2ZJKzQsX106kpWyFZPiPlbJk6QAJAPPrrU5vCV3AK1vEJXoppo+HqNRJ3V86ZFtIWNTm2yhPWd9tRQkENqMrUOvl3BOyRz/zVo3atf5FXO/CydGOFLNtJAaAKhErJzAkaxP50nOsItHyHPClE+SIC0GYkjUq6dKY8TDrpKW9B8JIknSI115zNRrrAcluta4dWkDcEEDY67k6elXzH/06LvhvLO7PELeQEKKToRv8o17xXHELnxm9lQmSFARvPqCP0qFg7jakggo6BITBEbkyNBoNudGbrF0nyKIUEg+ROgMRHcj6VRra8F1ntkTMrlugPZHAjMUpWNtgcqo93fSRrUzBcXS4HAFJUpYHkyFRkTABO3eN6M3+LKcSW0ylC0edJy5ZMe6kaCDlIorwXwW2wnx0ozuHTzLAME67wB1+tXltn8yLypK3Yj8KcNoWUqW2JKj5YVlEj3s+gTz01jLTFiyGrdClnRCUFR1MkJMyTySSUp+cAa12xJxxC1BCwPKIzAKGWdYAiI16mk7i/HxcqFuVENNKzLVI/iGBlTGwAknXrtXQp25KSqOT3HjDrZLuUuBKFKTAQ3KiYUVI0MkAaCFUTYw3KsqzxmOXwwY11lWUbHQfTvSTj/ES2TkbyNluQkJMlIj+Ye9O/wA63Y8cOtsl17Ic0BKZIUoCZITyB66da6VKbRKrpvkJe1HioeAbRIAOZAKk80oElJ7SpO3MGk/gHh4XNyCoS23BPQn4Qe2k/KgmKYkq4eW6v3lkmBsOgHYVYfszbCWZ+JaifknQUed6NG3diN1Vq7ksIcru8cShRbGSOfMgbVy4X4rLgyOqlQO/UVKxReZlYG+Uj5xSDw2oodJ5Rv3oME45LO0sFr27qlOJg6g6TtFMDaid6QrDiVE66UyYdxG2fi071aEkuSs4vsNFsmBHKpnicqH210lQkGRUpt0Gm01YVaPFzhaVzIpJx7GVWClnw1FCU5pkR0PfTSrDQqlnjzDs9stQOVSATmidPikcxH5Vn6zQUaqU2sr6BqVeUbxFjhzjZu5ShClBLpnya8tdCe35VX/Hfs7863rYaySpsesynp6VzUgN3TbqShDhUCUJ0BgxpAgT95ohecaFu+eB1bzxHoAD6GZpH4fpVptU3T/4yj+U1/UFqS30rvlMrlrHXmxkzRl0gjUdjNZVqrsrB4+IUIJVqZiemtbr0VkKeoMOYqpUgaA8z+YH96B45ZFSSTqepoggxXtzzCDVKWnhSXpRE60p8lR43YwTpQ62tc375098R4fvpSzhLYzqZI1WRkPRWumnXQUWxVM621mqA4DORQSpEHpIVoNttPXkKJYXdm1fC/8Axr0MbZZ1iOaTr6E1xt3fDJn+lXpOh/8AU/Ymu1w1nGUkyPd/q7/3qUiGxxJVcHI2nMYn5dfSpGF4CoGAdj9+evrS1wxxOLZBSZCjpPMAaZfQU4Ybxfb5ffAMc6RrzcnZGhp4OCvbkkqsXEz5gN9N/wDmh1ywtQyg7kFRgaDYVFxrj5tIytnaTPelFPFxWrVRgmSKUcXza4/B3HVrDSIClq0mFZzuekaCottaJLiT5lpToYUU76bnpUfC+IUEADWNdRz2joRW7vEJUBPl3PIfMihSlJvaGhB5ZLxBTiE522iVpITA1CgowNtuWooS9xKpxQbWjw4kKK1aSNxtIptwC4XBUVZAlKUoyiQop2Ks2s9x0oTjlgHXR/AJWEq1CgEwomZHUyTR6cr+mQtNbXdHCxSlwFDHhpWuAI1HeVcutem+E22fOuXF/EqSEk9SneOQFFuH2EIYOVIzEwfLt2Ecqg4hYOrURmUlBEyAPpFFmtqwCUt75sAL/FQUZEJAIIAWdhzAEV6HEF0wcvjhR8spUkKOmv7FSmMOQklsgLk6L2KSNToOtQsYtPDSlSEZSk7jZSTptvXJJLJdSu9qGg8VKvm0pUgMLjyrCZTniAcp2+tJ/wCPS2yoK8ykSlXI5ydFa+lG8DdCkFbuqE6IBUBKj25jvSnxvKAIIhfmIH8x3nqdtaJFvdYpUgtt1gUrq4JUSdSajOOlUSSYECeQ6CtrFc6cirGZNtmCrA4QvsjSBMETP1/4qv4orhF+R5Z1G3cdKHWhviWpS2ss65x0kKSBy070r4ddkSkCDJr3YpWvQaDuanowMyVDeKQqVoQw2bWn0U52dgfcXBjc6VwTjDgQoawREVPubUpPmBHflQ59mdPpQ1WUhmehlEa+DOLlIQGyokg8zyqysMx7MaoFDJSdDBp54FxZxasqjOv2qs3KOYsQqUV3Lqs7qa64k0FMrCjoUKn6GheFyIrh7Q8XFvhtw5pmyZU/1KISB96fpvdHJlyVngqE3im0ruH0T4IIAyglxxJKUKncJ92SDHlpG/HeMSof6qtVJ5LVuVJ6K5xz+1MWD8VGSl2FJVv29B0qBxNwZCfHtfM2dSgalPdPbtyqNPS23k+X9kvAWrKOFFY/N/IJTiChoFVqo6MXTAztBSuauvespi3sC+pcHiViXI57VGcfA/fzodeYjG2/50diyO2OEFJ+9V5ijcKkbjUEdaY7zFZHrSxiD4mqsuhgDiXW0vD45C08gsQFfXRXzrTbmkc06eqfhP009RQjhrEcq1NqMIdHPQBY1ST+Xzomo5TMbSCP9p3+YiflVkQzjizQELSZzDzdlDnHQiKBOXJB0NHb9JykDX970urbJNLSitzH6VR9NGOPE614S5rWorxOtWSRDqO4xYbiBAAJpkw7itpohTjSXI2SdjSGtzyiK4KuDS3Qu7jj1Ppsy7sE4xaUtEBIn4QNNal42oStaPLBBSdwTHM96pnAcU8JwE7TT+9xYi7t1IScikKBgn3gOVV6e15KblJXiHsGcUlMjY/DPPnW7u5UZA0UNSroBrS5bcWhtOVURO86g+lQ77jRK85SJKh9+tEavkAmEn8WyjO2ZWSSslI3rdzw8+WkuuKOVYkdBzE9KT7TE1Z8y/d7n6UxtXl1+GCC6FMk5kidPTt6VEmu4xTj4JyMLQEIWuZCgBHOT+WlK3tEgOIAMwDtt1p0Vdw0EROx9Iqt+MbzO6B0qlC7ndhdRLbSsLs1utVtA1rQMS5upmFsyuTyqIoQal2DsGh1L7XYc0m3rR3cXHXAr9kSm4QVBUQpJ1T8uYo226mcras6Rsecd6RGbiizLqm0hWozbGsTUUdyse7oVIyzf+BuI5KqNfYGFpKmxqNY7UJtMWM+YzVi8B8SMtKUl2EhY0XEx2Iis+FGUaiTdvfsE1m+nRc4x3eyKrfQB2PSj/CCsq8wnpXHiy0Sl3Mk+VZP19KK8MhtsArUEiecD6mn6ct8FJHmtW9smmWNh99mEJVBqqPbTxdmcTZNklLZC3SSTmcI8qR2SCT6ntRPi72ltspLVnCnDop0e6nsk/ErvsKrbE8VVcFJdyqKdsoA36q3NalGm090jCqSTxEgsOzR3COJ3WNBlI6LJA+g1qBbYa64PK2QOvugepVXdWHMNf6z0q/kbEmemc6fY0xGObgpMjXaEOLUspAKjJCGyEyegzVlSRjVuNBbyOqtSfUzWVexTAx3mJ9KB3eJd6g3N9POh7jxNc2VSOr1/UUoKqkMWk70TYs6gsACgppntrrxGgv4hor1H96g3lhpUbCrnw3Mp91enz5GrIqwup+EEdNB/Sf7bfSgN3cebSjNykgH5/5FL1wklR0iqyjeQSE1GJhVRDDcBW6M5BDY5nn2H967cI3yUPZHEghXukgeVXL67fSni6d0gHTaptYhzuV3iFvkMAaVBNMmMtgzS28IqEid+MmgqK9JeI2NcyqvNWsRvfY7FwnevTbsGa4TW5qLEqY14v4KrdCmVSVFIXOhBy6/Ka52GI5UBAJyp1+dLAXXvxzEChOkMLU2G53iuEqg69qU7u6Liyo8zXGa1V4QUeANWvKpybrCK1W5ogEnNNB1GmjqATE++gdP9yRy5j01jJBBrmhZBBBgjUHvRFRDic40UPeHfr6GoauSntYY4QwhV3coaA5yfQVZHtUaZt7dhkR4pMwNwkAgk/Mionstbas7Z29e008s7wOQ7k1X+PY8u7uVvvKjMdBvlSPdSKzXT6s21wjXpatwlFzfB2ZeotYXpBApat3ydAkmOlEbO7ykFQKeYJoNXTylhI9RQ+LUIxvOSsMnHALdkhQOVRWPWO1IbKXntsygNyTp99KmYxjAdUCtSlxsNkj0qIi7WrRIyjommtHpnQpbZO75PIa/VLUVnOPBObwxATLrmUz7oEk952FejjLTUeCyMw+NfmM9QDoPpUNSY94x9z9K21Hwt5j1Vt9KcSEGzLrErh8+YqP5CohswD51SeidT9aasJ4JvLvVKVZOvuoHzMCmG24Hs7UZrt8KI3ba1PpmP6CuckSotleJt0cmVEdSTr9BWVaCcasgIRhxUkbEhRJHUmayq9RF+kyo0pKqmMWtbrKsDCDFtU9hisrKkhnq5tpTS1iNvlMjlrWVlcQEUO520r6/mKiuNAzp/wAdK1WVcqQLi1Oqgfdpqw3FPFZCj7w0PqOdZWVBILxJ6gD51rKyoJONZWVlSQZWVlZXHGVlZWVxxlZWVlcce8mk15ArKyuOJTNodz9KkJQE7c96ysqCbhVzFHnGUslX8NJmO+wmoDjKUEZjPasrKhRS4LXbZteJKPlQAkVG8NS9SfqaysriWSAW4PllWkawBG/rNSbSxddISmBOwED71lZXPBEVd5HvA/ZGogLuHA2nt5zp6aUWcvcPsvKyz4rg+JwTr2B0FZWUObsrhYJNnK8xe6fQFOOhhkyAE6nTlA2oOotp/wBNGZZ3cd1M9QnYVlZQ2GXg5m8c5vr+UgVlZWVTcybI/9k=">
            <a:extLst>
              <a:ext uri="{FF2B5EF4-FFF2-40B4-BE49-F238E27FC236}">
                <a16:creationId xmlns:a16="http://schemas.microsoft.com/office/drawing/2014/main" id="{3338F072-2E92-4019-904B-34499E42DD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4341" name="AutoShape 6" descr="data:image/jpeg;base64,/9j/4AAQSkZJRgABAQAAAQABAAD/2wCEAAkGBhQSERUUExMWFRQVGBgZGBcXGBoYHBgWGBcXFBYWGBcXHCYeGBwkHBQVHy8gIycpLCwsFh4xNTAqNSYsLCkBCQoKDgwOGg8PGi8kHyQsLCwsLCwsLCwpLCwsLCwsLCwsLCwvLCksKiwsLCwsLCwsLCwsLCwsLCwsLCwsLCwsLP/AABEIALcBEwMBIgACEQEDEQH/xAAcAAACAgMBAQAAAAAAAAAAAAAFBgQHAAEDAgj/xAA9EAABAwIEBAMGBAUDBAMAAAABAgMRAAQFEiExBkFRYRMicQcyQoGRoRSxwfAjUnLR4TNi8RUWQ4IlksL/xAAaAQACAwEBAAAAAAAAAAAAAAADBAECBQAG/8QALxEAAgEDAwMCBQQCAwAAAAAAAAECAxEhBBIxE0FRImEFcYGRoRSx0fBS4TJCwf/aAAwDAQACEQMRAD8AsFAFdAkUOTc16F0ax9w9tCQSK2E0PTcmuqXzUbydpNAr0IqGHDXsLNRvO2kutVxCq627edQSDFWTcnZENWyzCK5qcA3IrlxSCw3KCZPWqrvMSedcguKjoDFMfppctg+pEtNWJNjdafrWIxNo7OJ+tVLjOGlLWaTPqaXcObUVjzHfqalaZeSOr7H0MhM6jWtkUOt0lvDEqB8wEzQTBuMVqzBxIUE7kb1EtP4Zyqew1KRNePArlZYk28JbUD25ipCgaUnTaeUGUr8HIsV48KpSWya2m2qnTv2LbiJ4NYWKIC2rPw1W6L8Fd5ADNb8OiKWBXC8um2xKiAKt0Dt5EJri49Xu3uvGBUn3RsetLF9xcltSkkRBiY39KjoyfBbdbkNvOxqTQi8xlOoCte360m43xyFSkGPz/wAUru4i4pWRBMq6frTNLR95g5V1wi1MPxNlIzLUJ9aiY/7Q20IIbMntVZYhYusgKUokHeuFu14qgJ0Joy0se7Buu+yCQ4icdUVqzRPyFSEX6gQpCj9asPCODGFWwEA+WKTuIODl2nmbkp6U0oxtawBykncbOE+NUKGRzRQ5GpHEnFyEJlCgfSqxaQHOyum1cnm1DQnSqKhFKyRbqyeQo/7TnQqBRfCfaiSQFiqzu7ApVI1FdLVOtDlp4eC6rS8l8M8aNFIM71lVChwxvWUP9NEt1vYvIW9dE29e/wAejqK8qxZA5is+3uNG029dQ1UM46nrXk44mouidrCSUV6CaEqx9NRXMfg1O6JGyQduHco0iToPU0vN4i4zcwtUknlsBXO7xXxAkAx5hQ3iF0oWhR05Vo6RRs5IVr3WGWPxCz4tsFdp+tU/eJCHx3NW9gFwLi0jtFUlxZcFF3H8qv1puQCIwYxaFVsTyFJWGOAL+dWKhJcs1+n6VVrLsOehoUSz5PoDxAcLB5ZarzCVwh6OlNybv/4QHtH3qvbC5ht3WonwWhybs8YUw8lSTGokdauW0uAtCVdQDVJW+HlQL6/K0j4jpmVyA60yO+1BppsJSZyiPpVJK6RZcss/Ss8ZI3Iqj3Paw+snJAHKgGKe0W6XI8Qj0qOlI7cj6Ce4lYQYLiZHcUAxT2oWrUwsKPQa1Q7Kn1AurBKTzJrl4JWoQdCdqv0sXbK77uyLZsvaK7dOwhORudzvRDGLlK0wtUx+f60jWrCmwkARNcMTxNQVkBPeaya03KVom3p9LwxzRjS0QESUDkKHYy0/dqBQgISRHep/CCFLa80Gj1hbOJcIgeHHzml41al/4CzjCEnjK8ihh3s1JOZRmo/EHBotQXWzqnXL/arDZvwnWgfE+KgiFCno1Om+cikl1sNFfOKcusoUCBy02qXd+zp1KM7MlW/rR+3ugtSW1pCUbyn7bbUzYVigblMFSBzjYdzTlLUwk7SwxOtpJQV45K9wPjV61V4T4IjTXf8AzVj4ZizN0mSQdOdA+LOGEXgzoEK5EVXLiX7JyFSB15Gm/dCXGGP3GXDbcZmQAodKRlPEHK4IPWmbDOKs6YUCT6SaIO8OG6Rm8OByJ0qHJLkjY3wIN5Z6SNRQxVsR2ppvMEetVapKkT6ipo4TcuUgtpCZ68qh1ILlkqEvAmBw1qnpPspuOak1lV6sC3TkQFcSOH4TWJxx47INWgjhBr+QVLa4ZbHwCkenHwOdZlTjELg7INe03F0f/Gat5GBIHwj6V2ThKR8IrulHwd15FSITdn4DXX8Fdn4Ktn8EkchXNwoA1iu6cV2O60irW7K6G6KMXt8DbxfpUlKSAHmxKk9CtPxDuKY8Q4mtmQSpadPSkLib2htXLLjKESFCAe9EpJxfpB1Jbl6hy4YxMsNE2ziLxvkG1AL+aFGQarji60fW6p5bLiCpRMFJ0k7bUmWGZKyAopUDyMfcUZPFF0gR+IdjoVk/nTcsiy8FocHS5bKBB939Kqq/tFi4WAlRhR5HrXS64nuEoGW4cEjWFRQJzGXlSS6ufWqQfgvKNnkuA40gYMlkuJDhMZSdRrOoobww9Zsha7jNcQAUoTogq6KJ3/KqvYfJ1JmmNxzKwOpq6TIwTeM+L13joJSG2hohtHupA5mNz3pXVbgmBqTyrs89LeWNSZmuNhcFCtdxUlU7BW84eQzbhzNCzy79IqBh+HquCEoEq5/5r3d3ynFSvYcqZeDy0gytXh5z6HL2JodabhC65DUaaqTs+DVxhb6G0suIypUNDG47UwWHCjVswFutHMoeRPxdlVM4vx5wiGkoS2EhKSo5iQNcw6E0vYfxRcuHKpQJI0G5gdJrLq1Jz/7YXg1qdCCStHPudL+7U3lJRttpW/G8bylj3tc0VIOHvvIlxwQqYBgfSuNvY3bKko8UEfCYBjsaTksWv+4/BrlchHh8uWyykiUnami1xsJWvMDlIEaTrQxFlcqT/GShfdOhFc38RbbKUKS4lXp/fegp1ISBT21Xe2fY4vcVBp1QUg5eVAOIOIE3BKAYnX/FF7rF2yrKpJPqmDQtV00FElgLnQciKYoVN0/UVqUrQvFZA+DeKlfxaTHeieGcavIzIWgBJPmncDbSjuCYQpSszoyJ0yyI+lRPaY4yhpKEJHiKiT2plK8n+50mm0vuMnCbrbwdU2o+GkCAesEmJ5bVwcYZvElCokGD+VQ/ZliTLbSkrUASOdeMCtchdeyktrWrKRrpO9NRr9OGBLV6dOpjhfkbMEwJmybhKJHXc1lximcZGynzdOQrrgt2lYgqkdKjcR8KNZszJLTp1BSYBPcbGhZeW8CeOHyeLvh1biRC4J7aUOftby1SScikjaNDXfC+J3WD4V2mDyWNj86n3+IF/KUQUA/Wu2x7cktyjzwQ2cbVlE5p+dZTKzcoyjyjat1PTl/l+CN0f8fyTUxW1PIG5Aqgb72hXjKAgLJjSYkmhX47FLs6JdIPUlI/StDbYV3XL0xDj+zZWUKcEjeNY+lLuL+2y1bnwwpw9hA+pqsrjhK6t0eK+U5TuAZNecFwmxlS7pRHQSYI+W9dZWuTd3DWMe2t18FDack8xJP2oA/jt06AEurJUYgmNTRpXGWH2wi3tsx6wB9zShc48XXysJ8ME6Acj61MUvBEr+RysfZZdOjM++lsHp5j9TpUDibhBmzQCy+XF/ECQfsNqC3uMXLhCVvuFH9RAj5VCusRyjIjnuatkjB5cfhebqK068VVxDChlzDSaLNYanedOlSQQnGvKB2oasQKJXq4ntQ1DkCDzqETc6221MVzdBLSAdyKg8N4G5duhq3aU44dYGgSOq1HRI7mpfFPC71tc+A+pBWkJP8ADOYCRIExvV72RXlg113zTXpthS1Tzovw9w0p93KSG2kiVuq19EjuaarjDrNsI8JSSqYUucxHeNppWrXVN2GqdFzyhcwfhZbnmUOe3M/LkK88RWS21AyIHw9BtTlaNOshSmnEuFRHhxCgAebsCe0DnUVeHOuuHMtK0qElSUZdTuCFaiDprSuoqSh6x/S04ttMh4BwqzdjR1xSABCVESDzGnejKeFGrZfkVKjoB0HWKhYcybErynN4hAjYg0db8V4aQiYJUUyokflWdKpvd1ew7Jyh3Blxh4uCW3FKSAYgDWd9CamucGNBCQH3Uj151DxLhB9xKlKfUFJnIEwMw5gnrUrC+FLcpSVXD+c8lGCD+VTe6tfPgrvtlN2Mw142zoaXcqKjsFDQjlBotf2ziyFKCVx7pG88qX+JOB3AhK2XVuKCtiZKe4nl2qBh790kFCbgqWTBBHu89CRVZRW28mES6j3QaOz9rcLfLcpCxr5huPWp+C8NuKcbW8dJMQIo3huArSEuOLC3PhV6x5SOdGrdStQ6kBSCdBsJ2j5VenTfcHOtm0CDjSSlPn3QNPQVS3FmJrcfLhkpGg9KsX2g8WhlGUQVrEDsOZqvLJ0ODLE1p6emneTM7U1ZU0oL6i+cWUToSPSr1wbES1hNspCc05QrsDuarS19lly84ChGRB1zL007Derc4d4a8C3DLjhWPoB6ULVbUkoclKVVyXrO91w0QQ/bKhZAJST5VH9K5HFfxSfNLbjR1TOoI3pkYtW8oTrA21qM/wAIW61BYBSsGZBImf5uoocY+CrqJqz+4NLTamsr4BQeu9Q3sBU2nNbLlvfKeXpRV3Clt++nxEAykpEkDkCKGniRAUq3SP4joMGYA03J5VaVmvcinuvZA/8A6okaKJnn61lcLPCbdKAH1ku65oUImSdPlFZVv09Tyg1o+GV8pZSpLgSCpszB5xWsT9qVx7qEpbjoJrrnlIPyPfvS9xBhMeYD/IrUnBPJmQk1ghYlxLcXGjjqlDpOn0rph7odQUK94bUHr2y+UqChuKqsEvJt9opUQeVeBRi9a8VAcT8/WozGCuqE5TFSdc62LwWkoVuNjXuysAJWrWK922ArJgA5+QHPtVh8L+zNTgSt8FAjVHX16UKrWhTV5MvCDk8CPY4LcXq8rSDlHPYD1NM7/swxBtvMEodAGyFeb6HeriwnAUMpCUJAA6bUat2TGmlJR1NScvSsB5U4RWT5Lew15zMAgjKYUk6KB2gjrTrwz7GXnk+NeLFpbJEkrgKI9D7o7mrD454mssLeL6bdDt45AmRCRrC1DkfQSeoquOKeKXb2HHXStO6UDRCf6UDn3MmtCnLcris007DNde0VixCbLBbYKUrTx1iAogaqEwV6AnMqB2NBlYRmWXXjmeUcytQoqVuSY5elBsLVs8sQgZk54J82WY02mQPnTDnQhvIrOHlZYMEZEGDvMg66yOR0pTVVprEWaGj00ZWcv9A3FL5RCgIG8gaTr0FNXDNmyzbNqJSlxQzGYJgkwRpptzpce4YdW4rIPEKSMxBK/wCnzHeenajWC8LeIpKXCQW0iEqVsnUlSp39J0pOnezXf3NHUbElZ49j1iGGsLuA7nykRMEgKEzBUPT7Vu6fSlRKSoH/AGa5o7ASR3plRw0wG86yEIkQonKkkmBM0v4vhKw7mQErEKQRn0ylSchTlkBWh1/3bVWVOWN2EBhVg3jLOAdeelLbISDEKV5cum+pMk0Obw69aWkKfmZnWdo5+nKmZ15K1Apytpy+4mTmI3gk67/bagWOXPjfwm0rWlPlVlOVJ6CR+f2pZ7k3HsMQkm1glJtXoBNyYJ0KojX5VLssBe8SU3C9NYMZVfalBriRVmfA8EJED3lFYgmApIP+edH7VN082FNvrBBAhACQesnkaE6LjJNvDCbm00mhkZtXiJQ7tMiPi1G1TGMMUcrrgScnPKASec/SqxdxC/ZW6RcFCUHzBZBIJnQjKTrptTdwhxW5eSyHAohOZQIEzMEgp5aDeiRoOK3N3Xs+4vKUuF+wyXGIZAcg11MdPSg2NcR+C0XFnl+xUvFGvBO/vg78uooFdYS3cpyuElOgjNln0FTPWU6cts748IPToNw3wX3KpunX8RvAGwVLWqEJ6D96mrt4T9nLNghK3gXHtyoCUp7AfrUXhPgG3tXhcMkqUJASpQMTpI0qwRiaFCD5T0I/WiT+IUqq2wlt8Xxf+/MypUZwleWX3Al7fLJhCFRyMRWWDa/jQfrRsgcqiKZUmSk5ux9etBqKUmm2/oQrWskS7dhJ3EfOpIsyPdJPY/3oNeYyhGQTqVAQd59OnejVncyB3o9GdPf0+ff5gZxklc209yOh6UscWcAouZcYIbe3PRfSeh70zYk3Cc43Tr6jmKywugsTNPJ2lskDjJx9cT5+uHPDWpC1QpJIIJggjrNZV/XGA27iitbLalHclIJPLUx2rdE6HuN/r3/j+T50JjXl+lTrq2JZAI3nLFA8GuFLQQrVSefajVo6VDJOqdU+nSe1aXJlcCzacIreWrKYAO3MVJueDPC1JmmKz8Tx0qabK82igkfc8hT0xwgXh59B05/4papVhT5f8hYwlLgqFqzKVAISVJXoUgSZ5EAVYvCvCT6m8rqQgTpO5Hpyp8wfhFm2H8NsT/MdSfnRtNpMQKTnqKk8QVg8acY5kL+EcIMsGQgFXMnU/wCKYm7WOX+KkQECVHXtQjHeJWbZouOrygdfyjrQ3SjB3m8/kupSliJ6x/GWrJlTrpASnrzPIDqapjiX20XDshj+Gk6TzjsKXePuO137s6hlB8qf/wBHvQzh3CE3OYlcZd08yOtMU6V1xb2Ocow+ZBdfU6oqWoqUdSTrJrdoVe4kzJ0HfpRu6wKSG2kkqJgAbk1PwvDkWywpQS66mJQqC3BESVg5RBInU6DvR3JQVgai6rv2DjHD7bTTSc+Z0kEpbJWMx1za+XNB5nStXd02yWvHQURKYSkjxNZK1LUdSRvHX512t2Vvgw9lGhPhJyxm5Sde0QNtAAK833CzTjajmWtYnzFWbUAjmY3HXrWdOa3ZNWmrRsGUcVokN2jK3jGmVJSkD1VqfXtWr+7vFJKvwqP/AGPmIH9J3mlHhfiP8KspUZSohM6kjcggjQiTqDv8qcf+7oT5Ulem5hMdZ6R/ahVUllsJThK9lG4DsMTF0lSVZAkFJWlWcjODpKAYkciaZ7V5CBlSlJ0ELOaEzOUQDrz7DSkm7uQHFPoSUqghQgEep116/KssXlOIltZAV8ICQkkznyxzP68qinxeLx4Oq0/VlErie7SnyrWkhRACkgDVMmTA3g6ffrXjDLxtkgIuMzeZOUqTrk3SVBOypP0qd/0HMkoVlSlUeUeaIkmFq1nlr96CpSGnktg59NQE5ZP8smBpI26UwpKS2pANm31NkziG5YudEpKQgaLCZidwoaSn+1SeCH3vEKFJUSBoRrmjQanfT8hXnAVNuuFCUALSCMqpEEZRIiQTJjvUm0wm5XcJKViVglMLyqAByrJSNQZBE9jQUp5VseBj02z45Cl3YquLlK0KyKSgpcynUoBJCSkbwZ8u+sV0wbGsPZchSA26lRK0rIQpEAHVQgKBMaTpNTbZKLVrPrsZAAAzJJlRG0wT13NU9xRif4t9x/TIFZUjKE+WNCR1otGnuF5vt2HDjHi0vXSUpgIamcqpBKjm3HQQPrXdjGARVdWzkUw4eTANJ6rTReWem0UodNR8D5YY4tMAGUj4Tt9taYXMeQoJjQ8x+gpAsbmi7LmxHWsStCycezL19JTk91hws8TPWjFrdA0oMYiCACNeXy/OiVpfba0lTr1dNK8crwY2o0l82sMF1hbbsZ0zHyPyPKu1ojLpOx59Ki2OIg6K+tZiVxkIPI6V6KjXoVodWHK58mNOE09jDNyMyFBKgCQQDvBIiY50ncEYqVN5VHzJUpB5eZBKT+U0Zt8Rqe08k6wD8v1rRU1W2tYaF7OF0TQ5Wq0Fp6VlO58gLHzdhHBl2t0KbTkROpXoCnsnc1Y2D+zlCCFOEqUO8D6Df503sW4GgTr++dTWLUztP5Uk69WrhYXsN7IQ/wBkKxwZDYhKQOwFFmbXp+/717Q0lOpOp+Y6aV4Ve7gaD986tGjCGZsq5ylwdsgT72v76VxViGmmg/f3oPfYoEGSqO550l8VcauJSUsp/wDY8vQVyrSm9tJf35lumo5mw/xZxy1aJlRBUowhMgFROgjoO9Vvi+CvXRLt05PNLST5Uj15mkLilta1+KpRVm3JMwf0px4D4i8drwlmXGxpPxI2B9Rt9Kbo6ZQ9UssDUrN4jhAW9sUpBbKYSdqGYDhjzb2cEIQkwVq2I6Ruab8eUkKMDbSeU9JOxqAnC31jMhuQEyJj12584qKuo24X3GtPo1Nbpv6BFFn4nmElCjEgQVdQmdxv+VTsZwNtTaFO50JCAUHQZhrCSD5o05Jn03rWCp8YJaVdXASIllMJgx8K5ic3ICaOt4BbpkeASoAZlqVME7lS82+o8u+tLPPq7jb9PpWDjwyEJaP4S1W9J95w5EJUqZ1Ks6zB0MAATB3JjP4E9cFS3MqAPLla01GnM+ZPf6UMxMqtHg609CT5V5HIUNISSOggekVLveLXwkJ0cIPmOcFPLoJMyDMwZG9TUe6N3j7EU4uErRfPm5CxvhFSW0qZJKQPMBEiNwJG4n9RvU/B7xHhAqSAoZQqUkAiD5p2ObmO07GtfiLpxsqAKljoMoE8vNqr6ULu2ElUOBLCFpGQeZaCrUqVnncEwTGxjYUKmo1FZhqkpRdgjf3Vs+ktqKSkgmUkBSTpoDt9dKXLc/hlqQmHGlKSU6SUQqSpK4ELAJHeaabDAbYkStazAPvJEGOqRrFS/wAAwGtAmUzBWZ1nbUxr1oe7pOxa8ZoB/wDeCchQArNPSSIMiBynUR3oZf2K3S2RmC5WTEAjbKhIG4H1MnTSjGELbBCXAlJOZQOg2MESN9+eu1HG7RsuhawA3sMisubymICfe066bVG6VKdksEStJC7hVusPt3HuJKvDISkhS0KhKlLB2mZ78utFmLZCrgLbIQ8szmzbaqiFbjOTmjae5oojG2wIKApaEoUSjQAeZKVHKdd4+vWhGENlwNJLBnQqe0k658hAEZtiRyzego8pbluZSMdqtYN8UZWrO4WApWRoCVJ5OeTynYwoiek1QpeOoG1fRXESGF2T6nlqS14LoOXQwrKQJAOuZCOR3r5uacg03p4rbdGdXqO+1hG3XTfgDKiPdJFZwjwV4oS47MmChsDUp/mV0FWxhHCrTSRnyk8tJ9PSla8er6YmjS1zowV1kTsP4fU8ZbPlAkqUClM9AeZ9KNt8KvoGoSR1Cqc7e0bkJJzRsNh9NqKuBJAECKWfw+E1lkv4xW4VvsVqvDnEQVIMDprXfDbfOojNEED/AO3T5/kasRLSVjlG1C8V4WSsZkABQIPSk63wlpboO/sEj8V3+mat7oENIKVZTyqYoFSYBjpIBH0NDQlSFZVCI07RRBhdeSq76NRuF0yaqur8gm5CkElTgbA6AJH3obb8ZjPkQ6cvwrIEKPOD2rt7TuGVXNl4jc+I0CtIE+YD30Rz01Hcd6p3DeIdMi4IPXmeRnke9ey+F7K9PfJepcr55T+TRlVZPgtW+XfrcUpF0pKTsEhMARy0rKTmeInUpADwAG0gz86yvQWp+BKzLzQsb/c9egTufnFdkYiCkjpziB8qEKdHYAb/AK7UOxTiFtlBUogD96AdfSsfrtYiaHST5C91cnNJVAG39yf2PWlLir2ls2oyghbnJI3+Z5VXvFntOecJQzKEn4z7x9B8PrvSGl2SrMZzayf5us96PS0s5vdUdl47g51YxxHP7FiYZx4t+6yvkZXB/DgQEHkn59aZb61C01UVvbqXt7ydU9THTvVo8NY0Li3BP+omErHeNFehGv1rTpxiltSsJVG27sU8UsQMyFbKoPw5ZrRcjISHEKk90c/UEaU78RYbImKG4JZjMVkQqCgHtzH1/Kq1Z7I3L0afUmohG3ZS44pKhmKvMdSnKQZ1EeadhrTXiF+2ygJBCSISVR5tdYbQdTpuo6DvQN/DcqZbBVJBUVA6EbQego5aBsgSEiI1Ik9NzrWVuu7M2ZJKzQsX106kpWyFZPiPlbJk6QAJAPPrrU5vCV3AK1vEJXoppo+HqNRJ3V86ZFtIWNTm2yhPWd9tRQkENqMrUOvl3BOyRz/zVo3atf5FXO/CydGOFLNtJAaAKhErJzAkaxP50nOsItHyHPClE+SIC0GYkjUq6dKY8TDrpKW9B8JIknSI115zNRrrAcluta4dWkDcEEDY67k6elXzH/06LvhvLO7PELeQEKKToRv8o17xXHELnxm9lQmSFARvPqCP0qFg7jakggo6BITBEbkyNBoNudGbrF0nyKIUEg+ROgMRHcj6VRra8F1ntkTMrlugPZHAjMUpWNtgcqo93fSRrUzBcXS4HAFJUpYHkyFRkTABO3eN6M3+LKcSW0ylC0edJy5ZMe6kaCDlIorwXwW2wnx0ozuHTzLAME67wB1+tXltn8yLypK3Yj8KcNoWUqW2JKj5YVlEj3s+gTz01jLTFiyGrdClnRCUFR1MkJMyTySSUp+cAa12xJxxC1BCwPKIzAKGWdYAiI16mk7i/HxcqFuVENNKzLVI/iGBlTGwAknXrtXQp25KSqOT3HjDrZLuUuBKFKTAQ3KiYUVI0MkAaCFUTYw3KsqzxmOXwwY11lWUbHQfTvSTj/ES2TkbyNluQkJMlIj+Ye9O/wA63Y8cOtsl17Ic0BKZIUoCZITyB66da6VKbRKrpvkJe1HioeAbRIAOZAKk80oElJ7SpO3MGk/gHh4XNyCoS23BPQn4Qe2k/KgmKYkq4eW6v3lkmBsOgHYVYfszbCWZ+JaifknQUed6NG3diN1Vq7ksIcru8cShRbGSOfMgbVy4X4rLgyOqlQO/UVKxReZlYG+Uj5xSDw2oodJ5Rv3oME45LO0sFr27qlOJg6g6TtFMDaid6QrDiVE66UyYdxG2fi071aEkuSs4vsNFsmBHKpnicqH210lQkGRUpt0Gm01YVaPFzhaVzIpJx7GVWClnw1FCU5pkR0PfTSrDQqlnjzDs9stQOVSATmidPikcxH5Vn6zQUaqU2sr6BqVeUbxFjhzjZu5ShClBLpnya8tdCe35VX/Hfs7863rYaySpsesynp6VzUgN3TbqShDhUCUJ0BgxpAgT95ohecaFu+eB1bzxHoAD6GZpH4fpVptU3T/4yj+U1/UFqS30rvlMrlrHXmxkzRl0gjUdjNZVqrsrB4+IUIJVqZiemtbr0VkKeoMOYqpUgaA8z+YH96B45ZFSSTqepoggxXtzzCDVKWnhSXpRE60p8lR43YwTpQ62tc375098R4fvpSzhLYzqZI1WRkPRWumnXQUWxVM621mqA4DORQSpEHpIVoNttPXkKJYXdm1fC/8Axr0MbZZ1iOaTr6E1xt3fDJn+lXpOh/8AU/Ymu1w1nGUkyPd/q7/3qUiGxxJVcHI2nMYn5dfSpGF4CoGAdj9+evrS1wxxOLZBSZCjpPMAaZfQU4Ybxfb5ffAMc6RrzcnZGhp4OCvbkkqsXEz5gN9N/wDmh1ywtQyg7kFRgaDYVFxrj5tIytnaTPelFPFxWrVRgmSKUcXza4/B3HVrDSIClq0mFZzuekaCottaJLiT5lpToYUU76bnpUfC+IUEADWNdRz2joRW7vEJUBPl3PIfMihSlJvaGhB5ZLxBTiE522iVpITA1CgowNtuWooS9xKpxQbWjw4kKK1aSNxtIptwC4XBUVZAlKUoyiQop2Ks2s9x0oTjlgHXR/AJWEq1CgEwomZHUyTR6cr+mQtNbXdHCxSlwFDHhpWuAI1HeVcutem+E22fOuXF/EqSEk9SneOQFFuH2EIYOVIzEwfLt2Ecqg4hYOrURmUlBEyAPpFFmtqwCUt75sAL/FQUZEJAIIAWdhzAEV6HEF0wcvjhR8spUkKOmv7FSmMOQklsgLk6L2KSNToOtQsYtPDSlSEZSk7jZSTptvXJJLJdSu9qGg8VKvm0pUgMLjyrCZTniAcp2+tJ/wCPS2yoK8ykSlXI5ydFa+lG8DdCkFbuqE6IBUBKj25jvSnxvKAIIhfmIH8x3nqdtaJFvdYpUgtt1gUrq4JUSdSajOOlUSSYECeQ6CtrFc6cirGZNtmCrA4QvsjSBMETP1/4qv4orhF+R5Z1G3cdKHWhviWpS2ss65x0kKSBy070r4ddkSkCDJr3YpWvQaDuanowMyVDeKQqVoQw2bWn0U52dgfcXBjc6VwTjDgQoawREVPubUpPmBHflQ59mdPpQ1WUhmehlEa+DOLlIQGyokg8zyqysMx7MaoFDJSdDBp54FxZxasqjOv2qs3KOYsQqUV3Lqs7qa64k0FMrCjoUKn6GheFyIrh7Q8XFvhtw5pmyZU/1KISB96fpvdHJlyVngqE3im0ruH0T4IIAyglxxJKUKncJ92SDHlpG/HeMSof6qtVJ5LVuVJ6K5xz+1MWD8VGSl2FJVv29B0qBxNwZCfHtfM2dSgalPdPbtyqNPS23k+X9kvAWrKOFFY/N/IJTiChoFVqo6MXTAztBSuauvespi3sC+pcHiViXI57VGcfA/fzodeYjG2/50diyO2OEFJ+9V5ijcKkbjUEdaY7zFZHrSxiD4mqsuhgDiXW0vD45C08gsQFfXRXzrTbmkc06eqfhP009RQjhrEcq1NqMIdHPQBY1ST+Xzomo5TMbSCP9p3+YiflVkQzjizQELSZzDzdlDnHQiKBOXJB0NHb9JykDX970urbJNLSitzH6VR9NGOPE614S5rWorxOtWSRDqO4xYbiBAAJpkw7itpohTjSXI2SdjSGtzyiK4KuDS3Qu7jj1Ppsy7sE4xaUtEBIn4QNNal42oStaPLBBSdwTHM96pnAcU8JwE7TT+9xYi7t1IScikKBgn3gOVV6e15KblJXiHsGcUlMjY/DPPnW7u5UZA0UNSroBrS5bcWhtOVURO86g+lQ77jRK85SJKh9+tEavkAmEn8WyjO2ZWSSslI3rdzw8+WkuuKOVYkdBzE9KT7TE1Z8y/d7n6UxtXl1+GCC6FMk5kidPTt6VEmu4xTj4JyMLQEIWuZCgBHOT+WlK3tEgOIAMwDtt1p0Vdw0EROx9Iqt+MbzO6B0qlC7ndhdRLbSsLs1utVtA1rQMS5upmFsyuTyqIoQal2DsGh1L7XYc0m3rR3cXHXAr9kSm4QVBUQpJ1T8uYo226mcras6Rsecd6RGbiizLqm0hWozbGsTUUdyse7oVIyzf+BuI5KqNfYGFpKmxqNY7UJtMWM+YzVi8B8SMtKUl2EhY0XEx2Iis+FGUaiTdvfsE1m+nRc4x3eyKrfQB2PSj/CCsq8wnpXHiy0Sl3Mk+VZP19KK8MhtsArUEiecD6mn6ct8FJHmtW9smmWNh99mEJVBqqPbTxdmcTZNklLZC3SSTmcI8qR2SCT6ntRPi72ltspLVnCnDop0e6nsk/ErvsKrbE8VVcFJdyqKdsoA36q3NalGm090jCqSTxEgsOzR3COJ3WNBlI6LJA+g1qBbYa64PK2QOvugepVXdWHMNf6z0q/kbEmemc6fY0xGObgpMjXaEOLUspAKjJCGyEyegzVlSRjVuNBbyOqtSfUzWVexTAx3mJ9KB3eJd6g3N9POh7jxNc2VSOr1/UUoKqkMWk70TYs6gsACgppntrrxGgv4hor1H96g3lhpUbCrnw3Mp91enz5GrIqwup+EEdNB/Sf7bfSgN3cebSjNykgH5/5FL1wklR0iqyjeQSE1GJhVRDDcBW6M5BDY5nn2H967cI3yUPZHEghXukgeVXL67fSni6d0gHTaptYhzuV3iFvkMAaVBNMmMtgzS28IqEid+MmgqK9JeI2NcyqvNWsRvfY7FwnevTbsGa4TW5qLEqY14v4KrdCmVSVFIXOhBy6/Ka52GI5UBAJyp1+dLAXXvxzEChOkMLU2G53iuEqg69qU7u6Liyo8zXGa1V4QUeANWvKpybrCK1W5ogEnNNB1GmjqATE++gdP9yRy5j01jJBBrmhZBBBgjUHvRFRDic40UPeHfr6GoauSntYY4QwhV3coaA5yfQVZHtUaZt7dhkR4pMwNwkAgk/Mionstbas7Z29e008s7wOQ7k1X+PY8u7uVvvKjMdBvlSPdSKzXT6s21wjXpatwlFzfB2ZeotYXpBApat3ydAkmOlEbO7ykFQKeYJoNXTylhI9RQ+LUIxvOSsMnHALdkhQOVRWPWO1IbKXntsygNyTp99KmYxjAdUCtSlxsNkj0qIi7WrRIyjommtHpnQpbZO75PIa/VLUVnOPBObwxATLrmUz7oEk952FejjLTUeCyMw+NfmM9QDoPpUNSY94x9z9K21Hwt5j1Vt9KcSEGzLrErh8+YqP5CohswD51SeidT9aasJ4JvLvVKVZOvuoHzMCmG24Hs7UZrt8KI3ba1PpmP6CuckSotleJt0cmVEdSTr9BWVaCcasgIRhxUkbEhRJHUmayq9RF+kyo0pKqmMWtbrKsDCDFtU9hisrKkhnq5tpTS1iNvlMjlrWVlcQEUO520r6/mKiuNAzp/wAdK1WVcqQLi1Oqgfdpqw3FPFZCj7w0PqOdZWVBILxJ6gD51rKyoJONZWVlSQZWVlZXHGVlZWVxxlZWVlcce8mk15ArKyuOJTNodz9KkJQE7c96ysqCbhVzFHnGUslX8NJmO+wmoDjKUEZjPasrKhRS4LXbZteJKPlQAkVG8NS9SfqaysriWSAW4PllWkawBG/rNSbSxddISmBOwED71lZXPBEVd5HvA/ZGogLuHA2nt5zp6aUWcvcPsvKyz4rg+JwTr2B0FZWUObsrhYJNnK8xe6fQFOOhhkyAE6nTlA2oOotp/wBNGZZ3cd1M9QnYVlZQ2GXg5m8c5vr+UgVlZWVTcybI/9k=">
            <a:extLst>
              <a:ext uri="{FF2B5EF4-FFF2-40B4-BE49-F238E27FC236}">
                <a16:creationId xmlns:a16="http://schemas.microsoft.com/office/drawing/2014/main" id="{EF72605F-4E17-4AFF-8D5E-35EC5FB128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4342" name="AutoShape 8" descr="data:image/jpeg;base64,/9j/4AAQSkZJRgABAQAAAQABAAD/2wCEAAkGBhQSERUUExMWFRQVGBgZGBcXGBoYHBgWGBcXFBYWGBcXHCYeGBwkHBQVHy8gIycpLCwsFh4xNTAqNSYsLCkBCQoKDgwOGg8PGi8kHyQsLCwsLCwsLCwpLCwsLCwsLCwsLCwvLCksKiwsLCwsLCwsLCwsLCwsLCwsLCwsLCwsLP/AABEIALcBEwMBIgACEQEDEQH/xAAcAAACAgMBAQAAAAAAAAAAAAAFBgQHAAEDAgj/xAA9EAABAwIEBAMGBAUDBAMAAAABAgMRAAQFEiExBkFRYRMicQcyQoGRoRSxwfAjUnLR4TNi8RUWQ4IlksL/xAAaAQACAwEBAAAAAAAAAAAAAAADBAECBQAG/8QALxEAAgEDAwMCBQQCAwAAAAAAAAECAxEhBBIxE0FRImEFcYGRoRSx0fBS4TJCwf/aAAwDAQACEQMRAD8AsFAFdAkUOTc16F0ax9w9tCQSK2E0PTcmuqXzUbydpNAr0IqGHDXsLNRvO2kutVxCq627edQSDFWTcnZENWyzCK5qcA3IrlxSCw3KCZPWqrvMSedcguKjoDFMfppctg+pEtNWJNjdafrWIxNo7OJ+tVLjOGlLWaTPqaXcObUVjzHfqalaZeSOr7H0MhM6jWtkUOt0lvDEqB8wEzQTBuMVqzBxIUE7kb1EtP4Zyqew1KRNePArlZYk28JbUD25ipCgaUnTaeUGUr8HIsV48KpSWya2m2qnTv2LbiJ4NYWKIC2rPw1W6L8Fd5ADNb8OiKWBXC8um2xKiAKt0Dt5EJri49Xu3uvGBUn3RsetLF9xcltSkkRBiY39KjoyfBbdbkNvOxqTQi8xlOoCte360m43xyFSkGPz/wAUru4i4pWRBMq6frTNLR95g5V1wi1MPxNlIzLUJ9aiY/7Q20IIbMntVZYhYusgKUokHeuFu14qgJ0Joy0se7Buu+yCQ4icdUVqzRPyFSEX6gQpCj9asPCODGFWwEA+WKTuIODl2nmbkp6U0oxtawBykncbOE+NUKGRzRQ5GpHEnFyEJlCgfSqxaQHOyum1cnm1DQnSqKhFKyRbqyeQo/7TnQqBRfCfaiSQFiqzu7ApVI1FdLVOtDlp4eC6rS8l8M8aNFIM71lVChwxvWUP9NEt1vYvIW9dE29e/wAejqK8qxZA5is+3uNG029dQ1UM46nrXk44mouidrCSUV6CaEqx9NRXMfg1O6JGyQduHco0iToPU0vN4i4zcwtUknlsBXO7xXxAkAx5hQ3iF0oWhR05Vo6RRs5IVr3WGWPxCz4tsFdp+tU/eJCHx3NW9gFwLi0jtFUlxZcFF3H8qv1puQCIwYxaFVsTyFJWGOAL+dWKhJcs1+n6VVrLsOehoUSz5PoDxAcLB5ZarzCVwh6OlNybv/4QHtH3qvbC5ht3WonwWhybs8YUw8lSTGokdauW0uAtCVdQDVJW+HlQL6/K0j4jpmVyA60yO+1BppsJSZyiPpVJK6RZcss/Ss8ZI3Iqj3Paw+snJAHKgGKe0W6XI8Qj0qOlI7cj6Ce4lYQYLiZHcUAxT2oWrUwsKPQa1Q7Kn1AurBKTzJrl4JWoQdCdqv0sXbK77uyLZsvaK7dOwhORudzvRDGLlK0wtUx+f60jWrCmwkARNcMTxNQVkBPeaya03KVom3p9LwxzRjS0QESUDkKHYy0/dqBQgISRHep/CCFLa80Gj1hbOJcIgeHHzml41al/4CzjCEnjK8ihh3s1JOZRmo/EHBotQXWzqnXL/arDZvwnWgfE+KgiFCno1Om+cikl1sNFfOKcusoUCBy02qXd+zp1KM7MlW/rR+3ugtSW1pCUbyn7bbUzYVigblMFSBzjYdzTlLUwk7SwxOtpJQV45K9wPjV61V4T4IjTXf8AzVj4ZizN0mSQdOdA+LOGEXgzoEK5EVXLiX7JyFSB15Gm/dCXGGP3GXDbcZmQAodKRlPEHK4IPWmbDOKs6YUCT6SaIO8OG6Rm8OByJ0qHJLkjY3wIN5Z6SNRQxVsR2ppvMEetVapKkT6ipo4TcuUgtpCZ68qh1ILlkqEvAmBw1qnpPspuOak1lV6sC3TkQFcSOH4TWJxx47INWgjhBr+QVLa4ZbHwCkenHwOdZlTjELg7INe03F0f/Gat5GBIHwj6V2ThKR8IrulHwd15FSITdn4DXX8Fdn4Ktn8EkchXNwoA1iu6cV2O60irW7K6G6KMXt8DbxfpUlKSAHmxKk9CtPxDuKY8Q4mtmQSpadPSkLib2htXLLjKESFCAe9EpJxfpB1Jbl6hy4YxMsNE2ziLxvkG1AL+aFGQarji60fW6p5bLiCpRMFJ0k7bUmWGZKyAopUDyMfcUZPFF0gR+IdjoVk/nTcsiy8FocHS5bKBB939Kqq/tFi4WAlRhR5HrXS64nuEoGW4cEjWFRQJzGXlSS6ufWqQfgvKNnkuA40gYMlkuJDhMZSdRrOoobww9Zsha7jNcQAUoTogq6KJ3/KqvYfJ1JmmNxzKwOpq6TIwTeM+L13joJSG2hohtHupA5mNz3pXVbgmBqTyrs89LeWNSZmuNhcFCtdxUlU7BW84eQzbhzNCzy79IqBh+HquCEoEq5/5r3d3ynFSvYcqZeDy0gytXh5z6HL2JodabhC65DUaaqTs+DVxhb6G0suIypUNDG47UwWHCjVswFutHMoeRPxdlVM4vx5wiGkoS2EhKSo5iQNcw6E0vYfxRcuHKpQJI0G5gdJrLq1Jz/7YXg1qdCCStHPudL+7U3lJRttpW/G8bylj3tc0VIOHvvIlxwQqYBgfSuNvY3bKko8UEfCYBjsaTksWv+4/BrlchHh8uWyykiUnami1xsJWvMDlIEaTrQxFlcqT/GShfdOhFc38RbbKUKS4lXp/fegp1ISBT21Xe2fY4vcVBp1QUg5eVAOIOIE3BKAYnX/FF7rF2yrKpJPqmDQtV00FElgLnQciKYoVN0/UVqUrQvFZA+DeKlfxaTHeieGcavIzIWgBJPmncDbSjuCYQpSszoyJ0yyI+lRPaY4yhpKEJHiKiT2plK8n+50mm0vuMnCbrbwdU2o+GkCAesEmJ5bVwcYZvElCokGD+VQ/ZliTLbSkrUASOdeMCtchdeyktrWrKRrpO9NRr9OGBLV6dOpjhfkbMEwJmybhKJHXc1lximcZGynzdOQrrgt2lYgqkdKjcR8KNZszJLTp1BSYBPcbGhZeW8CeOHyeLvh1biRC4J7aUOftby1SScikjaNDXfC+J3WD4V2mDyWNj86n3+IF/KUQUA/Wu2x7cktyjzwQ2cbVlE5p+dZTKzcoyjyjat1PTl/l+CN0f8fyTUxW1PIG5Aqgb72hXjKAgLJjSYkmhX47FLs6JdIPUlI/StDbYV3XL0xDj+zZWUKcEjeNY+lLuL+2y1bnwwpw9hA+pqsrjhK6t0eK+U5TuAZNecFwmxlS7pRHQSYI+W9dZWuTd3DWMe2t18FDack8xJP2oA/jt06AEurJUYgmNTRpXGWH2wi3tsx6wB9zShc48XXysJ8ME6Acj61MUvBEr+RysfZZdOjM++lsHp5j9TpUDibhBmzQCy+XF/ECQfsNqC3uMXLhCVvuFH9RAj5VCusRyjIjnuatkjB5cfhebqK068VVxDChlzDSaLNYanedOlSQQnGvKB2oasQKJXq4ntQ1DkCDzqETc6221MVzdBLSAdyKg8N4G5duhq3aU44dYGgSOq1HRI7mpfFPC71tc+A+pBWkJP8ADOYCRIExvV72RXlg113zTXpthS1Tzovw9w0p93KSG2kiVuq19EjuaarjDrNsI8JSSqYUucxHeNppWrXVN2GqdFzyhcwfhZbnmUOe3M/LkK88RWS21AyIHw9BtTlaNOshSmnEuFRHhxCgAebsCe0DnUVeHOuuHMtK0qElSUZdTuCFaiDprSuoqSh6x/S04ttMh4BwqzdjR1xSABCVESDzGnejKeFGrZfkVKjoB0HWKhYcybErynN4hAjYg0db8V4aQiYJUUyokflWdKpvd1ew7Jyh3Blxh4uCW3FKSAYgDWd9CamucGNBCQH3Uj151DxLhB9xKlKfUFJnIEwMw5gnrUrC+FLcpSVXD+c8lGCD+VTe6tfPgrvtlN2Mw142zoaXcqKjsFDQjlBotf2ziyFKCVx7pG88qX+JOB3AhK2XVuKCtiZKe4nl2qBh790kFCbgqWTBBHu89CRVZRW28mES6j3QaOz9rcLfLcpCxr5huPWp+C8NuKcbW8dJMQIo3huArSEuOLC3PhV6x5SOdGrdStQ6kBSCdBsJ2j5VenTfcHOtm0CDjSSlPn3QNPQVS3FmJrcfLhkpGg9KsX2g8WhlGUQVrEDsOZqvLJ0ODLE1p6emneTM7U1ZU0oL6i+cWUToSPSr1wbES1hNspCc05QrsDuarS19lly84ChGRB1zL007Derc4d4a8C3DLjhWPoB6ULVbUkoclKVVyXrO91w0QQ/bKhZAJST5VH9K5HFfxSfNLbjR1TOoI3pkYtW8oTrA21qM/wAIW61BYBSsGZBImf5uoocY+CrqJqz+4NLTamsr4BQeu9Q3sBU2nNbLlvfKeXpRV3Clt++nxEAykpEkDkCKGniRAUq3SP4joMGYA03J5VaVmvcinuvZA/8A6okaKJnn61lcLPCbdKAH1ku65oUImSdPlFZVv09Tyg1o+GV8pZSpLgSCpszB5xWsT9qVx7qEpbjoJrrnlIPyPfvS9xBhMeYD/IrUnBPJmQk1ghYlxLcXGjjqlDpOn0rph7odQUK94bUHr2y+UqChuKqsEvJt9opUQeVeBRi9a8VAcT8/WozGCuqE5TFSdc62LwWkoVuNjXuysAJWrWK922ArJgA5+QHPtVh8L+zNTgSt8FAjVHX16UKrWhTV5MvCDk8CPY4LcXq8rSDlHPYD1NM7/swxBtvMEodAGyFeb6HeriwnAUMpCUJAA6bUat2TGmlJR1NScvSsB5U4RWT5Lew15zMAgjKYUk6KB2gjrTrwz7GXnk+NeLFpbJEkrgKI9D7o7mrD454mssLeL6bdDt45AmRCRrC1DkfQSeoquOKeKXb2HHXStO6UDRCf6UDn3MmtCnLcris007DNde0VixCbLBbYKUrTx1iAogaqEwV6AnMqB2NBlYRmWXXjmeUcytQoqVuSY5elBsLVs8sQgZk54J82WY02mQPnTDnQhvIrOHlZYMEZEGDvMg66yOR0pTVVprEWaGj00ZWcv9A3FL5RCgIG8gaTr0FNXDNmyzbNqJSlxQzGYJgkwRpptzpce4YdW4rIPEKSMxBK/wCnzHeenajWC8LeIpKXCQW0iEqVsnUlSp39J0pOnezXf3NHUbElZ49j1iGGsLuA7nykRMEgKEzBUPT7Vu6fSlRKSoH/AGa5o7ASR3plRw0wG86yEIkQonKkkmBM0v4vhKw7mQErEKQRn0ylSchTlkBWh1/3bVWVOWN2EBhVg3jLOAdeelLbISDEKV5cum+pMk0Obw69aWkKfmZnWdo5+nKmZ15K1Apytpy+4mTmI3gk67/bagWOXPjfwm0rWlPlVlOVJ6CR+f2pZ7k3HsMQkm1glJtXoBNyYJ0KojX5VLssBe8SU3C9NYMZVfalBriRVmfA8EJED3lFYgmApIP+edH7VN082FNvrBBAhACQesnkaE6LjJNvDCbm00mhkZtXiJQ7tMiPi1G1TGMMUcrrgScnPKASec/SqxdxC/ZW6RcFCUHzBZBIJnQjKTrptTdwhxW5eSyHAohOZQIEzMEgp5aDeiRoOK3N3Xs+4vKUuF+wyXGIZAcg11MdPSg2NcR+C0XFnl+xUvFGvBO/vg78uooFdYS3cpyuElOgjNln0FTPWU6cts748IPToNw3wX3KpunX8RvAGwVLWqEJ6D96mrt4T9nLNghK3gXHtyoCUp7AfrUXhPgG3tXhcMkqUJASpQMTpI0qwRiaFCD5T0I/WiT+IUqq2wlt8Xxf+/MypUZwleWX3Al7fLJhCFRyMRWWDa/jQfrRsgcqiKZUmSk5ux9etBqKUmm2/oQrWskS7dhJ3EfOpIsyPdJPY/3oNeYyhGQTqVAQd59OnejVncyB3o9GdPf0+ff5gZxklc209yOh6UscWcAouZcYIbe3PRfSeh70zYk3Cc43Tr6jmKywugsTNPJ2lskDjJx9cT5+uHPDWpC1QpJIIJggjrNZV/XGA27iitbLalHclIJPLUx2rdE6HuN/r3/j+T50JjXl+lTrq2JZAI3nLFA8GuFLQQrVSefajVo6VDJOqdU+nSe1aXJlcCzacIreWrKYAO3MVJueDPC1JmmKz8Tx0qabK82igkfc8hT0xwgXh59B05/4papVhT5f8hYwlLgqFqzKVAISVJXoUgSZ5EAVYvCvCT6m8rqQgTpO5Hpyp8wfhFm2H8NsT/MdSfnRtNpMQKTnqKk8QVg8acY5kL+EcIMsGQgFXMnU/wCKYm7WOX+KkQECVHXtQjHeJWbZouOrygdfyjrQ3SjB3m8/kupSliJ6x/GWrJlTrpASnrzPIDqapjiX20XDshj+Gk6TzjsKXePuO137s6hlB8qf/wBHvQzh3CE3OYlcZd08yOtMU6V1xb2Ocow+ZBdfU6oqWoqUdSTrJrdoVe4kzJ0HfpRu6wKSG2kkqJgAbk1PwvDkWywpQS66mJQqC3BESVg5RBInU6DvR3JQVgai6rv2DjHD7bTTSc+Z0kEpbJWMx1za+XNB5nStXd02yWvHQURKYSkjxNZK1LUdSRvHX512t2Vvgw9lGhPhJyxm5Sde0QNtAAK833CzTjajmWtYnzFWbUAjmY3HXrWdOa3ZNWmrRsGUcVokN2jK3jGmVJSkD1VqfXtWr+7vFJKvwqP/AGPmIH9J3mlHhfiP8KspUZSohM6kjcggjQiTqDv8qcf+7oT5Ulem5hMdZ6R/ahVUllsJThK9lG4DsMTF0lSVZAkFJWlWcjODpKAYkciaZ7V5CBlSlJ0ELOaEzOUQDrz7DSkm7uQHFPoSUqghQgEep116/KssXlOIltZAV8ICQkkznyxzP68qinxeLx4Oq0/VlErie7SnyrWkhRACkgDVMmTA3g6ffrXjDLxtkgIuMzeZOUqTrk3SVBOypP0qd/0HMkoVlSlUeUeaIkmFq1nlr96CpSGnktg59NQE5ZP8smBpI26UwpKS2pANm31NkziG5YudEpKQgaLCZidwoaSn+1SeCH3vEKFJUSBoRrmjQanfT8hXnAVNuuFCUALSCMqpEEZRIiQTJjvUm0wm5XcJKViVglMLyqAByrJSNQZBE9jQUp5VseBj02z45Cl3YquLlK0KyKSgpcynUoBJCSkbwZ8u+sV0wbGsPZchSA26lRK0rIQpEAHVQgKBMaTpNTbZKLVrPrsZAAAzJJlRG0wT13NU9xRif4t9x/TIFZUjKE+WNCR1otGnuF5vt2HDjHi0vXSUpgIamcqpBKjm3HQQPrXdjGARVdWzkUw4eTANJ6rTReWem0UodNR8D5YY4tMAGUj4Tt9taYXMeQoJjQ8x+gpAsbmi7LmxHWsStCycezL19JTk91hws8TPWjFrdA0oMYiCACNeXy/OiVpfba0lTr1dNK8crwY2o0l82sMF1hbbsZ0zHyPyPKu1ojLpOx59Ki2OIg6K+tZiVxkIPI6V6KjXoVodWHK58mNOE09jDNyMyFBKgCQQDvBIiY50ncEYqVN5VHzJUpB5eZBKT+U0Zt8Rqe08k6wD8v1rRU1W2tYaF7OF0TQ5Wq0Fp6VlO58gLHzdhHBl2t0KbTkROpXoCnsnc1Y2D+zlCCFOEqUO8D6Df503sW4GgTr++dTWLUztP5Uk69WrhYXsN7IQ/wBkKxwZDYhKQOwFFmbXp+/717Q0lOpOp+Y6aV4Ve7gaD986tGjCGZsq5ylwdsgT72v76VxViGmmg/f3oPfYoEGSqO550l8VcauJSUsp/wDY8vQVyrSm9tJf35lumo5mw/xZxy1aJlRBUowhMgFROgjoO9Vvi+CvXRLt05PNLST5Uj15mkLilta1+KpRVm3JMwf0px4D4i8drwlmXGxpPxI2B9Rt9Kbo6ZQ9UssDUrN4jhAW9sUpBbKYSdqGYDhjzb2cEIQkwVq2I6Ruab8eUkKMDbSeU9JOxqAnC31jMhuQEyJj12584qKuo24X3GtPo1Nbpv6BFFn4nmElCjEgQVdQmdxv+VTsZwNtTaFO50JCAUHQZhrCSD5o05Jn03rWCp8YJaVdXASIllMJgx8K5ic3ICaOt4BbpkeASoAZlqVME7lS82+o8u+tLPPq7jb9PpWDjwyEJaP4S1W9J95w5EJUqZ1Ks6zB0MAATB3JjP4E9cFS3MqAPLla01GnM+ZPf6UMxMqtHg609CT5V5HIUNISSOggekVLveLXwkJ0cIPmOcFPLoJMyDMwZG9TUe6N3j7EU4uErRfPm5CxvhFSW0qZJKQPMBEiNwJG4n9RvU/B7xHhAqSAoZQqUkAiD5p2ObmO07GtfiLpxsqAKljoMoE8vNqr6ULu2ElUOBLCFpGQeZaCrUqVnncEwTGxjYUKmo1FZhqkpRdgjf3Vs+ktqKSkgmUkBSTpoDt9dKXLc/hlqQmHGlKSU6SUQqSpK4ELAJHeaabDAbYkStazAPvJEGOqRrFS/wAAwGtAmUzBWZ1nbUxr1oe7pOxa8ZoB/wDeCchQArNPSSIMiBynUR3oZf2K3S2RmC5WTEAjbKhIG4H1MnTSjGELbBCXAlJOZQOg2MESN9+eu1HG7RsuhawA3sMisubymICfe066bVG6VKdksEStJC7hVusPt3HuJKvDISkhS0KhKlLB2mZ78utFmLZCrgLbIQ8szmzbaqiFbjOTmjae5oojG2wIKApaEoUSjQAeZKVHKdd4+vWhGENlwNJLBnQqe0k658hAEZtiRyzego8pbluZSMdqtYN8UZWrO4WApWRoCVJ5OeTynYwoiek1QpeOoG1fRXESGF2T6nlqS14LoOXQwrKQJAOuZCOR3r5uacg03p4rbdGdXqO+1hG3XTfgDKiPdJFZwjwV4oS47MmChsDUp/mV0FWxhHCrTSRnyk8tJ9PSla8er6YmjS1zowV1kTsP4fU8ZbPlAkqUClM9AeZ9KNt8KvoGoSR1Cqc7e0bkJJzRsNh9NqKuBJAECKWfw+E1lkv4xW4VvsVqvDnEQVIMDprXfDbfOojNEED/AO3T5/kasRLSVjlG1C8V4WSsZkABQIPSk63wlpboO/sEj8V3+mat7oENIKVZTyqYoFSYBjpIBH0NDQlSFZVCI07RRBhdeSq76NRuF0yaqur8gm5CkElTgbA6AJH3obb8ZjPkQ6cvwrIEKPOD2rt7TuGVXNl4jc+I0CtIE+YD30Rz01Hcd6p3DeIdMi4IPXmeRnke9ey+F7K9PfJepcr55T+TRlVZPgtW+XfrcUpF0pKTsEhMARy0rKTmeInUpADwAG0gz86yvQWp+BKzLzQsb/c9egTufnFdkYiCkjpziB8qEKdHYAb/AK7UOxTiFtlBUogD96AdfSsfrtYiaHST5C91cnNJVAG39yf2PWlLir2ls2oyghbnJI3+Z5VXvFntOecJQzKEn4z7x9B8PrvSGl2SrMZzayf5us96PS0s5vdUdl47g51YxxHP7FiYZx4t+6yvkZXB/DgQEHkn59aZb61C01UVvbqXt7ydU9THTvVo8NY0Li3BP+omErHeNFehGv1rTpxiltSsJVG27sU8UsQMyFbKoPw5ZrRcjISHEKk90c/UEaU78RYbImKG4JZjMVkQqCgHtzH1/Kq1Z7I3L0afUmohG3ZS44pKhmKvMdSnKQZ1EeadhrTXiF+2ygJBCSISVR5tdYbQdTpuo6DvQN/DcqZbBVJBUVA6EbQego5aBsgSEiI1Ik9NzrWVuu7M2ZJKzQsX106kpWyFZPiPlbJk6QAJAPPrrU5vCV3AK1vEJXoppo+HqNRJ3V86ZFtIWNTm2yhPWd9tRQkENqMrUOvl3BOyRz/zVo3atf5FXO/CydGOFLNtJAaAKhErJzAkaxP50nOsItHyHPClE+SIC0GYkjUq6dKY8TDrpKW9B8JIknSI115zNRrrAcluta4dWkDcEEDY67k6elXzH/06LvhvLO7PELeQEKKToRv8o17xXHELnxm9lQmSFARvPqCP0qFg7jakggo6BITBEbkyNBoNudGbrF0nyKIUEg+ROgMRHcj6VRra8F1ntkTMrlugPZHAjMUpWNtgcqo93fSRrUzBcXS4HAFJUpYHkyFRkTABO3eN6M3+LKcSW0ylC0edJy5ZMe6kaCDlIorwXwW2wnx0ozuHTzLAME67wB1+tXltn8yLypK3Yj8KcNoWUqW2JKj5YVlEj3s+gTz01jLTFiyGrdClnRCUFR1MkJMyTySSUp+cAa12xJxxC1BCwPKIzAKGWdYAiI16mk7i/HxcqFuVENNKzLVI/iGBlTGwAknXrtXQp25KSqOT3HjDrZLuUuBKFKTAQ3KiYUVI0MkAaCFUTYw3KsqzxmOXwwY11lWUbHQfTvSTj/ES2TkbyNluQkJMlIj+Ye9O/wA63Y8cOtsl17Ic0BKZIUoCZITyB66da6VKbRKrpvkJe1HioeAbRIAOZAKk80oElJ7SpO3MGk/gHh4XNyCoS23BPQn4Qe2k/KgmKYkq4eW6v3lkmBsOgHYVYfszbCWZ+JaifknQUed6NG3diN1Vq7ksIcru8cShRbGSOfMgbVy4X4rLgyOqlQO/UVKxReZlYG+Uj5xSDw2oodJ5Rv3oME45LO0sFr27qlOJg6g6TtFMDaid6QrDiVE66UyYdxG2fi071aEkuSs4vsNFsmBHKpnicqH210lQkGRUpt0Gm01YVaPFzhaVzIpJx7GVWClnw1FCU5pkR0PfTSrDQqlnjzDs9stQOVSATmidPikcxH5Vn6zQUaqU2sr6BqVeUbxFjhzjZu5ShClBLpnya8tdCe35VX/Hfs7863rYaySpsesynp6VzUgN3TbqShDhUCUJ0BgxpAgT95ohecaFu+eB1bzxHoAD6GZpH4fpVptU3T/4yj+U1/UFqS30rvlMrlrHXmxkzRl0gjUdjNZVqrsrB4+IUIJVqZiemtbr0VkKeoMOYqpUgaA8z+YH96B45ZFSSTqepoggxXtzzCDVKWnhSXpRE60p8lR43YwTpQ62tc375098R4fvpSzhLYzqZI1WRkPRWumnXQUWxVM621mqA4DORQSpEHpIVoNttPXkKJYXdm1fC/8Axr0MbZZ1iOaTr6E1xt3fDJn+lXpOh/8AU/Ymu1w1nGUkyPd/q7/3qUiGxxJVcHI2nMYn5dfSpGF4CoGAdj9+evrS1wxxOLZBSZCjpPMAaZfQU4Ybxfb5ffAMc6RrzcnZGhp4OCvbkkqsXEz5gN9N/wDmh1ywtQyg7kFRgaDYVFxrj5tIytnaTPelFPFxWrVRgmSKUcXza4/B3HVrDSIClq0mFZzuekaCottaJLiT5lpToYUU76bnpUfC+IUEADWNdRz2joRW7vEJUBPl3PIfMihSlJvaGhB5ZLxBTiE522iVpITA1CgowNtuWooS9xKpxQbWjw4kKK1aSNxtIptwC4XBUVZAlKUoyiQop2Ks2s9x0oTjlgHXR/AJWEq1CgEwomZHUyTR6cr+mQtNbXdHCxSlwFDHhpWuAI1HeVcutem+E22fOuXF/EqSEk9SneOQFFuH2EIYOVIzEwfLt2Ecqg4hYOrURmUlBEyAPpFFmtqwCUt75sAL/FQUZEJAIIAWdhzAEV6HEF0wcvjhR8spUkKOmv7FSmMOQklsgLk6L2KSNToOtQsYtPDSlSEZSk7jZSTptvXJJLJdSu9qGg8VKvm0pUgMLjyrCZTniAcp2+tJ/wCPS2yoK8ykSlXI5ydFa+lG8DdCkFbuqE6IBUBKj25jvSnxvKAIIhfmIH8x3nqdtaJFvdYpUgtt1gUrq4JUSdSajOOlUSSYECeQ6CtrFc6cirGZNtmCrA4QvsjSBMETP1/4qv4orhF+R5Z1G3cdKHWhviWpS2ss65x0kKSBy070r4ddkSkCDJr3YpWvQaDuanowMyVDeKQqVoQw2bWn0U52dgfcXBjc6VwTjDgQoawREVPubUpPmBHflQ59mdPpQ1WUhmehlEa+DOLlIQGyokg8zyqysMx7MaoFDJSdDBp54FxZxasqjOv2qs3KOYsQqUV3Lqs7qa64k0FMrCjoUKn6GheFyIrh7Q8XFvhtw5pmyZU/1KISB96fpvdHJlyVngqE3im0ruH0T4IIAyglxxJKUKncJ92SDHlpG/HeMSof6qtVJ5LVuVJ6K5xz+1MWD8VGSl2FJVv29B0qBxNwZCfHtfM2dSgalPdPbtyqNPS23k+X9kvAWrKOFFY/N/IJTiChoFVqo6MXTAztBSuauvespi3sC+pcHiViXI57VGcfA/fzodeYjG2/50diyO2OEFJ+9V5ijcKkbjUEdaY7zFZHrSxiD4mqsuhgDiXW0vD45C08gsQFfXRXzrTbmkc06eqfhP009RQjhrEcq1NqMIdHPQBY1ST+Xzomo5TMbSCP9p3+YiflVkQzjizQELSZzDzdlDnHQiKBOXJB0NHb9JykDX970urbJNLSitzH6VR9NGOPE614S5rWorxOtWSRDqO4xYbiBAAJpkw7itpohTjSXI2SdjSGtzyiK4KuDS3Qu7jj1Ppsy7sE4xaUtEBIn4QNNal42oStaPLBBSdwTHM96pnAcU8JwE7TT+9xYi7t1IScikKBgn3gOVV6e15KblJXiHsGcUlMjY/DPPnW7u5UZA0UNSroBrS5bcWhtOVURO86g+lQ77jRK85SJKh9+tEavkAmEn8WyjO2ZWSSslI3rdzw8+WkuuKOVYkdBzE9KT7TE1Z8y/d7n6UxtXl1+GCC6FMk5kidPTt6VEmu4xTj4JyMLQEIWuZCgBHOT+WlK3tEgOIAMwDtt1p0Vdw0EROx9Iqt+MbzO6B0qlC7ndhdRLbSsLs1utVtA1rQMS5upmFsyuTyqIoQal2DsGh1L7XYc0m3rR3cXHXAr9kSm4QVBUQpJ1T8uYo226mcras6Rsecd6RGbiizLqm0hWozbGsTUUdyse7oVIyzf+BuI5KqNfYGFpKmxqNY7UJtMWM+YzVi8B8SMtKUl2EhY0XEx2Iis+FGUaiTdvfsE1m+nRc4x3eyKrfQB2PSj/CCsq8wnpXHiy0Sl3Mk+VZP19KK8MhtsArUEiecD6mn6ct8FJHmtW9smmWNh99mEJVBqqPbTxdmcTZNklLZC3SSTmcI8qR2SCT6ntRPi72ltspLVnCnDop0e6nsk/ErvsKrbE8VVcFJdyqKdsoA36q3NalGm090jCqSTxEgsOzR3COJ3WNBlI6LJA+g1qBbYa64PK2QOvugepVXdWHMNf6z0q/kbEmemc6fY0xGObgpMjXaEOLUspAKjJCGyEyegzVlSRjVuNBbyOqtSfUzWVexTAx3mJ9KB3eJd6g3N9POh7jxNc2VSOr1/UUoKqkMWk70TYs6gsACgppntrrxGgv4hor1H96g3lhpUbCrnw3Mp91enz5GrIqwup+EEdNB/Sf7bfSgN3cebSjNykgH5/5FL1wklR0iqyjeQSE1GJhVRDDcBW6M5BDY5nn2H967cI3yUPZHEghXukgeVXL67fSni6d0gHTaptYhzuV3iFvkMAaVBNMmMtgzS28IqEid+MmgqK9JeI2NcyqvNWsRvfY7FwnevTbsGa4TW5qLEqY14v4KrdCmVSVFIXOhBy6/Ka52GI5UBAJyp1+dLAXXvxzEChOkMLU2G53iuEqg69qU7u6Liyo8zXGa1V4QUeANWvKpybrCK1W5ogEnNNB1GmjqATE++gdP9yRy5j01jJBBrmhZBBBgjUHvRFRDic40UPeHfr6GoauSntYY4QwhV3coaA5yfQVZHtUaZt7dhkR4pMwNwkAgk/Mionstbas7Z29e008s7wOQ7k1X+PY8u7uVvvKjMdBvlSPdSKzXT6s21wjXpatwlFzfB2ZeotYXpBApat3ydAkmOlEbO7ykFQKeYJoNXTylhI9RQ+LUIxvOSsMnHALdkhQOVRWPWO1IbKXntsygNyTp99KmYxjAdUCtSlxsNkj0qIi7WrRIyjommtHpnQpbZO75PIa/VLUVnOPBObwxATLrmUz7oEk952FejjLTUeCyMw+NfmM9QDoPpUNSY94x9z9K21Hwt5j1Vt9KcSEGzLrErh8+YqP5CohswD51SeidT9aasJ4JvLvVKVZOvuoHzMCmG24Hs7UZrt8KI3ba1PpmP6CuckSotleJt0cmVEdSTr9BWVaCcasgIRhxUkbEhRJHUmayq9RF+kyo0pKqmMWtbrKsDCDFtU9hisrKkhnq5tpTS1iNvlMjlrWVlcQEUO520r6/mKiuNAzp/wAdK1WVcqQLi1Oqgfdpqw3FPFZCj7w0PqOdZWVBILxJ6gD51rKyoJONZWVlSQZWVlZXHGVlZWVxxlZWVlcce8mk15ArKyuOJTNodz9KkJQE7c96ysqCbhVzFHnGUslX8NJmO+wmoDjKUEZjPasrKhRS4LXbZteJKPlQAkVG8NS9SfqaysriWSAW4PllWkawBG/rNSbSxddISmBOwED71lZXPBEVd5HvA/ZGogLuHA2nt5zp6aUWcvcPsvKyz4rg+JwTr2B0FZWUObsrhYJNnK8xe6fQFOOhhkyAE6nTlA2oOotp/wBNGZZ3cd1M9QnYVlZQ2GXg5m8c5vr+UgVlZWVTcybI/9k=">
            <a:extLst>
              <a:ext uri="{FF2B5EF4-FFF2-40B4-BE49-F238E27FC236}">
                <a16:creationId xmlns:a16="http://schemas.microsoft.com/office/drawing/2014/main" id="{F760DBDE-5964-46D6-9F4E-E4CCE4F0A6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4344" name="AutoShape 12" descr="data:image/jpeg;base64,/9j/4AAQSkZJRgABAQAAAQABAAD/2wCEAAkGBhQSEBIUEhIUFRUQFQ8WFBUUFBUUFBQUFBQVFBQQFBQXHCYeFxkjGRQUHy8gIycpLCwsFR4xNTAqNSYrLCkBCQoKDgwOGg8PGiwkHBwsLCwvLCkpKSwpLCwpKSkpLCwpLCwpLCwpLCksKSwpKSwsLCwsKSwsKSwpLCwpKSksLP/AABEIALcBEwMBIgACEQEDEQH/xAAcAAABBQEBAQAAAAAAAAAAAAAEAAEDBQYCBwj/xAA9EAABAwMDAgMFBgMGBwAAAAABAAIRAwQhBRIxBkFRYXETIkKBkQcUMqGx0RXB8ENSYnKC4RYjM1ODk6L/xAAZAQACAwEAAAAAAAAAAAAAAAABBAACAwX/xAArEQACAgICAQMDAwUBAAAAAAAAAQIRAyESMQQTIkEyUWEFFHGBkaGx8UL/2gAMAwEAAhEDEQA/APYKtRCvCmhclqYoqQ7UtqkhPsQIRALoNUzKKlbSRIDtpqQUkQKa62IWQHFJM6jKJ2pnKcgUAiyyiqdOE5qKKrcQqPLFFljZNhPKpbnVIKHGvDxS37vHdWMLxJtXRo0oVLR1gHujG6gFrHPCXTMngktB0JIMagFPTuAVopJ9FHBrskITQu4S2qxWjiEykhMpZKOITrpKFLJRyAnTwmhENClNKW1MQoQeAmLQmTIkGNMLg0ApUyJAd9sFC60HgjSuCFCAJtAki4ToUQI9ml7FENprsMWfMIILddiiiNqZyHIAHUdChdcwor6vCrq15haBLNuoiUbSryFkmsLjIKtbe52ASVlPIootGFl2XqKo5BU7zccIguwkZeRyWhhYqI3lV13cwiK960d1Q3t4CVzs+alpnQwYbe0K9qyFVNcJU9dsjBVaWuaVzZyvY/GNKi9oNUlWqexVVQvCOUYyrKvDI3ownGnZBWv3A8qz0XVS50Hsh2WQeUZb2ApjhPYOcHd6Fc01JVRo2XQAyU4v2+KzF3eOIhvKexpPAlxT0vMcRSPjpmmfdoK41GEBUvI7oKpfAuASs/1FvURiHhr5LB2tQuR1EPFc/dgW5CrbjSA7hax8zIuwehjZfUNdae6PpXzT3WLGiPbkEqZlZzOSmV5qX1GT8VP6WbUVAU6ytvrkclWlDVwRymMflY59Mwn4849otSFyQgv4h5oildByZjNPowcGuyVMnSVypwQuSVIQuHNRIRynTQnUCWqSdJLBGKjqHCkKFuqsBWirYGUOrvyqao9GajXlxVZvO7IRyS4loqy90hktGFLf2RPGFxp9yGtTXWtN4ByuVmyJ9jcI0PQOxRapqe1hIKDrsqOyAs1rYrwQBIXLzZpQXXY1yjDdWA3HUTy8icSiKV4XZJVI3T6hMlqsjZPa38JSrlzdDfieb60nHjQV/FCDEo2jW3LPsDpyCrO3uY5WM210dCfGi4+74UdUloT29eQpngOTuLaOXkdM60K7LnEK71GdmEFolkGmQFaarIYU9GPsFJy2UOnXEuyrW6uQBhZnTaTn1TAIAOVo62m4ylU5SjRfE0tso7pxyUtEpe0qeiOr2RhHaJZtpiSPNZYcKWT8Dk8ns0F3NtDRCjs6cHKV5r1MGJCqa2tgn3SnZyhF2KxhNqqLu/rANwsje3x3FXX3qW5VHc1WbjJSudOe0zbDKOP6isuLh0ozTrl3iVzuY49lM1oCTWCSdpjbzwlEuaVUkcqxs7nPKpLd+EXTcuvgyyxs5uWKmjWUKkhSLO2molpyru3ug4LuYs8ciOZPG4E6YhJJMGRxCS6hJEBYpJJili5y4oG9YSPVHApy0FWToBl3WUuXf3Fs8I+pT950cDChcwylPInsYxLRBd2o2GF5hdXz6V3Lp2gx5L024Y+MBZvVenXVfhyuT5EZSaa+C+TDzWn0XdjrbHUxHgq66ug5xkBP090m9g94wrC50JoMlyzyRySimx/BOEdPsqRTb4KcOZEQnvhTYMvA+aGpV6ZyHj6hKN8X2NcG9pE/3OmeyHr6Ww8QiKbw7hwKb2RnKkrkvaBUvqOaGnCMLmpalpRe8NXQrgpqMXFbFpO3oN0WmVYXzQRt8UJYXIAUdeuTU8k5GuOhaXewq2sWsEgJOBKIjAQ7rjKq2ugxT+Aeo0A5Vfqt1taYRF4wzKp61YOOeAlsk0pUPePC9sy94XF8mVLa1YIhPqUvfDQVG6g9rfwn6IyaapjkIKLv5Zb1Lw4AUV3o/tGzOV1pzZb72D5qxY/sk4rlL8GHkqEo8aMV9xq0X9yJVzTvZAWgfbNdyq290fuE0o0tCGOKgqXRDSvYVtZVtwWQu6hYYKtNEvZwgp1KmbONou6lTKnttSLTyoKlo5wkKO2s3bshMxco7RlSemaqyvC4IsVsoKzpbWqZjwuv48purEcsYroK3JlF7VJPCpcrklOSqHWdda33GnJWCVlia/1PaSfBCWWque6J5We1G8JET6ovp+tNTPgFq9IBqa+AIUDAVJXuBIXLroALkZacmxyF0TtHiuDVaDGFTX2s7VTs1N9R/eEu/ISdI2WFtWzV3twWtkcLzPqvqOrv2tkei3lzXIpRBJ8lheotIuTL20d4PA4I9Up5Vykq2NeNkhgTlJX/ALKC+9s6m1znfi8Sgreq+PxfQo2lol3Uc11du0N4b2xwry06TLgPfa3yhKOKXtSLeP8AqOXJJuUaiv7v7FDZXdRrpDjjzWq0/qJxgOCkodEtH9t/8o2n0eARFTPoqSw5HuOv6j8s+GX1BY21BPC5pWZBwcIpmlOaIDgYTNpuHITkFNJcjmTcb9pZ2VjKKq2YAk9lW2+pFvKmq3ftfdByU9CUaoVknYXZ1t0+ChrtbKK9iKdOFXOaXHCrONKi0HbtHT7fcICjbpNNnIk90RXuG0mjOSgby4lsysJ8Y7raN8fKWr0DXNSm0S1owqe91tu6IEIa5vwSWzyq9+mzkFcqc5T6Orjxxj9RcM1mnxHKJaaT42nJWcuKBDIHbuptFoOBBKop5IvTLTw4mrNH/D3tMgyF27jIUtvcOPoiWkHldWEtHIkqZSVdGbVOQmHShZlhWjtqTQYR9V7WDJC3jj5FHkroz9jcFnuvCtmbOUFdVGuMrq2sy/vhNYcb6MMk12HudIwuqdqSire0ACJDF1oRUUJSk2BC1SRkJLSyhUNuH3dFlWi+GuGWjlrhhzD6FZarQd7UsJk5jmZHY+apunuuGWVd8u321fMtzsePjA8xyP2Rep9Qsrvq1rZ8hrqZaRghwaCJHqIRSaJYe+1cOQVLoUve00sySPoYJKPp9SU7mzdVDWg7TMES145BHPP5FR9M3jKVUtJgOyD65j9fyVMjpFo7NHX06I9/PfGFGbDxf+SPvTwUGSuTlj7mOY3rsFq9Osfy8oq00enSHEx3KhfdbVUazrxggGAl3KGNXWzXjOer0X91qTGYESEA7W9xycNzwsONaLn8ompqha0YyCfn3g+KUn5UmuXSN4+OlotNQ1mnknzx39fRUlXXjB2gYPP7qHUqjah3RBIyOMeSraltkBhmYJjw/dc+bnJ7Z0MUMaX5Lq11hxySCYyJ4RLteeIIGPL9FmqV4QS3bMzkGPmrS2pPZO4yHjHEKscbek2azUFtourbqAOeASR/JXdG5a4S10rJMtSXD2bHEubBO0mD5QFaW+lVmRsDiMzI2/WUxh9SDp7FMyxte3TLkua4ZCWnUKdOoXAOk9zwg6Nu+JPPhIx/m8F3UrBokkfPif5J+E6ds52SLkqiWrtcpufs+I8dwfJB3+uCnIDYK8e1LWb22vXXD3Co17/7N+5jQ3AYJywjzGVrdQ60bUptc5uHAcDO7wPgjmyOrT7EoeQsLaypljX1F1VwA7lW+pW2ygGzJIyUN0P7OtRdWcIIeQ0eEInXb4bSPok3jqHe2dXD5CnUktGbtNJaSXFy6r2jpDWCR3Kio3QpAk5JyrPSNUa4y4RH5krOOGFcWNy8iV8iClR5biVYUtODQPFF3OkbqrHNwCP6KF1SqaZjOO6kYSUm2utFZzTSp9h1Z7GtgDKmt3At9Bysmb8l3KvtMu8EH4gtoS5T2YSVRC3V8rms3fElD1sFcPuoCZhNxdmLjyQbRtAD4q5oW8AZz4KgsL0ucAtBskFP4fI5v2oWyYePYXTapFHR/CFJK6idoSehkkkkQHzle/Z9AOxzh5A4VdR0O8tyTSec8g8H1C9uo6OHPiMd1HqmhhpAb35WlEs8Hr3F4x5dtc2ZkNJAPjhW9l9oT2uaXsIc0bTjBC9Pf0a6o2YCyeqdIgOMs+cLKadF41Z6J0V1J97tWkkEiW+HHAz5Qr0t8wsH0fQ+7UiY90mf5StfZXbap90wO5P+658kbrRzfkBpysXqlVziQF6S2xokfC71eP0ldfw2mOKbG/IJbJgcjaGdRPPNE0JvxNcTyTwAidS01rnkMB5MDkhbK9sSRAc0eUfssHq2j3NOq6q+7pMoNI71J2nG0tazPbulskKXFrRaXkcfcv8An5M/qVbYC2e+SgrSuSMZkwIP7I3rLTPZW9Os2qyp7Zwa3YSZwXSD4YH1Vf0Npdy+4DqLtjaMGrULQ5rZzsDThzj4fsln499mUv1CUc/CKtf5s3nT/Rm5jX3BLSRIaOS3/FjB4WpqUqLGgNYz3cNlonyknv5rj2v/AC2uzJnHlmFXXtzGCRBPPqr6x+2K/qONyyO5MetqRB90Qe4EgR2lUup6tWMDcQDIkds+XZGXOptYC0bXQCQR3PaVW3GrB20kN3jGJz5wUjmdalIdwR+VEHt6zpLnlzi3sJg+p8UzNT3gg4k988lGUK++BiBMng+pQV1Rg+745PolaXG0NN8nUkVeq6SKklmcxjx8CO/zQ2mMqUX72ZA/HTImAPiH94eXP0VlcXLoiDjyj5gqNuoN3gtLt428DBJPeOVrjyNKkK+R4vrRqS66a7Rq7O8pupbqUN35O0CN3cEBUd/euLy13In6ePoh23b6dcGkz3KoJePgDhz6DM481Ga9au+rsp7XUQC6MEicAE8+IBwYTSytpVs48s0sa4uL5J1+GRGhUqOhrXOz2BKuLTpu4xFN3jmAjema1Y/82q9xkbWg4xiTtHHC0dG9M8pnGoS27NoZZyjyqguyoltNu/DgIg+KyWthz3O/wyrLq6g9/sywkbc4JByPJBWQc1u4O38y1/P1W7acvTroopSXuZl3VdpR2mXx3CVzUYHVNrhtc6YB4Poe6udP0YN5Cx9Lk9DCyKi5tqLagylX6bJ/A75FT29owETUDZ4kgfJWVOg5pneCB3TscSa2hZ5aftZS6bolRjwXNwO8q8c2AfNUtfq1pqFg7GN3bHgrRlyHRBn0WmGEYtqIMkpNWwsVIAHgn9ooGUSVM2guwkkhFs69qkn2JI6ARWlsAJ8UJc09zirUthnyQjKUuUjLtlTl1Paz5KrfZhxyJlXN0MAIRtPPorLoIBqOle6BShrh5SPosfqIu6RzTDmj+4Y/Ir0dtPxUVa0B5CwyYlI0hPieRP6lqNd7wc3xBC02h9TDc2apg4IJxnE+XirvUul2VOQFktS6ILZ2Ejy7JB4pQ72hnnGfWmbq+a91NwbBndM+faO68svrq4p1Dbv37K5LWbnb2CQI2lwmAexIMH5r1bQHmpRYH/iNNu7/ADtEOPzIJ+aV303QrEbzJBDhESC3uClsuBydopNKarpnknUtlVqG3p0/dY0Oa6GwATEvgYBPlBK9F6d080remx7NjKbQAzhz4H/UqHxPMnK0Fpo9OlmnTAP953vO+RPHyQWsAhpImByqelLHE0hHHybS7ANQ1Lnj/bwVNf6pNOMe6SfWeyFvrhxKqa9Qnx9Epylux7itFho1L2rnAgOgYBmZ8QR355V0/RpIhrQRHP4SR4mfDul0Vp5c4EN90A7j/ecf2wI9fFaq7phrXYGJPl6I+gpQ2B5nGVIy4sDgmGGYEZGO2fGIUeoacXSRtkRPb6DxE8K4sGbyAQMbjnPPb9SgdSqMhzW7QQ4ulvJcZ/QAD6Ky8WHD+SfuJcij9jvDgDhoMDyAzz25wqpliabw6JaDJ9OZCsagc152iQCYH5Z8cImxBqAscIDpwRnwgHwXOnhrQ/jzv56CaF1bvIDHgkjcIE4P5HsrTT7RjGkhg9/LyIEkYE+JAVbpXTxp99wZhgPLR3A8sD6K2psI5Cd8WmuqEvJST9rsdlkSMfROykQciEfaOEzwrENaRkfMJ9YE1piTy1oyvV+qi3pNqOmJaDGecKtpaiypTa+g4EO58j5harWtBpXLPZvMjkfJZGz6Wtw9zaVWHAwWh2ZiYj0VZeM3PkuwrPGMVFlf1DfbKQnbu308yJaNwLiPkFY/8fUCNtMFxPc8DzU9XoGm7JknxJlV110GRBpgAg9zAIVv22ZK49mWTJDi3HtlU7qJpfmmakOkFzsT4wtTp2o3V37oGxn+EfzT6N0IC4OcAGjw7/NbqztGU2hrWgAJrF4vF3JlecIxqCKex6aYwCRn0VtTswOESlKcSUekYuTfZH7NKF2VyrWUGSSSRJZ22CPEFRtpwVSUr5zDzhWttqrH84P5KOLRB6wyuadNFvpArltPEIqeiURbUoUu1MWqWEgdRUFxayIhGSu2hBkMre0qtGTTjIMj9vNY49eVrarmk5zZ95rsHzLSO8L1mtSBGQqe/wCm6NX8TAksvjym1KDqhjHljFVJHVlrtOtTa9jpDxIjgj9/JR3VUPH7lVlPoj2RJt6rqc/CfeaT4x4+a5fpl6z/ALdQepYfzCwyLLFdX/BpD029P+4Pc6PukiEHbdN7njcYaOSOYRjr65Z+O0efNsO/Qqr1/rF9Ki72VpcPeQYGyA0+JP7ApF8n/wCdja/k1VlfCmdlOAwdu/zKL1CvuZHEhfL+oa5e+29q59Wm4GQBuYG+QB5+a3/Sn2wgsFO+kOHFVrZaR23NGQfMBaLBlhDbu/8ABm5QctKj0yoXFsNxjkclV5tchp/oprPqyze2W3VE/wDkAP0OUzOsLKSHXFEREH2jDPpBWUpSeqLxX2LSlpoj3j8h+64uNHGCJBHdC0utrLEXNLPGf3RB6rtyJFxSP+tv7qslGS2iy5JkVK3e0mSZPELnU6r2tHs8eKrNY6/t6TTtd7R3ZtPMnt73AXn7/tAun1HOc0bSTtZ2aOw8/VKvx5OD9P8A2NY51JOSPX9LvCWe+RPiOCjnVh9V5pof2g3EbRa73doJiPPCv9Pt9QuHbnMFIGeGmckHl0AR6J7As/FLti2WOPk5PSL6/wBUbRZuad7sgNaRM5Bnw4K84qWrqrn+wZVpE1C6CSS1xMl26Z5nvEFepad0yWiX7ZPJPvOPqVZUNHptM7Z9ePoulHxnJLmzkeTGOR0ujMaBa3bX/wDWqVaREEV2gOb5te0/qFqqVh3dk/ki9sJJ2K4qkZxio6Q7QnSCShYSUpFMiA6K4XS5hREYySeElAGfrU0JUYRwrOqEDXatyxzb6y5nfH9dlaWvULXcrN16ZQj2nsqtJkPQaV6x3BCnAC84p372d0fbdVFvJKo4fYhtXU0mhUFr1a08kKzpa1Td3Q4yIFlIUlw25Ye67DvAobAdbExCfek4SgE4gLh9u08gfRdlqdvCIUysudDpP/FTafVoVZW+z2yqfitqR/0NH6LS7V1Cq4x+xbk18mKrfY/prubZo/yue39ChT9iOnHinUHpVf8AzXoG5LchwX2D6kvuYBv2JWA7Vv8A2/7Iuj9kFg34ah9ahW2TEqjxxfwW9Wf3MvS+zWxb/Yz6vcf5o6h0faM/DbUvm0H9VcSkVZY4r4QHkk/kjtrNjMMY1v8AlaB+imKZicqxQcBMU652qAOSU0pyxL2SsAcFJOGJyAhYThKEnV2juEJW1hje6KTZWwzamc8Dkqmra4T+EfMoJ9w53JV1D7kL12psHdOqH2aSPBALU05UFW0JVuKITmmEOaLGbrWB8FX3NoR2WxNEKCtYg9keSIYK4poCsxbe80IHhUV7oRHCsEzD+cFJuoVG8OKMubEjsq6rQUIH0eqajfNWVv11HMrKvYoXMRsFI9Ct+uGHkqxo9WsPxBeUOaucjglTQKPZafUjD8QU7NbYe4XiguHjhzvqpG6pVHxlCoko9tbqrfEKQai3xXibNerD4lMzqasO6HCJNntAvG+Kf7y3xXjbOrq3ipmdY1v6KnCJNnr4uB4p/bheSt6yrKUdY1v6KnBEtnqwrBL24XlX/FtYqRnU9bxCHpols9R+8BL7yPFeZfx+sfiS/i1Y/EpwRLZ6Wb1vio3amwdwvNze1T8ZSD3Hkn6qcIk2egVNfpj4ghKnVbO2VjBTKlZTVuCIaV/VBPAQj9bqO7wq5jERTYjVAo7dXc7kldMYpG0FMyijQThjETSoLujRRlOioCyEUUkXsSQBZP7ZO2omSVWkFEoKkATJLJlhyxQVbYFJJBNgKm+0VrlmNR0KJTpLdbIihuLEhA1KKSSJCE01w5iZJQhyWLn2aSShDn2aQppJKEOhRUjbdJJQhPTtCiqVgUklCBlPTlOzTkklCthDLFEMskkkUQ7Fmn+6JJKEH+7KRtukkoyBFO3RNO2TpIogVTtkU22CSSDAdtpwpQkkhYRQkkkoQ//Z">
            <a:extLst>
              <a:ext uri="{FF2B5EF4-FFF2-40B4-BE49-F238E27FC236}">
                <a16:creationId xmlns:a16="http://schemas.microsoft.com/office/drawing/2014/main" id="{629730EC-97CA-4BD2-80BD-7E879C322A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F9314C47-F71C-4C54-9965-546089542D71}"/>
              </a:ext>
            </a:extLst>
          </p:cNvPr>
          <p:cNvSpPr txBox="1">
            <a:spLocks/>
          </p:cNvSpPr>
          <p:nvPr/>
        </p:nvSpPr>
        <p:spPr bwMode="auto">
          <a:xfrm>
            <a:off x="1270273" y="188913"/>
            <a:ext cx="9650263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CZYNNIKI WPŁYWAJĄCE NA JAKOŚĆ I EFEKTYWNOŚĆ SZKOLENIA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8217B5E-E3E8-4B57-A23D-09131BCBC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</a:t>
            </a:fld>
            <a:endParaRPr lang="en-US" altLang="pl-PL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6172D31E-17F4-422B-AC07-5DC91D184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1055822" y="-23798"/>
            <a:ext cx="119336" cy="2177746"/>
          </a:xfrm>
          <a:prstGeom prst="rect">
            <a:avLst/>
          </a:prstGeom>
        </p:spPr>
      </p:pic>
      <p:grpSp>
        <p:nvGrpSpPr>
          <p:cNvPr id="14345" name="Grupa 14344">
            <a:extLst>
              <a:ext uri="{FF2B5EF4-FFF2-40B4-BE49-F238E27FC236}">
                <a16:creationId xmlns:a16="http://schemas.microsoft.com/office/drawing/2014/main" id="{1FE1615C-0ADC-48D3-BEFE-E5CD0EE818AC}"/>
              </a:ext>
            </a:extLst>
          </p:cNvPr>
          <p:cNvGrpSpPr/>
          <p:nvPr/>
        </p:nvGrpSpPr>
        <p:grpSpPr>
          <a:xfrm>
            <a:off x="-8610" y="3273585"/>
            <a:ext cx="2330968" cy="1667583"/>
            <a:chOff x="-8610" y="4219632"/>
            <a:chExt cx="2330968" cy="1667583"/>
          </a:xfrm>
        </p:grpSpPr>
        <p:sp>
          <p:nvSpPr>
            <p:cNvPr id="10" name="Dymek mowy: prostokąt 9">
              <a:extLst>
                <a:ext uri="{FF2B5EF4-FFF2-40B4-BE49-F238E27FC236}">
                  <a16:creationId xmlns:a16="http://schemas.microsoft.com/office/drawing/2014/main" id="{B94F9098-B455-47B4-9B8B-7E88881D2A59}"/>
                </a:ext>
              </a:extLst>
            </p:cNvPr>
            <p:cNvSpPr/>
            <p:nvPr/>
          </p:nvSpPr>
          <p:spPr>
            <a:xfrm>
              <a:off x="0" y="4219632"/>
              <a:ext cx="2322358" cy="1667583"/>
            </a:xfrm>
            <a:prstGeom prst="wedgeRectCallout">
              <a:avLst/>
            </a:prstGeom>
            <a:solidFill>
              <a:srgbClr val="FBB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/>
            </a:p>
          </p:txBody>
        </p:sp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4570A1F3-965C-484B-80F0-42DB84999D23}"/>
                </a:ext>
              </a:extLst>
            </p:cNvPr>
            <p:cNvSpPr/>
            <p:nvPr/>
          </p:nvSpPr>
          <p:spPr>
            <a:xfrm>
              <a:off x="-8610" y="4431380"/>
              <a:ext cx="2322358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sz="1700" dirty="0">
                  <a:solidFill>
                    <a:schemeClr val="bg1"/>
                  </a:solidFill>
                </a:rPr>
                <a:t>organizacja pracy,</a:t>
              </a:r>
            </a:p>
            <a:p>
              <a:pPr lvl="0" algn="ctr"/>
              <a:r>
                <a:rPr lang="pl-PL" sz="1700" dirty="0">
                  <a:solidFill>
                    <a:schemeClr val="bg1"/>
                  </a:solidFill>
                </a:rPr>
                <a:t>ukierunkowanie na cele, przekazywanie treści merytorycznych</a:t>
              </a:r>
            </a:p>
          </p:txBody>
        </p:sp>
      </p:grpSp>
      <p:grpSp>
        <p:nvGrpSpPr>
          <p:cNvPr id="14338" name="Grupa 14337">
            <a:extLst>
              <a:ext uri="{FF2B5EF4-FFF2-40B4-BE49-F238E27FC236}">
                <a16:creationId xmlns:a16="http://schemas.microsoft.com/office/drawing/2014/main" id="{1AA8342E-665A-4B0E-8C9D-CA37CFCAD6F9}"/>
              </a:ext>
            </a:extLst>
          </p:cNvPr>
          <p:cNvGrpSpPr/>
          <p:nvPr/>
        </p:nvGrpSpPr>
        <p:grpSpPr>
          <a:xfrm>
            <a:off x="7610061" y="3273585"/>
            <a:ext cx="2196780" cy="1667583"/>
            <a:chOff x="7610061" y="4219632"/>
            <a:chExt cx="2196780" cy="1667583"/>
          </a:xfrm>
        </p:grpSpPr>
        <p:sp>
          <p:nvSpPr>
            <p:cNvPr id="12" name="Dymek mowy: prostokąt 11">
              <a:extLst>
                <a:ext uri="{FF2B5EF4-FFF2-40B4-BE49-F238E27FC236}">
                  <a16:creationId xmlns:a16="http://schemas.microsoft.com/office/drawing/2014/main" id="{34C05E4A-1BBC-405A-876A-D9A5CA433260}"/>
                </a:ext>
              </a:extLst>
            </p:cNvPr>
            <p:cNvSpPr/>
            <p:nvPr/>
          </p:nvSpPr>
          <p:spPr>
            <a:xfrm>
              <a:off x="7615986" y="4219632"/>
              <a:ext cx="2190062" cy="1667583"/>
            </a:xfrm>
            <a:prstGeom prst="wedgeRectCallout">
              <a:avLst/>
            </a:prstGeom>
            <a:solidFill>
              <a:srgbClr val="FBB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12CA636F-DADE-41DA-AB26-C7AF1FBD8DF0}"/>
                </a:ext>
              </a:extLst>
            </p:cNvPr>
            <p:cNvSpPr/>
            <p:nvPr/>
          </p:nvSpPr>
          <p:spPr>
            <a:xfrm>
              <a:off x="7610061" y="4485417"/>
              <a:ext cx="2196780" cy="877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sz="1700" dirty="0">
                  <a:solidFill>
                    <a:schemeClr val="bg1"/>
                  </a:solidFill>
                </a:rPr>
                <a:t>atmosfera,</a:t>
              </a:r>
            </a:p>
            <a:p>
              <a:pPr lvl="0" algn="ctr"/>
              <a:r>
                <a:rPr lang="pl-PL" sz="1700" dirty="0">
                  <a:solidFill>
                    <a:schemeClr val="bg1"/>
                  </a:solidFill>
                </a:rPr>
                <a:t>współpraca,</a:t>
              </a:r>
            </a:p>
            <a:p>
              <a:pPr lvl="0" algn="ctr"/>
              <a:r>
                <a:rPr lang="pl-PL" sz="1700" dirty="0">
                  <a:solidFill>
                    <a:schemeClr val="bg1"/>
                  </a:solidFill>
                </a:rPr>
                <a:t>motywacja</a:t>
              </a:r>
            </a:p>
          </p:txBody>
        </p:sp>
      </p:grpSp>
      <p:grpSp>
        <p:nvGrpSpPr>
          <p:cNvPr id="14343" name="Grupa 14342">
            <a:extLst>
              <a:ext uri="{FF2B5EF4-FFF2-40B4-BE49-F238E27FC236}">
                <a16:creationId xmlns:a16="http://schemas.microsoft.com/office/drawing/2014/main" id="{236CE09C-ACBB-49E0-9756-34E2AAB883A0}"/>
              </a:ext>
            </a:extLst>
          </p:cNvPr>
          <p:cNvGrpSpPr/>
          <p:nvPr/>
        </p:nvGrpSpPr>
        <p:grpSpPr>
          <a:xfrm>
            <a:off x="2542928" y="3273585"/>
            <a:ext cx="2450466" cy="1667583"/>
            <a:chOff x="2542928" y="4219632"/>
            <a:chExt cx="2450466" cy="1667583"/>
          </a:xfrm>
        </p:grpSpPr>
        <p:sp>
          <p:nvSpPr>
            <p:cNvPr id="13" name="Dymek mowy: prostokąt 12">
              <a:extLst>
                <a:ext uri="{FF2B5EF4-FFF2-40B4-BE49-F238E27FC236}">
                  <a16:creationId xmlns:a16="http://schemas.microsoft.com/office/drawing/2014/main" id="{2B9E6A9C-D44F-4828-80DE-AF84EBAB7F95}"/>
                </a:ext>
              </a:extLst>
            </p:cNvPr>
            <p:cNvSpPr/>
            <p:nvPr/>
          </p:nvSpPr>
          <p:spPr>
            <a:xfrm>
              <a:off x="2542928" y="4219632"/>
              <a:ext cx="2441856" cy="1667583"/>
            </a:xfrm>
            <a:prstGeom prst="wedgeRectCallout">
              <a:avLst/>
            </a:prstGeom>
            <a:solidFill>
              <a:srgbClr val="FBB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/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A65445A0-FB41-44C9-9DCB-66C69169D208}"/>
                </a:ext>
              </a:extLst>
            </p:cNvPr>
            <p:cNvSpPr/>
            <p:nvPr/>
          </p:nvSpPr>
          <p:spPr>
            <a:xfrm>
              <a:off x="2551538" y="4431378"/>
              <a:ext cx="2441856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sz="1700" dirty="0">
                  <a:solidFill>
                    <a:schemeClr val="bg1"/>
                  </a:solidFill>
                </a:rPr>
                <a:t>kształcenie </a:t>
              </a:r>
              <a:br>
                <a:rPr lang="pl-PL" sz="1700" dirty="0">
                  <a:solidFill>
                    <a:schemeClr val="bg1"/>
                  </a:solidFill>
                </a:rPr>
              </a:br>
              <a:r>
                <a:rPr lang="pl-PL" sz="1700" dirty="0">
                  <a:solidFill>
                    <a:schemeClr val="bg1"/>
                  </a:solidFill>
                </a:rPr>
                <a:t>umiejętności twardych,</a:t>
              </a:r>
            </a:p>
            <a:p>
              <a:pPr lvl="0" algn="ctr"/>
              <a:r>
                <a:rPr lang="pl-PL" sz="1700" dirty="0">
                  <a:solidFill>
                    <a:schemeClr val="bg1"/>
                  </a:solidFill>
                </a:rPr>
                <a:t>kształcenie umiejętności miękkich</a:t>
              </a:r>
            </a:p>
          </p:txBody>
        </p:sp>
      </p:grpSp>
      <p:grpSp>
        <p:nvGrpSpPr>
          <p:cNvPr id="14339" name="Grupa 14338">
            <a:extLst>
              <a:ext uri="{FF2B5EF4-FFF2-40B4-BE49-F238E27FC236}">
                <a16:creationId xmlns:a16="http://schemas.microsoft.com/office/drawing/2014/main" id="{FE3583BD-0850-4D34-ABBE-7CB5E6E90242}"/>
              </a:ext>
            </a:extLst>
          </p:cNvPr>
          <p:cNvGrpSpPr/>
          <p:nvPr/>
        </p:nvGrpSpPr>
        <p:grpSpPr>
          <a:xfrm>
            <a:off x="5199429" y="3273585"/>
            <a:ext cx="2198672" cy="1667583"/>
            <a:chOff x="5199429" y="4219632"/>
            <a:chExt cx="2198672" cy="1667583"/>
          </a:xfrm>
        </p:grpSpPr>
        <p:sp>
          <p:nvSpPr>
            <p:cNvPr id="20" name="Dymek mowy: prostokąt 19">
              <a:extLst>
                <a:ext uri="{FF2B5EF4-FFF2-40B4-BE49-F238E27FC236}">
                  <a16:creationId xmlns:a16="http://schemas.microsoft.com/office/drawing/2014/main" id="{A1CCE6A2-999B-43AE-9EAF-81FA9484E725}"/>
                </a:ext>
              </a:extLst>
            </p:cNvPr>
            <p:cNvSpPr/>
            <p:nvPr/>
          </p:nvSpPr>
          <p:spPr>
            <a:xfrm>
              <a:off x="5205354" y="4219632"/>
              <a:ext cx="2190062" cy="1667583"/>
            </a:xfrm>
            <a:prstGeom prst="wedgeRectCallout">
              <a:avLst/>
            </a:prstGeom>
            <a:solidFill>
              <a:srgbClr val="FBB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/>
            </a:p>
          </p:txBody>
        </p:sp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59AD6778-026B-4173-9226-2EC3A7CE325A}"/>
                </a:ext>
              </a:extLst>
            </p:cNvPr>
            <p:cNvSpPr/>
            <p:nvPr/>
          </p:nvSpPr>
          <p:spPr>
            <a:xfrm>
              <a:off x="5199429" y="4441327"/>
              <a:ext cx="2198672" cy="1138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sz="1700" dirty="0">
                  <a:solidFill>
                    <a:schemeClr val="bg1"/>
                  </a:solidFill>
                </a:rPr>
                <a:t>samodoskonalenie trenera,</a:t>
              </a:r>
            </a:p>
            <a:p>
              <a:pPr lvl="0" algn="ctr"/>
              <a:r>
                <a:rPr lang="pl-PL" sz="1700" dirty="0">
                  <a:solidFill>
                    <a:schemeClr val="bg1"/>
                  </a:solidFill>
                </a:rPr>
                <a:t>autoprezentacja trenera</a:t>
              </a:r>
            </a:p>
          </p:txBody>
        </p:sp>
      </p:grpSp>
      <p:grpSp>
        <p:nvGrpSpPr>
          <p:cNvPr id="14337" name="Grupa 14336">
            <a:extLst>
              <a:ext uri="{FF2B5EF4-FFF2-40B4-BE49-F238E27FC236}">
                <a16:creationId xmlns:a16="http://schemas.microsoft.com/office/drawing/2014/main" id="{601B94B9-34F0-4554-A450-06508D0F425A}"/>
              </a:ext>
            </a:extLst>
          </p:cNvPr>
          <p:cNvGrpSpPr/>
          <p:nvPr/>
        </p:nvGrpSpPr>
        <p:grpSpPr>
          <a:xfrm>
            <a:off x="10026617" y="3273585"/>
            <a:ext cx="2190063" cy="1667583"/>
            <a:chOff x="10026617" y="4219632"/>
            <a:chExt cx="2190063" cy="1667583"/>
          </a:xfrm>
        </p:grpSpPr>
        <p:sp>
          <p:nvSpPr>
            <p:cNvPr id="38" name="Dymek mowy: prostokąt 37">
              <a:extLst>
                <a:ext uri="{FF2B5EF4-FFF2-40B4-BE49-F238E27FC236}">
                  <a16:creationId xmlns:a16="http://schemas.microsoft.com/office/drawing/2014/main" id="{7EB38098-1F96-4A37-86A2-B15C3A291001}"/>
                </a:ext>
              </a:extLst>
            </p:cNvPr>
            <p:cNvSpPr/>
            <p:nvPr/>
          </p:nvSpPr>
          <p:spPr>
            <a:xfrm>
              <a:off x="10026617" y="4219632"/>
              <a:ext cx="2190062" cy="1667583"/>
            </a:xfrm>
            <a:prstGeom prst="wedgeRectCallout">
              <a:avLst/>
            </a:prstGeom>
            <a:solidFill>
              <a:srgbClr val="FBBE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100"/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C8B9ECFB-4203-4108-BA25-24DFBD4BB439}"/>
                </a:ext>
              </a:extLst>
            </p:cNvPr>
            <p:cNvSpPr/>
            <p:nvPr/>
          </p:nvSpPr>
          <p:spPr>
            <a:xfrm>
              <a:off x="10026618" y="4562184"/>
              <a:ext cx="2190062" cy="877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sz="1700" dirty="0">
                  <a:solidFill>
                    <a:schemeClr val="bg1"/>
                  </a:solidFill>
                </a:rPr>
                <a:t>metody</a:t>
              </a:r>
            </a:p>
            <a:p>
              <a:pPr lvl="0" algn="ctr"/>
              <a:r>
                <a:rPr lang="pl-PL" sz="1700" dirty="0">
                  <a:solidFill>
                    <a:schemeClr val="bg1"/>
                  </a:solidFill>
                </a:rPr>
                <a:t>nauczania </a:t>
              </a:r>
              <a:br>
                <a:rPr lang="pl-PL" sz="1700" dirty="0">
                  <a:solidFill>
                    <a:schemeClr val="bg1"/>
                  </a:solidFill>
                </a:rPr>
              </a:br>
              <a:r>
                <a:rPr lang="pl-PL" sz="1700" dirty="0">
                  <a:solidFill>
                    <a:schemeClr val="bg1"/>
                  </a:solidFill>
                </a:rPr>
                <a:t>i uczenia się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20</a:t>
            </a:fld>
            <a:endParaRPr lang="en-US" altLang="pl-PL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2045531-8ACD-43B8-8205-A689B68E6ACD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21285" y="1664804"/>
            <a:ext cx="74515" cy="3528392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2B856CAA-EDC9-4075-97E8-3A8737719B31}"/>
              </a:ext>
            </a:extLst>
          </p:cNvPr>
          <p:cNvSpPr/>
          <p:nvPr/>
        </p:nvSpPr>
        <p:spPr>
          <a:xfrm>
            <a:off x="4786078" y="1732161"/>
            <a:ext cx="602060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700" b="1" dirty="0">
                <a:solidFill>
                  <a:srgbClr val="FF9405"/>
                </a:solidFill>
              </a:rPr>
              <a:t>W kształceniu dorosłych rzadziej niż wśród dzieci i młodzieży pojawiają się w grupach zachowania utrudniające ich dobre funkcjonowanie. Należą do nich: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AGRESJA, </a:t>
            </a: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forsowanie własnego zdania.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ULEGANIE, </a:t>
            </a: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podporządkowywanie się dominującym osobom.</a:t>
            </a:r>
          </a:p>
          <a:p>
            <a:pPr marL="342900" indent="-342900"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CHĘĆ DOMINACJI</a:t>
            </a: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przewagi, kontroli nad innymi.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BLOKOWANIE </a:t>
            </a: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działań trenera i innych członków grupy.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SKUPIANIE UWAGI </a:t>
            </a: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sobie.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Blip>
                <a:blip r:embed="rId3"/>
              </a:buBlip>
              <a:defRPr/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UNIKANIE DZIAŁANIA, </a:t>
            </a: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wycofywanie się, obojętność.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b="1" dirty="0">
              <a:solidFill>
                <a:srgbClr val="FB6137"/>
              </a:solidFill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A830F2C4-19B8-4557-8EAC-B83539B60DBB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A6EC82F-C4E3-4102-A41D-0149E0DBAC70}"/>
              </a:ext>
            </a:extLst>
          </p:cNvPr>
          <p:cNvSpPr/>
          <p:nvPr/>
        </p:nvSpPr>
        <p:spPr>
          <a:xfrm>
            <a:off x="3923911" y="6146690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1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9D3A702-7085-4E87-B335-6C0BD27F53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07187" y="6093296"/>
            <a:ext cx="539422" cy="540000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AC3F0D94-CA32-4710-B7C4-9020B66FBE66}"/>
              </a:ext>
            </a:extLst>
          </p:cNvPr>
          <p:cNvSpPr/>
          <p:nvPr/>
        </p:nvSpPr>
        <p:spPr>
          <a:xfrm>
            <a:off x="928173" y="6146690"/>
            <a:ext cx="2941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DOKUMENTY WZORCOWE</a:t>
            </a:r>
          </a:p>
          <a:p>
            <a:r>
              <a:rPr lang="pl-PL" sz="1400" dirty="0"/>
              <a:t>Karta pracy 1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5" name="Grafika 14">
            <a:extLst>
              <a:ext uri="{FF2B5EF4-FFF2-40B4-BE49-F238E27FC236}">
                <a16:creationId xmlns:a16="http://schemas.microsoft.com/office/drawing/2014/main" id="{93678449-D4DF-4380-8A9C-F72E3524C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449" y="6128746"/>
            <a:ext cx="522000" cy="522000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8A88641A-EDC3-47B9-A5CC-B94D80CDAD08}"/>
              </a:ext>
            </a:extLst>
          </p:cNvPr>
          <p:cNvSpPr/>
          <p:nvPr/>
        </p:nvSpPr>
        <p:spPr>
          <a:xfrm>
            <a:off x="1624723" y="4653136"/>
            <a:ext cx="1886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ROLE W GRUPIE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91BEA20A-F3BD-4287-BDBC-5F2ADB8B12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476" y="2420888"/>
            <a:ext cx="1862547" cy="186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42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8E74813-20F1-4E3D-814E-0D13120A0A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r="20489"/>
          <a:stretch/>
        </p:blipFill>
        <p:spPr>
          <a:xfrm>
            <a:off x="1124625" y="-6491"/>
            <a:ext cx="6915592" cy="6858000"/>
          </a:xfrm>
          <a:prstGeom prst="rect">
            <a:avLst/>
          </a:prstGeom>
        </p:spPr>
      </p:pic>
      <p:sp>
        <p:nvSpPr>
          <p:cNvPr id="14" name="Prostokąt 13">
            <a:extLst>
              <a:ext uri="{FF2B5EF4-FFF2-40B4-BE49-F238E27FC236}">
                <a16:creationId xmlns:a16="http://schemas.microsoft.com/office/drawing/2014/main" id="{E2953273-4516-4A18-8516-3974FB84D627}"/>
              </a:ext>
            </a:extLst>
          </p:cNvPr>
          <p:cNvSpPr/>
          <p:nvPr/>
        </p:nvSpPr>
        <p:spPr>
          <a:xfrm>
            <a:off x="1124624" y="0"/>
            <a:ext cx="10275209" cy="6851509"/>
          </a:xfrm>
          <a:prstGeom prst="rect">
            <a:avLst/>
          </a:prstGeom>
          <a:solidFill>
            <a:srgbClr val="FFEBD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1E9E8AC9-7A04-4D88-89E4-EC170B95F7CE}"/>
              </a:ext>
            </a:extLst>
          </p:cNvPr>
          <p:cNvSpPr/>
          <p:nvPr/>
        </p:nvSpPr>
        <p:spPr>
          <a:xfrm>
            <a:off x="3168352" y="2420888"/>
            <a:ext cx="9048328" cy="2448272"/>
          </a:xfrm>
          <a:prstGeom prst="rect">
            <a:avLst/>
          </a:prstGeom>
          <a:solidFill>
            <a:srgbClr val="FBBE0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7410" name="Podtytuł 2">
            <a:extLst>
              <a:ext uri="{FF2B5EF4-FFF2-40B4-BE49-F238E27FC236}">
                <a16:creationId xmlns:a16="http://schemas.microsoft.com/office/drawing/2014/main" id="{E6474CD9-D1F7-4CD1-B4A7-5A471527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294" y="3003935"/>
            <a:ext cx="7752106" cy="1280429"/>
          </a:xfrm>
        </p:spPr>
        <p:txBody>
          <a:bodyPr/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2000" b="1" dirty="0">
                <a:solidFill>
                  <a:schemeClr val="bg1"/>
                </a:solidFill>
              </a:rPr>
              <a:t>WSZYSTKIE NIEKORZYSTNE ZACHOWANIA PODCZAS SZKOLENIA POWINNY BYĆ OPANOWANE LUB WYELIMINOWANE.  W KSZTAŁCENIU DOROSŁYCH Z POMOCĄ TRENEROWI MOGĄ PRZYJŚĆ INNI UCZESTNICY SZKOLENIA.</a:t>
            </a:r>
          </a:p>
        </p:txBody>
      </p:sp>
      <p:sp>
        <p:nvSpPr>
          <p:cNvPr id="17411" name="AutoShape 6" descr="data:image/jpeg;base64,/9j/4AAQSkZJRgABAQAAAQABAAD/2wCEAAkGBhASEBISExQUFBUSFRQXGBMXFBgYGBYYFhcVFhUXFxMXGyYeFxkjGRQVHzAgJicpOCwtFx4xNTAqNScrLCkBCQoKBQUFDQUFDSkYEhgpKSkpKSkpKSkpKSkpKSkpKSkpKSkpKSkpKSkpKSkpKSkpKSkpKSkpKSkpKSkpKSkpKf/AABEIAMMBAgMBIgACEQEDEQH/xAAbAAEAAgMBAQAAAAAAAAAAAAAABQYCAwQBB//EAEAQAAIBAgMFBAgEBAUEAwAAAAECAAMRBCExBRJBUWEicYGRBhMyQlJiobFywdHwM1OCkhUjQ2OiFHPS4QfC8f/EABQBAQAAAAAAAAAAAAAAAAAAAAD/xAAUEQEAAAAAAAAAAAAAAAAAAAAA/9oADAMBAAIRAxEAPwD7jERAREQE58TjVRkU6vvWH4Rc59358jOicu0cCKqW0ZSGRrey40PdmQRxBI4wMTWJ/wDWX/uYZch5TmoV94ZjdZTZl+EjUdRncHiCDxm4GB7uLyHhl9RPd1x7DkdG7Y+p3v8AlF56DALtTdyqruXyDg3pnl2rDdPRgO8zuBnFw79RzHIic9FDR9i5p8aepTrT6fL5coEtEwpVQwBBuDoRM4CIiAiIgIiICIiAiIgIiICIiAiIgIiICIiAiIgIiICIiBw47CG/rFHaAsR8a627xc2PUjjOanUBAI0ksRIzHUNwmoPZJ7Y5fOB9x46g3DIGZXmpTMwYGUXngM9gYgFTvJqc2TQN1HJvvOzD4lXFx3EHIg8iOBnLMHpG++p3XGV+DDkw4j7QJOJzYXGb11I3WGqn7g8R1nTAREQEREBERAREQEREBERAREQEREBERARIOrt9qdQ06iC4zBBsGUnIgG/d3zqp7dpEXIZRztcDvK3t42gSUTXQxKOAyMGU6MpBHmJsgIiICeET2IEViMP6o3H8M/8AAn7IT/b3Hs+yTZbi3ORlWiaZt7pyU/CeCn8j4a2uHoMyvMBPRAzieRAxqUg1tQRow1U/p0m7C4w33HsG4Hg3Ucj0mgVhvFc7gA6G1jfQ6G1s7aXHOZOisLMLg/vI8DAkokdQxZp2Wobrwqfk/I9fPmZGAiIgIiICIiAiIgIiICIiAiIgIiIEftfZS10toy5q3I8jzU8R3cQJWFLo5Vhusuo+zA8QeB+1rC7zg2pspay8mX2X5dCOKniPtAg6Vt7fzV+Lod1jy3srP/UGknR2q6+2N8fEg7Q/FSuSe9CfwiRYRkJRxYjhqCOatxHhNyORAsGGxaVF3kYMp4g3Hd39JulcNIFt9WanU/mLa5/Gp7NQfi8CJ10ttMmVcAD+ct/V/wBYOdI99x80CYiYq4IBGYOd5lATGpTDAggEEWIPGZRAimplDYkkE9ljr0Vjz68e/XK8kKlMMCCAQdRI2opQ2bMH2W5/Kfm68e/UMovMbz2BhVoK26SM1N1biD0IzsbWI4i4M1YesybiVWUuxKqwy37AG9vdPC3Trn0zXXoq6lWF1Oo7swQRoQcwRoYG64tY5gzGlVNL5qfmyfqvTh9BG7Q2mKHqwd5gSqkneYne7ILNY5727nl7RPukSQw+JVxdSCPPUXHQgjO4uCOYgSaOCAQbg8R+sykZT3qeaC6nVPuV69OPfme+jWVgCDcH9+BgbIiICIiAiIgIiICIiAiIgIiICIiBz4zBJUWzDTQjUHmDIKrh3pNutodGGh/Q9PvLLMK1FWBDC4PCBX1m1WI0nmKwjUs9U+L4ejch83nbU+KYGNGiaZvRYU+dM3NJv6BnTPVcuYMkcJtlWYJUBpVDorEEP/26gyfuyPMCcQMyZFZSrAMp1Ui48ufWBN3nsgqL1aXsE1UH+mzf5i/gqH2h8rf3STwW0KdUHdOYyZSCGU8mU5gwOqYVaIYFSLg5EGZxAiKqGmwDG6k2VzzOit83I+93+17eSdWirKVYAgixBzBHIiRFVGpGzElCbLUOoJ0SoefAPx0PasWDbPbzG89gY1qIYWPX66//AJxkLXWph33xvshNyoBcqNXZBvbzDMu1PtHskra+8J28wdQcjmP39evCAwGOWooZSDkDcG4INwCG4glW8jNxpsDv09feTg36G3H76TTh6QXIcTfh+Qt+yeJm6jXVhdTf8u8cNLwOrC4tXFxqNQdR3/rxm+RWJpEnfQ2cfXzy8DkehsRvwO0Q+Ryb6Hu5Hocx11gd0REBERAREQEREBERAREQEREBERA8IkXitk2zpZfJoP6eXdp3SViBXlfM8CDYjiD3cJsBkpi8Cr65HQMNR+o6SLq0mQ2bjow0P6HofrAyBnlWkrEE3V10dTZl6A8R8puOkK08qE2O6N48Be3Hic7QN9LaT0/4o3l/mqDl/wBymLlfxC47pJ0qqsAykEHMEG4PcRrIWjigfZJuOBBVgbXzU5g2N+430hKFiWpH1bE3K2vTc/Mg0PVbHvgTsxqUwwKkAggggi4IORBB1E4sNtQEhKg9W50ubq34H0J6ZHpO+BB4hDQPaJNI5Byc6d9Fcn3eAfhkG+Kb7STdAQQRcEWsevSQOIonC55th/M0O/i1HrqnVPYDqnl4DZX1B0I43zBBnkDaJorUWB36dt7iOD3tr1y1nj4tB7Tove6j7mbGf6/vxgKWJDC+hyup1W+YBE49pmoB62mpcr7dMe06jimf8QcB7wyuDukcHpPtkYWia4CBrhN+oWFJbhiGqlASR2Ag+Z1Fxczm9BPS44/DmqVVHpsqPuMSl2ppUBBOYPbsVubMpFzlAsGyPSBKiK4YMjaVOXCz8jfK5tbQ2NiZufPfSHCVMJUOMw4ujkevo6KSct/Tsk3I3rZE53DECxej236VWkHQ3pnKx9qmRqrDhblw1F1IsFgieK157AREQEREBERAREQEREBERAREQExdARYi4PCZRAjK+zSLlM/l/Q/l9ZyK/P65W7+UnpzYrBK/Q8/1HEQImth1cC+dtCDYqeYI4zEO6tYqWUnJltdbnRwbZD4hfrzm16bIbMLdeB7j+U9U3gDWQ3RrG+RUjI+B14+RmdOrUp+x21/ls3aH4HOvc3nI7GbMLP6xWYMARa+RBYtZkvu1Bcm17EXNiZpo7UZCFqgLdgqm5KsT7IDNmjE5bj53sN7MCBZsHtBKl905jVSLMv4lOYnRIJ0SpY57y6OMmXjr5G2h8Zvp7RqU/wCKN9P5qjMfjQfcQObFbGq0iDht0oWzoMd1Uuc2ptundFzcpa2pWxuG7sDskqd+q3rH5WtTToif/ZiT1AyHdSrKwDKQQeImyB4V4SNrbEQXNK1M/CPYY9UGQPzCx79JJxArNYe1TqKMx2kYBgynI5EWdfDlexymGHwdOktqFOnTtvWRVCJdiN47iWG8bDMjgOEn8fs9Kq7rXyzDA2ZTzVuB++huLiVnFVKmGYLWtusQErAWRiTYKw/0n0sD2WPskEhIErSqI4YWuM1ZWGoOVip4EfQz53tbCVtl4r1tG5pVNFJycDP1bNwqLfJuVjn2hLyouQ6ZOMiM+0vFSOY4aaaidGKwdLFUXpOMmyI95GGhF9GBPd4GBr9HvSOnXpipTN1ORXRkYW3lI4ML6cbgi9xvWBHBFxPhtRMTsrFnjpcaJWp3NjfOx1scypuMxe/1D0f2/Tr0lq02urag6qwtdXHBhl5g5ggwLJEwpVQRcTOAiIgIiICIiAiIgIiICJi7gC5yA4zEV1OjDzEDZE8BnsBERAxemCLEXB4SLxGAZc1uy8tSP/IfXvktECDSqCMtJ5WpK17i9xY6G45EHJh0N5IYzZwbtKd1udrg/iHHvyMjHYq2643WOnJvwnj3a9IHlGkEUKNBYADgAAqgXJ0VQNeE30cUpJAPaXUceIv3ZTndpjVCsM75aEGxBzsQR3nzgb3wxB36TbjHUe63eOH7ynRhduAkpUG4668u/u65jrOBMUyZP2hc9tQchYe0uZ1y1N7TZi8MlUWbVNGUgPTJ4g+7wyORgT6uCLjMHjPZSv8AFquDcCqboxstYDsseToPZfu1txEtGB2olQAgjPTO4P4W4wO2a69BXVlZQysCCrAEMDkQQciCOE2RAp+L2TWwZ36Ieth+NLNq1Ec6ed61MD/TPaHulhZJKbNx9OqgemysrZhlNweBN/C3Qixk2RK/tP0eZXbEYWy1GN6lEm1Ov1NgfV1f9wA30YMLWD3b3o/TxlH1b9lluUqWuUbQ5cVIyI494BHynDYvE7LxTBlNrgVaV8nXPddDpe1yrccweIH1vZO1krBhYpUQgVKTiz02I0ZbnXgwJDDNSROT0r9FqeNpWyWqgPq6lvEq3ND9NR1D3ZW2UqIlWk28ji6t0vYgjgQQQRqDfxn8PiQw68vzHMT4XsjbNbZmJenVVvVlrVaWpU2Fqqcza2ntrbiBb6rg8crKrowZWAZWU3BBzBU8iP0IgWWJyYPHB8jr9+7r0nXAREQEREBERAREQPCJGYrAbuai45akfqJKRAgUA4fvym5arjR2HQ9sfXtf8p2YrZ4bMZH6HvH5yOqqVNmFvse4wO2ltEj2lv1TP/gc/LenXRxKt7JB5jiO8aiQdTEhdQ1rX37EqNbht25XIA3OWeuUzSsrgMLOvuuDfyYZjwMCeiRNPEuPZa45Pn/zHaHjvTYm2lH8RWp/N7Sf3rp/UBAkpqxGGV1KsAQeB/evWZUq6sLqQwPEEEeYmcCvYzZ9Wlmu9VTl/qr3EkCoPJvxnKbP8PqEez9QD4i8nYgVio7U3UMLHWx425HiO6UjY3ohjKW01xO/hvVKN0sm+tWqvq6q2qJbdL1GqK7tc9pAw0An1nE4VKi7rgMOR58COR6yBxuwaidqkS4+AnteDe9459TA8X1dVWpsAwPZZGGRsFY5G1wN4ZjvFtZV9o7KxOAY1cOTUw5zem1zufiOoH+4P6uZm6NdKhsey6m2Ys6nlnmp6H6yToYpkyqHIf6lrA5e8PdOvIac4HD6Pel9OsLAneX2qTe2vUH3l6/aWahilfTy4+X5yh+kXoPdvX4XsuufqlO7nzpN7p+U5ciNDx7I9MirerxPZKkj1tioB5VFyKN1GXMDWB9OiROG2sct7tA6MuZsdDYZMOq68pJUa6uLqQRzH716QI/a+w1rEVFY0q6AhK6gbwBzKMpyqUydUPeLEBhyYHazb4oV1FOtYkWJKVgMy9Fj7QHFD2l43FmM/OXaOzaddClRd5bgjMgqwzVlcWKMDmGBBECuemPohTx1LKyVkH+XU5jXce2qE+RNxxB+bejG36mArtg8UDTp79iG/wBCo2e9f+U9wSRlmHGRa/1FsTVwpC4ht+ley4qwFr6LiALBG4esFlY67hsGj/TT0NpY+lqKeIpginVIyt/LqDUoTfqpJI1IIdK1iP3+kmMBtYHssc+B/X9ftx+Wehm3qtOodnYsFK1Ls097MkAX9UW96yjeRveTL3Re5+tgXSJXtlbcsQj6cDy/X9+FgVgcxxgexEQEREBERAREQExemCLEAjkZlECMr7KIzQ+BP2b998jK2HAfeYFXtbeBKkjO28AbOBe+d89LSzTXVoKwswBH78oFOR8TTvfdrLdiALhgvujM9og5XJXI53nZgcbvZgMvQ5HO/wCn2tcG8ksRscjNDfjunXwP775wPTtcEWPG+R5Z/rAwakl95b02+JDuE94GTeIm6ltbEJ8NYd26/kMj4XkXWBQdlzb4H7Q8G9oeZ7pWdremowrgth3dP8wFlqoAWobhrhA1id1HuLjtWNgALkPo2F9JqLZNvIeO8NPEaeNpKU6ysLqQRzBuPMSp4TGUcQitcMrqGSoBYlWF1OeZyIyP0mqpQrUSXA3l+NCQwHzAZ+eXUwLpErGA9KL2BIbo3ZbzAsfLxk3Q2rTbju/i/wDIZfWB5tDZFKt7Q7QFg6mzDuYcOhuOkhq2FxFC4Zf+opZ9pB/mgZ+1S0qC3FDf5DLLeLQITBY5KgujBgDbLgR7pBzVuakAjiJxekHotQxYu3YqgZVRrloHF+2vfmOBEmsbsenUbfsUqWt61DZ7cATo6/KwI6TjZK1L2x6xf5iA3/qpZnxW/csD5vTrYzZtQUnUtTJO6t7o44tSe3Ybmp8Rxlx2TtynWHrKTG/vcHXo65gjle45GSlZaNemUdVqU34HMHqCNCOYzHSU3afoZXw7+uwbFwLncP8AFXoDpVXpYnLQ6wL5htscH/vGniuq/UdRJJHBAINwdCMx5z5zsT0nWqdxv8uqMt3OzW5cj8p8OUsNDGMpuptzHA94/PI9YFlqUwwIIBBBBBFwQciCOIlcr7NqYXOiGqUBrRF2qUQP5PF6f+1qPcysklMNthGybsnnfsnx4dxt4yQgUD0p9G6G0qKOjhKyC9DEqeRuFZhmU3h3owuLEEGJ2Nteq4eliF9XisPZayZWN/YrJbI03HEZA3GQKy8bU2EwZq2HsrsbvSJslbhe9j6urkO2Ab2AYMAN2t7UpU8QvrARRxOFDZ1AVKAi7UsQoNzQfPMEjR0JIzDmqV5L7F9ImQhXuVP7y69OPfrVdnbVpYiitemTukkEN7jC28hbRiCdRkQQeNh0vilRd5tNL2yJOQUHQsTkFFyeAMD6eldSAQwIIBBvwM9lcwvo3VKIWqsrbq3XXdNhcX42OU9gWeIiAiIgIiICIiAiIgJqr4ZXFmF/uO46ibYgQdf0eJPZYbueozHlkfp4ym+kP/x/Rd/WYjDCrYW31arY5boLrTYXIUAXI0AFyAJ9OiB8zwjJTVVpH1aIAqqM0AW4AtrxuSCCTmZYtn45sri3UG4PDI636GTuL2PQqZsgJ+IZHxI18ZHt6Mhf4bkfKw3h5ixH1gaMXsahXF7bra7yjjzK/mLSJrbNxVDMH1qedh9x4ya/6aumqXHNDvDysG8hNtDG3OuY4cR3jUQIfAbeztdkPLh5WsZOYfbfxC/Ufof1nPjNl0K2bLY/EuR8RoZE1tjYilnTPrV5an+3UeBMC3UcYjaEX5HI+Rm6UnD7WU9luyeTaX79JMUMey6Me45j65+RECTxOzEa5HZY+8trn8Q0bxBkZXo1qeo3l+JQcvxJmR4XHdO6jtce8LdRmPLX6GdtOsrC4II6QKXtbZGHxQ3n7L8KyW3v6uFQaa+BEjBia+FsuJ7dLRcUtyo5CqNU8fNpfMbsem+Y7DfEvHvGjffrIutgalO97MtrEgXBHEMp0HQ3HMwI1a/XX7H7idWE2rUp2tmvwnTw+H95TgqbI3BvYewGv/T3ATr6hibIflJ3TwKazVRxAa9rgg2IIIKn4WU5q3Q9+YzgXHAbXp1cgbN8J18Of70nPt70YwuMQpXphsiAwJV1B1C1FIYDpex4gyslrG97db5ZS3bFxhq0KdQ++tweYud0+K2PjArmyvQBsJS9RhcQaVIm5Pqt6qe+r6wKTyunnO7YnoFgsM4qhWq1he1es3rHF9St+yn9IGsscQPLRPYgIiICIiAiIgIiICIiAiIgIiICIiAmqthlb2gD3jTuPCbYgcR2aB7LEdDmP1+s1mm68Ljmuf01+kkYgQuKwtGt7agn4hkw8R9jIqpsKtTzoOHX+W2R8Dp9paquGVtQD14+Yzmh8AfdY9xz+uv3gValtCzbjg03+BuP4T737ynQMTbMGx5jI+clsXhd5d2rTDryI3x4cR35SLq7GyvSa4+B2vbotXXwbe7xA6aG3nX2u0PI+Y/SSmF2tTewvYngePcdD3aypAgOaZ7LgX9Wcmt8QW/aX5luOs8xWNFMrSHarVQRTogHecnIEi2SA5ljkADAtuM2Qj3Kk02PvJbP8SkFW8R4yn4n0Mx7Y2lWarRalTRldafrKNSsCG3Fe5YWDWIO9lna17S+0lsAL3sAL8+sygUyp6A+vcGtUZKdrGhTqM28eO9WftAWysoHfLhRpBVCqAAoAAAsABkABytM4gIiICIiAiIgIiICIiAiIgIiICIiAiIgIiICIiAiIgIiIHlpoxGBpv7Qz+JSVb+9SD9YiB8vxpP+IrV3mL0kqKhZ2bdG+GyViRe4BvbgJ9D2Lg6e6K+6DVqKA1Q5sQCbLc6L8oyiIErERAREQEREBERA/9k=">
            <a:extLst>
              <a:ext uri="{FF2B5EF4-FFF2-40B4-BE49-F238E27FC236}">
                <a16:creationId xmlns:a16="http://schemas.microsoft.com/office/drawing/2014/main" id="{3AD9FDA6-FFC2-4C74-88DB-17774E25CB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90588"/>
            <a:ext cx="2457450" cy="185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61D5362-15CF-43CA-AA16-B2AB19BC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21</a:t>
            </a:fld>
            <a:endParaRPr lang="en-US" altLang="pl-PL" dirty="0"/>
          </a:p>
        </p:txBody>
      </p:sp>
    </p:spTree>
    <p:extLst>
      <p:ext uri="{BB962C8B-B14F-4D97-AF65-F5344CB8AC3E}">
        <p14:creationId xmlns:p14="http://schemas.microsoft.com/office/powerpoint/2010/main" val="1352284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EF02C639-79C0-43AE-B99B-A3A65DCC41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0" r="-490"/>
          <a:stretch/>
        </p:blipFill>
        <p:spPr>
          <a:xfrm>
            <a:off x="-1" y="1488732"/>
            <a:ext cx="5663953" cy="4315152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F01034D5-D39C-4791-9F6F-6FC81B259923}"/>
              </a:ext>
            </a:extLst>
          </p:cNvPr>
          <p:cNvSpPr/>
          <p:nvPr/>
        </p:nvSpPr>
        <p:spPr>
          <a:xfrm>
            <a:off x="2297" y="1490112"/>
            <a:ext cx="5326293" cy="4315152"/>
          </a:xfrm>
          <a:prstGeom prst="rect">
            <a:avLst/>
          </a:prstGeom>
          <a:solidFill>
            <a:srgbClr val="FFEBD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27641C84-7DA9-4158-A607-41011B8922DD}"/>
              </a:ext>
            </a:extLst>
          </p:cNvPr>
          <p:cNvSpPr/>
          <p:nvPr/>
        </p:nvSpPr>
        <p:spPr>
          <a:xfrm>
            <a:off x="5305894" y="1488732"/>
            <a:ext cx="6886105" cy="43165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22</a:t>
            </a:fld>
            <a:endParaRPr lang="en-US" alt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B856CAA-EDC9-4075-97E8-3A8737719B31}"/>
              </a:ext>
            </a:extLst>
          </p:cNvPr>
          <p:cNvSpPr/>
          <p:nvPr/>
        </p:nvSpPr>
        <p:spPr>
          <a:xfrm>
            <a:off x="5231904" y="1725157"/>
            <a:ext cx="6552728" cy="3843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>
              <a:lnSpc>
                <a:spcPct val="114000"/>
              </a:lnSpc>
              <a:spcBef>
                <a:spcPct val="20000"/>
              </a:spcBef>
              <a:spcAft>
                <a:spcPts val="1800"/>
              </a:spcAft>
              <a:buFont typeface="Arial" charset="0"/>
              <a:buNone/>
              <a:defRPr/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krótkich szkoleniach dla kucharzy, trwających do kilku godzin, np. w zakresie HACCP, kursie </a:t>
            </a:r>
            <a:r>
              <a:rPr lang="pl-PL" sz="17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carvingu</a:t>
            </a: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stopnia, menu </a:t>
            </a:r>
            <a:b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restauracji, procesy zachodzące  w grupie uczestników </a:t>
            </a:r>
            <a:b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mogą być niezauważalne.</a:t>
            </a:r>
          </a:p>
          <a:p>
            <a:pPr marL="400050" lvl="1">
              <a:lnSpc>
                <a:spcPct val="104000"/>
              </a:lnSpc>
              <a:spcBef>
                <a:spcPct val="20000"/>
              </a:spcBef>
              <a:spcAft>
                <a:spcPts val="1800"/>
              </a:spcAft>
              <a:buFont typeface="Arial" charset="0"/>
              <a:buNone/>
              <a:defRPr/>
            </a:pP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Rozwój grupy rzadko wychodzi poza etap formowania, w którym jej członkowie są wobec siebie i wobec trenera nieufni, obserwują się wzajemnie, znają wyłącznie swoje własne oczekiwania. </a:t>
            </a:r>
          </a:p>
          <a:p>
            <a:pPr marL="400050" lvl="1">
              <a:lnSpc>
                <a:spcPct val="114000"/>
              </a:lnSpc>
              <a:spcBef>
                <a:spcPct val="20000"/>
              </a:spcBef>
              <a:spcAft>
                <a:spcPts val="1800"/>
              </a:spcAft>
              <a:buFont typeface="Arial" charset="0"/>
              <a:buNone/>
              <a:defRPr/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Ogromną rolę odgrywa tu pierwsze wrażenie jakie wywoła na szkolących się trener i jak się zaprezentuje. Jeśli potrafi stworzyć sprzyjającą atmosferę, zaufanie i szacunek oraz zainteresuje tematem, to jego praca  z grupą przyniesie dobre efekty.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D3F851B7-60B3-49E8-831D-69AD42675CD4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2EE6F193-6297-4DBB-976C-00FF603E64BD}"/>
              </a:ext>
            </a:extLst>
          </p:cNvPr>
          <p:cNvSpPr/>
          <p:nvPr/>
        </p:nvSpPr>
        <p:spPr>
          <a:xfrm>
            <a:off x="879311" y="6165304"/>
            <a:ext cx="14722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1 i 2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F1253BF8-448F-452F-AE8F-972B69BB96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9889" y="6133515"/>
            <a:ext cx="539422" cy="5400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DEDC9CAF-2E33-47C0-A64F-1D2854989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1029205" y="346116"/>
            <a:ext cx="119336" cy="217774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FB2E6F91-0E5C-44FB-8AD6-0ABE56A82BF4}"/>
              </a:ext>
            </a:extLst>
          </p:cNvPr>
          <p:cNvSpPr/>
          <p:nvPr/>
        </p:nvSpPr>
        <p:spPr>
          <a:xfrm>
            <a:off x="0" y="3212976"/>
            <a:ext cx="5351283" cy="86793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5EA04C2-12FD-4E0D-BACE-8839251761AA}"/>
              </a:ext>
            </a:extLst>
          </p:cNvPr>
          <p:cNvSpPr/>
          <p:nvPr/>
        </p:nvSpPr>
        <p:spPr>
          <a:xfrm>
            <a:off x="1279845" y="3284984"/>
            <a:ext cx="2239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l-PL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PROCESY GRUPOWE, </a:t>
            </a:r>
            <a:br>
              <a:rPr lang="pl-PL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KIEROWANIE GRUPĄ</a:t>
            </a:r>
          </a:p>
        </p:txBody>
      </p:sp>
    </p:spTree>
    <p:extLst>
      <p:ext uri="{BB962C8B-B14F-4D97-AF65-F5344CB8AC3E}">
        <p14:creationId xmlns:p14="http://schemas.microsoft.com/office/powerpoint/2010/main" val="2223177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23</a:t>
            </a:fld>
            <a:endParaRPr lang="en-US" altLang="pl-PL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2045531-8ACD-43B8-8205-A689B68E6ACD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21286" y="1940929"/>
            <a:ext cx="77913" cy="334402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2B856CAA-EDC9-4075-97E8-3A8737719B31}"/>
              </a:ext>
            </a:extLst>
          </p:cNvPr>
          <p:cNvSpPr/>
          <p:nvPr/>
        </p:nvSpPr>
        <p:spPr>
          <a:xfrm>
            <a:off x="4299200" y="2060848"/>
            <a:ext cx="6552728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lvl="1" indent="0" fontAlgn="auto"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pl-PL" dirty="0"/>
              <a:t>W dłuższych kursach, np. kucharskich I i II stopnia, kursach mistrzowskich czy szkoleniach dotyczących kuchni różnych narodów, rozwój grupy postępuje wraz z wzajemnym poznawaniem się jej członków i budowaniem relacji między nimi.</a:t>
            </a:r>
          </a:p>
          <a:p>
            <a:pPr marL="400050" lvl="1" indent="0" fontAlgn="auto"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pl-PL" b="1" dirty="0">
                <a:solidFill>
                  <a:srgbClr val="FFAC06"/>
                </a:solidFill>
              </a:rPr>
              <a:t>NIEZALEŻNIE OD ETAPU ROZWOJU, W JAKIM ZNAJDUJE SIĘ GRUPA, KIEROWANIE NIĄ MUSI OPIERAĆ SIĘ: </a:t>
            </a:r>
          </a:p>
          <a:p>
            <a:pPr marL="685800" lvl="1" indent="-285750" fontAlgn="auto">
              <a:spcAft>
                <a:spcPts val="600"/>
              </a:spcAft>
              <a:buBlip>
                <a:blip r:embed="rId3"/>
              </a:buBlip>
              <a:defRPr/>
            </a:pPr>
            <a:r>
              <a:rPr lang="pl-PL" dirty="0"/>
              <a:t>na wzajemnym szacunku, </a:t>
            </a:r>
          </a:p>
          <a:p>
            <a:pPr marL="685800" lvl="1" indent="-285750" fontAlgn="auto">
              <a:spcAft>
                <a:spcPts val="600"/>
              </a:spcAft>
              <a:buBlip>
                <a:blip r:embed="rId3"/>
              </a:buBlip>
              <a:defRPr/>
            </a:pPr>
            <a:r>
              <a:rPr lang="pl-PL" dirty="0"/>
              <a:t>na dążeniu do osiągnięcia założonych celów w sposób atrakcyjny dla szkolących się. </a:t>
            </a: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13967911-8989-4854-BEDE-73C7A4C0A97B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7E80616-E8CC-48C4-A2BA-A5C454D82E18}"/>
              </a:ext>
            </a:extLst>
          </p:cNvPr>
          <p:cNvSpPr/>
          <p:nvPr/>
        </p:nvSpPr>
        <p:spPr>
          <a:xfrm>
            <a:off x="3923911" y="6146690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2 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74D0DC3-3AD8-49C9-A455-8615E81552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07187" y="6093296"/>
            <a:ext cx="539422" cy="5400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F6E3D8B7-7EDE-4AC2-9BDC-7B0515FA5F78}"/>
              </a:ext>
            </a:extLst>
          </p:cNvPr>
          <p:cNvSpPr/>
          <p:nvPr/>
        </p:nvSpPr>
        <p:spPr>
          <a:xfrm>
            <a:off x="928173" y="6146690"/>
            <a:ext cx="2941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DOKUMENTY WZORCOWE</a:t>
            </a:r>
          </a:p>
          <a:p>
            <a:r>
              <a:rPr lang="pl-PL" sz="1400" dirty="0"/>
              <a:t>Karta pracy 3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05780817-1C00-4DE0-8F8E-A8ACEFF24A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449" y="6128746"/>
            <a:ext cx="522000" cy="5220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88B5E8F5-7D41-4EC3-942B-7C765C5509CA}"/>
              </a:ext>
            </a:extLst>
          </p:cNvPr>
          <p:cNvSpPr/>
          <p:nvPr/>
        </p:nvSpPr>
        <p:spPr>
          <a:xfrm>
            <a:off x="1279845" y="4441176"/>
            <a:ext cx="2239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pl-PL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PROCESY GRUPOWE, </a:t>
            </a:r>
            <a:br>
              <a:rPr lang="pl-PL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KIEROWANIE GRUPĄ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DB6D142-1E6D-4E89-A61B-41D0D5043B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63" y="2399304"/>
            <a:ext cx="1729663" cy="172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53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24</a:t>
            </a:fld>
            <a:endParaRPr lang="en-US" altLang="pl-PL" dirty="0"/>
          </a:p>
        </p:txBody>
      </p:sp>
      <p:sp>
        <p:nvSpPr>
          <p:cNvPr id="8" name="Prostokąt: jeden ścięty róg 7">
            <a:extLst>
              <a:ext uri="{FF2B5EF4-FFF2-40B4-BE49-F238E27FC236}">
                <a16:creationId xmlns:a16="http://schemas.microsoft.com/office/drawing/2014/main" id="{58826785-3E3E-4A87-8531-3CC785501D1A}"/>
              </a:ext>
            </a:extLst>
          </p:cNvPr>
          <p:cNvSpPr/>
          <p:nvPr/>
        </p:nvSpPr>
        <p:spPr>
          <a:xfrm>
            <a:off x="8854717" y="2631883"/>
            <a:ext cx="2689713" cy="4235064"/>
          </a:xfrm>
          <a:prstGeom prst="snip1Rect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BA103"/>
              </a:solidFill>
            </a:endParaRPr>
          </a:p>
        </p:txBody>
      </p:sp>
      <p:sp>
        <p:nvSpPr>
          <p:cNvPr id="9" name="Prostokąt: jeden ścięty róg 8">
            <a:extLst>
              <a:ext uri="{FF2B5EF4-FFF2-40B4-BE49-F238E27FC236}">
                <a16:creationId xmlns:a16="http://schemas.microsoft.com/office/drawing/2014/main" id="{88E9931A-B8C7-40AC-86F9-776DCED53B91}"/>
              </a:ext>
            </a:extLst>
          </p:cNvPr>
          <p:cNvSpPr/>
          <p:nvPr/>
        </p:nvSpPr>
        <p:spPr>
          <a:xfrm>
            <a:off x="6168008" y="2631883"/>
            <a:ext cx="2689713" cy="4235064"/>
          </a:xfrm>
          <a:prstGeom prst="snip1Rect">
            <a:avLst/>
          </a:prstGeom>
          <a:solidFill>
            <a:srgbClr val="FE7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: jeden ścięty róg 9">
            <a:extLst>
              <a:ext uri="{FF2B5EF4-FFF2-40B4-BE49-F238E27FC236}">
                <a16:creationId xmlns:a16="http://schemas.microsoft.com/office/drawing/2014/main" id="{4A8B09C2-3AC6-4677-B30C-6492FCBAD001}"/>
              </a:ext>
            </a:extLst>
          </p:cNvPr>
          <p:cNvSpPr/>
          <p:nvPr/>
        </p:nvSpPr>
        <p:spPr>
          <a:xfrm>
            <a:off x="3472659" y="2631883"/>
            <a:ext cx="2689713" cy="4235064"/>
          </a:xfrm>
          <a:prstGeom prst="snip1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BA103"/>
              </a:solidFill>
            </a:endParaRPr>
          </a:p>
        </p:txBody>
      </p:sp>
      <p:sp>
        <p:nvSpPr>
          <p:cNvPr id="11" name="Prostokąt: jeden ścięty róg 10">
            <a:extLst>
              <a:ext uri="{FF2B5EF4-FFF2-40B4-BE49-F238E27FC236}">
                <a16:creationId xmlns:a16="http://schemas.microsoft.com/office/drawing/2014/main" id="{F986218A-E65F-4C72-80D2-337E29B079E0}"/>
              </a:ext>
            </a:extLst>
          </p:cNvPr>
          <p:cNvSpPr/>
          <p:nvPr/>
        </p:nvSpPr>
        <p:spPr>
          <a:xfrm>
            <a:off x="695400" y="2631883"/>
            <a:ext cx="2778676" cy="4235064"/>
          </a:xfrm>
          <a:prstGeom prst="snip1Rect">
            <a:avLst/>
          </a:prstGeom>
          <a:solidFill>
            <a:srgbClr val="FFCA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4672FF5B-7CD2-4EBD-8799-C3FEF62EB363}"/>
              </a:ext>
            </a:extLst>
          </p:cNvPr>
          <p:cNvGrpSpPr>
            <a:grpSpLocks noChangeAspect="1"/>
          </p:cNvGrpSpPr>
          <p:nvPr/>
        </p:nvGrpSpPr>
        <p:grpSpPr>
          <a:xfrm>
            <a:off x="1491125" y="2336343"/>
            <a:ext cx="848591" cy="848591"/>
            <a:chOff x="705710" y="2338581"/>
            <a:chExt cx="933450" cy="933450"/>
          </a:xfrm>
        </p:grpSpPr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667A1DCB-2F4D-46CA-8366-915DF7D91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5710" y="2338581"/>
              <a:ext cx="933450" cy="933450"/>
            </a:xfrm>
            <a:prstGeom prst="rect">
              <a:avLst/>
            </a:prstGeom>
          </p:spPr>
        </p:pic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9A3361F4-AA2D-4DEC-9F8E-4858C6F9625D}"/>
                </a:ext>
              </a:extLst>
            </p:cNvPr>
            <p:cNvSpPr/>
            <p:nvPr/>
          </p:nvSpPr>
          <p:spPr>
            <a:xfrm>
              <a:off x="991088" y="2528307"/>
              <a:ext cx="38023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3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2E01E9BD-057B-4899-A518-C5B02083BD47}"/>
              </a:ext>
            </a:extLst>
          </p:cNvPr>
          <p:cNvGrpSpPr>
            <a:grpSpLocks noChangeAspect="1"/>
          </p:cNvGrpSpPr>
          <p:nvPr/>
        </p:nvGrpSpPr>
        <p:grpSpPr>
          <a:xfrm>
            <a:off x="4248468" y="2336343"/>
            <a:ext cx="848591" cy="848591"/>
            <a:chOff x="3299888" y="2293913"/>
            <a:chExt cx="933450" cy="933450"/>
          </a:xfrm>
        </p:grpSpPr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9D337CD5-C9DB-4257-AA1A-7EED7483E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299888" y="2293913"/>
              <a:ext cx="933450" cy="933450"/>
            </a:xfrm>
            <a:prstGeom prst="rect">
              <a:avLst/>
            </a:prstGeom>
          </p:spPr>
        </p:pic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A8DB7CD3-7747-4970-917D-B7781CC0B3EA}"/>
                </a:ext>
              </a:extLst>
            </p:cNvPr>
            <p:cNvSpPr/>
            <p:nvPr/>
          </p:nvSpPr>
          <p:spPr>
            <a:xfrm>
              <a:off x="3576497" y="2483639"/>
              <a:ext cx="38023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3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CA4B0792-BF64-4E6C-AACD-2C33E6D323E0}"/>
              </a:ext>
            </a:extLst>
          </p:cNvPr>
          <p:cNvGrpSpPr>
            <a:grpSpLocks noChangeAspect="1"/>
          </p:cNvGrpSpPr>
          <p:nvPr/>
        </p:nvGrpSpPr>
        <p:grpSpPr>
          <a:xfrm>
            <a:off x="9601936" y="2336343"/>
            <a:ext cx="848591" cy="848591"/>
            <a:chOff x="8056880" y="2345937"/>
            <a:chExt cx="933450" cy="933450"/>
          </a:xfrm>
        </p:grpSpPr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FB5EBF02-9E3C-4046-921B-98D0EE7F1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056880" y="2345937"/>
              <a:ext cx="933450" cy="933450"/>
            </a:xfrm>
            <a:prstGeom prst="rect">
              <a:avLst/>
            </a:prstGeom>
          </p:spPr>
        </p:pic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5942D258-7842-4C17-BC33-1BC5BC2D1F27}"/>
                </a:ext>
              </a:extLst>
            </p:cNvPr>
            <p:cNvSpPr/>
            <p:nvPr/>
          </p:nvSpPr>
          <p:spPr>
            <a:xfrm>
              <a:off x="8364384" y="2535663"/>
              <a:ext cx="38023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30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B0245EF0-AA0E-49A8-A076-1C86EE5EAC6C}"/>
              </a:ext>
            </a:extLst>
          </p:cNvPr>
          <p:cNvGrpSpPr>
            <a:grpSpLocks noChangeAspect="1"/>
          </p:cNvGrpSpPr>
          <p:nvPr/>
        </p:nvGrpSpPr>
        <p:grpSpPr>
          <a:xfrm>
            <a:off x="6911614" y="2336343"/>
            <a:ext cx="848591" cy="848591"/>
            <a:chOff x="5662519" y="2338581"/>
            <a:chExt cx="933450" cy="933450"/>
          </a:xfrm>
        </p:grpSpPr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8CB335AC-3A5D-47E2-BD5A-DE812EF85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62519" y="2338581"/>
              <a:ext cx="933450" cy="933450"/>
            </a:xfrm>
            <a:prstGeom prst="rect">
              <a:avLst/>
            </a:prstGeom>
          </p:spPr>
        </p:pic>
        <p:sp>
          <p:nvSpPr>
            <p:cNvPr id="25" name="Prostokąt 24">
              <a:extLst>
                <a:ext uri="{FF2B5EF4-FFF2-40B4-BE49-F238E27FC236}">
                  <a16:creationId xmlns:a16="http://schemas.microsoft.com/office/drawing/2014/main" id="{B25FA293-1C16-4012-9DF5-D90DEF550070}"/>
                </a:ext>
              </a:extLst>
            </p:cNvPr>
            <p:cNvSpPr/>
            <p:nvPr/>
          </p:nvSpPr>
          <p:spPr>
            <a:xfrm>
              <a:off x="5939128" y="2528307"/>
              <a:ext cx="38023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pl-PL" sz="3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26" name="Prostokąt 25">
            <a:extLst>
              <a:ext uri="{FF2B5EF4-FFF2-40B4-BE49-F238E27FC236}">
                <a16:creationId xmlns:a16="http://schemas.microsoft.com/office/drawing/2014/main" id="{4BBEC700-F6E5-45B5-A476-C1389447F8C7}"/>
              </a:ext>
            </a:extLst>
          </p:cNvPr>
          <p:cNvSpPr/>
          <p:nvPr/>
        </p:nvSpPr>
        <p:spPr>
          <a:xfrm>
            <a:off x="935219" y="3427664"/>
            <a:ext cx="21945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prstClr val="white"/>
                </a:solidFill>
              </a:rPr>
              <a:t>FORMOWANIE</a:t>
            </a:r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5BBFE9ED-CDC3-42A4-9E90-D9C4DCDA931D}"/>
              </a:ext>
            </a:extLst>
          </p:cNvPr>
          <p:cNvSpPr/>
          <p:nvPr/>
        </p:nvSpPr>
        <p:spPr>
          <a:xfrm>
            <a:off x="3502488" y="3427664"/>
            <a:ext cx="24402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prstClr val="white"/>
                </a:solidFill>
              </a:rPr>
              <a:t>SZTURMOWANIE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23751769-AF62-49F1-8177-8CB9F06DA561}"/>
              </a:ext>
            </a:extLst>
          </p:cNvPr>
          <p:cNvSpPr/>
          <p:nvPr/>
        </p:nvSpPr>
        <p:spPr>
          <a:xfrm>
            <a:off x="6422447" y="3427664"/>
            <a:ext cx="21811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prstClr val="white"/>
                </a:solidFill>
              </a:rPr>
              <a:t>NORMALIZOWANIE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1B777CBF-4641-4C7D-81BB-4DD8BC60E602}"/>
              </a:ext>
            </a:extLst>
          </p:cNvPr>
          <p:cNvSpPr/>
          <p:nvPr/>
        </p:nvSpPr>
        <p:spPr>
          <a:xfrm>
            <a:off x="9229323" y="3427664"/>
            <a:ext cx="17276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prstClr val="white"/>
                </a:solidFill>
              </a:rPr>
              <a:t>REALIZOWANIE</a:t>
            </a:r>
          </a:p>
        </p:txBody>
      </p:sp>
      <p:sp>
        <p:nvSpPr>
          <p:cNvPr id="30" name="Symbol zastępczy numeru slajdu 5">
            <a:extLst>
              <a:ext uri="{FF2B5EF4-FFF2-40B4-BE49-F238E27FC236}">
                <a16:creationId xmlns:a16="http://schemas.microsoft.com/office/drawing/2014/main" id="{BDFAADCE-A079-4298-8C7D-2AF00621F49A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24</a:t>
            </a:fld>
            <a:endParaRPr lang="en-US" altLang="pl-PL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37BE268C-3CAA-485A-A1AD-3E068801082E}"/>
              </a:ext>
            </a:extLst>
          </p:cNvPr>
          <p:cNvSpPr/>
          <p:nvPr/>
        </p:nvSpPr>
        <p:spPr>
          <a:xfrm>
            <a:off x="1011392" y="4005064"/>
            <a:ext cx="21945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4"/>
              </a:buBlip>
            </a:pPr>
            <a:r>
              <a:rPr lang="pl-PL" sz="1600" dirty="0">
                <a:solidFill>
                  <a:schemeClr val="bg1"/>
                </a:solidFill>
              </a:rPr>
              <a:t>zaciekawienie, oczekiwania, niepewność,</a:t>
            </a:r>
          </a:p>
          <a:p>
            <a:pPr marL="285750" lvl="0" indent="-285750">
              <a:buBlip>
                <a:blip r:embed="rId4"/>
              </a:buBlip>
            </a:pPr>
            <a:r>
              <a:rPr lang="pl-PL" sz="1600" dirty="0">
                <a:solidFill>
                  <a:schemeClr val="bg1"/>
                </a:solidFill>
              </a:rPr>
              <a:t>brak poczucia bezpieczeństwa, obserwacje,</a:t>
            </a:r>
          </a:p>
          <a:p>
            <a:pPr marL="285750" lvl="0" indent="-285750">
              <a:buBlip>
                <a:blip r:embed="rId4"/>
              </a:buBlip>
            </a:pPr>
            <a:r>
              <a:rPr lang="pl-PL" sz="1600" dirty="0">
                <a:solidFill>
                  <a:schemeClr val="bg1"/>
                </a:solidFill>
              </a:rPr>
              <a:t>ustalanie pozycji członków, roli trenera.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615D90CB-30EB-468D-8C72-AC79C8DDA3DF}"/>
              </a:ext>
            </a:extLst>
          </p:cNvPr>
          <p:cNvSpPr/>
          <p:nvPr/>
        </p:nvSpPr>
        <p:spPr>
          <a:xfrm>
            <a:off x="3677061" y="4005064"/>
            <a:ext cx="22270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9750" indent="-285750"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1600" dirty="0">
                <a:solidFill>
                  <a:schemeClr val="bg1"/>
                </a:solidFill>
              </a:rPr>
              <a:t>dyskusje dotyczące zasad, metod,</a:t>
            </a:r>
          </a:p>
          <a:p>
            <a:pPr marL="249750" indent="-285750" fontAlgn="auto">
              <a:spcBef>
                <a:spcPts val="0"/>
              </a:spcBef>
              <a:spcAft>
                <a:spcPts val="0"/>
              </a:spcAft>
              <a:buBlip>
                <a:blip r:embed="rId4"/>
              </a:buBlip>
              <a:defRPr/>
            </a:pPr>
            <a:r>
              <a:rPr lang="pl-PL" sz="1600" dirty="0">
                <a:solidFill>
                  <a:schemeClr val="bg1"/>
                </a:solidFill>
              </a:rPr>
              <a:t>wzajemna weryfikacja </a:t>
            </a:r>
            <a:br>
              <a:rPr lang="pl-PL" sz="1600" dirty="0">
                <a:solidFill>
                  <a:schemeClr val="bg1"/>
                </a:solidFill>
              </a:rPr>
            </a:br>
            <a:r>
              <a:rPr lang="pl-PL" sz="1600" dirty="0">
                <a:solidFill>
                  <a:schemeClr val="bg1"/>
                </a:solidFill>
              </a:rPr>
              <a:t>członków grupy.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264CD5BE-9E5D-4F24-8181-681453FC896C}"/>
              </a:ext>
            </a:extLst>
          </p:cNvPr>
          <p:cNvSpPr/>
          <p:nvPr/>
        </p:nvSpPr>
        <p:spPr>
          <a:xfrm>
            <a:off x="6326025" y="4005064"/>
            <a:ext cx="23300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4"/>
              </a:buBlip>
            </a:pPr>
            <a:r>
              <a:rPr lang="pl-PL" sz="1600" dirty="0">
                <a:solidFill>
                  <a:schemeClr val="bg1"/>
                </a:solidFill>
              </a:rPr>
              <a:t>współpraca, relacje ustabilizowane,</a:t>
            </a:r>
          </a:p>
          <a:p>
            <a:pPr marL="285750" lvl="0" indent="-285750">
              <a:buBlip>
                <a:blip r:embed="rId4"/>
              </a:buBlip>
            </a:pPr>
            <a:r>
              <a:rPr lang="pl-PL" sz="1600" dirty="0">
                <a:solidFill>
                  <a:schemeClr val="bg1"/>
                </a:solidFill>
              </a:rPr>
              <a:t>pojawia się zaufanie, otwartość, wsparcie.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4F44FE6C-9C8E-4A0F-BD8D-6D85B24216B8}"/>
              </a:ext>
            </a:extLst>
          </p:cNvPr>
          <p:cNvSpPr/>
          <p:nvPr/>
        </p:nvSpPr>
        <p:spPr>
          <a:xfrm>
            <a:off x="9056378" y="4005064"/>
            <a:ext cx="22213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4"/>
              </a:buBlip>
            </a:pPr>
            <a:r>
              <a:rPr lang="pl-PL" sz="1600" dirty="0">
                <a:solidFill>
                  <a:schemeClr val="bg1"/>
                </a:solidFill>
              </a:rPr>
              <a:t>efektywne wykorzystanie czasu,</a:t>
            </a:r>
          </a:p>
          <a:p>
            <a:pPr marL="285750" lvl="0" indent="-285750">
              <a:buBlip>
                <a:blip r:embed="rId4"/>
              </a:buBlip>
            </a:pPr>
            <a:r>
              <a:rPr lang="pl-PL" sz="1600" dirty="0">
                <a:solidFill>
                  <a:schemeClr val="bg1"/>
                </a:solidFill>
              </a:rPr>
              <a:t>umiejętność rozwiązywania problemów, pewność działania.</a:t>
            </a: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F9F56552-73EC-4450-9985-D0F736C1AB0B}"/>
              </a:ext>
            </a:extLst>
          </p:cNvPr>
          <p:cNvSpPr/>
          <p:nvPr/>
        </p:nvSpPr>
        <p:spPr>
          <a:xfrm>
            <a:off x="4147549" y="1114534"/>
            <a:ext cx="3513206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1" algn="ctr">
              <a:spcAft>
                <a:spcPts val="600"/>
              </a:spcAft>
            </a:pPr>
            <a:r>
              <a:rPr lang="pl-PL" sz="2200" b="1" dirty="0">
                <a:solidFill>
                  <a:srgbClr val="FFC000"/>
                </a:solidFill>
              </a:rPr>
              <a:t>ETAPY ROZWOJU GRUPY </a:t>
            </a:r>
          </a:p>
          <a:p>
            <a:pPr marL="400050" lvl="1" algn="ctr">
              <a:spcAft>
                <a:spcPts val="600"/>
              </a:spcAft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(UCZESTNIKÓW SZKOLENIA)</a:t>
            </a:r>
          </a:p>
        </p:txBody>
      </p:sp>
      <p:sp>
        <p:nvSpPr>
          <p:cNvPr id="36" name="Tytuł 1">
            <a:extLst>
              <a:ext uri="{FF2B5EF4-FFF2-40B4-BE49-F238E27FC236}">
                <a16:creationId xmlns:a16="http://schemas.microsoft.com/office/drawing/2014/main" id="{4912B1B0-3963-46CE-8D7E-1FD3F0FA83B9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</p:spTree>
    <p:extLst>
      <p:ext uri="{BB962C8B-B14F-4D97-AF65-F5344CB8AC3E}">
        <p14:creationId xmlns:p14="http://schemas.microsoft.com/office/powerpoint/2010/main" val="3061376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>
            <a:extLst>
              <a:ext uri="{FF2B5EF4-FFF2-40B4-BE49-F238E27FC236}">
                <a16:creationId xmlns:a16="http://schemas.microsoft.com/office/drawing/2014/main" id="{15F9BD97-BBE9-466C-B5D5-3E1B4D1DA1AA}"/>
              </a:ext>
            </a:extLst>
          </p:cNvPr>
          <p:cNvSpPr/>
          <p:nvPr/>
        </p:nvSpPr>
        <p:spPr>
          <a:xfrm>
            <a:off x="4439816" y="0"/>
            <a:ext cx="3816424" cy="6858000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Dymek mowy: prostokąt 23">
            <a:extLst>
              <a:ext uri="{FF2B5EF4-FFF2-40B4-BE49-F238E27FC236}">
                <a16:creationId xmlns:a16="http://schemas.microsoft.com/office/drawing/2014/main" id="{1CD3419F-9273-4BE6-B33E-A6102220F6FA}"/>
              </a:ext>
            </a:extLst>
          </p:cNvPr>
          <p:cNvSpPr/>
          <p:nvPr/>
        </p:nvSpPr>
        <p:spPr>
          <a:xfrm rot="5400000">
            <a:off x="5625782" y="294486"/>
            <a:ext cx="4391780" cy="6629776"/>
          </a:xfrm>
          <a:prstGeom prst="wedgeRectCallout">
            <a:avLst>
              <a:gd name="adj1" fmla="val -20833"/>
              <a:gd name="adj2" fmla="val 54802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A6F11083-A690-46B0-9442-E0D7175108AA}"/>
              </a:ext>
            </a:extLst>
          </p:cNvPr>
          <p:cNvSpPr/>
          <p:nvPr/>
        </p:nvSpPr>
        <p:spPr>
          <a:xfrm>
            <a:off x="8074188" y="0"/>
            <a:ext cx="4117811" cy="6858000"/>
          </a:xfrm>
          <a:prstGeom prst="rect">
            <a:avLst/>
          </a:prstGeom>
          <a:solidFill>
            <a:srgbClr val="FB6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410" name="Podtytuł 2">
            <a:extLst>
              <a:ext uri="{FF2B5EF4-FFF2-40B4-BE49-F238E27FC236}">
                <a16:creationId xmlns:a16="http://schemas.microsoft.com/office/drawing/2014/main" id="{E6474CD9-D1F7-4CD1-B4A7-5A471527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6240" y="1404914"/>
            <a:ext cx="3539540" cy="4951435"/>
          </a:xfrm>
        </p:spPr>
        <p:txBody>
          <a:bodyPr/>
          <a:lstStyle/>
          <a:p>
            <a:pPr marL="0" indent="0" eaLnBrk="1" fontAlgn="t" hangingPunct="1">
              <a:buNone/>
            </a:pPr>
            <a:r>
              <a:rPr lang="pl-PL" sz="2000" b="1" dirty="0">
                <a:solidFill>
                  <a:schemeClr val="bg1"/>
                </a:solidFill>
              </a:rPr>
              <a:t>NEGATYWNE</a:t>
            </a:r>
          </a:p>
          <a:p>
            <a:pPr marL="0" indent="0" eaLnBrk="1" fontAlgn="t" hangingPunct="1">
              <a:buNone/>
            </a:pPr>
            <a:endParaRPr lang="pl-PL" sz="2000" dirty="0">
              <a:solidFill>
                <a:schemeClr val="bg1"/>
              </a:solidFill>
            </a:endParaRPr>
          </a:p>
          <a:p>
            <a:pPr eaLnBrk="1" fontAlgn="auto" hangingPunct="1">
              <a:buBlip>
                <a:blip r:embed="rId2"/>
              </a:buBlip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AGRESYWNE –</a:t>
            </a: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brutalne dążenie </a:t>
            </a:r>
            <a:b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celu wszelkimi sposobami, traktowanie rozmówcy jak przeciwnika, którego trzeba zniszczyć.</a:t>
            </a:r>
          </a:p>
          <a:p>
            <a:pPr eaLnBrk="1" fontAlgn="auto" hangingPunct="1">
              <a:buBlip>
                <a:blip r:embed="rId2"/>
              </a:buBlip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ULEGŁE – </a:t>
            </a: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uleganie naciskom grupy; respektowanie praw innych, ale lekceważenie własnych.</a:t>
            </a:r>
          </a:p>
          <a:p>
            <a:pPr eaLnBrk="1" fontAlgn="auto" hangingPunct="1">
              <a:buBlip>
                <a:blip r:embed="rId2"/>
              </a:buBlip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MANIPULATORSKIE – </a:t>
            </a: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wykorzystywanie ludzi często tak, </a:t>
            </a:r>
            <a:b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 się nie zorientowali; poprzez szantaż, kłamstwo, plotki.</a:t>
            </a:r>
          </a:p>
        </p:txBody>
      </p:sp>
      <p:sp>
        <p:nvSpPr>
          <p:cNvPr id="17411" name="AutoShape 6" descr="data:image/jpeg;base64,/9j/4AAQSkZJRgABAQAAAQABAAD/2wCEAAkGBhASEBISExQUFBUSFRQXGBMXFBgYGBYYFhcVFhUXFxMXGyYeFxkjGRQVHzAgJicpOCwtFx4xNTAqNScrLCkBCQoKBQUFDQUFDSkYEhgpKSkpKSkpKSkpKSkpKSkpKSkpKSkpKSkpKSkpKSkpKSkpKSkpKSkpKSkpKSkpKSkpKf/AABEIAMMBAgMBIgACEQEDEQH/xAAbAAEAAgMBAQAAAAAAAAAAAAAABQYCAwQBB//EAEAQAAIBAgMFBAgEBAUEAwAAAAECAAMRBCExBRJBUWEicYGRBhMyQlJiobFywdHwM1OCkhUjQ2OiFHPS4QfC8f/EABQBAQAAAAAAAAAAAAAAAAAAAAD/xAAUEQEAAAAAAAAAAAAAAAAAAAAA/9oADAMBAAIRAxEAPwD7jERAREQE58TjVRkU6vvWH4Rc59358jOicu0cCKqW0ZSGRrey40PdmQRxBI4wMTWJ/wDWX/uYZch5TmoV94ZjdZTZl+EjUdRncHiCDxm4GB7uLyHhl9RPd1x7DkdG7Y+p3v8AlF56DALtTdyqruXyDg3pnl2rDdPRgO8zuBnFw79RzHIic9FDR9i5p8aepTrT6fL5coEtEwpVQwBBuDoRM4CIiAiIgIiICIiAiIgIiICIiAiIgIiICIiAiIgIiICIiBw47CG/rFHaAsR8a627xc2PUjjOanUBAI0ksRIzHUNwmoPZJ7Y5fOB9x46g3DIGZXmpTMwYGUXngM9gYgFTvJqc2TQN1HJvvOzD4lXFx3EHIg8iOBnLMHpG++p3XGV+DDkw4j7QJOJzYXGb11I3WGqn7g8R1nTAREQEREBERAREQEREBERAREQEREBERARIOrt9qdQ06iC4zBBsGUnIgG/d3zqp7dpEXIZRztcDvK3t42gSUTXQxKOAyMGU6MpBHmJsgIiICeET2IEViMP6o3H8M/8AAn7IT/b3Hs+yTZbi3ORlWiaZt7pyU/CeCn8j4a2uHoMyvMBPRAzieRAxqUg1tQRow1U/p0m7C4w33HsG4Hg3Ucj0mgVhvFc7gA6G1jfQ6G1s7aXHOZOisLMLg/vI8DAkokdQxZp2Wobrwqfk/I9fPmZGAiIgIiICIiAiIgIiICIiAiIgIiIEftfZS10toy5q3I8jzU8R3cQJWFLo5Vhusuo+zA8QeB+1rC7zg2pspay8mX2X5dCOKniPtAg6Vt7fzV+Lod1jy3srP/UGknR2q6+2N8fEg7Q/FSuSe9CfwiRYRkJRxYjhqCOatxHhNyORAsGGxaVF3kYMp4g3Hd39JulcNIFt9WanU/mLa5/Gp7NQfi8CJ10ttMmVcAD+ct/V/wBYOdI99x80CYiYq4IBGYOd5lATGpTDAggEEWIPGZRAimplDYkkE9ljr0Vjz68e/XK8kKlMMCCAQdRI2opQ2bMH2W5/Kfm68e/UMovMbz2BhVoK26SM1N1biD0IzsbWI4i4M1YesybiVWUuxKqwy37AG9vdPC3Trn0zXXoq6lWF1Oo7swQRoQcwRoYG64tY5gzGlVNL5qfmyfqvTh9BG7Q2mKHqwd5gSqkneYne7ILNY5727nl7RPukSQw+JVxdSCPPUXHQgjO4uCOYgSaOCAQbg8R+sykZT3qeaC6nVPuV69OPfme+jWVgCDcH9+BgbIiICIiAiIgIiICIiAiIgIiICIiBz4zBJUWzDTQjUHmDIKrh3pNutodGGh/Q9PvLLMK1FWBDC4PCBX1m1WI0nmKwjUs9U+L4ejch83nbU+KYGNGiaZvRYU+dM3NJv6BnTPVcuYMkcJtlWYJUBpVDorEEP/26gyfuyPMCcQMyZFZSrAMp1Ui48ufWBN3nsgqL1aXsE1UH+mzf5i/gqH2h8rf3STwW0KdUHdOYyZSCGU8mU5gwOqYVaIYFSLg5EGZxAiKqGmwDG6k2VzzOit83I+93+17eSdWirKVYAgixBzBHIiRFVGpGzElCbLUOoJ0SoefAPx0PasWDbPbzG89gY1qIYWPX66//AJxkLXWph33xvshNyoBcqNXZBvbzDMu1PtHskra+8J28wdQcjmP39evCAwGOWooZSDkDcG4INwCG4glW8jNxpsDv09feTg36G3H76TTh6QXIcTfh+Qt+yeJm6jXVhdTf8u8cNLwOrC4tXFxqNQdR3/rxm+RWJpEnfQ2cfXzy8DkehsRvwO0Q+Ryb6Hu5Hocx11gd0REBERAREQEREBERAREQEREBERA8IkXitk2zpZfJoP6eXdp3SViBXlfM8CDYjiD3cJsBkpi8Cr65HQMNR+o6SLq0mQ2bjow0P6HofrAyBnlWkrEE3V10dTZl6A8R8puOkK08qE2O6N48Be3Hic7QN9LaT0/4o3l/mqDl/wBymLlfxC47pJ0qqsAykEHMEG4PcRrIWjigfZJuOBBVgbXzU5g2N+430hKFiWpH1bE3K2vTc/Mg0PVbHvgTsxqUwwKkAggggi4IORBB1E4sNtQEhKg9W50ubq34H0J6ZHpO+BB4hDQPaJNI5Byc6d9Fcn3eAfhkG+Kb7STdAQQRcEWsevSQOIonC55th/M0O/i1HrqnVPYDqnl4DZX1B0I43zBBnkDaJorUWB36dt7iOD3tr1y1nj4tB7Tove6j7mbGf6/vxgKWJDC+hyup1W+YBE49pmoB62mpcr7dMe06jimf8QcB7wyuDukcHpPtkYWia4CBrhN+oWFJbhiGqlASR2Ag+Z1Fxczm9BPS44/DmqVVHpsqPuMSl2ppUBBOYPbsVubMpFzlAsGyPSBKiK4YMjaVOXCz8jfK5tbQ2NiZufPfSHCVMJUOMw4ujkevo6KSct/Tsk3I3rZE53DECxej236VWkHQ3pnKx9qmRqrDhblw1F1IsFgieK157AREQEREBERAREQEREBERAREQExdARYi4PCZRAjK+zSLlM/l/Q/l9ZyK/P65W7+UnpzYrBK/Q8/1HEQImth1cC+dtCDYqeYI4zEO6tYqWUnJltdbnRwbZD4hfrzm16bIbMLdeB7j+U9U3gDWQ3RrG+RUjI+B14+RmdOrUp+x21/ls3aH4HOvc3nI7GbMLP6xWYMARa+RBYtZkvu1Bcm17EXNiZpo7UZCFqgLdgqm5KsT7IDNmjE5bj53sN7MCBZsHtBKl905jVSLMv4lOYnRIJ0SpY57y6OMmXjr5G2h8Zvp7RqU/wCKN9P5qjMfjQfcQObFbGq0iDht0oWzoMd1Uuc2ptundFzcpa2pWxuG7sDskqd+q3rH5WtTToif/ZiT1AyHdSrKwDKQQeImyB4V4SNrbEQXNK1M/CPYY9UGQPzCx79JJxArNYe1TqKMx2kYBgynI5EWdfDlexymGHwdOktqFOnTtvWRVCJdiN47iWG8bDMjgOEn8fs9Kq7rXyzDA2ZTzVuB++huLiVnFVKmGYLWtusQErAWRiTYKw/0n0sD2WPskEhIErSqI4YWuM1ZWGoOVip4EfQz53tbCVtl4r1tG5pVNFJycDP1bNwqLfJuVjn2hLyouQ6ZOMiM+0vFSOY4aaaidGKwdLFUXpOMmyI95GGhF9GBPd4GBr9HvSOnXpipTN1ORXRkYW3lI4ML6cbgi9xvWBHBFxPhtRMTsrFnjpcaJWp3NjfOx1scypuMxe/1D0f2/Tr0lq02urag6qwtdXHBhl5g5ggwLJEwpVQRcTOAiIgIiICIiAiIgIiICJi7gC5yA4zEV1OjDzEDZE8BnsBERAxemCLEXB4SLxGAZc1uy8tSP/IfXvktECDSqCMtJ5WpK17i9xY6G45EHJh0N5IYzZwbtKd1udrg/iHHvyMjHYq2643WOnJvwnj3a9IHlGkEUKNBYADgAAqgXJ0VQNeE30cUpJAPaXUceIv3ZTndpjVCsM75aEGxBzsQR3nzgb3wxB36TbjHUe63eOH7ynRhduAkpUG4668u/u65jrOBMUyZP2hc9tQchYe0uZ1y1N7TZi8MlUWbVNGUgPTJ4g+7wyORgT6uCLjMHjPZSv8AFquDcCqboxstYDsseToPZfu1txEtGB2olQAgjPTO4P4W4wO2a69BXVlZQysCCrAEMDkQQciCOE2RAp+L2TWwZ36Ieth+NLNq1Ec6ed61MD/TPaHulhZJKbNx9OqgemysrZhlNweBN/C3Qixk2RK/tP0eZXbEYWy1GN6lEm1Ov1NgfV1f9wA30YMLWD3b3o/TxlH1b9lluUqWuUbQ5cVIyI494BHynDYvE7LxTBlNrgVaV8nXPddDpe1yrccweIH1vZO1krBhYpUQgVKTiz02I0ZbnXgwJDDNSROT0r9FqeNpWyWqgPq6lvEq3ND9NR1D3ZW2UqIlWk28ji6t0vYgjgQQQRqDfxn8PiQw68vzHMT4XsjbNbZmJenVVvVlrVaWpU2Fqqcza2ntrbiBb6rg8crKrowZWAZWU3BBzBU8iP0IgWWJyYPHB8jr9+7r0nXAREQEREBERAREQPCJGYrAbuai45akfqJKRAgUA4fvym5arjR2HQ9sfXtf8p2YrZ4bMZH6HvH5yOqqVNmFvse4wO2ltEj2lv1TP/gc/LenXRxKt7JB5jiO8aiQdTEhdQ1rX37EqNbht25XIA3OWeuUzSsrgMLOvuuDfyYZjwMCeiRNPEuPZa45Pn/zHaHjvTYm2lH8RWp/N7Sf3rp/UBAkpqxGGV1KsAQeB/evWZUq6sLqQwPEEEeYmcCvYzZ9Wlmu9VTl/qr3EkCoPJvxnKbP8PqEez9QD4i8nYgVio7U3UMLHWx425HiO6UjY3ohjKW01xO/hvVKN0sm+tWqvq6q2qJbdL1GqK7tc9pAw0An1nE4VKi7rgMOR58COR6yBxuwaidqkS4+AnteDe9459TA8X1dVWpsAwPZZGGRsFY5G1wN4ZjvFtZV9o7KxOAY1cOTUw5zem1zufiOoH+4P6uZm6NdKhsey6m2Ys6nlnmp6H6yToYpkyqHIf6lrA5e8PdOvIac4HD6Pel9OsLAneX2qTe2vUH3l6/aWahilfTy4+X5yh+kXoPdvX4XsuufqlO7nzpN7p+U5ciNDx7I9MirerxPZKkj1tioB5VFyKN1GXMDWB9OiROG2sct7tA6MuZsdDYZMOq68pJUa6uLqQRzH716QI/a+w1rEVFY0q6AhK6gbwBzKMpyqUydUPeLEBhyYHazb4oV1FOtYkWJKVgMy9Fj7QHFD2l43FmM/OXaOzaddClRd5bgjMgqwzVlcWKMDmGBBECuemPohTx1LKyVkH+XU5jXce2qE+RNxxB+bejG36mArtg8UDTp79iG/wBCo2e9f+U9wSRlmHGRa/1FsTVwpC4ht+ley4qwFr6LiALBG4esFlY67hsGj/TT0NpY+lqKeIpginVIyt/LqDUoTfqpJI1IIdK1iP3+kmMBtYHssc+B/X9ftx+Wehm3qtOodnYsFK1Ls097MkAX9UW96yjeRveTL3Re5+tgXSJXtlbcsQj6cDy/X9+FgVgcxxgexEQEREBERAREQExemCLEAjkZlECMr7KIzQ+BP2b998jK2HAfeYFXtbeBKkjO28AbOBe+d89LSzTXVoKwswBH78oFOR8TTvfdrLdiALhgvujM9og5XJXI53nZgcbvZgMvQ5HO/wCn2tcG8ksRscjNDfjunXwP775wPTtcEWPG+R5Z/rAwakl95b02+JDuE94GTeIm6ltbEJ8NYd26/kMj4XkXWBQdlzb4H7Q8G9oeZ7pWdremowrgth3dP8wFlqoAWobhrhA1id1HuLjtWNgALkPo2F9JqLZNvIeO8NPEaeNpKU6ysLqQRzBuPMSp4TGUcQitcMrqGSoBYlWF1OeZyIyP0mqpQrUSXA3l+NCQwHzAZ+eXUwLpErGA9KL2BIbo3ZbzAsfLxk3Q2rTbju/i/wDIZfWB5tDZFKt7Q7QFg6mzDuYcOhuOkhq2FxFC4Zf+opZ9pB/mgZ+1S0qC3FDf5DLLeLQITBY5KgujBgDbLgR7pBzVuakAjiJxekHotQxYu3YqgZVRrloHF+2vfmOBEmsbsenUbfsUqWt61DZ7cATo6/KwI6TjZK1L2x6xf5iA3/qpZnxW/csD5vTrYzZtQUnUtTJO6t7o44tSe3Ybmp8Rxlx2TtynWHrKTG/vcHXo65gjle45GSlZaNemUdVqU34HMHqCNCOYzHSU3afoZXw7+uwbFwLncP8AFXoDpVXpYnLQ6wL5htscH/vGniuq/UdRJJHBAINwdCMx5z5zsT0nWqdxv8uqMt3OzW5cj8p8OUsNDGMpuptzHA94/PI9YFlqUwwIIBBBBBFwQciCOIlcr7NqYXOiGqUBrRF2qUQP5PF6f+1qPcysklMNthGybsnnfsnx4dxt4yQgUD0p9G6G0qKOjhKyC9DEqeRuFZhmU3h3owuLEEGJ2Nteq4eliF9XisPZayZWN/YrJbI03HEZA3GQKy8bU2EwZq2HsrsbvSJslbhe9j6urkO2Ab2AYMAN2t7UpU8QvrARRxOFDZ1AVKAi7UsQoNzQfPMEjR0JIzDmqV5L7F9ImQhXuVP7y69OPfrVdnbVpYiitemTukkEN7jC28hbRiCdRkQQeNh0vilRd5tNL2yJOQUHQsTkFFyeAMD6eldSAQwIIBBvwM9lcwvo3VKIWqsrbq3XXdNhcX42OU9gWeIiAiIgIiICIiAiIgJqr4ZXFmF/uO46ibYgQdf0eJPZYbueozHlkfp4ym+kP/x/Rd/WYjDCrYW31arY5boLrTYXIUAXI0AFyAJ9OiB8zwjJTVVpH1aIAqqM0AW4AtrxuSCCTmZYtn45sri3UG4PDI636GTuL2PQqZsgJ+IZHxI18ZHt6Mhf4bkfKw3h5ixH1gaMXsahXF7bra7yjjzK/mLSJrbNxVDMH1qedh9x4ya/6aumqXHNDvDysG8hNtDG3OuY4cR3jUQIfAbeztdkPLh5WsZOYfbfxC/Ufof1nPjNl0K2bLY/EuR8RoZE1tjYilnTPrV5an+3UeBMC3UcYjaEX5HI+Rm6UnD7WU9luyeTaX79JMUMey6Me45j65+RECTxOzEa5HZY+8trn8Q0bxBkZXo1qeo3l+JQcvxJmR4XHdO6jtce8LdRmPLX6GdtOsrC4II6QKXtbZGHxQ3n7L8KyW3v6uFQaa+BEjBia+FsuJ7dLRcUtyo5CqNU8fNpfMbsem+Y7DfEvHvGjffrIutgalO97MtrEgXBHEMp0HQ3HMwI1a/XX7H7idWE2rUp2tmvwnTw+H95TgqbI3BvYewGv/T3ATr6hibIflJ3TwKazVRxAa9rgg2IIIKn4WU5q3Q9+YzgXHAbXp1cgbN8J18Of70nPt70YwuMQpXphsiAwJV1B1C1FIYDpex4gyslrG97db5ZS3bFxhq0KdQ++tweYud0+K2PjArmyvQBsJS9RhcQaVIm5Pqt6qe+r6wKTyunnO7YnoFgsM4qhWq1he1es3rHF9St+yn9IGsscQPLRPYgIiICIiAiIgIiICIiAiIgIiICIiAmqthlb2gD3jTuPCbYgcR2aB7LEdDmP1+s1mm68Ljmuf01+kkYgQuKwtGt7agn4hkw8R9jIqpsKtTzoOHX+W2R8Dp9paquGVtQD14+Yzmh8AfdY9xz+uv3gValtCzbjg03+BuP4T737ynQMTbMGx5jI+clsXhd5d2rTDryI3x4cR35SLq7GyvSa4+B2vbotXXwbe7xA6aG3nX2u0PI+Y/SSmF2tTewvYngePcdD3aypAgOaZ7LgX9Wcmt8QW/aX5luOs8xWNFMrSHarVQRTogHecnIEi2SA5ljkADAtuM2Qj3Kk02PvJbP8SkFW8R4yn4n0Mx7Y2lWarRalTRldafrKNSsCG3Fe5YWDWIO9lna17S+0lsAL3sAL8+sygUyp6A+vcGtUZKdrGhTqM28eO9WftAWysoHfLhRpBVCqAAoAAAsABkABytM4gIiICIiAiIgIiICIiAiIgIiICIiAiIgIiICIiAiIgIiIHlpoxGBpv7Qz+JSVb+9SD9YiB8vxpP+IrV3mL0kqKhZ2bdG+GyViRe4BvbgJ9D2Lg6e6K+6DVqKA1Q5sQCbLc6L8oyiIErERAREQEREBERA/9k=">
            <a:extLst>
              <a:ext uri="{FF2B5EF4-FFF2-40B4-BE49-F238E27FC236}">
                <a16:creationId xmlns:a16="http://schemas.microsoft.com/office/drawing/2014/main" id="{3AD9FDA6-FFC2-4C74-88DB-17774E25CB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90588"/>
            <a:ext cx="2457450" cy="185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61D5362-15CF-43CA-AA16-B2AB19BC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25</a:t>
            </a:fld>
            <a:endParaRPr lang="en-US" altLang="pl-PL" dirty="0"/>
          </a:p>
        </p:txBody>
      </p:sp>
      <p:sp>
        <p:nvSpPr>
          <p:cNvPr id="21" name="Podtytuł 2">
            <a:extLst>
              <a:ext uri="{FF2B5EF4-FFF2-40B4-BE49-F238E27FC236}">
                <a16:creationId xmlns:a16="http://schemas.microsoft.com/office/drawing/2014/main" id="{3288CE0D-E2FA-4592-9293-51C0DCC65261}"/>
              </a:ext>
            </a:extLst>
          </p:cNvPr>
          <p:cNvSpPr txBox="1">
            <a:spLocks/>
          </p:cNvSpPr>
          <p:nvPr/>
        </p:nvSpPr>
        <p:spPr bwMode="auto">
          <a:xfrm>
            <a:off x="4689812" y="1404915"/>
            <a:ext cx="3134380" cy="495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fontAlgn="t" hangingPunct="1">
              <a:buNone/>
            </a:pPr>
            <a:r>
              <a:rPr lang="pl-PL" sz="2000" b="1" dirty="0">
                <a:solidFill>
                  <a:schemeClr val="bg1"/>
                </a:solidFill>
              </a:rPr>
              <a:t>POZYTYWNE</a:t>
            </a:r>
          </a:p>
          <a:p>
            <a:pPr marL="0" indent="0" eaLnBrk="1" fontAlgn="t" hangingPunct="1">
              <a:buNone/>
            </a:pPr>
            <a:endParaRPr lang="pl-PL" sz="2000" dirty="0">
              <a:solidFill>
                <a:schemeClr val="bg1"/>
              </a:solidFill>
            </a:endParaRPr>
          </a:p>
          <a:p>
            <a:pPr eaLnBrk="1" fontAlgn="ctr" hangingPunct="1">
              <a:buBlip>
                <a:blip r:embed="rId2"/>
              </a:buBlip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ASERTYWNE – </a:t>
            </a: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bezpośrednie, uczciwe  i stanowcze wyrażanie swoich uczuć, opinii, postaw bez naruszania praw innych oraz chronienie własnych.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B2D8E0A0-80BE-4D21-A738-998D9BB3085F}"/>
              </a:ext>
            </a:extLst>
          </p:cNvPr>
          <p:cNvSpPr/>
          <p:nvPr/>
        </p:nvSpPr>
        <p:spPr>
          <a:xfrm>
            <a:off x="707471" y="2060848"/>
            <a:ext cx="25381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2" algn="ctr" eaLnBrk="1" hangingPunct="1">
              <a:spcAft>
                <a:spcPts val="1200"/>
              </a:spcAft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RODZAJE</a:t>
            </a:r>
            <a:b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ZACHOWAŃ</a:t>
            </a:r>
            <a:b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INTERPERSONALNYCH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DD5DF72-A670-4895-A658-825BA9877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3407916"/>
            <a:ext cx="2019795" cy="2019795"/>
          </a:xfrm>
          <a:prstGeom prst="rect">
            <a:avLst/>
          </a:prstGeom>
        </p:spPr>
      </p:pic>
      <p:sp>
        <p:nvSpPr>
          <p:cNvPr id="28" name="Tytuł 1">
            <a:extLst>
              <a:ext uri="{FF2B5EF4-FFF2-40B4-BE49-F238E27FC236}">
                <a16:creationId xmlns:a16="http://schemas.microsoft.com/office/drawing/2014/main" id="{68125BDB-9D81-45B8-AC8C-F411F1ED67D3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</p:spTree>
    <p:extLst>
      <p:ext uri="{BB962C8B-B14F-4D97-AF65-F5344CB8AC3E}">
        <p14:creationId xmlns:p14="http://schemas.microsoft.com/office/powerpoint/2010/main" val="1786426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3A6B32D-C7A9-40D8-84EB-349DAF77A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26</a:t>
            </a:fld>
            <a:endParaRPr lang="en-US" altLang="pl-PL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F4B2D317-EAFB-412C-B925-1655DBA93B36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D746B97C-73B5-405D-83F1-DC60A67847F5}"/>
              </a:ext>
            </a:extLst>
          </p:cNvPr>
          <p:cNvGrpSpPr/>
          <p:nvPr/>
        </p:nvGrpSpPr>
        <p:grpSpPr>
          <a:xfrm>
            <a:off x="5375920" y="1556792"/>
            <a:ext cx="5760640" cy="4464496"/>
            <a:chOff x="1090595" y="1493548"/>
            <a:chExt cx="5941510" cy="4138634"/>
          </a:xfrm>
        </p:grpSpPr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44FC9443-799D-4EB7-B886-9CAD6D8B3BDE}"/>
                </a:ext>
              </a:extLst>
            </p:cNvPr>
            <p:cNvSpPr/>
            <p:nvPr/>
          </p:nvSpPr>
          <p:spPr>
            <a:xfrm>
              <a:off x="1090595" y="2213628"/>
              <a:ext cx="5184577" cy="3418554"/>
            </a:xfrm>
            <a:prstGeom prst="rect">
              <a:avLst/>
            </a:prstGeom>
            <a:solidFill>
              <a:srgbClr val="FFAC06">
                <a:alpha val="8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6" name="Prostokąt 15">
              <a:extLst>
                <a:ext uri="{FF2B5EF4-FFF2-40B4-BE49-F238E27FC236}">
                  <a16:creationId xmlns:a16="http://schemas.microsoft.com/office/drawing/2014/main" id="{5579F988-07D7-44B0-86C9-66F656F504F4}"/>
                </a:ext>
              </a:extLst>
            </p:cNvPr>
            <p:cNvSpPr/>
            <p:nvPr/>
          </p:nvSpPr>
          <p:spPr>
            <a:xfrm>
              <a:off x="1090595" y="1493548"/>
              <a:ext cx="5184577" cy="720080"/>
            </a:xfrm>
            <a:prstGeom prst="rect">
              <a:avLst/>
            </a:prstGeom>
            <a:solidFill>
              <a:srgbClr val="FF88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0" name="Trójkąt prostokątny 19">
              <a:extLst>
                <a:ext uri="{FF2B5EF4-FFF2-40B4-BE49-F238E27FC236}">
                  <a16:creationId xmlns:a16="http://schemas.microsoft.com/office/drawing/2014/main" id="{092964D1-05AF-4B18-9071-B40F692EBCA3}"/>
                </a:ext>
              </a:extLst>
            </p:cNvPr>
            <p:cNvSpPr/>
            <p:nvPr/>
          </p:nvSpPr>
          <p:spPr>
            <a:xfrm rot="5400000">
              <a:off x="6449716" y="5049793"/>
              <a:ext cx="407845" cy="756933"/>
            </a:xfrm>
            <a:prstGeom prst="rtTriangle">
              <a:avLst/>
            </a:prstGeom>
            <a:solidFill>
              <a:srgbClr val="FF88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3" name="Prostokąt 2">
            <a:extLst>
              <a:ext uri="{FF2B5EF4-FFF2-40B4-BE49-F238E27FC236}">
                <a16:creationId xmlns:a16="http://schemas.microsoft.com/office/drawing/2014/main" id="{EDEAA185-A46C-467C-88F6-6672D6493BBC}"/>
              </a:ext>
            </a:extLst>
          </p:cNvPr>
          <p:cNvSpPr/>
          <p:nvPr/>
        </p:nvSpPr>
        <p:spPr>
          <a:xfrm>
            <a:off x="5400600" y="16305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b="1" dirty="0">
                <a:solidFill>
                  <a:schemeClr val="bg1"/>
                </a:solidFill>
              </a:rPr>
              <a:t>ZACHOWANIA , KTÓRE NALEŻY ELIMINOWAĆ,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PONIEWAŻ SĄ NIEWŁAŚCIWE I SZKODZĄ GRUPIE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9A5C668B-3B46-4069-A48A-7E3C0CB69C52}"/>
              </a:ext>
            </a:extLst>
          </p:cNvPr>
          <p:cNvSpPr/>
          <p:nvPr/>
        </p:nvSpPr>
        <p:spPr>
          <a:xfrm>
            <a:off x="5513031" y="2409850"/>
            <a:ext cx="46874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2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powadzisz pokaz wycinania róży w arbuzie lub wykład dotyczący zasad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foodpairingu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widzisz członków grupy rozmawiających na boku;</a:t>
            </a:r>
          </a:p>
          <a:p>
            <a:pPr marL="285750" indent="-285750">
              <a:buBlip>
                <a:blip r:embed="rId2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słuchasz czyjegoś komentarza na temat weganizmu, a inni uczestnicy szkolenia mu przerywają;</a:t>
            </a:r>
          </a:p>
          <a:p>
            <a:pPr marL="285750" indent="-285750">
              <a:buBlip>
                <a:blip r:embed="rId2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widzisz czyjś negatywny wpływ na koncentrację innych osób;</a:t>
            </a:r>
          </a:p>
          <a:p>
            <a:pPr marL="285750" indent="-285750">
              <a:buBlip>
                <a:blip r:embed="rId2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ktoś odwraca uwagę od dyskusji, pokazu lub innych działań trenera i pozostałych uczestników szkolenia;</a:t>
            </a:r>
          </a:p>
          <a:p>
            <a:pPr marL="285750" indent="-285750">
              <a:buBlip>
                <a:blip r:embed="rId2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stale słyszysz czyjś sprzeciw przeciwko temu, co mówisz i robisz </a:t>
            </a:r>
            <a:b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lub nietaktowne uwagi pod adresem innych.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970369F-BC72-459A-A4DF-CA084AAA3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71" y="2639436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15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27</a:t>
            </a:fld>
            <a:endParaRPr lang="en-US" altLang="pl-PL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884C491B-507B-4E73-9631-9CA6E6922F07}"/>
              </a:ext>
            </a:extLst>
          </p:cNvPr>
          <p:cNvSpPr txBox="1"/>
          <p:nvPr/>
        </p:nvSpPr>
        <p:spPr>
          <a:xfrm>
            <a:off x="535513" y="1196752"/>
            <a:ext cx="11212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1" indent="0" algn="ctr"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l-PL" sz="2000" b="1" dirty="0">
                <a:solidFill>
                  <a:srgbClr val="FF9405"/>
                </a:solidFill>
              </a:rPr>
              <a:t>CZYNNIKI WPŁYWAJĄCE NA EFEKTYWNOŚC GRUPY</a:t>
            </a:r>
          </a:p>
        </p:txBody>
      </p:sp>
      <p:sp>
        <p:nvSpPr>
          <p:cNvPr id="27" name="Dymek mowy: prostokąt 26">
            <a:extLst>
              <a:ext uri="{FF2B5EF4-FFF2-40B4-BE49-F238E27FC236}">
                <a16:creationId xmlns:a16="http://schemas.microsoft.com/office/drawing/2014/main" id="{C68EB3FA-B01E-4379-9FAD-712E3D3E68FE}"/>
              </a:ext>
            </a:extLst>
          </p:cNvPr>
          <p:cNvSpPr/>
          <p:nvPr/>
        </p:nvSpPr>
        <p:spPr>
          <a:xfrm>
            <a:off x="535512" y="1916832"/>
            <a:ext cx="3678773" cy="1224136"/>
          </a:xfrm>
          <a:prstGeom prst="wedgeRectCallout">
            <a:avLst>
              <a:gd name="adj1" fmla="val -20833"/>
              <a:gd name="adj2" fmla="val 72942"/>
            </a:avLst>
          </a:prstGeom>
          <a:solidFill>
            <a:srgbClr val="FFC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Dymek mowy: prostokąt 28">
            <a:extLst>
              <a:ext uri="{FF2B5EF4-FFF2-40B4-BE49-F238E27FC236}">
                <a16:creationId xmlns:a16="http://schemas.microsoft.com/office/drawing/2014/main" id="{FBD7B1E9-069C-412D-A044-1E7CA1B71E00}"/>
              </a:ext>
            </a:extLst>
          </p:cNvPr>
          <p:cNvSpPr/>
          <p:nvPr/>
        </p:nvSpPr>
        <p:spPr>
          <a:xfrm>
            <a:off x="4295800" y="1916832"/>
            <a:ext cx="3662902" cy="1224136"/>
          </a:xfrm>
          <a:prstGeom prst="wedgeRectCallout">
            <a:avLst>
              <a:gd name="adj1" fmla="val -20565"/>
              <a:gd name="adj2" fmla="val 74548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A9C48314-E928-4A8B-955E-B14995DE98E9}"/>
              </a:ext>
            </a:extLst>
          </p:cNvPr>
          <p:cNvSpPr/>
          <p:nvPr/>
        </p:nvSpPr>
        <p:spPr>
          <a:xfrm>
            <a:off x="673787" y="2060847"/>
            <a:ext cx="340222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t" hangingPunct="1"/>
            <a:r>
              <a:rPr lang="pl-PL" sz="1500" b="1" dirty="0">
                <a:solidFill>
                  <a:schemeClr val="bg1"/>
                </a:solidFill>
              </a:rPr>
              <a:t>STRUKTURALNE</a:t>
            </a:r>
            <a:endParaRPr lang="pl-PL" sz="1500" dirty="0">
              <a:solidFill>
                <a:schemeClr val="bg1"/>
              </a:solidFill>
            </a:endParaRPr>
          </a:p>
          <a:p>
            <a:pPr algn="ctr" eaLnBrk="1" fontAlgn="t" hangingPunct="1"/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wielkość, różnorodność, cechy osobowe członków, hierarchia, komunikacja</a:t>
            </a:r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A09909E8-E7F3-4732-9371-134B705C1C4F}"/>
              </a:ext>
            </a:extLst>
          </p:cNvPr>
          <p:cNvSpPr/>
          <p:nvPr/>
        </p:nvSpPr>
        <p:spPr>
          <a:xfrm>
            <a:off x="4448888" y="2060847"/>
            <a:ext cx="335672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t" hangingPunct="1"/>
            <a:r>
              <a:rPr lang="pl-PL" sz="1500" b="1" dirty="0">
                <a:solidFill>
                  <a:schemeClr val="bg1"/>
                </a:solidFill>
              </a:rPr>
              <a:t>ŚRODOWISKOWE</a:t>
            </a:r>
            <a:endParaRPr lang="pl-PL" sz="1500" dirty="0">
              <a:solidFill>
                <a:schemeClr val="bg1"/>
              </a:solidFill>
            </a:endParaRPr>
          </a:p>
          <a:p>
            <a:pPr algn="ctr" eaLnBrk="1" fontAlgn="t" hangingPunct="1"/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otoczenie, funkcja relacje i stosunki w odniesieniu do innych grup</a:t>
            </a:r>
          </a:p>
        </p:txBody>
      </p:sp>
      <p:sp>
        <p:nvSpPr>
          <p:cNvPr id="35" name="Dymek mowy: prostokąt 34">
            <a:extLst>
              <a:ext uri="{FF2B5EF4-FFF2-40B4-BE49-F238E27FC236}">
                <a16:creationId xmlns:a16="http://schemas.microsoft.com/office/drawing/2014/main" id="{F0A00A32-057B-4350-BBC2-AFFB2626EF3D}"/>
              </a:ext>
            </a:extLst>
          </p:cNvPr>
          <p:cNvSpPr/>
          <p:nvPr/>
        </p:nvSpPr>
        <p:spPr>
          <a:xfrm>
            <a:off x="8084873" y="1916832"/>
            <a:ext cx="3662902" cy="1224136"/>
          </a:xfrm>
          <a:prstGeom prst="wedgeRectCallout">
            <a:avLst>
              <a:gd name="adj1" fmla="val -20833"/>
              <a:gd name="adj2" fmla="val 73745"/>
            </a:avLst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EFAE25A3-860F-4C9D-8A1C-F34F1541F711}"/>
              </a:ext>
            </a:extLst>
          </p:cNvPr>
          <p:cNvSpPr/>
          <p:nvPr/>
        </p:nvSpPr>
        <p:spPr>
          <a:xfrm>
            <a:off x="8189667" y="2060847"/>
            <a:ext cx="345095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t" hangingPunct="1"/>
            <a:r>
              <a:rPr lang="pl-PL" sz="1500" b="1" dirty="0">
                <a:solidFill>
                  <a:schemeClr val="bg1"/>
                </a:solidFill>
              </a:rPr>
              <a:t>ZADANIOWE</a:t>
            </a:r>
            <a:endParaRPr lang="pl-PL" sz="1500" dirty="0">
              <a:solidFill>
                <a:schemeClr val="bg1"/>
              </a:solidFill>
            </a:endParaRPr>
          </a:p>
          <a:p>
            <a:pPr algn="ctr" eaLnBrk="1" fontAlgn="t" hangingPunct="1"/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rodzaje i stopień trudności zadania, presja czasowa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ACFDB4C-1085-44B8-B4CA-3D2FE238DB83}"/>
              </a:ext>
            </a:extLst>
          </p:cNvPr>
          <p:cNvSpPr/>
          <p:nvPr/>
        </p:nvSpPr>
        <p:spPr>
          <a:xfrm>
            <a:off x="535512" y="3429000"/>
            <a:ext cx="11212262" cy="1053697"/>
          </a:xfrm>
          <a:prstGeom prst="rect">
            <a:avLst/>
          </a:prstGeom>
          <a:noFill/>
          <a:ln w="12700">
            <a:solidFill>
              <a:srgbClr val="FF9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87A5DF8A-7763-45AB-BAC9-7511FE621328}"/>
              </a:ext>
            </a:extLst>
          </p:cNvPr>
          <p:cNvSpPr/>
          <p:nvPr/>
        </p:nvSpPr>
        <p:spPr>
          <a:xfrm>
            <a:off x="535512" y="3650236"/>
            <a:ext cx="11212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t" hangingPunct="1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INTERWENCYJNE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eaLnBrk="1" fontAlgn="t" hangingPunct="1"/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styl kierowania, motywacje, związki emocjonalne, zaangażowanie pojedynczych członków grupy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19F892F3-A48D-4ABE-83A8-539807A6947D}"/>
              </a:ext>
            </a:extLst>
          </p:cNvPr>
          <p:cNvSpPr/>
          <p:nvPr/>
        </p:nvSpPr>
        <p:spPr>
          <a:xfrm>
            <a:off x="535512" y="4797152"/>
            <a:ext cx="11212262" cy="1053697"/>
          </a:xfrm>
          <a:prstGeom prst="rect">
            <a:avLst/>
          </a:prstGeom>
          <a:noFill/>
          <a:ln w="12700">
            <a:solidFill>
              <a:srgbClr val="FF94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594A7E97-3E60-401A-8B49-1047982D71E6}"/>
              </a:ext>
            </a:extLst>
          </p:cNvPr>
          <p:cNvSpPr/>
          <p:nvPr/>
        </p:nvSpPr>
        <p:spPr>
          <a:xfrm>
            <a:off x="535512" y="5018388"/>
            <a:ext cx="112122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t" hangingPunct="1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WSPOMAGAJĄCE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produktywność, zadowolenie członków</a:t>
            </a:r>
          </a:p>
        </p:txBody>
      </p:sp>
      <p:sp>
        <p:nvSpPr>
          <p:cNvPr id="5" name="Trójkąt równoramienny 4">
            <a:extLst>
              <a:ext uri="{FF2B5EF4-FFF2-40B4-BE49-F238E27FC236}">
                <a16:creationId xmlns:a16="http://schemas.microsoft.com/office/drawing/2014/main" id="{F0B973E5-B212-4AE6-813E-C8149AE04FA2}"/>
              </a:ext>
            </a:extLst>
          </p:cNvPr>
          <p:cNvSpPr/>
          <p:nvPr/>
        </p:nvSpPr>
        <p:spPr>
          <a:xfrm rot="10800000">
            <a:off x="6023992" y="4482697"/>
            <a:ext cx="360040" cy="310379"/>
          </a:xfrm>
          <a:prstGeom prst="triangle">
            <a:avLst/>
          </a:prstGeom>
          <a:solidFill>
            <a:srgbClr val="FF9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Tytuł 1">
            <a:extLst>
              <a:ext uri="{FF2B5EF4-FFF2-40B4-BE49-F238E27FC236}">
                <a16:creationId xmlns:a16="http://schemas.microsoft.com/office/drawing/2014/main" id="{B8EACAC5-F597-4F9C-973A-97C4A3182747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</p:spTree>
    <p:extLst>
      <p:ext uri="{BB962C8B-B14F-4D97-AF65-F5344CB8AC3E}">
        <p14:creationId xmlns:p14="http://schemas.microsoft.com/office/powerpoint/2010/main" val="9391910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F5E52F9-A3CA-47E5-AFF9-277F77F42D53}"/>
              </a:ext>
            </a:extLst>
          </p:cNvPr>
          <p:cNvSpPr/>
          <p:nvPr/>
        </p:nvSpPr>
        <p:spPr>
          <a:xfrm>
            <a:off x="845316" y="2798686"/>
            <a:ext cx="10495071" cy="696663"/>
          </a:xfrm>
          <a:prstGeom prst="rect">
            <a:avLst/>
          </a:prstGeom>
          <a:solidFill>
            <a:srgbClr val="FF9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28</a:t>
            </a:fld>
            <a:endParaRPr lang="en-US" altLang="pl-PL" dirty="0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A09909E8-E7F3-4732-9371-134B705C1C4F}"/>
              </a:ext>
            </a:extLst>
          </p:cNvPr>
          <p:cNvSpPr/>
          <p:nvPr/>
        </p:nvSpPr>
        <p:spPr>
          <a:xfrm>
            <a:off x="4392751" y="2977740"/>
            <a:ext cx="33567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1600" b="1" dirty="0">
                <a:solidFill>
                  <a:schemeClr val="bg1"/>
                </a:solidFill>
              </a:rPr>
              <a:t>FORMY ORGANIZACJI PRACY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477516C4-0CA3-450C-A32C-FE6D7DBD6CEE}"/>
              </a:ext>
            </a:extLst>
          </p:cNvPr>
          <p:cNvGrpSpPr/>
          <p:nvPr/>
        </p:nvGrpSpPr>
        <p:grpSpPr>
          <a:xfrm>
            <a:off x="845316" y="3429000"/>
            <a:ext cx="10495071" cy="1347746"/>
            <a:chOff x="901453" y="2708920"/>
            <a:chExt cx="10495071" cy="1347746"/>
          </a:xfrm>
        </p:grpSpPr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0ACFDB4C-1085-44B8-B4CA-3D2FE238DB83}"/>
                </a:ext>
              </a:extLst>
            </p:cNvPr>
            <p:cNvSpPr/>
            <p:nvPr/>
          </p:nvSpPr>
          <p:spPr>
            <a:xfrm>
              <a:off x="901453" y="3002969"/>
              <a:ext cx="3200096" cy="1053697"/>
            </a:xfrm>
            <a:prstGeom prst="rect">
              <a:avLst/>
            </a:prstGeom>
            <a:noFill/>
            <a:ln w="12700">
              <a:solidFill>
                <a:srgbClr val="FF94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87A5DF8A-7763-45AB-BAC9-7511FE621328}"/>
                </a:ext>
              </a:extLst>
            </p:cNvPr>
            <p:cNvSpPr/>
            <p:nvPr/>
          </p:nvSpPr>
          <p:spPr>
            <a:xfrm>
              <a:off x="1161417" y="3344639"/>
              <a:ext cx="26801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dirty="0"/>
                <a:t>praca zbiorowa</a:t>
              </a:r>
            </a:p>
          </p:txBody>
        </p:sp>
        <p:sp>
          <p:nvSpPr>
            <p:cNvPr id="5" name="Trójkąt równoramienny 4">
              <a:extLst>
                <a:ext uri="{FF2B5EF4-FFF2-40B4-BE49-F238E27FC236}">
                  <a16:creationId xmlns:a16="http://schemas.microsoft.com/office/drawing/2014/main" id="{F0B973E5-B212-4AE6-813E-C8149AE04FA2}"/>
                </a:ext>
              </a:extLst>
            </p:cNvPr>
            <p:cNvSpPr/>
            <p:nvPr/>
          </p:nvSpPr>
          <p:spPr>
            <a:xfrm rot="10800000">
              <a:off x="2257439" y="2708920"/>
              <a:ext cx="360040" cy="310379"/>
            </a:xfrm>
            <a:prstGeom prst="triangle">
              <a:avLst/>
            </a:prstGeom>
            <a:solidFill>
              <a:srgbClr val="FF94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DB1E4F69-E613-4801-9290-A32A4D646B5F}"/>
                </a:ext>
              </a:extLst>
            </p:cNvPr>
            <p:cNvSpPr/>
            <p:nvPr/>
          </p:nvSpPr>
          <p:spPr>
            <a:xfrm>
              <a:off x="4863927" y="3344639"/>
              <a:ext cx="26801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/>
                <a:t>praca grupowa</a:t>
              </a:r>
              <a:endParaRPr lang="pl-PL" dirty="0"/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9121A152-A629-4000-BC01-9638210BC18B}"/>
                </a:ext>
              </a:extLst>
            </p:cNvPr>
            <p:cNvSpPr/>
            <p:nvPr/>
          </p:nvSpPr>
          <p:spPr>
            <a:xfrm>
              <a:off x="8456392" y="3344981"/>
              <a:ext cx="26801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pl-PL" dirty="0"/>
                <a:t>praca indywidualna</a:t>
              </a:r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B1F47300-3605-4301-8E56-28C44E6A1585}"/>
                </a:ext>
              </a:extLst>
            </p:cNvPr>
            <p:cNvSpPr/>
            <p:nvPr/>
          </p:nvSpPr>
          <p:spPr>
            <a:xfrm>
              <a:off x="4541596" y="3002456"/>
              <a:ext cx="3200096" cy="1053697"/>
            </a:xfrm>
            <a:prstGeom prst="rect">
              <a:avLst/>
            </a:prstGeom>
            <a:noFill/>
            <a:ln w="12700">
              <a:solidFill>
                <a:srgbClr val="FF94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A2DF2FA9-C37A-46C7-84FB-B4AD30F3C249}"/>
                </a:ext>
              </a:extLst>
            </p:cNvPr>
            <p:cNvSpPr/>
            <p:nvPr/>
          </p:nvSpPr>
          <p:spPr>
            <a:xfrm>
              <a:off x="8196428" y="3002456"/>
              <a:ext cx="3200096" cy="1053697"/>
            </a:xfrm>
            <a:prstGeom prst="rect">
              <a:avLst/>
            </a:prstGeom>
            <a:noFill/>
            <a:ln w="12700">
              <a:solidFill>
                <a:srgbClr val="FF94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Trójkąt równoramienny 23">
              <a:extLst>
                <a:ext uri="{FF2B5EF4-FFF2-40B4-BE49-F238E27FC236}">
                  <a16:creationId xmlns:a16="http://schemas.microsoft.com/office/drawing/2014/main" id="{39A9B159-BF11-4098-BBEF-345FE5EE1316}"/>
                </a:ext>
              </a:extLst>
            </p:cNvPr>
            <p:cNvSpPr/>
            <p:nvPr/>
          </p:nvSpPr>
          <p:spPr>
            <a:xfrm rot="10800000">
              <a:off x="5961624" y="2716401"/>
              <a:ext cx="360040" cy="310379"/>
            </a:xfrm>
            <a:prstGeom prst="triangle">
              <a:avLst/>
            </a:prstGeom>
            <a:solidFill>
              <a:srgbClr val="FF94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Trójkąt równoramienny 27">
              <a:extLst>
                <a:ext uri="{FF2B5EF4-FFF2-40B4-BE49-F238E27FC236}">
                  <a16:creationId xmlns:a16="http://schemas.microsoft.com/office/drawing/2014/main" id="{EB2E1ACC-F0C7-4E4B-BDE2-5AF343B3D98E}"/>
                </a:ext>
              </a:extLst>
            </p:cNvPr>
            <p:cNvSpPr/>
            <p:nvPr/>
          </p:nvSpPr>
          <p:spPr>
            <a:xfrm rot="10800000">
              <a:off x="9662292" y="2716401"/>
              <a:ext cx="360040" cy="310379"/>
            </a:xfrm>
            <a:prstGeom prst="triangle">
              <a:avLst/>
            </a:prstGeom>
            <a:solidFill>
              <a:srgbClr val="FF94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7" name="Prostokąt 6">
            <a:extLst>
              <a:ext uri="{FF2B5EF4-FFF2-40B4-BE49-F238E27FC236}">
                <a16:creationId xmlns:a16="http://schemas.microsoft.com/office/drawing/2014/main" id="{A2186A4F-BC1B-46B9-8BC3-7AF5407056EE}"/>
              </a:ext>
            </a:extLst>
          </p:cNvPr>
          <p:cNvSpPr/>
          <p:nvPr/>
        </p:nvSpPr>
        <p:spPr>
          <a:xfrm>
            <a:off x="2201301" y="1609934"/>
            <a:ext cx="7639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eaLnBrk="1" hangingPunct="1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pl-PL" altLang="pl-PL" sz="2000" b="1" dirty="0">
                <a:solidFill>
                  <a:srgbClr val="FF8803"/>
                </a:solidFill>
              </a:rPr>
              <a:t>Kierowanie grupą polega także na wyborze formy organizacji pracy uczestników podczas różnych etapów szkolenia.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92BFC1E0-FD4D-4E55-82E2-964E963111CD}"/>
              </a:ext>
            </a:extLst>
          </p:cNvPr>
          <p:cNvSpPr/>
          <p:nvPr/>
        </p:nvSpPr>
        <p:spPr>
          <a:xfrm>
            <a:off x="3923911" y="6146690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2 </a:t>
            </a:r>
          </a:p>
        </p:txBody>
      </p:sp>
      <p:pic>
        <p:nvPicPr>
          <p:cNvPr id="27" name="Obraz 26">
            <a:extLst>
              <a:ext uri="{FF2B5EF4-FFF2-40B4-BE49-F238E27FC236}">
                <a16:creationId xmlns:a16="http://schemas.microsoft.com/office/drawing/2014/main" id="{CCB2EF48-17DD-4EB1-8442-4AB77B08FE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07187" y="6093296"/>
            <a:ext cx="539422" cy="540000"/>
          </a:xfrm>
          <a:prstGeom prst="rect">
            <a:avLst/>
          </a:prstGeom>
        </p:spPr>
      </p:pic>
      <p:sp>
        <p:nvSpPr>
          <p:cNvPr id="29" name="Prostokąt 28">
            <a:extLst>
              <a:ext uri="{FF2B5EF4-FFF2-40B4-BE49-F238E27FC236}">
                <a16:creationId xmlns:a16="http://schemas.microsoft.com/office/drawing/2014/main" id="{B4D685FF-4C79-4D6F-8445-923B22053620}"/>
              </a:ext>
            </a:extLst>
          </p:cNvPr>
          <p:cNvSpPr/>
          <p:nvPr/>
        </p:nvSpPr>
        <p:spPr>
          <a:xfrm>
            <a:off x="928173" y="6146690"/>
            <a:ext cx="2941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DOKUMENTY WZORCOWE</a:t>
            </a:r>
          </a:p>
          <a:p>
            <a:r>
              <a:rPr lang="pl-PL" sz="1400" dirty="0"/>
              <a:t>Karta pracy 3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0" name="Grafika 29">
            <a:extLst>
              <a:ext uri="{FF2B5EF4-FFF2-40B4-BE49-F238E27FC236}">
                <a16:creationId xmlns:a16="http://schemas.microsoft.com/office/drawing/2014/main" id="{6AA6EA8F-9E55-44C5-9EB9-03806CED8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1449" y="6128746"/>
            <a:ext cx="522000" cy="522000"/>
          </a:xfrm>
          <a:prstGeom prst="rect">
            <a:avLst/>
          </a:prstGeom>
        </p:spPr>
      </p:pic>
      <p:sp>
        <p:nvSpPr>
          <p:cNvPr id="35" name="Tytuł 1">
            <a:extLst>
              <a:ext uri="{FF2B5EF4-FFF2-40B4-BE49-F238E27FC236}">
                <a16:creationId xmlns:a16="http://schemas.microsoft.com/office/drawing/2014/main" id="{3F3E51BA-000E-43D8-8C3D-7194BA970344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</p:spTree>
    <p:extLst>
      <p:ext uri="{BB962C8B-B14F-4D97-AF65-F5344CB8AC3E}">
        <p14:creationId xmlns:p14="http://schemas.microsoft.com/office/powerpoint/2010/main" val="1759431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>
            <a:extLst>
              <a:ext uri="{FF2B5EF4-FFF2-40B4-BE49-F238E27FC236}">
                <a16:creationId xmlns:a16="http://schemas.microsoft.com/office/drawing/2014/main" id="{27649875-1CE7-48D8-B576-BF4C113E9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4" r="4822"/>
          <a:stretch/>
        </p:blipFill>
        <p:spPr>
          <a:xfrm>
            <a:off x="-1" y="1494658"/>
            <a:ext cx="6096001" cy="5363342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0773E4EB-F1E9-48CD-ADC8-7F8A2476CE64}"/>
              </a:ext>
            </a:extLst>
          </p:cNvPr>
          <p:cNvSpPr/>
          <p:nvPr/>
        </p:nvSpPr>
        <p:spPr>
          <a:xfrm>
            <a:off x="0" y="1512168"/>
            <a:ext cx="6096000" cy="5354113"/>
          </a:xfrm>
          <a:prstGeom prst="rect">
            <a:avLst/>
          </a:prstGeom>
          <a:solidFill>
            <a:srgbClr val="FFEBD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0C46EC2-D0AA-43A4-9ECF-76AEB096A0BF}"/>
              </a:ext>
            </a:extLst>
          </p:cNvPr>
          <p:cNvSpPr/>
          <p:nvPr/>
        </p:nvSpPr>
        <p:spPr>
          <a:xfrm>
            <a:off x="6096000" y="1124744"/>
            <a:ext cx="6095999" cy="57332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8C4C82AB-1B29-438D-950E-A8B7FAE9C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029205" y="346116"/>
            <a:ext cx="119336" cy="2177746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8668C9BC-D505-4D16-A9E5-57D43C15D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029205" y="346116"/>
            <a:ext cx="119336" cy="2177746"/>
          </a:xfrm>
          <a:prstGeom prst="rect">
            <a:avLst/>
          </a:prstGeom>
        </p:spPr>
      </p:pic>
      <p:sp>
        <p:nvSpPr>
          <p:cNvPr id="16387" name="AutoShape 4" descr="data:image/jpeg;base64,/9j/4AAQSkZJRgABAQAAAQABAAD/2wCEAAkGBhQSERUUExMWFRQVGBgZGBcXGBoYHBgWGBcXFBYWGBcXHCYeGBwkHBQVHy8gIycpLCwsFh4xNTAqNSYsLCkBCQoKDgwOGg8PGi8kHyQsLCwsLCwsLCwpLCwsLCwsLCwsLCwvLCksKiwsLCwsLCwsLCwsLCwsLCwsLCwsLCwsLP/AABEIALcBEwMBIgACEQEDEQH/xAAcAAACAgMBAQAAAAAAAAAAAAAFBgQHAAEDAgj/xAA9EAABAwIEBAMGBAUDBAMAAAABAgMRAAQFEiExBkFRYRMicQcyQoGRoRSxwfAjUnLR4TNi8RUWQ4IlksL/xAAaAQACAwEBAAAAAAAAAAAAAAADBAECBQAG/8QALxEAAgEDAwMCBQQCAwAAAAAAAAECAxEhBBIxE0FRImEFcYGRoRSx0fBS4TJCwf/aAAwDAQACEQMRAD8AsFAFdAkUOTc16F0ax9w9tCQSK2E0PTcmuqXzUbydpNAr0IqGHDXsLNRvO2kutVxCq627edQSDFWTcnZENWyzCK5qcA3IrlxSCw3KCZPWqrvMSedcguKjoDFMfppctg+pEtNWJNjdafrWIxNo7OJ+tVLjOGlLWaTPqaXcObUVjzHfqalaZeSOr7H0MhM6jWtkUOt0lvDEqB8wEzQTBuMVqzBxIUE7kb1EtP4Zyqew1KRNePArlZYk28JbUD25ipCgaUnTaeUGUr8HIsV48KpSWya2m2qnTv2LbiJ4NYWKIC2rPw1W6L8Fd5ADNb8OiKWBXC8um2xKiAKt0Dt5EJri49Xu3uvGBUn3RsetLF9xcltSkkRBiY39KjoyfBbdbkNvOxqTQi8xlOoCte360m43xyFSkGPz/wAUru4i4pWRBMq6frTNLR95g5V1wi1MPxNlIzLUJ9aiY/7Q20IIbMntVZYhYusgKUokHeuFu14qgJ0Joy0se7Buu+yCQ4icdUVqzRPyFSEX6gQpCj9asPCODGFWwEA+WKTuIODl2nmbkp6U0oxtawBykncbOE+NUKGRzRQ5GpHEnFyEJlCgfSqxaQHOyum1cnm1DQnSqKhFKyRbqyeQo/7TnQqBRfCfaiSQFiqzu7ApVI1FdLVOtDlp4eC6rS8l8M8aNFIM71lVChwxvWUP9NEt1vYvIW9dE29e/wAejqK8qxZA5is+3uNG029dQ1UM46nrXk44mouidrCSUV6CaEqx9NRXMfg1O6JGyQduHco0iToPU0vN4i4zcwtUknlsBXO7xXxAkAx5hQ3iF0oWhR05Vo6RRs5IVr3WGWPxCz4tsFdp+tU/eJCHx3NW9gFwLi0jtFUlxZcFF3H8qv1puQCIwYxaFVsTyFJWGOAL+dWKhJcs1+n6VVrLsOehoUSz5PoDxAcLB5ZarzCVwh6OlNybv/4QHtH3qvbC5ht3WonwWhybs8YUw8lSTGokdauW0uAtCVdQDVJW+HlQL6/K0j4jpmVyA60yO+1BppsJSZyiPpVJK6RZcss/Ss8ZI3Iqj3Paw+snJAHKgGKe0W6XI8Qj0qOlI7cj6Ce4lYQYLiZHcUAxT2oWrUwsKPQa1Q7Kn1AurBKTzJrl4JWoQdCdqv0sXbK77uyLZsvaK7dOwhORudzvRDGLlK0wtUx+f60jWrCmwkARNcMTxNQVkBPeaya03KVom3p9LwxzRjS0QESUDkKHYy0/dqBQgISRHep/CCFLa80Gj1hbOJcIgeHHzml41al/4CzjCEnjK8ihh3s1JOZRmo/EHBotQXWzqnXL/arDZvwnWgfE+KgiFCno1Om+cikl1sNFfOKcusoUCBy02qXd+zp1KM7MlW/rR+3ugtSW1pCUbyn7bbUzYVigblMFSBzjYdzTlLUwk7SwxOtpJQV45K9wPjV61V4T4IjTXf8AzVj4ZizN0mSQdOdA+LOGEXgzoEK5EVXLiX7JyFSB15Gm/dCXGGP3GXDbcZmQAodKRlPEHK4IPWmbDOKs6YUCT6SaIO8OG6Rm8OByJ0qHJLkjY3wIN5Z6SNRQxVsR2ppvMEetVapKkT6ipo4TcuUgtpCZ68qh1ILlkqEvAmBw1qnpPspuOak1lV6sC3TkQFcSOH4TWJxx47INWgjhBr+QVLa4ZbHwCkenHwOdZlTjELg7INe03F0f/Gat5GBIHwj6V2ThKR8IrulHwd15FSITdn4DXX8Fdn4Ktn8EkchXNwoA1iu6cV2O60irW7K6G6KMXt8DbxfpUlKSAHmxKk9CtPxDuKY8Q4mtmQSpadPSkLib2htXLLjKESFCAe9EpJxfpB1Jbl6hy4YxMsNE2ziLxvkG1AL+aFGQarji60fW6p5bLiCpRMFJ0k7bUmWGZKyAopUDyMfcUZPFF0gR+IdjoVk/nTcsiy8FocHS5bKBB939Kqq/tFi4WAlRhR5HrXS64nuEoGW4cEjWFRQJzGXlSS6ufWqQfgvKNnkuA40gYMlkuJDhMZSdRrOoobww9Zsha7jNcQAUoTogq6KJ3/KqvYfJ1JmmNxzKwOpq6TIwTeM+L13joJSG2hohtHupA5mNz3pXVbgmBqTyrs89LeWNSZmuNhcFCtdxUlU7BW84eQzbhzNCzy79IqBh+HquCEoEq5/5r3d3ynFSvYcqZeDy0gytXh5z6HL2JodabhC65DUaaqTs+DVxhb6G0suIypUNDG47UwWHCjVswFutHMoeRPxdlVM4vx5wiGkoS2EhKSo5iQNcw6E0vYfxRcuHKpQJI0G5gdJrLq1Jz/7YXg1qdCCStHPudL+7U3lJRttpW/G8bylj3tc0VIOHvvIlxwQqYBgfSuNvY3bKko8UEfCYBjsaTksWv+4/BrlchHh8uWyykiUnami1xsJWvMDlIEaTrQxFlcqT/GShfdOhFc38RbbKUKS4lXp/fegp1ISBT21Xe2fY4vcVBp1QUg5eVAOIOIE3BKAYnX/FF7rF2yrKpJPqmDQtV00FElgLnQciKYoVN0/UVqUrQvFZA+DeKlfxaTHeieGcavIzIWgBJPmncDbSjuCYQpSszoyJ0yyI+lRPaY4yhpKEJHiKiT2plK8n+50mm0vuMnCbrbwdU2o+GkCAesEmJ5bVwcYZvElCokGD+VQ/ZliTLbSkrUASOdeMCtchdeyktrWrKRrpO9NRr9OGBLV6dOpjhfkbMEwJmybhKJHXc1lximcZGynzdOQrrgt2lYgqkdKjcR8KNZszJLTp1BSYBPcbGhZeW8CeOHyeLvh1biRC4J7aUOftby1SScikjaNDXfC+J3WD4V2mDyWNj86n3+IF/KUQUA/Wu2x7cktyjzwQ2cbVlE5p+dZTKzcoyjyjat1PTl/l+CN0f8fyTUxW1PIG5Aqgb72hXjKAgLJjSYkmhX47FLs6JdIPUlI/StDbYV3XL0xDj+zZWUKcEjeNY+lLuL+2y1bnwwpw9hA+pqsrjhK6t0eK+U5TuAZNecFwmxlS7pRHQSYI+W9dZWuTd3DWMe2t18FDack8xJP2oA/jt06AEurJUYgmNTRpXGWH2wi3tsx6wB9zShc48XXysJ8ME6Acj61MUvBEr+RysfZZdOjM++lsHp5j9TpUDibhBmzQCy+XF/ECQfsNqC3uMXLhCVvuFH9RAj5VCusRyjIjnuatkjB5cfhebqK068VVxDChlzDSaLNYanedOlSQQnGvKB2oasQKJXq4ntQ1DkCDzqETc6221MVzdBLSAdyKg8N4G5duhq3aU44dYGgSOq1HRI7mpfFPC71tc+A+pBWkJP8ADOYCRIExvV72RXlg113zTXpthS1Tzovw9w0p93KSG2kiVuq19EjuaarjDrNsI8JSSqYUucxHeNppWrXVN2GqdFzyhcwfhZbnmUOe3M/LkK88RWS21AyIHw9BtTlaNOshSmnEuFRHhxCgAebsCe0DnUVeHOuuHMtK0qElSUZdTuCFaiDprSuoqSh6x/S04ttMh4BwqzdjR1xSABCVESDzGnejKeFGrZfkVKjoB0HWKhYcybErynN4hAjYg0db8V4aQiYJUUyokflWdKpvd1ew7Jyh3Blxh4uCW3FKSAYgDWd9CamucGNBCQH3Uj151DxLhB9xKlKfUFJnIEwMw5gnrUrC+FLcpSVXD+c8lGCD+VTe6tfPgrvtlN2Mw142zoaXcqKjsFDQjlBotf2ziyFKCVx7pG88qX+JOB3AhK2XVuKCtiZKe4nl2qBh790kFCbgqWTBBHu89CRVZRW28mES6j3QaOz9rcLfLcpCxr5huPWp+C8NuKcbW8dJMQIo3huArSEuOLC3PhV6x5SOdGrdStQ6kBSCdBsJ2j5VenTfcHOtm0CDjSSlPn3QNPQVS3FmJrcfLhkpGg9KsX2g8WhlGUQVrEDsOZqvLJ0ODLE1p6emneTM7U1ZU0oL6i+cWUToSPSr1wbES1hNspCc05QrsDuarS19lly84ChGRB1zL007Derc4d4a8C3DLjhWPoB6ULVbUkoclKVVyXrO91w0QQ/bKhZAJST5VH9K5HFfxSfNLbjR1TOoI3pkYtW8oTrA21qM/wAIW61BYBSsGZBImf5uoocY+CrqJqz+4NLTamsr4BQeu9Q3sBU2nNbLlvfKeXpRV3Clt++nxEAykpEkDkCKGniRAUq3SP4joMGYA03J5VaVmvcinuvZA/8A6okaKJnn61lcLPCbdKAH1ku65oUImSdPlFZVv09Tyg1o+GV8pZSpLgSCpszB5xWsT9qVx7qEpbjoJrrnlIPyPfvS9xBhMeYD/IrUnBPJmQk1ghYlxLcXGjjqlDpOn0rph7odQUK94bUHr2y+UqChuKqsEvJt9opUQeVeBRi9a8VAcT8/WozGCuqE5TFSdc62LwWkoVuNjXuysAJWrWK922ArJgA5+QHPtVh8L+zNTgSt8FAjVHX16UKrWhTV5MvCDk8CPY4LcXq8rSDlHPYD1NM7/swxBtvMEodAGyFeb6HeriwnAUMpCUJAA6bUat2TGmlJR1NScvSsB5U4RWT5Lew15zMAgjKYUk6KB2gjrTrwz7GXnk+NeLFpbJEkrgKI9D7o7mrD454mssLeL6bdDt45AmRCRrC1DkfQSeoquOKeKXb2HHXStO6UDRCf6UDn3MmtCnLcris007DNde0VixCbLBbYKUrTx1iAogaqEwV6AnMqB2NBlYRmWXXjmeUcytQoqVuSY5elBsLVs8sQgZk54J82WY02mQPnTDnQhvIrOHlZYMEZEGDvMg66yOR0pTVVprEWaGj00ZWcv9A3FL5RCgIG8gaTr0FNXDNmyzbNqJSlxQzGYJgkwRpptzpce4YdW4rIPEKSMxBK/wCnzHeenajWC8LeIpKXCQW0iEqVsnUlSp39J0pOnezXf3NHUbElZ49j1iGGsLuA7nykRMEgKEzBUPT7Vu6fSlRKSoH/AGa5o7ASR3plRw0wG86yEIkQonKkkmBM0v4vhKw7mQErEKQRn0ylSchTlkBWh1/3bVWVOWN2EBhVg3jLOAdeelLbISDEKV5cum+pMk0Obw69aWkKfmZnWdo5+nKmZ15K1Apytpy+4mTmI3gk67/bagWOXPjfwm0rWlPlVlOVJ6CR+f2pZ7k3HsMQkm1glJtXoBNyYJ0KojX5VLssBe8SU3C9NYMZVfalBriRVmfA8EJED3lFYgmApIP+edH7VN082FNvrBBAhACQesnkaE6LjJNvDCbm00mhkZtXiJQ7tMiPi1G1TGMMUcrrgScnPKASec/SqxdxC/ZW6RcFCUHzBZBIJnQjKTrptTdwhxW5eSyHAohOZQIEzMEgp5aDeiRoOK3N3Xs+4vKUuF+wyXGIZAcg11MdPSg2NcR+C0XFnl+xUvFGvBO/vg78uooFdYS3cpyuElOgjNln0FTPWU6cts748IPToNw3wX3KpunX8RvAGwVLWqEJ6D96mrt4T9nLNghK3gXHtyoCUp7AfrUXhPgG3tXhcMkqUJASpQMTpI0qwRiaFCD5T0I/WiT+IUqq2wlt8Xxf+/MypUZwleWX3Al7fLJhCFRyMRWWDa/jQfrRsgcqiKZUmSk5ux9etBqKUmm2/oQrWskS7dhJ3EfOpIsyPdJPY/3oNeYyhGQTqVAQd59OnejVncyB3o9GdPf0+ff5gZxklc209yOh6UscWcAouZcYIbe3PRfSeh70zYk3Cc43Tr6jmKywugsTNPJ2lskDjJx9cT5+uHPDWpC1QpJIIJggjrNZV/XGA27iitbLalHclIJPLUx2rdE6HuN/r3/j+T50JjXl+lTrq2JZAI3nLFA8GuFLQQrVSefajVo6VDJOqdU+nSe1aXJlcCzacIreWrKYAO3MVJueDPC1JmmKz8Tx0qabK82igkfc8hT0xwgXh59B05/4papVhT5f8hYwlLgqFqzKVAISVJXoUgSZ5EAVYvCvCT6m8rqQgTpO5Hpyp8wfhFm2H8NsT/MdSfnRtNpMQKTnqKk8QVg8acY5kL+EcIMsGQgFXMnU/wCKYm7WOX+KkQECVHXtQjHeJWbZouOrygdfyjrQ3SjB3m8/kupSliJ6x/GWrJlTrpASnrzPIDqapjiX20XDshj+Gk6TzjsKXePuO137s6hlB8qf/wBHvQzh3CE3OYlcZd08yOtMU6V1xb2Ocow+ZBdfU6oqWoqUdSTrJrdoVe4kzJ0HfpRu6wKSG2kkqJgAbk1PwvDkWywpQS66mJQqC3BESVg5RBInU6DvR3JQVgai6rv2DjHD7bTTSc+Z0kEpbJWMx1za+XNB5nStXd02yWvHQURKYSkjxNZK1LUdSRvHX512t2Vvgw9lGhPhJyxm5Sde0QNtAAK833CzTjajmWtYnzFWbUAjmY3HXrWdOa3ZNWmrRsGUcVokN2jK3jGmVJSkD1VqfXtWr+7vFJKvwqP/AGPmIH9J3mlHhfiP8KspUZSohM6kjcggjQiTqDv8qcf+7oT5Ulem5hMdZ6R/ahVUllsJThK9lG4DsMTF0lSVZAkFJWlWcjODpKAYkciaZ7V5CBlSlJ0ELOaEzOUQDrz7DSkm7uQHFPoSUqghQgEep116/KssXlOIltZAV8ICQkkznyxzP68qinxeLx4Oq0/VlErie7SnyrWkhRACkgDVMmTA3g6ffrXjDLxtkgIuMzeZOUqTrk3SVBOypP0qd/0HMkoVlSlUeUeaIkmFq1nlr96CpSGnktg59NQE5ZP8smBpI26UwpKS2pANm31NkziG5YudEpKQgaLCZidwoaSn+1SeCH3vEKFJUSBoRrmjQanfT8hXnAVNuuFCUALSCMqpEEZRIiQTJjvUm0wm5XcJKViVglMLyqAByrJSNQZBE9jQUp5VseBj02z45Cl3YquLlK0KyKSgpcynUoBJCSkbwZ8u+sV0wbGsPZchSA26lRK0rIQpEAHVQgKBMaTpNTbZKLVrPrsZAAAzJJlRG0wT13NU9xRif4t9x/TIFZUjKE+WNCR1otGnuF5vt2HDjHi0vXSUpgIamcqpBKjm3HQQPrXdjGARVdWzkUw4eTANJ6rTReWem0UodNR8D5YY4tMAGUj4Tt9taYXMeQoJjQ8x+gpAsbmi7LmxHWsStCycezL19JTk91hws8TPWjFrdA0oMYiCACNeXy/OiVpfba0lTr1dNK8crwY2o0l82sMF1hbbsZ0zHyPyPKu1ojLpOx59Ki2OIg6K+tZiVxkIPI6V6KjXoVodWHK58mNOE09jDNyMyFBKgCQQDvBIiY50ncEYqVN5VHzJUpB5eZBKT+U0Zt8Rqe08k6wD8v1rRU1W2tYaF7OF0TQ5Wq0Fp6VlO58gLHzdhHBl2t0KbTkROpXoCnsnc1Y2D+zlCCFOEqUO8D6Df503sW4GgTr++dTWLUztP5Uk69WrhYXsN7IQ/wBkKxwZDYhKQOwFFmbXp+/717Q0lOpOp+Y6aV4Ve7gaD986tGjCGZsq5ylwdsgT72v76VxViGmmg/f3oPfYoEGSqO550l8VcauJSUsp/wDY8vQVyrSm9tJf35lumo5mw/xZxy1aJlRBUowhMgFROgjoO9Vvi+CvXRLt05PNLST5Uj15mkLilta1+KpRVm3JMwf0px4D4i8drwlmXGxpPxI2B9Rt9Kbo6ZQ9UssDUrN4jhAW9sUpBbKYSdqGYDhjzb2cEIQkwVq2I6Ruab8eUkKMDbSeU9JOxqAnC31jMhuQEyJj12584qKuo24X3GtPo1Nbpv6BFFn4nmElCjEgQVdQmdxv+VTsZwNtTaFO50JCAUHQZhrCSD5o05Jn03rWCp8YJaVdXASIllMJgx8K5ic3ICaOt4BbpkeASoAZlqVME7lS82+o8u+tLPPq7jb9PpWDjwyEJaP4S1W9J95w5EJUqZ1Ks6zB0MAATB3JjP4E9cFS3MqAPLla01GnM+ZPf6UMxMqtHg609CT5V5HIUNISSOggekVLveLXwkJ0cIPmOcFPLoJMyDMwZG9TUe6N3j7EU4uErRfPm5CxvhFSW0qZJKQPMBEiNwJG4n9RvU/B7xHhAqSAoZQqUkAiD5p2ObmO07GtfiLpxsqAKljoMoE8vNqr6ULu2ElUOBLCFpGQeZaCrUqVnncEwTGxjYUKmo1FZhqkpRdgjf3Vs+ktqKSkgmUkBSTpoDt9dKXLc/hlqQmHGlKSU6SUQqSpK4ELAJHeaabDAbYkStazAPvJEGOqRrFS/wAAwGtAmUzBWZ1nbUxr1oe7pOxa8ZoB/wDeCchQArNPSSIMiBynUR3oZf2K3S2RmC5WTEAjbKhIG4H1MnTSjGELbBCXAlJOZQOg2MESN9+eu1HG7RsuhawA3sMisubymICfe066bVG6VKdksEStJC7hVusPt3HuJKvDISkhS0KhKlLB2mZ78utFmLZCrgLbIQ8szmzbaqiFbjOTmjae5oojG2wIKApaEoUSjQAeZKVHKdd4+vWhGENlwNJLBnQqe0k658hAEZtiRyzego8pbluZSMdqtYN8UZWrO4WApWRoCVJ5OeTynYwoiek1QpeOoG1fRXESGF2T6nlqS14LoOXQwrKQJAOuZCOR3r5uacg03p4rbdGdXqO+1hG3XTfgDKiPdJFZwjwV4oS47MmChsDUp/mV0FWxhHCrTSRnyk8tJ9PSla8er6YmjS1zowV1kTsP4fU8ZbPlAkqUClM9AeZ9KNt8KvoGoSR1Cqc7e0bkJJzRsNh9NqKuBJAECKWfw+E1lkv4xW4VvsVqvDnEQVIMDprXfDbfOojNEED/AO3T5/kasRLSVjlG1C8V4WSsZkABQIPSk63wlpboO/sEj8V3+mat7oENIKVZTyqYoFSYBjpIBH0NDQlSFZVCI07RRBhdeSq76NRuF0yaqur8gm5CkElTgbA6AJH3obb8ZjPkQ6cvwrIEKPOD2rt7TuGVXNl4jc+I0CtIE+YD30Rz01Hcd6p3DeIdMi4IPXmeRnke9ey+F7K9PfJepcr55T+TRlVZPgtW+XfrcUpF0pKTsEhMARy0rKTmeInUpADwAG0gz86yvQWp+BKzLzQsb/c9egTufnFdkYiCkjpziB8qEKdHYAb/AK7UOxTiFtlBUogD96AdfSsfrtYiaHST5C91cnNJVAG39yf2PWlLir2ls2oyghbnJI3+Z5VXvFntOecJQzKEn4z7x9B8PrvSGl2SrMZzayf5us96PS0s5vdUdl47g51YxxHP7FiYZx4t+6yvkZXB/DgQEHkn59aZb61C01UVvbqXt7ydU9THTvVo8NY0Li3BP+omErHeNFehGv1rTpxiltSsJVG27sU8UsQMyFbKoPw5ZrRcjISHEKk90c/UEaU78RYbImKG4JZjMVkQqCgHtzH1/Kq1Z7I3L0afUmohG3ZS44pKhmKvMdSnKQZ1EeadhrTXiF+2ygJBCSISVR5tdYbQdTpuo6DvQN/DcqZbBVJBUVA6EbQego5aBsgSEiI1Ik9NzrWVuu7M2ZJKzQsX106kpWyFZPiPlbJk6QAJAPPrrU5vCV3AK1vEJXoppo+HqNRJ3V86ZFtIWNTm2yhPWd9tRQkENqMrUOvl3BOyRz/zVo3atf5FXO/CydGOFLNtJAaAKhErJzAkaxP50nOsItHyHPClE+SIC0GYkjUq6dKY8TDrpKW9B8JIknSI115zNRrrAcluta4dWkDcEEDY67k6elXzH/06LvhvLO7PELeQEKKToRv8o17xXHELnxm9lQmSFARvPqCP0qFg7jakggo6BITBEbkyNBoNudGbrF0nyKIUEg+ROgMRHcj6VRra8F1ntkTMrlugPZHAjMUpWNtgcqo93fSRrUzBcXS4HAFJUpYHkyFRkTABO3eN6M3+LKcSW0ylC0edJy5ZMe6kaCDlIorwXwW2wnx0ozuHTzLAME67wB1+tXltn8yLypK3Yj8KcNoWUqW2JKj5YVlEj3s+gTz01jLTFiyGrdClnRCUFR1MkJMyTySSUp+cAa12xJxxC1BCwPKIzAKGWdYAiI16mk7i/HxcqFuVENNKzLVI/iGBlTGwAknXrtXQp25KSqOT3HjDrZLuUuBKFKTAQ3KiYUVI0MkAaCFUTYw3KsqzxmOXwwY11lWUbHQfTvSTj/ES2TkbyNluQkJMlIj+Ye9O/wA63Y8cOtsl17Ic0BKZIUoCZITyB66da6VKbRKrpvkJe1HioeAbRIAOZAKk80oElJ7SpO3MGk/gHh4XNyCoS23BPQn4Qe2k/KgmKYkq4eW6v3lkmBsOgHYVYfszbCWZ+JaifknQUed6NG3diN1Vq7ksIcru8cShRbGSOfMgbVy4X4rLgyOqlQO/UVKxReZlYG+Uj5xSDw2oodJ5Rv3oME45LO0sFr27qlOJg6g6TtFMDaid6QrDiVE66UyYdxG2fi071aEkuSs4vsNFsmBHKpnicqH210lQkGRUpt0Gm01YVaPFzhaVzIpJx7GVWClnw1FCU5pkR0PfTSrDQqlnjzDs9stQOVSATmidPikcxH5Vn6zQUaqU2sr6BqVeUbxFjhzjZu5ShClBLpnya8tdCe35VX/Hfs7863rYaySpsesynp6VzUgN3TbqShDhUCUJ0BgxpAgT95ohecaFu+eB1bzxHoAD6GZpH4fpVptU3T/4yj+U1/UFqS30rvlMrlrHXmxkzRl0gjUdjNZVqrsrB4+IUIJVqZiemtbr0VkKeoMOYqpUgaA8z+YH96B45ZFSSTqepoggxXtzzCDVKWnhSXpRE60p8lR43YwTpQ62tc375098R4fvpSzhLYzqZI1WRkPRWumnXQUWxVM621mqA4DORQSpEHpIVoNttPXkKJYXdm1fC/8Axr0MbZZ1iOaTr6E1xt3fDJn+lXpOh/8AU/Ymu1w1nGUkyPd/q7/3qUiGxxJVcHI2nMYn5dfSpGF4CoGAdj9+evrS1wxxOLZBSZCjpPMAaZfQU4Ybxfb5ffAMc6RrzcnZGhp4OCvbkkqsXEz5gN9N/wDmh1ywtQyg7kFRgaDYVFxrj5tIytnaTPelFPFxWrVRgmSKUcXza4/B3HVrDSIClq0mFZzuekaCottaJLiT5lpToYUU76bnpUfC+IUEADWNdRz2joRW7vEJUBPl3PIfMihSlJvaGhB5ZLxBTiE522iVpITA1CgowNtuWooS9xKpxQbWjw4kKK1aSNxtIptwC4XBUVZAlKUoyiQop2Ks2s9x0oTjlgHXR/AJWEq1CgEwomZHUyTR6cr+mQtNbXdHCxSlwFDHhpWuAI1HeVcutem+E22fOuXF/EqSEk9SneOQFFuH2EIYOVIzEwfLt2Ecqg4hYOrURmUlBEyAPpFFmtqwCUt75sAL/FQUZEJAIIAWdhzAEV6HEF0wcvjhR8spUkKOmv7FSmMOQklsgLk6L2KSNToOtQsYtPDSlSEZSk7jZSTptvXJJLJdSu9qGg8VKvm0pUgMLjyrCZTniAcp2+tJ/wCPS2yoK8ykSlXI5ydFa+lG8DdCkFbuqE6IBUBKj25jvSnxvKAIIhfmIH8x3nqdtaJFvdYpUgtt1gUrq4JUSdSajOOlUSSYECeQ6CtrFc6cirGZNtmCrA4QvsjSBMETP1/4qv4orhF+R5Z1G3cdKHWhviWpS2ss65x0kKSBy070r4ddkSkCDJr3YpWvQaDuanowMyVDeKQqVoQw2bWn0U52dgfcXBjc6VwTjDgQoawREVPubUpPmBHflQ59mdPpQ1WUhmehlEa+DOLlIQGyokg8zyqysMx7MaoFDJSdDBp54FxZxasqjOv2qs3KOYsQqUV3Lqs7qa64k0FMrCjoUKn6GheFyIrh7Q8XFvhtw5pmyZU/1KISB96fpvdHJlyVngqE3im0ruH0T4IIAyglxxJKUKncJ92SDHlpG/HeMSof6qtVJ5LVuVJ6K5xz+1MWD8VGSl2FJVv29B0qBxNwZCfHtfM2dSgalPdPbtyqNPS23k+X9kvAWrKOFFY/N/IJTiChoFVqo6MXTAztBSuauvespi3sC+pcHiViXI57VGcfA/fzodeYjG2/50diyO2OEFJ+9V5ijcKkbjUEdaY7zFZHrSxiD4mqsuhgDiXW0vD45C08gsQFfXRXzrTbmkc06eqfhP009RQjhrEcq1NqMIdHPQBY1ST+Xzomo5TMbSCP9p3+YiflVkQzjizQELSZzDzdlDnHQiKBOXJB0NHb9JykDX970urbJNLSitzH6VR9NGOPE614S5rWorxOtWSRDqO4xYbiBAAJpkw7itpohTjSXI2SdjSGtzyiK4KuDS3Qu7jj1Ppsy7sE4xaUtEBIn4QNNal42oStaPLBBSdwTHM96pnAcU8JwE7TT+9xYi7t1IScikKBgn3gOVV6e15KblJXiHsGcUlMjY/DPPnW7u5UZA0UNSroBrS5bcWhtOVURO86g+lQ77jRK85SJKh9+tEavkAmEn8WyjO2ZWSSslI3rdzw8+WkuuKOVYkdBzE9KT7TE1Z8y/d7n6UxtXl1+GCC6FMk5kidPTt6VEmu4xTj4JyMLQEIWuZCgBHOT+WlK3tEgOIAMwDtt1p0Vdw0EROx9Iqt+MbzO6B0qlC7ndhdRLbSsLs1utVtA1rQMS5upmFsyuTyqIoQal2DsGh1L7XYc0m3rR3cXHXAr9kSm4QVBUQpJ1T8uYo226mcras6Rsecd6RGbiizLqm0hWozbGsTUUdyse7oVIyzf+BuI5KqNfYGFpKmxqNY7UJtMWM+YzVi8B8SMtKUl2EhY0XEx2Iis+FGUaiTdvfsE1m+nRc4x3eyKrfQB2PSj/CCsq8wnpXHiy0Sl3Mk+VZP19KK8MhtsArUEiecD6mn6ct8FJHmtW9smmWNh99mEJVBqqPbTxdmcTZNklLZC3SSTmcI8qR2SCT6ntRPi72ltspLVnCnDop0e6nsk/ErvsKrbE8VVcFJdyqKdsoA36q3NalGm090jCqSTxEgsOzR3COJ3WNBlI6LJA+g1qBbYa64PK2QOvugepVXdWHMNf6z0q/kbEmemc6fY0xGObgpMjXaEOLUspAKjJCGyEyegzVlSRjVuNBbyOqtSfUzWVexTAx3mJ9KB3eJd6g3N9POh7jxNc2VSOr1/UUoKqkMWk70TYs6gsACgppntrrxGgv4hor1H96g3lhpUbCrnw3Mp91enz5GrIqwup+EEdNB/Sf7bfSgN3cebSjNykgH5/5FL1wklR0iqyjeQSE1GJhVRDDcBW6M5BDY5nn2H967cI3yUPZHEghXukgeVXL67fSni6d0gHTaptYhzuV3iFvkMAaVBNMmMtgzS28IqEid+MmgqK9JeI2NcyqvNWsRvfY7FwnevTbsGa4TW5qLEqY14v4KrdCmVSVFIXOhBy6/Ka52GI5UBAJyp1+dLAXXvxzEChOkMLU2G53iuEqg69qU7u6Liyo8zXGa1V4QUeANWvKpybrCK1W5ogEnNNB1GmjqATE++gdP9yRy5j01jJBBrmhZBBBgjUHvRFRDic40UPeHfr6GoauSntYY4QwhV3coaA5yfQVZHtUaZt7dhkR4pMwNwkAgk/Mionstbas7Z29e008s7wOQ7k1X+PY8u7uVvvKjMdBvlSPdSKzXT6s21wjXpatwlFzfB2ZeotYXpBApat3ydAkmOlEbO7ykFQKeYJoNXTylhI9RQ+LUIxvOSsMnHALdkhQOVRWPWO1IbKXntsygNyTp99KmYxjAdUCtSlxsNkj0qIi7WrRIyjommtHpnQpbZO75PIa/VLUVnOPBObwxATLrmUz7oEk952FejjLTUeCyMw+NfmM9QDoPpUNSY94x9z9K21Hwt5j1Vt9KcSEGzLrErh8+YqP5CohswD51SeidT9aasJ4JvLvVKVZOvuoHzMCmG24Hs7UZrt8KI3ba1PpmP6CuckSotleJt0cmVEdSTr9BWVaCcasgIRhxUkbEhRJHUmayq9RF+kyo0pKqmMWtbrKsDCDFtU9hisrKkhnq5tpTS1iNvlMjlrWVlcQEUO520r6/mKiuNAzp/wAdK1WVcqQLi1Oqgfdpqw3FPFZCj7w0PqOdZWVBILxJ6gD51rKyoJONZWVlSQZWVlZXHGVlZWVxxlZWVlcce8mk15ArKyuOJTNodz9KkJQE7c96ysqCbhVzFHnGUslX8NJmO+wmoDjKUEZjPasrKhRS4LXbZteJKPlQAkVG8NS9SfqaysriWSAW4PllWkawBG/rNSbSxddISmBOwED71lZXPBEVd5HvA/ZGogLuHA2nt5zp6aUWcvcPsvKyz4rg+JwTr2B0FZWUObsrhYJNnK8xe6fQFOOhhkyAE6nTlA2oOotp/wBNGZZ3cd1M9QnYVlZQ2GXg5m8c5vr+UgVlZWVTcybI/9k=">
            <a:extLst>
              <a:ext uri="{FF2B5EF4-FFF2-40B4-BE49-F238E27FC236}">
                <a16:creationId xmlns:a16="http://schemas.microsoft.com/office/drawing/2014/main" id="{0A370A76-D0FC-4BBA-841A-323EF17A87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6388" name="AutoShape 6" descr="data:image/jpeg;base64,/9j/4AAQSkZJRgABAQAAAQABAAD/2wCEAAkGBhQSERUUExMWFRQVGBgZGBcXGBoYHBgWGBcXFBYWGBcXHCYeGBwkHBQVHy8gIycpLCwsFh4xNTAqNSYsLCkBCQoKDgwOGg8PGi8kHyQsLCwsLCwsLCwpLCwsLCwsLCwsLCwvLCksKiwsLCwsLCwsLCwsLCwsLCwsLCwsLCwsLP/AABEIALcBEwMBIgACEQEDEQH/xAAcAAACAgMBAQAAAAAAAAAAAAAFBgQHAAEDAgj/xAA9EAABAwIEBAMGBAUDBAMAAAABAgMRAAQFEiExBkFRYRMicQcyQoGRoRSxwfAjUnLR4TNi8RUWQ4IlksL/xAAaAQACAwEBAAAAAAAAAAAAAAADBAECBQAG/8QALxEAAgEDAwMCBQQCAwAAAAAAAAECAxEhBBIxE0FRImEFcYGRoRSx0fBS4TJCwf/aAAwDAQACEQMRAD8AsFAFdAkUOTc16F0ax9w9tCQSK2E0PTcmuqXzUbydpNAr0IqGHDXsLNRvO2kutVxCq627edQSDFWTcnZENWyzCK5qcA3IrlxSCw3KCZPWqrvMSedcguKjoDFMfppctg+pEtNWJNjdafrWIxNo7OJ+tVLjOGlLWaTPqaXcObUVjzHfqalaZeSOr7H0MhM6jWtkUOt0lvDEqB8wEzQTBuMVqzBxIUE7kb1EtP4Zyqew1KRNePArlZYk28JbUD25ipCgaUnTaeUGUr8HIsV48KpSWya2m2qnTv2LbiJ4NYWKIC2rPw1W6L8Fd5ADNb8OiKWBXC8um2xKiAKt0Dt5EJri49Xu3uvGBUn3RsetLF9xcltSkkRBiY39KjoyfBbdbkNvOxqTQi8xlOoCte360m43xyFSkGPz/wAUru4i4pWRBMq6frTNLR95g5V1wi1MPxNlIzLUJ9aiY/7Q20IIbMntVZYhYusgKUokHeuFu14qgJ0Joy0se7Buu+yCQ4icdUVqzRPyFSEX6gQpCj9asPCODGFWwEA+WKTuIODl2nmbkp6U0oxtawBykncbOE+NUKGRzRQ5GpHEnFyEJlCgfSqxaQHOyum1cnm1DQnSqKhFKyRbqyeQo/7TnQqBRfCfaiSQFiqzu7ApVI1FdLVOtDlp4eC6rS8l8M8aNFIM71lVChwxvWUP9NEt1vYvIW9dE29e/wAejqK8qxZA5is+3uNG029dQ1UM46nrXk44mouidrCSUV6CaEqx9NRXMfg1O6JGyQduHco0iToPU0vN4i4zcwtUknlsBXO7xXxAkAx5hQ3iF0oWhR05Vo6RRs5IVr3WGWPxCz4tsFdp+tU/eJCHx3NW9gFwLi0jtFUlxZcFF3H8qv1puQCIwYxaFVsTyFJWGOAL+dWKhJcs1+n6VVrLsOehoUSz5PoDxAcLB5ZarzCVwh6OlNybv/4QHtH3qvbC5ht3WonwWhybs8YUw8lSTGokdauW0uAtCVdQDVJW+HlQL6/K0j4jpmVyA60yO+1BppsJSZyiPpVJK6RZcss/Ss8ZI3Iqj3Paw+snJAHKgGKe0W6XI8Qj0qOlI7cj6Ce4lYQYLiZHcUAxT2oWrUwsKPQa1Q7Kn1AurBKTzJrl4JWoQdCdqv0sXbK77uyLZsvaK7dOwhORudzvRDGLlK0wtUx+f60jWrCmwkARNcMTxNQVkBPeaya03KVom3p9LwxzRjS0QESUDkKHYy0/dqBQgISRHep/CCFLa80Gj1hbOJcIgeHHzml41al/4CzjCEnjK8ihh3s1JOZRmo/EHBotQXWzqnXL/arDZvwnWgfE+KgiFCno1Om+cikl1sNFfOKcusoUCBy02qXd+zp1KM7MlW/rR+3ugtSW1pCUbyn7bbUzYVigblMFSBzjYdzTlLUwk7SwxOtpJQV45K9wPjV61V4T4IjTXf8AzVj4ZizN0mSQdOdA+LOGEXgzoEK5EVXLiX7JyFSB15Gm/dCXGGP3GXDbcZmQAodKRlPEHK4IPWmbDOKs6YUCT6SaIO8OG6Rm8OByJ0qHJLkjY3wIN5Z6SNRQxVsR2ppvMEetVapKkT6ipo4TcuUgtpCZ68qh1ILlkqEvAmBw1qnpPspuOak1lV6sC3TkQFcSOH4TWJxx47INWgjhBr+QVLa4ZbHwCkenHwOdZlTjELg7INe03F0f/Gat5GBIHwj6V2ThKR8IrulHwd15FSITdn4DXX8Fdn4Ktn8EkchXNwoA1iu6cV2O60irW7K6G6KMXt8DbxfpUlKSAHmxKk9CtPxDuKY8Q4mtmQSpadPSkLib2htXLLjKESFCAe9EpJxfpB1Jbl6hy4YxMsNE2ziLxvkG1AL+aFGQarji60fW6p5bLiCpRMFJ0k7bUmWGZKyAopUDyMfcUZPFF0gR+IdjoVk/nTcsiy8FocHS5bKBB939Kqq/tFi4WAlRhR5HrXS64nuEoGW4cEjWFRQJzGXlSS6ufWqQfgvKNnkuA40gYMlkuJDhMZSdRrOoobww9Zsha7jNcQAUoTogq6KJ3/KqvYfJ1JmmNxzKwOpq6TIwTeM+L13joJSG2hohtHupA5mNz3pXVbgmBqTyrs89LeWNSZmuNhcFCtdxUlU7BW84eQzbhzNCzy79IqBh+HquCEoEq5/5r3d3ynFSvYcqZeDy0gytXh5z6HL2JodabhC65DUaaqTs+DVxhb6G0suIypUNDG47UwWHCjVswFutHMoeRPxdlVM4vx5wiGkoS2EhKSo5iQNcw6E0vYfxRcuHKpQJI0G5gdJrLq1Jz/7YXg1qdCCStHPudL+7U3lJRttpW/G8bylj3tc0VIOHvvIlxwQqYBgfSuNvY3bKko8UEfCYBjsaTksWv+4/BrlchHh8uWyykiUnami1xsJWvMDlIEaTrQxFlcqT/GShfdOhFc38RbbKUKS4lXp/fegp1ISBT21Xe2fY4vcVBp1QUg5eVAOIOIE3BKAYnX/FF7rF2yrKpJPqmDQtV00FElgLnQciKYoVN0/UVqUrQvFZA+DeKlfxaTHeieGcavIzIWgBJPmncDbSjuCYQpSszoyJ0yyI+lRPaY4yhpKEJHiKiT2plK8n+50mm0vuMnCbrbwdU2o+GkCAesEmJ5bVwcYZvElCokGD+VQ/ZliTLbSkrUASOdeMCtchdeyktrWrKRrpO9NRr9OGBLV6dOpjhfkbMEwJmybhKJHXc1lximcZGynzdOQrrgt2lYgqkdKjcR8KNZszJLTp1BSYBPcbGhZeW8CeOHyeLvh1biRC4J7aUOftby1SScikjaNDXfC+J3WD4V2mDyWNj86n3+IF/KUQUA/Wu2x7cktyjzwQ2cbVlE5p+dZTKzcoyjyjat1PTl/l+CN0f8fyTUxW1PIG5Aqgb72hXjKAgLJjSYkmhX47FLs6JdIPUlI/StDbYV3XL0xDj+zZWUKcEjeNY+lLuL+2y1bnwwpw9hA+pqsrjhK6t0eK+U5TuAZNecFwmxlS7pRHQSYI+W9dZWuTd3DWMe2t18FDack8xJP2oA/jt06AEurJUYgmNTRpXGWH2wi3tsx6wB9zShc48XXysJ8ME6Acj61MUvBEr+RysfZZdOjM++lsHp5j9TpUDibhBmzQCy+XF/ECQfsNqC3uMXLhCVvuFH9RAj5VCusRyjIjnuatkjB5cfhebqK068VVxDChlzDSaLNYanedOlSQQnGvKB2oasQKJXq4ntQ1DkCDzqETc6221MVzdBLSAdyKg8N4G5duhq3aU44dYGgSOq1HRI7mpfFPC71tc+A+pBWkJP8ADOYCRIExvV72RXlg113zTXpthS1Tzovw9w0p93KSG2kiVuq19EjuaarjDrNsI8JSSqYUucxHeNppWrXVN2GqdFzyhcwfhZbnmUOe3M/LkK88RWS21AyIHw9BtTlaNOshSmnEuFRHhxCgAebsCe0DnUVeHOuuHMtK0qElSUZdTuCFaiDprSuoqSh6x/S04ttMh4BwqzdjR1xSABCVESDzGnejKeFGrZfkVKjoB0HWKhYcybErynN4hAjYg0db8V4aQiYJUUyokflWdKpvd1ew7Jyh3Blxh4uCW3FKSAYgDWd9CamucGNBCQH3Uj151DxLhB9xKlKfUFJnIEwMw5gnrUrC+FLcpSVXD+c8lGCD+VTe6tfPgrvtlN2Mw142zoaXcqKjsFDQjlBotf2ziyFKCVx7pG88qX+JOB3AhK2XVuKCtiZKe4nl2qBh790kFCbgqWTBBHu89CRVZRW28mES6j3QaOz9rcLfLcpCxr5huPWp+C8NuKcbW8dJMQIo3huArSEuOLC3PhV6x5SOdGrdStQ6kBSCdBsJ2j5VenTfcHOtm0CDjSSlPn3QNPQVS3FmJrcfLhkpGg9KsX2g8WhlGUQVrEDsOZqvLJ0ODLE1p6emneTM7U1ZU0oL6i+cWUToSPSr1wbES1hNspCc05QrsDuarS19lly84ChGRB1zL007Derc4d4a8C3DLjhWPoB6ULVbUkoclKVVyXrO91w0QQ/bKhZAJST5VH9K5HFfxSfNLbjR1TOoI3pkYtW8oTrA21qM/wAIW61BYBSsGZBImf5uoocY+CrqJqz+4NLTamsr4BQeu9Q3sBU2nNbLlvfKeXpRV3Clt++nxEAykpEkDkCKGniRAUq3SP4joMGYA03J5VaVmvcinuvZA/8A6okaKJnn61lcLPCbdKAH1ku65oUImSdPlFZVv09Tyg1o+GV8pZSpLgSCpszB5xWsT9qVx7qEpbjoJrrnlIPyPfvS9xBhMeYD/IrUnBPJmQk1ghYlxLcXGjjqlDpOn0rph7odQUK94bUHr2y+UqChuKqsEvJt9opUQeVeBRi9a8VAcT8/WozGCuqE5TFSdc62LwWkoVuNjXuysAJWrWK922ArJgA5+QHPtVh8L+zNTgSt8FAjVHX16UKrWhTV5MvCDk8CPY4LcXq8rSDlHPYD1NM7/swxBtvMEodAGyFeb6HeriwnAUMpCUJAA6bUat2TGmlJR1NScvSsB5U4RWT5Lew15zMAgjKYUk6KB2gjrTrwz7GXnk+NeLFpbJEkrgKI9D7o7mrD454mssLeL6bdDt45AmRCRrC1DkfQSeoquOKeKXb2HHXStO6UDRCf6UDn3MmtCnLcris007DNde0VixCbLBbYKUrTx1iAogaqEwV6AnMqB2NBlYRmWXXjmeUcytQoqVuSY5elBsLVs8sQgZk54J82WY02mQPnTDnQhvIrOHlZYMEZEGDvMg66yOR0pTVVprEWaGj00ZWcv9A3FL5RCgIG8gaTr0FNXDNmyzbNqJSlxQzGYJgkwRpptzpce4YdW4rIPEKSMxBK/wCnzHeenajWC8LeIpKXCQW0iEqVsnUlSp39J0pOnezXf3NHUbElZ49j1iGGsLuA7nykRMEgKEzBUPT7Vu6fSlRKSoH/AGa5o7ASR3plRw0wG86yEIkQonKkkmBM0v4vhKw7mQErEKQRn0ylSchTlkBWh1/3bVWVOWN2EBhVg3jLOAdeelLbISDEKV5cum+pMk0Obw69aWkKfmZnWdo5+nKmZ15K1Apytpy+4mTmI3gk67/bagWOXPjfwm0rWlPlVlOVJ6CR+f2pZ7k3HsMQkm1glJtXoBNyYJ0KojX5VLssBe8SU3C9NYMZVfalBriRVmfA8EJED3lFYgmApIP+edH7VN082FNvrBBAhACQesnkaE6LjJNvDCbm00mhkZtXiJQ7tMiPi1G1TGMMUcrrgScnPKASec/SqxdxC/ZW6RcFCUHzBZBIJnQjKTrptTdwhxW5eSyHAohOZQIEzMEgp5aDeiRoOK3N3Xs+4vKUuF+wyXGIZAcg11MdPSg2NcR+C0XFnl+xUvFGvBO/vg78uooFdYS3cpyuElOgjNln0FTPWU6cts748IPToNw3wX3KpunX8RvAGwVLWqEJ6D96mrt4T9nLNghK3gXHtyoCUp7AfrUXhPgG3tXhcMkqUJASpQMTpI0qwRiaFCD5T0I/WiT+IUqq2wlt8Xxf+/MypUZwleWX3Al7fLJhCFRyMRWWDa/jQfrRsgcqiKZUmSk5ux9etBqKUmm2/oQrWskS7dhJ3EfOpIsyPdJPY/3oNeYyhGQTqVAQd59OnejVncyB3o9GdPf0+ff5gZxklc209yOh6UscWcAouZcYIbe3PRfSeh70zYk3Cc43Tr6jmKywugsTNPJ2lskDjJx9cT5+uHPDWpC1QpJIIJggjrNZV/XGA27iitbLalHclIJPLUx2rdE6HuN/r3/j+T50JjXl+lTrq2JZAI3nLFA8GuFLQQrVSefajVo6VDJOqdU+nSe1aXJlcCzacIreWrKYAO3MVJueDPC1JmmKz8Tx0qabK82igkfc8hT0xwgXh59B05/4papVhT5f8hYwlLgqFqzKVAISVJXoUgSZ5EAVYvCvCT6m8rqQgTpO5Hpyp8wfhFm2H8NsT/MdSfnRtNpMQKTnqKk8QVg8acY5kL+EcIMsGQgFXMnU/wCKYm7WOX+KkQECVHXtQjHeJWbZouOrygdfyjrQ3SjB3m8/kupSliJ6x/GWrJlTrpASnrzPIDqapjiX20XDshj+Gk6TzjsKXePuO137s6hlB8qf/wBHvQzh3CE3OYlcZd08yOtMU6V1xb2Ocow+ZBdfU6oqWoqUdSTrJrdoVe4kzJ0HfpRu6wKSG2kkqJgAbk1PwvDkWywpQS66mJQqC3BESVg5RBInU6DvR3JQVgai6rv2DjHD7bTTSc+Z0kEpbJWMx1za+XNB5nStXd02yWvHQURKYSkjxNZK1LUdSRvHX512t2Vvgw9lGhPhJyxm5Sde0QNtAAK833CzTjajmWtYnzFWbUAjmY3HXrWdOa3ZNWmrRsGUcVokN2jK3jGmVJSkD1VqfXtWr+7vFJKvwqP/AGPmIH9J3mlHhfiP8KspUZSohM6kjcggjQiTqDv8qcf+7oT5Ulem5hMdZ6R/ahVUllsJThK9lG4DsMTF0lSVZAkFJWlWcjODpKAYkciaZ7V5CBlSlJ0ELOaEzOUQDrz7DSkm7uQHFPoSUqghQgEep116/KssXlOIltZAV8ICQkkznyxzP68qinxeLx4Oq0/VlErie7SnyrWkhRACkgDVMmTA3g6ffrXjDLxtkgIuMzeZOUqTrk3SVBOypP0qd/0HMkoVlSlUeUeaIkmFq1nlr96CpSGnktg59NQE5ZP8smBpI26UwpKS2pANm31NkziG5YudEpKQgaLCZidwoaSn+1SeCH3vEKFJUSBoRrmjQanfT8hXnAVNuuFCUALSCMqpEEZRIiQTJjvUm0wm5XcJKViVglMLyqAByrJSNQZBE9jQUp5VseBj02z45Cl3YquLlK0KyKSgpcynUoBJCSkbwZ8u+sV0wbGsPZchSA26lRK0rIQpEAHVQgKBMaTpNTbZKLVrPrsZAAAzJJlRG0wT13NU9xRif4t9x/TIFZUjKE+WNCR1otGnuF5vt2HDjHi0vXSUpgIamcqpBKjm3HQQPrXdjGARVdWzkUw4eTANJ6rTReWem0UodNR8D5YY4tMAGUj4Tt9taYXMeQoJjQ8x+gpAsbmi7LmxHWsStCycezL19JTk91hws8TPWjFrdA0oMYiCACNeXy/OiVpfba0lTr1dNK8crwY2o0l82sMF1hbbsZ0zHyPyPKu1ojLpOx59Ki2OIg6K+tZiVxkIPI6V6KjXoVodWHK58mNOE09jDNyMyFBKgCQQDvBIiY50ncEYqVN5VHzJUpB5eZBKT+U0Zt8Rqe08k6wD8v1rRU1W2tYaF7OF0TQ5Wq0Fp6VlO58gLHzdhHBl2t0KbTkROpXoCnsnc1Y2D+zlCCFOEqUO8D6Df503sW4GgTr++dTWLUztP5Uk69WrhYXsN7IQ/wBkKxwZDYhKQOwFFmbXp+/717Q0lOpOp+Y6aV4Ve7gaD986tGjCGZsq5ylwdsgT72v76VxViGmmg/f3oPfYoEGSqO550l8VcauJSUsp/wDY8vQVyrSm9tJf35lumo5mw/xZxy1aJlRBUowhMgFROgjoO9Vvi+CvXRLt05PNLST5Uj15mkLilta1+KpRVm3JMwf0px4D4i8drwlmXGxpPxI2B9Rt9Kbo6ZQ9UssDUrN4jhAW9sUpBbKYSdqGYDhjzb2cEIQkwVq2I6Ruab8eUkKMDbSeU9JOxqAnC31jMhuQEyJj12584qKuo24X3GtPo1Nbpv6BFFn4nmElCjEgQVdQmdxv+VTsZwNtTaFO50JCAUHQZhrCSD5o05Jn03rWCp8YJaVdXASIllMJgx8K5ic3ICaOt4BbpkeASoAZlqVME7lS82+o8u+tLPPq7jb9PpWDjwyEJaP4S1W9J95w5EJUqZ1Ks6zB0MAATB3JjP4E9cFS3MqAPLla01GnM+ZPf6UMxMqtHg609CT5V5HIUNISSOggekVLveLXwkJ0cIPmOcFPLoJMyDMwZG9TUe6N3j7EU4uErRfPm5CxvhFSW0qZJKQPMBEiNwJG4n9RvU/B7xHhAqSAoZQqUkAiD5p2ObmO07GtfiLpxsqAKljoMoE8vNqr6ULu2ElUOBLCFpGQeZaCrUqVnncEwTGxjYUKmo1FZhqkpRdgjf3Vs+ktqKSkgmUkBSTpoDt9dKXLc/hlqQmHGlKSU6SUQqSpK4ELAJHeaabDAbYkStazAPvJEGOqRrFS/wAAwGtAmUzBWZ1nbUxr1oe7pOxa8ZoB/wDeCchQArNPSSIMiBynUR3oZf2K3S2RmC5WTEAjbKhIG4H1MnTSjGELbBCXAlJOZQOg2MESN9+eu1HG7RsuhawA3sMisubymICfe066bVG6VKdksEStJC7hVusPt3HuJKvDISkhS0KhKlLB2mZ78utFmLZCrgLbIQ8szmzbaqiFbjOTmjae5oojG2wIKApaEoUSjQAeZKVHKdd4+vWhGENlwNJLBnQqe0k658hAEZtiRyzego8pbluZSMdqtYN8UZWrO4WApWRoCVJ5OeTynYwoiek1QpeOoG1fRXESGF2T6nlqS14LoOXQwrKQJAOuZCOR3r5uacg03p4rbdGdXqO+1hG3XTfgDKiPdJFZwjwV4oS47MmChsDUp/mV0FWxhHCrTSRnyk8tJ9PSla8er6YmjS1zowV1kTsP4fU8ZbPlAkqUClM9AeZ9KNt8KvoGoSR1Cqc7e0bkJJzRsNh9NqKuBJAECKWfw+E1lkv4xW4VvsVqvDnEQVIMDprXfDbfOojNEED/AO3T5/kasRLSVjlG1C8V4WSsZkABQIPSk63wlpboO/sEj8V3+mat7oENIKVZTyqYoFSYBjpIBH0NDQlSFZVCI07RRBhdeSq76NRuF0yaqur8gm5CkElTgbA6AJH3obb8ZjPkQ6cvwrIEKPOD2rt7TuGVXNl4jc+I0CtIE+YD30Rz01Hcd6p3DeIdMi4IPXmeRnke9ey+F7K9PfJepcr55T+TRlVZPgtW+XfrcUpF0pKTsEhMARy0rKTmeInUpADwAG0gz86yvQWp+BKzLzQsb/c9egTufnFdkYiCkjpziB8qEKdHYAb/AK7UOxTiFtlBUogD96AdfSsfrtYiaHST5C91cnNJVAG39yf2PWlLir2ls2oyghbnJI3+Z5VXvFntOecJQzKEn4z7x9B8PrvSGl2SrMZzayf5us96PS0s5vdUdl47g51YxxHP7FiYZx4t+6yvkZXB/DgQEHkn59aZb61C01UVvbqXt7ydU9THTvVo8NY0Li3BP+omErHeNFehGv1rTpxiltSsJVG27sU8UsQMyFbKoPw5ZrRcjISHEKk90c/UEaU78RYbImKG4JZjMVkQqCgHtzH1/Kq1Z7I3L0afUmohG3ZS44pKhmKvMdSnKQZ1EeadhrTXiF+2ygJBCSISVR5tdYbQdTpuo6DvQN/DcqZbBVJBUVA6EbQego5aBsgSEiI1Ik9NzrWVuu7M2ZJKzQsX106kpWyFZPiPlbJk6QAJAPPrrU5vCV3AK1vEJXoppo+HqNRJ3V86ZFtIWNTm2yhPWd9tRQkENqMrUOvl3BOyRz/zVo3atf5FXO/CydGOFLNtJAaAKhErJzAkaxP50nOsItHyHPClE+SIC0GYkjUq6dKY8TDrpKW9B8JIknSI115zNRrrAcluta4dWkDcEEDY67k6elXzH/06LvhvLO7PELeQEKKToRv8o17xXHELnxm9lQmSFARvPqCP0qFg7jakggo6BITBEbkyNBoNudGbrF0nyKIUEg+ROgMRHcj6VRra8F1ntkTMrlugPZHAjMUpWNtgcqo93fSRrUzBcXS4HAFJUpYHkyFRkTABO3eN6M3+LKcSW0ylC0edJy5ZMe6kaCDlIorwXwW2wnx0ozuHTzLAME67wB1+tXltn8yLypK3Yj8KcNoWUqW2JKj5YVlEj3s+gTz01jLTFiyGrdClnRCUFR1MkJMyTySSUp+cAa12xJxxC1BCwPKIzAKGWdYAiI16mk7i/HxcqFuVENNKzLVI/iGBlTGwAknXrtXQp25KSqOT3HjDrZLuUuBKFKTAQ3KiYUVI0MkAaCFUTYw3KsqzxmOXwwY11lWUbHQfTvSTj/ES2TkbyNluQkJMlIj+Ye9O/wA63Y8cOtsl17Ic0BKZIUoCZITyB66da6VKbRKrpvkJe1HioeAbRIAOZAKk80oElJ7SpO3MGk/gHh4XNyCoS23BPQn4Qe2k/KgmKYkq4eW6v3lkmBsOgHYVYfszbCWZ+JaifknQUed6NG3diN1Vq7ksIcru8cShRbGSOfMgbVy4X4rLgyOqlQO/UVKxReZlYG+Uj5xSDw2oodJ5Rv3oME45LO0sFr27qlOJg6g6TtFMDaid6QrDiVE66UyYdxG2fi071aEkuSs4vsNFsmBHKpnicqH210lQkGRUpt0Gm01YVaPFzhaVzIpJx7GVWClnw1FCU5pkR0PfTSrDQqlnjzDs9stQOVSATmidPikcxH5Vn6zQUaqU2sr6BqVeUbxFjhzjZu5ShClBLpnya8tdCe35VX/Hfs7863rYaySpsesynp6VzUgN3TbqShDhUCUJ0BgxpAgT95ohecaFu+eB1bzxHoAD6GZpH4fpVptU3T/4yj+U1/UFqS30rvlMrlrHXmxkzRl0gjUdjNZVqrsrB4+IUIJVqZiemtbr0VkKeoMOYqpUgaA8z+YH96B45ZFSSTqepoggxXtzzCDVKWnhSXpRE60p8lR43YwTpQ62tc375098R4fvpSzhLYzqZI1WRkPRWumnXQUWxVM621mqA4DORQSpEHpIVoNttPXkKJYXdm1fC/8Axr0MbZZ1iOaTr6E1xt3fDJn+lXpOh/8AU/Ymu1w1nGUkyPd/q7/3qUiGxxJVcHI2nMYn5dfSpGF4CoGAdj9+evrS1wxxOLZBSZCjpPMAaZfQU4Ybxfb5ffAMc6RrzcnZGhp4OCvbkkqsXEz5gN9N/wDmh1ywtQyg7kFRgaDYVFxrj5tIytnaTPelFPFxWrVRgmSKUcXza4/B3HVrDSIClq0mFZzuekaCottaJLiT5lpToYUU76bnpUfC+IUEADWNdRz2joRW7vEJUBPl3PIfMihSlJvaGhB5ZLxBTiE522iVpITA1CgowNtuWooS9xKpxQbWjw4kKK1aSNxtIptwC4XBUVZAlKUoyiQop2Ks2s9x0oTjlgHXR/AJWEq1CgEwomZHUyTR6cr+mQtNbXdHCxSlwFDHhpWuAI1HeVcutem+E22fOuXF/EqSEk9SneOQFFuH2EIYOVIzEwfLt2Ecqg4hYOrURmUlBEyAPpFFmtqwCUt75sAL/FQUZEJAIIAWdhzAEV6HEF0wcvjhR8spUkKOmv7FSmMOQklsgLk6L2KSNToOtQsYtPDSlSEZSk7jZSTptvXJJLJdSu9qGg8VKvm0pUgMLjyrCZTniAcp2+tJ/wCPS2yoK8ykSlXI5ydFa+lG8DdCkFbuqE6IBUBKj25jvSnxvKAIIhfmIH8x3nqdtaJFvdYpUgtt1gUrq4JUSdSajOOlUSSYECeQ6CtrFc6cirGZNtmCrA4QvsjSBMETP1/4qv4orhF+R5Z1G3cdKHWhviWpS2ss65x0kKSBy070r4ddkSkCDJr3YpWvQaDuanowMyVDeKQqVoQw2bWn0U52dgfcXBjc6VwTjDgQoawREVPubUpPmBHflQ59mdPpQ1WUhmehlEa+DOLlIQGyokg8zyqysMx7MaoFDJSdDBp54FxZxasqjOv2qs3KOYsQqUV3Lqs7qa64k0FMrCjoUKn6GheFyIrh7Q8XFvhtw5pmyZU/1KISB96fpvdHJlyVngqE3im0ruH0T4IIAyglxxJKUKncJ92SDHlpG/HeMSof6qtVJ5LVuVJ6K5xz+1MWD8VGSl2FJVv29B0qBxNwZCfHtfM2dSgalPdPbtyqNPS23k+X9kvAWrKOFFY/N/IJTiChoFVqo6MXTAztBSuauvespi3sC+pcHiViXI57VGcfA/fzodeYjG2/50diyO2OEFJ+9V5ijcKkbjUEdaY7zFZHrSxiD4mqsuhgDiXW0vD45C08gsQFfXRXzrTbmkc06eqfhP009RQjhrEcq1NqMIdHPQBY1ST+Xzomo5TMbSCP9p3+YiflVkQzjizQELSZzDzdlDnHQiKBOXJB0NHb9JykDX970urbJNLSitzH6VR9NGOPE614S5rWorxOtWSRDqO4xYbiBAAJpkw7itpohTjSXI2SdjSGtzyiK4KuDS3Qu7jj1Ppsy7sE4xaUtEBIn4QNNal42oStaPLBBSdwTHM96pnAcU8JwE7TT+9xYi7t1IScikKBgn3gOVV6e15KblJXiHsGcUlMjY/DPPnW7u5UZA0UNSroBrS5bcWhtOVURO86g+lQ77jRK85SJKh9+tEavkAmEn8WyjO2ZWSSslI3rdzw8+WkuuKOVYkdBzE9KT7TE1Z8y/d7n6UxtXl1+GCC6FMk5kidPTt6VEmu4xTj4JyMLQEIWuZCgBHOT+WlK3tEgOIAMwDtt1p0Vdw0EROx9Iqt+MbzO6B0qlC7ndhdRLbSsLs1utVtA1rQMS5upmFsyuTyqIoQal2DsGh1L7XYc0m3rR3cXHXAr9kSm4QVBUQpJ1T8uYo226mcras6Rsecd6RGbiizLqm0hWozbGsTUUdyse7oVIyzf+BuI5KqNfYGFpKmxqNY7UJtMWM+YzVi8B8SMtKUl2EhY0XEx2Iis+FGUaiTdvfsE1m+nRc4x3eyKrfQB2PSj/CCsq8wnpXHiy0Sl3Mk+VZP19KK8MhtsArUEiecD6mn6ct8FJHmtW9smmWNh99mEJVBqqPbTxdmcTZNklLZC3SSTmcI8qR2SCT6ntRPi72ltspLVnCnDop0e6nsk/ErvsKrbE8VVcFJdyqKdsoA36q3NalGm090jCqSTxEgsOzR3COJ3WNBlI6LJA+g1qBbYa64PK2QOvugepVXdWHMNf6z0q/kbEmemc6fY0xGObgpMjXaEOLUspAKjJCGyEyegzVlSRjVuNBbyOqtSfUzWVexTAx3mJ9KB3eJd6g3N9POh7jxNc2VSOr1/UUoKqkMWk70TYs6gsACgppntrrxGgv4hor1H96g3lhpUbCrnw3Mp91enz5GrIqwup+EEdNB/Sf7bfSgN3cebSjNykgH5/5FL1wklR0iqyjeQSE1GJhVRDDcBW6M5BDY5nn2H967cI3yUPZHEghXukgeVXL67fSni6d0gHTaptYhzuV3iFvkMAaVBNMmMtgzS28IqEid+MmgqK9JeI2NcyqvNWsRvfY7FwnevTbsGa4TW5qLEqY14v4KrdCmVSVFIXOhBy6/Ka52GI5UBAJyp1+dLAXXvxzEChOkMLU2G53iuEqg69qU7u6Liyo8zXGa1V4QUeANWvKpybrCK1W5ogEnNNB1GmjqATE++gdP9yRy5j01jJBBrmhZBBBgjUHvRFRDic40UPeHfr6GoauSntYY4QwhV3coaA5yfQVZHtUaZt7dhkR4pMwNwkAgk/Mionstbas7Z29e008s7wOQ7k1X+PY8u7uVvvKjMdBvlSPdSKzXT6s21wjXpatwlFzfB2ZeotYXpBApat3ydAkmOlEbO7ykFQKeYJoNXTylhI9RQ+LUIxvOSsMnHALdkhQOVRWPWO1IbKXntsygNyTp99KmYxjAdUCtSlxsNkj0qIi7WrRIyjommtHpnQpbZO75PIa/VLUVnOPBObwxATLrmUz7oEk952FejjLTUeCyMw+NfmM9QDoPpUNSY94x9z9K21Hwt5j1Vt9KcSEGzLrErh8+YqP5CohswD51SeidT9aasJ4JvLvVKVZOvuoHzMCmG24Hs7UZrt8KI3ba1PpmP6CuckSotleJt0cmVEdSTr9BWVaCcasgIRhxUkbEhRJHUmayq9RF+kyo0pKqmMWtbrKsDCDFtU9hisrKkhnq5tpTS1iNvlMjlrWVlcQEUO520r6/mKiuNAzp/wAdK1WVcqQLi1Oqgfdpqw3FPFZCj7w0PqOdZWVBILxJ6gD51rKyoJONZWVlSQZWVlZXHGVlZWVxxlZWVlcce8mk15ArKyuOJTNodz9KkJQE7c96ysqCbhVzFHnGUslX8NJmO+wmoDjKUEZjPasrKhRS4LXbZteJKPlQAkVG8NS9SfqaysriWSAW4PllWkawBG/rNSbSxddISmBOwED71lZXPBEVd5HvA/ZGogLuHA2nt5zp6aUWcvcPsvKyz4rg+JwTr2B0FZWUObsrhYJNnK8xe6fQFOOhhkyAE6nTlA2oOotp/wBNGZZ3cd1M9QnYVlZQ2GXg5m8c5vr+UgVlZWVTcybI/9k=">
            <a:extLst>
              <a:ext uri="{FF2B5EF4-FFF2-40B4-BE49-F238E27FC236}">
                <a16:creationId xmlns:a16="http://schemas.microsoft.com/office/drawing/2014/main" id="{9CC6CDB5-7A67-4770-BC35-EC6944F681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6389" name="AutoShape 8" descr="data:image/jpeg;base64,/9j/4AAQSkZJRgABAQAAAQABAAD/2wCEAAkGBhQSERUUExMWFRQVGBgZGBcXGBoYHBgWGBcXFBYWGBcXHCYeGBwkHBQVHy8gIycpLCwsFh4xNTAqNSYsLCkBCQoKDgwOGg8PGi8kHyQsLCwsLCwsLCwpLCwsLCwsLCwsLCwvLCksKiwsLCwsLCwsLCwsLCwsLCwsLCwsLCwsLP/AABEIALcBEwMBIgACEQEDEQH/xAAcAAACAgMBAQAAAAAAAAAAAAAFBgQHAAEDAgj/xAA9EAABAwIEBAMGBAUDBAMAAAABAgMRAAQFEiExBkFRYRMicQcyQoGRoRSxwfAjUnLR4TNi8RUWQ4IlksL/xAAaAQACAwEBAAAAAAAAAAAAAAADBAECBQAG/8QALxEAAgEDAwMCBQQCAwAAAAAAAAECAxEhBBIxE0FRImEFcYGRoRSx0fBS4TJCwf/aAAwDAQACEQMRAD8AsFAFdAkUOTc16F0ax9w9tCQSK2E0PTcmuqXzUbydpNAr0IqGHDXsLNRvO2kutVxCq627edQSDFWTcnZENWyzCK5qcA3IrlxSCw3KCZPWqrvMSedcguKjoDFMfppctg+pEtNWJNjdafrWIxNo7OJ+tVLjOGlLWaTPqaXcObUVjzHfqalaZeSOr7H0MhM6jWtkUOt0lvDEqB8wEzQTBuMVqzBxIUE7kb1EtP4Zyqew1KRNePArlZYk28JbUD25ipCgaUnTaeUGUr8HIsV48KpSWya2m2qnTv2LbiJ4NYWKIC2rPw1W6L8Fd5ADNb8OiKWBXC8um2xKiAKt0Dt5EJri49Xu3uvGBUn3RsetLF9xcltSkkRBiY39KjoyfBbdbkNvOxqTQi8xlOoCte360m43xyFSkGPz/wAUru4i4pWRBMq6frTNLR95g5V1wi1MPxNlIzLUJ9aiY/7Q20IIbMntVZYhYusgKUokHeuFu14qgJ0Joy0se7Buu+yCQ4icdUVqzRPyFSEX6gQpCj9asPCODGFWwEA+WKTuIODl2nmbkp6U0oxtawBykncbOE+NUKGRzRQ5GpHEnFyEJlCgfSqxaQHOyum1cnm1DQnSqKhFKyRbqyeQo/7TnQqBRfCfaiSQFiqzu7ApVI1FdLVOtDlp4eC6rS8l8M8aNFIM71lVChwxvWUP9NEt1vYvIW9dE29e/wAejqK8qxZA5is+3uNG029dQ1UM46nrXk44mouidrCSUV6CaEqx9NRXMfg1O6JGyQduHco0iToPU0vN4i4zcwtUknlsBXO7xXxAkAx5hQ3iF0oWhR05Vo6RRs5IVr3WGWPxCz4tsFdp+tU/eJCHx3NW9gFwLi0jtFUlxZcFF3H8qv1puQCIwYxaFVsTyFJWGOAL+dWKhJcs1+n6VVrLsOehoUSz5PoDxAcLB5ZarzCVwh6OlNybv/4QHtH3qvbC5ht3WonwWhybs8YUw8lSTGokdauW0uAtCVdQDVJW+HlQL6/K0j4jpmVyA60yO+1BppsJSZyiPpVJK6RZcss/Ss8ZI3Iqj3Paw+snJAHKgGKe0W6XI8Qj0qOlI7cj6Ce4lYQYLiZHcUAxT2oWrUwsKPQa1Q7Kn1AurBKTzJrl4JWoQdCdqv0sXbK77uyLZsvaK7dOwhORudzvRDGLlK0wtUx+f60jWrCmwkARNcMTxNQVkBPeaya03KVom3p9LwxzRjS0QESUDkKHYy0/dqBQgISRHep/CCFLa80Gj1hbOJcIgeHHzml41al/4CzjCEnjK8ihh3s1JOZRmo/EHBotQXWzqnXL/arDZvwnWgfE+KgiFCno1Om+cikl1sNFfOKcusoUCBy02qXd+zp1KM7MlW/rR+3ugtSW1pCUbyn7bbUzYVigblMFSBzjYdzTlLUwk7SwxOtpJQV45K9wPjV61V4T4IjTXf8AzVj4ZizN0mSQdOdA+LOGEXgzoEK5EVXLiX7JyFSB15Gm/dCXGGP3GXDbcZmQAodKRlPEHK4IPWmbDOKs6YUCT6SaIO8OG6Rm8OByJ0qHJLkjY3wIN5Z6SNRQxVsR2ppvMEetVapKkT6ipo4TcuUgtpCZ68qh1ILlkqEvAmBw1qnpPspuOak1lV6sC3TkQFcSOH4TWJxx47INWgjhBr+QVLa4ZbHwCkenHwOdZlTjELg7INe03F0f/Gat5GBIHwj6V2ThKR8IrulHwd15FSITdn4DXX8Fdn4Ktn8EkchXNwoA1iu6cV2O60irW7K6G6KMXt8DbxfpUlKSAHmxKk9CtPxDuKY8Q4mtmQSpadPSkLib2htXLLjKESFCAe9EpJxfpB1Jbl6hy4YxMsNE2ziLxvkG1AL+aFGQarji60fW6p5bLiCpRMFJ0k7bUmWGZKyAopUDyMfcUZPFF0gR+IdjoVk/nTcsiy8FocHS5bKBB939Kqq/tFi4WAlRhR5HrXS64nuEoGW4cEjWFRQJzGXlSS6ufWqQfgvKNnkuA40gYMlkuJDhMZSdRrOoobww9Zsha7jNcQAUoTogq6KJ3/KqvYfJ1JmmNxzKwOpq6TIwTeM+L13joJSG2hohtHupA5mNz3pXVbgmBqTyrs89LeWNSZmuNhcFCtdxUlU7BW84eQzbhzNCzy79IqBh+HquCEoEq5/5r3d3ynFSvYcqZeDy0gytXh5z6HL2JodabhC65DUaaqTs+DVxhb6G0suIypUNDG47UwWHCjVswFutHMoeRPxdlVM4vx5wiGkoS2EhKSo5iQNcw6E0vYfxRcuHKpQJI0G5gdJrLq1Jz/7YXg1qdCCStHPudL+7U3lJRttpW/G8bylj3tc0VIOHvvIlxwQqYBgfSuNvY3bKko8UEfCYBjsaTksWv+4/BrlchHh8uWyykiUnami1xsJWvMDlIEaTrQxFlcqT/GShfdOhFc38RbbKUKS4lXp/fegp1ISBT21Xe2fY4vcVBp1QUg5eVAOIOIE3BKAYnX/FF7rF2yrKpJPqmDQtV00FElgLnQciKYoVN0/UVqUrQvFZA+DeKlfxaTHeieGcavIzIWgBJPmncDbSjuCYQpSszoyJ0yyI+lRPaY4yhpKEJHiKiT2plK8n+50mm0vuMnCbrbwdU2o+GkCAesEmJ5bVwcYZvElCokGD+VQ/ZliTLbSkrUASOdeMCtchdeyktrWrKRrpO9NRr9OGBLV6dOpjhfkbMEwJmybhKJHXc1lximcZGynzdOQrrgt2lYgqkdKjcR8KNZszJLTp1BSYBPcbGhZeW8CeOHyeLvh1biRC4J7aUOftby1SScikjaNDXfC+J3WD4V2mDyWNj86n3+IF/KUQUA/Wu2x7cktyjzwQ2cbVlE5p+dZTKzcoyjyjat1PTl/l+CN0f8fyTUxW1PIG5Aqgb72hXjKAgLJjSYkmhX47FLs6JdIPUlI/StDbYV3XL0xDj+zZWUKcEjeNY+lLuL+2y1bnwwpw9hA+pqsrjhK6t0eK+U5TuAZNecFwmxlS7pRHQSYI+W9dZWuTd3DWMe2t18FDack8xJP2oA/jt06AEurJUYgmNTRpXGWH2wi3tsx6wB9zShc48XXysJ8ME6Acj61MUvBEr+RysfZZdOjM++lsHp5j9TpUDibhBmzQCy+XF/ECQfsNqC3uMXLhCVvuFH9RAj5VCusRyjIjnuatkjB5cfhebqK068VVxDChlzDSaLNYanedOlSQQnGvKB2oasQKJXq4ntQ1DkCDzqETc6221MVzdBLSAdyKg8N4G5duhq3aU44dYGgSOq1HRI7mpfFPC71tc+A+pBWkJP8ADOYCRIExvV72RXlg113zTXpthS1Tzovw9w0p93KSG2kiVuq19EjuaarjDrNsI8JSSqYUucxHeNppWrXVN2GqdFzyhcwfhZbnmUOe3M/LkK88RWS21AyIHw9BtTlaNOshSmnEuFRHhxCgAebsCe0DnUVeHOuuHMtK0qElSUZdTuCFaiDprSuoqSh6x/S04ttMh4BwqzdjR1xSABCVESDzGnejKeFGrZfkVKjoB0HWKhYcybErynN4hAjYg0db8V4aQiYJUUyokflWdKpvd1ew7Jyh3Blxh4uCW3FKSAYgDWd9CamucGNBCQH3Uj151DxLhB9xKlKfUFJnIEwMw5gnrUrC+FLcpSVXD+c8lGCD+VTe6tfPgrvtlN2Mw142zoaXcqKjsFDQjlBotf2ziyFKCVx7pG88qX+JOB3AhK2XVuKCtiZKe4nl2qBh790kFCbgqWTBBHu89CRVZRW28mES6j3QaOz9rcLfLcpCxr5huPWp+C8NuKcbW8dJMQIo3huArSEuOLC3PhV6x5SOdGrdStQ6kBSCdBsJ2j5VenTfcHOtm0CDjSSlPn3QNPQVS3FmJrcfLhkpGg9KsX2g8WhlGUQVrEDsOZqvLJ0ODLE1p6emneTM7U1ZU0oL6i+cWUToSPSr1wbES1hNspCc05QrsDuarS19lly84ChGRB1zL007Derc4d4a8C3DLjhWPoB6ULVbUkoclKVVyXrO91w0QQ/bKhZAJST5VH9K5HFfxSfNLbjR1TOoI3pkYtW8oTrA21qM/wAIW61BYBSsGZBImf5uoocY+CrqJqz+4NLTamsr4BQeu9Q3sBU2nNbLlvfKeXpRV3Clt++nxEAykpEkDkCKGniRAUq3SP4joMGYA03J5VaVmvcinuvZA/8A6okaKJnn61lcLPCbdKAH1ku65oUImSdPlFZVv09Tyg1o+GV8pZSpLgSCpszB5xWsT9qVx7qEpbjoJrrnlIPyPfvS9xBhMeYD/IrUnBPJmQk1ghYlxLcXGjjqlDpOn0rph7odQUK94bUHr2y+UqChuKqsEvJt9opUQeVeBRi9a8VAcT8/WozGCuqE5TFSdc62LwWkoVuNjXuysAJWrWK922ArJgA5+QHPtVh8L+zNTgSt8FAjVHX16UKrWhTV5MvCDk8CPY4LcXq8rSDlHPYD1NM7/swxBtvMEodAGyFeb6HeriwnAUMpCUJAA6bUat2TGmlJR1NScvSsB5U4RWT5Lew15zMAgjKYUk6KB2gjrTrwz7GXnk+NeLFpbJEkrgKI9D7o7mrD454mssLeL6bdDt45AmRCRrC1DkfQSeoquOKeKXb2HHXStO6UDRCf6UDn3MmtCnLcris007DNde0VixCbLBbYKUrTx1iAogaqEwV6AnMqB2NBlYRmWXXjmeUcytQoqVuSY5elBsLVs8sQgZk54J82WY02mQPnTDnQhvIrOHlZYMEZEGDvMg66yOR0pTVVprEWaGj00ZWcv9A3FL5RCgIG8gaTr0FNXDNmyzbNqJSlxQzGYJgkwRpptzpce4YdW4rIPEKSMxBK/wCnzHeenajWC8LeIpKXCQW0iEqVsnUlSp39J0pOnezXf3NHUbElZ49j1iGGsLuA7nykRMEgKEzBUPT7Vu6fSlRKSoH/AGa5o7ASR3plRw0wG86yEIkQonKkkmBM0v4vhKw7mQErEKQRn0ylSchTlkBWh1/3bVWVOWN2EBhVg3jLOAdeelLbISDEKV5cum+pMk0Obw69aWkKfmZnWdo5+nKmZ15K1Apytpy+4mTmI3gk67/bagWOXPjfwm0rWlPlVlOVJ6CR+f2pZ7k3HsMQkm1glJtXoBNyYJ0KojX5VLssBe8SU3C9NYMZVfalBriRVmfA8EJED3lFYgmApIP+edH7VN082FNvrBBAhACQesnkaE6LjJNvDCbm00mhkZtXiJQ7tMiPi1G1TGMMUcrrgScnPKASec/SqxdxC/ZW6RcFCUHzBZBIJnQjKTrptTdwhxW5eSyHAohOZQIEzMEgp5aDeiRoOK3N3Xs+4vKUuF+wyXGIZAcg11MdPSg2NcR+C0XFnl+xUvFGvBO/vg78uooFdYS3cpyuElOgjNln0FTPWU6cts748IPToNw3wX3KpunX8RvAGwVLWqEJ6D96mrt4T9nLNghK3gXHtyoCUp7AfrUXhPgG3tXhcMkqUJASpQMTpI0qwRiaFCD5T0I/WiT+IUqq2wlt8Xxf+/MypUZwleWX3Al7fLJhCFRyMRWWDa/jQfrRsgcqiKZUmSk5ux9etBqKUmm2/oQrWskS7dhJ3EfOpIsyPdJPY/3oNeYyhGQTqVAQd59OnejVncyB3o9GdPf0+ff5gZxklc209yOh6UscWcAouZcYIbe3PRfSeh70zYk3Cc43Tr6jmKywugsTNPJ2lskDjJx9cT5+uHPDWpC1QpJIIJggjrNZV/XGA27iitbLalHclIJPLUx2rdE6HuN/r3/j+T50JjXl+lTrq2JZAI3nLFA8GuFLQQrVSefajVo6VDJOqdU+nSe1aXJlcCzacIreWrKYAO3MVJueDPC1JmmKz8Tx0qabK82igkfc8hT0xwgXh59B05/4papVhT5f8hYwlLgqFqzKVAISVJXoUgSZ5EAVYvCvCT6m8rqQgTpO5Hpyp8wfhFm2H8NsT/MdSfnRtNpMQKTnqKk8QVg8acY5kL+EcIMsGQgFXMnU/wCKYm7WOX+KkQECVHXtQjHeJWbZouOrygdfyjrQ3SjB3m8/kupSliJ6x/GWrJlTrpASnrzPIDqapjiX20XDshj+Gk6TzjsKXePuO137s6hlB8qf/wBHvQzh3CE3OYlcZd08yOtMU6V1xb2Ocow+ZBdfU6oqWoqUdSTrJrdoVe4kzJ0HfpRu6wKSG2kkqJgAbk1PwvDkWywpQS66mJQqC3BESVg5RBInU6DvR3JQVgai6rv2DjHD7bTTSc+Z0kEpbJWMx1za+XNB5nStXd02yWvHQURKYSkjxNZK1LUdSRvHX512t2Vvgw9lGhPhJyxm5Sde0QNtAAK833CzTjajmWtYnzFWbUAjmY3HXrWdOa3ZNWmrRsGUcVokN2jK3jGmVJSkD1VqfXtWr+7vFJKvwqP/AGPmIH9J3mlHhfiP8KspUZSohM6kjcggjQiTqDv8qcf+7oT5Ulem5hMdZ6R/ahVUllsJThK9lG4DsMTF0lSVZAkFJWlWcjODpKAYkciaZ7V5CBlSlJ0ELOaEzOUQDrz7DSkm7uQHFPoSUqghQgEep116/KssXlOIltZAV8ICQkkznyxzP68qinxeLx4Oq0/VlErie7SnyrWkhRACkgDVMmTA3g6ffrXjDLxtkgIuMzeZOUqTrk3SVBOypP0qd/0HMkoVlSlUeUeaIkmFq1nlr96CpSGnktg59NQE5ZP8smBpI26UwpKS2pANm31NkziG5YudEpKQgaLCZidwoaSn+1SeCH3vEKFJUSBoRrmjQanfT8hXnAVNuuFCUALSCMqpEEZRIiQTJjvUm0wm5XcJKViVglMLyqAByrJSNQZBE9jQUp5VseBj02z45Cl3YquLlK0KyKSgpcynUoBJCSkbwZ8u+sV0wbGsPZchSA26lRK0rIQpEAHVQgKBMaTpNTbZKLVrPrsZAAAzJJlRG0wT13NU9xRif4t9x/TIFZUjKE+WNCR1otGnuF5vt2HDjHi0vXSUpgIamcqpBKjm3HQQPrXdjGARVdWzkUw4eTANJ6rTReWem0UodNR8D5YY4tMAGUj4Tt9taYXMeQoJjQ8x+gpAsbmi7LmxHWsStCycezL19JTk91hws8TPWjFrdA0oMYiCACNeXy/OiVpfba0lTr1dNK8crwY2o0l82sMF1hbbsZ0zHyPyPKu1ojLpOx59Ki2OIg6K+tZiVxkIPI6V6KjXoVodWHK58mNOE09jDNyMyFBKgCQQDvBIiY50ncEYqVN5VHzJUpB5eZBKT+U0Zt8Rqe08k6wD8v1rRU1W2tYaF7OF0TQ5Wq0Fp6VlO58gLHzdhHBl2t0KbTkROpXoCnsnc1Y2D+zlCCFOEqUO8D6Df503sW4GgTr++dTWLUztP5Uk69WrhYXsN7IQ/wBkKxwZDYhKQOwFFmbXp+/717Q0lOpOp+Y6aV4Ve7gaD986tGjCGZsq5ylwdsgT72v76VxViGmmg/f3oPfYoEGSqO550l8VcauJSUsp/wDY8vQVyrSm9tJf35lumo5mw/xZxy1aJlRBUowhMgFROgjoO9Vvi+CvXRLt05PNLST5Uj15mkLilta1+KpRVm3JMwf0px4D4i8drwlmXGxpPxI2B9Rt9Kbo6ZQ9UssDUrN4jhAW9sUpBbKYSdqGYDhjzb2cEIQkwVq2I6Ruab8eUkKMDbSeU9JOxqAnC31jMhuQEyJj12584qKuo24X3GtPo1Nbpv6BFFn4nmElCjEgQVdQmdxv+VTsZwNtTaFO50JCAUHQZhrCSD5o05Jn03rWCp8YJaVdXASIllMJgx8K5ic3ICaOt4BbpkeASoAZlqVME7lS82+o8u+tLPPq7jb9PpWDjwyEJaP4S1W9J95w5EJUqZ1Ks6zB0MAATB3JjP4E9cFS3MqAPLla01GnM+ZPf6UMxMqtHg609CT5V5HIUNISSOggekVLveLXwkJ0cIPmOcFPLoJMyDMwZG9TUe6N3j7EU4uErRfPm5CxvhFSW0qZJKQPMBEiNwJG4n9RvU/B7xHhAqSAoZQqUkAiD5p2ObmO07GtfiLpxsqAKljoMoE8vNqr6ULu2ElUOBLCFpGQeZaCrUqVnncEwTGxjYUKmo1FZhqkpRdgjf3Vs+ktqKSkgmUkBSTpoDt9dKXLc/hlqQmHGlKSU6SUQqSpK4ELAJHeaabDAbYkStazAPvJEGOqRrFS/wAAwGtAmUzBWZ1nbUxr1oe7pOxa8ZoB/wDeCchQArNPSSIMiBynUR3oZf2K3S2RmC5WTEAjbKhIG4H1MnTSjGELbBCXAlJOZQOg2MESN9+eu1HG7RsuhawA3sMisubymICfe066bVG6VKdksEStJC7hVusPt3HuJKvDISkhS0KhKlLB2mZ78utFmLZCrgLbIQ8szmzbaqiFbjOTmjae5oojG2wIKApaEoUSjQAeZKVHKdd4+vWhGENlwNJLBnQqe0k658hAEZtiRyzego8pbluZSMdqtYN8UZWrO4WApWRoCVJ5OeTynYwoiek1QpeOoG1fRXESGF2T6nlqS14LoOXQwrKQJAOuZCOR3r5uacg03p4rbdGdXqO+1hG3XTfgDKiPdJFZwjwV4oS47MmChsDUp/mV0FWxhHCrTSRnyk8tJ9PSla8er6YmjS1zowV1kTsP4fU8ZbPlAkqUClM9AeZ9KNt8KvoGoSR1Cqc7e0bkJJzRsNh9NqKuBJAECKWfw+E1lkv4xW4VvsVqvDnEQVIMDprXfDbfOojNEED/AO3T5/kasRLSVjlG1C8V4WSsZkABQIPSk63wlpboO/sEj8V3+mat7oENIKVZTyqYoFSYBjpIBH0NDQlSFZVCI07RRBhdeSq76NRuF0yaqur8gm5CkElTgbA6AJH3obb8ZjPkQ6cvwrIEKPOD2rt7TuGVXNl4jc+I0CtIE+YD30Rz01Hcd6p3DeIdMi4IPXmeRnke9ey+F7K9PfJepcr55T+TRlVZPgtW+XfrcUpF0pKTsEhMARy0rKTmeInUpADwAG0gz86yvQWp+BKzLzQsb/c9egTufnFdkYiCkjpziB8qEKdHYAb/AK7UOxTiFtlBUogD96AdfSsfrtYiaHST5C91cnNJVAG39yf2PWlLir2ls2oyghbnJI3+Z5VXvFntOecJQzKEn4z7x9B8PrvSGl2SrMZzayf5us96PS0s5vdUdl47g51YxxHP7FiYZx4t+6yvkZXB/DgQEHkn59aZb61C01UVvbqXt7ydU9THTvVo8NY0Li3BP+omErHeNFehGv1rTpxiltSsJVG27sU8UsQMyFbKoPw5ZrRcjISHEKk90c/UEaU78RYbImKG4JZjMVkQqCgHtzH1/Kq1Z7I3L0afUmohG3ZS44pKhmKvMdSnKQZ1EeadhrTXiF+2ygJBCSISVR5tdYbQdTpuo6DvQN/DcqZbBVJBUVA6EbQego5aBsgSEiI1Ik9NzrWVuu7M2ZJKzQsX106kpWyFZPiPlbJk6QAJAPPrrU5vCV3AK1vEJXoppo+HqNRJ3V86ZFtIWNTm2yhPWd9tRQkENqMrUOvl3BOyRz/zVo3atf5FXO/CydGOFLNtJAaAKhErJzAkaxP50nOsItHyHPClE+SIC0GYkjUq6dKY8TDrpKW9B8JIknSI115zNRrrAcluta4dWkDcEEDY67k6elXzH/06LvhvLO7PELeQEKKToRv8o17xXHELnxm9lQmSFARvPqCP0qFg7jakggo6BITBEbkyNBoNudGbrF0nyKIUEg+ROgMRHcj6VRra8F1ntkTMrlugPZHAjMUpWNtgcqo93fSRrUzBcXS4HAFJUpYHkyFRkTABO3eN6M3+LKcSW0ylC0edJy5ZMe6kaCDlIorwXwW2wnx0ozuHTzLAME67wB1+tXltn8yLypK3Yj8KcNoWUqW2JKj5YVlEj3s+gTz01jLTFiyGrdClnRCUFR1MkJMyTySSUp+cAa12xJxxC1BCwPKIzAKGWdYAiI16mk7i/HxcqFuVENNKzLVI/iGBlTGwAknXrtXQp25KSqOT3HjDrZLuUuBKFKTAQ3KiYUVI0MkAaCFUTYw3KsqzxmOXwwY11lWUbHQfTvSTj/ES2TkbyNluQkJMlIj+Ye9O/wA63Y8cOtsl17Ic0BKZIUoCZITyB66da6VKbRKrpvkJe1HioeAbRIAOZAKk80oElJ7SpO3MGk/gHh4XNyCoS23BPQn4Qe2k/KgmKYkq4eW6v3lkmBsOgHYVYfszbCWZ+JaifknQUed6NG3diN1Vq7ksIcru8cShRbGSOfMgbVy4X4rLgyOqlQO/UVKxReZlYG+Uj5xSDw2oodJ5Rv3oME45LO0sFr27qlOJg6g6TtFMDaid6QrDiVE66UyYdxG2fi071aEkuSs4vsNFsmBHKpnicqH210lQkGRUpt0Gm01YVaPFzhaVzIpJx7GVWClnw1FCU5pkR0PfTSrDQqlnjzDs9stQOVSATmidPikcxH5Vn6zQUaqU2sr6BqVeUbxFjhzjZu5ShClBLpnya8tdCe35VX/Hfs7863rYaySpsesynp6VzUgN3TbqShDhUCUJ0BgxpAgT95ohecaFu+eB1bzxHoAD6GZpH4fpVptU3T/4yj+U1/UFqS30rvlMrlrHXmxkzRl0gjUdjNZVqrsrB4+IUIJVqZiemtbr0VkKeoMOYqpUgaA8z+YH96B45ZFSSTqepoggxXtzzCDVKWnhSXpRE60p8lR43YwTpQ62tc375098R4fvpSzhLYzqZI1WRkPRWumnXQUWxVM621mqA4DORQSpEHpIVoNttPXkKJYXdm1fC/8Axr0MbZZ1iOaTr6E1xt3fDJn+lXpOh/8AU/Ymu1w1nGUkyPd/q7/3qUiGxxJVcHI2nMYn5dfSpGF4CoGAdj9+evrS1wxxOLZBSZCjpPMAaZfQU4Ybxfb5ffAMc6RrzcnZGhp4OCvbkkqsXEz5gN9N/wDmh1ywtQyg7kFRgaDYVFxrj5tIytnaTPelFPFxWrVRgmSKUcXza4/B3HVrDSIClq0mFZzuekaCottaJLiT5lpToYUU76bnpUfC+IUEADWNdRz2joRW7vEJUBPl3PIfMihSlJvaGhB5ZLxBTiE522iVpITA1CgowNtuWooS9xKpxQbWjw4kKK1aSNxtIptwC4XBUVZAlKUoyiQop2Ks2s9x0oTjlgHXR/AJWEq1CgEwomZHUyTR6cr+mQtNbXdHCxSlwFDHhpWuAI1HeVcutem+E22fOuXF/EqSEk9SneOQFFuH2EIYOVIzEwfLt2Ecqg4hYOrURmUlBEyAPpFFmtqwCUt75sAL/FQUZEJAIIAWdhzAEV6HEF0wcvjhR8spUkKOmv7FSmMOQklsgLk6L2KSNToOtQsYtPDSlSEZSk7jZSTptvXJJLJdSu9qGg8VKvm0pUgMLjyrCZTniAcp2+tJ/wCPS2yoK8ykSlXI5ydFa+lG8DdCkFbuqE6IBUBKj25jvSnxvKAIIhfmIH8x3nqdtaJFvdYpUgtt1gUrq4JUSdSajOOlUSSYECeQ6CtrFc6cirGZNtmCrA4QvsjSBMETP1/4qv4orhF+R5Z1G3cdKHWhviWpS2ss65x0kKSBy070r4ddkSkCDJr3YpWvQaDuanowMyVDeKQqVoQw2bWn0U52dgfcXBjc6VwTjDgQoawREVPubUpPmBHflQ59mdPpQ1WUhmehlEa+DOLlIQGyokg8zyqysMx7MaoFDJSdDBp54FxZxasqjOv2qs3KOYsQqUV3Lqs7qa64k0FMrCjoUKn6GheFyIrh7Q8XFvhtw5pmyZU/1KISB96fpvdHJlyVngqE3im0ruH0T4IIAyglxxJKUKncJ92SDHlpG/HeMSof6qtVJ5LVuVJ6K5xz+1MWD8VGSl2FJVv29B0qBxNwZCfHtfM2dSgalPdPbtyqNPS23k+X9kvAWrKOFFY/N/IJTiChoFVqo6MXTAztBSuauvespi3sC+pcHiViXI57VGcfA/fzodeYjG2/50diyO2OEFJ+9V5ijcKkbjUEdaY7zFZHrSxiD4mqsuhgDiXW0vD45C08gsQFfXRXzrTbmkc06eqfhP009RQjhrEcq1NqMIdHPQBY1ST+Xzomo5TMbSCP9p3+YiflVkQzjizQELSZzDzdlDnHQiKBOXJB0NHb9JykDX970urbJNLSitzH6VR9NGOPE614S5rWorxOtWSRDqO4xYbiBAAJpkw7itpohTjSXI2SdjSGtzyiK4KuDS3Qu7jj1Ppsy7sE4xaUtEBIn4QNNal42oStaPLBBSdwTHM96pnAcU8JwE7TT+9xYi7t1IScikKBgn3gOVV6e15KblJXiHsGcUlMjY/DPPnW7u5UZA0UNSroBrS5bcWhtOVURO86g+lQ77jRK85SJKh9+tEavkAmEn8WyjO2ZWSSslI3rdzw8+WkuuKOVYkdBzE9KT7TE1Z8y/d7n6UxtXl1+GCC6FMk5kidPTt6VEmu4xTj4JyMLQEIWuZCgBHOT+WlK3tEgOIAMwDtt1p0Vdw0EROx9Iqt+MbzO6B0qlC7ndhdRLbSsLs1utVtA1rQMS5upmFsyuTyqIoQal2DsGh1L7XYc0m3rR3cXHXAr9kSm4QVBUQpJ1T8uYo226mcras6Rsecd6RGbiizLqm0hWozbGsTUUdyse7oVIyzf+BuI5KqNfYGFpKmxqNY7UJtMWM+YzVi8B8SMtKUl2EhY0XEx2Iis+FGUaiTdvfsE1m+nRc4x3eyKrfQB2PSj/CCsq8wnpXHiy0Sl3Mk+VZP19KK8MhtsArUEiecD6mn6ct8FJHmtW9smmWNh99mEJVBqqPbTxdmcTZNklLZC3SSTmcI8qR2SCT6ntRPi72ltspLVnCnDop0e6nsk/ErvsKrbE8VVcFJdyqKdsoA36q3NalGm090jCqSTxEgsOzR3COJ3WNBlI6LJA+g1qBbYa64PK2QOvugepVXdWHMNf6z0q/kbEmemc6fY0xGObgpMjXaEOLUspAKjJCGyEyegzVlSRjVuNBbyOqtSfUzWVexTAx3mJ9KB3eJd6g3N9POh7jxNc2VSOr1/UUoKqkMWk70TYs6gsACgppntrrxGgv4hor1H96g3lhpUbCrnw3Mp91enz5GrIqwup+EEdNB/Sf7bfSgN3cebSjNykgH5/5FL1wklR0iqyjeQSE1GJhVRDDcBW6M5BDY5nn2H967cI3yUPZHEghXukgeVXL67fSni6d0gHTaptYhzuV3iFvkMAaVBNMmMtgzS28IqEid+MmgqK9JeI2NcyqvNWsRvfY7FwnevTbsGa4TW5qLEqY14v4KrdCmVSVFIXOhBy6/Ka52GI5UBAJyp1+dLAXXvxzEChOkMLU2G53iuEqg69qU7u6Liyo8zXGa1V4QUeANWvKpybrCK1W5ogEnNNB1GmjqATE++gdP9yRy5j01jJBBrmhZBBBgjUHvRFRDic40UPeHfr6GoauSntYY4QwhV3coaA5yfQVZHtUaZt7dhkR4pMwNwkAgk/Mionstbas7Z29e008s7wOQ7k1X+PY8u7uVvvKjMdBvlSPdSKzXT6s21wjXpatwlFzfB2ZeotYXpBApat3ydAkmOlEbO7ykFQKeYJoNXTylhI9RQ+LUIxvOSsMnHALdkhQOVRWPWO1IbKXntsygNyTp99KmYxjAdUCtSlxsNkj0qIi7WrRIyjommtHpnQpbZO75PIa/VLUVnOPBObwxATLrmUz7oEk952FejjLTUeCyMw+NfmM9QDoPpUNSY94x9z9K21Hwt5j1Vt9KcSEGzLrErh8+YqP5CohswD51SeidT9aasJ4JvLvVKVZOvuoHzMCmG24Hs7UZrt8KI3ba1PpmP6CuckSotleJt0cmVEdSTr9BWVaCcasgIRhxUkbEhRJHUmayq9RF+kyo0pKqmMWtbrKsDCDFtU9hisrKkhnq5tpTS1iNvlMjlrWVlcQEUO520r6/mKiuNAzp/wAdK1WVcqQLi1Oqgfdpqw3FPFZCj7w0PqOdZWVBILxJ6gD51rKyoJONZWVlSQZWVlZXHGVlZWVxxlZWVlcce8mk15ArKyuOJTNodz9KkJQE7c96ysqCbhVzFHnGUslX8NJmO+wmoDjKUEZjPasrKhRS4LXbZteJKPlQAkVG8NS9SfqaysriWSAW4PllWkawBG/rNSbSxddISmBOwED71lZXPBEVd5HvA/ZGogLuHA2nt5zp6aUWcvcPsvKyz4rg+JwTr2B0FZWUObsrhYJNnK8xe6fQFOOhhkyAE6nTlA2oOotp/wBNGZZ3cd1M9QnYVlZQ2GXg5m8c5vr+UgVlZWVTcybI/9k=">
            <a:extLst>
              <a:ext uri="{FF2B5EF4-FFF2-40B4-BE49-F238E27FC236}">
                <a16:creationId xmlns:a16="http://schemas.microsoft.com/office/drawing/2014/main" id="{3A32F8B5-FE7A-4C23-987D-76E8B94FB7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6390" name="AutoShape 12" descr="data:image/jpeg;base64,/9j/4AAQSkZJRgABAQAAAQABAAD/2wCEAAkGBhQSEBIUEhIUFRUQFQ8WFBUUFBUUFBQUFBQVFBQQFBQXHCYeFxkjGRQUHy8gIycpLCwsFR4xNTAqNSYrLCkBCQoKDgwOGg8PGiwkHBwsLCwvLCkpKSwpLCwpKSkpLCwpLCwpLCwpLCksKSwpKSwsLCwsKSwsKSwpLCwpKSksLP/AABEIALcBEwMBIgACEQEDEQH/xAAcAAABBQEBAQAAAAAAAAAAAAAEAAEDBQYCBwj/xAA9EAABAwMDAgMFBgMGBwAAAAABAAIRAwQhBRIxBkFRYXETIkKBkQcUMqGx0RXB8ENSYnKC4RYjM1ODk6L/xAAZAQACAwEAAAAAAAAAAAAAAAABBAACAwX/xAArEQACAgICAQMDAwUBAAAAAAAAAQIRAyESMQQTIkEyUWEFFHGBkaGx8UL/2gAMAwEAAhEDEQA/APYKtRCvCmhclqYoqQ7UtqkhPsQIRALoNUzKKlbSRIDtpqQUkQKa62IWQHFJM6jKJ2pnKcgUAiyyiqdOE5qKKrcQqPLFFljZNhPKpbnVIKHGvDxS37vHdWMLxJtXRo0oVLR1gHujG6gFrHPCXTMngktB0JIMagFPTuAVopJ9FHBrskITQu4S2qxWjiEykhMpZKOITrpKFLJRyAnTwmhENClNKW1MQoQeAmLQmTIkGNMLg0ApUyJAd9sFC60HgjSuCFCAJtAki4ToUQI9ml7FENprsMWfMIILddiiiNqZyHIAHUdChdcwor6vCrq15haBLNuoiUbSryFkmsLjIKtbe52ASVlPIootGFl2XqKo5BU7zccIguwkZeRyWhhYqI3lV13cwiK960d1Q3t4CVzs+alpnQwYbe0K9qyFVNcJU9dsjBVaWuaVzZyvY/GNKi9oNUlWqexVVQvCOUYyrKvDI3ownGnZBWv3A8qz0XVS50Hsh2WQeUZb2ApjhPYOcHd6Fc01JVRo2XQAyU4v2+KzF3eOIhvKexpPAlxT0vMcRSPjpmmfdoK41GEBUvI7oKpfAuASs/1FvURiHhr5LB2tQuR1EPFc/dgW5CrbjSA7hax8zIuwehjZfUNdae6PpXzT3WLGiPbkEqZlZzOSmV5qX1GT8VP6WbUVAU6ytvrkclWlDVwRymMflY59Mwn4849otSFyQgv4h5oildByZjNPowcGuyVMnSVypwQuSVIQuHNRIRynTQnUCWqSdJLBGKjqHCkKFuqsBWirYGUOrvyqao9GajXlxVZvO7IRyS4loqy90hktGFLf2RPGFxp9yGtTXWtN4ByuVmyJ9jcI0PQOxRapqe1hIKDrsqOyAs1rYrwQBIXLzZpQXXY1yjDdWA3HUTy8icSiKV4XZJVI3T6hMlqsjZPa38JSrlzdDfieb60nHjQV/FCDEo2jW3LPsDpyCrO3uY5WM210dCfGi4+74UdUloT29eQpngOTuLaOXkdM60K7LnEK71GdmEFolkGmQFaarIYU9GPsFJy2UOnXEuyrW6uQBhZnTaTn1TAIAOVo62m4ylU5SjRfE0tso7pxyUtEpe0qeiOr2RhHaJZtpiSPNZYcKWT8Dk8ns0F3NtDRCjs6cHKV5r1MGJCqa2tgn3SnZyhF2KxhNqqLu/rANwsje3x3FXX3qW5VHc1WbjJSudOe0zbDKOP6isuLh0ozTrl3iVzuY49lM1oCTWCSdpjbzwlEuaVUkcqxs7nPKpLd+EXTcuvgyyxs5uWKmjWUKkhSLO2molpyru3ug4LuYs8ciOZPG4E6YhJJMGRxCS6hJEBYpJJili5y4oG9YSPVHApy0FWToBl3WUuXf3Fs8I+pT950cDChcwylPInsYxLRBd2o2GF5hdXz6V3Lp2gx5L024Y+MBZvVenXVfhyuT5EZSaa+C+TDzWn0XdjrbHUxHgq66ug5xkBP090m9g94wrC50JoMlyzyRySimx/BOEdPsqRTb4KcOZEQnvhTYMvA+aGpV6ZyHj6hKN8X2NcG9pE/3OmeyHr6Ww8QiKbw7hwKb2RnKkrkvaBUvqOaGnCMLmpalpRe8NXQrgpqMXFbFpO3oN0WmVYXzQRt8UJYXIAUdeuTU8k5GuOhaXewq2sWsEgJOBKIjAQ7rjKq2ugxT+Aeo0A5Vfqt1taYRF4wzKp61YOOeAlsk0pUPePC9sy94XF8mVLa1YIhPqUvfDQVG6g9rfwn6IyaapjkIKLv5Zb1Lw4AUV3o/tGzOV1pzZb72D5qxY/sk4rlL8GHkqEo8aMV9xq0X9yJVzTvZAWgfbNdyq290fuE0o0tCGOKgqXRDSvYVtZVtwWQu6hYYKtNEvZwgp1KmbONou6lTKnttSLTyoKlo5wkKO2s3bshMxco7RlSemaqyvC4IsVsoKzpbWqZjwuv48purEcsYroK3JlF7VJPCpcrklOSqHWdda33GnJWCVlia/1PaSfBCWWque6J5We1G8JET6ovp+tNTPgFq9IBqa+AIUDAVJXuBIXLroALkZacmxyF0TtHiuDVaDGFTX2s7VTs1N9R/eEu/ISdI2WFtWzV3twWtkcLzPqvqOrv2tkei3lzXIpRBJ8lheotIuTL20d4PA4I9Up5Vykq2NeNkhgTlJX/ALKC+9s6m1znfi8Sgreq+PxfQo2lol3Uc11du0N4b2xwry06TLgPfa3yhKOKXtSLeP8AqOXJJuUaiv7v7FDZXdRrpDjjzWq0/qJxgOCkodEtH9t/8o2n0eARFTPoqSw5HuOv6j8s+GX1BY21BPC5pWZBwcIpmlOaIDgYTNpuHITkFNJcjmTcb9pZ2VjKKq2YAk9lW2+pFvKmq3ftfdByU9CUaoVknYXZ1t0+ChrtbKK9iKdOFXOaXHCrONKi0HbtHT7fcICjbpNNnIk90RXuG0mjOSgby4lsysJ8Y7raN8fKWr0DXNSm0S1owqe91tu6IEIa5vwSWzyq9+mzkFcqc5T6Orjxxj9RcM1mnxHKJaaT42nJWcuKBDIHbuptFoOBBKop5IvTLTw4mrNH/D3tMgyF27jIUtvcOPoiWkHldWEtHIkqZSVdGbVOQmHShZlhWjtqTQYR9V7WDJC3jj5FHkroz9jcFnuvCtmbOUFdVGuMrq2sy/vhNYcb6MMk12HudIwuqdqSire0ACJDF1oRUUJSk2BC1SRkJLSyhUNuH3dFlWi+GuGWjlrhhzD6FZarQd7UsJk5jmZHY+apunuuGWVd8u321fMtzsePjA8xyP2Rep9Qsrvq1rZ8hrqZaRghwaCJHqIRSaJYe+1cOQVLoUve00sySPoYJKPp9SU7mzdVDWg7TMES145BHPP5FR9M3jKVUtJgOyD65j9fyVMjpFo7NHX06I9/PfGFGbDxf+SPvTwUGSuTlj7mOY3rsFq9Osfy8oq00enSHEx3KhfdbVUazrxggGAl3KGNXWzXjOer0X91qTGYESEA7W9xycNzwsONaLn8ompqha0YyCfn3g+KUn5UmuXSN4+OlotNQ1mnknzx39fRUlXXjB2gYPP7qHUqjah3RBIyOMeSraltkBhmYJjw/dc+bnJ7Z0MUMaX5Lq11hxySCYyJ4RLteeIIGPL9FmqV4QS3bMzkGPmrS2pPZO4yHjHEKscbek2azUFtourbqAOeASR/JXdG5a4S10rJMtSXD2bHEubBO0mD5QFaW+lVmRsDiMzI2/WUxh9SDp7FMyxte3TLkua4ZCWnUKdOoXAOk9zwg6Nu+JPPhIx/m8F3UrBokkfPif5J+E6ds52SLkqiWrtcpufs+I8dwfJB3+uCnIDYK8e1LWb22vXXD3Co17/7N+5jQ3AYJywjzGVrdQ60bUptc5uHAcDO7wPgjmyOrT7EoeQsLaypljX1F1VwA7lW+pW2ygGzJIyUN0P7OtRdWcIIeQ0eEInXb4bSPok3jqHe2dXD5CnUktGbtNJaSXFy6r2jpDWCR3Kio3QpAk5JyrPSNUa4y4RH5krOOGFcWNy8iV8iClR5biVYUtODQPFF3OkbqrHNwCP6KF1SqaZjOO6kYSUm2utFZzTSp9h1Z7GtgDKmt3At9Bysmb8l3KvtMu8EH4gtoS5T2YSVRC3V8rms3fElD1sFcPuoCZhNxdmLjyQbRtAD4q5oW8AZz4KgsL0ucAtBskFP4fI5v2oWyYePYXTapFHR/CFJK6idoSehkkkkQHzle/Z9AOxzh5A4VdR0O8tyTSec8g8H1C9uo6OHPiMd1HqmhhpAb35WlEs8Hr3F4x5dtc2ZkNJAPjhW9l9oT2uaXsIc0bTjBC9Pf0a6o2YCyeqdIgOMs+cLKadF41Z6J0V1J97tWkkEiW+HHAz5Qr0t8wsH0fQ+7UiY90mf5StfZXbap90wO5P+658kbrRzfkBpysXqlVziQF6S2xokfC71eP0ldfw2mOKbG/IJbJgcjaGdRPPNE0JvxNcTyTwAidS01rnkMB5MDkhbK9sSRAc0eUfssHq2j3NOq6q+7pMoNI71J2nG0tazPbulskKXFrRaXkcfcv8An5M/qVbYC2e+SgrSuSMZkwIP7I3rLTPZW9Os2qyp7Zwa3YSZwXSD4YH1Vf0Npdy+4DqLtjaMGrULQ5rZzsDThzj4fsln499mUv1CUc/CKtf5s3nT/Rm5jX3BLSRIaOS3/FjB4WpqUqLGgNYz3cNlonyknv5rj2v/AC2uzJnHlmFXXtzGCRBPPqr6x+2K/qONyyO5MetqRB90Qe4EgR2lUup6tWMDcQDIkds+XZGXOptYC0bXQCQR3PaVW3GrB20kN3jGJz5wUjmdalIdwR+VEHt6zpLnlzi3sJg+p8UzNT3gg4k988lGUK++BiBMng+pQV1Rg+745PolaXG0NN8nUkVeq6SKklmcxjx8CO/zQ2mMqUX72ZA/HTImAPiH94eXP0VlcXLoiDjyj5gqNuoN3gtLt428DBJPeOVrjyNKkK+R4vrRqS66a7Rq7O8pupbqUN35O0CN3cEBUd/euLy13In6ePoh23b6dcGkz3KoJePgDhz6DM481Ga9au+rsp7XUQC6MEicAE8+IBwYTSytpVs48s0sa4uL5J1+GRGhUqOhrXOz2BKuLTpu4xFN3jmAjema1Y/82q9xkbWg4xiTtHHC0dG9M8pnGoS27NoZZyjyqguyoltNu/DgIg+KyWthz3O/wyrLq6g9/sywkbc4JByPJBWQc1u4O38y1/P1W7acvTroopSXuZl3VdpR2mXx3CVzUYHVNrhtc6YB4Poe6udP0YN5Cx9Lk9DCyKi5tqLagylX6bJ/A75FT29owETUDZ4kgfJWVOg5pneCB3TscSa2hZ5aftZS6bolRjwXNwO8q8c2AfNUtfq1pqFg7GN3bHgrRlyHRBn0WmGEYtqIMkpNWwsVIAHgn9ooGUSVM2guwkkhFs69qkn2JI6ARWlsAJ8UJc09zirUthnyQjKUuUjLtlTl1Paz5KrfZhxyJlXN0MAIRtPPorLoIBqOle6BShrh5SPosfqIu6RzTDmj+4Y/Ir0dtPxUVa0B5CwyYlI0hPieRP6lqNd7wc3xBC02h9TDc2apg4IJxnE+XirvUul2VOQFktS6ILZ2Ejy7JB4pQ72hnnGfWmbq+a91NwbBndM+faO68svrq4p1Dbv37K5LWbnb2CQI2lwmAexIMH5r1bQHmpRYH/iNNu7/ADtEOPzIJ+aV303QrEbzJBDhESC3uClsuBydopNKarpnknUtlVqG3p0/dY0Oa6GwATEvgYBPlBK9F6d080remx7NjKbQAzhz4H/UqHxPMnK0Fpo9OlmnTAP953vO+RPHyQWsAhpImByqelLHE0hHHybS7ANQ1Lnj/bwVNf6pNOMe6SfWeyFvrhxKqa9Qnx9Epylux7itFho1L2rnAgOgYBmZ8QR355V0/RpIhrQRHP4SR4mfDul0Vp5c4EN90A7j/ecf2wI9fFaq7phrXYGJPl6I+gpQ2B5nGVIy4sDgmGGYEZGO2fGIUeoacXSRtkRPb6DxE8K4sGbyAQMbjnPPb9SgdSqMhzW7QQ4ulvJcZ/QAD6Ky8WHD+SfuJcij9jvDgDhoMDyAzz25wqpliabw6JaDJ9OZCsagc152iQCYH5Z8cImxBqAscIDpwRnwgHwXOnhrQ/jzv56CaF1bvIDHgkjcIE4P5HsrTT7RjGkhg9/LyIEkYE+JAVbpXTxp99wZhgPLR3A8sD6K2psI5Cd8WmuqEvJST9rsdlkSMfROykQciEfaOEzwrENaRkfMJ9YE1piTy1oyvV+qi3pNqOmJaDGecKtpaiypTa+g4EO58j5harWtBpXLPZvMjkfJZGz6Wtw9zaVWHAwWh2ZiYj0VZeM3PkuwrPGMVFlf1DfbKQnbu308yJaNwLiPkFY/8fUCNtMFxPc8DzU9XoGm7JknxJlV110GRBpgAg9zAIVv22ZK49mWTJDi3HtlU7qJpfmmakOkFzsT4wtTp2o3V37oGxn+EfzT6N0IC4OcAGjw7/NbqztGU2hrWgAJrF4vF3JlecIxqCKex6aYwCRn0VtTswOESlKcSUekYuTfZH7NKF2VyrWUGSSSRJZ22CPEFRtpwVSUr5zDzhWttqrH84P5KOLRB6wyuadNFvpArltPEIqeiURbUoUu1MWqWEgdRUFxayIhGSu2hBkMre0qtGTTjIMj9vNY49eVrarmk5zZ95rsHzLSO8L1mtSBGQqe/wCm6NX8TAksvjym1KDqhjHljFVJHVlrtOtTa9jpDxIjgj9/JR3VUPH7lVlPoj2RJt6rqc/CfeaT4x4+a5fpl6z/ALdQepYfzCwyLLFdX/BpD029P+4Pc6PukiEHbdN7njcYaOSOYRjr65Z+O0efNsO/Qqr1/rF9Ki72VpcPeQYGyA0+JP7ApF8n/wCdja/k1VlfCmdlOAwdu/zKL1CvuZHEhfL+oa5e+29q59Wm4GQBuYG+QB5+a3/Sn2wgsFO+kOHFVrZaR23NGQfMBaLBlhDbu/8ABm5QctKj0yoXFsNxjkclV5tchp/oprPqyze2W3VE/wDkAP0OUzOsLKSHXFEREH2jDPpBWUpSeqLxX2LSlpoj3j8h+64uNHGCJBHdC0utrLEXNLPGf3RB6rtyJFxSP+tv7qslGS2iy5JkVK3e0mSZPELnU6r2tHs8eKrNY6/t6TTtd7R3ZtPMnt73AXn7/tAun1HOc0bSTtZ2aOw8/VKvx5OD9P8A2NY51JOSPX9LvCWe+RPiOCjnVh9V5pof2g3EbRa73doJiPPCv9Pt9QuHbnMFIGeGmckHl0AR6J7As/FLti2WOPk5PSL6/wBUbRZuad7sgNaRM5Bnw4K84qWrqrn+wZVpE1C6CSS1xMl26Z5nvEFepad0yWiX7ZPJPvOPqVZUNHptM7Z9ePoulHxnJLmzkeTGOR0ujMaBa3bX/wDWqVaREEV2gOb5te0/qFqqVh3dk/ki9sJJ2K4qkZxio6Q7QnSCShYSUpFMiA6K4XS5hREYySeElAGfrU0JUYRwrOqEDXatyxzb6y5nfH9dlaWvULXcrN16ZQj2nsqtJkPQaV6x3BCnAC84p372d0fbdVFvJKo4fYhtXU0mhUFr1a08kKzpa1Td3Q4yIFlIUlw25Ye67DvAobAdbExCfek4SgE4gLh9u08gfRdlqdvCIUysudDpP/FTafVoVZW+z2yqfitqR/0NH6LS7V1Cq4x+xbk18mKrfY/prubZo/yue39ChT9iOnHinUHpVf8AzXoG5LchwX2D6kvuYBv2JWA7Vv8A2/7Iuj9kFg34ah9ahW2TEqjxxfwW9Wf3MvS+zWxb/Yz6vcf5o6h0faM/DbUvm0H9VcSkVZY4r4QHkk/kjtrNjMMY1v8AlaB+imKZicqxQcBMU652qAOSU0pyxL2SsAcFJOGJyAhYThKEnV2juEJW1hje6KTZWwzamc8Dkqmra4T+EfMoJ9w53JV1D7kL12psHdOqH2aSPBALU05UFW0JVuKITmmEOaLGbrWB8FX3NoR2WxNEKCtYg9keSIYK4poCsxbe80IHhUV7oRHCsEzD+cFJuoVG8OKMubEjsq6rQUIH0eqajfNWVv11HMrKvYoXMRsFI9Ct+uGHkqxo9WsPxBeUOaucjglTQKPZafUjD8QU7NbYe4XiguHjhzvqpG6pVHxlCoko9tbqrfEKQai3xXibNerD4lMzqasO6HCJNntAvG+Kf7y3xXjbOrq3ipmdY1v6KnCJNnr4uB4p/bheSt6yrKUdY1v6KnBEtnqwrBL24XlX/FtYqRnU9bxCHpols9R+8BL7yPFeZfx+sfiS/i1Y/EpwRLZ6Wb1vio3amwdwvNze1T8ZSD3Hkn6qcIk2egVNfpj4ghKnVbO2VjBTKlZTVuCIaV/VBPAQj9bqO7wq5jERTYjVAo7dXc7kldMYpG0FMyijQThjETSoLujRRlOioCyEUUkXsSQBZP7ZO2omSVWkFEoKkATJLJlhyxQVbYFJJBNgKm+0VrlmNR0KJTpLdbIihuLEhA1KKSSJCE01w5iZJQhyWLn2aSShDn2aQppJKEOhRUjbdJJQhPTtCiqVgUklCBlPTlOzTkklCthDLFEMskkkUQ7Fmn+6JJKEH+7KRtukkoyBFO3RNO2TpIogVTtkU22CSSDAdtpwpQkkhYRQkkkoQ//Z">
            <a:extLst>
              <a:ext uri="{FF2B5EF4-FFF2-40B4-BE49-F238E27FC236}">
                <a16:creationId xmlns:a16="http://schemas.microsoft.com/office/drawing/2014/main" id="{2F02C3D4-7F99-4E56-B74F-88BFE6706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62E78F5-D282-4666-83D7-2C8E035E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29</a:t>
            </a:fld>
            <a:endParaRPr lang="en-US" altLang="pl-PL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4DD4C3AC-A415-4294-9553-3789DE89A180}"/>
              </a:ext>
            </a:extLst>
          </p:cNvPr>
          <p:cNvSpPr/>
          <p:nvPr/>
        </p:nvSpPr>
        <p:spPr>
          <a:xfrm>
            <a:off x="6388129" y="2643552"/>
            <a:ext cx="5396503" cy="322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b="1" dirty="0">
                <a:solidFill>
                  <a:schemeClr val="bg1"/>
                </a:solidFill>
              </a:rPr>
              <a:t>Przykłady zadań</a:t>
            </a:r>
            <a:r>
              <a:rPr lang="pl-PL" dirty="0">
                <a:solidFill>
                  <a:schemeClr val="bg1"/>
                </a:solidFill>
              </a:rPr>
              <a:t>: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słuchanie wykładu na temat komponowania posiłków wegetariańskich, dyskusja dotycząca atrakcyjności kuchni molekularnej, obserwacja pokazu wykorzystania papryki </a:t>
            </a:r>
            <a:b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sporządzania elementów dekoracyjnych techniką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carvingu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oglądanie filmu z wystawy pokonkursowej „Sztuka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carvingu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”.</a:t>
            </a:r>
          </a:p>
          <a:p>
            <a:pPr marL="171450" lvl="1" indent="-171450" defTabSz="800100">
              <a:lnSpc>
                <a:spcPct val="90000"/>
              </a:lnSpc>
              <a:spcAft>
                <a:spcPts val="600"/>
              </a:spcAft>
              <a:buChar char="•"/>
            </a:pPr>
            <a:endParaRPr lang="pl-PL" sz="16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defTabSz="800100">
              <a:lnSpc>
                <a:spcPct val="90000"/>
              </a:lnSpc>
              <a:spcAft>
                <a:spcPct val="15000"/>
              </a:spcAft>
            </a:pP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Jeśli liczba członków grupy wynosi:</a:t>
            </a:r>
            <a:b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3-6: wszyscy są aktywni,                                                                                                                                                        jeśli 7-10: połowa jest aktywna, a połowa mniej,                                                        jeśli 11-18: tylko 5-6 jest stale aktywnych,                                    </a:t>
            </a:r>
            <a:b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jeśli 19-30: aktywne są tylko 3-4 osoby – taką grupę trzeba koniecznie podzielić na mniejsze zespoły</a:t>
            </a:r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EAC869B5-C615-4ACA-B170-81CF8281B113}"/>
              </a:ext>
            </a:extLst>
          </p:cNvPr>
          <p:cNvSpPr txBox="1">
            <a:spLocks/>
          </p:cNvSpPr>
          <p:nvPr/>
        </p:nvSpPr>
        <p:spPr bwMode="auto">
          <a:xfrm>
            <a:off x="6415912" y="1700808"/>
            <a:ext cx="72009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 eaLnBrk="1" fontAlgn="auto" hangingPunct="1">
              <a:spcAft>
                <a:spcPts val="0"/>
              </a:spcAft>
              <a:defRPr/>
            </a:pPr>
            <a:endParaRPr lang="pl-PL" sz="1800" dirty="0">
              <a:solidFill>
                <a:schemeClr val="bg1"/>
              </a:solidFill>
            </a:endParaRPr>
          </a:p>
          <a:p>
            <a:pPr lvl="0" algn="l" eaLnBrk="1" fontAlgn="auto" hangingPunct="1">
              <a:spcAft>
                <a:spcPts val="0"/>
              </a:spcAft>
              <a:defRPr/>
            </a:pPr>
            <a:r>
              <a:rPr lang="pl-PL" sz="2000" b="1" dirty="0">
                <a:solidFill>
                  <a:schemeClr val="bg1"/>
                </a:solidFill>
              </a:rPr>
              <a:t>PRACA ZBIOROWA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</a:p>
          <a:p>
            <a:pPr lvl="0" algn="l" eaLnBrk="1" fontAlgn="auto" hangingPunct="1">
              <a:spcAft>
                <a:spcPts val="0"/>
              </a:spcAft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polega na wspólnym wykonywaniu tego samego zadania.</a:t>
            </a:r>
          </a:p>
          <a:p>
            <a:pPr lvl="0" algn="l" defTabSz="755650">
              <a:lnSpc>
                <a:spcPct val="90000"/>
              </a:lnSpc>
              <a:spcAft>
                <a:spcPct val="35000"/>
              </a:spcAft>
            </a:pPr>
            <a:endParaRPr lang="pl-PL" sz="1800" dirty="0">
              <a:solidFill>
                <a:schemeClr val="bg1"/>
              </a:solidFill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4DAC8AC0-B14D-4E8F-A98E-01E408B8F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053884" y="346116"/>
            <a:ext cx="119336" cy="2177746"/>
          </a:xfrm>
          <a:prstGeom prst="rect">
            <a:avLst/>
          </a:prstGeom>
        </p:spPr>
      </p:pic>
      <p:sp>
        <p:nvSpPr>
          <p:cNvPr id="22" name="Symbol zastępczy numeru slajdu 1">
            <a:extLst>
              <a:ext uri="{FF2B5EF4-FFF2-40B4-BE49-F238E27FC236}">
                <a16:creationId xmlns:a16="http://schemas.microsoft.com/office/drawing/2014/main" id="{E1DB5310-C210-49E4-A0AD-A0992FF82A72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29</a:t>
            </a:fld>
            <a:endParaRPr lang="en-US" altLang="pl-PL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75581030-E5EB-415C-9737-F94F26FF6417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E4BBFD9-58DA-4A25-93DC-12A77DEF5A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/>
          <a:stretch/>
        </p:blipFill>
        <p:spPr>
          <a:xfrm>
            <a:off x="2107" y="1487351"/>
            <a:ext cx="5303788" cy="4315151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id="{70E3842E-838B-4ADF-BE2D-DD983CE33831}"/>
              </a:ext>
            </a:extLst>
          </p:cNvPr>
          <p:cNvSpPr/>
          <p:nvPr/>
        </p:nvSpPr>
        <p:spPr>
          <a:xfrm>
            <a:off x="2297" y="1490112"/>
            <a:ext cx="5326293" cy="4315152"/>
          </a:xfrm>
          <a:prstGeom prst="rect">
            <a:avLst/>
          </a:prstGeom>
          <a:solidFill>
            <a:srgbClr val="FFEBD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B422758-C730-4EED-B606-8E28E1012D1B}"/>
              </a:ext>
            </a:extLst>
          </p:cNvPr>
          <p:cNvSpPr/>
          <p:nvPr/>
        </p:nvSpPr>
        <p:spPr>
          <a:xfrm>
            <a:off x="5305894" y="1488732"/>
            <a:ext cx="6886105" cy="43165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0C0FF8E3-36C1-43D2-8A22-2CCBCBE367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7388196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CZYM POLEGA PROWADZENIE SZKOLENIA?</a:t>
            </a:r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CE20F78A-2032-4776-B853-3A2A4E33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968" y="1700808"/>
            <a:ext cx="6120680" cy="3930589"/>
          </a:xfrm>
        </p:spPr>
        <p:txBody>
          <a:bodyPr/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sz="1800" b="1" dirty="0">
                <a:solidFill>
                  <a:schemeClr val="bg1"/>
                </a:solidFill>
              </a:rPr>
              <a:t>PROWADZENIE SZKOLENIA TO ZŁOŻONY </a:t>
            </a:r>
            <a:br>
              <a:rPr lang="pl-PL" sz="1800" b="1" dirty="0">
                <a:solidFill>
                  <a:schemeClr val="bg1"/>
                </a:solidFill>
              </a:rPr>
            </a:br>
            <a:r>
              <a:rPr lang="pl-PL" sz="1800" b="1" dirty="0">
                <a:solidFill>
                  <a:schemeClr val="bg1"/>
                </a:solidFill>
              </a:rPr>
              <a:t>PROCES, NA KTÓRY SKŁADAJĄ SIĘ:</a:t>
            </a:r>
          </a:p>
          <a:p>
            <a:pPr marL="0" indent="0">
              <a:buNone/>
            </a:pPr>
            <a:endParaRPr lang="pl-PL" sz="1800" b="1" dirty="0"/>
          </a:p>
          <a:p>
            <a:pPr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prowadzenie zajęć ukierunkowane na założone cele,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treści podporządkowane tym celom,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umiejętności konieczne do opanowania,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skutecznie dobrane metody szkoleniowe,  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środki techniczne wspomagające szkolenie,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profesjonalna autoprezentacja pozwalająca  zaprezentować się trenerowi jako osoba kompetentna, życzliwa i godna zaufania,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umiejętna współpraca z grupą.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</a:t>
            </a:fld>
            <a:endParaRPr lang="en-US" alt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A803333-42EE-499F-96E6-8C8BA48A4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H="1">
            <a:off x="1029205" y="346116"/>
            <a:ext cx="119336" cy="217774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FA6BDE76-CDFC-4A07-8339-993926757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8"/>
          <a:stretch/>
        </p:blipFill>
        <p:spPr>
          <a:xfrm>
            <a:off x="-1" y="1494659"/>
            <a:ext cx="6778473" cy="5363341"/>
          </a:xfrm>
          <a:prstGeom prst="rect">
            <a:avLst/>
          </a:prstGeom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865741E7-24B2-4C33-A577-54691E840D7C}"/>
              </a:ext>
            </a:extLst>
          </p:cNvPr>
          <p:cNvSpPr/>
          <p:nvPr/>
        </p:nvSpPr>
        <p:spPr>
          <a:xfrm>
            <a:off x="0" y="1512168"/>
            <a:ext cx="6096000" cy="5354113"/>
          </a:xfrm>
          <a:prstGeom prst="rect">
            <a:avLst/>
          </a:prstGeom>
          <a:solidFill>
            <a:srgbClr val="FFEBD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FD1A47CC-01D7-4A11-B279-05C07C628C71}"/>
              </a:ext>
            </a:extLst>
          </p:cNvPr>
          <p:cNvSpPr/>
          <p:nvPr/>
        </p:nvSpPr>
        <p:spPr>
          <a:xfrm>
            <a:off x="6096000" y="1124744"/>
            <a:ext cx="6095999" cy="57332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1FD92D90-AEF2-4DBE-8545-4A0124A81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029205" y="346116"/>
            <a:ext cx="119336" cy="217774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37E790-C791-4386-994B-BD38EE17D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029205" y="346116"/>
            <a:ext cx="119336" cy="2177746"/>
          </a:xfrm>
          <a:prstGeom prst="rect">
            <a:avLst/>
          </a:prstGeom>
        </p:spPr>
      </p:pic>
      <p:sp>
        <p:nvSpPr>
          <p:cNvPr id="16387" name="AutoShape 4" descr="data:image/jpeg;base64,/9j/4AAQSkZJRgABAQAAAQABAAD/2wCEAAkGBhQSERUUExMWFRQVGBgZGBcXGBoYHBgWGBcXFBYWGBcXHCYeGBwkHBQVHy8gIycpLCwsFh4xNTAqNSYsLCkBCQoKDgwOGg8PGi8kHyQsLCwsLCwsLCwpLCwsLCwsLCwsLCwvLCksKiwsLCwsLCwsLCwsLCwsLCwsLCwsLCwsLP/AABEIALcBEwMBIgACEQEDEQH/xAAcAAACAgMBAQAAAAAAAAAAAAAFBgQHAAEDAgj/xAA9EAABAwIEBAMGBAUDBAMAAAABAgMRAAQFEiExBkFRYRMicQcyQoGRoRSxwfAjUnLR4TNi8RUWQ4IlksL/xAAaAQACAwEBAAAAAAAAAAAAAAADBAECBQAG/8QALxEAAgEDAwMCBQQCAwAAAAAAAAECAxEhBBIxE0FRImEFcYGRoRSx0fBS4TJCwf/aAAwDAQACEQMRAD8AsFAFdAkUOTc16F0ax9w9tCQSK2E0PTcmuqXzUbydpNAr0IqGHDXsLNRvO2kutVxCq627edQSDFWTcnZENWyzCK5qcA3IrlxSCw3KCZPWqrvMSedcguKjoDFMfppctg+pEtNWJNjdafrWIxNo7OJ+tVLjOGlLWaTPqaXcObUVjzHfqalaZeSOr7H0MhM6jWtkUOt0lvDEqB8wEzQTBuMVqzBxIUE7kb1EtP4Zyqew1KRNePArlZYk28JbUD25ipCgaUnTaeUGUr8HIsV48KpSWya2m2qnTv2LbiJ4NYWKIC2rPw1W6L8Fd5ADNb8OiKWBXC8um2xKiAKt0Dt5EJri49Xu3uvGBUn3RsetLF9xcltSkkRBiY39KjoyfBbdbkNvOxqTQi8xlOoCte360m43xyFSkGPz/wAUru4i4pWRBMq6frTNLR95g5V1wi1MPxNlIzLUJ9aiY/7Q20IIbMntVZYhYusgKUokHeuFu14qgJ0Joy0se7Buu+yCQ4icdUVqzRPyFSEX6gQpCj9asPCODGFWwEA+WKTuIODl2nmbkp6U0oxtawBykncbOE+NUKGRzRQ5GpHEnFyEJlCgfSqxaQHOyum1cnm1DQnSqKhFKyRbqyeQo/7TnQqBRfCfaiSQFiqzu7ApVI1FdLVOtDlp4eC6rS8l8M8aNFIM71lVChwxvWUP9NEt1vYvIW9dE29e/wAejqK8qxZA5is+3uNG029dQ1UM46nrXk44mouidrCSUV6CaEqx9NRXMfg1O6JGyQduHco0iToPU0vN4i4zcwtUknlsBXO7xXxAkAx5hQ3iF0oWhR05Vo6RRs5IVr3WGWPxCz4tsFdp+tU/eJCHx3NW9gFwLi0jtFUlxZcFF3H8qv1puQCIwYxaFVsTyFJWGOAL+dWKhJcs1+n6VVrLsOehoUSz5PoDxAcLB5ZarzCVwh6OlNybv/4QHtH3qvbC5ht3WonwWhybs8YUw8lSTGokdauW0uAtCVdQDVJW+HlQL6/K0j4jpmVyA60yO+1BppsJSZyiPpVJK6RZcss/Ss8ZI3Iqj3Paw+snJAHKgGKe0W6XI8Qj0qOlI7cj6Ce4lYQYLiZHcUAxT2oWrUwsKPQa1Q7Kn1AurBKTzJrl4JWoQdCdqv0sXbK77uyLZsvaK7dOwhORudzvRDGLlK0wtUx+f60jWrCmwkARNcMTxNQVkBPeaya03KVom3p9LwxzRjS0QESUDkKHYy0/dqBQgISRHep/CCFLa80Gj1hbOJcIgeHHzml41al/4CzjCEnjK8ihh3s1JOZRmo/EHBotQXWzqnXL/arDZvwnWgfE+KgiFCno1Om+cikl1sNFfOKcusoUCBy02qXd+zp1KM7MlW/rR+3ugtSW1pCUbyn7bbUzYVigblMFSBzjYdzTlLUwk7SwxOtpJQV45K9wPjV61V4T4IjTXf8AzVj4ZizN0mSQdOdA+LOGEXgzoEK5EVXLiX7JyFSB15Gm/dCXGGP3GXDbcZmQAodKRlPEHK4IPWmbDOKs6YUCT6SaIO8OG6Rm8OByJ0qHJLkjY3wIN5Z6SNRQxVsR2ppvMEetVapKkT6ipo4TcuUgtpCZ68qh1ILlkqEvAmBw1qnpPspuOak1lV6sC3TkQFcSOH4TWJxx47INWgjhBr+QVLa4ZbHwCkenHwOdZlTjELg7INe03F0f/Gat5GBIHwj6V2ThKR8IrulHwd15FSITdn4DXX8Fdn4Ktn8EkchXNwoA1iu6cV2O60irW7K6G6KMXt8DbxfpUlKSAHmxKk9CtPxDuKY8Q4mtmQSpadPSkLib2htXLLjKESFCAe9EpJxfpB1Jbl6hy4YxMsNE2ziLxvkG1AL+aFGQarji60fW6p5bLiCpRMFJ0k7bUmWGZKyAopUDyMfcUZPFF0gR+IdjoVk/nTcsiy8FocHS5bKBB939Kqq/tFi4WAlRhR5HrXS64nuEoGW4cEjWFRQJzGXlSS6ufWqQfgvKNnkuA40gYMlkuJDhMZSdRrOoobww9Zsha7jNcQAUoTogq6KJ3/KqvYfJ1JmmNxzKwOpq6TIwTeM+L13joJSG2hohtHupA5mNz3pXVbgmBqTyrs89LeWNSZmuNhcFCtdxUlU7BW84eQzbhzNCzy79IqBh+HquCEoEq5/5r3d3ynFSvYcqZeDy0gytXh5z6HL2JodabhC65DUaaqTs+DVxhb6G0suIypUNDG47UwWHCjVswFutHMoeRPxdlVM4vx5wiGkoS2EhKSo5iQNcw6E0vYfxRcuHKpQJI0G5gdJrLq1Jz/7YXg1qdCCStHPudL+7U3lJRttpW/G8bylj3tc0VIOHvvIlxwQqYBgfSuNvY3bKko8UEfCYBjsaTksWv+4/BrlchHh8uWyykiUnami1xsJWvMDlIEaTrQxFlcqT/GShfdOhFc38RbbKUKS4lXp/fegp1ISBT21Xe2fY4vcVBp1QUg5eVAOIOIE3BKAYnX/FF7rF2yrKpJPqmDQtV00FElgLnQciKYoVN0/UVqUrQvFZA+DeKlfxaTHeieGcavIzIWgBJPmncDbSjuCYQpSszoyJ0yyI+lRPaY4yhpKEJHiKiT2plK8n+50mm0vuMnCbrbwdU2o+GkCAesEmJ5bVwcYZvElCokGD+VQ/ZliTLbSkrUASOdeMCtchdeyktrWrKRrpO9NRr9OGBLV6dOpjhfkbMEwJmybhKJHXc1lximcZGynzdOQrrgt2lYgqkdKjcR8KNZszJLTp1BSYBPcbGhZeW8CeOHyeLvh1biRC4J7aUOftby1SScikjaNDXfC+J3WD4V2mDyWNj86n3+IF/KUQUA/Wu2x7cktyjzwQ2cbVlE5p+dZTKzcoyjyjat1PTl/l+CN0f8fyTUxW1PIG5Aqgb72hXjKAgLJjSYkmhX47FLs6JdIPUlI/StDbYV3XL0xDj+zZWUKcEjeNY+lLuL+2y1bnwwpw9hA+pqsrjhK6t0eK+U5TuAZNecFwmxlS7pRHQSYI+W9dZWuTd3DWMe2t18FDack8xJP2oA/jt06AEurJUYgmNTRpXGWH2wi3tsx6wB9zShc48XXysJ8ME6Acj61MUvBEr+RysfZZdOjM++lsHp5j9TpUDibhBmzQCy+XF/ECQfsNqC3uMXLhCVvuFH9RAj5VCusRyjIjnuatkjB5cfhebqK068VVxDChlzDSaLNYanedOlSQQnGvKB2oasQKJXq4ntQ1DkCDzqETc6221MVzdBLSAdyKg8N4G5duhq3aU44dYGgSOq1HRI7mpfFPC71tc+A+pBWkJP8ADOYCRIExvV72RXlg113zTXpthS1Tzovw9w0p93KSG2kiVuq19EjuaarjDrNsI8JSSqYUucxHeNppWrXVN2GqdFzyhcwfhZbnmUOe3M/LkK88RWS21AyIHw9BtTlaNOshSmnEuFRHhxCgAebsCe0DnUVeHOuuHMtK0qElSUZdTuCFaiDprSuoqSh6x/S04ttMh4BwqzdjR1xSABCVESDzGnejKeFGrZfkVKjoB0HWKhYcybErynN4hAjYg0db8V4aQiYJUUyokflWdKpvd1ew7Jyh3Blxh4uCW3FKSAYgDWd9CamucGNBCQH3Uj151DxLhB9xKlKfUFJnIEwMw5gnrUrC+FLcpSVXD+c8lGCD+VTe6tfPgrvtlN2Mw142zoaXcqKjsFDQjlBotf2ziyFKCVx7pG88qX+JOB3AhK2XVuKCtiZKe4nl2qBh790kFCbgqWTBBHu89CRVZRW28mES6j3QaOz9rcLfLcpCxr5huPWp+C8NuKcbW8dJMQIo3huArSEuOLC3PhV6x5SOdGrdStQ6kBSCdBsJ2j5VenTfcHOtm0CDjSSlPn3QNPQVS3FmJrcfLhkpGg9KsX2g8WhlGUQVrEDsOZqvLJ0ODLE1p6emneTM7U1ZU0oL6i+cWUToSPSr1wbES1hNspCc05QrsDuarS19lly84ChGRB1zL007Derc4d4a8C3DLjhWPoB6ULVbUkoclKVVyXrO91w0QQ/bKhZAJST5VH9K5HFfxSfNLbjR1TOoI3pkYtW8oTrA21qM/wAIW61BYBSsGZBImf5uoocY+CrqJqz+4NLTamsr4BQeu9Q3sBU2nNbLlvfKeXpRV3Clt++nxEAykpEkDkCKGniRAUq3SP4joMGYA03J5VaVmvcinuvZA/8A6okaKJnn61lcLPCbdKAH1ku65oUImSdPlFZVv09Tyg1o+GV8pZSpLgSCpszB5xWsT9qVx7qEpbjoJrrnlIPyPfvS9xBhMeYD/IrUnBPJmQk1ghYlxLcXGjjqlDpOn0rph7odQUK94bUHr2y+UqChuKqsEvJt9opUQeVeBRi9a8VAcT8/WozGCuqE5TFSdc62LwWkoVuNjXuysAJWrWK922ArJgA5+QHPtVh8L+zNTgSt8FAjVHX16UKrWhTV5MvCDk8CPY4LcXq8rSDlHPYD1NM7/swxBtvMEodAGyFeb6HeriwnAUMpCUJAA6bUat2TGmlJR1NScvSsB5U4RWT5Lew15zMAgjKYUk6KB2gjrTrwz7GXnk+NeLFpbJEkrgKI9D7o7mrD454mssLeL6bdDt45AmRCRrC1DkfQSeoquOKeKXb2HHXStO6UDRCf6UDn3MmtCnLcris007DNde0VixCbLBbYKUrTx1iAogaqEwV6AnMqB2NBlYRmWXXjmeUcytQoqVuSY5elBsLVs8sQgZk54J82WY02mQPnTDnQhvIrOHlZYMEZEGDvMg66yOR0pTVVprEWaGj00ZWcv9A3FL5RCgIG8gaTr0FNXDNmyzbNqJSlxQzGYJgkwRpptzpce4YdW4rIPEKSMxBK/wCnzHeenajWC8LeIpKXCQW0iEqVsnUlSp39J0pOnezXf3NHUbElZ49j1iGGsLuA7nykRMEgKEzBUPT7Vu6fSlRKSoH/AGa5o7ASR3plRw0wG86yEIkQonKkkmBM0v4vhKw7mQErEKQRn0ylSchTlkBWh1/3bVWVOWN2EBhVg3jLOAdeelLbISDEKV5cum+pMk0Obw69aWkKfmZnWdo5+nKmZ15K1Apytpy+4mTmI3gk67/bagWOXPjfwm0rWlPlVlOVJ6CR+f2pZ7k3HsMQkm1glJtXoBNyYJ0KojX5VLssBe8SU3C9NYMZVfalBriRVmfA8EJED3lFYgmApIP+edH7VN082FNvrBBAhACQesnkaE6LjJNvDCbm00mhkZtXiJQ7tMiPi1G1TGMMUcrrgScnPKASec/SqxdxC/ZW6RcFCUHzBZBIJnQjKTrptTdwhxW5eSyHAohOZQIEzMEgp5aDeiRoOK3N3Xs+4vKUuF+wyXGIZAcg11MdPSg2NcR+C0XFnl+xUvFGvBO/vg78uooFdYS3cpyuElOgjNln0FTPWU6cts748IPToNw3wX3KpunX8RvAGwVLWqEJ6D96mrt4T9nLNghK3gXHtyoCUp7AfrUXhPgG3tXhcMkqUJASpQMTpI0qwRiaFCD5T0I/WiT+IUqq2wlt8Xxf+/MypUZwleWX3Al7fLJhCFRyMRWWDa/jQfrRsgcqiKZUmSk5ux9etBqKUmm2/oQrWskS7dhJ3EfOpIsyPdJPY/3oNeYyhGQTqVAQd59OnejVncyB3o9GdPf0+ff5gZxklc209yOh6UscWcAouZcYIbe3PRfSeh70zYk3Cc43Tr6jmKywugsTNPJ2lskDjJx9cT5+uHPDWpC1QpJIIJggjrNZV/XGA27iitbLalHclIJPLUx2rdE6HuN/r3/j+T50JjXl+lTrq2JZAI3nLFA8GuFLQQrVSefajVo6VDJOqdU+nSe1aXJlcCzacIreWrKYAO3MVJueDPC1JmmKz8Tx0qabK82igkfc8hT0xwgXh59B05/4papVhT5f8hYwlLgqFqzKVAISVJXoUgSZ5EAVYvCvCT6m8rqQgTpO5Hpyp8wfhFm2H8NsT/MdSfnRtNpMQKTnqKk8QVg8acY5kL+EcIMsGQgFXMnU/wCKYm7WOX+KkQECVHXtQjHeJWbZouOrygdfyjrQ3SjB3m8/kupSliJ6x/GWrJlTrpASnrzPIDqapjiX20XDshj+Gk6TzjsKXePuO137s6hlB8qf/wBHvQzh3CE3OYlcZd08yOtMU6V1xb2Ocow+ZBdfU6oqWoqUdSTrJrdoVe4kzJ0HfpRu6wKSG2kkqJgAbk1PwvDkWywpQS66mJQqC3BESVg5RBInU6DvR3JQVgai6rv2DjHD7bTTSc+Z0kEpbJWMx1za+XNB5nStXd02yWvHQURKYSkjxNZK1LUdSRvHX512t2Vvgw9lGhPhJyxm5Sde0QNtAAK833CzTjajmWtYnzFWbUAjmY3HXrWdOa3ZNWmrRsGUcVokN2jK3jGmVJSkD1VqfXtWr+7vFJKvwqP/AGPmIH9J3mlHhfiP8KspUZSohM6kjcggjQiTqDv8qcf+7oT5Ulem5hMdZ6R/ahVUllsJThK9lG4DsMTF0lSVZAkFJWlWcjODpKAYkciaZ7V5CBlSlJ0ELOaEzOUQDrz7DSkm7uQHFPoSUqghQgEep116/KssXlOIltZAV8ICQkkznyxzP68qinxeLx4Oq0/VlErie7SnyrWkhRACkgDVMmTA3g6ffrXjDLxtkgIuMzeZOUqTrk3SVBOypP0qd/0HMkoVlSlUeUeaIkmFq1nlr96CpSGnktg59NQE5ZP8smBpI26UwpKS2pANm31NkziG5YudEpKQgaLCZidwoaSn+1SeCH3vEKFJUSBoRrmjQanfT8hXnAVNuuFCUALSCMqpEEZRIiQTJjvUm0wm5XcJKViVglMLyqAByrJSNQZBE9jQUp5VseBj02z45Cl3YquLlK0KyKSgpcynUoBJCSkbwZ8u+sV0wbGsPZchSA26lRK0rIQpEAHVQgKBMaTpNTbZKLVrPrsZAAAzJJlRG0wT13NU9xRif4t9x/TIFZUjKE+WNCR1otGnuF5vt2HDjHi0vXSUpgIamcqpBKjm3HQQPrXdjGARVdWzkUw4eTANJ6rTReWem0UodNR8D5YY4tMAGUj4Tt9taYXMeQoJjQ8x+gpAsbmi7LmxHWsStCycezL19JTk91hws8TPWjFrdA0oMYiCACNeXy/OiVpfba0lTr1dNK8crwY2o0l82sMF1hbbsZ0zHyPyPKu1ojLpOx59Ki2OIg6K+tZiVxkIPI6V6KjXoVodWHK58mNOE09jDNyMyFBKgCQQDvBIiY50ncEYqVN5VHzJUpB5eZBKT+U0Zt8Rqe08k6wD8v1rRU1W2tYaF7OF0TQ5Wq0Fp6VlO58gLHzdhHBl2t0KbTkROpXoCnsnc1Y2D+zlCCFOEqUO8D6Df503sW4GgTr++dTWLUztP5Uk69WrhYXsN7IQ/wBkKxwZDYhKQOwFFmbXp+/717Q0lOpOp+Y6aV4Ve7gaD986tGjCGZsq5ylwdsgT72v76VxViGmmg/f3oPfYoEGSqO550l8VcauJSUsp/wDY8vQVyrSm9tJf35lumo5mw/xZxy1aJlRBUowhMgFROgjoO9Vvi+CvXRLt05PNLST5Uj15mkLilta1+KpRVm3JMwf0px4D4i8drwlmXGxpPxI2B9Rt9Kbo6ZQ9UssDUrN4jhAW9sUpBbKYSdqGYDhjzb2cEIQkwVq2I6Ruab8eUkKMDbSeU9JOxqAnC31jMhuQEyJj12584qKuo24X3GtPo1Nbpv6BFFn4nmElCjEgQVdQmdxv+VTsZwNtTaFO50JCAUHQZhrCSD5o05Jn03rWCp8YJaVdXASIllMJgx8K5ic3ICaOt4BbpkeASoAZlqVME7lS82+o8u+tLPPq7jb9PpWDjwyEJaP4S1W9J95w5EJUqZ1Ks6zB0MAATB3JjP4E9cFS3MqAPLla01GnM+ZPf6UMxMqtHg609CT5V5HIUNISSOggekVLveLXwkJ0cIPmOcFPLoJMyDMwZG9TUe6N3j7EU4uErRfPm5CxvhFSW0qZJKQPMBEiNwJG4n9RvU/B7xHhAqSAoZQqUkAiD5p2ObmO07GtfiLpxsqAKljoMoE8vNqr6ULu2ElUOBLCFpGQeZaCrUqVnncEwTGxjYUKmo1FZhqkpRdgjf3Vs+ktqKSkgmUkBSTpoDt9dKXLc/hlqQmHGlKSU6SUQqSpK4ELAJHeaabDAbYkStazAPvJEGOqRrFS/wAAwGtAmUzBWZ1nbUxr1oe7pOxa8ZoB/wDeCchQArNPSSIMiBynUR3oZf2K3S2RmC5WTEAjbKhIG4H1MnTSjGELbBCXAlJOZQOg2MESN9+eu1HG7RsuhawA3sMisubymICfe066bVG6VKdksEStJC7hVusPt3HuJKvDISkhS0KhKlLB2mZ78utFmLZCrgLbIQ8szmzbaqiFbjOTmjae5oojG2wIKApaEoUSjQAeZKVHKdd4+vWhGENlwNJLBnQqe0k658hAEZtiRyzego8pbluZSMdqtYN8UZWrO4WApWRoCVJ5OeTynYwoiek1QpeOoG1fRXESGF2T6nlqS14LoOXQwrKQJAOuZCOR3r5uacg03p4rbdGdXqO+1hG3XTfgDKiPdJFZwjwV4oS47MmChsDUp/mV0FWxhHCrTSRnyk8tJ9PSla8er6YmjS1zowV1kTsP4fU8ZbPlAkqUClM9AeZ9KNt8KvoGoSR1Cqc7e0bkJJzRsNh9NqKuBJAECKWfw+E1lkv4xW4VvsVqvDnEQVIMDprXfDbfOojNEED/AO3T5/kasRLSVjlG1C8V4WSsZkABQIPSk63wlpboO/sEj8V3+mat7oENIKVZTyqYoFSYBjpIBH0NDQlSFZVCI07RRBhdeSq76NRuF0yaqur8gm5CkElTgbA6AJH3obb8ZjPkQ6cvwrIEKPOD2rt7TuGVXNl4jc+I0CtIE+YD30Rz01Hcd6p3DeIdMi4IPXmeRnke9ey+F7K9PfJepcr55T+TRlVZPgtW+XfrcUpF0pKTsEhMARy0rKTmeInUpADwAG0gz86yvQWp+BKzLzQsb/c9egTufnFdkYiCkjpziB8qEKdHYAb/AK7UOxTiFtlBUogD96AdfSsfrtYiaHST5C91cnNJVAG39yf2PWlLir2ls2oyghbnJI3+Z5VXvFntOecJQzKEn4z7x9B8PrvSGl2SrMZzayf5us96PS0s5vdUdl47g51YxxHP7FiYZx4t+6yvkZXB/DgQEHkn59aZb61C01UVvbqXt7ydU9THTvVo8NY0Li3BP+omErHeNFehGv1rTpxiltSsJVG27sU8UsQMyFbKoPw5ZrRcjISHEKk90c/UEaU78RYbImKG4JZjMVkQqCgHtzH1/Kq1Z7I3L0afUmohG3ZS44pKhmKvMdSnKQZ1EeadhrTXiF+2ygJBCSISVR5tdYbQdTpuo6DvQN/DcqZbBVJBUVA6EbQego5aBsgSEiI1Ik9NzrWVuu7M2ZJKzQsX106kpWyFZPiPlbJk6QAJAPPrrU5vCV3AK1vEJXoppo+HqNRJ3V86ZFtIWNTm2yhPWd9tRQkENqMrUOvl3BOyRz/zVo3atf5FXO/CydGOFLNtJAaAKhErJzAkaxP50nOsItHyHPClE+SIC0GYkjUq6dKY8TDrpKW9B8JIknSI115zNRrrAcluta4dWkDcEEDY67k6elXzH/06LvhvLO7PELeQEKKToRv8o17xXHELnxm9lQmSFARvPqCP0qFg7jakggo6BITBEbkyNBoNudGbrF0nyKIUEg+ROgMRHcj6VRra8F1ntkTMrlugPZHAjMUpWNtgcqo93fSRrUzBcXS4HAFJUpYHkyFRkTABO3eN6M3+LKcSW0ylC0edJy5ZMe6kaCDlIorwXwW2wnx0ozuHTzLAME67wB1+tXltn8yLypK3Yj8KcNoWUqW2JKj5YVlEj3s+gTz01jLTFiyGrdClnRCUFR1MkJMyTySSUp+cAa12xJxxC1BCwPKIzAKGWdYAiI16mk7i/HxcqFuVENNKzLVI/iGBlTGwAknXrtXQp25KSqOT3HjDrZLuUuBKFKTAQ3KiYUVI0MkAaCFUTYw3KsqzxmOXwwY11lWUbHQfTvSTj/ES2TkbyNluQkJMlIj+Ye9O/wA63Y8cOtsl17Ic0BKZIUoCZITyB66da6VKbRKrpvkJe1HioeAbRIAOZAKk80oElJ7SpO3MGk/gHh4XNyCoS23BPQn4Qe2k/KgmKYkq4eW6v3lkmBsOgHYVYfszbCWZ+JaifknQUed6NG3diN1Vq7ksIcru8cShRbGSOfMgbVy4X4rLgyOqlQO/UVKxReZlYG+Uj5xSDw2oodJ5Rv3oME45LO0sFr27qlOJg6g6TtFMDaid6QrDiVE66UyYdxG2fi071aEkuSs4vsNFsmBHKpnicqH210lQkGRUpt0Gm01YVaPFzhaVzIpJx7GVWClnw1FCU5pkR0PfTSrDQqlnjzDs9stQOVSATmidPikcxH5Vn6zQUaqU2sr6BqVeUbxFjhzjZu5ShClBLpnya8tdCe35VX/Hfs7863rYaySpsesynp6VzUgN3TbqShDhUCUJ0BgxpAgT95ohecaFu+eB1bzxHoAD6GZpH4fpVptU3T/4yj+U1/UFqS30rvlMrlrHXmxkzRl0gjUdjNZVqrsrB4+IUIJVqZiemtbr0VkKeoMOYqpUgaA8z+YH96B45ZFSSTqepoggxXtzzCDVKWnhSXpRE60p8lR43YwTpQ62tc375098R4fvpSzhLYzqZI1WRkPRWumnXQUWxVM621mqA4DORQSpEHpIVoNttPXkKJYXdm1fC/8Axr0MbZZ1iOaTr6E1xt3fDJn+lXpOh/8AU/Ymu1w1nGUkyPd/q7/3qUiGxxJVcHI2nMYn5dfSpGF4CoGAdj9+evrS1wxxOLZBSZCjpPMAaZfQU4Ybxfb5ffAMc6RrzcnZGhp4OCvbkkqsXEz5gN9N/wDmh1ywtQyg7kFRgaDYVFxrj5tIytnaTPelFPFxWrVRgmSKUcXza4/B3HVrDSIClq0mFZzuekaCottaJLiT5lpToYUU76bnpUfC+IUEADWNdRz2joRW7vEJUBPl3PIfMihSlJvaGhB5ZLxBTiE522iVpITA1CgowNtuWooS9xKpxQbWjw4kKK1aSNxtIptwC4XBUVZAlKUoyiQop2Ks2s9x0oTjlgHXR/AJWEq1CgEwomZHUyTR6cr+mQtNbXdHCxSlwFDHhpWuAI1HeVcutem+E22fOuXF/EqSEk9SneOQFFuH2EIYOVIzEwfLt2Ecqg4hYOrURmUlBEyAPpFFmtqwCUt75sAL/FQUZEJAIIAWdhzAEV6HEF0wcvjhR8spUkKOmv7FSmMOQklsgLk6L2KSNToOtQsYtPDSlSEZSk7jZSTptvXJJLJdSu9qGg8VKvm0pUgMLjyrCZTniAcp2+tJ/wCPS2yoK8ykSlXI5ydFa+lG8DdCkFbuqE6IBUBKj25jvSnxvKAIIhfmIH8x3nqdtaJFvdYpUgtt1gUrq4JUSdSajOOlUSSYECeQ6CtrFc6cirGZNtmCrA4QvsjSBMETP1/4qv4orhF+R5Z1G3cdKHWhviWpS2ss65x0kKSBy070r4ddkSkCDJr3YpWvQaDuanowMyVDeKQqVoQw2bWn0U52dgfcXBjc6VwTjDgQoawREVPubUpPmBHflQ59mdPpQ1WUhmehlEa+DOLlIQGyokg8zyqysMx7MaoFDJSdDBp54FxZxasqjOv2qs3KOYsQqUV3Lqs7qa64k0FMrCjoUKn6GheFyIrh7Q8XFvhtw5pmyZU/1KISB96fpvdHJlyVngqE3im0ruH0T4IIAyglxxJKUKncJ92SDHlpG/HeMSof6qtVJ5LVuVJ6K5xz+1MWD8VGSl2FJVv29B0qBxNwZCfHtfM2dSgalPdPbtyqNPS23k+X9kvAWrKOFFY/N/IJTiChoFVqo6MXTAztBSuauvespi3sC+pcHiViXI57VGcfA/fzodeYjG2/50diyO2OEFJ+9V5ijcKkbjUEdaY7zFZHrSxiD4mqsuhgDiXW0vD45C08gsQFfXRXzrTbmkc06eqfhP009RQjhrEcq1NqMIdHPQBY1ST+Xzomo5TMbSCP9p3+YiflVkQzjizQELSZzDzdlDnHQiKBOXJB0NHb9JykDX970urbJNLSitzH6VR9NGOPE614S5rWorxOtWSRDqO4xYbiBAAJpkw7itpohTjSXI2SdjSGtzyiK4KuDS3Qu7jj1Ppsy7sE4xaUtEBIn4QNNal42oStaPLBBSdwTHM96pnAcU8JwE7TT+9xYi7t1IScikKBgn3gOVV6e15KblJXiHsGcUlMjY/DPPnW7u5UZA0UNSroBrS5bcWhtOVURO86g+lQ77jRK85SJKh9+tEavkAmEn8WyjO2ZWSSslI3rdzw8+WkuuKOVYkdBzE9KT7TE1Z8y/d7n6UxtXl1+GCC6FMk5kidPTt6VEmu4xTj4JyMLQEIWuZCgBHOT+WlK3tEgOIAMwDtt1p0Vdw0EROx9Iqt+MbzO6B0qlC7ndhdRLbSsLs1utVtA1rQMS5upmFsyuTyqIoQal2DsGh1L7XYc0m3rR3cXHXAr9kSm4QVBUQpJ1T8uYo226mcras6Rsecd6RGbiizLqm0hWozbGsTUUdyse7oVIyzf+BuI5KqNfYGFpKmxqNY7UJtMWM+YzVi8B8SMtKUl2EhY0XEx2Iis+FGUaiTdvfsE1m+nRc4x3eyKrfQB2PSj/CCsq8wnpXHiy0Sl3Mk+VZP19KK8MhtsArUEiecD6mn6ct8FJHmtW9smmWNh99mEJVBqqPbTxdmcTZNklLZC3SSTmcI8qR2SCT6ntRPi72ltspLVnCnDop0e6nsk/ErvsKrbE8VVcFJdyqKdsoA36q3NalGm090jCqSTxEgsOzR3COJ3WNBlI6LJA+g1qBbYa64PK2QOvugepVXdWHMNf6z0q/kbEmemc6fY0xGObgpMjXaEOLUspAKjJCGyEyegzVlSRjVuNBbyOqtSfUzWVexTAx3mJ9KB3eJd6g3N9POh7jxNc2VSOr1/UUoKqkMWk70TYs6gsACgppntrrxGgv4hor1H96g3lhpUbCrnw3Mp91enz5GrIqwup+EEdNB/Sf7bfSgN3cebSjNykgH5/5FL1wklR0iqyjeQSE1GJhVRDDcBW6M5BDY5nn2H967cI3yUPZHEghXukgeVXL67fSni6d0gHTaptYhzuV3iFvkMAaVBNMmMtgzS28IqEid+MmgqK9JeI2NcyqvNWsRvfY7FwnevTbsGa4TW5qLEqY14v4KrdCmVSVFIXOhBy6/Ka52GI5UBAJyp1+dLAXXvxzEChOkMLU2G53iuEqg69qU7u6Liyo8zXGa1V4QUeANWvKpybrCK1W5ogEnNNB1GmjqATE++gdP9yRy5j01jJBBrmhZBBBgjUHvRFRDic40UPeHfr6GoauSntYY4QwhV3coaA5yfQVZHtUaZt7dhkR4pMwNwkAgk/Mionstbas7Z29e008s7wOQ7k1X+PY8u7uVvvKjMdBvlSPdSKzXT6s21wjXpatwlFzfB2ZeotYXpBApat3ydAkmOlEbO7ykFQKeYJoNXTylhI9RQ+LUIxvOSsMnHALdkhQOVRWPWO1IbKXntsygNyTp99KmYxjAdUCtSlxsNkj0qIi7WrRIyjommtHpnQpbZO75PIa/VLUVnOPBObwxATLrmUz7oEk952FejjLTUeCyMw+NfmM9QDoPpUNSY94x9z9K21Hwt5j1Vt9KcSEGzLrErh8+YqP5CohswD51SeidT9aasJ4JvLvVKVZOvuoHzMCmG24Hs7UZrt8KI3ba1PpmP6CuckSotleJt0cmVEdSTr9BWVaCcasgIRhxUkbEhRJHUmayq9RF+kyo0pKqmMWtbrKsDCDFtU9hisrKkhnq5tpTS1iNvlMjlrWVlcQEUO520r6/mKiuNAzp/wAdK1WVcqQLi1Oqgfdpqw3FPFZCj7w0PqOdZWVBILxJ6gD51rKyoJONZWVlSQZWVlZXHGVlZWVxxlZWVlcce8mk15ArKyuOJTNodz9KkJQE7c96ysqCbhVzFHnGUslX8NJmO+wmoDjKUEZjPasrKhRS4LXbZteJKPlQAkVG8NS9SfqaysriWSAW4PllWkawBG/rNSbSxddISmBOwED71lZXPBEVd5HvA/ZGogLuHA2nt5zp6aUWcvcPsvKyz4rg+JwTr2B0FZWUObsrhYJNnK8xe6fQFOOhhkyAE6nTlA2oOotp/wBNGZZ3cd1M9QnYVlZQ2GXg5m8c5vr+UgVlZWVTcybI/9k=">
            <a:extLst>
              <a:ext uri="{FF2B5EF4-FFF2-40B4-BE49-F238E27FC236}">
                <a16:creationId xmlns:a16="http://schemas.microsoft.com/office/drawing/2014/main" id="{0A370A76-D0FC-4BBA-841A-323EF17A87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6388" name="AutoShape 6" descr="data:image/jpeg;base64,/9j/4AAQSkZJRgABAQAAAQABAAD/2wCEAAkGBhQSERUUExMWFRQVGBgZGBcXGBoYHBgWGBcXFBYWGBcXHCYeGBwkHBQVHy8gIycpLCwsFh4xNTAqNSYsLCkBCQoKDgwOGg8PGi8kHyQsLCwsLCwsLCwpLCwsLCwsLCwsLCwvLCksKiwsLCwsLCwsLCwsLCwsLCwsLCwsLCwsLP/AABEIALcBEwMBIgACEQEDEQH/xAAcAAACAgMBAQAAAAAAAAAAAAAFBgQHAAEDAgj/xAA9EAABAwIEBAMGBAUDBAMAAAABAgMRAAQFEiExBkFRYRMicQcyQoGRoRSxwfAjUnLR4TNi8RUWQ4IlksL/xAAaAQACAwEBAAAAAAAAAAAAAAADBAECBQAG/8QALxEAAgEDAwMCBQQCAwAAAAAAAAECAxEhBBIxE0FRImEFcYGRoRSx0fBS4TJCwf/aAAwDAQACEQMRAD8AsFAFdAkUOTc16F0ax9w9tCQSK2E0PTcmuqXzUbydpNAr0IqGHDXsLNRvO2kutVxCq627edQSDFWTcnZENWyzCK5qcA3IrlxSCw3KCZPWqrvMSedcguKjoDFMfppctg+pEtNWJNjdafrWIxNo7OJ+tVLjOGlLWaTPqaXcObUVjzHfqalaZeSOr7H0MhM6jWtkUOt0lvDEqB8wEzQTBuMVqzBxIUE7kb1EtP4Zyqew1KRNePArlZYk28JbUD25ipCgaUnTaeUGUr8HIsV48KpSWya2m2qnTv2LbiJ4NYWKIC2rPw1W6L8Fd5ADNb8OiKWBXC8um2xKiAKt0Dt5EJri49Xu3uvGBUn3RsetLF9xcltSkkRBiY39KjoyfBbdbkNvOxqTQi8xlOoCte360m43xyFSkGPz/wAUru4i4pWRBMq6frTNLR95g5V1wi1MPxNlIzLUJ9aiY/7Q20IIbMntVZYhYusgKUokHeuFu14qgJ0Joy0se7Buu+yCQ4icdUVqzRPyFSEX6gQpCj9asPCODGFWwEA+WKTuIODl2nmbkp6U0oxtawBykncbOE+NUKGRzRQ5GpHEnFyEJlCgfSqxaQHOyum1cnm1DQnSqKhFKyRbqyeQo/7TnQqBRfCfaiSQFiqzu7ApVI1FdLVOtDlp4eC6rS8l8M8aNFIM71lVChwxvWUP9NEt1vYvIW9dE29e/wAejqK8qxZA5is+3uNG029dQ1UM46nrXk44mouidrCSUV6CaEqx9NRXMfg1O6JGyQduHco0iToPU0vN4i4zcwtUknlsBXO7xXxAkAx5hQ3iF0oWhR05Vo6RRs5IVr3WGWPxCz4tsFdp+tU/eJCHx3NW9gFwLi0jtFUlxZcFF3H8qv1puQCIwYxaFVsTyFJWGOAL+dWKhJcs1+n6VVrLsOehoUSz5PoDxAcLB5ZarzCVwh6OlNybv/4QHtH3qvbC5ht3WonwWhybs8YUw8lSTGokdauW0uAtCVdQDVJW+HlQL6/K0j4jpmVyA60yO+1BppsJSZyiPpVJK6RZcss/Ss8ZI3Iqj3Paw+snJAHKgGKe0W6XI8Qj0qOlI7cj6Ce4lYQYLiZHcUAxT2oWrUwsKPQa1Q7Kn1AurBKTzJrl4JWoQdCdqv0sXbK77uyLZsvaK7dOwhORudzvRDGLlK0wtUx+f60jWrCmwkARNcMTxNQVkBPeaya03KVom3p9LwxzRjS0QESUDkKHYy0/dqBQgISRHep/CCFLa80Gj1hbOJcIgeHHzml41al/4CzjCEnjK8ihh3s1JOZRmo/EHBotQXWzqnXL/arDZvwnWgfE+KgiFCno1Om+cikl1sNFfOKcusoUCBy02qXd+zp1KM7MlW/rR+3ugtSW1pCUbyn7bbUzYVigblMFSBzjYdzTlLUwk7SwxOtpJQV45K9wPjV61V4T4IjTXf8AzVj4ZizN0mSQdOdA+LOGEXgzoEK5EVXLiX7JyFSB15Gm/dCXGGP3GXDbcZmQAodKRlPEHK4IPWmbDOKs6YUCT6SaIO8OG6Rm8OByJ0qHJLkjY3wIN5Z6SNRQxVsR2ppvMEetVapKkT6ipo4TcuUgtpCZ68qh1ILlkqEvAmBw1qnpPspuOak1lV6sC3TkQFcSOH4TWJxx47INWgjhBr+QVLa4ZbHwCkenHwOdZlTjELg7INe03F0f/Gat5GBIHwj6V2ThKR8IrulHwd15FSITdn4DXX8Fdn4Ktn8EkchXNwoA1iu6cV2O60irW7K6G6KMXt8DbxfpUlKSAHmxKk9CtPxDuKY8Q4mtmQSpadPSkLib2htXLLjKESFCAe9EpJxfpB1Jbl6hy4YxMsNE2ziLxvkG1AL+aFGQarji60fW6p5bLiCpRMFJ0k7bUmWGZKyAopUDyMfcUZPFF0gR+IdjoVk/nTcsiy8FocHS5bKBB939Kqq/tFi4WAlRhR5HrXS64nuEoGW4cEjWFRQJzGXlSS6ufWqQfgvKNnkuA40gYMlkuJDhMZSdRrOoobww9Zsha7jNcQAUoTogq6KJ3/KqvYfJ1JmmNxzKwOpq6TIwTeM+L13joJSG2hohtHupA5mNz3pXVbgmBqTyrs89LeWNSZmuNhcFCtdxUlU7BW84eQzbhzNCzy79IqBh+HquCEoEq5/5r3d3ynFSvYcqZeDy0gytXh5z6HL2JodabhC65DUaaqTs+DVxhb6G0suIypUNDG47UwWHCjVswFutHMoeRPxdlVM4vx5wiGkoS2EhKSo5iQNcw6E0vYfxRcuHKpQJI0G5gdJrLq1Jz/7YXg1qdCCStHPudL+7U3lJRttpW/G8bylj3tc0VIOHvvIlxwQqYBgfSuNvY3bKko8UEfCYBjsaTksWv+4/BrlchHh8uWyykiUnami1xsJWvMDlIEaTrQxFlcqT/GShfdOhFc38RbbKUKS4lXp/fegp1ISBT21Xe2fY4vcVBp1QUg5eVAOIOIE3BKAYnX/FF7rF2yrKpJPqmDQtV00FElgLnQciKYoVN0/UVqUrQvFZA+DeKlfxaTHeieGcavIzIWgBJPmncDbSjuCYQpSszoyJ0yyI+lRPaY4yhpKEJHiKiT2plK8n+50mm0vuMnCbrbwdU2o+GkCAesEmJ5bVwcYZvElCokGD+VQ/ZliTLbSkrUASOdeMCtchdeyktrWrKRrpO9NRr9OGBLV6dOpjhfkbMEwJmybhKJHXc1lximcZGynzdOQrrgt2lYgqkdKjcR8KNZszJLTp1BSYBPcbGhZeW8CeOHyeLvh1biRC4J7aUOftby1SScikjaNDXfC+J3WD4V2mDyWNj86n3+IF/KUQUA/Wu2x7cktyjzwQ2cbVlE5p+dZTKzcoyjyjat1PTl/l+CN0f8fyTUxW1PIG5Aqgb72hXjKAgLJjSYkmhX47FLs6JdIPUlI/StDbYV3XL0xDj+zZWUKcEjeNY+lLuL+2y1bnwwpw9hA+pqsrjhK6t0eK+U5TuAZNecFwmxlS7pRHQSYI+W9dZWuTd3DWMe2t18FDack8xJP2oA/jt06AEurJUYgmNTRpXGWH2wi3tsx6wB9zShc48XXysJ8ME6Acj61MUvBEr+RysfZZdOjM++lsHp5j9TpUDibhBmzQCy+XF/ECQfsNqC3uMXLhCVvuFH9RAj5VCusRyjIjnuatkjB5cfhebqK068VVxDChlzDSaLNYanedOlSQQnGvKB2oasQKJXq4ntQ1DkCDzqETc6221MVzdBLSAdyKg8N4G5duhq3aU44dYGgSOq1HRI7mpfFPC71tc+A+pBWkJP8ADOYCRIExvV72RXlg113zTXpthS1Tzovw9w0p93KSG2kiVuq19EjuaarjDrNsI8JSSqYUucxHeNppWrXVN2GqdFzyhcwfhZbnmUOe3M/LkK88RWS21AyIHw9BtTlaNOshSmnEuFRHhxCgAebsCe0DnUVeHOuuHMtK0qElSUZdTuCFaiDprSuoqSh6x/S04ttMh4BwqzdjR1xSABCVESDzGnejKeFGrZfkVKjoB0HWKhYcybErynN4hAjYg0db8V4aQiYJUUyokflWdKpvd1ew7Jyh3Blxh4uCW3FKSAYgDWd9CamucGNBCQH3Uj151DxLhB9xKlKfUFJnIEwMw5gnrUrC+FLcpSVXD+c8lGCD+VTe6tfPgrvtlN2Mw142zoaXcqKjsFDQjlBotf2ziyFKCVx7pG88qX+JOB3AhK2XVuKCtiZKe4nl2qBh790kFCbgqWTBBHu89CRVZRW28mES6j3QaOz9rcLfLcpCxr5huPWp+C8NuKcbW8dJMQIo3huArSEuOLC3PhV6x5SOdGrdStQ6kBSCdBsJ2j5VenTfcHOtm0CDjSSlPn3QNPQVS3FmJrcfLhkpGg9KsX2g8WhlGUQVrEDsOZqvLJ0ODLE1p6emneTM7U1ZU0oL6i+cWUToSPSr1wbES1hNspCc05QrsDuarS19lly84ChGRB1zL007Derc4d4a8C3DLjhWPoB6ULVbUkoclKVVyXrO91w0QQ/bKhZAJST5VH9K5HFfxSfNLbjR1TOoI3pkYtW8oTrA21qM/wAIW61BYBSsGZBImf5uoocY+CrqJqz+4NLTamsr4BQeu9Q3sBU2nNbLlvfKeXpRV3Clt++nxEAykpEkDkCKGniRAUq3SP4joMGYA03J5VaVmvcinuvZA/8A6okaKJnn61lcLPCbdKAH1ku65oUImSdPlFZVv09Tyg1o+GV8pZSpLgSCpszB5xWsT9qVx7qEpbjoJrrnlIPyPfvS9xBhMeYD/IrUnBPJmQk1ghYlxLcXGjjqlDpOn0rph7odQUK94bUHr2y+UqChuKqsEvJt9opUQeVeBRi9a8VAcT8/WozGCuqE5TFSdc62LwWkoVuNjXuysAJWrWK922ArJgA5+QHPtVh8L+zNTgSt8FAjVHX16UKrWhTV5MvCDk8CPY4LcXq8rSDlHPYD1NM7/swxBtvMEodAGyFeb6HeriwnAUMpCUJAA6bUat2TGmlJR1NScvSsB5U4RWT5Lew15zMAgjKYUk6KB2gjrTrwz7GXnk+NeLFpbJEkrgKI9D7o7mrD454mssLeL6bdDt45AmRCRrC1DkfQSeoquOKeKXb2HHXStO6UDRCf6UDn3MmtCnLcris007DNde0VixCbLBbYKUrTx1iAogaqEwV6AnMqB2NBlYRmWXXjmeUcytQoqVuSY5elBsLVs8sQgZk54J82WY02mQPnTDnQhvIrOHlZYMEZEGDvMg66yOR0pTVVprEWaGj00ZWcv9A3FL5RCgIG8gaTr0FNXDNmyzbNqJSlxQzGYJgkwRpptzpce4YdW4rIPEKSMxBK/wCnzHeenajWC8LeIpKXCQW0iEqVsnUlSp39J0pOnezXf3NHUbElZ49j1iGGsLuA7nykRMEgKEzBUPT7Vu6fSlRKSoH/AGa5o7ASR3plRw0wG86yEIkQonKkkmBM0v4vhKw7mQErEKQRn0ylSchTlkBWh1/3bVWVOWN2EBhVg3jLOAdeelLbISDEKV5cum+pMk0Obw69aWkKfmZnWdo5+nKmZ15K1Apytpy+4mTmI3gk67/bagWOXPjfwm0rWlPlVlOVJ6CR+f2pZ7k3HsMQkm1glJtXoBNyYJ0KojX5VLssBe8SU3C9NYMZVfalBriRVmfA8EJED3lFYgmApIP+edH7VN082FNvrBBAhACQesnkaE6LjJNvDCbm00mhkZtXiJQ7tMiPi1G1TGMMUcrrgScnPKASec/SqxdxC/ZW6RcFCUHzBZBIJnQjKTrptTdwhxW5eSyHAohOZQIEzMEgp5aDeiRoOK3N3Xs+4vKUuF+wyXGIZAcg11MdPSg2NcR+C0XFnl+xUvFGvBO/vg78uooFdYS3cpyuElOgjNln0FTPWU6cts748IPToNw3wX3KpunX8RvAGwVLWqEJ6D96mrt4T9nLNghK3gXHtyoCUp7AfrUXhPgG3tXhcMkqUJASpQMTpI0qwRiaFCD5T0I/WiT+IUqq2wlt8Xxf+/MypUZwleWX3Al7fLJhCFRyMRWWDa/jQfrRsgcqiKZUmSk5ux9etBqKUmm2/oQrWskS7dhJ3EfOpIsyPdJPY/3oNeYyhGQTqVAQd59OnejVncyB3o9GdPf0+ff5gZxklc209yOh6UscWcAouZcYIbe3PRfSeh70zYk3Cc43Tr6jmKywugsTNPJ2lskDjJx9cT5+uHPDWpC1QpJIIJggjrNZV/XGA27iitbLalHclIJPLUx2rdE6HuN/r3/j+T50JjXl+lTrq2JZAI3nLFA8GuFLQQrVSefajVo6VDJOqdU+nSe1aXJlcCzacIreWrKYAO3MVJueDPC1JmmKz8Tx0qabK82igkfc8hT0xwgXh59B05/4papVhT5f8hYwlLgqFqzKVAISVJXoUgSZ5EAVYvCvCT6m8rqQgTpO5Hpyp8wfhFm2H8NsT/MdSfnRtNpMQKTnqKk8QVg8acY5kL+EcIMsGQgFXMnU/wCKYm7WOX+KkQECVHXtQjHeJWbZouOrygdfyjrQ3SjB3m8/kupSliJ6x/GWrJlTrpASnrzPIDqapjiX20XDshj+Gk6TzjsKXePuO137s6hlB8qf/wBHvQzh3CE3OYlcZd08yOtMU6V1xb2Ocow+ZBdfU6oqWoqUdSTrJrdoVe4kzJ0HfpRu6wKSG2kkqJgAbk1PwvDkWywpQS66mJQqC3BESVg5RBInU6DvR3JQVgai6rv2DjHD7bTTSc+Z0kEpbJWMx1za+XNB5nStXd02yWvHQURKYSkjxNZK1LUdSRvHX512t2Vvgw9lGhPhJyxm5Sde0QNtAAK833CzTjajmWtYnzFWbUAjmY3HXrWdOa3ZNWmrRsGUcVokN2jK3jGmVJSkD1VqfXtWr+7vFJKvwqP/AGPmIH9J3mlHhfiP8KspUZSohM6kjcggjQiTqDv8qcf+7oT5Ulem5hMdZ6R/ahVUllsJThK9lG4DsMTF0lSVZAkFJWlWcjODpKAYkciaZ7V5CBlSlJ0ELOaEzOUQDrz7DSkm7uQHFPoSUqghQgEep116/KssXlOIltZAV8ICQkkznyxzP68qinxeLx4Oq0/VlErie7SnyrWkhRACkgDVMmTA3g6ffrXjDLxtkgIuMzeZOUqTrk3SVBOypP0qd/0HMkoVlSlUeUeaIkmFq1nlr96CpSGnktg59NQE5ZP8smBpI26UwpKS2pANm31NkziG5YudEpKQgaLCZidwoaSn+1SeCH3vEKFJUSBoRrmjQanfT8hXnAVNuuFCUALSCMqpEEZRIiQTJjvUm0wm5XcJKViVglMLyqAByrJSNQZBE9jQUp5VseBj02z45Cl3YquLlK0KyKSgpcynUoBJCSkbwZ8u+sV0wbGsPZchSA26lRK0rIQpEAHVQgKBMaTpNTbZKLVrPrsZAAAzJJlRG0wT13NU9xRif4t9x/TIFZUjKE+WNCR1otGnuF5vt2HDjHi0vXSUpgIamcqpBKjm3HQQPrXdjGARVdWzkUw4eTANJ6rTReWem0UodNR8D5YY4tMAGUj4Tt9taYXMeQoJjQ8x+gpAsbmi7LmxHWsStCycezL19JTk91hws8TPWjFrdA0oMYiCACNeXy/OiVpfba0lTr1dNK8crwY2o0l82sMF1hbbsZ0zHyPyPKu1ojLpOx59Ki2OIg6K+tZiVxkIPI6V6KjXoVodWHK58mNOE09jDNyMyFBKgCQQDvBIiY50ncEYqVN5VHzJUpB5eZBKT+U0Zt8Rqe08k6wD8v1rRU1W2tYaF7OF0TQ5Wq0Fp6VlO58gLHzdhHBl2t0KbTkROpXoCnsnc1Y2D+zlCCFOEqUO8D6Df503sW4GgTr++dTWLUztP5Uk69WrhYXsN7IQ/wBkKxwZDYhKQOwFFmbXp+/717Q0lOpOp+Y6aV4Ve7gaD986tGjCGZsq5ylwdsgT72v76VxViGmmg/f3oPfYoEGSqO550l8VcauJSUsp/wDY8vQVyrSm9tJf35lumo5mw/xZxy1aJlRBUowhMgFROgjoO9Vvi+CvXRLt05PNLST5Uj15mkLilta1+KpRVm3JMwf0px4D4i8drwlmXGxpPxI2B9Rt9Kbo6ZQ9UssDUrN4jhAW9sUpBbKYSdqGYDhjzb2cEIQkwVq2I6Ruab8eUkKMDbSeU9JOxqAnC31jMhuQEyJj12584qKuo24X3GtPo1Nbpv6BFFn4nmElCjEgQVdQmdxv+VTsZwNtTaFO50JCAUHQZhrCSD5o05Jn03rWCp8YJaVdXASIllMJgx8K5ic3ICaOt4BbpkeASoAZlqVME7lS82+o8u+tLPPq7jb9PpWDjwyEJaP4S1W9J95w5EJUqZ1Ks6zB0MAATB3JjP4E9cFS3MqAPLla01GnM+ZPf6UMxMqtHg609CT5V5HIUNISSOggekVLveLXwkJ0cIPmOcFPLoJMyDMwZG9TUe6N3j7EU4uErRfPm5CxvhFSW0qZJKQPMBEiNwJG4n9RvU/B7xHhAqSAoZQqUkAiD5p2ObmO07GtfiLpxsqAKljoMoE8vNqr6ULu2ElUOBLCFpGQeZaCrUqVnncEwTGxjYUKmo1FZhqkpRdgjf3Vs+ktqKSkgmUkBSTpoDt9dKXLc/hlqQmHGlKSU6SUQqSpK4ELAJHeaabDAbYkStazAPvJEGOqRrFS/wAAwGtAmUzBWZ1nbUxr1oe7pOxa8ZoB/wDeCchQArNPSSIMiBynUR3oZf2K3S2RmC5WTEAjbKhIG4H1MnTSjGELbBCXAlJOZQOg2MESN9+eu1HG7RsuhawA3sMisubymICfe066bVG6VKdksEStJC7hVusPt3HuJKvDISkhS0KhKlLB2mZ78utFmLZCrgLbIQ8szmzbaqiFbjOTmjae5oojG2wIKApaEoUSjQAeZKVHKdd4+vWhGENlwNJLBnQqe0k658hAEZtiRyzego8pbluZSMdqtYN8UZWrO4WApWRoCVJ5OeTynYwoiek1QpeOoG1fRXESGF2T6nlqS14LoOXQwrKQJAOuZCOR3r5uacg03p4rbdGdXqO+1hG3XTfgDKiPdJFZwjwV4oS47MmChsDUp/mV0FWxhHCrTSRnyk8tJ9PSla8er6YmjS1zowV1kTsP4fU8ZbPlAkqUClM9AeZ9KNt8KvoGoSR1Cqc7e0bkJJzRsNh9NqKuBJAECKWfw+E1lkv4xW4VvsVqvDnEQVIMDprXfDbfOojNEED/AO3T5/kasRLSVjlG1C8V4WSsZkABQIPSk63wlpboO/sEj8V3+mat7oENIKVZTyqYoFSYBjpIBH0NDQlSFZVCI07RRBhdeSq76NRuF0yaqur8gm5CkElTgbA6AJH3obb8ZjPkQ6cvwrIEKPOD2rt7TuGVXNl4jc+I0CtIE+YD30Rz01Hcd6p3DeIdMi4IPXmeRnke9ey+F7K9PfJepcr55T+TRlVZPgtW+XfrcUpF0pKTsEhMARy0rKTmeInUpADwAG0gz86yvQWp+BKzLzQsb/c9egTufnFdkYiCkjpziB8qEKdHYAb/AK7UOxTiFtlBUogD96AdfSsfrtYiaHST5C91cnNJVAG39yf2PWlLir2ls2oyghbnJI3+Z5VXvFntOecJQzKEn4z7x9B8PrvSGl2SrMZzayf5us96PS0s5vdUdl47g51YxxHP7FiYZx4t+6yvkZXB/DgQEHkn59aZb61C01UVvbqXt7ydU9THTvVo8NY0Li3BP+omErHeNFehGv1rTpxiltSsJVG27sU8UsQMyFbKoPw5ZrRcjISHEKk90c/UEaU78RYbImKG4JZjMVkQqCgHtzH1/Kq1Z7I3L0afUmohG3ZS44pKhmKvMdSnKQZ1EeadhrTXiF+2ygJBCSISVR5tdYbQdTpuo6DvQN/DcqZbBVJBUVA6EbQego5aBsgSEiI1Ik9NzrWVuu7M2ZJKzQsX106kpWyFZPiPlbJk6QAJAPPrrU5vCV3AK1vEJXoppo+HqNRJ3V86ZFtIWNTm2yhPWd9tRQkENqMrUOvl3BOyRz/zVo3atf5FXO/CydGOFLNtJAaAKhErJzAkaxP50nOsItHyHPClE+SIC0GYkjUq6dKY8TDrpKW9B8JIknSI115zNRrrAcluta4dWkDcEEDY67k6elXzH/06LvhvLO7PELeQEKKToRv8o17xXHELnxm9lQmSFARvPqCP0qFg7jakggo6BITBEbkyNBoNudGbrF0nyKIUEg+ROgMRHcj6VRra8F1ntkTMrlugPZHAjMUpWNtgcqo93fSRrUzBcXS4HAFJUpYHkyFRkTABO3eN6M3+LKcSW0ylC0edJy5ZMe6kaCDlIorwXwW2wnx0ozuHTzLAME67wB1+tXltn8yLypK3Yj8KcNoWUqW2JKj5YVlEj3s+gTz01jLTFiyGrdClnRCUFR1MkJMyTySSUp+cAa12xJxxC1BCwPKIzAKGWdYAiI16mk7i/HxcqFuVENNKzLVI/iGBlTGwAknXrtXQp25KSqOT3HjDrZLuUuBKFKTAQ3KiYUVI0MkAaCFUTYw3KsqzxmOXwwY11lWUbHQfTvSTj/ES2TkbyNluQkJMlIj+Ye9O/wA63Y8cOtsl17Ic0BKZIUoCZITyB66da6VKbRKrpvkJe1HioeAbRIAOZAKk80oElJ7SpO3MGk/gHh4XNyCoS23BPQn4Qe2k/KgmKYkq4eW6v3lkmBsOgHYVYfszbCWZ+JaifknQUed6NG3diN1Vq7ksIcru8cShRbGSOfMgbVy4X4rLgyOqlQO/UVKxReZlYG+Uj5xSDw2oodJ5Rv3oME45LO0sFr27qlOJg6g6TtFMDaid6QrDiVE66UyYdxG2fi071aEkuSs4vsNFsmBHKpnicqH210lQkGRUpt0Gm01YVaPFzhaVzIpJx7GVWClnw1FCU5pkR0PfTSrDQqlnjzDs9stQOVSATmidPikcxH5Vn6zQUaqU2sr6BqVeUbxFjhzjZu5ShClBLpnya8tdCe35VX/Hfs7863rYaySpsesynp6VzUgN3TbqShDhUCUJ0BgxpAgT95ohecaFu+eB1bzxHoAD6GZpH4fpVptU3T/4yj+U1/UFqS30rvlMrlrHXmxkzRl0gjUdjNZVqrsrB4+IUIJVqZiemtbr0VkKeoMOYqpUgaA8z+YH96B45ZFSSTqepoggxXtzzCDVKWnhSXpRE60p8lR43YwTpQ62tc375098R4fvpSzhLYzqZI1WRkPRWumnXQUWxVM621mqA4DORQSpEHpIVoNttPXkKJYXdm1fC/8Axr0MbZZ1iOaTr6E1xt3fDJn+lXpOh/8AU/Ymu1w1nGUkyPd/q7/3qUiGxxJVcHI2nMYn5dfSpGF4CoGAdj9+evrS1wxxOLZBSZCjpPMAaZfQU4Ybxfb5ffAMc6RrzcnZGhp4OCvbkkqsXEz5gN9N/wDmh1ywtQyg7kFRgaDYVFxrj5tIytnaTPelFPFxWrVRgmSKUcXza4/B3HVrDSIClq0mFZzuekaCottaJLiT5lpToYUU76bnpUfC+IUEADWNdRz2joRW7vEJUBPl3PIfMihSlJvaGhB5ZLxBTiE522iVpITA1CgowNtuWooS9xKpxQbWjw4kKK1aSNxtIptwC4XBUVZAlKUoyiQop2Ks2s9x0oTjlgHXR/AJWEq1CgEwomZHUyTR6cr+mQtNbXdHCxSlwFDHhpWuAI1HeVcutem+E22fOuXF/EqSEk9SneOQFFuH2EIYOVIzEwfLt2Ecqg4hYOrURmUlBEyAPpFFmtqwCUt75sAL/FQUZEJAIIAWdhzAEV6HEF0wcvjhR8spUkKOmv7FSmMOQklsgLk6L2KSNToOtQsYtPDSlSEZSk7jZSTptvXJJLJdSu9qGg8VKvm0pUgMLjyrCZTniAcp2+tJ/wCPS2yoK8ykSlXI5ydFa+lG8DdCkFbuqE6IBUBKj25jvSnxvKAIIhfmIH8x3nqdtaJFvdYpUgtt1gUrq4JUSdSajOOlUSSYECeQ6CtrFc6cirGZNtmCrA4QvsjSBMETP1/4qv4orhF+R5Z1G3cdKHWhviWpS2ss65x0kKSBy070r4ddkSkCDJr3YpWvQaDuanowMyVDeKQqVoQw2bWn0U52dgfcXBjc6VwTjDgQoawREVPubUpPmBHflQ59mdPpQ1WUhmehlEa+DOLlIQGyokg8zyqysMx7MaoFDJSdDBp54FxZxasqjOv2qs3KOYsQqUV3Lqs7qa64k0FMrCjoUKn6GheFyIrh7Q8XFvhtw5pmyZU/1KISB96fpvdHJlyVngqE3im0ruH0T4IIAyglxxJKUKncJ92SDHlpG/HeMSof6qtVJ5LVuVJ6K5xz+1MWD8VGSl2FJVv29B0qBxNwZCfHtfM2dSgalPdPbtyqNPS23k+X9kvAWrKOFFY/N/IJTiChoFVqo6MXTAztBSuauvespi3sC+pcHiViXI57VGcfA/fzodeYjG2/50diyO2OEFJ+9V5ijcKkbjUEdaY7zFZHrSxiD4mqsuhgDiXW0vD45C08gsQFfXRXzrTbmkc06eqfhP009RQjhrEcq1NqMIdHPQBY1ST+Xzomo5TMbSCP9p3+YiflVkQzjizQELSZzDzdlDnHQiKBOXJB0NHb9JykDX970urbJNLSitzH6VR9NGOPE614S5rWorxOtWSRDqO4xYbiBAAJpkw7itpohTjSXI2SdjSGtzyiK4KuDS3Qu7jj1Ppsy7sE4xaUtEBIn4QNNal42oStaPLBBSdwTHM96pnAcU8JwE7TT+9xYi7t1IScikKBgn3gOVV6e15KblJXiHsGcUlMjY/DPPnW7u5UZA0UNSroBrS5bcWhtOVURO86g+lQ77jRK85SJKh9+tEavkAmEn8WyjO2ZWSSslI3rdzw8+WkuuKOVYkdBzE9KT7TE1Z8y/d7n6UxtXl1+GCC6FMk5kidPTt6VEmu4xTj4JyMLQEIWuZCgBHOT+WlK3tEgOIAMwDtt1p0Vdw0EROx9Iqt+MbzO6B0qlC7ndhdRLbSsLs1utVtA1rQMS5upmFsyuTyqIoQal2DsGh1L7XYc0m3rR3cXHXAr9kSm4QVBUQpJ1T8uYo226mcras6Rsecd6RGbiizLqm0hWozbGsTUUdyse7oVIyzf+BuI5KqNfYGFpKmxqNY7UJtMWM+YzVi8B8SMtKUl2EhY0XEx2Iis+FGUaiTdvfsE1m+nRc4x3eyKrfQB2PSj/CCsq8wnpXHiy0Sl3Mk+VZP19KK8MhtsArUEiecD6mn6ct8FJHmtW9smmWNh99mEJVBqqPbTxdmcTZNklLZC3SSTmcI8qR2SCT6ntRPi72ltspLVnCnDop0e6nsk/ErvsKrbE8VVcFJdyqKdsoA36q3NalGm090jCqSTxEgsOzR3COJ3WNBlI6LJA+g1qBbYa64PK2QOvugepVXdWHMNf6z0q/kbEmemc6fY0xGObgpMjXaEOLUspAKjJCGyEyegzVlSRjVuNBbyOqtSfUzWVexTAx3mJ9KB3eJd6g3N9POh7jxNc2VSOr1/UUoKqkMWk70TYs6gsACgppntrrxGgv4hor1H96g3lhpUbCrnw3Mp91enz5GrIqwup+EEdNB/Sf7bfSgN3cebSjNykgH5/5FL1wklR0iqyjeQSE1GJhVRDDcBW6M5BDY5nn2H967cI3yUPZHEghXukgeVXL67fSni6d0gHTaptYhzuV3iFvkMAaVBNMmMtgzS28IqEid+MmgqK9JeI2NcyqvNWsRvfY7FwnevTbsGa4TW5qLEqY14v4KrdCmVSVFIXOhBy6/Ka52GI5UBAJyp1+dLAXXvxzEChOkMLU2G53iuEqg69qU7u6Liyo8zXGa1V4QUeANWvKpybrCK1W5ogEnNNB1GmjqATE++gdP9yRy5j01jJBBrmhZBBBgjUHvRFRDic40UPeHfr6GoauSntYY4QwhV3coaA5yfQVZHtUaZt7dhkR4pMwNwkAgk/Mionstbas7Z29e008s7wOQ7k1X+PY8u7uVvvKjMdBvlSPdSKzXT6s21wjXpatwlFzfB2ZeotYXpBApat3ydAkmOlEbO7ykFQKeYJoNXTylhI9RQ+LUIxvOSsMnHALdkhQOVRWPWO1IbKXntsygNyTp99KmYxjAdUCtSlxsNkj0qIi7WrRIyjommtHpnQpbZO75PIa/VLUVnOPBObwxATLrmUz7oEk952FejjLTUeCyMw+NfmM9QDoPpUNSY94x9z9K21Hwt5j1Vt9KcSEGzLrErh8+YqP5CohswD51SeidT9aasJ4JvLvVKVZOvuoHzMCmG24Hs7UZrt8KI3ba1PpmP6CuckSotleJt0cmVEdSTr9BWVaCcasgIRhxUkbEhRJHUmayq9RF+kyo0pKqmMWtbrKsDCDFtU9hisrKkhnq5tpTS1iNvlMjlrWVlcQEUO520r6/mKiuNAzp/wAdK1WVcqQLi1Oqgfdpqw3FPFZCj7w0PqOdZWVBILxJ6gD51rKyoJONZWVlSQZWVlZXHGVlZWVxxlZWVlcce8mk15ArKyuOJTNodz9KkJQE7c96ysqCbhVzFHnGUslX8NJmO+wmoDjKUEZjPasrKhRS4LXbZteJKPlQAkVG8NS9SfqaysriWSAW4PllWkawBG/rNSbSxddISmBOwED71lZXPBEVd5HvA/ZGogLuHA2nt5zp6aUWcvcPsvKyz4rg+JwTr2B0FZWUObsrhYJNnK8xe6fQFOOhhkyAE6nTlA2oOotp/wBNGZZ3cd1M9QnYVlZQ2GXg5m8c5vr+UgVlZWVTcybI/9k=">
            <a:extLst>
              <a:ext uri="{FF2B5EF4-FFF2-40B4-BE49-F238E27FC236}">
                <a16:creationId xmlns:a16="http://schemas.microsoft.com/office/drawing/2014/main" id="{9CC6CDB5-7A67-4770-BC35-EC6944F681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6389" name="AutoShape 8" descr="data:image/jpeg;base64,/9j/4AAQSkZJRgABAQAAAQABAAD/2wCEAAkGBhQSERUUExMWFRQVGBgZGBcXGBoYHBgWGBcXFBYWGBcXHCYeGBwkHBQVHy8gIycpLCwsFh4xNTAqNSYsLCkBCQoKDgwOGg8PGi8kHyQsLCwsLCwsLCwpLCwsLCwsLCwsLCwvLCksKiwsLCwsLCwsLCwsLCwsLCwsLCwsLCwsLP/AABEIALcBEwMBIgACEQEDEQH/xAAcAAACAgMBAQAAAAAAAAAAAAAFBgQHAAEDAgj/xAA9EAABAwIEBAMGBAUDBAMAAAABAgMRAAQFEiExBkFRYRMicQcyQoGRoRSxwfAjUnLR4TNi8RUWQ4IlksL/xAAaAQACAwEBAAAAAAAAAAAAAAADBAECBQAG/8QALxEAAgEDAwMCBQQCAwAAAAAAAAECAxEhBBIxE0FRImEFcYGRoRSx0fBS4TJCwf/aAAwDAQACEQMRAD8AsFAFdAkUOTc16F0ax9w9tCQSK2E0PTcmuqXzUbydpNAr0IqGHDXsLNRvO2kutVxCq627edQSDFWTcnZENWyzCK5qcA3IrlxSCw3KCZPWqrvMSedcguKjoDFMfppctg+pEtNWJNjdafrWIxNo7OJ+tVLjOGlLWaTPqaXcObUVjzHfqalaZeSOr7H0MhM6jWtkUOt0lvDEqB8wEzQTBuMVqzBxIUE7kb1EtP4Zyqew1KRNePArlZYk28JbUD25ipCgaUnTaeUGUr8HIsV48KpSWya2m2qnTv2LbiJ4NYWKIC2rPw1W6L8Fd5ADNb8OiKWBXC8um2xKiAKt0Dt5EJri49Xu3uvGBUn3RsetLF9xcltSkkRBiY39KjoyfBbdbkNvOxqTQi8xlOoCte360m43xyFSkGPz/wAUru4i4pWRBMq6frTNLR95g5V1wi1MPxNlIzLUJ9aiY/7Q20IIbMntVZYhYusgKUokHeuFu14qgJ0Joy0se7Buu+yCQ4icdUVqzRPyFSEX6gQpCj9asPCODGFWwEA+WKTuIODl2nmbkp6U0oxtawBykncbOE+NUKGRzRQ5GpHEnFyEJlCgfSqxaQHOyum1cnm1DQnSqKhFKyRbqyeQo/7TnQqBRfCfaiSQFiqzu7ApVI1FdLVOtDlp4eC6rS8l8M8aNFIM71lVChwxvWUP9NEt1vYvIW9dE29e/wAejqK8qxZA5is+3uNG029dQ1UM46nrXk44mouidrCSUV6CaEqx9NRXMfg1O6JGyQduHco0iToPU0vN4i4zcwtUknlsBXO7xXxAkAx5hQ3iF0oWhR05Vo6RRs5IVr3WGWPxCz4tsFdp+tU/eJCHx3NW9gFwLi0jtFUlxZcFF3H8qv1puQCIwYxaFVsTyFJWGOAL+dWKhJcs1+n6VVrLsOehoUSz5PoDxAcLB5ZarzCVwh6OlNybv/4QHtH3qvbC5ht3WonwWhybs8YUw8lSTGokdauW0uAtCVdQDVJW+HlQL6/K0j4jpmVyA60yO+1BppsJSZyiPpVJK6RZcss/Ss8ZI3Iqj3Paw+snJAHKgGKe0W6XI8Qj0qOlI7cj6Ce4lYQYLiZHcUAxT2oWrUwsKPQa1Q7Kn1AurBKTzJrl4JWoQdCdqv0sXbK77uyLZsvaK7dOwhORudzvRDGLlK0wtUx+f60jWrCmwkARNcMTxNQVkBPeaya03KVom3p9LwxzRjS0QESUDkKHYy0/dqBQgISRHep/CCFLa80Gj1hbOJcIgeHHzml41al/4CzjCEnjK8ihh3s1JOZRmo/EHBotQXWzqnXL/arDZvwnWgfE+KgiFCno1Om+cikl1sNFfOKcusoUCBy02qXd+zp1KM7MlW/rR+3ugtSW1pCUbyn7bbUzYVigblMFSBzjYdzTlLUwk7SwxOtpJQV45K9wPjV61V4T4IjTXf8AzVj4ZizN0mSQdOdA+LOGEXgzoEK5EVXLiX7JyFSB15Gm/dCXGGP3GXDbcZmQAodKRlPEHK4IPWmbDOKs6YUCT6SaIO8OG6Rm8OByJ0qHJLkjY3wIN5Z6SNRQxVsR2ppvMEetVapKkT6ipo4TcuUgtpCZ68qh1ILlkqEvAmBw1qnpPspuOak1lV6sC3TkQFcSOH4TWJxx47INWgjhBr+QVLa4ZbHwCkenHwOdZlTjELg7INe03F0f/Gat5GBIHwj6V2ThKR8IrulHwd15FSITdn4DXX8Fdn4Ktn8EkchXNwoA1iu6cV2O60irW7K6G6KMXt8DbxfpUlKSAHmxKk9CtPxDuKY8Q4mtmQSpadPSkLib2htXLLjKESFCAe9EpJxfpB1Jbl6hy4YxMsNE2ziLxvkG1AL+aFGQarji60fW6p5bLiCpRMFJ0k7bUmWGZKyAopUDyMfcUZPFF0gR+IdjoVk/nTcsiy8FocHS5bKBB939Kqq/tFi4WAlRhR5HrXS64nuEoGW4cEjWFRQJzGXlSS6ufWqQfgvKNnkuA40gYMlkuJDhMZSdRrOoobww9Zsha7jNcQAUoTogq6KJ3/KqvYfJ1JmmNxzKwOpq6TIwTeM+L13joJSG2hohtHupA5mNz3pXVbgmBqTyrs89LeWNSZmuNhcFCtdxUlU7BW84eQzbhzNCzy79IqBh+HquCEoEq5/5r3d3ynFSvYcqZeDy0gytXh5z6HL2JodabhC65DUaaqTs+DVxhb6G0suIypUNDG47UwWHCjVswFutHMoeRPxdlVM4vx5wiGkoS2EhKSo5iQNcw6E0vYfxRcuHKpQJI0G5gdJrLq1Jz/7YXg1qdCCStHPudL+7U3lJRttpW/G8bylj3tc0VIOHvvIlxwQqYBgfSuNvY3bKko8UEfCYBjsaTksWv+4/BrlchHh8uWyykiUnami1xsJWvMDlIEaTrQxFlcqT/GShfdOhFc38RbbKUKS4lXp/fegp1ISBT21Xe2fY4vcVBp1QUg5eVAOIOIE3BKAYnX/FF7rF2yrKpJPqmDQtV00FElgLnQciKYoVN0/UVqUrQvFZA+DeKlfxaTHeieGcavIzIWgBJPmncDbSjuCYQpSszoyJ0yyI+lRPaY4yhpKEJHiKiT2plK8n+50mm0vuMnCbrbwdU2o+GkCAesEmJ5bVwcYZvElCokGD+VQ/ZliTLbSkrUASOdeMCtchdeyktrWrKRrpO9NRr9OGBLV6dOpjhfkbMEwJmybhKJHXc1lximcZGynzdOQrrgt2lYgqkdKjcR8KNZszJLTp1BSYBPcbGhZeW8CeOHyeLvh1biRC4J7aUOftby1SScikjaNDXfC+J3WD4V2mDyWNj86n3+IF/KUQUA/Wu2x7cktyjzwQ2cbVlE5p+dZTKzcoyjyjat1PTl/l+CN0f8fyTUxW1PIG5Aqgb72hXjKAgLJjSYkmhX47FLs6JdIPUlI/StDbYV3XL0xDj+zZWUKcEjeNY+lLuL+2y1bnwwpw9hA+pqsrjhK6t0eK+U5TuAZNecFwmxlS7pRHQSYI+W9dZWuTd3DWMe2t18FDack8xJP2oA/jt06AEurJUYgmNTRpXGWH2wi3tsx6wB9zShc48XXysJ8ME6Acj61MUvBEr+RysfZZdOjM++lsHp5j9TpUDibhBmzQCy+XF/ECQfsNqC3uMXLhCVvuFH9RAj5VCusRyjIjnuatkjB5cfhebqK068VVxDChlzDSaLNYanedOlSQQnGvKB2oasQKJXq4ntQ1DkCDzqETc6221MVzdBLSAdyKg8N4G5duhq3aU44dYGgSOq1HRI7mpfFPC71tc+A+pBWkJP8ADOYCRIExvV72RXlg113zTXpthS1Tzovw9w0p93KSG2kiVuq19EjuaarjDrNsI8JSSqYUucxHeNppWrXVN2GqdFzyhcwfhZbnmUOe3M/LkK88RWS21AyIHw9BtTlaNOshSmnEuFRHhxCgAebsCe0DnUVeHOuuHMtK0qElSUZdTuCFaiDprSuoqSh6x/S04ttMh4BwqzdjR1xSABCVESDzGnejKeFGrZfkVKjoB0HWKhYcybErynN4hAjYg0db8V4aQiYJUUyokflWdKpvd1ew7Jyh3Blxh4uCW3FKSAYgDWd9CamucGNBCQH3Uj151DxLhB9xKlKfUFJnIEwMw5gnrUrC+FLcpSVXD+c8lGCD+VTe6tfPgrvtlN2Mw142zoaXcqKjsFDQjlBotf2ziyFKCVx7pG88qX+JOB3AhK2XVuKCtiZKe4nl2qBh790kFCbgqWTBBHu89CRVZRW28mES6j3QaOz9rcLfLcpCxr5huPWp+C8NuKcbW8dJMQIo3huArSEuOLC3PhV6x5SOdGrdStQ6kBSCdBsJ2j5VenTfcHOtm0CDjSSlPn3QNPQVS3FmJrcfLhkpGg9KsX2g8WhlGUQVrEDsOZqvLJ0ODLE1p6emneTM7U1ZU0oL6i+cWUToSPSr1wbES1hNspCc05QrsDuarS19lly84ChGRB1zL007Derc4d4a8C3DLjhWPoB6ULVbUkoclKVVyXrO91w0QQ/bKhZAJST5VH9K5HFfxSfNLbjR1TOoI3pkYtW8oTrA21qM/wAIW61BYBSsGZBImf5uoocY+CrqJqz+4NLTamsr4BQeu9Q3sBU2nNbLlvfKeXpRV3Clt++nxEAykpEkDkCKGniRAUq3SP4joMGYA03J5VaVmvcinuvZA/8A6okaKJnn61lcLPCbdKAH1ku65oUImSdPlFZVv09Tyg1o+GV8pZSpLgSCpszB5xWsT9qVx7qEpbjoJrrnlIPyPfvS9xBhMeYD/IrUnBPJmQk1ghYlxLcXGjjqlDpOn0rph7odQUK94bUHr2y+UqChuKqsEvJt9opUQeVeBRi9a8VAcT8/WozGCuqE5TFSdc62LwWkoVuNjXuysAJWrWK922ArJgA5+QHPtVh8L+zNTgSt8FAjVHX16UKrWhTV5MvCDk8CPY4LcXq8rSDlHPYD1NM7/swxBtvMEodAGyFeb6HeriwnAUMpCUJAA6bUat2TGmlJR1NScvSsB5U4RWT5Lew15zMAgjKYUk6KB2gjrTrwz7GXnk+NeLFpbJEkrgKI9D7o7mrD454mssLeL6bdDt45AmRCRrC1DkfQSeoquOKeKXb2HHXStO6UDRCf6UDn3MmtCnLcris007DNde0VixCbLBbYKUrTx1iAogaqEwV6AnMqB2NBlYRmWXXjmeUcytQoqVuSY5elBsLVs8sQgZk54J82WY02mQPnTDnQhvIrOHlZYMEZEGDvMg66yOR0pTVVprEWaGj00ZWcv9A3FL5RCgIG8gaTr0FNXDNmyzbNqJSlxQzGYJgkwRpptzpce4YdW4rIPEKSMxBK/wCnzHeenajWC8LeIpKXCQW0iEqVsnUlSp39J0pOnezXf3NHUbElZ49j1iGGsLuA7nykRMEgKEzBUPT7Vu6fSlRKSoH/AGa5o7ASR3plRw0wG86yEIkQonKkkmBM0v4vhKw7mQErEKQRn0ylSchTlkBWh1/3bVWVOWN2EBhVg3jLOAdeelLbISDEKV5cum+pMk0Obw69aWkKfmZnWdo5+nKmZ15K1Apytpy+4mTmI3gk67/bagWOXPjfwm0rWlPlVlOVJ6CR+f2pZ7k3HsMQkm1glJtXoBNyYJ0KojX5VLssBe8SU3C9NYMZVfalBriRVmfA8EJED3lFYgmApIP+edH7VN082FNvrBBAhACQesnkaE6LjJNvDCbm00mhkZtXiJQ7tMiPi1G1TGMMUcrrgScnPKASec/SqxdxC/ZW6RcFCUHzBZBIJnQjKTrptTdwhxW5eSyHAohOZQIEzMEgp5aDeiRoOK3N3Xs+4vKUuF+wyXGIZAcg11MdPSg2NcR+C0XFnl+xUvFGvBO/vg78uooFdYS3cpyuElOgjNln0FTPWU6cts748IPToNw3wX3KpunX8RvAGwVLWqEJ6D96mrt4T9nLNghK3gXHtyoCUp7AfrUXhPgG3tXhcMkqUJASpQMTpI0qwRiaFCD5T0I/WiT+IUqq2wlt8Xxf+/MypUZwleWX3Al7fLJhCFRyMRWWDa/jQfrRsgcqiKZUmSk5ux9etBqKUmm2/oQrWskS7dhJ3EfOpIsyPdJPY/3oNeYyhGQTqVAQd59OnejVncyB3o9GdPf0+ff5gZxklc209yOh6UscWcAouZcYIbe3PRfSeh70zYk3Cc43Tr6jmKywugsTNPJ2lskDjJx9cT5+uHPDWpC1QpJIIJggjrNZV/XGA27iitbLalHclIJPLUx2rdE6HuN/r3/j+T50JjXl+lTrq2JZAI3nLFA8GuFLQQrVSefajVo6VDJOqdU+nSe1aXJlcCzacIreWrKYAO3MVJueDPC1JmmKz8Tx0qabK82igkfc8hT0xwgXh59B05/4papVhT5f8hYwlLgqFqzKVAISVJXoUgSZ5EAVYvCvCT6m8rqQgTpO5Hpyp8wfhFm2H8NsT/MdSfnRtNpMQKTnqKk8QVg8acY5kL+EcIMsGQgFXMnU/wCKYm7WOX+KkQECVHXtQjHeJWbZouOrygdfyjrQ3SjB3m8/kupSliJ6x/GWrJlTrpASnrzPIDqapjiX20XDshj+Gk6TzjsKXePuO137s6hlB8qf/wBHvQzh3CE3OYlcZd08yOtMU6V1xb2Ocow+ZBdfU6oqWoqUdSTrJrdoVe4kzJ0HfpRu6wKSG2kkqJgAbk1PwvDkWywpQS66mJQqC3BESVg5RBInU6DvR3JQVgai6rv2DjHD7bTTSc+Z0kEpbJWMx1za+XNB5nStXd02yWvHQURKYSkjxNZK1LUdSRvHX512t2Vvgw9lGhPhJyxm5Sde0QNtAAK833CzTjajmWtYnzFWbUAjmY3HXrWdOa3ZNWmrRsGUcVokN2jK3jGmVJSkD1VqfXtWr+7vFJKvwqP/AGPmIH9J3mlHhfiP8KspUZSohM6kjcggjQiTqDv8qcf+7oT5Ulem5hMdZ6R/ahVUllsJThK9lG4DsMTF0lSVZAkFJWlWcjODpKAYkciaZ7V5CBlSlJ0ELOaEzOUQDrz7DSkm7uQHFPoSUqghQgEep116/KssXlOIltZAV8ICQkkznyxzP68qinxeLx4Oq0/VlErie7SnyrWkhRACkgDVMmTA3g6ffrXjDLxtkgIuMzeZOUqTrk3SVBOypP0qd/0HMkoVlSlUeUeaIkmFq1nlr96CpSGnktg59NQE5ZP8smBpI26UwpKS2pANm31NkziG5YudEpKQgaLCZidwoaSn+1SeCH3vEKFJUSBoRrmjQanfT8hXnAVNuuFCUALSCMqpEEZRIiQTJjvUm0wm5XcJKViVglMLyqAByrJSNQZBE9jQUp5VseBj02z45Cl3YquLlK0KyKSgpcynUoBJCSkbwZ8u+sV0wbGsPZchSA26lRK0rIQpEAHVQgKBMaTpNTbZKLVrPrsZAAAzJJlRG0wT13NU9xRif4t9x/TIFZUjKE+WNCR1otGnuF5vt2HDjHi0vXSUpgIamcqpBKjm3HQQPrXdjGARVdWzkUw4eTANJ6rTReWem0UodNR8D5YY4tMAGUj4Tt9taYXMeQoJjQ8x+gpAsbmi7LmxHWsStCycezL19JTk91hws8TPWjFrdA0oMYiCACNeXy/OiVpfba0lTr1dNK8crwY2o0l82sMF1hbbsZ0zHyPyPKu1ojLpOx59Ki2OIg6K+tZiVxkIPI6V6KjXoVodWHK58mNOE09jDNyMyFBKgCQQDvBIiY50ncEYqVN5VHzJUpB5eZBKT+U0Zt8Rqe08k6wD8v1rRU1W2tYaF7OF0TQ5Wq0Fp6VlO58gLHzdhHBl2t0KbTkROpXoCnsnc1Y2D+zlCCFOEqUO8D6Df503sW4GgTr++dTWLUztP5Uk69WrhYXsN7IQ/wBkKxwZDYhKQOwFFmbXp+/717Q0lOpOp+Y6aV4Ve7gaD986tGjCGZsq5ylwdsgT72v76VxViGmmg/f3oPfYoEGSqO550l8VcauJSUsp/wDY8vQVyrSm9tJf35lumo5mw/xZxy1aJlRBUowhMgFROgjoO9Vvi+CvXRLt05PNLST5Uj15mkLilta1+KpRVm3JMwf0px4D4i8drwlmXGxpPxI2B9Rt9Kbo6ZQ9UssDUrN4jhAW9sUpBbKYSdqGYDhjzb2cEIQkwVq2I6Ruab8eUkKMDbSeU9JOxqAnC31jMhuQEyJj12584qKuo24X3GtPo1Nbpv6BFFn4nmElCjEgQVdQmdxv+VTsZwNtTaFO50JCAUHQZhrCSD5o05Jn03rWCp8YJaVdXASIllMJgx8K5ic3ICaOt4BbpkeASoAZlqVME7lS82+o8u+tLPPq7jb9PpWDjwyEJaP4S1W9J95w5EJUqZ1Ks6zB0MAATB3JjP4E9cFS3MqAPLla01GnM+ZPf6UMxMqtHg609CT5V5HIUNISSOggekVLveLXwkJ0cIPmOcFPLoJMyDMwZG9TUe6N3j7EU4uErRfPm5CxvhFSW0qZJKQPMBEiNwJG4n9RvU/B7xHhAqSAoZQqUkAiD5p2ObmO07GtfiLpxsqAKljoMoE8vNqr6ULu2ElUOBLCFpGQeZaCrUqVnncEwTGxjYUKmo1FZhqkpRdgjf3Vs+ktqKSkgmUkBSTpoDt9dKXLc/hlqQmHGlKSU6SUQqSpK4ELAJHeaabDAbYkStazAPvJEGOqRrFS/wAAwGtAmUzBWZ1nbUxr1oe7pOxa8ZoB/wDeCchQArNPSSIMiBynUR3oZf2K3S2RmC5WTEAjbKhIG4H1MnTSjGELbBCXAlJOZQOg2MESN9+eu1HG7RsuhawA3sMisubymICfe066bVG6VKdksEStJC7hVusPt3HuJKvDISkhS0KhKlLB2mZ78utFmLZCrgLbIQ8szmzbaqiFbjOTmjae5oojG2wIKApaEoUSjQAeZKVHKdd4+vWhGENlwNJLBnQqe0k658hAEZtiRyzego8pbluZSMdqtYN8UZWrO4WApWRoCVJ5OeTynYwoiek1QpeOoG1fRXESGF2T6nlqS14LoOXQwrKQJAOuZCOR3r5uacg03p4rbdGdXqO+1hG3XTfgDKiPdJFZwjwV4oS47MmChsDUp/mV0FWxhHCrTSRnyk8tJ9PSla8er6YmjS1zowV1kTsP4fU8ZbPlAkqUClM9AeZ9KNt8KvoGoSR1Cqc7e0bkJJzRsNh9NqKuBJAECKWfw+E1lkv4xW4VvsVqvDnEQVIMDprXfDbfOojNEED/AO3T5/kasRLSVjlG1C8V4WSsZkABQIPSk63wlpboO/sEj8V3+mat7oENIKVZTyqYoFSYBjpIBH0NDQlSFZVCI07RRBhdeSq76NRuF0yaqur8gm5CkElTgbA6AJH3obb8ZjPkQ6cvwrIEKPOD2rt7TuGVXNl4jc+I0CtIE+YD30Rz01Hcd6p3DeIdMi4IPXmeRnke9ey+F7K9PfJepcr55T+TRlVZPgtW+XfrcUpF0pKTsEhMARy0rKTmeInUpADwAG0gz86yvQWp+BKzLzQsb/c9egTufnFdkYiCkjpziB8qEKdHYAb/AK7UOxTiFtlBUogD96AdfSsfrtYiaHST5C91cnNJVAG39yf2PWlLir2ls2oyghbnJI3+Z5VXvFntOecJQzKEn4z7x9B8PrvSGl2SrMZzayf5us96PS0s5vdUdl47g51YxxHP7FiYZx4t+6yvkZXB/DgQEHkn59aZb61C01UVvbqXt7ydU9THTvVo8NY0Li3BP+omErHeNFehGv1rTpxiltSsJVG27sU8UsQMyFbKoPw5ZrRcjISHEKk90c/UEaU78RYbImKG4JZjMVkQqCgHtzH1/Kq1Z7I3L0afUmohG3ZS44pKhmKvMdSnKQZ1EeadhrTXiF+2ygJBCSISVR5tdYbQdTpuo6DvQN/DcqZbBVJBUVA6EbQego5aBsgSEiI1Ik9NzrWVuu7M2ZJKzQsX106kpWyFZPiPlbJk6QAJAPPrrU5vCV3AK1vEJXoppo+HqNRJ3V86ZFtIWNTm2yhPWd9tRQkENqMrUOvl3BOyRz/zVo3atf5FXO/CydGOFLNtJAaAKhErJzAkaxP50nOsItHyHPClE+SIC0GYkjUq6dKY8TDrpKW9B8JIknSI115zNRrrAcluta4dWkDcEEDY67k6elXzH/06LvhvLO7PELeQEKKToRv8o17xXHELnxm9lQmSFARvPqCP0qFg7jakggo6BITBEbkyNBoNudGbrF0nyKIUEg+ROgMRHcj6VRra8F1ntkTMrlugPZHAjMUpWNtgcqo93fSRrUzBcXS4HAFJUpYHkyFRkTABO3eN6M3+LKcSW0ylC0edJy5ZMe6kaCDlIorwXwW2wnx0ozuHTzLAME67wB1+tXltn8yLypK3Yj8KcNoWUqW2JKj5YVlEj3s+gTz01jLTFiyGrdClnRCUFR1MkJMyTySSUp+cAa12xJxxC1BCwPKIzAKGWdYAiI16mk7i/HxcqFuVENNKzLVI/iGBlTGwAknXrtXQp25KSqOT3HjDrZLuUuBKFKTAQ3KiYUVI0MkAaCFUTYw3KsqzxmOXwwY11lWUbHQfTvSTj/ES2TkbyNluQkJMlIj+Ye9O/wA63Y8cOtsl17Ic0BKZIUoCZITyB66da6VKbRKrpvkJe1HioeAbRIAOZAKk80oElJ7SpO3MGk/gHh4XNyCoS23BPQn4Qe2k/KgmKYkq4eW6v3lkmBsOgHYVYfszbCWZ+JaifknQUed6NG3diN1Vq7ksIcru8cShRbGSOfMgbVy4X4rLgyOqlQO/UVKxReZlYG+Uj5xSDw2oodJ5Rv3oME45LO0sFr27qlOJg6g6TtFMDaid6QrDiVE66UyYdxG2fi071aEkuSs4vsNFsmBHKpnicqH210lQkGRUpt0Gm01YVaPFzhaVzIpJx7GVWClnw1FCU5pkR0PfTSrDQqlnjzDs9stQOVSATmidPikcxH5Vn6zQUaqU2sr6BqVeUbxFjhzjZu5ShClBLpnya8tdCe35VX/Hfs7863rYaySpsesynp6VzUgN3TbqShDhUCUJ0BgxpAgT95ohecaFu+eB1bzxHoAD6GZpH4fpVptU3T/4yj+U1/UFqS30rvlMrlrHXmxkzRl0gjUdjNZVqrsrB4+IUIJVqZiemtbr0VkKeoMOYqpUgaA8z+YH96B45ZFSSTqepoggxXtzzCDVKWnhSXpRE60p8lR43YwTpQ62tc375098R4fvpSzhLYzqZI1WRkPRWumnXQUWxVM621mqA4DORQSpEHpIVoNttPXkKJYXdm1fC/8Axr0MbZZ1iOaTr6E1xt3fDJn+lXpOh/8AU/Ymu1w1nGUkyPd/q7/3qUiGxxJVcHI2nMYn5dfSpGF4CoGAdj9+evrS1wxxOLZBSZCjpPMAaZfQU4Ybxfb5ffAMc6RrzcnZGhp4OCvbkkqsXEz5gN9N/wDmh1ywtQyg7kFRgaDYVFxrj5tIytnaTPelFPFxWrVRgmSKUcXza4/B3HVrDSIClq0mFZzuekaCottaJLiT5lpToYUU76bnpUfC+IUEADWNdRz2joRW7vEJUBPl3PIfMihSlJvaGhB5ZLxBTiE522iVpITA1CgowNtuWooS9xKpxQbWjw4kKK1aSNxtIptwC4XBUVZAlKUoyiQop2Ks2s9x0oTjlgHXR/AJWEq1CgEwomZHUyTR6cr+mQtNbXdHCxSlwFDHhpWuAI1HeVcutem+E22fOuXF/EqSEk9SneOQFFuH2EIYOVIzEwfLt2Ecqg4hYOrURmUlBEyAPpFFmtqwCUt75sAL/FQUZEJAIIAWdhzAEV6HEF0wcvjhR8spUkKOmv7FSmMOQklsgLk6L2KSNToOtQsYtPDSlSEZSk7jZSTptvXJJLJdSu9qGg8VKvm0pUgMLjyrCZTniAcp2+tJ/wCPS2yoK8ykSlXI5ydFa+lG8DdCkFbuqE6IBUBKj25jvSnxvKAIIhfmIH8x3nqdtaJFvdYpUgtt1gUrq4JUSdSajOOlUSSYECeQ6CtrFc6cirGZNtmCrA4QvsjSBMETP1/4qv4orhF+R5Z1G3cdKHWhviWpS2ss65x0kKSBy070r4ddkSkCDJr3YpWvQaDuanowMyVDeKQqVoQw2bWn0U52dgfcXBjc6VwTjDgQoawREVPubUpPmBHflQ59mdPpQ1WUhmehlEa+DOLlIQGyokg8zyqysMx7MaoFDJSdDBp54FxZxasqjOv2qs3KOYsQqUV3Lqs7qa64k0FMrCjoUKn6GheFyIrh7Q8XFvhtw5pmyZU/1KISB96fpvdHJlyVngqE3im0ruH0T4IIAyglxxJKUKncJ92SDHlpG/HeMSof6qtVJ5LVuVJ6K5xz+1MWD8VGSl2FJVv29B0qBxNwZCfHtfM2dSgalPdPbtyqNPS23k+X9kvAWrKOFFY/N/IJTiChoFVqo6MXTAztBSuauvespi3sC+pcHiViXI57VGcfA/fzodeYjG2/50diyO2OEFJ+9V5ijcKkbjUEdaY7zFZHrSxiD4mqsuhgDiXW0vD45C08gsQFfXRXzrTbmkc06eqfhP009RQjhrEcq1NqMIdHPQBY1ST+Xzomo5TMbSCP9p3+YiflVkQzjizQELSZzDzdlDnHQiKBOXJB0NHb9JykDX970urbJNLSitzH6VR9NGOPE614S5rWorxOtWSRDqO4xYbiBAAJpkw7itpohTjSXI2SdjSGtzyiK4KuDS3Qu7jj1Ppsy7sE4xaUtEBIn4QNNal42oStaPLBBSdwTHM96pnAcU8JwE7TT+9xYi7t1IScikKBgn3gOVV6e15KblJXiHsGcUlMjY/DPPnW7u5UZA0UNSroBrS5bcWhtOVURO86g+lQ77jRK85SJKh9+tEavkAmEn8WyjO2ZWSSslI3rdzw8+WkuuKOVYkdBzE9KT7TE1Z8y/d7n6UxtXl1+GCC6FMk5kidPTt6VEmu4xTj4JyMLQEIWuZCgBHOT+WlK3tEgOIAMwDtt1p0Vdw0EROx9Iqt+MbzO6B0qlC7ndhdRLbSsLs1utVtA1rQMS5upmFsyuTyqIoQal2DsGh1L7XYc0m3rR3cXHXAr9kSm4QVBUQpJ1T8uYo226mcras6Rsecd6RGbiizLqm0hWozbGsTUUdyse7oVIyzf+BuI5KqNfYGFpKmxqNY7UJtMWM+YzVi8B8SMtKUl2EhY0XEx2Iis+FGUaiTdvfsE1m+nRc4x3eyKrfQB2PSj/CCsq8wnpXHiy0Sl3Mk+VZP19KK8MhtsArUEiecD6mn6ct8FJHmtW9smmWNh99mEJVBqqPbTxdmcTZNklLZC3SSTmcI8qR2SCT6ntRPi72ltspLVnCnDop0e6nsk/ErvsKrbE8VVcFJdyqKdsoA36q3NalGm090jCqSTxEgsOzR3COJ3WNBlI6LJA+g1qBbYa64PK2QOvugepVXdWHMNf6z0q/kbEmemc6fY0xGObgpMjXaEOLUspAKjJCGyEyegzVlSRjVuNBbyOqtSfUzWVexTAx3mJ9KB3eJd6g3N9POh7jxNc2VSOr1/UUoKqkMWk70TYs6gsACgppntrrxGgv4hor1H96g3lhpUbCrnw3Mp91enz5GrIqwup+EEdNB/Sf7bfSgN3cebSjNykgH5/5FL1wklR0iqyjeQSE1GJhVRDDcBW6M5BDY5nn2H967cI3yUPZHEghXukgeVXL67fSni6d0gHTaptYhzuV3iFvkMAaVBNMmMtgzS28IqEid+MmgqK9JeI2NcyqvNWsRvfY7FwnevTbsGa4TW5qLEqY14v4KrdCmVSVFIXOhBy6/Ka52GI5UBAJyp1+dLAXXvxzEChOkMLU2G53iuEqg69qU7u6Liyo8zXGa1V4QUeANWvKpybrCK1W5ogEnNNB1GmjqATE++gdP9yRy5j01jJBBrmhZBBBgjUHvRFRDic40UPeHfr6GoauSntYY4QwhV3coaA5yfQVZHtUaZt7dhkR4pMwNwkAgk/Mionstbas7Z29e008s7wOQ7k1X+PY8u7uVvvKjMdBvlSPdSKzXT6s21wjXpatwlFzfB2ZeotYXpBApat3ydAkmOlEbO7ykFQKeYJoNXTylhI9RQ+LUIxvOSsMnHALdkhQOVRWPWO1IbKXntsygNyTp99KmYxjAdUCtSlxsNkj0qIi7WrRIyjommtHpnQpbZO75PIa/VLUVnOPBObwxATLrmUz7oEk952FejjLTUeCyMw+NfmM9QDoPpUNSY94x9z9K21Hwt5j1Vt9KcSEGzLrErh8+YqP5CohswD51SeidT9aasJ4JvLvVKVZOvuoHzMCmG24Hs7UZrt8KI3ba1PpmP6CuckSotleJt0cmVEdSTr9BWVaCcasgIRhxUkbEhRJHUmayq9RF+kyo0pKqmMWtbrKsDCDFtU9hisrKkhnq5tpTS1iNvlMjlrWVlcQEUO520r6/mKiuNAzp/wAdK1WVcqQLi1Oqgfdpqw3FPFZCj7w0PqOdZWVBILxJ6gD51rKyoJONZWVlSQZWVlZXHGVlZWVxxlZWVlcce8mk15ArKyuOJTNodz9KkJQE7c96ysqCbhVzFHnGUslX8NJmO+wmoDjKUEZjPasrKhRS4LXbZteJKPlQAkVG8NS9SfqaysriWSAW4PllWkawBG/rNSbSxddISmBOwED71lZXPBEVd5HvA/ZGogLuHA2nt5zp6aUWcvcPsvKyz4rg+JwTr2B0FZWUObsrhYJNnK8xe6fQFOOhhkyAE6nTlA2oOotp/wBNGZZ3cd1M9QnYVlZQ2GXg5m8c5vr+UgVlZWVTcybI/9k=">
            <a:extLst>
              <a:ext uri="{FF2B5EF4-FFF2-40B4-BE49-F238E27FC236}">
                <a16:creationId xmlns:a16="http://schemas.microsoft.com/office/drawing/2014/main" id="{3A32F8B5-FE7A-4C23-987D-76E8B94FB7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6390" name="AutoShape 12" descr="data:image/jpeg;base64,/9j/4AAQSkZJRgABAQAAAQABAAD/2wCEAAkGBhQSEBIUEhIUFRUQFQ8WFBUUFBUUFBQUFBQVFBQQFBQXHCYeFxkjGRQUHy8gIycpLCwsFR4xNTAqNSYrLCkBCQoKDgwOGg8PGiwkHBwsLCwvLCkpKSwpLCwpKSkpLCwpLCwpLCwpLCksKSwpKSwsLCwsKSwsKSwpLCwpKSksLP/AABEIALcBEwMBIgACEQEDEQH/xAAcAAABBQEBAQAAAAAAAAAAAAAEAAEDBQYCBwj/xAA9EAABAwMDAgMFBgMGBwAAAAABAAIRAwQhBRIxBkFRYXETIkKBkQcUMqGx0RXB8ENSYnKC4RYjM1ODk6L/xAAZAQACAwEAAAAAAAAAAAAAAAABBAACAwX/xAArEQACAgICAQMDAwUBAAAAAAAAAQIRAyESMQQTIkEyUWEFFHGBkaGx8UL/2gAMAwEAAhEDEQA/APYKtRCvCmhclqYoqQ7UtqkhPsQIRALoNUzKKlbSRIDtpqQUkQKa62IWQHFJM6jKJ2pnKcgUAiyyiqdOE5qKKrcQqPLFFljZNhPKpbnVIKHGvDxS37vHdWMLxJtXRo0oVLR1gHujG6gFrHPCXTMngktB0JIMagFPTuAVopJ9FHBrskITQu4S2qxWjiEykhMpZKOITrpKFLJRyAnTwmhENClNKW1MQoQeAmLQmTIkGNMLg0ApUyJAd9sFC60HgjSuCFCAJtAki4ToUQI9ml7FENprsMWfMIILddiiiNqZyHIAHUdChdcwor6vCrq15haBLNuoiUbSryFkmsLjIKtbe52ASVlPIootGFl2XqKo5BU7zccIguwkZeRyWhhYqI3lV13cwiK960d1Q3t4CVzs+alpnQwYbe0K9qyFVNcJU9dsjBVaWuaVzZyvY/GNKi9oNUlWqexVVQvCOUYyrKvDI3ownGnZBWv3A8qz0XVS50Hsh2WQeUZb2ApjhPYOcHd6Fc01JVRo2XQAyU4v2+KzF3eOIhvKexpPAlxT0vMcRSPjpmmfdoK41GEBUvI7oKpfAuASs/1FvURiHhr5LB2tQuR1EPFc/dgW5CrbjSA7hax8zIuwehjZfUNdae6PpXzT3WLGiPbkEqZlZzOSmV5qX1GT8VP6WbUVAU6ytvrkclWlDVwRymMflY59Mwn4849otSFyQgv4h5oildByZjNPowcGuyVMnSVypwQuSVIQuHNRIRynTQnUCWqSdJLBGKjqHCkKFuqsBWirYGUOrvyqao9GajXlxVZvO7IRyS4loqy90hktGFLf2RPGFxp9yGtTXWtN4ByuVmyJ9jcI0PQOxRapqe1hIKDrsqOyAs1rYrwQBIXLzZpQXXY1yjDdWA3HUTy8icSiKV4XZJVI3T6hMlqsjZPa38JSrlzdDfieb60nHjQV/FCDEo2jW3LPsDpyCrO3uY5WM210dCfGi4+74UdUloT29eQpngOTuLaOXkdM60K7LnEK71GdmEFolkGmQFaarIYU9GPsFJy2UOnXEuyrW6uQBhZnTaTn1TAIAOVo62m4ylU5SjRfE0tso7pxyUtEpe0qeiOr2RhHaJZtpiSPNZYcKWT8Dk8ns0F3NtDRCjs6cHKV5r1MGJCqa2tgn3SnZyhF2KxhNqqLu/rANwsje3x3FXX3qW5VHc1WbjJSudOe0zbDKOP6isuLh0ozTrl3iVzuY49lM1oCTWCSdpjbzwlEuaVUkcqxs7nPKpLd+EXTcuvgyyxs5uWKmjWUKkhSLO2molpyru3ug4LuYs8ciOZPG4E6YhJJMGRxCS6hJEBYpJJili5y4oG9YSPVHApy0FWToBl3WUuXf3Fs8I+pT950cDChcwylPInsYxLRBd2o2GF5hdXz6V3Lp2gx5L024Y+MBZvVenXVfhyuT5EZSaa+C+TDzWn0XdjrbHUxHgq66ug5xkBP090m9g94wrC50JoMlyzyRySimx/BOEdPsqRTb4KcOZEQnvhTYMvA+aGpV6ZyHj6hKN8X2NcG9pE/3OmeyHr6Ww8QiKbw7hwKb2RnKkrkvaBUvqOaGnCMLmpalpRe8NXQrgpqMXFbFpO3oN0WmVYXzQRt8UJYXIAUdeuTU8k5GuOhaXewq2sWsEgJOBKIjAQ7rjKq2ugxT+Aeo0A5Vfqt1taYRF4wzKp61YOOeAlsk0pUPePC9sy94XF8mVLa1YIhPqUvfDQVG6g9rfwn6IyaapjkIKLv5Zb1Lw4AUV3o/tGzOV1pzZb72D5qxY/sk4rlL8GHkqEo8aMV9xq0X9yJVzTvZAWgfbNdyq290fuE0o0tCGOKgqXRDSvYVtZVtwWQu6hYYKtNEvZwgp1KmbONou6lTKnttSLTyoKlo5wkKO2s3bshMxco7RlSemaqyvC4IsVsoKzpbWqZjwuv48purEcsYroK3JlF7VJPCpcrklOSqHWdda33GnJWCVlia/1PaSfBCWWque6J5We1G8JET6ovp+tNTPgFq9IBqa+AIUDAVJXuBIXLroALkZacmxyF0TtHiuDVaDGFTX2s7VTs1N9R/eEu/ISdI2WFtWzV3twWtkcLzPqvqOrv2tkei3lzXIpRBJ8lheotIuTL20d4PA4I9Up5Vykq2NeNkhgTlJX/ALKC+9s6m1znfi8Sgreq+PxfQo2lol3Uc11du0N4b2xwry06TLgPfa3yhKOKXtSLeP8AqOXJJuUaiv7v7FDZXdRrpDjjzWq0/qJxgOCkodEtH9t/8o2n0eARFTPoqSw5HuOv6j8s+GX1BY21BPC5pWZBwcIpmlOaIDgYTNpuHITkFNJcjmTcb9pZ2VjKKq2YAk9lW2+pFvKmq3ftfdByU9CUaoVknYXZ1t0+ChrtbKK9iKdOFXOaXHCrONKi0HbtHT7fcICjbpNNnIk90RXuG0mjOSgby4lsysJ8Y7raN8fKWr0DXNSm0S1owqe91tu6IEIa5vwSWzyq9+mzkFcqc5T6Orjxxj9RcM1mnxHKJaaT42nJWcuKBDIHbuptFoOBBKop5IvTLTw4mrNH/D3tMgyF27jIUtvcOPoiWkHldWEtHIkqZSVdGbVOQmHShZlhWjtqTQYR9V7WDJC3jj5FHkroz9jcFnuvCtmbOUFdVGuMrq2sy/vhNYcb6MMk12HudIwuqdqSire0ACJDF1oRUUJSk2BC1SRkJLSyhUNuH3dFlWi+GuGWjlrhhzD6FZarQd7UsJk5jmZHY+apunuuGWVd8u321fMtzsePjA8xyP2Rep9Qsrvq1rZ8hrqZaRghwaCJHqIRSaJYe+1cOQVLoUve00sySPoYJKPp9SU7mzdVDWg7TMES145BHPP5FR9M3jKVUtJgOyD65j9fyVMjpFo7NHX06I9/PfGFGbDxf+SPvTwUGSuTlj7mOY3rsFq9Osfy8oq00enSHEx3KhfdbVUazrxggGAl3KGNXWzXjOer0X91qTGYESEA7W9xycNzwsONaLn8ompqha0YyCfn3g+KUn5UmuXSN4+OlotNQ1mnknzx39fRUlXXjB2gYPP7qHUqjah3RBIyOMeSraltkBhmYJjw/dc+bnJ7Z0MUMaX5Lq11hxySCYyJ4RLteeIIGPL9FmqV4QS3bMzkGPmrS2pPZO4yHjHEKscbek2azUFtourbqAOeASR/JXdG5a4S10rJMtSXD2bHEubBO0mD5QFaW+lVmRsDiMzI2/WUxh9SDp7FMyxte3TLkua4ZCWnUKdOoXAOk9zwg6Nu+JPPhIx/m8F3UrBokkfPif5J+E6ds52SLkqiWrtcpufs+I8dwfJB3+uCnIDYK8e1LWb22vXXD3Co17/7N+5jQ3AYJywjzGVrdQ60bUptc5uHAcDO7wPgjmyOrT7EoeQsLaypljX1F1VwA7lW+pW2ygGzJIyUN0P7OtRdWcIIeQ0eEInXb4bSPok3jqHe2dXD5CnUktGbtNJaSXFy6r2jpDWCR3Kio3QpAk5JyrPSNUa4y4RH5krOOGFcWNy8iV8iClR5biVYUtODQPFF3OkbqrHNwCP6KF1SqaZjOO6kYSUm2utFZzTSp9h1Z7GtgDKmt3At9Bysmb8l3KvtMu8EH4gtoS5T2YSVRC3V8rms3fElD1sFcPuoCZhNxdmLjyQbRtAD4q5oW8AZz4KgsL0ucAtBskFP4fI5v2oWyYePYXTapFHR/CFJK6idoSehkkkkQHzle/Z9AOxzh5A4VdR0O8tyTSec8g8H1C9uo6OHPiMd1HqmhhpAb35WlEs8Hr3F4x5dtc2ZkNJAPjhW9l9oT2uaXsIc0bTjBC9Pf0a6o2YCyeqdIgOMs+cLKadF41Z6J0V1J97tWkkEiW+HHAz5Qr0t8wsH0fQ+7UiY90mf5StfZXbap90wO5P+658kbrRzfkBpysXqlVziQF6S2xokfC71eP0ldfw2mOKbG/IJbJgcjaGdRPPNE0JvxNcTyTwAidS01rnkMB5MDkhbK9sSRAc0eUfssHq2j3NOq6q+7pMoNI71J2nG0tazPbulskKXFrRaXkcfcv8An5M/qVbYC2e+SgrSuSMZkwIP7I3rLTPZW9Os2qyp7Zwa3YSZwXSD4YH1Vf0Npdy+4DqLtjaMGrULQ5rZzsDThzj4fsln499mUv1CUc/CKtf5s3nT/Rm5jX3BLSRIaOS3/FjB4WpqUqLGgNYz3cNlonyknv5rj2v/AC2uzJnHlmFXXtzGCRBPPqr6x+2K/qONyyO5MetqRB90Qe4EgR2lUup6tWMDcQDIkds+XZGXOptYC0bXQCQR3PaVW3GrB20kN3jGJz5wUjmdalIdwR+VEHt6zpLnlzi3sJg+p8UzNT3gg4k988lGUK++BiBMng+pQV1Rg+745PolaXG0NN8nUkVeq6SKklmcxjx8CO/zQ2mMqUX72ZA/HTImAPiH94eXP0VlcXLoiDjyj5gqNuoN3gtLt428DBJPeOVrjyNKkK+R4vrRqS66a7Rq7O8pupbqUN35O0CN3cEBUd/euLy13In6ePoh23b6dcGkz3KoJePgDhz6DM481Ga9au+rsp7XUQC6MEicAE8+IBwYTSytpVs48s0sa4uL5J1+GRGhUqOhrXOz2BKuLTpu4xFN3jmAjema1Y/82q9xkbWg4xiTtHHC0dG9M8pnGoS27NoZZyjyqguyoltNu/DgIg+KyWthz3O/wyrLq6g9/sywkbc4JByPJBWQc1u4O38y1/P1W7acvTroopSXuZl3VdpR2mXx3CVzUYHVNrhtc6YB4Poe6udP0YN5Cx9Lk9DCyKi5tqLagylX6bJ/A75FT29owETUDZ4kgfJWVOg5pneCB3TscSa2hZ5aftZS6bolRjwXNwO8q8c2AfNUtfq1pqFg7GN3bHgrRlyHRBn0WmGEYtqIMkpNWwsVIAHgn9ooGUSVM2guwkkhFs69qkn2JI6ARWlsAJ8UJc09zirUthnyQjKUuUjLtlTl1Paz5KrfZhxyJlXN0MAIRtPPorLoIBqOle6BShrh5SPosfqIu6RzTDmj+4Y/Ir0dtPxUVa0B5CwyYlI0hPieRP6lqNd7wc3xBC02h9TDc2apg4IJxnE+XirvUul2VOQFktS6ILZ2Ejy7JB4pQ72hnnGfWmbq+a91NwbBndM+faO68svrq4p1Dbv37K5LWbnb2CQI2lwmAexIMH5r1bQHmpRYH/iNNu7/ADtEOPzIJ+aV303QrEbzJBDhESC3uClsuBydopNKarpnknUtlVqG3p0/dY0Oa6GwATEvgYBPlBK9F6d080remx7NjKbQAzhz4H/UqHxPMnK0Fpo9OlmnTAP953vO+RPHyQWsAhpImByqelLHE0hHHybS7ANQ1Lnj/bwVNf6pNOMe6SfWeyFvrhxKqa9Qnx9Epylux7itFho1L2rnAgOgYBmZ8QR355V0/RpIhrQRHP4SR4mfDul0Vp5c4EN90A7j/ecf2wI9fFaq7phrXYGJPl6I+gpQ2B5nGVIy4sDgmGGYEZGO2fGIUeoacXSRtkRPb6DxE8K4sGbyAQMbjnPPb9SgdSqMhzW7QQ4ulvJcZ/QAD6Ky8WHD+SfuJcij9jvDgDhoMDyAzz25wqpliabw6JaDJ9OZCsagc152iQCYH5Z8cImxBqAscIDpwRnwgHwXOnhrQ/jzv56CaF1bvIDHgkjcIE4P5HsrTT7RjGkhg9/LyIEkYE+JAVbpXTxp99wZhgPLR3A8sD6K2psI5Cd8WmuqEvJST9rsdlkSMfROykQciEfaOEzwrENaRkfMJ9YE1piTy1oyvV+qi3pNqOmJaDGecKtpaiypTa+g4EO58j5harWtBpXLPZvMjkfJZGz6Wtw9zaVWHAwWh2ZiYj0VZeM3PkuwrPGMVFlf1DfbKQnbu308yJaNwLiPkFY/8fUCNtMFxPc8DzU9XoGm7JknxJlV110GRBpgAg9zAIVv22ZK49mWTJDi3HtlU7qJpfmmakOkFzsT4wtTp2o3V37oGxn+EfzT6N0IC4OcAGjw7/NbqztGU2hrWgAJrF4vF3JlecIxqCKex6aYwCRn0VtTswOESlKcSUekYuTfZH7NKF2VyrWUGSSSRJZ22CPEFRtpwVSUr5zDzhWttqrH84P5KOLRB6wyuadNFvpArltPEIqeiURbUoUu1MWqWEgdRUFxayIhGSu2hBkMre0qtGTTjIMj9vNY49eVrarmk5zZ95rsHzLSO8L1mtSBGQqe/wCm6NX8TAksvjym1KDqhjHljFVJHVlrtOtTa9jpDxIjgj9/JR3VUPH7lVlPoj2RJt6rqc/CfeaT4x4+a5fpl6z/ALdQepYfzCwyLLFdX/BpD029P+4Pc6PukiEHbdN7njcYaOSOYRjr65Z+O0efNsO/Qqr1/rF9Ki72VpcPeQYGyA0+JP7ApF8n/wCdja/k1VlfCmdlOAwdu/zKL1CvuZHEhfL+oa5e+29q59Wm4GQBuYG+QB5+a3/Sn2wgsFO+kOHFVrZaR23NGQfMBaLBlhDbu/8ABm5QctKj0yoXFsNxjkclV5tchp/oprPqyze2W3VE/wDkAP0OUzOsLKSHXFEREH2jDPpBWUpSeqLxX2LSlpoj3j8h+64uNHGCJBHdC0utrLEXNLPGf3RB6rtyJFxSP+tv7qslGS2iy5JkVK3e0mSZPELnU6r2tHs8eKrNY6/t6TTtd7R3ZtPMnt73AXn7/tAun1HOc0bSTtZ2aOw8/VKvx5OD9P8A2NY51JOSPX9LvCWe+RPiOCjnVh9V5pof2g3EbRa73doJiPPCv9Pt9QuHbnMFIGeGmckHl0AR6J7As/FLti2WOPk5PSL6/wBUbRZuad7sgNaRM5Bnw4K84qWrqrn+wZVpE1C6CSS1xMl26Z5nvEFepad0yWiX7ZPJPvOPqVZUNHptM7Z9ePoulHxnJLmzkeTGOR0ujMaBa3bX/wDWqVaREEV2gOb5te0/qFqqVh3dk/ki9sJJ2K4qkZxio6Q7QnSCShYSUpFMiA6K4XS5hREYySeElAGfrU0JUYRwrOqEDXatyxzb6y5nfH9dlaWvULXcrN16ZQj2nsqtJkPQaV6x3BCnAC84p372d0fbdVFvJKo4fYhtXU0mhUFr1a08kKzpa1Td3Q4yIFlIUlw25Ye67DvAobAdbExCfek4SgE4gLh9u08gfRdlqdvCIUysudDpP/FTafVoVZW+z2yqfitqR/0NH6LS7V1Cq4x+xbk18mKrfY/prubZo/yue39ChT9iOnHinUHpVf8AzXoG5LchwX2D6kvuYBv2JWA7Vv8A2/7Iuj9kFg34ah9ahW2TEqjxxfwW9Wf3MvS+zWxb/Yz6vcf5o6h0faM/DbUvm0H9VcSkVZY4r4QHkk/kjtrNjMMY1v8AlaB+imKZicqxQcBMU652qAOSU0pyxL2SsAcFJOGJyAhYThKEnV2juEJW1hje6KTZWwzamc8Dkqmra4T+EfMoJ9w53JV1D7kL12psHdOqH2aSPBALU05UFW0JVuKITmmEOaLGbrWB8FX3NoR2WxNEKCtYg9keSIYK4poCsxbe80IHhUV7oRHCsEzD+cFJuoVG8OKMubEjsq6rQUIH0eqajfNWVv11HMrKvYoXMRsFI9Ct+uGHkqxo9WsPxBeUOaucjglTQKPZafUjD8QU7NbYe4XiguHjhzvqpG6pVHxlCoko9tbqrfEKQai3xXibNerD4lMzqasO6HCJNntAvG+Kf7y3xXjbOrq3ipmdY1v6KnCJNnr4uB4p/bheSt6yrKUdY1v6KnBEtnqwrBL24XlX/FtYqRnU9bxCHpols9R+8BL7yPFeZfx+sfiS/i1Y/EpwRLZ6Wb1vio3amwdwvNze1T8ZSD3Hkn6qcIk2egVNfpj4ghKnVbO2VjBTKlZTVuCIaV/VBPAQj9bqO7wq5jERTYjVAo7dXc7kldMYpG0FMyijQThjETSoLujRRlOioCyEUUkXsSQBZP7ZO2omSVWkFEoKkATJLJlhyxQVbYFJJBNgKm+0VrlmNR0KJTpLdbIihuLEhA1KKSSJCE01w5iZJQhyWLn2aSShDn2aQppJKEOhRUjbdJJQhPTtCiqVgUklCBlPTlOzTkklCthDLFEMskkkUQ7Fmn+6JJKEH+7KRtukkoyBFO3RNO2TpIogVTtkU22CSSDAdtpwpQkkhYRQkkkoQ//Z">
            <a:extLst>
              <a:ext uri="{FF2B5EF4-FFF2-40B4-BE49-F238E27FC236}">
                <a16:creationId xmlns:a16="http://schemas.microsoft.com/office/drawing/2014/main" id="{2F02C3D4-7F99-4E56-B74F-88BFE67066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30263"/>
            <a:ext cx="2619375" cy="174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62E78F5-D282-4666-83D7-2C8E035E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30</a:t>
            </a:fld>
            <a:endParaRPr lang="en-US" altLang="pl-PL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4DD4C3AC-A415-4294-9553-3789DE89A180}"/>
              </a:ext>
            </a:extLst>
          </p:cNvPr>
          <p:cNvSpPr/>
          <p:nvPr/>
        </p:nvSpPr>
        <p:spPr>
          <a:xfrm>
            <a:off x="6613847" y="1768528"/>
            <a:ext cx="5098777" cy="500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</a:rPr>
              <a:t>PRACA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sz="2000" b="1" dirty="0">
                <a:solidFill>
                  <a:schemeClr val="bg1"/>
                </a:solidFill>
              </a:rPr>
              <a:t>GRUPOWA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dirty="0">
                <a:solidFill>
                  <a:schemeClr val="bg1"/>
                </a:solidFill>
              </a:rPr>
              <a:t> </a:t>
            </a:r>
          </a:p>
          <a:p>
            <a:pPr>
              <a:spcAft>
                <a:spcPts val="600"/>
              </a:spcAft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polega na wykonywaniu zadań przez mniejsze zespoły</a:t>
            </a:r>
          </a:p>
          <a:p>
            <a:pPr lvl="0">
              <a:spcAft>
                <a:spcPts val="600"/>
              </a:spcAft>
            </a:pPr>
            <a:endParaRPr lang="pl-PL" sz="1050" dirty="0">
              <a:ln w="1905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lvl="0" indent="-285750">
              <a:spcAft>
                <a:spcPts val="600"/>
              </a:spcAft>
              <a:buBlip>
                <a:blip r:embed="rId4"/>
              </a:buBlip>
            </a:pPr>
            <a:r>
              <a:rPr lang="pl-PL" sz="1600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Zespół 2- 3-osobowy jest optymalny, gdy zadanie jest ściśle określone, np. </a:t>
            </a:r>
            <a:r>
              <a:rPr lang="pl-PL" sz="1600" i="1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przygotowanie zestawu przystawek ze śledzi.</a:t>
            </a:r>
          </a:p>
          <a:p>
            <a:pPr marL="285750" lvl="0" indent="-285750">
              <a:spcAft>
                <a:spcPts val="600"/>
              </a:spcAft>
              <a:buBlip>
                <a:blip r:embed="rId4"/>
              </a:buBlip>
            </a:pPr>
            <a:endParaRPr lang="pl-PL" sz="1600" i="1" dirty="0">
              <a:ln w="1905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pl-PL" sz="1600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Zespół 4-osobowy jest dobry dla oceniania, ale kiepsko podejmuje </a:t>
            </a:r>
            <a:r>
              <a:rPr lang="pl-PL" sz="1600" dirty="0" err="1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decyzje,np</a:t>
            </a:r>
            <a:r>
              <a:rPr lang="pl-PL" sz="1600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</a:t>
            </a:r>
            <a:r>
              <a:rPr lang="pl-PL" sz="1600" i="1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prędzej</a:t>
            </a:r>
            <a:r>
              <a:rPr lang="pl-PL" sz="1600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sz="1600" i="1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wybierze najładniejszą rzeźbę z owoców , niż zdecyduje, </a:t>
            </a:r>
            <a:br>
              <a:rPr lang="pl-PL" sz="1600" i="1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1600" i="1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kogo wysłać na konkurs </a:t>
            </a:r>
            <a:r>
              <a:rPr lang="pl-PL" sz="1600" i="1" dirty="0" err="1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carvingu</a:t>
            </a:r>
            <a:r>
              <a:rPr lang="pl-PL" sz="1600" i="1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endParaRPr lang="pl-PL" sz="1600" i="1" dirty="0">
              <a:ln w="1905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85750" indent="-285750">
              <a:spcAft>
                <a:spcPts val="600"/>
              </a:spcAft>
              <a:buBlip>
                <a:blip r:embed="rId4"/>
              </a:buBlip>
            </a:pPr>
            <a:r>
              <a:rPr lang="pl-PL" sz="1600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Zespół 5-osobowy jest optymalny do osiągania złożonych rezultatów,  np. </a:t>
            </a:r>
            <a:r>
              <a:rPr lang="pl-PL" sz="1600" i="1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przygotowanie menu </a:t>
            </a:r>
            <a:br>
              <a:rPr lang="pl-PL" sz="1600" i="1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sz="1600" i="1" dirty="0">
                <a:ln w="1905"/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dla wegetarian na 10 dni.</a:t>
            </a:r>
            <a:endParaRPr lang="pl-PL" sz="1600" dirty="0">
              <a:ln w="1905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spcAft>
                <a:spcPts val="600"/>
              </a:spcAft>
            </a:pPr>
            <a:endParaRPr lang="pl-PL" i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lvl="0">
              <a:spcAft>
                <a:spcPts val="600"/>
              </a:spcAft>
            </a:pPr>
            <a:endParaRPr lang="pl-PL" i="1" dirty="0"/>
          </a:p>
        </p:txBody>
      </p:sp>
      <p:sp>
        <p:nvSpPr>
          <p:cNvPr id="22" name="Symbol zastępczy numeru slajdu 1">
            <a:extLst>
              <a:ext uri="{FF2B5EF4-FFF2-40B4-BE49-F238E27FC236}">
                <a16:creationId xmlns:a16="http://schemas.microsoft.com/office/drawing/2014/main" id="{E1DB5310-C210-49E4-A0AD-A0992FF82A72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30</a:t>
            </a:fld>
            <a:endParaRPr lang="en-US" altLang="pl-PL"/>
          </a:p>
        </p:txBody>
      </p:sp>
      <p:sp>
        <p:nvSpPr>
          <p:cNvPr id="26" name="Tytuł 1">
            <a:extLst>
              <a:ext uri="{FF2B5EF4-FFF2-40B4-BE49-F238E27FC236}">
                <a16:creationId xmlns:a16="http://schemas.microsoft.com/office/drawing/2014/main" id="{852759B3-459F-4241-AB24-38EA23C85BA1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</p:spTree>
    <p:extLst>
      <p:ext uri="{BB962C8B-B14F-4D97-AF65-F5344CB8AC3E}">
        <p14:creationId xmlns:p14="http://schemas.microsoft.com/office/powerpoint/2010/main" val="4229272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ymek mowy: prostokąt 10">
            <a:extLst>
              <a:ext uri="{FF2B5EF4-FFF2-40B4-BE49-F238E27FC236}">
                <a16:creationId xmlns:a16="http://schemas.microsoft.com/office/drawing/2014/main" id="{6FE5206F-B966-4E9F-9B11-4616FA236221}"/>
              </a:ext>
            </a:extLst>
          </p:cNvPr>
          <p:cNvSpPr/>
          <p:nvPr/>
        </p:nvSpPr>
        <p:spPr>
          <a:xfrm rot="5400000">
            <a:off x="6681221" y="294486"/>
            <a:ext cx="4391780" cy="6629776"/>
          </a:xfrm>
          <a:prstGeom prst="wedgeRectCallout">
            <a:avLst>
              <a:gd name="adj1" fmla="val -20591"/>
              <a:gd name="adj2" fmla="val 55444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52A7364-CFC3-4307-8ACD-3588E6294108}"/>
              </a:ext>
            </a:extLst>
          </p:cNvPr>
          <p:cNvSpPr/>
          <p:nvPr/>
        </p:nvSpPr>
        <p:spPr>
          <a:xfrm>
            <a:off x="5562224" y="1"/>
            <a:ext cx="6629776" cy="6858000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CA3103EC-0C00-48E7-A98B-F09D8DB000CF}"/>
              </a:ext>
            </a:extLst>
          </p:cNvPr>
          <p:cNvSpPr/>
          <p:nvPr/>
        </p:nvSpPr>
        <p:spPr>
          <a:xfrm>
            <a:off x="1111499" y="2204864"/>
            <a:ext cx="29523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ZALETY PRACY </a:t>
            </a:r>
            <a:br>
              <a:rPr lang="pl-PL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MAŁYCH GRUPACH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FF4852CC-1385-434D-9BE2-7FAAEBB6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75" y="3203328"/>
            <a:ext cx="1894996" cy="1894996"/>
          </a:xfrm>
          <a:prstGeom prst="rect">
            <a:avLst/>
          </a:prstGeom>
        </p:spPr>
      </p:pic>
      <p:sp>
        <p:nvSpPr>
          <p:cNvPr id="17410" name="Podtytuł 2">
            <a:extLst>
              <a:ext uri="{FF2B5EF4-FFF2-40B4-BE49-F238E27FC236}">
                <a16:creationId xmlns:a16="http://schemas.microsoft.com/office/drawing/2014/main" id="{E6474CD9-D1F7-4CD1-B4A7-5A471527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0392" y="1717924"/>
            <a:ext cx="5733438" cy="4951435"/>
          </a:xfrm>
        </p:spPr>
        <p:txBody>
          <a:bodyPr/>
          <a:lstStyle/>
          <a:p>
            <a:pPr marL="0" indent="0" fontAlgn="auto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Praca kucharza po części jest indywidualna ale głównie </a:t>
            </a:r>
            <a:b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polega na współdziałaniu z zespołem. Ćwiczenia podczas szkoleń przeprowadzane w małych grupach mogą </a:t>
            </a:r>
            <a:b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przynieść dobre rezultaty, ponieważ w tej formie: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rośnie jakość pracy jednostki, 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sumują się umiejętności i zdolności członków grupy,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rzadziej zdarzają się przypadkowe błędy,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powstają pomysły, które nie mogłyby się pojawić</a:t>
            </a:r>
            <a:b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podczas pracy indywidualnej,</a:t>
            </a:r>
          </a:p>
          <a:p>
            <a:pPr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mała grupa zapewnia oparcie i poczucie bezpieczeństwa, szczególnie przy podejmowaniu decyzji.</a:t>
            </a:r>
          </a:p>
        </p:txBody>
      </p:sp>
      <p:sp>
        <p:nvSpPr>
          <p:cNvPr id="17411" name="AutoShape 6" descr="data:image/jpeg;base64,/9j/4AAQSkZJRgABAQAAAQABAAD/2wCEAAkGBhASEBISExQUFBUSFRQXGBMXFBgYGBYYFhcVFhUXFxMXGyYeFxkjGRQVHzAgJicpOCwtFx4xNTAqNScrLCkBCQoKBQUFDQUFDSkYEhgpKSkpKSkpKSkpKSkpKSkpKSkpKSkpKSkpKSkpKSkpKSkpKSkpKSkpKSkpKSkpKSkpKf/AABEIAMMBAgMBIgACEQEDEQH/xAAbAAEAAgMBAQAAAAAAAAAAAAAABQYCAwQBB//EAEAQAAIBAgMFBAgEBAUEAwAAAAECAAMRBCExBRJBUWEicYGRBhMyQlJiobFywdHwM1OCkhUjQ2OiFHPS4QfC8f/EABQBAQAAAAAAAAAAAAAAAAAAAAD/xAAUEQEAAAAAAAAAAAAAAAAAAAAA/9oADAMBAAIRAxEAPwD7jERAREQE58TjVRkU6vvWH4Rc59358jOicu0cCKqW0ZSGRrey40PdmQRxBI4wMTWJ/wDWX/uYZch5TmoV94ZjdZTZl+EjUdRncHiCDxm4GB7uLyHhl9RPd1x7DkdG7Y+p3v8AlF56DALtTdyqruXyDg3pnl2rDdPRgO8zuBnFw79RzHIic9FDR9i5p8aepTrT6fL5coEtEwpVQwBBuDoRM4CIiAiIgIiICIiAiIgIiICIiAiIgIiICIiAiIgIiICIiBw47CG/rFHaAsR8a627xc2PUjjOanUBAI0ksRIzHUNwmoPZJ7Y5fOB9x46g3DIGZXmpTMwYGUXngM9gYgFTvJqc2TQN1HJvvOzD4lXFx3EHIg8iOBnLMHpG++p3XGV+DDkw4j7QJOJzYXGb11I3WGqn7g8R1nTAREQEREBERAREQEREBERAREQEREBERARIOrt9qdQ06iC4zBBsGUnIgG/d3zqp7dpEXIZRztcDvK3t42gSUTXQxKOAyMGU6MpBHmJsgIiICeET2IEViMP6o3H8M/8AAn7IT/b3Hs+yTZbi3ORlWiaZt7pyU/CeCn8j4a2uHoMyvMBPRAzieRAxqUg1tQRow1U/p0m7C4w33HsG4Hg3Ucj0mgVhvFc7gA6G1jfQ6G1s7aXHOZOisLMLg/vI8DAkokdQxZp2Wobrwqfk/I9fPmZGAiIgIiICIiAiIgIiICIiAiIgIiIEftfZS10toy5q3I8jzU8R3cQJWFLo5Vhusuo+zA8QeB+1rC7zg2pspay8mX2X5dCOKniPtAg6Vt7fzV+Lod1jy3srP/UGknR2q6+2N8fEg7Q/FSuSe9CfwiRYRkJRxYjhqCOatxHhNyORAsGGxaVF3kYMp4g3Hd39JulcNIFt9WanU/mLa5/Gp7NQfi8CJ10ttMmVcAD+ct/V/wBYOdI99x80CYiYq4IBGYOd5lATGpTDAggEEWIPGZRAimplDYkkE9ljr0Vjz68e/XK8kKlMMCCAQdRI2opQ2bMH2W5/Kfm68e/UMovMbz2BhVoK26SM1N1biD0IzsbWI4i4M1YesybiVWUuxKqwy37AG9vdPC3Trn0zXXoq6lWF1Oo7swQRoQcwRoYG64tY5gzGlVNL5qfmyfqvTh9BG7Q2mKHqwd5gSqkneYne7ILNY5727nl7RPukSQw+JVxdSCPPUXHQgjO4uCOYgSaOCAQbg8R+sykZT3qeaC6nVPuV69OPfme+jWVgCDcH9+BgbIiICIiAiIgIiICIiAiIgIiICIiBz4zBJUWzDTQjUHmDIKrh3pNutodGGh/Q9PvLLMK1FWBDC4PCBX1m1WI0nmKwjUs9U+L4ejch83nbU+KYGNGiaZvRYU+dM3NJv6BnTPVcuYMkcJtlWYJUBpVDorEEP/26gyfuyPMCcQMyZFZSrAMp1Ui48ufWBN3nsgqL1aXsE1UH+mzf5i/gqH2h8rf3STwW0KdUHdOYyZSCGU8mU5gwOqYVaIYFSLg5EGZxAiKqGmwDG6k2VzzOit83I+93+17eSdWirKVYAgixBzBHIiRFVGpGzElCbLUOoJ0SoefAPx0PasWDbPbzG89gY1qIYWPX66//AJxkLXWph33xvshNyoBcqNXZBvbzDMu1PtHskra+8J28wdQcjmP39evCAwGOWooZSDkDcG4INwCG4glW8jNxpsDv09feTg36G3H76TTh6QXIcTfh+Qt+yeJm6jXVhdTf8u8cNLwOrC4tXFxqNQdR3/rxm+RWJpEnfQ2cfXzy8DkehsRvwO0Q+Ryb6Hu5Hocx11gd0REBERAREQEREBERAREQEREBERA8IkXitk2zpZfJoP6eXdp3SViBXlfM8CDYjiD3cJsBkpi8Cr65HQMNR+o6SLq0mQ2bjow0P6HofrAyBnlWkrEE3V10dTZl6A8R8puOkK08qE2O6N48Be3Hic7QN9LaT0/4o3l/mqDl/wBymLlfxC47pJ0qqsAykEHMEG4PcRrIWjigfZJuOBBVgbXzU5g2N+430hKFiWpH1bE3K2vTc/Mg0PVbHvgTsxqUwwKkAggggi4IORBB1E4sNtQEhKg9W50ubq34H0J6ZHpO+BB4hDQPaJNI5Byc6d9Fcn3eAfhkG+Kb7STdAQQRcEWsevSQOIonC55th/M0O/i1HrqnVPYDqnl4DZX1B0I43zBBnkDaJorUWB36dt7iOD3tr1y1nj4tB7Tove6j7mbGf6/vxgKWJDC+hyup1W+YBE49pmoB62mpcr7dMe06jimf8QcB7wyuDukcHpPtkYWia4CBrhN+oWFJbhiGqlASR2Ag+Z1Fxczm9BPS44/DmqVVHpsqPuMSl2ppUBBOYPbsVubMpFzlAsGyPSBKiK4YMjaVOXCz8jfK5tbQ2NiZufPfSHCVMJUOMw4ujkevo6KSct/Tsk3I3rZE53DECxej236VWkHQ3pnKx9qmRqrDhblw1F1IsFgieK157AREQEREBERAREQEREBERAREQExdARYi4PCZRAjK+zSLlM/l/Q/l9ZyK/P65W7+UnpzYrBK/Q8/1HEQImth1cC+dtCDYqeYI4zEO6tYqWUnJltdbnRwbZD4hfrzm16bIbMLdeB7j+U9U3gDWQ3RrG+RUjI+B14+RmdOrUp+x21/ls3aH4HOvc3nI7GbMLP6xWYMARa+RBYtZkvu1Bcm17EXNiZpo7UZCFqgLdgqm5KsT7IDNmjE5bj53sN7MCBZsHtBKl905jVSLMv4lOYnRIJ0SpY57y6OMmXjr5G2h8Zvp7RqU/wCKN9P5qjMfjQfcQObFbGq0iDht0oWzoMd1Uuc2ptundFzcpa2pWxuG7sDskqd+q3rH5WtTToif/ZiT1AyHdSrKwDKQQeImyB4V4SNrbEQXNK1M/CPYY9UGQPzCx79JJxArNYe1TqKMx2kYBgynI5EWdfDlexymGHwdOktqFOnTtvWRVCJdiN47iWG8bDMjgOEn8fs9Kq7rXyzDA2ZTzVuB++huLiVnFVKmGYLWtusQErAWRiTYKw/0n0sD2WPskEhIErSqI4YWuM1ZWGoOVip4EfQz53tbCVtl4r1tG5pVNFJycDP1bNwqLfJuVjn2hLyouQ6ZOMiM+0vFSOY4aaaidGKwdLFUXpOMmyI95GGhF9GBPd4GBr9HvSOnXpipTN1ORXRkYW3lI4ML6cbgi9xvWBHBFxPhtRMTsrFnjpcaJWp3NjfOx1scypuMxe/1D0f2/Tr0lq02urag6qwtdXHBhl5g5ggwLJEwpVQRcTOAiIgIiICIiAiIgIiICJi7gC5yA4zEV1OjDzEDZE8BnsBERAxemCLEXB4SLxGAZc1uy8tSP/IfXvktECDSqCMtJ5WpK17i9xY6G45EHJh0N5IYzZwbtKd1udrg/iHHvyMjHYq2643WOnJvwnj3a9IHlGkEUKNBYADgAAqgXJ0VQNeE30cUpJAPaXUceIv3ZTndpjVCsM75aEGxBzsQR3nzgb3wxB36TbjHUe63eOH7ynRhduAkpUG4668u/u65jrOBMUyZP2hc9tQchYe0uZ1y1N7TZi8MlUWbVNGUgPTJ4g+7wyORgT6uCLjMHjPZSv8AFquDcCqboxstYDsseToPZfu1txEtGB2olQAgjPTO4P4W4wO2a69BXVlZQysCCrAEMDkQQciCOE2RAp+L2TWwZ36Ieth+NLNq1Ec6ed61MD/TPaHulhZJKbNx9OqgemysrZhlNweBN/C3Qixk2RK/tP0eZXbEYWy1GN6lEm1Ov1NgfV1f9wA30YMLWD3b3o/TxlH1b9lluUqWuUbQ5cVIyI494BHynDYvE7LxTBlNrgVaV8nXPddDpe1yrccweIH1vZO1krBhYpUQgVKTiz02I0ZbnXgwJDDNSROT0r9FqeNpWyWqgPq6lvEq3ND9NR1D3ZW2UqIlWk28ji6t0vYgjgQQQRqDfxn8PiQw68vzHMT4XsjbNbZmJenVVvVlrVaWpU2Fqqcza2ntrbiBb6rg8crKrowZWAZWU3BBzBU8iP0IgWWJyYPHB8jr9+7r0nXAREQEREBERAREQPCJGYrAbuai45akfqJKRAgUA4fvym5arjR2HQ9sfXtf8p2YrZ4bMZH6HvH5yOqqVNmFvse4wO2ltEj2lv1TP/gc/LenXRxKt7JB5jiO8aiQdTEhdQ1rX37EqNbht25XIA3OWeuUzSsrgMLOvuuDfyYZjwMCeiRNPEuPZa45Pn/zHaHjvTYm2lH8RWp/N7Sf3rp/UBAkpqxGGV1KsAQeB/evWZUq6sLqQwPEEEeYmcCvYzZ9Wlmu9VTl/qr3EkCoPJvxnKbP8PqEez9QD4i8nYgVio7U3UMLHWx425HiO6UjY3ohjKW01xO/hvVKN0sm+tWqvq6q2qJbdL1GqK7tc9pAw0An1nE4VKi7rgMOR58COR6yBxuwaidqkS4+AnteDe9459TA8X1dVWpsAwPZZGGRsFY5G1wN4ZjvFtZV9o7KxOAY1cOTUw5zem1zufiOoH+4P6uZm6NdKhsey6m2Ys6nlnmp6H6yToYpkyqHIf6lrA5e8PdOvIac4HD6Pel9OsLAneX2qTe2vUH3l6/aWahilfTy4+X5yh+kXoPdvX4XsuufqlO7nzpN7p+U5ciNDx7I9MirerxPZKkj1tioB5VFyKN1GXMDWB9OiROG2sct7tA6MuZsdDYZMOq68pJUa6uLqQRzH716QI/a+w1rEVFY0q6AhK6gbwBzKMpyqUydUPeLEBhyYHazb4oV1FOtYkWJKVgMy9Fj7QHFD2l43FmM/OXaOzaddClRd5bgjMgqwzVlcWKMDmGBBECuemPohTx1LKyVkH+XU5jXce2qE+RNxxB+bejG36mArtg8UDTp79iG/wBCo2e9f+U9wSRlmHGRa/1FsTVwpC4ht+ley4qwFr6LiALBG4esFlY67hsGj/TT0NpY+lqKeIpginVIyt/LqDUoTfqpJI1IIdK1iP3+kmMBtYHssc+B/X9ftx+Wehm3qtOodnYsFK1Ls097MkAX9UW96yjeRveTL3Re5+tgXSJXtlbcsQj6cDy/X9+FgVgcxxgexEQEREBERAREQExemCLEAjkZlECMr7KIzQ+BP2b998jK2HAfeYFXtbeBKkjO28AbOBe+d89LSzTXVoKwswBH78oFOR8TTvfdrLdiALhgvujM9og5XJXI53nZgcbvZgMvQ5HO/wCn2tcG8ksRscjNDfjunXwP775wPTtcEWPG+R5Z/rAwakl95b02+JDuE94GTeIm6ltbEJ8NYd26/kMj4XkXWBQdlzb4H7Q8G9oeZ7pWdremowrgth3dP8wFlqoAWobhrhA1id1HuLjtWNgALkPo2F9JqLZNvIeO8NPEaeNpKU6ysLqQRzBuPMSp4TGUcQitcMrqGSoBYlWF1OeZyIyP0mqpQrUSXA3l+NCQwHzAZ+eXUwLpErGA9KL2BIbo3ZbzAsfLxk3Q2rTbju/i/wDIZfWB5tDZFKt7Q7QFg6mzDuYcOhuOkhq2FxFC4Zf+opZ9pB/mgZ+1S0qC3FDf5DLLeLQITBY5KgujBgDbLgR7pBzVuakAjiJxekHotQxYu3YqgZVRrloHF+2vfmOBEmsbsenUbfsUqWt61DZ7cATo6/KwI6TjZK1L2x6xf5iA3/qpZnxW/csD5vTrYzZtQUnUtTJO6t7o44tSe3Ybmp8Rxlx2TtynWHrKTG/vcHXo65gjle45GSlZaNemUdVqU34HMHqCNCOYzHSU3afoZXw7+uwbFwLncP8AFXoDpVXpYnLQ6wL5htscH/vGniuq/UdRJJHBAINwdCMx5z5zsT0nWqdxv8uqMt3OzW5cj8p8OUsNDGMpuptzHA94/PI9YFlqUwwIIBBBBBFwQciCOIlcr7NqYXOiGqUBrRF2qUQP5PF6f+1qPcysklMNthGybsnnfsnx4dxt4yQgUD0p9G6G0qKOjhKyC9DEqeRuFZhmU3h3owuLEEGJ2Nteq4eliF9XisPZayZWN/YrJbI03HEZA3GQKy8bU2EwZq2HsrsbvSJslbhe9j6urkO2Ab2AYMAN2t7UpU8QvrARRxOFDZ1AVKAi7UsQoNzQfPMEjR0JIzDmqV5L7F9ImQhXuVP7y69OPfrVdnbVpYiitemTukkEN7jC28hbRiCdRkQQeNh0vilRd5tNL2yJOQUHQsTkFFyeAMD6eldSAQwIIBBvwM9lcwvo3VKIWqsrbq3XXdNhcX42OU9gWeIiAiIgIiICIiAiIgJqr4ZXFmF/uO46ibYgQdf0eJPZYbueozHlkfp4ym+kP/x/Rd/WYjDCrYW31arY5boLrTYXIUAXI0AFyAJ9OiB8zwjJTVVpH1aIAqqM0AW4AtrxuSCCTmZYtn45sri3UG4PDI636GTuL2PQqZsgJ+IZHxI18ZHt6Mhf4bkfKw3h5ixH1gaMXsahXF7bra7yjjzK/mLSJrbNxVDMH1qedh9x4ya/6aumqXHNDvDysG8hNtDG3OuY4cR3jUQIfAbeztdkPLh5WsZOYfbfxC/Ufof1nPjNl0K2bLY/EuR8RoZE1tjYilnTPrV5an+3UeBMC3UcYjaEX5HI+Rm6UnD7WU9luyeTaX79JMUMey6Me45j65+RECTxOzEa5HZY+8trn8Q0bxBkZXo1qeo3l+JQcvxJmR4XHdO6jtce8LdRmPLX6GdtOsrC4II6QKXtbZGHxQ3n7L8KyW3v6uFQaa+BEjBia+FsuJ7dLRcUtyo5CqNU8fNpfMbsem+Y7DfEvHvGjffrIutgalO97MtrEgXBHEMp0HQ3HMwI1a/XX7H7idWE2rUp2tmvwnTw+H95TgqbI3BvYewGv/T3ATr6hibIflJ3TwKazVRxAa9rgg2IIIKn4WU5q3Q9+YzgXHAbXp1cgbN8J18Of70nPt70YwuMQpXphsiAwJV1B1C1FIYDpex4gyslrG97db5ZS3bFxhq0KdQ++tweYud0+K2PjArmyvQBsJS9RhcQaVIm5Pqt6qe+r6wKTyunnO7YnoFgsM4qhWq1he1es3rHF9St+yn9IGsscQPLRPYgIiICIiAiIgIiICIiAiIgIiICIiAmqthlb2gD3jTuPCbYgcR2aB7LEdDmP1+s1mm68Ljmuf01+kkYgQuKwtGt7agn4hkw8R9jIqpsKtTzoOHX+W2R8Dp9paquGVtQD14+Yzmh8AfdY9xz+uv3gValtCzbjg03+BuP4T737ynQMTbMGx5jI+clsXhd5d2rTDryI3x4cR35SLq7GyvSa4+B2vbotXXwbe7xA6aG3nX2u0PI+Y/SSmF2tTewvYngePcdD3aypAgOaZ7LgX9Wcmt8QW/aX5luOs8xWNFMrSHarVQRTogHecnIEi2SA5ljkADAtuM2Qj3Kk02PvJbP8SkFW8R4yn4n0Mx7Y2lWarRalTRldafrKNSsCG3Fe5YWDWIO9lna17S+0lsAL3sAL8+sygUyp6A+vcGtUZKdrGhTqM28eO9WftAWysoHfLhRpBVCqAAoAAAsABkABytM4gIiICIiAiIgIiICIiAiIgIiICIiAiIgIiICIiAiIgIiIHlpoxGBpv7Qz+JSVb+9SD9YiB8vxpP+IrV3mL0kqKhZ2bdG+GyViRe4BvbgJ9D2Lg6e6K+6DVqKA1Q5sQCbLc6L8oyiIErERAREQEREBERA/9k=">
            <a:extLst>
              <a:ext uri="{FF2B5EF4-FFF2-40B4-BE49-F238E27FC236}">
                <a16:creationId xmlns:a16="http://schemas.microsoft.com/office/drawing/2014/main" id="{3AD9FDA6-FFC2-4C74-88DB-17774E25CB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90588"/>
            <a:ext cx="2457450" cy="185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7412" name="AutoShape 8" descr="data:image/jpeg;base64,/9j/4AAQSkZJRgABAQAAAQABAAD/2wCEAAkGBhASEBISExQUFBUSFRQXGBMXFBgYGBYYFhcVFhUXFxMXGyYeFxkjGRQVHzAgJicpOCwtFx4xNTAqNScrLCkBCQoKBQUFDQUFDSkYEhgpKSkpKSkpKSkpKSkpKSkpKSkpKSkpKSkpKSkpKSkpKSkpKSkpKSkpKSkpKSkpKSkpKf/AABEIAMMBAgMBIgACEQEDEQH/xAAbAAEAAgMBAQAAAAAAAAAAAAAABQYCAwQBB//EAEAQAAIBAgMFBAgEBAUEAwAAAAECAAMRBCExBRJBUWEicYGRBhMyQlJiobFywdHwM1OCkhUjQ2OiFHPS4QfC8f/EABQBAQAAAAAAAAAAAAAAAAAAAAD/xAAUEQEAAAAAAAAAAAAAAAAAAAAA/9oADAMBAAIRAxEAPwD7jERAREQE58TjVRkU6vvWH4Rc59358jOicu0cCKqW0ZSGRrey40PdmQRxBI4wMTWJ/wDWX/uYZch5TmoV94ZjdZTZl+EjUdRncHiCDxm4GB7uLyHhl9RPd1x7DkdG7Y+p3v8AlF56DALtTdyqruXyDg3pnl2rDdPRgO8zuBnFw79RzHIic9FDR9i5p8aepTrT6fL5coEtEwpVQwBBuDoRM4CIiAiIgIiICIiAiIgIiICIiAiIgIiICIiAiIgIiICIiBw47CG/rFHaAsR8a627xc2PUjjOanUBAI0ksRIzHUNwmoPZJ7Y5fOB9x46g3DIGZXmpTMwYGUXngM9gYgFTvJqc2TQN1HJvvOzD4lXFx3EHIg8iOBnLMHpG++p3XGV+DDkw4j7QJOJzYXGb11I3WGqn7g8R1nTAREQEREBERAREQEREBERAREQEREBERARIOrt9qdQ06iC4zBBsGUnIgG/d3zqp7dpEXIZRztcDvK3t42gSUTXQxKOAyMGU6MpBHmJsgIiICeET2IEViMP6o3H8M/8AAn7IT/b3Hs+yTZbi3ORlWiaZt7pyU/CeCn8j4a2uHoMyvMBPRAzieRAxqUg1tQRow1U/p0m7C4w33HsG4Hg3Ucj0mgVhvFc7gA6G1jfQ6G1s7aXHOZOisLMLg/vI8DAkokdQxZp2Wobrwqfk/I9fPmZGAiIgIiICIiAiIgIiICIiAiIgIiIEftfZS10toy5q3I8jzU8R3cQJWFLo5Vhusuo+zA8QeB+1rC7zg2pspay8mX2X5dCOKniPtAg6Vt7fzV+Lod1jy3srP/UGknR2q6+2N8fEg7Q/FSuSe9CfwiRYRkJRxYjhqCOatxHhNyORAsGGxaVF3kYMp4g3Hd39JulcNIFt9WanU/mLa5/Gp7NQfi8CJ10ttMmVcAD+ct/V/wBYOdI99x80CYiYq4IBGYOd5lATGpTDAggEEWIPGZRAimplDYkkE9ljr0Vjz68e/XK8kKlMMCCAQdRI2opQ2bMH2W5/Kfm68e/UMovMbz2BhVoK26SM1N1biD0IzsbWI4i4M1YesybiVWUuxKqwy37AG9vdPC3Trn0zXXoq6lWF1Oo7swQRoQcwRoYG64tY5gzGlVNL5qfmyfqvTh9BG7Q2mKHqwd5gSqkneYne7ILNY5727nl7RPukSQw+JVxdSCPPUXHQgjO4uCOYgSaOCAQbg8R+sykZT3qeaC6nVPuV69OPfme+jWVgCDcH9+BgbIiICIiAiIgIiICIiAiIgIiICIiBz4zBJUWzDTQjUHmDIKrh3pNutodGGh/Q9PvLLMK1FWBDC4PCBX1m1WI0nmKwjUs9U+L4ejch83nbU+KYGNGiaZvRYU+dM3NJv6BnTPVcuYMkcJtlWYJUBpVDorEEP/26gyfuyPMCcQMyZFZSrAMp1Ui48ufWBN3nsgqL1aXsE1UH+mzf5i/gqH2h8rf3STwW0KdUHdOYyZSCGU8mU5gwOqYVaIYFSLg5EGZxAiKqGmwDG6k2VzzOit83I+93+17eSdWirKVYAgixBzBHIiRFVGpGzElCbLUOoJ0SoefAPx0PasWDbPbzG89gY1qIYWPX66//AJxkLXWph33xvshNyoBcqNXZBvbzDMu1PtHskra+8J28wdQcjmP39evCAwGOWooZSDkDcG4INwCG4glW8jNxpsDv09feTg36G3H76TTh6QXIcTfh+Qt+yeJm6jXVhdTf8u8cNLwOrC4tXFxqNQdR3/rxm+RWJpEnfQ2cfXzy8DkehsRvwO0Q+Ryb6Hu5Hocx11gd0REBERAREQEREBERAREQEREBERA8IkXitk2zpZfJoP6eXdp3SViBXlfM8CDYjiD3cJsBkpi8Cr65HQMNR+o6SLq0mQ2bjow0P6HofrAyBnlWkrEE3V10dTZl6A8R8puOkK08qE2O6N48Be3Hic7QN9LaT0/4o3l/mqDl/wBymLlfxC47pJ0qqsAykEHMEG4PcRrIWjigfZJuOBBVgbXzU5g2N+430hKFiWpH1bE3K2vTc/Mg0PVbHvgTsxqUwwKkAggggi4IORBB1E4sNtQEhKg9W50ubq34H0J6ZHpO+BB4hDQPaJNI5Byc6d9Fcn3eAfhkG+Kb7STdAQQRcEWsevSQOIonC55th/M0O/i1HrqnVPYDqnl4DZX1B0I43zBBnkDaJorUWB36dt7iOD3tr1y1nj4tB7Tove6j7mbGf6/vxgKWJDC+hyup1W+YBE49pmoB62mpcr7dMe06jimf8QcB7wyuDukcHpPtkYWia4CBrhN+oWFJbhiGqlASR2Ag+Z1Fxczm9BPS44/DmqVVHpsqPuMSl2ppUBBOYPbsVubMpFzlAsGyPSBKiK4YMjaVOXCz8jfK5tbQ2NiZufPfSHCVMJUOMw4ujkevo6KSct/Tsk3I3rZE53DECxej236VWkHQ3pnKx9qmRqrDhblw1F1IsFgieK157AREQEREBERAREQEREBERAREQExdARYi4PCZRAjK+zSLlM/l/Q/l9ZyK/P65W7+UnpzYrBK/Q8/1HEQImth1cC+dtCDYqeYI4zEO6tYqWUnJltdbnRwbZD4hfrzm16bIbMLdeB7j+U9U3gDWQ3RrG+RUjI+B14+RmdOrUp+x21/ls3aH4HOvc3nI7GbMLP6xWYMARa+RBYtZkvu1Bcm17EXNiZpo7UZCFqgLdgqm5KsT7IDNmjE5bj53sN7MCBZsHtBKl905jVSLMv4lOYnRIJ0SpY57y6OMmXjr5G2h8Zvp7RqU/wCKN9P5qjMfjQfcQObFbGq0iDht0oWzoMd1Uuc2ptundFzcpa2pWxuG7sDskqd+q3rH5WtTToif/ZiT1AyHdSrKwDKQQeImyB4V4SNrbEQXNK1M/CPYY9UGQPzCx79JJxArNYe1TqKMx2kYBgynI5EWdfDlexymGHwdOktqFOnTtvWRVCJdiN47iWG8bDMjgOEn8fs9Kq7rXyzDA2ZTzVuB++huLiVnFVKmGYLWtusQErAWRiTYKw/0n0sD2WPskEhIErSqI4YWuM1ZWGoOVip4EfQz53tbCVtl4r1tG5pVNFJycDP1bNwqLfJuVjn2hLyouQ6ZOMiM+0vFSOY4aaaidGKwdLFUXpOMmyI95GGhF9GBPd4GBr9HvSOnXpipTN1ORXRkYW3lI4ML6cbgi9xvWBHBFxPhtRMTsrFnjpcaJWp3NjfOx1scypuMxe/1D0f2/Tr0lq02urag6qwtdXHBhl5g5ggwLJEwpVQRcTOAiIgIiICIiAiIgIiICJi7gC5yA4zEV1OjDzEDZE8BnsBERAxemCLEXB4SLxGAZc1uy8tSP/IfXvktECDSqCMtJ5WpK17i9xY6G45EHJh0N5IYzZwbtKd1udrg/iHHvyMjHYq2643WOnJvwnj3a9IHlGkEUKNBYADgAAqgXJ0VQNeE30cUpJAPaXUceIv3ZTndpjVCsM75aEGxBzsQR3nzgb3wxB36TbjHUe63eOH7ynRhduAkpUG4668u/u65jrOBMUyZP2hc9tQchYe0uZ1y1N7TZi8MlUWbVNGUgPTJ4g+7wyORgT6uCLjMHjPZSv8AFquDcCqboxstYDsseToPZfu1txEtGB2olQAgjPTO4P4W4wO2a69BXVlZQysCCrAEMDkQQciCOE2RAp+L2TWwZ36Ieth+NLNq1Ec6ed61MD/TPaHulhZJKbNx9OqgemysrZhlNweBN/C3Qixk2RK/tP0eZXbEYWy1GN6lEm1Ov1NgfV1f9wA30YMLWD3b3o/TxlH1b9lluUqWuUbQ5cVIyI494BHynDYvE7LxTBlNrgVaV8nXPddDpe1yrccweIH1vZO1krBhYpUQgVKTiz02I0ZbnXgwJDDNSROT0r9FqeNpWyWqgPq6lvEq3ND9NR1D3ZW2UqIlWk28ji6t0vYgjgQQQRqDfxn8PiQw68vzHMT4XsjbNbZmJenVVvVlrVaWpU2Fqqcza2ntrbiBb6rg8crKrowZWAZWU3BBzBU8iP0IgWWJyYPHB8jr9+7r0nXAREQEREBERAREQPCJGYrAbuai45akfqJKRAgUA4fvym5arjR2HQ9sfXtf8p2YrZ4bMZH6HvH5yOqqVNmFvse4wO2ltEj2lv1TP/gc/LenXRxKt7JB5jiO8aiQdTEhdQ1rX37EqNbht25XIA3OWeuUzSsrgMLOvuuDfyYZjwMCeiRNPEuPZa45Pn/zHaHjvTYm2lH8RWp/N7Sf3rp/UBAkpqxGGV1KsAQeB/evWZUq6sLqQwPEEEeYmcCvYzZ9Wlmu9VTl/qr3EkCoPJvxnKbP8PqEez9QD4i8nYgVio7U3UMLHWx425HiO6UjY3ohjKW01xO/hvVKN0sm+tWqvq6q2qJbdL1GqK7tc9pAw0An1nE4VKi7rgMOR58COR6yBxuwaidqkS4+AnteDe9459TA8X1dVWpsAwPZZGGRsFY5G1wN4ZjvFtZV9o7KxOAY1cOTUw5zem1zufiOoH+4P6uZm6NdKhsey6m2Ys6nlnmp6H6yToYpkyqHIf6lrA5e8PdOvIac4HD6Pel9OsLAneX2qTe2vUH3l6/aWahilfTy4+X5yh+kXoPdvX4XsuufqlO7nzpN7p+U5ciNDx7I9MirerxPZKkj1tioB5VFyKN1GXMDWB9OiROG2sct7tA6MuZsdDYZMOq68pJUa6uLqQRzH716QI/a+w1rEVFY0q6AhK6gbwBzKMpyqUydUPeLEBhyYHazb4oV1FOtYkWJKVgMy9Fj7QHFD2l43FmM/OXaOzaddClRd5bgjMgqwzVlcWKMDmGBBECuemPohTx1LKyVkH+XU5jXce2qE+RNxxB+bejG36mArtg8UDTp79iG/wBCo2e9f+U9wSRlmHGRa/1FsTVwpC4ht+ley4qwFr6LiALBG4esFlY67hsGj/TT0NpY+lqKeIpginVIyt/LqDUoTfqpJI1IIdK1iP3+kmMBtYHssc+B/X9ftx+Wehm3qtOodnYsFK1Ls097MkAX9UW96yjeRveTL3Re5+tgXSJXtlbcsQj6cDy/X9+FgVgcxxgexEQEREBERAREQExemCLEAjkZlECMr7KIzQ+BP2b998jK2HAfeYFXtbeBKkjO28AbOBe+d89LSzTXVoKwswBH78oFOR8TTvfdrLdiALhgvujM9og5XJXI53nZgcbvZgMvQ5HO/wCn2tcG8ksRscjNDfjunXwP775wPTtcEWPG+R5Z/rAwakl95b02+JDuE94GTeIm6ltbEJ8NYd26/kMj4XkXWBQdlzb4H7Q8G9oeZ7pWdremowrgth3dP8wFlqoAWobhrhA1id1HuLjtWNgALkPo2F9JqLZNvIeO8NPEaeNpKU6ysLqQRzBuPMSp4TGUcQitcMrqGSoBYlWF1OeZyIyP0mqpQrUSXA3l+NCQwHzAZ+eXUwLpErGA9KL2BIbo3ZbzAsfLxk3Q2rTbju/i/wDIZfWB5tDZFKt7Q7QFg6mzDuYcOhuOkhq2FxFC4Zf+opZ9pB/mgZ+1S0qC3FDf5DLLeLQITBY5KgujBgDbLgR7pBzVuakAjiJxekHotQxYu3YqgZVRrloHF+2vfmOBEmsbsenUbfsUqWt61DZ7cATo6/KwI6TjZK1L2x6xf5iA3/qpZnxW/csD5vTrYzZtQUnUtTJO6t7o44tSe3Ybmp8Rxlx2TtynWHrKTG/vcHXo65gjle45GSlZaNemUdVqU34HMHqCNCOYzHSU3afoZXw7+uwbFwLncP8AFXoDpVXpYnLQ6wL5htscH/vGniuq/UdRJJHBAINwdCMx5z5zsT0nWqdxv8uqMt3OzW5cj8p8OUsNDGMpuptzHA94/PI9YFlqUwwIIBBBBBFwQciCOIlcr7NqYXOiGqUBrRF2qUQP5PF6f+1qPcysklMNthGybsnnfsnx4dxt4yQgUD0p9G6G0qKOjhKyC9DEqeRuFZhmU3h3owuLEEGJ2Nteq4eliF9XisPZayZWN/YrJbI03HEZA3GQKy8bU2EwZq2HsrsbvSJslbhe9j6urkO2Ab2AYMAN2t7UpU8QvrARRxOFDZ1AVKAi7UsQoNzQfPMEjR0JIzDmqV5L7F9ImQhXuVP7y69OPfrVdnbVpYiitemTukkEN7jC28hbRiCdRkQQeNh0vilRd5tNL2yJOQUHQsTkFFyeAMD6eldSAQwIIBBvwM9lcwvo3VKIWqsrbq3XXdNhcX42OU9gWeIiAiIgIiICIiAiIgJqr4ZXFmF/uO46ibYgQdf0eJPZYbueozHlkfp4ym+kP/x/Rd/WYjDCrYW31arY5boLrTYXIUAXI0AFyAJ9OiB8zwjJTVVpH1aIAqqM0AW4AtrxuSCCTmZYtn45sri3UG4PDI636GTuL2PQqZsgJ+IZHxI18ZHt6Mhf4bkfKw3h5ixH1gaMXsahXF7bra7yjjzK/mLSJrbNxVDMH1qedh9x4ya/6aumqXHNDvDysG8hNtDG3OuY4cR3jUQIfAbeztdkPLh5WsZOYfbfxC/Ufof1nPjNl0K2bLY/EuR8RoZE1tjYilnTPrV5an+3UeBMC3UcYjaEX5HI+Rm6UnD7WU9luyeTaX79JMUMey6Me45j65+RECTxOzEa5HZY+8trn8Q0bxBkZXo1qeo3l+JQcvxJmR4XHdO6jtce8LdRmPLX6GdtOsrC4II6QKXtbZGHxQ3n7L8KyW3v6uFQaa+BEjBia+FsuJ7dLRcUtyo5CqNU8fNpfMbsem+Y7DfEvHvGjffrIutgalO97MtrEgXBHEMp0HQ3HMwI1a/XX7H7idWE2rUp2tmvwnTw+H95TgqbI3BvYewGv/T3ATr6hibIflJ3TwKazVRxAa9rgg2IIIKn4WU5q3Q9+YzgXHAbXp1cgbN8J18Of70nPt70YwuMQpXphsiAwJV1B1C1FIYDpex4gyslrG97db5ZS3bFxhq0KdQ++tweYud0+K2PjArmyvQBsJS9RhcQaVIm5Pqt6qe+r6wKTyunnO7YnoFgsM4qhWq1he1es3rHF9St+yn9IGsscQPLRPYgIiICIiAiIgIiICIiAiIgIiICIiAmqthlb2gD3jTuPCbYgcR2aB7LEdDmP1+s1mm68Ljmuf01+kkYgQuKwtGt7agn4hkw8R9jIqpsKtTzoOHX+W2R8Dp9paquGVtQD14+Yzmh8AfdY9xz+uv3gValtCzbjg03+BuP4T737ynQMTbMGx5jI+clsXhd5d2rTDryI3x4cR35SLq7GyvSa4+B2vbotXXwbe7xA6aG3nX2u0PI+Y/SSmF2tTewvYngePcdD3aypAgOaZ7LgX9Wcmt8QW/aX5luOs8xWNFMrSHarVQRTogHecnIEi2SA5ljkADAtuM2Qj3Kk02PvJbP8SkFW8R4yn4n0Mx7Y2lWarRalTRldafrKNSsCG3Fe5YWDWIO9lna17S+0lsAL3sAL8+sygUyp6A+vcGtUZKdrGhTqM28eO9WftAWysoHfLhRpBVCqAAoAAAsABkABytM4gIiICIiAiIgIiICIiAiIgIiICIiAiIgIiICIiAiIgIiIHlpoxGBpv7Qz+JSVb+9SD9YiB8vxpP+IrV3mL0kqKhZ2bdG+GyViRe4BvbgJ9D2Lg6e6K+6DVqKA1Q5sQCbLc6L8oyiIErERAREQEREBERA/9k=">
            <a:extLst>
              <a:ext uri="{FF2B5EF4-FFF2-40B4-BE49-F238E27FC236}">
                <a16:creationId xmlns:a16="http://schemas.microsoft.com/office/drawing/2014/main" id="{CB195F1B-DE91-4565-9D4B-8E02B23650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90588"/>
            <a:ext cx="2457450" cy="185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61D5362-15CF-43CA-AA16-B2AB19BC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31</a:t>
            </a:fld>
            <a:endParaRPr lang="en-US" altLang="pl-PL" dirty="0"/>
          </a:p>
        </p:txBody>
      </p:sp>
      <p:sp>
        <p:nvSpPr>
          <p:cNvPr id="15" name="Tytuł 1">
            <a:extLst>
              <a:ext uri="{FF2B5EF4-FFF2-40B4-BE49-F238E27FC236}">
                <a16:creationId xmlns:a16="http://schemas.microsoft.com/office/drawing/2014/main" id="{ABBD0A33-0C80-46A7-90E6-1B76E2D70AD5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</p:spTree>
    <p:extLst>
      <p:ext uri="{BB962C8B-B14F-4D97-AF65-F5344CB8AC3E}">
        <p14:creationId xmlns:p14="http://schemas.microsoft.com/office/powerpoint/2010/main" val="3474353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CEE487F8-67D9-424F-86A1-61514E4FF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t="-1" r="-29117" b="6491"/>
          <a:stretch/>
        </p:blipFill>
        <p:spPr>
          <a:xfrm>
            <a:off x="0" y="1502939"/>
            <a:ext cx="8600114" cy="5364000"/>
          </a:xfrm>
          <a:prstGeom prst="rect">
            <a:avLst/>
          </a:prstGeom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id="{0B0CEFEE-E0EE-4EB5-B278-5A777D41874C}"/>
              </a:ext>
            </a:extLst>
          </p:cNvPr>
          <p:cNvSpPr/>
          <p:nvPr/>
        </p:nvSpPr>
        <p:spPr>
          <a:xfrm>
            <a:off x="6096000" y="1124744"/>
            <a:ext cx="6095999" cy="57332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5DAC5135-25AB-4219-A7A9-93FFF7F11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029205" y="346116"/>
            <a:ext cx="119336" cy="2177746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E019F53A-CA29-424D-A43B-CBFE24409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029205" y="346116"/>
            <a:ext cx="119336" cy="2177746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46B83945-AC9F-44D1-AD42-ADFB74913BD4}"/>
              </a:ext>
            </a:extLst>
          </p:cNvPr>
          <p:cNvSpPr/>
          <p:nvPr/>
        </p:nvSpPr>
        <p:spPr>
          <a:xfrm>
            <a:off x="0" y="1512168"/>
            <a:ext cx="6096000" cy="5354113"/>
          </a:xfrm>
          <a:prstGeom prst="rect">
            <a:avLst/>
          </a:prstGeom>
          <a:solidFill>
            <a:srgbClr val="FFEBD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FFC000"/>
              </a:solidFill>
            </a:endParaRPr>
          </a:p>
        </p:txBody>
      </p:sp>
      <p:sp>
        <p:nvSpPr>
          <p:cNvPr id="17410" name="Podtytuł 2">
            <a:extLst>
              <a:ext uri="{FF2B5EF4-FFF2-40B4-BE49-F238E27FC236}">
                <a16:creationId xmlns:a16="http://schemas.microsoft.com/office/drawing/2014/main" id="{E6474CD9-D1F7-4CD1-B4A7-5A471527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4072" y="2906269"/>
            <a:ext cx="4867052" cy="2431156"/>
          </a:xfrm>
        </p:spPr>
        <p:txBody>
          <a:bodyPr/>
          <a:lstStyle/>
          <a:p>
            <a:pPr marL="0" lvl="0" indent="0">
              <a:buNone/>
            </a:pPr>
            <a:r>
              <a:rPr lang="pl-PL" sz="1800" b="1" dirty="0">
                <a:solidFill>
                  <a:schemeClr val="bg1"/>
                </a:solidFill>
              </a:rPr>
              <a:t>PRACA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  <a:r>
              <a:rPr lang="pl-PL" sz="1800" b="1" dirty="0">
                <a:solidFill>
                  <a:schemeClr val="bg1"/>
                </a:solidFill>
              </a:rPr>
              <a:t>INDYWIDUALNA</a:t>
            </a:r>
            <a:r>
              <a:rPr lang="pl-PL" sz="1800" dirty="0">
                <a:solidFill>
                  <a:schemeClr val="bg1"/>
                </a:solidFill>
              </a:rPr>
              <a:t> </a:t>
            </a:r>
          </a:p>
          <a:p>
            <a:pPr marL="0" lvl="0" indent="0">
              <a:buNone/>
            </a:pPr>
            <a:r>
              <a:rPr lang="pl-PL" sz="1600" dirty="0"/>
              <a:t>polega na wykonywaniu odrębnych zadań przez każdego uczestnika.</a:t>
            </a:r>
          </a:p>
          <a:p>
            <a:pPr marL="0" lvl="0"/>
            <a:endParaRPr lang="pl-PL" sz="1600" dirty="0"/>
          </a:p>
          <a:p>
            <a:pPr marL="0" indent="0">
              <a:buNone/>
            </a:pPr>
            <a:r>
              <a:rPr lang="pl-PL" sz="1600" dirty="0"/>
              <a:t>Stosowana jest wtedy, gdy poziom reprezentowanych umiejętności jest różny a sposób i tempo ich zdobywania wysoce indywidualne. Na przykład wykonywanie dekoracji w warzywach i owocach techniką </a:t>
            </a:r>
            <a:r>
              <a:rPr lang="pl-PL" sz="1600" dirty="0" err="1"/>
              <a:t>carvingu</a:t>
            </a:r>
            <a:r>
              <a:rPr lang="pl-PL" sz="1600" dirty="0"/>
              <a:t>.</a:t>
            </a:r>
          </a:p>
        </p:txBody>
      </p:sp>
      <p:sp>
        <p:nvSpPr>
          <p:cNvPr id="17411" name="AutoShape 6" descr="data:image/jpeg;base64,/9j/4AAQSkZJRgABAQAAAQABAAD/2wCEAAkGBhASEBISExQUFBUSFRQXGBMXFBgYGBYYFhcVFhUXFxMXGyYeFxkjGRQVHzAgJicpOCwtFx4xNTAqNScrLCkBCQoKBQUFDQUFDSkYEhgpKSkpKSkpKSkpKSkpKSkpKSkpKSkpKSkpKSkpKSkpKSkpKSkpKSkpKSkpKSkpKSkpKf/AABEIAMMBAgMBIgACEQEDEQH/xAAbAAEAAgMBAQAAAAAAAAAAAAAABQYCAwQBB//EAEAQAAIBAgMFBAgEBAUEAwAAAAECAAMRBCExBRJBUWEicYGRBhMyQlJiobFywdHwM1OCkhUjQ2OiFHPS4QfC8f/EABQBAQAAAAAAAAAAAAAAAAAAAAD/xAAUEQEAAAAAAAAAAAAAAAAAAAAA/9oADAMBAAIRAxEAPwD7jERAREQE58TjVRkU6vvWH4Rc59358jOicu0cCKqW0ZSGRrey40PdmQRxBI4wMTWJ/wDWX/uYZch5TmoV94ZjdZTZl+EjUdRncHiCDxm4GB7uLyHhl9RPd1x7DkdG7Y+p3v8AlF56DALtTdyqruXyDg3pnl2rDdPRgO8zuBnFw79RzHIic9FDR9i5p8aepTrT6fL5coEtEwpVQwBBuDoRM4CIiAiIgIiICIiAiIgIiICIiAiIgIiICIiAiIgIiICIiBw47CG/rFHaAsR8a627xc2PUjjOanUBAI0ksRIzHUNwmoPZJ7Y5fOB9x46g3DIGZXmpTMwYGUXngM9gYgFTvJqc2TQN1HJvvOzD4lXFx3EHIg8iOBnLMHpG++p3XGV+DDkw4j7QJOJzYXGb11I3WGqn7g8R1nTAREQEREBERAREQEREBERAREQEREBERARIOrt9qdQ06iC4zBBsGUnIgG/d3zqp7dpEXIZRztcDvK3t42gSUTXQxKOAyMGU6MpBHmJsgIiICeET2IEViMP6o3H8M/8AAn7IT/b3Hs+yTZbi3ORlWiaZt7pyU/CeCn8j4a2uHoMyvMBPRAzieRAxqUg1tQRow1U/p0m7C4w33HsG4Hg3Ucj0mgVhvFc7gA6G1jfQ6G1s7aXHOZOisLMLg/vI8DAkokdQxZp2Wobrwqfk/I9fPmZGAiIgIiICIiAiIgIiICIiAiIgIiIEftfZS10toy5q3I8jzU8R3cQJWFLo5Vhusuo+zA8QeB+1rC7zg2pspay8mX2X5dCOKniPtAg6Vt7fzV+Lod1jy3srP/UGknR2q6+2N8fEg7Q/FSuSe9CfwiRYRkJRxYjhqCOatxHhNyORAsGGxaVF3kYMp4g3Hd39JulcNIFt9WanU/mLa5/Gp7NQfi8CJ10ttMmVcAD+ct/V/wBYOdI99x80CYiYq4IBGYOd5lATGpTDAggEEWIPGZRAimplDYkkE9ljr0Vjz68e/XK8kKlMMCCAQdRI2opQ2bMH2W5/Kfm68e/UMovMbz2BhVoK26SM1N1biD0IzsbWI4i4M1YesybiVWUuxKqwy37AG9vdPC3Trn0zXXoq6lWF1Oo7swQRoQcwRoYG64tY5gzGlVNL5qfmyfqvTh9BG7Q2mKHqwd5gSqkneYne7ILNY5727nl7RPukSQw+JVxdSCPPUXHQgjO4uCOYgSaOCAQbg8R+sykZT3qeaC6nVPuV69OPfme+jWVgCDcH9+BgbIiICIiAiIgIiICIiAiIgIiICIiBz4zBJUWzDTQjUHmDIKrh3pNutodGGh/Q9PvLLMK1FWBDC4PCBX1m1WI0nmKwjUs9U+L4ejch83nbU+KYGNGiaZvRYU+dM3NJv6BnTPVcuYMkcJtlWYJUBpVDorEEP/26gyfuyPMCcQMyZFZSrAMp1Ui48ufWBN3nsgqL1aXsE1UH+mzf5i/gqH2h8rf3STwW0KdUHdOYyZSCGU8mU5gwOqYVaIYFSLg5EGZxAiKqGmwDG6k2VzzOit83I+93+17eSdWirKVYAgixBzBHIiRFVGpGzElCbLUOoJ0SoefAPx0PasWDbPbzG89gY1qIYWPX66//AJxkLXWph33xvshNyoBcqNXZBvbzDMu1PtHskra+8J28wdQcjmP39evCAwGOWooZSDkDcG4INwCG4glW8jNxpsDv09feTg36G3H76TTh6QXIcTfh+Qt+yeJm6jXVhdTf8u8cNLwOrC4tXFxqNQdR3/rxm+RWJpEnfQ2cfXzy8DkehsRvwO0Q+Ryb6Hu5Hocx11gd0REBERAREQEREBERAREQEREBERA8IkXitk2zpZfJoP6eXdp3SViBXlfM8CDYjiD3cJsBkpi8Cr65HQMNR+o6SLq0mQ2bjow0P6HofrAyBnlWkrEE3V10dTZl6A8R8puOkK08qE2O6N48Be3Hic7QN9LaT0/4o3l/mqDl/wBymLlfxC47pJ0qqsAykEHMEG4PcRrIWjigfZJuOBBVgbXzU5g2N+430hKFiWpH1bE3K2vTc/Mg0PVbHvgTsxqUwwKkAggggi4IORBB1E4sNtQEhKg9W50ubq34H0J6ZHpO+BB4hDQPaJNI5Byc6d9Fcn3eAfhkG+Kb7STdAQQRcEWsevSQOIonC55th/M0O/i1HrqnVPYDqnl4DZX1B0I43zBBnkDaJorUWB36dt7iOD3tr1y1nj4tB7Tove6j7mbGf6/vxgKWJDC+hyup1W+YBE49pmoB62mpcr7dMe06jimf8QcB7wyuDukcHpPtkYWia4CBrhN+oWFJbhiGqlASR2Ag+Z1Fxczm9BPS44/DmqVVHpsqPuMSl2ppUBBOYPbsVubMpFzlAsGyPSBKiK4YMjaVOXCz8jfK5tbQ2NiZufPfSHCVMJUOMw4ujkevo6KSct/Tsk3I3rZE53DECxej236VWkHQ3pnKx9qmRqrDhblw1F1IsFgieK157AREQEREBERAREQEREBERAREQExdARYi4PCZRAjK+zSLlM/l/Q/l9ZyK/P65W7+UnpzYrBK/Q8/1HEQImth1cC+dtCDYqeYI4zEO6tYqWUnJltdbnRwbZD4hfrzm16bIbMLdeB7j+U9U3gDWQ3RrG+RUjI+B14+RmdOrUp+x21/ls3aH4HOvc3nI7GbMLP6xWYMARa+RBYtZkvu1Bcm17EXNiZpo7UZCFqgLdgqm5KsT7IDNmjE5bj53sN7MCBZsHtBKl905jVSLMv4lOYnRIJ0SpY57y6OMmXjr5G2h8Zvp7RqU/wCKN9P5qjMfjQfcQObFbGq0iDht0oWzoMd1Uuc2ptundFzcpa2pWxuG7sDskqd+q3rH5WtTToif/ZiT1AyHdSrKwDKQQeImyB4V4SNrbEQXNK1M/CPYY9UGQPzCx79JJxArNYe1TqKMx2kYBgynI5EWdfDlexymGHwdOktqFOnTtvWRVCJdiN47iWG8bDMjgOEn8fs9Kq7rXyzDA2ZTzVuB++huLiVnFVKmGYLWtusQErAWRiTYKw/0n0sD2WPskEhIErSqI4YWuM1ZWGoOVip4EfQz53tbCVtl4r1tG5pVNFJycDP1bNwqLfJuVjn2hLyouQ6ZOMiM+0vFSOY4aaaidGKwdLFUXpOMmyI95GGhF9GBPd4GBr9HvSOnXpipTN1ORXRkYW3lI4ML6cbgi9xvWBHBFxPhtRMTsrFnjpcaJWp3NjfOx1scypuMxe/1D0f2/Tr0lq02urag6qwtdXHBhl5g5ggwLJEwpVQRcTOAiIgIiICIiAiIgIiICJi7gC5yA4zEV1OjDzEDZE8BnsBERAxemCLEXB4SLxGAZc1uy8tSP/IfXvktECDSqCMtJ5WpK17i9xY6G45EHJh0N5IYzZwbtKd1udrg/iHHvyMjHYq2643WOnJvwnj3a9IHlGkEUKNBYADgAAqgXJ0VQNeE30cUpJAPaXUceIv3ZTndpjVCsM75aEGxBzsQR3nzgb3wxB36TbjHUe63eOH7ynRhduAkpUG4668u/u65jrOBMUyZP2hc9tQchYe0uZ1y1N7TZi8MlUWbVNGUgPTJ4g+7wyORgT6uCLjMHjPZSv8AFquDcCqboxstYDsseToPZfu1txEtGB2olQAgjPTO4P4W4wO2a69BXVlZQysCCrAEMDkQQciCOE2RAp+L2TWwZ36Ieth+NLNq1Ec6ed61MD/TPaHulhZJKbNx9OqgemysrZhlNweBN/C3Qixk2RK/tP0eZXbEYWy1GN6lEm1Ov1NgfV1f9wA30YMLWD3b3o/TxlH1b9lluUqWuUbQ5cVIyI494BHynDYvE7LxTBlNrgVaV8nXPddDpe1yrccweIH1vZO1krBhYpUQgVKTiz02I0ZbnXgwJDDNSROT0r9FqeNpWyWqgPq6lvEq3ND9NR1D3ZW2UqIlWk28ji6t0vYgjgQQQRqDfxn8PiQw68vzHMT4XsjbNbZmJenVVvVlrVaWpU2Fqqcza2ntrbiBb6rg8crKrowZWAZWU3BBzBU8iP0IgWWJyYPHB8jr9+7r0nXAREQEREBERAREQPCJGYrAbuai45akfqJKRAgUA4fvym5arjR2HQ9sfXtf8p2YrZ4bMZH6HvH5yOqqVNmFvse4wO2ltEj2lv1TP/gc/LenXRxKt7JB5jiO8aiQdTEhdQ1rX37EqNbht25XIA3OWeuUzSsrgMLOvuuDfyYZjwMCeiRNPEuPZa45Pn/zHaHjvTYm2lH8RWp/N7Sf3rp/UBAkpqxGGV1KsAQeB/evWZUq6sLqQwPEEEeYmcCvYzZ9Wlmu9VTl/qr3EkCoPJvxnKbP8PqEez9QD4i8nYgVio7U3UMLHWx425HiO6UjY3ohjKW01xO/hvVKN0sm+tWqvq6q2qJbdL1GqK7tc9pAw0An1nE4VKi7rgMOR58COR6yBxuwaidqkS4+AnteDe9459TA8X1dVWpsAwPZZGGRsFY5G1wN4ZjvFtZV9o7KxOAY1cOTUw5zem1zufiOoH+4P6uZm6NdKhsey6m2Ys6nlnmp6H6yToYpkyqHIf6lrA5e8PdOvIac4HD6Pel9OsLAneX2qTe2vUH3l6/aWahilfTy4+X5yh+kXoPdvX4XsuufqlO7nzpN7p+U5ciNDx7I9MirerxPZKkj1tioB5VFyKN1GXMDWB9OiROG2sct7tA6MuZsdDYZMOq68pJUa6uLqQRzH716QI/a+w1rEVFY0q6AhK6gbwBzKMpyqUydUPeLEBhyYHazb4oV1FOtYkWJKVgMy9Fj7QHFD2l43FmM/OXaOzaddClRd5bgjMgqwzVlcWKMDmGBBECuemPohTx1LKyVkH+XU5jXce2qE+RNxxB+bejG36mArtg8UDTp79iG/wBCo2e9f+U9wSRlmHGRa/1FsTVwpC4ht+ley4qwFr6LiALBG4esFlY67hsGj/TT0NpY+lqKeIpginVIyt/LqDUoTfqpJI1IIdK1iP3+kmMBtYHssc+B/X9ftx+Wehm3qtOodnYsFK1Ls097MkAX9UW96yjeRveTL3Re5+tgXSJXtlbcsQj6cDy/X9+FgVgcxxgexEQEREBERAREQExemCLEAjkZlECMr7KIzQ+BP2b998jK2HAfeYFXtbeBKkjO28AbOBe+d89LSzTXVoKwswBH78oFOR8TTvfdrLdiALhgvujM9og5XJXI53nZgcbvZgMvQ5HO/wCn2tcG8ksRscjNDfjunXwP775wPTtcEWPG+R5Z/rAwakl95b02+JDuE94GTeIm6ltbEJ8NYd26/kMj4XkXWBQdlzb4H7Q8G9oeZ7pWdremowrgth3dP8wFlqoAWobhrhA1id1HuLjtWNgALkPo2F9JqLZNvIeO8NPEaeNpKU6ysLqQRzBuPMSp4TGUcQitcMrqGSoBYlWF1OeZyIyP0mqpQrUSXA3l+NCQwHzAZ+eXUwLpErGA9KL2BIbo3ZbzAsfLxk3Q2rTbju/i/wDIZfWB5tDZFKt7Q7QFg6mzDuYcOhuOkhq2FxFC4Zf+opZ9pB/mgZ+1S0qC3FDf5DLLeLQITBY5KgujBgDbLgR7pBzVuakAjiJxekHotQxYu3YqgZVRrloHF+2vfmOBEmsbsenUbfsUqWt61DZ7cATo6/KwI6TjZK1L2x6xf5iA3/qpZnxW/csD5vTrYzZtQUnUtTJO6t7o44tSe3Ybmp8Rxlx2TtynWHrKTG/vcHXo65gjle45GSlZaNemUdVqU34HMHqCNCOYzHSU3afoZXw7+uwbFwLncP8AFXoDpVXpYnLQ6wL5htscH/vGniuq/UdRJJHBAINwdCMx5z5zsT0nWqdxv8uqMt3OzW5cj8p8OUsNDGMpuptzHA94/PI9YFlqUwwIIBBBBBFwQciCOIlcr7NqYXOiGqUBrRF2qUQP5PF6f+1qPcysklMNthGybsnnfsnx4dxt4yQgUD0p9G6G0qKOjhKyC9DEqeRuFZhmU3h3owuLEEGJ2Nteq4eliF9XisPZayZWN/YrJbI03HEZA3GQKy8bU2EwZq2HsrsbvSJslbhe9j6urkO2Ab2AYMAN2t7UpU8QvrARRxOFDZ1AVKAi7UsQoNzQfPMEjR0JIzDmqV5L7F9ImQhXuVP7y69OPfrVdnbVpYiitemTukkEN7jC28hbRiCdRkQQeNh0vilRd5tNL2yJOQUHQsTkFFyeAMD6eldSAQwIIBBvwM9lcwvo3VKIWqsrbq3XXdNhcX42OU9gWeIiAiIgIiICIiAiIgJqr4ZXFmF/uO46ibYgQdf0eJPZYbueozHlkfp4ym+kP/x/Rd/WYjDCrYW31arY5boLrTYXIUAXI0AFyAJ9OiB8zwjJTVVpH1aIAqqM0AW4AtrxuSCCTmZYtn45sri3UG4PDI636GTuL2PQqZsgJ+IZHxI18ZHt6Mhf4bkfKw3h5ixH1gaMXsahXF7bra7yjjzK/mLSJrbNxVDMH1qedh9x4ya/6aumqXHNDvDysG8hNtDG3OuY4cR3jUQIfAbeztdkPLh5WsZOYfbfxC/Ufof1nPjNl0K2bLY/EuR8RoZE1tjYilnTPrV5an+3UeBMC3UcYjaEX5HI+Rm6UnD7WU9luyeTaX79JMUMey6Me45j65+RECTxOzEa5HZY+8trn8Q0bxBkZXo1qeo3l+JQcvxJmR4XHdO6jtce8LdRmPLX6GdtOsrC4II6QKXtbZGHxQ3n7L8KyW3v6uFQaa+BEjBia+FsuJ7dLRcUtyo5CqNU8fNpfMbsem+Y7DfEvHvGjffrIutgalO97MtrEgXBHEMp0HQ3HMwI1a/XX7H7idWE2rUp2tmvwnTw+H95TgqbI3BvYewGv/T3ATr6hibIflJ3TwKazVRxAa9rgg2IIIKn4WU5q3Q9+YzgXHAbXp1cgbN8J18Of70nPt70YwuMQpXphsiAwJV1B1C1FIYDpex4gyslrG97db5ZS3bFxhq0KdQ++tweYud0+K2PjArmyvQBsJS9RhcQaVIm5Pqt6qe+r6wKTyunnO7YnoFgsM4qhWq1he1es3rHF9St+yn9IGsscQPLRPYgIiICIiAiIgIiICIiAiIgIiICIiAmqthlb2gD3jTuPCbYgcR2aB7LEdDmP1+s1mm68Ljmuf01+kkYgQuKwtGt7agn4hkw8R9jIqpsKtTzoOHX+W2R8Dp9paquGVtQD14+Yzmh8AfdY9xz+uv3gValtCzbjg03+BuP4T737ynQMTbMGx5jI+clsXhd5d2rTDryI3x4cR35SLq7GyvSa4+B2vbotXXwbe7xA6aG3nX2u0PI+Y/SSmF2tTewvYngePcdD3aypAgOaZ7LgX9Wcmt8QW/aX5luOs8xWNFMrSHarVQRTogHecnIEi2SA5ljkADAtuM2Qj3Kk02PvJbP8SkFW8R4yn4n0Mx7Y2lWarRalTRldafrKNSsCG3Fe5YWDWIO9lna17S+0lsAL3sAL8+sygUyp6A+vcGtUZKdrGhTqM28eO9WftAWysoHfLhRpBVCqAAoAAAsABkABytM4gIiICIiAiIgIiICIiAiIgIiICIiAiIgIiICIiAiIgIiIHlpoxGBpv7Qz+JSVb+9SD9YiB8vxpP+IrV3mL0kqKhZ2bdG+GyViRe4BvbgJ9D2Lg6e6K+6DVqKA1Q5sQCbLc6L8oyiIErERAREQEREBERA/9k=">
            <a:extLst>
              <a:ext uri="{FF2B5EF4-FFF2-40B4-BE49-F238E27FC236}">
                <a16:creationId xmlns:a16="http://schemas.microsoft.com/office/drawing/2014/main" id="{3AD9FDA6-FFC2-4C74-88DB-17774E25CB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90588"/>
            <a:ext cx="2457450" cy="185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17412" name="AutoShape 8" descr="data:image/jpeg;base64,/9j/4AAQSkZJRgABAQAAAQABAAD/2wCEAAkGBhASEBISExQUFBUSFRQXGBMXFBgYGBYYFhcVFhUXFxMXGyYeFxkjGRQVHzAgJicpOCwtFx4xNTAqNScrLCkBCQoKBQUFDQUFDSkYEhgpKSkpKSkpKSkpKSkpKSkpKSkpKSkpKSkpKSkpKSkpKSkpKSkpKSkpKSkpKSkpKSkpKf/AABEIAMMBAgMBIgACEQEDEQH/xAAbAAEAAgMBAQAAAAAAAAAAAAAABQYCAwQBB//EAEAQAAIBAgMFBAgEBAUEAwAAAAECAAMRBCExBRJBUWEicYGRBhMyQlJiobFywdHwM1OCkhUjQ2OiFHPS4QfC8f/EABQBAQAAAAAAAAAAAAAAAAAAAAD/xAAUEQEAAAAAAAAAAAAAAAAAAAAA/9oADAMBAAIRAxEAPwD7jERAREQE58TjVRkU6vvWH4Rc59358jOicu0cCKqW0ZSGRrey40PdmQRxBI4wMTWJ/wDWX/uYZch5TmoV94ZjdZTZl+EjUdRncHiCDxm4GB7uLyHhl9RPd1x7DkdG7Y+p3v8AlF56DALtTdyqruXyDg3pnl2rDdPRgO8zuBnFw79RzHIic9FDR9i5p8aepTrT6fL5coEtEwpVQwBBuDoRM4CIiAiIgIiICIiAiIgIiICIiAiIgIiICIiAiIgIiICIiBw47CG/rFHaAsR8a627xc2PUjjOanUBAI0ksRIzHUNwmoPZJ7Y5fOB9x46g3DIGZXmpTMwYGUXngM9gYgFTvJqc2TQN1HJvvOzD4lXFx3EHIg8iOBnLMHpG++p3XGV+DDkw4j7QJOJzYXGb11I3WGqn7g8R1nTAREQEREBERAREQEREBERAREQEREBERARIOrt9qdQ06iC4zBBsGUnIgG/d3zqp7dpEXIZRztcDvK3t42gSUTXQxKOAyMGU6MpBHmJsgIiICeET2IEViMP6o3H8M/8AAn7IT/b3Hs+yTZbi3ORlWiaZt7pyU/CeCn8j4a2uHoMyvMBPRAzieRAxqUg1tQRow1U/p0m7C4w33HsG4Hg3Ucj0mgVhvFc7gA6G1jfQ6G1s7aXHOZOisLMLg/vI8DAkokdQxZp2Wobrwqfk/I9fPmZGAiIgIiICIiAiIgIiICIiAiIgIiIEftfZS10toy5q3I8jzU8R3cQJWFLo5Vhusuo+zA8QeB+1rC7zg2pspay8mX2X5dCOKniPtAg6Vt7fzV+Lod1jy3srP/UGknR2q6+2N8fEg7Q/FSuSe9CfwiRYRkJRxYjhqCOatxHhNyORAsGGxaVF3kYMp4g3Hd39JulcNIFt9WanU/mLa5/Gp7NQfi8CJ10ttMmVcAD+ct/V/wBYOdI99x80CYiYq4IBGYOd5lATGpTDAggEEWIPGZRAimplDYkkE9ljr0Vjz68e/XK8kKlMMCCAQdRI2opQ2bMH2W5/Kfm68e/UMovMbz2BhVoK26SM1N1biD0IzsbWI4i4M1YesybiVWUuxKqwy37AG9vdPC3Trn0zXXoq6lWF1Oo7swQRoQcwRoYG64tY5gzGlVNL5qfmyfqvTh9BG7Q2mKHqwd5gSqkneYne7ILNY5727nl7RPukSQw+JVxdSCPPUXHQgjO4uCOYgSaOCAQbg8R+sykZT3qeaC6nVPuV69OPfme+jWVgCDcH9+BgbIiICIiAiIgIiICIiAiIgIiICIiBz4zBJUWzDTQjUHmDIKrh3pNutodGGh/Q9PvLLMK1FWBDC4PCBX1m1WI0nmKwjUs9U+L4ejch83nbU+KYGNGiaZvRYU+dM3NJv6BnTPVcuYMkcJtlWYJUBpVDorEEP/26gyfuyPMCcQMyZFZSrAMp1Ui48ufWBN3nsgqL1aXsE1UH+mzf5i/gqH2h8rf3STwW0KdUHdOYyZSCGU8mU5gwOqYVaIYFSLg5EGZxAiKqGmwDG6k2VzzOit83I+93+17eSdWirKVYAgixBzBHIiRFVGpGzElCbLUOoJ0SoefAPx0PasWDbPbzG89gY1qIYWPX66//AJxkLXWph33xvshNyoBcqNXZBvbzDMu1PtHskra+8J28wdQcjmP39evCAwGOWooZSDkDcG4INwCG4glW8jNxpsDv09feTg36G3H76TTh6QXIcTfh+Qt+yeJm6jXVhdTf8u8cNLwOrC4tXFxqNQdR3/rxm+RWJpEnfQ2cfXzy8DkehsRvwO0Q+Ryb6Hu5Hocx11gd0REBERAREQEREBERAREQEREBERA8IkXitk2zpZfJoP6eXdp3SViBXlfM8CDYjiD3cJsBkpi8Cr65HQMNR+o6SLq0mQ2bjow0P6HofrAyBnlWkrEE3V10dTZl6A8R8puOkK08qE2O6N48Be3Hic7QN9LaT0/4o3l/mqDl/wBymLlfxC47pJ0qqsAykEHMEG4PcRrIWjigfZJuOBBVgbXzU5g2N+430hKFiWpH1bE3K2vTc/Mg0PVbHvgTsxqUwwKkAggggi4IORBB1E4sNtQEhKg9W50ubq34H0J6ZHpO+BB4hDQPaJNI5Byc6d9Fcn3eAfhkG+Kb7STdAQQRcEWsevSQOIonC55th/M0O/i1HrqnVPYDqnl4DZX1B0I43zBBnkDaJorUWB36dt7iOD3tr1y1nj4tB7Tove6j7mbGf6/vxgKWJDC+hyup1W+YBE49pmoB62mpcr7dMe06jimf8QcB7wyuDukcHpPtkYWia4CBrhN+oWFJbhiGqlASR2Ag+Z1Fxczm9BPS44/DmqVVHpsqPuMSl2ppUBBOYPbsVubMpFzlAsGyPSBKiK4YMjaVOXCz8jfK5tbQ2NiZufPfSHCVMJUOMw4ujkevo6KSct/Tsk3I3rZE53DECxej236VWkHQ3pnKx9qmRqrDhblw1F1IsFgieK157AREQEREBERAREQEREBERAREQExdARYi4PCZRAjK+zSLlM/l/Q/l9ZyK/P65W7+UnpzYrBK/Q8/1HEQImth1cC+dtCDYqeYI4zEO6tYqWUnJltdbnRwbZD4hfrzm16bIbMLdeB7j+U9U3gDWQ3RrG+RUjI+B14+RmdOrUp+x21/ls3aH4HOvc3nI7GbMLP6xWYMARa+RBYtZkvu1Bcm17EXNiZpo7UZCFqgLdgqm5KsT7IDNmjE5bj53sN7MCBZsHtBKl905jVSLMv4lOYnRIJ0SpY57y6OMmXjr5G2h8Zvp7RqU/wCKN9P5qjMfjQfcQObFbGq0iDht0oWzoMd1Uuc2ptundFzcpa2pWxuG7sDskqd+q3rH5WtTToif/ZiT1AyHdSrKwDKQQeImyB4V4SNrbEQXNK1M/CPYY9UGQPzCx79JJxArNYe1TqKMx2kYBgynI5EWdfDlexymGHwdOktqFOnTtvWRVCJdiN47iWG8bDMjgOEn8fs9Kq7rXyzDA2ZTzVuB++huLiVnFVKmGYLWtusQErAWRiTYKw/0n0sD2WPskEhIErSqI4YWuM1ZWGoOVip4EfQz53tbCVtl4r1tG5pVNFJycDP1bNwqLfJuVjn2hLyouQ6ZOMiM+0vFSOY4aaaidGKwdLFUXpOMmyI95GGhF9GBPd4GBr9HvSOnXpipTN1ORXRkYW3lI4ML6cbgi9xvWBHBFxPhtRMTsrFnjpcaJWp3NjfOx1scypuMxe/1D0f2/Tr0lq02urag6qwtdXHBhl5g5ggwLJEwpVQRcTOAiIgIiICIiAiIgIiICJi7gC5yA4zEV1OjDzEDZE8BnsBERAxemCLEXB4SLxGAZc1uy8tSP/IfXvktECDSqCMtJ5WpK17i9xY6G45EHJh0N5IYzZwbtKd1udrg/iHHvyMjHYq2643WOnJvwnj3a9IHlGkEUKNBYADgAAqgXJ0VQNeE30cUpJAPaXUceIv3ZTndpjVCsM75aEGxBzsQR3nzgb3wxB36TbjHUe63eOH7ynRhduAkpUG4668u/u65jrOBMUyZP2hc9tQchYe0uZ1y1N7TZi8MlUWbVNGUgPTJ4g+7wyORgT6uCLjMHjPZSv8AFquDcCqboxstYDsseToPZfu1txEtGB2olQAgjPTO4P4W4wO2a69BXVlZQysCCrAEMDkQQciCOE2RAp+L2TWwZ36Ieth+NLNq1Ec6ed61MD/TPaHulhZJKbNx9OqgemysrZhlNweBN/C3Qixk2RK/tP0eZXbEYWy1GN6lEm1Ov1NgfV1f9wA30YMLWD3b3o/TxlH1b9lluUqWuUbQ5cVIyI494BHynDYvE7LxTBlNrgVaV8nXPddDpe1yrccweIH1vZO1krBhYpUQgVKTiz02I0ZbnXgwJDDNSROT0r9FqeNpWyWqgPq6lvEq3ND9NR1D3ZW2UqIlWk28ji6t0vYgjgQQQRqDfxn8PiQw68vzHMT4XsjbNbZmJenVVvVlrVaWpU2Fqqcza2ntrbiBb6rg8crKrowZWAZWU3BBzBU8iP0IgWWJyYPHB8jr9+7r0nXAREQEREBERAREQPCJGYrAbuai45akfqJKRAgUA4fvym5arjR2HQ9sfXtf8p2YrZ4bMZH6HvH5yOqqVNmFvse4wO2ltEj2lv1TP/gc/LenXRxKt7JB5jiO8aiQdTEhdQ1rX37EqNbht25XIA3OWeuUzSsrgMLOvuuDfyYZjwMCeiRNPEuPZa45Pn/zHaHjvTYm2lH8RWp/N7Sf3rp/UBAkpqxGGV1KsAQeB/evWZUq6sLqQwPEEEeYmcCvYzZ9Wlmu9VTl/qr3EkCoPJvxnKbP8PqEez9QD4i8nYgVio7U3UMLHWx425HiO6UjY3ohjKW01xO/hvVKN0sm+tWqvq6q2qJbdL1GqK7tc9pAw0An1nE4VKi7rgMOR58COR6yBxuwaidqkS4+AnteDe9459TA8X1dVWpsAwPZZGGRsFY5G1wN4ZjvFtZV9o7KxOAY1cOTUw5zem1zufiOoH+4P6uZm6NdKhsey6m2Ys6nlnmp6H6yToYpkyqHIf6lrA5e8PdOvIac4HD6Pel9OsLAneX2qTe2vUH3l6/aWahilfTy4+X5yh+kXoPdvX4XsuufqlO7nzpN7p+U5ciNDx7I9MirerxPZKkj1tioB5VFyKN1GXMDWB9OiROG2sct7tA6MuZsdDYZMOq68pJUa6uLqQRzH716QI/a+w1rEVFY0q6AhK6gbwBzKMpyqUydUPeLEBhyYHazb4oV1FOtYkWJKVgMy9Fj7QHFD2l43FmM/OXaOzaddClRd5bgjMgqwzVlcWKMDmGBBECuemPohTx1LKyVkH+XU5jXce2qE+RNxxB+bejG36mArtg8UDTp79iG/wBCo2e9f+U9wSRlmHGRa/1FsTVwpC4ht+ley4qwFr6LiALBG4esFlY67hsGj/TT0NpY+lqKeIpginVIyt/LqDUoTfqpJI1IIdK1iP3+kmMBtYHssc+B/X9ftx+Wehm3qtOodnYsFK1Ls097MkAX9UW96yjeRveTL3Re5+tgXSJXtlbcsQj6cDy/X9+FgVgcxxgexEQEREBERAREQExemCLEAjkZlECMr7KIzQ+BP2b998jK2HAfeYFXtbeBKkjO28AbOBe+d89LSzTXVoKwswBH78oFOR8TTvfdrLdiALhgvujM9og5XJXI53nZgcbvZgMvQ5HO/wCn2tcG8ksRscjNDfjunXwP775wPTtcEWPG+R5Z/rAwakl95b02+JDuE94GTeIm6ltbEJ8NYd26/kMj4XkXWBQdlzb4H7Q8G9oeZ7pWdremowrgth3dP8wFlqoAWobhrhA1id1HuLjtWNgALkPo2F9JqLZNvIeO8NPEaeNpKU6ysLqQRzBuPMSp4TGUcQitcMrqGSoBYlWF1OeZyIyP0mqpQrUSXA3l+NCQwHzAZ+eXUwLpErGA9KL2BIbo3ZbzAsfLxk3Q2rTbju/i/wDIZfWB5tDZFKt7Q7QFg6mzDuYcOhuOkhq2FxFC4Zf+opZ9pB/mgZ+1S0qC3FDf5DLLeLQITBY5KgujBgDbLgR7pBzVuakAjiJxekHotQxYu3YqgZVRrloHF+2vfmOBEmsbsenUbfsUqWt61DZ7cATo6/KwI6TjZK1L2x6xf5iA3/qpZnxW/csD5vTrYzZtQUnUtTJO6t7o44tSe3Ybmp8Rxlx2TtynWHrKTG/vcHXo65gjle45GSlZaNemUdVqU34HMHqCNCOYzHSU3afoZXw7+uwbFwLncP8AFXoDpVXpYnLQ6wL5htscH/vGniuq/UdRJJHBAINwdCMx5z5zsT0nWqdxv8uqMt3OzW5cj8p8OUsNDGMpuptzHA94/PI9YFlqUwwIIBBBBBFwQciCOIlcr7NqYXOiGqUBrRF2qUQP5PF6f+1qPcysklMNthGybsnnfsnx4dxt4yQgUD0p9G6G0qKOjhKyC9DEqeRuFZhmU3h3owuLEEGJ2Nteq4eliF9XisPZayZWN/YrJbI03HEZA3GQKy8bU2EwZq2HsrsbvSJslbhe9j6urkO2Ab2AYMAN2t7UpU8QvrARRxOFDZ1AVKAi7UsQoNzQfPMEjR0JIzDmqV5L7F9ImQhXuVP7y69OPfrVdnbVpYiitemTukkEN7jC28hbRiCdRkQQeNh0vilRd5tNL2yJOQUHQsTkFFyeAMD6eldSAQwIIBBvwM9lcwvo3VKIWqsrbq3XXdNhcX42OU9gWeIiAiIgIiICIiAiIgJqr4ZXFmF/uO46ibYgQdf0eJPZYbueozHlkfp4ym+kP/x/Rd/WYjDCrYW31arY5boLrTYXIUAXI0AFyAJ9OiB8zwjJTVVpH1aIAqqM0AW4AtrxuSCCTmZYtn45sri3UG4PDI636GTuL2PQqZsgJ+IZHxI18ZHt6Mhf4bkfKw3h5ixH1gaMXsahXF7bra7yjjzK/mLSJrbNxVDMH1qedh9x4ya/6aumqXHNDvDysG8hNtDG3OuY4cR3jUQIfAbeztdkPLh5WsZOYfbfxC/Ufof1nPjNl0K2bLY/EuR8RoZE1tjYilnTPrV5an+3UeBMC3UcYjaEX5HI+Rm6UnD7WU9luyeTaX79JMUMey6Me45j65+RECTxOzEa5HZY+8trn8Q0bxBkZXo1qeo3l+JQcvxJmR4XHdO6jtce8LdRmPLX6GdtOsrC4II6QKXtbZGHxQ3n7L8KyW3v6uFQaa+BEjBia+FsuJ7dLRcUtyo5CqNU8fNpfMbsem+Y7DfEvHvGjffrIutgalO97MtrEgXBHEMp0HQ3HMwI1a/XX7H7idWE2rUp2tmvwnTw+H95TgqbI3BvYewGv/T3ATr6hibIflJ3TwKazVRxAa9rgg2IIIKn4WU5q3Q9+YzgXHAbXp1cgbN8J18Of70nPt70YwuMQpXphsiAwJV1B1C1FIYDpex4gyslrG97db5ZS3bFxhq0KdQ++tweYud0+K2PjArmyvQBsJS9RhcQaVIm5Pqt6qe+r6wKTyunnO7YnoFgsM4qhWq1he1es3rHF9St+yn9IGsscQPLRPYgIiICIiAiIgIiICIiAiIgIiICIiAmqthlb2gD3jTuPCbYgcR2aB7LEdDmP1+s1mm68Ljmuf01+kkYgQuKwtGt7agn4hkw8R9jIqpsKtTzoOHX+W2R8Dp9paquGVtQD14+Yzmh8AfdY9xz+uv3gValtCzbjg03+BuP4T737ynQMTbMGx5jI+clsXhd5d2rTDryI3x4cR35SLq7GyvSa4+B2vbotXXwbe7xA6aG3nX2u0PI+Y/SSmF2tTewvYngePcdD3aypAgOaZ7LgX9Wcmt8QW/aX5luOs8xWNFMrSHarVQRTogHecnIEi2SA5ljkADAtuM2Qj3Kk02PvJbP8SkFW8R4yn4n0Mx7Y2lWarRalTRldafrKNSsCG3Fe5YWDWIO9lna17S+0lsAL3sAL8+sygUyp6A+vcGtUZKdrGhTqM28eO9WftAWysoHfLhRpBVCqAAoAAAsABkABytM4gIiICIiAiIgIiICIiAiIgIiICIiAiIgIiICIiAiIgIiIHlpoxGBpv7Qz+JSVb+9SD9YiB8vxpP+IrV3mL0kqKhZ2bdG+GyViRe4BvbgJ9D2Lg6e6K+6DVqKA1Q5sQCbLc6L8oyiIErERAREQEREBERA/9k=">
            <a:extLst>
              <a:ext uri="{FF2B5EF4-FFF2-40B4-BE49-F238E27FC236}">
                <a16:creationId xmlns:a16="http://schemas.microsoft.com/office/drawing/2014/main" id="{CB195F1B-DE91-4565-9D4B-8E02B23650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90588"/>
            <a:ext cx="2457450" cy="185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61D5362-15CF-43CA-AA16-B2AB19BC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32</a:t>
            </a:fld>
            <a:endParaRPr lang="en-US" altLang="pl-PL" dirty="0"/>
          </a:p>
        </p:txBody>
      </p:sp>
      <p:sp>
        <p:nvSpPr>
          <p:cNvPr id="20" name="Tytuł 1">
            <a:extLst>
              <a:ext uri="{FF2B5EF4-FFF2-40B4-BE49-F238E27FC236}">
                <a16:creationId xmlns:a16="http://schemas.microsoft.com/office/drawing/2014/main" id="{2BA8CE6D-12A9-4047-8DDC-A064C2369C49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</p:spTree>
    <p:extLst>
      <p:ext uri="{BB962C8B-B14F-4D97-AF65-F5344CB8AC3E}">
        <p14:creationId xmlns:p14="http://schemas.microsoft.com/office/powerpoint/2010/main" val="3249343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ymek mowy: prostokąt 9">
            <a:extLst>
              <a:ext uri="{FF2B5EF4-FFF2-40B4-BE49-F238E27FC236}">
                <a16:creationId xmlns:a16="http://schemas.microsoft.com/office/drawing/2014/main" id="{5EC898BA-EA8E-4540-BD58-4E1A3F24932A}"/>
              </a:ext>
            </a:extLst>
          </p:cNvPr>
          <p:cNvSpPr/>
          <p:nvPr/>
        </p:nvSpPr>
        <p:spPr>
          <a:xfrm rot="5400000">
            <a:off x="6681221" y="294486"/>
            <a:ext cx="4391780" cy="6629776"/>
          </a:xfrm>
          <a:prstGeom prst="wedgeRectCallout">
            <a:avLst>
              <a:gd name="adj1" fmla="val -20591"/>
              <a:gd name="adj2" fmla="val 55444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856F6391-E488-4CE4-AD14-0EFF9F94FB43}"/>
              </a:ext>
            </a:extLst>
          </p:cNvPr>
          <p:cNvSpPr/>
          <p:nvPr/>
        </p:nvSpPr>
        <p:spPr>
          <a:xfrm>
            <a:off x="5562224" y="1"/>
            <a:ext cx="6629776" cy="6858000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4D19C46-765E-441C-A03A-6D3A9E8DFD13}"/>
              </a:ext>
            </a:extLst>
          </p:cNvPr>
          <p:cNvSpPr/>
          <p:nvPr/>
        </p:nvSpPr>
        <p:spPr>
          <a:xfrm>
            <a:off x="1127448" y="1658942"/>
            <a:ext cx="2952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ZADANIA TRENERA</a:t>
            </a:r>
            <a:br>
              <a:rPr lang="pl-PL" b="1" dirty="0">
                <a:solidFill>
                  <a:srgbClr val="FFC000"/>
                </a:solidFill>
              </a:rPr>
            </a:br>
            <a:r>
              <a:rPr lang="pl-PL" b="1" dirty="0">
                <a:solidFill>
                  <a:srgbClr val="F4433E"/>
                </a:solidFill>
              </a:rPr>
              <a:t>PRACA Z GRUPĄ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E540361A-E3C4-44B5-A63E-D62244A3C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04" y="2768652"/>
            <a:ext cx="2258087" cy="2258087"/>
          </a:xfrm>
          <a:prstGeom prst="rect">
            <a:avLst/>
          </a:prstGeom>
        </p:spPr>
      </p:pic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33</a:t>
            </a:fld>
            <a:endParaRPr lang="en-US" alt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B856CAA-EDC9-4075-97E8-3A8737719B31}"/>
              </a:ext>
            </a:extLst>
          </p:cNvPr>
          <p:cNvSpPr/>
          <p:nvPr/>
        </p:nvSpPr>
        <p:spPr>
          <a:xfrm>
            <a:off x="6138852" y="1616084"/>
            <a:ext cx="5213732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1200"/>
              </a:spcAft>
            </a:pPr>
            <a:r>
              <a:rPr lang="pl-PL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Kiedy prowadzisz szkolenie grupy kucharzy z zakresu,</a:t>
            </a:r>
            <a:br>
              <a:rPr lang="pl-PL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np. N</a:t>
            </a:r>
            <a:r>
              <a:rPr lang="pl-PL" altLang="pl-PL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owoczesnych technik kulinarnych, Kuchni tajskiej czy Gastronomii hotelowej</a:t>
            </a: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alt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to:</a:t>
            </a:r>
          </a:p>
          <a:p>
            <a:pPr marL="285750" indent="-285750" eaLnBrk="1" hangingPunct="1">
              <a:spcAft>
                <a:spcPts val="1200"/>
              </a:spcAft>
              <a:buBlip>
                <a:blip r:embed="rId3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tej grupie zachodzą interakcje, na które powinieneś zwracać uwagę i wykorzystać je, jeśli są korzystne dla realizacji szkolenia,</a:t>
            </a:r>
          </a:p>
          <a:p>
            <a:pPr marL="285750" indent="-285750" eaLnBrk="1" hangingPunct="1">
              <a:spcAft>
                <a:spcPts val="1200"/>
              </a:spcAft>
              <a:buBlip>
                <a:blip r:embed="rId3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bądź tolerancyjny szczególnie wobec tych, którzy mają problemy z opanowaniem nowych umiejętności; wspieraj ich,</a:t>
            </a:r>
          </a:p>
          <a:p>
            <a:pPr marL="285750" indent="-285750" eaLnBrk="1" hangingPunct="1">
              <a:spcAft>
                <a:spcPts val="1200"/>
              </a:spcAft>
              <a:buBlip>
                <a:blip r:embed="rId3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rozwiązuj konflikty związane bezpośrednio ze szkoleniem,</a:t>
            </a:r>
          </a:p>
          <a:p>
            <a:pPr marL="285750" indent="-285750" eaLnBrk="1" hangingPunct="1">
              <a:spcAft>
                <a:spcPts val="1200"/>
              </a:spcAft>
              <a:buBlip>
                <a:blip r:embed="rId3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przysłuchuj się i reaguj na sygnały grupowe,</a:t>
            </a:r>
          </a:p>
          <a:p>
            <a:pPr marL="285750" indent="-285750" eaLnBrk="1" hangingPunct="1">
              <a:spcAft>
                <a:spcPts val="1200"/>
              </a:spcAft>
              <a:buBlip>
                <a:blip r:embed="rId3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przeprowadź ewaluację.</a:t>
            </a:r>
          </a:p>
          <a:p>
            <a:pPr eaLnBrk="1" hangingPunct="1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l-PL" altLang="pl-PL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/>
            <a:endParaRPr lang="pl-PL" alt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6534C873-FDB0-4009-AE7F-9BF58F4288F7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</p:spTree>
    <p:extLst>
      <p:ext uri="{BB962C8B-B14F-4D97-AF65-F5344CB8AC3E}">
        <p14:creationId xmlns:p14="http://schemas.microsoft.com/office/powerpoint/2010/main" val="32926253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ymek mowy: prostokąt 10">
            <a:extLst>
              <a:ext uri="{FF2B5EF4-FFF2-40B4-BE49-F238E27FC236}">
                <a16:creationId xmlns:a16="http://schemas.microsoft.com/office/drawing/2014/main" id="{E9CC927C-2025-467F-8C8F-B2A420E7A23F}"/>
              </a:ext>
            </a:extLst>
          </p:cNvPr>
          <p:cNvSpPr/>
          <p:nvPr/>
        </p:nvSpPr>
        <p:spPr>
          <a:xfrm rot="5400000">
            <a:off x="6681221" y="294486"/>
            <a:ext cx="4391780" cy="6629776"/>
          </a:xfrm>
          <a:prstGeom prst="wedgeRectCallout">
            <a:avLst>
              <a:gd name="adj1" fmla="val -20591"/>
              <a:gd name="adj2" fmla="val 55444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A7D0E45D-8CF3-4651-ACEB-518DCDA30496}"/>
              </a:ext>
            </a:extLst>
          </p:cNvPr>
          <p:cNvSpPr/>
          <p:nvPr/>
        </p:nvSpPr>
        <p:spPr>
          <a:xfrm>
            <a:off x="5562224" y="1"/>
            <a:ext cx="6629776" cy="6858000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2CCE16DC-C8DF-4CAA-94E0-EAF0673D729A}"/>
              </a:ext>
            </a:extLst>
          </p:cNvPr>
          <p:cNvSpPr/>
          <p:nvPr/>
        </p:nvSpPr>
        <p:spPr>
          <a:xfrm>
            <a:off x="1127448" y="1658942"/>
            <a:ext cx="2952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2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ZADANIA TRENERA</a:t>
            </a:r>
            <a:br>
              <a:rPr lang="pl-PL" b="1" dirty="0">
                <a:solidFill>
                  <a:srgbClr val="FFC000"/>
                </a:solidFill>
              </a:rPr>
            </a:br>
            <a:r>
              <a:rPr lang="pl-PL" b="1" dirty="0">
                <a:solidFill>
                  <a:srgbClr val="F4433E"/>
                </a:solidFill>
              </a:rPr>
              <a:t>UCZESTNICY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1A5A50CB-467D-4804-BFD4-8EB4EC500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46" y="2768652"/>
            <a:ext cx="2430406" cy="2430406"/>
          </a:xfrm>
          <a:prstGeom prst="rect">
            <a:avLst/>
          </a:prstGeom>
        </p:spPr>
      </p:pic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34</a:t>
            </a:fld>
            <a:endParaRPr lang="en-US" alt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B856CAA-EDC9-4075-97E8-3A8737719B31}"/>
              </a:ext>
            </a:extLst>
          </p:cNvPr>
          <p:cNvSpPr/>
          <p:nvPr/>
        </p:nvSpPr>
        <p:spPr>
          <a:xfrm>
            <a:off x="6240016" y="1910726"/>
            <a:ext cx="518457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Udzielanie instrukcji w trakcie wykonywania ćwiczeń.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Zagwarantowanie oraz udzielanie pomocy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wsparcia przy zagadnieniach, które sprawiają kłopoty.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Włączanie do wspólnej pracy osób stojących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uboczu.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Zadawanie pytań pomagających rozwiązywać problemy.</a:t>
            </a:r>
          </a:p>
          <a:p>
            <a:pPr marL="285750" indent="-285750" fontAlgn="auto">
              <a:spcBef>
                <a:spcPts val="0"/>
              </a:spcBef>
              <a:spcAft>
                <a:spcPts val="1200"/>
              </a:spcAft>
              <a:buBlip>
                <a:blip r:embed="rId3"/>
              </a:buBlip>
              <a:defRPr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Konfrontacja rzeczywistych dokonań 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oczekiwaniami trenera.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B99C3CCE-C1B4-4D7A-98D5-AAF034C08B89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</p:spTree>
    <p:extLst>
      <p:ext uri="{BB962C8B-B14F-4D97-AF65-F5344CB8AC3E}">
        <p14:creationId xmlns:p14="http://schemas.microsoft.com/office/powerpoint/2010/main" val="30360357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085484FD-B202-404B-993E-3650958F8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baseline="-25000" smtClean="0"/>
              <a:pPr>
                <a:defRPr/>
              </a:pPr>
              <a:t>35</a:t>
            </a:fld>
            <a:endParaRPr lang="en-US" altLang="pl-PL" baseline="-2500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B3CA7BE0-1B7D-4F8D-AB55-B1E03A4CAC9A}"/>
              </a:ext>
            </a:extLst>
          </p:cNvPr>
          <p:cNvSpPr/>
          <p:nvPr/>
        </p:nvSpPr>
        <p:spPr>
          <a:xfrm>
            <a:off x="407368" y="1646447"/>
            <a:ext cx="5303558" cy="1157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defRPr/>
            </a:pPr>
            <a:endParaRPr lang="pl-PL" sz="1600" b="1" dirty="0">
              <a:solidFill>
                <a:schemeClr val="bg1"/>
              </a:solidFill>
            </a:endParaRPr>
          </a:p>
          <a:p>
            <a:pPr algn="ctr">
              <a:spcAft>
                <a:spcPts val="1200"/>
              </a:spcAft>
              <a:defRPr/>
            </a:pPr>
            <a:endParaRPr lang="pl-PL" sz="1600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114000"/>
              </a:lnSpc>
              <a:spcAft>
                <a:spcPts val="600"/>
              </a:spcAft>
            </a:pPr>
            <a:endParaRPr lang="pl-PL" altLang="pl-PL" sz="1600" b="1" dirty="0">
              <a:solidFill>
                <a:schemeClr val="bg1"/>
              </a:solidFill>
            </a:endParaRPr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1B663949-4B8E-437E-BF60-02F8B38C363C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7C5C2F6D-EE5E-41A9-9DEE-37A87EA3CC12}"/>
              </a:ext>
            </a:extLst>
          </p:cNvPr>
          <p:cNvGrpSpPr/>
          <p:nvPr/>
        </p:nvGrpSpPr>
        <p:grpSpPr>
          <a:xfrm>
            <a:off x="3380436" y="1395808"/>
            <a:ext cx="6531988" cy="4697488"/>
            <a:chOff x="3570099" y="1412776"/>
            <a:chExt cx="3966061" cy="2880320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89DEA678-AA39-4CEA-917F-DD1077B64100}"/>
                </a:ext>
              </a:extLst>
            </p:cNvPr>
            <p:cNvSpPr/>
            <p:nvPr/>
          </p:nvSpPr>
          <p:spPr>
            <a:xfrm>
              <a:off x="3575720" y="1412776"/>
              <a:ext cx="3960440" cy="86409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1" hangingPunct="1">
                <a:lnSpc>
                  <a:spcPct val="114000"/>
                </a:lnSpc>
                <a:spcAft>
                  <a:spcPts val="600"/>
                </a:spcAft>
              </a:pPr>
              <a:endParaRPr lang="pl-PL" altLang="pl-PL" sz="1600" dirty="0">
                <a:solidFill>
                  <a:schemeClr val="bg1"/>
                </a:solidFill>
              </a:endParaRPr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FE5ADF03-F7FB-4282-9109-2B7C1E36EB6B}"/>
                </a:ext>
              </a:extLst>
            </p:cNvPr>
            <p:cNvSpPr/>
            <p:nvPr/>
          </p:nvSpPr>
          <p:spPr>
            <a:xfrm>
              <a:off x="3570099" y="2420888"/>
              <a:ext cx="3960440" cy="864096"/>
            </a:xfrm>
            <a:prstGeom prst="rect">
              <a:avLst/>
            </a:prstGeom>
            <a:solidFill>
              <a:srgbClr val="FFAC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  <a:defRPr/>
              </a:pPr>
              <a:endParaRPr lang="pl-PL" sz="1600" dirty="0">
                <a:solidFill>
                  <a:schemeClr val="bg1"/>
                </a:solidFill>
              </a:endParaRPr>
            </a:p>
          </p:txBody>
        </p:sp>
        <p:sp>
          <p:nvSpPr>
            <p:cNvPr id="13" name="Prostokąt 12">
              <a:extLst>
                <a:ext uri="{FF2B5EF4-FFF2-40B4-BE49-F238E27FC236}">
                  <a16:creationId xmlns:a16="http://schemas.microsoft.com/office/drawing/2014/main" id="{08DED0AD-A1B7-4668-A452-E0E51C237F94}"/>
                </a:ext>
              </a:extLst>
            </p:cNvPr>
            <p:cNvSpPr/>
            <p:nvPr/>
          </p:nvSpPr>
          <p:spPr>
            <a:xfrm>
              <a:off x="3570099" y="3429000"/>
              <a:ext cx="3960440" cy="864096"/>
            </a:xfrm>
            <a:prstGeom prst="rect">
              <a:avLst/>
            </a:prstGeom>
            <a:solidFill>
              <a:srgbClr val="FF88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Aft>
                  <a:spcPts val="1200"/>
                </a:spcAft>
                <a:defRPr/>
              </a:pPr>
              <a:endParaRPr lang="pl-PL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Prostokąt 2">
            <a:extLst>
              <a:ext uri="{FF2B5EF4-FFF2-40B4-BE49-F238E27FC236}">
                <a16:creationId xmlns:a16="http://schemas.microsoft.com/office/drawing/2014/main" id="{35010267-AB34-439C-822F-9EADBA8800E7}"/>
              </a:ext>
            </a:extLst>
          </p:cNvPr>
          <p:cNvSpPr/>
          <p:nvPr/>
        </p:nvSpPr>
        <p:spPr>
          <a:xfrm>
            <a:off x="3593801" y="1609699"/>
            <a:ext cx="6096000" cy="102169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14000"/>
              </a:lnSpc>
              <a:spcAft>
                <a:spcPts val="600"/>
              </a:spcAft>
            </a:pPr>
            <a:r>
              <a:rPr lang="pl-PL" altLang="pl-PL" dirty="0">
                <a:solidFill>
                  <a:schemeClr val="bg1"/>
                </a:solidFill>
              </a:rPr>
              <a:t>Efektywna współpraca z grupą jest możliwa tylko wtedy, gdy zarówno trener, jak i uczestnicy mają poczucie własnej wartości i szanują ją u innych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99F2055-E07C-4CC8-A08B-DA5503D70AF9}"/>
              </a:ext>
            </a:extLst>
          </p:cNvPr>
          <p:cNvSpPr/>
          <p:nvPr/>
        </p:nvSpPr>
        <p:spPr>
          <a:xfrm>
            <a:off x="3593801" y="314438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pl-PL" dirty="0">
                <a:solidFill>
                  <a:schemeClr val="bg1"/>
                </a:solidFill>
              </a:rPr>
              <a:t>Jeśli jesteś ekspertem w dziedzinie </a:t>
            </a:r>
            <a:r>
              <a:rPr lang="pl-PL" dirty="0" err="1">
                <a:solidFill>
                  <a:schemeClr val="bg1"/>
                </a:solidFill>
              </a:rPr>
              <a:t>carvingu</a:t>
            </a:r>
            <a:r>
              <a:rPr lang="pl-PL" dirty="0">
                <a:solidFill>
                  <a:schemeClr val="bg1"/>
                </a:solidFill>
              </a:rPr>
              <a:t>, kuchni włoskiej czy francuskiej, potraw z owoców morza i udowodniłeś to, prowadząc szkolenie, to szanuj dokonania uczących się zaobserwowane podczas zajęć.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AB685C0-E50B-454D-AEBE-E5AAB22AC240}"/>
              </a:ext>
            </a:extLst>
          </p:cNvPr>
          <p:cNvSpPr/>
          <p:nvPr/>
        </p:nvSpPr>
        <p:spPr>
          <a:xfrm>
            <a:off x="3585045" y="501826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pl-PL" dirty="0">
                <a:solidFill>
                  <a:schemeClr val="bg1"/>
                </a:solidFill>
              </a:rPr>
              <a:t>Doceń ich za zaangażowanie, chęci i poświęcony czas, nawet jeśli do osiągnięcia pełnej biegłości jeszcze im trochę brakuje.</a:t>
            </a:r>
          </a:p>
        </p:txBody>
      </p:sp>
      <p:grpSp>
        <p:nvGrpSpPr>
          <p:cNvPr id="19" name="Grafika 20">
            <a:extLst>
              <a:ext uri="{FF2B5EF4-FFF2-40B4-BE49-F238E27FC236}">
                <a16:creationId xmlns:a16="http://schemas.microsoft.com/office/drawing/2014/main" id="{47ECAA70-D34F-4DE3-8CF0-93F2207C0C93}"/>
              </a:ext>
            </a:extLst>
          </p:cNvPr>
          <p:cNvGrpSpPr/>
          <p:nvPr/>
        </p:nvGrpSpPr>
        <p:grpSpPr>
          <a:xfrm rot="3700367">
            <a:off x="288380" y="2764169"/>
            <a:ext cx="4000908" cy="1545627"/>
            <a:chOff x="-36512" y="2188934"/>
            <a:chExt cx="9144000" cy="4233492"/>
          </a:xfrm>
        </p:grpSpPr>
        <p:sp>
          <p:nvSpPr>
            <p:cNvPr id="21" name="Dowolny kształt: kształt 20">
              <a:extLst>
                <a:ext uri="{FF2B5EF4-FFF2-40B4-BE49-F238E27FC236}">
                  <a16:creationId xmlns:a16="http://schemas.microsoft.com/office/drawing/2014/main" id="{2E2A7944-F6B7-46F5-A930-8C21D974057E}"/>
                </a:ext>
              </a:extLst>
            </p:cNvPr>
            <p:cNvSpPr/>
            <p:nvPr/>
          </p:nvSpPr>
          <p:spPr>
            <a:xfrm>
              <a:off x="-51046" y="2753463"/>
              <a:ext cx="42849" cy="34279"/>
            </a:xfrm>
            <a:custGeom>
              <a:avLst/>
              <a:gdLst>
                <a:gd name="connsiteX0" fmla="*/ 18219 w 42849"/>
                <a:gd name="connsiteY0" fmla="*/ 18219 h 34279"/>
                <a:gd name="connsiteX1" fmla="*/ 29788 w 42849"/>
                <a:gd name="connsiteY1" fmla="*/ 21904 h 3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49" h="34279">
                  <a:moveTo>
                    <a:pt x="18219" y="18219"/>
                  </a:moveTo>
                  <a:cubicBezTo>
                    <a:pt x="22075" y="19419"/>
                    <a:pt x="25932" y="20619"/>
                    <a:pt x="29788" y="21904"/>
                  </a:cubicBezTo>
                </a:path>
              </a:pathLst>
            </a:custGeom>
            <a:noFill/>
            <a:ln w="27000" cap="flat">
              <a:solidFill>
                <a:srgbClr val="FF8803"/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683488A2-FBDA-4DB5-9534-BB7808649764}"/>
                </a:ext>
              </a:extLst>
            </p:cNvPr>
            <p:cNvSpPr/>
            <p:nvPr/>
          </p:nvSpPr>
          <p:spPr>
            <a:xfrm>
              <a:off x="52563" y="2182807"/>
              <a:ext cx="9024022" cy="4199213"/>
            </a:xfrm>
            <a:custGeom>
              <a:avLst/>
              <a:gdLst>
                <a:gd name="connsiteX0" fmla="*/ 18219 w 9024022"/>
                <a:gd name="connsiteY0" fmla="*/ 623154 h 4199212"/>
                <a:gd name="connsiteX1" fmla="*/ 2547859 w 9024022"/>
                <a:gd name="connsiteY1" fmla="*/ 2595242 h 4199212"/>
                <a:gd name="connsiteX2" fmla="*/ 4064718 w 9024022"/>
                <a:gd name="connsiteY2" fmla="*/ 889847 h 4199212"/>
                <a:gd name="connsiteX3" fmla="*/ 5950079 w 9024022"/>
                <a:gd name="connsiteY3" fmla="*/ 701311 h 4199212"/>
                <a:gd name="connsiteX4" fmla="*/ 9010533 w 9024022"/>
                <a:gd name="connsiteY4" fmla="*/ 4184515 h 419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4022" h="4199212">
                  <a:moveTo>
                    <a:pt x="18219" y="623154"/>
                  </a:moveTo>
                  <a:cubicBezTo>
                    <a:pt x="643902" y="839114"/>
                    <a:pt x="1679736" y="1362216"/>
                    <a:pt x="2547859" y="2595242"/>
                  </a:cubicBezTo>
                  <a:cubicBezTo>
                    <a:pt x="3893321" y="4506312"/>
                    <a:pt x="6481408" y="2500974"/>
                    <a:pt x="4064718" y="889847"/>
                  </a:cubicBezTo>
                  <a:cubicBezTo>
                    <a:pt x="2499268" y="-153786"/>
                    <a:pt x="4463643" y="-313356"/>
                    <a:pt x="5950079" y="701311"/>
                  </a:cubicBezTo>
                  <a:cubicBezTo>
                    <a:pt x="7595827" y="1824729"/>
                    <a:pt x="8423072" y="3246891"/>
                    <a:pt x="9010533" y="4184515"/>
                  </a:cubicBezTo>
                </a:path>
              </a:pathLst>
            </a:custGeom>
            <a:noFill/>
            <a:ln w="27000" cap="flat">
              <a:solidFill>
                <a:srgbClr val="FF8803"/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F23E5752-2373-4AFD-B084-94CA45D9A513}"/>
                </a:ext>
              </a:extLst>
            </p:cNvPr>
            <p:cNvSpPr/>
            <p:nvPr/>
          </p:nvSpPr>
          <p:spPr>
            <a:xfrm>
              <a:off x="9070672" y="6390238"/>
              <a:ext cx="42849" cy="42849"/>
            </a:xfrm>
            <a:custGeom>
              <a:avLst/>
              <a:gdLst>
                <a:gd name="connsiteX0" fmla="*/ 18219 w 42849"/>
                <a:gd name="connsiteY0" fmla="*/ 18219 h 42849"/>
                <a:gd name="connsiteX1" fmla="*/ 24646 w 42849"/>
                <a:gd name="connsiteY1" fmla="*/ 28503 h 4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49" h="42849">
                  <a:moveTo>
                    <a:pt x="18219" y="18219"/>
                  </a:moveTo>
                  <a:cubicBezTo>
                    <a:pt x="20361" y="21647"/>
                    <a:pt x="22504" y="25075"/>
                    <a:pt x="24646" y="28503"/>
                  </a:cubicBezTo>
                </a:path>
              </a:pathLst>
            </a:custGeom>
            <a:noFill/>
            <a:ln w="27000" cap="flat">
              <a:solidFill>
                <a:srgbClr val="FF8803"/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6" name="Trójkąt równoramienny 5">
            <a:extLst>
              <a:ext uri="{FF2B5EF4-FFF2-40B4-BE49-F238E27FC236}">
                <a16:creationId xmlns:a16="http://schemas.microsoft.com/office/drawing/2014/main" id="{F09CAEDD-1FA0-48B0-AB01-41768F87A515}"/>
              </a:ext>
            </a:extLst>
          </p:cNvPr>
          <p:cNvSpPr/>
          <p:nvPr/>
        </p:nvSpPr>
        <p:spPr>
          <a:xfrm flipV="1">
            <a:off x="2364752" y="5692500"/>
            <a:ext cx="409274" cy="243779"/>
          </a:xfrm>
          <a:prstGeom prst="triangle">
            <a:avLst/>
          </a:prstGeom>
          <a:solidFill>
            <a:srgbClr val="FF9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36</a:t>
            </a:fld>
            <a:endParaRPr lang="en-US" altLang="pl-PL" dirty="0"/>
          </a:p>
        </p:txBody>
      </p:sp>
      <p:grpSp>
        <p:nvGrpSpPr>
          <p:cNvPr id="21" name="Grafika 20">
            <a:extLst>
              <a:ext uri="{FF2B5EF4-FFF2-40B4-BE49-F238E27FC236}">
                <a16:creationId xmlns:a16="http://schemas.microsoft.com/office/drawing/2014/main" id="{CE3C6362-DEE9-4209-A2D0-63432F95BB19}"/>
              </a:ext>
            </a:extLst>
          </p:cNvPr>
          <p:cNvGrpSpPr/>
          <p:nvPr/>
        </p:nvGrpSpPr>
        <p:grpSpPr>
          <a:xfrm>
            <a:off x="2639616" y="2924944"/>
            <a:ext cx="8509520" cy="3287390"/>
            <a:chOff x="-36512" y="2188934"/>
            <a:chExt cx="9144000" cy="4233492"/>
          </a:xfrm>
        </p:grpSpPr>
        <p:sp>
          <p:nvSpPr>
            <p:cNvPr id="22" name="Dowolny kształt: kształt 21">
              <a:extLst>
                <a:ext uri="{FF2B5EF4-FFF2-40B4-BE49-F238E27FC236}">
                  <a16:creationId xmlns:a16="http://schemas.microsoft.com/office/drawing/2014/main" id="{70FE1D73-F0CC-4D93-BE65-32DEAE5CDC1C}"/>
                </a:ext>
              </a:extLst>
            </p:cNvPr>
            <p:cNvSpPr/>
            <p:nvPr/>
          </p:nvSpPr>
          <p:spPr>
            <a:xfrm>
              <a:off x="-51046" y="2753463"/>
              <a:ext cx="42849" cy="34279"/>
            </a:xfrm>
            <a:custGeom>
              <a:avLst/>
              <a:gdLst>
                <a:gd name="connsiteX0" fmla="*/ 18219 w 42849"/>
                <a:gd name="connsiteY0" fmla="*/ 18219 h 34279"/>
                <a:gd name="connsiteX1" fmla="*/ 29788 w 42849"/>
                <a:gd name="connsiteY1" fmla="*/ 21904 h 34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49" h="34279">
                  <a:moveTo>
                    <a:pt x="18219" y="18219"/>
                  </a:moveTo>
                  <a:cubicBezTo>
                    <a:pt x="22075" y="19419"/>
                    <a:pt x="25932" y="20619"/>
                    <a:pt x="29788" y="21904"/>
                  </a:cubicBezTo>
                </a:path>
              </a:pathLst>
            </a:custGeom>
            <a:noFill/>
            <a:ln w="27000" cap="flat">
              <a:solidFill>
                <a:srgbClr val="FF8803"/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3" name="Dowolny kształt: kształt 22">
              <a:extLst>
                <a:ext uri="{FF2B5EF4-FFF2-40B4-BE49-F238E27FC236}">
                  <a16:creationId xmlns:a16="http://schemas.microsoft.com/office/drawing/2014/main" id="{B95755D0-4D89-40B9-A789-444BB18470E4}"/>
                </a:ext>
              </a:extLst>
            </p:cNvPr>
            <p:cNvSpPr/>
            <p:nvPr/>
          </p:nvSpPr>
          <p:spPr>
            <a:xfrm>
              <a:off x="52563" y="2182807"/>
              <a:ext cx="9024022" cy="4199213"/>
            </a:xfrm>
            <a:custGeom>
              <a:avLst/>
              <a:gdLst>
                <a:gd name="connsiteX0" fmla="*/ 18219 w 9024022"/>
                <a:gd name="connsiteY0" fmla="*/ 623154 h 4199212"/>
                <a:gd name="connsiteX1" fmla="*/ 2547859 w 9024022"/>
                <a:gd name="connsiteY1" fmla="*/ 2595242 h 4199212"/>
                <a:gd name="connsiteX2" fmla="*/ 4064718 w 9024022"/>
                <a:gd name="connsiteY2" fmla="*/ 889847 h 4199212"/>
                <a:gd name="connsiteX3" fmla="*/ 5950079 w 9024022"/>
                <a:gd name="connsiteY3" fmla="*/ 701311 h 4199212"/>
                <a:gd name="connsiteX4" fmla="*/ 9010533 w 9024022"/>
                <a:gd name="connsiteY4" fmla="*/ 4184515 h 4199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4022" h="4199212">
                  <a:moveTo>
                    <a:pt x="18219" y="623154"/>
                  </a:moveTo>
                  <a:cubicBezTo>
                    <a:pt x="643902" y="839114"/>
                    <a:pt x="1679736" y="1362216"/>
                    <a:pt x="2547859" y="2595242"/>
                  </a:cubicBezTo>
                  <a:cubicBezTo>
                    <a:pt x="3893321" y="4506312"/>
                    <a:pt x="6481408" y="2500974"/>
                    <a:pt x="4064718" y="889847"/>
                  </a:cubicBezTo>
                  <a:cubicBezTo>
                    <a:pt x="2499268" y="-153786"/>
                    <a:pt x="4463643" y="-313356"/>
                    <a:pt x="5950079" y="701311"/>
                  </a:cubicBezTo>
                  <a:cubicBezTo>
                    <a:pt x="7595827" y="1824729"/>
                    <a:pt x="8423072" y="3246891"/>
                    <a:pt x="9010533" y="4184515"/>
                  </a:cubicBezTo>
                </a:path>
              </a:pathLst>
            </a:custGeom>
            <a:noFill/>
            <a:ln w="27000" cap="flat">
              <a:solidFill>
                <a:srgbClr val="FF8803"/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24" name="Dowolny kształt: kształt 23">
              <a:extLst>
                <a:ext uri="{FF2B5EF4-FFF2-40B4-BE49-F238E27FC236}">
                  <a16:creationId xmlns:a16="http://schemas.microsoft.com/office/drawing/2014/main" id="{9BFEE887-997B-40B7-BBBC-139E0014CCCF}"/>
                </a:ext>
              </a:extLst>
            </p:cNvPr>
            <p:cNvSpPr/>
            <p:nvPr/>
          </p:nvSpPr>
          <p:spPr>
            <a:xfrm>
              <a:off x="9070672" y="6390238"/>
              <a:ext cx="42849" cy="42849"/>
            </a:xfrm>
            <a:custGeom>
              <a:avLst/>
              <a:gdLst>
                <a:gd name="connsiteX0" fmla="*/ 18219 w 42849"/>
                <a:gd name="connsiteY0" fmla="*/ 18219 h 42849"/>
                <a:gd name="connsiteX1" fmla="*/ 24646 w 42849"/>
                <a:gd name="connsiteY1" fmla="*/ 28503 h 4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2849" h="42849">
                  <a:moveTo>
                    <a:pt x="18219" y="18219"/>
                  </a:moveTo>
                  <a:cubicBezTo>
                    <a:pt x="20361" y="21647"/>
                    <a:pt x="22504" y="25075"/>
                    <a:pt x="24646" y="28503"/>
                  </a:cubicBezTo>
                </a:path>
              </a:pathLst>
            </a:custGeom>
            <a:noFill/>
            <a:ln w="27000" cap="flat">
              <a:solidFill>
                <a:srgbClr val="FF8803"/>
              </a:solidFill>
              <a:prstDash val="sysDot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25" name="Symbol zastępczy numeru slajdu 5">
            <a:extLst>
              <a:ext uri="{FF2B5EF4-FFF2-40B4-BE49-F238E27FC236}">
                <a16:creationId xmlns:a16="http://schemas.microsoft.com/office/drawing/2014/main" id="{A390D812-EB79-417D-9B64-E9FACC6B5F20}"/>
              </a:ext>
            </a:extLst>
          </p:cNvPr>
          <p:cNvSpPr txBox="1">
            <a:spLocks/>
          </p:cNvSpPr>
          <p:nvPr/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pl-PL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36</a:t>
            </a:fld>
            <a:endParaRPr lang="en-US" altLang="pl-PL" dirty="0"/>
          </a:p>
        </p:txBody>
      </p:sp>
      <p:sp>
        <p:nvSpPr>
          <p:cNvPr id="26" name="Dowolny kształt: kształt 25">
            <a:extLst>
              <a:ext uri="{FF2B5EF4-FFF2-40B4-BE49-F238E27FC236}">
                <a16:creationId xmlns:a16="http://schemas.microsoft.com/office/drawing/2014/main" id="{DB8FA9F5-0AD4-49AC-9BE9-C3A47A5FF549}"/>
              </a:ext>
            </a:extLst>
          </p:cNvPr>
          <p:cNvSpPr/>
          <p:nvPr/>
        </p:nvSpPr>
        <p:spPr>
          <a:xfrm>
            <a:off x="5628338" y="2719540"/>
            <a:ext cx="2027056" cy="1753485"/>
          </a:xfrm>
          <a:custGeom>
            <a:avLst/>
            <a:gdLst>
              <a:gd name="connsiteX0" fmla="*/ 0 w 2027056"/>
              <a:gd name="connsiteY0" fmla="*/ 876743 h 1753485"/>
              <a:gd name="connsiteX1" fmla="*/ 500971 w 2027056"/>
              <a:gd name="connsiteY1" fmla="*/ 0 h 1753485"/>
              <a:gd name="connsiteX2" fmla="*/ 1526085 w 2027056"/>
              <a:gd name="connsiteY2" fmla="*/ 0 h 1753485"/>
              <a:gd name="connsiteX3" fmla="*/ 2027056 w 2027056"/>
              <a:gd name="connsiteY3" fmla="*/ 876743 h 1753485"/>
              <a:gd name="connsiteX4" fmla="*/ 1526085 w 2027056"/>
              <a:gd name="connsiteY4" fmla="*/ 1753485 h 1753485"/>
              <a:gd name="connsiteX5" fmla="*/ 500971 w 2027056"/>
              <a:gd name="connsiteY5" fmla="*/ 1753485 h 1753485"/>
              <a:gd name="connsiteX6" fmla="*/ 0 w 2027056"/>
              <a:gd name="connsiteY6" fmla="*/ 876743 h 175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7056" h="1753485">
                <a:moveTo>
                  <a:pt x="0" y="876743"/>
                </a:moveTo>
                <a:lnTo>
                  <a:pt x="500971" y="0"/>
                </a:lnTo>
                <a:lnTo>
                  <a:pt x="1526085" y="0"/>
                </a:lnTo>
                <a:lnTo>
                  <a:pt x="2027056" y="876743"/>
                </a:lnTo>
                <a:lnTo>
                  <a:pt x="1526085" y="1753485"/>
                </a:lnTo>
                <a:lnTo>
                  <a:pt x="500971" y="1753485"/>
                </a:lnTo>
                <a:lnTo>
                  <a:pt x="0" y="876743"/>
                </a:lnTo>
                <a:close/>
              </a:path>
            </a:pathLst>
          </a:custGeom>
          <a:solidFill>
            <a:srgbClr val="FB613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51152" tIns="305817" rIns="351152" bIns="305817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1200" b="1" kern="1200" dirty="0">
                <a:latin typeface="+mj-lt"/>
              </a:rPr>
              <a:t>SKŁADNIKI POCZUCIA WŁASNEJ WARTOŚCI</a:t>
            </a:r>
          </a:p>
        </p:txBody>
      </p:sp>
      <p:sp>
        <p:nvSpPr>
          <p:cNvPr id="27" name="Dowolny kształt: kształt 26">
            <a:extLst>
              <a:ext uri="{FF2B5EF4-FFF2-40B4-BE49-F238E27FC236}">
                <a16:creationId xmlns:a16="http://schemas.microsoft.com/office/drawing/2014/main" id="{F64D1FFD-42DB-4472-967A-C77B57AF8E6E}"/>
              </a:ext>
            </a:extLst>
          </p:cNvPr>
          <p:cNvSpPr/>
          <p:nvPr/>
        </p:nvSpPr>
        <p:spPr>
          <a:xfrm>
            <a:off x="5637648" y="1124744"/>
            <a:ext cx="2015981" cy="1437096"/>
          </a:xfrm>
          <a:custGeom>
            <a:avLst/>
            <a:gdLst>
              <a:gd name="connsiteX0" fmla="*/ 0 w 2015981"/>
              <a:gd name="connsiteY0" fmla="*/ 718548 h 1437096"/>
              <a:gd name="connsiteX1" fmla="*/ 410578 w 2015981"/>
              <a:gd name="connsiteY1" fmla="*/ 0 h 1437096"/>
              <a:gd name="connsiteX2" fmla="*/ 1605403 w 2015981"/>
              <a:gd name="connsiteY2" fmla="*/ 0 h 1437096"/>
              <a:gd name="connsiteX3" fmla="*/ 2015981 w 2015981"/>
              <a:gd name="connsiteY3" fmla="*/ 718548 h 1437096"/>
              <a:gd name="connsiteX4" fmla="*/ 1605403 w 2015981"/>
              <a:gd name="connsiteY4" fmla="*/ 1437096 h 1437096"/>
              <a:gd name="connsiteX5" fmla="*/ 410578 w 2015981"/>
              <a:gd name="connsiteY5" fmla="*/ 1437096 h 1437096"/>
              <a:gd name="connsiteX6" fmla="*/ 0 w 2015981"/>
              <a:gd name="connsiteY6" fmla="*/ 718548 h 1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15981" h="1437096">
                <a:moveTo>
                  <a:pt x="0" y="718548"/>
                </a:moveTo>
                <a:lnTo>
                  <a:pt x="410578" y="0"/>
                </a:lnTo>
                <a:lnTo>
                  <a:pt x="1605403" y="0"/>
                </a:lnTo>
                <a:lnTo>
                  <a:pt x="2015981" y="718548"/>
                </a:lnTo>
                <a:lnTo>
                  <a:pt x="1605403" y="1437096"/>
                </a:lnTo>
                <a:lnTo>
                  <a:pt x="410578" y="1437096"/>
                </a:lnTo>
                <a:lnTo>
                  <a:pt x="0" y="718548"/>
                </a:lnTo>
                <a:close/>
              </a:path>
            </a:pathLst>
          </a:custGeom>
          <a:solidFill>
            <a:srgbClr val="FF940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0098" tIns="232559" rIns="320098" bIns="23255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1200" b="1" kern="1200" dirty="0">
                <a:latin typeface="+mj-lt"/>
              </a:rPr>
              <a:t>BEZPIECZEŃSTWO FIZYCZNE </a:t>
            </a:r>
            <a:br>
              <a:rPr lang="pl-PL" sz="1200" b="1" kern="1200" dirty="0">
                <a:latin typeface="+mj-lt"/>
              </a:rPr>
            </a:br>
            <a:r>
              <a:rPr lang="pl-PL" sz="1200" b="1" kern="1200" dirty="0">
                <a:latin typeface="+mj-lt"/>
              </a:rPr>
              <a:t>brak zagrożeń obrażeń ciała</a:t>
            </a:r>
          </a:p>
        </p:txBody>
      </p:sp>
      <p:sp>
        <p:nvSpPr>
          <p:cNvPr id="28" name="Dowolny kształt: kształt 27">
            <a:extLst>
              <a:ext uri="{FF2B5EF4-FFF2-40B4-BE49-F238E27FC236}">
                <a16:creationId xmlns:a16="http://schemas.microsoft.com/office/drawing/2014/main" id="{7494AAD4-382C-4C11-BB60-C7584E957314}"/>
              </a:ext>
            </a:extLst>
          </p:cNvPr>
          <p:cNvSpPr/>
          <p:nvPr/>
        </p:nvSpPr>
        <p:spPr>
          <a:xfrm>
            <a:off x="7258068" y="2033631"/>
            <a:ext cx="1976047" cy="1437096"/>
          </a:xfrm>
          <a:custGeom>
            <a:avLst/>
            <a:gdLst>
              <a:gd name="connsiteX0" fmla="*/ 0 w 1976047"/>
              <a:gd name="connsiteY0" fmla="*/ 718548 h 1437096"/>
              <a:gd name="connsiteX1" fmla="*/ 410578 w 1976047"/>
              <a:gd name="connsiteY1" fmla="*/ 0 h 1437096"/>
              <a:gd name="connsiteX2" fmla="*/ 1565469 w 1976047"/>
              <a:gd name="connsiteY2" fmla="*/ 0 h 1437096"/>
              <a:gd name="connsiteX3" fmla="*/ 1976047 w 1976047"/>
              <a:gd name="connsiteY3" fmla="*/ 718548 h 1437096"/>
              <a:gd name="connsiteX4" fmla="*/ 1565469 w 1976047"/>
              <a:gd name="connsiteY4" fmla="*/ 1437096 h 1437096"/>
              <a:gd name="connsiteX5" fmla="*/ 410578 w 1976047"/>
              <a:gd name="connsiteY5" fmla="*/ 1437096 h 1437096"/>
              <a:gd name="connsiteX6" fmla="*/ 0 w 1976047"/>
              <a:gd name="connsiteY6" fmla="*/ 718548 h 1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6047" h="1437096">
                <a:moveTo>
                  <a:pt x="0" y="718548"/>
                </a:moveTo>
                <a:lnTo>
                  <a:pt x="410578" y="0"/>
                </a:lnTo>
                <a:lnTo>
                  <a:pt x="1565469" y="0"/>
                </a:lnTo>
                <a:lnTo>
                  <a:pt x="1976047" y="718548"/>
                </a:lnTo>
                <a:lnTo>
                  <a:pt x="1565469" y="1437096"/>
                </a:lnTo>
                <a:lnTo>
                  <a:pt x="410578" y="1437096"/>
                </a:lnTo>
                <a:lnTo>
                  <a:pt x="0" y="718548"/>
                </a:lnTo>
                <a:close/>
              </a:path>
            </a:pathLst>
          </a:custGeom>
          <a:solidFill>
            <a:srgbClr val="FF940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6770" tIns="234530" rIns="316770" bIns="23453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pl-PL" altLang="pl-PL" sz="1200" b="1" kern="1200" dirty="0">
                <a:latin typeface="+mj-lt"/>
              </a:rPr>
              <a:t>BEZPIECZEŃSTWO EMOCJONALNE      nie doświadczamy strachu, ani poniżenia</a:t>
            </a:r>
            <a:endParaRPr lang="pl-PL" sz="1200" b="1" kern="1200" dirty="0">
              <a:latin typeface="+mj-lt"/>
            </a:endParaRPr>
          </a:p>
        </p:txBody>
      </p:sp>
      <p:sp>
        <p:nvSpPr>
          <p:cNvPr id="29" name="Dowolny kształt: kształt 28">
            <a:extLst>
              <a:ext uri="{FF2B5EF4-FFF2-40B4-BE49-F238E27FC236}">
                <a16:creationId xmlns:a16="http://schemas.microsoft.com/office/drawing/2014/main" id="{FB8C39A5-34C5-4999-AB1B-6B76606E7730}"/>
              </a:ext>
            </a:extLst>
          </p:cNvPr>
          <p:cNvSpPr/>
          <p:nvPr/>
        </p:nvSpPr>
        <p:spPr>
          <a:xfrm>
            <a:off x="7258059" y="3694973"/>
            <a:ext cx="1975266" cy="1437096"/>
          </a:xfrm>
          <a:custGeom>
            <a:avLst/>
            <a:gdLst>
              <a:gd name="connsiteX0" fmla="*/ 0 w 1975266"/>
              <a:gd name="connsiteY0" fmla="*/ 718548 h 1437096"/>
              <a:gd name="connsiteX1" fmla="*/ 410578 w 1975266"/>
              <a:gd name="connsiteY1" fmla="*/ 0 h 1437096"/>
              <a:gd name="connsiteX2" fmla="*/ 1564688 w 1975266"/>
              <a:gd name="connsiteY2" fmla="*/ 0 h 1437096"/>
              <a:gd name="connsiteX3" fmla="*/ 1975266 w 1975266"/>
              <a:gd name="connsiteY3" fmla="*/ 718548 h 1437096"/>
              <a:gd name="connsiteX4" fmla="*/ 1564688 w 1975266"/>
              <a:gd name="connsiteY4" fmla="*/ 1437096 h 1437096"/>
              <a:gd name="connsiteX5" fmla="*/ 410578 w 1975266"/>
              <a:gd name="connsiteY5" fmla="*/ 1437096 h 1437096"/>
              <a:gd name="connsiteX6" fmla="*/ 0 w 1975266"/>
              <a:gd name="connsiteY6" fmla="*/ 718548 h 1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5266" h="1437096">
                <a:moveTo>
                  <a:pt x="0" y="718548"/>
                </a:moveTo>
                <a:lnTo>
                  <a:pt x="410578" y="0"/>
                </a:lnTo>
                <a:lnTo>
                  <a:pt x="1564688" y="0"/>
                </a:lnTo>
                <a:lnTo>
                  <a:pt x="1975266" y="718548"/>
                </a:lnTo>
                <a:lnTo>
                  <a:pt x="1564688" y="1437096"/>
                </a:lnTo>
                <a:lnTo>
                  <a:pt x="410578" y="1437096"/>
                </a:lnTo>
                <a:lnTo>
                  <a:pt x="0" y="718548"/>
                </a:lnTo>
                <a:close/>
              </a:path>
            </a:pathLst>
          </a:custGeom>
          <a:solidFill>
            <a:srgbClr val="FF940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6705" tIns="234569" rIns="316705" bIns="23456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altLang="pl-PL" sz="1200" b="1" kern="1200" dirty="0">
                <a:latin typeface="+mj-lt"/>
              </a:rPr>
              <a:t>ŚWIADOMOŚĆ WŁASNEJ TOŻSAMOŚCI         gdy wiesz kim jesteś</a:t>
            </a:r>
            <a:endParaRPr lang="pl-PL" sz="1200" b="1" kern="1200" dirty="0">
              <a:latin typeface="+mj-lt"/>
            </a:endParaRPr>
          </a:p>
        </p:txBody>
      </p:sp>
      <p:sp>
        <p:nvSpPr>
          <p:cNvPr id="30" name="Dowolny kształt: kształt 29">
            <a:extLst>
              <a:ext uri="{FF2B5EF4-FFF2-40B4-BE49-F238E27FC236}">
                <a16:creationId xmlns:a16="http://schemas.microsoft.com/office/drawing/2014/main" id="{1E474271-664C-4B68-94FE-FF4C692E1276}"/>
              </a:ext>
            </a:extLst>
          </p:cNvPr>
          <p:cNvSpPr/>
          <p:nvPr/>
        </p:nvSpPr>
        <p:spPr>
          <a:xfrm>
            <a:off x="5596725" y="4631221"/>
            <a:ext cx="2097826" cy="1437096"/>
          </a:xfrm>
          <a:custGeom>
            <a:avLst/>
            <a:gdLst>
              <a:gd name="connsiteX0" fmla="*/ 0 w 2097826"/>
              <a:gd name="connsiteY0" fmla="*/ 718548 h 1437096"/>
              <a:gd name="connsiteX1" fmla="*/ 410578 w 2097826"/>
              <a:gd name="connsiteY1" fmla="*/ 0 h 1437096"/>
              <a:gd name="connsiteX2" fmla="*/ 1687248 w 2097826"/>
              <a:gd name="connsiteY2" fmla="*/ 0 h 1437096"/>
              <a:gd name="connsiteX3" fmla="*/ 2097826 w 2097826"/>
              <a:gd name="connsiteY3" fmla="*/ 718548 h 1437096"/>
              <a:gd name="connsiteX4" fmla="*/ 1687248 w 2097826"/>
              <a:gd name="connsiteY4" fmla="*/ 1437096 h 1437096"/>
              <a:gd name="connsiteX5" fmla="*/ 410578 w 2097826"/>
              <a:gd name="connsiteY5" fmla="*/ 1437096 h 1437096"/>
              <a:gd name="connsiteX6" fmla="*/ 0 w 2097826"/>
              <a:gd name="connsiteY6" fmla="*/ 718548 h 1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97826" h="1437096">
                <a:moveTo>
                  <a:pt x="0" y="718548"/>
                </a:moveTo>
                <a:lnTo>
                  <a:pt x="410578" y="0"/>
                </a:lnTo>
                <a:lnTo>
                  <a:pt x="1687248" y="0"/>
                </a:lnTo>
                <a:lnTo>
                  <a:pt x="2097826" y="718548"/>
                </a:lnTo>
                <a:lnTo>
                  <a:pt x="1687248" y="1437096"/>
                </a:lnTo>
                <a:lnTo>
                  <a:pt x="410578" y="1437096"/>
                </a:lnTo>
                <a:lnTo>
                  <a:pt x="0" y="718548"/>
                </a:lnTo>
                <a:close/>
              </a:path>
            </a:pathLst>
          </a:custGeom>
          <a:solidFill>
            <a:srgbClr val="FF940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26918" tIns="228752" rIns="326918" bIns="228752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altLang="pl-PL" sz="1200" b="1" kern="1200">
                <a:latin typeface="+mj-lt"/>
              </a:rPr>
              <a:t>POCZUCIE PRZYNALEŻNOŚCI GRUPOWEJ</a:t>
            </a:r>
            <a:endParaRPr lang="pl-PL" sz="1200" b="1" kern="1200" dirty="0">
              <a:latin typeface="+mj-lt"/>
            </a:endParaRPr>
          </a:p>
        </p:txBody>
      </p:sp>
      <p:sp>
        <p:nvSpPr>
          <p:cNvPr id="31" name="Dowolny kształt: kształt 30">
            <a:extLst>
              <a:ext uri="{FF2B5EF4-FFF2-40B4-BE49-F238E27FC236}">
                <a16:creationId xmlns:a16="http://schemas.microsoft.com/office/drawing/2014/main" id="{96FA81C9-685B-46CB-9080-0AD105205563}"/>
              </a:ext>
            </a:extLst>
          </p:cNvPr>
          <p:cNvSpPr/>
          <p:nvPr/>
        </p:nvSpPr>
        <p:spPr>
          <a:xfrm>
            <a:off x="4116818" y="3694970"/>
            <a:ext cx="1884750" cy="1437096"/>
          </a:xfrm>
          <a:custGeom>
            <a:avLst/>
            <a:gdLst>
              <a:gd name="connsiteX0" fmla="*/ 0 w 1884750"/>
              <a:gd name="connsiteY0" fmla="*/ 718548 h 1437096"/>
              <a:gd name="connsiteX1" fmla="*/ 410578 w 1884750"/>
              <a:gd name="connsiteY1" fmla="*/ 0 h 1437096"/>
              <a:gd name="connsiteX2" fmla="*/ 1474172 w 1884750"/>
              <a:gd name="connsiteY2" fmla="*/ 0 h 1437096"/>
              <a:gd name="connsiteX3" fmla="*/ 1884750 w 1884750"/>
              <a:gd name="connsiteY3" fmla="*/ 718548 h 1437096"/>
              <a:gd name="connsiteX4" fmla="*/ 1474172 w 1884750"/>
              <a:gd name="connsiteY4" fmla="*/ 1437096 h 1437096"/>
              <a:gd name="connsiteX5" fmla="*/ 410578 w 1884750"/>
              <a:gd name="connsiteY5" fmla="*/ 1437096 h 1437096"/>
              <a:gd name="connsiteX6" fmla="*/ 0 w 1884750"/>
              <a:gd name="connsiteY6" fmla="*/ 718548 h 1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4750" h="1437096">
                <a:moveTo>
                  <a:pt x="0" y="718548"/>
                </a:moveTo>
                <a:lnTo>
                  <a:pt x="410578" y="0"/>
                </a:lnTo>
                <a:lnTo>
                  <a:pt x="1474172" y="0"/>
                </a:lnTo>
                <a:lnTo>
                  <a:pt x="1884750" y="718548"/>
                </a:lnTo>
                <a:lnTo>
                  <a:pt x="1474172" y="1437096"/>
                </a:lnTo>
                <a:lnTo>
                  <a:pt x="410578" y="1437096"/>
                </a:lnTo>
                <a:lnTo>
                  <a:pt x="0" y="718548"/>
                </a:lnTo>
                <a:close/>
              </a:path>
            </a:pathLst>
          </a:custGeom>
          <a:solidFill>
            <a:srgbClr val="FF940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162" tIns="239351" rIns="309162" bIns="239351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altLang="pl-PL" sz="1200" b="1" kern="1200" dirty="0">
                <a:latin typeface="+mj-lt"/>
              </a:rPr>
              <a:t>KOMPETENCJA  świadomość, że umiemy coś zrobić</a:t>
            </a:r>
            <a:endParaRPr lang="pl-PL" sz="1200" b="1" kern="1200" dirty="0">
              <a:latin typeface="+mj-lt"/>
            </a:endParaRPr>
          </a:p>
        </p:txBody>
      </p:sp>
      <p:sp>
        <p:nvSpPr>
          <p:cNvPr id="32" name="Dowolny kształt: kształt 31">
            <a:extLst>
              <a:ext uri="{FF2B5EF4-FFF2-40B4-BE49-F238E27FC236}">
                <a16:creationId xmlns:a16="http://schemas.microsoft.com/office/drawing/2014/main" id="{36F2C743-1142-4D39-AF12-A499B1C9E8B8}"/>
              </a:ext>
            </a:extLst>
          </p:cNvPr>
          <p:cNvSpPr/>
          <p:nvPr/>
        </p:nvSpPr>
        <p:spPr>
          <a:xfrm>
            <a:off x="4114450" y="2033637"/>
            <a:ext cx="1894235" cy="1437096"/>
          </a:xfrm>
          <a:custGeom>
            <a:avLst/>
            <a:gdLst>
              <a:gd name="connsiteX0" fmla="*/ 0 w 1894235"/>
              <a:gd name="connsiteY0" fmla="*/ 718548 h 1437096"/>
              <a:gd name="connsiteX1" fmla="*/ 410578 w 1894235"/>
              <a:gd name="connsiteY1" fmla="*/ 0 h 1437096"/>
              <a:gd name="connsiteX2" fmla="*/ 1483657 w 1894235"/>
              <a:gd name="connsiteY2" fmla="*/ 0 h 1437096"/>
              <a:gd name="connsiteX3" fmla="*/ 1894235 w 1894235"/>
              <a:gd name="connsiteY3" fmla="*/ 718548 h 1437096"/>
              <a:gd name="connsiteX4" fmla="*/ 1483657 w 1894235"/>
              <a:gd name="connsiteY4" fmla="*/ 1437096 h 1437096"/>
              <a:gd name="connsiteX5" fmla="*/ 410578 w 1894235"/>
              <a:gd name="connsiteY5" fmla="*/ 1437096 h 1437096"/>
              <a:gd name="connsiteX6" fmla="*/ 0 w 1894235"/>
              <a:gd name="connsiteY6" fmla="*/ 718548 h 1437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94235" h="1437096">
                <a:moveTo>
                  <a:pt x="0" y="718548"/>
                </a:moveTo>
                <a:lnTo>
                  <a:pt x="410578" y="0"/>
                </a:lnTo>
                <a:lnTo>
                  <a:pt x="1483657" y="0"/>
                </a:lnTo>
                <a:lnTo>
                  <a:pt x="1894235" y="718548"/>
                </a:lnTo>
                <a:lnTo>
                  <a:pt x="1483657" y="1437096"/>
                </a:lnTo>
                <a:lnTo>
                  <a:pt x="410578" y="1437096"/>
                </a:lnTo>
                <a:lnTo>
                  <a:pt x="0" y="718548"/>
                </a:lnTo>
                <a:close/>
              </a:path>
            </a:pathLst>
          </a:custGeom>
          <a:solidFill>
            <a:srgbClr val="FF940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9952" tIns="238829" rIns="309952" bIns="23882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altLang="pl-PL" sz="1200" b="1" kern="1200" dirty="0">
                <a:latin typeface="+mj-lt"/>
              </a:rPr>
              <a:t>MISJA </a:t>
            </a:r>
          </a:p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altLang="pl-PL" sz="1200" b="1" kern="1200" dirty="0">
                <a:latin typeface="+mj-lt"/>
              </a:rPr>
              <a:t>poczucie sensu          i kierunku</a:t>
            </a:r>
            <a:endParaRPr lang="pl-PL" sz="1200" b="1" kern="1200" dirty="0">
              <a:latin typeface="+mj-lt"/>
            </a:endParaRP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B9F58FA5-C450-405E-B237-238F27E1E907}"/>
              </a:ext>
            </a:extLst>
          </p:cNvPr>
          <p:cNvSpPr/>
          <p:nvPr/>
        </p:nvSpPr>
        <p:spPr>
          <a:xfrm>
            <a:off x="483307" y="3066764"/>
            <a:ext cx="2239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rgbClr val="FF8803"/>
                </a:solidFill>
              </a:rPr>
              <a:t>PROCESY GRUPOWE, </a:t>
            </a:r>
          </a:p>
          <a:p>
            <a:r>
              <a:rPr lang="pl-PL" b="1" dirty="0">
                <a:solidFill>
                  <a:srgbClr val="FF8803"/>
                </a:solidFill>
              </a:rPr>
              <a:t>KIEROWANIE GRUPĄ</a:t>
            </a:r>
          </a:p>
        </p:txBody>
      </p:sp>
      <p:sp>
        <p:nvSpPr>
          <p:cNvPr id="18" name="Tytuł 1">
            <a:extLst>
              <a:ext uri="{FF2B5EF4-FFF2-40B4-BE49-F238E27FC236}">
                <a16:creationId xmlns:a16="http://schemas.microsoft.com/office/drawing/2014/main" id="{E2140608-86CB-4359-AE05-336FBB8E0265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</p:spTree>
    <p:extLst>
      <p:ext uri="{BB962C8B-B14F-4D97-AF65-F5344CB8AC3E}">
        <p14:creationId xmlns:p14="http://schemas.microsoft.com/office/powerpoint/2010/main" val="15525141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37</a:t>
            </a:fld>
            <a:endParaRPr lang="en-US" altLang="pl-PL" dirty="0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B856CAA-EDC9-4075-97E8-3A8737719B31}"/>
              </a:ext>
            </a:extLst>
          </p:cNvPr>
          <p:cNvSpPr/>
          <p:nvPr/>
        </p:nvSpPr>
        <p:spPr>
          <a:xfrm>
            <a:off x="4786078" y="2612837"/>
            <a:ext cx="60206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buBlip>
                <a:blip r:embed="rId2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OCENA DOKONANA PRZEZ JEDNĄ OSOBĘ NIGDY NIE JEST </a:t>
            </a:r>
            <a:b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PEŁNI OBIEKTYWNA; ZAWSZE JEST JEJ PRYWATNĄ OPINIĄ </a:t>
            </a:r>
            <a:b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TEN, KOGO ONA DOTYCZY, MOŻE SIĘ Z NIĄ ZGODZIĆ LUB NIE. </a:t>
            </a:r>
          </a:p>
          <a:p>
            <a:pPr marL="285750" indent="-285750" algn="ctr" eaLnBrk="1" hangingPunct="1">
              <a:buBlip>
                <a:blip r:embed="rId2"/>
              </a:buBlip>
            </a:pPr>
            <a:endParaRPr lang="pl-PL" alt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eaLnBrk="1" hangingPunct="1">
              <a:buBlip>
                <a:blip r:embed="rId2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MOŻNA BRAĆ JĄ POD UWAGĘ TYLKO WTEDY, </a:t>
            </a:r>
            <a:b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KIEDY OCENY WIELU INNYCH  OSÓB SĄ PODOBNE. 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4692139-A6BD-47BE-881F-22A17770170C}"/>
              </a:ext>
            </a:extLst>
          </p:cNvPr>
          <p:cNvSpPr/>
          <p:nvPr/>
        </p:nvSpPr>
        <p:spPr>
          <a:xfrm>
            <a:off x="1368238" y="4521314"/>
            <a:ext cx="23979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 CZYM  POWINIEN</a:t>
            </a:r>
          </a:p>
          <a:p>
            <a:pPr algn="ctr">
              <a:defRPr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PAMIĘTAĆ TRENER? </a:t>
            </a: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636520BF-1A00-4CE1-B0BC-12A19DCD28F4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03B7845-FDA6-4709-B4A7-8E95DCEF0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730" y="2433082"/>
            <a:ext cx="1808979" cy="180897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9CD8540-2496-4E81-BD0E-DE3BA7001C9D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221289" y="1813167"/>
            <a:ext cx="74511" cy="391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88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38</a:t>
            </a:fld>
            <a:endParaRPr lang="en-US" altLang="pl-PL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2045531-8ACD-43B8-8205-A689B68E6ACD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21289" y="1813167"/>
            <a:ext cx="74511" cy="3919215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2B856CAA-EDC9-4075-97E8-3A8737719B31}"/>
              </a:ext>
            </a:extLst>
          </p:cNvPr>
          <p:cNvSpPr/>
          <p:nvPr/>
        </p:nvSpPr>
        <p:spPr>
          <a:xfrm>
            <a:off x="4833911" y="2354278"/>
            <a:ext cx="5326089" cy="3378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Naucz się przyjmować informacje krytyczne.</a:t>
            </a:r>
          </a:p>
          <a:p>
            <a:pPr marL="285750" indent="-285750" eaLnBrk="1" hangingPunct="1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 jednak nie krytykuj osoby, która Cię krytykuje</a:t>
            </a:r>
            <a:b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nie przypisuj jej tego, czego nie powiedziała. </a:t>
            </a:r>
          </a:p>
          <a:p>
            <a:pPr marL="285750" indent="-285750" eaLnBrk="1" hangingPunct="1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Daj sobie czas, uporządkuj myśli i rozważ sensowność zarzutów.</a:t>
            </a:r>
          </a:p>
          <a:p>
            <a:pPr marL="285750" indent="-285750" eaLnBrk="1" hangingPunct="1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Uczyń przeciwnika sprzymierzeńcem. </a:t>
            </a:r>
          </a:p>
          <a:p>
            <a:pPr marL="285750" indent="-285750" eaLnBrk="1" hangingPunct="1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Doceń słuchaczy.</a:t>
            </a:r>
          </a:p>
          <a:p>
            <a:pPr marL="285750" indent="-285750" eaLnBrk="1" hangingPunct="1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r>
              <a:rPr lang="pl-PL" alt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Bądź autentyczny.</a:t>
            </a:r>
          </a:p>
          <a:p>
            <a:pPr marL="285750" indent="-285750" eaLnBrk="1" hangingPunct="1">
              <a:lnSpc>
                <a:spcPct val="114000"/>
              </a:lnSpc>
              <a:spcAft>
                <a:spcPts val="600"/>
              </a:spcAft>
              <a:buBlip>
                <a:blip r:embed="rId3"/>
              </a:buBlip>
            </a:pPr>
            <a:endParaRPr lang="pl-PL" alt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532D2B2B-D825-4812-AD67-8167DA3E5B7B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WSPÓŁPRACA Z GRUPĄ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78AD85-ABE0-4AEF-81CB-485750A99094}"/>
              </a:ext>
            </a:extLst>
          </p:cNvPr>
          <p:cNvSpPr/>
          <p:nvPr/>
        </p:nvSpPr>
        <p:spPr>
          <a:xfrm>
            <a:off x="1323516" y="4521314"/>
            <a:ext cx="2487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UWAGI DLA TRENERA</a:t>
            </a:r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FC1EACE4-70FC-4CC1-AC74-480EEE9305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9575" y="2443070"/>
            <a:ext cx="1836448" cy="183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29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6489B6FA-D307-47A1-BA22-AAD6487286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" t="16433" r="-488" b="6502"/>
          <a:stretch/>
        </p:blipFill>
        <p:spPr>
          <a:xfrm>
            <a:off x="6271379" y="2360282"/>
            <a:ext cx="5945053" cy="3271900"/>
          </a:xfrm>
          <a:prstGeom prst="rect">
            <a:avLst/>
          </a:prstGeom>
        </p:spPr>
      </p:pic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39</a:t>
            </a:fld>
            <a:endParaRPr lang="en-US" alt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A70DD265-41E4-4D52-8CDB-1D90F7000C90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PROWADZENIE SZKOLENIA</a:t>
            </a: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492C34C8-3E64-44A7-933A-3C17AEF60847}"/>
              </a:ext>
            </a:extLst>
          </p:cNvPr>
          <p:cNvSpPr/>
          <p:nvPr/>
        </p:nvSpPr>
        <p:spPr>
          <a:xfrm>
            <a:off x="1090595" y="2360282"/>
            <a:ext cx="5184577" cy="3271900"/>
          </a:xfrm>
          <a:prstGeom prst="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3C0BE944-9585-4682-B7A0-FF5838BC2AB6}"/>
              </a:ext>
            </a:extLst>
          </p:cNvPr>
          <p:cNvSpPr/>
          <p:nvPr/>
        </p:nvSpPr>
        <p:spPr>
          <a:xfrm>
            <a:off x="1090595" y="1493548"/>
            <a:ext cx="5184577" cy="866734"/>
          </a:xfrm>
          <a:prstGeom prst="rect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Trójkąt prostokątny 16">
            <a:extLst>
              <a:ext uri="{FF2B5EF4-FFF2-40B4-BE49-F238E27FC236}">
                <a16:creationId xmlns:a16="http://schemas.microsoft.com/office/drawing/2014/main" id="{DE85652D-B678-4870-957B-37C1465C4B09}"/>
              </a:ext>
            </a:extLst>
          </p:cNvPr>
          <p:cNvSpPr/>
          <p:nvPr/>
        </p:nvSpPr>
        <p:spPr>
          <a:xfrm rot="5400000">
            <a:off x="6429540" y="5066176"/>
            <a:ext cx="407845" cy="724167"/>
          </a:xfrm>
          <a:prstGeom prst="rtTriangle">
            <a:avLst/>
          </a:prstGeom>
          <a:solidFill>
            <a:srgbClr val="FE5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E13C1C33-5E2B-4DC9-ABC7-BFD61B8FFDE0}"/>
              </a:ext>
            </a:extLst>
          </p:cNvPr>
          <p:cNvSpPr/>
          <p:nvPr/>
        </p:nvSpPr>
        <p:spPr>
          <a:xfrm>
            <a:off x="1270695" y="1774451"/>
            <a:ext cx="4447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b="1" dirty="0">
                <a:solidFill>
                  <a:schemeClr val="bg1"/>
                </a:solidFill>
              </a:rPr>
              <a:t>ORGANIZACJA PRACY JEST ZALEŻNA OD: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2B856CAA-EDC9-4075-97E8-3A8737719B31}"/>
              </a:ext>
            </a:extLst>
          </p:cNvPr>
          <p:cNvSpPr/>
          <p:nvPr/>
        </p:nvSpPr>
        <p:spPr>
          <a:xfrm>
            <a:off x="1294854" y="2523915"/>
            <a:ext cx="451311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pl-PL" sz="1700" dirty="0">
                <a:solidFill>
                  <a:schemeClr val="bg1"/>
                </a:solidFill>
              </a:rPr>
              <a:t>tematu,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pl-PL" sz="1700" dirty="0">
                <a:solidFill>
                  <a:schemeClr val="bg1"/>
                </a:solidFill>
              </a:rPr>
              <a:t>charakteru szkolenia,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pl-PL" sz="1700" dirty="0">
                <a:solidFill>
                  <a:schemeClr val="bg1"/>
                </a:solidFill>
              </a:rPr>
              <a:t>liczebności grupy,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pl-PL" sz="1700" dirty="0">
                <a:solidFill>
                  <a:schemeClr val="bg1"/>
                </a:solidFill>
              </a:rPr>
              <a:t>doboru metod nauczania – uczenia się,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pl-PL" sz="1700" dirty="0">
                <a:solidFill>
                  <a:schemeClr val="bg1"/>
                </a:solidFill>
              </a:rPr>
              <a:t>rodzaju, ilości i czasu trwania ćwiczeń,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pl-PL" sz="1700" dirty="0">
                <a:solidFill>
                  <a:schemeClr val="bg1"/>
                </a:solidFill>
              </a:rPr>
              <a:t>koniecznych do przeprowadzenia czynności organizacyjnych   i porządkowych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pl-PL" sz="1700" dirty="0">
                <a:solidFill>
                  <a:schemeClr val="bg1"/>
                </a:solidFill>
              </a:rPr>
              <a:t>czasu trwania całego szkolenia, poszczególnych zajęć i ilości spotkań trenera </a:t>
            </a:r>
            <a:br>
              <a:rPr lang="pl-PL" sz="1700" dirty="0">
                <a:solidFill>
                  <a:schemeClr val="bg1"/>
                </a:solidFill>
              </a:rPr>
            </a:br>
            <a:r>
              <a:rPr lang="pl-PL" sz="1700" dirty="0">
                <a:solidFill>
                  <a:schemeClr val="bg1"/>
                </a:solidFill>
              </a:rPr>
              <a:t>z grupą.</a:t>
            </a:r>
          </a:p>
        </p:txBody>
      </p:sp>
    </p:spTree>
    <p:extLst>
      <p:ext uri="{BB962C8B-B14F-4D97-AF65-F5344CB8AC3E}">
        <p14:creationId xmlns:p14="http://schemas.microsoft.com/office/powerpoint/2010/main" val="102445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78E6B8F9-37EE-496E-8443-4617680BD0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1"/>
          <a:stretch/>
        </p:blipFill>
        <p:spPr>
          <a:xfrm>
            <a:off x="6888338" y="1487351"/>
            <a:ext cx="5303788" cy="4315151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DDBCA772-E7A8-4649-848A-97AF7307DD76}"/>
              </a:ext>
            </a:extLst>
          </p:cNvPr>
          <p:cNvSpPr/>
          <p:nvPr/>
        </p:nvSpPr>
        <p:spPr>
          <a:xfrm>
            <a:off x="6865707" y="1490112"/>
            <a:ext cx="5326293" cy="4315152"/>
          </a:xfrm>
          <a:prstGeom prst="rect">
            <a:avLst/>
          </a:prstGeom>
          <a:solidFill>
            <a:srgbClr val="FFEBD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69B609F6-A5C2-4727-8F92-CE98397CB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</a:t>
            </a:fld>
            <a:endParaRPr lang="en-US" altLang="pl-PL"/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3376DC0D-8599-4B42-8B21-9B48F34E5AB7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7388196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 CZYM POLEGA PROWADZENIE SZKOLENIA?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ADFB062-1CFF-44F5-9E73-5368174CD7CC}"/>
              </a:ext>
            </a:extLst>
          </p:cNvPr>
          <p:cNvSpPr/>
          <p:nvPr/>
        </p:nvSpPr>
        <p:spPr>
          <a:xfrm>
            <a:off x="1364" y="1488732"/>
            <a:ext cx="6882036" cy="43165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C000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358D75D7-6ED8-4A25-B61F-905786D3F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H="1">
            <a:off x="11042095" y="346116"/>
            <a:ext cx="119336" cy="2177746"/>
          </a:xfrm>
          <a:prstGeom prst="rect">
            <a:avLst/>
          </a:prstGeom>
        </p:spPr>
      </p:pic>
      <p:sp>
        <p:nvSpPr>
          <p:cNvPr id="6" name="Podtytuł 2">
            <a:extLst>
              <a:ext uri="{FF2B5EF4-FFF2-40B4-BE49-F238E27FC236}">
                <a16:creationId xmlns:a16="http://schemas.microsoft.com/office/drawing/2014/main" id="{CE20F78A-2032-4776-B853-3A2A4E33B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1910047"/>
            <a:ext cx="4693604" cy="345922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pl-PL" altLang="pl-PL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JEŚLI PROWADZISZ SZKOLENIE </a:t>
            </a:r>
            <a:br>
              <a:rPr lang="pl-PL" altLang="pl-PL" sz="1800" b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l-PL" altLang="pl-PL" sz="1800" b="1" dirty="0">
                <a:solidFill>
                  <a:schemeClr val="bg1"/>
                </a:solidFill>
                <a:latin typeface="Calibri" panose="020F0502020204030204" pitchFamily="34" charset="0"/>
              </a:rPr>
              <a:t>DLA KUCHARZY, SAM POWINIENIEŚ:</a:t>
            </a:r>
          </a:p>
          <a:p>
            <a:pPr eaLnBrk="1" hangingPunct="1"/>
            <a:endParaRPr lang="pl-PL" altLang="pl-PL" sz="1800" b="1" dirty="0">
              <a:latin typeface="Calibri" panose="020F0502020204030204" pitchFamily="34" charset="0"/>
            </a:endParaRPr>
          </a:p>
          <a:p>
            <a:pPr eaLnBrk="1" hangingPunct="1">
              <a:buBlip>
                <a:blip r:embed="rId4"/>
              </a:buBlip>
            </a:pP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być specjalistą wysokiej klasy </a:t>
            </a:r>
            <a:b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w zakresie, którego ono dotyczy,</a:t>
            </a:r>
          </a:p>
          <a:p>
            <a:pPr marL="0" indent="0" eaLnBrk="1" hangingPunct="1">
              <a:buNone/>
            </a:pPr>
            <a:endParaRPr lang="pl-PL" altLang="pl-PL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buBlip>
                <a:blip r:embed="rId4"/>
              </a:buBlip>
            </a:pP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posługiwać się fachowym językiem,</a:t>
            </a:r>
          </a:p>
          <a:p>
            <a:pPr marL="0" indent="0" eaLnBrk="1" hangingPunct="1">
              <a:buNone/>
            </a:pPr>
            <a:endParaRPr lang="pl-PL" altLang="pl-PL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buBlip>
                <a:blip r:embed="rId4"/>
              </a:buBlip>
            </a:pP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prezentować postawę świadczącą </a:t>
            </a:r>
            <a:b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o znajomości zawodu kucharza.</a:t>
            </a:r>
          </a:p>
        </p:txBody>
      </p:sp>
    </p:spTree>
    <p:extLst>
      <p:ext uri="{BB962C8B-B14F-4D97-AF65-F5344CB8AC3E}">
        <p14:creationId xmlns:p14="http://schemas.microsoft.com/office/powerpoint/2010/main" val="21895637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B1E6F0B0-AC65-452A-AC2D-96AA6C139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80" y="-47916"/>
            <a:ext cx="6953831" cy="6953831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988D2B79-E14A-48C8-B2B7-1C778D4CD883}"/>
              </a:ext>
            </a:extLst>
          </p:cNvPr>
          <p:cNvSpPr/>
          <p:nvPr/>
        </p:nvSpPr>
        <p:spPr>
          <a:xfrm>
            <a:off x="1991544" y="0"/>
            <a:ext cx="8106912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40</a:t>
            </a:fld>
            <a:endParaRPr lang="en-US" altLang="pl-PL" dirty="0"/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A70DD265-41E4-4D52-8CDB-1D90F7000C90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PROWADZENIE SZKOLENIA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37DCB624-20F7-4BEF-A00E-944DE33880EC}"/>
              </a:ext>
            </a:extLst>
          </p:cNvPr>
          <p:cNvSpPr/>
          <p:nvPr/>
        </p:nvSpPr>
        <p:spPr>
          <a:xfrm>
            <a:off x="855126" y="4139320"/>
            <a:ext cx="3440674" cy="652894"/>
          </a:xfrm>
          <a:prstGeom prst="rect">
            <a:avLst/>
          </a:prstGeom>
          <a:solidFill>
            <a:srgbClr val="FBA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F2342BEE-A2B7-489F-9AFA-B942ACCACF0F}"/>
              </a:ext>
            </a:extLst>
          </p:cNvPr>
          <p:cNvSpPr/>
          <p:nvPr/>
        </p:nvSpPr>
        <p:spPr>
          <a:xfrm>
            <a:off x="4689435" y="2852936"/>
            <a:ext cx="6337895" cy="2520280"/>
          </a:xfrm>
          <a:prstGeom prst="rect">
            <a:avLst/>
          </a:prstGeom>
          <a:solidFill>
            <a:srgbClr val="FF88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Trójkąt prostokątny 15">
            <a:extLst>
              <a:ext uri="{FF2B5EF4-FFF2-40B4-BE49-F238E27FC236}">
                <a16:creationId xmlns:a16="http://schemas.microsoft.com/office/drawing/2014/main" id="{EAE3ADCC-37F7-4C33-8E10-DB5092C618EF}"/>
              </a:ext>
            </a:extLst>
          </p:cNvPr>
          <p:cNvSpPr/>
          <p:nvPr/>
        </p:nvSpPr>
        <p:spPr>
          <a:xfrm rot="13500000">
            <a:off x="4409298" y="4234935"/>
            <a:ext cx="461665" cy="46166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F43A7D94-79B1-4215-A025-0EFD1ACC71C5}"/>
              </a:ext>
            </a:extLst>
          </p:cNvPr>
          <p:cNvSpPr/>
          <p:nvPr/>
        </p:nvSpPr>
        <p:spPr>
          <a:xfrm>
            <a:off x="5240874" y="3284984"/>
            <a:ext cx="56076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>
                <a:solidFill>
                  <a:schemeClr val="bg1"/>
                </a:solidFill>
              </a:rPr>
              <a:t>Większość szkoleń dla kucharzy ma charakter warsztatowy, gdzie kładzie się nacisk na kształcenie umiejętności praktycznych. Wymagają one odpowiedniej ilości czasu, pozwalającej na przygotowanie, przeprowadzenie, podsumowanie ćwiczeń i czynności porządkowe. 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97FFF2EF-C0F7-49E2-B728-C713F80E3F4F}"/>
              </a:ext>
            </a:extLst>
          </p:cNvPr>
          <p:cNvSpPr/>
          <p:nvPr/>
        </p:nvSpPr>
        <p:spPr>
          <a:xfrm>
            <a:off x="1149986" y="4265712"/>
            <a:ext cx="24638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2000" b="1" dirty="0">
                <a:solidFill>
                  <a:schemeClr val="bg1"/>
                </a:solidFill>
              </a:rPr>
              <a:t>ORGANIZACJA PRACY</a:t>
            </a:r>
          </a:p>
        </p:txBody>
      </p:sp>
    </p:spTree>
    <p:extLst>
      <p:ext uri="{BB962C8B-B14F-4D97-AF65-F5344CB8AC3E}">
        <p14:creationId xmlns:p14="http://schemas.microsoft.com/office/powerpoint/2010/main" val="3842785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AutoShape 2" descr="data:image/jpeg;base64,/9j/4AAQSkZJRgABAQAAAQABAAD/2wCEAAkGBhQSERQTExMTExMWGBkYFxgXGR4ZHRwcFxQXFRcYGBYaJCYiGRolGhUWHy8gIycpLCwsFR8xNTAqNSYrLCkBCQoKDgwOGg8PGi0lHiQsKSktKioqKSkqKiwsLCwsKSwpLCksKSwsLCwpLCwpKSwpKSosKSwsLCwpKSwsLCwpKf/AABEIAHgAeAMBIgACEQEDEQH/xAAcAAACAgMBAQAAAAAAAAAAAAADBQQGAAECBwj/xAA8EAACAQIEAwYDBQcDBQAAAAABAgMAEQQFEiExQWEGEyJRcZEygbEHI1Kh0RRCcoKSweEVM2JDg6LC8P/EABkBAAIDAQAAAAAAAAAAAAAAAAMEAQIFAP/EACcRAAICAgIBAwMFAAAAAAAAAAECAAMRIRIxBBNBUSJhoRQycYGx/9oADAMBAAIRAxEAPwC1Zh2PDAcJBzDAX+VVqXslhpOFhy8Jt/in2d9tEe8cXwD4nvYeg6daRPLELElV8t7VmWuqNiubFCmxM24kGDs7jcOCMNiI9Pk8dz/UD/apOHzDMlGlo8KxH7xZlv8A+Jo8GNi5S3PHZvKjxZ7HfSJrHbjv+RFSnksJzeLU3X+x1h8UHQa3MbcwCCL9DUg4In/rPbpb61XMViUv/vx+hIFSE7RpAi95fS3AjcDa9NVeSGOGi1/h8F5IYbM8oIdZY3PeDzFyR5X2sOu9U3tzm2ZxoGCaI7HVJGNduHFreHnvVzxWcl01YcBtQ2bl6250XCdo3WLTMt5ALEgeFutj9KaZ0x3EkVycAT51AZm5szdbkn6k1bsk+zieaxl+5TqLt7cvnV/jaKLxKsSDe5AAseQrh8W0v+1PGvG4tc0mbM6E0RQqDLbjDIuy0GFUd2oB/EfiPzqwR9ogg0m7jpuR+tedl9JdcRiXItcFbWHTahRdpEiYiGMyKoBAvua6sgbzB3WBvpxPSc1jgmQEqDfcW8J34m/nVPbFJgXLt4ydl18vPYfWpGWdoBM7aoHj0+xuKJmvZMY/QWZkRGu3kw5qfK/nTYKMMjuJn1BreJJy/HS4sFiqpERZbE3br6VlTJs7hiARLPpFgFHC3K/Csqvq1romW9G1thZHwmGgKlXQabDYIx+VjXX3Uh0NCVVPh1QqQb8QOY4U5kcNsmgkcbsTXGJnZFFoo/nIV/8AU0rxBP2EtkxDPBAt2WFQdwdMTX4dKFhsjjJWQxAE24wkeliSak/6hI76JBAqW4ic+17DenOX4JNPgdiAQdpSRf3qAvJsiFJ4LiR8TlMTJYqVtY3RbHbnvRsFlMeg/dltW9pFV+PkRyqe8A5lvYt/euWwyBfi0/Mr/eiBRygza3HBMWthtDAKqhQPhCEW6Xvt7VwMFHOhvYHgfHex6cKDNBFIxVZPH5iUkj0XcVLy2GTTYmXbbxBbn5rVlVTKF2XqKm7OQxxN39nQG52PHlvzNLVy7DnxJD3V+ZNjVnzDLO+Ro21FTa416b2PDgaS5r2OjQ98AWW4GjUG4m23lvblQHQ4PwI549qk4Y7Mj4XLoF2ZA55ktRv2SHisUaHz3JqFNmIUAadXHSqDcgcdI5DrzrcUj2uQdTfCig6h0K8SaV9bHQjx8dc5JkxmUcPEemwpVjsSxFi1kPIcD6jnTSDI5ipMhKX/AAkah6k3A9APnRD2Ww72sjk82Z2N/wCWpKv22h8SqvWTxQZPz7SvQvc6Uux8huayr5gMpSIWVQo8hWVUKfYQxx7mPIsKB++t/l/mlnaDABImkCxsygkB1vq6A8j13qNHm5C2HdyN0Yr7kqagSZ7imYjuIE07KWmaS/yWNbe9aPNOPxMRa35dRHh8+eJSVhjUk3tpAH602yftZLKN4VUjnpc3+YrvLXxIlLyyQMDsEWG1t+Tlix9hTiXGvbYMb/hA2+bXpRG4n934j7VFxnjj+5iYuc7gWHQP+laxGZTqvwav+3I1CXGzbLsGJ2ub/UCmLvMo+BG2/Fb1vsaPWeZOMxW1BX2AZTcR2nxKankwpKDioBVvUBhv7iusi7b4ZyY0TF6xYlCS1j1CswFNc27QY5QFiy8TjlpxIBv6FOHzouDfHHTdIEuBdGYtueo3+Yoijj3uBYhuhiY2dknw4WdtuaN7cKBmObB42RoMQhIIBWNjbbiAONPIDiQLMmHYeas4+qm9QsdiWY6Cy3Y2GgWtte2onc26D0rnIUZ+Z1NZsYKJTczyzuZopLYiZzqBKpc7W3Zjw4/kaPkmSmRnd8PPC5PxNiGbUOXhBFvSrNDiSWsIiE5Odr2G5txt160Rm1bA6R+L9KTrBH8zTZFC/UciCiy1EN2Zif8Akxb8mJ3qTHiEG4N/SoGOyeJmXRM6uBvYIQ1yLEhgTtY7iw3PHajwZLOBdsSGW/DurW8rnXa/Wwo4qyctFj5PEYQanM2bMfhik9bD6XF63R3wxXcy2t+EAe4ub/Osqj2BDjH5EH6jHeYlhmDHY2FvL2G9MEIXyN/nSGQYJPjmS9vhQmRv6QTUvA5XBIqt32ljyb7s+h61QVYMcPl66jZMWtwFt15UPFYsWIOpeoYXradmgwP3jMOjMfzFFlw0USDvAojBAs17E3GnZja97W60Q1HG4P8AWL8RDh5CX3xD92TZu8G6i3HUbW/xVwmy8MLd7MP4WH0IpM2YYMBxIYQsbeIvoIUkbW+Rp4mHikQHTrUgWIJtblYg2tUeIBgkGLeTbzIx1KrmfZJSdTYzFra9iZAFHW1hTLIcZEVVVxn7Q67HxKDfgfCN7/M0DOOyuXk3lihBGwLNoO/He9+dVDtX2fwYA7hO9e+6hdS289XI9N6O5CbMFWpfU9WeNbb3v86QZkYwwjE0ccnxKGIW4U8bH1/OvKsqGJgY920qr+BS2kei8qsq4zEyW73CyTW4F42b2JU1RrEsXGYZKbK25CWnJcww+Idgk6SsnxKhvbfa9+XThVhKRE2ezXv0PuK8/jxuIQEJhJEvx0oy39bLvUjL+yuNxtmeWTDRgg2IYlrctBI29atWVGhuTaHb6nOJMz7s7l2ktiIo0FyS7NpN+Z1E3ND7MZhll1iw7oTyXWxJt0J/tXoUGVkIqEoVAtbQLe3AUXD5RHGSUjRSeOlQv0owXcVLZEXx4FDvoUXHkNwOAO29ZTYxjyrdE4r8Qe55c/Z2GGRF7wxqwOxTba1gJNgp34G96sOH7OwldWgMDzJ1UT9oVxYDfmDx9q4XJYwbhFU+a7fSkQce00mpz0Zv/QcMrX7mK/mEF/e1GkeMWWwNwSFNhsOJseQuK5edYluzHSPMk2965kw0E9nZI5haw1qHt6Xopu1gagj4bd5g8LjcO6K4VArGymyi/pU14Y22ZFceTIG/I0KLKcMpDLDCjcmVAPZhwouKyGKQEOZR1WWQe4BotZONnP4iboVOxiJcx7MYJjd8LhwAdiVC2v5Hat4UYWI6bb/i3cDob/2pPmf2a4RyhvMjIbqwfUeIO5e9+HOn+FyaNRbTfqdyepoNzgY6jFNTN1mFTtLBFYySiNb2uTpHTc7UxgzeJxqV1ceakH6VGTLgRbSLeg+lS4sEq1X1mx1C/pgNkzrDY7UwBSwPWnsEYFJ1AFTMFjRfQTvyolTHpoO6oDaxmBXJFdKaw0xFZwa3Q3etVM6eTZfl2ZgDUYyPN9yPmtWfDTShQJANXDw339xtWsH2pw0ljHMnoTb60xkxSSbqUv5gg0sEUjuN+s4OZAxkSyoUJK//AHWlmFy7uJU7tm0NfUpta/I7fOmuOh1C5IJHAgb+9awuBuAzm9qUsUKcTQot9QZOsTIZARz4k8PaigseJoq2Y7fCKFPmKKwXmeAofPiNmFKB2zjJh4oBR9hQBiARfhVez3tWY/DFpZ+BvwHQ9asGWDfIEfzY83sOFbDtbUdr8Od6pI7fog+/jK9VYMPY2I/Op2X/AGm4KXwd84PkyEbdCR9KaRVIme9lksZxB5GhtPYg6gGHCo8uaYd42KTaWIOm6MbHleqvgMwxakiT9lmFrX8an1+E1S7mozUuT9zKqxP7jPVcux4dL8+dFkxQHE153kGYzxs5ldCh+FERyR/Nbf2pjie0KKNTCS3VG/QUdXbiOQ3Bmveo5zbHsw0oxUHmOP8AisqqR/aDAdQQP+E6xo4eRblWqC1m9mGWs46kzLvs0wijxBpT/wAmO/yG1NYez2HhAWPDxJbyQUbBZvG9mjkRvQipWIJY7n2plQF6izFj3F+LcLZbWH6Urmw8jyLckR8bX4+tNcZgi3Ejak/7U6D7xJCb2siltvlWd5SMzEnr2mv4liogAO95k2XE7aV2A4n9KLhIR+6tz5mkODOJkxV44THhxx7zYnzsONW9YLdK6mgsOTytvmAaQQMeHYkXtQMy7OYVz/tIG5so039qkYjMI4xd5FUdSBS9u1OHdfupRIoJHh335i9NkV1ruI8rLDqVjG/ZNG0gaOUqn7wYaiP4T+t6dZd9mOBQgvH3zbXMni/LgK4m7VMD4U28jz+dTcP2vi21hoz13HuKDXdRnRhHS7G5YYsjih8Mccaj/ioFSFhFLcLn8cgskqHoCL0cm42Nz606GB6ihVveTO7HnWtK+Yqk4jPcWr2fBOV1fEjhtvTajt2hnYqsGEkN+Jl8AA9eNBNr5wBqFFS4zmW5sOD5Gt1ES9t9jWUfIgdzzTC/YgLhnxBVvONdJ/qJJq1ZT9nqQcMTiX/ikJ+tZWVIrCyTczR3HkSj96Q/zGjjKl829zWVlTgSvIzTZQvm/wDUaiz9nI24tIP5jWVlRxE4MRK7mP2WQSm5kkB8zv8AWhZP9nEmDhKpKso1E/DpO5vwua1WUCzxksUgw1fk2K03ioWW2pdNuNdYbIXl307eZrKysGvxEe8oxOJsW+Qy1Bx3GOG7Bpq1M3i6CnEOSRrtYn1NZWVu1UV16UTGe932TJCZYg/d/M0YYJfKsrKYAEFkzDgx5VlZWV07M//Z">
            <a:extLst>
              <a:ext uri="{FF2B5EF4-FFF2-40B4-BE49-F238E27FC236}">
                <a16:creationId xmlns:a16="http://schemas.microsoft.com/office/drawing/2014/main" id="{6FD56567-E70A-45A3-AD19-3494DE4B87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7DD7228E-8DD4-4D3C-A7A2-1530B718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41</a:t>
            </a:fld>
            <a:endParaRPr lang="en-US" altLang="pl-PL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A504747C-BE6C-448B-99DB-4DCA5482BDE8}"/>
              </a:ext>
            </a:extLst>
          </p:cNvPr>
          <p:cNvGrpSpPr/>
          <p:nvPr/>
        </p:nvGrpSpPr>
        <p:grpSpPr>
          <a:xfrm>
            <a:off x="3430000" y="1484784"/>
            <a:ext cx="2980216" cy="4214286"/>
            <a:chOff x="3570099" y="1412776"/>
            <a:chExt cx="3966061" cy="4870122"/>
          </a:xfrm>
        </p:grpSpPr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90645672-44C1-4EB9-B718-A398C137D9C3}"/>
                </a:ext>
              </a:extLst>
            </p:cNvPr>
            <p:cNvSpPr/>
            <p:nvPr/>
          </p:nvSpPr>
          <p:spPr>
            <a:xfrm>
              <a:off x="3575720" y="1412776"/>
              <a:ext cx="3960440" cy="86409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1600" dirty="0"/>
                <a:t> </a:t>
              </a:r>
              <a:r>
                <a:rPr lang="pl-PL" sz="2400" dirty="0"/>
                <a:t> 1. </a:t>
              </a:r>
              <a:r>
                <a:rPr lang="pl-PL" sz="1600" dirty="0"/>
                <a:t>ROZPOCZĘCIE</a:t>
              </a:r>
            </a:p>
          </p:txBody>
        </p:sp>
        <p:sp>
          <p:nvSpPr>
            <p:cNvPr id="18" name="Prostokąt 17">
              <a:extLst>
                <a:ext uri="{FF2B5EF4-FFF2-40B4-BE49-F238E27FC236}">
                  <a16:creationId xmlns:a16="http://schemas.microsoft.com/office/drawing/2014/main" id="{586EB19F-663F-4529-B592-03248E90D2C3}"/>
                </a:ext>
              </a:extLst>
            </p:cNvPr>
            <p:cNvSpPr/>
            <p:nvPr/>
          </p:nvSpPr>
          <p:spPr>
            <a:xfrm>
              <a:off x="3570099" y="2420888"/>
              <a:ext cx="3960440" cy="864096"/>
            </a:xfrm>
            <a:prstGeom prst="rect">
              <a:avLst/>
            </a:prstGeom>
            <a:solidFill>
              <a:srgbClr val="FFAC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2400" dirty="0"/>
                <a:t>  2. </a:t>
              </a:r>
              <a:r>
                <a:rPr lang="pl-PL" sz="1600" dirty="0"/>
                <a:t>WPROWADZENIE</a:t>
              </a:r>
            </a:p>
          </p:txBody>
        </p:sp>
        <p:sp>
          <p:nvSpPr>
            <p:cNvPr id="19" name="Prostokąt 18">
              <a:extLst>
                <a:ext uri="{FF2B5EF4-FFF2-40B4-BE49-F238E27FC236}">
                  <a16:creationId xmlns:a16="http://schemas.microsoft.com/office/drawing/2014/main" id="{E7C524CA-333A-435F-91CB-498123D082E4}"/>
                </a:ext>
              </a:extLst>
            </p:cNvPr>
            <p:cNvSpPr/>
            <p:nvPr/>
          </p:nvSpPr>
          <p:spPr>
            <a:xfrm>
              <a:off x="3570099" y="3429000"/>
              <a:ext cx="3960440" cy="864096"/>
            </a:xfrm>
            <a:prstGeom prst="rect">
              <a:avLst/>
            </a:prstGeom>
            <a:solidFill>
              <a:srgbClr val="FF88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2400" dirty="0"/>
                <a:t>  3. </a:t>
              </a:r>
              <a:r>
                <a:rPr lang="pl-PL" sz="1600" dirty="0"/>
                <a:t>CZĘŚĆ ZASADNICZA</a:t>
              </a:r>
            </a:p>
          </p:txBody>
        </p:sp>
        <p:sp>
          <p:nvSpPr>
            <p:cNvPr id="20" name="Prostokąt 19">
              <a:extLst>
                <a:ext uri="{FF2B5EF4-FFF2-40B4-BE49-F238E27FC236}">
                  <a16:creationId xmlns:a16="http://schemas.microsoft.com/office/drawing/2014/main" id="{C1B49EE1-FFD3-4399-89FE-78CD5C9AC949}"/>
                </a:ext>
              </a:extLst>
            </p:cNvPr>
            <p:cNvSpPr/>
            <p:nvPr/>
          </p:nvSpPr>
          <p:spPr>
            <a:xfrm>
              <a:off x="3570099" y="4437112"/>
              <a:ext cx="3960440" cy="86409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2400" dirty="0"/>
                <a:t>  4</a:t>
              </a:r>
              <a:r>
                <a:rPr lang="pl-PL" sz="1600" dirty="0"/>
                <a:t>. CZĘŚĆ PODSUMOWUJĄCA</a:t>
              </a:r>
            </a:p>
          </p:txBody>
        </p:sp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29603BEB-8196-4E4C-8F35-D7360BEC3F1F}"/>
                </a:ext>
              </a:extLst>
            </p:cNvPr>
            <p:cNvSpPr/>
            <p:nvPr/>
          </p:nvSpPr>
          <p:spPr>
            <a:xfrm>
              <a:off x="3570099" y="5418802"/>
              <a:ext cx="3960440" cy="864096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l-PL" sz="1600" dirty="0"/>
                <a:t>  </a:t>
              </a:r>
              <a:r>
                <a:rPr lang="pl-PL" sz="2400" dirty="0"/>
                <a:t>5. </a:t>
              </a:r>
              <a:r>
                <a:rPr lang="pl-PL" sz="1600" dirty="0"/>
                <a:t>EWALUACJA I ZAKOŃCZENIE</a:t>
              </a:r>
            </a:p>
          </p:txBody>
        </p:sp>
      </p:grpSp>
      <p:sp>
        <p:nvSpPr>
          <p:cNvPr id="24" name="Prostokąt 23">
            <a:extLst>
              <a:ext uri="{FF2B5EF4-FFF2-40B4-BE49-F238E27FC236}">
                <a16:creationId xmlns:a16="http://schemas.microsoft.com/office/drawing/2014/main" id="{C3278E5D-EF40-4D27-9FCB-8A2C1D1DDEE4}"/>
              </a:ext>
            </a:extLst>
          </p:cNvPr>
          <p:cNvSpPr/>
          <p:nvPr/>
        </p:nvSpPr>
        <p:spPr>
          <a:xfrm>
            <a:off x="6528048" y="1412776"/>
            <a:ext cx="496855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2"/>
              </a:buBlip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powitanie uczestników</a:t>
            </a:r>
          </a:p>
          <a:p>
            <a:pPr marL="285750" lvl="0" indent="-285750">
              <a:buBlip>
                <a:blip r:embed="rId2"/>
              </a:buBlip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przedstawienie się trenera (na pierwszych zajęciach)</a:t>
            </a:r>
          </a:p>
          <a:p>
            <a:pPr marL="285750" lvl="0" indent="-285750">
              <a:buBlip>
                <a:blip r:embed="rId2"/>
              </a:buBlip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podanie tematu i wyjaśnienie celu zajęć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B5AEBA68-995A-4104-8159-2D5128AE640C}"/>
              </a:ext>
            </a:extLst>
          </p:cNvPr>
          <p:cNvSpPr/>
          <p:nvPr/>
        </p:nvSpPr>
        <p:spPr>
          <a:xfrm>
            <a:off x="6528048" y="2420888"/>
            <a:ext cx="49685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2"/>
              </a:buBlip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przekazanie wprowadzających zagadnień organizacyjnych</a:t>
            </a:r>
          </a:p>
          <a:p>
            <a:pPr marL="285750" lvl="0" indent="-285750">
              <a:buBlip>
                <a:blip r:embed="rId2"/>
              </a:buBlip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przekazanie wprowadzających treści merytorycznych </a:t>
            </a:r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E1AE229D-A6A4-4120-B854-54488B723CF1}"/>
              </a:ext>
            </a:extLst>
          </p:cNvPr>
          <p:cNvSpPr/>
          <p:nvPr/>
        </p:nvSpPr>
        <p:spPr>
          <a:xfrm>
            <a:off x="6528048" y="3212976"/>
            <a:ext cx="49501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2"/>
              </a:buBlip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zajmuje najwięcej czasu</a:t>
            </a:r>
          </a:p>
          <a:p>
            <a:pPr marL="285750" lvl="0" indent="-285750">
              <a:buBlip>
                <a:blip r:embed="rId2"/>
              </a:buBlip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przekazywanie treści i szkolenie umiejętności za pomocą różnych metod wspieranych dodatkowymi materiałami </a:t>
            </a:r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6EF769CF-152F-4EA1-88E9-88150479D99E}"/>
              </a:ext>
            </a:extLst>
          </p:cNvPr>
          <p:cNvSpPr/>
          <p:nvPr/>
        </p:nvSpPr>
        <p:spPr>
          <a:xfrm>
            <a:off x="6528048" y="4077072"/>
            <a:ext cx="49501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2"/>
              </a:buBlip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podsumowanie  wszystkich poruszanych zagadnień</a:t>
            </a:r>
          </a:p>
          <a:p>
            <a:pPr marL="285750" lvl="0" indent="-285750">
              <a:buBlip>
                <a:blip r:embed="rId2"/>
              </a:buBlip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podsumowanie i analiza wykonanych ćwiczeń</a:t>
            </a:r>
          </a:p>
          <a:p>
            <a:pPr marL="285750" lvl="0" indent="-285750">
              <a:buBlip>
                <a:blip r:embed="rId2"/>
              </a:buBlip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wnioski</a:t>
            </a: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6D72DBA3-BEF4-4A55-9807-CF74CC1C4BC4}"/>
              </a:ext>
            </a:extLst>
          </p:cNvPr>
          <p:cNvSpPr/>
          <p:nvPr/>
        </p:nvSpPr>
        <p:spPr>
          <a:xfrm>
            <a:off x="6528048" y="4941168"/>
            <a:ext cx="49501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Blip>
                <a:blip r:embed="rId2"/>
              </a:buBlip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określenie korzyści, jakie wynieśli z zajęć uczestnicy szkolenia</a:t>
            </a:r>
          </a:p>
          <a:p>
            <a:pPr marL="285750" lvl="0" indent="-285750">
              <a:buBlip>
                <a:blip r:embed="rId2"/>
              </a:buBlip>
            </a:pPr>
            <a:r>
              <a:rPr lang="pl-PL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podsumowanie działań i pożegnanie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7AD5FC8-4087-43A2-80D3-67253CC05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89" y="2973715"/>
            <a:ext cx="1495772" cy="1495772"/>
          </a:xfrm>
          <a:prstGeom prst="rect">
            <a:avLst/>
          </a:prstGeom>
        </p:spPr>
      </p:pic>
      <p:sp>
        <p:nvSpPr>
          <p:cNvPr id="21" name="Tytuł 1">
            <a:extLst>
              <a:ext uri="{FF2B5EF4-FFF2-40B4-BE49-F238E27FC236}">
                <a16:creationId xmlns:a16="http://schemas.microsoft.com/office/drawing/2014/main" id="{032ACDC9-99A1-4576-B4BD-787649960E4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PROWADZENIE SZKOLENIA</a:t>
            </a:r>
          </a:p>
        </p:txBody>
      </p:sp>
    </p:spTree>
    <p:extLst>
      <p:ext uri="{BB962C8B-B14F-4D97-AF65-F5344CB8AC3E}">
        <p14:creationId xmlns:p14="http://schemas.microsoft.com/office/powerpoint/2010/main" val="10846605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CCA0A68-FC22-422A-A897-9F9CA7AC3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42</a:t>
            </a:fld>
            <a:endParaRPr lang="en-US" altLang="pl-P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71D5E86-7535-4791-B5EC-40506952C337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21290" y="1988840"/>
            <a:ext cx="74509" cy="3493264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F1D39EB8-1B6C-4A52-B8C5-FEC8110A2FDC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PROWADZENIE SZKOLENIA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F6AE1797-2ECF-4334-AC60-11752CA4CFB9}"/>
              </a:ext>
            </a:extLst>
          </p:cNvPr>
          <p:cNvSpPr/>
          <p:nvPr/>
        </p:nvSpPr>
        <p:spPr>
          <a:xfrm>
            <a:off x="3923911" y="6146690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2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FFF93F7-F280-444C-B81F-D06E5BFD7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07187" y="6093296"/>
            <a:ext cx="539422" cy="540000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66762CEF-04D5-48F2-B921-0291B050EB62}"/>
              </a:ext>
            </a:extLst>
          </p:cNvPr>
          <p:cNvSpPr/>
          <p:nvPr/>
        </p:nvSpPr>
        <p:spPr>
          <a:xfrm>
            <a:off x="928173" y="6146690"/>
            <a:ext cx="2941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DOKUMENTY WZORCOWE</a:t>
            </a:r>
          </a:p>
          <a:p>
            <a:r>
              <a:rPr lang="pl-PL" sz="1400" dirty="0"/>
              <a:t>Karta pracy 3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72DB982D-D84A-41C6-AA30-1A5D12880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449" y="6128746"/>
            <a:ext cx="522000" cy="5220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015C8845-74AD-4D2A-9BE2-0BF7F7F0CA72}"/>
              </a:ext>
            </a:extLst>
          </p:cNvPr>
          <p:cNvSpPr/>
          <p:nvPr/>
        </p:nvSpPr>
        <p:spPr>
          <a:xfrm>
            <a:off x="643270" y="4005064"/>
            <a:ext cx="2723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SZKOLENIE </a:t>
            </a:r>
          </a:p>
          <a:p>
            <a:pPr algn="ctr"/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KURS 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CARVINGU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 STOPNIA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B62156C8-1CCD-4370-874A-E93E7CF63A5D}"/>
              </a:ext>
            </a:extLst>
          </p:cNvPr>
          <p:cNvSpPr txBox="1"/>
          <p:nvPr/>
        </p:nvSpPr>
        <p:spPr>
          <a:xfrm>
            <a:off x="4007768" y="1268760"/>
            <a:ext cx="223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>
                <a:solidFill>
                  <a:srgbClr val="FD7E01"/>
                </a:solidFill>
              </a:rPr>
              <a:t>ORGANIZACJA PRACY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E2757FDE-5C4D-415F-9415-51D9E5A6D28C}"/>
              </a:ext>
            </a:extLst>
          </p:cNvPr>
          <p:cNvSpPr/>
          <p:nvPr/>
        </p:nvSpPr>
        <p:spPr>
          <a:xfrm>
            <a:off x="4469532" y="2187729"/>
            <a:ext cx="6595020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Działania przed prowadzenia szkolenia:</a:t>
            </a:r>
          </a:p>
          <a:p>
            <a:pPr marL="285750" indent="-285750" eaLnBrk="1" hangingPunct="1">
              <a:spcAft>
                <a:spcPts val="600"/>
              </a:spcAft>
              <a:buBlip>
                <a:blip r:embed="rId6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wyszukanie i weryfikacja treści na temat: historii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carvingu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cech surowców przeznaczonych do przygotowania dekoracji, zasad przechowywania gotowych elementów dekoracyjnych;</a:t>
            </a:r>
          </a:p>
          <a:p>
            <a:pPr marL="285750" indent="-285750" eaLnBrk="1" hangingPunct="1">
              <a:spcAft>
                <a:spcPts val="600"/>
              </a:spcAft>
              <a:buBlip>
                <a:blip r:embed="rId6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przygotowanie materiałów dydaktycznych: prezentacji, slajdów, materiałów drukowanych, gotowych eksponatów;</a:t>
            </a:r>
          </a:p>
          <a:p>
            <a:pPr marL="285750" indent="-285750" eaLnBrk="1" hangingPunct="1">
              <a:spcAft>
                <a:spcPts val="600"/>
              </a:spcAft>
              <a:buBlip>
                <a:blip r:embed="rId6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zorganizowanie i zapewnienie odpowiedniej ilości i rodzaju warzyw, owoców, zestawów do </a:t>
            </a:r>
            <a:r>
              <a:rPr lang="pl-PL" alt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carvingu</a:t>
            </a: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sprzętu pomocniczego, środków technicznych: rzutnika, komputera, ekranu, albumów, literatury;</a:t>
            </a:r>
          </a:p>
          <a:p>
            <a:pPr marL="285750" indent="-285750" eaLnBrk="1" hangingPunct="1">
              <a:spcAft>
                <a:spcPts val="600"/>
              </a:spcAft>
              <a:buBlip>
                <a:blip r:embed="rId6"/>
              </a:buBlip>
            </a:pPr>
            <a:r>
              <a:rPr lang="pl-PL" altLang="pl-PL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dostosowanie warunków przeprowadzenia szkolenia do założonych celów – organizacja i wyposażenie pomieszczenia.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10A66BE4-3EE7-460F-B956-3E1696114D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063" y="2156251"/>
            <a:ext cx="1670934" cy="170949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0D23115-680D-4A7A-A1A2-C0B73F66A3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543" y="2563164"/>
            <a:ext cx="591014" cy="50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265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CCA0A68-FC22-422A-A897-9F9CA7AC3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43</a:t>
            </a:fld>
            <a:endParaRPr lang="en-US" altLang="pl-P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171D5E86-7535-4791-B5EC-40506952C337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21290" y="1988840"/>
            <a:ext cx="74509" cy="3493264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514FBE2F-1AC9-44AD-9E67-5B302F31730F}"/>
              </a:ext>
            </a:extLst>
          </p:cNvPr>
          <p:cNvSpPr/>
          <p:nvPr/>
        </p:nvSpPr>
        <p:spPr>
          <a:xfrm>
            <a:off x="4490514" y="2055921"/>
            <a:ext cx="709188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1200"/>
              </a:spcAft>
            </a:pP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Działania przed prowadzenia szkolenia:</a:t>
            </a:r>
            <a:endParaRPr lang="pl-PL" altLang="pl-PL" sz="1600" dirty="0"/>
          </a:p>
          <a:p>
            <a:pPr marL="285750" indent="-285750" eaLnBrk="1" hangingPunct="1">
              <a:spcAft>
                <a:spcPts val="600"/>
              </a:spcAft>
              <a:buBlip>
                <a:blip r:embed="rId3"/>
              </a:buBlip>
            </a:pPr>
            <a:r>
              <a:rPr lang="pl-PL" altLang="pl-PL" sz="1600" dirty="0"/>
              <a:t>przygotowanie pomieszczenia do zajęć: widocznego miejsca </a:t>
            </a:r>
            <a:br>
              <a:rPr lang="pl-PL" altLang="pl-PL" sz="1600" dirty="0"/>
            </a:br>
            <a:r>
              <a:rPr lang="pl-PL" altLang="pl-PL" sz="1600" dirty="0"/>
              <a:t>do przeprowadzenia wykładu, prezentacji i stanowisk do pracy;</a:t>
            </a:r>
          </a:p>
          <a:p>
            <a:pPr marL="285750" indent="-285750" eaLnBrk="1" hangingPunct="1">
              <a:spcAft>
                <a:spcPts val="600"/>
              </a:spcAft>
              <a:buBlip>
                <a:blip r:embed="rId3"/>
              </a:buBlip>
            </a:pPr>
            <a:r>
              <a:rPr lang="pl-PL" altLang="pl-PL" sz="1600" dirty="0"/>
              <a:t>przygotowanie surowców, półproduktów, przypraw,  sprzętu kuchennego </a:t>
            </a:r>
            <a:br>
              <a:rPr lang="pl-PL" altLang="pl-PL" sz="1600" dirty="0"/>
            </a:br>
            <a:r>
              <a:rPr lang="pl-PL" altLang="pl-PL" sz="1600" dirty="0"/>
              <a:t>i pomocniczego, literatury, albumów;</a:t>
            </a:r>
          </a:p>
          <a:p>
            <a:pPr marL="285750" indent="-285750" eaLnBrk="1" hangingPunct="1">
              <a:spcAft>
                <a:spcPts val="600"/>
              </a:spcAft>
              <a:buBlip>
                <a:blip r:embed="rId3"/>
              </a:buBlip>
            </a:pPr>
            <a:r>
              <a:rPr lang="pl-PL" altLang="pl-PL" sz="1600" dirty="0"/>
              <a:t>dostosowanie okresu trwania poszczególnych części szkolenia </a:t>
            </a:r>
            <a:br>
              <a:rPr lang="pl-PL" altLang="pl-PL" sz="1600" dirty="0"/>
            </a:br>
            <a:r>
              <a:rPr lang="pl-PL" altLang="pl-PL" sz="1600" dirty="0"/>
              <a:t>do ich charakteru i ogólnych ram czasowych (najdłużej powinny zajmować ćwiczenia, w których receptura zawiera mięsa jako surowiec podstawowy </a:t>
            </a:r>
            <a:br>
              <a:rPr lang="pl-PL" altLang="pl-PL" sz="1600" dirty="0"/>
            </a:br>
            <a:r>
              <a:rPr lang="pl-PL" altLang="pl-PL" sz="1600" dirty="0"/>
              <a:t>wraz z instruktażem oraz ćwiczenia indywidualne z tego zakresu i ich omawianie);</a:t>
            </a:r>
          </a:p>
          <a:p>
            <a:pPr marL="285750" indent="-285750" eaLnBrk="1" hangingPunct="1">
              <a:spcAft>
                <a:spcPts val="600"/>
              </a:spcAft>
              <a:buBlip>
                <a:blip r:embed="rId3"/>
              </a:buBlip>
            </a:pPr>
            <a:r>
              <a:rPr lang="pl-PL" altLang="pl-PL" sz="1600" dirty="0"/>
              <a:t>organizacja czynności porządkowych. </a:t>
            </a:r>
          </a:p>
          <a:p>
            <a:pPr>
              <a:defRPr/>
            </a:pPr>
            <a:endParaRPr lang="pl-PL" sz="1600" dirty="0"/>
          </a:p>
        </p:txBody>
      </p:sp>
      <p:sp>
        <p:nvSpPr>
          <p:cNvPr id="8" name="Tytuł 1">
            <a:extLst>
              <a:ext uri="{FF2B5EF4-FFF2-40B4-BE49-F238E27FC236}">
                <a16:creationId xmlns:a16="http://schemas.microsoft.com/office/drawing/2014/main" id="{F1D39EB8-1B6C-4A52-B8C5-FEC8110A2FDC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PROWADZENIE SZKOLENIA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4A36398-3EB6-4408-B503-2F228C3ED008}"/>
              </a:ext>
            </a:extLst>
          </p:cNvPr>
          <p:cNvSpPr txBox="1"/>
          <p:nvPr/>
        </p:nvSpPr>
        <p:spPr>
          <a:xfrm>
            <a:off x="4007768" y="1268760"/>
            <a:ext cx="223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>
                <a:solidFill>
                  <a:srgbClr val="FD7E01"/>
                </a:solidFill>
              </a:rPr>
              <a:t>ORGANIZACJA PRACY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CEF37374-FB5F-47CD-9597-57C2A77CC8CC}"/>
              </a:ext>
            </a:extLst>
          </p:cNvPr>
          <p:cNvSpPr/>
          <p:nvPr/>
        </p:nvSpPr>
        <p:spPr>
          <a:xfrm>
            <a:off x="810305" y="4005064"/>
            <a:ext cx="23898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SZKOLENIE </a:t>
            </a:r>
          </a:p>
          <a:p>
            <a:pPr algn="ctr"/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PRACA Z RECEPTURAMI</a:t>
            </a:r>
          </a:p>
          <a:p>
            <a:pPr algn="ctr"/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GASTRONOMICZNYMI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8420999-3BD5-48C1-9CBD-5DA4912394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05" y="2439629"/>
            <a:ext cx="1384024" cy="138402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odtytuł 2">
            <a:extLst>
              <a:ext uri="{FF2B5EF4-FFF2-40B4-BE49-F238E27FC236}">
                <a16:creationId xmlns:a16="http://schemas.microsoft.com/office/drawing/2014/main" id="{42A66BE4-0344-4706-AF08-8A0D4157ED4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456040" y="4077072"/>
            <a:ext cx="4104456" cy="1225550"/>
          </a:xfrm>
        </p:spPr>
        <p:txBody>
          <a:bodyPr anchor="ctr"/>
          <a:lstStyle/>
          <a:p>
            <a:pPr marL="0" indent="0" algn="r"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PRZEJDŹ DO KOLEJNYCH </a:t>
            </a:r>
          </a:p>
          <a:p>
            <a:pPr marL="0" indent="0" algn="r"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MATERIAŁÓW MODUŁU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ABBB63D-5954-4C47-98B3-E79A1EE30109}"/>
              </a:ext>
            </a:extLst>
          </p:cNvPr>
          <p:cNvSpPr txBox="1"/>
          <p:nvPr/>
        </p:nvSpPr>
        <p:spPr>
          <a:xfrm>
            <a:off x="10920536" y="4005064"/>
            <a:ext cx="11099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pl-PL" sz="8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9148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>
            <a:extLst>
              <a:ext uri="{FF2B5EF4-FFF2-40B4-BE49-F238E27FC236}">
                <a16:creationId xmlns:a16="http://schemas.microsoft.com/office/drawing/2014/main" id="{98D284E4-A521-408F-BAB6-8E0129173D4E}"/>
              </a:ext>
            </a:extLst>
          </p:cNvPr>
          <p:cNvSpPr/>
          <p:nvPr/>
        </p:nvSpPr>
        <p:spPr>
          <a:xfrm>
            <a:off x="5117224" y="1"/>
            <a:ext cx="7603512" cy="6858000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Dymek mowy: prostokąt 19">
            <a:extLst>
              <a:ext uri="{FF2B5EF4-FFF2-40B4-BE49-F238E27FC236}">
                <a16:creationId xmlns:a16="http://schemas.microsoft.com/office/drawing/2014/main" id="{DB76DC15-1171-4BA1-929D-F563A89A9792}"/>
              </a:ext>
            </a:extLst>
          </p:cNvPr>
          <p:cNvSpPr/>
          <p:nvPr/>
        </p:nvSpPr>
        <p:spPr>
          <a:xfrm rot="5400000">
            <a:off x="6236221" y="294486"/>
            <a:ext cx="4391780" cy="6629776"/>
          </a:xfrm>
          <a:prstGeom prst="wedgeRectCallout">
            <a:avLst>
              <a:gd name="adj1" fmla="val -20591"/>
              <a:gd name="adj2" fmla="val 55444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04E7D91-776F-4721-B11D-49B67F187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0768" y="1674271"/>
            <a:ext cx="5929336" cy="3770245"/>
          </a:xfrm>
        </p:spPr>
        <p:txBody>
          <a:bodyPr rtlCol="0">
            <a:noAutofit/>
          </a:bodyPr>
          <a:lstStyle/>
          <a:p>
            <a:pPr marL="0" indent="0" eaLnBrk="1" hangingPunct="1">
              <a:buNone/>
            </a:pP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Stajesz przed grupą, jesteś obserwowany i oceniany przez jej członków. Oczekują od Ciebie fachowości wysokiej klasy. </a:t>
            </a:r>
            <a:b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Wierzą, że nauczysz ich w wyznaczonym czasie tego, po co przyszli.</a:t>
            </a:r>
          </a:p>
          <a:p>
            <a:pPr eaLnBrk="1" hangingPunct="1"/>
            <a:endParaRPr lang="pl-PL" altLang="pl-PL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Zastanawiają się, czy potrafisz tworzyć wspaniałe rzeźby </a:t>
            </a:r>
            <a:b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z owoców  i warzyw, czy pokażesz im, jak to robi się </a:t>
            </a:r>
            <a:b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</a:br>
            <a:r>
              <a:rPr lang="pl-PL" alt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 wyjaśnisz kolejne kroki postępowania.</a:t>
            </a:r>
          </a:p>
          <a:p>
            <a:pPr eaLnBrk="1" hangingPunct="1"/>
            <a:endParaRPr lang="pl-PL" altLang="pl-PL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pl-PL" altLang="pl-PL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 więc odpowiedzmy na pytanie:</a:t>
            </a:r>
          </a:p>
          <a:p>
            <a:pPr marL="0" indent="0" eaLnBrk="1" hangingPunct="1">
              <a:buNone/>
            </a:pPr>
            <a:r>
              <a:rPr lang="pl-PL" sz="2400" b="1" dirty="0">
                <a:solidFill>
                  <a:schemeClr val="bg1"/>
                </a:solidFill>
              </a:rPr>
              <a:t>JAKI POWINIEN BYĆ TRENER?</a:t>
            </a:r>
            <a:endParaRPr lang="pl-PL" sz="2400" dirty="0">
              <a:solidFill>
                <a:schemeClr val="bg1"/>
              </a:solidFill>
            </a:endParaRPr>
          </a:p>
          <a:p>
            <a:pPr marL="0" indent="0" eaLnBrk="1" hangingPunct="1">
              <a:buNone/>
            </a:pPr>
            <a:endParaRPr lang="pl-PL" altLang="pl-PL" sz="1800" b="1" dirty="0">
              <a:latin typeface="Calibri" panose="020F0502020204030204" pitchFamily="34" charset="0"/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12A55ED-7FC6-4E26-AB56-84831FFF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5</a:t>
            </a:fld>
            <a:endParaRPr lang="en-US" altLang="pl-PL" dirty="0"/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86DCE029-A6D0-4AC0-A2AE-C30C582D3863}"/>
              </a:ext>
            </a:extLst>
          </p:cNvPr>
          <p:cNvSpPr txBox="1">
            <a:spLocks/>
          </p:cNvSpPr>
          <p:nvPr/>
        </p:nvSpPr>
        <p:spPr bwMode="auto">
          <a:xfrm>
            <a:off x="1129639" y="1806333"/>
            <a:ext cx="3013847" cy="111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ROZPOCZYNASZ </a:t>
            </a:r>
            <a:b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KURS CARVINGU </a:t>
            </a:r>
            <a:b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STOPNIA</a:t>
            </a: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ytuł 1">
            <a:extLst>
              <a:ext uri="{FF2B5EF4-FFF2-40B4-BE49-F238E27FC236}">
                <a16:creationId xmlns:a16="http://schemas.microsoft.com/office/drawing/2014/main" id="{CA997B65-13F6-4114-9788-776B97AD6356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PROWADZENIE SZKOLENIA</a:t>
            </a:r>
          </a:p>
        </p:txBody>
      </p:sp>
      <p:pic>
        <p:nvPicPr>
          <p:cNvPr id="32" name="Grafika 31">
            <a:extLst>
              <a:ext uri="{FF2B5EF4-FFF2-40B4-BE49-F238E27FC236}">
                <a16:creationId xmlns:a16="http://schemas.microsoft.com/office/drawing/2014/main" id="{F3EE96DF-256F-4424-B86F-496F3264F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1486" y="3212976"/>
            <a:ext cx="1930152" cy="19301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12A55ED-7FC6-4E26-AB56-84831FFF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6</a:t>
            </a:fld>
            <a:endParaRPr lang="en-US" altLang="pl-PL" dirty="0"/>
          </a:p>
        </p:txBody>
      </p:sp>
      <p:sp>
        <p:nvSpPr>
          <p:cNvPr id="28" name="Tytuł 1">
            <a:extLst>
              <a:ext uri="{FF2B5EF4-FFF2-40B4-BE49-F238E27FC236}">
                <a16:creationId xmlns:a16="http://schemas.microsoft.com/office/drawing/2014/main" id="{CA997B65-13F6-4114-9788-776B97AD6356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SYLWETKA TRENERA</a:t>
            </a: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54A7D5D3-D9AD-4286-99D1-8C31050DF8E4}"/>
              </a:ext>
            </a:extLst>
          </p:cNvPr>
          <p:cNvGrpSpPr/>
          <p:nvPr/>
        </p:nvGrpSpPr>
        <p:grpSpPr>
          <a:xfrm>
            <a:off x="5117223" y="1124744"/>
            <a:ext cx="5659297" cy="4846622"/>
            <a:chOff x="4224487" y="1318219"/>
            <a:chExt cx="6000614" cy="5138926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479721A8-BF65-4296-9559-151E5AB58FD9}"/>
                </a:ext>
              </a:extLst>
            </p:cNvPr>
            <p:cNvSpPr/>
            <p:nvPr/>
          </p:nvSpPr>
          <p:spPr>
            <a:xfrm>
              <a:off x="4224487" y="2106839"/>
              <a:ext cx="6000614" cy="3691404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154BE01E-9405-4DB3-952D-273BCB20C371}"/>
                </a:ext>
              </a:extLst>
            </p:cNvPr>
            <p:cNvSpPr/>
            <p:nvPr/>
          </p:nvSpPr>
          <p:spPr>
            <a:xfrm>
              <a:off x="4224487" y="1318219"/>
              <a:ext cx="6000614" cy="788620"/>
            </a:xfrm>
            <a:prstGeom prst="rect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7" name="Trójkąt prostokątny 16">
              <a:extLst>
                <a:ext uri="{FF2B5EF4-FFF2-40B4-BE49-F238E27FC236}">
                  <a16:creationId xmlns:a16="http://schemas.microsoft.com/office/drawing/2014/main" id="{A8B4FCA4-444A-43A3-81DB-AC17F041DD5F}"/>
                </a:ext>
              </a:extLst>
            </p:cNvPr>
            <p:cNvSpPr/>
            <p:nvPr/>
          </p:nvSpPr>
          <p:spPr>
            <a:xfrm rot="10800000">
              <a:off x="4224566" y="5798243"/>
              <a:ext cx="453161" cy="658902"/>
            </a:xfrm>
            <a:prstGeom prst="rtTriangle">
              <a:avLst/>
            </a:prstGeom>
            <a:solidFill>
              <a:srgbClr val="1A17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18" name="Prostokąt 17">
            <a:extLst>
              <a:ext uri="{FF2B5EF4-FFF2-40B4-BE49-F238E27FC236}">
                <a16:creationId xmlns:a16="http://schemas.microsoft.com/office/drawing/2014/main" id="{B25AF9CE-2A0F-41EC-AA87-BD0F13ED7FEB}"/>
              </a:ext>
            </a:extLst>
          </p:cNvPr>
          <p:cNvSpPr/>
          <p:nvPr/>
        </p:nvSpPr>
        <p:spPr>
          <a:xfrm>
            <a:off x="5247856" y="2276872"/>
            <a:ext cx="5416818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pl-PL" b="1" dirty="0">
                <a:solidFill>
                  <a:schemeClr val="bg1"/>
                </a:solidFill>
              </a:rPr>
              <a:t>WAŻNE JEST PIERWSZE WRAŻENIE: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Twój wygląd, jak mówisz, jak się poruszasz,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jaki jest Twój wyraz twarzy, jak się odnosisz do uczestników.</a:t>
            </a:r>
          </a:p>
          <a:p>
            <a:pPr marL="137160"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endParaRPr lang="pl-PL" b="1" dirty="0">
              <a:solidFill>
                <a:schemeClr val="bg1"/>
              </a:solidFill>
            </a:endParaRPr>
          </a:p>
          <a:p>
            <a:pPr marL="137160"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pl-PL" b="1" dirty="0">
                <a:solidFill>
                  <a:schemeClr val="bg1"/>
                </a:solidFill>
              </a:rPr>
              <a:t>NAJWAŻNIEJSZY JEST PROFESJONALIZM, UMIEJĘTNOŚĆ ZAINTERESOWANIA I PRZEKAZANIA WIEDZY 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C70DFA09-9842-4586-93F8-2F1869C7F61A}"/>
              </a:ext>
            </a:extLst>
          </p:cNvPr>
          <p:cNvSpPr/>
          <p:nvPr/>
        </p:nvSpPr>
        <p:spPr>
          <a:xfrm>
            <a:off x="5247856" y="126876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7160"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pl-PL" sz="2400" b="1" dirty="0">
                <a:solidFill>
                  <a:schemeClr val="bg1"/>
                </a:solidFill>
              </a:rPr>
              <a:t>JAKI POWINIEN BYĆ TRENER?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DDFE36C-BEEC-4345-8594-952637C46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575968"/>
            <a:ext cx="1948592" cy="1948592"/>
          </a:xfrm>
          <a:prstGeom prst="rect">
            <a:avLst/>
          </a:prstGeom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id="{7114553F-19A5-4D07-8FDE-C43CD8E251AC}"/>
              </a:ext>
            </a:extLst>
          </p:cNvPr>
          <p:cNvSpPr/>
          <p:nvPr/>
        </p:nvSpPr>
        <p:spPr>
          <a:xfrm>
            <a:off x="3923911" y="6146690"/>
            <a:ext cx="119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PODCAST</a:t>
            </a:r>
          </a:p>
          <a:p>
            <a:r>
              <a:rPr lang="pl-PL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nagranie nr 1 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30EC5602-AB48-4438-8858-5B547A7E33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-1724" r="-1669" b="-1724"/>
          <a:stretch/>
        </p:blipFill>
        <p:spPr>
          <a:xfrm>
            <a:off x="3307187" y="6093296"/>
            <a:ext cx="539422" cy="540000"/>
          </a:xfrm>
          <a:prstGeom prst="rect">
            <a:avLst/>
          </a:prstGeom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id="{54870277-651F-4E71-B719-96F5073044F8}"/>
              </a:ext>
            </a:extLst>
          </p:cNvPr>
          <p:cNvSpPr/>
          <p:nvPr/>
        </p:nvSpPr>
        <p:spPr>
          <a:xfrm>
            <a:off x="928173" y="6146690"/>
            <a:ext cx="29414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DOKUMENTY WZORCOWE</a:t>
            </a:r>
          </a:p>
          <a:p>
            <a:r>
              <a:rPr lang="pl-PL" sz="1400" dirty="0"/>
              <a:t>Karta pracy 3</a:t>
            </a:r>
            <a:endParaRPr lang="pl-PL" sz="14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7" name="Grafika 26">
            <a:extLst>
              <a:ext uri="{FF2B5EF4-FFF2-40B4-BE49-F238E27FC236}">
                <a16:creationId xmlns:a16="http://schemas.microsoft.com/office/drawing/2014/main" id="{2F521B48-8951-4CBC-9C92-957D54C11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449" y="6128746"/>
            <a:ext cx="522000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1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1AB90F01-3B51-4432-8A1A-0D6926F42314}"/>
              </a:ext>
            </a:extLst>
          </p:cNvPr>
          <p:cNvSpPr/>
          <p:nvPr/>
        </p:nvSpPr>
        <p:spPr>
          <a:xfrm>
            <a:off x="4193051" y="0"/>
            <a:ext cx="4063189" cy="6858000"/>
          </a:xfrm>
          <a:prstGeom prst="rect">
            <a:avLst/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Dymek mowy: prostokąt 2">
            <a:extLst>
              <a:ext uri="{FF2B5EF4-FFF2-40B4-BE49-F238E27FC236}">
                <a16:creationId xmlns:a16="http://schemas.microsoft.com/office/drawing/2014/main" id="{25D3D887-EF93-41C9-BCC5-A639BD700F55}"/>
              </a:ext>
            </a:extLst>
          </p:cNvPr>
          <p:cNvSpPr/>
          <p:nvPr/>
        </p:nvSpPr>
        <p:spPr>
          <a:xfrm rot="5400000">
            <a:off x="5337750" y="294486"/>
            <a:ext cx="4391780" cy="6629776"/>
          </a:xfrm>
          <a:prstGeom prst="wedgeRectCallout">
            <a:avLst>
              <a:gd name="adj1" fmla="val -20833"/>
              <a:gd name="adj2" fmla="val 54802"/>
            </a:avLst>
          </a:prstGeom>
          <a:solidFill>
            <a:srgbClr val="FBBE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25">
            <a:extLst>
              <a:ext uri="{FF2B5EF4-FFF2-40B4-BE49-F238E27FC236}">
                <a16:creationId xmlns:a16="http://schemas.microsoft.com/office/drawing/2014/main" id="{79DEB4D8-3C0D-49BD-A948-2C31CF606FF1}"/>
              </a:ext>
            </a:extLst>
          </p:cNvPr>
          <p:cNvSpPr/>
          <p:nvPr/>
        </p:nvSpPr>
        <p:spPr>
          <a:xfrm>
            <a:off x="7968208" y="0"/>
            <a:ext cx="4223791" cy="6858000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410" name="Podtytuł 2">
            <a:extLst>
              <a:ext uri="{FF2B5EF4-FFF2-40B4-BE49-F238E27FC236}">
                <a16:creationId xmlns:a16="http://schemas.microsoft.com/office/drawing/2014/main" id="{E6474CD9-D1F7-4CD1-B4A7-5A471527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6660" y="1573909"/>
            <a:ext cx="3539540" cy="3439267"/>
          </a:xfrm>
        </p:spPr>
        <p:txBody>
          <a:bodyPr/>
          <a:lstStyle/>
          <a:p>
            <a:pPr lvl="0"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100000"/>
              <a:buBlip>
                <a:blip r:embed="rId2"/>
              </a:buBlip>
            </a:pP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jest kompetentny </a:t>
            </a:r>
            <a:b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doskonale zna swój fach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perfekcyjnie korzysta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 receptur gastronomicznych,</a:t>
            </a:r>
          </a:p>
          <a:p>
            <a:pPr lvl="0"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100000"/>
              <a:buBlip>
                <a:blip r:embed="rId2"/>
              </a:buBlip>
            </a:pP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umie mówić płynnie i jasno, używa fachowych terminów, 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wszyscy go rozumieją,</a:t>
            </a:r>
          </a:p>
          <a:p>
            <a:pPr lvl="0"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100000"/>
              <a:buBlip>
                <a:blip r:embed="rId2"/>
              </a:buBlip>
            </a:pP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uważnie słucha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uczących się, właściwie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reaguje na ich potrzeby</a:t>
            </a:r>
          </a:p>
        </p:txBody>
      </p:sp>
      <p:sp>
        <p:nvSpPr>
          <p:cNvPr id="17411" name="AutoShape 6" descr="data:image/jpeg;base64,/9j/4AAQSkZJRgABAQAAAQABAAD/2wCEAAkGBhASEBISExQUFBUSFRQXGBMXFBgYGBYYFhcVFhUXFxMXGyYeFxkjGRQVHzAgJicpOCwtFx4xNTAqNScrLCkBCQoKBQUFDQUFDSkYEhgpKSkpKSkpKSkpKSkpKSkpKSkpKSkpKSkpKSkpKSkpKSkpKSkpKSkpKSkpKSkpKSkpKf/AABEIAMMBAgMBIgACEQEDEQH/xAAbAAEAAgMBAQAAAAAAAAAAAAAABQYCAwQBB//EAEAQAAIBAgMFBAgEBAUEAwAAAAECAAMRBCExBRJBUWEicYGRBhMyQlJiobFywdHwM1OCkhUjQ2OiFHPS4QfC8f/EABQBAQAAAAAAAAAAAAAAAAAAAAD/xAAUEQEAAAAAAAAAAAAAAAAAAAAA/9oADAMBAAIRAxEAPwD7jERAREQE58TjVRkU6vvWH4Rc59358jOicu0cCKqW0ZSGRrey40PdmQRxBI4wMTWJ/wDWX/uYZch5TmoV94ZjdZTZl+EjUdRncHiCDxm4GB7uLyHhl9RPd1x7DkdG7Y+p3v8AlF56DALtTdyqruXyDg3pnl2rDdPRgO8zuBnFw79RzHIic9FDR9i5p8aepTrT6fL5coEtEwpVQwBBuDoRM4CIiAiIgIiICIiAiIgIiICIiAiIgIiICIiAiIgIiICIiBw47CG/rFHaAsR8a627xc2PUjjOanUBAI0ksRIzHUNwmoPZJ7Y5fOB9x46g3DIGZXmpTMwYGUXngM9gYgFTvJqc2TQN1HJvvOzD4lXFx3EHIg8iOBnLMHpG++p3XGV+DDkw4j7QJOJzYXGb11I3WGqn7g8R1nTAREQEREBERAREQEREBERAREQEREBERARIOrt9qdQ06iC4zBBsGUnIgG/d3zqp7dpEXIZRztcDvK3t42gSUTXQxKOAyMGU6MpBHmJsgIiICeET2IEViMP6o3H8M/8AAn7IT/b3Hs+yTZbi3ORlWiaZt7pyU/CeCn8j4a2uHoMyvMBPRAzieRAxqUg1tQRow1U/p0m7C4w33HsG4Hg3Ucj0mgVhvFc7gA6G1jfQ6G1s7aXHOZOisLMLg/vI8DAkokdQxZp2Wobrwqfk/I9fPmZGAiIgIiICIiAiIgIiICIiAiIgIiIEftfZS10toy5q3I8jzU8R3cQJWFLo5Vhusuo+zA8QeB+1rC7zg2pspay8mX2X5dCOKniPtAg6Vt7fzV+Lod1jy3srP/UGknR2q6+2N8fEg7Q/FSuSe9CfwiRYRkJRxYjhqCOatxHhNyORAsGGxaVF3kYMp4g3Hd39JulcNIFt9WanU/mLa5/Gp7NQfi8CJ10ttMmVcAD+ct/V/wBYOdI99x80CYiYq4IBGYOd5lATGpTDAggEEWIPGZRAimplDYkkE9ljr0Vjz68e/XK8kKlMMCCAQdRI2opQ2bMH2W5/Kfm68e/UMovMbz2BhVoK26SM1N1biD0IzsbWI4i4M1YesybiVWUuxKqwy37AG9vdPC3Trn0zXXoq6lWF1Oo7swQRoQcwRoYG64tY5gzGlVNL5qfmyfqvTh9BG7Q2mKHqwd5gSqkneYne7ILNY5727nl7RPukSQw+JVxdSCPPUXHQgjO4uCOYgSaOCAQbg8R+sykZT3qeaC6nVPuV69OPfme+jWVgCDcH9+BgbIiICIiAiIgIiICIiAiIgIiICIiBz4zBJUWzDTQjUHmDIKrh3pNutodGGh/Q9PvLLMK1FWBDC4PCBX1m1WI0nmKwjUs9U+L4ejch83nbU+KYGNGiaZvRYU+dM3NJv6BnTPVcuYMkcJtlWYJUBpVDorEEP/26gyfuyPMCcQMyZFZSrAMp1Ui48ufWBN3nsgqL1aXsE1UH+mzf5i/gqH2h8rf3STwW0KdUHdOYyZSCGU8mU5gwOqYVaIYFSLg5EGZxAiKqGmwDG6k2VzzOit83I+93+17eSdWirKVYAgixBzBHIiRFVGpGzElCbLUOoJ0SoefAPx0PasWDbPbzG89gY1qIYWPX66//AJxkLXWph33xvshNyoBcqNXZBvbzDMu1PtHskra+8J28wdQcjmP39evCAwGOWooZSDkDcG4INwCG4glW8jNxpsDv09feTg36G3H76TTh6QXIcTfh+Qt+yeJm6jXVhdTf8u8cNLwOrC4tXFxqNQdR3/rxm+RWJpEnfQ2cfXzy8DkehsRvwO0Q+Ryb6Hu5Hocx11gd0REBERAREQEREBERAREQEREBERA8IkXitk2zpZfJoP6eXdp3SViBXlfM8CDYjiD3cJsBkpi8Cr65HQMNR+o6SLq0mQ2bjow0P6HofrAyBnlWkrEE3V10dTZl6A8R8puOkK08qE2O6N48Be3Hic7QN9LaT0/4o3l/mqDl/wBymLlfxC47pJ0qqsAykEHMEG4PcRrIWjigfZJuOBBVgbXzU5g2N+430hKFiWpH1bE3K2vTc/Mg0PVbHvgTsxqUwwKkAggggi4IORBB1E4sNtQEhKg9W50ubq34H0J6ZHpO+BB4hDQPaJNI5Byc6d9Fcn3eAfhkG+Kb7STdAQQRcEWsevSQOIonC55th/M0O/i1HrqnVPYDqnl4DZX1B0I43zBBnkDaJorUWB36dt7iOD3tr1y1nj4tB7Tove6j7mbGf6/vxgKWJDC+hyup1W+YBE49pmoB62mpcr7dMe06jimf8QcB7wyuDukcHpPtkYWia4CBrhN+oWFJbhiGqlASR2Ag+Z1Fxczm9BPS44/DmqVVHpsqPuMSl2ppUBBOYPbsVubMpFzlAsGyPSBKiK4YMjaVOXCz8jfK5tbQ2NiZufPfSHCVMJUOMw4ujkevo6KSct/Tsk3I3rZE53DECxej236VWkHQ3pnKx9qmRqrDhblw1F1IsFgieK157AREQEREBERAREQEREBERAREQExdARYi4PCZRAjK+zSLlM/l/Q/l9ZyK/P65W7+UnpzYrBK/Q8/1HEQImth1cC+dtCDYqeYI4zEO6tYqWUnJltdbnRwbZD4hfrzm16bIbMLdeB7j+U9U3gDWQ3RrG+RUjI+B14+RmdOrUp+x21/ls3aH4HOvc3nI7GbMLP6xWYMARa+RBYtZkvu1Bcm17EXNiZpo7UZCFqgLdgqm5KsT7IDNmjE5bj53sN7MCBZsHtBKl905jVSLMv4lOYnRIJ0SpY57y6OMmXjr5G2h8Zvp7RqU/wCKN9P5qjMfjQfcQObFbGq0iDht0oWzoMd1Uuc2ptundFzcpa2pWxuG7sDskqd+q3rH5WtTToif/ZiT1AyHdSrKwDKQQeImyB4V4SNrbEQXNK1M/CPYY9UGQPzCx79JJxArNYe1TqKMx2kYBgynI5EWdfDlexymGHwdOktqFOnTtvWRVCJdiN47iWG8bDMjgOEn8fs9Kq7rXyzDA2ZTzVuB++huLiVnFVKmGYLWtusQErAWRiTYKw/0n0sD2WPskEhIErSqI4YWuM1ZWGoOVip4EfQz53tbCVtl4r1tG5pVNFJycDP1bNwqLfJuVjn2hLyouQ6ZOMiM+0vFSOY4aaaidGKwdLFUXpOMmyI95GGhF9GBPd4GBr9HvSOnXpipTN1ORXRkYW3lI4ML6cbgi9xvWBHBFxPhtRMTsrFnjpcaJWp3NjfOx1scypuMxe/1D0f2/Tr0lq02urag6qwtdXHBhl5g5ggwLJEwpVQRcTOAiIgIiICIiAiIgIiICJi7gC5yA4zEV1OjDzEDZE8BnsBERAxemCLEXB4SLxGAZc1uy8tSP/IfXvktECDSqCMtJ5WpK17i9xY6G45EHJh0N5IYzZwbtKd1udrg/iHHvyMjHYq2643WOnJvwnj3a9IHlGkEUKNBYADgAAqgXJ0VQNeE30cUpJAPaXUceIv3ZTndpjVCsM75aEGxBzsQR3nzgb3wxB36TbjHUe63eOH7ynRhduAkpUG4668u/u65jrOBMUyZP2hc9tQchYe0uZ1y1N7TZi8MlUWbVNGUgPTJ4g+7wyORgT6uCLjMHjPZSv8AFquDcCqboxstYDsseToPZfu1txEtGB2olQAgjPTO4P4W4wO2a69BXVlZQysCCrAEMDkQQciCOE2RAp+L2TWwZ36Ieth+NLNq1Ec6ed61MD/TPaHulhZJKbNx9OqgemysrZhlNweBN/C3Qixk2RK/tP0eZXbEYWy1GN6lEm1Ov1NgfV1f9wA30YMLWD3b3o/TxlH1b9lluUqWuUbQ5cVIyI494BHynDYvE7LxTBlNrgVaV8nXPddDpe1yrccweIH1vZO1krBhYpUQgVKTiz02I0ZbnXgwJDDNSROT0r9FqeNpWyWqgPq6lvEq3ND9NR1D3ZW2UqIlWk28ji6t0vYgjgQQQRqDfxn8PiQw68vzHMT4XsjbNbZmJenVVvVlrVaWpU2Fqqcza2ntrbiBb6rg8crKrowZWAZWU3BBzBU8iP0IgWWJyYPHB8jr9+7r0nXAREQEREBERAREQPCJGYrAbuai45akfqJKRAgUA4fvym5arjR2HQ9sfXtf8p2YrZ4bMZH6HvH5yOqqVNmFvse4wO2ltEj2lv1TP/gc/LenXRxKt7JB5jiO8aiQdTEhdQ1rX37EqNbht25XIA3OWeuUzSsrgMLOvuuDfyYZjwMCeiRNPEuPZa45Pn/zHaHjvTYm2lH8RWp/N7Sf3rp/UBAkpqxGGV1KsAQeB/evWZUq6sLqQwPEEEeYmcCvYzZ9Wlmu9VTl/qr3EkCoPJvxnKbP8PqEez9QD4i8nYgVio7U3UMLHWx425HiO6UjY3ohjKW01xO/hvVKN0sm+tWqvq6q2qJbdL1GqK7tc9pAw0An1nE4VKi7rgMOR58COR6yBxuwaidqkS4+AnteDe9459TA8X1dVWpsAwPZZGGRsFY5G1wN4ZjvFtZV9o7KxOAY1cOTUw5zem1zufiOoH+4P6uZm6NdKhsey6m2Ys6nlnmp6H6yToYpkyqHIf6lrA5e8PdOvIac4HD6Pel9OsLAneX2qTe2vUH3l6/aWahilfTy4+X5yh+kXoPdvX4XsuufqlO7nzpN7p+U5ciNDx7I9MirerxPZKkj1tioB5VFyKN1GXMDWB9OiROG2sct7tA6MuZsdDYZMOq68pJUa6uLqQRzH716QI/a+w1rEVFY0q6AhK6gbwBzKMpyqUydUPeLEBhyYHazb4oV1FOtYkWJKVgMy9Fj7QHFD2l43FmM/OXaOzaddClRd5bgjMgqwzVlcWKMDmGBBECuemPohTx1LKyVkH+XU5jXce2qE+RNxxB+bejG36mArtg8UDTp79iG/wBCo2e9f+U9wSRlmHGRa/1FsTVwpC4ht+ley4qwFr6LiALBG4esFlY67hsGj/TT0NpY+lqKeIpginVIyt/LqDUoTfqpJI1IIdK1iP3+kmMBtYHssc+B/X9ftx+Wehm3qtOodnYsFK1Ls097MkAX9UW96yjeRveTL3Re5+tgXSJXtlbcsQj6cDy/X9+FgVgcxxgexEQEREBERAREQExemCLEAjkZlECMr7KIzQ+BP2b998jK2HAfeYFXtbeBKkjO28AbOBe+d89LSzTXVoKwswBH78oFOR8TTvfdrLdiALhgvujM9og5XJXI53nZgcbvZgMvQ5HO/wCn2tcG8ksRscjNDfjunXwP775wPTtcEWPG+R5Z/rAwakl95b02+JDuE94GTeIm6ltbEJ8NYd26/kMj4XkXWBQdlzb4H7Q8G9oeZ7pWdremowrgth3dP8wFlqoAWobhrhA1id1HuLjtWNgALkPo2F9JqLZNvIeO8NPEaeNpKU6ysLqQRzBuPMSp4TGUcQitcMrqGSoBYlWF1OeZyIyP0mqpQrUSXA3l+NCQwHzAZ+eXUwLpErGA9KL2BIbo3ZbzAsfLxk3Q2rTbju/i/wDIZfWB5tDZFKt7Q7QFg6mzDuYcOhuOkhq2FxFC4Zf+opZ9pB/mgZ+1S0qC3FDf5DLLeLQITBY5KgujBgDbLgR7pBzVuakAjiJxekHotQxYu3YqgZVRrloHF+2vfmOBEmsbsenUbfsUqWt61DZ7cATo6/KwI6TjZK1L2x6xf5iA3/qpZnxW/csD5vTrYzZtQUnUtTJO6t7o44tSe3Ybmp8Rxlx2TtynWHrKTG/vcHXo65gjle45GSlZaNemUdVqU34HMHqCNCOYzHSU3afoZXw7+uwbFwLncP8AFXoDpVXpYnLQ6wL5htscH/vGniuq/UdRJJHBAINwdCMx5z5zsT0nWqdxv8uqMt3OzW5cj8p8OUsNDGMpuptzHA94/PI9YFlqUwwIIBBBBBFwQciCOIlcr7NqYXOiGqUBrRF2qUQP5PF6f+1qPcysklMNthGybsnnfsnx4dxt4yQgUD0p9G6G0qKOjhKyC9DEqeRuFZhmU3h3owuLEEGJ2Nteq4eliF9XisPZayZWN/YrJbI03HEZA3GQKy8bU2EwZq2HsrsbvSJslbhe9j6urkO2Ab2AYMAN2t7UpU8QvrARRxOFDZ1AVKAi7UsQoNzQfPMEjR0JIzDmqV5L7F9ImQhXuVP7y69OPfrVdnbVpYiitemTukkEN7jC28hbRiCdRkQQeNh0vilRd5tNL2yJOQUHQsTkFFyeAMD6eldSAQwIIBBvwM9lcwvo3VKIWqsrbq3XXdNhcX42OU9gWeIiAiIgIiICIiAiIgJqr4ZXFmF/uO46ibYgQdf0eJPZYbueozHlkfp4ym+kP/x/Rd/WYjDCrYW31arY5boLrTYXIUAXI0AFyAJ9OiB8zwjJTVVpH1aIAqqM0AW4AtrxuSCCTmZYtn45sri3UG4PDI636GTuL2PQqZsgJ+IZHxI18ZHt6Mhf4bkfKw3h5ixH1gaMXsahXF7bra7yjjzK/mLSJrbNxVDMH1qedh9x4ya/6aumqXHNDvDysG8hNtDG3OuY4cR3jUQIfAbeztdkPLh5WsZOYfbfxC/Ufof1nPjNl0K2bLY/EuR8RoZE1tjYilnTPrV5an+3UeBMC3UcYjaEX5HI+Rm6UnD7WU9luyeTaX79JMUMey6Me45j65+RECTxOzEa5HZY+8trn8Q0bxBkZXo1qeo3l+JQcvxJmR4XHdO6jtce8LdRmPLX6GdtOsrC4II6QKXtbZGHxQ3n7L8KyW3v6uFQaa+BEjBia+FsuJ7dLRcUtyo5CqNU8fNpfMbsem+Y7DfEvHvGjffrIutgalO97MtrEgXBHEMp0HQ3HMwI1a/XX7H7idWE2rUp2tmvwnTw+H95TgqbI3BvYewGv/T3ATr6hibIflJ3TwKazVRxAa9rgg2IIIKn4WU5q3Q9+YzgXHAbXp1cgbN8J18Of70nPt70YwuMQpXphsiAwJV1B1C1FIYDpex4gyslrG97db5ZS3bFxhq0KdQ++tweYud0+K2PjArmyvQBsJS9RhcQaVIm5Pqt6qe+r6wKTyunnO7YnoFgsM4qhWq1he1es3rHF9St+yn9IGsscQPLRPYgIiICIiAiIgIiICIiAiIgIiICIiAmqthlb2gD3jTuPCbYgcR2aB7LEdDmP1+s1mm68Ljmuf01+kkYgQuKwtGt7agn4hkw8R9jIqpsKtTzoOHX+W2R8Dp9paquGVtQD14+Yzmh8AfdY9xz+uv3gValtCzbjg03+BuP4T737ynQMTbMGx5jI+clsXhd5d2rTDryI3x4cR35SLq7GyvSa4+B2vbotXXwbe7xA6aG3nX2u0PI+Y/SSmF2tTewvYngePcdD3aypAgOaZ7LgX9Wcmt8QW/aX5luOs8xWNFMrSHarVQRTogHecnIEi2SA5ljkADAtuM2Qj3Kk02PvJbP8SkFW8R4yn4n0Mx7Y2lWarRalTRldafrKNSsCG3Fe5YWDWIO9lna17S+0lsAL3sAL8+sygUyp6A+vcGtUZKdrGhTqM28eO9WftAWysoHfLhRpBVCqAAoAAAsABkABytM4gIiICIiAiIgIiICIiAiIgIiICIiAiIgIiICIiAiIgIiIHlpoxGBpv7Qz+JSVb+9SD9YiB8vxpP+IrV3mL0kqKhZ2bdG+GyViRe4BvbgJ9D2Lg6e6K+6DVqKA1Q5sQCbLc6L8oyiIErERAREQEREBERA/9k=">
            <a:extLst>
              <a:ext uri="{FF2B5EF4-FFF2-40B4-BE49-F238E27FC236}">
                <a16:creationId xmlns:a16="http://schemas.microsoft.com/office/drawing/2014/main" id="{3AD9FDA6-FFC2-4C74-88DB-17774E25CB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90588"/>
            <a:ext cx="2457450" cy="185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61D5362-15CF-43CA-AA16-B2AB19BC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7</a:t>
            </a:fld>
            <a:endParaRPr lang="en-US" altLang="pl-PL" dirty="0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E9A042E5-5C54-45C6-8616-CF68C7AAE38F}"/>
              </a:ext>
            </a:extLst>
          </p:cNvPr>
          <p:cNvSpPr/>
          <p:nvPr/>
        </p:nvSpPr>
        <p:spPr>
          <a:xfrm>
            <a:off x="42260" y="2348880"/>
            <a:ext cx="40631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CECHY DOBREGO</a:t>
            </a:r>
            <a:b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TRENERA</a:t>
            </a:r>
          </a:p>
        </p:txBody>
      </p:sp>
      <p:sp>
        <p:nvSpPr>
          <p:cNvPr id="21" name="Podtytuł 2">
            <a:extLst>
              <a:ext uri="{FF2B5EF4-FFF2-40B4-BE49-F238E27FC236}">
                <a16:creationId xmlns:a16="http://schemas.microsoft.com/office/drawing/2014/main" id="{3288CE0D-E2FA-4592-9293-51C0DCC65261}"/>
              </a:ext>
            </a:extLst>
          </p:cNvPr>
          <p:cNvSpPr txBox="1">
            <a:spLocks/>
          </p:cNvSpPr>
          <p:nvPr/>
        </p:nvSpPr>
        <p:spPr bwMode="auto">
          <a:xfrm>
            <a:off x="8303185" y="1573909"/>
            <a:ext cx="3626585" cy="495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100000"/>
              <a:buBlip>
                <a:blip r:embed="rId2"/>
              </a:buBlip>
            </a:pP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traktuje uczestników kursu </a:t>
            </a:r>
            <a:b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jako osoby 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zdolne do osiągnięcia określonych efektów, interesuje się postępami grupy i jej poszczególnych członków,</a:t>
            </a:r>
            <a:endParaRPr lang="pl-PL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100000"/>
              <a:buBlip>
                <a:blip r:embed="rId2"/>
              </a:buBlip>
            </a:pP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jest zaangażowany  </a:t>
            </a:r>
            <a:b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 szkolenie, dba o zapewnienie odpowiednich surowców, półproduktów i właściwego sprzętu kuchennego,</a:t>
            </a:r>
          </a:p>
          <a:p>
            <a:pPr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100000"/>
              <a:buBlip>
                <a:blip r:embed="rId2"/>
              </a:buBlip>
            </a:pP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buduje klimat zaufania </a:t>
            </a:r>
            <a:b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stara się, aby uczestnicy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byli otwarci na jego uwagi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spostrzeżenia.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073A5C3A-3D41-4237-8294-BC0D798EE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87" y="3284984"/>
            <a:ext cx="1800200" cy="1800200"/>
          </a:xfrm>
          <a:prstGeom prst="rect">
            <a:avLst/>
          </a:prstGeom>
        </p:spPr>
      </p:pic>
      <p:sp>
        <p:nvSpPr>
          <p:cNvPr id="22" name="Tytuł 1">
            <a:extLst>
              <a:ext uri="{FF2B5EF4-FFF2-40B4-BE49-F238E27FC236}">
                <a16:creationId xmlns:a16="http://schemas.microsoft.com/office/drawing/2014/main" id="{3E9ECBE2-11F8-4050-88D4-A908B7AEA5BD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SYLWETKA TRENERA</a:t>
            </a:r>
          </a:p>
        </p:txBody>
      </p:sp>
    </p:spTree>
    <p:extLst>
      <p:ext uri="{BB962C8B-B14F-4D97-AF65-F5344CB8AC3E}">
        <p14:creationId xmlns:p14="http://schemas.microsoft.com/office/powerpoint/2010/main" val="385786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09D1E3BB-880F-4FC4-B966-969ECC33DDB6}"/>
              </a:ext>
            </a:extLst>
          </p:cNvPr>
          <p:cNvSpPr/>
          <p:nvPr/>
        </p:nvSpPr>
        <p:spPr>
          <a:xfrm>
            <a:off x="4193051" y="0"/>
            <a:ext cx="4063189" cy="6858000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Dymek mowy: prostokąt 12">
            <a:extLst>
              <a:ext uri="{FF2B5EF4-FFF2-40B4-BE49-F238E27FC236}">
                <a16:creationId xmlns:a16="http://schemas.microsoft.com/office/drawing/2014/main" id="{4CB1B407-2CE8-4089-9A6B-2209FEE8ACB0}"/>
              </a:ext>
            </a:extLst>
          </p:cNvPr>
          <p:cNvSpPr/>
          <p:nvPr/>
        </p:nvSpPr>
        <p:spPr>
          <a:xfrm rot="5400000">
            <a:off x="5337750" y="294486"/>
            <a:ext cx="4391780" cy="6629776"/>
          </a:xfrm>
          <a:prstGeom prst="wedgeRectCallout">
            <a:avLst>
              <a:gd name="adj1" fmla="val -20833"/>
              <a:gd name="adj2" fmla="val 54802"/>
            </a:avLst>
          </a:prstGeom>
          <a:solidFill>
            <a:srgbClr val="FFAC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4ADB0E3-E0C8-4A99-8CC9-CF239515927E}"/>
              </a:ext>
            </a:extLst>
          </p:cNvPr>
          <p:cNvSpPr/>
          <p:nvPr/>
        </p:nvSpPr>
        <p:spPr>
          <a:xfrm>
            <a:off x="7968208" y="0"/>
            <a:ext cx="4223791" cy="6858000"/>
          </a:xfrm>
          <a:prstGeom prst="rect">
            <a:avLst/>
          </a:prstGeom>
          <a:solidFill>
            <a:srgbClr val="FF94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410" name="Podtytuł 2">
            <a:extLst>
              <a:ext uri="{FF2B5EF4-FFF2-40B4-BE49-F238E27FC236}">
                <a16:creationId xmlns:a16="http://schemas.microsoft.com/office/drawing/2014/main" id="{E6474CD9-D1F7-4CD1-B4A7-5A471527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9996" y="1295849"/>
            <a:ext cx="3539540" cy="4951435"/>
          </a:xfrm>
        </p:spPr>
        <p:txBody>
          <a:bodyPr/>
          <a:lstStyle/>
          <a:p>
            <a:pPr>
              <a:spcAft>
                <a:spcPts val="1200"/>
              </a:spcAft>
              <a:buBlip>
                <a:blip r:embed="rId2"/>
              </a:buBlip>
              <a:defRPr/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jest tolerancyjny</a:t>
            </a:r>
            <a:r>
              <a:rPr lang="pl-PL" sz="1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(np. gdy ktoś pomyli narzędzie pracy, błędnie czyta receptury albo pracuje powoli),</a:t>
            </a:r>
          </a:p>
          <a:p>
            <a:pPr>
              <a:spcAft>
                <a:spcPts val="1200"/>
              </a:spcAft>
              <a:buBlip>
                <a:blip r:embed="rId2"/>
              </a:buBlip>
              <a:defRPr/>
            </a:pP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jest stanowczy 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wobec stawianych przez siebie wymagań,</a:t>
            </a:r>
          </a:p>
          <a:p>
            <a:pPr lvl="0"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100000"/>
              <a:buBlip>
                <a:blip r:embed="rId2"/>
              </a:buBlip>
            </a:pPr>
            <a: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jest elastyczny</a:t>
            </a:r>
            <a:br>
              <a:rPr lang="pl-PL" sz="17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gdy trzeba poświecić więcej czasu na czynności i operacje, które są trudne lub szczególnie ważne dla uczestników (np. rozbieranie mięsa na elementy kulinarne),</a:t>
            </a:r>
            <a:endParaRPr lang="pl-PL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411" name="AutoShape 6" descr="data:image/jpeg;base64,/9j/4AAQSkZJRgABAQAAAQABAAD/2wCEAAkGBhASEBISExQUFBUSFRQXGBMXFBgYGBYYFhcVFhUXFxMXGyYeFxkjGRQVHzAgJicpOCwtFx4xNTAqNScrLCkBCQoKBQUFDQUFDSkYEhgpKSkpKSkpKSkpKSkpKSkpKSkpKSkpKSkpKSkpKSkpKSkpKSkpKSkpKSkpKSkpKSkpKf/AABEIAMMBAgMBIgACEQEDEQH/xAAbAAEAAgMBAQAAAAAAAAAAAAAABQYCAwQBB//EAEAQAAIBAgMFBAgEBAUEAwAAAAECAAMRBCExBRJBUWEicYGRBhMyQlJiobFywdHwM1OCkhUjQ2OiFHPS4QfC8f/EABQBAQAAAAAAAAAAAAAAAAAAAAD/xAAUEQEAAAAAAAAAAAAAAAAAAAAA/9oADAMBAAIRAxEAPwD7jERAREQE58TjVRkU6vvWH4Rc59358jOicu0cCKqW0ZSGRrey40PdmQRxBI4wMTWJ/wDWX/uYZch5TmoV94ZjdZTZl+EjUdRncHiCDxm4GB7uLyHhl9RPd1x7DkdG7Y+p3v8AlF56DALtTdyqruXyDg3pnl2rDdPRgO8zuBnFw79RzHIic9FDR9i5p8aepTrT6fL5coEtEwpVQwBBuDoRM4CIiAiIgIiICIiAiIgIiICIiAiIgIiICIiAiIgIiICIiBw47CG/rFHaAsR8a627xc2PUjjOanUBAI0ksRIzHUNwmoPZJ7Y5fOB9x46g3DIGZXmpTMwYGUXngM9gYgFTvJqc2TQN1HJvvOzD4lXFx3EHIg8iOBnLMHpG++p3XGV+DDkw4j7QJOJzYXGb11I3WGqn7g8R1nTAREQEREBERAREQEREBERAREQEREBERARIOrt9qdQ06iC4zBBsGUnIgG/d3zqp7dpEXIZRztcDvK3t42gSUTXQxKOAyMGU6MpBHmJsgIiICeET2IEViMP6o3H8M/8AAn7IT/b3Hs+yTZbi3ORlWiaZt7pyU/CeCn8j4a2uHoMyvMBPRAzieRAxqUg1tQRow1U/p0m7C4w33HsG4Hg3Ucj0mgVhvFc7gA6G1jfQ6G1s7aXHOZOisLMLg/vI8DAkokdQxZp2Wobrwqfk/I9fPmZGAiIgIiICIiAiIgIiICIiAiIgIiIEftfZS10toy5q3I8jzU8R3cQJWFLo5Vhusuo+zA8QeB+1rC7zg2pspay8mX2X5dCOKniPtAg6Vt7fzV+Lod1jy3srP/UGknR2q6+2N8fEg7Q/FSuSe9CfwiRYRkJRxYjhqCOatxHhNyORAsGGxaVF3kYMp4g3Hd39JulcNIFt9WanU/mLa5/Gp7NQfi8CJ10ttMmVcAD+ct/V/wBYOdI99x80CYiYq4IBGYOd5lATGpTDAggEEWIPGZRAimplDYkkE9ljr0Vjz68e/XK8kKlMMCCAQdRI2opQ2bMH2W5/Kfm68e/UMovMbz2BhVoK26SM1N1biD0IzsbWI4i4M1YesybiVWUuxKqwy37AG9vdPC3Trn0zXXoq6lWF1Oo7swQRoQcwRoYG64tY5gzGlVNL5qfmyfqvTh9BG7Q2mKHqwd5gSqkneYne7ILNY5727nl7RPukSQw+JVxdSCPPUXHQgjO4uCOYgSaOCAQbg8R+sykZT3qeaC6nVPuV69OPfme+jWVgCDcH9+BgbIiICIiAiIgIiICIiAiIgIiICIiBz4zBJUWzDTQjUHmDIKrh3pNutodGGh/Q9PvLLMK1FWBDC4PCBX1m1WI0nmKwjUs9U+L4ejch83nbU+KYGNGiaZvRYU+dM3NJv6BnTPVcuYMkcJtlWYJUBpVDorEEP/26gyfuyPMCcQMyZFZSrAMp1Ui48ufWBN3nsgqL1aXsE1UH+mzf5i/gqH2h8rf3STwW0KdUHdOYyZSCGU8mU5gwOqYVaIYFSLg5EGZxAiKqGmwDG6k2VzzOit83I+93+17eSdWirKVYAgixBzBHIiRFVGpGzElCbLUOoJ0SoefAPx0PasWDbPbzG89gY1qIYWPX66//AJxkLXWph33xvshNyoBcqNXZBvbzDMu1PtHskra+8J28wdQcjmP39evCAwGOWooZSDkDcG4INwCG4glW8jNxpsDv09feTg36G3H76TTh6QXIcTfh+Qt+yeJm6jXVhdTf8u8cNLwOrC4tXFxqNQdR3/rxm+RWJpEnfQ2cfXzy8DkehsRvwO0Q+Ryb6Hu5Hocx11gd0REBERAREQEREBERAREQEREBERA8IkXitk2zpZfJoP6eXdp3SViBXlfM8CDYjiD3cJsBkpi8Cr65HQMNR+o6SLq0mQ2bjow0P6HofrAyBnlWkrEE3V10dTZl6A8R8puOkK08qE2O6N48Be3Hic7QN9LaT0/4o3l/mqDl/wBymLlfxC47pJ0qqsAykEHMEG4PcRrIWjigfZJuOBBVgbXzU5g2N+430hKFiWpH1bE3K2vTc/Mg0PVbHvgTsxqUwwKkAggggi4IORBB1E4sNtQEhKg9W50ubq34H0J6ZHpO+BB4hDQPaJNI5Byc6d9Fcn3eAfhkG+Kb7STdAQQRcEWsevSQOIonC55th/M0O/i1HrqnVPYDqnl4DZX1B0I43zBBnkDaJorUWB36dt7iOD3tr1y1nj4tB7Tove6j7mbGf6/vxgKWJDC+hyup1W+YBE49pmoB62mpcr7dMe06jimf8QcB7wyuDukcHpPtkYWia4CBrhN+oWFJbhiGqlASR2Ag+Z1Fxczm9BPS44/DmqVVHpsqPuMSl2ppUBBOYPbsVubMpFzlAsGyPSBKiK4YMjaVOXCz8jfK5tbQ2NiZufPfSHCVMJUOMw4ujkevo6KSct/Tsk3I3rZE53DECxej236VWkHQ3pnKx9qmRqrDhblw1F1IsFgieK157AREQEREBERAREQEREBERAREQExdARYi4PCZRAjK+zSLlM/l/Q/l9ZyK/P65W7+UnpzYrBK/Q8/1HEQImth1cC+dtCDYqeYI4zEO6tYqWUnJltdbnRwbZD4hfrzm16bIbMLdeB7j+U9U3gDWQ3RrG+RUjI+B14+RmdOrUp+x21/ls3aH4HOvc3nI7GbMLP6xWYMARa+RBYtZkvu1Bcm17EXNiZpo7UZCFqgLdgqm5KsT7IDNmjE5bj53sN7MCBZsHtBKl905jVSLMv4lOYnRIJ0SpY57y6OMmXjr5G2h8Zvp7RqU/wCKN9P5qjMfjQfcQObFbGq0iDht0oWzoMd1Uuc2ptundFzcpa2pWxuG7sDskqd+q3rH5WtTToif/ZiT1AyHdSrKwDKQQeImyB4V4SNrbEQXNK1M/CPYY9UGQPzCx79JJxArNYe1TqKMx2kYBgynI5EWdfDlexymGHwdOktqFOnTtvWRVCJdiN47iWG8bDMjgOEn8fs9Kq7rXyzDA2ZTzVuB++huLiVnFVKmGYLWtusQErAWRiTYKw/0n0sD2WPskEhIErSqI4YWuM1ZWGoOVip4EfQz53tbCVtl4r1tG5pVNFJycDP1bNwqLfJuVjn2hLyouQ6ZOMiM+0vFSOY4aaaidGKwdLFUXpOMmyI95GGhF9GBPd4GBr9HvSOnXpipTN1ORXRkYW3lI4ML6cbgi9xvWBHBFxPhtRMTsrFnjpcaJWp3NjfOx1scypuMxe/1D0f2/Tr0lq02urag6qwtdXHBhl5g5ggwLJEwpVQRcTOAiIgIiICIiAiIgIiICJi7gC5yA4zEV1OjDzEDZE8BnsBERAxemCLEXB4SLxGAZc1uy8tSP/IfXvktECDSqCMtJ5WpK17i9xY6G45EHJh0N5IYzZwbtKd1udrg/iHHvyMjHYq2643WOnJvwnj3a9IHlGkEUKNBYADgAAqgXJ0VQNeE30cUpJAPaXUceIv3ZTndpjVCsM75aEGxBzsQR3nzgb3wxB36TbjHUe63eOH7ynRhduAkpUG4668u/u65jrOBMUyZP2hc9tQchYe0uZ1y1N7TZi8MlUWbVNGUgPTJ4g+7wyORgT6uCLjMHjPZSv8AFquDcCqboxstYDsseToPZfu1txEtGB2olQAgjPTO4P4W4wO2a69BXVlZQysCCrAEMDkQQciCOE2RAp+L2TWwZ36Ieth+NLNq1Ec6ed61MD/TPaHulhZJKbNx9OqgemysrZhlNweBN/C3Qixk2RK/tP0eZXbEYWy1GN6lEm1Ov1NgfV1f9wA30YMLWD3b3o/TxlH1b9lluUqWuUbQ5cVIyI494BHynDYvE7LxTBlNrgVaV8nXPddDpe1yrccweIH1vZO1krBhYpUQgVKTiz02I0ZbnXgwJDDNSROT0r9FqeNpWyWqgPq6lvEq3ND9NR1D3ZW2UqIlWk28ji6t0vYgjgQQQRqDfxn8PiQw68vzHMT4XsjbNbZmJenVVvVlrVaWpU2Fqqcza2ntrbiBb6rg8crKrowZWAZWU3BBzBU8iP0IgWWJyYPHB8jr9+7r0nXAREQEREBERAREQPCJGYrAbuai45akfqJKRAgUA4fvym5arjR2HQ9sfXtf8p2YrZ4bMZH6HvH5yOqqVNmFvse4wO2ltEj2lv1TP/gc/LenXRxKt7JB5jiO8aiQdTEhdQ1rX37EqNbht25XIA3OWeuUzSsrgMLOvuuDfyYZjwMCeiRNPEuPZa45Pn/zHaHjvTYm2lH8RWp/N7Sf3rp/UBAkpqxGGV1KsAQeB/evWZUq6sLqQwPEEEeYmcCvYzZ9Wlmu9VTl/qr3EkCoPJvxnKbP8PqEez9QD4i8nYgVio7U3UMLHWx425HiO6UjY3ohjKW01xO/hvVKN0sm+tWqvq6q2qJbdL1GqK7tc9pAw0An1nE4VKi7rgMOR58COR6yBxuwaidqkS4+AnteDe9459TA8X1dVWpsAwPZZGGRsFY5G1wN4ZjvFtZV9o7KxOAY1cOTUw5zem1zufiOoH+4P6uZm6NdKhsey6m2Ys6nlnmp6H6yToYpkyqHIf6lrA5e8PdOvIac4HD6Pel9OsLAneX2qTe2vUH3l6/aWahilfTy4+X5yh+kXoPdvX4XsuufqlO7nzpN7p+U5ciNDx7I9MirerxPZKkj1tioB5VFyKN1GXMDWB9OiROG2sct7tA6MuZsdDYZMOq68pJUa6uLqQRzH716QI/a+w1rEVFY0q6AhK6gbwBzKMpyqUydUPeLEBhyYHazb4oV1FOtYkWJKVgMy9Fj7QHFD2l43FmM/OXaOzaddClRd5bgjMgqwzVlcWKMDmGBBECuemPohTx1LKyVkH+XU5jXce2qE+RNxxB+bejG36mArtg8UDTp79iG/wBCo2e9f+U9wSRlmHGRa/1FsTVwpC4ht+ley4qwFr6LiALBG4esFlY67hsGj/TT0NpY+lqKeIpginVIyt/LqDUoTfqpJI1IIdK1iP3+kmMBtYHssc+B/X9ftx+Wehm3qtOodnYsFK1Ls097MkAX9UW96yjeRveTL3Re5+tgXSJXtlbcsQj6cDy/X9+FgVgcxxgexEQEREBERAREQExemCLEAjkZlECMr7KIzQ+BP2b998jK2HAfeYFXtbeBKkjO28AbOBe+d89LSzTXVoKwswBH78oFOR8TTvfdrLdiALhgvujM9og5XJXI53nZgcbvZgMvQ5HO/wCn2tcG8ksRscjNDfjunXwP775wPTtcEWPG+R5Z/rAwakl95b02+JDuE94GTeIm6ltbEJ8NYd26/kMj4XkXWBQdlzb4H7Q8G9oeZ7pWdremowrgth3dP8wFlqoAWobhrhA1id1HuLjtWNgALkPo2F9JqLZNvIeO8NPEaeNpKU6ysLqQRzBuPMSp4TGUcQitcMrqGSoBYlWF1OeZyIyP0mqpQrUSXA3l+NCQwHzAZ+eXUwLpErGA9KL2BIbo3ZbzAsfLxk3Q2rTbju/i/wDIZfWB5tDZFKt7Q7QFg6mzDuYcOhuOkhq2FxFC4Zf+opZ9pB/mgZ+1S0qC3FDf5DLLeLQITBY5KgujBgDbLgR7pBzVuakAjiJxekHotQxYu3YqgZVRrloHF+2vfmOBEmsbsenUbfsUqWt61DZ7cATo6/KwI6TjZK1L2x6xf5iA3/qpZnxW/csD5vTrYzZtQUnUtTJO6t7o44tSe3Ybmp8Rxlx2TtynWHrKTG/vcHXo65gjle45GSlZaNemUdVqU34HMHqCNCOYzHSU3afoZXw7+uwbFwLncP8AFXoDpVXpYnLQ6wL5htscH/vGniuq/UdRJJHBAINwdCMx5z5zsT0nWqdxv8uqMt3OzW5cj8p8OUsNDGMpuptzHA94/PI9YFlqUwwIIBBBBBFwQciCOIlcr7NqYXOiGqUBrRF2qUQP5PF6f+1qPcysklMNthGybsnnfsnx4dxt4yQgUD0p9G6G0qKOjhKyC9DEqeRuFZhmU3h3owuLEEGJ2Nteq4eliF9XisPZayZWN/YrJbI03HEZA3GQKy8bU2EwZq2HsrsbvSJslbhe9j6urkO2Ab2AYMAN2t7UpU8QvrARRxOFDZ1AVKAi7UsQoNzQfPMEjR0JIzDmqV5L7F9ImQhXuVP7y69OPfrVdnbVpYiitemTukkEN7jC28hbRiCdRkQQeNh0vilRd5tNL2yJOQUHQsTkFFyeAMD6eldSAQwIIBBvwM9lcwvo3VKIWqsrbq3XXdNhcX42OU9gWeIiAiIgIiICIiAiIgJqr4ZXFmF/uO46ibYgQdf0eJPZYbueozHlkfp4ym+kP/x/Rd/WYjDCrYW31arY5boLrTYXIUAXI0AFyAJ9OiB8zwjJTVVpH1aIAqqM0AW4AtrxuSCCTmZYtn45sri3UG4PDI636GTuL2PQqZsgJ+IZHxI18ZHt6Mhf4bkfKw3h5ixH1gaMXsahXF7bra7yjjzK/mLSJrbNxVDMH1qedh9x4ya/6aumqXHNDvDysG8hNtDG3OuY4cR3jUQIfAbeztdkPLh5WsZOYfbfxC/Ufof1nPjNl0K2bLY/EuR8RoZE1tjYilnTPrV5an+3UeBMC3UcYjaEX5HI+Rm6UnD7WU9luyeTaX79JMUMey6Me45j65+RECTxOzEa5HZY+8trn8Q0bxBkZXo1qeo3l+JQcvxJmR4XHdO6jtce8LdRmPLX6GdtOsrC4II6QKXtbZGHxQ3n7L8KyW3v6uFQaa+BEjBia+FsuJ7dLRcUtyo5CqNU8fNpfMbsem+Y7DfEvHvGjffrIutgalO97MtrEgXBHEMp0HQ3HMwI1a/XX7H7idWE2rUp2tmvwnTw+H95TgqbI3BvYewGv/T3ATr6hibIflJ3TwKazVRxAa9rgg2IIIKn4WU5q3Q9+YzgXHAbXp1cgbN8J18Of70nPt70YwuMQpXphsiAwJV1B1C1FIYDpex4gyslrG97db5ZS3bFxhq0KdQ++tweYud0+K2PjArmyvQBsJS9RhcQaVIm5Pqt6qe+r6wKTyunnO7YnoFgsM4qhWq1he1es3rHF9St+yn9IGsscQPLRPYgIiICIiAiIgIiICIiAiIgIiICIiAmqthlb2gD3jTuPCbYgcR2aB7LEdDmP1+s1mm68Ljmuf01+kkYgQuKwtGt7agn4hkw8R9jIqpsKtTzoOHX+W2R8Dp9paquGVtQD14+Yzmh8AfdY9xz+uv3gValtCzbjg03+BuP4T737ynQMTbMGx5jI+clsXhd5d2rTDryI3x4cR35SLq7GyvSa4+B2vbotXXwbe7xA6aG3nX2u0PI+Y/SSmF2tTewvYngePcdD3aypAgOaZ7LgX9Wcmt8QW/aX5luOs8xWNFMrSHarVQRTogHecnIEi2SA5ljkADAtuM2Qj3Kk02PvJbP8SkFW8R4yn4n0Mx7Y2lWarRalTRldafrKNSsCG3Fe5YWDWIO9lna17S+0lsAL3sAL8+sygUyp6A+vcGtUZKdrGhTqM28eO9WftAWysoHfLhRpBVCqAAoAAAsABkABytM4gIiICIiAiIgIiICIiAiIgIiICIiAiIgIiICIiAiIgIiIHlpoxGBpv7Qz+JSVb+9SD9YiB8vxpP+IrV3mL0kqKhZ2bdG+GyViRe4BvbgJ9D2Lg6e6K+6DVqKA1Q5sQCbLc6L8oyiIErERAREQEREBERA/9k=">
            <a:extLst>
              <a:ext uri="{FF2B5EF4-FFF2-40B4-BE49-F238E27FC236}">
                <a16:creationId xmlns:a16="http://schemas.microsoft.com/office/drawing/2014/main" id="{3AD9FDA6-FFC2-4C74-88DB-17774E25CB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890588"/>
            <a:ext cx="2457450" cy="185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361D5362-15CF-43CA-AA16-B2AB19BC8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/>
              <a:pPr>
                <a:defRPr/>
              </a:pPr>
              <a:t>8</a:t>
            </a:fld>
            <a:endParaRPr lang="en-US" altLang="pl-PL" dirty="0"/>
          </a:p>
        </p:txBody>
      </p:sp>
      <p:sp>
        <p:nvSpPr>
          <p:cNvPr id="21" name="Podtytuł 2">
            <a:extLst>
              <a:ext uri="{FF2B5EF4-FFF2-40B4-BE49-F238E27FC236}">
                <a16:creationId xmlns:a16="http://schemas.microsoft.com/office/drawing/2014/main" id="{3288CE0D-E2FA-4592-9293-51C0DCC65261}"/>
              </a:ext>
            </a:extLst>
          </p:cNvPr>
          <p:cNvSpPr txBox="1">
            <a:spLocks/>
          </p:cNvSpPr>
          <p:nvPr/>
        </p:nvSpPr>
        <p:spPr bwMode="auto">
          <a:xfrm>
            <a:off x="8184232" y="1309503"/>
            <a:ext cx="3539540" cy="495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100000"/>
              <a:buBlip>
                <a:blip r:embed="rId2"/>
              </a:buBlip>
            </a:pP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jest społecznie dojrzały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rozumie, że każdy z uczących się ma inne tempo pracy, inne predyspozycje, inny charakter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że może to wpływać na jakość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szybkość uzyskiwanych rezultatów,</a:t>
            </a:r>
          </a:p>
          <a:p>
            <a:pPr lvl="0"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100000"/>
              <a:buBlip>
                <a:blip r:embed="rId2"/>
              </a:buBlip>
            </a:pP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jest zdolny do samokrytycyzmu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wie, czego nie potrafi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 umie dostrzec kierunki samodoskonalenia się,</a:t>
            </a:r>
          </a:p>
          <a:p>
            <a:pPr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100000"/>
              <a:buBlip>
                <a:blip r:embed="rId2"/>
              </a:buBlip>
            </a:pPr>
            <a: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oczekuje postępów </a:t>
            </a:r>
            <a:br>
              <a:rPr lang="pl-PL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każdy ma szansę odnieść sukces.</a:t>
            </a:r>
            <a:endParaRPr lang="pl-PL" sz="1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0"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100000"/>
              <a:buBlip>
                <a:blip r:embed="rId2"/>
              </a:buBlip>
            </a:pP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5031314E-8D05-4C01-A342-A5814DAED036}"/>
              </a:ext>
            </a:extLst>
          </p:cNvPr>
          <p:cNvSpPr/>
          <p:nvPr/>
        </p:nvSpPr>
        <p:spPr>
          <a:xfrm>
            <a:off x="42260" y="2348880"/>
            <a:ext cx="40631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1200"/>
              </a:spcAft>
              <a:buClr>
                <a:prstClr val="white">
                  <a:shade val="95000"/>
                </a:prstClr>
              </a:buClr>
              <a:buSzPct val="65000"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CECHY DOBREGO</a:t>
            </a:r>
            <a:b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TRENERA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4663774A-D1B0-4BDA-BD68-A68476D2C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87" y="3284984"/>
            <a:ext cx="1800200" cy="1800200"/>
          </a:xfrm>
          <a:prstGeom prst="rect">
            <a:avLst/>
          </a:prstGeom>
        </p:spPr>
      </p:pic>
      <p:sp>
        <p:nvSpPr>
          <p:cNvPr id="18" name="Tytuł 1">
            <a:extLst>
              <a:ext uri="{FF2B5EF4-FFF2-40B4-BE49-F238E27FC236}">
                <a16:creationId xmlns:a16="http://schemas.microsoft.com/office/drawing/2014/main" id="{4D4A6305-DF53-4D46-9671-0F372111A78C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SYLWETKA TRENERA</a:t>
            </a:r>
          </a:p>
        </p:txBody>
      </p:sp>
    </p:spTree>
    <p:extLst>
      <p:ext uri="{BB962C8B-B14F-4D97-AF65-F5344CB8AC3E}">
        <p14:creationId xmlns:p14="http://schemas.microsoft.com/office/powerpoint/2010/main" val="4115675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D434745E-0F35-4748-BE34-199DF8376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0" b="11292"/>
          <a:stretch/>
        </p:blipFill>
        <p:spPr>
          <a:xfrm>
            <a:off x="0" y="1101181"/>
            <a:ext cx="12192000" cy="5756819"/>
          </a:xfrm>
          <a:prstGeom prst="rect">
            <a:avLst/>
          </a:prstGeom>
        </p:spPr>
      </p:pic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8CCA0A68-FC22-422A-A897-9F9CA7AC3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C9281A-217F-4492-A313-C4D4CB901DEA}" type="slidenum">
              <a:rPr lang="en-US" altLang="pl-PL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defRPr/>
              </a:pPr>
              <a:t>9</a:t>
            </a:fld>
            <a:endParaRPr lang="en-US" altLang="pl-PL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21E6D617-D24A-4E9F-B009-180A49E36D6C}"/>
              </a:ext>
            </a:extLst>
          </p:cNvPr>
          <p:cNvGrpSpPr/>
          <p:nvPr/>
        </p:nvGrpSpPr>
        <p:grpSpPr>
          <a:xfrm>
            <a:off x="216023" y="1402350"/>
            <a:ext cx="4871865" cy="3538818"/>
            <a:chOff x="1484981" y="2056921"/>
            <a:chExt cx="4116526" cy="3233980"/>
          </a:xfrm>
        </p:grpSpPr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5079FE1D-2764-403B-9902-78D607EAEE05}"/>
                </a:ext>
              </a:extLst>
            </p:cNvPr>
            <p:cNvSpPr/>
            <p:nvPr/>
          </p:nvSpPr>
          <p:spPr>
            <a:xfrm>
              <a:off x="1484981" y="2056921"/>
              <a:ext cx="4116526" cy="2744158"/>
            </a:xfrm>
            <a:prstGeom prst="rect">
              <a:avLst/>
            </a:prstGeom>
            <a:solidFill>
              <a:srgbClr val="3534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4" name="Trójkąt prostokątny 23">
              <a:extLst>
                <a:ext uri="{FF2B5EF4-FFF2-40B4-BE49-F238E27FC236}">
                  <a16:creationId xmlns:a16="http://schemas.microsoft.com/office/drawing/2014/main" id="{D91489CC-CBBE-4F62-9502-C3ED2E293C93}"/>
                </a:ext>
              </a:extLst>
            </p:cNvPr>
            <p:cNvSpPr/>
            <p:nvPr/>
          </p:nvSpPr>
          <p:spPr>
            <a:xfrm rot="10800000">
              <a:off x="5324223" y="4801079"/>
              <a:ext cx="277284" cy="489822"/>
            </a:xfrm>
            <a:prstGeom prst="rtTriangle">
              <a:avLst/>
            </a:prstGeom>
            <a:solidFill>
              <a:srgbClr val="0D0B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</p:grpSp>
      <p:sp>
        <p:nvSpPr>
          <p:cNvPr id="25" name="Tytuł 4">
            <a:extLst>
              <a:ext uri="{FF2B5EF4-FFF2-40B4-BE49-F238E27FC236}">
                <a16:creationId xmlns:a16="http://schemas.microsoft.com/office/drawing/2014/main" id="{66566D60-764C-4E0F-ACDC-B27F300E8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33" y="1772760"/>
            <a:ext cx="4546097" cy="2226328"/>
          </a:xfr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700" dirty="0">
                <a:solidFill>
                  <a:schemeClr val="bg1"/>
                </a:solidFill>
              </a:rPr>
              <a:t>Gdy rozpoczynasz szkolenie kucharzy, </a:t>
            </a:r>
            <a:br>
              <a:rPr lang="pl-PL" sz="1700" dirty="0">
                <a:solidFill>
                  <a:schemeClr val="bg1"/>
                </a:solidFill>
              </a:rPr>
            </a:br>
            <a:r>
              <a:rPr lang="pl-PL" sz="1700" dirty="0">
                <a:solidFill>
                  <a:schemeClr val="bg1"/>
                </a:solidFill>
              </a:rPr>
              <a:t>bez względu na to, czy jest to kurs kucharski </a:t>
            </a:r>
            <a:br>
              <a:rPr lang="pl-PL" sz="1700" dirty="0">
                <a:solidFill>
                  <a:schemeClr val="bg1"/>
                </a:solidFill>
              </a:rPr>
            </a:br>
            <a:r>
              <a:rPr lang="pl-PL" sz="1700" dirty="0">
                <a:solidFill>
                  <a:schemeClr val="bg1"/>
                </a:solidFill>
              </a:rPr>
              <a:t>I stopnia, czy dotyczy wąskich i specjalistycznych umiejętności np. </a:t>
            </a:r>
            <a:r>
              <a:rPr lang="pl-PL" sz="1700" dirty="0" err="1">
                <a:solidFill>
                  <a:schemeClr val="bg1"/>
                </a:solidFill>
              </a:rPr>
              <a:t>carvingu</a:t>
            </a:r>
            <a:r>
              <a:rPr lang="pl-PL" sz="1700" dirty="0">
                <a:solidFill>
                  <a:schemeClr val="bg1"/>
                </a:solidFill>
              </a:rPr>
              <a:t>, </a:t>
            </a:r>
            <a:r>
              <a:rPr lang="pl-PL" sz="1700" b="1" dirty="0">
                <a:solidFill>
                  <a:schemeClr val="bg1"/>
                </a:solidFill>
              </a:rPr>
              <a:t>musisz </a:t>
            </a:r>
            <a:br>
              <a:rPr lang="pl-PL" sz="1700" b="1" dirty="0">
                <a:solidFill>
                  <a:schemeClr val="bg1"/>
                </a:solidFill>
              </a:rPr>
            </a:br>
            <a:r>
              <a:rPr lang="pl-PL" sz="1700" b="1" dirty="0">
                <a:solidFill>
                  <a:schemeClr val="bg1"/>
                </a:solidFill>
              </a:rPr>
              <a:t>pamiętać o właściwej autoprezentacji. </a:t>
            </a:r>
            <a:br>
              <a:rPr lang="pl-PL" sz="1700" b="1" dirty="0">
                <a:solidFill>
                  <a:schemeClr val="bg1"/>
                </a:solidFill>
              </a:rPr>
            </a:br>
            <a:br>
              <a:rPr lang="pl-PL" sz="1700" b="1" dirty="0">
                <a:solidFill>
                  <a:schemeClr val="bg1"/>
                </a:solidFill>
              </a:rPr>
            </a:br>
            <a:r>
              <a:rPr lang="pl-PL" sz="1700" dirty="0">
                <a:solidFill>
                  <a:schemeClr val="bg1"/>
                </a:solidFill>
              </a:rPr>
              <a:t>Jej głównym celem jest pozytywny odbiór </a:t>
            </a:r>
            <a:br>
              <a:rPr lang="pl-PL" sz="1700" dirty="0">
                <a:solidFill>
                  <a:schemeClr val="bg1"/>
                </a:solidFill>
              </a:rPr>
            </a:br>
            <a:r>
              <a:rPr lang="pl-PL" sz="1700" dirty="0">
                <a:solidFill>
                  <a:schemeClr val="bg1"/>
                </a:solidFill>
              </a:rPr>
              <a:t>trenera jako osoby kompetentnej a przy tym przyjaznej i życzliwej uczącym się.</a:t>
            </a:r>
            <a:endParaRPr lang="pl-PL" sz="1700" b="1" dirty="0">
              <a:solidFill>
                <a:schemeClr val="bg1"/>
              </a:solidFill>
            </a:endParaRP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D129EC00-433F-48ED-B799-936DD403C576}"/>
              </a:ext>
            </a:extLst>
          </p:cNvPr>
          <p:cNvGrpSpPr/>
          <p:nvPr/>
        </p:nvGrpSpPr>
        <p:grpSpPr>
          <a:xfrm>
            <a:off x="6384032" y="1523958"/>
            <a:ext cx="5045388" cy="4353314"/>
            <a:chOff x="6274123" y="2852936"/>
            <a:chExt cx="4349104" cy="3672407"/>
          </a:xfrm>
        </p:grpSpPr>
        <p:sp>
          <p:nvSpPr>
            <p:cNvPr id="28" name="Trójkąt prostokątny 27">
              <a:extLst>
                <a:ext uri="{FF2B5EF4-FFF2-40B4-BE49-F238E27FC236}">
                  <a16:creationId xmlns:a16="http://schemas.microsoft.com/office/drawing/2014/main" id="{E206C7CF-4466-4AB2-BFD4-B51135CB166C}"/>
                </a:ext>
              </a:extLst>
            </p:cNvPr>
            <p:cNvSpPr/>
            <p:nvPr/>
          </p:nvSpPr>
          <p:spPr>
            <a:xfrm rot="10800000">
              <a:off x="10200456" y="5861223"/>
              <a:ext cx="422768" cy="664120"/>
            </a:xfrm>
            <a:prstGeom prst="rtTriangle">
              <a:avLst/>
            </a:prstGeom>
            <a:solidFill>
              <a:srgbClr val="FB6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rgbClr val="1A171F"/>
                </a:solidFill>
              </a:endParaRPr>
            </a:p>
          </p:txBody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4CBC5487-15BD-4D24-9775-7BBD4EED5DE7}"/>
                </a:ext>
              </a:extLst>
            </p:cNvPr>
            <p:cNvSpPr/>
            <p:nvPr/>
          </p:nvSpPr>
          <p:spPr>
            <a:xfrm>
              <a:off x="6274123" y="2852936"/>
              <a:ext cx="4349104" cy="3139378"/>
            </a:xfrm>
            <a:prstGeom prst="rect">
              <a:avLst/>
            </a:prstGeom>
            <a:solidFill>
              <a:srgbClr val="FF88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29" name="Tytuł 4">
            <a:extLst>
              <a:ext uri="{FF2B5EF4-FFF2-40B4-BE49-F238E27FC236}">
                <a16:creationId xmlns:a16="http://schemas.microsoft.com/office/drawing/2014/main" id="{1F271350-3B06-4736-B9DB-E2465CF1B82A}"/>
              </a:ext>
            </a:extLst>
          </p:cNvPr>
          <p:cNvSpPr txBox="1">
            <a:spLocks/>
          </p:cNvSpPr>
          <p:nvPr/>
        </p:nvSpPr>
        <p:spPr bwMode="auto">
          <a:xfrm>
            <a:off x="6647720" y="2132068"/>
            <a:ext cx="4560848" cy="239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indent="-457200" algn="l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600" b="1" dirty="0">
                <a:solidFill>
                  <a:schemeClr val="bg1"/>
                </a:solidFill>
              </a:rPr>
              <a:t>TRENER PROWADZĄCY SZKOLENIA </a:t>
            </a:r>
            <a:br>
              <a:rPr lang="pl-PL" sz="1600" b="1" dirty="0">
                <a:solidFill>
                  <a:schemeClr val="bg1"/>
                </a:solidFill>
              </a:rPr>
            </a:br>
            <a:r>
              <a:rPr lang="pl-PL" sz="1600" b="1" dirty="0">
                <a:solidFill>
                  <a:schemeClr val="bg1"/>
                </a:solidFill>
              </a:rPr>
              <a:t>DLA KUCHARZY POWINIEN:</a:t>
            </a:r>
          </a:p>
          <a:p>
            <a:pPr marL="285750" indent="-285750" algn="l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pl-PL" sz="1600" dirty="0">
                <a:solidFill>
                  <a:schemeClr val="bg1"/>
                </a:solidFill>
              </a:rPr>
              <a:t>nosić strój kucharski, gdy szkolenie ma charakter warsztatowy,  </a:t>
            </a:r>
          </a:p>
          <a:p>
            <a:pPr marL="285750" indent="-285750" algn="l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pl-PL" sz="1600" dirty="0">
                <a:solidFill>
                  <a:schemeClr val="bg1"/>
                </a:solidFill>
              </a:rPr>
              <a:t>być świadomy swojej mowy ciała i panować nad nią, </a:t>
            </a:r>
          </a:p>
          <a:p>
            <a:pPr marL="285750" indent="-285750" algn="l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pl-PL" sz="1600" dirty="0">
                <a:solidFill>
                  <a:schemeClr val="bg1"/>
                </a:solidFill>
              </a:rPr>
              <a:t>sprawnie wykonywać wszystkie fachowe czynności, </a:t>
            </a:r>
          </a:p>
          <a:p>
            <a:pPr marL="285750" indent="-285750" algn="l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pl-PL" sz="1600" dirty="0">
                <a:solidFill>
                  <a:schemeClr val="bg1"/>
                </a:solidFill>
              </a:rPr>
              <a:t>utrzymywać stały kontakt z grupą,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Blip>
                <a:blip r:embed="rId3"/>
              </a:buBlip>
              <a:defRPr/>
            </a:pPr>
            <a:r>
              <a:rPr lang="pl-PL" sz="1600" dirty="0">
                <a:solidFill>
                  <a:schemeClr val="bg1"/>
                </a:solidFill>
              </a:rPr>
              <a:t>być otwarty na oczekiwania i sygnały uczestników szkolenia.</a:t>
            </a: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2A30E1E1-E30E-44B8-8521-241BB32430FF}"/>
              </a:ext>
            </a:extLst>
          </p:cNvPr>
          <p:cNvSpPr txBox="1">
            <a:spLocks/>
          </p:cNvSpPr>
          <p:nvPr/>
        </p:nvSpPr>
        <p:spPr bwMode="auto">
          <a:xfrm>
            <a:off x="1270695" y="188913"/>
            <a:ext cx="5473377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>
              <a:defRPr/>
            </a:pPr>
            <a:r>
              <a:rPr lang="pl-PL" altLang="pl-PL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SYLWETKA TRENERA</a:t>
            </a:r>
          </a:p>
        </p:txBody>
      </p:sp>
    </p:spTree>
    <p:extLst>
      <p:ext uri="{BB962C8B-B14F-4D97-AF65-F5344CB8AC3E}">
        <p14:creationId xmlns:p14="http://schemas.microsoft.com/office/powerpoint/2010/main" val="836903277"/>
      </p:ext>
    </p:extLst>
  </p:cSld>
  <p:clrMapOvr>
    <a:masterClrMapping/>
  </p:clrMapOvr>
</p:sld>
</file>

<file path=ppt/theme/theme1.xml><?xml version="1.0" encoding="utf-8"?>
<a:theme xmlns:a="http://schemas.openxmlformats.org/drawingml/2006/main" name="1_MK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TS2</Template>
  <TotalTime>3051</TotalTime>
  <Words>1783</Words>
  <Application>Microsoft Office PowerPoint</Application>
  <PresentationFormat>Panoramiczny</PresentationFormat>
  <Paragraphs>439</Paragraphs>
  <Slides>44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8" baseType="lpstr">
      <vt:lpstr>Arial</vt:lpstr>
      <vt:lpstr>Calibri</vt:lpstr>
      <vt:lpstr>Wingdings</vt:lpstr>
      <vt:lpstr>1_MK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Gdy rozpoczynasz szkolenie kucharzy,  bez względu na to, czy jest to kurs kucharski  I stopnia, czy dotyczy wąskich i specjalistycznych umiejętności np. carvingu, musisz  pamiętać o właściwej autoprezentacji.   Jej głównym celem jest pozytywny odbiór  trenera jako osoby kompetentnej a przy tym przyjaznej i życzliwej uczącym się.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</dc:creator>
  <cp:lastModifiedBy>Adam</cp:lastModifiedBy>
  <cp:revision>488</cp:revision>
  <cp:lastPrinted>2013-06-24T05:55:58Z</cp:lastPrinted>
  <dcterms:created xsi:type="dcterms:W3CDTF">2013-01-04T21:46:29Z</dcterms:created>
  <dcterms:modified xsi:type="dcterms:W3CDTF">2019-03-27T14:19:46Z</dcterms:modified>
</cp:coreProperties>
</file>