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42"/>
  </p:notesMasterIdLst>
  <p:handoutMasterIdLst>
    <p:handoutMasterId r:id="rId43"/>
  </p:handoutMasterIdLst>
  <p:sldIdLst>
    <p:sldId id="413" r:id="rId2"/>
    <p:sldId id="414" r:id="rId3"/>
    <p:sldId id="380" r:id="rId4"/>
    <p:sldId id="415" r:id="rId5"/>
    <p:sldId id="427" r:id="rId6"/>
    <p:sldId id="428" r:id="rId7"/>
    <p:sldId id="429" r:id="rId8"/>
    <p:sldId id="430" r:id="rId9"/>
    <p:sldId id="431" r:id="rId10"/>
    <p:sldId id="432" r:id="rId11"/>
    <p:sldId id="433" r:id="rId12"/>
    <p:sldId id="434" r:id="rId13"/>
    <p:sldId id="435" r:id="rId14"/>
    <p:sldId id="436" r:id="rId15"/>
    <p:sldId id="437" r:id="rId16"/>
    <p:sldId id="438" r:id="rId17"/>
    <p:sldId id="439" r:id="rId18"/>
    <p:sldId id="440" r:id="rId19"/>
    <p:sldId id="417" r:id="rId20"/>
    <p:sldId id="441" r:id="rId21"/>
    <p:sldId id="442" r:id="rId22"/>
    <p:sldId id="418" r:id="rId23"/>
    <p:sldId id="443" r:id="rId24"/>
    <p:sldId id="444" r:id="rId25"/>
    <p:sldId id="445" r:id="rId26"/>
    <p:sldId id="446" r:id="rId27"/>
    <p:sldId id="401" r:id="rId28"/>
    <p:sldId id="447" r:id="rId29"/>
    <p:sldId id="448" r:id="rId30"/>
    <p:sldId id="449" r:id="rId31"/>
    <p:sldId id="450" r:id="rId32"/>
    <p:sldId id="451" r:id="rId33"/>
    <p:sldId id="452" r:id="rId34"/>
    <p:sldId id="453" r:id="rId35"/>
    <p:sldId id="454" r:id="rId36"/>
    <p:sldId id="455" r:id="rId37"/>
    <p:sldId id="456" r:id="rId38"/>
    <p:sldId id="457" r:id="rId39"/>
    <p:sldId id="458" r:id="rId40"/>
    <p:sldId id="459" r:id="rId41"/>
  </p:sldIdLst>
  <p:sldSz cx="12192000" cy="6858000"/>
  <p:notesSz cx="7099300" cy="10234613"/>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wa" initials="AS" lastIdx="1" clrIdx="0">
    <p:extLst>
      <p:ext uri="{19B8F6BF-5375-455C-9EA6-DF929625EA0E}">
        <p15:presenceInfo xmlns:p15="http://schemas.microsoft.com/office/powerpoint/2012/main" userId="Sa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E03"/>
    <a:srgbClr val="FF8803"/>
    <a:srgbClr val="FD7E01"/>
    <a:srgbClr val="FFAC06"/>
    <a:srgbClr val="FBA1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0" autoAdjust="0"/>
    <p:restoredTop sz="93049" autoAdjust="0"/>
  </p:normalViewPr>
  <p:slideViewPr>
    <p:cSldViewPr>
      <p:cViewPr varScale="1">
        <p:scale>
          <a:sx n="101" d="100"/>
          <a:sy n="101" d="100"/>
        </p:scale>
        <p:origin x="57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9643134-0858-4A9B-A6BA-A7F7B2263031}"/>
              </a:ext>
            </a:extLst>
          </p:cNvPr>
          <p:cNvSpPr>
            <a:spLocks noGrp="1"/>
          </p:cNvSpPr>
          <p:nvPr>
            <p:ph type="hdr" sz="quarter"/>
          </p:nvPr>
        </p:nvSpPr>
        <p:spPr>
          <a:xfrm>
            <a:off x="0" y="0"/>
            <a:ext cx="3076575" cy="5111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4B0051F6-38E7-4A71-960D-FACE4439BA11}"/>
              </a:ext>
            </a:extLst>
          </p:cNvPr>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4EFB505-70A1-4765-9ACF-429564792C96}" type="datetimeFigureOut">
              <a:rPr lang="pl-PL"/>
              <a:pPr>
                <a:defRPr/>
              </a:pPr>
              <a:t>08.10.2019</a:t>
            </a:fld>
            <a:endParaRPr lang="pl-PL"/>
          </a:p>
        </p:txBody>
      </p:sp>
      <p:sp>
        <p:nvSpPr>
          <p:cNvPr id="4" name="Symbol zastępczy stopki 3">
            <a:extLst>
              <a:ext uri="{FF2B5EF4-FFF2-40B4-BE49-F238E27FC236}">
                <a16:creationId xmlns:a16="http://schemas.microsoft.com/office/drawing/2014/main" id="{67C2E76B-8966-4A00-B507-FF2B66A1F460}"/>
              </a:ext>
            </a:extLst>
          </p:cNvPr>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l-PL"/>
          </a:p>
        </p:txBody>
      </p:sp>
      <p:sp>
        <p:nvSpPr>
          <p:cNvPr id="5" name="Symbol zastępczy numeru slajdu 4">
            <a:extLst>
              <a:ext uri="{FF2B5EF4-FFF2-40B4-BE49-F238E27FC236}">
                <a16:creationId xmlns:a16="http://schemas.microsoft.com/office/drawing/2014/main" id="{BBD0811F-3215-4259-B788-860795B3415C}"/>
              </a:ext>
            </a:extLst>
          </p:cNvPr>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6A4CA16-37F3-499A-BEED-4A8BCE703EA7}"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9AAB0AE-9957-41FE-A5ED-B644E56E4661}"/>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D7DB7563-CCB6-4845-A2D0-C948769D81C3}"/>
              </a:ext>
            </a:extLst>
          </p:cNvPr>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05E376B0-35C7-47EA-B964-113D4D372017}" type="datetimeFigureOut">
              <a:rPr lang="pl-PL"/>
              <a:pPr>
                <a:defRPr/>
              </a:pPr>
              <a:t>08.10.2019</a:t>
            </a:fld>
            <a:endParaRPr lang="pl-PL"/>
          </a:p>
        </p:txBody>
      </p:sp>
      <p:sp>
        <p:nvSpPr>
          <p:cNvPr id="4" name="Symbol zastępczy obrazu slajdu 3">
            <a:extLst>
              <a:ext uri="{FF2B5EF4-FFF2-40B4-BE49-F238E27FC236}">
                <a16:creationId xmlns:a16="http://schemas.microsoft.com/office/drawing/2014/main" id="{88F878EB-6A22-48E2-BCAA-5ABB4574B1F8}"/>
              </a:ext>
            </a:extLst>
          </p:cNvPr>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pl-PL" noProof="0"/>
          </a:p>
        </p:txBody>
      </p:sp>
      <p:sp>
        <p:nvSpPr>
          <p:cNvPr id="5" name="Symbol zastępczy notatek 4">
            <a:extLst>
              <a:ext uri="{FF2B5EF4-FFF2-40B4-BE49-F238E27FC236}">
                <a16:creationId xmlns:a16="http://schemas.microsoft.com/office/drawing/2014/main" id="{42CAFBB9-895B-4996-910F-5D1C49EDA429}"/>
              </a:ext>
            </a:extLst>
          </p:cNvPr>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4054A53E-1C5D-4DBC-AD02-D2F89BD4319E}"/>
              </a:ext>
            </a:extLst>
          </p:cNvPr>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pl-PL"/>
          </a:p>
        </p:txBody>
      </p:sp>
      <p:sp>
        <p:nvSpPr>
          <p:cNvPr id="7" name="Symbol zastępczy numeru slajdu 6">
            <a:extLst>
              <a:ext uri="{FF2B5EF4-FFF2-40B4-BE49-F238E27FC236}">
                <a16:creationId xmlns:a16="http://schemas.microsoft.com/office/drawing/2014/main" id="{E3E3E1F0-FAE3-4A21-9571-440557AEB74A}"/>
              </a:ext>
            </a:extLst>
          </p:cNvPr>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E081964A-7C56-4E4D-87AA-70D1D2E23AD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1</a:t>
            </a:fld>
            <a:endParaRPr lang="pl-PL" altLang="pl-PL"/>
          </a:p>
        </p:txBody>
      </p:sp>
    </p:spTree>
    <p:extLst>
      <p:ext uri="{BB962C8B-B14F-4D97-AF65-F5344CB8AC3E}">
        <p14:creationId xmlns:p14="http://schemas.microsoft.com/office/powerpoint/2010/main" val="2780372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25</a:t>
            </a:fld>
            <a:endParaRPr lang="pl-PL" altLang="pl-PL"/>
          </a:p>
        </p:txBody>
      </p:sp>
    </p:spTree>
    <p:extLst>
      <p:ext uri="{BB962C8B-B14F-4D97-AF65-F5344CB8AC3E}">
        <p14:creationId xmlns:p14="http://schemas.microsoft.com/office/powerpoint/2010/main" val="187578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30</a:t>
            </a:fld>
            <a:endParaRPr lang="pl-PL" altLang="pl-PL"/>
          </a:p>
        </p:txBody>
      </p:sp>
    </p:spTree>
    <p:extLst>
      <p:ext uri="{BB962C8B-B14F-4D97-AF65-F5344CB8AC3E}">
        <p14:creationId xmlns:p14="http://schemas.microsoft.com/office/powerpoint/2010/main" val="2698556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E081964A-7C56-4E4D-87AA-70D1D2E23ADB}" type="slidenum">
              <a:rPr lang="pl-PL" altLang="pl-PL" smtClean="0"/>
              <a:pPr>
                <a:defRPr/>
              </a:pPr>
              <a:t>35</a:t>
            </a:fld>
            <a:endParaRPr lang="pl-PL" altLang="pl-PL"/>
          </a:p>
        </p:txBody>
      </p:sp>
    </p:spTree>
    <p:extLst>
      <p:ext uri="{BB962C8B-B14F-4D97-AF65-F5344CB8AC3E}">
        <p14:creationId xmlns:p14="http://schemas.microsoft.com/office/powerpoint/2010/main" val="3848365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a:defRPr/>
            </a:pPr>
            <a:fld id="{E081964A-7C56-4E4D-87AA-70D1D2E23ADB}" type="slidenum">
              <a:rPr lang="pl-PL" altLang="pl-PL" smtClean="0"/>
              <a:pPr>
                <a:defRPr/>
              </a:pPr>
              <a:t>36</a:t>
            </a:fld>
            <a:endParaRPr lang="pl-PL" altLang="pl-PL"/>
          </a:p>
        </p:txBody>
      </p:sp>
    </p:spTree>
    <p:extLst>
      <p:ext uri="{BB962C8B-B14F-4D97-AF65-F5344CB8AC3E}">
        <p14:creationId xmlns:p14="http://schemas.microsoft.com/office/powerpoint/2010/main" val="3282417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a:defRPr/>
            </a:pPr>
            <a:fld id="{E081964A-7C56-4E4D-87AA-70D1D2E23ADB}" type="slidenum">
              <a:rPr lang="pl-PL" altLang="pl-PL" smtClean="0"/>
              <a:pPr>
                <a:defRPr/>
              </a:pPr>
              <a:t>39</a:t>
            </a:fld>
            <a:endParaRPr lang="pl-PL" altLang="pl-PL"/>
          </a:p>
        </p:txBody>
      </p:sp>
    </p:spTree>
    <p:extLst>
      <p:ext uri="{BB962C8B-B14F-4D97-AF65-F5344CB8AC3E}">
        <p14:creationId xmlns:p14="http://schemas.microsoft.com/office/powerpoint/2010/main" val="2720243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951F9845-6F1C-40EE-B12B-900F07105D91}"/>
              </a:ext>
            </a:extLst>
          </p:cNvPr>
          <p:cNvGrpSpPr/>
          <p:nvPr userDrawn="1"/>
        </p:nvGrpSpPr>
        <p:grpSpPr>
          <a:xfrm>
            <a:off x="0" y="-36000"/>
            <a:ext cx="7836981" cy="4240486"/>
            <a:chOff x="-4544" y="-19398"/>
            <a:chExt cx="5788499" cy="3132080"/>
          </a:xfrm>
        </p:grpSpPr>
        <p:pic>
          <p:nvPicPr>
            <p:cNvPr id="16" name="Obraz 15">
              <a:extLst>
                <a:ext uri="{FF2B5EF4-FFF2-40B4-BE49-F238E27FC236}">
                  <a16:creationId xmlns:a16="http://schemas.microsoft.com/office/drawing/2014/main" id="{D1CE6D78-EC28-432B-96A0-DD8262B287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81" r="19171"/>
            <a:stretch/>
          </p:blipFill>
          <p:spPr>
            <a:xfrm>
              <a:off x="1333364" y="-1"/>
              <a:ext cx="3112683" cy="3112683"/>
            </a:xfrm>
            <a:prstGeom prst="rect">
              <a:avLst/>
            </a:prstGeom>
          </p:spPr>
        </p:pic>
        <p:sp>
          <p:nvSpPr>
            <p:cNvPr id="17" name="Prostokąt 16">
              <a:extLst>
                <a:ext uri="{FF2B5EF4-FFF2-40B4-BE49-F238E27FC236}">
                  <a16:creationId xmlns:a16="http://schemas.microsoft.com/office/drawing/2014/main" id="{D9AB6C47-A7D7-44DE-99BD-60CBD6BD69E5}"/>
                </a:ext>
              </a:extLst>
            </p:cNvPr>
            <p:cNvSpPr/>
            <p:nvPr userDrawn="1"/>
          </p:nvSpPr>
          <p:spPr>
            <a:xfrm>
              <a:off x="4446047" y="-19398"/>
              <a:ext cx="1337908" cy="1319115"/>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661B37D5-EA91-4D24-8E29-F5E6BA4C3D55}"/>
                </a:ext>
              </a:extLst>
            </p:cNvPr>
            <p:cNvSpPr/>
            <p:nvPr userDrawn="1"/>
          </p:nvSpPr>
          <p:spPr>
            <a:xfrm>
              <a:off x="-4544" y="1772816"/>
              <a:ext cx="1337908" cy="1339866"/>
            </a:xfrm>
            <a:prstGeom prst="rect">
              <a:avLst/>
            </a:prstGeom>
            <a:solidFill>
              <a:srgbClr val="F7A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9" name="Prostokąt 18">
            <a:extLst>
              <a:ext uri="{FF2B5EF4-FFF2-40B4-BE49-F238E27FC236}">
                <a16:creationId xmlns:a16="http://schemas.microsoft.com/office/drawing/2014/main" id="{B465F669-2400-4B65-9B92-9A0360F82416}"/>
              </a:ext>
            </a:extLst>
          </p:cNvPr>
          <p:cNvSpPr/>
          <p:nvPr userDrawn="1"/>
        </p:nvSpPr>
        <p:spPr>
          <a:xfrm>
            <a:off x="10718974" y="3900190"/>
            <a:ext cx="1473026" cy="1473026"/>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25" name="Obraz 24">
            <a:extLst>
              <a:ext uri="{FF2B5EF4-FFF2-40B4-BE49-F238E27FC236}">
                <a16:creationId xmlns:a16="http://schemas.microsoft.com/office/drawing/2014/main" id="{8BD595BC-D814-42AA-85E0-2C0362773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866" y="550686"/>
            <a:ext cx="1944216" cy="574058"/>
          </a:xfrm>
          <a:prstGeom prst="rect">
            <a:avLst/>
          </a:prstGeom>
        </p:spPr>
      </p:pic>
      <p:pic>
        <p:nvPicPr>
          <p:cNvPr id="23" name="Obraz 22">
            <a:extLst>
              <a:ext uri="{FF2B5EF4-FFF2-40B4-BE49-F238E27FC236}">
                <a16:creationId xmlns:a16="http://schemas.microsoft.com/office/drawing/2014/main" id="{6F90718E-9208-4705-976C-6685DC443C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467" y="5748217"/>
            <a:ext cx="1561629" cy="773007"/>
          </a:xfrm>
          <a:prstGeom prst="rect">
            <a:avLst/>
          </a:prstGeom>
        </p:spPr>
      </p:pic>
      <p:pic>
        <p:nvPicPr>
          <p:cNvPr id="26" name="Obraz 25">
            <a:extLst>
              <a:ext uri="{FF2B5EF4-FFF2-40B4-BE49-F238E27FC236}">
                <a16:creationId xmlns:a16="http://schemas.microsoft.com/office/drawing/2014/main" id="{593B827B-C1C5-40BB-A6CE-BD668C0F3F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64552" y="5746124"/>
            <a:ext cx="770835" cy="775118"/>
          </a:xfrm>
          <a:prstGeom prst="rect">
            <a:avLst/>
          </a:prstGeom>
        </p:spPr>
      </p:pic>
      <p:pic>
        <p:nvPicPr>
          <p:cNvPr id="27" name="Picture 2" descr="https://mediaprocessor.websimages.com/fit/1920x1920/www.ukspot-ltd.com/medium-5.png">
            <a:extLst>
              <a:ext uri="{FF2B5EF4-FFF2-40B4-BE49-F238E27FC236}">
                <a16:creationId xmlns:a16="http://schemas.microsoft.com/office/drawing/2014/main" id="{8B2AD5BC-BB8A-4449-8BDA-A99067501AD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56613" y="5661248"/>
            <a:ext cx="896000" cy="967438"/>
          </a:xfrm>
          <a:prstGeom prst="rect">
            <a:avLst/>
          </a:prstGeom>
          <a:noFill/>
          <a:extLst>
            <a:ext uri="{909E8E84-426E-40DD-AFC4-6F175D3DCCD1}">
              <a14:hiddenFill xmlns:a14="http://schemas.microsoft.com/office/drawing/2010/main">
                <a:solidFill>
                  <a:srgbClr val="FFFFFF"/>
                </a:solidFill>
              </a14:hiddenFill>
            </a:ext>
          </a:extLst>
        </p:spPr>
      </p:pic>
      <p:pic>
        <p:nvPicPr>
          <p:cNvPr id="13" name="Obraz 12">
            <a:extLst>
              <a:ext uri="{FF2B5EF4-FFF2-40B4-BE49-F238E27FC236}">
                <a16:creationId xmlns:a16="http://schemas.microsoft.com/office/drawing/2014/main" id="{AD59C86C-07A2-4BE8-8C1E-B5B78B48B4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23520" y="0"/>
            <a:ext cx="1805719" cy="1801640"/>
          </a:xfrm>
          <a:prstGeom prst="rect">
            <a:avLst/>
          </a:prstGeom>
        </p:spPr>
      </p:pic>
    </p:spTree>
    <p:extLst>
      <p:ext uri="{BB962C8B-B14F-4D97-AF65-F5344CB8AC3E}">
        <p14:creationId xmlns:p14="http://schemas.microsoft.com/office/powerpoint/2010/main" val="229087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BB4351-66BE-40E5-80C8-67A3440A49D3}"/>
              </a:ext>
            </a:extLst>
          </p:cNvPr>
          <p:cNvSpPr>
            <a:spLocks noGrp="1"/>
          </p:cNvSpPr>
          <p:nvPr>
            <p:ph type="dt" sz="half" idx="10"/>
          </p:nvPr>
        </p:nvSpPr>
        <p:spPr/>
        <p:txBody>
          <a:bodyPr/>
          <a:lstStyle>
            <a:lvl1pPr>
              <a:defRPr/>
            </a:lvl1pPr>
          </a:lstStyle>
          <a:p>
            <a:pPr>
              <a:defRPr/>
            </a:pPr>
            <a:fld id="{9EACEB2F-1DA9-46B7-B2FF-DFE2169D1033}" type="datetime1">
              <a:rPr lang="en-US" smtClean="0"/>
              <a:t>10/8/2019</a:t>
            </a:fld>
            <a:endParaRPr lang="en-US" dirty="0"/>
          </a:p>
        </p:txBody>
      </p:sp>
      <p:sp>
        <p:nvSpPr>
          <p:cNvPr id="5" name="Symbol zastępczy stopki 4">
            <a:extLst>
              <a:ext uri="{FF2B5EF4-FFF2-40B4-BE49-F238E27FC236}">
                <a16:creationId xmlns:a16="http://schemas.microsoft.com/office/drawing/2014/main" id="{93C9F432-0972-4610-B058-D79C8A8BC7FD}"/>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0AE6D06A-9EBD-4F83-A300-40D9DF435705}"/>
              </a:ext>
            </a:extLst>
          </p:cNvPr>
          <p:cNvSpPr>
            <a:spLocks noGrp="1"/>
          </p:cNvSpPr>
          <p:nvPr>
            <p:ph type="sldNum" sz="quarter" idx="12"/>
          </p:nvPr>
        </p:nvSpPr>
        <p:spPr/>
        <p:txBody>
          <a:bodyPr/>
          <a:lstStyle>
            <a:lvl1pPr>
              <a:defRPr/>
            </a:lvl1pPr>
          </a:lstStyle>
          <a:p>
            <a:pPr>
              <a:defRPr/>
            </a:pPr>
            <a:fld id="{0AC433BF-5A61-403D-9981-523A341E46C3}" type="slidenum">
              <a:rPr lang="en-US" altLang="pl-PL"/>
              <a:pPr>
                <a:defRPr/>
              </a:pPr>
              <a:t>‹#›</a:t>
            </a:fld>
            <a:endParaRPr lang="en-US" altLang="pl-PL"/>
          </a:p>
        </p:txBody>
      </p:sp>
    </p:spTree>
    <p:extLst>
      <p:ext uri="{BB962C8B-B14F-4D97-AF65-F5344CB8AC3E}">
        <p14:creationId xmlns:p14="http://schemas.microsoft.com/office/powerpoint/2010/main" val="18699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20F1360-4A02-4460-94DE-94315710E575}"/>
              </a:ext>
            </a:extLst>
          </p:cNvPr>
          <p:cNvSpPr>
            <a:spLocks noGrp="1"/>
          </p:cNvSpPr>
          <p:nvPr>
            <p:ph type="dt" sz="half" idx="10"/>
          </p:nvPr>
        </p:nvSpPr>
        <p:spPr/>
        <p:txBody>
          <a:bodyPr/>
          <a:lstStyle>
            <a:lvl1pPr>
              <a:defRPr/>
            </a:lvl1pPr>
          </a:lstStyle>
          <a:p>
            <a:pPr>
              <a:defRPr/>
            </a:pPr>
            <a:fld id="{A90569CA-BB57-4B8F-89EC-4A36A6C9B93B}" type="datetime1">
              <a:rPr lang="en-US" smtClean="0"/>
              <a:t>10/8/2019</a:t>
            </a:fld>
            <a:endParaRPr lang="en-US" dirty="0"/>
          </a:p>
        </p:txBody>
      </p:sp>
      <p:sp>
        <p:nvSpPr>
          <p:cNvPr id="5" name="Symbol zastępczy stopki 4">
            <a:extLst>
              <a:ext uri="{FF2B5EF4-FFF2-40B4-BE49-F238E27FC236}">
                <a16:creationId xmlns:a16="http://schemas.microsoft.com/office/drawing/2014/main" id="{48052C7E-B87C-4FFF-90E7-2C4E41E73365}"/>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B4A820B8-C9D8-4499-BF0C-8ECEFEFAC6BC}"/>
              </a:ext>
            </a:extLst>
          </p:cNvPr>
          <p:cNvSpPr>
            <a:spLocks noGrp="1"/>
          </p:cNvSpPr>
          <p:nvPr>
            <p:ph type="sldNum" sz="quarter" idx="12"/>
          </p:nvPr>
        </p:nvSpPr>
        <p:spPr/>
        <p:txBody>
          <a:bodyPr/>
          <a:lstStyle>
            <a:lvl1pPr>
              <a:defRPr/>
            </a:lvl1pPr>
          </a:lstStyle>
          <a:p>
            <a:pPr>
              <a:defRPr/>
            </a:pPr>
            <a:fld id="{B79944D3-3744-4C87-B8D1-8AC98D1CF3C1}" type="slidenum">
              <a:rPr lang="en-US" altLang="pl-PL"/>
              <a:pPr>
                <a:defRPr/>
              </a:pPr>
              <a:t>‹#›</a:t>
            </a:fld>
            <a:endParaRPr lang="en-US" altLang="pl-PL"/>
          </a:p>
        </p:txBody>
      </p:sp>
    </p:spTree>
    <p:extLst>
      <p:ext uri="{BB962C8B-B14F-4D97-AF65-F5344CB8AC3E}">
        <p14:creationId xmlns:p14="http://schemas.microsoft.com/office/powerpoint/2010/main" val="137913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daty 3">
            <a:extLst>
              <a:ext uri="{FF2B5EF4-FFF2-40B4-BE49-F238E27FC236}">
                <a16:creationId xmlns:a16="http://schemas.microsoft.com/office/drawing/2014/main" id="{EE8EF06A-27EB-48A2-99E3-6A17A962879F}"/>
              </a:ext>
            </a:extLst>
          </p:cNvPr>
          <p:cNvSpPr>
            <a:spLocks noGrp="1"/>
          </p:cNvSpPr>
          <p:nvPr>
            <p:ph type="dt" sz="half" idx="10"/>
          </p:nvPr>
        </p:nvSpPr>
        <p:spPr/>
        <p:txBody>
          <a:bodyPr/>
          <a:lstStyle>
            <a:lvl1pPr>
              <a:defRPr/>
            </a:lvl1pPr>
          </a:lstStyle>
          <a:p>
            <a:pPr>
              <a:defRPr/>
            </a:pPr>
            <a:fld id="{C6E87652-8ECB-467D-B352-2A5B4A2613AA}" type="datetime1">
              <a:rPr lang="en-US" smtClean="0"/>
              <a:t>10/8/2019</a:t>
            </a:fld>
            <a:endParaRPr lang="en-US" dirty="0"/>
          </a:p>
        </p:txBody>
      </p:sp>
      <p:sp>
        <p:nvSpPr>
          <p:cNvPr id="7" name="Symbol zastępczy stopki 4">
            <a:extLst>
              <a:ext uri="{FF2B5EF4-FFF2-40B4-BE49-F238E27FC236}">
                <a16:creationId xmlns:a16="http://schemas.microsoft.com/office/drawing/2014/main" id="{F4AB2493-E11B-4FEE-8A29-3166EBD5B06C}"/>
              </a:ext>
            </a:extLst>
          </p:cNvPr>
          <p:cNvSpPr>
            <a:spLocks noGrp="1"/>
          </p:cNvSpPr>
          <p:nvPr>
            <p:ph type="ftr" sz="quarter" idx="11"/>
          </p:nvPr>
        </p:nvSpPr>
        <p:spPr/>
        <p:txBody>
          <a:bodyPr/>
          <a:lstStyle>
            <a:lvl1pPr>
              <a:defRPr/>
            </a:lvl1pPr>
          </a:lstStyle>
          <a:p>
            <a:pPr>
              <a:defRPr/>
            </a:pPr>
            <a:endParaRPr lang="en-US"/>
          </a:p>
        </p:txBody>
      </p:sp>
      <p:sp>
        <p:nvSpPr>
          <p:cNvPr id="8" name="Symbol zastępczy numeru slajdu 5">
            <a:extLst>
              <a:ext uri="{FF2B5EF4-FFF2-40B4-BE49-F238E27FC236}">
                <a16:creationId xmlns:a16="http://schemas.microsoft.com/office/drawing/2014/main" id="{159FA66C-4F89-4EC2-8227-001614876674}"/>
              </a:ext>
            </a:extLst>
          </p:cNvPr>
          <p:cNvSpPr>
            <a:spLocks noGrp="1"/>
          </p:cNvSpPr>
          <p:nvPr>
            <p:ph type="sldNum" sz="quarter" idx="12"/>
          </p:nvPr>
        </p:nvSpPr>
        <p:spPr/>
        <p:txBody>
          <a:bodyPr/>
          <a:lstStyle>
            <a:lvl1pPr>
              <a:defRPr/>
            </a:lvl1pPr>
          </a:lstStyle>
          <a:p>
            <a:pPr>
              <a:defRPr/>
            </a:pPr>
            <a:fld id="{6CC9281A-217F-4492-A313-C4D4CB901DEA}" type="slidenum">
              <a:rPr lang="en-US" altLang="pl-PL"/>
              <a:pPr>
                <a:defRPr/>
              </a:pPr>
              <a:t>‹#›</a:t>
            </a:fld>
            <a:endParaRPr lang="en-US" altLang="pl-PL"/>
          </a:p>
        </p:txBody>
      </p:sp>
      <p:pic>
        <p:nvPicPr>
          <p:cNvPr id="10" name="Obraz 9">
            <a:extLst>
              <a:ext uri="{FF2B5EF4-FFF2-40B4-BE49-F238E27FC236}">
                <a16:creationId xmlns:a16="http://schemas.microsoft.com/office/drawing/2014/main" id="{892C0CB6-0803-4059-B7F4-015699BCD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27447" cy="1124900"/>
          </a:xfrm>
          <a:prstGeom prst="rect">
            <a:avLst/>
          </a:prstGeom>
        </p:spPr>
      </p:pic>
    </p:spTree>
    <p:extLst>
      <p:ext uri="{BB962C8B-B14F-4D97-AF65-F5344CB8AC3E}">
        <p14:creationId xmlns:p14="http://schemas.microsoft.com/office/powerpoint/2010/main" val="12937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E56E22BC-C547-46F6-A202-0A49C36883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400" y="332656"/>
            <a:ext cx="1944216" cy="574058"/>
          </a:xfrm>
          <a:prstGeom prst="rect">
            <a:avLst/>
          </a:prstGeom>
        </p:spPr>
      </p:pic>
      <p:pic>
        <p:nvPicPr>
          <p:cNvPr id="15" name="Obraz 14">
            <a:extLst>
              <a:ext uri="{FF2B5EF4-FFF2-40B4-BE49-F238E27FC236}">
                <a16:creationId xmlns:a16="http://schemas.microsoft.com/office/drawing/2014/main" id="{1B1C11AC-C2E3-40ED-9739-DB11E37A16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8467" y="5748217"/>
            <a:ext cx="1561629" cy="773007"/>
          </a:xfrm>
          <a:prstGeom prst="rect">
            <a:avLst/>
          </a:prstGeom>
        </p:spPr>
      </p:pic>
      <p:pic>
        <p:nvPicPr>
          <p:cNvPr id="16" name="Obraz 15">
            <a:extLst>
              <a:ext uri="{FF2B5EF4-FFF2-40B4-BE49-F238E27FC236}">
                <a16:creationId xmlns:a16="http://schemas.microsoft.com/office/drawing/2014/main" id="{579BDD69-F6C4-404D-9124-89D9E7C799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64552" y="5746124"/>
            <a:ext cx="770835" cy="775118"/>
          </a:xfrm>
          <a:prstGeom prst="rect">
            <a:avLst/>
          </a:prstGeom>
        </p:spPr>
      </p:pic>
      <p:pic>
        <p:nvPicPr>
          <p:cNvPr id="17" name="Picture 2" descr="https://mediaprocessor.websimages.com/fit/1920x1920/www.ukspot-ltd.com/medium-5.png">
            <a:extLst>
              <a:ext uri="{FF2B5EF4-FFF2-40B4-BE49-F238E27FC236}">
                <a16:creationId xmlns:a16="http://schemas.microsoft.com/office/drawing/2014/main" id="{7718FD5F-4ADE-4FD6-88D4-6B53EDFDC86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6613" y="5661248"/>
            <a:ext cx="896000" cy="967438"/>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a:extLst>
              <a:ext uri="{FF2B5EF4-FFF2-40B4-BE49-F238E27FC236}">
                <a16:creationId xmlns:a16="http://schemas.microsoft.com/office/drawing/2014/main" id="{DA7F859B-56D3-4AFF-B9E9-03CB2A6A444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127447" cy="1124900"/>
          </a:xfrm>
          <a:prstGeom prst="rect">
            <a:avLst/>
          </a:prstGeom>
        </p:spPr>
      </p:pic>
    </p:spTree>
    <p:extLst>
      <p:ext uri="{BB962C8B-B14F-4D97-AF65-F5344CB8AC3E}">
        <p14:creationId xmlns:p14="http://schemas.microsoft.com/office/powerpoint/2010/main" val="249402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9A7E9B16-88C1-4AD8-8D57-9DE41F382DC8}"/>
              </a:ext>
            </a:extLst>
          </p:cNvPr>
          <p:cNvSpPr>
            <a:spLocks noGrp="1"/>
          </p:cNvSpPr>
          <p:nvPr>
            <p:ph type="dt" sz="half" idx="10"/>
          </p:nvPr>
        </p:nvSpPr>
        <p:spPr/>
        <p:txBody>
          <a:bodyPr/>
          <a:lstStyle>
            <a:lvl1pPr>
              <a:defRPr/>
            </a:lvl1pPr>
          </a:lstStyle>
          <a:p>
            <a:pPr>
              <a:defRPr/>
            </a:pPr>
            <a:fld id="{EF52AB9C-ADC0-4AFB-939B-471589EA9D05}" type="datetime1">
              <a:rPr lang="en-US" smtClean="0"/>
              <a:t>10/8/2019</a:t>
            </a:fld>
            <a:endParaRPr lang="en-US" dirty="0"/>
          </a:p>
        </p:txBody>
      </p:sp>
      <p:sp>
        <p:nvSpPr>
          <p:cNvPr id="6" name="Symbol zastępczy stopki 4">
            <a:extLst>
              <a:ext uri="{FF2B5EF4-FFF2-40B4-BE49-F238E27FC236}">
                <a16:creationId xmlns:a16="http://schemas.microsoft.com/office/drawing/2014/main" id="{785F1C06-F0D5-4674-9EB4-8344675A3783}"/>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54F3277A-1B21-4D34-AA67-02D66651B94C}"/>
              </a:ext>
            </a:extLst>
          </p:cNvPr>
          <p:cNvSpPr>
            <a:spLocks noGrp="1"/>
          </p:cNvSpPr>
          <p:nvPr>
            <p:ph type="sldNum" sz="quarter" idx="12"/>
          </p:nvPr>
        </p:nvSpPr>
        <p:spPr/>
        <p:txBody>
          <a:bodyPr/>
          <a:lstStyle>
            <a:lvl1pPr>
              <a:defRPr/>
            </a:lvl1pPr>
          </a:lstStyle>
          <a:p>
            <a:pPr>
              <a:defRPr/>
            </a:pPr>
            <a:fld id="{32511BAF-FE92-4736-B2BD-60E4A2F76EDE}" type="slidenum">
              <a:rPr lang="en-US" altLang="pl-PL"/>
              <a:pPr>
                <a:defRPr/>
              </a:pPr>
              <a:t>‹#›</a:t>
            </a:fld>
            <a:endParaRPr lang="en-US" altLang="pl-PL"/>
          </a:p>
        </p:txBody>
      </p:sp>
    </p:spTree>
    <p:extLst>
      <p:ext uri="{BB962C8B-B14F-4D97-AF65-F5344CB8AC3E}">
        <p14:creationId xmlns:p14="http://schemas.microsoft.com/office/powerpoint/2010/main" val="328361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5BDF1F3-DF90-4A40-A8F8-A21113B6D734}"/>
              </a:ext>
            </a:extLst>
          </p:cNvPr>
          <p:cNvSpPr>
            <a:spLocks noGrp="1"/>
          </p:cNvSpPr>
          <p:nvPr>
            <p:ph type="dt" sz="half" idx="10"/>
          </p:nvPr>
        </p:nvSpPr>
        <p:spPr/>
        <p:txBody>
          <a:bodyPr/>
          <a:lstStyle>
            <a:lvl1pPr>
              <a:defRPr/>
            </a:lvl1pPr>
          </a:lstStyle>
          <a:p>
            <a:pPr>
              <a:defRPr/>
            </a:pPr>
            <a:fld id="{7F4FDE93-E75C-423C-84E7-C8A04CB4CD28}" type="datetime1">
              <a:rPr lang="en-US" smtClean="0"/>
              <a:t>10/8/2019</a:t>
            </a:fld>
            <a:endParaRPr lang="en-US" dirty="0"/>
          </a:p>
        </p:txBody>
      </p:sp>
      <p:sp>
        <p:nvSpPr>
          <p:cNvPr id="8" name="Symbol zastępczy stopki 4">
            <a:extLst>
              <a:ext uri="{FF2B5EF4-FFF2-40B4-BE49-F238E27FC236}">
                <a16:creationId xmlns:a16="http://schemas.microsoft.com/office/drawing/2014/main" id="{F1ADB6AA-331B-45A8-9D4F-A60839950E47}"/>
              </a:ext>
            </a:extLst>
          </p:cNvPr>
          <p:cNvSpPr>
            <a:spLocks noGrp="1"/>
          </p:cNvSpPr>
          <p:nvPr>
            <p:ph type="ftr" sz="quarter" idx="11"/>
          </p:nvPr>
        </p:nvSpPr>
        <p:spPr/>
        <p:txBody>
          <a:bodyPr/>
          <a:lstStyle>
            <a:lvl1pPr>
              <a:defRPr/>
            </a:lvl1pPr>
          </a:lstStyle>
          <a:p>
            <a:pPr>
              <a:defRPr/>
            </a:pPr>
            <a:endParaRPr lang="en-US"/>
          </a:p>
        </p:txBody>
      </p:sp>
      <p:sp>
        <p:nvSpPr>
          <p:cNvPr id="9" name="Symbol zastępczy numeru slajdu 5">
            <a:extLst>
              <a:ext uri="{FF2B5EF4-FFF2-40B4-BE49-F238E27FC236}">
                <a16:creationId xmlns:a16="http://schemas.microsoft.com/office/drawing/2014/main" id="{D5B0E8A6-6ED6-4453-BF89-B3F35D31DBC2}"/>
              </a:ext>
            </a:extLst>
          </p:cNvPr>
          <p:cNvSpPr>
            <a:spLocks noGrp="1"/>
          </p:cNvSpPr>
          <p:nvPr>
            <p:ph type="sldNum" sz="quarter" idx="12"/>
          </p:nvPr>
        </p:nvSpPr>
        <p:spPr/>
        <p:txBody>
          <a:bodyPr/>
          <a:lstStyle>
            <a:lvl1pPr>
              <a:defRPr/>
            </a:lvl1pPr>
          </a:lstStyle>
          <a:p>
            <a:pPr>
              <a:defRPr/>
            </a:pPr>
            <a:fld id="{387F3CCB-3969-491C-B41A-302436A529B9}" type="slidenum">
              <a:rPr lang="en-US" altLang="pl-PL"/>
              <a:pPr>
                <a:defRPr/>
              </a:pPr>
              <a:t>‹#›</a:t>
            </a:fld>
            <a:endParaRPr lang="en-US" altLang="pl-PL"/>
          </a:p>
        </p:txBody>
      </p:sp>
    </p:spTree>
    <p:extLst>
      <p:ext uri="{BB962C8B-B14F-4D97-AF65-F5344CB8AC3E}">
        <p14:creationId xmlns:p14="http://schemas.microsoft.com/office/powerpoint/2010/main" val="301565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301C38BB-49FE-44F1-8055-6BD994C94673}"/>
              </a:ext>
            </a:extLst>
          </p:cNvPr>
          <p:cNvSpPr>
            <a:spLocks noGrp="1"/>
          </p:cNvSpPr>
          <p:nvPr>
            <p:ph type="dt" sz="half" idx="10"/>
          </p:nvPr>
        </p:nvSpPr>
        <p:spPr/>
        <p:txBody>
          <a:bodyPr/>
          <a:lstStyle>
            <a:lvl1pPr>
              <a:defRPr/>
            </a:lvl1pPr>
          </a:lstStyle>
          <a:p>
            <a:pPr>
              <a:defRPr/>
            </a:pPr>
            <a:fld id="{699CB298-3347-41C8-88FB-5E8E80B5288B}" type="datetime1">
              <a:rPr lang="en-US" smtClean="0"/>
              <a:t>10/8/2019</a:t>
            </a:fld>
            <a:endParaRPr lang="en-US" dirty="0"/>
          </a:p>
        </p:txBody>
      </p:sp>
      <p:sp>
        <p:nvSpPr>
          <p:cNvPr id="4" name="Symbol zastępczy stopki 4">
            <a:extLst>
              <a:ext uri="{FF2B5EF4-FFF2-40B4-BE49-F238E27FC236}">
                <a16:creationId xmlns:a16="http://schemas.microsoft.com/office/drawing/2014/main" id="{58E1A9EB-090E-44C7-BEAB-FADC18B08E18}"/>
              </a:ext>
            </a:extLst>
          </p:cNvPr>
          <p:cNvSpPr>
            <a:spLocks noGrp="1"/>
          </p:cNvSpPr>
          <p:nvPr>
            <p:ph type="ftr" sz="quarter" idx="11"/>
          </p:nvPr>
        </p:nvSpPr>
        <p:spPr/>
        <p:txBody>
          <a:bodyPr/>
          <a:lstStyle>
            <a:lvl1pPr>
              <a:defRPr/>
            </a:lvl1pPr>
          </a:lstStyle>
          <a:p>
            <a:pPr>
              <a:defRPr/>
            </a:pPr>
            <a:endParaRPr lang="en-US"/>
          </a:p>
        </p:txBody>
      </p:sp>
      <p:sp>
        <p:nvSpPr>
          <p:cNvPr id="5" name="Symbol zastępczy numeru slajdu 5">
            <a:extLst>
              <a:ext uri="{FF2B5EF4-FFF2-40B4-BE49-F238E27FC236}">
                <a16:creationId xmlns:a16="http://schemas.microsoft.com/office/drawing/2014/main" id="{E440E498-B942-4575-9CCD-787E3228DAB2}"/>
              </a:ext>
            </a:extLst>
          </p:cNvPr>
          <p:cNvSpPr>
            <a:spLocks noGrp="1"/>
          </p:cNvSpPr>
          <p:nvPr>
            <p:ph type="sldNum" sz="quarter" idx="12"/>
          </p:nvPr>
        </p:nvSpPr>
        <p:spPr/>
        <p:txBody>
          <a:bodyPr/>
          <a:lstStyle>
            <a:lvl1pPr>
              <a:defRPr/>
            </a:lvl1pPr>
          </a:lstStyle>
          <a:p>
            <a:pPr>
              <a:defRPr/>
            </a:pPr>
            <a:fld id="{09E61E67-7DEC-4450-9BC4-A0A9BB4E8934}" type="slidenum">
              <a:rPr lang="en-US" altLang="pl-PL"/>
              <a:pPr>
                <a:defRPr/>
              </a:pPr>
              <a:t>‹#›</a:t>
            </a:fld>
            <a:endParaRPr lang="en-US" altLang="pl-PL"/>
          </a:p>
        </p:txBody>
      </p:sp>
    </p:spTree>
    <p:extLst>
      <p:ext uri="{BB962C8B-B14F-4D97-AF65-F5344CB8AC3E}">
        <p14:creationId xmlns:p14="http://schemas.microsoft.com/office/powerpoint/2010/main" val="111535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81A43CCA-01DA-4A85-AA6A-94C41A40DD61}"/>
              </a:ext>
            </a:extLst>
          </p:cNvPr>
          <p:cNvSpPr>
            <a:spLocks noGrp="1"/>
          </p:cNvSpPr>
          <p:nvPr>
            <p:ph type="dt" sz="half" idx="10"/>
          </p:nvPr>
        </p:nvSpPr>
        <p:spPr/>
        <p:txBody>
          <a:bodyPr/>
          <a:lstStyle>
            <a:lvl1pPr>
              <a:defRPr/>
            </a:lvl1pPr>
          </a:lstStyle>
          <a:p>
            <a:pPr>
              <a:defRPr/>
            </a:pPr>
            <a:fld id="{C53BA70E-1CCD-4A75-BB9D-0C8E9DABE230}" type="datetime1">
              <a:rPr lang="en-US" smtClean="0"/>
              <a:t>10/8/2019</a:t>
            </a:fld>
            <a:endParaRPr lang="en-US" dirty="0"/>
          </a:p>
        </p:txBody>
      </p:sp>
      <p:sp>
        <p:nvSpPr>
          <p:cNvPr id="3" name="Symbol zastępczy stopki 4">
            <a:extLst>
              <a:ext uri="{FF2B5EF4-FFF2-40B4-BE49-F238E27FC236}">
                <a16:creationId xmlns:a16="http://schemas.microsoft.com/office/drawing/2014/main" id="{92B82883-15A8-49D0-8C4D-B550F18E348E}"/>
              </a:ext>
            </a:extLst>
          </p:cNvPr>
          <p:cNvSpPr>
            <a:spLocks noGrp="1"/>
          </p:cNvSpPr>
          <p:nvPr>
            <p:ph type="ftr" sz="quarter" idx="11"/>
          </p:nvPr>
        </p:nvSpPr>
        <p:spPr/>
        <p:txBody>
          <a:bodyPr/>
          <a:lstStyle>
            <a:lvl1pPr>
              <a:defRPr/>
            </a:lvl1pPr>
          </a:lstStyle>
          <a:p>
            <a:pPr>
              <a:defRPr/>
            </a:pPr>
            <a:endParaRPr lang="en-US"/>
          </a:p>
        </p:txBody>
      </p:sp>
      <p:sp>
        <p:nvSpPr>
          <p:cNvPr id="4" name="Symbol zastępczy numeru slajdu 5">
            <a:extLst>
              <a:ext uri="{FF2B5EF4-FFF2-40B4-BE49-F238E27FC236}">
                <a16:creationId xmlns:a16="http://schemas.microsoft.com/office/drawing/2014/main" id="{97A33E88-A7C9-44A4-9806-C957AE8D49E0}"/>
              </a:ext>
            </a:extLst>
          </p:cNvPr>
          <p:cNvSpPr>
            <a:spLocks noGrp="1"/>
          </p:cNvSpPr>
          <p:nvPr>
            <p:ph type="sldNum" sz="quarter" idx="12"/>
          </p:nvPr>
        </p:nvSpPr>
        <p:spPr/>
        <p:txBody>
          <a:bodyPr/>
          <a:lstStyle>
            <a:lvl1pPr>
              <a:defRPr/>
            </a:lvl1pPr>
          </a:lstStyle>
          <a:p>
            <a:pPr>
              <a:defRPr/>
            </a:pPr>
            <a:fld id="{AAD7F203-F03D-499A-A5C7-A810ECFD9FCE}" type="slidenum">
              <a:rPr lang="en-US" altLang="pl-PL"/>
              <a:pPr>
                <a:defRPr/>
              </a:pPr>
              <a:t>‹#›</a:t>
            </a:fld>
            <a:endParaRPr lang="en-US" altLang="pl-PL"/>
          </a:p>
        </p:txBody>
      </p:sp>
    </p:spTree>
    <p:extLst>
      <p:ext uri="{BB962C8B-B14F-4D97-AF65-F5344CB8AC3E}">
        <p14:creationId xmlns:p14="http://schemas.microsoft.com/office/powerpoint/2010/main" val="73650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82BA9BD3-6CDF-4634-8F71-4979720940FD}"/>
              </a:ext>
            </a:extLst>
          </p:cNvPr>
          <p:cNvSpPr>
            <a:spLocks noGrp="1"/>
          </p:cNvSpPr>
          <p:nvPr>
            <p:ph type="dt" sz="half" idx="10"/>
          </p:nvPr>
        </p:nvSpPr>
        <p:spPr/>
        <p:txBody>
          <a:bodyPr/>
          <a:lstStyle>
            <a:lvl1pPr>
              <a:defRPr/>
            </a:lvl1pPr>
          </a:lstStyle>
          <a:p>
            <a:pPr>
              <a:defRPr/>
            </a:pPr>
            <a:fld id="{14EAD616-677B-4E1F-AF5F-81DDE8DDEAEE}" type="datetime1">
              <a:rPr lang="en-US" smtClean="0"/>
              <a:t>10/8/2019</a:t>
            </a:fld>
            <a:endParaRPr lang="en-US" dirty="0"/>
          </a:p>
        </p:txBody>
      </p:sp>
      <p:sp>
        <p:nvSpPr>
          <p:cNvPr id="6" name="Symbol zastępczy stopki 4">
            <a:extLst>
              <a:ext uri="{FF2B5EF4-FFF2-40B4-BE49-F238E27FC236}">
                <a16:creationId xmlns:a16="http://schemas.microsoft.com/office/drawing/2014/main" id="{C26D5691-7D32-4C6F-B781-940EBC063469}"/>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4A3BC504-5ADF-41BA-8E45-231E02DA39D4}"/>
              </a:ext>
            </a:extLst>
          </p:cNvPr>
          <p:cNvSpPr>
            <a:spLocks noGrp="1"/>
          </p:cNvSpPr>
          <p:nvPr>
            <p:ph type="sldNum" sz="quarter" idx="12"/>
          </p:nvPr>
        </p:nvSpPr>
        <p:spPr/>
        <p:txBody>
          <a:bodyPr/>
          <a:lstStyle>
            <a:lvl1pPr>
              <a:defRPr/>
            </a:lvl1pPr>
          </a:lstStyle>
          <a:p>
            <a:pPr>
              <a:defRPr/>
            </a:pPr>
            <a:fld id="{D9766B66-1F58-4A1B-8D41-D0DFC4E05529}" type="slidenum">
              <a:rPr lang="en-US" altLang="pl-PL"/>
              <a:pPr>
                <a:defRPr/>
              </a:pPr>
              <a:t>‹#›</a:t>
            </a:fld>
            <a:endParaRPr lang="en-US" altLang="pl-PL"/>
          </a:p>
        </p:txBody>
      </p:sp>
    </p:spTree>
    <p:extLst>
      <p:ext uri="{BB962C8B-B14F-4D97-AF65-F5344CB8AC3E}">
        <p14:creationId xmlns:p14="http://schemas.microsoft.com/office/powerpoint/2010/main" val="152895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ED3F1991-662A-488F-A4A5-A9460F451BDD}"/>
              </a:ext>
            </a:extLst>
          </p:cNvPr>
          <p:cNvSpPr>
            <a:spLocks noGrp="1"/>
          </p:cNvSpPr>
          <p:nvPr>
            <p:ph type="dt" sz="half" idx="10"/>
          </p:nvPr>
        </p:nvSpPr>
        <p:spPr/>
        <p:txBody>
          <a:bodyPr/>
          <a:lstStyle>
            <a:lvl1pPr>
              <a:defRPr/>
            </a:lvl1pPr>
          </a:lstStyle>
          <a:p>
            <a:pPr>
              <a:defRPr/>
            </a:pPr>
            <a:fld id="{47AB2F04-EC73-4C72-A8A7-E19C4FFC4E01}" type="datetime1">
              <a:rPr lang="en-US" smtClean="0"/>
              <a:t>10/8/2019</a:t>
            </a:fld>
            <a:endParaRPr lang="en-US" dirty="0"/>
          </a:p>
        </p:txBody>
      </p:sp>
      <p:sp>
        <p:nvSpPr>
          <p:cNvPr id="6" name="Symbol zastępczy stopki 4">
            <a:extLst>
              <a:ext uri="{FF2B5EF4-FFF2-40B4-BE49-F238E27FC236}">
                <a16:creationId xmlns:a16="http://schemas.microsoft.com/office/drawing/2014/main" id="{F7537D78-2160-4F64-B900-207F8519C584}"/>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BC7CA7CC-7256-4F97-83C4-6246DC369F13}"/>
              </a:ext>
            </a:extLst>
          </p:cNvPr>
          <p:cNvSpPr>
            <a:spLocks noGrp="1"/>
          </p:cNvSpPr>
          <p:nvPr>
            <p:ph type="sldNum" sz="quarter" idx="12"/>
          </p:nvPr>
        </p:nvSpPr>
        <p:spPr/>
        <p:txBody>
          <a:bodyPr/>
          <a:lstStyle>
            <a:lvl1pPr>
              <a:defRPr/>
            </a:lvl1pPr>
          </a:lstStyle>
          <a:p>
            <a:pPr>
              <a:defRPr/>
            </a:pPr>
            <a:fld id="{3D499210-B108-431F-827E-1DC7A3060894}" type="slidenum">
              <a:rPr lang="en-US" altLang="pl-PL"/>
              <a:pPr>
                <a:defRPr/>
              </a:pPr>
              <a:t>‹#›</a:t>
            </a:fld>
            <a:endParaRPr lang="en-US" altLang="pl-PL"/>
          </a:p>
        </p:txBody>
      </p:sp>
    </p:spTree>
    <p:extLst>
      <p:ext uri="{BB962C8B-B14F-4D97-AF65-F5344CB8AC3E}">
        <p14:creationId xmlns:p14="http://schemas.microsoft.com/office/powerpoint/2010/main" val="7435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1B0CCBA-619A-4A4F-8AE4-3067C4718C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1D87CC93-3D89-4AED-99D9-FAB7BC0412F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BBE9A72B-1EB1-432F-A508-2EAB233438A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F86056DA-E724-45B2-B2C4-FD89336017D0}" type="datetime1">
              <a:rPr lang="en-US" smtClean="0"/>
              <a:t>10/8/2019</a:t>
            </a:fld>
            <a:endParaRPr lang="en-US" dirty="0"/>
          </a:p>
        </p:txBody>
      </p:sp>
      <p:sp>
        <p:nvSpPr>
          <p:cNvPr id="5" name="Symbol zastępczy stopki 4">
            <a:extLst>
              <a:ext uri="{FF2B5EF4-FFF2-40B4-BE49-F238E27FC236}">
                <a16:creationId xmlns:a16="http://schemas.microsoft.com/office/drawing/2014/main" id="{1B2D0723-6BD9-4E3F-95F7-4842A2D0614F}"/>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ymbol zastępczy numeru slajdu 5">
            <a:extLst>
              <a:ext uri="{FF2B5EF4-FFF2-40B4-BE49-F238E27FC236}">
                <a16:creationId xmlns:a16="http://schemas.microsoft.com/office/drawing/2014/main" id="{6DC70924-E8DA-4B92-A3AE-3F438BFD772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5E5F60E-8CC1-407B-8AD7-F92C494E47C8}" type="slidenum">
              <a:rPr lang="en-US" altLang="pl-PL"/>
              <a:pPr>
                <a:defRPr/>
              </a:pPr>
              <a:t>‹#›</a:t>
            </a:fld>
            <a:endParaRPr lang="en-US" altLang="pl-PL"/>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11.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8.sv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3647728" y="4075658"/>
            <a:ext cx="6912768" cy="1225550"/>
          </a:xfrm>
        </p:spPr>
        <p:txBody>
          <a:bodyPr anchor="ctr"/>
          <a:lstStyle/>
          <a:p>
            <a:pPr marL="0" indent="0" algn="r">
              <a:buNone/>
            </a:pPr>
            <a:r>
              <a:rPr lang="en-GB" sz="2800" b="1" dirty="0">
                <a:solidFill>
                  <a:schemeClr val="tx1">
                    <a:lumMod val="75000"/>
                    <a:lumOff val="25000"/>
                  </a:schemeClr>
                </a:solidFill>
              </a:rPr>
              <a:t>A KÉPZÉS ELŐKÉSZÍTÉSE (2) 
</a:t>
            </a:r>
            <a:r>
              <a:rPr lang="en-GB" sz="2800" b="1" dirty="0" err="1">
                <a:solidFill>
                  <a:schemeClr val="tx1">
                    <a:lumMod val="75000"/>
                    <a:lumOff val="25000"/>
                  </a:schemeClr>
                </a:solidFill>
              </a:rPr>
              <a:t>Pincér</a:t>
            </a:r>
            <a:endParaRPr lang="pl-PL" sz="2400" b="1" dirty="0">
              <a:solidFill>
                <a:schemeClr val="tx1">
                  <a:lumMod val="75000"/>
                  <a:lumOff val="25000"/>
                </a:schemeClr>
              </a:solidFill>
            </a:endParaRPr>
          </a:p>
        </p:txBody>
      </p:sp>
      <p:sp>
        <p:nvSpPr>
          <p:cNvPr id="2" name="pole tekstowe 1">
            <a:extLst>
              <a:ext uri="{FF2B5EF4-FFF2-40B4-BE49-F238E27FC236}">
                <a16:creationId xmlns:a16="http://schemas.microsoft.com/office/drawing/2014/main" id="{C4D678D3-7BBC-4793-96DD-F33D66911764}"/>
              </a:ext>
            </a:extLst>
          </p:cNvPr>
          <p:cNvSpPr txBox="1"/>
          <p:nvPr/>
        </p:nvSpPr>
        <p:spPr>
          <a:xfrm>
            <a:off x="11136560" y="4110007"/>
            <a:ext cx="792088" cy="1015663"/>
          </a:xfrm>
          <a:prstGeom prst="rect">
            <a:avLst/>
          </a:prstGeom>
          <a:noFill/>
        </p:spPr>
        <p:txBody>
          <a:bodyPr wrap="square" rtlCol="0">
            <a:spAutoFit/>
          </a:bodyPr>
          <a:lstStyle/>
          <a:p>
            <a:r>
              <a:rPr lang="pl-PL" sz="6000" dirty="0">
                <a:solidFill>
                  <a:schemeClr val="bg1"/>
                </a:solidFill>
              </a:rPr>
              <a:t>4</a:t>
            </a:r>
          </a:p>
        </p:txBody>
      </p:sp>
    </p:spTree>
    <p:extLst>
      <p:ext uri="{BB962C8B-B14F-4D97-AF65-F5344CB8AC3E}">
        <p14:creationId xmlns:p14="http://schemas.microsoft.com/office/powerpoint/2010/main" val="114277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10</a:t>
            </a:fld>
            <a:endParaRPr lang="en-US" altLang="pl-PL"/>
          </a:p>
        </p:txBody>
      </p:sp>
      <p:sp>
        <p:nvSpPr>
          <p:cNvPr id="11" name="Prostokąt 10">
            <a:extLst>
              <a:ext uri="{FF2B5EF4-FFF2-40B4-BE49-F238E27FC236}">
                <a16:creationId xmlns:a16="http://schemas.microsoft.com/office/drawing/2014/main" id="{B9FAFF06-609D-461C-AC83-FD82BAE5C951}"/>
              </a:ext>
            </a:extLst>
          </p:cNvPr>
          <p:cNvSpPr/>
          <p:nvPr/>
        </p:nvSpPr>
        <p:spPr>
          <a:xfrm>
            <a:off x="3923911" y="6146690"/>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2" name="Obraz 11">
            <a:extLst>
              <a:ext uri="{FF2B5EF4-FFF2-40B4-BE49-F238E27FC236}">
                <a16:creationId xmlns:a16="http://schemas.microsoft.com/office/drawing/2014/main" id="{3B37AF5A-71DF-4F6F-9AA5-C57C323E5F60}"/>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3" name="Prostokąt 12">
            <a:extLst>
              <a:ext uri="{FF2B5EF4-FFF2-40B4-BE49-F238E27FC236}">
                <a16:creationId xmlns:a16="http://schemas.microsoft.com/office/drawing/2014/main" id="{9FAC921E-A234-4FE5-8D68-341F395378C7}"/>
              </a:ext>
            </a:extLst>
          </p:cNvPr>
          <p:cNvSpPr/>
          <p:nvPr/>
        </p:nvSpPr>
        <p:spPr>
          <a:xfrm>
            <a:off x="928173" y="6146690"/>
            <a:ext cx="2941444" cy="738664"/>
          </a:xfrm>
          <a:prstGeom prst="rect">
            <a:avLst/>
          </a:prstGeom>
        </p:spPr>
        <p:txBody>
          <a:bodyPr wrap="square">
            <a:spAutoFit/>
          </a:bodyPr>
          <a:lstStyle/>
          <a:p>
            <a:r>
              <a:rPr lang="pl-PL" sz="1400" dirty="0"/>
              <a:t>PÉLDA DOKUMENTUMOK 
Munka-</a:t>
            </a:r>
            <a:r>
              <a:rPr lang="pl-PL" sz="1400" dirty="0" err="1"/>
              <a:t>kártya</a:t>
            </a:r>
            <a:r>
              <a:rPr lang="pl-PL" sz="1400" dirty="0"/>
              <a:t> 2
</a:t>
            </a:r>
            <a:endParaRPr lang="pl-PL" sz="1400" u="sng" dirty="0">
              <a:solidFill>
                <a:schemeClr val="tx1">
                  <a:lumMod val="85000"/>
                  <a:lumOff val="15000"/>
                </a:schemeClr>
              </a:solidFill>
            </a:endParaRPr>
          </a:p>
        </p:txBody>
      </p:sp>
      <p:pic>
        <p:nvPicPr>
          <p:cNvPr id="14" name="Grafika 13">
            <a:extLst>
              <a:ext uri="{FF2B5EF4-FFF2-40B4-BE49-F238E27FC236}">
                <a16:creationId xmlns:a16="http://schemas.microsoft.com/office/drawing/2014/main" id="{043E5018-0AA9-431B-B3E8-48F12E6EB2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15" name="Podtytuł 2">
            <a:extLst>
              <a:ext uri="{FF2B5EF4-FFF2-40B4-BE49-F238E27FC236}">
                <a16:creationId xmlns:a16="http://schemas.microsoft.com/office/drawing/2014/main" id="{771F5E72-7609-46FC-BEF6-21A7E68F2707}"/>
              </a:ext>
            </a:extLst>
          </p:cNvPr>
          <p:cNvSpPr txBox="1">
            <a:spLocks/>
          </p:cNvSpPr>
          <p:nvPr/>
        </p:nvSpPr>
        <p:spPr bwMode="auto">
          <a:xfrm>
            <a:off x="6331021" y="2867077"/>
            <a:ext cx="5344405" cy="227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en-GB" sz="1800" dirty="0" err="1">
                <a:solidFill>
                  <a:schemeClr val="tx1">
                    <a:lumMod val="75000"/>
                    <a:lumOff val="25000"/>
                  </a:schemeClr>
                </a:solidFill>
              </a:rPr>
              <a:t>Ezek</a:t>
            </a:r>
            <a:r>
              <a:rPr lang="en-GB" sz="1800" dirty="0">
                <a:solidFill>
                  <a:schemeClr val="tx1">
                    <a:lumMod val="75000"/>
                    <a:lumOff val="25000"/>
                  </a:schemeClr>
                </a:solidFill>
              </a:rPr>
              <a:t> a </a:t>
            </a:r>
            <a:r>
              <a:rPr lang="en-GB" sz="1800" dirty="0" err="1">
                <a:solidFill>
                  <a:schemeClr val="tx1">
                    <a:lumMod val="75000"/>
                    <a:lumOff val="25000"/>
                  </a:schemeClr>
                </a:solidFill>
              </a:rPr>
              <a:t>hagyományos</a:t>
            </a:r>
            <a:r>
              <a:rPr lang="en-GB" sz="1800" dirty="0">
                <a:solidFill>
                  <a:schemeClr val="tx1">
                    <a:lumMod val="75000"/>
                    <a:lumOff val="25000"/>
                  </a:schemeClr>
                </a:solidFill>
              </a:rPr>
              <a:t> </a:t>
            </a:r>
            <a:r>
              <a:rPr lang="en-GB" sz="1800" dirty="0" err="1">
                <a:solidFill>
                  <a:schemeClr val="tx1">
                    <a:lumMod val="75000"/>
                    <a:lumOff val="25000"/>
                  </a:schemeClr>
                </a:solidFill>
              </a:rPr>
              <a:t>módszerek</a:t>
            </a:r>
            <a:r>
              <a:rPr lang="en-GB" sz="1800" dirty="0">
                <a:solidFill>
                  <a:schemeClr val="tx1">
                    <a:lumMod val="75000"/>
                    <a:lumOff val="25000"/>
                  </a:schemeClr>
                </a:solidFill>
              </a:rPr>
              <a:t> a </a:t>
            </a:r>
            <a:r>
              <a:rPr lang="en-GB" sz="1800" dirty="0" err="1">
                <a:solidFill>
                  <a:schemeClr val="tx1">
                    <a:lumMod val="75000"/>
                    <a:lumOff val="25000"/>
                  </a:schemeClr>
                </a:solidFill>
              </a:rPr>
              <a:t>tudás</a:t>
            </a:r>
            <a:r>
              <a:rPr lang="en-GB" sz="1800" dirty="0">
                <a:solidFill>
                  <a:schemeClr val="tx1">
                    <a:lumMod val="75000"/>
                    <a:lumOff val="25000"/>
                  </a:schemeClr>
                </a:solidFill>
              </a:rPr>
              <a:t> </a:t>
            </a:r>
            <a:r>
              <a:rPr lang="en-GB" sz="1800" dirty="0" err="1">
                <a:solidFill>
                  <a:schemeClr val="tx1">
                    <a:lumMod val="75000"/>
                    <a:lumOff val="25000"/>
                  </a:schemeClr>
                </a:solidFill>
              </a:rPr>
              <a:t>átadására</a:t>
            </a:r>
            <a:r>
              <a:rPr lang="en-GB" sz="1800" dirty="0">
                <a:solidFill>
                  <a:schemeClr val="tx1">
                    <a:lumMod val="75000"/>
                    <a:lumOff val="25000"/>
                  </a:schemeClr>
                </a:solidFill>
              </a:rPr>
              <a:t> a </a:t>
            </a:r>
            <a:r>
              <a:rPr lang="en-GB" sz="1800" dirty="0" err="1">
                <a:solidFill>
                  <a:schemeClr val="tx1">
                    <a:lumMod val="75000"/>
                    <a:lumOff val="25000"/>
                  </a:schemeClr>
                </a:solidFill>
              </a:rPr>
              <a:t>felnőttek</a:t>
            </a:r>
            <a:r>
              <a:rPr lang="en-GB" sz="1800" dirty="0">
                <a:solidFill>
                  <a:schemeClr val="tx1">
                    <a:lumMod val="75000"/>
                    <a:lumOff val="25000"/>
                  </a:schemeClr>
                </a:solidFill>
              </a:rPr>
              <a:t> </a:t>
            </a:r>
            <a:r>
              <a:rPr lang="en-GB" sz="1800" dirty="0" err="1">
                <a:solidFill>
                  <a:schemeClr val="tx1">
                    <a:lumMod val="75000"/>
                    <a:lumOff val="25000"/>
                  </a:schemeClr>
                </a:solidFill>
              </a:rPr>
              <a:t>és</a:t>
            </a:r>
            <a:r>
              <a:rPr lang="en-GB" sz="1800" dirty="0">
                <a:solidFill>
                  <a:schemeClr val="tx1">
                    <a:lumMod val="75000"/>
                    <a:lumOff val="25000"/>
                  </a:schemeClr>
                </a:solidFill>
              </a:rPr>
              <a:t> a </a:t>
            </a:r>
            <a:r>
              <a:rPr lang="en-GB" sz="1800" dirty="0" err="1">
                <a:solidFill>
                  <a:schemeClr val="tx1">
                    <a:lumMod val="75000"/>
                    <a:lumOff val="25000"/>
                  </a:schemeClr>
                </a:solidFill>
              </a:rPr>
              <a:t>fiatalok</a:t>
            </a:r>
            <a:r>
              <a:rPr lang="en-GB" sz="1800" dirty="0">
                <a:solidFill>
                  <a:schemeClr val="tx1">
                    <a:lumMod val="75000"/>
                    <a:lumOff val="25000"/>
                  </a:schemeClr>
                </a:solidFill>
              </a:rPr>
              <a:t> </a:t>
            </a:r>
            <a:r>
              <a:rPr lang="en-GB" sz="1800" dirty="0" err="1">
                <a:solidFill>
                  <a:schemeClr val="tx1">
                    <a:lumMod val="75000"/>
                    <a:lumOff val="25000"/>
                  </a:schemeClr>
                </a:solidFill>
              </a:rPr>
              <a:t>számára</a:t>
            </a:r>
            <a:r>
              <a:rPr lang="en-GB" sz="1800" dirty="0">
                <a:solidFill>
                  <a:schemeClr val="tx1">
                    <a:lumMod val="75000"/>
                    <a:lumOff val="25000"/>
                  </a:schemeClr>
                </a:solidFill>
              </a:rPr>
              <a:t>.
A </a:t>
            </a:r>
            <a:r>
              <a:rPr lang="en-GB" sz="1800" dirty="0" err="1">
                <a:solidFill>
                  <a:schemeClr val="tx1">
                    <a:lumMod val="75000"/>
                    <a:lumOff val="25000"/>
                  </a:schemeClr>
                </a:solidFill>
              </a:rPr>
              <a:t>hallásra</a:t>
            </a:r>
            <a:r>
              <a:rPr lang="en-GB" sz="1800" dirty="0">
                <a:solidFill>
                  <a:schemeClr val="tx1">
                    <a:lumMod val="75000"/>
                    <a:lumOff val="25000"/>
                  </a:schemeClr>
                </a:solidFill>
              </a:rPr>
              <a:t> </a:t>
            </a:r>
            <a:r>
              <a:rPr lang="en-GB" sz="1800" dirty="0" err="1">
                <a:solidFill>
                  <a:schemeClr val="tx1">
                    <a:lumMod val="75000"/>
                    <a:lumOff val="25000"/>
                  </a:schemeClr>
                </a:solidFill>
              </a:rPr>
              <a:t>összpontosítás</a:t>
            </a:r>
            <a:r>
              <a:rPr lang="en-GB" sz="1800" dirty="0">
                <a:solidFill>
                  <a:schemeClr val="tx1">
                    <a:lumMod val="75000"/>
                    <a:lumOff val="25000"/>
                  </a:schemeClr>
                </a:solidFill>
              </a:rPr>
              <a:t> </a:t>
            </a:r>
            <a:r>
              <a:rPr lang="en-GB" sz="1800" dirty="0" err="1">
                <a:solidFill>
                  <a:schemeClr val="tx1">
                    <a:lumMod val="75000"/>
                    <a:lumOff val="25000"/>
                  </a:schemeClr>
                </a:solidFill>
              </a:rPr>
              <a:t>nem</a:t>
            </a:r>
            <a:r>
              <a:rPr lang="en-GB" sz="1800" dirty="0">
                <a:solidFill>
                  <a:schemeClr val="tx1">
                    <a:lumMod val="75000"/>
                    <a:lumOff val="25000"/>
                  </a:schemeClr>
                </a:solidFill>
              </a:rPr>
              <a:t> tart </a:t>
            </a:r>
            <a:r>
              <a:rPr lang="en-GB" sz="1800" dirty="0" err="1">
                <a:solidFill>
                  <a:schemeClr val="tx1">
                    <a:lumMod val="75000"/>
                    <a:lumOff val="25000"/>
                  </a:schemeClr>
                </a:solidFill>
              </a:rPr>
              <a:t>sokáig</a:t>
            </a:r>
            <a:r>
              <a:rPr lang="en-GB" sz="1800" dirty="0">
                <a:solidFill>
                  <a:schemeClr val="tx1">
                    <a:lumMod val="75000"/>
                    <a:lumOff val="25000"/>
                  </a:schemeClr>
                </a:solidFill>
              </a:rPr>
              <a:t>.
</a:t>
            </a:r>
            <a:r>
              <a:rPr lang="en-GB" sz="1800" dirty="0" err="1">
                <a:solidFill>
                  <a:schemeClr val="tx1">
                    <a:lumMod val="75000"/>
                    <a:lumOff val="25000"/>
                  </a:schemeClr>
                </a:solidFill>
              </a:rPr>
              <a:t>Emlékezz</a:t>
            </a:r>
            <a:r>
              <a:rPr lang="en-GB" sz="1800" dirty="0">
                <a:solidFill>
                  <a:schemeClr val="tx1">
                    <a:lumMod val="75000"/>
                    <a:lumOff val="25000"/>
                  </a:schemeClr>
                </a:solidFill>
              </a:rPr>
              <a:t> </a:t>
            </a:r>
            <a:r>
              <a:rPr lang="en-GB" sz="1800" dirty="0" err="1">
                <a:solidFill>
                  <a:schemeClr val="tx1">
                    <a:lumMod val="75000"/>
                    <a:lumOff val="25000"/>
                  </a:schemeClr>
                </a:solidFill>
              </a:rPr>
              <a:t>arra</a:t>
            </a:r>
            <a:r>
              <a:rPr lang="en-GB" sz="1800" dirty="0">
                <a:solidFill>
                  <a:schemeClr val="tx1">
                    <a:lumMod val="75000"/>
                    <a:lumOff val="25000"/>
                  </a:schemeClr>
                </a:solidFill>
              </a:rPr>
              <a:t>, </a:t>
            </a:r>
            <a:r>
              <a:rPr lang="en-GB" sz="1800" dirty="0" err="1">
                <a:solidFill>
                  <a:schemeClr val="tx1">
                    <a:lumMod val="75000"/>
                    <a:lumOff val="25000"/>
                  </a:schemeClr>
                </a:solidFill>
              </a:rPr>
              <a:t>hogy</a:t>
            </a:r>
            <a:r>
              <a:rPr lang="en-GB" sz="1800" dirty="0">
                <a:solidFill>
                  <a:schemeClr val="tx1">
                    <a:lumMod val="75000"/>
                    <a:lumOff val="25000"/>
                  </a:schemeClr>
                </a:solidFill>
              </a:rPr>
              <a:t> </a:t>
            </a:r>
            <a:r>
              <a:rPr lang="en-GB" sz="1800" dirty="0" err="1">
                <a:solidFill>
                  <a:schemeClr val="tx1">
                    <a:lumMod val="75000"/>
                    <a:lumOff val="25000"/>
                  </a:schemeClr>
                </a:solidFill>
              </a:rPr>
              <a:t>hallgatók</a:t>
            </a:r>
            <a:r>
              <a:rPr lang="en-GB" sz="1800" dirty="0">
                <a:solidFill>
                  <a:schemeClr val="tx1">
                    <a:lumMod val="75000"/>
                    <a:lumOff val="25000"/>
                  </a:schemeClr>
                </a:solidFill>
              </a:rPr>
              <a:t> </a:t>
            </a:r>
            <a:r>
              <a:rPr lang="en-GB" sz="1800" dirty="0" err="1">
                <a:solidFill>
                  <a:schemeClr val="tx1">
                    <a:lumMod val="75000"/>
                    <a:lumOff val="25000"/>
                  </a:schemeClr>
                </a:solidFill>
              </a:rPr>
              <a:t>emlékezete</a:t>
            </a:r>
            <a:r>
              <a:rPr lang="en-GB" sz="1800" dirty="0">
                <a:solidFill>
                  <a:schemeClr val="tx1">
                    <a:lumMod val="75000"/>
                    <a:lumOff val="25000"/>
                  </a:schemeClr>
                </a:solidFill>
              </a:rPr>
              <a:t> 20%-</a:t>
            </a:r>
            <a:r>
              <a:rPr lang="en-GB" sz="1800" dirty="0" err="1">
                <a:solidFill>
                  <a:schemeClr val="tx1">
                    <a:lumMod val="75000"/>
                    <a:lumOff val="25000"/>
                  </a:schemeClr>
                </a:solidFill>
              </a:rPr>
              <a:t>ra</a:t>
            </a:r>
            <a:r>
              <a:rPr lang="en-GB" sz="1800" dirty="0">
                <a:solidFill>
                  <a:schemeClr val="tx1">
                    <a:lumMod val="75000"/>
                    <a:lumOff val="25000"/>
                  </a:schemeClr>
                </a:solidFill>
              </a:rPr>
              <a:t> </a:t>
            </a:r>
            <a:r>
              <a:rPr lang="en-GB" sz="1800" dirty="0" err="1">
                <a:solidFill>
                  <a:schemeClr val="tx1">
                    <a:lumMod val="75000"/>
                    <a:lumOff val="25000"/>
                  </a:schemeClr>
                </a:solidFill>
              </a:rPr>
              <a:t>korlátozódik</a:t>
            </a:r>
            <a:r>
              <a:rPr lang="en-GB" sz="1800" dirty="0">
                <a:solidFill>
                  <a:schemeClr val="tx1">
                    <a:lumMod val="75000"/>
                    <a:lumOff val="25000"/>
                  </a:schemeClr>
                </a:solidFill>
              </a:rPr>
              <a:t>, </a:t>
            </a:r>
            <a:r>
              <a:rPr lang="en-GB" sz="1800" dirty="0" err="1">
                <a:solidFill>
                  <a:schemeClr val="tx1">
                    <a:lumMod val="75000"/>
                    <a:lumOff val="25000"/>
                  </a:schemeClr>
                </a:solidFill>
              </a:rPr>
              <a:t>amit</a:t>
            </a:r>
            <a:r>
              <a:rPr lang="en-GB" sz="1800" dirty="0">
                <a:solidFill>
                  <a:schemeClr val="tx1">
                    <a:lumMod val="75000"/>
                    <a:lumOff val="25000"/>
                  </a:schemeClr>
                </a:solidFill>
              </a:rPr>
              <a:t> </a:t>
            </a:r>
            <a:r>
              <a:rPr lang="en-GB" sz="1800" dirty="0" err="1">
                <a:solidFill>
                  <a:schemeClr val="tx1">
                    <a:lumMod val="75000"/>
                    <a:lumOff val="25000"/>
                  </a:schemeClr>
                </a:solidFill>
              </a:rPr>
              <a:t>az</a:t>
            </a:r>
            <a:r>
              <a:rPr lang="en-GB" sz="1800" dirty="0">
                <a:solidFill>
                  <a:schemeClr val="tx1">
                    <a:lumMod val="75000"/>
                    <a:lumOff val="25000"/>
                  </a:schemeClr>
                </a:solidFill>
              </a:rPr>
              <a:t> </a:t>
            </a:r>
            <a:r>
              <a:rPr lang="en-GB" sz="1800" dirty="0" err="1">
                <a:solidFill>
                  <a:schemeClr val="tx1">
                    <a:lumMod val="75000"/>
                    <a:lumOff val="25000"/>
                  </a:schemeClr>
                </a:solidFill>
              </a:rPr>
              <a:t>előadásban</a:t>
            </a:r>
            <a:r>
              <a:rPr lang="en-GB" sz="1800" dirty="0">
                <a:solidFill>
                  <a:schemeClr val="tx1">
                    <a:lumMod val="75000"/>
                    <a:lumOff val="25000"/>
                  </a:schemeClr>
                </a:solidFill>
              </a:rPr>
              <a:t>  </a:t>
            </a:r>
            <a:r>
              <a:rPr lang="en-GB" sz="1800" dirty="0" err="1">
                <a:solidFill>
                  <a:schemeClr val="tx1">
                    <a:lumMod val="75000"/>
                    <a:lumOff val="25000"/>
                  </a:schemeClr>
                </a:solidFill>
              </a:rPr>
              <a:t>elmondtál</a:t>
            </a:r>
            <a:r>
              <a:rPr lang="en-GB" sz="1800" dirty="0">
                <a:solidFill>
                  <a:schemeClr val="tx1">
                    <a:lumMod val="75000"/>
                    <a:lumOff val="25000"/>
                  </a:schemeClr>
                </a:solidFill>
              </a:rPr>
              <a:t>. 
</a:t>
            </a:r>
          </a:p>
        </p:txBody>
      </p:sp>
      <p:pic>
        <p:nvPicPr>
          <p:cNvPr id="16" name="Obraz 15">
            <a:extLst>
              <a:ext uri="{FF2B5EF4-FFF2-40B4-BE49-F238E27FC236}">
                <a16:creationId xmlns:a16="http://schemas.microsoft.com/office/drawing/2014/main" id="{D7B541ED-66C1-47D9-88FC-5FFABBAFE2AB}"/>
              </a:ext>
            </a:extLst>
          </p:cNvPr>
          <p:cNvPicPr>
            <a:picLocks noChangeAspect="1"/>
          </p:cNvPicPr>
          <p:nvPr/>
        </p:nvPicPr>
        <p:blipFill>
          <a:blip r:embed="rId5"/>
          <a:stretch>
            <a:fillRect/>
          </a:stretch>
        </p:blipFill>
        <p:spPr>
          <a:xfrm flipH="1">
            <a:off x="5952439" y="1773871"/>
            <a:ext cx="234498" cy="3959385"/>
          </a:xfrm>
          <a:prstGeom prst="rect">
            <a:avLst/>
          </a:prstGeom>
        </p:spPr>
      </p:pic>
      <p:sp>
        <p:nvSpPr>
          <p:cNvPr id="20" name="Prostokąt 19">
            <a:extLst>
              <a:ext uri="{FF2B5EF4-FFF2-40B4-BE49-F238E27FC236}">
                <a16:creationId xmlns:a16="http://schemas.microsoft.com/office/drawing/2014/main" id="{2E8A01E7-A060-4731-AF97-5C54415D1AF9}"/>
              </a:ext>
            </a:extLst>
          </p:cNvPr>
          <p:cNvSpPr/>
          <p:nvPr/>
        </p:nvSpPr>
        <p:spPr>
          <a:xfrm>
            <a:off x="6331021" y="2132856"/>
            <a:ext cx="5616625" cy="910377"/>
          </a:xfrm>
          <a:prstGeom prst="rect">
            <a:avLst/>
          </a:prstGeom>
        </p:spPr>
        <p:txBody>
          <a:bodyPr wrap="square">
            <a:spAutoFit/>
          </a:bodyPr>
          <a:lstStyle/>
          <a:p>
            <a:pPr>
              <a:lnSpc>
                <a:spcPct val="114000"/>
              </a:lnSpc>
              <a:spcAft>
                <a:spcPts val="0"/>
              </a:spcAft>
            </a:pPr>
            <a:r>
              <a:rPr lang="pl-PL" sz="2400" b="1" dirty="0">
                <a:solidFill>
                  <a:srgbClr val="FF8803"/>
                </a:solidFill>
              </a:rPr>
              <a:t>ISMERTETŐ MÓDSZEREK
</a:t>
            </a:r>
            <a:endParaRPr lang="pl-PL" sz="2400" b="1" dirty="0">
              <a:solidFill>
                <a:schemeClr val="tx1">
                  <a:lumMod val="75000"/>
                  <a:lumOff val="25000"/>
                </a:schemeClr>
              </a:solidFill>
            </a:endParaRPr>
          </a:p>
        </p:txBody>
      </p:sp>
      <p:pic>
        <p:nvPicPr>
          <p:cNvPr id="17" name="Picture 5">
            <a:extLst>
              <a:ext uri="{FF2B5EF4-FFF2-40B4-BE49-F238E27FC236}">
                <a16:creationId xmlns:a16="http://schemas.microsoft.com/office/drawing/2014/main" id="{DF321210-932F-C145-AC76-430E5AFBB2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 y="1773871"/>
            <a:ext cx="5958649" cy="395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11</a:t>
            </a:fld>
            <a:endParaRPr lang="en-US" altLang="pl-PL"/>
          </a:p>
        </p:txBody>
      </p:sp>
      <p:grpSp>
        <p:nvGrpSpPr>
          <p:cNvPr id="7" name="Grupa 6">
            <a:extLst>
              <a:ext uri="{FF2B5EF4-FFF2-40B4-BE49-F238E27FC236}">
                <a16:creationId xmlns:a16="http://schemas.microsoft.com/office/drawing/2014/main" id="{08E56392-FE56-456C-BB66-246A7389D20C}"/>
              </a:ext>
            </a:extLst>
          </p:cNvPr>
          <p:cNvGrpSpPr/>
          <p:nvPr/>
        </p:nvGrpSpPr>
        <p:grpSpPr>
          <a:xfrm>
            <a:off x="1559496" y="1318219"/>
            <a:ext cx="8856984" cy="5138926"/>
            <a:chOff x="4224487" y="1318219"/>
            <a:chExt cx="6000614" cy="5138926"/>
          </a:xfrm>
        </p:grpSpPr>
        <p:sp>
          <p:nvSpPr>
            <p:cNvPr id="8" name="Prostokąt 7">
              <a:extLst>
                <a:ext uri="{FF2B5EF4-FFF2-40B4-BE49-F238E27FC236}">
                  <a16:creationId xmlns:a16="http://schemas.microsoft.com/office/drawing/2014/main" id="{E7993B72-50AA-41E8-82AE-DD34BC88155A}"/>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58FF50E8-2D83-4FA1-B630-FBDF07F63B2E}"/>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239CD9D9-1C92-485E-9DFE-FF91E5A8D92A}"/>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B921BCFE-C741-4520-A7AF-5A2635C6AE36}"/>
              </a:ext>
            </a:extLst>
          </p:cNvPr>
          <p:cNvSpPr/>
          <p:nvPr/>
        </p:nvSpPr>
        <p:spPr>
          <a:xfrm>
            <a:off x="1735064" y="1494590"/>
            <a:ext cx="8424936" cy="707886"/>
          </a:xfrm>
          <a:prstGeom prst="rect">
            <a:avLst/>
          </a:prstGeom>
        </p:spPr>
        <p:txBody>
          <a:bodyPr wrap="square">
            <a:spAutoFit/>
          </a:bodyPr>
          <a:lstStyle/>
          <a:p>
            <a:pPr algn="ctr"/>
            <a:r>
              <a:rPr lang="pl-PL" sz="2000" b="1" dirty="0">
                <a:solidFill>
                  <a:schemeClr val="bg1"/>
                </a:solidFill>
              </a:rPr>
              <a:t>A KÉPZÉS SORÁN LEGGYAKRABBAN HASZNÁLT </a:t>
            </a:r>
            <a:r>
              <a:rPr lang="pl-PL" sz="2000" b="1" dirty="0">
                <a:solidFill>
                  <a:srgbClr val="FFC000"/>
                </a:solidFill>
              </a:rPr>
              <a:t>ISMERTETŐ </a:t>
            </a:r>
            <a:r>
              <a:rPr lang="pl-PL" sz="2000" b="1" dirty="0">
                <a:solidFill>
                  <a:schemeClr val="bg1"/>
                </a:solidFill>
              </a:rPr>
              <a:t>MÓDSZEREK
</a:t>
            </a:r>
          </a:p>
        </p:txBody>
      </p:sp>
      <p:graphicFrame>
        <p:nvGraphicFramePr>
          <p:cNvPr id="12" name="Tabela 11">
            <a:extLst>
              <a:ext uri="{FF2B5EF4-FFF2-40B4-BE49-F238E27FC236}">
                <a16:creationId xmlns:a16="http://schemas.microsoft.com/office/drawing/2014/main" id="{B337D070-06C5-4529-A6B6-A16CC22EFA2A}"/>
              </a:ext>
            </a:extLst>
          </p:cNvPr>
          <p:cNvGraphicFramePr>
            <a:graphicFrameLocks noGrp="1"/>
          </p:cNvGraphicFramePr>
          <p:nvPr>
            <p:extLst>
              <p:ext uri="{D42A27DB-BD31-4B8C-83A1-F6EECF244321}">
                <p14:modId xmlns:p14="http://schemas.microsoft.com/office/powerpoint/2010/main" val="1224448923"/>
              </p:ext>
            </p:extLst>
          </p:nvPr>
        </p:nvGraphicFramePr>
        <p:xfrm>
          <a:off x="1686474" y="2207474"/>
          <a:ext cx="8466536" cy="3239219"/>
        </p:xfrm>
        <a:graphic>
          <a:graphicData uri="http://schemas.openxmlformats.org/drawingml/2006/table">
            <a:tbl>
              <a:tblPr firstRow="1" bandRow="1">
                <a:tableStyleId>{2D5ABB26-0587-4C30-8999-92F81FD0307C}</a:tableStyleId>
              </a:tblPr>
              <a:tblGrid>
                <a:gridCol w="1692559">
                  <a:extLst>
                    <a:ext uri="{9D8B030D-6E8A-4147-A177-3AD203B41FA5}">
                      <a16:colId xmlns:a16="http://schemas.microsoft.com/office/drawing/2014/main" val="20000"/>
                    </a:ext>
                  </a:extLst>
                </a:gridCol>
                <a:gridCol w="6773977">
                  <a:extLst>
                    <a:ext uri="{9D8B030D-6E8A-4147-A177-3AD203B41FA5}">
                      <a16:colId xmlns:a16="http://schemas.microsoft.com/office/drawing/2014/main" val="20001"/>
                    </a:ext>
                  </a:extLst>
                </a:gridCol>
              </a:tblGrid>
              <a:tr h="1026607">
                <a:tc>
                  <a:txBody>
                    <a:bodyPr/>
                    <a:lstStyle/>
                    <a:p>
                      <a:pPr marL="342900" indent="-342900">
                        <a:lnSpc>
                          <a:spcPct val="114000"/>
                        </a:lnSpc>
                        <a:spcAft>
                          <a:spcPts val="600"/>
                        </a:spcAft>
                        <a:buBlip>
                          <a:blip r:embed="rId2"/>
                        </a:buBlip>
                      </a:pPr>
                      <a:r>
                        <a:rPr lang="pl-PL" altLang="pl-PL" sz="1600" b="1" dirty="0">
                          <a:solidFill>
                            <a:schemeClr val="bg1"/>
                          </a:solidFill>
                        </a:rPr>
                        <a:t>ISMERTETŐ</a:t>
                      </a:r>
                      <a:endParaRPr lang="pl-PL" sz="1600" b="1" dirty="0">
                        <a:solidFill>
                          <a:schemeClr val="bg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rPr>
                        <a:t>szóbeli</a:t>
                      </a:r>
                      <a:r>
                        <a:rPr lang="en-GB" sz="1600" dirty="0">
                          <a:solidFill>
                            <a:schemeClr val="bg1"/>
                          </a:solidFill>
                        </a:rPr>
                        <a:t> </a:t>
                      </a:r>
                      <a:r>
                        <a:rPr lang="en-GB" sz="1600" dirty="0" err="1">
                          <a:solidFill>
                            <a:schemeClr val="bg1"/>
                          </a:solidFill>
                        </a:rPr>
                        <a:t>információátadás</a:t>
                      </a:r>
                      <a:r>
                        <a:rPr lang="en-GB" sz="1600" dirty="0">
                          <a:solidFill>
                            <a:schemeClr val="bg1"/>
                          </a:solidFill>
                        </a:rPr>
                        <a:t>
Pl. </a:t>
                      </a:r>
                      <a:r>
                        <a:rPr lang="en-GB" sz="1600" dirty="0" err="1">
                          <a:solidFill>
                            <a:schemeClr val="bg1"/>
                          </a:solidFill>
                        </a:rPr>
                        <a:t>az</a:t>
                      </a:r>
                      <a:r>
                        <a:rPr lang="en-GB" sz="1600" dirty="0">
                          <a:solidFill>
                            <a:schemeClr val="bg1"/>
                          </a:solidFill>
                        </a:rPr>
                        <a:t> </a:t>
                      </a:r>
                      <a:r>
                        <a:rPr lang="en-GB" sz="1600" dirty="0" err="1">
                          <a:solidFill>
                            <a:schemeClr val="bg1"/>
                          </a:solidFill>
                        </a:rPr>
                        <a:t>információ</a:t>
                      </a:r>
                      <a:r>
                        <a:rPr lang="en-GB" sz="1600" dirty="0">
                          <a:solidFill>
                            <a:schemeClr val="bg1"/>
                          </a:solidFill>
                        </a:rPr>
                        <a:t> </a:t>
                      </a:r>
                      <a:r>
                        <a:rPr lang="en-GB" sz="1600" dirty="0" err="1">
                          <a:solidFill>
                            <a:schemeClr val="bg1"/>
                          </a:solidFill>
                        </a:rPr>
                        <a:t>arról</a:t>
                      </a:r>
                      <a:r>
                        <a:rPr lang="en-GB" sz="1600" dirty="0">
                          <a:solidFill>
                            <a:schemeClr val="bg1"/>
                          </a:solidFill>
                        </a:rPr>
                        <a:t>, </a:t>
                      </a:r>
                      <a:r>
                        <a:rPr lang="en-GB" sz="1600" dirty="0" err="1">
                          <a:solidFill>
                            <a:schemeClr val="bg1"/>
                          </a:solidFill>
                        </a:rPr>
                        <a:t>hogyan</a:t>
                      </a:r>
                      <a:r>
                        <a:rPr lang="en-GB" sz="1600" dirty="0">
                          <a:solidFill>
                            <a:schemeClr val="bg1"/>
                          </a:solidFill>
                        </a:rPr>
                        <a:t> </a:t>
                      </a:r>
                      <a:r>
                        <a:rPr lang="en-GB" sz="1600" dirty="0" err="1">
                          <a:solidFill>
                            <a:schemeClr val="bg1"/>
                          </a:solidFill>
                        </a:rPr>
                        <a:t>kell</a:t>
                      </a:r>
                      <a:r>
                        <a:rPr lang="en-GB" sz="1600" dirty="0">
                          <a:solidFill>
                            <a:schemeClr val="bg1"/>
                          </a:solidFill>
                        </a:rPr>
                        <a:t> </a:t>
                      </a:r>
                      <a:r>
                        <a:rPr lang="en-GB" sz="1600" dirty="0" err="1">
                          <a:solidFill>
                            <a:schemeClr val="bg1"/>
                          </a:solidFill>
                        </a:rPr>
                        <a:t>működtetni</a:t>
                      </a:r>
                      <a:r>
                        <a:rPr lang="en-GB" sz="1600" dirty="0">
                          <a:solidFill>
                            <a:schemeClr val="bg1"/>
                          </a:solidFill>
                        </a:rPr>
                        <a:t> a  </a:t>
                      </a:r>
                      <a:r>
                        <a:rPr lang="en-GB" sz="1600" dirty="0" err="1">
                          <a:solidFill>
                            <a:schemeClr val="bg1"/>
                          </a:solidFill>
                        </a:rPr>
                        <a:t>kártyaleolvasót</a:t>
                      </a:r>
                      <a:endParaRPr lang="pl-PL" sz="1600" b="0" i="1" dirty="0">
                        <a:solidFill>
                          <a:schemeClr val="bg1"/>
                        </a:solidFill>
                      </a:endParaRPr>
                    </a:p>
                  </a:txBody>
                  <a:tcPr anchor="ctr"/>
                </a:tc>
                <a:extLst>
                  <a:ext uri="{0D108BD9-81ED-4DB2-BD59-A6C34878D82A}">
                    <a16:rowId xmlns:a16="http://schemas.microsoft.com/office/drawing/2014/main" val="10000"/>
                  </a:ext>
                </a:extLst>
              </a:tr>
              <a:tr h="1093566">
                <a:tc>
                  <a:txBody>
                    <a:bodyPr/>
                    <a:lstStyle/>
                    <a:p>
                      <a:pPr marL="342900" indent="-342900">
                        <a:lnSpc>
                          <a:spcPct val="114000"/>
                        </a:lnSpc>
                        <a:spcAft>
                          <a:spcPts val="600"/>
                        </a:spcAft>
                        <a:buBlip>
                          <a:blip r:embed="rId2"/>
                        </a:buBlip>
                      </a:pPr>
                      <a:r>
                        <a:rPr lang="pl-PL" sz="1600" b="1" dirty="0">
                          <a:solidFill>
                            <a:schemeClr val="bg1"/>
                          </a:solidFill>
                        </a:rPr>
                        <a:t>BESZÉLGETÉS</a:t>
                      </a:r>
                    </a:p>
                  </a:txBody>
                  <a:tcPr anchor="ctr"/>
                </a:tc>
                <a:tc>
                  <a:txBody>
                    <a:bodyPr/>
                    <a:lstStyle/>
                    <a:p>
                      <a:r>
                        <a:rPr lang="en-GB" sz="1600" i="0" dirty="0" err="1">
                          <a:solidFill>
                            <a:schemeClr val="bg1"/>
                          </a:solidFill>
                        </a:rPr>
                        <a:t>Beszélgetés</a:t>
                      </a:r>
                      <a:r>
                        <a:rPr lang="en-GB" sz="1600" i="0" dirty="0">
                          <a:solidFill>
                            <a:schemeClr val="bg1"/>
                          </a:solidFill>
                        </a:rPr>
                        <a:t> a </a:t>
                      </a:r>
                      <a:r>
                        <a:rPr lang="en-GB" sz="1600" i="0" dirty="0" err="1">
                          <a:solidFill>
                            <a:schemeClr val="bg1"/>
                          </a:solidFill>
                        </a:rPr>
                        <a:t>résztvevőkkel</a:t>
                      </a:r>
                      <a:r>
                        <a:rPr lang="en-GB" sz="1600" i="0" dirty="0">
                          <a:solidFill>
                            <a:schemeClr val="bg1"/>
                          </a:solidFill>
                        </a:rPr>
                        <a:t> a </a:t>
                      </a:r>
                      <a:r>
                        <a:rPr lang="en-GB" sz="1600" i="0" dirty="0" err="1">
                          <a:solidFill>
                            <a:schemeClr val="bg1"/>
                          </a:solidFill>
                        </a:rPr>
                        <a:t>képzés</a:t>
                      </a:r>
                      <a:r>
                        <a:rPr lang="en-GB" sz="1600" i="0" dirty="0">
                          <a:solidFill>
                            <a:schemeClr val="bg1"/>
                          </a:solidFill>
                        </a:rPr>
                        <a:t> </a:t>
                      </a:r>
                      <a:r>
                        <a:rPr lang="en-GB" sz="1600" i="0" dirty="0" err="1">
                          <a:solidFill>
                            <a:schemeClr val="bg1"/>
                          </a:solidFill>
                        </a:rPr>
                        <a:t>során</a:t>
                      </a:r>
                      <a:r>
                        <a:rPr lang="en-GB" sz="1600" i="0" dirty="0">
                          <a:solidFill>
                            <a:schemeClr val="bg1"/>
                          </a:solidFill>
                        </a:rPr>
                        <a:t>,  </a:t>
                      </a:r>
                      <a:r>
                        <a:rPr lang="en-GB" sz="1600" i="0" dirty="0" err="1">
                          <a:solidFill>
                            <a:schemeClr val="bg1"/>
                          </a:solidFill>
                        </a:rPr>
                        <a:t>utalva</a:t>
                      </a:r>
                      <a:r>
                        <a:rPr lang="en-GB" sz="1600" i="0" dirty="0">
                          <a:solidFill>
                            <a:schemeClr val="bg1"/>
                          </a:solidFill>
                        </a:rPr>
                        <a:t> a </a:t>
                      </a:r>
                      <a:r>
                        <a:rPr lang="en-GB" sz="1600" i="0" dirty="0" err="1">
                          <a:solidFill>
                            <a:schemeClr val="bg1"/>
                          </a:solidFill>
                        </a:rPr>
                        <a:t>tudás</a:t>
                      </a:r>
                      <a:r>
                        <a:rPr lang="en-GB" sz="1600" i="0" dirty="0">
                          <a:solidFill>
                            <a:schemeClr val="bg1"/>
                          </a:solidFill>
                        </a:rPr>
                        <a:t> </a:t>
                      </a:r>
                      <a:r>
                        <a:rPr lang="en-GB" sz="1600" i="0" dirty="0" err="1">
                          <a:solidFill>
                            <a:schemeClr val="bg1"/>
                          </a:solidFill>
                        </a:rPr>
                        <a:t>és</a:t>
                      </a:r>
                      <a:r>
                        <a:rPr lang="en-GB" sz="1600" i="0" dirty="0">
                          <a:solidFill>
                            <a:schemeClr val="bg1"/>
                          </a:solidFill>
                        </a:rPr>
                        <a:t> </a:t>
                      </a:r>
                      <a:r>
                        <a:rPr lang="en-GB" sz="1600" i="0" dirty="0" err="1">
                          <a:solidFill>
                            <a:schemeClr val="bg1"/>
                          </a:solidFill>
                        </a:rPr>
                        <a:t>tapasztalatra</a:t>
                      </a:r>
                      <a:r>
                        <a:rPr lang="en-GB" sz="1600" i="0" dirty="0">
                          <a:solidFill>
                            <a:schemeClr val="bg1"/>
                          </a:solidFill>
                        </a:rPr>
                        <a:t>
pl. </a:t>
                      </a:r>
                      <a:r>
                        <a:rPr lang="en-GB" sz="1600" i="0" dirty="0" err="1">
                          <a:solidFill>
                            <a:schemeClr val="bg1"/>
                          </a:solidFill>
                        </a:rPr>
                        <a:t>Hogyan</a:t>
                      </a:r>
                      <a:r>
                        <a:rPr lang="en-GB" sz="1600" i="0" dirty="0">
                          <a:solidFill>
                            <a:schemeClr val="bg1"/>
                          </a:solidFill>
                        </a:rPr>
                        <a:t> </a:t>
                      </a:r>
                      <a:r>
                        <a:rPr lang="en-GB" sz="1600" i="0" dirty="0" err="1">
                          <a:solidFill>
                            <a:schemeClr val="bg1"/>
                          </a:solidFill>
                        </a:rPr>
                        <a:t>kell</a:t>
                      </a:r>
                      <a:r>
                        <a:rPr lang="en-GB" sz="1600" i="0" dirty="0">
                          <a:solidFill>
                            <a:schemeClr val="bg1"/>
                          </a:solidFill>
                        </a:rPr>
                        <a:t> a </a:t>
                      </a:r>
                      <a:r>
                        <a:rPr lang="en-GB" sz="1600" i="0" dirty="0" err="1">
                          <a:solidFill>
                            <a:schemeClr val="bg1"/>
                          </a:solidFill>
                        </a:rPr>
                        <a:t>parti-asztalokat</a:t>
                      </a:r>
                      <a:r>
                        <a:rPr lang="en-GB" sz="1600" i="0" dirty="0">
                          <a:solidFill>
                            <a:schemeClr val="bg1"/>
                          </a:solidFill>
                        </a:rPr>
                        <a:t> </a:t>
                      </a:r>
                      <a:r>
                        <a:rPr lang="en-GB" sz="1600" i="0" dirty="0" err="1">
                          <a:solidFill>
                            <a:schemeClr val="bg1"/>
                          </a:solidFill>
                        </a:rPr>
                        <a:t>beállítani</a:t>
                      </a:r>
                      <a:endParaRPr lang="pl-PL" sz="1600" i="1" dirty="0">
                        <a:solidFill>
                          <a:schemeClr val="bg1"/>
                        </a:solidFill>
                      </a:endParaRPr>
                    </a:p>
                  </a:txBody>
                  <a:tcPr anchor="ctr"/>
                </a:tc>
                <a:extLst>
                  <a:ext uri="{0D108BD9-81ED-4DB2-BD59-A6C34878D82A}">
                    <a16:rowId xmlns:a16="http://schemas.microsoft.com/office/drawing/2014/main" val="10001"/>
                  </a:ext>
                </a:extLst>
              </a:tr>
              <a:tr h="1119046">
                <a:tc>
                  <a:txBody>
                    <a:bodyPr/>
                    <a:lstStyle/>
                    <a:p>
                      <a:pPr marL="342900" indent="-342900">
                        <a:lnSpc>
                          <a:spcPct val="114000"/>
                        </a:lnSpc>
                        <a:spcAft>
                          <a:spcPts val="600"/>
                        </a:spcAft>
                        <a:buBlip>
                          <a:blip r:embed="rId2"/>
                        </a:buBlip>
                      </a:pPr>
                      <a:r>
                        <a:rPr lang="pl-PL" sz="1600" b="1" dirty="0">
                          <a:solidFill>
                            <a:schemeClr val="bg1"/>
                          </a:solidFill>
                        </a:rPr>
                        <a:t>ELŐADÓ</a:t>
                      </a:r>
                    </a:p>
                  </a:txBody>
                  <a:tcPr anchor="ctr"/>
                </a:tc>
                <a:tc>
                  <a:txBody>
                    <a:bodyPr/>
                    <a:lstStyle/>
                    <a:p>
                      <a:r>
                        <a:rPr lang="en-GB" sz="1600" dirty="0" err="1">
                          <a:solidFill>
                            <a:schemeClr val="bg1"/>
                          </a:solidFill>
                        </a:rPr>
                        <a:t>Néhány</a:t>
                      </a:r>
                      <a:r>
                        <a:rPr lang="en-GB" sz="1600" dirty="0">
                          <a:solidFill>
                            <a:schemeClr val="bg1"/>
                          </a:solidFill>
                        </a:rPr>
                        <a:t> </a:t>
                      </a:r>
                      <a:r>
                        <a:rPr lang="en-GB" sz="1600" dirty="0" err="1">
                          <a:solidFill>
                            <a:schemeClr val="bg1"/>
                          </a:solidFill>
                        </a:rPr>
                        <a:t>cselekvés</a:t>
                      </a:r>
                      <a:r>
                        <a:rPr lang="en-GB" sz="1600" dirty="0">
                          <a:solidFill>
                            <a:schemeClr val="bg1"/>
                          </a:solidFill>
                        </a:rPr>
                        <a:t> </a:t>
                      </a:r>
                      <a:r>
                        <a:rPr lang="en-GB" sz="1600" dirty="0" err="1">
                          <a:solidFill>
                            <a:schemeClr val="bg1"/>
                          </a:solidFill>
                        </a:rPr>
                        <a:t>vagy</a:t>
                      </a:r>
                      <a:r>
                        <a:rPr lang="en-GB" sz="1600" dirty="0">
                          <a:solidFill>
                            <a:schemeClr val="bg1"/>
                          </a:solidFill>
                        </a:rPr>
                        <a:t> </a:t>
                      </a:r>
                      <a:r>
                        <a:rPr lang="en-GB" sz="1600" dirty="0" err="1">
                          <a:solidFill>
                            <a:schemeClr val="bg1"/>
                          </a:solidFill>
                        </a:rPr>
                        <a:t>esemény</a:t>
                      </a:r>
                      <a:r>
                        <a:rPr lang="en-GB" sz="1600" dirty="0">
                          <a:solidFill>
                            <a:schemeClr val="bg1"/>
                          </a:solidFill>
                        </a:rPr>
                        <a:t> </a:t>
                      </a:r>
                      <a:r>
                        <a:rPr lang="en-GB" sz="1600" dirty="0" err="1">
                          <a:solidFill>
                            <a:schemeClr val="bg1"/>
                          </a:solidFill>
                        </a:rPr>
                        <a:t>szóbeli</a:t>
                      </a:r>
                      <a:r>
                        <a:rPr lang="en-GB" sz="1600" dirty="0">
                          <a:solidFill>
                            <a:schemeClr val="bg1"/>
                          </a:solidFill>
                        </a:rPr>
                        <a:t> </a:t>
                      </a:r>
                      <a:r>
                        <a:rPr lang="en-GB" sz="1600" dirty="0" err="1">
                          <a:solidFill>
                            <a:schemeClr val="bg1"/>
                          </a:solidFill>
                        </a:rPr>
                        <a:t>bemutatása</a:t>
                      </a:r>
                      <a:r>
                        <a:rPr lang="en-GB" sz="1600" dirty="0">
                          <a:solidFill>
                            <a:schemeClr val="bg1"/>
                          </a:solidFill>
                        </a:rPr>
                        <a:t>
Pl. A </a:t>
                      </a:r>
                      <a:r>
                        <a:rPr lang="en-GB" sz="1600" dirty="0" err="1">
                          <a:solidFill>
                            <a:schemeClr val="bg1"/>
                          </a:solidFill>
                        </a:rPr>
                        <a:t>vendégek</a:t>
                      </a:r>
                      <a:r>
                        <a:rPr lang="en-GB" sz="1600" dirty="0">
                          <a:solidFill>
                            <a:schemeClr val="bg1"/>
                          </a:solidFill>
                        </a:rPr>
                        <a:t> </a:t>
                      </a:r>
                      <a:r>
                        <a:rPr lang="en-GB" sz="1600" dirty="0" err="1">
                          <a:solidFill>
                            <a:schemeClr val="bg1"/>
                          </a:solidFill>
                        </a:rPr>
                        <a:t>közötti</a:t>
                      </a:r>
                      <a:r>
                        <a:rPr lang="en-GB" sz="1600" dirty="0">
                          <a:solidFill>
                            <a:schemeClr val="bg1"/>
                          </a:solidFill>
                        </a:rPr>
                        <a:t> </a:t>
                      </a:r>
                      <a:r>
                        <a:rPr lang="en-GB" sz="1600" dirty="0" err="1">
                          <a:solidFill>
                            <a:schemeClr val="bg1"/>
                          </a:solidFill>
                        </a:rPr>
                        <a:t>konfliktus</a:t>
                      </a:r>
                      <a:r>
                        <a:rPr lang="en-GB" sz="1600" dirty="0">
                          <a:solidFill>
                            <a:schemeClr val="bg1"/>
                          </a:solidFill>
                        </a:rPr>
                        <a:t> </a:t>
                      </a:r>
                      <a:r>
                        <a:rPr lang="en-GB" sz="1600" dirty="0" err="1">
                          <a:solidFill>
                            <a:schemeClr val="bg1"/>
                          </a:solidFill>
                        </a:rPr>
                        <a:t>megoldása</a:t>
                      </a:r>
                      <a:endParaRPr lang="pl-PL" sz="1600" b="0" i="1" dirty="0">
                        <a:solidFill>
                          <a:schemeClr val="bg1"/>
                        </a:solidFill>
                      </a:endParaRPr>
                    </a:p>
                  </a:txBody>
                  <a:tcPr anchor="ctr"/>
                </a:tc>
                <a:extLst>
                  <a:ext uri="{0D108BD9-81ED-4DB2-BD59-A6C34878D82A}">
                    <a16:rowId xmlns:a16="http://schemas.microsoft.com/office/drawing/2014/main" val="10002"/>
                  </a:ext>
                </a:extLst>
              </a:tr>
            </a:tbl>
          </a:graphicData>
        </a:graphic>
      </p:graphicFrame>
      <p:sp>
        <p:nvSpPr>
          <p:cNvPr id="15" name="Tytuł 1">
            <a:extLst>
              <a:ext uri="{FF2B5EF4-FFF2-40B4-BE49-F238E27FC236}">
                <a16:creationId xmlns:a16="http://schemas.microsoft.com/office/drawing/2014/main" id="{DEED15E3-32EF-4FBC-8188-A69D09001D6B}"/>
              </a:ext>
            </a:extLst>
          </p:cNvPr>
          <p:cNvSpPr txBox="1">
            <a:spLocks/>
          </p:cNvSpPr>
          <p:nvPr/>
        </p:nvSpPr>
        <p:spPr bwMode="auto">
          <a:xfrm>
            <a:off x="1199456" y="197967"/>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Tree>
    <p:extLst>
      <p:ext uri="{BB962C8B-B14F-4D97-AF65-F5344CB8AC3E}">
        <p14:creationId xmlns:p14="http://schemas.microsoft.com/office/powerpoint/2010/main" val="389968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12</a:t>
            </a:fld>
            <a:endParaRPr lang="en-US" altLang="pl-PL"/>
          </a:p>
        </p:txBody>
      </p:sp>
      <p:grpSp>
        <p:nvGrpSpPr>
          <p:cNvPr id="7" name="Grupa 6">
            <a:extLst>
              <a:ext uri="{FF2B5EF4-FFF2-40B4-BE49-F238E27FC236}">
                <a16:creationId xmlns:a16="http://schemas.microsoft.com/office/drawing/2014/main" id="{B9894B22-F16D-41C3-8D9A-C07B6E20C941}"/>
              </a:ext>
            </a:extLst>
          </p:cNvPr>
          <p:cNvGrpSpPr/>
          <p:nvPr/>
        </p:nvGrpSpPr>
        <p:grpSpPr>
          <a:xfrm>
            <a:off x="1559496" y="1318219"/>
            <a:ext cx="8856984" cy="5138926"/>
            <a:chOff x="4224487" y="1318219"/>
            <a:chExt cx="6000614" cy="5138926"/>
          </a:xfrm>
        </p:grpSpPr>
        <p:sp>
          <p:nvSpPr>
            <p:cNvPr id="8" name="Prostokąt 7">
              <a:extLst>
                <a:ext uri="{FF2B5EF4-FFF2-40B4-BE49-F238E27FC236}">
                  <a16:creationId xmlns:a16="http://schemas.microsoft.com/office/drawing/2014/main" id="{7AF2424D-0D25-4489-BBA1-3D2A5BD94265}"/>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2A499D4B-B4C2-447A-91F9-4291A36F224E}"/>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571996C1-3E2A-4FBA-835C-39D454D30C94}"/>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2" name="Prostokąt 11">
            <a:extLst>
              <a:ext uri="{FF2B5EF4-FFF2-40B4-BE49-F238E27FC236}">
                <a16:creationId xmlns:a16="http://schemas.microsoft.com/office/drawing/2014/main" id="{DC4D1FE7-902A-4618-9E9A-AE99457F1624}"/>
              </a:ext>
            </a:extLst>
          </p:cNvPr>
          <p:cNvSpPr/>
          <p:nvPr/>
        </p:nvSpPr>
        <p:spPr>
          <a:xfrm>
            <a:off x="1728074" y="1516722"/>
            <a:ext cx="8424936" cy="400110"/>
          </a:xfrm>
          <a:prstGeom prst="rect">
            <a:avLst/>
          </a:prstGeom>
        </p:spPr>
        <p:txBody>
          <a:bodyPr wrap="square">
            <a:spAutoFit/>
          </a:bodyPr>
          <a:lstStyle/>
          <a:p>
            <a:pPr algn="ctr"/>
            <a:r>
              <a:rPr lang="pl-PL" sz="2000" b="1" dirty="0">
                <a:solidFill>
                  <a:schemeClr val="bg1"/>
                </a:solidFill>
              </a:rPr>
              <a:t>A KÉPZÉS SORÁN LEGGYAKRABBAN HASZNÁLT </a:t>
            </a:r>
            <a:r>
              <a:rPr lang="pl-PL" sz="2000" b="1" dirty="0">
                <a:solidFill>
                  <a:srgbClr val="FFC000"/>
                </a:solidFill>
              </a:rPr>
              <a:t>ISMERTETŐ </a:t>
            </a:r>
            <a:r>
              <a:rPr lang="pl-PL" sz="2000" b="1" dirty="0">
                <a:solidFill>
                  <a:schemeClr val="bg1"/>
                </a:solidFill>
              </a:rPr>
              <a:t>MÓDSZER</a:t>
            </a:r>
          </a:p>
        </p:txBody>
      </p:sp>
      <p:graphicFrame>
        <p:nvGraphicFramePr>
          <p:cNvPr id="16" name="Tabela 15">
            <a:extLst>
              <a:ext uri="{FF2B5EF4-FFF2-40B4-BE49-F238E27FC236}">
                <a16:creationId xmlns:a16="http://schemas.microsoft.com/office/drawing/2014/main" id="{AAA71EC1-AC38-436B-A41F-9FD24560F9D4}"/>
              </a:ext>
            </a:extLst>
          </p:cNvPr>
          <p:cNvGraphicFramePr>
            <a:graphicFrameLocks noGrp="1"/>
          </p:cNvGraphicFramePr>
          <p:nvPr>
            <p:extLst>
              <p:ext uri="{D42A27DB-BD31-4B8C-83A1-F6EECF244321}">
                <p14:modId xmlns:p14="http://schemas.microsoft.com/office/powerpoint/2010/main" val="3928225417"/>
              </p:ext>
            </p:extLst>
          </p:nvPr>
        </p:nvGraphicFramePr>
        <p:xfrm>
          <a:off x="1686474" y="2207474"/>
          <a:ext cx="8585990" cy="3326441"/>
        </p:xfrm>
        <a:graphic>
          <a:graphicData uri="http://schemas.openxmlformats.org/drawingml/2006/table">
            <a:tbl>
              <a:tblPr firstRow="1" bandRow="1">
                <a:tableStyleId>{2D5ABB26-0587-4C30-8999-92F81FD0307C}</a:tableStyleId>
              </a:tblPr>
              <a:tblGrid>
                <a:gridCol w="1716440">
                  <a:extLst>
                    <a:ext uri="{9D8B030D-6E8A-4147-A177-3AD203B41FA5}">
                      <a16:colId xmlns:a16="http://schemas.microsoft.com/office/drawing/2014/main" val="20000"/>
                    </a:ext>
                  </a:extLst>
                </a:gridCol>
                <a:gridCol w="6869550">
                  <a:extLst>
                    <a:ext uri="{9D8B030D-6E8A-4147-A177-3AD203B41FA5}">
                      <a16:colId xmlns:a16="http://schemas.microsoft.com/office/drawing/2014/main" val="20001"/>
                    </a:ext>
                  </a:extLst>
                </a:gridCol>
              </a:tblGrid>
              <a:tr h="1009145">
                <a:tc>
                  <a:txBody>
                    <a:bodyPr/>
                    <a:lstStyle/>
                    <a:p>
                      <a:pPr marL="342900" indent="-342900">
                        <a:lnSpc>
                          <a:spcPct val="114000"/>
                        </a:lnSpc>
                        <a:spcAft>
                          <a:spcPts val="600"/>
                        </a:spcAft>
                        <a:buBlip>
                          <a:blip r:embed="rId2"/>
                        </a:buBlip>
                      </a:pPr>
                      <a:r>
                        <a:rPr lang="pl-PL" sz="1600" b="1" dirty="0">
                          <a:solidFill>
                            <a:schemeClr val="bg1"/>
                          </a:solidFill>
                        </a:rPr>
                        <a:t>LEÍRÁS</a:t>
                      </a:r>
                    </a:p>
                  </a:txBody>
                  <a:tcPr anchor="ctr"/>
                </a:tc>
                <a:tc>
                  <a:txBody>
                    <a:bodyPr/>
                    <a:lstStyle/>
                    <a:p>
                      <a:r>
                        <a:rPr lang="en-GB" sz="1600" i="0" dirty="0">
                          <a:solidFill>
                            <a:schemeClr val="bg1"/>
                          </a:solidFill>
                        </a:rPr>
                        <a:t>a </a:t>
                      </a:r>
                      <a:r>
                        <a:rPr lang="en-GB" sz="1600" i="0" dirty="0" err="1">
                          <a:solidFill>
                            <a:schemeClr val="bg1"/>
                          </a:solidFill>
                        </a:rPr>
                        <a:t>tárgyak</a:t>
                      </a:r>
                      <a:r>
                        <a:rPr lang="en-GB" sz="1600" i="0" dirty="0">
                          <a:solidFill>
                            <a:schemeClr val="bg1"/>
                          </a:solidFill>
                        </a:rPr>
                        <a:t>, </a:t>
                      </a:r>
                      <a:r>
                        <a:rPr lang="en-GB" sz="1600" i="0" dirty="0" err="1">
                          <a:solidFill>
                            <a:schemeClr val="bg1"/>
                          </a:solidFill>
                        </a:rPr>
                        <a:t>jelenségek</a:t>
                      </a:r>
                      <a:r>
                        <a:rPr lang="en-GB" sz="1600" i="0" dirty="0">
                          <a:solidFill>
                            <a:schemeClr val="bg1"/>
                          </a:solidFill>
                        </a:rPr>
                        <a:t>, a </a:t>
                      </a:r>
                      <a:r>
                        <a:rPr lang="en-GB" sz="1600" i="0" dirty="0" err="1">
                          <a:solidFill>
                            <a:schemeClr val="bg1"/>
                          </a:solidFill>
                        </a:rPr>
                        <a:t>résztvevőktől</a:t>
                      </a:r>
                      <a:r>
                        <a:rPr lang="en-GB" sz="1600" i="0" dirty="0">
                          <a:solidFill>
                            <a:schemeClr val="bg1"/>
                          </a:solidFill>
                        </a:rPr>
                        <a:t> </a:t>
                      </a:r>
                      <a:r>
                        <a:rPr lang="en-GB" sz="1600" i="0" dirty="0" err="1">
                          <a:solidFill>
                            <a:schemeClr val="bg1"/>
                          </a:solidFill>
                        </a:rPr>
                        <a:t>ismeretlen</a:t>
                      </a:r>
                      <a:r>
                        <a:rPr lang="en-GB" sz="1600" i="0" dirty="0">
                          <a:solidFill>
                            <a:schemeClr val="bg1"/>
                          </a:solidFill>
                        </a:rPr>
                        <a:t> </a:t>
                      </a:r>
                      <a:r>
                        <a:rPr lang="en-GB" sz="1600" i="0" dirty="0" err="1">
                          <a:solidFill>
                            <a:schemeClr val="bg1"/>
                          </a:solidFill>
                        </a:rPr>
                        <a:t>tevékenységek</a:t>
                      </a:r>
                      <a:r>
                        <a:rPr lang="en-GB" sz="1600" i="0" dirty="0">
                          <a:solidFill>
                            <a:schemeClr val="bg1"/>
                          </a:solidFill>
                        </a:rPr>
                        <a:t> </a:t>
                      </a:r>
                      <a:r>
                        <a:rPr lang="en-GB" sz="1600" i="0" dirty="0" err="1">
                          <a:solidFill>
                            <a:schemeClr val="bg1"/>
                          </a:solidFill>
                        </a:rPr>
                        <a:t>jellemzése</a:t>
                      </a:r>
                      <a:r>
                        <a:rPr lang="en-GB" sz="1600" i="0" dirty="0">
                          <a:solidFill>
                            <a:schemeClr val="bg1"/>
                          </a:solidFill>
                        </a:rPr>
                        <a:t> –
 Pl.  A </a:t>
                      </a:r>
                      <a:r>
                        <a:rPr lang="en-GB" sz="1600" i="0" dirty="0" err="1">
                          <a:solidFill>
                            <a:schemeClr val="bg1"/>
                          </a:solidFill>
                        </a:rPr>
                        <a:t>hal</a:t>
                      </a:r>
                      <a:r>
                        <a:rPr lang="en-GB" sz="1600" i="0" dirty="0">
                          <a:solidFill>
                            <a:schemeClr val="bg1"/>
                          </a:solidFill>
                        </a:rPr>
                        <a:t> </a:t>
                      </a:r>
                      <a:r>
                        <a:rPr lang="en-GB" sz="1600" i="0" dirty="0" err="1">
                          <a:solidFill>
                            <a:schemeClr val="bg1"/>
                          </a:solidFill>
                        </a:rPr>
                        <a:t>fiézés</a:t>
                      </a:r>
                      <a:r>
                        <a:rPr lang="en-GB" sz="1600" i="0" dirty="0">
                          <a:solidFill>
                            <a:schemeClr val="bg1"/>
                          </a:solidFill>
                        </a:rPr>
                        <a:t> </a:t>
                      </a:r>
                      <a:r>
                        <a:rPr lang="en-GB" sz="1600" i="0" dirty="0" err="1">
                          <a:solidFill>
                            <a:schemeClr val="bg1"/>
                          </a:solidFill>
                        </a:rPr>
                        <a:t>lépései</a:t>
                      </a:r>
                      <a:endParaRPr lang="pl-PL" sz="1600" i="0" dirty="0">
                        <a:solidFill>
                          <a:schemeClr val="bg1"/>
                        </a:solidFill>
                      </a:endParaRPr>
                    </a:p>
                  </a:txBody>
                  <a:tcPr anchor="ctr"/>
                </a:tc>
                <a:extLst>
                  <a:ext uri="{0D108BD9-81ED-4DB2-BD59-A6C34878D82A}">
                    <a16:rowId xmlns:a16="http://schemas.microsoft.com/office/drawing/2014/main" val="10003"/>
                  </a:ext>
                </a:extLst>
              </a:tr>
              <a:tr h="1308151">
                <a:tc>
                  <a:txBody>
                    <a:bodyPr/>
                    <a:lstStyle/>
                    <a:p>
                      <a:pPr marL="342900" indent="-342900">
                        <a:lnSpc>
                          <a:spcPct val="114000"/>
                        </a:lnSpc>
                        <a:spcAft>
                          <a:spcPts val="600"/>
                        </a:spcAft>
                        <a:buBlip>
                          <a:blip r:embed="rId2"/>
                        </a:buBlip>
                      </a:pPr>
                      <a:r>
                        <a:rPr lang="pl-PL" sz="1600" b="1" dirty="0">
                          <a:solidFill>
                            <a:schemeClr val="bg1"/>
                          </a:solidFill>
                        </a:rPr>
                        <a:t>ANEKDOTA </a:t>
                      </a:r>
                    </a:p>
                  </a:txBody>
                  <a:tcPr anchor="ctr"/>
                </a:tc>
                <a:tc>
                  <a:txBody>
                    <a:bodyPr/>
                    <a:lstStyle/>
                    <a:p>
                      <a:r>
                        <a:rPr lang="en-GB" sz="1600" i="0" dirty="0" err="1">
                          <a:solidFill>
                            <a:schemeClr val="bg1"/>
                          </a:solidFill>
                        </a:rPr>
                        <a:t>rövid</a:t>
                      </a:r>
                      <a:r>
                        <a:rPr lang="en-GB" sz="1600" i="0" dirty="0">
                          <a:solidFill>
                            <a:schemeClr val="bg1"/>
                          </a:solidFill>
                        </a:rPr>
                        <a:t> </a:t>
                      </a:r>
                      <a:r>
                        <a:rPr lang="en-GB" sz="1600" i="0" dirty="0" err="1">
                          <a:solidFill>
                            <a:schemeClr val="bg1"/>
                          </a:solidFill>
                        </a:rPr>
                        <a:t>történet</a:t>
                      </a:r>
                      <a:r>
                        <a:rPr lang="en-GB" sz="1600" i="0" dirty="0">
                          <a:solidFill>
                            <a:schemeClr val="bg1"/>
                          </a:solidFill>
                        </a:rPr>
                        <a:t> </a:t>
                      </a:r>
                      <a:r>
                        <a:rPr lang="en-GB" sz="1600" i="0" dirty="0" err="1">
                          <a:solidFill>
                            <a:schemeClr val="bg1"/>
                          </a:solidFill>
                        </a:rPr>
                        <a:t>néhány</a:t>
                      </a:r>
                      <a:r>
                        <a:rPr lang="en-GB" sz="1600" i="0" dirty="0">
                          <a:solidFill>
                            <a:schemeClr val="bg1"/>
                          </a:solidFill>
                        </a:rPr>
                        <a:t> </a:t>
                      </a:r>
                      <a:r>
                        <a:rPr lang="en-GB" sz="1600" i="0" dirty="0" err="1">
                          <a:solidFill>
                            <a:schemeClr val="bg1"/>
                          </a:solidFill>
                        </a:rPr>
                        <a:t>vicces</a:t>
                      </a:r>
                      <a:r>
                        <a:rPr lang="en-GB" sz="1600" i="0" dirty="0">
                          <a:solidFill>
                            <a:schemeClr val="bg1"/>
                          </a:solidFill>
                        </a:rPr>
                        <a:t> </a:t>
                      </a:r>
                      <a:r>
                        <a:rPr lang="en-GB" sz="1600" i="0" dirty="0" err="1">
                          <a:solidFill>
                            <a:schemeClr val="bg1"/>
                          </a:solidFill>
                        </a:rPr>
                        <a:t>vagy</a:t>
                      </a:r>
                      <a:r>
                        <a:rPr lang="en-GB" sz="1600" i="0" dirty="0">
                          <a:solidFill>
                            <a:schemeClr val="bg1"/>
                          </a:solidFill>
                        </a:rPr>
                        <a:t> </a:t>
                      </a:r>
                      <a:r>
                        <a:rPr lang="en-GB" sz="1600" i="0" dirty="0" err="1">
                          <a:solidFill>
                            <a:schemeClr val="bg1"/>
                          </a:solidFill>
                        </a:rPr>
                        <a:t>szokatlan</a:t>
                      </a:r>
                      <a:r>
                        <a:rPr lang="en-GB" sz="1600" i="0" dirty="0">
                          <a:solidFill>
                            <a:schemeClr val="bg1"/>
                          </a:solidFill>
                        </a:rPr>
                        <a:t> </a:t>
                      </a:r>
                      <a:r>
                        <a:rPr lang="en-GB" sz="1600" i="0" dirty="0" err="1">
                          <a:solidFill>
                            <a:schemeClr val="bg1"/>
                          </a:solidFill>
                        </a:rPr>
                        <a:t>eseményről</a:t>
                      </a:r>
                      <a:r>
                        <a:rPr lang="en-GB" sz="1600" i="0" dirty="0">
                          <a:solidFill>
                            <a:schemeClr val="bg1"/>
                          </a:solidFill>
                        </a:rPr>
                        <a:t>, </a:t>
                      </a:r>
                      <a:r>
                        <a:rPr lang="en-GB" sz="1600" i="0" dirty="0" err="1">
                          <a:solidFill>
                            <a:schemeClr val="bg1"/>
                          </a:solidFill>
                        </a:rPr>
                        <a:t>végén</a:t>
                      </a:r>
                      <a:r>
                        <a:rPr lang="en-GB" sz="1600" i="0" dirty="0">
                          <a:solidFill>
                            <a:schemeClr val="bg1"/>
                          </a:solidFill>
                        </a:rPr>
                        <a:t> </a:t>
                      </a:r>
                      <a:r>
                        <a:rPr lang="en-GB" sz="1600" i="0" dirty="0" err="1">
                          <a:solidFill>
                            <a:schemeClr val="bg1"/>
                          </a:solidFill>
                        </a:rPr>
                        <a:t>egy</a:t>
                      </a:r>
                      <a:r>
                        <a:rPr lang="en-GB" sz="1600" i="0" dirty="0">
                          <a:solidFill>
                            <a:schemeClr val="bg1"/>
                          </a:solidFill>
                        </a:rPr>
                        <a:t> </a:t>
                      </a:r>
                      <a:r>
                        <a:rPr lang="en-GB" sz="1600" i="0" dirty="0" err="1">
                          <a:solidFill>
                            <a:schemeClr val="bg1"/>
                          </a:solidFill>
                        </a:rPr>
                        <a:t>meglepő</a:t>
                      </a:r>
                      <a:r>
                        <a:rPr lang="en-GB" sz="1600" i="0" dirty="0">
                          <a:solidFill>
                            <a:schemeClr val="bg1"/>
                          </a:solidFill>
                        </a:rPr>
                        <a:t>, </a:t>
                      </a:r>
                      <a:r>
                        <a:rPr lang="en-GB" sz="1600" i="0" dirty="0" err="1">
                          <a:solidFill>
                            <a:schemeClr val="bg1"/>
                          </a:solidFill>
                        </a:rPr>
                        <a:t>szellemes</a:t>
                      </a:r>
                      <a:r>
                        <a:rPr lang="en-GB" sz="1600" i="0" dirty="0">
                          <a:solidFill>
                            <a:schemeClr val="bg1"/>
                          </a:solidFill>
                        </a:rPr>
                        <a:t> </a:t>
                      </a:r>
                      <a:r>
                        <a:rPr lang="en-GB" sz="1600" i="0" dirty="0" err="1">
                          <a:solidFill>
                            <a:schemeClr val="bg1"/>
                          </a:solidFill>
                        </a:rPr>
                        <a:t>poénnal</a:t>
                      </a:r>
                      <a:endParaRPr lang="en-GB" sz="1600" i="0" dirty="0">
                        <a:solidFill>
                          <a:schemeClr val="bg1"/>
                        </a:solidFill>
                      </a:endParaRPr>
                    </a:p>
                  </a:txBody>
                  <a:tcPr anchor="ctr"/>
                </a:tc>
                <a:extLst>
                  <a:ext uri="{0D108BD9-81ED-4DB2-BD59-A6C34878D82A}">
                    <a16:rowId xmlns:a16="http://schemas.microsoft.com/office/drawing/2014/main" val="10004"/>
                  </a:ext>
                </a:extLst>
              </a:tr>
              <a:tr h="1009145">
                <a:tc>
                  <a:txBody>
                    <a:bodyPr/>
                    <a:lstStyle/>
                    <a:p>
                      <a:pPr marL="342900" indent="-342900">
                        <a:lnSpc>
                          <a:spcPct val="114000"/>
                        </a:lnSpc>
                        <a:spcAft>
                          <a:spcPts val="600"/>
                        </a:spcAft>
                        <a:buBlip>
                          <a:blip r:embed="rId2"/>
                        </a:buBlip>
                      </a:pPr>
                      <a:r>
                        <a:rPr lang="pl-PL" sz="1600" b="1" dirty="0">
                          <a:solidFill>
                            <a:schemeClr val="bg1"/>
                          </a:solidFill>
                        </a:rPr>
                        <a:t>UTASÍTÁS</a:t>
                      </a:r>
                    </a:p>
                  </a:txBody>
                  <a:tcPr anchor="ctr"/>
                </a:tc>
                <a:tc>
                  <a:txBody>
                    <a:bodyPr/>
                    <a:lstStyle/>
                    <a:p>
                      <a:r>
                        <a:rPr lang="en-GB" sz="1600" dirty="0">
                          <a:solidFill>
                            <a:schemeClr val="bg1"/>
                          </a:solidFill>
                        </a:rPr>
                        <a:t>a </a:t>
                      </a:r>
                      <a:r>
                        <a:rPr lang="en-GB" sz="1600" dirty="0" err="1">
                          <a:solidFill>
                            <a:schemeClr val="bg1"/>
                          </a:solidFill>
                        </a:rPr>
                        <a:t>jelenség</a:t>
                      </a:r>
                      <a:r>
                        <a:rPr lang="en-GB" sz="1600" dirty="0">
                          <a:solidFill>
                            <a:schemeClr val="bg1"/>
                          </a:solidFill>
                        </a:rPr>
                        <a:t> </a:t>
                      </a:r>
                      <a:r>
                        <a:rPr lang="en-GB" sz="1600" dirty="0" err="1">
                          <a:solidFill>
                            <a:schemeClr val="bg1"/>
                          </a:solidFill>
                        </a:rPr>
                        <a:t>megértésének</a:t>
                      </a:r>
                      <a:r>
                        <a:rPr lang="en-GB" sz="1600" dirty="0">
                          <a:solidFill>
                            <a:schemeClr val="bg1"/>
                          </a:solidFill>
                        </a:rPr>
                        <a:t> </a:t>
                      </a:r>
                      <a:r>
                        <a:rPr lang="en-GB" sz="1600" dirty="0" err="1">
                          <a:solidFill>
                            <a:schemeClr val="bg1"/>
                          </a:solidFill>
                        </a:rPr>
                        <a:t>magyarázata</a:t>
                      </a:r>
                      <a:r>
                        <a:rPr lang="en-GB" sz="1600" dirty="0">
                          <a:solidFill>
                            <a:schemeClr val="bg1"/>
                          </a:solidFill>
                        </a:rPr>
                        <a:t>, 
</a:t>
                      </a:r>
                      <a:r>
                        <a:rPr lang="en-GB" sz="1600" dirty="0" err="1">
                          <a:solidFill>
                            <a:schemeClr val="bg1"/>
                          </a:solidFill>
                        </a:rPr>
                        <a:t>Például</a:t>
                      </a:r>
                      <a:r>
                        <a:rPr lang="en-GB" sz="1600" dirty="0">
                          <a:solidFill>
                            <a:schemeClr val="bg1"/>
                          </a:solidFill>
                        </a:rPr>
                        <a:t> </a:t>
                      </a:r>
                      <a:r>
                        <a:rPr lang="en-GB" sz="1600" dirty="0" err="1">
                          <a:solidFill>
                            <a:schemeClr val="bg1"/>
                          </a:solidFill>
                        </a:rPr>
                        <a:t>hogyan</a:t>
                      </a:r>
                      <a:r>
                        <a:rPr lang="en-GB" sz="1600" dirty="0">
                          <a:solidFill>
                            <a:schemeClr val="bg1"/>
                          </a:solidFill>
                        </a:rPr>
                        <a:t> </a:t>
                      </a:r>
                      <a:r>
                        <a:rPr lang="en-GB" sz="1600" dirty="0" err="1">
                          <a:solidFill>
                            <a:schemeClr val="bg1"/>
                          </a:solidFill>
                        </a:rPr>
                        <a:t>lehetséges</a:t>
                      </a:r>
                      <a:r>
                        <a:rPr lang="en-GB" sz="1600" dirty="0">
                          <a:solidFill>
                            <a:schemeClr val="bg1"/>
                          </a:solidFill>
                        </a:rPr>
                        <a:t> </a:t>
                      </a:r>
                      <a:r>
                        <a:rPr lang="en-GB" sz="1600" dirty="0" err="1">
                          <a:solidFill>
                            <a:schemeClr val="bg1"/>
                          </a:solidFill>
                        </a:rPr>
                        <a:t>flambírozni</a:t>
                      </a:r>
                      <a:r>
                        <a:rPr lang="en-GB" sz="1600" dirty="0">
                          <a:solidFill>
                            <a:schemeClr val="bg1"/>
                          </a:solidFill>
                        </a:rPr>
                        <a:t> a </a:t>
                      </a:r>
                      <a:r>
                        <a:rPr lang="en-GB" sz="1600" dirty="0" err="1">
                          <a:solidFill>
                            <a:schemeClr val="bg1"/>
                          </a:solidFill>
                        </a:rPr>
                        <a:t>fagylaltot</a:t>
                      </a:r>
                      <a:endParaRPr lang="pl-PL" sz="1600" i="1" dirty="0">
                        <a:solidFill>
                          <a:schemeClr val="bg1"/>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39256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13</a:t>
            </a:fld>
            <a:endParaRPr lang="en-US" altLang="pl-PL"/>
          </a:p>
        </p:txBody>
      </p:sp>
      <p:sp>
        <p:nvSpPr>
          <p:cNvPr id="9" name="Prostokąt 8">
            <a:extLst>
              <a:ext uri="{FF2B5EF4-FFF2-40B4-BE49-F238E27FC236}">
                <a16:creationId xmlns:a16="http://schemas.microsoft.com/office/drawing/2014/main" id="{62DCDFCD-D3BD-45CD-AA46-4B8F0A390AB6}"/>
              </a:ext>
            </a:extLst>
          </p:cNvPr>
          <p:cNvSpPr/>
          <p:nvPr/>
        </p:nvSpPr>
        <p:spPr>
          <a:xfrm>
            <a:off x="3923911" y="6146690"/>
            <a:ext cx="1007392" cy="307777"/>
          </a:xfrm>
          <a:prstGeom prst="rect">
            <a:avLst/>
          </a:prstGeom>
        </p:spPr>
        <p:txBody>
          <a:bodyPr wrap="none">
            <a:spAutoFit/>
          </a:bodyPr>
          <a:lstStyle/>
          <a:p>
            <a:r>
              <a:rPr lang="pl-PL" sz="1400" dirty="0">
                <a:solidFill>
                  <a:schemeClr val="tx1">
                    <a:lumMod val="95000"/>
                    <a:lumOff val="5000"/>
                  </a:schemeClr>
                </a:solidFill>
              </a:rPr>
              <a:t>PODCAST 1</a:t>
            </a:r>
          </a:p>
        </p:txBody>
      </p:sp>
      <p:pic>
        <p:nvPicPr>
          <p:cNvPr id="10" name="Obraz 9">
            <a:extLst>
              <a:ext uri="{FF2B5EF4-FFF2-40B4-BE49-F238E27FC236}">
                <a16:creationId xmlns:a16="http://schemas.microsoft.com/office/drawing/2014/main" id="{15B1EDB7-E05A-4B96-BE04-A446F25EDE81}"/>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1" name="Prostokąt 10">
            <a:extLst>
              <a:ext uri="{FF2B5EF4-FFF2-40B4-BE49-F238E27FC236}">
                <a16:creationId xmlns:a16="http://schemas.microsoft.com/office/drawing/2014/main" id="{7F6D11A7-6DDD-4DED-8171-8909F1C03D5E}"/>
              </a:ext>
            </a:extLst>
          </p:cNvPr>
          <p:cNvSpPr/>
          <p:nvPr/>
        </p:nvSpPr>
        <p:spPr>
          <a:xfrm>
            <a:off x="928173" y="6146690"/>
            <a:ext cx="2941444" cy="738664"/>
          </a:xfrm>
          <a:prstGeom prst="rect">
            <a:avLst/>
          </a:prstGeom>
        </p:spPr>
        <p:txBody>
          <a:bodyPr wrap="square">
            <a:spAutoFit/>
          </a:bodyPr>
          <a:lstStyle/>
          <a:p>
            <a:r>
              <a:rPr lang="pl-PL" sz="1400" dirty="0"/>
              <a:t>PÉLDA DOKUMENTUMOK 
</a:t>
            </a:r>
            <a:r>
              <a:rPr lang="pl-PL" sz="1400" dirty="0" err="1"/>
              <a:t>Munkakártya</a:t>
            </a:r>
            <a:r>
              <a:rPr lang="pl-PL" sz="1400" dirty="0"/>
              <a:t> 3 </a:t>
            </a:r>
            <a:r>
              <a:rPr lang="pl-PL" sz="1400" dirty="0" err="1"/>
              <a:t>és</a:t>
            </a:r>
            <a:r>
              <a:rPr lang="pl-PL" sz="1400" dirty="0"/>
              <a:t> 4
</a:t>
            </a:r>
            <a:endParaRPr lang="pl-PL" sz="1400" u="sng" dirty="0">
              <a:solidFill>
                <a:schemeClr val="tx1">
                  <a:lumMod val="85000"/>
                  <a:lumOff val="15000"/>
                </a:schemeClr>
              </a:solidFill>
            </a:endParaRPr>
          </a:p>
        </p:txBody>
      </p:sp>
      <p:pic>
        <p:nvPicPr>
          <p:cNvPr id="12" name="Grafika 11">
            <a:extLst>
              <a:ext uri="{FF2B5EF4-FFF2-40B4-BE49-F238E27FC236}">
                <a16:creationId xmlns:a16="http://schemas.microsoft.com/office/drawing/2014/main" id="{5DC3AB79-2A21-4ED6-B01F-BBA86C6ECE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grpSp>
        <p:nvGrpSpPr>
          <p:cNvPr id="13" name="Grupa 12">
            <a:extLst>
              <a:ext uri="{FF2B5EF4-FFF2-40B4-BE49-F238E27FC236}">
                <a16:creationId xmlns:a16="http://schemas.microsoft.com/office/drawing/2014/main" id="{D37EDD9C-CE3B-4143-8498-F6C6BE1334E0}"/>
              </a:ext>
            </a:extLst>
          </p:cNvPr>
          <p:cNvGrpSpPr/>
          <p:nvPr/>
        </p:nvGrpSpPr>
        <p:grpSpPr>
          <a:xfrm>
            <a:off x="1890496" y="1556792"/>
            <a:ext cx="6745868" cy="3392798"/>
            <a:chOff x="4224487" y="1318219"/>
            <a:chExt cx="6000614" cy="5138926"/>
          </a:xfrm>
        </p:grpSpPr>
        <p:sp>
          <p:nvSpPr>
            <p:cNvPr id="14" name="Prostokąt 13">
              <a:extLst>
                <a:ext uri="{FF2B5EF4-FFF2-40B4-BE49-F238E27FC236}">
                  <a16:creationId xmlns:a16="http://schemas.microsoft.com/office/drawing/2014/main" id="{9065CC7A-5D3A-479A-A5E5-51F819FBD246}"/>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7CA669CA-E92E-412E-9F7B-87DB677EE626}"/>
                </a:ext>
              </a:extLst>
            </p:cNvPr>
            <p:cNvSpPr/>
            <p:nvPr/>
          </p:nvSpPr>
          <p:spPr>
            <a:xfrm>
              <a:off x="4224487" y="1318219"/>
              <a:ext cx="6000614" cy="1032136"/>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6C80C923-2901-45E7-A57E-F5264F7B8FB9}"/>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7" name="Prostokąt 16">
            <a:extLst>
              <a:ext uri="{FF2B5EF4-FFF2-40B4-BE49-F238E27FC236}">
                <a16:creationId xmlns:a16="http://schemas.microsoft.com/office/drawing/2014/main" id="{0F3DCD73-6C19-40A3-A985-FBE5A2F87B58}"/>
              </a:ext>
            </a:extLst>
          </p:cNvPr>
          <p:cNvSpPr/>
          <p:nvPr/>
        </p:nvSpPr>
        <p:spPr>
          <a:xfrm>
            <a:off x="2215430" y="2401244"/>
            <a:ext cx="6096000" cy="2031325"/>
          </a:xfrm>
          <a:prstGeom prst="rect">
            <a:avLst/>
          </a:prstGeom>
        </p:spPr>
        <p:txBody>
          <a:bodyPr>
            <a:spAutoFit/>
          </a:bodyPr>
          <a:lstStyle/>
          <a:p>
            <a:r>
              <a:rPr lang="en-GB" dirty="0" err="1">
                <a:solidFill>
                  <a:schemeClr val="bg1"/>
                </a:solidFill>
              </a:rPr>
              <a:t>Megkövetelheti</a:t>
            </a:r>
            <a:r>
              <a:rPr lang="en-GB" dirty="0">
                <a:solidFill>
                  <a:schemeClr val="bg1"/>
                </a:solidFill>
              </a:rPr>
              <a:t> a </a:t>
            </a:r>
            <a:r>
              <a:rPr lang="en-GB" dirty="0" err="1">
                <a:solidFill>
                  <a:schemeClr val="bg1"/>
                </a:solidFill>
              </a:rPr>
              <a:t>résztvevők</a:t>
            </a:r>
            <a:r>
              <a:rPr lang="en-GB" dirty="0">
                <a:solidFill>
                  <a:schemeClr val="bg1"/>
                </a:solidFill>
              </a:rPr>
              <a:t> </a:t>
            </a:r>
            <a:r>
              <a:rPr lang="en-GB" dirty="0" err="1">
                <a:solidFill>
                  <a:schemeClr val="bg1"/>
                </a:solidFill>
              </a:rPr>
              <a:t>fokozottabb</a:t>
            </a:r>
            <a:r>
              <a:rPr lang="en-GB" dirty="0">
                <a:solidFill>
                  <a:schemeClr val="bg1"/>
                </a:solidFill>
              </a:rPr>
              <a:t> </a:t>
            </a:r>
            <a:r>
              <a:rPr lang="en-GB" dirty="0" err="1">
                <a:solidFill>
                  <a:schemeClr val="bg1"/>
                </a:solidFill>
              </a:rPr>
              <a:t>részvételét</a:t>
            </a:r>
            <a:r>
              <a:rPr lang="en-GB" dirty="0">
                <a:solidFill>
                  <a:schemeClr val="bg1"/>
                </a:solidFill>
              </a:rPr>
              <a:t>, mint </a:t>
            </a:r>
            <a:r>
              <a:rPr lang="en-GB" dirty="0" err="1">
                <a:solidFill>
                  <a:schemeClr val="bg1"/>
                </a:solidFill>
              </a:rPr>
              <a:t>az</a:t>
            </a:r>
            <a:r>
              <a:rPr lang="en-GB" dirty="0">
                <a:solidFill>
                  <a:schemeClr val="bg1"/>
                </a:solidFill>
              </a:rPr>
              <a:t> "</a:t>
            </a:r>
            <a:r>
              <a:rPr lang="en-GB" dirty="0" err="1">
                <a:solidFill>
                  <a:schemeClr val="bg1"/>
                </a:solidFill>
              </a:rPr>
              <a:t>ismertető</a:t>
            </a:r>
            <a:r>
              <a:rPr lang="en-GB" dirty="0">
                <a:solidFill>
                  <a:schemeClr val="bg1"/>
                </a:solidFill>
              </a:rPr>
              <a:t>" </a:t>
            </a:r>
            <a:r>
              <a:rPr lang="en-GB" dirty="0" err="1">
                <a:solidFill>
                  <a:schemeClr val="bg1"/>
                </a:solidFill>
              </a:rPr>
              <a:t>módszerek</a:t>
            </a:r>
            <a:r>
              <a:rPr lang="en-GB" dirty="0">
                <a:solidFill>
                  <a:schemeClr val="bg1"/>
                </a:solidFill>
              </a:rPr>
              <a:t>, </a:t>
            </a:r>
            <a:r>
              <a:rPr lang="en-GB" dirty="0" err="1">
                <a:solidFill>
                  <a:schemeClr val="bg1"/>
                </a:solidFill>
              </a:rPr>
              <a:t>az</a:t>
            </a:r>
            <a:r>
              <a:rPr lang="en-GB" dirty="0">
                <a:solidFill>
                  <a:schemeClr val="bg1"/>
                </a:solidFill>
              </a:rPr>
              <a:t> </a:t>
            </a:r>
            <a:r>
              <a:rPr lang="en-GB" dirty="0" err="1">
                <a:solidFill>
                  <a:schemeClr val="bg1"/>
                </a:solidFill>
              </a:rPr>
              <a:t>oktató</a:t>
            </a:r>
            <a:r>
              <a:rPr lang="en-GB" dirty="0">
                <a:solidFill>
                  <a:schemeClr val="bg1"/>
                </a:solidFill>
              </a:rPr>
              <a:t> </a:t>
            </a:r>
            <a:r>
              <a:rPr lang="en-GB" dirty="0" err="1">
                <a:solidFill>
                  <a:schemeClr val="bg1"/>
                </a:solidFill>
              </a:rPr>
              <a:t>által</a:t>
            </a:r>
            <a:r>
              <a:rPr lang="en-GB" dirty="0">
                <a:solidFill>
                  <a:schemeClr val="bg1"/>
                </a:solidFill>
              </a:rPr>
              <a:t> </a:t>
            </a:r>
            <a:r>
              <a:rPr lang="en-GB" dirty="0" err="1">
                <a:solidFill>
                  <a:schemeClr val="bg1"/>
                </a:solidFill>
              </a:rPr>
              <a:t>felállított</a:t>
            </a:r>
            <a:r>
              <a:rPr lang="en-GB" dirty="0">
                <a:solidFill>
                  <a:schemeClr val="bg1"/>
                </a:solidFill>
              </a:rPr>
              <a:t> </a:t>
            </a:r>
            <a:r>
              <a:rPr lang="en-GB" dirty="0" err="1">
                <a:solidFill>
                  <a:schemeClr val="bg1"/>
                </a:solidFill>
              </a:rPr>
              <a:t>problémák</a:t>
            </a:r>
            <a:r>
              <a:rPr lang="en-GB" dirty="0">
                <a:solidFill>
                  <a:schemeClr val="bg1"/>
                </a:solidFill>
              </a:rPr>
              <a:t> </a:t>
            </a:r>
            <a:r>
              <a:rPr lang="en-GB" dirty="0" err="1">
                <a:solidFill>
                  <a:schemeClr val="bg1"/>
                </a:solidFill>
              </a:rPr>
              <a:t>megoldása</a:t>
            </a:r>
            <a:r>
              <a:rPr lang="en-GB" dirty="0">
                <a:solidFill>
                  <a:schemeClr val="bg1"/>
                </a:solidFill>
              </a:rPr>
              <a:t> </a:t>
            </a:r>
            <a:r>
              <a:rPr lang="en-GB" dirty="0" err="1">
                <a:solidFill>
                  <a:schemeClr val="bg1"/>
                </a:solidFill>
              </a:rPr>
              <a:t>miatt</a:t>
            </a:r>
            <a:r>
              <a:rPr lang="en-GB" dirty="0">
                <a:solidFill>
                  <a:schemeClr val="bg1"/>
                </a:solidFill>
              </a:rPr>
              <a:t>.
A </a:t>
            </a:r>
            <a:r>
              <a:rPr lang="en-GB" dirty="0" err="1">
                <a:solidFill>
                  <a:schemeClr val="bg1"/>
                </a:solidFill>
              </a:rPr>
              <a:t>hatásossága</a:t>
            </a:r>
            <a:r>
              <a:rPr lang="en-GB" dirty="0">
                <a:solidFill>
                  <a:schemeClr val="bg1"/>
                </a:solidFill>
              </a:rPr>
              <a:t> </a:t>
            </a:r>
            <a:r>
              <a:rPr lang="en-GB" dirty="0" err="1">
                <a:solidFill>
                  <a:schemeClr val="bg1"/>
                </a:solidFill>
              </a:rPr>
              <a:t>miatt</a:t>
            </a:r>
            <a:r>
              <a:rPr lang="en-GB" dirty="0">
                <a:solidFill>
                  <a:schemeClr val="bg1"/>
                </a:solidFill>
              </a:rPr>
              <a:t> </a:t>
            </a:r>
            <a:r>
              <a:rPr lang="en-GB" dirty="0" err="1">
                <a:solidFill>
                  <a:schemeClr val="bg1"/>
                </a:solidFill>
              </a:rPr>
              <a:t>ez</a:t>
            </a:r>
            <a:r>
              <a:rPr lang="en-GB" dirty="0">
                <a:solidFill>
                  <a:schemeClr val="bg1"/>
                </a:solidFill>
              </a:rPr>
              <a:t> </a:t>
            </a:r>
            <a:r>
              <a:rPr lang="en-GB" dirty="0" err="1">
                <a:solidFill>
                  <a:schemeClr val="bg1"/>
                </a:solidFill>
              </a:rPr>
              <a:t>módszer</a:t>
            </a:r>
            <a:r>
              <a:rPr lang="en-GB" dirty="0">
                <a:solidFill>
                  <a:schemeClr val="bg1"/>
                </a:solidFill>
              </a:rPr>
              <a:t> </a:t>
            </a:r>
            <a:r>
              <a:rPr lang="en-GB" dirty="0" err="1">
                <a:solidFill>
                  <a:schemeClr val="bg1"/>
                </a:solidFill>
              </a:rPr>
              <a:t>sokkal</a:t>
            </a:r>
            <a:r>
              <a:rPr lang="en-GB" dirty="0">
                <a:solidFill>
                  <a:schemeClr val="bg1"/>
                </a:solidFill>
              </a:rPr>
              <a:t> </a:t>
            </a:r>
            <a:r>
              <a:rPr lang="en-GB" dirty="0" err="1">
                <a:solidFill>
                  <a:schemeClr val="bg1"/>
                </a:solidFill>
              </a:rPr>
              <a:t>jobb</a:t>
            </a:r>
            <a:r>
              <a:rPr lang="en-GB" dirty="0">
                <a:solidFill>
                  <a:schemeClr val="bg1"/>
                </a:solidFill>
              </a:rPr>
              <a:t>, mint </a:t>
            </a:r>
            <a:r>
              <a:rPr lang="en-GB" dirty="0" err="1">
                <a:solidFill>
                  <a:schemeClr val="bg1"/>
                </a:solidFill>
              </a:rPr>
              <a:t>az</a:t>
            </a:r>
            <a:r>
              <a:rPr lang="en-GB" dirty="0">
                <a:solidFill>
                  <a:schemeClr val="bg1"/>
                </a:solidFill>
              </a:rPr>
              <a:t> </a:t>
            </a:r>
            <a:r>
              <a:rPr lang="en-GB" dirty="0" err="1">
                <a:solidFill>
                  <a:schemeClr val="bg1"/>
                </a:solidFill>
              </a:rPr>
              <a:t>ismertető</a:t>
            </a:r>
            <a:r>
              <a:rPr lang="en-GB" dirty="0">
                <a:solidFill>
                  <a:schemeClr val="bg1"/>
                </a:solidFill>
              </a:rPr>
              <a:t> </a:t>
            </a:r>
            <a:r>
              <a:rPr lang="en-GB" dirty="0" err="1">
                <a:solidFill>
                  <a:schemeClr val="bg1"/>
                </a:solidFill>
              </a:rPr>
              <a:t>módszer</a:t>
            </a:r>
            <a:r>
              <a:rPr lang="en-GB" dirty="0">
                <a:solidFill>
                  <a:schemeClr val="bg1"/>
                </a:solidFill>
              </a:rPr>
              <a:t> </a:t>
            </a:r>
            <a:r>
              <a:rPr lang="en-GB" dirty="0" err="1">
                <a:solidFill>
                  <a:schemeClr val="bg1"/>
                </a:solidFill>
              </a:rPr>
              <a:t>mert</a:t>
            </a:r>
            <a:r>
              <a:rPr lang="en-GB" dirty="0">
                <a:solidFill>
                  <a:schemeClr val="bg1"/>
                </a:solidFill>
              </a:rPr>
              <a:t> a </a:t>
            </a:r>
            <a:r>
              <a:rPr lang="en-GB" dirty="0" err="1">
                <a:solidFill>
                  <a:schemeClr val="bg1"/>
                </a:solidFill>
              </a:rPr>
              <a:t>hallgató</a:t>
            </a:r>
            <a:r>
              <a:rPr lang="en-GB" dirty="0">
                <a:solidFill>
                  <a:schemeClr val="bg1"/>
                </a:solidFill>
              </a:rPr>
              <a:t> </a:t>
            </a:r>
            <a:r>
              <a:rPr lang="en-GB" dirty="0" err="1">
                <a:solidFill>
                  <a:schemeClr val="bg1"/>
                </a:solidFill>
              </a:rPr>
              <a:t>aktívan</a:t>
            </a:r>
            <a:r>
              <a:rPr lang="en-GB" dirty="0">
                <a:solidFill>
                  <a:schemeClr val="bg1"/>
                </a:solidFill>
              </a:rPr>
              <a:t> </a:t>
            </a:r>
            <a:r>
              <a:rPr lang="en-GB" dirty="0" err="1">
                <a:solidFill>
                  <a:schemeClr val="bg1"/>
                </a:solidFill>
              </a:rPr>
              <a:t>részt</a:t>
            </a:r>
            <a:r>
              <a:rPr lang="en-GB" dirty="0">
                <a:solidFill>
                  <a:schemeClr val="bg1"/>
                </a:solidFill>
              </a:rPr>
              <a:t> </a:t>
            </a:r>
            <a:r>
              <a:rPr lang="en-GB" dirty="0" err="1">
                <a:solidFill>
                  <a:schemeClr val="bg1"/>
                </a:solidFill>
              </a:rPr>
              <a:t>vesz</a:t>
            </a:r>
            <a:r>
              <a:rPr lang="en-GB" dirty="0">
                <a:solidFill>
                  <a:schemeClr val="bg1"/>
                </a:solidFill>
              </a:rPr>
              <a:t> a </a:t>
            </a:r>
            <a:r>
              <a:rPr lang="en-GB" dirty="0" err="1">
                <a:solidFill>
                  <a:schemeClr val="bg1"/>
                </a:solidFill>
              </a:rPr>
              <a:t>probléma</a:t>
            </a:r>
            <a:r>
              <a:rPr lang="en-GB" dirty="0">
                <a:solidFill>
                  <a:schemeClr val="bg1"/>
                </a:solidFill>
              </a:rPr>
              <a:t> </a:t>
            </a:r>
            <a:r>
              <a:rPr lang="en-GB" dirty="0" err="1">
                <a:solidFill>
                  <a:schemeClr val="bg1"/>
                </a:solidFill>
              </a:rPr>
              <a:t>lehetséges</a:t>
            </a:r>
            <a:r>
              <a:rPr lang="en-GB" dirty="0">
                <a:solidFill>
                  <a:schemeClr val="bg1"/>
                </a:solidFill>
              </a:rPr>
              <a:t> </a:t>
            </a:r>
            <a:r>
              <a:rPr lang="en-GB" dirty="0" err="1">
                <a:solidFill>
                  <a:schemeClr val="bg1"/>
                </a:solidFill>
              </a:rPr>
              <a:t>megoldásainak</a:t>
            </a:r>
            <a:r>
              <a:rPr lang="en-GB" dirty="0">
                <a:solidFill>
                  <a:schemeClr val="bg1"/>
                </a:solidFill>
              </a:rPr>
              <a:t> </a:t>
            </a:r>
            <a:r>
              <a:rPr lang="en-GB" dirty="0" err="1">
                <a:solidFill>
                  <a:schemeClr val="bg1"/>
                </a:solidFill>
              </a:rPr>
              <a:t>keresésében</a:t>
            </a:r>
            <a:r>
              <a:rPr lang="en-GB" dirty="0">
                <a:solidFill>
                  <a:schemeClr val="bg1"/>
                </a:solidFill>
              </a:rPr>
              <a:t> 
</a:t>
            </a:r>
            <a:endParaRPr lang="pl-PL" dirty="0">
              <a:solidFill>
                <a:schemeClr val="bg1"/>
              </a:solidFill>
            </a:endParaRPr>
          </a:p>
        </p:txBody>
      </p:sp>
      <p:pic>
        <p:nvPicPr>
          <p:cNvPr id="18" name="Grafika 17">
            <a:extLst>
              <a:ext uri="{FF2B5EF4-FFF2-40B4-BE49-F238E27FC236}">
                <a16:creationId xmlns:a16="http://schemas.microsoft.com/office/drawing/2014/main" id="{62FDBF97-2018-4B4F-AB5E-107F8C19E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28725" y="2060848"/>
            <a:ext cx="1943100" cy="2888742"/>
          </a:xfrm>
          <a:prstGeom prst="rect">
            <a:avLst/>
          </a:prstGeom>
        </p:spPr>
      </p:pic>
      <p:sp>
        <p:nvSpPr>
          <p:cNvPr id="19" name="Prostokąt 18">
            <a:extLst>
              <a:ext uri="{FF2B5EF4-FFF2-40B4-BE49-F238E27FC236}">
                <a16:creationId xmlns:a16="http://schemas.microsoft.com/office/drawing/2014/main" id="{5ADCC0AB-E361-4D37-9488-AE6E32F1B067}"/>
              </a:ext>
            </a:extLst>
          </p:cNvPr>
          <p:cNvSpPr/>
          <p:nvPr/>
        </p:nvSpPr>
        <p:spPr>
          <a:xfrm>
            <a:off x="1003516" y="1691516"/>
            <a:ext cx="8424936" cy="369332"/>
          </a:xfrm>
          <a:prstGeom prst="rect">
            <a:avLst/>
          </a:prstGeom>
        </p:spPr>
        <p:txBody>
          <a:bodyPr wrap="square">
            <a:spAutoFit/>
          </a:bodyPr>
          <a:lstStyle/>
          <a:p>
            <a:pPr algn="ctr"/>
            <a:r>
              <a:rPr lang="pl-PL" b="1" dirty="0">
                <a:solidFill>
                  <a:srgbClr val="FD7E01"/>
                </a:solidFill>
              </a:rPr>
              <a:t>PROBLÉMA MÓDSZER</a:t>
            </a:r>
          </a:p>
        </p:txBody>
      </p:sp>
    </p:spTree>
    <p:extLst>
      <p:ext uri="{BB962C8B-B14F-4D97-AF65-F5344CB8AC3E}">
        <p14:creationId xmlns:p14="http://schemas.microsoft.com/office/powerpoint/2010/main" val="264995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440549" y="160949"/>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14</a:t>
            </a:fld>
            <a:endParaRPr lang="en-US" altLang="pl-PL"/>
          </a:p>
        </p:txBody>
      </p:sp>
      <p:grpSp>
        <p:nvGrpSpPr>
          <p:cNvPr id="7" name="Grupa 6">
            <a:extLst>
              <a:ext uri="{FF2B5EF4-FFF2-40B4-BE49-F238E27FC236}">
                <a16:creationId xmlns:a16="http://schemas.microsoft.com/office/drawing/2014/main" id="{A8F702F0-9BEB-4ADC-B648-5AB8D586543A}"/>
              </a:ext>
            </a:extLst>
          </p:cNvPr>
          <p:cNvGrpSpPr/>
          <p:nvPr/>
        </p:nvGrpSpPr>
        <p:grpSpPr>
          <a:xfrm>
            <a:off x="1559496" y="1052736"/>
            <a:ext cx="9289032" cy="5664749"/>
            <a:chOff x="4224487" y="1318219"/>
            <a:chExt cx="6000614" cy="4976563"/>
          </a:xfrm>
        </p:grpSpPr>
        <p:sp>
          <p:nvSpPr>
            <p:cNvPr id="8" name="Prostokąt 7">
              <a:extLst>
                <a:ext uri="{FF2B5EF4-FFF2-40B4-BE49-F238E27FC236}">
                  <a16:creationId xmlns:a16="http://schemas.microsoft.com/office/drawing/2014/main" id="{6EB3192A-923E-452A-BEB4-92E711A7EB90}"/>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EFF2D681-A06B-4AFF-B4DE-511652A83A72}"/>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58D1AE91-5383-4DFF-B297-62EC1504B212}"/>
                </a:ext>
              </a:extLst>
            </p:cNvPr>
            <p:cNvSpPr/>
            <p:nvPr/>
          </p:nvSpPr>
          <p:spPr>
            <a:xfrm rot="10800000">
              <a:off x="9883603" y="5798242"/>
              <a:ext cx="341497" cy="49654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B7B7E4B4-A5A5-4450-8601-83D57CE973B1}"/>
              </a:ext>
            </a:extLst>
          </p:cNvPr>
          <p:cNvSpPr/>
          <p:nvPr/>
        </p:nvSpPr>
        <p:spPr>
          <a:xfrm>
            <a:off x="1735064" y="1286157"/>
            <a:ext cx="8424936" cy="369332"/>
          </a:xfrm>
          <a:prstGeom prst="rect">
            <a:avLst/>
          </a:prstGeom>
        </p:spPr>
        <p:txBody>
          <a:bodyPr wrap="square">
            <a:spAutoFit/>
          </a:bodyPr>
          <a:lstStyle/>
          <a:p>
            <a:pPr algn="ctr"/>
            <a:r>
              <a:rPr lang="pl-PL" b="1" dirty="0">
                <a:solidFill>
                  <a:srgbClr val="FD7E01"/>
                </a:solidFill>
              </a:rPr>
              <a:t>PROBLÉMA MÓDSZER</a:t>
            </a:r>
          </a:p>
        </p:txBody>
      </p:sp>
      <p:graphicFrame>
        <p:nvGraphicFramePr>
          <p:cNvPr id="12" name="Tabela 11">
            <a:extLst>
              <a:ext uri="{FF2B5EF4-FFF2-40B4-BE49-F238E27FC236}">
                <a16:creationId xmlns:a16="http://schemas.microsoft.com/office/drawing/2014/main" id="{7CCF32F2-72C9-49B5-BB16-2D3E43E270E3}"/>
              </a:ext>
            </a:extLst>
          </p:cNvPr>
          <p:cNvGraphicFramePr>
            <a:graphicFrameLocks noGrp="1"/>
          </p:cNvGraphicFramePr>
          <p:nvPr>
            <p:extLst>
              <p:ext uri="{D42A27DB-BD31-4B8C-83A1-F6EECF244321}">
                <p14:modId xmlns:p14="http://schemas.microsoft.com/office/powerpoint/2010/main" val="639484229"/>
              </p:ext>
            </p:extLst>
          </p:nvPr>
        </p:nvGraphicFramePr>
        <p:xfrm>
          <a:off x="1559496" y="1879516"/>
          <a:ext cx="8856982" cy="3997230"/>
        </p:xfrm>
        <a:graphic>
          <a:graphicData uri="http://schemas.openxmlformats.org/drawingml/2006/table">
            <a:tbl>
              <a:tblPr firstRow="1" bandRow="1">
                <a:tableStyleId>{2D5ABB26-0587-4C30-8999-92F81FD0307C}</a:tableStyleId>
              </a:tblPr>
              <a:tblGrid>
                <a:gridCol w="2160240">
                  <a:extLst>
                    <a:ext uri="{9D8B030D-6E8A-4147-A177-3AD203B41FA5}">
                      <a16:colId xmlns:a16="http://schemas.microsoft.com/office/drawing/2014/main" val="20000"/>
                    </a:ext>
                  </a:extLst>
                </a:gridCol>
                <a:gridCol w="6696742">
                  <a:extLst>
                    <a:ext uri="{9D8B030D-6E8A-4147-A177-3AD203B41FA5}">
                      <a16:colId xmlns:a16="http://schemas.microsoft.com/office/drawing/2014/main" val="20001"/>
                    </a:ext>
                  </a:extLst>
                </a:gridCol>
              </a:tblGrid>
              <a:tr h="1481069">
                <a:tc>
                  <a:txBody>
                    <a:bodyPr/>
                    <a:lstStyle/>
                    <a:p>
                      <a:pPr marL="342900" indent="-342900">
                        <a:lnSpc>
                          <a:spcPct val="114000"/>
                        </a:lnSpc>
                        <a:spcAft>
                          <a:spcPts val="600"/>
                        </a:spcAft>
                        <a:buBlip>
                          <a:blip r:embed="rId2"/>
                        </a:buBlip>
                      </a:pPr>
                      <a:r>
                        <a:rPr lang="pl-PL" sz="1600" b="1" dirty="0">
                          <a:solidFill>
                            <a:schemeClr val="bg1"/>
                          </a:solidFill>
                        </a:rPr>
                        <a:t>PROBLÉMA ELŐADÁS</a:t>
                      </a:r>
                    </a:p>
                  </a:txBody>
                  <a:tcPr anchor="ctr"/>
                </a:tc>
                <a:tc>
                  <a:txBody>
                    <a:bodyPr/>
                    <a:lstStyle/>
                    <a:p>
                      <a:r>
                        <a:rPr lang="en-GB" sz="1600" b="0" i="0" dirty="0">
                          <a:solidFill>
                            <a:schemeClr val="bg1"/>
                          </a:solidFill>
                        </a:rPr>
                        <a:t>Az </a:t>
                      </a:r>
                      <a:r>
                        <a:rPr lang="en-GB" sz="1600" b="0" i="0" dirty="0" err="1">
                          <a:solidFill>
                            <a:schemeClr val="bg1"/>
                          </a:solidFill>
                        </a:rPr>
                        <a:t>előadás</a:t>
                      </a:r>
                      <a:r>
                        <a:rPr lang="en-GB" sz="1600" b="0" i="0" dirty="0">
                          <a:solidFill>
                            <a:schemeClr val="bg1"/>
                          </a:solidFill>
                        </a:rPr>
                        <a:t>, </a:t>
                      </a:r>
                      <a:r>
                        <a:rPr lang="en-GB" sz="1600" b="0" i="0" dirty="0" err="1">
                          <a:solidFill>
                            <a:schemeClr val="bg1"/>
                          </a:solidFill>
                        </a:rPr>
                        <a:t>amely</a:t>
                      </a:r>
                      <a:r>
                        <a:rPr lang="en-GB" sz="1600" b="0" i="0" dirty="0">
                          <a:solidFill>
                            <a:schemeClr val="bg1"/>
                          </a:solidFill>
                        </a:rPr>
                        <a:t> </a:t>
                      </a:r>
                      <a:r>
                        <a:rPr lang="en-GB" sz="1600" b="0" i="0" dirty="0" err="1">
                          <a:solidFill>
                            <a:schemeClr val="bg1"/>
                          </a:solidFill>
                        </a:rPr>
                        <a:t>az</a:t>
                      </a:r>
                      <a:r>
                        <a:rPr lang="en-GB" sz="1600" b="0" i="0" dirty="0">
                          <a:solidFill>
                            <a:schemeClr val="bg1"/>
                          </a:solidFill>
                        </a:rPr>
                        <a:t> </a:t>
                      </a:r>
                      <a:r>
                        <a:rPr lang="en-GB" sz="1600" b="0" i="0" dirty="0" err="1">
                          <a:solidFill>
                            <a:schemeClr val="bg1"/>
                          </a:solidFill>
                        </a:rPr>
                        <a:t>oktató</a:t>
                      </a:r>
                      <a:r>
                        <a:rPr lang="en-GB" sz="1600" b="0" i="0" dirty="0">
                          <a:solidFill>
                            <a:schemeClr val="bg1"/>
                          </a:solidFill>
                        </a:rPr>
                        <a:t> </a:t>
                      </a:r>
                      <a:r>
                        <a:rPr lang="en-GB" sz="1600" b="0" i="0" dirty="0" err="1">
                          <a:solidFill>
                            <a:schemeClr val="bg1"/>
                          </a:solidFill>
                        </a:rPr>
                        <a:t>által</a:t>
                      </a:r>
                      <a:r>
                        <a:rPr lang="en-GB" sz="1600" b="0" i="0" dirty="0">
                          <a:solidFill>
                            <a:schemeClr val="bg1"/>
                          </a:solidFill>
                        </a:rPr>
                        <a:t> </a:t>
                      </a:r>
                      <a:r>
                        <a:rPr lang="en-GB" sz="1600" b="0" i="0" dirty="0" err="1">
                          <a:solidFill>
                            <a:schemeClr val="bg1"/>
                          </a:solidFill>
                        </a:rPr>
                        <a:t>előadott</a:t>
                      </a:r>
                      <a:r>
                        <a:rPr lang="en-GB" sz="1600" b="0" i="0" dirty="0">
                          <a:solidFill>
                            <a:schemeClr val="bg1"/>
                          </a:solidFill>
                        </a:rPr>
                        <a:t> </a:t>
                      </a:r>
                      <a:r>
                        <a:rPr lang="en-GB" sz="1600" b="0" i="0" dirty="0" err="1">
                          <a:solidFill>
                            <a:schemeClr val="bg1"/>
                          </a:solidFill>
                        </a:rPr>
                        <a:t>problémához</a:t>
                      </a:r>
                      <a:r>
                        <a:rPr lang="en-GB" sz="1600" b="0" i="0" dirty="0">
                          <a:solidFill>
                            <a:schemeClr val="bg1"/>
                          </a:solidFill>
                        </a:rPr>
                        <a:t> </a:t>
                      </a:r>
                      <a:r>
                        <a:rPr lang="en-GB" sz="1600" b="0" i="0" dirty="0" err="1">
                          <a:solidFill>
                            <a:schemeClr val="bg1"/>
                          </a:solidFill>
                        </a:rPr>
                        <a:t>kapcsolódik</a:t>
                      </a:r>
                      <a:r>
                        <a:rPr lang="en-GB" sz="1600" b="0" i="0" dirty="0">
                          <a:solidFill>
                            <a:schemeClr val="bg1"/>
                          </a:solidFill>
                        </a:rPr>
                        <a:t>, </a:t>
                      </a:r>
                      <a:r>
                        <a:rPr lang="en-GB" sz="1600" b="0" i="0" dirty="0" err="1">
                          <a:solidFill>
                            <a:schemeClr val="bg1"/>
                          </a:solidFill>
                        </a:rPr>
                        <a:t>majd</a:t>
                      </a:r>
                      <a:r>
                        <a:rPr lang="en-GB" sz="1600" b="0" i="0" dirty="0">
                          <a:solidFill>
                            <a:schemeClr val="bg1"/>
                          </a:solidFill>
                        </a:rPr>
                        <a:t> </a:t>
                      </a:r>
                      <a:r>
                        <a:rPr lang="en-GB" sz="1600" b="0" i="0" dirty="0" err="1">
                          <a:solidFill>
                            <a:schemeClr val="bg1"/>
                          </a:solidFill>
                        </a:rPr>
                        <a:t>rámutatva</a:t>
                      </a:r>
                      <a:r>
                        <a:rPr lang="en-GB" sz="1600" b="0" i="0" dirty="0">
                          <a:solidFill>
                            <a:schemeClr val="bg1"/>
                          </a:solidFill>
                        </a:rPr>
                        <a:t> a </a:t>
                      </a:r>
                      <a:r>
                        <a:rPr lang="en-GB" sz="1600" b="0" i="0" dirty="0" err="1">
                          <a:solidFill>
                            <a:schemeClr val="bg1"/>
                          </a:solidFill>
                        </a:rPr>
                        <a:t>lehetséges</a:t>
                      </a:r>
                      <a:r>
                        <a:rPr lang="en-GB" sz="1600" b="0" i="0" dirty="0">
                          <a:solidFill>
                            <a:schemeClr val="bg1"/>
                          </a:solidFill>
                        </a:rPr>
                        <a:t> </a:t>
                      </a:r>
                      <a:r>
                        <a:rPr lang="en-GB" sz="1600" b="0" i="0" dirty="0" err="1">
                          <a:solidFill>
                            <a:schemeClr val="bg1"/>
                          </a:solidFill>
                        </a:rPr>
                        <a:t>megoldásokra</a:t>
                      </a:r>
                      <a:r>
                        <a:rPr lang="en-GB" sz="1600" b="0" i="0" dirty="0">
                          <a:solidFill>
                            <a:schemeClr val="bg1"/>
                          </a:solidFill>
                        </a:rPr>
                        <a:t> </a:t>
                      </a:r>
                      <a:r>
                        <a:rPr lang="en-GB" sz="1600" b="0" i="0" dirty="0" err="1">
                          <a:solidFill>
                            <a:schemeClr val="bg1"/>
                          </a:solidFill>
                        </a:rPr>
                        <a:t>és</a:t>
                      </a:r>
                      <a:r>
                        <a:rPr lang="en-GB" sz="1600" b="0" i="0" dirty="0">
                          <a:solidFill>
                            <a:schemeClr val="bg1"/>
                          </a:solidFill>
                        </a:rPr>
                        <a:t> </a:t>
                      </a:r>
                      <a:r>
                        <a:rPr lang="en-GB" sz="1600" b="0" i="0" dirty="0" err="1">
                          <a:solidFill>
                            <a:schemeClr val="bg1"/>
                          </a:solidFill>
                        </a:rPr>
                        <a:t>következményekre</a:t>
                      </a:r>
                      <a:r>
                        <a:rPr lang="en-GB" sz="1600" b="0" i="0" dirty="0">
                          <a:solidFill>
                            <a:schemeClr val="bg1"/>
                          </a:solidFill>
                        </a:rPr>
                        <a:t>, </a:t>
                      </a:r>
                      <a:r>
                        <a:rPr lang="en-GB" sz="1600" b="0" i="0" dirty="0" err="1">
                          <a:solidFill>
                            <a:schemeClr val="bg1"/>
                          </a:solidFill>
                        </a:rPr>
                        <a:t>például</a:t>
                      </a:r>
                      <a:r>
                        <a:rPr lang="en-GB" sz="1600" b="0" i="0" dirty="0">
                          <a:solidFill>
                            <a:schemeClr val="bg1"/>
                          </a:solidFill>
                        </a:rPr>
                        <a:t>: a </a:t>
                      </a:r>
                      <a:r>
                        <a:rPr lang="en-GB" sz="1600" b="0" i="0" dirty="0" err="1">
                          <a:solidFill>
                            <a:schemeClr val="bg1"/>
                          </a:solidFill>
                        </a:rPr>
                        <a:t>vendég</a:t>
                      </a:r>
                      <a:r>
                        <a:rPr lang="en-GB" sz="1600" b="0" i="0" dirty="0">
                          <a:solidFill>
                            <a:schemeClr val="bg1"/>
                          </a:solidFill>
                        </a:rPr>
                        <a:t> </a:t>
                      </a:r>
                      <a:r>
                        <a:rPr lang="en-GB" sz="1600" b="0" i="0" dirty="0" err="1">
                          <a:solidFill>
                            <a:schemeClr val="bg1"/>
                          </a:solidFill>
                        </a:rPr>
                        <a:t>azt</a:t>
                      </a:r>
                      <a:r>
                        <a:rPr lang="en-GB" sz="1600" b="0" i="0" dirty="0">
                          <a:solidFill>
                            <a:schemeClr val="bg1"/>
                          </a:solidFill>
                        </a:rPr>
                        <a:t> </a:t>
                      </a:r>
                      <a:r>
                        <a:rPr lang="en-GB" sz="1600" b="0" i="0" dirty="0" err="1">
                          <a:solidFill>
                            <a:schemeClr val="bg1"/>
                          </a:solidFill>
                        </a:rPr>
                        <a:t>kérte</a:t>
                      </a:r>
                      <a:r>
                        <a:rPr lang="en-GB" sz="1600" b="0" i="0" dirty="0">
                          <a:solidFill>
                            <a:schemeClr val="bg1"/>
                          </a:solidFill>
                        </a:rPr>
                        <a:t>, </a:t>
                      </a:r>
                      <a:r>
                        <a:rPr lang="en-GB" sz="1600" b="0" i="0" dirty="0" err="1">
                          <a:solidFill>
                            <a:schemeClr val="bg1"/>
                          </a:solidFill>
                        </a:rPr>
                        <a:t>hogy</a:t>
                      </a:r>
                      <a:r>
                        <a:rPr lang="en-GB" sz="1600" b="0" i="0" dirty="0">
                          <a:solidFill>
                            <a:schemeClr val="bg1"/>
                          </a:solidFill>
                        </a:rPr>
                        <a:t> </a:t>
                      </a:r>
                      <a:r>
                        <a:rPr lang="en-GB" sz="1600" b="0" i="0" dirty="0" err="1">
                          <a:solidFill>
                            <a:schemeClr val="bg1"/>
                          </a:solidFill>
                        </a:rPr>
                        <a:t>az</a:t>
                      </a:r>
                      <a:r>
                        <a:rPr lang="en-GB" sz="1600" b="0" i="0" dirty="0">
                          <a:solidFill>
                            <a:schemeClr val="bg1"/>
                          </a:solidFill>
                        </a:rPr>
                        <a:t> </a:t>
                      </a:r>
                      <a:r>
                        <a:rPr lang="en-GB" sz="1600" b="0" i="0" dirty="0" err="1">
                          <a:solidFill>
                            <a:schemeClr val="bg1"/>
                          </a:solidFill>
                        </a:rPr>
                        <a:t>asztalok</a:t>
                      </a:r>
                      <a:r>
                        <a:rPr lang="en-GB" sz="1600" b="0" i="0" dirty="0">
                          <a:solidFill>
                            <a:schemeClr val="bg1"/>
                          </a:solidFill>
                        </a:rPr>
                        <a:t> </a:t>
                      </a:r>
                      <a:r>
                        <a:rPr lang="en-GB" sz="1600" b="0" i="0" dirty="0" err="1">
                          <a:solidFill>
                            <a:schemeClr val="bg1"/>
                          </a:solidFill>
                        </a:rPr>
                        <a:t>úgy</a:t>
                      </a:r>
                      <a:r>
                        <a:rPr lang="en-GB" sz="1600" b="0" i="0" dirty="0">
                          <a:solidFill>
                            <a:schemeClr val="bg1"/>
                          </a:solidFill>
                        </a:rPr>
                        <a:t> </a:t>
                      </a:r>
                      <a:r>
                        <a:rPr lang="en-GB" sz="1600" b="0" i="0" dirty="0" err="1">
                          <a:solidFill>
                            <a:schemeClr val="bg1"/>
                          </a:solidFill>
                        </a:rPr>
                        <a:t>legyenek</a:t>
                      </a:r>
                      <a:r>
                        <a:rPr lang="en-GB" sz="1600" b="0" i="0" dirty="0">
                          <a:solidFill>
                            <a:schemeClr val="bg1"/>
                          </a:solidFill>
                        </a:rPr>
                        <a:t> </a:t>
                      </a:r>
                      <a:r>
                        <a:rPr lang="en-GB" sz="1600" b="0" i="0" dirty="0" err="1">
                          <a:solidFill>
                            <a:schemeClr val="bg1"/>
                          </a:solidFill>
                        </a:rPr>
                        <a:t>beállítva</a:t>
                      </a:r>
                      <a:r>
                        <a:rPr lang="en-GB" sz="1600" b="0" i="0" dirty="0">
                          <a:solidFill>
                            <a:schemeClr val="bg1"/>
                          </a:solidFill>
                        </a:rPr>
                        <a:t>, </a:t>
                      </a:r>
                      <a:r>
                        <a:rPr lang="en-GB" sz="1600" b="0" i="0" dirty="0" err="1">
                          <a:solidFill>
                            <a:schemeClr val="bg1"/>
                          </a:solidFill>
                        </a:rPr>
                        <a:t>hogy</a:t>
                      </a:r>
                      <a:r>
                        <a:rPr lang="en-GB" sz="1600" b="0" i="0" dirty="0">
                          <a:solidFill>
                            <a:schemeClr val="bg1"/>
                          </a:solidFill>
                        </a:rPr>
                        <a:t> </a:t>
                      </a:r>
                      <a:r>
                        <a:rPr lang="en-GB" sz="1600" b="0" i="0" dirty="0" err="1">
                          <a:solidFill>
                            <a:schemeClr val="bg1"/>
                          </a:solidFill>
                        </a:rPr>
                        <a:t>minden</a:t>
                      </a:r>
                      <a:r>
                        <a:rPr lang="en-GB" sz="1600" b="0" i="0" dirty="0">
                          <a:solidFill>
                            <a:schemeClr val="bg1"/>
                          </a:solidFill>
                        </a:rPr>
                        <a:t> </a:t>
                      </a:r>
                      <a:r>
                        <a:rPr lang="en-GB" sz="1600" b="0" i="0" dirty="0" err="1">
                          <a:solidFill>
                            <a:schemeClr val="bg1"/>
                          </a:solidFill>
                        </a:rPr>
                        <a:t>vendég</a:t>
                      </a:r>
                      <a:r>
                        <a:rPr lang="en-GB" sz="1600" b="0" i="0" dirty="0">
                          <a:solidFill>
                            <a:schemeClr val="bg1"/>
                          </a:solidFill>
                        </a:rPr>
                        <a:t> </a:t>
                      </a:r>
                      <a:r>
                        <a:rPr lang="en-GB" sz="1600" b="0" i="0" dirty="0" err="1">
                          <a:solidFill>
                            <a:schemeClr val="bg1"/>
                          </a:solidFill>
                        </a:rPr>
                        <a:t>lássa</a:t>
                      </a:r>
                      <a:r>
                        <a:rPr lang="en-GB" sz="1600" b="0" i="0" dirty="0">
                          <a:solidFill>
                            <a:schemeClr val="bg1"/>
                          </a:solidFill>
                        </a:rPr>
                        <a:t> </a:t>
                      </a:r>
                      <a:r>
                        <a:rPr lang="en-GB" sz="1600" b="0" i="0" dirty="0" err="1">
                          <a:solidFill>
                            <a:schemeClr val="bg1"/>
                          </a:solidFill>
                        </a:rPr>
                        <a:t>egymást</a:t>
                      </a:r>
                      <a:r>
                        <a:rPr lang="en-GB" sz="1600" b="0" i="0" dirty="0">
                          <a:solidFill>
                            <a:schemeClr val="bg1"/>
                          </a:solidFill>
                        </a:rPr>
                        <a:t>, de a </a:t>
                      </a:r>
                      <a:r>
                        <a:rPr lang="en-GB" sz="1600" b="0" i="0" dirty="0" err="1">
                          <a:solidFill>
                            <a:schemeClr val="bg1"/>
                          </a:solidFill>
                        </a:rPr>
                        <a:t>vendégek</a:t>
                      </a:r>
                      <a:r>
                        <a:rPr lang="en-GB" sz="1600" b="0" i="0" dirty="0">
                          <a:solidFill>
                            <a:schemeClr val="bg1"/>
                          </a:solidFill>
                        </a:rPr>
                        <a:t> </a:t>
                      </a:r>
                      <a:r>
                        <a:rPr lang="en-GB" sz="1600" b="0" i="0" dirty="0" err="1">
                          <a:solidFill>
                            <a:schemeClr val="bg1"/>
                          </a:solidFill>
                        </a:rPr>
                        <a:t>számának</a:t>
                      </a:r>
                      <a:r>
                        <a:rPr lang="en-GB" sz="1600" b="0" i="0" dirty="0">
                          <a:solidFill>
                            <a:schemeClr val="bg1"/>
                          </a:solidFill>
                        </a:rPr>
                        <a:t> </a:t>
                      </a:r>
                      <a:r>
                        <a:rPr lang="en-GB" sz="1600" b="0" i="0" dirty="0" err="1">
                          <a:solidFill>
                            <a:schemeClr val="bg1"/>
                          </a:solidFill>
                        </a:rPr>
                        <a:t>növelése</a:t>
                      </a:r>
                      <a:r>
                        <a:rPr lang="en-GB" sz="1600" b="0" i="0" dirty="0">
                          <a:solidFill>
                            <a:schemeClr val="bg1"/>
                          </a:solidFill>
                        </a:rPr>
                        <a:t> </a:t>
                      </a:r>
                      <a:r>
                        <a:rPr lang="en-GB" sz="1600" b="0" i="0" dirty="0" err="1">
                          <a:solidFill>
                            <a:schemeClr val="bg1"/>
                          </a:solidFill>
                        </a:rPr>
                        <a:t>egy</a:t>
                      </a:r>
                      <a:r>
                        <a:rPr lang="en-GB" sz="1600" b="0" i="0" dirty="0">
                          <a:solidFill>
                            <a:schemeClr val="bg1"/>
                          </a:solidFill>
                        </a:rPr>
                        <a:t> </a:t>
                      </a:r>
                      <a:r>
                        <a:rPr lang="en-GB" sz="1600" b="0" i="0" dirty="0" err="1">
                          <a:solidFill>
                            <a:schemeClr val="bg1"/>
                          </a:solidFill>
                        </a:rPr>
                        <a:t>adott</a:t>
                      </a:r>
                      <a:r>
                        <a:rPr lang="en-GB" sz="1600" b="0" i="0" dirty="0">
                          <a:solidFill>
                            <a:schemeClr val="bg1"/>
                          </a:solidFill>
                        </a:rPr>
                        <a:t> </a:t>
                      </a:r>
                      <a:r>
                        <a:rPr lang="en-GB" sz="1600" b="0" i="0" dirty="0" err="1">
                          <a:solidFill>
                            <a:schemeClr val="bg1"/>
                          </a:solidFill>
                        </a:rPr>
                        <a:t>teremben</a:t>
                      </a:r>
                      <a:r>
                        <a:rPr lang="en-GB" sz="1600" b="0" i="0" dirty="0">
                          <a:solidFill>
                            <a:schemeClr val="bg1"/>
                          </a:solidFill>
                        </a:rPr>
                        <a:t> </a:t>
                      </a:r>
                      <a:r>
                        <a:rPr lang="en-GB" sz="1600" b="0" i="0" dirty="0" err="1">
                          <a:solidFill>
                            <a:schemeClr val="bg1"/>
                          </a:solidFill>
                        </a:rPr>
                        <a:t>nem</a:t>
                      </a:r>
                      <a:r>
                        <a:rPr lang="en-GB" sz="1600" b="0" i="0" dirty="0">
                          <a:solidFill>
                            <a:schemeClr val="bg1"/>
                          </a:solidFill>
                        </a:rPr>
                        <a:t> </a:t>
                      </a:r>
                      <a:r>
                        <a:rPr lang="en-GB" sz="1600" b="0" i="0" dirty="0" err="1">
                          <a:solidFill>
                            <a:schemeClr val="bg1"/>
                          </a:solidFill>
                        </a:rPr>
                        <a:t>lehetséges</a:t>
                      </a:r>
                      <a:r>
                        <a:rPr lang="en-GB" sz="1600" b="0" i="0" dirty="0">
                          <a:solidFill>
                            <a:schemeClr val="bg1"/>
                          </a:solidFill>
                        </a:rPr>
                        <a:t> </a:t>
                      </a:r>
                      <a:endParaRPr lang="pl-PL" sz="1600" b="0" i="1" dirty="0">
                        <a:solidFill>
                          <a:schemeClr val="bg1"/>
                        </a:solidFill>
                      </a:endParaRPr>
                    </a:p>
                  </a:txBody>
                  <a:tcPr anchor="ctr"/>
                </a:tc>
                <a:extLst>
                  <a:ext uri="{0D108BD9-81ED-4DB2-BD59-A6C34878D82A}">
                    <a16:rowId xmlns:a16="http://schemas.microsoft.com/office/drawing/2014/main" val="10000"/>
                  </a:ext>
                </a:extLst>
              </a:tr>
              <a:tr h="929973">
                <a:tc>
                  <a:txBody>
                    <a:bodyPr/>
                    <a:lstStyle/>
                    <a:p>
                      <a:pPr marL="342900" indent="-342900">
                        <a:lnSpc>
                          <a:spcPct val="114000"/>
                        </a:lnSpc>
                        <a:spcAft>
                          <a:spcPts val="600"/>
                        </a:spcAft>
                        <a:buBlip>
                          <a:blip r:embed="rId2"/>
                        </a:buBlip>
                      </a:pPr>
                      <a:r>
                        <a:rPr lang="pl-PL" sz="1600" b="1" dirty="0">
                          <a:solidFill>
                            <a:schemeClr val="bg1"/>
                          </a:solidFill>
                        </a:rPr>
                        <a:t>ELLENTMONDÁSOS
ELŐADÁS</a:t>
                      </a:r>
                    </a:p>
                  </a:txBody>
                  <a:tcPr anchor="ctr"/>
                </a:tc>
                <a:tc>
                  <a:txBody>
                    <a:bodyPr/>
                    <a:lstStyle/>
                    <a:p>
                      <a:r>
                        <a:rPr lang="hu-HU" sz="1600" i="0" u="none" dirty="0">
                          <a:solidFill>
                            <a:schemeClr val="bg1"/>
                          </a:solidFill>
                        </a:rPr>
                        <a:t>A résztvevők számára a hiányzó feladatok elvégzéséből áll </a:t>
                      </a:r>
                      <a:r>
                        <a:rPr lang="hu-HU" sz="1600" i="0" u="none" dirty="0" err="1">
                          <a:solidFill>
                            <a:schemeClr val="bg1"/>
                          </a:solidFill>
                        </a:rPr>
                        <a:t>pl.a</a:t>
                      </a:r>
                      <a:r>
                        <a:rPr lang="hu-HU" sz="1600" i="0" u="none" dirty="0">
                          <a:solidFill>
                            <a:schemeClr val="bg1"/>
                          </a:solidFill>
                        </a:rPr>
                        <a:t> francia tenger gyümölcsei </a:t>
                      </a:r>
                      <a:r>
                        <a:rPr lang="hu-HU" sz="1600" i="0" u="none" dirty="0" err="1">
                          <a:solidFill>
                            <a:schemeClr val="bg1"/>
                          </a:solidFill>
                        </a:rPr>
                        <a:t>főétel</a:t>
                      </a:r>
                      <a:r>
                        <a:rPr lang="hu-HU" sz="1600" i="0" u="none" dirty="0">
                          <a:solidFill>
                            <a:schemeClr val="bg1"/>
                          </a:solidFill>
                        </a:rPr>
                        <a:t> felszolgálása után,  az angol felszolgálás bemutatása következik. A résztvevőket  kérjük, mit kell megfigyelni, hogy hatékonyan, módosítsa a felszolgálás formáját és biztosítja zavartalan működését, annak ellenére, hogy két nagyon igényes stílus ez két fe szolgálás.</a:t>
                      </a:r>
                      <a:endParaRPr lang="pl-PL" sz="1600" i="1" u="none" dirty="0">
                        <a:solidFill>
                          <a:schemeClr val="bg1"/>
                        </a:solidFill>
                      </a:endParaRPr>
                    </a:p>
                  </a:txBody>
                  <a:tcPr anchor="ctr"/>
                </a:tc>
                <a:extLst>
                  <a:ext uri="{0D108BD9-81ED-4DB2-BD59-A6C34878D82A}">
                    <a16:rowId xmlns:a16="http://schemas.microsoft.com/office/drawing/2014/main" val="10001"/>
                  </a:ext>
                </a:extLst>
              </a:tr>
              <a:tr h="1205521">
                <a:tc>
                  <a:txBody>
                    <a:bodyPr/>
                    <a:lstStyle/>
                    <a:p>
                      <a:pPr marL="342900" indent="-342900">
                        <a:lnSpc>
                          <a:spcPct val="114000"/>
                        </a:lnSpc>
                        <a:spcAft>
                          <a:spcPts val="600"/>
                        </a:spcAft>
                        <a:buBlip>
                          <a:blip r:embed="rId2"/>
                        </a:buBlip>
                      </a:pPr>
                      <a:r>
                        <a:rPr lang="pl-PL" sz="1600" b="1" dirty="0">
                          <a:solidFill>
                            <a:schemeClr val="bg1"/>
                          </a:solidFill>
                        </a:rPr>
                        <a:t>KLASSZIKUS PROBLÉMA MÓDSZER</a:t>
                      </a:r>
                    </a:p>
                  </a:txBody>
                  <a:tcPr anchor="ctr"/>
                </a:tc>
                <a:tc>
                  <a:txBody>
                    <a:bodyPr/>
                    <a:lstStyle/>
                    <a:p>
                      <a:r>
                        <a:rPr lang="en-GB" sz="1600" b="0" i="0" dirty="0" err="1">
                          <a:solidFill>
                            <a:schemeClr val="bg1"/>
                          </a:solidFill>
                        </a:rPr>
                        <a:t>Magában</a:t>
                      </a:r>
                      <a:r>
                        <a:rPr lang="en-GB" sz="1600" b="0" i="0" dirty="0">
                          <a:solidFill>
                            <a:schemeClr val="bg1"/>
                          </a:solidFill>
                        </a:rPr>
                        <a:t> </a:t>
                      </a:r>
                      <a:r>
                        <a:rPr lang="en-GB" sz="1600" b="0" i="0" dirty="0" err="1">
                          <a:solidFill>
                            <a:schemeClr val="bg1"/>
                          </a:solidFill>
                        </a:rPr>
                        <a:t>foglalja</a:t>
                      </a:r>
                      <a:r>
                        <a:rPr lang="en-GB" sz="1600" b="0" i="0" dirty="0">
                          <a:solidFill>
                            <a:schemeClr val="bg1"/>
                          </a:solidFill>
                        </a:rPr>
                        <a:t> a </a:t>
                      </a:r>
                      <a:r>
                        <a:rPr lang="en-GB" sz="1600" b="0" i="0" dirty="0" err="1">
                          <a:solidFill>
                            <a:schemeClr val="bg1"/>
                          </a:solidFill>
                        </a:rPr>
                        <a:t>problémás</a:t>
                      </a:r>
                      <a:r>
                        <a:rPr lang="en-GB" sz="1600" b="0" i="0" dirty="0">
                          <a:solidFill>
                            <a:schemeClr val="bg1"/>
                          </a:solidFill>
                        </a:rPr>
                        <a:t> </a:t>
                      </a:r>
                      <a:r>
                        <a:rPr lang="en-GB" sz="1600" b="0" i="0" dirty="0" err="1">
                          <a:solidFill>
                            <a:schemeClr val="bg1"/>
                          </a:solidFill>
                        </a:rPr>
                        <a:t>helyzet</a:t>
                      </a:r>
                      <a:r>
                        <a:rPr lang="en-GB" sz="1600" b="0" i="0" dirty="0">
                          <a:solidFill>
                            <a:schemeClr val="bg1"/>
                          </a:solidFill>
                        </a:rPr>
                        <a:t> </a:t>
                      </a:r>
                      <a:r>
                        <a:rPr lang="en-GB" sz="1600" b="0" i="0" dirty="0" err="1">
                          <a:solidFill>
                            <a:schemeClr val="bg1"/>
                          </a:solidFill>
                        </a:rPr>
                        <a:t>megoldását</a:t>
                      </a:r>
                      <a:r>
                        <a:rPr lang="en-GB" sz="1600" b="0" i="0" dirty="0">
                          <a:solidFill>
                            <a:schemeClr val="bg1"/>
                          </a:solidFill>
                        </a:rPr>
                        <a:t> a </a:t>
                      </a:r>
                      <a:r>
                        <a:rPr lang="en-GB" sz="1600" b="0" i="0" dirty="0" err="1">
                          <a:solidFill>
                            <a:schemeClr val="bg1"/>
                          </a:solidFill>
                        </a:rPr>
                        <a:t>tanulók</a:t>
                      </a:r>
                      <a:r>
                        <a:rPr lang="en-GB" sz="1600" b="0" i="0" dirty="0">
                          <a:solidFill>
                            <a:schemeClr val="bg1"/>
                          </a:solidFill>
                        </a:rPr>
                        <a:t> </a:t>
                      </a:r>
                      <a:r>
                        <a:rPr lang="en-GB" sz="1600" b="0" i="0" dirty="0" err="1">
                          <a:solidFill>
                            <a:schemeClr val="bg1"/>
                          </a:solidFill>
                        </a:rPr>
                        <a:t>számára</a:t>
                      </a:r>
                      <a:r>
                        <a:rPr lang="en-GB" sz="1600" b="0" i="0" dirty="0">
                          <a:solidFill>
                            <a:schemeClr val="bg1"/>
                          </a:solidFill>
                        </a:rPr>
                        <a:t>, </a:t>
                      </a:r>
                      <a:r>
                        <a:rPr lang="en-GB" sz="1600" b="0" i="0" dirty="0" err="1">
                          <a:solidFill>
                            <a:schemeClr val="bg1"/>
                          </a:solidFill>
                        </a:rPr>
                        <a:t>és</a:t>
                      </a:r>
                      <a:r>
                        <a:rPr lang="en-GB" sz="1600" b="0" i="0" dirty="0">
                          <a:solidFill>
                            <a:schemeClr val="bg1"/>
                          </a:solidFill>
                        </a:rPr>
                        <a:t> a </a:t>
                      </a:r>
                      <a:r>
                        <a:rPr lang="en-GB" sz="1600" b="0" i="0" dirty="0" err="1">
                          <a:solidFill>
                            <a:schemeClr val="bg1"/>
                          </a:solidFill>
                        </a:rPr>
                        <a:t>lehetséges</a:t>
                      </a:r>
                      <a:r>
                        <a:rPr lang="en-GB" sz="1600" b="0" i="0" dirty="0">
                          <a:solidFill>
                            <a:schemeClr val="bg1"/>
                          </a:solidFill>
                        </a:rPr>
                        <a:t> </a:t>
                      </a:r>
                      <a:r>
                        <a:rPr lang="en-GB" sz="1600" b="0" i="0" dirty="0" err="1">
                          <a:solidFill>
                            <a:schemeClr val="bg1"/>
                          </a:solidFill>
                        </a:rPr>
                        <a:t>megoldásokat</a:t>
                      </a:r>
                      <a:r>
                        <a:rPr lang="en-GB" sz="1600" b="0" i="0" dirty="0">
                          <a:solidFill>
                            <a:schemeClr val="bg1"/>
                          </a:solidFill>
                        </a:rPr>
                        <a:t> </a:t>
                      </a:r>
                      <a:r>
                        <a:rPr lang="en-GB" sz="1600" b="0" i="0" dirty="0" err="1">
                          <a:solidFill>
                            <a:schemeClr val="bg1"/>
                          </a:solidFill>
                        </a:rPr>
                        <a:t>jelzi</a:t>
                      </a:r>
                      <a:r>
                        <a:rPr lang="en-GB" sz="1600" b="0" i="0" dirty="0">
                          <a:solidFill>
                            <a:schemeClr val="bg1"/>
                          </a:solidFill>
                        </a:rPr>
                        <a:t>, pl. a </a:t>
                      </a:r>
                      <a:r>
                        <a:rPr lang="en-GB" sz="1600" b="0" i="0" dirty="0" err="1">
                          <a:solidFill>
                            <a:schemeClr val="bg1"/>
                          </a:solidFill>
                        </a:rPr>
                        <a:t>vezető</a:t>
                      </a:r>
                      <a:r>
                        <a:rPr lang="en-GB" sz="1600" b="0" i="0" dirty="0">
                          <a:solidFill>
                            <a:schemeClr val="bg1"/>
                          </a:solidFill>
                        </a:rPr>
                        <a:t> </a:t>
                      </a:r>
                      <a:r>
                        <a:rPr lang="en-GB" sz="1600" b="0" i="0" dirty="0" err="1">
                          <a:solidFill>
                            <a:schemeClr val="bg1"/>
                          </a:solidFill>
                        </a:rPr>
                        <a:t>leírja</a:t>
                      </a:r>
                      <a:r>
                        <a:rPr lang="en-GB" sz="1600" b="0" i="0" dirty="0">
                          <a:solidFill>
                            <a:schemeClr val="bg1"/>
                          </a:solidFill>
                        </a:rPr>
                        <a:t> a </a:t>
                      </a:r>
                      <a:r>
                        <a:rPr lang="en-GB" sz="1600" b="0" i="0" dirty="0" err="1">
                          <a:solidFill>
                            <a:schemeClr val="bg1"/>
                          </a:solidFill>
                        </a:rPr>
                        <a:t>helyzetet</a:t>
                      </a:r>
                      <a:r>
                        <a:rPr lang="en-GB" sz="1600" b="0" i="0" dirty="0">
                          <a:solidFill>
                            <a:schemeClr val="bg1"/>
                          </a:solidFill>
                        </a:rPr>
                        <a:t>, </a:t>
                      </a:r>
                      <a:r>
                        <a:rPr lang="en-GB" sz="1600" b="0" i="0" dirty="0" err="1">
                          <a:solidFill>
                            <a:schemeClr val="bg1"/>
                          </a:solidFill>
                        </a:rPr>
                        <a:t>ahol</a:t>
                      </a:r>
                      <a:r>
                        <a:rPr lang="en-GB" sz="1600" b="0" i="0" dirty="0">
                          <a:solidFill>
                            <a:schemeClr val="bg1"/>
                          </a:solidFill>
                        </a:rPr>
                        <a:t> </a:t>
                      </a:r>
                      <a:r>
                        <a:rPr lang="en-GB" sz="1600" b="0" i="0" dirty="0" err="1">
                          <a:solidFill>
                            <a:schemeClr val="bg1"/>
                          </a:solidFill>
                        </a:rPr>
                        <a:t>pincérnek</a:t>
                      </a:r>
                      <a:r>
                        <a:rPr lang="en-GB" sz="1600" b="0" i="0" dirty="0">
                          <a:solidFill>
                            <a:schemeClr val="bg1"/>
                          </a:solidFill>
                        </a:rPr>
                        <a:t>  </a:t>
                      </a:r>
                      <a:r>
                        <a:rPr lang="en-GB" sz="1600" b="0" i="0" dirty="0" err="1">
                          <a:solidFill>
                            <a:schemeClr val="bg1"/>
                          </a:solidFill>
                        </a:rPr>
                        <a:t>kopogtatott</a:t>
                      </a:r>
                      <a:r>
                        <a:rPr lang="en-GB" sz="1600" b="0" i="0" dirty="0">
                          <a:solidFill>
                            <a:schemeClr val="bg1"/>
                          </a:solidFill>
                        </a:rPr>
                        <a:t> </a:t>
                      </a:r>
                      <a:r>
                        <a:rPr lang="en-GB" sz="1600" b="0" i="0" dirty="0" err="1">
                          <a:solidFill>
                            <a:schemeClr val="bg1"/>
                          </a:solidFill>
                        </a:rPr>
                        <a:t>egy</a:t>
                      </a:r>
                      <a:r>
                        <a:rPr lang="en-GB" sz="1600" b="0" i="0" dirty="0">
                          <a:solidFill>
                            <a:schemeClr val="bg1"/>
                          </a:solidFill>
                        </a:rPr>
                        <a:t> </a:t>
                      </a:r>
                      <a:r>
                        <a:rPr lang="en-GB" sz="1600" b="0" i="0" dirty="0" err="1">
                          <a:solidFill>
                            <a:schemeClr val="bg1"/>
                          </a:solidFill>
                        </a:rPr>
                        <a:t>vendég</a:t>
                      </a:r>
                      <a:r>
                        <a:rPr lang="en-GB" sz="1600" b="0" i="0" dirty="0">
                          <a:solidFill>
                            <a:schemeClr val="bg1"/>
                          </a:solidFill>
                        </a:rPr>
                        <a:t> </a:t>
                      </a:r>
                      <a:r>
                        <a:rPr lang="en-GB" sz="1600" b="0" i="0" dirty="0" err="1">
                          <a:solidFill>
                            <a:schemeClr val="bg1"/>
                          </a:solidFill>
                        </a:rPr>
                        <a:t>az</a:t>
                      </a:r>
                      <a:r>
                        <a:rPr lang="en-GB" sz="1600" b="0" i="0" dirty="0">
                          <a:solidFill>
                            <a:schemeClr val="bg1"/>
                          </a:solidFill>
                        </a:rPr>
                        <a:t> </a:t>
                      </a:r>
                      <a:r>
                        <a:rPr lang="en-GB" sz="1600" b="0" i="0" dirty="0" err="1">
                          <a:solidFill>
                            <a:schemeClr val="bg1"/>
                          </a:solidFill>
                        </a:rPr>
                        <a:t>álló</a:t>
                      </a:r>
                      <a:r>
                        <a:rPr lang="en-GB" sz="1600" b="0" i="0" dirty="0">
                          <a:solidFill>
                            <a:schemeClr val="bg1"/>
                          </a:solidFill>
                        </a:rPr>
                        <a:t> </a:t>
                      </a:r>
                      <a:r>
                        <a:rPr lang="en-GB" sz="1600" b="0" i="0" dirty="0" err="1">
                          <a:solidFill>
                            <a:schemeClr val="bg1"/>
                          </a:solidFill>
                        </a:rPr>
                        <a:t>fogadás</a:t>
                      </a:r>
                      <a:r>
                        <a:rPr lang="en-GB" sz="1600" b="0" i="0" dirty="0">
                          <a:solidFill>
                            <a:schemeClr val="bg1"/>
                          </a:solidFill>
                        </a:rPr>
                        <a:t> </a:t>
                      </a:r>
                      <a:r>
                        <a:rPr lang="en-GB" sz="1600" b="0" i="0" dirty="0" err="1">
                          <a:solidFill>
                            <a:schemeClr val="bg1"/>
                          </a:solidFill>
                        </a:rPr>
                        <a:t>során</a:t>
                      </a:r>
                      <a:r>
                        <a:rPr lang="en-GB" sz="1600" b="0" i="0" dirty="0">
                          <a:solidFill>
                            <a:schemeClr val="bg1"/>
                          </a:solidFill>
                        </a:rPr>
                        <a:t>. </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1753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15</a:t>
            </a:fld>
            <a:endParaRPr lang="en-US" altLang="pl-PL"/>
          </a:p>
        </p:txBody>
      </p:sp>
      <p:grpSp>
        <p:nvGrpSpPr>
          <p:cNvPr id="10" name="Grupa 9">
            <a:extLst>
              <a:ext uri="{FF2B5EF4-FFF2-40B4-BE49-F238E27FC236}">
                <a16:creationId xmlns:a16="http://schemas.microsoft.com/office/drawing/2014/main" id="{1C817A4A-AC57-4B4C-9DB7-81C70C0D7CDD}"/>
              </a:ext>
            </a:extLst>
          </p:cNvPr>
          <p:cNvGrpSpPr/>
          <p:nvPr/>
        </p:nvGrpSpPr>
        <p:grpSpPr>
          <a:xfrm>
            <a:off x="1576534" y="1411308"/>
            <a:ext cx="8856984" cy="4945042"/>
            <a:chOff x="4224487" y="1318219"/>
            <a:chExt cx="6000614" cy="5138926"/>
          </a:xfrm>
        </p:grpSpPr>
        <p:sp>
          <p:nvSpPr>
            <p:cNvPr id="11" name="Prostokąt 10">
              <a:extLst>
                <a:ext uri="{FF2B5EF4-FFF2-40B4-BE49-F238E27FC236}">
                  <a16:creationId xmlns:a16="http://schemas.microsoft.com/office/drawing/2014/main" id="{C3D285AB-68AA-43E8-B454-36E81BC0DEEF}"/>
                </a:ext>
              </a:extLst>
            </p:cNvPr>
            <p:cNvSpPr/>
            <p:nvPr/>
          </p:nvSpPr>
          <p:spPr>
            <a:xfrm>
              <a:off x="4224487" y="2106839"/>
              <a:ext cx="6000614" cy="3691404"/>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98BB4FCD-5DE4-407A-828C-646F0FD2C895}"/>
                </a:ext>
              </a:extLst>
            </p:cNvPr>
            <p:cNvSpPr/>
            <p:nvPr/>
          </p:nvSpPr>
          <p:spPr>
            <a:xfrm>
              <a:off x="4224487" y="1318219"/>
              <a:ext cx="6000614" cy="931150"/>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820107C9-12E0-48C6-8D0E-9DD69304F756}"/>
                </a:ext>
              </a:extLst>
            </p:cNvPr>
            <p:cNvSpPr/>
            <p:nvPr/>
          </p:nvSpPr>
          <p:spPr>
            <a:xfrm rot="10800000">
              <a:off x="9771938" y="5798243"/>
              <a:ext cx="453161" cy="658902"/>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8A41C8A8-74E4-4A9C-B9F8-EDDAEEE52079}"/>
              </a:ext>
            </a:extLst>
          </p:cNvPr>
          <p:cNvSpPr/>
          <p:nvPr/>
        </p:nvSpPr>
        <p:spPr>
          <a:xfrm>
            <a:off x="1745112" y="1486525"/>
            <a:ext cx="8424936" cy="646331"/>
          </a:xfrm>
          <a:prstGeom prst="rect">
            <a:avLst/>
          </a:prstGeom>
        </p:spPr>
        <p:txBody>
          <a:bodyPr wrap="square">
            <a:spAutoFit/>
          </a:bodyPr>
          <a:lstStyle/>
          <a:p>
            <a:pPr algn="ctr"/>
            <a:r>
              <a:rPr lang="pl-PL" b="1" dirty="0"/>
              <a:t>A MÓDSZEREK AKTIVÁLÁSA
LEGTÖBBSZÖR TRÉNINGEKEN ÉS TANFOLYAMOKON HASZNÁLJÁK</a:t>
            </a:r>
          </a:p>
        </p:txBody>
      </p:sp>
      <p:graphicFrame>
        <p:nvGraphicFramePr>
          <p:cNvPr id="15" name="Tabela 14">
            <a:extLst>
              <a:ext uri="{FF2B5EF4-FFF2-40B4-BE49-F238E27FC236}">
                <a16:creationId xmlns:a16="http://schemas.microsoft.com/office/drawing/2014/main" id="{6AE3CB7F-7329-4100-A17D-0C63534DB0C9}"/>
              </a:ext>
            </a:extLst>
          </p:cNvPr>
          <p:cNvGraphicFramePr>
            <a:graphicFrameLocks noGrp="1"/>
          </p:cNvGraphicFramePr>
          <p:nvPr>
            <p:extLst>
              <p:ext uri="{D42A27DB-BD31-4B8C-83A1-F6EECF244321}">
                <p14:modId xmlns:p14="http://schemas.microsoft.com/office/powerpoint/2010/main" val="208128652"/>
              </p:ext>
            </p:extLst>
          </p:nvPr>
        </p:nvGraphicFramePr>
        <p:xfrm>
          <a:off x="1676076" y="2344646"/>
          <a:ext cx="8466536" cy="3327218"/>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266676">
                <a:tc>
                  <a:txBody>
                    <a:bodyPr/>
                    <a:lstStyle/>
                    <a:p>
                      <a:pPr marL="342900" indent="-342900">
                        <a:lnSpc>
                          <a:spcPct val="114000"/>
                        </a:lnSpc>
                        <a:spcAft>
                          <a:spcPts val="600"/>
                        </a:spcAft>
                        <a:buBlip>
                          <a:blip r:embed="rId2"/>
                        </a:buBlip>
                      </a:pPr>
                      <a:r>
                        <a:rPr lang="pl-PL" altLang="pl-PL" sz="1600" b="1" dirty="0">
                          <a:solidFill>
                            <a:schemeClr val="tx1"/>
                          </a:solidFill>
                        </a:rPr>
                        <a:t>ESET-ÉS SZITUÁCIÓS MÓDSZEREK</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u="none" dirty="0" err="1">
                          <a:solidFill>
                            <a:schemeClr val="tx1"/>
                          </a:solidFill>
                        </a:rPr>
                        <a:t>támaszkodik</a:t>
                      </a:r>
                      <a:r>
                        <a:rPr lang="en-GB" sz="1600" b="0" i="0" u="none" dirty="0">
                          <a:solidFill>
                            <a:schemeClr val="tx1"/>
                          </a:solidFill>
                        </a:rPr>
                        <a:t> a </a:t>
                      </a:r>
                      <a:r>
                        <a:rPr lang="en-GB" sz="1600" b="0" i="0" u="none" dirty="0" err="1">
                          <a:solidFill>
                            <a:schemeClr val="tx1"/>
                          </a:solidFill>
                        </a:rPr>
                        <a:t>résztvevők</a:t>
                      </a:r>
                      <a:r>
                        <a:rPr lang="en-GB" sz="1600" b="0" i="0" u="none" dirty="0">
                          <a:solidFill>
                            <a:schemeClr val="tx1"/>
                          </a:solidFill>
                        </a:rPr>
                        <a:t> </a:t>
                      </a:r>
                      <a:r>
                        <a:rPr lang="en-GB" sz="1600" b="0" i="0" u="none" dirty="0" err="1">
                          <a:solidFill>
                            <a:schemeClr val="tx1"/>
                          </a:solidFill>
                        </a:rPr>
                        <a:t>leírására</a:t>
                      </a:r>
                      <a:r>
                        <a:rPr lang="en-GB" sz="1600" b="0" i="0" u="none" dirty="0">
                          <a:solidFill>
                            <a:schemeClr val="tx1"/>
                          </a:solidFill>
                        </a:rPr>
                        <a:t> </a:t>
                      </a:r>
                      <a:r>
                        <a:rPr lang="en-GB" sz="1600" b="0" i="0" u="none" dirty="0" err="1">
                          <a:solidFill>
                            <a:schemeClr val="tx1"/>
                          </a:solidFill>
                        </a:rPr>
                        <a:t>vagy</a:t>
                      </a:r>
                      <a:r>
                        <a:rPr lang="en-GB" sz="1600" b="0" i="0" u="none" dirty="0">
                          <a:solidFill>
                            <a:schemeClr val="tx1"/>
                          </a:solidFill>
                        </a:rPr>
                        <a:t> </a:t>
                      </a:r>
                      <a:r>
                        <a:rPr lang="en-GB" sz="1600" b="0" i="0" u="none" dirty="0" err="1">
                          <a:solidFill>
                            <a:schemeClr val="tx1"/>
                          </a:solidFill>
                        </a:rPr>
                        <a:t>az</a:t>
                      </a:r>
                      <a:r>
                        <a:rPr lang="en-GB" sz="1600" b="0" i="0" u="none" dirty="0">
                          <a:solidFill>
                            <a:schemeClr val="tx1"/>
                          </a:solidFill>
                        </a:rPr>
                        <a:t> </a:t>
                      </a:r>
                      <a:r>
                        <a:rPr lang="en-GB" sz="1600" b="0" i="0" u="none" dirty="0" err="1">
                          <a:solidFill>
                            <a:schemeClr val="tx1"/>
                          </a:solidFill>
                        </a:rPr>
                        <a:t>ügy</a:t>
                      </a:r>
                      <a:r>
                        <a:rPr lang="en-GB" sz="1600" b="0" i="0" u="none" dirty="0">
                          <a:solidFill>
                            <a:schemeClr val="tx1"/>
                          </a:solidFill>
                        </a:rPr>
                        <a:t>, a </a:t>
                      </a:r>
                      <a:r>
                        <a:rPr lang="en-GB" sz="1600" b="0" i="0" u="none" dirty="0" err="1">
                          <a:solidFill>
                            <a:schemeClr val="tx1"/>
                          </a:solidFill>
                        </a:rPr>
                        <a:t>helyzet</a:t>
                      </a:r>
                      <a:r>
                        <a:rPr lang="en-GB" sz="1600" b="0" i="0" u="none" dirty="0">
                          <a:solidFill>
                            <a:schemeClr val="tx1"/>
                          </a:solidFill>
                        </a:rPr>
                        <a:t> </a:t>
                      </a:r>
                      <a:r>
                        <a:rPr lang="en-GB" sz="1600" b="0" i="0" u="none" dirty="0" err="1">
                          <a:solidFill>
                            <a:schemeClr val="tx1"/>
                          </a:solidFill>
                        </a:rPr>
                        <a:t>bemutatására</a:t>
                      </a:r>
                      <a:r>
                        <a:rPr lang="en-GB" sz="1600" b="0" i="0" u="none" dirty="0">
                          <a:solidFill>
                            <a:schemeClr val="tx1"/>
                          </a:solidFill>
                        </a:rPr>
                        <a:t>, </a:t>
                      </a:r>
                      <a:r>
                        <a:rPr lang="en-GB" sz="1600" b="0" i="0" u="none" dirty="0" err="1">
                          <a:solidFill>
                            <a:schemeClr val="tx1"/>
                          </a:solidFill>
                        </a:rPr>
                        <a:t>és</a:t>
                      </a:r>
                      <a:r>
                        <a:rPr lang="en-GB" sz="1600" b="0" i="0" u="none" dirty="0">
                          <a:solidFill>
                            <a:schemeClr val="tx1"/>
                          </a:solidFill>
                        </a:rPr>
                        <a:t> </a:t>
                      </a:r>
                      <a:r>
                        <a:rPr lang="en-GB" sz="1600" b="0" i="0" u="none" dirty="0" err="1">
                          <a:solidFill>
                            <a:schemeClr val="tx1"/>
                          </a:solidFill>
                        </a:rPr>
                        <a:t>motiválja</a:t>
                      </a:r>
                      <a:r>
                        <a:rPr lang="en-GB" sz="1600" b="0" i="0" u="none" dirty="0">
                          <a:solidFill>
                            <a:schemeClr val="tx1"/>
                          </a:solidFill>
                        </a:rPr>
                        <a:t> </a:t>
                      </a:r>
                      <a:r>
                        <a:rPr lang="en-GB" sz="1600" b="0" i="0" u="none" dirty="0" err="1">
                          <a:solidFill>
                            <a:schemeClr val="tx1"/>
                          </a:solidFill>
                        </a:rPr>
                        <a:t>őket</a:t>
                      </a:r>
                      <a:r>
                        <a:rPr lang="en-GB" sz="1600" b="0" i="0" u="none" dirty="0">
                          <a:solidFill>
                            <a:schemeClr val="tx1"/>
                          </a:solidFill>
                        </a:rPr>
                        <a:t>, </a:t>
                      </a:r>
                      <a:r>
                        <a:rPr lang="en-GB" sz="1600" b="0" i="0" u="none" dirty="0" err="1">
                          <a:solidFill>
                            <a:schemeClr val="tx1"/>
                          </a:solidFill>
                        </a:rPr>
                        <a:t>hogy</a:t>
                      </a:r>
                      <a:r>
                        <a:rPr lang="en-GB" sz="1600" b="0" i="0" u="none" dirty="0">
                          <a:solidFill>
                            <a:schemeClr val="tx1"/>
                          </a:solidFill>
                        </a:rPr>
                        <a:t> </a:t>
                      </a:r>
                      <a:r>
                        <a:rPr lang="en-GB" sz="1600" b="0" i="0" u="none" dirty="0" err="1">
                          <a:solidFill>
                            <a:schemeClr val="tx1"/>
                          </a:solidFill>
                        </a:rPr>
                        <a:t>értékeljék</a:t>
                      </a:r>
                      <a:r>
                        <a:rPr lang="en-GB" sz="1600" b="0" i="0" u="none" dirty="0">
                          <a:solidFill>
                            <a:schemeClr val="tx1"/>
                          </a:solidFill>
                        </a:rPr>
                        <a:t> </a:t>
                      </a:r>
                      <a:r>
                        <a:rPr lang="en-GB" sz="1600" b="0" i="0" u="none" dirty="0" err="1">
                          <a:solidFill>
                            <a:schemeClr val="tx1"/>
                          </a:solidFill>
                        </a:rPr>
                        <a:t>az</a:t>
                      </a:r>
                      <a:r>
                        <a:rPr lang="en-GB" sz="1600" b="0" i="0" u="none" dirty="0">
                          <a:solidFill>
                            <a:schemeClr val="tx1"/>
                          </a:solidFill>
                        </a:rPr>
                        <a:t> </a:t>
                      </a:r>
                      <a:r>
                        <a:rPr lang="en-GB" sz="1600" b="0" i="0" u="none" dirty="0" err="1">
                          <a:solidFill>
                            <a:schemeClr val="tx1"/>
                          </a:solidFill>
                        </a:rPr>
                        <a:t>eseményeket</a:t>
                      </a:r>
                      <a:r>
                        <a:rPr lang="en-GB" sz="1600" b="0" i="0" u="none" dirty="0">
                          <a:solidFill>
                            <a:schemeClr val="tx1"/>
                          </a:solidFill>
                        </a:rPr>
                        <a:t>, </a:t>
                      </a:r>
                      <a:r>
                        <a:rPr lang="en-GB" sz="1600" b="0" i="0" u="none" dirty="0" err="1">
                          <a:solidFill>
                            <a:schemeClr val="tx1"/>
                          </a:solidFill>
                        </a:rPr>
                        <a:t>jelezve</a:t>
                      </a:r>
                      <a:r>
                        <a:rPr lang="en-GB" sz="1600" b="0" i="0" u="none" dirty="0">
                          <a:solidFill>
                            <a:schemeClr val="tx1"/>
                          </a:solidFill>
                        </a:rPr>
                        <a:t> a </a:t>
                      </a:r>
                      <a:r>
                        <a:rPr lang="en-GB" sz="1600" b="0" i="0" u="none" dirty="0" err="1">
                          <a:solidFill>
                            <a:schemeClr val="tx1"/>
                          </a:solidFill>
                        </a:rPr>
                        <a:t>lehetséges</a:t>
                      </a:r>
                      <a:r>
                        <a:rPr lang="en-GB" sz="1600" b="0" i="0" u="none" dirty="0">
                          <a:solidFill>
                            <a:schemeClr val="tx1"/>
                          </a:solidFill>
                        </a:rPr>
                        <a:t> </a:t>
                      </a:r>
                      <a:r>
                        <a:rPr lang="en-GB" sz="1600" b="0" i="0" u="none" dirty="0" err="1">
                          <a:solidFill>
                            <a:schemeClr val="tx1"/>
                          </a:solidFill>
                        </a:rPr>
                        <a:t>megoldásokat</a:t>
                      </a:r>
                      <a:r>
                        <a:rPr lang="en-GB" sz="1600" b="0" i="0" u="none" dirty="0">
                          <a:solidFill>
                            <a:schemeClr val="tx1"/>
                          </a:solidFill>
                        </a:rPr>
                        <a:t>, </a:t>
                      </a:r>
                      <a:r>
                        <a:rPr lang="en-GB" sz="1600" b="0" i="0" u="none" dirty="0" err="1">
                          <a:solidFill>
                            <a:schemeClr val="tx1"/>
                          </a:solidFill>
                        </a:rPr>
                        <a:t>például</a:t>
                      </a:r>
                      <a:r>
                        <a:rPr lang="en-GB" sz="1600" b="0" i="0" u="none" dirty="0">
                          <a:solidFill>
                            <a:schemeClr val="tx1"/>
                          </a:solidFill>
                        </a:rPr>
                        <a:t> a </a:t>
                      </a:r>
                      <a:r>
                        <a:rPr lang="en-GB" sz="1600" b="0" i="0" u="none" dirty="0" err="1">
                          <a:solidFill>
                            <a:schemeClr val="tx1"/>
                          </a:solidFill>
                        </a:rPr>
                        <a:t>vendég</a:t>
                      </a:r>
                      <a:r>
                        <a:rPr lang="en-GB" sz="1600" b="0" i="0" u="none" dirty="0">
                          <a:solidFill>
                            <a:schemeClr val="tx1"/>
                          </a:solidFill>
                        </a:rPr>
                        <a:t> </a:t>
                      </a:r>
                      <a:r>
                        <a:rPr lang="en-GB" sz="1600" b="0" i="0" u="none" dirty="0" err="1">
                          <a:solidFill>
                            <a:schemeClr val="tx1"/>
                          </a:solidFill>
                        </a:rPr>
                        <a:t>rendel</a:t>
                      </a:r>
                      <a:r>
                        <a:rPr lang="en-GB" sz="1600" b="0" i="0" u="none" dirty="0">
                          <a:solidFill>
                            <a:schemeClr val="tx1"/>
                          </a:solidFill>
                        </a:rPr>
                        <a:t> </a:t>
                      </a:r>
                      <a:r>
                        <a:rPr lang="en-GB" sz="1600" b="0" i="0" u="none" dirty="0" err="1">
                          <a:solidFill>
                            <a:schemeClr val="tx1"/>
                          </a:solidFill>
                        </a:rPr>
                        <a:t>egy</a:t>
                      </a:r>
                      <a:r>
                        <a:rPr lang="en-GB" sz="1600" b="0" i="0" u="none" dirty="0">
                          <a:solidFill>
                            <a:schemeClr val="tx1"/>
                          </a:solidFill>
                        </a:rPr>
                        <a:t> </a:t>
                      </a:r>
                      <a:r>
                        <a:rPr lang="en-GB" sz="1600" b="0" i="0" u="none" dirty="0" err="1">
                          <a:solidFill>
                            <a:schemeClr val="tx1"/>
                          </a:solidFill>
                        </a:rPr>
                        <a:t>közepesen</a:t>
                      </a:r>
                      <a:r>
                        <a:rPr lang="en-GB" sz="1600" b="0" i="0" u="none" dirty="0">
                          <a:solidFill>
                            <a:schemeClr val="tx1"/>
                          </a:solidFill>
                        </a:rPr>
                        <a:t> </a:t>
                      </a:r>
                      <a:r>
                        <a:rPr lang="en-GB" sz="1600" b="0" i="0" u="none" dirty="0" err="1">
                          <a:solidFill>
                            <a:schemeClr val="tx1"/>
                          </a:solidFill>
                        </a:rPr>
                        <a:t>átsült</a:t>
                      </a:r>
                      <a:r>
                        <a:rPr lang="en-GB" sz="1600" b="0" i="0" u="none" dirty="0">
                          <a:solidFill>
                            <a:schemeClr val="tx1"/>
                          </a:solidFill>
                        </a:rPr>
                        <a:t>  </a:t>
                      </a:r>
                      <a:r>
                        <a:rPr lang="en-GB" sz="1600" b="0" i="0" u="none" dirty="0" err="1">
                          <a:solidFill>
                            <a:schemeClr val="tx1"/>
                          </a:solidFill>
                        </a:rPr>
                        <a:t>stéket</a:t>
                      </a:r>
                      <a:r>
                        <a:rPr lang="en-GB" sz="1600" b="0" i="0" u="none" dirty="0">
                          <a:solidFill>
                            <a:schemeClr val="tx1"/>
                          </a:solidFill>
                        </a:rPr>
                        <a:t> </a:t>
                      </a:r>
                      <a:r>
                        <a:rPr lang="en-GB" sz="1600" b="0" i="0" u="none" dirty="0" err="1">
                          <a:solidFill>
                            <a:schemeClr val="tx1"/>
                          </a:solidFill>
                        </a:rPr>
                        <a:t>azonban</a:t>
                      </a:r>
                      <a:r>
                        <a:rPr lang="en-GB" sz="1600" b="0" i="0" u="none" dirty="0">
                          <a:solidFill>
                            <a:schemeClr val="tx1"/>
                          </a:solidFill>
                        </a:rPr>
                        <a:t> </a:t>
                      </a:r>
                      <a:r>
                        <a:rPr lang="en-GB" sz="1600" b="0" i="0" u="none" dirty="0" err="1">
                          <a:solidFill>
                            <a:schemeClr val="tx1"/>
                          </a:solidFill>
                        </a:rPr>
                        <a:t>kap</a:t>
                      </a:r>
                      <a:r>
                        <a:rPr lang="en-GB" sz="1600" b="0" i="0" u="none" dirty="0">
                          <a:solidFill>
                            <a:schemeClr val="tx1"/>
                          </a:solidFill>
                        </a:rPr>
                        <a:t> </a:t>
                      </a:r>
                      <a:r>
                        <a:rPr lang="en-GB" sz="1600" b="0" i="0" u="none" dirty="0" err="1">
                          <a:solidFill>
                            <a:schemeClr val="tx1"/>
                          </a:solidFill>
                        </a:rPr>
                        <a:t>egy</a:t>
                      </a:r>
                      <a:r>
                        <a:rPr lang="en-GB" sz="1600" b="0" i="0" u="none" dirty="0">
                          <a:solidFill>
                            <a:schemeClr val="tx1"/>
                          </a:solidFill>
                        </a:rPr>
                        <a:t> </a:t>
                      </a:r>
                      <a:r>
                        <a:rPr lang="en-GB" sz="1600" b="0" i="0" u="none" dirty="0" err="1">
                          <a:solidFill>
                            <a:schemeClr val="tx1"/>
                          </a:solidFill>
                        </a:rPr>
                        <a:t>erősen</a:t>
                      </a:r>
                      <a:r>
                        <a:rPr lang="en-GB" sz="1600" b="0" i="0" u="none" dirty="0">
                          <a:solidFill>
                            <a:schemeClr val="tx1"/>
                          </a:solidFill>
                        </a:rPr>
                        <a:t> </a:t>
                      </a:r>
                      <a:r>
                        <a:rPr lang="en-GB" sz="1600" b="0" i="0" u="none" dirty="0" err="1">
                          <a:solidFill>
                            <a:schemeClr val="tx1"/>
                          </a:solidFill>
                        </a:rPr>
                        <a:t>átsült</a:t>
                      </a:r>
                      <a:r>
                        <a:rPr lang="en-GB" sz="1600" b="0" i="0" u="none" dirty="0">
                          <a:solidFill>
                            <a:schemeClr val="tx1"/>
                          </a:solidFill>
                        </a:rPr>
                        <a:t> </a:t>
                      </a:r>
                      <a:r>
                        <a:rPr lang="en-GB" sz="1600" b="0" i="0" u="none" dirty="0" err="1">
                          <a:solidFill>
                            <a:schemeClr val="tx1"/>
                          </a:solidFill>
                        </a:rPr>
                        <a:t>steaket</a:t>
                      </a:r>
                      <a:r>
                        <a:rPr lang="en-GB" sz="1600" b="0" i="0" u="none" dirty="0">
                          <a:solidFill>
                            <a:schemeClr val="tx1"/>
                          </a:solidFill>
                        </a:rPr>
                        <a:t>, </a:t>
                      </a:r>
                      <a:r>
                        <a:rPr lang="en-GB" sz="1600" b="0" i="0" u="none" dirty="0" err="1">
                          <a:solidFill>
                            <a:schemeClr val="tx1"/>
                          </a:solidFill>
                        </a:rPr>
                        <a:t>és</a:t>
                      </a:r>
                      <a:r>
                        <a:rPr lang="en-GB" sz="1600" b="0" i="0" u="none" dirty="0">
                          <a:solidFill>
                            <a:schemeClr val="tx1"/>
                          </a:solidFill>
                        </a:rPr>
                        <a:t> </a:t>
                      </a:r>
                      <a:r>
                        <a:rPr lang="en-GB" sz="1600" b="0" i="0" u="none" dirty="0" err="1">
                          <a:solidFill>
                            <a:schemeClr val="tx1"/>
                          </a:solidFill>
                        </a:rPr>
                        <a:t>panaszkodik</a:t>
                      </a:r>
                      <a:r>
                        <a:rPr lang="en-GB" sz="1600" b="0" i="0" u="none" dirty="0">
                          <a:solidFill>
                            <a:schemeClr val="tx1"/>
                          </a:solidFill>
                        </a:rPr>
                        <a:t> a </a:t>
                      </a:r>
                      <a:r>
                        <a:rPr lang="en-GB" sz="1600" b="0" i="0" u="none" dirty="0" err="1">
                          <a:solidFill>
                            <a:schemeClr val="tx1"/>
                          </a:solidFill>
                        </a:rPr>
                        <a:t>pincérnek</a:t>
                      </a:r>
                      <a:r>
                        <a:rPr lang="en-GB" sz="1600" b="0" i="0" u="none" dirty="0">
                          <a:solidFill>
                            <a:schemeClr val="tx1"/>
                          </a:solidFill>
                        </a:rPr>
                        <a:t>. </a:t>
                      </a:r>
                      <a:r>
                        <a:rPr lang="en-GB" sz="1600" b="0" i="0" u="none" dirty="0" err="1">
                          <a:solidFill>
                            <a:schemeClr val="tx1"/>
                          </a:solidFill>
                        </a:rPr>
                        <a:t>Hogyan</a:t>
                      </a:r>
                      <a:r>
                        <a:rPr lang="en-GB" sz="1600" b="0" i="0" u="none" dirty="0">
                          <a:solidFill>
                            <a:schemeClr val="tx1"/>
                          </a:solidFill>
                        </a:rPr>
                        <a:t> </a:t>
                      </a:r>
                      <a:r>
                        <a:rPr lang="en-GB" sz="1600" b="0" i="0" u="none" dirty="0" err="1">
                          <a:solidFill>
                            <a:schemeClr val="tx1"/>
                          </a:solidFill>
                        </a:rPr>
                        <a:t>kell</a:t>
                      </a:r>
                      <a:r>
                        <a:rPr lang="en-GB" sz="1600" b="0" i="0" u="none" dirty="0">
                          <a:solidFill>
                            <a:schemeClr val="tx1"/>
                          </a:solidFill>
                        </a:rPr>
                        <a:t> a </a:t>
                      </a:r>
                      <a:r>
                        <a:rPr lang="en-GB" sz="1600" b="0" i="0" u="none" dirty="0" err="1">
                          <a:solidFill>
                            <a:schemeClr val="tx1"/>
                          </a:solidFill>
                        </a:rPr>
                        <a:t>pincérnek</a:t>
                      </a:r>
                      <a:r>
                        <a:rPr lang="en-GB" sz="1600" b="0" i="0" u="none" dirty="0">
                          <a:solidFill>
                            <a:schemeClr val="tx1"/>
                          </a:solidFill>
                        </a:rPr>
                        <a:t> </a:t>
                      </a:r>
                      <a:r>
                        <a:rPr lang="en-GB" sz="1600" b="0" i="0" u="none" dirty="0" err="1">
                          <a:solidFill>
                            <a:schemeClr val="tx1"/>
                          </a:solidFill>
                        </a:rPr>
                        <a:t>viselkednie</a:t>
                      </a:r>
                      <a:r>
                        <a:rPr lang="en-GB" sz="1600" b="0" i="0" u="none" dirty="0">
                          <a:solidFill>
                            <a:schemeClr val="tx1"/>
                          </a:solidFill>
                        </a:rPr>
                        <a:t>?</a:t>
                      </a:r>
                      <a:endParaRPr lang="pl-PL" sz="1600" b="0" i="0" u="none" dirty="0">
                        <a:solidFill>
                          <a:schemeClr val="tx1"/>
                        </a:solidFill>
                      </a:endParaRPr>
                    </a:p>
                  </a:txBody>
                  <a:tcPr anchor="ctr"/>
                </a:tc>
                <a:extLst>
                  <a:ext uri="{0D108BD9-81ED-4DB2-BD59-A6C34878D82A}">
                    <a16:rowId xmlns:a16="http://schemas.microsoft.com/office/drawing/2014/main" val="10000"/>
                  </a:ext>
                </a:extLst>
              </a:tr>
              <a:tr h="1266676">
                <a:tc>
                  <a:txBody>
                    <a:bodyPr/>
                    <a:lstStyle/>
                    <a:p>
                      <a:pPr marL="342900" indent="-342900">
                        <a:lnSpc>
                          <a:spcPct val="114000"/>
                        </a:lnSpc>
                        <a:spcAft>
                          <a:spcPts val="600"/>
                        </a:spcAft>
                        <a:buBlip>
                          <a:blip r:embed="rId2"/>
                        </a:buBlip>
                      </a:pPr>
                      <a:r>
                        <a:rPr lang="pl-PL" altLang="pl-PL" sz="1600" b="1" dirty="0">
                          <a:solidFill>
                            <a:schemeClr val="tx1"/>
                          </a:solidFill>
                        </a:rPr>
                        <a:t>KÜLÖNBÖZŐ TÍPUSÚ VITÁK</a:t>
                      </a:r>
                    </a:p>
                  </a:txBody>
                  <a:tcPr anchor="ctr"/>
                </a:tc>
                <a:tc>
                  <a:txBody>
                    <a:bodyPr/>
                    <a:lstStyle/>
                    <a:p>
                      <a:r>
                        <a:rPr lang="en-GB" sz="1600" i="0" baseline="0" dirty="0" err="1">
                          <a:solidFill>
                            <a:schemeClr val="tx1"/>
                          </a:solidFill>
                        </a:rPr>
                        <a:t>egy</a:t>
                      </a:r>
                      <a:r>
                        <a:rPr lang="en-GB" sz="1600" i="0" baseline="0" dirty="0">
                          <a:solidFill>
                            <a:schemeClr val="tx1"/>
                          </a:solidFill>
                        </a:rPr>
                        <a:t> </a:t>
                      </a:r>
                      <a:r>
                        <a:rPr lang="en-GB" sz="1600" i="0" baseline="0" dirty="0" err="1">
                          <a:solidFill>
                            <a:schemeClr val="tx1"/>
                          </a:solidFill>
                        </a:rPr>
                        <a:t>adott</a:t>
                      </a:r>
                      <a:r>
                        <a:rPr lang="en-GB" sz="1600" i="0" baseline="0" dirty="0">
                          <a:solidFill>
                            <a:schemeClr val="tx1"/>
                          </a:solidFill>
                        </a:rPr>
                        <a:t> </a:t>
                      </a:r>
                      <a:r>
                        <a:rPr lang="en-GB" sz="1600" i="0" baseline="0" dirty="0" err="1">
                          <a:solidFill>
                            <a:schemeClr val="tx1"/>
                          </a:solidFill>
                        </a:rPr>
                        <a:t>témára</a:t>
                      </a:r>
                      <a:r>
                        <a:rPr lang="en-GB" sz="1600" i="0" baseline="0" dirty="0">
                          <a:solidFill>
                            <a:schemeClr val="tx1"/>
                          </a:solidFill>
                        </a:rPr>
                        <a:t> </a:t>
                      </a:r>
                      <a:r>
                        <a:rPr lang="en-GB" sz="1600" i="0" baseline="0" dirty="0" err="1">
                          <a:solidFill>
                            <a:schemeClr val="tx1"/>
                          </a:solidFill>
                        </a:rPr>
                        <a:t>vonatkozó</a:t>
                      </a:r>
                      <a:r>
                        <a:rPr lang="en-GB" sz="1600" i="0" baseline="0" dirty="0">
                          <a:solidFill>
                            <a:schemeClr val="tx1"/>
                          </a:solidFill>
                        </a:rPr>
                        <a:t> </a:t>
                      </a:r>
                      <a:r>
                        <a:rPr lang="en-GB" sz="1600" i="0" baseline="0" dirty="0" err="1">
                          <a:solidFill>
                            <a:schemeClr val="tx1"/>
                          </a:solidFill>
                        </a:rPr>
                        <a:t>elképzelések</a:t>
                      </a:r>
                      <a:r>
                        <a:rPr lang="en-GB" sz="1600" i="0" baseline="0" dirty="0">
                          <a:solidFill>
                            <a:schemeClr val="tx1"/>
                          </a:solidFill>
                        </a:rPr>
                        <a:t> </a:t>
                      </a:r>
                      <a:r>
                        <a:rPr lang="en-GB" sz="1600" i="0" baseline="0" dirty="0" err="1">
                          <a:solidFill>
                            <a:schemeClr val="tx1"/>
                          </a:solidFill>
                        </a:rPr>
                        <a:t>és</a:t>
                      </a:r>
                      <a:r>
                        <a:rPr lang="en-GB" sz="1600" i="0" baseline="0" dirty="0">
                          <a:solidFill>
                            <a:schemeClr val="tx1"/>
                          </a:solidFill>
                        </a:rPr>
                        <a:t> </a:t>
                      </a:r>
                      <a:r>
                        <a:rPr lang="en-GB" sz="1600" i="0" baseline="0" dirty="0" err="1">
                          <a:solidFill>
                            <a:schemeClr val="tx1"/>
                          </a:solidFill>
                        </a:rPr>
                        <a:t>nézetek</a:t>
                      </a:r>
                      <a:r>
                        <a:rPr lang="en-GB" sz="1600" i="0" baseline="0" dirty="0">
                          <a:solidFill>
                            <a:schemeClr val="tx1"/>
                          </a:solidFill>
                        </a:rPr>
                        <a:t> </a:t>
                      </a:r>
                      <a:r>
                        <a:rPr lang="en-GB" sz="1600" i="0" baseline="0" dirty="0" err="1">
                          <a:solidFill>
                            <a:schemeClr val="tx1"/>
                          </a:solidFill>
                        </a:rPr>
                        <a:t>cseréjét</a:t>
                      </a:r>
                      <a:r>
                        <a:rPr lang="en-GB" sz="1600" i="0" baseline="0" dirty="0">
                          <a:solidFill>
                            <a:schemeClr val="tx1"/>
                          </a:solidFill>
                        </a:rPr>
                        <a:t> </a:t>
                      </a:r>
                      <a:r>
                        <a:rPr lang="en-GB" sz="1600" i="0" baseline="0" dirty="0" err="1">
                          <a:solidFill>
                            <a:schemeClr val="tx1"/>
                          </a:solidFill>
                        </a:rPr>
                        <a:t>eltérő</a:t>
                      </a:r>
                      <a:r>
                        <a:rPr lang="en-GB" sz="1600" i="0" baseline="0" dirty="0">
                          <a:solidFill>
                            <a:schemeClr val="tx1"/>
                          </a:solidFill>
                        </a:rPr>
                        <a:t> </a:t>
                      </a:r>
                      <a:r>
                        <a:rPr lang="en-GB" sz="1600" i="0" baseline="0" dirty="0" err="1">
                          <a:solidFill>
                            <a:schemeClr val="tx1"/>
                          </a:solidFill>
                        </a:rPr>
                        <a:t>módon</a:t>
                      </a:r>
                      <a:r>
                        <a:rPr lang="en-GB" sz="1600" i="0" baseline="0" dirty="0">
                          <a:solidFill>
                            <a:schemeClr val="tx1"/>
                          </a:solidFill>
                        </a:rPr>
                        <a:t> </a:t>
                      </a:r>
                      <a:r>
                        <a:rPr lang="en-GB" sz="1600" i="0" baseline="0" dirty="0" err="1">
                          <a:solidFill>
                            <a:schemeClr val="tx1"/>
                          </a:solidFill>
                        </a:rPr>
                        <a:t>ítélik</a:t>
                      </a:r>
                      <a:r>
                        <a:rPr lang="en-GB" sz="1600" i="0" baseline="0" dirty="0">
                          <a:solidFill>
                            <a:schemeClr val="tx1"/>
                          </a:solidFill>
                        </a:rPr>
                        <a:t> meg, mind </a:t>
                      </a:r>
                      <a:r>
                        <a:rPr lang="en-GB" sz="1600" i="0" baseline="0" dirty="0" err="1">
                          <a:solidFill>
                            <a:schemeClr val="tx1"/>
                          </a:solidFill>
                        </a:rPr>
                        <a:t>anyagi</a:t>
                      </a:r>
                      <a:r>
                        <a:rPr lang="en-GB" sz="1600" i="0" baseline="0" dirty="0">
                          <a:solidFill>
                            <a:schemeClr val="tx1"/>
                          </a:solidFill>
                        </a:rPr>
                        <a:t>, mind </a:t>
                      </a:r>
                      <a:r>
                        <a:rPr lang="en-GB" sz="1600" i="0" baseline="0" dirty="0" err="1">
                          <a:solidFill>
                            <a:schemeClr val="tx1"/>
                          </a:solidFill>
                        </a:rPr>
                        <a:t>társadalmi</a:t>
                      </a:r>
                      <a:r>
                        <a:rPr lang="en-GB" sz="1600" i="0" baseline="0" dirty="0">
                          <a:solidFill>
                            <a:schemeClr val="tx1"/>
                          </a:solidFill>
                        </a:rPr>
                        <a:t> </a:t>
                      </a:r>
                      <a:r>
                        <a:rPr lang="en-GB" sz="1600" i="0" baseline="0" dirty="0" err="1">
                          <a:solidFill>
                            <a:schemeClr val="tx1"/>
                          </a:solidFill>
                        </a:rPr>
                        <a:t>kompetenciákat</a:t>
                      </a:r>
                      <a:r>
                        <a:rPr lang="en-GB" sz="1600" i="0" baseline="0" dirty="0">
                          <a:solidFill>
                            <a:schemeClr val="tx1"/>
                          </a:solidFill>
                        </a:rPr>
                        <a:t> </a:t>
                      </a:r>
                      <a:r>
                        <a:rPr lang="en-GB" sz="1600" i="0" baseline="0" dirty="0" err="1">
                          <a:solidFill>
                            <a:schemeClr val="tx1"/>
                          </a:solidFill>
                        </a:rPr>
                        <a:t>támogatnak</a:t>
                      </a:r>
                      <a:r>
                        <a:rPr lang="en-GB" sz="1600" i="0" baseline="0" dirty="0">
                          <a:solidFill>
                            <a:schemeClr val="tx1"/>
                          </a:solidFill>
                        </a:rPr>
                        <a:t>, pl. </a:t>
                      </a:r>
                      <a:r>
                        <a:rPr lang="en-GB" sz="1600" i="0" baseline="0" dirty="0" err="1">
                          <a:solidFill>
                            <a:schemeClr val="tx1"/>
                          </a:solidFill>
                        </a:rPr>
                        <a:t>Melyek</a:t>
                      </a:r>
                      <a:r>
                        <a:rPr lang="en-GB" sz="1600" i="0" baseline="0" dirty="0">
                          <a:solidFill>
                            <a:schemeClr val="tx1"/>
                          </a:solidFill>
                        </a:rPr>
                        <a:t> a </a:t>
                      </a:r>
                      <a:r>
                        <a:rPr lang="en-GB" sz="1600" i="0" baseline="0" dirty="0" err="1">
                          <a:solidFill>
                            <a:schemeClr val="tx1"/>
                          </a:solidFill>
                        </a:rPr>
                        <a:t>jelenlegi</a:t>
                      </a:r>
                      <a:r>
                        <a:rPr lang="en-GB" sz="1600" i="0" baseline="0" dirty="0">
                          <a:solidFill>
                            <a:schemeClr val="tx1"/>
                          </a:solidFill>
                        </a:rPr>
                        <a:t> </a:t>
                      </a:r>
                      <a:r>
                        <a:rPr lang="en-GB" sz="1600" i="0" baseline="0" dirty="0" err="1">
                          <a:solidFill>
                            <a:schemeClr val="tx1"/>
                          </a:solidFill>
                        </a:rPr>
                        <a:t>nehézségek</a:t>
                      </a:r>
                      <a:r>
                        <a:rPr lang="en-GB" sz="1600" i="0" baseline="0" dirty="0">
                          <a:solidFill>
                            <a:schemeClr val="tx1"/>
                          </a:solidFill>
                        </a:rPr>
                        <a:t> a </a:t>
                      </a:r>
                      <a:r>
                        <a:rPr lang="en-GB" sz="1600" i="0" baseline="0" dirty="0" err="1">
                          <a:solidFill>
                            <a:schemeClr val="tx1"/>
                          </a:solidFill>
                        </a:rPr>
                        <a:t>pincérek</a:t>
                      </a:r>
                      <a:r>
                        <a:rPr lang="en-GB" sz="1600" i="0" baseline="0" dirty="0">
                          <a:solidFill>
                            <a:schemeClr val="tx1"/>
                          </a:solidFill>
                        </a:rPr>
                        <a:t> </a:t>
                      </a:r>
                      <a:r>
                        <a:rPr lang="en-GB" sz="1600" i="0" baseline="0" dirty="0" err="1">
                          <a:solidFill>
                            <a:schemeClr val="tx1"/>
                          </a:solidFill>
                        </a:rPr>
                        <a:t>szakmai</a:t>
                      </a:r>
                      <a:r>
                        <a:rPr lang="en-GB" sz="1600" i="0" baseline="0" dirty="0">
                          <a:solidFill>
                            <a:schemeClr val="tx1"/>
                          </a:solidFill>
                        </a:rPr>
                        <a:t> </a:t>
                      </a:r>
                      <a:r>
                        <a:rPr lang="en-GB" sz="1600" i="0" baseline="0" dirty="0" err="1">
                          <a:solidFill>
                            <a:schemeClr val="tx1"/>
                          </a:solidFill>
                        </a:rPr>
                        <a:t>fejlődésében</a:t>
                      </a:r>
                      <a:r>
                        <a:rPr lang="en-GB" sz="1600" i="0" baseline="0" dirty="0">
                          <a:solidFill>
                            <a:schemeClr val="tx1"/>
                          </a:solidFill>
                        </a:rPr>
                        <a:t>, </a:t>
                      </a:r>
                      <a:r>
                        <a:rPr lang="en-GB" sz="1600" i="0" baseline="0" dirty="0" err="1">
                          <a:solidFill>
                            <a:schemeClr val="tx1"/>
                          </a:solidFill>
                        </a:rPr>
                        <a:t>és</a:t>
                      </a:r>
                      <a:r>
                        <a:rPr lang="en-GB" sz="1600" i="0" baseline="0" dirty="0">
                          <a:solidFill>
                            <a:schemeClr val="tx1"/>
                          </a:solidFill>
                        </a:rPr>
                        <a:t> </a:t>
                      </a:r>
                      <a:r>
                        <a:rPr lang="en-GB" sz="1600" i="0" baseline="0" dirty="0" err="1">
                          <a:solidFill>
                            <a:schemeClr val="tx1"/>
                          </a:solidFill>
                        </a:rPr>
                        <a:t>hogyan</a:t>
                      </a:r>
                      <a:r>
                        <a:rPr lang="en-GB" sz="1600" i="0" baseline="0" dirty="0">
                          <a:solidFill>
                            <a:schemeClr val="tx1"/>
                          </a:solidFill>
                        </a:rPr>
                        <a:t> </a:t>
                      </a:r>
                      <a:r>
                        <a:rPr lang="en-GB" sz="1600" i="0" baseline="0" dirty="0" err="1">
                          <a:solidFill>
                            <a:schemeClr val="tx1"/>
                          </a:solidFill>
                        </a:rPr>
                        <a:t>lehet</a:t>
                      </a:r>
                      <a:r>
                        <a:rPr lang="en-GB" sz="1600" i="0" baseline="0" dirty="0">
                          <a:solidFill>
                            <a:schemeClr val="tx1"/>
                          </a:solidFill>
                        </a:rPr>
                        <a:t> </a:t>
                      </a:r>
                      <a:r>
                        <a:rPr lang="en-GB" sz="1600" i="0" baseline="0" dirty="0" err="1">
                          <a:solidFill>
                            <a:schemeClr val="tx1"/>
                          </a:solidFill>
                        </a:rPr>
                        <a:t>őket</a:t>
                      </a:r>
                      <a:r>
                        <a:rPr lang="en-GB" sz="1600" i="0" baseline="0" dirty="0">
                          <a:solidFill>
                            <a:schemeClr val="tx1"/>
                          </a:solidFill>
                        </a:rPr>
                        <a:t> </a:t>
                      </a:r>
                      <a:r>
                        <a:rPr lang="en-GB" sz="1600" i="0" baseline="0" dirty="0" err="1">
                          <a:solidFill>
                            <a:schemeClr val="tx1"/>
                          </a:solidFill>
                        </a:rPr>
                        <a:t>megoldani</a:t>
                      </a:r>
                      <a:r>
                        <a:rPr lang="en-GB" sz="1600" i="0" baseline="0" dirty="0">
                          <a:solidFill>
                            <a:schemeClr val="tx1"/>
                          </a:solidFill>
                        </a:rPr>
                        <a:t> </a:t>
                      </a:r>
                      <a:r>
                        <a:rPr lang="en-GB" sz="1600" i="0" baseline="0" dirty="0" err="1">
                          <a:solidFill>
                            <a:schemeClr val="tx1"/>
                          </a:solidFill>
                        </a:rPr>
                        <a:t>azokat</a:t>
                      </a:r>
                      <a:r>
                        <a:rPr lang="en-GB" sz="1600" i="0" baseline="0" dirty="0">
                          <a:solidFill>
                            <a:schemeClr val="tx1"/>
                          </a:solidFill>
                        </a:rPr>
                        <a:t>? </a:t>
                      </a:r>
                      <a:endParaRPr lang="pl-PL" sz="1600" i="0" baseline="0" dirty="0">
                        <a:solidFill>
                          <a:schemeClr val="tx1"/>
                        </a:solidFill>
                      </a:endParaRPr>
                    </a:p>
                  </a:txBody>
                  <a:tcPr anchor="ctr"/>
                </a:tc>
                <a:extLst>
                  <a:ext uri="{0D108BD9-81ED-4DB2-BD59-A6C34878D82A}">
                    <a16:rowId xmlns:a16="http://schemas.microsoft.com/office/drawing/2014/main" val="10001"/>
                  </a:ext>
                </a:extLst>
              </a:tr>
              <a:tr h="749902">
                <a:tc>
                  <a:txBody>
                    <a:bodyPr/>
                    <a:lstStyle/>
                    <a:p>
                      <a:pPr marL="342900" indent="-342900">
                        <a:lnSpc>
                          <a:spcPct val="114000"/>
                        </a:lnSpc>
                        <a:spcAft>
                          <a:spcPts val="600"/>
                        </a:spcAft>
                        <a:buBlip>
                          <a:blip r:embed="rId2"/>
                        </a:buBlip>
                      </a:pPr>
                      <a:r>
                        <a:rPr lang="pl-PL" altLang="pl-PL" sz="1600" b="1" dirty="0">
                          <a:solidFill>
                            <a:schemeClr val="tx1"/>
                          </a:solidFill>
                        </a:rPr>
                        <a:t>GYAKORLATI MÓDSZEREK</a:t>
                      </a:r>
                    </a:p>
                  </a:txBody>
                  <a:tcPr anchor="ctr"/>
                </a:tc>
                <a:tc>
                  <a:txBody>
                    <a:bodyPr/>
                    <a:lstStyle/>
                    <a:p>
                      <a:r>
                        <a:rPr lang="en-GB" sz="1600" dirty="0" err="1">
                          <a:solidFill>
                            <a:schemeClr val="tx1"/>
                          </a:solidFill>
                        </a:rPr>
                        <a:t>gyakorlatok</a:t>
                      </a:r>
                      <a:r>
                        <a:rPr lang="en-GB" sz="1600" dirty="0">
                          <a:solidFill>
                            <a:schemeClr val="tx1"/>
                          </a:solidFill>
                        </a:rPr>
                        <a:t>, </a:t>
                      </a:r>
                      <a:r>
                        <a:rPr lang="en-GB" sz="1600" dirty="0" err="1">
                          <a:solidFill>
                            <a:schemeClr val="tx1"/>
                          </a:solidFill>
                        </a:rPr>
                        <a:t>beleértve</a:t>
                      </a:r>
                      <a:r>
                        <a:rPr lang="en-GB" sz="1600" dirty="0">
                          <a:solidFill>
                            <a:schemeClr val="tx1"/>
                          </a:solidFill>
                        </a:rPr>
                        <a:t> </a:t>
                      </a:r>
                      <a:r>
                        <a:rPr lang="en-GB" sz="1600" dirty="0" err="1">
                          <a:solidFill>
                            <a:schemeClr val="tx1"/>
                          </a:solidFill>
                        </a:rPr>
                        <a:t>az</a:t>
                      </a:r>
                      <a:r>
                        <a:rPr lang="en-GB" sz="1600" dirty="0">
                          <a:solidFill>
                            <a:schemeClr val="tx1"/>
                          </a:solidFill>
                        </a:rPr>
                        <a:t> </a:t>
                      </a:r>
                      <a:r>
                        <a:rPr lang="en-GB" sz="1600" dirty="0" err="1">
                          <a:solidFill>
                            <a:schemeClr val="tx1"/>
                          </a:solidFill>
                        </a:rPr>
                        <a:t>új</a:t>
                      </a:r>
                      <a:r>
                        <a:rPr lang="en-GB" sz="1600" dirty="0">
                          <a:solidFill>
                            <a:schemeClr val="tx1"/>
                          </a:solidFill>
                        </a:rPr>
                        <a:t> </a:t>
                      </a:r>
                      <a:r>
                        <a:rPr lang="en-GB" sz="1600" dirty="0" err="1">
                          <a:solidFill>
                            <a:schemeClr val="tx1"/>
                          </a:solidFill>
                        </a:rPr>
                        <a:t>szakmai</a:t>
                      </a:r>
                      <a:r>
                        <a:rPr lang="en-GB" sz="1600" dirty="0">
                          <a:solidFill>
                            <a:schemeClr val="tx1"/>
                          </a:solidFill>
                        </a:rPr>
                        <a:t> </a:t>
                      </a:r>
                      <a:r>
                        <a:rPr lang="en-GB" sz="1600" dirty="0" err="1">
                          <a:solidFill>
                            <a:schemeClr val="tx1"/>
                          </a:solidFill>
                        </a:rPr>
                        <a:t>feladatokat</a:t>
                      </a:r>
                      <a:r>
                        <a:rPr lang="en-GB" sz="1600" dirty="0">
                          <a:solidFill>
                            <a:schemeClr val="tx1"/>
                          </a:solidFill>
                        </a:rPr>
                        <a:t> is. </a:t>
                      </a:r>
                      <a:r>
                        <a:rPr lang="en-GB" sz="1600" dirty="0" err="1">
                          <a:solidFill>
                            <a:schemeClr val="tx1"/>
                          </a:solidFill>
                        </a:rPr>
                        <a:t>Ezeket</a:t>
                      </a:r>
                      <a:r>
                        <a:rPr lang="en-GB" sz="1600" dirty="0">
                          <a:solidFill>
                            <a:schemeClr val="tx1"/>
                          </a:solidFill>
                        </a:rPr>
                        <a:t> </a:t>
                      </a:r>
                      <a:r>
                        <a:rPr lang="en-GB" sz="1600" dirty="0" err="1">
                          <a:solidFill>
                            <a:schemeClr val="tx1"/>
                          </a:solidFill>
                        </a:rPr>
                        <a:t>később</a:t>
                      </a:r>
                      <a:r>
                        <a:rPr lang="en-GB" sz="1600" dirty="0">
                          <a:solidFill>
                            <a:schemeClr val="tx1"/>
                          </a:solidFill>
                        </a:rPr>
                        <a:t> </a:t>
                      </a:r>
                      <a:r>
                        <a:rPr lang="en-GB" sz="1600" dirty="0" err="1">
                          <a:solidFill>
                            <a:schemeClr val="tx1"/>
                          </a:solidFill>
                        </a:rPr>
                        <a:t>tárgyaljuk</a:t>
                      </a:r>
                      <a:r>
                        <a:rPr lang="en-GB" sz="1600" dirty="0">
                          <a:solidFill>
                            <a:schemeClr val="tx1"/>
                          </a:solidFill>
                        </a:rPr>
                        <a:t>.
</a:t>
                      </a:r>
                      <a:endParaRPr lang="pl-PL" sz="1600" dirty="0">
                        <a:solidFill>
                          <a:schemeClr val="tx1"/>
                        </a:solidFill>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9878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16</a:t>
            </a:fld>
            <a:endParaRPr lang="en-US" altLang="pl-PL"/>
          </a:p>
        </p:txBody>
      </p:sp>
      <p:sp>
        <p:nvSpPr>
          <p:cNvPr id="7" name="Trójkąt równoramienny 6">
            <a:extLst>
              <a:ext uri="{FF2B5EF4-FFF2-40B4-BE49-F238E27FC236}">
                <a16:creationId xmlns:a16="http://schemas.microsoft.com/office/drawing/2014/main" id="{D6AB8257-08C3-4B6B-BD39-85B70F54C87E}"/>
              </a:ext>
            </a:extLst>
          </p:cNvPr>
          <p:cNvSpPr/>
          <p:nvPr/>
        </p:nvSpPr>
        <p:spPr>
          <a:xfrm rot="16200000">
            <a:off x="5115420" y="3312516"/>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1E0BAD6E-7484-46E7-89A3-A7433ED87445}"/>
              </a:ext>
            </a:extLst>
          </p:cNvPr>
          <p:cNvSpPr/>
          <p:nvPr/>
        </p:nvSpPr>
        <p:spPr>
          <a:xfrm>
            <a:off x="5562224" y="1772816"/>
            <a:ext cx="6629776" cy="367240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odtytuł 2">
            <a:extLst>
              <a:ext uri="{FF2B5EF4-FFF2-40B4-BE49-F238E27FC236}">
                <a16:creationId xmlns:a16="http://schemas.microsoft.com/office/drawing/2014/main" id="{526F6B42-169B-4EF4-9A7F-0A7971B55D4C}"/>
              </a:ext>
            </a:extLst>
          </p:cNvPr>
          <p:cNvSpPr>
            <a:spLocks noGrp="1"/>
          </p:cNvSpPr>
          <p:nvPr>
            <p:ph idx="1"/>
          </p:nvPr>
        </p:nvSpPr>
        <p:spPr>
          <a:xfrm>
            <a:off x="6168008" y="2378496"/>
            <a:ext cx="5213700" cy="2585010"/>
          </a:xfrm>
        </p:spPr>
        <p:txBody>
          <a:bodyPr/>
          <a:lstStyle/>
          <a:p>
            <a:pPr marL="0" indent="0">
              <a:buNone/>
            </a:pPr>
            <a:r>
              <a:rPr lang="en-GB" sz="2000" b="1" dirty="0">
                <a:solidFill>
                  <a:schemeClr val="bg1"/>
                </a:solidFill>
              </a:rPr>
              <a:t>PROBLÉMA MÓDSZEREK - AKTIVÁLÁSA
</a:t>
            </a:r>
            <a:endParaRPr lang="en-GB" sz="1800" b="1" dirty="0">
              <a:solidFill>
                <a:schemeClr val="bg1"/>
              </a:solidFill>
            </a:endParaRPr>
          </a:p>
          <a:p>
            <a:pPr>
              <a:buBlip>
                <a:blip r:embed="rId2"/>
              </a:buBlip>
            </a:pPr>
            <a:r>
              <a:rPr lang="en-GB" sz="1800" dirty="0" err="1"/>
              <a:t>ezek</a:t>
            </a:r>
            <a:r>
              <a:rPr lang="en-GB" sz="1800" dirty="0"/>
              <a:t> a </a:t>
            </a:r>
            <a:r>
              <a:rPr lang="en-GB" sz="1800" dirty="0" err="1"/>
              <a:t>legjobb</a:t>
            </a:r>
            <a:r>
              <a:rPr lang="en-GB" sz="1800" dirty="0"/>
              <a:t> </a:t>
            </a:r>
            <a:r>
              <a:rPr lang="en-GB" sz="1800" dirty="0" err="1"/>
              <a:t>módszerek</a:t>
            </a:r>
            <a:r>
              <a:rPr lang="en-GB" sz="1800" dirty="0"/>
              <a:t> a </a:t>
            </a:r>
            <a:r>
              <a:rPr lang="en-GB" sz="1800" dirty="0" err="1"/>
              <a:t>tudás</a:t>
            </a:r>
            <a:r>
              <a:rPr lang="en-GB" sz="1800" dirty="0"/>
              <a:t> </a:t>
            </a:r>
            <a:r>
              <a:rPr lang="en-GB" sz="1800" dirty="0" err="1"/>
              <a:t>és</a:t>
            </a:r>
            <a:r>
              <a:rPr lang="en-GB" sz="1800" dirty="0"/>
              <a:t> </a:t>
            </a:r>
            <a:r>
              <a:rPr lang="en-GB" sz="1800" dirty="0" err="1"/>
              <a:t>készségek</a:t>
            </a:r>
            <a:r>
              <a:rPr lang="en-GB" sz="1800" dirty="0"/>
              <a:t> </a:t>
            </a:r>
            <a:r>
              <a:rPr lang="en-GB" sz="1800" dirty="0" err="1"/>
              <a:t>megszerzésére</a:t>
            </a:r>
            <a:r>
              <a:rPr lang="en-GB" sz="1800" dirty="0"/>
              <a:t>, </a:t>
            </a:r>
            <a:r>
              <a:rPr lang="en-GB" sz="1800" dirty="0" err="1"/>
              <a:t>mert</a:t>
            </a:r>
            <a:r>
              <a:rPr lang="en-GB" sz="1800" dirty="0"/>
              <a:t> </a:t>
            </a:r>
            <a:r>
              <a:rPr lang="en-GB" sz="1800" dirty="0" err="1"/>
              <a:t>több</a:t>
            </a:r>
            <a:r>
              <a:rPr lang="en-GB" sz="1800" dirty="0"/>
              <a:t> </a:t>
            </a:r>
            <a:r>
              <a:rPr lang="en-GB" sz="1800" dirty="0" err="1"/>
              <a:t>érzékszervet</a:t>
            </a:r>
            <a:r>
              <a:rPr lang="en-GB" sz="1800" dirty="0"/>
              <a:t> </a:t>
            </a:r>
            <a:r>
              <a:rPr lang="en-GB" sz="1800" dirty="0" err="1"/>
              <a:t>használnak</a:t>
            </a:r>
            <a:r>
              <a:rPr lang="en-GB" sz="1800" dirty="0"/>
              <a:t>, mint a </a:t>
            </a:r>
            <a:r>
              <a:rPr lang="en-GB" sz="1800" dirty="0" err="1"/>
              <a:t>látás</a:t>
            </a:r>
            <a:r>
              <a:rPr lang="en-GB" sz="1800" dirty="0"/>
              <a:t> </a:t>
            </a:r>
            <a:r>
              <a:rPr lang="en-GB" sz="1800" dirty="0" err="1"/>
              <a:t>és</a:t>
            </a:r>
            <a:r>
              <a:rPr lang="en-GB" sz="1800" dirty="0"/>
              <a:t> a </a:t>
            </a:r>
            <a:r>
              <a:rPr lang="en-GB" sz="1800" dirty="0" err="1"/>
              <a:t>hallás</a:t>
            </a:r>
            <a:r>
              <a:rPr lang="en-GB" sz="1800" dirty="0"/>
              <a:t>,
</a:t>
            </a:r>
            <a:r>
              <a:rPr lang="en-GB" sz="1800" dirty="0" err="1"/>
              <a:t>használata</a:t>
            </a:r>
            <a:r>
              <a:rPr lang="en-GB" sz="1800" dirty="0"/>
              <a:t> </a:t>
            </a:r>
            <a:r>
              <a:rPr lang="en-GB" sz="1800" dirty="0" err="1"/>
              <a:t>során</a:t>
            </a:r>
            <a:r>
              <a:rPr lang="en-GB" sz="1800" dirty="0"/>
              <a:t> a </a:t>
            </a:r>
            <a:r>
              <a:rPr lang="en-GB" sz="1800" dirty="0" err="1"/>
              <a:t>tanulás</a:t>
            </a:r>
            <a:r>
              <a:rPr lang="en-GB" sz="1800" dirty="0"/>
              <a:t> </a:t>
            </a:r>
            <a:r>
              <a:rPr lang="en-GB" sz="1800" dirty="0" err="1"/>
              <a:t>aktív</a:t>
            </a:r>
            <a:r>
              <a:rPr lang="en-GB" sz="1800" dirty="0"/>
              <a:t>.</a:t>
            </a:r>
            <a:endParaRPr lang="pl-PL" sz="1800" dirty="0"/>
          </a:p>
        </p:txBody>
      </p:sp>
      <p:pic>
        <p:nvPicPr>
          <p:cNvPr id="12" name="Grafika 11">
            <a:extLst>
              <a:ext uri="{FF2B5EF4-FFF2-40B4-BE49-F238E27FC236}">
                <a16:creationId xmlns:a16="http://schemas.microsoft.com/office/drawing/2014/main" id="{2DEF1400-9037-46ED-9F62-4DE12350F3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1504" y="2492977"/>
            <a:ext cx="1864012" cy="2071124"/>
          </a:xfrm>
          <a:prstGeom prst="rect">
            <a:avLst/>
          </a:prstGeom>
        </p:spPr>
      </p:pic>
    </p:spTree>
    <p:extLst>
      <p:ext uri="{BB962C8B-B14F-4D97-AF65-F5344CB8AC3E}">
        <p14:creationId xmlns:p14="http://schemas.microsoft.com/office/powerpoint/2010/main" val="197820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DF13F473-2918-40AB-8CAB-AEFF658671C6}"/>
              </a:ext>
            </a:extLst>
          </p:cNvPr>
          <p:cNvSpPr/>
          <p:nvPr/>
        </p:nvSpPr>
        <p:spPr>
          <a:xfrm>
            <a:off x="5562972" y="4583137"/>
            <a:ext cx="6629776" cy="1584424"/>
          </a:xfrm>
          <a:prstGeom prst="rect">
            <a:avLst/>
          </a:prstGeom>
          <a:solidFill>
            <a:schemeClr val="bg1"/>
          </a:solidFill>
          <a:ln w="28575">
            <a:solidFill>
              <a:srgbClr val="FD7E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17</a:t>
            </a:fld>
            <a:endParaRPr lang="en-US" altLang="pl-PL"/>
          </a:p>
        </p:txBody>
      </p:sp>
      <p:sp>
        <p:nvSpPr>
          <p:cNvPr id="13" name="Trójkąt równoramienny 12">
            <a:extLst>
              <a:ext uri="{FF2B5EF4-FFF2-40B4-BE49-F238E27FC236}">
                <a16:creationId xmlns:a16="http://schemas.microsoft.com/office/drawing/2014/main" id="{BD50ECEA-BFA5-4FE7-92DB-549E569BCD3E}"/>
              </a:ext>
            </a:extLst>
          </p:cNvPr>
          <p:cNvSpPr/>
          <p:nvPr/>
        </p:nvSpPr>
        <p:spPr>
          <a:xfrm rot="16200000">
            <a:off x="5115420" y="2880382"/>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4B18311C-1957-4853-925A-7D49D61A3525}"/>
              </a:ext>
            </a:extLst>
          </p:cNvPr>
          <p:cNvSpPr/>
          <p:nvPr/>
        </p:nvSpPr>
        <p:spPr>
          <a:xfrm>
            <a:off x="5562224" y="1628800"/>
            <a:ext cx="6629776" cy="295232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odtytuł 2">
            <a:extLst>
              <a:ext uri="{FF2B5EF4-FFF2-40B4-BE49-F238E27FC236}">
                <a16:creationId xmlns:a16="http://schemas.microsoft.com/office/drawing/2014/main" id="{CEAEA350-8AED-46F5-B646-CEF1547E3ED3}"/>
              </a:ext>
            </a:extLst>
          </p:cNvPr>
          <p:cNvSpPr>
            <a:spLocks noGrp="1"/>
          </p:cNvSpPr>
          <p:nvPr>
            <p:ph idx="1"/>
          </p:nvPr>
        </p:nvSpPr>
        <p:spPr>
          <a:xfrm>
            <a:off x="6121088" y="1965593"/>
            <a:ext cx="5502328" cy="2341832"/>
          </a:xfrm>
        </p:spPr>
        <p:txBody>
          <a:bodyPr/>
          <a:lstStyle/>
          <a:p>
            <a:pPr marL="0" indent="0">
              <a:spcBef>
                <a:spcPts val="600"/>
              </a:spcBef>
              <a:spcAft>
                <a:spcPts val="600"/>
              </a:spcAft>
              <a:buNone/>
            </a:pPr>
            <a:r>
              <a:rPr lang="pl-PL" sz="2000" b="1" dirty="0">
                <a:solidFill>
                  <a:schemeClr val="bg1"/>
                </a:solidFill>
              </a:rPr>
              <a:t>A PROGRAM MÓDSZEREI 
</a:t>
            </a:r>
            <a:r>
              <a:rPr lang="en-GB" sz="1800" dirty="0">
                <a:solidFill>
                  <a:schemeClr val="tx1">
                    <a:lumMod val="75000"/>
                    <a:lumOff val="25000"/>
                  </a:schemeClr>
                </a:solidFill>
              </a:rPr>
              <a:t>Az </a:t>
            </a:r>
            <a:r>
              <a:rPr lang="en-GB" sz="1800" dirty="0" err="1">
                <a:solidFill>
                  <a:schemeClr val="tx1">
                    <a:lumMod val="75000"/>
                    <a:lumOff val="25000"/>
                  </a:schemeClr>
                </a:solidFill>
              </a:rPr>
              <a:t>ilyen</a:t>
            </a:r>
            <a:r>
              <a:rPr lang="en-GB" sz="1800" dirty="0">
                <a:solidFill>
                  <a:schemeClr val="tx1">
                    <a:lumMod val="75000"/>
                    <a:lumOff val="25000"/>
                  </a:schemeClr>
                </a:solidFill>
              </a:rPr>
              <a:t> </a:t>
            </a:r>
            <a:r>
              <a:rPr lang="en-GB" sz="1800" dirty="0" err="1">
                <a:solidFill>
                  <a:schemeClr val="tx1">
                    <a:lumMod val="75000"/>
                    <a:lumOff val="25000"/>
                  </a:schemeClr>
                </a:solidFill>
              </a:rPr>
              <a:t>tanítás</a:t>
            </a:r>
            <a:r>
              <a:rPr lang="en-GB" sz="1800" dirty="0">
                <a:solidFill>
                  <a:schemeClr val="tx1">
                    <a:lumMod val="75000"/>
                    <a:lumOff val="25000"/>
                  </a:schemeClr>
                </a:solidFill>
              </a:rPr>
              <a:t> </a:t>
            </a:r>
            <a:r>
              <a:rPr lang="en-GB" sz="1800" dirty="0" err="1">
                <a:solidFill>
                  <a:schemeClr val="tx1">
                    <a:lumMod val="75000"/>
                    <a:lumOff val="25000"/>
                  </a:schemeClr>
                </a:solidFill>
              </a:rPr>
              <a:t>legfontosabb</a:t>
            </a:r>
            <a:r>
              <a:rPr lang="en-GB" sz="1800" dirty="0">
                <a:solidFill>
                  <a:schemeClr val="tx1">
                    <a:lumMod val="75000"/>
                    <a:lumOff val="25000"/>
                  </a:schemeClr>
                </a:solidFill>
              </a:rPr>
              <a:t> </a:t>
            </a:r>
            <a:r>
              <a:rPr lang="en-GB" sz="1800" dirty="0" err="1">
                <a:solidFill>
                  <a:schemeClr val="tx1">
                    <a:lumMod val="75000"/>
                    <a:lumOff val="25000"/>
                  </a:schemeClr>
                </a:solidFill>
              </a:rPr>
              <a:t>eleme</a:t>
            </a:r>
            <a:r>
              <a:rPr lang="en-GB" sz="1800" dirty="0">
                <a:solidFill>
                  <a:schemeClr val="tx1">
                    <a:lumMod val="75000"/>
                    <a:lumOff val="25000"/>
                  </a:schemeClr>
                </a:solidFill>
              </a:rPr>
              <a:t> a </a:t>
            </a:r>
            <a:r>
              <a:rPr lang="en-GB" sz="1800" dirty="0" err="1">
                <a:solidFill>
                  <a:schemeClr val="tx1">
                    <a:lumMod val="75000"/>
                    <a:lumOff val="25000"/>
                  </a:schemeClr>
                </a:solidFill>
              </a:rPr>
              <a:t>megfelelő</a:t>
            </a:r>
            <a:r>
              <a:rPr lang="en-GB" sz="1800" dirty="0">
                <a:solidFill>
                  <a:schemeClr val="tx1">
                    <a:lumMod val="75000"/>
                    <a:lumOff val="25000"/>
                  </a:schemeClr>
                </a:solidFill>
              </a:rPr>
              <a:t> </a:t>
            </a:r>
            <a:r>
              <a:rPr lang="en-GB" sz="1800" dirty="0" err="1">
                <a:solidFill>
                  <a:schemeClr val="tx1">
                    <a:lumMod val="75000"/>
                    <a:lumOff val="25000"/>
                  </a:schemeClr>
                </a:solidFill>
              </a:rPr>
              <a:t>számítógépes</a:t>
            </a:r>
            <a:r>
              <a:rPr lang="en-GB" sz="1800" dirty="0">
                <a:solidFill>
                  <a:schemeClr val="tx1">
                    <a:lumMod val="75000"/>
                    <a:lumOff val="25000"/>
                  </a:schemeClr>
                </a:solidFill>
              </a:rPr>
              <a:t> program, </a:t>
            </a:r>
            <a:r>
              <a:rPr lang="en-GB" sz="1800" dirty="0" err="1">
                <a:solidFill>
                  <a:schemeClr val="tx1">
                    <a:lumMod val="75000"/>
                    <a:lumOff val="25000"/>
                  </a:schemeClr>
                </a:solidFill>
              </a:rPr>
              <a:t>melyben</a:t>
            </a:r>
            <a:r>
              <a:rPr lang="en-GB" sz="1800" dirty="0">
                <a:solidFill>
                  <a:schemeClr val="tx1">
                    <a:lumMod val="75000"/>
                    <a:lumOff val="25000"/>
                  </a:schemeClr>
                </a:solidFill>
              </a:rPr>
              <a:t> </a:t>
            </a:r>
            <a:r>
              <a:rPr lang="en-GB" sz="1800" dirty="0" err="1">
                <a:solidFill>
                  <a:schemeClr val="tx1">
                    <a:lumMod val="75000"/>
                    <a:lumOff val="25000"/>
                  </a:schemeClr>
                </a:solidFill>
              </a:rPr>
              <a:t>egy</a:t>
            </a:r>
            <a:r>
              <a:rPr lang="en-GB" sz="1800" dirty="0">
                <a:solidFill>
                  <a:schemeClr val="tx1">
                    <a:lumMod val="75000"/>
                    <a:lumOff val="25000"/>
                  </a:schemeClr>
                </a:solidFill>
              </a:rPr>
              <a:t> </a:t>
            </a:r>
            <a:r>
              <a:rPr lang="en-GB" sz="1800" dirty="0" err="1">
                <a:solidFill>
                  <a:schemeClr val="tx1">
                    <a:lumMod val="75000"/>
                    <a:lumOff val="25000"/>
                  </a:schemeClr>
                </a:solidFill>
              </a:rPr>
              <a:t>megfelelően</a:t>
            </a:r>
            <a:r>
              <a:rPr lang="en-GB" sz="1800" dirty="0">
                <a:solidFill>
                  <a:schemeClr val="tx1">
                    <a:lumMod val="75000"/>
                    <a:lumOff val="25000"/>
                  </a:schemeClr>
                </a:solidFill>
              </a:rPr>
              <a:t> </a:t>
            </a:r>
            <a:r>
              <a:rPr lang="en-GB" sz="1800" dirty="0" err="1">
                <a:solidFill>
                  <a:schemeClr val="tx1">
                    <a:lumMod val="75000"/>
                    <a:lumOff val="25000"/>
                  </a:schemeClr>
                </a:solidFill>
              </a:rPr>
              <a:t>rendezett</a:t>
            </a:r>
            <a:r>
              <a:rPr lang="en-GB" sz="1800" dirty="0">
                <a:solidFill>
                  <a:schemeClr val="tx1">
                    <a:lumMod val="75000"/>
                    <a:lumOff val="25000"/>
                  </a:schemeClr>
                </a:solidFill>
              </a:rPr>
              <a:t> </a:t>
            </a:r>
            <a:r>
              <a:rPr lang="en-GB" sz="1800" dirty="0" err="1">
                <a:solidFill>
                  <a:schemeClr val="tx1">
                    <a:lumMod val="75000"/>
                    <a:lumOff val="25000"/>
                  </a:schemeClr>
                </a:solidFill>
              </a:rPr>
              <a:t>parancskészlet</a:t>
            </a:r>
            <a:r>
              <a:rPr lang="en-GB" sz="1800" dirty="0">
                <a:solidFill>
                  <a:schemeClr val="tx1">
                    <a:lumMod val="75000"/>
                    <a:lumOff val="25000"/>
                  </a:schemeClr>
                </a:solidFill>
              </a:rPr>
              <a:t> </a:t>
            </a:r>
            <a:r>
              <a:rPr lang="en-GB" sz="1800" dirty="0" err="1">
                <a:solidFill>
                  <a:schemeClr val="tx1">
                    <a:lumMod val="75000"/>
                    <a:lumOff val="25000"/>
                  </a:schemeClr>
                </a:solidFill>
              </a:rPr>
              <a:t>található</a:t>
            </a:r>
            <a:r>
              <a:rPr lang="en-GB" sz="1800" dirty="0">
                <a:solidFill>
                  <a:schemeClr val="tx1">
                    <a:lumMod val="75000"/>
                    <a:lumOff val="25000"/>
                  </a:schemeClr>
                </a:solidFill>
              </a:rPr>
              <a:t>.
A </a:t>
            </a:r>
            <a:r>
              <a:rPr lang="en-GB" sz="1800" dirty="0" err="1">
                <a:solidFill>
                  <a:schemeClr val="tx1">
                    <a:lumMod val="75000"/>
                    <a:lumOff val="25000"/>
                  </a:schemeClr>
                </a:solidFill>
              </a:rPr>
              <a:t>parancs</a:t>
            </a:r>
            <a:r>
              <a:rPr lang="en-GB" sz="1800" dirty="0">
                <a:solidFill>
                  <a:schemeClr val="tx1">
                    <a:lumMod val="75000"/>
                    <a:lumOff val="25000"/>
                  </a:schemeClr>
                </a:solidFill>
              </a:rPr>
              <a:t> </a:t>
            </a:r>
            <a:r>
              <a:rPr lang="en-GB" sz="1800" dirty="0" err="1">
                <a:solidFill>
                  <a:schemeClr val="tx1">
                    <a:lumMod val="75000"/>
                    <a:lumOff val="25000"/>
                  </a:schemeClr>
                </a:solidFill>
              </a:rPr>
              <a:t>végrehajtására</a:t>
            </a:r>
            <a:r>
              <a:rPr lang="en-GB" sz="1800" dirty="0">
                <a:solidFill>
                  <a:schemeClr val="tx1">
                    <a:lumMod val="75000"/>
                    <a:lumOff val="25000"/>
                  </a:schemeClr>
                </a:solidFill>
              </a:rPr>
              <a:t> </a:t>
            </a:r>
            <a:r>
              <a:rPr lang="en-GB" sz="1800" dirty="0" err="1">
                <a:solidFill>
                  <a:schemeClr val="tx1">
                    <a:lumMod val="75000"/>
                    <a:lumOff val="25000"/>
                  </a:schemeClr>
                </a:solidFill>
              </a:rPr>
              <a:t>az</a:t>
            </a:r>
            <a:r>
              <a:rPr lang="en-GB" sz="1800" dirty="0">
                <a:solidFill>
                  <a:schemeClr val="tx1">
                    <a:lumMod val="75000"/>
                    <a:lumOff val="25000"/>
                  </a:schemeClr>
                </a:solidFill>
              </a:rPr>
              <a:t> </a:t>
            </a:r>
            <a:r>
              <a:rPr lang="en-GB" sz="1800" dirty="0" err="1">
                <a:solidFill>
                  <a:schemeClr val="tx1">
                    <a:lumMod val="75000"/>
                    <a:lumOff val="25000"/>
                  </a:schemeClr>
                </a:solidFill>
              </a:rPr>
              <a:t>előzőt</a:t>
            </a:r>
            <a:r>
              <a:rPr lang="en-GB" sz="1800" dirty="0">
                <a:solidFill>
                  <a:schemeClr val="tx1">
                    <a:lumMod val="75000"/>
                    <a:lumOff val="25000"/>
                  </a:schemeClr>
                </a:solidFill>
              </a:rPr>
              <a:t> is </a:t>
            </a:r>
            <a:r>
              <a:rPr lang="en-GB" sz="1800" dirty="0" err="1">
                <a:solidFill>
                  <a:schemeClr val="tx1">
                    <a:lumMod val="75000"/>
                    <a:lumOff val="25000"/>
                  </a:schemeClr>
                </a:solidFill>
              </a:rPr>
              <a:t>kondicionálni</a:t>
            </a:r>
            <a:r>
              <a:rPr lang="en-GB" sz="1800" dirty="0">
                <a:solidFill>
                  <a:schemeClr val="tx1">
                    <a:lumMod val="75000"/>
                    <a:lumOff val="25000"/>
                  </a:schemeClr>
                </a:solidFill>
              </a:rPr>
              <a:t> </a:t>
            </a:r>
            <a:r>
              <a:rPr lang="en-GB" sz="1800" dirty="0" err="1">
                <a:solidFill>
                  <a:schemeClr val="tx1">
                    <a:lumMod val="75000"/>
                    <a:lumOff val="25000"/>
                  </a:schemeClr>
                </a:solidFill>
              </a:rPr>
              <a:t>lehet</a:t>
            </a:r>
            <a:r>
              <a:rPr lang="en-GB" sz="1800" dirty="0">
                <a:solidFill>
                  <a:schemeClr val="tx1">
                    <a:lumMod val="75000"/>
                    <a:lumOff val="25000"/>
                  </a:schemeClr>
                </a:solidFill>
              </a:rPr>
              <a:t>. </a:t>
            </a:r>
            <a:r>
              <a:rPr lang="en-GB" sz="1800" dirty="0" err="1">
                <a:solidFill>
                  <a:schemeClr val="tx1">
                    <a:lumMod val="75000"/>
                    <a:lumOff val="25000"/>
                  </a:schemeClr>
                </a:solidFill>
              </a:rPr>
              <a:t>Ebbe</a:t>
            </a:r>
            <a:r>
              <a:rPr lang="en-GB" sz="1800" dirty="0">
                <a:solidFill>
                  <a:schemeClr val="tx1">
                    <a:lumMod val="75000"/>
                    <a:lumOff val="25000"/>
                  </a:schemeClr>
                </a:solidFill>
              </a:rPr>
              <a:t> a </a:t>
            </a:r>
            <a:r>
              <a:rPr lang="en-GB" sz="1800" dirty="0" err="1">
                <a:solidFill>
                  <a:schemeClr val="tx1">
                    <a:lumMod val="75000"/>
                    <a:lumOff val="25000"/>
                  </a:schemeClr>
                </a:solidFill>
              </a:rPr>
              <a:t>folyamatba</a:t>
            </a:r>
            <a:r>
              <a:rPr lang="en-GB" sz="1800" dirty="0">
                <a:solidFill>
                  <a:schemeClr val="tx1">
                    <a:lumMod val="75000"/>
                    <a:lumOff val="25000"/>
                  </a:schemeClr>
                </a:solidFill>
              </a:rPr>
              <a:t> </a:t>
            </a:r>
            <a:r>
              <a:rPr lang="en-GB" sz="1800" dirty="0" err="1">
                <a:solidFill>
                  <a:schemeClr val="tx1">
                    <a:lumMod val="75000"/>
                    <a:lumOff val="25000"/>
                  </a:schemeClr>
                </a:solidFill>
              </a:rPr>
              <a:t>nem</a:t>
            </a:r>
            <a:r>
              <a:rPr lang="en-GB" sz="1800" dirty="0">
                <a:solidFill>
                  <a:schemeClr val="tx1">
                    <a:lumMod val="75000"/>
                    <a:lumOff val="25000"/>
                  </a:schemeClr>
                </a:solidFill>
              </a:rPr>
              <a:t> </a:t>
            </a:r>
            <a:r>
              <a:rPr lang="en-GB" sz="1800" dirty="0" err="1">
                <a:solidFill>
                  <a:schemeClr val="tx1">
                    <a:lumMod val="75000"/>
                    <a:lumOff val="25000"/>
                  </a:schemeClr>
                </a:solidFill>
              </a:rPr>
              <a:t>kell</a:t>
            </a:r>
            <a:r>
              <a:rPr lang="en-GB" sz="1800" dirty="0">
                <a:solidFill>
                  <a:schemeClr val="tx1">
                    <a:lumMod val="75000"/>
                    <a:lumOff val="25000"/>
                  </a:schemeClr>
                </a:solidFill>
              </a:rPr>
              <a:t> </a:t>
            </a:r>
            <a:r>
              <a:rPr lang="en-GB" sz="1800" dirty="0" err="1">
                <a:solidFill>
                  <a:schemeClr val="tx1">
                    <a:lumMod val="75000"/>
                    <a:lumOff val="25000"/>
                  </a:schemeClr>
                </a:solidFill>
              </a:rPr>
              <a:t>bevonni</a:t>
            </a:r>
            <a:r>
              <a:rPr lang="en-GB" sz="1800" dirty="0">
                <a:solidFill>
                  <a:schemeClr val="tx1">
                    <a:lumMod val="75000"/>
                    <a:lumOff val="25000"/>
                  </a:schemeClr>
                </a:solidFill>
              </a:rPr>
              <a:t> a </a:t>
            </a:r>
            <a:r>
              <a:rPr lang="en-GB" sz="1800" dirty="0" err="1">
                <a:solidFill>
                  <a:schemeClr val="tx1">
                    <a:lumMod val="75000"/>
                    <a:lumOff val="25000"/>
                  </a:schemeClr>
                </a:solidFill>
              </a:rPr>
              <a:t>trénert</a:t>
            </a:r>
            <a:r>
              <a:rPr lang="en-GB" sz="1800" dirty="0">
                <a:solidFill>
                  <a:schemeClr val="tx1">
                    <a:lumMod val="75000"/>
                    <a:lumOff val="25000"/>
                  </a:schemeClr>
                </a:solidFill>
              </a:rPr>
              <a:t>,
</a:t>
            </a:r>
            <a:endParaRPr lang="pl-PL" sz="1800" dirty="0">
              <a:solidFill>
                <a:schemeClr val="tx1">
                  <a:lumMod val="75000"/>
                  <a:lumOff val="25000"/>
                </a:schemeClr>
              </a:solidFill>
            </a:endParaRPr>
          </a:p>
        </p:txBody>
      </p:sp>
      <p:pic>
        <p:nvPicPr>
          <p:cNvPr id="16" name="Grafika 15">
            <a:extLst>
              <a:ext uri="{FF2B5EF4-FFF2-40B4-BE49-F238E27FC236}">
                <a16:creationId xmlns:a16="http://schemas.microsoft.com/office/drawing/2014/main" id="{7518D772-DC99-4B92-A932-15E9A0BABA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2239" y="1692138"/>
            <a:ext cx="1943100" cy="2888742"/>
          </a:xfrm>
          <a:prstGeom prst="rect">
            <a:avLst/>
          </a:prstGeom>
        </p:spPr>
      </p:pic>
      <p:sp>
        <p:nvSpPr>
          <p:cNvPr id="2" name="Prostokąt 1">
            <a:extLst>
              <a:ext uri="{FF2B5EF4-FFF2-40B4-BE49-F238E27FC236}">
                <a16:creationId xmlns:a16="http://schemas.microsoft.com/office/drawing/2014/main" id="{1F57C63A-A0EF-4AC9-BF84-934E2F21AAC3}"/>
              </a:ext>
            </a:extLst>
          </p:cNvPr>
          <p:cNvSpPr/>
          <p:nvPr/>
        </p:nvSpPr>
        <p:spPr>
          <a:xfrm>
            <a:off x="5829112" y="4769917"/>
            <a:ext cx="6096000" cy="1200329"/>
          </a:xfrm>
          <a:prstGeom prst="rect">
            <a:avLst/>
          </a:prstGeom>
        </p:spPr>
        <p:txBody>
          <a:bodyPr>
            <a:spAutoFit/>
          </a:bodyPr>
          <a:lstStyle/>
          <a:p>
            <a:pPr marL="0" indent="0" algn="ctr">
              <a:buNone/>
            </a:pPr>
            <a:r>
              <a:rPr lang="pl-PL" dirty="0">
                <a:solidFill>
                  <a:schemeClr val="tx1">
                    <a:lumMod val="75000"/>
                    <a:lumOff val="25000"/>
                  </a:schemeClr>
                </a:solidFill>
              </a:rPr>
              <a:t>EGY PÉLDA: 
a </a:t>
            </a:r>
            <a:r>
              <a:rPr lang="pl-PL" dirty="0" err="1">
                <a:solidFill>
                  <a:schemeClr val="tx1">
                    <a:lumMod val="75000"/>
                    <a:lumOff val="25000"/>
                  </a:schemeClr>
                </a:solidFill>
              </a:rPr>
              <a:t>különterem</a:t>
            </a:r>
            <a:r>
              <a:rPr lang="pl-PL" dirty="0">
                <a:solidFill>
                  <a:schemeClr val="tx1">
                    <a:lumMod val="75000"/>
                    <a:lumOff val="25000"/>
                  </a:schemeClr>
                </a:solidFill>
              </a:rPr>
              <a:t> </a:t>
            </a:r>
            <a:r>
              <a:rPr lang="pl-PL" dirty="0" err="1">
                <a:solidFill>
                  <a:schemeClr val="tx1">
                    <a:lumMod val="75000"/>
                    <a:lumOff val="25000"/>
                  </a:schemeClr>
                </a:solidFill>
              </a:rPr>
              <a:t>tervezése</a:t>
            </a:r>
            <a:r>
              <a:rPr lang="pl-PL" dirty="0">
                <a:solidFill>
                  <a:schemeClr val="tx1">
                    <a:lumMod val="75000"/>
                    <a:lumOff val="25000"/>
                  </a:schemeClr>
                </a:solidFill>
              </a:rPr>
              <a:t> </a:t>
            </a:r>
            <a:r>
              <a:rPr lang="pl-PL" dirty="0" err="1">
                <a:solidFill>
                  <a:schemeClr val="tx1">
                    <a:lumMod val="75000"/>
                    <a:lumOff val="25000"/>
                  </a:schemeClr>
                </a:solidFill>
              </a:rPr>
              <a:t>egy</a:t>
            </a:r>
            <a:r>
              <a:rPr lang="pl-PL" dirty="0">
                <a:solidFill>
                  <a:schemeClr val="tx1">
                    <a:lumMod val="75000"/>
                    <a:lumOff val="25000"/>
                  </a:schemeClr>
                </a:solidFill>
              </a:rPr>
              <a:t> </a:t>
            </a:r>
            <a:r>
              <a:rPr lang="pl-PL" dirty="0" err="1">
                <a:solidFill>
                  <a:schemeClr val="tx1">
                    <a:lumMod val="75000"/>
                    <a:lumOff val="25000"/>
                  </a:schemeClr>
                </a:solidFill>
              </a:rPr>
              <a:t>nagy</a:t>
            </a:r>
            <a:r>
              <a:rPr lang="pl-PL" dirty="0">
                <a:solidFill>
                  <a:schemeClr val="tx1">
                    <a:lumMod val="75000"/>
                    <a:lumOff val="25000"/>
                  </a:schemeClr>
                </a:solidFill>
              </a:rPr>
              <a:t> </a:t>
            </a:r>
            <a:r>
              <a:rPr lang="pl-PL" dirty="0" err="1">
                <a:solidFill>
                  <a:schemeClr val="tx1">
                    <a:lumMod val="75000"/>
                    <a:lumOff val="25000"/>
                  </a:schemeClr>
                </a:solidFill>
              </a:rPr>
              <a:t>rendezvény</a:t>
            </a:r>
            <a:r>
              <a:rPr lang="pl-PL" dirty="0">
                <a:solidFill>
                  <a:schemeClr val="tx1">
                    <a:lumMod val="75000"/>
                    <a:lumOff val="25000"/>
                  </a:schemeClr>
                </a:solidFill>
              </a:rPr>
              <a:t> </a:t>
            </a:r>
            <a:r>
              <a:rPr lang="pl-PL" dirty="0" err="1">
                <a:solidFill>
                  <a:schemeClr val="tx1">
                    <a:lumMod val="75000"/>
                    <a:lumOff val="25000"/>
                  </a:schemeClr>
                </a:solidFill>
              </a:rPr>
              <a:t>megszervezése</a:t>
            </a:r>
            <a:r>
              <a:rPr lang="pl-PL" dirty="0">
                <a:solidFill>
                  <a:schemeClr val="tx1">
                    <a:lumMod val="75000"/>
                    <a:lumOff val="25000"/>
                  </a:schemeClr>
                </a:solidFill>
              </a:rPr>
              <a:t> </a:t>
            </a:r>
            <a:r>
              <a:rPr lang="pl-PL" dirty="0" err="1">
                <a:solidFill>
                  <a:schemeClr val="tx1">
                    <a:lumMod val="75000"/>
                    <a:lumOff val="25000"/>
                  </a:schemeClr>
                </a:solidFill>
              </a:rPr>
              <a:t>előtt</a:t>
            </a:r>
            <a:r>
              <a:rPr lang="pl-PL" dirty="0">
                <a:solidFill>
                  <a:schemeClr val="tx1">
                    <a:lumMod val="75000"/>
                    <a:lumOff val="25000"/>
                  </a:schemeClr>
                </a:solidFill>
              </a:rPr>
              <a:t>, </a:t>
            </a:r>
            <a:r>
              <a:rPr lang="pl-PL" dirty="0" err="1">
                <a:solidFill>
                  <a:schemeClr val="tx1">
                    <a:lumMod val="75000"/>
                    <a:lumOff val="25000"/>
                  </a:schemeClr>
                </a:solidFill>
              </a:rPr>
              <a:t>számítógépes</a:t>
            </a:r>
            <a:r>
              <a:rPr lang="pl-PL" dirty="0">
                <a:solidFill>
                  <a:schemeClr val="tx1">
                    <a:lumMod val="75000"/>
                    <a:lumOff val="25000"/>
                  </a:schemeClr>
                </a:solidFill>
              </a:rPr>
              <a:t> </a:t>
            </a:r>
            <a:r>
              <a:rPr lang="pl-PL" dirty="0" err="1">
                <a:solidFill>
                  <a:schemeClr val="tx1">
                    <a:lumMod val="75000"/>
                    <a:lumOff val="25000"/>
                  </a:schemeClr>
                </a:solidFill>
              </a:rPr>
              <a:t>szimuláció</a:t>
            </a:r>
            <a:r>
              <a:rPr lang="pl-PL" dirty="0">
                <a:solidFill>
                  <a:schemeClr val="tx1">
                    <a:lumMod val="75000"/>
                    <a:lumOff val="25000"/>
                  </a:schemeClr>
                </a:solidFill>
              </a:rPr>
              <a:t> </a:t>
            </a:r>
            <a:r>
              <a:rPr lang="pl-PL" dirty="0" err="1">
                <a:solidFill>
                  <a:schemeClr val="tx1">
                    <a:lumMod val="75000"/>
                    <a:lumOff val="25000"/>
                  </a:schemeClr>
                </a:solidFill>
              </a:rPr>
              <a:t>használatával</a:t>
            </a:r>
            <a:r>
              <a:rPr lang="pl-PL" dirty="0">
                <a:solidFill>
                  <a:schemeClr val="tx1">
                    <a:lumMod val="75000"/>
                    <a:lumOff val="25000"/>
                  </a:schemeClr>
                </a:solidFill>
              </a:rPr>
              <a:t>
</a:t>
            </a:r>
            <a:endParaRPr lang="pl-PL" dirty="0">
              <a:solidFill>
                <a:srgbClr val="FD6D01"/>
              </a:solidFill>
            </a:endParaRPr>
          </a:p>
        </p:txBody>
      </p:sp>
    </p:spTree>
    <p:extLst>
      <p:ext uri="{BB962C8B-B14F-4D97-AF65-F5344CB8AC3E}">
        <p14:creationId xmlns:p14="http://schemas.microsoft.com/office/powerpoint/2010/main" val="4101807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18</a:t>
            </a:fld>
            <a:endParaRPr lang="en-US" altLang="pl-PL"/>
          </a:p>
        </p:txBody>
      </p:sp>
      <p:sp>
        <p:nvSpPr>
          <p:cNvPr id="7" name="Prostokąt: zagięty narożnik 6">
            <a:extLst>
              <a:ext uri="{FF2B5EF4-FFF2-40B4-BE49-F238E27FC236}">
                <a16:creationId xmlns:a16="http://schemas.microsoft.com/office/drawing/2014/main" id="{1191A0AD-744C-41A9-B7EC-1C1C92E03DD3}"/>
              </a:ext>
            </a:extLst>
          </p:cNvPr>
          <p:cNvSpPr/>
          <p:nvPr/>
        </p:nvSpPr>
        <p:spPr>
          <a:xfrm>
            <a:off x="2817785" y="2810545"/>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8" name="Grupa 7">
            <a:extLst>
              <a:ext uri="{FF2B5EF4-FFF2-40B4-BE49-F238E27FC236}">
                <a16:creationId xmlns:a16="http://schemas.microsoft.com/office/drawing/2014/main" id="{8A5B8F53-9695-4970-9353-509CAAFA63FD}"/>
              </a:ext>
            </a:extLst>
          </p:cNvPr>
          <p:cNvGrpSpPr/>
          <p:nvPr/>
        </p:nvGrpSpPr>
        <p:grpSpPr>
          <a:xfrm>
            <a:off x="1576534" y="1339303"/>
            <a:ext cx="8856984" cy="4438345"/>
            <a:chOff x="4224487" y="1318219"/>
            <a:chExt cx="6000614" cy="4964831"/>
          </a:xfrm>
        </p:grpSpPr>
        <p:sp>
          <p:nvSpPr>
            <p:cNvPr id="11" name="Prostokąt 10">
              <a:extLst>
                <a:ext uri="{FF2B5EF4-FFF2-40B4-BE49-F238E27FC236}">
                  <a16:creationId xmlns:a16="http://schemas.microsoft.com/office/drawing/2014/main" id="{B8C55A42-5456-4978-9791-1633F651BC62}"/>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8E4024E9-39CE-4C8E-BB99-1DFA738174A7}"/>
                </a:ext>
              </a:extLst>
            </p:cNvPr>
            <p:cNvSpPr/>
            <p:nvPr/>
          </p:nvSpPr>
          <p:spPr>
            <a:xfrm>
              <a:off x="4224487" y="1318219"/>
              <a:ext cx="6000614" cy="1160956"/>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5C9277EC-E899-417E-9D26-73A40F62C0C2}"/>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22AD2699-D60A-4DC4-84AA-366BDFE97C28}"/>
              </a:ext>
            </a:extLst>
          </p:cNvPr>
          <p:cNvSpPr/>
          <p:nvPr/>
        </p:nvSpPr>
        <p:spPr>
          <a:xfrm>
            <a:off x="1745112" y="1414519"/>
            <a:ext cx="8424936" cy="1200329"/>
          </a:xfrm>
          <a:prstGeom prst="rect">
            <a:avLst/>
          </a:prstGeom>
        </p:spPr>
        <p:txBody>
          <a:bodyPr wrap="square">
            <a:spAutoFit/>
          </a:bodyPr>
          <a:lstStyle/>
          <a:p>
            <a:pPr algn="ctr"/>
            <a:r>
              <a:rPr lang="pl-PL" b="1" dirty="0"/>
              <a:t>BIZONYÍTÓ MÓDSZEREK  
</a:t>
            </a:r>
            <a:r>
              <a:rPr lang="pl-PL" dirty="0"/>
              <a:t>(</a:t>
            </a:r>
            <a:r>
              <a:rPr lang="pl-PL" dirty="0" err="1"/>
              <a:t>érzékeltetése</a:t>
            </a:r>
            <a:r>
              <a:rPr lang="pl-PL" dirty="0"/>
              <a:t>, </a:t>
            </a:r>
            <a:r>
              <a:rPr lang="pl-PL" dirty="0" err="1"/>
              <a:t>főként</a:t>
            </a:r>
            <a:r>
              <a:rPr lang="pl-PL" dirty="0"/>
              <a:t> a </a:t>
            </a:r>
            <a:r>
              <a:rPr lang="pl-PL" dirty="0" err="1"/>
              <a:t>látás</a:t>
            </a:r>
            <a:r>
              <a:rPr lang="pl-PL" dirty="0"/>
              <a:t>) BIZONYÍTÓ </a:t>
            </a:r>
            <a:r>
              <a:rPr lang="pl-PL" dirty="0" err="1"/>
              <a:t>módszerek</a:t>
            </a:r>
            <a:r>
              <a:rPr lang="pl-PL" dirty="0"/>
              <a:t>  
(</a:t>
            </a:r>
            <a:r>
              <a:rPr lang="pl-PL" dirty="0" err="1"/>
              <a:t>főként</a:t>
            </a:r>
            <a:r>
              <a:rPr lang="pl-PL" dirty="0"/>
              <a:t> a </a:t>
            </a:r>
            <a:r>
              <a:rPr lang="pl-PL" dirty="0" err="1"/>
              <a:t>látvány</a:t>
            </a:r>
            <a:r>
              <a:rPr lang="pl-PL" dirty="0"/>
              <a:t> </a:t>
            </a:r>
            <a:r>
              <a:rPr lang="pl-PL" dirty="0" err="1"/>
              <a:t>érzetét</a:t>
            </a:r>
            <a:r>
              <a:rPr lang="pl-PL" dirty="0"/>
              <a:t>), a </a:t>
            </a:r>
            <a:r>
              <a:rPr lang="pl-PL" dirty="0" err="1"/>
              <a:t>tanfolyamokon</a:t>
            </a:r>
            <a:r>
              <a:rPr lang="pl-PL" dirty="0"/>
              <a:t>
</a:t>
            </a:r>
          </a:p>
        </p:txBody>
      </p:sp>
      <p:graphicFrame>
        <p:nvGraphicFramePr>
          <p:cNvPr id="15" name="Tabela 14">
            <a:extLst>
              <a:ext uri="{FF2B5EF4-FFF2-40B4-BE49-F238E27FC236}">
                <a16:creationId xmlns:a16="http://schemas.microsoft.com/office/drawing/2014/main" id="{50D6AFBB-90DE-4472-AA2B-DB08195CD498}"/>
              </a:ext>
            </a:extLst>
          </p:cNvPr>
          <p:cNvGraphicFramePr>
            <a:graphicFrameLocks noGrp="1"/>
          </p:cNvGraphicFramePr>
          <p:nvPr>
            <p:extLst>
              <p:ext uri="{D42A27DB-BD31-4B8C-83A1-F6EECF244321}">
                <p14:modId xmlns:p14="http://schemas.microsoft.com/office/powerpoint/2010/main" val="951268153"/>
              </p:ext>
            </p:extLst>
          </p:nvPr>
        </p:nvGraphicFramePr>
        <p:xfrm>
          <a:off x="1703512" y="2285961"/>
          <a:ext cx="8466536" cy="3491687"/>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070033">
                <a:tc>
                  <a:txBody>
                    <a:bodyPr/>
                    <a:lstStyle/>
                    <a:p>
                      <a:pPr marL="342900" indent="-342900">
                        <a:lnSpc>
                          <a:spcPct val="114000"/>
                        </a:lnSpc>
                        <a:spcAft>
                          <a:spcPts val="600"/>
                        </a:spcAft>
                        <a:buBlip>
                          <a:blip r:embed="rId2"/>
                        </a:buBlip>
                      </a:pPr>
                      <a:r>
                        <a:rPr lang="pl-PL" altLang="pl-PL" sz="1600" b="1" dirty="0">
                          <a:solidFill>
                            <a:schemeClr val="tx1"/>
                          </a:solidFill>
                        </a:rPr>
                        <a:t>BEMUTATÓK</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i="0" u="none" dirty="0" err="1">
                          <a:solidFill>
                            <a:schemeClr val="tx1"/>
                          </a:solidFill>
                        </a:rPr>
                        <a:t>támaszkodnak</a:t>
                      </a:r>
                      <a:r>
                        <a:rPr lang="en-GB" sz="1600" b="0" i="0" u="none" dirty="0">
                          <a:solidFill>
                            <a:schemeClr val="tx1"/>
                          </a:solidFill>
                        </a:rPr>
                        <a:t> </a:t>
                      </a:r>
                      <a:r>
                        <a:rPr lang="en-GB" sz="1600" b="0" i="0" u="none" dirty="0" err="1">
                          <a:solidFill>
                            <a:schemeClr val="tx1"/>
                          </a:solidFill>
                        </a:rPr>
                        <a:t>bemutatásra</a:t>
                      </a:r>
                      <a:r>
                        <a:rPr lang="en-GB" sz="1600" b="0" i="0" u="none" dirty="0">
                          <a:solidFill>
                            <a:schemeClr val="tx1"/>
                          </a:solidFill>
                        </a:rPr>
                        <a:t>, </a:t>
                      </a:r>
                      <a:r>
                        <a:rPr lang="en-GB" sz="1600" b="0" i="0" u="none" dirty="0" err="1">
                          <a:solidFill>
                            <a:schemeClr val="tx1"/>
                          </a:solidFill>
                        </a:rPr>
                        <a:t>ahogy</a:t>
                      </a:r>
                      <a:r>
                        <a:rPr lang="en-GB" sz="1600" b="0" i="0" u="none" dirty="0">
                          <a:solidFill>
                            <a:schemeClr val="tx1"/>
                          </a:solidFill>
                        </a:rPr>
                        <a:t> a </a:t>
                      </a:r>
                      <a:r>
                        <a:rPr lang="en-GB" sz="1600" b="0" i="0" u="none" dirty="0" err="1">
                          <a:solidFill>
                            <a:schemeClr val="tx1"/>
                          </a:solidFill>
                        </a:rPr>
                        <a:t>feladatot</a:t>
                      </a:r>
                      <a:r>
                        <a:rPr lang="en-GB" sz="1600" b="0" i="0" u="none" dirty="0">
                          <a:solidFill>
                            <a:schemeClr val="tx1"/>
                          </a:solidFill>
                        </a:rPr>
                        <a:t> </a:t>
                      </a:r>
                      <a:r>
                        <a:rPr lang="en-GB" sz="1600" b="0" i="0" u="none" dirty="0" err="1">
                          <a:solidFill>
                            <a:schemeClr val="tx1"/>
                          </a:solidFill>
                        </a:rPr>
                        <a:t>végzik</a:t>
                      </a:r>
                      <a:r>
                        <a:rPr lang="en-GB" sz="1600" b="0" i="0" u="none" dirty="0">
                          <a:solidFill>
                            <a:schemeClr val="tx1"/>
                          </a:solidFill>
                        </a:rPr>
                        <a:t>, </a:t>
                      </a:r>
                      <a:r>
                        <a:rPr lang="en-GB" sz="1600" b="0" i="0" u="none" dirty="0" err="1">
                          <a:solidFill>
                            <a:schemeClr val="tx1"/>
                          </a:solidFill>
                        </a:rPr>
                        <a:t>például</a:t>
                      </a:r>
                      <a:r>
                        <a:rPr lang="en-GB" sz="1600" b="0" i="0" u="none" dirty="0">
                          <a:solidFill>
                            <a:schemeClr val="tx1"/>
                          </a:solidFill>
                        </a:rPr>
                        <a:t> a </a:t>
                      </a:r>
                      <a:r>
                        <a:rPr lang="en-GB" sz="1600" b="0" i="0" u="none" dirty="0" err="1">
                          <a:solidFill>
                            <a:schemeClr val="tx1"/>
                          </a:solidFill>
                        </a:rPr>
                        <a:t>tréner</a:t>
                      </a:r>
                      <a:r>
                        <a:rPr lang="en-GB" sz="1600" b="0" i="0" u="none" dirty="0">
                          <a:solidFill>
                            <a:schemeClr val="tx1"/>
                          </a:solidFill>
                        </a:rPr>
                        <a:t> </a:t>
                      </a:r>
                      <a:r>
                        <a:rPr lang="en-GB" sz="1600" b="0" i="0" u="none" dirty="0" err="1">
                          <a:solidFill>
                            <a:schemeClr val="tx1"/>
                          </a:solidFill>
                        </a:rPr>
                        <a:t>azt</a:t>
                      </a:r>
                      <a:r>
                        <a:rPr lang="en-GB" sz="1600" b="0" i="0" u="none" dirty="0">
                          <a:solidFill>
                            <a:schemeClr val="tx1"/>
                          </a:solidFill>
                        </a:rPr>
                        <a:t> </a:t>
                      </a:r>
                      <a:r>
                        <a:rPr lang="en-GB" sz="1600" b="0" i="0" u="none" dirty="0" err="1">
                          <a:solidFill>
                            <a:schemeClr val="tx1"/>
                          </a:solidFill>
                        </a:rPr>
                        <a:t>mutatja</a:t>
                      </a:r>
                      <a:r>
                        <a:rPr lang="en-GB" sz="1600" b="0" i="0" u="none" dirty="0">
                          <a:solidFill>
                            <a:schemeClr val="tx1"/>
                          </a:solidFill>
                        </a:rPr>
                        <a:t>, </a:t>
                      </a:r>
                      <a:r>
                        <a:rPr lang="en-GB" sz="1600" b="0" i="0" u="none" dirty="0" err="1">
                          <a:solidFill>
                            <a:schemeClr val="tx1"/>
                          </a:solidFill>
                        </a:rPr>
                        <a:t>hogy</a:t>
                      </a:r>
                      <a:r>
                        <a:rPr lang="en-GB" sz="1600" b="0" i="0" u="none" dirty="0">
                          <a:solidFill>
                            <a:schemeClr val="tx1"/>
                          </a:solidFill>
                        </a:rPr>
                        <a:t> </a:t>
                      </a:r>
                      <a:r>
                        <a:rPr lang="en-GB" sz="1600" b="0" i="0" u="none" dirty="0" err="1">
                          <a:solidFill>
                            <a:schemeClr val="tx1"/>
                          </a:solidFill>
                        </a:rPr>
                        <a:t>egy</a:t>
                      </a:r>
                      <a:r>
                        <a:rPr lang="en-GB" sz="1600" b="0" i="0" u="none" dirty="0">
                          <a:solidFill>
                            <a:schemeClr val="tx1"/>
                          </a:solidFill>
                        </a:rPr>
                        <a:t> </a:t>
                      </a:r>
                      <a:r>
                        <a:rPr lang="en-GB" sz="1600" b="0" i="0" u="none" dirty="0" err="1">
                          <a:solidFill>
                            <a:schemeClr val="tx1"/>
                          </a:solidFill>
                        </a:rPr>
                        <a:t>francia</a:t>
                      </a:r>
                      <a:r>
                        <a:rPr lang="en-GB" sz="1600" b="0" i="0" u="none" dirty="0">
                          <a:solidFill>
                            <a:schemeClr val="tx1"/>
                          </a:solidFill>
                        </a:rPr>
                        <a:t> </a:t>
                      </a:r>
                      <a:r>
                        <a:rPr lang="en-GB" sz="1600" b="0" i="0" u="none" dirty="0" err="1">
                          <a:solidFill>
                            <a:schemeClr val="tx1"/>
                          </a:solidFill>
                        </a:rPr>
                        <a:t>felszolgálást</a:t>
                      </a:r>
                      <a:r>
                        <a:rPr lang="en-GB" sz="1600" b="0" i="0" u="none" dirty="0">
                          <a:solidFill>
                            <a:schemeClr val="tx1"/>
                          </a:solidFill>
                        </a:rPr>
                        <a:t> </a:t>
                      </a:r>
                      <a:r>
                        <a:rPr lang="en-GB" sz="1600" b="0" i="0" u="none" dirty="0" err="1">
                          <a:solidFill>
                            <a:schemeClr val="tx1"/>
                          </a:solidFill>
                        </a:rPr>
                        <a:t>hogy</a:t>
                      </a:r>
                      <a:r>
                        <a:rPr lang="en-GB" sz="1600" b="0" i="0" u="none" dirty="0">
                          <a:solidFill>
                            <a:schemeClr val="tx1"/>
                          </a:solidFill>
                        </a:rPr>
                        <a:t> </a:t>
                      </a:r>
                      <a:r>
                        <a:rPr lang="en-GB" sz="1600" b="0" i="0" u="none" dirty="0" err="1">
                          <a:solidFill>
                            <a:schemeClr val="tx1"/>
                          </a:solidFill>
                        </a:rPr>
                        <a:t>kell</a:t>
                      </a:r>
                      <a:r>
                        <a:rPr lang="en-GB" sz="1600" b="0" i="0" u="none" dirty="0">
                          <a:solidFill>
                            <a:schemeClr val="tx1"/>
                          </a:solidFill>
                        </a:rPr>
                        <a:t> </a:t>
                      </a:r>
                      <a:r>
                        <a:rPr lang="en-GB" sz="1600" b="0" i="0" u="none" dirty="0" err="1">
                          <a:solidFill>
                            <a:schemeClr val="tx1"/>
                          </a:solidFill>
                        </a:rPr>
                        <a:t>lefolytatni</a:t>
                      </a:r>
                      <a:r>
                        <a:rPr lang="en-GB" sz="1600" b="0" i="0" u="none" dirty="0">
                          <a:solidFill>
                            <a:schemeClr val="tx1"/>
                          </a:solidFill>
                        </a:rPr>
                        <a:t> </a:t>
                      </a:r>
                      <a:endParaRPr lang="pl-PL" sz="1600" b="0" i="1" u="none" dirty="0">
                        <a:solidFill>
                          <a:schemeClr val="tx1"/>
                        </a:solidFill>
                      </a:endParaRPr>
                    </a:p>
                  </a:txBody>
                  <a:tcPr anchor="ctr"/>
                </a:tc>
                <a:extLst>
                  <a:ext uri="{0D108BD9-81ED-4DB2-BD59-A6C34878D82A}">
                    <a16:rowId xmlns:a16="http://schemas.microsoft.com/office/drawing/2014/main" val="10000"/>
                  </a:ext>
                </a:extLst>
              </a:tr>
              <a:tr h="2421654">
                <a:tc>
                  <a:txBody>
                    <a:bodyPr/>
                    <a:lstStyle/>
                    <a:p>
                      <a:pPr marL="342900" indent="-342900">
                        <a:lnSpc>
                          <a:spcPct val="114000"/>
                        </a:lnSpc>
                        <a:spcAft>
                          <a:spcPts val="600"/>
                        </a:spcAft>
                        <a:buBlip>
                          <a:blip r:embed="rId2"/>
                        </a:buBlip>
                      </a:pPr>
                      <a:r>
                        <a:rPr lang="pl-PL" altLang="pl-PL" sz="1600" b="1" dirty="0"/>
                        <a:t>FILMEK</a:t>
                      </a:r>
                      <a:endParaRPr lang="pl-PL" altLang="pl-PL" sz="16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baseline="0" dirty="0" err="1">
                          <a:solidFill>
                            <a:schemeClr val="tx1"/>
                          </a:solidFill>
                        </a:rPr>
                        <a:t>Ezek</a:t>
                      </a:r>
                      <a:r>
                        <a:rPr lang="en-GB" sz="1600" i="0" baseline="0" dirty="0">
                          <a:solidFill>
                            <a:schemeClr val="tx1"/>
                          </a:solidFill>
                        </a:rPr>
                        <a:t> </a:t>
                      </a:r>
                      <a:r>
                        <a:rPr lang="en-GB" sz="1600" i="0" baseline="0" dirty="0" err="1">
                          <a:solidFill>
                            <a:schemeClr val="tx1"/>
                          </a:solidFill>
                        </a:rPr>
                        <a:t>különösen</a:t>
                      </a:r>
                      <a:r>
                        <a:rPr lang="en-GB" sz="1600" i="0" baseline="0" dirty="0">
                          <a:solidFill>
                            <a:schemeClr val="tx1"/>
                          </a:solidFill>
                        </a:rPr>
                        <a:t> </a:t>
                      </a:r>
                      <a:r>
                        <a:rPr lang="en-GB" sz="1600" i="0" baseline="0" dirty="0" err="1">
                          <a:solidFill>
                            <a:schemeClr val="tx1"/>
                          </a:solidFill>
                        </a:rPr>
                        <a:t>akkor</a:t>
                      </a:r>
                      <a:r>
                        <a:rPr lang="en-GB" sz="1600" i="0" baseline="0" dirty="0">
                          <a:solidFill>
                            <a:schemeClr val="tx1"/>
                          </a:solidFill>
                        </a:rPr>
                        <a:t> </a:t>
                      </a:r>
                      <a:r>
                        <a:rPr lang="en-GB" sz="1600" i="0" baseline="0" dirty="0" err="1">
                          <a:solidFill>
                            <a:schemeClr val="tx1"/>
                          </a:solidFill>
                        </a:rPr>
                        <a:t>hasznosak</a:t>
                      </a:r>
                      <a:r>
                        <a:rPr lang="en-GB" sz="1600" i="0" baseline="0" dirty="0">
                          <a:solidFill>
                            <a:schemeClr val="tx1"/>
                          </a:solidFill>
                        </a:rPr>
                        <a:t>, ha a </a:t>
                      </a:r>
                      <a:r>
                        <a:rPr lang="en-GB" sz="1600" i="0" baseline="0" dirty="0" err="1">
                          <a:solidFill>
                            <a:schemeClr val="tx1"/>
                          </a:solidFill>
                        </a:rPr>
                        <a:t>képzési</a:t>
                      </a:r>
                      <a:r>
                        <a:rPr lang="en-GB" sz="1600" i="0" baseline="0" dirty="0">
                          <a:solidFill>
                            <a:schemeClr val="tx1"/>
                          </a:solidFill>
                        </a:rPr>
                        <a:t> </a:t>
                      </a:r>
                      <a:r>
                        <a:rPr lang="en-GB" sz="1600" i="0" baseline="0" dirty="0" err="1">
                          <a:solidFill>
                            <a:schemeClr val="tx1"/>
                          </a:solidFill>
                        </a:rPr>
                        <a:t>feltételek</a:t>
                      </a:r>
                      <a:r>
                        <a:rPr lang="en-GB" sz="1600" i="0" baseline="0" dirty="0">
                          <a:solidFill>
                            <a:schemeClr val="tx1"/>
                          </a:solidFill>
                        </a:rPr>
                        <a:t> </a:t>
                      </a:r>
                      <a:r>
                        <a:rPr lang="en-GB" sz="1600" i="0" baseline="0" dirty="0" err="1">
                          <a:solidFill>
                            <a:schemeClr val="tx1"/>
                          </a:solidFill>
                        </a:rPr>
                        <a:t>jelentősen</a:t>
                      </a:r>
                      <a:r>
                        <a:rPr lang="en-GB" sz="1600" i="0" baseline="0" dirty="0">
                          <a:solidFill>
                            <a:schemeClr val="tx1"/>
                          </a:solidFill>
                        </a:rPr>
                        <a:t> </a:t>
                      </a:r>
                      <a:r>
                        <a:rPr lang="en-GB" sz="1600" i="0" baseline="0" dirty="0" err="1">
                          <a:solidFill>
                            <a:schemeClr val="tx1"/>
                          </a:solidFill>
                        </a:rPr>
                        <a:t>eltérnek</a:t>
                      </a:r>
                      <a:r>
                        <a:rPr lang="en-GB" sz="1600" i="0" baseline="0" dirty="0">
                          <a:solidFill>
                            <a:schemeClr val="tx1"/>
                          </a:solidFill>
                        </a:rPr>
                        <a:t> </a:t>
                      </a:r>
                      <a:r>
                        <a:rPr lang="en-GB" sz="1600" i="0" baseline="0" dirty="0" err="1">
                          <a:solidFill>
                            <a:schemeClr val="tx1"/>
                          </a:solidFill>
                        </a:rPr>
                        <a:t>attól</a:t>
                      </a:r>
                      <a:r>
                        <a:rPr lang="en-GB" sz="1600" i="0" baseline="0" dirty="0">
                          <a:solidFill>
                            <a:schemeClr val="tx1"/>
                          </a:solidFill>
                        </a:rPr>
                        <a:t> a </a:t>
                      </a:r>
                      <a:r>
                        <a:rPr lang="en-GB" sz="1600" i="0" baseline="0" dirty="0" err="1">
                          <a:solidFill>
                            <a:schemeClr val="tx1"/>
                          </a:solidFill>
                        </a:rPr>
                        <a:t>ténytől</a:t>
                      </a:r>
                      <a:r>
                        <a:rPr lang="en-GB" sz="1600" i="0" baseline="0" dirty="0">
                          <a:solidFill>
                            <a:schemeClr val="tx1"/>
                          </a:solidFill>
                        </a:rPr>
                        <a:t>, </a:t>
                      </a:r>
                      <a:r>
                        <a:rPr lang="en-GB" sz="1600" i="0" baseline="0" dirty="0" err="1">
                          <a:solidFill>
                            <a:schemeClr val="tx1"/>
                          </a:solidFill>
                        </a:rPr>
                        <a:t>amelyben</a:t>
                      </a:r>
                      <a:r>
                        <a:rPr lang="en-GB" sz="1600" i="0" baseline="0" dirty="0">
                          <a:solidFill>
                            <a:schemeClr val="tx1"/>
                          </a:solidFill>
                        </a:rPr>
                        <a:t> a </a:t>
                      </a:r>
                      <a:r>
                        <a:rPr lang="en-GB" sz="1600" i="0" baseline="0" dirty="0" err="1">
                          <a:solidFill>
                            <a:schemeClr val="tx1"/>
                          </a:solidFill>
                        </a:rPr>
                        <a:t>szakképzési</a:t>
                      </a:r>
                      <a:r>
                        <a:rPr lang="en-GB" sz="1600" i="0" baseline="0" dirty="0">
                          <a:solidFill>
                            <a:schemeClr val="tx1"/>
                          </a:solidFill>
                        </a:rPr>
                        <a:t> </a:t>
                      </a:r>
                      <a:r>
                        <a:rPr lang="en-GB" sz="1600" i="0" baseline="0" dirty="0" err="1">
                          <a:solidFill>
                            <a:schemeClr val="tx1"/>
                          </a:solidFill>
                        </a:rPr>
                        <a:t>feladatokat</a:t>
                      </a:r>
                      <a:r>
                        <a:rPr lang="en-GB" sz="1600" i="0" baseline="0" dirty="0">
                          <a:solidFill>
                            <a:schemeClr val="tx1"/>
                          </a:solidFill>
                        </a:rPr>
                        <a:t> el </a:t>
                      </a:r>
                      <a:r>
                        <a:rPr lang="en-GB" sz="1600" i="0" baseline="0" dirty="0" err="1">
                          <a:solidFill>
                            <a:schemeClr val="tx1"/>
                          </a:solidFill>
                        </a:rPr>
                        <a:t>kell</a:t>
                      </a:r>
                      <a:r>
                        <a:rPr lang="en-GB" sz="1600" i="0" baseline="0" dirty="0">
                          <a:solidFill>
                            <a:schemeClr val="tx1"/>
                          </a:solidFill>
                        </a:rPr>
                        <a:t> </a:t>
                      </a:r>
                      <a:r>
                        <a:rPr lang="en-GB" sz="1600" i="0" baseline="0" dirty="0" err="1">
                          <a:solidFill>
                            <a:schemeClr val="tx1"/>
                          </a:solidFill>
                        </a:rPr>
                        <a:t>végezni</a:t>
                      </a:r>
                      <a:r>
                        <a:rPr lang="en-GB" sz="1600" i="0" baseline="0" dirty="0">
                          <a:solidFill>
                            <a:schemeClr val="tx1"/>
                          </a:solidFill>
                        </a:rPr>
                        <a:t>, </a:t>
                      </a:r>
                      <a:r>
                        <a:rPr lang="en-GB" sz="1600" i="0" baseline="0" dirty="0" err="1">
                          <a:solidFill>
                            <a:schemeClr val="tx1"/>
                          </a:solidFill>
                        </a:rPr>
                        <a:t>vagy</a:t>
                      </a:r>
                      <a:r>
                        <a:rPr lang="en-GB" sz="1600" i="0" baseline="0" dirty="0">
                          <a:solidFill>
                            <a:schemeClr val="tx1"/>
                          </a:solidFill>
                        </a:rPr>
                        <a:t> ha </a:t>
                      </a:r>
                      <a:r>
                        <a:rPr lang="en-GB" sz="1600" i="0" baseline="0" dirty="0" err="1">
                          <a:solidFill>
                            <a:schemeClr val="tx1"/>
                          </a:solidFill>
                        </a:rPr>
                        <a:t>nem</a:t>
                      </a:r>
                      <a:r>
                        <a:rPr lang="en-GB" sz="1600" i="0" baseline="0" dirty="0">
                          <a:solidFill>
                            <a:schemeClr val="tx1"/>
                          </a:solidFill>
                        </a:rPr>
                        <a:t> </a:t>
                      </a:r>
                      <a:r>
                        <a:rPr lang="en-GB" sz="1600" i="0" baseline="0" dirty="0" err="1">
                          <a:solidFill>
                            <a:schemeClr val="tx1"/>
                          </a:solidFill>
                        </a:rPr>
                        <a:t>engedélyezik</a:t>
                      </a:r>
                      <a:r>
                        <a:rPr lang="en-GB" sz="1600" i="0" baseline="0" dirty="0">
                          <a:solidFill>
                            <a:schemeClr val="tx1"/>
                          </a:solidFill>
                        </a:rPr>
                        <a:t> a </a:t>
                      </a:r>
                      <a:r>
                        <a:rPr lang="en-GB" sz="1600" i="0" baseline="0" dirty="0" err="1">
                          <a:solidFill>
                            <a:schemeClr val="tx1"/>
                          </a:solidFill>
                        </a:rPr>
                        <a:t>demonstrációt</a:t>
                      </a:r>
                      <a:r>
                        <a:rPr lang="en-GB" sz="1600" i="0" baseline="0" dirty="0">
                          <a:solidFill>
                            <a:schemeClr val="tx1"/>
                          </a:solidFill>
                        </a:rPr>
                        <a:t> </a:t>
                      </a:r>
                      <a:r>
                        <a:rPr lang="en-GB" sz="1600" i="0" baseline="0" dirty="0" err="1">
                          <a:solidFill>
                            <a:schemeClr val="tx1"/>
                          </a:solidFill>
                        </a:rPr>
                        <a:t>vagy</a:t>
                      </a:r>
                      <a:r>
                        <a:rPr lang="en-GB" sz="1600" i="0" baseline="0" dirty="0">
                          <a:solidFill>
                            <a:schemeClr val="tx1"/>
                          </a:solidFill>
                        </a:rPr>
                        <a:t> a </a:t>
                      </a:r>
                      <a:r>
                        <a:rPr lang="en-GB" sz="1600" i="0" baseline="0" dirty="0" err="1">
                          <a:solidFill>
                            <a:schemeClr val="tx1"/>
                          </a:solidFill>
                        </a:rPr>
                        <a:t>gyakorlatokat</a:t>
                      </a:r>
                      <a:r>
                        <a:rPr lang="en-GB" sz="1600" i="0" baseline="0" dirty="0">
                          <a:solidFill>
                            <a:schemeClr val="tx1"/>
                          </a:solidFill>
                        </a:rPr>
                        <a:t>
Pl. </a:t>
                      </a:r>
                      <a:r>
                        <a:rPr lang="en-GB" sz="1600" i="0" baseline="0" dirty="0" err="1">
                          <a:solidFill>
                            <a:schemeClr val="tx1"/>
                          </a:solidFill>
                        </a:rPr>
                        <a:t>Egy</a:t>
                      </a:r>
                      <a:r>
                        <a:rPr lang="en-GB" sz="1600" i="0" baseline="0" dirty="0">
                          <a:solidFill>
                            <a:schemeClr val="tx1"/>
                          </a:solidFill>
                        </a:rPr>
                        <a:t> </a:t>
                      </a:r>
                      <a:r>
                        <a:rPr lang="en-GB" sz="1600" i="0" baseline="0" dirty="0" err="1">
                          <a:solidFill>
                            <a:schemeClr val="tx1"/>
                          </a:solidFill>
                        </a:rPr>
                        <a:t>amerikai</a:t>
                      </a:r>
                      <a:r>
                        <a:rPr lang="en-GB" sz="1600" i="0" baseline="0" dirty="0">
                          <a:solidFill>
                            <a:schemeClr val="tx1"/>
                          </a:solidFill>
                        </a:rPr>
                        <a:t> </a:t>
                      </a:r>
                      <a:r>
                        <a:rPr lang="en-GB" sz="1600" i="0" baseline="0" dirty="0" err="1">
                          <a:solidFill>
                            <a:schemeClr val="tx1"/>
                          </a:solidFill>
                        </a:rPr>
                        <a:t>bankett</a:t>
                      </a:r>
                      <a:r>
                        <a:rPr lang="en-GB" sz="1600" i="0" baseline="0" dirty="0">
                          <a:solidFill>
                            <a:schemeClr val="tx1"/>
                          </a:solidFill>
                        </a:rPr>
                        <a:t> </a:t>
                      </a:r>
                      <a:r>
                        <a:rPr lang="en-GB" sz="1600" i="0" baseline="0" dirty="0" err="1">
                          <a:solidFill>
                            <a:schemeClr val="tx1"/>
                          </a:solidFill>
                        </a:rPr>
                        <a:t>előkészítése</a:t>
                      </a:r>
                      <a:r>
                        <a:rPr lang="en-GB" sz="1600" i="0" baseline="0" dirty="0">
                          <a:solidFill>
                            <a:schemeClr val="tx1"/>
                          </a:solidFill>
                        </a:rPr>
                        <a:t> </a:t>
                      </a:r>
                      <a:r>
                        <a:rPr lang="en-GB" sz="1600" i="0" baseline="0" dirty="0" err="1">
                          <a:solidFill>
                            <a:schemeClr val="tx1"/>
                          </a:solidFill>
                        </a:rPr>
                        <a:t>és</a:t>
                      </a:r>
                      <a:r>
                        <a:rPr lang="en-GB" sz="1600" i="0" baseline="0" dirty="0">
                          <a:solidFill>
                            <a:schemeClr val="tx1"/>
                          </a:solidFill>
                        </a:rPr>
                        <a:t> </a:t>
                      </a:r>
                      <a:r>
                        <a:rPr lang="en-GB" sz="1600" i="0" baseline="0" dirty="0" err="1">
                          <a:solidFill>
                            <a:schemeClr val="tx1"/>
                          </a:solidFill>
                        </a:rPr>
                        <a:t>kiszolgálása</a:t>
                      </a:r>
                      <a:r>
                        <a:rPr lang="en-GB" sz="1600" i="0" baseline="0" dirty="0">
                          <a:solidFill>
                            <a:schemeClr val="tx1"/>
                          </a:solidFill>
                        </a:rPr>
                        <a:t> a </a:t>
                      </a:r>
                      <a:r>
                        <a:rPr lang="en-GB" sz="1600" i="0" baseline="0" dirty="0" err="1">
                          <a:solidFill>
                            <a:schemeClr val="tx1"/>
                          </a:solidFill>
                        </a:rPr>
                        <a:t>nagy</a:t>
                      </a:r>
                      <a:r>
                        <a:rPr lang="en-GB" sz="1600" i="0" baseline="0" dirty="0">
                          <a:solidFill>
                            <a:schemeClr val="tx1"/>
                          </a:solidFill>
                        </a:rPr>
                        <a:t> </a:t>
                      </a:r>
                      <a:r>
                        <a:rPr lang="en-GB" sz="1600" i="0" baseline="0" dirty="0" err="1">
                          <a:solidFill>
                            <a:schemeClr val="tx1"/>
                          </a:solidFill>
                        </a:rPr>
                        <a:t>számú</a:t>
                      </a:r>
                      <a:r>
                        <a:rPr lang="en-GB" sz="1600" i="0" baseline="0" dirty="0">
                          <a:solidFill>
                            <a:schemeClr val="tx1"/>
                          </a:solidFill>
                        </a:rPr>
                        <a:t> </a:t>
                      </a:r>
                      <a:r>
                        <a:rPr lang="en-GB" sz="1600" i="0" baseline="0" dirty="0" err="1">
                          <a:solidFill>
                            <a:schemeClr val="tx1"/>
                          </a:solidFill>
                        </a:rPr>
                        <a:t>vendéggel</a:t>
                      </a:r>
                      <a:r>
                        <a:rPr lang="en-GB" sz="1600" i="0" baseline="0" dirty="0">
                          <a:solidFill>
                            <a:schemeClr val="tx1"/>
                          </a:solidFill>
                        </a:rPr>
                        <a:t> </a:t>
                      </a:r>
                      <a:endParaRPr lang="pl-PL" sz="1600" i="1" baseline="0" dirty="0">
                        <a:solidFill>
                          <a:schemeClr val="tx1"/>
                        </a:solidFill>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51939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19</a:t>
            </a:fld>
            <a:endParaRPr lang="en-US" altLang="pl-PL"/>
          </a:p>
        </p:txBody>
      </p:sp>
      <p:sp>
        <p:nvSpPr>
          <p:cNvPr id="7" name="Prostokąt: zagięty narożnik 6">
            <a:extLst>
              <a:ext uri="{FF2B5EF4-FFF2-40B4-BE49-F238E27FC236}">
                <a16:creationId xmlns:a16="http://schemas.microsoft.com/office/drawing/2014/main" id="{1191A0AD-744C-41A9-B7EC-1C1C92E03DD3}"/>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8" name="Grupa 7">
            <a:extLst>
              <a:ext uri="{FF2B5EF4-FFF2-40B4-BE49-F238E27FC236}">
                <a16:creationId xmlns:a16="http://schemas.microsoft.com/office/drawing/2014/main" id="{8A5B8F53-9695-4970-9353-509CAAFA63FD}"/>
              </a:ext>
            </a:extLst>
          </p:cNvPr>
          <p:cNvGrpSpPr/>
          <p:nvPr/>
        </p:nvGrpSpPr>
        <p:grpSpPr>
          <a:xfrm>
            <a:off x="1576534" y="1124745"/>
            <a:ext cx="8856984" cy="4896544"/>
            <a:chOff x="4224487" y="1318219"/>
            <a:chExt cx="6000614" cy="4964831"/>
          </a:xfrm>
        </p:grpSpPr>
        <p:sp>
          <p:nvSpPr>
            <p:cNvPr id="11" name="Prostokąt 10">
              <a:extLst>
                <a:ext uri="{FF2B5EF4-FFF2-40B4-BE49-F238E27FC236}">
                  <a16:creationId xmlns:a16="http://schemas.microsoft.com/office/drawing/2014/main" id="{B8C55A42-5456-4978-9791-1633F651BC62}"/>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8E4024E9-39CE-4C8E-BB99-1DFA738174A7}"/>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5C9277EC-E899-417E-9D26-73A40F62C0C2}"/>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4" name="Prostokąt 13">
            <a:extLst>
              <a:ext uri="{FF2B5EF4-FFF2-40B4-BE49-F238E27FC236}">
                <a16:creationId xmlns:a16="http://schemas.microsoft.com/office/drawing/2014/main" id="{22AD2699-D60A-4DC4-84AA-366BDFE97C28}"/>
              </a:ext>
            </a:extLst>
          </p:cNvPr>
          <p:cNvSpPr/>
          <p:nvPr/>
        </p:nvSpPr>
        <p:spPr>
          <a:xfrm>
            <a:off x="1745112" y="1199961"/>
            <a:ext cx="8424936" cy="923330"/>
          </a:xfrm>
          <a:prstGeom prst="rect">
            <a:avLst/>
          </a:prstGeom>
        </p:spPr>
        <p:txBody>
          <a:bodyPr wrap="square">
            <a:spAutoFit/>
          </a:bodyPr>
          <a:lstStyle/>
          <a:p>
            <a:pPr algn="ctr"/>
            <a:r>
              <a:rPr lang="pl-PL" b="1" dirty="0"/>
              <a:t>BIZONYÍTÓ MÓDSZEREK  
(</a:t>
            </a:r>
            <a:r>
              <a:rPr lang="pl-PL" b="1" dirty="0" err="1"/>
              <a:t>főként</a:t>
            </a:r>
            <a:r>
              <a:rPr lang="pl-PL" b="1" dirty="0"/>
              <a:t> a </a:t>
            </a:r>
            <a:r>
              <a:rPr lang="pl-PL" b="1" dirty="0" err="1"/>
              <a:t>látvány</a:t>
            </a:r>
            <a:r>
              <a:rPr lang="pl-PL" b="1" dirty="0"/>
              <a:t> </a:t>
            </a:r>
            <a:r>
              <a:rPr lang="pl-PL" b="1" dirty="0" err="1"/>
              <a:t>érzetét</a:t>
            </a:r>
            <a:r>
              <a:rPr lang="pl-PL" b="1" dirty="0"/>
              <a:t>), a </a:t>
            </a:r>
            <a:r>
              <a:rPr lang="pl-PL" b="1" dirty="0" err="1"/>
              <a:t>tanfolyamokon</a:t>
            </a:r>
            <a:r>
              <a:rPr lang="pl-PL" b="1" dirty="0"/>
              <a:t>
</a:t>
            </a:r>
          </a:p>
        </p:txBody>
      </p:sp>
      <p:graphicFrame>
        <p:nvGraphicFramePr>
          <p:cNvPr id="15" name="Tabela 14">
            <a:extLst>
              <a:ext uri="{FF2B5EF4-FFF2-40B4-BE49-F238E27FC236}">
                <a16:creationId xmlns:a16="http://schemas.microsoft.com/office/drawing/2014/main" id="{50D6AFBB-90DE-4472-AA2B-DB08195CD498}"/>
              </a:ext>
            </a:extLst>
          </p:cNvPr>
          <p:cNvGraphicFramePr>
            <a:graphicFrameLocks noGrp="1"/>
          </p:cNvGraphicFramePr>
          <p:nvPr>
            <p:extLst>
              <p:ext uri="{D42A27DB-BD31-4B8C-83A1-F6EECF244321}">
                <p14:modId xmlns:p14="http://schemas.microsoft.com/office/powerpoint/2010/main" val="4145981460"/>
              </p:ext>
            </p:extLst>
          </p:nvPr>
        </p:nvGraphicFramePr>
        <p:xfrm>
          <a:off x="1703512" y="2071403"/>
          <a:ext cx="8466536" cy="3491687"/>
        </p:xfrm>
        <a:graphic>
          <a:graphicData uri="http://schemas.openxmlformats.org/drawingml/2006/table">
            <a:tbl>
              <a:tblPr firstRow="1" bandRow="1">
                <a:tableStyleId>{2D5ABB26-0587-4C30-8999-92F81FD0307C}</a:tableStyleId>
              </a:tblPr>
              <a:tblGrid>
                <a:gridCol w="1925884">
                  <a:extLst>
                    <a:ext uri="{9D8B030D-6E8A-4147-A177-3AD203B41FA5}">
                      <a16:colId xmlns:a16="http://schemas.microsoft.com/office/drawing/2014/main" val="20000"/>
                    </a:ext>
                  </a:extLst>
                </a:gridCol>
                <a:gridCol w="6540652">
                  <a:extLst>
                    <a:ext uri="{9D8B030D-6E8A-4147-A177-3AD203B41FA5}">
                      <a16:colId xmlns:a16="http://schemas.microsoft.com/office/drawing/2014/main" val="20001"/>
                    </a:ext>
                  </a:extLst>
                </a:gridCol>
              </a:tblGrid>
              <a:tr h="1520573">
                <a:tc>
                  <a:txBody>
                    <a:bodyPr/>
                    <a:lstStyle/>
                    <a:p>
                      <a:pPr marL="342900" indent="-342900">
                        <a:lnSpc>
                          <a:spcPct val="114000"/>
                        </a:lnSpc>
                        <a:spcAft>
                          <a:spcPts val="600"/>
                        </a:spcAft>
                        <a:buBlip>
                          <a:blip r:embed="rId2"/>
                        </a:buBlip>
                      </a:pPr>
                      <a:r>
                        <a:rPr lang="pl-PL" altLang="pl-PL" sz="1600" b="1" dirty="0"/>
                        <a:t>JELENETEK </a:t>
                      </a:r>
                      <a:endParaRPr lang="pl-PL" altLang="pl-PL" sz="1600" b="1" dirty="0">
                        <a:solidFill>
                          <a:schemeClr val="tx1"/>
                        </a:solidFill>
                      </a:endParaRPr>
                    </a:p>
                  </a:txBody>
                  <a:tcPr anchor="ctr"/>
                </a:tc>
                <a:tc>
                  <a:txBody>
                    <a:bodyPr/>
                    <a:lstStyle/>
                    <a:p>
                      <a:r>
                        <a:rPr lang="en-GB" sz="1600" dirty="0" err="1"/>
                        <a:t>főként</a:t>
                      </a:r>
                      <a:r>
                        <a:rPr lang="en-GB" sz="1600" dirty="0"/>
                        <a:t> a </a:t>
                      </a:r>
                      <a:r>
                        <a:rPr lang="en-GB" sz="1600" dirty="0" err="1"/>
                        <a:t>szociális</a:t>
                      </a:r>
                      <a:r>
                        <a:rPr lang="en-GB" sz="1600" dirty="0"/>
                        <a:t> </a:t>
                      </a:r>
                      <a:r>
                        <a:rPr lang="en-GB" sz="1600" dirty="0" err="1"/>
                        <a:t>kompetenciák</a:t>
                      </a:r>
                      <a:r>
                        <a:rPr lang="en-GB" sz="1600" dirty="0"/>
                        <a:t> </a:t>
                      </a:r>
                      <a:r>
                        <a:rPr lang="en-GB" sz="1600" dirty="0" err="1"/>
                        <a:t>képzése</a:t>
                      </a:r>
                      <a:r>
                        <a:rPr lang="en-GB" sz="1600" dirty="0"/>
                        <a:t> </a:t>
                      </a:r>
                      <a:r>
                        <a:rPr lang="en-GB" sz="1600" dirty="0" err="1"/>
                        <a:t>során</a:t>
                      </a:r>
                      <a:r>
                        <a:rPr lang="en-GB" sz="1600" dirty="0"/>
                        <a:t> </a:t>
                      </a:r>
                      <a:r>
                        <a:rPr lang="en-GB" sz="1600" dirty="0" err="1"/>
                        <a:t>használják</a:t>
                      </a:r>
                      <a:r>
                        <a:rPr lang="en-GB" sz="1600" dirty="0"/>
                        <a:t>, </a:t>
                      </a:r>
                      <a:r>
                        <a:rPr lang="en-GB" sz="1600" dirty="0" err="1"/>
                        <a:t>az</a:t>
                      </a:r>
                      <a:r>
                        <a:rPr lang="en-GB" sz="1600" dirty="0"/>
                        <a:t> </a:t>
                      </a:r>
                      <a:r>
                        <a:rPr lang="en-GB" sz="1600" dirty="0" err="1"/>
                        <a:t>emberek</a:t>
                      </a:r>
                      <a:r>
                        <a:rPr lang="en-GB" sz="1600" dirty="0"/>
                        <a:t> </a:t>
                      </a:r>
                      <a:r>
                        <a:rPr lang="en-GB" sz="1600" dirty="0" err="1"/>
                        <a:t>lehetséges</a:t>
                      </a:r>
                      <a:r>
                        <a:rPr lang="en-GB" sz="1600" dirty="0"/>
                        <a:t> </a:t>
                      </a:r>
                      <a:r>
                        <a:rPr lang="en-GB" sz="1600" dirty="0" err="1"/>
                        <a:t>reakcióit</a:t>
                      </a:r>
                      <a:r>
                        <a:rPr lang="en-GB" sz="1600" dirty="0"/>
                        <a:t> </a:t>
                      </a:r>
                      <a:r>
                        <a:rPr lang="en-GB" sz="1600" dirty="0" err="1"/>
                        <a:t>és</a:t>
                      </a:r>
                      <a:r>
                        <a:rPr lang="en-GB" sz="1600" dirty="0"/>
                        <a:t> </a:t>
                      </a:r>
                      <a:r>
                        <a:rPr lang="en-GB" sz="1600" dirty="0" err="1"/>
                        <a:t>magatartásait</a:t>
                      </a:r>
                      <a:r>
                        <a:rPr lang="en-GB" sz="1600" dirty="0"/>
                        <a:t> </a:t>
                      </a:r>
                      <a:r>
                        <a:rPr lang="en-GB" sz="1600" dirty="0" err="1"/>
                        <a:t>mutatják</a:t>
                      </a:r>
                      <a:r>
                        <a:rPr lang="en-GB" sz="1600" dirty="0"/>
                        <a:t>, pl. </a:t>
                      </a:r>
                      <a:r>
                        <a:rPr lang="en-GB" sz="1600" dirty="0" err="1"/>
                        <a:t>különböző</a:t>
                      </a:r>
                      <a:r>
                        <a:rPr lang="en-GB" sz="1600" dirty="0"/>
                        <a:t> </a:t>
                      </a:r>
                      <a:r>
                        <a:rPr lang="en-GB" sz="1600" dirty="0" err="1"/>
                        <a:t>típusú</a:t>
                      </a:r>
                      <a:r>
                        <a:rPr lang="en-GB" sz="1600" dirty="0"/>
                        <a:t> </a:t>
                      </a:r>
                      <a:r>
                        <a:rPr lang="en-GB" sz="1600" dirty="0" err="1"/>
                        <a:t>vendégek</a:t>
                      </a:r>
                      <a:r>
                        <a:rPr lang="en-GB" sz="1600" dirty="0"/>
                        <a:t> </a:t>
                      </a:r>
                      <a:r>
                        <a:rPr lang="en-GB" sz="1600" dirty="0" err="1"/>
                        <a:t>és</a:t>
                      </a:r>
                      <a:r>
                        <a:rPr lang="en-GB" sz="1600" dirty="0"/>
                        <a:t> </a:t>
                      </a:r>
                      <a:r>
                        <a:rPr lang="en-GB" sz="1600" dirty="0" err="1"/>
                        <a:t>magatartásformák</a:t>
                      </a:r>
                      <a:r>
                        <a:rPr lang="en-GB" sz="1600" dirty="0"/>
                        <a:t>, </a:t>
                      </a:r>
                      <a:r>
                        <a:rPr lang="en-GB" sz="1600" dirty="0" err="1"/>
                        <a:t>az</a:t>
                      </a:r>
                      <a:r>
                        <a:rPr lang="en-GB" sz="1600" dirty="0"/>
                        <a:t> </a:t>
                      </a:r>
                      <a:r>
                        <a:rPr lang="en-GB" sz="1600" dirty="0" err="1"/>
                        <a:t>éttermi</a:t>
                      </a:r>
                      <a:r>
                        <a:rPr lang="en-GB" sz="1600" dirty="0"/>
                        <a:t> </a:t>
                      </a:r>
                      <a:r>
                        <a:rPr lang="en-GB" sz="1600" dirty="0" err="1"/>
                        <a:t>látogatás</a:t>
                      </a:r>
                      <a:r>
                        <a:rPr lang="en-GB" sz="1600" dirty="0"/>
                        <a:t> </a:t>
                      </a:r>
                      <a:r>
                        <a:rPr lang="en-GB" sz="1600" dirty="0" err="1"/>
                        <a:t>során</a:t>
                      </a:r>
                      <a:endParaRPr lang="pl-PL" sz="1600" i="1" dirty="0">
                        <a:solidFill>
                          <a:schemeClr val="tx1"/>
                        </a:solidFill>
                      </a:endParaRPr>
                    </a:p>
                  </a:txBody>
                  <a:tcPr anchor="ctr"/>
                </a:tc>
                <a:extLst>
                  <a:ext uri="{0D108BD9-81ED-4DB2-BD59-A6C34878D82A}">
                    <a16:rowId xmlns:a16="http://schemas.microsoft.com/office/drawing/2014/main" val="10002"/>
                  </a:ext>
                </a:extLst>
              </a:tr>
              <a:tr h="1971114">
                <a:tc>
                  <a:txBody>
                    <a:bodyPr/>
                    <a:lstStyle/>
                    <a:p>
                      <a:pPr marL="342900" indent="-342900">
                        <a:lnSpc>
                          <a:spcPct val="114000"/>
                        </a:lnSpc>
                        <a:spcAft>
                          <a:spcPts val="600"/>
                        </a:spcAft>
                        <a:buBlip>
                          <a:blip r:embed="rId2"/>
                        </a:buBlip>
                      </a:pPr>
                      <a:r>
                        <a:rPr lang="pl-PL" altLang="pl-PL" sz="1600" b="1" dirty="0">
                          <a:solidFill>
                            <a:schemeClr val="tx1"/>
                          </a:solidFill>
                        </a:rPr>
                        <a:t>KIÁLLÍTÁSOK</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Nagy </a:t>
                      </a:r>
                      <a:r>
                        <a:rPr lang="en-GB" sz="1600" dirty="0" err="1"/>
                        <a:t>méretű</a:t>
                      </a:r>
                      <a:r>
                        <a:rPr lang="en-GB" sz="1600" dirty="0"/>
                        <a:t> </a:t>
                      </a:r>
                      <a:r>
                        <a:rPr lang="en-GB" sz="1600" dirty="0" err="1"/>
                        <a:t>kiállítások</a:t>
                      </a:r>
                      <a:r>
                        <a:rPr lang="en-GB" sz="1600" dirty="0"/>
                        <a:t>, </a:t>
                      </a:r>
                      <a:r>
                        <a:rPr lang="en-GB" sz="1600" dirty="0" err="1"/>
                        <a:t>amelyek</a:t>
                      </a:r>
                      <a:r>
                        <a:rPr lang="en-GB" sz="1600" dirty="0"/>
                        <a:t> </a:t>
                      </a:r>
                      <a:r>
                        <a:rPr lang="en-GB" sz="1600" dirty="0" err="1"/>
                        <a:t>főleg</a:t>
                      </a:r>
                      <a:r>
                        <a:rPr lang="en-GB" sz="1600" dirty="0"/>
                        <a:t> </a:t>
                      </a:r>
                      <a:r>
                        <a:rPr lang="en-GB" sz="1600" dirty="0" err="1"/>
                        <a:t>kereskedelmi</a:t>
                      </a:r>
                      <a:r>
                        <a:rPr lang="en-GB" sz="1600" dirty="0"/>
                        <a:t> </a:t>
                      </a:r>
                      <a:r>
                        <a:rPr lang="en-GB" sz="1600" dirty="0" err="1"/>
                        <a:t>vásárokon</a:t>
                      </a:r>
                      <a:r>
                        <a:rPr lang="en-GB" sz="1600" dirty="0"/>
                        <a:t> </a:t>
                      </a:r>
                      <a:r>
                        <a:rPr lang="en-GB" sz="1600" dirty="0" err="1"/>
                        <a:t>és</a:t>
                      </a:r>
                      <a:r>
                        <a:rPr lang="en-GB" sz="1600" dirty="0"/>
                        <a:t> </a:t>
                      </a:r>
                      <a:r>
                        <a:rPr lang="en-GB" sz="1600" dirty="0" err="1"/>
                        <a:t>versenyeken</a:t>
                      </a:r>
                      <a:r>
                        <a:rPr lang="en-GB" sz="1600" dirty="0"/>
                        <a:t> </a:t>
                      </a:r>
                      <a:r>
                        <a:rPr lang="en-GB" sz="1600" dirty="0" err="1"/>
                        <a:t>szerveződnek</a:t>
                      </a:r>
                      <a:r>
                        <a:rPr lang="en-GB" sz="1600" dirty="0"/>
                        <a:t>, pl. a </a:t>
                      </a:r>
                      <a:r>
                        <a:rPr lang="en-GB" sz="1600" dirty="0" err="1"/>
                        <a:t>partik</a:t>
                      </a:r>
                      <a:r>
                        <a:rPr lang="en-GB" sz="1600" dirty="0"/>
                        <a:t> </a:t>
                      </a:r>
                      <a:r>
                        <a:rPr lang="en-GB" sz="1600" dirty="0" err="1"/>
                        <a:t>díszasztalainak</a:t>
                      </a:r>
                      <a:r>
                        <a:rPr lang="en-GB" sz="1600" dirty="0"/>
                        <a:t> modern </a:t>
                      </a:r>
                      <a:r>
                        <a:rPr lang="en-GB" sz="1600" dirty="0" err="1"/>
                        <a:t>módon</a:t>
                      </a:r>
                      <a:r>
                        <a:rPr lang="en-GB" sz="1600" dirty="0"/>
                        <a:t> </a:t>
                      </a:r>
                      <a:r>
                        <a:rPr lang="en-GB" sz="1600" dirty="0" err="1"/>
                        <a:t>történő</a:t>
                      </a:r>
                      <a:r>
                        <a:rPr lang="en-GB" sz="1600" dirty="0"/>
                        <a:t> </a:t>
                      </a:r>
                      <a:r>
                        <a:rPr lang="en-GB" sz="1600" dirty="0" err="1"/>
                        <a:t>kiállításai</a:t>
                      </a:r>
                      <a:endParaRPr lang="pl-PL" sz="1600" i="1" dirty="0">
                        <a:solidFill>
                          <a:schemeClr val="tx1"/>
                        </a:solidFill>
                      </a:endParaRPr>
                    </a:p>
                  </a:txBody>
                  <a:tcPr anchor="ctr"/>
                </a:tc>
                <a:extLst>
                  <a:ext uri="{0D108BD9-81ED-4DB2-BD59-A6C34878D82A}">
                    <a16:rowId xmlns:a16="http://schemas.microsoft.com/office/drawing/2014/main" val="3776314103"/>
                  </a:ext>
                </a:extLst>
              </a:tr>
            </a:tbl>
          </a:graphicData>
        </a:graphic>
      </p:graphicFrame>
      <p:sp>
        <p:nvSpPr>
          <p:cNvPr id="16" name="Tytuł 1">
            <a:extLst>
              <a:ext uri="{FF2B5EF4-FFF2-40B4-BE49-F238E27FC236}">
                <a16:creationId xmlns:a16="http://schemas.microsoft.com/office/drawing/2014/main" id="{16B1EA72-4864-446A-9036-CE879B466C8B}"/>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Tree>
    <p:extLst>
      <p:ext uri="{BB962C8B-B14F-4D97-AF65-F5344CB8AC3E}">
        <p14:creationId xmlns:p14="http://schemas.microsoft.com/office/powerpoint/2010/main" val="324630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KÉPZÉS ELŐKÉSZÍTÉSÉNEK CÉLJA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a:t>
            </a:fld>
            <a:endParaRPr lang="en-US" altLang="pl-PL"/>
          </a:p>
        </p:txBody>
      </p:sp>
      <p:sp>
        <p:nvSpPr>
          <p:cNvPr id="60" name="Prostokąt 59">
            <a:extLst>
              <a:ext uri="{FF2B5EF4-FFF2-40B4-BE49-F238E27FC236}">
                <a16:creationId xmlns:a16="http://schemas.microsoft.com/office/drawing/2014/main" id="{C74CBB21-A71E-4942-8012-8ACE65A99270}"/>
              </a:ext>
            </a:extLst>
          </p:cNvPr>
          <p:cNvSpPr/>
          <p:nvPr/>
        </p:nvSpPr>
        <p:spPr>
          <a:xfrm>
            <a:off x="879311" y="6165304"/>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a:solidFill>
                  <a:schemeClr val="tx1">
                    <a:lumMod val="95000"/>
                    <a:lumOff val="5000"/>
                  </a:schemeClr>
                </a:solidFill>
              </a:rPr>
              <a:t>R</a:t>
            </a:r>
            <a:r>
              <a:rPr lang="en-GB" sz="1400" dirty="0" err="1">
                <a:solidFill>
                  <a:schemeClr val="tx1">
                    <a:lumMod val="95000"/>
                    <a:lumOff val="5000"/>
                  </a:schemeClr>
                </a:solidFill>
              </a:rPr>
              <a:t>ecording</a:t>
            </a:r>
            <a:r>
              <a:rPr lang="en-GB" sz="1400" dirty="0">
                <a:solidFill>
                  <a:schemeClr val="tx1">
                    <a:lumMod val="95000"/>
                    <a:lumOff val="5000"/>
                  </a:schemeClr>
                </a:solidFill>
              </a:rPr>
              <a:t> </a:t>
            </a:r>
            <a:r>
              <a:rPr lang="pl-PL" sz="1400" dirty="0">
                <a:solidFill>
                  <a:schemeClr val="tx1">
                    <a:lumMod val="95000"/>
                    <a:lumOff val="5000"/>
                  </a:schemeClr>
                </a:solidFill>
              </a:rPr>
              <a:t>no 1 </a:t>
            </a:r>
          </a:p>
        </p:txBody>
      </p:sp>
      <p:pic>
        <p:nvPicPr>
          <p:cNvPr id="61" name="Obraz 60">
            <a:extLst>
              <a:ext uri="{FF2B5EF4-FFF2-40B4-BE49-F238E27FC236}">
                <a16:creationId xmlns:a16="http://schemas.microsoft.com/office/drawing/2014/main" id="{F99E5907-666D-460F-9456-7BF9EEEB99B2}"/>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sp>
        <p:nvSpPr>
          <p:cNvPr id="9" name="Prostokąt 8">
            <a:extLst>
              <a:ext uri="{FF2B5EF4-FFF2-40B4-BE49-F238E27FC236}">
                <a16:creationId xmlns:a16="http://schemas.microsoft.com/office/drawing/2014/main" id="{D173E954-F189-49F4-9E3D-3D4657489748}"/>
              </a:ext>
            </a:extLst>
          </p:cNvPr>
          <p:cNvSpPr/>
          <p:nvPr/>
        </p:nvSpPr>
        <p:spPr>
          <a:xfrm>
            <a:off x="3856406" y="1016858"/>
            <a:ext cx="4255818" cy="58411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AC06"/>
              </a:solidFill>
            </a:endParaRPr>
          </a:p>
        </p:txBody>
      </p:sp>
      <p:sp>
        <p:nvSpPr>
          <p:cNvPr id="10" name="Prostokąt 9">
            <a:extLst>
              <a:ext uri="{FF2B5EF4-FFF2-40B4-BE49-F238E27FC236}">
                <a16:creationId xmlns:a16="http://schemas.microsoft.com/office/drawing/2014/main" id="{B3E28DD4-D825-4542-8E6F-DACD59402485}"/>
              </a:ext>
            </a:extLst>
          </p:cNvPr>
          <p:cNvSpPr/>
          <p:nvPr/>
        </p:nvSpPr>
        <p:spPr>
          <a:xfrm>
            <a:off x="3861883" y="1016858"/>
            <a:ext cx="4250342" cy="107886"/>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1" name="Grafika 10">
            <a:extLst>
              <a:ext uri="{FF2B5EF4-FFF2-40B4-BE49-F238E27FC236}">
                <a16:creationId xmlns:a16="http://schemas.microsoft.com/office/drawing/2014/main" id="{52917E88-2886-4CA6-AEBC-1A5E431AA3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311" y="2564904"/>
            <a:ext cx="2008027" cy="2231141"/>
          </a:xfrm>
          <a:prstGeom prst="rect">
            <a:avLst/>
          </a:prstGeom>
        </p:spPr>
      </p:pic>
      <p:sp>
        <p:nvSpPr>
          <p:cNvPr id="12" name="Podtytuł 2">
            <a:extLst>
              <a:ext uri="{FF2B5EF4-FFF2-40B4-BE49-F238E27FC236}">
                <a16:creationId xmlns:a16="http://schemas.microsoft.com/office/drawing/2014/main" id="{70D09C55-F9DD-48C4-870B-776DF07DF149}"/>
              </a:ext>
            </a:extLst>
          </p:cNvPr>
          <p:cNvSpPr>
            <a:spLocks noGrp="1"/>
          </p:cNvSpPr>
          <p:nvPr>
            <p:ph idx="1"/>
          </p:nvPr>
        </p:nvSpPr>
        <p:spPr>
          <a:xfrm>
            <a:off x="4203002" y="2060848"/>
            <a:ext cx="3785995" cy="3533625"/>
          </a:xfrm>
        </p:spPr>
        <p:txBody>
          <a:bodyPr/>
          <a:lstStyle/>
          <a:p>
            <a:pPr marL="0" indent="0">
              <a:lnSpc>
                <a:spcPct val="150000"/>
              </a:lnSpc>
              <a:spcAft>
                <a:spcPts val="600"/>
              </a:spcAft>
              <a:buNone/>
            </a:pPr>
            <a:r>
              <a:rPr lang="pl-PL" sz="1600" dirty="0">
                <a:solidFill>
                  <a:schemeClr val="bg1"/>
                </a:solidFill>
              </a:rPr>
              <a:t>A KÉPZÉS ELŐKÉSZÍTÉSÉNEK KÖSZÖNHETŐEN, AMELY MAGÁBAN FOGLALJA A CSOPORTOS MUNKAMÓDSZEREK TERÜLETÉT ÉS A MEGFELELŐ ERŐFORRÁSOK HASZNÁLATÁT, AZ OKTATÓ MEGKÖNNYÍTI A RÉSZTVEVŐK SZÁMÁRA A KITŰZÖTT CÉLOK ELÉRÉSÉT.
AHHOZ, HOGY EZ LEHETSÉGES LEGYEN, AZ OKTATÓNAK SZÁMOS ELEMET FIGYELEMBE KELL VENNIE.
</a:t>
            </a:r>
          </a:p>
        </p:txBody>
      </p:sp>
      <p:pic>
        <p:nvPicPr>
          <p:cNvPr id="4" name="Obraz 3">
            <a:extLst>
              <a:ext uri="{FF2B5EF4-FFF2-40B4-BE49-F238E27FC236}">
                <a16:creationId xmlns:a16="http://schemas.microsoft.com/office/drawing/2014/main" id="{974130C3-177B-4B20-B9B7-B187BD100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223" y="1016858"/>
            <a:ext cx="4079777" cy="5841142"/>
          </a:xfrm>
          <a:prstGeom prst="rect">
            <a:avLst/>
          </a:prstGeom>
        </p:spPr>
      </p:pic>
    </p:spTree>
    <p:extLst>
      <p:ext uri="{BB962C8B-B14F-4D97-AF65-F5344CB8AC3E}">
        <p14:creationId xmlns:p14="http://schemas.microsoft.com/office/powerpoint/2010/main" val="3611344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662956" y="499406"/>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20</a:t>
            </a:fld>
            <a:endParaRPr lang="en-US" altLang="pl-PL"/>
          </a:p>
        </p:txBody>
      </p:sp>
      <p:sp>
        <p:nvSpPr>
          <p:cNvPr id="11" name="Prostokąt 10">
            <a:extLst>
              <a:ext uri="{FF2B5EF4-FFF2-40B4-BE49-F238E27FC236}">
                <a16:creationId xmlns:a16="http://schemas.microsoft.com/office/drawing/2014/main" id="{947ABA03-AD01-4F8D-97DA-46FCA94F5EB7}"/>
              </a:ext>
            </a:extLst>
          </p:cNvPr>
          <p:cNvSpPr/>
          <p:nvPr/>
        </p:nvSpPr>
        <p:spPr>
          <a:xfrm>
            <a:off x="3923911" y="6146690"/>
            <a:ext cx="1761380"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and 2 </a:t>
            </a:r>
          </a:p>
        </p:txBody>
      </p:sp>
      <p:pic>
        <p:nvPicPr>
          <p:cNvPr id="12" name="Obraz 11">
            <a:extLst>
              <a:ext uri="{FF2B5EF4-FFF2-40B4-BE49-F238E27FC236}">
                <a16:creationId xmlns:a16="http://schemas.microsoft.com/office/drawing/2014/main" id="{931EE677-2A69-4D62-BC0D-5D53BFE37F0B}"/>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3" name="Prostokąt 12">
            <a:extLst>
              <a:ext uri="{FF2B5EF4-FFF2-40B4-BE49-F238E27FC236}">
                <a16:creationId xmlns:a16="http://schemas.microsoft.com/office/drawing/2014/main" id="{3BF85C5A-9E14-4C68-BEF3-23FB8A23CF27}"/>
              </a:ext>
            </a:extLst>
          </p:cNvPr>
          <p:cNvSpPr/>
          <p:nvPr/>
        </p:nvSpPr>
        <p:spPr>
          <a:xfrm>
            <a:off x="928173" y="6146690"/>
            <a:ext cx="2941444" cy="523220"/>
          </a:xfrm>
          <a:prstGeom prst="rect">
            <a:avLst/>
          </a:prstGeom>
        </p:spPr>
        <p:txBody>
          <a:bodyPr wrap="square">
            <a:spAutoFit/>
          </a:bodyPr>
          <a:lstStyle/>
          <a:p>
            <a:r>
              <a:rPr lang="pl-PL" sz="1400" dirty="0"/>
              <a:t>PÉLDA DOKUMENTUMOK
</a:t>
            </a:r>
            <a:r>
              <a:rPr lang="pl-PL" sz="1400" dirty="0" err="1"/>
              <a:t>Munkatkártya</a:t>
            </a:r>
            <a:r>
              <a:rPr lang="pl-PL" sz="1400" dirty="0"/>
              <a:t> 2</a:t>
            </a:r>
            <a:endParaRPr lang="pl-PL" sz="1400" u="sng" dirty="0">
              <a:solidFill>
                <a:schemeClr val="tx1">
                  <a:lumMod val="85000"/>
                  <a:lumOff val="15000"/>
                </a:schemeClr>
              </a:solidFill>
            </a:endParaRPr>
          </a:p>
        </p:txBody>
      </p:sp>
      <p:pic>
        <p:nvPicPr>
          <p:cNvPr id="14" name="Grafika 13">
            <a:extLst>
              <a:ext uri="{FF2B5EF4-FFF2-40B4-BE49-F238E27FC236}">
                <a16:creationId xmlns:a16="http://schemas.microsoft.com/office/drawing/2014/main" id="{01FBCAF9-29DC-4589-8FF7-69E7CEEEF3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18" name="Prostokąt: zagięty narożnik 17">
            <a:extLst>
              <a:ext uri="{FF2B5EF4-FFF2-40B4-BE49-F238E27FC236}">
                <a16:creationId xmlns:a16="http://schemas.microsoft.com/office/drawing/2014/main" id="{F977485B-5839-4C51-BF60-6B4CEBDDF0CE}"/>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19" name="Trójkąt równoramienny 18">
            <a:extLst>
              <a:ext uri="{FF2B5EF4-FFF2-40B4-BE49-F238E27FC236}">
                <a16:creationId xmlns:a16="http://schemas.microsoft.com/office/drawing/2014/main" id="{51FE93A7-83E5-4126-924C-391410DE61B3}"/>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id="{19910E2D-178C-406F-9FE6-5CF93B95C213}"/>
              </a:ext>
            </a:extLst>
          </p:cNvPr>
          <p:cNvSpPr/>
          <p:nvPr/>
        </p:nvSpPr>
        <p:spPr>
          <a:xfrm>
            <a:off x="5562224" y="1844824"/>
            <a:ext cx="6629776" cy="3670992"/>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Podtytuł 2">
            <a:extLst>
              <a:ext uri="{FF2B5EF4-FFF2-40B4-BE49-F238E27FC236}">
                <a16:creationId xmlns:a16="http://schemas.microsoft.com/office/drawing/2014/main" id="{08220F45-052F-4419-B690-ADB7D1D48B6F}"/>
              </a:ext>
            </a:extLst>
          </p:cNvPr>
          <p:cNvSpPr>
            <a:spLocks noGrp="1"/>
          </p:cNvSpPr>
          <p:nvPr>
            <p:ph idx="1"/>
          </p:nvPr>
        </p:nvSpPr>
        <p:spPr>
          <a:xfrm>
            <a:off x="6210296" y="2133564"/>
            <a:ext cx="5502328" cy="3167644"/>
          </a:xfrm>
        </p:spPr>
        <p:txBody>
          <a:bodyPr/>
          <a:lstStyle/>
          <a:p>
            <a:pPr marL="0" indent="0">
              <a:buNone/>
            </a:pPr>
            <a:r>
              <a:rPr lang="pl-PL" sz="2000" b="1" dirty="0">
                <a:solidFill>
                  <a:schemeClr val="bg1"/>
                </a:solidFill>
              </a:rPr>
              <a:t>GYAKORLATI MÓDSZEREK
</a:t>
            </a:r>
            <a:endParaRPr lang="pl-PL" sz="1800" b="1" dirty="0">
              <a:solidFill>
                <a:schemeClr val="bg1"/>
              </a:solidFill>
            </a:endParaRPr>
          </a:p>
          <a:p>
            <a:pPr marL="0" indent="0">
              <a:buNone/>
            </a:pPr>
            <a:r>
              <a:rPr lang="en-GB" sz="1800" dirty="0" err="1">
                <a:solidFill>
                  <a:schemeClr val="tx1">
                    <a:lumMod val="75000"/>
                    <a:lumOff val="25000"/>
                  </a:schemeClr>
                </a:solidFill>
              </a:rPr>
              <a:t>Ez</a:t>
            </a:r>
            <a:r>
              <a:rPr lang="en-GB" sz="1800" dirty="0">
                <a:solidFill>
                  <a:schemeClr val="tx1">
                    <a:lumMod val="75000"/>
                    <a:lumOff val="25000"/>
                  </a:schemeClr>
                </a:solidFill>
              </a:rPr>
              <a:t> </a:t>
            </a:r>
            <a:r>
              <a:rPr lang="en-GB" sz="1800" dirty="0" err="1">
                <a:solidFill>
                  <a:schemeClr val="tx1">
                    <a:lumMod val="75000"/>
                    <a:lumOff val="25000"/>
                  </a:schemeClr>
                </a:solidFill>
              </a:rPr>
              <a:t>egy</a:t>
            </a:r>
            <a:r>
              <a:rPr lang="en-GB" sz="1800" dirty="0">
                <a:solidFill>
                  <a:schemeClr val="tx1">
                    <a:lumMod val="75000"/>
                    <a:lumOff val="25000"/>
                  </a:schemeClr>
                </a:solidFill>
              </a:rPr>
              <a:t> </a:t>
            </a:r>
            <a:r>
              <a:rPr lang="en-GB" sz="1800" dirty="0" err="1">
                <a:solidFill>
                  <a:schemeClr val="tx1">
                    <a:lumMod val="75000"/>
                    <a:lumOff val="25000"/>
                  </a:schemeClr>
                </a:solidFill>
              </a:rPr>
              <a:t>aktiváló</a:t>
            </a:r>
            <a:r>
              <a:rPr lang="en-GB" sz="1800" dirty="0">
                <a:solidFill>
                  <a:schemeClr val="tx1">
                    <a:lumMod val="75000"/>
                    <a:lumOff val="25000"/>
                  </a:schemeClr>
                </a:solidFill>
              </a:rPr>
              <a:t> </a:t>
            </a:r>
            <a:r>
              <a:rPr lang="en-GB" sz="1800" dirty="0" err="1">
                <a:solidFill>
                  <a:schemeClr val="tx1">
                    <a:lumMod val="75000"/>
                    <a:lumOff val="25000"/>
                  </a:schemeClr>
                </a:solidFill>
              </a:rPr>
              <a:t>módszer</a:t>
            </a:r>
            <a:r>
              <a:rPr lang="en-GB" sz="1800" dirty="0">
                <a:solidFill>
                  <a:schemeClr val="tx1">
                    <a:lumMod val="75000"/>
                    <a:lumOff val="25000"/>
                  </a:schemeClr>
                </a:solidFill>
              </a:rPr>
              <a:t> </a:t>
            </a:r>
            <a:r>
              <a:rPr lang="en-GB" sz="1800" dirty="0" err="1">
                <a:solidFill>
                  <a:schemeClr val="tx1">
                    <a:lumMod val="75000"/>
                    <a:lumOff val="25000"/>
                  </a:schemeClr>
                </a:solidFill>
              </a:rPr>
              <a:t>csoportja</a:t>
            </a:r>
            <a:r>
              <a:rPr lang="en-GB" sz="1800" dirty="0">
                <a:solidFill>
                  <a:schemeClr val="tx1">
                    <a:lumMod val="75000"/>
                    <a:lumOff val="25000"/>
                  </a:schemeClr>
                </a:solidFill>
              </a:rPr>
              <a:t>. </a:t>
            </a:r>
            <a:r>
              <a:rPr lang="en-GB" sz="1800" dirty="0" err="1">
                <a:solidFill>
                  <a:schemeClr val="tx1">
                    <a:lumMod val="75000"/>
                    <a:lumOff val="25000"/>
                  </a:schemeClr>
                </a:solidFill>
              </a:rPr>
              <a:t>Tevékenységek</a:t>
            </a:r>
            <a:r>
              <a:rPr lang="en-GB" sz="1800" dirty="0">
                <a:solidFill>
                  <a:schemeClr val="tx1">
                    <a:lumMod val="75000"/>
                    <a:lumOff val="25000"/>
                  </a:schemeClr>
                </a:solidFill>
              </a:rPr>
              <a:t>, </a:t>
            </a:r>
            <a:r>
              <a:rPr lang="en-GB" sz="1800" dirty="0" err="1">
                <a:solidFill>
                  <a:schemeClr val="tx1">
                    <a:lumMod val="75000"/>
                    <a:lumOff val="25000"/>
                  </a:schemeClr>
                </a:solidFill>
              </a:rPr>
              <a:t>amelyeket</a:t>
            </a:r>
            <a:r>
              <a:rPr lang="en-GB" sz="1800" dirty="0">
                <a:solidFill>
                  <a:schemeClr val="tx1">
                    <a:lumMod val="75000"/>
                    <a:lumOff val="25000"/>
                  </a:schemeClr>
                </a:solidFill>
              </a:rPr>
              <a:t> el </a:t>
            </a:r>
            <a:r>
              <a:rPr lang="en-GB" sz="1800" dirty="0" err="1">
                <a:solidFill>
                  <a:schemeClr val="tx1">
                    <a:lumMod val="75000"/>
                    <a:lumOff val="25000"/>
                  </a:schemeClr>
                </a:solidFill>
              </a:rPr>
              <a:t>kell</a:t>
            </a:r>
            <a:r>
              <a:rPr lang="en-GB" sz="1800" dirty="0">
                <a:solidFill>
                  <a:schemeClr val="tx1">
                    <a:lumMod val="75000"/>
                    <a:lumOff val="25000"/>
                  </a:schemeClr>
                </a:solidFill>
              </a:rPr>
              <a:t> </a:t>
            </a:r>
            <a:r>
              <a:rPr lang="en-GB" sz="1800" dirty="0" err="1">
                <a:solidFill>
                  <a:schemeClr val="tx1">
                    <a:lumMod val="75000"/>
                    <a:lumOff val="25000"/>
                  </a:schemeClr>
                </a:solidFill>
              </a:rPr>
              <a:t>elsajátítani</a:t>
            </a:r>
            <a:r>
              <a:rPr lang="en-GB" sz="1800" dirty="0">
                <a:solidFill>
                  <a:schemeClr val="tx1">
                    <a:lumMod val="75000"/>
                    <a:lumOff val="25000"/>
                  </a:schemeClr>
                </a:solidFill>
              </a:rPr>
              <a:t>. </a:t>
            </a:r>
            <a:r>
              <a:rPr lang="en-GB" sz="1800" dirty="0" err="1">
                <a:solidFill>
                  <a:schemeClr val="tx1">
                    <a:lumMod val="75000"/>
                    <a:lumOff val="25000"/>
                  </a:schemeClr>
                </a:solidFill>
              </a:rPr>
              <a:t>Ezek</a:t>
            </a:r>
            <a:r>
              <a:rPr lang="en-GB" sz="1800" dirty="0">
                <a:solidFill>
                  <a:schemeClr val="tx1">
                    <a:lumMod val="75000"/>
                    <a:lumOff val="25000"/>
                  </a:schemeClr>
                </a:solidFill>
              </a:rPr>
              <a:t> a </a:t>
            </a:r>
            <a:r>
              <a:rPr lang="en-GB" sz="1800" dirty="0" err="1">
                <a:solidFill>
                  <a:schemeClr val="tx1">
                    <a:lumMod val="75000"/>
                    <a:lumOff val="25000"/>
                  </a:schemeClr>
                </a:solidFill>
              </a:rPr>
              <a:t>módszerek</a:t>
            </a:r>
            <a:r>
              <a:rPr lang="en-GB" sz="1800" dirty="0">
                <a:solidFill>
                  <a:schemeClr val="tx1">
                    <a:lumMod val="75000"/>
                    <a:lumOff val="25000"/>
                  </a:schemeClr>
                </a:solidFill>
              </a:rPr>
              <a:t> a </a:t>
            </a:r>
            <a:r>
              <a:rPr lang="en-GB" sz="1800" dirty="0" err="1">
                <a:solidFill>
                  <a:schemeClr val="tx1">
                    <a:lumMod val="75000"/>
                    <a:lumOff val="25000"/>
                  </a:schemeClr>
                </a:solidFill>
              </a:rPr>
              <a:t>legjobbak</a:t>
            </a:r>
            <a:r>
              <a:rPr lang="en-GB" sz="1800" dirty="0">
                <a:solidFill>
                  <a:schemeClr val="tx1">
                    <a:lumMod val="75000"/>
                    <a:lumOff val="25000"/>
                  </a:schemeClr>
                </a:solidFill>
              </a:rPr>
              <a:t>, </a:t>
            </a:r>
            <a:r>
              <a:rPr lang="en-GB" sz="1800" dirty="0" err="1">
                <a:solidFill>
                  <a:schemeClr val="tx1">
                    <a:lumMod val="75000"/>
                    <a:lumOff val="25000"/>
                  </a:schemeClr>
                </a:solidFill>
              </a:rPr>
              <a:t>mert</a:t>
            </a:r>
            <a:r>
              <a:rPr lang="en-GB" sz="1800" dirty="0">
                <a:solidFill>
                  <a:schemeClr val="tx1">
                    <a:lumMod val="75000"/>
                    <a:lumOff val="25000"/>
                  </a:schemeClr>
                </a:solidFill>
              </a:rPr>
              <a:t> </a:t>
            </a:r>
            <a:r>
              <a:rPr lang="en-GB" sz="1800" dirty="0" err="1">
                <a:solidFill>
                  <a:schemeClr val="tx1">
                    <a:lumMod val="75000"/>
                    <a:lumOff val="25000"/>
                  </a:schemeClr>
                </a:solidFill>
              </a:rPr>
              <a:t>egyesítik</a:t>
            </a:r>
            <a:r>
              <a:rPr lang="en-GB" sz="1800" dirty="0">
                <a:solidFill>
                  <a:schemeClr val="tx1">
                    <a:lumMod val="75000"/>
                    <a:lumOff val="25000"/>
                  </a:schemeClr>
                </a:solidFill>
              </a:rPr>
              <a:t> a </a:t>
            </a:r>
            <a:r>
              <a:rPr lang="en-GB" sz="1800" dirty="0" err="1">
                <a:solidFill>
                  <a:schemeClr val="tx1">
                    <a:lumMod val="75000"/>
                    <a:lumOff val="25000"/>
                  </a:schemeClr>
                </a:solidFill>
              </a:rPr>
              <a:t>verbális</a:t>
            </a:r>
            <a:r>
              <a:rPr lang="en-GB" sz="1800" dirty="0">
                <a:solidFill>
                  <a:schemeClr val="tx1">
                    <a:lumMod val="75000"/>
                    <a:lumOff val="25000"/>
                  </a:schemeClr>
                </a:solidFill>
              </a:rPr>
              <a:t> </a:t>
            </a:r>
            <a:r>
              <a:rPr lang="en-GB" sz="1800" dirty="0" err="1">
                <a:solidFill>
                  <a:schemeClr val="tx1">
                    <a:lumMod val="75000"/>
                    <a:lumOff val="25000"/>
                  </a:schemeClr>
                </a:solidFill>
              </a:rPr>
              <a:t>üzenetet</a:t>
            </a:r>
            <a:r>
              <a:rPr lang="en-GB" sz="1800" dirty="0">
                <a:solidFill>
                  <a:schemeClr val="tx1">
                    <a:lumMod val="75000"/>
                    <a:lumOff val="25000"/>
                  </a:schemeClr>
                </a:solidFill>
              </a:rPr>
              <a:t>, </a:t>
            </a:r>
            <a:r>
              <a:rPr lang="en-GB" sz="1800" dirty="0" err="1">
                <a:solidFill>
                  <a:schemeClr val="tx1">
                    <a:lumMod val="75000"/>
                    <a:lumOff val="25000"/>
                  </a:schemeClr>
                </a:solidFill>
              </a:rPr>
              <a:t>képekkel</a:t>
            </a:r>
            <a:r>
              <a:rPr lang="en-GB" sz="1800" dirty="0">
                <a:solidFill>
                  <a:schemeClr val="tx1">
                    <a:lumMod val="75000"/>
                    <a:lumOff val="25000"/>
                  </a:schemeClr>
                </a:solidFill>
              </a:rPr>
              <a:t> </a:t>
            </a:r>
            <a:r>
              <a:rPr lang="en-GB" sz="1800" dirty="0" err="1">
                <a:solidFill>
                  <a:schemeClr val="tx1">
                    <a:lumMod val="75000"/>
                    <a:lumOff val="25000"/>
                  </a:schemeClr>
                </a:solidFill>
              </a:rPr>
              <a:t>és</a:t>
            </a:r>
            <a:r>
              <a:rPr lang="en-GB" sz="1800" dirty="0">
                <a:solidFill>
                  <a:schemeClr val="tx1">
                    <a:lumMod val="75000"/>
                    <a:lumOff val="25000"/>
                  </a:schemeClr>
                </a:solidFill>
              </a:rPr>
              <a:t> a </a:t>
            </a:r>
            <a:r>
              <a:rPr lang="en-GB" sz="1800" dirty="0" err="1">
                <a:solidFill>
                  <a:schemeClr val="tx1">
                    <a:lumMod val="75000"/>
                    <a:lumOff val="25000"/>
                  </a:schemeClr>
                </a:solidFill>
              </a:rPr>
              <a:t>résztvevő</a:t>
            </a:r>
            <a:r>
              <a:rPr lang="en-GB" sz="1800" dirty="0">
                <a:solidFill>
                  <a:schemeClr val="tx1">
                    <a:lumMod val="75000"/>
                    <a:lumOff val="25000"/>
                  </a:schemeClr>
                </a:solidFill>
              </a:rPr>
              <a:t> </a:t>
            </a:r>
            <a:r>
              <a:rPr lang="en-GB" sz="1800" dirty="0" err="1">
                <a:solidFill>
                  <a:schemeClr val="tx1">
                    <a:lumMod val="75000"/>
                    <a:lumOff val="25000"/>
                  </a:schemeClr>
                </a:solidFill>
              </a:rPr>
              <a:t>függetlenedhet</a:t>
            </a:r>
            <a:r>
              <a:rPr lang="en-GB" sz="1800" dirty="0">
                <a:solidFill>
                  <a:schemeClr val="tx1">
                    <a:lumMod val="75000"/>
                    <a:lumOff val="25000"/>
                  </a:schemeClr>
                </a:solidFill>
              </a:rPr>
              <a:t> a </a:t>
            </a:r>
            <a:r>
              <a:rPr lang="en-GB" sz="1800" dirty="0" err="1">
                <a:solidFill>
                  <a:schemeClr val="tx1">
                    <a:lumMod val="75000"/>
                    <a:lumOff val="25000"/>
                  </a:schemeClr>
                </a:solidFill>
              </a:rPr>
              <a:t>munkától</a:t>
            </a:r>
            <a:r>
              <a:rPr lang="en-GB" sz="1800" dirty="0">
                <a:solidFill>
                  <a:schemeClr val="tx1">
                    <a:lumMod val="75000"/>
                    <a:lumOff val="25000"/>
                  </a:schemeClr>
                </a:solidFill>
              </a:rPr>
              <a:t>. </a:t>
            </a:r>
            <a:r>
              <a:rPr lang="en-GB" sz="1800" dirty="0" err="1">
                <a:solidFill>
                  <a:schemeClr val="tx1">
                    <a:lumMod val="75000"/>
                    <a:lumOff val="25000"/>
                  </a:schemeClr>
                </a:solidFill>
              </a:rPr>
              <a:t>Ennek</a:t>
            </a:r>
            <a:r>
              <a:rPr lang="en-GB" sz="1800" dirty="0">
                <a:solidFill>
                  <a:schemeClr val="tx1">
                    <a:lumMod val="75000"/>
                    <a:lumOff val="25000"/>
                  </a:schemeClr>
                </a:solidFill>
              </a:rPr>
              <a:t> </a:t>
            </a:r>
            <a:r>
              <a:rPr lang="en-GB" sz="1800" dirty="0" err="1">
                <a:solidFill>
                  <a:schemeClr val="tx1">
                    <a:lumMod val="75000"/>
                    <a:lumOff val="25000"/>
                  </a:schemeClr>
                </a:solidFill>
              </a:rPr>
              <a:t>köszönhetően</a:t>
            </a:r>
            <a:r>
              <a:rPr lang="en-GB" sz="1800" dirty="0">
                <a:solidFill>
                  <a:schemeClr val="tx1">
                    <a:lumMod val="75000"/>
                    <a:lumOff val="25000"/>
                  </a:schemeClr>
                </a:solidFill>
              </a:rPr>
              <a:t> a </a:t>
            </a:r>
            <a:r>
              <a:rPr lang="en-GB" sz="1800" dirty="0" err="1">
                <a:solidFill>
                  <a:schemeClr val="tx1">
                    <a:lumMod val="75000"/>
                    <a:lumOff val="25000"/>
                  </a:schemeClr>
                </a:solidFill>
              </a:rPr>
              <a:t>tudás</a:t>
            </a:r>
            <a:r>
              <a:rPr lang="en-GB" sz="1800" dirty="0">
                <a:solidFill>
                  <a:schemeClr val="tx1">
                    <a:lumMod val="75000"/>
                    <a:lumOff val="25000"/>
                  </a:schemeClr>
                </a:solidFill>
              </a:rPr>
              <a:t> </a:t>
            </a:r>
            <a:r>
              <a:rPr lang="en-GB" sz="1800" dirty="0" err="1">
                <a:solidFill>
                  <a:schemeClr val="tx1">
                    <a:lumMod val="75000"/>
                    <a:lumOff val="25000"/>
                  </a:schemeClr>
                </a:solidFill>
              </a:rPr>
              <a:t>és</a:t>
            </a:r>
            <a:r>
              <a:rPr lang="en-GB" sz="1800" dirty="0">
                <a:solidFill>
                  <a:schemeClr val="tx1">
                    <a:lumMod val="75000"/>
                    <a:lumOff val="25000"/>
                  </a:schemeClr>
                </a:solidFill>
              </a:rPr>
              <a:t> a </a:t>
            </a:r>
            <a:r>
              <a:rPr lang="en-GB" sz="1800" dirty="0" err="1">
                <a:solidFill>
                  <a:schemeClr val="tx1">
                    <a:lumMod val="75000"/>
                    <a:lumOff val="25000"/>
                  </a:schemeClr>
                </a:solidFill>
              </a:rPr>
              <a:t>készségek</a:t>
            </a:r>
            <a:r>
              <a:rPr lang="en-GB" sz="1800" dirty="0">
                <a:solidFill>
                  <a:schemeClr val="tx1">
                    <a:lumMod val="75000"/>
                    <a:lumOff val="25000"/>
                  </a:schemeClr>
                </a:solidFill>
              </a:rPr>
              <a:t> </a:t>
            </a:r>
            <a:r>
              <a:rPr lang="en-GB" sz="1800" dirty="0" err="1">
                <a:solidFill>
                  <a:schemeClr val="tx1">
                    <a:lumMod val="75000"/>
                    <a:lumOff val="25000"/>
                  </a:schemeClr>
                </a:solidFill>
              </a:rPr>
              <a:t>fokozatos</a:t>
            </a:r>
            <a:r>
              <a:rPr lang="en-GB" sz="1800" dirty="0">
                <a:solidFill>
                  <a:schemeClr val="tx1">
                    <a:lumMod val="75000"/>
                    <a:lumOff val="25000"/>
                  </a:schemeClr>
                </a:solidFill>
              </a:rPr>
              <a:t> </a:t>
            </a:r>
            <a:r>
              <a:rPr lang="en-GB" sz="1800" dirty="0" err="1">
                <a:solidFill>
                  <a:schemeClr val="tx1">
                    <a:lumMod val="75000"/>
                    <a:lumOff val="25000"/>
                  </a:schemeClr>
                </a:solidFill>
              </a:rPr>
              <a:t>elsajátításával</a:t>
            </a:r>
            <a:r>
              <a:rPr lang="en-GB" sz="1800" dirty="0">
                <a:solidFill>
                  <a:schemeClr val="tx1">
                    <a:lumMod val="75000"/>
                    <a:lumOff val="25000"/>
                  </a:schemeClr>
                </a:solidFill>
              </a:rPr>
              <a:t>, a </a:t>
            </a:r>
            <a:r>
              <a:rPr lang="en-GB" sz="1800" dirty="0" err="1">
                <a:solidFill>
                  <a:schemeClr val="tx1">
                    <a:lumMod val="75000"/>
                    <a:lumOff val="25000"/>
                  </a:schemeClr>
                </a:solidFill>
              </a:rPr>
              <a:t>lehető</a:t>
            </a:r>
            <a:r>
              <a:rPr lang="en-GB" sz="1800" dirty="0">
                <a:solidFill>
                  <a:schemeClr val="tx1">
                    <a:lumMod val="75000"/>
                    <a:lumOff val="25000"/>
                  </a:schemeClr>
                </a:solidFill>
              </a:rPr>
              <a:t> </a:t>
            </a:r>
            <a:r>
              <a:rPr lang="en-GB" sz="1800" dirty="0" err="1">
                <a:solidFill>
                  <a:schemeClr val="tx1">
                    <a:lumMod val="75000"/>
                    <a:lumOff val="25000"/>
                  </a:schemeClr>
                </a:solidFill>
              </a:rPr>
              <a:t>legbonyolultabb</a:t>
            </a:r>
            <a:r>
              <a:rPr lang="en-GB" sz="1800" dirty="0">
                <a:solidFill>
                  <a:schemeClr val="tx1">
                    <a:lumMod val="75000"/>
                    <a:lumOff val="25000"/>
                  </a:schemeClr>
                </a:solidFill>
              </a:rPr>
              <a:t> </a:t>
            </a:r>
            <a:r>
              <a:rPr lang="en-GB" sz="1800" dirty="0" err="1">
                <a:solidFill>
                  <a:schemeClr val="tx1">
                    <a:lumMod val="75000"/>
                    <a:lumOff val="25000"/>
                  </a:schemeClr>
                </a:solidFill>
              </a:rPr>
              <a:t>tevékenységek</a:t>
            </a:r>
            <a:r>
              <a:rPr lang="en-GB" sz="1800" dirty="0">
                <a:solidFill>
                  <a:schemeClr val="tx1">
                    <a:lumMod val="75000"/>
                    <a:lumOff val="25000"/>
                  </a:schemeClr>
                </a:solidFill>
              </a:rPr>
              <a:t> is </a:t>
            </a:r>
            <a:r>
              <a:rPr lang="en-GB" sz="1800" dirty="0" err="1">
                <a:solidFill>
                  <a:schemeClr val="tx1">
                    <a:lumMod val="75000"/>
                    <a:lumOff val="25000"/>
                  </a:schemeClr>
                </a:solidFill>
              </a:rPr>
              <a:t>elvégezhetők</a:t>
            </a:r>
            <a:r>
              <a:rPr lang="en-GB" sz="1800" dirty="0">
                <a:solidFill>
                  <a:schemeClr val="tx1">
                    <a:lumMod val="75000"/>
                    <a:lumOff val="25000"/>
                  </a:schemeClr>
                </a:solidFill>
              </a:rPr>
              <a:t>.
</a:t>
            </a:r>
            <a:endParaRPr lang="pl-PL" sz="1800" b="1" dirty="0">
              <a:solidFill>
                <a:schemeClr val="bg1"/>
              </a:solidFill>
            </a:endParaRPr>
          </a:p>
        </p:txBody>
      </p:sp>
      <p:pic>
        <p:nvPicPr>
          <p:cNvPr id="22" name="Grafika 21">
            <a:extLst>
              <a:ext uri="{FF2B5EF4-FFF2-40B4-BE49-F238E27FC236}">
                <a16:creationId xmlns:a16="http://schemas.microsoft.com/office/drawing/2014/main" id="{06B51344-96FC-4258-92E1-009AE6E20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7540" y="2197584"/>
            <a:ext cx="2462831" cy="2462831"/>
          </a:xfrm>
          <a:prstGeom prst="rect">
            <a:avLst/>
          </a:prstGeom>
        </p:spPr>
      </p:pic>
      <p:sp>
        <p:nvSpPr>
          <p:cNvPr id="15" name="Tytuł 1">
            <a:extLst>
              <a:ext uri="{FF2B5EF4-FFF2-40B4-BE49-F238E27FC236}">
                <a16:creationId xmlns:a16="http://schemas.microsoft.com/office/drawing/2014/main" id="{276B8400-F25D-46D1-9FF1-0A23FD03B5BD}"/>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Tree>
    <p:extLst>
      <p:ext uri="{BB962C8B-B14F-4D97-AF65-F5344CB8AC3E}">
        <p14:creationId xmlns:p14="http://schemas.microsoft.com/office/powerpoint/2010/main" val="327232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21</a:t>
            </a:fld>
            <a:endParaRPr lang="en-US" altLang="pl-PL"/>
          </a:p>
        </p:txBody>
      </p:sp>
      <p:sp>
        <p:nvSpPr>
          <p:cNvPr id="16" name="Prostokąt 15">
            <a:extLst>
              <a:ext uri="{FF2B5EF4-FFF2-40B4-BE49-F238E27FC236}">
                <a16:creationId xmlns:a16="http://schemas.microsoft.com/office/drawing/2014/main" id="{F80C0082-FFE6-41C6-8983-F7A7BE3A12D4}"/>
              </a:ext>
            </a:extLst>
          </p:cNvPr>
          <p:cNvSpPr/>
          <p:nvPr/>
        </p:nvSpPr>
        <p:spPr>
          <a:xfrm>
            <a:off x="3923911" y="6146690"/>
            <a:ext cx="1314142" cy="523220"/>
          </a:xfrm>
          <a:prstGeom prst="rect">
            <a:avLst/>
          </a:prstGeom>
        </p:spPr>
        <p:txBody>
          <a:bodyPr wrap="none">
            <a:spAutoFit/>
          </a:bodyPr>
          <a:lstStyle/>
          <a:p>
            <a:r>
              <a:rPr lang="pl-PL" sz="1400" dirty="0">
                <a:solidFill>
                  <a:schemeClr val="tx1">
                    <a:lumMod val="95000"/>
                    <a:lumOff val="5000"/>
                  </a:schemeClr>
                </a:solidFill>
              </a:rPr>
              <a:t>PODCAST</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17" name="Obraz 16">
            <a:extLst>
              <a:ext uri="{FF2B5EF4-FFF2-40B4-BE49-F238E27FC236}">
                <a16:creationId xmlns:a16="http://schemas.microsoft.com/office/drawing/2014/main" id="{13F7FA63-47B9-40FD-821B-AD14D034A7F0}"/>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07187" y="6093296"/>
            <a:ext cx="539422" cy="540000"/>
          </a:xfrm>
          <a:prstGeom prst="rect">
            <a:avLst/>
          </a:prstGeom>
        </p:spPr>
      </p:pic>
      <p:sp>
        <p:nvSpPr>
          <p:cNvPr id="18" name="Prostokąt 17">
            <a:extLst>
              <a:ext uri="{FF2B5EF4-FFF2-40B4-BE49-F238E27FC236}">
                <a16:creationId xmlns:a16="http://schemas.microsoft.com/office/drawing/2014/main" id="{245FE887-1133-4D0E-A2D5-01763E08893B}"/>
              </a:ext>
            </a:extLst>
          </p:cNvPr>
          <p:cNvSpPr/>
          <p:nvPr/>
        </p:nvSpPr>
        <p:spPr>
          <a:xfrm>
            <a:off x="928173" y="6146690"/>
            <a:ext cx="2941444" cy="738664"/>
          </a:xfrm>
          <a:prstGeom prst="rect">
            <a:avLst/>
          </a:prstGeom>
        </p:spPr>
        <p:txBody>
          <a:bodyPr wrap="square">
            <a:spAutoFit/>
          </a:bodyPr>
          <a:lstStyle/>
          <a:p>
            <a:r>
              <a:rPr lang="pl-PL" sz="1400" dirty="0"/>
              <a:t>PÉLDA DOKUMENTUMOK 
</a:t>
            </a:r>
            <a:r>
              <a:rPr lang="pl-PL" sz="1400" dirty="0" err="1"/>
              <a:t>Munkatkártya</a:t>
            </a:r>
            <a:r>
              <a:rPr lang="pl-PL" sz="1400" dirty="0"/>
              <a:t> 2
</a:t>
            </a:r>
            <a:endParaRPr lang="pl-PL" sz="1400" u="sng" dirty="0">
              <a:solidFill>
                <a:schemeClr val="tx1">
                  <a:lumMod val="85000"/>
                  <a:lumOff val="15000"/>
                </a:schemeClr>
              </a:solidFill>
            </a:endParaRPr>
          </a:p>
        </p:txBody>
      </p:sp>
      <p:pic>
        <p:nvPicPr>
          <p:cNvPr id="19" name="Grafika 18">
            <a:extLst>
              <a:ext uri="{FF2B5EF4-FFF2-40B4-BE49-F238E27FC236}">
                <a16:creationId xmlns:a16="http://schemas.microsoft.com/office/drawing/2014/main" id="{228E90B1-C8E6-4F65-A3CF-9B8603644A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49" y="6128746"/>
            <a:ext cx="522000" cy="522000"/>
          </a:xfrm>
          <a:prstGeom prst="rect">
            <a:avLst/>
          </a:prstGeom>
        </p:spPr>
      </p:pic>
      <p:sp>
        <p:nvSpPr>
          <p:cNvPr id="23" name="Prostokąt: zagięty narożnik 22">
            <a:extLst>
              <a:ext uri="{FF2B5EF4-FFF2-40B4-BE49-F238E27FC236}">
                <a16:creationId xmlns:a16="http://schemas.microsoft.com/office/drawing/2014/main" id="{27F9710B-3FEB-4B68-A70D-8FB438034951}"/>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24" name="Grupa 23">
            <a:extLst>
              <a:ext uri="{FF2B5EF4-FFF2-40B4-BE49-F238E27FC236}">
                <a16:creationId xmlns:a16="http://schemas.microsoft.com/office/drawing/2014/main" id="{7B22E761-E43D-44EC-B2EA-A9A6F58B4499}"/>
              </a:ext>
            </a:extLst>
          </p:cNvPr>
          <p:cNvGrpSpPr/>
          <p:nvPr/>
        </p:nvGrpSpPr>
        <p:grpSpPr>
          <a:xfrm>
            <a:off x="1576534" y="1124745"/>
            <a:ext cx="9271994" cy="5194992"/>
            <a:chOff x="4224487" y="1318219"/>
            <a:chExt cx="6000614" cy="4964831"/>
          </a:xfrm>
        </p:grpSpPr>
        <p:sp>
          <p:nvSpPr>
            <p:cNvPr id="25" name="Prostokąt 24">
              <a:extLst>
                <a:ext uri="{FF2B5EF4-FFF2-40B4-BE49-F238E27FC236}">
                  <a16:creationId xmlns:a16="http://schemas.microsoft.com/office/drawing/2014/main" id="{BDA10299-5226-401D-B4E1-CDA526CE8760}"/>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7B102A9C-FA21-46AE-9A8E-B4EAD4FB54E2}"/>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Trójkąt prostokątny 26">
              <a:extLst>
                <a:ext uri="{FF2B5EF4-FFF2-40B4-BE49-F238E27FC236}">
                  <a16:creationId xmlns:a16="http://schemas.microsoft.com/office/drawing/2014/main" id="{C1B505FC-C0E3-4DAD-8AF4-00273047D0E7}"/>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28" name="Prostokąt 27">
            <a:extLst>
              <a:ext uri="{FF2B5EF4-FFF2-40B4-BE49-F238E27FC236}">
                <a16:creationId xmlns:a16="http://schemas.microsoft.com/office/drawing/2014/main" id="{EA1370CD-859D-4211-AA87-F14990405AF7}"/>
              </a:ext>
            </a:extLst>
          </p:cNvPr>
          <p:cNvSpPr/>
          <p:nvPr/>
        </p:nvSpPr>
        <p:spPr>
          <a:xfrm>
            <a:off x="1745112" y="1199961"/>
            <a:ext cx="8424936" cy="923330"/>
          </a:xfrm>
          <a:prstGeom prst="rect">
            <a:avLst/>
          </a:prstGeom>
        </p:spPr>
        <p:txBody>
          <a:bodyPr wrap="square">
            <a:spAutoFit/>
          </a:bodyPr>
          <a:lstStyle/>
          <a:p>
            <a:pPr algn="ctr"/>
            <a:r>
              <a:rPr lang="pl-PL" b="1" dirty="0"/>
              <a:t>GYAKORLATI MÓDSZEREK
</a:t>
            </a:r>
            <a:r>
              <a:rPr lang="pl-PL" b="1" dirty="0" err="1"/>
              <a:t>Gyakran</a:t>
            </a:r>
            <a:r>
              <a:rPr lang="pl-PL" b="1" dirty="0"/>
              <a:t> </a:t>
            </a:r>
            <a:r>
              <a:rPr lang="pl-PL" b="1" dirty="0" err="1"/>
              <a:t>használják</a:t>
            </a:r>
            <a:r>
              <a:rPr lang="pl-PL" b="1" dirty="0"/>
              <a:t> a </a:t>
            </a:r>
            <a:r>
              <a:rPr lang="pl-PL" b="1" dirty="0" err="1"/>
              <a:t>pincérek</a:t>
            </a:r>
            <a:r>
              <a:rPr lang="pl-PL" b="1" dirty="0"/>
              <a:t> </a:t>
            </a:r>
            <a:r>
              <a:rPr lang="pl-PL" b="1" dirty="0" err="1"/>
              <a:t>képzésére</a:t>
            </a:r>
            <a:r>
              <a:rPr lang="pl-PL" b="1" dirty="0"/>
              <a:t>
</a:t>
            </a:r>
          </a:p>
        </p:txBody>
      </p:sp>
      <p:graphicFrame>
        <p:nvGraphicFramePr>
          <p:cNvPr id="29" name="Tabela 28">
            <a:extLst>
              <a:ext uri="{FF2B5EF4-FFF2-40B4-BE49-F238E27FC236}">
                <a16:creationId xmlns:a16="http://schemas.microsoft.com/office/drawing/2014/main" id="{041C2006-BE22-4208-86FD-20CF445B5673}"/>
              </a:ext>
            </a:extLst>
          </p:cNvPr>
          <p:cNvGraphicFramePr>
            <a:graphicFrameLocks noGrp="1"/>
          </p:cNvGraphicFramePr>
          <p:nvPr>
            <p:extLst>
              <p:ext uri="{D42A27DB-BD31-4B8C-83A1-F6EECF244321}">
                <p14:modId xmlns:p14="http://schemas.microsoft.com/office/powerpoint/2010/main" val="2297067714"/>
              </p:ext>
            </p:extLst>
          </p:nvPr>
        </p:nvGraphicFramePr>
        <p:xfrm>
          <a:off x="1703511" y="2071404"/>
          <a:ext cx="9001001" cy="3373820"/>
        </p:xfrm>
        <a:graphic>
          <a:graphicData uri="http://schemas.openxmlformats.org/drawingml/2006/table">
            <a:tbl>
              <a:tblPr firstRow="1" bandRow="1">
                <a:tableStyleId>{2D5ABB26-0587-4C30-8999-92F81FD0307C}</a:tableStyleId>
              </a:tblPr>
              <a:tblGrid>
                <a:gridCol w="2747002">
                  <a:extLst>
                    <a:ext uri="{9D8B030D-6E8A-4147-A177-3AD203B41FA5}">
                      <a16:colId xmlns:a16="http://schemas.microsoft.com/office/drawing/2014/main" val="20000"/>
                    </a:ext>
                  </a:extLst>
                </a:gridCol>
                <a:gridCol w="6253999">
                  <a:extLst>
                    <a:ext uri="{9D8B030D-6E8A-4147-A177-3AD203B41FA5}">
                      <a16:colId xmlns:a16="http://schemas.microsoft.com/office/drawing/2014/main" val="20001"/>
                    </a:ext>
                  </a:extLst>
                </a:gridCol>
              </a:tblGrid>
              <a:tr h="1686910">
                <a:tc>
                  <a:txBody>
                    <a:bodyPr/>
                    <a:lstStyle/>
                    <a:p>
                      <a:pPr marL="342900" marR="0" lvl="0" indent="-342900" algn="l" defTabSz="914400" rtl="0" eaLnBrk="1" fontAlgn="auto" latinLnBrk="0" hangingPunct="1">
                        <a:lnSpc>
                          <a:spcPct val="114000"/>
                        </a:lnSpc>
                        <a:spcBef>
                          <a:spcPts val="0"/>
                        </a:spcBef>
                        <a:spcAft>
                          <a:spcPts val="600"/>
                        </a:spcAft>
                        <a:buClrTx/>
                        <a:buSzTx/>
                        <a:buFontTx/>
                        <a:buBlip>
                          <a:blip r:embed="rId5"/>
                        </a:buBlip>
                        <a:tabLst/>
                        <a:defRPr/>
                      </a:pPr>
                      <a:r>
                        <a:rPr lang="pl-PL" altLang="pl-PL" sz="1600" b="1" dirty="0"/>
                        <a:t>MEGJELENÍTÉS A MAGYARÁZATTAL</a:t>
                      </a:r>
                      <a:endParaRPr lang="pl-PL" altLang="pl-PL" sz="1600" b="1" dirty="0">
                        <a:solidFill>
                          <a:schemeClr val="tx1"/>
                        </a:solidFill>
                      </a:endParaRPr>
                    </a:p>
                  </a:txBody>
                  <a:tcPr anchor="ctr"/>
                </a:tc>
                <a:tc>
                  <a:txBody>
                    <a:bodyPr/>
                    <a:lstStyle/>
                    <a:p>
                      <a:r>
                        <a:rPr lang="hu-HU" sz="1600" dirty="0"/>
                        <a:t>A bemutatóhoz kapcsolódik a bemutatott tárgyra vagy jelenségre vonatkozó magyarázat , pl. az evőeszköz elhelyezésével a több fogást tartalmazó vacsorához kapcsolódva</a:t>
                      </a:r>
                      <a:endParaRPr lang="pl-PL" sz="1600" b="0" i="1" dirty="0">
                        <a:solidFill>
                          <a:schemeClr val="tx1"/>
                        </a:solidFill>
                      </a:endParaRPr>
                    </a:p>
                  </a:txBody>
                  <a:tcPr anchor="ctr"/>
                </a:tc>
                <a:extLst>
                  <a:ext uri="{0D108BD9-81ED-4DB2-BD59-A6C34878D82A}">
                    <a16:rowId xmlns:a16="http://schemas.microsoft.com/office/drawing/2014/main" val="10000"/>
                  </a:ext>
                </a:extLst>
              </a:tr>
              <a:tr h="1686910">
                <a:tc>
                  <a:txBody>
                    <a:bodyPr/>
                    <a:lstStyle/>
                    <a:p>
                      <a:pPr marL="342900" marR="0" lvl="0" indent="-342900" algn="l" defTabSz="914400" rtl="0" eaLnBrk="1" fontAlgn="auto" latinLnBrk="0" hangingPunct="1">
                        <a:lnSpc>
                          <a:spcPct val="114000"/>
                        </a:lnSpc>
                        <a:spcBef>
                          <a:spcPts val="0"/>
                        </a:spcBef>
                        <a:spcAft>
                          <a:spcPts val="600"/>
                        </a:spcAft>
                        <a:buClrTx/>
                        <a:buSzTx/>
                        <a:buFontTx/>
                        <a:buBlip>
                          <a:blip r:embed="rId5"/>
                        </a:buBlip>
                        <a:tabLst/>
                        <a:defRPr/>
                      </a:pPr>
                      <a:r>
                        <a:rPr lang="pl-PL" altLang="pl-PL" sz="1600" b="1" dirty="0"/>
                        <a:t>MEGJELENÍTÉS AZ UTASÍTÁSOKKAL</a:t>
                      </a:r>
                      <a:endParaRPr lang="pl-PL" altLang="pl-PL" sz="1600" b="1"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 a </a:t>
                      </a:r>
                      <a:r>
                        <a:rPr lang="en-GB" sz="1600" dirty="0" err="1"/>
                        <a:t>továbblépés</a:t>
                      </a:r>
                      <a:r>
                        <a:rPr lang="en-GB" sz="1600" dirty="0"/>
                        <a:t> </a:t>
                      </a:r>
                      <a:r>
                        <a:rPr lang="en-GB" sz="1600" dirty="0" err="1"/>
                        <a:t>módját</a:t>
                      </a:r>
                      <a:r>
                        <a:rPr lang="en-GB" sz="1600" dirty="0"/>
                        <a:t> </a:t>
                      </a:r>
                      <a:r>
                        <a:rPr lang="en-GB" sz="1600" dirty="0" err="1"/>
                        <a:t>és</a:t>
                      </a:r>
                      <a:r>
                        <a:rPr lang="en-GB" sz="1600" dirty="0"/>
                        <a:t> a </a:t>
                      </a:r>
                      <a:r>
                        <a:rPr lang="en-GB" sz="1600" dirty="0" err="1"/>
                        <a:t>tevékenység</a:t>
                      </a:r>
                      <a:r>
                        <a:rPr lang="en-GB" sz="1600" dirty="0"/>
                        <a:t> </a:t>
                      </a:r>
                      <a:r>
                        <a:rPr lang="en-GB" sz="1600" dirty="0" err="1"/>
                        <a:t>elvégzésének</a:t>
                      </a:r>
                      <a:r>
                        <a:rPr lang="en-GB" sz="1600" dirty="0"/>
                        <a:t> </a:t>
                      </a:r>
                      <a:r>
                        <a:rPr lang="en-GB" sz="1600" dirty="0" err="1"/>
                        <a:t>sorrendjét</a:t>
                      </a:r>
                      <a:r>
                        <a:rPr lang="en-GB" sz="1600" dirty="0"/>
                        <a:t> </a:t>
                      </a:r>
                      <a:r>
                        <a:rPr lang="en-GB" sz="1600" dirty="0" err="1"/>
                        <a:t>ismertető</a:t>
                      </a:r>
                      <a:r>
                        <a:rPr lang="en-GB" sz="1600" dirty="0"/>
                        <a:t> </a:t>
                      </a:r>
                      <a:r>
                        <a:rPr lang="en-GB" sz="1600" dirty="0" err="1"/>
                        <a:t>bemutató</a:t>
                      </a:r>
                      <a:r>
                        <a:rPr lang="en-GB" sz="1600" dirty="0"/>
                        <a:t> </a:t>
                      </a:r>
                      <a:r>
                        <a:rPr lang="en-GB" sz="1600" dirty="0" err="1"/>
                        <a:t>együttese</a:t>
                      </a:r>
                      <a:r>
                        <a:rPr lang="en-GB" sz="1600" dirty="0"/>
                        <a:t>, pl. </a:t>
                      </a:r>
                      <a:r>
                        <a:rPr lang="en-GB" sz="1600" dirty="0" err="1"/>
                        <a:t>egy</a:t>
                      </a:r>
                      <a:r>
                        <a:rPr lang="en-GB" sz="1600" dirty="0"/>
                        <a:t> </a:t>
                      </a:r>
                      <a:r>
                        <a:rPr lang="en-GB" sz="1600" dirty="0" err="1"/>
                        <a:t>magas</a:t>
                      </a:r>
                      <a:r>
                        <a:rPr lang="en-GB" sz="1600" dirty="0"/>
                        <a:t> </a:t>
                      </a:r>
                      <a:r>
                        <a:rPr lang="en-GB" sz="1600" dirty="0" err="1"/>
                        <a:t>kategóriájú</a:t>
                      </a:r>
                      <a:r>
                        <a:rPr lang="en-GB" sz="1600" dirty="0"/>
                        <a:t> </a:t>
                      </a:r>
                      <a:r>
                        <a:rPr lang="en-GB" sz="1600" dirty="0" err="1"/>
                        <a:t>sörnyitó</a:t>
                      </a:r>
                      <a:r>
                        <a:rPr lang="en-GB" sz="1600" dirty="0"/>
                        <a:t> </a:t>
                      </a:r>
                      <a:r>
                        <a:rPr lang="en-GB" sz="1600" dirty="0" err="1"/>
                        <a:t>demonstráció</a:t>
                      </a:r>
                      <a:r>
                        <a:rPr lang="en-GB" sz="1600" dirty="0"/>
                        <a:t>, </a:t>
                      </a:r>
                      <a:r>
                        <a:rPr lang="en-GB" sz="1600" dirty="0" err="1"/>
                        <a:t>amely</a:t>
                      </a:r>
                      <a:r>
                        <a:rPr lang="en-GB" sz="1600" dirty="0"/>
                        <a:t> </a:t>
                      </a:r>
                      <a:r>
                        <a:rPr lang="en-GB" sz="1600" dirty="0" err="1"/>
                        <a:t>ismerteti</a:t>
                      </a:r>
                      <a:r>
                        <a:rPr lang="en-GB" sz="1600" dirty="0"/>
                        <a:t> a </a:t>
                      </a:r>
                      <a:r>
                        <a:rPr lang="en-GB" sz="1600" dirty="0" err="1"/>
                        <a:t>használat</a:t>
                      </a:r>
                      <a:r>
                        <a:rPr lang="en-GB" sz="1600" dirty="0"/>
                        <a:t> </a:t>
                      </a:r>
                      <a:r>
                        <a:rPr lang="en-GB" sz="1600" dirty="0" err="1"/>
                        <a:t>módját</a:t>
                      </a:r>
                      <a:endParaRPr lang="pl-PL" sz="1600" b="0" i="1" baseline="0" dirty="0">
                        <a:solidFill>
                          <a:schemeClr val="tx1"/>
                        </a:solidFill>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73727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22</a:t>
            </a:fld>
            <a:endParaRPr lang="en-US" altLang="pl-PL"/>
          </a:p>
        </p:txBody>
      </p:sp>
      <p:sp>
        <p:nvSpPr>
          <p:cNvPr id="23" name="Prostokąt: zagięty narożnik 22">
            <a:extLst>
              <a:ext uri="{FF2B5EF4-FFF2-40B4-BE49-F238E27FC236}">
                <a16:creationId xmlns:a16="http://schemas.microsoft.com/office/drawing/2014/main" id="{27F9710B-3FEB-4B68-A70D-8FB438034951}"/>
              </a:ext>
            </a:extLst>
          </p:cNvPr>
          <p:cNvSpPr/>
          <p:nvPr/>
        </p:nvSpPr>
        <p:spPr>
          <a:xfrm>
            <a:off x="2817785" y="2595987"/>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grpSp>
        <p:nvGrpSpPr>
          <p:cNvPr id="24" name="Grupa 23">
            <a:extLst>
              <a:ext uri="{FF2B5EF4-FFF2-40B4-BE49-F238E27FC236}">
                <a16:creationId xmlns:a16="http://schemas.microsoft.com/office/drawing/2014/main" id="{7B22E761-E43D-44EC-B2EA-A9A6F58B4499}"/>
              </a:ext>
            </a:extLst>
          </p:cNvPr>
          <p:cNvGrpSpPr/>
          <p:nvPr/>
        </p:nvGrpSpPr>
        <p:grpSpPr>
          <a:xfrm>
            <a:off x="1576534" y="1124745"/>
            <a:ext cx="9271994" cy="5194992"/>
            <a:chOff x="4224487" y="1318219"/>
            <a:chExt cx="6000614" cy="4964831"/>
          </a:xfrm>
        </p:grpSpPr>
        <p:sp>
          <p:nvSpPr>
            <p:cNvPr id="25" name="Prostokąt 24">
              <a:extLst>
                <a:ext uri="{FF2B5EF4-FFF2-40B4-BE49-F238E27FC236}">
                  <a16:creationId xmlns:a16="http://schemas.microsoft.com/office/drawing/2014/main" id="{BDA10299-5226-401D-B4E1-CDA526CE8760}"/>
                </a:ext>
              </a:extLst>
            </p:cNvPr>
            <p:cNvSpPr/>
            <p:nvPr/>
          </p:nvSpPr>
          <p:spPr>
            <a:xfrm>
              <a:off x="4224487" y="2010034"/>
              <a:ext cx="6000614" cy="3788209"/>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6" name="Prostokąt 25">
              <a:extLst>
                <a:ext uri="{FF2B5EF4-FFF2-40B4-BE49-F238E27FC236}">
                  <a16:creationId xmlns:a16="http://schemas.microsoft.com/office/drawing/2014/main" id="{7B102A9C-FA21-46AE-9A8E-B4EAD4FB54E2}"/>
                </a:ext>
              </a:extLst>
            </p:cNvPr>
            <p:cNvSpPr/>
            <p:nvPr/>
          </p:nvSpPr>
          <p:spPr>
            <a:xfrm>
              <a:off x="4224487" y="1318219"/>
              <a:ext cx="6000614" cy="752033"/>
            </a:xfrm>
            <a:prstGeom prst="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Trójkąt prostokątny 26">
              <a:extLst>
                <a:ext uri="{FF2B5EF4-FFF2-40B4-BE49-F238E27FC236}">
                  <a16:creationId xmlns:a16="http://schemas.microsoft.com/office/drawing/2014/main" id="{C1B505FC-C0E3-4DAD-8AF4-00273047D0E7}"/>
                </a:ext>
              </a:extLst>
            </p:cNvPr>
            <p:cNvSpPr/>
            <p:nvPr/>
          </p:nvSpPr>
          <p:spPr>
            <a:xfrm rot="10800000">
              <a:off x="9891672" y="5798242"/>
              <a:ext cx="333427" cy="484808"/>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28" name="Prostokąt 27">
            <a:extLst>
              <a:ext uri="{FF2B5EF4-FFF2-40B4-BE49-F238E27FC236}">
                <a16:creationId xmlns:a16="http://schemas.microsoft.com/office/drawing/2014/main" id="{EA1370CD-859D-4211-AA87-F14990405AF7}"/>
              </a:ext>
            </a:extLst>
          </p:cNvPr>
          <p:cNvSpPr/>
          <p:nvPr/>
        </p:nvSpPr>
        <p:spPr>
          <a:xfrm>
            <a:off x="1745112" y="1199961"/>
            <a:ext cx="8424936" cy="646331"/>
          </a:xfrm>
          <a:prstGeom prst="rect">
            <a:avLst/>
          </a:prstGeom>
        </p:spPr>
        <p:txBody>
          <a:bodyPr wrap="square">
            <a:spAutoFit/>
          </a:bodyPr>
          <a:lstStyle/>
          <a:p>
            <a:pPr algn="ctr"/>
            <a:r>
              <a:rPr lang="pl-PL" b="1" dirty="0"/>
              <a:t>GYAKORLATI MÓDSZEREK
</a:t>
            </a:r>
            <a:r>
              <a:rPr lang="pl-PL" b="1" dirty="0" err="1"/>
              <a:t>Gyakran</a:t>
            </a:r>
            <a:r>
              <a:rPr lang="pl-PL" b="1" dirty="0"/>
              <a:t> </a:t>
            </a:r>
            <a:r>
              <a:rPr lang="pl-PL" b="1" dirty="0" err="1"/>
              <a:t>használják</a:t>
            </a:r>
            <a:r>
              <a:rPr lang="pl-PL" b="1" dirty="0"/>
              <a:t> a </a:t>
            </a:r>
            <a:r>
              <a:rPr lang="pl-PL" b="1" dirty="0" err="1"/>
              <a:t>pincérek</a:t>
            </a:r>
            <a:r>
              <a:rPr lang="pl-PL" b="1" dirty="0"/>
              <a:t> </a:t>
            </a:r>
            <a:r>
              <a:rPr lang="pl-PL" b="1" dirty="0" err="1"/>
              <a:t>képzésére</a:t>
            </a:r>
            <a:endParaRPr lang="pl-PL" b="1" dirty="0"/>
          </a:p>
        </p:txBody>
      </p:sp>
      <p:graphicFrame>
        <p:nvGraphicFramePr>
          <p:cNvPr id="29" name="Tabela 28">
            <a:extLst>
              <a:ext uri="{FF2B5EF4-FFF2-40B4-BE49-F238E27FC236}">
                <a16:creationId xmlns:a16="http://schemas.microsoft.com/office/drawing/2014/main" id="{041C2006-BE22-4208-86FD-20CF445B5673}"/>
              </a:ext>
            </a:extLst>
          </p:cNvPr>
          <p:cNvGraphicFramePr>
            <a:graphicFrameLocks noGrp="1"/>
          </p:cNvGraphicFramePr>
          <p:nvPr>
            <p:extLst>
              <p:ext uri="{D42A27DB-BD31-4B8C-83A1-F6EECF244321}">
                <p14:modId xmlns:p14="http://schemas.microsoft.com/office/powerpoint/2010/main" val="2861569582"/>
              </p:ext>
            </p:extLst>
          </p:nvPr>
        </p:nvGraphicFramePr>
        <p:xfrm>
          <a:off x="1703511" y="2071404"/>
          <a:ext cx="9001001" cy="3445828"/>
        </p:xfrm>
        <a:graphic>
          <a:graphicData uri="http://schemas.openxmlformats.org/drawingml/2006/table">
            <a:tbl>
              <a:tblPr firstRow="1" bandRow="1">
                <a:tableStyleId>{2D5ABB26-0587-4C30-8999-92F81FD0307C}</a:tableStyleId>
              </a:tblPr>
              <a:tblGrid>
                <a:gridCol w="2747002">
                  <a:extLst>
                    <a:ext uri="{9D8B030D-6E8A-4147-A177-3AD203B41FA5}">
                      <a16:colId xmlns:a16="http://schemas.microsoft.com/office/drawing/2014/main" val="20000"/>
                    </a:ext>
                  </a:extLst>
                </a:gridCol>
                <a:gridCol w="6253999">
                  <a:extLst>
                    <a:ext uri="{9D8B030D-6E8A-4147-A177-3AD203B41FA5}">
                      <a16:colId xmlns:a16="http://schemas.microsoft.com/office/drawing/2014/main" val="20001"/>
                    </a:ext>
                  </a:extLst>
                </a:gridCol>
              </a:tblGrid>
              <a:tr h="2035370">
                <a:tc>
                  <a:txBody>
                    <a:bodyPr/>
                    <a:lstStyle/>
                    <a:p>
                      <a:pPr marL="342900" indent="-342900">
                        <a:lnSpc>
                          <a:spcPct val="114000"/>
                        </a:lnSpc>
                        <a:spcAft>
                          <a:spcPts val="600"/>
                        </a:spcAft>
                        <a:buBlip>
                          <a:blip r:embed="rId2"/>
                        </a:buBlip>
                      </a:pPr>
                      <a:r>
                        <a:rPr lang="en-GB" altLang="pl-PL" sz="1600" b="1" dirty="0"/>
                        <a:t>TANFOLYAM, LABORATÓRIUMI ÉS TERMELÉSI GYAKORLATOK</a:t>
                      </a:r>
                      <a:endParaRPr lang="pl-PL" altLang="pl-PL" sz="1600" b="1" dirty="0"/>
                    </a:p>
                  </a:txBody>
                  <a:tcPr anchor="ctr"/>
                </a:tc>
                <a:tc>
                  <a:txBody>
                    <a:bodyPr/>
                    <a:lstStyle/>
                    <a:p>
                      <a:r>
                        <a:rPr lang="en-GB" sz="1600" dirty="0" err="1"/>
                        <a:t>szakmai</a:t>
                      </a:r>
                      <a:r>
                        <a:rPr lang="en-GB" sz="1600" dirty="0"/>
                        <a:t> </a:t>
                      </a:r>
                      <a:r>
                        <a:rPr lang="en-GB" sz="1600" dirty="0" err="1"/>
                        <a:t>feladatok</a:t>
                      </a:r>
                      <a:r>
                        <a:rPr lang="en-GB" sz="1600" dirty="0"/>
                        <a:t> </a:t>
                      </a:r>
                      <a:r>
                        <a:rPr lang="en-GB" sz="1600" dirty="0" err="1"/>
                        <a:t>gyakorlati</a:t>
                      </a:r>
                      <a:r>
                        <a:rPr lang="en-GB" sz="1600" dirty="0"/>
                        <a:t> </a:t>
                      </a:r>
                      <a:r>
                        <a:rPr lang="en-GB" sz="1600" dirty="0" err="1"/>
                        <a:t>végrehajtása</a:t>
                      </a:r>
                      <a:r>
                        <a:rPr lang="en-GB" sz="1600" dirty="0"/>
                        <a:t> </a:t>
                      </a:r>
                      <a:r>
                        <a:rPr lang="en-GB" sz="1600" dirty="0" err="1"/>
                        <a:t>szerződéses</a:t>
                      </a:r>
                      <a:r>
                        <a:rPr lang="en-GB" sz="1600" dirty="0"/>
                        <a:t>, </a:t>
                      </a:r>
                      <a:r>
                        <a:rPr lang="en-GB" sz="1600" dirty="0" err="1"/>
                        <a:t>alacsony</a:t>
                      </a:r>
                      <a:r>
                        <a:rPr lang="en-GB" sz="1600" dirty="0"/>
                        <a:t> </a:t>
                      </a:r>
                      <a:r>
                        <a:rPr lang="en-GB" sz="1600" dirty="0" err="1"/>
                        <a:t>szimulált</a:t>
                      </a:r>
                      <a:r>
                        <a:rPr lang="en-GB" sz="1600" dirty="0"/>
                        <a:t> </a:t>
                      </a:r>
                      <a:r>
                        <a:rPr lang="en-GB" sz="1600" dirty="0" err="1"/>
                        <a:t>és</a:t>
                      </a:r>
                      <a:r>
                        <a:rPr lang="en-GB" sz="1600" dirty="0"/>
                        <a:t> </a:t>
                      </a:r>
                      <a:r>
                        <a:rPr lang="en-GB" sz="1600" dirty="0" err="1"/>
                        <a:t>valós</a:t>
                      </a:r>
                      <a:r>
                        <a:rPr lang="en-GB" sz="1600" dirty="0"/>
                        <a:t> </a:t>
                      </a:r>
                      <a:r>
                        <a:rPr lang="en-GB" sz="1600" dirty="0" err="1"/>
                        <a:t>körülmények</a:t>
                      </a:r>
                      <a:r>
                        <a:rPr lang="en-GB" sz="1600" dirty="0"/>
                        <a:t> </a:t>
                      </a:r>
                      <a:r>
                        <a:rPr lang="en-GB" sz="1600" dirty="0" err="1"/>
                        <a:t>között</a:t>
                      </a:r>
                      <a:r>
                        <a:rPr lang="en-GB" sz="1600" dirty="0"/>
                        <a:t>, </a:t>
                      </a:r>
                      <a:r>
                        <a:rPr lang="en-GB" sz="1600" dirty="0" err="1"/>
                        <a:t>például</a:t>
                      </a:r>
                      <a:r>
                        <a:rPr lang="en-GB" sz="1600" dirty="0"/>
                        <a:t> </a:t>
                      </a:r>
                      <a:r>
                        <a:rPr lang="en-GB" sz="1600" dirty="0" err="1"/>
                        <a:t>bécsi</a:t>
                      </a:r>
                      <a:r>
                        <a:rPr lang="en-GB" sz="1600" dirty="0"/>
                        <a:t> </a:t>
                      </a:r>
                      <a:r>
                        <a:rPr lang="en-GB" sz="1600" dirty="0" err="1"/>
                        <a:t>reggeli</a:t>
                      </a:r>
                      <a:r>
                        <a:rPr lang="en-GB" sz="1600" dirty="0"/>
                        <a:t> </a:t>
                      </a:r>
                      <a:r>
                        <a:rPr lang="en-GB" sz="1600" dirty="0" err="1"/>
                        <a:t>elkészítése</a:t>
                      </a:r>
                      <a:r>
                        <a:rPr lang="en-GB" sz="1600" dirty="0"/>
                        <a:t>, </a:t>
                      </a:r>
                      <a:r>
                        <a:rPr lang="en-GB" sz="1600" dirty="0" err="1"/>
                        <a:t>Vendégszolgálat</a:t>
                      </a:r>
                      <a:r>
                        <a:rPr lang="en-GB" sz="1600" dirty="0"/>
                        <a:t> </a:t>
                      </a:r>
                      <a:r>
                        <a:rPr lang="en-GB" sz="1600" dirty="0" err="1"/>
                        <a:t>különböző</a:t>
                      </a:r>
                      <a:r>
                        <a:rPr lang="en-GB" sz="1600" dirty="0"/>
                        <a:t> </a:t>
                      </a:r>
                      <a:r>
                        <a:rPr lang="en-GB" sz="1600" dirty="0" err="1"/>
                        <a:t>helyzetekben</a:t>
                      </a:r>
                      <a:r>
                        <a:rPr lang="en-GB" sz="1600" dirty="0"/>
                        <a:t>, a </a:t>
                      </a:r>
                      <a:r>
                        <a:rPr lang="en-GB" sz="1600" dirty="0" err="1"/>
                        <a:t>hal</a:t>
                      </a:r>
                      <a:r>
                        <a:rPr lang="en-GB" sz="1600" dirty="0"/>
                        <a:t> </a:t>
                      </a:r>
                      <a:r>
                        <a:rPr lang="en-GB" sz="1600" dirty="0" err="1"/>
                        <a:t>filézése</a:t>
                      </a:r>
                      <a:r>
                        <a:rPr lang="en-GB" sz="1600" dirty="0"/>
                        <a:t>
</a:t>
                      </a:r>
                      <a:endParaRPr lang="pl-PL" sz="1600" i="1" dirty="0">
                        <a:solidFill>
                          <a:schemeClr val="tx1"/>
                        </a:solidFill>
                      </a:endParaRPr>
                    </a:p>
                  </a:txBody>
                  <a:tcPr anchor="ctr"/>
                </a:tc>
                <a:extLst>
                  <a:ext uri="{0D108BD9-81ED-4DB2-BD59-A6C34878D82A}">
                    <a16:rowId xmlns:a16="http://schemas.microsoft.com/office/drawing/2014/main" val="10002"/>
                  </a:ext>
                </a:extLst>
              </a:tr>
              <a:tr h="1410458">
                <a:tc>
                  <a:txBody>
                    <a:bodyPr/>
                    <a:lstStyle/>
                    <a:p>
                      <a:pPr marL="342900" indent="-342900">
                        <a:lnSpc>
                          <a:spcPct val="114000"/>
                        </a:lnSpc>
                        <a:spcAft>
                          <a:spcPts val="600"/>
                        </a:spcAft>
                        <a:buBlip>
                          <a:blip r:embed="rId2"/>
                        </a:buBlip>
                      </a:pPr>
                      <a:r>
                        <a:rPr lang="pl-PL" altLang="pl-PL" sz="1600" b="1" dirty="0">
                          <a:solidFill>
                            <a:schemeClr val="tx1"/>
                          </a:solidFill>
                        </a:rPr>
                        <a:t>A PROJEKT MÓDSZERE</a:t>
                      </a:r>
                    </a:p>
                  </a:txBody>
                  <a:tcPr anchor="ctr"/>
                </a:tc>
                <a:tc>
                  <a:txBody>
                    <a:bodyPr/>
                    <a:lstStyle/>
                    <a:p>
                      <a:r>
                        <a:rPr lang="en-GB" sz="1600" dirty="0" err="1"/>
                        <a:t>egy</a:t>
                      </a:r>
                      <a:r>
                        <a:rPr lang="en-GB" sz="1600" dirty="0"/>
                        <a:t> </a:t>
                      </a:r>
                      <a:r>
                        <a:rPr lang="en-GB" sz="1600" dirty="0" err="1"/>
                        <a:t>szolgáltatás</a:t>
                      </a:r>
                      <a:r>
                        <a:rPr lang="en-GB" sz="1600" dirty="0"/>
                        <a:t>, </a:t>
                      </a:r>
                      <a:r>
                        <a:rPr lang="en-GB" sz="1600" dirty="0" err="1"/>
                        <a:t>rendszer</a:t>
                      </a:r>
                      <a:r>
                        <a:rPr lang="en-GB" sz="1600" dirty="0"/>
                        <a:t> </a:t>
                      </a:r>
                      <a:r>
                        <a:rPr lang="en-GB" sz="1600" dirty="0" err="1"/>
                        <a:t>vagy</a:t>
                      </a:r>
                      <a:r>
                        <a:rPr lang="en-GB" sz="1600" dirty="0"/>
                        <a:t> </a:t>
                      </a:r>
                      <a:r>
                        <a:rPr lang="en-GB" sz="1600" dirty="0" err="1"/>
                        <a:t>objektum</a:t>
                      </a:r>
                      <a:r>
                        <a:rPr lang="en-GB" sz="1600" dirty="0"/>
                        <a:t> </a:t>
                      </a:r>
                      <a:r>
                        <a:rPr lang="en-GB" sz="1600" dirty="0" err="1"/>
                        <a:t>kialakítása</a:t>
                      </a:r>
                      <a:r>
                        <a:rPr lang="en-GB" sz="1600" dirty="0"/>
                        <a:t>, </a:t>
                      </a:r>
                      <a:r>
                        <a:rPr lang="en-GB" sz="1600" dirty="0" err="1"/>
                        <a:t>valamint</a:t>
                      </a:r>
                      <a:r>
                        <a:rPr lang="en-GB" sz="1600" dirty="0"/>
                        <a:t> a </a:t>
                      </a:r>
                      <a:r>
                        <a:rPr lang="en-GB" sz="1600" dirty="0" err="1"/>
                        <a:t>releváns</a:t>
                      </a:r>
                      <a:r>
                        <a:rPr lang="en-GB" sz="1600" dirty="0"/>
                        <a:t> </a:t>
                      </a:r>
                      <a:r>
                        <a:rPr lang="en-GB" sz="1600" dirty="0" err="1"/>
                        <a:t>információk</a:t>
                      </a:r>
                      <a:r>
                        <a:rPr lang="en-GB" sz="1600" dirty="0"/>
                        <a:t>
Pl. </a:t>
                      </a:r>
                      <a:r>
                        <a:rPr lang="en-GB" sz="1600" dirty="0" err="1"/>
                        <a:t>Felkészülés</a:t>
                      </a:r>
                      <a:r>
                        <a:rPr lang="en-GB" sz="1600" dirty="0"/>
                        <a:t> a  </a:t>
                      </a:r>
                      <a:r>
                        <a:rPr lang="en-GB" sz="1600" dirty="0" err="1"/>
                        <a:t>Jubileumi</a:t>
                      </a:r>
                      <a:r>
                        <a:rPr lang="en-GB" sz="1600" dirty="0"/>
                        <a:t> a </a:t>
                      </a:r>
                      <a:r>
                        <a:rPr lang="en-GB" sz="1600" dirty="0" err="1"/>
                        <a:t>lengyel</a:t>
                      </a:r>
                      <a:r>
                        <a:rPr lang="en-GB" sz="1600" dirty="0"/>
                        <a:t> </a:t>
                      </a:r>
                      <a:r>
                        <a:rPr lang="en-GB" sz="1600" dirty="0" err="1"/>
                        <a:t>színház</a:t>
                      </a:r>
                      <a:r>
                        <a:rPr lang="en-GB" sz="1600" dirty="0"/>
                        <a:t> </a:t>
                      </a:r>
                      <a:r>
                        <a:rPr lang="en-GB" sz="1600" dirty="0" err="1"/>
                        <a:t>bankettre</a:t>
                      </a:r>
                      <a:endParaRPr lang="pl-PL" sz="1600" i="1" dirty="0">
                        <a:solidFill>
                          <a:schemeClr val="tx1"/>
                        </a:solidFill>
                      </a:endParaRPr>
                    </a:p>
                  </a:txBody>
                  <a:tcPr anchor="ctr"/>
                </a:tc>
                <a:extLst>
                  <a:ext uri="{0D108BD9-81ED-4DB2-BD59-A6C34878D82A}">
                    <a16:rowId xmlns:a16="http://schemas.microsoft.com/office/drawing/2014/main" val="3776314103"/>
                  </a:ext>
                </a:extLst>
              </a:tr>
            </a:tbl>
          </a:graphicData>
        </a:graphic>
      </p:graphicFrame>
    </p:spTree>
    <p:extLst>
      <p:ext uri="{BB962C8B-B14F-4D97-AF65-F5344CB8AC3E}">
        <p14:creationId xmlns:p14="http://schemas.microsoft.com/office/powerpoint/2010/main" val="1734506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23</a:t>
            </a:fld>
            <a:endParaRPr lang="en-US" altLang="pl-PL"/>
          </a:p>
        </p:txBody>
      </p:sp>
      <p:sp>
        <p:nvSpPr>
          <p:cNvPr id="7" name="Prostokąt: zagięty narożnik 6">
            <a:extLst>
              <a:ext uri="{FF2B5EF4-FFF2-40B4-BE49-F238E27FC236}">
                <a16:creationId xmlns:a16="http://schemas.microsoft.com/office/drawing/2014/main" id="{A2F643F8-1615-4629-BE27-5C90CF1099D7}"/>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8" name="Trójkąt równoramienny 7">
            <a:extLst>
              <a:ext uri="{FF2B5EF4-FFF2-40B4-BE49-F238E27FC236}">
                <a16:creationId xmlns:a16="http://schemas.microsoft.com/office/drawing/2014/main" id="{FBE2DEA8-5F66-4292-AEE8-EDB8D523750E}"/>
              </a:ext>
            </a:extLst>
          </p:cNvPr>
          <p:cNvSpPr/>
          <p:nvPr/>
        </p:nvSpPr>
        <p:spPr>
          <a:xfrm rot="16200000">
            <a:off x="4907869" y="2960948"/>
            <a:ext cx="936103" cy="432048"/>
          </a:xfrm>
          <a:prstGeom prst="triangle">
            <a:avLst/>
          </a:prstGeom>
          <a:solidFill>
            <a:srgbClr val="FD7E0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BF95CFC0-D115-4CF6-BF89-54CB59A65696}"/>
              </a:ext>
            </a:extLst>
          </p:cNvPr>
          <p:cNvSpPr/>
          <p:nvPr/>
        </p:nvSpPr>
        <p:spPr>
          <a:xfrm>
            <a:off x="5562224" y="979312"/>
            <a:ext cx="6629776" cy="52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Obraz 11">
            <a:extLst>
              <a:ext uri="{FF2B5EF4-FFF2-40B4-BE49-F238E27FC236}">
                <a16:creationId xmlns:a16="http://schemas.microsoft.com/office/drawing/2014/main" id="{8B4AC2E3-06DA-4555-BD58-50A880208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2662589"/>
            <a:ext cx="2088231" cy="2088231"/>
          </a:xfrm>
          <a:prstGeom prst="rect">
            <a:avLst/>
          </a:prstGeom>
        </p:spPr>
      </p:pic>
      <p:sp>
        <p:nvSpPr>
          <p:cNvPr id="11" name="Tytuł 1">
            <a:extLst>
              <a:ext uri="{FF2B5EF4-FFF2-40B4-BE49-F238E27FC236}">
                <a16:creationId xmlns:a16="http://schemas.microsoft.com/office/drawing/2014/main" id="{C8995D69-F04B-4DD3-95D4-9C70564B2BD5}"/>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2" name="Prostokąt 1">
            <a:extLst>
              <a:ext uri="{FF2B5EF4-FFF2-40B4-BE49-F238E27FC236}">
                <a16:creationId xmlns:a16="http://schemas.microsoft.com/office/drawing/2014/main" id="{BA314363-3D8A-4D58-ACFE-E50018729F23}"/>
              </a:ext>
            </a:extLst>
          </p:cNvPr>
          <p:cNvSpPr/>
          <p:nvPr/>
        </p:nvSpPr>
        <p:spPr>
          <a:xfrm>
            <a:off x="5562224" y="2780927"/>
            <a:ext cx="6629776" cy="792089"/>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dtytuł 2">
            <a:extLst>
              <a:ext uri="{FF2B5EF4-FFF2-40B4-BE49-F238E27FC236}">
                <a16:creationId xmlns:a16="http://schemas.microsoft.com/office/drawing/2014/main" id="{B4C65856-734F-42E5-94A8-64C4948940C1}"/>
              </a:ext>
            </a:extLst>
          </p:cNvPr>
          <p:cNvSpPr>
            <a:spLocks noGrp="1"/>
          </p:cNvSpPr>
          <p:nvPr>
            <p:ph idx="1"/>
          </p:nvPr>
        </p:nvSpPr>
        <p:spPr>
          <a:xfrm>
            <a:off x="5951984" y="980728"/>
            <a:ext cx="5832648" cy="5039852"/>
          </a:xfrm>
        </p:spPr>
        <p:txBody>
          <a:bodyPr/>
          <a:lstStyle/>
          <a:p>
            <a:pPr marL="0" indent="0">
              <a:spcBef>
                <a:spcPts val="0"/>
              </a:spcBef>
              <a:buNone/>
            </a:pPr>
            <a:r>
              <a:rPr lang="pl-PL" sz="2000" b="1" dirty="0">
                <a:solidFill>
                  <a:schemeClr val="bg1"/>
                </a:solidFill>
              </a:rPr>
              <a:t>GYAKORLATI </a:t>
            </a:r>
            <a:r>
              <a:rPr lang="pl-PL" sz="2000" b="1" dirty="0" err="1">
                <a:solidFill>
                  <a:schemeClr val="bg1"/>
                </a:solidFill>
              </a:rPr>
              <a:t>módszerek</a:t>
            </a:r>
            <a:r>
              <a:rPr lang="pl-PL" sz="2000" b="1" dirty="0">
                <a:solidFill>
                  <a:schemeClr val="bg1"/>
                </a:solidFill>
              </a:rPr>
              <a:t> – </a:t>
            </a:r>
            <a:r>
              <a:rPr lang="pl-PL" sz="2000" b="1" dirty="0" err="1">
                <a:solidFill>
                  <a:schemeClr val="bg1"/>
                </a:solidFill>
              </a:rPr>
              <a:t>cselekvő-tanulás</a:t>
            </a:r>
            <a:r>
              <a:rPr lang="pl-PL" sz="2000" b="1" dirty="0">
                <a:solidFill>
                  <a:schemeClr val="bg1"/>
                </a:solidFill>
              </a:rPr>
              <a:t>
</a:t>
            </a:r>
          </a:p>
          <a:p>
            <a:pPr marL="0" indent="0">
              <a:spcBef>
                <a:spcPts val="0"/>
              </a:spcBef>
              <a:buNone/>
            </a:pPr>
            <a:r>
              <a:rPr lang="en-GB" sz="1600" dirty="0">
                <a:solidFill>
                  <a:schemeClr val="tx1">
                    <a:lumMod val="75000"/>
                    <a:lumOff val="25000"/>
                  </a:schemeClr>
                </a:solidFill>
              </a:rPr>
              <a:t>Az </a:t>
            </a:r>
            <a:r>
              <a:rPr lang="en-GB" sz="1600" dirty="0" err="1">
                <a:solidFill>
                  <a:schemeClr val="tx1">
                    <a:lumMod val="75000"/>
                    <a:lumOff val="25000"/>
                  </a:schemeClr>
                </a:solidFill>
              </a:rPr>
              <a:t>akció-tanulási</a:t>
            </a:r>
            <a:r>
              <a:rPr lang="en-GB" sz="1600" dirty="0">
                <a:solidFill>
                  <a:schemeClr val="tx1">
                    <a:lumMod val="75000"/>
                    <a:lumOff val="25000"/>
                  </a:schemeClr>
                </a:solidFill>
              </a:rPr>
              <a:t> </a:t>
            </a:r>
            <a:r>
              <a:rPr lang="en-GB" sz="1600" dirty="0" err="1">
                <a:solidFill>
                  <a:schemeClr val="tx1">
                    <a:lumMod val="75000"/>
                    <a:lumOff val="25000"/>
                  </a:schemeClr>
                </a:solidFill>
              </a:rPr>
              <a:t>módszer</a:t>
            </a:r>
            <a:r>
              <a:rPr lang="en-GB" sz="1600" dirty="0">
                <a:solidFill>
                  <a:schemeClr val="tx1">
                    <a:lumMod val="75000"/>
                    <a:lumOff val="25000"/>
                  </a:schemeClr>
                </a:solidFill>
              </a:rPr>
              <a:t> </a:t>
            </a:r>
            <a:r>
              <a:rPr lang="en-GB" sz="1600" dirty="0" err="1">
                <a:solidFill>
                  <a:schemeClr val="tx1">
                    <a:lumMod val="75000"/>
                    <a:lumOff val="25000"/>
                  </a:schemeClr>
                </a:solidFill>
              </a:rPr>
              <a:t>kialakítása</a:t>
            </a:r>
            <a:r>
              <a:rPr lang="en-GB" sz="1600" dirty="0">
                <a:solidFill>
                  <a:schemeClr val="tx1">
                    <a:lumMod val="75000"/>
                    <a:lumOff val="25000"/>
                  </a:schemeClr>
                </a:solidFill>
              </a:rPr>
              <a:t> "</a:t>
            </a:r>
            <a:r>
              <a:rPr lang="en-GB" sz="1600" dirty="0" err="1">
                <a:solidFill>
                  <a:schemeClr val="tx1">
                    <a:lumMod val="75000"/>
                    <a:lumOff val="25000"/>
                  </a:schemeClr>
                </a:solidFill>
              </a:rPr>
              <a:t>fordítva</a:t>
            </a:r>
            <a:r>
              <a:rPr lang="en-GB" sz="1600" dirty="0">
                <a:solidFill>
                  <a:schemeClr val="tx1">
                    <a:lumMod val="75000"/>
                    <a:lumOff val="25000"/>
                  </a:schemeClr>
                </a:solidFill>
              </a:rPr>
              <a:t>" </a:t>
            </a:r>
            <a:r>
              <a:rPr lang="en-GB" sz="1600" dirty="0" err="1">
                <a:solidFill>
                  <a:schemeClr val="tx1">
                    <a:lumMod val="75000"/>
                    <a:lumOff val="25000"/>
                  </a:schemeClr>
                </a:solidFill>
              </a:rPr>
              <a:t>történik</a:t>
            </a:r>
            <a:r>
              <a:rPr lang="en-GB" sz="1600" dirty="0">
                <a:solidFill>
                  <a:schemeClr val="tx1">
                    <a:lumMod val="75000"/>
                    <a:lumOff val="25000"/>
                  </a:schemeClr>
                </a:solidFill>
              </a:rPr>
              <a:t>. A </a:t>
            </a:r>
            <a:r>
              <a:rPr lang="en-GB" sz="1600" dirty="0" err="1">
                <a:solidFill>
                  <a:schemeClr val="tx1">
                    <a:lumMod val="75000"/>
                    <a:lumOff val="25000"/>
                  </a:schemeClr>
                </a:solidFill>
              </a:rPr>
              <a:t>már</a:t>
            </a:r>
            <a:r>
              <a:rPr lang="en-GB" sz="1600" dirty="0">
                <a:solidFill>
                  <a:schemeClr val="tx1">
                    <a:lumMod val="75000"/>
                    <a:lumOff val="25000"/>
                  </a:schemeClr>
                </a:solidFill>
              </a:rPr>
              <a:t> </a:t>
            </a:r>
            <a:r>
              <a:rPr lang="en-GB" sz="1600" dirty="0" err="1">
                <a:solidFill>
                  <a:schemeClr val="tx1">
                    <a:lumMod val="75000"/>
                    <a:lumOff val="25000"/>
                  </a:schemeClr>
                </a:solidFill>
              </a:rPr>
              <a:t>megvalósult</a:t>
            </a:r>
            <a:r>
              <a:rPr lang="en-GB" sz="1600" dirty="0">
                <a:solidFill>
                  <a:schemeClr val="tx1">
                    <a:lumMod val="75000"/>
                    <a:lumOff val="25000"/>
                  </a:schemeClr>
                </a:solidFill>
              </a:rPr>
              <a:t> </a:t>
            </a:r>
            <a:r>
              <a:rPr lang="en-GB" sz="1600" dirty="0" err="1">
                <a:solidFill>
                  <a:schemeClr val="tx1">
                    <a:lumMod val="75000"/>
                    <a:lumOff val="25000"/>
                  </a:schemeClr>
                </a:solidFill>
              </a:rPr>
              <a:t>tevékenysége</a:t>
            </a:r>
            <a:r>
              <a:rPr lang="en-GB" sz="1600" dirty="0">
                <a:solidFill>
                  <a:schemeClr val="tx1">
                    <a:lumMod val="75000"/>
                    <a:lumOff val="25000"/>
                  </a:schemeClr>
                </a:solidFill>
              </a:rPr>
              <a:t> </a:t>
            </a:r>
            <a:r>
              <a:rPr lang="en-GB" sz="1600" dirty="0" err="1">
                <a:solidFill>
                  <a:schemeClr val="tx1">
                    <a:lumMod val="75000"/>
                    <a:lumOff val="25000"/>
                  </a:schemeClr>
                </a:solidFill>
              </a:rPr>
              <a:t>elemzésére</a:t>
            </a:r>
            <a:r>
              <a:rPr lang="en-GB" sz="1600" dirty="0">
                <a:solidFill>
                  <a:schemeClr val="tx1">
                    <a:lumMod val="75000"/>
                    <a:lumOff val="25000"/>
                  </a:schemeClr>
                </a:solidFill>
              </a:rPr>
              <a:t> </a:t>
            </a:r>
            <a:r>
              <a:rPr lang="en-GB" sz="1600" dirty="0" err="1">
                <a:solidFill>
                  <a:schemeClr val="tx1">
                    <a:lumMod val="75000"/>
                    <a:lumOff val="25000"/>
                  </a:schemeClr>
                </a:solidFill>
              </a:rPr>
              <a:t>összpontosít</a:t>
            </a:r>
            <a:r>
              <a:rPr lang="en-GB" sz="1600" dirty="0">
                <a:solidFill>
                  <a:schemeClr val="tx1">
                    <a:lumMod val="75000"/>
                    <a:lumOff val="25000"/>
                  </a:schemeClr>
                </a:solidFill>
              </a:rPr>
              <a:t>, </a:t>
            </a:r>
            <a:r>
              <a:rPr lang="en-GB" sz="1600" dirty="0" err="1">
                <a:solidFill>
                  <a:schemeClr val="tx1">
                    <a:lumMod val="75000"/>
                    <a:lumOff val="25000"/>
                  </a:schemeClr>
                </a:solidFill>
              </a:rPr>
              <a:t>amelyekből</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ismeretek</a:t>
            </a:r>
            <a:r>
              <a:rPr lang="en-GB" sz="1600" dirty="0">
                <a:solidFill>
                  <a:schemeClr val="tx1">
                    <a:lumMod val="75000"/>
                    <a:lumOff val="25000"/>
                  </a:schemeClr>
                </a:solidFill>
              </a:rPr>
              <a:t> a </a:t>
            </a:r>
            <a:r>
              <a:rPr lang="en-GB" sz="1600" dirty="0" err="1">
                <a:solidFill>
                  <a:schemeClr val="tx1">
                    <a:lumMod val="75000"/>
                    <a:lumOff val="25000"/>
                  </a:schemeClr>
                </a:solidFill>
              </a:rPr>
              <a:t>készségek</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 </a:t>
            </a:r>
            <a:r>
              <a:rPr lang="en-GB" sz="1600" dirty="0" err="1">
                <a:solidFill>
                  <a:schemeClr val="tx1">
                    <a:lumMod val="75000"/>
                    <a:lumOff val="25000"/>
                  </a:schemeClr>
                </a:solidFill>
              </a:rPr>
              <a:t>jövőbeni</a:t>
            </a:r>
            <a:r>
              <a:rPr lang="en-GB" sz="1600" dirty="0">
                <a:solidFill>
                  <a:schemeClr val="tx1">
                    <a:lumMod val="75000"/>
                    <a:lumOff val="25000"/>
                  </a:schemeClr>
                </a:solidFill>
              </a:rPr>
              <a:t> </a:t>
            </a:r>
            <a:r>
              <a:rPr lang="en-GB" sz="1600" dirty="0" err="1">
                <a:solidFill>
                  <a:schemeClr val="tx1">
                    <a:lumMod val="75000"/>
                    <a:lumOff val="25000"/>
                  </a:schemeClr>
                </a:solidFill>
              </a:rPr>
              <a:t>magatartások</a:t>
            </a:r>
            <a:r>
              <a:rPr lang="en-GB" sz="1600" dirty="0">
                <a:solidFill>
                  <a:schemeClr val="tx1">
                    <a:lumMod val="75000"/>
                    <a:lumOff val="25000"/>
                  </a:schemeClr>
                </a:solidFill>
              </a:rPr>
              <a:t> </a:t>
            </a:r>
            <a:r>
              <a:rPr lang="en-GB" sz="1600" dirty="0" err="1">
                <a:solidFill>
                  <a:schemeClr val="tx1">
                    <a:lumMod val="75000"/>
                    <a:lumOff val="25000"/>
                  </a:schemeClr>
                </a:solidFill>
              </a:rPr>
              <a:t>minőségének</a:t>
            </a:r>
            <a:r>
              <a:rPr lang="en-GB" sz="1600" dirty="0">
                <a:solidFill>
                  <a:schemeClr val="tx1">
                    <a:lumMod val="75000"/>
                    <a:lumOff val="25000"/>
                  </a:schemeClr>
                </a:solidFill>
              </a:rPr>
              <a:t> </a:t>
            </a:r>
            <a:r>
              <a:rPr lang="en-GB" sz="1600" dirty="0" err="1">
                <a:solidFill>
                  <a:schemeClr val="tx1">
                    <a:lumMod val="75000"/>
                    <a:lumOff val="25000"/>
                  </a:schemeClr>
                </a:solidFill>
              </a:rPr>
              <a:t>javításához</a:t>
            </a:r>
            <a:r>
              <a:rPr lang="en-GB" sz="1600" dirty="0">
                <a:solidFill>
                  <a:schemeClr val="tx1">
                    <a:lumMod val="75000"/>
                    <a:lumOff val="25000"/>
                  </a:schemeClr>
                </a:solidFill>
              </a:rPr>
              <a:t> </a:t>
            </a:r>
            <a:r>
              <a:rPr lang="en-GB" sz="1600" dirty="0" err="1">
                <a:solidFill>
                  <a:schemeClr val="tx1">
                    <a:lumMod val="75000"/>
                    <a:lumOff val="25000"/>
                  </a:schemeClr>
                </a:solidFill>
              </a:rPr>
              <a:t>vezetnek</a:t>
            </a:r>
            <a:r>
              <a:rPr lang="en-GB" sz="1600" dirty="0">
                <a:solidFill>
                  <a:schemeClr val="tx1">
                    <a:lumMod val="75000"/>
                    <a:lumOff val="25000"/>
                  </a:schemeClr>
                </a:solidFill>
              </a:rPr>
              <a:t>. 
</a:t>
            </a:r>
          </a:p>
          <a:p>
            <a:pPr marL="0" indent="0">
              <a:spcBef>
                <a:spcPts val="600"/>
              </a:spcBef>
              <a:spcAft>
                <a:spcPts val="600"/>
              </a:spcAft>
              <a:buNone/>
            </a:pPr>
            <a:r>
              <a:rPr lang="en-GB" sz="1600" b="1" dirty="0" err="1">
                <a:solidFill>
                  <a:schemeClr val="tx1">
                    <a:lumMod val="75000"/>
                    <a:lumOff val="25000"/>
                  </a:schemeClr>
                </a:solidFill>
              </a:rPr>
              <a:t>Ez</a:t>
            </a:r>
            <a:r>
              <a:rPr lang="en-GB" sz="1600" b="1" dirty="0">
                <a:solidFill>
                  <a:schemeClr val="tx1">
                    <a:lumMod val="75000"/>
                    <a:lumOff val="25000"/>
                  </a:schemeClr>
                </a:solidFill>
              </a:rPr>
              <a:t> </a:t>
            </a:r>
            <a:r>
              <a:rPr lang="en-GB" sz="1600" b="1" dirty="0" err="1">
                <a:solidFill>
                  <a:schemeClr val="tx1">
                    <a:lumMod val="75000"/>
                    <a:lumOff val="25000"/>
                  </a:schemeClr>
                </a:solidFill>
              </a:rPr>
              <a:t>az</a:t>
            </a:r>
            <a:r>
              <a:rPr lang="en-GB" sz="1600" b="1" dirty="0">
                <a:solidFill>
                  <a:schemeClr val="tx1">
                    <a:lumMod val="75000"/>
                    <a:lumOff val="25000"/>
                  </a:schemeClr>
                </a:solidFill>
              </a:rPr>
              <a:t> </a:t>
            </a:r>
            <a:r>
              <a:rPr lang="en-GB" sz="1600" b="1" dirty="0" err="1">
                <a:solidFill>
                  <a:schemeClr val="tx1">
                    <a:lumMod val="75000"/>
                    <a:lumOff val="25000"/>
                  </a:schemeClr>
                </a:solidFill>
              </a:rPr>
              <a:t>elemzés</a:t>
            </a:r>
            <a:r>
              <a:rPr lang="en-GB" sz="1600" b="1" dirty="0">
                <a:solidFill>
                  <a:schemeClr val="tx1">
                    <a:lumMod val="75000"/>
                    <a:lumOff val="25000"/>
                  </a:schemeClr>
                </a:solidFill>
              </a:rPr>
              <a:t> </a:t>
            </a:r>
            <a:r>
              <a:rPr lang="en-GB" sz="1600" b="1" dirty="0" err="1">
                <a:solidFill>
                  <a:schemeClr val="tx1">
                    <a:lumMod val="75000"/>
                    <a:lumOff val="25000"/>
                  </a:schemeClr>
                </a:solidFill>
              </a:rPr>
              <a:t>magában</a:t>
            </a:r>
            <a:r>
              <a:rPr lang="en-GB" sz="1600" b="1" dirty="0">
                <a:solidFill>
                  <a:schemeClr val="tx1">
                    <a:lumMod val="75000"/>
                    <a:lumOff val="25000"/>
                  </a:schemeClr>
                </a:solidFill>
              </a:rPr>
              <a:t> </a:t>
            </a:r>
            <a:r>
              <a:rPr lang="en-GB" sz="1600" b="1" dirty="0" err="1">
                <a:solidFill>
                  <a:schemeClr val="tx1">
                    <a:lumMod val="75000"/>
                    <a:lumOff val="25000"/>
                  </a:schemeClr>
                </a:solidFill>
              </a:rPr>
              <a:t>foglalja</a:t>
            </a:r>
            <a:r>
              <a:rPr lang="en-GB" sz="1600" b="1" dirty="0">
                <a:solidFill>
                  <a:schemeClr val="tx1">
                    <a:lumMod val="75000"/>
                    <a:lumOff val="25000"/>
                  </a:schemeClr>
                </a:solidFill>
              </a:rPr>
              <a:t> a </a:t>
            </a:r>
            <a:r>
              <a:rPr lang="en-GB" sz="1600" b="1" dirty="0" err="1">
                <a:solidFill>
                  <a:schemeClr val="tx1">
                    <a:lumMod val="75000"/>
                    <a:lumOff val="25000"/>
                  </a:schemeClr>
                </a:solidFill>
              </a:rPr>
              <a:t>kérdések</a:t>
            </a:r>
            <a:r>
              <a:rPr lang="en-GB" sz="1600" b="1" dirty="0">
                <a:solidFill>
                  <a:schemeClr val="tx1">
                    <a:lumMod val="75000"/>
                    <a:lumOff val="25000"/>
                  </a:schemeClr>
                </a:solidFill>
              </a:rPr>
              <a:t> </a:t>
            </a:r>
            <a:r>
              <a:rPr lang="en-GB" sz="1600" b="1" dirty="0" err="1">
                <a:solidFill>
                  <a:schemeClr val="tx1">
                    <a:lumMod val="75000"/>
                    <a:lumOff val="25000"/>
                  </a:schemeClr>
                </a:solidFill>
              </a:rPr>
              <a:t>megválaszolását</a:t>
            </a:r>
            <a:r>
              <a:rPr lang="en-GB" sz="1600" b="1" dirty="0">
                <a:solidFill>
                  <a:schemeClr val="tx1">
                    <a:lumMod val="75000"/>
                    <a:lumOff val="25000"/>
                  </a:schemeClr>
                </a:solidFill>
              </a:rPr>
              <a:t>  </a:t>
            </a:r>
            <a:r>
              <a:rPr lang="en-GB" sz="1600" b="1" dirty="0" err="1">
                <a:solidFill>
                  <a:schemeClr val="tx1">
                    <a:lumMod val="75000"/>
                    <a:lumOff val="25000"/>
                  </a:schemeClr>
                </a:solidFill>
              </a:rPr>
              <a:t>hol</a:t>
            </a:r>
            <a:r>
              <a:rPr lang="en-GB" sz="1600" b="1" dirty="0">
                <a:solidFill>
                  <a:schemeClr val="tx1">
                    <a:lumMod val="75000"/>
                    <a:lumOff val="25000"/>
                  </a:schemeClr>
                </a:solidFill>
              </a:rPr>
              <a:t>? </a:t>
            </a:r>
            <a:r>
              <a:rPr lang="en-GB" sz="1600" b="1" dirty="0" err="1">
                <a:solidFill>
                  <a:schemeClr val="tx1">
                    <a:lumMod val="75000"/>
                    <a:lumOff val="25000"/>
                  </a:schemeClr>
                </a:solidFill>
              </a:rPr>
              <a:t>ki</a:t>
            </a:r>
            <a:r>
              <a:rPr lang="en-GB" sz="1600" b="1" dirty="0">
                <a:solidFill>
                  <a:schemeClr val="tx1">
                    <a:lumMod val="75000"/>
                    <a:lumOff val="25000"/>
                  </a:schemeClr>
                </a:solidFill>
              </a:rPr>
              <a:t>? </a:t>
            </a:r>
            <a:r>
              <a:rPr lang="en-GB" sz="1600" b="1" dirty="0" err="1">
                <a:solidFill>
                  <a:schemeClr val="tx1">
                    <a:lumMod val="75000"/>
                    <a:lumOff val="25000"/>
                  </a:schemeClr>
                </a:solidFill>
              </a:rPr>
              <a:t>mikor</a:t>
            </a:r>
            <a:r>
              <a:rPr lang="en-GB" sz="1600" b="1" dirty="0">
                <a:solidFill>
                  <a:schemeClr val="tx1">
                    <a:lumMod val="75000"/>
                    <a:lumOff val="25000"/>
                  </a:schemeClr>
                </a:solidFill>
              </a:rPr>
              <a:t>? mi? </a:t>
            </a:r>
            <a:r>
              <a:rPr lang="en-GB" sz="1600" b="1" dirty="0" err="1">
                <a:solidFill>
                  <a:schemeClr val="tx1">
                    <a:lumMod val="75000"/>
                    <a:lumOff val="25000"/>
                  </a:schemeClr>
                </a:solidFill>
              </a:rPr>
              <a:t>miért</a:t>
            </a:r>
            <a:r>
              <a:rPr lang="en-GB" sz="1600" b="1" dirty="0">
                <a:solidFill>
                  <a:schemeClr val="tx1">
                    <a:lumMod val="75000"/>
                    <a:lumOff val="25000"/>
                  </a:schemeClr>
                </a:solidFill>
              </a:rPr>
              <a:t>? </a:t>
            </a:r>
            <a:r>
              <a:rPr lang="en-GB" sz="1600" b="1" dirty="0" err="1">
                <a:solidFill>
                  <a:schemeClr val="tx1">
                    <a:lumMod val="75000"/>
                    <a:lumOff val="25000"/>
                  </a:schemeClr>
                </a:solidFill>
              </a:rPr>
              <a:t>mennyi</a:t>
            </a:r>
            <a:r>
              <a:rPr lang="en-GB" sz="1600" b="1" dirty="0">
                <a:solidFill>
                  <a:schemeClr val="tx1">
                    <a:lumMod val="75000"/>
                    <a:lumOff val="25000"/>
                  </a:schemeClr>
                </a:solidFill>
              </a:rPr>
              <a:t>? </a:t>
            </a:r>
            <a:r>
              <a:rPr lang="en-GB" sz="1600" b="1" dirty="0" err="1">
                <a:solidFill>
                  <a:schemeClr val="tx1">
                    <a:lumMod val="75000"/>
                    <a:lumOff val="25000"/>
                  </a:schemeClr>
                </a:solidFill>
              </a:rPr>
              <a:t>mennyi</a:t>
            </a:r>
            <a:r>
              <a:rPr lang="en-GB" sz="1600" b="1" dirty="0">
                <a:solidFill>
                  <a:schemeClr val="tx1">
                    <a:lumMod val="75000"/>
                    <a:lumOff val="25000"/>
                  </a:schemeClr>
                </a:solidFill>
              </a:rPr>
              <a:t>?
</a:t>
            </a:r>
            <a:r>
              <a:rPr lang="pl-PL" altLang="pl-PL" sz="1600" dirty="0" err="1">
                <a:solidFill>
                  <a:schemeClr val="tx1">
                    <a:lumMod val="75000"/>
                    <a:lumOff val="25000"/>
                  </a:schemeClr>
                </a:solidFill>
              </a:rPr>
              <a:t>Például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egy</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francia</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szarvashús-felszolgálás</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vagy</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egy</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felvétel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megfigyelése</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közben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megfigyelése</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után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érdemes</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rámutatni</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minden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elvégzett</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tevékenység</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megfelelő</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minden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hibát</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észrevett</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Hányan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voltak</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Miért</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követtek</a:t>
            </a:r>
            <a:r>
              <a:rPr lang="pl-PL" altLang="pl-PL" sz="1600" dirty="0">
                <a:solidFill>
                  <a:schemeClr val="tx1">
                    <a:lumMod val="75000"/>
                    <a:lumOff val="25000"/>
                  </a:schemeClr>
                </a:solidFill>
              </a:rPr>
              <a:t> el,
Mit </a:t>
            </a:r>
            <a:r>
              <a:rPr lang="pl-PL" altLang="pl-PL" sz="1600" dirty="0" err="1">
                <a:solidFill>
                  <a:schemeClr val="tx1">
                    <a:lumMod val="75000"/>
                    <a:lumOff val="25000"/>
                  </a:schemeClr>
                </a:solidFill>
              </a:rPr>
              <a:t>kell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tenni</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hogy</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elkerülje</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őket</a:t>
            </a:r>
            <a:r>
              <a:rPr lang="pl-PL" altLang="pl-PL" sz="1600" dirty="0">
                <a:solidFill>
                  <a:schemeClr val="tx1">
                    <a:lumMod val="75000"/>
                    <a:lumOff val="25000"/>
                  </a:schemeClr>
                </a:solidFill>
              </a:rPr>
              <a:t> a </a:t>
            </a:r>
            <a:r>
              <a:rPr lang="pl-PL" altLang="pl-PL" sz="1600" dirty="0" err="1">
                <a:solidFill>
                  <a:schemeClr val="tx1">
                    <a:lumMod val="75000"/>
                    <a:lumOff val="25000"/>
                  </a:schemeClr>
                </a:solidFill>
              </a:rPr>
              <a:t>jövőben</a:t>
            </a:r>
            <a:r>
              <a:rPr lang="pl-PL" altLang="pl-PL" sz="1600" dirty="0">
                <a:solidFill>
                  <a:schemeClr val="tx1">
                    <a:lumMod val="75000"/>
                    <a:lumOff val="25000"/>
                  </a:schemeClr>
                </a:solidFill>
              </a:rPr>
              <a:t>.
</a:t>
            </a:r>
            <a:endParaRPr lang="pl-PL" sz="1800" b="1" dirty="0">
              <a:solidFill>
                <a:schemeClr val="bg1"/>
              </a:solidFill>
            </a:endParaRPr>
          </a:p>
        </p:txBody>
      </p:sp>
    </p:spTree>
    <p:extLst>
      <p:ext uri="{BB962C8B-B14F-4D97-AF65-F5344CB8AC3E}">
        <p14:creationId xmlns:p14="http://schemas.microsoft.com/office/powerpoint/2010/main" val="3052682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rójkąt równoramienny 9">
            <a:extLst>
              <a:ext uri="{FF2B5EF4-FFF2-40B4-BE49-F238E27FC236}">
                <a16:creationId xmlns:a16="http://schemas.microsoft.com/office/drawing/2014/main" id="{9F7402BF-5785-49EF-9B33-E300C7F7E9BE}"/>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A5D4BEB-1E44-427A-BCE2-843FB5131E57}"/>
              </a:ext>
            </a:extLst>
          </p:cNvPr>
          <p:cNvSpPr/>
          <p:nvPr/>
        </p:nvSpPr>
        <p:spPr>
          <a:xfrm>
            <a:off x="5562224" y="1459895"/>
            <a:ext cx="6629776" cy="4057337"/>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Prostokąt 1">
            <a:extLst>
              <a:ext uri="{FF2B5EF4-FFF2-40B4-BE49-F238E27FC236}">
                <a16:creationId xmlns:a16="http://schemas.microsoft.com/office/drawing/2014/main" id="{6963639F-DD7C-49A8-977B-65508656ED4A}"/>
              </a:ext>
            </a:extLst>
          </p:cNvPr>
          <p:cNvSpPr/>
          <p:nvPr/>
        </p:nvSpPr>
        <p:spPr>
          <a:xfrm>
            <a:off x="5562224" y="4005064"/>
            <a:ext cx="6629776" cy="1510044"/>
          </a:xfrm>
          <a:prstGeom prst="rect">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24</a:t>
            </a:fld>
            <a:endParaRPr lang="en-US" altLang="pl-PL" dirty="0"/>
          </a:p>
        </p:txBody>
      </p:sp>
      <p:sp>
        <p:nvSpPr>
          <p:cNvPr id="9" name="Prostokąt: zagięty narożnik 8">
            <a:extLst>
              <a:ext uri="{FF2B5EF4-FFF2-40B4-BE49-F238E27FC236}">
                <a16:creationId xmlns:a16="http://schemas.microsoft.com/office/drawing/2014/main" id="{93F4ADD7-BC6D-4407-BDFB-334D9F7EAF83}"/>
              </a:ext>
            </a:extLst>
          </p:cNvPr>
          <p:cNvSpPr/>
          <p:nvPr/>
        </p:nvSpPr>
        <p:spPr>
          <a:xfrm>
            <a:off x="2135560" y="2294918"/>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schemeClr val="tx1"/>
              </a:solidFill>
            </a:endParaRPr>
          </a:p>
        </p:txBody>
      </p:sp>
      <p:sp>
        <p:nvSpPr>
          <p:cNvPr id="12" name="Podtytuł 2">
            <a:extLst>
              <a:ext uri="{FF2B5EF4-FFF2-40B4-BE49-F238E27FC236}">
                <a16:creationId xmlns:a16="http://schemas.microsoft.com/office/drawing/2014/main" id="{643879FF-5E3B-4317-85F1-3C7202E92AB0}"/>
              </a:ext>
            </a:extLst>
          </p:cNvPr>
          <p:cNvSpPr>
            <a:spLocks noGrp="1"/>
          </p:cNvSpPr>
          <p:nvPr>
            <p:ph idx="1"/>
          </p:nvPr>
        </p:nvSpPr>
        <p:spPr>
          <a:xfrm>
            <a:off x="5835088" y="1603911"/>
            <a:ext cx="5949544" cy="2257137"/>
          </a:xfrm>
        </p:spPr>
        <p:txBody>
          <a:bodyPr/>
          <a:lstStyle/>
          <a:p>
            <a:pPr marL="0" indent="0">
              <a:buNone/>
            </a:pPr>
            <a:r>
              <a:rPr lang="pl-PL" sz="2000" b="1" dirty="0">
                <a:solidFill>
                  <a:schemeClr val="bg1"/>
                </a:solidFill>
              </a:rPr>
              <a:t>GYAKORLATI MÓDSZEREK
</a:t>
            </a:r>
            <a:r>
              <a:rPr lang="pl-PL" altLang="pl-PL" sz="1600" dirty="0">
                <a:solidFill>
                  <a:schemeClr val="tx1">
                    <a:lumMod val="75000"/>
                    <a:lumOff val="25000"/>
                  </a:schemeClr>
                </a:solidFill>
              </a:rPr>
              <a:t>CSAK CSINÁLD!</a:t>
            </a:r>
          </a:p>
          <a:p>
            <a:pPr lvl="0" eaLnBrk="1" fontAlgn="auto" hangingPunct="1">
              <a:lnSpc>
                <a:spcPct val="114000"/>
              </a:lnSpc>
              <a:spcBef>
                <a:spcPts val="0"/>
              </a:spcBef>
              <a:spcAft>
                <a:spcPts val="600"/>
              </a:spcAft>
              <a:buBlip>
                <a:blip r:embed="rId2"/>
              </a:buBlip>
            </a:pPr>
            <a:r>
              <a:rPr lang="pl-PL" altLang="pl-PL" sz="1600" dirty="0" err="1">
                <a:solidFill>
                  <a:schemeClr val="tx1">
                    <a:lumMod val="75000"/>
                    <a:lumOff val="25000"/>
                  </a:schemeClr>
                </a:solidFill>
              </a:rPr>
              <a:t>Megtanulod</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hogyan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kell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beszélni</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Megtanulod</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hogyan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kell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gyalog</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járni</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Megtanulod</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hogyan</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kell</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vezetni</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Megtanulod</a:t>
            </a:r>
            <a:r>
              <a:rPr lang="pl-PL" altLang="pl-PL" sz="1600" dirty="0">
                <a:solidFill>
                  <a:schemeClr val="tx1">
                    <a:lumMod val="75000"/>
                    <a:lumOff val="25000"/>
                  </a:schemeClr>
                </a:solidFill>
              </a:rPr>
              <a:t> a </a:t>
            </a:r>
            <a:r>
              <a:rPr lang="pl-PL" altLang="pl-PL" sz="1600" dirty="0" err="1">
                <a:solidFill>
                  <a:schemeClr val="tx1">
                    <a:lumMod val="75000"/>
                    <a:lumOff val="25000"/>
                  </a:schemeClr>
                </a:solidFill>
              </a:rPr>
              <a:t>pincér</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profi</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feladatainak</a:t>
            </a:r>
            <a:r>
              <a:rPr lang="pl-PL" altLang="pl-PL" sz="1600" dirty="0">
                <a:solidFill>
                  <a:schemeClr val="tx1">
                    <a:lumMod val="75000"/>
                    <a:lumOff val="25000"/>
                  </a:schemeClr>
                </a:solidFill>
              </a:rPr>
              <a:t> </a:t>
            </a:r>
            <a:r>
              <a:rPr lang="pl-PL" altLang="pl-PL" sz="1600" dirty="0" err="1">
                <a:solidFill>
                  <a:schemeClr val="tx1">
                    <a:lumMod val="75000"/>
                    <a:lumOff val="25000"/>
                  </a:schemeClr>
                </a:solidFill>
              </a:rPr>
              <a:t>elvégzését</a:t>
            </a:r>
            <a:endParaRPr lang="pl-PL" altLang="pl-PL" sz="1600" dirty="0">
              <a:solidFill>
                <a:schemeClr val="tx1">
                  <a:lumMod val="75000"/>
                  <a:lumOff val="25000"/>
                </a:schemeClr>
              </a:solidFill>
            </a:endParaRPr>
          </a:p>
        </p:txBody>
      </p:sp>
      <p:pic>
        <p:nvPicPr>
          <p:cNvPr id="14" name="Grafika 13">
            <a:extLst>
              <a:ext uri="{FF2B5EF4-FFF2-40B4-BE49-F238E27FC236}">
                <a16:creationId xmlns:a16="http://schemas.microsoft.com/office/drawing/2014/main" id="{E10CA06E-A99D-4BD2-978A-DA0869F74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7228" y="2474180"/>
            <a:ext cx="2530902" cy="2530902"/>
          </a:xfrm>
          <a:prstGeom prst="rect">
            <a:avLst/>
          </a:prstGeom>
        </p:spPr>
      </p:pic>
      <p:sp>
        <p:nvSpPr>
          <p:cNvPr id="4" name="Prostokąt 3">
            <a:extLst>
              <a:ext uri="{FF2B5EF4-FFF2-40B4-BE49-F238E27FC236}">
                <a16:creationId xmlns:a16="http://schemas.microsoft.com/office/drawing/2014/main" id="{8D79B667-8442-4447-8B12-6B716CDF9936}"/>
              </a:ext>
            </a:extLst>
          </p:cNvPr>
          <p:cNvSpPr/>
          <p:nvPr/>
        </p:nvSpPr>
        <p:spPr>
          <a:xfrm>
            <a:off x="5906748" y="4077072"/>
            <a:ext cx="6096000" cy="1353127"/>
          </a:xfrm>
          <a:prstGeom prst="rect">
            <a:avLst/>
          </a:prstGeom>
        </p:spPr>
        <p:txBody>
          <a:bodyPr>
            <a:spAutoFit/>
          </a:bodyPr>
          <a:lstStyle/>
          <a:p>
            <a:pPr marL="0" indent="0" eaLnBrk="1" fontAlgn="auto" hangingPunct="1">
              <a:lnSpc>
                <a:spcPct val="114000"/>
              </a:lnSpc>
              <a:spcBef>
                <a:spcPts val="0"/>
              </a:spcBef>
              <a:spcAft>
                <a:spcPts val="600"/>
              </a:spcAft>
              <a:buNone/>
            </a:pPr>
            <a:r>
              <a:rPr lang="pl-PL" altLang="pl-PL" sz="1600" b="1" dirty="0">
                <a:solidFill>
                  <a:schemeClr val="tx1">
                    <a:lumMod val="75000"/>
                    <a:lumOff val="25000"/>
                  </a:schemeClr>
                </a:solidFill>
              </a:rPr>
              <a:t>AZÉRT AMIT:</a:t>
            </a:r>
            <a:endParaRPr lang="pl-PL" altLang="pl-PL" sz="1600" dirty="0">
              <a:solidFill>
                <a:schemeClr val="tx1">
                  <a:lumMod val="75000"/>
                  <a:lumOff val="25000"/>
                </a:schemeClr>
              </a:solidFill>
            </a:endParaRPr>
          </a:p>
          <a:p>
            <a:pPr marL="285750" lvl="0" indent="-285750" eaLnBrk="1" fontAlgn="auto" hangingPunct="1">
              <a:lnSpc>
                <a:spcPct val="114000"/>
              </a:lnSpc>
              <a:spcBef>
                <a:spcPts val="0"/>
              </a:spcBef>
              <a:spcAft>
                <a:spcPts val="600"/>
              </a:spcAft>
              <a:buBlip>
                <a:blip r:embed="rId5"/>
              </a:buBlip>
            </a:pPr>
            <a:r>
              <a:rPr lang="en-GB" altLang="pl-PL" sz="1600" dirty="0" err="1">
                <a:solidFill>
                  <a:schemeClr val="tx1">
                    <a:lumMod val="75000"/>
                    <a:lumOff val="25000"/>
                  </a:schemeClr>
                </a:solidFill>
              </a:rPr>
              <a:t>megtanulod</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hogy</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kell</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bemutatni</a:t>
            </a:r>
            <a:r>
              <a:rPr lang="en-GB" altLang="pl-PL" sz="1600" dirty="0">
                <a:solidFill>
                  <a:schemeClr val="tx1">
                    <a:lumMod val="75000"/>
                    <a:lumOff val="25000"/>
                  </a:schemeClr>
                </a:solidFill>
              </a:rPr>
              <a:t> , a </a:t>
            </a:r>
            <a:r>
              <a:rPr lang="en-GB" altLang="pl-PL" sz="1600" dirty="0" err="1">
                <a:solidFill>
                  <a:schemeClr val="tx1">
                    <a:lumMod val="75000"/>
                    <a:lumOff val="25000"/>
                  </a:schemeClr>
                </a:solidFill>
              </a:rPr>
              <a:t>bor</a:t>
            </a:r>
            <a:r>
              <a:rPr lang="en-GB" altLang="pl-PL" sz="1600" dirty="0">
                <a:solidFill>
                  <a:schemeClr val="tx1">
                    <a:lumMod val="75000"/>
                    <a:lumOff val="25000"/>
                  </a:schemeClr>
                </a:solidFill>
              </a:rPr>
              <a:t> ha a </a:t>
            </a:r>
            <a:r>
              <a:rPr lang="en-GB" altLang="pl-PL" sz="1600" dirty="0" err="1">
                <a:solidFill>
                  <a:schemeClr val="tx1">
                    <a:lumMod val="75000"/>
                    <a:lumOff val="25000"/>
                  </a:schemeClr>
                </a:solidFill>
              </a:rPr>
              <a:t>palackok</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kéznél</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vannak</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megtanulod</a:t>
            </a:r>
            <a:r>
              <a:rPr lang="en-GB" altLang="pl-PL" sz="1600" dirty="0">
                <a:solidFill>
                  <a:schemeClr val="tx1">
                    <a:lumMod val="75000"/>
                    <a:lumOff val="25000"/>
                  </a:schemeClr>
                </a:solidFill>
              </a:rPr>
              <a:t> a </a:t>
            </a:r>
            <a:r>
              <a:rPr lang="en-GB" altLang="pl-PL" sz="1600" dirty="0" err="1">
                <a:solidFill>
                  <a:schemeClr val="tx1">
                    <a:lumMod val="75000"/>
                    <a:lumOff val="25000"/>
                  </a:schemeClr>
                </a:solidFill>
              </a:rPr>
              <a:t>francia</a:t>
            </a:r>
            <a:r>
              <a:rPr lang="en-GB" altLang="pl-PL" sz="1600" dirty="0">
                <a:solidFill>
                  <a:schemeClr val="tx1">
                    <a:lumMod val="75000"/>
                    <a:lumOff val="25000"/>
                  </a:schemeClr>
                </a:solidFill>
              </a:rPr>
              <a:t> </a:t>
            </a:r>
            <a:r>
              <a:rPr lang="en-GB" altLang="pl-PL" sz="1600" dirty="0" err="1">
                <a:solidFill>
                  <a:schemeClr val="tx1">
                    <a:lumMod val="75000"/>
                    <a:lumOff val="25000"/>
                  </a:schemeClr>
                </a:solidFill>
              </a:rPr>
              <a:t>felszolgálást</a:t>
            </a:r>
            <a:r>
              <a:rPr lang="en-GB" altLang="pl-PL" sz="1600" dirty="0">
                <a:solidFill>
                  <a:schemeClr val="tx1">
                    <a:lumMod val="75000"/>
                    <a:lumOff val="25000"/>
                  </a:schemeClr>
                </a:solidFill>
              </a:rPr>
              <a:t>.</a:t>
            </a:r>
            <a:endParaRPr lang="pl-PL" b="1" dirty="0">
              <a:solidFill>
                <a:schemeClr val="bg1"/>
              </a:solidFill>
            </a:endParaRPr>
          </a:p>
        </p:txBody>
      </p:sp>
    </p:spTree>
    <p:extLst>
      <p:ext uri="{BB962C8B-B14F-4D97-AF65-F5344CB8AC3E}">
        <p14:creationId xmlns:p14="http://schemas.microsoft.com/office/powerpoint/2010/main" val="370625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9BD8F022-94A6-4260-98D4-D3ABD0722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3053"/>
            <a:ext cx="6464558" cy="4308429"/>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25</a:t>
            </a:fld>
            <a:endParaRPr lang="en-US" altLang="pl-PL"/>
          </a:p>
        </p:txBody>
      </p:sp>
      <p:sp>
        <p:nvSpPr>
          <p:cNvPr id="8" name="Prostokąt 7">
            <a:extLst>
              <a:ext uri="{FF2B5EF4-FFF2-40B4-BE49-F238E27FC236}">
                <a16:creationId xmlns:a16="http://schemas.microsoft.com/office/drawing/2014/main" id="{97642F6A-4C0C-4C80-94F6-6699CFFD3428}"/>
              </a:ext>
            </a:extLst>
          </p:cNvPr>
          <p:cNvSpPr/>
          <p:nvPr/>
        </p:nvSpPr>
        <p:spPr>
          <a:xfrm>
            <a:off x="6139611" y="1503054"/>
            <a:ext cx="6077069"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4CB59A4A-BD74-4935-928D-F34735916769}"/>
              </a:ext>
            </a:extLst>
          </p:cNvPr>
          <p:cNvSpPr/>
          <p:nvPr/>
        </p:nvSpPr>
        <p:spPr>
          <a:xfrm>
            <a:off x="6134733" y="1530214"/>
            <a:ext cx="6077069" cy="746658"/>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1E4830C6-2D5B-4438-BB85-A8DE7C256E06}"/>
              </a:ext>
            </a:extLst>
          </p:cNvPr>
          <p:cNvSpPr/>
          <p:nvPr/>
        </p:nvSpPr>
        <p:spPr>
          <a:xfrm>
            <a:off x="6584988" y="1628800"/>
            <a:ext cx="5271652" cy="4274503"/>
          </a:xfrm>
          <a:prstGeom prst="rect">
            <a:avLst/>
          </a:prstGeom>
        </p:spPr>
        <p:txBody>
          <a:bodyPr wrap="square">
            <a:spAutoFit/>
          </a:bodyPr>
          <a:lstStyle/>
          <a:p>
            <a:pPr>
              <a:lnSpc>
                <a:spcPct val="150000"/>
              </a:lnSpc>
            </a:pPr>
            <a:r>
              <a:rPr lang="pl-PL" sz="2000" b="1" dirty="0">
                <a:solidFill>
                  <a:schemeClr val="bg1"/>
                </a:solidFill>
              </a:rPr>
              <a:t>VÁLASSZA KI A KÉPZÉSI MÓDOKAT</a:t>
            </a:r>
            <a:endParaRPr lang="pl-PL" b="1" dirty="0">
              <a:solidFill>
                <a:schemeClr val="bg1"/>
              </a:solidFill>
            </a:endParaRPr>
          </a:p>
          <a:p>
            <a:pPr>
              <a:lnSpc>
                <a:spcPct val="114000"/>
              </a:lnSpc>
              <a:spcAft>
                <a:spcPts val="600"/>
              </a:spcAft>
            </a:pPr>
            <a:endParaRPr lang="pl-PL" sz="1600" dirty="0">
              <a:solidFill>
                <a:schemeClr val="tx1">
                  <a:lumMod val="75000"/>
                  <a:lumOff val="25000"/>
                </a:schemeClr>
              </a:solidFill>
            </a:endParaRPr>
          </a:p>
          <a:p>
            <a:pPr>
              <a:lnSpc>
                <a:spcPct val="114000"/>
              </a:lnSpc>
              <a:spcAft>
                <a:spcPts val="600"/>
              </a:spcAft>
            </a:pPr>
            <a:r>
              <a:rPr lang="en-GB" sz="1600" dirty="0">
                <a:solidFill>
                  <a:schemeClr val="tx1">
                    <a:lumMod val="75000"/>
                    <a:lumOff val="25000"/>
                  </a:schemeClr>
                </a:solidFill>
              </a:rPr>
              <a:t>Minden </a:t>
            </a:r>
            <a:r>
              <a:rPr lang="en-GB" sz="1600" dirty="0" err="1">
                <a:solidFill>
                  <a:schemeClr val="tx1">
                    <a:lumMod val="75000"/>
                    <a:lumOff val="25000"/>
                  </a:schemeClr>
                </a:solidFill>
              </a:rPr>
              <a:t>egyes</a:t>
            </a:r>
            <a:r>
              <a:rPr lang="en-GB" sz="1600" dirty="0">
                <a:solidFill>
                  <a:schemeClr val="tx1">
                    <a:lumMod val="75000"/>
                    <a:lumOff val="25000"/>
                  </a:schemeClr>
                </a:solidFill>
              </a:rPr>
              <a:t> </a:t>
            </a:r>
            <a:r>
              <a:rPr lang="en-GB" sz="1600" dirty="0" err="1">
                <a:solidFill>
                  <a:schemeClr val="tx1">
                    <a:lumMod val="75000"/>
                    <a:lumOff val="25000"/>
                  </a:schemeClr>
                </a:solidFill>
              </a:rPr>
              <a:t>kérdést</a:t>
            </a:r>
            <a:r>
              <a:rPr lang="en-GB" sz="1600" dirty="0">
                <a:solidFill>
                  <a:schemeClr val="tx1">
                    <a:lumMod val="75000"/>
                    <a:lumOff val="25000"/>
                  </a:schemeClr>
                </a:solidFill>
              </a:rPr>
              <a:t> be </a:t>
            </a:r>
            <a:r>
              <a:rPr lang="en-GB" sz="1600" dirty="0" err="1">
                <a:solidFill>
                  <a:schemeClr val="tx1">
                    <a:lumMod val="75000"/>
                    <a:lumOff val="25000"/>
                  </a:schemeClr>
                </a:solidFill>
              </a:rPr>
              <a:t>lehet</a:t>
            </a:r>
            <a:r>
              <a:rPr lang="en-GB" sz="1600" dirty="0">
                <a:solidFill>
                  <a:schemeClr val="tx1">
                    <a:lumMod val="75000"/>
                    <a:lumOff val="25000"/>
                  </a:schemeClr>
                </a:solidFill>
              </a:rPr>
              <a:t> </a:t>
            </a:r>
            <a:r>
              <a:rPr lang="en-GB" sz="1600" dirty="0" err="1">
                <a:solidFill>
                  <a:schemeClr val="tx1">
                    <a:lumMod val="75000"/>
                    <a:lumOff val="25000"/>
                  </a:schemeClr>
                </a:solidFill>
              </a:rPr>
              <a:t>bemutatni</a:t>
            </a:r>
            <a:r>
              <a:rPr lang="en-GB" sz="1600" dirty="0">
                <a:solidFill>
                  <a:schemeClr val="tx1">
                    <a:lumMod val="75000"/>
                    <a:lumOff val="25000"/>
                  </a:schemeClr>
                </a:solidFill>
              </a:rPr>
              <a:t> a </a:t>
            </a:r>
            <a:r>
              <a:rPr lang="en-GB" sz="1600" dirty="0" err="1">
                <a:solidFill>
                  <a:schemeClr val="tx1">
                    <a:lumMod val="75000"/>
                    <a:lumOff val="25000"/>
                  </a:schemeClr>
                </a:solidFill>
              </a:rPr>
              <a:t>különböző</a:t>
            </a:r>
            <a:r>
              <a:rPr lang="en-GB" sz="1600" dirty="0">
                <a:solidFill>
                  <a:schemeClr val="tx1">
                    <a:lumMod val="75000"/>
                    <a:lumOff val="25000"/>
                  </a:schemeClr>
                </a:solidFill>
              </a:rPr>
              <a:t> </a:t>
            </a:r>
            <a:r>
              <a:rPr lang="en-GB" sz="1600" dirty="0" err="1">
                <a:solidFill>
                  <a:schemeClr val="tx1">
                    <a:lumMod val="75000"/>
                    <a:lumOff val="25000"/>
                  </a:schemeClr>
                </a:solidFill>
              </a:rPr>
              <a:t>módszerekkel</a:t>
            </a:r>
            <a:r>
              <a:rPr lang="en-GB" sz="1600" dirty="0">
                <a:solidFill>
                  <a:schemeClr val="tx1">
                    <a:lumMod val="75000"/>
                    <a:lumOff val="25000"/>
                  </a:schemeClr>
                </a:solidFill>
              </a:rPr>
              <a:t>. </a:t>
            </a:r>
            <a:r>
              <a:rPr lang="en-GB" sz="1600" dirty="0" err="1">
                <a:solidFill>
                  <a:schemeClr val="tx1">
                    <a:lumMod val="75000"/>
                    <a:lumOff val="25000"/>
                  </a:schemeClr>
                </a:solidFill>
              </a:rPr>
              <a:t>Válassza</a:t>
            </a:r>
            <a:r>
              <a:rPr lang="en-GB" sz="1600" dirty="0">
                <a:solidFill>
                  <a:schemeClr val="tx1">
                    <a:lumMod val="75000"/>
                    <a:lumOff val="25000"/>
                  </a:schemeClr>
                </a:solidFill>
              </a:rPr>
              <a:t> </a:t>
            </a:r>
            <a:r>
              <a:rPr lang="en-GB" sz="1600" dirty="0" err="1">
                <a:solidFill>
                  <a:schemeClr val="tx1">
                    <a:lumMod val="75000"/>
                    <a:lumOff val="25000"/>
                  </a:schemeClr>
                </a:solidFill>
              </a:rPr>
              <a:t>ki</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használja</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is, </a:t>
            </a:r>
            <a:r>
              <a:rPr lang="en-GB" sz="1600" dirty="0" err="1">
                <a:solidFill>
                  <a:schemeClr val="tx1">
                    <a:lumMod val="75000"/>
                    <a:lumOff val="25000"/>
                  </a:schemeClr>
                </a:solidFill>
              </a:rPr>
              <a:t>hogy</a:t>
            </a:r>
            <a:r>
              <a:rPr lang="en-GB" sz="1600" dirty="0">
                <a:solidFill>
                  <a:schemeClr val="tx1">
                    <a:lumMod val="75000"/>
                    <a:lumOff val="25000"/>
                  </a:schemeClr>
                </a:solidFill>
              </a:rPr>
              <a:t>:</a:t>
            </a:r>
          </a:p>
          <a:p>
            <a:pPr marL="285750" indent="-285750">
              <a:lnSpc>
                <a:spcPct val="114000"/>
              </a:lnSpc>
              <a:spcAft>
                <a:spcPts val="600"/>
              </a:spcAft>
              <a:buBlip>
                <a:blip r:embed="rId4"/>
              </a:buBlip>
            </a:pPr>
            <a:r>
              <a:rPr lang="hu-HU" sz="1600" dirty="0">
                <a:solidFill>
                  <a:schemeClr val="tx1">
                    <a:lumMod val="75000"/>
                    <a:lumOff val="25000"/>
                  </a:schemeClr>
                </a:solidFill>
              </a:rPr>
              <a:t>a kitűzött célok elérése szempontjából a legjobb eredményeket adják,
figyelembe veszik a résztvevők sokféleségét,
a képzés jellegéhez igazodnak,
segítségével hozzon létre egy jó hangulat,
megbízható üzenetet garantálunk,
 bizonyos feltételek mellett használható.</a:t>
            </a:r>
            <a:endParaRPr lang="pl-PL" dirty="0">
              <a:solidFill>
                <a:schemeClr val="tx1">
                  <a:lumMod val="75000"/>
                  <a:lumOff val="25000"/>
                </a:schemeClr>
              </a:solidFill>
            </a:endParaRPr>
          </a:p>
          <a:p>
            <a:pPr marL="285750" indent="-285750">
              <a:lnSpc>
                <a:spcPct val="114000"/>
              </a:lnSpc>
              <a:spcAft>
                <a:spcPts val="600"/>
              </a:spcAft>
              <a:buBlip>
                <a:blip r:embed="rId5"/>
              </a:buBlip>
            </a:pPr>
            <a:endParaRPr lang="pl-PL" dirty="0">
              <a:solidFill>
                <a:schemeClr val="tx1">
                  <a:lumMod val="75000"/>
                  <a:lumOff val="25000"/>
                </a:schemeClr>
              </a:solidFill>
            </a:endParaRPr>
          </a:p>
        </p:txBody>
      </p:sp>
    </p:spTree>
    <p:extLst>
      <p:ext uri="{BB962C8B-B14F-4D97-AF65-F5344CB8AC3E}">
        <p14:creationId xmlns:p14="http://schemas.microsoft.com/office/powerpoint/2010/main" val="3270389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27448" y="21082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MÓDSZER KIVÁLASZTÁSA</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26</a:t>
            </a:fld>
            <a:endParaRPr lang="en-US" altLang="pl-PL"/>
          </a:p>
        </p:txBody>
      </p:sp>
      <p:sp>
        <p:nvSpPr>
          <p:cNvPr id="5" name="Prostokąt 4">
            <a:extLst>
              <a:ext uri="{FF2B5EF4-FFF2-40B4-BE49-F238E27FC236}">
                <a16:creationId xmlns:a16="http://schemas.microsoft.com/office/drawing/2014/main" id="{28318753-3332-4D1A-990F-09AF90034DEC}"/>
              </a:ext>
            </a:extLst>
          </p:cNvPr>
          <p:cNvSpPr/>
          <p:nvPr/>
        </p:nvSpPr>
        <p:spPr>
          <a:xfrm>
            <a:off x="5562224" y="1"/>
            <a:ext cx="6629776" cy="68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Dymek mowy: prostokąt 7">
            <a:extLst>
              <a:ext uri="{FF2B5EF4-FFF2-40B4-BE49-F238E27FC236}">
                <a16:creationId xmlns:a16="http://schemas.microsoft.com/office/drawing/2014/main" id="{A0EA1A37-14FE-4D48-9091-9195C1ADC567}"/>
              </a:ext>
            </a:extLst>
          </p:cNvPr>
          <p:cNvSpPr/>
          <p:nvPr/>
        </p:nvSpPr>
        <p:spPr>
          <a:xfrm rot="5400000">
            <a:off x="6681221" y="941850"/>
            <a:ext cx="4391780"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a:extLst>
              <a:ext uri="{FF2B5EF4-FFF2-40B4-BE49-F238E27FC236}">
                <a16:creationId xmlns:a16="http://schemas.microsoft.com/office/drawing/2014/main" id="{46FFF199-79AE-48CF-B051-12AFB1E1C5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4973" y="2500312"/>
            <a:ext cx="1741291" cy="1857375"/>
          </a:xfrm>
          <a:prstGeom prst="rect">
            <a:avLst/>
          </a:prstGeom>
        </p:spPr>
      </p:pic>
      <p:sp>
        <p:nvSpPr>
          <p:cNvPr id="10" name="Prostokąt 9">
            <a:extLst>
              <a:ext uri="{FF2B5EF4-FFF2-40B4-BE49-F238E27FC236}">
                <a16:creationId xmlns:a16="http://schemas.microsoft.com/office/drawing/2014/main" id="{343B914C-8B5E-4085-AA3A-C3C94590A96E}"/>
              </a:ext>
            </a:extLst>
          </p:cNvPr>
          <p:cNvSpPr/>
          <p:nvPr/>
        </p:nvSpPr>
        <p:spPr>
          <a:xfrm>
            <a:off x="5893768" y="1997838"/>
            <a:ext cx="5688632" cy="3323987"/>
          </a:xfrm>
          <a:prstGeom prst="rect">
            <a:avLst/>
          </a:prstGeom>
        </p:spPr>
        <p:txBody>
          <a:bodyPr wrap="square">
            <a:spAutoFit/>
          </a:bodyPr>
          <a:lstStyle/>
          <a:p>
            <a:pPr algn="ctr">
              <a:spcAft>
                <a:spcPts val="1200"/>
              </a:spcAft>
            </a:pPr>
            <a:r>
              <a:rPr lang="en-GB" altLang="pl-PL" sz="2000" b="1" dirty="0">
                <a:solidFill>
                  <a:schemeClr val="tx1">
                    <a:lumMod val="75000"/>
                    <a:lumOff val="25000"/>
                  </a:schemeClr>
                </a:solidFill>
              </a:rPr>
              <a:t>A KÜLÖNBÖZŐ KÉPZÉSI MÓDOK NEM ZÁRJÁK KI EGYMÁST.
HA LÁTOD, HOGY ÖSSZEKÖTÉSÜK HATÉKONY LESZ, CSINÁLD.
ENNEK KÖSZÖNHETŐEN, KAPSZ EGY JOBB DINAMIKÁT A MŰHELYEKHEZ ÉS HATÁROZOTTAN IRÁNYÍTOD A RÉSZTVEVŐK FIGYELMÉT,  AMELY KÉRDÉST MEG KÍVÁN VITATNI
</a:t>
            </a:r>
            <a:endParaRPr lang="pl-PL" altLang="pl-PL" sz="2000" b="1" dirty="0">
              <a:solidFill>
                <a:schemeClr val="tx1">
                  <a:lumMod val="75000"/>
                  <a:lumOff val="25000"/>
                </a:schemeClr>
              </a:solidFill>
            </a:endParaRPr>
          </a:p>
        </p:txBody>
      </p:sp>
    </p:spTree>
    <p:extLst>
      <p:ext uri="{BB962C8B-B14F-4D97-AF65-F5344CB8AC3E}">
        <p14:creationId xmlns:p14="http://schemas.microsoft.com/office/powerpoint/2010/main" val="3857577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54F4B2E8-4394-4500-8BA5-4CB3011FF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000"/>
            <a:ext cx="7862854" cy="5240350"/>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27</a:t>
            </a:fld>
            <a:endParaRPr lang="en-US" altLang="pl-PL" dirty="0"/>
          </a:p>
        </p:txBody>
      </p:sp>
      <p:sp>
        <p:nvSpPr>
          <p:cNvPr id="7" name="Prostokąt 6">
            <a:extLst>
              <a:ext uri="{FF2B5EF4-FFF2-40B4-BE49-F238E27FC236}">
                <a16:creationId xmlns:a16="http://schemas.microsoft.com/office/drawing/2014/main" id="{4C993073-7636-443F-B97D-B405C23AAE36}"/>
              </a:ext>
            </a:extLst>
          </p:cNvPr>
          <p:cNvSpPr/>
          <p:nvPr/>
        </p:nvSpPr>
        <p:spPr>
          <a:xfrm>
            <a:off x="6853463" y="5373215"/>
            <a:ext cx="5333625" cy="144017"/>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a:extLst>
              <a:ext uri="{FF2B5EF4-FFF2-40B4-BE49-F238E27FC236}">
                <a16:creationId xmlns:a16="http://schemas.microsoft.com/office/drawing/2014/main" id="{9199B185-AC19-4A63-99AD-EEF712299DD9}"/>
              </a:ext>
            </a:extLst>
          </p:cNvPr>
          <p:cNvSpPr/>
          <p:nvPr/>
        </p:nvSpPr>
        <p:spPr>
          <a:xfrm>
            <a:off x="3143672" y="2007109"/>
            <a:ext cx="9048328" cy="3458131"/>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1" name="Prostokąt 10">
            <a:extLst>
              <a:ext uri="{FF2B5EF4-FFF2-40B4-BE49-F238E27FC236}">
                <a16:creationId xmlns:a16="http://schemas.microsoft.com/office/drawing/2014/main" id="{DB1C964D-006B-40AE-8409-A68C16AFFEBE}"/>
              </a:ext>
            </a:extLst>
          </p:cNvPr>
          <p:cNvSpPr/>
          <p:nvPr/>
        </p:nvSpPr>
        <p:spPr>
          <a:xfrm>
            <a:off x="6574526" y="2362137"/>
            <a:ext cx="5418613" cy="2839495"/>
          </a:xfrm>
          <a:prstGeom prst="rect">
            <a:avLst/>
          </a:prstGeom>
        </p:spPr>
        <p:txBody>
          <a:bodyPr wrap="square">
            <a:spAutoFit/>
          </a:bodyPr>
          <a:lstStyle/>
          <a:p>
            <a:pPr>
              <a:spcAft>
                <a:spcPts val="600"/>
              </a:spcAft>
            </a:pPr>
            <a:r>
              <a:rPr lang="en-GB" b="1" dirty="0">
                <a:solidFill>
                  <a:schemeClr val="bg1"/>
                </a:solidFill>
              </a:rPr>
              <a:t>EZEK AZOK A KÜLÖNLEGES CÉLOK, AMELYEK MEGKÖNNYÍTIK A KÉSZSÉGEK ÉS TUDÁS MEGSZERZÉSÉNEK ÉS ÁTHELYÉNEK ELŐSEGÍTÉSÉT.
</a:t>
            </a:r>
            <a:r>
              <a:rPr lang="en-GB" dirty="0">
                <a:solidFill>
                  <a:schemeClr val="tx1">
                    <a:lumMod val="75000"/>
                    <a:lumOff val="25000"/>
                  </a:schemeClr>
                </a:solidFill>
              </a:rPr>
              <a:t>A </a:t>
            </a:r>
            <a:r>
              <a:rPr lang="en-GB" dirty="0" err="1">
                <a:solidFill>
                  <a:schemeClr val="tx1">
                    <a:lumMod val="75000"/>
                    <a:lumOff val="25000"/>
                  </a:schemeClr>
                </a:solidFill>
              </a:rPr>
              <a:t>tanulás</a:t>
            </a:r>
            <a:r>
              <a:rPr lang="en-GB" dirty="0">
                <a:solidFill>
                  <a:schemeClr val="tx1">
                    <a:lumMod val="75000"/>
                    <a:lumOff val="25000"/>
                  </a:schemeClr>
                </a:solidFill>
              </a:rPr>
              <a:t> </a:t>
            </a:r>
            <a:r>
              <a:rPr lang="en-GB" dirty="0" err="1">
                <a:solidFill>
                  <a:schemeClr val="tx1">
                    <a:lumMod val="75000"/>
                    <a:lumOff val="25000"/>
                  </a:schemeClr>
                </a:solidFill>
              </a:rPr>
              <a:t>megkönnyítésének</a:t>
            </a:r>
            <a:r>
              <a:rPr lang="en-GB" dirty="0">
                <a:solidFill>
                  <a:schemeClr val="tx1">
                    <a:lumMod val="75000"/>
                    <a:lumOff val="25000"/>
                  </a:schemeClr>
                </a:solidFill>
              </a:rPr>
              <a:t> </a:t>
            </a:r>
            <a:r>
              <a:rPr lang="en-GB" dirty="0" err="1">
                <a:solidFill>
                  <a:schemeClr val="tx1">
                    <a:lumMod val="75000"/>
                    <a:lumOff val="25000"/>
                  </a:schemeClr>
                </a:solidFill>
              </a:rPr>
              <a:t>feladatát</a:t>
            </a:r>
            <a:r>
              <a:rPr lang="en-GB" dirty="0">
                <a:solidFill>
                  <a:schemeClr val="tx1">
                    <a:lumMod val="75000"/>
                    <a:lumOff val="25000"/>
                  </a:schemeClr>
                </a:solidFill>
              </a:rPr>
              <a:t> </a:t>
            </a:r>
            <a:r>
              <a:rPr lang="en-GB" dirty="0" err="1">
                <a:solidFill>
                  <a:schemeClr val="tx1">
                    <a:lumMod val="75000"/>
                    <a:lumOff val="25000"/>
                  </a:schemeClr>
                </a:solidFill>
              </a:rPr>
              <a:t>tudják</a:t>
            </a:r>
            <a:r>
              <a:rPr lang="en-GB" dirty="0">
                <a:solidFill>
                  <a:schemeClr val="tx1">
                    <a:lumMod val="75000"/>
                    <a:lumOff val="25000"/>
                  </a:schemeClr>
                </a:solidFill>
              </a:rPr>
              <a:t> </a:t>
            </a:r>
            <a:r>
              <a:rPr lang="en-GB" dirty="0" err="1">
                <a:solidFill>
                  <a:schemeClr val="tx1">
                    <a:lumMod val="75000"/>
                    <a:lumOff val="25000"/>
                  </a:schemeClr>
                </a:solidFill>
              </a:rPr>
              <a:t>teljesíteni</a:t>
            </a:r>
            <a:r>
              <a:rPr lang="en-GB" dirty="0">
                <a:solidFill>
                  <a:schemeClr val="tx1">
                    <a:lumMod val="75000"/>
                    <a:lumOff val="25000"/>
                  </a:schemeClr>
                </a:solidFill>
              </a:rPr>
              <a:t>, ha:</a:t>
            </a:r>
            <a:endParaRPr lang="pl-PL" dirty="0">
              <a:solidFill>
                <a:schemeClr val="tx1">
                  <a:lumMod val="75000"/>
                  <a:lumOff val="25000"/>
                </a:schemeClr>
              </a:solidFill>
            </a:endParaRPr>
          </a:p>
          <a:p>
            <a:pPr marL="285750" indent="-285750">
              <a:lnSpc>
                <a:spcPts val="2400"/>
              </a:lnSpc>
              <a:buBlip>
                <a:blip r:embed="rId3"/>
              </a:buBlip>
            </a:pPr>
            <a:r>
              <a:rPr lang="en-GB" sz="1600" dirty="0" err="1">
                <a:solidFill>
                  <a:schemeClr val="tx1">
                    <a:lumMod val="75000"/>
                    <a:lumOff val="25000"/>
                  </a:schemeClr>
                </a:solidFill>
              </a:rPr>
              <a:t>kiváltó</a:t>
            </a:r>
            <a:r>
              <a:rPr lang="en-GB" sz="1600" dirty="0">
                <a:solidFill>
                  <a:schemeClr val="tx1">
                    <a:lumMod val="75000"/>
                    <a:lumOff val="25000"/>
                  </a:schemeClr>
                </a:solidFill>
              </a:rPr>
              <a:t> </a:t>
            </a:r>
            <a:r>
              <a:rPr lang="en-GB" sz="1600" dirty="0" err="1">
                <a:solidFill>
                  <a:schemeClr val="tx1">
                    <a:lumMod val="75000"/>
                    <a:lumOff val="25000"/>
                  </a:schemeClr>
                </a:solidFill>
              </a:rPr>
              <a:t>inger</a:t>
            </a:r>
            <a:r>
              <a:rPr lang="en-GB" sz="1600" dirty="0">
                <a:solidFill>
                  <a:schemeClr val="tx1">
                    <a:lumMod val="75000"/>
                    <a:lumOff val="25000"/>
                  </a:schemeClr>
                </a:solidFill>
              </a:rPr>
              <a:t> 
</a:t>
            </a:r>
            <a:r>
              <a:rPr lang="en-GB" sz="1600" dirty="0" err="1">
                <a:solidFill>
                  <a:schemeClr val="tx1">
                    <a:lumMod val="75000"/>
                    <a:lumOff val="25000"/>
                  </a:schemeClr>
                </a:solidFill>
              </a:rPr>
              <a:t>rendelkezik</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tanítási</a:t>
            </a:r>
            <a:r>
              <a:rPr lang="en-GB" sz="1600" dirty="0">
                <a:solidFill>
                  <a:schemeClr val="tx1">
                    <a:lumMod val="75000"/>
                    <a:lumOff val="25000"/>
                  </a:schemeClr>
                </a:solidFill>
              </a:rPr>
              <a:t> </a:t>
            </a:r>
            <a:r>
              <a:rPr lang="en-GB" sz="1600" dirty="0" err="1">
                <a:solidFill>
                  <a:schemeClr val="tx1">
                    <a:lumMod val="75000"/>
                    <a:lumOff val="25000"/>
                  </a:schemeClr>
                </a:solidFill>
              </a:rPr>
              <a:t>funkcióval</a:t>
            </a:r>
            <a:r>
              <a:rPr lang="en-GB" sz="1600" dirty="0">
                <a:solidFill>
                  <a:schemeClr val="tx1">
                    <a:lumMod val="75000"/>
                    <a:lumOff val="25000"/>
                  </a:schemeClr>
                </a:solidFill>
              </a:rPr>
              <a:t>,
</a:t>
            </a:r>
            <a:r>
              <a:rPr lang="en-GB" sz="1600" dirty="0" err="1">
                <a:solidFill>
                  <a:schemeClr val="tx1">
                    <a:lumMod val="75000"/>
                    <a:lumOff val="25000"/>
                  </a:schemeClr>
                </a:solidFill>
              </a:rPr>
              <a:t>közel</a:t>
            </a:r>
            <a:r>
              <a:rPr lang="en-GB" sz="1600" dirty="0">
                <a:solidFill>
                  <a:schemeClr val="tx1">
                    <a:lumMod val="75000"/>
                    <a:lumOff val="25000"/>
                  </a:schemeClr>
                </a:solidFill>
              </a:rPr>
              <a:t> </a:t>
            </a:r>
            <a:r>
              <a:rPr lang="en-GB" sz="1600" dirty="0" err="1">
                <a:solidFill>
                  <a:schemeClr val="tx1">
                    <a:lumMod val="75000"/>
                    <a:lumOff val="25000"/>
                  </a:schemeClr>
                </a:solidFill>
              </a:rPr>
              <a:t>állnak</a:t>
            </a:r>
            <a:r>
              <a:rPr lang="en-GB" sz="1600" dirty="0">
                <a:solidFill>
                  <a:schemeClr val="tx1">
                    <a:lumMod val="75000"/>
                    <a:lumOff val="25000"/>
                  </a:schemeClr>
                </a:solidFill>
              </a:rPr>
              <a:t> a </a:t>
            </a:r>
            <a:r>
              <a:rPr lang="en-GB" sz="1600" dirty="0" err="1">
                <a:solidFill>
                  <a:schemeClr val="tx1">
                    <a:lumMod val="75000"/>
                    <a:lumOff val="25000"/>
                  </a:schemeClr>
                </a:solidFill>
              </a:rPr>
              <a:t>valósághoz</a:t>
            </a:r>
            <a:r>
              <a:rPr lang="en-GB" sz="1600" dirty="0">
                <a:solidFill>
                  <a:schemeClr val="tx1">
                    <a:lumMod val="75000"/>
                    <a:lumOff val="25000"/>
                  </a:schemeClr>
                </a:solidFill>
              </a:rPr>
              <a:t>
</a:t>
            </a:r>
            <a:r>
              <a:rPr lang="en-GB" sz="1600" dirty="0" err="1">
                <a:solidFill>
                  <a:schemeClr val="tx1">
                    <a:lumMod val="75000"/>
                    <a:lumOff val="25000"/>
                  </a:schemeClr>
                </a:solidFill>
              </a:rPr>
              <a:t>Összhangban</a:t>
            </a:r>
            <a:r>
              <a:rPr lang="en-GB" sz="1600" dirty="0">
                <a:solidFill>
                  <a:schemeClr val="tx1">
                    <a:lumMod val="75000"/>
                    <a:lumOff val="25000"/>
                  </a:schemeClr>
                </a:solidFill>
              </a:rPr>
              <a:t> </a:t>
            </a:r>
            <a:r>
              <a:rPr lang="en-GB" sz="1600" dirty="0" err="1">
                <a:solidFill>
                  <a:schemeClr val="tx1">
                    <a:lumMod val="75000"/>
                    <a:lumOff val="25000"/>
                  </a:schemeClr>
                </a:solidFill>
              </a:rPr>
              <a:t>vannak</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üzenet</a:t>
            </a:r>
            <a:r>
              <a:rPr lang="en-GB" sz="1600" dirty="0">
                <a:solidFill>
                  <a:schemeClr val="tx1">
                    <a:lumMod val="75000"/>
                    <a:lumOff val="25000"/>
                  </a:schemeClr>
                </a:solidFill>
              </a:rPr>
              <a:t> </a:t>
            </a:r>
            <a:r>
              <a:rPr lang="en-GB" sz="1600" dirty="0" err="1">
                <a:solidFill>
                  <a:schemeClr val="tx1">
                    <a:lumMod val="75000"/>
                    <a:lumOff val="25000"/>
                  </a:schemeClr>
                </a:solidFill>
              </a:rPr>
              <a:t>tartalmával</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céljával</a:t>
            </a:r>
            <a:endParaRPr lang="pl-PL" sz="1600" dirty="0">
              <a:solidFill>
                <a:schemeClr val="tx1">
                  <a:lumMod val="75000"/>
                  <a:lumOff val="25000"/>
                </a:schemeClr>
              </a:solidFill>
            </a:endParaRPr>
          </a:p>
        </p:txBody>
      </p:sp>
      <p:sp>
        <p:nvSpPr>
          <p:cNvPr id="12" name="Prostokąt 11">
            <a:extLst>
              <a:ext uri="{FF2B5EF4-FFF2-40B4-BE49-F238E27FC236}">
                <a16:creationId xmlns:a16="http://schemas.microsoft.com/office/drawing/2014/main" id="{803D62D4-A15E-44D8-9999-C6EC28677B68}"/>
              </a:ext>
            </a:extLst>
          </p:cNvPr>
          <p:cNvSpPr/>
          <p:nvPr/>
        </p:nvSpPr>
        <p:spPr>
          <a:xfrm>
            <a:off x="3548724" y="4127190"/>
            <a:ext cx="2376264" cy="923330"/>
          </a:xfrm>
          <a:prstGeom prst="rect">
            <a:avLst/>
          </a:prstGeom>
        </p:spPr>
        <p:txBody>
          <a:bodyPr wrap="square">
            <a:spAutoFit/>
          </a:bodyPr>
          <a:lstStyle/>
          <a:p>
            <a:pPr algn="ctr"/>
            <a:endParaRPr lang="pl-PL" b="1" dirty="0">
              <a:solidFill>
                <a:schemeClr val="bg1"/>
              </a:solidFill>
            </a:endParaRPr>
          </a:p>
          <a:p>
            <a:pPr algn="ctr"/>
            <a:r>
              <a:rPr lang="pl-PL" b="1" dirty="0">
                <a:solidFill>
                  <a:schemeClr val="bg1"/>
                </a:solidFill>
              </a:rPr>
              <a:t> DIDAKTIKAI ESZKÖZÖK
</a:t>
            </a:r>
          </a:p>
        </p:txBody>
      </p:sp>
      <p:pic>
        <p:nvPicPr>
          <p:cNvPr id="16" name="Grafika 15">
            <a:extLst>
              <a:ext uri="{FF2B5EF4-FFF2-40B4-BE49-F238E27FC236}">
                <a16:creationId xmlns:a16="http://schemas.microsoft.com/office/drawing/2014/main" id="{0B18D793-8A80-420D-A602-B98DAC0273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3752" y="2507605"/>
            <a:ext cx="1746208" cy="1746208"/>
          </a:xfrm>
          <a:prstGeom prst="rect">
            <a:avLst/>
          </a:prstGeom>
        </p:spPr>
      </p:pic>
    </p:spTree>
    <p:extLst>
      <p:ext uri="{BB962C8B-B14F-4D97-AF65-F5344CB8AC3E}">
        <p14:creationId xmlns:p14="http://schemas.microsoft.com/office/powerpoint/2010/main" val="1312745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20">
            <a:extLst>
              <a:ext uri="{FF2B5EF4-FFF2-40B4-BE49-F238E27FC236}">
                <a16:creationId xmlns:a16="http://schemas.microsoft.com/office/drawing/2014/main" id="{B19D7524-2D61-8744-AB70-D16F5D36C87B}"/>
              </a:ext>
            </a:extLst>
          </p:cNvPr>
          <p:cNvPicPr>
            <a:picLocks noChangeAspect="1"/>
          </p:cNvPicPr>
          <p:nvPr/>
        </p:nvPicPr>
        <p:blipFill rotWithShape="1">
          <a:blip r:embed="rId2">
            <a:extLst>
              <a:ext uri="{28A0092B-C50C-407E-A947-70E740481C1C}">
                <a14:useLocalDpi xmlns:a14="http://schemas.microsoft.com/office/drawing/2010/main" val="0"/>
              </a:ext>
            </a:extLst>
          </a:blip>
          <a:srcRect l="933" t="3980" r="430" b="28079"/>
          <a:stretch/>
        </p:blipFill>
        <p:spPr>
          <a:xfrm>
            <a:off x="0" y="1532113"/>
            <a:ext cx="12192000" cy="5325887"/>
          </a:xfrm>
          <a:prstGeom prst="rect">
            <a:avLst/>
          </a:prstGeom>
        </p:spPr>
      </p:pic>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28</a:t>
            </a:fld>
            <a:endParaRPr lang="en-US" altLang="pl-PL"/>
          </a:p>
        </p:txBody>
      </p:sp>
      <p:sp>
        <p:nvSpPr>
          <p:cNvPr id="14" name="Symbol zastępczy numeru slajdu 1">
            <a:extLst>
              <a:ext uri="{FF2B5EF4-FFF2-40B4-BE49-F238E27FC236}">
                <a16:creationId xmlns:a16="http://schemas.microsoft.com/office/drawing/2014/main" id="{B2EA440F-E4FE-486D-B743-16C791D324B8}"/>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solidFill>
                  <a:schemeClr val="tx1">
                    <a:lumMod val="75000"/>
                    <a:lumOff val="25000"/>
                  </a:schemeClr>
                </a:solidFill>
              </a:rPr>
              <a:pPr>
                <a:defRPr/>
              </a:pPr>
              <a:t>28</a:t>
            </a:fld>
            <a:endParaRPr lang="en-US" altLang="pl-PL">
              <a:solidFill>
                <a:schemeClr val="tx1">
                  <a:lumMod val="75000"/>
                  <a:lumOff val="25000"/>
                </a:schemeClr>
              </a:solidFill>
            </a:endParaRPr>
          </a:p>
        </p:txBody>
      </p:sp>
      <p:sp>
        <p:nvSpPr>
          <p:cNvPr id="15" name="Prostokąt 14">
            <a:extLst>
              <a:ext uri="{FF2B5EF4-FFF2-40B4-BE49-F238E27FC236}">
                <a16:creationId xmlns:a16="http://schemas.microsoft.com/office/drawing/2014/main" id="{F93A58E7-D737-4931-B07C-92E72F77224F}"/>
              </a:ext>
            </a:extLst>
          </p:cNvPr>
          <p:cNvSpPr/>
          <p:nvPr/>
        </p:nvSpPr>
        <p:spPr>
          <a:xfrm>
            <a:off x="1991544" y="3507932"/>
            <a:ext cx="4094721" cy="7438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rójkąt prostokątny 15">
            <a:extLst>
              <a:ext uri="{FF2B5EF4-FFF2-40B4-BE49-F238E27FC236}">
                <a16:creationId xmlns:a16="http://schemas.microsoft.com/office/drawing/2014/main" id="{2FF32905-2B27-403E-B89C-F537ADD10FDD}"/>
              </a:ext>
            </a:extLst>
          </p:cNvPr>
          <p:cNvSpPr/>
          <p:nvPr/>
        </p:nvSpPr>
        <p:spPr>
          <a:xfrm rot="10800000">
            <a:off x="5808981" y="4246481"/>
            <a:ext cx="277284" cy="250544"/>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7" name="Tytuł 4">
            <a:extLst>
              <a:ext uri="{FF2B5EF4-FFF2-40B4-BE49-F238E27FC236}">
                <a16:creationId xmlns:a16="http://schemas.microsoft.com/office/drawing/2014/main" id="{9F2C4180-26C9-4524-A7E1-10F022F17655}"/>
              </a:ext>
            </a:extLst>
          </p:cNvPr>
          <p:cNvSpPr>
            <a:spLocks noGrp="1"/>
          </p:cNvSpPr>
          <p:nvPr>
            <p:ph type="title"/>
          </p:nvPr>
        </p:nvSpPr>
        <p:spPr>
          <a:xfrm>
            <a:off x="2392452" y="3689392"/>
            <a:ext cx="3237794" cy="388818"/>
          </a:xfrm>
        </p:spPr>
        <p:txBody>
          <a:bodyPr/>
          <a:lstStyle/>
          <a:p>
            <a:r>
              <a:rPr lang="pl-PL" sz="1800" b="1" dirty="0">
                <a:solidFill>
                  <a:schemeClr val="bg1"/>
                </a:solidFill>
              </a:rPr>
              <a:t> TANÍTÁSI SEGÉDESZKÖZÖK</a:t>
            </a:r>
          </a:p>
        </p:txBody>
      </p:sp>
      <p:pic>
        <p:nvPicPr>
          <p:cNvPr id="22" name="Obraz 21">
            <a:extLst>
              <a:ext uri="{FF2B5EF4-FFF2-40B4-BE49-F238E27FC236}">
                <a16:creationId xmlns:a16="http://schemas.microsoft.com/office/drawing/2014/main" id="{850FD855-F58C-4C10-A643-9407D34400DC}"/>
              </a:ext>
            </a:extLst>
          </p:cNvPr>
          <p:cNvPicPr>
            <a:picLocks noChangeAspect="1"/>
          </p:cNvPicPr>
          <p:nvPr/>
        </p:nvPicPr>
        <p:blipFill>
          <a:blip r:embed="rId3"/>
          <a:stretch>
            <a:fillRect/>
          </a:stretch>
        </p:blipFill>
        <p:spPr>
          <a:xfrm rot="5400000" flipH="1">
            <a:off x="1022515" y="383571"/>
            <a:ext cx="119336" cy="2177746"/>
          </a:xfrm>
          <a:prstGeom prst="rect">
            <a:avLst/>
          </a:prstGeom>
        </p:spPr>
      </p:pic>
      <p:sp>
        <p:nvSpPr>
          <p:cNvPr id="30" name="Prostokąt 29">
            <a:extLst>
              <a:ext uri="{FF2B5EF4-FFF2-40B4-BE49-F238E27FC236}">
                <a16:creationId xmlns:a16="http://schemas.microsoft.com/office/drawing/2014/main" id="{C414C55E-BEAA-4171-8701-87E9BEDE3631}"/>
              </a:ext>
            </a:extLst>
          </p:cNvPr>
          <p:cNvSpPr/>
          <p:nvPr/>
        </p:nvSpPr>
        <p:spPr>
          <a:xfrm>
            <a:off x="1991544" y="4854673"/>
            <a:ext cx="4094721" cy="743884"/>
          </a:xfrm>
          <a:prstGeom prst="rect">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1" name="Trójkąt prostokątny 30">
            <a:extLst>
              <a:ext uri="{FF2B5EF4-FFF2-40B4-BE49-F238E27FC236}">
                <a16:creationId xmlns:a16="http://schemas.microsoft.com/office/drawing/2014/main" id="{93477E82-B6D4-4178-8506-BD964F24C651}"/>
              </a:ext>
            </a:extLst>
          </p:cNvPr>
          <p:cNvSpPr/>
          <p:nvPr/>
        </p:nvSpPr>
        <p:spPr>
          <a:xfrm>
            <a:off x="5808981" y="4604129"/>
            <a:ext cx="277284" cy="250544"/>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2" name="Tytuł 4">
            <a:extLst>
              <a:ext uri="{FF2B5EF4-FFF2-40B4-BE49-F238E27FC236}">
                <a16:creationId xmlns:a16="http://schemas.microsoft.com/office/drawing/2014/main" id="{39D8AFEB-36DF-453F-B591-5B019C56B7CE}"/>
              </a:ext>
            </a:extLst>
          </p:cNvPr>
          <p:cNvSpPr txBox="1">
            <a:spLocks/>
          </p:cNvSpPr>
          <p:nvPr/>
        </p:nvSpPr>
        <p:spPr bwMode="auto">
          <a:xfrm>
            <a:off x="2484417" y="4854673"/>
            <a:ext cx="3053864" cy="7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TANANYAGOK</a:t>
            </a:r>
          </a:p>
        </p:txBody>
      </p:sp>
      <p:sp>
        <p:nvSpPr>
          <p:cNvPr id="33" name="Prostokąt 32">
            <a:extLst>
              <a:ext uri="{FF2B5EF4-FFF2-40B4-BE49-F238E27FC236}">
                <a16:creationId xmlns:a16="http://schemas.microsoft.com/office/drawing/2014/main" id="{B626DB9E-CC2B-447F-8419-2A3E1CE8F99F}"/>
              </a:ext>
            </a:extLst>
          </p:cNvPr>
          <p:cNvSpPr/>
          <p:nvPr/>
        </p:nvSpPr>
        <p:spPr>
          <a:xfrm>
            <a:off x="6240016" y="3507932"/>
            <a:ext cx="4094721" cy="743884"/>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4" name="Trójkąt prostokątny 33">
            <a:extLst>
              <a:ext uri="{FF2B5EF4-FFF2-40B4-BE49-F238E27FC236}">
                <a16:creationId xmlns:a16="http://schemas.microsoft.com/office/drawing/2014/main" id="{1A57765C-F6B7-49F7-81D7-360E2795EEC5}"/>
              </a:ext>
            </a:extLst>
          </p:cNvPr>
          <p:cNvSpPr/>
          <p:nvPr/>
        </p:nvSpPr>
        <p:spPr>
          <a:xfrm rot="10800000" flipH="1">
            <a:off x="6240014" y="4246481"/>
            <a:ext cx="277288" cy="250544"/>
          </a:xfrm>
          <a:prstGeom prst="rtTriangle">
            <a:avLst/>
          </a:prstGeom>
          <a:solidFill>
            <a:srgbClr val="F3B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5" name="Tytuł 4">
            <a:extLst>
              <a:ext uri="{FF2B5EF4-FFF2-40B4-BE49-F238E27FC236}">
                <a16:creationId xmlns:a16="http://schemas.microsoft.com/office/drawing/2014/main" id="{A73B5BE8-1826-410C-8F22-F906B5B36B4A}"/>
              </a:ext>
            </a:extLst>
          </p:cNvPr>
          <p:cNvSpPr txBox="1">
            <a:spLocks/>
          </p:cNvSpPr>
          <p:nvPr/>
        </p:nvSpPr>
        <p:spPr bwMode="auto">
          <a:xfrm>
            <a:off x="6184905" y="3689392"/>
            <a:ext cx="4149832" cy="38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TECHNIKAI SEGÉDESZKÖZÖK</a:t>
            </a:r>
          </a:p>
        </p:txBody>
      </p:sp>
      <p:sp>
        <p:nvSpPr>
          <p:cNvPr id="36" name="Prostokąt 35">
            <a:extLst>
              <a:ext uri="{FF2B5EF4-FFF2-40B4-BE49-F238E27FC236}">
                <a16:creationId xmlns:a16="http://schemas.microsoft.com/office/drawing/2014/main" id="{40D71096-E41A-454B-91CC-56322FABC347}"/>
              </a:ext>
            </a:extLst>
          </p:cNvPr>
          <p:cNvSpPr/>
          <p:nvPr/>
        </p:nvSpPr>
        <p:spPr>
          <a:xfrm>
            <a:off x="6246515" y="4854673"/>
            <a:ext cx="4094721" cy="743884"/>
          </a:xfrm>
          <a:prstGeom prst="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7" name="Trójkąt prostokątny 36">
            <a:extLst>
              <a:ext uri="{FF2B5EF4-FFF2-40B4-BE49-F238E27FC236}">
                <a16:creationId xmlns:a16="http://schemas.microsoft.com/office/drawing/2014/main" id="{9A71F78E-A694-41C6-BF09-DBA4236F53FB}"/>
              </a:ext>
            </a:extLst>
          </p:cNvPr>
          <p:cNvSpPr/>
          <p:nvPr/>
        </p:nvSpPr>
        <p:spPr>
          <a:xfrm flipH="1">
            <a:off x="6246515" y="4604129"/>
            <a:ext cx="289690" cy="250544"/>
          </a:xfrm>
          <a:prstGeom prst="rtTriangle">
            <a:avLst/>
          </a:prstGeom>
          <a:solidFill>
            <a:srgbClr val="FD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38" name="Tytuł 4">
            <a:extLst>
              <a:ext uri="{FF2B5EF4-FFF2-40B4-BE49-F238E27FC236}">
                <a16:creationId xmlns:a16="http://schemas.microsoft.com/office/drawing/2014/main" id="{9BF4D53F-23B9-448B-BA45-22FD2CB72929}"/>
              </a:ext>
            </a:extLst>
          </p:cNvPr>
          <p:cNvSpPr txBox="1">
            <a:spLocks/>
          </p:cNvSpPr>
          <p:nvPr/>
        </p:nvSpPr>
        <p:spPr bwMode="auto">
          <a:xfrm>
            <a:off x="6628938" y="4854673"/>
            <a:ext cx="3274764" cy="7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l-PL" sz="1800" b="1" dirty="0">
                <a:solidFill>
                  <a:schemeClr val="bg1"/>
                </a:solidFill>
              </a:rPr>
              <a:t>PEDAGÓGIAI MUNKA SEGÉDESZKÖZÖK </a:t>
            </a:r>
          </a:p>
        </p:txBody>
      </p:sp>
      <p:sp>
        <p:nvSpPr>
          <p:cNvPr id="19" name="Tytuł 1">
            <a:extLst>
              <a:ext uri="{FF2B5EF4-FFF2-40B4-BE49-F238E27FC236}">
                <a16:creationId xmlns:a16="http://schemas.microsoft.com/office/drawing/2014/main" id="{EE934331-BBC0-4EB8-BA85-937D4D97C84E}"/>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Tree>
    <p:extLst>
      <p:ext uri="{BB962C8B-B14F-4D97-AF65-F5344CB8AC3E}">
        <p14:creationId xmlns:p14="http://schemas.microsoft.com/office/powerpoint/2010/main" val="2879820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29</a:t>
            </a:fld>
            <a:endParaRPr lang="en-US" altLang="pl-PL"/>
          </a:p>
        </p:txBody>
      </p:sp>
      <p:sp>
        <p:nvSpPr>
          <p:cNvPr id="26" name="Dymek mowy: prostokąt 25">
            <a:extLst>
              <a:ext uri="{FF2B5EF4-FFF2-40B4-BE49-F238E27FC236}">
                <a16:creationId xmlns:a16="http://schemas.microsoft.com/office/drawing/2014/main" id="{1007AFE7-8CBD-4555-9FEF-92CFC7D872E8}"/>
              </a:ext>
            </a:extLst>
          </p:cNvPr>
          <p:cNvSpPr/>
          <p:nvPr/>
        </p:nvSpPr>
        <p:spPr>
          <a:xfrm rot="5400000">
            <a:off x="5841806" y="481871"/>
            <a:ext cx="2951620" cy="6629776"/>
          </a:xfrm>
          <a:prstGeom prst="wedgeRectCallout">
            <a:avLst>
              <a:gd name="adj1" fmla="val -20833"/>
              <a:gd name="adj2" fmla="val 5480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7" name="Prostokąt 26">
            <a:extLst>
              <a:ext uri="{FF2B5EF4-FFF2-40B4-BE49-F238E27FC236}">
                <a16:creationId xmlns:a16="http://schemas.microsoft.com/office/drawing/2014/main" id="{E88D104C-A3BE-41C3-AB68-496B99832591}"/>
              </a:ext>
            </a:extLst>
          </p:cNvPr>
          <p:cNvSpPr/>
          <p:nvPr/>
        </p:nvSpPr>
        <p:spPr>
          <a:xfrm>
            <a:off x="4002728" y="1888901"/>
            <a:ext cx="4350201" cy="3383668"/>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8" name="Prostokąt 27">
            <a:extLst>
              <a:ext uri="{FF2B5EF4-FFF2-40B4-BE49-F238E27FC236}">
                <a16:creationId xmlns:a16="http://schemas.microsoft.com/office/drawing/2014/main" id="{613DB560-BFDF-47C4-8FD0-42BF52D64A82}"/>
              </a:ext>
            </a:extLst>
          </p:cNvPr>
          <p:cNvSpPr/>
          <p:nvPr/>
        </p:nvSpPr>
        <p:spPr>
          <a:xfrm>
            <a:off x="7968208" y="1888901"/>
            <a:ext cx="4218880" cy="3383668"/>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Podtytuł 2">
            <a:extLst>
              <a:ext uri="{FF2B5EF4-FFF2-40B4-BE49-F238E27FC236}">
                <a16:creationId xmlns:a16="http://schemas.microsoft.com/office/drawing/2014/main" id="{3C34AB01-46D9-4387-A421-A170E9F45BE8}"/>
              </a:ext>
            </a:extLst>
          </p:cNvPr>
          <p:cNvSpPr>
            <a:spLocks noGrp="1"/>
          </p:cNvSpPr>
          <p:nvPr>
            <p:ph idx="1"/>
          </p:nvPr>
        </p:nvSpPr>
        <p:spPr>
          <a:xfrm>
            <a:off x="4307766" y="2147585"/>
            <a:ext cx="3804458" cy="3513663"/>
          </a:xfrm>
        </p:spPr>
        <p:txBody>
          <a:bodyPr/>
          <a:lstStyle/>
          <a:p>
            <a:pPr marL="0" indent="0">
              <a:buNone/>
            </a:pPr>
            <a:r>
              <a:rPr lang="pl-PL" sz="2200" b="1" dirty="0">
                <a:solidFill>
                  <a:schemeClr val="bg1"/>
                </a:solidFill>
              </a:rPr>
              <a:t>VIZUÁLIS 
</a:t>
            </a:r>
          </a:p>
          <a:p>
            <a:pPr>
              <a:buBlip>
                <a:blip r:embed="rId2"/>
              </a:buBlip>
            </a:pPr>
            <a:r>
              <a:rPr lang="pl-PL" sz="1600" dirty="0">
                <a:solidFill>
                  <a:schemeClr val="tx1">
                    <a:lumMod val="75000"/>
                    <a:lumOff val="25000"/>
                  </a:schemeClr>
                </a:solidFill>
              </a:rPr>
              <a:t>grafika (</a:t>
            </a:r>
            <a:r>
              <a:rPr lang="pl-PL" sz="1600" dirty="0" err="1">
                <a:solidFill>
                  <a:schemeClr val="tx1">
                    <a:lumMod val="75000"/>
                    <a:lumOff val="25000"/>
                  </a:schemeClr>
                </a:solidFill>
              </a:rPr>
              <a:t>térképek</a:t>
            </a:r>
            <a:r>
              <a:rPr lang="pl-PL" sz="1600" dirty="0">
                <a:solidFill>
                  <a:schemeClr val="tx1">
                    <a:lumMod val="75000"/>
                    <a:lumOff val="25000"/>
                  </a:schemeClr>
                </a:solidFill>
              </a:rPr>
              <a:t>, </a:t>
            </a:r>
            <a:r>
              <a:rPr lang="pl-PL" sz="1600" dirty="0" err="1">
                <a:solidFill>
                  <a:schemeClr val="tx1">
                    <a:lumMod val="75000"/>
                    <a:lumOff val="25000"/>
                  </a:schemeClr>
                </a:solidFill>
              </a:rPr>
              <a:t>diagramok</a:t>
            </a:r>
            <a:r>
              <a:rPr lang="pl-PL" sz="1600" dirty="0">
                <a:solidFill>
                  <a:schemeClr val="tx1">
                    <a:lumMod val="75000"/>
                    <a:lumOff val="25000"/>
                  </a:schemeClr>
                </a:solidFill>
              </a:rPr>
              <a:t>)
</a:t>
            </a:r>
            <a:r>
              <a:rPr lang="pl-PL" sz="1600" dirty="0" err="1">
                <a:solidFill>
                  <a:schemeClr val="tx1">
                    <a:lumMod val="75000"/>
                    <a:lumOff val="25000"/>
                  </a:schemeClr>
                </a:solidFill>
              </a:rPr>
              <a:t>képi</a:t>
            </a:r>
            <a:r>
              <a:rPr lang="pl-PL" sz="1600" dirty="0">
                <a:solidFill>
                  <a:schemeClr val="tx1">
                    <a:lumMod val="75000"/>
                    <a:lumOff val="25000"/>
                  </a:schemeClr>
                </a:solidFill>
              </a:rPr>
              <a:t> (</a:t>
            </a:r>
            <a:r>
              <a:rPr lang="pl-PL" sz="1600" dirty="0" err="1">
                <a:solidFill>
                  <a:schemeClr val="tx1">
                    <a:lumMod val="75000"/>
                    <a:lumOff val="25000"/>
                  </a:schemeClr>
                </a:solidFill>
              </a:rPr>
              <a:t>illusztrációk</a:t>
            </a:r>
            <a:r>
              <a:rPr lang="pl-PL" sz="1600" dirty="0">
                <a:solidFill>
                  <a:schemeClr val="tx1">
                    <a:lumMod val="75000"/>
                    <a:lumOff val="25000"/>
                  </a:schemeClr>
                </a:solidFill>
              </a:rPr>
              <a:t>, </a:t>
            </a:r>
            <a:r>
              <a:rPr lang="pl-PL" sz="1600" dirty="0" err="1">
                <a:solidFill>
                  <a:schemeClr val="tx1">
                    <a:lumMod val="75000"/>
                    <a:lumOff val="25000"/>
                  </a:schemeClr>
                </a:solidFill>
              </a:rPr>
              <a:t>fényképek</a:t>
            </a:r>
            <a:r>
              <a:rPr lang="pl-PL" sz="1600" dirty="0">
                <a:solidFill>
                  <a:schemeClr val="tx1">
                    <a:lumMod val="75000"/>
                    <a:lumOff val="25000"/>
                  </a:schemeClr>
                </a:solidFill>
              </a:rPr>
              <a:t>)
</a:t>
            </a:r>
            <a:r>
              <a:rPr lang="pl-PL" sz="1600" dirty="0" err="1">
                <a:solidFill>
                  <a:schemeClr val="tx1">
                    <a:lumMod val="75000"/>
                    <a:lumOff val="25000"/>
                  </a:schemeClr>
                </a:solidFill>
              </a:rPr>
              <a:t>Könyvek</a:t>
            </a:r>
            <a:endParaRPr lang="pl-PL" sz="1600" dirty="0">
              <a:solidFill>
                <a:schemeClr val="tx1">
                  <a:lumMod val="75000"/>
                  <a:lumOff val="25000"/>
                </a:schemeClr>
              </a:solidFill>
            </a:endParaRPr>
          </a:p>
          <a:p>
            <a:pPr marL="0" indent="0">
              <a:buNone/>
            </a:pPr>
            <a:r>
              <a:rPr lang="en-GB" sz="1600" dirty="0" err="1">
                <a:solidFill>
                  <a:schemeClr val="tx1">
                    <a:lumMod val="75000"/>
                    <a:lumOff val="25000"/>
                  </a:schemeClr>
                </a:solidFill>
              </a:rPr>
              <a:t>Példa</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elrendezés</a:t>
            </a:r>
            <a:r>
              <a:rPr lang="en-GB" sz="1600" dirty="0">
                <a:solidFill>
                  <a:schemeClr val="tx1">
                    <a:lumMod val="75000"/>
                    <a:lumOff val="25000"/>
                  </a:schemeClr>
                </a:solidFill>
              </a:rPr>
              <a:t> </a:t>
            </a:r>
            <a:r>
              <a:rPr lang="en-GB" sz="1600" dirty="0" err="1">
                <a:solidFill>
                  <a:schemeClr val="tx1">
                    <a:lumMod val="75000"/>
                    <a:lumOff val="25000"/>
                  </a:schemeClr>
                </a:solidFill>
              </a:rPr>
              <a:t>táblázat</a:t>
            </a:r>
            <a:r>
              <a:rPr lang="en-GB" sz="1600" dirty="0">
                <a:solidFill>
                  <a:schemeClr val="tx1">
                    <a:lumMod val="75000"/>
                    <a:lumOff val="25000"/>
                  </a:schemeClr>
                </a:solidFill>
              </a:rPr>
              <a:t> </a:t>
            </a:r>
            <a:r>
              <a:rPr lang="en-GB" sz="1600" dirty="0" err="1">
                <a:solidFill>
                  <a:schemeClr val="tx1">
                    <a:lumMod val="75000"/>
                    <a:lumOff val="25000"/>
                  </a:schemeClr>
                </a:solidFill>
              </a:rPr>
              <a:t>ábrája</a:t>
            </a:r>
            <a:r>
              <a:rPr lang="en-GB" sz="1600" dirty="0">
                <a:solidFill>
                  <a:schemeClr val="tx1">
                    <a:lumMod val="75000"/>
                    <a:lumOff val="25000"/>
                  </a:schemeClr>
                </a:solidFill>
              </a:rPr>
              <a:t> 
</a:t>
            </a:r>
            <a:endParaRPr lang="pl-PL" sz="1800" b="1" dirty="0">
              <a:solidFill>
                <a:schemeClr val="tx1">
                  <a:lumMod val="85000"/>
                  <a:lumOff val="15000"/>
                </a:schemeClr>
              </a:solidFill>
            </a:endParaRPr>
          </a:p>
        </p:txBody>
      </p:sp>
      <p:sp>
        <p:nvSpPr>
          <p:cNvPr id="30" name="Prostokąt 29">
            <a:extLst>
              <a:ext uri="{FF2B5EF4-FFF2-40B4-BE49-F238E27FC236}">
                <a16:creationId xmlns:a16="http://schemas.microsoft.com/office/drawing/2014/main" id="{D88BD44D-42C3-4D68-87BD-3460F5C3581E}"/>
              </a:ext>
            </a:extLst>
          </p:cNvPr>
          <p:cNvSpPr/>
          <p:nvPr/>
        </p:nvSpPr>
        <p:spPr>
          <a:xfrm>
            <a:off x="75891" y="4221088"/>
            <a:ext cx="3417282" cy="400110"/>
          </a:xfrm>
          <a:prstGeom prst="rect">
            <a:avLst/>
          </a:prstGeom>
        </p:spPr>
        <p:txBody>
          <a:bodyPr wrap="none">
            <a:spAutoFit/>
          </a:bodyPr>
          <a:lstStyle/>
          <a:p>
            <a:pPr algn="ctr"/>
            <a:r>
              <a:rPr lang="pl-PL" sz="2000" b="1" dirty="0">
                <a:solidFill>
                  <a:schemeClr val="bg1"/>
                </a:solidFill>
                <a:highlight>
                  <a:srgbClr val="FD6D01"/>
                </a:highlight>
              </a:rPr>
              <a:t> TECHNIKAI SEGÉDESZKÖZÖK </a:t>
            </a:r>
            <a:endParaRPr lang="pl-PL" sz="2000" dirty="0">
              <a:solidFill>
                <a:schemeClr val="tx1">
                  <a:lumMod val="75000"/>
                  <a:lumOff val="25000"/>
                </a:schemeClr>
              </a:solidFill>
              <a:highlight>
                <a:srgbClr val="FD6D01"/>
              </a:highlight>
            </a:endParaRPr>
          </a:p>
        </p:txBody>
      </p:sp>
      <p:sp>
        <p:nvSpPr>
          <p:cNvPr id="32" name="Podtytuł 2">
            <a:extLst>
              <a:ext uri="{FF2B5EF4-FFF2-40B4-BE49-F238E27FC236}">
                <a16:creationId xmlns:a16="http://schemas.microsoft.com/office/drawing/2014/main" id="{C1955D0B-26C9-4A2F-99C7-413D5A2A4849}"/>
              </a:ext>
            </a:extLst>
          </p:cNvPr>
          <p:cNvSpPr txBox="1">
            <a:spLocks/>
          </p:cNvSpPr>
          <p:nvPr/>
        </p:nvSpPr>
        <p:spPr bwMode="auto">
          <a:xfrm>
            <a:off x="8175419" y="2147584"/>
            <a:ext cx="3804458" cy="351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2200" b="1" dirty="0">
                <a:solidFill>
                  <a:schemeClr val="bg1"/>
                </a:solidFill>
              </a:rPr>
              <a:t>TERÜLETI</a:t>
            </a:r>
          </a:p>
          <a:p>
            <a:pPr marL="0" indent="0">
              <a:buNone/>
            </a:pPr>
            <a:endParaRPr lang="pl-PL" sz="2200" dirty="0">
              <a:solidFill>
                <a:schemeClr val="tx1">
                  <a:lumMod val="75000"/>
                  <a:lumOff val="25000"/>
                </a:schemeClr>
              </a:solidFill>
            </a:endParaRPr>
          </a:p>
          <a:p>
            <a:pPr>
              <a:buBlip>
                <a:blip r:embed="rId2"/>
              </a:buBlip>
            </a:pPr>
            <a:r>
              <a:rPr lang="en-GB" sz="1600" dirty="0" err="1">
                <a:solidFill>
                  <a:schemeClr val="tx1">
                    <a:lumMod val="75000"/>
                    <a:lumOff val="25000"/>
                  </a:schemeClr>
                </a:solidFill>
              </a:rPr>
              <a:t>statikus</a:t>
            </a:r>
            <a:r>
              <a:rPr lang="en-GB" sz="1600" dirty="0">
                <a:solidFill>
                  <a:schemeClr val="tx1">
                    <a:lumMod val="75000"/>
                    <a:lumOff val="25000"/>
                  </a:schemeClr>
                </a:solidFill>
              </a:rPr>
              <a:t> (</a:t>
            </a:r>
            <a:r>
              <a:rPr lang="en-GB" sz="1600" dirty="0" err="1">
                <a:solidFill>
                  <a:schemeClr val="tx1">
                    <a:lumMod val="75000"/>
                    <a:lumOff val="25000"/>
                  </a:schemeClr>
                </a:solidFill>
              </a:rPr>
              <a:t>kiállítások</a:t>
            </a:r>
            <a:r>
              <a:rPr lang="en-GB" sz="1600" dirty="0">
                <a:solidFill>
                  <a:schemeClr val="tx1">
                    <a:lumMod val="75000"/>
                    <a:lumOff val="25000"/>
                  </a:schemeClr>
                </a:solidFill>
              </a:rPr>
              <a:t>, </a:t>
            </a:r>
            <a:r>
              <a:rPr lang="en-GB" sz="1600" dirty="0" err="1">
                <a:solidFill>
                  <a:schemeClr val="tx1">
                    <a:lumMod val="75000"/>
                    <a:lumOff val="25000"/>
                  </a:schemeClr>
                </a:solidFill>
              </a:rPr>
              <a:t>modellek</a:t>
            </a:r>
            <a:r>
              <a:rPr lang="en-GB" sz="1600" dirty="0">
                <a:solidFill>
                  <a:schemeClr val="tx1">
                    <a:lumMod val="75000"/>
                    <a:lumOff val="25000"/>
                  </a:schemeClr>
                </a:solidFill>
              </a:rPr>
              <a:t>)
</a:t>
            </a:r>
            <a:r>
              <a:rPr lang="en-GB" sz="1600" dirty="0" err="1">
                <a:solidFill>
                  <a:schemeClr val="tx1">
                    <a:lumMod val="75000"/>
                    <a:lumOff val="25000"/>
                  </a:schemeClr>
                </a:solidFill>
              </a:rPr>
              <a:t>Mozgatható</a:t>
            </a:r>
            <a:r>
              <a:rPr lang="en-GB" sz="1600" dirty="0">
                <a:solidFill>
                  <a:schemeClr val="tx1">
                    <a:lumMod val="75000"/>
                    <a:lumOff val="25000"/>
                  </a:schemeClr>
                </a:solidFill>
              </a:rPr>
              <a:t> (</a:t>
            </a:r>
            <a:r>
              <a:rPr lang="en-GB" sz="1600" dirty="0" err="1">
                <a:solidFill>
                  <a:schemeClr val="tx1">
                    <a:lumMod val="75000"/>
                    <a:lumOff val="25000"/>
                  </a:schemeClr>
                </a:solidFill>
              </a:rPr>
              <a:t>kiállítások</a:t>
            </a:r>
            <a:r>
              <a:rPr lang="en-GB" sz="1600" dirty="0">
                <a:solidFill>
                  <a:schemeClr val="tx1">
                    <a:lumMod val="75000"/>
                    <a:lumOff val="25000"/>
                  </a:schemeClr>
                </a:solidFill>
              </a:rPr>
              <a:t>, </a:t>
            </a:r>
            <a:r>
              <a:rPr lang="en-GB" sz="1600" dirty="0" err="1">
                <a:solidFill>
                  <a:schemeClr val="tx1">
                    <a:lumMod val="75000"/>
                    <a:lumOff val="25000"/>
                  </a:schemeClr>
                </a:solidFill>
              </a:rPr>
              <a:t>modellek</a:t>
            </a:r>
            <a:r>
              <a:rPr lang="en-GB" sz="1600" dirty="0">
                <a:solidFill>
                  <a:schemeClr val="tx1">
                    <a:lumMod val="75000"/>
                    <a:lumOff val="25000"/>
                  </a:schemeClr>
                </a:solidFill>
              </a:rPr>
              <a:t>)</a:t>
            </a:r>
            <a:endParaRPr lang="pl-PL" sz="1600" dirty="0">
              <a:solidFill>
                <a:schemeClr val="tx1">
                  <a:lumMod val="75000"/>
                  <a:lumOff val="25000"/>
                </a:schemeClr>
              </a:solidFill>
            </a:endParaRPr>
          </a:p>
          <a:p>
            <a:pPr marL="0" indent="0">
              <a:buNone/>
            </a:pPr>
            <a:r>
              <a:rPr lang="en-GB" sz="1600" dirty="0" err="1">
                <a:solidFill>
                  <a:schemeClr val="tx1">
                    <a:lumMod val="75000"/>
                    <a:lumOff val="25000"/>
                  </a:schemeClr>
                </a:solidFill>
              </a:rPr>
              <a:t>Példa</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helyesen</a:t>
            </a:r>
            <a:r>
              <a:rPr lang="en-GB" sz="1600" dirty="0">
                <a:solidFill>
                  <a:schemeClr val="tx1">
                    <a:lumMod val="75000"/>
                    <a:lumOff val="25000"/>
                  </a:schemeClr>
                </a:solidFill>
              </a:rPr>
              <a:t> </a:t>
            </a:r>
            <a:r>
              <a:rPr lang="en-GB" sz="1600" dirty="0" err="1">
                <a:solidFill>
                  <a:schemeClr val="tx1">
                    <a:lumMod val="75000"/>
                    <a:lumOff val="25000"/>
                  </a:schemeClr>
                </a:solidFill>
              </a:rPr>
              <a:t>beállított</a:t>
            </a:r>
            <a:r>
              <a:rPr lang="en-GB" sz="1600" dirty="0">
                <a:solidFill>
                  <a:schemeClr val="tx1">
                    <a:lumMod val="75000"/>
                    <a:lumOff val="25000"/>
                  </a:schemeClr>
                </a:solidFill>
              </a:rPr>
              <a:t> </a:t>
            </a:r>
            <a:r>
              <a:rPr lang="en-GB" sz="1600" dirty="0" err="1">
                <a:solidFill>
                  <a:schemeClr val="tx1">
                    <a:lumMod val="75000"/>
                    <a:lumOff val="25000"/>
                  </a:schemeClr>
                </a:solidFill>
              </a:rPr>
              <a:t>táblázathoz</a:t>
            </a:r>
            <a:r>
              <a:rPr lang="en-GB" sz="1600" dirty="0">
                <a:solidFill>
                  <a:schemeClr val="tx1">
                    <a:lumMod val="75000"/>
                    <a:lumOff val="25000"/>
                  </a:schemeClr>
                </a:solidFill>
              </a:rPr>
              <a:t>
</a:t>
            </a:r>
            <a:endParaRPr lang="pl-PL" sz="1600" dirty="0">
              <a:solidFill>
                <a:schemeClr val="tx1">
                  <a:lumMod val="75000"/>
                  <a:lumOff val="25000"/>
                </a:schemeClr>
              </a:solidFill>
            </a:endParaRPr>
          </a:p>
          <a:p>
            <a:pPr marL="0" indent="0">
              <a:buFont typeface="Arial" panose="020B0604020202020204" pitchFamily="34" charset="0"/>
              <a:buNone/>
            </a:pPr>
            <a:endParaRPr lang="pl-PL" sz="1800" b="1" dirty="0">
              <a:solidFill>
                <a:schemeClr val="tx1">
                  <a:lumMod val="85000"/>
                  <a:lumOff val="15000"/>
                </a:schemeClr>
              </a:solidFill>
            </a:endParaRPr>
          </a:p>
        </p:txBody>
      </p:sp>
      <p:pic>
        <p:nvPicPr>
          <p:cNvPr id="13" name="Grafika 20">
            <a:extLst>
              <a:ext uri="{FF2B5EF4-FFF2-40B4-BE49-F238E27FC236}">
                <a16:creationId xmlns:a16="http://schemas.microsoft.com/office/drawing/2014/main" id="{60077798-703B-DF4B-9425-716E938417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424" y="2239608"/>
            <a:ext cx="1746208" cy="1746208"/>
          </a:xfrm>
          <a:prstGeom prst="rect">
            <a:avLst/>
          </a:prstGeom>
        </p:spPr>
      </p:pic>
      <p:sp>
        <p:nvSpPr>
          <p:cNvPr id="11" name="Tytuł 1">
            <a:extLst>
              <a:ext uri="{FF2B5EF4-FFF2-40B4-BE49-F238E27FC236}">
                <a16:creationId xmlns:a16="http://schemas.microsoft.com/office/drawing/2014/main" id="{C25E6FAA-B18E-45D4-84CB-08BFB872514F}"/>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Tree>
    <p:extLst>
      <p:ext uri="{BB962C8B-B14F-4D97-AF65-F5344CB8AC3E}">
        <p14:creationId xmlns:p14="http://schemas.microsoft.com/office/powerpoint/2010/main" val="1429776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A KÉPZÉS </a:t>
            </a:r>
            <a:r>
              <a:rPr lang="pl-PL" altLang="pl-PL" sz="2600" b="1" dirty="0" err="1">
                <a:solidFill>
                  <a:schemeClr val="tx1">
                    <a:lumMod val="75000"/>
                    <a:lumOff val="25000"/>
                  </a:schemeClr>
                </a:solidFill>
              </a:rPr>
              <a:t>ELŐKÉSZÍTÉSÉNEK</a:t>
            </a:r>
            <a:r>
              <a:rPr lang="pl-PL" altLang="pl-PL" sz="2600" b="1" dirty="0">
                <a:solidFill>
                  <a:schemeClr val="tx1">
                    <a:lumMod val="75000"/>
                    <a:lumOff val="25000"/>
                  </a:schemeClr>
                </a:solidFill>
              </a:rPr>
              <a:t> </a:t>
            </a:r>
            <a:r>
              <a:rPr lang="pl-PL" altLang="pl-PL" sz="2600" b="1" dirty="0" err="1">
                <a:solidFill>
                  <a:schemeClr val="tx1">
                    <a:lumMod val="75000"/>
                    <a:lumOff val="25000"/>
                  </a:schemeClr>
                </a:solidFill>
              </a:rPr>
              <a:t>CÉLJA</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a:t>
            </a:fld>
            <a:endParaRPr lang="en-US" altLang="pl-PL"/>
          </a:p>
        </p:txBody>
      </p:sp>
      <p:sp>
        <p:nvSpPr>
          <p:cNvPr id="13" name="Prostokąt 12">
            <a:extLst>
              <a:ext uri="{FF2B5EF4-FFF2-40B4-BE49-F238E27FC236}">
                <a16:creationId xmlns:a16="http://schemas.microsoft.com/office/drawing/2014/main" id="{DF50197F-BDE7-4BC2-84B9-36470F5998F9}"/>
              </a:ext>
            </a:extLst>
          </p:cNvPr>
          <p:cNvSpPr/>
          <p:nvPr/>
        </p:nvSpPr>
        <p:spPr>
          <a:xfrm>
            <a:off x="4222067" y="1620001"/>
            <a:ext cx="7994613" cy="41552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dtytuł 2">
            <a:extLst>
              <a:ext uri="{FF2B5EF4-FFF2-40B4-BE49-F238E27FC236}">
                <a16:creationId xmlns:a16="http://schemas.microsoft.com/office/drawing/2014/main" id="{CDA9BCC4-247D-4888-8086-C380EC7AACDD}"/>
              </a:ext>
            </a:extLst>
          </p:cNvPr>
          <p:cNvSpPr>
            <a:spLocks noGrp="1"/>
          </p:cNvSpPr>
          <p:nvPr>
            <p:ph idx="1"/>
          </p:nvPr>
        </p:nvSpPr>
        <p:spPr>
          <a:xfrm>
            <a:off x="4583832" y="2641279"/>
            <a:ext cx="5485693" cy="2596720"/>
          </a:xfrm>
        </p:spPr>
        <p:txBody>
          <a:bodyPr/>
          <a:lstStyle/>
          <a:p>
            <a:pPr marL="0" indent="0">
              <a:lnSpc>
                <a:spcPct val="150000"/>
              </a:lnSpc>
              <a:spcAft>
                <a:spcPts val="1200"/>
              </a:spcAft>
              <a:buNone/>
            </a:pPr>
            <a:r>
              <a:rPr lang="pl-PL" sz="1800" b="1" dirty="0">
                <a:solidFill>
                  <a:schemeClr val="tx1">
                    <a:lumMod val="75000"/>
                    <a:lumOff val="25000"/>
                  </a:schemeClr>
                </a:solidFill>
              </a:rPr>
              <a:t>EZ A MODUL A TECHNIKAI OLDALRÓL ÉS A ESZKÖZÖK KIVÁLASZTÓ TRÉNING ELŐKÉSZÍTÉSEN ALAPSZIK. 
A PROGRAM A CSOPORTMUNKA – ÉS DIDAKTIKAI ESZKÖZÖK MÓDSZEREINEK KIVÁLASZTÁSÁRA ÖSSZPONTOSÍT.
</a:t>
            </a:r>
          </a:p>
        </p:txBody>
      </p:sp>
      <p:pic>
        <p:nvPicPr>
          <p:cNvPr id="15" name="Obraz 14">
            <a:extLst>
              <a:ext uri="{FF2B5EF4-FFF2-40B4-BE49-F238E27FC236}">
                <a16:creationId xmlns:a16="http://schemas.microsoft.com/office/drawing/2014/main" id="{B748F5B2-7588-4F58-9A54-7CC3489A07D6}"/>
              </a:ext>
            </a:extLst>
          </p:cNvPr>
          <p:cNvPicPr>
            <a:picLocks noChangeAspect="1"/>
          </p:cNvPicPr>
          <p:nvPr/>
        </p:nvPicPr>
        <p:blipFill>
          <a:blip r:embed="rId2"/>
          <a:stretch>
            <a:fillRect/>
          </a:stretch>
        </p:blipFill>
        <p:spPr>
          <a:xfrm rot="5400000" flipH="1">
            <a:off x="1991823" y="-497853"/>
            <a:ext cx="231727" cy="4228758"/>
          </a:xfrm>
          <a:prstGeom prst="rect">
            <a:avLst/>
          </a:prstGeom>
        </p:spPr>
      </p:pic>
      <p:pic>
        <p:nvPicPr>
          <p:cNvPr id="16" name="Obraz 15">
            <a:extLst>
              <a:ext uri="{FF2B5EF4-FFF2-40B4-BE49-F238E27FC236}">
                <a16:creationId xmlns:a16="http://schemas.microsoft.com/office/drawing/2014/main" id="{0AD9FB31-9E4A-439E-899C-D96DF0EB867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0567" r="9141"/>
          <a:stretch/>
        </p:blipFill>
        <p:spPr>
          <a:xfrm>
            <a:off x="0" y="1620000"/>
            <a:ext cx="4222067" cy="5238000"/>
          </a:xfrm>
          <a:prstGeom prst="rect">
            <a:avLst/>
          </a:prstGeom>
        </p:spPr>
      </p:pic>
      <p:pic>
        <p:nvPicPr>
          <p:cNvPr id="17" name="Grafika 16">
            <a:extLst>
              <a:ext uri="{FF2B5EF4-FFF2-40B4-BE49-F238E27FC236}">
                <a16:creationId xmlns:a16="http://schemas.microsoft.com/office/drawing/2014/main" id="{296B9113-2ED5-42CC-98CE-B017345338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8221" y="2780928"/>
            <a:ext cx="1741984" cy="1858115"/>
          </a:xfrm>
          <a:prstGeom prst="rect">
            <a:avLst/>
          </a:prstGeom>
        </p:spPr>
      </p:pic>
    </p:spTree>
    <p:extLst>
      <p:ext uri="{BB962C8B-B14F-4D97-AF65-F5344CB8AC3E}">
        <p14:creationId xmlns:p14="http://schemas.microsoft.com/office/powerpoint/2010/main" val="132353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30</a:t>
            </a:fld>
            <a:endParaRPr lang="en-US" altLang="pl-PL"/>
          </a:p>
        </p:txBody>
      </p:sp>
      <p:sp>
        <p:nvSpPr>
          <p:cNvPr id="12" name="Prostokąt: jeden ścięty róg 11">
            <a:extLst>
              <a:ext uri="{FF2B5EF4-FFF2-40B4-BE49-F238E27FC236}">
                <a16:creationId xmlns:a16="http://schemas.microsoft.com/office/drawing/2014/main" id="{5D9CA1B3-D871-4310-BF10-69A99331CE4C}"/>
              </a:ext>
            </a:extLst>
          </p:cNvPr>
          <p:cNvSpPr/>
          <p:nvPr/>
        </p:nvSpPr>
        <p:spPr>
          <a:xfrm>
            <a:off x="8771894" y="1772817"/>
            <a:ext cx="2440221" cy="38159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jeden ścięty róg 12">
            <a:extLst>
              <a:ext uri="{FF2B5EF4-FFF2-40B4-BE49-F238E27FC236}">
                <a16:creationId xmlns:a16="http://schemas.microsoft.com/office/drawing/2014/main" id="{899E68C3-FCAD-4DEA-9E13-61E045B17DB9}"/>
              </a:ext>
            </a:extLst>
          </p:cNvPr>
          <p:cNvSpPr/>
          <p:nvPr/>
        </p:nvSpPr>
        <p:spPr>
          <a:xfrm>
            <a:off x="6144978" y="1772816"/>
            <a:ext cx="2440222" cy="3830401"/>
          </a:xfrm>
          <a:prstGeom prst="snip1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4" name="Prostokąt: jeden ścięty róg 13">
            <a:extLst>
              <a:ext uri="{FF2B5EF4-FFF2-40B4-BE49-F238E27FC236}">
                <a16:creationId xmlns:a16="http://schemas.microsoft.com/office/drawing/2014/main" id="{F471AB02-D081-4303-915B-10B11EFA9CF4}"/>
              </a:ext>
            </a:extLst>
          </p:cNvPr>
          <p:cNvSpPr/>
          <p:nvPr/>
        </p:nvSpPr>
        <p:spPr>
          <a:xfrm>
            <a:off x="3515310" y="1772816"/>
            <a:ext cx="2440222" cy="3830401"/>
          </a:xfrm>
          <a:prstGeom prst="snip1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dtytuł 2">
            <a:extLst>
              <a:ext uri="{FF2B5EF4-FFF2-40B4-BE49-F238E27FC236}">
                <a16:creationId xmlns:a16="http://schemas.microsoft.com/office/drawing/2014/main" id="{0B30A6C2-89F5-46F3-B4F4-6CC8BDC72162}"/>
              </a:ext>
            </a:extLst>
          </p:cNvPr>
          <p:cNvSpPr>
            <a:spLocks noGrp="1"/>
          </p:cNvSpPr>
          <p:nvPr>
            <p:ph idx="1"/>
          </p:nvPr>
        </p:nvSpPr>
        <p:spPr>
          <a:xfrm>
            <a:off x="3646473" y="2893748"/>
            <a:ext cx="2337645" cy="2911516"/>
          </a:xfrm>
        </p:spPr>
        <p:txBody>
          <a:bodyPr/>
          <a:lstStyle/>
          <a:p>
            <a:pPr marL="0" indent="0">
              <a:buNone/>
            </a:pPr>
            <a:r>
              <a:rPr lang="pl-PL" sz="1600" b="1" dirty="0">
                <a:solidFill>
                  <a:schemeClr val="bg1"/>
                </a:solidFill>
              </a:rPr>
              <a:t>SLIDOK</a:t>
            </a:r>
            <a:endParaRPr lang="pl-PL" sz="1600" dirty="0">
              <a:solidFill>
                <a:schemeClr val="tx1">
                  <a:lumMod val="75000"/>
                  <a:lumOff val="25000"/>
                </a:schemeClr>
              </a:solidFill>
            </a:endParaRPr>
          </a:p>
          <a:p>
            <a:pPr>
              <a:buBlip>
                <a:blip r:embed="rId3"/>
              </a:buBlip>
            </a:pPr>
            <a:r>
              <a:rPr lang="en-GB" sz="1600" dirty="0" err="1">
                <a:solidFill>
                  <a:schemeClr val="tx1">
                    <a:lumMod val="75000"/>
                    <a:lumOff val="25000"/>
                  </a:schemeClr>
                </a:solidFill>
              </a:rPr>
              <a:t>például</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egészségügyi</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biztonsági</a:t>
            </a:r>
            <a:r>
              <a:rPr lang="en-GB" sz="1600" dirty="0">
                <a:solidFill>
                  <a:schemeClr val="tx1">
                    <a:lumMod val="75000"/>
                    <a:lumOff val="25000"/>
                  </a:schemeClr>
                </a:solidFill>
              </a:rPr>
              <a:t> </a:t>
            </a:r>
            <a:r>
              <a:rPr lang="en-GB" sz="1600" dirty="0" err="1">
                <a:solidFill>
                  <a:schemeClr val="tx1">
                    <a:lumMod val="75000"/>
                    <a:lumOff val="25000"/>
                  </a:schemeClr>
                </a:solidFill>
              </a:rPr>
              <a:t>szabályokról</a:t>
            </a:r>
            <a:r>
              <a:rPr lang="en-GB" sz="1600" dirty="0">
                <a:solidFill>
                  <a:schemeClr val="tx1">
                    <a:lumMod val="75000"/>
                    <a:lumOff val="25000"/>
                  </a:schemeClr>
                </a:solidFill>
              </a:rPr>
              <a:t> </a:t>
            </a:r>
            <a:r>
              <a:rPr lang="en-GB" sz="1600" dirty="0" err="1">
                <a:solidFill>
                  <a:schemeClr val="tx1">
                    <a:lumMod val="75000"/>
                    <a:lumOff val="25000"/>
                  </a:schemeClr>
                </a:solidFill>
              </a:rPr>
              <a:t>szóló</a:t>
            </a:r>
            <a:r>
              <a:rPr lang="en-GB" sz="1600" dirty="0">
                <a:solidFill>
                  <a:schemeClr val="tx1">
                    <a:lumMod val="75000"/>
                    <a:lumOff val="25000"/>
                  </a:schemeClr>
                </a:solidFill>
              </a:rPr>
              <a:t> </a:t>
            </a:r>
            <a:r>
              <a:rPr lang="en-GB" sz="1600" dirty="0" err="1">
                <a:solidFill>
                  <a:schemeClr val="tx1">
                    <a:lumMod val="75000"/>
                    <a:lumOff val="25000"/>
                  </a:schemeClr>
                </a:solidFill>
              </a:rPr>
              <a:t>vetítés</a:t>
            </a:r>
            <a:endParaRPr lang="en-GB" sz="1600" dirty="0">
              <a:solidFill>
                <a:schemeClr val="tx1">
                  <a:lumMod val="75000"/>
                  <a:lumOff val="25000"/>
                </a:schemeClr>
              </a:solidFill>
            </a:endParaRPr>
          </a:p>
          <a:p>
            <a:pPr marL="0" indent="0">
              <a:buNone/>
            </a:pPr>
            <a:r>
              <a:rPr lang="pl-PL" sz="1600" b="1" dirty="0">
                <a:solidFill>
                  <a:schemeClr val="bg1"/>
                </a:solidFill>
              </a:rPr>
              <a:t>KINYOMTATÁS</a:t>
            </a:r>
            <a:endParaRPr lang="pl-PL" sz="1600" dirty="0">
              <a:solidFill>
                <a:schemeClr val="tx1">
                  <a:lumMod val="75000"/>
                  <a:lumOff val="25000"/>
                </a:schemeClr>
              </a:solidFill>
            </a:endParaRPr>
          </a:p>
          <a:p>
            <a:pPr>
              <a:buBlip>
                <a:blip r:embed="rId3"/>
              </a:buBlip>
            </a:pPr>
            <a:r>
              <a:rPr lang="pl-PL" sz="1600" dirty="0" err="1">
                <a:solidFill>
                  <a:schemeClr val="tx1">
                    <a:lumMod val="75000"/>
                    <a:lumOff val="25000"/>
                  </a:schemeClr>
                </a:solidFill>
              </a:rPr>
              <a:t>Pl</a:t>
            </a:r>
            <a:r>
              <a:rPr lang="pl-PL" sz="1600" dirty="0">
                <a:solidFill>
                  <a:schemeClr val="tx1">
                    <a:lumMod val="75000"/>
                    <a:lumOff val="25000"/>
                  </a:schemeClr>
                </a:solidFill>
              </a:rPr>
              <a:t> </a:t>
            </a:r>
            <a:r>
              <a:rPr lang="pl-PL" sz="1600" dirty="0" err="1">
                <a:solidFill>
                  <a:schemeClr val="tx1">
                    <a:lumMod val="75000"/>
                    <a:lumOff val="25000"/>
                  </a:schemeClr>
                </a:solidFill>
              </a:rPr>
              <a:t>menük</a:t>
            </a:r>
            <a:endParaRPr lang="pl-PL" sz="1800" b="1" dirty="0">
              <a:solidFill>
                <a:schemeClr val="tx1">
                  <a:lumMod val="85000"/>
                  <a:lumOff val="15000"/>
                </a:schemeClr>
              </a:solidFill>
            </a:endParaRPr>
          </a:p>
        </p:txBody>
      </p:sp>
      <p:sp>
        <p:nvSpPr>
          <p:cNvPr id="33" name="Podtytuł 2">
            <a:extLst>
              <a:ext uri="{FF2B5EF4-FFF2-40B4-BE49-F238E27FC236}">
                <a16:creationId xmlns:a16="http://schemas.microsoft.com/office/drawing/2014/main" id="{14F89E97-14B6-40DD-9D14-BBA75DF733BE}"/>
              </a:ext>
            </a:extLst>
          </p:cNvPr>
          <p:cNvSpPr txBox="1">
            <a:spLocks/>
          </p:cNvSpPr>
          <p:nvPr/>
        </p:nvSpPr>
        <p:spPr bwMode="auto">
          <a:xfrm>
            <a:off x="6237028" y="2893748"/>
            <a:ext cx="2337645" cy="17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l-PL" sz="1600" b="1" dirty="0">
                <a:solidFill>
                  <a:schemeClr val="bg1"/>
                </a:solidFill>
              </a:rPr>
              <a:t>FELVÉTELEK</a:t>
            </a:r>
            <a:endParaRPr lang="pl-PL" sz="1600" dirty="0">
              <a:solidFill>
                <a:schemeClr val="tx1">
                  <a:lumMod val="75000"/>
                  <a:lumOff val="25000"/>
                </a:schemeClr>
              </a:solidFill>
            </a:endParaRPr>
          </a:p>
          <a:p>
            <a:pPr>
              <a:buBlip>
                <a:blip r:embed="rId3"/>
              </a:buBlip>
            </a:pPr>
            <a:r>
              <a:rPr lang="en-GB" sz="1600" dirty="0">
                <a:solidFill>
                  <a:schemeClr val="tx1">
                    <a:lumMod val="75000"/>
                    <a:lumOff val="25000"/>
                  </a:schemeClr>
                </a:solidFill>
              </a:rPr>
              <a:t>Pl.  </a:t>
            </a:r>
            <a:r>
              <a:rPr lang="en-GB" sz="1600" dirty="0" err="1">
                <a:solidFill>
                  <a:schemeClr val="tx1">
                    <a:lumMod val="75000"/>
                    <a:lumOff val="25000"/>
                  </a:schemeClr>
                </a:solidFill>
              </a:rPr>
              <a:t>Beszélgetés</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ügyfél-és</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élelmiszer-rendelésről</a:t>
            </a:r>
            <a:r>
              <a:rPr lang="en-GB" sz="1600" dirty="0">
                <a:solidFill>
                  <a:schemeClr val="tx1">
                    <a:lumMod val="75000"/>
                    <a:lumOff val="25000"/>
                  </a:schemeClr>
                </a:solidFill>
              </a:rPr>
              <a:t> </a:t>
            </a:r>
            <a:endParaRPr lang="pl-PL" sz="1800" b="1" dirty="0">
              <a:solidFill>
                <a:schemeClr val="tx1">
                  <a:lumMod val="85000"/>
                  <a:lumOff val="15000"/>
                </a:schemeClr>
              </a:solidFill>
            </a:endParaRPr>
          </a:p>
        </p:txBody>
      </p:sp>
      <p:sp>
        <p:nvSpPr>
          <p:cNvPr id="34" name="Podtytuł 2">
            <a:extLst>
              <a:ext uri="{FF2B5EF4-FFF2-40B4-BE49-F238E27FC236}">
                <a16:creationId xmlns:a16="http://schemas.microsoft.com/office/drawing/2014/main" id="{90B01B13-35AE-41F0-954B-1902FC5E2E09}"/>
              </a:ext>
            </a:extLst>
          </p:cNvPr>
          <p:cNvSpPr txBox="1">
            <a:spLocks/>
          </p:cNvSpPr>
          <p:nvPr/>
        </p:nvSpPr>
        <p:spPr bwMode="auto">
          <a:xfrm>
            <a:off x="8888550" y="2893748"/>
            <a:ext cx="2337645" cy="19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1600" b="1" dirty="0">
                <a:solidFill>
                  <a:schemeClr val="bg1"/>
                </a:solidFill>
              </a:rPr>
              <a:t>FILMEK</a:t>
            </a:r>
            <a:endParaRPr lang="pl-PL" sz="1600" dirty="0">
              <a:solidFill>
                <a:schemeClr val="tx1">
                  <a:lumMod val="75000"/>
                  <a:lumOff val="25000"/>
                </a:schemeClr>
              </a:solidFill>
            </a:endParaRPr>
          </a:p>
          <a:p>
            <a:pPr>
              <a:buBlip>
                <a:blip r:embed="rId3"/>
              </a:buBlip>
            </a:pPr>
            <a:r>
              <a:rPr lang="pl-PL" sz="1600" dirty="0">
                <a:solidFill>
                  <a:schemeClr val="tx1">
                    <a:lumMod val="75000"/>
                    <a:lumOff val="25000"/>
                  </a:schemeClr>
                </a:solidFill>
              </a:rPr>
              <a:t>Pl. </a:t>
            </a:r>
            <a:r>
              <a:rPr lang="pl-PL" sz="1600" dirty="0" err="1">
                <a:solidFill>
                  <a:schemeClr val="tx1">
                    <a:lumMod val="75000"/>
                    <a:lumOff val="25000"/>
                  </a:schemeClr>
                </a:solidFill>
              </a:rPr>
              <a:t>egy</a:t>
            </a:r>
            <a:r>
              <a:rPr lang="pl-PL" sz="1600" dirty="0">
                <a:solidFill>
                  <a:schemeClr val="tx1">
                    <a:lumMod val="75000"/>
                    <a:lumOff val="25000"/>
                  </a:schemeClr>
                </a:solidFill>
              </a:rPr>
              <a:t> terem </a:t>
            </a:r>
            <a:r>
              <a:rPr lang="pl-PL" sz="1600" dirty="0" err="1">
                <a:solidFill>
                  <a:schemeClr val="tx1">
                    <a:lumMod val="75000"/>
                    <a:lumOff val="25000"/>
                  </a:schemeClr>
                </a:solidFill>
              </a:rPr>
              <a:t>előkészítése</a:t>
            </a:r>
            <a:r>
              <a:rPr lang="pl-PL" sz="1600" dirty="0">
                <a:solidFill>
                  <a:schemeClr val="tx1">
                    <a:lumMod val="75000"/>
                    <a:lumOff val="25000"/>
                  </a:schemeClr>
                </a:solidFill>
              </a:rPr>
              <a:t> </a:t>
            </a:r>
            <a:r>
              <a:rPr lang="pl-PL" sz="1600" dirty="0" err="1">
                <a:solidFill>
                  <a:schemeClr val="tx1">
                    <a:lumMod val="75000"/>
                    <a:lumOff val="25000"/>
                  </a:schemeClr>
                </a:solidFill>
              </a:rPr>
              <a:t>banketthez</a:t>
            </a:r>
            <a:endParaRPr lang="pl-PL" sz="1600" dirty="0">
              <a:solidFill>
                <a:schemeClr val="tx1">
                  <a:lumMod val="75000"/>
                  <a:lumOff val="25000"/>
                </a:schemeClr>
              </a:solidFill>
            </a:endParaRPr>
          </a:p>
          <a:p>
            <a:pPr marL="0" indent="0">
              <a:buNone/>
            </a:pPr>
            <a:r>
              <a:rPr lang="pl-PL" sz="1600" b="1" dirty="0" err="1">
                <a:solidFill>
                  <a:schemeClr val="bg1"/>
                </a:solidFill>
              </a:rPr>
              <a:t>PROGRAMok</a:t>
            </a:r>
            <a:endParaRPr lang="pl-PL" sz="1600" dirty="0">
              <a:solidFill>
                <a:schemeClr val="tx1">
                  <a:lumMod val="75000"/>
                  <a:lumOff val="25000"/>
                </a:schemeClr>
              </a:solidFill>
            </a:endParaRPr>
          </a:p>
          <a:p>
            <a:pPr>
              <a:buBlip>
                <a:blip r:embed="rId3"/>
              </a:buBlip>
            </a:pPr>
            <a:r>
              <a:rPr lang="en-GB" sz="1600" dirty="0">
                <a:solidFill>
                  <a:schemeClr val="tx1">
                    <a:lumMod val="75000"/>
                    <a:lumOff val="25000"/>
                  </a:schemeClr>
                </a:solidFill>
              </a:rPr>
              <a:t>pl.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szervezett</a:t>
            </a:r>
            <a:r>
              <a:rPr lang="en-GB" sz="1600" dirty="0">
                <a:solidFill>
                  <a:schemeClr val="tx1">
                    <a:lumMod val="75000"/>
                    <a:lumOff val="25000"/>
                  </a:schemeClr>
                </a:solidFill>
              </a:rPr>
              <a:t> </a:t>
            </a:r>
            <a:r>
              <a:rPr lang="en-GB" sz="1600" dirty="0" err="1">
                <a:solidFill>
                  <a:schemeClr val="tx1">
                    <a:lumMod val="75000"/>
                    <a:lumOff val="25000"/>
                  </a:schemeClr>
                </a:solidFill>
              </a:rPr>
              <a:t>csoport</a:t>
            </a:r>
            <a:r>
              <a:rPr lang="en-GB" sz="1600" dirty="0">
                <a:solidFill>
                  <a:schemeClr val="tx1">
                    <a:lumMod val="75000"/>
                    <a:lumOff val="25000"/>
                  </a:schemeClr>
                </a:solidFill>
              </a:rPr>
              <a:t> </a:t>
            </a:r>
            <a:r>
              <a:rPr lang="en-GB" sz="1600" dirty="0" err="1">
                <a:solidFill>
                  <a:schemeClr val="tx1">
                    <a:lumMod val="75000"/>
                    <a:lumOff val="25000"/>
                  </a:schemeClr>
                </a:solidFill>
              </a:rPr>
              <a:t>kiszolgálására</a:t>
            </a:r>
            <a:r>
              <a:rPr lang="en-GB" sz="1600" dirty="0">
                <a:solidFill>
                  <a:schemeClr val="tx1">
                    <a:lumMod val="75000"/>
                    <a:lumOff val="25000"/>
                  </a:schemeClr>
                </a:solidFill>
              </a:rPr>
              <a:t> </a:t>
            </a:r>
            <a:r>
              <a:rPr lang="en-GB" sz="1600" dirty="0" err="1">
                <a:solidFill>
                  <a:schemeClr val="tx1">
                    <a:lumMod val="75000"/>
                    <a:lumOff val="25000"/>
                  </a:schemeClr>
                </a:solidFill>
              </a:rPr>
              <a:t>vonatkozó</a:t>
            </a:r>
            <a:r>
              <a:rPr lang="en-GB" sz="1600" dirty="0">
                <a:solidFill>
                  <a:schemeClr val="tx1">
                    <a:lumMod val="75000"/>
                    <a:lumOff val="25000"/>
                  </a:schemeClr>
                </a:solidFill>
              </a:rPr>
              <a:t> </a:t>
            </a:r>
            <a:r>
              <a:rPr lang="en-GB" sz="1600" err="1">
                <a:solidFill>
                  <a:schemeClr val="tx1">
                    <a:lumMod val="75000"/>
                    <a:lumOff val="25000"/>
                  </a:schemeClr>
                </a:solidFill>
              </a:rPr>
              <a:t>jelentés</a:t>
            </a:r>
            <a:r>
              <a:rPr lang="en-GB" sz="1600">
                <a:solidFill>
                  <a:schemeClr val="tx1">
                    <a:lumMod val="75000"/>
                    <a:lumOff val="25000"/>
                  </a:schemeClr>
                </a:solidFill>
              </a:rPr>
              <a:t>,</a:t>
            </a:r>
            <a:endParaRPr lang="pl-PL" sz="1800" b="1" dirty="0">
              <a:solidFill>
                <a:schemeClr val="tx1">
                  <a:lumMod val="85000"/>
                  <a:lumOff val="15000"/>
                </a:schemeClr>
              </a:solidFill>
            </a:endParaRPr>
          </a:p>
        </p:txBody>
      </p:sp>
      <p:sp>
        <p:nvSpPr>
          <p:cNvPr id="20" name="Prostokąt 19">
            <a:extLst>
              <a:ext uri="{FF2B5EF4-FFF2-40B4-BE49-F238E27FC236}">
                <a16:creationId xmlns:a16="http://schemas.microsoft.com/office/drawing/2014/main" id="{61EA3A00-E3AF-4BBF-AADB-5C4A00343E6F}"/>
              </a:ext>
            </a:extLst>
          </p:cNvPr>
          <p:cNvSpPr/>
          <p:nvPr/>
        </p:nvSpPr>
        <p:spPr>
          <a:xfrm>
            <a:off x="159045" y="4219465"/>
            <a:ext cx="3239606" cy="400110"/>
          </a:xfrm>
          <a:prstGeom prst="rect">
            <a:avLst/>
          </a:prstGeom>
        </p:spPr>
        <p:txBody>
          <a:bodyPr wrap="none">
            <a:spAutoFit/>
          </a:bodyPr>
          <a:lstStyle/>
          <a:p>
            <a:pPr algn="ctr"/>
            <a:r>
              <a:rPr lang="pl-PL" sz="2000" b="1" dirty="0">
                <a:solidFill>
                  <a:schemeClr val="bg1"/>
                </a:solidFill>
                <a:highlight>
                  <a:srgbClr val="FD6D01"/>
                </a:highlight>
              </a:rPr>
              <a:t> TECHNIKAI SEGÉDESZKÖZÖK</a:t>
            </a:r>
            <a:endParaRPr lang="pl-PL" sz="2000" dirty="0">
              <a:solidFill>
                <a:schemeClr val="tx1">
                  <a:lumMod val="75000"/>
                  <a:lumOff val="25000"/>
                </a:schemeClr>
              </a:solidFill>
              <a:highlight>
                <a:srgbClr val="FD6D01"/>
              </a:highlight>
            </a:endParaRPr>
          </a:p>
        </p:txBody>
      </p:sp>
      <p:sp>
        <p:nvSpPr>
          <p:cNvPr id="21" name="Prostokąt 20">
            <a:extLst>
              <a:ext uri="{FF2B5EF4-FFF2-40B4-BE49-F238E27FC236}">
                <a16:creationId xmlns:a16="http://schemas.microsoft.com/office/drawing/2014/main" id="{169FB36C-19D8-4A24-BDE9-3AA4EBB07F51}"/>
              </a:ext>
            </a:extLst>
          </p:cNvPr>
          <p:cNvSpPr/>
          <p:nvPr/>
        </p:nvSpPr>
        <p:spPr>
          <a:xfrm>
            <a:off x="3514325"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VIZUÁLIS</a:t>
            </a:r>
            <a:endParaRPr lang="pl-PL" dirty="0"/>
          </a:p>
        </p:txBody>
      </p:sp>
      <p:sp>
        <p:nvSpPr>
          <p:cNvPr id="22" name="Prostokąt 21">
            <a:extLst>
              <a:ext uri="{FF2B5EF4-FFF2-40B4-BE49-F238E27FC236}">
                <a16:creationId xmlns:a16="http://schemas.microsoft.com/office/drawing/2014/main" id="{777994AB-D982-4A33-9A8A-7FA64FFAE8AF}"/>
              </a:ext>
            </a:extLst>
          </p:cNvPr>
          <p:cNvSpPr/>
          <p:nvPr/>
        </p:nvSpPr>
        <p:spPr>
          <a:xfrm>
            <a:off x="6144978"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AUDITÍV </a:t>
            </a:r>
            <a:endParaRPr lang="pl-PL" dirty="0"/>
          </a:p>
        </p:txBody>
      </p:sp>
      <p:sp>
        <p:nvSpPr>
          <p:cNvPr id="23" name="Prostokąt 22">
            <a:extLst>
              <a:ext uri="{FF2B5EF4-FFF2-40B4-BE49-F238E27FC236}">
                <a16:creationId xmlns:a16="http://schemas.microsoft.com/office/drawing/2014/main" id="{9B9ECB9A-D25E-4FA0-BFCF-3A04D0105B23}"/>
              </a:ext>
            </a:extLst>
          </p:cNvPr>
          <p:cNvSpPr/>
          <p:nvPr/>
        </p:nvSpPr>
        <p:spPr>
          <a:xfrm>
            <a:off x="8785974" y="2214076"/>
            <a:ext cx="2440221"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AUDIO-VIZUÁLIS</a:t>
            </a:r>
          </a:p>
        </p:txBody>
      </p:sp>
      <p:pic>
        <p:nvPicPr>
          <p:cNvPr id="18" name="Obraz 3">
            <a:extLst>
              <a:ext uri="{FF2B5EF4-FFF2-40B4-BE49-F238E27FC236}">
                <a16:creationId xmlns:a16="http://schemas.microsoft.com/office/drawing/2014/main" id="{C2B23383-C12B-B946-8C77-62D6ABE9E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089" y="2420888"/>
            <a:ext cx="1577519" cy="1577519"/>
          </a:xfrm>
          <a:prstGeom prst="rect">
            <a:avLst/>
          </a:prstGeom>
        </p:spPr>
      </p:pic>
    </p:spTree>
    <p:extLst>
      <p:ext uri="{BB962C8B-B14F-4D97-AF65-F5344CB8AC3E}">
        <p14:creationId xmlns:p14="http://schemas.microsoft.com/office/powerpoint/2010/main" val="3264067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91C3C8E9-FFEA-4266-98D6-50A8D6E251BC}"/>
              </a:ext>
            </a:extLst>
          </p:cNvPr>
          <p:cNvSpPr/>
          <p:nvPr/>
        </p:nvSpPr>
        <p:spPr>
          <a:xfrm>
            <a:off x="596372" y="4293096"/>
            <a:ext cx="2282612" cy="707886"/>
          </a:xfrm>
          <a:prstGeom prst="rect">
            <a:avLst/>
          </a:prstGeom>
        </p:spPr>
        <p:txBody>
          <a:bodyPr wrap="square">
            <a:spAutoFit/>
          </a:bodyPr>
          <a:lstStyle/>
          <a:p>
            <a:pPr algn="ctr"/>
            <a:r>
              <a:rPr lang="pl-PL" sz="2000" b="1">
                <a:solidFill>
                  <a:schemeClr val="bg1"/>
                </a:solidFill>
                <a:highlight>
                  <a:srgbClr val="FD6D01"/>
                </a:highlight>
              </a:rPr>
              <a:t>TECHNIKAI SEGÉDESZKÖZÖK</a:t>
            </a:r>
            <a:endParaRPr lang="pl-PL" sz="2000" dirty="0">
              <a:solidFill>
                <a:schemeClr val="tx1">
                  <a:lumMod val="75000"/>
                  <a:lumOff val="25000"/>
                </a:schemeClr>
              </a:solidFill>
            </a:endParaRPr>
          </a:p>
        </p:txBody>
      </p:sp>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31</a:t>
            </a:fld>
            <a:endParaRPr lang="en-US" altLang="pl-PL"/>
          </a:p>
        </p:txBody>
      </p:sp>
      <p:pic>
        <p:nvPicPr>
          <p:cNvPr id="17" name="Obraz 16">
            <a:extLst>
              <a:ext uri="{FF2B5EF4-FFF2-40B4-BE49-F238E27FC236}">
                <a16:creationId xmlns:a16="http://schemas.microsoft.com/office/drawing/2014/main" id="{71A8F65D-12B1-4033-B375-F671BDD97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83" y="2549630"/>
            <a:ext cx="1501991" cy="1501991"/>
          </a:xfrm>
          <a:prstGeom prst="rect">
            <a:avLst/>
          </a:prstGeom>
        </p:spPr>
      </p:pic>
      <p:sp>
        <p:nvSpPr>
          <p:cNvPr id="16" name="Prostokąt: jeden ścięty róg 15">
            <a:extLst>
              <a:ext uri="{FF2B5EF4-FFF2-40B4-BE49-F238E27FC236}">
                <a16:creationId xmlns:a16="http://schemas.microsoft.com/office/drawing/2014/main" id="{B40C5A3E-C320-4E76-9733-F886231FFA3A}"/>
              </a:ext>
            </a:extLst>
          </p:cNvPr>
          <p:cNvSpPr/>
          <p:nvPr/>
        </p:nvSpPr>
        <p:spPr>
          <a:xfrm>
            <a:off x="8800864" y="1772817"/>
            <a:ext cx="2440221" cy="3815964"/>
          </a:xfrm>
          <a:prstGeom prst="snip1Rect">
            <a:avLst/>
          </a:prstGeom>
          <a:solidFill>
            <a:srgbClr val="F33D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jeden ścięty róg 17">
            <a:extLst>
              <a:ext uri="{FF2B5EF4-FFF2-40B4-BE49-F238E27FC236}">
                <a16:creationId xmlns:a16="http://schemas.microsoft.com/office/drawing/2014/main" id="{A0E2D015-7C61-4BF3-BA8D-29B38BE25602}"/>
              </a:ext>
            </a:extLst>
          </p:cNvPr>
          <p:cNvSpPr/>
          <p:nvPr/>
        </p:nvSpPr>
        <p:spPr>
          <a:xfrm>
            <a:off x="6173948" y="1772816"/>
            <a:ext cx="2440222" cy="3830401"/>
          </a:xfrm>
          <a:prstGeom prst="snip1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9" name="Prostokąt 18">
            <a:extLst>
              <a:ext uri="{FF2B5EF4-FFF2-40B4-BE49-F238E27FC236}">
                <a16:creationId xmlns:a16="http://schemas.microsoft.com/office/drawing/2014/main" id="{EEC79D19-991B-463E-9532-BA3CC1B51974}"/>
              </a:ext>
            </a:extLst>
          </p:cNvPr>
          <p:cNvSpPr/>
          <p:nvPr/>
        </p:nvSpPr>
        <p:spPr>
          <a:xfrm>
            <a:off x="6173948"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FELVÉTEL</a:t>
            </a:r>
            <a:endParaRPr lang="pl-PL" dirty="0"/>
          </a:p>
        </p:txBody>
      </p:sp>
      <p:sp>
        <p:nvSpPr>
          <p:cNvPr id="21" name="Prostokąt: jeden ścięty róg 20">
            <a:extLst>
              <a:ext uri="{FF2B5EF4-FFF2-40B4-BE49-F238E27FC236}">
                <a16:creationId xmlns:a16="http://schemas.microsoft.com/office/drawing/2014/main" id="{FFA7EAB8-54C3-4D5A-95C4-FFA72C1376AB}"/>
              </a:ext>
            </a:extLst>
          </p:cNvPr>
          <p:cNvSpPr/>
          <p:nvPr/>
        </p:nvSpPr>
        <p:spPr>
          <a:xfrm>
            <a:off x="3541893" y="1772816"/>
            <a:ext cx="2440222" cy="3830401"/>
          </a:xfrm>
          <a:prstGeom prst="snip1Rect">
            <a:avLst/>
          </a:prstGeom>
          <a:solidFill>
            <a:srgbClr val="FF9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39A2F20E-FF89-4931-9EEF-E5903A2CE673}"/>
              </a:ext>
            </a:extLst>
          </p:cNvPr>
          <p:cNvSpPr/>
          <p:nvPr/>
        </p:nvSpPr>
        <p:spPr>
          <a:xfrm>
            <a:off x="3543295" y="2214076"/>
            <a:ext cx="2440222"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COMPUTER</a:t>
            </a:r>
            <a:endParaRPr lang="pl-PL" dirty="0"/>
          </a:p>
        </p:txBody>
      </p:sp>
      <p:sp>
        <p:nvSpPr>
          <p:cNvPr id="24" name="Podtytuł 2">
            <a:extLst>
              <a:ext uri="{FF2B5EF4-FFF2-40B4-BE49-F238E27FC236}">
                <a16:creationId xmlns:a16="http://schemas.microsoft.com/office/drawing/2014/main" id="{C0910B52-4AFE-4F23-B23A-4A3CE5A1CAB1}"/>
              </a:ext>
            </a:extLst>
          </p:cNvPr>
          <p:cNvSpPr txBox="1">
            <a:spLocks/>
          </p:cNvSpPr>
          <p:nvPr/>
        </p:nvSpPr>
        <p:spPr bwMode="auto">
          <a:xfrm>
            <a:off x="6259799" y="2938920"/>
            <a:ext cx="2469057" cy="186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pl-PL" sz="1600" b="1" dirty="0">
                <a:solidFill>
                  <a:schemeClr val="bg1"/>
                </a:solidFill>
              </a:rPr>
              <a:t>CAMERA</a:t>
            </a:r>
          </a:p>
          <a:p>
            <a:pPr>
              <a:buBlip>
                <a:blip r:embed="rId3"/>
              </a:buBlip>
            </a:pPr>
            <a:r>
              <a:rPr lang="pl-PL" sz="1600" b="1" dirty="0">
                <a:solidFill>
                  <a:schemeClr val="bg1"/>
                </a:solidFill>
              </a:rPr>
              <a:t>VIDEO CAMERA</a:t>
            </a:r>
          </a:p>
          <a:p>
            <a:pPr>
              <a:buBlip>
                <a:blip r:embed="rId3"/>
              </a:buBlip>
            </a:pPr>
            <a:r>
              <a:rPr lang="pl-PL" sz="1600" b="1" dirty="0">
                <a:solidFill>
                  <a:schemeClr val="bg1"/>
                </a:solidFill>
              </a:rPr>
              <a:t>DIKTAPHONE </a:t>
            </a:r>
          </a:p>
          <a:p>
            <a:pPr>
              <a:buBlip>
                <a:blip r:embed="rId3"/>
              </a:buBlip>
            </a:pPr>
            <a:r>
              <a:rPr lang="pl-PL" sz="1600" b="1" dirty="0">
                <a:solidFill>
                  <a:schemeClr val="bg1"/>
                </a:solidFill>
              </a:rPr>
              <a:t>MAGNETOFON</a:t>
            </a:r>
          </a:p>
        </p:txBody>
      </p:sp>
      <p:sp>
        <p:nvSpPr>
          <p:cNvPr id="25" name="Podtytuł 2">
            <a:extLst>
              <a:ext uri="{FF2B5EF4-FFF2-40B4-BE49-F238E27FC236}">
                <a16:creationId xmlns:a16="http://schemas.microsoft.com/office/drawing/2014/main" id="{1585E4EC-77D2-4EC7-94E3-07EBCAF7FDAD}"/>
              </a:ext>
            </a:extLst>
          </p:cNvPr>
          <p:cNvSpPr txBox="1">
            <a:spLocks/>
          </p:cNvSpPr>
          <p:nvPr/>
        </p:nvSpPr>
        <p:spPr bwMode="auto">
          <a:xfrm>
            <a:off x="8878901" y="2938920"/>
            <a:ext cx="2063873" cy="12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pl-PL" sz="1600" b="1" dirty="0">
                <a:solidFill>
                  <a:schemeClr val="bg1"/>
                </a:solidFill>
              </a:rPr>
              <a:t>MULTIMEDIA</a:t>
            </a:r>
          </a:p>
          <a:p>
            <a:pPr>
              <a:buBlip>
                <a:blip r:embed="rId3"/>
              </a:buBlip>
            </a:pPr>
            <a:r>
              <a:rPr lang="pl-PL" sz="1600" b="1" dirty="0">
                <a:solidFill>
                  <a:schemeClr val="bg1"/>
                </a:solidFill>
              </a:rPr>
              <a:t>CD</a:t>
            </a:r>
          </a:p>
          <a:p>
            <a:pPr>
              <a:buBlip>
                <a:blip r:embed="rId3"/>
              </a:buBlip>
            </a:pPr>
            <a:r>
              <a:rPr lang="pl-PL" sz="1600" b="1" dirty="0">
                <a:solidFill>
                  <a:schemeClr val="bg1"/>
                </a:solidFill>
              </a:rPr>
              <a:t>DVD</a:t>
            </a:r>
            <a:endParaRPr lang="pl-PL" sz="1600" b="1" dirty="0">
              <a:solidFill>
                <a:schemeClr val="tx1">
                  <a:lumMod val="85000"/>
                  <a:lumOff val="15000"/>
                </a:schemeClr>
              </a:solidFill>
            </a:endParaRPr>
          </a:p>
        </p:txBody>
      </p:sp>
      <p:sp>
        <p:nvSpPr>
          <p:cNvPr id="26" name="Prostokąt 25">
            <a:extLst>
              <a:ext uri="{FF2B5EF4-FFF2-40B4-BE49-F238E27FC236}">
                <a16:creationId xmlns:a16="http://schemas.microsoft.com/office/drawing/2014/main" id="{3F4D55F6-1A60-4FE2-8063-F763E5714FBB}"/>
              </a:ext>
            </a:extLst>
          </p:cNvPr>
          <p:cNvSpPr/>
          <p:nvPr/>
        </p:nvSpPr>
        <p:spPr>
          <a:xfrm>
            <a:off x="3650629" y="2938920"/>
            <a:ext cx="2053891" cy="830997"/>
          </a:xfrm>
          <a:prstGeom prst="rect">
            <a:avLst/>
          </a:prstGeom>
        </p:spPr>
        <p:txBody>
          <a:bodyPr wrap="square">
            <a:spAutoFit/>
          </a:bodyPr>
          <a:lstStyle/>
          <a:p>
            <a:pPr marL="285750" indent="-285750">
              <a:buBlip>
                <a:blip r:embed="rId3"/>
              </a:buBlip>
            </a:pPr>
            <a:r>
              <a:rPr lang="pl-PL" sz="1600" b="1" dirty="0">
                <a:solidFill>
                  <a:schemeClr val="bg1"/>
                </a:solidFill>
              </a:rPr>
              <a:t>INTERNET</a:t>
            </a:r>
          </a:p>
          <a:p>
            <a:pPr marL="285750" indent="-285750">
              <a:buBlip>
                <a:blip r:embed="rId3"/>
              </a:buBlip>
            </a:pPr>
            <a:r>
              <a:rPr lang="pl-PL" sz="1600" b="1" dirty="0">
                <a:solidFill>
                  <a:schemeClr val="bg1"/>
                </a:solidFill>
              </a:rPr>
              <a:t>MULTIMEDIA PREZENTÁCIÓK</a:t>
            </a:r>
            <a:endParaRPr lang="pl-PL" sz="1600" b="1" dirty="0">
              <a:solidFill>
                <a:schemeClr val="tx1">
                  <a:lumMod val="85000"/>
                  <a:lumOff val="15000"/>
                </a:schemeClr>
              </a:solidFill>
            </a:endParaRPr>
          </a:p>
        </p:txBody>
      </p:sp>
      <p:sp>
        <p:nvSpPr>
          <p:cNvPr id="27" name="Prostokąt 26">
            <a:extLst>
              <a:ext uri="{FF2B5EF4-FFF2-40B4-BE49-F238E27FC236}">
                <a16:creationId xmlns:a16="http://schemas.microsoft.com/office/drawing/2014/main" id="{AD6E2C12-BE40-4506-9F31-A6A5AFDD5048}"/>
              </a:ext>
            </a:extLst>
          </p:cNvPr>
          <p:cNvSpPr/>
          <p:nvPr/>
        </p:nvSpPr>
        <p:spPr>
          <a:xfrm>
            <a:off x="8800864" y="2214076"/>
            <a:ext cx="2440221" cy="4728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LEJÁTSZÓK</a:t>
            </a:r>
            <a:endParaRPr lang="pl-PL" sz="1600" dirty="0"/>
          </a:p>
        </p:txBody>
      </p:sp>
    </p:spTree>
    <p:extLst>
      <p:ext uri="{BB962C8B-B14F-4D97-AF65-F5344CB8AC3E}">
        <p14:creationId xmlns:p14="http://schemas.microsoft.com/office/powerpoint/2010/main" val="556608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32</a:t>
            </a:fld>
            <a:endParaRPr lang="en-US" altLang="pl-PL"/>
          </a:p>
        </p:txBody>
      </p:sp>
      <p:pic>
        <p:nvPicPr>
          <p:cNvPr id="5" name="Obraz 4">
            <a:extLst>
              <a:ext uri="{FF2B5EF4-FFF2-40B4-BE49-F238E27FC236}">
                <a16:creationId xmlns:a16="http://schemas.microsoft.com/office/drawing/2014/main" id="{B3B235E1-D70F-440E-9782-1B75AF7400DB}"/>
              </a:ext>
            </a:extLst>
          </p:cNvPr>
          <p:cNvPicPr preferRelativeResize="0">
            <a:picLocks/>
          </p:cNvPicPr>
          <p:nvPr/>
        </p:nvPicPr>
        <p:blipFill>
          <a:blip r:embed="rId2"/>
          <a:stretch>
            <a:fillRect/>
          </a:stretch>
        </p:blipFill>
        <p:spPr>
          <a:xfrm flipH="1">
            <a:off x="4151783" y="1916832"/>
            <a:ext cx="144015" cy="4104456"/>
          </a:xfrm>
          <a:prstGeom prst="rect">
            <a:avLst/>
          </a:prstGeom>
        </p:spPr>
      </p:pic>
      <p:sp>
        <p:nvSpPr>
          <p:cNvPr id="8" name="Prostokąt 7">
            <a:extLst>
              <a:ext uri="{FF2B5EF4-FFF2-40B4-BE49-F238E27FC236}">
                <a16:creationId xmlns:a16="http://schemas.microsoft.com/office/drawing/2014/main" id="{16A7FF38-A1DD-47D9-BC2E-F180940356FD}"/>
              </a:ext>
            </a:extLst>
          </p:cNvPr>
          <p:cNvSpPr/>
          <p:nvPr/>
        </p:nvSpPr>
        <p:spPr>
          <a:xfrm>
            <a:off x="4621091" y="1916832"/>
            <a:ext cx="6550225" cy="4179927"/>
          </a:xfrm>
          <a:prstGeom prst="rect">
            <a:avLst/>
          </a:prstGeom>
        </p:spPr>
        <p:txBody>
          <a:bodyPr wrap="square">
            <a:spAutoFit/>
          </a:bodyPr>
          <a:lstStyle/>
          <a:p>
            <a:r>
              <a:rPr lang="pl-PL" sz="2000" b="1" dirty="0">
                <a:solidFill>
                  <a:srgbClr val="FFC000"/>
                </a:solidFill>
              </a:rPr>
              <a:t>DIDAKTIKAI ESZKÖZÖK JELLEMZŐI:</a:t>
            </a:r>
          </a:p>
          <a:p>
            <a:endParaRPr lang="pl-PL" sz="1600" b="1" dirty="0"/>
          </a:p>
          <a:p>
            <a:pPr marL="342900" indent="-342900">
              <a:lnSpc>
                <a:spcPct val="114000"/>
              </a:lnSpc>
              <a:spcAft>
                <a:spcPts val="600"/>
              </a:spcAft>
              <a:buBlip>
                <a:blip r:embed="rId3"/>
              </a:buBlip>
            </a:pPr>
            <a:r>
              <a:rPr lang="hu-HU" sz="1600" dirty="0">
                <a:solidFill>
                  <a:schemeClr val="tx1">
                    <a:lumMod val="75000"/>
                    <a:lumOff val="25000"/>
                  </a:schemeClr>
                </a:solidFill>
              </a:rPr>
              <a:t>A vizuális eszközöknek világosnak kell lenniük, kiemelve a szükséges részleteket,
A kiállításoknak és modelleknek közel kell lenniük a valósághoz,
Az anyagok kinyomtatása csak a képzés témájához kapcsolódik,
A felvett anyagoknak jó minőségűnek, egyértelműnek és szükségtelen háttérzajok nélkül kell lenniük
Filmek és rövid programok, amelyek néhány perctől több percig tarthatnak,
multimédiás prezentációk tisztán hallhatók, tisztán láthatók, felesleges szöveg nélkül,
hatékony, a képzési feltételekhez igazított technikai eszközök,</a:t>
            </a:r>
            <a:endParaRPr lang="pl-PL" sz="1600" dirty="0">
              <a:solidFill>
                <a:schemeClr val="tx1">
                  <a:lumMod val="75000"/>
                  <a:lumOff val="25000"/>
                </a:schemeClr>
              </a:solidFill>
            </a:endParaRPr>
          </a:p>
        </p:txBody>
      </p:sp>
      <p:pic>
        <p:nvPicPr>
          <p:cNvPr id="11" name="Grafika 10">
            <a:extLst>
              <a:ext uri="{FF2B5EF4-FFF2-40B4-BE49-F238E27FC236}">
                <a16:creationId xmlns:a16="http://schemas.microsoft.com/office/drawing/2014/main" id="{D8DCF63F-6B0E-4943-B3BC-77C89EBDBE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3525" y="2780928"/>
            <a:ext cx="2167519" cy="2167519"/>
          </a:xfrm>
          <a:prstGeom prst="rect">
            <a:avLst/>
          </a:prstGeom>
        </p:spPr>
      </p:pic>
    </p:spTree>
    <p:extLst>
      <p:ext uri="{BB962C8B-B14F-4D97-AF65-F5344CB8AC3E}">
        <p14:creationId xmlns:p14="http://schemas.microsoft.com/office/powerpoint/2010/main" val="1878521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DIDAKTIKAI ESZKÖZÖK</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33</a:t>
            </a:fld>
            <a:endParaRPr lang="en-US" altLang="pl-PL"/>
          </a:p>
        </p:txBody>
      </p:sp>
      <p:sp>
        <p:nvSpPr>
          <p:cNvPr id="15" name="Dymek mowy: prostokąt 14">
            <a:extLst>
              <a:ext uri="{FF2B5EF4-FFF2-40B4-BE49-F238E27FC236}">
                <a16:creationId xmlns:a16="http://schemas.microsoft.com/office/drawing/2014/main" id="{D0CBC2A2-CCEE-4595-8960-DEEF07179903}"/>
              </a:ext>
            </a:extLst>
          </p:cNvPr>
          <p:cNvSpPr/>
          <p:nvPr/>
        </p:nvSpPr>
        <p:spPr>
          <a:xfrm>
            <a:off x="5495143" y="1563560"/>
            <a:ext cx="2410881" cy="910712"/>
          </a:xfrm>
          <a:prstGeom prst="wedgeRectCallout">
            <a:avLst>
              <a:gd name="adj1" fmla="val -20719"/>
              <a:gd name="adj2" fmla="val 75079"/>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b="1" dirty="0">
              <a:solidFill>
                <a:schemeClr val="bg1"/>
              </a:solidFill>
            </a:endParaRPr>
          </a:p>
          <a:p>
            <a:pPr algn="ctr"/>
            <a:r>
              <a:rPr lang="pl-PL" b="1" dirty="0">
                <a:solidFill>
                  <a:schemeClr val="bg1"/>
                </a:solidFill>
              </a:rPr>
              <a:t>PEDAGÓGIAI MUNKA SEGÉDESZKÖZÖK 
</a:t>
            </a:r>
            <a:endParaRPr lang="pl-PL" b="1" dirty="0"/>
          </a:p>
        </p:txBody>
      </p:sp>
      <p:sp>
        <p:nvSpPr>
          <p:cNvPr id="16" name="Prostokąt 15">
            <a:extLst>
              <a:ext uri="{FF2B5EF4-FFF2-40B4-BE49-F238E27FC236}">
                <a16:creationId xmlns:a16="http://schemas.microsoft.com/office/drawing/2014/main" id="{0BAD4EFD-8AAB-4223-992C-91BEE230EABC}"/>
              </a:ext>
            </a:extLst>
          </p:cNvPr>
          <p:cNvSpPr/>
          <p:nvPr/>
        </p:nvSpPr>
        <p:spPr>
          <a:xfrm>
            <a:off x="2476909" y="2803154"/>
            <a:ext cx="1770050" cy="292388"/>
          </a:xfrm>
          <a:prstGeom prst="rect">
            <a:avLst/>
          </a:prstGeom>
        </p:spPr>
        <p:txBody>
          <a:bodyPr wrap="square">
            <a:spAutoFit/>
          </a:bodyPr>
          <a:lstStyle/>
          <a:p>
            <a:pPr algn="ctr"/>
            <a:r>
              <a:rPr lang="pl-PL" sz="1300" b="1">
                <a:solidFill>
                  <a:schemeClr val="bg1"/>
                </a:solidFill>
              </a:rPr>
              <a:t>WIDZISZ</a:t>
            </a:r>
            <a:endParaRPr lang="pl-PL" sz="1300" b="1" dirty="0">
              <a:solidFill>
                <a:schemeClr val="bg1"/>
              </a:solidFill>
            </a:endParaRPr>
          </a:p>
        </p:txBody>
      </p:sp>
      <p:sp>
        <p:nvSpPr>
          <p:cNvPr id="22" name="Prostokąt 21">
            <a:extLst>
              <a:ext uri="{FF2B5EF4-FFF2-40B4-BE49-F238E27FC236}">
                <a16:creationId xmlns:a16="http://schemas.microsoft.com/office/drawing/2014/main" id="{748991DC-673C-4579-8FA9-9823839509C4}"/>
              </a:ext>
            </a:extLst>
          </p:cNvPr>
          <p:cNvSpPr/>
          <p:nvPr/>
        </p:nvSpPr>
        <p:spPr>
          <a:xfrm>
            <a:off x="72041" y="2579040"/>
            <a:ext cx="5143060" cy="923330"/>
          </a:xfrm>
          <a:prstGeom prst="rect">
            <a:avLst/>
          </a:prstGeom>
          <a:solidFill>
            <a:srgbClr val="FFC000"/>
          </a:solidFill>
        </p:spPr>
        <p:txBody>
          <a:bodyPr wrap="square">
            <a:spAutoFit/>
          </a:bodyPr>
          <a:lstStyle/>
          <a:p>
            <a:pPr algn="ctr"/>
            <a:r>
              <a:rPr lang="en-GB" b="1" dirty="0">
                <a:solidFill>
                  <a:schemeClr val="bg1"/>
                </a:solidFill>
              </a:rPr>
              <a:t>GÉPEK ÉS BERENDEZÉSEK 
</a:t>
            </a:r>
            <a:r>
              <a:rPr lang="en-GB" b="1" dirty="0" err="1">
                <a:solidFill>
                  <a:schemeClr val="bg1"/>
                </a:solidFill>
              </a:rPr>
              <a:t>például</a:t>
            </a:r>
            <a:r>
              <a:rPr lang="en-GB" b="1" dirty="0">
                <a:solidFill>
                  <a:schemeClr val="bg1"/>
                </a:solidFill>
              </a:rPr>
              <a:t>: </a:t>
            </a:r>
            <a:r>
              <a:rPr lang="en-GB" b="1" dirty="0" err="1">
                <a:solidFill>
                  <a:schemeClr val="bg1"/>
                </a:solidFill>
              </a:rPr>
              <a:t>egy</a:t>
            </a:r>
            <a:r>
              <a:rPr lang="en-GB" b="1" dirty="0">
                <a:solidFill>
                  <a:schemeClr val="bg1"/>
                </a:solidFill>
              </a:rPr>
              <a:t> </a:t>
            </a:r>
            <a:r>
              <a:rPr lang="en-GB" b="1" dirty="0" err="1">
                <a:solidFill>
                  <a:schemeClr val="bg1"/>
                </a:solidFill>
              </a:rPr>
              <a:t>kávéfőző</a:t>
            </a:r>
            <a:r>
              <a:rPr lang="en-GB" b="1" dirty="0">
                <a:solidFill>
                  <a:schemeClr val="bg1"/>
                </a:solidFill>
              </a:rPr>
              <a:t>, </a:t>
            </a:r>
            <a:r>
              <a:rPr lang="en-GB" b="1" dirty="0" err="1">
                <a:solidFill>
                  <a:schemeClr val="bg1"/>
                </a:solidFill>
              </a:rPr>
              <a:t>amely</a:t>
            </a:r>
            <a:r>
              <a:rPr lang="en-GB" b="1" dirty="0">
                <a:solidFill>
                  <a:schemeClr val="bg1"/>
                </a:solidFill>
              </a:rPr>
              <a:t> </a:t>
            </a:r>
            <a:r>
              <a:rPr lang="en-GB" b="1" dirty="0" err="1">
                <a:solidFill>
                  <a:schemeClr val="bg1"/>
                </a:solidFill>
              </a:rPr>
              <a:t>felhasználja</a:t>
            </a:r>
            <a:r>
              <a:rPr lang="en-GB" b="1" dirty="0">
                <a:solidFill>
                  <a:schemeClr val="bg1"/>
                </a:solidFill>
              </a:rPr>
              <a:t> a </a:t>
            </a:r>
            <a:r>
              <a:rPr lang="en-GB" b="1" dirty="0" err="1">
                <a:solidFill>
                  <a:schemeClr val="bg1"/>
                </a:solidFill>
              </a:rPr>
              <a:t>vízet</a:t>
            </a:r>
            <a:r>
              <a:rPr lang="en-GB" b="1" dirty="0">
                <a:solidFill>
                  <a:schemeClr val="bg1"/>
                </a:solidFill>
              </a:rPr>
              <a:t>, </a:t>
            </a:r>
            <a:r>
              <a:rPr lang="en-GB" b="1" dirty="0" err="1">
                <a:solidFill>
                  <a:schemeClr val="bg1"/>
                </a:solidFill>
              </a:rPr>
              <a:t>kávét</a:t>
            </a:r>
            <a:r>
              <a:rPr lang="en-GB" b="1" dirty="0">
                <a:solidFill>
                  <a:schemeClr val="bg1"/>
                </a:solidFill>
              </a:rPr>
              <a:t> </a:t>
            </a:r>
            <a:r>
              <a:rPr lang="en-GB" b="1" dirty="0" err="1">
                <a:solidFill>
                  <a:schemeClr val="bg1"/>
                </a:solidFill>
              </a:rPr>
              <a:t>őröl</a:t>
            </a:r>
            <a:r>
              <a:rPr lang="en-GB" b="1" dirty="0">
                <a:solidFill>
                  <a:schemeClr val="bg1"/>
                </a:solidFill>
              </a:rPr>
              <a:t>, </a:t>
            </a:r>
            <a:r>
              <a:rPr lang="en-GB" b="1" dirty="0" err="1">
                <a:solidFill>
                  <a:schemeClr val="bg1"/>
                </a:solidFill>
              </a:rPr>
              <a:t>fõzi</a:t>
            </a:r>
            <a:r>
              <a:rPr lang="en-GB" b="1" dirty="0">
                <a:solidFill>
                  <a:schemeClr val="bg1"/>
                </a:solidFill>
              </a:rPr>
              <a:t> </a:t>
            </a:r>
            <a:r>
              <a:rPr lang="en-GB" b="1" dirty="0" err="1">
                <a:solidFill>
                  <a:schemeClr val="bg1"/>
                </a:solidFill>
              </a:rPr>
              <a:t>és</a:t>
            </a:r>
            <a:r>
              <a:rPr lang="en-GB" b="1" dirty="0">
                <a:solidFill>
                  <a:schemeClr val="bg1"/>
                </a:solidFill>
              </a:rPr>
              <a:t> </a:t>
            </a:r>
            <a:r>
              <a:rPr lang="en-GB" b="1" dirty="0" err="1">
                <a:solidFill>
                  <a:schemeClr val="bg1"/>
                </a:solidFill>
              </a:rPr>
              <a:t>habosítja</a:t>
            </a:r>
            <a:r>
              <a:rPr lang="en-GB" b="1" dirty="0">
                <a:solidFill>
                  <a:schemeClr val="bg1"/>
                </a:solidFill>
              </a:rPr>
              <a:t> a </a:t>
            </a:r>
            <a:r>
              <a:rPr lang="en-GB" b="1" dirty="0" err="1">
                <a:solidFill>
                  <a:schemeClr val="bg1"/>
                </a:solidFill>
              </a:rPr>
              <a:t>tejet</a:t>
            </a:r>
            <a:r>
              <a:rPr lang="en-GB" b="1" dirty="0">
                <a:solidFill>
                  <a:schemeClr val="bg1"/>
                </a:solidFill>
              </a:rPr>
              <a:t>, </a:t>
            </a:r>
            <a:r>
              <a:rPr lang="en-GB" b="1" dirty="0" err="1">
                <a:solidFill>
                  <a:schemeClr val="bg1"/>
                </a:solidFill>
              </a:rPr>
              <a:t>Jégkocka</a:t>
            </a:r>
            <a:r>
              <a:rPr lang="en-GB" b="1" dirty="0">
                <a:solidFill>
                  <a:schemeClr val="bg1"/>
                </a:solidFill>
              </a:rPr>
              <a:t> </a:t>
            </a:r>
            <a:r>
              <a:rPr lang="en-GB" b="1" dirty="0" err="1">
                <a:solidFill>
                  <a:schemeClr val="bg1"/>
                </a:solidFill>
              </a:rPr>
              <a:t>készítő</a:t>
            </a:r>
            <a:endParaRPr lang="pl-PL" b="1" dirty="0">
              <a:solidFill>
                <a:schemeClr val="bg1"/>
              </a:solidFill>
            </a:endParaRPr>
          </a:p>
        </p:txBody>
      </p:sp>
      <p:sp>
        <p:nvSpPr>
          <p:cNvPr id="39" name="Prostokąt 38">
            <a:extLst>
              <a:ext uri="{FF2B5EF4-FFF2-40B4-BE49-F238E27FC236}">
                <a16:creationId xmlns:a16="http://schemas.microsoft.com/office/drawing/2014/main" id="{9ABD8D8B-D495-4066-852D-B7A064DED428}"/>
              </a:ext>
            </a:extLst>
          </p:cNvPr>
          <p:cNvSpPr/>
          <p:nvPr/>
        </p:nvSpPr>
        <p:spPr>
          <a:xfrm>
            <a:off x="1176070" y="3762459"/>
            <a:ext cx="4284917" cy="646331"/>
          </a:xfrm>
          <a:prstGeom prst="rect">
            <a:avLst/>
          </a:prstGeom>
          <a:solidFill>
            <a:srgbClr val="FFAC06"/>
          </a:solidFill>
        </p:spPr>
        <p:txBody>
          <a:bodyPr wrap="square">
            <a:spAutoFit/>
          </a:bodyPr>
          <a:lstStyle/>
          <a:p>
            <a:pPr algn="ctr"/>
            <a:r>
              <a:rPr lang="pl-PL" b="1" dirty="0">
                <a:solidFill>
                  <a:schemeClr val="bg1"/>
                </a:solidFill>
              </a:rPr>
              <a:t>ESZKÖZÖK 
</a:t>
            </a:r>
            <a:r>
              <a:rPr lang="en-GB" b="1" dirty="0" err="1">
                <a:solidFill>
                  <a:schemeClr val="bg1"/>
                </a:solidFill>
              </a:rPr>
              <a:t>például</a:t>
            </a:r>
            <a:r>
              <a:rPr lang="en-GB" b="1" dirty="0">
                <a:solidFill>
                  <a:schemeClr val="bg1"/>
                </a:solidFill>
              </a:rPr>
              <a:t>: </a:t>
            </a:r>
            <a:r>
              <a:rPr lang="en-GB" b="1" dirty="0" err="1">
                <a:solidFill>
                  <a:schemeClr val="bg1"/>
                </a:solidFill>
              </a:rPr>
              <a:t>bor-és</a:t>
            </a:r>
            <a:r>
              <a:rPr lang="en-GB" b="1" dirty="0">
                <a:solidFill>
                  <a:schemeClr val="bg1"/>
                </a:solidFill>
              </a:rPr>
              <a:t> </a:t>
            </a:r>
            <a:r>
              <a:rPr lang="en-GB" b="1" dirty="0" err="1">
                <a:solidFill>
                  <a:schemeClr val="bg1"/>
                </a:solidFill>
              </a:rPr>
              <a:t>palacknyitók</a:t>
            </a:r>
            <a:endParaRPr lang="pl-PL" b="1" dirty="0">
              <a:solidFill>
                <a:schemeClr val="bg1"/>
              </a:solidFill>
            </a:endParaRPr>
          </a:p>
        </p:txBody>
      </p:sp>
      <p:sp>
        <p:nvSpPr>
          <p:cNvPr id="40" name="Prostokąt 39">
            <a:extLst>
              <a:ext uri="{FF2B5EF4-FFF2-40B4-BE49-F238E27FC236}">
                <a16:creationId xmlns:a16="http://schemas.microsoft.com/office/drawing/2014/main" id="{A364EC29-91AF-42E1-A2AD-EA6DB763F464}"/>
              </a:ext>
            </a:extLst>
          </p:cNvPr>
          <p:cNvSpPr/>
          <p:nvPr/>
        </p:nvSpPr>
        <p:spPr>
          <a:xfrm>
            <a:off x="7553941" y="3151701"/>
            <a:ext cx="4638059" cy="646331"/>
          </a:xfrm>
          <a:prstGeom prst="rect">
            <a:avLst/>
          </a:prstGeom>
          <a:solidFill>
            <a:srgbClr val="FD6D01"/>
          </a:solidFill>
        </p:spPr>
        <p:txBody>
          <a:bodyPr wrap="square">
            <a:spAutoFit/>
          </a:bodyPr>
          <a:lstStyle/>
          <a:p>
            <a:pPr algn="ctr"/>
            <a:r>
              <a:rPr lang="en-GB" b="1" dirty="0">
                <a:solidFill>
                  <a:schemeClr val="bg1"/>
                </a:solidFill>
              </a:rPr>
              <a:t>CIKKEK/NYERSANYAGOK
pl. </a:t>
            </a:r>
            <a:r>
              <a:rPr lang="en-GB" b="1" dirty="0" err="1">
                <a:solidFill>
                  <a:schemeClr val="bg1"/>
                </a:solidFill>
              </a:rPr>
              <a:t>italok</a:t>
            </a:r>
            <a:r>
              <a:rPr lang="en-GB" b="1" dirty="0">
                <a:solidFill>
                  <a:schemeClr val="bg1"/>
                </a:solidFill>
              </a:rPr>
              <a:t>, </a:t>
            </a:r>
            <a:r>
              <a:rPr lang="en-GB" b="1" dirty="0" err="1">
                <a:solidFill>
                  <a:schemeClr val="bg1"/>
                </a:solidFill>
              </a:rPr>
              <a:t>edények</a:t>
            </a:r>
            <a:r>
              <a:rPr lang="en-GB" b="1" dirty="0">
                <a:solidFill>
                  <a:schemeClr val="bg1"/>
                </a:solidFill>
              </a:rPr>
              <a:t>, </a:t>
            </a:r>
            <a:r>
              <a:rPr lang="en-GB" b="1" dirty="0" err="1">
                <a:solidFill>
                  <a:schemeClr val="bg1"/>
                </a:solidFill>
              </a:rPr>
              <a:t>tányérok</a:t>
            </a:r>
            <a:endParaRPr lang="pl-PL" sz="1200" b="1" dirty="0">
              <a:solidFill>
                <a:schemeClr val="bg1"/>
              </a:solidFill>
            </a:endParaRPr>
          </a:p>
        </p:txBody>
      </p:sp>
      <p:sp>
        <p:nvSpPr>
          <p:cNvPr id="41" name="Prostokąt 40">
            <a:extLst>
              <a:ext uri="{FF2B5EF4-FFF2-40B4-BE49-F238E27FC236}">
                <a16:creationId xmlns:a16="http://schemas.microsoft.com/office/drawing/2014/main" id="{4676684F-4DCD-46A8-AC9F-0C5483F22C59}"/>
              </a:ext>
            </a:extLst>
          </p:cNvPr>
          <p:cNvSpPr/>
          <p:nvPr/>
        </p:nvSpPr>
        <p:spPr>
          <a:xfrm>
            <a:off x="7176120" y="3902495"/>
            <a:ext cx="4284917" cy="923330"/>
          </a:xfrm>
          <a:prstGeom prst="rect">
            <a:avLst/>
          </a:prstGeom>
          <a:solidFill>
            <a:srgbClr val="FD7E01"/>
          </a:solidFill>
        </p:spPr>
        <p:txBody>
          <a:bodyPr wrap="square">
            <a:spAutoFit/>
          </a:bodyPr>
          <a:lstStyle/>
          <a:p>
            <a:pPr algn="ctr"/>
            <a:r>
              <a:rPr lang="en-GB" b="1" dirty="0">
                <a:solidFill>
                  <a:schemeClr val="bg1"/>
                </a:solidFill>
              </a:rPr>
              <a:t>ESZKÖZÖK
pl.  </a:t>
            </a:r>
            <a:r>
              <a:rPr lang="en-GB" b="1" dirty="0" err="1">
                <a:solidFill>
                  <a:schemeClr val="bg1"/>
                </a:solidFill>
              </a:rPr>
              <a:t>Fafaragó</a:t>
            </a:r>
            <a:r>
              <a:rPr lang="en-GB" b="1" dirty="0">
                <a:solidFill>
                  <a:schemeClr val="bg1"/>
                </a:solidFill>
              </a:rPr>
              <a:t> </a:t>
            </a:r>
            <a:r>
              <a:rPr lang="en-GB" b="1" dirty="0" err="1">
                <a:solidFill>
                  <a:schemeClr val="bg1"/>
                </a:solidFill>
              </a:rPr>
              <a:t>kés</a:t>
            </a:r>
            <a:r>
              <a:rPr lang="en-GB" b="1" dirty="0">
                <a:solidFill>
                  <a:schemeClr val="bg1"/>
                </a:solidFill>
              </a:rPr>
              <a:t>, </a:t>
            </a:r>
            <a:r>
              <a:rPr lang="en-GB" b="1" dirty="0" err="1">
                <a:solidFill>
                  <a:schemeClr val="bg1"/>
                </a:solidFill>
              </a:rPr>
              <a:t>francia</a:t>
            </a:r>
            <a:r>
              <a:rPr lang="en-GB" b="1" dirty="0">
                <a:solidFill>
                  <a:schemeClr val="bg1"/>
                </a:solidFill>
              </a:rPr>
              <a:t> </a:t>
            </a:r>
            <a:r>
              <a:rPr lang="en-GB" b="1" dirty="0" err="1">
                <a:solidFill>
                  <a:schemeClr val="bg1"/>
                </a:solidFill>
              </a:rPr>
              <a:t>szervizes</a:t>
            </a:r>
            <a:r>
              <a:rPr lang="en-GB" b="1" dirty="0">
                <a:solidFill>
                  <a:schemeClr val="bg1"/>
                </a:solidFill>
              </a:rPr>
              <a:t> </a:t>
            </a:r>
            <a:r>
              <a:rPr lang="en-GB" b="1" dirty="0" err="1">
                <a:solidFill>
                  <a:schemeClr val="bg1"/>
                </a:solidFill>
              </a:rPr>
              <a:t>evőeszköz</a:t>
            </a:r>
            <a:endParaRPr lang="pl-PL" sz="1200" b="1" dirty="0">
              <a:solidFill>
                <a:schemeClr val="bg1"/>
              </a:solidFill>
            </a:endParaRPr>
          </a:p>
        </p:txBody>
      </p:sp>
      <p:pic>
        <p:nvPicPr>
          <p:cNvPr id="12" name="Obraz 3">
            <a:extLst>
              <a:ext uri="{FF2B5EF4-FFF2-40B4-BE49-F238E27FC236}">
                <a16:creationId xmlns:a16="http://schemas.microsoft.com/office/drawing/2014/main" id="{60F045B7-45BD-1143-B559-10EBF9199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482" y="3128181"/>
            <a:ext cx="1358492" cy="1358492"/>
          </a:xfrm>
          <a:prstGeom prst="rect">
            <a:avLst/>
          </a:prstGeom>
        </p:spPr>
      </p:pic>
    </p:spTree>
    <p:extLst>
      <p:ext uri="{BB962C8B-B14F-4D97-AF65-F5344CB8AC3E}">
        <p14:creationId xmlns:p14="http://schemas.microsoft.com/office/powerpoint/2010/main" val="367256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GB" altLang="pl-PL" sz="2600" b="1" dirty="0">
                <a:solidFill>
                  <a:schemeClr val="tx1">
                    <a:lumMod val="75000"/>
                    <a:lumOff val="25000"/>
                  </a:schemeClr>
                </a:solidFill>
              </a:rPr>
              <a:t>MÓDSZEREK ÉS DIDAKTIKAI FORRÁSOK KÖLCSÖNÖS TÁMOGATÁSA</a:t>
            </a:r>
            <a:endParaRPr lang="pl-PL" altLang="pl-PL" sz="2600" b="1" dirty="0">
              <a:solidFill>
                <a:schemeClr val="tx1">
                  <a:lumMod val="75000"/>
                  <a:lumOff val="25000"/>
                </a:schemeClr>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34</a:t>
            </a:fld>
            <a:endParaRPr lang="en-US" altLang="pl-PL"/>
          </a:p>
        </p:txBody>
      </p:sp>
      <p:sp>
        <p:nvSpPr>
          <p:cNvPr id="14" name="Prostokąt 13">
            <a:extLst>
              <a:ext uri="{FF2B5EF4-FFF2-40B4-BE49-F238E27FC236}">
                <a16:creationId xmlns:a16="http://schemas.microsoft.com/office/drawing/2014/main" id="{B4B97EC5-3371-469A-BBAA-7633A0DEC74C}"/>
              </a:ext>
            </a:extLst>
          </p:cNvPr>
          <p:cNvSpPr/>
          <p:nvPr/>
        </p:nvSpPr>
        <p:spPr>
          <a:xfrm>
            <a:off x="879311" y="6165304"/>
            <a:ext cx="1761380"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and 2 </a:t>
            </a:r>
          </a:p>
        </p:txBody>
      </p:sp>
      <p:pic>
        <p:nvPicPr>
          <p:cNvPr id="15" name="Obraz 14">
            <a:extLst>
              <a:ext uri="{FF2B5EF4-FFF2-40B4-BE49-F238E27FC236}">
                <a16:creationId xmlns:a16="http://schemas.microsoft.com/office/drawing/2014/main" id="{4AC5CCE5-CD1B-497A-B78F-275C4FA645B4}"/>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39889" y="6133515"/>
            <a:ext cx="539422" cy="540000"/>
          </a:xfrm>
          <a:prstGeom prst="rect">
            <a:avLst/>
          </a:prstGeom>
        </p:spPr>
      </p:pic>
      <p:pic>
        <p:nvPicPr>
          <p:cNvPr id="7" name="Obraz 6">
            <a:extLst>
              <a:ext uri="{FF2B5EF4-FFF2-40B4-BE49-F238E27FC236}">
                <a16:creationId xmlns:a16="http://schemas.microsoft.com/office/drawing/2014/main" id="{4515AB07-4152-4EE5-9567-DD16D7BC511C}"/>
              </a:ext>
            </a:extLst>
          </p:cNvPr>
          <p:cNvPicPr>
            <a:picLocks noChangeAspect="1"/>
          </p:cNvPicPr>
          <p:nvPr/>
        </p:nvPicPr>
        <p:blipFill>
          <a:blip r:embed="rId3"/>
          <a:stretch>
            <a:fillRect/>
          </a:stretch>
        </p:blipFill>
        <p:spPr>
          <a:xfrm flipH="1">
            <a:off x="5958650" y="1773871"/>
            <a:ext cx="234498" cy="3959385"/>
          </a:xfrm>
          <a:prstGeom prst="rect">
            <a:avLst/>
          </a:prstGeom>
        </p:spPr>
      </p:pic>
      <p:sp>
        <p:nvSpPr>
          <p:cNvPr id="8" name="Prostokąt 7">
            <a:extLst>
              <a:ext uri="{FF2B5EF4-FFF2-40B4-BE49-F238E27FC236}">
                <a16:creationId xmlns:a16="http://schemas.microsoft.com/office/drawing/2014/main" id="{C08F0B27-4470-48EF-A554-B91A48B1C87F}"/>
              </a:ext>
            </a:extLst>
          </p:cNvPr>
          <p:cNvSpPr/>
          <p:nvPr/>
        </p:nvSpPr>
        <p:spPr>
          <a:xfrm>
            <a:off x="5985842" y="4077072"/>
            <a:ext cx="6206158" cy="1800199"/>
          </a:xfrm>
          <a:prstGeom prst="rect">
            <a:avLst/>
          </a:prstGeom>
          <a:solidFill>
            <a:srgbClr val="FD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9E1DE3D3-FB9F-4F67-AF89-DBB4A4163E7B}"/>
              </a:ext>
            </a:extLst>
          </p:cNvPr>
          <p:cNvSpPr/>
          <p:nvPr/>
        </p:nvSpPr>
        <p:spPr>
          <a:xfrm>
            <a:off x="6280608" y="4377006"/>
            <a:ext cx="5616625" cy="1477328"/>
          </a:xfrm>
          <a:prstGeom prst="rect">
            <a:avLst/>
          </a:prstGeom>
        </p:spPr>
        <p:txBody>
          <a:bodyPr wrap="square">
            <a:spAutoFit/>
          </a:bodyPr>
          <a:lstStyle/>
          <a:p>
            <a:pPr algn="ctr"/>
            <a:r>
              <a:rPr lang="en-GB" b="1" dirty="0">
                <a:solidFill>
                  <a:schemeClr val="bg1"/>
                </a:solidFill>
              </a:rPr>
              <a:t>A </a:t>
            </a:r>
            <a:r>
              <a:rPr lang="en-GB" b="1" dirty="0" err="1">
                <a:solidFill>
                  <a:schemeClr val="bg1"/>
                </a:solidFill>
              </a:rPr>
              <a:t>jó</a:t>
            </a:r>
            <a:r>
              <a:rPr lang="en-GB" b="1" dirty="0">
                <a:solidFill>
                  <a:schemeClr val="bg1"/>
                </a:solidFill>
              </a:rPr>
              <a:t> </a:t>
            </a:r>
            <a:r>
              <a:rPr lang="en-GB" b="1" dirty="0" err="1">
                <a:solidFill>
                  <a:schemeClr val="bg1"/>
                </a:solidFill>
              </a:rPr>
              <a:t>előkészítés</a:t>
            </a:r>
            <a:r>
              <a:rPr lang="en-GB" b="1" dirty="0">
                <a:solidFill>
                  <a:schemeClr val="bg1"/>
                </a:solidFill>
              </a:rPr>
              <a:t> </a:t>
            </a:r>
            <a:r>
              <a:rPr lang="en-GB" b="1" dirty="0" err="1">
                <a:solidFill>
                  <a:schemeClr val="bg1"/>
                </a:solidFill>
              </a:rPr>
              <a:t>lehetővé</a:t>
            </a:r>
            <a:r>
              <a:rPr lang="en-GB" b="1" dirty="0">
                <a:solidFill>
                  <a:schemeClr val="bg1"/>
                </a:solidFill>
              </a:rPr>
              <a:t> </a:t>
            </a:r>
            <a:r>
              <a:rPr lang="en-GB" b="1" dirty="0" err="1">
                <a:solidFill>
                  <a:schemeClr val="bg1"/>
                </a:solidFill>
              </a:rPr>
              <a:t>teszi</a:t>
            </a:r>
            <a:r>
              <a:rPr lang="en-GB" b="1" dirty="0">
                <a:solidFill>
                  <a:schemeClr val="bg1"/>
                </a:solidFill>
              </a:rPr>
              <a:t>, </a:t>
            </a:r>
            <a:r>
              <a:rPr lang="en-GB" b="1" dirty="0" err="1">
                <a:solidFill>
                  <a:schemeClr val="bg1"/>
                </a:solidFill>
              </a:rPr>
              <a:t>hogy</a:t>
            </a:r>
            <a:r>
              <a:rPr lang="en-GB" b="1" dirty="0">
                <a:solidFill>
                  <a:schemeClr val="bg1"/>
                </a:solidFill>
              </a:rPr>
              <a:t> </a:t>
            </a:r>
            <a:r>
              <a:rPr lang="en-GB" b="1" dirty="0" err="1">
                <a:solidFill>
                  <a:schemeClr val="bg1"/>
                </a:solidFill>
              </a:rPr>
              <a:t>megbízhatóan</a:t>
            </a:r>
            <a:r>
              <a:rPr lang="en-GB" b="1" dirty="0">
                <a:solidFill>
                  <a:schemeClr val="bg1"/>
                </a:solidFill>
              </a:rPr>
              <a:t> </a:t>
            </a:r>
            <a:r>
              <a:rPr lang="en-GB" b="1" dirty="0" err="1">
                <a:solidFill>
                  <a:schemeClr val="bg1"/>
                </a:solidFill>
              </a:rPr>
              <a:t>végezzen</a:t>
            </a:r>
            <a:r>
              <a:rPr lang="en-GB" b="1" dirty="0">
                <a:solidFill>
                  <a:schemeClr val="bg1"/>
                </a:solidFill>
              </a:rPr>
              <a:t> </a:t>
            </a:r>
            <a:r>
              <a:rPr lang="en-GB" b="1" dirty="0" err="1">
                <a:solidFill>
                  <a:schemeClr val="bg1"/>
                </a:solidFill>
              </a:rPr>
              <a:t>képzést</a:t>
            </a:r>
            <a:r>
              <a:rPr lang="en-GB" b="1" dirty="0">
                <a:solidFill>
                  <a:schemeClr val="bg1"/>
                </a:solidFill>
              </a:rPr>
              <a:t> </a:t>
            </a:r>
            <a:r>
              <a:rPr lang="en-GB" b="1" dirty="0" err="1">
                <a:solidFill>
                  <a:schemeClr val="bg1"/>
                </a:solidFill>
              </a:rPr>
              <a:t>és</a:t>
            </a:r>
            <a:r>
              <a:rPr lang="en-GB" b="1" dirty="0">
                <a:solidFill>
                  <a:schemeClr val="bg1"/>
                </a:solidFill>
              </a:rPr>
              <a:t> </a:t>
            </a:r>
            <a:r>
              <a:rPr lang="en-GB" b="1" dirty="0" err="1">
                <a:solidFill>
                  <a:schemeClr val="bg1"/>
                </a:solidFill>
              </a:rPr>
              <a:t>biztosítsa</a:t>
            </a:r>
            <a:r>
              <a:rPr lang="en-GB" b="1" dirty="0">
                <a:solidFill>
                  <a:schemeClr val="bg1"/>
                </a:solidFill>
              </a:rPr>
              <a:t> a </a:t>
            </a:r>
            <a:r>
              <a:rPr lang="en-GB" b="1" dirty="0" err="1">
                <a:solidFill>
                  <a:schemeClr val="bg1"/>
                </a:solidFill>
              </a:rPr>
              <a:t>résztvevők</a:t>
            </a:r>
            <a:r>
              <a:rPr lang="en-GB" b="1" dirty="0">
                <a:solidFill>
                  <a:schemeClr val="bg1"/>
                </a:solidFill>
              </a:rPr>
              <a:t> </a:t>
            </a:r>
            <a:r>
              <a:rPr lang="en-GB" b="1" dirty="0" err="1">
                <a:solidFill>
                  <a:schemeClr val="bg1"/>
                </a:solidFill>
              </a:rPr>
              <a:t>számára</a:t>
            </a:r>
            <a:r>
              <a:rPr lang="en-GB" b="1" dirty="0">
                <a:solidFill>
                  <a:schemeClr val="bg1"/>
                </a:solidFill>
              </a:rPr>
              <a:t> a </a:t>
            </a:r>
            <a:r>
              <a:rPr lang="en-GB" b="1" dirty="0" err="1">
                <a:solidFill>
                  <a:schemeClr val="bg1"/>
                </a:solidFill>
              </a:rPr>
              <a:t>szükséges</a:t>
            </a:r>
            <a:r>
              <a:rPr lang="en-GB" b="1" dirty="0">
                <a:solidFill>
                  <a:schemeClr val="bg1"/>
                </a:solidFill>
              </a:rPr>
              <a:t> </a:t>
            </a:r>
            <a:r>
              <a:rPr lang="en-GB" b="1" dirty="0" err="1">
                <a:solidFill>
                  <a:schemeClr val="bg1"/>
                </a:solidFill>
              </a:rPr>
              <a:t>tudást</a:t>
            </a:r>
            <a:r>
              <a:rPr lang="en-GB" b="1" dirty="0">
                <a:solidFill>
                  <a:schemeClr val="bg1"/>
                </a:solidFill>
              </a:rPr>
              <a:t> </a:t>
            </a:r>
            <a:r>
              <a:rPr lang="en-GB" b="1" dirty="0" err="1">
                <a:solidFill>
                  <a:schemeClr val="bg1"/>
                </a:solidFill>
              </a:rPr>
              <a:t>és</a:t>
            </a:r>
            <a:r>
              <a:rPr lang="en-GB" b="1" dirty="0">
                <a:solidFill>
                  <a:schemeClr val="bg1"/>
                </a:solidFill>
              </a:rPr>
              <a:t> </a:t>
            </a:r>
            <a:r>
              <a:rPr lang="en-GB" b="1" dirty="0" err="1">
                <a:solidFill>
                  <a:schemeClr val="bg1"/>
                </a:solidFill>
              </a:rPr>
              <a:t>készséget</a:t>
            </a:r>
            <a:r>
              <a:rPr lang="en-GB" b="1" dirty="0">
                <a:solidFill>
                  <a:schemeClr val="bg1"/>
                </a:solidFill>
              </a:rPr>
              <a:t>, </a:t>
            </a:r>
            <a:r>
              <a:rPr lang="en-GB" b="1" dirty="0" err="1">
                <a:solidFill>
                  <a:schemeClr val="bg1"/>
                </a:solidFill>
              </a:rPr>
              <a:t>és</a:t>
            </a:r>
            <a:r>
              <a:rPr lang="en-GB" b="1" dirty="0">
                <a:solidFill>
                  <a:schemeClr val="bg1"/>
                </a:solidFill>
              </a:rPr>
              <a:t> </a:t>
            </a:r>
            <a:r>
              <a:rPr lang="en-GB" b="1" dirty="0" err="1">
                <a:solidFill>
                  <a:schemeClr val="bg1"/>
                </a:solidFill>
              </a:rPr>
              <a:t>ami</a:t>
            </a:r>
            <a:r>
              <a:rPr lang="en-GB" b="1" dirty="0">
                <a:solidFill>
                  <a:schemeClr val="bg1"/>
                </a:solidFill>
              </a:rPr>
              <a:t> a </a:t>
            </a:r>
            <a:r>
              <a:rPr lang="en-GB" b="1" dirty="0" err="1">
                <a:solidFill>
                  <a:schemeClr val="bg1"/>
                </a:solidFill>
              </a:rPr>
              <a:t>legfontosabb-garantálja</a:t>
            </a:r>
            <a:r>
              <a:rPr lang="en-GB" b="1" dirty="0">
                <a:solidFill>
                  <a:schemeClr val="bg1"/>
                </a:solidFill>
              </a:rPr>
              <a:t> a </a:t>
            </a:r>
            <a:r>
              <a:rPr lang="en-GB" b="1" dirty="0" err="1">
                <a:solidFill>
                  <a:schemeClr val="bg1"/>
                </a:solidFill>
              </a:rPr>
              <a:t>kívánt</a:t>
            </a:r>
            <a:r>
              <a:rPr lang="en-GB" b="1" dirty="0">
                <a:solidFill>
                  <a:schemeClr val="bg1"/>
                </a:solidFill>
              </a:rPr>
              <a:t> </a:t>
            </a:r>
            <a:r>
              <a:rPr lang="en-GB" b="1" dirty="0" err="1">
                <a:solidFill>
                  <a:schemeClr val="bg1"/>
                </a:solidFill>
              </a:rPr>
              <a:t>tanulási</a:t>
            </a:r>
            <a:r>
              <a:rPr lang="en-GB" b="1" dirty="0">
                <a:solidFill>
                  <a:schemeClr val="bg1"/>
                </a:solidFill>
              </a:rPr>
              <a:t> </a:t>
            </a:r>
            <a:r>
              <a:rPr lang="en-GB" b="1" dirty="0" err="1">
                <a:solidFill>
                  <a:schemeClr val="bg1"/>
                </a:solidFill>
              </a:rPr>
              <a:t>eredmények</a:t>
            </a:r>
            <a:r>
              <a:rPr lang="en-GB" b="1" dirty="0">
                <a:solidFill>
                  <a:schemeClr val="bg1"/>
                </a:solidFill>
              </a:rPr>
              <a:t> </a:t>
            </a:r>
            <a:r>
              <a:rPr lang="en-GB" b="1" dirty="0" err="1">
                <a:solidFill>
                  <a:schemeClr val="bg1"/>
                </a:solidFill>
              </a:rPr>
              <a:t>elérését</a:t>
            </a:r>
            <a:r>
              <a:rPr lang="en-GB" b="1" dirty="0">
                <a:solidFill>
                  <a:schemeClr val="bg1"/>
                </a:solidFill>
              </a:rPr>
              <a:t>.
</a:t>
            </a:r>
            <a:endParaRPr lang="pl-PL" b="1" dirty="0">
              <a:solidFill>
                <a:schemeClr val="bg1"/>
              </a:solidFill>
            </a:endParaRPr>
          </a:p>
        </p:txBody>
      </p:sp>
      <p:pic>
        <p:nvPicPr>
          <p:cNvPr id="10" name="Obraz 9">
            <a:extLst>
              <a:ext uri="{FF2B5EF4-FFF2-40B4-BE49-F238E27FC236}">
                <a16:creationId xmlns:a16="http://schemas.microsoft.com/office/drawing/2014/main" id="{19D6EF89-7681-4D70-8D93-F7BBA66B28B3}"/>
              </a:ext>
            </a:extLst>
          </p:cNvPr>
          <p:cNvPicPr>
            <a:picLocks noChangeAspect="1"/>
          </p:cNvPicPr>
          <p:nvPr/>
        </p:nvPicPr>
        <p:blipFill rotWithShape="1">
          <a:blip r:embed="rId4">
            <a:extLst>
              <a:ext uri="{28A0092B-C50C-407E-A947-70E740481C1C}">
                <a14:useLocalDpi xmlns:a14="http://schemas.microsoft.com/office/drawing/2010/main" val="0"/>
              </a:ext>
            </a:extLst>
          </a:blip>
          <a:srcRect l="14321" t="124" r="7319" b="22079"/>
          <a:stretch/>
        </p:blipFill>
        <p:spPr>
          <a:xfrm>
            <a:off x="-13596" y="1773871"/>
            <a:ext cx="5972246" cy="3959385"/>
          </a:xfrm>
          <a:prstGeom prst="rect">
            <a:avLst/>
          </a:prstGeom>
        </p:spPr>
      </p:pic>
      <p:pic>
        <p:nvPicPr>
          <p:cNvPr id="11" name="Picture 6" descr="Kantalupa Carving, RzeÅºbienia OwocÃ³w, Dekoracja">
            <a:extLst>
              <a:ext uri="{FF2B5EF4-FFF2-40B4-BE49-F238E27FC236}">
                <a16:creationId xmlns:a16="http://schemas.microsoft.com/office/drawing/2014/main" id="{51F05432-E581-46EF-8734-102C52DAB2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65" t="-128" r="9288" b="128"/>
          <a:stretch/>
        </p:blipFill>
        <p:spPr bwMode="auto">
          <a:xfrm>
            <a:off x="0" y="1768790"/>
            <a:ext cx="5972246" cy="3959385"/>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a:extLst>
              <a:ext uri="{FF2B5EF4-FFF2-40B4-BE49-F238E27FC236}">
                <a16:creationId xmlns:a16="http://schemas.microsoft.com/office/drawing/2014/main" id="{C4FB0072-35C1-4942-BD3D-09D9911AD56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4137" t="23138" r="13892" b="9699"/>
          <a:stretch/>
        </p:blipFill>
        <p:spPr>
          <a:xfrm>
            <a:off x="0" y="1773871"/>
            <a:ext cx="5976000" cy="4103402"/>
          </a:xfrm>
          <a:prstGeom prst="rect">
            <a:avLst/>
          </a:prstGeom>
        </p:spPr>
      </p:pic>
      <p:sp>
        <p:nvSpPr>
          <p:cNvPr id="2" name="Prostokąt 1">
            <a:extLst>
              <a:ext uri="{FF2B5EF4-FFF2-40B4-BE49-F238E27FC236}">
                <a16:creationId xmlns:a16="http://schemas.microsoft.com/office/drawing/2014/main" id="{A7BA24FB-F838-4DDB-8232-5514B20AEAEB}"/>
              </a:ext>
            </a:extLst>
          </p:cNvPr>
          <p:cNvSpPr/>
          <p:nvPr/>
        </p:nvSpPr>
        <p:spPr>
          <a:xfrm>
            <a:off x="6402530" y="1856863"/>
            <a:ext cx="5179870" cy="1595950"/>
          </a:xfrm>
          <a:prstGeom prst="rect">
            <a:avLst/>
          </a:prstGeom>
        </p:spPr>
        <p:txBody>
          <a:bodyPr wrap="square">
            <a:spAutoFit/>
          </a:bodyPr>
          <a:lstStyle/>
          <a:p>
            <a:pPr algn="ctr">
              <a:lnSpc>
                <a:spcPts val="3000"/>
              </a:lnSpc>
            </a:pPr>
            <a:r>
              <a:rPr lang="en-GB" b="1" dirty="0">
                <a:solidFill>
                  <a:schemeClr val="tx1">
                    <a:lumMod val="75000"/>
                    <a:lumOff val="25000"/>
                  </a:schemeClr>
                </a:solidFill>
              </a:rPr>
              <a:t>A KÉPZÉS ELŐKÉSZÍTÉSÉNEK ÉS MEGVALÓSÍTÁSÁNAK ALAPJA AZ A JÓ MÓDSZER, AMELY A TANÍTÁSI MÓDSZEREKET ÉS ESZKÖZÖKET ÚGY TÁMOGATJA, HOGY AZOK SEGÍTSÉK ÉS  EGÉSZÍTSÉK KI EGYMÁST</a:t>
            </a:r>
            <a:endParaRPr lang="pl-PL" b="1" dirty="0">
              <a:solidFill>
                <a:schemeClr val="tx1">
                  <a:lumMod val="75000"/>
                  <a:lumOff val="25000"/>
                </a:schemeClr>
              </a:solidFill>
            </a:endParaRPr>
          </a:p>
        </p:txBody>
      </p:sp>
    </p:spTree>
    <p:extLst>
      <p:ext uri="{BB962C8B-B14F-4D97-AF65-F5344CB8AC3E}">
        <p14:creationId xmlns:p14="http://schemas.microsoft.com/office/powerpoint/2010/main" val="2831487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A40E9EC3-B4E2-4936-9B4C-4ED6AEA378C3}"/>
              </a:ext>
            </a:extLst>
          </p:cNvPr>
          <p:cNvPicPr>
            <a:picLocks noChangeAspect="1"/>
          </p:cNvPicPr>
          <p:nvPr/>
        </p:nvPicPr>
        <p:blipFill rotWithShape="1">
          <a:blip r:embed="rId3">
            <a:extLst>
              <a:ext uri="{28A0092B-C50C-407E-A947-70E740481C1C}">
                <a14:useLocalDpi xmlns:a14="http://schemas.microsoft.com/office/drawing/2010/main" val="0"/>
              </a:ext>
            </a:extLst>
          </a:blip>
          <a:srcRect l="20429" t="11850" r="23524" b="15890"/>
          <a:stretch/>
        </p:blipFill>
        <p:spPr>
          <a:xfrm>
            <a:off x="-1" y="1441836"/>
            <a:ext cx="6187159" cy="5506164"/>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KIVÁLASZTÁSI MÓDSZEREK ÉS DIDAKTIKAI ESZKÖZÖK - PÉLDÁK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35</a:t>
            </a:fld>
            <a:endParaRPr lang="en-US" altLang="pl-PL"/>
          </a:p>
        </p:txBody>
      </p:sp>
      <p:sp>
        <p:nvSpPr>
          <p:cNvPr id="10" name="Prostokąt 9">
            <a:extLst>
              <a:ext uri="{FF2B5EF4-FFF2-40B4-BE49-F238E27FC236}">
                <a16:creationId xmlns:a16="http://schemas.microsoft.com/office/drawing/2014/main" id="{4D0E006D-29F2-4E22-AFC0-F928D4BB18B9}"/>
              </a:ext>
            </a:extLst>
          </p:cNvPr>
          <p:cNvSpPr/>
          <p:nvPr/>
        </p:nvSpPr>
        <p:spPr>
          <a:xfrm>
            <a:off x="6168008" y="1347464"/>
            <a:ext cx="6048501" cy="560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ytuł 4">
            <a:extLst>
              <a:ext uri="{FF2B5EF4-FFF2-40B4-BE49-F238E27FC236}">
                <a16:creationId xmlns:a16="http://schemas.microsoft.com/office/drawing/2014/main" id="{37ABDFAA-9B9E-43C7-B55B-7660F6856CF0}"/>
              </a:ext>
            </a:extLst>
          </p:cNvPr>
          <p:cNvSpPr txBox="1">
            <a:spLocks/>
          </p:cNvSpPr>
          <p:nvPr/>
        </p:nvSpPr>
        <p:spPr bwMode="auto">
          <a:xfrm>
            <a:off x="6312024" y="2833157"/>
            <a:ext cx="5784592" cy="329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buClr>
                <a:srgbClr val="660066"/>
              </a:buClr>
            </a:pPr>
            <a:r>
              <a:rPr lang="en-GB" sz="1600" dirty="0" err="1">
                <a:solidFill>
                  <a:schemeClr val="tx1">
                    <a:lumMod val="75000"/>
                    <a:lumOff val="25000"/>
                  </a:schemeClr>
                </a:solidFill>
              </a:rPr>
              <a:t>Kezdhetjük</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elegáns</a:t>
            </a:r>
            <a:r>
              <a:rPr lang="en-GB" sz="1600" dirty="0">
                <a:solidFill>
                  <a:schemeClr val="tx1">
                    <a:lumMod val="75000"/>
                    <a:lumOff val="25000"/>
                  </a:schemeClr>
                </a:solidFill>
              </a:rPr>
              <a:t> </a:t>
            </a:r>
            <a:r>
              <a:rPr lang="en-GB" sz="1600" dirty="0" err="1">
                <a:solidFill>
                  <a:schemeClr val="tx1">
                    <a:lumMod val="75000"/>
                    <a:lumOff val="25000"/>
                  </a:schemeClr>
                </a:solidFill>
              </a:rPr>
              <a:t>felszolgálási</a:t>
            </a:r>
            <a:r>
              <a:rPr lang="en-GB" sz="1600" dirty="0">
                <a:solidFill>
                  <a:schemeClr val="tx1">
                    <a:lumMod val="75000"/>
                    <a:lumOff val="25000"/>
                  </a:schemeClr>
                </a:solidFill>
              </a:rPr>
              <a:t> </a:t>
            </a:r>
            <a:r>
              <a:rPr lang="en-GB" sz="1600" dirty="0" err="1">
                <a:solidFill>
                  <a:schemeClr val="tx1">
                    <a:lumMod val="75000"/>
                    <a:lumOff val="25000"/>
                  </a:schemeClr>
                </a:solidFill>
              </a:rPr>
              <a:t>módok</a:t>
            </a:r>
            <a:r>
              <a:rPr lang="en-GB" sz="1600" dirty="0">
                <a:solidFill>
                  <a:schemeClr val="tx1">
                    <a:lumMod val="75000"/>
                    <a:lumOff val="25000"/>
                  </a:schemeClr>
                </a:solidFill>
              </a:rPr>
              <a:t> </a:t>
            </a:r>
            <a:r>
              <a:rPr lang="en-GB" sz="1600" dirty="0" err="1">
                <a:solidFill>
                  <a:schemeClr val="tx1">
                    <a:lumMod val="75000"/>
                    <a:lumOff val="25000"/>
                  </a:schemeClr>
                </a:solidFill>
              </a:rPr>
              <a:t>bemutatásával</a:t>
            </a:r>
            <a:r>
              <a:rPr lang="en-GB" sz="1600" dirty="0">
                <a:solidFill>
                  <a:schemeClr val="tx1">
                    <a:lumMod val="75000"/>
                    <a:lumOff val="25000"/>
                  </a:schemeClr>
                </a:solidFill>
              </a:rPr>
              <a:t>. A </a:t>
            </a:r>
            <a:r>
              <a:rPr lang="en-GB" sz="1600" dirty="0" err="1">
                <a:solidFill>
                  <a:schemeClr val="tx1">
                    <a:lumMod val="75000"/>
                    <a:lumOff val="25000"/>
                  </a:schemeClr>
                </a:solidFill>
              </a:rPr>
              <a:t>tanfolyam</a:t>
            </a:r>
            <a:r>
              <a:rPr lang="en-GB" sz="1600" dirty="0">
                <a:solidFill>
                  <a:schemeClr val="tx1">
                    <a:lumMod val="75000"/>
                    <a:lumOff val="25000"/>
                  </a:schemeClr>
                </a:solidFill>
              </a:rPr>
              <a:t> a </a:t>
            </a:r>
            <a:r>
              <a:rPr lang="en-GB" sz="1600" dirty="0" err="1">
                <a:solidFill>
                  <a:schemeClr val="tx1">
                    <a:lumMod val="75000"/>
                    <a:lumOff val="25000"/>
                  </a:schemeClr>
                </a:solidFill>
              </a:rPr>
              <a:t>felszolgálás</a:t>
            </a:r>
            <a:r>
              <a:rPr lang="en-GB" sz="1600" dirty="0">
                <a:solidFill>
                  <a:schemeClr val="tx1">
                    <a:lumMod val="75000"/>
                    <a:lumOff val="25000"/>
                  </a:schemeClr>
                </a:solidFill>
              </a:rPr>
              <a:t> </a:t>
            </a:r>
            <a:r>
              <a:rPr lang="en-GB" sz="1600" dirty="0" err="1">
                <a:solidFill>
                  <a:schemeClr val="tx1">
                    <a:lumMod val="75000"/>
                    <a:lumOff val="25000"/>
                  </a:schemeClr>
                </a:solidFill>
              </a:rPr>
              <a:t>ismertetése</a:t>
            </a:r>
            <a:r>
              <a:rPr lang="en-GB" sz="1600" dirty="0">
                <a:solidFill>
                  <a:schemeClr val="tx1">
                    <a:lumMod val="75000"/>
                    <a:lumOff val="25000"/>
                  </a:schemeClr>
                </a:solidFill>
              </a:rPr>
              <a:t> </a:t>
            </a:r>
            <a:r>
              <a:rPr lang="en-GB" sz="1600" dirty="0" err="1">
                <a:solidFill>
                  <a:schemeClr val="tx1">
                    <a:lumMod val="75000"/>
                    <a:lumOff val="25000"/>
                  </a:schemeClr>
                </a:solidFill>
              </a:rPr>
              <a:t>során</a:t>
            </a:r>
            <a:r>
              <a:rPr lang="en-GB" sz="1600" dirty="0">
                <a:solidFill>
                  <a:schemeClr val="tx1">
                    <a:lumMod val="75000"/>
                    <a:lumOff val="25000"/>
                  </a:schemeClr>
                </a:solidFill>
              </a:rPr>
              <a:t> </a:t>
            </a:r>
            <a:r>
              <a:rPr lang="en-GB" sz="1600" dirty="0" err="1">
                <a:solidFill>
                  <a:schemeClr val="tx1">
                    <a:lumMod val="75000"/>
                    <a:lumOff val="25000"/>
                  </a:schemeClr>
                </a:solidFill>
              </a:rPr>
              <a:t>használja</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információs</a:t>
            </a:r>
            <a:r>
              <a:rPr lang="en-GB" sz="1600" dirty="0">
                <a:solidFill>
                  <a:schemeClr val="tx1">
                    <a:lumMod val="75000"/>
                    <a:lumOff val="25000"/>
                  </a:schemeClr>
                </a:solidFill>
              </a:rPr>
              <a:t> </a:t>
            </a:r>
            <a:r>
              <a:rPr lang="en-GB" sz="1600" dirty="0" err="1">
                <a:solidFill>
                  <a:schemeClr val="tx1">
                    <a:lumMod val="75000"/>
                    <a:lumOff val="25000"/>
                  </a:schemeClr>
                </a:solidFill>
              </a:rPr>
              <a:t>előadást</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érdekes</a:t>
            </a:r>
            <a:r>
              <a:rPr lang="en-GB" sz="1600" dirty="0">
                <a:solidFill>
                  <a:schemeClr val="tx1">
                    <a:lumMod val="75000"/>
                    <a:lumOff val="25000"/>
                  </a:schemeClr>
                </a:solidFill>
              </a:rPr>
              <a:t> </a:t>
            </a:r>
            <a:r>
              <a:rPr lang="en-GB" sz="1600" dirty="0" err="1">
                <a:solidFill>
                  <a:schemeClr val="tx1">
                    <a:lumMod val="75000"/>
                    <a:lumOff val="25000"/>
                  </a:schemeClr>
                </a:solidFill>
              </a:rPr>
              <a:t>leírással</a:t>
            </a:r>
            <a:r>
              <a:rPr lang="en-GB" sz="1600" dirty="0">
                <a:solidFill>
                  <a:schemeClr val="tx1">
                    <a:lumMod val="75000"/>
                    <a:lumOff val="25000"/>
                  </a:schemeClr>
                </a:solidFill>
              </a:rPr>
              <a:t>.
</a:t>
            </a:r>
            <a:r>
              <a:rPr lang="en-GB" sz="1600" dirty="0" err="1">
                <a:solidFill>
                  <a:schemeClr val="tx1">
                    <a:lumMod val="75000"/>
                    <a:lumOff val="25000"/>
                  </a:schemeClr>
                </a:solidFill>
              </a:rPr>
              <a:t>Annak</a:t>
            </a:r>
            <a:r>
              <a:rPr lang="en-GB" sz="1600" dirty="0">
                <a:solidFill>
                  <a:schemeClr val="tx1">
                    <a:lumMod val="75000"/>
                    <a:lumOff val="25000"/>
                  </a:schemeClr>
                </a:solidFill>
              </a:rPr>
              <a:t> </a:t>
            </a:r>
            <a:r>
              <a:rPr lang="en-GB" sz="1600" dirty="0" err="1">
                <a:solidFill>
                  <a:schemeClr val="tx1">
                    <a:lumMod val="75000"/>
                    <a:lumOff val="25000"/>
                  </a:schemeClr>
                </a:solidFill>
              </a:rPr>
              <a:t>érdekében</a:t>
            </a:r>
            <a:r>
              <a:rPr lang="en-GB" sz="1600" dirty="0">
                <a:solidFill>
                  <a:schemeClr val="tx1">
                    <a:lumMod val="75000"/>
                    <a:lumOff val="25000"/>
                  </a:schemeClr>
                </a:solidFill>
              </a:rPr>
              <a:t>, </a:t>
            </a:r>
            <a:r>
              <a:rPr lang="en-GB" sz="1600" dirty="0" err="1">
                <a:solidFill>
                  <a:schemeClr val="tx1">
                    <a:lumMod val="75000"/>
                    <a:lumOff val="25000"/>
                  </a:schemeClr>
                </a:solidFill>
              </a:rPr>
              <a:t>hogy</a:t>
            </a:r>
            <a:r>
              <a:rPr lang="en-GB" sz="1600" dirty="0">
                <a:solidFill>
                  <a:schemeClr val="tx1">
                    <a:lumMod val="75000"/>
                    <a:lumOff val="25000"/>
                  </a:schemeClr>
                </a:solidFill>
              </a:rPr>
              <a:t> </a:t>
            </a:r>
            <a:r>
              <a:rPr lang="en-GB" sz="1600" dirty="0" err="1">
                <a:solidFill>
                  <a:schemeClr val="tx1">
                    <a:lumMod val="75000"/>
                    <a:lumOff val="25000"/>
                  </a:schemeClr>
                </a:solidFill>
              </a:rPr>
              <a:t>bemutasson</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használható</a:t>
            </a:r>
            <a:r>
              <a:rPr lang="en-GB" sz="1600" dirty="0">
                <a:solidFill>
                  <a:schemeClr val="tx1">
                    <a:lumMod val="75000"/>
                    <a:lumOff val="25000"/>
                  </a:schemeClr>
                </a:solidFill>
              </a:rPr>
              <a:t> </a:t>
            </a:r>
            <a:r>
              <a:rPr lang="en-GB" sz="1600" dirty="0" err="1">
                <a:solidFill>
                  <a:schemeClr val="tx1">
                    <a:lumMod val="75000"/>
                    <a:lumOff val="25000"/>
                  </a:schemeClr>
                </a:solidFill>
              </a:rPr>
              <a:t>előadást</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film </a:t>
            </a:r>
            <a:r>
              <a:rPr lang="en-GB" sz="1600" dirty="0" err="1">
                <a:solidFill>
                  <a:schemeClr val="tx1">
                    <a:lumMod val="75000"/>
                    <a:lumOff val="25000"/>
                  </a:schemeClr>
                </a:solidFill>
              </a:rPr>
              <a:t>vagy</a:t>
            </a:r>
            <a:r>
              <a:rPr lang="en-GB" sz="1600" dirty="0">
                <a:solidFill>
                  <a:schemeClr val="tx1">
                    <a:lumMod val="75000"/>
                    <a:lumOff val="25000"/>
                  </a:schemeClr>
                </a:solidFill>
              </a:rPr>
              <a:t> </a:t>
            </a:r>
            <a:r>
              <a:rPr lang="en-GB" sz="1600" dirty="0" err="1">
                <a:solidFill>
                  <a:schemeClr val="tx1">
                    <a:lumMod val="75000"/>
                    <a:lumOff val="25000"/>
                  </a:schemeClr>
                </a:solidFill>
              </a:rPr>
              <a:t>több</a:t>
            </a:r>
            <a:r>
              <a:rPr lang="en-GB" sz="1600" dirty="0">
                <a:solidFill>
                  <a:schemeClr val="tx1">
                    <a:lumMod val="75000"/>
                    <a:lumOff val="25000"/>
                  </a:schemeClr>
                </a:solidFill>
              </a:rPr>
              <a:t> </a:t>
            </a:r>
            <a:r>
              <a:rPr lang="en-GB" sz="1600" dirty="0" err="1">
                <a:solidFill>
                  <a:schemeClr val="tx1">
                    <a:lumMod val="75000"/>
                    <a:lumOff val="25000"/>
                  </a:schemeClr>
                </a:solidFill>
              </a:rPr>
              <a:t>diák</a:t>
            </a:r>
            <a:r>
              <a:rPr lang="en-GB" sz="1600" dirty="0">
                <a:solidFill>
                  <a:schemeClr val="tx1">
                    <a:lumMod val="75000"/>
                    <a:lumOff val="25000"/>
                  </a:schemeClr>
                </a:solidFill>
              </a:rPr>
              <a:t> </a:t>
            </a:r>
            <a:r>
              <a:rPr lang="en-GB" sz="1600" dirty="0" err="1">
                <a:solidFill>
                  <a:schemeClr val="tx1">
                    <a:lumMod val="75000"/>
                    <a:lumOff val="25000"/>
                  </a:schemeClr>
                </a:solidFill>
              </a:rPr>
              <a:t>egy</a:t>
            </a:r>
            <a:r>
              <a:rPr lang="en-GB" sz="1600" dirty="0">
                <a:solidFill>
                  <a:schemeClr val="tx1">
                    <a:lumMod val="75000"/>
                    <a:lumOff val="25000"/>
                  </a:schemeClr>
                </a:solidFill>
              </a:rPr>
              <a:t> </a:t>
            </a:r>
            <a:r>
              <a:rPr lang="en-GB" sz="1600" dirty="0" err="1">
                <a:solidFill>
                  <a:schemeClr val="tx1">
                    <a:lumMod val="75000"/>
                    <a:lumOff val="25000"/>
                  </a:schemeClr>
                </a:solidFill>
              </a:rPr>
              <a:t>multimédiás</a:t>
            </a:r>
            <a:r>
              <a:rPr lang="en-GB" sz="1600" dirty="0">
                <a:solidFill>
                  <a:schemeClr val="tx1">
                    <a:lumMod val="75000"/>
                    <a:lumOff val="25000"/>
                  </a:schemeClr>
                </a:solidFill>
              </a:rPr>
              <a:t> </a:t>
            </a:r>
            <a:r>
              <a:rPr lang="en-GB" sz="1600" dirty="0" err="1">
                <a:solidFill>
                  <a:schemeClr val="tx1">
                    <a:lumMod val="75000"/>
                    <a:lumOff val="25000"/>
                  </a:schemeClr>
                </a:solidFill>
              </a:rPr>
              <a:t>prezentációt</a:t>
            </a:r>
            <a:r>
              <a:rPr lang="en-GB" sz="1600" dirty="0">
                <a:solidFill>
                  <a:schemeClr val="tx1">
                    <a:lumMod val="75000"/>
                    <a:lumOff val="25000"/>
                  </a:schemeClr>
                </a:solidFill>
              </a:rPr>
              <a:t> ad </a:t>
            </a:r>
            <a:r>
              <a:rPr lang="en-GB" sz="1600" dirty="0" err="1">
                <a:solidFill>
                  <a:schemeClr val="tx1">
                    <a:lumMod val="75000"/>
                    <a:lumOff val="25000"/>
                  </a:schemeClr>
                </a:solidFill>
              </a:rPr>
              <a:t>elő</a:t>
            </a:r>
            <a:r>
              <a:rPr lang="en-GB" sz="1600" dirty="0">
                <a:solidFill>
                  <a:schemeClr val="tx1">
                    <a:lumMod val="75000"/>
                    <a:lumOff val="25000"/>
                  </a:schemeClr>
                </a:solidFill>
              </a:rPr>
              <a:t>. Ne </a:t>
            </a:r>
            <a:r>
              <a:rPr lang="en-GB" sz="1600" dirty="0" err="1">
                <a:solidFill>
                  <a:schemeClr val="tx1">
                    <a:lumMod val="75000"/>
                    <a:lumOff val="25000"/>
                  </a:schemeClr>
                </a:solidFill>
              </a:rPr>
              <a:t>felejtsd</a:t>
            </a:r>
            <a:r>
              <a:rPr lang="en-GB" sz="1600" dirty="0">
                <a:solidFill>
                  <a:schemeClr val="tx1">
                    <a:lumMod val="75000"/>
                    <a:lumOff val="25000"/>
                  </a:schemeClr>
                </a:solidFill>
              </a:rPr>
              <a:t> el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észlelés</a:t>
            </a:r>
            <a:r>
              <a:rPr lang="en-GB" sz="1600" dirty="0">
                <a:solidFill>
                  <a:schemeClr val="tx1">
                    <a:lumMod val="75000"/>
                    <a:lumOff val="25000"/>
                  </a:schemeClr>
                </a:solidFill>
              </a:rPr>
              <a:t> </a:t>
            </a:r>
            <a:r>
              <a:rPr lang="en-GB" sz="1600" dirty="0" err="1">
                <a:solidFill>
                  <a:schemeClr val="tx1">
                    <a:lumMod val="75000"/>
                    <a:lumOff val="25000"/>
                  </a:schemeClr>
                </a:solidFill>
              </a:rPr>
              <a:t>korlátok</a:t>
            </a:r>
            <a:r>
              <a:rPr lang="en-GB" sz="1600" dirty="0">
                <a:solidFill>
                  <a:schemeClr val="tx1">
                    <a:lumMod val="75000"/>
                    <a:lumOff val="25000"/>
                  </a:schemeClr>
                </a:solidFill>
              </a:rPr>
              <a:t> </a:t>
            </a:r>
            <a:r>
              <a:rPr lang="en-GB" sz="1600" dirty="0" err="1">
                <a:solidFill>
                  <a:schemeClr val="tx1">
                    <a:lumMod val="75000"/>
                    <a:lumOff val="25000"/>
                  </a:schemeClr>
                </a:solidFill>
              </a:rPr>
              <a:t>közötti</a:t>
            </a:r>
            <a:r>
              <a:rPr lang="en-GB" sz="1600" dirty="0">
                <a:solidFill>
                  <a:schemeClr val="tx1">
                    <a:lumMod val="75000"/>
                    <a:lumOff val="25000"/>
                  </a:schemeClr>
                </a:solidFill>
              </a:rPr>
              <a:t> – ha </a:t>
            </a:r>
            <a:r>
              <a:rPr lang="en-GB" sz="1600" dirty="0" err="1">
                <a:solidFill>
                  <a:schemeClr val="tx1">
                    <a:lumMod val="75000"/>
                    <a:lumOff val="25000"/>
                  </a:schemeClr>
                </a:solidFill>
              </a:rPr>
              <a:t>túl</a:t>
            </a:r>
            <a:r>
              <a:rPr lang="en-GB" sz="1600" dirty="0">
                <a:solidFill>
                  <a:schemeClr val="tx1">
                    <a:lumMod val="75000"/>
                    <a:lumOff val="25000"/>
                  </a:schemeClr>
                </a:solidFill>
              </a:rPr>
              <a:t> </a:t>
            </a:r>
            <a:r>
              <a:rPr lang="en-GB" sz="1600" dirty="0" err="1">
                <a:solidFill>
                  <a:schemeClr val="tx1">
                    <a:lumMod val="75000"/>
                    <a:lumOff val="25000"/>
                  </a:schemeClr>
                </a:solidFill>
              </a:rPr>
              <a:t>sokáig</a:t>
            </a:r>
            <a:r>
              <a:rPr lang="en-GB" sz="1600" dirty="0">
                <a:solidFill>
                  <a:schemeClr val="tx1">
                    <a:lumMod val="75000"/>
                    <a:lumOff val="25000"/>
                  </a:schemeClr>
                </a:solidFill>
              </a:rPr>
              <a:t>  </a:t>
            </a:r>
            <a:r>
              <a:rPr lang="en-GB" sz="1600" dirty="0" err="1">
                <a:solidFill>
                  <a:schemeClr val="tx1">
                    <a:lumMod val="75000"/>
                    <a:lumOff val="25000"/>
                  </a:schemeClr>
                </a:solidFill>
              </a:rPr>
              <a:t>beszélsz</a:t>
            </a:r>
            <a:r>
              <a:rPr lang="en-GB" sz="1600" dirty="0">
                <a:solidFill>
                  <a:schemeClr val="tx1">
                    <a:lumMod val="75000"/>
                    <a:lumOff val="25000"/>
                  </a:schemeClr>
                </a:solidFill>
              </a:rPr>
              <a:t>, </a:t>
            </a:r>
            <a:r>
              <a:rPr lang="en-GB" sz="1600" dirty="0" err="1">
                <a:solidFill>
                  <a:schemeClr val="tx1">
                    <a:lumMod val="75000"/>
                    <a:lumOff val="25000"/>
                  </a:schemeClr>
                </a:solidFill>
              </a:rPr>
              <a:t>akkor</a:t>
            </a:r>
            <a:r>
              <a:rPr lang="en-GB" sz="1600" dirty="0">
                <a:solidFill>
                  <a:schemeClr val="tx1">
                    <a:lumMod val="75000"/>
                    <a:lumOff val="25000"/>
                  </a:schemeClr>
                </a:solidFill>
              </a:rPr>
              <a:t> </a:t>
            </a:r>
            <a:r>
              <a:rPr lang="en-GB" sz="1600" dirty="0" err="1">
                <a:solidFill>
                  <a:schemeClr val="tx1">
                    <a:lumMod val="75000"/>
                    <a:lumOff val="25000"/>
                  </a:schemeClr>
                </a:solidFill>
              </a:rPr>
              <a:t>elveszítik</a:t>
            </a:r>
            <a:r>
              <a:rPr lang="en-GB" sz="1600" dirty="0">
                <a:solidFill>
                  <a:schemeClr val="tx1">
                    <a:lumMod val="75000"/>
                    <a:lumOff val="25000"/>
                  </a:schemeClr>
                </a:solidFill>
              </a:rPr>
              <a:t> a </a:t>
            </a:r>
            <a:r>
              <a:rPr lang="en-GB" sz="1600" dirty="0" err="1">
                <a:solidFill>
                  <a:schemeClr val="tx1">
                    <a:lumMod val="75000"/>
                    <a:lumOff val="25000"/>
                  </a:schemeClr>
                </a:solidFill>
              </a:rPr>
              <a:t>hallgatók,a</a:t>
            </a:r>
            <a:r>
              <a:rPr lang="en-GB" sz="1600" dirty="0">
                <a:solidFill>
                  <a:schemeClr val="tx1">
                    <a:lumMod val="75000"/>
                    <a:lumOff val="25000"/>
                  </a:schemeClr>
                </a:solidFill>
              </a:rPr>
              <a:t> </a:t>
            </a:r>
            <a:r>
              <a:rPr lang="en-GB" sz="1600" dirty="0" err="1">
                <a:solidFill>
                  <a:schemeClr val="tx1">
                    <a:lumMod val="75000"/>
                    <a:lumOff val="25000"/>
                  </a:schemeClr>
                </a:solidFill>
              </a:rPr>
              <a:t>fonalat</a:t>
            </a:r>
            <a:r>
              <a:rPr lang="en-GB" sz="1600" dirty="0">
                <a:solidFill>
                  <a:schemeClr val="tx1">
                    <a:lumMod val="75000"/>
                    <a:lumOff val="25000"/>
                  </a:schemeClr>
                </a:solidFill>
              </a:rPr>
              <a:t>,  </a:t>
            </a:r>
            <a:r>
              <a:rPr lang="en-GB" sz="1600" dirty="0" err="1">
                <a:solidFill>
                  <a:schemeClr val="tx1">
                    <a:lumMod val="75000"/>
                    <a:lumOff val="25000"/>
                  </a:schemeClr>
                </a:solidFill>
              </a:rPr>
              <a:t>mondj</a:t>
            </a:r>
            <a:r>
              <a:rPr lang="en-GB" sz="1600" dirty="0">
                <a:solidFill>
                  <a:schemeClr val="tx1">
                    <a:lumMod val="75000"/>
                    <a:lumOff val="25000"/>
                  </a:schemeClr>
                </a:solidFill>
              </a:rPr>
              <a:t> </a:t>
            </a:r>
            <a:r>
              <a:rPr lang="en-GB" sz="1600" dirty="0" err="1">
                <a:solidFill>
                  <a:schemeClr val="tx1">
                    <a:lumMod val="75000"/>
                    <a:lumOff val="25000"/>
                  </a:schemeClr>
                </a:solidFill>
              </a:rPr>
              <a:t>anekdotákat</a:t>
            </a:r>
            <a:r>
              <a:rPr lang="en-GB" sz="1600" dirty="0">
                <a:solidFill>
                  <a:schemeClr val="tx1">
                    <a:lumMod val="75000"/>
                    <a:lumOff val="25000"/>
                  </a:schemeClr>
                </a:solidFill>
              </a:rPr>
              <a:t> a  </a:t>
            </a:r>
            <a:r>
              <a:rPr lang="en-GB" sz="1600" dirty="0" err="1">
                <a:solidFill>
                  <a:schemeClr val="tx1">
                    <a:lumMod val="75000"/>
                    <a:lumOff val="25000"/>
                  </a:schemeClr>
                </a:solidFill>
              </a:rPr>
              <a:t>felszolgálás</a:t>
            </a:r>
            <a:r>
              <a:rPr lang="en-GB" sz="1600" dirty="0">
                <a:solidFill>
                  <a:schemeClr val="tx1">
                    <a:lumMod val="75000"/>
                    <a:lumOff val="25000"/>
                  </a:schemeClr>
                </a:solidFill>
              </a:rPr>
              <a:t> </a:t>
            </a:r>
            <a:r>
              <a:rPr lang="en-GB" sz="1600" dirty="0" err="1">
                <a:solidFill>
                  <a:schemeClr val="tx1">
                    <a:lumMod val="75000"/>
                    <a:lumOff val="25000"/>
                  </a:schemeClr>
                </a:solidFill>
              </a:rPr>
              <a:t>kapcsán</a:t>
            </a:r>
            <a:r>
              <a:rPr lang="en-GB" sz="1600" dirty="0">
                <a:solidFill>
                  <a:schemeClr val="tx1">
                    <a:lumMod val="75000"/>
                    <a:lumOff val="25000"/>
                  </a:schemeClr>
                </a:solidFill>
              </a:rPr>
              <a:t>, </a:t>
            </a:r>
            <a:r>
              <a:rPr lang="en-GB" sz="1600" dirty="0" err="1">
                <a:solidFill>
                  <a:schemeClr val="tx1">
                    <a:lumMod val="75000"/>
                    <a:lumOff val="25000"/>
                  </a:schemeClr>
                </a:solidFill>
              </a:rPr>
              <a:t>nyugodjon</a:t>
            </a:r>
            <a:r>
              <a:rPr lang="en-GB" sz="1600" dirty="0">
                <a:solidFill>
                  <a:schemeClr val="tx1">
                    <a:lumMod val="75000"/>
                    <a:lumOff val="25000"/>
                  </a:schemeClr>
                </a:solidFill>
              </a:rPr>
              <a:t> meg a </a:t>
            </a:r>
            <a:r>
              <a:rPr lang="en-GB" sz="1600" dirty="0" err="1">
                <a:solidFill>
                  <a:schemeClr val="tx1">
                    <a:lumMod val="75000"/>
                    <a:lumOff val="25000"/>
                  </a:schemeClr>
                </a:solidFill>
              </a:rPr>
              <a:t>légkör</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lehetővé</a:t>
            </a:r>
            <a:r>
              <a:rPr lang="en-GB" sz="1600" dirty="0">
                <a:solidFill>
                  <a:schemeClr val="tx1">
                    <a:lumMod val="75000"/>
                    <a:lumOff val="25000"/>
                  </a:schemeClr>
                </a:solidFill>
              </a:rPr>
              <a:t> </a:t>
            </a:r>
            <a:r>
              <a:rPr lang="en-GB" sz="1600" dirty="0" err="1">
                <a:solidFill>
                  <a:schemeClr val="tx1">
                    <a:lumMod val="75000"/>
                    <a:lumOff val="25000"/>
                  </a:schemeClr>
                </a:solidFill>
              </a:rPr>
              <a:t>teszi</a:t>
            </a:r>
            <a:r>
              <a:rPr lang="en-GB" sz="1600" dirty="0">
                <a:solidFill>
                  <a:schemeClr val="tx1">
                    <a:lumMod val="75000"/>
                    <a:lumOff val="25000"/>
                  </a:schemeClr>
                </a:solidFill>
              </a:rPr>
              <a:t>, </a:t>
            </a:r>
            <a:r>
              <a:rPr lang="en-GB" sz="1600" dirty="0" err="1">
                <a:solidFill>
                  <a:schemeClr val="tx1">
                    <a:lumMod val="75000"/>
                    <a:lumOff val="25000"/>
                  </a:schemeClr>
                </a:solidFill>
              </a:rPr>
              <a:t>hogy</a:t>
            </a:r>
            <a:r>
              <a:rPr lang="en-GB" sz="1600" dirty="0">
                <a:solidFill>
                  <a:schemeClr val="tx1">
                    <a:lumMod val="75000"/>
                    <a:lumOff val="25000"/>
                  </a:schemeClr>
                </a:solidFill>
              </a:rPr>
              <a:t> </a:t>
            </a:r>
            <a:r>
              <a:rPr lang="en-GB" sz="1600" dirty="0" err="1">
                <a:solidFill>
                  <a:schemeClr val="tx1">
                    <a:lumMod val="75000"/>
                    <a:lumOff val="25000"/>
                  </a:schemeClr>
                </a:solidFill>
              </a:rPr>
              <a:t>újra</a:t>
            </a:r>
            <a:r>
              <a:rPr lang="en-GB" sz="1600" dirty="0">
                <a:solidFill>
                  <a:schemeClr val="tx1">
                    <a:lumMod val="75000"/>
                    <a:lumOff val="25000"/>
                  </a:schemeClr>
                </a:solidFill>
              </a:rPr>
              <a:t> </a:t>
            </a:r>
            <a:r>
              <a:rPr lang="en-GB" sz="1600" dirty="0" err="1">
                <a:solidFill>
                  <a:schemeClr val="tx1">
                    <a:lumMod val="75000"/>
                    <a:lumOff val="25000"/>
                  </a:schemeClr>
                </a:solidFill>
              </a:rPr>
              <a:t>odairányuljon</a:t>
            </a:r>
            <a:r>
              <a:rPr lang="en-GB" sz="1600" dirty="0">
                <a:solidFill>
                  <a:schemeClr val="tx1">
                    <a:lumMod val="75000"/>
                    <a:lumOff val="25000"/>
                  </a:schemeClr>
                </a:solidFill>
              </a:rPr>
              <a:t> a </a:t>
            </a:r>
            <a:r>
              <a:rPr lang="en-GB" sz="1600" dirty="0" err="1">
                <a:solidFill>
                  <a:schemeClr val="tx1">
                    <a:lumMod val="75000"/>
                    <a:lumOff val="25000"/>
                  </a:schemeClr>
                </a:solidFill>
              </a:rPr>
              <a:t>képzés</a:t>
            </a:r>
            <a:r>
              <a:rPr lang="en-GB" sz="1600" dirty="0">
                <a:solidFill>
                  <a:schemeClr val="tx1">
                    <a:lumMod val="75000"/>
                    <a:lumOff val="25000"/>
                  </a:schemeClr>
                </a:solidFill>
              </a:rPr>
              <a:t> </a:t>
            </a:r>
            <a:r>
              <a:rPr lang="en-GB" sz="1600" dirty="0" err="1">
                <a:solidFill>
                  <a:schemeClr val="tx1">
                    <a:lumMod val="75000"/>
                    <a:lumOff val="25000"/>
                  </a:schemeClr>
                </a:solidFill>
              </a:rPr>
              <a:t>résztvevőinek</a:t>
            </a:r>
            <a:r>
              <a:rPr lang="en-GB" sz="1600" dirty="0">
                <a:solidFill>
                  <a:schemeClr val="tx1">
                    <a:lumMod val="75000"/>
                    <a:lumOff val="25000"/>
                  </a:schemeClr>
                </a:solidFill>
              </a:rPr>
              <a:t> </a:t>
            </a:r>
            <a:r>
              <a:rPr lang="en-GB" sz="1600" dirty="0" err="1">
                <a:solidFill>
                  <a:schemeClr val="tx1">
                    <a:lumMod val="75000"/>
                    <a:lumOff val="25000"/>
                  </a:schemeClr>
                </a:solidFill>
              </a:rPr>
              <a:t>figyelme</a:t>
            </a:r>
            <a:r>
              <a:rPr lang="en-GB" sz="1600" dirty="0">
                <a:solidFill>
                  <a:schemeClr val="tx1">
                    <a:lumMod val="75000"/>
                    <a:lumOff val="25000"/>
                  </a:schemeClr>
                </a:solidFill>
              </a:rPr>
              <a:t>.</a:t>
            </a:r>
            <a:endParaRPr lang="pl-PL" sz="1600" dirty="0">
              <a:solidFill>
                <a:schemeClr val="tx1">
                  <a:lumMod val="75000"/>
                  <a:lumOff val="25000"/>
                </a:schemeClr>
              </a:solidFill>
            </a:endParaRPr>
          </a:p>
        </p:txBody>
      </p:sp>
      <p:sp>
        <p:nvSpPr>
          <p:cNvPr id="12" name="Prostokąt 11">
            <a:extLst>
              <a:ext uri="{FF2B5EF4-FFF2-40B4-BE49-F238E27FC236}">
                <a16:creationId xmlns:a16="http://schemas.microsoft.com/office/drawing/2014/main" id="{4CB90021-A589-4882-B506-D0F16638A34C}"/>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C1381E7E-0B3A-4948-B3BA-06F3853A87BE}"/>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4" name="Tytuł 4">
            <a:extLst>
              <a:ext uri="{FF2B5EF4-FFF2-40B4-BE49-F238E27FC236}">
                <a16:creationId xmlns:a16="http://schemas.microsoft.com/office/drawing/2014/main" id="{1FA5E9FB-589C-4943-91CD-991F6E584B1F}"/>
              </a:ext>
            </a:extLst>
          </p:cNvPr>
          <p:cNvSpPr>
            <a:spLocks noGrp="1"/>
          </p:cNvSpPr>
          <p:nvPr>
            <p:ph type="title"/>
          </p:nvPr>
        </p:nvSpPr>
        <p:spPr>
          <a:xfrm>
            <a:off x="5946488" y="1533823"/>
            <a:ext cx="6245512" cy="908504"/>
          </a:xfrm>
        </p:spPr>
        <p:txBody>
          <a:bodyPr/>
          <a:lstStyle/>
          <a:p>
            <a:r>
              <a:rPr lang="pl-PL" sz="1800" b="1" dirty="0">
                <a:solidFill>
                  <a:schemeClr val="bg1"/>
                </a:solidFill>
              </a:rPr>
              <a:t>AZ </a:t>
            </a:r>
            <a:r>
              <a:rPr lang="pl-PL" sz="1800" b="1" dirty="0">
                <a:solidFill>
                  <a:srgbClr val="FFC000"/>
                </a:solidFill>
              </a:rPr>
              <a:t>ISMERTETŐ MÓDSZEREK </a:t>
            </a:r>
            <a:r>
              <a:rPr lang="pl-PL" sz="1800" b="1" dirty="0">
                <a:solidFill>
                  <a:schemeClr val="bg1"/>
                </a:solidFill>
              </a:rPr>
              <a:t>ALKALMAZÁSA A "FRANCIA SERVICE" TANFOLYAMON.</a:t>
            </a:r>
          </a:p>
        </p:txBody>
      </p:sp>
      <p:sp>
        <p:nvSpPr>
          <p:cNvPr id="16" name="Prostokąt 15">
            <a:extLst>
              <a:ext uri="{FF2B5EF4-FFF2-40B4-BE49-F238E27FC236}">
                <a16:creationId xmlns:a16="http://schemas.microsoft.com/office/drawing/2014/main" id="{93E79487-B18B-4E25-805F-DDA37511CBC5}"/>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BBE03"/>
                </a:solidFill>
              </a:rPr>
              <a:t>ISMERTETŐ MÓDSZEREK</a:t>
            </a:r>
            <a:endParaRPr lang="pl-PL" dirty="0">
              <a:solidFill>
                <a:srgbClr val="FBBE03"/>
              </a:solidFill>
            </a:endParaRPr>
          </a:p>
        </p:txBody>
      </p:sp>
      <p:sp>
        <p:nvSpPr>
          <p:cNvPr id="17" name="Symbol zastępczy numeru slajdu 2">
            <a:extLst>
              <a:ext uri="{FF2B5EF4-FFF2-40B4-BE49-F238E27FC236}">
                <a16:creationId xmlns:a16="http://schemas.microsoft.com/office/drawing/2014/main" id="{8582D93B-94D6-4016-B047-259B607A2EB1}"/>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35</a:t>
            </a:fld>
            <a:endParaRPr lang="en-US" altLang="pl-PL"/>
          </a:p>
        </p:txBody>
      </p:sp>
    </p:spTree>
    <p:extLst>
      <p:ext uri="{BB962C8B-B14F-4D97-AF65-F5344CB8AC3E}">
        <p14:creationId xmlns:p14="http://schemas.microsoft.com/office/powerpoint/2010/main" val="3800318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4">
            <a:extLst>
              <a:ext uri="{FF2B5EF4-FFF2-40B4-BE49-F238E27FC236}">
                <a16:creationId xmlns:a16="http://schemas.microsoft.com/office/drawing/2014/main" id="{6882D648-D7D8-D14C-990B-52DB7CD76D98}"/>
              </a:ext>
            </a:extLst>
          </p:cNvPr>
          <p:cNvPicPr>
            <a:picLocks noChangeAspect="1"/>
          </p:cNvPicPr>
          <p:nvPr/>
        </p:nvPicPr>
        <p:blipFill rotWithShape="1">
          <a:blip r:embed="rId3">
            <a:extLst>
              <a:ext uri="{28A0092B-C50C-407E-A947-70E740481C1C}">
                <a14:useLocalDpi xmlns:a14="http://schemas.microsoft.com/office/drawing/2010/main" val="0"/>
              </a:ext>
            </a:extLst>
          </a:blip>
          <a:srcRect l="4532" r="19409"/>
          <a:stretch/>
        </p:blipFill>
        <p:spPr>
          <a:xfrm>
            <a:off x="0" y="1440000"/>
            <a:ext cx="6168008" cy="5415574"/>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79318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KIVÁLASZTÁSI MÓDSZEREK ÉS DIDAKTIKAI ESZKÖZÖK - PÉLDÁK </a:t>
            </a:r>
          </a:p>
        </p:txBody>
      </p:sp>
      <p:sp>
        <p:nvSpPr>
          <p:cNvPr id="17" name="Prostokąt 16">
            <a:extLst>
              <a:ext uri="{FF2B5EF4-FFF2-40B4-BE49-F238E27FC236}">
                <a16:creationId xmlns:a16="http://schemas.microsoft.com/office/drawing/2014/main" id="{6371246D-9E45-41C5-B740-B6E7883E92D0}"/>
              </a:ext>
            </a:extLst>
          </p:cNvPr>
          <p:cNvSpPr/>
          <p:nvPr/>
        </p:nvSpPr>
        <p:spPr>
          <a:xfrm>
            <a:off x="6168008" y="1374848"/>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ytuł 4">
            <a:extLst>
              <a:ext uri="{FF2B5EF4-FFF2-40B4-BE49-F238E27FC236}">
                <a16:creationId xmlns:a16="http://schemas.microsoft.com/office/drawing/2014/main" id="{3B9E748C-1995-418F-98A8-BABE2FCE6CB2}"/>
              </a:ext>
            </a:extLst>
          </p:cNvPr>
          <p:cNvSpPr txBox="1">
            <a:spLocks/>
          </p:cNvSpPr>
          <p:nvPr/>
        </p:nvSpPr>
        <p:spPr bwMode="auto">
          <a:xfrm>
            <a:off x="6312024" y="3117531"/>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buClr>
                <a:srgbClr val="660066"/>
              </a:buClr>
            </a:pPr>
            <a:r>
              <a:rPr lang="en-GB" altLang="pl-PL" sz="1800" dirty="0" err="1"/>
              <a:t>Adja</a:t>
            </a:r>
            <a:r>
              <a:rPr lang="en-GB" altLang="pl-PL" sz="1800" dirty="0"/>
              <a:t> meg a </a:t>
            </a:r>
            <a:r>
              <a:rPr lang="en-GB" altLang="pl-PL" sz="1800" dirty="0" err="1"/>
              <a:t>helyzet</a:t>
            </a:r>
            <a:r>
              <a:rPr lang="en-GB" altLang="pl-PL" sz="1800" dirty="0"/>
              <a:t> </a:t>
            </a:r>
            <a:r>
              <a:rPr lang="en-GB" altLang="pl-PL" sz="1800" dirty="0" err="1"/>
              <a:t>leírását</a:t>
            </a:r>
            <a:r>
              <a:rPr lang="en-GB" altLang="pl-PL" sz="1800" dirty="0"/>
              <a:t>, </a:t>
            </a:r>
            <a:r>
              <a:rPr lang="en-GB" altLang="pl-PL" sz="1800" dirty="0" err="1"/>
              <a:t>amikor</a:t>
            </a:r>
            <a:r>
              <a:rPr lang="en-GB" altLang="pl-PL" sz="1800" dirty="0"/>
              <a:t> </a:t>
            </a:r>
            <a:r>
              <a:rPr lang="en-GB" altLang="pl-PL" sz="1800" dirty="0" err="1"/>
              <a:t>Ön</a:t>
            </a:r>
            <a:r>
              <a:rPr lang="en-GB" altLang="pl-PL" sz="1800" dirty="0"/>
              <a:t> </a:t>
            </a:r>
            <a:r>
              <a:rPr lang="en-GB" altLang="pl-PL" sz="1800" dirty="0" err="1"/>
              <a:t>és</a:t>
            </a:r>
            <a:r>
              <a:rPr lang="en-GB" altLang="pl-PL" sz="1800" dirty="0"/>
              <a:t> </a:t>
            </a:r>
            <a:r>
              <a:rPr lang="en-GB" altLang="pl-PL" sz="1800" dirty="0" err="1"/>
              <a:t>munkatársa</a:t>
            </a:r>
            <a:r>
              <a:rPr lang="en-GB" altLang="pl-PL" sz="1800" dirty="0"/>
              <a:t> </a:t>
            </a:r>
            <a:r>
              <a:rPr lang="en-GB" altLang="pl-PL" sz="1800" dirty="0" err="1"/>
              <a:t>bárányt</a:t>
            </a:r>
            <a:r>
              <a:rPr lang="en-GB" altLang="pl-PL" sz="1800" dirty="0"/>
              <a:t> </a:t>
            </a:r>
            <a:r>
              <a:rPr lang="en-GB" altLang="pl-PL" sz="1800" dirty="0" err="1"/>
              <a:t>szolgál</a:t>
            </a:r>
            <a:r>
              <a:rPr lang="en-GB" altLang="pl-PL" sz="1800" dirty="0"/>
              <a:t> </a:t>
            </a:r>
            <a:r>
              <a:rPr lang="en-GB" altLang="pl-PL" sz="1800" dirty="0" err="1"/>
              <a:t>fel</a:t>
            </a:r>
            <a:r>
              <a:rPr lang="en-GB" altLang="pl-PL" sz="1800" dirty="0"/>
              <a:t> a </a:t>
            </a:r>
            <a:r>
              <a:rPr lang="en-GB" altLang="pl-PL" sz="1800" dirty="0" err="1"/>
              <a:t>vendégeknek</a:t>
            </a:r>
            <a:r>
              <a:rPr lang="en-GB" altLang="pl-PL" sz="1800" dirty="0"/>
              <a:t>.
 </a:t>
            </a:r>
            <a:r>
              <a:rPr lang="en-GB" altLang="pl-PL" sz="1800" dirty="0" err="1"/>
              <a:t>Provokáljon</a:t>
            </a:r>
            <a:r>
              <a:rPr lang="en-GB" altLang="pl-PL" sz="1800" dirty="0"/>
              <a:t> </a:t>
            </a:r>
            <a:r>
              <a:rPr lang="en-GB" altLang="pl-PL" sz="1800" dirty="0" err="1"/>
              <a:t>egy</a:t>
            </a:r>
            <a:r>
              <a:rPr lang="en-GB" altLang="pl-PL" sz="1800" dirty="0"/>
              <a:t> </a:t>
            </a:r>
            <a:r>
              <a:rPr lang="en-GB" altLang="pl-PL" sz="1800" dirty="0" err="1"/>
              <a:t>ötletbörzét</a:t>
            </a:r>
            <a:r>
              <a:rPr lang="en-GB" altLang="pl-PL" sz="1800" dirty="0"/>
              <a:t> 
</a:t>
            </a:r>
            <a:r>
              <a:rPr lang="en-GB" altLang="pl-PL" sz="1800" dirty="0" err="1"/>
              <a:t>Hasonló</a:t>
            </a:r>
            <a:r>
              <a:rPr lang="en-GB" altLang="pl-PL" sz="1800" dirty="0"/>
              <a:t> </a:t>
            </a:r>
            <a:r>
              <a:rPr lang="en-GB" altLang="pl-PL" sz="1800" dirty="0" err="1"/>
              <a:t>helyzetről</a:t>
            </a:r>
            <a:r>
              <a:rPr lang="en-GB" altLang="pl-PL" sz="1800" dirty="0"/>
              <a:t> </a:t>
            </a:r>
            <a:r>
              <a:rPr lang="en-GB" altLang="pl-PL" sz="1800" dirty="0" err="1"/>
              <a:t>részleteket</a:t>
            </a:r>
            <a:r>
              <a:rPr lang="en-GB" altLang="pl-PL" sz="1800" dirty="0"/>
              <a:t> is </a:t>
            </a:r>
            <a:r>
              <a:rPr lang="en-GB" altLang="pl-PL" sz="1800" dirty="0" err="1"/>
              <a:t>megmutathat</a:t>
            </a:r>
            <a:r>
              <a:rPr lang="en-GB" altLang="pl-PL" sz="1800" dirty="0"/>
              <a:t>, </a:t>
            </a:r>
            <a:r>
              <a:rPr lang="en-GB" altLang="pl-PL" sz="1800" dirty="0" err="1"/>
              <a:t>egy</a:t>
            </a:r>
            <a:r>
              <a:rPr lang="en-GB" altLang="pl-PL" sz="1800" dirty="0"/>
              <a:t> </a:t>
            </a:r>
            <a:r>
              <a:rPr lang="en-GB" altLang="pl-PL" sz="1800" dirty="0" err="1"/>
              <a:t>internetről</a:t>
            </a:r>
            <a:r>
              <a:rPr lang="en-GB" altLang="pl-PL" sz="1800" dirty="0"/>
              <a:t> </a:t>
            </a:r>
            <a:r>
              <a:rPr lang="en-GB" altLang="pl-PL" sz="1800" dirty="0" err="1"/>
              <a:t>rekonstruált</a:t>
            </a:r>
            <a:r>
              <a:rPr lang="en-GB" altLang="pl-PL" sz="1800" dirty="0"/>
              <a:t> </a:t>
            </a:r>
            <a:r>
              <a:rPr lang="en-GB" altLang="pl-PL" sz="1800" dirty="0" err="1"/>
              <a:t>filmet</a:t>
            </a:r>
            <a:r>
              <a:rPr lang="en-GB" altLang="pl-PL" sz="1800" dirty="0"/>
              <a:t> </a:t>
            </a:r>
            <a:r>
              <a:rPr lang="en-GB" altLang="pl-PL" sz="1800" dirty="0" err="1"/>
              <a:t>egy</a:t>
            </a:r>
            <a:r>
              <a:rPr lang="en-GB" altLang="pl-PL" sz="1800" dirty="0"/>
              <a:t> </a:t>
            </a:r>
            <a:r>
              <a:rPr lang="en-GB" altLang="pl-PL" sz="1800" dirty="0" err="1"/>
              <a:t>számítógépen</a:t>
            </a:r>
            <a:r>
              <a:rPr lang="en-GB" altLang="pl-PL" sz="1800" dirty="0"/>
              <a:t> </a:t>
            </a:r>
            <a:r>
              <a:rPr lang="en-GB" altLang="pl-PL" sz="1800" dirty="0" err="1"/>
              <a:t>vagy</a:t>
            </a:r>
            <a:r>
              <a:rPr lang="en-GB" altLang="pl-PL" sz="1800" dirty="0"/>
              <a:t> </a:t>
            </a:r>
            <a:r>
              <a:rPr lang="en-GB" altLang="pl-PL" sz="1800" dirty="0" err="1"/>
              <a:t>egy</a:t>
            </a:r>
            <a:r>
              <a:rPr lang="en-GB" altLang="pl-PL" sz="1800" dirty="0"/>
              <a:t> </a:t>
            </a:r>
            <a:r>
              <a:rPr lang="en-GB" altLang="pl-PL" sz="1800" dirty="0" err="1"/>
              <a:t>játékos</a:t>
            </a:r>
            <a:r>
              <a:rPr lang="en-GB" altLang="pl-PL" sz="1800" dirty="0"/>
              <a:t> </a:t>
            </a:r>
            <a:r>
              <a:rPr lang="en-GB" altLang="pl-PL" sz="1800" dirty="0" err="1"/>
              <a:t>segítségével</a:t>
            </a:r>
            <a:r>
              <a:rPr lang="en-GB" altLang="pl-PL" sz="1800" dirty="0"/>
              <a:t>.
</a:t>
            </a:r>
            <a:endParaRPr lang="pl-PL" altLang="pl-PL" sz="1800" dirty="0"/>
          </a:p>
        </p:txBody>
      </p:sp>
      <p:sp>
        <p:nvSpPr>
          <p:cNvPr id="20" name="Prostokąt 19">
            <a:extLst>
              <a:ext uri="{FF2B5EF4-FFF2-40B4-BE49-F238E27FC236}">
                <a16:creationId xmlns:a16="http://schemas.microsoft.com/office/drawing/2014/main" id="{5CE30679-C4FE-4FB8-8713-FD5E37A6A386}"/>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Trójkąt prostokątny 20">
            <a:extLst>
              <a:ext uri="{FF2B5EF4-FFF2-40B4-BE49-F238E27FC236}">
                <a16:creationId xmlns:a16="http://schemas.microsoft.com/office/drawing/2014/main" id="{48780412-860A-4A13-A63B-0E6FCBA4E935}"/>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22" name="Tytuł 4">
            <a:extLst>
              <a:ext uri="{FF2B5EF4-FFF2-40B4-BE49-F238E27FC236}">
                <a16:creationId xmlns:a16="http://schemas.microsoft.com/office/drawing/2014/main" id="{C5543EE1-76DC-4DDB-A05C-6592BFC2A684}"/>
              </a:ext>
            </a:extLst>
          </p:cNvPr>
          <p:cNvSpPr>
            <a:spLocks noGrp="1"/>
          </p:cNvSpPr>
          <p:nvPr>
            <p:ph type="title"/>
          </p:nvPr>
        </p:nvSpPr>
        <p:spPr>
          <a:xfrm>
            <a:off x="5946488" y="1533823"/>
            <a:ext cx="6245512" cy="908504"/>
          </a:xfrm>
        </p:spPr>
        <p:txBody>
          <a:bodyPr/>
          <a:lstStyle/>
          <a:p>
            <a:pPr>
              <a:spcAft>
                <a:spcPts val="600"/>
              </a:spcAft>
            </a:pPr>
            <a:r>
              <a:rPr lang="en-GB" sz="1800" b="1" dirty="0">
                <a:solidFill>
                  <a:schemeClr val="bg1"/>
                </a:solidFill>
              </a:rPr>
              <a:t>A </a:t>
            </a:r>
            <a:r>
              <a:rPr lang="en-GB" sz="1800" b="1" dirty="0">
                <a:solidFill>
                  <a:srgbClr val="FFC000"/>
                </a:solidFill>
              </a:rPr>
              <a:t>PROBLÉMA</a:t>
            </a:r>
            <a:r>
              <a:rPr lang="en-GB" sz="1800" b="1" dirty="0">
                <a:solidFill>
                  <a:schemeClr val="bg1"/>
                </a:solidFill>
              </a:rPr>
              <a:t> MÓDSZER ALKALMAZÁSA A "FRANCIA FELSZOLGÁLÁS" ELNEVEZÉSŰ KÉPZÉSBEN
</a:t>
            </a:r>
            <a:endParaRPr lang="pl-PL" sz="1800" b="1" dirty="0">
              <a:solidFill>
                <a:schemeClr val="bg1"/>
              </a:solidFill>
            </a:endParaRP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36</a:t>
            </a:fld>
            <a:endParaRPr lang="en-US" altLang="pl-PL"/>
          </a:p>
        </p:txBody>
      </p:sp>
      <p:sp>
        <p:nvSpPr>
          <p:cNvPr id="10" name="Prostokąt 9">
            <a:extLst>
              <a:ext uri="{FF2B5EF4-FFF2-40B4-BE49-F238E27FC236}">
                <a16:creationId xmlns:a16="http://schemas.microsoft.com/office/drawing/2014/main" id="{2D88CA5F-61E8-4964-97A8-811BB751B7A9}"/>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9405"/>
                </a:solidFill>
              </a:rPr>
              <a:t>A PROBLÉMA MÓDSZER</a:t>
            </a:r>
            <a:endParaRPr lang="pl-PL" dirty="0">
              <a:solidFill>
                <a:srgbClr val="FF9405"/>
              </a:solidFill>
            </a:endParaRPr>
          </a:p>
        </p:txBody>
      </p:sp>
    </p:spTree>
    <p:extLst>
      <p:ext uri="{BB962C8B-B14F-4D97-AF65-F5344CB8AC3E}">
        <p14:creationId xmlns:p14="http://schemas.microsoft.com/office/powerpoint/2010/main" val="1384924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7C5C9593-BBC1-4273-9E9F-AA7FB3393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93"/>
          <a:stretch/>
        </p:blipFill>
        <p:spPr bwMode="auto">
          <a:xfrm>
            <a:off x="-1" y="1440000"/>
            <a:ext cx="6156609" cy="5418000"/>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KIVÁLASZTÁSI MÓDSZEREK ÉS DIDAKTIKAI ESZKÖZÖK - PÉLDÁK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37</a:t>
            </a:fld>
            <a:endParaRPr lang="en-US" altLang="pl-PL"/>
          </a:p>
        </p:txBody>
      </p:sp>
      <p:sp>
        <p:nvSpPr>
          <p:cNvPr id="10" name="Prostokąt 9">
            <a:extLst>
              <a:ext uri="{FF2B5EF4-FFF2-40B4-BE49-F238E27FC236}">
                <a16:creationId xmlns:a16="http://schemas.microsoft.com/office/drawing/2014/main" id="{1FB8FE1F-9937-4AA2-AE33-7E8F1BF6A54A}"/>
              </a:ext>
            </a:extLst>
          </p:cNvPr>
          <p:cNvSpPr/>
          <p:nvPr/>
        </p:nvSpPr>
        <p:spPr>
          <a:xfrm>
            <a:off x="6160000" y="1363339"/>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ytuł 4">
            <a:extLst>
              <a:ext uri="{FF2B5EF4-FFF2-40B4-BE49-F238E27FC236}">
                <a16:creationId xmlns:a16="http://schemas.microsoft.com/office/drawing/2014/main" id="{9CB5983B-AD71-4599-AB32-4293CE0C8C92}"/>
              </a:ext>
            </a:extLst>
          </p:cNvPr>
          <p:cNvSpPr txBox="1">
            <a:spLocks/>
          </p:cNvSpPr>
          <p:nvPr/>
        </p:nvSpPr>
        <p:spPr bwMode="auto">
          <a:xfrm>
            <a:off x="6322299" y="2729142"/>
            <a:ext cx="5784592" cy="377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defTabSz="457200">
              <a:spcAft>
                <a:spcPts val="1200"/>
              </a:spcAft>
            </a:pPr>
            <a:r>
              <a:rPr lang="en-GB" altLang="pl-PL" sz="1800" dirty="0" err="1"/>
              <a:t>Készítsünk</a:t>
            </a:r>
            <a:r>
              <a:rPr lang="en-GB" altLang="pl-PL" sz="1800" dirty="0"/>
              <a:t> </a:t>
            </a:r>
            <a:r>
              <a:rPr lang="en-GB" altLang="pl-PL" sz="1800" dirty="0" err="1"/>
              <a:t>elő</a:t>
            </a:r>
            <a:r>
              <a:rPr lang="en-GB" altLang="pl-PL" sz="1800" dirty="0"/>
              <a:t> </a:t>
            </a:r>
            <a:r>
              <a:rPr lang="en-GB" altLang="pl-PL" sz="1800" dirty="0" err="1"/>
              <a:t>egy</a:t>
            </a:r>
            <a:r>
              <a:rPr lang="en-GB" altLang="pl-PL" sz="1800" dirty="0"/>
              <a:t> </a:t>
            </a:r>
            <a:r>
              <a:rPr lang="en-GB" altLang="pl-PL" sz="1800" dirty="0" err="1"/>
              <a:t>húsételt</a:t>
            </a:r>
            <a:r>
              <a:rPr lang="en-GB" altLang="pl-PL" sz="1800" dirty="0"/>
              <a:t> </a:t>
            </a:r>
            <a:r>
              <a:rPr lang="en-GB" altLang="pl-PL" sz="1800" dirty="0" err="1"/>
              <a:t>és</a:t>
            </a:r>
            <a:r>
              <a:rPr lang="en-GB" altLang="pl-PL" sz="1800" dirty="0"/>
              <a:t> a </a:t>
            </a:r>
            <a:r>
              <a:rPr lang="en-GB" altLang="pl-PL" sz="1800" dirty="0" err="1"/>
              <a:t>rendelést</a:t>
            </a:r>
            <a:r>
              <a:rPr lang="en-GB" altLang="pl-PL" sz="1800" dirty="0"/>
              <a:t>. A </a:t>
            </a:r>
            <a:r>
              <a:rPr lang="en-GB" altLang="pl-PL" sz="1800" dirty="0" err="1"/>
              <a:t>bemutató</a:t>
            </a:r>
            <a:r>
              <a:rPr lang="en-GB" altLang="pl-PL" sz="1800" dirty="0"/>
              <a:t> </a:t>
            </a:r>
            <a:r>
              <a:rPr lang="en-GB" altLang="pl-PL" sz="1800" dirty="0" err="1"/>
              <a:t>során</a:t>
            </a:r>
            <a:r>
              <a:rPr lang="en-GB" altLang="pl-PL" sz="1800" dirty="0"/>
              <a:t> </a:t>
            </a:r>
            <a:r>
              <a:rPr lang="en-GB" altLang="pl-PL" sz="1800" dirty="0" err="1"/>
              <a:t>magyarázza</a:t>
            </a:r>
            <a:r>
              <a:rPr lang="en-GB" altLang="pl-PL" sz="1800" dirty="0"/>
              <a:t> el a </a:t>
            </a:r>
            <a:r>
              <a:rPr lang="en-GB" altLang="pl-PL" sz="1800" dirty="0" err="1"/>
              <a:t>hallgatóknak</a:t>
            </a:r>
            <a:r>
              <a:rPr lang="en-GB" altLang="pl-PL" sz="1800" dirty="0"/>
              <a:t>, </a:t>
            </a:r>
            <a:r>
              <a:rPr lang="en-GB" altLang="pl-PL" sz="1800" dirty="0" err="1"/>
              <a:t>hogyan</a:t>
            </a:r>
            <a:r>
              <a:rPr lang="en-GB" altLang="pl-PL" sz="1800" dirty="0"/>
              <a:t> </a:t>
            </a:r>
            <a:r>
              <a:rPr lang="en-GB" altLang="pl-PL" sz="1800" dirty="0" err="1"/>
              <a:t>kell</a:t>
            </a:r>
            <a:r>
              <a:rPr lang="en-GB" altLang="pl-PL" sz="1800" dirty="0"/>
              <a:t> </a:t>
            </a:r>
            <a:r>
              <a:rPr lang="en-GB" altLang="pl-PL" sz="1800" dirty="0" err="1"/>
              <a:t>emelni</a:t>
            </a:r>
            <a:r>
              <a:rPr lang="en-GB" altLang="pl-PL" sz="1800" dirty="0"/>
              <a:t> a </a:t>
            </a:r>
            <a:r>
              <a:rPr lang="en-GB" altLang="pl-PL" sz="1800" dirty="0" err="1"/>
              <a:t>tálcát</a:t>
            </a:r>
            <a:r>
              <a:rPr lang="en-GB" altLang="pl-PL" sz="1800" dirty="0"/>
              <a:t> a </a:t>
            </a:r>
            <a:r>
              <a:rPr lang="en-GB" altLang="pl-PL" sz="1800" dirty="0" err="1"/>
              <a:t>pincérnek</a:t>
            </a:r>
            <a:r>
              <a:rPr lang="en-GB" altLang="pl-PL" sz="1800" dirty="0"/>
              <a:t>, </a:t>
            </a:r>
            <a:r>
              <a:rPr lang="en-GB" altLang="pl-PL" sz="1800" dirty="0" err="1"/>
              <a:t>majd</a:t>
            </a:r>
            <a:r>
              <a:rPr lang="en-GB" altLang="pl-PL" sz="1800" dirty="0"/>
              <a:t> </a:t>
            </a:r>
            <a:r>
              <a:rPr lang="en-GB" altLang="pl-PL" sz="1800" dirty="0" err="1"/>
              <a:t>mutassa</a:t>
            </a:r>
            <a:r>
              <a:rPr lang="en-GB" altLang="pl-PL" sz="1800" dirty="0"/>
              <a:t> be, </a:t>
            </a:r>
            <a:r>
              <a:rPr lang="en-GB" altLang="pl-PL" sz="1800" dirty="0" err="1"/>
              <a:t>hogy</a:t>
            </a:r>
            <a:r>
              <a:rPr lang="en-GB" altLang="pl-PL" sz="1800" dirty="0"/>
              <a:t> a </a:t>
            </a:r>
            <a:r>
              <a:rPr lang="en-GB" altLang="pl-PL" sz="1800" dirty="0" err="1"/>
              <a:t>második</a:t>
            </a:r>
            <a:r>
              <a:rPr lang="en-GB" altLang="pl-PL" sz="1800" dirty="0"/>
              <a:t> </a:t>
            </a:r>
            <a:r>
              <a:rPr lang="en-GB" altLang="pl-PL" sz="1800" dirty="0" err="1"/>
              <a:t>pincér</a:t>
            </a:r>
            <a:r>
              <a:rPr lang="en-GB" altLang="pl-PL" sz="1800" dirty="0"/>
              <a:t> </a:t>
            </a:r>
            <a:r>
              <a:rPr lang="en-GB" altLang="pl-PL" sz="1800" dirty="0" err="1"/>
              <a:t>tálalja</a:t>
            </a:r>
            <a:r>
              <a:rPr lang="en-GB" altLang="pl-PL" sz="1800" dirty="0"/>
              <a:t> </a:t>
            </a:r>
            <a:r>
              <a:rPr lang="en-GB" altLang="pl-PL" sz="1800" dirty="0" err="1"/>
              <a:t>fel</a:t>
            </a:r>
            <a:r>
              <a:rPr lang="en-GB" altLang="pl-PL" sz="1800" dirty="0"/>
              <a:t> </a:t>
            </a:r>
            <a:r>
              <a:rPr lang="en-GB" altLang="pl-PL" sz="1800" dirty="0" err="1"/>
              <a:t>az</a:t>
            </a:r>
            <a:r>
              <a:rPr lang="en-GB" altLang="pl-PL" sz="1800" dirty="0"/>
              <a:t> </a:t>
            </a:r>
            <a:r>
              <a:rPr lang="en-GB" altLang="pl-PL" sz="1800" dirty="0" err="1"/>
              <a:t>ételt</a:t>
            </a:r>
            <a:r>
              <a:rPr lang="en-GB" altLang="pl-PL" sz="1800" dirty="0"/>
              <a:t> a </a:t>
            </a:r>
            <a:r>
              <a:rPr lang="en-GB" altLang="pl-PL" sz="1800" dirty="0" err="1"/>
              <a:t>tálcáról</a:t>
            </a:r>
            <a:r>
              <a:rPr lang="en-GB" altLang="pl-PL" sz="1800" dirty="0"/>
              <a:t>.
</a:t>
            </a:r>
            <a:r>
              <a:rPr lang="en-GB" altLang="pl-PL" sz="1800" dirty="0" err="1"/>
              <a:t>Ezt</a:t>
            </a:r>
            <a:r>
              <a:rPr lang="en-GB" altLang="pl-PL" sz="1800" dirty="0"/>
              <a:t> </a:t>
            </a:r>
            <a:r>
              <a:rPr lang="en-GB" altLang="pl-PL" sz="1800" dirty="0" err="1"/>
              <a:t>követően</a:t>
            </a:r>
            <a:r>
              <a:rPr lang="en-GB" altLang="pl-PL" sz="1800" dirty="0"/>
              <a:t> a </a:t>
            </a:r>
            <a:r>
              <a:rPr lang="en-GB" altLang="pl-PL" sz="1800" dirty="0" err="1"/>
              <a:t>résztvevők</a:t>
            </a:r>
            <a:r>
              <a:rPr lang="en-GB" altLang="pl-PL" sz="1800" dirty="0"/>
              <a:t> is </a:t>
            </a:r>
            <a:r>
              <a:rPr lang="en-GB" altLang="pl-PL" sz="1800" dirty="0" err="1"/>
              <a:t>kapcsolódjanak</a:t>
            </a:r>
            <a:r>
              <a:rPr lang="en-GB" altLang="pl-PL" sz="1800" dirty="0"/>
              <a:t> be </a:t>
            </a:r>
            <a:r>
              <a:rPr lang="en-GB" altLang="pl-PL" sz="1800" dirty="0" err="1"/>
              <a:t>kívánt</a:t>
            </a:r>
            <a:r>
              <a:rPr lang="en-GB" altLang="pl-PL" sz="1800" dirty="0"/>
              <a:t> </a:t>
            </a:r>
            <a:r>
              <a:rPr lang="en-GB" altLang="pl-PL" sz="1800" dirty="0" err="1"/>
              <a:t>utasításokkal</a:t>
            </a:r>
            <a:r>
              <a:rPr lang="en-GB" altLang="pl-PL" sz="1800" dirty="0"/>
              <a:t>. </a:t>
            </a:r>
            <a:r>
              <a:rPr lang="en-GB" altLang="pl-PL" sz="1800" dirty="0" err="1"/>
              <a:t>Kérdezze</a:t>
            </a:r>
            <a:r>
              <a:rPr lang="en-GB" altLang="pl-PL" sz="1800" dirty="0"/>
              <a:t> </a:t>
            </a:r>
            <a:r>
              <a:rPr lang="en-GB" altLang="pl-PL" sz="1800" dirty="0" err="1"/>
              <a:t>egyiküket</a:t>
            </a:r>
            <a:r>
              <a:rPr lang="en-GB" altLang="pl-PL" sz="1800" dirty="0"/>
              <a:t>, </a:t>
            </a:r>
            <a:r>
              <a:rPr lang="en-GB" altLang="pl-PL" sz="1800" dirty="0" err="1"/>
              <a:t>hogy</a:t>
            </a:r>
            <a:r>
              <a:rPr lang="en-GB" altLang="pl-PL" sz="1800" dirty="0"/>
              <a:t> </a:t>
            </a:r>
            <a:r>
              <a:rPr lang="en-GB" altLang="pl-PL" sz="1800" dirty="0" err="1"/>
              <a:t>emelje</a:t>
            </a:r>
            <a:r>
              <a:rPr lang="en-GB" altLang="pl-PL" sz="1800" dirty="0"/>
              <a:t> meg </a:t>
            </a:r>
            <a:r>
              <a:rPr lang="en-GB" altLang="pl-PL" sz="1800" dirty="0" err="1"/>
              <a:t>az</a:t>
            </a:r>
            <a:r>
              <a:rPr lang="en-GB" altLang="pl-PL" sz="1800" dirty="0"/>
              <a:t> </a:t>
            </a:r>
            <a:r>
              <a:rPr lang="en-GB" altLang="pl-PL" sz="1800" dirty="0" err="1"/>
              <a:t>ételt</a:t>
            </a:r>
            <a:r>
              <a:rPr lang="en-GB" altLang="pl-PL" sz="1800" dirty="0"/>
              <a:t>, </a:t>
            </a:r>
            <a:r>
              <a:rPr lang="en-GB" altLang="pl-PL" sz="1800" dirty="0" err="1"/>
              <a:t>majd</a:t>
            </a:r>
            <a:r>
              <a:rPr lang="en-GB" altLang="pl-PL" sz="1800" dirty="0"/>
              <a:t> </a:t>
            </a:r>
            <a:r>
              <a:rPr lang="en-GB" altLang="pl-PL" sz="1800" dirty="0" err="1"/>
              <a:t>tálaljuk</a:t>
            </a:r>
            <a:r>
              <a:rPr lang="en-GB" altLang="pl-PL" sz="1800" dirty="0"/>
              <a:t> a </a:t>
            </a:r>
            <a:r>
              <a:rPr lang="en-GB" altLang="pl-PL" sz="1800" dirty="0" err="1"/>
              <a:t>vendégnek</a:t>
            </a:r>
            <a:r>
              <a:rPr lang="en-GB" altLang="pl-PL" sz="1800" dirty="0"/>
              <a:t> a </a:t>
            </a:r>
            <a:r>
              <a:rPr lang="en-GB" altLang="pl-PL" sz="1800" dirty="0" err="1"/>
              <a:t>tányérra</a:t>
            </a:r>
            <a:r>
              <a:rPr lang="en-GB" altLang="pl-PL" sz="1800" dirty="0"/>
              <a:t>, </a:t>
            </a:r>
            <a:r>
              <a:rPr lang="en-GB" altLang="pl-PL" sz="1800" dirty="0" err="1"/>
              <a:t>amely</a:t>
            </a:r>
            <a:r>
              <a:rPr lang="en-GB" altLang="pl-PL" sz="1800" dirty="0"/>
              <a:t> </a:t>
            </a:r>
            <a:r>
              <a:rPr lang="en-GB" altLang="pl-PL" sz="1800" dirty="0" err="1"/>
              <a:t>szerepet</a:t>
            </a:r>
            <a:r>
              <a:rPr lang="en-GB" altLang="pl-PL" sz="1800" dirty="0"/>
              <a:t> a </a:t>
            </a:r>
            <a:r>
              <a:rPr lang="en-GB" altLang="pl-PL" sz="1800" dirty="0" err="1"/>
              <a:t>következő</a:t>
            </a:r>
            <a:r>
              <a:rPr lang="en-GB" altLang="pl-PL" sz="1800" dirty="0"/>
              <a:t> </a:t>
            </a:r>
            <a:r>
              <a:rPr lang="en-GB" altLang="pl-PL" sz="1800" dirty="0" err="1"/>
              <a:t>résztvevő</a:t>
            </a:r>
            <a:r>
              <a:rPr lang="en-GB" altLang="pl-PL" sz="1800" dirty="0"/>
              <a:t> </a:t>
            </a:r>
            <a:r>
              <a:rPr lang="en-GB" altLang="pl-PL" sz="1800" dirty="0" err="1"/>
              <a:t>játszhatja</a:t>
            </a:r>
            <a:r>
              <a:rPr lang="en-GB" altLang="pl-PL" sz="1800" dirty="0"/>
              <a:t>.
Az </a:t>
            </a:r>
            <a:r>
              <a:rPr lang="en-GB" altLang="pl-PL" sz="1800" dirty="0" err="1"/>
              <a:t>ételek</a:t>
            </a:r>
            <a:r>
              <a:rPr lang="en-GB" altLang="pl-PL" sz="1800" dirty="0"/>
              <a:t> </a:t>
            </a:r>
            <a:r>
              <a:rPr lang="en-GB" altLang="pl-PL" sz="1800" dirty="0" err="1"/>
              <a:t>megrendelése</a:t>
            </a:r>
            <a:r>
              <a:rPr lang="en-GB" altLang="pl-PL" sz="1800" dirty="0"/>
              <a:t> </a:t>
            </a:r>
            <a:r>
              <a:rPr lang="en-GB" altLang="pl-PL" sz="1800" dirty="0" err="1"/>
              <a:t>mellett</a:t>
            </a:r>
            <a:r>
              <a:rPr lang="en-GB" altLang="pl-PL" sz="1800" dirty="0"/>
              <a:t>, </a:t>
            </a:r>
            <a:r>
              <a:rPr lang="en-GB" altLang="pl-PL" sz="1800" dirty="0" err="1"/>
              <a:t>elvégzik</a:t>
            </a:r>
            <a:r>
              <a:rPr lang="en-GB" altLang="pl-PL" sz="1800" dirty="0"/>
              <a:t> a </a:t>
            </a:r>
            <a:r>
              <a:rPr lang="en-GB" altLang="pl-PL" sz="1800" dirty="0" err="1"/>
              <a:t>gyakorlatot</a:t>
            </a:r>
            <a:r>
              <a:rPr lang="en-GB" altLang="pl-PL" sz="1800" dirty="0"/>
              <a:t> </a:t>
            </a:r>
            <a:r>
              <a:rPr lang="en-GB" altLang="pl-PL" sz="1800" dirty="0" err="1"/>
              <a:t>szükséges</a:t>
            </a:r>
            <a:r>
              <a:rPr lang="en-GB" altLang="pl-PL" sz="1800" dirty="0"/>
              <a:t> </a:t>
            </a:r>
            <a:r>
              <a:rPr lang="en-GB" altLang="pl-PL" sz="1800" dirty="0" err="1"/>
              <a:t>lesz</a:t>
            </a:r>
            <a:r>
              <a:rPr lang="en-GB" altLang="pl-PL" sz="1800" dirty="0"/>
              <a:t> </a:t>
            </a:r>
            <a:r>
              <a:rPr lang="en-GB" altLang="pl-PL" sz="1800" dirty="0" err="1"/>
              <a:t>felszerelés</a:t>
            </a:r>
            <a:r>
              <a:rPr lang="en-GB" altLang="pl-PL" sz="1800" dirty="0"/>
              <a:t>: </a:t>
            </a:r>
            <a:r>
              <a:rPr lang="en-GB" altLang="pl-PL" sz="1800" dirty="0" err="1"/>
              <a:t>evőeszközök</a:t>
            </a:r>
            <a:r>
              <a:rPr lang="en-GB" altLang="pl-PL" sz="1800" dirty="0"/>
              <a:t> a </a:t>
            </a:r>
            <a:r>
              <a:rPr lang="en-GB" altLang="pl-PL" sz="1800" dirty="0" err="1"/>
              <a:t>felszolgáláshoz</a:t>
            </a:r>
            <a:r>
              <a:rPr lang="en-GB" altLang="pl-PL" sz="1800" dirty="0"/>
              <a:t>, </a:t>
            </a:r>
            <a:r>
              <a:rPr lang="en-GB" altLang="pl-PL" sz="1800" dirty="0" err="1"/>
              <a:t>tál</a:t>
            </a:r>
            <a:r>
              <a:rPr lang="en-GB" altLang="pl-PL" sz="1800" dirty="0"/>
              <a:t>, </a:t>
            </a:r>
            <a:r>
              <a:rPr lang="en-GB" altLang="pl-PL" sz="1800" dirty="0" err="1"/>
              <a:t>evőeszközök</a:t>
            </a:r>
            <a:r>
              <a:rPr lang="en-GB" altLang="pl-PL" sz="1800" dirty="0"/>
              <a:t> </a:t>
            </a:r>
            <a:r>
              <a:rPr lang="en-GB" altLang="pl-PL" sz="1800" dirty="0" err="1"/>
              <a:t>és</a:t>
            </a:r>
            <a:r>
              <a:rPr lang="en-GB" altLang="pl-PL" sz="1800" dirty="0"/>
              <a:t> </a:t>
            </a:r>
            <a:r>
              <a:rPr lang="en-GB" altLang="pl-PL" sz="1800" dirty="0" err="1"/>
              <a:t>asztalterítők-ún</a:t>
            </a:r>
            <a:r>
              <a:rPr lang="en-GB" altLang="pl-PL" sz="1800" dirty="0"/>
              <a:t>. </a:t>
            </a:r>
            <a:r>
              <a:rPr lang="en-GB" altLang="pl-PL" sz="1800" dirty="0" err="1"/>
              <a:t>munkaelemek</a:t>
            </a:r>
            <a:r>
              <a:rPr lang="en-GB" altLang="pl-PL" sz="1800" dirty="0"/>
              <a:t>.</a:t>
            </a:r>
            <a:endParaRPr lang="pl-PL" altLang="pl-PL" sz="1800" dirty="0"/>
          </a:p>
        </p:txBody>
      </p:sp>
      <p:sp>
        <p:nvSpPr>
          <p:cNvPr id="12" name="Prostokąt 11">
            <a:extLst>
              <a:ext uri="{FF2B5EF4-FFF2-40B4-BE49-F238E27FC236}">
                <a16:creationId xmlns:a16="http://schemas.microsoft.com/office/drawing/2014/main" id="{3C01E853-33BD-44F1-9F6C-A5608FB7373C}"/>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Trójkąt prostokątny 12">
            <a:extLst>
              <a:ext uri="{FF2B5EF4-FFF2-40B4-BE49-F238E27FC236}">
                <a16:creationId xmlns:a16="http://schemas.microsoft.com/office/drawing/2014/main" id="{C6B8E4D3-7168-4733-B055-F27CBDF87162}"/>
              </a:ext>
            </a:extLst>
          </p:cNvPr>
          <p:cNvSpPr/>
          <p:nvPr/>
        </p:nvSpPr>
        <p:spPr>
          <a:xfrm rot="10800000">
            <a:off x="59182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4" name="Tytuł 4">
            <a:extLst>
              <a:ext uri="{FF2B5EF4-FFF2-40B4-BE49-F238E27FC236}">
                <a16:creationId xmlns:a16="http://schemas.microsoft.com/office/drawing/2014/main" id="{F9256EE5-B0E1-4608-BA87-BE087854C1F6}"/>
              </a:ext>
            </a:extLst>
          </p:cNvPr>
          <p:cNvSpPr>
            <a:spLocks noGrp="1"/>
          </p:cNvSpPr>
          <p:nvPr>
            <p:ph type="title"/>
          </p:nvPr>
        </p:nvSpPr>
        <p:spPr>
          <a:xfrm>
            <a:off x="5946488" y="1533823"/>
            <a:ext cx="6245512" cy="908504"/>
          </a:xfrm>
        </p:spPr>
        <p:txBody>
          <a:bodyPr/>
          <a:lstStyle/>
          <a:p>
            <a:pPr>
              <a:spcAft>
                <a:spcPts val="600"/>
              </a:spcAft>
            </a:pPr>
            <a:r>
              <a:rPr lang="en-GB" sz="1800" b="1" dirty="0">
                <a:solidFill>
                  <a:srgbClr val="FFC000"/>
                </a:solidFill>
              </a:rPr>
              <a:t>GYAKORLATI </a:t>
            </a:r>
            <a:r>
              <a:rPr lang="en-GB" sz="1800" b="1" dirty="0">
                <a:solidFill>
                  <a:schemeClr val="bg1"/>
                </a:solidFill>
              </a:rPr>
              <a:t>MÓDSZEREK ALKALMAZÁSA A "FRANCIA FELSZOLGÁLÁS" KÉPZÉSBEN
</a:t>
            </a:r>
            <a:endParaRPr lang="pl-PL" sz="1800" b="1" dirty="0">
              <a:solidFill>
                <a:schemeClr val="bg1"/>
              </a:solidFill>
            </a:endParaRPr>
          </a:p>
        </p:txBody>
      </p:sp>
      <p:sp>
        <p:nvSpPr>
          <p:cNvPr id="16" name="Prostokąt 15">
            <a:extLst>
              <a:ext uri="{FF2B5EF4-FFF2-40B4-BE49-F238E27FC236}">
                <a16:creationId xmlns:a16="http://schemas.microsoft.com/office/drawing/2014/main" id="{0591F339-6423-4F8E-BC9C-1BE15F737647}"/>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GYAKORLATI MÓDSZEREK</a:t>
            </a:r>
          </a:p>
        </p:txBody>
      </p:sp>
      <p:sp>
        <p:nvSpPr>
          <p:cNvPr id="17" name="Symbol zastępczy numeru slajdu 2">
            <a:extLst>
              <a:ext uri="{FF2B5EF4-FFF2-40B4-BE49-F238E27FC236}">
                <a16:creationId xmlns:a16="http://schemas.microsoft.com/office/drawing/2014/main" id="{8E4FE940-1FD5-4207-8FDA-228078A1235A}"/>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37</a:t>
            </a:fld>
            <a:endParaRPr lang="en-US" altLang="pl-PL"/>
          </a:p>
        </p:txBody>
      </p:sp>
    </p:spTree>
    <p:extLst>
      <p:ext uri="{BB962C8B-B14F-4D97-AF65-F5344CB8AC3E}">
        <p14:creationId xmlns:p14="http://schemas.microsoft.com/office/powerpoint/2010/main" val="2419575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a:extLst>
              <a:ext uri="{FF2B5EF4-FFF2-40B4-BE49-F238E27FC236}">
                <a16:creationId xmlns:a16="http://schemas.microsoft.com/office/drawing/2014/main" id="{7584AECF-11E4-45D0-B957-2A14EF056D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493"/>
          <a:stretch/>
        </p:blipFill>
        <p:spPr bwMode="auto">
          <a:xfrm>
            <a:off x="-1" y="1467384"/>
            <a:ext cx="6156609" cy="5418000"/>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KIVÁLASZTÁSI MÓDSZEREK ÉS DIDAKTIKAI ESZKÖZÖK - PÉLDÁK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38</a:t>
            </a:fld>
            <a:endParaRPr lang="en-US" altLang="pl-PL"/>
          </a:p>
        </p:txBody>
      </p:sp>
      <p:sp>
        <p:nvSpPr>
          <p:cNvPr id="16" name="Prostokąt 15">
            <a:extLst>
              <a:ext uri="{FF2B5EF4-FFF2-40B4-BE49-F238E27FC236}">
                <a16:creationId xmlns:a16="http://schemas.microsoft.com/office/drawing/2014/main" id="{A9683177-E70A-4F89-922F-99B5B76F9D9D}"/>
              </a:ext>
            </a:extLst>
          </p:cNvPr>
          <p:cNvSpPr/>
          <p:nvPr/>
        </p:nvSpPr>
        <p:spPr>
          <a:xfrm>
            <a:off x="61566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Tytuł 4">
            <a:extLst>
              <a:ext uri="{FF2B5EF4-FFF2-40B4-BE49-F238E27FC236}">
                <a16:creationId xmlns:a16="http://schemas.microsoft.com/office/drawing/2014/main" id="{BA0C45DE-4892-4BCA-93FA-24635420DE6F}"/>
              </a:ext>
            </a:extLst>
          </p:cNvPr>
          <p:cNvSpPr txBox="1">
            <a:spLocks/>
          </p:cNvSpPr>
          <p:nvPr/>
        </p:nvSpPr>
        <p:spPr bwMode="auto">
          <a:xfrm>
            <a:off x="6276308" y="2992634"/>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14000"/>
              </a:lnSpc>
              <a:spcAft>
                <a:spcPts val="1200"/>
              </a:spcAft>
            </a:pPr>
            <a:r>
              <a:rPr lang="hu-HU" altLang="pl-PL" sz="1800" dirty="0">
                <a:solidFill>
                  <a:schemeClr val="tx1">
                    <a:lumMod val="75000"/>
                    <a:lumOff val="25000"/>
                  </a:schemeClr>
                </a:solidFill>
              </a:rPr>
              <a:t>Most itt az ideje, hogy a résztvevők részt vehetnek a gyakorlatban - mindegyikük kapjon pincér szerepet, és a pincér szolgálja fel az ételt Minden résztvevőnek pontosan ugyanazokat a tanítási segédletekhez kell hozzáférnie, amelyeket a bemutató során használt.
Mindeközben folyik a gyakorlat, ne felejtsd el, hogy közelről kell nézni a résztvevőket, és megadni nekik a megjegyzéseket arról, hogy mit csinálnak.
</a:t>
            </a:r>
            <a:endParaRPr lang="pl-PL" altLang="pl-PL" sz="1800" dirty="0">
              <a:solidFill>
                <a:schemeClr val="tx1">
                  <a:lumMod val="75000"/>
                  <a:lumOff val="25000"/>
                </a:schemeClr>
              </a:solidFill>
            </a:endParaRPr>
          </a:p>
        </p:txBody>
      </p:sp>
      <p:sp>
        <p:nvSpPr>
          <p:cNvPr id="18" name="Prostokąt 17">
            <a:extLst>
              <a:ext uri="{FF2B5EF4-FFF2-40B4-BE49-F238E27FC236}">
                <a16:creationId xmlns:a16="http://schemas.microsoft.com/office/drawing/2014/main" id="{9BC411F1-F967-4CAD-AE43-36F5B281F0DD}"/>
              </a:ext>
            </a:extLst>
          </p:cNvPr>
          <p:cNvSpPr/>
          <p:nvPr/>
        </p:nvSpPr>
        <p:spPr>
          <a:xfrm>
            <a:off x="59068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9" name="Trójkąt prostokątny 18">
            <a:extLst>
              <a:ext uri="{FF2B5EF4-FFF2-40B4-BE49-F238E27FC236}">
                <a16:creationId xmlns:a16="http://schemas.microsoft.com/office/drawing/2014/main" id="{7BABF064-351B-4E70-9F2C-FBD94B817D2D}"/>
              </a:ext>
            </a:extLst>
          </p:cNvPr>
          <p:cNvSpPr/>
          <p:nvPr/>
        </p:nvSpPr>
        <p:spPr>
          <a:xfrm rot="10800000">
            <a:off x="59068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20" name="Tytuł 4">
            <a:extLst>
              <a:ext uri="{FF2B5EF4-FFF2-40B4-BE49-F238E27FC236}">
                <a16:creationId xmlns:a16="http://schemas.microsoft.com/office/drawing/2014/main" id="{5EDE4B02-BE42-4AA5-A8B4-D57393434854}"/>
              </a:ext>
            </a:extLst>
          </p:cNvPr>
          <p:cNvSpPr>
            <a:spLocks noGrp="1"/>
          </p:cNvSpPr>
          <p:nvPr>
            <p:ph type="title"/>
          </p:nvPr>
        </p:nvSpPr>
        <p:spPr>
          <a:xfrm>
            <a:off x="5935088" y="1533823"/>
            <a:ext cx="6245512" cy="908504"/>
          </a:xfrm>
        </p:spPr>
        <p:txBody>
          <a:bodyPr/>
          <a:lstStyle/>
          <a:p>
            <a:pPr>
              <a:spcAft>
                <a:spcPts val="600"/>
              </a:spcAft>
            </a:pPr>
            <a:r>
              <a:rPr lang="en-GB" sz="1800" b="1" dirty="0">
                <a:solidFill>
                  <a:srgbClr val="FFC000"/>
                </a:solidFill>
              </a:rPr>
              <a:t>GYAKORLATI </a:t>
            </a:r>
            <a:r>
              <a:rPr lang="en-GB" sz="1800" b="1" dirty="0">
                <a:solidFill>
                  <a:schemeClr val="bg1"/>
                </a:solidFill>
              </a:rPr>
              <a:t>MÓDSZEREK ALKALMAZÁSA A "FRANCIA FELSZOLGÁLÁS" KÉPZÉSBEN
</a:t>
            </a:r>
            <a:endParaRPr lang="pl-PL" sz="1800" b="1" dirty="0">
              <a:solidFill>
                <a:schemeClr val="bg1"/>
              </a:solidFill>
            </a:endParaRPr>
          </a:p>
        </p:txBody>
      </p:sp>
      <p:sp>
        <p:nvSpPr>
          <p:cNvPr id="15" name="Symbol zastępczy numeru slajdu 2">
            <a:extLst>
              <a:ext uri="{FF2B5EF4-FFF2-40B4-BE49-F238E27FC236}">
                <a16:creationId xmlns:a16="http://schemas.microsoft.com/office/drawing/2014/main" id="{1AF319EA-912F-4056-83F4-8FC84C111419}"/>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38</a:t>
            </a:fld>
            <a:endParaRPr lang="en-US" altLang="pl-PL"/>
          </a:p>
        </p:txBody>
      </p:sp>
      <p:sp>
        <p:nvSpPr>
          <p:cNvPr id="23" name="Prostokąt 22">
            <a:extLst>
              <a:ext uri="{FF2B5EF4-FFF2-40B4-BE49-F238E27FC236}">
                <a16:creationId xmlns:a16="http://schemas.microsoft.com/office/drawing/2014/main" id="{3DD409DD-1C3E-4D6C-8A39-9F0E1D68B97A}"/>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GYAKORLATI MÓDSZEREK</a:t>
            </a:r>
          </a:p>
        </p:txBody>
      </p:sp>
    </p:spTree>
    <p:extLst>
      <p:ext uri="{BB962C8B-B14F-4D97-AF65-F5344CB8AC3E}">
        <p14:creationId xmlns:p14="http://schemas.microsoft.com/office/powerpoint/2010/main" val="2889650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a:extLst>
              <a:ext uri="{FF2B5EF4-FFF2-40B4-BE49-F238E27FC236}">
                <a16:creationId xmlns:a16="http://schemas.microsoft.com/office/drawing/2014/main" id="{6FAA331B-0529-44D4-B4EF-590FB6A02B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493"/>
          <a:stretch/>
        </p:blipFill>
        <p:spPr bwMode="auto">
          <a:xfrm>
            <a:off x="-1" y="1440000"/>
            <a:ext cx="6156609" cy="5418000"/>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9505156"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KIVÁLASZTÁSI MÓDSZEREK ÉS DIDAKTIKAI ESZKÖZÖK - PÉLDÁK </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39</a:t>
            </a:fld>
            <a:endParaRPr lang="en-US" altLang="pl-PL"/>
          </a:p>
        </p:txBody>
      </p:sp>
      <p:sp>
        <p:nvSpPr>
          <p:cNvPr id="17" name="Prostokąt: zagięty narożnik 16">
            <a:extLst>
              <a:ext uri="{FF2B5EF4-FFF2-40B4-BE49-F238E27FC236}">
                <a16:creationId xmlns:a16="http://schemas.microsoft.com/office/drawing/2014/main" id="{56E66C41-70C2-417A-A72B-C717C35EDCEA}"/>
              </a:ext>
            </a:extLst>
          </p:cNvPr>
          <p:cNvSpPr/>
          <p:nvPr/>
        </p:nvSpPr>
        <p:spPr>
          <a:xfrm>
            <a:off x="2161391" y="2738535"/>
            <a:ext cx="6896270" cy="3282751"/>
          </a:xfrm>
          <a:prstGeom prst="foldedCorner">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60066"/>
              </a:buClr>
            </a:pPr>
            <a:endParaRPr lang="pl-PL" altLang="pl-PL" b="1" dirty="0">
              <a:solidFill>
                <a:prstClr val="black"/>
              </a:solidFill>
            </a:endParaRPr>
          </a:p>
        </p:txBody>
      </p:sp>
      <p:sp>
        <p:nvSpPr>
          <p:cNvPr id="8" name="Prostokąt 7">
            <a:extLst>
              <a:ext uri="{FF2B5EF4-FFF2-40B4-BE49-F238E27FC236}">
                <a16:creationId xmlns:a16="http://schemas.microsoft.com/office/drawing/2014/main" id="{C01E1446-FE66-4ED4-B9F6-C14AC508A512}"/>
              </a:ext>
            </a:extLst>
          </p:cNvPr>
          <p:cNvSpPr/>
          <p:nvPr/>
        </p:nvSpPr>
        <p:spPr>
          <a:xfrm>
            <a:off x="6156608" y="1347464"/>
            <a:ext cx="6048501" cy="5510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ytuł 4">
            <a:extLst>
              <a:ext uri="{FF2B5EF4-FFF2-40B4-BE49-F238E27FC236}">
                <a16:creationId xmlns:a16="http://schemas.microsoft.com/office/drawing/2014/main" id="{8A33F76F-F7EB-46A3-9D96-B388F8178288}"/>
              </a:ext>
            </a:extLst>
          </p:cNvPr>
          <p:cNvSpPr txBox="1">
            <a:spLocks/>
          </p:cNvSpPr>
          <p:nvPr/>
        </p:nvSpPr>
        <p:spPr bwMode="auto">
          <a:xfrm>
            <a:off x="6288562" y="3202535"/>
            <a:ext cx="5784592" cy="30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1200"/>
              </a:spcAft>
            </a:pPr>
            <a:r>
              <a:rPr lang="en-GB" altLang="pl-PL" sz="1800" b="1" dirty="0" err="1">
                <a:solidFill>
                  <a:srgbClr val="F33D0B"/>
                </a:solidFill>
              </a:rPr>
              <a:t>Egy</a:t>
            </a:r>
            <a:r>
              <a:rPr lang="en-GB" altLang="pl-PL" sz="1800" b="1" dirty="0">
                <a:solidFill>
                  <a:srgbClr val="F33D0B"/>
                </a:solidFill>
              </a:rPr>
              <a:t> </a:t>
            </a:r>
            <a:r>
              <a:rPr lang="en-GB" altLang="pl-PL" sz="1800" b="1" dirty="0" err="1">
                <a:solidFill>
                  <a:srgbClr val="F33D0B"/>
                </a:solidFill>
              </a:rPr>
              <a:t>kamera</a:t>
            </a:r>
            <a:r>
              <a:rPr lang="en-GB" altLang="pl-PL" sz="1800" b="1" dirty="0">
                <a:solidFill>
                  <a:srgbClr val="F33D0B"/>
                </a:solidFill>
              </a:rPr>
              <a:t> </a:t>
            </a:r>
            <a:r>
              <a:rPr lang="en-GB" altLang="pl-PL" sz="1800" b="1" dirty="0" err="1">
                <a:solidFill>
                  <a:srgbClr val="F33D0B"/>
                </a:solidFill>
              </a:rPr>
              <a:t>segítségével</a:t>
            </a:r>
            <a:r>
              <a:rPr lang="en-GB" altLang="pl-PL" sz="1800" b="1" dirty="0">
                <a:solidFill>
                  <a:srgbClr val="F33D0B"/>
                </a:solidFill>
              </a:rPr>
              <a:t> a </a:t>
            </a:r>
            <a:r>
              <a:rPr lang="en-GB" altLang="pl-PL" sz="1800" b="1" dirty="0" err="1">
                <a:solidFill>
                  <a:srgbClr val="F33D0B"/>
                </a:solidFill>
              </a:rPr>
              <a:t>végzett</a:t>
            </a:r>
            <a:r>
              <a:rPr lang="en-GB" altLang="pl-PL" sz="1800" b="1" dirty="0">
                <a:solidFill>
                  <a:srgbClr val="F33D0B"/>
                </a:solidFill>
              </a:rPr>
              <a:t> </a:t>
            </a:r>
            <a:r>
              <a:rPr lang="en-GB" altLang="pl-PL" sz="1800" b="1" dirty="0" err="1">
                <a:solidFill>
                  <a:srgbClr val="F33D0B"/>
                </a:solidFill>
              </a:rPr>
              <a:t>munka</a:t>
            </a:r>
            <a:r>
              <a:rPr lang="en-GB" altLang="pl-PL" sz="1800" b="1" dirty="0">
                <a:solidFill>
                  <a:srgbClr val="F33D0B"/>
                </a:solidFill>
              </a:rPr>
              <a:t> </a:t>
            </a:r>
            <a:r>
              <a:rPr lang="en-GB" altLang="pl-PL" sz="1800" b="1" dirty="0" err="1">
                <a:solidFill>
                  <a:srgbClr val="F33D0B"/>
                </a:solidFill>
              </a:rPr>
              <a:t>során</a:t>
            </a:r>
            <a:r>
              <a:rPr lang="en-GB" altLang="pl-PL" sz="1800" b="1" dirty="0">
                <a:solidFill>
                  <a:srgbClr val="F33D0B"/>
                </a:solidFill>
              </a:rPr>
              <a:t> a </a:t>
            </a:r>
            <a:r>
              <a:rPr lang="en-GB" altLang="pl-PL" sz="1800" b="1" dirty="0" err="1">
                <a:solidFill>
                  <a:srgbClr val="F33D0B"/>
                </a:solidFill>
              </a:rPr>
              <a:t>direkt</a:t>
            </a:r>
            <a:r>
              <a:rPr lang="en-GB" altLang="pl-PL" sz="1800" b="1" dirty="0">
                <a:solidFill>
                  <a:srgbClr val="F33D0B"/>
                </a:solidFill>
              </a:rPr>
              <a:t> </a:t>
            </a:r>
            <a:r>
              <a:rPr lang="en-GB" altLang="pl-PL" sz="1800" b="1" dirty="0" err="1">
                <a:solidFill>
                  <a:srgbClr val="F33D0B"/>
                </a:solidFill>
              </a:rPr>
              <a:t>vagy</a:t>
            </a:r>
            <a:r>
              <a:rPr lang="en-GB" altLang="pl-PL" sz="1800" b="1" dirty="0">
                <a:solidFill>
                  <a:srgbClr val="F33D0B"/>
                </a:solidFill>
              </a:rPr>
              <a:t> a </a:t>
            </a:r>
            <a:r>
              <a:rPr lang="en-GB" altLang="pl-PL" sz="1800" b="1" dirty="0" err="1">
                <a:solidFill>
                  <a:srgbClr val="F33D0B"/>
                </a:solidFill>
              </a:rPr>
              <a:t>filmre</a:t>
            </a:r>
            <a:r>
              <a:rPr lang="en-GB" altLang="pl-PL" sz="1800" b="1" dirty="0">
                <a:solidFill>
                  <a:srgbClr val="F33D0B"/>
                </a:solidFill>
              </a:rPr>
              <a:t> </a:t>
            </a:r>
            <a:r>
              <a:rPr lang="en-GB" altLang="pl-PL" sz="1800" b="1" dirty="0" err="1">
                <a:solidFill>
                  <a:srgbClr val="F33D0B"/>
                </a:solidFill>
              </a:rPr>
              <a:t>adott</a:t>
            </a:r>
            <a:r>
              <a:rPr lang="en-GB" altLang="pl-PL" sz="1800" b="1" dirty="0">
                <a:solidFill>
                  <a:srgbClr val="F33D0B"/>
                </a:solidFill>
              </a:rPr>
              <a:t> </a:t>
            </a:r>
            <a:r>
              <a:rPr lang="en-GB" altLang="pl-PL" sz="1800" b="1" dirty="0" err="1">
                <a:solidFill>
                  <a:srgbClr val="F33D0B"/>
                </a:solidFill>
              </a:rPr>
              <a:t>résztvevők</a:t>
            </a:r>
            <a:r>
              <a:rPr lang="en-GB" altLang="pl-PL" sz="1800" b="1" dirty="0">
                <a:solidFill>
                  <a:srgbClr val="F33D0B"/>
                </a:solidFill>
              </a:rPr>
              <a:t> </a:t>
            </a:r>
            <a:r>
              <a:rPr lang="en-GB" altLang="pl-PL" sz="1800" b="1" dirty="0" err="1">
                <a:solidFill>
                  <a:srgbClr val="F33D0B"/>
                </a:solidFill>
              </a:rPr>
              <a:t>megfigyelése</a:t>
            </a:r>
            <a:r>
              <a:rPr lang="en-GB" altLang="pl-PL" sz="1800" b="1" dirty="0">
                <a:solidFill>
                  <a:srgbClr val="F33D0B"/>
                </a:solidFill>
              </a:rPr>
              <a:t> </a:t>
            </a:r>
            <a:r>
              <a:rPr lang="en-GB" altLang="pl-PL" sz="1800" b="1" dirty="0" err="1">
                <a:solidFill>
                  <a:srgbClr val="F33D0B"/>
                </a:solidFill>
              </a:rPr>
              <a:t>alapján</a:t>
            </a:r>
            <a:r>
              <a:rPr lang="en-GB" altLang="pl-PL" sz="1800" b="1" dirty="0">
                <a:solidFill>
                  <a:srgbClr val="F33D0B"/>
                </a:solidFill>
              </a:rPr>
              <a:t> </a:t>
            </a:r>
            <a:r>
              <a:rPr lang="en-GB" altLang="pl-PL" sz="1800" b="1" dirty="0" err="1">
                <a:solidFill>
                  <a:srgbClr val="F33D0B"/>
                </a:solidFill>
              </a:rPr>
              <a:t>használhatja</a:t>
            </a:r>
            <a:r>
              <a:rPr lang="en-GB" altLang="pl-PL" sz="1800" b="1" dirty="0">
                <a:solidFill>
                  <a:srgbClr val="F33D0B"/>
                </a:solidFill>
              </a:rPr>
              <a:t> </a:t>
            </a:r>
            <a:r>
              <a:rPr lang="en-GB" altLang="pl-PL" sz="1800" b="1" dirty="0" err="1">
                <a:solidFill>
                  <a:srgbClr val="F33D0B"/>
                </a:solidFill>
              </a:rPr>
              <a:t>az</a:t>
            </a:r>
            <a:r>
              <a:rPr lang="en-GB" altLang="pl-PL" sz="1800" b="1" dirty="0">
                <a:solidFill>
                  <a:srgbClr val="F33D0B"/>
                </a:solidFill>
              </a:rPr>
              <a:t> “Action learning” </a:t>
            </a:r>
            <a:r>
              <a:rPr lang="en-GB" altLang="pl-PL" sz="1800" b="1" dirty="0" err="1">
                <a:solidFill>
                  <a:srgbClr val="F33D0B"/>
                </a:solidFill>
              </a:rPr>
              <a:t>metódust</a:t>
            </a:r>
            <a:r>
              <a:rPr lang="en-GB" altLang="pl-PL" sz="1800" b="1" dirty="0">
                <a:solidFill>
                  <a:srgbClr val="F33D0B"/>
                </a:solidFill>
              </a:rPr>
              <a:t>.
</a:t>
            </a:r>
            <a:r>
              <a:rPr lang="en-GB" altLang="pl-PL" sz="1800" dirty="0" err="1">
                <a:solidFill>
                  <a:prstClr val="black"/>
                </a:solidFill>
              </a:rPr>
              <a:t>Ennek</a:t>
            </a:r>
            <a:r>
              <a:rPr lang="en-GB" altLang="pl-PL" sz="1800" dirty="0">
                <a:solidFill>
                  <a:prstClr val="black"/>
                </a:solidFill>
              </a:rPr>
              <a:t> </a:t>
            </a:r>
            <a:r>
              <a:rPr lang="en-GB" altLang="pl-PL" sz="1800" dirty="0" err="1">
                <a:solidFill>
                  <a:prstClr val="black"/>
                </a:solidFill>
              </a:rPr>
              <a:t>érdekében</a:t>
            </a:r>
            <a:r>
              <a:rPr lang="en-GB" altLang="pl-PL" sz="1800" dirty="0">
                <a:solidFill>
                  <a:prstClr val="black"/>
                </a:solidFill>
              </a:rPr>
              <a:t> a </a:t>
            </a:r>
            <a:r>
              <a:rPr lang="en-GB" altLang="pl-PL" sz="1800" dirty="0" err="1">
                <a:solidFill>
                  <a:prstClr val="black"/>
                </a:solidFill>
              </a:rPr>
              <a:t>résztvevőknek</a:t>
            </a:r>
            <a:r>
              <a:rPr lang="en-GB" altLang="pl-PL" sz="1800" dirty="0">
                <a:solidFill>
                  <a:prstClr val="black"/>
                </a:solidFill>
              </a:rPr>
              <a:t> </a:t>
            </a:r>
            <a:r>
              <a:rPr lang="en-GB" altLang="pl-PL" sz="1800" dirty="0" err="1">
                <a:solidFill>
                  <a:prstClr val="black"/>
                </a:solidFill>
              </a:rPr>
              <a:t>elemezniük</a:t>
            </a:r>
            <a:r>
              <a:rPr lang="en-GB" altLang="pl-PL" sz="1800" dirty="0">
                <a:solidFill>
                  <a:prstClr val="black"/>
                </a:solidFill>
              </a:rPr>
              <a:t> </a:t>
            </a:r>
            <a:r>
              <a:rPr lang="en-GB" altLang="pl-PL" sz="1800" dirty="0" err="1">
                <a:solidFill>
                  <a:prstClr val="black"/>
                </a:solidFill>
              </a:rPr>
              <a:t>kell</a:t>
            </a:r>
            <a:r>
              <a:rPr lang="en-GB" altLang="pl-PL" sz="1800" dirty="0">
                <a:solidFill>
                  <a:prstClr val="black"/>
                </a:solidFill>
              </a:rPr>
              <a:t> a </a:t>
            </a:r>
            <a:r>
              <a:rPr lang="en-GB" altLang="pl-PL" sz="1800" dirty="0" err="1">
                <a:solidFill>
                  <a:prstClr val="black"/>
                </a:solidFill>
              </a:rPr>
              <a:t>tréning</a:t>
            </a:r>
            <a:r>
              <a:rPr lang="en-GB" altLang="pl-PL" sz="1800" dirty="0">
                <a:solidFill>
                  <a:prstClr val="black"/>
                </a:solidFill>
              </a:rPr>
              <a:t> </a:t>
            </a:r>
            <a:r>
              <a:rPr lang="en-GB" altLang="pl-PL" sz="1800" dirty="0" err="1">
                <a:solidFill>
                  <a:prstClr val="black"/>
                </a:solidFill>
              </a:rPr>
              <a:t>végrehajtását</a:t>
            </a:r>
            <a:r>
              <a:rPr lang="en-GB" altLang="pl-PL" sz="1800" dirty="0">
                <a:solidFill>
                  <a:prstClr val="black"/>
                </a:solidFill>
              </a:rPr>
              <a:t> a </a:t>
            </a:r>
            <a:r>
              <a:rPr lang="en-GB" altLang="pl-PL" sz="1800" dirty="0" err="1">
                <a:solidFill>
                  <a:prstClr val="black"/>
                </a:solidFill>
              </a:rPr>
              <a:t>következő</a:t>
            </a:r>
            <a:r>
              <a:rPr lang="en-GB" altLang="pl-PL" sz="1800" dirty="0">
                <a:solidFill>
                  <a:prstClr val="black"/>
                </a:solidFill>
              </a:rPr>
              <a:t> </a:t>
            </a:r>
            <a:r>
              <a:rPr lang="en-GB" altLang="pl-PL" sz="1800" dirty="0" err="1">
                <a:solidFill>
                  <a:prstClr val="black"/>
                </a:solidFill>
              </a:rPr>
              <a:t>kérdések</a:t>
            </a:r>
            <a:r>
              <a:rPr lang="en-GB" altLang="pl-PL" sz="1800" dirty="0">
                <a:solidFill>
                  <a:prstClr val="black"/>
                </a:solidFill>
              </a:rPr>
              <a:t> </a:t>
            </a:r>
            <a:r>
              <a:rPr lang="en-GB" altLang="pl-PL" sz="1800" dirty="0" err="1">
                <a:solidFill>
                  <a:prstClr val="black"/>
                </a:solidFill>
              </a:rPr>
              <a:t>megválaszolásával</a:t>
            </a:r>
            <a:r>
              <a:rPr lang="en-GB" altLang="pl-PL" sz="1800" dirty="0">
                <a:solidFill>
                  <a:prstClr val="black"/>
                </a:solidFill>
              </a:rPr>
              <a:t>:</a:t>
            </a:r>
            <a:endParaRPr lang="pl-PL" altLang="pl-PL" sz="1800" dirty="0">
              <a:solidFill>
                <a:prstClr val="black"/>
              </a:solidFill>
            </a:endParaRPr>
          </a:p>
          <a:p>
            <a:pPr marL="1714500" lvl="3" indent="-342900" algn="l">
              <a:spcBef>
                <a:spcPts val="600"/>
              </a:spcBef>
              <a:spcAft>
                <a:spcPts val="600"/>
              </a:spcAft>
              <a:buBlip>
                <a:blip r:embed="rId4"/>
              </a:buBlip>
            </a:pPr>
            <a:r>
              <a:rPr lang="en-GB" altLang="pl-PL" sz="1800" b="1" dirty="0">
                <a:solidFill>
                  <a:prstClr val="black"/>
                </a:solidFill>
              </a:rPr>
              <a:t>Ki </a:t>
            </a:r>
            <a:r>
              <a:rPr lang="en-GB" altLang="pl-PL" sz="1800" b="1" dirty="0" err="1">
                <a:solidFill>
                  <a:prstClr val="black"/>
                </a:solidFill>
              </a:rPr>
              <a:t>végezte</a:t>
            </a:r>
            <a:r>
              <a:rPr lang="en-GB" altLang="pl-PL" sz="1800" b="1" dirty="0">
                <a:solidFill>
                  <a:prstClr val="black"/>
                </a:solidFill>
              </a:rPr>
              <a:t> </a:t>
            </a:r>
            <a:r>
              <a:rPr lang="en-GB" altLang="pl-PL" sz="1800" b="1" dirty="0" err="1">
                <a:solidFill>
                  <a:prstClr val="black"/>
                </a:solidFill>
              </a:rPr>
              <a:t>jól</a:t>
            </a:r>
            <a:r>
              <a:rPr lang="en-GB" altLang="pl-PL" sz="1800" b="1" dirty="0">
                <a:solidFill>
                  <a:prstClr val="black"/>
                </a:solidFill>
              </a:rPr>
              <a:t> a </a:t>
            </a:r>
            <a:r>
              <a:rPr lang="en-GB" altLang="pl-PL" sz="1800" b="1" dirty="0" err="1">
                <a:solidFill>
                  <a:prstClr val="black"/>
                </a:solidFill>
              </a:rPr>
              <a:t>gyakorlatot</a:t>
            </a:r>
            <a:r>
              <a:rPr lang="en-GB" altLang="pl-PL" sz="1800" b="1" dirty="0">
                <a:solidFill>
                  <a:prstClr val="black"/>
                </a:solidFill>
              </a:rPr>
              <a:t>?
</a:t>
            </a:r>
            <a:r>
              <a:rPr lang="en-GB" altLang="pl-PL" sz="1800" b="1" dirty="0" err="1">
                <a:solidFill>
                  <a:prstClr val="black"/>
                </a:solidFill>
              </a:rPr>
              <a:t>Milyen</a:t>
            </a:r>
            <a:r>
              <a:rPr lang="en-GB" altLang="pl-PL" sz="1800" b="1" dirty="0">
                <a:solidFill>
                  <a:prstClr val="black"/>
                </a:solidFill>
              </a:rPr>
              <a:t> </a:t>
            </a:r>
            <a:r>
              <a:rPr lang="en-GB" altLang="pl-PL" sz="1800" b="1" dirty="0" err="1">
                <a:solidFill>
                  <a:prstClr val="black"/>
                </a:solidFill>
              </a:rPr>
              <a:t>hibákat</a:t>
            </a:r>
            <a:r>
              <a:rPr lang="en-GB" altLang="pl-PL" sz="1800" b="1" dirty="0">
                <a:solidFill>
                  <a:prstClr val="black"/>
                </a:solidFill>
              </a:rPr>
              <a:t> </a:t>
            </a:r>
            <a:r>
              <a:rPr lang="en-GB" altLang="pl-PL" sz="1800" b="1" dirty="0" err="1">
                <a:solidFill>
                  <a:prstClr val="black"/>
                </a:solidFill>
              </a:rPr>
              <a:t>észleltek</a:t>
            </a:r>
            <a:r>
              <a:rPr lang="en-GB" altLang="pl-PL" sz="1800" b="1" dirty="0">
                <a:solidFill>
                  <a:prstClr val="black"/>
                </a:solidFill>
              </a:rPr>
              <a:t>?
</a:t>
            </a:r>
            <a:r>
              <a:rPr lang="en-GB" altLang="pl-PL" sz="1800" b="1" dirty="0" err="1">
                <a:solidFill>
                  <a:prstClr val="black"/>
                </a:solidFill>
              </a:rPr>
              <a:t>Miért</a:t>
            </a:r>
            <a:r>
              <a:rPr lang="en-GB" altLang="pl-PL" sz="1800" b="1" dirty="0">
                <a:solidFill>
                  <a:prstClr val="black"/>
                </a:solidFill>
              </a:rPr>
              <a:t> </a:t>
            </a:r>
            <a:r>
              <a:rPr lang="en-GB" altLang="pl-PL" sz="1800" b="1" dirty="0" err="1">
                <a:solidFill>
                  <a:prstClr val="black"/>
                </a:solidFill>
              </a:rPr>
              <a:t>történnek</a:t>
            </a:r>
            <a:r>
              <a:rPr lang="en-GB" altLang="pl-PL" sz="1800" b="1" dirty="0">
                <a:solidFill>
                  <a:prstClr val="black"/>
                </a:solidFill>
              </a:rPr>
              <a:t>?
</a:t>
            </a:r>
            <a:r>
              <a:rPr lang="en-GB" altLang="pl-PL" sz="1800" b="1" dirty="0" err="1">
                <a:solidFill>
                  <a:prstClr val="black"/>
                </a:solidFill>
              </a:rPr>
              <a:t>Hogyan</a:t>
            </a:r>
            <a:r>
              <a:rPr lang="en-GB" altLang="pl-PL" sz="1800" b="1" dirty="0">
                <a:solidFill>
                  <a:prstClr val="black"/>
                </a:solidFill>
              </a:rPr>
              <a:t> </a:t>
            </a:r>
            <a:r>
              <a:rPr lang="en-GB" altLang="pl-PL" sz="1800" b="1" dirty="0" err="1">
                <a:solidFill>
                  <a:prstClr val="black"/>
                </a:solidFill>
              </a:rPr>
              <a:t>kerüljük</a:t>
            </a:r>
            <a:r>
              <a:rPr lang="en-GB" altLang="pl-PL" sz="1800" b="1" dirty="0">
                <a:solidFill>
                  <a:prstClr val="black"/>
                </a:solidFill>
              </a:rPr>
              <a:t> el </a:t>
            </a:r>
            <a:r>
              <a:rPr lang="en-GB" altLang="pl-PL" sz="1800" b="1" dirty="0" err="1">
                <a:solidFill>
                  <a:prstClr val="black"/>
                </a:solidFill>
              </a:rPr>
              <a:t>őket</a:t>
            </a:r>
            <a:r>
              <a:rPr lang="en-GB" altLang="pl-PL" sz="1800" b="1" dirty="0">
                <a:solidFill>
                  <a:prstClr val="black"/>
                </a:solidFill>
              </a:rPr>
              <a:t> a </a:t>
            </a:r>
            <a:r>
              <a:rPr lang="en-GB" altLang="pl-PL" sz="1800" b="1" dirty="0" err="1">
                <a:solidFill>
                  <a:prstClr val="black"/>
                </a:solidFill>
              </a:rPr>
              <a:t>jövőben</a:t>
            </a:r>
            <a:r>
              <a:rPr lang="en-GB" altLang="pl-PL" sz="1800" b="1" dirty="0">
                <a:solidFill>
                  <a:prstClr val="black"/>
                </a:solidFill>
              </a:rPr>
              <a:t>?</a:t>
            </a:r>
            <a:endParaRPr lang="pl-PL" altLang="pl-PL" sz="1800" b="1" dirty="0">
              <a:solidFill>
                <a:schemeClr val="tx1">
                  <a:lumMod val="75000"/>
                  <a:lumOff val="25000"/>
                </a:schemeClr>
              </a:solidFill>
            </a:endParaRPr>
          </a:p>
        </p:txBody>
      </p:sp>
      <p:sp>
        <p:nvSpPr>
          <p:cNvPr id="10" name="Prostokąt 9">
            <a:extLst>
              <a:ext uri="{FF2B5EF4-FFF2-40B4-BE49-F238E27FC236}">
                <a16:creationId xmlns:a16="http://schemas.microsoft.com/office/drawing/2014/main" id="{FAAA57BE-E503-4C6F-9019-8C0B6FBAC70C}"/>
              </a:ext>
            </a:extLst>
          </p:cNvPr>
          <p:cNvSpPr/>
          <p:nvPr/>
        </p:nvSpPr>
        <p:spPr>
          <a:xfrm>
            <a:off x="59068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rójkąt prostokątny 10">
            <a:extLst>
              <a:ext uri="{FF2B5EF4-FFF2-40B4-BE49-F238E27FC236}">
                <a16:creationId xmlns:a16="http://schemas.microsoft.com/office/drawing/2014/main" id="{E30BF463-40E5-4F17-A7FE-E5B11193B00C}"/>
              </a:ext>
            </a:extLst>
          </p:cNvPr>
          <p:cNvSpPr/>
          <p:nvPr/>
        </p:nvSpPr>
        <p:spPr>
          <a:xfrm rot="10800000">
            <a:off x="5906877" y="2580556"/>
            <a:ext cx="249731"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2" name="Tytuł 4">
            <a:extLst>
              <a:ext uri="{FF2B5EF4-FFF2-40B4-BE49-F238E27FC236}">
                <a16:creationId xmlns:a16="http://schemas.microsoft.com/office/drawing/2014/main" id="{90A7CB6D-5742-48D2-B79B-3540BCE9D1EB}"/>
              </a:ext>
            </a:extLst>
          </p:cNvPr>
          <p:cNvSpPr>
            <a:spLocks noGrp="1"/>
          </p:cNvSpPr>
          <p:nvPr>
            <p:ph type="title"/>
          </p:nvPr>
        </p:nvSpPr>
        <p:spPr>
          <a:xfrm>
            <a:off x="5935088" y="1533823"/>
            <a:ext cx="6245512" cy="908504"/>
          </a:xfrm>
        </p:spPr>
        <p:txBody>
          <a:bodyPr/>
          <a:lstStyle/>
          <a:p>
            <a:pPr>
              <a:spcAft>
                <a:spcPts val="600"/>
              </a:spcAft>
            </a:pPr>
            <a:r>
              <a:rPr lang="en-GB" sz="1800" b="1" dirty="0">
                <a:solidFill>
                  <a:srgbClr val="FFC000"/>
                </a:solidFill>
              </a:rPr>
              <a:t>GYAKORLATI</a:t>
            </a:r>
            <a:r>
              <a:rPr lang="en-GB" sz="1800" b="1" dirty="0">
                <a:solidFill>
                  <a:schemeClr val="bg1"/>
                </a:solidFill>
              </a:rPr>
              <a:t> MÓDSZEREK ALKALMAZÁSA A "FRANCIA FELSZOLGÁLÁS" KÉPZÉSBEN
</a:t>
            </a:r>
            <a:endParaRPr lang="pl-PL" sz="1800" b="1" dirty="0">
              <a:solidFill>
                <a:schemeClr val="bg1"/>
              </a:solidFill>
            </a:endParaRPr>
          </a:p>
        </p:txBody>
      </p:sp>
      <p:sp>
        <p:nvSpPr>
          <p:cNvPr id="13" name="Symbol zastępczy numeru slajdu 2">
            <a:extLst>
              <a:ext uri="{FF2B5EF4-FFF2-40B4-BE49-F238E27FC236}">
                <a16:creationId xmlns:a16="http://schemas.microsoft.com/office/drawing/2014/main" id="{B858585C-74D1-490B-9BD4-C1E22E46E0BD}"/>
              </a:ext>
            </a:extLst>
          </p:cNvPr>
          <p:cNvSpPr txBox="1">
            <a:spLocks/>
          </p:cNvSpPr>
          <p:nvPr/>
        </p:nvSpPr>
        <p:spPr>
          <a:xfrm>
            <a:off x="8890000" y="65087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39</a:t>
            </a:fld>
            <a:endParaRPr lang="en-US" altLang="pl-PL"/>
          </a:p>
        </p:txBody>
      </p:sp>
      <p:sp>
        <p:nvSpPr>
          <p:cNvPr id="15" name="Prostokąt 14">
            <a:extLst>
              <a:ext uri="{FF2B5EF4-FFF2-40B4-BE49-F238E27FC236}">
                <a16:creationId xmlns:a16="http://schemas.microsoft.com/office/drawing/2014/main" id="{22D878A0-2910-43AE-96FD-B95DD0C0E360}"/>
              </a:ext>
            </a:extLst>
          </p:cNvPr>
          <p:cNvSpPr/>
          <p:nvPr/>
        </p:nvSpPr>
        <p:spPr>
          <a:xfrm>
            <a:off x="-23371" y="5869369"/>
            <a:ext cx="3673431" cy="57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33D0B"/>
                </a:solidFill>
              </a:rPr>
              <a:t>GYAKORLATI MÓDSZEREK</a:t>
            </a:r>
          </a:p>
        </p:txBody>
      </p:sp>
    </p:spTree>
    <p:extLst>
      <p:ext uri="{BB962C8B-B14F-4D97-AF65-F5344CB8AC3E}">
        <p14:creationId xmlns:p14="http://schemas.microsoft.com/office/powerpoint/2010/main" val="2762162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HATÉKONY TANÍTÁS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4</a:t>
            </a:fld>
            <a:endParaRPr lang="en-US" altLang="pl-PL"/>
          </a:p>
        </p:txBody>
      </p:sp>
      <p:sp>
        <p:nvSpPr>
          <p:cNvPr id="12" name="Prostokąt 11">
            <a:extLst>
              <a:ext uri="{FF2B5EF4-FFF2-40B4-BE49-F238E27FC236}">
                <a16:creationId xmlns:a16="http://schemas.microsoft.com/office/drawing/2014/main" id="{9EE880C6-844B-46FC-ABA4-11D1620E82C4}"/>
              </a:ext>
            </a:extLst>
          </p:cNvPr>
          <p:cNvSpPr/>
          <p:nvPr/>
        </p:nvSpPr>
        <p:spPr>
          <a:xfrm>
            <a:off x="2764715" y="2819480"/>
            <a:ext cx="1770050" cy="400110"/>
          </a:xfrm>
          <a:prstGeom prst="rect">
            <a:avLst/>
          </a:prstGeom>
        </p:spPr>
        <p:txBody>
          <a:bodyPr wrap="square">
            <a:spAutoFit/>
          </a:bodyPr>
          <a:lstStyle/>
          <a:p>
            <a:pPr>
              <a:spcAft>
                <a:spcPts val="1200"/>
              </a:spcAft>
            </a:pPr>
            <a:r>
              <a:rPr lang="pl-PL" altLang="pl-PL" sz="2000" b="1" dirty="0"/>
              <a:t> </a:t>
            </a:r>
          </a:p>
        </p:txBody>
      </p:sp>
      <p:sp>
        <p:nvSpPr>
          <p:cNvPr id="8" name="Dymek mowy: prostokąt 7">
            <a:extLst>
              <a:ext uri="{FF2B5EF4-FFF2-40B4-BE49-F238E27FC236}">
                <a16:creationId xmlns:a16="http://schemas.microsoft.com/office/drawing/2014/main" id="{C9FAC712-1EDB-4630-89F6-97162E4D03FC}"/>
              </a:ext>
            </a:extLst>
          </p:cNvPr>
          <p:cNvSpPr/>
          <p:nvPr/>
        </p:nvSpPr>
        <p:spPr>
          <a:xfrm>
            <a:off x="5407714" y="1241635"/>
            <a:ext cx="3136558" cy="910712"/>
          </a:xfrm>
          <a:prstGeom prst="wedgeRectCallout">
            <a:avLst>
              <a:gd name="adj1" fmla="val -21140"/>
              <a:gd name="adj2" fmla="val 7173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MEGTANULOD, HOGY MIT...</a:t>
            </a:r>
          </a:p>
        </p:txBody>
      </p:sp>
      <p:sp>
        <p:nvSpPr>
          <p:cNvPr id="24" name="Prostokąt 23">
            <a:extLst>
              <a:ext uri="{FF2B5EF4-FFF2-40B4-BE49-F238E27FC236}">
                <a16:creationId xmlns:a16="http://schemas.microsoft.com/office/drawing/2014/main" id="{77513E43-F3A0-4302-8D40-8DCD0D9C1686}"/>
              </a:ext>
            </a:extLst>
          </p:cNvPr>
          <p:cNvSpPr/>
          <p:nvPr/>
        </p:nvSpPr>
        <p:spPr>
          <a:xfrm>
            <a:off x="2476909" y="2803154"/>
            <a:ext cx="1770050" cy="292388"/>
          </a:xfrm>
          <a:prstGeom prst="rect">
            <a:avLst/>
          </a:prstGeom>
        </p:spPr>
        <p:txBody>
          <a:bodyPr wrap="square">
            <a:spAutoFit/>
          </a:bodyPr>
          <a:lstStyle/>
          <a:p>
            <a:pPr algn="ctr"/>
            <a:r>
              <a:rPr lang="pl-PL" sz="1300" b="1">
                <a:solidFill>
                  <a:schemeClr val="bg1"/>
                </a:solidFill>
              </a:rPr>
              <a:t>WIDZISZ</a:t>
            </a:r>
            <a:endParaRPr lang="pl-PL" sz="1300" b="1" dirty="0">
              <a:solidFill>
                <a:schemeClr val="bg1"/>
              </a:solidFill>
            </a:endParaRPr>
          </a:p>
        </p:txBody>
      </p:sp>
      <p:sp>
        <p:nvSpPr>
          <p:cNvPr id="45" name="Prostokąt 44">
            <a:extLst>
              <a:ext uri="{FF2B5EF4-FFF2-40B4-BE49-F238E27FC236}">
                <a16:creationId xmlns:a16="http://schemas.microsoft.com/office/drawing/2014/main" id="{137C6A83-7708-49A3-A620-53A606B0BCD7}"/>
              </a:ext>
            </a:extLst>
          </p:cNvPr>
          <p:cNvSpPr/>
          <p:nvPr/>
        </p:nvSpPr>
        <p:spPr>
          <a:xfrm>
            <a:off x="3043221" y="2742299"/>
            <a:ext cx="1438970" cy="422941"/>
          </a:xfrm>
          <a:prstGeom prst="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Prostokąt 45">
            <a:extLst>
              <a:ext uri="{FF2B5EF4-FFF2-40B4-BE49-F238E27FC236}">
                <a16:creationId xmlns:a16="http://schemas.microsoft.com/office/drawing/2014/main" id="{13287D1D-BEAB-47A9-BB5B-666F4E318D12}"/>
              </a:ext>
            </a:extLst>
          </p:cNvPr>
          <p:cNvSpPr/>
          <p:nvPr/>
        </p:nvSpPr>
        <p:spPr>
          <a:xfrm>
            <a:off x="2734825" y="3163735"/>
            <a:ext cx="1438970" cy="422941"/>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7" name="Prostokąt 46">
            <a:extLst>
              <a:ext uri="{FF2B5EF4-FFF2-40B4-BE49-F238E27FC236}">
                <a16:creationId xmlns:a16="http://schemas.microsoft.com/office/drawing/2014/main" id="{FF5E668C-465F-4759-ACD2-0C6A90774B8B}"/>
              </a:ext>
            </a:extLst>
          </p:cNvPr>
          <p:cNvSpPr/>
          <p:nvPr/>
        </p:nvSpPr>
        <p:spPr>
          <a:xfrm>
            <a:off x="2446793" y="3576550"/>
            <a:ext cx="2804146" cy="422941"/>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8" name="Prostokąt 47">
            <a:extLst>
              <a:ext uri="{FF2B5EF4-FFF2-40B4-BE49-F238E27FC236}">
                <a16:creationId xmlns:a16="http://schemas.microsoft.com/office/drawing/2014/main" id="{CA656B09-891D-4DCF-ABAE-16CB59112962}"/>
              </a:ext>
            </a:extLst>
          </p:cNvPr>
          <p:cNvSpPr/>
          <p:nvPr/>
        </p:nvSpPr>
        <p:spPr>
          <a:xfrm>
            <a:off x="2158761" y="3985915"/>
            <a:ext cx="2804146" cy="422941"/>
          </a:xfrm>
          <a:prstGeom prst="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9" name="Prostokąt 48">
            <a:extLst>
              <a:ext uri="{FF2B5EF4-FFF2-40B4-BE49-F238E27FC236}">
                <a16:creationId xmlns:a16="http://schemas.microsoft.com/office/drawing/2014/main" id="{23A627A5-0F9B-4537-81AC-749BA1FCD8B7}"/>
              </a:ext>
            </a:extLst>
          </p:cNvPr>
          <p:cNvSpPr/>
          <p:nvPr/>
        </p:nvSpPr>
        <p:spPr>
          <a:xfrm>
            <a:off x="2592822" y="4408856"/>
            <a:ext cx="1741154" cy="422941"/>
          </a:xfrm>
          <a:prstGeom prst="rect">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Prostokąt 49">
            <a:extLst>
              <a:ext uri="{FF2B5EF4-FFF2-40B4-BE49-F238E27FC236}">
                <a16:creationId xmlns:a16="http://schemas.microsoft.com/office/drawing/2014/main" id="{71F96C9B-00FE-4E1A-81C6-6C5BF71984C4}"/>
              </a:ext>
            </a:extLst>
          </p:cNvPr>
          <p:cNvSpPr/>
          <p:nvPr/>
        </p:nvSpPr>
        <p:spPr>
          <a:xfrm>
            <a:off x="3079018" y="2756884"/>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LÁTSZ</a:t>
            </a:r>
          </a:p>
        </p:txBody>
      </p:sp>
      <p:sp>
        <p:nvSpPr>
          <p:cNvPr id="51" name="Prostokąt 50">
            <a:extLst>
              <a:ext uri="{FF2B5EF4-FFF2-40B4-BE49-F238E27FC236}">
                <a16:creationId xmlns:a16="http://schemas.microsoft.com/office/drawing/2014/main" id="{DF5FC4B6-A1D9-4017-BDA6-7064A62F41F3}"/>
              </a:ext>
            </a:extLst>
          </p:cNvPr>
          <p:cNvSpPr/>
          <p:nvPr/>
        </p:nvSpPr>
        <p:spPr>
          <a:xfrm>
            <a:off x="2790986" y="3172867"/>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HALLASZ</a:t>
            </a:r>
          </a:p>
        </p:txBody>
      </p:sp>
      <p:sp>
        <p:nvSpPr>
          <p:cNvPr id="52" name="Prostokąt 51">
            <a:extLst>
              <a:ext uri="{FF2B5EF4-FFF2-40B4-BE49-F238E27FC236}">
                <a16:creationId xmlns:a16="http://schemas.microsoft.com/office/drawing/2014/main" id="{D0874B1C-842B-44F1-8A7D-C2E0B2665E7E}"/>
              </a:ext>
            </a:extLst>
          </p:cNvPr>
          <p:cNvSpPr/>
          <p:nvPr/>
        </p:nvSpPr>
        <p:spPr>
          <a:xfrm>
            <a:off x="2475437" y="3589020"/>
            <a:ext cx="3149275"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KÓSTOLSZ</a:t>
            </a:r>
          </a:p>
        </p:txBody>
      </p:sp>
      <p:sp>
        <p:nvSpPr>
          <p:cNvPr id="53" name="Prostokąt 52">
            <a:extLst>
              <a:ext uri="{FF2B5EF4-FFF2-40B4-BE49-F238E27FC236}">
                <a16:creationId xmlns:a16="http://schemas.microsoft.com/office/drawing/2014/main" id="{D587B0C0-D84D-4CD2-8370-1F3676379A7B}"/>
              </a:ext>
            </a:extLst>
          </p:cNvPr>
          <p:cNvSpPr/>
          <p:nvPr/>
        </p:nvSpPr>
        <p:spPr>
          <a:xfrm>
            <a:off x="2240203" y="4002331"/>
            <a:ext cx="2972553"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SZAGOLSZ</a:t>
            </a:r>
          </a:p>
        </p:txBody>
      </p:sp>
      <p:sp>
        <p:nvSpPr>
          <p:cNvPr id="54" name="Prostokąt 53">
            <a:extLst>
              <a:ext uri="{FF2B5EF4-FFF2-40B4-BE49-F238E27FC236}">
                <a16:creationId xmlns:a16="http://schemas.microsoft.com/office/drawing/2014/main" id="{48829778-82E8-4F8E-B6C0-4FE2E38D1B41}"/>
              </a:ext>
            </a:extLst>
          </p:cNvPr>
          <p:cNvSpPr/>
          <p:nvPr/>
        </p:nvSpPr>
        <p:spPr>
          <a:xfrm>
            <a:off x="2648525" y="4427307"/>
            <a:ext cx="1814492"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ÉRINTESZ</a:t>
            </a:r>
          </a:p>
        </p:txBody>
      </p:sp>
      <p:sp>
        <p:nvSpPr>
          <p:cNvPr id="75" name="Prostokąt 74">
            <a:extLst>
              <a:ext uri="{FF2B5EF4-FFF2-40B4-BE49-F238E27FC236}">
                <a16:creationId xmlns:a16="http://schemas.microsoft.com/office/drawing/2014/main" id="{D49F0FBA-E3A5-483A-89C8-9EDD1B9DD1DB}"/>
              </a:ext>
            </a:extLst>
          </p:cNvPr>
          <p:cNvSpPr/>
          <p:nvPr/>
        </p:nvSpPr>
        <p:spPr>
          <a:xfrm>
            <a:off x="7955291" y="3189345"/>
            <a:ext cx="1582867" cy="422941"/>
          </a:xfrm>
          <a:prstGeom prst="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75">
            <a:extLst>
              <a:ext uri="{FF2B5EF4-FFF2-40B4-BE49-F238E27FC236}">
                <a16:creationId xmlns:a16="http://schemas.microsoft.com/office/drawing/2014/main" id="{883533D3-B07A-4B25-ACD5-81E35EDB5FA2}"/>
              </a:ext>
            </a:extLst>
          </p:cNvPr>
          <p:cNvSpPr/>
          <p:nvPr/>
        </p:nvSpPr>
        <p:spPr>
          <a:xfrm>
            <a:off x="7596385" y="3610781"/>
            <a:ext cx="2549224" cy="422941"/>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77" name="Prostokąt 76">
            <a:extLst>
              <a:ext uri="{FF2B5EF4-FFF2-40B4-BE49-F238E27FC236}">
                <a16:creationId xmlns:a16="http://schemas.microsoft.com/office/drawing/2014/main" id="{9BE66731-9EF9-4F26-B16E-5D5E93C4753B}"/>
              </a:ext>
            </a:extLst>
          </p:cNvPr>
          <p:cNvSpPr/>
          <p:nvPr/>
        </p:nvSpPr>
        <p:spPr>
          <a:xfrm>
            <a:off x="7862375" y="4023596"/>
            <a:ext cx="1582867" cy="422941"/>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ÉRZEL</a:t>
            </a:r>
          </a:p>
        </p:txBody>
      </p:sp>
      <p:sp>
        <p:nvSpPr>
          <p:cNvPr id="78" name="Prostokąt 77">
            <a:extLst>
              <a:ext uri="{FF2B5EF4-FFF2-40B4-BE49-F238E27FC236}">
                <a16:creationId xmlns:a16="http://schemas.microsoft.com/office/drawing/2014/main" id="{DEDC4FE5-5062-4DA0-B266-9F47A781DCA5}"/>
              </a:ext>
            </a:extLst>
          </p:cNvPr>
          <p:cNvSpPr/>
          <p:nvPr/>
        </p:nvSpPr>
        <p:spPr>
          <a:xfrm>
            <a:off x="7392144" y="4432961"/>
            <a:ext cx="3084561" cy="422941"/>
          </a:xfrm>
          <a:prstGeom prst="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0" name="Prostokąt 79">
            <a:extLst>
              <a:ext uri="{FF2B5EF4-FFF2-40B4-BE49-F238E27FC236}">
                <a16:creationId xmlns:a16="http://schemas.microsoft.com/office/drawing/2014/main" id="{4C0FD587-B1AF-48BA-8148-134F6669F78D}"/>
              </a:ext>
            </a:extLst>
          </p:cNvPr>
          <p:cNvSpPr/>
          <p:nvPr/>
        </p:nvSpPr>
        <p:spPr>
          <a:xfrm>
            <a:off x="8084594" y="3203930"/>
            <a:ext cx="1456007"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TESZEL</a:t>
            </a:r>
          </a:p>
        </p:txBody>
      </p:sp>
      <p:sp>
        <p:nvSpPr>
          <p:cNvPr id="81" name="Prostokąt 80">
            <a:extLst>
              <a:ext uri="{FF2B5EF4-FFF2-40B4-BE49-F238E27FC236}">
                <a16:creationId xmlns:a16="http://schemas.microsoft.com/office/drawing/2014/main" id="{B6D9C51F-C247-48FA-B484-52EAE01C0E8F}"/>
              </a:ext>
            </a:extLst>
          </p:cNvPr>
          <p:cNvSpPr/>
          <p:nvPr/>
        </p:nvSpPr>
        <p:spPr>
          <a:xfrm>
            <a:off x="7673116" y="3625291"/>
            <a:ext cx="2659573"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KÉPZELSZ</a:t>
            </a:r>
          </a:p>
        </p:txBody>
      </p:sp>
      <p:sp>
        <p:nvSpPr>
          <p:cNvPr id="83" name="Prostokąt 82">
            <a:extLst>
              <a:ext uri="{FF2B5EF4-FFF2-40B4-BE49-F238E27FC236}">
                <a16:creationId xmlns:a16="http://schemas.microsoft.com/office/drawing/2014/main" id="{42694C42-6B02-463E-84C9-84372E52A070}"/>
              </a:ext>
            </a:extLst>
          </p:cNvPr>
          <p:cNvSpPr/>
          <p:nvPr/>
        </p:nvSpPr>
        <p:spPr>
          <a:xfrm>
            <a:off x="7460621" y="4434410"/>
            <a:ext cx="3084561" cy="390107"/>
          </a:xfrm>
          <a:prstGeom prst="rect">
            <a:avLst/>
          </a:prstGeom>
        </p:spPr>
        <p:txBody>
          <a:bodyPr wrap="square">
            <a:spAutoFit/>
          </a:bodyPr>
          <a:lstStyle/>
          <a:p>
            <a:pPr marL="285750" indent="-285750">
              <a:lnSpc>
                <a:spcPct val="114000"/>
              </a:lnSpc>
              <a:buBlip>
                <a:blip r:embed="rId2"/>
              </a:buBlip>
            </a:pPr>
            <a:r>
              <a:rPr lang="pl-PL" b="1" dirty="0">
                <a:solidFill>
                  <a:schemeClr val="bg1"/>
                </a:solidFill>
              </a:rPr>
              <a:t>GONDOLSZ</a:t>
            </a:r>
          </a:p>
        </p:txBody>
      </p:sp>
      <p:pic>
        <p:nvPicPr>
          <p:cNvPr id="26" name="Obraz 25">
            <a:extLst>
              <a:ext uri="{FF2B5EF4-FFF2-40B4-BE49-F238E27FC236}">
                <a16:creationId xmlns:a16="http://schemas.microsoft.com/office/drawing/2014/main" id="{D18A7E29-4432-40D8-9C42-1C62C381C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656" y="2980374"/>
            <a:ext cx="1575094" cy="1575094"/>
          </a:xfrm>
          <a:prstGeom prst="rect">
            <a:avLst/>
          </a:prstGeom>
        </p:spPr>
      </p:pic>
    </p:spTree>
    <p:extLst>
      <p:ext uri="{BB962C8B-B14F-4D97-AF65-F5344CB8AC3E}">
        <p14:creationId xmlns:p14="http://schemas.microsoft.com/office/powerpoint/2010/main" val="1576196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dtytuł 2">
            <a:extLst>
              <a:ext uri="{FF2B5EF4-FFF2-40B4-BE49-F238E27FC236}">
                <a16:creationId xmlns:a16="http://schemas.microsoft.com/office/drawing/2014/main" id="{552F2A47-327A-4BD8-950C-920288839E4E}"/>
              </a:ext>
            </a:extLst>
          </p:cNvPr>
          <p:cNvSpPr txBox="1">
            <a:spLocks/>
          </p:cNvSpPr>
          <p:nvPr/>
        </p:nvSpPr>
        <p:spPr bwMode="auto">
          <a:xfrm>
            <a:off x="2999656" y="4115564"/>
            <a:ext cx="756084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pl-PL" sz="2500" b="1" dirty="0">
                <a:solidFill>
                  <a:schemeClr val="tx1">
                    <a:lumMod val="75000"/>
                    <a:lumOff val="25000"/>
                  </a:schemeClr>
                </a:solidFill>
              </a:rPr>
              <a:t>UGRÁS A KÖVETKEZŐ 
MODUL ANYAGOKHOZ
</a:t>
            </a:r>
          </a:p>
        </p:txBody>
      </p:sp>
      <p:sp>
        <p:nvSpPr>
          <p:cNvPr id="21" name="pole tekstowe 20">
            <a:extLst>
              <a:ext uri="{FF2B5EF4-FFF2-40B4-BE49-F238E27FC236}">
                <a16:creationId xmlns:a16="http://schemas.microsoft.com/office/drawing/2014/main" id="{5CD17C92-846E-451B-AF6C-6B5F74494046}"/>
              </a:ext>
            </a:extLst>
          </p:cNvPr>
          <p:cNvSpPr txBox="1"/>
          <p:nvPr/>
        </p:nvSpPr>
        <p:spPr>
          <a:xfrm>
            <a:off x="10890676" y="4005064"/>
            <a:ext cx="1326004" cy="1446550"/>
          </a:xfrm>
          <a:prstGeom prst="rect">
            <a:avLst/>
          </a:prstGeom>
          <a:noFill/>
        </p:spPr>
        <p:txBody>
          <a:bodyPr wrap="none" rtlCol="0">
            <a:spAutoFit/>
          </a:bodyPr>
          <a:lstStyle/>
          <a:p>
            <a:pPr marL="285750" indent="-285750" algn="ctr">
              <a:buClr>
                <a:schemeClr val="bg1"/>
              </a:buClr>
              <a:buFont typeface="Wingdings" panose="05000000000000000000" pitchFamily="2" charset="2"/>
              <a:buChar char="ü"/>
            </a:pPr>
            <a:r>
              <a:rPr lang="pl-PL" sz="8800" dirty="0"/>
              <a:t> </a:t>
            </a:r>
          </a:p>
        </p:txBody>
      </p:sp>
    </p:spTree>
    <p:extLst>
      <p:ext uri="{BB962C8B-B14F-4D97-AF65-F5344CB8AC3E}">
        <p14:creationId xmlns:p14="http://schemas.microsoft.com/office/powerpoint/2010/main" val="2636211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HATÉKONY TANÍTÁS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5</a:t>
            </a:fld>
            <a:endParaRPr lang="en-US" altLang="pl-PL"/>
          </a:p>
        </p:txBody>
      </p:sp>
      <p:sp>
        <p:nvSpPr>
          <p:cNvPr id="11" name="Prostokąt 10">
            <a:extLst>
              <a:ext uri="{FF2B5EF4-FFF2-40B4-BE49-F238E27FC236}">
                <a16:creationId xmlns:a16="http://schemas.microsoft.com/office/drawing/2014/main" id="{88C765E2-0527-43F4-87B2-4C4DAE09D8FE}"/>
              </a:ext>
            </a:extLst>
          </p:cNvPr>
          <p:cNvSpPr/>
          <p:nvPr/>
        </p:nvSpPr>
        <p:spPr>
          <a:xfrm>
            <a:off x="6139611" y="1530214"/>
            <a:ext cx="6077069"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806C7C1B-1FE0-4837-A133-EF583D5CD8A6}"/>
              </a:ext>
            </a:extLst>
          </p:cNvPr>
          <p:cNvSpPr/>
          <p:nvPr/>
        </p:nvSpPr>
        <p:spPr>
          <a:xfrm>
            <a:off x="6134733" y="1530214"/>
            <a:ext cx="6077069" cy="1178706"/>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3F307854-51DD-4FE9-B7F4-12112A245BF7}"/>
              </a:ext>
            </a:extLst>
          </p:cNvPr>
          <p:cNvSpPr/>
          <p:nvPr/>
        </p:nvSpPr>
        <p:spPr>
          <a:xfrm>
            <a:off x="6384032" y="2924944"/>
            <a:ext cx="5505170" cy="2439129"/>
          </a:xfrm>
          <a:prstGeom prst="rect">
            <a:avLst/>
          </a:prstGeom>
        </p:spPr>
        <p:txBody>
          <a:bodyPr wrap="square">
            <a:spAutoFit/>
          </a:bodyPr>
          <a:lstStyle/>
          <a:p>
            <a:pPr marL="0" indent="0">
              <a:lnSpc>
                <a:spcPts val="2100"/>
              </a:lnSpc>
              <a:spcBef>
                <a:spcPts val="0"/>
              </a:spcBef>
              <a:spcAft>
                <a:spcPts val="600"/>
              </a:spcAft>
              <a:buClr>
                <a:srgbClr val="D34817">
                  <a:lumMod val="75000"/>
                </a:srgbClr>
              </a:buClr>
              <a:buNone/>
            </a:pPr>
            <a:r>
              <a:rPr lang="en-GB" dirty="0" err="1">
                <a:solidFill>
                  <a:schemeClr val="tx1">
                    <a:lumMod val="75000"/>
                    <a:lumOff val="25000"/>
                  </a:schemeClr>
                </a:solidFill>
              </a:rPr>
              <a:t>Tanulunk</a:t>
            </a:r>
            <a:r>
              <a:rPr lang="en-GB" dirty="0">
                <a:solidFill>
                  <a:schemeClr val="tx1">
                    <a:lumMod val="75000"/>
                    <a:lumOff val="25000"/>
                  </a:schemeClr>
                </a:solidFill>
              </a:rPr>
              <a:t>:
Amit olvastunk-10%,
Amit hallunk-20%,
Amit látunk-30%,
 Amit </a:t>
            </a:r>
            <a:r>
              <a:rPr lang="en-GB" dirty="0" err="1">
                <a:solidFill>
                  <a:schemeClr val="tx1">
                    <a:lumMod val="75000"/>
                    <a:lumOff val="25000"/>
                  </a:schemeClr>
                </a:solidFill>
              </a:rPr>
              <a:t>látunk</a:t>
            </a:r>
            <a:r>
              <a:rPr lang="en-GB" dirty="0">
                <a:solidFill>
                  <a:schemeClr val="tx1">
                    <a:lumMod val="75000"/>
                    <a:lumOff val="25000"/>
                  </a:schemeClr>
                </a:solidFill>
              </a:rPr>
              <a:t> </a:t>
            </a:r>
            <a:r>
              <a:rPr lang="en-GB" dirty="0" err="1">
                <a:solidFill>
                  <a:schemeClr val="tx1">
                    <a:lumMod val="75000"/>
                    <a:lumOff val="25000"/>
                  </a:schemeClr>
                </a:solidFill>
              </a:rPr>
              <a:t>és</a:t>
            </a:r>
            <a:r>
              <a:rPr lang="en-GB" dirty="0">
                <a:solidFill>
                  <a:schemeClr val="tx1">
                    <a:lumMod val="75000"/>
                    <a:lumOff val="25000"/>
                  </a:schemeClr>
                </a:solidFill>
              </a:rPr>
              <a:t> hallunk-50%,
Amit mondunk-70%,
Amit mi </a:t>
            </a:r>
            <a:r>
              <a:rPr lang="en-GB" dirty="0" err="1">
                <a:solidFill>
                  <a:schemeClr val="tx1">
                    <a:lumMod val="75000"/>
                    <a:lumOff val="25000"/>
                  </a:schemeClr>
                </a:solidFill>
              </a:rPr>
              <a:t>mondunk</a:t>
            </a:r>
            <a:r>
              <a:rPr lang="en-GB" dirty="0">
                <a:solidFill>
                  <a:schemeClr val="tx1">
                    <a:lumMod val="75000"/>
                    <a:lumOff val="25000"/>
                  </a:schemeClr>
                </a:solidFill>
              </a:rPr>
              <a:t> </a:t>
            </a:r>
            <a:r>
              <a:rPr lang="en-GB" dirty="0" err="1">
                <a:solidFill>
                  <a:schemeClr val="tx1">
                    <a:lumMod val="75000"/>
                    <a:lumOff val="25000"/>
                  </a:schemeClr>
                </a:solidFill>
              </a:rPr>
              <a:t>és</a:t>
            </a:r>
            <a:r>
              <a:rPr lang="en-GB" dirty="0">
                <a:solidFill>
                  <a:schemeClr val="tx1">
                    <a:lumMod val="75000"/>
                    <a:lumOff val="25000"/>
                  </a:schemeClr>
                </a:solidFill>
              </a:rPr>
              <a:t> teszünk-90%.</a:t>
            </a:r>
            <a:endParaRPr lang="pl-PL" dirty="0">
              <a:solidFill>
                <a:schemeClr val="tx1">
                  <a:lumMod val="75000"/>
                  <a:lumOff val="25000"/>
                </a:schemeClr>
              </a:solidFill>
            </a:endParaRPr>
          </a:p>
        </p:txBody>
      </p:sp>
      <p:sp>
        <p:nvSpPr>
          <p:cNvPr id="16" name="Prostokąt 15">
            <a:extLst>
              <a:ext uri="{FF2B5EF4-FFF2-40B4-BE49-F238E27FC236}">
                <a16:creationId xmlns:a16="http://schemas.microsoft.com/office/drawing/2014/main" id="{96B1F423-5E79-4547-B0F2-1B1CBA4E924F}"/>
              </a:ext>
            </a:extLst>
          </p:cNvPr>
          <p:cNvSpPr/>
          <p:nvPr/>
        </p:nvSpPr>
        <p:spPr>
          <a:xfrm>
            <a:off x="-1" y="1530214"/>
            <a:ext cx="6139611" cy="1178706"/>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rostokąt 1">
            <a:extLst>
              <a:ext uri="{FF2B5EF4-FFF2-40B4-BE49-F238E27FC236}">
                <a16:creationId xmlns:a16="http://schemas.microsoft.com/office/drawing/2014/main" id="{B68BE627-BD30-4D89-A304-58B6D6FB642A}"/>
              </a:ext>
            </a:extLst>
          </p:cNvPr>
          <p:cNvSpPr/>
          <p:nvPr/>
        </p:nvSpPr>
        <p:spPr>
          <a:xfrm>
            <a:off x="1199356" y="1796400"/>
            <a:ext cx="3888432" cy="923330"/>
          </a:xfrm>
          <a:prstGeom prst="rect">
            <a:avLst/>
          </a:prstGeom>
        </p:spPr>
        <p:txBody>
          <a:bodyPr wrap="square">
            <a:spAutoFit/>
          </a:bodyPr>
          <a:lstStyle/>
          <a:p>
            <a:r>
              <a:rPr lang="pl-PL" b="1" dirty="0">
                <a:solidFill>
                  <a:schemeClr val="bg1"/>
                </a:solidFill>
              </a:rPr>
              <a:t>TUDOD, MIT KELL TANULNI, DE HOGYAN KELL CSINÁLNI A LEGJOBBAN?</a:t>
            </a:r>
            <a:endParaRPr lang="pl-PL" dirty="0">
              <a:solidFill>
                <a:schemeClr val="bg1"/>
              </a:solidFill>
            </a:endParaRPr>
          </a:p>
        </p:txBody>
      </p:sp>
      <p:pic>
        <p:nvPicPr>
          <p:cNvPr id="17" name="Grafika 16">
            <a:extLst>
              <a:ext uri="{FF2B5EF4-FFF2-40B4-BE49-F238E27FC236}">
                <a16:creationId xmlns:a16="http://schemas.microsoft.com/office/drawing/2014/main" id="{71719873-D945-440C-9A52-0A92F571D1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3155" y="1796400"/>
            <a:ext cx="582331" cy="582331"/>
          </a:xfrm>
          <a:prstGeom prst="rect">
            <a:avLst/>
          </a:prstGeom>
        </p:spPr>
      </p:pic>
      <p:pic>
        <p:nvPicPr>
          <p:cNvPr id="15" name="Obraz 4">
            <a:extLst>
              <a:ext uri="{FF2B5EF4-FFF2-40B4-BE49-F238E27FC236}">
                <a16:creationId xmlns:a16="http://schemas.microsoft.com/office/drawing/2014/main" id="{27A48AF9-8875-8B47-95A6-8BD5E745598A}"/>
              </a:ext>
            </a:extLst>
          </p:cNvPr>
          <p:cNvPicPr>
            <a:picLocks noChangeAspect="1"/>
          </p:cNvPicPr>
          <p:nvPr/>
        </p:nvPicPr>
        <p:blipFill rotWithShape="1">
          <a:blip r:embed="rId4">
            <a:extLst>
              <a:ext uri="{28A0092B-C50C-407E-A947-70E740481C1C}">
                <a14:useLocalDpi xmlns:a14="http://schemas.microsoft.com/office/drawing/2010/main" val="0"/>
              </a:ext>
            </a:extLst>
          </a:blip>
          <a:srcRect l="159" r="-159" b="7973"/>
          <a:stretch/>
        </p:blipFill>
        <p:spPr>
          <a:xfrm>
            <a:off x="-8955" y="2644917"/>
            <a:ext cx="6176963" cy="3193726"/>
          </a:xfrm>
          <a:prstGeom prst="rect">
            <a:avLst/>
          </a:prstGeom>
        </p:spPr>
      </p:pic>
      <p:sp>
        <p:nvSpPr>
          <p:cNvPr id="4" name="Prostokąt 3">
            <a:extLst>
              <a:ext uri="{FF2B5EF4-FFF2-40B4-BE49-F238E27FC236}">
                <a16:creationId xmlns:a16="http://schemas.microsoft.com/office/drawing/2014/main" id="{A03793CD-1DAB-4648-A736-DDAF3454BCA6}"/>
              </a:ext>
            </a:extLst>
          </p:cNvPr>
          <p:cNvSpPr/>
          <p:nvPr/>
        </p:nvSpPr>
        <p:spPr>
          <a:xfrm>
            <a:off x="6287145" y="1669442"/>
            <a:ext cx="5785519" cy="1169551"/>
          </a:xfrm>
          <a:prstGeom prst="rect">
            <a:avLst/>
          </a:prstGeom>
        </p:spPr>
        <p:txBody>
          <a:bodyPr wrap="square">
            <a:spAutoFit/>
          </a:bodyPr>
          <a:lstStyle/>
          <a:p>
            <a:pPr marL="0" indent="0">
              <a:lnSpc>
                <a:spcPts val="2100"/>
              </a:lnSpc>
              <a:spcBef>
                <a:spcPts val="0"/>
              </a:spcBef>
              <a:spcAft>
                <a:spcPts val="600"/>
              </a:spcAft>
              <a:buClr>
                <a:srgbClr val="D34817">
                  <a:lumMod val="75000"/>
                </a:srgbClr>
              </a:buClr>
              <a:buNone/>
            </a:pPr>
            <a:r>
              <a:rPr lang="en-GB" dirty="0" err="1">
                <a:solidFill>
                  <a:schemeClr val="bg1"/>
                </a:solidFill>
              </a:rPr>
              <a:t>Annak</a:t>
            </a:r>
            <a:r>
              <a:rPr lang="en-GB" dirty="0">
                <a:solidFill>
                  <a:schemeClr val="bg1"/>
                </a:solidFill>
              </a:rPr>
              <a:t> </a:t>
            </a:r>
            <a:r>
              <a:rPr lang="en-GB" dirty="0" err="1">
                <a:solidFill>
                  <a:schemeClr val="bg1"/>
                </a:solidFill>
              </a:rPr>
              <a:t>érdekében</a:t>
            </a:r>
            <a:r>
              <a:rPr lang="en-GB" dirty="0">
                <a:solidFill>
                  <a:schemeClr val="bg1"/>
                </a:solidFill>
              </a:rPr>
              <a:t>, </a:t>
            </a:r>
            <a:r>
              <a:rPr lang="en-GB" dirty="0" err="1">
                <a:solidFill>
                  <a:schemeClr val="bg1"/>
                </a:solidFill>
              </a:rPr>
              <a:t>hogy</a:t>
            </a:r>
            <a:r>
              <a:rPr lang="en-GB" dirty="0">
                <a:solidFill>
                  <a:schemeClr val="bg1"/>
                </a:solidFill>
              </a:rPr>
              <a:t> </a:t>
            </a:r>
            <a:r>
              <a:rPr lang="en-GB" dirty="0" err="1">
                <a:solidFill>
                  <a:schemeClr val="bg1"/>
                </a:solidFill>
              </a:rPr>
              <a:t>az</a:t>
            </a:r>
            <a:r>
              <a:rPr lang="en-GB" dirty="0">
                <a:solidFill>
                  <a:schemeClr val="bg1"/>
                </a:solidFill>
              </a:rPr>
              <a:t> </a:t>
            </a:r>
            <a:r>
              <a:rPr lang="en-GB" dirty="0" err="1">
                <a:solidFill>
                  <a:schemeClr val="bg1"/>
                </a:solidFill>
              </a:rPr>
              <a:t>új</a:t>
            </a:r>
            <a:r>
              <a:rPr lang="en-GB" dirty="0">
                <a:solidFill>
                  <a:schemeClr val="bg1"/>
                </a:solidFill>
              </a:rPr>
              <a:t> </a:t>
            </a:r>
            <a:r>
              <a:rPr lang="en-GB" dirty="0" err="1">
                <a:solidFill>
                  <a:schemeClr val="bg1"/>
                </a:solidFill>
              </a:rPr>
              <a:t>ismereteket</a:t>
            </a:r>
            <a:r>
              <a:rPr lang="en-GB" dirty="0">
                <a:solidFill>
                  <a:schemeClr val="bg1"/>
                </a:solidFill>
              </a:rPr>
              <a:t> </a:t>
            </a:r>
            <a:r>
              <a:rPr lang="en-GB" dirty="0" err="1">
                <a:solidFill>
                  <a:schemeClr val="bg1"/>
                </a:solidFill>
              </a:rPr>
              <a:t>kapjanak</a:t>
            </a:r>
            <a:r>
              <a:rPr lang="en-GB" dirty="0">
                <a:solidFill>
                  <a:schemeClr val="bg1"/>
                </a:solidFill>
              </a:rPr>
              <a:t> a </a:t>
            </a:r>
            <a:r>
              <a:rPr lang="en-GB" dirty="0" err="1">
                <a:solidFill>
                  <a:schemeClr val="bg1"/>
                </a:solidFill>
              </a:rPr>
              <a:t>pincérek</a:t>
            </a:r>
            <a:r>
              <a:rPr lang="en-GB" dirty="0">
                <a:solidFill>
                  <a:schemeClr val="bg1"/>
                </a:solidFill>
              </a:rPr>
              <a:t> a </a:t>
            </a:r>
            <a:r>
              <a:rPr lang="en-GB" dirty="0" err="1">
                <a:solidFill>
                  <a:schemeClr val="bg1"/>
                </a:solidFill>
              </a:rPr>
              <a:t>francia</a:t>
            </a:r>
            <a:r>
              <a:rPr lang="en-GB" dirty="0">
                <a:solidFill>
                  <a:schemeClr val="bg1"/>
                </a:solidFill>
              </a:rPr>
              <a:t> </a:t>
            </a:r>
            <a:r>
              <a:rPr lang="en-GB" dirty="0" err="1">
                <a:solidFill>
                  <a:schemeClr val="bg1"/>
                </a:solidFill>
              </a:rPr>
              <a:t>felszolgálásról</a:t>
            </a:r>
            <a:r>
              <a:rPr lang="en-GB" dirty="0">
                <a:solidFill>
                  <a:schemeClr val="bg1"/>
                </a:solidFill>
              </a:rPr>
              <a:t>, </a:t>
            </a:r>
            <a:r>
              <a:rPr lang="en-GB" dirty="0" err="1">
                <a:solidFill>
                  <a:schemeClr val="bg1"/>
                </a:solidFill>
              </a:rPr>
              <a:t>az</a:t>
            </a:r>
            <a:r>
              <a:rPr lang="en-GB" dirty="0">
                <a:solidFill>
                  <a:schemeClr val="bg1"/>
                </a:solidFill>
              </a:rPr>
              <a:t> </a:t>
            </a:r>
            <a:r>
              <a:rPr lang="en-GB" dirty="0" err="1">
                <a:solidFill>
                  <a:schemeClr val="bg1"/>
                </a:solidFill>
              </a:rPr>
              <a:t>oktatónak</a:t>
            </a:r>
            <a:r>
              <a:rPr lang="en-GB" dirty="0">
                <a:solidFill>
                  <a:schemeClr val="bg1"/>
                </a:solidFill>
              </a:rPr>
              <a:t> </a:t>
            </a:r>
            <a:r>
              <a:rPr lang="en-GB" dirty="0" err="1">
                <a:solidFill>
                  <a:schemeClr val="bg1"/>
                </a:solidFill>
              </a:rPr>
              <a:t>tudnia</a:t>
            </a:r>
            <a:r>
              <a:rPr lang="en-GB" dirty="0">
                <a:solidFill>
                  <a:schemeClr val="bg1"/>
                </a:solidFill>
              </a:rPr>
              <a:t> </a:t>
            </a:r>
            <a:r>
              <a:rPr lang="en-GB" dirty="0" err="1">
                <a:solidFill>
                  <a:schemeClr val="bg1"/>
                </a:solidFill>
              </a:rPr>
              <a:t>kell</a:t>
            </a:r>
            <a:r>
              <a:rPr lang="en-GB" dirty="0">
                <a:solidFill>
                  <a:schemeClr val="bg1"/>
                </a:solidFill>
              </a:rPr>
              <a:t>, </a:t>
            </a:r>
            <a:r>
              <a:rPr lang="en-GB" dirty="0" err="1">
                <a:solidFill>
                  <a:schemeClr val="bg1"/>
                </a:solidFill>
              </a:rPr>
              <a:t>hogy</a:t>
            </a:r>
            <a:r>
              <a:rPr lang="en-GB" dirty="0">
                <a:solidFill>
                  <a:schemeClr val="bg1"/>
                </a:solidFill>
              </a:rPr>
              <a:t> a </a:t>
            </a:r>
            <a:r>
              <a:rPr lang="en-GB" dirty="0" err="1">
                <a:solidFill>
                  <a:schemeClr val="bg1"/>
                </a:solidFill>
              </a:rPr>
              <a:t>hatás</a:t>
            </a:r>
            <a:r>
              <a:rPr lang="en-GB" dirty="0">
                <a:solidFill>
                  <a:schemeClr val="bg1"/>
                </a:solidFill>
              </a:rPr>
              <a:t> </a:t>
            </a:r>
            <a:r>
              <a:rPr lang="en-GB" dirty="0" err="1">
                <a:solidFill>
                  <a:schemeClr val="bg1"/>
                </a:solidFill>
              </a:rPr>
              <a:t>attól</a:t>
            </a:r>
            <a:r>
              <a:rPr lang="en-GB" dirty="0">
                <a:solidFill>
                  <a:schemeClr val="bg1"/>
                </a:solidFill>
              </a:rPr>
              <a:t> </a:t>
            </a:r>
            <a:r>
              <a:rPr lang="en-GB" dirty="0" err="1">
                <a:solidFill>
                  <a:schemeClr val="bg1"/>
                </a:solidFill>
              </a:rPr>
              <a:t>függ</a:t>
            </a:r>
            <a:r>
              <a:rPr lang="en-GB" dirty="0">
                <a:solidFill>
                  <a:schemeClr val="bg1"/>
                </a:solidFill>
              </a:rPr>
              <a:t>, </a:t>
            </a:r>
            <a:r>
              <a:rPr lang="en-GB" dirty="0" err="1">
                <a:solidFill>
                  <a:schemeClr val="bg1"/>
                </a:solidFill>
              </a:rPr>
              <a:t>hogy</a:t>
            </a:r>
            <a:r>
              <a:rPr lang="en-GB" dirty="0">
                <a:solidFill>
                  <a:schemeClr val="bg1"/>
                </a:solidFill>
              </a:rPr>
              <a:t> </a:t>
            </a:r>
            <a:r>
              <a:rPr lang="en-GB" dirty="0" err="1">
                <a:solidFill>
                  <a:schemeClr val="bg1"/>
                </a:solidFill>
              </a:rPr>
              <a:t>milyen</a:t>
            </a:r>
            <a:r>
              <a:rPr lang="en-GB" dirty="0">
                <a:solidFill>
                  <a:schemeClr val="bg1"/>
                </a:solidFill>
              </a:rPr>
              <a:t> </a:t>
            </a:r>
            <a:r>
              <a:rPr lang="en-GB" dirty="0" err="1">
                <a:solidFill>
                  <a:schemeClr val="bg1"/>
                </a:solidFill>
              </a:rPr>
              <a:t>módon</a:t>
            </a:r>
            <a:r>
              <a:rPr lang="en-GB" dirty="0">
                <a:solidFill>
                  <a:schemeClr val="bg1"/>
                </a:solidFill>
              </a:rPr>
              <a:t> </a:t>
            </a:r>
            <a:r>
              <a:rPr lang="en-GB" dirty="0" err="1">
                <a:solidFill>
                  <a:schemeClr val="bg1"/>
                </a:solidFill>
              </a:rPr>
              <a:t>adja</a:t>
            </a:r>
            <a:r>
              <a:rPr lang="en-GB" dirty="0">
                <a:solidFill>
                  <a:schemeClr val="bg1"/>
                </a:solidFill>
              </a:rPr>
              <a:t> </a:t>
            </a:r>
            <a:r>
              <a:rPr lang="en-GB" dirty="0" err="1">
                <a:solidFill>
                  <a:schemeClr val="bg1"/>
                </a:solidFill>
              </a:rPr>
              <a:t>át</a:t>
            </a:r>
            <a:r>
              <a:rPr lang="en-GB" dirty="0">
                <a:solidFill>
                  <a:schemeClr val="bg1"/>
                </a:solidFill>
              </a:rPr>
              <a:t> </a:t>
            </a:r>
            <a:r>
              <a:rPr lang="en-GB" dirty="0" err="1">
                <a:solidFill>
                  <a:schemeClr val="bg1"/>
                </a:solidFill>
              </a:rPr>
              <a:t>és</a:t>
            </a:r>
            <a:r>
              <a:rPr lang="en-GB" dirty="0">
                <a:solidFill>
                  <a:schemeClr val="bg1"/>
                </a:solidFill>
              </a:rPr>
              <a:t> </a:t>
            </a:r>
            <a:r>
              <a:rPr lang="en-GB" dirty="0" err="1">
                <a:solidFill>
                  <a:schemeClr val="bg1"/>
                </a:solidFill>
              </a:rPr>
              <a:t>fogadják</a:t>
            </a:r>
            <a:r>
              <a:rPr lang="en-GB" dirty="0">
                <a:solidFill>
                  <a:schemeClr val="bg1"/>
                </a:solidFill>
              </a:rPr>
              <a:t> </a:t>
            </a:r>
            <a:r>
              <a:rPr lang="en-GB" dirty="0" err="1">
                <a:solidFill>
                  <a:schemeClr val="bg1"/>
                </a:solidFill>
              </a:rPr>
              <a:t>tudást</a:t>
            </a:r>
            <a:r>
              <a:rPr lang="en-GB" dirty="0">
                <a:solidFill>
                  <a:schemeClr val="bg1"/>
                </a:solidFill>
              </a:rPr>
              <a:t>. </a:t>
            </a:r>
          </a:p>
        </p:txBody>
      </p:sp>
    </p:spTree>
    <p:extLst>
      <p:ext uri="{BB962C8B-B14F-4D97-AF65-F5344CB8AC3E}">
        <p14:creationId xmlns:p14="http://schemas.microsoft.com/office/powerpoint/2010/main" val="3532514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HATÉKONY TANÍTÁS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6</a:t>
            </a:fld>
            <a:endParaRPr lang="en-US" altLang="pl-PL"/>
          </a:p>
        </p:txBody>
      </p:sp>
      <p:sp>
        <p:nvSpPr>
          <p:cNvPr id="11" name="Prostokąt 10">
            <a:extLst>
              <a:ext uri="{FF2B5EF4-FFF2-40B4-BE49-F238E27FC236}">
                <a16:creationId xmlns:a16="http://schemas.microsoft.com/office/drawing/2014/main" id="{0D7B8440-AF13-45DB-9C98-AC0F694997D9}"/>
              </a:ext>
            </a:extLst>
          </p:cNvPr>
          <p:cNvSpPr/>
          <p:nvPr/>
        </p:nvSpPr>
        <p:spPr>
          <a:xfrm>
            <a:off x="928173" y="6146690"/>
            <a:ext cx="2941444" cy="738664"/>
          </a:xfrm>
          <a:prstGeom prst="rect">
            <a:avLst/>
          </a:prstGeom>
        </p:spPr>
        <p:txBody>
          <a:bodyPr wrap="square">
            <a:spAutoFit/>
          </a:bodyPr>
          <a:lstStyle/>
          <a:p>
            <a:r>
              <a:rPr lang="pl-PL" sz="1400" dirty="0"/>
              <a:t>PÉLDA DOKUMENTUMOK 
</a:t>
            </a:r>
            <a:r>
              <a:rPr lang="pl-PL" sz="1400" dirty="0" err="1"/>
              <a:t>Munkatkártya</a:t>
            </a:r>
            <a:r>
              <a:rPr lang="pl-PL" sz="1400" dirty="0"/>
              <a:t> 1
</a:t>
            </a:r>
            <a:endParaRPr lang="pl-PL" sz="1400" u="sng" dirty="0">
              <a:solidFill>
                <a:schemeClr val="tx1">
                  <a:lumMod val="85000"/>
                  <a:lumOff val="15000"/>
                </a:schemeClr>
              </a:solidFill>
            </a:endParaRPr>
          </a:p>
        </p:txBody>
      </p:sp>
      <p:pic>
        <p:nvPicPr>
          <p:cNvPr id="12" name="Grafika 11">
            <a:extLst>
              <a:ext uri="{FF2B5EF4-FFF2-40B4-BE49-F238E27FC236}">
                <a16:creationId xmlns:a16="http://schemas.microsoft.com/office/drawing/2014/main" id="{9D490B2B-FDB9-424A-997B-51A93F3BA4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449" y="6128746"/>
            <a:ext cx="522000" cy="522000"/>
          </a:xfrm>
          <a:prstGeom prst="rect">
            <a:avLst/>
          </a:prstGeom>
        </p:spPr>
      </p:pic>
      <p:sp>
        <p:nvSpPr>
          <p:cNvPr id="8" name="Prostokąt: jeden ścięty róg 7">
            <a:extLst>
              <a:ext uri="{FF2B5EF4-FFF2-40B4-BE49-F238E27FC236}">
                <a16:creationId xmlns:a16="http://schemas.microsoft.com/office/drawing/2014/main" id="{FC04BDC6-000D-4908-B598-22C6E3192E8F}"/>
              </a:ext>
            </a:extLst>
          </p:cNvPr>
          <p:cNvSpPr/>
          <p:nvPr/>
        </p:nvSpPr>
        <p:spPr>
          <a:xfrm rot="5400000">
            <a:off x="4841553" y="594035"/>
            <a:ext cx="2160587" cy="4104459"/>
          </a:xfrm>
          <a:prstGeom prst="snip1Rect">
            <a:avLst/>
          </a:prstGeom>
          <a:solidFill>
            <a:srgbClr val="FFC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jeden ścięty róg 12">
            <a:extLst>
              <a:ext uri="{FF2B5EF4-FFF2-40B4-BE49-F238E27FC236}">
                <a16:creationId xmlns:a16="http://schemas.microsoft.com/office/drawing/2014/main" id="{C6D06C78-2DB3-4D14-886D-56D77432EE89}"/>
              </a:ext>
            </a:extLst>
          </p:cNvPr>
          <p:cNvSpPr/>
          <p:nvPr/>
        </p:nvSpPr>
        <p:spPr>
          <a:xfrm rot="5400000" flipH="1">
            <a:off x="4990092" y="2606086"/>
            <a:ext cx="1863507" cy="4104457"/>
          </a:xfrm>
          <a:prstGeom prst="snip1Rect">
            <a:avLst>
              <a:gd name="adj" fmla="val 18691"/>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4" name="Prostokąt: jeden ścięty róg 13">
            <a:extLst>
              <a:ext uri="{FF2B5EF4-FFF2-40B4-BE49-F238E27FC236}">
                <a16:creationId xmlns:a16="http://schemas.microsoft.com/office/drawing/2014/main" id="{ACFE6590-4712-4C06-B01F-528764FF9C02}"/>
              </a:ext>
            </a:extLst>
          </p:cNvPr>
          <p:cNvSpPr/>
          <p:nvPr/>
        </p:nvSpPr>
        <p:spPr>
          <a:xfrm rot="16200000" flipH="1">
            <a:off x="9011318" y="528735"/>
            <a:ext cx="2160582" cy="42350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jeden ścięty róg 14">
            <a:extLst>
              <a:ext uri="{FF2B5EF4-FFF2-40B4-BE49-F238E27FC236}">
                <a16:creationId xmlns:a16="http://schemas.microsoft.com/office/drawing/2014/main" id="{6CB2D334-A04D-4409-8662-966547A49C00}"/>
              </a:ext>
            </a:extLst>
          </p:cNvPr>
          <p:cNvSpPr/>
          <p:nvPr/>
        </p:nvSpPr>
        <p:spPr>
          <a:xfrm rot="16200000">
            <a:off x="9159858" y="2540778"/>
            <a:ext cx="1863499" cy="4235062"/>
          </a:xfrm>
          <a:prstGeom prst="snip1Rect">
            <a:avLst>
              <a:gd name="adj" fmla="val 19196"/>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16" name="Prostokąt: jeden ścięty róg 15">
            <a:extLst>
              <a:ext uri="{FF2B5EF4-FFF2-40B4-BE49-F238E27FC236}">
                <a16:creationId xmlns:a16="http://schemas.microsoft.com/office/drawing/2014/main" id="{5D2B9057-CAB2-4BB5-B452-04544D2C35B7}"/>
              </a:ext>
            </a:extLst>
          </p:cNvPr>
          <p:cNvSpPr/>
          <p:nvPr/>
        </p:nvSpPr>
        <p:spPr>
          <a:xfrm rot="5400000">
            <a:off x="7718245" y="1674411"/>
            <a:ext cx="642263" cy="8339521"/>
          </a:xfrm>
          <a:prstGeom prst="snip1Rect">
            <a:avLst>
              <a:gd name="adj" fmla="val 0"/>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DE55EFF8-087E-4DDF-AB14-BA64DFE9854E}"/>
              </a:ext>
            </a:extLst>
          </p:cNvPr>
          <p:cNvSpPr/>
          <p:nvPr/>
        </p:nvSpPr>
        <p:spPr>
          <a:xfrm>
            <a:off x="9963858" y="1563877"/>
            <a:ext cx="2246406"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AUDITÍV</a:t>
            </a:r>
          </a:p>
        </p:txBody>
      </p:sp>
      <p:sp>
        <p:nvSpPr>
          <p:cNvPr id="18" name="Prostokąt 17">
            <a:extLst>
              <a:ext uri="{FF2B5EF4-FFF2-40B4-BE49-F238E27FC236}">
                <a16:creationId xmlns:a16="http://schemas.microsoft.com/office/drawing/2014/main" id="{FE83CAA1-CA43-493F-B108-B868FEBE1BC9}"/>
              </a:ext>
            </a:extLst>
          </p:cNvPr>
          <p:cNvSpPr/>
          <p:nvPr/>
        </p:nvSpPr>
        <p:spPr>
          <a:xfrm>
            <a:off x="9971463" y="3724667"/>
            <a:ext cx="2246406"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chemeClr val="bg1"/>
                </a:solidFill>
              </a:rPr>
              <a:t>TAKTILIS</a:t>
            </a:r>
          </a:p>
        </p:txBody>
      </p:sp>
      <p:sp>
        <p:nvSpPr>
          <p:cNvPr id="19" name="Prostokąt 18">
            <a:extLst>
              <a:ext uri="{FF2B5EF4-FFF2-40B4-BE49-F238E27FC236}">
                <a16:creationId xmlns:a16="http://schemas.microsoft.com/office/drawing/2014/main" id="{B32370DF-41A0-4FBB-A192-4EF27C895523}"/>
              </a:ext>
            </a:extLst>
          </p:cNvPr>
          <p:cNvSpPr/>
          <p:nvPr/>
        </p:nvSpPr>
        <p:spPr>
          <a:xfrm>
            <a:off x="3868925" y="1571061"/>
            <a:ext cx="2175678"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VIZUÁLIS</a:t>
            </a:r>
          </a:p>
        </p:txBody>
      </p:sp>
      <p:sp>
        <p:nvSpPr>
          <p:cNvPr id="20" name="Prostokąt 19">
            <a:extLst>
              <a:ext uri="{FF2B5EF4-FFF2-40B4-BE49-F238E27FC236}">
                <a16:creationId xmlns:a16="http://schemas.microsoft.com/office/drawing/2014/main" id="{F51A10A0-6D0D-4F5F-970D-0E52D014857B}"/>
              </a:ext>
            </a:extLst>
          </p:cNvPr>
          <p:cNvSpPr/>
          <p:nvPr/>
        </p:nvSpPr>
        <p:spPr>
          <a:xfrm>
            <a:off x="3868925" y="3733545"/>
            <a:ext cx="2175678" cy="56673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bg1"/>
                </a:solidFill>
              </a:rPr>
              <a:t>KINESZTETIKUS</a:t>
            </a:r>
            <a:endParaRPr lang="pl-PL" dirty="0">
              <a:solidFill>
                <a:schemeClr val="bg1"/>
              </a:solidFill>
            </a:endParaRPr>
          </a:p>
        </p:txBody>
      </p:sp>
      <p:sp>
        <p:nvSpPr>
          <p:cNvPr id="21" name="Prostokąt 20">
            <a:extLst>
              <a:ext uri="{FF2B5EF4-FFF2-40B4-BE49-F238E27FC236}">
                <a16:creationId xmlns:a16="http://schemas.microsoft.com/office/drawing/2014/main" id="{8C012BC2-23E2-43B4-B953-BA97813C601A}"/>
              </a:ext>
            </a:extLst>
          </p:cNvPr>
          <p:cNvSpPr/>
          <p:nvPr/>
        </p:nvSpPr>
        <p:spPr>
          <a:xfrm>
            <a:off x="4977875" y="5518972"/>
            <a:ext cx="6096000" cy="923330"/>
          </a:xfrm>
          <a:prstGeom prst="rect">
            <a:avLst/>
          </a:prstGeom>
        </p:spPr>
        <p:txBody>
          <a:bodyPr>
            <a:spAutoFit/>
          </a:bodyPr>
          <a:lstStyle/>
          <a:p>
            <a:pPr algn="ctr" eaLnBrk="1" fontAlgn="auto" hangingPunct="1">
              <a:spcBef>
                <a:spcPts val="0"/>
              </a:spcBef>
              <a:spcAft>
                <a:spcPts val="0"/>
              </a:spcAft>
              <a:defRPr/>
            </a:pPr>
            <a:r>
              <a:rPr lang="pl-PL" dirty="0">
                <a:solidFill>
                  <a:schemeClr val="bg1"/>
                </a:solidFill>
              </a:rPr>
              <a:t>KINESZTETIKUS ÉS TAKTILIS GYAKRAN MEGFELEL AZ "AKTÍV" "TÍPUSNAK
</a:t>
            </a:r>
          </a:p>
        </p:txBody>
      </p:sp>
      <p:sp>
        <p:nvSpPr>
          <p:cNvPr id="22" name="Prostokąt 21">
            <a:extLst>
              <a:ext uri="{FF2B5EF4-FFF2-40B4-BE49-F238E27FC236}">
                <a16:creationId xmlns:a16="http://schemas.microsoft.com/office/drawing/2014/main" id="{37E448CE-07FD-4397-B668-9BB244A75F0A}"/>
              </a:ext>
            </a:extLst>
          </p:cNvPr>
          <p:cNvSpPr/>
          <p:nvPr/>
        </p:nvSpPr>
        <p:spPr>
          <a:xfrm>
            <a:off x="4243827" y="4587824"/>
            <a:ext cx="3355346" cy="1077218"/>
          </a:xfrm>
          <a:prstGeom prst="rect">
            <a:avLst/>
          </a:prstGeom>
        </p:spPr>
        <p:txBody>
          <a:bodyPr wrap="square">
            <a:spAutoFit/>
          </a:bodyPr>
          <a:lstStyle/>
          <a:p>
            <a:pPr algn="ctr"/>
            <a:r>
              <a:rPr lang="en-GB" sz="1600" dirty="0" err="1"/>
              <a:t>általában</a:t>
            </a:r>
            <a:r>
              <a:rPr lang="en-GB" sz="1600" dirty="0"/>
              <a:t> </a:t>
            </a:r>
            <a:r>
              <a:rPr lang="en-GB" sz="1600" dirty="0" err="1"/>
              <a:t>leül</a:t>
            </a:r>
            <a:r>
              <a:rPr lang="en-GB" sz="1600" dirty="0"/>
              <a:t> </a:t>
            </a:r>
            <a:r>
              <a:rPr lang="en-GB" sz="1600" dirty="0" err="1"/>
              <a:t>kényelmesen</a:t>
            </a:r>
            <a:r>
              <a:rPr lang="en-GB" sz="1600" dirty="0"/>
              <a:t> </a:t>
            </a:r>
            <a:r>
              <a:rPr lang="en-GB" sz="1600" dirty="0" err="1"/>
              <a:t>egy</a:t>
            </a:r>
            <a:r>
              <a:rPr lang="en-GB" sz="1600" dirty="0"/>
              <a:t> </a:t>
            </a:r>
            <a:r>
              <a:rPr lang="en-GB" sz="1600" dirty="0" err="1"/>
              <a:t>székre</a:t>
            </a:r>
            <a:r>
              <a:rPr lang="en-GB" sz="1600" dirty="0"/>
              <a:t>, </a:t>
            </a:r>
            <a:r>
              <a:rPr lang="en-GB" sz="1600" dirty="0" err="1"/>
              <a:t>leng</a:t>
            </a:r>
            <a:r>
              <a:rPr lang="en-GB" sz="1600" dirty="0"/>
              <a:t> </a:t>
            </a:r>
            <a:r>
              <a:rPr lang="en-GB" sz="1600" dirty="0" err="1"/>
              <a:t>vagy</a:t>
            </a:r>
            <a:r>
              <a:rPr lang="en-GB" sz="1600" dirty="0"/>
              <a:t> </a:t>
            </a:r>
            <a:r>
              <a:rPr lang="en-GB" sz="1600" dirty="0" err="1"/>
              <a:t>mozog</a:t>
            </a:r>
            <a:r>
              <a:rPr lang="en-GB" sz="1600" dirty="0"/>
              <a:t> </a:t>
            </a:r>
            <a:r>
              <a:rPr lang="en-GB" sz="1600" dirty="0" err="1"/>
              <a:t>más-más</a:t>
            </a:r>
            <a:r>
              <a:rPr lang="en-GB" sz="1600" dirty="0"/>
              <a:t> </a:t>
            </a:r>
            <a:r>
              <a:rPr lang="en-GB" sz="1600" dirty="0" err="1"/>
              <a:t>módon</a:t>
            </a:r>
            <a:r>
              <a:rPr lang="en-GB" sz="1600" dirty="0"/>
              <a:t>
</a:t>
            </a:r>
            <a:endParaRPr lang="pl-PL" sz="1600" dirty="0">
              <a:solidFill>
                <a:schemeClr val="tx1">
                  <a:lumMod val="75000"/>
                  <a:lumOff val="25000"/>
                </a:schemeClr>
              </a:solidFill>
            </a:endParaRPr>
          </a:p>
        </p:txBody>
      </p:sp>
      <p:sp>
        <p:nvSpPr>
          <p:cNvPr id="23" name="Prostokąt 22">
            <a:extLst>
              <a:ext uri="{FF2B5EF4-FFF2-40B4-BE49-F238E27FC236}">
                <a16:creationId xmlns:a16="http://schemas.microsoft.com/office/drawing/2014/main" id="{A7BD6156-5A69-4102-AD33-008994A2FE98}"/>
              </a:ext>
            </a:extLst>
          </p:cNvPr>
          <p:cNvSpPr/>
          <p:nvPr/>
        </p:nvSpPr>
        <p:spPr>
          <a:xfrm>
            <a:off x="8085772" y="4454907"/>
            <a:ext cx="4011672" cy="830997"/>
          </a:xfrm>
          <a:prstGeom prst="rect">
            <a:avLst/>
          </a:prstGeom>
        </p:spPr>
        <p:txBody>
          <a:bodyPr wrap="square">
            <a:spAutoFit/>
          </a:bodyPr>
          <a:lstStyle/>
          <a:p>
            <a:pPr algn="ctr"/>
            <a:r>
              <a:rPr lang="en-GB" sz="1600" dirty="0" err="1"/>
              <a:t>szeret</a:t>
            </a:r>
            <a:r>
              <a:rPr lang="en-GB" sz="1600" dirty="0"/>
              <a:t> </a:t>
            </a:r>
            <a:r>
              <a:rPr lang="en-GB" sz="1600" dirty="0" err="1"/>
              <a:t>játszani</a:t>
            </a:r>
            <a:r>
              <a:rPr lang="en-GB" sz="1600" dirty="0"/>
              <a:t> a </a:t>
            </a:r>
            <a:r>
              <a:rPr lang="en-GB" sz="1600" dirty="0" err="1"/>
              <a:t>különböző</a:t>
            </a:r>
            <a:r>
              <a:rPr lang="en-GB" sz="1600" dirty="0"/>
              <a:t> </a:t>
            </a:r>
            <a:r>
              <a:rPr lang="en-GB" sz="1600" dirty="0" err="1"/>
              <a:t>tárgyak</a:t>
            </a:r>
            <a:r>
              <a:rPr lang="en-GB" sz="1600" dirty="0"/>
              <a:t> </a:t>
            </a:r>
            <a:r>
              <a:rPr lang="en-GB" sz="1600" dirty="0" err="1"/>
              <a:t>hallgatása</a:t>
            </a:r>
            <a:r>
              <a:rPr lang="en-GB" sz="1600" dirty="0"/>
              <a:t> </a:t>
            </a:r>
            <a:r>
              <a:rPr lang="en-GB" sz="1600" dirty="0" err="1"/>
              <a:t>közben</a:t>
            </a:r>
            <a:r>
              <a:rPr lang="en-GB" sz="1600" dirty="0"/>
              <a:t>, </a:t>
            </a:r>
            <a:r>
              <a:rPr lang="en-GB" sz="1600" dirty="0" err="1"/>
              <a:t>játszik</a:t>
            </a:r>
            <a:r>
              <a:rPr lang="en-GB" sz="1600" dirty="0"/>
              <a:t> a </a:t>
            </a:r>
            <a:r>
              <a:rPr lang="en-GB" sz="1600" dirty="0" err="1"/>
              <a:t>hajával</a:t>
            </a:r>
            <a:r>
              <a:rPr lang="en-GB" sz="1600" dirty="0"/>
              <a:t>, </a:t>
            </a:r>
            <a:r>
              <a:rPr lang="en-GB" sz="1600" dirty="0" err="1"/>
              <a:t>vagy</a:t>
            </a:r>
            <a:r>
              <a:rPr lang="en-GB" sz="1600" dirty="0"/>
              <a:t> </a:t>
            </a:r>
            <a:r>
              <a:rPr lang="en-GB" sz="1600" dirty="0" err="1"/>
              <a:t>dörzsöli</a:t>
            </a:r>
            <a:r>
              <a:rPr lang="en-GB" sz="1600" dirty="0"/>
              <a:t> a </a:t>
            </a:r>
            <a:r>
              <a:rPr lang="en-GB" sz="1600" dirty="0" err="1"/>
              <a:t>kezét</a:t>
            </a:r>
            <a:r>
              <a:rPr lang="en-GB" sz="1600" dirty="0"/>
              <a:t>
</a:t>
            </a:r>
            <a:endParaRPr lang="pl-PL" sz="1600" dirty="0">
              <a:solidFill>
                <a:schemeClr val="tx1">
                  <a:lumMod val="75000"/>
                  <a:lumOff val="25000"/>
                </a:schemeClr>
              </a:solidFill>
            </a:endParaRPr>
          </a:p>
        </p:txBody>
      </p:sp>
      <p:sp>
        <p:nvSpPr>
          <p:cNvPr id="24" name="Prostokąt 23">
            <a:extLst>
              <a:ext uri="{FF2B5EF4-FFF2-40B4-BE49-F238E27FC236}">
                <a16:creationId xmlns:a16="http://schemas.microsoft.com/office/drawing/2014/main" id="{06DDB2BE-AD0F-4211-8EB5-FCE86CEE3D54}"/>
              </a:ext>
            </a:extLst>
          </p:cNvPr>
          <p:cNvSpPr/>
          <p:nvPr/>
        </p:nvSpPr>
        <p:spPr>
          <a:xfrm>
            <a:off x="7974075" y="2393593"/>
            <a:ext cx="4104456" cy="1077218"/>
          </a:xfrm>
          <a:prstGeom prst="rect">
            <a:avLst/>
          </a:prstGeom>
        </p:spPr>
        <p:txBody>
          <a:bodyPr wrap="square">
            <a:spAutoFit/>
          </a:bodyPr>
          <a:lstStyle/>
          <a:p>
            <a:pPr lvl="0" algn="ctr"/>
            <a:r>
              <a:rPr lang="en-GB" sz="1600" dirty="0" err="1"/>
              <a:t>Megismételi</a:t>
            </a:r>
            <a:r>
              <a:rPr lang="en-GB" sz="1600" dirty="0"/>
              <a:t> a </a:t>
            </a:r>
            <a:r>
              <a:rPr lang="en-GB" sz="1600" dirty="0" err="1"/>
              <a:t>szavakat</a:t>
            </a:r>
            <a:r>
              <a:rPr lang="en-GB" sz="1600" dirty="0"/>
              <a:t> </a:t>
            </a:r>
            <a:r>
              <a:rPr lang="en-GB" sz="1600" dirty="0" err="1"/>
              <a:t>csendben</a:t>
            </a:r>
            <a:r>
              <a:rPr lang="en-GB" sz="1600" dirty="0"/>
              <a:t> </a:t>
            </a:r>
            <a:r>
              <a:rPr lang="en-GB" sz="1600" dirty="0" err="1"/>
              <a:t>vagy</a:t>
            </a:r>
            <a:r>
              <a:rPr lang="en-GB" sz="1600" dirty="0"/>
              <a:t> </a:t>
            </a:r>
            <a:r>
              <a:rPr lang="en-GB" sz="1600" dirty="0" err="1"/>
              <a:t>bólint</a:t>
            </a:r>
            <a:r>
              <a:rPr lang="en-GB" sz="1600" dirty="0"/>
              <a:t>. </a:t>
            </a:r>
            <a:r>
              <a:rPr lang="en-GB" sz="1600" dirty="0" err="1"/>
              <a:t>Annak</a:t>
            </a:r>
            <a:r>
              <a:rPr lang="en-GB" sz="1600" dirty="0"/>
              <a:t> </a:t>
            </a:r>
            <a:r>
              <a:rPr lang="en-GB" sz="1600" dirty="0" err="1"/>
              <a:t>érdekében</a:t>
            </a:r>
            <a:r>
              <a:rPr lang="en-GB" sz="1600" dirty="0"/>
              <a:t>, </a:t>
            </a:r>
            <a:r>
              <a:rPr lang="en-GB" sz="1600" dirty="0" err="1"/>
              <a:t>hogy</a:t>
            </a:r>
            <a:r>
              <a:rPr lang="en-GB" sz="1600" dirty="0"/>
              <a:t> </a:t>
            </a:r>
            <a:r>
              <a:rPr lang="en-GB" sz="1600" dirty="0" err="1"/>
              <a:t>emlékezzen</a:t>
            </a:r>
            <a:r>
              <a:rPr lang="en-GB" sz="1600" dirty="0"/>
              <a:t> </a:t>
            </a:r>
            <a:r>
              <a:rPr lang="en-GB" sz="1600" dirty="0" err="1"/>
              <a:t>az</a:t>
            </a:r>
            <a:r>
              <a:rPr lang="en-GB" sz="1600" dirty="0"/>
              <a:t> </a:t>
            </a:r>
            <a:r>
              <a:rPr lang="en-GB" sz="1600" dirty="0" err="1"/>
              <a:t>információkat</a:t>
            </a:r>
            <a:r>
              <a:rPr lang="en-GB" sz="1600" dirty="0"/>
              <a:t>, </a:t>
            </a:r>
            <a:r>
              <a:rPr lang="en-GB" sz="1600" dirty="0" err="1"/>
              <a:t>ő</a:t>
            </a:r>
            <a:r>
              <a:rPr lang="en-GB" sz="1600" dirty="0"/>
              <a:t> "</a:t>
            </a:r>
            <a:r>
              <a:rPr lang="en-GB" sz="1600" dirty="0" err="1"/>
              <a:t>hallgatja</a:t>
            </a:r>
            <a:r>
              <a:rPr lang="en-GB" sz="1600" dirty="0"/>
              <a:t> a </a:t>
            </a:r>
            <a:r>
              <a:rPr lang="en-GB" sz="1600" dirty="0" err="1"/>
              <a:t>felvételt</a:t>
            </a:r>
            <a:r>
              <a:rPr lang="en-GB" sz="1600" dirty="0"/>
              <a:t> a </a:t>
            </a:r>
            <a:r>
              <a:rPr lang="en-GB" sz="1600" dirty="0" err="1"/>
              <a:t>fejében</a:t>
            </a:r>
            <a:r>
              <a:rPr lang="en-GB" sz="1600" dirty="0"/>
              <a:t>
</a:t>
            </a:r>
            <a:endParaRPr lang="pl-PL" sz="1600" dirty="0">
              <a:solidFill>
                <a:schemeClr val="tx1">
                  <a:lumMod val="75000"/>
                  <a:lumOff val="25000"/>
                </a:schemeClr>
              </a:solidFill>
            </a:endParaRPr>
          </a:p>
        </p:txBody>
      </p:sp>
      <p:sp>
        <p:nvSpPr>
          <p:cNvPr id="25" name="Prostokąt 24">
            <a:extLst>
              <a:ext uri="{FF2B5EF4-FFF2-40B4-BE49-F238E27FC236}">
                <a16:creationId xmlns:a16="http://schemas.microsoft.com/office/drawing/2014/main" id="{39D56403-AFB8-4484-81FF-6FBE51FF71FC}"/>
              </a:ext>
            </a:extLst>
          </p:cNvPr>
          <p:cNvSpPr/>
          <p:nvPr/>
        </p:nvSpPr>
        <p:spPr>
          <a:xfrm>
            <a:off x="359943" y="4568488"/>
            <a:ext cx="3164098" cy="923330"/>
          </a:xfrm>
          <a:prstGeom prst="rect">
            <a:avLst/>
          </a:prstGeom>
        </p:spPr>
        <p:txBody>
          <a:bodyPr wrap="square">
            <a:spAutoFit/>
          </a:bodyPr>
          <a:lstStyle/>
          <a:p>
            <a:pPr algn="ctr"/>
            <a:r>
              <a:rPr lang="pl-PL" b="1" dirty="0">
                <a:solidFill>
                  <a:srgbClr val="FE7E01"/>
                </a:solidFill>
              </a:rPr>
              <a:t>TUDOD, MIT KELL TANULNI.
 DE HOGYAN KELL CSINÁLNI A LEGJOBBAN?</a:t>
            </a:r>
            <a:endParaRPr lang="pl-PL" dirty="0">
              <a:solidFill>
                <a:srgbClr val="FE7E01"/>
              </a:solidFill>
            </a:endParaRPr>
          </a:p>
        </p:txBody>
      </p:sp>
      <p:sp>
        <p:nvSpPr>
          <p:cNvPr id="26" name="Prostokąt 25">
            <a:extLst>
              <a:ext uri="{FF2B5EF4-FFF2-40B4-BE49-F238E27FC236}">
                <a16:creationId xmlns:a16="http://schemas.microsoft.com/office/drawing/2014/main" id="{BDA0D50A-C3B9-453F-823D-1A2CD15501B7}"/>
              </a:ext>
            </a:extLst>
          </p:cNvPr>
          <p:cNvSpPr/>
          <p:nvPr/>
        </p:nvSpPr>
        <p:spPr>
          <a:xfrm>
            <a:off x="4063279" y="2393593"/>
            <a:ext cx="3716443" cy="1323439"/>
          </a:xfrm>
          <a:prstGeom prst="rect">
            <a:avLst/>
          </a:prstGeom>
        </p:spPr>
        <p:txBody>
          <a:bodyPr wrap="square">
            <a:spAutoFit/>
          </a:bodyPr>
          <a:lstStyle/>
          <a:p>
            <a:pPr algn="ctr"/>
            <a:r>
              <a:rPr lang="en-GB" sz="1600" dirty="0" err="1"/>
              <a:t>Általában</a:t>
            </a:r>
            <a:r>
              <a:rPr lang="en-GB" sz="1600" dirty="0"/>
              <a:t> </a:t>
            </a:r>
            <a:r>
              <a:rPr lang="en-GB" sz="1600" dirty="0" err="1"/>
              <a:t>egyenesen</a:t>
            </a:r>
            <a:r>
              <a:rPr lang="en-GB" sz="1600" dirty="0"/>
              <a:t> </a:t>
            </a:r>
            <a:r>
              <a:rPr lang="en-GB" sz="1600" dirty="0" err="1"/>
              <a:t>ül</a:t>
            </a:r>
            <a:r>
              <a:rPr lang="en-GB" sz="1600" dirty="0"/>
              <a:t>, </a:t>
            </a:r>
            <a:r>
              <a:rPr lang="en-GB" sz="1600" dirty="0" err="1"/>
              <a:t>és</a:t>
            </a:r>
            <a:r>
              <a:rPr lang="en-GB" sz="1600" dirty="0"/>
              <a:t> </a:t>
            </a:r>
            <a:r>
              <a:rPr lang="en-GB" sz="1600" dirty="0" err="1"/>
              <a:t>követi</a:t>
            </a:r>
            <a:r>
              <a:rPr lang="en-GB" sz="1600" dirty="0"/>
              <a:t> </a:t>
            </a:r>
            <a:r>
              <a:rPr lang="en-GB" sz="1600" dirty="0" err="1"/>
              <a:t>az</a:t>
            </a:r>
            <a:r>
              <a:rPr lang="en-GB" sz="1600" dirty="0"/>
              <a:t> </a:t>
            </a:r>
            <a:r>
              <a:rPr lang="en-GB" sz="1600" dirty="0" err="1"/>
              <a:t>előadót</a:t>
            </a:r>
            <a:r>
              <a:rPr lang="en-GB" sz="1600" dirty="0"/>
              <a:t>  a </a:t>
            </a:r>
            <a:r>
              <a:rPr lang="en-GB" sz="1600" dirty="0" err="1"/>
              <a:t>szemével</a:t>
            </a:r>
            <a:r>
              <a:rPr lang="en-GB" sz="1600" dirty="0"/>
              <a:t>. Az </a:t>
            </a:r>
            <a:r>
              <a:rPr lang="en-GB" sz="1600" dirty="0" err="1"/>
              <a:t>információ</a:t>
            </a:r>
            <a:r>
              <a:rPr lang="en-GB" sz="1600" dirty="0"/>
              <a:t> </a:t>
            </a:r>
            <a:r>
              <a:rPr lang="en-GB" sz="1600" dirty="0" err="1"/>
              <a:t>visszaidésézéséhez</a:t>
            </a:r>
            <a:r>
              <a:rPr lang="en-GB" sz="1600" dirty="0"/>
              <a:t> </a:t>
            </a:r>
            <a:r>
              <a:rPr lang="en-GB" sz="1600" dirty="0" err="1"/>
              <a:t>gyakran</a:t>
            </a:r>
            <a:r>
              <a:rPr lang="en-GB" sz="1600" dirty="0"/>
              <a:t> </a:t>
            </a:r>
            <a:r>
              <a:rPr lang="en-GB" sz="1600" dirty="0" err="1"/>
              <a:t>újra</a:t>
            </a:r>
            <a:r>
              <a:rPr lang="en-GB" sz="1600" dirty="0"/>
              <a:t> </a:t>
            </a:r>
            <a:r>
              <a:rPr lang="en-GB" sz="1600" dirty="0" err="1"/>
              <a:t>létrehozza</a:t>
            </a:r>
            <a:r>
              <a:rPr lang="en-GB" sz="1600" dirty="0"/>
              <a:t> a </a:t>
            </a:r>
            <a:r>
              <a:rPr lang="en-GB" sz="1600" dirty="0" err="1"/>
              <a:t>hozzá</a:t>
            </a:r>
            <a:r>
              <a:rPr lang="en-GB" sz="1600" dirty="0"/>
              <a:t> </a:t>
            </a:r>
            <a:r>
              <a:rPr lang="en-GB" sz="1600" dirty="0" err="1"/>
              <a:t>társított</a:t>
            </a:r>
            <a:r>
              <a:rPr lang="en-GB" sz="1600" dirty="0"/>
              <a:t> </a:t>
            </a:r>
            <a:r>
              <a:rPr lang="en-GB" sz="1600" dirty="0" err="1"/>
              <a:t>képet</a:t>
            </a:r>
            <a:r>
              <a:rPr lang="en-GB" sz="1600" dirty="0"/>
              <a:t>.
</a:t>
            </a:r>
            <a:endParaRPr lang="pl-PL" sz="1600" dirty="0"/>
          </a:p>
        </p:txBody>
      </p:sp>
      <p:sp>
        <p:nvSpPr>
          <p:cNvPr id="27" name="Prostokąt 26">
            <a:extLst>
              <a:ext uri="{FF2B5EF4-FFF2-40B4-BE49-F238E27FC236}">
                <a16:creationId xmlns:a16="http://schemas.microsoft.com/office/drawing/2014/main" id="{42346DE6-208E-47E9-9567-B27D298590D5}"/>
              </a:ext>
            </a:extLst>
          </p:cNvPr>
          <p:cNvSpPr/>
          <p:nvPr/>
        </p:nvSpPr>
        <p:spPr>
          <a:xfrm>
            <a:off x="5368079" y="1053589"/>
            <a:ext cx="5659041" cy="369332"/>
          </a:xfrm>
          <a:prstGeom prst="rect">
            <a:avLst/>
          </a:prstGeom>
        </p:spPr>
        <p:txBody>
          <a:bodyPr wrap="square">
            <a:spAutoFit/>
          </a:bodyPr>
          <a:lstStyle/>
          <a:p>
            <a:pPr algn="ctr"/>
            <a:r>
              <a:rPr lang="pl-PL" b="1" dirty="0">
                <a:solidFill>
                  <a:schemeClr val="tx1">
                    <a:lumMod val="75000"/>
                    <a:lumOff val="25000"/>
                  </a:schemeClr>
                </a:solidFill>
              </a:rPr>
              <a:t>HOGYAN LEHET FELISMERNI A TANULÓK TÍPUSAIT? </a:t>
            </a:r>
          </a:p>
        </p:txBody>
      </p:sp>
      <p:pic>
        <p:nvPicPr>
          <p:cNvPr id="28" name="Grafika 27">
            <a:extLst>
              <a:ext uri="{FF2B5EF4-FFF2-40B4-BE49-F238E27FC236}">
                <a16:creationId xmlns:a16="http://schemas.microsoft.com/office/drawing/2014/main" id="{CECEEB53-C51F-456D-9C7E-4592322BBE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002" y="2717952"/>
            <a:ext cx="1649981" cy="1649981"/>
          </a:xfrm>
          <a:prstGeom prst="rect">
            <a:avLst/>
          </a:prstGeom>
        </p:spPr>
      </p:pic>
    </p:spTree>
    <p:extLst>
      <p:ext uri="{BB962C8B-B14F-4D97-AF65-F5344CB8AC3E}">
        <p14:creationId xmlns:p14="http://schemas.microsoft.com/office/powerpoint/2010/main" val="1511730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1">
            <a:extLst>
              <a:ext uri="{FF2B5EF4-FFF2-40B4-BE49-F238E27FC236}">
                <a16:creationId xmlns:a16="http://schemas.microsoft.com/office/drawing/2014/main" id="{00CBD59F-1047-6B41-A5DA-705B03EE5EF1}"/>
              </a:ext>
            </a:extLst>
          </p:cNvPr>
          <p:cNvPicPr>
            <a:picLocks noChangeAspect="1"/>
          </p:cNvPicPr>
          <p:nvPr/>
        </p:nvPicPr>
        <p:blipFill rotWithShape="1">
          <a:blip r:embed="rId2">
            <a:extLst>
              <a:ext uri="{28A0092B-C50C-407E-A947-70E740481C1C}">
                <a14:useLocalDpi xmlns:a14="http://schemas.microsoft.com/office/drawing/2010/main" val="0"/>
              </a:ext>
            </a:extLst>
          </a:blip>
          <a:srcRect l="23567" r="-23567"/>
          <a:stretch/>
        </p:blipFill>
        <p:spPr>
          <a:xfrm>
            <a:off x="-596" y="1519097"/>
            <a:ext cx="6415759" cy="4282244"/>
          </a:xfrm>
          <a:prstGeom prst="rect">
            <a:avLst/>
          </a:prstGeom>
        </p:spPr>
      </p:pic>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HATÉKONY TANÍTÁS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7</a:t>
            </a:fld>
            <a:endParaRPr lang="en-US" altLang="pl-PL"/>
          </a:p>
        </p:txBody>
      </p:sp>
      <p:sp>
        <p:nvSpPr>
          <p:cNvPr id="9" name="Prostokąt 8">
            <a:extLst>
              <a:ext uri="{FF2B5EF4-FFF2-40B4-BE49-F238E27FC236}">
                <a16:creationId xmlns:a16="http://schemas.microsoft.com/office/drawing/2014/main" id="{1D45E4F6-4987-470A-B4D3-D53F82E6A4AB}"/>
              </a:ext>
            </a:extLst>
          </p:cNvPr>
          <p:cNvSpPr/>
          <p:nvPr/>
        </p:nvSpPr>
        <p:spPr>
          <a:xfrm>
            <a:off x="3431704" y="1173523"/>
            <a:ext cx="8784977"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441F311A-00D0-4561-8AAC-D212BBF4731C}"/>
              </a:ext>
            </a:extLst>
          </p:cNvPr>
          <p:cNvSpPr/>
          <p:nvPr/>
        </p:nvSpPr>
        <p:spPr>
          <a:xfrm>
            <a:off x="3935759" y="1541432"/>
            <a:ext cx="8280921" cy="477054"/>
          </a:xfrm>
          <a:prstGeom prst="rect">
            <a:avLst/>
          </a:prstGeom>
        </p:spPr>
        <p:txBody>
          <a:bodyPr wrap="square">
            <a:spAutoFit/>
          </a:bodyPr>
          <a:lstStyle/>
          <a:p>
            <a:r>
              <a:rPr lang="pl-PL" sz="2500" b="1" dirty="0">
                <a:solidFill>
                  <a:schemeClr val="bg1"/>
                </a:solidFill>
              </a:rPr>
              <a:t>A FRANCIA FELSZOLGÁS KÉPZÉS SORÁN: </a:t>
            </a:r>
          </a:p>
        </p:txBody>
      </p:sp>
      <p:sp>
        <p:nvSpPr>
          <p:cNvPr id="11" name="Trójkąt prostokątny 10">
            <a:extLst>
              <a:ext uri="{FF2B5EF4-FFF2-40B4-BE49-F238E27FC236}">
                <a16:creationId xmlns:a16="http://schemas.microsoft.com/office/drawing/2014/main" id="{5D54ACFE-F67C-47A9-8E37-4D95E5F2568F}"/>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E36ACBDA-1146-48F9-8BCA-335B64528517}"/>
              </a:ext>
            </a:extLst>
          </p:cNvPr>
          <p:cNvSpPr/>
          <p:nvPr/>
        </p:nvSpPr>
        <p:spPr>
          <a:xfrm>
            <a:off x="3935759" y="2424214"/>
            <a:ext cx="7488832" cy="2756717"/>
          </a:xfrm>
          <a:prstGeom prst="rect">
            <a:avLst/>
          </a:prstGeom>
        </p:spPr>
        <p:txBody>
          <a:bodyPr wrap="square">
            <a:spAutoFit/>
          </a:bodyPr>
          <a:lstStyle/>
          <a:p>
            <a:pPr marL="285750" indent="-285750">
              <a:lnSpc>
                <a:spcPct val="114000"/>
              </a:lnSpc>
              <a:spcAft>
                <a:spcPts val="600"/>
              </a:spcAft>
              <a:buBlip>
                <a:blip r:embed="rId3"/>
              </a:buBlip>
            </a:pPr>
            <a:r>
              <a:rPr lang="hu-HU" sz="1600" dirty="0">
                <a:solidFill>
                  <a:schemeClr val="tx1">
                    <a:lumMod val="75000"/>
                    <a:lumOff val="25000"/>
                  </a:schemeClr>
                </a:solidFill>
              </a:rPr>
              <a:t>A vizuális tanuló javát szolgálja a leginkább egy vizuális vagy filmszerű prezentáció, amely bemutatja, hogy milyen ételeket szolgálnak fel, valamint figyeli a munkában lévő munkatársakat, és emlékszik arra, amit csinál
A hallgató számára előnyös a kommentár, a prezentáció, az előadás, és a francia felszolgálás gyakorlatot megelőző utasítás
Az aktív tanuló a legtöbbet a francia felszolgálás bemutatásában a részvételből tanul,, a felszolgálásban részt vevő pincérek szerepének önálló kivitelezésével, vagy az egyszerűsített változatban, az edény bemutatásával és a vendégnek való felszolgálásával, így érti meg, hogy kell az ételeket kényelmesen a tányérra  helyezni</a:t>
            </a:r>
            <a:endParaRPr lang="pl-PL" sz="1600" dirty="0">
              <a:solidFill>
                <a:schemeClr val="tx1">
                  <a:lumMod val="75000"/>
                  <a:lumOff val="25000"/>
                </a:schemeClr>
              </a:solidFill>
            </a:endParaRPr>
          </a:p>
        </p:txBody>
      </p:sp>
    </p:spTree>
    <p:extLst>
      <p:ext uri="{BB962C8B-B14F-4D97-AF65-F5344CB8AC3E}">
        <p14:creationId xmlns:p14="http://schemas.microsoft.com/office/powerpoint/2010/main" val="3501354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8</a:t>
            </a:fld>
            <a:endParaRPr lang="en-US" altLang="pl-PL"/>
          </a:p>
        </p:txBody>
      </p:sp>
      <p:pic>
        <p:nvPicPr>
          <p:cNvPr id="9" name="Obraz 8">
            <a:extLst>
              <a:ext uri="{FF2B5EF4-FFF2-40B4-BE49-F238E27FC236}">
                <a16:creationId xmlns:a16="http://schemas.microsoft.com/office/drawing/2014/main" id="{0DF2E869-EC59-4A8A-8768-CC5B25EC8199}"/>
              </a:ext>
            </a:extLst>
          </p:cNvPr>
          <p:cNvPicPr preferRelativeResize="0">
            <a:picLocks/>
          </p:cNvPicPr>
          <p:nvPr/>
        </p:nvPicPr>
        <p:blipFill>
          <a:blip r:embed="rId2"/>
          <a:stretch>
            <a:fillRect/>
          </a:stretch>
        </p:blipFill>
        <p:spPr>
          <a:xfrm flipH="1">
            <a:off x="4221289" y="2420888"/>
            <a:ext cx="74510" cy="2448272"/>
          </a:xfrm>
          <a:prstGeom prst="rect">
            <a:avLst/>
          </a:prstGeom>
        </p:spPr>
      </p:pic>
      <p:sp>
        <p:nvSpPr>
          <p:cNvPr id="10" name="Prostokąt 9">
            <a:extLst>
              <a:ext uri="{FF2B5EF4-FFF2-40B4-BE49-F238E27FC236}">
                <a16:creationId xmlns:a16="http://schemas.microsoft.com/office/drawing/2014/main" id="{C575DEBE-25F5-4510-B31A-4FABECBA4C62}"/>
              </a:ext>
            </a:extLst>
          </p:cNvPr>
          <p:cNvSpPr/>
          <p:nvPr/>
        </p:nvSpPr>
        <p:spPr>
          <a:xfrm>
            <a:off x="4520096" y="2490862"/>
            <a:ext cx="6752213" cy="2308324"/>
          </a:xfrm>
          <a:prstGeom prst="rect">
            <a:avLst/>
          </a:prstGeom>
        </p:spPr>
        <p:txBody>
          <a:bodyPr wrap="square">
            <a:spAutoFit/>
          </a:bodyPr>
          <a:lstStyle/>
          <a:p>
            <a:r>
              <a:rPr lang="en-GB" sz="1600" dirty="0" err="1">
                <a:solidFill>
                  <a:schemeClr val="tx1">
                    <a:lumMod val="75000"/>
                    <a:lumOff val="25000"/>
                  </a:schemeClr>
                </a:solidFill>
              </a:rPr>
              <a:t>Függetlenül</a:t>
            </a:r>
            <a:r>
              <a:rPr lang="en-GB" sz="1600" dirty="0">
                <a:solidFill>
                  <a:schemeClr val="tx1">
                    <a:lumMod val="75000"/>
                    <a:lumOff val="25000"/>
                  </a:schemeClr>
                </a:solidFill>
              </a:rPr>
              <a:t> </a:t>
            </a:r>
            <a:r>
              <a:rPr lang="en-GB" sz="1600" dirty="0" err="1">
                <a:solidFill>
                  <a:schemeClr val="tx1">
                    <a:lumMod val="75000"/>
                    <a:lumOff val="25000"/>
                  </a:schemeClr>
                </a:solidFill>
              </a:rPr>
              <a:t>attól</a:t>
            </a:r>
            <a:r>
              <a:rPr lang="en-GB" sz="1600" dirty="0">
                <a:solidFill>
                  <a:schemeClr val="tx1">
                    <a:lumMod val="75000"/>
                    <a:lumOff val="25000"/>
                  </a:schemeClr>
                </a:solidFill>
              </a:rPr>
              <a:t>, </a:t>
            </a:r>
            <a:r>
              <a:rPr lang="en-GB" sz="1600" dirty="0" err="1">
                <a:solidFill>
                  <a:schemeClr val="tx1">
                    <a:lumMod val="75000"/>
                    <a:lumOff val="25000"/>
                  </a:schemeClr>
                </a:solidFill>
              </a:rPr>
              <a:t>hogy</a:t>
            </a:r>
            <a:r>
              <a:rPr lang="en-GB" sz="1600" dirty="0">
                <a:solidFill>
                  <a:schemeClr val="tx1">
                    <a:lumMod val="75000"/>
                    <a:lumOff val="25000"/>
                  </a:schemeClr>
                </a:solidFill>
              </a:rPr>
              <a:t> </a:t>
            </a:r>
            <a:r>
              <a:rPr lang="en-GB" sz="1600" dirty="0" err="1">
                <a:solidFill>
                  <a:schemeClr val="tx1">
                    <a:lumMod val="75000"/>
                    <a:lumOff val="25000"/>
                  </a:schemeClr>
                </a:solidFill>
              </a:rPr>
              <a:t>mik</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érdeklődésük</a:t>
            </a:r>
            <a:r>
              <a:rPr lang="en-GB" sz="1600" dirty="0">
                <a:solidFill>
                  <a:schemeClr val="tx1">
                    <a:lumMod val="75000"/>
                    <a:lumOff val="25000"/>
                  </a:schemeClr>
                </a:solidFill>
              </a:rPr>
              <a:t>, </a:t>
            </a:r>
            <a:r>
              <a:rPr lang="en-GB" sz="1600" dirty="0" err="1">
                <a:solidFill>
                  <a:schemeClr val="tx1">
                    <a:lumMod val="75000"/>
                    <a:lumOff val="25000"/>
                  </a:schemeClr>
                </a:solidFill>
              </a:rPr>
              <a:t>hajlamuk</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 </a:t>
            </a:r>
            <a:r>
              <a:rPr lang="en-GB" sz="1600" dirty="0" err="1">
                <a:solidFill>
                  <a:schemeClr val="tx1">
                    <a:lumMod val="75000"/>
                    <a:lumOff val="25000"/>
                  </a:schemeClr>
                </a:solidFill>
              </a:rPr>
              <a:t>tapasztalatuk</a:t>
            </a:r>
            <a:r>
              <a:rPr lang="en-GB" sz="1600" dirty="0">
                <a:solidFill>
                  <a:schemeClr val="tx1">
                    <a:lumMod val="75000"/>
                    <a:lumOff val="25000"/>
                  </a:schemeClr>
                </a:solidFill>
              </a:rPr>
              <a:t>, a </a:t>
            </a:r>
            <a:r>
              <a:rPr lang="en-GB" sz="1600" dirty="0" err="1">
                <a:solidFill>
                  <a:schemeClr val="tx1">
                    <a:lumMod val="75000"/>
                    <a:lumOff val="25000"/>
                  </a:schemeClr>
                </a:solidFill>
              </a:rPr>
              <a:t>különböző</a:t>
            </a:r>
            <a:r>
              <a:rPr lang="en-GB" sz="1600" dirty="0">
                <a:solidFill>
                  <a:schemeClr val="tx1">
                    <a:lumMod val="75000"/>
                    <a:lumOff val="25000"/>
                  </a:schemeClr>
                </a:solidFill>
              </a:rPr>
              <a:t>  </a:t>
            </a:r>
            <a:r>
              <a:rPr lang="en-GB" sz="1600" dirty="0" err="1">
                <a:solidFill>
                  <a:schemeClr val="tx1">
                    <a:lumMod val="75000"/>
                    <a:lumOff val="25000"/>
                  </a:schemeClr>
                </a:solidFill>
              </a:rPr>
              <a:t>szintű</a:t>
            </a:r>
            <a:r>
              <a:rPr lang="en-GB" sz="1600" dirty="0">
                <a:solidFill>
                  <a:schemeClr val="tx1">
                    <a:lumMod val="75000"/>
                    <a:lumOff val="25000"/>
                  </a:schemeClr>
                </a:solidFill>
              </a:rPr>
              <a:t> pincer </a:t>
            </a:r>
            <a:r>
              <a:rPr lang="en-GB" sz="1600" dirty="0" err="1">
                <a:solidFill>
                  <a:schemeClr val="tx1">
                    <a:lumMod val="75000"/>
                    <a:lumOff val="25000"/>
                  </a:schemeClr>
                </a:solidFill>
              </a:rPr>
              <a:t>tanfolyamok</a:t>
            </a:r>
            <a:r>
              <a:rPr lang="en-GB" sz="1600" dirty="0">
                <a:solidFill>
                  <a:schemeClr val="tx1">
                    <a:lumMod val="75000"/>
                    <a:lumOff val="25000"/>
                  </a:schemeClr>
                </a:solidFill>
              </a:rPr>
              <a:t> </a:t>
            </a:r>
            <a:r>
              <a:rPr lang="en-GB" sz="1600" dirty="0" err="1">
                <a:solidFill>
                  <a:schemeClr val="tx1">
                    <a:lumMod val="75000"/>
                    <a:lumOff val="25000"/>
                  </a:schemeClr>
                </a:solidFill>
              </a:rPr>
              <a:t>résztvevői</a:t>
            </a:r>
            <a:r>
              <a:rPr lang="en-GB" sz="1600" dirty="0">
                <a:solidFill>
                  <a:schemeClr val="tx1">
                    <a:lumMod val="75000"/>
                    <a:lumOff val="25000"/>
                  </a:schemeClr>
                </a:solidFill>
              </a:rPr>
              <a:t>, </a:t>
            </a:r>
            <a:r>
              <a:rPr lang="en-GB" sz="1600" dirty="0" err="1">
                <a:solidFill>
                  <a:schemeClr val="tx1">
                    <a:lumMod val="75000"/>
                    <a:lumOff val="25000"/>
                  </a:schemeClr>
                </a:solidFill>
              </a:rPr>
              <a:t>valamint</a:t>
            </a:r>
            <a:r>
              <a:rPr lang="en-GB" sz="1600" dirty="0">
                <a:solidFill>
                  <a:schemeClr val="tx1">
                    <a:lumMod val="75000"/>
                    <a:lumOff val="25000"/>
                  </a:schemeClr>
                </a:solidFill>
              </a:rPr>
              <a:t> a </a:t>
            </a:r>
            <a:r>
              <a:rPr lang="en-GB" sz="1600" dirty="0" err="1">
                <a:solidFill>
                  <a:schemeClr val="tx1">
                    <a:lumMod val="75000"/>
                    <a:lumOff val="25000"/>
                  </a:schemeClr>
                </a:solidFill>
              </a:rPr>
              <a:t>szaktanfolyamokon</a:t>
            </a:r>
            <a:r>
              <a:rPr lang="en-GB" sz="1600" dirty="0">
                <a:solidFill>
                  <a:schemeClr val="tx1">
                    <a:lumMod val="75000"/>
                    <a:lumOff val="25000"/>
                  </a:schemeClr>
                </a:solidFill>
              </a:rPr>
              <a:t>, </a:t>
            </a:r>
            <a:r>
              <a:rPr lang="en-GB" sz="1600" dirty="0" err="1">
                <a:solidFill>
                  <a:schemeClr val="tx1">
                    <a:lumMod val="75000"/>
                    <a:lumOff val="25000"/>
                  </a:schemeClr>
                </a:solidFill>
              </a:rPr>
              <a:t>például</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egyes</a:t>
            </a:r>
            <a:r>
              <a:rPr lang="en-GB" sz="1600" dirty="0">
                <a:solidFill>
                  <a:schemeClr val="tx1">
                    <a:lumMod val="75000"/>
                    <a:lumOff val="25000"/>
                  </a:schemeClr>
                </a:solidFill>
              </a:rPr>
              <a:t> </a:t>
            </a:r>
            <a:r>
              <a:rPr lang="en-GB" sz="1600" dirty="0" err="1">
                <a:solidFill>
                  <a:schemeClr val="tx1">
                    <a:lumMod val="75000"/>
                    <a:lumOff val="25000"/>
                  </a:schemeClr>
                </a:solidFill>
              </a:rPr>
              <a:t>területeken</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íz</a:t>
            </a:r>
            <a:r>
              <a:rPr lang="en-GB" sz="1600" dirty="0">
                <a:solidFill>
                  <a:schemeClr val="tx1">
                    <a:lumMod val="75000"/>
                    <a:lumOff val="25000"/>
                  </a:schemeClr>
                </a:solidFill>
              </a:rPr>
              <a:t> </a:t>
            </a:r>
            <a:r>
              <a:rPr lang="en-GB" sz="1600" dirty="0" err="1">
                <a:solidFill>
                  <a:schemeClr val="tx1">
                    <a:lumMod val="75000"/>
                    <a:lumOff val="25000"/>
                  </a:schemeClr>
                </a:solidFill>
              </a:rPr>
              <a:t>tanácsadás</a:t>
            </a:r>
            <a:r>
              <a:rPr lang="en-GB" sz="1600" dirty="0">
                <a:solidFill>
                  <a:schemeClr val="tx1">
                    <a:lumMod val="75000"/>
                    <a:lumOff val="25000"/>
                  </a:schemeClr>
                </a:solidFill>
              </a:rPr>
              <a:t> </a:t>
            </a:r>
            <a:r>
              <a:rPr lang="en-GB" sz="1600" dirty="0" err="1">
                <a:solidFill>
                  <a:schemeClr val="tx1">
                    <a:lumMod val="75000"/>
                    <a:lumOff val="25000"/>
                  </a:schemeClr>
                </a:solidFill>
              </a:rPr>
              <a:t>vagy</a:t>
            </a:r>
            <a:r>
              <a:rPr lang="en-GB" sz="1600" dirty="0">
                <a:solidFill>
                  <a:schemeClr val="tx1">
                    <a:lumMod val="75000"/>
                    <a:lumOff val="25000"/>
                  </a:schemeClr>
                </a:solidFill>
              </a:rPr>
              <a:t> </a:t>
            </a:r>
            <a:r>
              <a:rPr lang="en-GB" sz="1600" dirty="0" err="1">
                <a:solidFill>
                  <a:schemeClr val="tx1">
                    <a:lumMod val="75000"/>
                    <a:lumOff val="25000"/>
                  </a:schemeClr>
                </a:solidFill>
              </a:rPr>
              <a:t>szuggesztív</a:t>
            </a:r>
            <a:r>
              <a:rPr lang="en-GB" sz="1600" dirty="0">
                <a:solidFill>
                  <a:schemeClr val="tx1">
                    <a:lumMod val="75000"/>
                    <a:lumOff val="25000"/>
                  </a:schemeClr>
                </a:solidFill>
              </a:rPr>
              <a:t> </a:t>
            </a:r>
            <a:r>
              <a:rPr lang="en-GB" sz="1600" dirty="0" err="1">
                <a:solidFill>
                  <a:schemeClr val="tx1">
                    <a:lumMod val="75000"/>
                    <a:lumOff val="25000"/>
                  </a:schemeClr>
                </a:solidFill>
              </a:rPr>
              <a:t>értékesítésben</a:t>
            </a:r>
            <a:r>
              <a:rPr lang="en-GB" sz="1600" dirty="0">
                <a:solidFill>
                  <a:schemeClr val="tx1">
                    <a:lumMod val="75000"/>
                    <a:lumOff val="25000"/>
                  </a:schemeClr>
                </a:solidFill>
              </a:rPr>
              <a:t>, </a:t>
            </a:r>
            <a:r>
              <a:rPr lang="en-GB" sz="1600" dirty="0" err="1">
                <a:solidFill>
                  <a:schemeClr val="tx1">
                    <a:lumMod val="75000"/>
                    <a:lumOff val="25000"/>
                  </a:schemeClr>
                </a:solidFill>
              </a:rPr>
              <a:t>használják</a:t>
            </a:r>
            <a:r>
              <a:rPr lang="en-GB" sz="1600" dirty="0">
                <a:solidFill>
                  <a:schemeClr val="tx1">
                    <a:lumMod val="75000"/>
                    <a:lumOff val="25000"/>
                  </a:schemeClr>
                </a:solidFill>
              </a:rPr>
              <a:t> </a:t>
            </a:r>
            <a:r>
              <a:rPr lang="en-GB" sz="1600" dirty="0" err="1">
                <a:solidFill>
                  <a:schemeClr val="tx1">
                    <a:lumMod val="75000"/>
                    <a:lumOff val="25000"/>
                  </a:schemeClr>
                </a:solidFill>
              </a:rPr>
              <a:t>valamennyi</a:t>
            </a:r>
            <a:r>
              <a:rPr lang="en-GB" sz="1600" dirty="0">
                <a:solidFill>
                  <a:schemeClr val="tx1">
                    <a:lumMod val="75000"/>
                    <a:lumOff val="25000"/>
                  </a:schemeClr>
                </a:solidFill>
              </a:rPr>
              <a:t> </a:t>
            </a:r>
            <a:r>
              <a:rPr lang="en-GB" sz="1600" dirty="0" err="1">
                <a:solidFill>
                  <a:schemeClr val="tx1">
                    <a:lumMod val="75000"/>
                    <a:lumOff val="25000"/>
                  </a:schemeClr>
                </a:solidFill>
              </a:rPr>
              <a:t>tudást</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készséget</a:t>
            </a:r>
            <a:r>
              <a:rPr lang="en-GB" sz="1600" dirty="0">
                <a:solidFill>
                  <a:schemeClr val="tx1">
                    <a:lumMod val="75000"/>
                    <a:lumOff val="25000"/>
                  </a:schemeClr>
                </a:solidFill>
              </a:rPr>
              <a:t>.
A </a:t>
            </a:r>
            <a:r>
              <a:rPr lang="en-GB" sz="1600" dirty="0" err="1">
                <a:solidFill>
                  <a:schemeClr val="tx1">
                    <a:lumMod val="75000"/>
                    <a:lumOff val="25000"/>
                  </a:schemeClr>
                </a:solidFill>
              </a:rPr>
              <a:t>tanulók</a:t>
            </a:r>
            <a:r>
              <a:rPr lang="en-GB" sz="1600" dirty="0">
                <a:solidFill>
                  <a:schemeClr val="tx1">
                    <a:lumMod val="75000"/>
                    <a:lumOff val="25000"/>
                  </a:schemeClr>
                </a:solidFill>
              </a:rPr>
              <a:t> </a:t>
            </a:r>
            <a:r>
              <a:rPr lang="en-GB" sz="1600" dirty="0" err="1">
                <a:solidFill>
                  <a:schemeClr val="tx1">
                    <a:lumMod val="75000"/>
                    <a:lumOff val="25000"/>
                  </a:schemeClr>
                </a:solidFill>
              </a:rPr>
              <a:t>közötti</a:t>
            </a:r>
            <a:r>
              <a:rPr lang="en-GB" sz="1600" dirty="0">
                <a:solidFill>
                  <a:schemeClr val="tx1">
                    <a:lumMod val="75000"/>
                    <a:lumOff val="25000"/>
                  </a:schemeClr>
                </a:solidFill>
              </a:rPr>
              <a:t> </a:t>
            </a:r>
            <a:r>
              <a:rPr lang="en-GB" sz="1600" dirty="0" err="1">
                <a:solidFill>
                  <a:schemeClr val="tx1">
                    <a:lumMod val="75000"/>
                    <a:lumOff val="25000"/>
                  </a:schemeClr>
                </a:solidFill>
              </a:rPr>
              <a:t>eltérések</a:t>
            </a:r>
            <a:r>
              <a:rPr lang="en-GB" sz="1600" dirty="0">
                <a:solidFill>
                  <a:schemeClr val="tx1">
                    <a:lumMod val="75000"/>
                    <a:lumOff val="25000"/>
                  </a:schemeClr>
                </a:solidFill>
              </a:rPr>
              <a:t> </a:t>
            </a:r>
            <a:r>
              <a:rPr lang="en-GB" sz="1600" dirty="0" err="1">
                <a:solidFill>
                  <a:schemeClr val="tx1">
                    <a:lumMod val="75000"/>
                    <a:lumOff val="25000"/>
                  </a:schemeClr>
                </a:solidFill>
              </a:rPr>
              <a:t>az</a:t>
            </a:r>
            <a:r>
              <a:rPr lang="en-GB" sz="1600" dirty="0">
                <a:solidFill>
                  <a:schemeClr val="tx1">
                    <a:lumMod val="75000"/>
                    <a:lumOff val="25000"/>
                  </a:schemeClr>
                </a:solidFill>
              </a:rPr>
              <a:t> </a:t>
            </a:r>
            <a:r>
              <a:rPr lang="en-GB" sz="1600" dirty="0" err="1">
                <a:solidFill>
                  <a:schemeClr val="tx1">
                    <a:lumMod val="75000"/>
                    <a:lumOff val="25000"/>
                  </a:schemeClr>
                </a:solidFill>
              </a:rPr>
              <a:t>egyes</a:t>
            </a:r>
            <a:r>
              <a:rPr lang="en-GB" sz="1600" dirty="0">
                <a:solidFill>
                  <a:schemeClr val="tx1">
                    <a:lumMod val="75000"/>
                    <a:lumOff val="25000"/>
                  </a:schemeClr>
                </a:solidFill>
              </a:rPr>
              <a:t> </a:t>
            </a:r>
            <a:r>
              <a:rPr lang="en-GB" sz="1600" dirty="0" err="1">
                <a:solidFill>
                  <a:schemeClr val="tx1">
                    <a:lumMod val="75000"/>
                    <a:lumOff val="25000"/>
                  </a:schemeClr>
                </a:solidFill>
              </a:rPr>
              <a:t>befogadástípusoktól</a:t>
            </a:r>
            <a:r>
              <a:rPr lang="en-GB" sz="1600" dirty="0">
                <a:solidFill>
                  <a:schemeClr val="tx1">
                    <a:lumMod val="75000"/>
                    <a:lumOff val="25000"/>
                  </a:schemeClr>
                </a:solidFill>
              </a:rPr>
              <a:t> </a:t>
            </a:r>
            <a:r>
              <a:rPr lang="en-GB" sz="1600" dirty="0" err="1">
                <a:solidFill>
                  <a:schemeClr val="tx1">
                    <a:lumMod val="75000"/>
                    <a:lumOff val="25000"/>
                  </a:schemeClr>
                </a:solidFill>
              </a:rPr>
              <a:t>függően</a:t>
            </a:r>
            <a:r>
              <a:rPr lang="en-GB" sz="1600" dirty="0">
                <a:solidFill>
                  <a:schemeClr val="tx1">
                    <a:lumMod val="75000"/>
                    <a:lumOff val="25000"/>
                  </a:schemeClr>
                </a:solidFill>
              </a:rPr>
              <a:t> a </a:t>
            </a:r>
            <a:r>
              <a:rPr lang="en-GB" sz="1600" dirty="0" err="1">
                <a:solidFill>
                  <a:schemeClr val="tx1">
                    <a:lumMod val="75000"/>
                    <a:lumOff val="25000"/>
                  </a:schemeClr>
                </a:solidFill>
              </a:rPr>
              <a:t>részvételnek</a:t>
            </a:r>
            <a:r>
              <a:rPr lang="en-GB" sz="1600" dirty="0">
                <a:solidFill>
                  <a:schemeClr val="tx1">
                    <a:lumMod val="75000"/>
                    <a:lumOff val="25000"/>
                  </a:schemeClr>
                </a:solidFill>
              </a:rPr>
              <a:t> </a:t>
            </a:r>
            <a:r>
              <a:rPr lang="en-GB" sz="1600" dirty="0" err="1">
                <a:solidFill>
                  <a:schemeClr val="tx1">
                    <a:lumMod val="75000"/>
                    <a:lumOff val="25000"/>
                  </a:schemeClr>
                </a:solidFill>
              </a:rPr>
              <a:t>különböző</a:t>
            </a:r>
            <a:r>
              <a:rPr lang="en-GB" sz="1600" dirty="0">
                <a:solidFill>
                  <a:schemeClr val="tx1">
                    <a:lumMod val="75000"/>
                    <a:lumOff val="25000"/>
                  </a:schemeClr>
                </a:solidFill>
              </a:rPr>
              <a:t> </a:t>
            </a:r>
            <a:r>
              <a:rPr lang="en-GB" sz="1600" dirty="0" err="1">
                <a:solidFill>
                  <a:schemeClr val="tx1">
                    <a:lumMod val="75000"/>
                    <a:lumOff val="25000"/>
                  </a:schemeClr>
                </a:solidFill>
              </a:rPr>
              <a:t>arányaitól</a:t>
            </a:r>
            <a:r>
              <a:rPr lang="en-GB" sz="1600" dirty="0">
                <a:solidFill>
                  <a:schemeClr val="tx1">
                    <a:lumMod val="75000"/>
                    <a:lumOff val="25000"/>
                  </a:schemeClr>
                </a:solidFill>
              </a:rPr>
              <a:t> </a:t>
            </a:r>
            <a:r>
              <a:rPr lang="en-GB" sz="1600" dirty="0" err="1">
                <a:solidFill>
                  <a:schemeClr val="tx1">
                    <a:lumMod val="75000"/>
                    <a:lumOff val="25000"/>
                  </a:schemeClr>
                </a:solidFill>
              </a:rPr>
              <a:t>függenek</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általában</a:t>
            </a:r>
            <a:r>
              <a:rPr lang="en-GB" sz="1600" dirty="0">
                <a:solidFill>
                  <a:schemeClr val="tx1">
                    <a:lumMod val="75000"/>
                    <a:lumOff val="25000"/>
                  </a:schemeClr>
                </a:solidFill>
              </a:rPr>
              <a:t> </a:t>
            </a:r>
            <a:r>
              <a:rPr lang="en-GB" sz="1600" dirty="0" err="1">
                <a:solidFill>
                  <a:schemeClr val="tx1">
                    <a:lumMod val="75000"/>
                    <a:lumOff val="25000"/>
                  </a:schemeClr>
                </a:solidFill>
              </a:rPr>
              <a:t>egyikük</a:t>
            </a:r>
            <a:r>
              <a:rPr lang="en-GB" sz="1600" dirty="0">
                <a:solidFill>
                  <a:schemeClr val="tx1">
                    <a:lumMod val="75000"/>
                    <a:lumOff val="25000"/>
                  </a:schemeClr>
                </a:solidFill>
              </a:rPr>
              <a:t> </a:t>
            </a:r>
            <a:r>
              <a:rPr lang="en-GB" sz="1600" dirty="0" err="1">
                <a:solidFill>
                  <a:schemeClr val="tx1">
                    <a:lumMod val="75000"/>
                    <a:lumOff val="25000"/>
                  </a:schemeClr>
                </a:solidFill>
              </a:rPr>
              <a:t>uralmát</a:t>
            </a:r>
            <a:r>
              <a:rPr lang="en-GB" sz="1600" dirty="0">
                <a:solidFill>
                  <a:schemeClr val="tx1">
                    <a:lumMod val="75000"/>
                    <a:lumOff val="25000"/>
                  </a:schemeClr>
                </a:solidFill>
              </a:rPr>
              <a:t> </a:t>
            </a:r>
            <a:r>
              <a:rPr lang="en-GB" sz="1600" dirty="0" err="1">
                <a:solidFill>
                  <a:schemeClr val="tx1">
                    <a:lumMod val="75000"/>
                    <a:lumOff val="25000"/>
                  </a:schemeClr>
                </a:solidFill>
              </a:rPr>
              <a:t>jelentik</a:t>
            </a:r>
            <a:r>
              <a:rPr lang="en-GB" sz="1600" dirty="0">
                <a:solidFill>
                  <a:schemeClr val="tx1">
                    <a:lumMod val="75000"/>
                    <a:lumOff val="25000"/>
                  </a:schemeClr>
                </a:solidFill>
              </a:rPr>
              <a:t>.
</a:t>
            </a:r>
            <a:r>
              <a:rPr lang="en-GB" sz="1600" dirty="0" err="1">
                <a:solidFill>
                  <a:schemeClr val="tx1">
                    <a:lumMod val="75000"/>
                    <a:lumOff val="25000"/>
                  </a:schemeClr>
                </a:solidFill>
              </a:rPr>
              <a:t>Ezért</a:t>
            </a:r>
            <a:r>
              <a:rPr lang="en-GB" sz="1600" dirty="0">
                <a:solidFill>
                  <a:schemeClr val="tx1">
                    <a:lumMod val="75000"/>
                    <a:lumOff val="25000"/>
                  </a:schemeClr>
                </a:solidFill>
              </a:rPr>
              <a:t> </a:t>
            </a:r>
            <a:r>
              <a:rPr lang="en-GB" sz="1600" dirty="0" err="1">
                <a:solidFill>
                  <a:schemeClr val="tx1">
                    <a:lumMod val="75000"/>
                    <a:lumOff val="25000"/>
                  </a:schemeClr>
                </a:solidFill>
              </a:rPr>
              <a:t>mindig</a:t>
            </a:r>
            <a:r>
              <a:rPr lang="en-GB" sz="1600" dirty="0">
                <a:solidFill>
                  <a:schemeClr val="tx1">
                    <a:lumMod val="75000"/>
                    <a:lumOff val="25000"/>
                  </a:schemeClr>
                </a:solidFill>
              </a:rPr>
              <a:t> meg </a:t>
            </a:r>
            <a:r>
              <a:rPr lang="en-GB" sz="1600" dirty="0" err="1">
                <a:solidFill>
                  <a:schemeClr val="tx1">
                    <a:lumMod val="75000"/>
                    <a:lumOff val="25000"/>
                  </a:schemeClr>
                </a:solidFill>
              </a:rPr>
              <a:t>kell</a:t>
            </a:r>
            <a:r>
              <a:rPr lang="en-GB" sz="1600" dirty="0">
                <a:solidFill>
                  <a:schemeClr val="tx1">
                    <a:lumMod val="75000"/>
                    <a:lumOff val="25000"/>
                  </a:schemeClr>
                </a:solidFill>
              </a:rPr>
              <a:t> </a:t>
            </a:r>
            <a:r>
              <a:rPr lang="en-GB" sz="1600" dirty="0" err="1">
                <a:solidFill>
                  <a:schemeClr val="tx1">
                    <a:lumMod val="75000"/>
                    <a:lumOff val="25000"/>
                  </a:schemeClr>
                </a:solidFill>
              </a:rPr>
              <a:t>emlékezni</a:t>
            </a:r>
            <a:r>
              <a:rPr lang="en-GB" sz="1600" dirty="0">
                <a:solidFill>
                  <a:schemeClr val="tx1">
                    <a:lumMod val="75000"/>
                    <a:lumOff val="25000"/>
                  </a:schemeClr>
                </a:solidFill>
              </a:rPr>
              <a:t>, </a:t>
            </a:r>
            <a:r>
              <a:rPr lang="en-GB" sz="1600" dirty="0" err="1">
                <a:solidFill>
                  <a:schemeClr val="tx1">
                    <a:lumMod val="75000"/>
                    <a:lumOff val="25000"/>
                  </a:schemeClr>
                </a:solidFill>
              </a:rPr>
              <a:t>hogy</a:t>
            </a:r>
            <a:r>
              <a:rPr lang="en-GB" sz="1600" dirty="0">
                <a:solidFill>
                  <a:schemeClr val="tx1">
                    <a:lumMod val="75000"/>
                    <a:lumOff val="25000"/>
                  </a:schemeClr>
                </a:solidFill>
              </a:rPr>
              <a:t> a </a:t>
            </a:r>
            <a:r>
              <a:rPr lang="en-GB" sz="1600" dirty="0" err="1">
                <a:solidFill>
                  <a:schemeClr val="tx1">
                    <a:lumMod val="75000"/>
                    <a:lumOff val="25000"/>
                  </a:schemeClr>
                </a:solidFill>
              </a:rPr>
              <a:t>különböző</a:t>
            </a:r>
            <a:r>
              <a:rPr lang="en-GB" sz="1600" dirty="0">
                <a:solidFill>
                  <a:schemeClr val="tx1">
                    <a:lumMod val="75000"/>
                    <a:lumOff val="25000"/>
                  </a:schemeClr>
                </a:solidFill>
              </a:rPr>
              <a:t> </a:t>
            </a:r>
            <a:r>
              <a:rPr lang="en-GB" sz="1600" dirty="0" err="1">
                <a:solidFill>
                  <a:schemeClr val="tx1">
                    <a:lumMod val="75000"/>
                    <a:lumOff val="25000"/>
                  </a:schemeClr>
                </a:solidFill>
              </a:rPr>
              <a:t>fogadási</a:t>
            </a:r>
            <a:r>
              <a:rPr lang="en-GB" sz="1600" dirty="0">
                <a:solidFill>
                  <a:schemeClr val="tx1">
                    <a:lumMod val="75000"/>
                    <a:lumOff val="25000"/>
                  </a:schemeClr>
                </a:solidFill>
              </a:rPr>
              <a:t> </a:t>
            </a:r>
            <a:r>
              <a:rPr lang="en-GB" sz="1600" dirty="0" err="1">
                <a:solidFill>
                  <a:schemeClr val="tx1">
                    <a:lumMod val="75000"/>
                    <a:lumOff val="25000"/>
                  </a:schemeClr>
                </a:solidFill>
              </a:rPr>
              <a:t>és</a:t>
            </a:r>
            <a:r>
              <a:rPr lang="en-GB" sz="1600" dirty="0">
                <a:solidFill>
                  <a:schemeClr val="tx1">
                    <a:lumMod val="75000"/>
                    <a:lumOff val="25000"/>
                  </a:schemeClr>
                </a:solidFill>
              </a:rPr>
              <a:t> </a:t>
            </a:r>
            <a:r>
              <a:rPr lang="en-GB" sz="1600" dirty="0" err="1">
                <a:solidFill>
                  <a:schemeClr val="tx1">
                    <a:lumMod val="75000"/>
                    <a:lumOff val="25000"/>
                  </a:schemeClr>
                </a:solidFill>
              </a:rPr>
              <a:t>tanulási</a:t>
            </a:r>
            <a:r>
              <a:rPr lang="en-GB" sz="1600" dirty="0">
                <a:solidFill>
                  <a:schemeClr val="tx1">
                    <a:lumMod val="75000"/>
                    <a:lumOff val="25000"/>
                  </a:schemeClr>
                </a:solidFill>
              </a:rPr>
              <a:t> </a:t>
            </a:r>
            <a:r>
              <a:rPr lang="en-GB" sz="1600" dirty="0" err="1">
                <a:solidFill>
                  <a:schemeClr val="tx1">
                    <a:lumMod val="75000"/>
                    <a:lumOff val="25000"/>
                  </a:schemeClr>
                </a:solidFill>
              </a:rPr>
              <a:t>típusok</a:t>
            </a:r>
            <a:r>
              <a:rPr lang="en-GB" sz="1600" dirty="0">
                <a:solidFill>
                  <a:schemeClr val="tx1">
                    <a:lumMod val="75000"/>
                    <a:lumOff val="25000"/>
                  </a:schemeClr>
                </a:solidFill>
              </a:rPr>
              <a:t> </a:t>
            </a:r>
            <a:r>
              <a:rPr lang="en-GB" sz="1600" dirty="0" err="1">
                <a:solidFill>
                  <a:schemeClr val="tx1">
                    <a:lumMod val="75000"/>
                    <a:lumOff val="25000"/>
                  </a:schemeClr>
                </a:solidFill>
              </a:rPr>
              <a:t>között</a:t>
            </a:r>
            <a:r>
              <a:rPr lang="en-GB" sz="1600" dirty="0">
                <a:solidFill>
                  <a:schemeClr val="tx1">
                    <a:lumMod val="75000"/>
                    <a:lumOff val="25000"/>
                  </a:schemeClr>
                </a:solidFill>
              </a:rPr>
              <a:t> </a:t>
            </a:r>
            <a:r>
              <a:rPr lang="en-GB" sz="1600" dirty="0" err="1">
                <a:solidFill>
                  <a:schemeClr val="tx1">
                    <a:lumMod val="75000"/>
                    <a:lumOff val="25000"/>
                  </a:schemeClr>
                </a:solidFill>
              </a:rPr>
              <a:t>fenntartsd</a:t>
            </a:r>
            <a:r>
              <a:rPr lang="en-GB" sz="1600" dirty="0">
                <a:solidFill>
                  <a:schemeClr val="tx1">
                    <a:lumMod val="75000"/>
                    <a:lumOff val="25000"/>
                  </a:schemeClr>
                </a:solidFill>
              </a:rPr>
              <a:t> a </a:t>
            </a:r>
            <a:r>
              <a:rPr lang="en-GB" sz="1600" dirty="0" err="1">
                <a:solidFill>
                  <a:schemeClr val="tx1">
                    <a:lumMod val="75000"/>
                    <a:lumOff val="25000"/>
                  </a:schemeClr>
                </a:solidFill>
              </a:rPr>
              <a:t>megfelelő</a:t>
            </a:r>
            <a:r>
              <a:rPr lang="en-GB" sz="1600" dirty="0">
                <a:solidFill>
                  <a:schemeClr val="tx1">
                    <a:lumMod val="75000"/>
                    <a:lumOff val="25000"/>
                  </a:schemeClr>
                </a:solidFill>
              </a:rPr>
              <a:t> </a:t>
            </a:r>
            <a:r>
              <a:rPr lang="en-GB" sz="1600" dirty="0" err="1">
                <a:solidFill>
                  <a:schemeClr val="tx1">
                    <a:lumMod val="75000"/>
                    <a:lumOff val="25000"/>
                  </a:schemeClr>
                </a:solidFill>
              </a:rPr>
              <a:t>arányokat</a:t>
            </a:r>
            <a:r>
              <a:rPr lang="en-GB" sz="1600" dirty="0">
                <a:solidFill>
                  <a:schemeClr val="tx1">
                    <a:lumMod val="75000"/>
                    <a:lumOff val="25000"/>
                  </a:schemeClr>
                </a:solidFill>
              </a:rPr>
              <a:t>.</a:t>
            </a:r>
            <a:endParaRPr lang="pl-PL" sz="1600" dirty="0">
              <a:solidFill>
                <a:schemeClr val="tx1">
                  <a:lumMod val="75000"/>
                  <a:lumOff val="25000"/>
                </a:schemeClr>
              </a:solidFill>
            </a:endParaRPr>
          </a:p>
        </p:txBody>
      </p:sp>
      <p:pic>
        <p:nvPicPr>
          <p:cNvPr id="12" name="Grafika 11">
            <a:extLst>
              <a:ext uri="{FF2B5EF4-FFF2-40B4-BE49-F238E27FC236}">
                <a16:creationId xmlns:a16="http://schemas.microsoft.com/office/drawing/2014/main" id="{81BF036F-76BA-4BFE-A523-81C08F76D6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5792" y="2677791"/>
            <a:ext cx="2113773" cy="2024419"/>
          </a:xfrm>
          <a:prstGeom prst="rect">
            <a:avLst/>
          </a:prstGeom>
        </p:spPr>
      </p:pic>
      <p:sp>
        <p:nvSpPr>
          <p:cNvPr id="2" name="Prostokąt 1">
            <a:extLst>
              <a:ext uri="{FF2B5EF4-FFF2-40B4-BE49-F238E27FC236}">
                <a16:creationId xmlns:a16="http://schemas.microsoft.com/office/drawing/2014/main" id="{C79F0AEE-7923-435C-B6FB-4AEE6C1B3679}"/>
              </a:ext>
            </a:extLst>
          </p:cNvPr>
          <p:cNvSpPr/>
          <p:nvPr/>
        </p:nvSpPr>
        <p:spPr>
          <a:xfrm>
            <a:off x="3048000" y="1531256"/>
            <a:ext cx="6096000" cy="369332"/>
          </a:xfrm>
          <a:prstGeom prst="rect">
            <a:avLst/>
          </a:prstGeom>
        </p:spPr>
        <p:txBody>
          <a:bodyPr>
            <a:spAutoFit/>
          </a:bodyPr>
          <a:lstStyle/>
          <a:p>
            <a:r>
              <a:rPr lang="pl-PL" b="1" dirty="0">
                <a:solidFill>
                  <a:srgbClr val="FFC000"/>
                </a:solidFill>
              </a:rPr>
              <a:t>MINDEN RÉSZTVEVŐ KOMBINÁLJA A TANULÁSI STÍLUSOKAT</a:t>
            </a:r>
          </a:p>
        </p:txBody>
      </p:sp>
      <p:sp>
        <p:nvSpPr>
          <p:cNvPr id="8" name="Tytuł 1">
            <a:extLst>
              <a:ext uri="{FF2B5EF4-FFF2-40B4-BE49-F238E27FC236}">
                <a16:creationId xmlns:a16="http://schemas.microsoft.com/office/drawing/2014/main" id="{274BA89C-927B-4BC6-8517-DD6CD5C6831F}"/>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HATÉKONY TANÍTÁS</a:t>
            </a:r>
          </a:p>
        </p:txBody>
      </p:sp>
    </p:spTree>
    <p:extLst>
      <p:ext uri="{BB962C8B-B14F-4D97-AF65-F5344CB8AC3E}">
        <p14:creationId xmlns:p14="http://schemas.microsoft.com/office/powerpoint/2010/main" val="2829621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a:extLst>
              <a:ext uri="{FF2B5EF4-FFF2-40B4-BE49-F238E27FC236}">
                <a16:creationId xmlns:a16="http://schemas.microsoft.com/office/drawing/2014/main" id="{9737541F-1962-40A0-A880-64487DAB11AA}"/>
              </a:ext>
            </a:extLst>
          </p:cNvPr>
          <p:cNvSpPr txBox="1">
            <a:spLocks/>
          </p:cNvSpPr>
          <p:nvPr/>
        </p:nvSpPr>
        <p:spPr bwMode="auto">
          <a:xfrm>
            <a:off x="1199356" y="188913"/>
            <a:ext cx="8497044"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pl-PL" altLang="pl-PL" sz="2600" b="1" dirty="0">
                <a:solidFill>
                  <a:schemeClr val="tx1">
                    <a:lumMod val="75000"/>
                    <a:lumOff val="25000"/>
                  </a:schemeClr>
                </a:solidFill>
              </a:rPr>
              <a:t>HATÉKONY TANÍTÁS</a:t>
            </a:r>
          </a:p>
        </p:txBody>
      </p:sp>
      <p:sp>
        <p:nvSpPr>
          <p:cNvPr id="3" name="Symbol zastępczy numeru slajdu 2">
            <a:extLst>
              <a:ext uri="{FF2B5EF4-FFF2-40B4-BE49-F238E27FC236}">
                <a16:creationId xmlns:a16="http://schemas.microsoft.com/office/drawing/2014/main" id="{9CFFAB23-D7F9-4847-81DD-66F35E1CFAC8}"/>
              </a:ext>
            </a:extLst>
          </p:cNvPr>
          <p:cNvSpPr>
            <a:spLocks noGrp="1"/>
          </p:cNvSpPr>
          <p:nvPr>
            <p:ph type="sldNum" sz="quarter" idx="12"/>
          </p:nvPr>
        </p:nvSpPr>
        <p:spPr/>
        <p:txBody>
          <a:bodyPr/>
          <a:lstStyle/>
          <a:p>
            <a:pPr>
              <a:defRPr/>
            </a:pPr>
            <a:fld id="{6CC9281A-217F-4492-A313-C4D4CB901DEA}" type="slidenum">
              <a:rPr lang="en-US" altLang="pl-PL" smtClean="0"/>
              <a:pPr>
                <a:defRPr/>
              </a:pPr>
              <a:t>9</a:t>
            </a:fld>
            <a:endParaRPr lang="en-US" altLang="pl-PL"/>
          </a:p>
        </p:txBody>
      </p:sp>
      <p:sp>
        <p:nvSpPr>
          <p:cNvPr id="5" name="Dymek mowy: prostokąt 4">
            <a:extLst>
              <a:ext uri="{FF2B5EF4-FFF2-40B4-BE49-F238E27FC236}">
                <a16:creationId xmlns:a16="http://schemas.microsoft.com/office/drawing/2014/main" id="{2626CA22-4C8E-4FDF-A286-3ADC307B48AB}"/>
              </a:ext>
            </a:extLst>
          </p:cNvPr>
          <p:cNvSpPr/>
          <p:nvPr/>
        </p:nvSpPr>
        <p:spPr>
          <a:xfrm rot="5400000">
            <a:off x="6681221" y="294486"/>
            <a:ext cx="4391780" cy="6629776"/>
          </a:xfrm>
          <a:prstGeom prst="wedgeRectCallout">
            <a:avLst>
              <a:gd name="adj1" fmla="val -20591"/>
              <a:gd name="adj2" fmla="val 55444"/>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a:extLst>
              <a:ext uri="{FF2B5EF4-FFF2-40B4-BE49-F238E27FC236}">
                <a16:creationId xmlns:a16="http://schemas.microsoft.com/office/drawing/2014/main" id="{E336E9C7-0A74-420C-BC00-01D2DEA2BDBF}"/>
              </a:ext>
            </a:extLst>
          </p:cNvPr>
          <p:cNvSpPr/>
          <p:nvPr/>
        </p:nvSpPr>
        <p:spPr>
          <a:xfrm>
            <a:off x="5562224" y="1"/>
            <a:ext cx="6629776" cy="685800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Podtytuł 2">
            <a:extLst>
              <a:ext uri="{FF2B5EF4-FFF2-40B4-BE49-F238E27FC236}">
                <a16:creationId xmlns:a16="http://schemas.microsoft.com/office/drawing/2014/main" id="{A49A42C4-FA89-4BE4-BEFC-A970F1669415}"/>
              </a:ext>
            </a:extLst>
          </p:cNvPr>
          <p:cNvSpPr>
            <a:spLocks noGrp="1"/>
          </p:cNvSpPr>
          <p:nvPr>
            <p:ph idx="1"/>
          </p:nvPr>
        </p:nvSpPr>
        <p:spPr>
          <a:xfrm>
            <a:off x="6111370" y="1916832"/>
            <a:ext cx="5733438" cy="2520280"/>
          </a:xfrm>
        </p:spPr>
        <p:txBody>
          <a:bodyPr/>
          <a:lstStyle/>
          <a:p>
            <a:pPr>
              <a:spcBef>
                <a:spcPts val="600"/>
              </a:spcBef>
              <a:spcAft>
                <a:spcPts val="600"/>
              </a:spcAft>
              <a:buBlip>
                <a:blip r:embed="rId2"/>
              </a:buBlip>
            </a:pPr>
            <a:r>
              <a:rPr lang="en-GB" sz="1800" dirty="0" err="1">
                <a:solidFill>
                  <a:schemeClr val="tx1">
                    <a:lumMod val="75000"/>
                    <a:lumOff val="25000"/>
                  </a:schemeClr>
                </a:solidFill>
              </a:rPr>
              <a:t>megvitatják</a:t>
            </a:r>
            <a:r>
              <a:rPr lang="en-GB" sz="1800" dirty="0">
                <a:solidFill>
                  <a:schemeClr val="tx1">
                    <a:lumMod val="75000"/>
                    <a:lumOff val="25000"/>
                  </a:schemeClr>
                </a:solidFill>
              </a:rPr>
              <a:t> </a:t>
            </a:r>
            <a:r>
              <a:rPr lang="en-GB" sz="1800" dirty="0" err="1">
                <a:solidFill>
                  <a:schemeClr val="tx1">
                    <a:lumMod val="75000"/>
                    <a:lumOff val="25000"/>
                  </a:schemeClr>
                </a:solidFill>
              </a:rPr>
              <a:t>és</a:t>
            </a:r>
            <a:r>
              <a:rPr lang="en-GB" sz="1800" dirty="0">
                <a:solidFill>
                  <a:schemeClr val="tx1">
                    <a:lumMod val="75000"/>
                    <a:lumOff val="25000"/>
                  </a:schemeClr>
                </a:solidFill>
              </a:rPr>
              <a:t> </a:t>
            </a:r>
            <a:r>
              <a:rPr lang="en-GB" sz="1800" dirty="0" err="1">
                <a:solidFill>
                  <a:schemeClr val="tx1">
                    <a:lumMod val="75000"/>
                    <a:lumOff val="25000"/>
                  </a:schemeClr>
                </a:solidFill>
              </a:rPr>
              <a:t>elmagyarázzák</a:t>
            </a:r>
            <a:r>
              <a:rPr lang="en-GB" sz="1800" dirty="0">
                <a:solidFill>
                  <a:schemeClr val="tx1">
                    <a:lumMod val="75000"/>
                    <a:lumOff val="25000"/>
                  </a:schemeClr>
                </a:solidFill>
              </a:rPr>
              <a:t>, </a:t>
            </a:r>
            <a:r>
              <a:rPr lang="en-GB" sz="1800" dirty="0" err="1">
                <a:solidFill>
                  <a:schemeClr val="tx1">
                    <a:lumMod val="75000"/>
                    <a:lumOff val="25000"/>
                  </a:schemeClr>
                </a:solidFill>
              </a:rPr>
              <a:t>miről</a:t>
            </a:r>
            <a:r>
              <a:rPr lang="en-GB" sz="1800" dirty="0">
                <a:solidFill>
                  <a:schemeClr val="tx1">
                    <a:lumMod val="75000"/>
                    <a:lumOff val="25000"/>
                  </a:schemeClr>
                </a:solidFill>
              </a:rPr>
              <a:t> is van </a:t>
            </a:r>
            <a:r>
              <a:rPr lang="en-GB" sz="1800" dirty="0" err="1">
                <a:solidFill>
                  <a:schemeClr val="tx1">
                    <a:lumMod val="75000"/>
                    <a:lumOff val="25000"/>
                  </a:schemeClr>
                </a:solidFill>
              </a:rPr>
              <a:t>szó</a:t>
            </a:r>
            <a:r>
              <a:rPr lang="en-GB" sz="1800" dirty="0">
                <a:solidFill>
                  <a:schemeClr val="tx1">
                    <a:lumMod val="75000"/>
                    <a:lumOff val="25000"/>
                  </a:schemeClr>
                </a:solidFill>
              </a:rPr>
              <a:t>,
</a:t>
            </a:r>
            <a:r>
              <a:rPr lang="en-GB" sz="1800" dirty="0" err="1">
                <a:solidFill>
                  <a:schemeClr val="tx1">
                    <a:lumMod val="75000"/>
                    <a:lumOff val="25000"/>
                  </a:schemeClr>
                </a:solidFill>
              </a:rPr>
              <a:t>azt</a:t>
            </a:r>
            <a:r>
              <a:rPr lang="en-GB" sz="1800" dirty="0">
                <a:solidFill>
                  <a:schemeClr val="tx1">
                    <a:lumMod val="75000"/>
                    <a:lumOff val="25000"/>
                  </a:schemeClr>
                </a:solidFill>
              </a:rPr>
              <a:t> </a:t>
            </a:r>
            <a:r>
              <a:rPr lang="en-GB" sz="1800" dirty="0" err="1">
                <a:solidFill>
                  <a:schemeClr val="tx1">
                    <a:lumMod val="75000"/>
                    <a:lumOff val="25000"/>
                  </a:schemeClr>
                </a:solidFill>
              </a:rPr>
              <a:t>mutatják</a:t>
            </a:r>
            <a:r>
              <a:rPr lang="en-GB" sz="1800" dirty="0">
                <a:solidFill>
                  <a:schemeClr val="tx1">
                    <a:lumMod val="75000"/>
                    <a:lumOff val="25000"/>
                  </a:schemeClr>
                </a:solidFill>
              </a:rPr>
              <a:t>, </a:t>
            </a:r>
            <a:r>
              <a:rPr lang="en-GB" sz="1800" dirty="0" err="1">
                <a:solidFill>
                  <a:schemeClr val="tx1">
                    <a:lumMod val="75000"/>
                    <a:lumOff val="25000"/>
                  </a:schemeClr>
                </a:solidFill>
              </a:rPr>
              <a:t>hogy</a:t>
            </a:r>
            <a:r>
              <a:rPr lang="en-GB" sz="1800" dirty="0">
                <a:solidFill>
                  <a:schemeClr val="tx1">
                    <a:lumMod val="75000"/>
                    <a:lumOff val="25000"/>
                  </a:schemeClr>
                </a:solidFill>
              </a:rPr>
              <a:t> </a:t>
            </a:r>
            <a:r>
              <a:rPr lang="en-GB" sz="1800" dirty="0" err="1">
                <a:solidFill>
                  <a:schemeClr val="tx1">
                    <a:lumMod val="75000"/>
                    <a:lumOff val="25000"/>
                  </a:schemeClr>
                </a:solidFill>
              </a:rPr>
              <a:t>történt</a:t>
            </a:r>
            <a:r>
              <a:rPr lang="en-GB" sz="1800" dirty="0">
                <a:solidFill>
                  <a:schemeClr val="tx1">
                    <a:lumMod val="75000"/>
                    <a:lumOff val="25000"/>
                  </a:schemeClr>
                </a:solidFill>
              </a:rPr>
              <a:t>,
</a:t>
            </a:r>
            <a:r>
              <a:rPr lang="en-GB" sz="1800" dirty="0" err="1">
                <a:solidFill>
                  <a:schemeClr val="tx1">
                    <a:lumMod val="75000"/>
                    <a:lumOff val="25000"/>
                  </a:schemeClr>
                </a:solidFill>
              </a:rPr>
              <a:t>útmutató</a:t>
            </a:r>
            <a:r>
              <a:rPr lang="en-GB" sz="1800" dirty="0">
                <a:solidFill>
                  <a:schemeClr val="tx1">
                    <a:lumMod val="75000"/>
                    <a:lumOff val="25000"/>
                  </a:schemeClr>
                </a:solidFill>
              </a:rPr>
              <a:t> </a:t>
            </a:r>
            <a:r>
              <a:rPr lang="en-GB" sz="1800" dirty="0" err="1">
                <a:solidFill>
                  <a:schemeClr val="tx1">
                    <a:lumMod val="75000"/>
                    <a:lumOff val="25000"/>
                  </a:schemeClr>
                </a:solidFill>
              </a:rPr>
              <a:t>résztvevőknek</a:t>
            </a:r>
            <a:r>
              <a:rPr lang="en-GB" sz="1800" dirty="0">
                <a:solidFill>
                  <a:schemeClr val="tx1">
                    <a:lumMod val="75000"/>
                    <a:lumOff val="25000"/>
                  </a:schemeClr>
                </a:solidFill>
              </a:rPr>
              <a:t> a </a:t>
            </a:r>
            <a:r>
              <a:rPr lang="en-GB" sz="1800" dirty="0" err="1">
                <a:solidFill>
                  <a:schemeClr val="tx1">
                    <a:lumMod val="75000"/>
                    <a:lumOff val="25000"/>
                  </a:schemeClr>
                </a:solidFill>
              </a:rPr>
              <a:t>feladatok</a:t>
            </a:r>
            <a:r>
              <a:rPr lang="en-GB" sz="1800" dirty="0">
                <a:solidFill>
                  <a:schemeClr val="tx1">
                    <a:lumMod val="75000"/>
                    <a:lumOff val="25000"/>
                  </a:schemeClr>
                </a:solidFill>
              </a:rPr>
              <a:t> </a:t>
            </a:r>
            <a:r>
              <a:rPr lang="en-GB" sz="1800" dirty="0" err="1">
                <a:solidFill>
                  <a:schemeClr val="tx1">
                    <a:lumMod val="75000"/>
                    <a:lumOff val="25000"/>
                  </a:schemeClr>
                </a:solidFill>
              </a:rPr>
              <a:t>megvalósításához</a:t>
            </a:r>
            <a:r>
              <a:rPr lang="en-GB" sz="1800" dirty="0">
                <a:solidFill>
                  <a:schemeClr val="tx1">
                    <a:lumMod val="75000"/>
                    <a:lumOff val="25000"/>
                  </a:schemeClr>
                </a:solidFill>
              </a:rPr>
              <a:t>
</a:t>
            </a:r>
            <a:r>
              <a:rPr lang="en-GB" sz="1800" dirty="0" err="1">
                <a:solidFill>
                  <a:schemeClr val="tx1">
                    <a:lumMod val="75000"/>
                    <a:lumOff val="25000"/>
                  </a:schemeClr>
                </a:solidFill>
              </a:rPr>
              <a:t>biztosítják</a:t>
            </a:r>
            <a:r>
              <a:rPr lang="en-GB" sz="1800" dirty="0">
                <a:solidFill>
                  <a:schemeClr val="tx1">
                    <a:lumMod val="75000"/>
                    <a:lumOff val="25000"/>
                  </a:schemeClr>
                </a:solidFill>
              </a:rPr>
              <a:t> </a:t>
            </a:r>
            <a:r>
              <a:rPr lang="en-GB" sz="1800" dirty="0" err="1">
                <a:solidFill>
                  <a:schemeClr val="tx1">
                    <a:lumMod val="75000"/>
                    <a:lumOff val="25000"/>
                  </a:schemeClr>
                </a:solidFill>
              </a:rPr>
              <a:t>számukra</a:t>
            </a:r>
            <a:r>
              <a:rPr lang="en-GB" sz="1800" dirty="0">
                <a:solidFill>
                  <a:schemeClr val="tx1">
                    <a:lumMod val="75000"/>
                    <a:lumOff val="25000"/>
                  </a:schemeClr>
                </a:solidFill>
              </a:rPr>
              <a:t> a </a:t>
            </a:r>
            <a:r>
              <a:rPr lang="en-GB" sz="1800" dirty="0" err="1">
                <a:solidFill>
                  <a:schemeClr val="tx1">
                    <a:lumMod val="75000"/>
                    <a:lumOff val="25000"/>
                  </a:schemeClr>
                </a:solidFill>
              </a:rPr>
              <a:t>képzési</a:t>
            </a:r>
            <a:r>
              <a:rPr lang="en-GB" sz="1800" dirty="0">
                <a:solidFill>
                  <a:schemeClr val="tx1">
                    <a:lumMod val="75000"/>
                    <a:lumOff val="25000"/>
                  </a:schemeClr>
                </a:solidFill>
              </a:rPr>
              <a:t> </a:t>
            </a:r>
            <a:r>
              <a:rPr lang="en-GB" sz="1800" dirty="0" err="1">
                <a:solidFill>
                  <a:schemeClr val="tx1">
                    <a:lumMod val="75000"/>
                    <a:lumOff val="25000"/>
                  </a:schemeClr>
                </a:solidFill>
              </a:rPr>
              <a:t>anyagokhoz</a:t>
            </a:r>
            <a:r>
              <a:rPr lang="en-GB" sz="1800" dirty="0">
                <a:solidFill>
                  <a:schemeClr val="tx1">
                    <a:lumMod val="75000"/>
                    <a:lumOff val="25000"/>
                  </a:schemeClr>
                </a:solidFill>
              </a:rPr>
              <a:t> </a:t>
            </a:r>
            <a:r>
              <a:rPr lang="en-GB" sz="1800" dirty="0" err="1">
                <a:solidFill>
                  <a:schemeClr val="tx1">
                    <a:lumMod val="75000"/>
                    <a:lumOff val="25000"/>
                  </a:schemeClr>
                </a:solidFill>
              </a:rPr>
              <a:t>való</a:t>
            </a:r>
            <a:r>
              <a:rPr lang="en-GB" sz="1800" dirty="0">
                <a:solidFill>
                  <a:schemeClr val="tx1">
                    <a:lumMod val="75000"/>
                    <a:lumOff val="25000"/>
                  </a:schemeClr>
                </a:solidFill>
              </a:rPr>
              <a:t> </a:t>
            </a:r>
            <a:r>
              <a:rPr lang="en-GB" sz="1800" dirty="0" err="1">
                <a:solidFill>
                  <a:schemeClr val="tx1">
                    <a:lumMod val="75000"/>
                    <a:lumOff val="25000"/>
                  </a:schemeClr>
                </a:solidFill>
              </a:rPr>
              <a:t>hozzáférést</a:t>
            </a:r>
            <a:r>
              <a:rPr lang="en-GB" sz="1800" dirty="0">
                <a:solidFill>
                  <a:schemeClr val="tx1">
                    <a:lumMod val="75000"/>
                    <a:lumOff val="25000"/>
                  </a:schemeClr>
                </a:solidFill>
              </a:rPr>
              <a:t>,
</a:t>
            </a:r>
            <a:r>
              <a:rPr lang="en-GB" sz="1800" dirty="0" err="1">
                <a:solidFill>
                  <a:schemeClr val="tx1">
                    <a:lumMod val="75000"/>
                    <a:lumOff val="25000"/>
                  </a:schemeClr>
                </a:solidFill>
              </a:rPr>
              <a:t>lehetővé</a:t>
            </a:r>
            <a:r>
              <a:rPr lang="en-GB" sz="1800" dirty="0">
                <a:solidFill>
                  <a:schemeClr val="tx1">
                    <a:lumMod val="75000"/>
                    <a:lumOff val="25000"/>
                  </a:schemeClr>
                </a:solidFill>
              </a:rPr>
              <a:t> </a:t>
            </a:r>
            <a:r>
              <a:rPr lang="en-GB" sz="1800" dirty="0" err="1">
                <a:solidFill>
                  <a:schemeClr val="tx1">
                    <a:lumMod val="75000"/>
                    <a:lumOff val="25000"/>
                  </a:schemeClr>
                </a:solidFill>
              </a:rPr>
              <a:t>teszi</a:t>
            </a:r>
            <a:r>
              <a:rPr lang="en-GB" sz="1800" dirty="0">
                <a:solidFill>
                  <a:schemeClr val="tx1">
                    <a:lumMod val="75000"/>
                    <a:lumOff val="25000"/>
                  </a:schemeClr>
                </a:solidFill>
              </a:rPr>
              <a:t>, </a:t>
            </a:r>
            <a:r>
              <a:rPr lang="en-GB" sz="1800" dirty="0" err="1">
                <a:solidFill>
                  <a:schemeClr val="tx1">
                    <a:lumMod val="75000"/>
                    <a:lumOff val="25000"/>
                  </a:schemeClr>
                </a:solidFill>
              </a:rPr>
              <a:t>hogy</a:t>
            </a:r>
            <a:r>
              <a:rPr lang="en-GB" sz="1800" dirty="0">
                <a:solidFill>
                  <a:schemeClr val="tx1">
                    <a:lumMod val="75000"/>
                    <a:lumOff val="25000"/>
                  </a:schemeClr>
                </a:solidFill>
              </a:rPr>
              <a:t> </a:t>
            </a:r>
            <a:r>
              <a:rPr lang="en-GB" sz="1800" dirty="0" err="1">
                <a:solidFill>
                  <a:schemeClr val="tx1">
                    <a:lumMod val="75000"/>
                    <a:lumOff val="25000"/>
                  </a:schemeClr>
                </a:solidFill>
              </a:rPr>
              <a:t>jegyzeteket</a:t>
            </a:r>
            <a:r>
              <a:rPr lang="en-GB" sz="1800" dirty="0">
                <a:solidFill>
                  <a:schemeClr val="tx1">
                    <a:lumMod val="75000"/>
                    <a:lumOff val="25000"/>
                  </a:schemeClr>
                </a:solidFill>
              </a:rPr>
              <a:t>, </a:t>
            </a:r>
            <a:r>
              <a:rPr lang="en-GB" sz="1800" dirty="0" err="1">
                <a:solidFill>
                  <a:schemeClr val="tx1">
                    <a:lumMod val="75000"/>
                    <a:lumOff val="25000"/>
                  </a:schemeClr>
                </a:solidFill>
              </a:rPr>
              <a:t>kérdéseket</a:t>
            </a:r>
            <a:r>
              <a:rPr lang="en-GB" sz="1800" dirty="0">
                <a:solidFill>
                  <a:schemeClr val="tx1">
                    <a:lumMod val="75000"/>
                    <a:lumOff val="25000"/>
                  </a:schemeClr>
                </a:solidFill>
              </a:rPr>
              <a:t> </a:t>
            </a:r>
            <a:r>
              <a:rPr lang="en-GB" sz="1800" dirty="0" err="1">
                <a:solidFill>
                  <a:schemeClr val="tx1">
                    <a:lumMod val="75000"/>
                    <a:lumOff val="25000"/>
                  </a:schemeClr>
                </a:solidFill>
              </a:rPr>
              <a:t>tegyenek</a:t>
            </a:r>
            <a:r>
              <a:rPr lang="en-GB" sz="1800" dirty="0">
                <a:solidFill>
                  <a:schemeClr val="tx1">
                    <a:lumMod val="75000"/>
                    <a:lumOff val="25000"/>
                  </a:schemeClr>
                </a:solidFill>
              </a:rPr>
              <a:t> </a:t>
            </a:r>
            <a:r>
              <a:rPr lang="en-GB" sz="1800" dirty="0" err="1">
                <a:solidFill>
                  <a:schemeClr val="tx1">
                    <a:lumMod val="75000"/>
                    <a:lumOff val="25000"/>
                  </a:schemeClr>
                </a:solidFill>
              </a:rPr>
              <a:t>fel</a:t>
            </a:r>
            <a:r>
              <a:rPr lang="en-GB" sz="1800" dirty="0">
                <a:solidFill>
                  <a:schemeClr val="tx1">
                    <a:lumMod val="75000"/>
                    <a:lumOff val="25000"/>
                  </a:schemeClr>
                </a:solidFill>
              </a:rPr>
              <a:t>, </a:t>
            </a:r>
            <a:r>
              <a:rPr lang="en-GB" sz="1800" dirty="0" err="1">
                <a:solidFill>
                  <a:schemeClr val="tx1">
                    <a:lumMod val="75000"/>
                    <a:lumOff val="25000"/>
                  </a:schemeClr>
                </a:solidFill>
              </a:rPr>
              <a:t>és</a:t>
            </a:r>
            <a:r>
              <a:rPr lang="en-GB" sz="1800" dirty="0">
                <a:solidFill>
                  <a:schemeClr val="tx1">
                    <a:lumMod val="75000"/>
                    <a:lumOff val="25000"/>
                  </a:schemeClr>
                </a:solidFill>
              </a:rPr>
              <a:t> </a:t>
            </a:r>
            <a:r>
              <a:rPr lang="en-GB" sz="1800" dirty="0" err="1">
                <a:solidFill>
                  <a:schemeClr val="tx1">
                    <a:lumMod val="75000"/>
                    <a:lumOff val="25000"/>
                  </a:schemeClr>
                </a:solidFill>
              </a:rPr>
              <a:t>véleménycserét</a:t>
            </a:r>
            <a:r>
              <a:rPr lang="en-GB" sz="1800" dirty="0">
                <a:solidFill>
                  <a:schemeClr val="tx1">
                    <a:lumMod val="75000"/>
                    <a:lumOff val="25000"/>
                  </a:schemeClr>
                </a:solidFill>
              </a:rPr>
              <a:t>.</a:t>
            </a:r>
            <a:endParaRPr lang="pl-PL" sz="1800" dirty="0">
              <a:solidFill>
                <a:schemeClr val="tx1">
                  <a:lumMod val="75000"/>
                  <a:lumOff val="25000"/>
                </a:schemeClr>
              </a:solidFill>
            </a:endParaRPr>
          </a:p>
        </p:txBody>
      </p:sp>
      <p:sp>
        <p:nvSpPr>
          <p:cNvPr id="10" name="Prostokąt 9">
            <a:extLst>
              <a:ext uri="{FF2B5EF4-FFF2-40B4-BE49-F238E27FC236}">
                <a16:creationId xmlns:a16="http://schemas.microsoft.com/office/drawing/2014/main" id="{FF2AE558-8182-45C7-85F4-13311D01DEF0}"/>
              </a:ext>
            </a:extLst>
          </p:cNvPr>
          <p:cNvSpPr/>
          <p:nvPr/>
        </p:nvSpPr>
        <p:spPr>
          <a:xfrm>
            <a:off x="335360" y="1658942"/>
            <a:ext cx="4536504" cy="2585323"/>
          </a:xfrm>
          <a:prstGeom prst="rect">
            <a:avLst/>
          </a:prstGeom>
        </p:spPr>
        <p:txBody>
          <a:bodyPr wrap="square">
            <a:spAutoFit/>
          </a:bodyPr>
          <a:lstStyle/>
          <a:p>
            <a:pPr algn="ctr"/>
            <a:endParaRPr lang="pl-PL" dirty="0">
              <a:solidFill>
                <a:schemeClr val="tx1">
                  <a:lumMod val="75000"/>
                  <a:lumOff val="25000"/>
                </a:schemeClr>
              </a:solidFill>
            </a:endParaRPr>
          </a:p>
          <a:p>
            <a:pPr algn="ctr"/>
            <a:r>
              <a:rPr lang="en-GB" dirty="0">
                <a:solidFill>
                  <a:schemeClr val="tx1">
                    <a:lumMod val="75000"/>
                    <a:lumOff val="25000"/>
                  </a:schemeClr>
                </a:solidFill>
              </a:rPr>
              <a:t>Az </a:t>
            </a:r>
            <a:r>
              <a:rPr lang="en-GB" dirty="0" err="1">
                <a:solidFill>
                  <a:schemeClr val="tx1">
                    <a:lumMod val="75000"/>
                    <a:lumOff val="25000"/>
                  </a:schemeClr>
                </a:solidFill>
              </a:rPr>
              <a:t>oktatónak</a:t>
            </a:r>
            <a:r>
              <a:rPr lang="en-GB" dirty="0">
                <a:solidFill>
                  <a:schemeClr val="tx1">
                    <a:lumMod val="75000"/>
                    <a:lumOff val="25000"/>
                  </a:schemeClr>
                </a:solidFill>
              </a:rPr>
              <a:t> </a:t>
            </a:r>
            <a:r>
              <a:rPr lang="en-GB" dirty="0" err="1">
                <a:solidFill>
                  <a:schemeClr val="tx1">
                    <a:lumMod val="75000"/>
                    <a:lumOff val="25000"/>
                  </a:schemeClr>
                </a:solidFill>
              </a:rPr>
              <a:t>emlékeznie</a:t>
            </a:r>
            <a:r>
              <a:rPr lang="en-GB" dirty="0">
                <a:solidFill>
                  <a:schemeClr val="tx1">
                    <a:lumMod val="75000"/>
                    <a:lumOff val="25000"/>
                  </a:schemeClr>
                </a:solidFill>
              </a:rPr>
              <a:t> </a:t>
            </a:r>
            <a:r>
              <a:rPr lang="en-GB" dirty="0" err="1">
                <a:solidFill>
                  <a:schemeClr val="tx1">
                    <a:lumMod val="75000"/>
                    <a:lumOff val="25000"/>
                  </a:schemeClr>
                </a:solidFill>
              </a:rPr>
              <a:t>kell</a:t>
            </a:r>
            <a:r>
              <a:rPr lang="en-GB" dirty="0">
                <a:solidFill>
                  <a:schemeClr val="tx1">
                    <a:lumMod val="75000"/>
                    <a:lumOff val="25000"/>
                  </a:schemeClr>
                </a:solidFill>
              </a:rPr>
              <a:t> </a:t>
            </a:r>
            <a:r>
              <a:rPr lang="en-GB" dirty="0" err="1">
                <a:solidFill>
                  <a:schemeClr val="tx1">
                    <a:lumMod val="75000"/>
                    <a:lumOff val="25000"/>
                  </a:schemeClr>
                </a:solidFill>
              </a:rPr>
              <a:t>arra</a:t>
            </a:r>
            <a:r>
              <a:rPr lang="en-GB" dirty="0">
                <a:solidFill>
                  <a:schemeClr val="tx1">
                    <a:lumMod val="75000"/>
                    <a:lumOff val="25000"/>
                  </a:schemeClr>
                </a:solidFill>
              </a:rPr>
              <a:t>, </a:t>
            </a:r>
            <a:r>
              <a:rPr lang="en-GB" dirty="0" err="1">
                <a:solidFill>
                  <a:schemeClr val="tx1">
                    <a:lumMod val="75000"/>
                    <a:lumOff val="25000"/>
                  </a:schemeClr>
                </a:solidFill>
              </a:rPr>
              <a:t>hogy</a:t>
            </a:r>
            <a:r>
              <a:rPr lang="en-GB" dirty="0">
                <a:solidFill>
                  <a:schemeClr val="tx1">
                    <a:lumMod val="75000"/>
                    <a:lumOff val="25000"/>
                  </a:schemeClr>
                </a:solidFill>
              </a:rPr>
              <a:t> a </a:t>
            </a:r>
            <a:r>
              <a:rPr lang="en-GB" dirty="0" err="1">
                <a:solidFill>
                  <a:schemeClr val="tx1">
                    <a:lumMod val="75000"/>
                    <a:lumOff val="25000"/>
                  </a:schemeClr>
                </a:solidFill>
              </a:rPr>
              <a:t>képzés</a:t>
            </a:r>
            <a:r>
              <a:rPr lang="en-GB" dirty="0">
                <a:solidFill>
                  <a:schemeClr val="tx1">
                    <a:lumMod val="75000"/>
                    <a:lumOff val="25000"/>
                  </a:schemeClr>
                </a:solidFill>
              </a:rPr>
              <a:t> </a:t>
            </a:r>
            <a:r>
              <a:rPr lang="en-GB" dirty="0" err="1">
                <a:solidFill>
                  <a:schemeClr val="tx1">
                    <a:lumMod val="75000"/>
                    <a:lumOff val="25000"/>
                  </a:schemeClr>
                </a:solidFill>
              </a:rPr>
              <a:t>minden</a:t>
            </a:r>
            <a:r>
              <a:rPr lang="en-GB" dirty="0">
                <a:solidFill>
                  <a:schemeClr val="tx1">
                    <a:lumMod val="75000"/>
                    <a:lumOff val="25000"/>
                  </a:schemeClr>
                </a:solidFill>
              </a:rPr>
              <a:t> </a:t>
            </a:r>
            <a:r>
              <a:rPr lang="en-GB" dirty="0" err="1">
                <a:solidFill>
                  <a:schemeClr val="tx1">
                    <a:lumMod val="75000"/>
                    <a:lumOff val="25000"/>
                  </a:schemeClr>
                </a:solidFill>
              </a:rPr>
              <a:t>formájában</a:t>
            </a:r>
            <a:r>
              <a:rPr lang="en-GB" dirty="0">
                <a:solidFill>
                  <a:schemeClr val="tx1">
                    <a:lumMod val="75000"/>
                    <a:lumOff val="25000"/>
                  </a:schemeClr>
                </a:solidFill>
              </a:rPr>
              <a:t>, a </a:t>
            </a:r>
            <a:r>
              <a:rPr lang="en-GB" dirty="0" err="1">
                <a:solidFill>
                  <a:schemeClr val="tx1">
                    <a:lumMod val="75000"/>
                    <a:lumOff val="25000"/>
                  </a:schemeClr>
                </a:solidFill>
              </a:rPr>
              <a:t>bor</a:t>
            </a:r>
            <a:r>
              <a:rPr lang="en-GB" dirty="0">
                <a:solidFill>
                  <a:schemeClr val="tx1">
                    <a:lumMod val="75000"/>
                    <a:lumOff val="25000"/>
                  </a:schemeClr>
                </a:solidFill>
              </a:rPr>
              <a:t> </a:t>
            </a:r>
            <a:r>
              <a:rPr lang="en-GB" dirty="0" err="1">
                <a:solidFill>
                  <a:schemeClr val="tx1">
                    <a:lumMod val="75000"/>
                    <a:lumOff val="25000"/>
                  </a:schemeClr>
                </a:solidFill>
              </a:rPr>
              <a:t>ételekhez</a:t>
            </a:r>
            <a:r>
              <a:rPr lang="en-GB" dirty="0">
                <a:solidFill>
                  <a:schemeClr val="tx1">
                    <a:lumMod val="75000"/>
                    <a:lumOff val="25000"/>
                  </a:schemeClr>
                </a:solidFill>
              </a:rPr>
              <a:t> </a:t>
            </a:r>
            <a:r>
              <a:rPr lang="en-GB" dirty="0" err="1">
                <a:solidFill>
                  <a:schemeClr val="tx1">
                    <a:lumMod val="75000"/>
                    <a:lumOff val="25000"/>
                  </a:schemeClr>
                </a:solidFill>
              </a:rPr>
              <a:t>történő</a:t>
            </a:r>
            <a:r>
              <a:rPr lang="en-GB" dirty="0">
                <a:solidFill>
                  <a:schemeClr val="tx1">
                    <a:lumMod val="75000"/>
                    <a:lumOff val="25000"/>
                  </a:schemeClr>
                </a:solidFill>
              </a:rPr>
              <a:t> </a:t>
            </a:r>
            <a:r>
              <a:rPr lang="en-GB" dirty="0" err="1">
                <a:solidFill>
                  <a:schemeClr val="tx1">
                    <a:lumMod val="75000"/>
                    <a:lumOff val="25000"/>
                  </a:schemeClr>
                </a:solidFill>
              </a:rPr>
              <a:t>kiválasztásakor</a:t>
            </a:r>
            <a:r>
              <a:rPr lang="en-GB" dirty="0">
                <a:solidFill>
                  <a:schemeClr val="tx1">
                    <a:lumMod val="75000"/>
                    <a:lumOff val="25000"/>
                  </a:schemeClr>
                </a:solidFill>
              </a:rPr>
              <a:t>, a </a:t>
            </a:r>
            <a:r>
              <a:rPr lang="en-GB" dirty="0" err="1">
                <a:solidFill>
                  <a:schemeClr val="tx1">
                    <a:lumMod val="75000"/>
                    <a:lumOff val="25000"/>
                  </a:schemeClr>
                </a:solidFill>
              </a:rPr>
              <a:t>bankett</a:t>
            </a:r>
            <a:r>
              <a:rPr lang="en-GB" dirty="0">
                <a:solidFill>
                  <a:schemeClr val="tx1">
                    <a:lumMod val="75000"/>
                    <a:lumOff val="25000"/>
                  </a:schemeClr>
                </a:solidFill>
              </a:rPr>
              <a:t> </a:t>
            </a:r>
            <a:r>
              <a:rPr lang="en-GB" dirty="0" err="1">
                <a:solidFill>
                  <a:schemeClr val="tx1">
                    <a:lumMod val="75000"/>
                    <a:lumOff val="25000"/>
                  </a:schemeClr>
                </a:solidFill>
              </a:rPr>
              <a:t>rendezvények</a:t>
            </a:r>
            <a:r>
              <a:rPr lang="en-GB" dirty="0">
                <a:solidFill>
                  <a:schemeClr val="tx1">
                    <a:lumMod val="75000"/>
                    <a:lumOff val="25000"/>
                  </a:schemeClr>
                </a:solidFill>
              </a:rPr>
              <a:t> </a:t>
            </a:r>
            <a:r>
              <a:rPr lang="en-GB" dirty="0" err="1">
                <a:solidFill>
                  <a:schemeClr val="tx1">
                    <a:lumMod val="75000"/>
                    <a:lumOff val="25000"/>
                  </a:schemeClr>
                </a:solidFill>
              </a:rPr>
              <a:t>előkészítésekor</a:t>
            </a:r>
            <a:r>
              <a:rPr lang="en-GB" dirty="0">
                <a:solidFill>
                  <a:schemeClr val="tx1">
                    <a:lumMod val="75000"/>
                    <a:lumOff val="25000"/>
                  </a:schemeClr>
                </a:solidFill>
              </a:rPr>
              <a:t>, a </a:t>
            </a:r>
            <a:r>
              <a:rPr lang="en-GB" dirty="0" err="1">
                <a:solidFill>
                  <a:schemeClr val="tx1">
                    <a:lumMod val="75000"/>
                    <a:lumOff val="25000"/>
                  </a:schemeClr>
                </a:solidFill>
              </a:rPr>
              <a:t>szuggesztív</a:t>
            </a:r>
            <a:r>
              <a:rPr lang="en-GB" dirty="0">
                <a:solidFill>
                  <a:schemeClr val="tx1">
                    <a:lumMod val="75000"/>
                    <a:lumOff val="25000"/>
                  </a:schemeClr>
                </a:solidFill>
              </a:rPr>
              <a:t> </a:t>
            </a:r>
            <a:r>
              <a:rPr lang="en-GB" dirty="0" err="1">
                <a:solidFill>
                  <a:schemeClr val="tx1">
                    <a:lumMod val="75000"/>
                    <a:lumOff val="25000"/>
                  </a:schemeClr>
                </a:solidFill>
              </a:rPr>
              <a:t>eladásának</a:t>
            </a:r>
            <a:r>
              <a:rPr lang="en-GB" dirty="0">
                <a:solidFill>
                  <a:schemeClr val="tx1">
                    <a:lumMod val="75000"/>
                    <a:lumOff val="25000"/>
                  </a:schemeClr>
                </a:solidFill>
              </a:rPr>
              <a:t>, a </a:t>
            </a:r>
            <a:r>
              <a:rPr lang="en-GB" dirty="0" err="1">
                <a:solidFill>
                  <a:schemeClr val="tx1">
                    <a:lumMod val="75000"/>
                    <a:lumOff val="25000"/>
                  </a:schemeClr>
                </a:solidFill>
              </a:rPr>
              <a:t>csontozásának</a:t>
            </a:r>
            <a:r>
              <a:rPr lang="en-GB" dirty="0">
                <a:solidFill>
                  <a:schemeClr val="tx1">
                    <a:lumMod val="75000"/>
                    <a:lumOff val="25000"/>
                  </a:schemeClr>
                </a:solidFill>
              </a:rPr>
              <a:t> </a:t>
            </a:r>
            <a:r>
              <a:rPr lang="en-GB" dirty="0" err="1">
                <a:solidFill>
                  <a:schemeClr val="tx1">
                    <a:lumMod val="75000"/>
                    <a:lumOff val="25000"/>
                  </a:schemeClr>
                </a:solidFill>
              </a:rPr>
              <a:t>és</a:t>
            </a:r>
            <a:r>
              <a:rPr lang="en-GB" dirty="0">
                <a:solidFill>
                  <a:schemeClr val="tx1">
                    <a:lumMod val="75000"/>
                    <a:lumOff val="25000"/>
                  </a:schemeClr>
                </a:solidFill>
              </a:rPr>
              <a:t> </a:t>
            </a:r>
            <a:r>
              <a:rPr lang="en-GB" dirty="0" err="1">
                <a:solidFill>
                  <a:schemeClr val="tx1">
                    <a:lumMod val="75000"/>
                    <a:lumOff val="25000"/>
                  </a:schemeClr>
                </a:solidFill>
              </a:rPr>
              <a:t>más</a:t>
            </a:r>
            <a:r>
              <a:rPr lang="en-GB" dirty="0">
                <a:solidFill>
                  <a:schemeClr val="tx1">
                    <a:lumMod val="75000"/>
                    <a:lumOff val="25000"/>
                  </a:schemeClr>
                </a:solidFill>
              </a:rPr>
              <a:t>, </a:t>
            </a:r>
            <a:r>
              <a:rPr lang="en-GB" dirty="0" err="1">
                <a:solidFill>
                  <a:schemeClr val="tx1">
                    <a:lumMod val="75000"/>
                    <a:lumOff val="25000"/>
                  </a:schemeClr>
                </a:solidFill>
              </a:rPr>
              <a:t>ebben</a:t>
            </a:r>
            <a:r>
              <a:rPr lang="en-GB" dirty="0">
                <a:solidFill>
                  <a:schemeClr val="tx1">
                    <a:lumMod val="75000"/>
                    <a:lumOff val="25000"/>
                  </a:schemeClr>
                </a:solidFill>
              </a:rPr>
              <a:t> a </a:t>
            </a:r>
            <a:r>
              <a:rPr lang="en-GB" dirty="0" err="1">
                <a:solidFill>
                  <a:schemeClr val="tx1">
                    <a:lumMod val="75000"/>
                    <a:lumOff val="25000"/>
                  </a:schemeClr>
                </a:solidFill>
              </a:rPr>
              <a:t>szakmában</a:t>
            </a:r>
            <a:r>
              <a:rPr lang="en-GB" dirty="0">
                <a:solidFill>
                  <a:schemeClr val="tx1">
                    <a:lumMod val="75000"/>
                    <a:lumOff val="25000"/>
                  </a:schemeClr>
                </a:solidFill>
              </a:rPr>
              <a:t> </a:t>
            </a:r>
            <a:r>
              <a:rPr lang="en-GB" dirty="0" err="1">
                <a:solidFill>
                  <a:schemeClr val="tx1">
                    <a:lumMod val="75000"/>
                    <a:lumOff val="25000"/>
                  </a:schemeClr>
                </a:solidFill>
              </a:rPr>
              <a:t>szükséges</a:t>
            </a:r>
            <a:r>
              <a:rPr lang="en-GB" dirty="0">
                <a:solidFill>
                  <a:schemeClr val="tx1">
                    <a:lumMod val="75000"/>
                    <a:lumOff val="25000"/>
                  </a:schemeClr>
                </a:solidFill>
              </a:rPr>
              <a:t> </a:t>
            </a:r>
            <a:r>
              <a:rPr lang="en-GB" dirty="0" err="1">
                <a:solidFill>
                  <a:schemeClr val="tx1">
                    <a:lumMod val="75000"/>
                    <a:lumOff val="25000"/>
                  </a:schemeClr>
                </a:solidFill>
              </a:rPr>
              <a:t>készségek</a:t>
            </a:r>
            <a:r>
              <a:rPr lang="en-GB" dirty="0">
                <a:solidFill>
                  <a:schemeClr val="tx1">
                    <a:lumMod val="75000"/>
                    <a:lumOff val="25000"/>
                  </a:schemeClr>
                </a:solidFill>
              </a:rPr>
              <a:t> </a:t>
            </a:r>
            <a:r>
              <a:rPr lang="en-GB" dirty="0" err="1">
                <a:solidFill>
                  <a:schemeClr val="tx1">
                    <a:lumMod val="75000"/>
                    <a:lumOff val="25000"/>
                  </a:schemeClr>
                </a:solidFill>
              </a:rPr>
              <a:t>elsajátítása</a:t>
            </a:r>
            <a:r>
              <a:rPr lang="en-GB" dirty="0">
                <a:solidFill>
                  <a:schemeClr val="tx1">
                    <a:lumMod val="75000"/>
                    <a:lumOff val="25000"/>
                  </a:schemeClr>
                </a:solidFill>
              </a:rPr>
              <a:t>  </a:t>
            </a:r>
            <a:r>
              <a:rPr lang="en-GB" dirty="0" err="1">
                <a:solidFill>
                  <a:schemeClr val="tx1">
                    <a:lumMod val="75000"/>
                    <a:lumOff val="25000"/>
                  </a:schemeClr>
                </a:solidFill>
              </a:rPr>
              <a:t>során</a:t>
            </a:r>
            <a:r>
              <a:rPr lang="en-GB" dirty="0">
                <a:solidFill>
                  <a:schemeClr val="tx1">
                    <a:lumMod val="75000"/>
                    <a:lumOff val="25000"/>
                  </a:schemeClr>
                </a:solidFill>
              </a:rPr>
              <a:t> a </a:t>
            </a:r>
            <a:r>
              <a:rPr lang="en-GB" dirty="0" err="1">
                <a:solidFill>
                  <a:schemeClr val="tx1">
                    <a:lumMod val="75000"/>
                    <a:lumOff val="25000"/>
                  </a:schemeClr>
                </a:solidFill>
              </a:rPr>
              <a:t>következőkre</a:t>
            </a:r>
            <a:r>
              <a:rPr lang="en-GB" dirty="0">
                <a:solidFill>
                  <a:schemeClr val="tx1">
                    <a:lumMod val="75000"/>
                    <a:lumOff val="25000"/>
                  </a:schemeClr>
                </a:solidFill>
              </a:rPr>
              <a:t>:
</a:t>
            </a:r>
            <a:endParaRPr lang="pl-PL" dirty="0">
              <a:solidFill>
                <a:schemeClr val="tx1">
                  <a:lumMod val="75000"/>
                  <a:lumOff val="25000"/>
                </a:schemeClr>
              </a:solidFill>
            </a:endParaRPr>
          </a:p>
        </p:txBody>
      </p:sp>
      <p:pic>
        <p:nvPicPr>
          <p:cNvPr id="11" name="Grafika 10">
            <a:extLst>
              <a:ext uri="{FF2B5EF4-FFF2-40B4-BE49-F238E27FC236}">
                <a16:creationId xmlns:a16="http://schemas.microsoft.com/office/drawing/2014/main" id="{BBE89C98-74AE-4B11-B25D-8AFB5F0B5A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0528" y="3933056"/>
            <a:ext cx="2166168" cy="2166168"/>
          </a:xfrm>
          <a:prstGeom prst="rect">
            <a:avLst/>
          </a:prstGeom>
        </p:spPr>
      </p:pic>
    </p:spTree>
    <p:extLst>
      <p:ext uri="{BB962C8B-B14F-4D97-AF65-F5344CB8AC3E}">
        <p14:creationId xmlns:p14="http://schemas.microsoft.com/office/powerpoint/2010/main" val="1852086400"/>
      </p:ext>
    </p:extLst>
  </p:cSld>
  <p:clrMapOvr>
    <a:masterClrMapping/>
  </p:clrMapOvr>
</p:sld>
</file>

<file path=ppt/theme/theme1.xml><?xml version="1.0" encoding="utf-8"?>
<a:theme xmlns:a="http://schemas.openxmlformats.org/drawingml/2006/main" name="1_MK">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TS2</Template>
  <TotalTime>4690</TotalTime>
  <Words>1618</Words>
  <Application>Microsoft Office PowerPoint</Application>
  <PresentationFormat>Panoramiczny</PresentationFormat>
  <Paragraphs>283</Paragraphs>
  <Slides>40</Slides>
  <Notes>6</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40</vt:i4>
      </vt:variant>
    </vt:vector>
  </HeadingPairs>
  <TitlesOfParts>
    <vt:vector size="44" baseType="lpstr">
      <vt:lpstr>Arial</vt:lpstr>
      <vt:lpstr>Calibri</vt:lpstr>
      <vt:lpstr>Wingdings</vt:lpstr>
      <vt:lpstr>1_MK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TANÍTÁSI SEGÉDESZKÖZÖK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AZ ISMERTETŐ MÓDSZEREK ALKALMAZÁSA A "FRANCIA SERVICE" TANFOLYAMON.</vt:lpstr>
      <vt:lpstr>A PROBLÉMA MÓDSZER ALKALMAZÁSA A "FRANCIA FELSZOLGÁLÁS" ELNEVEZÉSŰ KÉPZÉSBEN
</vt:lpstr>
      <vt:lpstr>GYAKORLATI MÓDSZEREK ALKALMAZÁSA A "FRANCIA FELSZOLGÁLÁS" KÉPZÉSBEN
</vt:lpstr>
      <vt:lpstr>GYAKORLATI MÓDSZEREK ALKALMAZÁSA A "FRANCIA FELSZOLGÁLÁS" KÉPZÉSBEN
</vt:lpstr>
      <vt:lpstr>GYAKORLATI MÓDSZEREK ALKALMAZÁSA A "FRANCIA FELSZOLGÁLÁS" KÉPZÉSBEN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Sebastian</dc:creator>
  <cp:lastModifiedBy>Sawa</cp:lastModifiedBy>
  <cp:revision>591</cp:revision>
  <cp:lastPrinted>2013-06-24T05:55:58Z</cp:lastPrinted>
  <dcterms:created xsi:type="dcterms:W3CDTF">2013-01-04T21:46:29Z</dcterms:created>
  <dcterms:modified xsi:type="dcterms:W3CDTF">2019-10-08T09:35:56Z</dcterms:modified>
</cp:coreProperties>
</file>