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256" r:id="rId2"/>
    <p:sldId id="370" r:id="rId3"/>
    <p:sldId id="371" r:id="rId4"/>
    <p:sldId id="372" r:id="rId5"/>
    <p:sldId id="405" r:id="rId6"/>
    <p:sldId id="374" r:id="rId7"/>
    <p:sldId id="375" r:id="rId8"/>
    <p:sldId id="376" r:id="rId9"/>
    <p:sldId id="377" r:id="rId10"/>
    <p:sldId id="378" r:id="rId11"/>
    <p:sldId id="379" r:id="rId12"/>
    <p:sldId id="408" r:id="rId13"/>
    <p:sldId id="409" r:id="rId14"/>
    <p:sldId id="381" r:id="rId15"/>
    <p:sldId id="382" r:id="rId16"/>
    <p:sldId id="383" r:id="rId17"/>
    <p:sldId id="384" r:id="rId18"/>
    <p:sldId id="385" r:id="rId19"/>
    <p:sldId id="386" r:id="rId20"/>
    <p:sldId id="410" r:id="rId21"/>
    <p:sldId id="387" r:id="rId22"/>
    <p:sldId id="388" r:id="rId23"/>
    <p:sldId id="411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2" r:id="rId37"/>
    <p:sldId id="407" r:id="rId38"/>
    <p:sldId id="403" r:id="rId39"/>
    <p:sldId id="404" r:id="rId40"/>
    <p:sldId id="288" r:id="rId41"/>
  </p:sldIdLst>
  <p:sldSz cx="12192000" cy="6858000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wa" initials="AS" lastIdx="1" clrIdx="0">
    <p:extLst>
      <p:ext uri="{19B8F6BF-5375-455C-9EA6-DF929625EA0E}">
        <p15:presenceInfo xmlns:p15="http://schemas.microsoft.com/office/powerpoint/2012/main" userId="Sa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E03"/>
    <a:srgbClr val="FF8803"/>
    <a:srgbClr val="FD7E01"/>
    <a:srgbClr val="FFAC06"/>
    <a:srgbClr val="FBA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 autoAdjust="0"/>
    <p:restoredTop sz="93049" autoAdjust="0"/>
  </p:normalViewPr>
  <p:slideViewPr>
    <p:cSldViewPr>
      <p:cViewPr varScale="1">
        <p:scale>
          <a:sx n="101" d="100"/>
          <a:sy n="101" d="100"/>
        </p:scale>
        <p:origin x="57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9643134-0858-4A9B-A6BA-A7F7B22630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B0051F6-38E7-4A71-960D-FACE4439B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EFB505-70A1-4765-9ACF-429564792C96}" type="datetimeFigureOut">
              <a:rPr lang="pl-PL"/>
              <a:pPr>
                <a:defRPr/>
              </a:pPr>
              <a:t>08.10.2019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7C2E76B-8966-4A00-B507-FF2B66A1F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D0811F-3215-4259-B788-860795B341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A4CA16-37F3-499A-BEED-4A8BCE703E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9AAB0AE-9957-41FE-A5ED-B644E56E46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DB7563-CCB6-4845-A2D0-C948769D81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5E376B0-35C7-47EA-B964-113D4D372017}" type="datetimeFigureOut">
              <a:rPr lang="pl-PL"/>
              <a:pPr>
                <a:defRPr/>
              </a:pPr>
              <a:t>08.10.2019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88F878EB-6A22-48E2-BCAA-5ABB4574B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42CAFBB9-895B-4996-910F-5D1C49EDA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54A53E-1C5D-4DBC-AD02-D2F89BD431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E3E1F0-FAE3-4A21-9571-440557AEB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081964A-7C56-4E4D-87AA-70D1D2E23A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0FC714F5-44C7-47E6-88EF-E5F6F21EA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D3A6400C-FCC2-4C1E-ABF8-6D460667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8F392D6-EFCE-4DA4-B974-AFF2C88DD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A61C4-CB82-4738-8831-9D641C58305A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59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93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011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581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7150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651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951F9845-6F1C-40EE-B12B-900F07105D91}"/>
              </a:ext>
            </a:extLst>
          </p:cNvPr>
          <p:cNvGrpSpPr/>
          <p:nvPr userDrawn="1"/>
        </p:nvGrpSpPr>
        <p:grpSpPr>
          <a:xfrm>
            <a:off x="0" y="-36000"/>
            <a:ext cx="7836981" cy="4240486"/>
            <a:chOff x="-4544" y="-19398"/>
            <a:chExt cx="5788499" cy="3132080"/>
          </a:xfrm>
        </p:grpSpPr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D1CE6D78-EC28-432B-96A0-DD8262B287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1" r="19171"/>
            <a:stretch/>
          </p:blipFill>
          <p:spPr>
            <a:xfrm>
              <a:off x="1333364" y="-1"/>
              <a:ext cx="3112683" cy="3112683"/>
            </a:xfrm>
            <a:prstGeom prst="rect">
              <a:avLst/>
            </a:prstGeom>
          </p:spPr>
        </p:pic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D9AB6C47-A7D7-44DE-99BD-60CBD6BD69E5}"/>
                </a:ext>
              </a:extLst>
            </p:cNvPr>
            <p:cNvSpPr/>
            <p:nvPr userDrawn="1"/>
          </p:nvSpPr>
          <p:spPr>
            <a:xfrm>
              <a:off x="4446047" y="-19398"/>
              <a:ext cx="1337908" cy="1319115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661B37D5-EA91-4D24-8E29-F5E6BA4C3D55}"/>
                </a:ext>
              </a:extLst>
            </p:cNvPr>
            <p:cNvSpPr/>
            <p:nvPr userDrawn="1"/>
          </p:nvSpPr>
          <p:spPr>
            <a:xfrm>
              <a:off x="-4544" y="1772816"/>
              <a:ext cx="1337908" cy="1339866"/>
            </a:xfrm>
            <a:prstGeom prst="rect">
              <a:avLst/>
            </a:prstGeom>
            <a:solidFill>
              <a:srgbClr val="F7A8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Prostokąt 18">
            <a:extLst>
              <a:ext uri="{FF2B5EF4-FFF2-40B4-BE49-F238E27FC236}">
                <a16:creationId xmlns:a16="http://schemas.microsoft.com/office/drawing/2014/main" id="{B465F669-2400-4B65-9B92-9A0360F82416}"/>
              </a:ext>
            </a:extLst>
          </p:cNvPr>
          <p:cNvSpPr/>
          <p:nvPr userDrawn="1"/>
        </p:nvSpPr>
        <p:spPr>
          <a:xfrm>
            <a:off x="10718974" y="3900190"/>
            <a:ext cx="1473026" cy="1473026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b="1" dirty="0">
              <a:solidFill>
                <a:srgbClr val="FBBE03"/>
              </a:solidFill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BD595BC-D814-42AA-85E0-2C0362773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66" y="550686"/>
            <a:ext cx="1944216" cy="574058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6F90718E-9208-4705-976C-6685DC443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67" y="5748217"/>
            <a:ext cx="1561629" cy="773007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593B827B-C1C5-40BB-A6CE-BD668C0F3F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46124"/>
            <a:ext cx="770835" cy="775118"/>
          </a:xfrm>
          <a:prstGeom prst="rect">
            <a:avLst/>
          </a:prstGeom>
        </p:spPr>
      </p:pic>
      <p:pic>
        <p:nvPicPr>
          <p:cNvPr id="27" name="Picture 2" descr="https://mediaprocessor.websimages.com/fit/1920x1920/www.ukspot-ltd.com/medium-5.png">
            <a:extLst>
              <a:ext uri="{FF2B5EF4-FFF2-40B4-BE49-F238E27FC236}">
                <a16:creationId xmlns:a16="http://schemas.microsoft.com/office/drawing/2014/main" id="{8B2AD5BC-BB8A-4449-8BDA-A99067501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3" y="5661248"/>
            <a:ext cx="896000" cy="9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594047A-F616-439C-B049-9CD8CCA5A4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20" y="0"/>
            <a:ext cx="1805719" cy="18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BB4351-66BE-40E5-80C8-67A3440A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EB2F-1DA9-46B7-B2FF-DFE2169D1033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C9F432-0972-4610-B058-D79C8A8B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E6D06A-9EBD-4F83-A300-40D9DF43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33BF-5A61-403D-9981-523A341E46C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6997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0F1360-4A02-4460-94DE-94315710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569CA-BB57-4B8F-89EC-4A36A6C9B93B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052C7E-B87C-4FFF-90E7-2C4E41E7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A820B8-C9D8-4499-BF0C-8ECEFEFA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44D3-3744-4C87-B8D1-8AC98D1CF3C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791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>
            <a:extLst>
              <a:ext uri="{FF2B5EF4-FFF2-40B4-BE49-F238E27FC236}">
                <a16:creationId xmlns:a16="http://schemas.microsoft.com/office/drawing/2014/main" id="{EE8EF06A-27EB-48A2-99E3-6A17A962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7652-8ECB-467D-B352-2A5B4A2613AA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F4AB2493-E11B-4FEE-8A29-3166EBD5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159FA66C-4F89-4EC2-8227-00161487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281A-217F-4492-A313-C4D4CB901DE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04FB99F-7CCC-4EC2-93E2-090484513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7447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56E22BC-C547-46F6-A202-0A49C3688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32656"/>
            <a:ext cx="1944216" cy="57405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B1C11AC-C2E3-40ED-9739-DB11E37A1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67" y="5748217"/>
            <a:ext cx="1561629" cy="77300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79BDD69-F6C4-404D-9124-89D9E7C79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46124"/>
            <a:ext cx="770835" cy="775118"/>
          </a:xfrm>
          <a:prstGeom prst="rect">
            <a:avLst/>
          </a:prstGeom>
        </p:spPr>
      </p:pic>
      <p:pic>
        <p:nvPicPr>
          <p:cNvPr id="17" name="Picture 2" descr="https://mediaprocessor.websimages.com/fit/1920x1920/www.ukspot-ltd.com/medium-5.png">
            <a:extLst>
              <a:ext uri="{FF2B5EF4-FFF2-40B4-BE49-F238E27FC236}">
                <a16:creationId xmlns:a16="http://schemas.microsoft.com/office/drawing/2014/main" id="{7718FD5F-4ADE-4FD6-88D4-6B53EDFDC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3" y="5661248"/>
            <a:ext cx="896000" cy="9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FC95FAA-F277-408C-B864-8051A819A2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7447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A7E9B16-88C1-4AD8-8D57-9DE41F38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AB9C-ADC0-4AFB-939B-471589EA9D0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85F1C06-F0D5-4674-9EB4-8344675A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4F3277A-1B21-4D34-AA67-02D66651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1BAF-FE92-4736-B2BD-60E4A2F76ED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8361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65BDF1F3-DF90-4A40-A8F8-A21113B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DE93-E75C-423C-84E7-C8A04CB4CD2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1ADB6AA-331B-45A8-9D4F-A6083995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D5B0E8A6-6ED6-4453-BF89-B3F35D31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3CCB-3969-491C-B41A-302436A529B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156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301C38BB-49FE-44F1-8055-6BD994C9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B298-3347-41C8-88FB-5E8E80B5288B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58E1A9EB-090E-44C7-BEAB-FADC18B0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E440E498-B942-4575-9CCD-787E3228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1E67-7DEC-4450-9BC4-A0A9BB4E893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1535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81A43CCA-01DA-4A85-AA6A-94C41A40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A70E-1CCD-4A75-BB9D-0C8E9DABE230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92B82883-15A8-49D0-8C4D-B550F18E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7A33E88-A7C9-44A4-9806-C957AE8D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F203-F03D-499A-A5C7-A810ECFD9FC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3650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2BA9BD3-6CDF-4634-8F71-49797209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D616-677B-4E1F-AF5F-81DDE8DDEAEE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26D5691-7D32-4C6F-B781-940EBC06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A3BC504-5ADF-41BA-8E45-231E02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6B66-1F58-4A1B-8D41-D0DFC4E0552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2895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D3F1991-662A-488F-A4A5-A9460F45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2F04-EC73-4C72-A8A7-E19C4FFC4E0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7537D78-2160-4F64-B900-207F8519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BC7CA7CC-7256-4F97-83C4-6246DC36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9210-B108-431F-827E-1DC7A306089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4356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41B0CCBA-619A-4A4F-8AE4-3067C4718C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1D87CC93-3D89-4AED-99D9-FAB7BC0412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E9A72B-1EB1-432F-A508-2EAB23343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86056DA-E724-45B2-B2C4-FD89336017D0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2D0723-6BD9-4E3F-95F7-4842A2D06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C70924-E8DA-4B92-A3AE-3F438BFD7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E5F60E-8CC1-407B-8AD7-F92C494E47C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tytuł 2">
            <a:extLst>
              <a:ext uri="{FF2B5EF4-FFF2-40B4-BE49-F238E27FC236}">
                <a16:creationId xmlns:a16="http://schemas.microsoft.com/office/drawing/2014/main" id="{42A66BE4-0344-4706-AF08-8A0D4157ED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47728" y="4075658"/>
            <a:ext cx="6912768" cy="1225550"/>
          </a:xfrm>
        </p:spPr>
        <p:txBody>
          <a:bodyPr anchor="ctr"/>
          <a:lstStyle/>
          <a:p>
            <a:pPr marL="0" indent="0" algn="r">
              <a:buNone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KÉPZÉS ELŐKÉSZÍTÉSE (2) 
</a:t>
            </a:r>
            <a:r>
              <a:rPr lang="pl-PL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Bárpincér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D678D3-7BBC-4793-96DD-F33D66911764}"/>
              </a:ext>
            </a:extLst>
          </p:cNvPr>
          <p:cNvSpPr txBox="1"/>
          <p:nvPr/>
        </p:nvSpPr>
        <p:spPr>
          <a:xfrm>
            <a:off x="11136560" y="4110007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445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KIVÁLASZTÁSA</a:t>
            </a: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10</a:t>
            </a:fld>
            <a:endParaRPr lang="en-US" alt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C9B3052-7F2D-4316-B863-905E37CFD950}"/>
              </a:ext>
            </a:extLst>
          </p:cNvPr>
          <p:cNvSpPr/>
          <p:nvPr/>
        </p:nvSpPr>
        <p:spPr>
          <a:xfrm>
            <a:off x="7785309" y="5373215"/>
            <a:ext cx="4406692" cy="72009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EB0BCB9-6BEB-4C88-A8EF-1DE46A93D173}"/>
              </a:ext>
            </a:extLst>
          </p:cNvPr>
          <p:cNvSpPr/>
          <p:nvPr/>
        </p:nvSpPr>
        <p:spPr>
          <a:xfrm>
            <a:off x="0" y="2347274"/>
            <a:ext cx="12192000" cy="3025942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A440637-3311-4727-AB4D-42B811CB4AC6}"/>
              </a:ext>
            </a:extLst>
          </p:cNvPr>
          <p:cNvSpPr/>
          <p:nvPr/>
        </p:nvSpPr>
        <p:spPr>
          <a:xfrm>
            <a:off x="7979403" y="2391437"/>
            <a:ext cx="3926102" cy="2909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</a:rPr>
              <a:t>MINDEN KULCSSZÓT BE LEHET MUTATNI A KÜLÖNBÖZŐ MÓDSZEREKKEL. VÁLASSZA KI ÉS ALKALMAZZA AZOKAT, AMELYEK: </a:t>
            </a:r>
          </a:p>
          <a:p>
            <a:pPr marL="285750" indent="-285750">
              <a:buBlip>
                <a:blip r:embed="rId2"/>
              </a:buBlip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legjobb hatásúak, 
Garantálják az egyértelmű üzenetet,
Hagyjuk, hogy hozzon létre egy jó hangulat,
Meghatározott feltételek mellett alkalmazhatók.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C5A8E85-CACB-4E16-9CA0-BF2DDAFA847B}"/>
              </a:ext>
            </a:extLst>
          </p:cNvPr>
          <p:cNvSpPr/>
          <p:nvPr/>
        </p:nvSpPr>
        <p:spPr>
          <a:xfrm>
            <a:off x="-32548" y="4439724"/>
            <a:ext cx="3126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A TUDÁS ÁTADÁSÁNAK MÓDSZEREINEK KIVÁLASZTÁSA
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1BD5281C-B852-492C-8F8B-CB9E9F617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073" y="2682061"/>
            <a:ext cx="1113008" cy="172336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4E6197C-6CE2-401A-9054-909B73207E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16768" r="27697" b="165"/>
          <a:stretch/>
        </p:blipFill>
        <p:spPr>
          <a:xfrm>
            <a:off x="3287687" y="1152001"/>
            <a:ext cx="4497621" cy="57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4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11</a:t>
            </a:fld>
            <a:endParaRPr lang="en-US" alt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BB8428-2C08-45F0-81DA-1571913816F3}"/>
              </a:ext>
            </a:extLst>
          </p:cNvPr>
          <p:cNvSpPr/>
          <p:nvPr/>
        </p:nvSpPr>
        <p:spPr>
          <a:xfrm>
            <a:off x="3923911" y="6146690"/>
            <a:ext cx="131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1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7A50302-3CAF-4708-8986-AC78EE87A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07187" y="6093296"/>
            <a:ext cx="539422" cy="540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C812AFAF-C9C9-4671-A75F-B6706A5CD836}"/>
              </a:ext>
            </a:extLst>
          </p:cNvPr>
          <p:cNvSpPr/>
          <p:nvPr/>
        </p:nvSpPr>
        <p:spPr>
          <a:xfrm>
            <a:off x="928173" y="6146690"/>
            <a:ext cx="2941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PÉLDA DOKUMENTUMOK
Word-</a:t>
            </a:r>
            <a:r>
              <a:rPr lang="pl-PL" sz="1400" dirty="0" err="1"/>
              <a:t>kártya</a:t>
            </a:r>
            <a:r>
              <a:rPr lang="pl-PL" sz="1400" dirty="0"/>
              <a:t> 2
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690AC822-7FEC-4CEC-8A55-160E59368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449" y="6128746"/>
            <a:ext cx="522000" cy="522000"/>
          </a:xfrm>
          <a:prstGeom prst="rect">
            <a:avLst/>
          </a:prstGeom>
        </p:spPr>
      </p:pic>
      <p:sp>
        <p:nvSpPr>
          <p:cNvPr id="16" name="Podtytuł 2">
            <a:extLst>
              <a:ext uri="{FF2B5EF4-FFF2-40B4-BE49-F238E27FC236}">
                <a16:creationId xmlns:a16="http://schemas.microsoft.com/office/drawing/2014/main" id="{2BCAF8E6-95E7-4A79-B103-65EB0035D74C}"/>
              </a:ext>
            </a:extLst>
          </p:cNvPr>
          <p:cNvSpPr txBox="1">
            <a:spLocks/>
          </p:cNvSpPr>
          <p:nvPr/>
        </p:nvSpPr>
        <p:spPr bwMode="auto">
          <a:xfrm>
            <a:off x="6096000" y="1928552"/>
            <a:ext cx="5544616" cy="38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pl-PL" sz="2800" b="1" dirty="0">
                <a:solidFill>
                  <a:srgbClr val="FF8803"/>
                </a:solidFill>
              </a:rPr>
              <a:t>ISMERTETŐ MÓDSZEREK
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tudás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átadásának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hagyományos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módjai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
Az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információk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szóbeli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átadaására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támaszkodnak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Hatékonyságuk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jó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20%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körül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kivéve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ha a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megfelelő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oktatási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erőforrások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segítségével</a:t>
            </a:r>
            <a:r>
              <a:rPr lang="en-GB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támogatják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89C784F-C94F-4C34-B917-AB17AF1A2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645478" y="1784536"/>
            <a:ext cx="234498" cy="395938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6DFDF398-3D1F-4267-BF60-7930173CBD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4179" r="4229" b="4426"/>
          <a:stretch/>
        </p:blipFill>
        <p:spPr>
          <a:xfrm>
            <a:off x="2982" y="1784536"/>
            <a:ext cx="5705820" cy="39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12</a:t>
            </a:fld>
            <a:endParaRPr lang="en-US" alt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B9894B22-F16D-41C3-8D9A-C07B6E20C941}"/>
              </a:ext>
            </a:extLst>
          </p:cNvPr>
          <p:cNvGrpSpPr/>
          <p:nvPr/>
        </p:nvGrpSpPr>
        <p:grpSpPr>
          <a:xfrm>
            <a:off x="1559496" y="1318219"/>
            <a:ext cx="8856984" cy="5138926"/>
            <a:chOff x="4224487" y="1318219"/>
            <a:chExt cx="6000614" cy="5138926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7AF2424D-0D25-4489-BBA1-3D2A5BD94265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A499D4B-B4C2-447A-91F9-4291A36F224E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Trójkąt prostokątny 9">
              <a:extLst>
                <a:ext uri="{FF2B5EF4-FFF2-40B4-BE49-F238E27FC236}">
                  <a16:creationId xmlns:a16="http://schemas.microsoft.com/office/drawing/2014/main" id="{571996C1-3E2A-4FBA-835C-39D454D30C94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2" name="Prostokąt 11">
            <a:extLst>
              <a:ext uri="{FF2B5EF4-FFF2-40B4-BE49-F238E27FC236}">
                <a16:creationId xmlns:a16="http://schemas.microsoft.com/office/drawing/2014/main" id="{DC4D1FE7-902A-4618-9E9A-AE99457F1624}"/>
              </a:ext>
            </a:extLst>
          </p:cNvPr>
          <p:cNvSpPr/>
          <p:nvPr/>
        </p:nvSpPr>
        <p:spPr>
          <a:xfrm>
            <a:off x="1728074" y="151672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8803"/>
                </a:solidFill>
              </a:rPr>
              <a:t>A KÉPZÉS SORÁN LEGGYAKRABBAN </a:t>
            </a:r>
            <a:r>
              <a:rPr lang="pl-PL" sz="2000" b="1" dirty="0">
                <a:solidFill>
                  <a:schemeClr val="bg1"/>
                </a:solidFill>
              </a:rPr>
              <a:t>HASZNÁLT MÓDSZEREK</a:t>
            </a:r>
            <a:r>
              <a:rPr lang="pl-PL" sz="2000" b="1" dirty="0">
                <a:solidFill>
                  <a:srgbClr val="FF8803"/>
                </a:solidFill>
              </a:rPr>
              <a:t>
</a:t>
            </a:r>
            <a:endParaRPr lang="pl-PL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AAA71EC1-AC38-436B-A41F-9FD24560F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50681"/>
              </p:ext>
            </p:extLst>
          </p:nvPr>
        </p:nvGraphicFramePr>
        <p:xfrm>
          <a:off x="1847528" y="2207474"/>
          <a:ext cx="8305482" cy="3133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655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altLang="pl-PL" sz="1600" b="1" dirty="0">
                          <a:solidFill>
                            <a:schemeClr val="bg1"/>
                          </a:solidFill>
                        </a:rPr>
                        <a:t>ELŐADÁS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szóbeli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információátadás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-pl. a whiskey, 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sör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, a rum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alapú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koktélok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jellemzőiről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tartalmáról</a:t>
                      </a:r>
                      <a:endParaRPr lang="pl-PL" sz="16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55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BESZÉLGEÉS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Beszélgetés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résztvevőkkel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utalva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tudásra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tapasztalatra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például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a Martini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pohár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használata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különböző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típusú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koktélok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készítésére</a:t>
                      </a:r>
                      <a:endParaRPr lang="pl-PL" sz="16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70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BESZÁMOLÓ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valamilyen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cselekvés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vagy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esemény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szóbeli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bemutatása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, pl.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konfliktushelyzet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megoldása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vendégek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között</a:t>
                      </a:r>
                      <a:endParaRPr lang="pl-PL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8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13</a:t>
            </a:fld>
            <a:endParaRPr lang="en-US" alt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B9894B22-F16D-41C3-8D9A-C07B6E20C941}"/>
              </a:ext>
            </a:extLst>
          </p:cNvPr>
          <p:cNvGrpSpPr/>
          <p:nvPr/>
        </p:nvGrpSpPr>
        <p:grpSpPr>
          <a:xfrm>
            <a:off x="1559496" y="1318219"/>
            <a:ext cx="8856984" cy="5138926"/>
            <a:chOff x="4224487" y="1318219"/>
            <a:chExt cx="6000614" cy="5138926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7AF2424D-0D25-4489-BBA1-3D2A5BD94265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A499D4B-B4C2-447A-91F9-4291A36F224E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Trójkąt prostokątny 9">
              <a:extLst>
                <a:ext uri="{FF2B5EF4-FFF2-40B4-BE49-F238E27FC236}">
                  <a16:creationId xmlns:a16="http://schemas.microsoft.com/office/drawing/2014/main" id="{571996C1-3E2A-4FBA-835C-39D454D30C94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2" name="Prostokąt 11">
            <a:extLst>
              <a:ext uri="{FF2B5EF4-FFF2-40B4-BE49-F238E27FC236}">
                <a16:creationId xmlns:a16="http://schemas.microsoft.com/office/drawing/2014/main" id="{DC4D1FE7-902A-4618-9E9A-AE99457F1624}"/>
              </a:ext>
            </a:extLst>
          </p:cNvPr>
          <p:cNvSpPr/>
          <p:nvPr/>
        </p:nvSpPr>
        <p:spPr>
          <a:xfrm>
            <a:off x="1728074" y="151672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A KÉPZÉS SORÁN LEGGYAKRABBAN </a:t>
            </a:r>
            <a:r>
              <a:rPr lang="pl-PL" sz="2000" b="1" dirty="0">
                <a:solidFill>
                  <a:srgbClr val="FF8803"/>
                </a:solidFill>
              </a:rPr>
              <a:t>HASZNÁLT MÓDSZEREK
</a:t>
            </a:r>
            <a:endParaRPr lang="pl-PL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AAA71EC1-AC38-436B-A41F-9FD24560F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48466"/>
              </p:ext>
            </p:extLst>
          </p:nvPr>
        </p:nvGraphicFramePr>
        <p:xfrm>
          <a:off x="1686474" y="2207474"/>
          <a:ext cx="8585990" cy="3630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914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ISMERTETÉS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tárgyak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jelenségek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a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résztvevők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számára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ismeretlen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tevékenységek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jellemzése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– pl. a rum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színének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különbségei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az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öregedés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módjától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függően</a:t>
                      </a:r>
                      <a:endParaRPr lang="pl-PL" sz="16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815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ANEKDOTÁK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rövid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történet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néhány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vicces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vagy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szokatlan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eseményről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végén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egy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meglepő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szellemes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pont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például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arról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hogy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kell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eszmét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cserélni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vendégekkel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mint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például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:
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Milyen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ennek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sörnek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az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íze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? 
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Tehát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hogy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 a Chelsea </a:t>
                      </a:r>
                      <a:r>
                        <a:rPr lang="en-GB" sz="1600" i="0" dirty="0" err="1">
                          <a:solidFill>
                            <a:schemeClr val="bg1"/>
                          </a:solidFill>
                        </a:rPr>
                        <a:t>nyer</a:t>
                      </a:r>
                      <a:r>
                        <a:rPr lang="en-GB" sz="1600" i="0" dirty="0">
                          <a:solidFill>
                            <a:schemeClr val="bg1"/>
                          </a:solidFill>
                        </a:rPr>
                        <a:t>.
</a:t>
                      </a:r>
                      <a:endParaRPr lang="pl-PL" sz="16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14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UTASÍTÁS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jelenség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megértésének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magyarázata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, 
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például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hogyan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kell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önteni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 Campari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összetevőit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narancslébe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hogy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ne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keverjük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</a:rPr>
                        <a:t>össze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
</a:t>
                      </a:r>
                      <a:endParaRPr lang="pl-PL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47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14</a:t>
            </a:fld>
            <a:endParaRPr lang="en-US" alt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093C9B-FB8C-4EE4-9338-3BBB9CE3930A}"/>
              </a:ext>
            </a:extLst>
          </p:cNvPr>
          <p:cNvSpPr/>
          <p:nvPr/>
        </p:nvSpPr>
        <p:spPr>
          <a:xfrm>
            <a:off x="3923911" y="6146690"/>
            <a:ext cx="131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2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C1788F7-F975-40C3-8801-0CC8C2664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07187" y="6093296"/>
            <a:ext cx="539422" cy="54000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298F1970-3BFD-4AFC-80EE-394710DDAA9C}"/>
              </a:ext>
            </a:extLst>
          </p:cNvPr>
          <p:cNvSpPr/>
          <p:nvPr/>
        </p:nvSpPr>
        <p:spPr>
          <a:xfrm>
            <a:off x="928173" y="6146690"/>
            <a:ext cx="2941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PÉLDA DOKUMENTUMOK
Word-</a:t>
            </a:r>
            <a:r>
              <a:rPr lang="pl-PL" sz="1400" dirty="0" err="1"/>
              <a:t>kártya</a:t>
            </a:r>
            <a:r>
              <a:rPr lang="pl-PL" sz="1400" dirty="0"/>
              <a:t> 3
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8655A04A-3F9C-4A04-8E9E-3237062E1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449" y="6128746"/>
            <a:ext cx="522000" cy="522000"/>
          </a:xfrm>
          <a:prstGeom prst="rect">
            <a:avLst/>
          </a:prstGeom>
        </p:spPr>
      </p:pic>
      <p:grpSp>
        <p:nvGrpSpPr>
          <p:cNvPr id="19" name="Grupa 18">
            <a:extLst>
              <a:ext uri="{FF2B5EF4-FFF2-40B4-BE49-F238E27FC236}">
                <a16:creationId xmlns:a16="http://schemas.microsoft.com/office/drawing/2014/main" id="{1F84D9A8-464C-4727-A6EE-A23EDB9EADBA}"/>
              </a:ext>
            </a:extLst>
          </p:cNvPr>
          <p:cNvGrpSpPr/>
          <p:nvPr/>
        </p:nvGrpSpPr>
        <p:grpSpPr>
          <a:xfrm>
            <a:off x="1890496" y="1556792"/>
            <a:ext cx="6745868" cy="3889900"/>
            <a:chOff x="4224487" y="1318219"/>
            <a:chExt cx="6000614" cy="5138926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52E461C2-C66E-450E-B81C-18232C4511EF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08CB4DEB-72A5-42F0-BDE8-CEB656FB2405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2" name="Trójkąt prostokątny 21">
              <a:extLst>
                <a:ext uri="{FF2B5EF4-FFF2-40B4-BE49-F238E27FC236}">
                  <a16:creationId xmlns:a16="http://schemas.microsoft.com/office/drawing/2014/main" id="{42F08112-E420-4A28-A8F6-B003CFD9920F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3" name="Prostokąt 22">
            <a:extLst>
              <a:ext uri="{FF2B5EF4-FFF2-40B4-BE49-F238E27FC236}">
                <a16:creationId xmlns:a16="http://schemas.microsoft.com/office/drawing/2014/main" id="{D717A515-5C80-4E1B-AE94-D9348EABB8C4}"/>
              </a:ext>
            </a:extLst>
          </p:cNvPr>
          <p:cNvSpPr/>
          <p:nvPr/>
        </p:nvSpPr>
        <p:spPr>
          <a:xfrm>
            <a:off x="1003516" y="167059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D7E01"/>
                </a:solidFill>
              </a:rPr>
              <a:t>PROBLÉMA MÓDSZER
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FF6275C-847B-4C8C-A97C-A81DB4D9BD71}"/>
              </a:ext>
            </a:extLst>
          </p:cNvPr>
          <p:cNvSpPr/>
          <p:nvPr/>
        </p:nvSpPr>
        <p:spPr>
          <a:xfrm>
            <a:off x="2232248" y="2274838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dirty="0" err="1">
                <a:solidFill>
                  <a:schemeClr val="bg1"/>
                </a:solidFill>
              </a:rPr>
              <a:t>képzésben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résztvevőktől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sokkal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nagyobb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elkötelezettséget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foglalnak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magába</a:t>
            </a:r>
            <a:r>
              <a:rPr lang="en-GB" dirty="0">
                <a:solidFill>
                  <a:schemeClr val="bg1"/>
                </a:solidFill>
              </a:rPr>
              <a:t> mint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ismertető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módszerek</a:t>
            </a:r>
            <a:r>
              <a:rPr lang="en-GB" dirty="0">
                <a:solidFill>
                  <a:schemeClr val="bg1"/>
                </a:solidFill>
              </a:rPr>
              <a:t>.
</a:t>
            </a:r>
            <a:r>
              <a:rPr lang="en-GB" dirty="0" err="1">
                <a:solidFill>
                  <a:schemeClr val="bg1"/>
                </a:solidFill>
              </a:rPr>
              <a:t>Ezek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megkövetelik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aktív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részvételt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megoldást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egy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adott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problémával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oly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módon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hogy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tréner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határozza</a:t>
            </a:r>
            <a:r>
              <a:rPr lang="en-GB" dirty="0">
                <a:solidFill>
                  <a:schemeClr val="bg1"/>
                </a:solidFill>
              </a:rPr>
              <a:t> meg </a:t>
            </a:r>
            <a:r>
              <a:rPr lang="en-GB" dirty="0" err="1">
                <a:solidFill>
                  <a:schemeClr val="bg1"/>
                </a:solidFill>
              </a:rPr>
              <a:t>azt</a:t>
            </a:r>
            <a:r>
              <a:rPr lang="en-GB" dirty="0">
                <a:solidFill>
                  <a:schemeClr val="bg1"/>
                </a:solidFill>
              </a:rPr>
              <a:t>.
</a:t>
            </a:r>
            <a:r>
              <a:rPr lang="en-GB" dirty="0" err="1">
                <a:solidFill>
                  <a:schemeClr val="bg1"/>
                </a:solidFill>
              </a:rPr>
              <a:t>Ezeknek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módszereknek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hatékonysága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sokkal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magasabb</a:t>
            </a:r>
            <a:r>
              <a:rPr lang="en-GB" dirty="0">
                <a:solidFill>
                  <a:schemeClr val="bg1"/>
                </a:solidFill>
              </a:rPr>
              <a:t>, mint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ismertető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módszer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mert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arra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kényszeríti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végső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megoldás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megtalálási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igényét</a:t>
            </a:r>
            <a:r>
              <a:rPr lang="en-GB" dirty="0">
                <a:solidFill>
                  <a:schemeClr val="bg1"/>
                </a:solidFill>
              </a:rPr>
              <a:t>.
</a:t>
            </a:r>
            <a:endParaRPr lang="pl-PL" dirty="0"/>
          </a:p>
        </p:txBody>
      </p:sp>
      <p:pic>
        <p:nvPicPr>
          <p:cNvPr id="25" name="Grafika 24">
            <a:extLst>
              <a:ext uri="{FF2B5EF4-FFF2-40B4-BE49-F238E27FC236}">
                <a16:creationId xmlns:a16="http://schemas.microsoft.com/office/drawing/2014/main" id="{B315EF7D-9BF1-4A31-B8C8-1085A29F9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8725" y="2060848"/>
            <a:ext cx="1943100" cy="28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9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15</a:t>
            </a:fld>
            <a:endParaRPr lang="en-US" altLang="pl-PL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C93ADEE3-FAB3-4BE3-ACFD-9BC54D64B203}"/>
              </a:ext>
            </a:extLst>
          </p:cNvPr>
          <p:cNvGrpSpPr/>
          <p:nvPr/>
        </p:nvGrpSpPr>
        <p:grpSpPr>
          <a:xfrm>
            <a:off x="1559496" y="1318219"/>
            <a:ext cx="8856984" cy="5138926"/>
            <a:chOff x="4224487" y="1318219"/>
            <a:chExt cx="6000614" cy="5138926"/>
          </a:xfrm>
        </p:grpSpPr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428B5DB8-378C-4A7F-8777-F1E79C71B04A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2D1EE623-2D35-40D2-8C4E-CDDF4A062DEF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4" name="Trójkąt prostokątny 23">
              <a:extLst>
                <a:ext uri="{FF2B5EF4-FFF2-40B4-BE49-F238E27FC236}">
                  <a16:creationId xmlns:a16="http://schemas.microsoft.com/office/drawing/2014/main" id="{3123FE67-937F-4275-AF9E-0024F74C661B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5" name="Prostokąt 24">
            <a:extLst>
              <a:ext uri="{FF2B5EF4-FFF2-40B4-BE49-F238E27FC236}">
                <a16:creationId xmlns:a16="http://schemas.microsoft.com/office/drawing/2014/main" id="{7CBFE870-FEE1-4BBB-BA69-4EC06DA44B0A}"/>
              </a:ext>
            </a:extLst>
          </p:cNvPr>
          <p:cNvSpPr/>
          <p:nvPr/>
        </p:nvSpPr>
        <p:spPr>
          <a:xfrm>
            <a:off x="1728074" y="14113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D6D01"/>
                </a:solidFill>
              </a:rPr>
              <a:t>PROBLÉMA MÓDSZER
</a:t>
            </a:r>
            <a:r>
              <a:rPr lang="pl-PL" b="1" dirty="0">
                <a:solidFill>
                  <a:schemeClr val="bg1"/>
                </a:solidFill>
              </a:rPr>
              <a:t>KÉPZÉSEK ÉS TANFOLYAMOK SORÁN LEGGYAKRABBAN HASZNÁLT</a:t>
            </a:r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9164C18C-4907-44FD-8EFD-6618F96BA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19031"/>
              </p:ext>
            </p:extLst>
          </p:nvPr>
        </p:nvGraphicFramePr>
        <p:xfrm>
          <a:off x="1609511" y="2126234"/>
          <a:ext cx="8466536" cy="3453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25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PROBLÉMA ELŐADÁS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Az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előadás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amely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az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oktató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által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adott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problémához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kapcsolódik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majd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rámutatva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lehetséges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megoldásokra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és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következményekre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például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itt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az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ideje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hogy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bezárjon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egy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csoport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vendég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még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mindig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ült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bárban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, 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11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ELLENTMONDÁSOS ELŐADÁS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Ez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abból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áll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hogy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résztvevők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hiányos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feladatatot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kapnak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, 
Pl.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Miután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megbeszélte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szabályokat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díszítő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elemek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faragásáról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, a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cukor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tömegéről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, a 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résztvevők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vázlatokat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készítenek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ezekről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600" i="0" u="none" dirty="0" err="1">
                          <a:solidFill>
                            <a:schemeClr val="bg1"/>
                          </a:solidFill>
                        </a:rPr>
                        <a:t>dekorációkról</a:t>
                      </a:r>
                      <a:r>
                        <a:rPr lang="en-GB" sz="1600" i="0" u="none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pl-PL" sz="1600" i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40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KLASSZIKUS PROBLÉMA MÓDSZER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b="0" i="0" dirty="0">
                          <a:solidFill>
                            <a:schemeClr val="bg1"/>
                          </a:solidFill>
                        </a:rPr>
                        <a:t>A hallgatók által a problémás helyzet megoldásával, valamint a lehetséges megoldásokkal, 
Pl. A vezető leírja a helyzetet, amelyben a bárpincér hozza a megrendelt italt az asztalra, és ezzel egyidejűleg a vendég ül a bárban tönkretesz egy pohár koktélt.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94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16</a:t>
            </a:fld>
            <a:endParaRPr lang="en-US" altLang="pl-PL"/>
          </a:p>
        </p:txBody>
      </p:sp>
      <p:sp>
        <p:nvSpPr>
          <p:cNvPr id="7" name="Prostokąt: zagięty narożnik 6">
            <a:extLst>
              <a:ext uri="{FF2B5EF4-FFF2-40B4-BE49-F238E27FC236}">
                <a16:creationId xmlns:a16="http://schemas.microsoft.com/office/drawing/2014/main" id="{C9B2FA47-72B8-4C59-BCC1-03CC40D15512}"/>
              </a:ext>
            </a:extLst>
          </p:cNvPr>
          <p:cNvSpPr/>
          <p:nvPr/>
        </p:nvSpPr>
        <p:spPr>
          <a:xfrm>
            <a:off x="2817785" y="2882551"/>
            <a:ext cx="6896270" cy="3282751"/>
          </a:xfrm>
          <a:prstGeom prst="foldedCorner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660066"/>
              </a:buClr>
            </a:pPr>
            <a:endParaRPr lang="pl-PL" altLang="pl-PL" b="1" dirty="0">
              <a:solidFill>
                <a:schemeClr val="tx1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1C817A4A-AC57-4B4C-9DB7-81C70C0D7CDD}"/>
              </a:ext>
            </a:extLst>
          </p:cNvPr>
          <p:cNvGrpSpPr/>
          <p:nvPr/>
        </p:nvGrpSpPr>
        <p:grpSpPr>
          <a:xfrm>
            <a:off x="1576534" y="1411308"/>
            <a:ext cx="8856984" cy="4393956"/>
            <a:chOff x="4224487" y="1318219"/>
            <a:chExt cx="6000614" cy="5138926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3D285AB-68AA-43E8-B454-36E81BC0DEEF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FBB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98BB4FCD-5DE4-407A-828C-646F0FD2C895}"/>
                </a:ext>
              </a:extLst>
            </p:cNvPr>
            <p:cNvSpPr/>
            <p:nvPr/>
          </p:nvSpPr>
          <p:spPr>
            <a:xfrm>
              <a:off x="4224487" y="1318219"/>
              <a:ext cx="6000614" cy="931150"/>
            </a:xfrm>
            <a:prstGeom prst="rect">
              <a:avLst/>
            </a:prstGeom>
            <a:solidFill>
              <a:srgbClr val="FF9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Trójkąt prostokątny 12">
              <a:extLst>
                <a:ext uri="{FF2B5EF4-FFF2-40B4-BE49-F238E27FC236}">
                  <a16:creationId xmlns:a16="http://schemas.microsoft.com/office/drawing/2014/main" id="{820107C9-12E0-48C6-8D0E-9DD69304F756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FBA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4" name="Prostokąt 13">
            <a:extLst>
              <a:ext uri="{FF2B5EF4-FFF2-40B4-BE49-F238E27FC236}">
                <a16:creationId xmlns:a16="http://schemas.microsoft.com/office/drawing/2014/main" id="{8A41C8A8-74E4-4A9C-B9F8-EDDAEEE52079}"/>
              </a:ext>
            </a:extLst>
          </p:cNvPr>
          <p:cNvSpPr/>
          <p:nvPr/>
        </p:nvSpPr>
        <p:spPr>
          <a:xfrm>
            <a:off x="1745112" y="148652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A SZITUÁCIÓS MÓDSZER
LEGTÖBBSZÖR TRÉNINGEKEN ÉS TANFOLYAMOKON HASZNÁLJÁK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6AE3CB7F-7329-4100-A17D-0C63534DB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89714"/>
              </p:ext>
            </p:extLst>
          </p:nvPr>
        </p:nvGraphicFramePr>
        <p:xfrm>
          <a:off x="1703512" y="2248005"/>
          <a:ext cx="8466536" cy="2947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651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altLang="pl-PL" sz="1600" b="1" dirty="0">
                          <a:solidFill>
                            <a:schemeClr val="tx1"/>
                          </a:solidFill>
                        </a:rPr>
                        <a:t>ESET-ÉS SZITUÁCIÓS MÓDSZEREK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dirty="0">
                          <a:solidFill>
                            <a:schemeClr val="tx1"/>
                          </a:solidFill>
                        </a:rPr>
                        <a:t>Bemutat  a résztvevőknek egy  leírást az esetről vagy helyzetről, és motiválja őket, hogy értékelje az eseményeket, jelezve a lehetséges megoldásokat, például egy vendég panaszkodik, hogy egy üveg fehér bort rendelt, de az nem kellően hűtött. Hogyan reagál a csapos?</a:t>
                      </a:r>
                      <a:endParaRPr lang="pl-PL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54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altLang="pl-PL" sz="1600" b="1" dirty="0">
                          <a:solidFill>
                            <a:schemeClr val="tx1"/>
                          </a:solidFill>
                        </a:rPr>
                        <a:t>KÜLÖNBÖZŐ TÍPUSÚ VITÁK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egy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adott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témára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vonatkozó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elképzelések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és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nézetek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cseréjét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eltérő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módon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végzik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, mind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anyagi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, mind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társadalmi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kompetenciákat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támogatnak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, pl.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Miért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csak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néhány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nő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dolgozik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bárpincér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szakmában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l-PL" sz="16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76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altLang="pl-PL" sz="1600" b="1" dirty="0">
                          <a:solidFill>
                            <a:schemeClr val="tx1"/>
                          </a:solidFill>
                        </a:rPr>
                        <a:t>GYAKORLATI MÓDSZEREK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gyakorlatokon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beleértve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az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új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szakmai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feladatokat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is.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Ezeket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később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tárgyaljuk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
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83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ójkąt równoramienny 21">
            <a:extLst>
              <a:ext uri="{FF2B5EF4-FFF2-40B4-BE49-F238E27FC236}">
                <a16:creationId xmlns:a16="http://schemas.microsoft.com/office/drawing/2014/main" id="{C7D32D38-8E5F-4BFA-97C5-E212ACD508DB}"/>
              </a:ext>
            </a:extLst>
          </p:cNvPr>
          <p:cNvSpPr/>
          <p:nvPr/>
        </p:nvSpPr>
        <p:spPr>
          <a:xfrm rot="16200000">
            <a:off x="5115420" y="3312516"/>
            <a:ext cx="521000" cy="432048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17</a:t>
            </a:fld>
            <a:endParaRPr lang="en-US" altLang="pl-PL"/>
          </a:p>
        </p:txBody>
      </p:sp>
      <p:sp>
        <p:nvSpPr>
          <p:cNvPr id="13" name="Prostokąt: zagięty narożnik 12">
            <a:extLst>
              <a:ext uri="{FF2B5EF4-FFF2-40B4-BE49-F238E27FC236}">
                <a16:creationId xmlns:a16="http://schemas.microsoft.com/office/drawing/2014/main" id="{87D2DCE5-4229-45E5-87AB-ADA4F5D865AC}"/>
              </a:ext>
            </a:extLst>
          </p:cNvPr>
          <p:cNvSpPr/>
          <p:nvPr/>
        </p:nvSpPr>
        <p:spPr>
          <a:xfrm>
            <a:off x="1115616" y="2378496"/>
            <a:ext cx="6896270" cy="3282751"/>
          </a:xfrm>
          <a:prstGeom prst="foldedCorner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660066"/>
              </a:buClr>
            </a:pPr>
            <a:endParaRPr lang="pl-PL" altLang="pl-PL" b="1" dirty="0">
              <a:solidFill>
                <a:schemeClr val="tx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9A5DA9AF-5288-4F0A-AF74-2ACE99DDC3C6}"/>
              </a:ext>
            </a:extLst>
          </p:cNvPr>
          <p:cNvSpPr/>
          <p:nvPr/>
        </p:nvSpPr>
        <p:spPr>
          <a:xfrm>
            <a:off x="3923911" y="6146690"/>
            <a:ext cx="131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2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F64B21BB-28D9-46A8-A45E-5A3464831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07187" y="6093296"/>
            <a:ext cx="539422" cy="54000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3C3DB1B9-5490-4C7C-B6CE-9B59C3A915C4}"/>
              </a:ext>
            </a:extLst>
          </p:cNvPr>
          <p:cNvSpPr/>
          <p:nvPr/>
        </p:nvSpPr>
        <p:spPr>
          <a:xfrm>
            <a:off x="928173" y="6146690"/>
            <a:ext cx="2941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PÉLDA DOKUMENTUMOK]
</a:t>
            </a:r>
            <a:r>
              <a:rPr lang="pl-PL" sz="1400" dirty="0" err="1"/>
              <a:t>Munkókártya</a:t>
            </a:r>
            <a:r>
              <a:rPr lang="pl-PL" sz="1400" dirty="0"/>
              <a:t> 3
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3FF3138F-8057-48C7-905E-835AFBD9C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449" y="6128746"/>
            <a:ext cx="522000" cy="5220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631350B6-BEFC-4635-9170-E17F13B94690}"/>
              </a:ext>
            </a:extLst>
          </p:cNvPr>
          <p:cNvSpPr/>
          <p:nvPr/>
        </p:nvSpPr>
        <p:spPr>
          <a:xfrm>
            <a:off x="5562224" y="1772816"/>
            <a:ext cx="6629776" cy="3672408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AA183A8F-A703-42A8-86B7-C81F58D5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296" y="2378496"/>
            <a:ext cx="5213700" cy="2585010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</a:rPr>
              <a:t>PROBLÉMA MÓDSZER
</a:t>
            </a:r>
            <a:endParaRPr lang="pl-PL" sz="1800" b="1" dirty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ez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legjobb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tudás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készségek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megszerzésre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több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érzékszervre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hat, mint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látás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hallás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felhasználáskor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tanulás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aktív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sz="1800" b="1" dirty="0">
              <a:solidFill>
                <a:schemeClr val="bg1"/>
              </a:solidFill>
            </a:endParaRP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DAD51267-8A83-429C-874B-18831552B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1504" y="2492977"/>
            <a:ext cx="1864012" cy="20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8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A12E478-08F9-47CA-98C0-CEA524F32EDC}"/>
              </a:ext>
            </a:extLst>
          </p:cNvPr>
          <p:cNvSpPr/>
          <p:nvPr/>
        </p:nvSpPr>
        <p:spPr>
          <a:xfrm>
            <a:off x="5202184" y="4436864"/>
            <a:ext cx="6629776" cy="1584424"/>
          </a:xfrm>
          <a:prstGeom prst="rect">
            <a:avLst/>
          </a:prstGeom>
          <a:solidFill>
            <a:schemeClr val="bg1"/>
          </a:solidFill>
          <a:ln w="28575">
            <a:solidFill>
              <a:srgbClr val="FD7E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221853" y="188640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18</a:t>
            </a:fld>
            <a:endParaRPr lang="en-US" altLang="pl-PL"/>
          </a:p>
        </p:txBody>
      </p:sp>
      <p:sp>
        <p:nvSpPr>
          <p:cNvPr id="7" name="Trójkąt równoramienny 6">
            <a:extLst>
              <a:ext uri="{FF2B5EF4-FFF2-40B4-BE49-F238E27FC236}">
                <a16:creationId xmlns:a16="http://schemas.microsoft.com/office/drawing/2014/main" id="{8EC72452-C42D-411B-8FEB-CC0E0753966D}"/>
              </a:ext>
            </a:extLst>
          </p:cNvPr>
          <p:cNvSpPr/>
          <p:nvPr/>
        </p:nvSpPr>
        <p:spPr>
          <a:xfrm rot="16200000">
            <a:off x="4755380" y="2880382"/>
            <a:ext cx="521000" cy="432048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9ADD9F7-49E8-400E-91E0-57007116CB50}"/>
              </a:ext>
            </a:extLst>
          </p:cNvPr>
          <p:cNvSpPr/>
          <p:nvPr/>
        </p:nvSpPr>
        <p:spPr>
          <a:xfrm>
            <a:off x="5202184" y="1484784"/>
            <a:ext cx="6629776" cy="2952328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CCFFF8EE-8522-45D8-BDA4-1DED8622F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232" y="1897920"/>
            <a:ext cx="5502328" cy="2179152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chemeClr val="bg1"/>
                </a:solidFill>
              </a:rPr>
              <a:t>A PROGRAM MÓDSZEREI 
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ilyen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tanítás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legfontosabb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megfelelő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számítógépes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program,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melyben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megfelelően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rendezett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parancskészlet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található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
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parancs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végrehajtása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során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előzőt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kondicionálni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lehet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Ebbe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folyamatba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bevonni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trénert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
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5F27041F-5BC2-41E4-8B52-66DE97F6C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2239" y="1692138"/>
            <a:ext cx="1943100" cy="288874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6A4DFBD-CE21-435B-B9BD-06FDAF76034A}"/>
              </a:ext>
            </a:extLst>
          </p:cNvPr>
          <p:cNvSpPr/>
          <p:nvPr/>
        </p:nvSpPr>
        <p:spPr>
          <a:xfrm>
            <a:off x="5329560" y="4615560"/>
            <a:ext cx="631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dirty="0"/>
              <a:t>A </a:t>
            </a:r>
            <a:r>
              <a:rPr lang="en-GB" b="1" dirty="0" err="1"/>
              <a:t>példa</a:t>
            </a:r>
            <a:r>
              <a:rPr lang="en-GB" b="1" dirty="0"/>
              <a:t> </a:t>
            </a:r>
            <a:r>
              <a:rPr lang="en-GB" b="1" dirty="0" err="1"/>
              <a:t>lehet</a:t>
            </a:r>
            <a:r>
              <a:rPr lang="en-GB" b="1" dirty="0"/>
              <a:t>:
</a:t>
            </a:r>
            <a:r>
              <a:rPr lang="en-GB" dirty="0">
                <a:solidFill>
                  <a:srgbClr val="FF0000"/>
                </a:solidFill>
              </a:rPr>
              <a:t>a </a:t>
            </a:r>
            <a:r>
              <a:rPr lang="en-GB" dirty="0" err="1">
                <a:solidFill>
                  <a:srgbClr val="FF0000"/>
                </a:solidFill>
              </a:rPr>
              <a:t>nyersanyagigény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kiszámítás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büféhez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egy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kerti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partira</a:t>
            </a:r>
            <a:r>
              <a:rPr lang="en-GB" dirty="0">
                <a:solidFill>
                  <a:srgbClr val="FF0000"/>
                </a:solidFill>
              </a:rPr>
              <a:t>  90 ember </a:t>
            </a:r>
            <a:r>
              <a:rPr lang="en-GB" dirty="0" err="1">
                <a:solidFill>
                  <a:srgbClr val="FF0000"/>
                </a:solidFill>
              </a:rPr>
              <a:t>számára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egy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számítógépes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programmal</a:t>
            </a:r>
            <a:r>
              <a:rPr lang="en-GB" b="1" dirty="0"/>
              <a:t>
</a:t>
            </a:r>
            <a:endParaRPr lang="pl-PL" dirty="0">
              <a:solidFill>
                <a:srgbClr val="FD6D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34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19</a:t>
            </a:fld>
            <a:endParaRPr lang="en-US" alt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09A407D-755C-4CFE-B6EC-747C6D55C3EE}"/>
              </a:ext>
            </a:extLst>
          </p:cNvPr>
          <p:cNvSpPr/>
          <p:nvPr/>
        </p:nvSpPr>
        <p:spPr>
          <a:xfrm>
            <a:off x="879311" y="6165304"/>
            <a:ext cx="131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1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00AD12C-4E68-4925-8EF3-0930E6907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9889" y="6133515"/>
            <a:ext cx="539422" cy="540000"/>
          </a:xfrm>
          <a:prstGeom prst="rect">
            <a:avLst/>
          </a:prstGeom>
        </p:spPr>
      </p:pic>
      <p:sp>
        <p:nvSpPr>
          <p:cNvPr id="11" name="Prostokąt: zagięty narożnik 10">
            <a:extLst>
              <a:ext uri="{FF2B5EF4-FFF2-40B4-BE49-F238E27FC236}">
                <a16:creationId xmlns:a16="http://schemas.microsoft.com/office/drawing/2014/main" id="{6ABBB353-6B0F-4B37-A4C6-B1D970014EBF}"/>
              </a:ext>
            </a:extLst>
          </p:cNvPr>
          <p:cNvSpPr/>
          <p:nvPr/>
        </p:nvSpPr>
        <p:spPr>
          <a:xfrm>
            <a:off x="2817785" y="2595987"/>
            <a:ext cx="6896270" cy="3282751"/>
          </a:xfrm>
          <a:prstGeom prst="foldedCorner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660066"/>
              </a:buClr>
            </a:pPr>
            <a:endParaRPr lang="pl-PL" altLang="pl-PL" b="1" dirty="0">
              <a:solidFill>
                <a:schemeClr val="tx1"/>
              </a:solidFill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0B8DA251-CD04-4961-8CC2-EFD25C0046BC}"/>
              </a:ext>
            </a:extLst>
          </p:cNvPr>
          <p:cNvGrpSpPr/>
          <p:nvPr/>
        </p:nvGrpSpPr>
        <p:grpSpPr>
          <a:xfrm>
            <a:off x="1576534" y="1124745"/>
            <a:ext cx="8856984" cy="4896544"/>
            <a:chOff x="4224487" y="1318219"/>
            <a:chExt cx="6000614" cy="4964831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6B38E637-24D1-4A2C-BD09-D3BBF28EC6EC}"/>
                </a:ext>
              </a:extLst>
            </p:cNvPr>
            <p:cNvSpPr/>
            <p:nvPr/>
          </p:nvSpPr>
          <p:spPr>
            <a:xfrm>
              <a:off x="4224487" y="2010034"/>
              <a:ext cx="6000614" cy="3788209"/>
            </a:xfrm>
            <a:prstGeom prst="rect">
              <a:avLst/>
            </a:prstGeom>
            <a:solidFill>
              <a:srgbClr val="FBB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77C1524D-DEE4-49B2-B942-332CB023199C}"/>
                </a:ext>
              </a:extLst>
            </p:cNvPr>
            <p:cNvSpPr/>
            <p:nvPr/>
          </p:nvSpPr>
          <p:spPr>
            <a:xfrm>
              <a:off x="4224487" y="1318219"/>
              <a:ext cx="6000614" cy="959859"/>
            </a:xfrm>
            <a:prstGeom prst="rect">
              <a:avLst/>
            </a:prstGeom>
            <a:solidFill>
              <a:srgbClr val="FF9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Trójkąt prostokątny 14">
              <a:extLst>
                <a:ext uri="{FF2B5EF4-FFF2-40B4-BE49-F238E27FC236}">
                  <a16:creationId xmlns:a16="http://schemas.microsoft.com/office/drawing/2014/main" id="{0748A0D9-34B4-4F20-AA2E-96B73D8C126F}"/>
                </a:ext>
              </a:extLst>
            </p:cNvPr>
            <p:cNvSpPr/>
            <p:nvPr/>
          </p:nvSpPr>
          <p:spPr>
            <a:xfrm rot="10800000">
              <a:off x="9891672" y="5798242"/>
              <a:ext cx="333427" cy="484808"/>
            </a:xfrm>
            <a:prstGeom prst="rtTriangle">
              <a:avLst/>
            </a:prstGeom>
            <a:solidFill>
              <a:srgbClr val="FBA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6" name="Prostokąt 15">
            <a:extLst>
              <a:ext uri="{FF2B5EF4-FFF2-40B4-BE49-F238E27FC236}">
                <a16:creationId xmlns:a16="http://schemas.microsoft.com/office/drawing/2014/main" id="{EE3AD6B6-2419-440C-862C-C97BD7D34B94}"/>
              </a:ext>
            </a:extLst>
          </p:cNvPr>
          <p:cNvSpPr/>
          <p:nvPr/>
        </p:nvSpPr>
        <p:spPr>
          <a:xfrm>
            <a:off x="1745112" y="119996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MÓDSZER ISMERTETŐ 
</a:t>
            </a:r>
            <a:r>
              <a:rPr lang="pl-PL" dirty="0"/>
              <a:t>(a </a:t>
            </a:r>
            <a:r>
              <a:rPr lang="pl-PL" dirty="0" err="1"/>
              <a:t>képzésben</a:t>
            </a:r>
            <a:r>
              <a:rPr lang="pl-PL" dirty="0"/>
              <a:t> </a:t>
            </a:r>
            <a:r>
              <a:rPr lang="pl-PL" dirty="0" err="1"/>
              <a:t>és</a:t>
            </a:r>
            <a:r>
              <a:rPr lang="pl-PL" dirty="0"/>
              <a:t> </a:t>
            </a:r>
            <a:r>
              <a:rPr lang="pl-PL" dirty="0" err="1"/>
              <a:t>tanfolyamokon</a:t>
            </a:r>
            <a:r>
              <a:rPr lang="pl-PL" dirty="0"/>
              <a:t> </a:t>
            </a:r>
            <a:r>
              <a:rPr lang="pl-PL" dirty="0" err="1"/>
              <a:t>használják</a:t>
            </a:r>
            <a:r>
              <a:rPr lang="pl-PL" dirty="0"/>
              <a:t>, </a:t>
            </a:r>
            <a:r>
              <a:rPr lang="pl-PL" dirty="0" err="1"/>
              <a:t>főként</a:t>
            </a:r>
            <a:r>
              <a:rPr lang="pl-PL" dirty="0"/>
              <a:t> </a:t>
            </a:r>
            <a:r>
              <a:rPr lang="pl-PL" dirty="0" err="1"/>
              <a:t>vizuális</a:t>
            </a:r>
            <a:r>
              <a:rPr lang="pl-PL" dirty="0"/>
              <a:t> </a:t>
            </a:r>
            <a:r>
              <a:rPr lang="pl-PL" dirty="0" err="1"/>
              <a:t>érzékre</a:t>
            </a:r>
            <a:r>
              <a:rPr lang="pl-PL" dirty="0"/>
              <a:t> </a:t>
            </a:r>
            <a:r>
              <a:rPr lang="pl-PL" dirty="0" err="1"/>
              <a:t>hat</a:t>
            </a:r>
            <a:endParaRPr lang="pl-PL" b="1" dirty="0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8E66ADC1-BF5D-4CBB-AB18-51C194D32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5134"/>
              </p:ext>
            </p:extLst>
          </p:nvPr>
        </p:nvGraphicFramePr>
        <p:xfrm>
          <a:off x="1693464" y="2162338"/>
          <a:ext cx="8466536" cy="3354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403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3"/>
                        </a:buBlip>
                      </a:pPr>
                      <a:r>
                        <a:rPr lang="pl-PL" altLang="pl-PL" sz="1600" b="1" dirty="0">
                          <a:solidFill>
                            <a:schemeClr val="tx1"/>
                          </a:solidFill>
                        </a:rPr>
                        <a:t>BEMUTATÓ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dirty="0">
                          <a:solidFill>
                            <a:schemeClr val="tx1"/>
                          </a:solidFill>
                        </a:rPr>
                        <a:t>támaszkodnak bemutatásra, ahogyan a feladatot elvégzik, például a tréner megmutatja a pohárba töltés helyes módját,  amikor koktél különböző sűrűségű komponensből áll</a:t>
                      </a:r>
                      <a:endParaRPr lang="pl-PL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86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3"/>
                        </a:buBlip>
                      </a:pPr>
                      <a:r>
                        <a:rPr lang="pl-PL" altLang="pl-PL" sz="1600" b="1" dirty="0"/>
                        <a:t>FILMEK</a:t>
                      </a:r>
                      <a:endParaRPr lang="pl-PL" alt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Ezek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különösen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akkor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hasznosak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, ha a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képzési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körülmények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jelentősen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eltérnek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attól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ténytől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amelyben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szakképzési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feladatokat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végzik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vagy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ha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nem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engedélyezik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demonstrációt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vagy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gyakorlatokat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, pl.
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bemutatása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egy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show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egy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nagy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színpadon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például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egy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kerti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baseline="0" dirty="0" err="1">
                          <a:solidFill>
                            <a:schemeClr val="tx1"/>
                          </a:solidFill>
                        </a:rPr>
                        <a:t>partin</a:t>
                      </a:r>
                      <a:endParaRPr lang="pl-PL" sz="16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55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A387659C-6B63-427C-8C15-63B68AA36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r="32473"/>
          <a:stretch/>
        </p:blipFill>
        <p:spPr>
          <a:xfrm flipH="1">
            <a:off x="6456040" y="1016858"/>
            <a:ext cx="5841142" cy="5841142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KÉPZÉS ELŐKÉSZÍTÉS CÉLJA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</a:t>
            </a:fld>
            <a:endParaRPr lang="en-US" altLang="pl-PL"/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C74CBB21-A71E-4942-8012-8ACE65A99270}"/>
              </a:ext>
            </a:extLst>
          </p:cNvPr>
          <p:cNvSpPr/>
          <p:nvPr/>
        </p:nvSpPr>
        <p:spPr>
          <a:xfrm>
            <a:off x="879311" y="6165304"/>
            <a:ext cx="1084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p:pic>
        <p:nvPicPr>
          <p:cNvPr id="61" name="Obraz 60">
            <a:extLst>
              <a:ext uri="{FF2B5EF4-FFF2-40B4-BE49-F238E27FC236}">
                <a16:creationId xmlns:a16="http://schemas.microsoft.com/office/drawing/2014/main" id="{F99E5907-666D-460F-9456-7BF9EEEB99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9889" y="6133515"/>
            <a:ext cx="539422" cy="540000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2A2B961D-25DE-4BD2-AACF-6EF26D501EF9}"/>
              </a:ext>
            </a:extLst>
          </p:cNvPr>
          <p:cNvSpPr/>
          <p:nvPr/>
        </p:nvSpPr>
        <p:spPr>
          <a:xfrm>
            <a:off x="3856407" y="1016858"/>
            <a:ext cx="4255818" cy="5841142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AC06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0674C94-BB32-4324-A10C-25BD09B2CA1D}"/>
              </a:ext>
            </a:extLst>
          </p:cNvPr>
          <p:cNvSpPr/>
          <p:nvPr/>
        </p:nvSpPr>
        <p:spPr>
          <a:xfrm>
            <a:off x="3861883" y="1016858"/>
            <a:ext cx="4250342" cy="107886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CB588514-C96C-4463-81FF-2769903F1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311" y="2564904"/>
            <a:ext cx="2008027" cy="2231141"/>
          </a:xfrm>
          <a:prstGeom prst="rect">
            <a:avLst/>
          </a:prstGeom>
        </p:spPr>
      </p:pic>
      <p:sp>
        <p:nvSpPr>
          <p:cNvPr id="24" name="Podtytuł 2">
            <a:extLst>
              <a:ext uri="{FF2B5EF4-FFF2-40B4-BE49-F238E27FC236}">
                <a16:creationId xmlns:a16="http://schemas.microsoft.com/office/drawing/2014/main" id="{0A3E0B9B-1200-4D5E-8E2E-60926B1D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230" y="2420888"/>
            <a:ext cx="3539540" cy="2669529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800" b="1" dirty="0">
                <a:solidFill>
                  <a:schemeClr val="bg1"/>
                </a:solidFill>
              </a:rPr>
              <a:t>A </a:t>
            </a:r>
            <a:r>
              <a:rPr lang="en-GB" sz="1800" b="1" dirty="0" err="1">
                <a:solidFill>
                  <a:schemeClr val="bg1"/>
                </a:solidFill>
              </a:rPr>
              <a:t>megfelelő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képzési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módszerek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kiválasztása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valamint</a:t>
            </a:r>
            <a:r>
              <a:rPr lang="en-GB" sz="1800" b="1" dirty="0">
                <a:solidFill>
                  <a:schemeClr val="bg1"/>
                </a:solidFill>
              </a:rPr>
              <a:t> a </a:t>
            </a:r>
            <a:r>
              <a:rPr lang="en-GB" sz="1800" b="1" dirty="0" err="1">
                <a:solidFill>
                  <a:schemeClr val="bg1"/>
                </a:solidFill>
              </a:rPr>
              <a:t>tanítás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és</a:t>
            </a:r>
            <a:r>
              <a:rPr lang="en-GB" sz="1800" b="1" dirty="0">
                <a:solidFill>
                  <a:schemeClr val="bg1"/>
                </a:solidFill>
              </a:rPr>
              <a:t> a </a:t>
            </a:r>
            <a:r>
              <a:rPr lang="en-GB" sz="1800" b="1" dirty="0" err="1">
                <a:solidFill>
                  <a:schemeClr val="bg1"/>
                </a:solidFill>
              </a:rPr>
              <a:t>technikai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erőforrások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támogatása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elősegíti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hogy</a:t>
            </a:r>
            <a:r>
              <a:rPr lang="en-GB" sz="1800" b="1" dirty="0">
                <a:solidFill>
                  <a:schemeClr val="bg1"/>
                </a:solidFill>
              </a:rPr>
              <a:t> a </a:t>
            </a:r>
            <a:r>
              <a:rPr lang="en-GB" sz="1800" b="1" dirty="0" err="1">
                <a:solidFill>
                  <a:schemeClr val="bg1"/>
                </a:solidFill>
              </a:rPr>
              <a:t>tanfolyam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résztvevői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elérjék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az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elvárt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eredményeket</a:t>
            </a:r>
            <a:r>
              <a:rPr lang="en-GB" sz="1800" b="1" dirty="0">
                <a:solidFill>
                  <a:schemeClr val="bg1"/>
                </a:solidFill>
              </a:rPr>
              <a:t> 
</a:t>
            </a:r>
            <a:endParaRPr lang="pl-PL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0B8DA251-CD04-4961-8CC2-EFD25C0046BC}"/>
              </a:ext>
            </a:extLst>
          </p:cNvPr>
          <p:cNvGrpSpPr/>
          <p:nvPr/>
        </p:nvGrpSpPr>
        <p:grpSpPr>
          <a:xfrm>
            <a:off x="1576534" y="1776943"/>
            <a:ext cx="8856984" cy="4028322"/>
            <a:chOff x="4224487" y="2010034"/>
            <a:chExt cx="6000614" cy="4273016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6B38E637-24D1-4A2C-BD09-D3BBF28EC6EC}"/>
                </a:ext>
              </a:extLst>
            </p:cNvPr>
            <p:cNvSpPr/>
            <p:nvPr/>
          </p:nvSpPr>
          <p:spPr>
            <a:xfrm>
              <a:off x="4224487" y="2010034"/>
              <a:ext cx="6000614" cy="3788209"/>
            </a:xfrm>
            <a:prstGeom prst="rect">
              <a:avLst/>
            </a:prstGeom>
            <a:solidFill>
              <a:srgbClr val="FBB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Trójkąt prostokątny 14">
              <a:extLst>
                <a:ext uri="{FF2B5EF4-FFF2-40B4-BE49-F238E27FC236}">
                  <a16:creationId xmlns:a16="http://schemas.microsoft.com/office/drawing/2014/main" id="{0748A0D9-34B4-4F20-AA2E-96B73D8C126F}"/>
                </a:ext>
              </a:extLst>
            </p:cNvPr>
            <p:cNvSpPr/>
            <p:nvPr/>
          </p:nvSpPr>
          <p:spPr>
            <a:xfrm rot="10800000">
              <a:off x="9891672" y="5798242"/>
              <a:ext cx="333427" cy="484808"/>
            </a:xfrm>
            <a:prstGeom prst="rtTriangle">
              <a:avLst/>
            </a:prstGeom>
            <a:solidFill>
              <a:srgbClr val="FBA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id="{F4F42E9B-BA77-4503-B367-CD2E7357D30C}"/>
              </a:ext>
            </a:extLst>
          </p:cNvPr>
          <p:cNvSpPr/>
          <p:nvPr/>
        </p:nvSpPr>
        <p:spPr>
          <a:xfrm>
            <a:off x="1576534" y="1124745"/>
            <a:ext cx="8856984" cy="946657"/>
          </a:xfrm>
          <a:prstGeom prst="rect">
            <a:avLst/>
          </a:prstGeom>
          <a:solidFill>
            <a:srgbClr val="FF9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KIVÁLASZTÁSA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20</a:t>
            </a:fld>
            <a:endParaRPr lang="en-US" altLang="pl-PL"/>
          </a:p>
        </p:txBody>
      </p:sp>
      <p:sp>
        <p:nvSpPr>
          <p:cNvPr id="11" name="Prostokąt: zagięty narożnik 10">
            <a:extLst>
              <a:ext uri="{FF2B5EF4-FFF2-40B4-BE49-F238E27FC236}">
                <a16:creationId xmlns:a16="http://schemas.microsoft.com/office/drawing/2014/main" id="{6ABBB353-6B0F-4B37-A4C6-B1D970014EBF}"/>
              </a:ext>
            </a:extLst>
          </p:cNvPr>
          <p:cNvSpPr/>
          <p:nvPr/>
        </p:nvSpPr>
        <p:spPr>
          <a:xfrm>
            <a:off x="2817785" y="2595987"/>
            <a:ext cx="6896270" cy="3282751"/>
          </a:xfrm>
          <a:prstGeom prst="foldedCorner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660066"/>
              </a:buClr>
            </a:pPr>
            <a:endParaRPr lang="pl-PL" altLang="pl-PL" b="1" dirty="0">
              <a:solidFill>
                <a:schemeClr val="tx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EE3AD6B6-2419-440C-862C-C97BD7D34B94}"/>
              </a:ext>
            </a:extLst>
          </p:cNvPr>
          <p:cNvSpPr/>
          <p:nvPr/>
        </p:nvSpPr>
        <p:spPr>
          <a:xfrm>
            <a:off x="1745112" y="119996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MÓDSZER ISMERTETŐ</a:t>
            </a:r>
          </a:p>
          <a:p>
            <a:pPr algn="ctr"/>
            <a:r>
              <a:rPr lang="pl-PL" dirty="0"/>
              <a:t>(</a:t>
            </a:r>
            <a:r>
              <a:rPr lang="pl-PL" dirty="0" err="1"/>
              <a:t>főleg</a:t>
            </a:r>
            <a:r>
              <a:rPr lang="pl-PL" dirty="0"/>
              <a:t> a </a:t>
            </a:r>
            <a:r>
              <a:rPr lang="pl-PL" dirty="0" err="1"/>
              <a:t>vizuális</a:t>
            </a:r>
            <a:r>
              <a:rPr lang="pl-PL" dirty="0"/>
              <a:t> </a:t>
            </a:r>
            <a:r>
              <a:rPr lang="pl-PL" dirty="0" err="1"/>
              <a:t>érzékelés</a:t>
            </a:r>
            <a:r>
              <a:rPr lang="pl-PL" dirty="0"/>
              <a:t> </a:t>
            </a:r>
            <a:r>
              <a:rPr lang="pl-PL" dirty="0" err="1"/>
              <a:t>bevonása</a:t>
            </a:r>
            <a:r>
              <a:rPr lang="pl-PL" dirty="0"/>
              <a:t>) a </a:t>
            </a:r>
            <a:r>
              <a:rPr lang="pl-PL" dirty="0" err="1"/>
              <a:t>képzésben</a:t>
            </a:r>
            <a:r>
              <a:rPr lang="pl-PL" dirty="0"/>
              <a:t> </a:t>
            </a:r>
            <a:r>
              <a:rPr lang="pl-PL" dirty="0" err="1"/>
              <a:t>és</a:t>
            </a:r>
            <a:r>
              <a:rPr lang="pl-PL" dirty="0"/>
              <a:t> </a:t>
            </a:r>
            <a:r>
              <a:rPr lang="pl-PL" dirty="0" err="1"/>
              <a:t>tanfolyamokon</a:t>
            </a:r>
            <a:r>
              <a:rPr lang="pl-PL" dirty="0"/>
              <a:t> </a:t>
            </a:r>
            <a:r>
              <a:rPr lang="pl-PL" dirty="0" err="1"/>
              <a:t>használt</a:t>
            </a:r>
            <a:endParaRPr lang="pl-PL" b="1" dirty="0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8E66ADC1-BF5D-4CBB-AB18-51C194D32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66085"/>
              </p:ext>
            </p:extLst>
          </p:nvPr>
        </p:nvGraphicFramePr>
        <p:xfrm>
          <a:off x="1703512" y="2276872"/>
          <a:ext cx="8466536" cy="288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433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altLang="pl-PL" sz="1600" b="1" dirty="0"/>
                        <a:t>JELENETEK</a:t>
                      </a:r>
                      <a:endParaRPr lang="pl-PL" alt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főként</a:t>
                      </a:r>
                      <a:r>
                        <a:rPr lang="en-GB" sz="1600" dirty="0"/>
                        <a:t> a </a:t>
                      </a:r>
                      <a:r>
                        <a:rPr lang="en-GB" sz="1600" dirty="0" err="1"/>
                        <a:t>szociális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kompetenciák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képzése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során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használják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az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emberek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lehetséges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válaszait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és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magatartásait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mutatják</a:t>
                      </a:r>
                      <a:r>
                        <a:rPr lang="en-GB" sz="1600" dirty="0"/>
                        <a:t> be, </a:t>
                      </a:r>
                      <a:r>
                        <a:rPr lang="en-GB" sz="1600" dirty="0" err="1"/>
                        <a:t>például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az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ügyfelek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különböző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magatartásformáit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miközben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egy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bárban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ülnek</a:t>
                      </a:r>
                      <a:endParaRPr lang="pl-PL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98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altLang="pl-PL" sz="1600" b="1" dirty="0">
                          <a:solidFill>
                            <a:schemeClr val="tx1"/>
                          </a:solidFill>
                        </a:rPr>
                        <a:t>KIÁLLÍTÁS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Nagy </a:t>
                      </a:r>
                      <a:r>
                        <a:rPr lang="en-GB" sz="1600" dirty="0" err="1"/>
                        <a:t>méretű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kiállítások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amelyek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főleg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kereskedelmi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vásárokon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és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versenyeken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szerveződnek</a:t>
                      </a:r>
                      <a:r>
                        <a:rPr lang="en-GB" sz="1600" dirty="0"/>
                        <a:t>, pl. </a:t>
                      </a:r>
                      <a:r>
                        <a:rPr lang="en-GB" sz="1600" dirty="0" err="1"/>
                        <a:t>egy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kiállítás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amely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díszítő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koktélok</a:t>
                      </a:r>
                      <a:r>
                        <a:rPr lang="en-GB" sz="1600" dirty="0"/>
                        <a:t> modern </a:t>
                      </a:r>
                      <a:r>
                        <a:rPr lang="en-GB" sz="1600" dirty="0" err="1"/>
                        <a:t>trendjeiről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szól</a:t>
                      </a:r>
                      <a:r>
                        <a:rPr lang="en-GB" sz="1600" dirty="0"/>
                        <a:t>
</a:t>
                      </a:r>
                      <a:endParaRPr lang="pl-PL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314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33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KIVÁLASZTÁSA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21</a:t>
            </a:fld>
            <a:endParaRPr lang="en-US" altLang="pl-PL"/>
          </a:p>
        </p:txBody>
      </p:sp>
      <p:sp>
        <p:nvSpPr>
          <p:cNvPr id="11" name="Prostokąt: zagięty narożnik 10">
            <a:extLst>
              <a:ext uri="{FF2B5EF4-FFF2-40B4-BE49-F238E27FC236}">
                <a16:creationId xmlns:a16="http://schemas.microsoft.com/office/drawing/2014/main" id="{8B86909B-3A3D-47F5-899C-88A5C763E843}"/>
              </a:ext>
            </a:extLst>
          </p:cNvPr>
          <p:cNvSpPr/>
          <p:nvPr/>
        </p:nvSpPr>
        <p:spPr>
          <a:xfrm>
            <a:off x="2135560" y="2294918"/>
            <a:ext cx="6896270" cy="3282751"/>
          </a:xfrm>
          <a:prstGeom prst="foldedCorner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660066"/>
              </a:buClr>
            </a:pPr>
            <a:endParaRPr lang="pl-PL" altLang="pl-PL" b="1" dirty="0">
              <a:solidFill>
                <a:schemeClr val="tx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0F4FFB4-B3C9-4C81-8DEA-1D4C57FEB9CE}"/>
              </a:ext>
            </a:extLst>
          </p:cNvPr>
          <p:cNvSpPr/>
          <p:nvPr/>
        </p:nvSpPr>
        <p:spPr>
          <a:xfrm>
            <a:off x="3923911" y="6146690"/>
            <a:ext cx="1084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64E8D9A-7461-45EA-87E8-FA31C2A2A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07187" y="6093296"/>
            <a:ext cx="539422" cy="5400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7742A433-BD80-4649-9AA5-7CB085CB6B32}"/>
              </a:ext>
            </a:extLst>
          </p:cNvPr>
          <p:cNvSpPr/>
          <p:nvPr/>
        </p:nvSpPr>
        <p:spPr>
          <a:xfrm>
            <a:off x="928173" y="6146690"/>
            <a:ext cx="294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PÉLDA DOKUMENTUMOK 
</a:t>
            </a:r>
            <a:r>
              <a:rPr lang="pl-PL" sz="1400" dirty="0" err="1"/>
              <a:t>Munkatkártya</a:t>
            </a:r>
            <a:r>
              <a:rPr lang="pl-PL" sz="1400" dirty="0"/>
              <a:t> 2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4471EAB8-6E8D-4149-8452-AB7842999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449" y="6128746"/>
            <a:ext cx="522000" cy="522000"/>
          </a:xfrm>
          <a:prstGeom prst="rect">
            <a:avLst/>
          </a:prstGeom>
        </p:spPr>
      </p:pic>
      <p:sp>
        <p:nvSpPr>
          <p:cNvPr id="13" name="Trójkąt równoramienny 12">
            <a:extLst>
              <a:ext uri="{FF2B5EF4-FFF2-40B4-BE49-F238E27FC236}">
                <a16:creationId xmlns:a16="http://schemas.microsoft.com/office/drawing/2014/main" id="{09283624-4EA5-4025-A390-825BA2A9E900}"/>
              </a:ext>
            </a:extLst>
          </p:cNvPr>
          <p:cNvSpPr/>
          <p:nvPr/>
        </p:nvSpPr>
        <p:spPr>
          <a:xfrm rot="16200000">
            <a:off x="5051884" y="3384438"/>
            <a:ext cx="648072" cy="432048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7C27045-780F-42A9-9283-41FED9C98448}"/>
              </a:ext>
            </a:extLst>
          </p:cNvPr>
          <p:cNvSpPr/>
          <p:nvPr/>
        </p:nvSpPr>
        <p:spPr>
          <a:xfrm>
            <a:off x="5562224" y="1844824"/>
            <a:ext cx="6629776" cy="3670992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dtytuł 2">
            <a:extLst>
              <a:ext uri="{FF2B5EF4-FFF2-40B4-BE49-F238E27FC236}">
                <a16:creationId xmlns:a16="http://schemas.microsoft.com/office/drawing/2014/main" id="{4D5B200E-E1BD-4879-83CB-2CACF95A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296" y="2133564"/>
            <a:ext cx="5286304" cy="367170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chemeClr val="bg1"/>
                </a:solidFill>
              </a:rPr>
              <a:t>GYAKORLATI MÓDSZEREK</a:t>
            </a:r>
          </a:p>
          <a:p>
            <a:pPr marL="0" indent="0">
              <a:buNone/>
            </a:pPr>
            <a:r>
              <a:rPr lang="pl-PL" sz="1800" dirty="0" err="1"/>
              <a:t>Ezek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kapcsolódnak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teljesítményéhez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hogyan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elsajátítani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Ezek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legjobb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hatékonyságúak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egyesítik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verbális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üzenetet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képet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aktiválja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résztvevőket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gyakorlatra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készségek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elválaszthatatlanok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bárpincér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munkájától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Ezek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azok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amelyek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aktiválják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csak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érzékeket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gyakorolhatják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fizikai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állóképességet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szükséges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munkához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endParaRPr lang="pl-PL" sz="1800" b="1" dirty="0">
              <a:solidFill>
                <a:schemeClr val="bg1"/>
              </a:solidFill>
            </a:endParaRP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C7E80E9E-FA48-4B0D-BDA0-1D39E31B0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7540" y="2197584"/>
            <a:ext cx="2462831" cy="24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61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KIVÁLASZTÁSA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22</a:t>
            </a:fld>
            <a:endParaRPr lang="en-US" altLang="pl-PL"/>
          </a:p>
        </p:txBody>
      </p:sp>
      <p:sp>
        <p:nvSpPr>
          <p:cNvPr id="15" name="Prostokąt: zagięty narożnik 14">
            <a:extLst>
              <a:ext uri="{FF2B5EF4-FFF2-40B4-BE49-F238E27FC236}">
                <a16:creationId xmlns:a16="http://schemas.microsoft.com/office/drawing/2014/main" id="{863E4F2B-09E5-4C9A-859B-D15BBBB7F4BC}"/>
              </a:ext>
            </a:extLst>
          </p:cNvPr>
          <p:cNvSpPr/>
          <p:nvPr/>
        </p:nvSpPr>
        <p:spPr>
          <a:xfrm>
            <a:off x="2817785" y="2595987"/>
            <a:ext cx="6896270" cy="3282751"/>
          </a:xfrm>
          <a:prstGeom prst="foldedCorner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660066"/>
              </a:buClr>
            </a:pPr>
            <a:endParaRPr lang="pl-PL" altLang="pl-PL" b="1" dirty="0">
              <a:solidFill>
                <a:schemeClr val="tx1"/>
              </a:solidFill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832CA628-334F-48AC-833C-DADA85AAA546}"/>
              </a:ext>
            </a:extLst>
          </p:cNvPr>
          <p:cNvGrpSpPr/>
          <p:nvPr/>
        </p:nvGrpSpPr>
        <p:grpSpPr>
          <a:xfrm>
            <a:off x="1576534" y="1124745"/>
            <a:ext cx="9271994" cy="4608512"/>
            <a:chOff x="4224487" y="1318219"/>
            <a:chExt cx="6000614" cy="4964831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F3912F63-F168-4921-A5D3-B116320D19A3}"/>
                </a:ext>
              </a:extLst>
            </p:cNvPr>
            <p:cNvSpPr/>
            <p:nvPr/>
          </p:nvSpPr>
          <p:spPr>
            <a:xfrm>
              <a:off x="4224487" y="2010034"/>
              <a:ext cx="6000614" cy="3788209"/>
            </a:xfrm>
            <a:prstGeom prst="rect">
              <a:avLst/>
            </a:prstGeom>
            <a:solidFill>
              <a:srgbClr val="FBB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D85DA329-1A37-4B9B-862C-4CD19D529D12}"/>
                </a:ext>
              </a:extLst>
            </p:cNvPr>
            <p:cNvSpPr/>
            <p:nvPr/>
          </p:nvSpPr>
          <p:spPr>
            <a:xfrm>
              <a:off x="4224487" y="1318219"/>
              <a:ext cx="6000614" cy="913727"/>
            </a:xfrm>
            <a:prstGeom prst="rect">
              <a:avLst/>
            </a:prstGeom>
            <a:solidFill>
              <a:srgbClr val="FF9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0" name="Trójkąt prostokątny 19">
              <a:extLst>
                <a:ext uri="{FF2B5EF4-FFF2-40B4-BE49-F238E27FC236}">
                  <a16:creationId xmlns:a16="http://schemas.microsoft.com/office/drawing/2014/main" id="{7B8D02C9-9B31-44C2-81F2-7F06FB618D42}"/>
                </a:ext>
              </a:extLst>
            </p:cNvPr>
            <p:cNvSpPr/>
            <p:nvPr/>
          </p:nvSpPr>
          <p:spPr>
            <a:xfrm rot="10800000">
              <a:off x="9891672" y="5798242"/>
              <a:ext cx="333427" cy="484808"/>
            </a:xfrm>
            <a:prstGeom prst="rtTriangle">
              <a:avLst/>
            </a:prstGeom>
            <a:solidFill>
              <a:srgbClr val="FBA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1" name="Prostokąt 20">
            <a:extLst>
              <a:ext uri="{FF2B5EF4-FFF2-40B4-BE49-F238E27FC236}">
                <a16:creationId xmlns:a16="http://schemas.microsoft.com/office/drawing/2014/main" id="{3904AE77-63B0-4720-A213-618F1F894015}"/>
              </a:ext>
            </a:extLst>
          </p:cNvPr>
          <p:cNvSpPr/>
          <p:nvPr/>
        </p:nvSpPr>
        <p:spPr>
          <a:xfrm>
            <a:off x="1745112" y="1199961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MÓDSZER ISMERTETŐ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főleg</a:t>
            </a:r>
            <a:r>
              <a:rPr lang="en-GB" dirty="0"/>
              <a:t> a </a:t>
            </a:r>
            <a:r>
              <a:rPr lang="en-GB" dirty="0" err="1"/>
              <a:t>vizuális</a:t>
            </a:r>
            <a:r>
              <a:rPr lang="en-GB" dirty="0"/>
              <a:t> </a:t>
            </a:r>
            <a:r>
              <a:rPr lang="en-GB" dirty="0" err="1"/>
              <a:t>érzékelés</a:t>
            </a:r>
            <a:r>
              <a:rPr lang="en-GB" dirty="0"/>
              <a:t> </a:t>
            </a:r>
            <a:r>
              <a:rPr lang="en-GB" dirty="0" err="1"/>
              <a:t>bevonása</a:t>
            </a:r>
            <a:r>
              <a:rPr lang="en-GB" dirty="0"/>
              <a:t>) a </a:t>
            </a:r>
            <a:r>
              <a:rPr lang="en-GB" dirty="0" err="1"/>
              <a:t>képzésben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tanfolyamokon</a:t>
            </a:r>
            <a:r>
              <a:rPr lang="en-GB" dirty="0"/>
              <a:t> </a:t>
            </a:r>
            <a:r>
              <a:rPr lang="en-GB" dirty="0" err="1"/>
              <a:t>használt</a:t>
            </a:r>
            <a:r>
              <a:rPr lang="en-GB" dirty="0"/>
              <a:t>
</a:t>
            </a:r>
            <a:endParaRPr lang="en-GB" b="1" dirty="0"/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1EC0F1CF-7027-4081-8A1C-A05F09561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16329"/>
              </p:ext>
            </p:extLst>
          </p:nvPr>
        </p:nvGraphicFramePr>
        <p:xfrm>
          <a:off x="1703511" y="2118375"/>
          <a:ext cx="9001001" cy="302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54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pl-PL" altLang="pl-PL" sz="1600" b="1" dirty="0"/>
                        <a:t>MEGJELENÍTÉS </a:t>
                      </a:r>
                      <a:r>
                        <a:rPr lang="pl-PL" altLang="pl-PL" sz="1600" b="1" dirty="0" err="1"/>
                        <a:t>MAGYARÁZATTAl</a:t>
                      </a:r>
                      <a:endParaRPr lang="pl-PL" alt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A bemutató kapcsolódása a a bemutatott tárgyra vagy jelenségre vonatkozó magyarázatokkal, pl.
a modern jégkocka gép kijelzője, a funkció  magyarázata,
egy olyan demonstrációval, amely elmagyarázza a továbblépés módját és a tevékenység elvégzésének sorrendjét, pl.</a:t>
                      </a:r>
                      <a:endParaRPr lang="pl-PL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pl-PL" altLang="pl-PL" sz="1600" b="1" dirty="0"/>
                        <a:t>MEGJELENÍTÉS AZ UTASÍTÁSOKKAL</a:t>
                      </a:r>
                      <a:endParaRPr lang="pl-PL" alt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Díszítő zöldség és gyümölcs együttes elhelyezésének és rögzítésének magyarázata egy pohárba</a:t>
                      </a:r>
                      <a:endParaRPr lang="pl-PL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818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KIVÁLASZTÁSA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23</a:t>
            </a:fld>
            <a:endParaRPr lang="en-US" altLang="pl-PL"/>
          </a:p>
        </p:txBody>
      </p:sp>
      <p:sp>
        <p:nvSpPr>
          <p:cNvPr id="15" name="Prostokąt: zagięty narożnik 14">
            <a:extLst>
              <a:ext uri="{FF2B5EF4-FFF2-40B4-BE49-F238E27FC236}">
                <a16:creationId xmlns:a16="http://schemas.microsoft.com/office/drawing/2014/main" id="{863E4F2B-09E5-4C9A-859B-D15BBBB7F4BC}"/>
              </a:ext>
            </a:extLst>
          </p:cNvPr>
          <p:cNvSpPr/>
          <p:nvPr/>
        </p:nvSpPr>
        <p:spPr>
          <a:xfrm>
            <a:off x="2817785" y="2595987"/>
            <a:ext cx="6896270" cy="3282751"/>
          </a:xfrm>
          <a:prstGeom prst="foldedCorner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660066"/>
              </a:buClr>
            </a:pPr>
            <a:endParaRPr lang="pl-PL" altLang="pl-PL" b="1" dirty="0">
              <a:solidFill>
                <a:schemeClr val="tx1"/>
              </a:solidFill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832CA628-334F-48AC-833C-DADA85AAA546}"/>
              </a:ext>
            </a:extLst>
          </p:cNvPr>
          <p:cNvGrpSpPr/>
          <p:nvPr/>
        </p:nvGrpSpPr>
        <p:grpSpPr>
          <a:xfrm>
            <a:off x="1576534" y="1124744"/>
            <a:ext cx="9271994" cy="4533295"/>
            <a:chOff x="4224487" y="1318219"/>
            <a:chExt cx="6000614" cy="4964831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F3912F63-F168-4921-A5D3-B116320D19A3}"/>
                </a:ext>
              </a:extLst>
            </p:cNvPr>
            <p:cNvSpPr/>
            <p:nvPr/>
          </p:nvSpPr>
          <p:spPr>
            <a:xfrm>
              <a:off x="4224487" y="2010034"/>
              <a:ext cx="6000614" cy="3788209"/>
            </a:xfrm>
            <a:prstGeom prst="rect">
              <a:avLst/>
            </a:prstGeom>
            <a:solidFill>
              <a:srgbClr val="FBB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D85DA329-1A37-4B9B-862C-4CD19D529D12}"/>
                </a:ext>
              </a:extLst>
            </p:cNvPr>
            <p:cNvSpPr/>
            <p:nvPr/>
          </p:nvSpPr>
          <p:spPr>
            <a:xfrm>
              <a:off x="4224487" y="1318219"/>
              <a:ext cx="6000614" cy="946352"/>
            </a:xfrm>
            <a:prstGeom prst="rect">
              <a:avLst/>
            </a:prstGeom>
            <a:solidFill>
              <a:srgbClr val="FF9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0" name="Trójkąt prostokątny 19">
              <a:extLst>
                <a:ext uri="{FF2B5EF4-FFF2-40B4-BE49-F238E27FC236}">
                  <a16:creationId xmlns:a16="http://schemas.microsoft.com/office/drawing/2014/main" id="{7B8D02C9-9B31-44C2-81F2-7F06FB618D42}"/>
                </a:ext>
              </a:extLst>
            </p:cNvPr>
            <p:cNvSpPr/>
            <p:nvPr/>
          </p:nvSpPr>
          <p:spPr>
            <a:xfrm rot="10800000">
              <a:off x="9891672" y="5798242"/>
              <a:ext cx="333427" cy="484808"/>
            </a:xfrm>
            <a:prstGeom prst="rtTriangle">
              <a:avLst/>
            </a:prstGeom>
            <a:solidFill>
              <a:srgbClr val="FBA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1" name="Prostokąt 20">
            <a:extLst>
              <a:ext uri="{FF2B5EF4-FFF2-40B4-BE49-F238E27FC236}">
                <a16:creationId xmlns:a16="http://schemas.microsoft.com/office/drawing/2014/main" id="{3904AE77-63B0-4720-A213-618F1F894015}"/>
              </a:ext>
            </a:extLst>
          </p:cNvPr>
          <p:cNvSpPr/>
          <p:nvPr/>
        </p:nvSpPr>
        <p:spPr>
          <a:xfrm>
            <a:off x="1745112" y="1199961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MÓDSZER ISMERTETŐ</a:t>
            </a:r>
          </a:p>
          <a:p>
            <a:pPr algn="ctr"/>
            <a:r>
              <a:rPr lang="pl-PL" dirty="0"/>
              <a:t>(</a:t>
            </a:r>
            <a:r>
              <a:rPr lang="pl-PL" dirty="0" err="1"/>
              <a:t>főleg</a:t>
            </a:r>
            <a:r>
              <a:rPr lang="pl-PL" dirty="0"/>
              <a:t> a </a:t>
            </a:r>
            <a:r>
              <a:rPr lang="pl-PL" dirty="0" err="1"/>
              <a:t>vizuális</a:t>
            </a:r>
            <a:r>
              <a:rPr lang="pl-PL" dirty="0"/>
              <a:t> </a:t>
            </a:r>
            <a:r>
              <a:rPr lang="pl-PL" dirty="0" err="1"/>
              <a:t>érzékelés</a:t>
            </a:r>
            <a:r>
              <a:rPr lang="pl-PL" dirty="0"/>
              <a:t> </a:t>
            </a:r>
            <a:r>
              <a:rPr lang="pl-PL" dirty="0" err="1"/>
              <a:t>bevonása</a:t>
            </a:r>
            <a:r>
              <a:rPr lang="pl-PL" dirty="0"/>
              <a:t>) a </a:t>
            </a:r>
            <a:r>
              <a:rPr lang="pl-PL" dirty="0" err="1"/>
              <a:t>képzésben</a:t>
            </a:r>
            <a:r>
              <a:rPr lang="pl-PL" dirty="0"/>
              <a:t> </a:t>
            </a:r>
            <a:r>
              <a:rPr lang="pl-PL" dirty="0" err="1"/>
              <a:t>és</a:t>
            </a:r>
            <a:r>
              <a:rPr lang="pl-PL" dirty="0"/>
              <a:t> </a:t>
            </a:r>
            <a:r>
              <a:rPr lang="pl-PL" dirty="0" err="1"/>
              <a:t>tanfolyamokon</a:t>
            </a:r>
            <a:r>
              <a:rPr lang="pl-PL" dirty="0"/>
              <a:t> </a:t>
            </a:r>
            <a:r>
              <a:rPr lang="pl-PL" dirty="0" err="1"/>
              <a:t>használt</a:t>
            </a:r>
            <a:r>
              <a:rPr lang="pl-PL" dirty="0"/>
              <a:t>
</a:t>
            </a:r>
            <a:endParaRPr lang="pl-PL" b="1" dirty="0"/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1EC0F1CF-7027-4081-8A1C-A05F09561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7244"/>
              </p:ext>
            </p:extLst>
          </p:nvPr>
        </p:nvGraphicFramePr>
        <p:xfrm>
          <a:off x="1703511" y="2071404"/>
          <a:ext cx="9001001" cy="2850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744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en-GB" altLang="pl-PL" sz="1600" b="1" dirty="0"/>
                        <a:t>TANFOLYAM, LABORATÓRIUMI ÉS TERMELÉSI GYAKORLATOK</a:t>
                      </a:r>
                      <a:endParaRPr lang="pl-PL" altLang="pl-P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a szakmai feladatok gyakorlati végrehajtása meghatározott,  szimulált és valós körülmények között, pl. különböző anyagokból, üvegösszetételből és díszítésű díszítőelemek előállítása</a:t>
                      </a:r>
                      <a:endParaRPr lang="pl-PL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79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Blip>
                          <a:blip r:embed="rId2"/>
                        </a:buBlip>
                      </a:pPr>
                      <a:r>
                        <a:rPr lang="pl-PL" altLang="pl-PL" sz="1600" b="1" dirty="0">
                          <a:solidFill>
                            <a:schemeClr val="tx1"/>
                          </a:solidFill>
                        </a:rPr>
                        <a:t>A PROJEKT ELŐKÉSZÍTÉSE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szolgáltatás</a:t>
                      </a:r>
                      <a:r>
                        <a:rPr lang="en-GB" sz="1600" dirty="0"/>
                        <a:t>-, </a:t>
                      </a:r>
                      <a:r>
                        <a:rPr lang="en-GB" sz="1600" dirty="0" err="1"/>
                        <a:t>rendszer</a:t>
                      </a:r>
                      <a:r>
                        <a:rPr lang="en-GB" sz="1600" dirty="0"/>
                        <a:t>- </a:t>
                      </a:r>
                      <a:r>
                        <a:rPr lang="en-GB" sz="1600" dirty="0" err="1"/>
                        <a:t>vagy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objektumtervezés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fejlesztése</a:t>
                      </a:r>
                      <a:r>
                        <a:rPr lang="en-GB" sz="1600" dirty="0"/>
                        <a:t>, a </a:t>
                      </a:r>
                      <a:r>
                        <a:rPr lang="en-GB" sz="1600" dirty="0" err="1"/>
                        <a:t>vonatkozó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információkkal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együtt</a:t>
                      </a:r>
                      <a:r>
                        <a:rPr lang="en-GB" sz="1600" dirty="0"/>
                        <a:t>, pl. </a:t>
                      </a:r>
                      <a:r>
                        <a:rPr lang="en-GB" sz="1600" dirty="0" err="1"/>
                        <a:t>pálinka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alapú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koktélok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díszítő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tervei</a:t>
                      </a:r>
                      <a:r>
                        <a:rPr lang="en-GB" sz="1600" dirty="0"/>
                        <a:t>.</a:t>
                      </a:r>
                      <a:endParaRPr lang="pl-PL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314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1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KIVÁLASZTÁSA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24</a:t>
            </a:fld>
            <a:endParaRPr lang="en-US" altLang="pl-PL"/>
          </a:p>
        </p:txBody>
      </p:sp>
      <p:sp>
        <p:nvSpPr>
          <p:cNvPr id="9" name="Prostokąt: zagięty narożnik 8">
            <a:extLst>
              <a:ext uri="{FF2B5EF4-FFF2-40B4-BE49-F238E27FC236}">
                <a16:creationId xmlns:a16="http://schemas.microsoft.com/office/drawing/2014/main" id="{725C0989-55E7-413F-B388-B54BCFB94E8D}"/>
              </a:ext>
            </a:extLst>
          </p:cNvPr>
          <p:cNvSpPr/>
          <p:nvPr/>
        </p:nvSpPr>
        <p:spPr>
          <a:xfrm>
            <a:off x="2135560" y="2294918"/>
            <a:ext cx="6896270" cy="3282751"/>
          </a:xfrm>
          <a:prstGeom prst="foldedCorner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660066"/>
              </a:buClr>
            </a:pPr>
            <a:endParaRPr lang="pl-PL" altLang="pl-PL" b="1" dirty="0">
              <a:solidFill>
                <a:schemeClr val="tx1"/>
              </a:solidFill>
            </a:endParaRPr>
          </a:p>
        </p:txBody>
      </p:sp>
      <p:sp>
        <p:nvSpPr>
          <p:cNvPr id="10" name="Trójkąt równoramienny 9">
            <a:extLst>
              <a:ext uri="{FF2B5EF4-FFF2-40B4-BE49-F238E27FC236}">
                <a16:creationId xmlns:a16="http://schemas.microsoft.com/office/drawing/2014/main" id="{47E0BED3-7D1C-46A7-A070-D0AD48B4013E}"/>
              </a:ext>
            </a:extLst>
          </p:cNvPr>
          <p:cNvSpPr/>
          <p:nvPr/>
        </p:nvSpPr>
        <p:spPr>
          <a:xfrm rot="16200000">
            <a:off x="5051884" y="3384438"/>
            <a:ext cx="648072" cy="432048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A75A31D-6A59-4262-90AB-E78D6C5680B8}"/>
              </a:ext>
            </a:extLst>
          </p:cNvPr>
          <p:cNvSpPr/>
          <p:nvPr/>
        </p:nvSpPr>
        <p:spPr>
          <a:xfrm>
            <a:off x="5562224" y="1412776"/>
            <a:ext cx="6629776" cy="4391072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275558B6-3786-4AF2-B238-1D06CEF6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984" y="1772816"/>
            <a:ext cx="5502328" cy="36717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GYAKORLATI </a:t>
            </a:r>
            <a:r>
              <a:rPr lang="pl-PL" sz="2400" b="1" dirty="0" err="1">
                <a:solidFill>
                  <a:schemeClr val="bg1"/>
                </a:solidFill>
              </a:rPr>
              <a:t>módszerek</a:t>
            </a:r>
            <a:r>
              <a:rPr lang="pl-PL" sz="2400" b="1" dirty="0">
                <a:solidFill>
                  <a:schemeClr val="bg1"/>
                </a:solidFill>
              </a:rPr>
              <a:t> – </a:t>
            </a:r>
            <a:r>
              <a:rPr lang="pl-PL" sz="2400" b="1" dirty="0" err="1">
                <a:solidFill>
                  <a:schemeClr val="bg1"/>
                </a:solidFill>
              </a:rPr>
              <a:t>cselekvő-tanulás</a:t>
            </a:r>
            <a:r>
              <a:rPr lang="pl-PL" sz="2400" b="1" dirty="0">
                <a:solidFill>
                  <a:schemeClr val="bg1"/>
                </a:solidFill>
              </a:rPr>
              <a:t>
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l-PL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alábbiak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megfigyelésen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alapul</a:t>
            </a:r>
            <a:r>
              <a:rPr lang="pl-PL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Rendezvények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(pl.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szagló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előadások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
a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folyamatok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(pl. a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koktél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színének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változása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alapanyagok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kombinálásakor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
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munkát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végez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valóságban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vagy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felvételt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készít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(pl.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előkészítése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dekoráció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díszítő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koktél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
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majd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rendszer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hibák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azok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okainak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elemzése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ezek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elkerülésére</a:t>
            </a:r>
            <a:r>
              <a:rPr lang="en-GB" alt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jövőben</a:t>
            </a:r>
            <a:endParaRPr lang="pl-PL" altLang="pl-PL" sz="1800" b="1" i="1" dirty="0">
              <a:solidFill>
                <a:srgbClr val="006600"/>
              </a:solidFill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A9FB2CB9-F73B-4C8B-B6BA-2897F1043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7540" y="2197584"/>
            <a:ext cx="2462831" cy="24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36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ABC3C33D-8211-4F3B-A6EB-BC7D5D0E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58650" y="1773871"/>
            <a:ext cx="234498" cy="3959385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C4D85C9C-F606-4728-AF25-5F4221D4F306}"/>
              </a:ext>
            </a:extLst>
          </p:cNvPr>
          <p:cNvSpPr/>
          <p:nvPr/>
        </p:nvSpPr>
        <p:spPr>
          <a:xfrm>
            <a:off x="5879976" y="4365104"/>
            <a:ext cx="6312024" cy="1512168"/>
          </a:xfrm>
          <a:prstGeom prst="rect">
            <a:avLst/>
          </a:prstGeom>
          <a:solidFill>
            <a:srgbClr val="FD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25</a:t>
            </a:fld>
            <a:endParaRPr lang="en-US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110328-D4B2-47F5-A812-1F6ABDFCA117}"/>
              </a:ext>
            </a:extLst>
          </p:cNvPr>
          <p:cNvSpPr/>
          <p:nvPr/>
        </p:nvSpPr>
        <p:spPr>
          <a:xfrm>
            <a:off x="6384032" y="1675752"/>
            <a:ext cx="5546864" cy="2449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FF8803"/>
                </a:solidFill>
              </a:rPr>
              <a:t>FIGYELEMMEL KELL LENNI: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Blip>
                <a:blip r:embed="rId3"/>
              </a:buBlip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kitűzött célokra,
az oktatás tartalmának típusa és terjedelme,
a résztvevők sokféleségére,
képzési feltételekre (idő, résztvevők száma, rendelkezésre álló pénzeszközök stb.).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4FCCB28-3C94-4DEF-AD41-8B6067B733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7" t="23138" r="13892" b="9699"/>
          <a:stretch/>
        </p:blipFill>
        <p:spPr>
          <a:xfrm>
            <a:off x="-17350" y="1845878"/>
            <a:ext cx="5976000" cy="410340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EFF80C7-0140-4598-BEB6-DD87A723BD6B}"/>
              </a:ext>
            </a:extLst>
          </p:cNvPr>
          <p:cNvSpPr/>
          <p:nvPr/>
        </p:nvSpPr>
        <p:spPr>
          <a:xfrm>
            <a:off x="6456040" y="4532927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</a:t>
            </a:r>
            <a:r>
              <a:rPr lang="en-GB" b="1" dirty="0" err="1">
                <a:solidFill>
                  <a:schemeClr val="bg1"/>
                </a:solidFill>
              </a:rPr>
              <a:t>módszereket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kombinálni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lehet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egymással</a:t>
            </a:r>
            <a:r>
              <a:rPr lang="en-GB" b="1" dirty="0">
                <a:solidFill>
                  <a:schemeClr val="bg1"/>
                </a:solidFill>
              </a:rPr>
              <a:t>. </a:t>
            </a:r>
            <a:r>
              <a:rPr lang="en-GB" b="1" dirty="0" err="1">
                <a:solidFill>
                  <a:schemeClr val="bg1"/>
                </a:solidFill>
              </a:rPr>
              <a:t>Ez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lehetővé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teszi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jobb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dinamikát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tevékenységek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során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és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ráirányítja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résztvevők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figyelmét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bemutatott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kérdésekre</a:t>
            </a:r>
            <a:r>
              <a:rPr lang="en-GB" b="1" dirty="0">
                <a:solidFill>
                  <a:schemeClr val="bg1"/>
                </a:solidFill>
              </a:rPr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3449648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MÓDSZER KIVÁLASZTÁSA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26</a:t>
            </a:fld>
            <a:endParaRPr lang="en-US" alt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746EB17-431D-4C7F-ADC9-5555E5F0C8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" y="1530214"/>
            <a:ext cx="6609011" cy="4308429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2B0D9D7-C69C-472C-B384-A340FD8800BC}"/>
              </a:ext>
            </a:extLst>
          </p:cNvPr>
          <p:cNvSpPr/>
          <p:nvPr/>
        </p:nvSpPr>
        <p:spPr>
          <a:xfrm>
            <a:off x="6139611" y="1530214"/>
            <a:ext cx="6077069" cy="4308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17350D0-A7EE-4E64-B13B-8BC48D742653}"/>
              </a:ext>
            </a:extLst>
          </p:cNvPr>
          <p:cNvSpPr/>
          <p:nvPr/>
        </p:nvSpPr>
        <p:spPr>
          <a:xfrm>
            <a:off x="6134733" y="1530214"/>
            <a:ext cx="6077069" cy="746658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75F85B5-38F0-4A2E-8443-107CBCCC4E45}"/>
              </a:ext>
            </a:extLst>
          </p:cNvPr>
          <p:cNvSpPr/>
          <p:nvPr/>
        </p:nvSpPr>
        <p:spPr>
          <a:xfrm>
            <a:off x="6584988" y="1628800"/>
            <a:ext cx="530421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bg1"/>
                </a:solidFill>
              </a:rPr>
              <a:t>ÁT KELL JÓL GONDOLNI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3FCF5B2-1389-4366-BF93-609BFA0BCADA}"/>
              </a:ext>
            </a:extLst>
          </p:cNvPr>
          <p:cNvSpPr/>
          <p:nvPr/>
        </p:nvSpPr>
        <p:spPr>
          <a:xfrm>
            <a:off x="6567998" y="2514230"/>
            <a:ext cx="5303912" cy="3463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bizonyos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mértékig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megválasztását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sugallja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Emlékeztetni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azonban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arra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főként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tartalom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átadására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összpontosító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pl.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egészségügy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biztonság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területén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alapulhat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kizárólag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ismertető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Hasonlóképpen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gyakorlati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workshop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mint a Flair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latte art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természetesen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tartalmaznia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bizonyos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kiegyensúlyozott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elméleti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részt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
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7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456" y="20565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alt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KIVÁLASZTÁSA</a:t>
            </a:r>
            <a:endParaRPr lang="pl-PL" altLang="pl-P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27</a:t>
            </a:fld>
            <a:endParaRPr lang="en-US" alt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DF1A069-55F1-4DEB-915F-4AB7698766A9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Dymek mowy: prostokąt 6">
            <a:extLst>
              <a:ext uri="{FF2B5EF4-FFF2-40B4-BE49-F238E27FC236}">
                <a16:creationId xmlns:a16="http://schemas.microsoft.com/office/drawing/2014/main" id="{1FB478F8-3907-4B83-9F97-408976061799}"/>
              </a:ext>
            </a:extLst>
          </p:cNvPr>
          <p:cNvSpPr/>
          <p:nvPr/>
        </p:nvSpPr>
        <p:spPr>
          <a:xfrm rot="5400000">
            <a:off x="6681221" y="941850"/>
            <a:ext cx="4391780" cy="6629776"/>
          </a:xfrm>
          <a:prstGeom prst="wedgeRectCallout">
            <a:avLst>
              <a:gd name="adj1" fmla="val -20591"/>
              <a:gd name="adj2" fmla="val 57208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15DD72C7-440F-4275-B8A9-285D199FC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973" y="2500312"/>
            <a:ext cx="1741291" cy="185737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4B9BC96-2673-4260-8BAE-95702919FEE3}"/>
              </a:ext>
            </a:extLst>
          </p:cNvPr>
          <p:cNvSpPr/>
          <p:nvPr/>
        </p:nvSpPr>
        <p:spPr>
          <a:xfrm>
            <a:off x="5562220" y="4005064"/>
            <a:ext cx="6629779" cy="936104"/>
          </a:xfrm>
          <a:prstGeom prst="rect">
            <a:avLst/>
          </a:prstGeom>
          <a:solidFill>
            <a:srgbClr val="FD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D974567-2460-42A3-AFD8-C40E860A3902}"/>
              </a:ext>
            </a:extLst>
          </p:cNvPr>
          <p:cNvSpPr/>
          <p:nvPr/>
        </p:nvSpPr>
        <p:spPr>
          <a:xfrm>
            <a:off x="5562222" y="1544780"/>
            <a:ext cx="62822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Nincsenek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stratégiák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módszerek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vagy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technikák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a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tanítás-tanulásban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amelyek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
 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egyedülállóan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legjobbak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
A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munkád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során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alkalmazd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elvet</a:t>
            </a:r>
            <a:r>
              <a:rPr lang="en-GB" alt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
</a:t>
            </a:r>
            <a:endParaRPr lang="pl-PL" altLang="pl-PL" sz="2000" b="1" dirty="0"/>
          </a:p>
          <a:p>
            <a:pPr algn="ctr">
              <a:spcAft>
                <a:spcPts val="1200"/>
              </a:spcAft>
            </a:pPr>
            <a:endParaRPr lang="pl-PL" altLang="pl-PL" sz="20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altLang="pl-PL" sz="2000" b="1" dirty="0">
                <a:solidFill>
                  <a:schemeClr val="bg1"/>
                </a:solidFill>
              </a:rPr>
              <a:t> BIZTONSÁGOS VARIÁCIÓ</a:t>
            </a:r>
            <a:endParaRPr lang="pl-PL" altLang="pl-PL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82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DIDAKTIKAI ESZKÖZÖK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28</a:t>
            </a:fld>
            <a:endParaRPr lang="en-US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7390F9E-45F2-42DA-8C3A-F20C16262989}"/>
              </a:ext>
            </a:extLst>
          </p:cNvPr>
          <p:cNvSpPr/>
          <p:nvPr/>
        </p:nvSpPr>
        <p:spPr>
          <a:xfrm>
            <a:off x="879311" y="6165304"/>
            <a:ext cx="131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1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D8D7A93-B38A-4775-ADD0-E26E1389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9889" y="6133515"/>
            <a:ext cx="539422" cy="540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E5CFD85-E9BC-442B-9F63-F296C1830B58}"/>
              </a:ext>
            </a:extLst>
          </p:cNvPr>
          <p:cNvSpPr/>
          <p:nvPr/>
        </p:nvSpPr>
        <p:spPr>
          <a:xfrm>
            <a:off x="7979092" y="5373215"/>
            <a:ext cx="4207996" cy="179698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9FC1CB6-8FC7-4EDE-BC44-A5BCED779A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22820" r="31695" b="26008"/>
          <a:stretch/>
        </p:blipFill>
        <p:spPr>
          <a:xfrm flipH="1">
            <a:off x="0" y="1124744"/>
            <a:ext cx="7974180" cy="424847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A639DB1-1D4A-4F9B-9120-34BBDE5972D8}"/>
              </a:ext>
            </a:extLst>
          </p:cNvPr>
          <p:cNvSpPr/>
          <p:nvPr/>
        </p:nvSpPr>
        <p:spPr>
          <a:xfrm>
            <a:off x="3143672" y="1915085"/>
            <a:ext cx="9048328" cy="3458131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08C71CD-77F1-4615-AFEE-667EA4FA53F8}"/>
              </a:ext>
            </a:extLst>
          </p:cNvPr>
          <p:cNvSpPr/>
          <p:nvPr/>
        </p:nvSpPr>
        <p:spPr>
          <a:xfrm>
            <a:off x="8272604" y="2204864"/>
            <a:ext cx="3728051" cy="303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b="1" dirty="0" err="1">
                <a:solidFill>
                  <a:schemeClr val="bg1"/>
                </a:solidFill>
              </a:rPr>
              <a:t>Ezek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olyan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anyagi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tárgyak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amelyek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támogatják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tudás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átadásának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és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elsajátítása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GB" b="1" dirty="0" err="1">
                <a:solidFill>
                  <a:schemeClr val="bg1"/>
                </a:solidFill>
              </a:rPr>
              <a:t>folyamatát</a:t>
            </a:r>
            <a:r>
              <a:rPr lang="en-GB" b="1" dirty="0">
                <a:solidFill>
                  <a:schemeClr val="bg1"/>
                </a:solidFill>
              </a:rPr>
              <a:t>.
</a:t>
            </a:r>
            <a:r>
              <a:rPr lang="en-GB" b="1" dirty="0" err="1"/>
              <a:t>Ezek</a:t>
            </a:r>
            <a:r>
              <a:rPr lang="en-GB" b="1" dirty="0"/>
              <a:t> </a:t>
            </a:r>
            <a:r>
              <a:rPr lang="en-GB" b="1" dirty="0" err="1"/>
              <a:t>kiválasztása</a:t>
            </a:r>
            <a:r>
              <a:rPr lang="en-GB" b="1" dirty="0"/>
              <a:t> </a:t>
            </a:r>
            <a:r>
              <a:rPr lang="en-GB" b="1" dirty="0" err="1"/>
              <a:t>függ</a:t>
            </a:r>
            <a:r>
              <a:rPr lang="en-GB" b="1" dirty="0"/>
              <a:t>:</a:t>
            </a:r>
            <a:endParaRPr lang="pl-PL" b="1" dirty="0"/>
          </a:p>
          <a:p>
            <a:pPr marL="285750" indent="-285750">
              <a:lnSpc>
                <a:spcPts val="2400"/>
              </a:lnSpc>
              <a:buBlip>
                <a:blip r:embed="rId4"/>
              </a:buBlip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általuk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végrehajtandó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funkció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általuk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támogatott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képzési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módszer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azokat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témákat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amelyeket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illusztrálni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fognak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591CEAA-6E3C-4631-B1AC-44DA37735EB2}"/>
              </a:ext>
            </a:extLst>
          </p:cNvPr>
          <p:cNvSpPr/>
          <p:nvPr/>
        </p:nvSpPr>
        <p:spPr>
          <a:xfrm>
            <a:off x="4412240" y="406778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DIDAKTIKAI ESZKÖZÖK 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7128D39C-FADE-49F1-AB03-D8BDBCDDD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2994" y="2390989"/>
            <a:ext cx="1122929" cy="15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3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0BB856EE-824A-4591-A04F-B23D6EB3B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2113"/>
            <a:ext cx="12192000" cy="6120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DIDAKTIKAI ESZKÖZÖK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29</a:t>
            </a:fld>
            <a:endParaRPr lang="en-US" altLang="pl-PL"/>
          </a:p>
        </p:txBody>
      </p:sp>
      <p:sp>
        <p:nvSpPr>
          <p:cNvPr id="14" name="Symbol zastępczy numeru slajdu 1">
            <a:extLst>
              <a:ext uri="{FF2B5EF4-FFF2-40B4-BE49-F238E27FC236}">
                <a16:creationId xmlns:a16="http://schemas.microsoft.com/office/drawing/2014/main" id="{B2EA440F-E4FE-486D-B743-16C791D324B8}"/>
              </a:ext>
            </a:extLst>
          </p:cNvPr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C9281A-217F-4492-A313-C4D4CB901DEA}" type="slidenum">
              <a:rPr lang="en-US" altLang="pl-PL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29</a:t>
            </a:fld>
            <a:endParaRPr lang="en-US" altLang="pl-P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93A58E7-D737-4931-B07C-92E72F77224F}"/>
              </a:ext>
            </a:extLst>
          </p:cNvPr>
          <p:cNvSpPr/>
          <p:nvPr/>
        </p:nvSpPr>
        <p:spPr>
          <a:xfrm>
            <a:off x="1991544" y="3507932"/>
            <a:ext cx="4094721" cy="743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Trójkąt prostokątny 15">
            <a:extLst>
              <a:ext uri="{FF2B5EF4-FFF2-40B4-BE49-F238E27FC236}">
                <a16:creationId xmlns:a16="http://schemas.microsoft.com/office/drawing/2014/main" id="{2FF32905-2B27-403E-B89C-F537ADD10FDD}"/>
              </a:ext>
            </a:extLst>
          </p:cNvPr>
          <p:cNvSpPr/>
          <p:nvPr/>
        </p:nvSpPr>
        <p:spPr>
          <a:xfrm rot="10800000">
            <a:off x="5808981" y="4246481"/>
            <a:ext cx="277284" cy="25054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17" name="Tytuł 4">
            <a:extLst>
              <a:ext uri="{FF2B5EF4-FFF2-40B4-BE49-F238E27FC236}">
                <a16:creationId xmlns:a16="http://schemas.microsoft.com/office/drawing/2014/main" id="{9F2C4180-26C9-4524-A7E1-10F022F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452" y="3689392"/>
            <a:ext cx="3237794" cy="388818"/>
          </a:xfrm>
        </p:spPr>
        <p:txBody>
          <a:bodyPr/>
          <a:lstStyle/>
          <a:p>
            <a:r>
              <a:rPr lang="pl-PL" sz="1800" b="1" dirty="0">
                <a:solidFill>
                  <a:schemeClr val="bg1"/>
                </a:solidFill>
              </a:rPr>
              <a:t> TANÍTÁSI SEGÉDESZKÖZÖK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850FD855-F58C-4C10-A643-9407D3440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022515" y="383571"/>
            <a:ext cx="119336" cy="2177746"/>
          </a:xfrm>
          <a:prstGeom prst="rect">
            <a:avLst/>
          </a:prstGeom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id="{C414C55E-BEAA-4171-8701-87E9BEDE3631}"/>
              </a:ext>
            </a:extLst>
          </p:cNvPr>
          <p:cNvSpPr/>
          <p:nvPr/>
        </p:nvSpPr>
        <p:spPr>
          <a:xfrm>
            <a:off x="1991544" y="4854673"/>
            <a:ext cx="4094721" cy="743884"/>
          </a:xfrm>
          <a:prstGeom prst="rect">
            <a:avLst/>
          </a:prstGeom>
          <a:solidFill>
            <a:srgbClr val="FD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Trójkąt prostokątny 30">
            <a:extLst>
              <a:ext uri="{FF2B5EF4-FFF2-40B4-BE49-F238E27FC236}">
                <a16:creationId xmlns:a16="http://schemas.microsoft.com/office/drawing/2014/main" id="{93477E82-B6D4-4178-8506-BD964F24C651}"/>
              </a:ext>
            </a:extLst>
          </p:cNvPr>
          <p:cNvSpPr/>
          <p:nvPr/>
        </p:nvSpPr>
        <p:spPr>
          <a:xfrm>
            <a:off x="5808981" y="4604129"/>
            <a:ext cx="277284" cy="250544"/>
          </a:xfrm>
          <a:prstGeom prst="rtTriangle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32" name="Tytuł 4">
            <a:extLst>
              <a:ext uri="{FF2B5EF4-FFF2-40B4-BE49-F238E27FC236}">
                <a16:creationId xmlns:a16="http://schemas.microsoft.com/office/drawing/2014/main" id="{39D8AFEB-36DF-453F-B591-5B019C56B7CE}"/>
              </a:ext>
            </a:extLst>
          </p:cNvPr>
          <p:cNvSpPr txBox="1">
            <a:spLocks/>
          </p:cNvSpPr>
          <p:nvPr/>
        </p:nvSpPr>
        <p:spPr bwMode="auto">
          <a:xfrm>
            <a:off x="2484417" y="4854673"/>
            <a:ext cx="3053864" cy="75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800" b="1" dirty="0">
                <a:solidFill>
                  <a:schemeClr val="bg1"/>
                </a:solidFill>
              </a:rPr>
              <a:t>TANANYAGOK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B626DB9E-CC2B-447F-8419-2A3E1CE8F99F}"/>
              </a:ext>
            </a:extLst>
          </p:cNvPr>
          <p:cNvSpPr/>
          <p:nvPr/>
        </p:nvSpPr>
        <p:spPr>
          <a:xfrm>
            <a:off x="6240016" y="3507932"/>
            <a:ext cx="4094721" cy="743884"/>
          </a:xfrm>
          <a:prstGeom prst="rect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Trójkąt prostokątny 33">
            <a:extLst>
              <a:ext uri="{FF2B5EF4-FFF2-40B4-BE49-F238E27FC236}">
                <a16:creationId xmlns:a16="http://schemas.microsoft.com/office/drawing/2014/main" id="{1A57765C-F6B7-49F7-81D7-360E2795EEC5}"/>
              </a:ext>
            </a:extLst>
          </p:cNvPr>
          <p:cNvSpPr/>
          <p:nvPr/>
        </p:nvSpPr>
        <p:spPr>
          <a:xfrm rot="10800000" flipH="1">
            <a:off x="6240014" y="4246481"/>
            <a:ext cx="277288" cy="250544"/>
          </a:xfrm>
          <a:prstGeom prst="rtTriangle">
            <a:avLst/>
          </a:prstGeom>
          <a:solidFill>
            <a:srgbClr val="F3B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35" name="Tytuł 4">
            <a:extLst>
              <a:ext uri="{FF2B5EF4-FFF2-40B4-BE49-F238E27FC236}">
                <a16:creationId xmlns:a16="http://schemas.microsoft.com/office/drawing/2014/main" id="{A73B5BE8-1826-410C-8F22-F906B5B36B4A}"/>
              </a:ext>
            </a:extLst>
          </p:cNvPr>
          <p:cNvSpPr txBox="1">
            <a:spLocks/>
          </p:cNvSpPr>
          <p:nvPr/>
        </p:nvSpPr>
        <p:spPr bwMode="auto">
          <a:xfrm>
            <a:off x="6184905" y="3689392"/>
            <a:ext cx="4149832" cy="38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800" b="1" dirty="0">
                <a:solidFill>
                  <a:schemeClr val="bg1"/>
                </a:solidFill>
              </a:rPr>
              <a:t>TECHNIKAI SEGÉDESZKÖZÖK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40D71096-E41A-454B-91CC-56322FABC347}"/>
              </a:ext>
            </a:extLst>
          </p:cNvPr>
          <p:cNvSpPr/>
          <p:nvPr/>
        </p:nvSpPr>
        <p:spPr>
          <a:xfrm>
            <a:off x="6246515" y="4854673"/>
            <a:ext cx="4094721" cy="743884"/>
          </a:xfrm>
          <a:prstGeom prst="rect">
            <a:avLst/>
          </a:prstGeom>
          <a:solidFill>
            <a:srgbClr val="FD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7" name="Trójkąt prostokątny 36">
            <a:extLst>
              <a:ext uri="{FF2B5EF4-FFF2-40B4-BE49-F238E27FC236}">
                <a16:creationId xmlns:a16="http://schemas.microsoft.com/office/drawing/2014/main" id="{9A71F78E-A694-41C6-BF09-DBA4236F53FB}"/>
              </a:ext>
            </a:extLst>
          </p:cNvPr>
          <p:cNvSpPr/>
          <p:nvPr/>
        </p:nvSpPr>
        <p:spPr>
          <a:xfrm flipH="1">
            <a:off x="6246515" y="4604129"/>
            <a:ext cx="289690" cy="250544"/>
          </a:xfrm>
          <a:prstGeom prst="rtTriangle">
            <a:avLst/>
          </a:prstGeom>
          <a:solidFill>
            <a:srgbClr val="FD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38" name="Tytuł 4">
            <a:extLst>
              <a:ext uri="{FF2B5EF4-FFF2-40B4-BE49-F238E27FC236}">
                <a16:creationId xmlns:a16="http://schemas.microsoft.com/office/drawing/2014/main" id="{9BF4D53F-23B9-448B-BA45-22FD2CB72929}"/>
              </a:ext>
            </a:extLst>
          </p:cNvPr>
          <p:cNvSpPr txBox="1">
            <a:spLocks/>
          </p:cNvSpPr>
          <p:nvPr/>
        </p:nvSpPr>
        <p:spPr bwMode="auto">
          <a:xfrm>
            <a:off x="6628938" y="4854673"/>
            <a:ext cx="3274764" cy="75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800" b="1" dirty="0">
                <a:solidFill>
                  <a:schemeClr val="bg1"/>
                </a:solidFill>
              </a:rPr>
              <a:t>PEDAGÓGIAI MUNKA SEGÉDESZKÖZÖK </a:t>
            </a:r>
          </a:p>
        </p:txBody>
      </p:sp>
    </p:spTree>
    <p:extLst>
      <p:ext uri="{BB962C8B-B14F-4D97-AF65-F5344CB8AC3E}">
        <p14:creationId xmlns:p14="http://schemas.microsoft.com/office/powerpoint/2010/main" val="230139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KÉPZÉS ELŐKÉSZÍTÉS CÉLJA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</a:t>
            </a:fld>
            <a:endParaRPr lang="en-US" alt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BD4D368-8FB2-4CA3-B491-1FC730C54B81}"/>
              </a:ext>
            </a:extLst>
          </p:cNvPr>
          <p:cNvSpPr/>
          <p:nvPr/>
        </p:nvSpPr>
        <p:spPr>
          <a:xfrm>
            <a:off x="4222067" y="1620001"/>
            <a:ext cx="7994613" cy="4155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3EE64487-42D2-468A-AC1F-03B4F299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307" y="2943313"/>
            <a:ext cx="5485693" cy="180020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EBBEN A MODULBAN A KÉPZÉS TECHNIKAI OLDALÁT, VALAMINT A CSOPORTTAL ÉS DIDAKTIKAI INTÉZKEDÉSEKKEL VALÓ MUNKAVÉGZÉS MÓDSZEREIT FOGJUK ÖSSZEFOGLALNI
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6196635-34DC-4112-81A8-DF2F329C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991823" y="-497853"/>
            <a:ext cx="231727" cy="422875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04962DF-7B28-47EB-83D9-2648148959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r="9141"/>
          <a:stretch/>
        </p:blipFill>
        <p:spPr>
          <a:xfrm>
            <a:off x="0" y="1620000"/>
            <a:ext cx="4222067" cy="5238000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925AC8B5-D5F4-4003-BDBE-404FCBFC8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4432" y="2959004"/>
            <a:ext cx="1597968" cy="17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00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30</a:t>
            </a:fld>
            <a:endParaRPr lang="en-US" alt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61685D8-AD59-4C1B-B383-B8841C83F27D}"/>
              </a:ext>
            </a:extLst>
          </p:cNvPr>
          <p:cNvSpPr/>
          <p:nvPr/>
        </p:nvSpPr>
        <p:spPr>
          <a:xfrm>
            <a:off x="879311" y="6165304"/>
            <a:ext cx="87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3572EF07-360A-4DD1-A035-2BB8D9659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9889" y="6133515"/>
            <a:ext cx="539422" cy="540000"/>
          </a:xfrm>
          <a:prstGeom prst="rect">
            <a:avLst/>
          </a:prstGeom>
        </p:spPr>
      </p:pic>
      <p:sp>
        <p:nvSpPr>
          <p:cNvPr id="26" name="Dymek mowy: prostokąt 25">
            <a:extLst>
              <a:ext uri="{FF2B5EF4-FFF2-40B4-BE49-F238E27FC236}">
                <a16:creationId xmlns:a16="http://schemas.microsoft.com/office/drawing/2014/main" id="{1007AFE7-8CBD-4555-9FEF-92CFC7D872E8}"/>
              </a:ext>
            </a:extLst>
          </p:cNvPr>
          <p:cNvSpPr/>
          <p:nvPr/>
        </p:nvSpPr>
        <p:spPr>
          <a:xfrm rot="5400000">
            <a:off x="5841806" y="481871"/>
            <a:ext cx="2951620" cy="6629776"/>
          </a:xfrm>
          <a:prstGeom prst="wedgeRectCallout">
            <a:avLst>
              <a:gd name="adj1" fmla="val -20833"/>
              <a:gd name="adj2" fmla="val 5480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E88D104C-A3BE-41C3-AB68-496B99832591}"/>
              </a:ext>
            </a:extLst>
          </p:cNvPr>
          <p:cNvSpPr/>
          <p:nvPr/>
        </p:nvSpPr>
        <p:spPr>
          <a:xfrm>
            <a:off x="4002728" y="1888901"/>
            <a:ext cx="4350201" cy="3383668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613DB560-BFDF-47C4-8FD0-42BF52D64A82}"/>
              </a:ext>
            </a:extLst>
          </p:cNvPr>
          <p:cNvSpPr/>
          <p:nvPr/>
        </p:nvSpPr>
        <p:spPr>
          <a:xfrm>
            <a:off x="7968208" y="1888901"/>
            <a:ext cx="4218880" cy="3383668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3C34AB01-46D9-4387-A421-A170E9F4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66" y="2147585"/>
            <a:ext cx="3804458" cy="3513663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>
                <a:solidFill>
                  <a:schemeClr val="bg1"/>
                </a:solidFill>
              </a:rPr>
              <a:t>VIZUÁLIS </a:t>
            </a:r>
          </a:p>
          <a:p>
            <a:pPr marL="0" indent="0">
              <a:buNone/>
            </a:pPr>
            <a:endParaRPr lang="pl-PL" sz="2200" b="1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grafika (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térképek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diagramok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
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képi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illusztrációk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fényképek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
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Könyvek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Példák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illusztrációkkal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különböző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vonalkódos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ábrázolásokról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koktélok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bemutatására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D88BD44D-42C3-4D68-87BD-3460F5C3581E}"/>
              </a:ext>
            </a:extLst>
          </p:cNvPr>
          <p:cNvSpPr/>
          <p:nvPr/>
        </p:nvSpPr>
        <p:spPr>
          <a:xfrm>
            <a:off x="201743" y="4077072"/>
            <a:ext cx="3042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highlight>
                  <a:srgbClr val="FD6D01"/>
                </a:highlight>
              </a:rPr>
              <a:t> TANÍTÁSI SEGÉDESZKÖZÖK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D6D01"/>
              </a:highlight>
            </a:endParaRPr>
          </a:p>
        </p:txBody>
      </p:sp>
      <p:sp>
        <p:nvSpPr>
          <p:cNvPr id="32" name="Podtytuł 2">
            <a:extLst>
              <a:ext uri="{FF2B5EF4-FFF2-40B4-BE49-F238E27FC236}">
                <a16:creationId xmlns:a16="http://schemas.microsoft.com/office/drawing/2014/main" id="{C1955D0B-26C9-4A2F-99C7-413D5A2A4849}"/>
              </a:ext>
            </a:extLst>
          </p:cNvPr>
          <p:cNvSpPr txBox="1">
            <a:spLocks/>
          </p:cNvSpPr>
          <p:nvPr/>
        </p:nvSpPr>
        <p:spPr bwMode="auto">
          <a:xfrm>
            <a:off x="8352929" y="2147585"/>
            <a:ext cx="3804458" cy="351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b="1" dirty="0">
                <a:solidFill>
                  <a:schemeClr val="bg1"/>
                </a:solidFill>
              </a:rPr>
              <a:t>TÉRBELI
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3"/>
              </a:buBlip>
            </a:pP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statikus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kiállítások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modellek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
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Mozgatható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kiállítások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modellek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Példák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kávéfőző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mód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F7486E-9AC6-46E7-B637-AA185B039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264" y="2276872"/>
            <a:ext cx="1207597" cy="1627631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3D91B919-5493-44A7-ACF9-D9CE0EE4D5D0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DIDAKTIKAI ESZKÖZÖK </a:t>
            </a:r>
          </a:p>
        </p:txBody>
      </p:sp>
    </p:spTree>
    <p:extLst>
      <p:ext uri="{BB962C8B-B14F-4D97-AF65-F5344CB8AC3E}">
        <p14:creationId xmlns:p14="http://schemas.microsoft.com/office/powerpoint/2010/main" val="1782406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6A62FA94-C95E-4DE7-91B4-1E98A4216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285163"/>
            <a:ext cx="1619254" cy="1619254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DIDAKTIKAI ESZKÖZÖK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31</a:t>
            </a:fld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1831058-0E5E-4971-BBAE-16EDB439FA39}"/>
              </a:ext>
            </a:extLst>
          </p:cNvPr>
          <p:cNvSpPr/>
          <p:nvPr/>
        </p:nvSpPr>
        <p:spPr>
          <a:xfrm>
            <a:off x="879311" y="6165304"/>
            <a:ext cx="87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</a:t>
            </a:r>
          </a:p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84AF7F7-5D5A-45EF-9F27-4B8E868591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9889" y="6133515"/>
            <a:ext cx="539422" cy="540000"/>
          </a:xfrm>
          <a:prstGeom prst="rect">
            <a:avLst/>
          </a:prstGeom>
        </p:spPr>
      </p:pic>
      <p:sp>
        <p:nvSpPr>
          <p:cNvPr id="12" name="Prostokąt: jeden ścięty róg 11">
            <a:extLst>
              <a:ext uri="{FF2B5EF4-FFF2-40B4-BE49-F238E27FC236}">
                <a16:creationId xmlns:a16="http://schemas.microsoft.com/office/drawing/2014/main" id="{5D9CA1B3-D871-4310-BF10-69A99331CE4C}"/>
              </a:ext>
            </a:extLst>
          </p:cNvPr>
          <p:cNvSpPr/>
          <p:nvPr/>
        </p:nvSpPr>
        <p:spPr>
          <a:xfrm>
            <a:off x="8760296" y="2622937"/>
            <a:ext cx="2440221" cy="3815964"/>
          </a:xfrm>
          <a:prstGeom prst="snip1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jeden ścięty róg 12">
            <a:extLst>
              <a:ext uri="{FF2B5EF4-FFF2-40B4-BE49-F238E27FC236}">
                <a16:creationId xmlns:a16="http://schemas.microsoft.com/office/drawing/2014/main" id="{899E68C3-FCAD-4DEA-9E13-61E045B17DB9}"/>
              </a:ext>
            </a:extLst>
          </p:cNvPr>
          <p:cNvSpPr/>
          <p:nvPr/>
        </p:nvSpPr>
        <p:spPr>
          <a:xfrm>
            <a:off x="6133380" y="2622936"/>
            <a:ext cx="2440222" cy="3830401"/>
          </a:xfrm>
          <a:prstGeom prst="snip1Rect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14" name="Prostokąt: jeden ścięty róg 13">
            <a:extLst>
              <a:ext uri="{FF2B5EF4-FFF2-40B4-BE49-F238E27FC236}">
                <a16:creationId xmlns:a16="http://schemas.microsoft.com/office/drawing/2014/main" id="{F471AB02-D081-4303-915B-10B11EFA9CF4}"/>
              </a:ext>
            </a:extLst>
          </p:cNvPr>
          <p:cNvSpPr/>
          <p:nvPr/>
        </p:nvSpPr>
        <p:spPr>
          <a:xfrm>
            <a:off x="3503712" y="2622936"/>
            <a:ext cx="2440222" cy="3830401"/>
          </a:xfrm>
          <a:prstGeom prst="snip1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dtytuł 2">
            <a:extLst>
              <a:ext uri="{FF2B5EF4-FFF2-40B4-BE49-F238E27FC236}">
                <a16:creationId xmlns:a16="http://schemas.microsoft.com/office/drawing/2014/main" id="{0B30A6C2-89F5-46F3-B4F4-6CC8BDC7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875" y="3613827"/>
            <a:ext cx="2337645" cy="2911516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>
                <a:solidFill>
                  <a:schemeClr val="bg1"/>
                </a:solidFill>
              </a:rPr>
              <a:t>SLIDES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5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pl.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üvegek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felfüggesztésére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szolgáló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rendszerek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felmutatásával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l-PL" sz="1600" b="1" dirty="0">
                <a:solidFill>
                  <a:schemeClr val="bg1"/>
                </a:solidFill>
              </a:rPr>
              <a:t>KINOMTATVA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5"/>
              </a:buBlip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Pl.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koktél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receptek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Podtytuł 2">
            <a:extLst>
              <a:ext uri="{FF2B5EF4-FFF2-40B4-BE49-F238E27FC236}">
                <a16:creationId xmlns:a16="http://schemas.microsoft.com/office/drawing/2014/main" id="{14F89E97-14B6-40DD-9D14-BBA75DF733BE}"/>
              </a:ext>
            </a:extLst>
          </p:cNvPr>
          <p:cNvSpPr txBox="1">
            <a:spLocks/>
          </p:cNvSpPr>
          <p:nvPr/>
        </p:nvSpPr>
        <p:spPr bwMode="auto">
          <a:xfrm>
            <a:off x="6225430" y="3613827"/>
            <a:ext cx="2337645" cy="17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>
                <a:solidFill>
                  <a:schemeClr val="bg1"/>
                </a:solidFill>
              </a:rPr>
              <a:t>FELVÉTELEK
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pl.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csapos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beszélgetés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vendégek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rendeléséről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</a:t>
            </a: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Podtytuł 2">
            <a:extLst>
              <a:ext uri="{FF2B5EF4-FFF2-40B4-BE49-F238E27FC236}">
                <a16:creationId xmlns:a16="http://schemas.microsoft.com/office/drawing/2014/main" id="{90B01B13-35AE-41F0-954B-1902FC5E2E09}"/>
              </a:ext>
            </a:extLst>
          </p:cNvPr>
          <p:cNvSpPr txBox="1">
            <a:spLocks/>
          </p:cNvSpPr>
          <p:nvPr/>
        </p:nvSpPr>
        <p:spPr bwMode="auto">
          <a:xfrm>
            <a:off x="8876952" y="3613827"/>
            <a:ext cx="2337645" cy="19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chemeClr val="bg1"/>
                </a:solidFill>
              </a:rPr>
              <a:t>FILMEK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5"/>
              </a:buBlip>
            </a:pP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Pl:bemutató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Blip>
                <a:blip r:embed="rId5"/>
              </a:buBlip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l-PL" sz="1600" b="1" dirty="0">
                <a:solidFill>
                  <a:schemeClr val="bg1"/>
                </a:solidFill>
              </a:rPr>
              <a:t>PROGRAMOK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Blip>
                <a:blip r:embed="rId5"/>
              </a:buBlip>
            </a:pP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például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beszámoló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Szagló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versenyről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Blip>
                <a:blip r:embed="rId5"/>
              </a:buBlip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61EA3A00-E3AF-4BBF-AADB-5C4A00343E6F}"/>
              </a:ext>
            </a:extLst>
          </p:cNvPr>
          <p:cNvSpPr/>
          <p:nvPr/>
        </p:nvSpPr>
        <p:spPr>
          <a:xfrm>
            <a:off x="201741" y="4077072"/>
            <a:ext cx="3042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highlight>
                  <a:srgbClr val="FD6D01"/>
                </a:highlight>
              </a:rPr>
              <a:t> TANÍTÁSI SEGÉDESZKÖZÖK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D6D01"/>
              </a:highlight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169FB36C-19D8-4A24-BDE9-3AA4EBB07F51}"/>
              </a:ext>
            </a:extLst>
          </p:cNvPr>
          <p:cNvSpPr/>
          <p:nvPr/>
        </p:nvSpPr>
        <p:spPr>
          <a:xfrm>
            <a:off x="3502727" y="3064196"/>
            <a:ext cx="2440222" cy="472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VIZUÁLIS</a:t>
            </a:r>
            <a:endParaRPr 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777994AB-D982-4A33-9A8A-7FA64FFAE8AF}"/>
              </a:ext>
            </a:extLst>
          </p:cNvPr>
          <p:cNvSpPr/>
          <p:nvPr/>
        </p:nvSpPr>
        <p:spPr>
          <a:xfrm>
            <a:off x="6133380" y="3064196"/>
            <a:ext cx="2440222" cy="472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HALLHATÓ</a:t>
            </a:r>
            <a:endParaRPr lang="pl-PL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9B9ECB9A-D25E-4FA0-BFCF-3A04D0105B23}"/>
              </a:ext>
            </a:extLst>
          </p:cNvPr>
          <p:cNvSpPr/>
          <p:nvPr/>
        </p:nvSpPr>
        <p:spPr>
          <a:xfrm>
            <a:off x="8688288" y="3064196"/>
            <a:ext cx="2440221" cy="472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AUDIO-VIZUÁLIS</a:t>
            </a:r>
          </a:p>
        </p:txBody>
      </p:sp>
    </p:spTree>
    <p:extLst>
      <p:ext uri="{BB962C8B-B14F-4D97-AF65-F5344CB8AC3E}">
        <p14:creationId xmlns:p14="http://schemas.microsoft.com/office/powerpoint/2010/main" val="2453932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: jeden ścięty róg 31">
            <a:extLst>
              <a:ext uri="{FF2B5EF4-FFF2-40B4-BE49-F238E27FC236}">
                <a16:creationId xmlns:a16="http://schemas.microsoft.com/office/drawing/2014/main" id="{3681C8A9-7948-4F3D-8736-18388CC6EF47}"/>
              </a:ext>
            </a:extLst>
          </p:cNvPr>
          <p:cNvSpPr/>
          <p:nvPr/>
        </p:nvSpPr>
        <p:spPr>
          <a:xfrm>
            <a:off x="8760296" y="2622937"/>
            <a:ext cx="2440221" cy="3815964"/>
          </a:xfrm>
          <a:prstGeom prst="snip1Rect">
            <a:avLst/>
          </a:prstGeom>
          <a:solidFill>
            <a:srgbClr val="F33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: jeden ścięty róg 29">
            <a:extLst>
              <a:ext uri="{FF2B5EF4-FFF2-40B4-BE49-F238E27FC236}">
                <a16:creationId xmlns:a16="http://schemas.microsoft.com/office/drawing/2014/main" id="{4FA37BFC-E653-4C18-A180-E147996A4744}"/>
              </a:ext>
            </a:extLst>
          </p:cNvPr>
          <p:cNvSpPr/>
          <p:nvPr/>
        </p:nvSpPr>
        <p:spPr>
          <a:xfrm>
            <a:off x="6133380" y="2622936"/>
            <a:ext cx="2440222" cy="3830401"/>
          </a:xfrm>
          <a:prstGeom prst="snip1Rect">
            <a:avLst/>
          </a:prstGeom>
          <a:solidFill>
            <a:srgbClr val="FD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01BC6FFA-0A85-4121-A264-F1F655C62516}"/>
              </a:ext>
            </a:extLst>
          </p:cNvPr>
          <p:cNvSpPr/>
          <p:nvPr/>
        </p:nvSpPr>
        <p:spPr>
          <a:xfrm>
            <a:off x="6133380" y="3064196"/>
            <a:ext cx="2440222" cy="472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FELVÉTEL</a:t>
            </a:r>
            <a:endParaRPr lang="pl-PL" dirty="0"/>
          </a:p>
        </p:txBody>
      </p:sp>
      <p:sp>
        <p:nvSpPr>
          <p:cNvPr id="20" name="Prostokąt: jeden ścięty róg 19">
            <a:extLst>
              <a:ext uri="{FF2B5EF4-FFF2-40B4-BE49-F238E27FC236}">
                <a16:creationId xmlns:a16="http://schemas.microsoft.com/office/drawing/2014/main" id="{448F4C3D-62E2-4ED9-BECE-3F2FCE14E79A}"/>
              </a:ext>
            </a:extLst>
          </p:cNvPr>
          <p:cNvSpPr/>
          <p:nvPr/>
        </p:nvSpPr>
        <p:spPr>
          <a:xfrm>
            <a:off x="3501325" y="2622936"/>
            <a:ext cx="2440222" cy="3830401"/>
          </a:xfrm>
          <a:prstGeom prst="snip1Rect">
            <a:avLst/>
          </a:prstGeom>
          <a:solidFill>
            <a:srgbClr val="FF9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61ED67DF-B1E1-4BF5-8EE5-0700350503AC}"/>
              </a:ext>
            </a:extLst>
          </p:cNvPr>
          <p:cNvSpPr/>
          <p:nvPr/>
        </p:nvSpPr>
        <p:spPr>
          <a:xfrm>
            <a:off x="3502727" y="3064196"/>
            <a:ext cx="2440222" cy="472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COMPUTER</a:t>
            </a:r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1C3C8E9-FFEA-4266-98D6-50A8D6E251BC}"/>
              </a:ext>
            </a:extLst>
          </p:cNvPr>
          <p:cNvSpPr/>
          <p:nvPr/>
        </p:nvSpPr>
        <p:spPr>
          <a:xfrm>
            <a:off x="551384" y="4221088"/>
            <a:ext cx="2282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highlight>
                  <a:srgbClr val="FD6D01"/>
                </a:highlight>
              </a:rPr>
              <a:t>TANÍTÁSI SEGÉDESZKÖZÖK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DIDAKTIKAI ESZKÖZÖK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32</a:t>
            </a:fld>
            <a:endParaRPr lang="en-US" altLang="pl-PL"/>
          </a:p>
        </p:txBody>
      </p:sp>
      <p:sp>
        <p:nvSpPr>
          <p:cNvPr id="36" name="Podtytuł 2">
            <a:extLst>
              <a:ext uri="{FF2B5EF4-FFF2-40B4-BE49-F238E27FC236}">
                <a16:creationId xmlns:a16="http://schemas.microsoft.com/office/drawing/2014/main" id="{AA18F3FA-F437-4543-B030-A4248733177F}"/>
              </a:ext>
            </a:extLst>
          </p:cNvPr>
          <p:cNvSpPr txBox="1">
            <a:spLocks/>
          </p:cNvSpPr>
          <p:nvPr/>
        </p:nvSpPr>
        <p:spPr bwMode="auto">
          <a:xfrm>
            <a:off x="6219231" y="3789040"/>
            <a:ext cx="2469057" cy="186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pl-PL" sz="1600" b="1" dirty="0">
                <a:solidFill>
                  <a:schemeClr val="bg1"/>
                </a:solidFill>
              </a:rPr>
              <a:t>CAMERA</a:t>
            </a:r>
          </a:p>
          <a:p>
            <a:pPr>
              <a:buBlip>
                <a:blip r:embed="rId2"/>
              </a:buBlip>
            </a:pPr>
            <a:r>
              <a:rPr lang="pl-PL" sz="1600" b="1" dirty="0">
                <a:solidFill>
                  <a:schemeClr val="bg1"/>
                </a:solidFill>
              </a:rPr>
              <a:t>VIDEO CAMERA</a:t>
            </a:r>
          </a:p>
          <a:p>
            <a:pPr>
              <a:buBlip>
                <a:blip r:embed="rId2"/>
              </a:buBlip>
            </a:pPr>
            <a:r>
              <a:rPr lang="pl-PL" sz="1600" b="1" dirty="0">
                <a:solidFill>
                  <a:schemeClr val="bg1"/>
                </a:solidFill>
              </a:rPr>
              <a:t>DIKTAPHONE </a:t>
            </a:r>
          </a:p>
          <a:p>
            <a:pPr>
              <a:buBlip>
                <a:blip r:embed="rId2"/>
              </a:buBlip>
            </a:pPr>
            <a:r>
              <a:rPr lang="pl-PL" sz="1600" b="1" dirty="0">
                <a:solidFill>
                  <a:schemeClr val="bg1"/>
                </a:solidFill>
              </a:rPr>
              <a:t>MAGNETOFON</a:t>
            </a:r>
          </a:p>
        </p:txBody>
      </p:sp>
      <p:sp>
        <p:nvSpPr>
          <p:cNvPr id="37" name="Podtytuł 2">
            <a:extLst>
              <a:ext uri="{FF2B5EF4-FFF2-40B4-BE49-F238E27FC236}">
                <a16:creationId xmlns:a16="http://schemas.microsoft.com/office/drawing/2014/main" id="{49034EEE-5B34-4D4A-8727-61A4CCE720A6}"/>
              </a:ext>
            </a:extLst>
          </p:cNvPr>
          <p:cNvSpPr txBox="1">
            <a:spLocks/>
          </p:cNvSpPr>
          <p:nvPr/>
        </p:nvSpPr>
        <p:spPr bwMode="auto">
          <a:xfrm>
            <a:off x="8838333" y="3789040"/>
            <a:ext cx="2063873" cy="12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pl-PL" sz="1600" b="1" dirty="0">
                <a:solidFill>
                  <a:schemeClr val="bg1"/>
                </a:solidFill>
              </a:rPr>
              <a:t>MULTIMEDIA</a:t>
            </a:r>
          </a:p>
          <a:p>
            <a:pPr>
              <a:buBlip>
                <a:blip r:embed="rId2"/>
              </a:buBlip>
            </a:pPr>
            <a:r>
              <a:rPr lang="pl-PL" sz="1600" b="1" dirty="0">
                <a:solidFill>
                  <a:schemeClr val="bg1"/>
                </a:solidFill>
              </a:rPr>
              <a:t>CD</a:t>
            </a:r>
          </a:p>
          <a:p>
            <a:pPr>
              <a:buBlip>
                <a:blip r:embed="rId2"/>
              </a:buBlip>
            </a:pPr>
            <a:r>
              <a:rPr lang="pl-PL" sz="1600" b="1" dirty="0">
                <a:solidFill>
                  <a:schemeClr val="bg1"/>
                </a:solidFill>
              </a:rPr>
              <a:t>DVD</a:t>
            </a:r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EDACC41-BFDA-471F-BD70-00580E7B4799}"/>
              </a:ext>
            </a:extLst>
          </p:cNvPr>
          <p:cNvSpPr/>
          <p:nvPr/>
        </p:nvSpPr>
        <p:spPr>
          <a:xfrm>
            <a:off x="3610061" y="3789040"/>
            <a:ext cx="2053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pl-PL" sz="1600" b="1" dirty="0">
                <a:solidFill>
                  <a:schemeClr val="bg1"/>
                </a:solidFill>
              </a:rPr>
              <a:t>INTERNET</a:t>
            </a:r>
          </a:p>
          <a:p>
            <a:pPr marL="285750" indent="-285750">
              <a:buBlip>
                <a:blip r:embed="rId2"/>
              </a:buBlip>
            </a:pPr>
            <a:r>
              <a:rPr lang="pl-PL" sz="1600" b="1" dirty="0">
                <a:solidFill>
                  <a:schemeClr val="bg1"/>
                </a:solidFill>
              </a:rPr>
              <a:t>MULTIMEDIA PREZENTACIÓK</a:t>
            </a:r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E340E1DB-DA91-4D2E-B975-B3EEA7934B5A}"/>
              </a:ext>
            </a:extLst>
          </p:cNvPr>
          <p:cNvSpPr/>
          <p:nvPr/>
        </p:nvSpPr>
        <p:spPr>
          <a:xfrm>
            <a:off x="8760296" y="3064196"/>
            <a:ext cx="2440221" cy="472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LEJÁTSZÓK</a:t>
            </a:r>
            <a:endParaRPr lang="pl-PL" sz="1600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71A8F65D-12B1-4033-B375-F671BDD97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3" y="2549630"/>
            <a:ext cx="1501991" cy="15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39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DIDAKTIKAI ESZKÖZÖK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33</a:t>
            </a:fld>
            <a:endParaRPr lang="en-US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B235E1-D70F-440E-9782-1B75AF7400DB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51783" y="1916832"/>
            <a:ext cx="144015" cy="410445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6A7FF38-A1DD-47D9-BC2E-F180940356FD}"/>
              </a:ext>
            </a:extLst>
          </p:cNvPr>
          <p:cNvSpPr/>
          <p:nvPr/>
        </p:nvSpPr>
        <p:spPr>
          <a:xfrm>
            <a:off x="4621092" y="2300205"/>
            <a:ext cx="6347384" cy="3616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</a:rPr>
              <a:t>ANNAK ÉRDEKÉBEN, HOGY BETÖLTSÉK FUNKCIÓJUKAT:</a:t>
            </a:r>
          </a:p>
          <a:p>
            <a:endParaRPr lang="pl-PL" sz="1600" b="1" dirty="0"/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világosak, kiemelve a szükséges adatokat,
a valósághoz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közeliek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 képzés témájához kapcsolódók,
jó minőségűek,
filmek és rövid programok, (néhány perctől)
multimédiás prezentációk tisztán, tisztán látható, felesleges szöveg nélkül,
hatékony, a képzési feltételekhez igazított műszaki eszközök,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D8DCF63F-6B0E-4943-B3BC-77C89EBDB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3525" y="2780928"/>
            <a:ext cx="2167519" cy="21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9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DIDAKTIKAI ESZKÖZÖK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34</a:t>
            </a:fld>
            <a:endParaRPr lang="en-US" altLang="pl-PL"/>
          </a:p>
        </p:txBody>
      </p:sp>
      <p:sp>
        <p:nvSpPr>
          <p:cNvPr id="15" name="Dymek mowy: prostokąt 14">
            <a:extLst>
              <a:ext uri="{FF2B5EF4-FFF2-40B4-BE49-F238E27FC236}">
                <a16:creationId xmlns:a16="http://schemas.microsoft.com/office/drawing/2014/main" id="{D0CBC2A2-CCEE-4595-8960-DEEF07179903}"/>
              </a:ext>
            </a:extLst>
          </p:cNvPr>
          <p:cNvSpPr/>
          <p:nvPr/>
        </p:nvSpPr>
        <p:spPr>
          <a:xfrm>
            <a:off x="5143060" y="1590928"/>
            <a:ext cx="2410881" cy="910712"/>
          </a:xfrm>
          <a:prstGeom prst="wedgeRectCallout">
            <a:avLst>
              <a:gd name="adj1" fmla="val -20719"/>
              <a:gd name="adj2" fmla="val 75079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bg1"/>
              </a:solidFill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PEDAGÓGIAI MUNKA SEGÉDESZKÖZÖK 
</a:t>
            </a:r>
            <a:endParaRPr lang="pl-PL" b="1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BAD4EFD-8AAB-4223-992C-91BEE230EABC}"/>
              </a:ext>
            </a:extLst>
          </p:cNvPr>
          <p:cNvSpPr/>
          <p:nvPr/>
        </p:nvSpPr>
        <p:spPr>
          <a:xfrm>
            <a:off x="2476909" y="2803154"/>
            <a:ext cx="177005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00" b="1">
                <a:solidFill>
                  <a:schemeClr val="bg1"/>
                </a:solidFill>
              </a:rPr>
              <a:t>WIDZISZ</a:t>
            </a:r>
            <a:endParaRPr lang="pl-PL" sz="1300" b="1" dirty="0">
              <a:solidFill>
                <a:schemeClr val="bg1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748991DC-673C-4579-8FA9-9823839509C4}"/>
              </a:ext>
            </a:extLst>
          </p:cNvPr>
          <p:cNvSpPr/>
          <p:nvPr/>
        </p:nvSpPr>
        <p:spPr>
          <a:xfrm>
            <a:off x="551384" y="3142299"/>
            <a:ext cx="459167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GÉPEK ÉS BERENDEZÉSEK 
</a:t>
            </a:r>
            <a:r>
              <a:rPr lang="en-GB" b="1" dirty="0" err="1">
                <a:solidFill>
                  <a:schemeClr val="bg1"/>
                </a:solidFill>
              </a:rPr>
              <a:t>például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egy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kávéfőző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hogy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használja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vízet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őröl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kávét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készíti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az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italokat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és</a:t>
            </a:r>
            <a:r>
              <a:rPr lang="en-GB" b="1" dirty="0">
                <a:solidFill>
                  <a:schemeClr val="bg1"/>
                </a:solidFill>
              </a:rPr>
              <a:t> a </a:t>
            </a:r>
            <a:r>
              <a:rPr lang="en-GB" b="1" dirty="0" err="1">
                <a:solidFill>
                  <a:schemeClr val="bg1"/>
                </a:solidFill>
              </a:rPr>
              <a:t>tejhabot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Jégkocka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készítő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9ABD8D8B-D495-4066-852D-B7A064DED428}"/>
              </a:ext>
            </a:extLst>
          </p:cNvPr>
          <p:cNvSpPr/>
          <p:nvPr/>
        </p:nvSpPr>
        <p:spPr>
          <a:xfrm>
            <a:off x="1199356" y="4336956"/>
            <a:ext cx="4284917" cy="646331"/>
          </a:xfrm>
          <a:prstGeom prst="rect">
            <a:avLst/>
          </a:prstGeom>
          <a:solidFill>
            <a:srgbClr val="FFAC06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ESZKÖZÖK 
</a:t>
            </a:r>
            <a:r>
              <a:rPr lang="en-GB" b="1" dirty="0">
                <a:solidFill>
                  <a:schemeClr val="bg1"/>
                </a:solidFill>
              </a:rPr>
              <a:t>pl. </a:t>
            </a:r>
            <a:r>
              <a:rPr lang="en-GB" b="1" dirty="0" err="1">
                <a:solidFill>
                  <a:schemeClr val="bg1"/>
                </a:solidFill>
              </a:rPr>
              <a:t>díszítőkések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adagolók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A364EC29-91AF-42E1-A2AD-EA6DB763F464}"/>
              </a:ext>
            </a:extLst>
          </p:cNvPr>
          <p:cNvSpPr/>
          <p:nvPr/>
        </p:nvSpPr>
        <p:spPr>
          <a:xfrm>
            <a:off x="7553941" y="3151701"/>
            <a:ext cx="4638059" cy="1295868"/>
          </a:xfrm>
          <a:prstGeom prst="rect">
            <a:avLst/>
          </a:prstGeom>
          <a:solidFill>
            <a:srgbClr val="FD6D0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</a:rPr>
              <a:t>CIKKEK/NYERSANYAGOK
pl. </a:t>
            </a:r>
            <a:r>
              <a:rPr lang="en-GB" b="1" dirty="0" err="1">
                <a:solidFill>
                  <a:schemeClr val="bg1"/>
                </a:solidFill>
              </a:rPr>
              <a:t>edények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bár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pohár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alkoholmentes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italok</a:t>
            </a:r>
            <a:endParaRPr lang="en-GB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</a:rPr>
              <a:t>and alcoholic, coffee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4676684F-4DCD-46A8-AC9F-0C5483F22C59}"/>
              </a:ext>
            </a:extLst>
          </p:cNvPr>
          <p:cNvSpPr/>
          <p:nvPr/>
        </p:nvSpPr>
        <p:spPr>
          <a:xfrm>
            <a:off x="7105057" y="4087453"/>
            <a:ext cx="4284917" cy="1295868"/>
          </a:xfrm>
          <a:prstGeom prst="rect">
            <a:avLst/>
          </a:prstGeom>
          <a:solidFill>
            <a:srgbClr val="FD7E0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</a:rPr>
              <a:t>ESZKÖZÖK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</a:rPr>
              <a:t>pl. muddler, </a:t>
            </a:r>
            <a:r>
              <a:rPr lang="en-GB" b="1" dirty="0" err="1">
                <a:solidFill>
                  <a:schemeClr val="bg1"/>
                </a:solidFill>
              </a:rPr>
              <a:t>rázógép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bornyitók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palacknyitó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E2EEE0-51AB-4193-BCC4-39191247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56" y="2980374"/>
            <a:ext cx="1575094" cy="15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2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509EA8A5-29FE-4001-8CA4-D67C04B19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3" b="12130"/>
          <a:stretch/>
        </p:blipFill>
        <p:spPr>
          <a:xfrm>
            <a:off x="-25703" y="1440000"/>
            <a:ext cx="12242213" cy="550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950515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MÓDSZEREK KIVÁLASZTÁSA ÉS DIDAKTIKAI PÉLDÁK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CEB0D5C-5940-424F-9712-4EF360B0ABC0}"/>
              </a:ext>
            </a:extLst>
          </p:cNvPr>
          <p:cNvSpPr/>
          <p:nvPr/>
        </p:nvSpPr>
        <p:spPr>
          <a:xfrm>
            <a:off x="6168008" y="1347464"/>
            <a:ext cx="6048501" cy="560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A52EED0E-3A00-46DD-8892-7FCD22E9486D}"/>
              </a:ext>
            </a:extLst>
          </p:cNvPr>
          <p:cNvSpPr txBox="1">
            <a:spLocks/>
          </p:cNvSpPr>
          <p:nvPr/>
        </p:nvSpPr>
        <p:spPr bwMode="auto">
          <a:xfrm>
            <a:off x="6528048" y="2924944"/>
            <a:ext cx="5400600" cy="32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660066"/>
              </a:buClr>
            </a:pPr>
            <a:br>
              <a:rPr lang="pl-PL" altLang="pl-PL" sz="2000" dirty="0"/>
            </a:br>
            <a:r>
              <a:rPr lang="en-GB" altLang="pl-PL" sz="2000" dirty="0" err="1"/>
              <a:t>Kezdhet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rövid</a:t>
            </a:r>
            <a:r>
              <a:rPr lang="en-GB" altLang="pl-PL" sz="2000" dirty="0"/>
              <a:t> </a:t>
            </a:r>
            <a:r>
              <a:rPr lang="en-GB" altLang="pl-PL" sz="2000" dirty="0" err="1"/>
              <a:t>történetet</a:t>
            </a:r>
            <a:r>
              <a:rPr lang="en-GB" altLang="pl-PL" sz="2000" dirty="0"/>
              <a:t> </a:t>
            </a:r>
            <a:r>
              <a:rPr lang="en-GB" altLang="pl-PL" sz="2000" dirty="0" err="1"/>
              <a:t>arról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miért</a:t>
            </a:r>
            <a:r>
              <a:rPr lang="en-GB" altLang="pl-PL" sz="2000" dirty="0"/>
              <a:t> </a:t>
            </a:r>
            <a:r>
              <a:rPr lang="en-GB" altLang="pl-PL" sz="2000" dirty="0" err="1"/>
              <a:t>dísztik</a:t>
            </a:r>
            <a:r>
              <a:rPr lang="en-GB" altLang="pl-PL" sz="2000" dirty="0"/>
              <a:t> a </a:t>
            </a:r>
            <a:r>
              <a:rPr lang="en-GB" altLang="pl-PL" sz="2000" dirty="0" err="1"/>
              <a:t>koktélokat</a:t>
            </a:r>
            <a:r>
              <a:rPr lang="en-GB" altLang="pl-PL" sz="2000" dirty="0"/>
              <a:t>. </a:t>
            </a:r>
            <a:r>
              <a:rPr lang="en-GB" altLang="pl-PL" sz="2000" dirty="0" err="1"/>
              <a:t>Bemutatni</a:t>
            </a:r>
            <a:r>
              <a:rPr lang="en-GB" altLang="pl-PL" sz="2000" dirty="0"/>
              <a:t>: </a:t>
            </a:r>
            <a:r>
              <a:rPr lang="en-GB" altLang="pl-PL" sz="2000" dirty="0" err="1"/>
              <a:t>szabályok</a:t>
            </a:r>
            <a:r>
              <a:rPr lang="en-GB" altLang="pl-PL" sz="2000" dirty="0"/>
              <a:t> </a:t>
            </a:r>
            <a:r>
              <a:rPr lang="en-GB" altLang="pl-PL" sz="2000" dirty="0" err="1"/>
              <a:t>kiválasztása</a:t>
            </a:r>
            <a:r>
              <a:rPr lang="en-GB" altLang="pl-PL" sz="2000" dirty="0"/>
              <a:t> </a:t>
            </a:r>
            <a:r>
              <a:rPr lang="en-GB" altLang="pl-PL" sz="2000" dirty="0" err="1"/>
              <a:t>dekoratív</a:t>
            </a:r>
            <a:r>
              <a:rPr lang="en-GB" altLang="pl-PL" sz="2000" dirty="0"/>
              <a:t> </a:t>
            </a:r>
            <a:r>
              <a:rPr lang="en-GB" altLang="pl-PL" sz="2000" dirty="0" err="1"/>
              <a:t>anyagokra</a:t>
            </a:r>
            <a:r>
              <a:rPr lang="en-GB" altLang="pl-PL" sz="2000" dirty="0"/>
              <a:t> </a:t>
            </a:r>
            <a:r>
              <a:rPr lang="en-GB" altLang="pl-PL" sz="2000" dirty="0" err="1"/>
              <a:t>vonatkozóan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használja</a:t>
            </a:r>
            <a:r>
              <a:rPr lang="en-GB" altLang="pl-PL" sz="2000" dirty="0"/>
              <a:t> </a:t>
            </a:r>
            <a:r>
              <a:rPr lang="en-GB" altLang="pl-PL" sz="2000" dirty="0" err="1"/>
              <a:t>az</a:t>
            </a:r>
            <a:r>
              <a:rPr lang="en-GB" altLang="pl-PL" sz="2000" dirty="0"/>
              <a:t> </a:t>
            </a:r>
            <a:r>
              <a:rPr lang="en-GB" altLang="pl-PL" sz="2000" dirty="0" err="1"/>
              <a:t>információs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előadást</a:t>
            </a:r>
            <a:r>
              <a:rPr lang="en-GB" altLang="pl-PL" sz="2000" dirty="0"/>
              <a:t> </a:t>
            </a:r>
            <a:r>
              <a:rPr lang="en-GB" altLang="pl-PL" sz="2000" dirty="0" err="1"/>
              <a:t>anekdotákkkal</a:t>
            </a:r>
            <a:r>
              <a:rPr lang="en-GB" altLang="pl-PL" sz="2000" dirty="0"/>
              <a:t> </a:t>
            </a:r>
            <a:r>
              <a:rPr lang="en-GB" altLang="pl-PL" sz="2000" dirty="0" err="1"/>
              <a:t>tarkítva</a:t>
            </a:r>
            <a:r>
              <a:rPr lang="en-GB" altLang="pl-PL" sz="2000" dirty="0"/>
              <a:t> </a:t>
            </a:r>
            <a:r>
              <a:rPr lang="en-GB" altLang="pl-PL" sz="2000" dirty="0" err="1"/>
              <a:t>és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szórakoztató</a:t>
            </a:r>
            <a:r>
              <a:rPr lang="en-GB" altLang="pl-PL" sz="2000" dirty="0"/>
              <a:t> </a:t>
            </a:r>
            <a:r>
              <a:rPr lang="en-GB" altLang="pl-PL" sz="2000" dirty="0" err="1"/>
              <a:t>tényekkel</a:t>
            </a:r>
            <a:r>
              <a:rPr lang="en-GB" altLang="pl-PL" sz="2000" dirty="0"/>
              <a:t>.
Az </a:t>
            </a:r>
            <a:r>
              <a:rPr lang="en-GB" altLang="pl-PL" sz="2000" dirty="0" err="1"/>
              <a:t>előadás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illusztrálásához</a:t>
            </a:r>
            <a:r>
              <a:rPr lang="en-GB" altLang="pl-PL" sz="2000" dirty="0"/>
              <a:t> a </a:t>
            </a:r>
            <a:r>
              <a:rPr lang="en-GB" altLang="pl-PL" sz="2000" dirty="0" err="1"/>
              <a:t>következőt</a:t>
            </a:r>
            <a:r>
              <a:rPr lang="en-GB" altLang="pl-PL" sz="2000" dirty="0"/>
              <a:t> </a:t>
            </a:r>
            <a:r>
              <a:rPr lang="en-GB" altLang="pl-PL" sz="2000" dirty="0" err="1"/>
              <a:t>használhatjuk</a:t>
            </a:r>
            <a:r>
              <a:rPr lang="en-GB" altLang="pl-PL" sz="2000" dirty="0"/>
              <a:t>: </a:t>
            </a:r>
            <a:r>
              <a:rPr lang="en-GB" altLang="pl-PL" sz="2000" dirty="0" err="1"/>
              <a:t>fényképek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filmek</a:t>
            </a:r>
            <a:r>
              <a:rPr lang="en-GB" altLang="pl-PL" sz="2000" dirty="0"/>
              <a:t> </a:t>
            </a:r>
            <a:r>
              <a:rPr lang="en-GB" altLang="pl-PL" sz="2000" dirty="0" err="1"/>
              <a:t>vagy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diák</a:t>
            </a:r>
            <a:r>
              <a:rPr lang="en-GB" altLang="pl-PL" sz="2000" dirty="0"/>
              <a:t> </a:t>
            </a:r>
            <a:r>
              <a:rPr lang="en-GB" altLang="pl-PL" sz="2000" dirty="0" err="1"/>
              <a:t>multimédiás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bemutatóból</a:t>
            </a:r>
            <a:r>
              <a:rPr lang="en-GB" altLang="pl-PL" sz="2000" dirty="0"/>
              <a:t>.
Ha 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kicsit</a:t>
            </a:r>
            <a:r>
              <a:rPr lang="en-GB" altLang="pl-PL" sz="2000" dirty="0"/>
              <a:t> </a:t>
            </a:r>
            <a:r>
              <a:rPr lang="en-GB" altLang="pl-PL" sz="2000" dirty="0" err="1"/>
              <a:t>pihenni</a:t>
            </a:r>
            <a:r>
              <a:rPr lang="en-GB" altLang="pl-PL" sz="2000" dirty="0"/>
              <a:t> </a:t>
            </a:r>
            <a:r>
              <a:rPr lang="en-GB" altLang="pl-PL" sz="2000" dirty="0" err="1"/>
              <a:t>szeretne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beszéljen</a:t>
            </a:r>
            <a:r>
              <a:rPr lang="en-GB" altLang="pl-PL" sz="2000" dirty="0"/>
              <a:t> a </a:t>
            </a:r>
            <a:r>
              <a:rPr lang="en-GB" altLang="pl-PL" sz="2000" dirty="0" err="1"/>
              <a:t>témához</a:t>
            </a:r>
            <a:r>
              <a:rPr lang="en-GB" altLang="pl-PL" sz="2000" dirty="0"/>
              <a:t> </a:t>
            </a:r>
            <a:r>
              <a:rPr lang="en-GB" altLang="pl-PL" sz="2000" dirty="0" err="1"/>
              <a:t>kapcsolódó</a:t>
            </a:r>
            <a:r>
              <a:rPr lang="en-GB" altLang="pl-PL" sz="2000" dirty="0"/>
              <a:t> </a:t>
            </a:r>
            <a:r>
              <a:rPr lang="en-GB" altLang="pl-PL" sz="2000" dirty="0" err="1"/>
              <a:t>saját</a:t>
            </a:r>
            <a:r>
              <a:rPr lang="en-GB" altLang="pl-PL" sz="2000" dirty="0"/>
              <a:t> </a:t>
            </a:r>
            <a:r>
              <a:rPr lang="en-GB" altLang="pl-PL" sz="2000" dirty="0" err="1"/>
              <a:t>élményről</a:t>
            </a:r>
            <a:r>
              <a:rPr lang="en-GB" altLang="pl-PL" sz="2000" dirty="0"/>
              <a:t>.
</a:t>
            </a:r>
            <a:endParaRPr lang="pl-PL" altLang="pl-PL" sz="20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88BAFF4-0F1A-4BA4-A762-52CC9CBF3D43}"/>
              </a:ext>
            </a:extLst>
          </p:cNvPr>
          <p:cNvSpPr/>
          <p:nvPr/>
        </p:nvSpPr>
        <p:spPr>
          <a:xfrm>
            <a:off x="5918277" y="1440000"/>
            <a:ext cx="6298232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prostokątny 8">
            <a:extLst>
              <a:ext uri="{FF2B5EF4-FFF2-40B4-BE49-F238E27FC236}">
                <a16:creationId xmlns:a16="http://schemas.microsoft.com/office/drawing/2014/main" id="{73C537EF-710F-488D-B5C7-B1CE0FF2BD9E}"/>
              </a:ext>
            </a:extLst>
          </p:cNvPr>
          <p:cNvSpPr/>
          <p:nvPr/>
        </p:nvSpPr>
        <p:spPr>
          <a:xfrm rot="10800000">
            <a:off x="5918277" y="2580556"/>
            <a:ext cx="249731" cy="221810"/>
          </a:xfrm>
          <a:prstGeom prst="rtTriangle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10" name="Tytuł 4">
            <a:extLst>
              <a:ext uri="{FF2B5EF4-FFF2-40B4-BE49-F238E27FC236}">
                <a16:creationId xmlns:a16="http://schemas.microsoft.com/office/drawing/2014/main" id="{DED710F0-5B75-43E3-A44C-4DB165AC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b="1" dirty="0">
                <a:solidFill>
                  <a:schemeClr val="bg1"/>
                </a:solidFill>
              </a:rPr>
              <a:t>A "KORSZERŰ KOKTÉLOK DEKORÁCIÓK" ELNEVEZÉSŰ "</a:t>
            </a:r>
            <a:r>
              <a:rPr lang="en-GB" sz="1800" b="1" dirty="0">
                <a:solidFill>
                  <a:srgbClr val="FFC000"/>
                </a:solidFill>
              </a:rPr>
              <a:t>ISMERTETŐ</a:t>
            </a:r>
            <a:r>
              <a:rPr lang="en-GB" sz="1800" b="1" dirty="0">
                <a:solidFill>
                  <a:schemeClr val="bg1"/>
                </a:solidFill>
              </a:rPr>
              <a:t>" MÓDSZEREK ALKALMAZÁSA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35</a:t>
            </a:fld>
            <a:endParaRPr lang="en-US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18BA67D-750D-4FBE-AA5F-FD005923C3B2}"/>
              </a:ext>
            </a:extLst>
          </p:cNvPr>
          <p:cNvSpPr/>
          <p:nvPr/>
        </p:nvSpPr>
        <p:spPr>
          <a:xfrm>
            <a:off x="-23371" y="5869369"/>
            <a:ext cx="3673431" cy="57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BBE03"/>
                </a:solidFill>
              </a:rPr>
              <a:t>ISMERTETŐ MÓDSZEREK</a:t>
            </a:r>
          </a:p>
        </p:txBody>
      </p:sp>
    </p:spTree>
    <p:extLst>
      <p:ext uri="{BB962C8B-B14F-4D97-AF65-F5344CB8AC3E}">
        <p14:creationId xmlns:p14="http://schemas.microsoft.com/office/powerpoint/2010/main" val="3402395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46BA870D-0936-4D4D-88CC-F430710230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9" b="17019"/>
          <a:stretch/>
        </p:blipFill>
        <p:spPr>
          <a:xfrm>
            <a:off x="-1" y="1445154"/>
            <a:ext cx="7343121" cy="5412846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92909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DIDAKTIKAI MÓDSZEREK, ESZKÖZÖK KIVÁLASZTÁSA - PÉLDÁK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371246D-9E45-41C5-B740-B6E7883E92D0}"/>
              </a:ext>
            </a:extLst>
          </p:cNvPr>
          <p:cNvSpPr/>
          <p:nvPr/>
        </p:nvSpPr>
        <p:spPr>
          <a:xfrm>
            <a:off x="6168008" y="1347464"/>
            <a:ext cx="6048501" cy="551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Tytuł 4">
            <a:extLst>
              <a:ext uri="{FF2B5EF4-FFF2-40B4-BE49-F238E27FC236}">
                <a16:creationId xmlns:a16="http://schemas.microsoft.com/office/drawing/2014/main" id="{3B9E748C-1995-418F-98A8-BABE2FCE6CB2}"/>
              </a:ext>
            </a:extLst>
          </p:cNvPr>
          <p:cNvSpPr txBox="1">
            <a:spLocks/>
          </p:cNvSpPr>
          <p:nvPr/>
        </p:nvSpPr>
        <p:spPr bwMode="auto">
          <a:xfrm>
            <a:off x="6456040" y="3117531"/>
            <a:ext cx="5472608" cy="307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GB" altLang="pl-PL" sz="2000" dirty="0" err="1"/>
              <a:t>Adjon</a:t>
            </a:r>
            <a:r>
              <a:rPr lang="en-GB" altLang="pl-PL" sz="2000" dirty="0"/>
              <a:t> meg 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helyzetet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amikor</a:t>
            </a:r>
            <a:r>
              <a:rPr lang="en-GB" altLang="pl-PL" sz="2000" dirty="0"/>
              <a:t> </a:t>
            </a:r>
            <a:r>
              <a:rPr lang="en-GB" altLang="pl-PL" sz="2000" dirty="0" err="1"/>
              <a:t>Ön</a:t>
            </a:r>
            <a:r>
              <a:rPr lang="en-GB" altLang="pl-PL" sz="2000" dirty="0"/>
              <a:t> </a:t>
            </a:r>
            <a:r>
              <a:rPr lang="en-GB" altLang="pl-PL" sz="2000" dirty="0" err="1"/>
              <a:t>vagy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kollégája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először</a:t>
            </a:r>
            <a:r>
              <a:rPr lang="en-GB" altLang="pl-PL" sz="2000" dirty="0"/>
              <a:t> indult a "Drink-Art" Bartending </a:t>
            </a:r>
            <a:r>
              <a:rPr lang="en-GB" altLang="pl-PL" sz="2000" dirty="0" err="1"/>
              <a:t>versenyen</a:t>
            </a:r>
            <a:r>
              <a:rPr lang="en-GB" altLang="pl-PL" sz="2000" dirty="0"/>
              <a:t> </a:t>
            </a:r>
            <a:r>
              <a:rPr lang="en-GB" altLang="pl-PL" sz="2000" dirty="0" err="1"/>
              <a:t>vagy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hasonló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eseményt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és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valami</a:t>
            </a:r>
            <a:r>
              <a:rPr lang="en-GB" altLang="pl-PL" sz="2000" dirty="0"/>
              <a:t> </a:t>
            </a:r>
            <a:r>
              <a:rPr lang="en-GB" altLang="pl-PL" sz="2000" dirty="0" err="1"/>
              <a:t>váratlanul</a:t>
            </a:r>
            <a:r>
              <a:rPr lang="en-GB" altLang="pl-PL" sz="2000" dirty="0"/>
              <a:t> </a:t>
            </a:r>
            <a:r>
              <a:rPr lang="en-GB" altLang="pl-PL" sz="2000" dirty="0" err="1"/>
              <a:t>történt</a:t>
            </a:r>
            <a:r>
              <a:rPr lang="en-GB" altLang="pl-PL" sz="2000" dirty="0"/>
              <a:t>.
</a:t>
            </a:r>
            <a:r>
              <a:rPr lang="en-GB" altLang="pl-PL" sz="2000" dirty="0" err="1"/>
              <a:t>Provokálj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brainstorming </a:t>
            </a:r>
            <a:r>
              <a:rPr lang="en-GB" altLang="pl-PL" sz="2000" dirty="0" err="1"/>
              <a:t>vitát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hogyan</a:t>
            </a:r>
            <a:r>
              <a:rPr lang="en-GB" altLang="pl-PL" sz="2000" dirty="0"/>
              <a:t> </a:t>
            </a:r>
            <a:r>
              <a:rPr lang="en-GB" altLang="pl-PL" sz="2000" dirty="0" err="1"/>
              <a:t>tudsz</a:t>
            </a:r>
            <a:r>
              <a:rPr lang="en-GB" altLang="pl-PL" sz="2000" dirty="0"/>
              <a:t> </a:t>
            </a:r>
            <a:r>
              <a:rPr lang="en-GB" altLang="pl-PL" sz="2000" dirty="0" err="1"/>
              <a:t>viselkedni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hasonló</a:t>
            </a:r>
            <a:r>
              <a:rPr lang="en-GB" altLang="pl-PL" sz="2000" dirty="0"/>
              <a:t> </a:t>
            </a:r>
            <a:r>
              <a:rPr lang="en-GB" altLang="pl-PL" sz="2000" dirty="0" err="1"/>
              <a:t>helyzetben</a:t>
            </a:r>
            <a:r>
              <a:rPr lang="en-GB" altLang="pl-PL" sz="2000" dirty="0"/>
              <a:t> </a:t>
            </a:r>
            <a:r>
              <a:rPr lang="en-GB" altLang="pl-PL" sz="2000" dirty="0" err="1"/>
              <a:t>és</a:t>
            </a:r>
            <a:r>
              <a:rPr lang="en-GB" altLang="pl-PL" sz="2000" dirty="0"/>
              <a:t> mi a </a:t>
            </a:r>
            <a:r>
              <a:rPr lang="en-GB" altLang="pl-PL" sz="2000" dirty="0" err="1"/>
              <a:t>következmény</a:t>
            </a:r>
            <a:r>
              <a:rPr lang="en-GB" altLang="pl-PL" sz="2000" dirty="0"/>
              <a:t>.
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hasonló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esemény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töredéke</a:t>
            </a:r>
            <a:r>
              <a:rPr lang="en-GB" altLang="pl-PL" sz="2000" dirty="0"/>
              <a:t> is </a:t>
            </a:r>
            <a:r>
              <a:rPr lang="en-GB" altLang="pl-PL" sz="2000" dirty="0" err="1"/>
              <a:t>látható</a:t>
            </a:r>
            <a:r>
              <a:rPr lang="en-GB" altLang="pl-PL" sz="2000" dirty="0"/>
              <a:t> </a:t>
            </a:r>
            <a:r>
              <a:rPr lang="en-GB" altLang="pl-PL" sz="2000" dirty="0" err="1"/>
              <a:t>az</a:t>
            </a:r>
            <a:r>
              <a:rPr lang="en-GB" altLang="pl-PL" sz="2000" dirty="0"/>
              <a:t> </a:t>
            </a:r>
            <a:r>
              <a:rPr lang="en-GB" altLang="pl-PL" sz="2000" dirty="0" err="1"/>
              <a:t>internetről</a:t>
            </a:r>
            <a:r>
              <a:rPr lang="en-GB" altLang="pl-PL" sz="2000" dirty="0"/>
              <a:t> </a:t>
            </a:r>
            <a:r>
              <a:rPr lang="en-GB" altLang="pl-PL" sz="2000" dirty="0" err="1"/>
              <a:t>rekonstruált</a:t>
            </a:r>
            <a:r>
              <a:rPr lang="en-GB" altLang="pl-PL" sz="2000" dirty="0"/>
              <a:t> film </a:t>
            </a:r>
            <a:r>
              <a:rPr lang="en-GB" altLang="pl-PL" sz="2000" dirty="0" err="1"/>
              <a:t>esetében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számítógép</a:t>
            </a:r>
            <a:r>
              <a:rPr lang="en-GB" altLang="pl-PL" sz="2000" dirty="0"/>
              <a:t> </a:t>
            </a:r>
            <a:r>
              <a:rPr lang="en-GB" altLang="pl-PL" sz="2000" dirty="0" err="1"/>
              <a:t>vagy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játékos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segítségével</a:t>
            </a:r>
            <a:r>
              <a:rPr lang="en-GB" altLang="pl-PL" sz="2000" dirty="0"/>
              <a:t>.
</a:t>
            </a:r>
            <a:endParaRPr lang="pl-PL" altLang="pl-PL" sz="200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5CE30679-C4FE-4FB8-8713-FD5E37A6A386}"/>
              </a:ext>
            </a:extLst>
          </p:cNvPr>
          <p:cNvSpPr/>
          <p:nvPr/>
        </p:nvSpPr>
        <p:spPr>
          <a:xfrm>
            <a:off x="5918277" y="1440000"/>
            <a:ext cx="6298232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Trójkąt prostokątny 20">
            <a:extLst>
              <a:ext uri="{FF2B5EF4-FFF2-40B4-BE49-F238E27FC236}">
                <a16:creationId xmlns:a16="http://schemas.microsoft.com/office/drawing/2014/main" id="{48780412-860A-4A13-A63B-0E6FCBA4E935}"/>
              </a:ext>
            </a:extLst>
          </p:cNvPr>
          <p:cNvSpPr/>
          <p:nvPr/>
        </p:nvSpPr>
        <p:spPr>
          <a:xfrm rot="10800000">
            <a:off x="5918277" y="2580556"/>
            <a:ext cx="249731" cy="221810"/>
          </a:xfrm>
          <a:prstGeom prst="rtTriangle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22" name="Tytuł 4">
            <a:extLst>
              <a:ext uri="{FF2B5EF4-FFF2-40B4-BE49-F238E27FC236}">
                <a16:creationId xmlns:a16="http://schemas.microsoft.com/office/drawing/2014/main" id="{C5543EE1-76DC-4DDB-A05C-6592BFC2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br>
              <a:rPr lang="pl-PL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rgbClr val="FFC000"/>
                </a:solidFill>
              </a:rPr>
              <a:t>A PROBLÉMA </a:t>
            </a:r>
            <a:r>
              <a:rPr lang="en-GB" sz="1800" b="1" dirty="0">
                <a:solidFill>
                  <a:schemeClr val="bg1"/>
                </a:solidFill>
              </a:rPr>
              <a:t>MÓDSZER ALKALMAZÁSA A "MODERN KOKTÉLOK DEKORÁCIÓK” TRÉNINGEN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36</a:t>
            </a:fld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D88CA5F-61E8-4964-97A8-811BB751B7A9}"/>
              </a:ext>
            </a:extLst>
          </p:cNvPr>
          <p:cNvSpPr/>
          <p:nvPr/>
        </p:nvSpPr>
        <p:spPr>
          <a:xfrm>
            <a:off x="-23371" y="5869369"/>
            <a:ext cx="3673431" cy="57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9405"/>
                </a:solidFill>
              </a:rPr>
              <a:t>A PROBLÉMA MÓDSZER</a:t>
            </a:r>
            <a:endParaRPr lang="pl-PL" dirty="0">
              <a:solidFill>
                <a:srgbClr val="FF9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08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873C18DD-D111-472D-A377-CB724585E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4223"/>
          <a:stretch/>
        </p:blipFill>
        <p:spPr>
          <a:xfrm>
            <a:off x="0" y="1440000"/>
            <a:ext cx="6600056" cy="5426711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92909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DIDAKTIKAI MÓDSZEREK, ESZKÖZÖK KIVÁLASZTÁSA - PÉLDÁK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371246D-9E45-41C5-B740-B6E7883E92D0}"/>
              </a:ext>
            </a:extLst>
          </p:cNvPr>
          <p:cNvSpPr/>
          <p:nvPr/>
        </p:nvSpPr>
        <p:spPr>
          <a:xfrm>
            <a:off x="6168008" y="1347464"/>
            <a:ext cx="6048501" cy="551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Tytuł 4">
            <a:extLst>
              <a:ext uri="{FF2B5EF4-FFF2-40B4-BE49-F238E27FC236}">
                <a16:creationId xmlns:a16="http://schemas.microsoft.com/office/drawing/2014/main" id="{3B9E748C-1995-418F-98A8-BABE2FCE6CB2}"/>
              </a:ext>
            </a:extLst>
          </p:cNvPr>
          <p:cNvSpPr txBox="1">
            <a:spLocks/>
          </p:cNvSpPr>
          <p:nvPr/>
        </p:nvSpPr>
        <p:spPr bwMode="auto">
          <a:xfrm>
            <a:off x="6456040" y="3159697"/>
            <a:ext cx="5568568" cy="307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pl-PL" sz="2000" dirty="0" err="1"/>
              <a:t>Készítsünk</a:t>
            </a:r>
            <a:r>
              <a:rPr lang="en-GB" altLang="pl-PL" sz="2000" dirty="0"/>
              <a:t> </a:t>
            </a:r>
            <a:r>
              <a:rPr lang="en-GB" altLang="pl-PL" sz="2000" dirty="0" err="1"/>
              <a:t>állványt</a:t>
            </a:r>
            <a:r>
              <a:rPr lang="en-GB" altLang="pl-PL" sz="2000" dirty="0"/>
              <a:t> a </a:t>
            </a:r>
            <a:r>
              <a:rPr lang="en-GB" altLang="pl-PL" sz="2000" dirty="0" err="1"/>
              <a:t>dekorációs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elemek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előkészítéshez</a:t>
            </a:r>
            <a:r>
              <a:rPr lang="en-GB" altLang="pl-PL" sz="2000" dirty="0"/>
              <a:t>. A </a:t>
            </a:r>
            <a:r>
              <a:rPr lang="en-GB" altLang="pl-PL" sz="2000" dirty="0" err="1"/>
              <a:t>legmegfelelőbb</a:t>
            </a:r>
            <a:r>
              <a:rPr lang="en-GB" altLang="pl-PL" sz="2000" dirty="0"/>
              <a:t> </a:t>
            </a:r>
            <a:r>
              <a:rPr lang="en-GB" altLang="pl-PL" sz="2000" dirty="0" err="1"/>
              <a:t>termékek</a:t>
            </a:r>
            <a:r>
              <a:rPr lang="en-GB" altLang="pl-PL" sz="2000" dirty="0"/>
              <a:t> </a:t>
            </a:r>
            <a:r>
              <a:rPr lang="en-GB" altLang="pl-PL" sz="2000" dirty="0" err="1"/>
              <a:t>megjelenítése</a:t>
            </a:r>
            <a:r>
              <a:rPr lang="en-GB" altLang="pl-PL" sz="2000" dirty="0"/>
              <a:t>.
A </a:t>
            </a:r>
            <a:r>
              <a:rPr lang="en-GB" altLang="pl-PL" sz="2000" dirty="0" err="1"/>
              <a:t>prezentációt</a:t>
            </a:r>
            <a:r>
              <a:rPr lang="en-GB" altLang="pl-PL" sz="2000" dirty="0"/>
              <a:t> a </a:t>
            </a:r>
            <a:r>
              <a:rPr lang="en-GB" altLang="pl-PL" sz="2000" dirty="0" err="1"/>
              <a:t>magyarázattal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együtt</a:t>
            </a:r>
            <a:r>
              <a:rPr lang="en-GB" altLang="pl-PL" sz="2000" dirty="0"/>
              <a:t> a </a:t>
            </a:r>
            <a:r>
              <a:rPr lang="en-GB" altLang="pl-PL" sz="2000" dirty="0" err="1"/>
              <a:t>szükséges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felszereléssel</a:t>
            </a:r>
            <a:r>
              <a:rPr lang="en-GB" altLang="pl-PL" sz="2000" dirty="0"/>
              <a:t> </a:t>
            </a:r>
            <a:r>
              <a:rPr lang="en-GB" altLang="pl-PL" sz="2000" dirty="0" err="1"/>
              <a:t>és</a:t>
            </a:r>
            <a:r>
              <a:rPr lang="en-GB" altLang="pl-PL" sz="2000" dirty="0"/>
              <a:t> a </a:t>
            </a:r>
            <a:r>
              <a:rPr lang="en-GB" altLang="pl-PL" sz="2000" dirty="0" err="1"/>
              <a:t>használat</a:t>
            </a:r>
            <a:r>
              <a:rPr lang="en-GB" altLang="pl-PL" sz="2000" dirty="0"/>
              <a:t> </a:t>
            </a:r>
            <a:r>
              <a:rPr lang="en-GB" altLang="pl-PL" sz="2000" dirty="0" err="1"/>
              <a:t>lehetőségével</a:t>
            </a:r>
            <a:r>
              <a:rPr lang="en-GB" altLang="pl-PL" sz="2000" dirty="0"/>
              <a:t> is </a:t>
            </a:r>
            <a:r>
              <a:rPr lang="en-GB" altLang="pl-PL" sz="2000" dirty="0" err="1"/>
              <a:t>bemutatjuk</a:t>
            </a:r>
            <a:r>
              <a:rPr lang="en-GB" altLang="pl-PL" sz="2000" dirty="0"/>
              <a:t>.
</a:t>
            </a:r>
            <a:r>
              <a:rPr lang="en-GB" altLang="pl-PL" sz="2000" dirty="0" err="1"/>
              <a:t>Adjon</a:t>
            </a:r>
            <a:r>
              <a:rPr lang="en-GB" altLang="pl-PL" sz="2000" dirty="0"/>
              <a:t> a </a:t>
            </a:r>
            <a:r>
              <a:rPr lang="en-GB" altLang="pl-PL" sz="2000" dirty="0" err="1"/>
              <a:t>demonstrációhoz</a:t>
            </a:r>
            <a:r>
              <a:rPr lang="en-GB" altLang="pl-PL" sz="2000" dirty="0"/>
              <a:t> </a:t>
            </a:r>
            <a:r>
              <a:rPr lang="en-GB" altLang="pl-PL" sz="2000" dirty="0" err="1"/>
              <a:t>utasítást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hogyan</a:t>
            </a:r>
            <a:r>
              <a:rPr lang="en-GB" altLang="pl-PL" sz="2000" dirty="0"/>
              <a:t> </a:t>
            </a:r>
            <a:r>
              <a:rPr lang="en-GB" altLang="pl-PL" sz="2000" dirty="0" err="1"/>
              <a:t>kell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elvégezni</a:t>
            </a:r>
            <a:r>
              <a:rPr lang="en-GB" altLang="pl-PL" sz="2000" dirty="0"/>
              <a:t> a </a:t>
            </a:r>
            <a:r>
              <a:rPr lang="en-GB" altLang="pl-PL" sz="2000" dirty="0" err="1"/>
              <a:t>minta</a:t>
            </a:r>
            <a:r>
              <a:rPr lang="en-GB" altLang="pl-PL" sz="2000" dirty="0"/>
              <a:t> </a:t>
            </a:r>
            <a:r>
              <a:rPr lang="en-GB" altLang="pl-PL" sz="2000" dirty="0" err="1"/>
              <a:t>dekorációt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egy</a:t>
            </a:r>
            <a:r>
              <a:rPr lang="en-GB" altLang="pl-PL" sz="2000" dirty="0"/>
              <a:t> </a:t>
            </a:r>
            <a:r>
              <a:rPr lang="en-GB" altLang="pl-PL" sz="2000" dirty="0" err="1"/>
              <a:t>bizonyos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koktél</a:t>
            </a:r>
            <a:r>
              <a:rPr lang="en-GB" altLang="pl-PL" sz="2000" dirty="0"/>
              <a:t> </a:t>
            </a:r>
            <a:r>
              <a:rPr lang="en-GB" altLang="pl-PL" sz="2000" dirty="0" err="1"/>
              <a:t>csoporthoz</a:t>
            </a:r>
            <a:r>
              <a:rPr lang="en-GB" altLang="pl-PL" sz="2000" dirty="0"/>
              <a:t>.
A </a:t>
            </a:r>
            <a:r>
              <a:rPr lang="en-GB" altLang="pl-PL" sz="2000" dirty="0" err="1"/>
              <a:t>gyakorlat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elvégzéséhez</a:t>
            </a:r>
            <a:r>
              <a:rPr lang="en-GB" altLang="pl-PL" sz="2000" dirty="0"/>
              <a:t> </a:t>
            </a:r>
            <a:r>
              <a:rPr lang="en-GB" altLang="pl-PL" sz="2000" dirty="0" err="1"/>
              <a:t>továbbra</a:t>
            </a:r>
            <a:r>
              <a:rPr lang="en-GB" altLang="pl-PL" sz="2000" dirty="0"/>
              <a:t> is </a:t>
            </a:r>
            <a:r>
              <a:rPr lang="en-GB" altLang="pl-PL" sz="2000" dirty="0" err="1"/>
              <a:t>szükség</a:t>
            </a:r>
            <a:r>
              <a:rPr lang="en-GB" altLang="pl-PL" sz="2000" dirty="0"/>
              <a:t> </a:t>
            </a:r>
            <a:r>
              <a:rPr lang="en-GB" altLang="pl-PL" sz="2000" dirty="0" err="1"/>
              <a:t>lesz</a:t>
            </a:r>
            <a:r>
              <a:rPr lang="en-GB" altLang="pl-PL" sz="2000" dirty="0"/>
              <a:t> </a:t>
            </a:r>
            <a:r>
              <a:rPr lang="en-GB" altLang="pl-PL" sz="2000" dirty="0" err="1"/>
              <a:t>eszközökre</a:t>
            </a:r>
            <a:r>
              <a:rPr lang="en-GB" altLang="pl-PL" sz="2000" dirty="0"/>
              <a:t>; bartender </a:t>
            </a:r>
            <a:r>
              <a:rPr lang="en-GB" altLang="pl-PL" sz="2000" dirty="0" err="1"/>
              <a:t>pohár</a:t>
            </a:r>
            <a:r>
              <a:rPr lang="en-GB" altLang="pl-PL" sz="2000" dirty="0"/>
              <a:t>, </a:t>
            </a:r>
            <a:r>
              <a:rPr lang="en-GB" altLang="pl-PL" sz="2000" dirty="0" err="1"/>
              <a:t>dekokációs</a:t>
            </a:r>
            <a:r>
              <a:rPr lang="en-GB" altLang="pl-PL" sz="2000" dirty="0"/>
              <a:t> </a:t>
            </a:r>
            <a:r>
              <a:rPr lang="en-GB" altLang="pl-PL" sz="2000" dirty="0" err="1"/>
              <a:t>anyagok</a:t>
            </a:r>
            <a:r>
              <a:rPr lang="en-GB" altLang="pl-PL" sz="2000" dirty="0"/>
              <a:t>.</a:t>
            </a:r>
            <a:r>
              <a:rPr lang="pl-PL" altLang="pl-PL" sz="2000" dirty="0"/>
              <a:t> 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5CE30679-C4FE-4FB8-8713-FD5E37A6A386}"/>
              </a:ext>
            </a:extLst>
          </p:cNvPr>
          <p:cNvSpPr/>
          <p:nvPr/>
        </p:nvSpPr>
        <p:spPr>
          <a:xfrm>
            <a:off x="5918277" y="1440000"/>
            <a:ext cx="6298232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Trójkąt prostokątny 20">
            <a:extLst>
              <a:ext uri="{FF2B5EF4-FFF2-40B4-BE49-F238E27FC236}">
                <a16:creationId xmlns:a16="http://schemas.microsoft.com/office/drawing/2014/main" id="{48780412-860A-4A13-A63B-0E6FCBA4E935}"/>
              </a:ext>
            </a:extLst>
          </p:cNvPr>
          <p:cNvSpPr/>
          <p:nvPr/>
        </p:nvSpPr>
        <p:spPr>
          <a:xfrm rot="10800000">
            <a:off x="5918277" y="2580556"/>
            <a:ext cx="249731" cy="221810"/>
          </a:xfrm>
          <a:prstGeom prst="rtTriangle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22" name="Tytuł 4">
            <a:extLst>
              <a:ext uri="{FF2B5EF4-FFF2-40B4-BE49-F238E27FC236}">
                <a16:creationId xmlns:a16="http://schemas.microsoft.com/office/drawing/2014/main" id="{C5543EE1-76DC-4DDB-A05C-6592BFC2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br>
              <a:rPr lang="pl-PL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rgbClr val="FFC000"/>
                </a:solidFill>
              </a:rPr>
              <a:t>GYAKORLATI</a:t>
            </a:r>
            <a:r>
              <a:rPr lang="en-GB" sz="1800" b="1" dirty="0">
                <a:solidFill>
                  <a:schemeClr val="bg1"/>
                </a:solidFill>
              </a:rPr>
              <a:t> MÓDSZEREK ALKALMAZÁSA A "MODERN KOKTÉL  DEKORÁCIÓK” TRÉNINGEN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70B0E4F-C016-4E6C-9DC5-0B4CED7A0E86}"/>
              </a:ext>
            </a:extLst>
          </p:cNvPr>
          <p:cNvSpPr/>
          <p:nvPr/>
        </p:nvSpPr>
        <p:spPr>
          <a:xfrm>
            <a:off x="-23371" y="5869369"/>
            <a:ext cx="3673431" cy="57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33D0B"/>
                </a:solidFill>
              </a:rPr>
              <a:t>GYAKORLATI MÓDSZEREK</a:t>
            </a:r>
          </a:p>
        </p:txBody>
      </p:sp>
    </p:spTree>
    <p:extLst>
      <p:ext uri="{BB962C8B-B14F-4D97-AF65-F5344CB8AC3E}">
        <p14:creationId xmlns:p14="http://schemas.microsoft.com/office/powerpoint/2010/main" val="3127041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EBB5EBD5-8538-4BFA-B4A4-44F70AAA7C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4223"/>
          <a:stretch/>
        </p:blipFill>
        <p:spPr>
          <a:xfrm>
            <a:off x="-4216" y="1440000"/>
            <a:ext cx="6600056" cy="5426711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3D25AE0-DA0C-4BF1-8EE5-4CEE819E6F65}"/>
              </a:ext>
            </a:extLst>
          </p:cNvPr>
          <p:cNvSpPr/>
          <p:nvPr/>
        </p:nvSpPr>
        <p:spPr>
          <a:xfrm>
            <a:off x="6156608" y="1347464"/>
            <a:ext cx="6048501" cy="551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Tytuł 4">
            <a:extLst>
              <a:ext uri="{FF2B5EF4-FFF2-40B4-BE49-F238E27FC236}">
                <a16:creationId xmlns:a16="http://schemas.microsoft.com/office/drawing/2014/main" id="{95A924B3-EF38-4638-A3AC-B87C1C584E0E}"/>
              </a:ext>
            </a:extLst>
          </p:cNvPr>
          <p:cNvSpPr txBox="1">
            <a:spLocks/>
          </p:cNvSpPr>
          <p:nvPr/>
        </p:nvSpPr>
        <p:spPr bwMode="auto">
          <a:xfrm>
            <a:off x="6456040" y="3117531"/>
            <a:ext cx="5472608" cy="307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pl-PL" sz="2000" dirty="0">
                <a:solidFill>
                  <a:prstClr val="black"/>
                </a:solidFill>
              </a:rPr>
              <a:t>A </a:t>
            </a:r>
            <a:r>
              <a:rPr lang="en-GB" altLang="pl-PL" sz="2000" dirty="0" err="1">
                <a:solidFill>
                  <a:prstClr val="black"/>
                </a:solidFill>
              </a:rPr>
              <a:t>résztvevőknek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kapcsolódniuk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kell</a:t>
            </a:r>
            <a:r>
              <a:rPr lang="en-GB" altLang="pl-PL" sz="2000" dirty="0">
                <a:solidFill>
                  <a:prstClr val="black"/>
                </a:solidFill>
              </a:rPr>
              <a:t> a </a:t>
            </a:r>
            <a:r>
              <a:rPr lang="en-GB" altLang="pl-PL" sz="2000" dirty="0" err="1">
                <a:solidFill>
                  <a:prstClr val="black"/>
                </a:solidFill>
              </a:rPr>
              <a:t>saját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gyakorló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órájához</a:t>
            </a:r>
            <a:r>
              <a:rPr lang="en-GB" altLang="pl-PL" sz="2000" dirty="0">
                <a:solidFill>
                  <a:prstClr val="black"/>
                </a:solidFill>
              </a:rPr>
              <a:t>, </a:t>
            </a:r>
            <a:r>
              <a:rPr lang="en-GB" altLang="pl-PL" sz="2000" dirty="0" err="1">
                <a:solidFill>
                  <a:prstClr val="black"/>
                </a:solidFill>
              </a:rPr>
              <a:t>azaz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mindegyiküknek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megvan</a:t>
            </a:r>
            <a:r>
              <a:rPr lang="en-GB" altLang="pl-PL" sz="2000" dirty="0">
                <a:solidFill>
                  <a:prstClr val="black"/>
                </a:solidFill>
              </a:rPr>
              <a:t> a </a:t>
            </a:r>
            <a:r>
              <a:rPr lang="en-GB" altLang="pl-PL" sz="2000" dirty="0" err="1">
                <a:solidFill>
                  <a:prstClr val="black"/>
                </a:solidFill>
              </a:rPr>
              <a:t>feladatuk</a:t>
            </a:r>
            <a:r>
              <a:rPr lang="en-GB" altLang="pl-PL" sz="2000" dirty="0">
                <a:solidFill>
                  <a:prstClr val="black"/>
                </a:solidFill>
              </a:rPr>
              <a:t>; </a:t>
            </a:r>
            <a:r>
              <a:rPr lang="en-GB" altLang="pl-PL" sz="2000" dirty="0" err="1">
                <a:solidFill>
                  <a:prstClr val="black"/>
                </a:solidFill>
              </a:rPr>
              <a:t>számos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díszítő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elem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készül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az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Ön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utasításainak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megfelelően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azzal</a:t>
            </a:r>
            <a:r>
              <a:rPr lang="en-GB" altLang="pl-PL" sz="2000" dirty="0">
                <a:solidFill>
                  <a:prstClr val="black"/>
                </a:solidFill>
              </a:rPr>
              <a:t> a </a:t>
            </a:r>
            <a:r>
              <a:rPr lang="en-GB" altLang="pl-PL" sz="2000" dirty="0" err="1">
                <a:solidFill>
                  <a:prstClr val="black"/>
                </a:solidFill>
              </a:rPr>
              <a:t>lehetőséggel</a:t>
            </a:r>
            <a:r>
              <a:rPr lang="en-GB" altLang="pl-PL" sz="2000" dirty="0">
                <a:solidFill>
                  <a:prstClr val="black"/>
                </a:solidFill>
              </a:rPr>
              <a:t>, </a:t>
            </a:r>
            <a:r>
              <a:rPr lang="en-GB" altLang="pl-PL" sz="2000" dirty="0" err="1">
                <a:solidFill>
                  <a:prstClr val="black"/>
                </a:solidFill>
              </a:rPr>
              <a:t>hogy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ugyanazokat</a:t>
            </a:r>
            <a:r>
              <a:rPr lang="en-GB" altLang="pl-PL" sz="2000" dirty="0">
                <a:solidFill>
                  <a:prstClr val="black"/>
                </a:solidFill>
              </a:rPr>
              <a:t> a </a:t>
            </a:r>
            <a:r>
              <a:rPr lang="en-GB" altLang="pl-PL" sz="2000" dirty="0" err="1">
                <a:solidFill>
                  <a:prstClr val="black"/>
                </a:solidFill>
              </a:rPr>
              <a:t>eszközöket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és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anyagokat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használják</a:t>
            </a:r>
            <a:r>
              <a:rPr lang="en-GB" altLang="pl-PL" sz="2000" dirty="0">
                <a:solidFill>
                  <a:prstClr val="black"/>
                </a:solidFill>
              </a:rPr>
              <a:t> a show </a:t>
            </a:r>
            <a:r>
              <a:rPr lang="en-GB" altLang="pl-PL" sz="2000" dirty="0" err="1">
                <a:solidFill>
                  <a:prstClr val="black"/>
                </a:solidFill>
              </a:rPr>
              <a:t>során</a:t>
            </a:r>
            <a:r>
              <a:rPr lang="en-GB" altLang="pl-PL" sz="2000" dirty="0">
                <a:solidFill>
                  <a:prstClr val="black"/>
                </a:solidFill>
              </a:rPr>
              <a:t>. A </a:t>
            </a:r>
            <a:r>
              <a:rPr lang="en-GB" altLang="pl-PL" sz="2000" dirty="0" err="1">
                <a:solidFill>
                  <a:prstClr val="black"/>
                </a:solidFill>
              </a:rPr>
              <a:t>gyakorlat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során</a:t>
            </a:r>
            <a:r>
              <a:rPr lang="en-GB" altLang="pl-PL" sz="2000" dirty="0">
                <a:solidFill>
                  <a:prstClr val="black"/>
                </a:solidFill>
              </a:rPr>
              <a:t> a </a:t>
            </a:r>
            <a:r>
              <a:rPr lang="en-GB" altLang="pl-PL" sz="2000" dirty="0" err="1">
                <a:solidFill>
                  <a:prstClr val="black"/>
                </a:solidFill>
              </a:rPr>
              <a:t>tréner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észrevételeket</a:t>
            </a:r>
            <a:r>
              <a:rPr lang="en-GB" altLang="pl-PL" sz="2000" dirty="0">
                <a:solidFill>
                  <a:prstClr val="black"/>
                </a:solidFill>
              </a:rPr>
              <a:t> </a:t>
            </a:r>
            <a:r>
              <a:rPr lang="en-GB" altLang="pl-PL" sz="2000" dirty="0" err="1">
                <a:solidFill>
                  <a:prstClr val="black"/>
                </a:solidFill>
              </a:rPr>
              <a:t>tesz</a:t>
            </a:r>
            <a:r>
              <a:rPr lang="en-GB" altLang="pl-PL" sz="2000" dirty="0">
                <a:solidFill>
                  <a:prstClr val="black"/>
                </a:solidFill>
              </a:rPr>
              <a:t>.</a:t>
            </a:r>
            <a:endParaRPr lang="pl-PL" altLang="pl-PL" sz="2000" dirty="0">
              <a:solidFill>
                <a:prstClr val="black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C2B948F-FB13-44D0-8FF7-3F19AC89294E}"/>
              </a:ext>
            </a:extLst>
          </p:cNvPr>
          <p:cNvSpPr/>
          <p:nvPr/>
        </p:nvSpPr>
        <p:spPr>
          <a:xfrm>
            <a:off x="5906877" y="1440000"/>
            <a:ext cx="6298232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029A0128-A139-4349-836F-4A204FAE90EF}"/>
              </a:ext>
            </a:extLst>
          </p:cNvPr>
          <p:cNvSpPr/>
          <p:nvPr/>
        </p:nvSpPr>
        <p:spPr>
          <a:xfrm rot="10800000">
            <a:off x="5906877" y="2580556"/>
            <a:ext cx="249731" cy="221810"/>
          </a:xfrm>
          <a:prstGeom prst="rtTriangle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15" name="Symbol zastępczy numeru slajdu 2">
            <a:extLst>
              <a:ext uri="{FF2B5EF4-FFF2-40B4-BE49-F238E27FC236}">
                <a16:creationId xmlns:a16="http://schemas.microsoft.com/office/drawing/2014/main" id="{35585374-D376-4014-A18A-4E65402381A8}"/>
              </a:ext>
            </a:extLst>
          </p:cNvPr>
          <p:cNvSpPr txBox="1">
            <a:spLocks/>
          </p:cNvSpPr>
          <p:nvPr/>
        </p:nvSpPr>
        <p:spPr>
          <a:xfrm>
            <a:off x="87262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38</a:t>
            </a:fld>
            <a:endParaRPr lang="en-US" alt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914511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DIDAKTIKAI MÓDSZEREK, ESZKÖZÖK KIVÁLASZTÁSA - PÉLDÁK </a:t>
            </a:r>
          </a:p>
        </p:txBody>
      </p:sp>
      <p:sp>
        <p:nvSpPr>
          <p:cNvPr id="16" name="Tytuł 4">
            <a:extLst>
              <a:ext uri="{FF2B5EF4-FFF2-40B4-BE49-F238E27FC236}">
                <a16:creationId xmlns:a16="http://schemas.microsoft.com/office/drawing/2014/main" id="{5BA89112-E05E-4AAB-A04D-1D0499A9B328}"/>
              </a:ext>
            </a:extLst>
          </p:cNvPr>
          <p:cNvSpPr txBox="1">
            <a:spLocks/>
          </p:cNvSpPr>
          <p:nvPr/>
        </p:nvSpPr>
        <p:spPr bwMode="auto">
          <a:xfrm>
            <a:off x="5946488" y="1533823"/>
            <a:ext cx="6245512" cy="9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800" b="1" dirty="0">
                <a:solidFill>
                  <a:srgbClr val="FFC000"/>
                </a:solidFill>
              </a:rPr>
              <a:t>GYAKORLATI</a:t>
            </a:r>
            <a:r>
              <a:rPr lang="en-GB" sz="1800" b="1" dirty="0">
                <a:solidFill>
                  <a:schemeClr val="bg1"/>
                </a:solidFill>
              </a:rPr>
              <a:t> MÓDSZEREK ALKALMAZÁSA A  "MODERN KOKTÉLOK DEKORÁCIÓK” TRÉNINGEN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D74DE8A-7C88-41F7-864E-C71E45C4A2C4}"/>
              </a:ext>
            </a:extLst>
          </p:cNvPr>
          <p:cNvSpPr/>
          <p:nvPr/>
        </p:nvSpPr>
        <p:spPr>
          <a:xfrm>
            <a:off x="-23371" y="5869369"/>
            <a:ext cx="3673431" cy="57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33D0B"/>
                </a:solidFill>
              </a:rPr>
              <a:t>GYAKORLATI MÓDSZEREK</a:t>
            </a:r>
            <a:endParaRPr lang="pl-PL" dirty="0">
              <a:solidFill>
                <a:srgbClr val="F33D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03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85708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DIDAKTIKAI MÓDSZEREK, ESZKÖZÖK KIVÁLASZTÁSA - PÉLDÁK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39</a:t>
            </a:fld>
            <a:endParaRPr lang="en-US" alt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6171A44-0F9A-4099-8B44-3104CE3C0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4223"/>
          <a:stretch/>
        </p:blipFill>
        <p:spPr>
          <a:xfrm>
            <a:off x="-4216" y="1440000"/>
            <a:ext cx="6600056" cy="5426711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4B0F9DC3-84FC-44E6-B583-7F7285ACD8FC}"/>
              </a:ext>
            </a:extLst>
          </p:cNvPr>
          <p:cNvSpPr/>
          <p:nvPr/>
        </p:nvSpPr>
        <p:spPr>
          <a:xfrm>
            <a:off x="6156608" y="1347464"/>
            <a:ext cx="6048501" cy="551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Tytuł 4">
            <a:extLst>
              <a:ext uri="{FF2B5EF4-FFF2-40B4-BE49-F238E27FC236}">
                <a16:creationId xmlns:a16="http://schemas.microsoft.com/office/drawing/2014/main" id="{9D1C15F8-4D8D-4AED-9608-5ED1296ACAF6}"/>
              </a:ext>
            </a:extLst>
          </p:cNvPr>
          <p:cNvSpPr txBox="1">
            <a:spLocks/>
          </p:cNvSpPr>
          <p:nvPr/>
        </p:nvSpPr>
        <p:spPr bwMode="auto">
          <a:xfrm>
            <a:off x="6300624" y="3117531"/>
            <a:ext cx="5784592" cy="307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pl-PL" sz="1600" b="1" dirty="0" err="1">
                <a:solidFill>
                  <a:srgbClr val="F33D0B"/>
                </a:solidFill>
              </a:rPr>
              <a:t>Egy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kamera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segítségével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végzett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munka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során</a:t>
            </a:r>
            <a:r>
              <a:rPr lang="en-GB" altLang="pl-PL" sz="1600" b="1" dirty="0">
                <a:solidFill>
                  <a:srgbClr val="F33D0B"/>
                </a:solidFill>
              </a:rPr>
              <a:t> a </a:t>
            </a:r>
            <a:r>
              <a:rPr lang="en-GB" altLang="pl-PL" sz="1600" b="1" dirty="0" err="1">
                <a:solidFill>
                  <a:srgbClr val="F33D0B"/>
                </a:solidFill>
              </a:rPr>
              <a:t>direkt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filmre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vett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résztvevők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megfigyelése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alapján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használhatja</a:t>
            </a:r>
            <a:r>
              <a:rPr lang="en-GB" altLang="pl-PL" sz="1600" b="1" dirty="0">
                <a:solidFill>
                  <a:srgbClr val="F33D0B"/>
                </a:solidFill>
              </a:rPr>
              <a:t> </a:t>
            </a:r>
            <a:r>
              <a:rPr lang="en-GB" altLang="pl-PL" sz="1600" b="1" dirty="0" err="1">
                <a:solidFill>
                  <a:srgbClr val="F33D0B"/>
                </a:solidFill>
              </a:rPr>
              <a:t>az</a:t>
            </a:r>
            <a:r>
              <a:rPr lang="en-GB" altLang="pl-PL" sz="1600" b="1" dirty="0">
                <a:solidFill>
                  <a:srgbClr val="F33D0B"/>
                </a:solidFill>
              </a:rPr>
              <a:t> “Action learning” </a:t>
            </a:r>
            <a:r>
              <a:rPr lang="en-GB" altLang="pl-PL" sz="1600" b="1" dirty="0" err="1">
                <a:solidFill>
                  <a:srgbClr val="F33D0B"/>
                </a:solidFill>
              </a:rPr>
              <a:t>metódust</a:t>
            </a:r>
            <a:r>
              <a:rPr lang="en-GB" altLang="pl-PL" sz="1600" b="1" dirty="0">
                <a:solidFill>
                  <a:srgbClr val="F33D0B"/>
                </a:solidFill>
              </a:rPr>
              <a:t>.</a:t>
            </a:r>
            <a:endParaRPr lang="pl-PL" altLang="pl-PL" sz="1600" b="1" dirty="0">
              <a:solidFill>
                <a:srgbClr val="F33D0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pl-PL" sz="1600" dirty="0" err="1">
                <a:solidFill>
                  <a:prstClr val="black"/>
                </a:solidFill>
              </a:rPr>
              <a:t>Ehhez</a:t>
            </a:r>
            <a:r>
              <a:rPr lang="en-GB" altLang="pl-PL" sz="1600" dirty="0">
                <a:solidFill>
                  <a:prstClr val="black"/>
                </a:solidFill>
              </a:rPr>
              <a:t> a </a:t>
            </a:r>
            <a:r>
              <a:rPr lang="en-GB" altLang="pl-PL" sz="1600" dirty="0" err="1">
                <a:solidFill>
                  <a:prstClr val="black"/>
                </a:solidFill>
              </a:rPr>
              <a:t>résztvevőknek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az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alábbi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kérdések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megválaszolásával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elemezniük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kell</a:t>
            </a:r>
            <a:r>
              <a:rPr lang="en-GB" altLang="pl-PL" sz="1600" dirty="0">
                <a:solidFill>
                  <a:prstClr val="black"/>
                </a:solidFill>
              </a:rPr>
              <a:t> a </a:t>
            </a:r>
            <a:r>
              <a:rPr lang="en-GB" altLang="pl-PL" sz="1600" dirty="0" err="1">
                <a:solidFill>
                  <a:prstClr val="black"/>
                </a:solidFill>
              </a:rPr>
              <a:t>tréning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végrehajtását</a:t>
            </a:r>
            <a:r>
              <a:rPr lang="en-GB" altLang="pl-PL" sz="1600" dirty="0">
                <a:solidFill>
                  <a:prstClr val="black"/>
                </a:solidFill>
              </a:rPr>
              <a:t>:
Ki </a:t>
            </a:r>
            <a:r>
              <a:rPr lang="en-GB" altLang="pl-PL" sz="1600" dirty="0" err="1">
                <a:solidFill>
                  <a:prstClr val="black"/>
                </a:solidFill>
              </a:rPr>
              <a:t>csinálta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jobban</a:t>
            </a:r>
            <a:r>
              <a:rPr lang="en-GB" altLang="pl-PL" sz="1600" dirty="0">
                <a:solidFill>
                  <a:prstClr val="black"/>
                </a:solidFill>
              </a:rPr>
              <a:t>?
</a:t>
            </a:r>
            <a:r>
              <a:rPr lang="en-GB" altLang="pl-PL" sz="1600" dirty="0" err="1">
                <a:solidFill>
                  <a:prstClr val="black"/>
                </a:solidFill>
              </a:rPr>
              <a:t>Milyen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hibákat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észleltek</a:t>
            </a:r>
            <a:r>
              <a:rPr lang="en-GB" altLang="pl-PL" sz="1600" dirty="0">
                <a:solidFill>
                  <a:prstClr val="black"/>
                </a:solidFill>
              </a:rPr>
              <a:t>?
</a:t>
            </a:r>
            <a:r>
              <a:rPr lang="en-GB" altLang="pl-PL" sz="1600" dirty="0" err="1">
                <a:solidFill>
                  <a:prstClr val="black"/>
                </a:solidFill>
              </a:rPr>
              <a:t>Miért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történnek</a:t>
            </a:r>
            <a:r>
              <a:rPr lang="en-GB" altLang="pl-PL" sz="1600" dirty="0">
                <a:solidFill>
                  <a:prstClr val="black"/>
                </a:solidFill>
              </a:rPr>
              <a:t>?
</a:t>
            </a:r>
            <a:r>
              <a:rPr lang="en-GB" altLang="pl-PL" sz="1600" dirty="0" err="1">
                <a:solidFill>
                  <a:prstClr val="black"/>
                </a:solidFill>
              </a:rPr>
              <a:t>Hogyan</a:t>
            </a:r>
            <a:r>
              <a:rPr lang="en-GB" altLang="pl-PL" sz="1600" dirty="0">
                <a:solidFill>
                  <a:prstClr val="black"/>
                </a:solidFill>
              </a:rPr>
              <a:t> </a:t>
            </a:r>
            <a:r>
              <a:rPr lang="en-GB" altLang="pl-PL" sz="1600" dirty="0" err="1">
                <a:solidFill>
                  <a:prstClr val="black"/>
                </a:solidFill>
              </a:rPr>
              <a:t>kerüljük</a:t>
            </a:r>
            <a:r>
              <a:rPr lang="en-GB" altLang="pl-PL" sz="1600" dirty="0">
                <a:solidFill>
                  <a:prstClr val="black"/>
                </a:solidFill>
              </a:rPr>
              <a:t> el </a:t>
            </a:r>
            <a:r>
              <a:rPr lang="en-GB" altLang="pl-PL" sz="1600" dirty="0" err="1">
                <a:solidFill>
                  <a:prstClr val="black"/>
                </a:solidFill>
              </a:rPr>
              <a:t>őket</a:t>
            </a:r>
            <a:r>
              <a:rPr lang="en-GB" altLang="pl-PL" sz="1600" dirty="0">
                <a:solidFill>
                  <a:prstClr val="black"/>
                </a:solidFill>
              </a:rPr>
              <a:t> a </a:t>
            </a:r>
            <a:r>
              <a:rPr lang="en-GB" altLang="pl-PL" sz="1600" dirty="0" err="1">
                <a:solidFill>
                  <a:prstClr val="black"/>
                </a:solidFill>
              </a:rPr>
              <a:t>jövőben</a:t>
            </a:r>
            <a:r>
              <a:rPr lang="en-GB" altLang="pl-PL" sz="1600" dirty="0">
                <a:solidFill>
                  <a:prstClr val="black"/>
                </a:solidFill>
              </a:rPr>
              <a:t>?</a:t>
            </a:r>
            <a:endParaRPr lang="pl-PL" altLang="pl-PL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4D2557C-8563-4093-9F07-EE46AB9F2A9C}"/>
              </a:ext>
            </a:extLst>
          </p:cNvPr>
          <p:cNvSpPr/>
          <p:nvPr/>
        </p:nvSpPr>
        <p:spPr>
          <a:xfrm>
            <a:off x="5906877" y="1440000"/>
            <a:ext cx="6298232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C62FC7AC-5CAC-4868-A24E-BC67551137A3}"/>
              </a:ext>
            </a:extLst>
          </p:cNvPr>
          <p:cNvSpPr/>
          <p:nvPr/>
        </p:nvSpPr>
        <p:spPr>
          <a:xfrm rot="10800000">
            <a:off x="5906877" y="2580556"/>
            <a:ext cx="249731" cy="221810"/>
          </a:xfrm>
          <a:prstGeom prst="rtTriangle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1A171F"/>
              </a:solidFill>
            </a:endParaRPr>
          </a:p>
        </p:txBody>
      </p:sp>
      <p:sp>
        <p:nvSpPr>
          <p:cNvPr id="15" name="Symbol zastępczy numeru slajdu 2">
            <a:extLst>
              <a:ext uri="{FF2B5EF4-FFF2-40B4-BE49-F238E27FC236}">
                <a16:creationId xmlns:a16="http://schemas.microsoft.com/office/drawing/2014/main" id="{69B24870-7F08-4785-BE11-FD9F7DC6F550}"/>
              </a:ext>
            </a:extLst>
          </p:cNvPr>
          <p:cNvSpPr txBox="1">
            <a:spLocks/>
          </p:cNvSpPr>
          <p:nvPr/>
        </p:nvSpPr>
        <p:spPr>
          <a:xfrm>
            <a:off x="87262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39</a:t>
            </a:fld>
            <a:endParaRPr lang="en-US" altLang="pl-PL"/>
          </a:p>
        </p:txBody>
      </p:sp>
      <p:sp>
        <p:nvSpPr>
          <p:cNvPr id="16" name="Tytuł 4">
            <a:extLst>
              <a:ext uri="{FF2B5EF4-FFF2-40B4-BE49-F238E27FC236}">
                <a16:creationId xmlns:a16="http://schemas.microsoft.com/office/drawing/2014/main" id="{E087867C-AF7D-40BF-BBEA-3C478297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b="1" dirty="0">
                <a:solidFill>
                  <a:srgbClr val="FFC000"/>
                </a:solidFill>
              </a:rPr>
              <a:t>GYAKORLATI </a:t>
            </a:r>
            <a:r>
              <a:rPr lang="en-GB" sz="1800" b="1" dirty="0">
                <a:solidFill>
                  <a:schemeClr val="bg1"/>
                </a:solidFill>
              </a:rPr>
              <a:t>MÓDSZEREK ALKALMAZÁSA A  "MODERN KOKTÉLOK DEKORÁCIÓK”TRÉNINGEN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B2EF33A-3B52-4021-BBF7-C5214101FF23}"/>
              </a:ext>
            </a:extLst>
          </p:cNvPr>
          <p:cNvSpPr/>
          <p:nvPr/>
        </p:nvSpPr>
        <p:spPr>
          <a:xfrm>
            <a:off x="-23371" y="5869369"/>
            <a:ext cx="3673431" cy="57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33D0B"/>
                </a:solidFill>
              </a:rPr>
              <a:t>GYAKORLATI MÓDSZEREK</a:t>
            </a:r>
          </a:p>
        </p:txBody>
      </p:sp>
    </p:spTree>
    <p:extLst>
      <p:ext uri="{BB962C8B-B14F-4D97-AF65-F5344CB8AC3E}">
        <p14:creationId xmlns:p14="http://schemas.microsoft.com/office/powerpoint/2010/main" val="315936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HATÉKONY TANÍTÁS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4</a:t>
            </a:fld>
            <a:endParaRPr lang="en-US" alt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EE880C6-844B-46FC-ABA4-11D1620E82C4}"/>
              </a:ext>
            </a:extLst>
          </p:cNvPr>
          <p:cNvSpPr/>
          <p:nvPr/>
        </p:nvSpPr>
        <p:spPr>
          <a:xfrm>
            <a:off x="2764715" y="2819480"/>
            <a:ext cx="1770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altLang="pl-PL" sz="2000" b="1" dirty="0"/>
              <a:t> </a:t>
            </a:r>
          </a:p>
        </p:txBody>
      </p:sp>
      <p:sp>
        <p:nvSpPr>
          <p:cNvPr id="8" name="Dymek mowy: prostokąt 7">
            <a:extLst>
              <a:ext uri="{FF2B5EF4-FFF2-40B4-BE49-F238E27FC236}">
                <a16:creationId xmlns:a16="http://schemas.microsoft.com/office/drawing/2014/main" id="{C9FAC712-1EDB-4630-89F6-97162E4D03FC}"/>
              </a:ext>
            </a:extLst>
          </p:cNvPr>
          <p:cNvSpPr/>
          <p:nvPr/>
        </p:nvSpPr>
        <p:spPr>
          <a:xfrm>
            <a:off x="5407714" y="1241635"/>
            <a:ext cx="3136558" cy="910712"/>
          </a:xfrm>
          <a:prstGeom prst="wedgeRectCallout">
            <a:avLst>
              <a:gd name="adj1" fmla="val -21140"/>
              <a:gd name="adj2" fmla="val 7173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MEGTANULOD, HOGY MIT </a:t>
            </a:r>
            <a:r>
              <a:rPr lang="pl-PL" sz="2200" b="1" dirty="0" err="1"/>
              <a:t>KELL</a:t>
            </a:r>
            <a:r>
              <a:rPr lang="pl-PL" sz="2200" b="1" dirty="0"/>
              <a:t>...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77513E43-F3A0-4302-8D40-8DCD0D9C1686}"/>
              </a:ext>
            </a:extLst>
          </p:cNvPr>
          <p:cNvSpPr/>
          <p:nvPr/>
        </p:nvSpPr>
        <p:spPr>
          <a:xfrm>
            <a:off x="2476909" y="2803154"/>
            <a:ext cx="177005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00" b="1">
                <a:solidFill>
                  <a:schemeClr val="bg1"/>
                </a:solidFill>
              </a:rPr>
              <a:t>WIDZISZ</a:t>
            </a:r>
            <a:endParaRPr lang="pl-PL" sz="1300" b="1" dirty="0">
              <a:solidFill>
                <a:schemeClr val="bg1"/>
              </a:solidFill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137C6A83-7708-49A3-A620-53A606B0BCD7}"/>
              </a:ext>
            </a:extLst>
          </p:cNvPr>
          <p:cNvSpPr/>
          <p:nvPr/>
        </p:nvSpPr>
        <p:spPr>
          <a:xfrm>
            <a:off x="3043221" y="2742299"/>
            <a:ext cx="1438970" cy="422941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13287D1D-BEAB-47A9-BB5B-666F4E318D12}"/>
              </a:ext>
            </a:extLst>
          </p:cNvPr>
          <p:cNvSpPr/>
          <p:nvPr/>
        </p:nvSpPr>
        <p:spPr>
          <a:xfrm>
            <a:off x="2734825" y="3163735"/>
            <a:ext cx="1438970" cy="422941"/>
          </a:xfrm>
          <a:prstGeom prst="rect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FF5E668C-465F-4759-ACD2-0C6A90774B8B}"/>
              </a:ext>
            </a:extLst>
          </p:cNvPr>
          <p:cNvSpPr/>
          <p:nvPr/>
        </p:nvSpPr>
        <p:spPr>
          <a:xfrm>
            <a:off x="2446793" y="3576550"/>
            <a:ext cx="2804146" cy="422941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CA656B09-891D-4DCF-ABAE-16CB59112962}"/>
              </a:ext>
            </a:extLst>
          </p:cNvPr>
          <p:cNvSpPr/>
          <p:nvPr/>
        </p:nvSpPr>
        <p:spPr>
          <a:xfrm>
            <a:off x="2158761" y="3985915"/>
            <a:ext cx="2804146" cy="422941"/>
          </a:xfrm>
          <a:prstGeom prst="rect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23A627A5-0F9B-4537-81AC-749BA1FCD8B7}"/>
              </a:ext>
            </a:extLst>
          </p:cNvPr>
          <p:cNvSpPr/>
          <p:nvPr/>
        </p:nvSpPr>
        <p:spPr>
          <a:xfrm>
            <a:off x="2592822" y="4408856"/>
            <a:ext cx="1741154" cy="422941"/>
          </a:xfrm>
          <a:prstGeom prst="rect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71F96C9B-00FE-4E1A-81C6-6C5BF71984C4}"/>
              </a:ext>
            </a:extLst>
          </p:cNvPr>
          <p:cNvSpPr/>
          <p:nvPr/>
        </p:nvSpPr>
        <p:spPr>
          <a:xfrm>
            <a:off x="3079018" y="2756884"/>
            <a:ext cx="1456007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b="1" dirty="0">
                <a:solidFill>
                  <a:schemeClr val="bg1"/>
                </a:solidFill>
              </a:rPr>
              <a:t>LÁTNI</a:t>
            </a:r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id="{DF5FC4B6-A1D9-4017-BDA6-7064A62F41F3}"/>
              </a:ext>
            </a:extLst>
          </p:cNvPr>
          <p:cNvSpPr/>
          <p:nvPr/>
        </p:nvSpPr>
        <p:spPr>
          <a:xfrm>
            <a:off x="2790986" y="3172867"/>
            <a:ext cx="1456007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b="1" dirty="0">
                <a:solidFill>
                  <a:schemeClr val="bg1"/>
                </a:solidFill>
              </a:rPr>
              <a:t>HALLANI</a:t>
            </a: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D0874B1C-842B-44F1-8A7D-C2E0B2665E7E}"/>
              </a:ext>
            </a:extLst>
          </p:cNvPr>
          <p:cNvSpPr/>
          <p:nvPr/>
        </p:nvSpPr>
        <p:spPr>
          <a:xfrm>
            <a:off x="2475437" y="3589020"/>
            <a:ext cx="3149275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b="1" dirty="0">
                <a:solidFill>
                  <a:schemeClr val="bg1"/>
                </a:solidFill>
              </a:rPr>
              <a:t>ÍZLELÉS</a:t>
            </a: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D587B0C0-D84D-4CD2-8370-1F3676379A7B}"/>
              </a:ext>
            </a:extLst>
          </p:cNvPr>
          <p:cNvSpPr/>
          <p:nvPr/>
        </p:nvSpPr>
        <p:spPr>
          <a:xfrm>
            <a:off x="2240203" y="4002331"/>
            <a:ext cx="2972553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b="1" dirty="0">
                <a:solidFill>
                  <a:schemeClr val="bg1"/>
                </a:solidFill>
              </a:rPr>
              <a:t>SZAGLÁS</a:t>
            </a: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48829778-82E8-4F8E-B6C0-4FE2E38D1B41}"/>
              </a:ext>
            </a:extLst>
          </p:cNvPr>
          <p:cNvSpPr/>
          <p:nvPr/>
        </p:nvSpPr>
        <p:spPr>
          <a:xfrm>
            <a:off x="2648525" y="4427307"/>
            <a:ext cx="1814492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b="1" dirty="0">
                <a:solidFill>
                  <a:schemeClr val="bg1"/>
                </a:solidFill>
              </a:rPr>
              <a:t>TAPINTÁS</a:t>
            </a:r>
          </a:p>
        </p:txBody>
      </p:sp>
      <p:sp>
        <p:nvSpPr>
          <p:cNvPr id="75" name="Prostokąt 74">
            <a:extLst>
              <a:ext uri="{FF2B5EF4-FFF2-40B4-BE49-F238E27FC236}">
                <a16:creationId xmlns:a16="http://schemas.microsoft.com/office/drawing/2014/main" id="{D49F0FBA-E3A5-483A-89C8-9EDD1B9DD1DB}"/>
              </a:ext>
            </a:extLst>
          </p:cNvPr>
          <p:cNvSpPr/>
          <p:nvPr/>
        </p:nvSpPr>
        <p:spPr>
          <a:xfrm>
            <a:off x="7955291" y="3189345"/>
            <a:ext cx="1582867" cy="422941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Prostokąt 75">
            <a:extLst>
              <a:ext uri="{FF2B5EF4-FFF2-40B4-BE49-F238E27FC236}">
                <a16:creationId xmlns:a16="http://schemas.microsoft.com/office/drawing/2014/main" id="{883533D3-B07A-4B25-ACD5-81E35EDB5FA2}"/>
              </a:ext>
            </a:extLst>
          </p:cNvPr>
          <p:cNvSpPr/>
          <p:nvPr/>
        </p:nvSpPr>
        <p:spPr>
          <a:xfrm>
            <a:off x="7596385" y="3610781"/>
            <a:ext cx="2549224" cy="422941"/>
          </a:xfrm>
          <a:prstGeom prst="rect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7" name="Prostokąt 76">
            <a:extLst>
              <a:ext uri="{FF2B5EF4-FFF2-40B4-BE49-F238E27FC236}">
                <a16:creationId xmlns:a16="http://schemas.microsoft.com/office/drawing/2014/main" id="{9BE66731-9EF9-4F26-B16E-5D5E93C4753B}"/>
              </a:ext>
            </a:extLst>
          </p:cNvPr>
          <p:cNvSpPr/>
          <p:nvPr/>
        </p:nvSpPr>
        <p:spPr>
          <a:xfrm>
            <a:off x="7862375" y="4023596"/>
            <a:ext cx="1582867" cy="422941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Prostokąt 77">
            <a:extLst>
              <a:ext uri="{FF2B5EF4-FFF2-40B4-BE49-F238E27FC236}">
                <a16:creationId xmlns:a16="http://schemas.microsoft.com/office/drawing/2014/main" id="{DEDC4FE5-5062-4DA0-B266-9F47A781DCA5}"/>
              </a:ext>
            </a:extLst>
          </p:cNvPr>
          <p:cNvSpPr/>
          <p:nvPr/>
        </p:nvSpPr>
        <p:spPr>
          <a:xfrm>
            <a:off x="7392144" y="4432961"/>
            <a:ext cx="3084561" cy="422941"/>
          </a:xfrm>
          <a:prstGeom prst="rect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4C0FD587-B1AF-48BA-8148-134F6669F78D}"/>
              </a:ext>
            </a:extLst>
          </p:cNvPr>
          <p:cNvSpPr/>
          <p:nvPr/>
        </p:nvSpPr>
        <p:spPr>
          <a:xfrm>
            <a:off x="8084594" y="3203930"/>
            <a:ext cx="1456007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b="1" dirty="0">
                <a:solidFill>
                  <a:schemeClr val="bg1"/>
                </a:solidFill>
              </a:rPr>
              <a:t>TETT</a:t>
            </a: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B6D9C51F-C247-48FA-B484-52EAE01C0E8F}"/>
              </a:ext>
            </a:extLst>
          </p:cNvPr>
          <p:cNvSpPr/>
          <p:nvPr/>
        </p:nvSpPr>
        <p:spPr>
          <a:xfrm>
            <a:off x="7673116" y="3625291"/>
            <a:ext cx="2659573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b="1" dirty="0">
                <a:solidFill>
                  <a:schemeClr val="bg1"/>
                </a:solidFill>
              </a:rPr>
              <a:t>KÉPZELET</a:t>
            </a: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B589497C-A530-48F0-A175-A62B87214128}"/>
              </a:ext>
            </a:extLst>
          </p:cNvPr>
          <p:cNvSpPr/>
          <p:nvPr/>
        </p:nvSpPr>
        <p:spPr>
          <a:xfrm>
            <a:off x="7989235" y="4035171"/>
            <a:ext cx="1672181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b="1" dirty="0">
                <a:solidFill>
                  <a:schemeClr val="bg1"/>
                </a:solidFill>
              </a:rPr>
              <a:t>ÉRZÉKELÉS</a:t>
            </a:r>
          </a:p>
        </p:txBody>
      </p:sp>
      <p:sp>
        <p:nvSpPr>
          <p:cNvPr id="83" name="Prostokąt 82">
            <a:extLst>
              <a:ext uri="{FF2B5EF4-FFF2-40B4-BE49-F238E27FC236}">
                <a16:creationId xmlns:a16="http://schemas.microsoft.com/office/drawing/2014/main" id="{42694C42-6B02-463E-84C9-84372E52A070}"/>
              </a:ext>
            </a:extLst>
          </p:cNvPr>
          <p:cNvSpPr/>
          <p:nvPr/>
        </p:nvSpPr>
        <p:spPr>
          <a:xfrm>
            <a:off x="7460621" y="4434410"/>
            <a:ext cx="3084561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2"/>
              </a:buBlip>
            </a:pPr>
            <a:r>
              <a:rPr lang="pl-PL" b="1" dirty="0">
                <a:solidFill>
                  <a:schemeClr val="bg1"/>
                </a:solidFill>
              </a:rPr>
              <a:t>HIT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D18A7E29-4432-40D8-9C42-1C62C381C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56" y="2980374"/>
            <a:ext cx="1575094" cy="15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9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2">
            <a:extLst>
              <a:ext uri="{FF2B5EF4-FFF2-40B4-BE49-F238E27FC236}">
                <a16:creationId xmlns:a16="http://schemas.microsoft.com/office/drawing/2014/main" id="{552F2A47-327A-4BD8-950C-920288839E4E}"/>
              </a:ext>
            </a:extLst>
          </p:cNvPr>
          <p:cNvSpPr txBox="1">
            <a:spLocks/>
          </p:cNvSpPr>
          <p:nvPr/>
        </p:nvSpPr>
        <p:spPr bwMode="auto">
          <a:xfrm>
            <a:off x="2999656" y="4115564"/>
            <a:ext cx="756084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UGRÁS A KÖVETKEZŐ
 MODUL ANYAGOK
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CD17C92-846E-451B-AF6C-6B5F74494046}"/>
              </a:ext>
            </a:extLst>
          </p:cNvPr>
          <p:cNvSpPr txBox="1"/>
          <p:nvPr/>
        </p:nvSpPr>
        <p:spPr>
          <a:xfrm>
            <a:off x="10890676" y="4005064"/>
            <a:ext cx="13260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l-PL" sz="8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42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HATÉKONY TANÍTÁS
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5</a:t>
            </a:fld>
            <a:endParaRPr lang="en-US" alt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735F7A7-131F-4883-AEAF-DCACF6CB51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" y="1530214"/>
            <a:ext cx="6609011" cy="430842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88C765E2-0527-43F4-87B2-4C4DAE09D8FE}"/>
              </a:ext>
            </a:extLst>
          </p:cNvPr>
          <p:cNvSpPr/>
          <p:nvPr/>
        </p:nvSpPr>
        <p:spPr>
          <a:xfrm>
            <a:off x="6139611" y="1530214"/>
            <a:ext cx="6077069" cy="4308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06C7C1B-1FE0-4837-A133-EF583D5CD8A6}"/>
              </a:ext>
            </a:extLst>
          </p:cNvPr>
          <p:cNvSpPr/>
          <p:nvPr/>
        </p:nvSpPr>
        <p:spPr>
          <a:xfrm>
            <a:off x="6134733" y="1530214"/>
            <a:ext cx="6077069" cy="1178706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F307854-51DD-4FE9-B7F4-12112A245BF7}"/>
              </a:ext>
            </a:extLst>
          </p:cNvPr>
          <p:cNvSpPr/>
          <p:nvPr/>
        </p:nvSpPr>
        <p:spPr>
          <a:xfrm>
            <a:off x="6584988" y="1628800"/>
            <a:ext cx="5304214" cy="392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Ha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oktató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új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készségek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területén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szeretne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pincéreket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képezni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tudnia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kell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hogy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kapott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eredmények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alkalmazott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módszertől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függenek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átlagember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tanulása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olvas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egyszer-körülbelül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10%,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hall-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mintegy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20%,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lát-körülbelül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30%,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hall-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körülbelül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50%,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-kb 70%,
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tesz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mintegy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90%.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6B1F423-5E79-4547-B0F2-1B1CBA4E924F}"/>
              </a:ext>
            </a:extLst>
          </p:cNvPr>
          <p:cNvSpPr/>
          <p:nvPr/>
        </p:nvSpPr>
        <p:spPr>
          <a:xfrm>
            <a:off x="-1" y="1530214"/>
            <a:ext cx="6139611" cy="1178706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8BE627-BD30-4D89-A304-58B6D6FB642A}"/>
              </a:ext>
            </a:extLst>
          </p:cNvPr>
          <p:cNvSpPr/>
          <p:nvPr/>
        </p:nvSpPr>
        <p:spPr>
          <a:xfrm>
            <a:off x="1199356" y="179640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TUDOD, MIT KELL TANULNI, DE HOGYAN KELL CSINÁLNI A LEGJOBBAN?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71719873-D945-440C-9A52-0A92F571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155" y="1796400"/>
            <a:ext cx="582331" cy="5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8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HATÉKONY TANÍTÁS
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6</a:t>
            </a:fld>
            <a:endParaRPr lang="en-US" alt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208EB7D-A3B0-4566-A8B3-6AF3A6BC057E}"/>
              </a:ext>
            </a:extLst>
          </p:cNvPr>
          <p:cNvSpPr/>
          <p:nvPr/>
        </p:nvSpPr>
        <p:spPr>
          <a:xfrm>
            <a:off x="928173" y="6146690"/>
            <a:ext cx="2941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PÉLDA DOKUMENTUMOK 
MUNKA-KÁRTYA 1 
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CCC0858-5628-418D-B3DF-7B3F84514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449" y="6128746"/>
            <a:ext cx="522000" cy="522000"/>
          </a:xfrm>
          <a:prstGeom prst="rect">
            <a:avLst/>
          </a:prstGeom>
        </p:spPr>
      </p:pic>
      <p:sp>
        <p:nvSpPr>
          <p:cNvPr id="10" name="Prostokąt: jeden ścięty róg 9">
            <a:extLst>
              <a:ext uri="{FF2B5EF4-FFF2-40B4-BE49-F238E27FC236}">
                <a16:creationId xmlns:a16="http://schemas.microsoft.com/office/drawing/2014/main" id="{3C1EB59A-DF08-4D3F-92D6-10D180A009C7}"/>
              </a:ext>
            </a:extLst>
          </p:cNvPr>
          <p:cNvSpPr/>
          <p:nvPr/>
        </p:nvSpPr>
        <p:spPr>
          <a:xfrm rot="5400000">
            <a:off x="4866360" y="592144"/>
            <a:ext cx="2160587" cy="4104459"/>
          </a:xfrm>
          <a:prstGeom prst="snip1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: jeden ścięty róg 16">
            <a:extLst>
              <a:ext uri="{FF2B5EF4-FFF2-40B4-BE49-F238E27FC236}">
                <a16:creationId xmlns:a16="http://schemas.microsoft.com/office/drawing/2014/main" id="{01172662-84E0-4095-963B-F417A8711CB3}"/>
              </a:ext>
            </a:extLst>
          </p:cNvPr>
          <p:cNvSpPr/>
          <p:nvPr/>
        </p:nvSpPr>
        <p:spPr>
          <a:xfrm rot="5400000" flipH="1">
            <a:off x="4990092" y="2606086"/>
            <a:ext cx="1863507" cy="4104457"/>
          </a:xfrm>
          <a:prstGeom prst="snip1Rect">
            <a:avLst>
              <a:gd name="adj" fmla="val 18691"/>
            </a:avLst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18" name="Prostokąt: jeden ścięty róg 17">
            <a:extLst>
              <a:ext uri="{FF2B5EF4-FFF2-40B4-BE49-F238E27FC236}">
                <a16:creationId xmlns:a16="http://schemas.microsoft.com/office/drawing/2014/main" id="{BFE260F7-66FA-460B-8729-86549E61498F}"/>
              </a:ext>
            </a:extLst>
          </p:cNvPr>
          <p:cNvSpPr/>
          <p:nvPr/>
        </p:nvSpPr>
        <p:spPr>
          <a:xfrm rot="16200000" flipH="1">
            <a:off x="9020046" y="527428"/>
            <a:ext cx="2160582" cy="4235064"/>
          </a:xfrm>
          <a:prstGeom prst="snip1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: jeden ścięty róg 18">
            <a:extLst>
              <a:ext uri="{FF2B5EF4-FFF2-40B4-BE49-F238E27FC236}">
                <a16:creationId xmlns:a16="http://schemas.microsoft.com/office/drawing/2014/main" id="{3ED687FC-406D-4926-8BEB-9F83FD77E9CA}"/>
              </a:ext>
            </a:extLst>
          </p:cNvPr>
          <p:cNvSpPr/>
          <p:nvPr/>
        </p:nvSpPr>
        <p:spPr>
          <a:xfrm rot="16200000">
            <a:off x="9159858" y="2540778"/>
            <a:ext cx="1863499" cy="4235062"/>
          </a:xfrm>
          <a:prstGeom prst="snip1Rect">
            <a:avLst>
              <a:gd name="adj" fmla="val 19196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20" name="Prostokąt: jeden ścięty róg 19">
            <a:extLst>
              <a:ext uri="{FF2B5EF4-FFF2-40B4-BE49-F238E27FC236}">
                <a16:creationId xmlns:a16="http://schemas.microsoft.com/office/drawing/2014/main" id="{79AC71DF-CE97-40A8-A551-F02AC0CBA6A1}"/>
              </a:ext>
            </a:extLst>
          </p:cNvPr>
          <p:cNvSpPr/>
          <p:nvPr/>
        </p:nvSpPr>
        <p:spPr>
          <a:xfrm rot="5400000">
            <a:off x="7718245" y="1674411"/>
            <a:ext cx="642263" cy="8339521"/>
          </a:xfrm>
          <a:prstGeom prst="snip1Rect">
            <a:avLst>
              <a:gd name="adj" fmla="val 0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252D7459-A354-4864-8C8F-4680DB2F898F}"/>
              </a:ext>
            </a:extLst>
          </p:cNvPr>
          <p:cNvSpPr/>
          <p:nvPr/>
        </p:nvSpPr>
        <p:spPr>
          <a:xfrm>
            <a:off x="9963858" y="1563877"/>
            <a:ext cx="2246406" cy="566737"/>
          </a:xfrm>
          <a:prstGeom prst="rect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AUDITÍV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FF34FAA6-0CB7-4ECF-9AF8-9234B23F32A7}"/>
              </a:ext>
            </a:extLst>
          </p:cNvPr>
          <p:cNvSpPr/>
          <p:nvPr/>
        </p:nvSpPr>
        <p:spPr>
          <a:xfrm>
            <a:off x="9971463" y="3724667"/>
            <a:ext cx="2246406" cy="566737"/>
          </a:xfrm>
          <a:prstGeom prst="rect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TAPINTÁS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74133AB1-F553-4A9A-B41B-65C67C6A9DB2}"/>
              </a:ext>
            </a:extLst>
          </p:cNvPr>
          <p:cNvSpPr/>
          <p:nvPr/>
        </p:nvSpPr>
        <p:spPr>
          <a:xfrm>
            <a:off x="3868925" y="1571061"/>
            <a:ext cx="2175678" cy="566737"/>
          </a:xfrm>
          <a:prstGeom prst="rect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VIZUÁLIS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27D86767-42E9-492A-982C-51714D9DFCA8}"/>
              </a:ext>
            </a:extLst>
          </p:cNvPr>
          <p:cNvSpPr/>
          <p:nvPr/>
        </p:nvSpPr>
        <p:spPr>
          <a:xfrm>
            <a:off x="3868925" y="3733545"/>
            <a:ext cx="2175678" cy="566737"/>
          </a:xfrm>
          <a:prstGeom prst="rect">
            <a:avLst/>
          </a:prstGeom>
          <a:solidFill>
            <a:srgbClr val="1A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KINESZTETIKUS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BFD8BD9-AAEA-4EEC-807D-D3CEBF4A8D48}"/>
              </a:ext>
            </a:extLst>
          </p:cNvPr>
          <p:cNvSpPr/>
          <p:nvPr/>
        </p:nvSpPr>
        <p:spPr>
          <a:xfrm>
            <a:off x="4977875" y="55189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KINESZETIKUS ÉS TAPINTÓ TÍPUS GYAKRAN MEGFELEL AZ "AKTÍV" "TÍPUSNAK 
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1320CD4-44E3-472D-B097-2B8934DC393B}"/>
              </a:ext>
            </a:extLst>
          </p:cNvPr>
          <p:cNvSpPr/>
          <p:nvPr/>
        </p:nvSpPr>
        <p:spPr>
          <a:xfrm>
            <a:off x="4224532" y="4458454"/>
            <a:ext cx="3355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 err="1"/>
              <a:t>Általában</a:t>
            </a:r>
            <a:r>
              <a:rPr lang="en-GB" dirty="0"/>
              <a:t> </a:t>
            </a:r>
            <a:r>
              <a:rPr lang="en-GB" dirty="0" err="1"/>
              <a:t>kényelmesen</a:t>
            </a:r>
            <a:r>
              <a:rPr lang="en-GB" dirty="0"/>
              <a:t> </a:t>
            </a:r>
            <a:r>
              <a:rPr lang="en-GB" dirty="0" err="1"/>
              <a:t>leül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székre</a:t>
            </a:r>
            <a:r>
              <a:rPr lang="en-GB" dirty="0"/>
              <a:t>, </a:t>
            </a:r>
            <a:r>
              <a:rPr lang="en-GB" dirty="0" err="1"/>
              <a:t>leng</a:t>
            </a:r>
            <a:r>
              <a:rPr lang="en-GB" dirty="0"/>
              <a:t> </a:t>
            </a:r>
            <a:r>
              <a:rPr lang="en-GB" dirty="0" err="1"/>
              <a:t>vagy</a:t>
            </a:r>
            <a:r>
              <a:rPr lang="en-GB" dirty="0"/>
              <a:t> </a:t>
            </a:r>
            <a:r>
              <a:rPr lang="en-GB" dirty="0" err="1"/>
              <a:t>mozog</a:t>
            </a:r>
            <a:r>
              <a:rPr lang="en-GB" dirty="0"/>
              <a:t> </a:t>
            </a:r>
            <a:r>
              <a:rPr lang="en-GB" dirty="0" err="1"/>
              <a:t>más-más</a:t>
            </a:r>
            <a:r>
              <a:rPr lang="en-GB" dirty="0"/>
              <a:t> </a:t>
            </a:r>
            <a:r>
              <a:rPr lang="en-GB" dirty="0" err="1"/>
              <a:t>módon</a:t>
            </a:r>
            <a:r>
              <a:rPr lang="en-GB" dirty="0"/>
              <a:t>
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D3DD375-0FB5-47CE-883B-1EA944FF41E7}"/>
              </a:ext>
            </a:extLst>
          </p:cNvPr>
          <p:cNvSpPr/>
          <p:nvPr/>
        </p:nvSpPr>
        <p:spPr>
          <a:xfrm>
            <a:off x="8085772" y="4454907"/>
            <a:ext cx="4011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/>
              <a:t> </a:t>
            </a:r>
            <a:r>
              <a:rPr lang="en-GB" dirty="0" err="1"/>
              <a:t>szeret</a:t>
            </a:r>
            <a:r>
              <a:rPr lang="en-GB" dirty="0"/>
              <a:t> </a:t>
            </a:r>
            <a:r>
              <a:rPr lang="en-GB" dirty="0" err="1"/>
              <a:t>játszani</a:t>
            </a:r>
            <a:r>
              <a:rPr lang="en-GB" dirty="0"/>
              <a:t>, a </a:t>
            </a:r>
            <a:r>
              <a:rPr lang="en-GB" dirty="0" err="1"/>
              <a:t>különböző</a:t>
            </a:r>
            <a:r>
              <a:rPr lang="en-GB" dirty="0"/>
              <a:t> </a:t>
            </a:r>
            <a:r>
              <a:rPr lang="en-GB" dirty="0" err="1"/>
              <a:t>tárgyak</a:t>
            </a:r>
            <a:r>
              <a:rPr lang="en-GB" dirty="0"/>
              <a:t> </a:t>
            </a:r>
            <a:r>
              <a:rPr lang="en-GB" dirty="0" err="1"/>
              <a:t>hallgatása</a:t>
            </a:r>
            <a:r>
              <a:rPr lang="en-GB" dirty="0"/>
              <a:t> </a:t>
            </a:r>
            <a:r>
              <a:rPr lang="en-GB" dirty="0" err="1"/>
              <a:t>közben</a:t>
            </a:r>
            <a:r>
              <a:rPr lang="en-GB" dirty="0"/>
              <a:t>, </a:t>
            </a:r>
            <a:r>
              <a:rPr lang="en-GB" dirty="0" err="1"/>
              <a:t>játszik</a:t>
            </a:r>
            <a:r>
              <a:rPr lang="en-GB" dirty="0"/>
              <a:t> a </a:t>
            </a:r>
            <a:r>
              <a:rPr lang="en-GB" dirty="0" err="1"/>
              <a:t>hajával</a:t>
            </a:r>
            <a:r>
              <a:rPr lang="en-GB" dirty="0"/>
              <a:t>, </a:t>
            </a:r>
            <a:r>
              <a:rPr lang="en-GB" dirty="0" err="1"/>
              <a:t>vagy</a:t>
            </a:r>
            <a:r>
              <a:rPr lang="en-GB" dirty="0"/>
              <a:t> </a:t>
            </a:r>
            <a:r>
              <a:rPr lang="en-GB" dirty="0" err="1"/>
              <a:t>dörzsöli</a:t>
            </a:r>
            <a:r>
              <a:rPr lang="en-GB" dirty="0"/>
              <a:t> a </a:t>
            </a:r>
            <a:r>
              <a:rPr lang="en-GB" dirty="0" err="1"/>
              <a:t>kezét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AD2127D-8236-4353-81D8-F881140764B2}"/>
              </a:ext>
            </a:extLst>
          </p:cNvPr>
          <p:cNvSpPr/>
          <p:nvPr/>
        </p:nvSpPr>
        <p:spPr>
          <a:xfrm>
            <a:off x="7982808" y="224454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/>
              <a:t>Meg </a:t>
            </a:r>
            <a:r>
              <a:rPr lang="en-GB" dirty="0" err="1"/>
              <a:t>tudja</a:t>
            </a:r>
            <a:r>
              <a:rPr lang="en-GB" dirty="0"/>
              <a:t> </a:t>
            </a:r>
            <a:r>
              <a:rPr lang="en-GB" dirty="0" err="1"/>
              <a:t>ismételni</a:t>
            </a:r>
            <a:r>
              <a:rPr lang="en-GB" dirty="0"/>
              <a:t> </a:t>
            </a:r>
            <a:r>
              <a:rPr lang="en-GB" dirty="0" err="1"/>
              <a:t>szavakat</a:t>
            </a:r>
            <a:r>
              <a:rPr lang="en-GB" dirty="0"/>
              <a:t>, </a:t>
            </a:r>
            <a:r>
              <a:rPr lang="en-GB" dirty="0" err="1"/>
              <a:t>csendben</a:t>
            </a:r>
            <a:r>
              <a:rPr lang="en-GB" dirty="0"/>
              <a:t> </a:t>
            </a:r>
            <a:r>
              <a:rPr lang="en-GB" dirty="0" err="1"/>
              <a:t>bólint</a:t>
            </a:r>
            <a:r>
              <a:rPr lang="en-GB" dirty="0"/>
              <a:t>. </a:t>
            </a:r>
            <a:r>
              <a:rPr lang="en-GB" dirty="0" err="1"/>
              <a:t>Annak</a:t>
            </a:r>
            <a:r>
              <a:rPr lang="en-GB" dirty="0"/>
              <a:t> </a:t>
            </a:r>
            <a:r>
              <a:rPr lang="en-GB" dirty="0" err="1"/>
              <a:t>érdekében</a:t>
            </a:r>
            <a:r>
              <a:rPr lang="en-GB" dirty="0"/>
              <a:t>, </a:t>
            </a:r>
            <a:r>
              <a:rPr lang="en-GB" dirty="0" err="1"/>
              <a:t>hogy</a:t>
            </a:r>
            <a:r>
              <a:rPr lang="en-GB" dirty="0"/>
              <a:t> </a:t>
            </a:r>
            <a:r>
              <a:rPr lang="en-GB" dirty="0" err="1"/>
              <a:t>emlékezzen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információkat</a:t>
            </a:r>
            <a:r>
              <a:rPr lang="en-GB" dirty="0"/>
              <a:t>, </a:t>
            </a:r>
            <a:r>
              <a:rPr lang="en-GB" dirty="0" err="1"/>
              <a:t>ő</a:t>
            </a:r>
            <a:r>
              <a:rPr lang="en-GB" dirty="0"/>
              <a:t> ”</a:t>
            </a:r>
            <a:r>
              <a:rPr lang="en-GB" dirty="0" err="1"/>
              <a:t>meghallgatja</a:t>
            </a:r>
            <a:r>
              <a:rPr lang="en-GB" dirty="0"/>
              <a:t> a </a:t>
            </a:r>
            <a:r>
              <a:rPr lang="en-GB" dirty="0" err="1"/>
              <a:t>felvételt</a:t>
            </a:r>
            <a:r>
              <a:rPr lang="en-GB" dirty="0"/>
              <a:t> a </a:t>
            </a:r>
            <a:r>
              <a:rPr lang="en-GB" dirty="0" err="1"/>
              <a:t>fejében</a:t>
            </a:r>
            <a:r>
              <a:rPr lang="en-GB" dirty="0"/>
              <a:t>"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73E0E28-826D-48A9-8B76-FF1A9A6EF165}"/>
              </a:ext>
            </a:extLst>
          </p:cNvPr>
          <p:cNvSpPr/>
          <p:nvPr/>
        </p:nvSpPr>
        <p:spPr>
          <a:xfrm>
            <a:off x="359943" y="4568488"/>
            <a:ext cx="3164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 </a:t>
            </a:r>
            <a:br>
              <a:rPr lang="pl-PL" b="1" dirty="0">
                <a:solidFill>
                  <a:prstClr val="black"/>
                </a:solidFill>
              </a:rPr>
            </a:br>
            <a:r>
              <a:rPr lang="pl-PL" b="1" dirty="0">
                <a:solidFill>
                  <a:srgbClr val="FD6D01"/>
                </a:solidFill>
              </a:rPr>
              <a:t>TUDOD, MIT KELL TANULNI.
DE HOGYAN KELL CSINÁLNI A LEGJOBBAN?
</a:t>
            </a:r>
            <a:endParaRPr lang="pl-PL" dirty="0">
              <a:solidFill>
                <a:srgbClr val="FD6D0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CA800B4-CF16-42AA-A9A3-DD90C71150FA}"/>
              </a:ext>
            </a:extLst>
          </p:cNvPr>
          <p:cNvSpPr/>
          <p:nvPr/>
        </p:nvSpPr>
        <p:spPr>
          <a:xfrm>
            <a:off x="4043983" y="2228671"/>
            <a:ext cx="3716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 err="1"/>
              <a:t>Általában</a:t>
            </a:r>
            <a:r>
              <a:rPr lang="en-GB" dirty="0"/>
              <a:t> </a:t>
            </a:r>
            <a:r>
              <a:rPr lang="en-GB" dirty="0" err="1"/>
              <a:t>egyenesen</a:t>
            </a:r>
            <a:r>
              <a:rPr lang="en-GB" dirty="0"/>
              <a:t> </a:t>
            </a:r>
            <a:r>
              <a:rPr lang="en-GB" dirty="0" err="1"/>
              <a:t>ül</a:t>
            </a:r>
            <a:r>
              <a:rPr lang="en-GB" dirty="0"/>
              <a:t>,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követi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előadót</a:t>
            </a:r>
            <a:r>
              <a:rPr lang="en-GB" dirty="0"/>
              <a:t> a </a:t>
            </a:r>
            <a:r>
              <a:rPr lang="en-GB" dirty="0" err="1"/>
              <a:t>szemével</a:t>
            </a:r>
            <a:r>
              <a:rPr lang="en-GB" dirty="0"/>
              <a:t>. Az </a:t>
            </a:r>
            <a:r>
              <a:rPr lang="en-GB" dirty="0" err="1"/>
              <a:t>információ</a:t>
            </a:r>
            <a:r>
              <a:rPr lang="en-GB" dirty="0"/>
              <a:t> </a:t>
            </a:r>
            <a:r>
              <a:rPr lang="en-GB" dirty="0" err="1"/>
              <a:t>visszaadásakor</a:t>
            </a:r>
            <a:r>
              <a:rPr lang="en-GB" dirty="0"/>
              <a:t> </a:t>
            </a:r>
            <a:r>
              <a:rPr lang="en-GB" dirty="0" err="1"/>
              <a:t>gyakran</a:t>
            </a:r>
            <a:r>
              <a:rPr lang="en-GB" dirty="0"/>
              <a:t> </a:t>
            </a:r>
            <a:r>
              <a:rPr lang="en-GB" dirty="0" err="1"/>
              <a:t>újra</a:t>
            </a:r>
            <a:r>
              <a:rPr lang="en-GB" dirty="0"/>
              <a:t> </a:t>
            </a:r>
            <a:r>
              <a:rPr lang="en-GB" dirty="0" err="1"/>
              <a:t>létrehozza</a:t>
            </a:r>
            <a:r>
              <a:rPr lang="en-GB" dirty="0"/>
              <a:t> a </a:t>
            </a:r>
            <a:r>
              <a:rPr lang="en-GB" dirty="0" err="1"/>
              <a:t>hozzá</a:t>
            </a:r>
            <a:r>
              <a:rPr lang="en-GB" dirty="0"/>
              <a:t> </a:t>
            </a:r>
            <a:r>
              <a:rPr lang="en-GB" dirty="0" err="1"/>
              <a:t>társított</a:t>
            </a:r>
            <a:r>
              <a:rPr lang="en-GB" dirty="0"/>
              <a:t> </a:t>
            </a:r>
            <a:r>
              <a:rPr lang="en-GB" dirty="0" err="1"/>
              <a:t>képet</a:t>
            </a:r>
            <a:r>
              <a:rPr lang="en-GB" dirty="0"/>
              <a:t>.
</a:t>
            </a:r>
            <a:endParaRPr lang="pl-PL" dirty="0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FDB59242-302E-40C8-B6DA-F059C7D78E22}"/>
              </a:ext>
            </a:extLst>
          </p:cNvPr>
          <p:cNvSpPr/>
          <p:nvPr/>
        </p:nvSpPr>
        <p:spPr>
          <a:xfrm>
            <a:off x="5368080" y="881665"/>
            <a:ext cx="5211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VÁLASSZA KI A MÓDSZEREKET  A TUDÁSÁTADÁSHOZ, EMLÉKEZVE HATÁSFOKRA. 
</a:t>
            </a:r>
            <a:endParaRPr lang="pl-PL" b="1" dirty="0"/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73492A79-E20B-49CC-A391-C7B2FD076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002" y="2717952"/>
            <a:ext cx="1649981" cy="16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HATÉKONY TANÍTÁS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7</a:t>
            </a:fld>
            <a:endParaRPr lang="en-US" alt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2BAEB11-DAE4-4631-BACA-ABC02CA1A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9" b="17019"/>
          <a:stretch/>
        </p:blipFill>
        <p:spPr>
          <a:xfrm>
            <a:off x="-6690" y="1519580"/>
            <a:ext cx="5814658" cy="4286167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D171055-A59F-475C-9273-6A4E075C6DA0}"/>
              </a:ext>
            </a:extLst>
          </p:cNvPr>
          <p:cNvSpPr/>
          <p:nvPr/>
        </p:nvSpPr>
        <p:spPr>
          <a:xfrm>
            <a:off x="3431704" y="1173523"/>
            <a:ext cx="8784977" cy="4631742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0F5631A-CDE9-47B7-9161-D052EC7FC471}"/>
              </a:ext>
            </a:extLst>
          </p:cNvPr>
          <p:cNvSpPr/>
          <p:nvPr/>
        </p:nvSpPr>
        <p:spPr>
          <a:xfrm>
            <a:off x="3935760" y="1351254"/>
            <a:ext cx="64560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A modern </a:t>
            </a:r>
            <a:r>
              <a:rPr lang="en-GB" sz="2500" b="1" dirty="0" err="1">
                <a:solidFill>
                  <a:schemeClr val="bg1"/>
                </a:solidFill>
              </a:rPr>
              <a:t>díszítő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b="1" dirty="0" err="1">
                <a:solidFill>
                  <a:schemeClr val="bg1"/>
                </a:solidFill>
              </a:rPr>
              <a:t>koktél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b="1" dirty="0" err="1">
                <a:solidFill>
                  <a:schemeClr val="bg1"/>
                </a:solidFill>
              </a:rPr>
              <a:t>trendek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b="1" dirty="0" err="1">
                <a:solidFill>
                  <a:schemeClr val="bg1"/>
                </a:solidFill>
              </a:rPr>
              <a:t>képzés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b="1" dirty="0" err="1">
                <a:solidFill>
                  <a:schemeClr val="bg1"/>
                </a:solidFill>
              </a:rPr>
              <a:t>során</a:t>
            </a:r>
            <a:r>
              <a:rPr lang="en-GB" sz="2500" b="1" dirty="0">
                <a:solidFill>
                  <a:schemeClr val="bg1"/>
                </a:solidFill>
              </a:rPr>
              <a:t>:
</a:t>
            </a:r>
            <a:endParaRPr lang="pl-PL" sz="2500" b="1" dirty="0">
              <a:solidFill>
                <a:schemeClr val="bg1"/>
              </a:solidFill>
            </a:endParaRPr>
          </a:p>
        </p:txBody>
      </p:sp>
      <p:sp>
        <p:nvSpPr>
          <p:cNvPr id="11" name="Trójkąt prostokątny 10">
            <a:extLst>
              <a:ext uri="{FF2B5EF4-FFF2-40B4-BE49-F238E27FC236}">
                <a16:creationId xmlns:a16="http://schemas.microsoft.com/office/drawing/2014/main" id="{D3BB9CD8-FE8E-427A-98D9-06D4A99EA5AC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07A9013-3707-4921-8E4B-65354C04EAE0}"/>
              </a:ext>
            </a:extLst>
          </p:cNvPr>
          <p:cNvSpPr/>
          <p:nvPr/>
        </p:nvSpPr>
        <p:spPr>
          <a:xfrm>
            <a:off x="3935761" y="2335846"/>
            <a:ext cx="7776863" cy="3037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vizuális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tanulóra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hatnak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bemutatása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film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dekoratív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előkészítéséről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fényképek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diák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ábrázolása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kész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dekorációról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megfigyelés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valódi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díszítő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anyagok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demonstráció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kollégák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munkájáról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képben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emlékezik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ill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saját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tevékenységről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
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hallás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típusú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leginkább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kommentárt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kedveli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bemutató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során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megvitatja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különböző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anyagok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szabályok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használatát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igényli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gyakorlat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előtti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oktatás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előkészítését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díszítő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összetétele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dekorációkkal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kapcsolatban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
Az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aktív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tanuló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elsősorban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munkahely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előkészítésének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dekorációk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keletkezésének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valamint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önálló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tevékenységek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bemutatása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terén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való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aktív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részvételt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igényli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2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HATÉKONY TANÍTÁS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8</a:t>
            </a:fld>
            <a:endParaRPr lang="en-US" alt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D64987-76AE-4058-8C0C-D05287D7155A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21289" y="2708920"/>
            <a:ext cx="74510" cy="244827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85BE8AC-D9D0-445C-92C2-BCE0B69C6C4B}"/>
              </a:ext>
            </a:extLst>
          </p:cNvPr>
          <p:cNvSpPr/>
          <p:nvPr/>
        </p:nvSpPr>
        <p:spPr>
          <a:xfrm>
            <a:off x="4669877" y="2862092"/>
            <a:ext cx="6394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altLang="pl-PL" dirty="0" err="1">
                <a:solidFill>
                  <a:prstClr val="black"/>
                </a:solidFill>
              </a:rPr>
              <a:t>Azonban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egyes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funkciókat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különböző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mértékben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uralják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és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használják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különböző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módokon</a:t>
            </a:r>
            <a:r>
              <a:rPr lang="en-GB" altLang="pl-PL" dirty="0">
                <a:solidFill>
                  <a:prstClr val="black"/>
                </a:solidFill>
              </a:rPr>
              <a:t>, a </a:t>
            </a:r>
            <a:r>
              <a:rPr lang="en-GB" altLang="pl-PL" dirty="0" err="1">
                <a:solidFill>
                  <a:prstClr val="black"/>
                </a:solidFill>
              </a:rPr>
              <a:t>helyzettől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függően</a:t>
            </a:r>
            <a:r>
              <a:rPr lang="en-GB" altLang="pl-PL" dirty="0">
                <a:solidFill>
                  <a:prstClr val="black"/>
                </a:solidFill>
              </a:rPr>
              <a:t>.
A </a:t>
            </a:r>
            <a:r>
              <a:rPr lang="en-GB" altLang="pl-PL" dirty="0" err="1">
                <a:solidFill>
                  <a:prstClr val="black"/>
                </a:solidFill>
              </a:rPr>
              <a:t>képzés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témától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függetlenül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különböző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diplomák</a:t>
            </a:r>
            <a:r>
              <a:rPr lang="en-GB" altLang="pl-PL" dirty="0">
                <a:solidFill>
                  <a:prstClr val="black"/>
                </a:solidFill>
              </a:rPr>
              <a:t>, </a:t>
            </a:r>
            <a:r>
              <a:rPr lang="en-GB" altLang="pl-PL" dirty="0" err="1">
                <a:solidFill>
                  <a:prstClr val="black"/>
                </a:solidFill>
              </a:rPr>
              <a:t>baristák-és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szommelié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kurzusok</a:t>
            </a:r>
            <a:r>
              <a:rPr lang="en-GB" altLang="pl-PL" dirty="0">
                <a:solidFill>
                  <a:prstClr val="black"/>
                </a:solidFill>
              </a:rPr>
              <a:t>, </a:t>
            </a:r>
            <a:r>
              <a:rPr lang="en-GB" altLang="pl-PL" dirty="0" err="1">
                <a:solidFill>
                  <a:prstClr val="black"/>
                </a:solidFill>
              </a:rPr>
              <a:t>valamint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szakképzések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résztvevői</a:t>
            </a:r>
            <a:r>
              <a:rPr lang="en-GB" altLang="pl-PL" dirty="0">
                <a:solidFill>
                  <a:prstClr val="black"/>
                </a:solidFill>
              </a:rPr>
              <a:t> a </a:t>
            </a:r>
            <a:r>
              <a:rPr lang="en-GB" altLang="pl-PL" dirty="0" err="1">
                <a:solidFill>
                  <a:prstClr val="black"/>
                </a:solidFill>
              </a:rPr>
              <a:t>tudás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és</a:t>
            </a:r>
            <a:r>
              <a:rPr lang="en-GB" altLang="pl-PL" dirty="0">
                <a:solidFill>
                  <a:prstClr val="black"/>
                </a:solidFill>
              </a:rPr>
              <a:t> a </a:t>
            </a:r>
            <a:r>
              <a:rPr lang="en-GB" altLang="pl-PL" dirty="0" err="1">
                <a:solidFill>
                  <a:prstClr val="black"/>
                </a:solidFill>
              </a:rPr>
              <a:t>készségek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elsajátítása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során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minden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módszert</a:t>
            </a:r>
            <a:r>
              <a:rPr lang="en-GB" altLang="pl-PL" dirty="0">
                <a:solidFill>
                  <a:prstClr val="black"/>
                </a:solidFill>
              </a:rPr>
              <a:t> </a:t>
            </a:r>
            <a:r>
              <a:rPr lang="en-GB" altLang="pl-PL" dirty="0" err="1">
                <a:solidFill>
                  <a:prstClr val="black"/>
                </a:solidFill>
              </a:rPr>
              <a:t>felhasználnak</a:t>
            </a:r>
            <a:r>
              <a:rPr lang="en-GB" altLang="pl-PL" dirty="0">
                <a:solidFill>
                  <a:prstClr val="black"/>
                </a:solidFill>
              </a:rPr>
              <a:t>.</a:t>
            </a:r>
            <a:endParaRPr lang="pl-PL" altLang="pl-PL" dirty="0">
              <a:solidFill>
                <a:prstClr val="black"/>
              </a:solidFill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F5941815-3DA1-48E7-B31A-436540D25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9575" y="3140968"/>
            <a:ext cx="1746208" cy="174620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1EB34A7-7CD0-4FD0-8E79-95B527ACC891}"/>
              </a:ext>
            </a:extLst>
          </p:cNvPr>
          <p:cNvSpPr/>
          <p:nvPr/>
        </p:nvSpPr>
        <p:spPr>
          <a:xfrm>
            <a:off x="2855640" y="131859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</a:rPr>
              <a:t>Minden ember </a:t>
            </a:r>
            <a:r>
              <a:rPr lang="en-GB" sz="2400" b="1" dirty="0" err="1">
                <a:solidFill>
                  <a:srgbClr val="FFC000"/>
                </a:solidFill>
              </a:rPr>
              <a:t>egy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b="1" dirty="0" err="1">
                <a:solidFill>
                  <a:srgbClr val="FFC000"/>
                </a:solidFill>
              </a:rPr>
              <a:t>kicsit</a:t>
            </a:r>
            <a:r>
              <a:rPr lang="en-GB" sz="2400" b="1" dirty="0">
                <a:solidFill>
                  <a:srgbClr val="FFC000"/>
                </a:solidFill>
              </a:rPr>
              <a:t> a </a:t>
            </a:r>
            <a:r>
              <a:rPr lang="en-GB" sz="2400" b="1" dirty="0" err="1">
                <a:solidFill>
                  <a:srgbClr val="FF0000"/>
                </a:solidFill>
              </a:rPr>
              <a:t>auditív</a:t>
            </a:r>
            <a:r>
              <a:rPr lang="en-GB" sz="2400" b="1" dirty="0">
                <a:solidFill>
                  <a:srgbClr val="FF0000"/>
                </a:solidFill>
              </a:rPr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vizuális</a:t>
            </a:r>
            <a:r>
              <a:rPr lang="en-GB" sz="2400" b="1" dirty="0">
                <a:solidFill>
                  <a:srgbClr val="FF0000"/>
                </a:solidFill>
              </a:rPr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taktilis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és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kinesztetikus</a:t>
            </a:r>
            <a:r>
              <a:rPr lang="en-GB" sz="2400" b="1" dirty="0">
                <a:solidFill>
                  <a:srgbClr val="FF0000"/>
                </a:solidFill>
              </a:rPr>
              <a:t>  </a:t>
            </a:r>
            <a:r>
              <a:rPr lang="en-GB" sz="2400" b="1" dirty="0" err="1">
                <a:solidFill>
                  <a:srgbClr val="FFC000"/>
                </a:solidFill>
              </a:rPr>
              <a:t>tanuló</a:t>
            </a:r>
            <a:r>
              <a:rPr lang="en-GB" sz="2400" b="1" dirty="0">
                <a:solidFill>
                  <a:srgbClr val="FFC000"/>
                </a:solidFill>
              </a:rPr>
              <a:t>  </a:t>
            </a:r>
            <a:endParaRPr lang="en-GB" sz="2400" b="1" dirty="0">
              <a:solidFill>
                <a:srgbClr val="FD6D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5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9737541F-1962-40A0-A880-64487DAB11AA}"/>
              </a:ext>
            </a:extLst>
          </p:cNvPr>
          <p:cNvSpPr txBox="1">
            <a:spLocks/>
          </p:cNvSpPr>
          <p:nvPr/>
        </p:nvSpPr>
        <p:spPr bwMode="auto">
          <a:xfrm>
            <a:off x="1199356" y="188913"/>
            <a:ext cx="849704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altLang="pl-P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HATÉKONY TANÍTÁS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FFAB23-D7F9-4847-81DD-66F35E1C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9</a:t>
            </a:fld>
            <a:endParaRPr lang="en-US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5AA00C6-2B26-4940-89AC-4D0500017473}"/>
              </a:ext>
            </a:extLst>
          </p:cNvPr>
          <p:cNvSpPr/>
          <p:nvPr/>
        </p:nvSpPr>
        <p:spPr>
          <a:xfrm>
            <a:off x="4655840" y="2776860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pl-PL" dirty="0"/>
              <a:t>Függetlenül attól, hogy a mik téma és képzés célkitűzései, függetlenül attól, hogy az alapfokú bárpincér vagy speciális készségek, mint például a szaglás vagy a latte art és más szükséges készségek lefolytatása ebben a szakmában, a tréner feladatai közé tartozik a megvitatása, kifejtve, bemutatva és lehetővé téve a résztvevőknek hasonló feladatok elvégzését a gyakorlatban, az anyagok kiosztását, a megfigyelések rögzítését vagy a különböző képzési módszerek alkalmazását.</a:t>
            </a:r>
            <a:endParaRPr lang="pl-PL" alt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982BC593-7C5C-4868-94AA-352BDB88E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9575" y="3050095"/>
            <a:ext cx="1746208" cy="186262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7E767FC-63B2-4DB5-A925-30CACF82C18A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21289" y="2708920"/>
            <a:ext cx="7451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88369"/>
      </p:ext>
    </p:extLst>
  </p:cSld>
  <p:clrMapOvr>
    <a:masterClrMapping/>
  </p:clrMapOvr>
</p:sld>
</file>

<file path=ppt/theme/theme1.xml><?xml version="1.0" encoding="utf-8"?>
<a:theme xmlns:a="http://schemas.openxmlformats.org/drawingml/2006/main" name="1_M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TS2</Template>
  <TotalTime>4384</TotalTime>
  <Words>1536</Words>
  <Application>Microsoft Office PowerPoint</Application>
  <PresentationFormat>Panoramiczny</PresentationFormat>
  <Paragraphs>290</Paragraphs>
  <Slides>40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1_MK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TANÍTÁSI SEGÉDESZKÖZÖK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 "KORSZERŰ KOKTÉLOK DEKORÁCIÓK" ELNEVEZÉSŰ "ISMERTETŐ" MÓDSZEREK ALKALMAZÁSA</vt:lpstr>
      <vt:lpstr> A PROBLÉMA MÓDSZER ALKALMAZÁSA A "MODERN KOKTÉLOK DEKORÁCIÓK” TRÉNINGEN</vt:lpstr>
      <vt:lpstr> GYAKORLATI MÓDSZEREK ALKALMAZÁSA A "MODERN KOKTÉL  DEKORÁCIÓK” TRÉNINGEN</vt:lpstr>
      <vt:lpstr>Prezentacja programu PowerPoint</vt:lpstr>
      <vt:lpstr>GYAKORLATI MÓDSZEREK ALKALMAZÁSA A  "MODERN KOKTÉLOK DEKORÁCIÓK”TRÉNINGEN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Sawa</cp:lastModifiedBy>
  <cp:revision>566</cp:revision>
  <cp:lastPrinted>2013-06-24T05:55:58Z</cp:lastPrinted>
  <dcterms:created xsi:type="dcterms:W3CDTF">2013-01-04T21:46:29Z</dcterms:created>
  <dcterms:modified xsi:type="dcterms:W3CDTF">2019-10-08T09:31:00Z</dcterms:modified>
</cp:coreProperties>
</file>