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44"/>
  </p:notesMasterIdLst>
  <p:handoutMasterIdLst>
    <p:handoutMasterId r:id="rId45"/>
  </p:handoutMasterIdLst>
  <p:sldIdLst>
    <p:sldId id="330" r:id="rId2"/>
    <p:sldId id="290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31" r:id="rId14"/>
    <p:sldId id="332" r:id="rId15"/>
    <p:sldId id="333" r:id="rId16"/>
    <p:sldId id="358" r:id="rId17"/>
    <p:sldId id="359" r:id="rId18"/>
    <p:sldId id="376" r:id="rId19"/>
    <p:sldId id="334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45" r:id="rId31"/>
    <p:sldId id="370" r:id="rId32"/>
    <p:sldId id="371" r:id="rId33"/>
    <p:sldId id="372" r:id="rId34"/>
    <p:sldId id="349" r:id="rId35"/>
    <p:sldId id="350" r:id="rId36"/>
    <p:sldId id="351" r:id="rId37"/>
    <p:sldId id="373" r:id="rId38"/>
    <p:sldId id="356" r:id="rId39"/>
    <p:sldId id="354" r:id="rId40"/>
    <p:sldId id="374" r:id="rId41"/>
    <p:sldId id="375" r:id="rId42"/>
    <p:sldId id="315" r:id="rId43"/>
  </p:sldIdLst>
  <p:sldSz cx="12192000" cy="6858000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wa" initials="AS" lastIdx="1" clrIdx="0">
    <p:extLst>
      <p:ext uri="{19B8F6BF-5375-455C-9EA6-DF929625EA0E}">
        <p15:presenceInfo xmlns:p15="http://schemas.microsoft.com/office/powerpoint/2012/main" userId="Sa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E03"/>
    <a:srgbClr val="FF8803"/>
    <a:srgbClr val="FD7E01"/>
    <a:srgbClr val="FFAC06"/>
    <a:srgbClr val="FBA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0" autoAdjust="0"/>
    <p:restoredTop sz="93049" autoAdjust="0"/>
  </p:normalViewPr>
  <p:slideViewPr>
    <p:cSldViewPr>
      <p:cViewPr varScale="1">
        <p:scale>
          <a:sx n="101" d="100"/>
          <a:sy n="101" d="100"/>
        </p:scale>
        <p:origin x="57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9643134-0858-4A9B-A6BA-A7F7B22630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B0051F6-38E7-4A71-960D-FACE4439B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EFB505-70A1-4765-9ACF-429564792C96}" type="datetimeFigureOut">
              <a:rPr lang="pl-PL"/>
              <a:pPr>
                <a:defRPr/>
              </a:pPr>
              <a:t>14.10.2019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7C2E76B-8966-4A00-B507-FF2B66A1F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D0811F-3215-4259-B788-860795B341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A4CA16-37F3-499A-BEED-4A8BCE703E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9AAB0AE-9957-41FE-A5ED-B644E56E46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DB7563-CCB6-4845-A2D0-C948769D81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5E376B0-35C7-47EA-B964-113D4D372017}" type="datetimeFigureOut">
              <a:rPr lang="pl-PL"/>
              <a:pPr>
                <a:defRPr/>
              </a:pPr>
              <a:t>14.10.2019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88F878EB-6A22-48E2-BCAA-5ABB4574B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42CAFBB9-895B-4996-910F-5D1C49EDA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54A53E-1C5D-4DBC-AD02-D2F89BD431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E3E1F0-FAE3-4A21-9571-440557AEB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081964A-7C56-4E4D-87AA-70D1D2E23A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0FC714F5-44C7-47E6-88EF-E5F6F21EA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D3A6400C-FCC2-4C1E-ABF8-6D460667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8F392D6-EFCE-4DA4-B974-AFF2C88DD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A61C4-CB82-4738-8831-9D641C58305A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967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994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81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0FC714F5-44C7-47E6-88EF-E5F6F21EA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D3A6400C-FCC2-4C1E-ABF8-6D460667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8F392D6-EFCE-4DA4-B974-AFF2C88DD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A61C4-CB82-4738-8831-9D641C58305A}" type="slidenum">
              <a:rPr lang="pl-PL" altLang="pl-PL" smtClean="0"/>
              <a:pPr/>
              <a:t>42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092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951F9845-6F1C-40EE-B12B-900F07105D91}"/>
              </a:ext>
            </a:extLst>
          </p:cNvPr>
          <p:cNvGrpSpPr/>
          <p:nvPr userDrawn="1"/>
        </p:nvGrpSpPr>
        <p:grpSpPr>
          <a:xfrm>
            <a:off x="0" y="-36000"/>
            <a:ext cx="7836981" cy="4240486"/>
            <a:chOff x="-4544" y="-19398"/>
            <a:chExt cx="5788499" cy="3132080"/>
          </a:xfrm>
        </p:grpSpPr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D1CE6D78-EC28-432B-96A0-DD8262B287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1" r="19171"/>
            <a:stretch/>
          </p:blipFill>
          <p:spPr>
            <a:xfrm>
              <a:off x="1333364" y="-1"/>
              <a:ext cx="3112683" cy="3112683"/>
            </a:xfrm>
            <a:prstGeom prst="rect">
              <a:avLst/>
            </a:prstGeom>
          </p:spPr>
        </p:pic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D9AB6C47-A7D7-44DE-99BD-60CBD6BD69E5}"/>
                </a:ext>
              </a:extLst>
            </p:cNvPr>
            <p:cNvSpPr/>
            <p:nvPr userDrawn="1"/>
          </p:nvSpPr>
          <p:spPr>
            <a:xfrm>
              <a:off x="4446047" y="-19398"/>
              <a:ext cx="1337908" cy="1319115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661B37D5-EA91-4D24-8E29-F5E6BA4C3D55}"/>
                </a:ext>
              </a:extLst>
            </p:cNvPr>
            <p:cNvSpPr/>
            <p:nvPr userDrawn="1"/>
          </p:nvSpPr>
          <p:spPr>
            <a:xfrm>
              <a:off x="-4544" y="1772816"/>
              <a:ext cx="1337908" cy="1339866"/>
            </a:xfrm>
            <a:prstGeom prst="rect">
              <a:avLst/>
            </a:prstGeom>
            <a:solidFill>
              <a:srgbClr val="F7A8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Prostokąt 18">
            <a:extLst>
              <a:ext uri="{FF2B5EF4-FFF2-40B4-BE49-F238E27FC236}">
                <a16:creationId xmlns:a16="http://schemas.microsoft.com/office/drawing/2014/main" id="{B465F669-2400-4B65-9B92-9A0360F82416}"/>
              </a:ext>
            </a:extLst>
          </p:cNvPr>
          <p:cNvSpPr/>
          <p:nvPr userDrawn="1"/>
        </p:nvSpPr>
        <p:spPr>
          <a:xfrm>
            <a:off x="10718974" y="3900190"/>
            <a:ext cx="1473026" cy="1473026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b="1" dirty="0">
              <a:solidFill>
                <a:srgbClr val="FBBE03"/>
              </a:solidFill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BD595BC-D814-42AA-85E0-2C0362773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66" y="550686"/>
            <a:ext cx="1944216" cy="574058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6F90718E-9208-4705-976C-6685DC443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67" y="5748217"/>
            <a:ext cx="1561629" cy="773007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593B827B-C1C5-40BB-A6CE-BD668C0F3F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46124"/>
            <a:ext cx="770835" cy="775118"/>
          </a:xfrm>
          <a:prstGeom prst="rect">
            <a:avLst/>
          </a:prstGeom>
        </p:spPr>
      </p:pic>
      <p:pic>
        <p:nvPicPr>
          <p:cNvPr id="27" name="Picture 2" descr="https://mediaprocessor.websimages.com/fit/1920x1920/www.ukspot-ltd.com/medium-5.png">
            <a:extLst>
              <a:ext uri="{FF2B5EF4-FFF2-40B4-BE49-F238E27FC236}">
                <a16:creationId xmlns:a16="http://schemas.microsoft.com/office/drawing/2014/main" id="{8B2AD5BC-BB8A-4449-8BDA-A99067501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3" y="5661248"/>
            <a:ext cx="896000" cy="9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AC09022-E28A-439B-832D-EEE8BA8B23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20" y="0"/>
            <a:ext cx="1805719" cy="18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BB4351-66BE-40E5-80C8-67A3440A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EB2F-1DA9-46B7-B2FF-DFE2169D1033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C9F432-0972-4610-B058-D79C8A8B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E6D06A-9EBD-4F83-A300-40D9DF43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33BF-5A61-403D-9981-523A341E46C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6997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0F1360-4A02-4460-94DE-94315710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569CA-BB57-4B8F-89EC-4A36A6C9B93B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052C7E-B87C-4FFF-90E7-2C4E41E7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A820B8-C9D8-4499-BF0C-8ECEFEFA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44D3-3744-4C87-B8D1-8AC98D1CF3C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791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>
            <a:extLst>
              <a:ext uri="{FF2B5EF4-FFF2-40B4-BE49-F238E27FC236}">
                <a16:creationId xmlns:a16="http://schemas.microsoft.com/office/drawing/2014/main" id="{EE8EF06A-27EB-48A2-99E3-6A17A962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7652-8ECB-467D-B352-2A5B4A2613AA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F4AB2493-E11B-4FEE-8A29-3166EBD5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159FA66C-4F89-4EC2-8227-00161487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281A-217F-4492-A313-C4D4CB901DE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F6574DF-5608-4D25-9F68-AB2C0916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7447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56E22BC-C547-46F6-A202-0A49C3688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32656"/>
            <a:ext cx="1944216" cy="57405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B1C11AC-C2E3-40ED-9739-DB11E37A1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67" y="5748217"/>
            <a:ext cx="1561629" cy="77300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79BDD69-F6C4-404D-9124-89D9E7C79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46124"/>
            <a:ext cx="770835" cy="775118"/>
          </a:xfrm>
          <a:prstGeom prst="rect">
            <a:avLst/>
          </a:prstGeom>
        </p:spPr>
      </p:pic>
      <p:pic>
        <p:nvPicPr>
          <p:cNvPr id="17" name="Picture 2" descr="https://mediaprocessor.websimages.com/fit/1920x1920/www.ukspot-ltd.com/medium-5.png">
            <a:extLst>
              <a:ext uri="{FF2B5EF4-FFF2-40B4-BE49-F238E27FC236}">
                <a16:creationId xmlns:a16="http://schemas.microsoft.com/office/drawing/2014/main" id="{7718FD5F-4ADE-4FD6-88D4-6B53EDFDC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3" y="5661248"/>
            <a:ext cx="896000" cy="9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9C2507A-602F-424C-A531-D8C19B191E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7447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A7E9B16-88C1-4AD8-8D57-9DE41F38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AB9C-ADC0-4AFB-939B-471589EA9D05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85F1C06-F0D5-4674-9EB4-8344675A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4F3277A-1B21-4D34-AA67-02D66651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1BAF-FE92-4736-B2BD-60E4A2F76ED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8361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65BDF1F3-DF90-4A40-A8F8-A21113B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DE93-E75C-423C-84E7-C8A04CB4CD2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1ADB6AA-331B-45A8-9D4F-A6083995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D5B0E8A6-6ED6-4453-BF89-B3F35D31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3CCB-3969-491C-B41A-302436A529B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156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301C38BB-49FE-44F1-8055-6BD994C9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B298-3347-41C8-88FB-5E8E80B5288B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58E1A9EB-090E-44C7-BEAB-FADC18B0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E440E498-B942-4575-9CCD-787E3228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1E67-7DEC-4450-9BC4-A0A9BB4E893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1535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81A43CCA-01DA-4A85-AA6A-94C41A40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A70E-1CCD-4A75-BB9D-0C8E9DABE230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92B82883-15A8-49D0-8C4D-B550F18E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7A33E88-A7C9-44A4-9806-C957AE8D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F203-F03D-499A-A5C7-A810ECFD9FC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3650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2BA9BD3-6CDF-4634-8F71-49797209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D616-677B-4E1F-AF5F-81DDE8DDEAE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26D5691-7D32-4C6F-B781-940EBC06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A3BC504-5ADF-41BA-8E45-231E02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6B66-1F58-4A1B-8D41-D0DFC4E0552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2895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D3F1991-662A-488F-A4A5-A9460F45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2F04-EC73-4C72-A8A7-E19C4FFC4E0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7537D78-2160-4F64-B900-207F8519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BC7CA7CC-7256-4F97-83C4-6246DC36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9210-B108-431F-827E-1DC7A306089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4356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41B0CCBA-619A-4A4F-8AE4-3067C4718C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1D87CC93-3D89-4AED-99D9-FAB7BC0412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E9A72B-1EB1-432F-A508-2EAB23343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86056DA-E724-45B2-B2C4-FD89336017D0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2D0723-6BD9-4E3F-95F7-4842A2D06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C70924-E8DA-4B92-A3AE-3F438BFD7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E5F60E-8CC1-407B-8AD7-F92C494E47C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5.png"/><Relationship Id="rId4" Type="http://schemas.openxmlformats.org/officeDocument/2006/relationships/image" Target="../media/image3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4D678D3-7BBC-4793-96DD-F33D66911764}"/>
              </a:ext>
            </a:extLst>
          </p:cNvPr>
          <p:cNvSpPr txBox="1"/>
          <p:nvPr/>
        </p:nvSpPr>
        <p:spPr>
          <a:xfrm>
            <a:off x="11208568" y="4110007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02C879CC-7FCE-4437-AE73-CF07BA85D613}"/>
              </a:ext>
            </a:extLst>
          </p:cNvPr>
          <p:cNvSpPr txBox="1">
            <a:spLocks/>
          </p:cNvSpPr>
          <p:nvPr/>
        </p:nvSpPr>
        <p:spPr bwMode="auto">
          <a:xfrm>
            <a:off x="5303912" y="4103665"/>
            <a:ext cx="532859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KARRIERÉPÍTÉS PÁLYA 
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Bárpincér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5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10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PÉLDA A BÁRPINCÉR KARRIERRE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8FDD221E-36C7-47EF-8701-424BA4B4846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2069102" y="2818183"/>
            <a:ext cx="74510" cy="2448272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89CD0F73-FCBD-4DFC-A4CD-65AF84B8AAD6}"/>
              </a:ext>
            </a:extLst>
          </p:cNvPr>
          <p:cNvSpPr/>
          <p:nvPr/>
        </p:nvSpPr>
        <p:spPr>
          <a:xfrm>
            <a:off x="276955" y="2780928"/>
            <a:ext cx="36588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FE7E01"/>
                </a:solidFill>
              </a:rPr>
              <a:t>A KARRIERÉPÍTÉS IDEJE ALATT FONTOS, HOGY TANFOLYAMOKON ÉS KÉPZÉSEKEN NÖVELJE A KÉPESSÉGEIT.
</a:t>
            </a:r>
            <a:endParaRPr lang="pl-PL" altLang="pl-PL" sz="1600" dirty="0">
              <a:solidFill>
                <a:srgbClr val="FE7E01"/>
              </a:solidFill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CF83ABB0-689F-4D41-9861-DF9899129EED}"/>
              </a:ext>
            </a:extLst>
          </p:cNvPr>
          <p:cNvSpPr/>
          <p:nvPr/>
        </p:nvSpPr>
        <p:spPr>
          <a:xfrm>
            <a:off x="8278391" y="1427032"/>
            <a:ext cx="3200631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75287180-6FA0-4FD9-B707-6B6ACEC3E987}"/>
              </a:ext>
            </a:extLst>
          </p:cNvPr>
          <p:cNvSpPr/>
          <p:nvPr/>
        </p:nvSpPr>
        <p:spPr>
          <a:xfrm>
            <a:off x="8307035" y="1438010"/>
            <a:ext cx="4291351" cy="323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1. SZINTŰ BÁRPINCÉR TANFOLYAM</a:t>
            </a: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2FDCB264-DBFB-4689-8065-094D17964F64}"/>
              </a:ext>
            </a:extLst>
          </p:cNvPr>
          <p:cNvSpPr/>
          <p:nvPr/>
        </p:nvSpPr>
        <p:spPr>
          <a:xfrm>
            <a:off x="8278390" y="2030678"/>
            <a:ext cx="3200632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29A5C2E8-9B88-4663-B48D-6C0AD17B293E}"/>
              </a:ext>
            </a:extLst>
          </p:cNvPr>
          <p:cNvSpPr/>
          <p:nvPr/>
        </p:nvSpPr>
        <p:spPr>
          <a:xfrm>
            <a:off x="8307035" y="2041656"/>
            <a:ext cx="4326994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MODERN KOKTÉL DEKORÁCIÓK</a:t>
            </a: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6C176122-DE44-4B06-998B-3C425571D933}"/>
              </a:ext>
            </a:extLst>
          </p:cNvPr>
          <p:cNvSpPr/>
          <p:nvPr/>
        </p:nvSpPr>
        <p:spPr>
          <a:xfrm>
            <a:off x="8278392" y="2598629"/>
            <a:ext cx="3200632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565956E9-804D-4E4E-9144-8DEABCC62A31}"/>
              </a:ext>
            </a:extLst>
          </p:cNvPr>
          <p:cNvSpPr/>
          <p:nvPr/>
        </p:nvSpPr>
        <p:spPr>
          <a:xfrm>
            <a:off x="8307035" y="2609607"/>
            <a:ext cx="3539638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KONYAK ÉS WHISKEY TRÉNINGEK</a:t>
            </a: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F3A1A823-BD66-45B2-81D4-DC3C6DB7272D}"/>
              </a:ext>
            </a:extLst>
          </p:cNvPr>
          <p:cNvSpPr/>
          <p:nvPr/>
        </p:nvSpPr>
        <p:spPr>
          <a:xfrm>
            <a:off x="8278390" y="3202411"/>
            <a:ext cx="3200633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DD76490B-5B45-46D4-9703-4C8BE2E8A5AA}"/>
              </a:ext>
            </a:extLst>
          </p:cNvPr>
          <p:cNvSpPr/>
          <p:nvPr/>
        </p:nvSpPr>
        <p:spPr>
          <a:xfrm>
            <a:off x="8307035" y="3213389"/>
            <a:ext cx="3699823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SZOMMELIÉ KURZUSOK</a:t>
            </a: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E1FBAB82-2034-42FB-BE96-08ECF0340A02}"/>
              </a:ext>
            </a:extLst>
          </p:cNvPr>
          <p:cNvSpPr/>
          <p:nvPr/>
        </p:nvSpPr>
        <p:spPr>
          <a:xfrm>
            <a:off x="8272189" y="3806193"/>
            <a:ext cx="3206834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281C51CC-8D99-4CDE-A628-9CC3D015BDF5}"/>
              </a:ext>
            </a:extLst>
          </p:cNvPr>
          <p:cNvSpPr/>
          <p:nvPr/>
        </p:nvSpPr>
        <p:spPr>
          <a:xfrm>
            <a:off x="8300833" y="3817171"/>
            <a:ext cx="3539638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SZAGLÓ  KURZUS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CA39313E-5CFB-411B-B440-062893576F5E}"/>
              </a:ext>
            </a:extLst>
          </p:cNvPr>
          <p:cNvSpPr/>
          <p:nvPr/>
        </p:nvSpPr>
        <p:spPr>
          <a:xfrm>
            <a:off x="8272188" y="4398753"/>
            <a:ext cx="3206835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DB0EF563-31C3-4DD6-A469-00E5EA7C2F33}"/>
              </a:ext>
            </a:extLst>
          </p:cNvPr>
          <p:cNvSpPr/>
          <p:nvPr/>
        </p:nvSpPr>
        <p:spPr>
          <a:xfrm>
            <a:off x="8300833" y="4409731"/>
            <a:ext cx="5051477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HYDRO-SZOMMELIÉ KURZUS</a:t>
            </a:r>
          </a:p>
        </p:txBody>
      </p:sp>
      <p:sp>
        <p:nvSpPr>
          <p:cNvPr id="73" name="Prostokąt 72">
            <a:extLst>
              <a:ext uri="{FF2B5EF4-FFF2-40B4-BE49-F238E27FC236}">
                <a16:creationId xmlns:a16="http://schemas.microsoft.com/office/drawing/2014/main" id="{2D79B19B-6786-4D09-A13C-AC9A7C666C3D}"/>
              </a:ext>
            </a:extLst>
          </p:cNvPr>
          <p:cNvSpPr/>
          <p:nvPr/>
        </p:nvSpPr>
        <p:spPr>
          <a:xfrm>
            <a:off x="8272189" y="4986220"/>
            <a:ext cx="3206834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73">
            <a:extLst>
              <a:ext uri="{FF2B5EF4-FFF2-40B4-BE49-F238E27FC236}">
                <a16:creationId xmlns:a16="http://schemas.microsoft.com/office/drawing/2014/main" id="{84809AB5-1FB9-47B6-ACCD-EE6A1FFB2790}"/>
              </a:ext>
            </a:extLst>
          </p:cNvPr>
          <p:cNvSpPr/>
          <p:nvPr/>
        </p:nvSpPr>
        <p:spPr>
          <a:xfrm>
            <a:off x="8300832" y="4997198"/>
            <a:ext cx="3990097" cy="323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2. SZINTŰ BARISTA TANFOLYAM</a:t>
            </a:r>
          </a:p>
        </p:txBody>
      </p:sp>
      <p:sp>
        <p:nvSpPr>
          <p:cNvPr id="75" name="Prostokąt 74">
            <a:extLst>
              <a:ext uri="{FF2B5EF4-FFF2-40B4-BE49-F238E27FC236}">
                <a16:creationId xmlns:a16="http://schemas.microsoft.com/office/drawing/2014/main" id="{4316333A-20D5-4146-B8A7-50096AB921A4}"/>
              </a:ext>
            </a:extLst>
          </p:cNvPr>
          <p:cNvSpPr/>
          <p:nvPr/>
        </p:nvSpPr>
        <p:spPr>
          <a:xfrm>
            <a:off x="8272189" y="5548195"/>
            <a:ext cx="3206834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Prostokąt 75">
            <a:extLst>
              <a:ext uri="{FF2B5EF4-FFF2-40B4-BE49-F238E27FC236}">
                <a16:creationId xmlns:a16="http://schemas.microsoft.com/office/drawing/2014/main" id="{AA35D92A-F380-42ED-A532-F44B46C60EB5}"/>
              </a:ext>
            </a:extLst>
          </p:cNvPr>
          <p:cNvSpPr/>
          <p:nvPr/>
        </p:nvSpPr>
        <p:spPr>
          <a:xfrm>
            <a:off x="8300833" y="5559173"/>
            <a:ext cx="3699823" cy="323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2 SZINTŰ  BÁRPINCÉR TANFOLYAM</a:t>
            </a:r>
          </a:p>
        </p:txBody>
      </p:sp>
      <p:sp>
        <p:nvSpPr>
          <p:cNvPr id="36" name="Dymek mowy: prostokąt 35">
            <a:extLst>
              <a:ext uri="{FF2B5EF4-FFF2-40B4-BE49-F238E27FC236}">
                <a16:creationId xmlns:a16="http://schemas.microsoft.com/office/drawing/2014/main" id="{A0F8DD95-4985-406A-9DFD-86BC09ECE089}"/>
              </a:ext>
            </a:extLst>
          </p:cNvPr>
          <p:cNvSpPr/>
          <p:nvPr/>
        </p:nvSpPr>
        <p:spPr>
          <a:xfrm>
            <a:off x="4223792" y="5038568"/>
            <a:ext cx="3563998" cy="910712"/>
          </a:xfrm>
          <a:prstGeom prst="wedgeRectCallout">
            <a:avLst>
              <a:gd name="adj1" fmla="val 20983"/>
              <a:gd name="adj2" fmla="val 24941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BÁRPINCÉR - MESTER</a:t>
            </a:r>
          </a:p>
        </p:txBody>
      </p:sp>
      <p:sp>
        <p:nvSpPr>
          <p:cNvPr id="37" name="Dymek mowy: prostokąt 36">
            <a:extLst>
              <a:ext uri="{FF2B5EF4-FFF2-40B4-BE49-F238E27FC236}">
                <a16:creationId xmlns:a16="http://schemas.microsoft.com/office/drawing/2014/main" id="{BC6B4727-B283-40BC-BE91-D408A5581319}"/>
              </a:ext>
            </a:extLst>
          </p:cNvPr>
          <p:cNvSpPr/>
          <p:nvPr/>
        </p:nvSpPr>
        <p:spPr>
          <a:xfrm>
            <a:off x="4223792" y="4127856"/>
            <a:ext cx="3563998" cy="910712"/>
          </a:xfrm>
          <a:prstGeom prst="wedgeRectCallout">
            <a:avLst>
              <a:gd name="adj1" fmla="val 21532"/>
              <a:gd name="adj2" fmla="val 75631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BÁRPINCÉR-MIXER</a:t>
            </a:r>
          </a:p>
        </p:txBody>
      </p:sp>
      <p:sp>
        <p:nvSpPr>
          <p:cNvPr id="38" name="Dymek mowy: prostokąt 37">
            <a:extLst>
              <a:ext uri="{FF2B5EF4-FFF2-40B4-BE49-F238E27FC236}">
                <a16:creationId xmlns:a16="http://schemas.microsoft.com/office/drawing/2014/main" id="{42148144-550D-4FFD-A3FC-0011F1759DF6}"/>
              </a:ext>
            </a:extLst>
          </p:cNvPr>
          <p:cNvSpPr/>
          <p:nvPr/>
        </p:nvSpPr>
        <p:spPr>
          <a:xfrm>
            <a:off x="4223792" y="3217144"/>
            <a:ext cx="3563998" cy="910712"/>
          </a:xfrm>
          <a:prstGeom prst="wedgeRectCallout">
            <a:avLst>
              <a:gd name="adj1" fmla="val -21705"/>
              <a:gd name="adj2" fmla="val 75631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BÁRPINCÉR 1. SZINT, BARISTA</a:t>
            </a:r>
          </a:p>
        </p:txBody>
      </p:sp>
      <p:sp>
        <p:nvSpPr>
          <p:cNvPr id="39" name="Dymek mowy: prostokąt 38">
            <a:extLst>
              <a:ext uri="{FF2B5EF4-FFF2-40B4-BE49-F238E27FC236}">
                <a16:creationId xmlns:a16="http://schemas.microsoft.com/office/drawing/2014/main" id="{6C3FB287-A7D5-42F0-9CFD-BBB853004C24}"/>
              </a:ext>
            </a:extLst>
          </p:cNvPr>
          <p:cNvSpPr/>
          <p:nvPr/>
        </p:nvSpPr>
        <p:spPr>
          <a:xfrm>
            <a:off x="4223792" y="2306432"/>
            <a:ext cx="3563998" cy="910712"/>
          </a:xfrm>
          <a:prstGeom prst="wedgeRectCallout">
            <a:avLst>
              <a:gd name="adj1" fmla="val 20501"/>
              <a:gd name="adj2" fmla="val 7563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/>
              <a:t>BARBACK</a:t>
            </a:r>
            <a:endParaRPr lang="pl-PL" b="1" dirty="0"/>
          </a:p>
        </p:txBody>
      </p:sp>
      <p:sp>
        <p:nvSpPr>
          <p:cNvPr id="40" name="Dymek mowy: prostokąt 39">
            <a:extLst>
              <a:ext uri="{FF2B5EF4-FFF2-40B4-BE49-F238E27FC236}">
                <a16:creationId xmlns:a16="http://schemas.microsoft.com/office/drawing/2014/main" id="{96827B82-7DEF-43A8-88AD-245B27D9593E}"/>
              </a:ext>
            </a:extLst>
          </p:cNvPr>
          <p:cNvSpPr/>
          <p:nvPr/>
        </p:nvSpPr>
        <p:spPr>
          <a:xfrm>
            <a:off x="4223792" y="1395720"/>
            <a:ext cx="3563998" cy="910712"/>
          </a:xfrm>
          <a:prstGeom prst="wedgeRectCallout">
            <a:avLst>
              <a:gd name="adj1" fmla="val -21423"/>
              <a:gd name="adj2" fmla="val 81480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PINCÉR, SEF</a:t>
            </a:r>
          </a:p>
        </p:txBody>
      </p:sp>
    </p:spTree>
    <p:extLst>
      <p:ext uri="{BB962C8B-B14F-4D97-AF65-F5344CB8AC3E}">
        <p14:creationId xmlns:p14="http://schemas.microsoft.com/office/powerpoint/2010/main" val="20282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11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FELNŐTTOKTATÁS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715CC31-56CB-4D5B-AD4D-D8A8DB23A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58650" y="1773871"/>
            <a:ext cx="234498" cy="410340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8146E5D-D2A3-4695-B225-F2ACE3394425}"/>
              </a:ext>
            </a:extLst>
          </p:cNvPr>
          <p:cNvSpPr/>
          <p:nvPr/>
        </p:nvSpPr>
        <p:spPr>
          <a:xfrm>
            <a:off x="6600057" y="1772816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altLang="pl-PL" sz="2000" b="1" dirty="0">
                <a:solidFill>
                  <a:srgbClr val="FF8803"/>
                </a:solidFill>
              </a:rPr>
              <a:t>A FELNŐTTKÉPZÉSBEN MEG KELL FONTOLNIA:</a:t>
            </a: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felnőttek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önállóan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vezetik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tanulási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folyamatot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több-kevesebb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szakmai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tapasztalattal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rendelkezik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felnőttkori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tanulási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igények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társadalmi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szerepek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foglalkoztatási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feltételek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megváltoztatásából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adódnak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felnőttek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problémára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orientáltak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célra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felnőttek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belső</a:t>
            </a: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motivációja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Biznesu, Biurko, Dokument, RÄka, Nauka, Notatnik">
            <a:extLst>
              <a:ext uri="{FF2B5EF4-FFF2-40B4-BE49-F238E27FC236}">
                <a16:creationId xmlns:a16="http://schemas.microsoft.com/office/drawing/2014/main" id="{9317FFEB-0223-4C5C-A251-37277559E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1853" r="600"/>
          <a:stretch/>
        </p:blipFill>
        <p:spPr bwMode="auto">
          <a:xfrm>
            <a:off x="-13596" y="1768790"/>
            <a:ext cx="6109596" cy="41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8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31FD96A3-0245-434A-A59F-E16477D8D300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12</a:t>
            </a:fld>
            <a:endParaRPr lang="en-US" altLang="pl-PL" dirty="0"/>
          </a:p>
        </p:txBody>
      </p:sp>
      <p:sp>
        <p:nvSpPr>
          <p:cNvPr id="5" name="Dymek mowy: prostokąt 4">
            <a:extLst>
              <a:ext uri="{FF2B5EF4-FFF2-40B4-BE49-F238E27FC236}">
                <a16:creationId xmlns:a16="http://schemas.microsoft.com/office/drawing/2014/main" id="{2AE06739-8593-435E-A7D9-4D2867EABF0D}"/>
              </a:ext>
            </a:extLst>
          </p:cNvPr>
          <p:cNvSpPr/>
          <p:nvPr/>
        </p:nvSpPr>
        <p:spPr>
          <a:xfrm rot="5400000">
            <a:off x="6681221" y="941850"/>
            <a:ext cx="4391780" cy="6629776"/>
          </a:xfrm>
          <a:prstGeom prst="wedgeRectCallout">
            <a:avLst>
              <a:gd name="adj1" fmla="val -20591"/>
              <a:gd name="adj2" fmla="val 57208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C228152-1BF7-4FCC-97A1-199CF9CEF34A}"/>
              </a:ext>
            </a:extLst>
          </p:cNvPr>
          <p:cNvSpPr/>
          <p:nvPr/>
        </p:nvSpPr>
        <p:spPr>
          <a:xfrm>
            <a:off x="6096000" y="828287"/>
            <a:ext cx="5486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alt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FELNŐTT TANULÓK JELLEMZŐI: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hu-HU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élet különböző szintjeiről érkeznek, eltérő szakmai tapasztalattal és eltérő életkorúak,
diverzifikált oktatási tevékenység,
stílusok, technikák és tanulási készségek, különböző szokások,
már kialakult a szakmai szokások és munka attitűdök,
a szakmai és családi feladatokból adódó időhiány,
a szakmai fejlődésről vagy az oktatás megkezdéséről szóló elhatározás gyakorlati dimenziója,
az elvont gondolkodás minősége,
összpontosítási képesség</a:t>
            </a:r>
            <a:endParaRPr lang="pl-PL" alt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B5D72C0F-20BE-464D-9644-A9A7B753B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4973" y="2500312"/>
            <a:ext cx="1741291" cy="1857375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663DFAF-79C3-4148-B308-DCE53E46CAD0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FELNŐTTOKTATÁS</a:t>
            </a:r>
          </a:p>
        </p:txBody>
      </p:sp>
    </p:spTree>
    <p:extLst>
      <p:ext uri="{BB962C8B-B14F-4D97-AF65-F5344CB8AC3E}">
        <p14:creationId xmlns:p14="http://schemas.microsoft.com/office/powerpoint/2010/main" val="208172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13</a:t>
            </a:fld>
            <a:endParaRPr lang="en-US" alt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EC8BF19-47C1-4D79-B242-1F0343F1374F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Dymek mowy: prostokąt 7">
            <a:extLst>
              <a:ext uri="{FF2B5EF4-FFF2-40B4-BE49-F238E27FC236}">
                <a16:creationId xmlns:a16="http://schemas.microsoft.com/office/drawing/2014/main" id="{105FD323-1E98-469D-858D-6DD546BC02FC}"/>
              </a:ext>
            </a:extLst>
          </p:cNvPr>
          <p:cNvSpPr/>
          <p:nvPr/>
        </p:nvSpPr>
        <p:spPr>
          <a:xfrm rot="5400000">
            <a:off x="6681221" y="941850"/>
            <a:ext cx="4391780" cy="6629776"/>
          </a:xfrm>
          <a:prstGeom prst="wedgeRectCallout">
            <a:avLst>
              <a:gd name="adj1" fmla="val -20591"/>
              <a:gd name="adj2" fmla="val 57208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5D15476-07C8-4C74-B7F2-B1F8B4D64170}"/>
              </a:ext>
            </a:extLst>
          </p:cNvPr>
          <p:cNvSpPr/>
          <p:nvPr/>
        </p:nvSpPr>
        <p:spPr>
          <a:xfrm>
            <a:off x="5951984" y="598824"/>
            <a:ext cx="5964454" cy="4871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alt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FELNŐTTEK AKKOR TANULNAK A LEGJOBBAN, HA: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kritika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nélkül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beszélhetnek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hibázhatnak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ezek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hatással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lefolyására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képesítések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növelésének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gyakorlati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mérhető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aspektusát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látják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(pl.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szakmai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pénzügyi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promóció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munkahelyen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azokat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környezetben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fogadják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aktívan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részt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vesznek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tanulási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folyamatban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ötletek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benyomások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megoldások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változatainak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megosztásával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értik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érték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értelmét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valós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problémákat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oldnak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meg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képzéssel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kapcsolatban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elméleti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tartalmat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lehetőségük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saját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tapasztalataikra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hivatkozni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alt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672F13C1-A3BD-4DB4-9706-91C683D48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9496" y="2510530"/>
            <a:ext cx="1746208" cy="1746208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D83B7B17-7D5A-42A6-9A76-D78DE88DB6B2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FELNŐTTOKTATÁS</a:t>
            </a:r>
          </a:p>
        </p:txBody>
      </p:sp>
    </p:spTree>
    <p:extLst>
      <p:ext uri="{BB962C8B-B14F-4D97-AF65-F5344CB8AC3E}">
        <p14:creationId xmlns:p14="http://schemas.microsoft.com/office/powerpoint/2010/main" val="1467210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14</a:t>
            </a:fld>
            <a:endParaRPr lang="en-US" alt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B8E2A2F-A8B5-4DEB-ACBA-C9C41E236E2A}"/>
              </a:ext>
            </a:extLst>
          </p:cNvPr>
          <p:cNvSpPr/>
          <p:nvPr/>
        </p:nvSpPr>
        <p:spPr>
          <a:xfrm>
            <a:off x="7176120" y="5373215"/>
            <a:ext cx="5015880" cy="197071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31F1E09-A462-4D1F-96BB-412216E99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15623" r="32473" b="21915"/>
          <a:stretch/>
        </p:blipFill>
        <p:spPr>
          <a:xfrm flipH="1">
            <a:off x="0" y="1124744"/>
            <a:ext cx="7176120" cy="444554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EF0189B-DA26-4529-8262-58E2106A9125}"/>
              </a:ext>
            </a:extLst>
          </p:cNvPr>
          <p:cNvSpPr/>
          <p:nvPr/>
        </p:nvSpPr>
        <p:spPr>
          <a:xfrm>
            <a:off x="3143672" y="2564904"/>
            <a:ext cx="9048328" cy="2808312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D8E82F8-3D1D-41C9-8C0F-CFB71DD0CC81}"/>
              </a:ext>
            </a:extLst>
          </p:cNvPr>
          <p:cNvSpPr/>
          <p:nvPr/>
        </p:nvSpPr>
        <p:spPr>
          <a:xfrm>
            <a:off x="7393710" y="2780928"/>
            <a:ext cx="439092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A FELNŐTTOKTATÁS SZABÁLYAI
</a:t>
            </a:r>
            <a:r>
              <a:rPr lang="pl-PL" b="1" dirty="0">
                <a:solidFill>
                  <a:schemeClr val="bg1"/>
                </a:solidFill>
              </a:rPr>
              <a:t>A </a:t>
            </a:r>
            <a:r>
              <a:rPr lang="pl-PL" b="1" dirty="0" err="1">
                <a:solidFill>
                  <a:schemeClr val="bg1"/>
                </a:solidFill>
              </a:rPr>
              <a:t>bárpincérek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gyakran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fiatal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emberek</a:t>
            </a:r>
            <a:r>
              <a:rPr lang="pl-PL" b="1" dirty="0">
                <a:solidFill>
                  <a:schemeClr val="bg1"/>
                </a:solidFill>
              </a:rPr>
              <a:t>, </a:t>
            </a:r>
            <a:r>
              <a:rPr lang="pl-PL" b="1" dirty="0" err="1">
                <a:solidFill>
                  <a:schemeClr val="bg1"/>
                </a:solidFill>
              </a:rPr>
              <a:t>akik</a:t>
            </a:r>
            <a:r>
              <a:rPr lang="pl-PL" sz="14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Önállóak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tanulásban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speciális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tanulási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célok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optimális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időkihasználás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5A4825AC-3BFD-412E-AEE8-39F7EED24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1499" y="3070899"/>
            <a:ext cx="1741291" cy="185737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B46AE7F-6C63-4CAE-AB51-CB24A220797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FELNŐTTOKTATÁS</a:t>
            </a:r>
          </a:p>
        </p:txBody>
      </p:sp>
    </p:spTree>
    <p:extLst>
      <p:ext uri="{BB962C8B-B14F-4D97-AF65-F5344CB8AC3E}">
        <p14:creationId xmlns:p14="http://schemas.microsoft.com/office/powerpoint/2010/main" val="87696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>
            <a:extLst>
              <a:ext uri="{FF2B5EF4-FFF2-40B4-BE49-F238E27FC236}">
                <a16:creationId xmlns:a16="http://schemas.microsoft.com/office/drawing/2014/main" id="{1DC12738-1A0D-4C15-9479-06089EC867FF}"/>
              </a:ext>
            </a:extLst>
          </p:cNvPr>
          <p:cNvSpPr/>
          <p:nvPr/>
        </p:nvSpPr>
        <p:spPr>
          <a:xfrm>
            <a:off x="0" y="1582849"/>
            <a:ext cx="12192000" cy="4222415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7DB08E9-5948-4807-AD5B-383B134ED5A7}"/>
              </a:ext>
            </a:extLst>
          </p:cNvPr>
          <p:cNvSpPr/>
          <p:nvPr/>
        </p:nvSpPr>
        <p:spPr>
          <a:xfrm>
            <a:off x="-3820" y="2874519"/>
            <a:ext cx="12192000" cy="1645473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15</a:t>
            </a:fld>
            <a:endParaRPr lang="en-US" alt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AF8994A1-D346-45B9-B666-7B1A2CD944D8}"/>
              </a:ext>
            </a:extLst>
          </p:cNvPr>
          <p:cNvSpPr/>
          <p:nvPr/>
        </p:nvSpPr>
        <p:spPr>
          <a:xfrm>
            <a:off x="3110161" y="3089731"/>
            <a:ext cx="41222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2"/>
              </a:buBlip>
            </a:pP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Tapasztalat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
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Reflexció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Elmélet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Gyakorlat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C6DB8110-46FE-4240-93C7-AA9A4F4BF0C8}"/>
              </a:ext>
            </a:extLst>
          </p:cNvPr>
          <p:cNvSpPr/>
          <p:nvPr/>
        </p:nvSpPr>
        <p:spPr>
          <a:xfrm>
            <a:off x="-32548" y="4661968"/>
            <a:ext cx="3126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KOLB-CIKLUS
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9150B06-8329-4A3C-A1A6-F8193B775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50" y="2996952"/>
            <a:ext cx="1307441" cy="130744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66F731F-20B1-4B9C-804F-AD7462348585}"/>
              </a:ext>
            </a:extLst>
          </p:cNvPr>
          <p:cNvSpPr/>
          <p:nvPr/>
        </p:nvSpPr>
        <p:spPr>
          <a:xfrm>
            <a:off x="3093592" y="1752132"/>
            <a:ext cx="6096000" cy="7058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b="1" dirty="0" err="1">
                <a:solidFill>
                  <a:schemeClr val="bg1"/>
                </a:solidFill>
              </a:rPr>
              <a:t>Ez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egy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érdekes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és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hatékony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oktatási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technika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amely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szerint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sikeres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tanuláshoz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tanulás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négy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fő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szakaszát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kell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végiigvinni</a:t>
            </a:r>
            <a:r>
              <a:rPr lang="en-GB" b="1" dirty="0">
                <a:solidFill>
                  <a:schemeClr val="bg1"/>
                </a:solidFill>
              </a:rPr>
              <a:t>: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872117D-BF5D-4B17-A23B-11694BDEE0DE}"/>
              </a:ext>
            </a:extLst>
          </p:cNvPr>
          <p:cNvSpPr/>
          <p:nvPr/>
        </p:nvSpPr>
        <p:spPr>
          <a:xfrm>
            <a:off x="3048000" y="45963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Az </a:t>
            </a:r>
            <a:r>
              <a:rPr lang="en-GB" b="1" dirty="0" err="1">
                <a:solidFill>
                  <a:schemeClr val="bg1"/>
                </a:solidFill>
              </a:rPr>
              <a:t>oktatás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egyes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szakaszainak</a:t>
            </a:r>
            <a:r>
              <a:rPr lang="en-GB" b="1" dirty="0">
                <a:solidFill>
                  <a:schemeClr val="bg1"/>
                </a:solidFill>
              </a:rPr>
              <a:t> a Kolb-</a:t>
            </a:r>
            <a:r>
              <a:rPr lang="en-GB" b="1" dirty="0" err="1">
                <a:solidFill>
                  <a:schemeClr val="bg1"/>
                </a:solidFill>
              </a:rPr>
              <a:t>ciklus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szerinti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megvalósításának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sorrendje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szabad</a:t>
            </a:r>
            <a:r>
              <a:rPr lang="en-GB" b="1" dirty="0">
                <a:solidFill>
                  <a:schemeClr val="bg1"/>
                </a:solidFill>
              </a:rPr>
              <a:t>. </a:t>
            </a:r>
            <a:r>
              <a:rPr lang="en-GB" b="1" dirty="0" err="1">
                <a:solidFill>
                  <a:schemeClr val="bg1"/>
                </a:solidFill>
              </a:rPr>
              <a:t>Fontos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hogy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mindegyiket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fejezzék</a:t>
            </a:r>
            <a:r>
              <a:rPr lang="en-GB" b="1" dirty="0">
                <a:solidFill>
                  <a:schemeClr val="bg1"/>
                </a:solidFill>
              </a:rPr>
              <a:t> be </a:t>
            </a:r>
            <a:r>
              <a:rPr lang="en-GB" b="1" dirty="0" err="1">
                <a:solidFill>
                  <a:schemeClr val="bg1"/>
                </a:solidFill>
              </a:rPr>
              <a:t>az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oktatás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során</a:t>
            </a:r>
            <a:r>
              <a:rPr lang="en-GB" b="1" dirty="0">
                <a:solidFill>
                  <a:schemeClr val="bg1"/>
                </a:solidFill>
              </a:rPr>
              <a:t>.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F499682D-50EF-49FF-818D-E5D7F2BD650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FELNŐTTOKTATÁS</a:t>
            </a:r>
          </a:p>
        </p:txBody>
      </p:sp>
    </p:spTree>
    <p:extLst>
      <p:ext uri="{BB962C8B-B14F-4D97-AF65-F5344CB8AC3E}">
        <p14:creationId xmlns:p14="http://schemas.microsoft.com/office/powerpoint/2010/main" val="381642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16</a:t>
            </a:fld>
            <a:endParaRPr lang="en-US" altLang="pl-PL"/>
          </a:p>
        </p:txBody>
      </p:sp>
      <p:sp>
        <p:nvSpPr>
          <p:cNvPr id="7" name="Dymek mowy: prostokąt 6">
            <a:extLst>
              <a:ext uri="{FF2B5EF4-FFF2-40B4-BE49-F238E27FC236}">
                <a16:creationId xmlns:a16="http://schemas.microsoft.com/office/drawing/2014/main" id="{4538D898-0CDA-42CE-8EFC-B8E2DD818BA2}"/>
              </a:ext>
            </a:extLst>
          </p:cNvPr>
          <p:cNvSpPr/>
          <p:nvPr/>
        </p:nvSpPr>
        <p:spPr>
          <a:xfrm>
            <a:off x="7248128" y="2636912"/>
            <a:ext cx="3235480" cy="910712"/>
          </a:xfrm>
          <a:prstGeom prst="wedgeRectCallout">
            <a:avLst>
              <a:gd name="adj1" fmla="val -38938"/>
              <a:gd name="adj2" fmla="val -20475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TAPASZTALAT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pl-PL" sz="1400" b="1" dirty="0">
                <a:solidFill>
                  <a:prstClr val="white"/>
                </a:solidFill>
              </a:rPr>
              <a:t>konkret </a:t>
            </a:r>
            <a:r>
              <a:rPr lang="pl-PL" sz="1400" b="1" dirty="0" err="1">
                <a:solidFill>
                  <a:prstClr val="white"/>
                </a:solidFill>
              </a:rPr>
              <a:t>tapasztalat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r>
              <a:rPr lang="pl-PL" sz="1400" b="1" dirty="0" err="1">
                <a:solidFill>
                  <a:prstClr val="white"/>
                </a:solidFill>
              </a:rPr>
              <a:t>során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8" name="Dymek mowy: prostokąt 7">
            <a:extLst>
              <a:ext uri="{FF2B5EF4-FFF2-40B4-BE49-F238E27FC236}">
                <a16:creationId xmlns:a16="http://schemas.microsoft.com/office/drawing/2014/main" id="{63ACB857-7354-4A4F-A1B9-FEF690D96969}"/>
              </a:ext>
            </a:extLst>
          </p:cNvPr>
          <p:cNvSpPr/>
          <p:nvPr/>
        </p:nvSpPr>
        <p:spPr>
          <a:xfrm>
            <a:off x="7248128" y="3779095"/>
            <a:ext cx="3235480" cy="910712"/>
          </a:xfrm>
          <a:prstGeom prst="wedgeRectCallout">
            <a:avLst>
              <a:gd name="adj1" fmla="val 22371"/>
              <a:gd name="adj2" fmla="val -15827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GYAKORLAT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pl-PL" sz="1400" b="1" dirty="0" err="1">
                <a:solidFill>
                  <a:prstClr val="white"/>
                </a:solidFill>
              </a:rPr>
              <a:t>gyakorlati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r>
              <a:rPr lang="pl-PL" sz="1400" b="1" dirty="0" err="1">
                <a:solidFill>
                  <a:prstClr val="white"/>
                </a:solidFill>
              </a:rPr>
              <a:t>tevékenységek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9" name="Dymek mowy: prostokąt 8">
            <a:extLst>
              <a:ext uri="{FF2B5EF4-FFF2-40B4-BE49-F238E27FC236}">
                <a16:creationId xmlns:a16="http://schemas.microsoft.com/office/drawing/2014/main" id="{095FF5DA-5AE4-4533-B0CC-0613192FA087}"/>
              </a:ext>
            </a:extLst>
          </p:cNvPr>
          <p:cNvSpPr/>
          <p:nvPr/>
        </p:nvSpPr>
        <p:spPr>
          <a:xfrm>
            <a:off x="3796995" y="3770626"/>
            <a:ext cx="3235480" cy="910712"/>
          </a:xfrm>
          <a:prstGeom prst="wedgeRectCallout">
            <a:avLst>
              <a:gd name="adj1" fmla="val 46464"/>
              <a:gd name="adj2" fmla="val 23047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ELMÉLET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en-GB" sz="1400" b="1" dirty="0" err="1">
                <a:solidFill>
                  <a:prstClr val="white"/>
                </a:solidFill>
              </a:rPr>
              <a:t>az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információk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és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következtetések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meghatározása</a:t>
            </a:r>
            <a:r>
              <a:rPr lang="en-GB" sz="1400" b="1" dirty="0">
                <a:solidFill>
                  <a:prstClr val="white"/>
                </a:solidFill>
              </a:rPr>
              <a:t>, </a:t>
            </a:r>
            <a:r>
              <a:rPr lang="en-GB" sz="1400" b="1" dirty="0" err="1">
                <a:solidFill>
                  <a:prstClr val="white"/>
                </a:solidFill>
              </a:rPr>
              <a:t>általánossá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tétel</a:t>
            </a:r>
            <a:r>
              <a:rPr lang="en-GB" sz="1400" b="1" dirty="0">
                <a:solidFill>
                  <a:prstClr val="white"/>
                </a:solidFill>
              </a:rPr>
              <a:t>,</a:t>
            </a:r>
            <a:endParaRPr lang="pl-PL" sz="1400" b="1" dirty="0">
              <a:solidFill>
                <a:prstClr val="white"/>
              </a:solidFill>
            </a:endParaRPr>
          </a:p>
        </p:txBody>
      </p:sp>
      <p:sp>
        <p:nvSpPr>
          <p:cNvPr id="10" name="Dymek mowy: prostokąt 9">
            <a:extLst>
              <a:ext uri="{FF2B5EF4-FFF2-40B4-BE49-F238E27FC236}">
                <a16:creationId xmlns:a16="http://schemas.microsoft.com/office/drawing/2014/main" id="{7E0FF09F-A0D3-43E3-8894-D987756D4261}"/>
              </a:ext>
            </a:extLst>
          </p:cNvPr>
          <p:cNvSpPr/>
          <p:nvPr/>
        </p:nvSpPr>
        <p:spPr>
          <a:xfrm>
            <a:off x="3796995" y="2636912"/>
            <a:ext cx="3235480" cy="910712"/>
          </a:xfrm>
          <a:prstGeom prst="wedgeRectCallout">
            <a:avLst>
              <a:gd name="adj1" fmla="val 21605"/>
              <a:gd name="adj2" fmla="val 2595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REFLEXIÓ ÉS MEGFIGYELÉS</a:t>
            </a:r>
          </a:p>
        </p:txBody>
      </p:sp>
      <p:sp>
        <p:nvSpPr>
          <p:cNvPr id="11" name="Trójkąt prostokątny 10">
            <a:extLst>
              <a:ext uri="{FF2B5EF4-FFF2-40B4-BE49-F238E27FC236}">
                <a16:creationId xmlns:a16="http://schemas.microsoft.com/office/drawing/2014/main" id="{7A58A741-C551-460C-95CF-5878DFDD6ACD}"/>
              </a:ext>
            </a:extLst>
          </p:cNvPr>
          <p:cNvSpPr/>
          <p:nvPr/>
        </p:nvSpPr>
        <p:spPr>
          <a:xfrm rot="8100000">
            <a:off x="7526573" y="3627460"/>
            <a:ext cx="304979" cy="304979"/>
          </a:xfrm>
          <a:prstGeom prst="rtTriangle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rójkąt prostokątny 11">
            <a:extLst>
              <a:ext uri="{FF2B5EF4-FFF2-40B4-BE49-F238E27FC236}">
                <a16:creationId xmlns:a16="http://schemas.microsoft.com/office/drawing/2014/main" id="{951BDE05-5CB1-4104-A5C7-56F7730CF7B0}"/>
              </a:ext>
            </a:extLst>
          </p:cNvPr>
          <p:cNvSpPr/>
          <p:nvPr/>
        </p:nvSpPr>
        <p:spPr>
          <a:xfrm rot="2700000">
            <a:off x="7095268" y="2937085"/>
            <a:ext cx="304979" cy="304979"/>
          </a:xfrm>
          <a:prstGeom prst="rtTriangle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ADAAC232-BEEA-4AA3-A1F0-006B1CFBB438}"/>
              </a:ext>
            </a:extLst>
          </p:cNvPr>
          <p:cNvSpPr/>
          <p:nvPr/>
        </p:nvSpPr>
        <p:spPr>
          <a:xfrm rot="13500000">
            <a:off x="6875981" y="4073492"/>
            <a:ext cx="304979" cy="304979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prostokątny 13">
            <a:extLst>
              <a:ext uri="{FF2B5EF4-FFF2-40B4-BE49-F238E27FC236}">
                <a16:creationId xmlns:a16="http://schemas.microsoft.com/office/drawing/2014/main" id="{9C6427B1-F904-461F-92A9-35234C30D955}"/>
              </a:ext>
            </a:extLst>
          </p:cNvPr>
          <p:cNvSpPr/>
          <p:nvPr/>
        </p:nvSpPr>
        <p:spPr>
          <a:xfrm rot="18900000">
            <a:off x="6448667" y="3395137"/>
            <a:ext cx="304979" cy="304979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7D32C6F-9D64-48B2-93C2-8BB552B65790}"/>
              </a:ext>
            </a:extLst>
          </p:cNvPr>
          <p:cNvSpPr/>
          <p:nvPr/>
        </p:nvSpPr>
        <p:spPr>
          <a:xfrm>
            <a:off x="412248" y="4263479"/>
            <a:ext cx="323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E7E01"/>
                </a:solidFill>
              </a:rPr>
              <a:t>KOLB-CIKLUS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FB892668-6319-4C55-9D82-D5C69087A0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01" y="2535287"/>
            <a:ext cx="1528330" cy="1528330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3DCCE2E4-71F7-4688-AC5A-E2064AE5C73C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FELNŐTTOKTATÁS</a:t>
            </a:r>
          </a:p>
        </p:txBody>
      </p:sp>
    </p:spTree>
    <p:extLst>
      <p:ext uri="{BB962C8B-B14F-4D97-AF65-F5344CB8AC3E}">
        <p14:creationId xmlns:p14="http://schemas.microsoft.com/office/powerpoint/2010/main" val="336882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17</a:t>
            </a:fld>
            <a:endParaRPr lang="en-US" alt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CF06470-AF71-4130-B61D-145AF1645E4C}"/>
              </a:ext>
            </a:extLst>
          </p:cNvPr>
          <p:cNvSpPr txBox="1"/>
          <p:nvPr/>
        </p:nvSpPr>
        <p:spPr>
          <a:xfrm>
            <a:off x="3936938" y="4790778"/>
            <a:ext cx="330718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A </a:t>
            </a:r>
            <a:r>
              <a:rPr lang="en-GB" sz="1400" dirty="0" err="1">
                <a:solidFill>
                  <a:prstClr val="black"/>
                </a:solidFill>
              </a:rPr>
              <a:t>dekoratív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anyagokkal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és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az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összetétel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elveivel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kapcsolatos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ismeretek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konfrontációi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17" name="Dymek mowy: prostokąt 16">
            <a:extLst>
              <a:ext uri="{FF2B5EF4-FFF2-40B4-BE49-F238E27FC236}">
                <a16:creationId xmlns:a16="http://schemas.microsoft.com/office/drawing/2014/main" id="{DB79B0D1-A698-4BAC-AE57-E3B7EE4C3401}"/>
              </a:ext>
            </a:extLst>
          </p:cNvPr>
          <p:cNvSpPr/>
          <p:nvPr/>
        </p:nvSpPr>
        <p:spPr>
          <a:xfrm>
            <a:off x="7248128" y="2636912"/>
            <a:ext cx="3235480" cy="910712"/>
          </a:xfrm>
          <a:prstGeom prst="wedgeRectCallout">
            <a:avLst>
              <a:gd name="adj1" fmla="val -38938"/>
              <a:gd name="adj2" fmla="val -20475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>
                <a:solidFill>
                  <a:prstClr val="white"/>
                </a:solidFill>
              </a:rPr>
              <a:t>DOŚWIADCZENIE</a:t>
            </a:r>
            <a:br>
              <a:rPr lang="pl-PL" sz="2200" b="1">
                <a:solidFill>
                  <a:prstClr val="white"/>
                </a:solidFill>
              </a:rPr>
            </a:br>
            <a:r>
              <a:rPr lang="pl-PL" sz="1400" b="1">
                <a:solidFill>
                  <a:prstClr val="white"/>
                </a:solidFill>
              </a:rPr>
              <a:t>poprzez konkretne przeżycie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18" name="Dymek mowy: prostokąt 17">
            <a:extLst>
              <a:ext uri="{FF2B5EF4-FFF2-40B4-BE49-F238E27FC236}">
                <a16:creationId xmlns:a16="http://schemas.microsoft.com/office/drawing/2014/main" id="{4D121FF3-56FC-413D-877E-8F9138C17DB9}"/>
              </a:ext>
            </a:extLst>
          </p:cNvPr>
          <p:cNvSpPr/>
          <p:nvPr/>
        </p:nvSpPr>
        <p:spPr>
          <a:xfrm>
            <a:off x="7248128" y="3779095"/>
            <a:ext cx="3235480" cy="910712"/>
          </a:xfrm>
          <a:prstGeom prst="wedgeRectCallout">
            <a:avLst>
              <a:gd name="adj1" fmla="val 22371"/>
              <a:gd name="adj2" fmla="val -15827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GYAKORLAT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pl-PL" sz="1400" b="1" dirty="0" err="1">
                <a:solidFill>
                  <a:prstClr val="white"/>
                </a:solidFill>
              </a:rPr>
              <a:t>gyakorlati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r>
              <a:rPr lang="pl-PL" sz="1400" b="1" dirty="0" err="1">
                <a:solidFill>
                  <a:prstClr val="white"/>
                </a:solidFill>
              </a:rPr>
              <a:t>tevékenység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19" name="Dymek mowy: prostokąt 18">
            <a:extLst>
              <a:ext uri="{FF2B5EF4-FFF2-40B4-BE49-F238E27FC236}">
                <a16:creationId xmlns:a16="http://schemas.microsoft.com/office/drawing/2014/main" id="{9EFC26BA-A2FA-4CDF-AA37-BF66D734A5A3}"/>
              </a:ext>
            </a:extLst>
          </p:cNvPr>
          <p:cNvSpPr/>
          <p:nvPr/>
        </p:nvSpPr>
        <p:spPr>
          <a:xfrm>
            <a:off x="3796995" y="3770626"/>
            <a:ext cx="3235480" cy="910712"/>
          </a:xfrm>
          <a:prstGeom prst="wedgeRectCallout">
            <a:avLst>
              <a:gd name="adj1" fmla="val 46464"/>
              <a:gd name="adj2" fmla="val 23047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ELMÉLET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en-GB" sz="1400" b="1" dirty="0" err="1">
                <a:solidFill>
                  <a:prstClr val="white"/>
                </a:solidFill>
              </a:rPr>
              <a:t>az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információk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és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következtetések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meghatározása</a:t>
            </a:r>
            <a:r>
              <a:rPr lang="en-GB" sz="1400" b="1" dirty="0">
                <a:solidFill>
                  <a:prstClr val="white"/>
                </a:solidFill>
              </a:rPr>
              <a:t>, </a:t>
            </a:r>
            <a:r>
              <a:rPr lang="en-GB" sz="1400" b="1" dirty="0" err="1">
                <a:solidFill>
                  <a:prstClr val="white"/>
                </a:solidFill>
              </a:rPr>
              <a:t>általánossá</a:t>
            </a:r>
            <a:r>
              <a:rPr lang="en-GB" sz="1400" b="1" dirty="0">
                <a:solidFill>
                  <a:prstClr val="white"/>
                </a:solidFill>
              </a:rPr>
              <a:t> </a:t>
            </a:r>
            <a:r>
              <a:rPr lang="en-GB" sz="1400" b="1" dirty="0" err="1">
                <a:solidFill>
                  <a:prstClr val="white"/>
                </a:solidFill>
              </a:rPr>
              <a:t>tétel</a:t>
            </a:r>
            <a:r>
              <a:rPr lang="en-GB" sz="1400" b="1" dirty="0">
                <a:solidFill>
                  <a:prstClr val="white"/>
                </a:solidFill>
              </a:rPr>
              <a:t>,</a:t>
            </a:r>
            <a:endParaRPr lang="pl-PL" sz="1400" b="1" dirty="0">
              <a:solidFill>
                <a:prstClr val="white"/>
              </a:solidFill>
            </a:endParaRPr>
          </a:p>
        </p:txBody>
      </p:sp>
      <p:sp>
        <p:nvSpPr>
          <p:cNvPr id="20" name="Dymek mowy: prostokąt 19">
            <a:extLst>
              <a:ext uri="{FF2B5EF4-FFF2-40B4-BE49-F238E27FC236}">
                <a16:creationId xmlns:a16="http://schemas.microsoft.com/office/drawing/2014/main" id="{91422E9D-2DF7-46DD-978D-FA85615A3632}"/>
              </a:ext>
            </a:extLst>
          </p:cNvPr>
          <p:cNvSpPr/>
          <p:nvPr/>
        </p:nvSpPr>
        <p:spPr>
          <a:xfrm>
            <a:off x="3796995" y="2636912"/>
            <a:ext cx="3235480" cy="910712"/>
          </a:xfrm>
          <a:prstGeom prst="wedgeRectCallout">
            <a:avLst>
              <a:gd name="adj1" fmla="val 21605"/>
              <a:gd name="adj2" fmla="val 2595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REFLEKSJA I OBSERWACJA</a:t>
            </a:r>
          </a:p>
        </p:txBody>
      </p:sp>
      <p:sp>
        <p:nvSpPr>
          <p:cNvPr id="22" name="Trójkąt prostokątny 21">
            <a:extLst>
              <a:ext uri="{FF2B5EF4-FFF2-40B4-BE49-F238E27FC236}">
                <a16:creationId xmlns:a16="http://schemas.microsoft.com/office/drawing/2014/main" id="{B47E809C-BAD5-4A1F-B8FB-95A77E60117B}"/>
              </a:ext>
            </a:extLst>
          </p:cNvPr>
          <p:cNvSpPr/>
          <p:nvPr/>
        </p:nvSpPr>
        <p:spPr>
          <a:xfrm rot="8100000">
            <a:off x="7526573" y="3627460"/>
            <a:ext cx="304979" cy="304979"/>
          </a:xfrm>
          <a:prstGeom prst="rtTriangle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rójkąt prostokątny 22">
            <a:extLst>
              <a:ext uri="{FF2B5EF4-FFF2-40B4-BE49-F238E27FC236}">
                <a16:creationId xmlns:a16="http://schemas.microsoft.com/office/drawing/2014/main" id="{416A6220-A005-45BF-9E98-1F4F1A7A32BB}"/>
              </a:ext>
            </a:extLst>
          </p:cNvPr>
          <p:cNvSpPr/>
          <p:nvPr/>
        </p:nvSpPr>
        <p:spPr>
          <a:xfrm rot="2700000">
            <a:off x="7095268" y="2937085"/>
            <a:ext cx="304979" cy="304979"/>
          </a:xfrm>
          <a:prstGeom prst="rtTriangle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Trójkąt prostokątny 23">
            <a:extLst>
              <a:ext uri="{FF2B5EF4-FFF2-40B4-BE49-F238E27FC236}">
                <a16:creationId xmlns:a16="http://schemas.microsoft.com/office/drawing/2014/main" id="{AE84D9D5-D4EB-499A-A9D1-35CEDA73C1AF}"/>
              </a:ext>
            </a:extLst>
          </p:cNvPr>
          <p:cNvSpPr/>
          <p:nvPr/>
        </p:nvSpPr>
        <p:spPr>
          <a:xfrm rot="13500000">
            <a:off x="6875981" y="4073492"/>
            <a:ext cx="304979" cy="304979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rójkąt prostokątny 24">
            <a:extLst>
              <a:ext uri="{FF2B5EF4-FFF2-40B4-BE49-F238E27FC236}">
                <a16:creationId xmlns:a16="http://schemas.microsoft.com/office/drawing/2014/main" id="{3A80B16A-2316-4CFE-9A38-A1A0C931E5C2}"/>
              </a:ext>
            </a:extLst>
          </p:cNvPr>
          <p:cNvSpPr/>
          <p:nvPr/>
        </p:nvSpPr>
        <p:spPr>
          <a:xfrm rot="18900000">
            <a:off x="6448667" y="3395137"/>
            <a:ext cx="304979" cy="304979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Dymek mowy: prostokąt 25">
            <a:extLst>
              <a:ext uri="{FF2B5EF4-FFF2-40B4-BE49-F238E27FC236}">
                <a16:creationId xmlns:a16="http://schemas.microsoft.com/office/drawing/2014/main" id="{213B445D-0E4B-4A4A-884D-1286F3578B6E}"/>
              </a:ext>
            </a:extLst>
          </p:cNvPr>
          <p:cNvSpPr/>
          <p:nvPr/>
        </p:nvSpPr>
        <p:spPr>
          <a:xfrm>
            <a:off x="3795688" y="3812453"/>
            <a:ext cx="141251" cy="1675162"/>
          </a:xfrm>
          <a:prstGeom prst="wedgeRectCallout">
            <a:avLst>
              <a:gd name="adj1" fmla="val 46464"/>
              <a:gd name="adj2" fmla="val 23047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1400" b="1">
              <a:solidFill>
                <a:prstClr val="white"/>
              </a:solidFill>
            </a:endParaRPr>
          </a:p>
        </p:txBody>
      </p:sp>
      <p:sp>
        <p:nvSpPr>
          <p:cNvPr id="27" name="Dymek mowy: prostokąt 26">
            <a:extLst>
              <a:ext uri="{FF2B5EF4-FFF2-40B4-BE49-F238E27FC236}">
                <a16:creationId xmlns:a16="http://schemas.microsoft.com/office/drawing/2014/main" id="{237A1EDD-15D1-4CB3-9DE6-51F42101A2F2}"/>
              </a:ext>
            </a:extLst>
          </p:cNvPr>
          <p:cNvSpPr/>
          <p:nvPr/>
        </p:nvSpPr>
        <p:spPr>
          <a:xfrm>
            <a:off x="10342356" y="3800601"/>
            <a:ext cx="141252" cy="1675162"/>
          </a:xfrm>
          <a:prstGeom prst="wedgeRectCallout">
            <a:avLst>
              <a:gd name="adj1" fmla="val 22371"/>
              <a:gd name="adj2" fmla="val -15827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FE673178-4A8D-4FF9-90B8-466EDB7FD18F}"/>
              </a:ext>
            </a:extLst>
          </p:cNvPr>
          <p:cNvSpPr txBox="1"/>
          <p:nvPr/>
        </p:nvSpPr>
        <p:spPr>
          <a:xfrm>
            <a:off x="7248688" y="4791993"/>
            <a:ext cx="309823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</a:rPr>
              <a:t>Koktél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dekorációk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felszolgálása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képzés</a:t>
            </a:r>
            <a:r>
              <a:rPr lang="en-GB" sz="1400" dirty="0">
                <a:solidFill>
                  <a:prstClr val="black"/>
                </a:solidFill>
              </a:rPr>
              <a:t>, Martini </a:t>
            </a:r>
            <a:r>
              <a:rPr lang="en-GB" sz="1400" dirty="0" err="1">
                <a:solidFill>
                  <a:prstClr val="black"/>
                </a:solidFill>
              </a:rPr>
              <a:t>pohárban</a:t>
            </a:r>
            <a:r>
              <a:rPr lang="en-GB" sz="1400" dirty="0">
                <a:solidFill>
                  <a:prstClr val="black"/>
                </a:solidFill>
              </a:rPr>
              <a:t>
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5833BFF-649A-4793-87BD-DAD984CB362D}"/>
              </a:ext>
            </a:extLst>
          </p:cNvPr>
          <p:cNvSpPr txBox="1"/>
          <p:nvPr/>
        </p:nvSpPr>
        <p:spPr>
          <a:xfrm>
            <a:off x="7248688" y="1844824"/>
            <a:ext cx="309823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</a:rPr>
              <a:t>Szükséges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koktél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dekorációk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felszolgálása</a:t>
            </a:r>
            <a:r>
              <a:rPr lang="en-GB" sz="1400" dirty="0">
                <a:solidFill>
                  <a:prstClr val="black"/>
                </a:solidFill>
              </a:rPr>
              <a:t> Martini </a:t>
            </a:r>
            <a:r>
              <a:rPr lang="en-GB" sz="1400" dirty="0" err="1">
                <a:solidFill>
                  <a:prstClr val="black"/>
                </a:solidFill>
              </a:rPr>
              <a:t>pohárban</a:t>
            </a:r>
            <a:r>
              <a:rPr lang="en-GB" sz="1400" dirty="0">
                <a:solidFill>
                  <a:prstClr val="black"/>
                </a:solidFill>
              </a:rPr>
              <a:t>
</a:t>
            </a:r>
          </a:p>
        </p:txBody>
      </p:sp>
      <p:sp>
        <p:nvSpPr>
          <p:cNvPr id="31" name="Dymek mowy: prostokąt 30">
            <a:extLst>
              <a:ext uri="{FF2B5EF4-FFF2-40B4-BE49-F238E27FC236}">
                <a16:creationId xmlns:a16="http://schemas.microsoft.com/office/drawing/2014/main" id="{C3DF7F8A-029D-4DC5-8D71-E0D59DF9450F}"/>
              </a:ext>
            </a:extLst>
          </p:cNvPr>
          <p:cNvSpPr/>
          <p:nvPr/>
        </p:nvSpPr>
        <p:spPr>
          <a:xfrm flipV="1">
            <a:off x="10342356" y="1798208"/>
            <a:ext cx="141252" cy="910712"/>
          </a:xfrm>
          <a:prstGeom prst="wedgeRectCallout">
            <a:avLst>
              <a:gd name="adj1" fmla="val -38938"/>
              <a:gd name="adj2" fmla="val -20475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32" name="Dymek mowy: prostokąt 31">
            <a:extLst>
              <a:ext uri="{FF2B5EF4-FFF2-40B4-BE49-F238E27FC236}">
                <a16:creationId xmlns:a16="http://schemas.microsoft.com/office/drawing/2014/main" id="{6098B6BA-5921-4306-B6FC-14B8D120AE1C}"/>
              </a:ext>
            </a:extLst>
          </p:cNvPr>
          <p:cNvSpPr/>
          <p:nvPr/>
        </p:nvSpPr>
        <p:spPr>
          <a:xfrm flipV="1">
            <a:off x="3796995" y="1798208"/>
            <a:ext cx="139944" cy="910712"/>
          </a:xfrm>
          <a:prstGeom prst="wedgeRectCallout">
            <a:avLst>
              <a:gd name="adj1" fmla="val 21605"/>
              <a:gd name="adj2" fmla="val 2595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51F48E86-CDDA-4349-9AB7-8A2BE169932F}"/>
              </a:ext>
            </a:extLst>
          </p:cNvPr>
          <p:cNvSpPr/>
          <p:nvPr/>
        </p:nvSpPr>
        <p:spPr>
          <a:xfrm>
            <a:off x="700152" y="4780956"/>
            <a:ext cx="265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PÉLDA: MODERN KOKTÉL DEKORÁCIÓ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6E11EC8E-07BF-4289-94D2-84C0933AE203}"/>
              </a:ext>
            </a:extLst>
          </p:cNvPr>
          <p:cNvSpPr/>
          <p:nvPr/>
        </p:nvSpPr>
        <p:spPr>
          <a:xfrm>
            <a:off x="412248" y="4263479"/>
            <a:ext cx="323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E7E01"/>
                </a:solidFill>
              </a:rPr>
              <a:t>KOLB-CIKLUS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A5398A0A-1503-43B1-9F0B-A0D3917E5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01" y="2535287"/>
            <a:ext cx="1528330" cy="1528330"/>
          </a:xfrm>
          <a:prstGeom prst="rect">
            <a:avLst/>
          </a:prstGeom>
        </p:spPr>
      </p:pic>
      <p:sp>
        <p:nvSpPr>
          <p:cNvPr id="34" name="Dymek mowy: prostokąt 6">
            <a:extLst>
              <a:ext uri="{FF2B5EF4-FFF2-40B4-BE49-F238E27FC236}">
                <a16:creationId xmlns:a16="http://schemas.microsoft.com/office/drawing/2014/main" id="{113F5A42-FFC1-6A49-AA13-6FB3B056290B}"/>
              </a:ext>
            </a:extLst>
          </p:cNvPr>
          <p:cNvSpPr/>
          <p:nvPr/>
        </p:nvSpPr>
        <p:spPr>
          <a:xfrm>
            <a:off x="7246243" y="2623440"/>
            <a:ext cx="3235480" cy="910712"/>
          </a:xfrm>
          <a:prstGeom prst="wedgeRectCallout">
            <a:avLst>
              <a:gd name="adj1" fmla="val -38938"/>
              <a:gd name="adj2" fmla="val -20475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TAPASZTALAT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pl-PL" sz="1400" b="1" dirty="0">
                <a:solidFill>
                  <a:prstClr val="white"/>
                </a:solidFill>
              </a:rPr>
              <a:t>konkret </a:t>
            </a:r>
            <a:r>
              <a:rPr lang="pl-PL" sz="1400" b="1" dirty="0" err="1">
                <a:solidFill>
                  <a:prstClr val="white"/>
                </a:solidFill>
              </a:rPr>
              <a:t>tapasztalat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r>
              <a:rPr lang="pl-PL" sz="1400" b="1" dirty="0" err="1">
                <a:solidFill>
                  <a:prstClr val="white"/>
                </a:solidFill>
              </a:rPr>
              <a:t>során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35" name="Dymek mowy: prostokąt 9">
            <a:extLst>
              <a:ext uri="{FF2B5EF4-FFF2-40B4-BE49-F238E27FC236}">
                <a16:creationId xmlns:a16="http://schemas.microsoft.com/office/drawing/2014/main" id="{6AC1319A-4B71-2446-A857-E7BA8A264283}"/>
              </a:ext>
            </a:extLst>
          </p:cNvPr>
          <p:cNvSpPr/>
          <p:nvPr/>
        </p:nvSpPr>
        <p:spPr>
          <a:xfrm>
            <a:off x="3795110" y="2623440"/>
            <a:ext cx="3235480" cy="910712"/>
          </a:xfrm>
          <a:prstGeom prst="wedgeRectCallout">
            <a:avLst>
              <a:gd name="adj1" fmla="val 21605"/>
              <a:gd name="adj2" fmla="val 2595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REFLEXIÓ ÉS MEGFIGYELÉS</a:t>
            </a:r>
          </a:p>
        </p:txBody>
      </p:sp>
      <p:sp>
        <p:nvSpPr>
          <p:cNvPr id="38" name="Trójkąt prostokątny 10">
            <a:extLst>
              <a:ext uri="{FF2B5EF4-FFF2-40B4-BE49-F238E27FC236}">
                <a16:creationId xmlns:a16="http://schemas.microsoft.com/office/drawing/2014/main" id="{64605761-DD04-404F-B039-56CB8CBBC0F1}"/>
              </a:ext>
            </a:extLst>
          </p:cNvPr>
          <p:cNvSpPr/>
          <p:nvPr/>
        </p:nvSpPr>
        <p:spPr>
          <a:xfrm rot="8100000">
            <a:off x="7524688" y="3613988"/>
            <a:ext cx="304979" cy="304979"/>
          </a:xfrm>
          <a:prstGeom prst="rtTriangle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Trójkąt prostokątny 11">
            <a:extLst>
              <a:ext uri="{FF2B5EF4-FFF2-40B4-BE49-F238E27FC236}">
                <a16:creationId xmlns:a16="http://schemas.microsoft.com/office/drawing/2014/main" id="{51823ADA-5929-DA45-A176-58A4AEFB1E47}"/>
              </a:ext>
            </a:extLst>
          </p:cNvPr>
          <p:cNvSpPr/>
          <p:nvPr/>
        </p:nvSpPr>
        <p:spPr>
          <a:xfrm rot="2700000">
            <a:off x="7093383" y="2923613"/>
            <a:ext cx="304979" cy="304979"/>
          </a:xfrm>
          <a:prstGeom prst="rtTriangle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Trójkąt prostokątny 12">
            <a:extLst>
              <a:ext uri="{FF2B5EF4-FFF2-40B4-BE49-F238E27FC236}">
                <a16:creationId xmlns:a16="http://schemas.microsoft.com/office/drawing/2014/main" id="{407CB553-4EC4-744D-A851-27ADBD571192}"/>
              </a:ext>
            </a:extLst>
          </p:cNvPr>
          <p:cNvSpPr/>
          <p:nvPr/>
        </p:nvSpPr>
        <p:spPr>
          <a:xfrm rot="13500000">
            <a:off x="6874096" y="4060020"/>
            <a:ext cx="304979" cy="304979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Trójkąt prostokątny 13">
            <a:extLst>
              <a:ext uri="{FF2B5EF4-FFF2-40B4-BE49-F238E27FC236}">
                <a16:creationId xmlns:a16="http://schemas.microsoft.com/office/drawing/2014/main" id="{38B3F795-4F9E-BF49-B7E5-B5C183999220}"/>
              </a:ext>
            </a:extLst>
          </p:cNvPr>
          <p:cNvSpPr/>
          <p:nvPr/>
        </p:nvSpPr>
        <p:spPr>
          <a:xfrm rot="18900000">
            <a:off x="6446782" y="3381665"/>
            <a:ext cx="304979" cy="304979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6813E-E196-C845-87B3-850A55878F92}"/>
              </a:ext>
            </a:extLst>
          </p:cNvPr>
          <p:cNvSpPr txBox="1"/>
          <p:nvPr/>
        </p:nvSpPr>
        <p:spPr>
          <a:xfrm>
            <a:off x="4010023" y="1828799"/>
            <a:ext cx="3025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</a:t>
            </a:r>
            <a:r>
              <a:rPr lang="en-GB" sz="1400" dirty="0" err="1"/>
              <a:t>tréner</a:t>
            </a:r>
            <a:r>
              <a:rPr lang="en-GB" sz="1400" dirty="0"/>
              <a:t> </a:t>
            </a:r>
            <a:r>
              <a:rPr lang="en-GB" sz="1400" dirty="0" err="1"/>
              <a:t>megfigyelésének</a:t>
            </a:r>
            <a:r>
              <a:rPr lang="en-GB" sz="1400" dirty="0"/>
              <a:t> </a:t>
            </a:r>
            <a:r>
              <a:rPr lang="en-GB" sz="1400" dirty="0" err="1"/>
              <a:t>előkészítése</a:t>
            </a:r>
            <a:r>
              <a:rPr lang="en-GB" sz="1400" dirty="0"/>
              <a:t> </a:t>
            </a:r>
            <a:r>
              <a:rPr lang="en-GB" sz="1400" dirty="0" err="1"/>
              <a:t>különböző</a:t>
            </a:r>
            <a:r>
              <a:rPr lang="en-GB" sz="1400" dirty="0"/>
              <a:t> </a:t>
            </a:r>
            <a:r>
              <a:rPr lang="en-GB" sz="1400" dirty="0" err="1"/>
              <a:t>koktél</a:t>
            </a:r>
            <a:r>
              <a:rPr lang="en-GB" sz="1400" dirty="0"/>
              <a:t> </a:t>
            </a:r>
            <a:r>
              <a:rPr lang="en-GB" sz="1400" dirty="0" err="1"/>
              <a:t>variációk</a:t>
            </a:r>
            <a:r>
              <a:rPr lang="en-GB" sz="1400" dirty="0"/>
              <a:t>,  </a:t>
            </a:r>
            <a:r>
              <a:rPr lang="en-GB" sz="1400" dirty="0" err="1"/>
              <a:t>felszolgálása</a:t>
            </a:r>
            <a:r>
              <a:rPr lang="en-GB" sz="1400" dirty="0"/>
              <a:t> Martini </a:t>
            </a:r>
            <a:r>
              <a:rPr lang="en-GB" sz="1400" dirty="0" err="1"/>
              <a:t>pohárban</a:t>
            </a:r>
            <a:r>
              <a:rPr lang="en-GB" sz="1400" dirty="0"/>
              <a:t>
</a:t>
            </a:r>
            <a:endParaRPr lang="en-US" dirty="0"/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EC050873-6B6C-499A-BD09-EAF0C4A02653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FELNŐTTOKTATÁS</a:t>
            </a:r>
          </a:p>
        </p:txBody>
      </p:sp>
    </p:spTree>
    <p:extLst>
      <p:ext uri="{BB962C8B-B14F-4D97-AF65-F5344CB8AC3E}">
        <p14:creationId xmlns:p14="http://schemas.microsoft.com/office/powerpoint/2010/main" val="3052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265174-B32A-473E-83DD-5C8B228B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18</a:t>
            </a:fld>
            <a:endParaRPr lang="en-US" alt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F9D466EB-CCD0-4A5C-9857-FD6E2847CCF4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22793B-7E7E-4E8F-93B6-EFF2AEAA3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r="25824"/>
          <a:stretch/>
        </p:blipFill>
        <p:spPr>
          <a:xfrm>
            <a:off x="1127448" y="0"/>
            <a:ext cx="6984776" cy="6858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850E55A0-8B37-4E8C-88CF-5A983DAF0800}"/>
              </a:ext>
            </a:extLst>
          </p:cNvPr>
          <p:cNvSpPr/>
          <p:nvPr/>
        </p:nvSpPr>
        <p:spPr>
          <a:xfrm>
            <a:off x="1127448" y="0"/>
            <a:ext cx="6984776" cy="68580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C6A9353-EFE9-4039-8942-7EEDBD9B8A38}"/>
              </a:ext>
            </a:extLst>
          </p:cNvPr>
          <p:cNvSpPr/>
          <p:nvPr/>
        </p:nvSpPr>
        <p:spPr>
          <a:xfrm>
            <a:off x="4619836" y="2708920"/>
            <a:ext cx="7572164" cy="1872208"/>
          </a:xfrm>
          <a:prstGeom prst="rect">
            <a:avLst/>
          </a:prstGeom>
          <a:solidFill>
            <a:srgbClr val="FFCA0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5569CCC-862C-4349-B482-6137AF0406EC}"/>
              </a:ext>
            </a:extLst>
          </p:cNvPr>
          <p:cNvSpPr/>
          <p:nvPr/>
        </p:nvSpPr>
        <p:spPr>
          <a:xfrm>
            <a:off x="5469660" y="3147355"/>
            <a:ext cx="5594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A FELNŐTTKÉPZÉSBEN CSAKÚGY, MINT A BÁRPINCÉR SZAKMA SORÁN, A KOMMUNIKÁCIÓ KÜLÖNBÖZŐ EMBEREK KÜLÖNBÖZŐ HELYZETEKBEN IS KULCSFONTOSSÁGÚ KÉSZSÉG. </a:t>
            </a:r>
          </a:p>
        </p:txBody>
      </p:sp>
    </p:spTree>
    <p:extLst>
      <p:ext uri="{BB962C8B-B14F-4D97-AF65-F5344CB8AC3E}">
        <p14:creationId xmlns:p14="http://schemas.microsoft.com/office/powerpoint/2010/main" val="238827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19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FELNŐTTOKTATÁS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49C7B6E-1B63-41C9-93A1-489DAB4BE391}"/>
              </a:ext>
            </a:extLst>
          </p:cNvPr>
          <p:cNvSpPr/>
          <p:nvPr/>
        </p:nvSpPr>
        <p:spPr>
          <a:xfrm>
            <a:off x="1110812" y="6074132"/>
            <a:ext cx="1761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1 and 2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0500202-2CDF-458C-9DEF-D9FA559E6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914EC4A5-7A26-4AFA-AF72-2E274ED8F085}"/>
              </a:ext>
            </a:extLst>
          </p:cNvPr>
          <p:cNvSpPr/>
          <p:nvPr/>
        </p:nvSpPr>
        <p:spPr>
          <a:xfrm rot="16200000">
            <a:off x="5115420" y="3096406"/>
            <a:ext cx="521000" cy="432048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BC79BB1-CC39-4919-AF9D-F3A90AD92A12}"/>
              </a:ext>
            </a:extLst>
          </p:cNvPr>
          <p:cNvSpPr/>
          <p:nvPr/>
        </p:nvSpPr>
        <p:spPr>
          <a:xfrm>
            <a:off x="5562224" y="2420888"/>
            <a:ext cx="6629776" cy="2736304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A3A2BAC3-DBC6-447E-AB22-A8075E7D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48" y="2708920"/>
            <a:ext cx="5718352" cy="237626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A BÁRPINCÉR ÉS AZ OKTATÓ ALAPKÉSZSÉGEI EZEN A TERÜLETEN, TÖBBEK KÖZÖTT:</a:t>
            </a:r>
          </a:p>
          <a:p>
            <a:pPr>
              <a:buBlip>
                <a:blip r:embed="rId3"/>
              </a:buBlip>
            </a:pP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gyors kontaktus létesítése,
figyelmes hallgatás,
értés és visszajelzés,
erős és gyors válasz az üzenetekre,
csoportegyüttműködés és információátadás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2E89F38-9D9D-413C-AAD1-2D449FB3CA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827702"/>
            <a:ext cx="1922676" cy="19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47337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 A KARRIER PÁLYA?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</a:t>
            </a:fld>
            <a:endParaRPr lang="en-US" alt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A08931D-972F-42A5-876B-1B246D405678}"/>
              </a:ext>
            </a:extLst>
          </p:cNvPr>
          <p:cNvSpPr/>
          <p:nvPr/>
        </p:nvSpPr>
        <p:spPr>
          <a:xfrm>
            <a:off x="1110812" y="6074132"/>
            <a:ext cx="131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1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02CA7BF-CD99-4BF1-BB14-058A6A7B2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8DB5B04C-3F2F-432B-9D4B-AB5C4A759150}"/>
              </a:ext>
            </a:extLst>
          </p:cNvPr>
          <p:cNvSpPr/>
          <p:nvPr/>
        </p:nvSpPr>
        <p:spPr>
          <a:xfrm>
            <a:off x="8071803" y="5373215"/>
            <a:ext cx="4120197" cy="72010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58D8356-F118-42D3-8AD7-A91943BDB15E}"/>
              </a:ext>
            </a:extLst>
          </p:cNvPr>
          <p:cNvSpPr/>
          <p:nvPr/>
        </p:nvSpPr>
        <p:spPr>
          <a:xfrm>
            <a:off x="0" y="2347274"/>
            <a:ext cx="12192000" cy="3025942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CC14933-8785-4180-819C-74327CCC8524}"/>
              </a:ext>
            </a:extLst>
          </p:cNvPr>
          <p:cNvSpPr/>
          <p:nvPr/>
        </p:nvSpPr>
        <p:spPr>
          <a:xfrm>
            <a:off x="8282403" y="2797261"/>
            <a:ext cx="3558956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KARRIER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en-GB" sz="2000" dirty="0" err="1">
                <a:solidFill>
                  <a:schemeClr val="bg1"/>
                </a:solidFill>
              </a:rPr>
              <a:t>egy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adott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szakmához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vagy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magasabb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szakmai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pozícióhoz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vezető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oktatási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szakaszok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rendszere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1" name="Obraz 2">
            <a:extLst>
              <a:ext uri="{FF2B5EF4-FFF2-40B4-BE49-F238E27FC236}">
                <a16:creationId xmlns:a16="http://schemas.microsoft.com/office/drawing/2014/main" id="{0CC7DFA5-81A8-F040-87D3-66E414EE8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6" y="3048332"/>
            <a:ext cx="1623825" cy="1623825"/>
          </a:xfrm>
          <a:prstGeom prst="rect">
            <a:avLst/>
          </a:prstGeom>
        </p:spPr>
      </p:pic>
      <p:pic>
        <p:nvPicPr>
          <p:cNvPr id="20" name="Picture 2" descr="PamiÄtnik, PiÃ³ro, FiliÅ¼anka Do Herbaty, Pisanie">
            <a:extLst>
              <a:ext uri="{FF2B5EF4-FFF2-40B4-BE49-F238E27FC236}">
                <a16:creationId xmlns:a16="http://schemas.microsoft.com/office/drawing/2014/main" id="{1E3399E4-9C24-4D4A-9494-F497FC0FD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r="6174"/>
          <a:stretch/>
        </p:blipFill>
        <p:spPr bwMode="auto">
          <a:xfrm>
            <a:off x="3023588" y="1152000"/>
            <a:ext cx="5048215" cy="57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5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20</a:t>
            </a:fld>
            <a:endParaRPr lang="en-US" alt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93C787A-33C1-4183-BC40-C33867D3DC07}"/>
              </a:ext>
            </a:extLst>
          </p:cNvPr>
          <p:cNvSpPr txBox="1">
            <a:spLocks/>
          </p:cNvSpPr>
          <p:nvPr/>
        </p:nvSpPr>
        <p:spPr bwMode="auto">
          <a:xfrm>
            <a:off x="2063552" y="1539776"/>
            <a:ext cx="682475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  <a:p>
            <a:endParaRPr lang="pl-PL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9BC91070-C4A0-46E2-B428-B4072D545D64}"/>
              </a:ext>
            </a:extLst>
          </p:cNvPr>
          <p:cNvSpPr/>
          <p:nvPr/>
        </p:nvSpPr>
        <p:spPr>
          <a:xfrm>
            <a:off x="3863752" y="6068318"/>
            <a:ext cx="1279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2 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94AAD2F4-E433-45FB-A7BF-9BD64CD8E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230293" y="6020738"/>
            <a:ext cx="539422" cy="540000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E50E5221-009B-4927-87C4-8BA10B87B3EA}"/>
              </a:ext>
            </a:extLst>
          </p:cNvPr>
          <p:cNvSpPr/>
          <p:nvPr/>
        </p:nvSpPr>
        <p:spPr>
          <a:xfrm>
            <a:off x="1128234" y="6074132"/>
            <a:ext cx="19195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CSATOLT MUNKA KÁRTYA 2 ÉS 3
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E90969D-103B-4A8D-AA78-B954FBF36231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ED94F536-7074-4A7E-9E67-6EEF9AEBE56C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id="{4AA51E72-E12A-416B-B357-768C95E33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pic>
        <p:nvPicPr>
          <p:cNvPr id="28" name="Obraz 27">
            <a:extLst>
              <a:ext uri="{FF2B5EF4-FFF2-40B4-BE49-F238E27FC236}">
                <a16:creationId xmlns:a16="http://schemas.microsoft.com/office/drawing/2014/main" id="{E0CB1E17-9127-439F-9423-006B09BB9BA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4998541" y="3995969"/>
            <a:ext cx="74510" cy="2448272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FE4CE66E-3C50-47CD-AE51-A0940724632B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7870123" y="3995969"/>
            <a:ext cx="74510" cy="2448272"/>
          </a:xfrm>
          <a:prstGeom prst="rect">
            <a:avLst/>
          </a:prstGeom>
        </p:spPr>
      </p:pic>
      <p:sp>
        <p:nvSpPr>
          <p:cNvPr id="30" name="Strzałka w prawo 21">
            <a:extLst>
              <a:ext uri="{FF2B5EF4-FFF2-40B4-BE49-F238E27FC236}">
                <a16:creationId xmlns:a16="http://schemas.microsoft.com/office/drawing/2014/main" id="{681C6311-20A2-48BF-883C-827B838C5F37}"/>
              </a:ext>
            </a:extLst>
          </p:cNvPr>
          <p:cNvSpPr/>
          <p:nvPr/>
        </p:nvSpPr>
        <p:spPr>
          <a:xfrm rot="10800000">
            <a:off x="3920030" y="5099377"/>
            <a:ext cx="1152128" cy="185850"/>
          </a:xfrm>
          <a:prstGeom prst="rightArrow">
            <a:avLst/>
          </a:prstGeom>
          <a:solidFill>
            <a:srgbClr val="666699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1" name="Dymek mowy: prostokąt 30">
            <a:extLst>
              <a:ext uri="{FF2B5EF4-FFF2-40B4-BE49-F238E27FC236}">
                <a16:creationId xmlns:a16="http://schemas.microsoft.com/office/drawing/2014/main" id="{DDB5217A-4829-44F9-959C-84CADAC4B745}"/>
              </a:ext>
            </a:extLst>
          </p:cNvPr>
          <p:cNvSpPr/>
          <p:nvPr/>
        </p:nvSpPr>
        <p:spPr>
          <a:xfrm>
            <a:off x="4921305" y="4846885"/>
            <a:ext cx="2585101" cy="727646"/>
          </a:xfrm>
          <a:prstGeom prst="wedgeRectCallout">
            <a:avLst>
              <a:gd name="adj1" fmla="val -18313"/>
              <a:gd name="adj2" fmla="val 30900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 KÓDOLATLAN ÜZENET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DF4E2015-03F5-41A5-9162-116D33B15C6A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4846141" y="605416"/>
            <a:ext cx="74510" cy="2448272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A030817A-0A85-4B42-8D48-1B320C822E9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7717723" y="605416"/>
            <a:ext cx="74510" cy="2448272"/>
          </a:xfrm>
          <a:prstGeom prst="rect">
            <a:avLst/>
          </a:prstGeom>
        </p:spPr>
      </p:pic>
      <p:sp>
        <p:nvSpPr>
          <p:cNvPr id="34" name="Dymek mowy: prostokąt 33">
            <a:extLst>
              <a:ext uri="{FF2B5EF4-FFF2-40B4-BE49-F238E27FC236}">
                <a16:creationId xmlns:a16="http://schemas.microsoft.com/office/drawing/2014/main" id="{F8B83EDC-E3BC-440B-9E95-8CD508A01A89}"/>
              </a:ext>
            </a:extLst>
          </p:cNvPr>
          <p:cNvSpPr/>
          <p:nvPr/>
        </p:nvSpPr>
        <p:spPr>
          <a:xfrm>
            <a:off x="8737600" y="4840171"/>
            <a:ext cx="2585101" cy="727646"/>
          </a:xfrm>
          <a:prstGeom prst="wedgeRectCallout">
            <a:avLst>
              <a:gd name="adj1" fmla="val 24848"/>
              <a:gd name="adj2" fmla="val 25888"/>
            </a:avLst>
          </a:prstGeom>
          <a:solidFill>
            <a:srgbClr val="FE6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JELEK FOGADÁSA</a:t>
            </a:r>
          </a:p>
        </p:txBody>
      </p:sp>
      <p:sp>
        <p:nvSpPr>
          <p:cNvPr id="35" name="Dymek mowy: prostokąt 34">
            <a:extLst>
              <a:ext uri="{FF2B5EF4-FFF2-40B4-BE49-F238E27FC236}">
                <a16:creationId xmlns:a16="http://schemas.microsoft.com/office/drawing/2014/main" id="{455C37FF-3AE2-41A4-ADEF-7791AAE40E9A}"/>
              </a:ext>
            </a:extLst>
          </p:cNvPr>
          <p:cNvSpPr/>
          <p:nvPr/>
        </p:nvSpPr>
        <p:spPr>
          <a:xfrm>
            <a:off x="8737600" y="1461418"/>
            <a:ext cx="2585101" cy="727646"/>
          </a:xfrm>
          <a:prstGeom prst="wedgeRectCallout">
            <a:avLst>
              <a:gd name="adj1" fmla="val -22442"/>
              <a:gd name="adj2" fmla="val 31124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JEL</a:t>
            </a:r>
          </a:p>
        </p:txBody>
      </p:sp>
      <p:sp>
        <p:nvSpPr>
          <p:cNvPr id="36" name="Dymek mowy: prostokąt 35">
            <a:extLst>
              <a:ext uri="{FF2B5EF4-FFF2-40B4-BE49-F238E27FC236}">
                <a16:creationId xmlns:a16="http://schemas.microsoft.com/office/drawing/2014/main" id="{AE7A17C1-9374-4AF6-98CA-CEC5338D56E8}"/>
              </a:ext>
            </a:extLst>
          </p:cNvPr>
          <p:cNvSpPr/>
          <p:nvPr/>
        </p:nvSpPr>
        <p:spPr>
          <a:xfrm>
            <a:off x="4921305" y="1465729"/>
            <a:ext cx="2585101" cy="727646"/>
          </a:xfrm>
          <a:prstGeom prst="wedgeRectCallout">
            <a:avLst>
              <a:gd name="adj1" fmla="val 22712"/>
              <a:gd name="adj2" fmla="val 31124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ÜZENETET</a:t>
            </a:r>
          </a:p>
        </p:txBody>
      </p:sp>
      <p:sp>
        <p:nvSpPr>
          <p:cNvPr id="37" name="Dymek mowy: prostokąt 36">
            <a:extLst>
              <a:ext uri="{FF2B5EF4-FFF2-40B4-BE49-F238E27FC236}">
                <a16:creationId xmlns:a16="http://schemas.microsoft.com/office/drawing/2014/main" id="{49EAE56D-A8D5-41B6-A7D8-B0849E1749EE}"/>
              </a:ext>
            </a:extLst>
          </p:cNvPr>
          <p:cNvSpPr/>
          <p:nvPr/>
        </p:nvSpPr>
        <p:spPr>
          <a:xfrm>
            <a:off x="2363312" y="1465510"/>
            <a:ext cx="2585101" cy="727646"/>
          </a:xfrm>
          <a:prstGeom prst="wedgeRectCallout">
            <a:avLst>
              <a:gd name="adj1" fmla="val -18475"/>
              <a:gd name="adj2" fmla="val 265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SZÁNDÉK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33CED66B-D06E-417B-8104-05745A645F4A}"/>
              </a:ext>
            </a:extLst>
          </p:cNvPr>
          <p:cNvSpPr/>
          <p:nvPr/>
        </p:nvSpPr>
        <p:spPr>
          <a:xfrm>
            <a:off x="7643687" y="4833628"/>
            <a:ext cx="2844801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200" b="1" dirty="0">
                <a:solidFill>
                  <a:srgbClr val="FF8803"/>
                </a:solidFill>
              </a:rPr>
              <a:t>DE-KÓDOLÁS</a:t>
            </a:r>
          </a:p>
        </p:txBody>
      </p:sp>
      <p:sp>
        <p:nvSpPr>
          <p:cNvPr id="39" name="Dymek mowy: prostokąt 38">
            <a:extLst>
              <a:ext uri="{FF2B5EF4-FFF2-40B4-BE49-F238E27FC236}">
                <a16:creationId xmlns:a16="http://schemas.microsoft.com/office/drawing/2014/main" id="{307254B4-CF6D-4096-B686-E93ECC2FCFCF}"/>
              </a:ext>
            </a:extLst>
          </p:cNvPr>
          <p:cNvSpPr/>
          <p:nvPr/>
        </p:nvSpPr>
        <p:spPr>
          <a:xfrm>
            <a:off x="2357335" y="4846885"/>
            <a:ext cx="2585101" cy="727646"/>
          </a:xfrm>
          <a:prstGeom prst="wedgeRectCallout">
            <a:avLst>
              <a:gd name="adj1" fmla="val -19787"/>
              <a:gd name="adj2" fmla="val 28282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ÉRTELMEZÉS</a:t>
            </a:r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75A98178-1C31-4FC5-8191-5CA6ED025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1642" y="2648440"/>
            <a:ext cx="1706940" cy="1634783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B3129996-DE05-4563-BD55-60D930B5350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10064501" y="2128733"/>
            <a:ext cx="86936" cy="2711437"/>
          </a:xfrm>
          <a:prstGeom prst="rect">
            <a:avLst/>
          </a:prstGeom>
        </p:spPr>
      </p:pic>
      <p:sp>
        <p:nvSpPr>
          <p:cNvPr id="42" name="Prostokąt 41">
            <a:extLst>
              <a:ext uri="{FF2B5EF4-FFF2-40B4-BE49-F238E27FC236}">
                <a16:creationId xmlns:a16="http://schemas.microsoft.com/office/drawing/2014/main" id="{64ED4C07-ABF4-466D-BC23-EA7B966C2C23}"/>
              </a:ext>
            </a:extLst>
          </p:cNvPr>
          <p:cNvSpPr/>
          <p:nvPr/>
        </p:nvSpPr>
        <p:spPr>
          <a:xfrm>
            <a:off x="7715695" y="1472228"/>
            <a:ext cx="2844801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200" b="1" dirty="0">
                <a:solidFill>
                  <a:srgbClr val="FF8803"/>
                </a:solidFill>
              </a:rPr>
              <a:t>KÓDOLÁS</a:t>
            </a:r>
          </a:p>
        </p:txBody>
      </p:sp>
      <p:sp>
        <p:nvSpPr>
          <p:cNvPr id="43" name="Trójkąt prostokątny 42">
            <a:extLst>
              <a:ext uri="{FF2B5EF4-FFF2-40B4-BE49-F238E27FC236}">
                <a16:creationId xmlns:a16="http://schemas.microsoft.com/office/drawing/2014/main" id="{3703F149-BBDE-4944-ACFB-D179C87DE4DA}"/>
              </a:ext>
            </a:extLst>
          </p:cNvPr>
          <p:cNvSpPr/>
          <p:nvPr/>
        </p:nvSpPr>
        <p:spPr>
          <a:xfrm rot="2700000">
            <a:off x="4789946" y="5057735"/>
            <a:ext cx="304979" cy="304979"/>
          </a:xfrm>
          <a:prstGeom prst="rtTriangle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Trójkąt prostokątny 43">
            <a:extLst>
              <a:ext uri="{FF2B5EF4-FFF2-40B4-BE49-F238E27FC236}">
                <a16:creationId xmlns:a16="http://schemas.microsoft.com/office/drawing/2014/main" id="{0CA0D034-40BF-4089-A58D-E2F4A8978DCD}"/>
              </a:ext>
            </a:extLst>
          </p:cNvPr>
          <p:cNvSpPr/>
          <p:nvPr/>
        </p:nvSpPr>
        <p:spPr>
          <a:xfrm rot="13500000">
            <a:off x="4789947" y="1680846"/>
            <a:ext cx="304979" cy="304979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Trójkąt prostokątny 44">
            <a:extLst>
              <a:ext uri="{FF2B5EF4-FFF2-40B4-BE49-F238E27FC236}">
                <a16:creationId xmlns:a16="http://schemas.microsoft.com/office/drawing/2014/main" id="{D356784C-55D8-4E46-8904-A47BC4585951}"/>
              </a:ext>
            </a:extLst>
          </p:cNvPr>
          <p:cNvSpPr/>
          <p:nvPr/>
        </p:nvSpPr>
        <p:spPr>
          <a:xfrm rot="13500000">
            <a:off x="8525282" y="1714919"/>
            <a:ext cx="214862" cy="21486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Trójkąt prostokątny 45">
            <a:extLst>
              <a:ext uri="{FF2B5EF4-FFF2-40B4-BE49-F238E27FC236}">
                <a16:creationId xmlns:a16="http://schemas.microsoft.com/office/drawing/2014/main" id="{931B794B-83BA-4BA6-A22F-76500A80D6BA}"/>
              </a:ext>
            </a:extLst>
          </p:cNvPr>
          <p:cNvSpPr/>
          <p:nvPr/>
        </p:nvSpPr>
        <p:spPr>
          <a:xfrm rot="18900000">
            <a:off x="10000539" y="4650515"/>
            <a:ext cx="214862" cy="214862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Trójkąt prostokątny 46">
            <a:extLst>
              <a:ext uri="{FF2B5EF4-FFF2-40B4-BE49-F238E27FC236}">
                <a16:creationId xmlns:a16="http://schemas.microsoft.com/office/drawing/2014/main" id="{AD7491B2-8162-4D4C-9805-A7F87D5476B7}"/>
              </a:ext>
            </a:extLst>
          </p:cNvPr>
          <p:cNvSpPr/>
          <p:nvPr/>
        </p:nvSpPr>
        <p:spPr>
          <a:xfrm rot="2700000">
            <a:off x="7503860" y="5112674"/>
            <a:ext cx="214862" cy="214862"/>
          </a:xfrm>
          <a:prstGeom prst="rtTriangle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8" name="Obraz 47">
            <a:extLst>
              <a:ext uri="{FF2B5EF4-FFF2-40B4-BE49-F238E27FC236}">
                <a16:creationId xmlns:a16="http://schemas.microsoft.com/office/drawing/2014/main" id="{CA8B2C43-9F80-4C73-A419-4EBEDAAC061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90777" y="2128733"/>
            <a:ext cx="69323" cy="2949906"/>
          </a:xfrm>
          <a:prstGeom prst="rect">
            <a:avLst/>
          </a:prstGeom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57F2B543-8FDD-4D6D-B440-5C712EAB56F5}"/>
              </a:ext>
            </a:extLst>
          </p:cNvPr>
          <p:cNvSpPr/>
          <p:nvPr/>
        </p:nvSpPr>
        <p:spPr>
          <a:xfrm>
            <a:off x="1639684" y="3228762"/>
            <a:ext cx="2844801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200" b="1" dirty="0">
                <a:solidFill>
                  <a:srgbClr val="FF8803"/>
                </a:solidFill>
              </a:rPr>
              <a:t>VISSZAJELZÉS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27FAD989-EA93-474E-96CC-F173BAA5DC34}"/>
              </a:ext>
            </a:extLst>
          </p:cNvPr>
          <p:cNvSpPr/>
          <p:nvPr/>
        </p:nvSpPr>
        <p:spPr>
          <a:xfrm>
            <a:off x="845402" y="5002555"/>
            <a:ext cx="1352203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id="{5A82CD05-670F-4851-A174-220FD4708543}"/>
              </a:ext>
            </a:extLst>
          </p:cNvPr>
          <p:cNvSpPr/>
          <p:nvPr/>
        </p:nvSpPr>
        <p:spPr>
          <a:xfrm>
            <a:off x="845402" y="5013533"/>
            <a:ext cx="1352203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bg1"/>
                </a:solidFill>
              </a:rPr>
              <a:t>VEVŐ</a:t>
            </a: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7AC2151B-F42D-4024-B58B-37B4174BEBAD}"/>
              </a:ext>
            </a:extLst>
          </p:cNvPr>
          <p:cNvSpPr/>
          <p:nvPr/>
        </p:nvSpPr>
        <p:spPr>
          <a:xfrm>
            <a:off x="847158" y="1633776"/>
            <a:ext cx="1352203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95599B20-CE3F-4CB9-81EE-CBE1EFF20493}"/>
              </a:ext>
            </a:extLst>
          </p:cNvPr>
          <p:cNvSpPr/>
          <p:nvPr/>
        </p:nvSpPr>
        <p:spPr>
          <a:xfrm>
            <a:off x="847158" y="1644754"/>
            <a:ext cx="1352203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bg1"/>
                </a:solidFill>
              </a:rPr>
              <a:t>FELADÓ</a:t>
            </a:r>
          </a:p>
        </p:txBody>
      </p:sp>
      <p:sp>
        <p:nvSpPr>
          <p:cNvPr id="54" name="Trójkąt prostokątny 53">
            <a:extLst>
              <a:ext uri="{FF2B5EF4-FFF2-40B4-BE49-F238E27FC236}">
                <a16:creationId xmlns:a16="http://schemas.microsoft.com/office/drawing/2014/main" id="{E38C3CB3-98DD-4712-A30F-EF15C47469E7}"/>
              </a:ext>
            </a:extLst>
          </p:cNvPr>
          <p:cNvSpPr/>
          <p:nvPr/>
        </p:nvSpPr>
        <p:spPr>
          <a:xfrm rot="8100000">
            <a:off x="1417370" y="2030765"/>
            <a:ext cx="214862" cy="214862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128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21</a:t>
            </a:fld>
            <a:endParaRPr lang="en-US" altLang="pl-PL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03DF69F-FA3A-4EED-BD7B-AF6A20701239}"/>
              </a:ext>
            </a:extLst>
          </p:cNvPr>
          <p:cNvSpPr txBox="1">
            <a:spLocks/>
          </p:cNvSpPr>
          <p:nvPr/>
        </p:nvSpPr>
        <p:spPr bwMode="auto">
          <a:xfrm>
            <a:off x="2279576" y="1412776"/>
            <a:ext cx="682475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/>
              <a:t>	</a:t>
            </a:r>
            <a:endParaRPr lang="pl-PL" b="1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B3D554B-0811-4BC2-81BF-68CEF868B067}"/>
              </a:ext>
            </a:extLst>
          </p:cNvPr>
          <p:cNvSpPr/>
          <p:nvPr/>
        </p:nvSpPr>
        <p:spPr>
          <a:xfrm>
            <a:off x="-385" y="3104966"/>
            <a:ext cx="12192000" cy="2268250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060EAB8E-8669-4786-9C1F-5A4A0E69A8A0}"/>
              </a:ext>
            </a:extLst>
          </p:cNvPr>
          <p:cNvSpPr/>
          <p:nvPr/>
        </p:nvSpPr>
        <p:spPr>
          <a:xfrm>
            <a:off x="8328248" y="5373215"/>
            <a:ext cx="3863752" cy="72009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58F340E-FB1E-40FE-95CA-1B3D7638EA9C}"/>
              </a:ext>
            </a:extLst>
          </p:cNvPr>
          <p:cNvSpPr/>
          <p:nvPr/>
        </p:nvSpPr>
        <p:spPr>
          <a:xfrm>
            <a:off x="4439201" y="3214250"/>
            <a:ext cx="746630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JAVASOLT :</a:t>
            </a:r>
          </a:p>
          <a:p>
            <a:pPr marL="285750" indent="-285750">
              <a:buBlip>
                <a:blip r:embed="rId2"/>
              </a:buBlip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az üzenet egyszerű és érthető, például: az oktató tájékoztat, hogy mindenkinek le kell hűtenie az poharát jéggel
Amikor a kommunikációnak gyorsnak kell lennie, például a "Kérjük, legyen óvatos, leesett pár jégdarab a padlóra"
Ha a küldés attól függ, hogy egyértelmű-e a továbbított üzenet, például: "Hölgyeim és uraim, kérjük, próbáljanak ki egy pohárka koktélt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pl-PL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89C0AC11-FED3-4A61-856D-AC32A67AA9A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7308371" y="1521318"/>
            <a:ext cx="74510" cy="2448272"/>
          </a:xfrm>
          <a:prstGeom prst="rect">
            <a:avLst/>
          </a:prstGeom>
        </p:spPr>
      </p:pic>
      <p:sp>
        <p:nvSpPr>
          <p:cNvPr id="22" name="Dymek mowy: prostokąt 21">
            <a:extLst>
              <a:ext uri="{FF2B5EF4-FFF2-40B4-BE49-F238E27FC236}">
                <a16:creationId xmlns:a16="http://schemas.microsoft.com/office/drawing/2014/main" id="{D4227889-FF4F-4B3A-98F6-604B3287E849}"/>
              </a:ext>
            </a:extLst>
          </p:cNvPr>
          <p:cNvSpPr/>
          <p:nvPr/>
        </p:nvSpPr>
        <p:spPr>
          <a:xfrm>
            <a:off x="8328248" y="2377320"/>
            <a:ext cx="2585101" cy="727646"/>
          </a:xfrm>
          <a:prstGeom prst="wedgeRectCallout">
            <a:avLst>
              <a:gd name="adj1" fmla="val -22442"/>
              <a:gd name="adj2" fmla="val 31124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FOGADÓ</a:t>
            </a:r>
          </a:p>
        </p:txBody>
      </p:sp>
      <p:sp>
        <p:nvSpPr>
          <p:cNvPr id="23" name="Dymek mowy: prostokąt 22">
            <a:extLst>
              <a:ext uri="{FF2B5EF4-FFF2-40B4-BE49-F238E27FC236}">
                <a16:creationId xmlns:a16="http://schemas.microsoft.com/office/drawing/2014/main" id="{8119A7F7-B01F-43DB-8DA4-1CE81F43BF51}"/>
              </a:ext>
            </a:extLst>
          </p:cNvPr>
          <p:cNvSpPr/>
          <p:nvPr/>
        </p:nvSpPr>
        <p:spPr>
          <a:xfrm>
            <a:off x="4511953" y="2381631"/>
            <a:ext cx="2585101" cy="727646"/>
          </a:xfrm>
          <a:prstGeom prst="wedgeRectCallout">
            <a:avLst>
              <a:gd name="adj1" fmla="val 22712"/>
              <a:gd name="adj2" fmla="val 31124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KÜLDŐ</a:t>
            </a:r>
          </a:p>
        </p:txBody>
      </p:sp>
      <p:sp>
        <p:nvSpPr>
          <p:cNvPr id="24" name="Trójkąt prostokątny 23">
            <a:extLst>
              <a:ext uri="{FF2B5EF4-FFF2-40B4-BE49-F238E27FC236}">
                <a16:creationId xmlns:a16="http://schemas.microsoft.com/office/drawing/2014/main" id="{24F39EC0-3FC3-4970-A2CB-521256F7D54E}"/>
              </a:ext>
            </a:extLst>
          </p:cNvPr>
          <p:cNvSpPr/>
          <p:nvPr/>
        </p:nvSpPr>
        <p:spPr>
          <a:xfrm rot="13500000">
            <a:off x="8115930" y="2630821"/>
            <a:ext cx="214862" cy="21486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CEA6AFF9-39D1-4BF7-AF7E-7652615E842E}"/>
              </a:ext>
            </a:extLst>
          </p:cNvPr>
          <p:cNvSpPr/>
          <p:nvPr/>
        </p:nvSpPr>
        <p:spPr>
          <a:xfrm>
            <a:off x="4511953" y="1788432"/>
            <a:ext cx="640139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EGYIRÁNYÚ KOMMUNIKÁCIÓ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18D9AC-8035-41FF-A6AE-5D616F55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995168" y="-494508"/>
            <a:ext cx="231727" cy="422206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17B05E6-4E75-4562-B2AB-2ECD4D3C3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0" t="175" r="-58" b="175"/>
          <a:stretch/>
        </p:blipFill>
        <p:spPr>
          <a:xfrm>
            <a:off x="-8421" y="1641183"/>
            <a:ext cx="4228759" cy="52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5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22</a:t>
            </a:fld>
            <a:endParaRPr lang="en-US" alt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6F41EE5-5D94-4110-B10B-EB1A14987A3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7308371" y="1663739"/>
            <a:ext cx="74510" cy="2448272"/>
          </a:xfrm>
          <a:prstGeom prst="rect">
            <a:avLst/>
          </a:prstGeom>
        </p:spPr>
      </p:pic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7AE760D5-812B-4E65-A266-A080F3FFB682}"/>
              </a:ext>
            </a:extLst>
          </p:cNvPr>
          <p:cNvSpPr/>
          <p:nvPr/>
        </p:nvSpPr>
        <p:spPr>
          <a:xfrm rot="2700000">
            <a:off x="7086264" y="2773242"/>
            <a:ext cx="214862" cy="214862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E5A841F-75B2-4EE3-B294-5BCDD6F6C7DE}"/>
              </a:ext>
            </a:extLst>
          </p:cNvPr>
          <p:cNvSpPr txBox="1"/>
          <p:nvPr/>
        </p:nvSpPr>
        <p:spPr>
          <a:xfrm>
            <a:off x="6698815" y="1496292"/>
            <a:ext cx="21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AC06"/>
                </a:solidFill>
              </a:rPr>
              <a:t>CSOPORTOS MUNKA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8B122E3-C144-4255-86CA-782406DC4433}"/>
              </a:ext>
            </a:extLst>
          </p:cNvPr>
          <p:cNvSpPr/>
          <p:nvPr/>
        </p:nvSpPr>
        <p:spPr>
          <a:xfrm>
            <a:off x="0" y="3104966"/>
            <a:ext cx="12192000" cy="2505300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32260EA-6BBC-41E5-9ADB-01353D4C273D}"/>
              </a:ext>
            </a:extLst>
          </p:cNvPr>
          <p:cNvSpPr/>
          <p:nvPr/>
        </p:nvSpPr>
        <p:spPr>
          <a:xfrm>
            <a:off x="8328248" y="5610266"/>
            <a:ext cx="3863752" cy="72009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2E05EB5-4091-4F3C-AA3F-7EFC1789B3C2}"/>
              </a:ext>
            </a:extLst>
          </p:cNvPr>
          <p:cNvSpPr/>
          <p:nvPr/>
        </p:nvSpPr>
        <p:spPr>
          <a:xfrm>
            <a:off x="4439201" y="3214250"/>
            <a:ext cx="7466304" cy="224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JAVASOLT:</a:t>
            </a:r>
          </a:p>
          <a:p>
            <a:pPr marL="285750" indent="-285750">
              <a:buBlip>
                <a:blip r:embed="rId3"/>
              </a:buBlip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a szakmai tökéletesség fontos, pl. pohár polírozáshoz
Amikor a tréner szeretné, ha a résztvevők részt vesznek valamiben, pl. koktéldíszek készítése
Ha azt akarjuk, hogy megismerjék abból a szempontból, például, hogy a tréner minimalizálni szeretné ha a jég nem hűtené le a koktélt kiöntéskor 
Ha a tréner szeretné minimalizálni a hiba valószínűségét, például az összetevők helytelen kimérését</a:t>
            </a:r>
            <a:endParaRPr lang="pl-PL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4F239D26-0CC7-4043-8D44-93E9391759F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7308371" y="1353315"/>
            <a:ext cx="74510" cy="2448272"/>
          </a:xfrm>
          <a:prstGeom prst="rect">
            <a:avLst/>
          </a:prstGeom>
        </p:spPr>
      </p:pic>
      <p:sp>
        <p:nvSpPr>
          <p:cNvPr id="20" name="Dymek mowy: prostokąt 19">
            <a:extLst>
              <a:ext uri="{FF2B5EF4-FFF2-40B4-BE49-F238E27FC236}">
                <a16:creationId xmlns:a16="http://schemas.microsoft.com/office/drawing/2014/main" id="{00A6457B-D1DB-4A4C-A013-6E3B6B046BB2}"/>
              </a:ext>
            </a:extLst>
          </p:cNvPr>
          <p:cNvSpPr/>
          <p:nvPr/>
        </p:nvSpPr>
        <p:spPr>
          <a:xfrm>
            <a:off x="8328248" y="2377320"/>
            <a:ext cx="2585101" cy="727646"/>
          </a:xfrm>
          <a:prstGeom prst="wedgeRectCallout">
            <a:avLst>
              <a:gd name="adj1" fmla="val -22442"/>
              <a:gd name="adj2" fmla="val 31124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FOGADÓ</a:t>
            </a:r>
          </a:p>
        </p:txBody>
      </p:sp>
      <p:sp>
        <p:nvSpPr>
          <p:cNvPr id="21" name="Dymek mowy: prostokąt 20">
            <a:extLst>
              <a:ext uri="{FF2B5EF4-FFF2-40B4-BE49-F238E27FC236}">
                <a16:creationId xmlns:a16="http://schemas.microsoft.com/office/drawing/2014/main" id="{11DE3F57-1DC9-4AA1-99CC-4397CDFD2C61}"/>
              </a:ext>
            </a:extLst>
          </p:cNvPr>
          <p:cNvSpPr/>
          <p:nvPr/>
        </p:nvSpPr>
        <p:spPr>
          <a:xfrm>
            <a:off x="4511953" y="2381631"/>
            <a:ext cx="2585101" cy="727646"/>
          </a:xfrm>
          <a:prstGeom prst="wedgeRectCallout">
            <a:avLst>
              <a:gd name="adj1" fmla="val 22712"/>
              <a:gd name="adj2" fmla="val 31124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KÜLDŐ</a:t>
            </a:r>
          </a:p>
        </p:txBody>
      </p:sp>
      <p:sp>
        <p:nvSpPr>
          <p:cNvPr id="22" name="Trójkąt prostokątny 21">
            <a:extLst>
              <a:ext uri="{FF2B5EF4-FFF2-40B4-BE49-F238E27FC236}">
                <a16:creationId xmlns:a16="http://schemas.microsoft.com/office/drawing/2014/main" id="{CFC04BD6-C355-407A-BC1C-B4F97B6379C1}"/>
              </a:ext>
            </a:extLst>
          </p:cNvPr>
          <p:cNvSpPr/>
          <p:nvPr/>
        </p:nvSpPr>
        <p:spPr>
          <a:xfrm rot="13500000">
            <a:off x="8115930" y="2462818"/>
            <a:ext cx="214862" cy="21486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E33EC98-F33E-415E-89C2-540A0D8A31C9}"/>
              </a:ext>
            </a:extLst>
          </p:cNvPr>
          <p:cNvSpPr/>
          <p:nvPr/>
        </p:nvSpPr>
        <p:spPr>
          <a:xfrm>
            <a:off x="4511953" y="1788432"/>
            <a:ext cx="640139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KÉTIRÁNYÚ KOMMNIKÁCIÓ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0909803-C6D2-4925-B020-21203115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987039" y="-486379"/>
            <a:ext cx="231727" cy="4205809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B0EDA031-2A57-4B7B-8DC8-AAD773C8A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r="9141"/>
          <a:stretch/>
        </p:blipFill>
        <p:spPr>
          <a:xfrm>
            <a:off x="1" y="1620000"/>
            <a:ext cx="4205808" cy="52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777A337C-D203-4B0B-9AE4-E6F587D39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r="14798"/>
          <a:stretch/>
        </p:blipFill>
        <p:spPr>
          <a:xfrm>
            <a:off x="6520" y="1439999"/>
            <a:ext cx="6180639" cy="5417999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23</a:t>
            </a:fld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DC7533C-7839-4463-8B0B-B1DB9F808DDA}"/>
              </a:ext>
            </a:extLst>
          </p:cNvPr>
          <p:cNvSpPr/>
          <p:nvPr/>
        </p:nvSpPr>
        <p:spPr>
          <a:xfrm>
            <a:off x="5918277" y="1440000"/>
            <a:ext cx="6298232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Tytuł 4">
            <a:extLst>
              <a:ext uri="{FF2B5EF4-FFF2-40B4-BE49-F238E27FC236}">
                <a16:creationId xmlns:a16="http://schemas.microsoft.com/office/drawing/2014/main" id="{4BD059DC-E389-4974-B263-7DDAA13A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VERBÁLIS KOMMUNIKÁCIÓS TECHNIKÁK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A670BA0-053E-454E-8E38-1069E61875F3}"/>
              </a:ext>
            </a:extLst>
          </p:cNvPr>
          <p:cNvSpPr/>
          <p:nvPr/>
        </p:nvSpPr>
        <p:spPr>
          <a:xfrm>
            <a:off x="6505215" y="2817630"/>
            <a:ext cx="5268124" cy="977082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 err="1">
                <a:solidFill>
                  <a:schemeClr val="bg1"/>
                </a:solidFill>
              </a:rPr>
              <a:t>Technikák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amelyek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növelik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üzenet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láthatóságát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DFF41BA-AA2B-450D-977B-4432E3DA2B19}"/>
              </a:ext>
            </a:extLst>
          </p:cNvPr>
          <p:cNvSpPr/>
          <p:nvPr/>
        </p:nvSpPr>
        <p:spPr>
          <a:xfrm>
            <a:off x="6505215" y="3894442"/>
            <a:ext cx="5268124" cy="977082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 err="1">
                <a:solidFill>
                  <a:schemeClr val="bg1"/>
                </a:solidFill>
              </a:rPr>
              <a:t>Technikák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amelyek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növelik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üzenet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érthetőségét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6E0F1A2-E7BC-4755-883E-7A3B84BECB79}"/>
              </a:ext>
            </a:extLst>
          </p:cNvPr>
          <p:cNvSpPr/>
          <p:nvPr/>
        </p:nvSpPr>
        <p:spPr>
          <a:xfrm>
            <a:off x="6516508" y="4964377"/>
            <a:ext cx="5268124" cy="661289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pl-PL" dirty="0" err="1">
                <a:solidFill>
                  <a:schemeClr val="bg1"/>
                </a:solidFill>
              </a:rPr>
              <a:t>Technikák</a:t>
            </a:r>
            <a:r>
              <a:rPr lang="pl-PL" dirty="0">
                <a:solidFill>
                  <a:schemeClr val="bg1"/>
                </a:solidFill>
              </a:rPr>
              <a:t> a </a:t>
            </a:r>
            <a:r>
              <a:rPr lang="pl-PL" dirty="0" err="1">
                <a:solidFill>
                  <a:schemeClr val="bg1"/>
                </a:solidFill>
              </a:rPr>
              <a:t>téma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jobb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megvilágítására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F616AD7-2ACD-4266-ADB0-06886DA4F6AB}"/>
              </a:ext>
            </a:extLst>
          </p:cNvPr>
          <p:cNvSpPr/>
          <p:nvPr/>
        </p:nvSpPr>
        <p:spPr>
          <a:xfrm>
            <a:off x="6521692" y="5718519"/>
            <a:ext cx="5257756" cy="661289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 err="1">
                <a:solidFill>
                  <a:schemeClr val="bg1"/>
                </a:solidFill>
              </a:rPr>
              <a:t>Esztétikai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benyomást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javító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technikák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7481B773-EB49-4A6A-814C-701299D415E2}"/>
              </a:ext>
            </a:extLst>
          </p:cNvPr>
          <p:cNvSpPr/>
          <p:nvPr/>
        </p:nvSpPr>
        <p:spPr>
          <a:xfrm rot="10800000">
            <a:off x="5916281" y="2580558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0945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E98692E8-C2C5-4863-AF7C-BF4CF9D8B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r="9335"/>
          <a:stretch/>
        </p:blipFill>
        <p:spPr>
          <a:xfrm>
            <a:off x="0" y="1440000"/>
            <a:ext cx="6187158" cy="541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24</a:t>
            </a:fld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496A078-29C4-45D5-AB62-70397AE37EDB}"/>
              </a:ext>
            </a:extLst>
          </p:cNvPr>
          <p:cNvSpPr/>
          <p:nvPr/>
        </p:nvSpPr>
        <p:spPr>
          <a:xfrm>
            <a:off x="6187159" y="2580558"/>
            <a:ext cx="6004841" cy="2240248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 err="1"/>
              <a:t>Például-egy</a:t>
            </a:r>
            <a:r>
              <a:rPr lang="en-GB" dirty="0"/>
              <a:t> </a:t>
            </a:r>
            <a:r>
              <a:rPr lang="en-GB" dirty="0" err="1"/>
              <a:t>alkalommal</a:t>
            </a:r>
            <a:r>
              <a:rPr lang="en-GB" dirty="0"/>
              <a:t>, </a:t>
            </a:r>
            <a:r>
              <a:rPr lang="en-GB" dirty="0" err="1"/>
              <a:t>amikor</a:t>
            </a:r>
            <a:r>
              <a:rPr lang="en-GB" dirty="0"/>
              <a:t> </a:t>
            </a:r>
            <a:r>
              <a:rPr lang="en-GB" dirty="0" err="1"/>
              <a:t>én</a:t>
            </a:r>
            <a:r>
              <a:rPr lang="en-GB" dirty="0"/>
              <a:t> </a:t>
            </a:r>
            <a:r>
              <a:rPr lang="en-GB" dirty="0" err="1"/>
              <a:t>ráztam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koktélt</a:t>
            </a:r>
            <a:r>
              <a:rPr lang="en-GB" dirty="0"/>
              <a:t>...
</a:t>
            </a:r>
            <a:r>
              <a:rPr lang="en-GB" dirty="0" err="1"/>
              <a:t>Összehasonlítás-olyan</a:t>
            </a:r>
            <a:r>
              <a:rPr lang="en-GB" dirty="0"/>
              <a:t> </a:t>
            </a:r>
            <a:r>
              <a:rPr lang="en-GB" dirty="0" err="1"/>
              <a:t>ennek</a:t>
            </a:r>
            <a:r>
              <a:rPr lang="en-GB" dirty="0"/>
              <a:t> a </a:t>
            </a:r>
            <a:r>
              <a:rPr lang="en-GB" dirty="0" err="1"/>
              <a:t>koktélnak</a:t>
            </a:r>
            <a:r>
              <a:rPr lang="en-GB" dirty="0"/>
              <a:t> a </a:t>
            </a:r>
            <a:r>
              <a:rPr lang="en-GB" dirty="0" err="1"/>
              <a:t>színe</a:t>
            </a:r>
            <a:r>
              <a:rPr lang="en-GB" dirty="0"/>
              <a:t>, mint a </a:t>
            </a:r>
            <a:r>
              <a:rPr lang="en-GB" dirty="0" err="1"/>
              <a:t>baracké</a:t>
            </a:r>
            <a:r>
              <a:rPr lang="en-GB" dirty="0"/>
              <a:t>.
</a:t>
            </a:r>
            <a:r>
              <a:rPr lang="en-GB" dirty="0" err="1"/>
              <a:t>Illusztráció</a:t>
            </a:r>
            <a:r>
              <a:rPr lang="en-GB" dirty="0"/>
              <a:t> – a </a:t>
            </a:r>
            <a:r>
              <a:rPr lang="en-GB" dirty="0" err="1"/>
              <a:t>poharaknak</a:t>
            </a:r>
            <a:r>
              <a:rPr lang="en-GB" dirty="0"/>
              <a:t> </a:t>
            </a:r>
            <a:r>
              <a:rPr lang="en-GB" dirty="0" err="1"/>
              <a:t>ragyognia</a:t>
            </a:r>
            <a:r>
              <a:rPr lang="en-GB" dirty="0"/>
              <a:t> </a:t>
            </a:r>
            <a:r>
              <a:rPr lang="en-GB" dirty="0" err="1"/>
              <a:t>kell</a:t>
            </a:r>
            <a:r>
              <a:rPr lang="en-GB" dirty="0"/>
              <a:t>...
</a:t>
            </a:r>
            <a:r>
              <a:rPr lang="en-GB" dirty="0" err="1"/>
              <a:t>Elbeszélés</a:t>
            </a:r>
            <a:r>
              <a:rPr lang="en-GB" dirty="0"/>
              <a:t>--</a:t>
            </a:r>
            <a:r>
              <a:rPr lang="en-GB" dirty="0" err="1"/>
              <a:t>kérjük</a:t>
            </a:r>
            <a:r>
              <a:rPr lang="en-GB" dirty="0"/>
              <a:t>, </a:t>
            </a:r>
            <a:r>
              <a:rPr lang="en-GB" dirty="0" err="1"/>
              <a:t>zárja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üveget</a:t>
            </a:r>
            <a:r>
              <a:rPr lang="en-GB" dirty="0"/>
              <a:t> </a:t>
            </a:r>
            <a:r>
              <a:rPr lang="en-GB" dirty="0" err="1"/>
              <a:t>újra</a:t>
            </a:r>
            <a:r>
              <a:rPr lang="en-GB" dirty="0"/>
              <a:t> a </a:t>
            </a:r>
            <a:r>
              <a:rPr lang="en-GB" dirty="0" err="1"/>
              <a:t>bárban</a:t>
            </a:r>
            <a:r>
              <a:rPr lang="en-GB" dirty="0"/>
              <a:t>, </a:t>
            </a:r>
            <a:r>
              <a:rPr lang="en-GB" dirty="0" err="1"/>
              <a:t>mielőtt</a:t>
            </a:r>
            <a:r>
              <a:rPr lang="en-GB" dirty="0"/>
              <a:t> </a:t>
            </a:r>
            <a:r>
              <a:rPr lang="en-GB" dirty="0" err="1"/>
              <a:t>megnyitjuk</a:t>
            </a:r>
            <a:r>
              <a:rPr lang="en-GB" dirty="0"/>
              <a:t> </a:t>
            </a:r>
            <a:r>
              <a:rPr lang="en-GB" dirty="0" err="1"/>
              <a:t>így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párolog</a:t>
            </a:r>
            <a:r>
              <a:rPr lang="en-GB" dirty="0"/>
              <a:t> el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alkohol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A0A4D39-16CD-43D5-BA0B-FF4D438A0FCC}"/>
              </a:ext>
            </a:extLst>
          </p:cNvPr>
          <p:cNvSpPr/>
          <p:nvPr/>
        </p:nvSpPr>
        <p:spPr>
          <a:xfrm>
            <a:off x="5918277" y="1440000"/>
            <a:ext cx="6273723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ytuł 4">
            <a:extLst>
              <a:ext uri="{FF2B5EF4-FFF2-40B4-BE49-F238E27FC236}">
                <a16:creationId xmlns:a16="http://schemas.microsoft.com/office/drawing/2014/main" id="{8628EDAA-1315-4DE4-8A2F-E5F5089C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br>
              <a:rPr lang="pl-PL" sz="1800" b="1" dirty="0">
                <a:solidFill>
                  <a:schemeClr val="bg1"/>
                </a:solidFill>
              </a:rPr>
            </a:br>
            <a:r>
              <a:rPr lang="pl-PL" sz="1800" b="1" dirty="0">
                <a:solidFill>
                  <a:schemeClr val="bg1"/>
                </a:solidFill>
              </a:rPr>
              <a:t>SZÓBELI KOMMUNIKÁCIÓS TECHNIKÁK</a:t>
            </a:r>
            <a:br>
              <a:rPr lang="pl-PL" sz="1800" b="1" dirty="0">
                <a:solidFill>
                  <a:srgbClr val="FFAC06"/>
                </a:solidFill>
              </a:rPr>
            </a:br>
            <a:r>
              <a:rPr lang="en-GB" sz="1800" dirty="0" err="1">
                <a:solidFill>
                  <a:schemeClr val="bg1"/>
                </a:solidFill>
              </a:rPr>
              <a:t>Technikák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GB" sz="1800" dirty="0" err="1">
                <a:solidFill>
                  <a:schemeClr val="bg1"/>
                </a:solidFill>
              </a:rPr>
              <a:t>amelyek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növelik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az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üzenet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láthatóságát</a:t>
            </a:r>
            <a:br>
              <a:rPr lang="en-GB" sz="1800" dirty="0">
                <a:solidFill>
                  <a:schemeClr val="bg1"/>
                </a:solidFill>
              </a:rPr>
            </a:b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C5E47DA1-AAA0-4B60-BE28-084B74ED311D}"/>
              </a:ext>
            </a:extLst>
          </p:cNvPr>
          <p:cNvSpPr/>
          <p:nvPr/>
        </p:nvSpPr>
        <p:spPr>
          <a:xfrm rot="10800000">
            <a:off x="5916281" y="2580558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1356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tarcie, Spotkanie, Burza MÃ³zgÃ³w, Biznesu">
            <a:extLst>
              <a:ext uri="{FF2B5EF4-FFF2-40B4-BE49-F238E27FC236}">
                <a16:creationId xmlns:a16="http://schemas.microsoft.com/office/drawing/2014/main" id="{F7222246-1CB9-4C6E-8942-3AE67702B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r="746"/>
          <a:stretch/>
        </p:blipFill>
        <p:spPr bwMode="auto">
          <a:xfrm>
            <a:off x="1" y="1440001"/>
            <a:ext cx="6187158" cy="54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25</a:t>
            </a:fld>
            <a:endParaRPr lang="en-US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97AF321-0019-4251-A018-ED9A47091D5A}"/>
              </a:ext>
            </a:extLst>
          </p:cNvPr>
          <p:cNvSpPr/>
          <p:nvPr/>
        </p:nvSpPr>
        <p:spPr>
          <a:xfrm>
            <a:off x="5918277" y="1440000"/>
            <a:ext cx="6273723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5400" dirty="0"/>
          </a:p>
        </p:txBody>
      </p:sp>
      <p:sp>
        <p:nvSpPr>
          <p:cNvPr id="9" name="Tytuł 4">
            <a:extLst>
              <a:ext uri="{FF2B5EF4-FFF2-40B4-BE49-F238E27FC236}">
                <a16:creationId xmlns:a16="http://schemas.microsoft.com/office/drawing/2014/main" id="{E859EAF8-E30A-4003-A07E-4BDA3265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SZÓBELI KOMMUNIKÁCIÓS TECHNIKÁK</a:t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en-GB" sz="1800" dirty="0" err="1">
                <a:solidFill>
                  <a:schemeClr val="bg1"/>
                </a:solidFill>
              </a:rPr>
              <a:t>Technikák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GB" sz="1800" dirty="0" err="1">
                <a:solidFill>
                  <a:schemeClr val="bg1"/>
                </a:solidFill>
              </a:rPr>
              <a:t>amelyek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növelik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az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üzenet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érthetőséget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FD89AEE-C12F-4376-B707-E691868C0859}"/>
              </a:ext>
            </a:extLst>
          </p:cNvPr>
          <p:cNvSpPr/>
          <p:nvPr/>
        </p:nvSpPr>
        <p:spPr>
          <a:xfrm>
            <a:off x="6187159" y="2580558"/>
            <a:ext cx="6004841" cy="2556039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hu-HU" dirty="0"/>
              <a:t>Ismétlés – a poharat gondosan kell fényezni. A poharat alaposan meg kell polírozni. 
Megerősítés -"elmagyaráztam, hogy kollégám, hogy tartja a cseresznyét a hűtőben, azt mondtam, hogy sokszor..."
Javítás – még magabiztosabban kell
Idézetek, közmondások- használni kell gyakran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Trójkąt prostokątny 11">
            <a:extLst>
              <a:ext uri="{FF2B5EF4-FFF2-40B4-BE49-F238E27FC236}">
                <a16:creationId xmlns:a16="http://schemas.microsoft.com/office/drawing/2014/main" id="{7F1D89C3-B095-4F83-8AD8-7FDA5D75EFE4}"/>
              </a:ext>
            </a:extLst>
          </p:cNvPr>
          <p:cNvSpPr/>
          <p:nvPr/>
        </p:nvSpPr>
        <p:spPr>
          <a:xfrm rot="10800000">
            <a:off x="5916283" y="2580558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958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454BD381-6980-4D6A-8F24-A56498A51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r="16381"/>
          <a:stretch/>
        </p:blipFill>
        <p:spPr>
          <a:xfrm>
            <a:off x="-8651" y="1440000"/>
            <a:ext cx="5096537" cy="541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26</a:t>
            </a:fld>
            <a:endParaRPr lang="en-US" altLang="pl-PL"/>
          </a:p>
        </p:txBody>
      </p:sp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id="{3D30FE24-DBD1-4496-BAF1-84A9FA9CEF25}"/>
              </a:ext>
            </a:extLst>
          </p:cNvPr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26</a:t>
            </a:fld>
            <a:endParaRPr lang="en-US" alt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662CABA-EEEF-4F98-9D77-E69D72FFAEA7}"/>
              </a:ext>
            </a:extLst>
          </p:cNvPr>
          <p:cNvSpPr/>
          <p:nvPr/>
        </p:nvSpPr>
        <p:spPr>
          <a:xfrm>
            <a:off x="5087887" y="2167581"/>
            <a:ext cx="7104113" cy="3187622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 err="1"/>
              <a:t>Kontraszt</a:t>
            </a:r>
            <a:r>
              <a:rPr lang="en-GB" dirty="0"/>
              <a:t> -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kell</a:t>
            </a:r>
            <a:r>
              <a:rPr lang="en-GB" dirty="0"/>
              <a:t> </a:t>
            </a:r>
            <a:r>
              <a:rPr lang="en-GB" dirty="0" err="1"/>
              <a:t>sokat</a:t>
            </a:r>
            <a:r>
              <a:rPr lang="en-GB" dirty="0"/>
              <a:t> </a:t>
            </a:r>
            <a:r>
              <a:rPr lang="en-GB" dirty="0" err="1"/>
              <a:t>beszélni</a:t>
            </a:r>
            <a:r>
              <a:rPr lang="en-GB" dirty="0"/>
              <a:t>, de </a:t>
            </a:r>
            <a:r>
              <a:rPr lang="en-GB" dirty="0" err="1"/>
              <a:t>figyelj</a:t>
            </a:r>
            <a:r>
              <a:rPr lang="en-GB" dirty="0"/>
              <a:t> </a:t>
            </a:r>
            <a:r>
              <a:rPr lang="en-GB" dirty="0" err="1"/>
              <a:t>jól</a:t>
            </a:r>
            <a:r>
              <a:rPr lang="en-GB" dirty="0"/>
              <a:t>
</a:t>
            </a:r>
            <a:r>
              <a:rPr lang="en-GB" dirty="0" err="1"/>
              <a:t>Sorozat</a:t>
            </a:r>
            <a:r>
              <a:rPr lang="en-GB" dirty="0"/>
              <a:t> – ha </a:t>
            </a:r>
            <a:r>
              <a:rPr lang="en-GB" dirty="0" err="1"/>
              <a:t>tudod</a:t>
            </a:r>
            <a:r>
              <a:rPr lang="en-GB" dirty="0"/>
              <a:t> </a:t>
            </a:r>
            <a:r>
              <a:rPr lang="en-GB" dirty="0" err="1"/>
              <a:t>harmonizálni</a:t>
            </a:r>
            <a:r>
              <a:rPr lang="en-GB" dirty="0"/>
              <a:t> a </a:t>
            </a:r>
            <a:r>
              <a:rPr lang="en-GB" dirty="0" err="1"/>
              <a:t>koktél</a:t>
            </a:r>
            <a:r>
              <a:rPr lang="en-GB" dirty="0"/>
              <a:t> </a:t>
            </a:r>
            <a:r>
              <a:rPr lang="en-GB" dirty="0" err="1"/>
              <a:t>összetevők</a:t>
            </a:r>
            <a:r>
              <a:rPr lang="en-GB" dirty="0"/>
              <a:t> </a:t>
            </a:r>
            <a:r>
              <a:rPr lang="en-GB" dirty="0" err="1"/>
              <a:t>ízét</a:t>
            </a:r>
            <a:r>
              <a:rPr lang="en-GB" dirty="0"/>
              <a:t>, </a:t>
            </a:r>
            <a:r>
              <a:rPr lang="en-GB" dirty="0" err="1"/>
              <a:t>akkor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jó</a:t>
            </a:r>
            <a:r>
              <a:rPr lang="en-GB" dirty="0"/>
              <a:t> </a:t>
            </a:r>
            <a:r>
              <a:rPr lang="en-GB" dirty="0" err="1"/>
              <a:t>bárpincér</a:t>
            </a:r>
            <a:r>
              <a:rPr lang="en-GB" dirty="0"/>
              <a:t> </a:t>
            </a:r>
            <a:r>
              <a:rPr lang="en-GB" dirty="0" err="1"/>
              <a:t>vagy</a:t>
            </a:r>
            <a:r>
              <a:rPr lang="en-GB" dirty="0"/>
              <a:t>. Ha meg </a:t>
            </a:r>
            <a:r>
              <a:rPr lang="en-GB" dirty="0" err="1"/>
              <a:t>tudod</a:t>
            </a:r>
            <a:r>
              <a:rPr lang="en-GB" dirty="0"/>
              <a:t> </a:t>
            </a:r>
            <a:r>
              <a:rPr lang="en-GB" dirty="0" err="1"/>
              <a:t>díszíteni</a:t>
            </a:r>
            <a:r>
              <a:rPr lang="en-GB" dirty="0"/>
              <a:t> </a:t>
            </a:r>
            <a:r>
              <a:rPr lang="en-GB" dirty="0" err="1"/>
              <a:t>ezt</a:t>
            </a:r>
            <a:r>
              <a:rPr lang="en-GB" dirty="0"/>
              <a:t> a </a:t>
            </a:r>
            <a:r>
              <a:rPr lang="en-GB" dirty="0" err="1"/>
              <a:t>koktélt</a:t>
            </a:r>
            <a:r>
              <a:rPr lang="en-GB" dirty="0"/>
              <a:t>, </a:t>
            </a:r>
            <a:r>
              <a:rPr lang="en-GB" dirty="0" err="1"/>
              <a:t>akkor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még</a:t>
            </a:r>
            <a:r>
              <a:rPr lang="en-GB" dirty="0"/>
              <a:t> </a:t>
            </a:r>
            <a:r>
              <a:rPr lang="en-GB" dirty="0" err="1"/>
              <a:t>jobb</a:t>
            </a:r>
            <a:r>
              <a:rPr lang="en-GB" dirty="0"/>
              <a:t>. Ha </a:t>
            </a:r>
            <a:r>
              <a:rPr lang="en-GB" dirty="0" err="1"/>
              <a:t>tudod</a:t>
            </a:r>
            <a:r>
              <a:rPr lang="en-GB" dirty="0"/>
              <a:t> </a:t>
            </a:r>
            <a:r>
              <a:rPr lang="en-GB" dirty="0" err="1"/>
              <a:t>hogy</a:t>
            </a:r>
            <a:r>
              <a:rPr lang="en-GB" dirty="0"/>
              <a:t> </a:t>
            </a:r>
            <a:r>
              <a:rPr lang="en-GB" dirty="0" err="1"/>
              <a:t>lesz</a:t>
            </a:r>
            <a:r>
              <a:rPr lang="en-GB" dirty="0"/>
              <a:t> a </a:t>
            </a:r>
            <a:r>
              <a:rPr lang="en-GB" dirty="0" err="1"/>
              <a:t>legjobb</a:t>
            </a:r>
            <a:r>
              <a:rPr lang="en-GB" dirty="0"/>
              <a:t> </a:t>
            </a:r>
            <a:r>
              <a:rPr lang="en-GB" dirty="0" err="1"/>
              <a:t>hőmérséklete</a:t>
            </a:r>
            <a:r>
              <a:rPr lang="en-GB" dirty="0"/>
              <a:t> a </a:t>
            </a:r>
            <a:r>
              <a:rPr lang="en-GB" dirty="0" err="1"/>
              <a:t>koktélnak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közben</a:t>
            </a:r>
            <a:r>
              <a:rPr lang="en-GB" dirty="0"/>
              <a:t> </a:t>
            </a:r>
            <a:r>
              <a:rPr lang="en-GB" dirty="0" err="1"/>
              <a:t>mosolyogsz</a:t>
            </a:r>
            <a:r>
              <a:rPr lang="en-GB" dirty="0"/>
              <a:t>, </a:t>
            </a:r>
            <a:r>
              <a:rPr lang="en-GB" dirty="0" err="1"/>
              <a:t>akkor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igazi</a:t>
            </a:r>
            <a:r>
              <a:rPr lang="en-GB" dirty="0"/>
              <a:t> </a:t>
            </a:r>
            <a:r>
              <a:rPr lang="en-GB" dirty="0" err="1"/>
              <a:t>jó</a:t>
            </a:r>
            <a:r>
              <a:rPr lang="en-GB" dirty="0"/>
              <a:t> </a:t>
            </a:r>
            <a:r>
              <a:rPr lang="en-GB" dirty="0" err="1"/>
              <a:t>bárpincér</a:t>
            </a:r>
            <a:r>
              <a:rPr lang="en-GB" dirty="0"/>
              <a:t> </a:t>
            </a:r>
            <a:r>
              <a:rPr lang="en-GB" dirty="0" err="1"/>
              <a:t>vagy</a:t>
            </a:r>
            <a:r>
              <a:rPr lang="en-GB" dirty="0"/>
              <a:t>.
</a:t>
            </a:r>
            <a:r>
              <a:rPr lang="en-GB" dirty="0" err="1"/>
              <a:t>Meglepetés</a:t>
            </a:r>
            <a:r>
              <a:rPr lang="en-GB" dirty="0"/>
              <a:t> -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hiszem</a:t>
            </a:r>
            <a:r>
              <a:rPr lang="en-GB" dirty="0"/>
              <a:t> el, </a:t>
            </a:r>
            <a:r>
              <a:rPr lang="en-GB" dirty="0" err="1"/>
              <a:t>hogy</a:t>
            </a:r>
            <a:r>
              <a:rPr lang="en-GB" dirty="0"/>
              <a:t> </a:t>
            </a:r>
            <a:r>
              <a:rPr lang="en-GB" dirty="0" err="1"/>
              <a:t>ez</a:t>
            </a:r>
            <a:r>
              <a:rPr lang="en-GB" dirty="0"/>
              <a:t> a </a:t>
            </a:r>
            <a:r>
              <a:rPr lang="en-GB" dirty="0" err="1"/>
              <a:t>dekoráció</a:t>
            </a:r>
            <a:r>
              <a:rPr lang="en-GB" dirty="0"/>
              <a:t> </a:t>
            </a:r>
            <a:r>
              <a:rPr lang="en-GB" dirty="0" err="1"/>
              <a:t>szépen</a:t>
            </a:r>
            <a:r>
              <a:rPr lang="en-GB" dirty="0"/>
              <a:t> </a:t>
            </a:r>
            <a:r>
              <a:rPr lang="en-GB" dirty="0" err="1"/>
              <a:t>nézne</a:t>
            </a:r>
            <a:r>
              <a:rPr lang="en-GB" dirty="0"/>
              <a:t> </a:t>
            </a:r>
            <a:r>
              <a:rPr lang="en-GB" dirty="0" err="1"/>
              <a:t>ki</a:t>
            </a:r>
            <a:r>
              <a:rPr lang="en-GB" dirty="0"/>
              <a:t>, de </a:t>
            </a:r>
            <a:r>
              <a:rPr lang="en-GB" dirty="0" err="1"/>
              <a:t>tényleg</a:t>
            </a:r>
            <a:r>
              <a:rPr lang="en-GB" dirty="0"/>
              <a:t> az.
</a:t>
            </a:r>
            <a:r>
              <a:rPr lang="en-GB" dirty="0" err="1"/>
              <a:t>Előzetes</a:t>
            </a:r>
            <a:r>
              <a:rPr lang="en-GB" dirty="0"/>
              <a:t> </a:t>
            </a:r>
            <a:r>
              <a:rPr lang="en-GB" dirty="0" err="1"/>
              <a:t>ígéret</a:t>
            </a:r>
            <a:r>
              <a:rPr lang="en-GB" dirty="0"/>
              <a:t> – a </a:t>
            </a:r>
            <a:r>
              <a:rPr lang="en-GB" dirty="0" err="1"/>
              <a:t>következő</a:t>
            </a:r>
            <a:r>
              <a:rPr lang="en-GB" dirty="0"/>
              <a:t> </a:t>
            </a:r>
            <a:r>
              <a:rPr lang="en-GB" dirty="0" err="1"/>
              <a:t>téma</a:t>
            </a:r>
            <a:r>
              <a:rPr lang="en-GB" dirty="0"/>
              <a:t> a </a:t>
            </a:r>
            <a:r>
              <a:rPr lang="en-GB" dirty="0" err="1"/>
              <a:t>száraz</a:t>
            </a:r>
            <a:r>
              <a:rPr lang="en-GB" dirty="0"/>
              <a:t> </a:t>
            </a:r>
            <a:r>
              <a:rPr lang="en-GB" dirty="0" err="1"/>
              <a:t>italok</a:t>
            </a:r>
            <a:r>
              <a:rPr lang="en-GB" dirty="0"/>
              <a:t> </a:t>
            </a:r>
            <a:r>
              <a:rPr lang="en-GB" dirty="0" err="1"/>
              <a:t>dekorációja</a:t>
            </a:r>
            <a:r>
              <a:rPr lang="en-GB" dirty="0"/>
              <a:t> </a:t>
            </a:r>
            <a:r>
              <a:rPr lang="en-GB" dirty="0" err="1"/>
              <a:t>lesz</a:t>
            </a:r>
            <a:endParaRPr lang="en-GB" dirty="0"/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 err="1"/>
              <a:t>Kérjük</a:t>
            </a:r>
            <a:r>
              <a:rPr lang="en-GB" dirty="0"/>
              <a:t>, </a:t>
            </a:r>
            <a:r>
              <a:rPr lang="en-GB" dirty="0" err="1"/>
              <a:t>készítsen</a:t>
            </a:r>
            <a:r>
              <a:rPr lang="en-GB" dirty="0"/>
              <a:t> </a:t>
            </a:r>
            <a:r>
              <a:rPr lang="en-GB" dirty="0" err="1"/>
              <a:t>elő</a:t>
            </a:r>
            <a:r>
              <a:rPr lang="en-GB" dirty="0"/>
              <a:t> </a:t>
            </a:r>
            <a:r>
              <a:rPr lang="en-GB" dirty="0" err="1"/>
              <a:t>olajbogyót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savanyúságot</a:t>
            </a:r>
            <a:r>
              <a:rPr lang="en-GB" dirty="0"/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9" name="Trójkąt prostokątny 18">
            <a:extLst>
              <a:ext uri="{FF2B5EF4-FFF2-40B4-BE49-F238E27FC236}">
                <a16:creationId xmlns:a16="http://schemas.microsoft.com/office/drawing/2014/main" id="{D9259034-2A41-4118-BD3C-7A570B38463B}"/>
              </a:ext>
            </a:extLst>
          </p:cNvPr>
          <p:cNvSpPr/>
          <p:nvPr/>
        </p:nvSpPr>
        <p:spPr>
          <a:xfrm rot="10800000">
            <a:off x="4817010" y="2167581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0D61339-DB61-4F89-8B5E-FD804149C84D}"/>
              </a:ext>
            </a:extLst>
          </p:cNvPr>
          <p:cNvSpPr/>
          <p:nvPr/>
        </p:nvSpPr>
        <p:spPr>
          <a:xfrm>
            <a:off x="4817011" y="1440000"/>
            <a:ext cx="7374990" cy="727581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Tytuł 4">
            <a:extLst>
              <a:ext uri="{FF2B5EF4-FFF2-40B4-BE49-F238E27FC236}">
                <a16:creationId xmlns:a16="http://schemas.microsoft.com/office/drawing/2014/main" id="{4D28F679-ADB2-472D-85A1-8C761F5A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379" y="1447392"/>
            <a:ext cx="7128621" cy="720189"/>
          </a:xfrm>
        </p:spPr>
        <p:txBody>
          <a:bodyPr/>
          <a:lstStyle/>
          <a:p>
            <a:pPr>
              <a:spcAft>
                <a:spcPts val="600"/>
              </a:spcAft>
            </a:pP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SZÓBELI KOMMUNIKÁCIÓS TECHNIKÁK</a:t>
            </a:r>
            <a:br>
              <a:rPr lang="pl-PL" sz="1800" b="1" dirty="0">
                <a:solidFill>
                  <a:schemeClr val="bg1"/>
                </a:solidFill>
              </a:rPr>
            </a:br>
            <a:r>
              <a:rPr lang="pl-PL" sz="1800" dirty="0" err="1">
                <a:solidFill>
                  <a:schemeClr val="bg1"/>
                </a:solidFill>
                <a:highlight>
                  <a:srgbClr val="FE5938"/>
                </a:highlight>
              </a:rPr>
              <a:t>Technikák</a:t>
            </a:r>
            <a:r>
              <a:rPr lang="pl-PL" sz="1800" dirty="0">
                <a:solidFill>
                  <a:schemeClr val="bg1"/>
                </a:solidFill>
                <a:highlight>
                  <a:srgbClr val="FE5938"/>
                </a:highlight>
              </a:rPr>
              <a:t> a </a:t>
            </a:r>
            <a:r>
              <a:rPr lang="pl-PL" sz="1800" dirty="0" err="1">
                <a:solidFill>
                  <a:schemeClr val="bg1"/>
                </a:solidFill>
                <a:highlight>
                  <a:srgbClr val="FE5938"/>
                </a:highlight>
              </a:rPr>
              <a:t>figyelem</a:t>
            </a:r>
            <a:r>
              <a:rPr lang="pl-PL" sz="1800" dirty="0">
                <a:solidFill>
                  <a:schemeClr val="bg1"/>
                </a:solidFill>
                <a:highlight>
                  <a:srgbClr val="FE5938"/>
                </a:highlight>
              </a:rPr>
              <a:t> </a:t>
            </a:r>
            <a:r>
              <a:rPr lang="pl-PL" sz="1800" dirty="0" err="1">
                <a:solidFill>
                  <a:schemeClr val="bg1"/>
                </a:solidFill>
                <a:highlight>
                  <a:srgbClr val="FE5938"/>
                </a:highlight>
              </a:rPr>
              <a:t>fenntartására</a:t>
            </a:r>
            <a:br>
              <a:rPr lang="pl-PL" sz="1800" dirty="0">
                <a:solidFill>
                  <a:schemeClr val="bg1"/>
                </a:solidFill>
              </a:rPr>
            </a:br>
            <a:endParaRPr lang="pl-PL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6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143DFEE9-3FF6-45AD-8D15-F835D30A10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r="9335"/>
          <a:stretch/>
        </p:blipFill>
        <p:spPr>
          <a:xfrm>
            <a:off x="0" y="1440000"/>
            <a:ext cx="6187158" cy="541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27</a:t>
            </a:fld>
            <a:endParaRPr lang="en-US" alt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E009C4F-BAE6-4380-8E7E-FCDBF7F4F20E}"/>
              </a:ext>
            </a:extLst>
          </p:cNvPr>
          <p:cNvSpPr/>
          <p:nvPr/>
        </p:nvSpPr>
        <p:spPr>
          <a:xfrm>
            <a:off x="5918277" y="1440000"/>
            <a:ext cx="6273723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ytuł 4">
            <a:extLst>
              <a:ext uri="{FF2B5EF4-FFF2-40B4-BE49-F238E27FC236}">
                <a16:creationId xmlns:a16="http://schemas.microsoft.com/office/drawing/2014/main" id="{452D347E-119A-4874-B25A-7FD98042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SZÓBELI KOMMUNIKÁCIÓS TECHNIKÁK</a:t>
            </a:r>
            <a:br>
              <a:rPr lang="pl-PL" sz="1800" b="1" dirty="0">
                <a:solidFill>
                  <a:schemeClr val="bg1"/>
                </a:solidFill>
              </a:rPr>
            </a:br>
            <a:r>
              <a:rPr lang="en-GB" sz="1800" dirty="0" err="1">
                <a:solidFill>
                  <a:schemeClr val="bg1"/>
                </a:solidFill>
                <a:highlight>
                  <a:srgbClr val="FE5938"/>
                </a:highlight>
              </a:rPr>
              <a:t>Technikák</a:t>
            </a:r>
            <a:r>
              <a:rPr lang="en-GB" sz="1800" dirty="0">
                <a:solidFill>
                  <a:schemeClr val="bg1"/>
                </a:solidFill>
                <a:highlight>
                  <a:srgbClr val="FE5938"/>
                </a:highlight>
              </a:rPr>
              <a:t> a </a:t>
            </a:r>
            <a:r>
              <a:rPr lang="en-GB" sz="1800" dirty="0" err="1">
                <a:solidFill>
                  <a:schemeClr val="bg1"/>
                </a:solidFill>
                <a:highlight>
                  <a:srgbClr val="FE5938"/>
                </a:highlight>
              </a:rPr>
              <a:t>figyelem</a:t>
            </a:r>
            <a:r>
              <a:rPr lang="en-GB" sz="1800" dirty="0">
                <a:solidFill>
                  <a:schemeClr val="bg1"/>
                </a:solidFill>
                <a:highlight>
                  <a:srgbClr val="FE5938"/>
                </a:highlight>
              </a:rPr>
              <a:t> </a:t>
            </a:r>
            <a:r>
              <a:rPr lang="en-GB" sz="1800" dirty="0" err="1">
                <a:solidFill>
                  <a:schemeClr val="bg1"/>
                </a:solidFill>
                <a:highlight>
                  <a:srgbClr val="FE5938"/>
                </a:highlight>
              </a:rPr>
              <a:t>fenntartására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35E9A2C-8204-4968-85D7-7DD9AFC6E7B0}"/>
              </a:ext>
            </a:extLst>
          </p:cNvPr>
          <p:cNvSpPr/>
          <p:nvPr/>
        </p:nvSpPr>
        <p:spPr>
          <a:xfrm>
            <a:off x="6187159" y="2580558"/>
            <a:ext cx="6004841" cy="2556039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 err="1"/>
              <a:t>Szójáték</a:t>
            </a:r>
            <a:r>
              <a:rPr lang="en-GB" dirty="0"/>
              <a:t> – ha </a:t>
            </a:r>
            <a:r>
              <a:rPr lang="en-GB" dirty="0" err="1"/>
              <a:t>tesz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rossz</a:t>
            </a:r>
            <a:r>
              <a:rPr lang="en-GB" dirty="0"/>
              <a:t> </a:t>
            </a:r>
            <a:r>
              <a:rPr lang="en-GB" dirty="0" err="1"/>
              <a:t>szalmát</a:t>
            </a:r>
            <a:r>
              <a:rPr lang="en-GB" dirty="0"/>
              <a:t> </a:t>
            </a:r>
            <a:r>
              <a:rPr lang="en-GB" dirty="0" err="1"/>
              <a:t>teszel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italba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ital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kell</a:t>
            </a:r>
            <a:r>
              <a:rPr lang="en-GB" dirty="0"/>
              <a:t> </a:t>
            </a:r>
            <a:r>
              <a:rPr lang="en-GB" dirty="0" err="1"/>
              <a:t>rossz</a:t>
            </a:r>
            <a:r>
              <a:rPr lang="en-GB" dirty="0"/>
              <a:t> </a:t>
            </a:r>
            <a:r>
              <a:rPr lang="en-GB" dirty="0" err="1"/>
              <a:t>legyen</a:t>
            </a:r>
            <a:r>
              <a:rPr lang="en-GB" dirty="0"/>
              <a:t>
</a:t>
            </a:r>
            <a:r>
              <a:rPr lang="en-GB" dirty="0" err="1"/>
              <a:t>Célzás</a:t>
            </a:r>
            <a:r>
              <a:rPr lang="en-GB" dirty="0"/>
              <a:t> - </a:t>
            </a:r>
            <a:r>
              <a:rPr lang="en-GB" dirty="0" err="1"/>
              <a:t>tudod</a:t>
            </a:r>
            <a:r>
              <a:rPr lang="en-GB" dirty="0"/>
              <a:t>,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kell</a:t>
            </a:r>
            <a:r>
              <a:rPr lang="en-GB" dirty="0"/>
              <a:t> </a:t>
            </a:r>
            <a:r>
              <a:rPr lang="en-GB" dirty="0" err="1"/>
              <a:t>használni</a:t>
            </a:r>
            <a:r>
              <a:rPr lang="en-GB" dirty="0"/>
              <a:t> </a:t>
            </a:r>
            <a:r>
              <a:rPr lang="en-GB" dirty="0" err="1"/>
              <a:t>annak</a:t>
            </a:r>
            <a:r>
              <a:rPr lang="en-GB" dirty="0"/>
              <a:t> </a:t>
            </a:r>
            <a:r>
              <a:rPr lang="en-GB" dirty="0" err="1"/>
              <a:t>érdekében</a:t>
            </a:r>
            <a:r>
              <a:rPr lang="en-GB" dirty="0"/>
              <a:t>, </a:t>
            </a:r>
            <a:r>
              <a:rPr lang="en-GB" dirty="0" err="1"/>
              <a:t>hogy</a:t>
            </a:r>
            <a:r>
              <a:rPr lang="en-GB" dirty="0"/>
              <a:t> a </a:t>
            </a:r>
            <a:r>
              <a:rPr lang="en-GB" dirty="0" err="1"/>
              <a:t>koktél</a:t>
            </a:r>
            <a:r>
              <a:rPr lang="en-GB" dirty="0"/>
              <a:t> </a:t>
            </a:r>
            <a:r>
              <a:rPr lang="en-GB" dirty="0" err="1"/>
              <a:t>kékre</a:t>
            </a:r>
            <a:r>
              <a:rPr lang="en-GB" dirty="0"/>
              <a:t> </a:t>
            </a:r>
            <a:r>
              <a:rPr lang="en-GB" dirty="0" err="1"/>
              <a:t>változzon</a:t>
            </a:r>
            <a:r>
              <a:rPr lang="en-GB" dirty="0"/>
              <a:t>
Hyperbole (</a:t>
            </a:r>
            <a:r>
              <a:rPr lang="en-GB" dirty="0" err="1"/>
              <a:t>tervezett</a:t>
            </a:r>
            <a:r>
              <a:rPr lang="en-GB" dirty="0"/>
              <a:t> </a:t>
            </a:r>
            <a:r>
              <a:rPr lang="en-GB" dirty="0" err="1"/>
              <a:t>túlzás</a:t>
            </a:r>
            <a:r>
              <a:rPr lang="en-GB" dirty="0"/>
              <a:t>) – Ha van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hangos</a:t>
            </a:r>
            <a:r>
              <a:rPr lang="en-GB" dirty="0"/>
              <a:t> </a:t>
            </a:r>
            <a:r>
              <a:rPr lang="en-GB" dirty="0" err="1"/>
              <a:t>turmixgép</a:t>
            </a:r>
            <a:r>
              <a:rPr lang="en-GB" dirty="0"/>
              <a:t> </a:t>
            </a:r>
            <a:r>
              <a:rPr lang="en-GB" dirty="0" err="1"/>
              <a:t>Ön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vendégei</a:t>
            </a:r>
            <a:r>
              <a:rPr lang="en-GB" dirty="0"/>
              <a:t> meg </a:t>
            </a:r>
            <a:r>
              <a:rPr lang="en-GB" dirty="0" err="1"/>
              <a:t>fognak</a:t>
            </a:r>
            <a:r>
              <a:rPr lang="en-GB" dirty="0"/>
              <a:t> </a:t>
            </a:r>
            <a:r>
              <a:rPr lang="en-GB" dirty="0" err="1"/>
              <a:t>süketülni</a:t>
            </a:r>
            <a:r>
              <a:rPr lang="en-GB" dirty="0"/>
              <a:t>
Paradox – </a:t>
            </a:r>
            <a:r>
              <a:rPr lang="en-GB" dirty="0" err="1"/>
              <a:t>néha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hideg</a:t>
            </a:r>
            <a:r>
              <a:rPr lang="en-GB" dirty="0"/>
              <a:t> </a:t>
            </a:r>
            <a:r>
              <a:rPr lang="en-GB" dirty="0" err="1"/>
              <a:t>italtól</a:t>
            </a:r>
            <a:r>
              <a:rPr lang="en-GB" dirty="0"/>
              <a:t> </a:t>
            </a:r>
            <a:r>
              <a:rPr lang="en-GB" dirty="0" err="1"/>
              <a:t>lesz</a:t>
            </a:r>
            <a:r>
              <a:rPr lang="en-GB" dirty="0"/>
              <a:t> </a:t>
            </a:r>
            <a:r>
              <a:rPr lang="en-GB" dirty="0" err="1"/>
              <a:t>meleged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Trójkąt prostokątny 13">
            <a:extLst>
              <a:ext uri="{FF2B5EF4-FFF2-40B4-BE49-F238E27FC236}">
                <a16:creationId xmlns:a16="http://schemas.microsoft.com/office/drawing/2014/main" id="{C21DCAE2-9490-40FB-9678-8C29516E7A6D}"/>
              </a:ext>
            </a:extLst>
          </p:cNvPr>
          <p:cNvSpPr/>
          <p:nvPr/>
        </p:nvSpPr>
        <p:spPr>
          <a:xfrm rot="10800000">
            <a:off x="5918276" y="2580558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Obraz 10">
            <a:extLst>
              <a:ext uri="{FF2B5EF4-FFF2-40B4-BE49-F238E27FC236}">
                <a16:creationId xmlns:a16="http://schemas.microsoft.com/office/drawing/2014/main" id="{8CE7AE8E-4A83-4C4C-B1D8-F0DABAFA8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15622" r="32474" b="4720"/>
          <a:stretch/>
        </p:blipFill>
        <p:spPr>
          <a:xfrm flipH="1">
            <a:off x="0" y="1440000"/>
            <a:ext cx="6187159" cy="54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0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1079" y="138795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28</a:t>
            </a:fld>
            <a:endParaRPr lang="en-US" altLang="pl-PL"/>
          </a:p>
        </p:txBody>
      </p: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3A91D970-0445-4A8A-9FC3-FCF4EF6CCBE7}"/>
              </a:ext>
            </a:extLst>
          </p:cNvPr>
          <p:cNvSpPr/>
          <p:nvPr/>
        </p:nvSpPr>
        <p:spPr>
          <a:xfrm rot="16200000">
            <a:off x="5051884" y="3384438"/>
            <a:ext cx="648072" cy="432048"/>
          </a:xfrm>
          <a:prstGeom prst="triangle">
            <a:avLst/>
          </a:prstGeom>
          <a:solidFill>
            <a:srgbClr val="FE7E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485A217-A641-4404-B8FF-B072984E7692}"/>
              </a:ext>
            </a:extLst>
          </p:cNvPr>
          <p:cNvSpPr/>
          <p:nvPr/>
        </p:nvSpPr>
        <p:spPr>
          <a:xfrm>
            <a:off x="5562224" y="2154859"/>
            <a:ext cx="6629776" cy="2736304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C3E09B7D-84AE-4426-A34F-F5F300BD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122" y="2513790"/>
            <a:ext cx="5213700" cy="222369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000" b="1" dirty="0">
                <a:solidFill>
                  <a:schemeClr val="bg1"/>
                </a:solidFill>
              </a:rPr>
              <a:t>VERBALIS KOMMUNIKÁCIÓ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l-PL" altLang="pl-PL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MONDJ EL MINDENT, AMIT TUDSZ ,
 DE TUDD, HOGY MIT
 ÉS MIÉRT MONDASZ
</a:t>
            </a:r>
            <a:r>
              <a:rPr lang="pl-PL" sz="1800" i="1" dirty="0" err="1">
                <a:solidFill>
                  <a:schemeClr val="bg1"/>
                </a:solidFill>
              </a:rPr>
              <a:t>H.Hamer</a:t>
            </a:r>
            <a:endParaRPr lang="pl-PL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bg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F3DF684-853C-4E76-9798-655C7B59F2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52" y="2708920"/>
            <a:ext cx="2039440" cy="18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69121D85-BCD2-4091-BD77-0D722249F4FE}"/>
              </a:ext>
            </a:extLst>
          </p:cNvPr>
          <p:cNvSpPr/>
          <p:nvPr/>
        </p:nvSpPr>
        <p:spPr>
          <a:xfrm>
            <a:off x="3431705" y="1173523"/>
            <a:ext cx="8760296" cy="4631742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rójkąt prostokątny 19">
            <a:extLst>
              <a:ext uri="{FF2B5EF4-FFF2-40B4-BE49-F238E27FC236}">
                <a16:creationId xmlns:a16="http://schemas.microsoft.com/office/drawing/2014/main" id="{37A5B880-7C1B-4BB8-9FF6-5BE9E5B5E316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29</a:t>
            </a:fld>
            <a:endParaRPr lang="en-US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1385ED5-D89E-4506-A924-D30780F625CC}"/>
              </a:ext>
            </a:extLst>
          </p:cNvPr>
          <p:cNvSpPr/>
          <p:nvPr/>
        </p:nvSpPr>
        <p:spPr>
          <a:xfrm>
            <a:off x="4096274" y="6068318"/>
            <a:ext cx="1279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2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215B2FA-55B4-4F08-9B42-91CDD4893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74309" y="6020738"/>
            <a:ext cx="539422" cy="540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61C22DD2-C84C-4827-BF8A-ECF35B03F212}"/>
              </a:ext>
            </a:extLst>
          </p:cNvPr>
          <p:cNvSpPr/>
          <p:nvPr/>
        </p:nvSpPr>
        <p:spPr>
          <a:xfrm>
            <a:off x="1128234" y="6074132"/>
            <a:ext cx="1727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/>
              <a:t>Melléklet</a:t>
            </a:r>
            <a:r>
              <a:rPr lang="pl-PL" sz="1400" dirty="0"/>
              <a:t>
MUNKA-KÁRTYA 2 ÉS 3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459AD05F-106D-43A8-A140-1DFD487F491A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1A9F420A-E38A-4C08-B8FF-D00A868B05B6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F5561EA2-1BF6-4954-B409-D9397F73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17" name="Prostokąt 16">
            <a:extLst>
              <a:ext uri="{FF2B5EF4-FFF2-40B4-BE49-F238E27FC236}">
                <a16:creationId xmlns:a16="http://schemas.microsoft.com/office/drawing/2014/main" id="{A9AF4611-8629-46A4-8B3A-FB9112456751}"/>
              </a:ext>
            </a:extLst>
          </p:cNvPr>
          <p:cNvSpPr/>
          <p:nvPr/>
        </p:nvSpPr>
        <p:spPr>
          <a:xfrm>
            <a:off x="4095230" y="1744332"/>
            <a:ext cx="7487170" cy="3637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VISSZAJELZŐ INFORMÁCIÓK-AZ ÜZENETEK MEGÉRTÉSE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Miközben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aktívan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figyeltünk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mi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mindnyájan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vendégek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bárban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képzésben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résztvevők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mondanom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emlékszem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6"/>
              </a:buBlip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Koncentráld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figyelmet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hagyj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tarts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fenn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vizuális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kapcsolatot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valaki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beszél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veled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"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", "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megértem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kifejezéseket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használva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nyitottság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személynek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szempontjából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hallgat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empátia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kérdések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feltevése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magyarázó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vonzó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AE912E52-70E8-4BBE-81D0-E40A1A44A8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" y="2312631"/>
            <a:ext cx="2196489" cy="21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4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 A KARRIER PÁLYA?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111326CC-4DB5-40C9-AC23-5BE78B547B02}"/>
              </a:ext>
            </a:extLst>
          </p:cNvPr>
          <p:cNvSpPr txBox="1">
            <a:spLocks/>
          </p:cNvSpPr>
          <p:nvPr/>
        </p:nvSpPr>
        <p:spPr bwMode="auto">
          <a:xfrm>
            <a:off x="5591944" y="2708920"/>
            <a:ext cx="56166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bárpincér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olyan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szakma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amelynek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oktatását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18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év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feletti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embereknek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szánták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munkahelyen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alkoholtartalmú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italokkal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való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közvetlen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érintkezés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miatt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
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szakma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megszerzése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magában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foglalhatja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képesítéseknek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munkapozícióval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kapcsolatos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tényleges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követelményekhez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való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hozzáigazításával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képesítések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kiterjesztése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B4098EC-30DB-43DB-950C-1A6956F204E5}"/>
              </a:ext>
            </a:extLst>
          </p:cNvPr>
          <p:cNvSpPr/>
          <p:nvPr/>
        </p:nvSpPr>
        <p:spPr>
          <a:xfrm>
            <a:off x="5591944" y="2132856"/>
            <a:ext cx="5616625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FF8803"/>
                </a:solidFill>
              </a:rPr>
              <a:t>BÁRPINCÉR KARRIER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0205E6C-DB74-48F6-ACFF-03AB9158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18453" y="1773871"/>
            <a:ext cx="234498" cy="395938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8135C7D-24EE-47EE-88CC-DD649645B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r="12281" b="7061"/>
          <a:stretch/>
        </p:blipFill>
        <p:spPr>
          <a:xfrm>
            <a:off x="0" y="1773869"/>
            <a:ext cx="4815470" cy="39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43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734DD998-7A0F-4D5F-BAF7-CD84D738CE44}"/>
              </a:ext>
            </a:extLst>
          </p:cNvPr>
          <p:cNvSpPr/>
          <p:nvPr/>
        </p:nvSpPr>
        <p:spPr>
          <a:xfrm>
            <a:off x="3431705" y="1173523"/>
            <a:ext cx="8760296" cy="4631742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rójkąt prostokątny 14">
            <a:extLst>
              <a:ext uri="{FF2B5EF4-FFF2-40B4-BE49-F238E27FC236}">
                <a16:creationId xmlns:a16="http://schemas.microsoft.com/office/drawing/2014/main" id="{49758C61-95EF-46B4-8B28-DAC919A3849F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30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5FE13A1-504A-426B-AA34-934E59518858}"/>
              </a:ext>
            </a:extLst>
          </p:cNvPr>
          <p:cNvSpPr/>
          <p:nvPr/>
        </p:nvSpPr>
        <p:spPr>
          <a:xfrm>
            <a:off x="4079776" y="1844824"/>
            <a:ext cx="7338565" cy="395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VISSZAJELZŐ INFORMÁCIÓK-AZ ÜZENETEK MEGÉRTÉSE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bárpincér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gyakran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válik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bizalmas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vallomások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meghallgatójává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mint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egy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pszichoterapeuta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Az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alkohol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hatására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az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emberek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nyitottabbá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válnak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lehetővé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teszi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megnyílnak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problémáikkal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
A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bárpincérnek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hallgatni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türelmesen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kritizálni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nevessen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az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ügyfeleken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
A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jó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bárpincér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tisztelettudó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mindenkivel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engedi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mások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lássák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ő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egy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rossz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hangulatú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valaki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felbosszantotta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vagy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elégedetlen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borravaló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összege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miatt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
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84D93F5-E834-4082-8C07-A427D60D78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" y="2312631"/>
            <a:ext cx="2196489" cy="21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1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F9377859-A6F6-4653-9BAB-A407C187DBA5}"/>
              </a:ext>
            </a:extLst>
          </p:cNvPr>
          <p:cNvSpPr/>
          <p:nvPr/>
        </p:nvSpPr>
        <p:spPr>
          <a:xfrm>
            <a:off x="3431705" y="1173522"/>
            <a:ext cx="8760296" cy="463174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8D31EB0F-1EE8-4F17-AE41-90C8B20AD7E5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31</a:t>
            </a:fld>
            <a:endParaRPr lang="en-US" altLang="pl-PL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BBE2275C-16CC-422E-9510-B345C825DBF1}"/>
              </a:ext>
            </a:extLst>
          </p:cNvPr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31</a:t>
            </a:fld>
            <a:endParaRPr lang="en-US" alt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E7C6BB3-247A-4E47-A891-34EDD40D9507}"/>
              </a:ext>
            </a:extLst>
          </p:cNvPr>
          <p:cNvSpPr/>
          <p:nvPr/>
        </p:nvSpPr>
        <p:spPr>
          <a:xfrm>
            <a:off x="4007768" y="1715440"/>
            <a:ext cx="7632848" cy="2936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VISSZAJELZŐ INFORMÁCIÓK-AZ ÜZENETEK MEGÉRTÉSE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Miközben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aktívan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hallgatja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gyakornokok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mondanivalóját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fordítson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különös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figyelmet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Tiszteletet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elfogadást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mutasson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például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akkor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is, ha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valaki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mondja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küzd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kiöntéssel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elkerüli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moralizálást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ítélkezést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még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akkor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ha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résztvevő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kétszer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kicseppent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koktélkeverővel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előkészít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koktélt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használja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szaglását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13EED95-A6A3-413F-94E0-08D54B5A48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" y="2312631"/>
            <a:ext cx="2196489" cy="2196489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BFCFA644-A879-4EAC-86BE-3E3C88C282B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</p:spTree>
    <p:extLst>
      <p:ext uri="{BB962C8B-B14F-4D97-AF65-F5344CB8AC3E}">
        <p14:creationId xmlns:p14="http://schemas.microsoft.com/office/powerpoint/2010/main" val="3945455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CD93BD3-4DE8-4B68-939A-1FC301C0E55A}"/>
              </a:ext>
            </a:extLst>
          </p:cNvPr>
          <p:cNvSpPr/>
          <p:nvPr/>
        </p:nvSpPr>
        <p:spPr>
          <a:xfrm>
            <a:off x="3431704" y="1173522"/>
            <a:ext cx="8760296" cy="4631742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rójkąt prostokątny 11">
            <a:extLst>
              <a:ext uri="{FF2B5EF4-FFF2-40B4-BE49-F238E27FC236}">
                <a16:creationId xmlns:a16="http://schemas.microsoft.com/office/drawing/2014/main" id="{4DC6537B-E4E7-4A4D-95BC-9494C8D09186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32</a:t>
            </a:fld>
            <a:endParaRPr lang="en-US" alt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15ED5F9-FFCE-4B0D-846C-EEC90A502555}"/>
              </a:ext>
            </a:extLst>
          </p:cNvPr>
          <p:cNvSpPr/>
          <p:nvPr/>
        </p:nvSpPr>
        <p:spPr>
          <a:xfrm>
            <a:off x="3863752" y="1582114"/>
            <a:ext cx="7217385" cy="3791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VISSZAJELZŐ INFORMÁCIÓK-AZ ÜZENETEK MEGÉRTÉSE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Ön</a:t>
            </a:r>
            <a:r>
              <a:rPr lang="en-GB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GB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jó</a:t>
            </a:r>
            <a:r>
              <a:rPr lang="en-GB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hallgató</a:t>
            </a:r>
            <a:r>
              <a:rPr lang="en-GB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ha: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túlságosan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arra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koncentrál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akar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mondani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hallgatja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meg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figyelmesen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mások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mondanak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arra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szót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beszéd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során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saját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szempontjaira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figyel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hallja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meg,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szeretne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hallani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megszakítja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beszélőt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befejezi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hozzá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irányuló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beszélgetést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torzítja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saját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céljai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szerint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57119F-78E4-4331-8429-1C420E8C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" y="2312631"/>
            <a:ext cx="2196489" cy="2196489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861BC77F-EA8F-4AF3-9BAA-FBE8447C25FB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</p:spTree>
    <p:extLst>
      <p:ext uri="{BB962C8B-B14F-4D97-AF65-F5344CB8AC3E}">
        <p14:creationId xmlns:p14="http://schemas.microsoft.com/office/powerpoint/2010/main" val="3752549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33</a:t>
            </a:fld>
            <a:endParaRPr lang="en-US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AEB35E2-E363-4524-8706-FAF18E51DFB4}"/>
              </a:ext>
            </a:extLst>
          </p:cNvPr>
          <p:cNvSpPr/>
          <p:nvPr/>
        </p:nvSpPr>
        <p:spPr>
          <a:xfrm>
            <a:off x="3320921" y="6068318"/>
            <a:ext cx="1279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2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72358DC-DA92-4357-8AB9-04D56D439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EF74C87-CE59-4C8E-B25C-9BDD24271097}"/>
              </a:ext>
            </a:extLst>
          </p:cNvPr>
          <p:cNvSpPr/>
          <p:nvPr/>
        </p:nvSpPr>
        <p:spPr>
          <a:xfrm>
            <a:off x="1128234" y="6074132"/>
            <a:ext cx="13673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MELLÉKLET MUNKA KÁRTYA 4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ADE7CEFE-BEA6-4204-9C5E-40AFEC0CEFEA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B5A9194F-DBC1-4D8B-BF29-7F2AE8BCF57D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A96D9C54-392D-4850-B6F0-5604F3350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13" name="Prostokąt 12">
            <a:extLst>
              <a:ext uri="{FF2B5EF4-FFF2-40B4-BE49-F238E27FC236}">
                <a16:creationId xmlns:a16="http://schemas.microsoft.com/office/drawing/2014/main" id="{3DC4B4A0-FCC6-44FE-BC5E-1A6368509D76}"/>
              </a:ext>
            </a:extLst>
          </p:cNvPr>
          <p:cNvSpPr/>
          <p:nvPr/>
        </p:nvSpPr>
        <p:spPr>
          <a:xfrm>
            <a:off x="2565895" y="2819480"/>
            <a:ext cx="1770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altLang="pl-PL" sz="2000" b="1" dirty="0"/>
              <a:t> </a:t>
            </a:r>
          </a:p>
        </p:txBody>
      </p:sp>
      <p:sp>
        <p:nvSpPr>
          <p:cNvPr id="15" name="Dymek mowy: prostokąt 14">
            <a:extLst>
              <a:ext uri="{FF2B5EF4-FFF2-40B4-BE49-F238E27FC236}">
                <a16:creationId xmlns:a16="http://schemas.microsoft.com/office/drawing/2014/main" id="{F959E081-902E-4800-9B36-3E2FC2961584}"/>
              </a:ext>
            </a:extLst>
          </p:cNvPr>
          <p:cNvSpPr/>
          <p:nvPr/>
        </p:nvSpPr>
        <p:spPr>
          <a:xfrm>
            <a:off x="5154699" y="1241635"/>
            <a:ext cx="4037528" cy="910712"/>
          </a:xfrm>
          <a:prstGeom prst="wedgeRectCallout">
            <a:avLst>
              <a:gd name="adj1" fmla="val -21140"/>
              <a:gd name="adj2" fmla="val 7173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NON-VERBÁLIS KOMMUNIKÁCIÓ
-TESTBESZÉD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D20C205-055A-42EC-87A4-5DBA749B28A4}"/>
              </a:ext>
            </a:extLst>
          </p:cNvPr>
          <p:cNvSpPr/>
          <p:nvPr/>
        </p:nvSpPr>
        <p:spPr>
          <a:xfrm>
            <a:off x="2411342" y="2835501"/>
            <a:ext cx="2779538" cy="705899"/>
          </a:xfrm>
          <a:prstGeom prst="rect">
            <a:avLst/>
          </a:prstGeom>
          <a:solidFill>
            <a:srgbClr val="FFCA08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ARCKIFEJEZÉS
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EDAAC3E-6C5B-414D-B677-8F1621FB6DCF}"/>
              </a:ext>
            </a:extLst>
          </p:cNvPr>
          <p:cNvSpPr/>
          <p:nvPr/>
        </p:nvSpPr>
        <p:spPr>
          <a:xfrm>
            <a:off x="1565144" y="3225608"/>
            <a:ext cx="3925273" cy="390107"/>
          </a:xfrm>
          <a:prstGeom prst="rect">
            <a:avLst/>
          </a:prstGeom>
          <a:solidFill>
            <a:srgbClr val="FBA103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ÉRINTÉS ÉS FIZIKAI KONTAKTUS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9B49DBC1-69F4-4369-B430-397526F2D45A}"/>
              </a:ext>
            </a:extLst>
          </p:cNvPr>
          <p:cNvSpPr/>
          <p:nvPr/>
        </p:nvSpPr>
        <p:spPr>
          <a:xfrm>
            <a:off x="1565144" y="3615715"/>
            <a:ext cx="3625736" cy="390107"/>
          </a:xfrm>
          <a:prstGeom prst="rect">
            <a:avLst/>
          </a:prstGeom>
          <a:solidFill>
            <a:srgbClr val="FE7E0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GESZTUS-NYELV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5CB9F1B0-9562-4CAB-9FB8-0E9BBE100E72}"/>
              </a:ext>
            </a:extLst>
          </p:cNvPr>
          <p:cNvSpPr/>
          <p:nvPr/>
        </p:nvSpPr>
        <p:spPr>
          <a:xfrm>
            <a:off x="2041384" y="4002331"/>
            <a:ext cx="2903232" cy="390107"/>
          </a:xfrm>
          <a:prstGeom prst="rect">
            <a:avLst/>
          </a:prstGeom>
          <a:solidFill>
            <a:srgbClr val="FE5938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FIZIKAI TÁVOLSÁG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7DA3F646-EF95-434F-BB75-4F220FD37D97}"/>
              </a:ext>
            </a:extLst>
          </p:cNvPr>
          <p:cNvSpPr/>
          <p:nvPr/>
        </p:nvSpPr>
        <p:spPr>
          <a:xfrm>
            <a:off x="2449705" y="4388440"/>
            <a:ext cx="2314382" cy="390107"/>
          </a:xfrm>
          <a:prstGeom prst="rect">
            <a:avLst/>
          </a:prstGeom>
          <a:solidFill>
            <a:srgbClr val="F4433E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ÉNEK CSATORNA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6045F295-B744-496D-9BEB-E2B69C428530}"/>
              </a:ext>
            </a:extLst>
          </p:cNvPr>
          <p:cNvSpPr/>
          <p:nvPr/>
        </p:nvSpPr>
        <p:spPr>
          <a:xfrm>
            <a:off x="7630300" y="3227354"/>
            <a:ext cx="2018764" cy="390107"/>
          </a:xfrm>
          <a:prstGeom prst="rect">
            <a:avLst/>
          </a:prstGeom>
          <a:solidFill>
            <a:srgbClr val="FFCA08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GESZTUSOK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15320B35-1537-4362-9857-51E439A25B24}"/>
              </a:ext>
            </a:extLst>
          </p:cNvPr>
          <p:cNvSpPr/>
          <p:nvPr/>
        </p:nvSpPr>
        <p:spPr>
          <a:xfrm>
            <a:off x="8050711" y="3615715"/>
            <a:ext cx="2123596" cy="390107"/>
          </a:xfrm>
          <a:prstGeom prst="rect">
            <a:avLst/>
          </a:prstGeom>
          <a:solidFill>
            <a:srgbClr val="FBA103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ASSZOCIÁCIÓK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C2FD260-CB36-4726-AD59-EFF61EF38ADC}"/>
              </a:ext>
            </a:extLst>
          </p:cNvPr>
          <p:cNvSpPr/>
          <p:nvPr/>
        </p:nvSpPr>
        <p:spPr>
          <a:xfrm>
            <a:off x="7630300" y="4002330"/>
            <a:ext cx="2754455" cy="390107"/>
          </a:xfrm>
          <a:prstGeom prst="rect">
            <a:avLst/>
          </a:prstGeom>
          <a:solidFill>
            <a:srgbClr val="FE7E0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MEGJELENÉS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DBC68F81-A28A-4E71-873F-62C4D13D511A}"/>
              </a:ext>
            </a:extLst>
          </p:cNvPr>
          <p:cNvSpPr/>
          <p:nvPr/>
        </p:nvSpPr>
        <p:spPr>
          <a:xfrm>
            <a:off x="7105057" y="4387455"/>
            <a:ext cx="4037528" cy="390107"/>
          </a:xfrm>
          <a:prstGeom prst="rect">
            <a:avLst/>
          </a:prstGeom>
          <a:solidFill>
            <a:srgbClr val="FE5938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A TEST HELYMEGHATÁROZÁS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2500E08-92EB-4BDA-8940-F0FE8889B335}"/>
              </a:ext>
            </a:extLst>
          </p:cNvPr>
          <p:cNvSpPr/>
          <p:nvPr/>
        </p:nvSpPr>
        <p:spPr>
          <a:xfrm>
            <a:off x="4554648" y="5207564"/>
            <a:ext cx="4016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FE7E01"/>
                </a:solidFill>
              </a:rPr>
              <a:t>A NEM VERBÁLIS KOMMUNIKÁCIÓ JELEI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5365EE9F-DC70-480F-BACC-6C9F176FDC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20" y="2967473"/>
            <a:ext cx="1397832" cy="1397832"/>
          </a:xfrm>
          <a:prstGeom prst="rect">
            <a:avLst/>
          </a:prstGeom>
        </p:spPr>
      </p:pic>
      <p:sp>
        <p:nvSpPr>
          <p:cNvPr id="28" name="Tytuł 1">
            <a:extLst>
              <a:ext uri="{FF2B5EF4-FFF2-40B4-BE49-F238E27FC236}">
                <a16:creationId xmlns:a16="http://schemas.microsoft.com/office/drawing/2014/main" id="{BF55300A-2D10-4155-AB51-E0A22E4BDF74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</p:spTree>
    <p:extLst>
      <p:ext uri="{BB962C8B-B14F-4D97-AF65-F5344CB8AC3E}">
        <p14:creationId xmlns:p14="http://schemas.microsoft.com/office/powerpoint/2010/main" val="4160589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34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BF98A5-1F89-406A-B20A-439D03993DE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51784" y="2420888"/>
            <a:ext cx="144015" cy="273630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47E5576-CCF2-4ECF-B7A1-95078AE9578D}"/>
              </a:ext>
            </a:extLst>
          </p:cNvPr>
          <p:cNvSpPr/>
          <p:nvPr/>
        </p:nvSpPr>
        <p:spPr>
          <a:xfrm>
            <a:off x="4583832" y="2480989"/>
            <a:ext cx="64666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AC06"/>
                </a:solidFill>
              </a:rPr>
              <a:t>NEM VERBÁLIS KOMMUNIKÁCIÓ-TESTBESZÉD
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verbális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kommunikáció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jelei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munkahelyen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különösen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jól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láthatók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olyan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emberek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számára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akik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kapcsolatokat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tartanak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fenn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meghallgatnak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másokat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közölnek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információkat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
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Teljesítmény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jellegű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bárpincér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szakma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Barista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szommelié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valamint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oktató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teljes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tudatosságot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igényel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saját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testbeszéd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terén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ellenőrzés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képesség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terén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más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emberek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megjelenésének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viselkedésének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lehetséges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értelmezése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során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
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9CE0EFD-B717-49AD-82EA-AFDAFF047F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676444"/>
            <a:ext cx="2225189" cy="22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6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35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0563645-4492-43E2-84F9-19125D90457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51784" y="2420888"/>
            <a:ext cx="144015" cy="273630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8293986-6DE7-497C-9C0B-793E4608C15F}"/>
              </a:ext>
            </a:extLst>
          </p:cNvPr>
          <p:cNvSpPr/>
          <p:nvPr/>
        </p:nvSpPr>
        <p:spPr>
          <a:xfrm>
            <a:off x="4662861" y="2727211"/>
            <a:ext cx="64666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FFAC06"/>
                </a:solidFill>
              </a:rPr>
              <a:t>NEM VERBÁLIS KOMMUNIKÁCIÓ-TESTBESZÉD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bárpincér alkalmazkodjon a megjelenésével a helyhez, ahol dolgozik.
Nem engedhetjük meg magunknak, hogy utcai ruhát viseljünk,  ha szeretnénk felszolgálni egy luxus szálloda éttermében.
Hasonlóképpen a bankettek és esküvők, ahol a bárpincérek népszerűvé váltak.  Ilyen helyeken a követelmények különösen magasak,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245AC0F-00E2-4A7B-ADA3-766D7D704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676444"/>
            <a:ext cx="2225189" cy="22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41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BEFBC8C-2245-4484-98E2-5B9CA57ADC0E}"/>
              </a:ext>
            </a:extLst>
          </p:cNvPr>
          <p:cNvSpPr/>
          <p:nvPr/>
        </p:nvSpPr>
        <p:spPr>
          <a:xfrm>
            <a:off x="2885384" y="5869571"/>
            <a:ext cx="9306616" cy="988429"/>
          </a:xfrm>
          <a:prstGeom prst="rect">
            <a:avLst/>
          </a:prstGeom>
          <a:solidFill>
            <a:srgbClr val="FD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36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C44943-AACB-4281-8CE7-8B938657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42357" y="1773871"/>
            <a:ext cx="243027" cy="4103401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BEFDCBF0-2E35-4FC9-BBF9-03810A9D75C4}"/>
              </a:ext>
            </a:extLst>
          </p:cNvPr>
          <p:cNvSpPr/>
          <p:nvPr/>
        </p:nvSpPr>
        <p:spPr>
          <a:xfrm>
            <a:off x="3128411" y="1990882"/>
            <a:ext cx="8670705" cy="390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Blip>
                <a:blip r:embed="rId3"/>
              </a:buBlip>
            </a:pPr>
            <a:r>
              <a:rPr lang="hu-HU" dirty="0"/>
              <a:t>a verbális kommunikáció fenntartása (ha a vendég rendelt, a pincér bólint a fejével, annak a jeleként, hogy elfogadta a megrendelést),
kommunikáció, attitűdök és érzelmek (ha a tanfolyam résztvevői unatkoznak, változtatni kell, ahogy az osztályok végzik azonnal, a bárpincérek folyamatosan mozgásban vannak),
önálló bemutatkozás (ha magyarázza az egyenes öntés elveit, járjon el zökkenőmentesen, és magyarázza, mit csinál, akkor hangsúlyozni kell trénerként a professzionalizmust),
rituális (pl. vallási) (nem kell hivatkozni semmilyen vallási szertartás a bárban, még akkor is, ha a jellege ezt a hivatkozást, hogy egy vicc, mert lehet tévesen értelmezte).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223E09-EC3F-4CA6-8009-47AA6EA51F84}"/>
              </a:ext>
            </a:extLst>
          </p:cNvPr>
          <p:cNvSpPr/>
          <p:nvPr/>
        </p:nvSpPr>
        <p:spPr>
          <a:xfrm>
            <a:off x="2708111" y="1252406"/>
            <a:ext cx="4855047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FF8803"/>
                </a:solidFill>
              </a:rPr>
              <a:t>A NEM-VERBÁLIS KOMMUNIKÁCIÓ SZEREPE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EC0F3A-08B6-41D3-9E4D-F2EB81A4FA14}"/>
              </a:ext>
            </a:extLst>
          </p:cNvPr>
          <p:cNvSpPr/>
          <p:nvPr/>
        </p:nvSpPr>
        <p:spPr>
          <a:xfrm>
            <a:off x="3210616" y="60331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 </a:t>
            </a:r>
            <a:r>
              <a:rPr lang="en-GB" b="1" dirty="0" err="1">
                <a:solidFill>
                  <a:schemeClr val="bg1"/>
                </a:solidFill>
              </a:rPr>
              <a:t>visszajelzések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továbbítása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során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testbeszéd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ugyanazt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szerepet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játssza</a:t>
            </a:r>
            <a:r>
              <a:rPr lang="en-GB" b="1" dirty="0">
                <a:solidFill>
                  <a:schemeClr val="bg1"/>
                </a:solidFill>
              </a:rPr>
              <a:t>, mint </a:t>
            </a:r>
            <a:r>
              <a:rPr lang="en-GB" b="1" dirty="0" err="1">
                <a:solidFill>
                  <a:schemeClr val="bg1"/>
                </a:solidFill>
              </a:rPr>
              <a:t>az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üzenetek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kommunikálása</a:t>
            </a:r>
            <a:r>
              <a:rPr lang="en-GB" b="1" dirty="0">
                <a:solidFill>
                  <a:schemeClr val="bg1"/>
                </a:solidFill>
              </a:rPr>
              <a:t>.
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2717A5E-CE0B-49D5-952F-BB8B3DD95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r="27804"/>
          <a:stretch/>
        </p:blipFill>
        <p:spPr>
          <a:xfrm>
            <a:off x="0" y="1773870"/>
            <a:ext cx="2642358" cy="41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9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37</a:t>
            </a:fld>
            <a:endParaRPr lang="en-US" altLang="pl-PL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122F694-97D9-441D-BBB5-49E79D7C86C1}"/>
              </a:ext>
            </a:extLst>
          </p:cNvPr>
          <p:cNvSpPr txBox="1">
            <a:spLocks/>
          </p:cNvSpPr>
          <p:nvPr/>
        </p:nvSpPr>
        <p:spPr>
          <a:xfrm>
            <a:off x="2212871" y="1196752"/>
            <a:ext cx="682475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0" name="Prostokąt: jeden ścięty róg 19">
            <a:extLst>
              <a:ext uri="{FF2B5EF4-FFF2-40B4-BE49-F238E27FC236}">
                <a16:creationId xmlns:a16="http://schemas.microsoft.com/office/drawing/2014/main" id="{437CF451-428E-43F7-9625-8A4104B15C60}"/>
              </a:ext>
            </a:extLst>
          </p:cNvPr>
          <p:cNvSpPr/>
          <p:nvPr/>
        </p:nvSpPr>
        <p:spPr>
          <a:xfrm>
            <a:off x="5918856" y="1628800"/>
            <a:ext cx="2854197" cy="4235064"/>
          </a:xfrm>
          <a:prstGeom prst="snip1Rect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21" name="Prostokąt: jeden ścięty róg 20">
            <a:extLst>
              <a:ext uri="{FF2B5EF4-FFF2-40B4-BE49-F238E27FC236}">
                <a16:creationId xmlns:a16="http://schemas.microsoft.com/office/drawing/2014/main" id="{773009E4-5694-4192-8B15-D0A337AFD286}"/>
              </a:ext>
            </a:extLst>
          </p:cNvPr>
          <p:cNvSpPr/>
          <p:nvPr/>
        </p:nvSpPr>
        <p:spPr>
          <a:xfrm>
            <a:off x="8832304" y="1642208"/>
            <a:ext cx="2844800" cy="4235064"/>
          </a:xfrm>
          <a:prstGeom prst="snip1Rect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jeden ścięty róg 21">
            <a:extLst>
              <a:ext uri="{FF2B5EF4-FFF2-40B4-BE49-F238E27FC236}">
                <a16:creationId xmlns:a16="http://schemas.microsoft.com/office/drawing/2014/main" id="{97784814-0B2C-4A4D-A412-B2A6140FE937}"/>
              </a:ext>
            </a:extLst>
          </p:cNvPr>
          <p:cNvSpPr/>
          <p:nvPr/>
        </p:nvSpPr>
        <p:spPr>
          <a:xfrm>
            <a:off x="2999656" y="1628800"/>
            <a:ext cx="2849116" cy="4235064"/>
          </a:xfrm>
          <a:prstGeom prst="snip1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dtytuł 2">
            <a:extLst>
              <a:ext uri="{FF2B5EF4-FFF2-40B4-BE49-F238E27FC236}">
                <a16:creationId xmlns:a16="http://schemas.microsoft.com/office/drawing/2014/main" id="{9260E1FC-7A61-4583-9661-FAA68626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42" y="3058325"/>
            <a:ext cx="2555745" cy="2016224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Az </a:t>
            </a:r>
            <a:r>
              <a:rPr lang="en-GB" sz="1600" b="1" dirty="0" err="1">
                <a:solidFill>
                  <a:schemeClr val="bg1"/>
                </a:solidFill>
              </a:rPr>
              <a:t>azonos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gesztusok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jelentései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különbözhetnek</a:t>
            </a:r>
            <a:r>
              <a:rPr lang="en-GB" sz="1600" b="1" dirty="0">
                <a:solidFill>
                  <a:schemeClr val="bg1"/>
                </a:solidFill>
              </a:rPr>
              <a:t> a </a:t>
            </a:r>
            <a:r>
              <a:rPr lang="en-GB" sz="1600" b="1" dirty="0" err="1">
                <a:solidFill>
                  <a:schemeClr val="bg1"/>
                </a:solidFill>
              </a:rPr>
              <a:t>különböző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kultúrákban</a:t>
            </a:r>
            <a:r>
              <a:rPr lang="en-GB" sz="1600" b="1" dirty="0">
                <a:solidFill>
                  <a:schemeClr val="bg1"/>
                </a:solidFill>
              </a:rPr>
              <a:t>. </a:t>
            </a:r>
            <a:r>
              <a:rPr lang="en-GB" sz="1600" b="1" dirty="0" err="1">
                <a:solidFill>
                  <a:schemeClr val="bg1"/>
                </a:solidFill>
              </a:rPr>
              <a:t>Tehát</a:t>
            </a:r>
            <a:r>
              <a:rPr lang="en-GB" sz="1600" b="1" dirty="0">
                <a:solidFill>
                  <a:schemeClr val="bg1"/>
                </a:solidFill>
              </a:rPr>
              <a:t>, ha </a:t>
            </a:r>
            <a:r>
              <a:rPr lang="en-GB" sz="1600" b="1" dirty="0" err="1">
                <a:solidFill>
                  <a:schemeClr val="bg1"/>
                </a:solidFill>
              </a:rPr>
              <a:t>Ön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külföldi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vendéget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szolgál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ki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 err="1">
                <a:solidFill>
                  <a:schemeClr val="bg1"/>
                </a:solidFill>
              </a:rPr>
              <a:t>fontolja</a:t>
            </a:r>
            <a:r>
              <a:rPr lang="en-GB" sz="1600" b="1" dirty="0">
                <a:solidFill>
                  <a:schemeClr val="bg1"/>
                </a:solidFill>
              </a:rPr>
              <a:t> meg </a:t>
            </a:r>
            <a:r>
              <a:rPr lang="en-GB" sz="1600" b="1" dirty="0" err="1">
                <a:solidFill>
                  <a:schemeClr val="bg1"/>
                </a:solidFill>
              </a:rPr>
              <a:t>őket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okosan</a:t>
            </a:r>
            <a:r>
              <a:rPr lang="en-GB" sz="1600" b="1" dirty="0">
                <a:solidFill>
                  <a:schemeClr val="bg1"/>
                </a:solidFill>
              </a:rPr>
              <a:t>.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52D5A8D8-991B-4741-BAB7-5CEB8DAA3EC9}"/>
              </a:ext>
            </a:extLst>
          </p:cNvPr>
          <p:cNvSpPr/>
          <p:nvPr/>
        </p:nvSpPr>
        <p:spPr>
          <a:xfrm>
            <a:off x="444491" y="4335848"/>
            <a:ext cx="2365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NEM-VERBÁLIS JELEK KONTEXTUSBAN VALÓ JELENTÉSE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10C783F-5D8D-4729-BE56-850ACFAF8379}"/>
              </a:ext>
            </a:extLst>
          </p:cNvPr>
          <p:cNvSpPr/>
          <p:nvPr/>
        </p:nvSpPr>
        <p:spPr>
          <a:xfrm>
            <a:off x="2999657" y="2151671"/>
            <a:ext cx="2851660" cy="62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KULTURÁLIS KONTEXTUS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16460A3-6718-48A0-8D58-4C6F1AF80181}"/>
              </a:ext>
            </a:extLst>
          </p:cNvPr>
          <p:cNvSpPr/>
          <p:nvPr/>
        </p:nvSpPr>
        <p:spPr>
          <a:xfrm>
            <a:off x="5918856" y="2151671"/>
            <a:ext cx="2854197" cy="62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b="1" dirty="0"/>
              <a:t>A SZITUÁCIÓS KONTEXTUS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2B9E088D-D1A3-46DF-8892-DC8CF141FAEE}"/>
              </a:ext>
            </a:extLst>
          </p:cNvPr>
          <p:cNvSpPr/>
          <p:nvPr/>
        </p:nvSpPr>
        <p:spPr>
          <a:xfrm>
            <a:off x="8832304" y="2151671"/>
            <a:ext cx="2842255" cy="62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KÖZÖSSÉGI  ÖSSZEFÜGGÉSEK</a:t>
            </a:r>
          </a:p>
        </p:txBody>
      </p:sp>
      <p:sp>
        <p:nvSpPr>
          <p:cNvPr id="28" name="Podtytuł 2">
            <a:extLst>
              <a:ext uri="{FF2B5EF4-FFF2-40B4-BE49-F238E27FC236}">
                <a16:creationId xmlns:a16="http://schemas.microsoft.com/office/drawing/2014/main" id="{472A2360-5903-4BE1-8862-D14574CF2A97}"/>
              </a:ext>
            </a:extLst>
          </p:cNvPr>
          <p:cNvSpPr txBox="1">
            <a:spLocks/>
          </p:cNvSpPr>
          <p:nvPr/>
        </p:nvSpPr>
        <p:spPr bwMode="auto">
          <a:xfrm>
            <a:off x="6109627" y="3058325"/>
            <a:ext cx="2473525" cy="25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err="1">
                <a:solidFill>
                  <a:schemeClr val="bg1"/>
                </a:solidFill>
              </a:rPr>
              <a:t>Számos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nem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verbális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jel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megváltoztatja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jelentését</a:t>
            </a:r>
            <a:r>
              <a:rPr lang="en-GB" sz="1600" b="1" dirty="0">
                <a:solidFill>
                  <a:schemeClr val="bg1"/>
                </a:solidFill>
              </a:rPr>
              <a:t> a </a:t>
            </a:r>
            <a:r>
              <a:rPr lang="en-GB" sz="1600" b="1" dirty="0" err="1">
                <a:solidFill>
                  <a:schemeClr val="bg1"/>
                </a:solidFill>
              </a:rPr>
              <a:t>feladó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helyzetétől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függően</a:t>
            </a:r>
            <a:r>
              <a:rPr lang="en-GB" sz="1600" b="1" dirty="0">
                <a:solidFill>
                  <a:schemeClr val="bg1"/>
                </a:solidFill>
              </a:rPr>
              <a:t>, pl. A </a:t>
            </a:r>
            <a:r>
              <a:rPr lang="en-GB" sz="1600" b="1" dirty="0" err="1">
                <a:solidFill>
                  <a:schemeClr val="bg1"/>
                </a:solidFill>
              </a:rPr>
              <a:t>hüvelykujj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felemelése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jelezheti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az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elfogadást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1F1D686D-B683-4AF2-86B3-50EA2EB074CC}"/>
              </a:ext>
            </a:extLst>
          </p:cNvPr>
          <p:cNvSpPr txBox="1">
            <a:spLocks/>
          </p:cNvSpPr>
          <p:nvPr/>
        </p:nvSpPr>
        <p:spPr bwMode="auto">
          <a:xfrm>
            <a:off x="8963863" y="3099993"/>
            <a:ext cx="2579136" cy="247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b="1" dirty="0">
                <a:solidFill>
                  <a:schemeClr val="bg1"/>
                </a:solidFill>
              </a:rPr>
              <a:t>Ha a szavak értelmezése több nem-verbális jelet is igazol, akkor egyre egyértelműbb és megbízhatóbb lesz. Ha nem felel meg a kapcsolat az idegenekkel, akkor a magatartás lesz tisztességtelen, és ez </a:t>
            </a:r>
            <a:r>
              <a:rPr lang="hu-HU" sz="1600" b="1" dirty="0" err="1">
                <a:solidFill>
                  <a:schemeClr val="bg1"/>
                </a:solidFill>
              </a:rPr>
              <a:t>egyértemű</a:t>
            </a:r>
            <a:r>
              <a:rPr lang="hu-HU" sz="1600" b="1" dirty="0">
                <a:solidFill>
                  <a:schemeClr val="bg1"/>
                </a:solidFill>
              </a:rPr>
              <a:t> </a:t>
            </a:r>
            <a:r>
              <a:rPr lang="hu-HU" sz="1600" b="1" dirty="0" err="1">
                <a:solidFill>
                  <a:schemeClr val="bg1"/>
                </a:solidFill>
              </a:rPr>
              <a:t>vé</a:t>
            </a:r>
            <a:r>
              <a:rPr lang="hu-HU" sz="1600" b="1" dirty="0">
                <a:solidFill>
                  <a:schemeClr val="bg1"/>
                </a:solidFill>
              </a:rPr>
              <a:t> válik.
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D1328AE0-E1AB-4559-87E0-370DD833AE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0" y="2564904"/>
            <a:ext cx="1581469" cy="15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15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38</a:t>
            </a:fld>
            <a:endParaRPr lang="en-US" alt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C5FCE358-CEE4-4D2D-A6B8-727A0BB40A27}"/>
              </a:ext>
            </a:extLst>
          </p:cNvPr>
          <p:cNvGrpSpPr/>
          <p:nvPr/>
        </p:nvGrpSpPr>
        <p:grpSpPr>
          <a:xfrm>
            <a:off x="1270695" y="1152129"/>
            <a:ext cx="9193231" cy="5387147"/>
            <a:chOff x="4224487" y="1318219"/>
            <a:chExt cx="6000614" cy="4805742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FC88AB55-08AF-473E-B689-E4236AC4B9BA}"/>
                </a:ext>
              </a:extLst>
            </p:cNvPr>
            <p:cNvSpPr/>
            <p:nvPr/>
          </p:nvSpPr>
          <p:spPr>
            <a:xfrm>
              <a:off x="4224487" y="1842510"/>
              <a:ext cx="6000614" cy="3955733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20D6B7C-9558-4DC0-91D6-605CC06BBEC4}"/>
                </a:ext>
              </a:extLst>
            </p:cNvPr>
            <p:cNvSpPr/>
            <p:nvPr/>
          </p:nvSpPr>
          <p:spPr>
            <a:xfrm>
              <a:off x="4224487" y="1318219"/>
              <a:ext cx="6000614" cy="524291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Trójkąt prostokątny 9">
              <a:extLst>
                <a:ext uri="{FF2B5EF4-FFF2-40B4-BE49-F238E27FC236}">
                  <a16:creationId xmlns:a16="http://schemas.microsoft.com/office/drawing/2014/main" id="{4A68BA3C-BC30-48AB-916B-DD0BB1208DDF}"/>
                </a:ext>
              </a:extLst>
            </p:cNvPr>
            <p:cNvSpPr/>
            <p:nvPr/>
          </p:nvSpPr>
          <p:spPr>
            <a:xfrm rot="10800000">
              <a:off x="9912125" y="5798242"/>
              <a:ext cx="312974" cy="325719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1" name="Prostokąt 10">
            <a:extLst>
              <a:ext uri="{FF2B5EF4-FFF2-40B4-BE49-F238E27FC236}">
                <a16:creationId xmlns:a16="http://schemas.microsoft.com/office/drawing/2014/main" id="{93756FBA-F999-463F-9952-7A07FDE2DD21}"/>
              </a:ext>
            </a:extLst>
          </p:cNvPr>
          <p:cNvSpPr/>
          <p:nvPr/>
        </p:nvSpPr>
        <p:spPr>
          <a:xfrm>
            <a:off x="1728074" y="125607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D7E01"/>
                </a:solidFill>
              </a:rPr>
              <a:t>A TESTNYELV MEGÉRTÉSE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8B9F94AC-9750-44C4-8A55-18B4F8BD1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22939"/>
              </p:ext>
            </p:extLst>
          </p:nvPr>
        </p:nvGraphicFramePr>
        <p:xfrm>
          <a:off x="1487488" y="1800200"/>
          <a:ext cx="8712968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0574">
                  <a:extLst>
                    <a:ext uri="{9D8B030D-6E8A-4147-A177-3AD203B41FA5}">
                      <a16:colId xmlns:a16="http://schemas.microsoft.com/office/drawing/2014/main" val="4282429070"/>
                    </a:ext>
                  </a:extLst>
                </a:gridCol>
              </a:tblGrid>
              <a:tr h="295488"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92D050"/>
                          </a:solidFill>
                        </a:rPr>
                        <a:t>POZITÍV JELEK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4433E"/>
                          </a:solidFill>
                        </a:rPr>
                        <a:t>NEGATÍV JELEK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712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Pozíció-és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testhelyzet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
(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bárpincér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tréner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l-PL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szabadság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természetesség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kényelem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ülés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gyaloglás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nyugodtan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tiszteletben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tartva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személyek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privát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szféráját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Takarásban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valaki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mögött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állva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merevség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csoszogó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lábak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csoszogó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túlságosan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közel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jön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forog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976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Arc
(</a:t>
                      </a:r>
                      <a:r>
                        <a:rPr lang="pl-PL" sz="1400" b="1" dirty="0" err="1">
                          <a:solidFill>
                            <a:schemeClr val="bg1"/>
                          </a:solidFill>
                        </a:rPr>
                        <a:t>bárpincér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pl-PL" sz="1400" b="1" dirty="0" err="1">
                          <a:solidFill>
                            <a:schemeClr val="bg1"/>
                          </a:solidFill>
                        </a:rPr>
                        <a:t>tréner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l-PL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bg1"/>
                          </a:solidFill>
                        </a:rPr>
                        <a:t>nyugodt és vidám, könnyű mosoly a szemben is , könnyű szemkontaktus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Merev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megjelenés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tolakodóan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bámulja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beszélgetőpartnert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dirty="0" err="1">
                          <a:solidFill>
                            <a:schemeClr val="bg1"/>
                          </a:solidFill>
                        </a:rPr>
                        <a:t>Váll</a:t>
                      </a:r>
                      <a:r>
                        <a:rPr lang="pl-PL" sz="14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b="1" i="0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pl-PL" sz="14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b="1" i="0" dirty="0" err="1">
                          <a:solidFill>
                            <a:schemeClr val="bg1"/>
                          </a:solidFill>
                        </a:rPr>
                        <a:t>karok</a:t>
                      </a:r>
                      <a:r>
                        <a:rPr lang="pl-PL" sz="1400" b="1" i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pl-PL" sz="1400" b="1" i="0" dirty="0" err="1">
                          <a:solidFill>
                            <a:schemeClr val="bg1"/>
                          </a:solidFill>
                        </a:rPr>
                        <a:t>bárpincér</a:t>
                      </a:r>
                      <a:r>
                        <a:rPr lang="pl-PL" sz="14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b="1" i="0" dirty="0" err="1">
                          <a:solidFill>
                            <a:schemeClr val="bg1"/>
                          </a:solidFill>
                        </a:rPr>
                        <a:t>tréner</a:t>
                      </a:r>
                      <a:r>
                        <a:rPr lang="pl-PL" sz="1400" b="1" i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l-PL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mérsékelt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kézmozdulatok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Integetet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karjával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fenntartja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kezét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is,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állandóan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megérinti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az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arcát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keresztbe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teszi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karját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megérint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az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ujjaival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976">
                <a:tc>
                  <a:txBody>
                    <a:bodyPr/>
                    <a:lstStyle/>
                    <a:p>
                      <a:r>
                        <a:rPr lang="pl-PL" sz="1400" b="1" dirty="0" err="1">
                          <a:solidFill>
                            <a:schemeClr val="bg1"/>
                          </a:solidFill>
                        </a:rPr>
                        <a:t>Kezét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
(</a:t>
                      </a:r>
                      <a:r>
                        <a:rPr lang="pl-PL" sz="1400" b="1" dirty="0" err="1">
                          <a:solidFill>
                            <a:schemeClr val="bg1"/>
                          </a:solidFill>
                        </a:rPr>
                        <a:t>bárpincér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pl-PL" sz="1400" b="1" dirty="0" err="1">
                          <a:solidFill>
                            <a:schemeClr val="bg1"/>
                          </a:solidFill>
                        </a:rPr>
                        <a:t>tréner</a:t>
                      </a:r>
                      <a:endParaRPr lang="pl-PL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Nyitott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gyakran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felfelé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irányítva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Összekulcsolja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az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ujjait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kanyargó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összecsukott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ujjak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játék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tárgyakkal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vagy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hajjal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err="1">
                          <a:solidFill>
                            <a:schemeClr val="bg1"/>
                          </a:solidFill>
                        </a:rPr>
                        <a:t>Lábak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
(</a:t>
                      </a:r>
                      <a:r>
                        <a:rPr lang="pl-PL" sz="1400" b="1" dirty="0" err="1">
                          <a:solidFill>
                            <a:schemeClr val="bg1"/>
                          </a:solidFill>
                        </a:rPr>
                        <a:t>tréner</a:t>
                      </a:r>
                      <a:r>
                        <a:rPr lang="pl-PL" sz="1400" b="0" i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l-PL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az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ülő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helyzetben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szabadon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Keresztbe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rakja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lengeti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lábát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63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39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ABDDF4C5-D781-464A-B005-7FD42FCF04AC}"/>
              </a:ext>
            </a:extLst>
          </p:cNvPr>
          <p:cNvGrpSpPr/>
          <p:nvPr/>
        </p:nvGrpSpPr>
        <p:grpSpPr>
          <a:xfrm>
            <a:off x="1487488" y="1288653"/>
            <a:ext cx="7560840" cy="4444603"/>
            <a:chOff x="4224487" y="1318219"/>
            <a:chExt cx="6000614" cy="5138926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D206B78F-1564-4009-8ED2-2007230B3CC9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C95EA2F2-021F-448A-908E-6963715F3F58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Trójkąt prostokątny 9">
              <a:extLst>
                <a:ext uri="{FF2B5EF4-FFF2-40B4-BE49-F238E27FC236}">
                  <a16:creationId xmlns:a16="http://schemas.microsoft.com/office/drawing/2014/main" id="{152D7F73-A630-4778-9951-7A1682396F7D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1" name="Prostokąt 10">
            <a:extLst>
              <a:ext uri="{FF2B5EF4-FFF2-40B4-BE49-F238E27FC236}">
                <a16:creationId xmlns:a16="http://schemas.microsoft.com/office/drawing/2014/main" id="{5CD71E95-FC86-4A95-A578-C79DF6593482}"/>
              </a:ext>
            </a:extLst>
          </p:cNvPr>
          <p:cNvSpPr/>
          <p:nvPr/>
        </p:nvSpPr>
        <p:spPr>
          <a:xfrm>
            <a:off x="1881742" y="2143150"/>
            <a:ext cx="6855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dirty="0" err="1">
                <a:solidFill>
                  <a:schemeClr val="bg1"/>
                </a:solidFill>
              </a:rPr>
              <a:t>kommunikációt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akadályozó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tényezők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információcsere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akadályai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Ezek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lehetnek</a:t>
            </a:r>
            <a:r>
              <a:rPr lang="en-GB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 err="1">
                <a:solidFill>
                  <a:schemeClr val="bg1"/>
                </a:solidFill>
              </a:rPr>
              <a:t>különbségek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nézetek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elismert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értékek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terén</a:t>
            </a:r>
            <a:r>
              <a:rPr lang="en-GB" dirty="0">
                <a:solidFill>
                  <a:schemeClr val="bg1"/>
                </a:solidFill>
              </a:rPr>
              <a:t>,
</a:t>
            </a:r>
            <a:r>
              <a:rPr lang="en-GB" dirty="0" err="1">
                <a:solidFill>
                  <a:schemeClr val="bg1"/>
                </a:solidFill>
              </a:rPr>
              <a:t>tudatlan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kérdés</a:t>
            </a:r>
            <a:r>
              <a:rPr lang="en-GB" dirty="0">
                <a:solidFill>
                  <a:schemeClr val="bg1"/>
                </a:solidFill>
              </a:rPr>
              <a:t>,
</a:t>
            </a:r>
            <a:r>
              <a:rPr lang="en-GB" dirty="0" err="1">
                <a:solidFill>
                  <a:schemeClr val="bg1"/>
                </a:solidFill>
              </a:rPr>
              <a:t>hiányzik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kellő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figyelem</a:t>
            </a:r>
            <a:r>
              <a:rPr lang="en-GB" dirty="0">
                <a:solidFill>
                  <a:schemeClr val="bg1"/>
                </a:solidFill>
              </a:rPr>
              <a:t>,
a </a:t>
            </a:r>
            <a:r>
              <a:rPr lang="en-GB" dirty="0" err="1">
                <a:solidFill>
                  <a:schemeClr val="bg1"/>
                </a:solidFill>
              </a:rPr>
              <a:t>bizalmatlanság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szintje</a:t>
            </a:r>
            <a:r>
              <a:rPr lang="en-GB" dirty="0">
                <a:solidFill>
                  <a:schemeClr val="bg1"/>
                </a:solidFill>
              </a:rPr>
              <a:t>,
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érzelmek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negatív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hatásai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például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idegesség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féltékenység</a:t>
            </a:r>
            <a:r>
              <a:rPr lang="en-GB" dirty="0">
                <a:solidFill>
                  <a:schemeClr val="bg1"/>
                </a:solidFill>
              </a:rPr>
              <a:t>,
a </a:t>
            </a:r>
            <a:r>
              <a:rPr lang="en-GB" dirty="0" err="1">
                <a:solidFill>
                  <a:schemeClr val="bg1"/>
                </a:solidFill>
              </a:rPr>
              <a:t>szóbeli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és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nem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verbális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üzenetek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hamis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üzenetek</a:t>
            </a:r>
            <a:r>
              <a:rPr lang="en-GB" dirty="0">
                <a:solidFill>
                  <a:schemeClr val="bg1"/>
                </a:solidFill>
              </a:rPr>
              <a:t>) </a:t>
            </a:r>
            <a:r>
              <a:rPr lang="en-GB" dirty="0" err="1">
                <a:solidFill>
                  <a:schemeClr val="bg1"/>
                </a:solidFill>
              </a:rPr>
              <a:t>közötti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eltérések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55F6F96-E359-4CC6-84B4-336DAECBEEA2}"/>
              </a:ext>
            </a:extLst>
          </p:cNvPr>
          <p:cNvSpPr/>
          <p:nvPr/>
        </p:nvSpPr>
        <p:spPr>
          <a:xfrm>
            <a:off x="1003516" y="150467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D7E01"/>
                </a:solidFill>
              </a:rPr>
              <a:t>A KOMMUNIKÁCIÓS KORLÁT LÉTREJÖTTÉNEK OKAI</a:t>
            </a:r>
            <a:endParaRPr lang="pl-PL" sz="2000" b="1" dirty="0">
              <a:solidFill>
                <a:srgbClr val="FD7E0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77B7A1-B8FA-40D4-A8BC-609A26034C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62" y="2780928"/>
            <a:ext cx="2006191" cy="20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2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4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 A KARRIER PÁLYA?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1029F6E-54C2-4049-81C3-D0D8C3A0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18453" y="1773871"/>
            <a:ext cx="234498" cy="3959385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7A0C7B0D-F28E-47A3-903F-302C37E01D06}"/>
              </a:ext>
            </a:extLst>
          </p:cNvPr>
          <p:cNvSpPr txBox="1">
            <a:spLocks/>
          </p:cNvSpPr>
          <p:nvPr/>
        </p:nvSpPr>
        <p:spPr bwMode="auto">
          <a:xfrm>
            <a:off x="5447928" y="2348880"/>
            <a:ext cx="62646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felnőtt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aki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szakképzett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bárpincér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szeretne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lenni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Teljes főiskolai végzettségű, 
Szakmai tapasztalatokat szerez, bár-asszisztensként (bárpincér asszisztensként) dolgozik, majd az első és másodfokú bárpincér kurzusokat is befejezi,
Az első és másodfokú bárpincér kurzusok elvégzéséhez oktatás (a vendéglátóiparban is jelzett oktatás)
a munka képességek javítása számos célzott kurzusokon.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6B4B516-0964-4872-B7F6-1B430B91F066}"/>
              </a:ext>
            </a:extLst>
          </p:cNvPr>
          <p:cNvSpPr/>
          <p:nvPr/>
        </p:nvSpPr>
        <p:spPr>
          <a:xfrm>
            <a:off x="5437634" y="1844824"/>
            <a:ext cx="5616625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FF8803"/>
                </a:solidFill>
              </a:rPr>
              <a:t>BÁRPINCÉR KARRIER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12C94BB-4138-4432-B93F-76D258ACB8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8518"/>
          <a:stretch/>
        </p:blipFill>
        <p:spPr>
          <a:xfrm>
            <a:off x="0" y="1773868"/>
            <a:ext cx="4815470" cy="39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12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40</a:t>
            </a:fld>
            <a:endParaRPr lang="en-US" alt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F46A188-85D9-42FE-95AB-B847E22AB3F4}"/>
              </a:ext>
            </a:extLst>
          </p:cNvPr>
          <p:cNvGrpSpPr/>
          <p:nvPr/>
        </p:nvGrpSpPr>
        <p:grpSpPr>
          <a:xfrm>
            <a:off x="1559496" y="1102468"/>
            <a:ext cx="9217024" cy="5494884"/>
            <a:chOff x="4224487" y="1318219"/>
            <a:chExt cx="6000614" cy="5138926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7F8F6A53-4529-43F9-8320-D81D256B8AA3}"/>
                </a:ext>
              </a:extLst>
            </p:cNvPr>
            <p:cNvSpPr/>
            <p:nvPr/>
          </p:nvSpPr>
          <p:spPr>
            <a:xfrm>
              <a:off x="4224487" y="1822785"/>
              <a:ext cx="6000614" cy="3975458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1377E95-4591-4456-ACE4-2AACFB009346}"/>
                </a:ext>
              </a:extLst>
            </p:cNvPr>
            <p:cNvSpPr/>
            <p:nvPr/>
          </p:nvSpPr>
          <p:spPr>
            <a:xfrm>
              <a:off x="4224487" y="1318219"/>
              <a:ext cx="6000614" cy="619409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Trójkąt prostokątny 11">
              <a:extLst>
                <a:ext uri="{FF2B5EF4-FFF2-40B4-BE49-F238E27FC236}">
                  <a16:creationId xmlns:a16="http://schemas.microsoft.com/office/drawing/2014/main" id="{DFAC85C4-3DD8-437C-B755-0C803B96E8AF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3" name="Prostokąt 12">
            <a:extLst>
              <a:ext uri="{FF2B5EF4-FFF2-40B4-BE49-F238E27FC236}">
                <a16:creationId xmlns:a16="http://schemas.microsoft.com/office/drawing/2014/main" id="{75005AC3-218E-4FF9-8D01-2CEBDF334C83}"/>
              </a:ext>
            </a:extLst>
          </p:cNvPr>
          <p:cNvSpPr/>
          <p:nvPr/>
        </p:nvSpPr>
        <p:spPr>
          <a:xfrm>
            <a:off x="1889128" y="1237703"/>
            <a:ext cx="8688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D7E01"/>
                </a:solidFill>
              </a:rPr>
              <a:t>A KOMMUNIKÁCIÓ AKADÁLYAI ÉS AZOK MEGELŐZÉSÉNEK MÓDJAI</a:t>
            </a:r>
            <a:endParaRPr lang="pl-PL" sz="2000" b="1" dirty="0">
              <a:solidFill>
                <a:srgbClr val="FD7E01"/>
              </a:solidFill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5D69495-F16F-429A-AB49-B06F7BFD2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08556"/>
              </p:ext>
            </p:extLst>
          </p:nvPr>
        </p:nvGraphicFramePr>
        <p:xfrm>
          <a:off x="1775520" y="1918812"/>
          <a:ext cx="8784976" cy="3814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2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72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AKADÁLY TÍPUSA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MEGELŐZÉS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hu-HU" sz="1600" b="1" i="0" dirty="0">
                          <a:solidFill>
                            <a:schemeClr val="bg1"/>
                          </a:solidFill>
                        </a:rPr>
                        <a:t>Ítélkező, védekező attitűdök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i="1" dirty="0" err="1">
                          <a:solidFill>
                            <a:schemeClr val="bg1"/>
                          </a:solidFill>
                        </a:rPr>
                        <a:t>Üzenetek</a:t>
                      </a:r>
                      <a:r>
                        <a:rPr lang="pl-PL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600" b="1" i="1" dirty="0" err="1">
                          <a:solidFill>
                            <a:schemeClr val="bg1"/>
                          </a:solidFill>
                        </a:rPr>
                        <a:t>leírásának</a:t>
                      </a:r>
                      <a:r>
                        <a:rPr lang="pl-PL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600" b="1" i="1" dirty="0" err="1">
                          <a:solidFill>
                            <a:schemeClr val="bg1"/>
                          </a:solidFill>
                        </a:rPr>
                        <a:t>használata</a:t>
                      </a:r>
                      <a:r>
                        <a:rPr lang="pl-PL" sz="1600" b="1" i="1" dirty="0">
                          <a:solidFill>
                            <a:schemeClr val="bg1"/>
                          </a:solidFill>
                        </a:rPr>
                        <a:t>
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235529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Az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emberek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saját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mások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felé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irányuló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ellenőrzése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probléma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orientáció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– a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probléma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együttes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megoldására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való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hajlandóság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196546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Manipulálás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erőltetés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-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ellenállást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vonakodást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okoz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Spontán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őszinte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üzenetek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461671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Közömbösség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merev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információcseréhez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vezet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Empátia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beleérezni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egy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hallgató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helyébe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
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071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hu-HU" sz="1600" b="1" i="0" dirty="0">
                          <a:solidFill>
                            <a:schemeClr val="bg1"/>
                          </a:solidFill>
                        </a:rPr>
                        <a:t>Felsőbbrendűségi érzet megjelenítése, barátságtalan hozzáállás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Az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egyenlőség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partnerség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azt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jelzi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hogy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kölcsönös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bizalom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tisztelet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Túl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nagy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bizalom-blokkok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más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érveinek</a:t>
                      </a:r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0" dirty="0" err="1">
                          <a:solidFill>
                            <a:schemeClr val="bg1"/>
                          </a:solidFill>
                        </a:rPr>
                        <a:t>meghallgatása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Nyitottság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figyeli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az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új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bg1"/>
                          </a:solidFill>
                        </a:rPr>
                        <a:t>információkat</a:t>
                      </a:r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
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2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INTERPERSZONÁLIS KOMMUNIKÁCIÓ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41</a:t>
            </a:fld>
            <a:endParaRPr lang="en-US" alt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EE5FA4E-78FB-42EA-B33D-0C2C2B3811ED}"/>
              </a:ext>
            </a:extLst>
          </p:cNvPr>
          <p:cNvSpPr/>
          <p:nvPr/>
        </p:nvSpPr>
        <p:spPr>
          <a:xfrm>
            <a:off x="1717074" y="1628801"/>
            <a:ext cx="8830611" cy="3971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C42C7247-34C1-44B0-8137-82A5A08B75CB}"/>
              </a:ext>
            </a:extLst>
          </p:cNvPr>
          <p:cNvGrpSpPr/>
          <p:nvPr/>
        </p:nvGrpSpPr>
        <p:grpSpPr>
          <a:xfrm>
            <a:off x="6139523" y="1628800"/>
            <a:ext cx="4408162" cy="2300042"/>
            <a:chOff x="4224487" y="1318219"/>
            <a:chExt cx="6000614" cy="5138926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2F8616CC-5DCE-4541-9EFF-00C8AC2FD1B9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D55D8F13-2743-4107-B033-32EE8C522025}"/>
                </a:ext>
              </a:extLst>
            </p:cNvPr>
            <p:cNvSpPr/>
            <p:nvPr/>
          </p:nvSpPr>
          <p:spPr>
            <a:xfrm>
              <a:off x="4224487" y="1318219"/>
              <a:ext cx="6000614" cy="1112767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Trójkąt prostokątny 14">
              <a:extLst>
                <a:ext uri="{FF2B5EF4-FFF2-40B4-BE49-F238E27FC236}">
                  <a16:creationId xmlns:a16="http://schemas.microsoft.com/office/drawing/2014/main" id="{24B9EC92-9522-4546-8C59-B3AB4925AAA5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6" name="Prostokąt 15">
            <a:extLst>
              <a:ext uri="{FF2B5EF4-FFF2-40B4-BE49-F238E27FC236}">
                <a16:creationId xmlns:a16="http://schemas.microsoft.com/office/drawing/2014/main" id="{C0BD7633-1DD3-4B81-9207-E032CE2F1409}"/>
              </a:ext>
            </a:extLst>
          </p:cNvPr>
          <p:cNvSpPr/>
          <p:nvPr/>
        </p:nvSpPr>
        <p:spPr>
          <a:xfrm>
            <a:off x="6482168" y="2213430"/>
            <a:ext cx="4031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dirty="0">
                <a:solidFill>
                  <a:schemeClr val="bg1"/>
                </a:solidFill>
              </a:rPr>
              <a:t>Ne </a:t>
            </a:r>
            <a:r>
              <a:rPr lang="en-GB" dirty="0" err="1">
                <a:solidFill>
                  <a:schemeClr val="bg1"/>
                </a:solidFill>
              </a:rPr>
              <a:t>szakítsa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félbe</a:t>
            </a:r>
            <a:r>
              <a:rPr lang="en-GB" dirty="0">
                <a:solidFill>
                  <a:schemeClr val="bg1"/>
                </a:solidFill>
              </a:rPr>
              <a:t>,
</a:t>
            </a:r>
            <a:r>
              <a:rPr lang="en-GB" dirty="0" err="1">
                <a:solidFill>
                  <a:schemeClr val="bg1"/>
                </a:solidFill>
              </a:rPr>
              <a:t>szánjon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időt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és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figyelmet</a:t>
            </a:r>
            <a:r>
              <a:rPr lang="en-GB" dirty="0">
                <a:solidFill>
                  <a:schemeClr val="bg1"/>
                </a:solidFill>
              </a:rPr>
              <a:t>,
</a:t>
            </a:r>
            <a:r>
              <a:rPr lang="en-GB" dirty="0" err="1">
                <a:solidFill>
                  <a:schemeClr val="bg1"/>
                </a:solidFill>
              </a:rPr>
              <a:t>ellenőrizze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hogy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megfelelően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értik</a:t>
            </a:r>
            <a:r>
              <a:rPr lang="en-GB" dirty="0">
                <a:solidFill>
                  <a:schemeClr val="bg1"/>
                </a:solidFill>
              </a:rPr>
              <a:t>-e
</a:t>
            </a:r>
            <a:r>
              <a:rPr lang="en-GB" dirty="0" err="1">
                <a:solidFill>
                  <a:schemeClr val="bg1"/>
                </a:solidFill>
              </a:rPr>
              <a:t>visszajelzést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kell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adni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E95EE9F-E921-4CAA-87D4-D53B249C0668}"/>
              </a:ext>
            </a:extLst>
          </p:cNvPr>
          <p:cNvSpPr/>
          <p:nvPr/>
        </p:nvSpPr>
        <p:spPr>
          <a:xfrm>
            <a:off x="6482168" y="1750999"/>
            <a:ext cx="367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D7E01"/>
                </a:solidFill>
              </a:rPr>
              <a:t>FOGADÓ!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4A21E8CE-4108-43C7-94D8-86F803A56258}"/>
              </a:ext>
            </a:extLst>
          </p:cNvPr>
          <p:cNvGrpSpPr/>
          <p:nvPr/>
        </p:nvGrpSpPr>
        <p:grpSpPr>
          <a:xfrm>
            <a:off x="1717075" y="1628800"/>
            <a:ext cx="4335403" cy="2304823"/>
            <a:chOff x="4224486" y="1318219"/>
            <a:chExt cx="6000615" cy="5149607"/>
          </a:xfrm>
        </p:grpSpPr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3D2A0937-9C53-4F87-A2DD-D12C30136C80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DC172B8E-E2DB-42C3-A224-15FB577F4768}"/>
                </a:ext>
              </a:extLst>
            </p:cNvPr>
            <p:cNvSpPr/>
            <p:nvPr/>
          </p:nvSpPr>
          <p:spPr>
            <a:xfrm>
              <a:off x="4224487" y="1318219"/>
              <a:ext cx="6000614" cy="1112767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Trójkąt prostokątny 20">
              <a:extLst>
                <a:ext uri="{FF2B5EF4-FFF2-40B4-BE49-F238E27FC236}">
                  <a16:creationId xmlns:a16="http://schemas.microsoft.com/office/drawing/2014/main" id="{B37EDF87-F343-4506-8995-B6628CCCCD85}"/>
                </a:ext>
              </a:extLst>
            </p:cNvPr>
            <p:cNvSpPr/>
            <p:nvPr/>
          </p:nvSpPr>
          <p:spPr>
            <a:xfrm rot="5400000">
              <a:off x="4103818" y="5908229"/>
              <a:ext cx="680265" cy="438930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2" name="Prostokąt 21">
            <a:extLst>
              <a:ext uri="{FF2B5EF4-FFF2-40B4-BE49-F238E27FC236}">
                <a16:creationId xmlns:a16="http://schemas.microsoft.com/office/drawing/2014/main" id="{8D0F5EE2-C3CD-4EF9-9659-535DEACF84CB}"/>
              </a:ext>
            </a:extLst>
          </p:cNvPr>
          <p:cNvSpPr/>
          <p:nvPr/>
        </p:nvSpPr>
        <p:spPr>
          <a:xfrm>
            <a:off x="2251090" y="2205037"/>
            <a:ext cx="4031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dirty="0" err="1">
                <a:solidFill>
                  <a:schemeClr val="bg1"/>
                </a:solidFill>
              </a:rPr>
              <a:t>Külön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kezelje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fontos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és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kevésbé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fontos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ügyeket</a:t>
            </a:r>
            <a:r>
              <a:rPr lang="en-GB" dirty="0">
                <a:solidFill>
                  <a:schemeClr val="bg1"/>
                </a:solidFill>
              </a:rPr>
              <a:t>,
</a:t>
            </a:r>
            <a:r>
              <a:rPr lang="en-GB" dirty="0" err="1">
                <a:solidFill>
                  <a:schemeClr val="bg1"/>
                </a:solidFill>
              </a:rPr>
              <a:t>beszéljen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partneréhez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és</a:t>
            </a:r>
            <a:r>
              <a:rPr lang="en-GB" dirty="0">
                <a:solidFill>
                  <a:schemeClr val="bg1"/>
                </a:solidFill>
              </a:rPr>
              <a:t> ne </a:t>
            </a:r>
            <a:r>
              <a:rPr lang="en-GB" dirty="0" err="1">
                <a:solidFill>
                  <a:schemeClr val="bg1"/>
                </a:solidFill>
              </a:rPr>
              <a:t>róla</a:t>
            </a:r>
            <a:r>
              <a:rPr lang="en-GB" dirty="0">
                <a:solidFill>
                  <a:schemeClr val="bg1"/>
                </a:solidFill>
              </a:rPr>
              <a:t>,
</a:t>
            </a:r>
            <a:r>
              <a:rPr lang="en-GB" dirty="0" err="1">
                <a:solidFill>
                  <a:schemeClr val="bg1"/>
                </a:solidFill>
              </a:rPr>
              <a:t>szükségletek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félelmek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érzelmek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226AA3D-4691-4EDB-AC46-7087C4F2E7E7}"/>
              </a:ext>
            </a:extLst>
          </p:cNvPr>
          <p:cNvSpPr/>
          <p:nvPr/>
        </p:nvSpPr>
        <p:spPr>
          <a:xfrm>
            <a:off x="2251090" y="1742606"/>
            <a:ext cx="367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D7E01"/>
                </a:solidFill>
              </a:rPr>
              <a:t>KÜLDŐ!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A686334-2F18-4B19-B73E-A420B927C0AD}"/>
              </a:ext>
            </a:extLst>
          </p:cNvPr>
          <p:cNvSpPr/>
          <p:nvPr/>
        </p:nvSpPr>
        <p:spPr>
          <a:xfrm>
            <a:off x="1934665" y="3928392"/>
            <a:ext cx="8944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Tartózkodjon az ítélkezéstől, nem kell felkelteni a beszélgetőpartnerben egyfajta szégyent vagy bűntudatot,
ne általánosítson túl gyakran,
ne értelmezze, ha valaki nem akarja,
ne adjon "jó tanácsot” amely az Ön számára jó,
figyelmesen és óvatosan ismerje meg a beszélgetőpartnert, hagyja magát is megismerni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90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ABBB63D-5954-4C47-98B3-E79A1EE30109}"/>
              </a:ext>
            </a:extLst>
          </p:cNvPr>
          <p:cNvSpPr txBox="1"/>
          <p:nvPr/>
        </p:nvSpPr>
        <p:spPr>
          <a:xfrm>
            <a:off x="10920536" y="4005064"/>
            <a:ext cx="1109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l-PL" sz="8800" dirty="0"/>
              <a:t> 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7253F0A9-8860-47BE-B06B-CD66F5F0585F}"/>
              </a:ext>
            </a:extLst>
          </p:cNvPr>
          <p:cNvSpPr txBox="1">
            <a:spLocks/>
          </p:cNvSpPr>
          <p:nvPr/>
        </p:nvSpPr>
        <p:spPr bwMode="auto">
          <a:xfrm>
            <a:off x="3647728" y="4226064"/>
            <a:ext cx="691276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UGRÁS A KÖVETKEZŐRE 
MODUL ANYAGOKHOZ</a:t>
            </a:r>
          </a:p>
        </p:txBody>
      </p:sp>
    </p:spTree>
    <p:extLst>
      <p:ext uri="{BB962C8B-B14F-4D97-AF65-F5344CB8AC3E}">
        <p14:creationId xmlns:p14="http://schemas.microsoft.com/office/powerpoint/2010/main" val="280293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44FC130-F993-4F5D-B673-73FB7A772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r="32473"/>
          <a:stretch/>
        </p:blipFill>
        <p:spPr>
          <a:xfrm flipH="1">
            <a:off x="6458744" y="1124744"/>
            <a:ext cx="5733256" cy="573325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257E089-8F83-47DB-9602-47CEB508C5B4}"/>
              </a:ext>
            </a:extLst>
          </p:cNvPr>
          <p:cNvSpPr/>
          <p:nvPr/>
        </p:nvSpPr>
        <p:spPr>
          <a:xfrm>
            <a:off x="1415479" y="1844824"/>
            <a:ext cx="6624737" cy="4032448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AC06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3665F51-D01C-450A-97E7-F6235D4C1DAE}"/>
              </a:ext>
            </a:extLst>
          </p:cNvPr>
          <p:cNvSpPr/>
          <p:nvPr/>
        </p:nvSpPr>
        <p:spPr>
          <a:xfrm>
            <a:off x="3791744" y="1844824"/>
            <a:ext cx="4250342" cy="107886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5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 A KARRIER PÁLYA?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7A73188D-44E3-4161-AA48-69B276215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2159314"/>
            <a:ext cx="6177472" cy="350193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bg1"/>
                </a:solidFill>
              </a:rPr>
              <a:t>BÁRPINCÉR KARRIER
</a:t>
            </a:r>
            <a:r>
              <a:rPr lang="en-GB" sz="1800" b="1" dirty="0" err="1">
                <a:solidFill>
                  <a:schemeClr val="bg1"/>
                </a:solidFill>
              </a:rPr>
              <a:t>Saját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oktatási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és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szakmai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fejlesztési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tervének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végrehajtása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érdekében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fejleszteni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kell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az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önmegvalósítás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és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az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önértékelés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készségeit</a:t>
            </a:r>
            <a:r>
              <a:rPr lang="en-GB" sz="1800" b="1" dirty="0">
                <a:solidFill>
                  <a:schemeClr val="bg1"/>
                </a:solidFill>
              </a:rPr>
              <a:t>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 err="1">
                <a:solidFill>
                  <a:schemeClr val="bg1"/>
                </a:solidFill>
              </a:rPr>
              <a:t>Ezenkívül</a:t>
            </a:r>
            <a:r>
              <a:rPr lang="en-GB" sz="1800" b="1" dirty="0">
                <a:solidFill>
                  <a:schemeClr val="bg1"/>
                </a:solidFill>
              </a:rPr>
              <a:t> a </a:t>
            </a:r>
            <a:r>
              <a:rPr lang="en-GB" sz="1800" b="1" dirty="0" err="1">
                <a:solidFill>
                  <a:schemeClr val="bg1"/>
                </a:solidFill>
              </a:rPr>
              <a:t>következő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kérdések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fontosak</a:t>
            </a:r>
            <a:r>
              <a:rPr lang="en-GB" sz="18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sz="1800" dirty="0" err="1">
                <a:solidFill>
                  <a:schemeClr val="bg1"/>
                </a:solidFill>
              </a:rPr>
              <a:t>Mit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akarok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igazán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tenni</a:t>
            </a:r>
            <a:r>
              <a:rPr lang="en-GB" sz="1800" dirty="0">
                <a:solidFill>
                  <a:schemeClr val="bg1"/>
                </a:solidFill>
              </a:rPr>
              <a:t> a </a:t>
            </a:r>
            <a:r>
              <a:rPr lang="en-GB" sz="1800" dirty="0" err="1">
                <a:solidFill>
                  <a:schemeClr val="bg1"/>
                </a:solidFill>
              </a:rPr>
              <a:t>jövőben</a:t>
            </a:r>
            <a:r>
              <a:rPr lang="en-GB" sz="1800" dirty="0">
                <a:solidFill>
                  <a:schemeClr val="bg1"/>
                </a:solidFill>
              </a:rPr>
              <a:t>?
A </a:t>
            </a:r>
            <a:r>
              <a:rPr lang="en-GB" sz="1800" dirty="0" err="1">
                <a:solidFill>
                  <a:schemeClr val="bg1"/>
                </a:solidFill>
              </a:rPr>
              <a:t>munkaidő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megfelelő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nekem</a:t>
            </a:r>
            <a:r>
              <a:rPr lang="en-GB" sz="1800" dirty="0">
                <a:solidFill>
                  <a:schemeClr val="bg1"/>
                </a:solidFill>
              </a:rPr>
              <a:t>?
</a:t>
            </a:r>
            <a:r>
              <a:rPr lang="en-GB" sz="1800" dirty="0" err="1">
                <a:solidFill>
                  <a:schemeClr val="bg1"/>
                </a:solidFill>
              </a:rPr>
              <a:t>Milyen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bárban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akarok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dolgozni</a:t>
            </a:r>
            <a:r>
              <a:rPr lang="en-GB" sz="1800" dirty="0">
                <a:solidFill>
                  <a:schemeClr val="bg1"/>
                </a:solidFill>
              </a:rPr>
              <a:t>? (nightclub, </a:t>
            </a:r>
            <a:r>
              <a:rPr lang="en-GB" sz="1800" dirty="0" err="1">
                <a:solidFill>
                  <a:schemeClr val="bg1"/>
                </a:solidFill>
              </a:rPr>
              <a:t>étterem</a:t>
            </a:r>
            <a:r>
              <a:rPr lang="en-GB" sz="1800" dirty="0">
                <a:solidFill>
                  <a:schemeClr val="bg1"/>
                </a:solidFill>
              </a:rPr>
              <a:t>, Hotel, </a:t>
            </a:r>
            <a:r>
              <a:rPr lang="en-GB" sz="1800" dirty="0" err="1">
                <a:solidFill>
                  <a:schemeClr val="bg1"/>
                </a:solidFill>
              </a:rPr>
              <a:t>söröző</a:t>
            </a:r>
            <a:r>
              <a:rPr lang="en-GB" sz="18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endParaRPr lang="pl-PL" sz="1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8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E13BD0F-5D81-4EEC-B41F-D9320A959E3C}"/>
              </a:ext>
            </a:extLst>
          </p:cNvPr>
          <p:cNvSpPr/>
          <p:nvPr/>
        </p:nvSpPr>
        <p:spPr>
          <a:xfrm>
            <a:off x="4222067" y="1722054"/>
            <a:ext cx="7969933" cy="4155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B942FFD-BFDD-451D-9E6D-87D709351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r="24514"/>
          <a:stretch/>
        </p:blipFill>
        <p:spPr>
          <a:xfrm>
            <a:off x="0" y="1620001"/>
            <a:ext cx="4222066" cy="5237999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6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KARRIER TERV ELKÉSZÍTÉSE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D5AF028C-258C-41AF-A36F-54B6A0E8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6" y="2080935"/>
            <a:ext cx="6768752" cy="343629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ÖN KARRIER FEJLESZTÉSI TERVE  KAPCSOLÓDIK A MUNKÁLTATÓHOZ IS
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munkáltató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szempontjából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elsődleges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irány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pincérek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szakmai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fejlődése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vállalat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fejlesztése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jövőképe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számára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Ebben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esetben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bárpincérek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képzése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csak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azokra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szállodákra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vonatkozik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amelyben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különös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tekintettel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alkoholtartalmú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italokra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is.
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Bővülő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szakmai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kompetenciák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alkalmazottak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részére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(pl.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pincérek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Barista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vagy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szommelié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tanfolyamok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azok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számára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hasznos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lehet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ahol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nincs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alkoholos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helyiség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1C3D450-BECC-4E89-A967-4452D3662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1991823" y="-497853"/>
            <a:ext cx="231727" cy="42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7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KARRIER TERV ELKÉSZÍTÉSE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947FCA6-50B3-42D5-930C-17203A600BE0}"/>
              </a:ext>
            </a:extLst>
          </p:cNvPr>
          <p:cNvSpPr/>
          <p:nvPr/>
        </p:nvSpPr>
        <p:spPr>
          <a:xfrm>
            <a:off x="3431704" y="1173523"/>
            <a:ext cx="8784977" cy="4631742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>
            <a:extLst>
              <a:ext uri="{FF2B5EF4-FFF2-40B4-BE49-F238E27FC236}">
                <a16:creationId xmlns:a16="http://schemas.microsoft.com/office/drawing/2014/main" id="{7B030729-DC7B-4FBD-AC39-0B3199651B0B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A16CA0C-91E9-4D22-B7CE-3384009BE92C}"/>
              </a:ext>
            </a:extLst>
          </p:cNvPr>
          <p:cNvSpPr/>
          <p:nvPr/>
        </p:nvSpPr>
        <p:spPr>
          <a:xfrm>
            <a:off x="3935760" y="1916832"/>
            <a:ext cx="7488832" cy="303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A TERV ELŐKÉSZÍTÉSE AZ ALÁBBIAKON ALAPSZIK: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magasabb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poziciók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megszerzése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mester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készségek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meghatározása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szükséges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szakmai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tapasztalat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kijelölésével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célok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elérésének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céljainak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megjelölésével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Figyelembe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véve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társadalmi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tényezőket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azokat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fejlesztési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folyamatokat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amelyek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minden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emberi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lényre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vonatkoznak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egészségügy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családi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kötelmek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szükségletek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lehetőségek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cégnél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stb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 descr="Dla UÅ¼ytkownikÃ³w Domowych, WpisujÄc, Klawiatura, Tekst">
            <a:extLst>
              <a:ext uri="{FF2B5EF4-FFF2-40B4-BE49-F238E27FC236}">
                <a16:creationId xmlns:a16="http://schemas.microsoft.com/office/drawing/2014/main" id="{F9AB0F67-964D-4CAD-9B28-53A4710B0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-6" r="39982" b="4798"/>
          <a:stretch/>
        </p:blipFill>
        <p:spPr bwMode="auto">
          <a:xfrm>
            <a:off x="-9271" y="1519097"/>
            <a:ext cx="3440975" cy="42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2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8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KARRIER TERV ELKÉSZÍTÉSE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0B3AD60-6571-4B2A-9A37-F816DBEAA6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" y="1530214"/>
            <a:ext cx="6609011" cy="430842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110E8F6-B2B6-4F0B-8709-4232E10051A9}"/>
              </a:ext>
            </a:extLst>
          </p:cNvPr>
          <p:cNvSpPr/>
          <p:nvPr/>
        </p:nvSpPr>
        <p:spPr>
          <a:xfrm>
            <a:off x="6139611" y="1530214"/>
            <a:ext cx="6077069" cy="4308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5587219-F915-4821-A7DA-4C92EA60544D}"/>
              </a:ext>
            </a:extLst>
          </p:cNvPr>
          <p:cNvSpPr/>
          <p:nvPr/>
        </p:nvSpPr>
        <p:spPr>
          <a:xfrm>
            <a:off x="6134733" y="1530214"/>
            <a:ext cx="6077069" cy="1178706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FB90A3C-5D08-4327-90B2-EFA3640F7B7F}"/>
              </a:ext>
            </a:extLst>
          </p:cNvPr>
          <p:cNvSpPr/>
          <p:nvPr/>
        </p:nvSpPr>
        <p:spPr>
          <a:xfrm>
            <a:off x="6632730" y="1628800"/>
            <a:ext cx="5256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 </a:t>
            </a:r>
            <a:r>
              <a:rPr lang="en-GB" sz="1600" dirty="0" err="1">
                <a:solidFill>
                  <a:schemeClr val="bg1"/>
                </a:solidFill>
              </a:rPr>
              <a:t>bárpincér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szakmai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fejlesztési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tervének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figyelembe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kell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vennie</a:t>
            </a:r>
            <a:r>
              <a:rPr lang="en-GB" sz="1600" dirty="0">
                <a:solidFill>
                  <a:schemeClr val="bg1"/>
                </a:solidFill>
              </a:rPr>
              <a:t> a </a:t>
            </a:r>
            <a:r>
              <a:rPr lang="en-GB" sz="1600" dirty="0" err="1">
                <a:solidFill>
                  <a:schemeClr val="bg1"/>
                </a:solidFill>
              </a:rPr>
              <a:t>szakmai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készségeket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amelyek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már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rendelkezésre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állnak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és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azokat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amelyeket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szükség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lesz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fejleszteni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6F9EC2E-5D8A-4488-B824-361EC2072AEB}"/>
              </a:ext>
            </a:extLst>
          </p:cNvPr>
          <p:cNvSpPr/>
          <p:nvPr/>
        </p:nvSpPr>
        <p:spPr>
          <a:xfrm>
            <a:off x="-2" y="1530214"/>
            <a:ext cx="6139612" cy="1178706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3708063-7B34-4C78-BA1B-4F9D094133B7}"/>
              </a:ext>
            </a:extLst>
          </p:cNvPr>
          <p:cNvSpPr/>
          <p:nvPr/>
        </p:nvSpPr>
        <p:spPr>
          <a:xfrm>
            <a:off x="1127448" y="1643589"/>
            <a:ext cx="504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EZEK A KÉSZSÉGEK A VÁLTOZÓ TRENDEK, DIVAT ÉS TECHNOLÓGIAI FEJLŐDÉS SZERINT TÖKÉLETES TELJESÍTMÉNYT IGÉNYELNEK.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63E6AA35-20F2-4F96-9548-BE508746F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155" y="1796400"/>
            <a:ext cx="582331" cy="58233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F9469E0-3611-4B38-AE29-CECFFD3B3021}"/>
              </a:ext>
            </a:extLst>
          </p:cNvPr>
          <p:cNvSpPr/>
          <p:nvPr/>
        </p:nvSpPr>
        <p:spPr>
          <a:xfrm>
            <a:off x="6632730" y="3110885"/>
            <a:ext cx="5256472" cy="219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bárpincér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alapkészségei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különböző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alkoholmentes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alkoholos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italok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készítéséhez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kapcsolódó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elvégzése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vendégek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kiszolgálásával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kapcsolatos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elvégzése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felszolgálások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elvégzése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bárnál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8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9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PÉLDA A BÁRPINCÉR KARRIERRE</a:t>
            </a:r>
          </a:p>
        </p:txBody>
      </p:sp>
      <p:sp>
        <p:nvSpPr>
          <p:cNvPr id="12" name="Dymek mowy: prostokąt 11">
            <a:extLst>
              <a:ext uri="{FF2B5EF4-FFF2-40B4-BE49-F238E27FC236}">
                <a16:creationId xmlns:a16="http://schemas.microsoft.com/office/drawing/2014/main" id="{546E74A9-C4C3-484A-B041-BDA2F573C60D}"/>
              </a:ext>
            </a:extLst>
          </p:cNvPr>
          <p:cNvSpPr/>
          <p:nvPr/>
        </p:nvSpPr>
        <p:spPr>
          <a:xfrm>
            <a:off x="4332202" y="5038568"/>
            <a:ext cx="3563998" cy="910712"/>
          </a:xfrm>
          <a:prstGeom prst="wedgeRectCallout">
            <a:avLst>
              <a:gd name="adj1" fmla="val 20983"/>
              <a:gd name="adj2" fmla="val 24941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BÁRPINCÉR - MESTER</a:t>
            </a:r>
          </a:p>
        </p:txBody>
      </p:sp>
      <p:sp>
        <p:nvSpPr>
          <p:cNvPr id="11" name="Dymek mowy: prostokąt 10">
            <a:extLst>
              <a:ext uri="{FF2B5EF4-FFF2-40B4-BE49-F238E27FC236}">
                <a16:creationId xmlns:a16="http://schemas.microsoft.com/office/drawing/2014/main" id="{40C36DD9-1BC5-4569-92AC-759F5B5C221B}"/>
              </a:ext>
            </a:extLst>
          </p:cNvPr>
          <p:cNvSpPr/>
          <p:nvPr/>
        </p:nvSpPr>
        <p:spPr>
          <a:xfrm>
            <a:off x="4332202" y="4127856"/>
            <a:ext cx="3563998" cy="910712"/>
          </a:xfrm>
          <a:prstGeom prst="wedgeRectCallout">
            <a:avLst>
              <a:gd name="adj1" fmla="val 21532"/>
              <a:gd name="adj2" fmla="val 75631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BÁRPINCÉR-MIXER</a:t>
            </a:r>
          </a:p>
        </p:txBody>
      </p:sp>
      <p:sp>
        <p:nvSpPr>
          <p:cNvPr id="10" name="Dymek mowy: prostokąt 9">
            <a:extLst>
              <a:ext uri="{FF2B5EF4-FFF2-40B4-BE49-F238E27FC236}">
                <a16:creationId xmlns:a16="http://schemas.microsoft.com/office/drawing/2014/main" id="{8071793B-999D-43B9-B71D-76779A57743B}"/>
              </a:ext>
            </a:extLst>
          </p:cNvPr>
          <p:cNvSpPr/>
          <p:nvPr/>
        </p:nvSpPr>
        <p:spPr>
          <a:xfrm>
            <a:off x="4332202" y="3217144"/>
            <a:ext cx="3563998" cy="910712"/>
          </a:xfrm>
          <a:prstGeom prst="wedgeRectCallout">
            <a:avLst>
              <a:gd name="adj1" fmla="val -21705"/>
              <a:gd name="adj2" fmla="val 75631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BÁRPINCÉR 1. SZINT, BARISTA</a:t>
            </a:r>
          </a:p>
        </p:txBody>
      </p:sp>
      <p:sp>
        <p:nvSpPr>
          <p:cNvPr id="9" name="Dymek mowy: prostokąt 8">
            <a:extLst>
              <a:ext uri="{FF2B5EF4-FFF2-40B4-BE49-F238E27FC236}">
                <a16:creationId xmlns:a16="http://schemas.microsoft.com/office/drawing/2014/main" id="{19DBE786-48F8-4D8F-9A4A-35A29B595AD0}"/>
              </a:ext>
            </a:extLst>
          </p:cNvPr>
          <p:cNvSpPr/>
          <p:nvPr/>
        </p:nvSpPr>
        <p:spPr>
          <a:xfrm>
            <a:off x="4332202" y="2306432"/>
            <a:ext cx="3563998" cy="910712"/>
          </a:xfrm>
          <a:prstGeom prst="wedgeRectCallout">
            <a:avLst>
              <a:gd name="adj1" fmla="val 20501"/>
              <a:gd name="adj2" fmla="val 7563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/>
              <a:t>BARBACK</a:t>
            </a:r>
            <a:endParaRPr lang="pl-PL" b="1" dirty="0"/>
          </a:p>
        </p:txBody>
      </p:sp>
      <p:sp>
        <p:nvSpPr>
          <p:cNvPr id="7" name="Dymek mowy: prostokąt 6">
            <a:extLst>
              <a:ext uri="{FF2B5EF4-FFF2-40B4-BE49-F238E27FC236}">
                <a16:creationId xmlns:a16="http://schemas.microsoft.com/office/drawing/2014/main" id="{0632FB2F-CEBA-49CB-9E32-3D75044F7231}"/>
              </a:ext>
            </a:extLst>
          </p:cNvPr>
          <p:cNvSpPr/>
          <p:nvPr/>
        </p:nvSpPr>
        <p:spPr>
          <a:xfrm>
            <a:off x="4332202" y="1395720"/>
            <a:ext cx="3563998" cy="910712"/>
          </a:xfrm>
          <a:prstGeom prst="wedgeRectCallout">
            <a:avLst>
              <a:gd name="adj1" fmla="val -21423"/>
              <a:gd name="adj2" fmla="val 81480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PINCÉR, SÉF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B71F0F-2602-4DAE-9D10-A7235A423D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95" y="2761788"/>
            <a:ext cx="2171243" cy="21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36699"/>
      </p:ext>
    </p:extLst>
  </p:cSld>
  <p:clrMapOvr>
    <a:masterClrMapping/>
  </p:clrMapOvr>
</p:sld>
</file>

<file path=ppt/theme/theme1.xml><?xml version="1.0" encoding="utf-8"?>
<a:theme xmlns:a="http://schemas.openxmlformats.org/drawingml/2006/main" name="1_M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TS2</Template>
  <TotalTime>4004</TotalTime>
  <Words>1259</Words>
  <Application>Microsoft Office PowerPoint</Application>
  <PresentationFormat>Panoramiczny</PresentationFormat>
  <Paragraphs>287</Paragraphs>
  <Slides>42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1_MK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VERBÁLIS KOMMUNIKÁCIÓS TECHNIKÁK</vt:lpstr>
      <vt:lpstr> SZÓBELI KOMMUNIKÁCIÓS TECHNIKÁK Technikák, amelyek növelik az üzenet láthatóságát </vt:lpstr>
      <vt:lpstr>SZÓBELI KOMMUNIKÁCIÓS TECHNIKÁK Technikák, amelyek növelik az üzenet érthetőséget </vt:lpstr>
      <vt:lpstr> SZÓBELI KOMMUNIKÁCIÓS TECHNIKÁK Technikák a figyelem fenntartására </vt:lpstr>
      <vt:lpstr>SZÓBELI KOMMUNIKÁCIÓS TECHNIKÁK Technikák a figyelem fenntartására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Sawa</cp:lastModifiedBy>
  <cp:revision>577</cp:revision>
  <cp:lastPrinted>2013-06-24T05:55:58Z</cp:lastPrinted>
  <dcterms:created xsi:type="dcterms:W3CDTF">2013-01-04T21:46:29Z</dcterms:created>
  <dcterms:modified xsi:type="dcterms:W3CDTF">2019-10-14T12:42:42Z</dcterms:modified>
</cp:coreProperties>
</file>