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36"/>
  </p:notesMasterIdLst>
  <p:handoutMasterIdLst>
    <p:handoutMasterId r:id="rId37"/>
  </p:handoutMasterIdLst>
  <p:sldIdLst>
    <p:sldId id="256" r:id="rId2"/>
    <p:sldId id="290" r:id="rId3"/>
    <p:sldId id="257" r:id="rId4"/>
    <p:sldId id="258" r:id="rId5"/>
    <p:sldId id="259" r:id="rId6"/>
    <p:sldId id="298" r:id="rId7"/>
    <p:sldId id="297" r:id="rId8"/>
    <p:sldId id="299" r:id="rId9"/>
    <p:sldId id="300" r:id="rId10"/>
    <p:sldId id="281" r:id="rId11"/>
    <p:sldId id="283" r:id="rId12"/>
    <p:sldId id="301" r:id="rId13"/>
    <p:sldId id="302" r:id="rId14"/>
    <p:sldId id="260" r:id="rId15"/>
    <p:sldId id="282" r:id="rId16"/>
    <p:sldId id="284" r:id="rId17"/>
    <p:sldId id="285" r:id="rId18"/>
    <p:sldId id="303" r:id="rId19"/>
    <p:sldId id="304" r:id="rId20"/>
    <p:sldId id="305" r:id="rId21"/>
    <p:sldId id="306" r:id="rId22"/>
    <p:sldId id="273" r:id="rId23"/>
    <p:sldId id="291" r:id="rId24"/>
    <p:sldId id="307" r:id="rId25"/>
    <p:sldId id="308" r:id="rId26"/>
    <p:sldId id="309" r:id="rId27"/>
    <p:sldId id="310" r:id="rId28"/>
    <p:sldId id="311" r:id="rId29"/>
    <p:sldId id="271" r:id="rId30"/>
    <p:sldId id="312" r:id="rId31"/>
    <p:sldId id="313" r:id="rId32"/>
    <p:sldId id="316" r:id="rId33"/>
    <p:sldId id="314" r:id="rId34"/>
    <p:sldId id="315" r:id="rId35"/>
  </p:sldIdLst>
  <p:sldSz cx="12192000" cy="6858000"/>
  <p:notesSz cx="7099300" cy="10234613"/>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03"/>
    <a:srgbClr val="FE5938"/>
    <a:srgbClr val="F4433E"/>
    <a:srgbClr val="F39D03"/>
    <a:srgbClr val="FBA103"/>
    <a:srgbClr val="1A171F"/>
    <a:srgbClr val="FFFFFF"/>
    <a:srgbClr val="1A181E"/>
    <a:srgbClr val="19181E"/>
    <a:srgbClr val="353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73"/>
  </p:normalViewPr>
  <p:slideViewPr>
    <p:cSldViewPr>
      <p:cViewPr varScale="1">
        <p:scale>
          <a:sx n="109" d="100"/>
          <a:sy n="109" d="100"/>
        </p:scale>
        <p:origin x="6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9643134-0858-4A9B-A6BA-A7F7B2263031}"/>
              </a:ext>
            </a:extLst>
          </p:cNvPr>
          <p:cNvSpPr>
            <a:spLocks noGrp="1"/>
          </p:cNvSpPr>
          <p:nvPr>
            <p:ph type="hdr" sz="quarter"/>
          </p:nvPr>
        </p:nvSpPr>
        <p:spPr>
          <a:xfrm>
            <a:off x="0" y="0"/>
            <a:ext cx="3076575" cy="5111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4B0051F6-38E7-4A71-960D-FACE4439BA11}"/>
              </a:ext>
            </a:extLst>
          </p:cNvPr>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4EFB505-70A1-4765-9ACF-429564792C96}" type="datetimeFigureOut">
              <a:rPr lang="pl-PL"/>
              <a:pPr>
                <a:defRPr/>
              </a:pPr>
              <a:t>26.06.2019</a:t>
            </a:fld>
            <a:endParaRPr lang="pl-PL"/>
          </a:p>
        </p:txBody>
      </p:sp>
      <p:sp>
        <p:nvSpPr>
          <p:cNvPr id="4" name="Symbol zastępczy stopki 3">
            <a:extLst>
              <a:ext uri="{FF2B5EF4-FFF2-40B4-BE49-F238E27FC236}">
                <a16:creationId xmlns:a16="http://schemas.microsoft.com/office/drawing/2014/main" id="{67C2E76B-8966-4A00-B507-FF2B66A1F460}"/>
              </a:ext>
            </a:extLst>
          </p:cNvPr>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BBD0811F-3215-4259-B788-860795B3415C}"/>
              </a:ext>
            </a:extLst>
          </p:cNvPr>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6A4CA16-37F3-499A-BEED-4A8BCE703EA7}"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9AAB0AE-9957-41FE-A5ED-B644E56E4661}"/>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D7DB7563-CCB6-4845-A2D0-C948769D81C3}"/>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05E376B0-35C7-47EA-B964-113D4D372017}" type="datetimeFigureOut">
              <a:rPr lang="pl-PL"/>
              <a:pPr>
                <a:defRPr/>
              </a:pPr>
              <a:t>26.06.2019</a:t>
            </a:fld>
            <a:endParaRPr lang="pl-PL"/>
          </a:p>
        </p:txBody>
      </p:sp>
      <p:sp>
        <p:nvSpPr>
          <p:cNvPr id="4" name="Symbol zastępczy obrazu slajdu 3">
            <a:extLst>
              <a:ext uri="{FF2B5EF4-FFF2-40B4-BE49-F238E27FC236}">
                <a16:creationId xmlns:a16="http://schemas.microsoft.com/office/drawing/2014/main" id="{88F878EB-6A22-48E2-BCAA-5ABB4574B1F8}"/>
              </a:ext>
            </a:extLst>
          </p:cNvPr>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pl-PL" noProof="0"/>
          </a:p>
        </p:txBody>
      </p:sp>
      <p:sp>
        <p:nvSpPr>
          <p:cNvPr id="5" name="Symbol zastępczy notatek 4">
            <a:extLst>
              <a:ext uri="{FF2B5EF4-FFF2-40B4-BE49-F238E27FC236}">
                <a16:creationId xmlns:a16="http://schemas.microsoft.com/office/drawing/2014/main" id="{42CAFBB9-895B-4996-910F-5D1C49EDA429}"/>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4054A53E-1C5D-4DBC-AD02-D2F89BD4319E}"/>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pl-PL"/>
          </a:p>
        </p:txBody>
      </p:sp>
      <p:sp>
        <p:nvSpPr>
          <p:cNvPr id="7" name="Symbol zastępczy numeru slajdu 6">
            <a:extLst>
              <a:ext uri="{FF2B5EF4-FFF2-40B4-BE49-F238E27FC236}">
                <a16:creationId xmlns:a16="http://schemas.microsoft.com/office/drawing/2014/main" id="{E3E3E1F0-FAE3-4A21-9571-440557AEB74A}"/>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E081964A-7C56-4E4D-87AA-70D1D2E23AD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0FC714F5-44C7-47E6-88EF-E5F6F21EAF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ymbol zastępczy notatek 2">
            <a:extLst>
              <a:ext uri="{FF2B5EF4-FFF2-40B4-BE49-F238E27FC236}">
                <a16:creationId xmlns:a16="http://schemas.microsoft.com/office/drawing/2014/main" id="{D3A6400C-FCC2-4C1E-ABF8-6D460667CF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196" name="Symbol zastępczy numeru slajdu 3">
            <a:extLst>
              <a:ext uri="{FF2B5EF4-FFF2-40B4-BE49-F238E27FC236}">
                <a16:creationId xmlns:a16="http://schemas.microsoft.com/office/drawing/2014/main" id="{28F392D6-EFCE-4DA4-B974-AFF2C88DD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3A61C4-CB82-4738-8831-9D641C58305A}" type="slidenum">
              <a:rPr lang="pl-PL" altLang="pl-PL" smtClean="0"/>
              <a:pPr/>
              <a:t>1</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0FC714F5-44C7-47E6-88EF-E5F6F21EAF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ymbol zastępczy notatek 2">
            <a:extLst>
              <a:ext uri="{FF2B5EF4-FFF2-40B4-BE49-F238E27FC236}">
                <a16:creationId xmlns:a16="http://schemas.microsoft.com/office/drawing/2014/main" id="{D3A6400C-FCC2-4C1E-ABF8-6D460667CF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196" name="Symbol zastępczy numeru slajdu 3">
            <a:extLst>
              <a:ext uri="{FF2B5EF4-FFF2-40B4-BE49-F238E27FC236}">
                <a16:creationId xmlns:a16="http://schemas.microsoft.com/office/drawing/2014/main" id="{28F392D6-EFCE-4DA4-B974-AFF2C88DD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3A61C4-CB82-4738-8831-9D641C58305A}" type="slidenum">
              <a:rPr lang="pl-PL" altLang="pl-PL" smtClean="0"/>
              <a:pPr/>
              <a:t>34</a:t>
            </a:fld>
            <a:endParaRPr lang="pl-PL" altLang="pl-PL"/>
          </a:p>
        </p:txBody>
      </p:sp>
    </p:spTree>
    <p:extLst>
      <p:ext uri="{BB962C8B-B14F-4D97-AF65-F5344CB8AC3E}">
        <p14:creationId xmlns:p14="http://schemas.microsoft.com/office/powerpoint/2010/main" val="3660095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19" name="Prostokąt 18">
            <a:extLst>
              <a:ext uri="{FF2B5EF4-FFF2-40B4-BE49-F238E27FC236}">
                <a16:creationId xmlns:a16="http://schemas.microsoft.com/office/drawing/2014/main" id="{B465F669-2400-4B65-9B92-9A0360F82416}"/>
              </a:ext>
            </a:extLst>
          </p:cNvPr>
          <p:cNvSpPr/>
          <p:nvPr userDrawn="1"/>
        </p:nvSpPr>
        <p:spPr>
          <a:xfrm>
            <a:off x="10718974" y="3900190"/>
            <a:ext cx="1473026" cy="1473026"/>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6000" b="1" dirty="0">
              <a:solidFill>
                <a:srgbClr val="FBBE03"/>
              </a:solidFill>
            </a:endParaRPr>
          </a:p>
        </p:txBody>
      </p:sp>
      <p:pic>
        <p:nvPicPr>
          <p:cNvPr id="20" name="Obraz 19">
            <a:extLst>
              <a:ext uri="{FF2B5EF4-FFF2-40B4-BE49-F238E27FC236}">
                <a16:creationId xmlns:a16="http://schemas.microsoft.com/office/drawing/2014/main" id="{38799BB6-EAB7-42E8-BD2C-8E6C6CBDC7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5280" y="5921601"/>
            <a:ext cx="1141439" cy="565013"/>
          </a:xfrm>
          <a:prstGeom prst="rect">
            <a:avLst/>
          </a:prstGeom>
        </p:spPr>
      </p:pic>
      <p:pic>
        <p:nvPicPr>
          <p:cNvPr id="14" name="Obraz 13">
            <a:extLst>
              <a:ext uri="{FF2B5EF4-FFF2-40B4-BE49-F238E27FC236}">
                <a16:creationId xmlns:a16="http://schemas.microsoft.com/office/drawing/2014/main" id="{99E1B771-A320-4CA1-B3EC-1C6FA2CB05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7472" y="5849972"/>
            <a:ext cx="561891" cy="565013"/>
          </a:xfrm>
          <a:prstGeom prst="rect">
            <a:avLst/>
          </a:prstGeom>
        </p:spPr>
      </p:pic>
      <p:pic>
        <p:nvPicPr>
          <p:cNvPr id="25" name="Obraz 24">
            <a:extLst>
              <a:ext uri="{FF2B5EF4-FFF2-40B4-BE49-F238E27FC236}">
                <a16:creationId xmlns:a16="http://schemas.microsoft.com/office/drawing/2014/main" id="{8BD595BC-D814-42AA-85E0-2C03627738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6866" y="550686"/>
            <a:ext cx="1944216" cy="574058"/>
          </a:xfrm>
          <a:prstGeom prst="rect">
            <a:avLst/>
          </a:prstGeom>
        </p:spPr>
      </p:pic>
      <p:pic>
        <p:nvPicPr>
          <p:cNvPr id="12" name="Obraz 11">
            <a:extLst>
              <a:ext uri="{FF2B5EF4-FFF2-40B4-BE49-F238E27FC236}">
                <a16:creationId xmlns:a16="http://schemas.microsoft.com/office/drawing/2014/main" id="{7E3D65AF-A504-43B6-95E5-13001071EA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1384" y="5719127"/>
            <a:ext cx="723580" cy="781523"/>
          </a:xfrm>
          <a:prstGeom prst="rect">
            <a:avLst/>
          </a:prstGeom>
        </p:spPr>
      </p:pic>
      <p:pic>
        <p:nvPicPr>
          <p:cNvPr id="22" name="Obraz 21">
            <a:extLst>
              <a:ext uri="{FF2B5EF4-FFF2-40B4-BE49-F238E27FC236}">
                <a16:creationId xmlns:a16="http://schemas.microsoft.com/office/drawing/2014/main" id="{6A5D060F-2555-4F4D-850D-FFC6BD65658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32927"/>
          <a:stretch/>
        </p:blipFill>
        <p:spPr>
          <a:xfrm>
            <a:off x="1810528" y="0"/>
            <a:ext cx="4216922" cy="4204486"/>
          </a:xfrm>
          <a:prstGeom prst="rect">
            <a:avLst/>
          </a:prstGeom>
        </p:spPr>
      </p:pic>
      <p:sp>
        <p:nvSpPr>
          <p:cNvPr id="10" name="Prostokąt 9">
            <a:extLst>
              <a:ext uri="{FF2B5EF4-FFF2-40B4-BE49-F238E27FC236}">
                <a16:creationId xmlns:a16="http://schemas.microsoft.com/office/drawing/2014/main" id="{33FDF39B-5A01-4122-A493-0B0510F8AA53}"/>
              </a:ext>
            </a:extLst>
          </p:cNvPr>
          <p:cNvSpPr/>
          <p:nvPr userDrawn="1"/>
        </p:nvSpPr>
        <p:spPr>
          <a:xfrm>
            <a:off x="0" y="2492896"/>
            <a:ext cx="1810528" cy="1711590"/>
          </a:xfrm>
          <a:prstGeom prst="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6000" b="1" dirty="0">
              <a:solidFill>
                <a:srgbClr val="FBBE03"/>
              </a:solidFill>
            </a:endParaRPr>
          </a:p>
        </p:txBody>
      </p:sp>
      <p:pic>
        <p:nvPicPr>
          <p:cNvPr id="11" name="Obraz 10">
            <a:extLst>
              <a:ext uri="{FF2B5EF4-FFF2-40B4-BE49-F238E27FC236}">
                <a16:creationId xmlns:a16="http://schemas.microsoft.com/office/drawing/2014/main" id="{3481AED0-EC3F-4219-807D-90CA1445B03B}"/>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6025604" y="-9738"/>
            <a:ext cx="1811378" cy="1811378"/>
          </a:xfrm>
          <a:prstGeom prst="rect">
            <a:avLst/>
          </a:prstGeom>
        </p:spPr>
      </p:pic>
    </p:spTree>
    <p:extLst>
      <p:ext uri="{BB962C8B-B14F-4D97-AF65-F5344CB8AC3E}">
        <p14:creationId xmlns:p14="http://schemas.microsoft.com/office/powerpoint/2010/main" val="229087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ABB4351-66BE-40E5-80C8-67A3440A49D3}"/>
              </a:ext>
            </a:extLst>
          </p:cNvPr>
          <p:cNvSpPr>
            <a:spLocks noGrp="1"/>
          </p:cNvSpPr>
          <p:nvPr>
            <p:ph type="dt" sz="half" idx="10"/>
          </p:nvPr>
        </p:nvSpPr>
        <p:spPr/>
        <p:txBody>
          <a:bodyPr/>
          <a:lstStyle>
            <a:lvl1pPr>
              <a:defRPr/>
            </a:lvl1pPr>
          </a:lstStyle>
          <a:p>
            <a:pPr>
              <a:defRPr/>
            </a:pPr>
            <a:fld id="{A4404693-22D9-4978-BD0D-0E0C1A9584D7}" type="datetime1">
              <a:rPr lang="en-US" smtClean="0"/>
              <a:t>6/26/2019</a:t>
            </a:fld>
            <a:endParaRPr lang="en-US" dirty="0"/>
          </a:p>
        </p:txBody>
      </p:sp>
      <p:sp>
        <p:nvSpPr>
          <p:cNvPr id="5" name="Symbol zastępczy stopki 4">
            <a:extLst>
              <a:ext uri="{FF2B5EF4-FFF2-40B4-BE49-F238E27FC236}">
                <a16:creationId xmlns:a16="http://schemas.microsoft.com/office/drawing/2014/main" id="{93C9F432-0972-4610-B058-D79C8A8BC7FD}"/>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0AE6D06A-9EBD-4F83-A300-40D9DF435705}"/>
              </a:ext>
            </a:extLst>
          </p:cNvPr>
          <p:cNvSpPr>
            <a:spLocks noGrp="1"/>
          </p:cNvSpPr>
          <p:nvPr>
            <p:ph type="sldNum" sz="quarter" idx="12"/>
          </p:nvPr>
        </p:nvSpPr>
        <p:spPr/>
        <p:txBody>
          <a:bodyPr/>
          <a:lstStyle>
            <a:lvl1pPr>
              <a:defRPr/>
            </a:lvl1pPr>
          </a:lstStyle>
          <a:p>
            <a:pPr>
              <a:defRPr/>
            </a:pPr>
            <a:fld id="{0AC433BF-5A61-403D-9981-523A341E46C3}" type="slidenum">
              <a:rPr lang="en-US" altLang="pl-PL"/>
              <a:pPr>
                <a:defRPr/>
              </a:pPr>
              <a:t>‹#›</a:t>
            </a:fld>
            <a:endParaRPr lang="en-US" altLang="pl-PL"/>
          </a:p>
        </p:txBody>
      </p:sp>
    </p:spTree>
    <p:extLst>
      <p:ext uri="{BB962C8B-B14F-4D97-AF65-F5344CB8AC3E}">
        <p14:creationId xmlns:p14="http://schemas.microsoft.com/office/powerpoint/2010/main" val="186997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20F1360-4A02-4460-94DE-94315710E575}"/>
              </a:ext>
            </a:extLst>
          </p:cNvPr>
          <p:cNvSpPr>
            <a:spLocks noGrp="1"/>
          </p:cNvSpPr>
          <p:nvPr>
            <p:ph type="dt" sz="half" idx="10"/>
          </p:nvPr>
        </p:nvSpPr>
        <p:spPr/>
        <p:txBody>
          <a:bodyPr/>
          <a:lstStyle>
            <a:lvl1pPr>
              <a:defRPr/>
            </a:lvl1pPr>
          </a:lstStyle>
          <a:p>
            <a:pPr>
              <a:defRPr/>
            </a:pPr>
            <a:fld id="{57A61389-A156-453A-8D86-DAE53F864DBC}" type="datetime1">
              <a:rPr lang="en-US" smtClean="0"/>
              <a:t>6/26/2019</a:t>
            </a:fld>
            <a:endParaRPr lang="en-US" dirty="0"/>
          </a:p>
        </p:txBody>
      </p:sp>
      <p:sp>
        <p:nvSpPr>
          <p:cNvPr id="5" name="Symbol zastępczy stopki 4">
            <a:extLst>
              <a:ext uri="{FF2B5EF4-FFF2-40B4-BE49-F238E27FC236}">
                <a16:creationId xmlns:a16="http://schemas.microsoft.com/office/drawing/2014/main" id="{48052C7E-B87C-4FFF-90E7-2C4E41E73365}"/>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B4A820B8-C9D8-4499-BF0C-8ECEFEFAC6BC}"/>
              </a:ext>
            </a:extLst>
          </p:cNvPr>
          <p:cNvSpPr>
            <a:spLocks noGrp="1"/>
          </p:cNvSpPr>
          <p:nvPr>
            <p:ph type="sldNum" sz="quarter" idx="12"/>
          </p:nvPr>
        </p:nvSpPr>
        <p:spPr/>
        <p:txBody>
          <a:bodyPr/>
          <a:lstStyle>
            <a:lvl1pPr>
              <a:defRPr/>
            </a:lvl1pPr>
          </a:lstStyle>
          <a:p>
            <a:pPr>
              <a:defRPr/>
            </a:pPr>
            <a:fld id="{B79944D3-3744-4C87-B8D1-8AC98D1CF3C1}" type="slidenum">
              <a:rPr lang="en-US" altLang="pl-PL"/>
              <a:pPr>
                <a:defRPr/>
              </a:pPr>
              <a:t>‹#›</a:t>
            </a:fld>
            <a:endParaRPr lang="en-US" altLang="pl-PL"/>
          </a:p>
        </p:txBody>
      </p:sp>
    </p:spTree>
    <p:extLst>
      <p:ext uri="{BB962C8B-B14F-4D97-AF65-F5344CB8AC3E}">
        <p14:creationId xmlns:p14="http://schemas.microsoft.com/office/powerpoint/2010/main" val="137913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3">
            <a:extLst>
              <a:ext uri="{FF2B5EF4-FFF2-40B4-BE49-F238E27FC236}">
                <a16:creationId xmlns:a16="http://schemas.microsoft.com/office/drawing/2014/main" id="{EE8EF06A-27EB-48A2-99E3-6A17A962879F}"/>
              </a:ext>
            </a:extLst>
          </p:cNvPr>
          <p:cNvSpPr>
            <a:spLocks noGrp="1"/>
          </p:cNvSpPr>
          <p:nvPr>
            <p:ph type="dt" sz="half" idx="10"/>
          </p:nvPr>
        </p:nvSpPr>
        <p:spPr/>
        <p:txBody>
          <a:bodyPr/>
          <a:lstStyle>
            <a:lvl1pPr>
              <a:defRPr/>
            </a:lvl1pPr>
          </a:lstStyle>
          <a:p>
            <a:pPr>
              <a:defRPr/>
            </a:pPr>
            <a:fld id="{067D985C-4B5B-44D2-AE38-E259CF3363A3}" type="datetime1">
              <a:rPr lang="en-US" smtClean="0"/>
              <a:t>6/26/2019</a:t>
            </a:fld>
            <a:endParaRPr lang="en-US" dirty="0"/>
          </a:p>
        </p:txBody>
      </p:sp>
      <p:sp>
        <p:nvSpPr>
          <p:cNvPr id="7" name="Symbol zastępczy stopki 4">
            <a:extLst>
              <a:ext uri="{FF2B5EF4-FFF2-40B4-BE49-F238E27FC236}">
                <a16:creationId xmlns:a16="http://schemas.microsoft.com/office/drawing/2014/main" id="{F4AB2493-E11B-4FEE-8A29-3166EBD5B06C}"/>
              </a:ext>
            </a:extLst>
          </p:cNvPr>
          <p:cNvSpPr>
            <a:spLocks noGrp="1"/>
          </p:cNvSpPr>
          <p:nvPr>
            <p:ph type="ftr" sz="quarter" idx="11"/>
          </p:nvPr>
        </p:nvSpPr>
        <p:spPr/>
        <p:txBody>
          <a:bodyPr/>
          <a:lstStyle>
            <a:lvl1pPr>
              <a:defRPr/>
            </a:lvl1pPr>
          </a:lstStyle>
          <a:p>
            <a:pPr>
              <a:defRPr/>
            </a:pPr>
            <a:endParaRPr lang="en-US"/>
          </a:p>
        </p:txBody>
      </p:sp>
      <p:sp>
        <p:nvSpPr>
          <p:cNvPr id="8" name="Symbol zastępczy numeru slajdu 5">
            <a:extLst>
              <a:ext uri="{FF2B5EF4-FFF2-40B4-BE49-F238E27FC236}">
                <a16:creationId xmlns:a16="http://schemas.microsoft.com/office/drawing/2014/main" id="{159FA66C-4F89-4EC2-8227-001614876674}"/>
              </a:ext>
            </a:extLst>
          </p:cNvPr>
          <p:cNvSpPr>
            <a:spLocks noGrp="1"/>
          </p:cNvSpPr>
          <p:nvPr>
            <p:ph type="sldNum" sz="quarter" idx="12"/>
          </p:nvPr>
        </p:nvSpPr>
        <p:spPr/>
        <p:txBody>
          <a:bodyPr/>
          <a:lstStyle>
            <a:lvl1pPr>
              <a:defRPr/>
            </a:lvl1pPr>
          </a:lstStyle>
          <a:p>
            <a:pPr>
              <a:defRPr/>
            </a:pPr>
            <a:fld id="{6CC9281A-217F-4492-A313-C4D4CB901DEA}" type="slidenum">
              <a:rPr lang="en-US" altLang="pl-PL"/>
              <a:pPr>
                <a:defRPr/>
              </a:pPr>
              <a:t>‹#›</a:t>
            </a:fld>
            <a:endParaRPr lang="en-US" altLang="pl-PL"/>
          </a:p>
        </p:txBody>
      </p:sp>
      <p:pic>
        <p:nvPicPr>
          <p:cNvPr id="9" name="Obraz 8">
            <a:extLst>
              <a:ext uri="{FF2B5EF4-FFF2-40B4-BE49-F238E27FC236}">
                <a16:creationId xmlns:a16="http://schemas.microsoft.com/office/drawing/2014/main" id="{F35C1721-1D43-4549-88BC-DFA79263CB5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Tree>
    <p:extLst>
      <p:ext uri="{BB962C8B-B14F-4D97-AF65-F5344CB8AC3E}">
        <p14:creationId xmlns:p14="http://schemas.microsoft.com/office/powerpoint/2010/main" val="129371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DA4A9F4F-55E6-46DC-8168-BD2B92E78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5280" y="5921601"/>
            <a:ext cx="1141439" cy="565013"/>
          </a:xfrm>
          <a:prstGeom prst="rect">
            <a:avLst/>
          </a:prstGeom>
        </p:spPr>
      </p:pic>
      <p:pic>
        <p:nvPicPr>
          <p:cNvPr id="9" name="Obraz 8">
            <a:extLst>
              <a:ext uri="{FF2B5EF4-FFF2-40B4-BE49-F238E27FC236}">
                <a16:creationId xmlns:a16="http://schemas.microsoft.com/office/drawing/2014/main" id="{66F644F2-3758-4607-B6EE-2161F6D0FD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1384" y="5719127"/>
            <a:ext cx="723580" cy="781523"/>
          </a:xfrm>
          <a:prstGeom prst="rect">
            <a:avLst/>
          </a:prstGeom>
        </p:spPr>
      </p:pic>
      <p:pic>
        <p:nvPicPr>
          <p:cNvPr id="10" name="Obraz 9">
            <a:extLst>
              <a:ext uri="{FF2B5EF4-FFF2-40B4-BE49-F238E27FC236}">
                <a16:creationId xmlns:a16="http://schemas.microsoft.com/office/drawing/2014/main" id="{7670DB20-EAA6-42EB-8F80-13DE0A5F29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7006" y="5976895"/>
            <a:ext cx="561891" cy="565013"/>
          </a:xfrm>
          <a:prstGeom prst="rect">
            <a:avLst/>
          </a:prstGeom>
        </p:spPr>
      </p:pic>
      <p:pic>
        <p:nvPicPr>
          <p:cNvPr id="11" name="Obraz 10">
            <a:extLst>
              <a:ext uri="{FF2B5EF4-FFF2-40B4-BE49-F238E27FC236}">
                <a16:creationId xmlns:a16="http://schemas.microsoft.com/office/drawing/2014/main" id="{E56E22BC-C547-46F6-A202-0A49C368834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96400" y="332656"/>
            <a:ext cx="1944216" cy="574058"/>
          </a:xfrm>
          <a:prstGeom prst="rect">
            <a:avLst/>
          </a:prstGeom>
        </p:spPr>
      </p:pic>
      <p:pic>
        <p:nvPicPr>
          <p:cNvPr id="7" name="Obraz 6">
            <a:extLst>
              <a:ext uri="{FF2B5EF4-FFF2-40B4-BE49-F238E27FC236}">
                <a16:creationId xmlns:a16="http://schemas.microsoft.com/office/drawing/2014/main" id="{BBD11B47-4EF1-407B-9343-AF86ABF407D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Tree>
    <p:extLst>
      <p:ext uri="{BB962C8B-B14F-4D97-AF65-F5344CB8AC3E}">
        <p14:creationId xmlns:p14="http://schemas.microsoft.com/office/powerpoint/2010/main" val="249402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9A7E9B16-88C1-4AD8-8D57-9DE41F382DC8}"/>
              </a:ext>
            </a:extLst>
          </p:cNvPr>
          <p:cNvSpPr>
            <a:spLocks noGrp="1"/>
          </p:cNvSpPr>
          <p:nvPr>
            <p:ph type="dt" sz="half" idx="10"/>
          </p:nvPr>
        </p:nvSpPr>
        <p:spPr/>
        <p:txBody>
          <a:bodyPr/>
          <a:lstStyle>
            <a:lvl1pPr>
              <a:defRPr/>
            </a:lvl1pPr>
          </a:lstStyle>
          <a:p>
            <a:pPr>
              <a:defRPr/>
            </a:pPr>
            <a:fld id="{1A902CE1-E04E-446E-8800-7B65715F624E}" type="datetime1">
              <a:rPr lang="en-US" smtClean="0"/>
              <a:t>6/26/2019</a:t>
            </a:fld>
            <a:endParaRPr lang="en-US" dirty="0"/>
          </a:p>
        </p:txBody>
      </p:sp>
      <p:sp>
        <p:nvSpPr>
          <p:cNvPr id="6" name="Symbol zastępczy stopki 4">
            <a:extLst>
              <a:ext uri="{FF2B5EF4-FFF2-40B4-BE49-F238E27FC236}">
                <a16:creationId xmlns:a16="http://schemas.microsoft.com/office/drawing/2014/main" id="{785F1C06-F0D5-4674-9EB4-8344675A3783}"/>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54F3277A-1B21-4D34-AA67-02D66651B94C}"/>
              </a:ext>
            </a:extLst>
          </p:cNvPr>
          <p:cNvSpPr>
            <a:spLocks noGrp="1"/>
          </p:cNvSpPr>
          <p:nvPr>
            <p:ph type="sldNum" sz="quarter" idx="12"/>
          </p:nvPr>
        </p:nvSpPr>
        <p:spPr/>
        <p:txBody>
          <a:bodyPr/>
          <a:lstStyle>
            <a:lvl1pPr>
              <a:defRPr/>
            </a:lvl1pPr>
          </a:lstStyle>
          <a:p>
            <a:pPr>
              <a:defRPr/>
            </a:pPr>
            <a:fld id="{32511BAF-FE92-4736-B2BD-60E4A2F76EDE}" type="slidenum">
              <a:rPr lang="en-US" altLang="pl-PL"/>
              <a:pPr>
                <a:defRPr/>
              </a:pPr>
              <a:t>‹#›</a:t>
            </a:fld>
            <a:endParaRPr lang="en-US" altLang="pl-PL"/>
          </a:p>
        </p:txBody>
      </p:sp>
    </p:spTree>
    <p:extLst>
      <p:ext uri="{BB962C8B-B14F-4D97-AF65-F5344CB8AC3E}">
        <p14:creationId xmlns:p14="http://schemas.microsoft.com/office/powerpoint/2010/main" val="328361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65BDF1F3-DF90-4A40-A8F8-A21113B6D734}"/>
              </a:ext>
            </a:extLst>
          </p:cNvPr>
          <p:cNvSpPr>
            <a:spLocks noGrp="1"/>
          </p:cNvSpPr>
          <p:nvPr>
            <p:ph type="dt" sz="half" idx="10"/>
          </p:nvPr>
        </p:nvSpPr>
        <p:spPr/>
        <p:txBody>
          <a:bodyPr/>
          <a:lstStyle>
            <a:lvl1pPr>
              <a:defRPr/>
            </a:lvl1pPr>
          </a:lstStyle>
          <a:p>
            <a:pPr>
              <a:defRPr/>
            </a:pPr>
            <a:fld id="{D819F3C8-60C5-4D12-A749-D5977257783C}" type="datetime1">
              <a:rPr lang="en-US" smtClean="0"/>
              <a:t>6/26/2019</a:t>
            </a:fld>
            <a:endParaRPr lang="en-US" dirty="0"/>
          </a:p>
        </p:txBody>
      </p:sp>
      <p:sp>
        <p:nvSpPr>
          <p:cNvPr id="8" name="Symbol zastępczy stopki 4">
            <a:extLst>
              <a:ext uri="{FF2B5EF4-FFF2-40B4-BE49-F238E27FC236}">
                <a16:creationId xmlns:a16="http://schemas.microsoft.com/office/drawing/2014/main" id="{F1ADB6AA-331B-45A8-9D4F-A60839950E47}"/>
              </a:ext>
            </a:extLst>
          </p:cNvPr>
          <p:cNvSpPr>
            <a:spLocks noGrp="1"/>
          </p:cNvSpPr>
          <p:nvPr>
            <p:ph type="ftr" sz="quarter" idx="11"/>
          </p:nvPr>
        </p:nvSpPr>
        <p:spPr/>
        <p:txBody>
          <a:bodyPr/>
          <a:lstStyle>
            <a:lvl1pPr>
              <a:defRPr/>
            </a:lvl1pPr>
          </a:lstStyle>
          <a:p>
            <a:pPr>
              <a:defRPr/>
            </a:pPr>
            <a:endParaRPr lang="en-US"/>
          </a:p>
        </p:txBody>
      </p:sp>
      <p:sp>
        <p:nvSpPr>
          <p:cNvPr id="9" name="Symbol zastępczy numeru slajdu 5">
            <a:extLst>
              <a:ext uri="{FF2B5EF4-FFF2-40B4-BE49-F238E27FC236}">
                <a16:creationId xmlns:a16="http://schemas.microsoft.com/office/drawing/2014/main" id="{D5B0E8A6-6ED6-4453-BF89-B3F35D31DBC2}"/>
              </a:ext>
            </a:extLst>
          </p:cNvPr>
          <p:cNvSpPr>
            <a:spLocks noGrp="1"/>
          </p:cNvSpPr>
          <p:nvPr>
            <p:ph type="sldNum" sz="quarter" idx="12"/>
          </p:nvPr>
        </p:nvSpPr>
        <p:spPr/>
        <p:txBody>
          <a:bodyPr/>
          <a:lstStyle>
            <a:lvl1pPr>
              <a:defRPr/>
            </a:lvl1pPr>
          </a:lstStyle>
          <a:p>
            <a:pPr>
              <a:defRPr/>
            </a:pPr>
            <a:fld id="{387F3CCB-3969-491C-B41A-302436A529B9}" type="slidenum">
              <a:rPr lang="en-US" altLang="pl-PL"/>
              <a:pPr>
                <a:defRPr/>
              </a:pPr>
              <a:t>‹#›</a:t>
            </a:fld>
            <a:endParaRPr lang="en-US" altLang="pl-PL"/>
          </a:p>
        </p:txBody>
      </p:sp>
    </p:spTree>
    <p:extLst>
      <p:ext uri="{BB962C8B-B14F-4D97-AF65-F5344CB8AC3E}">
        <p14:creationId xmlns:p14="http://schemas.microsoft.com/office/powerpoint/2010/main" val="301565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301C38BB-49FE-44F1-8055-6BD994C94673}"/>
              </a:ext>
            </a:extLst>
          </p:cNvPr>
          <p:cNvSpPr>
            <a:spLocks noGrp="1"/>
          </p:cNvSpPr>
          <p:nvPr>
            <p:ph type="dt" sz="half" idx="10"/>
          </p:nvPr>
        </p:nvSpPr>
        <p:spPr/>
        <p:txBody>
          <a:bodyPr/>
          <a:lstStyle>
            <a:lvl1pPr>
              <a:defRPr/>
            </a:lvl1pPr>
          </a:lstStyle>
          <a:p>
            <a:pPr>
              <a:defRPr/>
            </a:pPr>
            <a:fld id="{10D9505F-1062-485D-8600-E4BC7DDA7C67}" type="datetime1">
              <a:rPr lang="en-US" smtClean="0"/>
              <a:t>6/26/2019</a:t>
            </a:fld>
            <a:endParaRPr lang="en-US" dirty="0"/>
          </a:p>
        </p:txBody>
      </p:sp>
      <p:sp>
        <p:nvSpPr>
          <p:cNvPr id="4" name="Symbol zastępczy stopki 4">
            <a:extLst>
              <a:ext uri="{FF2B5EF4-FFF2-40B4-BE49-F238E27FC236}">
                <a16:creationId xmlns:a16="http://schemas.microsoft.com/office/drawing/2014/main" id="{58E1A9EB-090E-44C7-BEAB-FADC18B08E18}"/>
              </a:ext>
            </a:extLst>
          </p:cNvPr>
          <p:cNvSpPr>
            <a:spLocks noGrp="1"/>
          </p:cNvSpPr>
          <p:nvPr>
            <p:ph type="ftr" sz="quarter" idx="11"/>
          </p:nvPr>
        </p:nvSpPr>
        <p:spPr/>
        <p:txBody>
          <a:bodyPr/>
          <a:lstStyle>
            <a:lvl1pPr>
              <a:defRPr/>
            </a:lvl1pPr>
          </a:lstStyle>
          <a:p>
            <a:pPr>
              <a:defRPr/>
            </a:pPr>
            <a:endParaRPr lang="en-US"/>
          </a:p>
        </p:txBody>
      </p:sp>
      <p:sp>
        <p:nvSpPr>
          <p:cNvPr id="5" name="Symbol zastępczy numeru slajdu 5">
            <a:extLst>
              <a:ext uri="{FF2B5EF4-FFF2-40B4-BE49-F238E27FC236}">
                <a16:creationId xmlns:a16="http://schemas.microsoft.com/office/drawing/2014/main" id="{E440E498-B942-4575-9CCD-787E3228DAB2}"/>
              </a:ext>
            </a:extLst>
          </p:cNvPr>
          <p:cNvSpPr>
            <a:spLocks noGrp="1"/>
          </p:cNvSpPr>
          <p:nvPr>
            <p:ph type="sldNum" sz="quarter" idx="12"/>
          </p:nvPr>
        </p:nvSpPr>
        <p:spPr/>
        <p:txBody>
          <a:bodyPr/>
          <a:lstStyle>
            <a:lvl1pPr>
              <a:defRPr/>
            </a:lvl1pPr>
          </a:lstStyle>
          <a:p>
            <a:pPr>
              <a:defRPr/>
            </a:pPr>
            <a:fld id="{09E61E67-7DEC-4450-9BC4-A0A9BB4E8934}" type="slidenum">
              <a:rPr lang="en-US" altLang="pl-PL"/>
              <a:pPr>
                <a:defRPr/>
              </a:pPr>
              <a:t>‹#›</a:t>
            </a:fld>
            <a:endParaRPr lang="en-US" altLang="pl-PL"/>
          </a:p>
        </p:txBody>
      </p:sp>
    </p:spTree>
    <p:extLst>
      <p:ext uri="{BB962C8B-B14F-4D97-AF65-F5344CB8AC3E}">
        <p14:creationId xmlns:p14="http://schemas.microsoft.com/office/powerpoint/2010/main" val="111535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81A43CCA-01DA-4A85-AA6A-94C41A40DD61}"/>
              </a:ext>
            </a:extLst>
          </p:cNvPr>
          <p:cNvSpPr>
            <a:spLocks noGrp="1"/>
          </p:cNvSpPr>
          <p:nvPr>
            <p:ph type="dt" sz="half" idx="10"/>
          </p:nvPr>
        </p:nvSpPr>
        <p:spPr/>
        <p:txBody>
          <a:bodyPr/>
          <a:lstStyle>
            <a:lvl1pPr>
              <a:defRPr/>
            </a:lvl1pPr>
          </a:lstStyle>
          <a:p>
            <a:pPr>
              <a:defRPr/>
            </a:pPr>
            <a:fld id="{16CE8108-2280-439A-BB76-A45104833AC6}" type="datetime1">
              <a:rPr lang="en-US" smtClean="0"/>
              <a:t>6/26/2019</a:t>
            </a:fld>
            <a:endParaRPr lang="en-US" dirty="0"/>
          </a:p>
        </p:txBody>
      </p:sp>
      <p:sp>
        <p:nvSpPr>
          <p:cNvPr id="3" name="Symbol zastępczy stopki 4">
            <a:extLst>
              <a:ext uri="{FF2B5EF4-FFF2-40B4-BE49-F238E27FC236}">
                <a16:creationId xmlns:a16="http://schemas.microsoft.com/office/drawing/2014/main" id="{92B82883-15A8-49D0-8C4D-B550F18E348E}"/>
              </a:ext>
            </a:extLst>
          </p:cNvPr>
          <p:cNvSpPr>
            <a:spLocks noGrp="1"/>
          </p:cNvSpPr>
          <p:nvPr>
            <p:ph type="ftr" sz="quarter" idx="11"/>
          </p:nvPr>
        </p:nvSpPr>
        <p:spPr/>
        <p:txBody>
          <a:bodyPr/>
          <a:lstStyle>
            <a:lvl1pPr>
              <a:defRPr/>
            </a:lvl1pPr>
          </a:lstStyle>
          <a:p>
            <a:pPr>
              <a:defRPr/>
            </a:pPr>
            <a:endParaRPr lang="en-US"/>
          </a:p>
        </p:txBody>
      </p:sp>
      <p:sp>
        <p:nvSpPr>
          <p:cNvPr id="4" name="Symbol zastępczy numeru slajdu 5">
            <a:extLst>
              <a:ext uri="{FF2B5EF4-FFF2-40B4-BE49-F238E27FC236}">
                <a16:creationId xmlns:a16="http://schemas.microsoft.com/office/drawing/2014/main" id="{97A33E88-A7C9-44A4-9806-C957AE8D49E0}"/>
              </a:ext>
            </a:extLst>
          </p:cNvPr>
          <p:cNvSpPr>
            <a:spLocks noGrp="1"/>
          </p:cNvSpPr>
          <p:nvPr>
            <p:ph type="sldNum" sz="quarter" idx="12"/>
          </p:nvPr>
        </p:nvSpPr>
        <p:spPr/>
        <p:txBody>
          <a:bodyPr/>
          <a:lstStyle>
            <a:lvl1pPr>
              <a:defRPr/>
            </a:lvl1pPr>
          </a:lstStyle>
          <a:p>
            <a:pPr>
              <a:defRPr/>
            </a:pPr>
            <a:fld id="{AAD7F203-F03D-499A-A5C7-A810ECFD9FCE}" type="slidenum">
              <a:rPr lang="en-US" altLang="pl-PL"/>
              <a:pPr>
                <a:defRPr/>
              </a:pPr>
              <a:t>‹#›</a:t>
            </a:fld>
            <a:endParaRPr lang="en-US" altLang="pl-PL"/>
          </a:p>
        </p:txBody>
      </p:sp>
    </p:spTree>
    <p:extLst>
      <p:ext uri="{BB962C8B-B14F-4D97-AF65-F5344CB8AC3E}">
        <p14:creationId xmlns:p14="http://schemas.microsoft.com/office/powerpoint/2010/main" val="73650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82BA9BD3-6CDF-4634-8F71-4979720940FD}"/>
              </a:ext>
            </a:extLst>
          </p:cNvPr>
          <p:cNvSpPr>
            <a:spLocks noGrp="1"/>
          </p:cNvSpPr>
          <p:nvPr>
            <p:ph type="dt" sz="half" idx="10"/>
          </p:nvPr>
        </p:nvSpPr>
        <p:spPr/>
        <p:txBody>
          <a:bodyPr/>
          <a:lstStyle>
            <a:lvl1pPr>
              <a:defRPr/>
            </a:lvl1pPr>
          </a:lstStyle>
          <a:p>
            <a:pPr>
              <a:defRPr/>
            </a:pPr>
            <a:fld id="{F85FB22B-B39D-4826-AD38-807C57C9B228}" type="datetime1">
              <a:rPr lang="en-US" smtClean="0"/>
              <a:t>6/26/2019</a:t>
            </a:fld>
            <a:endParaRPr lang="en-US" dirty="0"/>
          </a:p>
        </p:txBody>
      </p:sp>
      <p:sp>
        <p:nvSpPr>
          <p:cNvPr id="6" name="Symbol zastępczy stopki 4">
            <a:extLst>
              <a:ext uri="{FF2B5EF4-FFF2-40B4-BE49-F238E27FC236}">
                <a16:creationId xmlns:a16="http://schemas.microsoft.com/office/drawing/2014/main" id="{C26D5691-7D32-4C6F-B781-940EBC063469}"/>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4A3BC504-5ADF-41BA-8E45-231E02DA39D4}"/>
              </a:ext>
            </a:extLst>
          </p:cNvPr>
          <p:cNvSpPr>
            <a:spLocks noGrp="1"/>
          </p:cNvSpPr>
          <p:nvPr>
            <p:ph type="sldNum" sz="quarter" idx="12"/>
          </p:nvPr>
        </p:nvSpPr>
        <p:spPr/>
        <p:txBody>
          <a:bodyPr/>
          <a:lstStyle>
            <a:lvl1pPr>
              <a:defRPr/>
            </a:lvl1pPr>
          </a:lstStyle>
          <a:p>
            <a:pPr>
              <a:defRPr/>
            </a:pPr>
            <a:fld id="{D9766B66-1F58-4A1B-8D41-D0DFC4E05529}" type="slidenum">
              <a:rPr lang="en-US" altLang="pl-PL"/>
              <a:pPr>
                <a:defRPr/>
              </a:pPr>
              <a:t>‹#›</a:t>
            </a:fld>
            <a:endParaRPr lang="en-US" altLang="pl-PL"/>
          </a:p>
        </p:txBody>
      </p:sp>
    </p:spTree>
    <p:extLst>
      <p:ext uri="{BB962C8B-B14F-4D97-AF65-F5344CB8AC3E}">
        <p14:creationId xmlns:p14="http://schemas.microsoft.com/office/powerpoint/2010/main" val="152895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ED3F1991-662A-488F-A4A5-A9460F451BDD}"/>
              </a:ext>
            </a:extLst>
          </p:cNvPr>
          <p:cNvSpPr>
            <a:spLocks noGrp="1"/>
          </p:cNvSpPr>
          <p:nvPr>
            <p:ph type="dt" sz="half" idx="10"/>
          </p:nvPr>
        </p:nvSpPr>
        <p:spPr/>
        <p:txBody>
          <a:bodyPr/>
          <a:lstStyle>
            <a:lvl1pPr>
              <a:defRPr/>
            </a:lvl1pPr>
          </a:lstStyle>
          <a:p>
            <a:pPr>
              <a:defRPr/>
            </a:pPr>
            <a:fld id="{5BE67DDA-0206-41DD-8881-F7401DDF29A7}" type="datetime1">
              <a:rPr lang="en-US" smtClean="0"/>
              <a:t>6/26/2019</a:t>
            </a:fld>
            <a:endParaRPr lang="en-US" dirty="0"/>
          </a:p>
        </p:txBody>
      </p:sp>
      <p:sp>
        <p:nvSpPr>
          <p:cNvPr id="6" name="Symbol zastępczy stopki 4">
            <a:extLst>
              <a:ext uri="{FF2B5EF4-FFF2-40B4-BE49-F238E27FC236}">
                <a16:creationId xmlns:a16="http://schemas.microsoft.com/office/drawing/2014/main" id="{F7537D78-2160-4F64-B900-207F8519C584}"/>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BC7CA7CC-7256-4F97-83C4-6246DC369F13}"/>
              </a:ext>
            </a:extLst>
          </p:cNvPr>
          <p:cNvSpPr>
            <a:spLocks noGrp="1"/>
          </p:cNvSpPr>
          <p:nvPr>
            <p:ph type="sldNum" sz="quarter" idx="12"/>
          </p:nvPr>
        </p:nvSpPr>
        <p:spPr/>
        <p:txBody>
          <a:bodyPr/>
          <a:lstStyle>
            <a:lvl1pPr>
              <a:defRPr/>
            </a:lvl1pPr>
          </a:lstStyle>
          <a:p>
            <a:pPr>
              <a:defRPr/>
            </a:pPr>
            <a:fld id="{3D499210-B108-431F-827E-1DC7A3060894}" type="slidenum">
              <a:rPr lang="en-US" altLang="pl-PL"/>
              <a:pPr>
                <a:defRPr/>
              </a:pPr>
              <a:t>‹#›</a:t>
            </a:fld>
            <a:endParaRPr lang="en-US" altLang="pl-PL"/>
          </a:p>
        </p:txBody>
      </p:sp>
    </p:spTree>
    <p:extLst>
      <p:ext uri="{BB962C8B-B14F-4D97-AF65-F5344CB8AC3E}">
        <p14:creationId xmlns:p14="http://schemas.microsoft.com/office/powerpoint/2010/main" val="74356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41B0CCBA-619A-4A4F-8AE4-3067C4718CB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1D87CC93-3D89-4AED-99D9-FAB7BC0412F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BBE9A72B-1EB1-432F-A508-2EAB233438A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E010D90E-CC5D-4951-BD2F-D30B3A958796}" type="datetime1">
              <a:rPr lang="en-US" smtClean="0"/>
              <a:t>6/26/2019</a:t>
            </a:fld>
            <a:endParaRPr lang="en-US" dirty="0"/>
          </a:p>
        </p:txBody>
      </p:sp>
      <p:sp>
        <p:nvSpPr>
          <p:cNvPr id="5" name="Symbol zastępczy stopki 4">
            <a:extLst>
              <a:ext uri="{FF2B5EF4-FFF2-40B4-BE49-F238E27FC236}">
                <a16:creationId xmlns:a16="http://schemas.microsoft.com/office/drawing/2014/main" id="{1B2D0723-6BD9-4E3F-95F7-4842A2D0614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ymbol zastępczy numeru slajdu 5">
            <a:extLst>
              <a:ext uri="{FF2B5EF4-FFF2-40B4-BE49-F238E27FC236}">
                <a16:creationId xmlns:a16="http://schemas.microsoft.com/office/drawing/2014/main" id="{6DC70924-E8DA-4B92-A3AE-3F438BFD772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5E5F60E-8CC1-407B-8AD7-F92C494E47C8}"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8.png"/><Relationship Id="rId16"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4.png"/><Relationship Id="rId7"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45.svg"/></Relationships>
</file>

<file path=ppt/slides/_rels/slide2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9.png"/><Relationship Id="rId7" Type="http://schemas.openxmlformats.org/officeDocument/2006/relationships/image" Target="../media/image24.sv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50.sv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0.sv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0.sv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0.sv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5.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odtytuł 2">
            <a:extLst>
              <a:ext uri="{FF2B5EF4-FFF2-40B4-BE49-F238E27FC236}">
                <a16:creationId xmlns:a16="http://schemas.microsoft.com/office/drawing/2014/main" id="{42A66BE4-0344-4706-AF08-8A0D4157ED4B}"/>
              </a:ext>
            </a:extLst>
          </p:cNvPr>
          <p:cNvSpPr>
            <a:spLocks noGrp="1"/>
          </p:cNvSpPr>
          <p:nvPr>
            <p:ph type="subTitle" idx="4294967295"/>
          </p:nvPr>
        </p:nvSpPr>
        <p:spPr>
          <a:xfrm>
            <a:off x="6096000" y="4103665"/>
            <a:ext cx="4536504" cy="1225550"/>
          </a:xfrm>
        </p:spPr>
        <p:txBody>
          <a:bodyPr anchor="ctr"/>
          <a:lstStyle/>
          <a:p>
            <a:pPr marL="0" indent="0" algn="r">
              <a:buNone/>
            </a:pPr>
            <a:r>
              <a:rPr lang="pl-PL" sz="2400" b="1" dirty="0">
                <a:solidFill>
                  <a:schemeClr val="tx1">
                    <a:lumMod val="75000"/>
                    <a:lumOff val="25000"/>
                  </a:schemeClr>
                </a:solidFill>
              </a:rPr>
              <a:t>PREPARING TRAINING(1) </a:t>
            </a:r>
          </a:p>
          <a:p>
            <a:pPr marL="0" indent="0" algn="r">
              <a:buNone/>
            </a:pPr>
            <a:r>
              <a:rPr lang="pl-PL" sz="2000" b="1" dirty="0">
                <a:solidFill>
                  <a:schemeClr val="tx1">
                    <a:lumMod val="75000"/>
                    <a:lumOff val="25000"/>
                  </a:schemeClr>
                </a:solidFill>
              </a:rPr>
              <a:t>WAITER</a:t>
            </a:r>
          </a:p>
        </p:txBody>
      </p:sp>
      <p:sp>
        <p:nvSpPr>
          <p:cNvPr id="2" name="pole tekstowe 1">
            <a:extLst>
              <a:ext uri="{FF2B5EF4-FFF2-40B4-BE49-F238E27FC236}">
                <a16:creationId xmlns:a16="http://schemas.microsoft.com/office/drawing/2014/main" id="{C4D678D3-7BBC-4793-96DD-F33D66911764}"/>
              </a:ext>
            </a:extLst>
          </p:cNvPr>
          <p:cNvSpPr txBox="1"/>
          <p:nvPr/>
        </p:nvSpPr>
        <p:spPr>
          <a:xfrm>
            <a:off x="11208568" y="4110007"/>
            <a:ext cx="792088" cy="1015663"/>
          </a:xfrm>
          <a:prstGeom prst="rect">
            <a:avLst/>
          </a:prstGeom>
          <a:noFill/>
        </p:spPr>
        <p:txBody>
          <a:bodyPr wrap="square" rtlCol="0">
            <a:spAutoFit/>
          </a:bodyPr>
          <a:lstStyle/>
          <a:p>
            <a:r>
              <a:rPr lang="pl-PL" sz="6000" dirty="0">
                <a:solidFill>
                  <a:schemeClr val="bg1"/>
                </a:solidFill>
              </a:rPr>
              <a:t>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33A6B32D-C7A9-40D8-84EB-349DAF77AE9B}"/>
              </a:ext>
            </a:extLst>
          </p:cNvPr>
          <p:cNvSpPr>
            <a:spLocks noGrp="1"/>
          </p:cNvSpPr>
          <p:nvPr>
            <p:ph type="sldNum" sz="quarter" idx="12"/>
          </p:nvPr>
        </p:nvSpPr>
        <p:spPr/>
        <p:txBody>
          <a:bodyPr/>
          <a:lstStyle/>
          <a:p>
            <a:pPr>
              <a:defRPr/>
            </a:pPr>
            <a:fld id="{6CC9281A-217F-4492-A313-C4D4CB901DEA}" type="slidenum">
              <a:rPr lang="en-US" altLang="pl-PL" smtClean="0"/>
              <a:pPr>
                <a:defRPr/>
              </a:pPr>
              <a:t>10</a:t>
            </a:fld>
            <a:endParaRPr lang="en-US" altLang="pl-PL"/>
          </a:p>
        </p:txBody>
      </p:sp>
      <p:sp>
        <p:nvSpPr>
          <p:cNvPr id="20" name="Podtytuł 2">
            <a:extLst>
              <a:ext uri="{FF2B5EF4-FFF2-40B4-BE49-F238E27FC236}">
                <a16:creationId xmlns:a16="http://schemas.microsoft.com/office/drawing/2014/main" id="{67E1AAA5-AD59-4B9B-B4DA-19E249BA6C87}"/>
              </a:ext>
            </a:extLst>
          </p:cNvPr>
          <p:cNvSpPr txBox="1">
            <a:spLocks/>
          </p:cNvSpPr>
          <p:nvPr/>
        </p:nvSpPr>
        <p:spPr bwMode="auto">
          <a:xfrm>
            <a:off x="6315964" y="3198627"/>
            <a:ext cx="5130260" cy="186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spcAft>
                <a:spcPts val="600"/>
              </a:spcAft>
              <a:buNone/>
            </a:pPr>
            <a:r>
              <a:rPr lang="en-GB" altLang="pl-PL" sz="1800" b="1" dirty="0">
                <a:solidFill>
                  <a:schemeClr val="tx1">
                    <a:lumMod val="75000"/>
                    <a:lumOff val="25000"/>
                  </a:schemeClr>
                </a:solidFill>
              </a:rPr>
              <a:t>The answer to this question is the</a:t>
            </a:r>
          </a:p>
          <a:p>
            <a:pPr marL="0" indent="0" algn="ctr">
              <a:lnSpc>
                <a:spcPct val="114000"/>
              </a:lnSpc>
              <a:spcAft>
                <a:spcPts val="600"/>
              </a:spcAft>
              <a:buNone/>
            </a:pPr>
            <a:r>
              <a:rPr lang="en-GB" altLang="pl-PL" sz="1800" b="1" dirty="0">
                <a:solidFill>
                  <a:srgbClr val="FF8803"/>
                </a:solidFill>
              </a:rPr>
              <a:t>MAIN GOAL OR EXPECTED EDUCATIONAL EFFECT,</a:t>
            </a:r>
          </a:p>
          <a:p>
            <a:pPr marL="0" indent="0" algn="ctr">
              <a:lnSpc>
                <a:spcPct val="114000"/>
              </a:lnSpc>
              <a:spcAft>
                <a:spcPts val="600"/>
              </a:spcAft>
              <a:buNone/>
            </a:pPr>
            <a:r>
              <a:rPr lang="en-GB" altLang="pl-PL" sz="1800" b="1" dirty="0">
                <a:solidFill>
                  <a:schemeClr val="tx1">
                    <a:lumMod val="75000"/>
                    <a:lumOff val="25000"/>
                  </a:schemeClr>
                </a:solidFill>
              </a:rPr>
              <a:t>which determines the result of the implementation of the entire training program.</a:t>
            </a:r>
            <a:endParaRPr lang="pl-PL" altLang="pl-PL" sz="1800" b="1" dirty="0">
              <a:solidFill>
                <a:schemeClr val="tx1">
                  <a:lumMod val="75000"/>
                  <a:lumOff val="25000"/>
                </a:schemeClr>
              </a:solidFill>
            </a:endParaRPr>
          </a:p>
        </p:txBody>
      </p:sp>
      <p:sp>
        <p:nvSpPr>
          <p:cNvPr id="10" name="Prostokąt 9">
            <a:extLst>
              <a:ext uri="{FF2B5EF4-FFF2-40B4-BE49-F238E27FC236}">
                <a16:creationId xmlns:a16="http://schemas.microsoft.com/office/drawing/2014/main" id="{40F2210B-A3AD-4747-B95B-96F0B4E28C2E}"/>
              </a:ext>
            </a:extLst>
          </p:cNvPr>
          <p:cNvSpPr/>
          <p:nvPr/>
        </p:nvSpPr>
        <p:spPr>
          <a:xfrm>
            <a:off x="6300675" y="1802026"/>
            <a:ext cx="5616625" cy="923330"/>
          </a:xfrm>
          <a:prstGeom prst="rect">
            <a:avLst/>
          </a:prstGeom>
        </p:spPr>
        <p:txBody>
          <a:bodyPr wrap="square">
            <a:spAutoFit/>
          </a:bodyPr>
          <a:lstStyle/>
          <a:p>
            <a:r>
              <a:rPr lang="pl-PL" b="1" dirty="0" err="1">
                <a:solidFill>
                  <a:srgbClr val="FF8803"/>
                </a:solidFill>
              </a:rPr>
              <a:t>Determination</a:t>
            </a:r>
            <a:r>
              <a:rPr lang="pl-PL" b="1" dirty="0">
                <a:solidFill>
                  <a:srgbClr val="FF8803"/>
                </a:solidFill>
              </a:rPr>
              <a:t> of the </a:t>
            </a:r>
            <a:r>
              <a:rPr lang="pl-PL" b="1" dirty="0" err="1">
                <a:solidFill>
                  <a:srgbClr val="FF8803"/>
                </a:solidFill>
              </a:rPr>
              <a:t>training</a:t>
            </a:r>
            <a:r>
              <a:rPr lang="pl-PL" b="1" dirty="0">
                <a:solidFill>
                  <a:srgbClr val="FF8803"/>
                </a:solidFill>
              </a:rPr>
              <a:t> </a:t>
            </a:r>
            <a:r>
              <a:rPr lang="pl-PL" b="1" dirty="0" err="1">
                <a:solidFill>
                  <a:srgbClr val="FF8803"/>
                </a:solidFill>
              </a:rPr>
              <a:t>aim</a:t>
            </a:r>
            <a:r>
              <a:rPr lang="pl-PL" b="1" dirty="0">
                <a:solidFill>
                  <a:srgbClr val="FF8803"/>
                </a:solidFill>
              </a:rPr>
              <a:t> </a:t>
            </a:r>
            <a:r>
              <a:rPr lang="pl-PL" b="1" dirty="0" err="1">
                <a:solidFill>
                  <a:srgbClr val="FF8803"/>
                </a:solidFill>
              </a:rPr>
              <a:t>is</a:t>
            </a:r>
            <a:r>
              <a:rPr lang="pl-PL" b="1" dirty="0">
                <a:solidFill>
                  <a:srgbClr val="FF8803"/>
                </a:solidFill>
              </a:rPr>
              <a:t> </a:t>
            </a:r>
            <a:r>
              <a:rPr lang="pl-PL" b="1" dirty="0" err="1">
                <a:solidFill>
                  <a:srgbClr val="FF8803"/>
                </a:solidFill>
              </a:rPr>
              <a:t>based</a:t>
            </a:r>
            <a:r>
              <a:rPr lang="pl-PL" b="1" dirty="0">
                <a:solidFill>
                  <a:srgbClr val="FF8803"/>
                </a:solidFill>
              </a:rPr>
              <a:t> on the </a:t>
            </a:r>
            <a:r>
              <a:rPr lang="pl-PL" b="1" dirty="0" err="1">
                <a:solidFill>
                  <a:srgbClr val="FF8803"/>
                </a:solidFill>
              </a:rPr>
              <a:t>clarification</a:t>
            </a:r>
            <a:r>
              <a:rPr lang="pl-PL" b="1" dirty="0">
                <a:solidFill>
                  <a:srgbClr val="FF8803"/>
                </a:solidFill>
              </a:rPr>
              <a:t> of </a:t>
            </a:r>
            <a:r>
              <a:rPr lang="pl-PL" b="1" dirty="0" err="1">
                <a:solidFill>
                  <a:srgbClr val="FF8803"/>
                </a:solidFill>
              </a:rPr>
              <a:t>what</a:t>
            </a:r>
            <a:r>
              <a:rPr lang="pl-PL" b="1" dirty="0">
                <a:solidFill>
                  <a:srgbClr val="FF8803"/>
                </a:solidFill>
              </a:rPr>
              <a:t> </a:t>
            </a:r>
            <a:r>
              <a:rPr lang="pl-PL" b="1" dirty="0" err="1">
                <a:solidFill>
                  <a:srgbClr val="FF8803"/>
                </a:solidFill>
              </a:rPr>
              <a:t>parts</a:t>
            </a:r>
            <a:r>
              <a:rPr lang="pl-PL" b="1" dirty="0">
                <a:solidFill>
                  <a:srgbClr val="FF8803"/>
                </a:solidFill>
              </a:rPr>
              <a:t> of </a:t>
            </a:r>
            <a:r>
              <a:rPr lang="pl-PL" b="1" dirty="0" err="1">
                <a:solidFill>
                  <a:srgbClr val="FF8803"/>
                </a:solidFill>
              </a:rPr>
              <a:t>knowledge</a:t>
            </a:r>
            <a:r>
              <a:rPr lang="pl-PL" b="1" dirty="0">
                <a:solidFill>
                  <a:srgbClr val="FF8803"/>
                </a:solidFill>
              </a:rPr>
              <a:t> and </a:t>
            </a:r>
            <a:r>
              <a:rPr lang="pl-PL" b="1" dirty="0" err="1">
                <a:solidFill>
                  <a:srgbClr val="FF8803"/>
                </a:solidFill>
              </a:rPr>
              <a:t>skills</a:t>
            </a:r>
            <a:r>
              <a:rPr lang="pl-PL" b="1" dirty="0">
                <a:solidFill>
                  <a:srgbClr val="FF8803"/>
                </a:solidFill>
              </a:rPr>
              <a:t> the </a:t>
            </a:r>
            <a:r>
              <a:rPr lang="pl-PL" b="1" dirty="0" err="1">
                <a:solidFill>
                  <a:srgbClr val="FF8803"/>
                </a:solidFill>
              </a:rPr>
              <a:t>participant</a:t>
            </a:r>
            <a:r>
              <a:rPr lang="pl-PL" b="1" dirty="0">
                <a:solidFill>
                  <a:srgbClr val="FF8803"/>
                </a:solidFill>
              </a:rPr>
              <a:t> of the </a:t>
            </a:r>
            <a:r>
              <a:rPr lang="pl-PL" b="1" dirty="0" err="1">
                <a:solidFill>
                  <a:srgbClr val="FF8803"/>
                </a:solidFill>
              </a:rPr>
              <a:t>training</a:t>
            </a:r>
            <a:r>
              <a:rPr lang="pl-PL" b="1" dirty="0">
                <a:solidFill>
                  <a:srgbClr val="FF8803"/>
                </a:solidFill>
              </a:rPr>
              <a:t> </a:t>
            </a:r>
            <a:r>
              <a:rPr lang="pl-PL" b="1" dirty="0" err="1">
                <a:solidFill>
                  <a:srgbClr val="FF8803"/>
                </a:solidFill>
              </a:rPr>
              <a:t>should</a:t>
            </a:r>
            <a:r>
              <a:rPr lang="pl-PL" b="1" dirty="0">
                <a:solidFill>
                  <a:srgbClr val="FF8803"/>
                </a:solidFill>
              </a:rPr>
              <a:t> </a:t>
            </a:r>
            <a:r>
              <a:rPr lang="pl-PL" b="1" dirty="0" err="1">
                <a:solidFill>
                  <a:srgbClr val="FF8803"/>
                </a:solidFill>
              </a:rPr>
              <a:t>aquire</a:t>
            </a:r>
            <a:r>
              <a:rPr lang="pl-PL" b="1" dirty="0">
                <a:solidFill>
                  <a:srgbClr val="FF8803"/>
                </a:solidFill>
              </a:rPr>
              <a:t> and </a:t>
            </a:r>
            <a:r>
              <a:rPr lang="pl-PL" b="1" dirty="0" err="1">
                <a:solidFill>
                  <a:srgbClr val="FF8803"/>
                </a:solidFill>
              </a:rPr>
              <a:t>develop</a:t>
            </a:r>
            <a:r>
              <a:rPr lang="pl-PL" b="1" dirty="0">
                <a:solidFill>
                  <a:srgbClr val="FF8803"/>
                </a:solidFill>
              </a:rPr>
              <a:t>. </a:t>
            </a:r>
          </a:p>
        </p:txBody>
      </p:sp>
      <p:pic>
        <p:nvPicPr>
          <p:cNvPr id="14" name="Obraz 13">
            <a:extLst>
              <a:ext uri="{FF2B5EF4-FFF2-40B4-BE49-F238E27FC236}">
                <a16:creationId xmlns:a16="http://schemas.microsoft.com/office/drawing/2014/main" id="{E482AD55-3CD8-4FAD-B1F4-FAEF8AB1C278}"/>
              </a:ext>
            </a:extLst>
          </p:cNvPr>
          <p:cNvPicPr>
            <a:picLocks noChangeAspect="1"/>
          </p:cNvPicPr>
          <p:nvPr/>
        </p:nvPicPr>
        <p:blipFill rotWithShape="1">
          <a:blip r:embed="rId2">
            <a:extLst>
              <a:ext uri="{28A0092B-C50C-407E-A947-70E740481C1C}">
                <a14:useLocalDpi xmlns:a14="http://schemas.microsoft.com/office/drawing/2010/main" val="0"/>
              </a:ext>
            </a:extLst>
          </a:blip>
          <a:srcRect l="1695" t="11850" r="23524" b="15890"/>
          <a:stretch/>
        </p:blipFill>
        <p:spPr>
          <a:xfrm>
            <a:off x="0" y="1773871"/>
            <a:ext cx="5958650" cy="3959385"/>
          </a:xfrm>
          <a:prstGeom prst="rect">
            <a:avLst/>
          </a:prstGeom>
        </p:spPr>
      </p:pic>
      <p:sp>
        <p:nvSpPr>
          <p:cNvPr id="21" name="Prostokąt 20">
            <a:extLst>
              <a:ext uri="{FF2B5EF4-FFF2-40B4-BE49-F238E27FC236}">
                <a16:creationId xmlns:a16="http://schemas.microsoft.com/office/drawing/2014/main" id="{C3FCA597-EB58-4DB0-98AC-99345316522F}"/>
              </a:ext>
            </a:extLst>
          </p:cNvPr>
          <p:cNvSpPr/>
          <p:nvPr/>
        </p:nvSpPr>
        <p:spPr>
          <a:xfrm>
            <a:off x="3320921" y="6068318"/>
            <a:ext cx="916020" cy="523220"/>
          </a:xfrm>
          <a:prstGeom prst="rect">
            <a:avLst/>
          </a:prstGeom>
        </p:spPr>
        <p:txBody>
          <a:bodyPr wrap="none">
            <a:spAutoFit/>
          </a:bodyPr>
          <a:lstStyle/>
          <a:p>
            <a:r>
              <a:rPr lang="pl-PL" sz="1400" dirty="0">
                <a:solidFill>
                  <a:schemeClr val="tx1">
                    <a:lumMod val="95000"/>
                    <a:lumOff val="5000"/>
                  </a:schemeClr>
                </a:solidFill>
              </a:rPr>
              <a:t>PODCAST </a:t>
            </a:r>
            <a:br>
              <a:rPr lang="pl-PL" sz="1400" dirty="0">
                <a:solidFill>
                  <a:schemeClr val="tx1">
                    <a:lumMod val="95000"/>
                    <a:lumOff val="5000"/>
                  </a:schemeClr>
                </a:solidFill>
              </a:rPr>
            </a:br>
            <a:r>
              <a:rPr lang="pl-PL" sz="1400" dirty="0">
                <a:solidFill>
                  <a:schemeClr val="tx1">
                    <a:lumMod val="95000"/>
                    <a:lumOff val="5000"/>
                  </a:schemeClr>
                </a:solidFill>
              </a:rPr>
              <a:t>1 </a:t>
            </a:r>
          </a:p>
        </p:txBody>
      </p:sp>
      <p:pic>
        <p:nvPicPr>
          <p:cNvPr id="22" name="Obraz 21">
            <a:extLst>
              <a:ext uri="{FF2B5EF4-FFF2-40B4-BE49-F238E27FC236}">
                <a16:creationId xmlns:a16="http://schemas.microsoft.com/office/drawing/2014/main" id="{4E38B28A-DC9C-4F16-B53B-807C2F0C1EA0}"/>
              </a:ext>
            </a:extLst>
          </p:cNvPr>
          <p:cNvPicPr>
            <a:picLocks noChangeAspect="1"/>
          </p:cNvPicPr>
          <p:nvPr/>
        </p:nvPicPr>
        <p:blipFill rotWithShape="1">
          <a:blip r:embed="rId3">
            <a:extLst>
              <a:ext uri="{28A0092B-C50C-407E-A947-70E740481C1C}">
                <a14:useLocalDpi xmlns:a14="http://schemas.microsoft.com/office/drawing/2010/main" val="0"/>
              </a:ext>
            </a:extLst>
          </a:blip>
          <a:srcRect l="-1669" t="-1724" r="-1669" b="-1724"/>
          <a:stretch/>
        </p:blipFill>
        <p:spPr>
          <a:xfrm>
            <a:off x="2598956" y="6020738"/>
            <a:ext cx="539422" cy="540000"/>
          </a:xfrm>
          <a:prstGeom prst="rect">
            <a:avLst/>
          </a:prstGeom>
        </p:spPr>
      </p:pic>
      <p:sp>
        <p:nvSpPr>
          <p:cNvPr id="23" name="Prostokąt 22">
            <a:extLst>
              <a:ext uri="{FF2B5EF4-FFF2-40B4-BE49-F238E27FC236}">
                <a16:creationId xmlns:a16="http://schemas.microsoft.com/office/drawing/2014/main" id="{4A4E512D-27F3-457C-BB4C-41CC7F2AA77F}"/>
              </a:ext>
            </a:extLst>
          </p:cNvPr>
          <p:cNvSpPr/>
          <p:nvPr/>
        </p:nvSpPr>
        <p:spPr>
          <a:xfrm>
            <a:off x="1128234" y="6074132"/>
            <a:ext cx="1416136" cy="523220"/>
          </a:xfrm>
          <a:prstGeom prst="rect">
            <a:avLst/>
          </a:prstGeom>
        </p:spPr>
        <p:txBody>
          <a:bodyPr wrap="square">
            <a:spAutoFit/>
          </a:bodyPr>
          <a:lstStyle/>
          <a:p>
            <a:r>
              <a:rPr lang="pl-PL" sz="1400" dirty="0">
                <a:solidFill>
                  <a:schemeClr val="tx1">
                    <a:lumMod val="85000"/>
                    <a:lumOff val="15000"/>
                  </a:schemeClr>
                </a:solidFill>
              </a:rPr>
              <a:t>ATTACHMENT</a:t>
            </a:r>
          </a:p>
          <a:p>
            <a:r>
              <a:rPr lang="pl-PL" sz="1400" dirty="0"/>
              <a:t>WORK CARD 1</a:t>
            </a:r>
            <a:endParaRPr lang="pl-PL" sz="1400" u="sng" dirty="0">
              <a:solidFill>
                <a:schemeClr val="tx1">
                  <a:lumMod val="85000"/>
                  <a:lumOff val="15000"/>
                </a:schemeClr>
              </a:solidFill>
            </a:endParaRPr>
          </a:p>
        </p:txBody>
      </p:sp>
      <p:grpSp>
        <p:nvGrpSpPr>
          <p:cNvPr id="28" name="Grupa 27">
            <a:extLst>
              <a:ext uri="{FF2B5EF4-FFF2-40B4-BE49-F238E27FC236}">
                <a16:creationId xmlns:a16="http://schemas.microsoft.com/office/drawing/2014/main" id="{70A59CB4-D55E-4D04-AC2E-C49E8561CA8B}"/>
              </a:ext>
            </a:extLst>
          </p:cNvPr>
          <p:cNvGrpSpPr/>
          <p:nvPr/>
        </p:nvGrpSpPr>
        <p:grpSpPr>
          <a:xfrm>
            <a:off x="511510" y="6056188"/>
            <a:ext cx="522000" cy="522000"/>
            <a:chOff x="7940396" y="332162"/>
            <a:chExt cx="522000" cy="522000"/>
          </a:xfrm>
        </p:grpSpPr>
        <p:sp>
          <p:nvSpPr>
            <p:cNvPr id="29" name="Owal 28">
              <a:extLst>
                <a:ext uri="{FF2B5EF4-FFF2-40B4-BE49-F238E27FC236}">
                  <a16:creationId xmlns:a16="http://schemas.microsoft.com/office/drawing/2014/main" id="{B46EA87C-7A7E-4007-9408-CBEF7706AF0A}"/>
                </a:ext>
              </a:extLst>
            </p:cNvPr>
            <p:cNvSpPr/>
            <p:nvPr/>
          </p:nvSpPr>
          <p:spPr>
            <a:xfrm>
              <a:off x="7968208" y="397110"/>
              <a:ext cx="439602" cy="4396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0" name="Grafika 29">
              <a:extLst>
                <a:ext uri="{FF2B5EF4-FFF2-40B4-BE49-F238E27FC236}">
                  <a16:creationId xmlns:a16="http://schemas.microsoft.com/office/drawing/2014/main" id="{E57804C2-C5B9-4BFE-BA36-EBB8452155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396" y="332162"/>
              <a:ext cx="522000" cy="522000"/>
            </a:xfrm>
            <a:prstGeom prst="rect">
              <a:avLst/>
            </a:prstGeom>
          </p:spPr>
        </p:pic>
      </p:grpSp>
      <p:pic>
        <p:nvPicPr>
          <p:cNvPr id="31" name="Obraz 30">
            <a:extLst>
              <a:ext uri="{FF2B5EF4-FFF2-40B4-BE49-F238E27FC236}">
                <a16:creationId xmlns:a16="http://schemas.microsoft.com/office/drawing/2014/main" id="{D2C93E0E-ACFD-4A82-A351-663BF31BADCE}"/>
              </a:ext>
            </a:extLst>
          </p:cNvPr>
          <p:cNvPicPr>
            <a:picLocks noChangeAspect="1"/>
          </p:cNvPicPr>
          <p:nvPr/>
        </p:nvPicPr>
        <p:blipFill>
          <a:blip r:embed="rId6"/>
          <a:stretch>
            <a:fillRect/>
          </a:stretch>
        </p:blipFill>
        <p:spPr>
          <a:xfrm flipH="1">
            <a:off x="5958650" y="1773871"/>
            <a:ext cx="234498" cy="3959385"/>
          </a:xfrm>
          <a:prstGeom prst="rect">
            <a:avLst/>
          </a:prstGeom>
        </p:spPr>
      </p:pic>
      <p:sp>
        <p:nvSpPr>
          <p:cNvPr id="15" name="Tytuł 1">
            <a:extLst>
              <a:ext uri="{FF2B5EF4-FFF2-40B4-BE49-F238E27FC236}">
                <a16:creationId xmlns:a16="http://schemas.microsoft.com/office/drawing/2014/main" id="{E14BF88B-D771-4942-8A89-FFAD1C25FBAA}"/>
              </a:ext>
            </a:extLst>
          </p:cNvPr>
          <p:cNvSpPr txBox="1">
            <a:spLocks/>
          </p:cNvSpPr>
          <p:nvPr/>
        </p:nvSpPr>
        <p:spPr bwMode="auto">
          <a:xfrm>
            <a:off x="1270273" y="188913"/>
            <a:ext cx="96502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DETERMINATION OF THE TRAINING AIMS</a:t>
            </a:r>
            <a:endParaRPr lang="pl-PL" sz="2400" b="1" dirty="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0A370A76-D0FC-4BBA-841A-323EF17A8752}"/>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8"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9CC6CDB5-7A67-4770-BC35-EC6944F6813D}"/>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9"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A32F8B5-FE7A-4C23-987D-76E8B94FB76A}"/>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90"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2F02C3D4-7F99-4E56-B74F-88BFE67066BC}"/>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8" name="Tytuł 1">
            <a:extLst>
              <a:ext uri="{FF2B5EF4-FFF2-40B4-BE49-F238E27FC236}">
                <a16:creationId xmlns:a16="http://schemas.microsoft.com/office/drawing/2014/main" id="{6F48CED7-5A81-47CC-9D08-80A10DC8B0C9}"/>
              </a:ext>
            </a:extLst>
          </p:cNvPr>
          <p:cNvSpPr txBox="1">
            <a:spLocks/>
          </p:cNvSpPr>
          <p:nvPr/>
        </p:nvSpPr>
        <p:spPr bwMode="auto">
          <a:xfrm>
            <a:off x="1270273" y="188913"/>
            <a:ext cx="734600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endParaRPr lang="pl-PL" altLang="pl-PL" sz="2800" b="1" dirty="0">
              <a:solidFill>
                <a:schemeClr val="tx1">
                  <a:lumMod val="75000"/>
                  <a:lumOff val="25000"/>
                </a:schemeClr>
              </a:solidFill>
            </a:endParaRPr>
          </a:p>
          <a:p>
            <a:pPr algn="l">
              <a:defRPr/>
            </a:pPr>
            <a:endParaRPr lang="pl-PL" alt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462E78F5-D282-4666-83D7-2C8E035EFE77}"/>
              </a:ext>
            </a:extLst>
          </p:cNvPr>
          <p:cNvSpPr>
            <a:spLocks noGrp="1"/>
          </p:cNvSpPr>
          <p:nvPr>
            <p:ph type="sldNum" sz="quarter" idx="12"/>
          </p:nvPr>
        </p:nvSpPr>
        <p:spPr/>
        <p:txBody>
          <a:bodyPr/>
          <a:lstStyle/>
          <a:p>
            <a:pPr>
              <a:defRPr/>
            </a:pPr>
            <a:fld id="{6CC9281A-217F-4492-A313-C4D4CB901DEA}" type="slidenum">
              <a:rPr lang="en-US" altLang="pl-PL" smtClean="0"/>
              <a:pPr>
                <a:defRPr/>
              </a:pPr>
              <a:t>11</a:t>
            </a:fld>
            <a:endParaRPr lang="en-US" altLang="pl-PL"/>
          </a:p>
        </p:txBody>
      </p:sp>
      <p:sp>
        <p:nvSpPr>
          <p:cNvPr id="30" name="Podtytuł 2">
            <a:extLst>
              <a:ext uri="{FF2B5EF4-FFF2-40B4-BE49-F238E27FC236}">
                <a16:creationId xmlns:a16="http://schemas.microsoft.com/office/drawing/2014/main" id="{037F27C5-CC8E-43FA-9CF5-83998A6359B9}"/>
              </a:ext>
            </a:extLst>
          </p:cNvPr>
          <p:cNvSpPr txBox="1">
            <a:spLocks/>
          </p:cNvSpPr>
          <p:nvPr/>
        </p:nvSpPr>
        <p:spPr bwMode="auto">
          <a:xfrm>
            <a:off x="6555206" y="3840192"/>
            <a:ext cx="5130260" cy="186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Aft>
                <a:spcPts val="600"/>
              </a:spcAft>
              <a:buNone/>
            </a:pPr>
            <a:r>
              <a:rPr lang="en-GB" sz="2000" b="1" dirty="0">
                <a:solidFill>
                  <a:schemeClr val="tx1">
                    <a:lumMod val="75000"/>
                    <a:lumOff val="25000"/>
                  </a:schemeClr>
                </a:solidFill>
              </a:rPr>
              <a:t>They are:</a:t>
            </a:r>
          </a:p>
          <a:p>
            <a:pPr marL="0" indent="0" algn="ctr">
              <a:lnSpc>
                <a:spcPct val="150000"/>
              </a:lnSpc>
              <a:spcAft>
                <a:spcPts val="600"/>
              </a:spcAft>
              <a:buNone/>
            </a:pPr>
            <a:r>
              <a:rPr lang="en-GB" sz="2000" b="1" dirty="0">
                <a:solidFill>
                  <a:srgbClr val="FF8803"/>
                </a:solidFill>
              </a:rPr>
              <a:t>SPECIFIC TRAINING OBJECTIVES</a:t>
            </a:r>
          </a:p>
          <a:p>
            <a:pPr marL="0" indent="0" algn="ctr">
              <a:spcAft>
                <a:spcPts val="600"/>
              </a:spcAft>
              <a:buNone/>
            </a:pPr>
            <a:r>
              <a:rPr lang="en-GB" sz="2000" dirty="0">
                <a:solidFill>
                  <a:schemeClr val="tx1">
                    <a:lumMod val="75000"/>
                    <a:lumOff val="25000"/>
                  </a:schemeClr>
                </a:solidFill>
              </a:rPr>
              <a:t>(educational outcomes)</a:t>
            </a:r>
            <a:endParaRPr lang="pl-PL" sz="2000" dirty="0">
              <a:solidFill>
                <a:schemeClr val="tx1">
                  <a:lumMod val="75000"/>
                  <a:lumOff val="25000"/>
                </a:schemeClr>
              </a:solidFill>
            </a:endParaRPr>
          </a:p>
        </p:txBody>
      </p:sp>
      <p:sp>
        <p:nvSpPr>
          <p:cNvPr id="31" name="Prostokąt 30">
            <a:extLst>
              <a:ext uri="{FF2B5EF4-FFF2-40B4-BE49-F238E27FC236}">
                <a16:creationId xmlns:a16="http://schemas.microsoft.com/office/drawing/2014/main" id="{4DD4C3AC-A415-4294-9553-3789DE89A180}"/>
              </a:ext>
            </a:extLst>
          </p:cNvPr>
          <p:cNvSpPr/>
          <p:nvPr/>
        </p:nvSpPr>
        <p:spPr>
          <a:xfrm>
            <a:off x="6286861" y="2132856"/>
            <a:ext cx="5616625" cy="1477328"/>
          </a:xfrm>
          <a:prstGeom prst="rect">
            <a:avLst/>
          </a:prstGeom>
        </p:spPr>
        <p:txBody>
          <a:bodyPr wrap="square">
            <a:spAutoFit/>
          </a:bodyPr>
          <a:lstStyle/>
          <a:p>
            <a:pPr algn="ctr">
              <a:spcAft>
                <a:spcPts val="600"/>
              </a:spcAft>
            </a:pPr>
            <a:r>
              <a:rPr lang="en-GB" b="1" dirty="0">
                <a:solidFill>
                  <a:srgbClr val="FF8803"/>
                </a:solidFill>
              </a:rPr>
              <a:t>TO ACHIEVE THE MAIN GOAL OF THE TRAINING, </a:t>
            </a:r>
            <a:br>
              <a:rPr lang="pl-PL" b="1" dirty="0">
                <a:solidFill>
                  <a:srgbClr val="FF8803"/>
                </a:solidFill>
              </a:rPr>
            </a:br>
            <a:r>
              <a:rPr lang="en-GB" b="1" dirty="0">
                <a:solidFill>
                  <a:srgbClr val="FF8803"/>
                </a:solidFill>
              </a:rPr>
              <a:t>A PARTICIPANT SHOULD RECEIVE SPECIFIC KNOWLEDGE AND CHARACTERISTICS WHICH ARE GIVEN AND IN SPECIFIC STEPS OF TRAINING FROM BASICS TO ADVANCED ELEMENTS.</a:t>
            </a:r>
            <a:endParaRPr lang="pl-PL" b="1" dirty="0">
              <a:solidFill>
                <a:srgbClr val="FF8803"/>
              </a:solidFill>
            </a:endParaRPr>
          </a:p>
        </p:txBody>
      </p:sp>
      <p:pic>
        <p:nvPicPr>
          <p:cNvPr id="19" name="Obraz 18">
            <a:extLst>
              <a:ext uri="{FF2B5EF4-FFF2-40B4-BE49-F238E27FC236}">
                <a16:creationId xmlns:a16="http://schemas.microsoft.com/office/drawing/2014/main" id="{D73319C7-135D-4559-97F0-A3E60A60A879}"/>
              </a:ext>
            </a:extLst>
          </p:cNvPr>
          <p:cNvPicPr>
            <a:picLocks noChangeAspect="1"/>
          </p:cNvPicPr>
          <p:nvPr/>
        </p:nvPicPr>
        <p:blipFill rotWithShape="1">
          <a:blip r:embed="rId2">
            <a:extLst>
              <a:ext uri="{28A0092B-C50C-407E-A947-70E740481C1C}">
                <a14:useLocalDpi xmlns:a14="http://schemas.microsoft.com/office/drawing/2010/main" val="0"/>
              </a:ext>
            </a:extLst>
          </a:blip>
          <a:srcRect l="1695" t="11850" r="23524" b="15890"/>
          <a:stretch/>
        </p:blipFill>
        <p:spPr>
          <a:xfrm>
            <a:off x="0" y="1773871"/>
            <a:ext cx="5958650" cy="3959385"/>
          </a:xfrm>
          <a:prstGeom prst="rect">
            <a:avLst/>
          </a:prstGeom>
        </p:spPr>
      </p:pic>
      <p:pic>
        <p:nvPicPr>
          <p:cNvPr id="20" name="Obraz 19">
            <a:extLst>
              <a:ext uri="{FF2B5EF4-FFF2-40B4-BE49-F238E27FC236}">
                <a16:creationId xmlns:a16="http://schemas.microsoft.com/office/drawing/2014/main" id="{0FE5C164-A561-45FA-B9F4-BFA90E7CB659}"/>
              </a:ext>
            </a:extLst>
          </p:cNvPr>
          <p:cNvPicPr>
            <a:picLocks noChangeAspect="1"/>
          </p:cNvPicPr>
          <p:nvPr/>
        </p:nvPicPr>
        <p:blipFill>
          <a:blip r:embed="rId3"/>
          <a:stretch>
            <a:fillRect/>
          </a:stretch>
        </p:blipFill>
        <p:spPr>
          <a:xfrm flipH="1">
            <a:off x="5958650" y="1773871"/>
            <a:ext cx="234498" cy="3959385"/>
          </a:xfrm>
          <a:prstGeom prst="rect">
            <a:avLst/>
          </a:prstGeom>
        </p:spPr>
      </p:pic>
      <p:sp>
        <p:nvSpPr>
          <p:cNvPr id="12" name="Tytuł 1">
            <a:extLst>
              <a:ext uri="{FF2B5EF4-FFF2-40B4-BE49-F238E27FC236}">
                <a16:creationId xmlns:a16="http://schemas.microsoft.com/office/drawing/2014/main" id="{AE7E2BE1-F971-414A-951F-087CCD74FFDB}"/>
              </a:ext>
            </a:extLst>
          </p:cNvPr>
          <p:cNvSpPr txBox="1">
            <a:spLocks/>
          </p:cNvSpPr>
          <p:nvPr/>
        </p:nvSpPr>
        <p:spPr bwMode="auto">
          <a:xfrm>
            <a:off x="1270273" y="188913"/>
            <a:ext cx="96502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DETERMINATION OF THE TRAINING AIMS</a:t>
            </a:r>
            <a:endParaRPr lang="pl-PL" sz="2400" b="1"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ymek mowy: prostokąt 2">
            <a:extLst>
              <a:ext uri="{FF2B5EF4-FFF2-40B4-BE49-F238E27FC236}">
                <a16:creationId xmlns:a16="http://schemas.microsoft.com/office/drawing/2014/main" id="{25D3D887-EF93-41C9-BCC5-A639BD700F55}"/>
              </a:ext>
            </a:extLst>
          </p:cNvPr>
          <p:cNvSpPr/>
          <p:nvPr/>
        </p:nvSpPr>
        <p:spPr>
          <a:xfrm rot="5400000">
            <a:off x="6681221" y="294486"/>
            <a:ext cx="4391780" cy="6629776"/>
          </a:xfrm>
          <a:prstGeom prst="wedgeRectCallout">
            <a:avLst>
              <a:gd name="adj1" fmla="val -20591"/>
              <a:gd name="adj2" fmla="val 55444"/>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1AB90F01-3B51-4432-8A1A-0D6926F42314}"/>
              </a:ext>
            </a:extLst>
          </p:cNvPr>
          <p:cNvSpPr/>
          <p:nvPr/>
        </p:nvSpPr>
        <p:spPr>
          <a:xfrm>
            <a:off x="5562224" y="1"/>
            <a:ext cx="6629776" cy="685800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410" name="Podtytuł 2">
            <a:extLst>
              <a:ext uri="{FF2B5EF4-FFF2-40B4-BE49-F238E27FC236}">
                <a16:creationId xmlns:a16="http://schemas.microsoft.com/office/drawing/2014/main" id="{E6474CD9-D1F7-4CD1-B4A7-5A4715275EFE}"/>
              </a:ext>
            </a:extLst>
          </p:cNvPr>
          <p:cNvSpPr>
            <a:spLocks noGrp="1"/>
          </p:cNvSpPr>
          <p:nvPr>
            <p:ph idx="1"/>
          </p:nvPr>
        </p:nvSpPr>
        <p:spPr>
          <a:xfrm>
            <a:off x="6240017" y="1844824"/>
            <a:ext cx="5040559" cy="2503164"/>
          </a:xfrm>
        </p:spPr>
        <p:txBody>
          <a:bodyPr/>
          <a:lstStyle/>
          <a:p>
            <a:pPr>
              <a:buBlip>
                <a:blip r:embed="rId2"/>
              </a:buBlip>
            </a:pPr>
            <a:r>
              <a:rPr lang="en-GB" sz="1800" b="1" dirty="0">
                <a:solidFill>
                  <a:schemeClr val="tx1">
                    <a:lumMod val="75000"/>
                    <a:lumOff val="25000"/>
                  </a:schemeClr>
                </a:solidFill>
              </a:rPr>
              <a:t>PRINCIPLES OF THE SPECIAL SERVICE</a:t>
            </a:r>
          </a:p>
          <a:p>
            <a:pPr>
              <a:buBlip>
                <a:blip r:embed="rId2"/>
              </a:buBlip>
            </a:pPr>
            <a:endParaRPr lang="en-GB" sz="1800" b="1" dirty="0">
              <a:solidFill>
                <a:schemeClr val="tx1">
                  <a:lumMod val="75000"/>
                  <a:lumOff val="25000"/>
                </a:schemeClr>
              </a:solidFill>
            </a:endParaRPr>
          </a:p>
          <a:p>
            <a:pPr>
              <a:buBlip>
                <a:blip r:embed="rId2"/>
              </a:buBlip>
            </a:pPr>
            <a:r>
              <a:rPr lang="en-GB" sz="1800" b="1" dirty="0">
                <a:solidFill>
                  <a:schemeClr val="tx1">
                    <a:lumMod val="75000"/>
                    <a:lumOff val="25000"/>
                  </a:schemeClr>
                </a:solidFill>
              </a:rPr>
              <a:t>EQUIPMENT REQUIRED FOR THE EXECUTION OF A SPECIAL SERVICE</a:t>
            </a:r>
          </a:p>
          <a:p>
            <a:pPr>
              <a:buBlip>
                <a:blip r:embed="rId2"/>
              </a:buBlip>
            </a:pPr>
            <a:endParaRPr lang="en-GB" sz="1800" b="1" dirty="0">
              <a:solidFill>
                <a:schemeClr val="tx1">
                  <a:lumMod val="75000"/>
                  <a:lumOff val="25000"/>
                </a:schemeClr>
              </a:solidFill>
            </a:endParaRPr>
          </a:p>
          <a:p>
            <a:pPr>
              <a:buBlip>
                <a:blip r:embed="rId2"/>
              </a:buBlip>
            </a:pPr>
            <a:r>
              <a:rPr lang="en-GB" sz="1800" b="1" dirty="0">
                <a:solidFill>
                  <a:schemeClr val="tx1">
                    <a:lumMod val="75000"/>
                    <a:lumOff val="25000"/>
                  </a:schemeClr>
                </a:solidFill>
              </a:rPr>
              <a:t>COMPOSITION OF A TABLE AND TABLEWARE FOR A SPECIAL SERVICE</a:t>
            </a:r>
            <a:endParaRPr lang="pl-PL" sz="1800" b="1" dirty="0">
              <a:solidFill>
                <a:schemeClr val="tx1">
                  <a:lumMod val="75000"/>
                  <a:lumOff val="25000"/>
                </a:schemeClr>
              </a:solidFill>
            </a:endParaRPr>
          </a:p>
        </p:txBody>
      </p:sp>
      <p:sp>
        <p:nvSpPr>
          <p:cNvPr id="17411" name="AutoShape 6"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3AD9FDA6-FFC2-4C74-88DB-17774E25CBC6}"/>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7412" name="AutoShape 8"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CB195F1B-DE91-4565-9D4B-8E02B23650E2}"/>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361D5362-15CF-43CA-AA16-B2AB19BC86C3}"/>
              </a:ext>
            </a:extLst>
          </p:cNvPr>
          <p:cNvSpPr>
            <a:spLocks noGrp="1"/>
          </p:cNvSpPr>
          <p:nvPr>
            <p:ph type="sldNum" sz="quarter" idx="12"/>
          </p:nvPr>
        </p:nvSpPr>
        <p:spPr/>
        <p:txBody>
          <a:bodyPr/>
          <a:lstStyle/>
          <a:p>
            <a:pPr>
              <a:defRPr/>
            </a:pPr>
            <a:fld id="{6CC9281A-217F-4492-A313-C4D4CB901DEA}" type="slidenum">
              <a:rPr lang="en-US" altLang="pl-PL" smtClean="0"/>
              <a:pPr>
                <a:defRPr/>
              </a:pPr>
              <a:t>12</a:t>
            </a:fld>
            <a:endParaRPr lang="en-US" altLang="pl-PL" dirty="0"/>
          </a:p>
        </p:txBody>
      </p:sp>
      <p:sp>
        <p:nvSpPr>
          <p:cNvPr id="22" name="Prostokąt 21">
            <a:extLst>
              <a:ext uri="{FF2B5EF4-FFF2-40B4-BE49-F238E27FC236}">
                <a16:creationId xmlns:a16="http://schemas.microsoft.com/office/drawing/2014/main" id="{25FD1EE7-E1D5-4F41-A369-4433411A3BC8}"/>
              </a:ext>
            </a:extLst>
          </p:cNvPr>
          <p:cNvSpPr/>
          <p:nvPr/>
        </p:nvSpPr>
        <p:spPr>
          <a:xfrm>
            <a:off x="1127448" y="1658942"/>
            <a:ext cx="2952328" cy="1477328"/>
          </a:xfrm>
          <a:prstGeom prst="rect">
            <a:avLst/>
          </a:prstGeom>
        </p:spPr>
        <p:txBody>
          <a:bodyPr wrap="square">
            <a:spAutoFit/>
          </a:bodyPr>
          <a:lstStyle/>
          <a:p>
            <a:pPr algn="ctr"/>
            <a:r>
              <a:rPr lang="pl-PL" dirty="0" err="1">
                <a:solidFill>
                  <a:schemeClr val="tx1">
                    <a:lumMod val="75000"/>
                    <a:lumOff val="25000"/>
                  </a:schemeClr>
                </a:solidFill>
              </a:rPr>
              <a:t>After</a:t>
            </a:r>
            <a:r>
              <a:rPr lang="pl-PL" dirty="0">
                <a:solidFill>
                  <a:schemeClr val="tx1">
                    <a:lumMod val="75000"/>
                    <a:lumOff val="25000"/>
                  </a:schemeClr>
                </a:solidFill>
              </a:rPr>
              <a:t> </a:t>
            </a:r>
            <a:r>
              <a:rPr lang="pl-PL" dirty="0" err="1">
                <a:solidFill>
                  <a:schemeClr val="tx1">
                    <a:lumMod val="75000"/>
                    <a:lumOff val="25000"/>
                  </a:schemeClr>
                </a:solidFill>
              </a:rPr>
              <a:t>completing</a:t>
            </a:r>
            <a:r>
              <a:rPr lang="pl-PL" dirty="0">
                <a:solidFill>
                  <a:schemeClr val="tx1">
                    <a:lumMod val="75000"/>
                    <a:lumOff val="25000"/>
                  </a:schemeClr>
                </a:solidFill>
              </a:rPr>
              <a:t> the </a:t>
            </a:r>
            <a:r>
              <a:rPr lang="pl-PL" dirty="0" err="1">
                <a:solidFill>
                  <a:schemeClr val="tx1">
                    <a:lumMod val="75000"/>
                    <a:lumOff val="25000"/>
                  </a:schemeClr>
                </a:solidFill>
              </a:rPr>
              <a:t>training</a:t>
            </a:r>
            <a:r>
              <a:rPr lang="pl-PL" dirty="0">
                <a:solidFill>
                  <a:schemeClr val="tx1">
                    <a:lumMod val="75000"/>
                    <a:lumOff val="25000"/>
                  </a:schemeClr>
                </a:solidFill>
              </a:rPr>
              <a:t> on „ Special service of  a </a:t>
            </a:r>
            <a:r>
              <a:rPr lang="pl-PL" dirty="0" err="1">
                <a:solidFill>
                  <a:schemeClr val="tx1">
                    <a:lumMod val="75000"/>
                    <a:lumOff val="25000"/>
                  </a:schemeClr>
                </a:solidFill>
              </a:rPr>
              <a:t>whole</a:t>
            </a:r>
            <a:r>
              <a:rPr lang="pl-PL" dirty="0">
                <a:solidFill>
                  <a:schemeClr val="tx1">
                    <a:lumMod val="75000"/>
                    <a:lumOff val="25000"/>
                  </a:schemeClr>
                </a:solidFill>
              </a:rPr>
              <a:t> </a:t>
            </a:r>
            <a:r>
              <a:rPr lang="pl-PL" dirty="0" err="1">
                <a:solidFill>
                  <a:schemeClr val="tx1">
                    <a:lumMod val="75000"/>
                    <a:lumOff val="25000"/>
                  </a:schemeClr>
                </a:solidFill>
              </a:rPr>
              <a:t>roasted</a:t>
            </a:r>
            <a:r>
              <a:rPr lang="pl-PL" dirty="0">
                <a:solidFill>
                  <a:schemeClr val="tx1">
                    <a:lumMod val="75000"/>
                    <a:lumOff val="25000"/>
                  </a:schemeClr>
                </a:solidFill>
              </a:rPr>
              <a:t> </a:t>
            </a:r>
            <a:r>
              <a:rPr lang="pl-PL" dirty="0" err="1">
                <a:solidFill>
                  <a:schemeClr val="tx1">
                    <a:lumMod val="75000"/>
                    <a:lumOff val="25000"/>
                  </a:schemeClr>
                </a:solidFill>
              </a:rPr>
              <a:t>fish</a:t>
            </a:r>
            <a:r>
              <a:rPr lang="pl-PL" dirty="0">
                <a:solidFill>
                  <a:schemeClr val="tx1">
                    <a:lumMod val="75000"/>
                    <a:lumOff val="25000"/>
                  </a:schemeClr>
                </a:solidFill>
              </a:rPr>
              <a:t>” the </a:t>
            </a:r>
            <a:r>
              <a:rPr lang="pl-PL" dirty="0" err="1">
                <a:solidFill>
                  <a:schemeClr val="tx1">
                    <a:lumMod val="75000"/>
                    <a:lumOff val="25000"/>
                  </a:schemeClr>
                </a:solidFill>
              </a:rPr>
              <a:t>participant</a:t>
            </a:r>
            <a:r>
              <a:rPr lang="pl-PL" dirty="0">
                <a:solidFill>
                  <a:schemeClr val="tx1">
                    <a:lumMod val="75000"/>
                    <a:lumOff val="25000"/>
                  </a:schemeClr>
                </a:solidFill>
              </a:rPr>
              <a:t> </a:t>
            </a:r>
            <a:r>
              <a:rPr lang="pl-PL" dirty="0" err="1">
                <a:solidFill>
                  <a:schemeClr val="tx1">
                    <a:lumMod val="75000"/>
                    <a:lumOff val="25000"/>
                  </a:schemeClr>
                </a:solidFill>
              </a:rPr>
              <a:t>should</a:t>
            </a:r>
            <a:r>
              <a:rPr lang="pl-PL" dirty="0">
                <a:solidFill>
                  <a:schemeClr val="tx1">
                    <a:lumMod val="75000"/>
                    <a:lumOff val="25000"/>
                  </a:schemeClr>
                </a:solidFill>
              </a:rPr>
              <a:t> </a:t>
            </a:r>
            <a:r>
              <a:rPr lang="pl-PL" dirty="0" err="1">
                <a:solidFill>
                  <a:schemeClr val="tx1">
                    <a:lumMod val="75000"/>
                    <a:lumOff val="25000"/>
                  </a:schemeClr>
                </a:solidFill>
              </a:rPr>
              <a:t>know</a:t>
            </a:r>
            <a:r>
              <a:rPr lang="pl-PL" dirty="0">
                <a:solidFill>
                  <a:schemeClr val="tx1">
                    <a:lumMod val="75000"/>
                    <a:lumOff val="25000"/>
                  </a:schemeClr>
                </a:solidFill>
              </a:rPr>
              <a:t>:</a:t>
            </a:r>
          </a:p>
          <a:p>
            <a:pPr algn="ctr"/>
            <a:endParaRPr lang="pl-PL" dirty="0">
              <a:solidFill>
                <a:schemeClr val="tx1">
                  <a:lumMod val="75000"/>
                  <a:lumOff val="25000"/>
                </a:schemeClr>
              </a:solidFill>
            </a:endParaRPr>
          </a:p>
        </p:txBody>
      </p:sp>
      <p:sp>
        <p:nvSpPr>
          <p:cNvPr id="20" name="Tytuł 1">
            <a:extLst>
              <a:ext uri="{FF2B5EF4-FFF2-40B4-BE49-F238E27FC236}">
                <a16:creationId xmlns:a16="http://schemas.microsoft.com/office/drawing/2014/main" id="{826C5F2D-03D5-4596-B39F-578F46311D7F}"/>
              </a:ext>
            </a:extLst>
          </p:cNvPr>
          <p:cNvSpPr txBox="1">
            <a:spLocks/>
          </p:cNvSpPr>
          <p:nvPr/>
        </p:nvSpPr>
        <p:spPr bwMode="auto">
          <a:xfrm>
            <a:off x="1270273" y="188913"/>
            <a:ext cx="96502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sz="2400" b="1" dirty="0">
                <a:solidFill>
                  <a:schemeClr val="tx1">
                    <a:lumMod val="75000"/>
                    <a:lumOff val="25000"/>
                  </a:schemeClr>
                </a:solidFill>
              </a:rPr>
              <a:t>EXAMPLE</a:t>
            </a:r>
            <a:endParaRPr lang="pl-PL" altLang="pl-PL" sz="2400" b="1" dirty="0">
              <a:solidFill>
                <a:schemeClr val="tx1">
                  <a:lumMod val="75000"/>
                  <a:lumOff val="25000"/>
                </a:schemeClr>
              </a:solidFill>
            </a:endParaRPr>
          </a:p>
        </p:txBody>
      </p:sp>
      <p:pic>
        <p:nvPicPr>
          <p:cNvPr id="21" name="Grafika 20">
            <a:extLst>
              <a:ext uri="{FF2B5EF4-FFF2-40B4-BE49-F238E27FC236}">
                <a16:creationId xmlns:a16="http://schemas.microsoft.com/office/drawing/2014/main" id="{AA1EABEF-F2BC-4D82-A320-46365005F2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9496" y="3136270"/>
            <a:ext cx="2166168" cy="2166168"/>
          </a:xfrm>
          <a:prstGeom prst="rect">
            <a:avLst/>
          </a:prstGeom>
        </p:spPr>
      </p:pic>
    </p:spTree>
    <p:extLst>
      <p:ext uri="{BB962C8B-B14F-4D97-AF65-F5344CB8AC3E}">
        <p14:creationId xmlns:p14="http://schemas.microsoft.com/office/powerpoint/2010/main" val="347435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ymek mowy: prostokąt 2">
            <a:extLst>
              <a:ext uri="{FF2B5EF4-FFF2-40B4-BE49-F238E27FC236}">
                <a16:creationId xmlns:a16="http://schemas.microsoft.com/office/drawing/2014/main" id="{25D3D887-EF93-41C9-BCC5-A639BD700F55}"/>
              </a:ext>
            </a:extLst>
          </p:cNvPr>
          <p:cNvSpPr/>
          <p:nvPr/>
        </p:nvSpPr>
        <p:spPr>
          <a:xfrm rot="5400000">
            <a:off x="6681221" y="294486"/>
            <a:ext cx="4391780" cy="6629776"/>
          </a:xfrm>
          <a:prstGeom prst="wedgeRectCallout">
            <a:avLst>
              <a:gd name="adj1" fmla="val -20591"/>
              <a:gd name="adj2" fmla="val 55444"/>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1AB90F01-3B51-4432-8A1A-0D6926F42314}"/>
              </a:ext>
            </a:extLst>
          </p:cNvPr>
          <p:cNvSpPr/>
          <p:nvPr/>
        </p:nvSpPr>
        <p:spPr>
          <a:xfrm>
            <a:off x="5562224" y="1"/>
            <a:ext cx="6629776" cy="685800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410" name="Podtytuł 2">
            <a:extLst>
              <a:ext uri="{FF2B5EF4-FFF2-40B4-BE49-F238E27FC236}">
                <a16:creationId xmlns:a16="http://schemas.microsoft.com/office/drawing/2014/main" id="{E6474CD9-D1F7-4CD1-B4A7-5A4715275EFE}"/>
              </a:ext>
            </a:extLst>
          </p:cNvPr>
          <p:cNvSpPr>
            <a:spLocks noGrp="1"/>
          </p:cNvSpPr>
          <p:nvPr>
            <p:ph idx="1"/>
          </p:nvPr>
        </p:nvSpPr>
        <p:spPr>
          <a:xfrm>
            <a:off x="6240017" y="1717925"/>
            <a:ext cx="4824535" cy="3367260"/>
          </a:xfrm>
        </p:spPr>
        <p:txBody>
          <a:bodyPr/>
          <a:lstStyle/>
          <a:p>
            <a:pPr>
              <a:buBlip>
                <a:blip r:embed="rId2"/>
              </a:buBlip>
            </a:pPr>
            <a:r>
              <a:rPr lang="en-GB" sz="1800" b="1" dirty="0">
                <a:solidFill>
                  <a:schemeClr val="tx1">
                    <a:lumMod val="75000"/>
                    <a:lumOff val="25000"/>
                  </a:schemeClr>
                </a:solidFill>
              </a:rPr>
              <a:t>PREPARE A WORK POSITION TO PERFORM THE TASK</a:t>
            </a:r>
          </a:p>
          <a:p>
            <a:pPr>
              <a:buBlip>
                <a:blip r:embed="rId2"/>
              </a:buBlip>
            </a:pPr>
            <a:endParaRPr lang="en-GB" sz="1800" b="1" dirty="0">
              <a:solidFill>
                <a:schemeClr val="tx1">
                  <a:lumMod val="75000"/>
                  <a:lumOff val="25000"/>
                </a:schemeClr>
              </a:solidFill>
            </a:endParaRPr>
          </a:p>
          <a:p>
            <a:pPr>
              <a:buBlip>
                <a:blip r:embed="rId2"/>
              </a:buBlip>
            </a:pPr>
            <a:r>
              <a:rPr lang="en-GB" sz="1800" b="1" dirty="0">
                <a:solidFill>
                  <a:schemeClr val="tx1">
                    <a:lumMod val="75000"/>
                    <a:lumOff val="25000"/>
                  </a:schemeClr>
                </a:solidFill>
              </a:rPr>
              <a:t>PREPARE A GUEST TABLE</a:t>
            </a:r>
          </a:p>
          <a:p>
            <a:pPr>
              <a:buBlip>
                <a:blip r:embed="rId2"/>
              </a:buBlip>
            </a:pPr>
            <a:endParaRPr lang="en-GB" sz="1800" b="1" dirty="0">
              <a:solidFill>
                <a:schemeClr val="tx1">
                  <a:lumMod val="75000"/>
                  <a:lumOff val="25000"/>
                </a:schemeClr>
              </a:solidFill>
            </a:endParaRPr>
          </a:p>
          <a:p>
            <a:pPr>
              <a:buBlip>
                <a:blip r:embed="rId2"/>
              </a:buBlip>
            </a:pPr>
            <a:r>
              <a:rPr lang="en-GB" sz="1800" b="1" dirty="0">
                <a:solidFill>
                  <a:schemeClr val="tx1">
                    <a:lumMod val="75000"/>
                    <a:lumOff val="25000"/>
                  </a:schemeClr>
                </a:solidFill>
              </a:rPr>
              <a:t>USE YOUR RESTAURANT FACILITIES TO EXECUTE A TASK</a:t>
            </a:r>
          </a:p>
          <a:p>
            <a:pPr>
              <a:buBlip>
                <a:blip r:embed="rId2"/>
              </a:buBlip>
            </a:pPr>
            <a:endParaRPr lang="en-GB" sz="1800" b="1" dirty="0">
              <a:solidFill>
                <a:schemeClr val="tx1">
                  <a:lumMod val="75000"/>
                  <a:lumOff val="25000"/>
                </a:schemeClr>
              </a:solidFill>
            </a:endParaRPr>
          </a:p>
          <a:p>
            <a:pPr>
              <a:buBlip>
                <a:blip r:embed="rId2"/>
              </a:buBlip>
            </a:pPr>
            <a:r>
              <a:rPr lang="en-GB" sz="1800" b="1" dirty="0">
                <a:solidFill>
                  <a:schemeClr val="tx1">
                    <a:lumMod val="75000"/>
                    <a:lumOff val="25000"/>
                  </a:schemeClr>
                </a:solidFill>
              </a:rPr>
              <a:t>CARRY OUT A SPECIAL SERVICE OF A WHOLE ROASTED FISH</a:t>
            </a:r>
            <a:endParaRPr lang="pl-PL" sz="1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361D5362-15CF-43CA-AA16-B2AB19BC86C3}"/>
              </a:ext>
            </a:extLst>
          </p:cNvPr>
          <p:cNvSpPr>
            <a:spLocks noGrp="1"/>
          </p:cNvSpPr>
          <p:nvPr>
            <p:ph type="sldNum" sz="quarter" idx="12"/>
          </p:nvPr>
        </p:nvSpPr>
        <p:spPr/>
        <p:txBody>
          <a:bodyPr/>
          <a:lstStyle/>
          <a:p>
            <a:pPr>
              <a:defRPr/>
            </a:pPr>
            <a:fld id="{6CC9281A-217F-4492-A313-C4D4CB901DEA}" type="slidenum">
              <a:rPr lang="en-US" altLang="pl-PL" smtClean="0"/>
              <a:pPr>
                <a:defRPr/>
              </a:pPr>
              <a:t>13</a:t>
            </a:fld>
            <a:endParaRPr lang="en-US" altLang="pl-PL" dirty="0"/>
          </a:p>
        </p:txBody>
      </p:sp>
      <p:sp>
        <p:nvSpPr>
          <p:cNvPr id="22" name="Prostokąt 21">
            <a:extLst>
              <a:ext uri="{FF2B5EF4-FFF2-40B4-BE49-F238E27FC236}">
                <a16:creationId xmlns:a16="http://schemas.microsoft.com/office/drawing/2014/main" id="{25FD1EE7-E1D5-4F41-A369-4433411A3BC8}"/>
              </a:ext>
            </a:extLst>
          </p:cNvPr>
          <p:cNvSpPr/>
          <p:nvPr/>
        </p:nvSpPr>
        <p:spPr>
          <a:xfrm>
            <a:off x="1127448" y="1658942"/>
            <a:ext cx="2952328" cy="1477328"/>
          </a:xfrm>
          <a:prstGeom prst="rect">
            <a:avLst/>
          </a:prstGeom>
        </p:spPr>
        <p:txBody>
          <a:bodyPr wrap="square">
            <a:spAutoFit/>
          </a:bodyPr>
          <a:lstStyle/>
          <a:p>
            <a:pPr algn="ctr"/>
            <a:r>
              <a:rPr lang="pl-PL" dirty="0" err="1">
                <a:solidFill>
                  <a:schemeClr val="tx1">
                    <a:lumMod val="75000"/>
                    <a:lumOff val="25000"/>
                  </a:schemeClr>
                </a:solidFill>
              </a:rPr>
              <a:t>After</a:t>
            </a:r>
            <a:r>
              <a:rPr lang="pl-PL" dirty="0">
                <a:solidFill>
                  <a:schemeClr val="tx1">
                    <a:lumMod val="75000"/>
                    <a:lumOff val="25000"/>
                  </a:schemeClr>
                </a:solidFill>
              </a:rPr>
              <a:t> </a:t>
            </a:r>
            <a:r>
              <a:rPr lang="pl-PL" dirty="0" err="1">
                <a:solidFill>
                  <a:schemeClr val="tx1">
                    <a:lumMod val="75000"/>
                    <a:lumOff val="25000"/>
                  </a:schemeClr>
                </a:solidFill>
              </a:rPr>
              <a:t>completing</a:t>
            </a:r>
            <a:r>
              <a:rPr lang="pl-PL" dirty="0">
                <a:solidFill>
                  <a:schemeClr val="tx1">
                    <a:lumMod val="75000"/>
                    <a:lumOff val="25000"/>
                  </a:schemeClr>
                </a:solidFill>
              </a:rPr>
              <a:t> the </a:t>
            </a:r>
            <a:r>
              <a:rPr lang="pl-PL" dirty="0" err="1">
                <a:solidFill>
                  <a:schemeClr val="tx1">
                    <a:lumMod val="75000"/>
                    <a:lumOff val="25000"/>
                  </a:schemeClr>
                </a:solidFill>
              </a:rPr>
              <a:t>training</a:t>
            </a:r>
            <a:r>
              <a:rPr lang="pl-PL" dirty="0">
                <a:solidFill>
                  <a:schemeClr val="tx1">
                    <a:lumMod val="75000"/>
                    <a:lumOff val="25000"/>
                  </a:schemeClr>
                </a:solidFill>
              </a:rPr>
              <a:t> on „ Special service of  a </a:t>
            </a:r>
            <a:r>
              <a:rPr lang="pl-PL" dirty="0" err="1">
                <a:solidFill>
                  <a:schemeClr val="tx1">
                    <a:lumMod val="75000"/>
                    <a:lumOff val="25000"/>
                  </a:schemeClr>
                </a:solidFill>
              </a:rPr>
              <a:t>whole</a:t>
            </a:r>
            <a:r>
              <a:rPr lang="pl-PL" dirty="0">
                <a:solidFill>
                  <a:schemeClr val="tx1">
                    <a:lumMod val="75000"/>
                    <a:lumOff val="25000"/>
                  </a:schemeClr>
                </a:solidFill>
              </a:rPr>
              <a:t> </a:t>
            </a:r>
            <a:r>
              <a:rPr lang="pl-PL" dirty="0" err="1">
                <a:solidFill>
                  <a:schemeClr val="tx1">
                    <a:lumMod val="75000"/>
                    <a:lumOff val="25000"/>
                  </a:schemeClr>
                </a:solidFill>
              </a:rPr>
              <a:t>roasted</a:t>
            </a:r>
            <a:r>
              <a:rPr lang="pl-PL" dirty="0">
                <a:solidFill>
                  <a:schemeClr val="tx1">
                    <a:lumMod val="75000"/>
                    <a:lumOff val="25000"/>
                  </a:schemeClr>
                </a:solidFill>
              </a:rPr>
              <a:t> </a:t>
            </a:r>
            <a:r>
              <a:rPr lang="pl-PL" dirty="0" err="1">
                <a:solidFill>
                  <a:schemeClr val="tx1">
                    <a:lumMod val="75000"/>
                    <a:lumOff val="25000"/>
                  </a:schemeClr>
                </a:solidFill>
              </a:rPr>
              <a:t>fish</a:t>
            </a:r>
            <a:r>
              <a:rPr lang="pl-PL" dirty="0">
                <a:solidFill>
                  <a:schemeClr val="tx1">
                    <a:lumMod val="75000"/>
                    <a:lumOff val="25000"/>
                  </a:schemeClr>
                </a:solidFill>
              </a:rPr>
              <a:t>” the </a:t>
            </a:r>
            <a:r>
              <a:rPr lang="pl-PL" dirty="0" err="1">
                <a:solidFill>
                  <a:schemeClr val="tx1">
                    <a:lumMod val="75000"/>
                    <a:lumOff val="25000"/>
                  </a:schemeClr>
                </a:solidFill>
              </a:rPr>
              <a:t>participant</a:t>
            </a:r>
            <a:r>
              <a:rPr lang="pl-PL" dirty="0">
                <a:solidFill>
                  <a:schemeClr val="tx1">
                    <a:lumMod val="75000"/>
                    <a:lumOff val="25000"/>
                  </a:schemeClr>
                </a:solidFill>
              </a:rPr>
              <a:t> </a:t>
            </a:r>
            <a:r>
              <a:rPr lang="pl-PL" dirty="0" err="1">
                <a:solidFill>
                  <a:schemeClr val="tx1">
                    <a:lumMod val="75000"/>
                    <a:lumOff val="25000"/>
                  </a:schemeClr>
                </a:solidFill>
              </a:rPr>
              <a:t>should</a:t>
            </a:r>
            <a:r>
              <a:rPr lang="pl-PL" dirty="0">
                <a:solidFill>
                  <a:schemeClr val="tx1">
                    <a:lumMod val="75000"/>
                    <a:lumOff val="25000"/>
                  </a:schemeClr>
                </a:solidFill>
              </a:rPr>
              <a:t> be </a:t>
            </a:r>
            <a:r>
              <a:rPr lang="pl-PL" dirty="0" err="1">
                <a:solidFill>
                  <a:schemeClr val="tx1">
                    <a:lumMod val="75000"/>
                    <a:lumOff val="25000"/>
                  </a:schemeClr>
                </a:solidFill>
              </a:rPr>
              <a:t>able</a:t>
            </a:r>
            <a:r>
              <a:rPr lang="pl-PL" dirty="0">
                <a:solidFill>
                  <a:schemeClr val="tx1">
                    <a:lumMod val="75000"/>
                    <a:lumOff val="25000"/>
                  </a:schemeClr>
                </a:solidFill>
              </a:rPr>
              <a:t> to:</a:t>
            </a:r>
          </a:p>
          <a:p>
            <a:pPr algn="ctr"/>
            <a:endParaRPr lang="pl-PL" dirty="0">
              <a:solidFill>
                <a:schemeClr val="tx1">
                  <a:lumMod val="75000"/>
                  <a:lumOff val="25000"/>
                </a:schemeClr>
              </a:solidFill>
            </a:endParaRPr>
          </a:p>
        </p:txBody>
      </p:sp>
      <p:pic>
        <p:nvPicPr>
          <p:cNvPr id="25" name="Grafika 24">
            <a:extLst>
              <a:ext uri="{FF2B5EF4-FFF2-40B4-BE49-F238E27FC236}">
                <a16:creationId xmlns:a16="http://schemas.microsoft.com/office/drawing/2014/main" id="{E4D266AB-48F9-45C1-89DD-1AE7FB2F6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9496" y="3136270"/>
            <a:ext cx="2166168" cy="2166168"/>
          </a:xfrm>
          <a:prstGeom prst="rect">
            <a:avLst/>
          </a:prstGeom>
        </p:spPr>
      </p:pic>
      <p:sp>
        <p:nvSpPr>
          <p:cNvPr id="21" name="Tytuł 1">
            <a:extLst>
              <a:ext uri="{FF2B5EF4-FFF2-40B4-BE49-F238E27FC236}">
                <a16:creationId xmlns:a16="http://schemas.microsoft.com/office/drawing/2014/main" id="{BB4C33B2-33D0-43F7-9A22-FF6F94F68C3A}"/>
              </a:ext>
            </a:extLst>
          </p:cNvPr>
          <p:cNvSpPr txBox="1">
            <a:spLocks/>
          </p:cNvSpPr>
          <p:nvPr/>
        </p:nvSpPr>
        <p:spPr bwMode="auto">
          <a:xfrm>
            <a:off x="1270273" y="188913"/>
            <a:ext cx="96502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sz="2400" b="1" dirty="0">
                <a:solidFill>
                  <a:schemeClr val="tx1">
                    <a:lumMod val="75000"/>
                    <a:lumOff val="25000"/>
                  </a:schemeClr>
                </a:solidFill>
              </a:rPr>
              <a:t>EXAMPLE </a:t>
            </a:r>
            <a:endParaRPr lang="pl-PL" altLang="pl-PL" sz="2400" b="1" dirty="0">
              <a:solidFill>
                <a:schemeClr val="tx1">
                  <a:lumMod val="75000"/>
                  <a:lumOff val="25000"/>
                </a:schemeClr>
              </a:solidFill>
            </a:endParaRPr>
          </a:p>
        </p:txBody>
      </p:sp>
    </p:spTree>
    <p:extLst>
      <p:ext uri="{BB962C8B-B14F-4D97-AF65-F5344CB8AC3E}">
        <p14:creationId xmlns:p14="http://schemas.microsoft.com/office/powerpoint/2010/main" val="72905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AEFCC79D-2AD6-4A45-A1CB-8261EBE14FE1}"/>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6" name="Tytuł 1">
            <a:extLst>
              <a:ext uri="{FF2B5EF4-FFF2-40B4-BE49-F238E27FC236}">
                <a16:creationId xmlns:a16="http://schemas.microsoft.com/office/drawing/2014/main" id="{347EF188-29DB-4F33-9CED-C8E2E0B01935}"/>
              </a:ext>
            </a:extLst>
          </p:cNvPr>
          <p:cNvSpPr txBox="1">
            <a:spLocks/>
          </p:cNvSpPr>
          <p:nvPr/>
        </p:nvSpPr>
        <p:spPr bwMode="auto">
          <a:xfrm>
            <a:off x="1199456" y="188913"/>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DETERMINATION OF SPECIFIC OBJECTIVES</a:t>
            </a:r>
          </a:p>
        </p:txBody>
      </p:sp>
      <p:sp>
        <p:nvSpPr>
          <p:cNvPr id="2" name="Symbol zastępczy numeru slajdu 1">
            <a:extLst>
              <a:ext uri="{FF2B5EF4-FFF2-40B4-BE49-F238E27FC236}">
                <a16:creationId xmlns:a16="http://schemas.microsoft.com/office/drawing/2014/main" id="{E9D5A70A-4C87-471B-BB7E-FFC8BD2337C8}"/>
              </a:ext>
            </a:extLst>
          </p:cNvPr>
          <p:cNvSpPr>
            <a:spLocks noGrp="1"/>
          </p:cNvSpPr>
          <p:nvPr>
            <p:ph type="sldNum" sz="quarter" idx="12"/>
          </p:nvPr>
        </p:nvSpPr>
        <p:spPr/>
        <p:txBody>
          <a:bodyPr/>
          <a:lstStyle/>
          <a:p>
            <a:pPr>
              <a:defRPr/>
            </a:pPr>
            <a:fld id="{6CC9281A-217F-4492-A313-C4D4CB901DEA}" type="slidenum">
              <a:rPr lang="en-US" altLang="pl-PL" smtClean="0"/>
              <a:pPr>
                <a:defRPr/>
              </a:pPr>
              <a:t>14</a:t>
            </a:fld>
            <a:endParaRPr lang="en-US" altLang="pl-PL"/>
          </a:p>
        </p:txBody>
      </p:sp>
      <p:sp>
        <p:nvSpPr>
          <p:cNvPr id="40" name="Prostokąt 39">
            <a:extLst>
              <a:ext uri="{FF2B5EF4-FFF2-40B4-BE49-F238E27FC236}">
                <a16:creationId xmlns:a16="http://schemas.microsoft.com/office/drawing/2014/main" id="{B4EF8B25-01AC-4102-8291-7A73CF73992A}"/>
              </a:ext>
            </a:extLst>
          </p:cNvPr>
          <p:cNvSpPr/>
          <p:nvPr/>
        </p:nvSpPr>
        <p:spPr>
          <a:xfrm>
            <a:off x="3320921" y="6068318"/>
            <a:ext cx="1047466" cy="307777"/>
          </a:xfrm>
          <a:prstGeom prst="rect">
            <a:avLst/>
          </a:prstGeom>
        </p:spPr>
        <p:txBody>
          <a:bodyPr wrap="none">
            <a:spAutoFit/>
          </a:bodyPr>
          <a:lstStyle/>
          <a:p>
            <a:r>
              <a:rPr lang="pl-PL" sz="1400" dirty="0">
                <a:solidFill>
                  <a:schemeClr val="tx1">
                    <a:lumMod val="95000"/>
                    <a:lumOff val="5000"/>
                  </a:schemeClr>
                </a:solidFill>
              </a:rPr>
              <a:t>PODCAST 1 </a:t>
            </a:r>
          </a:p>
        </p:txBody>
      </p:sp>
      <p:pic>
        <p:nvPicPr>
          <p:cNvPr id="41" name="Obraz 40">
            <a:extLst>
              <a:ext uri="{FF2B5EF4-FFF2-40B4-BE49-F238E27FC236}">
                <a16:creationId xmlns:a16="http://schemas.microsoft.com/office/drawing/2014/main" id="{16008635-975B-4453-BAD9-53C062847A65}"/>
              </a:ext>
            </a:extLst>
          </p:cNvPr>
          <p:cNvPicPr>
            <a:picLocks noChangeAspect="1"/>
          </p:cNvPicPr>
          <p:nvPr/>
        </p:nvPicPr>
        <p:blipFill rotWithShape="1">
          <a:blip r:embed="rId2">
            <a:extLst>
              <a:ext uri="{28A0092B-C50C-407E-A947-70E740481C1C}">
                <a14:useLocalDpi xmlns:a14="http://schemas.microsoft.com/office/drawing/2010/main" val="0"/>
              </a:ext>
            </a:extLst>
          </a:blip>
          <a:srcRect l="-1669" t="-1724" r="-1669" b="-1724"/>
          <a:stretch/>
        </p:blipFill>
        <p:spPr>
          <a:xfrm>
            <a:off x="2598956" y="6020738"/>
            <a:ext cx="539422" cy="540000"/>
          </a:xfrm>
          <a:prstGeom prst="rect">
            <a:avLst/>
          </a:prstGeom>
        </p:spPr>
      </p:pic>
      <p:sp>
        <p:nvSpPr>
          <p:cNvPr id="46" name="Prostokąt 45">
            <a:extLst>
              <a:ext uri="{FF2B5EF4-FFF2-40B4-BE49-F238E27FC236}">
                <a16:creationId xmlns:a16="http://schemas.microsoft.com/office/drawing/2014/main" id="{04D9241E-249E-49D0-AF87-B1A17DC4B9F9}"/>
              </a:ext>
            </a:extLst>
          </p:cNvPr>
          <p:cNvSpPr/>
          <p:nvPr/>
        </p:nvSpPr>
        <p:spPr>
          <a:xfrm>
            <a:off x="1128233" y="6074132"/>
            <a:ext cx="1288179" cy="523220"/>
          </a:xfrm>
          <a:prstGeom prst="rect">
            <a:avLst/>
          </a:prstGeom>
        </p:spPr>
        <p:txBody>
          <a:bodyPr wrap="square">
            <a:spAutoFit/>
          </a:bodyPr>
          <a:lstStyle/>
          <a:p>
            <a:r>
              <a:rPr lang="pl-PL" sz="1400" dirty="0">
                <a:solidFill>
                  <a:schemeClr val="tx1">
                    <a:lumMod val="85000"/>
                    <a:lumOff val="15000"/>
                  </a:schemeClr>
                </a:solidFill>
              </a:rPr>
              <a:t>ATTACHMENT</a:t>
            </a:r>
          </a:p>
          <a:p>
            <a:r>
              <a:rPr lang="pl-PL" sz="1400" dirty="0"/>
              <a:t>WORK CARD 1</a:t>
            </a:r>
            <a:endParaRPr lang="pl-PL" sz="1400" u="sng" dirty="0">
              <a:solidFill>
                <a:schemeClr val="tx1">
                  <a:lumMod val="85000"/>
                  <a:lumOff val="15000"/>
                </a:schemeClr>
              </a:solidFill>
            </a:endParaRPr>
          </a:p>
        </p:txBody>
      </p:sp>
      <p:grpSp>
        <p:nvGrpSpPr>
          <p:cNvPr id="47" name="Grupa 46">
            <a:extLst>
              <a:ext uri="{FF2B5EF4-FFF2-40B4-BE49-F238E27FC236}">
                <a16:creationId xmlns:a16="http://schemas.microsoft.com/office/drawing/2014/main" id="{66EA9839-673B-4102-B619-08743971FD05}"/>
              </a:ext>
            </a:extLst>
          </p:cNvPr>
          <p:cNvGrpSpPr/>
          <p:nvPr/>
        </p:nvGrpSpPr>
        <p:grpSpPr>
          <a:xfrm>
            <a:off x="511510" y="6056188"/>
            <a:ext cx="522000" cy="522000"/>
            <a:chOff x="7940396" y="332162"/>
            <a:chExt cx="522000" cy="522000"/>
          </a:xfrm>
        </p:grpSpPr>
        <p:sp>
          <p:nvSpPr>
            <p:cNvPr id="48" name="Owal 47">
              <a:extLst>
                <a:ext uri="{FF2B5EF4-FFF2-40B4-BE49-F238E27FC236}">
                  <a16:creationId xmlns:a16="http://schemas.microsoft.com/office/drawing/2014/main" id="{FAB245B3-3082-4770-8D94-C0535D24E47F}"/>
                </a:ext>
              </a:extLst>
            </p:cNvPr>
            <p:cNvSpPr/>
            <p:nvPr/>
          </p:nvSpPr>
          <p:spPr>
            <a:xfrm>
              <a:off x="7968208" y="397110"/>
              <a:ext cx="439602" cy="4396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49" name="Grafika 48">
              <a:extLst>
                <a:ext uri="{FF2B5EF4-FFF2-40B4-BE49-F238E27FC236}">
                  <a16:creationId xmlns:a16="http://schemas.microsoft.com/office/drawing/2014/main" id="{921A6D0F-056A-455B-8EA6-74923E9228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0396" y="332162"/>
              <a:ext cx="522000" cy="522000"/>
            </a:xfrm>
            <a:prstGeom prst="rect">
              <a:avLst/>
            </a:prstGeom>
          </p:spPr>
        </p:pic>
      </p:grpSp>
      <p:grpSp>
        <p:nvGrpSpPr>
          <p:cNvPr id="70" name="Grupa 11">
            <a:extLst>
              <a:ext uri="{FF2B5EF4-FFF2-40B4-BE49-F238E27FC236}">
                <a16:creationId xmlns:a16="http://schemas.microsoft.com/office/drawing/2014/main" id="{FFFB9BA4-5006-B24E-BB1C-39EFC354022A}"/>
              </a:ext>
            </a:extLst>
          </p:cNvPr>
          <p:cNvGrpSpPr/>
          <p:nvPr/>
        </p:nvGrpSpPr>
        <p:grpSpPr>
          <a:xfrm>
            <a:off x="1343471" y="2783979"/>
            <a:ext cx="9683037" cy="2594818"/>
            <a:chOff x="1309317" y="2784479"/>
            <a:chExt cx="9717192" cy="2666826"/>
          </a:xfrm>
        </p:grpSpPr>
        <p:grpSp>
          <p:nvGrpSpPr>
            <p:cNvPr id="71" name="Grupa 10">
              <a:extLst>
                <a:ext uri="{FF2B5EF4-FFF2-40B4-BE49-F238E27FC236}">
                  <a16:creationId xmlns:a16="http://schemas.microsoft.com/office/drawing/2014/main" id="{721C72A2-943A-1F4D-A185-58063A0C59AB}"/>
                </a:ext>
              </a:extLst>
            </p:cNvPr>
            <p:cNvGrpSpPr/>
            <p:nvPr/>
          </p:nvGrpSpPr>
          <p:grpSpPr>
            <a:xfrm>
              <a:off x="1403239" y="2784479"/>
              <a:ext cx="9529348" cy="2666826"/>
              <a:chOff x="1895244" y="2893803"/>
              <a:chExt cx="8786034" cy="2265919"/>
            </a:xfrm>
          </p:grpSpPr>
          <p:sp>
            <p:nvSpPr>
              <p:cNvPr id="78" name="Prostokąt 7">
                <a:extLst>
                  <a:ext uri="{FF2B5EF4-FFF2-40B4-BE49-F238E27FC236}">
                    <a16:creationId xmlns:a16="http://schemas.microsoft.com/office/drawing/2014/main" id="{34C39B72-EFDA-8340-96E1-368C1DA1EDFD}"/>
                  </a:ext>
                </a:extLst>
              </p:cNvPr>
              <p:cNvSpPr/>
              <p:nvPr/>
            </p:nvSpPr>
            <p:spPr>
              <a:xfrm>
                <a:off x="1895244" y="4790390"/>
                <a:ext cx="1464547" cy="369332"/>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29">
                <a:extLst>
                  <a:ext uri="{FF2B5EF4-FFF2-40B4-BE49-F238E27FC236}">
                    <a16:creationId xmlns:a16="http://schemas.microsoft.com/office/drawing/2014/main" id="{BD394F0E-C73A-CC48-85AE-4D641F3C4B3D}"/>
                  </a:ext>
                </a:extLst>
              </p:cNvPr>
              <p:cNvSpPr/>
              <p:nvPr/>
            </p:nvSpPr>
            <p:spPr>
              <a:xfrm>
                <a:off x="3359791" y="4409012"/>
                <a:ext cx="1464547" cy="369332"/>
              </a:xfrm>
              <a:prstGeom prst="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0" name="Prostokąt 30">
                <a:extLst>
                  <a:ext uri="{FF2B5EF4-FFF2-40B4-BE49-F238E27FC236}">
                    <a16:creationId xmlns:a16="http://schemas.microsoft.com/office/drawing/2014/main" id="{F3A00009-53AC-3E4B-93F9-2035D7A38D94}"/>
                  </a:ext>
                </a:extLst>
              </p:cNvPr>
              <p:cNvSpPr/>
              <p:nvPr/>
            </p:nvSpPr>
            <p:spPr>
              <a:xfrm>
                <a:off x="4823090" y="4026402"/>
                <a:ext cx="1464547" cy="369332"/>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31">
                <a:extLst>
                  <a:ext uri="{FF2B5EF4-FFF2-40B4-BE49-F238E27FC236}">
                    <a16:creationId xmlns:a16="http://schemas.microsoft.com/office/drawing/2014/main" id="{9E41C6A2-2BC4-2A4E-9C10-B02F272F0E1E}"/>
                  </a:ext>
                </a:extLst>
              </p:cNvPr>
              <p:cNvSpPr/>
              <p:nvPr/>
            </p:nvSpPr>
            <p:spPr>
              <a:xfrm>
                <a:off x="6287637" y="3645024"/>
                <a:ext cx="1464547" cy="369332"/>
              </a:xfrm>
              <a:prstGeom prst="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2" name="Prostokąt 32">
                <a:extLst>
                  <a:ext uri="{FF2B5EF4-FFF2-40B4-BE49-F238E27FC236}">
                    <a16:creationId xmlns:a16="http://schemas.microsoft.com/office/drawing/2014/main" id="{C6551820-310E-E44C-9D04-35C10DFB7117}"/>
                  </a:ext>
                </a:extLst>
              </p:cNvPr>
              <p:cNvSpPr/>
              <p:nvPr/>
            </p:nvSpPr>
            <p:spPr>
              <a:xfrm>
                <a:off x="7752184" y="3275181"/>
                <a:ext cx="1464547" cy="369332"/>
              </a:xfrm>
              <a:prstGeom prst="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33">
                <a:extLst>
                  <a:ext uri="{FF2B5EF4-FFF2-40B4-BE49-F238E27FC236}">
                    <a16:creationId xmlns:a16="http://schemas.microsoft.com/office/drawing/2014/main" id="{CC01795D-324E-B548-977D-EEE0AB22ADAB}"/>
                  </a:ext>
                </a:extLst>
              </p:cNvPr>
              <p:cNvSpPr/>
              <p:nvPr/>
            </p:nvSpPr>
            <p:spPr>
              <a:xfrm>
                <a:off x="9216731" y="2893803"/>
                <a:ext cx="1464547" cy="369332"/>
              </a:xfrm>
              <a:prstGeom prst="rect">
                <a:avLst/>
              </a:prstGeom>
              <a:solidFill>
                <a:srgbClr val="515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72" name="Prostokąt 28">
              <a:extLst>
                <a:ext uri="{FF2B5EF4-FFF2-40B4-BE49-F238E27FC236}">
                  <a16:creationId xmlns:a16="http://schemas.microsoft.com/office/drawing/2014/main" id="{B41609D9-ECBD-D04A-ADB3-1D33F2AAFCF4}"/>
                </a:ext>
              </a:extLst>
            </p:cNvPr>
            <p:cNvSpPr/>
            <p:nvPr/>
          </p:nvSpPr>
          <p:spPr>
            <a:xfrm>
              <a:off x="1309317" y="5087772"/>
              <a:ext cx="1776294" cy="300502"/>
            </a:xfrm>
            <a:prstGeom prst="rect">
              <a:avLst/>
            </a:prstGeom>
          </p:spPr>
          <p:txBody>
            <a:bodyPr wrap="square">
              <a:spAutoFit/>
            </a:bodyPr>
            <a:lstStyle/>
            <a:p>
              <a:pPr algn="ctr"/>
              <a:r>
                <a:rPr lang="pl-PL" sz="1300" b="1" dirty="0">
                  <a:solidFill>
                    <a:schemeClr val="bg1"/>
                  </a:solidFill>
                </a:rPr>
                <a:t>SPECIFIC OBJECTIVE</a:t>
              </a:r>
            </a:p>
          </p:txBody>
        </p:sp>
        <p:sp>
          <p:nvSpPr>
            <p:cNvPr id="73" name="Prostokąt 34">
              <a:extLst>
                <a:ext uri="{FF2B5EF4-FFF2-40B4-BE49-F238E27FC236}">
                  <a16:creationId xmlns:a16="http://schemas.microsoft.com/office/drawing/2014/main" id="{EE379F7F-CF99-A84F-84D4-A68D4D420F5C}"/>
                </a:ext>
              </a:extLst>
            </p:cNvPr>
            <p:cNvSpPr/>
            <p:nvPr/>
          </p:nvSpPr>
          <p:spPr>
            <a:xfrm>
              <a:off x="2897497" y="4657249"/>
              <a:ext cx="1776294" cy="300502"/>
            </a:xfrm>
            <a:prstGeom prst="rect">
              <a:avLst/>
            </a:prstGeom>
          </p:spPr>
          <p:txBody>
            <a:bodyPr wrap="square">
              <a:spAutoFit/>
            </a:bodyPr>
            <a:lstStyle/>
            <a:p>
              <a:pPr algn="ctr"/>
              <a:r>
                <a:rPr lang="pl-PL" sz="1300" b="1" dirty="0">
                  <a:solidFill>
                    <a:schemeClr val="bg1"/>
                  </a:solidFill>
                </a:rPr>
                <a:t>SPECIFIC OBJECTIVE</a:t>
              </a:r>
            </a:p>
          </p:txBody>
        </p:sp>
        <p:sp>
          <p:nvSpPr>
            <p:cNvPr id="74" name="Prostokąt 35">
              <a:extLst>
                <a:ext uri="{FF2B5EF4-FFF2-40B4-BE49-F238E27FC236}">
                  <a16:creationId xmlns:a16="http://schemas.microsoft.com/office/drawing/2014/main" id="{BF4230AC-F597-A545-ADC9-F70CF724BEB1}"/>
                </a:ext>
              </a:extLst>
            </p:cNvPr>
            <p:cNvSpPr/>
            <p:nvPr/>
          </p:nvSpPr>
          <p:spPr>
            <a:xfrm>
              <a:off x="4485677" y="4216732"/>
              <a:ext cx="1776294" cy="300502"/>
            </a:xfrm>
            <a:prstGeom prst="rect">
              <a:avLst/>
            </a:prstGeom>
          </p:spPr>
          <p:txBody>
            <a:bodyPr wrap="square">
              <a:spAutoFit/>
            </a:bodyPr>
            <a:lstStyle/>
            <a:p>
              <a:pPr algn="ctr"/>
              <a:r>
                <a:rPr lang="pl-PL" sz="1300" b="1" dirty="0">
                  <a:solidFill>
                    <a:schemeClr val="bg1"/>
                  </a:solidFill>
                </a:rPr>
                <a:t>SPECIFIC OBJECTIVE</a:t>
              </a:r>
            </a:p>
          </p:txBody>
        </p:sp>
        <p:sp>
          <p:nvSpPr>
            <p:cNvPr id="75" name="Prostokąt 36">
              <a:extLst>
                <a:ext uri="{FF2B5EF4-FFF2-40B4-BE49-F238E27FC236}">
                  <a16:creationId xmlns:a16="http://schemas.microsoft.com/office/drawing/2014/main" id="{3BE5F0F2-ACA5-1A41-968E-155AE2844D96}"/>
                </a:ext>
              </a:extLst>
            </p:cNvPr>
            <p:cNvSpPr/>
            <p:nvPr/>
          </p:nvSpPr>
          <p:spPr>
            <a:xfrm>
              <a:off x="6073857" y="3751716"/>
              <a:ext cx="1776294" cy="300502"/>
            </a:xfrm>
            <a:prstGeom prst="rect">
              <a:avLst/>
            </a:prstGeom>
          </p:spPr>
          <p:txBody>
            <a:bodyPr wrap="square">
              <a:spAutoFit/>
            </a:bodyPr>
            <a:lstStyle/>
            <a:p>
              <a:pPr algn="ctr"/>
              <a:r>
                <a:rPr lang="pl-PL" sz="1300" b="1" dirty="0">
                  <a:solidFill>
                    <a:schemeClr val="bg1"/>
                  </a:solidFill>
                </a:rPr>
                <a:t>SPECIFIC OBJECTIVE</a:t>
              </a:r>
            </a:p>
          </p:txBody>
        </p:sp>
        <p:sp>
          <p:nvSpPr>
            <p:cNvPr id="76" name="Prostokąt 37">
              <a:extLst>
                <a:ext uri="{FF2B5EF4-FFF2-40B4-BE49-F238E27FC236}">
                  <a16:creationId xmlns:a16="http://schemas.microsoft.com/office/drawing/2014/main" id="{B7FB87A0-C394-2F43-9A1D-7225E3958EE2}"/>
                </a:ext>
              </a:extLst>
            </p:cNvPr>
            <p:cNvSpPr/>
            <p:nvPr/>
          </p:nvSpPr>
          <p:spPr>
            <a:xfrm>
              <a:off x="7662037" y="3304479"/>
              <a:ext cx="1776294" cy="300502"/>
            </a:xfrm>
            <a:prstGeom prst="rect">
              <a:avLst/>
            </a:prstGeom>
          </p:spPr>
          <p:txBody>
            <a:bodyPr wrap="square">
              <a:spAutoFit/>
            </a:bodyPr>
            <a:lstStyle/>
            <a:p>
              <a:pPr algn="ctr"/>
              <a:r>
                <a:rPr lang="pl-PL" sz="1300" b="1" dirty="0">
                  <a:solidFill>
                    <a:schemeClr val="bg1"/>
                  </a:solidFill>
                </a:rPr>
                <a:t>SPECIFIC OBJECTIVE</a:t>
              </a:r>
            </a:p>
          </p:txBody>
        </p:sp>
        <p:sp>
          <p:nvSpPr>
            <p:cNvPr id="77" name="Prostokąt 38">
              <a:extLst>
                <a:ext uri="{FF2B5EF4-FFF2-40B4-BE49-F238E27FC236}">
                  <a16:creationId xmlns:a16="http://schemas.microsoft.com/office/drawing/2014/main" id="{381C4B42-D04B-2048-A719-C3973684D28B}"/>
                </a:ext>
              </a:extLst>
            </p:cNvPr>
            <p:cNvSpPr/>
            <p:nvPr/>
          </p:nvSpPr>
          <p:spPr>
            <a:xfrm>
              <a:off x="9250215" y="2869200"/>
              <a:ext cx="1776294" cy="300502"/>
            </a:xfrm>
            <a:prstGeom prst="rect">
              <a:avLst/>
            </a:prstGeom>
          </p:spPr>
          <p:txBody>
            <a:bodyPr wrap="square">
              <a:spAutoFit/>
            </a:bodyPr>
            <a:lstStyle/>
            <a:p>
              <a:pPr algn="ctr"/>
              <a:r>
                <a:rPr lang="pl-PL" sz="1300" b="1" dirty="0">
                  <a:solidFill>
                    <a:schemeClr val="bg1"/>
                  </a:solidFill>
                </a:rPr>
                <a:t>MAIN GOAL</a:t>
              </a:r>
            </a:p>
          </p:txBody>
        </p:sp>
      </p:grpSp>
      <p:pic>
        <p:nvPicPr>
          <p:cNvPr id="84" name="Grafika 12">
            <a:extLst>
              <a:ext uri="{FF2B5EF4-FFF2-40B4-BE49-F238E27FC236}">
                <a16:creationId xmlns:a16="http://schemas.microsoft.com/office/drawing/2014/main" id="{F216D9DE-A985-3A4E-9E80-9DA2D5F1C2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4940" y="3818012"/>
            <a:ext cx="916479" cy="1018310"/>
          </a:xfrm>
          <a:prstGeom prst="rect">
            <a:avLst/>
          </a:prstGeom>
        </p:spPr>
      </p:pic>
      <p:pic>
        <p:nvPicPr>
          <p:cNvPr id="85" name="Grafika 41">
            <a:extLst>
              <a:ext uri="{FF2B5EF4-FFF2-40B4-BE49-F238E27FC236}">
                <a16:creationId xmlns:a16="http://schemas.microsoft.com/office/drawing/2014/main" id="{A6AE0FA3-F5F2-014A-9B3F-02B1FCF327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15069" y="3376246"/>
            <a:ext cx="916479" cy="1018310"/>
          </a:xfrm>
          <a:prstGeom prst="rect">
            <a:avLst/>
          </a:prstGeom>
        </p:spPr>
      </p:pic>
      <p:pic>
        <p:nvPicPr>
          <p:cNvPr id="86" name="Grafika 42">
            <a:extLst>
              <a:ext uri="{FF2B5EF4-FFF2-40B4-BE49-F238E27FC236}">
                <a16:creationId xmlns:a16="http://schemas.microsoft.com/office/drawing/2014/main" id="{7CA70D7D-781C-814A-902C-60C8553ECB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15198" y="2891581"/>
            <a:ext cx="916479" cy="1018310"/>
          </a:xfrm>
          <a:prstGeom prst="rect">
            <a:avLst/>
          </a:prstGeom>
        </p:spPr>
      </p:pic>
      <p:pic>
        <p:nvPicPr>
          <p:cNvPr id="87" name="Grafika 43">
            <a:extLst>
              <a:ext uri="{FF2B5EF4-FFF2-40B4-BE49-F238E27FC236}">
                <a16:creationId xmlns:a16="http://schemas.microsoft.com/office/drawing/2014/main" id="{3C4E807C-E213-684E-B971-35A79D68A9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15327" y="2417899"/>
            <a:ext cx="916479" cy="1018310"/>
          </a:xfrm>
          <a:prstGeom prst="rect">
            <a:avLst/>
          </a:prstGeom>
        </p:spPr>
      </p:pic>
      <p:pic>
        <p:nvPicPr>
          <p:cNvPr id="88" name="Grafika 44">
            <a:extLst>
              <a:ext uri="{FF2B5EF4-FFF2-40B4-BE49-F238E27FC236}">
                <a16:creationId xmlns:a16="http://schemas.microsoft.com/office/drawing/2014/main" id="{1F861A39-25A6-294B-B4A0-E64AA7F63D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15456" y="2029498"/>
            <a:ext cx="916479" cy="1018310"/>
          </a:xfrm>
          <a:prstGeom prst="rect">
            <a:avLst/>
          </a:prstGeom>
        </p:spPr>
      </p:pic>
      <p:pic>
        <p:nvPicPr>
          <p:cNvPr id="89" name="Grafika 21503">
            <a:extLst>
              <a:ext uri="{FF2B5EF4-FFF2-40B4-BE49-F238E27FC236}">
                <a16:creationId xmlns:a16="http://schemas.microsoft.com/office/drawing/2014/main" id="{F4EB9A3C-6593-4F46-B041-1419DA5992D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443185" y="1412776"/>
            <a:ext cx="1376469" cy="12123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1468EFC7-8FD8-45E3-B9F7-FB617D87F4FE}"/>
              </a:ext>
            </a:extLst>
          </p:cNvPr>
          <p:cNvSpPr txBox="1">
            <a:spLocks/>
          </p:cNvSpPr>
          <p:nvPr/>
        </p:nvSpPr>
        <p:spPr bwMode="auto">
          <a:xfrm>
            <a:off x="1199456" y="188640"/>
            <a:ext cx="90010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DETERMINATION OF SPECIFIC OBJECTIVES</a:t>
            </a:r>
          </a:p>
        </p:txBody>
      </p:sp>
      <p:sp>
        <p:nvSpPr>
          <p:cNvPr id="2" name="Symbol zastępczy numeru slajdu 1">
            <a:extLst>
              <a:ext uri="{FF2B5EF4-FFF2-40B4-BE49-F238E27FC236}">
                <a16:creationId xmlns:a16="http://schemas.microsoft.com/office/drawing/2014/main" id="{085484FD-B202-404B-993E-3650958F8A94}"/>
              </a:ext>
            </a:extLst>
          </p:cNvPr>
          <p:cNvSpPr>
            <a:spLocks noGrp="1"/>
          </p:cNvSpPr>
          <p:nvPr>
            <p:ph type="sldNum" sz="quarter" idx="12"/>
          </p:nvPr>
        </p:nvSpPr>
        <p:spPr/>
        <p:txBody>
          <a:bodyPr/>
          <a:lstStyle/>
          <a:p>
            <a:pPr>
              <a:defRPr/>
            </a:pPr>
            <a:fld id="{6CC9281A-217F-4492-A313-C4D4CB901DEA}" type="slidenum">
              <a:rPr lang="en-US" altLang="pl-PL" baseline="-25000" smtClean="0"/>
              <a:pPr>
                <a:defRPr/>
              </a:pPr>
              <a:t>15</a:t>
            </a:fld>
            <a:endParaRPr lang="en-US" altLang="pl-PL" baseline="-25000"/>
          </a:p>
        </p:txBody>
      </p:sp>
      <p:sp>
        <p:nvSpPr>
          <p:cNvPr id="18" name="Prostokąt 17">
            <a:extLst>
              <a:ext uri="{FF2B5EF4-FFF2-40B4-BE49-F238E27FC236}">
                <a16:creationId xmlns:a16="http://schemas.microsoft.com/office/drawing/2014/main" id="{6AC806C1-0BF9-464D-8AFE-357607D9C19D}"/>
              </a:ext>
            </a:extLst>
          </p:cNvPr>
          <p:cNvSpPr/>
          <p:nvPr/>
        </p:nvSpPr>
        <p:spPr>
          <a:xfrm>
            <a:off x="0" y="2241488"/>
            <a:ext cx="6000614" cy="3691404"/>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Prostokąt 18">
            <a:extLst>
              <a:ext uri="{FF2B5EF4-FFF2-40B4-BE49-F238E27FC236}">
                <a16:creationId xmlns:a16="http://schemas.microsoft.com/office/drawing/2014/main" id="{156B1BB7-6581-4435-93CC-73EA45E896DF}"/>
              </a:ext>
            </a:extLst>
          </p:cNvPr>
          <p:cNvSpPr/>
          <p:nvPr/>
        </p:nvSpPr>
        <p:spPr>
          <a:xfrm>
            <a:off x="0" y="1452868"/>
            <a:ext cx="6000614" cy="788620"/>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0" name="Trójkąt prostokątny 19">
            <a:extLst>
              <a:ext uri="{FF2B5EF4-FFF2-40B4-BE49-F238E27FC236}">
                <a16:creationId xmlns:a16="http://schemas.microsoft.com/office/drawing/2014/main" id="{48A7E62B-93D9-4564-9909-68C1F0772078}"/>
              </a:ext>
            </a:extLst>
          </p:cNvPr>
          <p:cNvSpPr/>
          <p:nvPr/>
        </p:nvSpPr>
        <p:spPr>
          <a:xfrm rot="10800000">
            <a:off x="5547451" y="5932892"/>
            <a:ext cx="453161" cy="658902"/>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11" name="Prostokąt 10">
            <a:extLst>
              <a:ext uri="{FF2B5EF4-FFF2-40B4-BE49-F238E27FC236}">
                <a16:creationId xmlns:a16="http://schemas.microsoft.com/office/drawing/2014/main" id="{B3CA7BE0-1B7D-4F8D-AB55-B1E03A4CAC9A}"/>
              </a:ext>
            </a:extLst>
          </p:cNvPr>
          <p:cNvSpPr/>
          <p:nvPr/>
        </p:nvSpPr>
        <p:spPr>
          <a:xfrm>
            <a:off x="432402" y="1563134"/>
            <a:ext cx="4855481" cy="584775"/>
          </a:xfrm>
          <a:prstGeom prst="rect">
            <a:avLst/>
          </a:prstGeom>
        </p:spPr>
        <p:txBody>
          <a:bodyPr wrap="square">
            <a:spAutoFit/>
          </a:bodyPr>
          <a:lstStyle/>
          <a:p>
            <a:pPr marL="0" indent="0">
              <a:spcBef>
                <a:spcPts val="0"/>
              </a:spcBef>
              <a:spcAft>
                <a:spcPts val="600"/>
              </a:spcAft>
              <a:buNone/>
            </a:pPr>
            <a:r>
              <a:rPr lang="en-GB" sz="1600" b="1" dirty="0">
                <a:solidFill>
                  <a:schemeClr val="bg1"/>
                </a:solidFill>
              </a:rPr>
              <a:t>TO CARRY OUT A SPECIAL  SERVICE OF THE WHOLE FISH , YOU NEED TO KNOW:</a:t>
            </a:r>
            <a:endParaRPr lang="pl-PL" sz="1600" b="1" dirty="0">
              <a:solidFill>
                <a:schemeClr val="bg1"/>
              </a:solidFill>
            </a:endParaRPr>
          </a:p>
        </p:txBody>
      </p:sp>
      <p:sp>
        <p:nvSpPr>
          <p:cNvPr id="15" name="Prostokąt 14">
            <a:extLst>
              <a:ext uri="{FF2B5EF4-FFF2-40B4-BE49-F238E27FC236}">
                <a16:creationId xmlns:a16="http://schemas.microsoft.com/office/drawing/2014/main" id="{0F215316-43E1-4F21-9C5D-F5FA8FC58894}"/>
              </a:ext>
            </a:extLst>
          </p:cNvPr>
          <p:cNvSpPr/>
          <p:nvPr/>
        </p:nvSpPr>
        <p:spPr>
          <a:xfrm>
            <a:off x="432403" y="2495728"/>
            <a:ext cx="5218116" cy="3355662"/>
          </a:xfrm>
          <a:prstGeom prst="rect">
            <a:avLst/>
          </a:prstGeom>
        </p:spPr>
        <p:txBody>
          <a:bodyPr wrap="square">
            <a:spAutoFit/>
          </a:bodyPr>
          <a:lstStyle/>
          <a:p>
            <a:pPr marL="285750" indent="-285750">
              <a:lnSpc>
                <a:spcPts val="2300"/>
              </a:lnSpc>
              <a:spcBef>
                <a:spcPts val="0"/>
              </a:spcBef>
              <a:spcAft>
                <a:spcPts val="600"/>
              </a:spcAft>
              <a:buBlip>
                <a:blip r:embed="rId2"/>
              </a:buBlip>
            </a:pPr>
            <a:r>
              <a:rPr lang="en-GB" sz="1600" dirty="0">
                <a:solidFill>
                  <a:schemeClr val="bg1"/>
                </a:solidFill>
              </a:rPr>
              <a:t>how to set a table,</a:t>
            </a:r>
          </a:p>
          <a:p>
            <a:pPr marL="285750" indent="-285750">
              <a:lnSpc>
                <a:spcPts val="2300"/>
              </a:lnSpc>
              <a:spcBef>
                <a:spcPts val="0"/>
              </a:spcBef>
              <a:spcAft>
                <a:spcPts val="600"/>
              </a:spcAft>
              <a:buBlip>
                <a:blip r:embed="rId2"/>
              </a:buBlip>
            </a:pPr>
            <a:r>
              <a:rPr lang="en-GB" sz="1600" dirty="0">
                <a:solidFill>
                  <a:schemeClr val="bg1"/>
                </a:solidFill>
              </a:rPr>
              <a:t>what is needed for the service (equipment, tableware),</a:t>
            </a:r>
          </a:p>
          <a:p>
            <a:pPr marL="285750" indent="-285750">
              <a:lnSpc>
                <a:spcPts val="2300"/>
              </a:lnSpc>
              <a:spcBef>
                <a:spcPts val="0"/>
              </a:spcBef>
              <a:spcAft>
                <a:spcPts val="600"/>
              </a:spcAft>
              <a:buBlip>
                <a:blip r:embed="rId2"/>
              </a:buBlip>
            </a:pPr>
            <a:r>
              <a:rPr lang="en-GB" sz="1600" dirty="0">
                <a:solidFill>
                  <a:schemeClr val="bg1"/>
                </a:solidFill>
              </a:rPr>
              <a:t>how the fish is built and what fish is served in its entirety,</a:t>
            </a:r>
          </a:p>
          <a:p>
            <a:pPr marL="285750" indent="-285750">
              <a:lnSpc>
                <a:spcPts val="2300"/>
              </a:lnSpc>
              <a:spcBef>
                <a:spcPts val="0"/>
              </a:spcBef>
              <a:spcAft>
                <a:spcPts val="600"/>
              </a:spcAft>
              <a:buBlip>
                <a:blip r:embed="rId2"/>
              </a:buBlip>
            </a:pPr>
            <a:r>
              <a:rPr lang="en-GB" sz="1600" dirty="0">
                <a:solidFill>
                  <a:schemeClr val="bg1"/>
                </a:solidFill>
              </a:rPr>
              <a:t>what additives and drinks to recommend to fish,</a:t>
            </a:r>
          </a:p>
          <a:p>
            <a:pPr marL="285750" indent="-285750">
              <a:lnSpc>
                <a:spcPts val="2300"/>
              </a:lnSpc>
              <a:spcBef>
                <a:spcPts val="0"/>
              </a:spcBef>
              <a:spcAft>
                <a:spcPts val="600"/>
              </a:spcAft>
              <a:buBlip>
                <a:blip r:embed="rId2"/>
              </a:buBlip>
            </a:pPr>
            <a:r>
              <a:rPr lang="en-GB" sz="1600" dirty="0">
                <a:solidFill>
                  <a:schemeClr val="bg1"/>
                </a:solidFill>
              </a:rPr>
              <a:t>how to talk to a restaurant guest,</a:t>
            </a:r>
          </a:p>
          <a:p>
            <a:pPr marL="285750" indent="-285750">
              <a:lnSpc>
                <a:spcPts val="2300"/>
              </a:lnSpc>
              <a:spcBef>
                <a:spcPts val="0"/>
              </a:spcBef>
              <a:spcAft>
                <a:spcPts val="600"/>
              </a:spcAft>
              <a:buBlip>
                <a:blip r:embed="rId2"/>
              </a:buBlip>
            </a:pPr>
            <a:r>
              <a:rPr lang="en-GB" sz="1600" dirty="0">
                <a:solidFill>
                  <a:schemeClr val="bg1"/>
                </a:solidFill>
              </a:rPr>
              <a:t>what types of behaviours can be presented by guests,</a:t>
            </a:r>
          </a:p>
          <a:p>
            <a:pPr marL="285750" indent="-285750">
              <a:lnSpc>
                <a:spcPts val="2300"/>
              </a:lnSpc>
              <a:spcBef>
                <a:spcPts val="0"/>
              </a:spcBef>
              <a:spcAft>
                <a:spcPts val="600"/>
              </a:spcAft>
              <a:buBlip>
                <a:blip r:embed="rId2"/>
              </a:buBlip>
            </a:pPr>
            <a:r>
              <a:rPr lang="en-GB" sz="1600" dirty="0">
                <a:solidFill>
                  <a:schemeClr val="bg1"/>
                </a:solidFill>
              </a:rPr>
              <a:t>how to respond correctly to customer behaviour, including difficult customers.</a:t>
            </a:r>
            <a:endParaRPr lang="pl-PL" sz="1600" dirty="0">
              <a:solidFill>
                <a:schemeClr val="bg1"/>
              </a:solidFill>
            </a:endParaRPr>
          </a:p>
          <a:p>
            <a:pPr eaLnBrk="1" hangingPunct="1">
              <a:lnSpc>
                <a:spcPts val="2300"/>
              </a:lnSpc>
              <a:spcBef>
                <a:spcPts val="700"/>
              </a:spcBef>
              <a:buNone/>
            </a:pPr>
            <a:endParaRPr lang="pl-PL" altLang="pl-PL" sz="1600" b="1" dirty="0">
              <a:solidFill>
                <a:schemeClr val="bg1"/>
              </a:solidFill>
            </a:endParaRPr>
          </a:p>
        </p:txBody>
      </p:sp>
      <p:pic>
        <p:nvPicPr>
          <p:cNvPr id="28" name="Obraz 27">
            <a:extLst>
              <a:ext uri="{FF2B5EF4-FFF2-40B4-BE49-F238E27FC236}">
                <a16:creationId xmlns:a16="http://schemas.microsoft.com/office/drawing/2014/main" id="{8C31D366-E282-4E8A-B495-2983E450D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612" y="1452868"/>
            <a:ext cx="6192000" cy="44800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84198C08-DA46-406F-BCD8-D9F4F9146BC7}"/>
              </a:ext>
            </a:extLst>
          </p:cNvPr>
          <p:cNvSpPr/>
          <p:nvPr/>
        </p:nvSpPr>
        <p:spPr>
          <a:xfrm>
            <a:off x="6139611" y="1268760"/>
            <a:ext cx="6077069" cy="4668120"/>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30">
            <a:extLst>
              <a:ext uri="{FF2B5EF4-FFF2-40B4-BE49-F238E27FC236}">
                <a16:creationId xmlns:a16="http://schemas.microsoft.com/office/drawing/2014/main" id="{EF400D48-6257-4D6F-8DB4-6CC32BF76E2C}"/>
              </a:ext>
            </a:extLst>
          </p:cNvPr>
          <p:cNvSpPr/>
          <p:nvPr/>
        </p:nvSpPr>
        <p:spPr>
          <a:xfrm>
            <a:off x="6134733" y="1268760"/>
            <a:ext cx="6077069" cy="926188"/>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numeru slajdu 1">
            <a:extLst>
              <a:ext uri="{FF2B5EF4-FFF2-40B4-BE49-F238E27FC236}">
                <a16:creationId xmlns:a16="http://schemas.microsoft.com/office/drawing/2014/main" id="{79B5FCC0-173F-4848-B52C-63B9C6892EFA}"/>
              </a:ext>
            </a:extLst>
          </p:cNvPr>
          <p:cNvSpPr>
            <a:spLocks noGrp="1"/>
          </p:cNvSpPr>
          <p:nvPr>
            <p:ph type="sldNum" sz="quarter" idx="12"/>
          </p:nvPr>
        </p:nvSpPr>
        <p:spPr/>
        <p:txBody>
          <a:bodyPr/>
          <a:lstStyle/>
          <a:p>
            <a:pPr>
              <a:defRPr/>
            </a:pPr>
            <a:fld id="{6CC9281A-217F-4492-A313-C4D4CB901DEA}" type="slidenum">
              <a:rPr lang="en-US" altLang="pl-PL" smtClean="0"/>
              <a:pPr>
                <a:defRPr/>
              </a:pPr>
              <a:t>16</a:t>
            </a:fld>
            <a:endParaRPr lang="en-US" altLang="pl-PL"/>
          </a:p>
        </p:txBody>
      </p:sp>
      <p:sp>
        <p:nvSpPr>
          <p:cNvPr id="12" name="Prostokąt 11">
            <a:extLst>
              <a:ext uri="{FF2B5EF4-FFF2-40B4-BE49-F238E27FC236}">
                <a16:creationId xmlns:a16="http://schemas.microsoft.com/office/drawing/2014/main" id="{D5F8A0F6-C9DF-4BB3-9C1B-97F74D5DC23C}"/>
              </a:ext>
            </a:extLst>
          </p:cNvPr>
          <p:cNvSpPr/>
          <p:nvPr/>
        </p:nvSpPr>
        <p:spPr>
          <a:xfrm>
            <a:off x="6607339" y="1458731"/>
            <a:ext cx="5249301" cy="4285789"/>
          </a:xfrm>
          <a:prstGeom prst="rect">
            <a:avLst/>
          </a:prstGeom>
        </p:spPr>
        <p:txBody>
          <a:bodyPr wrap="square">
            <a:spAutoFit/>
          </a:bodyPr>
          <a:lstStyle/>
          <a:p>
            <a:pPr marL="0" indent="0">
              <a:lnSpc>
                <a:spcPts val="2100"/>
              </a:lnSpc>
              <a:spcBef>
                <a:spcPts val="0"/>
              </a:spcBef>
              <a:spcAft>
                <a:spcPts val="600"/>
              </a:spcAft>
              <a:buClr>
                <a:srgbClr val="D34817">
                  <a:lumMod val="75000"/>
                </a:srgbClr>
              </a:buClr>
              <a:buNone/>
            </a:pPr>
            <a:r>
              <a:rPr lang="en-GB" b="1" dirty="0">
                <a:solidFill>
                  <a:schemeClr val="bg1"/>
                </a:solidFill>
              </a:rPr>
              <a:t>TO CARRY OUT A SPECIAL SERVICE OF A WHOLE BAKED FISH , YOU NEED TO BE ABLE TO :</a:t>
            </a:r>
          </a:p>
          <a:p>
            <a:pPr marL="0" indent="0">
              <a:lnSpc>
                <a:spcPct val="150000"/>
              </a:lnSpc>
              <a:spcBef>
                <a:spcPts val="0"/>
              </a:spcBef>
              <a:spcAft>
                <a:spcPts val="600"/>
              </a:spcAft>
              <a:buClr>
                <a:srgbClr val="D34817">
                  <a:lumMod val="75000"/>
                </a:srgbClr>
              </a:buClr>
              <a:buNone/>
            </a:pPr>
            <a:endParaRPr lang="pl-PL" sz="1100" b="1" dirty="0">
              <a:solidFill>
                <a:schemeClr val="bg1"/>
              </a:solidFill>
            </a:endParaRPr>
          </a:p>
          <a:p>
            <a:pPr marL="0" indent="0">
              <a:lnSpc>
                <a:spcPts val="2100"/>
              </a:lnSpc>
              <a:spcBef>
                <a:spcPts val="0"/>
              </a:spcBef>
              <a:spcAft>
                <a:spcPts val="600"/>
              </a:spcAft>
              <a:buClr>
                <a:srgbClr val="D34817">
                  <a:lumMod val="75000"/>
                </a:srgbClr>
              </a:buClr>
              <a:buNone/>
            </a:pPr>
            <a:endParaRPr lang="pl-PL" sz="1100" b="1" dirty="0">
              <a:solidFill>
                <a:schemeClr val="bg1"/>
              </a:solidFill>
            </a:endParaRPr>
          </a:p>
          <a:p>
            <a:pPr marL="285750" indent="-285750">
              <a:lnSpc>
                <a:spcPts val="2100"/>
              </a:lnSpc>
              <a:spcBef>
                <a:spcPts val="0"/>
              </a:spcBef>
              <a:spcAft>
                <a:spcPts val="600"/>
              </a:spcAft>
              <a:buBlip>
                <a:blip r:embed="rId2"/>
              </a:buBlip>
            </a:pPr>
            <a:r>
              <a:rPr lang="en-GB" dirty="0">
                <a:solidFill>
                  <a:schemeClr val="bg1"/>
                </a:solidFill>
              </a:rPr>
              <a:t>carry out a proper conversation with the consumer,</a:t>
            </a:r>
          </a:p>
          <a:p>
            <a:pPr marL="285750" indent="-285750">
              <a:lnSpc>
                <a:spcPts val="2100"/>
              </a:lnSpc>
              <a:spcBef>
                <a:spcPts val="0"/>
              </a:spcBef>
              <a:spcAft>
                <a:spcPts val="600"/>
              </a:spcAft>
              <a:buBlip>
                <a:blip r:embed="rId2"/>
              </a:buBlip>
            </a:pPr>
            <a:r>
              <a:rPr lang="en-GB" dirty="0">
                <a:solidFill>
                  <a:schemeClr val="bg1"/>
                </a:solidFill>
              </a:rPr>
              <a:t>set a table for guests,</a:t>
            </a:r>
          </a:p>
          <a:p>
            <a:pPr marL="285750" indent="-285750">
              <a:lnSpc>
                <a:spcPts val="2100"/>
              </a:lnSpc>
              <a:spcBef>
                <a:spcPts val="0"/>
              </a:spcBef>
              <a:spcAft>
                <a:spcPts val="600"/>
              </a:spcAft>
              <a:buBlip>
                <a:blip r:embed="rId2"/>
              </a:buBlip>
            </a:pPr>
            <a:r>
              <a:rPr lang="en-GB" dirty="0">
                <a:solidFill>
                  <a:schemeClr val="bg1"/>
                </a:solidFill>
              </a:rPr>
              <a:t>use the right equipment and tools,</a:t>
            </a:r>
          </a:p>
          <a:p>
            <a:pPr marL="285750" indent="-285750">
              <a:lnSpc>
                <a:spcPts val="2100"/>
              </a:lnSpc>
              <a:spcBef>
                <a:spcPts val="0"/>
              </a:spcBef>
              <a:spcAft>
                <a:spcPts val="600"/>
              </a:spcAft>
              <a:buBlip>
                <a:blip r:embed="rId2"/>
              </a:buBlip>
            </a:pPr>
            <a:r>
              <a:rPr lang="en-GB" dirty="0">
                <a:solidFill>
                  <a:schemeClr val="bg1"/>
                </a:solidFill>
              </a:rPr>
              <a:t>efficiently and accurately perform the individual activities from the preparation of the workplace to serving the dish,</a:t>
            </a:r>
          </a:p>
          <a:p>
            <a:pPr marL="285750" indent="-285750">
              <a:lnSpc>
                <a:spcPts val="2100"/>
              </a:lnSpc>
              <a:spcBef>
                <a:spcPts val="0"/>
              </a:spcBef>
              <a:spcAft>
                <a:spcPts val="600"/>
              </a:spcAft>
              <a:buBlip>
                <a:blip r:embed="rId2"/>
              </a:buBlip>
            </a:pPr>
            <a:r>
              <a:rPr lang="en-GB" dirty="0">
                <a:solidFill>
                  <a:schemeClr val="bg1"/>
                </a:solidFill>
              </a:rPr>
              <a:t>maintain constant contact with supported guests,</a:t>
            </a:r>
          </a:p>
          <a:p>
            <a:pPr marL="285750" indent="-285750">
              <a:lnSpc>
                <a:spcPts val="2100"/>
              </a:lnSpc>
              <a:spcBef>
                <a:spcPts val="0"/>
              </a:spcBef>
              <a:spcAft>
                <a:spcPts val="600"/>
              </a:spcAft>
              <a:buBlip>
                <a:blip r:embed="rId2"/>
              </a:buBlip>
            </a:pPr>
            <a:r>
              <a:rPr lang="en-GB" dirty="0">
                <a:solidFill>
                  <a:schemeClr val="bg1"/>
                </a:solidFill>
              </a:rPr>
              <a:t>control the stress.</a:t>
            </a:r>
            <a:endParaRPr lang="pl-PL" dirty="0">
              <a:solidFill>
                <a:schemeClr val="bg1"/>
              </a:solidFill>
            </a:endParaRPr>
          </a:p>
          <a:p>
            <a:pPr>
              <a:lnSpc>
                <a:spcPts val="2100"/>
              </a:lnSpc>
              <a:spcBef>
                <a:spcPts val="0"/>
              </a:spcBef>
              <a:spcAft>
                <a:spcPts val="600"/>
              </a:spcAft>
            </a:pPr>
            <a:endParaRPr lang="pl-PL" dirty="0">
              <a:solidFill>
                <a:schemeClr val="bg1"/>
              </a:solidFill>
            </a:endParaRPr>
          </a:p>
        </p:txBody>
      </p:sp>
      <p:sp>
        <p:nvSpPr>
          <p:cNvPr id="32" name="Trójkąt prostokątny 31">
            <a:extLst>
              <a:ext uri="{FF2B5EF4-FFF2-40B4-BE49-F238E27FC236}">
                <a16:creationId xmlns:a16="http://schemas.microsoft.com/office/drawing/2014/main" id="{BC94C778-6359-484E-9EC9-C87283498BDA}"/>
              </a:ext>
            </a:extLst>
          </p:cNvPr>
          <p:cNvSpPr/>
          <p:nvPr/>
        </p:nvSpPr>
        <p:spPr>
          <a:xfrm rot="10800000">
            <a:off x="6146895" y="5920876"/>
            <a:ext cx="453161" cy="658902"/>
          </a:xfrm>
          <a:prstGeom prst="rtTriangle">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4" name="Obraz 3">
            <a:extLst>
              <a:ext uri="{FF2B5EF4-FFF2-40B4-BE49-F238E27FC236}">
                <a16:creationId xmlns:a16="http://schemas.microsoft.com/office/drawing/2014/main" id="{A4D4E0C1-EAB4-48DE-8EEA-330E65F6F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6146894" cy="4668120"/>
          </a:xfrm>
          <a:prstGeom prst="rect">
            <a:avLst/>
          </a:prstGeom>
        </p:spPr>
      </p:pic>
      <p:sp>
        <p:nvSpPr>
          <p:cNvPr id="39" name="Prostokąt 38">
            <a:extLst>
              <a:ext uri="{FF2B5EF4-FFF2-40B4-BE49-F238E27FC236}">
                <a16:creationId xmlns:a16="http://schemas.microsoft.com/office/drawing/2014/main" id="{E1C20053-1F63-43E6-8248-4777F91BFED3}"/>
              </a:ext>
            </a:extLst>
          </p:cNvPr>
          <p:cNvSpPr/>
          <p:nvPr/>
        </p:nvSpPr>
        <p:spPr>
          <a:xfrm>
            <a:off x="3320921" y="6068318"/>
            <a:ext cx="1047466" cy="307777"/>
          </a:xfrm>
          <a:prstGeom prst="rect">
            <a:avLst/>
          </a:prstGeom>
        </p:spPr>
        <p:txBody>
          <a:bodyPr wrap="none">
            <a:spAutoFit/>
          </a:bodyPr>
          <a:lstStyle/>
          <a:p>
            <a:r>
              <a:rPr lang="pl-PL" sz="1400" dirty="0">
                <a:solidFill>
                  <a:schemeClr val="tx1">
                    <a:lumMod val="95000"/>
                    <a:lumOff val="5000"/>
                  </a:schemeClr>
                </a:solidFill>
              </a:rPr>
              <a:t>PODCAST 1 </a:t>
            </a:r>
          </a:p>
        </p:txBody>
      </p:sp>
      <p:pic>
        <p:nvPicPr>
          <p:cNvPr id="40" name="Obraz 39">
            <a:extLst>
              <a:ext uri="{FF2B5EF4-FFF2-40B4-BE49-F238E27FC236}">
                <a16:creationId xmlns:a16="http://schemas.microsoft.com/office/drawing/2014/main" id="{9D8BBC63-BFCF-4614-8795-87C3BC609D13}"/>
              </a:ext>
            </a:extLst>
          </p:cNvPr>
          <p:cNvPicPr>
            <a:picLocks noChangeAspect="1"/>
          </p:cNvPicPr>
          <p:nvPr/>
        </p:nvPicPr>
        <p:blipFill rotWithShape="1">
          <a:blip r:embed="rId4">
            <a:extLst>
              <a:ext uri="{28A0092B-C50C-407E-A947-70E740481C1C}">
                <a14:useLocalDpi xmlns:a14="http://schemas.microsoft.com/office/drawing/2010/main" val="0"/>
              </a:ext>
            </a:extLst>
          </a:blip>
          <a:srcRect l="-1669" t="-1724" r="-1669" b="-1724"/>
          <a:stretch/>
        </p:blipFill>
        <p:spPr>
          <a:xfrm>
            <a:off x="2598956" y="6020738"/>
            <a:ext cx="539422" cy="540000"/>
          </a:xfrm>
          <a:prstGeom prst="rect">
            <a:avLst/>
          </a:prstGeom>
        </p:spPr>
      </p:pic>
      <p:sp>
        <p:nvSpPr>
          <p:cNvPr id="41" name="Prostokąt 40">
            <a:extLst>
              <a:ext uri="{FF2B5EF4-FFF2-40B4-BE49-F238E27FC236}">
                <a16:creationId xmlns:a16="http://schemas.microsoft.com/office/drawing/2014/main" id="{04BAEA26-6595-4BD3-85B7-A67D633B2E34}"/>
              </a:ext>
            </a:extLst>
          </p:cNvPr>
          <p:cNvSpPr/>
          <p:nvPr/>
        </p:nvSpPr>
        <p:spPr>
          <a:xfrm>
            <a:off x="1128233" y="6074132"/>
            <a:ext cx="1288179" cy="523220"/>
          </a:xfrm>
          <a:prstGeom prst="rect">
            <a:avLst/>
          </a:prstGeom>
        </p:spPr>
        <p:txBody>
          <a:bodyPr wrap="square">
            <a:spAutoFit/>
          </a:bodyPr>
          <a:lstStyle/>
          <a:p>
            <a:r>
              <a:rPr lang="pl-PL" sz="1400" dirty="0">
                <a:solidFill>
                  <a:schemeClr val="tx1">
                    <a:lumMod val="85000"/>
                    <a:lumOff val="15000"/>
                  </a:schemeClr>
                </a:solidFill>
              </a:rPr>
              <a:t>ATTACHMENT</a:t>
            </a:r>
          </a:p>
          <a:p>
            <a:r>
              <a:rPr lang="pl-PL" sz="1400" dirty="0"/>
              <a:t>WORK CARD 1</a:t>
            </a:r>
            <a:endParaRPr lang="pl-PL" sz="1400" u="sng" dirty="0">
              <a:solidFill>
                <a:schemeClr val="tx1">
                  <a:lumMod val="85000"/>
                  <a:lumOff val="15000"/>
                </a:schemeClr>
              </a:solidFill>
            </a:endParaRPr>
          </a:p>
        </p:txBody>
      </p:sp>
      <p:grpSp>
        <p:nvGrpSpPr>
          <p:cNvPr id="42" name="Grupa 41">
            <a:extLst>
              <a:ext uri="{FF2B5EF4-FFF2-40B4-BE49-F238E27FC236}">
                <a16:creationId xmlns:a16="http://schemas.microsoft.com/office/drawing/2014/main" id="{6267718B-5DB2-48E2-A66D-56F17D2B0B9C}"/>
              </a:ext>
            </a:extLst>
          </p:cNvPr>
          <p:cNvGrpSpPr/>
          <p:nvPr/>
        </p:nvGrpSpPr>
        <p:grpSpPr>
          <a:xfrm>
            <a:off x="511510" y="6056188"/>
            <a:ext cx="522000" cy="522000"/>
            <a:chOff x="7940396" y="332162"/>
            <a:chExt cx="522000" cy="522000"/>
          </a:xfrm>
        </p:grpSpPr>
        <p:sp>
          <p:nvSpPr>
            <p:cNvPr id="43" name="Owal 42">
              <a:extLst>
                <a:ext uri="{FF2B5EF4-FFF2-40B4-BE49-F238E27FC236}">
                  <a16:creationId xmlns:a16="http://schemas.microsoft.com/office/drawing/2014/main" id="{17D28091-6C11-4090-AD92-E928E93D945F}"/>
                </a:ext>
              </a:extLst>
            </p:cNvPr>
            <p:cNvSpPr/>
            <p:nvPr/>
          </p:nvSpPr>
          <p:spPr>
            <a:xfrm>
              <a:off x="7968208" y="397110"/>
              <a:ext cx="439602" cy="4396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44" name="Grafika 43">
              <a:extLst>
                <a:ext uri="{FF2B5EF4-FFF2-40B4-BE49-F238E27FC236}">
                  <a16:creationId xmlns:a16="http://schemas.microsoft.com/office/drawing/2014/main" id="{AB4976CA-C151-489A-A5F5-7D8E15F803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0396" y="332162"/>
              <a:ext cx="522000" cy="52200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a 22">
            <a:extLst>
              <a:ext uri="{FF2B5EF4-FFF2-40B4-BE49-F238E27FC236}">
                <a16:creationId xmlns:a16="http://schemas.microsoft.com/office/drawing/2014/main" id="{8D979A89-CC4E-4158-95DC-E49ABF68FA9D}"/>
              </a:ext>
            </a:extLst>
          </p:cNvPr>
          <p:cNvGrpSpPr/>
          <p:nvPr/>
        </p:nvGrpSpPr>
        <p:grpSpPr>
          <a:xfrm>
            <a:off x="4224487" y="1318219"/>
            <a:ext cx="6000614" cy="5138926"/>
            <a:chOff x="4224487" y="1318219"/>
            <a:chExt cx="6000614" cy="5138926"/>
          </a:xfrm>
        </p:grpSpPr>
        <p:sp>
          <p:nvSpPr>
            <p:cNvPr id="24" name="Prostokąt 23">
              <a:extLst>
                <a:ext uri="{FF2B5EF4-FFF2-40B4-BE49-F238E27FC236}">
                  <a16:creationId xmlns:a16="http://schemas.microsoft.com/office/drawing/2014/main" id="{6B81E1CA-1BB3-426B-8FA7-A6E5393B3F74}"/>
                </a:ext>
              </a:extLst>
            </p:cNvPr>
            <p:cNvSpPr/>
            <p:nvPr/>
          </p:nvSpPr>
          <p:spPr>
            <a:xfrm>
              <a:off x="4224487" y="2106839"/>
              <a:ext cx="6000614" cy="3691404"/>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rostokąt 24">
              <a:extLst>
                <a:ext uri="{FF2B5EF4-FFF2-40B4-BE49-F238E27FC236}">
                  <a16:creationId xmlns:a16="http://schemas.microsoft.com/office/drawing/2014/main" id="{2C4413B3-E09F-464D-8C41-F2682163F0DF}"/>
                </a:ext>
              </a:extLst>
            </p:cNvPr>
            <p:cNvSpPr/>
            <p:nvPr/>
          </p:nvSpPr>
          <p:spPr>
            <a:xfrm>
              <a:off x="4224487" y="1318219"/>
              <a:ext cx="6000614" cy="788620"/>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6" name="Trójkąt prostokątny 25">
              <a:extLst>
                <a:ext uri="{FF2B5EF4-FFF2-40B4-BE49-F238E27FC236}">
                  <a16:creationId xmlns:a16="http://schemas.microsoft.com/office/drawing/2014/main" id="{D286C6B8-173F-45C1-9849-CBC25F9428A4}"/>
                </a:ext>
              </a:extLst>
            </p:cNvPr>
            <p:cNvSpPr/>
            <p:nvPr/>
          </p:nvSpPr>
          <p:spPr>
            <a:xfrm rot="10800000">
              <a:off x="9771938" y="5798243"/>
              <a:ext cx="453161" cy="658902"/>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17</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337729" y="2549704"/>
            <a:ext cx="5773470" cy="2708434"/>
          </a:xfrm>
          <a:prstGeom prst="rect">
            <a:avLst/>
          </a:prstGeom>
        </p:spPr>
        <p:txBody>
          <a:bodyPr wrap="square">
            <a:spAutoFit/>
          </a:bodyPr>
          <a:lstStyle/>
          <a:p>
            <a:pPr algn="ctr"/>
            <a:r>
              <a:rPr lang="en-GB" altLang="pl-PL" sz="1700" b="1" dirty="0">
                <a:solidFill>
                  <a:schemeClr val="bg1"/>
                </a:solidFill>
              </a:rPr>
              <a:t>If the overriding goal is to transfer knowledge - the content can be detailed and broad.</a:t>
            </a:r>
          </a:p>
          <a:p>
            <a:pPr algn="ctr"/>
            <a:endParaRPr lang="en-GB" altLang="pl-PL" sz="1700" b="1" dirty="0">
              <a:solidFill>
                <a:schemeClr val="bg1"/>
              </a:solidFill>
            </a:endParaRPr>
          </a:p>
          <a:p>
            <a:pPr algn="ctr"/>
            <a:r>
              <a:rPr lang="en-GB" altLang="pl-PL" sz="1700" b="1" dirty="0">
                <a:solidFill>
                  <a:schemeClr val="bg1"/>
                </a:solidFill>
              </a:rPr>
              <a:t>If the main goal is to develop skills - content should be selected in terms of their use in real conditions, and skills expanded.</a:t>
            </a:r>
          </a:p>
          <a:p>
            <a:pPr algn="ctr"/>
            <a:endParaRPr lang="en-GB" altLang="pl-PL" sz="1700" b="1" dirty="0">
              <a:solidFill>
                <a:schemeClr val="bg1"/>
              </a:solidFill>
            </a:endParaRPr>
          </a:p>
          <a:p>
            <a:pPr algn="ctr"/>
            <a:r>
              <a:rPr lang="en-GB" altLang="pl-PL" sz="1700" b="1" dirty="0">
                <a:solidFill>
                  <a:schemeClr val="bg1"/>
                </a:solidFill>
              </a:rPr>
              <a:t>In the work of the waiter, the emphasis is on practical skills, omitting the necessary theoretical foundations, recognising them as obvious</a:t>
            </a:r>
            <a:endParaRPr lang="pl-PL" altLang="pl-PL" sz="1700" b="1" dirty="0">
              <a:solidFill>
                <a:schemeClr val="bg1"/>
              </a:solidFill>
            </a:endParaRPr>
          </a:p>
        </p:txBody>
      </p:sp>
      <p:pic>
        <p:nvPicPr>
          <p:cNvPr id="16" name="Grafika 15">
            <a:extLst>
              <a:ext uri="{FF2B5EF4-FFF2-40B4-BE49-F238E27FC236}">
                <a16:creationId xmlns:a16="http://schemas.microsoft.com/office/drawing/2014/main" id="{EE5F33BF-4C6B-4E65-B712-71B167D7DC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9575" y="2866527"/>
            <a:ext cx="1746208" cy="1746208"/>
          </a:xfrm>
          <a:prstGeom prst="rect">
            <a:avLst/>
          </a:prstGeom>
        </p:spPr>
      </p:pic>
      <p:sp>
        <p:nvSpPr>
          <p:cNvPr id="10" name="Prostokąt 9">
            <a:extLst>
              <a:ext uri="{FF2B5EF4-FFF2-40B4-BE49-F238E27FC236}">
                <a16:creationId xmlns:a16="http://schemas.microsoft.com/office/drawing/2014/main" id="{2AC07A63-BD41-47AB-A115-6E04295BFBBA}"/>
              </a:ext>
            </a:extLst>
          </p:cNvPr>
          <p:cNvSpPr/>
          <p:nvPr/>
        </p:nvSpPr>
        <p:spPr>
          <a:xfrm>
            <a:off x="4176464" y="1402287"/>
            <a:ext cx="6096000" cy="646331"/>
          </a:xfrm>
          <a:prstGeom prst="rect">
            <a:avLst/>
          </a:prstGeom>
        </p:spPr>
        <p:txBody>
          <a:bodyPr>
            <a:spAutoFit/>
          </a:bodyPr>
          <a:lstStyle/>
          <a:p>
            <a:pPr algn="ctr"/>
            <a:r>
              <a:rPr lang="en-GB" altLang="pl-PL" b="1" dirty="0">
                <a:solidFill>
                  <a:schemeClr val="bg1"/>
                </a:solidFill>
              </a:rPr>
              <a:t>THE CONTENT AND SKILLS MUST BE SUBJECT TO THE ASSUMED GOALS</a:t>
            </a:r>
            <a:endParaRPr lang="pl-PL" altLang="pl-PL" b="1" dirty="0">
              <a:solidFill>
                <a:schemeClr val="bg1"/>
              </a:solidFill>
            </a:endParaRPr>
          </a:p>
        </p:txBody>
      </p:sp>
      <p:sp>
        <p:nvSpPr>
          <p:cNvPr id="12" name="Tytuł 1">
            <a:extLst>
              <a:ext uri="{FF2B5EF4-FFF2-40B4-BE49-F238E27FC236}">
                <a16:creationId xmlns:a16="http://schemas.microsoft.com/office/drawing/2014/main" id="{E3C4951C-74E7-4782-BB0E-3B87343891F1}"/>
              </a:ext>
            </a:extLst>
          </p:cNvPr>
          <p:cNvSpPr txBox="1">
            <a:spLocks/>
          </p:cNvSpPr>
          <p:nvPr/>
        </p:nvSpPr>
        <p:spPr bwMode="auto">
          <a:xfrm>
            <a:off x="1199356" y="188640"/>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CHOOSING CONTENT AND SKILLS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00ADF051-B9DE-4A9F-8CF9-8B53CCDCA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88" y="2662589"/>
            <a:ext cx="2088231" cy="2088231"/>
          </a:xfrm>
          <a:prstGeom prst="rect">
            <a:avLst/>
          </a:prstGeom>
        </p:spPr>
      </p:pic>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5" name="Tytuł 1">
            <a:extLst>
              <a:ext uri="{FF2B5EF4-FFF2-40B4-BE49-F238E27FC236}">
                <a16:creationId xmlns:a16="http://schemas.microsoft.com/office/drawing/2014/main" id="{4D8E79B6-C368-437F-816D-BD0C937987B3}"/>
              </a:ext>
            </a:extLst>
          </p:cNvPr>
          <p:cNvSpPr txBox="1">
            <a:spLocks/>
          </p:cNvSpPr>
          <p:nvPr/>
        </p:nvSpPr>
        <p:spPr bwMode="auto">
          <a:xfrm>
            <a:off x="1199356" y="188640"/>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CHOOSING CONTENT AND SKILLS</a:t>
            </a:r>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18</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669877" y="2662589"/>
            <a:ext cx="6034635" cy="2385268"/>
          </a:xfrm>
          <a:prstGeom prst="rect">
            <a:avLst/>
          </a:prstGeom>
        </p:spPr>
        <p:txBody>
          <a:bodyPr wrap="square">
            <a:spAutoFit/>
          </a:bodyPr>
          <a:lstStyle/>
          <a:p>
            <a:pPr lvl="0"/>
            <a:r>
              <a:rPr lang="en-GB" altLang="pl-PL" sz="2000" b="1" dirty="0">
                <a:solidFill>
                  <a:srgbClr val="FFC000"/>
                </a:solidFill>
              </a:rPr>
              <a:t>CONTENT OF EDUCATION AND SKILLS MUST BE SUBJECT TO ASSUMED OBJECTIVES</a:t>
            </a:r>
            <a:endParaRPr lang="pl-PL" altLang="pl-PL" sz="2000" b="1" dirty="0">
              <a:solidFill>
                <a:srgbClr val="FFC000"/>
              </a:solidFill>
            </a:endParaRPr>
          </a:p>
          <a:p>
            <a:pPr lvl="0"/>
            <a:endParaRPr lang="pl-PL" altLang="pl-PL" sz="2000" b="1" dirty="0">
              <a:solidFill>
                <a:srgbClr val="FFC000"/>
              </a:solidFill>
            </a:endParaRPr>
          </a:p>
          <a:p>
            <a:endParaRPr lang="pl-PL" altLang="pl-PL" sz="1700" b="1" dirty="0">
              <a:solidFill>
                <a:schemeClr val="tx1">
                  <a:lumMod val="75000"/>
                  <a:lumOff val="25000"/>
                </a:schemeClr>
              </a:solidFill>
            </a:endParaRPr>
          </a:p>
          <a:p>
            <a:r>
              <a:rPr lang="en-GB" altLang="pl-PL" b="1" dirty="0">
                <a:solidFill>
                  <a:srgbClr val="FF8803"/>
                </a:solidFill>
              </a:rPr>
              <a:t>ATTENTION:</a:t>
            </a:r>
          </a:p>
          <a:p>
            <a:r>
              <a:rPr lang="en-GB" altLang="pl-PL" b="1" dirty="0">
                <a:solidFill>
                  <a:srgbClr val="FF8803"/>
                </a:solidFill>
              </a:rPr>
              <a:t>In the work of the waiter the emphasis is put on practical skills, but one should not omit the necessary theoretical foundations.</a:t>
            </a:r>
            <a:endParaRPr lang="pl-PL" altLang="pl-PL" b="1" dirty="0">
              <a:solidFill>
                <a:srgbClr val="FF8803"/>
              </a:solidFill>
            </a:endParaRPr>
          </a:p>
        </p:txBody>
      </p:sp>
      <p:pic>
        <p:nvPicPr>
          <p:cNvPr id="16" name="Obraz 15">
            <a:extLst>
              <a:ext uri="{FF2B5EF4-FFF2-40B4-BE49-F238E27FC236}">
                <a16:creationId xmlns:a16="http://schemas.microsoft.com/office/drawing/2014/main" id="{0AA74E1C-34D4-4F41-AF2D-3956AAFAC9BB}"/>
              </a:ext>
            </a:extLst>
          </p:cNvPr>
          <p:cNvPicPr preferRelativeResize="0">
            <a:picLocks/>
          </p:cNvPicPr>
          <p:nvPr/>
        </p:nvPicPr>
        <p:blipFill>
          <a:blip r:embed="rId3"/>
          <a:stretch>
            <a:fillRect/>
          </a:stretch>
        </p:blipFill>
        <p:spPr>
          <a:xfrm flipH="1">
            <a:off x="4151780" y="1916832"/>
            <a:ext cx="144019" cy="3672408"/>
          </a:xfrm>
          <a:prstGeom prst="rect">
            <a:avLst/>
          </a:prstGeom>
        </p:spPr>
      </p:pic>
    </p:spTree>
    <p:extLst>
      <p:ext uri="{BB962C8B-B14F-4D97-AF65-F5344CB8AC3E}">
        <p14:creationId xmlns:p14="http://schemas.microsoft.com/office/powerpoint/2010/main" val="57951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19</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779570" y="2358172"/>
            <a:ext cx="6452652" cy="2262158"/>
          </a:xfrm>
          <a:prstGeom prst="rect">
            <a:avLst/>
          </a:prstGeom>
        </p:spPr>
        <p:txBody>
          <a:bodyPr wrap="square">
            <a:spAutoFit/>
          </a:bodyPr>
          <a:lstStyle/>
          <a:p>
            <a:r>
              <a:rPr lang="pl-PL" b="1" dirty="0">
                <a:solidFill>
                  <a:srgbClr val="FFC000"/>
                </a:solidFill>
              </a:rPr>
              <a:t>IN ORDER TO KNOW HOW TO FILET A FISH DURING SPECIAL SERVICE, THE PARTICIPANTS NEED TO KNOW THE :</a:t>
            </a:r>
          </a:p>
          <a:p>
            <a:endParaRPr lang="pl-PL" dirty="0">
              <a:solidFill>
                <a:schemeClr val="tx1">
                  <a:lumMod val="75000"/>
                  <a:lumOff val="25000"/>
                </a:schemeClr>
              </a:solidFill>
            </a:endParaRPr>
          </a:p>
          <a:p>
            <a:pPr marL="342900" indent="-342900">
              <a:spcAft>
                <a:spcPts val="600"/>
              </a:spcAft>
              <a:buBlip>
                <a:blip r:embed="rId2"/>
              </a:buBlip>
            </a:pPr>
            <a:r>
              <a:rPr lang="en-GB" dirty="0">
                <a:solidFill>
                  <a:schemeClr val="tx1">
                    <a:lumMod val="75000"/>
                    <a:lumOff val="25000"/>
                  </a:schemeClr>
                </a:solidFill>
              </a:rPr>
              <a:t>types of fish,</a:t>
            </a:r>
          </a:p>
          <a:p>
            <a:pPr marL="342900" indent="-342900">
              <a:spcAft>
                <a:spcPts val="600"/>
              </a:spcAft>
              <a:buBlip>
                <a:blip r:embed="rId2"/>
              </a:buBlip>
            </a:pPr>
            <a:r>
              <a:rPr lang="en-GB" dirty="0">
                <a:solidFill>
                  <a:schemeClr val="tx1">
                    <a:lumMod val="75000"/>
                    <a:lumOff val="25000"/>
                  </a:schemeClr>
                </a:solidFill>
              </a:rPr>
              <a:t>differences in the firmness of fish meat,</a:t>
            </a:r>
          </a:p>
          <a:p>
            <a:pPr marL="342900" indent="-342900">
              <a:spcAft>
                <a:spcPts val="600"/>
              </a:spcAft>
              <a:buBlip>
                <a:blip r:embed="rId2"/>
              </a:buBlip>
            </a:pPr>
            <a:r>
              <a:rPr lang="en-GB" dirty="0">
                <a:solidFill>
                  <a:schemeClr val="tx1">
                    <a:lumMod val="75000"/>
                    <a:lumOff val="25000"/>
                  </a:schemeClr>
                </a:solidFill>
              </a:rPr>
              <a:t>types of kitchen knives,</a:t>
            </a:r>
          </a:p>
          <a:p>
            <a:pPr marL="342900" indent="-342900">
              <a:spcAft>
                <a:spcPts val="600"/>
              </a:spcAft>
              <a:buBlip>
                <a:blip r:embed="rId2"/>
              </a:buBlip>
            </a:pPr>
            <a:r>
              <a:rPr lang="en-GB" dirty="0">
                <a:solidFill>
                  <a:schemeClr val="tx1">
                    <a:lumMod val="75000"/>
                    <a:lumOff val="25000"/>
                  </a:schemeClr>
                </a:solidFill>
              </a:rPr>
              <a:t>health and safety at work rules.</a:t>
            </a:r>
            <a:endParaRPr lang="pl-PL" altLang="pl-PL" dirty="0">
              <a:solidFill>
                <a:schemeClr val="tx1">
                  <a:lumMod val="75000"/>
                  <a:lumOff val="25000"/>
                </a:schemeClr>
              </a:solidFill>
            </a:endParaRPr>
          </a:p>
        </p:txBody>
      </p:sp>
      <p:pic>
        <p:nvPicPr>
          <p:cNvPr id="12" name="Grafika 11">
            <a:extLst>
              <a:ext uri="{FF2B5EF4-FFF2-40B4-BE49-F238E27FC236}">
                <a16:creationId xmlns:a16="http://schemas.microsoft.com/office/drawing/2014/main" id="{926CAF72-E5E0-464E-B91D-DA4B8EB358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9575" y="2866527"/>
            <a:ext cx="1746208" cy="1746208"/>
          </a:xfrm>
          <a:prstGeom prst="rect">
            <a:avLst/>
          </a:prstGeom>
        </p:spPr>
      </p:pic>
      <p:sp>
        <p:nvSpPr>
          <p:cNvPr id="15" name="Tytuł 1">
            <a:extLst>
              <a:ext uri="{FF2B5EF4-FFF2-40B4-BE49-F238E27FC236}">
                <a16:creationId xmlns:a16="http://schemas.microsoft.com/office/drawing/2014/main" id="{6BD82501-40C0-4AC9-B3B4-F67B3D51AF4C}"/>
              </a:ext>
            </a:extLst>
          </p:cNvPr>
          <p:cNvSpPr txBox="1">
            <a:spLocks/>
          </p:cNvSpPr>
          <p:nvPr/>
        </p:nvSpPr>
        <p:spPr bwMode="auto">
          <a:xfrm>
            <a:off x="1199356" y="188640"/>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r>
              <a:rPr lang="pl-PL" sz="2400" b="1" dirty="0">
                <a:solidFill>
                  <a:schemeClr val="tx1">
                    <a:lumMod val="75000"/>
                    <a:lumOff val="25000"/>
                  </a:schemeClr>
                </a:solidFill>
              </a:rPr>
              <a:t>EXAMPLE</a:t>
            </a:r>
            <a:endParaRPr lang="pl-PL" altLang="pl-PL" sz="2400" b="1" dirty="0">
              <a:solidFill>
                <a:schemeClr val="tx1">
                  <a:lumMod val="75000"/>
                  <a:lumOff val="25000"/>
                </a:schemeClr>
              </a:solidFill>
            </a:endParaRPr>
          </a:p>
        </p:txBody>
      </p:sp>
      <p:pic>
        <p:nvPicPr>
          <p:cNvPr id="22" name="Obraz 21">
            <a:extLst>
              <a:ext uri="{FF2B5EF4-FFF2-40B4-BE49-F238E27FC236}">
                <a16:creationId xmlns:a16="http://schemas.microsoft.com/office/drawing/2014/main" id="{C47B6428-96EC-462A-A4BD-6F6A6B8BC352}"/>
              </a:ext>
            </a:extLst>
          </p:cNvPr>
          <p:cNvPicPr preferRelativeResize="0">
            <a:picLocks/>
          </p:cNvPicPr>
          <p:nvPr/>
        </p:nvPicPr>
        <p:blipFill>
          <a:blip r:embed="rId5"/>
          <a:stretch>
            <a:fillRect/>
          </a:stretch>
        </p:blipFill>
        <p:spPr>
          <a:xfrm flipH="1">
            <a:off x="4151780" y="1916832"/>
            <a:ext cx="144019" cy="3672408"/>
          </a:xfrm>
          <a:prstGeom prst="rect">
            <a:avLst/>
          </a:prstGeom>
        </p:spPr>
      </p:pic>
    </p:spTree>
    <p:extLst>
      <p:ext uri="{BB962C8B-B14F-4D97-AF65-F5344CB8AC3E}">
        <p14:creationId xmlns:p14="http://schemas.microsoft.com/office/powerpoint/2010/main" val="84600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ostokąt 16">
            <a:extLst>
              <a:ext uri="{FF2B5EF4-FFF2-40B4-BE49-F238E27FC236}">
                <a16:creationId xmlns:a16="http://schemas.microsoft.com/office/drawing/2014/main" id="{DC49F53D-2EBE-4228-A7E5-F8D8FEFF76E2}"/>
              </a:ext>
            </a:extLst>
          </p:cNvPr>
          <p:cNvSpPr/>
          <p:nvPr/>
        </p:nvSpPr>
        <p:spPr>
          <a:xfrm>
            <a:off x="1110812" y="6074132"/>
            <a:ext cx="1047466" cy="307777"/>
          </a:xfrm>
          <a:prstGeom prst="rect">
            <a:avLst/>
          </a:prstGeom>
        </p:spPr>
        <p:txBody>
          <a:bodyPr wrap="none">
            <a:spAutoFit/>
          </a:bodyPr>
          <a:lstStyle/>
          <a:p>
            <a:r>
              <a:rPr lang="pl-PL" sz="1400" dirty="0">
                <a:solidFill>
                  <a:schemeClr val="tx1">
                    <a:lumMod val="95000"/>
                    <a:lumOff val="5000"/>
                  </a:schemeClr>
                </a:solidFill>
              </a:rPr>
              <a:t>PODCAST 1 </a:t>
            </a:r>
          </a:p>
        </p:txBody>
      </p:sp>
      <p:pic>
        <p:nvPicPr>
          <p:cNvPr id="18" name="Obraz 17">
            <a:extLst>
              <a:ext uri="{FF2B5EF4-FFF2-40B4-BE49-F238E27FC236}">
                <a16:creationId xmlns:a16="http://schemas.microsoft.com/office/drawing/2014/main" id="{79AD0AAC-3ABD-4ECC-93CE-FFA41B570E78}"/>
              </a:ext>
            </a:extLst>
          </p:cNvPr>
          <p:cNvPicPr>
            <a:picLocks noChangeAspect="1"/>
          </p:cNvPicPr>
          <p:nvPr/>
        </p:nvPicPr>
        <p:blipFill rotWithShape="1">
          <a:blip r:embed="rId2">
            <a:extLst>
              <a:ext uri="{28A0092B-C50C-407E-A947-70E740481C1C}">
                <a14:useLocalDpi xmlns:a14="http://schemas.microsoft.com/office/drawing/2010/main" val="0"/>
              </a:ext>
            </a:extLst>
          </a:blip>
          <a:srcRect l="-1669" t="-1724" r="-1669" b="-1724"/>
          <a:stretch/>
        </p:blipFill>
        <p:spPr>
          <a:xfrm>
            <a:off x="494088" y="6041836"/>
            <a:ext cx="539422" cy="540000"/>
          </a:xfrm>
          <a:prstGeom prst="rect">
            <a:avLst/>
          </a:prstGeom>
        </p:spPr>
      </p:pic>
      <p:sp>
        <p:nvSpPr>
          <p:cNvPr id="4" name="Tytuł 1">
            <a:extLst>
              <a:ext uri="{FF2B5EF4-FFF2-40B4-BE49-F238E27FC236}">
                <a16:creationId xmlns:a16="http://schemas.microsoft.com/office/drawing/2014/main" id="{0C0FF8E3-36C1-43D2-8A22-2CCBCBE3674D}"/>
              </a:ext>
            </a:extLst>
          </p:cNvPr>
          <p:cNvSpPr txBox="1">
            <a:spLocks/>
          </p:cNvSpPr>
          <p:nvPr/>
        </p:nvSpPr>
        <p:spPr bwMode="auto">
          <a:xfrm>
            <a:off x="1270695" y="188913"/>
            <a:ext cx="547337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AIM OF TRAINING PREPERATION</a:t>
            </a:r>
          </a:p>
        </p:txBody>
      </p:sp>
      <p:pic>
        <p:nvPicPr>
          <p:cNvPr id="5" name="Picture 5">
            <a:extLst>
              <a:ext uri="{FF2B5EF4-FFF2-40B4-BE49-F238E27FC236}">
                <a16:creationId xmlns:a16="http://schemas.microsoft.com/office/drawing/2014/main" id="{500C9A5A-2CBC-4F48-9AF8-4645AE391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 y="1773871"/>
            <a:ext cx="5958649" cy="3959385"/>
          </a:xfrm>
          <a:prstGeom prst="rect">
            <a:avLst/>
          </a:prstGeom>
          <a:noFill/>
          <a:extLst>
            <a:ext uri="{909E8E84-426E-40DD-AFC4-6F175D3DCCD1}">
              <a14:hiddenFill xmlns:a14="http://schemas.microsoft.com/office/drawing/2010/main">
                <a:solidFill>
                  <a:srgbClr val="FFFFFF"/>
                </a:solidFill>
              </a14:hiddenFill>
            </a:ext>
          </a:extLst>
        </p:spPr>
      </p:pic>
      <p:sp>
        <p:nvSpPr>
          <p:cNvPr id="6" name="Podtytuł 2">
            <a:extLst>
              <a:ext uri="{FF2B5EF4-FFF2-40B4-BE49-F238E27FC236}">
                <a16:creationId xmlns:a16="http://schemas.microsoft.com/office/drawing/2014/main" id="{CE20F78A-2032-4776-B853-3A2A4E33B1AE}"/>
              </a:ext>
            </a:extLst>
          </p:cNvPr>
          <p:cNvSpPr>
            <a:spLocks noGrp="1"/>
          </p:cNvSpPr>
          <p:nvPr>
            <p:ph idx="1"/>
          </p:nvPr>
        </p:nvSpPr>
        <p:spPr>
          <a:xfrm>
            <a:off x="6562565" y="2276872"/>
            <a:ext cx="4790019" cy="3168352"/>
          </a:xfrm>
        </p:spPr>
        <p:txBody>
          <a:bodyPr/>
          <a:lstStyle/>
          <a:p>
            <a:pPr>
              <a:lnSpc>
                <a:spcPct val="150000"/>
              </a:lnSpc>
              <a:spcAft>
                <a:spcPts val="1200"/>
              </a:spcAft>
              <a:buBlip>
                <a:blip r:embed="rId4"/>
              </a:buBlip>
            </a:pPr>
            <a:r>
              <a:rPr lang="en-GB" sz="1800" dirty="0">
                <a:solidFill>
                  <a:schemeClr val="tx1">
                    <a:lumMod val="75000"/>
                    <a:lumOff val="25000"/>
                  </a:schemeClr>
                </a:solidFill>
              </a:rPr>
              <a:t>Thanks to the correct preparation of the training, the trainer will fulfil his task, which will enable the participants to achieve the assumed effects.</a:t>
            </a:r>
          </a:p>
          <a:p>
            <a:pPr>
              <a:lnSpc>
                <a:spcPct val="150000"/>
              </a:lnSpc>
              <a:spcAft>
                <a:spcPts val="1200"/>
              </a:spcAft>
              <a:buBlip>
                <a:blip r:embed="rId4"/>
              </a:buBlip>
            </a:pPr>
            <a:r>
              <a:rPr lang="en-GB" sz="1800" dirty="0">
                <a:solidFill>
                  <a:schemeClr val="tx1">
                    <a:lumMod val="75000"/>
                    <a:lumOff val="25000"/>
                  </a:schemeClr>
                </a:solidFill>
              </a:rPr>
              <a:t>To achieve this, you should take into account a number of elements.</a:t>
            </a:r>
            <a:endParaRPr lang="pl-PL" sz="1800"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69B609F6-A5C2-4727-8F92-CE98397CB84C}"/>
              </a:ext>
            </a:extLst>
          </p:cNvPr>
          <p:cNvSpPr>
            <a:spLocks noGrp="1"/>
          </p:cNvSpPr>
          <p:nvPr>
            <p:ph type="sldNum" sz="quarter" idx="12"/>
          </p:nvPr>
        </p:nvSpPr>
        <p:spPr/>
        <p:txBody>
          <a:bodyPr/>
          <a:lstStyle/>
          <a:p>
            <a:pPr>
              <a:defRPr/>
            </a:pPr>
            <a:fld id="{6CC9281A-217F-4492-A313-C4D4CB901DEA}" type="slidenum">
              <a:rPr lang="en-US" altLang="pl-PL" smtClean="0"/>
              <a:pPr>
                <a:defRPr/>
              </a:pPr>
              <a:t>2</a:t>
            </a:fld>
            <a:endParaRPr lang="en-US" altLang="pl-PL"/>
          </a:p>
        </p:txBody>
      </p:sp>
      <p:pic>
        <p:nvPicPr>
          <p:cNvPr id="16" name="Obraz 15">
            <a:extLst>
              <a:ext uri="{FF2B5EF4-FFF2-40B4-BE49-F238E27FC236}">
                <a16:creationId xmlns:a16="http://schemas.microsoft.com/office/drawing/2014/main" id="{08391689-CB59-4BB4-A12D-9F61B76A462D}"/>
              </a:ext>
            </a:extLst>
          </p:cNvPr>
          <p:cNvPicPr>
            <a:picLocks noChangeAspect="1"/>
          </p:cNvPicPr>
          <p:nvPr/>
        </p:nvPicPr>
        <p:blipFill>
          <a:blip r:embed="rId5"/>
          <a:stretch>
            <a:fillRect/>
          </a:stretch>
        </p:blipFill>
        <p:spPr>
          <a:xfrm flipH="1">
            <a:off x="5958650" y="1773871"/>
            <a:ext cx="234498" cy="39593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5" name="Tytuł 1">
            <a:extLst>
              <a:ext uri="{FF2B5EF4-FFF2-40B4-BE49-F238E27FC236}">
                <a16:creationId xmlns:a16="http://schemas.microsoft.com/office/drawing/2014/main" id="{4D8E79B6-C368-437F-816D-BD0C937987B3}"/>
              </a:ext>
            </a:extLst>
          </p:cNvPr>
          <p:cNvSpPr txBox="1">
            <a:spLocks/>
          </p:cNvSpPr>
          <p:nvPr/>
        </p:nvSpPr>
        <p:spPr bwMode="auto">
          <a:xfrm>
            <a:off x="1199356" y="188640"/>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r>
              <a:rPr lang="pl-PL" sz="2400" b="1" dirty="0">
                <a:solidFill>
                  <a:schemeClr val="tx1">
                    <a:lumMod val="75000"/>
                    <a:lumOff val="25000"/>
                  </a:schemeClr>
                </a:solidFill>
              </a:rPr>
              <a:t>EXAMPLE</a:t>
            </a:r>
            <a:endParaRPr lang="pl-PL" altLang="pl-PL" sz="24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20</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779570" y="2368714"/>
            <a:ext cx="6501006" cy="2491644"/>
          </a:xfrm>
          <a:prstGeom prst="rect">
            <a:avLst/>
          </a:prstGeom>
        </p:spPr>
        <p:txBody>
          <a:bodyPr wrap="square">
            <a:spAutoFit/>
          </a:bodyPr>
          <a:lstStyle/>
          <a:p>
            <a:r>
              <a:rPr lang="pl-PL" b="1" dirty="0">
                <a:solidFill>
                  <a:srgbClr val="FFC000"/>
                </a:solidFill>
              </a:rPr>
              <a:t>IN ORDER TO FILET A BAKED FISH IN FRONT OF A GUEST, THE PARTICIPANTS DO NOT NEED TO KNOW:</a:t>
            </a:r>
          </a:p>
          <a:p>
            <a:endParaRPr lang="pl-PL" sz="2400" dirty="0"/>
          </a:p>
          <a:p>
            <a:pPr marL="285750" indent="-285750">
              <a:lnSpc>
                <a:spcPct val="114000"/>
              </a:lnSpc>
              <a:spcAft>
                <a:spcPts val="600"/>
              </a:spcAft>
              <a:buBlip>
                <a:blip r:embed="rId2"/>
              </a:buBlip>
            </a:pPr>
            <a:r>
              <a:rPr lang="en-GB" dirty="0">
                <a:solidFill>
                  <a:schemeClr val="tx1">
                    <a:lumMod val="75000"/>
                    <a:lumOff val="25000"/>
                  </a:schemeClr>
                </a:solidFill>
              </a:rPr>
              <a:t>the distribution of fish stocks and methods of fishing,</a:t>
            </a:r>
          </a:p>
          <a:p>
            <a:pPr marL="285750" indent="-285750">
              <a:lnSpc>
                <a:spcPct val="114000"/>
              </a:lnSpc>
              <a:spcAft>
                <a:spcPts val="600"/>
              </a:spcAft>
              <a:buBlip>
                <a:blip r:embed="rId2"/>
              </a:buBlip>
            </a:pPr>
            <a:r>
              <a:rPr lang="en-GB" dirty="0">
                <a:solidFill>
                  <a:schemeClr val="tx1">
                    <a:lumMod val="75000"/>
                    <a:lumOff val="25000"/>
                  </a:schemeClr>
                </a:solidFill>
              </a:rPr>
              <a:t>environmental conditions of life of particular fish species,</a:t>
            </a:r>
          </a:p>
          <a:p>
            <a:pPr marL="285750" indent="-285750">
              <a:lnSpc>
                <a:spcPct val="114000"/>
              </a:lnSpc>
              <a:spcAft>
                <a:spcPts val="600"/>
              </a:spcAft>
              <a:buBlip>
                <a:blip r:embed="rId2"/>
              </a:buBlip>
            </a:pPr>
            <a:r>
              <a:rPr lang="en-GB" dirty="0">
                <a:solidFill>
                  <a:schemeClr val="tx1">
                    <a:lumMod val="75000"/>
                    <a:lumOff val="25000"/>
                  </a:schemeClr>
                </a:solidFill>
              </a:rPr>
              <a:t>the characteristics of steel used to produce knives,</a:t>
            </a:r>
          </a:p>
          <a:p>
            <a:pPr marL="285750" indent="-285750">
              <a:lnSpc>
                <a:spcPct val="114000"/>
              </a:lnSpc>
              <a:spcAft>
                <a:spcPts val="600"/>
              </a:spcAft>
              <a:buBlip>
                <a:blip r:embed="rId2"/>
              </a:buBlip>
            </a:pPr>
            <a:r>
              <a:rPr lang="en-GB" dirty="0">
                <a:solidFill>
                  <a:schemeClr val="tx1">
                    <a:lumMod val="75000"/>
                    <a:lumOff val="25000"/>
                  </a:schemeClr>
                </a:solidFill>
              </a:rPr>
              <a:t>nutrient content in 100 g meat of different fish.</a:t>
            </a:r>
            <a:endParaRPr lang="pl-PL" dirty="0">
              <a:solidFill>
                <a:schemeClr val="tx1">
                  <a:lumMod val="75000"/>
                  <a:lumOff val="25000"/>
                </a:schemeClr>
              </a:solidFill>
            </a:endParaRPr>
          </a:p>
        </p:txBody>
      </p:sp>
      <p:pic>
        <p:nvPicPr>
          <p:cNvPr id="12" name="Grafika 11">
            <a:extLst>
              <a:ext uri="{FF2B5EF4-FFF2-40B4-BE49-F238E27FC236}">
                <a16:creationId xmlns:a16="http://schemas.microsoft.com/office/drawing/2014/main" id="{926CAF72-E5E0-464E-B91D-DA4B8EB358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9575" y="2866527"/>
            <a:ext cx="1746208" cy="1746208"/>
          </a:xfrm>
          <a:prstGeom prst="rect">
            <a:avLst/>
          </a:prstGeom>
        </p:spPr>
      </p:pic>
      <p:pic>
        <p:nvPicPr>
          <p:cNvPr id="21" name="Obraz 20">
            <a:extLst>
              <a:ext uri="{FF2B5EF4-FFF2-40B4-BE49-F238E27FC236}">
                <a16:creationId xmlns:a16="http://schemas.microsoft.com/office/drawing/2014/main" id="{5839B539-64FE-4A04-A7FA-99DE3E664BD9}"/>
              </a:ext>
            </a:extLst>
          </p:cNvPr>
          <p:cNvPicPr preferRelativeResize="0">
            <a:picLocks/>
          </p:cNvPicPr>
          <p:nvPr/>
        </p:nvPicPr>
        <p:blipFill>
          <a:blip r:embed="rId5"/>
          <a:stretch>
            <a:fillRect/>
          </a:stretch>
        </p:blipFill>
        <p:spPr>
          <a:xfrm flipH="1">
            <a:off x="4151780" y="1916832"/>
            <a:ext cx="144019" cy="3672408"/>
          </a:xfrm>
          <a:prstGeom prst="rect">
            <a:avLst/>
          </a:prstGeom>
        </p:spPr>
      </p:pic>
    </p:spTree>
    <p:extLst>
      <p:ext uri="{BB962C8B-B14F-4D97-AF65-F5344CB8AC3E}">
        <p14:creationId xmlns:p14="http://schemas.microsoft.com/office/powerpoint/2010/main" val="155251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C597F4D8-FF7F-4BCC-A044-C3F7F449EBAC}"/>
              </a:ext>
            </a:extLst>
          </p:cNvPr>
          <p:cNvGrpSpPr/>
          <p:nvPr/>
        </p:nvGrpSpPr>
        <p:grpSpPr>
          <a:xfrm>
            <a:off x="4224487" y="1318218"/>
            <a:ext cx="6000614" cy="5138927"/>
            <a:chOff x="4224487" y="1318218"/>
            <a:chExt cx="6000614" cy="5138927"/>
          </a:xfrm>
        </p:grpSpPr>
        <p:sp>
          <p:nvSpPr>
            <p:cNvPr id="23" name="Prostokąt 22">
              <a:extLst>
                <a:ext uri="{FF2B5EF4-FFF2-40B4-BE49-F238E27FC236}">
                  <a16:creationId xmlns:a16="http://schemas.microsoft.com/office/drawing/2014/main" id="{A8124E99-203B-4694-9B49-8EB8E06457C3}"/>
                </a:ext>
              </a:extLst>
            </p:cNvPr>
            <p:cNvSpPr/>
            <p:nvPr/>
          </p:nvSpPr>
          <p:spPr>
            <a:xfrm>
              <a:off x="4224487" y="2106839"/>
              <a:ext cx="6000614" cy="3691404"/>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Prostokąt 23">
              <a:extLst>
                <a:ext uri="{FF2B5EF4-FFF2-40B4-BE49-F238E27FC236}">
                  <a16:creationId xmlns:a16="http://schemas.microsoft.com/office/drawing/2014/main" id="{B749FD4A-2828-4D8E-B4FA-19A478D27733}"/>
                </a:ext>
              </a:extLst>
            </p:cNvPr>
            <p:cNvSpPr/>
            <p:nvPr/>
          </p:nvSpPr>
          <p:spPr>
            <a:xfrm>
              <a:off x="4224487" y="1318218"/>
              <a:ext cx="6000614" cy="958653"/>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Trójkąt prostokątny 24">
              <a:extLst>
                <a:ext uri="{FF2B5EF4-FFF2-40B4-BE49-F238E27FC236}">
                  <a16:creationId xmlns:a16="http://schemas.microsoft.com/office/drawing/2014/main" id="{F7DBE87B-31E0-4BC8-A8EE-94D073E6339E}"/>
                </a:ext>
              </a:extLst>
            </p:cNvPr>
            <p:cNvSpPr/>
            <p:nvPr/>
          </p:nvSpPr>
          <p:spPr>
            <a:xfrm rot="10800000">
              <a:off x="9771938" y="5798243"/>
              <a:ext cx="453161" cy="658902"/>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21</a:t>
            </a:fld>
            <a:endParaRPr lang="en-US" altLang="pl-PL" dirty="0"/>
          </a:p>
        </p:txBody>
      </p:sp>
      <p:pic>
        <p:nvPicPr>
          <p:cNvPr id="13" name="Grafika 12">
            <a:extLst>
              <a:ext uri="{FF2B5EF4-FFF2-40B4-BE49-F238E27FC236}">
                <a16:creationId xmlns:a16="http://schemas.microsoft.com/office/drawing/2014/main" id="{D6FBE6D0-0EC7-4E51-AA89-4465316F47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0549" y="2924944"/>
            <a:ext cx="1649981" cy="1649981"/>
          </a:xfrm>
          <a:prstGeom prst="rect">
            <a:avLst/>
          </a:prstGeom>
        </p:spPr>
      </p:pic>
      <p:sp>
        <p:nvSpPr>
          <p:cNvPr id="19" name="Tytuł 4">
            <a:extLst>
              <a:ext uri="{FF2B5EF4-FFF2-40B4-BE49-F238E27FC236}">
                <a16:creationId xmlns:a16="http://schemas.microsoft.com/office/drawing/2014/main" id="{34B59EE0-37EE-4E55-95EE-CD3073AE8406}"/>
              </a:ext>
            </a:extLst>
          </p:cNvPr>
          <p:cNvSpPr>
            <a:spLocks noGrp="1"/>
          </p:cNvSpPr>
          <p:nvPr>
            <p:ph type="title"/>
          </p:nvPr>
        </p:nvSpPr>
        <p:spPr>
          <a:xfrm>
            <a:off x="4193803" y="1926843"/>
            <a:ext cx="6000614" cy="4051396"/>
          </a:xfrm>
        </p:spPr>
        <p:txBody>
          <a:bodyPr/>
          <a:lstStyle/>
          <a:p>
            <a:pPr>
              <a:spcAft>
                <a:spcPts val="600"/>
              </a:spcAft>
            </a:pPr>
            <a:r>
              <a:rPr lang="en-GB" sz="1700" dirty="0">
                <a:solidFill>
                  <a:schemeClr val="bg1"/>
                </a:solidFill>
              </a:rPr>
              <a:t>The trainer who trains the special service of whole roasted fish can know which fishery the best fish come from, whether fishing methods affect the quality of fish as a raw material, which producers produce good filleting equipment, what are the nutritional values of fish, how to bake fish.</a:t>
            </a:r>
            <a:br>
              <a:rPr lang="pl-PL" sz="1700" dirty="0">
                <a:solidFill>
                  <a:schemeClr val="bg1"/>
                </a:solidFill>
              </a:rPr>
            </a:br>
            <a:br>
              <a:rPr lang="pl-PL" sz="1700" b="1" dirty="0">
                <a:solidFill>
                  <a:schemeClr val="bg1"/>
                </a:solidFill>
              </a:rPr>
            </a:br>
            <a:r>
              <a:rPr lang="pl-PL" sz="1700" b="1" dirty="0">
                <a:solidFill>
                  <a:schemeClr val="bg1"/>
                </a:solidFill>
              </a:rPr>
              <a:t>IT MAY MAKE IT EASIER TO ANSWER QUESTIONS AND PROBLEMS WHICH ARISE FROM THE TRAINING PARTICIPANTS.</a:t>
            </a:r>
          </a:p>
        </p:txBody>
      </p:sp>
      <p:sp>
        <p:nvSpPr>
          <p:cNvPr id="20" name="Prostokąt 19">
            <a:extLst>
              <a:ext uri="{FF2B5EF4-FFF2-40B4-BE49-F238E27FC236}">
                <a16:creationId xmlns:a16="http://schemas.microsoft.com/office/drawing/2014/main" id="{E4D9B069-0753-4947-9252-FB739B6FEE2F}"/>
              </a:ext>
            </a:extLst>
          </p:cNvPr>
          <p:cNvSpPr/>
          <p:nvPr/>
        </p:nvSpPr>
        <p:spPr>
          <a:xfrm>
            <a:off x="4271982" y="1484784"/>
            <a:ext cx="5856466" cy="746358"/>
          </a:xfrm>
          <a:prstGeom prst="rect">
            <a:avLst/>
          </a:prstGeom>
        </p:spPr>
        <p:txBody>
          <a:bodyPr wrap="square">
            <a:spAutoFit/>
          </a:bodyPr>
          <a:lstStyle/>
          <a:p>
            <a:pPr algn="ctr">
              <a:lnSpc>
                <a:spcPts val="1700"/>
              </a:lnSpc>
              <a:spcAft>
                <a:spcPts val="600"/>
              </a:spcAft>
            </a:pPr>
            <a:r>
              <a:rPr lang="en-GB" sz="1600" b="1" dirty="0">
                <a:solidFill>
                  <a:schemeClr val="bg1"/>
                </a:solidFill>
              </a:rPr>
              <a:t>THE KNOWLEDGE AND KNOWLEDGE AND SKILLS OF THE TRAINER SHOULD BE BROAD</a:t>
            </a:r>
            <a:r>
              <a:rPr lang="pl-PL" sz="1600" b="1" dirty="0">
                <a:solidFill>
                  <a:schemeClr val="bg1"/>
                </a:solidFill>
              </a:rPr>
              <a:t> </a:t>
            </a:r>
            <a:r>
              <a:rPr lang="en-GB" sz="1600" b="1" dirty="0">
                <a:solidFill>
                  <a:schemeClr val="bg1"/>
                </a:solidFill>
              </a:rPr>
              <a:t>BE GREATER THAN THOSE PRESENTED </a:t>
            </a:r>
            <a:br>
              <a:rPr lang="pl-PL" sz="1600" b="1" dirty="0">
                <a:solidFill>
                  <a:schemeClr val="bg1"/>
                </a:solidFill>
              </a:rPr>
            </a:br>
            <a:r>
              <a:rPr lang="en-GB" sz="1600" b="1" dirty="0">
                <a:solidFill>
                  <a:schemeClr val="bg1"/>
                </a:solidFill>
              </a:rPr>
              <a:t>TO LISTENERS.</a:t>
            </a:r>
            <a:endParaRPr lang="pl-PL" sz="1600" b="1" dirty="0">
              <a:solidFill>
                <a:schemeClr val="bg1"/>
              </a:solidFill>
            </a:endParaRPr>
          </a:p>
        </p:txBody>
      </p:sp>
      <p:sp>
        <p:nvSpPr>
          <p:cNvPr id="22" name="Tytuł 1">
            <a:extLst>
              <a:ext uri="{FF2B5EF4-FFF2-40B4-BE49-F238E27FC236}">
                <a16:creationId xmlns:a16="http://schemas.microsoft.com/office/drawing/2014/main" id="{CB49AE70-72F4-4AD0-A6D0-613457902DF5}"/>
              </a:ext>
            </a:extLst>
          </p:cNvPr>
          <p:cNvSpPr txBox="1">
            <a:spLocks/>
          </p:cNvSpPr>
          <p:nvPr/>
        </p:nvSpPr>
        <p:spPr bwMode="auto">
          <a:xfrm>
            <a:off x="1199356" y="188640"/>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CHOOSING CONTENT AND SKILLS</a:t>
            </a:r>
          </a:p>
        </p:txBody>
      </p:sp>
      <p:sp>
        <p:nvSpPr>
          <p:cNvPr id="16" name="Prostokąt 15">
            <a:extLst>
              <a:ext uri="{FF2B5EF4-FFF2-40B4-BE49-F238E27FC236}">
                <a16:creationId xmlns:a16="http://schemas.microsoft.com/office/drawing/2014/main" id="{A5FFECC0-C368-457E-B53E-FD94B4876713}"/>
              </a:ext>
            </a:extLst>
          </p:cNvPr>
          <p:cNvSpPr/>
          <p:nvPr/>
        </p:nvSpPr>
        <p:spPr>
          <a:xfrm>
            <a:off x="1110812" y="6074132"/>
            <a:ext cx="1087542" cy="307777"/>
          </a:xfrm>
          <a:prstGeom prst="rect">
            <a:avLst/>
          </a:prstGeom>
        </p:spPr>
        <p:txBody>
          <a:bodyPr wrap="none">
            <a:spAutoFit/>
          </a:bodyPr>
          <a:lstStyle/>
          <a:p>
            <a:r>
              <a:rPr lang="pl-PL" sz="1400" dirty="0">
                <a:solidFill>
                  <a:schemeClr val="tx1">
                    <a:lumMod val="95000"/>
                    <a:lumOff val="5000"/>
                  </a:schemeClr>
                </a:solidFill>
              </a:rPr>
              <a:t>PODCAST  2 </a:t>
            </a:r>
          </a:p>
        </p:txBody>
      </p:sp>
      <p:pic>
        <p:nvPicPr>
          <p:cNvPr id="17" name="Obraz 16">
            <a:extLst>
              <a:ext uri="{FF2B5EF4-FFF2-40B4-BE49-F238E27FC236}">
                <a16:creationId xmlns:a16="http://schemas.microsoft.com/office/drawing/2014/main" id="{DC5D30F8-7D98-4386-8A23-38E83CC0DFE9}"/>
              </a:ext>
            </a:extLst>
          </p:cNvPr>
          <p:cNvPicPr>
            <a:picLocks noChangeAspect="1"/>
          </p:cNvPicPr>
          <p:nvPr/>
        </p:nvPicPr>
        <p:blipFill rotWithShape="1">
          <a:blip r:embed="rId4">
            <a:extLst>
              <a:ext uri="{28A0092B-C50C-407E-A947-70E740481C1C}">
                <a14:useLocalDpi xmlns:a14="http://schemas.microsoft.com/office/drawing/2010/main" val="0"/>
              </a:ext>
            </a:extLst>
          </a:blip>
          <a:srcRect l="-1669" t="-1724" r="-1669" b="-1724"/>
          <a:stretch/>
        </p:blipFill>
        <p:spPr>
          <a:xfrm>
            <a:off x="494088" y="6041836"/>
            <a:ext cx="539422" cy="540000"/>
          </a:xfrm>
          <a:prstGeom prst="rect">
            <a:avLst/>
          </a:prstGeom>
        </p:spPr>
      </p:pic>
    </p:spTree>
    <p:extLst>
      <p:ext uri="{BB962C8B-B14F-4D97-AF65-F5344CB8AC3E}">
        <p14:creationId xmlns:p14="http://schemas.microsoft.com/office/powerpoint/2010/main" val="196733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8CCA0A68-FC22-422A-A897-9F9CA7AC3DB7}"/>
              </a:ext>
            </a:extLst>
          </p:cNvPr>
          <p:cNvSpPr>
            <a:spLocks noGrp="1"/>
          </p:cNvSpPr>
          <p:nvPr>
            <p:ph type="sldNum" sz="quarter" idx="12"/>
          </p:nvPr>
        </p:nvSpPr>
        <p:spPr/>
        <p:txBody>
          <a:bodyPr/>
          <a:lstStyle/>
          <a:p>
            <a:pPr>
              <a:defRPr/>
            </a:pPr>
            <a:fld id="{6CC9281A-217F-4492-A313-C4D4CB901DEA}" type="slidenum">
              <a:rPr lang="en-US" altLang="pl-PL" smtClean="0">
                <a:solidFill>
                  <a:schemeClr val="tx1">
                    <a:lumMod val="75000"/>
                    <a:lumOff val="25000"/>
                  </a:schemeClr>
                </a:solidFill>
              </a:rPr>
              <a:pPr>
                <a:defRPr/>
              </a:pPr>
              <a:t>22</a:t>
            </a:fld>
            <a:endParaRPr lang="en-US" altLang="pl-PL">
              <a:solidFill>
                <a:schemeClr val="tx1">
                  <a:lumMod val="75000"/>
                  <a:lumOff val="25000"/>
                </a:schemeClr>
              </a:solidFill>
            </a:endParaRPr>
          </a:p>
        </p:txBody>
      </p:sp>
      <p:sp>
        <p:nvSpPr>
          <p:cNvPr id="7" name="Tytuł 1">
            <a:extLst>
              <a:ext uri="{FF2B5EF4-FFF2-40B4-BE49-F238E27FC236}">
                <a16:creationId xmlns:a16="http://schemas.microsoft.com/office/drawing/2014/main" id="{F9477E7F-6316-41AC-838B-50823683C982}"/>
              </a:ext>
            </a:extLst>
          </p:cNvPr>
          <p:cNvSpPr txBox="1">
            <a:spLocks/>
          </p:cNvSpPr>
          <p:nvPr/>
        </p:nvSpPr>
        <p:spPr bwMode="auto">
          <a:xfrm>
            <a:off x="1199356" y="188640"/>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EXAMPLE</a:t>
            </a:r>
          </a:p>
        </p:txBody>
      </p:sp>
      <p:sp>
        <p:nvSpPr>
          <p:cNvPr id="13" name="Prostokąt 12">
            <a:extLst>
              <a:ext uri="{FF2B5EF4-FFF2-40B4-BE49-F238E27FC236}">
                <a16:creationId xmlns:a16="http://schemas.microsoft.com/office/drawing/2014/main" id="{514FBE2F-1AC9-44AD-9E67-5B302F31730F}"/>
              </a:ext>
            </a:extLst>
          </p:cNvPr>
          <p:cNvSpPr/>
          <p:nvPr/>
        </p:nvSpPr>
        <p:spPr>
          <a:xfrm>
            <a:off x="4871864" y="1943310"/>
            <a:ext cx="6552728" cy="3616311"/>
          </a:xfrm>
          <a:prstGeom prst="rect">
            <a:avLst/>
          </a:prstGeom>
        </p:spPr>
        <p:txBody>
          <a:bodyPr wrap="square">
            <a:spAutoFit/>
          </a:bodyPr>
          <a:lstStyle/>
          <a:p>
            <a:pPr>
              <a:spcAft>
                <a:spcPts val="600"/>
              </a:spcAft>
            </a:pPr>
            <a:r>
              <a:rPr lang="pl-PL" b="1" dirty="0">
                <a:solidFill>
                  <a:srgbClr val="FFC000"/>
                </a:solidFill>
              </a:rPr>
              <a:t>IN ORDER TO FILLET THE BAKED FISH IN WHOLE, THE TRAINING PARTICIPANTS NEED TO HAVE THE SKILLS IN THE FIELD OF:</a:t>
            </a:r>
          </a:p>
          <a:p>
            <a:pPr>
              <a:spcAft>
                <a:spcPts val="600"/>
              </a:spcAft>
            </a:pPr>
            <a:endParaRPr lang="pl-PL" sz="2000" b="1" dirty="0">
              <a:solidFill>
                <a:srgbClr val="FFC000"/>
              </a:solidFill>
            </a:endParaRPr>
          </a:p>
          <a:p>
            <a:pPr marL="285750" indent="-285750">
              <a:lnSpc>
                <a:spcPct val="114000"/>
              </a:lnSpc>
              <a:buBlip>
                <a:blip r:embed="rId2"/>
              </a:buBlip>
            </a:pPr>
            <a:r>
              <a:rPr lang="en-GB" dirty="0">
                <a:solidFill>
                  <a:schemeClr val="tx1">
                    <a:lumMod val="75000"/>
                    <a:lumOff val="25000"/>
                  </a:schemeClr>
                </a:solidFill>
              </a:rPr>
              <a:t>selection of the necessary equipment: knives, cutlery, dishes and others,</a:t>
            </a:r>
          </a:p>
          <a:p>
            <a:pPr marL="285750" indent="-285750">
              <a:lnSpc>
                <a:spcPct val="114000"/>
              </a:lnSpc>
              <a:buBlip>
                <a:blip r:embed="rId2"/>
              </a:buBlip>
            </a:pPr>
            <a:r>
              <a:rPr lang="en-GB" dirty="0">
                <a:solidFill>
                  <a:schemeClr val="tx1">
                    <a:lumMod val="75000"/>
                    <a:lumOff val="25000"/>
                  </a:schemeClr>
                </a:solidFill>
              </a:rPr>
              <a:t>organisation of a position for fish filleting in the restaurant room</a:t>
            </a:r>
          </a:p>
          <a:p>
            <a:pPr marL="285750" indent="-285750">
              <a:lnSpc>
                <a:spcPct val="114000"/>
              </a:lnSpc>
              <a:buBlip>
                <a:blip r:embed="rId2"/>
              </a:buBlip>
            </a:pPr>
            <a:r>
              <a:rPr lang="en-GB" dirty="0">
                <a:solidFill>
                  <a:schemeClr val="tx1">
                    <a:lumMod val="75000"/>
                    <a:lumOff val="25000"/>
                  </a:schemeClr>
                </a:solidFill>
              </a:rPr>
              <a:t>presenting dishes to guests,</a:t>
            </a:r>
          </a:p>
          <a:p>
            <a:pPr marL="285750" indent="-285750">
              <a:lnSpc>
                <a:spcPct val="114000"/>
              </a:lnSpc>
              <a:buBlip>
                <a:blip r:embed="rId2"/>
              </a:buBlip>
            </a:pPr>
            <a:r>
              <a:rPr lang="en-GB" dirty="0">
                <a:solidFill>
                  <a:schemeClr val="tx1">
                    <a:lumMod val="75000"/>
                    <a:lumOff val="25000"/>
                  </a:schemeClr>
                </a:solidFill>
              </a:rPr>
              <a:t>separating the fish's muscles from the head and spine, regardless of the shape of the carcass,</a:t>
            </a:r>
          </a:p>
          <a:p>
            <a:pPr marL="285750" indent="-285750">
              <a:lnSpc>
                <a:spcPct val="114000"/>
              </a:lnSpc>
              <a:buBlip>
                <a:blip r:embed="rId2"/>
              </a:buBlip>
            </a:pPr>
            <a:r>
              <a:rPr lang="en-GB" dirty="0">
                <a:solidFill>
                  <a:schemeClr val="tx1">
                    <a:lumMod val="75000"/>
                    <a:lumOff val="25000"/>
                  </a:schemeClr>
                </a:solidFill>
              </a:rPr>
              <a:t>removal of skin and bones,</a:t>
            </a:r>
          </a:p>
          <a:p>
            <a:pPr marL="285750" indent="-285750">
              <a:lnSpc>
                <a:spcPct val="114000"/>
              </a:lnSpc>
              <a:buBlip>
                <a:blip r:embed="rId2"/>
              </a:buBlip>
            </a:pPr>
            <a:r>
              <a:rPr lang="en-GB" dirty="0">
                <a:solidFill>
                  <a:schemeClr val="tx1">
                    <a:lumMod val="75000"/>
                    <a:lumOff val="25000"/>
                  </a:schemeClr>
                </a:solidFill>
              </a:rPr>
              <a:t>portioning of fish and guest service.</a:t>
            </a:r>
            <a:endParaRPr lang="pl-PL" dirty="0">
              <a:solidFill>
                <a:schemeClr val="tx1">
                  <a:lumMod val="75000"/>
                  <a:lumOff val="25000"/>
                </a:schemeClr>
              </a:solidFill>
            </a:endParaRPr>
          </a:p>
        </p:txBody>
      </p:sp>
      <p:pic>
        <p:nvPicPr>
          <p:cNvPr id="19" name="Grafika 18">
            <a:extLst>
              <a:ext uri="{FF2B5EF4-FFF2-40B4-BE49-F238E27FC236}">
                <a16:creationId xmlns:a16="http://schemas.microsoft.com/office/drawing/2014/main" id="{13FA8680-6EF4-4B9D-97BD-D5B30A014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4233" y="2055921"/>
            <a:ext cx="1649981" cy="1649981"/>
          </a:xfrm>
          <a:prstGeom prst="rect">
            <a:avLst/>
          </a:prstGeom>
        </p:spPr>
      </p:pic>
      <p:sp>
        <p:nvSpPr>
          <p:cNvPr id="11" name="Prostokąt 10">
            <a:extLst>
              <a:ext uri="{FF2B5EF4-FFF2-40B4-BE49-F238E27FC236}">
                <a16:creationId xmlns:a16="http://schemas.microsoft.com/office/drawing/2014/main" id="{35D02AF6-7BCE-4EA3-BC05-DA5A8488ED0E}"/>
              </a:ext>
            </a:extLst>
          </p:cNvPr>
          <p:cNvSpPr/>
          <p:nvPr/>
        </p:nvSpPr>
        <p:spPr>
          <a:xfrm>
            <a:off x="623392" y="4184980"/>
            <a:ext cx="3168352" cy="918457"/>
          </a:xfrm>
          <a:prstGeom prst="rect">
            <a:avLst/>
          </a:prstGeom>
        </p:spPr>
        <p:txBody>
          <a:bodyPr wrap="square">
            <a:spAutoFit/>
          </a:bodyPr>
          <a:lstStyle/>
          <a:p>
            <a:pPr algn="ctr">
              <a:lnSpc>
                <a:spcPct val="114000"/>
              </a:lnSpc>
            </a:pPr>
            <a:r>
              <a:rPr lang="pl-PL" sz="1600" b="1" dirty="0">
                <a:solidFill>
                  <a:schemeClr val="tx1">
                    <a:lumMod val="75000"/>
                    <a:lumOff val="25000"/>
                  </a:schemeClr>
                </a:solidFill>
              </a:rPr>
              <a:t>THE TRAINER HAS TO HAVE THESE SKILLS AND BE ABLE TO USE </a:t>
            </a:r>
            <a:r>
              <a:rPr lang="pl-PL" sz="1600" b="1" dirty="0" err="1">
                <a:solidFill>
                  <a:schemeClr val="tx1">
                    <a:lumMod val="75000"/>
                    <a:lumOff val="25000"/>
                  </a:schemeClr>
                </a:solidFill>
              </a:rPr>
              <a:t>THEM</a:t>
            </a:r>
            <a:r>
              <a:rPr lang="pl-PL" sz="1600" b="1" dirty="0">
                <a:solidFill>
                  <a:schemeClr val="tx1">
                    <a:lumMod val="75000"/>
                    <a:lumOff val="25000"/>
                  </a:schemeClr>
                </a:solidFill>
              </a:rPr>
              <a:t> </a:t>
            </a:r>
            <a:r>
              <a:rPr lang="pl-PL" sz="1600" b="1" dirty="0" err="1">
                <a:solidFill>
                  <a:schemeClr val="tx1">
                    <a:lumMod val="75000"/>
                    <a:lumOff val="25000"/>
                  </a:schemeClr>
                </a:solidFill>
              </a:rPr>
              <a:t>PERFECTLY</a:t>
            </a:r>
            <a:endParaRPr lang="pl-PL" sz="1600" b="1" dirty="0">
              <a:solidFill>
                <a:schemeClr val="tx1">
                  <a:lumMod val="75000"/>
                  <a:lumOff val="25000"/>
                </a:schemeClr>
              </a:solidFill>
            </a:endParaRPr>
          </a:p>
        </p:txBody>
      </p:sp>
      <p:sp>
        <p:nvSpPr>
          <p:cNvPr id="33" name="Prostokąt 32">
            <a:extLst>
              <a:ext uri="{FF2B5EF4-FFF2-40B4-BE49-F238E27FC236}">
                <a16:creationId xmlns:a16="http://schemas.microsoft.com/office/drawing/2014/main" id="{7C1A1E93-025E-4AC0-9F81-0C9E9C7E52FA}"/>
              </a:ext>
            </a:extLst>
          </p:cNvPr>
          <p:cNvSpPr/>
          <p:nvPr/>
        </p:nvSpPr>
        <p:spPr>
          <a:xfrm>
            <a:off x="3320921" y="6068318"/>
            <a:ext cx="1047466" cy="307777"/>
          </a:xfrm>
          <a:prstGeom prst="rect">
            <a:avLst/>
          </a:prstGeom>
        </p:spPr>
        <p:txBody>
          <a:bodyPr wrap="none">
            <a:spAutoFit/>
          </a:bodyPr>
          <a:lstStyle/>
          <a:p>
            <a:r>
              <a:rPr lang="pl-PL" sz="1400" dirty="0">
                <a:solidFill>
                  <a:schemeClr val="tx1">
                    <a:lumMod val="95000"/>
                    <a:lumOff val="5000"/>
                  </a:schemeClr>
                </a:solidFill>
              </a:rPr>
              <a:t>PODCAST 2 </a:t>
            </a:r>
          </a:p>
        </p:txBody>
      </p:sp>
      <p:pic>
        <p:nvPicPr>
          <p:cNvPr id="34" name="Obraz 33">
            <a:extLst>
              <a:ext uri="{FF2B5EF4-FFF2-40B4-BE49-F238E27FC236}">
                <a16:creationId xmlns:a16="http://schemas.microsoft.com/office/drawing/2014/main" id="{6D294148-E6D5-4FF7-B4B9-3354443A3E60}"/>
              </a:ext>
            </a:extLst>
          </p:cNvPr>
          <p:cNvPicPr>
            <a:picLocks noChangeAspect="1"/>
          </p:cNvPicPr>
          <p:nvPr/>
        </p:nvPicPr>
        <p:blipFill rotWithShape="1">
          <a:blip r:embed="rId5">
            <a:extLst>
              <a:ext uri="{28A0092B-C50C-407E-A947-70E740481C1C}">
                <a14:useLocalDpi xmlns:a14="http://schemas.microsoft.com/office/drawing/2010/main" val="0"/>
              </a:ext>
            </a:extLst>
          </a:blip>
          <a:srcRect l="-1669" t="-1724" r="-1669" b="-1724"/>
          <a:stretch/>
        </p:blipFill>
        <p:spPr>
          <a:xfrm>
            <a:off x="2598956" y="6020738"/>
            <a:ext cx="539422" cy="540000"/>
          </a:xfrm>
          <a:prstGeom prst="rect">
            <a:avLst/>
          </a:prstGeom>
        </p:spPr>
      </p:pic>
      <p:sp>
        <p:nvSpPr>
          <p:cNvPr id="35" name="Prostokąt 34">
            <a:extLst>
              <a:ext uri="{FF2B5EF4-FFF2-40B4-BE49-F238E27FC236}">
                <a16:creationId xmlns:a16="http://schemas.microsoft.com/office/drawing/2014/main" id="{EF299A14-AC4E-446F-A363-68DE5E7BE62F}"/>
              </a:ext>
            </a:extLst>
          </p:cNvPr>
          <p:cNvSpPr/>
          <p:nvPr/>
        </p:nvSpPr>
        <p:spPr>
          <a:xfrm>
            <a:off x="1128233" y="6074132"/>
            <a:ext cx="1288179" cy="523220"/>
          </a:xfrm>
          <a:prstGeom prst="rect">
            <a:avLst/>
          </a:prstGeom>
        </p:spPr>
        <p:txBody>
          <a:bodyPr wrap="square">
            <a:spAutoFit/>
          </a:bodyPr>
          <a:lstStyle/>
          <a:p>
            <a:r>
              <a:rPr lang="pl-PL" sz="1400" dirty="0">
                <a:solidFill>
                  <a:schemeClr val="tx1">
                    <a:lumMod val="85000"/>
                    <a:lumOff val="15000"/>
                  </a:schemeClr>
                </a:solidFill>
              </a:rPr>
              <a:t>ATTACHMENT</a:t>
            </a:r>
          </a:p>
          <a:p>
            <a:r>
              <a:rPr lang="pl-PL" sz="1400" dirty="0"/>
              <a:t>WORK CARD 2</a:t>
            </a:r>
            <a:endParaRPr lang="pl-PL" sz="1400" u="sng" dirty="0">
              <a:solidFill>
                <a:schemeClr val="tx1">
                  <a:lumMod val="85000"/>
                  <a:lumOff val="15000"/>
                </a:schemeClr>
              </a:solidFill>
            </a:endParaRPr>
          </a:p>
        </p:txBody>
      </p:sp>
      <p:grpSp>
        <p:nvGrpSpPr>
          <p:cNvPr id="36" name="Grupa 35">
            <a:extLst>
              <a:ext uri="{FF2B5EF4-FFF2-40B4-BE49-F238E27FC236}">
                <a16:creationId xmlns:a16="http://schemas.microsoft.com/office/drawing/2014/main" id="{1024A882-43FF-4B32-80EC-D4F703DBE52E}"/>
              </a:ext>
            </a:extLst>
          </p:cNvPr>
          <p:cNvGrpSpPr/>
          <p:nvPr/>
        </p:nvGrpSpPr>
        <p:grpSpPr>
          <a:xfrm>
            <a:off x="511510" y="6056188"/>
            <a:ext cx="522000" cy="522000"/>
            <a:chOff x="7940396" y="332162"/>
            <a:chExt cx="522000" cy="522000"/>
          </a:xfrm>
        </p:grpSpPr>
        <p:sp>
          <p:nvSpPr>
            <p:cNvPr id="37" name="Owal 36">
              <a:extLst>
                <a:ext uri="{FF2B5EF4-FFF2-40B4-BE49-F238E27FC236}">
                  <a16:creationId xmlns:a16="http://schemas.microsoft.com/office/drawing/2014/main" id="{6B59D553-B03A-4081-ACE1-CB96335A10BA}"/>
                </a:ext>
              </a:extLst>
            </p:cNvPr>
            <p:cNvSpPr/>
            <p:nvPr/>
          </p:nvSpPr>
          <p:spPr>
            <a:xfrm>
              <a:off x="7968208" y="397110"/>
              <a:ext cx="439602" cy="4396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8" name="Grafika 37">
              <a:extLst>
                <a:ext uri="{FF2B5EF4-FFF2-40B4-BE49-F238E27FC236}">
                  <a16:creationId xmlns:a16="http://schemas.microsoft.com/office/drawing/2014/main" id="{8335F6E3-863B-411F-8491-843123EA71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40396" y="332162"/>
              <a:ext cx="522000" cy="522000"/>
            </a:xfrm>
            <a:prstGeom prst="rect">
              <a:avLst/>
            </a:prstGeom>
          </p:spPr>
        </p:pic>
      </p:grpSp>
      <p:pic>
        <p:nvPicPr>
          <p:cNvPr id="39" name="Obraz 38">
            <a:extLst>
              <a:ext uri="{FF2B5EF4-FFF2-40B4-BE49-F238E27FC236}">
                <a16:creationId xmlns:a16="http://schemas.microsoft.com/office/drawing/2014/main" id="{E100724B-9ABA-4FB2-9CF2-55D4CE92C15E}"/>
              </a:ext>
            </a:extLst>
          </p:cNvPr>
          <p:cNvPicPr preferRelativeResize="0">
            <a:picLocks/>
          </p:cNvPicPr>
          <p:nvPr/>
        </p:nvPicPr>
        <p:blipFill>
          <a:blip r:embed="rId8"/>
          <a:stretch>
            <a:fillRect/>
          </a:stretch>
        </p:blipFill>
        <p:spPr>
          <a:xfrm flipH="1">
            <a:off x="4151780" y="1916832"/>
            <a:ext cx="144019" cy="36724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1977955-A59A-47E9-9B8C-4687644DE678}"/>
              </a:ext>
            </a:extLst>
          </p:cNvPr>
          <p:cNvPicPr>
            <a:picLocks noChangeAspect="1"/>
          </p:cNvPicPr>
          <p:nvPr/>
        </p:nvPicPr>
        <p:blipFill rotWithShape="1">
          <a:blip r:embed="rId2">
            <a:extLst>
              <a:ext uri="{28A0092B-C50C-407E-A947-70E740481C1C}">
                <a14:useLocalDpi xmlns:a14="http://schemas.microsoft.com/office/drawing/2010/main" val="0"/>
              </a:ext>
            </a:extLst>
          </a:blip>
          <a:srcRect l="5147" r="-5147"/>
          <a:stretch/>
        </p:blipFill>
        <p:spPr>
          <a:xfrm>
            <a:off x="-24680" y="1419068"/>
            <a:ext cx="6994813" cy="4661828"/>
          </a:xfrm>
          <a:prstGeom prst="rect">
            <a:avLst/>
          </a:prstGeom>
        </p:spPr>
      </p:pic>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23</a:t>
            </a:fld>
            <a:endParaRPr lang="en-US" altLang="pl-PL" dirty="0"/>
          </a:p>
        </p:txBody>
      </p:sp>
      <p:sp>
        <p:nvSpPr>
          <p:cNvPr id="9" name="Prostokąt 8">
            <a:extLst>
              <a:ext uri="{FF2B5EF4-FFF2-40B4-BE49-F238E27FC236}">
                <a16:creationId xmlns:a16="http://schemas.microsoft.com/office/drawing/2014/main" id="{7019BE63-0308-403D-B563-7FBEF0D2BDE4}"/>
              </a:ext>
            </a:extLst>
          </p:cNvPr>
          <p:cNvSpPr/>
          <p:nvPr/>
        </p:nvSpPr>
        <p:spPr>
          <a:xfrm>
            <a:off x="6139611" y="1412776"/>
            <a:ext cx="6077069" cy="4668120"/>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635A158E-4072-4344-B039-4532196F0558}"/>
              </a:ext>
            </a:extLst>
          </p:cNvPr>
          <p:cNvSpPr/>
          <p:nvPr/>
        </p:nvSpPr>
        <p:spPr>
          <a:xfrm>
            <a:off x="6134733" y="1412776"/>
            <a:ext cx="6077069" cy="1800200"/>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18A3AA42-8988-4117-A94A-618F1AA6A448}"/>
              </a:ext>
            </a:extLst>
          </p:cNvPr>
          <p:cNvSpPr/>
          <p:nvPr/>
        </p:nvSpPr>
        <p:spPr>
          <a:xfrm>
            <a:off x="6744072" y="1807944"/>
            <a:ext cx="4789732" cy="3493264"/>
          </a:xfrm>
          <a:prstGeom prst="rect">
            <a:avLst/>
          </a:prstGeom>
        </p:spPr>
        <p:txBody>
          <a:bodyPr wrap="square">
            <a:spAutoFit/>
          </a:bodyPr>
          <a:lstStyle/>
          <a:p>
            <a:r>
              <a:rPr lang="en-GB" b="1" dirty="0">
                <a:solidFill>
                  <a:schemeClr val="bg1"/>
                </a:solidFill>
              </a:rPr>
              <a:t>SOCIAL COMPETENCES FROM </a:t>
            </a:r>
            <a:r>
              <a:rPr lang="en-GB" b="1" dirty="0"/>
              <a:t>R. WHITE</a:t>
            </a:r>
            <a:r>
              <a:rPr lang="en-GB" b="1" dirty="0">
                <a:solidFill>
                  <a:schemeClr val="bg1"/>
                </a:solidFill>
              </a:rPr>
              <a:t> ARE THESE  ASSETS THAT CONTRIBUTE TO EFFECTIVE INTERACTION WITH THE ENVIRONMENT.</a:t>
            </a:r>
            <a:endParaRPr lang="pl-PL" b="1" dirty="0">
              <a:solidFill>
                <a:schemeClr val="bg1"/>
              </a:solidFill>
            </a:endParaRPr>
          </a:p>
          <a:p>
            <a:r>
              <a:rPr lang="pl-PL" b="1" dirty="0">
                <a:solidFill>
                  <a:schemeClr val="bg1"/>
                </a:solidFill>
              </a:rPr>
              <a:t> </a:t>
            </a:r>
          </a:p>
          <a:p>
            <a:endParaRPr lang="pl-PL" b="1" dirty="0">
              <a:solidFill>
                <a:schemeClr val="bg1"/>
              </a:solidFill>
            </a:endParaRPr>
          </a:p>
          <a:p>
            <a:endParaRPr lang="pl-PL" b="1" dirty="0">
              <a:solidFill>
                <a:schemeClr val="bg1"/>
              </a:solidFill>
            </a:endParaRPr>
          </a:p>
          <a:p>
            <a:endParaRPr lang="pl-PL" b="1" dirty="0">
              <a:solidFill>
                <a:schemeClr val="bg1"/>
              </a:solidFill>
            </a:endParaRPr>
          </a:p>
          <a:p>
            <a:pPr>
              <a:lnSpc>
                <a:spcPts val="2300"/>
              </a:lnSpc>
              <a:spcAft>
                <a:spcPts val="1200"/>
              </a:spcAft>
            </a:pPr>
            <a:r>
              <a:rPr lang="en-GB" dirty="0">
                <a:solidFill>
                  <a:schemeClr val="bg1"/>
                </a:solidFill>
              </a:rPr>
              <a:t>In the case of WAITER work, their scope is very wide and covers both competences related to team work, communication with foreign languages and constant contact formation as well as independent work ....</a:t>
            </a:r>
            <a:endParaRPr lang="pl-PL" dirty="0">
              <a:solidFill>
                <a:schemeClr val="bg1"/>
              </a:solidFill>
            </a:endParaRPr>
          </a:p>
        </p:txBody>
      </p:sp>
      <p:sp>
        <p:nvSpPr>
          <p:cNvPr id="19" name="Trójkąt prostokątny 18">
            <a:extLst>
              <a:ext uri="{FF2B5EF4-FFF2-40B4-BE49-F238E27FC236}">
                <a16:creationId xmlns:a16="http://schemas.microsoft.com/office/drawing/2014/main" id="{F6CF7F62-C91A-4735-8EBE-D65B76E0C5B1}"/>
              </a:ext>
            </a:extLst>
          </p:cNvPr>
          <p:cNvSpPr/>
          <p:nvPr/>
        </p:nvSpPr>
        <p:spPr>
          <a:xfrm rot="10800000">
            <a:off x="6146895" y="6064892"/>
            <a:ext cx="453161" cy="658902"/>
          </a:xfrm>
          <a:prstGeom prst="rtTriangle">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Tytuł 1">
            <a:extLst>
              <a:ext uri="{FF2B5EF4-FFF2-40B4-BE49-F238E27FC236}">
                <a16:creationId xmlns:a16="http://schemas.microsoft.com/office/drawing/2014/main" id="{EBF2AC29-92A7-40A5-8FF6-0FDA10A1A589}"/>
              </a:ext>
            </a:extLst>
          </p:cNvPr>
          <p:cNvSpPr txBox="1">
            <a:spLocks/>
          </p:cNvSpPr>
          <p:nvPr/>
        </p:nvSpPr>
        <p:spPr bwMode="auto">
          <a:xfrm>
            <a:off x="1199356" y="332656"/>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PREPARATION FOR THE TRAINING OF SOCIAL COMPETENCES</a:t>
            </a:r>
            <a:endParaRPr lang="pl-PL" sz="2400" b="1" dirty="0">
              <a:solidFill>
                <a:schemeClr val="tx1">
                  <a:lumMod val="75000"/>
                  <a:lumOff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6C8BDD1-6AB8-4E17-B3E6-FD9D43E6EAA2}"/>
              </a:ext>
            </a:extLst>
          </p:cNvPr>
          <p:cNvPicPr>
            <a:picLocks noChangeAspect="1"/>
          </p:cNvPicPr>
          <p:nvPr/>
        </p:nvPicPr>
        <p:blipFill rotWithShape="1">
          <a:blip r:embed="rId2">
            <a:extLst>
              <a:ext uri="{28A0092B-C50C-407E-A947-70E740481C1C}">
                <a14:useLocalDpi xmlns:a14="http://schemas.microsoft.com/office/drawing/2010/main" val="0"/>
              </a:ext>
            </a:extLst>
          </a:blip>
          <a:srcRect l="933" t="3980" r="430" b="28079"/>
          <a:stretch/>
        </p:blipFill>
        <p:spPr>
          <a:xfrm>
            <a:off x="-24680" y="1715440"/>
            <a:ext cx="12216680" cy="5142560"/>
          </a:xfrm>
          <a:prstGeom prst="rect">
            <a:avLst/>
          </a:prstGeom>
        </p:spPr>
      </p:pic>
      <p:sp>
        <p:nvSpPr>
          <p:cNvPr id="2" name="Symbol zastępczy numeru slajdu 1">
            <a:extLst>
              <a:ext uri="{FF2B5EF4-FFF2-40B4-BE49-F238E27FC236}">
                <a16:creationId xmlns:a16="http://schemas.microsoft.com/office/drawing/2014/main" id="{8CCA0A68-FC22-422A-A897-9F9CA7AC3DB7}"/>
              </a:ext>
            </a:extLst>
          </p:cNvPr>
          <p:cNvSpPr>
            <a:spLocks noGrp="1"/>
          </p:cNvSpPr>
          <p:nvPr>
            <p:ph type="sldNum" sz="quarter" idx="12"/>
          </p:nvPr>
        </p:nvSpPr>
        <p:spPr/>
        <p:txBody>
          <a:bodyPr/>
          <a:lstStyle/>
          <a:p>
            <a:pPr>
              <a:defRPr/>
            </a:pPr>
            <a:fld id="{6CC9281A-217F-4492-A313-C4D4CB901DEA}" type="slidenum">
              <a:rPr lang="en-US" altLang="pl-PL" smtClean="0">
                <a:solidFill>
                  <a:schemeClr val="tx1">
                    <a:lumMod val="75000"/>
                    <a:lumOff val="25000"/>
                  </a:schemeClr>
                </a:solidFill>
              </a:rPr>
              <a:pPr>
                <a:defRPr/>
              </a:pPr>
              <a:t>24</a:t>
            </a:fld>
            <a:endParaRPr lang="en-US" altLang="pl-PL">
              <a:solidFill>
                <a:schemeClr val="tx1">
                  <a:lumMod val="75000"/>
                  <a:lumOff val="25000"/>
                </a:schemeClr>
              </a:solidFill>
            </a:endParaRPr>
          </a:p>
        </p:txBody>
      </p:sp>
      <p:sp>
        <p:nvSpPr>
          <p:cNvPr id="18" name="Tytuł 1">
            <a:extLst>
              <a:ext uri="{FF2B5EF4-FFF2-40B4-BE49-F238E27FC236}">
                <a16:creationId xmlns:a16="http://schemas.microsoft.com/office/drawing/2014/main" id="{9873311C-38FC-49E1-9835-45A0378EB745}"/>
              </a:ext>
            </a:extLst>
          </p:cNvPr>
          <p:cNvSpPr txBox="1">
            <a:spLocks/>
          </p:cNvSpPr>
          <p:nvPr/>
        </p:nvSpPr>
        <p:spPr bwMode="auto">
          <a:xfrm>
            <a:off x="1199356" y="332656"/>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PREPARATION FOR THE TRAINING OF SOCIAL COMPETENCES</a:t>
            </a:r>
            <a:endParaRPr lang="pl-PL" sz="2400" b="1" dirty="0">
              <a:solidFill>
                <a:schemeClr val="tx1">
                  <a:lumMod val="75000"/>
                  <a:lumOff val="25000"/>
                </a:schemeClr>
              </a:solidFill>
            </a:endParaRPr>
          </a:p>
        </p:txBody>
      </p:sp>
      <p:sp>
        <p:nvSpPr>
          <p:cNvPr id="22" name="Prostokąt 21">
            <a:extLst>
              <a:ext uri="{FF2B5EF4-FFF2-40B4-BE49-F238E27FC236}">
                <a16:creationId xmlns:a16="http://schemas.microsoft.com/office/drawing/2014/main" id="{5079FE1D-2764-403B-9902-78D607EAEE05}"/>
              </a:ext>
            </a:extLst>
          </p:cNvPr>
          <p:cNvSpPr/>
          <p:nvPr/>
        </p:nvSpPr>
        <p:spPr>
          <a:xfrm>
            <a:off x="1693399" y="2056921"/>
            <a:ext cx="4094721" cy="2744158"/>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Trójkąt prostokątny 23">
            <a:extLst>
              <a:ext uri="{FF2B5EF4-FFF2-40B4-BE49-F238E27FC236}">
                <a16:creationId xmlns:a16="http://schemas.microsoft.com/office/drawing/2014/main" id="{D91489CC-CBBE-4F62-9502-C3ED2E293C93}"/>
              </a:ext>
            </a:extLst>
          </p:cNvPr>
          <p:cNvSpPr/>
          <p:nvPr/>
        </p:nvSpPr>
        <p:spPr>
          <a:xfrm rot="10800000">
            <a:off x="5510834" y="4801079"/>
            <a:ext cx="277284" cy="489822"/>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25" name="Tytuł 4">
            <a:extLst>
              <a:ext uri="{FF2B5EF4-FFF2-40B4-BE49-F238E27FC236}">
                <a16:creationId xmlns:a16="http://schemas.microsoft.com/office/drawing/2014/main" id="{66566D60-764C-4E0F-ACDC-B27F300E80B8}"/>
              </a:ext>
            </a:extLst>
          </p:cNvPr>
          <p:cNvSpPr>
            <a:spLocks noGrp="1"/>
          </p:cNvSpPr>
          <p:nvPr>
            <p:ph type="title"/>
          </p:nvPr>
        </p:nvSpPr>
        <p:spPr>
          <a:xfrm>
            <a:off x="1847527" y="2182660"/>
            <a:ext cx="3816425" cy="2448272"/>
          </a:xfrm>
        </p:spPr>
        <p:txBody>
          <a:bodyPr/>
          <a:lstStyle/>
          <a:p>
            <a:br>
              <a:rPr lang="pl-PL" sz="1800" b="1" dirty="0">
                <a:solidFill>
                  <a:schemeClr val="bg1"/>
                </a:solidFill>
              </a:rPr>
            </a:br>
            <a:r>
              <a:rPr lang="en-GB" sz="1800" b="1" dirty="0">
                <a:solidFill>
                  <a:schemeClr val="bg1"/>
                </a:solidFill>
              </a:rPr>
              <a:t>SOCIAL COMPETENCES ARE PART OF KEY SOCIAL OBLIGATIONS</a:t>
            </a:r>
            <a:br>
              <a:rPr lang="en-GB" sz="1800" b="1" dirty="0">
                <a:solidFill>
                  <a:schemeClr val="bg1"/>
                </a:solidFill>
              </a:rPr>
            </a:br>
            <a:r>
              <a:rPr lang="en-GB" sz="1800" b="1" dirty="0">
                <a:solidFill>
                  <a:schemeClr val="bg1"/>
                </a:solidFill>
              </a:rPr>
              <a:t>WHICH TAKE PLACE DURING VOCATIONAL ACTIONS.</a:t>
            </a:r>
            <a:endParaRPr lang="pl-PL" sz="1800" b="1" dirty="0">
              <a:solidFill>
                <a:schemeClr val="bg1"/>
              </a:solidFill>
            </a:endParaRPr>
          </a:p>
        </p:txBody>
      </p:sp>
      <p:sp>
        <p:nvSpPr>
          <p:cNvPr id="27" name="Prostokąt 26">
            <a:extLst>
              <a:ext uri="{FF2B5EF4-FFF2-40B4-BE49-F238E27FC236}">
                <a16:creationId xmlns:a16="http://schemas.microsoft.com/office/drawing/2014/main" id="{4CBC5487-15BD-4D24-9775-7BBD4EED5DE7}"/>
              </a:ext>
            </a:extLst>
          </p:cNvPr>
          <p:cNvSpPr/>
          <p:nvPr/>
        </p:nvSpPr>
        <p:spPr>
          <a:xfrm>
            <a:off x="6432087" y="3075339"/>
            <a:ext cx="4191140" cy="2744158"/>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8" name="Trójkąt prostokątny 27">
            <a:extLst>
              <a:ext uri="{FF2B5EF4-FFF2-40B4-BE49-F238E27FC236}">
                <a16:creationId xmlns:a16="http://schemas.microsoft.com/office/drawing/2014/main" id="{E206C7CF-4466-4AB2-BFD4-B51135CB166C}"/>
              </a:ext>
            </a:extLst>
          </p:cNvPr>
          <p:cNvSpPr/>
          <p:nvPr/>
        </p:nvSpPr>
        <p:spPr>
          <a:xfrm rot="10800000">
            <a:off x="10339411" y="5819497"/>
            <a:ext cx="283813" cy="489822"/>
          </a:xfrm>
          <a:prstGeom prst="rtTriangle">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29" name="Tytuł 4">
            <a:extLst>
              <a:ext uri="{FF2B5EF4-FFF2-40B4-BE49-F238E27FC236}">
                <a16:creationId xmlns:a16="http://schemas.microsoft.com/office/drawing/2014/main" id="{1F271350-3B06-4736-B9DB-E2465CF1B82A}"/>
              </a:ext>
            </a:extLst>
          </p:cNvPr>
          <p:cNvSpPr txBox="1">
            <a:spLocks/>
          </p:cNvSpPr>
          <p:nvPr/>
        </p:nvSpPr>
        <p:spPr bwMode="auto">
          <a:xfrm>
            <a:off x="6528048" y="3313372"/>
            <a:ext cx="3970553" cy="239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l-PL" sz="1800" b="1" dirty="0">
                <a:solidFill>
                  <a:schemeClr val="bg1"/>
                </a:solidFill>
              </a:rPr>
              <a:t>THESE SKILLS SHOULD NOT BE DONE AS A SEPERATE PART HOWEVER, INCORPORATED INTO THEIR PROFESSIONAL ACTIVITY AND TRAINED ALONSIDE THEM.</a:t>
            </a:r>
          </a:p>
        </p:txBody>
      </p:sp>
    </p:spTree>
    <p:extLst>
      <p:ext uri="{BB962C8B-B14F-4D97-AF65-F5344CB8AC3E}">
        <p14:creationId xmlns:p14="http://schemas.microsoft.com/office/powerpoint/2010/main" val="836903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25</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655840" y="1862770"/>
            <a:ext cx="5731552" cy="3562129"/>
          </a:xfrm>
          <a:prstGeom prst="rect">
            <a:avLst/>
          </a:prstGeom>
        </p:spPr>
        <p:txBody>
          <a:bodyPr wrap="square">
            <a:spAutoFit/>
          </a:bodyPr>
          <a:lstStyle/>
          <a:p>
            <a:r>
              <a:rPr lang="pl-PL" sz="2000" b="1" dirty="0">
                <a:solidFill>
                  <a:srgbClr val="FFC000"/>
                </a:solidFill>
              </a:rPr>
              <a:t>BASIC SOCIAL COMPETENCES IN THE WORK OF A WAITER</a:t>
            </a:r>
          </a:p>
          <a:p>
            <a:endParaRPr lang="pl-PL" dirty="0"/>
          </a:p>
          <a:p>
            <a:pPr marL="285750" indent="-285750">
              <a:lnSpc>
                <a:spcPct val="114000"/>
              </a:lnSpc>
              <a:spcAft>
                <a:spcPts val="600"/>
              </a:spcAft>
              <a:buBlip>
                <a:blip r:embed="rId2"/>
              </a:buBlip>
            </a:pPr>
            <a:r>
              <a:rPr lang="en-GB" dirty="0"/>
              <a:t>raising trust,</a:t>
            </a:r>
          </a:p>
          <a:p>
            <a:pPr marL="285750" indent="-285750">
              <a:lnSpc>
                <a:spcPct val="114000"/>
              </a:lnSpc>
              <a:spcAft>
                <a:spcPts val="600"/>
              </a:spcAft>
              <a:buBlip>
                <a:blip r:embed="rId2"/>
              </a:buBlip>
            </a:pPr>
            <a:r>
              <a:rPr lang="en-GB" dirty="0"/>
              <a:t>effective interpersonal communication with various types of clients,</a:t>
            </a:r>
          </a:p>
          <a:p>
            <a:pPr marL="285750" indent="-285750">
              <a:lnSpc>
                <a:spcPct val="114000"/>
              </a:lnSpc>
              <a:spcAft>
                <a:spcPts val="600"/>
              </a:spcAft>
              <a:buBlip>
                <a:blip r:embed="rId2"/>
              </a:buBlip>
            </a:pPr>
            <a:r>
              <a:rPr lang="en-GB" dirty="0"/>
              <a:t>active listening,</a:t>
            </a:r>
          </a:p>
          <a:p>
            <a:pPr marL="285750" indent="-285750">
              <a:lnSpc>
                <a:spcPct val="114000"/>
              </a:lnSpc>
              <a:spcAft>
                <a:spcPts val="600"/>
              </a:spcAft>
              <a:buBlip>
                <a:blip r:embed="rId2"/>
              </a:buBlip>
            </a:pPr>
            <a:r>
              <a:rPr lang="en-GB" dirty="0"/>
              <a:t>precise and clear information transfer,</a:t>
            </a:r>
          </a:p>
          <a:p>
            <a:pPr marL="285750" indent="-285750">
              <a:lnSpc>
                <a:spcPct val="114000"/>
              </a:lnSpc>
              <a:spcAft>
                <a:spcPts val="600"/>
              </a:spcAft>
              <a:buBlip>
                <a:blip r:embed="rId2"/>
              </a:buBlip>
            </a:pPr>
            <a:r>
              <a:rPr lang="en-GB" dirty="0"/>
              <a:t>knowledge of mother and foreign language,</a:t>
            </a:r>
          </a:p>
          <a:p>
            <a:pPr marL="285750" indent="-285750">
              <a:lnSpc>
                <a:spcPct val="114000"/>
              </a:lnSpc>
              <a:spcAft>
                <a:spcPts val="600"/>
              </a:spcAft>
              <a:buBlip>
                <a:blip r:embed="rId2"/>
              </a:buBlip>
            </a:pPr>
            <a:r>
              <a:rPr lang="en-GB" dirty="0"/>
              <a:t>ability to work in a team,</a:t>
            </a:r>
            <a:endParaRPr lang="pl-PL" dirty="0"/>
          </a:p>
        </p:txBody>
      </p:sp>
      <p:pic>
        <p:nvPicPr>
          <p:cNvPr id="27" name="Grafika 26">
            <a:extLst>
              <a:ext uri="{FF2B5EF4-FFF2-40B4-BE49-F238E27FC236}">
                <a16:creationId xmlns:a16="http://schemas.microsoft.com/office/drawing/2014/main" id="{5F37FF73-117A-4557-8520-CE1347CB8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792" y="2677791"/>
            <a:ext cx="2113773" cy="2024419"/>
          </a:xfrm>
          <a:prstGeom prst="rect">
            <a:avLst/>
          </a:prstGeom>
        </p:spPr>
      </p:pic>
      <p:sp>
        <p:nvSpPr>
          <p:cNvPr id="32" name="Tytuł 1">
            <a:extLst>
              <a:ext uri="{FF2B5EF4-FFF2-40B4-BE49-F238E27FC236}">
                <a16:creationId xmlns:a16="http://schemas.microsoft.com/office/drawing/2014/main" id="{348ADB2B-6D92-46D0-BF4F-6CA7E9A01A1D}"/>
              </a:ext>
            </a:extLst>
          </p:cNvPr>
          <p:cNvSpPr txBox="1">
            <a:spLocks/>
          </p:cNvSpPr>
          <p:nvPr/>
        </p:nvSpPr>
        <p:spPr bwMode="auto">
          <a:xfrm>
            <a:off x="1199356" y="332656"/>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PREPARATION FOR THE TRAINING OF SOCIAL COMPETENCES</a:t>
            </a:r>
            <a:endParaRPr lang="pl-PL" sz="2400" b="1" dirty="0">
              <a:solidFill>
                <a:schemeClr val="tx1">
                  <a:lumMod val="75000"/>
                  <a:lumOff val="25000"/>
                </a:schemeClr>
              </a:solidFill>
            </a:endParaRPr>
          </a:p>
        </p:txBody>
      </p:sp>
      <p:sp>
        <p:nvSpPr>
          <p:cNvPr id="23" name="Prostokąt 22">
            <a:extLst>
              <a:ext uri="{FF2B5EF4-FFF2-40B4-BE49-F238E27FC236}">
                <a16:creationId xmlns:a16="http://schemas.microsoft.com/office/drawing/2014/main" id="{0274A393-183A-4386-AE94-C6BBFC96AC17}"/>
              </a:ext>
            </a:extLst>
          </p:cNvPr>
          <p:cNvSpPr/>
          <p:nvPr/>
        </p:nvSpPr>
        <p:spPr>
          <a:xfrm>
            <a:off x="3320921" y="6068318"/>
            <a:ext cx="1047466" cy="307777"/>
          </a:xfrm>
          <a:prstGeom prst="rect">
            <a:avLst/>
          </a:prstGeom>
        </p:spPr>
        <p:txBody>
          <a:bodyPr wrap="none">
            <a:spAutoFit/>
          </a:bodyPr>
          <a:lstStyle/>
          <a:p>
            <a:r>
              <a:rPr lang="pl-PL" sz="1400" dirty="0">
                <a:solidFill>
                  <a:schemeClr val="tx1">
                    <a:lumMod val="95000"/>
                    <a:lumOff val="5000"/>
                  </a:schemeClr>
                </a:solidFill>
              </a:rPr>
              <a:t>PODCAST 2 </a:t>
            </a:r>
          </a:p>
        </p:txBody>
      </p:sp>
      <p:pic>
        <p:nvPicPr>
          <p:cNvPr id="24" name="Obraz 23">
            <a:extLst>
              <a:ext uri="{FF2B5EF4-FFF2-40B4-BE49-F238E27FC236}">
                <a16:creationId xmlns:a16="http://schemas.microsoft.com/office/drawing/2014/main" id="{451A43E1-FC3A-4765-91D0-3B0F2EC39A39}"/>
              </a:ext>
            </a:extLst>
          </p:cNvPr>
          <p:cNvPicPr>
            <a:picLocks noChangeAspect="1"/>
          </p:cNvPicPr>
          <p:nvPr/>
        </p:nvPicPr>
        <p:blipFill rotWithShape="1">
          <a:blip r:embed="rId5">
            <a:extLst>
              <a:ext uri="{28A0092B-C50C-407E-A947-70E740481C1C}">
                <a14:useLocalDpi xmlns:a14="http://schemas.microsoft.com/office/drawing/2010/main" val="0"/>
              </a:ext>
            </a:extLst>
          </a:blip>
          <a:srcRect l="-1669" t="-1724" r="-1669" b="-1724"/>
          <a:stretch/>
        </p:blipFill>
        <p:spPr>
          <a:xfrm>
            <a:off x="2598956" y="6020738"/>
            <a:ext cx="539422" cy="540000"/>
          </a:xfrm>
          <a:prstGeom prst="rect">
            <a:avLst/>
          </a:prstGeom>
        </p:spPr>
      </p:pic>
      <p:sp>
        <p:nvSpPr>
          <p:cNvPr id="25" name="Prostokąt 24">
            <a:extLst>
              <a:ext uri="{FF2B5EF4-FFF2-40B4-BE49-F238E27FC236}">
                <a16:creationId xmlns:a16="http://schemas.microsoft.com/office/drawing/2014/main" id="{E0336327-3E7B-4622-8A62-8C77706F825A}"/>
              </a:ext>
            </a:extLst>
          </p:cNvPr>
          <p:cNvSpPr/>
          <p:nvPr/>
        </p:nvSpPr>
        <p:spPr>
          <a:xfrm>
            <a:off x="1128233" y="6074132"/>
            <a:ext cx="1288179" cy="523220"/>
          </a:xfrm>
          <a:prstGeom prst="rect">
            <a:avLst/>
          </a:prstGeom>
        </p:spPr>
        <p:txBody>
          <a:bodyPr wrap="square">
            <a:spAutoFit/>
          </a:bodyPr>
          <a:lstStyle/>
          <a:p>
            <a:r>
              <a:rPr lang="pl-PL" sz="1400" dirty="0">
                <a:solidFill>
                  <a:schemeClr val="tx1">
                    <a:lumMod val="85000"/>
                    <a:lumOff val="15000"/>
                  </a:schemeClr>
                </a:solidFill>
              </a:rPr>
              <a:t>ATTACHMENT </a:t>
            </a:r>
          </a:p>
          <a:p>
            <a:r>
              <a:rPr lang="pl-PL" sz="1400" dirty="0"/>
              <a:t>WORK CARD 3</a:t>
            </a:r>
            <a:endParaRPr lang="pl-PL" sz="1400" u="sng" dirty="0">
              <a:solidFill>
                <a:schemeClr val="tx1">
                  <a:lumMod val="85000"/>
                  <a:lumOff val="15000"/>
                </a:schemeClr>
              </a:solidFill>
            </a:endParaRPr>
          </a:p>
        </p:txBody>
      </p:sp>
      <p:grpSp>
        <p:nvGrpSpPr>
          <p:cNvPr id="26" name="Grupa 25">
            <a:extLst>
              <a:ext uri="{FF2B5EF4-FFF2-40B4-BE49-F238E27FC236}">
                <a16:creationId xmlns:a16="http://schemas.microsoft.com/office/drawing/2014/main" id="{58707F71-BE9F-45D3-A2DA-C5BEF1542C27}"/>
              </a:ext>
            </a:extLst>
          </p:cNvPr>
          <p:cNvGrpSpPr/>
          <p:nvPr/>
        </p:nvGrpSpPr>
        <p:grpSpPr>
          <a:xfrm>
            <a:off x="511510" y="6056188"/>
            <a:ext cx="522000" cy="522000"/>
            <a:chOff x="7940396" y="332162"/>
            <a:chExt cx="522000" cy="522000"/>
          </a:xfrm>
        </p:grpSpPr>
        <p:sp>
          <p:nvSpPr>
            <p:cNvPr id="33" name="Owal 32">
              <a:extLst>
                <a:ext uri="{FF2B5EF4-FFF2-40B4-BE49-F238E27FC236}">
                  <a16:creationId xmlns:a16="http://schemas.microsoft.com/office/drawing/2014/main" id="{1D1698DE-9738-42EF-8014-745CCC8A3C02}"/>
                </a:ext>
              </a:extLst>
            </p:cNvPr>
            <p:cNvSpPr/>
            <p:nvPr/>
          </p:nvSpPr>
          <p:spPr>
            <a:xfrm>
              <a:off x="7968208" y="397110"/>
              <a:ext cx="439602" cy="4396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4" name="Grafika 33">
              <a:extLst>
                <a:ext uri="{FF2B5EF4-FFF2-40B4-BE49-F238E27FC236}">
                  <a16:creationId xmlns:a16="http://schemas.microsoft.com/office/drawing/2014/main" id="{AB499496-E997-4066-9E49-CD5602DFF5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40396" y="332162"/>
              <a:ext cx="522000" cy="522000"/>
            </a:xfrm>
            <a:prstGeom prst="rect">
              <a:avLst/>
            </a:prstGeom>
          </p:spPr>
        </p:pic>
      </p:grpSp>
      <p:pic>
        <p:nvPicPr>
          <p:cNvPr id="35" name="Obraz 34">
            <a:extLst>
              <a:ext uri="{FF2B5EF4-FFF2-40B4-BE49-F238E27FC236}">
                <a16:creationId xmlns:a16="http://schemas.microsoft.com/office/drawing/2014/main" id="{8D74559F-34AF-4615-8317-1B0A1F2DAAC2}"/>
              </a:ext>
            </a:extLst>
          </p:cNvPr>
          <p:cNvPicPr preferRelativeResize="0">
            <a:picLocks/>
          </p:cNvPicPr>
          <p:nvPr/>
        </p:nvPicPr>
        <p:blipFill>
          <a:blip r:embed="rId8"/>
          <a:stretch>
            <a:fillRect/>
          </a:stretch>
        </p:blipFill>
        <p:spPr>
          <a:xfrm flipH="1">
            <a:off x="4151780" y="1916832"/>
            <a:ext cx="144019" cy="3672408"/>
          </a:xfrm>
          <a:prstGeom prst="rect">
            <a:avLst/>
          </a:prstGeom>
        </p:spPr>
      </p:pic>
    </p:spTree>
    <p:extLst>
      <p:ext uri="{BB962C8B-B14F-4D97-AF65-F5344CB8AC3E}">
        <p14:creationId xmlns:p14="http://schemas.microsoft.com/office/powerpoint/2010/main" val="1084660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26</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655840" y="2118135"/>
            <a:ext cx="5731552" cy="2953950"/>
          </a:xfrm>
          <a:prstGeom prst="rect">
            <a:avLst/>
          </a:prstGeom>
        </p:spPr>
        <p:txBody>
          <a:bodyPr wrap="square">
            <a:spAutoFit/>
          </a:bodyPr>
          <a:lstStyle/>
          <a:p>
            <a:r>
              <a:rPr lang="pl-PL" sz="2000" b="1" dirty="0">
                <a:solidFill>
                  <a:srgbClr val="FFC000"/>
                </a:solidFill>
              </a:rPr>
              <a:t>BASIC COMPTENCES IN THE WORK OF A WAITER</a:t>
            </a:r>
          </a:p>
          <a:p>
            <a:endParaRPr lang="pl-PL" sz="2400" dirty="0"/>
          </a:p>
          <a:p>
            <a:pPr marL="342900" indent="-342900">
              <a:lnSpc>
                <a:spcPct val="114000"/>
              </a:lnSpc>
              <a:spcAft>
                <a:spcPts val="600"/>
              </a:spcAft>
              <a:buBlip>
                <a:blip r:embed="rId2"/>
              </a:buBlip>
            </a:pPr>
            <a:r>
              <a:rPr lang="en-GB" dirty="0">
                <a:solidFill>
                  <a:schemeClr val="tx1">
                    <a:lumMod val="75000"/>
                    <a:lumOff val="25000"/>
                  </a:schemeClr>
                </a:solidFill>
              </a:rPr>
              <a:t>ability to manage time,</a:t>
            </a:r>
          </a:p>
          <a:p>
            <a:pPr marL="342900" indent="-342900">
              <a:lnSpc>
                <a:spcPct val="114000"/>
              </a:lnSpc>
              <a:spcAft>
                <a:spcPts val="600"/>
              </a:spcAft>
              <a:buBlip>
                <a:blip r:embed="rId2"/>
              </a:buBlip>
            </a:pPr>
            <a:r>
              <a:rPr lang="en-GB" dirty="0">
                <a:solidFill>
                  <a:schemeClr val="tx1">
                    <a:lumMod val="75000"/>
                    <a:lumOff val="25000"/>
                  </a:schemeClr>
                </a:solidFill>
              </a:rPr>
              <a:t>ability to deal with stress,</a:t>
            </a:r>
          </a:p>
          <a:p>
            <a:pPr marL="342900" indent="-342900">
              <a:lnSpc>
                <a:spcPct val="114000"/>
              </a:lnSpc>
              <a:spcAft>
                <a:spcPts val="600"/>
              </a:spcAft>
              <a:buBlip>
                <a:blip r:embed="rId2"/>
              </a:buBlip>
            </a:pPr>
            <a:r>
              <a:rPr lang="en-GB" dirty="0">
                <a:solidFill>
                  <a:schemeClr val="tx1">
                    <a:lumMod val="75000"/>
                    <a:lumOff val="25000"/>
                  </a:schemeClr>
                </a:solidFill>
              </a:rPr>
              <a:t>knowledge of the </a:t>
            </a:r>
            <a:r>
              <a:rPr lang="en-GB" dirty="0" err="1">
                <a:solidFill>
                  <a:schemeClr val="tx1">
                    <a:lumMod val="75000"/>
                    <a:lumOff val="25000"/>
                  </a:schemeClr>
                </a:solidFill>
              </a:rPr>
              <a:t>etiquete</a:t>
            </a:r>
            <a:r>
              <a:rPr lang="en-GB" dirty="0">
                <a:solidFill>
                  <a:schemeClr val="tx1">
                    <a:lumMod val="75000"/>
                    <a:lumOff val="25000"/>
                  </a:schemeClr>
                </a:solidFill>
              </a:rPr>
              <a:t>,</a:t>
            </a:r>
          </a:p>
          <a:p>
            <a:pPr marL="342900" indent="-342900">
              <a:lnSpc>
                <a:spcPct val="114000"/>
              </a:lnSpc>
              <a:spcAft>
                <a:spcPts val="600"/>
              </a:spcAft>
              <a:buBlip>
                <a:blip r:embed="rId2"/>
              </a:buBlip>
            </a:pPr>
            <a:r>
              <a:rPr lang="en-GB" dirty="0">
                <a:solidFill>
                  <a:schemeClr val="tx1">
                    <a:lumMod val="75000"/>
                    <a:lumOff val="25000"/>
                  </a:schemeClr>
                </a:solidFill>
              </a:rPr>
              <a:t>knowledge of dress-code,</a:t>
            </a:r>
          </a:p>
          <a:p>
            <a:pPr marL="342900" indent="-342900">
              <a:lnSpc>
                <a:spcPct val="114000"/>
              </a:lnSpc>
              <a:spcAft>
                <a:spcPts val="600"/>
              </a:spcAft>
              <a:buBlip>
                <a:blip r:embed="rId2"/>
              </a:buBlip>
            </a:pPr>
            <a:r>
              <a:rPr lang="en-GB" dirty="0">
                <a:solidFill>
                  <a:schemeClr val="tx1">
                    <a:lumMod val="75000"/>
                    <a:lumOff val="25000"/>
                  </a:schemeClr>
                </a:solidFill>
              </a:rPr>
              <a:t>knowledge and application of the principles of accompaniment and precedence</a:t>
            </a:r>
            <a:r>
              <a:rPr lang="pl-PL" dirty="0">
                <a:solidFill>
                  <a:schemeClr val="tx1">
                    <a:lumMod val="75000"/>
                    <a:lumOff val="25000"/>
                  </a:schemeClr>
                </a:solidFill>
              </a:rPr>
              <a:t>.</a:t>
            </a:r>
          </a:p>
        </p:txBody>
      </p:sp>
      <p:pic>
        <p:nvPicPr>
          <p:cNvPr id="27" name="Grafika 26">
            <a:extLst>
              <a:ext uri="{FF2B5EF4-FFF2-40B4-BE49-F238E27FC236}">
                <a16:creationId xmlns:a16="http://schemas.microsoft.com/office/drawing/2014/main" id="{5F37FF73-117A-4557-8520-CE1347CB8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792" y="2677791"/>
            <a:ext cx="2113773" cy="2024419"/>
          </a:xfrm>
          <a:prstGeom prst="rect">
            <a:avLst/>
          </a:prstGeom>
        </p:spPr>
      </p:pic>
      <p:sp>
        <p:nvSpPr>
          <p:cNvPr id="19" name="Tytuł 1">
            <a:extLst>
              <a:ext uri="{FF2B5EF4-FFF2-40B4-BE49-F238E27FC236}">
                <a16:creationId xmlns:a16="http://schemas.microsoft.com/office/drawing/2014/main" id="{738C0644-1789-4B3D-AE0B-7D6CA07B0B4A}"/>
              </a:ext>
            </a:extLst>
          </p:cNvPr>
          <p:cNvSpPr txBox="1">
            <a:spLocks/>
          </p:cNvSpPr>
          <p:nvPr/>
        </p:nvSpPr>
        <p:spPr bwMode="auto">
          <a:xfrm>
            <a:off x="1199356" y="332656"/>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PREPARATION FOR THE TRAINING OF SOCIAL COMPETENCES</a:t>
            </a:r>
            <a:endParaRPr lang="pl-PL" sz="2400" b="1" dirty="0">
              <a:solidFill>
                <a:schemeClr val="tx1">
                  <a:lumMod val="75000"/>
                  <a:lumOff val="25000"/>
                </a:schemeClr>
              </a:solidFill>
            </a:endParaRPr>
          </a:p>
        </p:txBody>
      </p:sp>
      <p:pic>
        <p:nvPicPr>
          <p:cNvPr id="29" name="Obraz 28">
            <a:extLst>
              <a:ext uri="{FF2B5EF4-FFF2-40B4-BE49-F238E27FC236}">
                <a16:creationId xmlns:a16="http://schemas.microsoft.com/office/drawing/2014/main" id="{E77A7684-8073-47AA-9D0C-B99C9DA7C36E}"/>
              </a:ext>
            </a:extLst>
          </p:cNvPr>
          <p:cNvPicPr preferRelativeResize="0">
            <a:picLocks/>
          </p:cNvPicPr>
          <p:nvPr/>
        </p:nvPicPr>
        <p:blipFill>
          <a:blip r:embed="rId5"/>
          <a:stretch>
            <a:fillRect/>
          </a:stretch>
        </p:blipFill>
        <p:spPr>
          <a:xfrm flipH="1">
            <a:off x="4151780" y="1916832"/>
            <a:ext cx="144019" cy="3672408"/>
          </a:xfrm>
          <a:prstGeom prst="rect">
            <a:avLst/>
          </a:prstGeom>
        </p:spPr>
      </p:pic>
    </p:spTree>
    <p:extLst>
      <p:ext uri="{BB962C8B-B14F-4D97-AF65-F5344CB8AC3E}">
        <p14:creationId xmlns:p14="http://schemas.microsoft.com/office/powerpoint/2010/main" val="140702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27</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655840" y="2118135"/>
            <a:ext cx="5731552" cy="3592907"/>
          </a:xfrm>
          <a:prstGeom prst="rect">
            <a:avLst/>
          </a:prstGeom>
        </p:spPr>
        <p:txBody>
          <a:bodyPr wrap="square">
            <a:spAutoFit/>
          </a:bodyPr>
          <a:lstStyle/>
          <a:p>
            <a:r>
              <a:rPr lang="pl-PL" sz="2000" b="1" dirty="0">
                <a:solidFill>
                  <a:srgbClr val="FFC000"/>
                </a:solidFill>
              </a:rPr>
              <a:t>EXAMPLE OF SELECTING ADDITIONAL SOCIAL COMPETENCES</a:t>
            </a:r>
          </a:p>
          <a:p>
            <a:endParaRPr lang="pl-PL" sz="2000" b="1" dirty="0">
              <a:solidFill>
                <a:srgbClr val="FFC000"/>
              </a:solidFill>
            </a:endParaRPr>
          </a:p>
          <a:p>
            <a:pPr>
              <a:lnSpc>
                <a:spcPct val="114000"/>
              </a:lnSpc>
              <a:spcAft>
                <a:spcPts val="600"/>
              </a:spcAft>
            </a:pPr>
            <a:r>
              <a:rPr lang="en-GB" dirty="0"/>
              <a:t>In order to be able to provide a special service for whole roasted fish, you need to master your personal skills:</a:t>
            </a:r>
          </a:p>
          <a:p>
            <a:pPr marL="342900" indent="-342900">
              <a:lnSpc>
                <a:spcPct val="114000"/>
              </a:lnSpc>
              <a:spcAft>
                <a:spcPts val="600"/>
              </a:spcAft>
              <a:buBlip>
                <a:blip r:embed="rId2"/>
              </a:buBlip>
            </a:pPr>
            <a:endParaRPr lang="en-GB" dirty="0"/>
          </a:p>
          <a:p>
            <a:pPr marL="342900" indent="-342900">
              <a:lnSpc>
                <a:spcPct val="114000"/>
              </a:lnSpc>
              <a:spcAft>
                <a:spcPts val="600"/>
              </a:spcAft>
              <a:buBlip>
                <a:blip r:embed="rId2"/>
              </a:buBlip>
            </a:pPr>
            <a:r>
              <a:rPr lang="en-GB" dirty="0"/>
              <a:t>control stress</a:t>
            </a:r>
            <a:r>
              <a:rPr lang="pl-PL" dirty="0"/>
              <a:t>,</a:t>
            </a:r>
            <a:endParaRPr lang="en-GB" dirty="0"/>
          </a:p>
          <a:p>
            <a:pPr marL="342900" indent="-342900">
              <a:lnSpc>
                <a:spcPct val="114000"/>
              </a:lnSpc>
              <a:spcAft>
                <a:spcPts val="600"/>
              </a:spcAft>
              <a:buBlip>
                <a:blip r:embed="rId2"/>
              </a:buBlip>
            </a:pPr>
            <a:r>
              <a:rPr lang="en-GB" dirty="0"/>
              <a:t>have a good divisibility,</a:t>
            </a:r>
          </a:p>
          <a:p>
            <a:pPr marL="342900" indent="-342900">
              <a:lnSpc>
                <a:spcPct val="114000"/>
              </a:lnSpc>
              <a:spcAft>
                <a:spcPts val="600"/>
              </a:spcAft>
              <a:buBlip>
                <a:blip r:embed="rId2"/>
              </a:buBlip>
            </a:pPr>
            <a:r>
              <a:rPr lang="en-GB" dirty="0"/>
              <a:t>independently and quickly make decisions,</a:t>
            </a:r>
          </a:p>
          <a:p>
            <a:pPr marL="342900" indent="-342900">
              <a:lnSpc>
                <a:spcPct val="114000"/>
              </a:lnSpc>
              <a:spcAft>
                <a:spcPts val="600"/>
              </a:spcAft>
              <a:buBlip>
                <a:blip r:embed="rId2"/>
              </a:buBlip>
            </a:pPr>
            <a:r>
              <a:rPr lang="en-GB" dirty="0"/>
              <a:t>solve problems in a creative way.</a:t>
            </a:r>
            <a:endParaRPr lang="pl-PL" dirty="0"/>
          </a:p>
        </p:txBody>
      </p:sp>
      <p:pic>
        <p:nvPicPr>
          <p:cNvPr id="27" name="Grafika 26">
            <a:extLst>
              <a:ext uri="{FF2B5EF4-FFF2-40B4-BE49-F238E27FC236}">
                <a16:creationId xmlns:a16="http://schemas.microsoft.com/office/drawing/2014/main" id="{5F37FF73-117A-4557-8520-CE1347CB8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792" y="2677791"/>
            <a:ext cx="2113773" cy="2024419"/>
          </a:xfrm>
          <a:prstGeom prst="rect">
            <a:avLst/>
          </a:prstGeom>
        </p:spPr>
      </p:pic>
      <p:sp>
        <p:nvSpPr>
          <p:cNvPr id="13" name="Tytuł 1">
            <a:extLst>
              <a:ext uri="{FF2B5EF4-FFF2-40B4-BE49-F238E27FC236}">
                <a16:creationId xmlns:a16="http://schemas.microsoft.com/office/drawing/2014/main" id="{27047440-5115-45B4-A816-D87E6C51C751}"/>
              </a:ext>
            </a:extLst>
          </p:cNvPr>
          <p:cNvSpPr txBox="1">
            <a:spLocks/>
          </p:cNvSpPr>
          <p:nvPr/>
        </p:nvSpPr>
        <p:spPr bwMode="auto">
          <a:xfrm>
            <a:off x="1199356" y="188640"/>
            <a:ext cx="573155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a:solidFill>
                  <a:schemeClr val="tx1">
                    <a:lumMod val="75000"/>
                    <a:lumOff val="25000"/>
                  </a:schemeClr>
                </a:solidFill>
              </a:rPr>
              <a:t>EXAMPLE</a:t>
            </a:r>
          </a:p>
        </p:txBody>
      </p:sp>
      <p:pic>
        <p:nvPicPr>
          <p:cNvPr id="19" name="Obraz 18">
            <a:extLst>
              <a:ext uri="{FF2B5EF4-FFF2-40B4-BE49-F238E27FC236}">
                <a16:creationId xmlns:a16="http://schemas.microsoft.com/office/drawing/2014/main" id="{14EBA17F-2FCD-4FDE-B010-048DDA80458F}"/>
              </a:ext>
            </a:extLst>
          </p:cNvPr>
          <p:cNvPicPr preferRelativeResize="0">
            <a:picLocks/>
          </p:cNvPicPr>
          <p:nvPr/>
        </p:nvPicPr>
        <p:blipFill>
          <a:blip r:embed="rId5"/>
          <a:stretch>
            <a:fillRect/>
          </a:stretch>
        </p:blipFill>
        <p:spPr>
          <a:xfrm flipH="1">
            <a:off x="4151780" y="1916832"/>
            <a:ext cx="144019" cy="3672408"/>
          </a:xfrm>
          <a:prstGeom prst="rect">
            <a:avLst/>
          </a:prstGeom>
        </p:spPr>
      </p:pic>
    </p:spTree>
    <p:extLst>
      <p:ext uri="{BB962C8B-B14F-4D97-AF65-F5344CB8AC3E}">
        <p14:creationId xmlns:p14="http://schemas.microsoft.com/office/powerpoint/2010/main" val="232049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28</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655840" y="2118135"/>
            <a:ext cx="6040368" cy="3200171"/>
          </a:xfrm>
          <a:prstGeom prst="rect">
            <a:avLst/>
          </a:prstGeom>
        </p:spPr>
        <p:txBody>
          <a:bodyPr wrap="square">
            <a:spAutoFit/>
          </a:bodyPr>
          <a:lstStyle/>
          <a:p>
            <a:r>
              <a:rPr lang="pl-PL" sz="2000" b="1" dirty="0">
                <a:solidFill>
                  <a:srgbClr val="FFC000"/>
                </a:solidFill>
              </a:rPr>
              <a:t>EXAMPLE OF SELECTING ADDITIONAL SOCIAL COMPETENCES</a:t>
            </a:r>
          </a:p>
          <a:p>
            <a:endParaRPr lang="pl-PL" sz="2000" b="1" dirty="0">
              <a:solidFill>
                <a:srgbClr val="FFC000"/>
              </a:solidFill>
            </a:endParaRPr>
          </a:p>
          <a:p>
            <a:pPr>
              <a:lnSpc>
                <a:spcPct val="114000"/>
              </a:lnSpc>
              <a:spcAft>
                <a:spcPts val="600"/>
              </a:spcAft>
            </a:pPr>
            <a:r>
              <a:rPr lang="en-GB" dirty="0">
                <a:solidFill>
                  <a:schemeClr val="tx1">
                    <a:lumMod val="75000"/>
                    <a:lumOff val="25000"/>
                  </a:schemeClr>
                </a:solidFill>
              </a:rPr>
              <a:t>In order to be able to carry out a special service of baked fish in its entirety, you need to master interpersonal skills:</a:t>
            </a:r>
          </a:p>
          <a:p>
            <a:pPr marL="342900" indent="-342900">
              <a:lnSpc>
                <a:spcPct val="114000"/>
              </a:lnSpc>
              <a:spcAft>
                <a:spcPts val="600"/>
              </a:spcAft>
              <a:buBlip>
                <a:blip r:embed="rId2"/>
              </a:buBlip>
            </a:pPr>
            <a:endParaRPr lang="en-GB" dirty="0">
              <a:solidFill>
                <a:schemeClr val="tx1">
                  <a:lumMod val="75000"/>
                  <a:lumOff val="25000"/>
                </a:schemeClr>
              </a:solidFill>
            </a:endParaRPr>
          </a:p>
          <a:p>
            <a:pPr marL="342900" indent="-342900">
              <a:lnSpc>
                <a:spcPct val="114000"/>
              </a:lnSpc>
              <a:spcAft>
                <a:spcPts val="600"/>
              </a:spcAft>
              <a:buBlip>
                <a:blip r:embed="rId2"/>
              </a:buBlip>
            </a:pPr>
            <a:r>
              <a:rPr lang="en-GB" dirty="0">
                <a:solidFill>
                  <a:schemeClr val="tx1">
                    <a:lumMod val="75000"/>
                    <a:lumOff val="25000"/>
                  </a:schemeClr>
                </a:solidFill>
              </a:rPr>
              <a:t>take care of the right self-presentation,</a:t>
            </a:r>
          </a:p>
          <a:p>
            <a:pPr marL="342900" indent="-342900">
              <a:lnSpc>
                <a:spcPct val="114000"/>
              </a:lnSpc>
              <a:spcAft>
                <a:spcPts val="600"/>
              </a:spcAft>
              <a:buBlip>
                <a:blip r:embed="rId2"/>
              </a:buBlip>
            </a:pPr>
            <a:r>
              <a:rPr lang="en-GB" dirty="0">
                <a:solidFill>
                  <a:schemeClr val="tx1">
                    <a:lumMod val="75000"/>
                    <a:lumOff val="25000"/>
                  </a:schemeClr>
                </a:solidFill>
              </a:rPr>
              <a:t>accept feedback,</a:t>
            </a:r>
          </a:p>
          <a:p>
            <a:pPr marL="342900" indent="-342900">
              <a:lnSpc>
                <a:spcPct val="114000"/>
              </a:lnSpc>
              <a:spcAft>
                <a:spcPts val="600"/>
              </a:spcAft>
              <a:buBlip>
                <a:blip r:embed="rId2"/>
              </a:buBlip>
            </a:pPr>
            <a:r>
              <a:rPr lang="en-GB" dirty="0">
                <a:solidFill>
                  <a:schemeClr val="tx1">
                    <a:lumMod val="75000"/>
                    <a:lumOff val="25000"/>
                  </a:schemeClr>
                </a:solidFill>
              </a:rPr>
              <a:t>manage the work of a helper (if we have one ;-).</a:t>
            </a:r>
            <a:endParaRPr lang="pl-PL" dirty="0">
              <a:solidFill>
                <a:schemeClr val="tx1">
                  <a:lumMod val="75000"/>
                  <a:lumOff val="25000"/>
                </a:schemeClr>
              </a:solidFill>
            </a:endParaRPr>
          </a:p>
        </p:txBody>
      </p:sp>
      <p:pic>
        <p:nvPicPr>
          <p:cNvPr id="27" name="Grafika 26">
            <a:extLst>
              <a:ext uri="{FF2B5EF4-FFF2-40B4-BE49-F238E27FC236}">
                <a16:creationId xmlns:a16="http://schemas.microsoft.com/office/drawing/2014/main" id="{5F37FF73-117A-4557-8520-CE1347CB8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792" y="2677791"/>
            <a:ext cx="2113773" cy="2024419"/>
          </a:xfrm>
          <a:prstGeom prst="rect">
            <a:avLst/>
          </a:prstGeom>
        </p:spPr>
      </p:pic>
      <p:sp>
        <p:nvSpPr>
          <p:cNvPr id="13" name="Tytuł 1">
            <a:extLst>
              <a:ext uri="{FF2B5EF4-FFF2-40B4-BE49-F238E27FC236}">
                <a16:creationId xmlns:a16="http://schemas.microsoft.com/office/drawing/2014/main" id="{27047440-5115-45B4-A816-D87E6C51C751}"/>
              </a:ext>
            </a:extLst>
          </p:cNvPr>
          <p:cNvSpPr txBox="1">
            <a:spLocks/>
          </p:cNvSpPr>
          <p:nvPr/>
        </p:nvSpPr>
        <p:spPr bwMode="auto">
          <a:xfrm>
            <a:off x="1199356" y="188640"/>
            <a:ext cx="5184676"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a:solidFill>
                  <a:schemeClr val="tx1">
                    <a:lumMod val="75000"/>
                    <a:lumOff val="25000"/>
                  </a:schemeClr>
                </a:solidFill>
              </a:rPr>
              <a:t>EXAMPLE</a:t>
            </a:r>
          </a:p>
        </p:txBody>
      </p:sp>
      <p:pic>
        <p:nvPicPr>
          <p:cNvPr id="15" name="Obraz 14">
            <a:extLst>
              <a:ext uri="{FF2B5EF4-FFF2-40B4-BE49-F238E27FC236}">
                <a16:creationId xmlns:a16="http://schemas.microsoft.com/office/drawing/2014/main" id="{CE46F47E-E9F7-4177-9A9A-47C11B0F24F3}"/>
              </a:ext>
            </a:extLst>
          </p:cNvPr>
          <p:cNvPicPr preferRelativeResize="0">
            <a:picLocks/>
          </p:cNvPicPr>
          <p:nvPr/>
        </p:nvPicPr>
        <p:blipFill>
          <a:blip r:embed="rId5"/>
          <a:stretch>
            <a:fillRect/>
          </a:stretch>
        </p:blipFill>
        <p:spPr>
          <a:xfrm flipH="1">
            <a:off x="4151780" y="1916832"/>
            <a:ext cx="144019" cy="3672408"/>
          </a:xfrm>
          <a:prstGeom prst="rect">
            <a:avLst/>
          </a:prstGeom>
        </p:spPr>
      </p:pic>
    </p:spTree>
    <p:extLst>
      <p:ext uri="{BB962C8B-B14F-4D97-AF65-F5344CB8AC3E}">
        <p14:creationId xmlns:p14="http://schemas.microsoft.com/office/powerpoint/2010/main" val="2923920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08085107-6127-4A2A-9A35-69F6C82C2AB1}"/>
              </a:ext>
            </a:extLst>
          </p:cNvPr>
          <p:cNvSpPr>
            <a:spLocks noGrp="1"/>
          </p:cNvSpPr>
          <p:nvPr>
            <p:ph type="sldNum" sz="quarter" idx="12"/>
          </p:nvPr>
        </p:nvSpPr>
        <p:spPr/>
        <p:txBody>
          <a:bodyPr/>
          <a:lstStyle/>
          <a:p>
            <a:pPr>
              <a:defRPr/>
            </a:pPr>
            <a:fld id="{6CC9281A-217F-4492-A313-C4D4CB901DEA}" type="slidenum">
              <a:rPr lang="en-US" altLang="pl-PL" smtClean="0"/>
              <a:pPr>
                <a:defRPr/>
              </a:pPr>
              <a:t>29</a:t>
            </a:fld>
            <a:endParaRPr lang="en-US" altLang="pl-PL"/>
          </a:p>
        </p:txBody>
      </p:sp>
      <p:sp>
        <p:nvSpPr>
          <p:cNvPr id="11" name="Prostokąt 10">
            <a:extLst>
              <a:ext uri="{FF2B5EF4-FFF2-40B4-BE49-F238E27FC236}">
                <a16:creationId xmlns:a16="http://schemas.microsoft.com/office/drawing/2014/main" id="{8FF4C875-969D-42E7-B732-BEE1092B0048}"/>
              </a:ext>
            </a:extLst>
          </p:cNvPr>
          <p:cNvSpPr/>
          <p:nvPr/>
        </p:nvSpPr>
        <p:spPr>
          <a:xfrm>
            <a:off x="4224486" y="2106839"/>
            <a:ext cx="6691929" cy="3691404"/>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rostokąt 11">
            <a:extLst>
              <a:ext uri="{FF2B5EF4-FFF2-40B4-BE49-F238E27FC236}">
                <a16:creationId xmlns:a16="http://schemas.microsoft.com/office/drawing/2014/main" id="{B2ED0271-B644-4DA4-9CB4-87AFAF68DEFF}"/>
              </a:ext>
            </a:extLst>
          </p:cNvPr>
          <p:cNvSpPr/>
          <p:nvPr/>
        </p:nvSpPr>
        <p:spPr>
          <a:xfrm>
            <a:off x="4224486" y="1318219"/>
            <a:ext cx="6691929" cy="788620"/>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Trójkąt prostokątny 12">
            <a:extLst>
              <a:ext uri="{FF2B5EF4-FFF2-40B4-BE49-F238E27FC236}">
                <a16:creationId xmlns:a16="http://schemas.microsoft.com/office/drawing/2014/main" id="{C25255F5-5D3E-4A7C-907E-984676826158}"/>
              </a:ext>
            </a:extLst>
          </p:cNvPr>
          <p:cNvSpPr/>
          <p:nvPr/>
        </p:nvSpPr>
        <p:spPr>
          <a:xfrm rot="10800000">
            <a:off x="10464476" y="5798243"/>
            <a:ext cx="453161" cy="658902"/>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15" name="Tytuł 4">
            <a:extLst>
              <a:ext uri="{FF2B5EF4-FFF2-40B4-BE49-F238E27FC236}">
                <a16:creationId xmlns:a16="http://schemas.microsoft.com/office/drawing/2014/main" id="{D38AF29A-FE4C-4234-B69E-036869DC788D}"/>
              </a:ext>
            </a:extLst>
          </p:cNvPr>
          <p:cNvSpPr txBox="1">
            <a:spLocks/>
          </p:cNvSpPr>
          <p:nvPr/>
        </p:nvSpPr>
        <p:spPr bwMode="auto">
          <a:xfrm>
            <a:off x="4367808" y="1869498"/>
            <a:ext cx="6691930" cy="405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85750" indent="-285750" algn="l">
              <a:lnSpc>
                <a:spcPct val="114000"/>
              </a:lnSpc>
              <a:spcAft>
                <a:spcPts val="600"/>
              </a:spcAft>
              <a:buBlip>
                <a:blip r:embed="rId2"/>
              </a:buBlip>
            </a:pPr>
            <a:r>
              <a:rPr lang="pl-PL" sz="1600" dirty="0">
                <a:solidFill>
                  <a:schemeClr val="bg1"/>
                </a:solidFill>
              </a:rPr>
              <a:t> </a:t>
            </a:r>
            <a:r>
              <a:rPr lang="en-GB" sz="1600" dirty="0">
                <a:solidFill>
                  <a:schemeClr val="bg1"/>
                </a:solidFill>
              </a:rPr>
              <a:t>use advanced presentation skills and advanced communication tools,</a:t>
            </a:r>
          </a:p>
          <a:p>
            <a:pPr marL="285750" indent="-285750" algn="l">
              <a:lnSpc>
                <a:spcPct val="114000"/>
              </a:lnSpc>
              <a:spcAft>
                <a:spcPts val="600"/>
              </a:spcAft>
              <a:buBlip>
                <a:blip r:embed="rId2"/>
              </a:buBlip>
            </a:pPr>
            <a:r>
              <a:rPr lang="en-GB" sz="1600" dirty="0">
                <a:solidFill>
                  <a:schemeClr val="bg1"/>
                </a:solidFill>
              </a:rPr>
              <a:t>create appropriate conditions (in terms of organisation and content) of participants' learning,</a:t>
            </a:r>
          </a:p>
          <a:p>
            <a:pPr marL="285750" indent="-285750" algn="l">
              <a:lnSpc>
                <a:spcPct val="114000"/>
              </a:lnSpc>
              <a:spcAft>
                <a:spcPts val="600"/>
              </a:spcAft>
              <a:buBlip>
                <a:blip r:embed="rId2"/>
              </a:buBlip>
            </a:pPr>
            <a:r>
              <a:rPr lang="en-GB" sz="1600" dirty="0">
                <a:solidFill>
                  <a:schemeClr val="bg1"/>
                </a:solidFill>
              </a:rPr>
              <a:t>adjust the level of training to the level of all participants,</a:t>
            </a:r>
          </a:p>
          <a:p>
            <a:pPr marL="285750" indent="-285750" algn="l">
              <a:lnSpc>
                <a:spcPct val="114000"/>
              </a:lnSpc>
              <a:spcAft>
                <a:spcPts val="600"/>
              </a:spcAft>
              <a:buBlip>
                <a:blip r:embed="rId2"/>
              </a:buBlip>
            </a:pPr>
            <a:r>
              <a:rPr lang="en-GB" sz="1600" dirty="0">
                <a:solidFill>
                  <a:schemeClr val="bg1"/>
                </a:solidFill>
              </a:rPr>
              <a:t>conduct a dialogue with participants, be open to feedback,</a:t>
            </a:r>
          </a:p>
          <a:p>
            <a:pPr marL="285750" indent="-285750" algn="l">
              <a:lnSpc>
                <a:spcPct val="114000"/>
              </a:lnSpc>
              <a:spcAft>
                <a:spcPts val="600"/>
              </a:spcAft>
              <a:buBlip>
                <a:blip r:embed="rId2"/>
              </a:buBlip>
            </a:pPr>
            <a:r>
              <a:rPr lang="en-GB" sz="1600" dirty="0">
                <a:solidFill>
                  <a:schemeClr val="bg1"/>
                </a:solidFill>
              </a:rPr>
              <a:t> draw from the participants' training experiences,</a:t>
            </a:r>
          </a:p>
          <a:p>
            <a:pPr marL="285750" indent="-285750" algn="l">
              <a:lnSpc>
                <a:spcPct val="114000"/>
              </a:lnSpc>
              <a:spcAft>
                <a:spcPts val="600"/>
              </a:spcAft>
              <a:buBlip>
                <a:blip r:embed="rId2"/>
              </a:buBlip>
            </a:pPr>
            <a:r>
              <a:rPr lang="en-GB" sz="1600" dirty="0">
                <a:solidFill>
                  <a:schemeClr val="bg1"/>
                </a:solidFill>
              </a:rPr>
              <a:t>critically evaluate their own actions,</a:t>
            </a:r>
          </a:p>
          <a:p>
            <a:pPr marL="285750" indent="-285750" algn="l">
              <a:lnSpc>
                <a:spcPct val="114000"/>
              </a:lnSpc>
              <a:spcAft>
                <a:spcPts val="600"/>
              </a:spcAft>
              <a:buBlip>
                <a:blip r:embed="rId2"/>
              </a:buBlip>
            </a:pPr>
            <a:r>
              <a:rPr lang="en-GB" sz="1600" dirty="0">
                <a:solidFill>
                  <a:schemeClr val="bg1"/>
                </a:solidFill>
              </a:rPr>
              <a:t>to be responsible for the efficiency of their work,</a:t>
            </a:r>
            <a:endParaRPr lang="pl-PL" sz="1600" dirty="0">
              <a:solidFill>
                <a:schemeClr val="bg1"/>
              </a:solidFill>
            </a:endParaRPr>
          </a:p>
        </p:txBody>
      </p:sp>
      <p:sp>
        <p:nvSpPr>
          <p:cNvPr id="16" name="Prostokąt 15">
            <a:extLst>
              <a:ext uri="{FF2B5EF4-FFF2-40B4-BE49-F238E27FC236}">
                <a16:creationId xmlns:a16="http://schemas.microsoft.com/office/drawing/2014/main" id="{F34FD1FA-9D7F-42A5-8CC5-ADC80728F659}"/>
              </a:ext>
            </a:extLst>
          </p:cNvPr>
          <p:cNvSpPr/>
          <p:nvPr/>
        </p:nvSpPr>
        <p:spPr>
          <a:xfrm>
            <a:off x="4439816" y="1363436"/>
            <a:ext cx="5792588" cy="646331"/>
          </a:xfrm>
          <a:prstGeom prst="rect">
            <a:avLst/>
          </a:prstGeom>
        </p:spPr>
        <p:txBody>
          <a:bodyPr wrap="square">
            <a:spAutoFit/>
          </a:bodyPr>
          <a:lstStyle/>
          <a:p>
            <a:r>
              <a:rPr lang="pl-PL" b="1" dirty="0">
                <a:solidFill>
                  <a:schemeClr val="bg1"/>
                </a:solidFill>
              </a:rPr>
              <a:t>IN ORDER TO EFFECTIVELY RAISE THE SOCIAL COMPETENCES, THE TRAINER SHOULD BE ABLE TO:</a:t>
            </a:r>
          </a:p>
        </p:txBody>
      </p:sp>
      <p:sp>
        <p:nvSpPr>
          <p:cNvPr id="20" name="Tytuł 1">
            <a:extLst>
              <a:ext uri="{FF2B5EF4-FFF2-40B4-BE49-F238E27FC236}">
                <a16:creationId xmlns:a16="http://schemas.microsoft.com/office/drawing/2014/main" id="{22DF9E9E-EFA2-4480-8451-2376A02ECCA8}"/>
              </a:ext>
            </a:extLst>
          </p:cNvPr>
          <p:cNvSpPr txBox="1">
            <a:spLocks/>
          </p:cNvSpPr>
          <p:nvPr/>
        </p:nvSpPr>
        <p:spPr bwMode="auto">
          <a:xfrm>
            <a:off x="1199356" y="332656"/>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PREPARATION FOR THE TRAINING OF SOCIAL COMPETENCES</a:t>
            </a:r>
            <a:endParaRPr lang="pl-PL" sz="2400" b="1" dirty="0">
              <a:solidFill>
                <a:schemeClr val="tx1">
                  <a:lumMod val="75000"/>
                  <a:lumOff val="25000"/>
                </a:schemeClr>
              </a:solidFill>
            </a:endParaRPr>
          </a:p>
        </p:txBody>
      </p:sp>
      <p:pic>
        <p:nvPicPr>
          <p:cNvPr id="17" name="Grafika 16">
            <a:extLst>
              <a:ext uri="{FF2B5EF4-FFF2-40B4-BE49-F238E27FC236}">
                <a16:creationId xmlns:a16="http://schemas.microsoft.com/office/drawing/2014/main" id="{21E32FE7-46D5-4C6B-9A02-A8A4FDCC00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0549" y="3075163"/>
            <a:ext cx="1649981" cy="1649981"/>
          </a:xfrm>
          <a:prstGeom prst="rect">
            <a:avLst/>
          </a:prstGeom>
        </p:spPr>
      </p:pic>
      <p:sp>
        <p:nvSpPr>
          <p:cNvPr id="18" name="Prostokąt 17">
            <a:extLst>
              <a:ext uri="{FF2B5EF4-FFF2-40B4-BE49-F238E27FC236}">
                <a16:creationId xmlns:a16="http://schemas.microsoft.com/office/drawing/2014/main" id="{BEB05615-E3AA-4262-B89C-D01907C34210}"/>
              </a:ext>
            </a:extLst>
          </p:cNvPr>
          <p:cNvSpPr/>
          <p:nvPr/>
        </p:nvSpPr>
        <p:spPr>
          <a:xfrm>
            <a:off x="1110812" y="6074132"/>
            <a:ext cx="1047466" cy="307777"/>
          </a:xfrm>
          <a:prstGeom prst="rect">
            <a:avLst/>
          </a:prstGeom>
        </p:spPr>
        <p:txBody>
          <a:bodyPr wrap="none">
            <a:spAutoFit/>
          </a:bodyPr>
          <a:lstStyle/>
          <a:p>
            <a:r>
              <a:rPr lang="pl-PL" sz="1400" dirty="0">
                <a:solidFill>
                  <a:schemeClr val="tx1">
                    <a:lumMod val="95000"/>
                    <a:lumOff val="5000"/>
                  </a:schemeClr>
                </a:solidFill>
              </a:rPr>
              <a:t>PODCAST 2 </a:t>
            </a:r>
          </a:p>
        </p:txBody>
      </p:sp>
      <p:pic>
        <p:nvPicPr>
          <p:cNvPr id="19" name="Obraz 18">
            <a:extLst>
              <a:ext uri="{FF2B5EF4-FFF2-40B4-BE49-F238E27FC236}">
                <a16:creationId xmlns:a16="http://schemas.microsoft.com/office/drawing/2014/main" id="{ECAF0AF8-1DBC-40CD-812A-350D93A1DBAA}"/>
              </a:ext>
            </a:extLst>
          </p:cNvPr>
          <p:cNvPicPr>
            <a:picLocks noChangeAspect="1"/>
          </p:cNvPicPr>
          <p:nvPr/>
        </p:nvPicPr>
        <p:blipFill rotWithShape="1">
          <a:blip r:embed="rId5">
            <a:extLst>
              <a:ext uri="{28A0092B-C50C-407E-A947-70E740481C1C}">
                <a14:useLocalDpi xmlns:a14="http://schemas.microsoft.com/office/drawing/2010/main" val="0"/>
              </a:ext>
            </a:extLst>
          </a:blip>
          <a:srcRect l="-1669" t="-1724" r="-1669" b="-1724"/>
          <a:stretch/>
        </p:blipFill>
        <p:spPr>
          <a:xfrm>
            <a:off x="494088" y="6041836"/>
            <a:ext cx="539422" cy="54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EEE2DE1E-C15D-4405-AC85-220415964C9B}"/>
              </a:ext>
            </a:extLst>
          </p:cNvPr>
          <p:cNvSpPr/>
          <p:nvPr/>
        </p:nvSpPr>
        <p:spPr>
          <a:xfrm>
            <a:off x="0" y="1556792"/>
            <a:ext cx="6110423" cy="468052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34FEDEFB-C51B-4FAC-B99C-55FEA98F1DC7}"/>
              </a:ext>
            </a:extLst>
          </p:cNvPr>
          <p:cNvSpPr/>
          <p:nvPr/>
        </p:nvSpPr>
        <p:spPr>
          <a:xfrm>
            <a:off x="5951984" y="1556792"/>
            <a:ext cx="6254439" cy="4680520"/>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dtytuł 2">
            <a:extLst>
              <a:ext uri="{FF2B5EF4-FFF2-40B4-BE49-F238E27FC236}">
                <a16:creationId xmlns:a16="http://schemas.microsoft.com/office/drawing/2014/main" id="{C04E7D91-776F-4721-B11D-49B67F187057}"/>
              </a:ext>
            </a:extLst>
          </p:cNvPr>
          <p:cNvSpPr>
            <a:spLocks noGrp="1"/>
          </p:cNvSpPr>
          <p:nvPr>
            <p:ph idx="1"/>
          </p:nvPr>
        </p:nvSpPr>
        <p:spPr>
          <a:xfrm>
            <a:off x="6846768" y="3660768"/>
            <a:ext cx="4937864" cy="2554808"/>
          </a:xfrm>
        </p:spPr>
        <p:txBody>
          <a:bodyPr rtlCol="0">
            <a:noAutofit/>
          </a:bodyPr>
          <a:lstStyle/>
          <a:p>
            <a:pPr>
              <a:lnSpc>
                <a:spcPct val="114000"/>
              </a:lnSpc>
              <a:spcAft>
                <a:spcPts val="600"/>
              </a:spcAft>
              <a:buBlip>
                <a:blip r:embed="rId2"/>
              </a:buBlip>
            </a:pPr>
            <a:r>
              <a:rPr lang="en-GB" sz="1800" dirty="0">
                <a:solidFill>
                  <a:schemeClr val="tx1">
                    <a:lumMod val="75000"/>
                    <a:lumOff val="25000"/>
                  </a:schemeClr>
                </a:solidFill>
              </a:rPr>
              <a:t>Adapt methods and techniques of training and teaching resources to the designated goals, opportunities and preferences of participants.</a:t>
            </a:r>
          </a:p>
          <a:p>
            <a:pPr>
              <a:lnSpc>
                <a:spcPct val="114000"/>
              </a:lnSpc>
              <a:spcAft>
                <a:spcPts val="600"/>
              </a:spcAft>
              <a:buBlip>
                <a:blip r:embed="rId2"/>
              </a:buBlip>
            </a:pPr>
            <a:r>
              <a:rPr lang="en-GB" sz="1800" dirty="0">
                <a:solidFill>
                  <a:schemeClr val="tx1">
                    <a:lumMod val="75000"/>
                    <a:lumOff val="25000"/>
                  </a:schemeClr>
                </a:solidFill>
              </a:rPr>
              <a:t>Define the rules and methods of cooperation with the group.</a:t>
            </a:r>
          </a:p>
          <a:p>
            <a:pPr>
              <a:lnSpc>
                <a:spcPct val="114000"/>
              </a:lnSpc>
              <a:spcAft>
                <a:spcPts val="600"/>
              </a:spcAft>
              <a:buBlip>
                <a:blip r:embed="rId2"/>
              </a:buBlip>
            </a:pPr>
            <a:r>
              <a:rPr lang="en-GB" sz="1800" dirty="0">
                <a:solidFill>
                  <a:schemeClr val="tx1">
                    <a:lumMod val="75000"/>
                    <a:lumOff val="25000"/>
                  </a:schemeClr>
                </a:solidFill>
              </a:rPr>
              <a:t>Plan the training time</a:t>
            </a:r>
            <a:r>
              <a:rPr lang="pl-PL" sz="1800" dirty="0">
                <a:solidFill>
                  <a:schemeClr val="tx1">
                    <a:lumMod val="75000"/>
                    <a:lumOff val="25000"/>
                  </a:schemeClr>
                </a:solidFill>
              </a:rPr>
              <a:t>.</a:t>
            </a: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411373"/>
            <a:ext cx="70579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sz="2400" b="1" dirty="0">
                <a:solidFill>
                  <a:schemeClr val="tx1">
                    <a:lumMod val="75000"/>
                    <a:lumOff val="25000"/>
                  </a:schemeClr>
                </a:solidFill>
              </a:rPr>
              <a:t>WHAT ELEMENTS SHOULD BE </a:t>
            </a:r>
            <a:r>
              <a:rPr lang="pl-PL" sz="2400" b="1" dirty="0" err="1">
                <a:solidFill>
                  <a:schemeClr val="tx1">
                    <a:lumMod val="75000"/>
                    <a:lumOff val="25000"/>
                  </a:schemeClr>
                </a:solidFill>
              </a:rPr>
              <a:t>PREPARED</a:t>
            </a:r>
            <a:r>
              <a:rPr lang="pl-PL" sz="2400" b="1" dirty="0">
                <a:solidFill>
                  <a:schemeClr val="tx1">
                    <a:lumMod val="75000"/>
                    <a:lumOff val="25000"/>
                  </a:schemeClr>
                </a:solidFill>
              </a:rPr>
              <a:t>?</a:t>
            </a:r>
          </a:p>
          <a:p>
            <a:pPr algn="l">
              <a:defRPr/>
            </a:pPr>
            <a:endParaRPr lang="pl-PL" altLang="pl-PL" sz="24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a:t>
            </a:fld>
            <a:endParaRPr lang="en-US" altLang="pl-PL" dirty="0"/>
          </a:p>
        </p:txBody>
      </p:sp>
      <p:sp>
        <p:nvSpPr>
          <p:cNvPr id="16" name="Podtytuł 2">
            <a:extLst>
              <a:ext uri="{FF2B5EF4-FFF2-40B4-BE49-F238E27FC236}">
                <a16:creationId xmlns:a16="http://schemas.microsoft.com/office/drawing/2014/main" id="{86DCE029-A6D0-4AC0-A2AE-C30C582D3863}"/>
              </a:ext>
            </a:extLst>
          </p:cNvPr>
          <p:cNvSpPr txBox="1">
            <a:spLocks/>
          </p:cNvSpPr>
          <p:nvPr/>
        </p:nvSpPr>
        <p:spPr bwMode="auto">
          <a:xfrm>
            <a:off x="767712" y="3826520"/>
            <a:ext cx="4680215" cy="222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Aft>
                <a:spcPts val="600"/>
              </a:spcAft>
              <a:buBlip>
                <a:blip r:embed="rId2"/>
              </a:buBlip>
            </a:pPr>
            <a:r>
              <a:rPr lang="en-GB" sz="1800" dirty="0">
                <a:solidFill>
                  <a:schemeClr val="tx1">
                    <a:lumMod val="75000"/>
                    <a:lumOff val="25000"/>
                  </a:schemeClr>
                </a:solidFill>
              </a:rPr>
              <a:t>Set a main goal and specific training goals in connection with the diagnosed training needs.</a:t>
            </a:r>
          </a:p>
          <a:p>
            <a:pPr>
              <a:lnSpc>
                <a:spcPct val="114000"/>
              </a:lnSpc>
              <a:spcAft>
                <a:spcPts val="600"/>
              </a:spcAft>
              <a:buBlip>
                <a:blip r:embed="rId2"/>
              </a:buBlip>
            </a:pPr>
            <a:r>
              <a:rPr lang="en-GB" sz="1800" dirty="0">
                <a:solidFill>
                  <a:schemeClr val="tx1">
                    <a:lumMod val="75000"/>
                    <a:lumOff val="25000"/>
                  </a:schemeClr>
                </a:solidFill>
              </a:rPr>
              <a:t>Prepare concepts and keywords in the field of training.</a:t>
            </a:r>
            <a:endParaRPr lang="pl-PL" sz="1800" dirty="0">
              <a:solidFill>
                <a:schemeClr val="tx1">
                  <a:lumMod val="75000"/>
                  <a:lumOff val="25000"/>
                </a:schemeClr>
              </a:solidFill>
            </a:endParaRPr>
          </a:p>
        </p:txBody>
      </p:sp>
      <p:pic>
        <p:nvPicPr>
          <p:cNvPr id="7" name="Grafika 6">
            <a:extLst>
              <a:ext uri="{FF2B5EF4-FFF2-40B4-BE49-F238E27FC236}">
                <a16:creationId xmlns:a16="http://schemas.microsoft.com/office/drawing/2014/main" id="{992D8E28-1D51-486C-86F2-4384FEAD75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512" y="2147638"/>
            <a:ext cx="1073192" cy="1144737"/>
          </a:xfrm>
          <a:prstGeom prst="rect">
            <a:avLst/>
          </a:prstGeom>
        </p:spPr>
      </p:pic>
      <p:pic>
        <p:nvPicPr>
          <p:cNvPr id="8" name="Grafika 7">
            <a:extLst>
              <a:ext uri="{FF2B5EF4-FFF2-40B4-BE49-F238E27FC236}">
                <a16:creationId xmlns:a16="http://schemas.microsoft.com/office/drawing/2014/main" id="{CA599692-4229-4877-A423-F2116F4CBE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44285" y="2166886"/>
            <a:ext cx="1125489" cy="1125489"/>
          </a:xfrm>
          <a:prstGeom prst="rect">
            <a:avLst/>
          </a:prstGeom>
        </p:spPr>
      </p:pic>
      <p:sp>
        <p:nvSpPr>
          <p:cNvPr id="2" name="Prostokąt 1">
            <a:extLst>
              <a:ext uri="{FF2B5EF4-FFF2-40B4-BE49-F238E27FC236}">
                <a16:creationId xmlns:a16="http://schemas.microsoft.com/office/drawing/2014/main" id="{E1664960-63FA-4665-9231-4EDE3B647FFE}"/>
              </a:ext>
            </a:extLst>
          </p:cNvPr>
          <p:cNvSpPr/>
          <p:nvPr/>
        </p:nvSpPr>
        <p:spPr>
          <a:xfrm>
            <a:off x="2054647" y="2511671"/>
            <a:ext cx="2640531" cy="489365"/>
          </a:xfrm>
          <a:prstGeom prst="rect">
            <a:avLst/>
          </a:prstGeom>
        </p:spPr>
        <p:txBody>
          <a:bodyPr wrap="none">
            <a:spAutoFit/>
          </a:bodyPr>
          <a:lstStyle/>
          <a:p>
            <a:pPr marL="0" indent="0">
              <a:lnSpc>
                <a:spcPct val="114000"/>
              </a:lnSpc>
              <a:spcAft>
                <a:spcPts val="600"/>
              </a:spcAft>
              <a:buNone/>
            </a:pPr>
            <a:r>
              <a:rPr lang="pl-PL" sz="2400" b="1" dirty="0">
                <a:solidFill>
                  <a:schemeClr val="bg1"/>
                </a:solidFill>
              </a:rPr>
              <a:t>SUBSTANTIVE SIDE </a:t>
            </a:r>
          </a:p>
        </p:txBody>
      </p:sp>
      <p:sp>
        <p:nvSpPr>
          <p:cNvPr id="19" name="Prostokąt 18">
            <a:extLst>
              <a:ext uri="{FF2B5EF4-FFF2-40B4-BE49-F238E27FC236}">
                <a16:creationId xmlns:a16="http://schemas.microsoft.com/office/drawing/2014/main" id="{ED86F7E1-EDD1-4D46-8D9F-6FB29E88B8A6}"/>
              </a:ext>
            </a:extLst>
          </p:cNvPr>
          <p:cNvSpPr/>
          <p:nvPr/>
        </p:nvSpPr>
        <p:spPr>
          <a:xfrm>
            <a:off x="8210552" y="2511671"/>
            <a:ext cx="2887072" cy="489365"/>
          </a:xfrm>
          <a:prstGeom prst="rect">
            <a:avLst/>
          </a:prstGeom>
        </p:spPr>
        <p:txBody>
          <a:bodyPr wrap="none">
            <a:spAutoFit/>
          </a:bodyPr>
          <a:lstStyle/>
          <a:p>
            <a:pPr marL="0" indent="0">
              <a:lnSpc>
                <a:spcPct val="114000"/>
              </a:lnSpc>
              <a:spcAft>
                <a:spcPts val="600"/>
              </a:spcAft>
              <a:buNone/>
            </a:pPr>
            <a:r>
              <a:rPr lang="pl-PL" sz="2400" b="1" dirty="0">
                <a:solidFill>
                  <a:schemeClr val="bg1"/>
                </a:solidFill>
              </a:rPr>
              <a:t>METHODOLOGY SIDE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30</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655840" y="2530899"/>
            <a:ext cx="5731552" cy="2842317"/>
          </a:xfrm>
          <a:prstGeom prst="rect">
            <a:avLst/>
          </a:prstGeom>
        </p:spPr>
        <p:txBody>
          <a:bodyPr wrap="square">
            <a:spAutoFit/>
          </a:bodyPr>
          <a:lstStyle/>
          <a:p>
            <a:r>
              <a:rPr lang="pl-PL" sz="2000" b="1" dirty="0">
                <a:solidFill>
                  <a:srgbClr val="FFC000"/>
                </a:solidFill>
              </a:rPr>
              <a:t>IN ORDER TO PREPARE FOR THIS TASK, THE TRAINER SHOULD:</a:t>
            </a:r>
          </a:p>
          <a:p>
            <a:endParaRPr lang="pl-PL" sz="1600" b="1" dirty="0"/>
          </a:p>
          <a:p>
            <a:pPr marL="342900" indent="-342900">
              <a:lnSpc>
                <a:spcPct val="114000"/>
              </a:lnSpc>
              <a:spcAft>
                <a:spcPts val="1200"/>
              </a:spcAft>
              <a:buBlip>
                <a:blip r:embed="rId2"/>
              </a:buBlip>
            </a:pPr>
            <a:r>
              <a:rPr lang="en-GB" sz="2000" dirty="0">
                <a:solidFill>
                  <a:schemeClr val="tx1">
                    <a:lumMod val="75000"/>
                    <a:lumOff val="25000"/>
                  </a:schemeClr>
                </a:solidFill>
              </a:rPr>
              <a:t>reflect on what social competences will be needed by participants to perform professional tasks after completing the training,</a:t>
            </a:r>
          </a:p>
          <a:p>
            <a:pPr marL="342900" indent="-342900">
              <a:lnSpc>
                <a:spcPct val="114000"/>
              </a:lnSpc>
              <a:spcAft>
                <a:spcPts val="1200"/>
              </a:spcAft>
              <a:buBlip>
                <a:blip r:embed="rId2"/>
              </a:buBlip>
            </a:pPr>
            <a:r>
              <a:rPr lang="en-GB" sz="2000" dirty="0">
                <a:solidFill>
                  <a:schemeClr val="tx1">
                    <a:lumMod val="75000"/>
                    <a:lumOff val="25000"/>
                  </a:schemeClr>
                </a:solidFill>
              </a:rPr>
              <a:t>self-assessment in the field of possessing these competences.</a:t>
            </a:r>
            <a:endParaRPr lang="pl-PL" sz="2000" dirty="0">
              <a:solidFill>
                <a:schemeClr val="tx1">
                  <a:lumMod val="75000"/>
                  <a:lumOff val="25000"/>
                </a:schemeClr>
              </a:solidFill>
            </a:endParaRPr>
          </a:p>
        </p:txBody>
      </p:sp>
      <p:sp>
        <p:nvSpPr>
          <p:cNvPr id="16" name="Tytuł 1">
            <a:extLst>
              <a:ext uri="{FF2B5EF4-FFF2-40B4-BE49-F238E27FC236}">
                <a16:creationId xmlns:a16="http://schemas.microsoft.com/office/drawing/2014/main" id="{BE0A5A27-910B-47EB-AEF8-49FFB3539C4B}"/>
              </a:ext>
            </a:extLst>
          </p:cNvPr>
          <p:cNvSpPr txBox="1">
            <a:spLocks/>
          </p:cNvSpPr>
          <p:nvPr/>
        </p:nvSpPr>
        <p:spPr bwMode="auto">
          <a:xfrm>
            <a:off x="1199356" y="332656"/>
            <a:ext cx="54007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PREPARATION FOR THE TRAINING OF SOCIAL COMPETENCES</a:t>
            </a:r>
            <a:endParaRPr lang="pl-PL" sz="2400" b="1" dirty="0">
              <a:solidFill>
                <a:schemeClr val="tx1">
                  <a:lumMod val="75000"/>
                  <a:lumOff val="25000"/>
                </a:schemeClr>
              </a:solidFill>
            </a:endParaRPr>
          </a:p>
        </p:txBody>
      </p:sp>
      <p:pic>
        <p:nvPicPr>
          <p:cNvPr id="10" name="Obraz 9">
            <a:extLst>
              <a:ext uri="{FF2B5EF4-FFF2-40B4-BE49-F238E27FC236}">
                <a16:creationId xmlns:a16="http://schemas.microsoft.com/office/drawing/2014/main" id="{07401E97-CAEB-4978-A03A-352739B06B38}"/>
              </a:ext>
            </a:extLst>
          </p:cNvPr>
          <p:cNvPicPr preferRelativeResize="0">
            <a:picLocks/>
          </p:cNvPicPr>
          <p:nvPr/>
        </p:nvPicPr>
        <p:blipFill>
          <a:blip r:embed="rId3"/>
          <a:stretch>
            <a:fillRect/>
          </a:stretch>
        </p:blipFill>
        <p:spPr>
          <a:xfrm flipH="1">
            <a:off x="4151783" y="1916832"/>
            <a:ext cx="144015" cy="4104456"/>
          </a:xfrm>
          <a:prstGeom prst="rect">
            <a:avLst/>
          </a:prstGeom>
        </p:spPr>
      </p:pic>
      <p:pic>
        <p:nvPicPr>
          <p:cNvPr id="11" name="Grafika 10">
            <a:extLst>
              <a:ext uri="{FF2B5EF4-FFF2-40B4-BE49-F238E27FC236}">
                <a16:creationId xmlns:a16="http://schemas.microsoft.com/office/drawing/2014/main" id="{BD7C31BB-A254-4B6F-97B0-B36A4D80F2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0549" y="3075163"/>
            <a:ext cx="1649981" cy="1649981"/>
          </a:xfrm>
          <a:prstGeom prst="rect">
            <a:avLst/>
          </a:prstGeom>
        </p:spPr>
      </p:pic>
    </p:spTree>
    <p:extLst>
      <p:ext uri="{BB962C8B-B14F-4D97-AF65-F5344CB8AC3E}">
        <p14:creationId xmlns:p14="http://schemas.microsoft.com/office/powerpoint/2010/main" val="1706387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31</a:t>
            </a:fld>
            <a:endParaRPr lang="en-US" altLang="pl-PL" dirty="0"/>
          </a:p>
        </p:txBody>
      </p:sp>
      <p:sp>
        <p:nvSpPr>
          <p:cNvPr id="3" name="Prostokąt 2">
            <a:extLst>
              <a:ext uri="{FF2B5EF4-FFF2-40B4-BE49-F238E27FC236}">
                <a16:creationId xmlns:a16="http://schemas.microsoft.com/office/drawing/2014/main" id="{2B856CAA-EDC9-4075-97E8-3A8737719B31}"/>
              </a:ext>
            </a:extLst>
          </p:cNvPr>
          <p:cNvSpPr/>
          <p:nvPr/>
        </p:nvSpPr>
        <p:spPr>
          <a:xfrm>
            <a:off x="4655840" y="2355793"/>
            <a:ext cx="6480720" cy="2984728"/>
          </a:xfrm>
          <a:prstGeom prst="rect">
            <a:avLst/>
          </a:prstGeom>
        </p:spPr>
        <p:txBody>
          <a:bodyPr wrap="square">
            <a:spAutoFit/>
          </a:bodyPr>
          <a:lstStyle/>
          <a:p>
            <a:r>
              <a:rPr lang="pl-PL" sz="2000" b="1" dirty="0">
                <a:solidFill>
                  <a:srgbClr val="FFC000"/>
                </a:solidFill>
              </a:rPr>
              <a:t>IN ORDER TO PREPARE FOR THIS TASK, THE TRAINER SHOULD:</a:t>
            </a:r>
          </a:p>
          <a:p>
            <a:endParaRPr lang="pl-PL" sz="1600" b="1" dirty="0"/>
          </a:p>
          <a:p>
            <a:pPr marL="342900" indent="-342900">
              <a:lnSpc>
                <a:spcPct val="114000"/>
              </a:lnSpc>
              <a:spcAft>
                <a:spcPts val="600"/>
              </a:spcAft>
              <a:buBlip>
                <a:blip r:embed="rId2"/>
              </a:buBlip>
            </a:pPr>
            <a:r>
              <a:rPr lang="en-GB" dirty="0">
                <a:solidFill>
                  <a:schemeClr val="tx1">
                    <a:lumMod val="75000"/>
                    <a:lumOff val="25000"/>
                  </a:schemeClr>
                </a:solidFill>
              </a:rPr>
              <a:t>prepare a list of sources and development methods for training participants,</a:t>
            </a:r>
          </a:p>
          <a:p>
            <a:pPr marL="342900" indent="-342900">
              <a:lnSpc>
                <a:spcPct val="114000"/>
              </a:lnSpc>
              <a:spcAft>
                <a:spcPts val="600"/>
              </a:spcAft>
              <a:buBlip>
                <a:blip r:embed="rId2"/>
              </a:buBlip>
            </a:pPr>
            <a:r>
              <a:rPr lang="en-GB" dirty="0">
                <a:solidFill>
                  <a:schemeClr val="tx1">
                    <a:lumMod val="75000"/>
                    <a:lumOff val="25000"/>
                  </a:schemeClr>
                </a:solidFill>
              </a:rPr>
              <a:t>prepare a training including the development of these skills during its conduct,</a:t>
            </a:r>
          </a:p>
          <a:p>
            <a:pPr marL="342900" indent="-342900">
              <a:lnSpc>
                <a:spcPct val="114000"/>
              </a:lnSpc>
              <a:spcAft>
                <a:spcPts val="600"/>
              </a:spcAft>
              <a:buBlip>
                <a:blip r:embed="rId2"/>
              </a:buBlip>
            </a:pPr>
            <a:r>
              <a:rPr lang="en-GB" dirty="0">
                <a:solidFill>
                  <a:schemeClr val="tx1">
                    <a:lumMod val="75000"/>
                    <a:lumOff val="25000"/>
                  </a:schemeClr>
                </a:solidFill>
              </a:rPr>
              <a:t>conduct the training, while maintaining all the discussed principles arising from the area of social competences.</a:t>
            </a:r>
            <a:endParaRPr lang="pl-PL" dirty="0">
              <a:solidFill>
                <a:schemeClr val="tx1">
                  <a:lumMod val="75000"/>
                  <a:lumOff val="25000"/>
                </a:schemeClr>
              </a:solidFill>
            </a:endParaRPr>
          </a:p>
        </p:txBody>
      </p:sp>
      <p:pic>
        <p:nvPicPr>
          <p:cNvPr id="15" name="Grafika 14">
            <a:extLst>
              <a:ext uri="{FF2B5EF4-FFF2-40B4-BE49-F238E27FC236}">
                <a16:creationId xmlns:a16="http://schemas.microsoft.com/office/drawing/2014/main" id="{53AF0F56-4A02-4D51-B267-979005409E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0549" y="3075163"/>
            <a:ext cx="1649981" cy="1649981"/>
          </a:xfrm>
          <a:prstGeom prst="rect">
            <a:avLst/>
          </a:prstGeom>
        </p:spPr>
      </p:pic>
      <p:sp>
        <p:nvSpPr>
          <p:cNvPr id="16" name="Tytuł 1">
            <a:extLst>
              <a:ext uri="{FF2B5EF4-FFF2-40B4-BE49-F238E27FC236}">
                <a16:creationId xmlns:a16="http://schemas.microsoft.com/office/drawing/2014/main" id="{BE0A5A27-910B-47EB-AEF8-49FFB3539C4B}"/>
              </a:ext>
            </a:extLst>
          </p:cNvPr>
          <p:cNvSpPr txBox="1">
            <a:spLocks/>
          </p:cNvSpPr>
          <p:nvPr/>
        </p:nvSpPr>
        <p:spPr bwMode="auto">
          <a:xfrm>
            <a:off x="1199356" y="332656"/>
            <a:ext cx="54007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PREPARATION FOR THE TRAINING OF SOCIAL COMPETENCES</a:t>
            </a:r>
            <a:endParaRPr lang="pl-PL" sz="2400" b="1" dirty="0">
              <a:solidFill>
                <a:schemeClr val="tx1">
                  <a:lumMod val="75000"/>
                  <a:lumOff val="25000"/>
                </a:schemeClr>
              </a:solidFill>
            </a:endParaRPr>
          </a:p>
        </p:txBody>
      </p:sp>
      <p:pic>
        <p:nvPicPr>
          <p:cNvPr id="10" name="Obraz 9">
            <a:extLst>
              <a:ext uri="{FF2B5EF4-FFF2-40B4-BE49-F238E27FC236}">
                <a16:creationId xmlns:a16="http://schemas.microsoft.com/office/drawing/2014/main" id="{13CA246E-36B2-4C7F-A33D-27832252CCEE}"/>
              </a:ext>
            </a:extLst>
          </p:cNvPr>
          <p:cNvPicPr preferRelativeResize="0">
            <a:picLocks/>
          </p:cNvPicPr>
          <p:nvPr/>
        </p:nvPicPr>
        <p:blipFill>
          <a:blip r:embed="rId5"/>
          <a:stretch>
            <a:fillRect/>
          </a:stretch>
        </p:blipFill>
        <p:spPr>
          <a:xfrm flipH="1">
            <a:off x="4151783" y="1916832"/>
            <a:ext cx="144015" cy="4104456"/>
          </a:xfrm>
          <a:prstGeom prst="rect">
            <a:avLst/>
          </a:prstGeom>
        </p:spPr>
      </p:pic>
    </p:spTree>
    <p:extLst>
      <p:ext uri="{BB962C8B-B14F-4D97-AF65-F5344CB8AC3E}">
        <p14:creationId xmlns:p14="http://schemas.microsoft.com/office/powerpoint/2010/main" val="146442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32</a:t>
            </a:fld>
            <a:endParaRPr lang="en-US" altLang="pl-PL" dirty="0"/>
          </a:p>
        </p:txBody>
      </p:sp>
      <p:pic>
        <p:nvPicPr>
          <p:cNvPr id="14" name="Obraz 13">
            <a:extLst>
              <a:ext uri="{FF2B5EF4-FFF2-40B4-BE49-F238E27FC236}">
                <a16:creationId xmlns:a16="http://schemas.microsoft.com/office/drawing/2014/main" id="{22045531-8ACD-43B8-8205-A689B68E6ACD}"/>
              </a:ext>
            </a:extLst>
          </p:cNvPr>
          <p:cNvPicPr preferRelativeResize="0">
            <a:picLocks/>
          </p:cNvPicPr>
          <p:nvPr/>
        </p:nvPicPr>
        <p:blipFill>
          <a:blip r:embed="rId2"/>
          <a:stretch>
            <a:fillRect/>
          </a:stretch>
        </p:blipFill>
        <p:spPr>
          <a:xfrm flipH="1">
            <a:off x="4151783" y="1916832"/>
            <a:ext cx="144015" cy="4104456"/>
          </a:xfrm>
          <a:prstGeom prst="rect">
            <a:avLst/>
          </a:prstGeom>
        </p:spPr>
      </p:pic>
      <p:sp>
        <p:nvSpPr>
          <p:cNvPr id="3" name="Prostokąt 2">
            <a:extLst>
              <a:ext uri="{FF2B5EF4-FFF2-40B4-BE49-F238E27FC236}">
                <a16:creationId xmlns:a16="http://schemas.microsoft.com/office/drawing/2014/main" id="{2B856CAA-EDC9-4075-97E8-3A8737719B31}"/>
              </a:ext>
            </a:extLst>
          </p:cNvPr>
          <p:cNvSpPr/>
          <p:nvPr/>
        </p:nvSpPr>
        <p:spPr>
          <a:xfrm>
            <a:off x="4655839" y="1988840"/>
            <a:ext cx="6550225" cy="4053033"/>
          </a:xfrm>
          <a:prstGeom prst="rect">
            <a:avLst/>
          </a:prstGeom>
        </p:spPr>
        <p:txBody>
          <a:bodyPr wrap="square">
            <a:spAutoFit/>
          </a:bodyPr>
          <a:lstStyle/>
          <a:p>
            <a:r>
              <a:rPr lang="pl-PL" sz="2000" b="1" dirty="0">
                <a:solidFill>
                  <a:srgbClr val="FFC000"/>
                </a:solidFill>
              </a:rPr>
              <a:t>THE TRAINER SHOULD ALSO BE ABLE TO : </a:t>
            </a:r>
          </a:p>
          <a:p>
            <a:endParaRPr lang="pl-PL" sz="1600" b="1" dirty="0"/>
          </a:p>
          <a:p>
            <a:pPr marL="342900" indent="-342900">
              <a:lnSpc>
                <a:spcPct val="114000"/>
              </a:lnSpc>
              <a:spcAft>
                <a:spcPts val="600"/>
              </a:spcAft>
              <a:buBlip>
                <a:blip r:embed="rId3"/>
              </a:buBlip>
            </a:pPr>
            <a:r>
              <a:rPr lang="en-GB" sz="1600" dirty="0">
                <a:solidFill>
                  <a:schemeClr val="tx1">
                    <a:lumMod val="75000"/>
                    <a:lumOff val="25000"/>
                  </a:schemeClr>
                </a:solidFill>
              </a:rPr>
              <a:t>constantly expand knowledge in the area of the trainer's work,</a:t>
            </a:r>
          </a:p>
          <a:p>
            <a:pPr marL="342900" indent="-342900">
              <a:lnSpc>
                <a:spcPct val="114000"/>
              </a:lnSpc>
              <a:spcAft>
                <a:spcPts val="600"/>
              </a:spcAft>
              <a:buBlip>
                <a:blip r:embed="rId3"/>
              </a:buBlip>
            </a:pPr>
            <a:r>
              <a:rPr lang="en-GB" sz="1600" dirty="0">
                <a:solidFill>
                  <a:schemeClr val="tx1">
                    <a:lumMod val="75000"/>
                    <a:lumOff val="25000"/>
                  </a:schemeClr>
                </a:solidFill>
              </a:rPr>
              <a:t>continually improve their  own professional skills,</a:t>
            </a:r>
          </a:p>
          <a:p>
            <a:pPr marL="342900" indent="-342900">
              <a:lnSpc>
                <a:spcPct val="114000"/>
              </a:lnSpc>
              <a:spcAft>
                <a:spcPts val="600"/>
              </a:spcAft>
              <a:buBlip>
                <a:blip r:embed="rId3"/>
              </a:buBlip>
            </a:pPr>
            <a:r>
              <a:rPr lang="en-GB" sz="1600" dirty="0">
                <a:solidFill>
                  <a:schemeClr val="tx1">
                    <a:lumMod val="75000"/>
                    <a:lumOff val="25000"/>
                  </a:schemeClr>
                </a:solidFill>
              </a:rPr>
              <a:t>stimulate participants to participate in the training,</a:t>
            </a:r>
          </a:p>
          <a:p>
            <a:pPr marL="342900" indent="-342900">
              <a:lnSpc>
                <a:spcPct val="114000"/>
              </a:lnSpc>
              <a:spcAft>
                <a:spcPts val="600"/>
              </a:spcAft>
              <a:buBlip>
                <a:blip r:embed="rId3"/>
              </a:buBlip>
            </a:pPr>
            <a:r>
              <a:rPr lang="en-GB" sz="1600" dirty="0">
                <a:solidFill>
                  <a:schemeClr val="tx1">
                    <a:lumMod val="75000"/>
                    <a:lumOff val="25000"/>
                  </a:schemeClr>
                </a:solidFill>
              </a:rPr>
              <a:t>precisely convey information,</a:t>
            </a:r>
          </a:p>
          <a:p>
            <a:pPr marL="342900" indent="-342900">
              <a:lnSpc>
                <a:spcPct val="114000"/>
              </a:lnSpc>
              <a:spcAft>
                <a:spcPts val="600"/>
              </a:spcAft>
              <a:buBlip>
                <a:blip r:embed="rId3"/>
              </a:buBlip>
            </a:pPr>
            <a:r>
              <a:rPr lang="en-GB" sz="1600" dirty="0">
                <a:solidFill>
                  <a:schemeClr val="tx1">
                    <a:lumMod val="75000"/>
                    <a:lumOff val="25000"/>
                  </a:schemeClr>
                </a:solidFill>
              </a:rPr>
              <a:t>keep the listeners' attention during classes,</a:t>
            </a:r>
          </a:p>
          <a:p>
            <a:pPr marL="342900" indent="-342900">
              <a:lnSpc>
                <a:spcPct val="114000"/>
              </a:lnSpc>
              <a:spcAft>
                <a:spcPts val="600"/>
              </a:spcAft>
              <a:buBlip>
                <a:blip r:embed="rId3"/>
              </a:buBlip>
            </a:pPr>
            <a:r>
              <a:rPr lang="en-GB" sz="1600" dirty="0">
                <a:solidFill>
                  <a:schemeClr val="tx1">
                    <a:lumMod val="75000"/>
                    <a:lumOff val="25000"/>
                  </a:schemeClr>
                </a:solidFill>
              </a:rPr>
              <a:t>engage in an interactive learning process,</a:t>
            </a:r>
          </a:p>
          <a:p>
            <a:pPr marL="342900" indent="-342900">
              <a:lnSpc>
                <a:spcPct val="114000"/>
              </a:lnSpc>
              <a:spcAft>
                <a:spcPts val="600"/>
              </a:spcAft>
              <a:buBlip>
                <a:blip r:embed="rId3"/>
              </a:buBlip>
            </a:pPr>
            <a:r>
              <a:rPr lang="en-GB" sz="1600" dirty="0">
                <a:solidFill>
                  <a:schemeClr val="tx1">
                    <a:lumMod val="75000"/>
                    <a:lumOff val="25000"/>
                  </a:schemeClr>
                </a:solidFill>
              </a:rPr>
              <a:t>be open to alternative styles and methods of training,</a:t>
            </a:r>
          </a:p>
          <a:p>
            <a:pPr marL="342900" indent="-342900">
              <a:lnSpc>
                <a:spcPct val="114000"/>
              </a:lnSpc>
              <a:spcAft>
                <a:spcPts val="600"/>
              </a:spcAft>
              <a:buBlip>
                <a:blip r:embed="rId3"/>
              </a:buBlip>
            </a:pPr>
            <a:r>
              <a:rPr lang="en-GB" sz="1600" dirty="0">
                <a:solidFill>
                  <a:schemeClr val="tx1">
                    <a:lumMod val="75000"/>
                    <a:lumOff val="25000"/>
                  </a:schemeClr>
                </a:solidFill>
              </a:rPr>
              <a:t>cooperate with a group,</a:t>
            </a:r>
          </a:p>
          <a:p>
            <a:pPr marL="342900" indent="-342900">
              <a:lnSpc>
                <a:spcPct val="114000"/>
              </a:lnSpc>
              <a:spcAft>
                <a:spcPts val="600"/>
              </a:spcAft>
              <a:buBlip>
                <a:blip r:embed="rId3"/>
              </a:buBlip>
            </a:pPr>
            <a:r>
              <a:rPr lang="en-GB" sz="1600" dirty="0">
                <a:solidFill>
                  <a:schemeClr val="tx1">
                    <a:lumMod val="75000"/>
                    <a:lumOff val="25000"/>
                  </a:schemeClr>
                </a:solidFill>
              </a:rPr>
              <a:t>arouse respect with your attitude and behaviour as well as knowledge and skills.</a:t>
            </a:r>
            <a:endParaRPr lang="pl-PL" sz="1600" dirty="0">
              <a:solidFill>
                <a:schemeClr val="tx1">
                  <a:lumMod val="75000"/>
                  <a:lumOff val="25000"/>
                </a:schemeClr>
              </a:solidFill>
            </a:endParaRPr>
          </a:p>
        </p:txBody>
      </p:sp>
      <p:sp>
        <p:nvSpPr>
          <p:cNvPr id="11" name="Tytuł 1">
            <a:extLst>
              <a:ext uri="{FF2B5EF4-FFF2-40B4-BE49-F238E27FC236}">
                <a16:creationId xmlns:a16="http://schemas.microsoft.com/office/drawing/2014/main" id="{56552DFF-5D26-42D3-B418-1083E6603ACB}"/>
              </a:ext>
            </a:extLst>
          </p:cNvPr>
          <p:cNvSpPr txBox="1">
            <a:spLocks/>
          </p:cNvSpPr>
          <p:nvPr/>
        </p:nvSpPr>
        <p:spPr bwMode="auto">
          <a:xfrm>
            <a:off x="1199356" y="332656"/>
            <a:ext cx="54007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b="1" dirty="0">
                <a:solidFill>
                  <a:schemeClr val="tx1">
                    <a:lumMod val="75000"/>
                    <a:lumOff val="25000"/>
                  </a:schemeClr>
                </a:solidFill>
              </a:rPr>
              <a:t>PREPARATION FOR THE TRAINING OF SOCIAL COMPETENCES</a:t>
            </a:r>
            <a:endParaRPr lang="pl-PL" sz="2400" b="1" dirty="0">
              <a:solidFill>
                <a:schemeClr val="tx1">
                  <a:lumMod val="75000"/>
                  <a:lumOff val="25000"/>
                </a:schemeClr>
              </a:solidFill>
            </a:endParaRPr>
          </a:p>
        </p:txBody>
      </p:sp>
      <p:pic>
        <p:nvPicPr>
          <p:cNvPr id="12" name="Grafika 11">
            <a:extLst>
              <a:ext uri="{FF2B5EF4-FFF2-40B4-BE49-F238E27FC236}">
                <a16:creationId xmlns:a16="http://schemas.microsoft.com/office/drawing/2014/main" id="{4A060A60-A57E-4F83-99C0-6C79286FA5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0549" y="3075163"/>
            <a:ext cx="1649981" cy="1649981"/>
          </a:xfrm>
          <a:prstGeom prst="rect">
            <a:avLst/>
          </a:prstGeom>
        </p:spPr>
      </p:pic>
    </p:spTree>
    <p:extLst>
      <p:ext uri="{BB962C8B-B14F-4D97-AF65-F5344CB8AC3E}">
        <p14:creationId xmlns:p14="http://schemas.microsoft.com/office/powerpoint/2010/main" val="3949589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rostokąt: jeden ścięty róg 30">
            <a:extLst>
              <a:ext uri="{FF2B5EF4-FFF2-40B4-BE49-F238E27FC236}">
                <a16:creationId xmlns:a16="http://schemas.microsoft.com/office/drawing/2014/main" id="{956CA88E-E268-42EF-8717-26BF503097F0}"/>
              </a:ext>
            </a:extLst>
          </p:cNvPr>
          <p:cNvSpPr/>
          <p:nvPr/>
        </p:nvSpPr>
        <p:spPr>
          <a:xfrm>
            <a:off x="9753008" y="2640831"/>
            <a:ext cx="2440221" cy="4235064"/>
          </a:xfrm>
          <a:prstGeom prst="snip1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jeden ścięty róg 31">
            <a:extLst>
              <a:ext uri="{FF2B5EF4-FFF2-40B4-BE49-F238E27FC236}">
                <a16:creationId xmlns:a16="http://schemas.microsoft.com/office/drawing/2014/main" id="{2684F3A1-6203-40C9-8442-435B9CBAFB19}"/>
              </a:ext>
            </a:extLst>
          </p:cNvPr>
          <p:cNvSpPr/>
          <p:nvPr/>
        </p:nvSpPr>
        <p:spPr>
          <a:xfrm>
            <a:off x="7314755" y="2640831"/>
            <a:ext cx="2440222" cy="4235064"/>
          </a:xfrm>
          <a:prstGeom prst="snip1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33</a:t>
            </a:fld>
            <a:endParaRPr lang="en-US" altLang="pl-PL" dirty="0"/>
          </a:p>
        </p:txBody>
      </p:sp>
      <p:sp>
        <p:nvSpPr>
          <p:cNvPr id="16" name="Tytuł 1">
            <a:extLst>
              <a:ext uri="{FF2B5EF4-FFF2-40B4-BE49-F238E27FC236}">
                <a16:creationId xmlns:a16="http://schemas.microsoft.com/office/drawing/2014/main" id="{BE0A5A27-910B-47EB-AEF8-49FFB3539C4B}"/>
              </a:ext>
            </a:extLst>
          </p:cNvPr>
          <p:cNvSpPr txBox="1">
            <a:spLocks/>
          </p:cNvSpPr>
          <p:nvPr/>
        </p:nvSpPr>
        <p:spPr bwMode="auto">
          <a:xfrm>
            <a:off x="1199356" y="332656"/>
            <a:ext cx="727290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CONCLUSIONS- THE BENFITS FROM TRAINING PREPARATION FROM THE SUBSTANTIVE SIDE </a:t>
            </a:r>
          </a:p>
        </p:txBody>
      </p:sp>
      <p:sp>
        <p:nvSpPr>
          <p:cNvPr id="10" name="Prostokąt: jeden ścięty róg 9">
            <a:extLst>
              <a:ext uri="{FF2B5EF4-FFF2-40B4-BE49-F238E27FC236}">
                <a16:creationId xmlns:a16="http://schemas.microsoft.com/office/drawing/2014/main" id="{E7ECD691-9517-4B09-82D0-5AEBC8D8D85D}"/>
              </a:ext>
            </a:extLst>
          </p:cNvPr>
          <p:cNvSpPr/>
          <p:nvPr/>
        </p:nvSpPr>
        <p:spPr>
          <a:xfrm>
            <a:off x="4876504" y="2622936"/>
            <a:ext cx="2440221" cy="4235064"/>
          </a:xfrm>
          <a:prstGeom prst="snip1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jeden ścięty róg 10">
            <a:extLst>
              <a:ext uri="{FF2B5EF4-FFF2-40B4-BE49-F238E27FC236}">
                <a16:creationId xmlns:a16="http://schemas.microsoft.com/office/drawing/2014/main" id="{FFE6FF9D-16AA-4BE0-B8F8-BABB93368AAF}"/>
              </a:ext>
            </a:extLst>
          </p:cNvPr>
          <p:cNvSpPr/>
          <p:nvPr/>
        </p:nvSpPr>
        <p:spPr>
          <a:xfrm>
            <a:off x="2438252" y="2622936"/>
            <a:ext cx="2440222" cy="4235064"/>
          </a:xfrm>
          <a:prstGeom prst="snip1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12" name="Prostokąt: jeden ścięty róg 11">
            <a:extLst>
              <a:ext uri="{FF2B5EF4-FFF2-40B4-BE49-F238E27FC236}">
                <a16:creationId xmlns:a16="http://schemas.microsoft.com/office/drawing/2014/main" id="{F57308C3-D305-4CC3-8396-6CF8A6806872}"/>
              </a:ext>
            </a:extLst>
          </p:cNvPr>
          <p:cNvSpPr/>
          <p:nvPr/>
        </p:nvSpPr>
        <p:spPr>
          <a:xfrm>
            <a:off x="0" y="2622936"/>
            <a:ext cx="2440222" cy="4235064"/>
          </a:xfrm>
          <a:prstGeom prst="snip1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6" name="Grupa 5">
            <a:extLst>
              <a:ext uri="{FF2B5EF4-FFF2-40B4-BE49-F238E27FC236}">
                <a16:creationId xmlns:a16="http://schemas.microsoft.com/office/drawing/2014/main" id="{3C1946D0-9EE4-495B-98AA-42580C991EE0}"/>
              </a:ext>
            </a:extLst>
          </p:cNvPr>
          <p:cNvGrpSpPr>
            <a:grpSpLocks noChangeAspect="1"/>
          </p:cNvGrpSpPr>
          <p:nvPr/>
        </p:nvGrpSpPr>
        <p:grpSpPr>
          <a:xfrm>
            <a:off x="748140" y="2336343"/>
            <a:ext cx="848591" cy="848591"/>
            <a:chOff x="705710" y="2338581"/>
            <a:chExt cx="933450" cy="933450"/>
          </a:xfrm>
        </p:grpSpPr>
        <p:pic>
          <p:nvPicPr>
            <p:cNvPr id="19" name="Grafika 18">
              <a:extLst>
                <a:ext uri="{FF2B5EF4-FFF2-40B4-BE49-F238E27FC236}">
                  <a16:creationId xmlns:a16="http://schemas.microsoft.com/office/drawing/2014/main" id="{FFE62CAC-F17F-45FA-8E73-72C9153F6B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710" y="2338581"/>
              <a:ext cx="933450" cy="933450"/>
            </a:xfrm>
            <a:prstGeom prst="rect">
              <a:avLst/>
            </a:prstGeom>
          </p:spPr>
        </p:pic>
        <p:sp>
          <p:nvSpPr>
            <p:cNvPr id="25" name="Prostokąt 24">
              <a:extLst>
                <a:ext uri="{FF2B5EF4-FFF2-40B4-BE49-F238E27FC236}">
                  <a16:creationId xmlns:a16="http://schemas.microsoft.com/office/drawing/2014/main" id="{6B891024-51FB-4486-AAC0-43521257F47B}"/>
                </a:ext>
              </a:extLst>
            </p:cNvPr>
            <p:cNvSpPr/>
            <p:nvPr/>
          </p:nvSpPr>
          <p:spPr>
            <a:xfrm>
              <a:off x="991088" y="2528307"/>
              <a:ext cx="380232" cy="553998"/>
            </a:xfrm>
            <a:prstGeom prst="rect">
              <a:avLst/>
            </a:prstGeom>
          </p:spPr>
          <p:txBody>
            <a:bodyPr wrap="square">
              <a:spAutoFit/>
            </a:bodyPr>
            <a:lstStyle/>
            <a:p>
              <a:pPr lvl="0"/>
              <a:r>
                <a:rPr lang="pl-PL" sz="3000" dirty="0">
                  <a:solidFill>
                    <a:schemeClr val="bg1"/>
                  </a:solidFill>
                </a:rPr>
                <a:t>1</a:t>
              </a:r>
            </a:p>
          </p:txBody>
        </p:sp>
      </p:grpSp>
      <p:grpSp>
        <p:nvGrpSpPr>
          <p:cNvPr id="5" name="Grupa 4">
            <a:extLst>
              <a:ext uri="{FF2B5EF4-FFF2-40B4-BE49-F238E27FC236}">
                <a16:creationId xmlns:a16="http://schemas.microsoft.com/office/drawing/2014/main" id="{BBC81BDB-FB04-4FEA-9BFF-40C5AD0C1338}"/>
              </a:ext>
            </a:extLst>
          </p:cNvPr>
          <p:cNvGrpSpPr>
            <a:grpSpLocks noChangeAspect="1"/>
          </p:cNvGrpSpPr>
          <p:nvPr/>
        </p:nvGrpSpPr>
        <p:grpSpPr>
          <a:xfrm>
            <a:off x="3182262" y="2336343"/>
            <a:ext cx="848591" cy="848591"/>
            <a:chOff x="3299888" y="2293913"/>
            <a:chExt cx="933450" cy="933450"/>
          </a:xfrm>
        </p:grpSpPr>
        <p:pic>
          <p:nvPicPr>
            <p:cNvPr id="20" name="Grafika 19">
              <a:extLst>
                <a:ext uri="{FF2B5EF4-FFF2-40B4-BE49-F238E27FC236}">
                  <a16:creationId xmlns:a16="http://schemas.microsoft.com/office/drawing/2014/main" id="{66B07D24-FADD-457F-AE19-356CE51666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9888" y="2293913"/>
              <a:ext cx="933450" cy="933450"/>
            </a:xfrm>
            <a:prstGeom prst="rect">
              <a:avLst/>
            </a:prstGeom>
          </p:spPr>
        </p:pic>
        <p:sp>
          <p:nvSpPr>
            <p:cNvPr id="26" name="Prostokąt 25">
              <a:extLst>
                <a:ext uri="{FF2B5EF4-FFF2-40B4-BE49-F238E27FC236}">
                  <a16:creationId xmlns:a16="http://schemas.microsoft.com/office/drawing/2014/main" id="{DA49CA9D-8F7D-42C3-868E-53F510EE6232}"/>
                </a:ext>
              </a:extLst>
            </p:cNvPr>
            <p:cNvSpPr/>
            <p:nvPr/>
          </p:nvSpPr>
          <p:spPr>
            <a:xfrm>
              <a:off x="3576497" y="2483639"/>
              <a:ext cx="380232" cy="553998"/>
            </a:xfrm>
            <a:prstGeom prst="rect">
              <a:avLst/>
            </a:prstGeom>
          </p:spPr>
          <p:txBody>
            <a:bodyPr wrap="square">
              <a:spAutoFit/>
            </a:bodyPr>
            <a:lstStyle/>
            <a:p>
              <a:pPr lvl="0"/>
              <a:r>
                <a:rPr lang="pl-PL" sz="3000" dirty="0">
                  <a:solidFill>
                    <a:schemeClr val="bg1"/>
                  </a:solidFill>
                </a:rPr>
                <a:t>2</a:t>
              </a:r>
            </a:p>
          </p:txBody>
        </p:sp>
      </p:grpSp>
      <p:grpSp>
        <p:nvGrpSpPr>
          <p:cNvPr id="7" name="Grupa 6">
            <a:extLst>
              <a:ext uri="{FF2B5EF4-FFF2-40B4-BE49-F238E27FC236}">
                <a16:creationId xmlns:a16="http://schemas.microsoft.com/office/drawing/2014/main" id="{3F0D36BD-E908-4604-A96C-F5A4FF967F82}"/>
              </a:ext>
            </a:extLst>
          </p:cNvPr>
          <p:cNvGrpSpPr>
            <a:grpSpLocks noChangeAspect="1"/>
          </p:cNvGrpSpPr>
          <p:nvPr/>
        </p:nvGrpSpPr>
        <p:grpSpPr>
          <a:xfrm>
            <a:off x="8050506" y="2336343"/>
            <a:ext cx="848591" cy="848591"/>
            <a:chOff x="8056880" y="2345937"/>
            <a:chExt cx="933450" cy="933450"/>
          </a:xfrm>
        </p:grpSpPr>
        <p:pic>
          <p:nvPicPr>
            <p:cNvPr id="23" name="Grafika 22">
              <a:extLst>
                <a:ext uri="{FF2B5EF4-FFF2-40B4-BE49-F238E27FC236}">
                  <a16:creationId xmlns:a16="http://schemas.microsoft.com/office/drawing/2014/main" id="{E2BACB87-5FA8-4C6C-93F7-854C99B761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6880" y="2345937"/>
              <a:ext cx="933450" cy="933450"/>
            </a:xfrm>
            <a:prstGeom prst="rect">
              <a:avLst/>
            </a:prstGeom>
          </p:spPr>
        </p:pic>
        <p:sp>
          <p:nvSpPr>
            <p:cNvPr id="27" name="Prostokąt 26">
              <a:extLst>
                <a:ext uri="{FF2B5EF4-FFF2-40B4-BE49-F238E27FC236}">
                  <a16:creationId xmlns:a16="http://schemas.microsoft.com/office/drawing/2014/main" id="{5F58D52C-5077-4095-B97F-DFD2CCB80D14}"/>
                </a:ext>
              </a:extLst>
            </p:cNvPr>
            <p:cNvSpPr/>
            <p:nvPr/>
          </p:nvSpPr>
          <p:spPr>
            <a:xfrm>
              <a:off x="8364384" y="2535663"/>
              <a:ext cx="380232" cy="553998"/>
            </a:xfrm>
            <a:prstGeom prst="rect">
              <a:avLst/>
            </a:prstGeom>
          </p:spPr>
          <p:txBody>
            <a:bodyPr wrap="square">
              <a:spAutoFit/>
            </a:bodyPr>
            <a:lstStyle/>
            <a:p>
              <a:pPr lvl="0"/>
              <a:r>
                <a:rPr lang="pl-PL" sz="3000" dirty="0">
                  <a:solidFill>
                    <a:schemeClr val="bg1"/>
                  </a:solidFill>
                </a:rPr>
                <a:t>4</a:t>
              </a:r>
            </a:p>
          </p:txBody>
        </p:sp>
      </p:grpSp>
      <p:grpSp>
        <p:nvGrpSpPr>
          <p:cNvPr id="4" name="Grupa 3">
            <a:extLst>
              <a:ext uri="{FF2B5EF4-FFF2-40B4-BE49-F238E27FC236}">
                <a16:creationId xmlns:a16="http://schemas.microsoft.com/office/drawing/2014/main" id="{1B9CE273-0BA9-458F-9A37-01642DADE42E}"/>
              </a:ext>
            </a:extLst>
          </p:cNvPr>
          <p:cNvGrpSpPr>
            <a:grpSpLocks noChangeAspect="1"/>
          </p:cNvGrpSpPr>
          <p:nvPr/>
        </p:nvGrpSpPr>
        <p:grpSpPr>
          <a:xfrm>
            <a:off x="5616384" y="2336343"/>
            <a:ext cx="848591" cy="848591"/>
            <a:chOff x="5662519" y="2338581"/>
            <a:chExt cx="933450" cy="933450"/>
          </a:xfrm>
        </p:grpSpPr>
        <p:pic>
          <p:nvPicPr>
            <p:cNvPr id="33" name="Grafika 32">
              <a:extLst>
                <a:ext uri="{FF2B5EF4-FFF2-40B4-BE49-F238E27FC236}">
                  <a16:creationId xmlns:a16="http://schemas.microsoft.com/office/drawing/2014/main" id="{C4250775-3806-4F23-B535-C154DC10B6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62519" y="2338581"/>
              <a:ext cx="933450" cy="933450"/>
            </a:xfrm>
            <a:prstGeom prst="rect">
              <a:avLst/>
            </a:prstGeom>
          </p:spPr>
        </p:pic>
        <p:sp>
          <p:nvSpPr>
            <p:cNvPr id="34" name="Prostokąt 33">
              <a:extLst>
                <a:ext uri="{FF2B5EF4-FFF2-40B4-BE49-F238E27FC236}">
                  <a16:creationId xmlns:a16="http://schemas.microsoft.com/office/drawing/2014/main" id="{D3752131-6939-4E9A-AB4B-0DB7F4467695}"/>
                </a:ext>
              </a:extLst>
            </p:cNvPr>
            <p:cNvSpPr/>
            <p:nvPr/>
          </p:nvSpPr>
          <p:spPr>
            <a:xfrm>
              <a:off x="5939128" y="2528307"/>
              <a:ext cx="380232" cy="553998"/>
            </a:xfrm>
            <a:prstGeom prst="rect">
              <a:avLst/>
            </a:prstGeom>
          </p:spPr>
          <p:txBody>
            <a:bodyPr wrap="square">
              <a:spAutoFit/>
            </a:bodyPr>
            <a:lstStyle/>
            <a:p>
              <a:pPr lvl="0"/>
              <a:r>
                <a:rPr lang="pl-PL" sz="3000" dirty="0">
                  <a:solidFill>
                    <a:schemeClr val="bg1"/>
                  </a:solidFill>
                </a:rPr>
                <a:t>3</a:t>
              </a:r>
            </a:p>
          </p:txBody>
        </p:sp>
      </p:grpSp>
      <p:grpSp>
        <p:nvGrpSpPr>
          <p:cNvPr id="35" name="Grupa 34">
            <a:extLst>
              <a:ext uri="{FF2B5EF4-FFF2-40B4-BE49-F238E27FC236}">
                <a16:creationId xmlns:a16="http://schemas.microsoft.com/office/drawing/2014/main" id="{2AFF2FBD-F424-4AD4-8F6B-4575C25DFE34}"/>
              </a:ext>
            </a:extLst>
          </p:cNvPr>
          <p:cNvGrpSpPr>
            <a:grpSpLocks noChangeAspect="1"/>
          </p:cNvGrpSpPr>
          <p:nvPr/>
        </p:nvGrpSpPr>
        <p:grpSpPr>
          <a:xfrm>
            <a:off x="10530918" y="2336343"/>
            <a:ext cx="848591" cy="848591"/>
            <a:chOff x="8056880" y="2345937"/>
            <a:chExt cx="933450" cy="933450"/>
          </a:xfrm>
        </p:grpSpPr>
        <p:pic>
          <p:nvPicPr>
            <p:cNvPr id="36" name="Grafika 35">
              <a:extLst>
                <a:ext uri="{FF2B5EF4-FFF2-40B4-BE49-F238E27FC236}">
                  <a16:creationId xmlns:a16="http://schemas.microsoft.com/office/drawing/2014/main" id="{53FD8EEA-0A8B-48C7-B799-BADF3CB55B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6880" y="2345937"/>
              <a:ext cx="933450" cy="933450"/>
            </a:xfrm>
            <a:prstGeom prst="rect">
              <a:avLst/>
            </a:prstGeom>
          </p:spPr>
        </p:pic>
        <p:sp>
          <p:nvSpPr>
            <p:cNvPr id="37" name="Prostokąt 36">
              <a:extLst>
                <a:ext uri="{FF2B5EF4-FFF2-40B4-BE49-F238E27FC236}">
                  <a16:creationId xmlns:a16="http://schemas.microsoft.com/office/drawing/2014/main" id="{B6D5C7FA-E183-4D17-85CB-6377ECB51B70}"/>
                </a:ext>
              </a:extLst>
            </p:cNvPr>
            <p:cNvSpPr/>
            <p:nvPr/>
          </p:nvSpPr>
          <p:spPr>
            <a:xfrm>
              <a:off x="8364384" y="2535663"/>
              <a:ext cx="380232" cy="553998"/>
            </a:xfrm>
            <a:prstGeom prst="rect">
              <a:avLst/>
            </a:prstGeom>
          </p:spPr>
          <p:txBody>
            <a:bodyPr wrap="square">
              <a:spAutoFit/>
            </a:bodyPr>
            <a:lstStyle/>
            <a:p>
              <a:pPr lvl="0"/>
              <a:r>
                <a:rPr lang="pl-PL" sz="3000" dirty="0">
                  <a:solidFill>
                    <a:schemeClr val="bg1"/>
                  </a:solidFill>
                </a:rPr>
                <a:t>5</a:t>
              </a:r>
            </a:p>
          </p:txBody>
        </p:sp>
      </p:grpSp>
      <p:sp>
        <p:nvSpPr>
          <p:cNvPr id="8" name="Prostokąt 7">
            <a:extLst>
              <a:ext uri="{FF2B5EF4-FFF2-40B4-BE49-F238E27FC236}">
                <a16:creationId xmlns:a16="http://schemas.microsoft.com/office/drawing/2014/main" id="{9D5B9FEB-8530-460B-B122-226824E1A222}"/>
              </a:ext>
            </a:extLst>
          </p:cNvPr>
          <p:cNvSpPr/>
          <p:nvPr/>
        </p:nvSpPr>
        <p:spPr>
          <a:xfrm>
            <a:off x="84994" y="4019580"/>
            <a:ext cx="2194582" cy="1323439"/>
          </a:xfrm>
          <a:prstGeom prst="rect">
            <a:avLst/>
          </a:prstGeom>
        </p:spPr>
        <p:txBody>
          <a:bodyPr wrap="square">
            <a:spAutoFit/>
          </a:bodyPr>
          <a:lstStyle/>
          <a:p>
            <a:pPr algn="ctr"/>
            <a:r>
              <a:rPr lang="pl-PL" sz="1600" b="1" dirty="0">
                <a:solidFill>
                  <a:prstClr val="white"/>
                </a:solidFill>
              </a:rPr>
              <a:t>SELECTING CONTENT WHICH RAISES THE KNOWLEDGE AND SHAPES PRACTICAL SKILLS</a:t>
            </a:r>
          </a:p>
        </p:txBody>
      </p:sp>
      <p:sp>
        <p:nvSpPr>
          <p:cNvPr id="9" name="Prostokąt 8">
            <a:extLst>
              <a:ext uri="{FF2B5EF4-FFF2-40B4-BE49-F238E27FC236}">
                <a16:creationId xmlns:a16="http://schemas.microsoft.com/office/drawing/2014/main" id="{E39B5E3E-DF21-45C3-A516-DF66FEE2D847}"/>
              </a:ext>
            </a:extLst>
          </p:cNvPr>
          <p:cNvSpPr/>
          <p:nvPr/>
        </p:nvSpPr>
        <p:spPr>
          <a:xfrm>
            <a:off x="2507000" y="4019580"/>
            <a:ext cx="2160583" cy="1323439"/>
          </a:xfrm>
          <a:prstGeom prst="rect">
            <a:avLst/>
          </a:prstGeom>
        </p:spPr>
        <p:txBody>
          <a:bodyPr wrap="square">
            <a:spAutoFit/>
          </a:bodyPr>
          <a:lstStyle/>
          <a:p>
            <a:pPr algn="ctr"/>
            <a:r>
              <a:rPr lang="pl-PL" sz="1600" b="1" dirty="0">
                <a:solidFill>
                  <a:prstClr val="white"/>
                </a:solidFill>
              </a:rPr>
              <a:t>PLANNING THE MATERIAL IN A WAY WHICH ALLOWS A GRADUAL GAIN OF COMPETENCES </a:t>
            </a:r>
          </a:p>
        </p:txBody>
      </p:sp>
      <p:sp>
        <p:nvSpPr>
          <p:cNvPr id="38" name="Prostokąt 37">
            <a:extLst>
              <a:ext uri="{FF2B5EF4-FFF2-40B4-BE49-F238E27FC236}">
                <a16:creationId xmlns:a16="http://schemas.microsoft.com/office/drawing/2014/main" id="{8861F69D-0915-4C3C-A19C-7145D58BEAAA}"/>
              </a:ext>
            </a:extLst>
          </p:cNvPr>
          <p:cNvSpPr/>
          <p:nvPr/>
        </p:nvSpPr>
        <p:spPr>
          <a:xfrm>
            <a:off x="5056669" y="4019580"/>
            <a:ext cx="2181122" cy="1077218"/>
          </a:xfrm>
          <a:prstGeom prst="rect">
            <a:avLst/>
          </a:prstGeom>
        </p:spPr>
        <p:txBody>
          <a:bodyPr wrap="square">
            <a:spAutoFit/>
          </a:bodyPr>
          <a:lstStyle/>
          <a:p>
            <a:pPr algn="ctr"/>
            <a:r>
              <a:rPr lang="pl-PL" sz="1600" b="1" dirty="0">
                <a:solidFill>
                  <a:prstClr val="white"/>
                </a:solidFill>
              </a:rPr>
              <a:t>OBTAINING THE GOALS OF THE TRAINING AND PARTICIPANT SATISFACTION</a:t>
            </a:r>
          </a:p>
        </p:txBody>
      </p:sp>
      <p:sp>
        <p:nvSpPr>
          <p:cNvPr id="39" name="Prostokąt 38">
            <a:extLst>
              <a:ext uri="{FF2B5EF4-FFF2-40B4-BE49-F238E27FC236}">
                <a16:creationId xmlns:a16="http://schemas.microsoft.com/office/drawing/2014/main" id="{930A45E4-39E9-4D0E-8AB5-753BCC2D52A1}"/>
              </a:ext>
            </a:extLst>
          </p:cNvPr>
          <p:cNvSpPr/>
          <p:nvPr/>
        </p:nvSpPr>
        <p:spPr>
          <a:xfrm>
            <a:off x="7677893" y="4019580"/>
            <a:ext cx="1727654" cy="1323439"/>
          </a:xfrm>
          <a:prstGeom prst="rect">
            <a:avLst/>
          </a:prstGeom>
        </p:spPr>
        <p:txBody>
          <a:bodyPr wrap="square">
            <a:spAutoFit/>
          </a:bodyPr>
          <a:lstStyle/>
          <a:p>
            <a:pPr algn="ctr"/>
            <a:r>
              <a:rPr lang="pl-PL" sz="1600" b="1" dirty="0">
                <a:solidFill>
                  <a:prstClr val="white"/>
                </a:solidFill>
              </a:rPr>
              <a:t>HIGH JUDGEMENT OF THE TRAINERS’ KNOWLEDGE AND SKILLS</a:t>
            </a:r>
          </a:p>
        </p:txBody>
      </p:sp>
      <p:sp>
        <p:nvSpPr>
          <p:cNvPr id="41" name="Prostokąt 40">
            <a:extLst>
              <a:ext uri="{FF2B5EF4-FFF2-40B4-BE49-F238E27FC236}">
                <a16:creationId xmlns:a16="http://schemas.microsoft.com/office/drawing/2014/main" id="{961FBE81-9D4D-49FE-AA25-E228C5141BDB}"/>
              </a:ext>
            </a:extLst>
          </p:cNvPr>
          <p:cNvSpPr/>
          <p:nvPr/>
        </p:nvSpPr>
        <p:spPr>
          <a:xfrm>
            <a:off x="10049998" y="4019580"/>
            <a:ext cx="1839203" cy="1077218"/>
          </a:xfrm>
          <a:prstGeom prst="rect">
            <a:avLst/>
          </a:prstGeom>
        </p:spPr>
        <p:txBody>
          <a:bodyPr wrap="square">
            <a:spAutoFit/>
          </a:bodyPr>
          <a:lstStyle/>
          <a:p>
            <a:pPr lvl="0" algn="ctr"/>
            <a:r>
              <a:rPr lang="pl-PL" sz="1600" b="1" dirty="0">
                <a:solidFill>
                  <a:schemeClr val="bg1"/>
                </a:solidFill>
              </a:rPr>
              <a:t>INCREASING THE SALES OF YOUR TRAINING SERVICES</a:t>
            </a:r>
          </a:p>
        </p:txBody>
      </p:sp>
    </p:spTree>
    <p:extLst>
      <p:ext uri="{BB962C8B-B14F-4D97-AF65-F5344CB8AC3E}">
        <p14:creationId xmlns:p14="http://schemas.microsoft.com/office/powerpoint/2010/main" val="1670214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odtytuł 2">
            <a:extLst>
              <a:ext uri="{FF2B5EF4-FFF2-40B4-BE49-F238E27FC236}">
                <a16:creationId xmlns:a16="http://schemas.microsoft.com/office/drawing/2014/main" id="{42A66BE4-0344-4706-AF08-8A0D4157ED4B}"/>
              </a:ext>
            </a:extLst>
          </p:cNvPr>
          <p:cNvSpPr>
            <a:spLocks noGrp="1"/>
          </p:cNvSpPr>
          <p:nvPr>
            <p:ph type="subTitle" idx="4294967295"/>
          </p:nvPr>
        </p:nvSpPr>
        <p:spPr>
          <a:xfrm>
            <a:off x="3647728" y="4226064"/>
            <a:ext cx="6912768" cy="1225550"/>
          </a:xfrm>
        </p:spPr>
        <p:txBody>
          <a:bodyPr/>
          <a:lstStyle/>
          <a:p>
            <a:pPr marL="0" indent="0" algn="r">
              <a:buNone/>
            </a:pPr>
            <a:r>
              <a:rPr lang="pl-PL" sz="2400" b="1" dirty="0">
                <a:solidFill>
                  <a:schemeClr val="tx1">
                    <a:lumMod val="75000"/>
                    <a:lumOff val="25000"/>
                  </a:schemeClr>
                </a:solidFill>
              </a:rPr>
              <a:t>GO TO </a:t>
            </a:r>
            <a:r>
              <a:rPr lang="pl-PL" sz="2400" b="1" dirty="0" err="1">
                <a:solidFill>
                  <a:schemeClr val="tx1">
                    <a:lumMod val="75000"/>
                    <a:lumOff val="25000"/>
                  </a:schemeClr>
                </a:solidFill>
              </a:rPr>
              <a:t>NEXT</a:t>
            </a:r>
            <a:r>
              <a:rPr lang="pl-PL" sz="2400" b="1" dirty="0">
                <a:solidFill>
                  <a:schemeClr val="tx1">
                    <a:lumMod val="75000"/>
                    <a:lumOff val="25000"/>
                  </a:schemeClr>
                </a:solidFill>
              </a:rPr>
              <a:t> </a:t>
            </a:r>
          </a:p>
          <a:p>
            <a:pPr marL="0" indent="0" algn="r">
              <a:buNone/>
            </a:pPr>
            <a:r>
              <a:rPr lang="pl-PL" sz="2400" b="1" dirty="0">
                <a:solidFill>
                  <a:schemeClr val="tx1">
                    <a:lumMod val="75000"/>
                    <a:lumOff val="25000"/>
                  </a:schemeClr>
                </a:solidFill>
              </a:rPr>
              <a:t>MODULE MATERIALS</a:t>
            </a:r>
          </a:p>
        </p:txBody>
      </p:sp>
      <p:sp>
        <p:nvSpPr>
          <p:cNvPr id="4" name="pole tekstowe 3">
            <a:extLst>
              <a:ext uri="{FF2B5EF4-FFF2-40B4-BE49-F238E27FC236}">
                <a16:creationId xmlns:a16="http://schemas.microsoft.com/office/drawing/2014/main" id="{CABBB63D-5954-4C47-98B3-E79A1EE30109}"/>
              </a:ext>
            </a:extLst>
          </p:cNvPr>
          <p:cNvSpPr txBox="1"/>
          <p:nvPr/>
        </p:nvSpPr>
        <p:spPr>
          <a:xfrm>
            <a:off x="10920536" y="4005064"/>
            <a:ext cx="1109980" cy="1446550"/>
          </a:xfrm>
          <a:prstGeom prst="rect">
            <a:avLst/>
          </a:prstGeom>
          <a:noFill/>
        </p:spPr>
        <p:txBody>
          <a:bodyPr wrap="square" rtlCol="0">
            <a:spAutoFit/>
          </a:bodyPr>
          <a:lstStyle/>
          <a:p>
            <a:pPr marL="285750" indent="-285750" algn="ctr">
              <a:buClr>
                <a:schemeClr val="bg1"/>
              </a:buClr>
              <a:buFont typeface="Wingdings" panose="05000000000000000000" pitchFamily="2" charset="2"/>
              <a:buChar char="ü"/>
            </a:pPr>
            <a:r>
              <a:rPr lang="pl-PL" sz="8800" dirty="0"/>
              <a:t> </a:t>
            </a:r>
          </a:p>
        </p:txBody>
      </p:sp>
    </p:spTree>
    <p:extLst>
      <p:ext uri="{BB962C8B-B14F-4D97-AF65-F5344CB8AC3E}">
        <p14:creationId xmlns:p14="http://schemas.microsoft.com/office/powerpoint/2010/main" val="322914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338F072-2E92-4019-904B-34499E42DDE9}"/>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1"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EF72605F-4E17-4AFF-8D5E-35EC5FB12870}"/>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2"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F760DBDE-5964-46D6-9F4E-E4CCE4F0A69B}"/>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4"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629730EC-97CA-4BD2-80BD-7E879C322A44}"/>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1" name="Tytuł 1">
            <a:extLst>
              <a:ext uri="{FF2B5EF4-FFF2-40B4-BE49-F238E27FC236}">
                <a16:creationId xmlns:a16="http://schemas.microsoft.com/office/drawing/2014/main" id="{F9314C47-F71C-4C54-9965-546089542D71}"/>
              </a:ext>
            </a:extLst>
          </p:cNvPr>
          <p:cNvSpPr txBox="1">
            <a:spLocks/>
          </p:cNvSpPr>
          <p:nvPr/>
        </p:nvSpPr>
        <p:spPr bwMode="auto">
          <a:xfrm>
            <a:off x="1270273" y="188913"/>
            <a:ext cx="96502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PREPARING TRAINING FROM THE SUBSTANTIVE SIDE</a:t>
            </a:r>
          </a:p>
        </p:txBody>
      </p:sp>
      <p:sp>
        <p:nvSpPr>
          <p:cNvPr id="4" name="Symbol zastępczy numeru slajdu 3">
            <a:extLst>
              <a:ext uri="{FF2B5EF4-FFF2-40B4-BE49-F238E27FC236}">
                <a16:creationId xmlns:a16="http://schemas.microsoft.com/office/drawing/2014/main" id="{28217B5E-E3E8-4B57-A23D-09131BCBC7BC}"/>
              </a:ext>
            </a:extLst>
          </p:cNvPr>
          <p:cNvSpPr>
            <a:spLocks noGrp="1"/>
          </p:cNvSpPr>
          <p:nvPr>
            <p:ph type="sldNum" sz="quarter" idx="12"/>
          </p:nvPr>
        </p:nvSpPr>
        <p:spPr/>
        <p:txBody>
          <a:bodyPr/>
          <a:lstStyle/>
          <a:p>
            <a:pPr>
              <a:defRPr/>
            </a:pPr>
            <a:fld id="{6CC9281A-217F-4492-A313-C4D4CB901DEA}" type="slidenum">
              <a:rPr lang="en-US" altLang="pl-PL" smtClean="0"/>
              <a:pPr>
                <a:defRPr/>
              </a:pPr>
              <a:t>4</a:t>
            </a:fld>
            <a:endParaRPr lang="en-US" altLang="pl-PL" dirty="0"/>
          </a:p>
        </p:txBody>
      </p:sp>
      <p:pic>
        <p:nvPicPr>
          <p:cNvPr id="6" name="Obraz 5">
            <a:extLst>
              <a:ext uri="{FF2B5EF4-FFF2-40B4-BE49-F238E27FC236}">
                <a16:creationId xmlns:a16="http://schemas.microsoft.com/office/drawing/2014/main" id="{2D7670C3-AE95-40A9-9200-1AB864268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 y="1596825"/>
            <a:ext cx="6524256" cy="4354661"/>
          </a:xfrm>
          <a:prstGeom prst="rect">
            <a:avLst/>
          </a:prstGeom>
        </p:spPr>
      </p:pic>
      <p:sp>
        <p:nvSpPr>
          <p:cNvPr id="10" name="Dymek mowy: prostokąt 9">
            <a:extLst>
              <a:ext uri="{FF2B5EF4-FFF2-40B4-BE49-F238E27FC236}">
                <a16:creationId xmlns:a16="http://schemas.microsoft.com/office/drawing/2014/main" id="{B94F9098-B455-47B4-9B8B-7E88881D2A59}"/>
              </a:ext>
            </a:extLst>
          </p:cNvPr>
          <p:cNvSpPr/>
          <p:nvPr/>
        </p:nvSpPr>
        <p:spPr>
          <a:xfrm>
            <a:off x="3719736" y="1124744"/>
            <a:ext cx="4283880" cy="2448272"/>
          </a:xfrm>
          <a:prstGeom prst="wedgeRectCallout">
            <a:avLst>
              <a:gd name="adj1" fmla="val -20833"/>
              <a:gd name="adj2" fmla="val 65612"/>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Grafika 11">
            <a:extLst>
              <a:ext uri="{FF2B5EF4-FFF2-40B4-BE49-F238E27FC236}">
                <a16:creationId xmlns:a16="http://schemas.microsoft.com/office/drawing/2014/main" id="{DD0DFDFB-EE35-4012-B346-E2F17C2EAF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1784" y="1843342"/>
            <a:ext cx="1073192" cy="1144737"/>
          </a:xfrm>
          <a:prstGeom prst="rect">
            <a:avLst/>
          </a:prstGeom>
        </p:spPr>
      </p:pic>
      <p:sp>
        <p:nvSpPr>
          <p:cNvPr id="13" name="Prostokąt 12">
            <a:extLst>
              <a:ext uri="{FF2B5EF4-FFF2-40B4-BE49-F238E27FC236}">
                <a16:creationId xmlns:a16="http://schemas.microsoft.com/office/drawing/2014/main" id="{84FC46BC-EFBC-49B4-AE67-59713D9D055D}"/>
              </a:ext>
            </a:extLst>
          </p:cNvPr>
          <p:cNvSpPr/>
          <p:nvPr/>
        </p:nvSpPr>
        <p:spPr>
          <a:xfrm>
            <a:off x="5387919" y="2207375"/>
            <a:ext cx="2025363" cy="489365"/>
          </a:xfrm>
          <a:prstGeom prst="rect">
            <a:avLst/>
          </a:prstGeom>
        </p:spPr>
        <p:txBody>
          <a:bodyPr wrap="none">
            <a:spAutoFit/>
          </a:bodyPr>
          <a:lstStyle/>
          <a:p>
            <a:pPr marL="0" indent="0">
              <a:lnSpc>
                <a:spcPct val="114000"/>
              </a:lnSpc>
              <a:spcAft>
                <a:spcPts val="600"/>
              </a:spcAft>
              <a:buNone/>
            </a:pPr>
            <a:r>
              <a:rPr lang="pl-PL" b="1" dirty="0">
                <a:solidFill>
                  <a:schemeClr val="bg1"/>
                </a:solidFill>
              </a:rPr>
              <a:t>SUBSTANTIVE SIDE </a:t>
            </a:r>
            <a:endParaRPr lang="pl-PL" sz="24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a:extLst>
              <a:ext uri="{FF2B5EF4-FFF2-40B4-BE49-F238E27FC236}">
                <a16:creationId xmlns:a16="http://schemas.microsoft.com/office/drawing/2014/main" id="{26FB8996-C71D-43E6-B4EA-2E21EB04A320}"/>
              </a:ext>
            </a:extLst>
          </p:cNvPr>
          <p:cNvSpPr txBox="1">
            <a:spLocks/>
          </p:cNvSpPr>
          <p:nvPr/>
        </p:nvSpPr>
        <p:spPr bwMode="auto">
          <a:xfrm>
            <a:off x="1270273" y="188913"/>
            <a:ext cx="96502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sz="2400" b="1" dirty="0">
                <a:solidFill>
                  <a:schemeClr val="tx1">
                    <a:lumMod val="75000"/>
                    <a:lumOff val="25000"/>
                  </a:schemeClr>
                </a:solidFill>
              </a:rPr>
              <a:t>WHERE TO START?</a:t>
            </a:r>
            <a:endParaRPr lang="pl-PL" altLang="pl-PL" sz="2400" b="1" dirty="0">
              <a:solidFill>
                <a:schemeClr val="tx1">
                  <a:lumMod val="75000"/>
                  <a:lumOff val="25000"/>
                </a:schemeClr>
              </a:solidFill>
            </a:endParaRPr>
          </a:p>
        </p:txBody>
      </p:sp>
      <p:sp>
        <p:nvSpPr>
          <p:cNvPr id="3" name="Dymek mowy: prostokąt 2">
            <a:extLst>
              <a:ext uri="{FF2B5EF4-FFF2-40B4-BE49-F238E27FC236}">
                <a16:creationId xmlns:a16="http://schemas.microsoft.com/office/drawing/2014/main" id="{25D3D887-EF93-41C9-BCC5-A639BD700F55}"/>
              </a:ext>
            </a:extLst>
          </p:cNvPr>
          <p:cNvSpPr/>
          <p:nvPr/>
        </p:nvSpPr>
        <p:spPr>
          <a:xfrm rot="5400000">
            <a:off x="6681221" y="294486"/>
            <a:ext cx="4391780" cy="6629776"/>
          </a:xfrm>
          <a:prstGeom prst="wedgeRectCallout">
            <a:avLst>
              <a:gd name="adj1" fmla="val -20591"/>
              <a:gd name="adj2" fmla="val 55444"/>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1AB90F01-3B51-4432-8A1A-0D6926F42314}"/>
              </a:ext>
            </a:extLst>
          </p:cNvPr>
          <p:cNvSpPr/>
          <p:nvPr/>
        </p:nvSpPr>
        <p:spPr>
          <a:xfrm>
            <a:off x="5562224" y="1"/>
            <a:ext cx="6629776" cy="685800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410" name="Podtytuł 2">
            <a:extLst>
              <a:ext uri="{FF2B5EF4-FFF2-40B4-BE49-F238E27FC236}">
                <a16:creationId xmlns:a16="http://schemas.microsoft.com/office/drawing/2014/main" id="{E6474CD9-D1F7-4CD1-B4A7-5A4715275EFE}"/>
              </a:ext>
            </a:extLst>
          </p:cNvPr>
          <p:cNvSpPr>
            <a:spLocks noGrp="1"/>
          </p:cNvSpPr>
          <p:nvPr>
            <p:ph idx="1"/>
          </p:nvPr>
        </p:nvSpPr>
        <p:spPr>
          <a:xfrm>
            <a:off x="5965838" y="1090401"/>
            <a:ext cx="5733438" cy="4951435"/>
          </a:xfrm>
        </p:spPr>
        <p:txBody>
          <a:bodyPr/>
          <a:lstStyle/>
          <a:p>
            <a:pPr>
              <a:lnSpc>
                <a:spcPct val="114000"/>
              </a:lnSpc>
              <a:buBlip>
                <a:blip r:embed="rId2"/>
              </a:buBlip>
            </a:pPr>
            <a:r>
              <a:rPr lang="en-GB" sz="1800" dirty="0">
                <a:solidFill>
                  <a:schemeClr val="tx1">
                    <a:lumMod val="75000"/>
                    <a:lumOff val="25000"/>
                  </a:schemeClr>
                </a:solidFill>
              </a:rPr>
              <a:t>What is the purpose of the training?</a:t>
            </a:r>
          </a:p>
          <a:p>
            <a:pPr>
              <a:lnSpc>
                <a:spcPct val="114000"/>
              </a:lnSpc>
              <a:buBlip>
                <a:blip r:embed="rId2"/>
              </a:buBlip>
            </a:pPr>
            <a:r>
              <a:rPr lang="en-GB" sz="1800" dirty="0">
                <a:solidFill>
                  <a:schemeClr val="tx1">
                    <a:lumMod val="75000"/>
                    <a:lumOff val="25000"/>
                  </a:schemeClr>
                </a:solidFill>
              </a:rPr>
              <a:t>What do the participants need?</a:t>
            </a:r>
          </a:p>
          <a:p>
            <a:pPr>
              <a:lnSpc>
                <a:spcPct val="114000"/>
              </a:lnSpc>
              <a:buBlip>
                <a:blip r:embed="rId2"/>
              </a:buBlip>
            </a:pPr>
            <a:r>
              <a:rPr lang="en-GB" sz="1800" dirty="0">
                <a:solidFill>
                  <a:schemeClr val="tx1">
                    <a:lumMod val="75000"/>
                    <a:lumOff val="25000"/>
                  </a:schemeClr>
                </a:solidFill>
              </a:rPr>
              <a:t>If it is a 1st degree waiter course, participants may not have a professional experience in this field.</a:t>
            </a:r>
          </a:p>
          <a:p>
            <a:pPr>
              <a:lnSpc>
                <a:spcPct val="114000"/>
              </a:lnSpc>
              <a:buBlip>
                <a:blip r:embed="rId2"/>
              </a:buBlip>
            </a:pPr>
            <a:r>
              <a:rPr lang="en-GB" sz="1800" dirty="0">
                <a:solidFill>
                  <a:schemeClr val="tx1">
                    <a:lumMod val="75000"/>
                    <a:lumOff val="25000"/>
                  </a:schemeClr>
                </a:solidFill>
              </a:rPr>
              <a:t>If it is a second-level waiter course or training for waiters, then participants already have a professional experience.</a:t>
            </a:r>
          </a:p>
          <a:p>
            <a:pPr>
              <a:lnSpc>
                <a:spcPct val="114000"/>
              </a:lnSpc>
              <a:buBlip>
                <a:blip r:embed="rId2"/>
              </a:buBlip>
            </a:pPr>
            <a:r>
              <a:rPr lang="en-GB" sz="1800" dirty="0">
                <a:solidFill>
                  <a:schemeClr val="tx1">
                    <a:lumMod val="75000"/>
                    <a:lumOff val="25000"/>
                  </a:schemeClr>
                </a:solidFill>
              </a:rPr>
              <a:t>What can you teach the training participants?</a:t>
            </a:r>
          </a:p>
          <a:p>
            <a:pPr>
              <a:lnSpc>
                <a:spcPct val="114000"/>
              </a:lnSpc>
              <a:buBlip>
                <a:blip r:embed="rId2"/>
              </a:buBlip>
            </a:pPr>
            <a:r>
              <a:rPr lang="en-GB" sz="1800" dirty="0">
                <a:solidFill>
                  <a:schemeClr val="tx1">
                    <a:lumMod val="75000"/>
                    <a:lumOff val="25000"/>
                  </a:schemeClr>
                </a:solidFill>
              </a:rPr>
              <a:t>Which elements of knowledge and experience should be passed on to participants and which ones should not?</a:t>
            </a:r>
          </a:p>
          <a:p>
            <a:pPr>
              <a:lnSpc>
                <a:spcPct val="114000"/>
              </a:lnSpc>
              <a:buBlip>
                <a:blip r:embed="rId2"/>
              </a:buBlip>
            </a:pPr>
            <a:r>
              <a:rPr lang="en-GB" sz="1800" dirty="0">
                <a:solidFill>
                  <a:schemeClr val="tx1">
                    <a:lumMod val="75000"/>
                    <a:lumOff val="25000"/>
                  </a:schemeClr>
                </a:solidFill>
              </a:rPr>
              <a:t>What form of workshops is the best?</a:t>
            </a:r>
          </a:p>
          <a:p>
            <a:pPr>
              <a:lnSpc>
                <a:spcPct val="114000"/>
              </a:lnSpc>
              <a:buBlip>
                <a:blip r:embed="rId2"/>
              </a:buBlip>
            </a:pPr>
            <a:r>
              <a:rPr lang="en-GB" sz="1800" dirty="0">
                <a:solidFill>
                  <a:schemeClr val="tx1">
                    <a:lumMod val="75000"/>
                    <a:lumOff val="25000"/>
                  </a:schemeClr>
                </a:solidFill>
              </a:rPr>
              <a:t>What to do to give the participants maximum benefit?</a:t>
            </a:r>
            <a:endParaRPr lang="pl-PL" sz="1800" dirty="0">
              <a:solidFill>
                <a:schemeClr val="tx1">
                  <a:lumMod val="75000"/>
                  <a:lumOff val="25000"/>
                </a:schemeClr>
              </a:solidFill>
            </a:endParaRPr>
          </a:p>
        </p:txBody>
      </p:sp>
      <p:sp>
        <p:nvSpPr>
          <p:cNvPr id="17411" name="AutoShape 6"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3AD9FDA6-FFC2-4C74-88DB-17774E25CBC6}"/>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7412" name="AutoShape 8"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CB195F1B-DE91-4565-9D4B-8E02B23650E2}"/>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361D5362-15CF-43CA-AA16-B2AB19BC86C3}"/>
              </a:ext>
            </a:extLst>
          </p:cNvPr>
          <p:cNvSpPr>
            <a:spLocks noGrp="1"/>
          </p:cNvSpPr>
          <p:nvPr>
            <p:ph type="sldNum" sz="quarter" idx="12"/>
          </p:nvPr>
        </p:nvSpPr>
        <p:spPr/>
        <p:txBody>
          <a:bodyPr/>
          <a:lstStyle/>
          <a:p>
            <a:pPr>
              <a:defRPr/>
            </a:pPr>
            <a:fld id="{6CC9281A-217F-4492-A313-C4D4CB901DEA}" type="slidenum">
              <a:rPr lang="en-US" altLang="pl-PL" smtClean="0"/>
              <a:pPr>
                <a:defRPr/>
              </a:pPr>
              <a:t>5</a:t>
            </a:fld>
            <a:endParaRPr lang="en-US" altLang="pl-PL" dirty="0"/>
          </a:p>
        </p:txBody>
      </p:sp>
      <p:pic>
        <p:nvPicPr>
          <p:cNvPr id="21" name="Grafika 20">
            <a:extLst>
              <a:ext uri="{FF2B5EF4-FFF2-40B4-BE49-F238E27FC236}">
                <a16:creationId xmlns:a16="http://schemas.microsoft.com/office/drawing/2014/main" id="{93BBC838-FE5F-402E-907C-4A0C21A8BC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5392" y="3933056"/>
            <a:ext cx="1420651" cy="1371343"/>
          </a:xfrm>
          <a:prstGeom prst="rect">
            <a:avLst/>
          </a:prstGeom>
        </p:spPr>
      </p:pic>
      <p:sp>
        <p:nvSpPr>
          <p:cNvPr id="5" name="pole tekstowe 4">
            <a:extLst>
              <a:ext uri="{FF2B5EF4-FFF2-40B4-BE49-F238E27FC236}">
                <a16:creationId xmlns:a16="http://schemas.microsoft.com/office/drawing/2014/main" id="{11C2C297-7EF4-43FD-B456-C1CA27803A5C}"/>
              </a:ext>
            </a:extLst>
          </p:cNvPr>
          <p:cNvSpPr txBox="1"/>
          <p:nvPr/>
        </p:nvSpPr>
        <p:spPr>
          <a:xfrm>
            <a:off x="1023302" y="2100769"/>
            <a:ext cx="3744416" cy="1477328"/>
          </a:xfrm>
          <a:prstGeom prst="rect">
            <a:avLst/>
          </a:prstGeom>
          <a:noFill/>
        </p:spPr>
        <p:txBody>
          <a:bodyPr wrap="square" rtlCol="0">
            <a:spAutoFit/>
          </a:bodyPr>
          <a:lstStyle/>
          <a:p>
            <a:pPr algn="ctr"/>
            <a:r>
              <a:rPr lang="en-GB" dirty="0">
                <a:solidFill>
                  <a:schemeClr val="tx1">
                    <a:lumMod val="75000"/>
                    <a:lumOff val="25000"/>
                  </a:schemeClr>
                </a:solidFill>
              </a:rPr>
              <a:t>WHEN YOU KNOW THE THEME OF TRAINING,  START FROM THE CONSIDERATION AND THINKING THROUGH THE FOLLOWING ELEMENTS</a:t>
            </a:r>
          </a:p>
        </p:txBody>
      </p:sp>
      <p:sp>
        <p:nvSpPr>
          <p:cNvPr id="29" name="Prostokąt 28">
            <a:extLst>
              <a:ext uri="{FF2B5EF4-FFF2-40B4-BE49-F238E27FC236}">
                <a16:creationId xmlns:a16="http://schemas.microsoft.com/office/drawing/2014/main" id="{8F0D7E78-5431-4AEB-9CCC-C96E0468F69C}"/>
              </a:ext>
            </a:extLst>
          </p:cNvPr>
          <p:cNvSpPr/>
          <p:nvPr/>
        </p:nvSpPr>
        <p:spPr>
          <a:xfrm>
            <a:off x="1110812" y="6074132"/>
            <a:ext cx="1047466" cy="307777"/>
          </a:xfrm>
          <a:prstGeom prst="rect">
            <a:avLst/>
          </a:prstGeom>
        </p:spPr>
        <p:txBody>
          <a:bodyPr wrap="none">
            <a:spAutoFit/>
          </a:bodyPr>
          <a:lstStyle/>
          <a:p>
            <a:r>
              <a:rPr lang="pl-PL" sz="1400" dirty="0">
                <a:solidFill>
                  <a:schemeClr val="tx1">
                    <a:lumMod val="95000"/>
                    <a:lumOff val="5000"/>
                  </a:schemeClr>
                </a:solidFill>
              </a:rPr>
              <a:t>PODCAST 1 </a:t>
            </a:r>
          </a:p>
        </p:txBody>
      </p:sp>
      <p:pic>
        <p:nvPicPr>
          <p:cNvPr id="30" name="Obraz 29">
            <a:extLst>
              <a:ext uri="{FF2B5EF4-FFF2-40B4-BE49-F238E27FC236}">
                <a16:creationId xmlns:a16="http://schemas.microsoft.com/office/drawing/2014/main" id="{6F13B196-2493-4B89-8CA5-E92E718FC699}"/>
              </a:ext>
            </a:extLst>
          </p:cNvPr>
          <p:cNvPicPr>
            <a:picLocks noChangeAspect="1"/>
          </p:cNvPicPr>
          <p:nvPr/>
        </p:nvPicPr>
        <p:blipFill rotWithShape="1">
          <a:blip r:embed="rId5">
            <a:extLst>
              <a:ext uri="{28A0092B-C50C-407E-A947-70E740481C1C}">
                <a14:useLocalDpi xmlns:a14="http://schemas.microsoft.com/office/drawing/2010/main" val="0"/>
              </a:ext>
            </a:extLst>
          </a:blip>
          <a:srcRect l="-1669" t="-1724" r="-1669" b="-1724"/>
          <a:stretch/>
        </p:blipFill>
        <p:spPr>
          <a:xfrm>
            <a:off x="494088" y="6041836"/>
            <a:ext cx="539422" cy="54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AE1514E9-C5F6-4076-88CC-AF646B9A090A}"/>
              </a:ext>
            </a:extLst>
          </p:cNvPr>
          <p:cNvSpPr/>
          <p:nvPr/>
        </p:nvSpPr>
        <p:spPr>
          <a:xfrm>
            <a:off x="5562224" y="3861048"/>
            <a:ext cx="6629776" cy="143155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Prostokąt 5">
            <a:extLst>
              <a:ext uri="{FF2B5EF4-FFF2-40B4-BE49-F238E27FC236}">
                <a16:creationId xmlns:a16="http://schemas.microsoft.com/office/drawing/2014/main" id="{1AB90F01-3B51-4432-8A1A-0D6926F42314}"/>
              </a:ext>
            </a:extLst>
          </p:cNvPr>
          <p:cNvSpPr/>
          <p:nvPr/>
        </p:nvSpPr>
        <p:spPr>
          <a:xfrm>
            <a:off x="5562224" y="1484784"/>
            <a:ext cx="6629776" cy="108012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410" name="Podtytuł 2">
            <a:extLst>
              <a:ext uri="{FF2B5EF4-FFF2-40B4-BE49-F238E27FC236}">
                <a16:creationId xmlns:a16="http://schemas.microsoft.com/office/drawing/2014/main" id="{E6474CD9-D1F7-4CD1-B4A7-5A4715275EFE}"/>
              </a:ext>
            </a:extLst>
          </p:cNvPr>
          <p:cNvSpPr>
            <a:spLocks noGrp="1"/>
          </p:cNvSpPr>
          <p:nvPr>
            <p:ph idx="1"/>
          </p:nvPr>
        </p:nvSpPr>
        <p:spPr>
          <a:xfrm>
            <a:off x="5951984" y="1582984"/>
            <a:ext cx="5256583" cy="765896"/>
          </a:xfrm>
        </p:spPr>
        <p:txBody>
          <a:bodyPr/>
          <a:lstStyle/>
          <a:p>
            <a:pPr marL="0" indent="0">
              <a:buNone/>
            </a:pPr>
            <a:r>
              <a:rPr lang="en-GB" sz="1800" b="1" dirty="0">
                <a:solidFill>
                  <a:schemeClr val="bg1"/>
                </a:solidFill>
              </a:rPr>
              <a:t>Begin by making a list of known and unknown elements influencing the implementation of the training.</a:t>
            </a:r>
            <a:endParaRPr lang="pl-PL" sz="1800" b="1" dirty="0">
              <a:solidFill>
                <a:schemeClr val="bg1"/>
              </a:solidFill>
            </a:endParaRPr>
          </a:p>
          <a:p>
            <a:pPr marL="0" indent="0">
              <a:buNone/>
            </a:pPr>
            <a:endParaRPr lang="pl-PL" sz="1800" b="1" dirty="0">
              <a:solidFill>
                <a:schemeClr val="bg1"/>
              </a:solidFill>
            </a:endParaRPr>
          </a:p>
          <a:p>
            <a:endParaRPr lang="pl-PL" sz="1800" dirty="0">
              <a:solidFill>
                <a:schemeClr val="bg1"/>
              </a:solidFill>
            </a:endParaRPr>
          </a:p>
          <a:p>
            <a:pPr marL="0" indent="0">
              <a:buNone/>
            </a:pPr>
            <a:endParaRPr lang="pl-PL" sz="1800" b="1" dirty="0">
              <a:solidFill>
                <a:schemeClr val="bg1"/>
              </a:solidFill>
            </a:endParaRPr>
          </a:p>
        </p:txBody>
      </p:sp>
      <p:sp>
        <p:nvSpPr>
          <p:cNvPr id="17411" name="AutoShape 6"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3AD9FDA6-FFC2-4C74-88DB-17774E25CBC6}"/>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7412" name="AutoShape 8"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CB195F1B-DE91-4565-9D4B-8E02B23650E2}"/>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361D5362-15CF-43CA-AA16-B2AB19BC86C3}"/>
              </a:ext>
            </a:extLst>
          </p:cNvPr>
          <p:cNvSpPr>
            <a:spLocks noGrp="1"/>
          </p:cNvSpPr>
          <p:nvPr>
            <p:ph type="sldNum" sz="quarter" idx="12"/>
          </p:nvPr>
        </p:nvSpPr>
        <p:spPr/>
        <p:txBody>
          <a:bodyPr/>
          <a:lstStyle/>
          <a:p>
            <a:pPr>
              <a:defRPr/>
            </a:pPr>
            <a:fld id="{6CC9281A-217F-4492-A313-C4D4CB901DEA}" type="slidenum">
              <a:rPr lang="en-US" altLang="pl-PL" smtClean="0"/>
              <a:pPr>
                <a:defRPr/>
              </a:pPr>
              <a:t>6</a:t>
            </a:fld>
            <a:endParaRPr lang="en-US" altLang="pl-PL" dirty="0"/>
          </a:p>
        </p:txBody>
      </p:sp>
      <p:sp>
        <p:nvSpPr>
          <p:cNvPr id="4" name="Prostokąt 3">
            <a:extLst>
              <a:ext uri="{FF2B5EF4-FFF2-40B4-BE49-F238E27FC236}">
                <a16:creationId xmlns:a16="http://schemas.microsoft.com/office/drawing/2014/main" id="{4015AF6F-F157-4D73-972E-C8D2432F9C3B}"/>
              </a:ext>
            </a:extLst>
          </p:cNvPr>
          <p:cNvSpPr/>
          <p:nvPr/>
        </p:nvSpPr>
        <p:spPr>
          <a:xfrm>
            <a:off x="983433" y="2337014"/>
            <a:ext cx="3341352" cy="1661993"/>
          </a:xfrm>
          <a:prstGeom prst="rect">
            <a:avLst/>
          </a:prstGeom>
        </p:spPr>
        <p:txBody>
          <a:bodyPr wrap="square">
            <a:spAutoFit/>
          </a:bodyPr>
          <a:lstStyle/>
          <a:p>
            <a:pPr algn="ctr"/>
            <a:r>
              <a:rPr lang="pl-PL" dirty="0">
                <a:solidFill>
                  <a:schemeClr val="tx1">
                    <a:lumMod val="75000"/>
                    <a:lumOff val="25000"/>
                  </a:schemeClr>
                </a:solidFill>
              </a:rPr>
              <a:t>YOU WERE ASKED TO CONDUCT TRAINING FOR WAITERS ON THE TOPIC OF </a:t>
            </a:r>
          </a:p>
          <a:p>
            <a:pPr algn="ctr"/>
            <a:r>
              <a:rPr lang="pl-PL" sz="2400" dirty="0">
                <a:solidFill>
                  <a:srgbClr val="FBBE03"/>
                </a:solidFill>
              </a:rPr>
              <a:t>”SPECIAL SERVICE OF WHOLE ROASTED FISH”</a:t>
            </a:r>
          </a:p>
        </p:txBody>
      </p:sp>
      <p:sp>
        <p:nvSpPr>
          <p:cNvPr id="14" name="Tytuł 1">
            <a:extLst>
              <a:ext uri="{FF2B5EF4-FFF2-40B4-BE49-F238E27FC236}">
                <a16:creationId xmlns:a16="http://schemas.microsoft.com/office/drawing/2014/main" id="{631AD43E-56A8-4465-BF39-25BA4AA81FAC}"/>
              </a:ext>
            </a:extLst>
          </p:cNvPr>
          <p:cNvSpPr txBox="1">
            <a:spLocks/>
          </p:cNvSpPr>
          <p:nvPr/>
        </p:nvSpPr>
        <p:spPr bwMode="auto">
          <a:xfrm>
            <a:off x="1270273" y="188913"/>
            <a:ext cx="96502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sz="2400" b="1" dirty="0">
                <a:solidFill>
                  <a:schemeClr val="tx1">
                    <a:lumMod val="75000"/>
                    <a:lumOff val="25000"/>
                  </a:schemeClr>
                </a:solidFill>
              </a:rPr>
              <a:t>WHERE TO START ?</a:t>
            </a:r>
            <a:endParaRPr lang="pl-PL" altLang="pl-PL" sz="2400" b="1" dirty="0">
              <a:solidFill>
                <a:schemeClr val="tx1">
                  <a:lumMod val="75000"/>
                  <a:lumOff val="25000"/>
                </a:schemeClr>
              </a:solidFill>
            </a:endParaRPr>
          </a:p>
        </p:txBody>
      </p:sp>
      <p:sp>
        <p:nvSpPr>
          <p:cNvPr id="5" name="Prostokąt 4">
            <a:extLst>
              <a:ext uri="{FF2B5EF4-FFF2-40B4-BE49-F238E27FC236}">
                <a16:creationId xmlns:a16="http://schemas.microsoft.com/office/drawing/2014/main" id="{FF95D545-2407-4459-9048-CCD0475B660F}"/>
              </a:ext>
            </a:extLst>
          </p:cNvPr>
          <p:cNvSpPr/>
          <p:nvPr/>
        </p:nvSpPr>
        <p:spPr>
          <a:xfrm>
            <a:off x="5951984" y="2721694"/>
            <a:ext cx="5302904" cy="923330"/>
          </a:xfrm>
          <a:prstGeom prst="rect">
            <a:avLst/>
          </a:prstGeom>
        </p:spPr>
        <p:txBody>
          <a:bodyPr wrap="square">
            <a:spAutoFit/>
          </a:bodyPr>
          <a:lstStyle/>
          <a:p>
            <a:pPr marL="0" indent="0">
              <a:buNone/>
            </a:pPr>
            <a:r>
              <a:rPr lang="en-GB" dirty="0">
                <a:solidFill>
                  <a:schemeClr val="tx1">
                    <a:lumMod val="75000"/>
                    <a:lumOff val="25000"/>
                  </a:schemeClr>
                </a:solidFill>
              </a:rPr>
              <a:t>You should analyse your substantive preparation and organisational issues, and then answer the following questions:</a:t>
            </a:r>
            <a:endParaRPr lang="pl-PL" dirty="0">
              <a:solidFill>
                <a:schemeClr val="tx1">
                  <a:lumMod val="75000"/>
                  <a:lumOff val="25000"/>
                </a:schemeClr>
              </a:solidFill>
            </a:endParaRPr>
          </a:p>
        </p:txBody>
      </p:sp>
      <p:sp>
        <p:nvSpPr>
          <p:cNvPr id="7" name="Prostokąt 6">
            <a:extLst>
              <a:ext uri="{FF2B5EF4-FFF2-40B4-BE49-F238E27FC236}">
                <a16:creationId xmlns:a16="http://schemas.microsoft.com/office/drawing/2014/main" id="{EA4FB8D5-6852-4FE8-9D70-61F3EC8C9413}"/>
              </a:ext>
            </a:extLst>
          </p:cNvPr>
          <p:cNvSpPr/>
          <p:nvPr/>
        </p:nvSpPr>
        <p:spPr>
          <a:xfrm>
            <a:off x="5951984" y="4109010"/>
            <a:ext cx="6096000" cy="984885"/>
          </a:xfrm>
          <a:prstGeom prst="rect">
            <a:avLst/>
          </a:prstGeom>
        </p:spPr>
        <p:txBody>
          <a:bodyPr>
            <a:spAutoFit/>
          </a:bodyPr>
          <a:lstStyle/>
          <a:p>
            <a:pPr marL="342900" indent="-342900">
              <a:spcAft>
                <a:spcPts val="1200"/>
              </a:spcAft>
              <a:buBlip>
                <a:blip r:embed="rId2"/>
              </a:buBlip>
            </a:pPr>
            <a:r>
              <a:rPr lang="pl-PL" sz="2400" b="1" dirty="0">
                <a:solidFill>
                  <a:schemeClr val="bg1"/>
                </a:solidFill>
              </a:rPr>
              <a:t>WHAT DO I KNOW? </a:t>
            </a:r>
          </a:p>
          <a:p>
            <a:pPr marL="342900" indent="-342900">
              <a:spcAft>
                <a:spcPts val="1200"/>
              </a:spcAft>
              <a:buBlip>
                <a:blip r:embed="rId2"/>
              </a:buBlip>
            </a:pPr>
            <a:r>
              <a:rPr lang="pl-PL" sz="2400" b="1" dirty="0">
                <a:solidFill>
                  <a:schemeClr val="bg1"/>
                </a:solidFill>
              </a:rPr>
              <a:t>WHAT DO I NOT KNOW?</a:t>
            </a:r>
          </a:p>
        </p:txBody>
      </p:sp>
      <p:pic>
        <p:nvPicPr>
          <p:cNvPr id="10" name="Obraz 9">
            <a:extLst>
              <a:ext uri="{FF2B5EF4-FFF2-40B4-BE49-F238E27FC236}">
                <a16:creationId xmlns:a16="http://schemas.microsoft.com/office/drawing/2014/main" id="{8AE46118-AB4F-4EE0-B17F-EF6761380D5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160000" y="3999007"/>
            <a:ext cx="1094888" cy="1094888"/>
          </a:xfrm>
          <a:prstGeom prst="rect">
            <a:avLst/>
          </a:prstGeom>
        </p:spPr>
      </p:pic>
    </p:spTree>
    <p:extLst>
      <p:ext uri="{BB962C8B-B14F-4D97-AF65-F5344CB8AC3E}">
        <p14:creationId xmlns:p14="http://schemas.microsoft.com/office/powerpoint/2010/main" val="52953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ymek mowy: prostokąt 2">
            <a:extLst>
              <a:ext uri="{FF2B5EF4-FFF2-40B4-BE49-F238E27FC236}">
                <a16:creationId xmlns:a16="http://schemas.microsoft.com/office/drawing/2014/main" id="{25D3D887-EF93-41C9-BCC5-A639BD700F55}"/>
              </a:ext>
            </a:extLst>
          </p:cNvPr>
          <p:cNvSpPr/>
          <p:nvPr/>
        </p:nvSpPr>
        <p:spPr>
          <a:xfrm rot="5400000">
            <a:off x="4982750" y="294486"/>
            <a:ext cx="4391780" cy="6629776"/>
          </a:xfrm>
          <a:prstGeom prst="wedgeRectCallout">
            <a:avLst>
              <a:gd name="adj1" fmla="val -20833"/>
              <a:gd name="adj2" fmla="val 54802"/>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Prostokąt 5">
            <a:extLst>
              <a:ext uri="{FF2B5EF4-FFF2-40B4-BE49-F238E27FC236}">
                <a16:creationId xmlns:a16="http://schemas.microsoft.com/office/drawing/2014/main" id="{1AB90F01-3B51-4432-8A1A-0D6926F42314}"/>
              </a:ext>
            </a:extLst>
          </p:cNvPr>
          <p:cNvSpPr/>
          <p:nvPr/>
        </p:nvSpPr>
        <p:spPr>
          <a:xfrm>
            <a:off x="3863753" y="0"/>
            <a:ext cx="4392487" cy="685800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410" name="Podtytuł 2">
            <a:extLst>
              <a:ext uri="{FF2B5EF4-FFF2-40B4-BE49-F238E27FC236}">
                <a16:creationId xmlns:a16="http://schemas.microsoft.com/office/drawing/2014/main" id="{E6474CD9-D1F7-4CD1-B4A7-5A4715275EFE}"/>
              </a:ext>
            </a:extLst>
          </p:cNvPr>
          <p:cNvSpPr>
            <a:spLocks noGrp="1"/>
          </p:cNvSpPr>
          <p:nvPr>
            <p:ph idx="1"/>
          </p:nvPr>
        </p:nvSpPr>
        <p:spPr>
          <a:xfrm>
            <a:off x="4357679" y="1645917"/>
            <a:ext cx="3539540" cy="4951435"/>
          </a:xfrm>
        </p:spPr>
        <p:txBody>
          <a:bodyPr/>
          <a:lstStyle/>
          <a:p>
            <a:pPr lvl="0" eaLnBrk="1" fontAlgn="auto" hangingPunct="1">
              <a:spcBef>
                <a:spcPts val="0"/>
              </a:spcBef>
              <a:spcAft>
                <a:spcPts val="600"/>
              </a:spcAft>
              <a:buBlip>
                <a:blip r:embed="rId2"/>
              </a:buBlip>
              <a:defRPr/>
            </a:pPr>
            <a:r>
              <a:rPr lang="en-GB" sz="1800" dirty="0">
                <a:solidFill>
                  <a:schemeClr val="tx1">
                    <a:lumMod val="75000"/>
                    <a:lumOff val="25000"/>
                  </a:schemeClr>
                </a:solidFill>
              </a:rPr>
              <a:t>what is the special service as an above-standard form of customer service,</a:t>
            </a:r>
          </a:p>
          <a:p>
            <a:pPr>
              <a:buBlip>
                <a:blip r:embed="rId2"/>
              </a:buBlip>
            </a:pPr>
            <a:r>
              <a:rPr lang="en-GB" sz="1800" dirty="0">
                <a:solidFill>
                  <a:schemeClr val="tx1">
                    <a:lumMod val="75000"/>
                    <a:lumOff val="25000"/>
                  </a:schemeClr>
                </a:solidFill>
              </a:rPr>
              <a:t>what are the differences in the service of different species of fish,</a:t>
            </a:r>
          </a:p>
          <a:p>
            <a:pPr>
              <a:buBlip>
                <a:blip r:embed="rId2"/>
              </a:buBlip>
            </a:pPr>
            <a:r>
              <a:rPr lang="en-GB" sz="1800" dirty="0">
                <a:solidFill>
                  <a:schemeClr val="tx1">
                    <a:lumMod val="75000"/>
                    <a:lumOff val="25000"/>
                  </a:schemeClr>
                </a:solidFill>
              </a:rPr>
              <a:t>what is the service of roasted fish,</a:t>
            </a:r>
          </a:p>
          <a:p>
            <a:pPr>
              <a:buBlip>
                <a:blip r:embed="rId2"/>
              </a:buBlip>
            </a:pPr>
            <a:r>
              <a:rPr lang="en-GB" sz="1800" dirty="0">
                <a:solidFill>
                  <a:schemeClr val="tx1">
                    <a:lumMod val="75000"/>
                    <a:lumOff val="25000"/>
                  </a:schemeClr>
                </a:solidFill>
              </a:rPr>
              <a:t>what tableware should be prepared on the guest table,</a:t>
            </a:r>
          </a:p>
          <a:p>
            <a:pPr>
              <a:buBlip>
                <a:blip r:embed="rId2"/>
              </a:buBlip>
            </a:pPr>
            <a:r>
              <a:rPr lang="en-GB" sz="1800" dirty="0">
                <a:solidFill>
                  <a:schemeClr val="tx1">
                    <a:lumMod val="75000"/>
                    <a:lumOff val="25000"/>
                  </a:schemeClr>
                </a:solidFill>
              </a:rPr>
              <a:t>Which wine types should be recommended to guests for certain species of fish.</a:t>
            </a:r>
            <a:endParaRPr lang="pl-PL" sz="1800" dirty="0">
              <a:solidFill>
                <a:schemeClr val="tx1">
                  <a:lumMod val="75000"/>
                  <a:lumOff val="25000"/>
                </a:schemeClr>
              </a:solidFill>
            </a:endParaRPr>
          </a:p>
        </p:txBody>
      </p:sp>
      <p:sp>
        <p:nvSpPr>
          <p:cNvPr id="17411" name="AutoShape 6"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3AD9FDA6-FFC2-4C74-88DB-17774E25CBC6}"/>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361D5362-15CF-43CA-AA16-B2AB19BC86C3}"/>
              </a:ext>
            </a:extLst>
          </p:cNvPr>
          <p:cNvSpPr>
            <a:spLocks noGrp="1"/>
          </p:cNvSpPr>
          <p:nvPr>
            <p:ph type="sldNum" sz="quarter" idx="12"/>
          </p:nvPr>
        </p:nvSpPr>
        <p:spPr/>
        <p:txBody>
          <a:bodyPr/>
          <a:lstStyle/>
          <a:p>
            <a:pPr>
              <a:defRPr/>
            </a:pPr>
            <a:fld id="{6CC9281A-217F-4492-A313-C4D4CB901DEA}" type="slidenum">
              <a:rPr lang="en-US" altLang="pl-PL" smtClean="0"/>
              <a:pPr>
                <a:defRPr/>
              </a:pPr>
              <a:t>7</a:t>
            </a:fld>
            <a:endParaRPr lang="en-US" altLang="pl-PL" dirty="0"/>
          </a:p>
        </p:txBody>
      </p:sp>
      <p:sp>
        <p:nvSpPr>
          <p:cNvPr id="9" name="Prostokąt 8">
            <a:extLst>
              <a:ext uri="{FF2B5EF4-FFF2-40B4-BE49-F238E27FC236}">
                <a16:creationId xmlns:a16="http://schemas.microsoft.com/office/drawing/2014/main" id="{E9A042E5-5C54-45C6-8616-CF68C7AAE38F}"/>
              </a:ext>
            </a:extLst>
          </p:cNvPr>
          <p:cNvSpPr/>
          <p:nvPr/>
        </p:nvSpPr>
        <p:spPr>
          <a:xfrm>
            <a:off x="542886" y="2575644"/>
            <a:ext cx="2672794" cy="2077492"/>
          </a:xfrm>
          <a:prstGeom prst="rect">
            <a:avLst/>
          </a:prstGeom>
        </p:spPr>
        <p:txBody>
          <a:bodyPr wrap="square">
            <a:spAutoFit/>
          </a:bodyPr>
          <a:lstStyle/>
          <a:p>
            <a:r>
              <a:rPr lang="pl-PL" sz="3600" b="1" dirty="0">
                <a:solidFill>
                  <a:srgbClr val="FBBE03"/>
                </a:solidFill>
              </a:rPr>
              <a:t>WHAT DO I KNOW ?</a:t>
            </a:r>
          </a:p>
          <a:p>
            <a:endParaRPr lang="pl-PL" sz="1200" b="1" dirty="0">
              <a:solidFill>
                <a:srgbClr val="FBBE03"/>
              </a:solidFill>
            </a:endParaRPr>
          </a:p>
          <a:p>
            <a:r>
              <a:rPr lang="pl-PL" sz="1500" i="1" dirty="0">
                <a:solidFill>
                  <a:schemeClr val="tx1">
                    <a:lumMod val="85000"/>
                    <a:lumOff val="15000"/>
                  </a:schemeClr>
                </a:solidFill>
              </a:rPr>
              <a:t>EXAMPLES IN THE SCOPE OF THE GIVEN TRAINING TITLE</a:t>
            </a:r>
          </a:p>
          <a:p>
            <a:r>
              <a:rPr lang="pl-PL" sz="1500" b="1" dirty="0">
                <a:solidFill>
                  <a:schemeClr val="tx1">
                    <a:lumMod val="85000"/>
                    <a:lumOff val="15000"/>
                  </a:schemeClr>
                </a:solidFill>
              </a:rPr>
              <a:t>  </a:t>
            </a:r>
            <a:endParaRPr lang="pl-PL" sz="1500" dirty="0">
              <a:solidFill>
                <a:schemeClr val="tx1">
                  <a:lumMod val="85000"/>
                  <a:lumOff val="15000"/>
                </a:schemeClr>
              </a:solidFill>
            </a:endParaRPr>
          </a:p>
        </p:txBody>
      </p:sp>
      <p:sp>
        <p:nvSpPr>
          <p:cNvPr id="26" name="Prostokąt 25">
            <a:extLst>
              <a:ext uri="{FF2B5EF4-FFF2-40B4-BE49-F238E27FC236}">
                <a16:creationId xmlns:a16="http://schemas.microsoft.com/office/drawing/2014/main" id="{79DEB4D8-3C0D-49BD-A948-2C31CF606FF1}"/>
              </a:ext>
            </a:extLst>
          </p:cNvPr>
          <p:cNvSpPr/>
          <p:nvPr/>
        </p:nvSpPr>
        <p:spPr>
          <a:xfrm>
            <a:off x="8128002" y="0"/>
            <a:ext cx="4063997" cy="6858000"/>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0" name="Podtytuł 2">
            <a:extLst>
              <a:ext uri="{FF2B5EF4-FFF2-40B4-BE49-F238E27FC236}">
                <a16:creationId xmlns:a16="http://schemas.microsoft.com/office/drawing/2014/main" id="{129BB622-0D9D-479D-8423-C9D3A53AAA00}"/>
              </a:ext>
            </a:extLst>
          </p:cNvPr>
          <p:cNvSpPr txBox="1">
            <a:spLocks/>
          </p:cNvSpPr>
          <p:nvPr/>
        </p:nvSpPr>
        <p:spPr bwMode="auto">
          <a:xfrm>
            <a:off x="8737600" y="1645917"/>
            <a:ext cx="3214705" cy="495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Blip>
                <a:blip r:embed="rId2"/>
              </a:buBlip>
            </a:pPr>
            <a:r>
              <a:rPr lang="en-GB" sz="1700" dirty="0">
                <a:solidFill>
                  <a:schemeClr val="tx1">
                    <a:lumMod val="75000"/>
                    <a:lumOff val="25000"/>
                  </a:schemeClr>
                </a:solidFill>
              </a:rPr>
              <a:t>my listeners may not have the knowledge of theoretical foundations,</a:t>
            </a:r>
          </a:p>
          <a:p>
            <a:pPr>
              <a:spcAft>
                <a:spcPts val="600"/>
              </a:spcAft>
              <a:buBlip>
                <a:blip r:embed="rId2"/>
              </a:buBlip>
            </a:pPr>
            <a:r>
              <a:rPr lang="en-GB" sz="1700" dirty="0">
                <a:solidFill>
                  <a:schemeClr val="tx1">
                    <a:lumMod val="75000"/>
                    <a:lumOff val="25000"/>
                  </a:schemeClr>
                </a:solidFill>
              </a:rPr>
              <a:t>my listeners may not have any experience in the selection of tableware,</a:t>
            </a:r>
          </a:p>
          <a:p>
            <a:pPr>
              <a:spcAft>
                <a:spcPts val="600"/>
              </a:spcAft>
              <a:buBlip>
                <a:blip r:embed="rId2"/>
              </a:buBlip>
            </a:pPr>
            <a:r>
              <a:rPr lang="en-GB" sz="1700" dirty="0">
                <a:solidFill>
                  <a:schemeClr val="tx1">
                    <a:lumMod val="75000"/>
                    <a:lumOff val="25000"/>
                  </a:schemeClr>
                </a:solidFill>
              </a:rPr>
              <a:t>they may not have experience in the area of wine recommendation for the menu and increase in sales results.</a:t>
            </a:r>
            <a:endParaRPr lang="pl-PL" sz="1700" dirty="0">
              <a:solidFill>
                <a:schemeClr val="tx1">
                  <a:lumMod val="75000"/>
                  <a:lumOff val="25000"/>
                </a:schemeClr>
              </a:solidFill>
            </a:endParaRPr>
          </a:p>
          <a:p>
            <a:pPr>
              <a:buBlip>
                <a:blip r:embed="rId2"/>
              </a:buBlip>
            </a:pPr>
            <a:endParaRPr lang="pl-PL" sz="1800" b="1" dirty="0">
              <a:solidFill>
                <a:schemeClr val="tx1">
                  <a:lumMod val="75000"/>
                  <a:lumOff val="25000"/>
                </a:schemeClr>
              </a:solidFill>
            </a:endParaRPr>
          </a:p>
        </p:txBody>
      </p:sp>
      <p:sp>
        <p:nvSpPr>
          <p:cNvPr id="4" name="Prostokąt 3">
            <a:extLst>
              <a:ext uri="{FF2B5EF4-FFF2-40B4-BE49-F238E27FC236}">
                <a16:creationId xmlns:a16="http://schemas.microsoft.com/office/drawing/2014/main" id="{690A32E6-B766-4BE2-94B9-52FF636DA6ED}"/>
              </a:ext>
            </a:extLst>
          </p:cNvPr>
          <p:cNvSpPr/>
          <p:nvPr/>
        </p:nvSpPr>
        <p:spPr>
          <a:xfrm>
            <a:off x="4357679" y="819225"/>
            <a:ext cx="2233112" cy="400110"/>
          </a:xfrm>
          <a:prstGeom prst="rect">
            <a:avLst/>
          </a:prstGeom>
        </p:spPr>
        <p:txBody>
          <a:bodyPr wrap="none">
            <a:spAutoFit/>
          </a:bodyPr>
          <a:lstStyle/>
          <a:p>
            <a:pPr marL="0" indent="0">
              <a:buNone/>
            </a:pPr>
            <a:r>
              <a:rPr lang="pl-PL" sz="2000" b="1" dirty="0">
                <a:solidFill>
                  <a:schemeClr val="bg1"/>
                </a:solidFill>
              </a:rPr>
              <a:t>SUBSTANTIVE SIDE </a:t>
            </a:r>
          </a:p>
        </p:txBody>
      </p:sp>
      <p:sp>
        <p:nvSpPr>
          <p:cNvPr id="5" name="Prostokąt 4">
            <a:extLst>
              <a:ext uri="{FF2B5EF4-FFF2-40B4-BE49-F238E27FC236}">
                <a16:creationId xmlns:a16="http://schemas.microsoft.com/office/drawing/2014/main" id="{93C2B58C-8F15-4739-9473-5FED37C77E45}"/>
              </a:ext>
            </a:extLst>
          </p:cNvPr>
          <p:cNvSpPr/>
          <p:nvPr/>
        </p:nvSpPr>
        <p:spPr>
          <a:xfrm>
            <a:off x="8737600" y="819225"/>
            <a:ext cx="2703882" cy="400110"/>
          </a:xfrm>
          <a:prstGeom prst="rect">
            <a:avLst/>
          </a:prstGeom>
        </p:spPr>
        <p:txBody>
          <a:bodyPr wrap="none">
            <a:spAutoFit/>
          </a:bodyPr>
          <a:lstStyle/>
          <a:p>
            <a:pPr marL="0" indent="0">
              <a:buNone/>
            </a:pPr>
            <a:r>
              <a:rPr lang="pl-PL" sz="2000" b="1" dirty="0">
                <a:solidFill>
                  <a:schemeClr val="bg1"/>
                </a:solidFill>
              </a:rPr>
              <a:t>ORAGNISATIONAL SIDE </a:t>
            </a:r>
          </a:p>
        </p:txBody>
      </p:sp>
    </p:spTree>
    <p:extLst>
      <p:ext uri="{BB962C8B-B14F-4D97-AF65-F5344CB8AC3E}">
        <p14:creationId xmlns:p14="http://schemas.microsoft.com/office/powerpoint/2010/main" val="38578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ymek mowy: prostokąt 2">
            <a:extLst>
              <a:ext uri="{FF2B5EF4-FFF2-40B4-BE49-F238E27FC236}">
                <a16:creationId xmlns:a16="http://schemas.microsoft.com/office/drawing/2014/main" id="{25D3D887-EF93-41C9-BCC5-A639BD700F55}"/>
              </a:ext>
            </a:extLst>
          </p:cNvPr>
          <p:cNvSpPr/>
          <p:nvPr/>
        </p:nvSpPr>
        <p:spPr>
          <a:xfrm rot="5400000">
            <a:off x="4982750" y="294486"/>
            <a:ext cx="4391780" cy="6629776"/>
          </a:xfrm>
          <a:prstGeom prst="wedgeRectCallout">
            <a:avLst>
              <a:gd name="adj1" fmla="val -20833"/>
              <a:gd name="adj2" fmla="val 54802"/>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Prostokąt 5">
            <a:extLst>
              <a:ext uri="{FF2B5EF4-FFF2-40B4-BE49-F238E27FC236}">
                <a16:creationId xmlns:a16="http://schemas.microsoft.com/office/drawing/2014/main" id="{1AB90F01-3B51-4432-8A1A-0D6926F42314}"/>
              </a:ext>
            </a:extLst>
          </p:cNvPr>
          <p:cNvSpPr/>
          <p:nvPr/>
        </p:nvSpPr>
        <p:spPr>
          <a:xfrm>
            <a:off x="3856406" y="0"/>
            <a:ext cx="4435837" cy="685800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6" name="Prostokąt 25">
            <a:extLst>
              <a:ext uri="{FF2B5EF4-FFF2-40B4-BE49-F238E27FC236}">
                <a16:creationId xmlns:a16="http://schemas.microsoft.com/office/drawing/2014/main" id="{79DEB4D8-3C0D-49BD-A948-2C31CF606FF1}"/>
              </a:ext>
            </a:extLst>
          </p:cNvPr>
          <p:cNvSpPr/>
          <p:nvPr/>
        </p:nvSpPr>
        <p:spPr>
          <a:xfrm>
            <a:off x="8128002" y="0"/>
            <a:ext cx="4063997" cy="6858000"/>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410" name="Podtytuł 2">
            <a:extLst>
              <a:ext uri="{FF2B5EF4-FFF2-40B4-BE49-F238E27FC236}">
                <a16:creationId xmlns:a16="http://schemas.microsoft.com/office/drawing/2014/main" id="{E6474CD9-D1F7-4CD1-B4A7-5A4715275EFE}"/>
              </a:ext>
            </a:extLst>
          </p:cNvPr>
          <p:cNvSpPr>
            <a:spLocks noGrp="1"/>
          </p:cNvSpPr>
          <p:nvPr>
            <p:ph idx="1"/>
          </p:nvPr>
        </p:nvSpPr>
        <p:spPr>
          <a:xfrm>
            <a:off x="4357679" y="1556792"/>
            <a:ext cx="3539540" cy="4951435"/>
          </a:xfrm>
        </p:spPr>
        <p:txBody>
          <a:bodyPr/>
          <a:lstStyle/>
          <a:p>
            <a:pPr>
              <a:spcAft>
                <a:spcPts val="600"/>
              </a:spcAft>
              <a:buBlip>
                <a:blip r:embed="rId2"/>
              </a:buBlip>
            </a:pPr>
            <a:r>
              <a:rPr lang="en-GB" sz="1800" dirty="0">
                <a:solidFill>
                  <a:schemeClr val="tx1">
                    <a:lumMod val="75000"/>
                    <a:lumOff val="25000"/>
                  </a:schemeClr>
                </a:solidFill>
              </a:rPr>
              <a:t>what is the construction of fish,</a:t>
            </a:r>
          </a:p>
          <a:p>
            <a:pPr>
              <a:spcAft>
                <a:spcPts val="600"/>
              </a:spcAft>
              <a:buBlip>
                <a:blip r:embed="rId2"/>
              </a:buBlip>
            </a:pPr>
            <a:r>
              <a:rPr lang="en-GB" sz="1800" dirty="0">
                <a:solidFill>
                  <a:schemeClr val="tx1">
                    <a:lumMod val="75000"/>
                    <a:lumOff val="25000"/>
                  </a:schemeClr>
                </a:solidFill>
              </a:rPr>
              <a:t>how to fillet the baked fish,</a:t>
            </a:r>
          </a:p>
          <a:p>
            <a:pPr>
              <a:spcAft>
                <a:spcPts val="600"/>
              </a:spcAft>
              <a:buBlip>
                <a:blip r:embed="rId2"/>
              </a:buBlip>
            </a:pPr>
            <a:r>
              <a:rPr lang="en-GB" sz="1800" dirty="0">
                <a:solidFill>
                  <a:schemeClr val="tx1">
                    <a:lumMod val="75000"/>
                    <a:lumOff val="25000"/>
                  </a:schemeClr>
                </a:solidFill>
              </a:rPr>
              <a:t>how to serve baked fish,</a:t>
            </a:r>
          </a:p>
          <a:p>
            <a:pPr>
              <a:spcAft>
                <a:spcPts val="600"/>
              </a:spcAft>
              <a:buBlip>
                <a:blip r:embed="rId2"/>
              </a:buBlip>
            </a:pPr>
            <a:r>
              <a:rPr lang="en-GB" sz="1800" dirty="0">
                <a:solidFill>
                  <a:schemeClr val="tx1">
                    <a:lumMod val="75000"/>
                    <a:lumOff val="25000"/>
                  </a:schemeClr>
                </a:solidFill>
              </a:rPr>
              <a:t>what equipment and utensils are needed for this,</a:t>
            </a:r>
          </a:p>
          <a:p>
            <a:pPr>
              <a:spcAft>
                <a:spcPts val="600"/>
              </a:spcAft>
              <a:buBlip>
                <a:blip r:embed="rId2"/>
              </a:buBlip>
            </a:pPr>
            <a:r>
              <a:rPr lang="en-GB" sz="1800" dirty="0">
                <a:solidFill>
                  <a:schemeClr val="tx1">
                    <a:lumMod val="75000"/>
                    <a:lumOff val="25000"/>
                  </a:schemeClr>
                </a:solidFill>
              </a:rPr>
              <a:t>I should present participants with a professional task execution,</a:t>
            </a:r>
          </a:p>
          <a:p>
            <a:pPr>
              <a:spcAft>
                <a:spcPts val="600"/>
              </a:spcAft>
              <a:buBlip>
                <a:blip r:embed="rId2"/>
              </a:buBlip>
            </a:pPr>
            <a:r>
              <a:rPr lang="en-GB" sz="1800" dirty="0">
                <a:solidFill>
                  <a:schemeClr val="tx1">
                    <a:lumMod val="75000"/>
                    <a:lumOff val="25000"/>
                  </a:schemeClr>
                </a:solidFill>
              </a:rPr>
              <a:t>each participant should practice the task in class.</a:t>
            </a:r>
            <a:endParaRPr lang="pl-PL" sz="1800" dirty="0">
              <a:solidFill>
                <a:schemeClr val="tx1">
                  <a:lumMod val="75000"/>
                  <a:lumOff val="25000"/>
                </a:schemeClr>
              </a:solidFill>
            </a:endParaRPr>
          </a:p>
          <a:p>
            <a:pPr>
              <a:buBlip>
                <a:blip r:embed="rId2"/>
              </a:buBlip>
            </a:pPr>
            <a:endParaRPr lang="pl-PL" sz="1800" b="1" dirty="0">
              <a:solidFill>
                <a:schemeClr val="tx1">
                  <a:lumMod val="75000"/>
                  <a:lumOff val="25000"/>
                </a:schemeClr>
              </a:solidFill>
            </a:endParaRPr>
          </a:p>
        </p:txBody>
      </p:sp>
      <p:sp>
        <p:nvSpPr>
          <p:cNvPr id="17411" name="AutoShape 6"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3AD9FDA6-FFC2-4C74-88DB-17774E25CBC6}"/>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361D5362-15CF-43CA-AA16-B2AB19BC86C3}"/>
              </a:ext>
            </a:extLst>
          </p:cNvPr>
          <p:cNvSpPr>
            <a:spLocks noGrp="1"/>
          </p:cNvSpPr>
          <p:nvPr>
            <p:ph type="sldNum" sz="quarter" idx="12"/>
          </p:nvPr>
        </p:nvSpPr>
        <p:spPr/>
        <p:txBody>
          <a:bodyPr/>
          <a:lstStyle/>
          <a:p>
            <a:pPr>
              <a:defRPr/>
            </a:pPr>
            <a:fld id="{6CC9281A-217F-4492-A313-C4D4CB901DEA}" type="slidenum">
              <a:rPr lang="en-US" altLang="pl-PL" smtClean="0"/>
              <a:pPr>
                <a:defRPr/>
              </a:pPr>
              <a:t>8</a:t>
            </a:fld>
            <a:endParaRPr lang="en-US" altLang="pl-PL" dirty="0"/>
          </a:p>
        </p:txBody>
      </p:sp>
      <p:sp>
        <p:nvSpPr>
          <p:cNvPr id="30" name="Podtytuł 2">
            <a:extLst>
              <a:ext uri="{FF2B5EF4-FFF2-40B4-BE49-F238E27FC236}">
                <a16:creationId xmlns:a16="http://schemas.microsoft.com/office/drawing/2014/main" id="{129BB622-0D9D-479D-8423-C9D3A53AAA00}"/>
              </a:ext>
            </a:extLst>
          </p:cNvPr>
          <p:cNvSpPr txBox="1">
            <a:spLocks/>
          </p:cNvSpPr>
          <p:nvPr/>
        </p:nvSpPr>
        <p:spPr bwMode="auto">
          <a:xfrm>
            <a:off x="8737600" y="1556792"/>
            <a:ext cx="3214705" cy="495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2"/>
              </a:buBlip>
            </a:pPr>
            <a:r>
              <a:rPr lang="en-GB" sz="1800" dirty="0">
                <a:solidFill>
                  <a:schemeClr val="tx1">
                    <a:lumMod val="75000"/>
                    <a:lumOff val="25000"/>
                  </a:schemeClr>
                </a:solidFill>
              </a:rPr>
              <a:t>my listeners have varied experience in the work of the waiter,</a:t>
            </a:r>
          </a:p>
          <a:p>
            <a:pPr>
              <a:buBlip>
                <a:blip r:embed="rId2"/>
              </a:buBlip>
            </a:pPr>
            <a:r>
              <a:rPr lang="en-GB" sz="1800" dirty="0">
                <a:solidFill>
                  <a:schemeClr val="tx1">
                    <a:lumMod val="75000"/>
                    <a:lumOff val="25000"/>
                  </a:schemeClr>
                </a:solidFill>
              </a:rPr>
              <a:t>each participant must have his or her own workstation prepared,</a:t>
            </a:r>
          </a:p>
          <a:p>
            <a:pPr>
              <a:buBlip>
                <a:blip r:embed="rId2"/>
              </a:buBlip>
            </a:pPr>
            <a:r>
              <a:rPr lang="en-GB" sz="1800" dirty="0">
                <a:solidFill>
                  <a:schemeClr val="tx1">
                    <a:lumMod val="75000"/>
                    <a:lumOff val="25000"/>
                  </a:schemeClr>
                </a:solidFill>
              </a:rPr>
              <a:t>I can train 8-10 people at the same time,</a:t>
            </a:r>
          </a:p>
          <a:p>
            <a:pPr>
              <a:buBlip>
                <a:blip r:embed="rId2"/>
              </a:buBlip>
            </a:pPr>
            <a:r>
              <a:rPr lang="en-GB" sz="1800" dirty="0">
                <a:solidFill>
                  <a:schemeClr val="tx1">
                    <a:lumMod val="75000"/>
                    <a:lumOff val="25000"/>
                  </a:schemeClr>
                </a:solidFill>
              </a:rPr>
              <a:t>the training will last 6 hours,</a:t>
            </a:r>
          </a:p>
          <a:p>
            <a:pPr>
              <a:buBlip>
                <a:blip r:embed="rId2"/>
              </a:buBlip>
            </a:pPr>
            <a:r>
              <a:rPr lang="en-GB" sz="1800" dirty="0">
                <a:solidFill>
                  <a:schemeClr val="tx1">
                    <a:lumMod val="75000"/>
                    <a:lumOff val="25000"/>
                  </a:schemeClr>
                </a:solidFill>
              </a:rPr>
              <a:t>where the training will take place.</a:t>
            </a:r>
            <a:endParaRPr lang="pl-PL" sz="1800" dirty="0">
              <a:solidFill>
                <a:schemeClr val="tx1">
                  <a:lumMod val="75000"/>
                  <a:lumOff val="25000"/>
                </a:schemeClr>
              </a:solidFill>
            </a:endParaRPr>
          </a:p>
        </p:txBody>
      </p:sp>
      <p:sp>
        <p:nvSpPr>
          <p:cNvPr id="34" name="Prostokąt 33">
            <a:extLst>
              <a:ext uri="{FF2B5EF4-FFF2-40B4-BE49-F238E27FC236}">
                <a16:creationId xmlns:a16="http://schemas.microsoft.com/office/drawing/2014/main" id="{A3C4CFCB-8DC1-4F15-9C6C-E976BBA8EDDF}"/>
              </a:ext>
            </a:extLst>
          </p:cNvPr>
          <p:cNvSpPr/>
          <p:nvPr/>
        </p:nvSpPr>
        <p:spPr>
          <a:xfrm>
            <a:off x="4357679" y="819225"/>
            <a:ext cx="2233112" cy="400110"/>
          </a:xfrm>
          <a:prstGeom prst="rect">
            <a:avLst/>
          </a:prstGeom>
        </p:spPr>
        <p:txBody>
          <a:bodyPr wrap="none">
            <a:spAutoFit/>
          </a:bodyPr>
          <a:lstStyle/>
          <a:p>
            <a:pPr marL="0" indent="0">
              <a:buNone/>
            </a:pPr>
            <a:r>
              <a:rPr lang="pl-PL" sz="2000" b="1" dirty="0">
                <a:solidFill>
                  <a:schemeClr val="bg1"/>
                </a:solidFill>
              </a:rPr>
              <a:t>SUBSTANTIVE SIDE </a:t>
            </a:r>
          </a:p>
        </p:txBody>
      </p:sp>
      <p:sp>
        <p:nvSpPr>
          <p:cNvPr id="35" name="Prostokąt 34">
            <a:extLst>
              <a:ext uri="{FF2B5EF4-FFF2-40B4-BE49-F238E27FC236}">
                <a16:creationId xmlns:a16="http://schemas.microsoft.com/office/drawing/2014/main" id="{51595251-36D7-4448-B64F-5A77FDA73068}"/>
              </a:ext>
            </a:extLst>
          </p:cNvPr>
          <p:cNvSpPr/>
          <p:nvPr/>
        </p:nvSpPr>
        <p:spPr>
          <a:xfrm>
            <a:off x="8737600" y="819225"/>
            <a:ext cx="2647328" cy="400110"/>
          </a:xfrm>
          <a:prstGeom prst="rect">
            <a:avLst/>
          </a:prstGeom>
        </p:spPr>
        <p:txBody>
          <a:bodyPr wrap="none">
            <a:spAutoFit/>
          </a:bodyPr>
          <a:lstStyle/>
          <a:p>
            <a:pPr marL="0" indent="0">
              <a:buNone/>
            </a:pPr>
            <a:r>
              <a:rPr lang="pl-PL" sz="2000" b="1" dirty="0">
                <a:solidFill>
                  <a:schemeClr val="bg1"/>
                </a:solidFill>
              </a:rPr>
              <a:t>ORGANISATIONAL SIDE</a:t>
            </a:r>
          </a:p>
        </p:txBody>
      </p:sp>
      <p:sp>
        <p:nvSpPr>
          <p:cNvPr id="12" name="Prostokąt 11">
            <a:extLst>
              <a:ext uri="{FF2B5EF4-FFF2-40B4-BE49-F238E27FC236}">
                <a16:creationId xmlns:a16="http://schemas.microsoft.com/office/drawing/2014/main" id="{02045DB5-7B68-439C-85C7-1C1C94483EAB}"/>
              </a:ext>
            </a:extLst>
          </p:cNvPr>
          <p:cNvSpPr/>
          <p:nvPr/>
        </p:nvSpPr>
        <p:spPr>
          <a:xfrm>
            <a:off x="551384" y="2560836"/>
            <a:ext cx="2592288" cy="2308324"/>
          </a:xfrm>
          <a:prstGeom prst="rect">
            <a:avLst/>
          </a:prstGeom>
        </p:spPr>
        <p:txBody>
          <a:bodyPr wrap="square">
            <a:spAutoFit/>
          </a:bodyPr>
          <a:lstStyle/>
          <a:p>
            <a:r>
              <a:rPr lang="pl-PL" sz="3600" b="1" dirty="0">
                <a:solidFill>
                  <a:srgbClr val="FBBE03"/>
                </a:solidFill>
              </a:rPr>
              <a:t>WHAT DO I KNOW?</a:t>
            </a:r>
          </a:p>
          <a:p>
            <a:endParaRPr lang="pl-PL" sz="1200" b="1" dirty="0">
              <a:solidFill>
                <a:srgbClr val="FBBE03"/>
              </a:solidFill>
            </a:endParaRPr>
          </a:p>
          <a:p>
            <a:r>
              <a:rPr lang="pl-PL" sz="1500" i="1" dirty="0">
                <a:solidFill>
                  <a:schemeClr val="tx1">
                    <a:lumMod val="85000"/>
                    <a:lumOff val="15000"/>
                  </a:schemeClr>
                </a:solidFill>
              </a:rPr>
              <a:t>EXAMPLES IN THE SCOPE OF THE GIVEN TRAINING TITLE</a:t>
            </a:r>
          </a:p>
          <a:p>
            <a:r>
              <a:rPr lang="pl-PL" sz="1500" b="1" dirty="0">
                <a:solidFill>
                  <a:schemeClr val="tx1">
                    <a:lumMod val="85000"/>
                    <a:lumOff val="15000"/>
                  </a:schemeClr>
                </a:solidFill>
              </a:rPr>
              <a:t>  </a:t>
            </a:r>
            <a:endParaRPr lang="pl-PL" sz="1500" dirty="0">
              <a:solidFill>
                <a:schemeClr val="tx1">
                  <a:lumMod val="85000"/>
                  <a:lumOff val="15000"/>
                </a:schemeClr>
              </a:solidFill>
            </a:endParaRPr>
          </a:p>
          <a:p>
            <a:r>
              <a:rPr lang="pl-PL" sz="1500" b="1" dirty="0">
                <a:solidFill>
                  <a:schemeClr val="tx1">
                    <a:lumMod val="85000"/>
                    <a:lumOff val="15000"/>
                  </a:schemeClr>
                </a:solidFill>
              </a:rPr>
              <a:t>  </a:t>
            </a:r>
            <a:endParaRPr lang="pl-PL" sz="1500" dirty="0">
              <a:solidFill>
                <a:schemeClr val="tx1">
                  <a:lumMod val="85000"/>
                  <a:lumOff val="15000"/>
                </a:schemeClr>
              </a:solidFill>
            </a:endParaRPr>
          </a:p>
        </p:txBody>
      </p:sp>
    </p:spTree>
    <p:extLst>
      <p:ext uri="{BB962C8B-B14F-4D97-AF65-F5344CB8AC3E}">
        <p14:creationId xmlns:p14="http://schemas.microsoft.com/office/powerpoint/2010/main" val="280841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ymek mowy: prostokąt 2">
            <a:extLst>
              <a:ext uri="{FF2B5EF4-FFF2-40B4-BE49-F238E27FC236}">
                <a16:creationId xmlns:a16="http://schemas.microsoft.com/office/drawing/2014/main" id="{25D3D887-EF93-41C9-BCC5-A639BD700F55}"/>
              </a:ext>
            </a:extLst>
          </p:cNvPr>
          <p:cNvSpPr/>
          <p:nvPr/>
        </p:nvSpPr>
        <p:spPr>
          <a:xfrm rot="5400000">
            <a:off x="4982750" y="294486"/>
            <a:ext cx="4391780" cy="6629776"/>
          </a:xfrm>
          <a:prstGeom prst="wedgeRectCallout">
            <a:avLst>
              <a:gd name="adj1" fmla="val -20833"/>
              <a:gd name="adj2" fmla="val 54802"/>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BA103"/>
              </a:solidFill>
            </a:endParaRPr>
          </a:p>
        </p:txBody>
      </p:sp>
      <p:sp>
        <p:nvSpPr>
          <p:cNvPr id="6" name="Prostokąt 5">
            <a:extLst>
              <a:ext uri="{FF2B5EF4-FFF2-40B4-BE49-F238E27FC236}">
                <a16:creationId xmlns:a16="http://schemas.microsoft.com/office/drawing/2014/main" id="{1AB90F01-3B51-4432-8A1A-0D6926F42314}"/>
              </a:ext>
            </a:extLst>
          </p:cNvPr>
          <p:cNvSpPr/>
          <p:nvPr/>
        </p:nvSpPr>
        <p:spPr>
          <a:xfrm>
            <a:off x="3856406" y="0"/>
            <a:ext cx="4435837" cy="6858000"/>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AC06"/>
              </a:solidFill>
            </a:endParaRPr>
          </a:p>
        </p:txBody>
      </p:sp>
      <p:sp>
        <p:nvSpPr>
          <p:cNvPr id="26" name="Prostokąt 25">
            <a:extLst>
              <a:ext uri="{FF2B5EF4-FFF2-40B4-BE49-F238E27FC236}">
                <a16:creationId xmlns:a16="http://schemas.microsoft.com/office/drawing/2014/main" id="{79DEB4D8-3C0D-49BD-A948-2C31CF606FF1}"/>
              </a:ext>
            </a:extLst>
          </p:cNvPr>
          <p:cNvSpPr/>
          <p:nvPr/>
        </p:nvSpPr>
        <p:spPr>
          <a:xfrm>
            <a:off x="8128002" y="0"/>
            <a:ext cx="4063997" cy="6858000"/>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BA103"/>
              </a:solidFill>
            </a:endParaRPr>
          </a:p>
        </p:txBody>
      </p:sp>
      <p:sp>
        <p:nvSpPr>
          <p:cNvPr id="17410" name="Podtytuł 2">
            <a:extLst>
              <a:ext uri="{FF2B5EF4-FFF2-40B4-BE49-F238E27FC236}">
                <a16:creationId xmlns:a16="http://schemas.microsoft.com/office/drawing/2014/main" id="{E6474CD9-D1F7-4CD1-B4A7-5A4715275EFE}"/>
              </a:ext>
            </a:extLst>
          </p:cNvPr>
          <p:cNvSpPr>
            <a:spLocks noGrp="1"/>
          </p:cNvSpPr>
          <p:nvPr>
            <p:ph idx="1"/>
          </p:nvPr>
        </p:nvSpPr>
        <p:spPr>
          <a:xfrm>
            <a:off x="4357679" y="1556792"/>
            <a:ext cx="3539540" cy="4951435"/>
          </a:xfrm>
        </p:spPr>
        <p:txBody>
          <a:bodyPr/>
          <a:lstStyle/>
          <a:p>
            <a:pPr>
              <a:spcAft>
                <a:spcPts val="600"/>
              </a:spcAft>
              <a:buBlip>
                <a:blip r:embed="rId2"/>
              </a:buBlip>
            </a:pPr>
            <a:r>
              <a:rPr lang="en-GB" sz="1700" dirty="0">
                <a:solidFill>
                  <a:schemeClr val="tx1">
                    <a:lumMod val="75000"/>
                    <a:lumOff val="25000"/>
                  </a:schemeClr>
                </a:solidFill>
              </a:rPr>
              <a:t>Do the listeners have theoretical foundations necessary in the profession of a waiter?</a:t>
            </a:r>
          </a:p>
          <a:p>
            <a:pPr>
              <a:spcAft>
                <a:spcPts val="600"/>
              </a:spcAft>
              <a:buBlip>
                <a:blip r:embed="rId2"/>
              </a:buBlip>
            </a:pPr>
            <a:r>
              <a:rPr lang="en-GB" sz="1700" dirty="0">
                <a:solidFill>
                  <a:schemeClr val="tx1">
                    <a:lumMod val="75000"/>
                    <a:lumOff val="25000"/>
                  </a:schemeClr>
                </a:solidFill>
              </a:rPr>
              <a:t>Did they have previous experience in the field of restaurant service?</a:t>
            </a:r>
          </a:p>
          <a:p>
            <a:pPr>
              <a:spcAft>
                <a:spcPts val="600"/>
              </a:spcAft>
              <a:buBlip>
                <a:blip r:embed="rId2"/>
              </a:buBlip>
            </a:pPr>
            <a:r>
              <a:rPr lang="en-GB" sz="1700" dirty="0">
                <a:solidFill>
                  <a:schemeClr val="tx1">
                    <a:lumMod val="75000"/>
                    <a:lumOff val="25000"/>
                  </a:schemeClr>
                </a:solidFill>
              </a:rPr>
              <a:t>Have they previously filleted a fish?</a:t>
            </a:r>
          </a:p>
          <a:p>
            <a:pPr>
              <a:spcAft>
                <a:spcPts val="600"/>
              </a:spcAft>
              <a:buBlip>
                <a:blip r:embed="rId2"/>
              </a:buBlip>
            </a:pPr>
            <a:r>
              <a:rPr lang="en-GB" sz="1700" dirty="0">
                <a:solidFill>
                  <a:schemeClr val="tx1">
                    <a:lumMod val="75000"/>
                    <a:lumOff val="25000"/>
                  </a:schemeClr>
                </a:solidFill>
              </a:rPr>
              <a:t>Have they served roasted fish before?</a:t>
            </a:r>
          </a:p>
          <a:p>
            <a:pPr>
              <a:spcAft>
                <a:spcPts val="600"/>
              </a:spcAft>
              <a:buBlip>
                <a:blip r:embed="rId2"/>
              </a:buBlip>
            </a:pPr>
            <a:r>
              <a:rPr lang="en-GB" sz="1700" dirty="0">
                <a:solidFill>
                  <a:schemeClr val="tx1">
                    <a:lumMod val="75000"/>
                    <a:lumOff val="25000"/>
                  </a:schemeClr>
                </a:solidFill>
              </a:rPr>
              <a:t>What difficulties will occur during the  exercise?</a:t>
            </a:r>
          </a:p>
          <a:p>
            <a:pPr>
              <a:spcAft>
                <a:spcPts val="600"/>
              </a:spcAft>
              <a:buBlip>
                <a:blip r:embed="rId2"/>
              </a:buBlip>
            </a:pPr>
            <a:r>
              <a:rPr lang="en-GB" sz="1700" dirty="0">
                <a:solidFill>
                  <a:schemeClr val="tx1">
                    <a:lumMod val="75000"/>
                    <a:lumOff val="25000"/>
                  </a:schemeClr>
                </a:solidFill>
              </a:rPr>
              <a:t>How to adjust the material to the time and needs of participants?</a:t>
            </a:r>
            <a:endParaRPr lang="pl-PL" sz="1700" dirty="0">
              <a:solidFill>
                <a:schemeClr val="tx1">
                  <a:lumMod val="75000"/>
                  <a:lumOff val="25000"/>
                </a:schemeClr>
              </a:solidFill>
            </a:endParaRPr>
          </a:p>
          <a:p>
            <a:pPr>
              <a:buBlip>
                <a:blip r:embed="rId2"/>
              </a:buBlip>
            </a:pPr>
            <a:endParaRPr lang="pl-PL" sz="1700" b="1" dirty="0">
              <a:solidFill>
                <a:schemeClr val="tx1">
                  <a:lumMod val="75000"/>
                  <a:lumOff val="25000"/>
                </a:schemeClr>
              </a:solidFill>
            </a:endParaRPr>
          </a:p>
        </p:txBody>
      </p:sp>
      <p:sp>
        <p:nvSpPr>
          <p:cNvPr id="17411" name="AutoShape 6"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3AD9FDA6-FFC2-4C74-88DB-17774E25CBC6}"/>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361D5362-15CF-43CA-AA16-B2AB19BC86C3}"/>
              </a:ext>
            </a:extLst>
          </p:cNvPr>
          <p:cNvSpPr>
            <a:spLocks noGrp="1"/>
          </p:cNvSpPr>
          <p:nvPr>
            <p:ph type="sldNum" sz="quarter" idx="12"/>
          </p:nvPr>
        </p:nvSpPr>
        <p:spPr/>
        <p:txBody>
          <a:bodyPr/>
          <a:lstStyle/>
          <a:p>
            <a:pPr>
              <a:defRPr/>
            </a:pPr>
            <a:fld id="{6CC9281A-217F-4492-A313-C4D4CB901DEA}" type="slidenum">
              <a:rPr lang="en-US" altLang="pl-PL" smtClean="0"/>
              <a:pPr>
                <a:defRPr/>
              </a:pPr>
              <a:t>9</a:t>
            </a:fld>
            <a:endParaRPr lang="en-US" altLang="pl-PL" dirty="0"/>
          </a:p>
        </p:txBody>
      </p:sp>
      <p:sp>
        <p:nvSpPr>
          <p:cNvPr id="30" name="Podtytuł 2">
            <a:extLst>
              <a:ext uri="{FF2B5EF4-FFF2-40B4-BE49-F238E27FC236}">
                <a16:creationId xmlns:a16="http://schemas.microsoft.com/office/drawing/2014/main" id="{129BB622-0D9D-479D-8423-C9D3A53AAA00}"/>
              </a:ext>
            </a:extLst>
          </p:cNvPr>
          <p:cNvSpPr txBox="1">
            <a:spLocks/>
          </p:cNvSpPr>
          <p:nvPr/>
        </p:nvSpPr>
        <p:spPr bwMode="auto">
          <a:xfrm>
            <a:off x="8737600" y="1556792"/>
            <a:ext cx="3214705" cy="495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2"/>
              </a:buBlip>
            </a:pPr>
            <a:r>
              <a:rPr lang="en-GB" sz="1800" dirty="0">
                <a:solidFill>
                  <a:schemeClr val="tx1">
                    <a:lumMod val="75000"/>
                    <a:lumOff val="25000"/>
                  </a:schemeClr>
                </a:solidFill>
              </a:rPr>
              <a:t>Will I be able to consolidate my knowledge and transfer it efficiently?</a:t>
            </a:r>
          </a:p>
          <a:p>
            <a:pPr>
              <a:buBlip>
                <a:blip r:embed="rId2"/>
              </a:buBlip>
            </a:pPr>
            <a:r>
              <a:rPr lang="en-GB" sz="1800" dirty="0">
                <a:solidFill>
                  <a:schemeClr val="tx1">
                    <a:lumMod val="75000"/>
                    <a:lumOff val="25000"/>
                  </a:schemeClr>
                </a:solidFill>
              </a:rPr>
              <a:t>Will I be able to prepare good raw materials for exercises?</a:t>
            </a:r>
          </a:p>
          <a:p>
            <a:pPr>
              <a:buBlip>
                <a:blip r:embed="rId2"/>
              </a:buBlip>
            </a:pPr>
            <a:r>
              <a:rPr lang="en-GB" sz="1800" dirty="0">
                <a:solidFill>
                  <a:schemeClr val="tx1">
                    <a:lumMod val="75000"/>
                    <a:lumOff val="25000"/>
                  </a:schemeClr>
                </a:solidFill>
              </a:rPr>
              <a:t>What to focus on to maximise the effectiveness of the training?</a:t>
            </a:r>
          </a:p>
          <a:p>
            <a:pPr>
              <a:buBlip>
                <a:blip r:embed="rId2"/>
              </a:buBlip>
            </a:pPr>
            <a:r>
              <a:rPr lang="en-GB" sz="1800" dirty="0">
                <a:solidFill>
                  <a:schemeClr val="tx1">
                    <a:lumMod val="75000"/>
                    <a:lumOff val="25000"/>
                  </a:schemeClr>
                </a:solidFill>
              </a:rPr>
              <a:t>How to organise a course of work to deplete the topic at a given time?</a:t>
            </a:r>
          </a:p>
          <a:p>
            <a:pPr>
              <a:buBlip>
                <a:blip r:embed="rId2"/>
              </a:buBlip>
            </a:pPr>
            <a:r>
              <a:rPr lang="en-GB" sz="1800" dirty="0">
                <a:solidFill>
                  <a:schemeClr val="tx1">
                    <a:lumMod val="75000"/>
                    <a:lumOff val="25000"/>
                  </a:schemeClr>
                </a:solidFill>
              </a:rPr>
              <a:t>Who will help me organise the training?</a:t>
            </a:r>
            <a:endParaRPr lang="pl-PL" sz="1800" dirty="0">
              <a:solidFill>
                <a:schemeClr val="tx1">
                  <a:lumMod val="75000"/>
                  <a:lumOff val="25000"/>
                </a:schemeClr>
              </a:solidFill>
            </a:endParaRPr>
          </a:p>
        </p:txBody>
      </p:sp>
      <p:sp>
        <p:nvSpPr>
          <p:cNvPr id="32" name="Prostokąt 31">
            <a:extLst>
              <a:ext uri="{FF2B5EF4-FFF2-40B4-BE49-F238E27FC236}">
                <a16:creationId xmlns:a16="http://schemas.microsoft.com/office/drawing/2014/main" id="{26DA1AF8-EB4B-4400-B8C0-61FD342C2DAE}"/>
              </a:ext>
            </a:extLst>
          </p:cNvPr>
          <p:cNvSpPr/>
          <p:nvPr/>
        </p:nvSpPr>
        <p:spPr>
          <a:xfrm>
            <a:off x="551384" y="2564904"/>
            <a:ext cx="2472796" cy="2631490"/>
          </a:xfrm>
          <a:prstGeom prst="rect">
            <a:avLst/>
          </a:prstGeom>
        </p:spPr>
        <p:txBody>
          <a:bodyPr wrap="square">
            <a:spAutoFit/>
          </a:bodyPr>
          <a:lstStyle/>
          <a:p>
            <a:r>
              <a:rPr lang="pl-PL" sz="3600" b="1" dirty="0">
                <a:solidFill>
                  <a:srgbClr val="FE5938"/>
                </a:solidFill>
              </a:rPr>
              <a:t>WHAT DO I NOT KNOW?</a:t>
            </a:r>
          </a:p>
          <a:p>
            <a:endParaRPr lang="pl-PL" sz="1200" b="1" dirty="0">
              <a:solidFill>
                <a:srgbClr val="FBBE03"/>
              </a:solidFill>
            </a:endParaRPr>
          </a:p>
          <a:p>
            <a:r>
              <a:rPr lang="pl-PL" sz="1500" i="1" dirty="0">
                <a:solidFill>
                  <a:schemeClr val="tx1">
                    <a:lumMod val="85000"/>
                    <a:lumOff val="15000"/>
                  </a:schemeClr>
                </a:solidFill>
              </a:rPr>
              <a:t>EXAMPLES IN THE SCOPE OF THE GIVEN TRAINING TITLE</a:t>
            </a:r>
          </a:p>
          <a:p>
            <a:r>
              <a:rPr lang="pl-PL" sz="1500" b="1" dirty="0">
                <a:solidFill>
                  <a:schemeClr val="tx1">
                    <a:lumMod val="85000"/>
                    <a:lumOff val="15000"/>
                  </a:schemeClr>
                </a:solidFill>
              </a:rPr>
              <a:t>  </a:t>
            </a:r>
            <a:endParaRPr lang="pl-PL" sz="1500" dirty="0">
              <a:solidFill>
                <a:schemeClr val="tx1">
                  <a:lumMod val="85000"/>
                  <a:lumOff val="15000"/>
                </a:schemeClr>
              </a:solidFill>
            </a:endParaRPr>
          </a:p>
        </p:txBody>
      </p:sp>
      <p:sp>
        <p:nvSpPr>
          <p:cNvPr id="34" name="Prostokąt 33">
            <a:extLst>
              <a:ext uri="{FF2B5EF4-FFF2-40B4-BE49-F238E27FC236}">
                <a16:creationId xmlns:a16="http://schemas.microsoft.com/office/drawing/2014/main" id="{AAA83246-F866-4B0F-AD57-3A07C8A5B96F}"/>
              </a:ext>
            </a:extLst>
          </p:cNvPr>
          <p:cNvSpPr/>
          <p:nvPr/>
        </p:nvSpPr>
        <p:spPr>
          <a:xfrm>
            <a:off x="4357679" y="819225"/>
            <a:ext cx="2175404" cy="400110"/>
          </a:xfrm>
          <a:prstGeom prst="rect">
            <a:avLst/>
          </a:prstGeom>
        </p:spPr>
        <p:txBody>
          <a:bodyPr wrap="none">
            <a:spAutoFit/>
          </a:bodyPr>
          <a:lstStyle/>
          <a:p>
            <a:pPr marL="0" indent="0">
              <a:buNone/>
            </a:pPr>
            <a:r>
              <a:rPr lang="pl-PL" sz="2000" b="1" dirty="0">
                <a:solidFill>
                  <a:schemeClr val="bg1"/>
                </a:solidFill>
              </a:rPr>
              <a:t>SUBSTANTIVE SIDE</a:t>
            </a:r>
          </a:p>
        </p:txBody>
      </p:sp>
      <p:sp>
        <p:nvSpPr>
          <p:cNvPr id="35" name="Prostokąt 34">
            <a:extLst>
              <a:ext uri="{FF2B5EF4-FFF2-40B4-BE49-F238E27FC236}">
                <a16:creationId xmlns:a16="http://schemas.microsoft.com/office/drawing/2014/main" id="{6EE61DED-E19A-4444-8A0F-06F0C2E4CC13}"/>
              </a:ext>
            </a:extLst>
          </p:cNvPr>
          <p:cNvSpPr/>
          <p:nvPr/>
        </p:nvSpPr>
        <p:spPr>
          <a:xfrm>
            <a:off x="8737600" y="819225"/>
            <a:ext cx="2647328" cy="400110"/>
          </a:xfrm>
          <a:prstGeom prst="rect">
            <a:avLst/>
          </a:prstGeom>
        </p:spPr>
        <p:txBody>
          <a:bodyPr wrap="none">
            <a:spAutoFit/>
          </a:bodyPr>
          <a:lstStyle/>
          <a:p>
            <a:pPr marL="0" indent="0">
              <a:buNone/>
            </a:pPr>
            <a:r>
              <a:rPr lang="pl-PL" sz="2000" b="1" dirty="0">
                <a:solidFill>
                  <a:schemeClr val="bg1"/>
                </a:solidFill>
              </a:rPr>
              <a:t>ORGANISATIONAL SIDE</a:t>
            </a:r>
          </a:p>
        </p:txBody>
      </p:sp>
    </p:spTree>
    <p:extLst>
      <p:ext uri="{BB962C8B-B14F-4D97-AF65-F5344CB8AC3E}">
        <p14:creationId xmlns:p14="http://schemas.microsoft.com/office/powerpoint/2010/main" val="3230933645"/>
      </p:ext>
    </p:extLst>
  </p:cSld>
  <p:clrMapOvr>
    <a:masterClrMapping/>
  </p:clrMapOvr>
</p:sld>
</file>

<file path=ppt/theme/theme1.xml><?xml version="1.0" encoding="utf-8"?>
<a:theme xmlns:a="http://schemas.openxmlformats.org/drawingml/2006/main" name="1_MK">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TS2</Template>
  <TotalTime>2565</TotalTime>
  <Words>2183</Words>
  <Application>Microsoft Office PowerPoint</Application>
  <PresentationFormat>Panoramiczny</PresentationFormat>
  <Paragraphs>317</Paragraphs>
  <Slides>34</Slides>
  <Notes>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34</vt:i4>
      </vt:variant>
    </vt:vector>
  </HeadingPairs>
  <TitlesOfParts>
    <vt:vector size="38" baseType="lpstr">
      <vt:lpstr>Arial</vt:lpstr>
      <vt:lpstr>Calibri</vt:lpstr>
      <vt:lpstr>Wingdings</vt:lpstr>
      <vt:lpstr>1_MK</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The trainer who trains the special service of whole roasted fish can know which fishery the best fish come from, whether fishing methods affect the quality of fish as a raw material, which producers produce good filleting equipment, what are the nutritional values of fish, how to bake fish.  IT MAY MAKE IT EASIER TO ANSWER QUESTIONS AND PROBLEMS WHICH ARISE FROM THE TRAINING PARTICIPANTS.</vt:lpstr>
      <vt:lpstr>Prezentacja programu PowerPoint</vt:lpstr>
      <vt:lpstr>Prezentacja programu PowerPoint</vt:lpstr>
      <vt:lpstr> SOCIAL COMPETENCES ARE PART OF KEY SOCIAL OBLIGATIONS WHICH TAKE PLACE DURING VOCATIONAL ACTIONS.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Sebastian</dc:creator>
  <cp:lastModifiedBy>Sawa</cp:lastModifiedBy>
  <cp:revision>432</cp:revision>
  <cp:lastPrinted>2013-06-24T05:55:58Z</cp:lastPrinted>
  <dcterms:created xsi:type="dcterms:W3CDTF">2013-01-04T21:46:29Z</dcterms:created>
  <dcterms:modified xsi:type="dcterms:W3CDTF">2019-06-26T10:27:28Z</dcterms:modified>
</cp:coreProperties>
</file>