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0" r:id="rId3"/>
    <p:sldId id="257" r:id="rId4"/>
    <p:sldId id="258" r:id="rId5"/>
    <p:sldId id="259" r:id="rId6"/>
    <p:sldId id="298" r:id="rId7"/>
    <p:sldId id="297" r:id="rId8"/>
    <p:sldId id="299" r:id="rId9"/>
    <p:sldId id="300" r:id="rId10"/>
    <p:sldId id="281" r:id="rId11"/>
    <p:sldId id="283" r:id="rId12"/>
    <p:sldId id="301" r:id="rId13"/>
    <p:sldId id="302" r:id="rId14"/>
    <p:sldId id="260" r:id="rId15"/>
    <p:sldId id="282" r:id="rId16"/>
    <p:sldId id="284" r:id="rId17"/>
    <p:sldId id="285" r:id="rId18"/>
    <p:sldId id="303" r:id="rId19"/>
    <p:sldId id="304" r:id="rId20"/>
    <p:sldId id="305" r:id="rId21"/>
    <p:sldId id="306" r:id="rId22"/>
    <p:sldId id="273" r:id="rId23"/>
    <p:sldId id="291" r:id="rId24"/>
    <p:sldId id="307" r:id="rId25"/>
    <p:sldId id="308" r:id="rId26"/>
    <p:sldId id="309" r:id="rId27"/>
    <p:sldId id="310" r:id="rId28"/>
    <p:sldId id="311" r:id="rId29"/>
    <p:sldId id="271" r:id="rId30"/>
    <p:sldId id="312" r:id="rId31"/>
    <p:sldId id="313" r:id="rId32"/>
    <p:sldId id="316" r:id="rId33"/>
    <p:sldId id="314" r:id="rId34"/>
    <p:sldId id="315" r:id="rId35"/>
  </p:sldIdLst>
  <p:sldSz cx="12192000" cy="6858000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938"/>
    <a:srgbClr val="FF8803"/>
    <a:srgbClr val="F4433E"/>
    <a:srgbClr val="F39D03"/>
    <a:srgbClr val="FBA103"/>
    <a:srgbClr val="1A171F"/>
    <a:srgbClr val="FFFFFF"/>
    <a:srgbClr val="1A181E"/>
    <a:srgbClr val="19181E"/>
    <a:srgbClr val="353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/>
  </p:normalViewPr>
  <p:slideViewPr>
    <p:cSldViewPr>
      <p:cViewPr varScale="1">
        <p:scale>
          <a:sx n="114" d="100"/>
          <a:sy n="114" d="100"/>
        </p:scale>
        <p:origin x="4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9643134-0858-4A9B-A6BA-A7F7B2263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0051F6-38E7-4A71-960D-FACE4439B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EFB505-70A1-4765-9ACF-429564792C96}" type="datetimeFigureOut">
              <a:rPr lang="pl-PL"/>
              <a:pPr>
                <a:defRPr/>
              </a:pPr>
              <a:t>25-03-2019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C2E76B-8966-4A00-B507-FF2B66A1F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D0811F-3215-4259-B788-860795B341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4CA16-37F3-499A-BEED-4A8BCE703E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9AAB0AE-9957-41FE-A5ED-B644E56E46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DB7563-CCB6-4845-A2D0-C948769D81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E376B0-35C7-47EA-B964-113D4D372017}" type="datetimeFigureOut">
              <a:rPr lang="pl-PL"/>
              <a:pPr>
                <a:defRPr/>
              </a:pPr>
              <a:t>25-03-2019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88F878EB-6A22-48E2-BCAA-5ABB4574B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2CAFBB9-895B-4996-910F-5D1C49ED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4A53E-1C5D-4DBC-AD02-D2F89BD43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E3E1F0-FAE3-4A21-9571-440557AE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081964A-7C56-4E4D-87AA-70D1D2E23A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00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B465F669-2400-4B65-9B92-9A0360F82416}"/>
              </a:ext>
            </a:extLst>
          </p:cNvPr>
          <p:cNvSpPr/>
          <p:nvPr userDrawn="1"/>
        </p:nvSpPr>
        <p:spPr>
          <a:xfrm>
            <a:off x="10718974" y="3900190"/>
            <a:ext cx="1473026" cy="1473026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b="1" dirty="0">
              <a:solidFill>
                <a:srgbClr val="FBBE03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8799BB6-EAB7-42E8-BD2C-8E6C6CBDC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5921601"/>
            <a:ext cx="1141439" cy="565013"/>
          </a:xfrm>
          <a:prstGeom prst="rect">
            <a:avLst/>
          </a:prstGeom>
        </p:spPr>
      </p:pic>
      <p:pic>
        <p:nvPicPr>
          <p:cNvPr id="24" name="Picture 7" descr="HoReCaTrainer">
            <a:extLst>
              <a:ext uri="{FF2B5EF4-FFF2-40B4-BE49-F238E27FC236}">
                <a16:creationId xmlns:a16="http://schemas.microsoft.com/office/drawing/2014/main" id="{9C0D2354-F8E0-4A51-87D0-A4D608ACF1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50" y="-27384"/>
            <a:ext cx="18049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9E1B771-A320-4CA1-B3EC-1C6FA2CB05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2" y="5849972"/>
            <a:ext cx="561891" cy="565013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BD595BC-D814-42AA-85E0-2C03627738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6" y="550686"/>
            <a:ext cx="1944216" cy="5740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E3D65AF-A504-43B6-95E5-13001071EA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719127"/>
            <a:ext cx="723580" cy="781523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A5D060F-2555-4F4D-850D-FFC6BD656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7"/>
          <a:stretch/>
        </p:blipFill>
        <p:spPr>
          <a:xfrm>
            <a:off x="1810528" y="0"/>
            <a:ext cx="4216922" cy="420448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3FDF39B-5A01-4122-A493-0B0510F8AA53}"/>
              </a:ext>
            </a:extLst>
          </p:cNvPr>
          <p:cNvSpPr/>
          <p:nvPr userDrawn="1"/>
        </p:nvSpPr>
        <p:spPr>
          <a:xfrm>
            <a:off x="0" y="2492896"/>
            <a:ext cx="1810528" cy="1711590"/>
          </a:xfrm>
          <a:prstGeom prst="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b="1" dirty="0">
              <a:solidFill>
                <a:srgbClr val="FBB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B4351-66BE-40E5-80C8-67A3440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4693-22D9-4978-BD0D-0E0C1A9584D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F432-0972-4610-B058-D79C8A8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E6D06A-9EBD-4F83-A300-40D9DF43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33BF-5A61-403D-9981-523A341E46C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997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F1360-4A02-4460-94DE-9431571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1389-A156-453A-8D86-DAE53F864DB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052C7E-B87C-4FFF-90E7-2C4E41E7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A820B8-C9D8-4499-BF0C-8ECEFEF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44D3-3744-4C87-B8D1-8AC98D1CF3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91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469493D-183C-4B12-8724-D0E6E32774C3}"/>
              </a:ext>
            </a:extLst>
          </p:cNvPr>
          <p:cNvSpPr/>
          <p:nvPr userDrawn="1"/>
        </p:nvSpPr>
        <p:spPr>
          <a:xfrm>
            <a:off x="0" y="260350"/>
            <a:ext cx="900113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Picture 7" descr="HoReCaTrainer">
            <a:extLst>
              <a:ext uri="{FF2B5EF4-FFF2-40B4-BE49-F238E27FC236}">
                <a16:creationId xmlns:a16="http://schemas.microsoft.com/office/drawing/2014/main" id="{305644A1-7C63-40CA-A4C1-8D1CB5386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3175"/>
            <a:ext cx="1130623" cy="11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EE8EF06A-27EB-48A2-99E3-6A17A96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985C-4B5B-44D2-AE38-E259CF3363A3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F4AB2493-E11B-4FEE-8A29-3166EBD5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159FA66C-4F89-4EC2-8227-0016148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281A-217F-4492-A313-C4D4CB901DE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9371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A4A9F4F-55E6-46DC-8168-BD2B92E78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5921601"/>
            <a:ext cx="1141439" cy="5650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6F644F2-3758-4607-B6EE-2161F6D0F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719127"/>
            <a:ext cx="723580" cy="78152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70DB20-EAA6-42EB-8F80-13DE0A5F29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06" y="5976895"/>
            <a:ext cx="561891" cy="56501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56E22BC-C547-46F6-A202-0A49C3688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32656"/>
            <a:ext cx="1944216" cy="574058"/>
          </a:xfrm>
          <a:prstGeom prst="rect">
            <a:avLst/>
          </a:prstGeom>
        </p:spPr>
      </p:pic>
      <p:pic>
        <p:nvPicPr>
          <p:cNvPr id="12" name="Picture 7" descr="HoReCaTrainer">
            <a:extLst>
              <a:ext uri="{FF2B5EF4-FFF2-40B4-BE49-F238E27FC236}">
                <a16:creationId xmlns:a16="http://schemas.microsoft.com/office/drawing/2014/main" id="{7B37E3D6-20D1-40F2-82FF-4669A95F9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3175"/>
            <a:ext cx="1130623" cy="11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A7E9B16-88C1-4AD8-8D57-9DE41F38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2CE1-E04E-446E-8800-7B65715F624E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85F1C06-F0D5-4674-9EB4-8344675A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4F3277A-1B21-4D34-AA67-02D66651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BAF-FE92-4736-B2BD-60E4A2F76E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836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5BDF1F3-DF90-4A40-A8F8-A21113B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F3C8-60C5-4D12-A749-D5977257783C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1ADB6AA-331B-45A8-9D4F-A6083995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5B0E8A6-6ED6-4453-BF89-B3F35D31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3CCB-3969-491C-B41A-302436A529B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156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301C38BB-49FE-44F1-8055-6BD994C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505F-1062-485D-8600-E4BC7DDA7C6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8E1A9EB-090E-44C7-BEAB-FADC18B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440E498-B942-4575-9CCD-787E3228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1E67-7DEC-4450-9BC4-A0A9BB4E893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153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1A43CCA-01DA-4A85-AA6A-94C41A4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8108-2280-439A-BB76-A45104833AC6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92B82883-15A8-49D0-8C4D-B550F18E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7A33E88-A7C9-44A4-9806-C957AE8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F203-F03D-499A-A5C7-A810ECFD9F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365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2BA9BD3-6CDF-4634-8F71-49797209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B22B-B39D-4826-AD38-807C57C9B228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26D5691-7D32-4C6F-B781-940EBC06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A3BC504-5ADF-41BA-8E45-231E02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6B66-1F58-4A1B-8D41-D0DFC4E055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2895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D3F1991-662A-488F-A4A5-A9460F45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7DDA-0206-41DD-8881-F7401DDF29A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7537D78-2160-4F64-B900-207F851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C7CA7CC-7256-4F97-83C4-6246DC3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9210-B108-431F-827E-1DC7A306089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435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41B0CCBA-619A-4A4F-8AE4-3067C4718C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1D87CC93-3D89-4AED-99D9-FAB7BC0412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E9A72B-1EB1-432F-A508-2EAB2334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010D90E-CC5D-4951-BD2F-D30B3A958796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D0723-6BD9-4E3F-95F7-4842A2D0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C70924-E8DA-4B92-A3AE-3F438BFD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5F60E-8CC1-407B-8AD7-F92C494E47C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8.png"/><Relationship Id="rId7" Type="http://schemas.openxmlformats.org/officeDocument/2006/relationships/image" Target="../media/image2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tytuł 2">
            <a:extLst>
              <a:ext uri="{FF2B5EF4-FFF2-40B4-BE49-F238E27FC236}">
                <a16:creationId xmlns:a16="http://schemas.microsoft.com/office/drawing/2014/main" id="{42A66BE4-0344-4706-AF08-8A0D4157ED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0" y="4103665"/>
            <a:ext cx="4536504" cy="1225550"/>
          </a:xfrm>
        </p:spPr>
        <p:txBody>
          <a:bodyPr anchor="ctr"/>
          <a:lstStyle/>
          <a:p>
            <a:pPr marL="0" indent="0" algn="r"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SZKOLENIA (1) </a:t>
            </a:r>
          </a:p>
          <a:p>
            <a:pPr marL="0" indent="0" algn="r"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KELNER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D678D3-7BBC-4793-96DD-F33D66911764}"/>
              </a:ext>
            </a:extLst>
          </p:cNvPr>
          <p:cNvSpPr txBox="1"/>
          <p:nvPr/>
        </p:nvSpPr>
        <p:spPr>
          <a:xfrm>
            <a:off x="11208568" y="411000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E72F15F-FDE4-4818-AD61-3EC1EEB36499}"/>
              </a:ext>
            </a:extLst>
          </p:cNvPr>
          <p:cNvSpPr txBox="1">
            <a:spLocks/>
          </p:cNvSpPr>
          <p:nvPr/>
        </p:nvSpPr>
        <p:spPr bwMode="auto">
          <a:xfrm>
            <a:off x="1270273" y="413991"/>
            <a:ext cx="475712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OKREŚLANIE CELU SZKOLENIA</a:t>
            </a:r>
          </a:p>
          <a:p>
            <a:pPr algn="l">
              <a:defRPr/>
            </a:pPr>
            <a:endParaRPr lang="pl-PL" alt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3A6B32D-C7A9-40D8-84EB-349DAF77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10</a:t>
            </a:fld>
            <a:endParaRPr lang="en-US" altLang="pl-PL"/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67E1AAA5-AD59-4B9B-B4DA-19E249BA6C87}"/>
              </a:ext>
            </a:extLst>
          </p:cNvPr>
          <p:cNvSpPr txBox="1">
            <a:spLocks/>
          </p:cNvSpPr>
          <p:nvPr/>
        </p:nvSpPr>
        <p:spPr bwMode="auto">
          <a:xfrm>
            <a:off x="6555206" y="3717032"/>
            <a:ext cx="5130260" cy="18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Odpowiedź na to pytanie to właśnie </a:t>
            </a:r>
          </a:p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 OGÓLNY</a:t>
            </a:r>
          </a:p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czyli oczekiwany efekt kształcenia </a:t>
            </a:r>
          </a:p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który określa wynik realizacji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całości programu szkoleniowego.</a:t>
            </a:r>
            <a:endParaRPr lang="pl-PL" altLang="pl-PL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0F2210B-A3AD-4747-B95B-96F0B4E28C2E}"/>
              </a:ext>
            </a:extLst>
          </p:cNvPr>
          <p:cNvSpPr/>
          <p:nvPr/>
        </p:nvSpPr>
        <p:spPr>
          <a:xfrm>
            <a:off x="6516445" y="1951672"/>
            <a:ext cx="5616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8803"/>
                </a:solidFill>
              </a:rPr>
              <a:t>OKREŚLANIE CELU SZKOLENIA POLEGA NA SPRECYZOWANIU, KTÓRE OBSZARY WIEDZY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I JAKIE UMIEJĘTNOŚCI POWINIEN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POSIĄŚĆ I ROZWINĄĆ UCZESTNIK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SZKOLENIA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482AD55-3CD8-4FAD-B1F4-FAEF8AB1C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1850" r="23524" b="15890"/>
          <a:stretch/>
        </p:blipFill>
        <p:spPr>
          <a:xfrm>
            <a:off x="0" y="1773871"/>
            <a:ext cx="5958650" cy="3959385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C3FCA597-EB58-4DB0-98AC-99345316522F}"/>
              </a:ext>
            </a:extLst>
          </p:cNvPr>
          <p:cNvSpPr/>
          <p:nvPr/>
        </p:nvSpPr>
        <p:spPr>
          <a:xfrm>
            <a:off x="3320921" y="6068318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1 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E38B28A-DC9C-4F16-B53B-807C2F0C1E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4A4E512D-27F3-457C-BB4C-41CC7F2AA77F}"/>
              </a:ext>
            </a:extLst>
          </p:cNvPr>
          <p:cNvSpPr/>
          <p:nvPr/>
        </p:nvSpPr>
        <p:spPr>
          <a:xfrm>
            <a:off x="1128234" y="6074132"/>
            <a:ext cx="121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ZAŁĄCZNIK</a:t>
            </a:r>
          </a:p>
          <a:p>
            <a:r>
              <a:rPr lang="pl-PL" sz="1400" dirty="0"/>
              <a:t>Karta pracy 1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70A59CB4-D55E-4D04-AC2E-C49E8561CA8B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B46EA87C-7A7E-4007-9408-CBEF7706AF0A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0" name="Grafika 29">
              <a:extLst>
                <a:ext uri="{FF2B5EF4-FFF2-40B4-BE49-F238E27FC236}">
                  <a16:creationId xmlns:a16="http://schemas.microsoft.com/office/drawing/2014/main" id="{E57804C2-C5B9-4BFE-BA36-EBB84521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pic>
        <p:nvPicPr>
          <p:cNvPr id="31" name="Obraz 30">
            <a:extLst>
              <a:ext uri="{FF2B5EF4-FFF2-40B4-BE49-F238E27FC236}">
                <a16:creationId xmlns:a16="http://schemas.microsoft.com/office/drawing/2014/main" id="{D2C93E0E-ACFD-4A82-A351-663BF31BA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58650" y="1773871"/>
            <a:ext cx="234498" cy="3959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0A370A76-D0FC-4BBA-841A-323EF17A8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9CC6CDB5-7A67-4770-BC35-EC6944F68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9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A32F8B5-FE7A-4C23-987D-76E8B94FB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90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2F02C3D4-7F99-4E56-B74F-88BFE6706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F48CED7-5A81-47CC-9D08-80A10DC8B0C9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913"/>
            <a:ext cx="53804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pl-PL" alt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OKREŚLANIE CELU SZKOLENIA</a:t>
            </a:r>
          </a:p>
          <a:p>
            <a:pPr algn="l">
              <a:defRPr/>
            </a:pPr>
            <a:endParaRPr lang="pl-PL" alt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2E78F5-D282-4666-83D7-2C8E035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11</a:t>
            </a:fld>
            <a:endParaRPr lang="en-US" altLang="pl-PL"/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037F27C5-CC8E-43FA-9CF5-83998A6359B9}"/>
              </a:ext>
            </a:extLst>
          </p:cNvPr>
          <p:cNvSpPr txBox="1">
            <a:spLocks/>
          </p:cNvSpPr>
          <p:nvPr/>
        </p:nvSpPr>
        <p:spPr bwMode="auto">
          <a:xfrm>
            <a:off x="6555206" y="3840192"/>
            <a:ext cx="5130260" cy="18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Stanowią one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SZCZEGÓŁOWE CELE  SZKOLENIA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(efekty kształcenia)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4DD4C3AC-A415-4294-9553-3789DE89A180}"/>
              </a:ext>
            </a:extLst>
          </p:cNvPr>
          <p:cNvSpPr/>
          <p:nvPr/>
        </p:nvSpPr>
        <p:spPr>
          <a:xfrm>
            <a:off x="6312024" y="1842516"/>
            <a:ext cx="5616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b="1" dirty="0">
                <a:solidFill>
                  <a:srgbClr val="FF8803"/>
                </a:solidFill>
              </a:rPr>
              <a:t>ABY OSIĄGNĄĆ CEL OGÓLNY SZKOLENIA,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UCZESTNIK POWINIEN ZDOBYĆ OKREŚLONĄ WIEDZĘ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I UMIEJĘTNOŚCI, KTÓRE SĄ PRZEKAZYWANE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I NABYWANE W OKREŚLONYCH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ETAPACH SZKOLENIA OD PODSTAW </a:t>
            </a:r>
            <a:br>
              <a:rPr lang="pl-PL" b="1" dirty="0">
                <a:solidFill>
                  <a:srgbClr val="FF8803"/>
                </a:solidFill>
              </a:rPr>
            </a:br>
            <a:r>
              <a:rPr lang="pl-PL" b="1" dirty="0">
                <a:solidFill>
                  <a:srgbClr val="FF8803"/>
                </a:solidFill>
              </a:rPr>
              <a:t>PO ELEMENTY ZAAWANSOWANE.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73319C7-135D-4559-97F0-A3E60A60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1850" r="23524" b="15890"/>
          <a:stretch/>
        </p:blipFill>
        <p:spPr>
          <a:xfrm>
            <a:off x="0" y="1773871"/>
            <a:ext cx="5958650" cy="395938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FE5C164-A561-45FA-B9F4-BFA90E7C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58650" y="1773871"/>
            <a:ext cx="234498" cy="3959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7" y="2186521"/>
            <a:ext cx="5733438" cy="25031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ZASADY SERWISU SPECJALNEGO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WYPOSAŻENIE NIEZBĘDNE DO REALIZACJI SERWISU  SPECJALNEGO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SKŁAD ZASTAWY STOŁOWEJ POD KĄTEM REALIZOWANEGO SERWISU</a:t>
            </a: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12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FD1EE7-E1D5-4F41-A369-4433411A3BC8}"/>
              </a:ext>
            </a:extLst>
          </p:cNvPr>
          <p:cNvSpPr/>
          <p:nvPr/>
        </p:nvSpPr>
        <p:spPr>
          <a:xfrm>
            <a:off x="1127448" y="1658942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ukończeniu szkolenia „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Serwis specjalny ryby pieczonej w całości”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uczestnik powinien znać:</a:t>
            </a:r>
          </a:p>
          <a:p>
            <a:pPr algn="ctr"/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826C5F2D-03D5-4596-B39F-578F46311D7F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913"/>
            <a:ext cx="9650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AA1EABEF-F2BC-4D82-A320-46365005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9496" y="3136270"/>
            <a:ext cx="2166168" cy="21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7" y="1717925"/>
            <a:ext cx="5733438" cy="336726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PRZYGOTOWAĆ STANOWISKO PRACY </a:t>
            </a:r>
            <a:b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WYKONANIA ZADANIA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PRZYGOTOWAĆ STOLIK GOŚCI 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WYKORZYSTAĆ DOSTĘPNE ZAPLECZE </a:t>
            </a:r>
            <a:b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RESTAURACJI DO REALIZACJI ZADANIA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ZREALIZOWAĆ SERWIS SPECJALNY </a:t>
            </a:r>
            <a:b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RYBY PIECZONEJ W CAŁOŚCI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13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FD1EE7-E1D5-4F41-A369-4433411A3BC8}"/>
              </a:ext>
            </a:extLst>
          </p:cNvPr>
          <p:cNvSpPr/>
          <p:nvPr/>
        </p:nvSpPr>
        <p:spPr>
          <a:xfrm>
            <a:off x="1127448" y="1658942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ukończeniu szkolenia „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Serwis specjalny ryby pieczonej w całości”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uczestnik powinien umieć:</a:t>
            </a:r>
          </a:p>
          <a:p>
            <a:pPr algn="ctr"/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Grafika 24">
            <a:extLst>
              <a:ext uri="{FF2B5EF4-FFF2-40B4-BE49-F238E27FC236}">
                <a16:creationId xmlns:a16="http://schemas.microsoft.com/office/drawing/2014/main" id="{E4D266AB-48F9-45C1-89DD-1AE7FB2F6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9496" y="3136270"/>
            <a:ext cx="2166168" cy="2166168"/>
          </a:xfrm>
          <a:prstGeom prst="rect">
            <a:avLst/>
          </a:prstGeom>
        </p:spPr>
      </p:pic>
      <p:sp>
        <p:nvSpPr>
          <p:cNvPr id="21" name="Tytuł 1">
            <a:extLst>
              <a:ext uri="{FF2B5EF4-FFF2-40B4-BE49-F238E27FC236}">
                <a16:creationId xmlns:a16="http://schemas.microsoft.com/office/drawing/2014/main" id="{BB4C33B2-33D0-43F7-9A22-FF6F94F68C3A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913"/>
            <a:ext cx="9650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5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AEFCC79D-2AD6-4A45-A1CB-8261EBE14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47EF188-29DB-4F33-9CED-C8E2E0B01935}"/>
              </a:ext>
            </a:extLst>
          </p:cNvPr>
          <p:cNvSpPr txBox="1">
            <a:spLocks/>
          </p:cNvSpPr>
          <p:nvPr/>
        </p:nvSpPr>
        <p:spPr bwMode="auto">
          <a:xfrm>
            <a:off x="1199456" y="188913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OKREŚLANIE CELÓW SZCZEGÓŁOWYCH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9D5A70A-4C87-471B-BB7E-FFC8BD23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14</a:t>
            </a:fld>
            <a:endParaRPr lang="en-US" altLang="pl-PL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5C4264F-442C-4EC1-9BC7-70A8D42E23AE}"/>
              </a:ext>
            </a:extLst>
          </p:cNvPr>
          <p:cNvGrpSpPr/>
          <p:nvPr/>
        </p:nvGrpSpPr>
        <p:grpSpPr>
          <a:xfrm>
            <a:off x="1309317" y="2639963"/>
            <a:ext cx="9717192" cy="2666826"/>
            <a:chOff x="1309317" y="2784479"/>
            <a:chExt cx="9717192" cy="2666826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5E617009-3E15-42EC-8A45-003BC39ABECA}"/>
                </a:ext>
              </a:extLst>
            </p:cNvPr>
            <p:cNvGrpSpPr/>
            <p:nvPr/>
          </p:nvGrpSpPr>
          <p:grpSpPr>
            <a:xfrm>
              <a:off x="1403239" y="2784479"/>
              <a:ext cx="9529348" cy="2666826"/>
              <a:chOff x="1895244" y="2893803"/>
              <a:chExt cx="8786034" cy="2265919"/>
            </a:xfrm>
          </p:grpSpPr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75E45176-B19A-4E6A-8790-D27CD0F4C28E}"/>
                  </a:ext>
                </a:extLst>
              </p:cNvPr>
              <p:cNvSpPr/>
              <p:nvPr/>
            </p:nvSpPr>
            <p:spPr>
              <a:xfrm>
                <a:off x="1895244" y="4790390"/>
                <a:ext cx="1464547" cy="369332"/>
              </a:xfrm>
              <a:prstGeom prst="rect">
                <a:avLst/>
              </a:prstGeom>
              <a:solidFill>
                <a:srgbClr val="FFC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EEAF0E07-EB6F-4003-8AF3-E9D0AF1A53B1}"/>
                  </a:ext>
                </a:extLst>
              </p:cNvPr>
              <p:cNvSpPr/>
              <p:nvPr/>
            </p:nvSpPr>
            <p:spPr>
              <a:xfrm>
                <a:off x="3359791" y="4409012"/>
                <a:ext cx="1464547" cy="369332"/>
              </a:xfrm>
              <a:prstGeom prst="rect">
                <a:avLst/>
              </a:prstGeom>
              <a:solidFill>
                <a:srgbClr val="FBA1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6825C154-EF70-4CF2-95CD-D9AE29EA86AC}"/>
                  </a:ext>
                </a:extLst>
              </p:cNvPr>
              <p:cNvSpPr/>
              <p:nvPr/>
            </p:nvSpPr>
            <p:spPr>
              <a:xfrm>
                <a:off x="4823090" y="4026402"/>
                <a:ext cx="1464547" cy="369332"/>
              </a:xfrm>
              <a:prstGeom prst="rect">
                <a:avLst/>
              </a:prstGeom>
              <a:solidFill>
                <a:srgbClr val="FE7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78B1C21A-57DB-419C-AE67-922C8777B25E}"/>
                  </a:ext>
                </a:extLst>
              </p:cNvPr>
              <p:cNvSpPr/>
              <p:nvPr/>
            </p:nvSpPr>
            <p:spPr>
              <a:xfrm>
                <a:off x="6287637" y="3645024"/>
                <a:ext cx="1464547" cy="369332"/>
              </a:xfrm>
              <a:prstGeom prst="rect">
                <a:avLst/>
              </a:prstGeom>
              <a:solidFill>
                <a:srgbClr val="FE5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9298C037-81C3-462E-9B8B-B3FE29820A89}"/>
                  </a:ext>
                </a:extLst>
              </p:cNvPr>
              <p:cNvSpPr/>
              <p:nvPr/>
            </p:nvSpPr>
            <p:spPr>
              <a:xfrm>
                <a:off x="7752184" y="3275181"/>
                <a:ext cx="1464547" cy="369332"/>
              </a:xfrm>
              <a:prstGeom prst="rect">
                <a:avLst/>
              </a:prstGeom>
              <a:solidFill>
                <a:srgbClr val="F443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8D2A90A4-076C-4EBE-8092-49317C907031}"/>
                  </a:ext>
                </a:extLst>
              </p:cNvPr>
              <p:cNvSpPr/>
              <p:nvPr/>
            </p:nvSpPr>
            <p:spPr>
              <a:xfrm>
                <a:off x="9216731" y="2893803"/>
                <a:ext cx="1464547" cy="369332"/>
              </a:xfrm>
              <a:prstGeom prst="rect">
                <a:avLst/>
              </a:prstGeom>
              <a:solidFill>
                <a:srgbClr val="515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43215538-DB71-492D-9B50-F0479B6C3DC5}"/>
                </a:ext>
              </a:extLst>
            </p:cNvPr>
            <p:cNvSpPr/>
            <p:nvPr/>
          </p:nvSpPr>
          <p:spPr>
            <a:xfrm>
              <a:off x="1309317" y="5087772"/>
              <a:ext cx="177629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CEL SZCZEGÓŁOWY</a:t>
              </a:r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2467DCA7-7235-4605-87B2-95F0F7360F4D}"/>
                </a:ext>
              </a:extLst>
            </p:cNvPr>
            <p:cNvSpPr/>
            <p:nvPr/>
          </p:nvSpPr>
          <p:spPr>
            <a:xfrm>
              <a:off x="2897497" y="4657249"/>
              <a:ext cx="177629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CEL SZCZEGÓŁOWY</a:t>
              </a: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5413E2DC-27D3-428A-949A-14FC8DB6E11D}"/>
                </a:ext>
              </a:extLst>
            </p:cNvPr>
            <p:cNvSpPr/>
            <p:nvPr/>
          </p:nvSpPr>
          <p:spPr>
            <a:xfrm>
              <a:off x="4485677" y="4216732"/>
              <a:ext cx="177629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CEL SZCZEGÓŁOWY</a:t>
              </a: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0171DE3-64D7-4809-AFB9-F1B951339F39}"/>
                </a:ext>
              </a:extLst>
            </p:cNvPr>
            <p:cNvSpPr/>
            <p:nvPr/>
          </p:nvSpPr>
          <p:spPr>
            <a:xfrm>
              <a:off x="6073857" y="3751716"/>
              <a:ext cx="177629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CEL SZCZEGÓŁOWY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BB6AF3E5-A740-4139-BF19-13BE77399DDC}"/>
                </a:ext>
              </a:extLst>
            </p:cNvPr>
            <p:cNvSpPr/>
            <p:nvPr/>
          </p:nvSpPr>
          <p:spPr>
            <a:xfrm>
              <a:off x="7662037" y="3304479"/>
              <a:ext cx="177629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CEL SZCZEGÓŁOWY</a:t>
              </a: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621DF4DD-E507-42C3-AE17-B6A2A0083373}"/>
                </a:ext>
              </a:extLst>
            </p:cNvPr>
            <p:cNvSpPr/>
            <p:nvPr/>
          </p:nvSpPr>
          <p:spPr>
            <a:xfrm>
              <a:off x="9250215" y="2869200"/>
              <a:ext cx="177629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CEL OGÓLNY</a:t>
              </a:r>
            </a:p>
          </p:txBody>
        </p:sp>
      </p:grpSp>
      <p:pic>
        <p:nvPicPr>
          <p:cNvPr id="13" name="Grafika 12">
            <a:extLst>
              <a:ext uri="{FF2B5EF4-FFF2-40B4-BE49-F238E27FC236}">
                <a16:creationId xmlns:a16="http://schemas.microsoft.com/office/drawing/2014/main" id="{6869720D-F2D5-4A42-BD24-5DC44D32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1708" y="3673996"/>
            <a:ext cx="919712" cy="1021902"/>
          </a:xfrm>
          <a:prstGeom prst="rect">
            <a:avLst/>
          </a:prstGeom>
        </p:spPr>
      </p:pic>
      <p:pic>
        <p:nvPicPr>
          <p:cNvPr id="42" name="Grafika 41">
            <a:extLst>
              <a:ext uri="{FF2B5EF4-FFF2-40B4-BE49-F238E27FC236}">
                <a16:creationId xmlns:a16="http://schemas.microsoft.com/office/drawing/2014/main" id="{8A951FA8-64A7-4F09-ACC4-978BDA726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1837" y="3232230"/>
            <a:ext cx="919712" cy="1021902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4B18D16A-C773-4EF1-9C8E-AC7FC2384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1966" y="2747565"/>
            <a:ext cx="919712" cy="1021902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7EFA9224-25E2-438D-846A-D4BCE164A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2095" y="2273883"/>
            <a:ext cx="919712" cy="1021902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B572C7E6-B370-4A43-B49E-83883D533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2224" y="1885482"/>
            <a:ext cx="919712" cy="1021902"/>
          </a:xfrm>
          <a:prstGeom prst="rect">
            <a:avLst/>
          </a:prstGeom>
        </p:spPr>
      </p:pic>
      <p:pic>
        <p:nvPicPr>
          <p:cNvPr id="21504" name="Grafika 21503">
            <a:extLst>
              <a:ext uri="{FF2B5EF4-FFF2-40B4-BE49-F238E27FC236}">
                <a16:creationId xmlns:a16="http://schemas.microsoft.com/office/drawing/2014/main" id="{61E37126-11C4-4B97-9387-37D89AA167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38331" y="1268760"/>
            <a:ext cx="1381324" cy="1216641"/>
          </a:xfrm>
          <a:prstGeom prst="rect">
            <a:avLst/>
          </a:prstGeom>
        </p:spPr>
      </p:pic>
      <p:sp>
        <p:nvSpPr>
          <p:cNvPr id="40" name="Prostokąt 39">
            <a:extLst>
              <a:ext uri="{FF2B5EF4-FFF2-40B4-BE49-F238E27FC236}">
                <a16:creationId xmlns:a16="http://schemas.microsoft.com/office/drawing/2014/main" id="{B4EF8B25-01AC-4102-8291-7A73CF73992A}"/>
              </a:ext>
            </a:extLst>
          </p:cNvPr>
          <p:cNvSpPr/>
          <p:nvPr/>
        </p:nvSpPr>
        <p:spPr>
          <a:xfrm>
            <a:off x="3320921" y="6068318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1 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16008635-975B-4453-BAD9-53C062847A6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46" name="Prostokąt 45">
            <a:extLst>
              <a:ext uri="{FF2B5EF4-FFF2-40B4-BE49-F238E27FC236}">
                <a16:creationId xmlns:a16="http://schemas.microsoft.com/office/drawing/2014/main" id="{04D9241E-249E-49D0-AF87-B1A17DC4B9F9}"/>
              </a:ext>
            </a:extLst>
          </p:cNvPr>
          <p:cNvSpPr/>
          <p:nvPr/>
        </p:nvSpPr>
        <p:spPr>
          <a:xfrm>
            <a:off x="1128234" y="6074132"/>
            <a:ext cx="121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ZAŁĄCZNIK</a:t>
            </a:r>
          </a:p>
          <a:p>
            <a:r>
              <a:rPr lang="pl-PL" sz="1400" dirty="0"/>
              <a:t>Karta pracy 1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7" name="Grupa 46">
            <a:extLst>
              <a:ext uri="{FF2B5EF4-FFF2-40B4-BE49-F238E27FC236}">
                <a16:creationId xmlns:a16="http://schemas.microsoft.com/office/drawing/2014/main" id="{66EA9839-673B-4102-B619-08743971FD05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FAB245B3-3082-4770-8D94-C0535D24E47F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9" name="Grafika 48">
              <a:extLst>
                <a:ext uri="{FF2B5EF4-FFF2-40B4-BE49-F238E27FC236}">
                  <a16:creationId xmlns:a16="http://schemas.microsoft.com/office/drawing/2014/main" id="{921A6D0F-056A-455B-8EA6-74923E922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468EFC7-8FD8-45E3-B9F7-FB617D87F4FE}"/>
              </a:ext>
            </a:extLst>
          </p:cNvPr>
          <p:cNvSpPr txBox="1">
            <a:spLocks/>
          </p:cNvSpPr>
          <p:nvPr/>
        </p:nvSpPr>
        <p:spPr bwMode="auto">
          <a:xfrm>
            <a:off x="1199456" y="188640"/>
            <a:ext cx="90010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OKREŚLANIE CELÓW SZCZEGÓŁOWYCH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5484FD-B202-404B-993E-3650958F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baseline="-25000" smtClean="0"/>
              <a:pPr>
                <a:defRPr/>
              </a:pPr>
              <a:t>15</a:t>
            </a:fld>
            <a:endParaRPr lang="en-US" altLang="pl-PL" baseline="-2500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AC806C1-0BF9-464D-8AFE-357607D9C19D}"/>
              </a:ext>
            </a:extLst>
          </p:cNvPr>
          <p:cNvSpPr/>
          <p:nvPr/>
        </p:nvSpPr>
        <p:spPr>
          <a:xfrm>
            <a:off x="0" y="2241488"/>
            <a:ext cx="6000614" cy="3691404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56B1BB7-6581-4435-93CC-73EA45E896DF}"/>
              </a:ext>
            </a:extLst>
          </p:cNvPr>
          <p:cNvSpPr/>
          <p:nvPr/>
        </p:nvSpPr>
        <p:spPr>
          <a:xfrm>
            <a:off x="0" y="1452868"/>
            <a:ext cx="6000614" cy="788620"/>
          </a:xfrm>
          <a:prstGeom prst="rect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Trójkąt prostokątny 19">
            <a:extLst>
              <a:ext uri="{FF2B5EF4-FFF2-40B4-BE49-F238E27FC236}">
                <a16:creationId xmlns:a16="http://schemas.microsoft.com/office/drawing/2014/main" id="{48A7E62B-93D9-4564-9909-68C1F0772078}"/>
              </a:ext>
            </a:extLst>
          </p:cNvPr>
          <p:cNvSpPr/>
          <p:nvPr/>
        </p:nvSpPr>
        <p:spPr>
          <a:xfrm rot="10800000">
            <a:off x="5547451" y="5932892"/>
            <a:ext cx="453161" cy="658902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3CA7BE0-1B7D-4F8D-AB55-B1E03A4CAC9A}"/>
              </a:ext>
            </a:extLst>
          </p:cNvPr>
          <p:cNvSpPr/>
          <p:nvPr/>
        </p:nvSpPr>
        <p:spPr>
          <a:xfrm>
            <a:off x="432402" y="1563134"/>
            <a:ext cx="4855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bg1"/>
                </a:solidFill>
              </a:rPr>
              <a:t>ABY ZREALIZOWAĆ SERWIS SPECJALNY RYBY PIECZONEJ W CAŁOŚCI, TRZEBA WIEDZIEĆ: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F215316-43E1-4F21-9C5D-F5FA8FC58894}"/>
              </a:ext>
            </a:extLst>
          </p:cNvPr>
          <p:cNvSpPr/>
          <p:nvPr/>
        </p:nvSpPr>
        <p:spPr>
          <a:xfrm>
            <a:off x="432403" y="2495728"/>
            <a:ext cx="5218116" cy="365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w jaki sposób nakryć stolik,</a:t>
            </a:r>
          </a:p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co jest potrzebne do realizacji serwisu (wyposażenie, sprzęt, zastawa),</a:t>
            </a:r>
          </a:p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jak zbudowana jest ryba i jakie ryby serwuje się w całości,</a:t>
            </a:r>
          </a:p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jakie dodatki i napoje rekomendować do ryby,</a:t>
            </a:r>
          </a:p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jak rozmawiać z gościem restauracji,</a:t>
            </a:r>
          </a:p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jakie typy zachowań mogą prezentować goście,</a:t>
            </a:r>
          </a:p>
          <a:p>
            <a:pPr marL="285750" indent="-2857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jak prawidłowo reagować na zachowania klientów,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 tym klientów trudnych.</a:t>
            </a:r>
          </a:p>
          <a:p>
            <a:pPr eaLnBrk="1" hangingPunct="1">
              <a:lnSpc>
                <a:spcPts val="2300"/>
              </a:lnSpc>
              <a:spcBef>
                <a:spcPts val="700"/>
              </a:spcBef>
              <a:buNone/>
            </a:pPr>
            <a:endParaRPr lang="pl-PL" altLang="pl-PL" sz="1600" b="1" dirty="0">
              <a:solidFill>
                <a:schemeClr val="bg1"/>
              </a:solidFill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8C31D366-E282-4E8A-B495-2983E450D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12" y="1452868"/>
            <a:ext cx="6192000" cy="4480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84198C08-DA46-406F-BCD8-D9F4F9146BC7}"/>
              </a:ext>
            </a:extLst>
          </p:cNvPr>
          <p:cNvSpPr/>
          <p:nvPr/>
        </p:nvSpPr>
        <p:spPr>
          <a:xfrm>
            <a:off x="6139611" y="1268760"/>
            <a:ext cx="6077069" cy="4668120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EF400D48-6257-4D6F-8DB4-6CC32BF76E2C}"/>
              </a:ext>
            </a:extLst>
          </p:cNvPr>
          <p:cNvSpPr/>
          <p:nvPr/>
        </p:nvSpPr>
        <p:spPr>
          <a:xfrm>
            <a:off x="6134733" y="1268760"/>
            <a:ext cx="6077069" cy="926188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B5FCC0-173F-4848-B52C-63B9C689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16</a:t>
            </a:fld>
            <a:endParaRPr lang="en-US" alt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5F8A0F6-C9DF-4BB3-9C1B-97F74D5DC23C}"/>
              </a:ext>
            </a:extLst>
          </p:cNvPr>
          <p:cNvSpPr/>
          <p:nvPr/>
        </p:nvSpPr>
        <p:spPr>
          <a:xfrm>
            <a:off x="6607339" y="1458731"/>
            <a:ext cx="524930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pl-PL" b="1" dirty="0">
                <a:solidFill>
                  <a:schemeClr val="bg1"/>
                </a:solidFill>
              </a:rPr>
              <a:t>ABY ZREALIZOWAĆ SERWIS SPECJALNY RYBY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PIECZONEJ W CAŁOŚCI, TRZEBA UMIEĆ: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bg1"/>
                </a:solidFill>
              </a:rPr>
              <a:t>przeprowadzić odpowiednio rozmowę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z konsumentem,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bg1"/>
                </a:solidFill>
              </a:rPr>
              <a:t>nakryć stolik dla gości,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bg1"/>
                </a:solidFill>
              </a:rPr>
              <a:t>posługiwać się odpowiednim sprzętem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i narzędziami,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bg1"/>
                </a:solidFill>
              </a:rPr>
              <a:t>sprawnie i dokładnie wykonać poszczególne czynności od przygotowania stanowiska pracy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do podania potrawy,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bg1"/>
                </a:solidFill>
              </a:rPr>
              <a:t>utrzymywać stały kontakt z obsługiwanymi gośćmi,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bg1"/>
                </a:solidFill>
              </a:rPr>
              <a:t>zapanować nad stresem.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600"/>
              </a:spcAft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2" name="Trójkąt prostokątny 31">
            <a:extLst>
              <a:ext uri="{FF2B5EF4-FFF2-40B4-BE49-F238E27FC236}">
                <a16:creationId xmlns:a16="http://schemas.microsoft.com/office/drawing/2014/main" id="{BC94C778-6359-484E-9EC9-C87283498BDA}"/>
              </a:ext>
            </a:extLst>
          </p:cNvPr>
          <p:cNvSpPr/>
          <p:nvPr/>
        </p:nvSpPr>
        <p:spPr>
          <a:xfrm rot="10800000">
            <a:off x="6146895" y="5920876"/>
            <a:ext cx="453161" cy="65890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D4E0C1-EAB4-48DE-8EEA-330E65F6F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6146894" cy="4668120"/>
          </a:xfrm>
          <a:prstGeom prst="rect">
            <a:avLst/>
          </a:prstGeom>
        </p:spPr>
      </p:pic>
      <p:sp>
        <p:nvSpPr>
          <p:cNvPr id="39" name="Prostokąt 38">
            <a:extLst>
              <a:ext uri="{FF2B5EF4-FFF2-40B4-BE49-F238E27FC236}">
                <a16:creationId xmlns:a16="http://schemas.microsoft.com/office/drawing/2014/main" id="{E1C20053-1F63-43E6-8248-4777F91BFED3}"/>
              </a:ext>
            </a:extLst>
          </p:cNvPr>
          <p:cNvSpPr/>
          <p:nvPr/>
        </p:nvSpPr>
        <p:spPr>
          <a:xfrm>
            <a:off x="3320921" y="6068318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1 </a:t>
            </a:r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9D8BBC63-BFCF-4614-8795-87C3BC609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41" name="Prostokąt 40">
            <a:extLst>
              <a:ext uri="{FF2B5EF4-FFF2-40B4-BE49-F238E27FC236}">
                <a16:creationId xmlns:a16="http://schemas.microsoft.com/office/drawing/2014/main" id="{04BAEA26-6595-4BD3-85B7-A67D633B2E34}"/>
              </a:ext>
            </a:extLst>
          </p:cNvPr>
          <p:cNvSpPr/>
          <p:nvPr/>
        </p:nvSpPr>
        <p:spPr>
          <a:xfrm>
            <a:off x="1128234" y="6074132"/>
            <a:ext cx="121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ZAŁĄCZNIK</a:t>
            </a:r>
          </a:p>
          <a:p>
            <a:r>
              <a:rPr lang="pl-PL" sz="1400" dirty="0"/>
              <a:t>Karta pracy 1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6267718B-5DB2-48E2-A66D-56F17D2B0B9C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17D28091-6C11-4090-AD92-E928E93D945F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4" name="Grafika 43">
              <a:extLst>
                <a:ext uri="{FF2B5EF4-FFF2-40B4-BE49-F238E27FC236}">
                  <a16:creationId xmlns:a16="http://schemas.microsoft.com/office/drawing/2014/main" id="{AB4976CA-C151-489A-A5F5-7D8E15F80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8D979A89-CC4E-4158-95DC-E49ABF68FA9D}"/>
              </a:ext>
            </a:extLst>
          </p:cNvPr>
          <p:cNvGrpSpPr/>
          <p:nvPr/>
        </p:nvGrpSpPr>
        <p:grpSpPr>
          <a:xfrm>
            <a:off x="4224487" y="1318219"/>
            <a:ext cx="6000614" cy="5138926"/>
            <a:chOff x="4224487" y="1318219"/>
            <a:chExt cx="6000614" cy="5138926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6B81E1CA-1BB3-426B-8FA7-A6E5393B3F74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2C4413B3-E09F-464D-8C41-F2682163F0DF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6" name="Trójkąt prostokątny 25">
              <a:extLst>
                <a:ext uri="{FF2B5EF4-FFF2-40B4-BE49-F238E27FC236}">
                  <a16:creationId xmlns:a16="http://schemas.microsoft.com/office/drawing/2014/main" id="{D286C6B8-173F-45C1-9849-CBC25F9428A4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D8E79B6-C368-437F-816D-BD0C937987B3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DOBÓR TREŚCI I UMIEJĘTNOŚCI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17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3998468" y="2526660"/>
            <a:ext cx="64526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700" b="1" dirty="0">
                <a:solidFill>
                  <a:schemeClr val="bg1"/>
                </a:solidFill>
              </a:rPr>
              <a:t>Jeśli nadrzędnym celem jest przekazanie wiedzy </a:t>
            </a:r>
            <a:br>
              <a:rPr lang="pl-PL" altLang="pl-PL" sz="1700" b="1" dirty="0">
                <a:solidFill>
                  <a:schemeClr val="bg1"/>
                </a:solidFill>
              </a:rPr>
            </a:br>
            <a:r>
              <a:rPr lang="pl-PL" altLang="pl-PL" sz="1700" dirty="0">
                <a:solidFill>
                  <a:schemeClr val="bg1"/>
                </a:solidFill>
              </a:rPr>
              <a:t>– treści mogą być szczegółowe i szerokie.</a:t>
            </a:r>
          </a:p>
          <a:p>
            <a:pPr algn="ctr"/>
            <a:endParaRPr lang="pl-PL" altLang="pl-PL" sz="1700" dirty="0">
              <a:solidFill>
                <a:schemeClr val="bg1"/>
              </a:solidFill>
            </a:endParaRPr>
          </a:p>
          <a:p>
            <a:pPr algn="ctr"/>
            <a:r>
              <a:rPr lang="pl-PL" altLang="pl-PL" sz="1700" b="1" dirty="0">
                <a:solidFill>
                  <a:schemeClr val="bg1"/>
                </a:solidFill>
              </a:rPr>
              <a:t>Jeśli celem głównym jest kształtowanie umiejętności </a:t>
            </a:r>
            <a:br>
              <a:rPr lang="pl-PL" altLang="pl-PL" sz="1700" b="1" dirty="0">
                <a:solidFill>
                  <a:schemeClr val="bg1"/>
                </a:solidFill>
              </a:rPr>
            </a:br>
            <a:r>
              <a:rPr lang="pl-PL" altLang="pl-PL" sz="1700" dirty="0">
                <a:solidFill>
                  <a:schemeClr val="bg1"/>
                </a:solidFill>
              </a:rPr>
              <a:t>– treści powinny być dobierane pod kątem ich stosowania </a:t>
            </a:r>
            <a:br>
              <a:rPr lang="pl-PL" altLang="pl-PL" sz="1700" dirty="0">
                <a:solidFill>
                  <a:schemeClr val="bg1"/>
                </a:solidFill>
              </a:rPr>
            </a:br>
            <a:r>
              <a:rPr lang="pl-PL" altLang="pl-PL" sz="1700" dirty="0">
                <a:solidFill>
                  <a:schemeClr val="bg1"/>
                </a:solidFill>
              </a:rPr>
              <a:t>w realnych warunkach, a umiejętności poszerzane.</a:t>
            </a:r>
          </a:p>
          <a:p>
            <a:pPr algn="ctr"/>
            <a:endParaRPr lang="pl-PL" altLang="pl-PL" sz="1700" b="1" dirty="0">
              <a:solidFill>
                <a:schemeClr val="bg1"/>
              </a:solidFill>
            </a:endParaRPr>
          </a:p>
          <a:p>
            <a:pPr algn="ctr"/>
            <a:r>
              <a:rPr lang="pl-PL" altLang="pl-PL" sz="1700" b="1" dirty="0">
                <a:solidFill>
                  <a:schemeClr val="bg1"/>
                </a:solidFill>
              </a:rPr>
              <a:t>W pracy kelnera przeważnie kładzie się nacisk </a:t>
            </a:r>
            <a:br>
              <a:rPr lang="pl-PL" altLang="pl-PL" sz="1700" b="1" dirty="0">
                <a:solidFill>
                  <a:schemeClr val="bg1"/>
                </a:solidFill>
              </a:rPr>
            </a:br>
            <a:r>
              <a:rPr lang="pl-PL" altLang="pl-PL" sz="1700" b="1" dirty="0">
                <a:solidFill>
                  <a:schemeClr val="bg1"/>
                </a:solidFill>
              </a:rPr>
              <a:t>na umiejętności praktyczne pomijając niezbędne </a:t>
            </a:r>
            <a:br>
              <a:rPr lang="pl-PL" altLang="pl-PL" sz="1700" b="1" dirty="0">
                <a:solidFill>
                  <a:schemeClr val="bg1"/>
                </a:solidFill>
              </a:rPr>
            </a:br>
            <a:r>
              <a:rPr lang="pl-PL" altLang="pl-PL" sz="1700" b="1" dirty="0">
                <a:solidFill>
                  <a:schemeClr val="bg1"/>
                </a:solidFill>
              </a:rPr>
              <a:t>podstawy teoretyczne uznając je za oczywiste.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EE5F33BF-4C6B-4E65-B712-71B167D7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9575" y="2866527"/>
            <a:ext cx="1746208" cy="174620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AC07A63-BD41-47AB-A115-6E04295BFBBA}"/>
              </a:ext>
            </a:extLst>
          </p:cNvPr>
          <p:cNvSpPr/>
          <p:nvPr/>
        </p:nvSpPr>
        <p:spPr>
          <a:xfrm>
            <a:off x="4176464" y="14022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TREŚCI KSZTAŁCENIA I UMIEJĘTNOŚCI MUSZĄ ZOSTAĆ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PODPORZĄDKOWANE ZAKŁADANYM  CELOM.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0ADF051-B9DE-4A9F-8CF9-8B53CCDC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62589"/>
            <a:ext cx="2088231" cy="2088231"/>
          </a:xfrm>
          <a:prstGeom prst="rect">
            <a:avLst/>
          </a:prstGeom>
        </p:spPr>
      </p:pic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D8E79B6-C368-437F-816D-BD0C937987B3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DOBÓR TREŚCI I UMIEJĘTNOŚCI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18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69877" y="2662589"/>
            <a:ext cx="603463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pl-PL" sz="2000" b="1" dirty="0">
                <a:solidFill>
                  <a:srgbClr val="FFC000"/>
                </a:solidFill>
              </a:rPr>
              <a:t>TREŚCI KSZTAŁCENIA I UMIEJĘTNOŚCI MUSZĄ ZOSTAĆ PODPORZĄDKOWANE ZAKŁADANYM  CELOM</a:t>
            </a:r>
          </a:p>
          <a:p>
            <a:pPr lvl="0"/>
            <a:endParaRPr lang="pl-PL" altLang="pl-PL" sz="2000" b="1" dirty="0">
              <a:solidFill>
                <a:srgbClr val="FFC000"/>
              </a:solidFill>
            </a:endParaRPr>
          </a:p>
          <a:p>
            <a:endParaRPr lang="pl-PL" altLang="pl-PL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altLang="pl-PL" b="1" dirty="0">
                <a:solidFill>
                  <a:srgbClr val="FF8803"/>
                </a:solidFill>
              </a:rPr>
              <a:t>UWAGA:</a:t>
            </a:r>
          </a:p>
          <a:p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pracy kelnera kładzie się nacisk na umiejętności praktyczne, </a:t>
            </a:r>
            <a:b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 nie należy przy tym pomijać niezbędnych podstaw teoretycznych.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AA74E1C-34D4-4F41-AF2D-3956AAFAC9B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1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19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779570" y="2358172"/>
            <a:ext cx="64526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ABY UMIEĆ ODFILETOWAĆ PIECZONĄ RYBĘ PODCZAS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SERWISU SPECJALNEGO, UCZESTNIKOWI SZKOLENIA 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POTRZEBNA JEST WIEDZA Z ZAKRESU:</a:t>
            </a:r>
          </a:p>
          <a:p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rodzajów ryb,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różnic w jędrności mięsa ryb,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rodzajów noży kuchennych,</a:t>
            </a:r>
          </a:p>
          <a:p>
            <a:pPr marL="342900" indent="-342900"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zasad bezpieczeństwa i higieny pracy.</a:t>
            </a: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926CAF72-E5E0-464E-B91D-DA4B8EB35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575" y="2866527"/>
            <a:ext cx="1746208" cy="1746208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6BD82501-40C0-4AC9-B3B4-F67B3D51AF4C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/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C47B6428-96EC-462A-A4BD-6F6A6B8BC35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DC49F53D-2EBE-4228-A7E5-F8D8FEFF76E2}"/>
              </a:ext>
            </a:extLst>
          </p:cNvPr>
          <p:cNvSpPr/>
          <p:nvPr/>
        </p:nvSpPr>
        <p:spPr>
          <a:xfrm>
            <a:off x="1110812" y="6074132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1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79AD0AAC-3ABD-4ECC-93CE-FFA41B57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47337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 PRZYGOTOWANIA SZKOLENIA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00C9A5A-2CBC-4F48-9AF8-4645AE391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773871"/>
            <a:ext cx="5958649" cy="39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CE20F78A-2032-4776-B853-3A2A4E33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65" y="2276872"/>
            <a:ext cx="4656507" cy="316835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Blip>
                <a:blip r:embed="rId4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Dzięki poprawnemu przygotowaniu szkolenia trener spełni swoje zadanie,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czyli umożliwi osiągnięcie zakładanych efektów przez uczestników kursu. </a:t>
            </a:r>
          </a:p>
          <a:p>
            <a:pPr>
              <a:lnSpc>
                <a:spcPct val="150000"/>
              </a:lnSpc>
              <a:spcAft>
                <a:spcPts val="1200"/>
              </a:spcAft>
              <a:buBlip>
                <a:blip r:embed="rId4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Aby do tego doprowadzić, powinien wziąć pod uwagę szereg elementów.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</a:t>
            </a:fld>
            <a:endParaRPr lang="en-US" alt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8391689-CB59-4BB4-A12D-9F61B76A4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58650" y="1773871"/>
            <a:ext cx="234498" cy="39593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D8E79B6-C368-437F-816D-BD0C937987B3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/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20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779570" y="2368714"/>
            <a:ext cx="6501006" cy="2768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ABY UMIEĆ ODFILETOWAĆ PIECZONA RYBĘ 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W OBECNOŚCI GOŚCIA, UCZESTNIKOWI SZKOLENIA NIEPOTRZEBNA JEST WIEDZA Z ZAKRESU:</a:t>
            </a:r>
          </a:p>
          <a:p>
            <a:endParaRPr lang="pl-PL" sz="24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rozmieszczenia łowisk ryb oraz metod połowu,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warunków środowiskowych życia poszczególnych gatunków ryb,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cech charakterystycznych stali używanych do produkcji noży,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zawartości składników odżywczych w 100 g mięsa różnych ryb.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926CAF72-E5E0-464E-B91D-DA4B8EB35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575" y="2866527"/>
            <a:ext cx="1746208" cy="174620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839B539-64FE-4A04-A7FA-99DE3E664BD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C597F4D8-FF7F-4BCC-A044-C3F7F449EBAC}"/>
              </a:ext>
            </a:extLst>
          </p:cNvPr>
          <p:cNvGrpSpPr/>
          <p:nvPr/>
        </p:nvGrpSpPr>
        <p:grpSpPr>
          <a:xfrm>
            <a:off x="4224487" y="1318219"/>
            <a:ext cx="6000614" cy="5138926"/>
            <a:chOff x="4224487" y="1318219"/>
            <a:chExt cx="6000614" cy="5138926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A8124E99-203B-4694-9B49-8EB8E06457C3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749FD4A-2828-4D8E-B4FA-19A478D27733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Trójkąt prostokątny 24">
              <a:extLst>
                <a:ext uri="{FF2B5EF4-FFF2-40B4-BE49-F238E27FC236}">
                  <a16:creationId xmlns:a16="http://schemas.microsoft.com/office/drawing/2014/main" id="{F7DBE87B-31E0-4BC8-A8EE-94D073E6339E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21</a:t>
            </a:fld>
            <a:endParaRPr lang="en-US" alt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D6FBE6D0-0EC7-4E51-AA89-4465316F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549" y="2924944"/>
            <a:ext cx="1649981" cy="1649981"/>
          </a:xfrm>
          <a:prstGeom prst="rect">
            <a:avLst/>
          </a:prstGeom>
        </p:spPr>
      </p:pic>
      <p:sp>
        <p:nvSpPr>
          <p:cNvPr id="19" name="Tytuł 4">
            <a:extLst>
              <a:ext uri="{FF2B5EF4-FFF2-40B4-BE49-F238E27FC236}">
                <a16:creationId xmlns:a16="http://schemas.microsoft.com/office/drawing/2014/main" id="{34B59EE0-37EE-4E55-95EE-CD3073AE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9" y="1869498"/>
            <a:ext cx="6691930" cy="40513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1700" dirty="0">
                <a:solidFill>
                  <a:schemeClr val="bg1"/>
                </a:solidFill>
              </a:rPr>
              <a:t>Trener prowadzący szkolenie z serwisu specjalnego ryby</a:t>
            </a:r>
            <a:br>
              <a:rPr lang="pl-PL" sz="1700" dirty="0">
                <a:solidFill>
                  <a:schemeClr val="bg1"/>
                </a:solidFill>
              </a:rPr>
            </a:br>
            <a:r>
              <a:rPr lang="pl-PL" sz="1700" dirty="0">
                <a:solidFill>
                  <a:schemeClr val="bg1"/>
                </a:solidFill>
              </a:rPr>
              <a:t>pieczonej w całości może wiedzieć, z których łowisk </a:t>
            </a:r>
            <a:br>
              <a:rPr lang="pl-PL" sz="1700" dirty="0">
                <a:solidFill>
                  <a:schemeClr val="bg1"/>
                </a:solidFill>
              </a:rPr>
            </a:br>
            <a:r>
              <a:rPr lang="pl-PL" sz="1700" dirty="0">
                <a:solidFill>
                  <a:schemeClr val="bg1"/>
                </a:solidFill>
              </a:rPr>
              <a:t>pochodzą najlepsze ryby, czy metody połowu wpływają </a:t>
            </a:r>
            <a:br>
              <a:rPr lang="pl-PL" sz="1700" dirty="0">
                <a:solidFill>
                  <a:schemeClr val="bg1"/>
                </a:solidFill>
              </a:rPr>
            </a:br>
            <a:r>
              <a:rPr lang="pl-PL" sz="1700" dirty="0">
                <a:solidFill>
                  <a:schemeClr val="bg1"/>
                </a:solidFill>
              </a:rPr>
              <a:t>na jakość ryb jako surowca, którzy producenci produkują </a:t>
            </a:r>
            <a:br>
              <a:rPr lang="pl-PL" sz="1700" dirty="0">
                <a:solidFill>
                  <a:schemeClr val="bg1"/>
                </a:solidFill>
              </a:rPr>
            </a:br>
            <a:r>
              <a:rPr lang="pl-PL" sz="1700" dirty="0">
                <a:solidFill>
                  <a:schemeClr val="bg1"/>
                </a:solidFill>
              </a:rPr>
              <a:t>dobry sprzęt do filetowania, jakie są wartości odżywcze ryb, </a:t>
            </a:r>
            <a:br>
              <a:rPr lang="pl-PL" sz="1700" dirty="0">
                <a:solidFill>
                  <a:schemeClr val="bg1"/>
                </a:solidFill>
              </a:rPr>
            </a:br>
            <a:r>
              <a:rPr lang="pl-PL" sz="1700" dirty="0">
                <a:solidFill>
                  <a:schemeClr val="bg1"/>
                </a:solidFill>
              </a:rPr>
              <a:t>w jaki sposób piec rybę.</a:t>
            </a:r>
            <a:br>
              <a:rPr lang="pl-PL" sz="1700" dirty="0">
                <a:solidFill>
                  <a:schemeClr val="bg1"/>
                </a:solidFill>
              </a:rPr>
            </a:br>
            <a:br>
              <a:rPr lang="pl-PL" sz="1700" dirty="0">
                <a:solidFill>
                  <a:schemeClr val="bg1"/>
                </a:solidFill>
              </a:rPr>
            </a:br>
            <a:r>
              <a:rPr lang="pl-PL" sz="1700" b="1" dirty="0">
                <a:solidFill>
                  <a:schemeClr val="bg1"/>
                </a:solidFill>
              </a:rPr>
              <a:t>MOŻE TO UŁATWIĆ WYJAŚNIENIE POJAWIAJĄCYCH SIĘ </a:t>
            </a:r>
            <a:br>
              <a:rPr lang="pl-PL" sz="1700" b="1" dirty="0">
                <a:solidFill>
                  <a:schemeClr val="bg1"/>
                </a:solidFill>
              </a:rPr>
            </a:br>
            <a:r>
              <a:rPr lang="pl-PL" sz="1700" b="1" dirty="0">
                <a:solidFill>
                  <a:schemeClr val="bg1"/>
                </a:solidFill>
              </a:rPr>
              <a:t> W TRAKCIE SZKOLENIA PROBLEMÓW I UDZIELENIE </a:t>
            </a:r>
            <a:br>
              <a:rPr lang="pl-PL" sz="1700" b="1" dirty="0">
                <a:solidFill>
                  <a:schemeClr val="bg1"/>
                </a:solidFill>
              </a:rPr>
            </a:br>
            <a:r>
              <a:rPr lang="pl-PL" sz="1700" b="1" dirty="0">
                <a:solidFill>
                  <a:schemeClr val="bg1"/>
                </a:solidFill>
              </a:rPr>
              <a:t>ODPOWIEDZI NA EWENTUALNE PYTANIA UCZESTNIKÓW.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4D9B069-0753-4947-9252-FB739B6FEE2F}"/>
              </a:ext>
            </a:extLst>
          </p:cNvPr>
          <p:cNvSpPr/>
          <p:nvPr/>
        </p:nvSpPr>
        <p:spPr>
          <a:xfrm>
            <a:off x="4335860" y="1445221"/>
            <a:ext cx="5773567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WIEDZA I UMIEJĘTNOŚCI TRENERA POWINNY BYĆ SZERSZE</a:t>
            </a:r>
          </a:p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NIŻ TE, KTÓRE PREZENTUJE SŁUCHACZOM.</a:t>
            </a: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CB49AE70-72F4-4AD0-A6D0-613457902DF5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DOBÓR TREŚCI I UMIEJĘTNOŚCI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5FFECC0-C368-457E-B53E-FD94B4876713}"/>
              </a:ext>
            </a:extLst>
          </p:cNvPr>
          <p:cNvSpPr/>
          <p:nvPr/>
        </p:nvSpPr>
        <p:spPr>
          <a:xfrm>
            <a:off x="1110812" y="6074132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2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C5D30F8-7D98-4386-8A23-38E83CC0DF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3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CCA0A68-FC22-422A-A897-9F9CA7AC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22</a:t>
            </a:fld>
            <a:endParaRPr lang="en-US" alt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9477E7F-6316-41AC-838B-50823683C982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14FBE2F-1AC9-44AD-9E67-5B302F31730F}"/>
              </a:ext>
            </a:extLst>
          </p:cNvPr>
          <p:cNvSpPr/>
          <p:nvPr/>
        </p:nvSpPr>
        <p:spPr>
          <a:xfrm>
            <a:off x="4871864" y="1943310"/>
            <a:ext cx="6552728" cy="366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rgbClr val="FFC000"/>
                </a:solidFill>
              </a:rPr>
              <a:t>ABY UMIEĆ ODFILETOWAĆ RYBĘ PIECZONĄ W CAŁOŚCI, UCZESTNIKOWI SZKOLENIA POTRZEBNE SĄ UMIEJĘTNOŚCI 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W ZAKRESIE:</a:t>
            </a:r>
          </a:p>
          <a:p>
            <a:pPr>
              <a:spcAft>
                <a:spcPts val="600"/>
              </a:spcAft>
            </a:pPr>
            <a:endParaRPr lang="pl-PL" sz="20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doboru potrzebnego sprzętu: noży, sztućców, naczyń i in.,</a:t>
            </a:r>
          </a:p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organizacji stanowiska do filetowania ryby na sali restauracyjnej</a:t>
            </a:r>
          </a:p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prezentowania potraw gościom,</a:t>
            </a:r>
          </a:p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oddzielania mięśni ryb od głowy i kręgosłupa, bez względu na kształt tuszki,</a:t>
            </a:r>
          </a:p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usuwania skóry i ości,</a:t>
            </a:r>
          </a:p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porcjowania ryb i obsługi gości.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13FA8680-6EF4-4B9D-97BD-D5B30A01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233" y="2055921"/>
            <a:ext cx="1649981" cy="164998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5D02AF6-7BCE-4EA3-BC05-DA5A8488ED0E}"/>
              </a:ext>
            </a:extLst>
          </p:cNvPr>
          <p:cNvSpPr/>
          <p:nvPr/>
        </p:nvSpPr>
        <p:spPr>
          <a:xfrm>
            <a:off x="-888777" y="4036210"/>
            <a:ext cx="6096000" cy="1021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TRENER MUSI POSIADAĆ </a:t>
            </a:r>
          </a:p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UMIEJĘTNOŚCI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KORZYSTAĆ Z NICH PERFEKCYJNIE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7C1A1E93-025E-4AC0-9F81-0C9E9C7E52FA}"/>
              </a:ext>
            </a:extLst>
          </p:cNvPr>
          <p:cNvSpPr/>
          <p:nvPr/>
        </p:nvSpPr>
        <p:spPr>
          <a:xfrm>
            <a:off x="3320921" y="6068318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2 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6D294148-E6D5-4FF7-B4B9-3354443A3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EF299A14-AC4E-446F-A363-68DE5E7BE62F}"/>
              </a:ext>
            </a:extLst>
          </p:cNvPr>
          <p:cNvSpPr/>
          <p:nvPr/>
        </p:nvSpPr>
        <p:spPr>
          <a:xfrm>
            <a:off x="1128234" y="6074132"/>
            <a:ext cx="121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ZAŁĄCZNIK</a:t>
            </a:r>
          </a:p>
          <a:p>
            <a:r>
              <a:rPr lang="pl-PL" sz="1400" dirty="0"/>
              <a:t>Karta pracy 2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1024A882-43FF-4B32-80EC-D4F703DBE52E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6B59D553-B03A-4081-ACE1-CB96335A10BA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8" name="Grafika 37">
              <a:extLst>
                <a:ext uri="{FF2B5EF4-FFF2-40B4-BE49-F238E27FC236}">
                  <a16:creationId xmlns:a16="http://schemas.microsoft.com/office/drawing/2014/main" id="{8335F6E3-863B-411F-8491-843123EA7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pic>
        <p:nvPicPr>
          <p:cNvPr id="39" name="Obraz 38">
            <a:extLst>
              <a:ext uri="{FF2B5EF4-FFF2-40B4-BE49-F238E27FC236}">
                <a16:creationId xmlns:a16="http://schemas.microsoft.com/office/drawing/2014/main" id="{E100724B-9ABA-4FB2-9CF2-55D4CE92C15E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1977955-A59A-47E9-9B8C-4687644DE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-5147"/>
          <a:stretch/>
        </p:blipFill>
        <p:spPr>
          <a:xfrm>
            <a:off x="-24680" y="1419068"/>
            <a:ext cx="6994813" cy="4661828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27EFB0E6-935C-4DB5-9ECD-AFEDE16D3A03}"/>
              </a:ext>
            </a:extLst>
          </p:cNvPr>
          <p:cNvSpPr txBox="1">
            <a:spLocks/>
          </p:cNvSpPr>
          <p:nvPr/>
        </p:nvSpPr>
        <p:spPr bwMode="auto">
          <a:xfrm>
            <a:off x="1199356" y="404664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B54149B-88CA-4BCC-AED2-3534C43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23</a:t>
            </a:fld>
            <a:endParaRPr lang="en-US" alt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019BE63-0308-403D-B563-7FBEF0D2BDE4}"/>
              </a:ext>
            </a:extLst>
          </p:cNvPr>
          <p:cNvSpPr/>
          <p:nvPr/>
        </p:nvSpPr>
        <p:spPr>
          <a:xfrm>
            <a:off x="6139611" y="1412776"/>
            <a:ext cx="6077069" cy="4668120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35A158E-4072-4344-B039-4532196F0558}"/>
              </a:ext>
            </a:extLst>
          </p:cNvPr>
          <p:cNvSpPr/>
          <p:nvPr/>
        </p:nvSpPr>
        <p:spPr>
          <a:xfrm>
            <a:off x="6134733" y="1412776"/>
            <a:ext cx="6077069" cy="1800200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8A3AA42-8988-4117-A94A-618F1AA6A448}"/>
              </a:ext>
            </a:extLst>
          </p:cNvPr>
          <p:cNvSpPr/>
          <p:nvPr/>
        </p:nvSpPr>
        <p:spPr>
          <a:xfrm>
            <a:off x="6922892" y="1602747"/>
            <a:ext cx="4789732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KOMPETENCJE SPOŁECZNE WEDŁUG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R. WHITE’A </a:t>
            </a:r>
            <a:r>
              <a:rPr lang="pl-PL" b="1" dirty="0">
                <a:solidFill>
                  <a:schemeClr val="bg1"/>
                </a:solidFill>
              </a:rPr>
              <a:t>TO TAKIE UMIEJĘTNOŚCI,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KTÓRE PRZYCZYNIAJĄ SIĘ DO SKUTECZNEJ INTERAKCJI Z OTOCZENIEM. </a:t>
            </a:r>
          </a:p>
          <a:p>
            <a:r>
              <a:rPr lang="pl-PL" b="1" dirty="0">
                <a:solidFill>
                  <a:schemeClr val="bg1"/>
                </a:solidFill>
              </a:rPr>
              <a:t> 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</a:rPr>
              <a:t>W przypadku wykonywania pracy KELNERA ich zakres jest bardzo szeroki i obejmuje zarówno kompetencje związane z pracą zespołową, komunikacją z uwzględnieniem języków obcych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i stałym nawiązywaniem nowych kontaktów,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jak i pracą samodzielną.</a:t>
            </a:r>
          </a:p>
        </p:txBody>
      </p:sp>
      <p:sp>
        <p:nvSpPr>
          <p:cNvPr id="19" name="Trójkąt prostokątny 18">
            <a:extLst>
              <a:ext uri="{FF2B5EF4-FFF2-40B4-BE49-F238E27FC236}">
                <a16:creationId xmlns:a16="http://schemas.microsoft.com/office/drawing/2014/main" id="{F6CF7F62-C91A-4735-8EBE-D65B76E0C5B1}"/>
              </a:ext>
            </a:extLst>
          </p:cNvPr>
          <p:cNvSpPr/>
          <p:nvPr/>
        </p:nvSpPr>
        <p:spPr>
          <a:xfrm rot="10800000">
            <a:off x="6146895" y="6064892"/>
            <a:ext cx="453161" cy="65890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6C8BDD1-6AB8-4E17-B3E6-FD9D43E6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3980" r="430" b="28079"/>
          <a:stretch/>
        </p:blipFill>
        <p:spPr>
          <a:xfrm>
            <a:off x="-24680" y="1715440"/>
            <a:ext cx="12216680" cy="514256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CCA0A68-FC22-422A-A897-9F9CA7AC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24</a:t>
            </a:fld>
            <a:endParaRPr lang="en-US" alt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9873311C-38FC-49E1-9835-45A0378EB745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5079FE1D-2764-403B-9902-78D607EAEE05}"/>
              </a:ext>
            </a:extLst>
          </p:cNvPr>
          <p:cNvSpPr/>
          <p:nvPr/>
        </p:nvSpPr>
        <p:spPr>
          <a:xfrm>
            <a:off x="1693399" y="2056921"/>
            <a:ext cx="4094721" cy="27441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rójkąt prostokątny 23">
            <a:extLst>
              <a:ext uri="{FF2B5EF4-FFF2-40B4-BE49-F238E27FC236}">
                <a16:creationId xmlns:a16="http://schemas.microsoft.com/office/drawing/2014/main" id="{D91489CC-CBBE-4F62-9502-C3ED2E293C93}"/>
              </a:ext>
            </a:extLst>
          </p:cNvPr>
          <p:cNvSpPr/>
          <p:nvPr/>
        </p:nvSpPr>
        <p:spPr>
          <a:xfrm rot="10800000">
            <a:off x="5510834" y="4801079"/>
            <a:ext cx="277284" cy="489822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25" name="Tytuł 4">
            <a:extLst>
              <a:ext uri="{FF2B5EF4-FFF2-40B4-BE49-F238E27FC236}">
                <a16:creationId xmlns:a16="http://schemas.microsoft.com/office/drawing/2014/main" id="{66566D60-764C-4E0F-ACDC-B27F300E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43" y="2182660"/>
            <a:ext cx="4094722" cy="2448272"/>
          </a:xfrm>
        </p:spPr>
        <p:txBody>
          <a:bodyPr/>
          <a:lstStyle/>
          <a:p>
            <a:r>
              <a:rPr lang="pl-PL" sz="1800" b="1" dirty="0">
                <a:solidFill>
                  <a:schemeClr val="bg1"/>
                </a:solidFill>
              </a:rPr>
              <a:t>KOMPETENCJE SPOŁECZNE 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TO CZĘŚĆ UMIEJĘTNOŚCI KLUCZOWYCH ZWIĄZANA Z POWINNOŚCIAMI SPOŁECZNYMI, JAKIE MAJĄ MIEJSCE PODCZAS WYKONYWANIA ZADAŃ ZAWODOWYCH. 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4CBC5487-15BD-4D24-9775-7BBD4EED5DE7}"/>
              </a:ext>
            </a:extLst>
          </p:cNvPr>
          <p:cNvSpPr/>
          <p:nvPr/>
        </p:nvSpPr>
        <p:spPr>
          <a:xfrm>
            <a:off x="6432087" y="3075339"/>
            <a:ext cx="4191140" cy="2744158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rójkąt prostokątny 27">
            <a:extLst>
              <a:ext uri="{FF2B5EF4-FFF2-40B4-BE49-F238E27FC236}">
                <a16:creationId xmlns:a16="http://schemas.microsoft.com/office/drawing/2014/main" id="{E206C7CF-4466-4AB2-BFD4-B51135CB166C}"/>
              </a:ext>
            </a:extLst>
          </p:cNvPr>
          <p:cNvSpPr/>
          <p:nvPr/>
        </p:nvSpPr>
        <p:spPr>
          <a:xfrm rot="10800000">
            <a:off x="10339411" y="5819497"/>
            <a:ext cx="283813" cy="489822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29" name="Tytuł 4">
            <a:extLst>
              <a:ext uri="{FF2B5EF4-FFF2-40B4-BE49-F238E27FC236}">
                <a16:creationId xmlns:a16="http://schemas.microsoft.com/office/drawing/2014/main" id="{1F271350-3B06-4736-B9DB-E2465CF1B82A}"/>
              </a:ext>
            </a:extLst>
          </p:cNvPr>
          <p:cNvSpPr txBox="1">
            <a:spLocks/>
          </p:cNvSpPr>
          <p:nvPr/>
        </p:nvSpPr>
        <p:spPr bwMode="auto">
          <a:xfrm>
            <a:off x="6403881" y="3313372"/>
            <a:ext cx="4191141" cy="23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bg1"/>
                </a:solidFill>
              </a:rPr>
              <a:t>NIE REALIZUJE SIĘ ICH JAKO 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ODRĘBNEJ DZIEDZINY,             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ALE WŁĄCZA W OBRĘB KONKRETNYCH DZIAŁAŃ ZAWODOWYCH I KSZTAŁCI RÓWNOCZEŚNIE Z NIMI.</a:t>
            </a:r>
          </a:p>
        </p:txBody>
      </p:sp>
    </p:spTree>
    <p:extLst>
      <p:ext uri="{BB962C8B-B14F-4D97-AF65-F5344CB8AC3E}">
        <p14:creationId xmlns:p14="http://schemas.microsoft.com/office/powerpoint/2010/main" val="83690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25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1862770"/>
            <a:ext cx="5731552" cy="365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PODSTAWOWE KOMPETENCJR SPOŁECZNE </a:t>
            </a:r>
            <a:br>
              <a:rPr lang="pl-PL" sz="2000" b="1" dirty="0">
                <a:solidFill>
                  <a:srgbClr val="FFC000"/>
                </a:solidFill>
              </a:rPr>
            </a:br>
            <a:r>
              <a:rPr lang="pl-PL" sz="2000" b="1" dirty="0">
                <a:solidFill>
                  <a:srgbClr val="FFC000"/>
                </a:solidFill>
              </a:rPr>
              <a:t>W PRACY KELNERA</a:t>
            </a:r>
          </a:p>
          <a:p>
            <a:endParaRPr lang="pl-PL" sz="2400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wzbudzanie zaufania,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skuteczna komunikacja interpersonalna z różnymi typami klientów,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aktywne słuchanie,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precyzyjne i jasne przekazywanie informacji,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znajomość języka zawodowego ojczystego i obcego,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umiejętność pracy w zespole,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5F37FF73-117A-4557-8520-CE1347CB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792" y="2677791"/>
            <a:ext cx="2113773" cy="2024419"/>
          </a:xfrm>
          <a:prstGeom prst="rect">
            <a:avLst/>
          </a:prstGeom>
        </p:spPr>
      </p:pic>
      <p:sp>
        <p:nvSpPr>
          <p:cNvPr id="32" name="Tytuł 1">
            <a:extLst>
              <a:ext uri="{FF2B5EF4-FFF2-40B4-BE49-F238E27FC236}">
                <a16:creationId xmlns:a16="http://schemas.microsoft.com/office/drawing/2014/main" id="{348ADB2B-6D92-46D0-BF4F-6CA7E9A01A1D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274A393-183A-4386-AE94-C6BBFC96AC17}"/>
              </a:ext>
            </a:extLst>
          </p:cNvPr>
          <p:cNvSpPr/>
          <p:nvPr/>
        </p:nvSpPr>
        <p:spPr>
          <a:xfrm>
            <a:off x="3320921" y="6068318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2 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451A43E1-FC3A-4765-91D0-3B0F2EC39A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E0336327-3E7B-4622-8A62-8C77706F825A}"/>
              </a:ext>
            </a:extLst>
          </p:cNvPr>
          <p:cNvSpPr/>
          <p:nvPr/>
        </p:nvSpPr>
        <p:spPr>
          <a:xfrm>
            <a:off x="1128234" y="6074132"/>
            <a:ext cx="121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ZAŁĄCZNIK</a:t>
            </a:r>
          </a:p>
          <a:p>
            <a:r>
              <a:rPr lang="pl-PL" sz="1400" dirty="0"/>
              <a:t>Karta pracy 3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58707F71-BE9F-45D3-A2DA-C5BEF1542C27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1D1698DE-9738-42EF-8014-745CCC8A3C02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4" name="Grafika 33">
              <a:extLst>
                <a:ext uri="{FF2B5EF4-FFF2-40B4-BE49-F238E27FC236}">
                  <a16:creationId xmlns:a16="http://schemas.microsoft.com/office/drawing/2014/main" id="{AB499496-E997-4066-9E49-CD5602DF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pic>
        <p:nvPicPr>
          <p:cNvPr id="35" name="Obraz 34">
            <a:extLst>
              <a:ext uri="{FF2B5EF4-FFF2-40B4-BE49-F238E27FC236}">
                <a16:creationId xmlns:a16="http://schemas.microsoft.com/office/drawing/2014/main" id="{8D74559F-34AF-4615-8317-1B0A1F2DAAC2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2118135"/>
            <a:ext cx="5731552" cy="326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PODSTAWOWE KOMPETENCJR SPOŁECZNE </a:t>
            </a:r>
            <a:br>
              <a:rPr lang="pl-PL" sz="2000" b="1" dirty="0">
                <a:solidFill>
                  <a:srgbClr val="FFC000"/>
                </a:solidFill>
              </a:rPr>
            </a:br>
            <a:r>
              <a:rPr lang="pl-PL" sz="2000" b="1" dirty="0">
                <a:solidFill>
                  <a:srgbClr val="FFC000"/>
                </a:solidFill>
              </a:rPr>
              <a:t>W PRACY KELNERA</a:t>
            </a:r>
          </a:p>
          <a:p>
            <a:endParaRPr lang="pl-PL" sz="2400" dirty="0"/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umiejętność zarządzania czasem,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umiejętność radzenia sobie ze stresem,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znajomość etykiety,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znajomość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dress-code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znajomość i stosowanie zasad towarzyszenia i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precedencji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5F37FF73-117A-4557-8520-CE1347CB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792" y="2677791"/>
            <a:ext cx="2113773" cy="2024419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738C0644-1789-4B3D-AE0B-7D6CA07B0B4A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E77A7684-8073-47AA-9D0C-B99C9DA7C36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27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2118135"/>
            <a:ext cx="5731552" cy="332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PRZYKŁAD DOBORU DODATKOWYCH UMIEJĘTNOŚCI SPOŁECZNYCH</a:t>
            </a:r>
          </a:p>
          <a:p>
            <a:endParaRPr lang="pl-PL" sz="2000" b="1" dirty="0">
              <a:solidFill>
                <a:srgbClr val="FFC000"/>
              </a:solidFill>
            </a:endParaRP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Aby umieć zrealizować serwis specjalny ryby pieczonej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całości, trzeba opanować umiejętności osobiste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pl-PL" dirty="0"/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panować nad stresem,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mieć dobrą podzielność uwagi,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samodzielnie i szybko podejmować decyzje,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/>
              <a:t>rozwiązywać problemy w twórczy sposób.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5F37FF73-117A-4557-8520-CE1347CB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792" y="2677791"/>
            <a:ext cx="2113773" cy="2024419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27047440-5115-45B4-A816-D87E6C51C751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573155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4EBA17F-2FCD-4FDE-B010-048DDA80458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28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2118135"/>
            <a:ext cx="6040368" cy="292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PRZYKŁAD DOBORU DODATKOWYCH </a:t>
            </a:r>
            <a:br>
              <a:rPr lang="pl-PL" sz="2000" b="1" dirty="0">
                <a:solidFill>
                  <a:srgbClr val="FFC000"/>
                </a:solidFill>
              </a:rPr>
            </a:br>
            <a:r>
              <a:rPr lang="pl-PL" sz="2000" b="1" dirty="0">
                <a:solidFill>
                  <a:srgbClr val="FFC000"/>
                </a:solidFill>
              </a:rPr>
              <a:t>UMIEJĘTNOŚCI SPOŁECZNYCH</a:t>
            </a:r>
          </a:p>
          <a:p>
            <a:endParaRPr lang="pl-PL" sz="2000" b="1" dirty="0">
              <a:solidFill>
                <a:srgbClr val="FFC000"/>
              </a:solidFill>
            </a:endParaRP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Aby umieć zrealizować serwis specjalny ryby pieczonej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całości, trzeba opanować umiejętności interpersonalne:</a:t>
            </a:r>
          </a:p>
          <a:p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dbać o właściwą autoprezentację,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przyjmować komunikaty zwrotne,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zarządzać pracą pomocnika (jeśli takowego posiadamy ;-).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5F37FF73-117A-4557-8520-CE1347CB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792" y="2677791"/>
            <a:ext cx="2113773" cy="2024419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27047440-5115-45B4-A816-D87E6C51C751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518467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PRZYKŁAD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E46F47E-E9F7-4177-9A9A-47C11B0F24F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51780" y="1916832"/>
            <a:ext cx="14401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0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085107-6127-4A2A-9A35-69F6C82C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29</a:t>
            </a:fld>
            <a:endParaRPr lang="en-US" alt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FF4C875-969D-42E7-B732-BEE1092B0048}"/>
              </a:ext>
            </a:extLst>
          </p:cNvPr>
          <p:cNvSpPr/>
          <p:nvPr/>
        </p:nvSpPr>
        <p:spPr>
          <a:xfrm>
            <a:off x="4224486" y="2106839"/>
            <a:ext cx="6691929" cy="3691404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2ED0271-B644-4DA4-9CB4-87AFAF68DEFF}"/>
              </a:ext>
            </a:extLst>
          </p:cNvPr>
          <p:cNvSpPr/>
          <p:nvPr/>
        </p:nvSpPr>
        <p:spPr>
          <a:xfrm>
            <a:off x="4224486" y="1318219"/>
            <a:ext cx="6691929" cy="788620"/>
          </a:xfrm>
          <a:prstGeom prst="rect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C25255F5-5D3E-4A7C-907E-984676826158}"/>
              </a:ext>
            </a:extLst>
          </p:cNvPr>
          <p:cNvSpPr/>
          <p:nvPr/>
        </p:nvSpPr>
        <p:spPr>
          <a:xfrm rot="10800000">
            <a:off x="10464476" y="5798243"/>
            <a:ext cx="453161" cy="658902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D38AF29A-FE4C-4234-B69E-036869DC788D}"/>
              </a:ext>
            </a:extLst>
          </p:cNvPr>
          <p:cNvSpPr txBox="1">
            <a:spLocks/>
          </p:cNvSpPr>
          <p:nvPr/>
        </p:nvSpPr>
        <p:spPr bwMode="auto">
          <a:xfrm>
            <a:off x="4367808" y="1869498"/>
            <a:ext cx="6691930" cy="40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stosować zaawansowane umiejętności prezentacyjne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oraz zaawansowane narzędzia komunikacyjne,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stworzyć odpowiednie warunki (pod względem organizacyjnym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i merytorycznym) uczenia się uczestników,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dostosowywać poziom szkolenia do poziomu wszystkich uczestników,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prowadzić dialog z uczestnikami, być otwarty na informacje zwrotne,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czerpać z doświadczeń uczestników szkolenia,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krytycznie oceniać własne działania,</a:t>
            </a:r>
          </a:p>
          <a:p>
            <a:pPr marL="285750" indent="-285750" algn="l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600" dirty="0">
                <a:solidFill>
                  <a:schemeClr val="bg1"/>
                </a:solidFill>
              </a:rPr>
              <a:t>być odpowiedzialnym za efektywność swojej pracy,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34FD1FA-9D7F-42A5-8CC5-ADC80728F659}"/>
              </a:ext>
            </a:extLst>
          </p:cNvPr>
          <p:cNvSpPr/>
          <p:nvPr/>
        </p:nvSpPr>
        <p:spPr>
          <a:xfrm>
            <a:off x="4439816" y="1363436"/>
            <a:ext cx="579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ABY KSZTAŁTOWANIE KOMPETENCJI SPOŁECZNYCH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BYŁO EFEKTYWNE, TRENER MUSI UMIEĆ: </a:t>
            </a: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22DF9E9E-EFA2-4480-8451-2376A02ECCA8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21E32FE7-46D5-4C6B-9A02-A8A4FDCC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0549" y="3075163"/>
            <a:ext cx="1649981" cy="1649981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BEB05615-E3AA-4262-B89C-D01907C34210}"/>
              </a:ext>
            </a:extLst>
          </p:cNvPr>
          <p:cNvSpPr/>
          <p:nvPr/>
        </p:nvSpPr>
        <p:spPr>
          <a:xfrm>
            <a:off x="1110812" y="6074132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2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CAF0AF8-1DBC-40CD-812A-350D93A1DB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EEE2DE1E-C15D-4405-AC85-220415964C9B}"/>
              </a:ext>
            </a:extLst>
          </p:cNvPr>
          <p:cNvSpPr/>
          <p:nvPr/>
        </p:nvSpPr>
        <p:spPr>
          <a:xfrm>
            <a:off x="0" y="1556792"/>
            <a:ext cx="6110423" cy="468052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4FEDEFB-C51B-4FAC-B99C-55FEA98F1DC7}"/>
              </a:ext>
            </a:extLst>
          </p:cNvPr>
          <p:cNvSpPr/>
          <p:nvPr/>
        </p:nvSpPr>
        <p:spPr>
          <a:xfrm>
            <a:off x="5951984" y="1556792"/>
            <a:ext cx="6254439" cy="4680520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E7D91-776F-4721-B11D-49B67F18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088" y="3826520"/>
            <a:ext cx="4824536" cy="2554808"/>
          </a:xfrm>
        </p:spPr>
        <p:txBody>
          <a:bodyPr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Dopasować metody i techniki szkolenia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oraz środki dydaktyczne do wyznaczonych celów, możliwości i preferencji uczestników.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Określić zasady i sposoby współpracy z grupą.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Zaplanować czas szkolenia.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D74495C-E3EA-42C4-8C5C-31590F4D4661}"/>
              </a:ext>
            </a:extLst>
          </p:cNvPr>
          <p:cNvSpPr txBox="1">
            <a:spLocks/>
          </p:cNvSpPr>
          <p:nvPr/>
        </p:nvSpPr>
        <p:spPr bwMode="auto">
          <a:xfrm>
            <a:off x="1270273" y="411373"/>
            <a:ext cx="70579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JAKIE ELEMENTY NALEŻY PRZYGOTOWAĆ?</a:t>
            </a:r>
          </a:p>
          <a:p>
            <a:pPr algn="l">
              <a:defRPr/>
            </a:pPr>
            <a:endParaRPr lang="pl-PL" alt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</a:t>
            </a:fld>
            <a:endParaRPr lang="en-US" altLang="pl-PL" dirty="0"/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86DCE029-A6D0-4AC0-A2AE-C30C582D3863}"/>
              </a:ext>
            </a:extLst>
          </p:cNvPr>
          <p:cNvSpPr txBox="1">
            <a:spLocks/>
          </p:cNvSpPr>
          <p:nvPr/>
        </p:nvSpPr>
        <p:spPr bwMode="auto">
          <a:xfrm>
            <a:off x="767712" y="3826520"/>
            <a:ext cx="4680215" cy="222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Wyznaczyć cel główny i cele szczegółowe szkolenia w powiązaniu ze zdiagnozowanymi potrzebami szkoleniowymi.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Przygotować koncepcje i pojęcia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zakresu tematyki szkolenia.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92D8E28-1D51-486C-86F2-4384FEAD7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12" y="2147638"/>
            <a:ext cx="1073192" cy="1144737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CA599692-4229-4877-A423-F2116F4C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4285" y="2166886"/>
            <a:ext cx="1125489" cy="112548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1664960-63FA-4665-9231-4EDE3B647FFE}"/>
              </a:ext>
            </a:extLst>
          </p:cNvPr>
          <p:cNvSpPr/>
          <p:nvPr/>
        </p:nvSpPr>
        <p:spPr>
          <a:xfrm>
            <a:off x="2054647" y="2511671"/>
            <a:ext cx="2299347" cy="8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b="1" dirty="0">
                <a:solidFill>
                  <a:schemeClr val="bg1"/>
                </a:solidFill>
              </a:rPr>
              <a:t>STRONA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2400" b="1" dirty="0">
                <a:solidFill>
                  <a:schemeClr val="bg1"/>
                </a:solidFill>
              </a:rPr>
              <a:t>MERYTORYCZNA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D86F7E1-EDD1-4D46-8D9F-6FB29E88B8A6}"/>
              </a:ext>
            </a:extLst>
          </p:cNvPr>
          <p:cNvSpPr/>
          <p:nvPr/>
        </p:nvSpPr>
        <p:spPr>
          <a:xfrm>
            <a:off x="8210552" y="2511671"/>
            <a:ext cx="1989904" cy="8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b="1" dirty="0">
                <a:solidFill>
                  <a:schemeClr val="bg1"/>
                </a:solidFill>
              </a:rPr>
              <a:t>STRONA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2400" b="1" dirty="0">
                <a:solidFill>
                  <a:schemeClr val="bg1"/>
                </a:solidFill>
              </a:rPr>
              <a:t>METODYCZNA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30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2530899"/>
            <a:ext cx="5731552" cy="284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ABY PRZYGOTOWAĆ SIĘ DO TEGO ZADANIA, </a:t>
            </a:r>
            <a:br>
              <a:rPr lang="pl-PL" sz="2000" b="1" dirty="0">
                <a:solidFill>
                  <a:srgbClr val="FFC000"/>
                </a:solidFill>
              </a:rPr>
            </a:br>
            <a:r>
              <a:rPr lang="pl-PL" sz="2000" b="1" dirty="0">
                <a:solidFill>
                  <a:srgbClr val="FFC000"/>
                </a:solidFill>
              </a:rPr>
              <a:t>TRENER POWINIEN:</a:t>
            </a:r>
          </a:p>
          <a:p>
            <a:endParaRPr lang="pl-PL" sz="1600" b="1" dirty="0"/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zastanowić się, jakie kompetencje społeczne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będą potrzebne uczestnikom do wykonywania zadań zawodowych po zakończeniu szkolenia,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dokonać samooceny w zakresie posiadania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tych kompetencji.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BE0A5A27-910B-47EB-AEF8-49FFB3539C4B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54007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7401E97-CAEB-4978-A03A-352739B06B3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51783" y="1916832"/>
            <a:ext cx="144015" cy="4104456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BD7C31BB-A254-4B6F-97B0-B36A4D80F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0549" y="3075163"/>
            <a:ext cx="1649981" cy="1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2355793"/>
            <a:ext cx="6480720" cy="33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ABY PRZYGOTOWAĆ SIĘ DO TEGO ZADANIA, </a:t>
            </a:r>
            <a:br>
              <a:rPr lang="pl-PL" sz="2000" b="1" dirty="0">
                <a:solidFill>
                  <a:srgbClr val="FFC000"/>
                </a:solidFill>
              </a:rPr>
            </a:br>
            <a:r>
              <a:rPr lang="pl-PL" sz="2000" b="1" dirty="0">
                <a:solidFill>
                  <a:srgbClr val="FFC000"/>
                </a:solidFill>
              </a:rPr>
              <a:t>TRENER POWINIEN:</a:t>
            </a:r>
          </a:p>
          <a:p>
            <a:endParaRPr lang="pl-PL" sz="1600" b="1" dirty="0"/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przygotować wykaz źródeł i metod rozwojowych dla uczestników szkolenia,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przygotować szkolenie z uwzględnieniem kształtowania </a:t>
            </a:r>
            <a:b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tych umiejętności podczas jego prowadzenia,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przeprowadzić szkolenie, zachowując w jego trakcie </a:t>
            </a:r>
            <a:b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wszystkie omawiane zasady wynikające z obszaru kompetencji społecznych.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53AF0F56-4A02-4D51-B267-979005409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0549" y="3075163"/>
            <a:ext cx="1649981" cy="1649981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BE0A5A27-910B-47EB-AEF8-49FFB3539C4B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54007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3CA246E-36B2-4C7F-A33D-27832252CCE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51783" y="1916832"/>
            <a:ext cx="14401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32</a:t>
            </a:fld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2045531-8ACD-43B8-8205-A689B68E6AC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1783" y="1916832"/>
            <a:ext cx="144015" cy="410445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39" y="1988840"/>
            <a:ext cx="6550225" cy="405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OPRÓCZ WYŻEJ WYMIENIONYCH, TRENER MUSI UMIEĆ: </a:t>
            </a:r>
          </a:p>
          <a:p>
            <a:endParaRPr lang="pl-PL" sz="1600" b="1" dirty="0"/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stale poszerzać wiedzę w zakresie warsztatu pracy trenera,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ustawicznie podnosić własne kompetencje zawodowe,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pobudzać do aktywności uczestników szkolenia,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precyzyjnie przekazywać informacje,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utrzymywać do końca uwagę słuchaczy podczas zajęć,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angażować się w interaktywny proces uczenia się,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być otwarty na alternatywne style i metody pracy trenerskiej,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współpracować z grupą,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wzbudzać szacunek swoją postawą i zachowaniem oraz wiedzą </a:t>
            </a:r>
            <a:b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umiejętnościami.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6552DFF-5D26-42D3-B418-1083E6603ACB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54007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DO KSZTAŁTOWANIA </a:t>
            </a:r>
          </a:p>
          <a:p>
            <a:pPr algn="l">
              <a:lnSpc>
                <a:spcPts val="2500"/>
              </a:lnSpc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KOMPETENCJI SPOŁECZNYCH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4A060A60-A57E-4F83-99C0-6C79286FA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0549" y="3075163"/>
            <a:ext cx="1649981" cy="1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: jeden ścięty róg 30">
            <a:extLst>
              <a:ext uri="{FF2B5EF4-FFF2-40B4-BE49-F238E27FC236}">
                <a16:creationId xmlns:a16="http://schemas.microsoft.com/office/drawing/2014/main" id="{956CA88E-E268-42EF-8717-26BF503097F0}"/>
              </a:ext>
            </a:extLst>
          </p:cNvPr>
          <p:cNvSpPr/>
          <p:nvPr/>
        </p:nvSpPr>
        <p:spPr>
          <a:xfrm>
            <a:off x="9753008" y="2640831"/>
            <a:ext cx="2440221" cy="4235064"/>
          </a:xfrm>
          <a:prstGeom prst="snip1Rect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: jeden ścięty róg 31">
            <a:extLst>
              <a:ext uri="{FF2B5EF4-FFF2-40B4-BE49-F238E27FC236}">
                <a16:creationId xmlns:a16="http://schemas.microsoft.com/office/drawing/2014/main" id="{2684F3A1-6203-40C9-8442-435B9CBAFB19}"/>
              </a:ext>
            </a:extLst>
          </p:cNvPr>
          <p:cNvSpPr/>
          <p:nvPr/>
        </p:nvSpPr>
        <p:spPr>
          <a:xfrm>
            <a:off x="7314755" y="2640831"/>
            <a:ext cx="2440222" cy="4235064"/>
          </a:xfrm>
          <a:prstGeom prst="snip1Rect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33</a:t>
            </a:fld>
            <a:endParaRPr lang="en-US" altLang="pl-PL" dirty="0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BE0A5A27-910B-47EB-AEF8-49FFB3539C4B}"/>
              </a:ext>
            </a:extLst>
          </p:cNvPr>
          <p:cNvSpPr txBox="1">
            <a:spLocks/>
          </p:cNvSpPr>
          <p:nvPr/>
        </p:nvSpPr>
        <p:spPr bwMode="auto">
          <a:xfrm>
            <a:off x="1199356" y="332656"/>
            <a:ext cx="727290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WNIOSKI – KORZYŚCI Z WŁAŚCIWEGO PRZYGOTOWANIA</a:t>
            </a:r>
          </a:p>
          <a:p>
            <a:pPr algn="l"/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SZKOLENIA OD STRONY MERYTORYCZNEJ</a:t>
            </a:r>
          </a:p>
        </p:txBody>
      </p:sp>
      <p:sp>
        <p:nvSpPr>
          <p:cNvPr id="10" name="Prostokąt: jeden ścięty róg 9">
            <a:extLst>
              <a:ext uri="{FF2B5EF4-FFF2-40B4-BE49-F238E27FC236}">
                <a16:creationId xmlns:a16="http://schemas.microsoft.com/office/drawing/2014/main" id="{E7ECD691-9517-4B09-82D0-5AEBC8D8D85D}"/>
              </a:ext>
            </a:extLst>
          </p:cNvPr>
          <p:cNvSpPr/>
          <p:nvPr/>
        </p:nvSpPr>
        <p:spPr>
          <a:xfrm>
            <a:off x="4876504" y="2622936"/>
            <a:ext cx="2440221" cy="4235064"/>
          </a:xfrm>
          <a:prstGeom prst="snip1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jeden ścięty róg 10">
            <a:extLst>
              <a:ext uri="{FF2B5EF4-FFF2-40B4-BE49-F238E27FC236}">
                <a16:creationId xmlns:a16="http://schemas.microsoft.com/office/drawing/2014/main" id="{FFE6FF9D-16AA-4BE0-B8F8-BABB93368AAF}"/>
              </a:ext>
            </a:extLst>
          </p:cNvPr>
          <p:cNvSpPr/>
          <p:nvPr/>
        </p:nvSpPr>
        <p:spPr>
          <a:xfrm>
            <a:off x="2438252" y="2622936"/>
            <a:ext cx="2440222" cy="4235064"/>
          </a:xfrm>
          <a:prstGeom prst="snip1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12" name="Prostokąt: jeden ścięty róg 11">
            <a:extLst>
              <a:ext uri="{FF2B5EF4-FFF2-40B4-BE49-F238E27FC236}">
                <a16:creationId xmlns:a16="http://schemas.microsoft.com/office/drawing/2014/main" id="{F57308C3-D305-4CC3-8396-6CF8A6806872}"/>
              </a:ext>
            </a:extLst>
          </p:cNvPr>
          <p:cNvSpPr/>
          <p:nvPr/>
        </p:nvSpPr>
        <p:spPr>
          <a:xfrm>
            <a:off x="0" y="2622936"/>
            <a:ext cx="2440222" cy="4235064"/>
          </a:xfrm>
          <a:prstGeom prst="snip1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C1946D0-9EE4-495B-98AA-42580C991EE0}"/>
              </a:ext>
            </a:extLst>
          </p:cNvPr>
          <p:cNvGrpSpPr>
            <a:grpSpLocks noChangeAspect="1"/>
          </p:cNvGrpSpPr>
          <p:nvPr/>
        </p:nvGrpSpPr>
        <p:grpSpPr>
          <a:xfrm>
            <a:off x="748140" y="2336343"/>
            <a:ext cx="848591" cy="848591"/>
            <a:chOff x="705710" y="2338581"/>
            <a:chExt cx="933450" cy="933450"/>
          </a:xfrm>
        </p:grpSpPr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FFE62CAC-F17F-45FA-8E73-72C9153F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5710" y="2338581"/>
              <a:ext cx="933450" cy="933450"/>
            </a:xfrm>
            <a:prstGeom prst="rect">
              <a:avLst/>
            </a:prstGeom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6B891024-51FB-4486-AAC0-43521257F47B}"/>
                </a:ext>
              </a:extLst>
            </p:cNvPr>
            <p:cNvSpPr/>
            <p:nvPr/>
          </p:nvSpPr>
          <p:spPr>
            <a:xfrm>
              <a:off x="991088" y="2528307"/>
              <a:ext cx="3802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3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BBC81BDB-FB04-4FEA-9BFF-40C5AD0C1338}"/>
              </a:ext>
            </a:extLst>
          </p:cNvPr>
          <p:cNvGrpSpPr>
            <a:grpSpLocks noChangeAspect="1"/>
          </p:cNvGrpSpPr>
          <p:nvPr/>
        </p:nvGrpSpPr>
        <p:grpSpPr>
          <a:xfrm>
            <a:off x="3182262" y="2336343"/>
            <a:ext cx="848591" cy="848591"/>
            <a:chOff x="3299888" y="2293913"/>
            <a:chExt cx="933450" cy="933450"/>
          </a:xfrm>
        </p:grpSpPr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66B07D24-FADD-457F-AE19-356CE516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9888" y="2293913"/>
              <a:ext cx="933450" cy="933450"/>
            </a:xfrm>
            <a:prstGeom prst="rect">
              <a:avLst/>
            </a:prstGeom>
          </p:spPr>
        </p:pic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DA49CA9D-8F7D-42C3-868E-53F510EE6232}"/>
                </a:ext>
              </a:extLst>
            </p:cNvPr>
            <p:cNvSpPr/>
            <p:nvPr/>
          </p:nvSpPr>
          <p:spPr>
            <a:xfrm>
              <a:off x="3576497" y="2483639"/>
              <a:ext cx="3802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3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3F0D36BD-E908-4604-A96C-F5A4FF967F82}"/>
              </a:ext>
            </a:extLst>
          </p:cNvPr>
          <p:cNvGrpSpPr>
            <a:grpSpLocks noChangeAspect="1"/>
          </p:cNvGrpSpPr>
          <p:nvPr/>
        </p:nvGrpSpPr>
        <p:grpSpPr>
          <a:xfrm>
            <a:off x="8050506" y="2336343"/>
            <a:ext cx="848591" cy="848591"/>
            <a:chOff x="8056880" y="2345937"/>
            <a:chExt cx="933450" cy="933450"/>
          </a:xfrm>
        </p:grpSpPr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E2BACB87-5FA8-4C6C-93F7-854C99B7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6880" y="2345937"/>
              <a:ext cx="933450" cy="933450"/>
            </a:xfrm>
            <a:prstGeom prst="rect">
              <a:avLst/>
            </a:prstGeom>
          </p:spPr>
        </p:pic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5F58D52C-5077-4095-B97F-DFD2CCB80D14}"/>
                </a:ext>
              </a:extLst>
            </p:cNvPr>
            <p:cNvSpPr/>
            <p:nvPr/>
          </p:nvSpPr>
          <p:spPr>
            <a:xfrm>
              <a:off x="8364384" y="2535663"/>
              <a:ext cx="3802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30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1B9CE273-0BA9-458F-9A37-01642DADE42E}"/>
              </a:ext>
            </a:extLst>
          </p:cNvPr>
          <p:cNvGrpSpPr>
            <a:grpSpLocks noChangeAspect="1"/>
          </p:cNvGrpSpPr>
          <p:nvPr/>
        </p:nvGrpSpPr>
        <p:grpSpPr>
          <a:xfrm>
            <a:off x="5616384" y="2336343"/>
            <a:ext cx="848591" cy="848591"/>
            <a:chOff x="5662519" y="2338581"/>
            <a:chExt cx="933450" cy="933450"/>
          </a:xfrm>
        </p:grpSpPr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id="{C4250775-3806-4F23-B535-C154DC10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62519" y="2338581"/>
              <a:ext cx="933450" cy="933450"/>
            </a:xfrm>
            <a:prstGeom prst="rect">
              <a:avLst/>
            </a:prstGeom>
          </p:spPr>
        </p:pic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D3752131-6939-4E9A-AB4B-0DB7F4467695}"/>
                </a:ext>
              </a:extLst>
            </p:cNvPr>
            <p:cNvSpPr/>
            <p:nvPr/>
          </p:nvSpPr>
          <p:spPr>
            <a:xfrm>
              <a:off x="5939128" y="2528307"/>
              <a:ext cx="3802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3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2AFF2FBD-F424-4AD4-8F6B-4575C25DFE34}"/>
              </a:ext>
            </a:extLst>
          </p:cNvPr>
          <p:cNvGrpSpPr>
            <a:grpSpLocks noChangeAspect="1"/>
          </p:cNvGrpSpPr>
          <p:nvPr/>
        </p:nvGrpSpPr>
        <p:grpSpPr>
          <a:xfrm>
            <a:off x="10530918" y="2336343"/>
            <a:ext cx="848591" cy="848591"/>
            <a:chOff x="8056880" y="2345937"/>
            <a:chExt cx="933450" cy="933450"/>
          </a:xfrm>
        </p:grpSpPr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53FD8EEA-0A8B-48C7-B799-BADF3CB5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6880" y="2345937"/>
              <a:ext cx="933450" cy="933450"/>
            </a:xfrm>
            <a:prstGeom prst="rect">
              <a:avLst/>
            </a:prstGeom>
          </p:spPr>
        </p:pic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B6D5C7FA-E183-4D17-85CB-6377ECB51B70}"/>
                </a:ext>
              </a:extLst>
            </p:cNvPr>
            <p:cNvSpPr/>
            <p:nvPr/>
          </p:nvSpPr>
          <p:spPr>
            <a:xfrm>
              <a:off x="8364384" y="2535663"/>
              <a:ext cx="3802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30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9D5B9FEB-8530-460B-B122-226824E1A222}"/>
              </a:ext>
            </a:extLst>
          </p:cNvPr>
          <p:cNvSpPr/>
          <p:nvPr/>
        </p:nvSpPr>
        <p:spPr>
          <a:xfrm>
            <a:off x="84994" y="4019580"/>
            <a:ext cx="219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</a:rPr>
              <a:t>DOBÓR TREŚCI SPRZYJAJĄCYCH  PODNIESIENIU WIEDZY </a:t>
            </a:r>
            <a:br>
              <a:rPr lang="pl-PL" sz="1600" b="1" dirty="0">
                <a:solidFill>
                  <a:prstClr val="white"/>
                </a:solidFill>
              </a:rPr>
            </a:br>
            <a:r>
              <a:rPr lang="pl-PL" sz="1600" b="1" dirty="0">
                <a:solidFill>
                  <a:prstClr val="white"/>
                </a:solidFill>
              </a:rPr>
              <a:t>I KSZTAŁTOWANIU UMIEJĘTNOŚCI PRAKTYCZNYCH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39B5E3E-DF21-45C3-A516-DF66FEE2D847}"/>
              </a:ext>
            </a:extLst>
          </p:cNvPr>
          <p:cNvSpPr/>
          <p:nvPr/>
        </p:nvSpPr>
        <p:spPr>
          <a:xfrm>
            <a:off x="2507000" y="4019580"/>
            <a:ext cx="2160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>
                <a:solidFill>
                  <a:prstClr val="white"/>
                </a:solidFill>
              </a:rPr>
              <a:t>ROZPLANOWANIE REALIZACJI MATERIAŁU UMOŻLIWIAJĄCE STOPNIOWE NABYWANIE KOMPETENCJI</a:t>
            </a:r>
            <a:endParaRPr lang="pl-PL" sz="1600" b="1" dirty="0">
              <a:solidFill>
                <a:prstClr val="white"/>
              </a:solidFill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861F69D-0915-4C3C-A19C-7145D58BEAAA}"/>
              </a:ext>
            </a:extLst>
          </p:cNvPr>
          <p:cNvSpPr/>
          <p:nvPr/>
        </p:nvSpPr>
        <p:spPr>
          <a:xfrm>
            <a:off x="5056669" y="4019580"/>
            <a:ext cx="218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</a:rPr>
              <a:t>OSIAGNIĘCIE ZAKŁADANYCH CELÓW SZKOLENIA  </a:t>
            </a:r>
            <a:br>
              <a:rPr lang="pl-PL" sz="1600" b="1" dirty="0">
                <a:solidFill>
                  <a:prstClr val="white"/>
                </a:solidFill>
              </a:rPr>
            </a:br>
            <a:r>
              <a:rPr lang="pl-PL" sz="1600" b="1" dirty="0">
                <a:solidFill>
                  <a:prstClr val="white"/>
                </a:solidFill>
              </a:rPr>
              <a:t>I SATYSFAKCJA UCZESTNIKÓW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930A45E4-39E9-4D0E-8AB5-753BCC2D52A1}"/>
              </a:ext>
            </a:extLst>
          </p:cNvPr>
          <p:cNvSpPr/>
          <p:nvPr/>
        </p:nvSpPr>
        <p:spPr>
          <a:xfrm>
            <a:off x="7677893" y="4019580"/>
            <a:ext cx="1727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</a:rPr>
              <a:t>WYSOKA  OCENA WIEDZY </a:t>
            </a:r>
            <a:br>
              <a:rPr lang="pl-PL" sz="1600" b="1" dirty="0">
                <a:solidFill>
                  <a:prstClr val="white"/>
                </a:solidFill>
              </a:rPr>
            </a:br>
            <a:r>
              <a:rPr lang="pl-PL" sz="1600" b="1" dirty="0">
                <a:solidFill>
                  <a:prstClr val="white"/>
                </a:solidFill>
              </a:rPr>
              <a:t>I UMIEJETNOŚCI TRENERA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961FBE81-9D4D-49FE-AA25-E228C5141BDB}"/>
              </a:ext>
            </a:extLst>
          </p:cNvPr>
          <p:cNvSpPr/>
          <p:nvPr/>
        </p:nvSpPr>
        <p:spPr>
          <a:xfrm>
            <a:off x="10049998" y="4019580"/>
            <a:ext cx="1839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b="1" dirty="0">
                <a:solidFill>
                  <a:schemeClr val="bg1"/>
                </a:solidFill>
              </a:rPr>
              <a:t>ZWIĘKSZANIE SPRZEDAŻY SWOICH USŁUG SZKOLENIOWYCH</a:t>
            </a:r>
          </a:p>
        </p:txBody>
      </p:sp>
    </p:spTree>
    <p:extLst>
      <p:ext uri="{BB962C8B-B14F-4D97-AF65-F5344CB8AC3E}">
        <p14:creationId xmlns:p14="http://schemas.microsoft.com/office/powerpoint/2010/main" val="1670214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tytuł 2">
            <a:extLst>
              <a:ext uri="{FF2B5EF4-FFF2-40B4-BE49-F238E27FC236}">
                <a16:creationId xmlns:a16="http://schemas.microsoft.com/office/drawing/2014/main" id="{42A66BE4-0344-4706-AF08-8A0D4157ED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47728" y="4226064"/>
            <a:ext cx="6912768" cy="1225550"/>
          </a:xfrm>
        </p:spPr>
        <p:txBody>
          <a:bodyPr/>
          <a:lstStyle/>
          <a:p>
            <a:pPr marL="0" indent="0" algn="r"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PRZEJDŹ DO KOLEJNYCH </a:t>
            </a:r>
          </a:p>
          <a:p>
            <a:pPr marL="0" indent="0" algn="r"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MATERIAŁÓW MODUŁU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BBB63D-5954-4C47-98B3-E79A1EE30109}"/>
              </a:ext>
            </a:extLst>
          </p:cNvPr>
          <p:cNvSpPr txBox="1"/>
          <p:nvPr/>
        </p:nvSpPr>
        <p:spPr>
          <a:xfrm>
            <a:off x="10920536" y="4005064"/>
            <a:ext cx="1109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l-PL" sz="8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4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338F072-2E92-4019-904B-34499E42D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1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EF72605F-4E17-4AFF-8D5E-35EC5FB12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2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F760DBDE-5964-46D6-9F4E-E4CCE4F0A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4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629730EC-97CA-4BD2-80BD-7E879C322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F9314C47-F71C-4C54-9965-546089542D71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913"/>
            <a:ext cx="9650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 SZKOLENIA OD STRONY MERYTORYCZNEJ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17B5E-E3E8-4B57-A23D-09131BCB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</a:t>
            </a:fld>
            <a:endParaRPr lang="en-US" alt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7670C3-AE95-40A9-9200-1AB864268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" y="1596825"/>
            <a:ext cx="6524256" cy="4354661"/>
          </a:xfrm>
          <a:prstGeom prst="rect">
            <a:avLst/>
          </a:prstGeom>
        </p:spPr>
      </p:pic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B94F9098-B455-47B4-9B8B-7E88881D2A59}"/>
              </a:ext>
            </a:extLst>
          </p:cNvPr>
          <p:cNvSpPr/>
          <p:nvPr/>
        </p:nvSpPr>
        <p:spPr>
          <a:xfrm>
            <a:off x="3719736" y="1124744"/>
            <a:ext cx="4283880" cy="2448272"/>
          </a:xfrm>
          <a:prstGeom prst="wedgeRectCallout">
            <a:avLst>
              <a:gd name="adj1" fmla="val -20833"/>
              <a:gd name="adj2" fmla="val 6561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DD0DFDFB-EE35-4012-B346-E2F17C2E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1784" y="1843342"/>
            <a:ext cx="1073192" cy="114473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84FC46BC-EFBC-49B4-AE67-59713D9D055D}"/>
              </a:ext>
            </a:extLst>
          </p:cNvPr>
          <p:cNvSpPr/>
          <p:nvPr/>
        </p:nvSpPr>
        <p:spPr>
          <a:xfrm>
            <a:off x="5387919" y="2207375"/>
            <a:ext cx="2299347" cy="8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b="1" dirty="0">
                <a:solidFill>
                  <a:schemeClr val="bg1"/>
                </a:solidFill>
              </a:rPr>
              <a:t>STRONA 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2400" b="1" dirty="0">
                <a:solidFill>
                  <a:schemeClr val="bg1"/>
                </a:solidFill>
              </a:rPr>
              <a:t>MERYTORYCZNA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id="{26FB8996-C71D-43E6-B4EA-2E21EB04A320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913"/>
            <a:ext cx="9650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CZEGO ZACZĄĆ?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838" y="1090401"/>
            <a:ext cx="5733438" cy="495143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Jaki jest cel realizacji szkolenia?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Czego potrzebują uczestnicy?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Jeśli jest to kurs kelnerski I stopnia, uczestnicy mogą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 mieć doświadczenia zawodowego w tej dziedzinie. 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Jeśli jest to kurs kelnerski II stopnia lub szkolenie dla kelnerów, to uczestnicy mają już doświadczenie zawodowe.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Czego możesz nauczyć uczestników szkolenia?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Które elementy wiedzy i doświadczenia warto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przekazać uczestnikom, a które odrzucić?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Jaka forma  zajęć jest najlepsza?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zrobić, by szkolenie dało uczestnikom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maksimum korzyści?</a:t>
            </a: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5</a:t>
            </a:fld>
            <a:endParaRPr lang="en-US" altLang="pl-PL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93BBC838-FE5F-402E-907C-4A0C21A8B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392" y="3553440"/>
            <a:ext cx="1420651" cy="137134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1C2C297-7EF4-43FD-B456-C1CA27803A5C}"/>
              </a:ext>
            </a:extLst>
          </p:cNvPr>
          <p:cNvSpPr txBox="1"/>
          <p:nvPr/>
        </p:nvSpPr>
        <p:spPr>
          <a:xfrm>
            <a:off x="1033510" y="1754595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GDY ZNASZ TEMAT SZKOLENIA, NALEŻY ZACZĄĆ OD UWZGLĘDNIENIA I PRZEMYŚLENIA KAŻDEGO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PONIŻSZYCH ELEMENTÓW</a:t>
            </a:r>
          </a:p>
          <a:p>
            <a:pPr algn="ctr"/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8F0D7E78-5431-4AEB-9CCC-C96E0468F69C}"/>
              </a:ext>
            </a:extLst>
          </p:cNvPr>
          <p:cNvSpPr/>
          <p:nvPr/>
        </p:nvSpPr>
        <p:spPr>
          <a:xfrm>
            <a:off x="1110812" y="6074132"/>
            <a:ext cx="119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nagranie nr 1 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6F13B196-2493-4B89-8CA5-E92E718FC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AE1514E9-C5F6-4076-88CC-AF646B9A090A}"/>
              </a:ext>
            </a:extLst>
          </p:cNvPr>
          <p:cNvSpPr/>
          <p:nvPr/>
        </p:nvSpPr>
        <p:spPr>
          <a:xfrm>
            <a:off x="5562224" y="3861048"/>
            <a:ext cx="6629776" cy="143155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484784"/>
            <a:ext cx="6629776" cy="108012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4" y="1717925"/>
            <a:ext cx="5256583" cy="76589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bg1"/>
                </a:solidFill>
              </a:rPr>
              <a:t>Zacznij od sporządzenia listy znanych i nieznanych 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Ci elementów wpływających na realizację szkolenia.</a:t>
            </a: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</a:endParaRPr>
          </a:p>
          <a:p>
            <a:endParaRPr lang="pl-P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6</a:t>
            </a:fld>
            <a:endParaRPr lang="en-US" alt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015AF6F-F157-4D73-972E-C8D2432F9C3B}"/>
              </a:ext>
            </a:extLst>
          </p:cNvPr>
          <p:cNvSpPr/>
          <p:nvPr/>
        </p:nvSpPr>
        <p:spPr>
          <a:xfrm>
            <a:off x="783694" y="2238942"/>
            <a:ext cx="3541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POPROSZONO CIĘ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PRZEPROWADZENIE SZKOLENIA DLA KELNERÓW NA TEMAT:</a:t>
            </a:r>
          </a:p>
          <a:p>
            <a:pPr algn="ctr"/>
            <a:endParaRPr lang="pl-PL" dirty="0"/>
          </a:p>
          <a:p>
            <a:pPr algn="ctr"/>
            <a:r>
              <a:rPr lang="pl-PL" sz="2400" dirty="0">
                <a:solidFill>
                  <a:srgbClr val="FBBE03"/>
                </a:solidFill>
              </a:rPr>
              <a:t>„</a:t>
            </a:r>
            <a:r>
              <a:rPr lang="pl-PL" sz="2400" b="1" dirty="0">
                <a:solidFill>
                  <a:srgbClr val="FBBE03"/>
                </a:solidFill>
              </a:rPr>
              <a:t>SERWIS SPECJALNY RYBY PIECZONEJ W CAŁOŚCI</a:t>
            </a:r>
            <a:r>
              <a:rPr lang="pl-PL" sz="2400" dirty="0">
                <a:solidFill>
                  <a:srgbClr val="FBBE03"/>
                </a:solidFill>
              </a:rPr>
              <a:t>”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631AD43E-56A8-4465-BF39-25BA4AA81FAC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913"/>
            <a:ext cx="9650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CZEGO ZACZĄĆ?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F95D545-2407-4459-9048-CCD0475B660F}"/>
              </a:ext>
            </a:extLst>
          </p:cNvPr>
          <p:cNvSpPr/>
          <p:nvPr/>
        </p:nvSpPr>
        <p:spPr>
          <a:xfrm>
            <a:off x="5951984" y="2746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Powinieneś dokonać analizy swojego przygotowania  merytorycznego i zagadnień organizacyjnych, </a:t>
            </a:r>
            <a:b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następnie odpowiedzieć na pytania: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A4FB8D5-6852-4FE8-9D70-61F3EC8C9413}"/>
              </a:ext>
            </a:extLst>
          </p:cNvPr>
          <p:cNvSpPr/>
          <p:nvPr/>
        </p:nvSpPr>
        <p:spPr>
          <a:xfrm>
            <a:off x="6269857" y="410901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pl-PL" sz="2400" b="1" dirty="0">
                <a:solidFill>
                  <a:schemeClr val="bg1"/>
                </a:solidFill>
              </a:rPr>
              <a:t>CO WIEM? 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pl-PL" sz="2400" b="1" dirty="0">
                <a:solidFill>
                  <a:schemeClr val="bg1"/>
                </a:solidFill>
              </a:rPr>
              <a:t>CZEGO NIE WIEM?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E46118-AB4F-4EE0-B17F-EF676138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3999007"/>
            <a:ext cx="1094888" cy="10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4982750" y="294486"/>
            <a:ext cx="439178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3863753" y="0"/>
            <a:ext cx="4392487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79" y="1645917"/>
            <a:ext cx="3539540" cy="495143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czym polega serwis specjalny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jako ponadstandardowa forma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obsługi gości,</a:t>
            </a: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czym polegają różnice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serwisie różnych gatunków ryby,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czym polega serwis ryb pieczonych,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jaką zastawę należy przygotować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stoliku gościa,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jakie gatunki wina należy rekomendować gościom pod kątem określonych gatunków ryby.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7</a:t>
            </a:fld>
            <a:endParaRPr lang="en-US" alt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9A042E5-5C54-45C6-8616-CF68C7AAE38F}"/>
              </a:ext>
            </a:extLst>
          </p:cNvPr>
          <p:cNvSpPr/>
          <p:nvPr/>
        </p:nvSpPr>
        <p:spPr>
          <a:xfrm>
            <a:off x="1021712" y="2348880"/>
            <a:ext cx="2225096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BBE03"/>
                </a:solidFill>
              </a:rPr>
              <a:t>CO WIEM?</a:t>
            </a:r>
          </a:p>
          <a:p>
            <a:endParaRPr lang="pl-PL" sz="1200" b="1" dirty="0">
              <a:solidFill>
                <a:srgbClr val="FBBE03"/>
              </a:solidFill>
            </a:endParaRPr>
          </a:p>
          <a:p>
            <a: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przykłady w podanym </a:t>
            </a:r>
            <a:b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zakresie szkolenia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pl-PL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9DEB4D8-3C0D-49BD-A948-2C31CF606FF1}"/>
              </a:ext>
            </a:extLst>
          </p:cNvPr>
          <p:cNvSpPr/>
          <p:nvPr/>
        </p:nvSpPr>
        <p:spPr>
          <a:xfrm>
            <a:off x="8128002" y="0"/>
            <a:ext cx="4063997" cy="6858000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129BB622-0D9D-479D-8423-C9D3A53AAA00}"/>
              </a:ext>
            </a:extLst>
          </p:cNvPr>
          <p:cNvSpPr txBox="1">
            <a:spLocks/>
          </p:cNvSpPr>
          <p:nvPr/>
        </p:nvSpPr>
        <p:spPr bwMode="auto">
          <a:xfrm>
            <a:off x="8737600" y="1645917"/>
            <a:ext cx="3214705" cy="49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moi słuchacze mogą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 posiadać podstaw teoretycznych,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moi słuchacze mogą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 posiadać żadnych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doświadczeń w zakresie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doboru zastawy,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mogą nie posiadać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doświadczenia w zakresie rekomendacji win pod kątem menu oraz podnoszenia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wyników sprzedażowych.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90A32E6-B766-4BE2-94B9-52FF636DA6ED}"/>
              </a:ext>
            </a:extLst>
          </p:cNvPr>
          <p:cNvSpPr/>
          <p:nvPr/>
        </p:nvSpPr>
        <p:spPr>
          <a:xfrm>
            <a:off x="4357679" y="820804"/>
            <a:ext cx="2886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STRONA MERYTORYCZNA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3C2B58C-8F15-4739-9473-5FED37C77E45}"/>
              </a:ext>
            </a:extLst>
          </p:cNvPr>
          <p:cNvSpPr/>
          <p:nvPr/>
        </p:nvSpPr>
        <p:spPr>
          <a:xfrm>
            <a:off x="8737600" y="819225"/>
            <a:ext cx="2934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STRONA ORGANIZACYJNA</a:t>
            </a:r>
          </a:p>
        </p:txBody>
      </p:sp>
    </p:spTree>
    <p:extLst>
      <p:ext uri="{BB962C8B-B14F-4D97-AF65-F5344CB8AC3E}">
        <p14:creationId xmlns:p14="http://schemas.microsoft.com/office/powerpoint/2010/main" val="38578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4982750" y="294486"/>
            <a:ext cx="439178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3856406" y="0"/>
            <a:ext cx="4435837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9DEB4D8-3C0D-49BD-A948-2C31CF606FF1}"/>
              </a:ext>
            </a:extLst>
          </p:cNvPr>
          <p:cNvSpPr/>
          <p:nvPr/>
        </p:nvSpPr>
        <p:spPr>
          <a:xfrm>
            <a:off x="8128002" y="0"/>
            <a:ext cx="4063997" cy="6858000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79" y="1571521"/>
            <a:ext cx="3539540" cy="4951435"/>
          </a:xfrm>
        </p:spPr>
        <p:txBody>
          <a:bodyPr/>
          <a:lstStyle/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jaka jest budowa ryb,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się filetuje pieczoną rybę,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się serwuje pieczoną rybę,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jaki sprzęt i zastawa są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tego potrzebne,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powinienem zaprezentować uczestnikom profesjonalne wykonanie zadania,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każdy z uczestników powinien przećwiczyć zadanie na zajęciach.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8</a:t>
            </a:fld>
            <a:endParaRPr lang="en-US" altLang="pl-PL" dirty="0"/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129BB622-0D9D-479D-8423-C9D3A53AAA00}"/>
              </a:ext>
            </a:extLst>
          </p:cNvPr>
          <p:cNvSpPr txBox="1">
            <a:spLocks/>
          </p:cNvSpPr>
          <p:nvPr/>
        </p:nvSpPr>
        <p:spPr bwMode="auto">
          <a:xfrm>
            <a:off x="8737600" y="1556792"/>
            <a:ext cx="3214705" cy="49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moi słuchacze posiadają zróżnicowane doświadczenie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pracy kelnera,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każdy uczestnik musi mieć przygotowane własne stanowisko pracy,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mogę jednocześnie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przeszkolić 8-10 osób,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szkolenie będzie trwać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godzin,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gdzie będzie realizowane szkolenie.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94D10D46-D97A-4A74-B66B-0AC6574E3902}"/>
              </a:ext>
            </a:extLst>
          </p:cNvPr>
          <p:cNvSpPr/>
          <p:nvPr/>
        </p:nvSpPr>
        <p:spPr>
          <a:xfrm>
            <a:off x="1021712" y="2348880"/>
            <a:ext cx="2225096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BBE03"/>
                </a:solidFill>
              </a:rPr>
              <a:t>CO WIEM?</a:t>
            </a:r>
          </a:p>
          <a:p>
            <a:endParaRPr lang="pl-PL" sz="1200" b="1" dirty="0">
              <a:solidFill>
                <a:srgbClr val="FBBE03"/>
              </a:solidFill>
            </a:endParaRPr>
          </a:p>
          <a:p>
            <a: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przykłady w podanym </a:t>
            </a:r>
            <a:b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zakresie szkolenia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pl-PL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A3C4CFCB-8DC1-4F15-9C6C-E976BBA8EDDF}"/>
              </a:ext>
            </a:extLst>
          </p:cNvPr>
          <p:cNvSpPr/>
          <p:nvPr/>
        </p:nvSpPr>
        <p:spPr>
          <a:xfrm>
            <a:off x="4357679" y="820804"/>
            <a:ext cx="2886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STRONA MERYTORYCZNA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51595251-36D7-4448-B64F-5A77FDA73068}"/>
              </a:ext>
            </a:extLst>
          </p:cNvPr>
          <p:cNvSpPr/>
          <p:nvPr/>
        </p:nvSpPr>
        <p:spPr>
          <a:xfrm>
            <a:off x="8737600" y="819225"/>
            <a:ext cx="2934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STRONA ORGANIZACYJNA</a:t>
            </a:r>
          </a:p>
        </p:txBody>
      </p:sp>
    </p:spTree>
    <p:extLst>
      <p:ext uri="{BB962C8B-B14F-4D97-AF65-F5344CB8AC3E}">
        <p14:creationId xmlns:p14="http://schemas.microsoft.com/office/powerpoint/2010/main" val="280841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4982750" y="294486"/>
            <a:ext cx="439178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BA10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3856406" y="0"/>
            <a:ext cx="4435837" cy="6858000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AC06"/>
              </a:solidFill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9DEB4D8-3C0D-49BD-A948-2C31CF606FF1}"/>
              </a:ext>
            </a:extLst>
          </p:cNvPr>
          <p:cNvSpPr/>
          <p:nvPr/>
        </p:nvSpPr>
        <p:spPr>
          <a:xfrm>
            <a:off x="8128002" y="0"/>
            <a:ext cx="4063997" cy="6858000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BA103"/>
              </a:solidFill>
            </a:endParaRPr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79" y="1571521"/>
            <a:ext cx="3539540" cy="4951435"/>
          </a:xfrm>
        </p:spPr>
        <p:txBody>
          <a:bodyPr/>
          <a:lstStyle/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 słuchacze posiadają podstawy teoretyczne niezbędne w wykonywaniu zawodu kelnera?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 mieli wcześniejsze doświadczenia w zakresie serwisu w restauracji?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 wykonywali wcześniej filetowanie ryby?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 serwowali wcześniej pieczoną rybę?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Jakie pojawią się trudności podczas ćwiczeń?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dostosować materiał do czasu i potrzeb uczestników?</a:t>
            </a:r>
          </a:p>
          <a:p>
            <a:pPr>
              <a:buBlip>
                <a:blip r:embed="rId2"/>
              </a:buBlip>
            </a:pPr>
            <a:endParaRPr lang="pl-PL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9</a:t>
            </a:fld>
            <a:endParaRPr lang="en-US" altLang="pl-PL" dirty="0"/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129BB622-0D9D-479D-8423-C9D3A53AAA00}"/>
              </a:ext>
            </a:extLst>
          </p:cNvPr>
          <p:cNvSpPr txBox="1">
            <a:spLocks/>
          </p:cNvSpPr>
          <p:nvPr/>
        </p:nvSpPr>
        <p:spPr bwMode="auto">
          <a:xfrm>
            <a:off x="8737600" y="1556792"/>
            <a:ext cx="3214705" cy="49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 uda mi się skonsolidować wiedzę i sprawnie ją przekazać?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Czy uda mi się przygotować dobre surowce do ćwiczeń?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czym się skupić,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zmaksymalizować efektywność szkolenia?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zorganizować przebieg zajęć, by wyczerpać temat </a:t>
            </a:r>
            <a:b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określonym czasie?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Kto mi pomoże w organizacji szkolenia?</a:t>
            </a:r>
          </a:p>
          <a:p>
            <a:pPr>
              <a:buBlip>
                <a:blip r:embed="rId2"/>
              </a:buBlip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26DA1AF8-EB4B-4400-B8C0-61FD342C2DAE}"/>
              </a:ext>
            </a:extLst>
          </p:cNvPr>
          <p:cNvSpPr/>
          <p:nvPr/>
        </p:nvSpPr>
        <p:spPr>
          <a:xfrm>
            <a:off x="1021712" y="2348880"/>
            <a:ext cx="2324675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E5938"/>
                </a:solidFill>
              </a:rPr>
              <a:t>CZEGO</a:t>
            </a:r>
          </a:p>
          <a:p>
            <a:r>
              <a:rPr lang="pl-PL" sz="3600" b="1" dirty="0">
                <a:solidFill>
                  <a:srgbClr val="FE5938"/>
                </a:solidFill>
              </a:rPr>
              <a:t>NIE WIEM?</a:t>
            </a:r>
          </a:p>
          <a:p>
            <a:endParaRPr lang="pl-PL" sz="1200" b="1" dirty="0">
              <a:solidFill>
                <a:srgbClr val="FBBE03"/>
              </a:solidFill>
            </a:endParaRPr>
          </a:p>
          <a:p>
            <a: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przykłady w podanym </a:t>
            </a:r>
            <a:b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zakresie szkolenia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pl-PL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AAA83246-F866-4B0F-AD57-3A07C8A5B96F}"/>
              </a:ext>
            </a:extLst>
          </p:cNvPr>
          <p:cNvSpPr/>
          <p:nvPr/>
        </p:nvSpPr>
        <p:spPr>
          <a:xfrm>
            <a:off x="4357679" y="820804"/>
            <a:ext cx="2886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STRONA MERYTORYCZNA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EE61DED-E19A-4444-8A0F-06F0C2E4CC13}"/>
              </a:ext>
            </a:extLst>
          </p:cNvPr>
          <p:cNvSpPr/>
          <p:nvPr/>
        </p:nvSpPr>
        <p:spPr>
          <a:xfrm>
            <a:off x="8737600" y="819225"/>
            <a:ext cx="2934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STRONA ORGANIZACYJNA</a:t>
            </a:r>
          </a:p>
        </p:txBody>
      </p:sp>
    </p:spTree>
    <p:extLst>
      <p:ext uri="{BB962C8B-B14F-4D97-AF65-F5344CB8AC3E}">
        <p14:creationId xmlns:p14="http://schemas.microsoft.com/office/powerpoint/2010/main" val="3230933645"/>
      </p:ext>
    </p:extLst>
  </p:cSld>
  <p:clrMapOvr>
    <a:masterClrMapping/>
  </p:clrMapOvr>
</p:sld>
</file>

<file path=ppt/theme/theme1.xml><?xml version="1.0" encoding="utf-8"?>
<a:theme xmlns:a="http://schemas.openxmlformats.org/drawingml/2006/main" name="1_M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TS2</Template>
  <TotalTime>2437</TotalTime>
  <Words>841</Words>
  <Application>Microsoft Office PowerPoint</Application>
  <PresentationFormat>Panoramiczny</PresentationFormat>
  <Paragraphs>337</Paragraphs>
  <Slides>34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1_MK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Trener prowadzący szkolenie z serwisu specjalnego ryby pieczonej w całości może wiedzieć, z których łowisk  pochodzą najlepsze ryby, czy metody połowu wpływają  na jakość ryb jako surowca, którzy producenci produkują  dobry sprzęt do filetowania, jakie są wartości odżywcze ryb,  w jaki sposób piec rybę.  MOŻE TO UŁATWIĆ WYJAŚNIENIE POJAWIAJĄCYCH SIĘ   W TRAKCIE SZKOLENIA PROBLEMÓW I UDZIELENIE  ODPOWIEDZI NA EWENTUALNE PYTANIA UCZESTNIKÓW.</vt:lpstr>
      <vt:lpstr>Prezentacja programu PowerPoint</vt:lpstr>
      <vt:lpstr>Prezentacja programu PowerPoint</vt:lpstr>
      <vt:lpstr>KOMPETENCJE SPOŁECZNE  TO CZĘŚĆ UMIEJĘTNOŚCI KLUCZOWYCH ZWIĄZANA Z POWINNOŚCIAMI SPOŁECZNYMI, JAKIE MAJĄ MIEJSCE PODCZAS WYKONYWANIA ZADAŃ ZAWODOWYCH.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E.W.</cp:lastModifiedBy>
  <cp:revision>386</cp:revision>
  <cp:lastPrinted>2013-06-24T05:55:58Z</cp:lastPrinted>
  <dcterms:created xsi:type="dcterms:W3CDTF">2013-01-04T21:46:29Z</dcterms:created>
  <dcterms:modified xsi:type="dcterms:W3CDTF">2019-03-25T14:32:53Z</dcterms:modified>
</cp:coreProperties>
</file>