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28"/>
  </p:notesMasterIdLst>
  <p:handoutMasterIdLst>
    <p:handoutMasterId r:id="rId29"/>
  </p:handoutMasterIdLst>
  <p:sldIdLst>
    <p:sldId id="256" r:id="rId2"/>
    <p:sldId id="257" r:id="rId3"/>
    <p:sldId id="329" r:id="rId4"/>
    <p:sldId id="341" r:id="rId5"/>
    <p:sldId id="290" r:id="rId6"/>
    <p:sldId id="321" r:id="rId7"/>
    <p:sldId id="340" r:id="rId8"/>
    <p:sldId id="315" r:id="rId9"/>
    <p:sldId id="338" r:id="rId10"/>
    <p:sldId id="337" r:id="rId11"/>
    <p:sldId id="336" r:id="rId12"/>
    <p:sldId id="335" r:id="rId13"/>
    <p:sldId id="334" r:id="rId14"/>
    <p:sldId id="333" r:id="rId15"/>
    <p:sldId id="332" r:id="rId16"/>
    <p:sldId id="331" r:id="rId17"/>
    <p:sldId id="330" r:id="rId18"/>
    <p:sldId id="282" r:id="rId19"/>
    <p:sldId id="314" r:id="rId20"/>
    <p:sldId id="313" r:id="rId21"/>
    <p:sldId id="312" r:id="rId22"/>
    <p:sldId id="310" r:id="rId23"/>
    <p:sldId id="311" r:id="rId24"/>
    <p:sldId id="309" r:id="rId25"/>
    <p:sldId id="295" r:id="rId26"/>
    <p:sldId id="288" r:id="rId27"/>
  </p:sldIdLst>
  <p:sldSz cx="12192000" cy="6858000"/>
  <p:notesSz cx="7099300" cy="10234613"/>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wa" initials="AS" lastIdx="1" clrIdx="0">
    <p:extLst>
      <p:ext uri="{19B8F6BF-5375-455C-9EA6-DF929625EA0E}">
        <p15:presenceInfo xmlns:p15="http://schemas.microsoft.com/office/powerpoint/2012/main" userId="Sa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C06"/>
    <a:srgbClr val="FD7E01"/>
    <a:srgbClr val="FBBE03"/>
    <a:srgbClr val="FF8803"/>
    <a:srgbClr val="FBA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3" autoAdjust="0"/>
    <p:restoredTop sz="92608" autoAdjust="0"/>
  </p:normalViewPr>
  <p:slideViewPr>
    <p:cSldViewPr>
      <p:cViewPr>
        <p:scale>
          <a:sx n="75" d="100"/>
          <a:sy n="75" d="100"/>
        </p:scale>
        <p:origin x="1830"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F2C08-7CA2-4798-8B96-B50DDEBFDED2}" type="doc">
      <dgm:prSet loTypeId="urn:microsoft.com/office/officeart/2005/8/layout/hProcess11" loCatId="process" qsTypeId="urn:microsoft.com/office/officeart/2005/8/quickstyle/simple1" qsCatId="simple" csTypeId="urn:microsoft.com/office/officeart/2005/8/colors/colorful1" csCatId="colorful" phldr="1"/>
      <dgm:spPr/>
    </dgm:pt>
    <dgm:pt modelId="{FE95038C-9732-4EE0-9D20-EE110BD21AB7}" type="pres">
      <dgm:prSet presAssocID="{8D9F2C08-7CA2-4798-8B96-B50DDEBFDED2}" presName="Name0" presStyleCnt="0">
        <dgm:presLayoutVars>
          <dgm:dir/>
          <dgm:resizeHandles val="exact"/>
        </dgm:presLayoutVars>
      </dgm:prSet>
      <dgm:spPr/>
    </dgm:pt>
    <dgm:pt modelId="{E70BF54E-EB47-4A44-A4B4-348A8496353D}" type="pres">
      <dgm:prSet presAssocID="{8D9F2C08-7CA2-4798-8B96-B50DDEBFDED2}" presName="arrow" presStyleLbl="bgShp" presStyleIdx="0" presStyleCnt="1" custLinFactNeighborX="22875">
        <dgm:style>
          <a:lnRef idx="0">
            <a:schemeClr val="accent5"/>
          </a:lnRef>
          <a:fillRef idx="3">
            <a:schemeClr val="accent5"/>
          </a:fillRef>
          <a:effectRef idx="3">
            <a:schemeClr val="accent5"/>
          </a:effectRef>
          <a:fontRef idx="minor">
            <a:schemeClr val="lt1"/>
          </a:fontRef>
        </dgm:style>
      </dgm:prSet>
      <dgm:spPr>
        <a:solidFill>
          <a:srgbClr val="FBBE03"/>
        </a:solidFill>
        <a:effectLst/>
        <a:scene3d>
          <a:camera prst="orthographicFront">
            <a:rot lat="0" lon="0" rev="0"/>
          </a:camera>
          <a:lightRig rig="threePt" dir="t">
            <a:rot lat="0" lon="0" rev="1200000"/>
          </a:lightRig>
        </a:scene3d>
        <a:sp3d/>
      </dgm:spPr>
    </dgm:pt>
    <dgm:pt modelId="{D21BBDA5-E28B-415D-8FB4-3A131EF38A24}" type="pres">
      <dgm:prSet presAssocID="{8D9F2C08-7CA2-4798-8B96-B50DDEBFDED2}" presName="points" presStyleCnt="0"/>
      <dgm:spPr/>
    </dgm:pt>
  </dgm:ptLst>
  <dgm:cxnLst>
    <dgm:cxn modelId="{DE28E715-6FC5-488B-8FB8-3D68B465E7B1}" type="presOf" srcId="{8D9F2C08-7CA2-4798-8B96-B50DDEBFDED2}" destId="{FE95038C-9732-4EE0-9D20-EE110BD21AB7}" srcOrd="0" destOrd="0" presId="urn:microsoft.com/office/officeart/2005/8/layout/hProcess11"/>
    <dgm:cxn modelId="{EDB55640-65FE-42BC-8931-CACE98569F57}" type="presParOf" srcId="{FE95038C-9732-4EE0-9D20-EE110BD21AB7}" destId="{E70BF54E-EB47-4A44-A4B4-348A8496353D}" srcOrd="0" destOrd="0" presId="urn:microsoft.com/office/officeart/2005/8/layout/hProcess11"/>
    <dgm:cxn modelId="{871178AF-5DD1-49C4-9C15-61ED1CB1BCAB}" type="presParOf" srcId="{FE95038C-9732-4EE0-9D20-EE110BD21AB7}" destId="{D21BBDA5-E28B-415D-8FB4-3A131EF38A24}" srcOrd="1"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BF54E-EB47-4A44-A4B4-348A8496353D}">
      <dsp:nvSpPr>
        <dsp:cNvPr id="0" name=""/>
        <dsp:cNvSpPr/>
      </dsp:nvSpPr>
      <dsp:spPr>
        <a:xfrm>
          <a:off x="0" y="1569481"/>
          <a:ext cx="9512677" cy="2092642"/>
        </a:xfrm>
        <a:prstGeom prst="notchedRightArrow">
          <a:avLst/>
        </a:prstGeom>
        <a:solidFill>
          <a:srgbClr val="FBBE03"/>
        </a:solidFill>
        <a:ln>
          <a:noFill/>
        </a:ln>
        <a:effectLst/>
        <a:scene3d>
          <a:camera prst="orthographicFront">
            <a:rot lat="0" lon="0" rev="0"/>
          </a:camera>
          <a:lightRig rig="threePt" dir="t">
            <a:rot lat="0" lon="0" rev="1200000"/>
          </a:lightRig>
        </a:scene3d>
        <a:sp3d/>
      </dsp:spPr>
      <dsp:style>
        <a:lnRef idx="0">
          <a:schemeClr val="accent5"/>
        </a:lnRef>
        <a:fillRef idx="3">
          <a:schemeClr val="accent5"/>
        </a:fillRef>
        <a:effectRef idx="3">
          <a:schemeClr val="accent5"/>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9643134-0858-4A9B-A6BA-A7F7B2263031}"/>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4B0051F6-38E7-4A71-960D-FACE4439BA11}"/>
              </a:ext>
            </a:extLst>
          </p:cNvPr>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4EFB505-70A1-4765-9ACF-429564792C96}" type="datetimeFigureOut">
              <a:rPr lang="pl-PL"/>
              <a:pPr>
                <a:defRPr/>
              </a:pPr>
              <a:t>27.03.2019</a:t>
            </a:fld>
            <a:endParaRPr lang="pl-PL"/>
          </a:p>
        </p:txBody>
      </p:sp>
      <p:sp>
        <p:nvSpPr>
          <p:cNvPr id="4" name="Symbol zastępczy stopki 3">
            <a:extLst>
              <a:ext uri="{FF2B5EF4-FFF2-40B4-BE49-F238E27FC236}">
                <a16:creationId xmlns:a16="http://schemas.microsoft.com/office/drawing/2014/main" id="{67C2E76B-8966-4A00-B507-FF2B66A1F460}"/>
              </a:ext>
            </a:extLst>
          </p:cNvPr>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BBD0811F-3215-4259-B788-860795B3415C}"/>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6A4CA16-37F3-499A-BEED-4A8BCE703EA7}"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9AAB0AE-9957-41FE-A5ED-B644E56E4661}"/>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D7DB7563-CCB6-4845-A2D0-C948769D81C3}"/>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05E376B0-35C7-47EA-B964-113D4D372017}" type="datetimeFigureOut">
              <a:rPr lang="pl-PL"/>
              <a:pPr>
                <a:defRPr/>
              </a:pPr>
              <a:t>27.03.2019</a:t>
            </a:fld>
            <a:endParaRPr lang="pl-PL"/>
          </a:p>
        </p:txBody>
      </p:sp>
      <p:sp>
        <p:nvSpPr>
          <p:cNvPr id="4" name="Symbol zastępczy obrazu slajdu 3">
            <a:extLst>
              <a:ext uri="{FF2B5EF4-FFF2-40B4-BE49-F238E27FC236}">
                <a16:creationId xmlns:a16="http://schemas.microsoft.com/office/drawing/2014/main" id="{88F878EB-6A22-48E2-BCAA-5ABB4574B1F8}"/>
              </a:ext>
            </a:extLst>
          </p:cNvPr>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pl-PL" noProof="0"/>
          </a:p>
        </p:txBody>
      </p:sp>
      <p:sp>
        <p:nvSpPr>
          <p:cNvPr id="5" name="Symbol zastępczy notatek 4">
            <a:extLst>
              <a:ext uri="{FF2B5EF4-FFF2-40B4-BE49-F238E27FC236}">
                <a16:creationId xmlns:a16="http://schemas.microsoft.com/office/drawing/2014/main" id="{42CAFBB9-895B-4996-910F-5D1C49EDA429}"/>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4054A53E-1C5D-4DBC-AD02-D2F89BD4319E}"/>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E3E3E1F0-FAE3-4A21-9571-440557AEB74A}"/>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E081964A-7C56-4E4D-87AA-70D1D2E23AD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0FC714F5-44C7-47E6-88EF-E5F6F21EAF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ymbol zastępczy notatek 2">
            <a:extLst>
              <a:ext uri="{FF2B5EF4-FFF2-40B4-BE49-F238E27FC236}">
                <a16:creationId xmlns:a16="http://schemas.microsoft.com/office/drawing/2014/main" id="{D3A6400C-FCC2-4C1E-ABF8-6D460667C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196" name="Symbol zastępczy numeru slajdu 3">
            <a:extLst>
              <a:ext uri="{FF2B5EF4-FFF2-40B4-BE49-F238E27FC236}">
                <a16:creationId xmlns:a16="http://schemas.microsoft.com/office/drawing/2014/main" id="{28F392D6-EFCE-4DA4-B974-AFF2C88DD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3A61C4-CB82-4738-8831-9D641C58305A}" type="slidenum">
              <a:rPr lang="pl-PL" altLang="pl-PL" smtClean="0"/>
              <a:pPr/>
              <a:t>1</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E081964A-7C56-4E4D-87AA-70D1D2E23ADB}" type="slidenum">
              <a:rPr lang="pl-PL" altLang="pl-PL" smtClean="0"/>
              <a:pPr>
                <a:defRPr/>
              </a:pPr>
              <a:t>4</a:t>
            </a:fld>
            <a:endParaRPr lang="pl-PL" altLang="pl-PL"/>
          </a:p>
        </p:txBody>
      </p:sp>
    </p:spTree>
    <p:extLst>
      <p:ext uri="{BB962C8B-B14F-4D97-AF65-F5344CB8AC3E}">
        <p14:creationId xmlns:p14="http://schemas.microsoft.com/office/powerpoint/2010/main" val="37505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grpSp>
        <p:nvGrpSpPr>
          <p:cNvPr id="15" name="Grupa 14">
            <a:extLst>
              <a:ext uri="{FF2B5EF4-FFF2-40B4-BE49-F238E27FC236}">
                <a16:creationId xmlns:a16="http://schemas.microsoft.com/office/drawing/2014/main" id="{951F9845-6F1C-40EE-B12B-900F07105D91}"/>
              </a:ext>
            </a:extLst>
          </p:cNvPr>
          <p:cNvGrpSpPr/>
          <p:nvPr userDrawn="1"/>
        </p:nvGrpSpPr>
        <p:grpSpPr>
          <a:xfrm>
            <a:off x="0" y="-36000"/>
            <a:ext cx="7836981" cy="4240486"/>
            <a:chOff x="-4544" y="-19398"/>
            <a:chExt cx="5788499" cy="3132080"/>
          </a:xfrm>
        </p:grpSpPr>
        <p:pic>
          <p:nvPicPr>
            <p:cNvPr id="16" name="Obraz 15">
              <a:extLst>
                <a:ext uri="{FF2B5EF4-FFF2-40B4-BE49-F238E27FC236}">
                  <a16:creationId xmlns:a16="http://schemas.microsoft.com/office/drawing/2014/main" id="{D1CE6D78-EC28-432B-96A0-DD8262B287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81" r="19171"/>
            <a:stretch/>
          </p:blipFill>
          <p:spPr>
            <a:xfrm>
              <a:off x="1333364" y="-1"/>
              <a:ext cx="3112683" cy="3112683"/>
            </a:xfrm>
            <a:prstGeom prst="rect">
              <a:avLst/>
            </a:prstGeom>
          </p:spPr>
        </p:pic>
        <p:sp>
          <p:nvSpPr>
            <p:cNvPr id="17" name="Prostokąt 16">
              <a:extLst>
                <a:ext uri="{FF2B5EF4-FFF2-40B4-BE49-F238E27FC236}">
                  <a16:creationId xmlns:a16="http://schemas.microsoft.com/office/drawing/2014/main" id="{D9AB6C47-A7D7-44DE-99BD-60CBD6BD69E5}"/>
                </a:ext>
              </a:extLst>
            </p:cNvPr>
            <p:cNvSpPr/>
            <p:nvPr userDrawn="1"/>
          </p:nvSpPr>
          <p:spPr>
            <a:xfrm>
              <a:off x="4446047" y="-19398"/>
              <a:ext cx="1337908" cy="1319115"/>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661B37D5-EA91-4D24-8E29-F5E6BA4C3D55}"/>
                </a:ext>
              </a:extLst>
            </p:cNvPr>
            <p:cNvSpPr/>
            <p:nvPr userDrawn="1"/>
          </p:nvSpPr>
          <p:spPr>
            <a:xfrm>
              <a:off x="-4544" y="1772816"/>
              <a:ext cx="1337908" cy="1339866"/>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9" name="Prostokąt 18">
            <a:extLst>
              <a:ext uri="{FF2B5EF4-FFF2-40B4-BE49-F238E27FC236}">
                <a16:creationId xmlns:a16="http://schemas.microsoft.com/office/drawing/2014/main" id="{B465F669-2400-4B65-9B92-9A0360F82416}"/>
              </a:ext>
            </a:extLst>
          </p:cNvPr>
          <p:cNvSpPr/>
          <p:nvPr userDrawn="1"/>
        </p:nvSpPr>
        <p:spPr>
          <a:xfrm>
            <a:off x="10718974" y="3900190"/>
            <a:ext cx="1473026" cy="1473026"/>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6000" b="1" dirty="0">
              <a:solidFill>
                <a:srgbClr val="FBBE03"/>
              </a:solidFill>
            </a:endParaRPr>
          </a:p>
        </p:txBody>
      </p:sp>
      <p:pic>
        <p:nvPicPr>
          <p:cNvPr id="25" name="Obraz 24">
            <a:extLst>
              <a:ext uri="{FF2B5EF4-FFF2-40B4-BE49-F238E27FC236}">
                <a16:creationId xmlns:a16="http://schemas.microsoft.com/office/drawing/2014/main" id="{8BD595BC-D814-42AA-85E0-2C0362773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6866" y="550686"/>
            <a:ext cx="1944216" cy="574058"/>
          </a:xfrm>
          <a:prstGeom prst="rect">
            <a:avLst/>
          </a:prstGeom>
        </p:spPr>
      </p:pic>
      <p:pic>
        <p:nvPicPr>
          <p:cNvPr id="23" name="Obraz 22">
            <a:extLst>
              <a:ext uri="{FF2B5EF4-FFF2-40B4-BE49-F238E27FC236}">
                <a16:creationId xmlns:a16="http://schemas.microsoft.com/office/drawing/2014/main" id="{6F90718E-9208-4705-976C-6685DC443C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8467" y="5748217"/>
            <a:ext cx="1561629" cy="773007"/>
          </a:xfrm>
          <a:prstGeom prst="rect">
            <a:avLst/>
          </a:prstGeom>
        </p:spPr>
      </p:pic>
      <p:pic>
        <p:nvPicPr>
          <p:cNvPr id="26" name="Obraz 25">
            <a:extLst>
              <a:ext uri="{FF2B5EF4-FFF2-40B4-BE49-F238E27FC236}">
                <a16:creationId xmlns:a16="http://schemas.microsoft.com/office/drawing/2014/main" id="{593B827B-C1C5-40BB-A6CE-BD668C0F3F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4552" y="5746124"/>
            <a:ext cx="770835" cy="775118"/>
          </a:xfrm>
          <a:prstGeom prst="rect">
            <a:avLst/>
          </a:prstGeom>
        </p:spPr>
      </p:pic>
      <p:pic>
        <p:nvPicPr>
          <p:cNvPr id="27" name="Picture 2" descr="https://mediaprocessor.websimages.com/fit/1920x1920/www.ukspot-ltd.com/medium-5.png">
            <a:extLst>
              <a:ext uri="{FF2B5EF4-FFF2-40B4-BE49-F238E27FC236}">
                <a16:creationId xmlns:a16="http://schemas.microsoft.com/office/drawing/2014/main" id="{8B2AD5BC-BB8A-4449-8BDA-A99067501AD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6613" y="5661248"/>
            <a:ext cx="896000" cy="967438"/>
          </a:xfrm>
          <a:prstGeom prst="rect">
            <a:avLst/>
          </a:prstGeom>
          <a:noFill/>
          <a:extLst>
            <a:ext uri="{909E8E84-426E-40DD-AFC4-6F175D3DCCD1}">
              <a14:hiddenFill xmlns:a14="http://schemas.microsoft.com/office/drawing/2010/main">
                <a:solidFill>
                  <a:srgbClr val="FFFFFF"/>
                </a:solidFill>
              </a14:hiddenFill>
            </a:ext>
          </a:extLst>
        </p:spPr>
      </p:pic>
      <p:pic>
        <p:nvPicPr>
          <p:cNvPr id="12" name="Obraz 11">
            <a:extLst>
              <a:ext uri="{FF2B5EF4-FFF2-40B4-BE49-F238E27FC236}">
                <a16:creationId xmlns:a16="http://schemas.microsoft.com/office/drawing/2014/main" id="{674BC956-16DB-4442-A2CA-2EC2618244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25604" y="-9738"/>
            <a:ext cx="1811378" cy="1811378"/>
          </a:xfrm>
          <a:prstGeom prst="rect">
            <a:avLst/>
          </a:prstGeom>
        </p:spPr>
      </p:pic>
    </p:spTree>
    <p:extLst>
      <p:ext uri="{BB962C8B-B14F-4D97-AF65-F5344CB8AC3E}">
        <p14:creationId xmlns:p14="http://schemas.microsoft.com/office/powerpoint/2010/main" val="229087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ABB4351-66BE-40E5-80C8-67A3440A49D3}"/>
              </a:ext>
            </a:extLst>
          </p:cNvPr>
          <p:cNvSpPr>
            <a:spLocks noGrp="1"/>
          </p:cNvSpPr>
          <p:nvPr>
            <p:ph type="dt" sz="half" idx="10"/>
          </p:nvPr>
        </p:nvSpPr>
        <p:spPr/>
        <p:txBody>
          <a:bodyPr/>
          <a:lstStyle>
            <a:lvl1pPr>
              <a:defRPr/>
            </a:lvl1pPr>
          </a:lstStyle>
          <a:p>
            <a:pPr>
              <a:defRPr/>
            </a:pPr>
            <a:fld id="{9EACEB2F-1DA9-46B7-B2FF-DFE2169D1033}" type="datetime1">
              <a:rPr lang="en-US" smtClean="0"/>
              <a:t>3/27/2019</a:t>
            </a:fld>
            <a:endParaRPr lang="en-US" dirty="0"/>
          </a:p>
        </p:txBody>
      </p:sp>
      <p:sp>
        <p:nvSpPr>
          <p:cNvPr id="5" name="Symbol zastępczy stopki 4">
            <a:extLst>
              <a:ext uri="{FF2B5EF4-FFF2-40B4-BE49-F238E27FC236}">
                <a16:creationId xmlns:a16="http://schemas.microsoft.com/office/drawing/2014/main" id="{93C9F432-0972-4610-B058-D79C8A8BC7FD}"/>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0AE6D06A-9EBD-4F83-A300-40D9DF435705}"/>
              </a:ext>
            </a:extLst>
          </p:cNvPr>
          <p:cNvSpPr>
            <a:spLocks noGrp="1"/>
          </p:cNvSpPr>
          <p:nvPr>
            <p:ph type="sldNum" sz="quarter" idx="12"/>
          </p:nvPr>
        </p:nvSpPr>
        <p:spPr/>
        <p:txBody>
          <a:bodyPr/>
          <a:lstStyle>
            <a:lvl1pPr>
              <a:defRPr/>
            </a:lvl1pPr>
          </a:lstStyle>
          <a:p>
            <a:pPr>
              <a:defRPr/>
            </a:pPr>
            <a:fld id="{0AC433BF-5A61-403D-9981-523A341E46C3}" type="slidenum">
              <a:rPr lang="en-US" altLang="pl-PL"/>
              <a:pPr>
                <a:defRPr/>
              </a:pPr>
              <a:t>‹#›</a:t>
            </a:fld>
            <a:endParaRPr lang="en-US" altLang="pl-PL"/>
          </a:p>
        </p:txBody>
      </p:sp>
    </p:spTree>
    <p:extLst>
      <p:ext uri="{BB962C8B-B14F-4D97-AF65-F5344CB8AC3E}">
        <p14:creationId xmlns:p14="http://schemas.microsoft.com/office/powerpoint/2010/main" val="186997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20F1360-4A02-4460-94DE-94315710E575}"/>
              </a:ext>
            </a:extLst>
          </p:cNvPr>
          <p:cNvSpPr>
            <a:spLocks noGrp="1"/>
          </p:cNvSpPr>
          <p:nvPr>
            <p:ph type="dt" sz="half" idx="10"/>
          </p:nvPr>
        </p:nvSpPr>
        <p:spPr/>
        <p:txBody>
          <a:bodyPr/>
          <a:lstStyle>
            <a:lvl1pPr>
              <a:defRPr/>
            </a:lvl1pPr>
          </a:lstStyle>
          <a:p>
            <a:pPr>
              <a:defRPr/>
            </a:pPr>
            <a:fld id="{A90569CA-BB57-4B8F-89EC-4A36A6C9B93B}" type="datetime1">
              <a:rPr lang="en-US" smtClean="0"/>
              <a:t>3/27/2019</a:t>
            </a:fld>
            <a:endParaRPr lang="en-US" dirty="0"/>
          </a:p>
        </p:txBody>
      </p:sp>
      <p:sp>
        <p:nvSpPr>
          <p:cNvPr id="5" name="Symbol zastępczy stopki 4">
            <a:extLst>
              <a:ext uri="{FF2B5EF4-FFF2-40B4-BE49-F238E27FC236}">
                <a16:creationId xmlns:a16="http://schemas.microsoft.com/office/drawing/2014/main" id="{48052C7E-B87C-4FFF-90E7-2C4E41E73365}"/>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B4A820B8-C9D8-4499-BF0C-8ECEFEFAC6BC}"/>
              </a:ext>
            </a:extLst>
          </p:cNvPr>
          <p:cNvSpPr>
            <a:spLocks noGrp="1"/>
          </p:cNvSpPr>
          <p:nvPr>
            <p:ph type="sldNum" sz="quarter" idx="12"/>
          </p:nvPr>
        </p:nvSpPr>
        <p:spPr/>
        <p:txBody>
          <a:bodyPr/>
          <a:lstStyle>
            <a:lvl1pPr>
              <a:defRPr/>
            </a:lvl1pPr>
          </a:lstStyle>
          <a:p>
            <a:pPr>
              <a:defRPr/>
            </a:pPr>
            <a:fld id="{B79944D3-3744-4C87-B8D1-8AC98D1CF3C1}" type="slidenum">
              <a:rPr lang="en-US" altLang="pl-PL"/>
              <a:pPr>
                <a:defRPr/>
              </a:pPr>
              <a:t>‹#›</a:t>
            </a:fld>
            <a:endParaRPr lang="en-US" altLang="pl-PL"/>
          </a:p>
        </p:txBody>
      </p:sp>
    </p:spTree>
    <p:extLst>
      <p:ext uri="{BB962C8B-B14F-4D97-AF65-F5344CB8AC3E}">
        <p14:creationId xmlns:p14="http://schemas.microsoft.com/office/powerpoint/2010/main" val="137913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A467E635-EE36-40D3-883C-27B1564F7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3">
            <a:extLst>
              <a:ext uri="{FF2B5EF4-FFF2-40B4-BE49-F238E27FC236}">
                <a16:creationId xmlns:a16="http://schemas.microsoft.com/office/drawing/2014/main" id="{EE8EF06A-27EB-48A2-99E3-6A17A962879F}"/>
              </a:ext>
            </a:extLst>
          </p:cNvPr>
          <p:cNvSpPr>
            <a:spLocks noGrp="1"/>
          </p:cNvSpPr>
          <p:nvPr>
            <p:ph type="dt" sz="half" idx="10"/>
          </p:nvPr>
        </p:nvSpPr>
        <p:spPr/>
        <p:txBody>
          <a:bodyPr/>
          <a:lstStyle>
            <a:lvl1pPr>
              <a:defRPr/>
            </a:lvl1pPr>
          </a:lstStyle>
          <a:p>
            <a:pPr>
              <a:defRPr/>
            </a:pPr>
            <a:fld id="{C6E87652-8ECB-467D-B352-2A5B4A2613AA}" type="datetime1">
              <a:rPr lang="en-US" smtClean="0"/>
              <a:t>3/27/2019</a:t>
            </a:fld>
            <a:endParaRPr lang="en-US" dirty="0"/>
          </a:p>
        </p:txBody>
      </p:sp>
      <p:sp>
        <p:nvSpPr>
          <p:cNvPr id="7" name="Symbol zastępczy stopki 4">
            <a:extLst>
              <a:ext uri="{FF2B5EF4-FFF2-40B4-BE49-F238E27FC236}">
                <a16:creationId xmlns:a16="http://schemas.microsoft.com/office/drawing/2014/main" id="{F4AB2493-E11B-4FEE-8A29-3166EBD5B06C}"/>
              </a:ext>
            </a:extLst>
          </p:cNvPr>
          <p:cNvSpPr>
            <a:spLocks noGrp="1"/>
          </p:cNvSpPr>
          <p:nvPr>
            <p:ph type="ftr" sz="quarter" idx="11"/>
          </p:nvPr>
        </p:nvSpPr>
        <p:spPr/>
        <p:txBody>
          <a:bodyPr/>
          <a:lstStyle>
            <a:lvl1pPr>
              <a:defRPr/>
            </a:lvl1pPr>
          </a:lstStyle>
          <a:p>
            <a:pPr>
              <a:defRPr/>
            </a:pPr>
            <a:endParaRPr lang="en-US"/>
          </a:p>
        </p:txBody>
      </p:sp>
      <p:sp>
        <p:nvSpPr>
          <p:cNvPr id="8" name="Symbol zastępczy numeru slajdu 5">
            <a:extLst>
              <a:ext uri="{FF2B5EF4-FFF2-40B4-BE49-F238E27FC236}">
                <a16:creationId xmlns:a16="http://schemas.microsoft.com/office/drawing/2014/main" id="{159FA66C-4F89-4EC2-8227-001614876674}"/>
              </a:ext>
            </a:extLst>
          </p:cNvPr>
          <p:cNvSpPr>
            <a:spLocks noGrp="1"/>
          </p:cNvSpPr>
          <p:nvPr>
            <p:ph type="sldNum" sz="quarter" idx="12"/>
          </p:nvPr>
        </p:nvSpPr>
        <p:spPr/>
        <p:txBody>
          <a:bodyPr/>
          <a:lstStyle>
            <a:lvl1pPr>
              <a:defRPr/>
            </a:lvl1pPr>
          </a:lstStyle>
          <a:p>
            <a:pPr>
              <a:defRPr/>
            </a:pPr>
            <a:fld id="{6CC9281A-217F-4492-A313-C4D4CB901DEA}" type="slidenum">
              <a:rPr lang="en-US" altLang="pl-PL"/>
              <a:pPr>
                <a:defRPr/>
              </a:pPr>
              <a:t>‹#›</a:t>
            </a:fld>
            <a:endParaRPr lang="en-US" altLang="pl-PL"/>
          </a:p>
        </p:txBody>
      </p:sp>
    </p:spTree>
    <p:extLst>
      <p:ext uri="{BB962C8B-B14F-4D97-AF65-F5344CB8AC3E}">
        <p14:creationId xmlns:p14="http://schemas.microsoft.com/office/powerpoint/2010/main" val="129371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56E22BC-C547-46F6-A202-0A49C36883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332656"/>
            <a:ext cx="1944216" cy="574058"/>
          </a:xfrm>
          <a:prstGeom prst="rect">
            <a:avLst/>
          </a:prstGeom>
        </p:spPr>
      </p:pic>
      <p:pic>
        <p:nvPicPr>
          <p:cNvPr id="12" name="Picture 7" descr="HoReCaTrainer">
            <a:extLst>
              <a:ext uri="{FF2B5EF4-FFF2-40B4-BE49-F238E27FC236}">
                <a16:creationId xmlns:a16="http://schemas.microsoft.com/office/drawing/2014/main" id="{7B37E3D6-20D1-40F2-82FF-4669A95F96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3175"/>
            <a:ext cx="1130623" cy="111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Obraz 14">
            <a:extLst>
              <a:ext uri="{FF2B5EF4-FFF2-40B4-BE49-F238E27FC236}">
                <a16:creationId xmlns:a16="http://schemas.microsoft.com/office/drawing/2014/main" id="{1B1C11AC-C2E3-40ED-9739-DB11E37A1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8467" y="5748217"/>
            <a:ext cx="1561629" cy="773007"/>
          </a:xfrm>
          <a:prstGeom prst="rect">
            <a:avLst/>
          </a:prstGeom>
        </p:spPr>
      </p:pic>
      <p:pic>
        <p:nvPicPr>
          <p:cNvPr id="16" name="Obraz 15">
            <a:extLst>
              <a:ext uri="{FF2B5EF4-FFF2-40B4-BE49-F238E27FC236}">
                <a16:creationId xmlns:a16="http://schemas.microsoft.com/office/drawing/2014/main" id="{579BDD69-F6C4-404D-9124-89D9E7C799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4552" y="5746124"/>
            <a:ext cx="770835" cy="775118"/>
          </a:xfrm>
          <a:prstGeom prst="rect">
            <a:avLst/>
          </a:prstGeom>
        </p:spPr>
      </p:pic>
      <p:pic>
        <p:nvPicPr>
          <p:cNvPr id="17" name="Picture 2" descr="https://mediaprocessor.websimages.com/fit/1920x1920/www.ukspot-ltd.com/medium-5.png">
            <a:extLst>
              <a:ext uri="{FF2B5EF4-FFF2-40B4-BE49-F238E27FC236}">
                <a16:creationId xmlns:a16="http://schemas.microsoft.com/office/drawing/2014/main" id="{7718FD5F-4ADE-4FD6-88D4-6B53EDFDC86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6613" y="5661248"/>
            <a:ext cx="896000" cy="967438"/>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545B5092-A260-44F1-8A9D-4D9060E5E66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Tree>
    <p:extLst>
      <p:ext uri="{BB962C8B-B14F-4D97-AF65-F5344CB8AC3E}">
        <p14:creationId xmlns:p14="http://schemas.microsoft.com/office/powerpoint/2010/main" val="249402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9A7E9B16-88C1-4AD8-8D57-9DE41F382DC8}"/>
              </a:ext>
            </a:extLst>
          </p:cNvPr>
          <p:cNvSpPr>
            <a:spLocks noGrp="1"/>
          </p:cNvSpPr>
          <p:nvPr>
            <p:ph type="dt" sz="half" idx="10"/>
          </p:nvPr>
        </p:nvSpPr>
        <p:spPr/>
        <p:txBody>
          <a:bodyPr/>
          <a:lstStyle>
            <a:lvl1pPr>
              <a:defRPr/>
            </a:lvl1pPr>
          </a:lstStyle>
          <a:p>
            <a:pPr>
              <a:defRPr/>
            </a:pPr>
            <a:fld id="{EF52AB9C-ADC0-4AFB-939B-471589EA9D05}" type="datetime1">
              <a:rPr lang="en-US" smtClean="0"/>
              <a:t>3/27/2019</a:t>
            </a:fld>
            <a:endParaRPr lang="en-US" dirty="0"/>
          </a:p>
        </p:txBody>
      </p:sp>
      <p:sp>
        <p:nvSpPr>
          <p:cNvPr id="6" name="Symbol zastępczy stopki 4">
            <a:extLst>
              <a:ext uri="{FF2B5EF4-FFF2-40B4-BE49-F238E27FC236}">
                <a16:creationId xmlns:a16="http://schemas.microsoft.com/office/drawing/2014/main" id="{785F1C06-F0D5-4674-9EB4-8344675A3783}"/>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54F3277A-1B21-4D34-AA67-02D66651B94C}"/>
              </a:ext>
            </a:extLst>
          </p:cNvPr>
          <p:cNvSpPr>
            <a:spLocks noGrp="1"/>
          </p:cNvSpPr>
          <p:nvPr>
            <p:ph type="sldNum" sz="quarter" idx="12"/>
          </p:nvPr>
        </p:nvSpPr>
        <p:spPr/>
        <p:txBody>
          <a:bodyPr/>
          <a:lstStyle>
            <a:lvl1pPr>
              <a:defRPr/>
            </a:lvl1pPr>
          </a:lstStyle>
          <a:p>
            <a:pPr>
              <a:defRPr/>
            </a:pPr>
            <a:fld id="{32511BAF-FE92-4736-B2BD-60E4A2F76EDE}" type="slidenum">
              <a:rPr lang="en-US" altLang="pl-PL"/>
              <a:pPr>
                <a:defRPr/>
              </a:pPr>
              <a:t>‹#›</a:t>
            </a:fld>
            <a:endParaRPr lang="en-US" altLang="pl-PL"/>
          </a:p>
        </p:txBody>
      </p:sp>
    </p:spTree>
    <p:extLst>
      <p:ext uri="{BB962C8B-B14F-4D97-AF65-F5344CB8AC3E}">
        <p14:creationId xmlns:p14="http://schemas.microsoft.com/office/powerpoint/2010/main" val="328361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65BDF1F3-DF90-4A40-A8F8-A21113B6D734}"/>
              </a:ext>
            </a:extLst>
          </p:cNvPr>
          <p:cNvSpPr>
            <a:spLocks noGrp="1"/>
          </p:cNvSpPr>
          <p:nvPr>
            <p:ph type="dt" sz="half" idx="10"/>
          </p:nvPr>
        </p:nvSpPr>
        <p:spPr/>
        <p:txBody>
          <a:bodyPr/>
          <a:lstStyle>
            <a:lvl1pPr>
              <a:defRPr/>
            </a:lvl1pPr>
          </a:lstStyle>
          <a:p>
            <a:pPr>
              <a:defRPr/>
            </a:pPr>
            <a:fld id="{7F4FDE93-E75C-423C-84E7-C8A04CB4CD28}" type="datetime1">
              <a:rPr lang="en-US" smtClean="0"/>
              <a:t>3/27/2019</a:t>
            </a:fld>
            <a:endParaRPr lang="en-US" dirty="0"/>
          </a:p>
        </p:txBody>
      </p:sp>
      <p:sp>
        <p:nvSpPr>
          <p:cNvPr id="8" name="Symbol zastępczy stopki 4">
            <a:extLst>
              <a:ext uri="{FF2B5EF4-FFF2-40B4-BE49-F238E27FC236}">
                <a16:creationId xmlns:a16="http://schemas.microsoft.com/office/drawing/2014/main" id="{F1ADB6AA-331B-45A8-9D4F-A60839950E47}"/>
              </a:ext>
            </a:extLst>
          </p:cNvPr>
          <p:cNvSpPr>
            <a:spLocks noGrp="1"/>
          </p:cNvSpPr>
          <p:nvPr>
            <p:ph type="ftr" sz="quarter" idx="11"/>
          </p:nvPr>
        </p:nvSpPr>
        <p:spPr/>
        <p:txBody>
          <a:bodyPr/>
          <a:lstStyle>
            <a:lvl1pPr>
              <a:defRPr/>
            </a:lvl1pPr>
          </a:lstStyle>
          <a:p>
            <a:pPr>
              <a:defRPr/>
            </a:pPr>
            <a:endParaRPr lang="en-US"/>
          </a:p>
        </p:txBody>
      </p:sp>
      <p:sp>
        <p:nvSpPr>
          <p:cNvPr id="9" name="Symbol zastępczy numeru slajdu 5">
            <a:extLst>
              <a:ext uri="{FF2B5EF4-FFF2-40B4-BE49-F238E27FC236}">
                <a16:creationId xmlns:a16="http://schemas.microsoft.com/office/drawing/2014/main" id="{D5B0E8A6-6ED6-4453-BF89-B3F35D31DBC2}"/>
              </a:ext>
            </a:extLst>
          </p:cNvPr>
          <p:cNvSpPr>
            <a:spLocks noGrp="1"/>
          </p:cNvSpPr>
          <p:nvPr>
            <p:ph type="sldNum" sz="quarter" idx="12"/>
          </p:nvPr>
        </p:nvSpPr>
        <p:spPr/>
        <p:txBody>
          <a:bodyPr/>
          <a:lstStyle>
            <a:lvl1pPr>
              <a:defRPr/>
            </a:lvl1pPr>
          </a:lstStyle>
          <a:p>
            <a:pPr>
              <a:defRPr/>
            </a:pPr>
            <a:fld id="{387F3CCB-3969-491C-B41A-302436A529B9}" type="slidenum">
              <a:rPr lang="en-US" altLang="pl-PL"/>
              <a:pPr>
                <a:defRPr/>
              </a:pPr>
              <a:t>‹#›</a:t>
            </a:fld>
            <a:endParaRPr lang="en-US" altLang="pl-PL"/>
          </a:p>
        </p:txBody>
      </p:sp>
    </p:spTree>
    <p:extLst>
      <p:ext uri="{BB962C8B-B14F-4D97-AF65-F5344CB8AC3E}">
        <p14:creationId xmlns:p14="http://schemas.microsoft.com/office/powerpoint/2010/main" val="301565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301C38BB-49FE-44F1-8055-6BD994C94673}"/>
              </a:ext>
            </a:extLst>
          </p:cNvPr>
          <p:cNvSpPr>
            <a:spLocks noGrp="1"/>
          </p:cNvSpPr>
          <p:nvPr>
            <p:ph type="dt" sz="half" idx="10"/>
          </p:nvPr>
        </p:nvSpPr>
        <p:spPr/>
        <p:txBody>
          <a:bodyPr/>
          <a:lstStyle>
            <a:lvl1pPr>
              <a:defRPr/>
            </a:lvl1pPr>
          </a:lstStyle>
          <a:p>
            <a:pPr>
              <a:defRPr/>
            </a:pPr>
            <a:fld id="{699CB298-3347-41C8-88FB-5E8E80B5288B}" type="datetime1">
              <a:rPr lang="en-US" smtClean="0"/>
              <a:t>3/27/2019</a:t>
            </a:fld>
            <a:endParaRPr lang="en-US" dirty="0"/>
          </a:p>
        </p:txBody>
      </p:sp>
      <p:sp>
        <p:nvSpPr>
          <p:cNvPr id="4" name="Symbol zastępczy stopki 4">
            <a:extLst>
              <a:ext uri="{FF2B5EF4-FFF2-40B4-BE49-F238E27FC236}">
                <a16:creationId xmlns:a16="http://schemas.microsoft.com/office/drawing/2014/main" id="{58E1A9EB-090E-44C7-BEAB-FADC18B08E18}"/>
              </a:ext>
            </a:extLst>
          </p:cNvPr>
          <p:cNvSpPr>
            <a:spLocks noGrp="1"/>
          </p:cNvSpPr>
          <p:nvPr>
            <p:ph type="ftr" sz="quarter" idx="11"/>
          </p:nvPr>
        </p:nvSpPr>
        <p:spPr/>
        <p:txBody>
          <a:bodyPr/>
          <a:lstStyle>
            <a:lvl1pPr>
              <a:defRPr/>
            </a:lvl1pPr>
          </a:lstStyle>
          <a:p>
            <a:pPr>
              <a:defRPr/>
            </a:pPr>
            <a:endParaRPr lang="en-US"/>
          </a:p>
        </p:txBody>
      </p:sp>
      <p:sp>
        <p:nvSpPr>
          <p:cNvPr id="5" name="Symbol zastępczy numeru slajdu 5">
            <a:extLst>
              <a:ext uri="{FF2B5EF4-FFF2-40B4-BE49-F238E27FC236}">
                <a16:creationId xmlns:a16="http://schemas.microsoft.com/office/drawing/2014/main" id="{E440E498-B942-4575-9CCD-787E3228DAB2}"/>
              </a:ext>
            </a:extLst>
          </p:cNvPr>
          <p:cNvSpPr>
            <a:spLocks noGrp="1"/>
          </p:cNvSpPr>
          <p:nvPr>
            <p:ph type="sldNum" sz="quarter" idx="12"/>
          </p:nvPr>
        </p:nvSpPr>
        <p:spPr/>
        <p:txBody>
          <a:bodyPr/>
          <a:lstStyle>
            <a:lvl1pPr>
              <a:defRPr/>
            </a:lvl1pPr>
          </a:lstStyle>
          <a:p>
            <a:pPr>
              <a:defRPr/>
            </a:pPr>
            <a:fld id="{09E61E67-7DEC-4450-9BC4-A0A9BB4E8934}" type="slidenum">
              <a:rPr lang="en-US" altLang="pl-PL"/>
              <a:pPr>
                <a:defRPr/>
              </a:pPr>
              <a:t>‹#›</a:t>
            </a:fld>
            <a:endParaRPr lang="en-US" altLang="pl-PL"/>
          </a:p>
        </p:txBody>
      </p:sp>
    </p:spTree>
    <p:extLst>
      <p:ext uri="{BB962C8B-B14F-4D97-AF65-F5344CB8AC3E}">
        <p14:creationId xmlns:p14="http://schemas.microsoft.com/office/powerpoint/2010/main" val="111535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81A43CCA-01DA-4A85-AA6A-94C41A40DD61}"/>
              </a:ext>
            </a:extLst>
          </p:cNvPr>
          <p:cNvSpPr>
            <a:spLocks noGrp="1"/>
          </p:cNvSpPr>
          <p:nvPr>
            <p:ph type="dt" sz="half" idx="10"/>
          </p:nvPr>
        </p:nvSpPr>
        <p:spPr/>
        <p:txBody>
          <a:bodyPr/>
          <a:lstStyle>
            <a:lvl1pPr>
              <a:defRPr/>
            </a:lvl1pPr>
          </a:lstStyle>
          <a:p>
            <a:pPr>
              <a:defRPr/>
            </a:pPr>
            <a:fld id="{C53BA70E-1CCD-4A75-BB9D-0C8E9DABE230}" type="datetime1">
              <a:rPr lang="en-US" smtClean="0"/>
              <a:t>3/27/2019</a:t>
            </a:fld>
            <a:endParaRPr lang="en-US" dirty="0"/>
          </a:p>
        </p:txBody>
      </p:sp>
      <p:sp>
        <p:nvSpPr>
          <p:cNvPr id="3" name="Symbol zastępczy stopki 4">
            <a:extLst>
              <a:ext uri="{FF2B5EF4-FFF2-40B4-BE49-F238E27FC236}">
                <a16:creationId xmlns:a16="http://schemas.microsoft.com/office/drawing/2014/main" id="{92B82883-15A8-49D0-8C4D-B550F18E348E}"/>
              </a:ext>
            </a:extLst>
          </p:cNvPr>
          <p:cNvSpPr>
            <a:spLocks noGrp="1"/>
          </p:cNvSpPr>
          <p:nvPr>
            <p:ph type="ftr" sz="quarter" idx="11"/>
          </p:nvPr>
        </p:nvSpPr>
        <p:spPr/>
        <p:txBody>
          <a:bodyPr/>
          <a:lstStyle>
            <a:lvl1pPr>
              <a:defRPr/>
            </a:lvl1pPr>
          </a:lstStyle>
          <a:p>
            <a:pPr>
              <a:defRPr/>
            </a:pPr>
            <a:endParaRPr lang="en-US"/>
          </a:p>
        </p:txBody>
      </p:sp>
      <p:sp>
        <p:nvSpPr>
          <p:cNvPr id="4" name="Symbol zastępczy numeru slajdu 5">
            <a:extLst>
              <a:ext uri="{FF2B5EF4-FFF2-40B4-BE49-F238E27FC236}">
                <a16:creationId xmlns:a16="http://schemas.microsoft.com/office/drawing/2014/main" id="{97A33E88-A7C9-44A4-9806-C957AE8D49E0}"/>
              </a:ext>
            </a:extLst>
          </p:cNvPr>
          <p:cNvSpPr>
            <a:spLocks noGrp="1"/>
          </p:cNvSpPr>
          <p:nvPr>
            <p:ph type="sldNum" sz="quarter" idx="12"/>
          </p:nvPr>
        </p:nvSpPr>
        <p:spPr/>
        <p:txBody>
          <a:bodyPr/>
          <a:lstStyle>
            <a:lvl1pPr>
              <a:defRPr/>
            </a:lvl1pPr>
          </a:lstStyle>
          <a:p>
            <a:pPr>
              <a:defRPr/>
            </a:pPr>
            <a:fld id="{AAD7F203-F03D-499A-A5C7-A810ECFD9FCE}" type="slidenum">
              <a:rPr lang="en-US" altLang="pl-PL"/>
              <a:pPr>
                <a:defRPr/>
              </a:pPr>
              <a:t>‹#›</a:t>
            </a:fld>
            <a:endParaRPr lang="en-US" altLang="pl-PL"/>
          </a:p>
        </p:txBody>
      </p:sp>
    </p:spTree>
    <p:extLst>
      <p:ext uri="{BB962C8B-B14F-4D97-AF65-F5344CB8AC3E}">
        <p14:creationId xmlns:p14="http://schemas.microsoft.com/office/powerpoint/2010/main" val="73650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82BA9BD3-6CDF-4634-8F71-4979720940FD}"/>
              </a:ext>
            </a:extLst>
          </p:cNvPr>
          <p:cNvSpPr>
            <a:spLocks noGrp="1"/>
          </p:cNvSpPr>
          <p:nvPr>
            <p:ph type="dt" sz="half" idx="10"/>
          </p:nvPr>
        </p:nvSpPr>
        <p:spPr/>
        <p:txBody>
          <a:bodyPr/>
          <a:lstStyle>
            <a:lvl1pPr>
              <a:defRPr/>
            </a:lvl1pPr>
          </a:lstStyle>
          <a:p>
            <a:pPr>
              <a:defRPr/>
            </a:pPr>
            <a:fld id="{14EAD616-677B-4E1F-AF5F-81DDE8DDEAEE}" type="datetime1">
              <a:rPr lang="en-US" smtClean="0"/>
              <a:t>3/27/2019</a:t>
            </a:fld>
            <a:endParaRPr lang="en-US" dirty="0"/>
          </a:p>
        </p:txBody>
      </p:sp>
      <p:sp>
        <p:nvSpPr>
          <p:cNvPr id="6" name="Symbol zastępczy stopki 4">
            <a:extLst>
              <a:ext uri="{FF2B5EF4-FFF2-40B4-BE49-F238E27FC236}">
                <a16:creationId xmlns:a16="http://schemas.microsoft.com/office/drawing/2014/main" id="{C26D5691-7D32-4C6F-B781-940EBC063469}"/>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4A3BC504-5ADF-41BA-8E45-231E02DA39D4}"/>
              </a:ext>
            </a:extLst>
          </p:cNvPr>
          <p:cNvSpPr>
            <a:spLocks noGrp="1"/>
          </p:cNvSpPr>
          <p:nvPr>
            <p:ph type="sldNum" sz="quarter" idx="12"/>
          </p:nvPr>
        </p:nvSpPr>
        <p:spPr/>
        <p:txBody>
          <a:bodyPr/>
          <a:lstStyle>
            <a:lvl1pPr>
              <a:defRPr/>
            </a:lvl1pPr>
          </a:lstStyle>
          <a:p>
            <a:pPr>
              <a:defRPr/>
            </a:pPr>
            <a:fld id="{D9766B66-1F58-4A1B-8D41-D0DFC4E05529}" type="slidenum">
              <a:rPr lang="en-US" altLang="pl-PL"/>
              <a:pPr>
                <a:defRPr/>
              </a:pPr>
              <a:t>‹#›</a:t>
            </a:fld>
            <a:endParaRPr lang="en-US" altLang="pl-PL"/>
          </a:p>
        </p:txBody>
      </p:sp>
    </p:spTree>
    <p:extLst>
      <p:ext uri="{BB962C8B-B14F-4D97-AF65-F5344CB8AC3E}">
        <p14:creationId xmlns:p14="http://schemas.microsoft.com/office/powerpoint/2010/main" val="15289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ED3F1991-662A-488F-A4A5-A9460F451BDD}"/>
              </a:ext>
            </a:extLst>
          </p:cNvPr>
          <p:cNvSpPr>
            <a:spLocks noGrp="1"/>
          </p:cNvSpPr>
          <p:nvPr>
            <p:ph type="dt" sz="half" idx="10"/>
          </p:nvPr>
        </p:nvSpPr>
        <p:spPr/>
        <p:txBody>
          <a:bodyPr/>
          <a:lstStyle>
            <a:lvl1pPr>
              <a:defRPr/>
            </a:lvl1pPr>
          </a:lstStyle>
          <a:p>
            <a:pPr>
              <a:defRPr/>
            </a:pPr>
            <a:fld id="{47AB2F04-EC73-4C72-A8A7-E19C4FFC4E01}" type="datetime1">
              <a:rPr lang="en-US" smtClean="0"/>
              <a:t>3/27/2019</a:t>
            </a:fld>
            <a:endParaRPr lang="en-US" dirty="0"/>
          </a:p>
        </p:txBody>
      </p:sp>
      <p:sp>
        <p:nvSpPr>
          <p:cNvPr id="6" name="Symbol zastępczy stopki 4">
            <a:extLst>
              <a:ext uri="{FF2B5EF4-FFF2-40B4-BE49-F238E27FC236}">
                <a16:creationId xmlns:a16="http://schemas.microsoft.com/office/drawing/2014/main" id="{F7537D78-2160-4F64-B900-207F8519C584}"/>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BC7CA7CC-7256-4F97-83C4-6246DC369F13}"/>
              </a:ext>
            </a:extLst>
          </p:cNvPr>
          <p:cNvSpPr>
            <a:spLocks noGrp="1"/>
          </p:cNvSpPr>
          <p:nvPr>
            <p:ph type="sldNum" sz="quarter" idx="12"/>
          </p:nvPr>
        </p:nvSpPr>
        <p:spPr/>
        <p:txBody>
          <a:bodyPr/>
          <a:lstStyle>
            <a:lvl1pPr>
              <a:defRPr/>
            </a:lvl1pPr>
          </a:lstStyle>
          <a:p>
            <a:pPr>
              <a:defRPr/>
            </a:pPr>
            <a:fld id="{3D499210-B108-431F-827E-1DC7A3060894}" type="slidenum">
              <a:rPr lang="en-US" altLang="pl-PL"/>
              <a:pPr>
                <a:defRPr/>
              </a:pPr>
              <a:t>‹#›</a:t>
            </a:fld>
            <a:endParaRPr lang="en-US" altLang="pl-PL"/>
          </a:p>
        </p:txBody>
      </p:sp>
    </p:spTree>
    <p:extLst>
      <p:ext uri="{BB962C8B-B14F-4D97-AF65-F5344CB8AC3E}">
        <p14:creationId xmlns:p14="http://schemas.microsoft.com/office/powerpoint/2010/main" val="74356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41B0CCBA-619A-4A4F-8AE4-3067C4718CB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1D87CC93-3D89-4AED-99D9-FAB7BC0412F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BBE9A72B-1EB1-432F-A508-2EAB233438A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F86056DA-E724-45B2-B2C4-FD89336017D0}" type="datetime1">
              <a:rPr lang="en-US" smtClean="0"/>
              <a:t>3/27/2019</a:t>
            </a:fld>
            <a:endParaRPr lang="en-US" dirty="0"/>
          </a:p>
        </p:txBody>
      </p:sp>
      <p:sp>
        <p:nvSpPr>
          <p:cNvPr id="5" name="Symbol zastępczy stopki 4">
            <a:extLst>
              <a:ext uri="{FF2B5EF4-FFF2-40B4-BE49-F238E27FC236}">
                <a16:creationId xmlns:a16="http://schemas.microsoft.com/office/drawing/2014/main" id="{1B2D0723-6BD9-4E3F-95F7-4842A2D0614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ymbol zastępczy numeru slajdu 5">
            <a:extLst>
              <a:ext uri="{FF2B5EF4-FFF2-40B4-BE49-F238E27FC236}">
                <a16:creationId xmlns:a16="http://schemas.microsoft.com/office/drawing/2014/main" id="{6DC70924-E8DA-4B92-A3AE-3F438BFD772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E5F60E-8CC1-407B-8AD7-F92C494E47C8}"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2.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5.sv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9.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odtytuł 2">
            <a:extLst>
              <a:ext uri="{FF2B5EF4-FFF2-40B4-BE49-F238E27FC236}">
                <a16:creationId xmlns:a16="http://schemas.microsoft.com/office/drawing/2014/main" id="{42A66BE4-0344-4706-AF08-8A0D4157ED4B}"/>
              </a:ext>
            </a:extLst>
          </p:cNvPr>
          <p:cNvSpPr>
            <a:spLocks noGrp="1"/>
          </p:cNvSpPr>
          <p:nvPr>
            <p:ph type="subTitle" idx="4294967295"/>
          </p:nvPr>
        </p:nvSpPr>
        <p:spPr>
          <a:xfrm>
            <a:off x="3647728" y="4005063"/>
            <a:ext cx="6912768" cy="1225550"/>
          </a:xfrm>
        </p:spPr>
        <p:txBody>
          <a:bodyPr anchor="ctr"/>
          <a:lstStyle/>
          <a:p>
            <a:pPr marL="0" indent="0" algn="r">
              <a:buNone/>
            </a:pPr>
            <a:r>
              <a:rPr lang="pl-PL" b="1" dirty="0">
                <a:solidFill>
                  <a:schemeClr val="tx1">
                    <a:lumMod val="75000"/>
                    <a:lumOff val="25000"/>
                  </a:schemeClr>
                </a:solidFill>
              </a:rPr>
              <a:t>TRAINING EVALUATION</a:t>
            </a:r>
          </a:p>
        </p:txBody>
      </p:sp>
      <p:sp>
        <p:nvSpPr>
          <p:cNvPr id="2" name="pole tekstowe 1">
            <a:extLst>
              <a:ext uri="{FF2B5EF4-FFF2-40B4-BE49-F238E27FC236}">
                <a16:creationId xmlns:a16="http://schemas.microsoft.com/office/drawing/2014/main" id="{C4D678D3-7BBC-4793-96DD-F33D66911764}"/>
              </a:ext>
            </a:extLst>
          </p:cNvPr>
          <p:cNvSpPr txBox="1"/>
          <p:nvPr/>
        </p:nvSpPr>
        <p:spPr>
          <a:xfrm>
            <a:off x="11136560" y="4110007"/>
            <a:ext cx="792088" cy="1015663"/>
          </a:xfrm>
          <a:prstGeom prst="rect">
            <a:avLst/>
          </a:prstGeom>
          <a:noFill/>
        </p:spPr>
        <p:txBody>
          <a:bodyPr wrap="square" rtlCol="0">
            <a:spAutoFit/>
          </a:bodyPr>
          <a:lstStyle/>
          <a:p>
            <a:r>
              <a:rPr lang="pl-PL" sz="6000" dirty="0">
                <a:solidFill>
                  <a:schemeClr val="bg1"/>
                </a:solidFill>
              </a:rP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err="1">
                <a:solidFill>
                  <a:schemeClr val="tx1">
                    <a:lumMod val="75000"/>
                    <a:lumOff val="25000"/>
                  </a:schemeClr>
                </a:solidFill>
              </a:rPr>
              <a:t>TYPES</a:t>
            </a:r>
            <a:r>
              <a:rPr lang="pl-PL" sz="2800" b="1" dirty="0">
                <a:solidFill>
                  <a:schemeClr val="tx1">
                    <a:lumMod val="75000"/>
                    <a:lumOff val="25000"/>
                  </a:schemeClr>
                </a:solidFill>
              </a:rPr>
              <a:t> OF EVALUATION</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10</a:t>
            </a:fld>
            <a:endParaRPr lang="en-US" altLang="pl-PL" dirty="0"/>
          </a:p>
        </p:txBody>
      </p:sp>
      <p:sp>
        <p:nvSpPr>
          <p:cNvPr id="28" name="Prostokąt 27">
            <a:extLst>
              <a:ext uri="{FF2B5EF4-FFF2-40B4-BE49-F238E27FC236}">
                <a16:creationId xmlns:a16="http://schemas.microsoft.com/office/drawing/2014/main" id="{B493EB3A-8646-4DAC-BE50-55717A95A4E8}"/>
              </a:ext>
            </a:extLst>
          </p:cNvPr>
          <p:cNvSpPr/>
          <p:nvPr/>
        </p:nvSpPr>
        <p:spPr>
          <a:xfrm>
            <a:off x="971600" y="1412776"/>
            <a:ext cx="6048672" cy="400110"/>
          </a:xfrm>
          <a:prstGeom prst="rect">
            <a:avLst/>
          </a:prstGeom>
        </p:spPr>
        <p:txBody>
          <a:bodyPr wrap="square">
            <a:spAutoFit/>
          </a:bodyPr>
          <a:lstStyle/>
          <a:p>
            <a:pPr>
              <a:defRPr sz="2000" b="1">
                <a:solidFill>
                  <a:srgbClr val="404040"/>
                </a:solidFill>
              </a:defRPr>
            </a:pPr>
            <a:r>
              <a:rPr lang="pl-PL" dirty="0" err="1">
                <a:solidFill>
                  <a:srgbClr val="FFCA08"/>
                </a:solidFill>
              </a:rPr>
              <a:t>FINAL</a:t>
            </a:r>
            <a:r>
              <a:rPr lang="pl-PL" dirty="0">
                <a:solidFill>
                  <a:srgbClr val="FFCA08"/>
                </a:solidFill>
              </a:rPr>
              <a:t> EVALUATION</a:t>
            </a:r>
          </a:p>
        </p:txBody>
      </p:sp>
      <p:sp>
        <p:nvSpPr>
          <p:cNvPr id="29" name="Prostokąt: zaokrąglone rogi 4">
            <a:extLst>
              <a:ext uri="{FF2B5EF4-FFF2-40B4-BE49-F238E27FC236}">
                <a16:creationId xmlns:a16="http://schemas.microsoft.com/office/drawing/2014/main" id="{1E0A8990-FA22-409C-875F-B4A94098B9CE}"/>
              </a:ext>
            </a:extLst>
          </p:cNvPr>
          <p:cNvSpPr txBox="1"/>
          <p:nvPr/>
        </p:nvSpPr>
        <p:spPr>
          <a:xfrm>
            <a:off x="0" y="3822672"/>
            <a:ext cx="9152878" cy="672138"/>
          </a:xfrm>
          <a:prstGeom prst="rect">
            <a:avLst/>
          </a:prstGeom>
          <a:solidFill>
            <a:srgbClr val="FBBE0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spcFirstLastPara="0" vert="horz" wrap="square" lIns="78740" tIns="59055" rIns="78740" bIns="59055" numCol="1" spcCol="1270" anchor="ctr" anchorCtr="0">
            <a:noAutofit/>
          </a:bodyPr>
          <a:lstStyle/>
          <a:p>
            <a:pPr marL="1350900" indent="-342900">
              <a:buBlip>
                <a:blip r:embed="rId2"/>
              </a:buBlip>
            </a:pPr>
            <a:r>
              <a:rPr lang="en-US" sz="1900" dirty="0"/>
              <a:t>used for short and long training programs</a:t>
            </a:r>
          </a:p>
        </p:txBody>
      </p:sp>
      <p:sp>
        <p:nvSpPr>
          <p:cNvPr id="30" name="Prostokąt 29">
            <a:extLst>
              <a:ext uri="{FF2B5EF4-FFF2-40B4-BE49-F238E27FC236}">
                <a16:creationId xmlns:a16="http://schemas.microsoft.com/office/drawing/2014/main" id="{8C562970-ACC7-4D68-9624-37D5FAEFB007}"/>
              </a:ext>
            </a:extLst>
          </p:cNvPr>
          <p:cNvSpPr/>
          <p:nvPr/>
        </p:nvSpPr>
        <p:spPr>
          <a:xfrm>
            <a:off x="971600" y="5958000"/>
            <a:ext cx="8233198" cy="553998"/>
          </a:xfrm>
          <a:prstGeom prst="rect">
            <a:avLst/>
          </a:prstGeom>
        </p:spPr>
        <p:txBody>
          <a:bodyPr wrap="square">
            <a:spAutoFit/>
          </a:bodyPr>
          <a:lstStyle/>
          <a:p>
            <a:r>
              <a:rPr lang="en-US" sz="1500" dirty="0">
                <a:solidFill>
                  <a:schemeClr val="tx1">
                    <a:lumMod val="75000"/>
                    <a:lumOff val="25000"/>
                  </a:schemeClr>
                </a:solidFill>
              </a:rPr>
              <a:t>EXAMPLE DOCUMENTS </a:t>
            </a:r>
          </a:p>
          <a:p>
            <a:r>
              <a:rPr lang="en-US" sz="1500" dirty="0">
                <a:solidFill>
                  <a:schemeClr val="tx1">
                    <a:lumMod val="75000"/>
                    <a:lumOff val="25000"/>
                  </a:schemeClr>
                </a:solidFill>
              </a:rPr>
              <a:t>Post- knowledge test, self evaluation 1 and 2, evaluation survey 1 and 2 , trainer report 1 and2</a:t>
            </a:r>
          </a:p>
        </p:txBody>
      </p:sp>
      <p:sp>
        <p:nvSpPr>
          <p:cNvPr id="31" name="Prostokąt: zaokrąglone rogi 4">
            <a:extLst>
              <a:ext uri="{FF2B5EF4-FFF2-40B4-BE49-F238E27FC236}">
                <a16:creationId xmlns:a16="http://schemas.microsoft.com/office/drawing/2014/main" id="{32B158F3-4580-4C63-9791-2A61A9135A3F}"/>
              </a:ext>
            </a:extLst>
          </p:cNvPr>
          <p:cNvSpPr txBox="1"/>
          <p:nvPr/>
        </p:nvSpPr>
        <p:spPr>
          <a:xfrm>
            <a:off x="-2887" y="2378575"/>
            <a:ext cx="9165132" cy="695210"/>
          </a:xfrm>
          <a:prstGeom prst="rect">
            <a:avLst/>
          </a:prstGeom>
          <a:solidFill>
            <a:srgbClr val="FBBE0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spcFirstLastPara="0" vert="horz" wrap="square" lIns="53340" tIns="40005" rIns="53340" bIns="40005" numCol="1" spcCol="1270" anchor="ctr" anchorCtr="0">
            <a:noAutofit/>
          </a:bodyPr>
          <a:lstStyle/>
          <a:p>
            <a:pPr marL="1350900" indent="-342900">
              <a:buBlip>
                <a:blip r:embed="rId2"/>
              </a:buBlip>
            </a:pPr>
            <a:r>
              <a:rPr lang="en-US" sz="1900" dirty="0"/>
              <a:t>evaluates the achievement of the goals and effects of the training</a:t>
            </a:r>
            <a:endParaRPr lang="pl-PL" sz="1900" dirty="0">
              <a:solidFill>
                <a:schemeClr val="tx1">
                  <a:lumMod val="75000"/>
                  <a:lumOff val="25000"/>
                </a:schemeClr>
              </a:solidFill>
            </a:endParaRPr>
          </a:p>
        </p:txBody>
      </p:sp>
      <p:sp>
        <p:nvSpPr>
          <p:cNvPr id="32" name="Prostokąt: zaokrąglone rogi 4">
            <a:extLst>
              <a:ext uri="{FF2B5EF4-FFF2-40B4-BE49-F238E27FC236}">
                <a16:creationId xmlns:a16="http://schemas.microsoft.com/office/drawing/2014/main" id="{F3012202-C1CB-48BF-ABC7-9B31253F1650}"/>
              </a:ext>
            </a:extLst>
          </p:cNvPr>
          <p:cNvSpPr txBox="1"/>
          <p:nvPr/>
        </p:nvSpPr>
        <p:spPr>
          <a:xfrm>
            <a:off x="0" y="3112160"/>
            <a:ext cx="9162245" cy="672137"/>
          </a:xfrm>
          <a:prstGeom prst="rect">
            <a:avLst/>
          </a:prstGeom>
          <a:solidFill>
            <a:srgbClr val="FBBE0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spcFirstLastPara="0" vert="horz" wrap="square" lIns="63500" tIns="47625" rIns="63500" bIns="47625" numCol="1" spcCol="1270" anchor="ctr" anchorCtr="0">
            <a:noAutofit/>
          </a:bodyPr>
          <a:lstStyle/>
          <a:p>
            <a:pPr marL="1350900" indent="-342900">
              <a:buBlip>
                <a:blip r:embed="rId2"/>
              </a:buBlip>
            </a:pPr>
            <a:r>
              <a:rPr lang="pl-PL" sz="1900" dirty="0"/>
              <a:t>c</a:t>
            </a:r>
            <a:r>
              <a:rPr lang="en-US" sz="1900" dirty="0" err="1"/>
              <a:t>onducted</a:t>
            </a:r>
            <a:r>
              <a:rPr lang="en-US" sz="1900" dirty="0"/>
              <a:t> out after the end of the training or at the end of the training</a:t>
            </a:r>
            <a:endParaRPr lang="pl-PL" sz="1900" dirty="0">
              <a:solidFill>
                <a:schemeClr val="tx1">
                  <a:lumMod val="75000"/>
                  <a:lumOff val="25000"/>
                </a:schemeClr>
              </a:solidFill>
            </a:endParaRPr>
          </a:p>
        </p:txBody>
      </p:sp>
      <p:sp>
        <p:nvSpPr>
          <p:cNvPr id="33" name="Prostokąt: zaokrąglone rogi 4">
            <a:extLst>
              <a:ext uri="{FF2B5EF4-FFF2-40B4-BE49-F238E27FC236}">
                <a16:creationId xmlns:a16="http://schemas.microsoft.com/office/drawing/2014/main" id="{2B195180-6BFC-43DF-8396-931C9E50517A}"/>
              </a:ext>
            </a:extLst>
          </p:cNvPr>
          <p:cNvSpPr txBox="1"/>
          <p:nvPr/>
        </p:nvSpPr>
        <p:spPr>
          <a:xfrm>
            <a:off x="0" y="4533186"/>
            <a:ext cx="9143999" cy="720080"/>
          </a:xfrm>
          <a:prstGeom prst="rect">
            <a:avLst/>
          </a:prstGeom>
          <a:solidFill>
            <a:srgbClr val="FBBE0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spcFirstLastPara="0" vert="horz" wrap="square" lIns="119380" tIns="89535" rIns="119380" bIns="89535" numCol="1" spcCol="1270" anchor="ctr" anchorCtr="0">
            <a:noAutofit/>
          </a:bodyPr>
          <a:lstStyle/>
          <a:p>
            <a:pPr marL="1350900" indent="-342900">
              <a:buBlip>
                <a:blip r:embed="rId2"/>
              </a:buBlip>
            </a:pPr>
            <a:r>
              <a:rPr lang="en-US" sz="1900" dirty="0"/>
              <a:t>source of data for the preparation of further training programs</a:t>
            </a:r>
          </a:p>
        </p:txBody>
      </p:sp>
      <p:pic>
        <p:nvPicPr>
          <p:cNvPr id="38" name="Grafika 37">
            <a:extLst>
              <a:ext uri="{FF2B5EF4-FFF2-40B4-BE49-F238E27FC236}">
                <a16:creationId xmlns:a16="http://schemas.microsoft.com/office/drawing/2014/main" id="{02F4DA57-C1D0-4C0C-A0E6-98BAF45622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592" y="5940000"/>
            <a:ext cx="522000" cy="522000"/>
          </a:xfrm>
          <a:prstGeom prst="rect">
            <a:avLst/>
          </a:prstGeom>
        </p:spPr>
      </p:pic>
      <p:sp>
        <p:nvSpPr>
          <p:cNvPr id="39" name="Prostokąt 38">
            <a:extLst>
              <a:ext uri="{FF2B5EF4-FFF2-40B4-BE49-F238E27FC236}">
                <a16:creationId xmlns:a16="http://schemas.microsoft.com/office/drawing/2014/main" id="{F98D89C3-E6FB-48C3-8D62-36249FF3B799}"/>
              </a:ext>
            </a:extLst>
          </p:cNvPr>
          <p:cNvSpPr/>
          <p:nvPr/>
        </p:nvSpPr>
        <p:spPr>
          <a:xfrm>
            <a:off x="3287688" y="1461588"/>
            <a:ext cx="936104" cy="286291"/>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ex-post</a:t>
            </a:r>
          </a:p>
        </p:txBody>
      </p:sp>
    </p:spTree>
    <p:extLst>
      <p:ext uri="{BB962C8B-B14F-4D97-AF65-F5344CB8AC3E}">
        <p14:creationId xmlns:p14="http://schemas.microsoft.com/office/powerpoint/2010/main" val="394698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TRAINING EVALUATION TOOLS</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11</a:t>
            </a:fld>
            <a:endParaRPr lang="en-US" altLang="pl-PL" dirty="0"/>
          </a:p>
        </p:txBody>
      </p:sp>
      <p:sp>
        <p:nvSpPr>
          <p:cNvPr id="24" name="Prostokąt 23">
            <a:extLst>
              <a:ext uri="{FF2B5EF4-FFF2-40B4-BE49-F238E27FC236}">
                <a16:creationId xmlns:a16="http://schemas.microsoft.com/office/drawing/2014/main" id="{48FF3C5B-5800-410F-89FF-8D259567C358}"/>
              </a:ext>
            </a:extLst>
          </p:cNvPr>
          <p:cNvSpPr/>
          <p:nvPr/>
        </p:nvSpPr>
        <p:spPr>
          <a:xfrm>
            <a:off x="971600" y="5958000"/>
            <a:ext cx="2617961" cy="553998"/>
          </a:xfrm>
          <a:prstGeom prst="rect">
            <a:avLst/>
          </a:prstGeom>
        </p:spPr>
        <p:txBody>
          <a:bodyPr wrap="none">
            <a:spAutoFit/>
          </a:bodyPr>
          <a:lstStyle/>
          <a:p>
            <a:pPr>
              <a:defRPr sz="1600"/>
            </a:pPr>
            <a:r>
              <a:rPr lang="fr-FR" sz="1600" dirty="0">
                <a:solidFill>
                  <a:schemeClr val="tx1">
                    <a:lumMod val="75000"/>
                    <a:lumOff val="25000"/>
                  </a:schemeClr>
                </a:solidFill>
              </a:rPr>
              <a:t>EXAMPLE DOCUMENTS </a:t>
            </a:r>
          </a:p>
          <a:p>
            <a:pPr>
              <a:defRPr sz="1600"/>
            </a:pPr>
            <a:r>
              <a:rPr lang="fr-FR" sz="1400" dirty="0">
                <a:solidFill>
                  <a:schemeClr val="tx1">
                    <a:lumMod val="75000"/>
                    <a:lumOff val="25000"/>
                  </a:schemeClr>
                </a:solidFill>
              </a:rPr>
              <a:t>Evaluation questionnaire 1 and  2</a:t>
            </a:r>
          </a:p>
        </p:txBody>
      </p:sp>
      <p:pic>
        <p:nvPicPr>
          <p:cNvPr id="27" name="Grafika 26">
            <a:extLst>
              <a:ext uri="{FF2B5EF4-FFF2-40B4-BE49-F238E27FC236}">
                <a16:creationId xmlns:a16="http://schemas.microsoft.com/office/drawing/2014/main" id="{ADA2D3F1-AFF8-4279-B55A-AA0175402D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592" y="5958000"/>
            <a:ext cx="522000" cy="522000"/>
          </a:xfrm>
          <a:prstGeom prst="rect">
            <a:avLst/>
          </a:prstGeom>
        </p:spPr>
      </p:pic>
      <p:sp>
        <p:nvSpPr>
          <p:cNvPr id="9" name="Prostokąt 8">
            <a:extLst>
              <a:ext uri="{FF2B5EF4-FFF2-40B4-BE49-F238E27FC236}">
                <a16:creationId xmlns:a16="http://schemas.microsoft.com/office/drawing/2014/main" id="{D0C85ACA-AF48-4913-9EB9-3E9921121FBA}"/>
              </a:ext>
            </a:extLst>
          </p:cNvPr>
          <p:cNvSpPr/>
          <p:nvPr/>
        </p:nvSpPr>
        <p:spPr>
          <a:xfrm>
            <a:off x="4696500" y="5993653"/>
            <a:ext cx="1274067" cy="523220"/>
          </a:xfrm>
          <a:prstGeom prst="rect">
            <a:avLst/>
          </a:prstGeom>
        </p:spPr>
        <p:txBody>
          <a:bodyPr wrap="none">
            <a:spAutoFit/>
          </a:bodyPr>
          <a:lstStyle/>
          <a:p>
            <a:r>
              <a:rPr lang="en-GB" sz="1400" dirty="0">
                <a:solidFill>
                  <a:schemeClr val="tx1">
                    <a:lumMod val="85000"/>
                    <a:lumOff val="15000"/>
                  </a:schemeClr>
                </a:solidFill>
              </a:rPr>
              <a:t>PODCAST</a:t>
            </a:r>
          </a:p>
          <a:p>
            <a:r>
              <a:rPr lang="en-GB" sz="1400" dirty="0">
                <a:solidFill>
                  <a:schemeClr val="tx1">
                    <a:lumMod val="85000"/>
                    <a:lumOff val="15000"/>
                  </a:schemeClr>
                </a:solidFill>
              </a:rPr>
              <a:t>Recording no 2</a:t>
            </a:r>
          </a:p>
        </p:txBody>
      </p:sp>
      <p:pic>
        <p:nvPicPr>
          <p:cNvPr id="10" name="Obraz 9">
            <a:extLst>
              <a:ext uri="{FF2B5EF4-FFF2-40B4-BE49-F238E27FC236}">
                <a16:creationId xmlns:a16="http://schemas.microsoft.com/office/drawing/2014/main" id="{C7CA0DBA-B6D5-4889-B9C7-1881B51F9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776" y="5959468"/>
            <a:ext cx="551218" cy="551809"/>
          </a:xfrm>
          <a:prstGeom prst="rect">
            <a:avLst/>
          </a:prstGeom>
        </p:spPr>
      </p:pic>
      <p:graphicFrame>
        <p:nvGraphicFramePr>
          <p:cNvPr id="11" name="Tabela 10">
            <a:extLst>
              <a:ext uri="{FF2B5EF4-FFF2-40B4-BE49-F238E27FC236}">
                <a16:creationId xmlns:a16="http://schemas.microsoft.com/office/drawing/2014/main" id="{DAD2BC8D-ED51-48F9-B0E9-4ADB6F97292A}"/>
              </a:ext>
            </a:extLst>
          </p:cNvPr>
          <p:cNvGraphicFramePr>
            <a:graphicFrameLocks noGrp="1"/>
          </p:cNvGraphicFramePr>
          <p:nvPr>
            <p:extLst>
              <p:ext uri="{D42A27DB-BD31-4B8C-83A1-F6EECF244321}">
                <p14:modId xmlns:p14="http://schemas.microsoft.com/office/powerpoint/2010/main" val="4245548859"/>
              </p:ext>
            </p:extLst>
          </p:nvPr>
        </p:nvGraphicFramePr>
        <p:xfrm>
          <a:off x="1991544" y="1484784"/>
          <a:ext cx="7776865" cy="3672408"/>
        </p:xfrm>
        <a:graphic>
          <a:graphicData uri="http://schemas.openxmlformats.org/drawingml/2006/table">
            <a:tbl>
              <a:tblPr firstRow="1" bandRow="1">
                <a:effectLst/>
                <a:tableStyleId>{F5AB1C69-6EDB-4FF4-983F-18BD219EF322}</a:tableStyleId>
              </a:tblPr>
              <a:tblGrid>
                <a:gridCol w="1720813">
                  <a:extLst>
                    <a:ext uri="{9D8B030D-6E8A-4147-A177-3AD203B41FA5}">
                      <a16:colId xmlns:a16="http://schemas.microsoft.com/office/drawing/2014/main" val="20001"/>
                    </a:ext>
                  </a:extLst>
                </a:gridCol>
                <a:gridCol w="1704712">
                  <a:extLst>
                    <a:ext uri="{9D8B030D-6E8A-4147-A177-3AD203B41FA5}">
                      <a16:colId xmlns:a16="http://schemas.microsoft.com/office/drawing/2014/main" val="20002"/>
                    </a:ext>
                  </a:extLst>
                </a:gridCol>
                <a:gridCol w="4351340">
                  <a:extLst>
                    <a:ext uri="{9D8B030D-6E8A-4147-A177-3AD203B41FA5}">
                      <a16:colId xmlns:a16="http://schemas.microsoft.com/office/drawing/2014/main" val="20003"/>
                    </a:ext>
                  </a:extLst>
                </a:gridCol>
              </a:tblGrid>
              <a:tr h="682926">
                <a:tc gridSpan="3">
                  <a:txBody>
                    <a:bodyPr/>
                    <a:lstStyle/>
                    <a:p>
                      <a:pPr algn="ctr">
                        <a:defRPr sz="1800" b="0">
                          <a:solidFill>
                            <a:srgbClr val="000000"/>
                          </a:solidFill>
                        </a:defRPr>
                      </a:pPr>
                      <a:r>
                        <a:rPr lang="pl-PL" sz="2400" b="1" dirty="0">
                          <a:solidFill>
                            <a:srgbClr val="FFFFFF"/>
                          </a:solidFill>
                        </a:rPr>
                        <a:t>EVALUATION QUESTIONNAIRE </a:t>
                      </a:r>
                    </a:p>
                  </a:txBody>
                  <a:tcPr anchor="ctr">
                    <a:solidFill>
                      <a:srgbClr val="FE7E01"/>
                    </a:solidFill>
                  </a:tcPr>
                </a:tc>
                <a:tc hMerge="1">
                  <a:txBody>
                    <a:bodyPr/>
                    <a:lstStyle/>
                    <a:p>
                      <a:pPr algn="ctr"/>
                      <a:endParaRPr lang="pl-PL" dirty="0"/>
                    </a:p>
                  </a:txBody>
                  <a:tcPr anchor="ctr"/>
                </a:tc>
                <a:tc hMerge="1">
                  <a:txBody>
                    <a:bodyPr/>
                    <a:lstStyle/>
                    <a:p>
                      <a:pPr algn="ctr"/>
                      <a:endParaRPr lang="pl-PL" dirty="0"/>
                    </a:p>
                  </a:txBody>
                  <a:tcPr anchor="ctr"/>
                </a:tc>
                <a:extLst>
                  <a:ext uri="{0D108BD9-81ED-4DB2-BD59-A6C34878D82A}">
                    <a16:rowId xmlns:a16="http://schemas.microsoft.com/office/drawing/2014/main" val="3212293414"/>
                  </a:ext>
                </a:extLst>
              </a:tr>
              <a:tr h="816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WHY?</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WHEN?</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EXAMPLE QUESTIONS</a:t>
                      </a:r>
                    </a:p>
                  </a:txBody>
                  <a:tcPr marL="144000" marR="144000" marT="144000" marB="144000" anchor="ctr">
                    <a:solidFill>
                      <a:srgbClr val="FBA103"/>
                    </a:solidFill>
                  </a:tcPr>
                </a:tc>
                <a:extLst>
                  <a:ext uri="{0D108BD9-81ED-4DB2-BD59-A6C34878D82A}">
                    <a16:rowId xmlns:a16="http://schemas.microsoft.com/office/drawing/2014/main" val="10000"/>
                  </a:ext>
                </a:extLst>
              </a:tr>
              <a:tr h="2172945">
                <a:tc>
                  <a:txBody>
                    <a:bodyPr/>
                    <a:lstStyle/>
                    <a:p>
                      <a:pPr algn="l">
                        <a:defRPr sz="1800"/>
                      </a:pPr>
                      <a:r>
                        <a:rPr lang="pl-PL" sz="1600" dirty="0" err="1">
                          <a:solidFill>
                            <a:srgbClr val="404040"/>
                          </a:solidFill>
                        </a:rPr>
                        <a:t>participant</a:t>
                      </a:r>
                      <a:r>
                        <a:rPr lang="pl-PL" sz="1600" dirty="0">
                          <a:solidFill>
                            <a:srgbClr val="404040"/>
                          </a:solidFill>
                        </a:rPr>
                        <a:t> </a:t>
                      </a:r>
                      <a:r>
                        <a:rPr lang="pl-PL" sz="1600" dirty="0" err="1">
                          <a:solidFill>
                            <a:srgbClr val="404040"/>
                          </a:solidFill>
                        </a:rPr>
                        <a:t>reaction</a:t>
                      </a:r>
                      <a:r>
                        <a:rPr lang="pl-PL" sz="1600" dirty="0">
                          <a:solidFill>
                            <a:srgbClr val="404040"/>
                          </a:solidFill>
                        </a:rPr>
                        <a:t> </a:t>
                      </a:r>
                    </a:p>
                  </a:txBody>
                  <a:tcPr marL="144000" marR="144000" marT="144000" marB="144000" anchor="ctr">
                    <a:solidFill>
                      <a:srgbClr val="FEE8A0"/>
                    </a:solidFill>
                  </a:tcPr>
                </a:tc>
                <a:tc>
                  <a:txBody>
                    <a:bodyPr/>
                    <a:lstStyle/>
                    <a:p>
                      <a:pPr algn="l">
                        <a:defRPr sz="1800"/>
                      </a:pPr>
                      <a:r>
                        <a:rPr lang="en-US" sz="1600" dirty="0">
                          <a:solidFill>
                            <a:srgbClr val="404040"/>
                          </a:solidFill>
                        </a:rPr>
                        <a:t>at the end of the training </a:t>
                      </a:r>
                    </a:p>
                  </a:txBody>
                  <a:tcPr marL="144000" marR="144000" marT="144000" marB="144000" anchor="ctr">
                    <a:solidFill>
                      <a:srgbClr val="FEE8A0"/>
                    </a:solidFill>
                  </a:tcPr>
                </a:tc>
                <a:tc>
                  <a:txBody>
                    <a:bodyPr/>
                    <a:lstStyle/>
                    <a:p>
                      <a:pPr marL="285750" indent="-285750" algn="l">
                        <a:buFontTx/>
                        <a:buBlip>
                          <a:blip r:embed="rId5"/>
                        </a:buBlip>
                        <a:defRPr sz="1800">
                          <a:solidFill>
                            <a:srgbClr val="404040"/>
                          </a:solidFill>
                        </a:defRPr>
                      </a:pPr>
                      <a:r>
                        <a:rPr lang="en-US" sz="1600" dirty="0"/>
                        <a:t>how did the participants rate the training?</a:t>
                      </a:r>
                    </a:p>
                    <a:p>
                      <a:pPr marL="285750" indent="-285750" algn="l">
                        <a:buFontTx/>
                        <a:buBlip>
                          <a:blip r:embed="rId5"/>
                        </a:buBlip>
                        <a:defRPr sz="1800">
                          <a:solidFill>
                            <a:srgbClr val="404040"/>
                          </a:solidFill>
                        </a:defRPr>
                      </a:pPr>
                      <a:endParaRPr lang="en-US" sz="1600" dirty="0"/>
                    </a:p>
                    <a:p>
                      <a:pPr marL="285750" indent="-285750" algn="l">
                        <a:buFontTx/>
                        <a:buBlip>
                          <a:blip r:embed="rId5"/>
                        </a:buBlip>
                        <a:defRPr sz="1800">
                          <a:solidFill>
                            <a:srgbClr val="404040"/>
                          </a:solidFill>
                        </a:defRPr>
                      </a:pPr>
                      <a:r>
                        <a:rPr lang="en-US" sz="1600" dirty="0"/>
                        <a:t>were the keywords explained clearly?</a:t>
                      </a:r>
                    </a:p>
                    <a:p>
                      <a:pPr marL="285750" indent="-285750" algn="l">
                        <a:buFontTx/>
                        <a:buBlip>
                          <a:blip r:embed="rId5"/>
                        </a:buBlip>
                        <a:defRPr sz="1800">
                          <a:solidFill>
                            <a:srgbClr val="404040"/>
                          </a:solidFill>
                        </a:defRPr>
                      </a:pPr>
                      <a:endParaRPr lang="en-US" sz="1600" dirty="0"/>
                    </a:p>
                    <a:p>
                      <a:pPr marL="285750" indent="-285750" algn="l">
                        <a:buFontTx/>
                        <a:buBlip>
                          <a:blip r:embed="rId5"/>
                        </a:buBlip>
                        <a:defRPr sz="1800">
                          <a:solidFill>
                            <a:srgbClr val="404040"/>
                          </a:solidFill>
                        </a:defRPr>
                      </a:pPr>
                      <a:r>
                        <a:rPr lang="en-US" sz="1600" dirty="0"/>
                        <a:t>were the given examples a source of useful information for me?</a:t>
                      </a:r>
                    </a:p>
                  </a:txBody>
                  <a:tcPr marL="144000" marR="144000" marT="144000" marB="144000" anchor="ctr">
                    <a:solidFill>
                      <a:srgbClr val="FEE8A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971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TRAINING EVALUATION TOOLS</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12</a:t>
            </a:fld>
            <a:endParaRPr lang="en-US" altLang="pl-PL" dirty="0"/>
          </a:p>
        </p:txBody>
      </p:sp>
      <p:sp>
        <p:nvSpPr>
          <p:cNvPr id="19" name="Prostokąt 18">
            <a:extLst>
              <a:ext uri="{FF2B5EF4-FFF2-40B4-BE49-F238E27FC236}">
                <a16:creationId xmlns:a16="http://schemas.microsoft.com/office/drawing/2014/main" id="{847CD63F-F352-4CB8-9A22-52B8AFD31A95}"/>
              </a:ext>
            </a:extLst>
          </p:cNvPr>
          <p:cNvSpPr/>
          <p:nvPr/>
        </p:nvSpPr>
        <p:spPr>
          <a:xfrm>
            <a:off x="971600" y="5958000"/>
            <a:ext cx="2410403" cy="553998"/>
          </a:xfrm>
          <a:prstGeom prst="rect">
            <a:avLst/>
          </a:prstGeom>
        </p:spPr>
        <p:txBody>
          <a:bodyPr wrap="none">
            <a:spAutoFit/>
          </a:bodyPr>
          <a:lstStyle/>
          <a:p>
            <a:pPr>
              <a:defRPr sz="1600"/>
            </a:pPr>
            <a:r>
              <a:rPr lang="en-US" sz="1600" dirty="0">
                <a:solidFill>
                  <a:schemeClr val="tx1">
                    <a:lumMod val="75000"/>
                    <a:lumOff val="25000"/>
                  </a:schemeClr>
                </a:solidFill>
              </a:rPr>
              <a:t>EXAMPLE DOCUMENTS </a:t>
            </a:r>
          </a:p>
          <a:p>
            <a:pPr>
              <a:defRPr sz="1600"/>
            </a:pPr>
            <a:r>
              <a:rPr lang="en-US" sz="1400" dirty="0">
                <a:solidFill>
                  <a:schemeClr val="tx1">
                    <a:lumMod val="75000"/>
                    <a:lumOff val="25000"/>
                  </a:schemeClr>
                </a:solidFill>
              </a:rPr>
              <a:t>pre and post  knowledge tests </a:t>
            </a:r>
          </a:p>
        </p:txBody>
      </p:sp>
      <p:pic>
        <p:nvPicPr>
          <p:cNvPr id="22" name="Grafika 21">
            <a:extLst>
              <a:ext uri="{FF2B5EF4-FFF2-40B4-BE49-F238E27FC236}">
                <a16:creationId xmlns:a16="http://schemas.microsoft.com/office/drawing/2014/main" id="{F4A3CF01-BE36-4135-B3D0-15FDE6D4C3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592" y="5971346"/>
            <a:ext cx="522000" cy="522000"/>
          </a:xfrm>
          <a:prstGeom prst="rect">
            <a:avLst/>
          </a:prstGeom>
        </p:spPr>
      </p:pic>
      <p:sp>
        <p:nvSpPr>
          <p:cNvPr id="10" name="Prostokąt 9">
            <a:extLst>
              <a:ext uri="{FF2B5EF4-FFF2-40B4-BE49-F238E27FC236}">
                <a16:creationId xmlns:a16="http://schemas.microsoft.com/office/drawing/2014/main" id="{4FB10BE4-8185-448C-983E-0A2624660CE1}"/>
              </a:ext>
            </a:extLst>
          </p:cNvPr>
          <p:cNvSpPr/>
          <p:nvPr/>
        </p:nvSpPr>
        <p:spPr>
          <a:xfrm>
            <a:off x="4223792" y="5993653"/>
            <a:ext cx="1274067" cy="523220"/>
          </a:xfrm>
          <a:prstGeom prst="rect">
            <a:avLst/>
          </a:prstGeom>
        </p:spPr>
        <p:txBody>
          <a:bodyPr wrap="none">
            <a:spAutoFit/>
          </a:bodyPr>
          <a:lstStyle/>
          <a:p>
            <a:r>
              <a:rPr lang="pl-PL" sz="1400" dirty="0">
                <a:solidFill>
                  <a:schemeClr val="tx1">
                    <a:lumMod val="85000"/>
                    <a:lumOff val="15000"/>
                  </a:schemeClr>
                </a:solidFill>
              </a:rPr>
              <a:t>PODCAST</a:t>
            </a:r>
          </a:p>
          <a:p>
            <a:r>
              <a:rPr lang="pl-PL" sz="1400" dirty="0" err="1">
                <a:solidFill>
                  <a:schemeClr val="tx1">
                    <a:lumMod val="85000"/>
                    <a:lumOff val="15000"/>
                  </a:schemeClr>
                </a:solidFill>
              </a:rPr>
              <a:t>Recording</a:t>
            </a:r>
            <a:r>
              <a:rPr lang="pl-PL" sz="1400" dirty="0">
                <a:solidFill>
                  <a:schemeClr val="tx1">
                    <a:lumMod val="85000"/>
                    <a:lumOff val="15000"/>
                  </a:schemeClr>
                </a:solidFill>
              </a:rPr>
              <a:t> no 2</a:t>
            </a:r>
          </a:p>
        </p:txBody>
      </p:sp>
      <p:pic>
        <p:nvPicPr>
          <p:cNvPr id="11" name="Obraz 10">
            <a:extLst>
              <a:ext uri="{FF2B5EF4-FFF2-40B4-BE49-F238E27FC236}">
                <a16:creationId xmlns:a16="http://schemas.microsoft.com/office/drawing/2014/main" id="{C50C4C30-FC99-48A2-8B2C-89632A5CA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068" y="5959468"/>
            <a:ext cx="551218" cy="551809"/>
          </a:xfrm>
          <a:prstGeom prst="rect">
            <a:avLst/>
          </a:prstGeom>
        </p:spPr>
      </p:pic>
      <p:graphicFrame>
        <p:nvGraphicFramePr>
          <p:cNvPr id="9" name="Tabela 8">
            <a:extLst>
              <a:ext uri="{FF2B5EF4-FFF2-40B4-BE49-F238E27FC236}">
                <a16:creationId xmlns:a16="http://schemas.microsoft.com/office/drawing/2014/main" id="{5C0EEC41-9A06-4A63-890A-CF7B3DB215A5}"/>
              </a:ext>
            </a:extLst>
          </p:cNvPr>
          <p:cNvGraphicFramePr>
            <a:graphicFrameLocks noGrp="1"/>
          </p:cNvGraphicFramePr>
          <p:nvPr>
            <p:extLst>
              <p:ext uri="{D42A27DB-BD31-4B8C-83A1-F6EECF244321}">
                <p14:modId xmlns:p14="http://schemas.microsoft.com/office/powerpoint/2010/main" val="2962634362"/>
              </p:ext>
            </p:extLst>
          </p:nvPr>
        </p:nvGraphicFramePr>
        <p:xfrm>
          <a:off x="2567608" y="1524283"/>
          <a:ext cx="7344816" cy="3056845"/>
        </p:xfrm>
        <a:graphic>
          <a:graphicData uri="http://schemas.openxmlformats.org/drawingml/2006/table">
            <a:tbl>
              <a:tblPr firstRow="1" bandRow="1">
                <a:effectLst/>
                <a:tableStyleId>{F5AB1C69-6EDB-4FF4-983F-18BD219EF322}</a:tableStyleId>
              </a:tblPr>
              <a:tblGrid>
                <a:gridCol w="1625212">
                  <a:extLst>
                    <a:ext uri="{9D8B030D-6E8A-4147-A177-3AD203B41FA5}">
                      <a16:colId xmlns:a16="http://schemas.microsoft.com/office/drawing/2014/main" val="20001"/>
                    </a:ext>
                  </a:extLst>
                </a:gridCol>
                <a:gridCol w="1831172">
                  <a:extLst>
                    <a:ext uri="{9D8B030D-6E8A-4147-A177-3AD203B41FA5}">
                      <a16:colId xmlns:a16="http://schemas.microsoft.com/office/drawing/2014/main" val="20002"/>
                    </a:ext>
                  </a:extLst>
                </a:gridCol>
                <a:gridCol w="3888432">
                  <a:extLst>
                    <a:ext uri="{9D8B030D-6E8A-4147-A177-3AD203B41FA5}">
                      <a16:colId xmlns:a16="http://schemas.microsoft.com/office/drawing/2014/main" val="20003"/>
                    </a:ext>
                  </a:extLst>
                </a:gridCol>
              </a:tblGrid>
              <a:tr h="653125">
                <a:tc gridSpan="3">
                  <a:txBody>
                    <a:bodyPr/>
                    <a:lstStyle/>
                    <a:p>
                      <a:pPr algn="ctr">
                        <a:defRPr sz="1800" b="0">
                          <a:solidFill>
                            <a:srgbClr val="000000"/>
                          </a:solidFill>
                        </a:defRPr>
                      </a:pPr>
                      <a:r>
                        <a:rPr lang="pl-PL" sz="2400" b="1" dirty="0">
                          <a:solidFill>
                            <a:srgbClr val="FFFFFF"/>
                          </a:solidFill>
                        </a:rPr>
                        <a:t>KNOWLEDGE TEST </a:t>
                      </a:r>
                    </a:p>
                  </a:txBody>
                  <a:tcPr anchor="ctr">
                    <a:solidFill>
                      <a:srgbClr val="FE7E01"/>
                    </a:solidFill>
                  </a:tcPr>
                </a:tc>
                <a:tc hMerge="1">
                  <a:txBody>
                    <a:bodyPr/>
                    <a:lstStyle/>
                    <a:p>
                      <a:pPr algn="ctr"/>
                      <a:endParaRPr lang="pl-PL" dirty="0"/>
                    </a:p>
                  </a:txBody>
                  <a:tcPr anchor="ctr"/>
                </a:tc>
                <a:tc hMerge="1">
                  <a:txBody>
                    <a:bodyPr/>
                    <a:lstStyle/>
                    <a:p>
                      <a:pPr algn="ctr"/>
                      <a:endParaRPr lang="pl-PL" dirty="0"/>
                    </a:p>
                  </a:txBody>
                  <a:tcPr anchor="ctr"/>
                </a:tc>
                <a:extLst>
                  <a:ext uri="{0D108BD9-81ED-4DB2-BD59-A6C34878D82A}">
                    <a16:rowId xmlns:a16="http://schemas.microsoft.com/office/drawing/2014/main" val="3212293414"/>
                  </a:ext>
                </a:extLst>
              </a:tr>
              <a:tr h="653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WHY?</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WHEN?</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EXAMPLE QUESTIONS</a:t>
                      </a:r>
                    </a:p>
                  </a:txBody>
                  <a:tcPr marL="144000" marR="144000" marT="144000" marB="144000" anchor="ctr">
                    <a:solidFill>
                      <a:srgbClr val="FBA103"/>
                    </a:solidFill>
                  </a:tcPr>
                </a:tc>
                <a:extLst>
                  <a:ext uri="{0D108BD9-81ED-4DB2-BD59-A6C34878D82A}">
                    <a16:rowId xmlns:a16="http://schemas.microsoft.com/office/drawing/2014/main" val="10000"/>
                  </a:ext>
                </a:extLst>
              </a:tr>
              <a:tr h="1750595">
                <a:tc>
                  <a:txBody>
                    <a:bodyPr/>
                    <a:lstStyle/>
                    <a:p>
                      <a:pPr algn="l">
                        <a:defRPr sz="1800"/>
                      </a:pPr>
                      <a:r>
                        <a:rPr lang="en-US" sz="1600" dirty="0">
                          <a:solidFill>
                            <a:srgbClr val="404040"/>
                          </a:solidFill>
                        </a:rPr>
                        <a:t>the effects </a:t>
                      </a:r>
                      <a:endParaRPr lang="pl-PL" sz="1600" dirty="0">
                        <a:solidFill>
                          <a:srgbClr val="404040"/>
                        </a:solidFill>
                      </a:endParaRPr>
                    </a:p>
                    <a:p>
                      <a:pPr algn="l">
                        <a:defRPr sz="1800"/>
                      </a:pPr>
                      <a:r>
                        <a:rPr lang="en-US" sz="1600" dirty="0">
                          <a:solidFill>
                            <a:srgbClr val="404040"/>
                          </a:solidFill>
                        </a:rPr>
                        <a:t>of learning</a:t>
                      </a:r>
                      <a:r>
                        <a:rPr lang="pl-PL" sz="1600" dirty="0">
                          <a:solidFill>
                            <a:srgbClr val="404040"/>
                          </a:solidFill>
                        </a:rPr>
                        <a:t> </a:t>
                      </a:r>
                      <a:r>
                        <a:rPr lang="en-US" sz="1600" dirty="0">
                          <a:solidFill>
                            <a:srgbClr val="404040"/>
                          </a:solidFill>
                        </a:rPr>
                        <a:t>–knowledge </a:t>
                      </a:r>
                    </a:p>
                  </a:txBody>
                  <a:tcPr marL="144000" marR="144000" marT="144000" marB="144000" anchor="ctr">
                    <a:solidFill>
                      <a:srgbClr val="FEE8A0"/>
                    </a:solidFill>
                  </a:tcPr>
                </a:tc>
                <a:tc>
                  <a:txBody>
                    <a:bodyPr/>
                    <a:lstStyle/>
                    <a:p>
                      <a:pPr algn="l">
                        <a:defRPr sz="1800"/>
                      </a:pPr>
                      <a:r>
                        <a:rPr lang="pl-PL" sz="1600" dirty="0" err="1">
                          <a:solidFill>
                            <a:srgbClr val="404040"/>
                          </a:solidFill>
                        </a:rPr>
                        <a:t>before</a:t>
                      </a:r>
                      <a:r>
                        <a:rPr lang="pl-PL" sz="1600" dirty="0">
                          <a:solidFill>
                            <a:srgbClr val="404040"/>
                          </a:solidFill>
                        </a:rPr>
                        <a:t> and </a:t>
                      </a:r>
                      <a:r>
                        <a:rPr lang="pl-PL" sz="1600" dirty="0" err="1">
                          <a:solidFill>
                            <a:srgbClr val="404040"/>
                          </a:solidFill>
                        </a:rPr>
                        <a:t>after</a:t>
                      </a:r>
                      <a:r>
                        <a:rPr lang="pl-PL" sz="1600" dirty="0">
                          <a:solidFill>
                            <a:srgbClr val="404040"/>
                          </a:solidFill>
                        </a:rPr>
                        <a:t> </a:t>
                      </a:r>
                      <a:r>
                        <a:rPr lang="pl-PL" sz="1600" dirty="0" err="1">
                          <a:solidFill>
                            <a:srgbClr val="404040"/>
                          </a:solidFill>
                        </a:rPr>
                        <a:t>training</a:t>
                      </a:r>
                      <a:r>
                        <a:rPr lang="pl-PL" sz="1600" dirty="0">
                          <a:solidFill>
                            <a:srgbClr val="404040"/>
                          </a:solidFill>
                        </a:rPr>
                        <a:t> </a:t>
                      </a:r>
                    </a:p>
                  </a:txBody>
                  <a:tcPr marL="144000" marR="144000" marT="144000" marB="144000" anchor="ctr">
                    <a:solidFill>
                      <a:srgbClr val="FEE8A0"/>
                    </a:solidFill>
                  </a:tcPr>
                </a:tc>
                <a:tc>
                  <a:txBody>
                    <a:bodyPr/>
                    <a:lstStyle/>
                    <a:p>
                      <a:pPr algn="l">
                        <a:defRPr sz="1800"/>
                      </a:pPr>
                      <a:r>
                        <a:rPr lang="pl-PL" sz="1600" dirty="0" err="1">
                          <a:solidFill>
                            <a:srgbClr val="404040"/>
                          </a:solidFill>
                        </a:rPr>
                        <a:t>multiple</a:t>
                      </a:r>
                      <a:r>
                        <a:rPr lang="pl-PL" sz="1600" dirty="0">
                          <a:solidFill>
                            <a:srgbClr val="404040"/>
                          </a:solidFill>
                        </a:rPr>
                        <a:t> choice </a:t>
                      </a:r>
                      <a:r>
                        <a:rPr lang="pl-PL" sz="1600" dirty="0" err="1">
                          <a:solidFill>
                            <a:srgbClr val="404040"/>
                          </a:solidFill>
                        </a:rPr>
                        <a:t>questions</a:t>
                      </a:r>
                      <a:r>
                        <a:rPr lang="pl-PL" sz="1600" dirty="0">
                          <a:solidFill>
                            <a:srgbClr val="404040"/>
                          </a:solidFill>
                        </a:rPr>
                        <a:t> </a:t>
                      </a:r>
                    </a:p>
                  </a:txBody>
                  <a:tcPr marL="144000" marR="144000" marT="144000" marB="144000" anchor="ctr">
                    <a:solidFill>
                      <a:srgbClr val="FEE8A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782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TRAINING EVALUATION TOOLS</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13</a:t>
            </a:fld>
            <a:endParaRPr lang="en-US" altLang="pl-PL" dirty="0"/>
          </a:p>
        </p:txBody>
      </p:sp>
      <p:sp>
        <p:nvSpPr>
          <p:cNvPr id="14" name="Prostokąt 13">
            <a:extLst>
              <a:ext uri="{FF2B5EF4-FFF2-40B4-BE49-F238E27FC236}">
                <a16:creationId xmlns:a16="http://schemas.microsoft.com/office/drawing/2014/main" id="{C3131AF9-D711-4B4B-90BF-4E185B7D8D36}"/>
              </a:ext>
            </a:extLst>
          </p:cNvPr>
          <p:cNvSpPr/>
          <p:nvPr/>
        </p:nvSpPr>
        <p:spPr>
          <a:xfrm>
            <a:off x="971600" y="5958000"/>
            <a:ext cx="2129686" cy="553998"/>
          </a:xfrm>
          <a:prstGeom prst="rect">
            <a:avLst/>
          </a:prstGeom>
        </p:spPr>
        <p:txBody>
          <a:bodyPr wrap="none">
            <a:spAutoFit/>
          </a:bodyPr>
          <a:lstStyle/>
          <a:p>
            <a:pPr>
              <a:defRPr sz="1600"/>
            </a:pPr>
            <a:r>
              <a:rPr lang="pl-PL" sz="1600" dirty="0" err="1">
                <a:solidFill>
                  <a:schemeClr val="tx1">
                    <a:lumMod val="75000"/>
                    <a:lumOff val="25000"/>
                  </a:schemeClr>
                </a:solidFill>
              </a:rPr>
              <a:t>EXAMPLE</a:t>
            </a:r>
            <a:r>
              <a:rPr lang="pl-PL" sz="1600" dirty="0">
                <a:solidFill>
                  <a:schemeClr val="tx1">
                    <a:lumMod val="75000"/>
                    <a:lumOff val="25000"/>
                  </a:schemeClr>
                </a:solidFill>
              </a:rPr>
              <a:t> </a:t>
            </a:r>
            <a:r>
              <a:rPr lang="pl-PL" sz="1600" dirty="0" err="1">
                <a:solidFill>
                  <a:schemeClr val="tx1">
                    <a:lumMod val="75000"/>
                    <a:lumOff val="25000"/>
                  </a:schemeClr>
                </a:solidFill>
              </a:rPr>
              <a:t>DOCUMENTS</a:t>
            </a:r>
            <a:endParaRPr lang="pl-PL" sz="1600" dirty="0">
              <a:solidFill>
                <a:schemeClr val="tx1">
                  <a:lumMod val="75000"/>
                  <a:lumOff val="25000"/>
                </a:schemeClr>
              </a:solidFill>
            </a:endParaRPr>
          </a:p>
          <a:p>
            <a:pPr>
              <a:defRPr sz="1600"/>
            </a:pPr>
            <a:r>
              <a:rPr lang="pl-PL" sz="1400" dirty="0" err="1">
                <a:solidFill>
                  <a:schemeClr val="tx1">
                    <a:lumMod val="75000"/>
                    <a:lumOff val="25000"/>
                  </a:schemeClr>
                </a:solidFill>
              </a:rPr>
              <a:t>Individual</a:t>
            </a:r>
            <a:r>
              <a:rPr lang="pl-PL" sz="1400" dirty="0">
                <a:solidFill>
                  <a:schemeClr val="tx1">
                    <a:lumMod val="75000"/>
                    <a:lumOff val="25000"/>
                  </a:schemeClr>
                </a:solidFill>
              </a:rPr>
              <a:t> </a:t>
            </a:r>
            <a:r>
              <a:rPr lang="pl-PL" sz="1400" dirty="0" err="1">
                <a:solidFill>
                  <a:schemeClr val="tx1">
                    <a:lumMod val="75000"/>
                    <a:lumOff val="25000"/>
                  </a:schemeClr>
                </a:solidFill>
              </a:rPr>
              <a:t>interviews</a:t>
            </a:r>
            <a:endParaRPr lang="pl-PL" sz="1400" dirty="0">
              <a:solidFill>
                <a:schemeClr val="tx1">
                  <a:lumMod val="75000"/>
                  <a:lumOff val="25000"/>
                </a:schemeClr>
              </a:solidFill>
            </a:endParaRPr>
          </a:p>
        </p:txBody>
      </p:sp>
      <p:pic>
        <p:nvPicPr>
          <p:cNvPr id="17" name="Grafika 16">
            <a:extLst>
              <a:ext uri="{FF2B5EF4-FFF2-40B4-BE49-F238E27FC236}">
                <a16:creationId xmlns:a16="http://schemas.microsoft.com/office/drawing/2014/main" id="{61063C9B-445E-45F8-9743-ECEE0E1638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592" y="5971346"/>
            <a:ext cx="522000" cy="522000"/>
          </a:xfrm>
          <a:prstGeom prst="rect">
            <a:avLst/>
          </a:prstGeom>
        </p:spPr>
      </p:pic>
      <p:sp>
        <p:nvSpPr>
          <p:cNvPr id="10" name="Prostokąt 9">
            <a:extLst>
              <a:ext uri="{FF2B5EF4-FFF2-40B4-BE49-F238E27FC236}">
                <a16:creationId xmlns:a16="http://schemas.microsoft.com/office/drawing/2014/main" id="{9BECBECC-AA10-4A4B-B58B-009837FB9EB5}"/>
              </a:ext>
            </a:extLst>
          </p:cNvPr>
          <p:cNvSpPr/>
          <p:nvPr/>
        </p:nvSpPr>
        <p:spPr>
          <a:xfrm>
            <a:off x="4223792" y="5993653"/>
            <a:ext cx="1274067" cy="523220"/>
          </a:xfrm>
          <a:prstGeom prst="rect">
            <a:avLst/>
          </a:prstGeom>
        </p:spPr>
        <p:txBody>
          <a:bodyPr wrap="none">
            <a:spAutoFit/>
          </a:bodyPr>
          <a:lstStyle/>
          <a:p>
            <a:r>
              <a:rPr lang="pl-PL" sz="1400" dirty="0">
                <a:solidFill>
                  <a:schemeClr val="tx1">
                    <a:lumMod val="85000"/>
                    <a:lumOff val="15000"/>
                  </a:schemeClr>
                </a:solidFill>
              </a:rPr>
              <a:t>PODCAST</a:t>
            </a:r>
          </a:p>
          <a:p>
            <a:r>
              <a:rPr lang="pl-PL" sz="1400" dirty="0" err="1">
                <a:solidFill>
                  <a:schemeClr val="tx1">
                    <a:lumMod val="85000"/>
                    <a:lumOff val="15000"/>
                  </a:schemeClr>
                </a:solidFill>
              </a:rPr>
              <a:t>Recording</a:t>
            </a:r>
            <a:r>
              <a:rPr lang="pl-PL" sz="1400" dirty="0">
                <a:solidFill>
                  <a:schemeClr val="tx1">
                    <a:lumMod val="85000"/>
                    <a:lumOff val="15000"/>
                  </a:schemeClr>
                </a:solidFill>
              </a:rPr>
              <a:t> no 2</a:t>
            </a:r>
          </a:p>
        </p:txBody>
      </p:sp>
      <p:pic>
        <p:nvPicPr>
          <p:cNvPr id="11" name="Obraz 10">
            <a:extLst>
              <a:ext uri="{FF2B5EF4-FFF2-40B4-BE49-F238E27FC236}">
                <a16:creationId xmlns:a16="http://schemas.microsoft.com/office/drawing/2014/main" id="{5A3CD1E4-E200-4F93-A528-4548FF3470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068" y="5959468"/>
            <a:ext cx="551218" cy="551809"/>
          </a:xfrm>
          <a:prstGeom prst="rect">
            <a:avLst/>
          </a:prstGeom>
        </p:spPr>
      </p:pic>
      <p:graphicFrame>
        <p:nvGraphicFramePr>
          <p:cNvPr id="9" name="Tabela 8">
            <a:extLst>
              <a:ext uri="{FF2B5EF4-FFF2-40B4-BE49-F238E27FC236}">
                <a16:creationId xmlns:a16="http://schemas.microsoft.com/office/drawing/2014/main" id="{541AA67F-1768-437A-AE63-A6FB86BE8F77}"/>
              </a:ext>
            </a:extLst>
          </p:cNvPr>
          <p:cNvGraphicFramePr>
            <a:graphicFrameLocks noGrp="1"/>
          </p:cNvGraphicFramePr>
          <p:nvPr>
            <p:extLst>
              <p:ext uri="{D42A27DB-BD31-4B8C-83A1-F6EECF244321}">
                <p14:modId xmlns:p14="http://schemas.microsoft.com/office/powerpoint/2010/main" val="2993666492"/>
              </p:ext>
            </p:extLst>
          </p:nvPr>
        </p:nvGraphicFramePr>
        <p:xfrm>
          <a:off x="2167209" y="1736812"/>
          <a:ext cx="7776865" cy="3384376"/>
        </p:xfrm>
        <a:graphic>
          <a:graphicData uri="http://schemas.openxmlformats.org/drawingml/2006/table">
            <a:tbl>
              <a:tblPr firstRow="1" bandRow="1">
                <a:effectLst/>
                <a:tableStyleId>{F5AB1C69-6EDB-4FF4-983F-18BD219EF322}</a:tableStyleId>
              </a:tblPr>
              <a:tblGrid>
                <a:gridCol w="1720813">
                  <a:extLst>
                    <a:ext uri="{9D8B030D-6E8A-4147-A177-3AD203B41FA5}">
                      <a16:colId xmlns:a16="http://schemas.microsoft.com/office/drawing/2014/main" val="20001"/>
                    </a:ext>
                  </a:extLst>
                </a:gridCol>
                <a:gridCol w="1704712">
                  <a:extLst>
                    <a:ext uri="{9D8B030D-6E8A-4147-A177-3AD203B41FA5}">
                      <a16:colId xmlns:a16="http://schemas.microsoft.com/office/drawing/2014/main" val="20002"/>
                    </a:ext>
                  </a:extLst>
                </a:gridCol>
                <a:gridCol w="4351340">
                  <a:extLst>
                    <a:ext uri="{9D8B030D-6E8A-4147-A177-3AD203B41FA5}">
                      <a16:colId xmlns:a16="http://schemas.microsoft.com/office/drawing/2014/main" val="20003"/>
                    </a:ext>
                  </a:extLst>
                </a:gridCol>
              </a:tblGrid>
              <a:tr h="653125">
                <a:tc gridSpan="3">
                  <a:txBody>
                    <a:bodyPr/>
                    <a:lstStyle/>
                    <a:p>
                      <a:pPr algn="ctr">
                        <a:defRPr sz="1800" b="0">
                          <a:solidFill>
                            <a:srgbClr val="000000"/>
                          </a:solidFill>
                        </a:defRPr>
                      </a:pPr>
                      <a:r>
                        <a:rPr lang="pl-PL" sz="2400" b="1" dirty="0">
                          <a:solidFill>
                            <a:srgbClr val="FFFFFF"/>
                          </a:solidFill>
                        </a:rPr>
                        <a:t>INDIVIDUAL INTERVIEWS </a:t>
                      </a:r>
                    </a:p>
                  </a:txBody>
                  <a:tcPr anchor="ctr">
                    <a:solidFill>
                      <a:srgbClr val="FE7E01"/>
                    </a:solidFill>
                  </a:tcPr>
                </a:tc>
                <a:tc hMerge="1">
                  <a:txBody>
                    <a:bodyPr/>
                    <a:lstStyle/>
                    <a:p>
                      <a:pPr algn="ctr"/>
                      <a:endParaRPr lang="pl-PL" dirty="0"/>
                    </a:p>
                  </a:txBody>
                  <a:tcPr anchor="ctr"/>
                </a:tc>
                <a:tc hMerge="1">
                  <a:txBody>
                    <a:bodyPr/>
                    <a:lstStyle/>
                    <a:p>
                      <a:pPr algn="ctr"/>
                      <a:endParaRPr lang="pl-PL" dirty="0"/>
                    </a:p>
                  </a:txBody>
                  <a:tcPr anchor="ctr"/>
                </a:tc>
                <a:extLst>
                  <a:ext uri="{0D108BD9-81ED-4DB2-BD59-A6C34878D82A}">
                    <a16:rowId xmlns:a16="http://schemas.microsoft.com/office/drawing/2014/main" val="3212293414"/>
                  </a:ext>
                </a:extLst>
              </a:tr>
              <a:tr h="653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WHY?</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WHEN?</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EXAMPLE QUESTIONS</a:t>
                      </a:r>
                    </a:p>
                  </a:txBody>
                  <a:tcPr marL="144000" marR="144000" marT="144000" marB="144000" anchor="ctr">
                    <a:solidFill>
                      <a:srgbClr val="FBA103"/>
                    </a:solidFill>
                  </a:tcPr>
                </a:tc>
                <a:extLst>
                  <a:ext uri="{0D108BD9-81ED-4DB2-BD59-A6C34878D82A}">
                    <a16:rowId xmlns:a16="http://schemas.microsoft.com/office/drawing/2014/main" val="10000"/>
                  </a:ext>
                </a:extLst>
              </a:tr>
              <a:tr h="2078126">
                <a:tc>
                  <a:txBody>
                    <a:bodyPr/>
                    <a:lstStyle/>
                    <a:p>
                      <a:pPr algn="l">
                        <a:defRPr sz="1800">
                          <a:solidFill>
                            <a:srgbClr val="404040"/>
                          </a:solidFill>
                        </a:defRPr>
                      </a:pPr>
                      <a:r>
                        <a:rPr lang="en-US" sz="1600" dirty="0"/>
                        <a:t>participant reaction</a:t>
                      </a:r>
                    </a:p>
                    <a:p>
                      <a:pPr algn="l">
                        <a:defRPr sz="1800">
                          <a:solidFill>
                            <a:srgbClr val="404040"/>
                          </a:solidFill>
                        </a:defRPr>
                      </a:pPr>
                      <a:endParaRPr lang="en-US" sz="1600" dirty="0"/>
                    </a:p>
                    <a:p>
                      <a:pPr algn="l">
                        <a:defRPr sz="1800">
                          <a:solidFill>
                            <a:srgbClr val="404040"/>
                          </a:solidFill>
                        </a:defRPr>
                      </a:pPr>
                      <a:r>
                        <a:rPr lang="en-US" sz="1600" dirty="0"/>
                        <a:t>assessment </a:t>
                      </a:r>
                      <a:endParaRPr lang="pl-PL" sz="1600" dirty="0"/>
                    </a:p>
                    <a:p>
                      <a:pPr algn="l">
                        <a:defRPr sz="1800">
                          <a:solidFill>
                            <a:srgbClr val="404040"/>
                          </a:solidFill>
                        </a:defRPr>
                      </a:pPr>
                      <a:r>
                        <a:rPr lang="en-US" sz="1600" dirty="0"/>
                        <a:t>of gained skill implementation </a:t>
                      </a:r>
                    </a:p>
                  </a:txBody>
                  <a:tcPr marL="144000" marR="144000" marT="144000" marB="144000" anchor="ctr">
                    <a:solidFill>
                      <a:srgbClr val="FEE8A0"/>
                    </a:solidFill>
                  </a:tcPr>
                </a:tc>
                <a:tc>
                  <a:txBody>
                    <a:bodyPr/>
                    <a:lstStyle/>
                    <a:p>
                      <a:pPr algn="l">
                        <a:defRPr sz="1800"/>
                      </a:pPr>
                      <a:r>
                        <a:rPr lang="pl-PL" sz="1600" dirty="0" err="1">
                          <a:solidFill>
                            <a:srgbClr val="404040"/>
                          </a:solidFill>
                        </a:rPr>
                        <a:t>after</a:t>
                      </a:r>
                      <a:r>
                        <a:rPr lang="pl-PL" sz="1600" dirty="0">
                          <a:solidFill>
                            <a:srgbClr val="404040"/>
                          </a:solidFill>
                        </a:rPr>
                        <a:t> </a:t>
                      </a:r>
                      <a:r>
                        <a:rPr lang="pl-PL" sz="1600" dirty="0" err="1">
                          <a:solidFill>
                            <a:srgbClr val="404040"/>
                          </a:solidFill>
                        </a:rPr>
                        <a:t>training</a:t>
                      </a:r>
                      <a:endParaRPr lang="pl-PL" sz="1600" dirty="0">
                        <a:solidFill>
                          <a:srgbClr val="404040"/>
                        </a:solidFill>
                      </a:endParaRPr>
                    </a:p>
                  </a:txBody>
                  <a:tcPr marL="144000" marR="144000" marT="144000" marB="144000" anchor="ctr">
                    <a:solidFill>
                      <a:srgbClr val="FEE8A0"/>
                    </a:solidFill>
                  </a:tcPr>
                </a:tc>
                <a:tc>
                  <a:txBody>
                    <a:bodyPr/>
                    <a:lstStyle/>
                    <a:p>
                      <a:pPr marL="285750" indent="-285750" algn="l">
                        <a:buFontTx/>
                        <a:buBlip>
                          <a:blip r:embed="rId5"/>
                        </a:buBlip>
                        <a:defRPr sz="1800">
                          <a:solidFill>
                            <a:srgbClr val="404040"/>
                          </a:solidFill>
                        </a:defRPr>
                      </a:pPr>
                      <a:r>
                        <a:rPr lang="en-US" sz="1600" dirty="0"/>
                        <a:t>how do you rate your waitressing skills</a:t>
                      </a:r>
                      <a:r>
                        <a:rPr lang="pl-PL" sz="1600" dirty="0"/>
                        <a:t> </a:t>
                      </a:r>
                      <a:br>
                        <a:rPr lang="pl-PL" sz="1600" dirty="0"/>
                      </a:br>
                      <a:r>
                        <a:rPr lang="en-US" sz="1600" dirty="0"/>
                        <a:t>in everyday work after training?</a:t>
                      </a:r>
                    </a:p>
                    <a:p>
                      <a:pPr marL="285750" indent="-285750" algn="l">
                        <a:buFontTx/>
                        <a:buBlip>
                          <a:blip r:embed="rId5"/>
                        </a:buBlip>
                        <a:defRPr sz="1800">
                          <a:solidFill>
                            <a:srgbClr val="404040"/>
                          </a:solidFill>
                        </a:defRPr>
                      </a:pPr>
                      <a:endParaRPr lang="en-US" sz="1600" dirty="0"/>
                    </a:p>
                    <a:p>
                      <a:pPr marL="285750" indent="-285750" algn="l">
                        <a:buFontTx/>
                        <a:buBlip>
                          <a:blip r:embed="rId5"/>
                        </a:buBlip>
                        <a:defRPr sz="1800">
                          <a:solidFill>
                            <a:srgbClr val="404040"/>
                          </a:solidFill>
                        </a:defRPr>
                      </a:pPr>
                      <a:r>
                        <a:rPr lang="en-US" sz="1600" dirty="0"/>
                        <a:t>is the knowledge gained during training</a:t>
                      </a:r>
                      <a:r>
                        <a:rPr lang="pl-PL" sz="1600" dirty="0"/>
                        <a:t> </a:t>
                      </a:r>
                      <a:r>
                        <a:rPr lang="en-US" sz="1600" dirty="0"/>
                        <a:t>useful during my everyday work? </a:t>
                      </a:r>
                    </a:p>
                  </a:txBody>
                  <a:tcPr marL="144000" marR="144000" marT="144000" marB="144000" anchor="ctr">
                    <a:solidFill>
                      <a:srgbClr val="FEE8A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188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TRAINING EVALUATION TOOLS</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14</a:t>
            </a:fld>
            <a:endParaRPr lang="en-US" altLang="pl-PL" dirty="0"/>
          </a:p>
        </p:txBody>
      </p:sp>
      <p:sp>
        <p:nvSpPr>
          <p:cNvPr id="11" name="Prostokąt 10">
            <a:extLst>
              <a:ext uri="{FF2B5EF4-FFF2-40B4-BE49-F238E27FC236}">
                <a16:creationId xmlns:a16="http://schemas.microsoft.com/office/drawing/2014/main" id="{0D85ED71-2EEB-4408-8712-8143437E58DA}"/>
              </a:ext>
            </a:extLst>
          </p:cNvPr>
          <p:cNvSpPr/>
          <p:nvPr/>
        </p:nvSpPr>
        <p:spPr>
          <a:xfrm>
            <a:off x="971600" y="5958000"/>
            <a:ext cx="2176173" cy="553998"/>
          </a:xfrm>
          <a:prstGeom prst="rect">
            <a:avLst/>
          </a:prstGeom>
        </p:spPr>
        <p:txBody>
          <a:bodyPr wrap="none">
            <a:spAutoFit/>
          </a:bodyPr>
          <a:lstStyle/>
          <a:p>
            <a:pPr>
              <a:defRPr sz="1600"/>
            </a:pPr>
            <a:r>
              <a:rPr lang="pl-PL" sz="1600" dirty="0" err="1">
                <a:solidFill>
                  <a:schemeClr val="tx1">
                    <a:lumMod val="75000"/>
                    <a:lumOff val="25000"/>
                  </a:schemeClr>
                </a:solidFill>
              </a:rPr>
              <a:t>EXAMPLE</a:t>
            </a:r>
            <a:r>
              <a:rPr lang="pl-PL" sz="1600" dirty="0">
                <a:solidFill>
                  <a:schemeClr val="tx1">
                    <a:lumMod val="75000"/>
                    <a:lumOff val="25000"/>
                  </a:schemeClr>
                </a:solidFill>
              </a:rPr>
              <a:t> </a:t>
            </a:r>
            <a:r>
              <a:rPr lang="pl-PL" sz="1600" dirty="0" err="1">
                <a:solidFill>
                  <a:schemeClr val="tx1">
                    <a:lumMod val="75000"/>
                    <a:lumOff val="25000"/>
                  </a:schemeClr>
                </a:solidFill>
              </a:rPr>
              <a:t>DOCUMENTS</a:t>
            </a:r>
            <a:r>
              <a:rPr lang="pl-PL" sz="1600" dirty="0">
                <a:solidFill>
                  <a:schemeClr val="tx1">
                    <a:lumMod val="75000"/>
                    <a:lumOff val="25000"/>
                  </a:schemeClr>
                </a:solidFill>
              </a:rPr>
              <a:t> </a:t>
            </a:r>
          </a:p>
          <a:p>
            <a:pPr>
              <a:defRPr sz="1600"/>
            </a:pPr>
            <a:r>
              <a:rPr lang="pl-PL" sz="1400" dirty="0" err="1">
                <a:solidFill>
                  <a:schemeClr val="tx1">
                    <a:lumMod val="75000"/>
                    <a:lumOff val="25000"/>
                  </a:schemeClr>
                </a:solidFill>
              </a:rPr>
              <a:t>Trainer</a:t>
            </a:r>
            <a:r>
              <a:rPr lang="pl-PL" sz="1400" dirty="0">
                <a:solidFill>
                  <a:schemeClr val="tx1">
                    <a:lumMod val="75000"/>
                    <a:lumOff val="25000"/>
                  </a:schemeClr>
                </a:solidFill>
              </a:rPr>
              <a:t> report</a:t>
            </a:r>
          </a:p>
        </p:txBody>
      </p:sp>
      <p:pic>
        <p:nvPicPr>
          <p:cNvPr id="12" name="Grafika 11">
            <a:extLst>
              <a:ext uri="{FF2B5EF4-FFF2-40B4-BE49-F238E27FC236}">
                <a16:creationId xmlns:a16="http://schemas.microsoft.com/office/drawing/2014/main" id="{AC271AD0-EF4A-45F8-A3D7-A2F601DE45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592" y="5971346"/>
            <a:ext cx="522000" cy="522000"/>
          </a:xfrm>
          <a:prstGeom prst="rect">
            <a:avLst/>
          </a:prstGeom>
        </p:spPr>
      </p:pic>
      <p:graphicFrame>
        <p:nvGraphicFramePr>
          <p:cNvPr id="7" name="Tabela 6">
            <a:extLst>
              <a:ext uri="{FF2B5EF4-FFF2-40B4-BE49-F238E27FC236}">
                <a16:creationId xmlns:a16="http://schemas.microsoft.com/office/drawing/2014/main" id="{9A032D13-1D91-4D4A-81B0-9B0A69CAE230}"/>
              </a:ext>
            </a:extLst>
          </p:cNvPr>
          <p:cNvGraphicFramePr>
            <a:graphicFrameLocks noGrp="1"/>
          </p:cNvGraphicFramePr>
          <p:nvPr>
            <p:extLst>
              <p:ext uri="{D42A27DB-BD31-4B8C-83A1-F6EECF244321}">
                <p14:modId xmlns:p14="http://schemas.microsoft.com/office/powerpoint/2010/main" val="1423949227"/>
              </p:ext>
            </p:extLst>
          </p:nvPr>
        </p:nvGraphicFramePr>
        <p:xfrm>
          <a:off x="2207567" y="1484784"/>
          <a:ext cx="7776865" cy="3384376"/>
        </p:xfrm>
        <a:graphic>
          <a:graphicData uri="http://schemas.openxmlformats.org/drawingml/2006/table">
            <a:tbl>
              <a:tblPr firstRow="1" bandRow="1">
                <a:effectLst/>
                <a:tableStyleId>{F5AB1C69-6EDB-4FF4-983F-18BD219EF322}</a:tableStyleId>
              </a:tblPr>
              <a:tblGrid>
                <a:gridCol w="1720813">
                  <a:extLst>
                    <a:ext uri="{9D8B030D-6E8A-4147-A177-3AD203B41FA5}">
                      <a16:colId xmlns:a16="http://schemas.microsoft.com/office/drawing/2014/main" val="20001"/>
                    </a:ext>
                  </a:extLst>
                </a:gridCol>
                <a:gridCol w="1704712">
                  <a:extLst>
                    <a:ext uri="{9D8B030D-6E8A-4147-A177-3AD203B41FA5}">
                      <a16:colId xmlns:a16="http://schemas.microsoft.com/office/drawing/2014/main" val="20002"/>
                    </a:ext>
                  </a:extLst>
                </a:gridCol>
                <a:gridCol w="4351340">
                  <a:extLst>
                    <a:ext uri="{9D8B030D-6E8A-4147-A177-3AD203B41FA5}">
                      <a16:colId xmlns:a16="http://schemas.microsoft.com/office/drawing/2014/main" val="20003"/>
                    </a:ext>
                  </a:extLst>
                </a:gridCol>
              </a:tblGrid>
              <a:tr h="653125">
                <a:tc gridSpan="3">
                  <a:txBody>
                    <a:bodyPr/>
                    <a:lstStyle/>
                    <a:p>
                      <a:pPr algn="ctr">
                        <a:defRPr sz="1800" b="0">
                          <a:solidFill>
                            <a:srgbClr val="000000"/>
                          </a:solidFill>
                        </a:defRPr>
                      </a:pPr>
                      <a:r>
                        <a:rPr lang="pl-PL" sz="2400" b="1" dirty="0">
                          <a:solidFill>
                            <a:srgbClr val="FFFFFF"/>
                          </a:solidFill>
                        </a:rPr>
                        <a:t>TRAINER REPORT </a:t>
                      </a:r>
                    </a:p>
                  </a:txBody>
                  <a:tcPr anchor="ctr">
                    <a:solidFill>
                      <a:srgbClr val="FE7E01"/>
                    </a:solidFill>
                  </a:tcPr>
                </a:tc>
                <a:tc hMerge="1">
                  <a:txBody>
                    <a:bodyPr/>
                    <a:lstStyle/>
                    <a:p>
                      <a:pPr algn="ctr"/>
                      <a:endParaRPr lang="pl-PL" dirty="0"/>
                    </a:p>
                  </a:txBody>
                  <a:tcPr anchor="ctr"/>
                </a:tc>
                <a:tc hMerge="1">
                  <a:txBody>
                    <a:bodyPr/>
                    <a:lstStyle/>
                    <a:p>
                      <a:pPr algn="ctr"/>
                      <a:endParaRPr lang="pl-PL" dirty="0"/>
                    </a:p>
                  </a:txBody>
                  <a:tcPr anchor="ctr"/>
                </a:tc>
                <a:extLst>
                  <a:ext uri="{0D108BD9-81ED-4DB2-BD59-A6C34878D82A}">
                    <a16:rowId xmlns:a16="http://schemas.microsoft.com/office/drawing/2014/main" val="3212293414"/>
                  </a:ext>
                </a:extLst>
              </a:tr>
              <a:tr h="653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WHY?</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WHEN?</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EXAMPLE QUESTIONS</a:t>
                      </a:r>
                    </a:p>
                  </a:txBody>
                  <a:tcPr marL="144000" marR="144000" marT="144000" marB="144000" anchor="ctr">
                    <a:solidFill>
                      <a:srgbClr val="FBA103"/>
                    </a:solidFill>
                  </a:tcPr>
                </a:tc>
                <a:extLst>
                  <a:ext uri="{0D108BD9-81ED-4DB2-BD59-A6C34878D82A}">
                    <a16:rowId xmlns:a16="http://schemas.microsoft.com/office/drawing/2014/main" val="10000"/>
                  </a:ext>
                </a:extLst>
              </a:tr>
              <a:tr h="2078126">
                <a:tc>
                  <a:txBody>
                    <a:bodyPr/>
                    <a:lstStyle/>
                    <a:p>
                      <a:pPr algn="l">
                        <a:defRPr sz="1800"/>
                      </a:pPr>
                      <a:r>
                        <a:rPr lang="en-US" sz="1600" dirty="0">
                          <a:solidFill>
                            <a:srgbClr val="404040"/>
                          </a:solidFill>
                        </a:rPr>
                        <a:t>the effects of learning- knowledge and skills</a:t>
                      </a:r>
                    </a:p>
                  </a:txBody>
                  <a:tcPr marL="144000" marR="144000" marT="144000" marB="144000" anchor="ctr">
                    <a:solidFill>
                      <a:srgbClr val="FEE8A0"/>
                    </a:solidFill>
                  </a:tcPr>
                </a:tc>
                <a:tc>
                  <a:txBody>
                    <a:bodyPr/>
                    <a:lstStyle/>
                    <a:p>
                      <a:pPr algn="l">
                        <a:defRPr sz="1800"/>
                      </a:pPr>
                      <a:r>
                        <a:rPr lang="pl-PL" sz="1600" dirty="0" err="1">
                          <a:solidFill>
                            <a:srgbClr val="404040"/>
                          </a:solidFill>
                        </a:rPr>
                        <a:t>after</a:t>
                      </a:r>
                      <a:r>
                        <a:rPr lang="pl-PL" sz="1600" dirty="0">
                          <a:solidFill>
                            <a:srgbClr val="404040"/>
                          </a:solidFill>
                        </a:rPr>
                        <a:t> </a:t>
                      </a:r>
                      <a:r>
                        <a:rPr lang="pl-PL" sz="1600" dirty="0" err="1">
                          <a:solidFill>
                            <a:srgbClr val="404040"/>
                          </a:solidFill>
                        </a:rPr>
                        <a:t>training</a:t>
                      </a:r>
                      <a:r>
                        <a:rPr lang="pl-PL" sz="1600" dirty="0">
                          <a:solidFill>
                            <a:srgbClr val="404040"/>
                          </a:solidFill>
                        </a:rPr>
                        <a:t> </a:t>
                      </a:r>
                    </a:p>
                  </a:txBody>
                  <a:tcPr marL="144000" marR="144000" marT="144000" marB="144000" anchor="ctr">
                    <a:solidFill>
                      <a:srgbClr val="FEE8A0"/>
                    </a:solidFill>
                  </a:tcPr>
                </a:tc>
                <a:tc>
                  <a:txBody>
                    <a:bodyPr/>
                    <a:lstStyle/>
                    <a:p>
                      <a:pPr marL="285750" indent="-285750" algn="l">
                        <a:buFontTx/>
                        <a:buBlip>
                          <a:blip r:embed="rId4"/>
                        </a:buBlip>
                        <a:defRPr sz="1800">
                          <a:solidFill>
                            <a:srgbClr val="404040"/>
                          </a:solidFill>
                        </a:defRPr>
                      </a:pPr>
                      <a:r>
                        <a:rPr lang="en-US" sz="1600" dirty="0"/>
                        <a:t>the trainers opinion- </a:t>
                      </a:r>
                      <a:r>
                        <a:rPr lang="en-US" sz="1600" dirty="0" err="1"/>
                        <a:t>e.g</a:t>
                      </a:r>
                      <a:r>
                        <a:rPr lang="en-US" sz="1600" dirty="0"/>
                        <a:t> about the increase </a:t>
                      </a:r>
                      <a:r>
                        <a:rPr lang="pl-PL" sz="1600" dirty="0"/>
                        <a:t> </a:t>
                      </a:r>
                      <a:r>
                        <a:rPr lang="en-US" sz="1600" dirty="0"/>
                        <a:t>of participant knowledge </a:t>
                      </a:r>
                    </a:p>
                    <a:p>
                      <a:pPr marL="285750" indent="-285750" algn="l">
                        <a:buFontTx/>
                        <a:buBlip>
                          <a:blip r:embed="rId4"/>
                        </a:buBlip>
                        <a:defRPr sz="1800">
                          <a:solidFill>
                            <a:srgbClr val="404040"/>
                          </a:solidFill>
                        </a:defRPr>
                      </a:pPr>
                      <a:endParaRPr lang="en-US" sz="1600" dirty="0"/>
                    </a:p>
                    <a:p>
                      <a:pPr marL="285750" indent="-285750" algn="l">
                        <a:buFontTx/>
                        <a:buBlip>
                          <a:blip r:embed="rId4"/>
                        </a:buBlip>
                        <a:defRPr sz="1800">
                          <a:solidFill>
                            <a:srgbClr val="404040"/>
                          </a:solidFill>
                        </a:defRPr>
                      </a:pPr>
                      <a:r>
                        <a:rPr lang="en-US" sz="1600" dirty="0"/>
                        <a:t>the trainers opinion- </a:t>
                      </a:r>
                      <a:r>
                        <a:rPr lang="en-US" sz="1600" dirty="0" err="1"/>
                        <a:t>e.g</a:t>
                      </a:r>
                      <a:r>
                        <a:rPr lang="en-US" sz="1600" dirty="0"/>
                        <a:t> about the increase of participant skills</a:t>
                      </a:r>
                    </a:p>
                  </a:txBody>
                  <a:tcPr marL="144000" marR="144000" marT="144000" marB="144000" anchor="ctr">
                    <a:solidFill>
                      <a:srgbClr val="FEE8A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628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TRAINING EVALUATION TOOLS</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15</a:t>
            </a:fld>
            <a:endParaRPr lang="en-US" altLang="pl-PL" dirty="0"/>
          </a:p>
        </p:txBody>
      </p:sp>
      <p:sp>
        <p:nvSpPr>
          <p:cNvPr id="7" name="Prostokąt 6">
            <a:extLst>
              <a:ext uri="{FF2B5EF4-FFF2-40B4-BE49-F238E27FC236}">
                <a16:creationId xmlns:a16="http://schemas.microsoft.com/office/drawing/2014/main" id="{8F6E7F72-9C90-44BD-A60E-FE84E7FEF537}"/>
              </a:ext>
            </a:extLst>
          </p:cNvPr>
          <p:cNvSpPr/>
          <p:nvPr/>
        </p:nvSpPr>
        <p:spPr>
          <a:xfrm>
            <a:off x="971600" y="5958000"/>
            <a:ext cx="2176173" cy="553998"/>
          </a:xfrm>
          <a:prstGeom prst="rect">
            <a:avLst/>
          </a:prstGeom>
        </p:spPr>
        <p:txBody>
          <a:bodyPr wrap="none">
            <a:spAutoFit/>
          </a:bodyPr>
          <a:lstStyle/>
          <a:p>
            <a:pPr>
              <a:defRPr sz="1600"/>
            </a:pPr>
            <a:r>
              <a:rPr lang="en-US" sz="1600" dirty="0">
                <a:solidFill>
                  <a:schemeClr val="tx1">
                    <a:lumMod val="75000"/>
                    <a:lumOff val="25000"/>
                  </a:schemeClr>
                </a:solidFill>
              </a:rPr>
              <a:t>EXAMPLE DOCUMENTS </a:t>
            </a:r>
          </a:p>
          <a:p>
            <a:pPr>
              <a:defRPr sz="1600"/>
            </a:pPr>
            <a:r>
              <a:rPr lang="en-US" sz="1400" dirty="0">
                <a:solidFill>
                  <a:schemeClr val="tx1">
                    <a:lumMod val="75000"/>
                    <a:lumOff val="25000"/>
                  </a:schemeClr>
                </a:solidFill>
              </a:rPr>
              <a:t>Self-evaluation 1 and 2</a:t>
            </a:r>
          </a:p>
        </p:txBody>
      </p:sp>
      <p:pic>
        <p:nvPicPr>
          <p:cNvPr id="8" name="Grafika 7">
            <a:extLst>
              <a:ext uri="{FF2B5EF4-FFF2-40B4-BE49-F238E27FC236}">
                <a16:creationId xmlns:a16="http://schemas.microsoft.com/office/drawing/2014/main" id="{59BAB355-E556-4C11-8CA2-9143D23AB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592" y="5971346"/>
            <a:ext cx="522000" cy="522000"/>
          </a:xfrm>
          <a:prstGeom prst="rect">
            <a:avLst/>
          </a:prstGeom>
        </p:spPr>
      </p:pic>
      <p:graphicFrame>
        <p:nvGraphicFramePr>
          <p:cNvPr id="10" name="Tabela 9">
            <a:extLst>
              <a:ext uri="{FF2B5EF4-FFF2-40B4-BE49-F238E27FC236}">
                <a16:creationId xmlns:a16="http://schemas.microsoft.com/office/drawing/2014/main" id="{C998C820-2AB1-453A-9F91-0D1A57F0F25B}"/>
              </a:ext>
            </a:extLst>
          </p:cNvPr>
          <p:cNvGraphicFramePr>
            <a:graphicFrameLocks noGrp="1"/>
          </p:cNvGraphicFramePr>
          <p:nvPr>
            <p:extLst>
              <p:ext uri="{D42A27DB-BD31-4B8C-83A1-F6EECF244321}">
                <p14:modId xmlns:p14="http://schemas.microsoft.com/office/powerpoint/2010/main" val="915836186"/>
              </p:ext>
            </p:extLst>
          </p:nvPr>
        </p:nvGraphicFramePr>
        <p:xfrm>
          <a:off x="2207567" y="1484784"/>
          <a:ext cx="7776865" cy="3600400"/>
        </p:xfrm>
        <a:graphic>
          <a:graphicData uri="http://schemas.openxmlformats.org/drawingml/2006/table">
            <a:tbl>
              <a:tblPr firstRow="1" bandRow="1">
                <a:effectLst/>
                <a:tableStyleId>{F5AB1C69-6EDB-4FF4-983F-18BD219EF322}</a:tableStyleId>
              </a:tblPr>
              <a:tblGrid>
                <a:gridCol w="1720813">
                  <a:extLst>
                    <a:ext uri="{9D8B030D-6E8A-4147-A177-3AD203B41FA5}">
                      <a16:colId xmlns:a16="http://schemas.microsoft.com/office/drawing/2014/main" val="20001"/>
                    </a:ext>
                  </a:extLst>
                </a:gridCol>
                <a:gridCol w="1951596">
                  <a:extLst>
                    <a:ext uri="{9D8B030D-6E8A-4147-A177-3AD203B41FA5}">
                      <a16:colId xmlns:a16="http://schemas.microsoft.com/office/drawing/2014/main" val="20002"/>
                    </a:ext>
                  </a:extLst>
                </a:gridCol>
                <a:gridCol w="4104456">
                  <a:extLst>
                    <a:ext uri="{9D8B030D-6E8A-4147-A177-3AD203B41FA5}">
                      <a16:colId xmlns:a16="http://schemas.microsoft.com/office/drawing/2014/main" val="20003"/>
                    </a:ext>
                  </a:extLst>
                </a:gridCol>
              </a:tblGrid>
              <a:tr h="66631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dirty="0">
                          <a:solidFill>
                            <a:srgbClr val="FFFFFF"/>
                          </a:solidFill>
                        </a:rPr>
                        <a:t>SELF-EVALUATION</a:t>
                      </a:r>
                      <a:endParaRPr lang="pl-PL" sz="2400" b="1" dirty="0"/>
                    </a:p>
                  </a:txBody>
                  <a:tcPr marL="144000" marR="144000" marT="144000" marB="144000" anchor="ctr">
                    <a:solidFill>
                      <a:srgbClr val="FE7E01"/>
                    </a:solidFill>
                  </a:tcPr>
                </a:tc>
                <a:tc hMerge="1">
                  <a:txBody>
                    <a:bodyPr/>
                    <a:lstStyle/>
                    <a:p>
                      <a:pPr algn="ctr"/>
                      <a:endParaRPr lang="pl-PL" dirty="0"/>
                    </a:p>
                  </a:txBody>
                  <a:tcPr anchor="ctr"/>
                </a:tc>
                <a:tc hMerge="1">
                  <a:txBody>
                    <a:bodyPr/>
                    <a:lstStyle/>
                    <a:p>
                      <a:pPr algn="ctr"/>
                      <a:endParaRPr lang="pl-PL" dirty="0"/>
                    </a:p>
                  </a:txBody>
                  <a:tcPr anchor="ctr"/>
                </a:tc>
                <a:extLst>
                  <a:ext uri="{0D108BD9-81ED-4DB2-BD59-A6C34878D82A}">
                    <a16:rowId xmlns:a16="http://schemas.microsoft.com/office/drawing/2014/main" val="3212293414"/>
                  </a:ext>
                </a:extLst>
              </a:tr>
              <a:tr h="813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WHY?</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WHEN?</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EXAMPLE QUESTIONS</a:t>
                      </a:r>
                    </a:p>
                  </a:txBody>
                  <a:tcPr marL="144000" marR="144000" marT="144000" marB="144000" anchor="ctr">
                    <a:solidFill>
                      <a:srgbClr val="FBA103"/>
                    </a:solidFill>
                  </a:tcPr>
                </a:tc>
                <a:extLst>
                  <a:ext uri="{0D108BD9-81ED-4DB2-BD59-A6C34878D82A}">
                    <a16:rowId xmlns:a16="http://schemas.microsoft.com/office/drawing/2014/main" val="10000"/>
                  </a:ext>
                </a:extLst>
              </a:tr>
              <a:tr h="2120093">
                <a:tc>
                  <a:txBody>
                    <a:bodyPr/>
                    <a:lstStyle/>
                    <a:p>
                      <a:pPr algn="l">
                        <a:defRPr sz="1800"/>
                      </a:pPr>
                      <a:r>
                        <a:rPr lang="en-US" sz="1600" dirty="0">
                          <a:solidFill>
                            <a:srgbClr val="404040"/>
                          </a:solidFill>
                        </a:rPr>
                        <a:t>the effects</a:t>
                      </a:r>
                      <a:endParaRPr lang="pl-PL" sz="1600" dirty="0">
                        <a:solidFill>
                          <a:srgbClr val="404040"/>
                        </a:solidFill>
                      </a:endParaRPr>
                    </a:p>
                    <a:p>
                      <a:pPr algn="l">
                        <a:defRPr sz="1800"/>
                      </a:pPr>
                      <a:r>
                        <a:rPr lang="en-US" sz="1600" dirty="0">
                          <a:solidFill>
                            <a:srgbClr val="404040"/>
                          </a:solidFill>
                        </a:rPr>
                        <a:t>of learning- skills</a:t>
                      </a:r>
                    </a:p>
                  </a:txBody>
                  <a:tcPr marL="144000" marR="144000" marT="144000" marB="144000" anchor="ctr">
                    <a:solidFill>
                      <a:srgbClr val="FEE8A0"/>
                    </a:solidFill>
                  </a:tcPr>
                </a:tc>
                <a:tc>
                  <a:txBody>
                    <a:bodyPr/>
                    <a:lstStyle/>
                    <a:p>
                      <a:pPr algn="l">
                        <a:defRPr sz="1800"/>
                      </a:pPr>
                      <a:r>
                        <a:rPr lang="pl-PL" sz="1600" dirty="0" err="1">
                          <a:solidFill>
                            <a:srgbClr val="404040"/>
                          </a:solidFill>
                        </a:rPr>
                        <a:t>before</a:t>
                      </a:r>
                      <a:r>
                        <a:rPr lang="pl-PL" sz="1600" dirty="0">
                          <a:solidFill>
                            <a:srgbClr val="404040"/>
                          </a:solidFill>
                        </a:rPr>
                        <a:t> </a:t>
                      </a:r>
                    </a:p>
                    <a:p>
                      <a:pPr algn="l">
                        <a:defRPr sz="1800"/>
                      </a:pPr>
                      <a:r>
                        <a:rPr lang="pl-PL" sz="1600" dirty="0">
                          <a:solidFill>
                            <a:srgbClr val="404040"/>
                          </a:solidFill>
                        </a:rPr>
                        <a:t>and </a:t>
                      </a:r>
                      <a:r>
                        <a:rPr lang="pl-PL" sz="1600" dirty="0" err="1">
                          <a:solidFill>
                            <a:srgbClr val="404040"/>
                          </a:solidFill>
                        </a:rPr>
                        <a:t>after</a:t>
                      </a:r>
                      <a:r>
                        <a:rPr lang="pl-PL" sz="1600" dirty="0">
                          <a:solidFill>
                            <a:srgbClr val="404040"/>
                          </a:solidFill>
                        </a:rPr>
                        <a:t> </a:t>
                      </a:r>
                      <a:r>
                        <a:rPr lang="pl-PL" sz="1600" dirty="0" err="1">
                          <a:solidFill>
                            <a:srgbClr val="404040"/>
                          </a:solidFill>
                        </a:rPr>
                        <a:t>training</a:t>
                      </a:r>
                      <a:r>
                        <a:rPr lang="pl-PL" sz="1600" dirty="0">
                          <a:solidFill>
                            <a:srgbClr val="404040"/>
                          </a:solidFill>
                        </a:rPr>
                        <a:t> </a:t>
                      </a:r>
                    </a:p>
                  </a:txBody>
                  <a:tcPr marL="144000" marR="144000" marT="144000" marB="144000" anchor="ctr">
                    <a:solidFill>
                      <a:srgbClr val="FEE8A0"/>
                    </a:solidFill>
                  </a:tcPr>
                </a:tc>
                <a:tc>
                  <a:txBody>
                    <a:bodyPr/>
                    <a:lstStyle/>
                    <a:p>
                      <a:pPr marL="285750" indent="-285750" algn="l">
                        <a:buFontTx/>
                        <a:buBlip>
                          <a:blip r:embed="rId4"/>
                        </a:buBlip>
                        <a:defRPr sz="1800">
                          <a:solidFill>
                            <a:srgbClr val="404040"/>
                          </a:solidFill>
                        </a:defRPr>
                      </a:pPr>
                      <a:r>
                        <a:rPr lang="en-US" sz="1600" dirty="0"/>
                        <a:t>how do you rate your skills in terms of preparing </a:t>
                      </a:r>
                      <a:r>
                        <a:rPr lang="en-US" sz="1600" dirty="0" err="1"/>
                        <a:t>italian</a:t>
                      </a:r>
                      <a:r>
                        <a:rPr lang="en-US" sz="1600" dirty="0"/>
                        <a:t> dishes?</a:t>
                      </a:r>
                    </a:p>
                    <a:p>
                      <a:pPr marL="285750" indent="-285750" algn="l">
                        <a:buFontTx/>
                        <a:buBlip>
                          <a:blip r:embed="rId4"/>
                        </a:buBlip>
                        <a:defRPr sz="1800">
                          <a:solidFill>
                            <a:srgbClr val="404040"/>
                          </a:solidFill>
                        </a:defRPr>
                      </a:pPr>
                      <a:endParaRPr lang="en-US" sz="1600" dirty="0"/>
                    </a:p>
                    <a:p>
                      <a:pPr marL="285750" indent="-285750" algn="l">
                        <a:buFontTx/>
                        <a:buBlip>
                          <a:blip r:embed="rId4"/>
                        </a:buBlip>
                        <a:defRPr sz="1800">
                          <a:solidFill>
                            <a:srgbClr val="404040"/>
                          </a:solidFill>
                        </a:defRPr>
                      </a:pPr>
                      <a:r>
                        <a:rPr lang="en-US" sz="1600" dirty="0"/>
                        <a:t>how do you rate your skills in terms of selecting ingredient proportion?</a:t>
                      </a:r>
                    </a:p>
                  </a:txBody>
                  <a:tcPr marL="144000" marR="144000" marT="144000" marB="144000" anchor="ctr">
                    <a:solidFill>
                      <a:srgbClr val="FEE8A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948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TRAINING EVALUATION TOOLS</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16</a:t>
            </a:fld>
            <a:endParaRPr lang="en-US" altLang="pl-PL" dirty="0"/>
          </a:p>
        </p:txBody>
      </p:sp>
      <p:sp>
        <p:nvSpPr>
          <p:cNvPr id="49" name="Prostokąt 48">
            <a:extLst>
              <a:ext uri="{FF2B5EF4-FFF2-40B4-BE49-F238E27FC236}">
                <a16:creationId xmlns:a16="http://schemas.microsoft.com/office/drawing/2014/main" id="{613F4F93-5E60-41D0-81B5-FA1CC9D65026}"/>
              </a:ext>
            </a:extLst>
          </p:cNvPr>
          <p:cNvSpPr/>
          <p:nvPr/>
        </p:nvSpPr>
        <p:spPr>
          <a:xfrm>
            <a:off x="971600" y="5949280"/>
            <a:ext cx="2176173" cy="553998"/>
          </a:xfrm>
          <a:prstGeom prst="rect">
            <a:avLst/>
          </a:prstGeom>
        </p:spPr>
        <p:txBody>
          <a:bodyPr wrap="none">
            <a:spAutoFit/>
          </a:bodyPr>
          <a:lstStyle/>
          <a:p>
            <a:pPr>
              <a:defRPr sz="1600"/>
            </a:pPr>
            <a:r>
              <a:rPr lang="en-GB" dirty="0">
                <a:solidFill>
                  <a:schemeClr val="tx1">
                    <a:lumMod val="75000"/>
                    <a:lumOff val="25000"/>
                  </a:schemeClr>
                </a:solidFill>
              </a:rPr>
              <a:t>EXAMPLE DOCUMENTS </a:t>
            </a:r>
          </a:p>
          <a:p>
            <a:pPr>
              <a:defRPr sz="1600"/>
            </a:pPr>
            <a:r>
              <a:rPr lang="en-GB" sz="1400" dirty="0">
                <a:solidFill>
                  <a:schemeClr val="tx1">
                    <a:lumMod val="75000"/>
                    <a:lumOff val="25000"/>
                  </a:schemeClr>
                </a:solidFill>
              </a:rPr>
              <a:t>Individual interview</a:t>
            </a:r>
          </a:p>
        </p:txBody>
      </p:sp>
      <p:pic>
        <p:nvPicPr>
          <p:cNvPr id="50" name="Grafika 49">
            <a:extLst>
              <a:ext uri="{FF2B5EF4-FFF2-40B4-BE49-F238E27FC236}">
                <a16:creationId xmlns:a16="http://schemas.microsoft.com/office/drawing/2014/main" id="{4D17B856-6E77-4D1D-BCC5-2B56FFC253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592" y="5940000"/>
            <a:ext cx="522000" cy="522000"/>
          </a:xfrm>
          <a:prstGeom prst="rect">
            <a:avLst/>
          </a:prstGeom>
        </p:spPr>
      </p:pic>
      <p:graphicFrame>
        <p:nvGraphicFramePr>
          <p:cNvPr id="7" name="Tabela 6">
            <a:extLst>
              <a:ext uri="{FF2B5EF4-FFF2-40B4-BE49-F238E27FC236}">
                <a16:creationId xmlns:a16="http://schemas.microsoft.com/office/drawing/2014/main" id="{BBB8257F-4150-4D49-B870-32E126A4FE72}"/>
              </a:ext>
            </a:extLst>
          </p:cNvPr>
          <p:cNvGraphicFramePr>
            <a:graphicFrameLocks noGrp="1"/>
          </p:cNvGraphicFramePr>
          <p:nvPr>
            <p:extLst>
              <p:ext uri="{D42A27DB-BD31-4B8C-83A1-F6EECF244321}">
                <p14:modId xmlns:p14="http://schemas.microsoft.com/office/powerpoint/2010/main" val="894736416"/>
              </p:ext>
            </p:extLst>
          </p:nvPr>
        </p:nvGraphicFramePr>
        <p:xfrm>
          <a:off x="2207567" y="1484784"/>
          <a:ext cx="7776865" cy="3672408"/>
        </p:xfrm>
        <a:graphic>
          <a:graphicData uri="http://schemas.openxmlformats.org/drawingml/2006/table">
            <a:tbl>
              <a:tblPr firstRow="1" bandRow="1">
                <a:effectLst/>
                <a:tableStyleId>{F5AB1C69-6EDB-4FF4-983F-18BD219EF322}</a:tableStyleId>
              </a:tblPr>
              <a:tblGrid>
                <a:gridCol w="1720813">
                  <a:extLst>
                    <a:ext uri="{9D8B030D-6E8A-4147-A177-3AD203B41FA5}">
                      <a16:colId xmlns:a16="http://schemas.microsoft.com/office/drawing/2014/main" val="20001"/>
                    </a:ext>
                  </a:extLst>
                </a:gridCol>
                <a:gridCol w="1704712">
                  <a:extLst>
                    <a:ext uri="{9D8B030D-6E8A-4147-A177-3AD203B41FA5}">
                      <a16:colId xmlns:a16="http://schemas.microsoft.com/office/drawing/2014/main" val="20002"/>
                    </a:ext>
                  </a:extLst>
                </a:gridCol>
                <a:gridCol w="4351340">
                  <a:extLst>
                    <a:ext uri="{9D8B030D-6E8A-4147-A177-3AD203B41FA5}">
                      <a16:colId xmlns:a16="http://schemas.microsoft.com/office/drawing/2014/main" val="20003"/>
                    </a:ext>
                  </a:extLst>
                </a:gridCol>
              </a:tblGrid>
              <a:tr h="70871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dirty="0"/>
                        <a:t>FOLLOW UP </a:t>
                      </a:r>
                    </a:p>
                  </a:txBody>
                  <a:tcPr marL="144000" marR="144000" marT="144000" marB="144000" anchor="ctr">
                    <a:solidFill>
                      <a:srgbClr val="FE7E01"/>
                    </a:solidFill>
                  </a:tcPr>
                </a:tc>
                <a:tc hMerge="1">
                  <a:txBody>
                    <a:bodyPr/>
                    <a:lstStyle/>
                    <a:p>
                      <a:pPr algn="ctr"/>
                      <a:endParaRPr lang="pl-PL" dirty="0"/>
                    </a:p>
                  </a:txBody>
                  <a:tcPr anchor="ctr"/>
                </a:tc>
                <a:tc hMerge="1">
                  <a:txBody>
                    <a:bodyPr/>
                    <a:lstStyle/>
                    <a:p>
                      <a:pPr algn="ctr"/>
                      <a:endParaRPr lang="pl-PL" dirty="0"/>
                    </a:p>
                  </a:txBody>
                  <a:tcPr anchor="ctr"/>
                </a:tc>
                <a:extLst>
                  <a:ext uri="{0D108BD9-81ED-4DB2-BD59-A6C34878D82A}">
                    <a16:rowId xmlns:a16="http://schemas.microsoft.com/office/drawing/2014/main" val="3212293414"/>
                  </a:ext>
                </a:extLst>
              </a:tr>
              <a:tr h="708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WHY?</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WHEN?</a:t>
                      </a:r>
                    </a:p>
                  </a:txBody>
                  <a:tcPr marL="144000" marR="144000" marT="144000" marB="144000" anchor="ctr">
                    <a:solidFill>
                      <a:srgbClr val="FBA1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EXAMPLE QUESTIONS</a:t>
                      </a:r>
                    </a:p>
                  </a:txBody>
                  <a:tcPr marL="144000" marR="144000" marT="144000" marB="144000" anchor="ctr">
                    <a:solidFill>
                      <a:srgbClr val="FBA103"/>
                    </a:solidFill>
                  </a:tcPr>
                </a:tc>
                <a:extLst>
                  <a:ext uri="{0D108BD9-81ED-4DB2-BD59-A6C34878D82A}">
                    <a16:rowId xmlns:a16="http://schemas.microsoft.com/office/drawing/2014/main" val="10000"/>
                  </a:ext>
                </a:extLst>
              </a:tr>
              <a:tr h="2254988">
                <a:tc>
                  <a:txBody>
                    <a:bodyPr/>
                    <a:lstStyle/>
                    <a:p>
                      <a:pPr algn="l"/>
                      <a:r>
                        <a:rPr lang="en-US" sz="1600" dirty="0">
                          <a:solidFill>
                            <a:srgbClr val="404040"/>
                          </a:solidFill>
                        </a:rPr>
                        <a:t>the evaluation of acquired skills </a:t>
                      </a:r>
                      <a:endParaRPr lang="pl-PL" sz="1600" dirty="0">
                        <a:solidFill>
                          <a:schemeClr val="tx1">
                            <a:lumMod val="75000"/>
                            <a:lumOff val="25000"/>
                          </a:schemeClr>
                        </a:solidFill>
                        <a:effectLst/>
                      </a:endParaRPr>
                    </a:p>
                  </a:txBody>
                  <a:tcPr marL="144000" marR="144000" marT="144000" marB="144000" anchor="ctr">
                    <a:solidFill>
                      <a:srgbClr val="FEE8A0"/>
                    </a:solidFill>
                  </a:tcPr>
                </a:tc>
                <a:tc>
                  <a:txBody>
                    <a:bodyPr/>
                    <a:lstStyle/>
                    <a:p>
                      <a:pPr algn="l"/>
                      <a:r>
                        <a:rPr lang="en-US" sz="1600" dirty="0">
                          <a:solidFill>
                            <a:srgbClr val="404040"/>
                          </a:solidFill>
                        </a:rPr>
                        <a:t>min 3 -12 months after training </a:t>
                      </a:r>
                      <a:endParaRPr lang="pl-PL" sz="1600" dirty="0">
                        <a:solidFill>
                          <a:schemeClr val="tx1">
                            <a:lumMod val="75000"/>
                            <a:lumOff val="25000"/>
                          </a:schemeClr>
                        </a:solidFill>
                        <a:effectLst/>
                      </a:endParaRPr>
                    </a:p>
                  </a:txBody>
                  <a:tcPr marL="144000" marR="144000" marT="144000" marB="144000" anchor="ctr">
                    <a:solidFill>
                      <a:srgbClr val="FEE8A0"/>
                    </a:solidFill>
                  </a:tcPr>
                </a:tc>
                <a:tc>
                  <a:txBody>
                    <a:bodyPr/>
                    <a:lstStyle/>
                    <a:p>
                      <a:pPr marL="285750" marR="0" indent="-285750" algn="l" defTabSz="914400" rtl="0" eaLnBrk="1" fontAlgn="auto" latinLnBrk="0" hangingPunct="1">
                        <a:lnSpc>
                          <a:spcPct val="100000"/>
                        </a:lnSpc>
                        <a:spcBef>
                          <a:spcPts val="0"/>
                        </a:spcBef>
                        <a:spcAft>
                          <a:spcPts val="1200"/>
                        </a:spcAft>
                        <a:buClrTx/>
                        <a:buSzTx/>
                        <a:buFontTx/>
                        <a:buBlip>
                          <a:blip r:embed="rId4"/>
                        </a:buBlip>
                        <a:tabLst/>
                        <a:defRPr/>
                      </a:pPr>
                      <a:r>
                        <a:rPr lang="en-US" sz="1600" dirty="0">
                          <a:solidFill>
                            <a:srgbClr val="404040"/>
                          </a:solidFill>
                        </a:rPr>
                        <a:t>were the training participants able to apply their knowledge in their work ?
are the participants applying their acquired skills in the practical work of the </a:t>
                      </a:r>
                      <a:r>
                        <a:rPr lang="en-US" sz="1600" dirty="0" err="1">
                          <a:solidFill>
                            <a:srgbClr val="404040"/>
                          </a:solidFill>
                        </a:rPr>
                        <a:t>organisation</a:t>
                      </a:r>
                      <a:r>
                        <a:rPr lang="en-US" sz="1600" dirty="0">
                          <a:solidFill>
                            <a:srgbClr val="404040"/>
                          </a:solidFill>
                        </a:rPr>
                        <a:t>?</a:t>
                      </a:r>
                      <a:endParaRPr lang="pl-PL" sz="1600" baseline="0" dirty="0">
                        <a:solidFill>
                          <a:schemeClr val="tx1">
                            <a:lumMod val="75000"/>
                            <a:lumOff val="25000"/>
                          </a:schemeClr>
                        </a:solidFill>
                        <a:effectLst/>
                      </a:endParaRPr>
                    </a:p>
                  </a:txBody>
                  <a:tcPr marL="144000" marR="144000" marT="144000" marB="144000" anchor="ctr">
                    <a:solidFill>
                      <a:srgbClr val="FEE8A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210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a:solidFill>
                  <a:schemeClr val="tx1">
                    <a:lumMod val="75000"/>
                    <a:lumOff val="25000"/>
                  </a:schemeClr>
                </a:solidFill>
              </a:rPr>
              <a:t>THE MOST </a:t>
            </a:r>
            <a:r>
              <a:rPr lang="pl-PL" sz="2800" b="1" dirty="0" err="1">
                <a:solidFill>
                  <a:schemeClr val="tx1">
                    <a:lumMod val="75000"/>
                    <a:lumOff val="25000"/>
                  </a:schemeClr>
                </a:solidFill>
              </a:rPr>
              <a:t>COMMON</a:t>
            </a:r>
            <a:r>
              <a:rPr lang="pl-PL" sz="2800" b="1" dirty="0">
                <a:solidFill>
                  <a:schemeClr val="tx1">
                    <a:lumMod val="75000"/>
                    <a:lumOff val="25000"/>
                  </a:schemeClr>
                </a:solidFill>
              </a:rPr>
              <a:t> EVALUATION TOOLS</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17</a:t>
            </a:fld>
            <a:endParaRPr lang="en-US" altLang="pl-PL" dirty="0"/>
          </a:p>
        </p:txBody>
      </p:sp>
      <p:sp>
        <p:nvSpPr>
          <p:cNvPr id="46" name="Prostokąt 45">
            <a:extLst>
              <a:ext uri="{FF2B5EF4-FFF2-40B4-BE49-F238E27FC236}">
                <a16:creationId xmlns:a16="http://schemas.microsoft.com/office/drawing/2014/main" id="{8192F168-F0C8-4A1B-877E-6DF265442A18}"/>
              </a:ext>
            </a:extLst>
          </p:cNvPr>
          <p:cNvSpPr/>
          <p:nvPr/>
        </p:nvSpPr>
        <p:spPr>
          <a:xfrm>
            <a:off x="1022124" y="5889466"/>
            <a:ext cx="7134781" cy="707886"/>
          </a:xfrm>
          <a:prstGeom prst="rect">
            <a:avLst/>
          </a:prstGeom>
        </p:spPr>
        <p:txBody>
          <a:bodyPr wrap="square">
            <a:spAutoFit/>
          </a:bodyPr>
          <a:lstStyle/>
          <a:p>
            <a:r>
              <a:rPr lang="pl-PL" sz="1600" dirty="0" err="1">
                <a:solidFill>
                  <a:schemeClr val="tx1">
                    <a:lumMod val="75000"/>
                    <a:lumOff val="25000"/>
                  </a:schemeClr>
                </a:solidFill>
              </a:rPr>
              <a:t>EXAMPLE</a:t>
            </a:r>
            <a:r>
              <a:rPr lang="pl-PL" sz="1600" dirty="0">
                <a:solidFill>
                  <a:schemeClr val="tx1">
                    <a:lumMod val="75000"/>
                    <a:lumOff val="25000"/>
                  </a:schemeClr>
                </a:solidFill>
              </a:rPr>
              <a:t> </a:t>
            </a:r>
            <a:r>
              <a:rPr lang="pl-PL" sz="1600" dirty="0" err="1">
                <a:solidFill>
                  <a:schemeClr val="tx1">
                    <a:lumMod val="75000"/>
                    <a:lumOff val="25000"/>
                  </a:schemeClr>
                </a:solidFill>
              </a:rPr>
              <a:t>DOCUMENTS</a:t>
            </a:r>
            <a:endParaRPr lang="pl-PL" sz="1600" dirty="0">
              <a:solidFill>
                <a:schemeClr val="tx1">
                  <a:lumMod val="75000"/>
                  <a:lumOff val="25000"/>
                </a:schemeClr>
              </a:solidFill>
            </a:endParaRPr>
          </a:p>
          <a:p>
            <a:r>
              <a:rPr lang="en-US" sz="1200" dirty="0">
                <a:solidFill>
                  <a:schemeClr val="tx1">
                    <a:lumMod val="75000"/>
                    <a:lumOff val="25000"/>
                  </a:schemeClr>
                </a:solidFill>
              </a:rPr>
              <a:t>Evaluation questionnaire 1&amp; 2, pre &amp; post knowledge test,</a:t>
            </a:r>
            <a:r>
              <a:rPr lang="pl-PL" sz="1200" dirty="0">
                <a:solidFill>
                  <a:schemeClr val="tx1">
                    <a:lumMod val="75000"/>
                    <a:lumOff val="25000"/>
                  </a:schemeClr>
                </a:solidFill>
              </a:rPr>
              <a:t> </a:t>
            </a:r>
            <a:br>
              <a:rPr lang="pl-PL" sz="1200" dirty="0">
                <a:solidFill>
                  <a:schemeClr val="tx1">
                    <a:lumMod val="75000"/>
                    <a:lumOff val="25000"/>
                  </a:schemeClr>
                </a:solidFill>
              </a:rPr>
            </a:br>
            <a:r>
              <a:rPr lang="en-US" sz="1200" dirty="0">
                <a:solidFill>
                  <a:schemeClr val="tx1">
                    <a:lumMod val="75000"/>
                    <a:lumOff val="25000"/>
                  </a:schemeClr>
                </a:solidFill>
              </a:rPr>
              <a:t>Self-evaluation 1 &amp; 2, Trainer report 1 &amp; 2,</a:t>
            </a:r>
            <a:r>
              <a:rPr lang="pl-PL" sz="1200" dirty="0">
                <a:solidFill>
                  <a:schemeClr val="tx1">
                    <a:lumMod val="75000"/>
                    <a:lumOff val="25000"/>
                  </a:schemeClr>
                </a:solidFill>
              </a:rPr>
              <a:t> </a:t>
            </a:r>
            <a:r>
              <a:rPr lang="en-US" sz="1200" dirty="0">
                <a:solidFill>
                  <a:schemeClr val="tx1">
                    <a:lumMod val="75000"/>
                    <a:lumOff val="25000"/>
                  </a:schemeClr>
                </a:solidFill>
              </a:rPr>
              <a:t>Individual interviews</a:t>
            </a:r>
          </a:p>
        </p:txBody>
      </p:sp>
      <p:pic>
        <p:nvPicPr>
          <p:cNvPr id="47" name="Grafika 46">
            <a:extLst>
              <a:ext uri="{FF2B5EF4-FFF2-40B4-BE49-F238E27FC236}">
                <a16:creationId xmlns:a16="http://schemas.microsoft.com/office/drawing/2014/main" id="{316D3BF3-DB51-4FD3-A473-0C9488EBA2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592" y="5940000"/>
            <a:ext cx="522000" cy="522000"/>
          </a:xfrm>
          <a:prstGeom prst="rect">
            <a:avLst/>
          </a:prstGeom>
        </p:spPr>
      </p:pic>
      <p:sp>
        <p:nvSpPr>
          <p:cNvPr id="25" name="pole tekstowe 24">
            <a:extLst>
              <a:ext uri="{FF2B5EF4-FFF2-40B4-BE49-F238E27FC236}">
                <a16:creationId xmlns:a16="http://schemas.microsoft.com/office/drawing/2014/main" id="{E9E1EF80-88F2-4880-A097-65878A207AED}"/>
              </a:ext>
            </a:extLst>
          </p:cNvPr>
          <p:cNvSpPr txBox="1"/>
          <p:nvPr/>
        </p:nvSpPr>
        <p:spPr>
          <a:xfrm>
            <a:off x="1715060" y="3137968"/>
            <a:ext cx="1263521" cy="784830"/>
          </a:xfrm>
          <a:prstGeom prst="rect">
            <a:avLst/>
          </a:prstGeom>
          <a:noFill/>
        </p:spPr>
        <p:txBody>
          <a:bodyPr wrap="square" rtlCol="0">
            <a:spAutoFit/>
          </a:bodyPr>
          <a:lstStyle/>
          <a:p>
            <a:pPr lvl="0" algn="ctr"/>
            <a:endParaRPr lang="pl-PL" sz="1500" b="1" dirty="0">
              <a:solidFill>
                <a:schemeClr val="tx1">
                  <a:lumMod val="75000"/>
                  <a:lumOff val="25000"/>
                </a:schemeClr>
              </a:solidFill>
            </a:endParaRPr>
          </a:p>
          <a:p>
            <a:pPr lvl="0" algn="ctr"/>
            <a:r>
              <a:rPr lang="pl-PL" sz="1500" b="1" dirty="0" err="1">
                <a:solidFill>
                  <a:schemeClr val="tx1">
                    <a:lumMod val="75000"/>
                    <a:lumOff val="25000"/>
                  </a:schemeClr>
                </a:solidFill>
              </a:rPr>
              <a:t>Follow</a:t>
            </a:r>
            <a:r>
              <a:rPr lang="pl-PL" sz="1500" b="1" dirty="0">
                <a:solidFill>
                  <a:schemeClr val="tx1">
                    <a:lumMod val="75000"/>
                    <a:lumOff val="25000"/>
                  </a:schemeClr>
                </a:solidFill>
              </a:rPr>
              <a:t> </a:t>
            </a:r>
            <a:r>
              <a:rPr lang="pl-PL" sz="1500" b="1" dirty="0" err="1">
                <a:solidFill>
                  <a:schemeClr val="tx1">
                    <a:lumMod val="75000"/>
                    <a:lumOff val="25000"/>
                  </a:schemeClr>
                </a:solidFill>
              </a:rPr>
              <a:t>up</a:t>
            </a:r>
            <a:endParaRPr lang="pl-PL" sz="1500" b="1" dirty="0">
              <a:solidFill>
                <a:schemeClr val="tx1">
                  <a:lumMod val="75000"/>
                  <a:lumOff val="25000"/>
                </a:schemeClr>
              </a:solidFill>
            </a:endParaRPr>
          </a:p>
          <a:p>
            <a:pPr algn="ctr"/>
            <a:endParaRPr lang="pl-PL" sz="1500" b="1" dirty="0">
              <a:solidFill>
                <a:schemeClr val="tx1">
                  <a:lumMod val="75000"/>
                  <a:lumOff val="25000"/>
                </a:schemeClr>
              </a:solidFill>
            </a:endParaRPr>
          </a:p>
        </p:txBody>
      </p:sp>
      <p:sp>
        <p:nvSpPr>
          <p:cNvPr id="26" name="pole tekstowe 25">
            <a:extLst>
              <a:ext uri="{FF2B5EF4-FFF2-40B4-BE49-F238E27FC236}">
                <a16:creationId xmlns:a16="http://schemas.microsoft.com/office/drawing/2014/main" id="{1F59AA51-A86A-4769-AB20-8153D60D529F}"/>
              </a:ext>
            </a:extLst>
          </p:cNvPr>
          <p:cNvSpPr txBox="1"/>
          <p:nvPr/>
        </p:nvSpPr>
        <p:spPr>
          <a:xfrm>
            <a:off x="4575797" y="3364125"/>
            <a:ext cx="1417880" cy="553998"/>
          </a:xfrm>
          <a:prstGeom prst="rect">
            <a:avLst/>
          </a:prstGeom>
          <a:noFill/>
        </p:spPr>
        <p:txBody>
          <a:bodyPr wrap="square" rtlCol="0">
            <a:spAutoFit/>
          </a:bodyPr>
          <a:lstStyle/>
          <a:p>
            <a:pPr algn="ctr"/>
            <a:r>
              <a:rPr lang="pl-PL" sz="1500" b="1" dirty="0">
                <a:solidFill>
                  <a:schemeClr val="tx1">
                    <a:lumMod val="75000"/>
                    <a:lumOff val="25000"/>
                  </a:schemeClr>
                </a:solidFill>
              </a:rPr>
              <a:t>Evaluation </a:t>
            </a:r>
            <a:r>
              <a:rPr lang="pl-PL" sz="1500" b="1" dirty="0" err="1">
                <a:solidFill>
                  <a:schemeClr val="tx1">
                    <a:lumMod val="75000"/>
                    <a:lumOff val="25000"/>
                  </a:schemeClr>
                </a:solidFill>
              </a:rPr>
              <a:t>questionnaire</a:t>
            </a:r>
            <a:endParaRPr lang="pl-PL" sz="1500" b="1" dirty="0">
              <a:solidFill>
                <a:schemeClr val="tx1">
                  <a:lumMod val="75000"/>
                  <a:lumOff val="25000"/>
                </a:schemeClr>
              </a:solidFill>
            </a:endParaRPr>
          </a:p>
        </p:txBody>
      </p:sp>
      <p:sp>
        <p:nvSpPr>
          <p:cNvPr id="27" name="pole tekstowe 26">
            <a:extLst>
              <a:ext uri="{FF2B5EF4-FFF2-40B4-BE49-F238E27FC236}">
                <a16:creationId xmlns:a16="http://schemas.microsoft.com/office/drawing/2014/main" id="{BE58F724-C338-4E6A-B917-8EFAA25C580A}"/>
              </a:ext>
            </a:extLst>
          </p:cNvPr>
          <p:cNvSpPr txBox="1"/>
          <p:nvPr/>
        </p:nvSpPr>
        <p:spPr>
          <a:xfrm>
            <a:off x="7420175" y="3291626"/>
            <a:ext cx="1334558" cy="1015663"/>
          </a:xfrm>
          <a:prstGeom prst="rect">
            <a:avLst/>
          </a:prstGeom>
          <a:noFill/>
        </p:spPr>
        <p:txBody>
          <a:bodyPr wrap="square" rtlCol="0">
            <a:spAutoFit/>
          </a:bodyPr>
          <a:lstStyle/>
          <a:p>
            <a:pPr algn="ctr"/>
            <a:r>
              <a:rPr lang="pl-PL" sz="1500" b="1" dirty="0" err="1">
                <a:solidFill>
                  <a:schemeClr val="tx1">
                    <a:lumMod val="75000"/>
                    <a:lumOff val="25000"/>
                  </a:schemeClr>
                </a:solidFill>
              </a:rPr>
              <a:t>Individual</a:t>
            </a:r>
            <a:r>
              <a:rPr lang="pl-PL" sz="1500" b="1" dirty="0">
                <a:solidFill>
                  <a:schemeClr val="tx1">
                    <a:lumMod val="75000"/>
                    <a:lumOff val="25000"/>
                  </a:schemeClr>
                </a:solidFill>
              </a:rPr>
              <a:t> </a:t>
            </a:r>
            <a:r>
              <a:rPr lang="pl-PL" sz="1500" b="1" dirty="0" err="1">
                <a:solidFill>
                  <a:schemeClr val="tx1">
                    <a:lumMod val="75000"/>
                    <a:lumOff val="25000"/>
                  </a:schemeClr>
                </a:solidFill>
              </a:rPr>
              <a:t>interviews</a:t>
            </a:r>
            <a:endParaRPr lang="pl-PL" sz="1500" b="1" dirty="0">
              <a:solidFill>
                <a:schemeClr val="tx1">
                  <a:lumMod val="75000"/>
                  <a:lumOff val="25000"/>
                </a:schemeClr>
              </a:solidFill>
            </a:endParaRPr>
          </a:p>
          <a:p>
            <a:pPr algn="ctr"/>
            <a:endParaRPr lang="pl-PL" sz="1500" b="1" dirty="0">
              <a:solidFill>
                <a:schemeClr val="tx1">
                  <a:lumMod val="75000"/>
                  <a:lumOff val="25000"/>
                </a:schemeClr>
              </a:solidFill>
            </a:endParaRPr>
          </a:p>
          <a:p>
            <a:pPr algn="ctr"/>
            <a:endParaRPr lang="pl-PL" sz="1500" b="1" dirty="0">
              <a:solidFill>
                <a:schemeClr val="tx1">
                  <a:lumMod val="75000"/>
                  <a:lumOff val="25000"/>
                </a:schemeClr>
              </a:solidFill>
            </a:endParaRPr>
          </a:p>
        </p:txBody>
      </p:sp>
      <p:sp>
        <p:nvSpPr>
          <p:cNvPr id="48" name="pole tekstowe 47">
            <a:extLst>
              <a:ext uri="{FF2B5EF4-FFF2-40B4-BE49-F238E27FC236}">
                <a16:creationId xmlns:a16="http://schemas.microsoft.com/office/drawing/2014/main" id="{453E51B2-84A4-45C5-A7F7-2CA5E34EF541}"/>
              </a:ext>
            </a:extLst>
          </p:cNvPr>
          <p:cNvSpPr txBox="1"/>
          <p:nvPr/>
        </p:nvSpPr>
        <p:spPr>
          <a:xfrm>
            <a:off x="3185089" y="1979895"/>
            <a:ext cx="1296144" cy="784830"/>
          </a:xfrm>
          <a:prstGeom prst="rect">
            <a:avLst/>
          </a:prstGeom>
          <a:noFill/>
        </p:spPr>
        <p:txBody>
          <a:bodyPr wrap="square" rtlCol="0">
            <a:spAutoFit/>
          </a:bodyPr>
          <a:lstStyle/>
          <a:p>
            <a:pPr algn="ctr"/>
            <a:r>
              <a:rPr lang="en-US" sz="1500" b="1" dirty="0">
                <a:solidFill>
                  <a:schemeClr val="tx1">
                    <a:lumMod val="75000"/>
                    <a:lumOff val="25000"/>
                  </a:schemeClr>
                </a:solidFill>
              </a:rPr>
              <a:t>Knowledge test</a:t>
            </a:r>
            <a:endParaRPr lang="pl-PL" sz="1500" b="1" dirty="0">
              <a:solidFill>
                <a:schemeClr val="tx1">
                  <a:lumMod val="75000"/>
                  <a:lumOff val="25000"/>
                </a:schemeClr>
              </a:solidFill>
            </a:endParaRPr>
          </a:p>
          <a:p>
            <a:pPr algn="ctr"/>
            <a:r>
              <a:rPr lang="en-US" sz="1500" b="1" dirty="0">
                <a:solidFill>
                  <a:schemeClr val="tx1">
                    <a:lumMod val="75000"/>
                    <a:lumOff val="25000"/>
                  </a:schemeClr>
                </a:solidFill>
              </a:rPr>
              <a:t>(pre and post)</a:t>
            </a:r>
            <a:r>
              <a:rPr lang="pl-PL" sz="1500" b="1" dirty="0">
                <a:solidFill>
                  <a:schemeClr val="tx1">
                    <a:lumMod val="75000"/>
                    <a:lumOff val="25000"/>
                  </a:schemeClr>
                </a:solidFill>
              </a:rPr>
              <a:t> </a:t>
            </a:r>
          </a:p>
        </p:txBody>
      </p:sp>
      <p:sp>
        <p:nvSpPr>
          <p:cNvPr id="49" name="pole tekstowe 48">
            <a:extLst>
              <a:ext uri="{FF2B5EF4-FFF2-40B4-BE49-F238E27FC236}">
                <a16:creationId xmlns:a16="http://schemas.microsoft.com/office/drawing/2014/main" id="{ED69BAA9-8FCD-4EBF-80FB-FC3D133A5DE1}"/>
              </a:ext>
            </a:extLst>
          </p:cNvPr>
          <p:cNvSpPr txBox="1"/>
          <p:nvPr/>
        </p:nvSpPr>
        <p:spPr>
          <a:xfrm>
            <a:off x="5993677" y="2088027"/>
            <a:ext cx="1417881" cy="1015663"/>
          </a:xfrm>
          <a:prstGeom prst="rect">
            <a:avLst/>
          </a:prstGeom>
          <a:noFill/>
        </p:spPr>
        <p:txBody>
          <a:bodyPr wrap="square" rtlCol="0">
            <a:spAutoFit/>
          </a:bodyPr>
          <a:lstStyle/>
          <a:p>
            <a:pPr algn="ctr"/>
            <a:r>
              <a:rPr lang="pl-PL" sz="1500" b="1" dirty="0" err="1">
                <a:solidFill>
                  <a:schemeClr val="tx1">
                    <a:lumMod val="75000"/>
                    <a:lumOff val="25000"/>
                  </a:schemeClr>
                </a:solidFill>
              </a:rPr>
              <a:t>Trainer</a:t>
            </a:r>
            <a:r>
              <a:rPr lang="pl-PL" sz="1500" b="1" dirty="0">
                <a:solidFill>
                  <a:schemeClr val="tx1">
                    <a:lumMod val="75000"/>
                    <a:lumOff val="25000"/>
                  </a:schemeClr>
                </a:solidFill>
              </a:rPr>
              <a:t> </a:t>
            </a:r>
          </a:p>
          <a:p>
            <a:pPr algn="ctr"/>
            <a:r>
              <a:rPr lang="pl-PL" sz="1500" b="1" dirty="0">
                <a:solidFill>
                  <a:schemeClr val="tx1">
                    <a:lumMod val="75000"/>
                    <a:lumOff val="25000"/>
                  </a:schemeClr>
                </a:solidFill>
              </a:rPr>
              <a:t>report </a:t>
            </a:r>
          </a:p>
          <a:p>
            <a:pPr algn="ctr"/>
            <a:endParaRPr lang="pl-PL" sz="1500" b="1" dirty="0">
              <a:solidFill>
                <a:schemeClr val="tx1">
                  <a:lumMod val="75000"/>
                  <a:lumOff val="25000"/>
                </a:schemeClr>
              </a:solidFill>
            </a:endParaRPr>
          </a:p>
          <a:p>
            <a:pPr algn="ctr"/>
            <a:endParaRPr lang="pl-PL" sz="1500" b="1" dirty="0">
              <a:solidFill>
                <a:schemeClr val="tx1">
                  <a:lumMod val="75000"/>
                  <a:lumOff val="25000"/>
                </a:schemeClr>
              </a:solidFill>
            </a:endParaRPr>
          </a:p>
        </p:txBody>
      </p:sp>
      <p:sp>
        <p:nvSpPr>
          <p:cNvPr id="50" name="pole tekstowe 49">
            <a:extLst>
              <a:ext uri="{FF2B5EF4-FFF2-40B4-BE49-F238E27FC236}">
                <a16:creationId xmlns:a16="http://schemas.microsoft.com/office/drawing/2014/main" id="{33EA7410-B0D8-46E7-9CE3-FB6343972B59}"/>
              </a:ext>
            </a:extLst>
          </p:cNvPr>
          <p:cNvSpPr txBox="1"/>
          <p:nvPr/>
        </p:nvSpPr>
        <p:spPr>
          <a:xfrm>
            <a:off x="8854583" y="2323621"/>
            <a:ext cx="1417881" cy="323165"/>
          </a:xfrm>
          <a:prstGeom prst="rect">
            <a:avLst/>
          </a:prstGeom>
          <a:noFill/>
        </p:spPr>
        <p:txBody>
          <a:bodyPr wrap="square" rtlCol="0">
            <a:spAutoFit/>
          </a:bodyPr>
          <a:lstStyle/>
          <a:p>
            <a:pPr algn="ctr"/>
            <a:r>
              <a:rPr lang="pl-PL" sz="1500" b="1" dirty="0" err="1">
                <a:solidFill>
                  <a:schemeClr val="tx1">
                    <a:lumMod val="75000"/>
                    <a:lumOff val="25000"/>
                  </a:schemeClr>
                </a:solidFill>
              </a:rPr>
              <a:t>Self-evaluation</a:t>
            </a:r>
            <a:r>
              <a:rPr lang="pl-PL" sz="1500" b="1" dirty="0">
                <a:solidFill>
                  <a:schemeClr val="tx1">
                    <a:lumMod val="75000"/>
                    <a:lumOff val="25000"/>
                  </a:schemeClr>
                </a:solidFill>
              </a:rPr>
              <a:t> </a:t>
            </a:r>
          </a:p>
        </p:txBody>
      </p:sp>
      <p:grpSp>
        <p:nvGrpSpPr>
          <p:cNvPr id="51" name="Grupa 50">
            <a:extLst>
              <a:ext uri="{FF2B5EF4-FFF2-40B4-BE49-F238E27FC236}">
                <a16:creationId xmlns:a16="http://schemas.microsoft.com/office/drawing/2014/main" id="{5ACA2412-725B-41E3-9606-E06987FA359D}"/>
              </a:ext>
            </a:extLst>
          </p:cNvPr>
          <p:cNvGrpSpPr/>
          <p:nvPr/>
        </p:nvGrpSpPr>
        <p:grpSpPr>
          <a:xfrm>
            <a:off x="1719803" y="1693881"/>
            <a:ext cx="7084493" cy="1375079"/>
            <a:chOff x="313184" y="1693881"/>
            <a:chExt cx="7084493" cy="1375079"/>
          </a:xfrm>
        </p:grpSpPr>
        <p:sp>
          <p:nvSpPr>
            <p:cNvPr id="52" name="Dymek mowy: prostokąt 51">
              <a:extLst>
                <a:ext uri="{FF2B5EF4-FFF2-40B4-BE49-F238E27FC236}">
                  <a16:creationId xmlns:a16="http://schemas.microsoft.com/office/drawing/2014/main" id="{D73977CD-BC67-480F-8AEE-4713EB4BD1E4}"/>
                </a:ext>
              </a:extLst>
            </p:cNvPr>
            <p:cNvSpPr/>
            <p:nvPr/>
          </p:nvSpPr>
          <p:spPr>
            <a:xfrm>
              <a:off x="313184" y="1693881"/>
              <a:ext cx="1417881" cy="1375079"/>
            </a:xfrm>
            <a:prstGeom prst="wedgeRectCallout">
              <a:avLst/>
            </a:prstGeom>
            <a:noFill/>
            <a:ln w="63500">
              <a:solidFill>
                <a:srgbClr val="FDD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Dymek mowy: prostokąt 52">
              <a:extLst>
                <a:ext uri="{FF2B5EF4-FFF2-40B4-BE49-F238E27FC236}">
                  <a16:creationId xmlns:a16="http://schemas.microsoft.com/office/drawing/2014/main" id="{6A415FF8-D8FC-4991-9C41-E98230D937CD}"/>
                </a:ext>
              </a:extLst>
            </p:cNvPr>
            <p:cNvSpPr/>
            <p:nvPr/>
          </p:nvSpPr>
          <p:spPr>
            <a:xfrm>
              <a:off x="3146490" y="1693881"/>
              <a:ext cx="1417881" cy="1375079"/>
            </a:xfrm>
            <a:prstGeom prst="wedgeRectCallout">
              <a:avLst/>
            </a:prstGeom>
            <a:noFill/>
            <a:ln w="63500">
              <a:solidFill>
                <a:srgbClr val="FDD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Dymek mowy: prostokąt 53">
              <a:extLst>
                <a:ext uri="{FF2B5EF4-FFF2-40B4-BE49-F238E27FC236}">
                  <a16:creationId xmlns:a16="http://schemas.microsoft.com/office/drawing/2014/main" id="{0FD75F92-F0DB-4C61-8692-FD3C548E2393}"/>
                </a:ext>
              </a:extLst>
            </p:cNvPr>
            <p:cNvSpPr/>
            <p:nvPr/>
          </p:nvSpPr>
          <p:spPr>
            <a:xfrm>
              <a:off x="5979796" y="1693881"/>
              <a:ext cx="1417881" cy="1375079"/>
            </a:xfrm>
            <a:prstGeom prst="wedgeRectCallout">
              <a:avLst/>
            </a:prstGeom>
            <a:noFill/>
            <a:ln w="63500">
              <a:solidFill>
                <a:srgbClr val="FDD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55" name="Dymek mowy: prostokąt 54">
            <a:extLst>
              <a:ext uri="{FF2B5EF4-FFF2-40B4-BE49-F238E27FC236}">
                <a16:creationId xmlns:a16="http://schemas.microsoft.com/office/drawing/2014/main" id="{8D424F9A-8A9B-47F6-A789-DA6BE3D0463E}"/>
              </a:ext>
            </a:extLst>
          </p:cNvPr>
          <p:cNvSpPr/>
          <p:nvPr/>
        </p:nvSpPr>
        <p:spPr>
          <a:xfrm rot="10800000" flipH="1">
            <a:off x="8800274" y="3068959"/>
            <a:ext cx="1422025" cy="1375079"/>
          </a:xfrm>
          <a:prstGeom prst="wedgeRectCallout">
            <a:avLst/>
          </a:prstGeom>
          <a:noFill/>
          <a:ln w="63500">
            <a:solidFill>
              <a:srgbClr val="FDD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Dymek mowy: prostokąt 55">
            <a:extLst>
              <a:ext uri="{FF2B5EF4-FFF2-40B4-BE49-F238E27FC236}">
                <a16:creationId xmlns:a16="http://schemas.microsoft.com/office/drawing/2014/main" id="{8EB35D54-B8D1-47B4-B90E-F7340F753A87}"/>
              </a:ext>
            </a:extLst>
          </p:cNvPr>
          <p:cNvSpPr/>
          <p:nvPr/>
        </p:nvSpPr>
        <p:spPr>
          <a:xfrm rot="10800000" flipH="1">
            <a:off x="5975096" y="3068959"/>
            <a:ext cx="1404081" cy="1375079"/>
          </a:xfrm>
          <a:prstGeom prst="wedgeRectCallout">
            <a:avLst/>
          </a:prstGeom>
          <a:noFill/>
          <a:ln w="63500">
            <a:solidFill>
              <a:srgbClr val="FDD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Dymek mowy: prostokąt 56">
            <a:extLst>
              <a:ext uri="{FF2B5EF4-FFF2-40B4-BE49-F238E27FC236}">
                <a16:creationId xmlns:a16="http://schemas.microsoft.com/office/drawing/2014/main" id="{89065472-8532-4FDF-84D0-619328C02B40}"/>
              </a:ext>
            </a:extLst>
          </p:cNvPr>
          <p:cNvSpPr/>
          <p:nvPr/>
        </p:nvSpPr>
        <p:spPr>
          <a:xfrm rot="10800000" flipH="1">
            <a:off x="3126341" y="3068959"/>
            <a:ext cx="1437474" cy="1375079"/>
          </a:xfrm>
          <a:prstGeom prst="wedgeRectCallout">
            <a:avLst/>
          </a:prstGeom>
          <a:noFill/>
          <a:ln w="63500">
            <a:solidFill>
              <a:srgbClr val="FDD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8" name="Grafika 57">
            <a:extLst>
              <a:ext uri="{FF2B5EF4-FFF2-40B4-BE49-F238E27FC236}">
                <a16:creationId xmlns:a16="http://schemas.microsoft.com/office/drawing/2014/main" id="{8E855344-DBF1-4F32-9590-E4805B22AA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0667" y="3394137"/>
            <a:ext cx="584775" cy="784830"/>
          </a:xfrm>
          <a:prstGeom prst="rect">
            <a:avLst/>
          </a:prstGeom>
        </p:spPr>
      </p:pic>
      <p:pic>
        <p:nvPicPr>
          <p:cNvPr id="59" name="Grafika 58">
            <a:extLst>
              <a:ext uri="{FF2B5EF4-FFF2-40B4-BE49-F238E27FC236}">
                <a16:creationId xmlns:a16="http://schemas.microsoft.com/office/drawing/2014/main" id="{E071703E-47C7-4D63-8665-BAC4B3DF44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76659" y="3394137"/>
            <a:ext cx="715403" cy="767394"/>
          </a:xfrm>
          <a:prstGeom prst="rect">
            <a:avLst/>
          </a:prstGeom>
        </p:spPr>
      </p:pic>
      <p:pic>
        <p:nvPicPr>
          <p:cNvPr id="60" name="Grafika 59">
            <a:extLst>
              <a:ext uri="{FF2B5EF4-FFF2-40B4-BE49-F238E27FC236}">
                <a16:creationId xmlns:a16="http://schemas.microsoft.com/office/drawing/2014/main" id="{59717BC8-F31F-49EF-9728-DAE86F0573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70507" y="2020510"/>
            <a:ext cx="618131" cy="788930"/>
          </a:xfrm>
          <a:prstGeom prst="rect">
            <a:avLst/>
          </a:prstGeom>
        </p:spPr>
      </p:pic>
      <p:pic>
        <p:nvPicPr>
          <p:cNvPr id="61" name="Grafika 60">
            <a:extLst>
              <a:ext uri="{FF2B5EF4-FFF2-40B4-BE49-F238E27FC236}">
                <a16:creationId xmlns:a16="http://schemas.microsoft.com/office/drawing/2014/main" id="{5298C8E4-DBEB-4BA2-9D63-F1F6217343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11085" y="3332241"/>
            <a:ext cx="856027" cy="928114"/>
          </a:xfrm>
          <a:prstGeom prst="rect">
            <a:avLst/>
          </a:prstGeom>
        </p:spPr>
      </p:pic>
      <p:pic>
        <p:nvPicPr>
          <p:cNvPr id="62" name="Grafika 61">
            <a:extLst>
              <a:ext uri="{FF2B5EF4-FFF2-40B4-BE49-F238E27FC236}">
                <a16:creationId xmlns:a16="http://schemas.microsoft.com/office/drawing/2014/main" id="{8E07F6E3-13F1-418E-A8D4-04BB02E80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16960" y="1968686"/>
            <a:ext cx="784831" cy="784831"/>
          </a:xfrm>
          <a:prstGeom prst="rect">
            <a:avLst/>
          </a:prstGeom>
        </p:spPr>
      </p:pic>
      <p:pic>
        <p:nvPicPr>
          <p:cNvPr id="63" name="Grafika 62">
            <a:extLst>
              <a:ext uri="{FF2B5EF4-FFF2-40B4-BE49-F238E27FC236}">
                <a16:creationId xmlns:a16="http://schemas.microsoft.com/office/drawing/2014/main" id="{10F6D06A-2DC9-4A93-B97F-1CDB90BAC8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04893" y="2155304"/>
            <a:ext cx="647700" cy="495300"/>
          </a:xfrm>
          <a:prstGeom prst="rect">
            <a:avLst/>
          </a:prstGeom>
        </p:spPr>
      </p:pic>
    </p:spTree>
    <p:extLst>
      <p:ext uri="{BB962C8B-B14F-4D97-AF65-F5344CB8AC3E}">
        <p14:creationId xmlns:p14="http://schemas.microsoft.com/office/powerpoint/2010/main" val="80637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1468EFC7-8FD8-45E3-B9F7-FB617D87F4FE}"/>
              </a:ext>
            </a:extLst>
          </p:cNvPr>
          <p:cNvSpPr txBox="1">
            <a:spLocks/>
          </p:cNvSpPr>
          <p:nvPr/>
        </p:nvSpPr>
        <p:spPr bwMode="auto">
          <a:xfrm>
            <a:off x="1199456" y="188640"/>
            <a:ext cx="90010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EVALUATION RATING</a:t>
            </a:r>
          </a:p>
        </p:txBody>
      </p:sp>
      <p:sp>
        <p:nvSpPr>
          <p:cNvPr id="2" name="Symbol zastępczy numeru slajdu 1">
            <a:extLst>
              <a:ext uri="{FF2B5EF4-FFF2-40B4-BE49-F238E27FC236}">
                <a16:creationId xmlns:a16="http://schemas.microsoft.com/office/drawing/2014/main" id="{085484FD-B202-404B-993E-3650958F8A94}"/>
              </a:ext>
            </a:extLst>
          </p:cNvPr>
          <p:cNvSpPr>
            <a:spLocks noGrp="1"/>
          </p:cNvSpPr>
          <p:nvPr>
            <p:ph type="sldNum" sz="quarter" idx="12"/>
          </p:nvPr>
        </p:nvSpPr>
        <p:spPr/>
        <p:txBody>
          <a:bodyPr/>
          <a:lstStyle/>
          <a:p>
            <a:pPr>
              <a:defRPr/>
            </a:pPr>
            <a:fld id="{6CC9281A-217F-4492-A313-C4D4CB901DEA}" type="slidenum">
              <a:rPr lang="en-US" altLang="pl-PL" smtClean="0"/>
              <a:pPr>
                <a:defRPr/>
              </a:pPr>
              <a:t>18</a:t>
            </a:fld>
            <a:endParaRPr lang="en-US" altLang="pl-PL"/>
          </a:p>
        </p:txBody>
      </p:sp>
      <p:pic>
        <p:nvPicPr>
          <p:cNvPr id="42" name="Obraz 41">
            <a:extLst>
              <a:ext uri="{FF2B5EF4-FFF2-40B4-BE49-F238E27FC236}">
                <a16:creationId xmlns:a16="http://schemas.microsoft.com/office/drawing/2014/main" id="{15B25CFF-F83A-4ED7-8D9E-DE62E9C4B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795" y="452317"/>
            <a:ext cx="2645415" cy="2494249"/>
          </a:xfrm>
          <a:prstGeom prst="rect">
            <a:avLst/>
          </a:prstGeom>
        </p:spPr>
      </p:pic>
      <p:sp>
        <p:nvSpPr>
          <p:cNvPr id="43" name="Tytuł 1">
            <a:extLst>
              <a:ext uri="{FF2B5EF4-FFF2-40B4-BE49-F238E27FC236}">
                <a16:creationId xmlns:a16="http://schemas.microsoft.com/office/drawing/2014/main" id="{0695B190-36A8-4D21-AAEB-BC8EE97EACF5}"/>
              </a:ext>
            </a:extLst>
          </p:cNvPr>
          <p:cNvSpPr txBox="1">
            <a:spLocks/>
          </p:cNvSpPr>
          <p:nvPr/>
        </p:nvSpPr>
        <p:spPr bwMode="auto">
          <a:xfrm>
            <a:off x="1621161" y="1597991"/>
            <a:ext cx="8229600"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b="1" dirty="0">
                <a:solidFill>
                  <a:srgbClr val="FFAC06"/>
                </a:solidFill>
              </a:rPr>
              <a:t>USUALLY A 5 POINT SCALE IS USED:</a:t>
            </a:r>
            <a:endParaRPr lang="pl-PL" sz="2000" b="1" dirty="0">
              <a:solidFill>
                <a:srgbClr val="FFAC06"/>
              </a:solidFill>
            </a:endParaRPr>
          </a:p>
        </p:txBody>
      </p:sp>
      <p:sp>
        <p:nvSpPr>
          <p:cNvPr id="44" name="Schemat blokowy: łącznik 43">
            <a:extLst>
              <a:ext uri="{FF2B5EF4-FFF2-40B4-BE49-F238E27FC236}">
                <a16:creationId xmlns:a16="http://schemas.microsoft.com/office/drawing/2014/main" id="{3F9113CF-CE1B-483D-8C99-5D1D8972DF5D}"/>
              </a:ext>
            </a:extLst>
          </p:cNvPr>
          <p:cNvSpPr/>
          <p:nvPr/>
        </p:nvSpPr>
        <p:spPr>
          <a:xfrm>
            <a:off x="1487489" y="2780928"/>
            <a:ext cx="1742297" cy="1742297"/>
          </a:xfrm>
          <a:prstGeom prst="flowChartConnector">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Schemat blokowy: łącznik 44">
            <a:extLst>
              <a:ext uri="{FF2B5EF4-FFF2-40B4-BE49-F238E27FC236}">
                <a16:creationId xmlns:a16="http://schemas.microsoft.com/office/drawing/2014/main" id="{7ACD2F56-C389-40BF-A916-C088E6D59189}"/>
              </a:ext>
            </a:extLst>
          </p:cNvPr>
          <p:cNvSpPr/>
          <p:nvPr/>
        </p:nvSpPr>
        <p:spPr>
          <a:xfrm>
            <a:off x="3542441" y="2955158"/>
            <a:ext cx="1568067" cy="1568067"/>
          </a:xfrm>
          <a:prstGeom prst="flowChartConnector">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chemat blokowy: łącznik 45">
            <a:extLst>
              <a:ext uri="{FF2B5EF4-FFF2-40B4-BE49-F238E27FC236}">
                <a16:creationId xmlns:a16="http://schemas.microsoft.com/office/drawing/2014/main" id="{DCCD33E0-3D43-4083-A5C4-2E86FD1277B2}"/>
              </a:ext>
            </a:extLst>
          </p:cNvPr>
          <p:cNvSpPr/>
          <p:nvPr/>
        </p:nvSpPr>
        <p:spPr>
          <a:xfrm>
            <a:off x="5423163" y="3216502"/>
            <a:ext cx="1306723" cy="1306723"/>
          </a:xfrm>
          <a:prstGeom prst="flowChartConnector">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Schemat blokowy: łącznik 46">
            <a:extLst>
              <a:ext uri="{FF2B5EF4-FFF2-40B4-BE49-F238E27FC236}">
                <a16:creationId xmlns:a16="http://schemas.microsoft.com/office/drawing/2014/main" id="{A2F2750B-0B63-4D8E-BEF1-B70000E62EC6}"/>
              </a:ext>
            </a:extLst>
          </p:cNvPr>
          <p:cNvSpPr/>
          <p:nvPr/>
        </p:nvSpPr>
        <p:spPr>
          <a:xfrm>
            <a:off x="7042541" y="3390732"/>
            <a:ext cx="1132493" cy="1132493"/>
          </a:xfrm>
          <a:prstGeom prst="flowChartConnector">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ole tekstowe 47">
            <a:extLst>
              <a:ext uri="{FF2B5EF4-FFF2-40B4-BE49-F238E27FC236}">
                <a16:creationId xmlns:a16="http://schemas.microsoft.com/office/drawing/2014/main" id="{C8640349-7F93-43FD-BF6D-441AF5072C85}"/>
              </a:ext>
            </a:extLst>
          </p:cNvPr>
          <p:cNvSpPr txBox="1"/>
          <p:nvPr/>
        </p:nvSpPr>
        <p:spPr>
          <a:xfrm>
            <a:off x="1806735" y="3068960"/>
            <a:ext cx="1080120" cy="1184940"/>
          </a:xfrm>
          <a:prstGeom prst="rect">
            <a:avLst/>
          </a:prstGeom>
          <a:noFill/>
        </p:spPr>
        <p:txBody>
          <a:bodyPr wrap="square" rtlCol="0">
            <a:spAutoFit/>
          </a:bodyPr>
          <a:lstStyle/>
          <a:p>
            <a:pPr algn="ctr"/>
            <a:r>
              <a:rPr lang="pl-PL" dirty="0">
                <a:solidFill>
                  <a:schemeClr val="bg1"/>
                </a:solidFill>
              </a:rPr>
              <a:t>from </a:t>
            </a:r>
          </a:p>
          <a:p>
            <a:pPr algn="ctr"/>
            <a:r>
              <a:rPr lang="pl-PL" sz="3500" b="1" dirty="0">
                <a:solidFill>
                  <a:schemeClr val="bg1"/>
                </a:solidFill>
              </a:rPr>
              <a:t>90%</a:t>
            </a:r>
          </a:p>
          <a:p>
            <a:pPr algn="ctr"/>
            <a:r>
              <a:rPr lang="pl-PL" dirty="0" err="1">
                <a:solidFill>
                  <a:schemeClr val="bg1"/>
                </a:solidFill>
              </a:rPr>
              <a:t>points</a:t>
            </a:r>
            <a:endParaRPr lang="pl-PL" dirty="0">
              <a:solidFill>
                <a:schemeClr val="bg1"/>
              </a:solidFill>
            </a:endParaRPr>
          </a:p>
        </p:txBody>
      </p:sp>
      <p:sp>
        <p:nvSpPr>
          <p:cNvPr id="49" name="pole tekstowe 48">
            <a:extLst>
              <a:ext uri="{FF2B5EF4-FFF2-40B4-BE49-F238E27FC236}">
                <a16:creationId xmlns:a16="http://schemas.microsoft.com/office/drawing/2014/main" id="{ACD91857-ABEB-4BAD-95BD-51E815DE1670}"/>
              </a:ext>
            </a:extLst>
          </p:cNvPr>
          <p:cNvSpPr txBox="1"/>
          <p:nvPr/>
        </p:nvSpPr>
        <p:spPr>
          <a:xfrm>
            <a:off x="3623106" y="3455885"/>
            <a:ext cx="1440159" cy="1415772"/>
          </a:xfrm>
          <a:prstGeom prst="rect">
            <a:avLst/>
          </a:prstGeom>
          <a:noFill/>
        </p:spPr>
        <p:txBody>
          <a:bodyPr wrap="square" rtlCol="0">
            <a:spAutoFit/>
          </a:bodyPr>
          <a:lstStyle/>
          <a:p>
            <a:pPr algn="ctr"/>
            <a:r>
              <a:rPr lang="pl-PL" sz="2500" b="1" dirty="0">
                <a:solidFill>
                  <a:schemeClr val="bg1"/>
                </a:solidFill>
              </a:rPr>
              <a:t>80%-89%</a:t>
            </a:r>
          </a:p>
          <a:p>
            <a:pPr algn="ctr"/>
            <a:r>
              <a:rPr lang="pl-PL" dirty="0" err="1">
                <a:solidFill>
                  <a:schemeClr val="bg1"/>
                </a:solidFill>
              </a:rPr>
              <a:t>points</a:t>
            </a:r>
            <a:endParaRPr lang="pl-PL" dirty="0">
              <a:solidFill>
                <a:schemeClr val="bg1"/>
              </a:solidFill>
            </a:endParaRPr>
          </a:p>
          <a:p>
            <a:pPr algn="ctr"/>
            <a:endParaRPr lang="pl-PL" dirty="0">
              <a:solidFill>
                <a:schemeClr val="bg1"/>
              </a:solidFill>
            </a:endParaRPr>
          </a:p>
          <a:p>
            <a:pPr algn="ctr"/>
            <a:endParaRPr lang="pl-PL" sz="2500" b="1" dirty="0">
              <a:solidFill>
                <a:schemeClr val="bg1"/>
              </a:solidFill>
            </a:endParaRPr>
          </a:p>
        </p:txBody>
      </p:sp>
      <p:sp>
        <p:nvSpPr>
          <p:cNvPr id="50" name="pole tekstowe 49">
            <a:extLst>
              <a:ext uri="{FF2B5EF4-FFF2-40B4-BE49-F238E27FC236}">
                <a16:creationId xmlns:a16="http://schemas.microsoft.com/office/drawing/2014/main" id="{A7BC6B3C-00F1-49A1-AB82-CDDFBD3DACFA}"/>
              </a:ext>
            </a:extLst>
          </p:cNvPr>
          <p:cNvSpPr txBox="1"/>
          <p:nvPr/>
        </p:nvSpPr>
        <p:spPr>
          <a:xfrm>
            <a:off x="5375921" y="3587462"/>
            <a:ext cx="1440159" cy="1046440"/>
          </a:xfrm>
          <a:prstGeom prst="rect">
            <a:avLst/>
          </a:prstGeom>
          <a:noFill/>
        </p:spPr>
        <p:txBody>
          <a:bodyPr wrap="square" rtlCol="0">
            <a:spAutoFit/>
          </a:bodyPr>
          <a:lstStyle/>
          <a:p>
            <a:pPr algn="ctr"/>
            <a:r>
              <a:rPr lang="pl-PL" sz="2200" b="1" dirty="0">
                <a:solidFill>
                  <a:schemeClr val="bg1"/>
                </a:solidFill>
              </a:rPr>
              <a:t>70%-79%</a:t>
            </a:r>
          </a:p>
          <a:p>
            <a:pPr algn="ctr"/>
            <a:r>
              <a:rPr lang="pl-PL" dirty="0" err="1">
                <a:solidFill>
                  <a:schemeClr val="bg1"/>
                </a:solidFill>
              </a:rPr>
              <a:t>points</a:t>
            </a:r>
            <a:endParaRPr lang="pl-PL" dirty="0">
              <a:solidFill>
                <a:schemeClr val="bg1"/>
              </a:solidFill>
            </a:endParaRPr>
          </a:p>
          <a:p>
            <a:pPr algn="ctr"/>
            <a:endParaRPr lang="pl-PL" sz="2200" b="1" dirty="0">
              <a:solidFill>
                <a:schemeClr val="bg1"/>
              </a:solidFill>
            </a:endParaRPr>
          </a:p>
        </p:txBody>
      </p:sp>
      <p:sp>
        <p:nvSpPr>
          <p:cNvPr id="51" name="pole tekstowe 50">
            <a:extLst>
              <a:ext uri="{FF2B5EF4-FFF2-40B4-BE49-F238E27FC236}">
                <a16:creationId xmlns:a16="http://schemas.microsoft.com/office/drawing/2014/main" id="{E73A974C-6CBA-44D0-BD47-9DDD164D0BFF}"/>
              </a:ext>
            </a:extLst>
          </p:cNvPr>
          <p:cNvSpPr txBox="1"/>
          <p:nvPr/>
        </p:nvSpPr>
        <p:spPr>
          <a:xfrm>
            <a:off x="6888089" y="3718677"/>
            <a:ext cx="1440159" cy="954107"/>
          </a:xfrm>
          <a:prstGeom prst="rect">
            <a:avLst/>
          </a:prstGeom>
          <a:noFill/>
        </p:spPr>
        <p:txBody>
          <a:bodyPr wrap="square" rtlCol="0">
            <a:spAutoFit/>
          </a:bodyPr>
          <a:lstStyle/>
          <a:p>
            <a:pPr algn="ctr"/>
            <a:r>
              <a:rPr lang="pl-PL" sz="2000" b="1" dirty="0">
                <a:solidFill>
                  <a:schemeClr val="bg1"/>
                </a:solidFill>
              </a:rPr>
              <a:t>60%-69%</a:t>
            </a:r>
          </a:p>
          <a:p>
            <a:pPr algn="ctr"/>
            <a:r>
              <a:rPr lang="pl-PL" sz="1600" dirty="0" err="1">
                <a:solidFill>
                  <a:schemeClr val="bg1"/>
                </a:solidFill>
              </a:rPr>
              <a:t>points</a:t>
            </a:r>
            <a:endParaRPr lang="pl-PL" sz="1600" dirty="0">
              <a:solidFill>
                <a:schemeClr val="bg1"/>
              </a:solidFill>
            </a:endParaRPr>
          </a:p>
          <a:p>
            <a:pPr algn="ctr"/>
            <a:endParaRPr lang="pl-PL" sz="2000" b="1" dirty="0">
              <a:solidFill>
                <a:schemeClr val="bg1"/>
              </a:solidFill>
            </a:endParaRPr>
          </a:p>
        </p:txBody>
      </p:sp>
      <p:sp>
        <p:nvSpPr>
          <p:cNvPr id="52" name="Schemat blokowy: łącznik 51">
            <a:extLst>
              <a:ext uri="{FF2B5EF4-FFF2-40B4-BE49-F238E27FC236}">
                <a16:creationId xmlns:a16="http://schemas.microsoft.com/office/drawing/2014/main" id="{E4A8C0E6-50C6-4685-BF35-593A1788BFB3}"/>
              </a:ext>
            </a:extLst>
          </p:cNvPr>
          <p:cNvSpPr/>
          <p:nvPr/>
        </p:nvSpPr>
        <p:spPr>
          <a:xfrm>
            <a:off x="8487690" y="3564962"/>
            <a:ext cx="958263" cy="958263"/>
          </a:xfrm>
          <a:prstGeom prst="flowChartConnector">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ole tekstowe 52">
            <a:extLst>
              <a:ext uri="{FF2B5EF4-FFF2-40B4-BE49-F238E27FC236}">
                <a16:creationId xmlns:a16="http://schemas.microsoft.com/office/drawing/2014/main" id="{1822717D-8485-4A17-A8E0-03876E6C3136}"/>
              </a:ext>
            </a:extLst>
          </p:cNvPr>
          <p:cNvSpPr txBox="1"/>
          <p:nvPr/>
        </p:nvSpPr>
        <p:spPr>
          <a:xfrm>
            <a:off x="8256241" y="3607276"/>
            <a:ext cx="1440159" cy="1261884"/>
          </a:xfrm>
          <a:prstGeom prst="rect">
            <a:avLst/>
          </a:prstGeom>
          <a:noFill/>
        </p:spPr>
        <p:txBody>
          <a:bodyPr wrap="square" rtlCol="0">
            <a:spAutoFit/>
          </a:bodyPr>
          <a:lstStyle/>
          <a:p>
            <a:pPr algn="ctr"/>
            <a:r>
              <a:rPr lang="pl-PL" sz="1200" dirty="0" err="1">
                <a:solidFill>
                  <a:schemeClr val="bg1"/>
                </a:solidFill>
              </a:rPr>
              <a:t>below</a:t>
            </a:r>
            <a:endParaRPr lang="pl-PL" sz="1200" dirty="0">
              <a:solidFill>
                <a:schemeClr val="bg1"/>
              </a:solidFill>
            </a:endParaRPr>
          </a:p>
          <a:p>
            <a:pPr algn="ctr"/>
            <a:r>
              <a:rPr lang="pl-PL" sz="2500" b="1" dirty="0">
                <a:solidFill>
                  <a:schemeClr val="bg1"/>
                </a:solidFill>
              </a:rPr>
              <a:t>60%</a:t>
            </a:r>
          </a:p>
          <a:p>
            <a:pPr algn="ctr"/>
            <a:r>
              <a:rPr lang="pl-PL" sz="1200" dirty="0" err="1">
                <a:solidFill>
                  <a:schemeClr val="bg1"/>
                </a:solidFill>
              </a:rPr>
              <a:t>points</a:t>
            </a:r>
            <a:endParaRPr lang="pl-PL" sz="1200" dirty="0">
              <a:solidFill>
                <a:schemeClr val="bg1"/>
              </a:solidFill>
            </a:endParaRPr>
          </a:p>
          <a:p>
            <a:pPr algn="ctr"/>
            <a:endParaRPr lang="pl-PL" sz="2500" b="1" dirty="0">
              <a:solidFill>
                <a:schemeClr val="bg1"/>
              </a:solidFill>
            </a:endParaRPr>
          </a:p>
        </p:txBody>
      </p:sp>
      <p:sp>
        <p:nvSpPr>
          <p:cNvPr id="54" name="Prostokąt 53">
            <a:extLst>
              <a:ext uri="{FF2B5EF4-FFF2-40B4-BE49-F238E27FC236}">
                <a16:creationId xmlns:a16="http://schemas.microsoft.com/office/drawing/2014/main" id="{47BC8D1E-0DDC-4D31-B963-D0DD52A0C2BE}"/>
              </a:ext>
            </a:extLst>
          </p:cNvPr>
          <p:cNvSpPr/>
          <p:nvPr/>
        </p:nvSpPr>
        <p:spPr>
          <a:xfrm>
            <a:off x="1817397" y="5458987"/>
            <a:ext cx="975332" cy="323165"/>
          </a:xfrm>
          <a:prstGeom prst="rect">
            <a:avLst/>
          </a:prstGeom>
        </p:spPr>
        <p:txBody>
          <a:bodyPr wrap="none">
            <a:spAutoFit/>
          </a:bodyPr>
          <a:lstStyle/>
          <a:p>
            <a:r>
              <a:rPr lang="pl-PL" sz="1500" b="1" dirty="0" err="1">
                <a:solidFill>
                  <a:schemeClr val="tx1">
                    <a:lumMod val="75000"/>
                    <a:lumOff val="25000"/>
                  </a:schemeClr>
                </a:solidFill>
              </a:rPr>
              <a:t>very</a:t>
            </a:r>
            <a:r>
              <a:rPr lang="pl-PL" sz="1500" b="1" dirty="0">
                <a:solidFill>
                  <a:schemeClr val="tx1">
                    <a:lumMod val="75000"/>
                    <a:lumOff val="25000"/>
                  </a:schemeClr>
                </a:solidFill>
              </a:rPr>
              <a:t> </a:t>
            </a:r>
            <a:r>
              <a:rPr lang="pl-PL" sz="1500" b="1" dirty="0" err="1">
                <a:solidFill>
                  <a:schemeClr val="tx1">
                    <a:lumMod val="75000"/>
                    <a:lumOff val="25000"/>
                  </a:schemeClr>
                </a:solidFill>
              </a:rPr>
              <a:t>good</a:t>
            </a:r>
            <a:endParaRPr lang="pl-PL" sz="1500" b="1" dirty="0">
              <a:solidFill>
                <a:schemeClr val="tx1">
                  <a:lumMod val="75000"/>
                  <a:lumOff val="25000"/>
                </a:schemeClr>
              </a:solidFill>
            </a:endParaRPr>
          </a:p>
        </p:txBody>
      </p:sp>
      <p:sp>
        <p:nvSpPr>
          <p:cNvPr id="55" name="Prostokąt 54">
            <a:extLst>
              <a:ext uri="{FF2B5EF4-FFF2-40B4-BE49-F238E27FC236}">
                <a16:creationId xmlns:a16="http://schemas.microsoft.com/office/drawing/2014/main" id="{EBB4928E-475E-4C5B-8E9E-EAE91FBC93C0}"/>
              </a:ext>
            </a:extLst>
          </p:cNvPr>
          <p:cNvSpPr/>
          <p:nvPr/>
        </p:nvSpPr>
        <p:spPr>
          <a:xfrm>
            <a:off x="4033894" y="5458987"/>
            <a:ext cx="585160" cy="323165"/>
          </a:xfrm>
          <a:prstGeom prst="rect">
            <a:avLst/>
          </a:prstGeom>
        </p:spPr>
        <p:txBody>
          <a:bodyPr wrap="none">
            <a:spAutoFit/>
          </a:bodyPr>
          <a:lstStyle/>
          <a:p>
            <a:r>
              <a:rPr lang="pl-PL" sz="1500" b="1" dirty="0" err="1">
                <a:solidFill>
                  <a:schemeClr val="tx1">
                    <a:lumMod val="75000"/>
                    <a:lumOff val="25000"/>
                  </a:schemeClr>
                </a:solidFill>
              </a:rPr>
              <a:t>good</a:t>
            </a:r>
            <a:endParaRPr lang="pl-PL" sz="1500" b="1" dirty="0">
              <a:solidFill>
                <a:schemeClr val="tx1">
                  <a:lumMod val="75000"/>
                  <a:lumOff val="25000"/>
                </a:schemeClr>
              </a:solidFill>
            </a:endParaRPr>
          </a:p>
        </p:txBody>
      </p:sp>
      <p:sp>
        <p:nvSpPr>
          <p:cNvPr id="56" name="Prostokąt 55">
            <a:extLst>
              <a:ext uri="{FF2B5EF4-FFF2-40B4-BE49-F238E27FC236}">
                <a16:creationId xmlns:a16="http://schemas.microsoft.com/office/drawing/2014/main" id="{180AD96D-8B86-4C54-870F-D61756E66782}"/>
              </a:ext>
            </a:extLst>
          </p:cNvPr>
          <p:cNvSpPr/>
          <p:nvPr/>
        </p:nvSpPr>
        <p:spPr>
          <a:xfrm>
            <a:off x="5558711" y="5458987"/>
            <a:ext cx="1126975" cy="323165"/>
          </a:xfrm>
          <a:prstGeom prst="rect">
            <a:avLst/>
          </a:prstGeom>
        </p:spPr>
        <p:txBody>
          <a:bodyPr wrap="none">
            <a:spAutoFit/>
          </a:bodyPr>
          <a:lstStyle/>
          <a:p>
            <a:r>
              <a:rPr lang="pl-PL" sz="1500" b="1" dirty="0">
                <a:solidFill>
                  <a:schemeClr val="tx1">
                    <a:lumMod val="75000"/>
                    <a:lumOff val="25000"/>
                  </a:schemeClr>
                </a:solidFill>
              </a:rPr>
              <a:t>not </a:t>
            </a:r>
            <a:r>
              <a:rPr lang="pl-PL" sz="1500" b="1" dirty="0" err="1">
                <a:solidFill>
                  <a:schemeClr val="tx1">
                    <a:lumMod val="75000"/>
                    <a:lumOff val="25000"/>
                  </a:schemeClr>
                </a:solidFill>
              </a:rPr>
              <a:t>so</a:t>
            </a:r>
            <a:r>
              <a:rPr lang="pl-PL" sz="1500" b="1" dirty="0">
                <a:solidFill>
                  <a:schemeClr val="tx1">
                    <a:lumMod val="75000"/>
                    <a:lumOff val="25000"/>
                  </a:schemeClr>
                </a:solidFill>
              </a:rPr>
              <a:t> </a:t>
            </a:r>
            <a:r>
              <a:rPr lang="pl-PL" sz="1500" b="1" dirty="0" err="1">
                <a:solidFill>
                  <a:schemeClr val="tx1">
                    <a:lumMod val="75000"/>
                    <a:lumOff val="25000"/>
                  </a:schemeClr>
                </a:solidFill>
              </a:rPr>
              <a:t>good</a:t>
            </a:r>
            <a:endParaRPr lang="pl-PL" sz="1500" b="1" dirty="0">
              <a:solidFill>
                <a:schemeClr val="tx1">
                  <a:lumMod val="75000"/>
                  <a:lumOff val="25000"/>
                </a:schemeClr>
              </a:solidFill>
            </a:endParaRPr>
          </a:p>
        </p:txBody>
      </p:sp>
      <p:sp>
        <p:nvSpPr>
          <p:cNvPr id="57" name="Prostokąt 56">
            <a:extLst>
              <a:ext uri="{FF2B5EF4-FFF2-40B4-BE49-F238E27FC236}">
                <a16:creationId xmlns:a16="http://schemas.microsoft.com/office/drawing/2014/main" id="{85968A41-758B-49AE-8891-9ED2F23326CC}"/>
              </a:ext>
            </a:extLst>
          </p:cNvPr>
          <p:cNvSpPr/>
          <p:nvPr/>
        </p:nvSpPr>
        <p:spPr>
          <a:xfrm>
            <a:off x="7320137" y="5458987"/>
            <a:ext cx="564578" cy="323165"/>
          </a:xfrm>
          <a:prstGeom prst="rect">
            <a:avLst/>
          </a:prstGeom>
        </p:spPr>
        <p:txBody>
          <a:bodyPr wrap="none">
            <a:spAutoFit/>
          </a:bodyPr>
          <a:lstStyle/>
          <a:p>
            <a:r>
              <a:rPr lang="pl-PL" sz="1500" b="1" dirty="0" err="1">
                <a:solidFill>
                  <a:schemeClr val="tx1">
                    <a:lumMod val="75000"/>
                    <a:lumOff val="25000"/>
                  </a:schemeClr>
                </a:solidFill>
              </a:rPr>
              <a:t>poor</a:t>
            </a:r>
            <a:endParaRPr lang="pl-PL" sz="1500" b="1" dirty="0">
              <a:solidFill>
                <a:schemeClr val="tx1">
                  <a:lumMod val="75000"/>
                  <a:lumOff val="25000"/>
                </a:schemeClr>
              </a:solidFill>
            </a:endParaRPr>
          </a:p>
        </p:txBody>
      </p:sp>
      <p:sp>
        <p:nvSpPr>
          <p:cNvPr id="58" name="Prostokąt 57">
            <a:extLst>
              <a:ext uri="{FF2B5EF4-FFF2-40B4-BE49-F238E27FC236}">
                <a16:creationId xmlns:a16="http://schemas.microsoft.com/office/drawing/2014/main" id="{3C586592-A220-41E2-A0EB-1BFFC5E619FF}"/>
              </a:ext>
            </a:extLst>
          </p:cNvPr>
          <p:cNvSpPr/>
          <p:nvPr/>
        </p:nvSpPr>
        <p:spPr>
          <a:xfrm>
            <a:off x="8487690" y="5458987"/>
            <a:ext cx="988412" cy="584775"/>
          </a:xfrm>
          <a:prstGeom prst="rect">
            <a:avLst/>
          </a:prstGeom>
        </p:spPr>
        <p:txBody>
          <a:bodyPr wrap="none">
            <a:spAutoFit/>
          </a:bodyPr>
          <a:lstStyle/>
          <a:p>
            <a:r>
              <a:rPr lang="pl-PL" sz="1500" b="1" dirty="0" err="1">
                <a:solidFill>
                  <a:schemeClr val="tx1">
                    <a:lumMod val="75000"/>
                    <a:lumOff val="25000"/>
                  </a:schemeClr>
                </a:solidFill>
              </a:rPr>
              <a:t>very</a:t>
            </a:r>
            <a:r>
              <a:rPr lang="pl-PL" sz="1600" dirty="0"/>
              <a:t> </a:t>
            </a:r>
            <a:r>
              <a:rPr lang="pl-PL" sz="1500" b="1" dirty="0" err="1">
                <a:solidFill>
                  <a:schemeClr val="tx1">
                    <a:lumMod val="75000"/>
                    <a:lumOff val="25000"/>
                  </a:schemeClr>
                </a:solidFill>
              </a:rPr>
              <a:t>poor</a:t>
            </a:r>
            <a:endParaRPr lang="pl-PL" sz="1500" b="1" dirty="0">
              <a:solidFill>
                <a:schemeClr val="tx1">
                  <a:lumMod val="75000"/>
                  <a:lumOff val="25000"/>
                </a:schemeClr>
              </a:solidFill>
            </a:endParaRPr>
          </a:p>
          <a:p>
            <a:pPr algn="ctr"/>
            <a:r>
              <a:rPr lang="pl-PL" sz="1500" dirty="0">
                <a:solidFill>
                  <a:schemeClr val="tx1">
                    <a:lumMod val="75000"/>
                    <a:lumOff val="25000"/>
                  </a:schemeClr>
                </a:solidFill>
              </a:rPr>
              <a:t>(</a:t>
            </a:r>
            <a:r>
              <a:rPr lang="pl-PL" sz="1500" dirty="0" err="1">
                <a:solidFill>
                  <a:schemeClr val="tx1">
                    <a:lumMod val="75000"/>
                    <a:lumOff val="25000"/>
                  </a:schemeClr>
                </a:solidFill>
              </a:rPr>
              <a:t>fail</a:t>
            </a:r>
            <a:r>
              <a:rPr lang="pl-PL" sz="1500" dirty="0">
                <a:solidFill>
                  <a:schemeClr val="tx1">
                    <a:lumMod val="75000"/>
                    <a:lumOff val="25000"/>
                  </a:schemeClr>
                </a:solidFill>
              </a:rPr>
              <a:t>)</a:t>
            </a:r>
          </a:p>
        </p:txBody>
      </p:sp>
      <p:cxnSp>
        <p:nvCxnSpPr>
          <p:cNvPr id="59" name="Łącznik prosty 58">
            <a:extLst>
              <a:ext uri="{FF2B5EF4-FFF2-40B4-BE49-F238E27FC236}">
                <a16:creationId xmlns:a16="http://schemas.microsoft.com/office/drawing/2014/main" id="{09648199-B1D6-4BCB-B0FE-67E3339840FC}"/>
              </a:ext>
            </a:extLst>
          </p:cNvPr>
          <p:cNvCxnSpPr>
            <a:cxnSpLocks/>
          </p:cNvCxnSpPr>
          <p:nvPr/>
        </p:nvCxnSpPr>
        <p:spPr>
          <a:xfrm>
            <a:off x="2351585" y="4514534"/>
            <a:ext cx="0" cy="784314"/>
          </a:xfrm>
          <a:prstGeom prst="line">
            <a:avLst/>
          </a:prstGeom>
          <a:ln w="28575" cap="flat" cmpd="sng" algn="ctr">
            <a:solidFill>
              <a:srgbClr val="F4433E"/>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Łącznik prosty 59">
            <a:extLst>
              <a:ext uri="{FF2B5EF4-FFF2-40B4-BE49-F238E27FC236}">
                <a16:creationId xmlns:a16="http://schemas.microsoft.com/office/drawing/2014/main" id="{5083EE94-B27A-44BD-9675-14378E77E5A4}"/>
              </a:ext>
            </a:extLst>
          </p:cNvPr>
          <p:cNvCxnSpPr>
            <a:cxnSpLocks/>
          </p:cNvCxnSpPr>
          <p:nvPr/>
        </p:nvCxnSpPr>
        <p:spPr>
          <a:xfrm>
            <a:off x="6096001" y="4525713"/>
            <a:ext cx="0" cy="773135"/>
          </a:xfrm>
          <a:prstGeom prst="line">
            <a:avLst/>
          </a:prstGeom>
          <a:ln w="25400">
            <a:solidFill>
              <a:srgbClr val="FE7E01"/>
            </a:solidFill>
            <a:prstDash val="sysDot"/>
          </a:ln>
        </p:spPr>
        <p:style>
          <a:lnRef idx="1">
            <a:schemeClr val="accent1"/>
          </a:lnRef>
          <a:fillRef idx="0">
            <a:schemeClr val="accent1"/>
          </a:fillRef>
          <a:effectRef idx="0">
            <a:schemeClr val="accent1"/>
          </a:effectRef>
          <a:fontRef idx="minor">
            <a:schemeClr val="tx1"/>
          </a:fontRef>
        </p:style>
      </p:cxnSp>
      <p:cxnSp>
        <p:nvCxnSpPr>
          <p:cNvPr id="61" name="Łącznik prosty 60">
            <a:extLst>
              <a:ext uri="{FF2B5EF4-FFF2-40B4-BE49-F238E27FC236}">
                <a16:creationId xmlns:a16="http://schemas.microsoft.com/office/drawing/2014/main" id="{B20D65F3-5F02-4524-A7A7-D80BC97F99E5}"/>
              </a:ext>
            </a:extLst>
          </p:cNvPr>
          <p:cNvCxnSpPr>
            <a:cxnSpLocks/>
          </p:cNvCxnSpPr>
          <p:nvPr/>
        </p:nvCxnSpPr>
        <p:spPr>
          <a:xfrm flipV="1">
            <a:off x="8976321" y="4498347"/>
            <a:ext cx="0" cy="800501"/>
          </a:xfrm>
          <a:prstGeom prst="line">
            <a:avLst/>
          </a:prstGeom>
          <a:ln w="22225">
            <a:solidFill>
              <a:srgbClr val="FFCA08"/>
            </a:solidFill>
            <a:prstDash val="sysDot"/>
          </a:ln>
        </p:spPr>
        <p:style>
          <a:lnRef idx="1">
            <a:schemeClr val="accent1"/>
          </a:lnRef>
          <a:fillRef idx="0">
            <a:schemeClr val="accent1"/>
          </a:fillRef>
          <a:effectRef idx="0">
            <a:schemeClr val="accent1"/>
          </a:effectRef>
          <a:fontRef idx="minor">
            <a:schemeClr val="tx1"/>
          </a:fontRef>
        </p:style>
      </p:cxnSp>
      <p:cxnSp>
        <p:nvCxnSpPr>
          <p:cNvPr id="62" name="Łącznik prosty 61">
            <a:extLst>
              <a:ext uri="{FF2B5EF4-FFF2-40B4-BE49-F238E27FC236}">
                <a16:creationId xmlns:a16="http://schemas.microsoft.com/office/drawing/2014/main" id="{DF6EA782-B30F-4492-8C71-989CE3CA1A53}"/>
              </a:ext>
            </a:extLst>
          </p:cNvPr>
          <p:cNvCxnSpPr>
            <a:cxnSpLocks/>
          </p:cNvCxnSpPr>
          <p:nvPr/>
        </p:nvCxnSpPr>
        <p:spPr>
          <a:xfrm rot="10800000">
            <a:off x="7608169" y="4514534"/>
            <a:ext cx="0" cy="784314"/>
          </a:xfrm>
          <a:prstGeom prst="line">
            <a:avLst/>
          </a:prstGeom>
          <a:ln w="28575" cap="flat" cmpd="sng" algn="ctr">
            <a:solidFill>
              <a:srgbClr val="FBA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Łącznik prosty 62">
            <a:extLst>
              <a:ext uri="{FF2B5EF4-FFF2-40B4-BE49-F238E27FC236}">
                <a16:creationId xmlns:a16="http://schemas.microsoft.com/office/drawing/2014/main" id="{7CFBDFC7-D8F1-42F2-A8F3-A5739F694758}"/>
              </a:ext>
            </a:extLst>
          </p:cNvPr>
          <p:cNvCxnSpPr>
            <a:cxnSpLocks/>
          </p:cNvCxnSpPr>
          <p:nvPr/>
        </p:nvCxnSpPr>
        <p:spPr>
          <a:xfrm rot="10800000">
            <a:off x="4329850" y="4525713"/>
            <a:ext cx="0" cy="773135"/>
          </a:xfrm>
          <a:prstGeom prst="line">
            <a:avLst/>
          </a:prstGeom>
          <a:ln w="25400">
            <a:solidFill>
              <a:srgbClr val="FE5938"/>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0A370A76-D0FC-4BBA-841A-323EF17A8752}"/>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8"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9CC6CDB5-7A67-4770-BC35-EC6944F6813D}"/>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9"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A32F8B5-FE7A-4C23-987D-76E8B94FB76A}"/>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90"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2F02C3D4-7F99-4E56-B74F-88BFE67066BC}"/>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462E78F5-D282-4666-83D7-2C8E035EFE77}"/>
              </a:ext>
            </a:extLst>
          </p:cNvPr>
          <p:cNvSpPr>
            <a:spLocks noGrp="1"/>
          </p:cNvSpPr>
          <p:nvPr>
            <p:ph type="sldNum" sz="quarter" idx="12"/>
          </p:nvPr>
        </p:nvSpPr>
        <p:spPr/>
        <p:txBody>
          <a:bodyPr/>
          <a:lstStyle/>
          <a:p>
            <a:pPr>
              <a:defRPr/>
            </a:pPr>
            <a:fld id="{6CC9281A-217F-4492-A313-C4D4CB901DEA}" type="slidenum">
              <a:rPr lang="en-US" altLang="pl-PL" smtClean="0"/>
              <a:pPr>
                <a:defRPr/>
              </a:pPr>
              <a:t>19</a:t>
            </a:fld>
            <a:endParaRPr lang="en-US" altLang="pl-PL"/>
          </a:p>
        </p:txBody>
      </p:sp>
      <p:sp>
        <p:nvSpPr>
          <p:cNvPr id="24" name="Tytuł 1">
            <a:extLst>
              <a:ext uri="{FF2B5EF4-FFF2-40B4-BE49-F238E27FC236}">
                <a16:creationId xmlns:a16="http://schemas.microsoft.com/office/drawing/2014/main" id="{4B3E3088-3CD8-4435-A7E2-3C8914FA7342}"/>
              </a:ext>
            </a:extLst>
          </p:cNvPr>
          <p:cNvSpPr txBox="1">
            <a:spLocks/>
          </p:cNvSpPr>
          <p:nvPr/>
        </p:nvSpPr>
        <p:spPr bwMode="auto">
          <a:xfrm>
            <a:off x="1270273" y="188913"/>
            <a:ext cx="99382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EVALUATION EFFECTS</a:t>
            </a:r>
          </a:p>
        </p:txBody>
      </p:sp>
      <p:sp>
        <p:nvSpPr>
          <p:cNvPr id="25" name="Prostokąt: jeden ścięty róg 24">
            <a:extLst>
              <a:ext uri="{FF2B5EF4-FFF2-40B4-BE49-F238E27FC236}">
                <a16:creationId xmlns:a16="http://schemas.microsoft.com/office/drawing/2014/main" id="{9DF5336E-1329-4B41-A643-A826370EDB3C}"/>
              </a:ext>
            </a:extLst>
          </p:cNvPr>
          <p:cNvSpPr/>
          <p:nvPr/>
        </p:nvSpPr>
        <p:spPr>
          <a:xfrm>
            <a:off x="6168009" y="2060848"/>
            <a:ext cx="3024335" cy="4797152"/>
          </a:xfrm>
          <a:prstGeom prst="snip1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jeden ścięty róg 25">
            <a:extLst>
              <a:ext uri="{FF2B5EF4-FFF2-40B4-BE49-F238E27FC236}">
                <a16:creationId xmlns:a16="http://schemas.microsoft.com/office/drawing/2014/main" id="{A5902B00-B423-4F37-9DF5-CE764F0C6929}"/>
              </a:ext>
            </a:extLst>
          </p:cNvPr>
          <p:cNvSpPr/>
          <p:nvPr/>
        </p:nvSpPr>
        <p:spPr>
          <a:xfrm>
            <a:off x="3074400" y="2060848"/>
            <a:ext cx="3024336" cy="4797152"/>
          </a:xfrm>
          <a:prstGeom prst="snip1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27" name="Prostokąt: jeden ścięty róg 26">
            <a:extLst>
              <a:ext uri="{FF2B5EF4-FFF2-40B4-BE49-F238E27FC236}">
                <a16:creationId xmlns:a16="http://schemas.microsoft.com/office/drawing/2014/main" id="{148162AE-4355-4E6E-815F-3341BCC223B2}"/>
              </a:ext>
            </a:extLst>
          </p:cNvPr>
          <p:cNvSpPr/>
          <p:nvPr/>
        </p:nvSpPr>
        <p:spPr>
          <a:xfrm>
            <a:off x="0" y="2060848"/>
            <a:ext cx="3024336" cy="4797152"/>
          </a:xfrm>
          <a:prstGeom prst="snip1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27">
            <a:extLst>
              <a:ext uri="{FF2B5EF4-FFF2-40B4-BE49-F238E27FC236}">
                <a16:creationId xmlns:a16="http://schemas.microsoft.com/office/drawing/2014/main" id="{D4430101-E0E9-423C-907E-1613F1627BC0}"/>
              </a:ext>
            </a:extLst>
          </p:cNvPr>
          <p:cNvSpPr/>
          <p:nvPr/>
        </p:nvSpPr>
        <p:spPr>
          <a:xfrm>
            <a:off x="862392" y="4019289"/>
            <a:ext cx="1345176" cy="369332"/>
          </a:xfrm>
          <a:prstGeom prst="rect">
            <a:avLst/>
          </a:prstGeom>
        </p:spPr>
        <p:txBody>
          <a:bodyPr wrap="none">
            <a:spAutoFit/>
          </a:bodyPr>
          <a:lstStyle/>
          <a:p>
            <a:pPr lvl="0"/>
            <a:r>
              <a:rPr lang="pl-PL" b="1" dirty="0" err="1">
                <a:solidFill>
                  <a:schemeClr val="bg1"/>
                </a:solidFill>
              </a:rPr>
              <a:t>PURCHASER</a:t>
            </a:r>
            <a:endParaRPr lang="pl-PL" b="1" dirty="0">
              <a:solidFill>
                <a:schemeClr val="bg1"/>
              </a:solidFill>
            </a:endParaRPr>
          </a:p>
        </p:txBody>
      </p:sp>
      <p:sp>
        <p:nvSpPr>
          <p:cNvPr id="29" name="Prostokąt 28">
            <a:extLst>
              <a:ext uri="{FF2B5EF4-FFF2-40B4-BE49-F238E27FC236}">
                <a16:creationId xmlns:a16="http://schemas.microsoft.com/office/drawing/2014/main" id="{050BD8FA-6079-446B-A02D-91B2AF321822}"/>
              </a:ext>
            </a:extLst>
          </p:cNvPr>
          <p:cNvSpPr/>
          <p:nvPr/>
        </p:nvSpPr>
        <p:spPr>
          <a:xfrm>
            <a:off x="3436249" y="4027882"/>
            <a:ext cx="2440220" cy="369332"/>
          </a:xfrm>
          <a:prstGeom prst="rect">
            <a:avLst/>
          </a:prstGeom>
        </p:spPr>
        <p:txBody>
          <a:bodyPr wrap="none">
            <a:spAutoFit/>
          </a:bodyPr>
          <a:lstStyle/>
          <a:p>
            <a:pPr lvl="0"/>
            <a:r>
              <a:rPr lang="pl-PL" b="1" dirty="0">
                <a:solidFill>
                  <a:schemeClr val="bg1"/>
                </a:solidFill>
              </a:rPr>
              <a:t>TRAINING </a:t>
            </a:r>
            <a:r>
              <a:rPr lang="pl-PL" b="1" dirty="0" err="1">
                <a:solidFill>
                  <a:schemeClr val="bg1"/>
                </a:solidFill>
              </a:rPr>
              <a:t>PARTICIPANT</a:t>
            </a:r>
            <a:endParaRPr lang="pl-PL" b="1" dirty="0">
              <a:solidFill>
                <a:schemeClr val="bg1"/>
              </a:solidFill>
            </a:endParaRPr>
          </a:p>
        </p:txBody>
      </p:sp>
      <p:sp>
        <p:nvSpPr>
          <p:cNvPr id="35" name="Prostokąt 34">
            <a:extLst>
              <a:ext uri="{FF2B5EF4-FFF2-40B4-BE49-F238E27FC236}">
                <a16:creationId xmlns:a16="http://schemas.microsoft.com/office/drawing/2014/main" id="{45AC73DD-E6F6-4B69-9BDE-745FEED271EF}"/>
              </a:ext>
            </a:extLst>
          </p:cNvPr>
          <p:cNvSpPr/>
          <p:nvPr/>
        </p:nvSpPr>
        <p:spPr>
          <a:xfrm>
            <a:off x="7176120" y="4019289"/>
            <a:ext cx="1023037" cy="369332"/>
          </a:xfrm>
          <a:prstGeom prst="rect">
            <a:avLst/>
          </a:prstGeom>
        </p:spPr>
        <p:txBody>
          <a:bodyPr wrap="none">
            <a:spAutoFit/>
          </a:bodyPr>
          <a:lstStyle/>
          <a:p>
            <a:pPr lvl="0"/>
            <a:r>
              <a:rPr lang="pl-PL" b="1" dirty="0" err="1">
                <a:solidFill>
                  <a:schemeClr val="bg1"/>
                </a:solidFill>
              </a:rPr>
              <a:t>TRAINER</a:t>
            </a:r>
            <a:endParaRPr lang="pl-PL" b="1" dirty="0">
              <a:solidFill>
                <a:schemeClr val="bg1"/>
              </a:solidFill>
            </a:endParaRPr>
          </a:p>
        </p:txBody>
      </p:sp>
      <p:pic>
        <p:nvPicPr>
          <p:cNvPr id="36" name="Grafika 35">
            <a:extLst>
              <a:ext uri="{FF2B5EF4-FFF2-40B4-BE49-F238E27FC236}">
                <a16:creationId xmlns:a16="http://schemas.microsoft.com/office/drawing/2014/main" id="{B9385B1C-A080-4FB5-83A0-58574D5631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262" y="2622936"/>
            <a:ext cx="933450" cy="933450"/>
          </a:xfrm>
          <a:prstGeom prst="rect">
            <a:avLst/>
          </a:prstGeom>
        </p:spPr>
      </p:pic>
      <p:pic>
        <p:nvPicPr>
          <p:cNvPr id="37" name="Grafika 36">
            <a:extLst>
              <a:ext uri="{FF2B5EF4-FFF2-40B4-BE49-F238E27FC236}">
                <a16:creationId xmlns:a16="http://schemas.microsoft.com/office/drawing/2014/main" id="{4E61C252-1453-47EC-95D6-D98BD404BF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5275" y="2622936"/>
            <a:ext cx="933450" cy="933450"/>
          </a:xfrm>
          <a:prstGeom prst="rect">
            <a:avLst/>
          </a:prstGeom>
        </p:spPr>
      </p:pic>
      <p:pic>
        <p:nvPicPr>
          <p:cNvPr id="38" name="Grafika 37">
            <a:extLst>
              <a:ext uri="{FF2B5EF4-FFF2-40B4-BE49-F238E27FC236}">
                <a16:creationId xmlns:a16="http://schemas.microsoft.com/office/drawing/2014/main" id="{A91D1696-4173-42D3-B09F-22FF75EFF8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03422" y="2622936"/>
            <a:ext cx="933450" cy="933450"/>
          </a:xfrm>
          <a:prstGeom prst="rect">
            <a:avLst/>
          </a:prstGeom>
        </p:spPr>
      </p:pic>
      <p:sp>
        <p:nvSpPr>
          <p:cNvPr id="39" name="Prostokąt 38">
            <a:extLst>
              <a:ext uri="{FF2B5EF4-FFF2-40B4-BE49-F238E27FC236}">
                <a16:creationId xmlns:a16="http://schemas.microsoft.com/office/drawing/2014/main" id="{DC21D6CA-AD56-4BF1-81A5-7D8F4F5F434C}"/>
              </a:ext>
            </a:extLst>
          </p:cNvPr>
          <p:cNvSpPr/>
          <p:nvPr/>
        </p:nvSpPr>
        <p:spPr>
          <a:xfrm>
            <a:off x="3159081" y="1412776"/>
            <a:ext cx="3214983" cy="461665"/>
          </a:xfrm>
          <a:prstGeom prst="rect">
            <a:avLst/>
          </a:prstGeom>
        </p:spPr>
        <p:txBody>
          <a:bodyPr wrap="none">
            <a:spAutoFit/>
          </a:bodyPr>
          <a:lstStyle/>
          <a:p>
            <a:r>
              <a:rPr lang="pl-PL" sz="2400" b="1" dirty="0" err="1">
                <a:solidFill>
                  <a:srgbClr val="FFCA08"/>
                </a:solidFill>
              </a:rPr>
              <a:t>GROUPS</a:t>
            </a:r>
            <a:r>
              <a:rPr lang="pl-PL" sz="2400" b="1" dirty="0">
                <a:solidFill>
                  <a:srgbClr val="FFCA08"/>
                </a:solidFill>
              </a:rPr>
              <a:t> OF </a:t>
            </a:r>
            <a:r>
              <a:rPr lang="pl-PL" sz="2400" b="1" dirty="0" err="1">
                <a:solidFill>
                  <a:srgbClr val="FFCA08"/>
                </a:solidFill>
              </a:rPr>
              <a:t>RECIPIENTS</a:t>
            </a:r>
            <a:endParaRPr lang="pl-PL" sz="2400" b="1" dirty="0">
              <a:solidFill>
                <a:srgbClr val="FFCA08"/>
              </a:solidFill>
            </a:endParaRPr>
          </a:p>
        </p:txBody>
      </p:sp>
      <p:sp>
        <p:nvSpPr>
          <p:cNvPr id="40" name="Prostokąt 39">
            <a:extLst>
              <a:ext uri="{FF2B5EF4-FFF2-40B4-BE49-F238E27FC236}">
                <a16:creationId xmlns:a16="http://schemas.microsoft.com/office/drawing/2014/main" id="{58E6F9D8-B2E0-4701-8022-6911DA8A7FFA}"/>
              </a:ext>
            </a:extLst>
          </p:cNvPr>
          <p:cNvSpPr/>
          <p:nvPr/>
        </p:nvSpPr>
        <p:spPr>
          <a:xfrm>
            <a:off x="1331640" y="2812662"/>
            <a:ext cx="380232" cy="553998"/>
          </a:xfrm>
          <a:prstGeom prst="rect">
            <a:avLst/>
          </a:prstGeom>
        </p:spPr>
        <p:txBody>
          <a:bodyPr wrap="none">
            <a:spAutoFit/>
          </a:bodyPr>
          <a:lstStyle/>
          <a:p>
            <a:pPr lvl="0"/>
            <a:r>
              <a:rPr lang="pl-PL" sz="3000" dirty="0">
                <a:solidFill>
                  <a:schemeClr val="bg1"/>
                </a:solidFill>
              </a:rPr>
              <a:t>1</a:t>
            </a:r>
          </a:p>
        </p:txBody>
      </p:sp>
      <p:sp>
        <p:nvSpPr>
          <p:cNvPr id="41" name="Prostokąt 40">
            <a:extLst>
              <a:ext uri="{FF2B5EF4-FFF2-40B4-BE49-F238E27FC236}">
                <a16:creationId xmlns:a16="http://schemas.microsoft.com/office/drawing/2014/main" id="{4275A18D-7A3F-4777-BC6B-9911875631BC}"/>
              </a:ext>
            </a:extLst>
          </p:cNvPr>
          <p:cNvSpPr/>
          <p:nvPr/>
        </p:nvSpPr>
        <p:spPr>
          <a:xfrm>
            <a:off x="4381884" y="2812662"/>
            <a:ext cx="380232" cy="553998"/>
          </a:xfrm>
          <a:prstGeom prst="rect">
            <a:avLst/>
          </a:prstGeom>
        </p:spPr>
        <p:txBody>
          <a:bodyPr wrap="none">
            <a:spAutoFit/>
          </a:bodyPr>
          <a:lstStyle/>
          <a:p>
            <a:pPr lvl="0"/>
            <a:r>
              <a:rPr lang="pl-PL" sz="3000" dirty="0">
                <a:solidFill>
                  <a:schemeClr val="bg1"/>
                </a:solidFill>
              </a:rPr>
              <a:t>2</a:t>
            </a:r>
          </a:p>
        </p:txBody>
      </p:sp>
      <p:sp>
        <p:nvSpPr>
          <p:cNvPr id="42" name="Prostokąt 41">
            <a:extLst>
              <a:ext uri="{FF2B5EF4-FFF2-40B4-BE49-F238E27FC236}">
                <a16:creationId xmlns:a16="http://schemas.microsoft.com/office/drawing/2014/main" id="{4827DD2D-F7B5-4C4F-8793-A17FBD8B7760}"/>
              </a:ext>
            </a:extLst>
          </p:cNvPr>
          <p:cNvSpPr/>
          <p:nvPr/>
        </p:nvSpPr>
        <p:spPr>
          <a:xfrm>
            <a:off x="7510926" y="2812662"/>
            <a:ext cx="380232" cy="553998"/>
          </a:xfrm>
          <a:prstGeom prst="rect">
            <a:avLst/>
          </a:prstGeom>
        </p:spPr>
        <p:txBody>
          <a:bodyPr wrap="none">
            <a:spAutoFit/>
          </a:bodyPr>
          <a:lstStyle/>
          <a:p>
            <a:pPr lvl="0"/>
            <a:r>
              <a:rPr lang="pl-PL" sz="3000" dirty="0">
                <a:solidFill>
                  <a:schemeClr val="bg1"/>
                </a:solidFill>
              </a:rPr>
              <a:t>3</a:t>
            </a:r>
          </a:p>
        </p:txBody>
      </p:sp>
      <p:pic>
        <p:nvPicPr>
          <p:cNvPr id="43" name="Grafika 42">
            <a:extLst>
              <a:ext uri="{FF2B5EF4-FFF2-40B4-BE49-F238E27FC236}">
                <a16:creationId xmlns:a16="http://schemas.microsoft.com/office/drawing/2014/main" id="{2EBD55D3-AECB-4F60-8AD8-2C00D47E43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430" y="4758363"/>
            <a:ext cx="1133475" cy="1133475"/>
          </a:xfrm>
          <a:prstGeom prst="rect">
            <a:avLst/>
          </a:prstGeom>
        </p:spPr>
      </p:pic>
      <p:pic>
        <p:nvPicPr>
          <p:cNvPr id="44" name="Grafika 43">
            <a:extLst>
              <a:ext uri="{FF2B5EF4-FFF2-40B4-BE49-F238E27FC236}">
                <a16:creationId xmlns:a16="http://schemas.microsoft.com/office/drawing/2014/main" id="{7C584488-5B43-4E8A-BB14-1BF86594F9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2494" y="4758363"/>
            <a:ext cx="1133475" cy="1133475"/>
          </a:xfrm>
          <a:prstGeom prst="rect">
            <a:avLst/>
          </a:prstGeom>
        </p:spPr>
      </p:pic>
      <p:pic>
        <p:nvPicPr>
          <p:cNvPr id="45" name="Grafika 44">
            <a:extLst>
              <a:ext uri="{FF2B5EF4-FFF2-40B4-BE49-F238E27FC236}">
                <a16:creationId xmlns:a16="http://schemas.microsoft.com/office/drawing/2014/main" id="{DF7D9D03-8C18-46FA-A847-21E72CDB44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94154" y="4686658"/>
            <a:ext cx="739378" cy="1239880"/>
          </a:xfrm>
          <a:prstGeom prst="rect">
            <a:avLst/>
          </a:prstGeom>
        </p:spPr>
      </p:pic>
    </p:spTree>
    <p:extLst>
      <p:ext uri="{BB962C8B-B14F-4D97-AF65-F5344CB8AC3E}">
        <p14:creationId xmlns:p14="http://schemas.microsoft.com/office/powerpoint/2010/main" val="407557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038A2E70-2DA9-4F3E-BE92-079A37C0F288}"/>
              </a:ext>
            </a:extLst>
          </p:cNvPr>
          <p:cNvSpPr>
            <a:spLocks noGrp="1"/>
          </p:cNvSpPr>
          <p:nvPr>
            <p:ph type="title"/>
          </p:nvPr>
        </p:nvSpPr>
        <p:spPr>
          <a:xfrm>
            <a:off x="4799856" y="1654716"/>
            <a:ext cx="5832648" cy="727482"/>
          </a:xfrm>
        </p:spPr>
        <p:txBody>
          <a:bodyPr/>
          <a:lstStyle/>
          <a:p>
            <a:pPr algn="l"/>
            <a:r>
              <a:rPr lang="en-US" sz="2400" b="1" dirty="0">
                <a:solidFill>
                  <a:schemeClr val="tx1">
                    <a:lumMod val="75000"/>
                    <a:lumOff val="25000"/>
                  </a:schemeClr>
                </a:solidFill>
              </a:rPr>
              <a:t>= THE RATING OF TRAINING EFFECTIVENESS</a:t>
            </a:r>
            <a:endParaRPr lang="pl-PL" sz="2400" b="1" dirty="0">
              <a:solidFill>
                <a:schemeClr val="tx1">
                  <a:lumMod val="75000"/>
                  <a:lumOff val="25000"/>
                </a:schemeClr>
              </a:solidFill>
            </a:endParaRPr>
          </a:p>
        </p:txBody>
      </p:sp>
      <p:sp>
        <p:nvSpPr>
          <p:cNvPr id="3" name="Podtytuł 2">
            <a:extLst>
              <a:ext uri="{FF2B5EF4-FFF2-40B4-BE49-F238E27FC236}">
                <a16:creationId xmlns:a16="http://schemas.microsoft.com/office/drawing/2014/main" id="{C04E7D91-776F-4721-B11D-49B67F187057}"/>
              </a:ext>
            </a:extLst>
          </p:cNvPr>
          <p:cNvSpPr>
            <a:spLocks noGrp="1"/>
          </p:cNvSpPr>
          <p:nvPr>
            <p:ph idx="1"/>
          </p:nvPr>
        </p:nvSpPr>
        <p:spPr>
          <a:xfrm>
            <a:off x="3359696" y="3025483"/>
            <a:ext cx="6624736" cy="2448272"/>
          </a:xfrm>
        </p:spPr>
        <p:txBody>
          <a:bodyPr rtlCol="0">
            <a:noAutofit/>
          </a:bodyPr>
          <a:lstStyle/>
          <a:p>
            <a:pPr marL="0" indent="0" algn="just">
              <a:spcAft>
                <a:spcPts val="1200"/>
              </a:spcAft>
              <a:buNone/>
              <a:defRPr sz="2000" b="1">
                <a:solidFill>
                  <a:srgbClr val="404040"/>
                </a:solidFill>
              </a:defRPr>
            </a:pPr>
            <a:r>
              <a:rPr lang="en-US" sz="1800" dirty="0">
                <a:solidFill>
                  <a:srgbClr val="FE7E01"/>
                </a:solidFill>
              </a:rPr>
              <a:t>IN DEPTH ANALYSIS, EVALUATION IS:</a:t>
            </a:r>
          </a:p>
          <a:p>
            <a:pPr algn="just">
              <a:buSzPct val="100000"/>
              <a:buBlip>
                <a:blip r:embed="rId2"/>
              </a:buBlip>
              <a:defRPr sz="2000">
                <a:solidFill>
                  <a:srgbClr val="404040"/>
                </a:solidFill>
              </a:defRPr>
            </a:pPr>
            <a:r>
              <a:rPr lang="en-US" sz="1800" dirty="0">
                <a:solidFill>
                  <a:schemeClr val="tx1">
                    <a:lumMod val="75000"/>
                    <a:lumOff val="25000"/>
                  </a:schemeClr>
                </a:solidFill>
              </a:rPr>
              <a:t>Systematic collection of information from a given training which aims to give useful feedback,</a:t>
            </a:r>
          </a:p>
          <a:p>
            <a:pPr algn="just">
              <a:buSzPct val="100000"/>
              <a:buBlip>
                <a:blip r:embed="rId2"/>
              </a:buBlip>
              <a:defRPr sz="2000">
                <a:solidFill>
                  <a:srgbClr val="404040"/>
                </a:solidFill>
              </a:defRPr>
            </a:pPr>
            <a:r>
              <a:rPr lang="en-US" sz="1800" dirty="0">
                <a:solidFill>
                  <a:schemeClr val="tx1">
                    <a:lumMod val="75000"/>
                    <a:lumOff val="25000"/>
                  </a:schemeClr>
                </a:solidFill>
              </a:rPr>
              <a:t>Critical and constructive outlook on implemented actions </a:t>
            </a:r>
            <a:r>
              <a:rPr lang="en-US" sz="1800" dirty="0" err="1">
                <a:solidFill>
                  <a:schemeClr val="tx1">
                    <a:lumMod val="75000"/>
                    <a:lumOff val="25000"/>
                  </a:schemeClr>
                </a:solidFill>
              </a:rPr>
              <a:t>ie</a:t>
            </a:r>
            <a:r>
              <a:rPr lang="en-US" sz="1800" dirty="0">
                <a:solidFill>
                  <a:schemeClr val="tx1">
                    <a:lumMod val="75000"/>
                    <a:lumOff val="25000"/>
                  </a:schemeClr>
                </a:solidFill>
              </a:rPr>
              <a:t>. The training, </a:t>
            </a:r>
          </a:p>
          <a:p>
            <a:pPr algn="just">
              <a:buSzPct val="100000"/>
              <a:buBlip>
                <a:blip r:embed="rId2"/>
              </a:buBlip>
              <a:defRPr sz="2000">
                <a:solidFill>
                  <a:srgbClr val="404040"/>
                </a:solidFill>
              </a:defRPr>
            </a:pPr>
            <a:r>
              <a:rPr lang="en-US" sz="1800" dirty="0">
                <a:solidFill>
                  <a:schemeClr val="tx1">
                    <a:lumMod val="75000"/>
                    <a:lumOff val="25000"/>
                  </a:schemeClr>
                </a:solidFill>
              </a:rPr>
              <a:t>Determining which of the implemented activities was significant and valuable, and what can be improved, changed or deleted.</a:t>
            </a:r>
          </a:p>
          <a:p>
            <a:pPr algn="just">
              <a:lnSpc>
                <a:spcPct val="150000"/>
              </a:lnSpc>
              <a:spcBef>
                <a:spcPts val="0"/>
              </a:spcBef>
              <a:spcAft>
                <a:spcPts val="0"/>
              </a:spcAft>
              <a:buClr>
                <a:schemeClr val="bg1"/>
              </a:buClr>
            </a:pPr>
            <a:endParaRPr lang="pl-PL" sz="1800" dirty="0">
              <a:solidFill>
                <a:schemeClr val="tx1">
                  <a:lumMod val="75000"/>
                  <a:lumOff val="25000"/>
                </a:schemeClr>
              </a:solidFill>
            </a:endParaRP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err="1">
                <a:solidFill>
                  <a:schemeClr val="tx1">
                    <a:lumMod val="75000"/>
                    <a:lumOff val="25000"/>
                  </a:schemeClr>
                </a:solidFill>
              </a:rPr>
              <a:t>WHAT</a:t>
            </a:r>
            <a:r>
              <a:rPr lang="pl-PL" altLang="pl-PL" sz="2800" b="1" dirty="0">
                <a:solidFill>
                  <a:schemeClr val="tx1">
                    <a:lumMod val="75000"/>
                    <a:lumOff val="25000"/>
                  </a:schemeClr>
                </a:solidFill>
              </a:rPr>
              <a:t> </a:t>
            </a:r>
            <a:r>
              <a:rPr lang="pl-PL" altLang="pl-PL" sz="2800" b="1" dirty="0" err="1">
                <a:solidFill>
                  <a:schemeClr val="tx1">
                    <a:lumMod val="75000"/>
                    <a:lumOff val="25000"/>
                  </a:schemeClr>
                </a:solidFill>
              </a:rPr>
              <a:t>IS</a:t>
            </a:r>
            <a:r>
              <a:rPr lang="pl-PL" altLang="pl-PL" sz="2800" b="1" dirty="0">
                <a:solidFill>
                  <a:schemeClr val="tx1">
                    <a:lumMod val="75000"/>
                    <a:lumOff val="25000"/>
                  </a:schemeClr>
                </a:solidFill>
              </a:rPr>
              <a:t> EVALUATION?</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a:t>
            </a:fld>
            <a:endParaRPr lang="en-US" altLang="pl-PL" dirty="0"/>
          </a:p>
        </p:txBody>
      </p:sp>
      <p:pic>
        <p:nvPicPr>
          <p:cNvPr id="12" name="Obraz 11">
            <a:extLst>
              <a:ext uri="{FF2B5EF4-FFF2-40B4-BE49-F238E27FC236}">
                <a16:creationId xmlns:a16="http://schemas.microsoft.com/office/drawing/2014/main" id="{1E134554-0A33-4DBE-8AD8-67F41A03C95E}"/>
              </a:ext>
            </a:extLst>
          </p:cNvPr>
          <p:cNvPicPr>
            <a:picLocks noChangeAspect="1"/>
          </p:cNvPicPr>
          <p:nvPr/>
        </p:nvPicPr>
        <p:blipFill>
          <a:blip r:embed="rId3"/>
          <a:stretch>
            <a:fillRect/>
          </a:stretch>
        </p:blipFill>
        <p:spPr>
          <a:xfrm flipH="1">
            <a:off x="2783632" y="2852936"/>
            <a:ext cx="144016" cy="2628121"/>
          </a:xfrm>
          <a:prstGeom prst="rect">
            <a:avLst/>
          </a:prstGeom>
        </p:spPr>
      </p:pic>
      <p:sp>
        <p:nvSpPr>
          <p:cNvPr id="2" name="Prostokąt 1">
            <a:extLst>
              <a:ext uri="{FF2B5EF4-FFF2-40B4-BE49-F238E27FC236}">
                <a16:creationId xmlns:a16="http://schemas.microsoft.com/office/drawing/2014/main" id="{9554EC80-D1C6-46C6-9919-54CD289B81BE}"/>
              </a:ext>
            </a:extLst>
          </p:cNvPr>
          <p:cNvSpPr/>
          <p:nvPr/>
        </p:nvSpPr>
        <p:spPr>
          <a:xfrm>
            <a:off x="1087947" y="1556792"/>
            <a:ext cx="3999941" cy="923330"/>
          </a:xfrm>
          <a:prstGeom prst="rect">
            <a:avLst/>
          </a:prstGeom>
          <a:noFill/>
        </p:spPr>
        <p:txBody>
          <a:bodyPr wrap="none" lIns="91440" tIns="45720" rIns="91440" bIns="45720">
            <a:spAutoFit/>
          </a:bodyPr>
          <a:lstStyle/>
          <a:p>
            <a:pPr algn="ctr"/>
            <a:r>
              <a:rPr lang="en-US" sz="5400" b="1" dirty="0">
                <a:solidFill>
                  <a:srgbClr val="FBBE03"/>
                </a:solidFill>
              </a:rPr>
              <a:t>EVALUATION </a:t>
            </a:r>
            <a:endParaRPr lang="pl-PL" sz="5400" b="1" cap="none" spc="0" dirty="0">
              <a:ln w="9525">
                <a:solidFill>
                  <a:schemeClr val="bg1"/>
                </a:solidFill>
                <a:prstDash val="solid"/>
              </a:ln>
              <a:solidFill>
                <a:srgbClr val="FD7E01"/>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Prostokąt: jeden ścięty róg 23">
            <a:extLst>
              <a:ext uri="{FF2B5EF4-FFF2-40B4-BE49-F238E27FC236}">
                <a16:creationId xmlns:a16="http://schemas.microsoft.com/office/drawing/2014/main" id="{C5DB5CC0-E062-4BBF-8FFE-7A5D5AB1B892}"/>
              </a:ext>
            </a:extLst>
          </p:cNvPr>
          <p:cNvSpPr/>
          <p:nvPr/>
        </p:nvSpPr>
        <p:spPr>
          <a:xfrm rot="5400000">
            <a:off x="5025066" y="-200985"/>
            <a:ext cx="3791444" cy="9323225"/>
          </a:xfrm>
          <a:prstGeom prst="snip1Rect">
            <a:avLst>
              <a:gd name="adj" fmla="val 137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numeru slajdu 1">
            <a:extLst>
              <a:ext uri="{FF2B5EF4-FFF2-40B4-BE49-F238E27FC236}">
                <a16:creationId xmlns:a16="http://schemas.microsoft.com/office/drawing/2014/main" id="{6CB626D8-F8B8-4CE9-9CA1-214A0B6096AC}"/>
              </a:ext>
            </a:extLst>
          </p:cNvPr>
          <p:cNvSpPr>
            <a:spLocks noGrp="1"/>
          </p:cNvSpPr>
          <p:nvPr>
            <p:ph type="sldNum" sz="quarter" idx="12"/>
          </p:nvPr>
        </p:nvSpPr>
        <p:spPr/>
        <p:txBody>
          <a:bodyPr/>
          <a:lstStyle/>
          <a:p>
            <a:pPr>
              <a:defRPr/>
            </a:pPr>
            <a:fld id="{6CC9281A-217F-4492-A313-C4D4CB901DEA}" type="slidenum">
              <a:rPr lang="en-US" altLang="pl-PL" smtClean="0"/>
              <a:pPr>
                <a:defRPr/>
              </a:pPr>
              <a:t>20</a:t>
            </a:fld>
            <a:endParaRPr lang="en-US" altLang="pl-PL" dirty="0"/>
          </a:p>
        </p:txBody>
      </p:sp>
      <p:sp>
        <p:nvSpPr>
          <p:cNvPr id="11" name="Tytuł 1">
            <a:extLst>
              <a:ext uri="{FF2B5EF4-FFF2-40B4-BE49-F238E27FC236}">
                <a16:creationId xmlns:a16="http://schemas.microsoft.com/office/drawing/2014/main" id="{662DA209-1443-405D-8949-F963E83358D7}"/>
              </a:ext>
            </a:extLst>
          </p:cNvPr>
          <p:cNvSpPr txBox="1">
            <a:spLocks/>
          </p:cNvSpPr>
          <p:nvPr/>
        </p:nvSpPr>
        <p:spPr bwMode="auto">
          <a:xfrm>
            <a:off x="1270273" y="188913"/>
            <a:ext cx="99382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EVALUATION EFFECTS</a:t>
            </a:r>
          </a:p>
        </p:txBody>
      </p:sp>
      <p:sp>
        <p:nvSpPr>
          <p:cNvPr id="12" name="Prostokąt: jeden ścięty róg 11">
            <a:extLst>
              <a:ext uri="{FF2B5EF4-FFF2-40B4-BE49-F238E27FC236}">
                <a16:creationId xmlns:a16="http://schemas.microsoft.com/office/drawing/2014/main" id="{17905497-A131-4371-A272-00987AE98575}"/>
              </a:ext>
            </a:extLst>
          </p:cNvPr>
          <p:cNvSpPr/>
          <p:nvPr/>
        </p:nvSpPr>
        <p:spPr>
          <a:xfrm>
            <a:off x="0" y="2060848"/>
            <a:ext cx="3024336" cy="4797152"/>
          </a:xfrm>
          <a:prstGeom prst="snip1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809A48EA-D242-4007-A31F-FBB5E0788D0E}"/>
              </a:ext>
            </a:extLst>
          </p:cNvPr>
          <p:cNvSpPr/>
          <p:nvPr/>
        </p:nvSpPr>
        <p:spPr>
          <a:xfrm>
            <a:off x="862392" y="4019289"/>
            <a:ext cx="1345176" cy="369332"/>
          </a:xfrm>
          <a:prstGeom prst="rect">
            <a:avLst/>
          </a:prstGeom>
        </p:spPr>
        <p:txBody>
          <a:bodyPr wrap="none">
            <a:spAutoFit/>
          </a:bodyPr>
          <a:lstStyle/>
          <a:p>
            <a:pPr lvl="0"/>
            <a:r>
              <a:rPr lang="pl-PL" b="1" dirty="0" err="1">
                <a:solidFill>
                  <a:schemeClr val="bg1"/>
                </a:solidFill>
              </a:rPr>
              <a:t>PURCHASER</a:t>
            </a:r>
            <a:endParaRPr lang="pl-PL" b="1" dirty="0">
              <a:solidFill>
                <a:schemeClr val="bg1"/>
              </a:solidFill>
            </a:endParaRPr>
          </a:p>
        </p:txBody>
      </p:sp>
      <p:pic>
        <p:nvPicPr>
          <p:cNvPr id="14" name="Grafika 13">
            <a:extLst>
              <a:ext uri="{FF2B5EF4-FFF2-40B4-BE49-F238E27FC236}">
                <a16:creationId xmlns:a16="http://schemas.microsoft.com/office/drawing/2014/main" id="{E5A45200-D1C7-490D-9C18-696A77BFC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262" y="2622936"/>
            <a:ext cx="933450" cy="933450"/>
          </a:xfrm>
          <a:prstGeom prst="rect">
            <a:avLst/>
          </a:prstGeom>
        </p:spPr>
      </p:pic>
      <p:sp>
        <p:nvSpPr>
          <p:cNvPr id="15" name="Prostokąt 14">
            <a:extLst>
              <a:ext uri="{FF2B5EF4-FFF2-40B4-BE49-F238E27FC236}">
                <a16:creationId xmlns:a16="http://schemas.microsoft.com/office/drawing/2014/main" id="{D8D3F405-CF56-4941-82CF-E78759FA51CF}"/>
              </a:ext>
            </a:extLst>
          </p:cNvPr>
          <p:cNvSpPr/>
          <p:nvPr/>
        </p:nvSpPr>
        <p:spPr>
          <a:xfrm>
            <a:off x="1331640" y="2812662"/>
            <a:ext cx="380232" cy="553998"/>
          </a:xfrm>
          <a:prstGeom prst="rect">
            <a:avLst/>
          </a:prstGeom>
        </p:spPr>
        <p:txBody>
          <a:bodyPr wrap="none">
            <a:spAutoFit/>
          </a:bodyPr>
          <a:lstStyle/>
          <a:p>
            <a:pPr lvl="0"/>
            <a:r>
              <a:rPr lang="pl-PL" sz="3000" dirty="0">
                <a:solidFill>
                  <a:schemeClr val="bg1"/>
                </a:solidFill>
              </a:rPr>
              <a:t>1</a:t>
            </a:r>
          </a:p>
        </p:txBody>
      </p:sp>
      <p:pic>
        <p:nvPicPr>
          <p:cNvPr id="16" name="Grafika 15">
            <a:extLst>
              <a:ext uri="{FF2B5EF4-FFF2-40B4-BE49-F238E27FC236}">
                <a16:creationId xmlns:a16="http://schemas.microsoft.com/office/drawing/2014/main" id="{1466CE51-ACC3-4FA6-AE5E-8A226D7AA9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430" y="4758363"/>
            <a:ext cx="1133475" cy="1133475"/>
          </a:xfrm>
          <a:prstGeom prst="rect">
            <a:avLst/>
          </a:prstGeom>
        </p:spPr>
      </p:pic>
      <p:sp>
        <p:nvSpPr>
          <p:cNvPr id="25" name="pole tekstowe 24">
            <a:extLst>
              <a:ext uri="{FF2B5EF4-FFF2-40B4-BE49-F238E27FC236}">
                <a16:creationId xmlns:a16="http://schemas.microsoft.com/office/drawing/2014/main" id="{7F39826D-EF8F-451C-BD85-7FD5E3D26B88}"/>
              </a:ext>
            </a:extLst>
          </p:cNvPr>
          <p:cNvSpPr txBox="1"/>
          <p:nvPr/>
        </p:nvSpPr>
        <p:spPr>
          <a:xfrm>
            <a:off x="3788094" y="3228963"/>
            <a:ext cx="6772402" cy="2599173"/>
          </a:xfrm>
          <a:prstGeom prst="rect">
            <a:avLst/>
          </a:prstGeom>
          <a:noFill/>
        </p:spPr>
        <p:txBody>
          <a:bodyPr wrap="square" rtlCol="0">
            <a:spAutoFit/>
          </a:bodyPr>
          <a:lstStyle/>
          <a:p>
            <a:pPr marL="285750" lvl="0" indent="-285750">
              <a:buBlip>
                <a:blip r:embed="rId6"/>
              </a:buBlip>
            </a:pPr>
            <a:r>
              <a:rPr lang="en-US" sz="1600" dirty="0">
                <a:solidFill>
                  <a:schemeClr val="tx1">
                    <a:lumMod val="75000"/>
                    <a:lumOff val="25000"/>
                  </a:schemeClr>
                </a:solidFill>
              </a:rPr>
              <a:t>receives information on the knowledge and skills of participants who, thanks to the training, have grown or been strengthened;</a:t>
            </a:r>
            <a:endParaRPr lang="pl-PL" sz="1600" dirty="0">
              <a:solidFill>
                <a:schemeClr val="tx1">
                  <a:lumMod val="75000"/>
                  <a:lumOff val="25000"/>
                </a:schemeClr>
              </a:solidFill>
            </a:endParaRPr>
          </a:p>
          <a:p>
            <a:pPr marL="285750" lvl="0" indent="-285750">
              <a:buBlip>
                <a:blip r:embed="rId6"/>
              </a:buBlip>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r>
              <a:rPr lang="en-US" sz="1600" dirty="0">
                <a:solidFill>
                  <a:schemeClr val="tx1">
                    <a:lumMod val="75000"/>
                    <a:lumOff val="25000"/>
                  </a:schemeClr>
                </a:solidFill>
              </a:rPr>
              <a:t>gets a tailor-made training for an </a:t>
            </a:r>
            <a:r>
              <a:rPr lang="en-US" sz="1600" dirty="0" err="1">
                <a:solidFill>
                  <a:schemeClr val="tx1">
                    <a:lumMod val="75000"/>
                    <a:lumOff val="25000"/>
                  </a:schemeClr>
                </a:solidFill>
              </a:rPr>
              <a:t>organisation</a:t>
            </a:r>
            <a:r>
              <a:rPr lang="en-US" sz="1600" dirty="0">
                <a:solidFill>
                  <a:schemeClr val="tx1">
                    <a:lumMod val="75000"/>
                    <a:lumOff val="25000"/>
                  </a:schemeClr>
                </a:solidFill>
              </a:rPr>
              <a:t> if a needs analysis is carried out at the entrance;</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r>
              <a:rPr lang="en-US" sz="1600" dirty="0">
                <a:solidFill>
                  <a:schemeClr val="tx1">
                    <a:lumMod val="75000"/>
                    <a:lumOff val="25000"/>
                  </a:schemeClr>
                </a:solidFill>
              </a:rPr>
              <a:t>knows the effects of training a given training program;</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r>
              <a:rPr lang="en-US" sz="1600" dirty="0">
                <a:solidFill>
                  <a:schemeClr val="tx1">
                    <a:lumMod val="75000"/>
                    <a:lumOff val="25000"/>
                  </a:schemeClr>
                </a:solidFill>
              </a:rPr>
              <a:t>receives information on the competence gaps of its employees.</a:t>
            </a:r>
          </a:p>
          <a:p>
            <a:pPr marL="285750" indent="-285750">
              <a:buBlip>
                <a:blip r:embed="rId6"/>
              </a:buBlip>
            </a:pPr>
            <a:endParaRPr lang="pl-PL" sz="1600" dirty="0">
              <a:solidFill>
                <a:schemeClr val="tx1">
                  <a:lumMod val="75000"/>
                  <a:lumOff val="25000"/>
                </a:schemeClr>
              </a:solidFill>
            </a:endParaRPr>
          </a:p>
        </p:txBody>
      </p:sp>
    </p:spTree>
    <p:extLst>
      <p:ext uri="{BB962C8B-B14F-4D97-AF65-F5344CB8AC3E}">
        <p14:creationId xmlns:p14="http://schemas.microsoft.com/office/powerpoint/2010/main" val="205926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rostokąt: jeden ścięty róg 22">
            <a:extLst>
              <a:ext uri="{FF2B5EF4-FFF2-40B4-BE49-F238E27FC236}">
                <a16:creationId xmlns:a16="http://schemas.microsoft.com/office/drawing/2014/main" id="{3B55DECE-6149-40C8-A404-E1EEF556A3CF}"/>
              </a:ext>
            </a:extLst>
          </p:cNvPr>
          <p:cNvSpPr/>
          <p:nvPr/>
        </p:nvSpPr>
        <p:spPr>
          <a:xfrm rot="5400000">
            <a:off x="5025066" y="-200985"/>
            <a:ext cx="3791444" cy="9323225"/>
          </a:xfrm>
          <a:prstGeom prst="snip1Rect">
            <a:avLst>
              <a:gd name="adj" fmla="val 137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340"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338F072-2E92-4019-904B-34499E42DDE9}"/>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1"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EF72605F-4E17-4AFF-8D5E-35EC5FB12870}"/>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2"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F760DBDE-5964-46D6-9F4E-E4CCE4F0A69B}"/>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4"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629730EC-97CA-4BD2-80BD-7E879C322A44}"/>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4" name="Symbol zastępczy numeru slajdu 3">
            <a:extLst>
              <a:ext uri="{FF2B5EF4-FFF2-40B4-BE49-F238E27FC236}">
                <a16:creationId xmlns:a16="http://schemas.microsoft.com/office/drawing/2014/main" id="{28217B5E-E3E8-4B57-A23D-09131BCBC7BC}"/>
              </a:ext>
            </a:extLst>
          </p:cNvPr>
          <p:cNvSpPr>
            <a:spLocks noGrp="1"/>
          </p:cNvSpPr>
          <p:nvPr>
            <p:ph type="sldNum" sz="quarter" idx="12"/>
          </p:nvPr>
        </p:nvSpPr>
        <p:spPr/>
        <p:txBody>
          <a:bodyPr/>
          <a:lstStyle/>
          <a:p>
            <a:pPr>
              <a:defRPr/>
            </a:pPr>
            <a:fld id="{6CC9281A-217F-4492-A313-C4D4CB901DEA}" type="slidenum">
              <a:rPr lang="en-US" altLang="pl-PL" smtClean="0"/>
              <a:pPr>
                <a:defRPr/>
              </a:pPr>
              <a:t>21</a:t>
            </a:fld>
            <a:endParaRPr lang="en-US" altLang="pl-PL" dirty="0"/>
          </a:p>
        </p:txBody>
      </p:sp>
      <p:sp>
        <p:nvSpPr>
          <p:cNvPr id="10" name="Prostokąt: jeden ścięty róg 9">
            <a:extLst>
              <a:ext uri="{FF2B5EF4-FFF2-40B4-BE49-F238E27FC236}">
                <a16:creationId xmlns:a16="http://schemas.microsoft.com/office/drawing/2014/main" id="{427B2425-90C2-4ECC-B74E-4874DCA72E93}"/>
              </a:ext>
            </a:extLst>
          </p:cNvPr>
          <p:cNvSpPr/>
          <p:nvPr/>
        </p:nvSpPr>
        <p:spPr>
          <a:xfrm>
            <a:off x="0" y="2060848"/>
            <a:ext cx="3024336" cy="4797152"/>
          </a:xfrm>
          <a:prstGeom prst="snip1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12" name="Prostokąt 11">
            <a:extLst>
              <a:ext uri="{FF2B5EF4-FFF2-40B4-BE49-F238E27FC236}">
                <a16:creationId xmlns:a16="http://schemas.microsoft.com/office/drawing/2014/main" id="{7051857F-A2C9-4C8F-A618-FDCFD11F1EFC}"/>
              </a:ext>
            </a:extLst>
          </p:cNvPr>
          <p:cNvSpPr/>
          <p:nvPr/>
        </p:nvSpPr>
        <p:spPr>
          <a:xfrm>
            <a:off x="361849" y="4027882"/>
            <a:ext cx="2440220" cy="369332"/>
          </a:xfrm>
          <a:prstGeom prst="rect">
            <a:avLst/>
          </a:prstGeom>
        </p:spPr>
        <p:txBody>
          <a:bodyPr wrap="none">
            <a:spAutoFit/>
          </a:bodyPr>
          <a:lstStyle/>
          <a:p>
            <a:pPr lvl="0"/>
            <a:r>
              <a:rPr lang="pl-PL" b="1" dirty="0">
                <a:solidFill>
                  <a:schemeClr val="bg1"/>
                </a:solidFill>
              </a:rPr>
              <a:t>TRAINING </a:t>
            </a:r>
            <a:r>
              <a:rPr lang="pl-PL" b="1" dirty="0" err="1">
                <a:solidFill>
                  <a:schemeClr val="bg1"/>
                </a:solidFill>
              </a:rPr>
              <a:t>PARTICIPANT</a:t>
            </a:r>
            <a:endParaRPr lang="pl-PL" b="1" dirty="0">
              <a:solidFill>
                <a:schemeClr val="bg1"/>
              </a:solidFill>
            </a:endParaRPr>
          </a:p>
        </p:txBody>
      </p:sp>
      <p:pic>
        <p:nvPicPr>
          <p:cNvPr id="13" name="Grafika 12">
            <a:extLst>
              <a:ext uri="{FF2B5EF4-FFF2-40B4-BE49-F238E27FC236}">
                <a16:creationId xmlns:a16="http://schemas.microsoft.com/office/drawing/2014/main" id="{5852C49A-4283-4585-8CE4-0ABD13311F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875" y="2622936"/>
            <a:ext cx="933450" cy="933450"/>
          </a:xfrm>
          <a:prstGeom prst="rect">
            <a:avLst/>
          </a:prstGeom>
        </p:spPr>
      </p:pic>
      <p:sp>
        <p:nvSpPr>
          <p:cNvPr id="14" name="Prostokąt 13">
            <a:extLst>
              <a:ext uri="{FF2B5EF4-FFF2-40B4-BE49-F238E27FC236}">
                <a16:creationId xmlns:a16="http://schemas.microsoft.com/office/drawing/2014/main" id="{151DF2AA-2BE8-4990-809F-443B35B15A36}"/>
              </a:ext>
            </a:extLst>
          </p:cNvPr>
          <p:cNvSpPr/>
          <p:nvPr/>
        </p:nvSpPr>
        <p:spPr>
          <a:xfrm>
            <a:off x="1307484" y="2812662"/>
            <a:ext cx="380232" cy="553998"/>
          </a:xfrm>
          <a:prstGeom prst="rect">
            <a:avLst/>
          </a:prstGeom>
        </p:spPr>
        <p:txBody>
          <a:bodyPr wrap="none">
            <a:spAutoFit/>
          </a:bodyPr>
          <a:lstStyle/>
          <a:p>
            <a:pPr lvl="0"/>
            <a:r>
              <a:rPr lang="pl-PL" sz="3000" dirty="0">
                <a:solidFill>
                  <a:schemeClr val="bg1"/>
                </a:solidFill>
              </a:rPr>
              <a:t>2</a:t>
            </a:r>
          </a:p>
        </p:txBody>
      </p:sp>
      <p:pic>
        <p:nvPicPr>
          <p:cNvPr id="15" name="Grafika 14">
            <a:extLst>
              <a:ext uri="{FF2B5EF4-FFF2-40B4-BE49-F238E27FC236}">
                <a16:creationId xmlns:a16="http://schemas.microsoft.com/office/drawing/2014/main" id="{49F21616-FD39-4490-80AA-601F962119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754" y="4686658"/>
            <a:ext cx="739378" cy="1239880"/>
          </a:xfrm>
          <a:prstGeom prst="rect">
            <a:avLst/>
          </a:prstGeom>
        </p:spPr>
      </p:pic>
      <p:sp>
        <p:nvSpPr>
          <p:cNvPr id="24" name="pole tekstowe 23">
            <a:extLst>
              <a:ext uri="{FF2B5EF4-FFF2-40B4-BE49-F238E27FC236}">
                <a16:creationId xmlns:a16="http://schemas.microsoft.com/office/drawing/2014/main" id="{E749A105-38FE-4801-BE28-4235D6825310}"/>
              </a:ext>
            </a:extLst>
          </p:cNvPr>
          <p:cNvSpPr txBox="1"/>
          <p:nvPr/>
        </p:nvSpPr>
        <p:spPr>
          <a:xfrm>
            <a:off x="3788094" y="3228963"/>
            <a:ext cx="6772402" cy="2799228"/>
          </a:xfrm>
          <a:prstGeom prst="rect">
            <a:avLst/>
          </a:prstGeom>
          <a:noFill/>
        </p:spPr>
        <p:txBody>
          <a:bodyPr wrap="square" rtlCol="0">
            <a:spAutoFit/>
          </a:bodyPr>
          <a:lstStyle/>
          <a:p>
            <a:pPr marL="285750" lvl="1" indent="-285750" defTabSz="889000">
              <a:lnSpc>
                <a:spcPct val="90000"/>
              </a:lnSpc>
              <a:spcBef>
                <a:spcPts val="300"/>
              </a:spcBef>
              <a:buSzPct val="100000"/>
              <a:buBlip>
                <a:blip r:embed="rId6"/>
              </a:buBlip>
              <a:defRPr sz="2000">
                <a:solidFill>
                  <a:srgbClr val="FFFFFF"/>
                </a:solidFill>
              </a:defRPr>
            </a:pPr>
            <a:r>
              <a:rPr lang="en-US" sz="1600" dirty="0">
                <a:solidFill>
                  <a:schemeClr val="tx1">
                    <a:lumMod val="75000"/>
                    <a:lumOff val="25000"/>
                  </a:schemeClr>
                </a:solidFill>
              </a:rPr>
              <a:t>have the opportunity to diagnose their training needs and verify the level of knowledge before the training;</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r>
              <a:rPr lang="en-US" sz="1600" dirty="0">
                <a:solidFill>
                  <a:schemeClr val="tx1">
                    <a:lumMod val="75000"/>
                    <a:lumOff val="25000"/>
                  </a:schemeClr>
                </a:solidFill>
              </a:rPr>
              <a:t>receive feedback as well as how much they have improved their knowledge and skills and in what areas;</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r>
              <a:rPr lang="en-US" sz="1600" dirty="0">
                <a:solidFill>
                  <a:schemeClr val="tx1">
                    <a:lumMod val="75000"/>
                    <a:lumOff val="25000"/>
                  </a:schemeClr>
                </a:solidFill>
              </a:rPr>
              <a:t>they often indicate in the survey, what knowledge/</a:t>
            </a:r>
            <a:r>
              <a:rPr lang="pl-PL" sz="1600" dirty="0">
                <a:solidFill>
                  <a:schemeClr val="tx1">
                    <a:lumMod val="75000"/>
                    <a:lumOff val="25000"/>
                  </a:schemeClr>
                </a:solidFill>
              </a:rPr>
              <a:t> </a:t>
            </a:r>
            <a:r>
              <a:rPr lang="en-US" sz="1600" dirty="0">
                <a:solidFill>
                  <a:schemeClr val="tx1">
                    <a:lumMod val="75000"/>
                    <a:lumOff val="25000"/>
                  </a:schemeClr>
                </a:solidFill>
              </a:rPr>
              <a:t>skills would be of use to them, because during the training they themselves notice their additional needs or deficiencies;</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6"/>
              </a:buBlip>
              <a:defRPr sz="2000">
                <a:solidFill>
                  <a:srgbClr val="FFFFFF"/>
                </a:solidFill>
              </a:defRPr>
            </a:pPr>
            <a:r>
              <a:rPr lang="en-US" sz="1600" dirty="0">
                <a:solidFill>
                  <a:schemeClr val="tx1">
                    <a:lumMod val="75000"/>
                    <a:lumOff val="25000"/>
                  </a:schemeClr>
                </a:solidFill>
              </a:rPr>
              <a:t>they have the opportunity to speak and comment on the training.</a:t>
            </a:r>
          </a:p>
        </p:txBody>
      </p:sp>
      <p:sp>
        <p:nvSpPr>
          <p:cNvPr id="29" name="Tytuł 1">
            <a:extLst>
              <a:ext uri="{FF2B5EF4-FFF2-40B4-BE49-F238E27FC236}">
                <a16:creationId xmlns:a16="http://schemas.microsoft.com/office/drawing/2014/main" id="{1EC700FD-EAD7-491D-860D-3546CB877F74}"/>
              </a:ext>
            </a:extLst>
          </p:cNvPr>
          <p:cNvSpPr txBox="1">
            <a:spLocks/>
          </p:cNvSpPr>
          <p:nvPr/>
        </p:nvSpPr>
        <p:spPr bwMode="auto">
          <a:xfrm>
            <a:off x="1270273" y="188913"/>
            <a:ext cx="99382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EVALUATION EFFECTS</a:t>
            </a:r>
          </a:p>
        </p:txBody>
      </p:sp>
    </p:spTree>
    <p:extLst>
      <p:ext uri="{BB962C8B-B14F-4D97-AF65-F5344CB8AC3E}">
        <p14:creationId xmlns:p14="http://schemas.microsoft.com/office/powerpoint/2010/main" val="103847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rostokąt: jeden ścięty róg 41">
            <a:extLst>
              <a:ext uri="{FF2B5EF4-FFF2-40B4-BE49-F238E27FC236}">
                <a16:creationId xmlns:a16="http://schemas.microsoft.com/office/drawing/2014/main" id="{4015C24D-54A9-4D35-8EAF-692700D22776}"/>
              </a:ext>
            </a:extLst>
          </p:cNvPr>
          <p:cNvSpPr/>
          <p:nvPr/>
        </p:nvSpPr>
        <p:spPr>
          <a:xfrm rot="5400000">
            <a:off x="5025066" y="-200985"/>
            <a:ext cx="3791444" cy="9323225"/>
          </a:xfrm>
          <a:prstGeom prst="snip1Rect">
            <a:avLst>
              <a:gd name="adj" fmla="val 137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387"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0A370A76-D0FC-4BBA-841A-323EF17A8752}"/>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8"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9CC6CDB5-7A67-4770-BC35-EC6944F6813D}"/>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9"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A32F8B5-FE7A-4C23-987D-76E8B94FB76A}"/>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90"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2F02C3D4-7F99-4E56-B74F-88BFE67066BC}"/>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8" name="Tytuł 1">
            <a:extLst>
              <a:ext uri="{FF2B5EF4-FFF2-40B4-BE49-F238E27FC236}">
                <a16:creationId xmlns:a16="http://schemas.microsoft.com/office/drawing/2014/main" id="{6F48CED7-5A81-47CC-9D08-80A10DC8B0C9}"/>
              </a:ext>
            </a:extLst>
          </p:cNvPr>
          <p:cNvSpPr txBox="1">
            <a:spLocks/>
          </p:cNvSpPr>
          <p:nvPr/>
        </p:nvSpPr>
        <p:spPr bwMode="auto">
          <a:xfrm>
            <a:off x="1270273" y="188913"/>
            <a:ext cx="99382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EVALUATION EFFECTS</a:t>
            </a:r>
          </a:p>
        </p:txBody>
      </p:sp>
      <p:sp>
        <p:nvSpPr>
          <p:cNvPr id="2" name="Symbol zastępczy numeru slajdu 1">
            <a:extLst>
              <a:ext uri="{FF2B5EF4-FFF2-40B4-BE49-F238E27FC236}">
                <a16:creationId xmlns:a16="http://schemas.microsoft.com/office/drawing/2014/main" id="{462E78F5-D282-4666-83D7-2C8E035EFE77}"/>
              </a:ext>
            </a:extLst>
          </p:cNvPr>
          <p:cNvSpPr>
            <a:spLocks noGrp="1"/>
          </p:cNvSpPr>
          <p:nvPr>
            <p:ph type="sldNum" sz="quarter" idx="12"/>
          </p:nvPr>
        </p:nvSpPr>
        <p:spPr/>
        <p:txBody>
          <a:bodyPr/>
          <a:lstStyle/>
          <a:p>
            <a:pPr>
              <a:defRPr/>
            </a:pPr>
            <a:fld id="{6CC9281A-217F-4492-A313-C4D4CB901DEA}" type="slidenum">
              <a:rPr lang="en-US" altLang="pl-PL" smtClean="0"/>
              <a:pPr>
                <a:defRPr/>
              </a:pPr>
              <a:t>22</a:t>
            </a:fld>
            <a:endParaRPr lang="en-US" altLang="pl-PL"/>
          </a:p>
        </p:txBody>
      </p:sp>
      <p:sp>
        <p:nvSpPr>
          <p:cNvPr id="36" name="pole tekstowe 35">
            <a:extLst>
              <a:ext uri="{FF2B5EF4-FFF2-40B4-BE49-F238E27FC236}">
                <a16:creationId xmlns:a16="http://schemas.microsoft.com/office/drawing/2014/main" id="{F2F18D3D-9D61-49C8-AA21-80FE42F1FF2F}"/>
              </a:ext>
            </a:extLst>
          </p:cNvPr>
          <p:cNvSpPr txBox="1"/>
          <p:nvPr/>
        </p:nvSpPr>
        <p:spPr>
          <a:xfrm>
            <a:off x="3788093" y="2800087"/>
            <a:ext cx="7060989" cy="3502497"/>
          </a:xfrm>
          <a:prstGeom prst="rect">
            <a:avLst/>
          </a:prstGeom>
          <a:noFill/>
        </p:spPr>
        <p:txBody>
          <a:bodyPr wrap="square" rtlCol="0">
            <a:spAutoFit/>
          </a:bodyPr>
          <a:lstStyle/>
          <a:p>
            <a:pPr marL="285750" lvl="1" indent="-285750" defTabSz="889000">
              <a:lnSpc>
                <a:spcPct val="90000"/>
              </a:lnSpc>
              <a:spcBef>
                <a:spcPts val="300"/>
              </a:spcBef>
              <a:buSzPct val="100000"/>
              <a:buBlip>
                <a:blip r:embed="rId2"/>
              </a:buBlip>
              <a:defRPr sz="2000">
                <a:solidFill>
                  <a:srgbClr val="FFFFFF"/>
                </a:solidFill>
              </a:defRPr>
            </a:pPr>
            <a:r>
              <a:rPr lang="en-US" sz="1600" dirty="0">
                <a:solidFill>
                  <a:schemeClr val="tx1">
                    <a:lumMod val="75000"/>
                    <a:lumOff val="25000"/>
                  </a:schemeClr>
                </a:solidFill>
              </a:rPr>
              <a:t>learns the needs and expectations of participants with specific parameters (age, position, level of competence, etc.);</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2"/>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2"/>
              </a:buBlip>
              <a:defRPr sz="2000">
                <a:solidFill>
                  <a:srgbClr val="FFFFFF"/>
                </a:solidFill>
              </a:defRPr>
            </a:pPr>
            <a:r>
              <a:rPr lang="en-US" sz="1600" dirty="0">
                <a:solidFill>
                  <a:schemeClr val="tx1">
                    <a:lumMod val="75000"/>
                    <a:lumOff val="25000"/>
                  </a:schemeClr>
                </a:solidFill>
              </a:rPr>
              <a:t>gets information on which competency gaps the participants have;</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2"/>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2"/>
              </a:buBlip>
              <a:defRPr sz="2000">
                <a:solidFill>
                  <a:srgbClr val="FFFFFF"/>
                </a:solidFill>
              </a:defRPr>
            </a:pPr>
            <a:r>
              <a:rPr lang="en-US" sz="1600" dirty="0">
                <a:solidFill>
                  <a:schemeClr val="tx1">
                    <a:lumMod val="75000"/>
                    <a:lumOff val="25000"/>
                  </a:schemeClr>
                </a:solidFill>
              </a:rPr>
              <a:t>gets feedback from the group regarding his coaching work;</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2"/>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2"/>
              </a:buBlip>
              <a:defRPr sz="2000">
                <a:solidFill>
                  <a:srgbClr val="FFFFFF"/>
                </a:solidFill>
              </a:defRPr>
            </a:pPr>
            <a:r>
              <a:rPr lang="en-US" sz="1600" dirty="0">
                <a:solidFill>
                  <a:schemeClr val="tx1">
                    <a:lumMod val="75000"/>
                    <a:lumOff val="25000"/>
                  </a:schemeClr>
                </a:solidFill>
              </a:rPr>
              <a:t>has the ability to verify what has been achieved and what has not. This allows you to improve your coaching skills. If you do not carry out the evaluation and self-evaluation, you will be able to duplicate your mistakes and the group process.</a:t>
            </a:r>
            <a:endParaRPr lang="pl-PL" sz="1600" dirty="0">
              <a:solidFill>
                <a:schemeClr val="tx1">
                  <a:lumMod val="75000"/>
                  <a:lumOff val="25000"/>
                </a:schemeClr>
              </a:solidFill>
            </a:endParaRPr>
          </a:p>
          <a:p>
            <a:pPr marL="285750" lvl="1" indent="-285750" defTabSz="889000">
              <a:lnSpc>
                <a:spcPct val="90000"/>
              </a:lnSpc>
              <a:spcBef>
                <a:spcPts val="300"/>
              </a:spcBef>
              <a:buSzPct val="100000"/>
              <a:buBlip>
                <a:blip r:embed="rId2"/>
              </a:buBlip>
              <a:defRPr sz="2000">
                <a:solidFill>
                  <a:srgbClr val="FFFFFF"/>
                </a:solidFill>
              </a:defRPr>
            </a:pPr>
            <a:endParaRPr lang="en-US" sz="1600" dirty="0">
              <a:solidFill>
                <a:schemeClr val="tx1">
                  <a:lumMod val="75000"/>
                  <a:lumOff val="25000"/>
                </a:schemeClr>
              </a:solidFill>
            </a:endParaRPr>
          </a:p>
          <a:p>
            <a:pPr marL="285750" lvl="1" indent="-285750" defTabSz="889000">
              <a:lnSpc>
                <a:spcPct val="90000"/>
              </a:lnSpc>
              <a:spcBef>
                <a:spcPts val="300"/>
              </a:spcBef>
              <a:buSzPct val="100000"/>
              <a:buBlip>
                <a:blip r:embed="rId2"/>
              </a:buBlip>
              <a:defRPr sz="2000">
                <a:solidFill>
                  <a:srgbClr val="FFFFFF"/>
                </a:solidFill>
              </a:defRPr>
            </a:pPr>
            <a:r>
              <a:rPr lang="en-US" sz="1600" dirty="0">
                <a:solidFill>
                  <a:schemeClr val="tx1">
                    <a:lumMod val="75000"/>
                    <a:lumOff val="25000"/>
                  </a:schemeClr>
                </a:solidFill>
              </a:rPr>
              <a:t>has the opportunity to build a new training offer, training program, has a chance to create a new product for the industry in which they operate.</a:t>
            </a:r>
          </a:p>
        </p:txBody>
      </p:sp>
      <p:sp>
        <p:nvSpPr>
          <p:cNvPr id="43" name="Prostokąt: jeden ścięty róg 42">
            <a:extLst>
              <a:ext uri="{FF2B5EF4-FFF2-40B4-BE49-F238E27FC236}">
                <a16:creationId xmlns:a16="http://schemas.microsoft.com/office/drawing/2014/main" id="{4F5988E4-F59D-4FAD-9D97-6AC355766130}"/>
              </a:ext>
            </a:extLst>
          </p:cNvPr>
          <p:cNvSpPr/>
          <p:nvPr/>
        </p:nvSpPr>
        <p:spPr>
          <a:xfrm>
            <a:off x="0" y="2060848"/>
            <a:ext cx="3024335" cy="4797152"/>
          </a:xfrm>
          <a:prstGeom prst="snip1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Prostokąt 43">
            <a:extLst>
              <a:ext uri="{FF2B5EF4-FFF2-40B4-BE49-F238E27FC236}">
                <a16:creationId xmlns:a16="http://schemas.microsoft.com/office/drawing/2014/main" id="{5FAF550A-A12F-45E4-BBE6-A557871DD6D0}"/>
              </a:ext>
            </a:extLst>
          </p:cNvPr>
          <p:cNvSpPr/>
          <p:nvPr/>
        </p:nvSpPr>
        <p:spPr>
          <a:xfrm>
            <a:off x="1065598" y="4019289"/>
            <a:ext cx="1023037" cy="369332"/>
          </a:xfrm>
          <a:prstGeom prst="rect">
            <a:avLst/>
          </a:prstGeom>
        </p:spPr>
        <p:txBody>
          <a:bodyPr wrap="none">
            <a:spAutoFit/>
          </a:bodyPr>
          <a:lstStyle/>
          <a:p>
            <a:pPr lvl="0"/>
            <a:r>
              <a:rPr lang="pl-PL" b="1" dirty="0" err="1">
                <a:solidFill>
                  <a:schemeClr val="bg1"/>
                </a:solidFill>
              </a:rPr>
              <a:t>TRAINER</a:t>
            </a:r>
            <a:endParaRPr lang="pl-PL" b="1" dirty="0">
              <a:solidFill>
                <a:schemeClr val="bg1"/>
              </a:solidFill>
            </a:endParaRPr>
          </a:p>
        </p:txBody>
      </p:sp>
      <p:pic>
        <p:nvPicPr>
          <p:cNvPr id="45" name="Grafika 44">
            <a:extLst>
              <a:ext uri="{FF2B5EF4-FFF2-40B4-BE49-F238E27FC236}">
                <a16:creationId xmlns:a16="http://schemas.microsoft.com/office/drawing/2014/main" id="{2BCF6FF8-ED84-4A97-936D-5BCED1EDD4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413" y="2622936"/>
            <a:ext cx="933450" cy="933450"/>
          </a:xfrm>
          <a:prstGeom prst="rect">
            <a:avLst/>
          </a:prstGeom>
        </p:spPr>
      </p:pic>
      <p:sp>
        <p:nvSpPr>
          <p:cNvPr id="46" name="Prostokąt 45">
            <a:extLst>
              <a:ext uri="{FF2B5EF4-FFF2-40B4-BE49-F238E27FC236}">
                <a16:creationId xmlns:a16="http://schemas.microsoft.com/office/drawing/2014/main" id="{1A686ECA-B762-4B3E-8F69-2C5B68C05A73}"/>
              </a:ext>
            </a:extLst>
          </p:cNvPr>
          <p:cNvSpPr/>
          <p:nvPr/>
        </p:nvSpPr>
        <p:spPr>
          <a:xfrm>
            <a:off x="1342917" y="2812662"/>
            <a:ext cx="380232" cy="553998"/>
          </a:xfrm>
          <a:prstGeom prst="rect">
            <a:avLst/>
          </a:prstGeom>
        </p:spPr>
        <p:txBody>
          <a:bodyPr wrap="none">
            <a:spAutoFit/>
          </a:bodyPr>
          <a:lstStyle/>
          <a:p>
            <a:pPr lvl="0"/>
            <a:r>
              <a:rPr lang="pl-PL" sz="3000" dirty="0">
                <a:solidFill>
                  <a:schemeClr val="bg1"/>
                </a:solidFill>
              </a:rPr>
              <a:t>3</a:t>
            </a:r>
          </a:p>
        </p:txBody>
      </p:sp>
      <p:pic>
        <p:nvPicPr>
          <p:cNvPr id="47" name="Grafika 46">
            <a:extLst>
              <a:ext uri="{FF2B5EF4-FFF2-40B4-BE49-F238E27FC236}">
                <a16:creationId xmlns:a16="http://schemas.microsoft.com/office/drawing/2014/main" id="{6C76B4E5-8378-4F1D-B751-99EFC18986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4485" y="4758363"/>
            <a:ext cx="1133475" cy="1133475"/>
          </a:xfrm>
          <a:prstGeom prst="rect">
            <a:avLst/>
          </a:prstGeom>
        </p:spPr>
      </p:pic>
    </p:spTree>
    <p:extLst>
      <p:ext uri="{BB962C8B-B14F-4D97-AF65-F5344CB8AC3E}">
        <p14:creationId xmlns:p14="http://schemas.microsoft.com/office/powerpoint/2010/main" val="124771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lefon, Tabletka, Ekran, Mobilnych, Smart, Nowoczesne">
            <a:extLst>
              <a:ext uri="{FF2B5EF4-FFF2-40B4-BE49-F238E27FC236}">
                <a16:creationId xmlns:a16="http://schemas.microsoft.com/office/drawing/2014/main" id="{76C9BE5E-B763-4413-B14B-28C4CD605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9126"/>
            <a:ext cx="6023992" cy="3968748"/>
          </a:xfrm>
          <a:prstGeom prst="rect">
            <a:avLst/>
          </a:prstGeom>
          <a:noFill/>
          <a:extLst>
            <a:ext uri="{909E8E84-426E-40DD-AFC4-6F175D3DCCD1}">
              <a14:hiddenFill xmlns:a14="http://schemas.microsoft.com/office/drawing/2010/main">
                <a:solidFill>
                  <a:srgbClr val="FFFFFF"/>
                </a:solidFill>
              </a14:hiddenFill>
            </a:ext>
          </a:extLst>
        </p:spPr>
      </p:pic>
      <p:sp>
        <p:nvSpPr>
          <p:cNvPr id="16387"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0A370A76-D0FC-4BBA-841A-323EF17A8752}"/>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8"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9CC6CDB5-7A67-4770-BC35-EC6944F6813D}"/>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9"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A32F8B5-FE7A-4C23-987D-76E8B94FB76A}"/>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90"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2F02C3D4-7F99-4E56-B74F-88BFE67066BC}"/>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462E78F5-D282-4666-83D7-2C8E035EFE77}"/>
              </a:ext>
            </a:extLst>
          </p:cNvPr>
          <p:cNvSpPr>
            <a:spLocks noGrp="1"/>
          </p:cNvSpPr>
          <p:nvPr>
            <p:ph type="sldNum" sz="quarter" idx="12"/>
          </p:nvPr>
        </p:nvSpPr>
        <p:spPr/>
        <p:txBody>
          <a:bodyPr/>
          <a:lstStyle/>
          <a:p>
            <a:pPr>
              <a:defRPr/>
            </a:pPr>
            <a:fld id="{6CC9281A-217F-4492-A313-C4D4CB901DEA}" type="slidenum">
              <a:rPr lang="en-US" altLang="pl-PL" smtClean="0"/>
              <a:pPr>
                <a:defRPr/>
              </a:pPr>
              <a:t>23</a:t>
            </a:fld>
            <a:endParaRPr lang="en-US" altLang="pl-PL"/>
          </a:p>
        </p:txBody>
      </p:sp>
      <p:pic>
        <p:nvPicPr>
          <p:cNvPr id="12" name="Obraz 11">
            <a:extLst>
              <a:ext uri="{FF2B5EF4-FFF2-40B4-BE49-F238E27FC236}">
                <a16:creationId xmlns:a16="http://schemas.microsoft.com/office/drawing/2014/main" id="{054E099B-F506-4332-8383-E08C9354D329}"/>
              </a:ext>
            </a:extLst>
          </p:cNvPr>
          <p:cNvPicPr>
            <a:picLocks noChangeAspect="1"/>
          </p:cNvPicPr>
          <p:nvPr/>
        </p:nvPicPr>
        <p:blipFill>
          <a:blip r:embed="rId3"/>
          <a:stretch>
            <a:fillRect/>
          </a:stretch>
        </p:blipFill>
        <p:spPr>
          <a:xfrm flipH="1">
            <a:off x="5958650" y="1759126"/>
            <a:ext cx="258032" cy="3968748"/>
          </a:xfrm>
          <a:prstGeom prst="rect">
            <a:avLst/>
          </a:prstGeom>
        </p:spPr>
      </p:pic>
      <p:sp>
        <p:nvSpPr>
          <p:cNvPr id="5" name="Prostokąt 4">
            <a:extLst>
              <a:ext uri="{FF2B5EF4-FFF2-40B4-BE49-F238E27FC236}">
                <a16:creationId xmlns:a16="http://schemas.microsoft.com/office/drawing/2014/main" id="{629EAB4A-E395-4345-B60F-C7004AE61683}"/>
              </a:ext>
            </a:extLst>
          </p:cNvPr>
          <p:cNvSpPr/>
          <p:nvPr/>
        </p:nvSpPr>
        <p:spPr>
          <a:xfrm>
            <a:off x="6744072" y="2193245"/>
            <a:ext cx="4392488" cy="3170099"/>
          </a:xfrm>
          <a:prstGeom prst="rect">
            <a:avLst/>
          </a:prstGeom>
        </p:spPr>
        <p:txBody>
          <a:bodyPr wrap="square">
            <a:spAutoFit/>
          </a:bodyPr>
          <a:lstStyle/>
          <a:p>
            <a:pPr algn="just"/>
            <a:r>
              <a:rPr lang="pl-PL" sz="2000" b="1" dirty="0">
                <a:solidFill>
                  <a:srgbClr val="FBA103"/>
                </a:solidFill>
              </a:rPr>
              <a:t>AUTO-EVALUATION</a:t>
            </a:r>
          </a:p>
          <a:p>
            <a:endParaRPr lang="pl-PL" sz="2000" b="1" dirty="0">
              <a:solidFill>
                <a:schemeClr val="tx1">
                  <a:lumMod val="75000"/>
                  <a:lumOff val="25000"/>
                </a:schemeClr>
              </a:solidFill>
            </a:endParaRPr>
          </a:p>
          <a:p>
            <a:pPr marL="342900" indent="-342900">
              <a:buBlip>
                <a:blip r:embed="rId4"/>
              </a:buBlip>
            </a:pPr>
            <a:r>
              <a:rPr lang="en-US" sz="2000" dirty="0"/>
              <a:t>Allows to develop trainer skills and career building</a:t>
            </a:r>
            <a:r>
              <a:rPr lang="pl-PL" sz="2000" dirty="0"/>
              <a:t>.</a:t>
            </a:r>
            <a:endParaRPr lang="en-US" sz="2000" dirty="0"/>
          </a:p>
          <a:p>
            <a:pPr marL="342900" indent="-342900">
              <a:buBlip>
                <a:blip r:embed="rId4"/>
              </a:buBlip>
            </a:pPr>
            <a:endParaRPr lang="pl-PL" sz="2000" b="1" dirty="0">
              <a:solidFill>
                <a:srgbClr val="FFCA08"/>
              </a:solidFill>
            </a:endParaRPr>
          </a:p>
          <a:p>
            <a:pPr marL="342900" indent="-342900">
              <a:buBlip>
                <a:blip r:embed="rId4"/>
              </a:buBlip>
              <a:defRPr sz="2000">
                <a:solidFill>
                  <a:srgbClr val="404040"/>
                </a:solidFill>
              </a:defRPr>
            </a:pPr>
            <a:r>
              <a:rPr lang="pl-PL" dirty="0"/>
              <a:t>C</a:t>
            </a:r>
            <a:r>
              <a:rPr lang="en-US" dirty="0"/>
              <a:t>an be assisted by</a:t>
            </a:r>
            <a:r>
              <a:rPr lang="pl-PL" dirty="0"/>
              <a:t> </a:t>
            </a:r>
            <a:r>
              <a:rPr lang="en-US" dirty="0"/>
              <a:t>external evaluation: </a:t>
            </a:r>
            <a:endParaRPr lang="pl-PL" dirty="0"/>
          </a:p>
          <a:p>
            <a:pPr marL="800100" lvl="1" indent="-342900" algn="just">
              <a:buBlip>
                <a:blip r:embed="rId5"/>
              </a:buBlip>
              <a:defRPr sz="2000">
                <a:solidFill>
                  <a:srgbClr val="404040"/>
                </a:solidFill>
              </a:defRPr>
            </a:pPr>
            <a:r>
              <a:rPr lang="en-US" dirty="0"/>
              <a:t>by participants, clients, second trainers</a:t>
            </a:r>
            <a:r>
              <a:rPr lang="pl-PL" dirty="0"/>
              <a:t>,</a:t>
            </a:r>
            <a:r>
              <a:rPr lang="en-US" dirty="0"/>
              <a:t> </a:t>
            </a:r>
            <a:endParaRPr lang="pl-PL" dirty="0"/>
          </a:p>
          <a:p>
            <a:pPr marL="800100" lvl="1" indent="-342900" algn="just">
              <a:buBlip>
                <a:blip r:embed="rId5"/>
              </a:buBlip>
              <a:defRPr sz="2000">
                <a:solidFill>
                  <a:srgbClr val="404040"/>
                </a:solidFill>
              </a:defRPr>
            </a:pPr>
            <a:r>
              <a:rPr lang="en-US" dirty="0"/>
              <a:t>or external evaluators.</a:t>
            </a:r>
          </a:p>
        </p:txBody>
      </p:sp>
      <p:sp>
        <p:nvSpPr>
          <p:cNvPr id="13" name="Tytuł 1">
            <a:extLst>
              <a:ext uri="{FF2B5EF4-FFF2-40B4-BE49-F238E27FC236}">
                <a16:creationId xmlns:a16="http://schemas.microsoft.com/office/drawing/2014/main" id="{76775A78-6004-4B4E-AC85-3CBDBE72ED92}"/>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AUTO- EVALUATION – DEVELOPMENT PATH</a:t>
            </a:r>
          </a:p>
        </p:txBody>
      </p:sp>
    </p:spTree>
    <p:extLst>
      <p:ext uri="{BB962C8B-B14F-4D97-AF65-F5344CB8AC3E}">
        <p14:creationId xmlns:p14="http://schemas.microsoft.com/office/powerpoint/2010/main" val="205449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AUTO- EVALUATION – DEVELOPMENT PATH</a:t>
            </a: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24</a:t>
            </a:fld>
            <a:endParaRPr lang="en-US" altLang="pl-PL"/>
          </a:p>
        </p:txBody>
      </p:sp>
      <p:sp>
        <p:nvSpPr>
          <p:cNvPr id="42" name="Schemat blokowy: łącznik 41">
            <a:extLst>
              <a:ext uri="{FF2B5EF4-FFF2-40B4-BE49-F238E27FC236}">
                <a16:creationId xmlns:a16="http://schemas.microsoft.com/office/drawing/2014/main" id="{F8925107-7B57-4E68-9C32-2FB62AA7A6B0}"/>
              </a:ext>
            </a:extLst>
          </p:cNvPr>
          <p:cNvSpPr/>
          <p:nvPr/>
        </p:nvSpPr>
        <p:spPr>
          <a:xfrm>
            <a:off x="3108162" y="1004489"/>
            <a:ext cx="5413406" cy="5413406"/>
          </a:xfrm>
          <a:prstGeom prst="flowChartConnector">
            <a:avLst/>
          </a:prstGeom>
          <a:solidFill>
            <a:srgbClr val="FEF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43" name="Schemat blokowy: łącznik 42">
            <a:extLst>
              <a:ext uri="{FF2B5EF4-FFF2-40B4-BE49-F238E27FC236}">
                <a16:creationId xmlns:a16="http://schemas.microsoft.com/office/drawing/2014/main" id="{8AF92A23-FA2A-456D-A064-A898229E6058}"/>
              </a:ext>
            </a:extLst>
          </p:cNvPr>
          <p:cNvSpPr>
            <a:spLocks noChangeAspect="1"/>
          </p:cNvSpPr>
          <p:nvPr/>
        </p:nvSpPr>
        <p:spPr>
          <a:xfrm>
            <a:off x="5921871" y="3283064"/>
            <a:ext cx="720000" cy="720000"/>
          </a:xfrm>
          <a:prstGeom prst="flowChartConnector">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44" name="Schemat blokowy: łącznik 43">
            <a:extLst>
              <a:ext uri="{FF2B5EF4-FFF2-40B4-BE49-F238E27FC236}">
                <a16:creationId xmlns:a16="http://schemas.microsoft.com/office/drawing/2014/main" id="{CF15F55F-00C7-42E4-8D91-F5CB199E7852}"/>
              </a:ext>
            </a:extLst>
          </p:cNvPr>
          <p:cNvSpPr>
            <a:spLocks noChangeAspect="1"/>
          </p:cNvSpPr>
          <p:nvPr/>
        </p:nvSpPr>
        <p:spPr>
          <a:xfrm>
            <a:off x="4902952" y="3497128"/>
            <a:ext cx="720000" cy="720000"/>
          </a:xfrm>
          <a:prstGeom prst="flowChartConnector">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45" name="Schemat blokowy: łącznik 44">
            <a:extLst>
              <a:ext uri="{FF2B5EF4-FFF2-40B4-BE49-F238E27FC236}">
                <a16:creationId xmlns:a16="http://schemas.microsoft.com/office/drawing/2014/main" id="{8D0924B4-9C5A-499A-A3EC-740AB09A7A19}"/>
              </a:ext>
            </a:extLst>
          </p:cNvPr>
          <p:cNvSpPr>
            <a:spLocks noChangeAspect="1"/>
          </p:cNvSpPr>
          <p:nvPr/>
        </p:nvSpPr>
        <p:spPr>
          <a:xfrm>
            <a:off x="3884033" y="3711192"/>
            <a:ext cx="720000" cy="720000"/>
          </a:xfrm>
          <a:prstGeom prst="flowChartConnector">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46" name="Schemat blokowy: łącznik 45">
            <a:extLst>
              <a:ext uri="{FF2B5EF4-FFF2-40B4-BE49-F238E27FC236}">
                <a16:creationId xmlns:a16="http://schemas.microsoft.com/office/drawing/2014/main" id="{9D8016C3-2003-4FCE-85CD-0DEC3395B5E5}"/>
              </a:ext>
            </a:extLst>
          </p:cNvPr>
          <p:cNvSpPr>
            <a:spLocks noChangeAspect="1"/>
          </p:cNvSpPr>
          <p:nvPr/>
        </p:nvSpPr>
        <p:spPr>
          <a:xfrm>
            <a:off x="2865114" y="3925256"/>
            <a:ext cx="720000" cy="720000"/>
          </a:xfrm>
          <a:prstGeom prst="flowChartConnector">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47" name="Schemat blokowy: łącznik 46">
            <a:extLst>
              <a:ext uri="{FF2B5EF4-FFF2-40B4-BE49-F238E27FC236}">
                <a16:creationId xmlns:a16="http://schemas.microsoft.com/office/drawing/2014/main" id="{2DD94B62-BF9E-4C19-9C03-914979918505}"/>
              </a:ext>
            </a:extLst>
          </p:cNvPr>
          <p:cNvSpPr>
            <a:spLocks noChangeAspect="1"/>
          </p:cNvSpPr>
          <p:nvPr/>
        </p:nvSpPr>
        <p:spPr>
          <a:xfrm>
            <a:off x="1846195" y="4139317"/>
            <a:ext cx="720000" cy="720000"/>
          </a:xfrm>
          <a:prstGeom prst="flowChartConnector">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48" name="Schemat blokowy: łącznik 47">
            <a:extLst>
              <a:ext uri="{FF2B5EF4-FFF2-40B4-BE49-F238E27FC236}">
                <a16:creationId xmlns:a16="http://schemas.microsoft.com/office/drawing/2014/main" id="{2CCF7CEE-C3D3-4ABD-8685-19826BA1F6F6}"/>
              </a:ext>
            </a:extLst>
          </p:cNvPr>
          <p:cNvSpPr>
            <a:spLocks noChangeAspect="1"/>
          </p:cNvSpPr>
          <p:nvPr/>
        </p:nvSpPr>
        <p:spPr>
          <a:xfrm>
            <a:off x="6940790" y="3069000"/>
            <a:ext cx="720000" cy="720000"/>
          </a:xfrm>
          <a:prstGeom prst="flowChartConnector">
            <a:avLst/>
          </a:prstGeom>
          <a:solidFill>
            <a:srgbClr val="515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49" name="Schemat blokowy: łącznik 48">
            <a:extLst>
              <a:ext uri="{FF2B5EF4-FFF2-40B4-BE49-F238E27FC236}">
                <a16:creationId xmlns:a16="http://schemas.microsoft.com/office/drawing/2014/main" id="{87CA0249-F170-431C-ACB4-0E6B4E48766C}"/>
              </a:ext>
            </a:extLst>
          </p:cNvPr>
          <p:cNvSpPr>
            <a:spLocks noChangeAspect="1"/>
          </p:cNvSpPr>
          <p:nvPr/>
        </p:nvSpPr>
        <p:spPr>
          <a:xfrm>
            <a:off x="7959709" y="2854936"/>
            <a:ext cx="720000" cy="720000"/>
          </a:xfrm>
          <a:prstGeom prst="flowChartConnector">
            <a:avLst/>
          </a:prstGeom>
          <a:solidFill>
            <a:srgbClr val="32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50" name="Schemat blokowy: łącznik 49">
            <a:extLst>
              <a:ext uri="{FF2B5EF4-FFF2-40B4-BE49-F238E27FC236}">
                <a16:creationId xmlns:a16="http://schemas.microsoft.com/office/drawing/2014/main" id="{6AF7863C-F924-4297-9558-03FCD4412502}"/>
              </a:ext>
            </a:extLst>
          </p:cNvPr>
          <p:cNvSpPr>
            <a:spLocks noChangeAspect="1"/>
          </p:cNvSpPr>
          <p:nvPr/>
        </p:nvSpPr>
        <p:spPr>
          <a:xfrm>
            <a:off x="8978627" y="2640872"/>
            <a:ext cx="720000" cy="720000"/>
          </a:xfrm>
          <a:prstGeom prst="flowChartConnector">
            <a:avLst/>
          </a:prstGeom>
          <a:solidFill>
            <a:srgbClr val="19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51" name="Prostokąt 50">
            <a:extLst>
              <a:ext uri="{FF2B5EF4-FFF2-40B4-BE49-F238E27FC236}">
                <a16:creationId xmlns:a16="http://schemas.microsoft.com/office/drawing/2014/main" id="{946E723F-66A8-4B69-BEF4-47F391A2EBFC}"/>
              </a:ext>
            </a:extLst>
          </p:cNvPr>
          <p:cNvSpPr/>
          <p:nvPr/>
        </p:nvSpPr>
        <p:spPr>
          <a:xfrm>
            <a:off x="1702199" y="5172454"/>
            <a:ext cx="1024832" cy="523220"/>
          </a:xfrm>
          <a:prstGeom prst="rect">
            <a:avLst/>
          </a:prstGeom>
        </p:spPr>
        <p:txBody>
          <a:bodyPr wrap="none">
            <a:spAutoFit/>
          </a:bodyPr>
          <a:lstStyle/>
          <a:p>
            <a:pPr algn="ctr"/>
            <a:r>
              <a:rPr lang="pl-PL" sz="1400" b="1" dirty="0" err="1">
                <a:solidFill>
                  <a:schemeClr val="tx1">
                    <a:lumMod val="75000"/>
                    <a:lumOff val="25000"/>
                  </a:schemeClr>
                </a:solidFill>
              </a:rPr>
              <a:t>TRAINER</a:t>
            </a:r>
            <a:endParaRPr lang="pl-PL" sz="1400" b="1" dirty="0">
              <a:solidFill>
                <a:schemeClr val="tx1">
                  <a:lumMod val="75000"/>
                  <a:lumOff val="25000"/>
                </a:schemeClr>
              </a:solidFill>
            </a:endParaRPr>
          </a:p>
          <a:p>
            <a:pPr algn="ctr"/>
            <a:r>
              <a:rPr lang="pl-PL" sz="1400" b="1" dirty="0">
                <a:solidFill>
                  <a:schemeClr val="tx1">
                    <a:lumMod val="75000"/>
                    <a:lumOff val="25000"/>
                  </a:schemeClr>
                </a:solidFill>
              </a:rPr>
              <a:t>ASSISTANT </a:t>
            </a:r>
          </a:p>
        </p:txBody>
      </p:sp>
      <p:sp>
        <p:nvSpPr>
          <p:cNvPr id="52" name="Prostokąt 51">
            <a:extLst>
              <a:ext uri="{FF2B5EF4-FFF2-40B4-BE49-F238E27FC236}">
                <a16:creationId xmlns:a16="http://schemas.microsoft.com/office/drawing/2014/main" id="{4A2BF2AD-B5A4-4458-BEB3-3D308AAC3D4E}"/>
              </a:ext>
            </a:extLst>
          </p:cNvPr>
          <p:cNvSpPr/>
          <p:nvPr/>
        </p:nvSpPr>
        <p:spPr>
          <a:xfrm>
            <a:off x="2667429" y="1988259"/>
            <a:ext cx="1108253" cy="307777"/>
          </a:xfrm>
          <a:prstGeom prst="rect">
            <a:avLst/>
          </a:prstGeom>
        </p:spPr>
        <p:txBody>
          <a:bodyPr wrap="none">
            <a:spAutoFit/>
          </a:bodyPr>
          <a:lstStyle/>
          <a:p>
            <a:pPr algn="ctr"/>
            <a:r>
              <a:rPr lang="pl-PL" sz="1400" b="1" dirty="0">
                <a:solidFill>
                  <a:schemeClr val="tx1">
                    <a:lumMod val="75000"/>
                    <a:lumOff val="25000"/>
                  </a:schemeClr>
                </a:solidFill>
              </a:rPr>
              <a:t>CO-</a:t>
            </a:r>
            <a:r>
              <a:rPr lang="pl-PL" sz="1400" b="1" dirty="0" err="1">
                <a:solidFill>
                  <a:schemeClr val="tx1">
                    <a:lumMod val="75000"/>
                    <a:lumOff val="25000"/>
                  </a:schemeClr>
                </a:solidFill>
              </a:rPr>
              <a:t>TRAINER</a:t>
            </a:r>
            <a:endParaRPr lang="pl-PL" sz="1400" b="1" dirty="0">
              <a:solidFill>
                <a:schemeClr val="tx1">
                  <a:lumMod val="75000"/>
                  <a:lumOff val="25000"/>
                </a:schemeClr>
              </a:solidFill>
            </a:endParaRPr>
          </a:p>
        </p:txBody>
      </p:sp>
      <p:sp>
        <p:nvSpPr>
          <p:cNvPr id="53" name="Prostokąt 52">
            <a:extLst>
              <a:ext uri="{FF2B5EF4-FFF2-40B4-BE49-F238E27FC236}">
                <a16:creationId xmlns:a16="http://schemas.microsoft.com/office/drawing/2014/main" id="{C2193224-A12C-4570-892D-74D281E68E80}"/>
              </a:ext>
            </a:extLst>
          </p:cNvPr>
          <p:cNvSpPr/>
          <p:nvPr/>
        </p:nvSpPr>
        <p:spPr>
          <a:xfrm>
            <a:off x="3563862" y="5172454"/>
            <a:ext cx="1484702" cy="307777"/>
          </a:xfrm>
          <a:prstGeom prst="rect">
            <a:avLst/>
          </a:prstGeom>
        </p:spPr>
        <p:txBody>
          <a:bodyPr wrap="none">
            <a:spAutoFit/>
          </a:bodyPr>
          <a:lstStyle/>
          <a:p>
            <a:pPr algn="ctr"/>
            <a:r>
              <a:rPr lang="pl-PL" sz="1400" b="1" dirty="0">
                <a:solidFill>
                  <a:schemeClr val="tx1">
                    <a:lumMod val="75000"/>
                    <a:lumOff val="25000"/>
                  </a:schemeClr>
                </a:solidFill>
              </a:rPr>
              <a:t>JUNIOR </a:t>
            </a:r>
            <a:r>
              <a:rPr lang="pl-PL" sz="1400" b="1" dirty="0" err="1">
                <a:solidFill>
                  <a:schemeClr val="tx1">
                    <a:lumMod val="75000"/>
                    <a:lumOff val="25000"/>
                  </a:schemeClr>
                </a:solidFill>
              </a:rPr>
              <a:t>TRAINER</a:t>
            </a:r>
            <a:r>
              <a:rPr lang="pl-PL" sz="1400" b="1" dirty="0">
                <a:solidFill>
                  <a:schemeClr val="tx1">
                    <a:lumMod val="75000"/>
                    <a:lumOff val="25000"/>
                  </a:schemeClr>
                </a:solidFill>
              </a:rPr>
              <a:t> </a:t>
            </a:r>
          </a:p>
        </p:txBody>
      </p:sp>
      <p:sp>
        <p:nvSpPr>
          <p:cNvPr id="54" name="Prostokąt 53">
            <a:extLst>
              <a:ext uri="{FF2B5EF4-FFF2-40B4-BE49-F238E27FC236}">
                <a16:creationId xmlns:a16="http://schemas.microsoft.com/office/drawing/2014/main" id="{DC7547E9-541B-436D-BE47-B8175313FD24}"/>
              </a:ext>
            </a:extLst>
          </p:cNvPr>
          <p:cNvSpPr/>
          <p:nvPr/>
        </p:nvSpPr>
        <p:spPr>
          <a:xfrm>
            <a:off x="4764033" y="1772816"/>
            <a:ext cx="997838" cy="523220"/>
          </a:xfrm>
          <a:prstGeom prst="rect">
            <a:avLst/>
          </a:prstGeom>
        </p:spPr>
        <p:txBody>
          <a:bodyPr wrap="none">
            <a:spAutoFit/>
          </a:bodyPr>
          <a:lstStyle/>
          <a:p>
            <a:pPr algn="ctr"/>
            <a:r>
              <a:rPr lang="pl-PL" sz="1400" b="1" dirty="0" err="1">
                <a:solidFill>
                  <a:schemeClr val="tx1">
                    <a:lumMod val="75000"/>
                    <a:lumOff val="25000"/>
                  </a:schemeClr>
                </a:solidFill>
              </a:rPr>
              <a:t>SPECIALIST</a:t>
            </a:r>
            <a:endParaRPr lang="pl-PL" sz="1400" b="1" dirty="0">
              <a:solidFill>
                <a:schemeClr val="tx1">
                  <a:lumMod val="75000"/>
                  <a:lumOff val="25000"/>
                </a:schemeClr>
              </a:solidFill>
            </a:endParaRPr>
          </a:p>
          <a:p>
            <a:pPr algn="ctr"/>
            <a:r>
              <a:rPr lang="pl-PL" sz="1400" b="1" dirty="0">
                <a:solidFill>
                  <a:schemeClr val="tx1">
                    <a:lumMod val="75000"/>
                    <a:lumOff val="25000"/>
                  </a:schemeClr>
                </a:solidFill>
              </a:rPr>
              <a:t> </a:t>
            </a:r>
            <a:r>
              <a:rPr lang="pl-PL" sz="1400" b="1" dirty="0" err="1">
                <a:solidFill>
                  <a:schemeClr val="tx1">
                    <a:lumMod val="75000"/>
                    <a:lumOff val="25000"/>
                  </a:schemeClr>
                </a:solidFill>
              </a:rPr>
              <a:t>TRAINER</a:t>
            </a:r>
            <a:r>
              <a:rPr lang="pl-PL" sz="1400" b="1" dirty="0">
                <a:solidFill>
                  <a:schemeClr val="tx1">
                    <a:lumMod val="75000"/>
                    <a:lumOff val="25000"/>
                  </a:schemeClr>
                </a:solidFill>
              </a:rPr>
              <a:t> </a:t>
            </a:r>
          </a:p>
        </p:txBody>
      </p:sp>
      <p:sp>
        <p:nvSpPr>
          <p:cNvPr id="55" name="Prostokąt 54">
            <a:extLst>
              <a:ext uri="{FF2B5EF4-FFF2-40B4-BE49-F238E27FC236}">
                <a16:creationId xmlns:a16="http://schemas.microsoft.com/office/drawing/2014/main" id="{BF9A912F-0BCC-4005-A9DB-AC464C4123DF}"/>
              </a:ext>
            </a:extLst>
          </p:cNvPr>
          <p:cNvSpPr/>
          <p:nvPr/>
        </p:nvSpPr>
        <p:spPr>
          <a:xfrm>
            <a:off x="5620308" y="5172454"/>
            <a:ext cx="1481496" cy="307777"/>
          </a:xfrm>
          <a:prstGeom prst="rect">
            <a:avLst/>
          </a:prstGeom>
        </p:spPr>
        <p:txBody>
          <a:bodyPr wrap="none">
            <a:spAutoFit/>
          </a:bodyPr>
          <a:lstStyle/>
          <a:p>
            <a:pPr algn="ctr"/>
            <a:r>
              <a:rPr lang="pl-PL" sz="1400" b="1" dirty="0">
                <a:solidFill>
                  <a:schemeClr val="tx1">
                    <a:lumMod val="75000"/>
                    <a:lumOff val="25000"/>
                  </a:schemeClr>
                </a:solidFill>
              </a:rPr>
              <a:t>SENIOR </a:t>
            </a:r>
            <a:r>
              <a:rPr lang="pl-PL" sz="1400" b="1" dirty="0" err="1">
                <a:solidFill>
                  <a:schemeClr val="tx1">
                    <a:lumMod val="75000"/>
                    <a:lumOff val="25000"/>
                  </a:schemeClr>
                </a:solidFill>
              </a:rPr>
              <a:t>TRAINER</a:t>
            </a:r>
            <a:r>
              <a:rPr lang="pl-PL" sz="1400" b="1" dirty="0">
                <a:solidFill>
                  <a:schemeClr val="tx1">
                    <a:lumMod val="75000"/>
                    <a:lumOff val="25000"/>
                  </a:schemeClr>
                </a:solidFill>
              </a:rPr>
              <a:t> </a:t>
            </a:r>
          </a:p>
        </p:txBody>
      </p:sp>
      <p:sp>
        <p:nvSpPr>
          <p:cNvPr id="56" name="Prostokąt 55">
            <a:extLst>
              <a:ext uri="{FF2B5EF4-FFF2-40B4-BE49-F238E27FC236}">
                <a16:creationId xmlns:a16="http://schemas.microsoft.com/office/drawing/2014/main" id="{2DC1D207-DC10-462E-AA23-17DE9F2A27FF}"/>
              </a:ext>
            </a:extLst>
          </p:cNvPr>
          <p:cNvSpPr/>
          <p:nvPr/>
        </p:nvSpPr>
        <p:spPr>
          <a:xfrm>
            <a:off x="6874875" y="1988259"/>
            <a:ext cx="878767" cy="307777"/>
          </a:xfrm>
          <a:prstGeom prst="rect">
            <a:avLst/>
          </a:prstGeom>
        </p:spPr>
        <p:txBody>
          <a:bodyPr wrap="none">
            <a:spAutoFit/>
          </a:bodyPr>
          <a:lstStyle/>
          <a:p>
            <a:pPr algn="ctr"/>
            <a:r>
              <a:rPr lang="pl-PL" sz="1400" b="1" dirty="0" err="1">
                <a:solidFill>
                  <a:schemeClr val="tx1">
                    <a:lumMod val="75000"/>
                    <a:lumOff val="25000"/>
                  </a:schemeClr>
                </a:solidFill>
              </a:rPr>
              <a:t>TRAINER</a:t>
            </a:r>
            <a:r>
              <a:rPr lang="pl-PL" sz="1400" b="1" dirty="0">
                <a:solidFill>
                  <a:schemeClr val="tx1">
                    <a:lumMod val="75000"/>
                    <a:lumOff val="25000"/>
                  </a:schemeClr>
                </a:solidFill>
              </a:rPr>
              <a:t> </a:t>
            </a:r>
          </a:p>
        </p:txBody>
      </p:sp>
      <p:sp>
        <p:nvSpPr>
          <p:cNvPr id="57" name="Prostokąt 56">
            <a:extLst>
              <a:ext uri="{FF2B5EF4-FFF2-40B4-BE49-F238E27FC236}">
                <a16:creationId xmlns:a16="http://schemas.microsoft.com/office/drawing/2014/main" id="{926D7B1D-B31B-454C-8FF0-EC2E2E88CE36}"/>
              </a:ext>
            </a:extLst>
          </p:cNvPr>
          <p:cNvSpPr/>
          <p:nvPr/>
        </p:nvSpPr>
        <p:spPr>
          <a:xfrm>
            <a:off x="7491662" y="5172454"/>
            <a:ext cx="1656095" cy="523220"/>
          </a:xfrm>
          <a:prstGeom prst="rect">
            <a:avLst/>
          </a:prstGeom>
        </p:spPr>
        <p:txBody>
          <a:bodyPr wrap="none">
            <a:spAutoFit/>
          </a:bodyPr>
          <a:lstStyle/>
          <a:p>
            <a:pPr algn="ctr"/>
            <a:r>
              <a:rPr lang="pl-PL" sz="1400" b="1" dirty="0" err="1">
                <a:solidFill>
                  <a:schemeClr val="tx1">
                    <a:lumMod val="75000"/>
                    <a:lumOff val="25000"/>
                  </a:schemeClr>
                </a:solidFill>
              </a:rPr>
              <a:t>INTERDISCIPLINARY</a:t>
            </a:r>
            <a:endParaRPr lang="pl-PL" sz="1400" b="1" dirty="0">
              <a:solidFill>
                <a:schemeClr val="tx1">
                  <a:lumMod val="75000"/>
                  <a:lumOff val="25000"/>
                </a:schemeClr>
              </a:solidFill>
            </a:endParaRPr>
          </a:p>
          <a:p>
            <a:pPr algn="ctr"/>
            <a:r>
              <a:rPr lang="pl-PL" sz="1400" b="1" dirty="0" err="1">
                <a:solidFill>
                  <a:schemeClr val="tx1">
                    <a:lumMod val="75000"/>
                    <a:lumOff val="25000"/>
                  </a:schemeClr>
                </a:solidFill>
              </a:rPr>
              <a:t>TRAINER</a:t>
            </a:r>
            <a:r>
              <a:rPr lang="pl-PL" sz="1400" b="1" dirty="0">
                <a:solidFill>
                  <a:schemeClr val="tx1">
                    <a:lumMod val="75000"/>
                    <a:lumOff val="25000"/>
                  </a:schemeClr>
                </a:solidFill>
              </a:rPr>
              <a:t> </a:t>
            </a:r>
          </a:p>
        </p:txBody>
      </p:sp>
      <p:sp>
        <p:nvSpPr>
          <p:cNvPr id="58" name="Prostokąt 57">
            <a:extLst>
              <a:ext uri="{FF2B5EF4-FFF2-40B4-BE49-F238E27FC236}">
                <a16:creationId xmlns:a16="http://schemas.microsoft.com/office/drawing/2014/main" id="{1C17DEB1-748A-4A36-9298-DC405C8F1450}"/>
              </a:ext>
            </a:extLst>
          </p:cNvPr>
          <p:cNvSpPr/>
          <p:nvPr/>
        </p:nvSpPr>
        <p:spPr>
          <a:xfrm>
            <a:off x="8899628" y="1803593"/>
            <a:ext cx="806952" cy="492443"/>
          </a:xfrm>
          <a:prstGeom prst="rect">
            <a:avLst/>
          </a:prstGeom>
        </p:spPr>
        <p:txBody>
          <a:bodyPr wrap="none">
            <a:spAutoFit/>
          </a:bodyPr>
          <a:lstStyle/>
          <a:p>
            <a:pPr lvl="0" algn="ctr"/>
            <a:r>
              <a:rPr lang="pl-PL" sz="1300" b="1" dirty="0" err="1">
                <a:solidFill>
                  <a:schemeClr val="tx1">
                    <a:lumMod val="75000"/>
                    <a:lumOff val="25000"/>
                  </a:schemeClr>
                </a:solidFill>
              </a:rPr>
              <a:t>TRAINER</a:t>
            </a:r>
            <a:endParaRPr lang="pl-PL" sz="1300" b="1" dirty="0">
              <a:solidFill>
                <a:schemeClr val="tx1">
                  <a:lumMod val="75000"/>
                  <a:lumOff val="25000"/>
                </a:schemeClr>
              </a:solidFill>
            </a:endParaRPr>
          </a:p>
          <a:p>
            <a:pPr lvl="0" algn="ctr"/>
            <a:r>
              <a:rPr lang="pl-PL" sz="1300" b="1" dirty="0">
                <a:solidFill>
                  <a:schemeClr val="tx1">
                    <a:lumMod val="75000"/>
                    <a:lumOff val="25000"/>
                  </a:schemeClr>
                </a:solidFill>
              </a:rPr>
              <a:t>MENTOR</a:t>
            </a:r>
          </a:p>
        </p:txBody>
      </p:sp>
      <p:cxnSp>
        <p:nvCxnSpPr>
          <p:cNvPr id="59" name="Łącznik prosty 58">
            <a:extLst>
              <a:ext uri="{FF2B5EF4-FFF2-40B4-BE49-F238E27FC236}">
                <a16:creationId xmlns:a16="http://schemas.microsoft.com/office/drawing/2014/main" id="{5996D076-A1D1-4519-8041-33D88A0A704C}"/>
              </a:ext>
            </a:extLst>
          </p:cNvPr>
          <p:cNvCxnSpPr>
            <a:cxnSpLocks/>
          </p:cNvCxnSpPr>
          <p:nvPr/>
        </p:nvCxnSpPr>
        <p:spPr>
          <a:xfrm flipV="1">
            <a:off x="6331629" y="3574936"/>
            <a:ext cx="0" cy="1502474"/>
          </a:xfrm>
          <a:prstGeom prst="line">
            <a:avLst/>
          </a:prstGeom>
          <a:ln w="28575" cap="flat" cmpd="sng" algn="ctr">
            <a:solidFill>
              <a:srgbClr val="F4433E"/>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Łącznik prosty 59">
            <a:extLst>
              <a:ext uri="{FF2B5EF4-FFF2-40B4-BE49-F238E27FC236}">
                <a16:creationId xmlns:a16="http://schemas.microsoft.com/office/drawing/2014/main" id="{BD9FB6CD-F7F0-46E8-BBCC-FEAAD7E39D68}"/>
              </a:ext>
            </a:extLst>
          </p:cNvPr>
          <p:cNvCxnSpPr>
            <a:cxnSpLocks/>
          </p:cNvCxnSpPr>
          <p:nvPr/>
        </p:nvCxnSpPr>
        <p:spPr>
          <a:xfrm rot="10800000">
            <a:off x="4284235" y="4293096"/>
            <a:ext cx="0" cy="773135"/>
          </a:xfrm>
          <a:prstGeom prst="line">
            <a:avLst/>
          </a:prstGeom>
          <a:ln w="25400">
            <a:solidFill>
              <a:srgbClr val="FE7E01"/>
            </a:solidFill>
            <a:prstDash val="sysDot"/>
          </a:ln>
        </p:spPr>
        <p:style>
          <a:lnRef idx="1">
            <a:schemeClr val="accent1"/>
          </a:lnRef>
          <a:fillRef idx="0">
            <a:schemeClr val="accent1"/>
          </a:fillRef>
          <a:effectRef idx="0">
            <a:schemeClr val="accent1"/>
          </a:effectRef>
          <a:fontRef idx="minor">
            <a:schemeClr val="tx1"/>
          </a:fontRef>
        </p:style>
      </p:cxnSp>
      <p:cxnSp>
        <p:nvCxnSpPr>
          <p:cNvPr id="61" name="Łącznik prosty 60">
            <a:extLst>
              <a:ext uri="{FF2B5EF4-FFF2-40B4-BE49-F238E27FC236}">
                <a16:creationId xmlns:a16="http://schemas.microsoft.com/office/drawing/2014/main" id="{08F6BD36-C29A-4BED-9056-13D82F42CF0E}"/>
              </a:ext>
            </a:extLst>
          </p:cNvPr>
          <p:cNvCxnSpPr>
            <a:cxnSpLocks/>
          </p:cNvCxnSpPr>
          <p:nvPr/>
        </p:nvCxnSpPr>
        <p:spPr>
          <a:xfrm rot="10800000" flipV="1">
            <a:off x="2206195" y="4293096"/>
            <a:ext cx="0" cy="800501"/>
          </a:xfrm>
          <a:prstGeom prst="line">
            <a:avLst/>
          </a:prstGeom>
          <a:ln w="22225">
            <a:solidFill>
              <a:srgbClr val="FFCA08"/>
            </a:solidFill>
            <a:prstDash val="sysDot"/>
          </a:ln>
        </p:spPr>
        <p:style>
          <a:lnRef idx="1">
            <a:schemeClr val="accent1"/>
          </a:lnRef>
          <a:fillRef idx="0">
            <a:schemeClr val="accent1"/>
          </a:fillRef>
          <a:effectRef idx="0">
            <a:schemeClr val="accent1"/>
          </a:effectRef>
          <a:fontRef idx="minor">
            <a:schemeClr val="tx1"/>
          </a:fontRef>
        </p:style>
      </p:cxnSp>
      <p:cxnSp>
        <p:nvCxnSpPr>
          <p:cNvPr id="62" name="Łącznik prosty 61">
            <a:extLst>
              <a:ext uri="{FF2B5EF4-FFF2-40B4-BE49-F238E27FC236}">
                <a16:creationId xmlns:a16="http://schemas.microsoft.com/office/drawing/2014/main" id="{068AA6EA-D75E-45EC-B866-96736E9571E9}"/>
              </a:ext>
            </a:extLst>
          </p:cNvPr>
          <p:cNvCxnSpPr>
            <a:cxnSpLocks/>
          </p:cNvCxnSpPr>
          <p:nvPr/>
        </p:nvCxnSpPr>
        <p:spPr>
          <a:xfrm>
            <a:off x="3191079" y="2462974"/>
            <a:ext cx="0" cy="1640375"/>
          </a:xfrm>
          <a:prstGeom prst="line">
            <a:avLst/>
          </a:prstGeom>
          <a:ln w="28575" cap="flat" cmpd="sng" algn="ctr">
            <a:solidFill>
              <a:srgbClr val="FBA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Łącznik prosty 62">
            <a:extLst>
              <a:ext uri="{FF2B5EF4-FFF2-40B4-BE49-F238E27FC236}">
                <a16:creationId xmlns:a16="http://schemas.microsoft.com/office/drawing/2014/main" id="{4EA504E4-5283-4ED3-807B-FF7C095EDA43}"/>
              </a:ext>
            </a:extLst>
          </p:cNvPr>
          <p:cNvCxnSpPr>
            <a:cxnSpLocks/>
          </p:cNvCxnSpPr>
          <p:nvPr/>
        </p:nvCxnSpPr>
        <p:spPr>
          <a:xfrm>
            <a:off x="5262952" y="2462974"/>
            <a:ext cx="0" cy="1200436"/>
          </a:xfrm>
          <a:prstGeom prst="line">
            <a:avLst/>
          </a:prstGeom>
          <a:ln w="25400">
            <a:solidFill>
              <a:srgbClr val="FE5938"/>
            </a:solidFill>
            <a:prstDash val="sysDot"/>
          </a:ln>
        </p:spPr>
        <p:style>
          <a:lnRef idx="1">
            <a:schemeClr val="accent1"/>
          </a:lnRef>
          <a:fillRef idx="0">
            <a:schemeClr val="accent1"/>
          </a:fillRef>
          <a:effectRef idx="0">
            <a:schemeClr val="accent1"/>
          </a:effectRef>
          <a:fontRef idx="minor">
            <a:schemeClr val="tx1"/>
          </a:fontRef>
        </p:style>
      </p:cxnSp>
      <p:cxnSp>
        <p:nvCxnSpPr>
          <p:cNvPr id="64" name="Łącznik prosty 63">
            <a:extLst>
              <a:ext uri="{FF2B5EF4-FFF2-40B4-BE49-F238E27FC236}">
                <a16:creationId xmlns:a16="http://schemas.microsoft.com/office/drawing/2014/main" id="{8E067092-A429-4C7E-973A-96A0ECCAEDCC}"/>
              </a:ext>
            </a:extLst>
          </p:cNvPr>
          <p:cNvCxnSpPr>
            <a:cxnSpLocks/>
          </p:cNvCxnSpPr>
          <p:nvPr/>
        </p:nvCxnSpPr>
        <p:spPr>
          <a:xfrm rot="10800000">
            <a:off x="7298275" y="2440053"/>
            <a:ext cx="0" cy="773135"/>
          </a:xfrm>
          <a:prstGeom prst="line">
            <a:avLst/>
          </a:prstGeom>
          <a:ln w="25400">
            <a:solidFill>
              <a:srgbClr val="515A6F"/>
            </a:solidFill>
            <a:prstDash val="sysDot"/>
          </a:ln>
        </p:spPr>
        <p:style>
          <a:lnRef idx="1">
            <a:schemeClr val="accent1"/>
          </a:lnRef>
          <a:fillRef idx="0">
            <a:schemeClr val="accent1"/>
          </a:fillRef>
          <a:effectRef idx="0">
            <a:schemeClr val="accent1"/>
          </a:effectRef>
          <a:fontRef idx="minor">
            <a:schemeClr val="tx1"/>
          </a:fontRef>
        </p:style>
      </p:cxnSp>
      <p:cxnSp>
        <p:nvCxnSpPr>
          <p:cNvPr id="65" name="Łącznik prosty 64">
            <a:extLst>
              <a:ext uri="{FF2B5EF4-FFF2-40B4-BE49-F238E27FC236}">
                <a16:creationId xmlns:a16="http://schemas.microsoft.com/office/drawing/2014/main" id="{D192D612-58DC-4867-9F2F-E59ED1003F2C}"/>
              </a:ext>
            </a:extLst>
          </p:cNvPr>
          <p:cNvCxnSpPr>
            <a:cxnSpLocks/>
          </p:cNvCxnSpPr>
          <p:nvPr/>
        </p:nvCxnSpPr>
        <p:spPr>
          <a:xfrm>
            <a:off x="8319709" y="3488133"/>
            <a:ext cx="0" cy="1640375"/>
          </a:xfrm>
          <a:prstGeom prst="line">
            <a:avLst/>
          </a:prstGeom>
          <a:ln w="28575" cap="flat" cmpd="sng" algn="ctr">
            <a:solidFill>
              <a:srgbClr val="32394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Łącznik prosty 65">
            <a:extLst>
              <a:ext uri="{FF2B5EF4-FFF2-40B4-BE49-F238E27FC236}">
                <a16:creationId xmlns:a16="http://schemas.microsoft.com/office/drawing/2014/main" id="{2E77FA7B-E357-4C7B-B775-A76488F69BB3}"/>
              </a:ext>
            </a:extLst>
          </p:cNvPr>
          <p:cNvCxnSpPr>
            <a:cxnSpLocks/>
          </p:cNvCxnSpPr>
          <p:nvPr/>
        </p:nvCxnSpPr>
        <p:spPr>
          <a:xfrm rot="10800000">
            <a:off x="9315287" y="2409275"/>
            <a:ext cx="0" cy="773135"/>
          </a:xfrm>
          <a:prstGeom prst="line">
            <a:avLst/>
          </a:prstGeom>
          <a:ln w="25400">
            <a:solidFill>
              <a:srgbClr val="191D25"/>
            </a:solidFill>
            <a:prstDash val="sysDot"/>
          </a:ln>
        </p:spPr>
        <p:style>
          <a:lnRef idx="1">
            <a:schemeClr val="accent1"/>
          </a:lnRef>
          <a:fillRef idx="0">
            <a:schemeClr val="accent1"/>
          </a:fillRef>
          <a:effectRef idx="0">
            <a:schemeClr val="accent1"/>
          </a:effectRef>
          <a:fontRef idx="minor">
            <a:schemeClr val="tx1"/>
          </a:fontRef>
        </p:style>
      </p:cxnSp>
      <p:sp>
        <p:nvSpPr>
          <p:cNvPr id="67" name="Trójkąt równoramienny 66">
            <a:extLst>
              <a:ext uri="{FF2B5EF4-FFF2-40B4-BE49-F238E27FC236}">
                <a16:creationId xmlns:a16="http://schemas.microsoft.com/office/drawing/2014/main" id="{0FFE8FC0-E346-4041-8A31-F15317E34EBA}"/>
              </a:ext>
            </a:extLst>
          </p:cNvPr>
          <p:cNvSpPr/>
          <p:nvPr/>
        </p:nvSpPr>
        <p:spPr>
          <a:xfrm rot="4460022">
            <a:off x="2511428" y="4355939"/>
            <a:ext cx="178473" cy="153856"/>
          </a:xfrm>
          <a:prstGeom prst="triangle">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68" name="Trójkąt równoramienny 67">
            <a:extLst>
              <a:ext uri="{FF2B5EF4-FFF2-40B4-BE49-F238E27FC236}">
                <a16:creationId xmlns:a16="http://schemas.microsoft.com/office/drawing/2014/main" id="{68F7F9C3-EFD4-4218-A5E9-098E9AE0CBFA}"/>
              </a:ext>
            </a:extLst>
          </p:cNvPr>
          <p:cNvSpPr/>
          <p:nvPr/>
        </p:nvSpPr>
        <p:spPr>
          <a:xfrm rot="4460022">
            <a:off x="3511601" y="4094705"/>
            <a:ext cx="178473" cy="153856"/>
          </a:xfrm>
          <a:prstGeom prst="triangl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69" name="Trójkąt równoramienny 68">
            <a:extLst>
              <a:ext uri="{FF2B5EF4-FFF2-40B4-BE49-F238E27FC236}">
                <a16:creationId xmlns:a16="http://schemas.microsoft.com/office/drawing/2014/main" id="{1DC66A12-FE58-491C-9BD9-2B11B075013B}"/>
              </a:ext>
            </a:extLst>
          </p:cNvPr>
          <p:cNvSpPr/>
          <p:nvPr/>
        </p:nvSpPr>
        <p:spPr>
          <a:xfrm rot="4460022">
            <a:off x="4546991" y="3877618"/>
            <a:ext cx="178473" cy="153856"/>
          </a:xfrm>
          <a:prstGeom prst="triangle">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70" name="Trójkąt równoramienny 69">
            <a:extLst>
              <a:ext uri="{FF2B5EF4-FFF2-40B4-BE49-F238E27FC236}">
                <a16:creationId xmlns:a16="http://schemas.microsoft.com/office/drawing/2014/main" id="{7EF1EFBA-0F0F-4963-B3D4-C3FFC13C5ACF}"/>
              </a:ext>
            </a:extLst>
          </p:cNvPr>
          <p:cNvSpPr/>
          <p:nvPr/>
        </p:nvSpPr>
        <p:spPr>
          <a:xfrm rot="4460022">
            <a:off x="5560624" y="3684031"/>
            <a:ext cx="178473" cy="153856"/>
          </a:xfrm>
          <a:prstGeom prs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71" name="Trójkąt równoramienny 70">
            <a:extLst>
              <a:ext uri="{FF2B5EF4-FFF2-40B4-BE49-F238E27FC236}">
                <a16:creationId xmlns:a16="http://schemas.microsoft.com/office/drawing/2014/main" id="{7D34444B-94AE-41B3-9D60-193533F2A231}"/>
              </a:ext>
            </a:extLst>
          </p:cNvPr>
          <p:cNvSpPr/>
          <p:nvPr/>
        </p:nvSpPr>
        <p:spPr>
          <a:xfrm rot="4460022">
            <a:off x="6584680" y="3471967"/>
            <a:ext cx="178473" cy="153856"/>
          </a:xfrm>
          <a:prstGeom prst="triangle">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72" name="Trójkąt równoramienny 71">
            <a:extLst>
              <a:ext uri="{FF2B5EF4-FFF2-40B4-BE49-F238E27FC236}">
                <a16:creationId xmlns:a16="http://schemas.microsoft.com/office/drawing/2014/main" id="{98D8B8F2-6EC4-4FC7-B58C-E0E215838975}"/>
              </a:ext>
            </a:extLst>
          </p:cNvPr>
          <p:cNvSpPr/>
          <p:nvPr/>
        </p:nvSpPr>
        <p:spPr>
          <a:xfrm rot="4460022">
            <a:off x="7606148" y="3242955"/>
            <a:ext cx="178473" cy="153856"/>
          </a:xfrm>
          <a:prstGeom prst="triangle">
            <a:avLst/>
          </a:prstGeom>
          <a:solidFill>
            <a:srgbClr val="515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
        <p:nvSpPr>
          <p:cNvPr id="73" name="Trójkąt równoramienny 72">
            <a:extLst>
              <a:ext uri="{FF2B5EF4-FFF2-40B4-BE49-F238E27FC236}">
                <a16:creationId xmlns:a16="http://schemas.microsoft.com/office/drawing/2014/main" id="{FF154D79-463D-436A-8869-B23F9C96015C}"/>
              </a:ext>
            </a:extLst>
          </p:cNvPr>
          <p:cNvSpPr/>
          <p:nvPr/>
        </p:nvSpPr>
        <p:spPr>
          <a:xfrm rot="4460022">
            <a:off x="8630858" y="3030639"/>
            <a:ext cx="178473" cy="153856"/>
          </a:xfrm>
          <a:prstGeom prst="triangle">
            <a:avLst/>
          </a:prstGeom>
          <a:solidFill>
            <a:srgbClr val="32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lumMod val="75000"/>
                  <a:lumOff val="25000"/>
                </a:schemeClr>
              </a:solidFill>
            </a:endParaRPr>
          </a:p>
        </p:txBody>
      </p:sp>
    </p:spTree>
    <p:extLst>
      <p:ext uri="{BB962C8B-B14F-4D97-AF65-F5344CB8AC3E}">
        <p14:creationId xmlns:p14="http://schemas.microsoft.com/office/powerpoint/2010/main" val="3963065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a 40">
            <a:extLst>
              <a:ext uri="{FF2B5EF4-FFF2-40B4-BE49-F238E27FC236}">
                <a16:creationId xmlns:a16="http://schemas.microsoft.com/office/drawing/2014/main" id="{0CF7D10C-073D-4E5A-B272-14971554F03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3324"/>
          <a:stretch/>
        </p:blipFill>
        <p:spPr>
          <a:xfrm flipH="1">
            <a:off x="335360" y="1124744"/>
            <a:ext cx="5209661" cy="5364673"/>
          </a:xfrm>
          <a:prstGeom prst="rect">
            <a:avLst/>
          </a:prstGeom>
        </p:spPr>
      </p:pic>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25</a:t>
            </a:fld>
            <a:endParaRPr lang="en-US" altLang="pl-PL"/>
          </a:p>
        </p:txBody>
      </p:sp>
      <p:sp>
        <p:nvSpPr>
          <p:cNvPr id="2" name="Prostokąt 1">
            <a:extLst>
              <a:ext uri="{FF2B5EF4-FFF2-40B4-BE49-F238E27FC236}">
                <a16:creationId xmlns:a16="http://schemas.microsoft.com/office/drawing/2014/main" id="{A352B726-7FF5-485A-A5A9-A653069F75AE}"/>
              </a:ext>
            </a:extLst>
          </p:cNvPr>
          <p:cNvSpPr/>
          <p:nvPr/>
        </p:nvSpPr>
        <p:spPr>
          <a:xfrm>
            <a:off x="1876614" y="2132856"/>
            <a:ext cx="9050114" cy="1200329"/>
          </a:xfrm>
          <a:prstGeom prst="rect">
            <a:avLst/>
          </a:prstGeom>
        </p:spPr>
        <p:txBody>
          <a:bodyPr wrap="square">
            <a:spAutoFit/>
          </a:bodyPr>
          <a:lstStyle/>
          <a:p>
            <a:r>
              <a:rPr lang="en-US" dirty="0">
                <a:solidFill>
                  <a:schemeClr val="tx1">
                    <a:lumMod val="75000"/>
                    <a:lumOff val="25000"/>
                  </a:schemeClr>
                </a:solidFill>
              </a:rPr>
              <a:t>market dynamics, changeability of needs, new solutions in the industry, but also other training participants (age, competence level, years of experience, etc.) cause that as a trainer we develop together with the market of a given industry - provided that we observe it and are able to </a:t>
            </a:r>
            <a:r>
              <a:rPr lang="en-US" dirty="0" err="1">
                <a:solidFill>
                  <a:schemeClr val="tx1">
                    <a:lumMod val="75000"/>
                    <a:lumOff val="25000"/>
                  </a:schemeClr>
                </a:solidFill>
              </a:rPr>
              <a:t>analyse</a:t>
            </a:r>
            <a:r>
              <a:rPr lang="en-US" dirty="0">
                <a:solidFill>
                  <a:schemeClr val="tx1">
                    <a:lumMod val="75000"/>
                    <a:lumOff val="25000"/>
                  </a:schemeClr>
                </a:solidFill>
              </a:rPr>
              <a:t> it,</a:t>
            </a:r>
            <a:endParaRPr lang="pl-PL" dirty="0">
              <a:solidFill>
                <a:schemeClr val="tx1">
                  <a:lumMod val="75000"/>
                  <a:lumOff val="25000"/>
                </a:schemeClr>
              </a:solidFill>
            </a:endParaRPr>
          </a:p>
        </p:txBody>
      </p:sp>
      <p:sp>
        <p:nvSpPr>
          <p:cNvPr id="4" name="Prostokąt 3">
            <a:extLst>
              <a:ext uri="{FF2B5EF4-FFF2-40B4-BE49-F238E27FC236}">
                <a16:creationId xmlns:a16="http://schemas.microsoft.com/office/drawing/2014/main" id="{79448DA6-97B8-40E7-AF1C-FA370A4F38F8}"/>
              </a:ext>
            </a:extLst>
          </p:cNvPr>
          <p:cNvSpPr/>
          <p:nvPr/>
        </p:nvSpPr>
        <p:spPr>
          <a:xfrm>
            <a:off x="5598136" y="4365104"/>
            <a:ext cx="5328592" cy="1477328"/>
          </a:xfrm>
          <a:prstGeom prst="rect">
            <a:avLst/>
          </a:prstGeom>
        </p:spPr>
        <p:txBody>
          <a:bodyPr wrap="square">
            <a:spAutoFit/>
          </a:bodyPr>
          <a:lstStyle/>
          <a:p>
            <a:r>
              <a:rPr lang="en-US" dirty="0">
                <a:solidFill>
                  <a:schemeClr val="tx1">
                    <a:lumMod val="75000"/>
                    <a:lumOff val="25000"/>
                  </a:schemeClr>
                </a:solidFill>
              </a:rPr>
              <a:t>the key result of evaluation for the trainer is to attract new clients by adjusting their training offer to the needs of the group, the ordering party, the sector, the age group, the given group of necessary competencies in the labor market, etc.</a:t>
            </a:r>
            <a:endParaRPr lang="pl-PL" dirty="0">
              <a:solidFill>
                <a:schemeClr val="tx1">
                  <a:lumMod val="75000"/>
                  <a:lumOff val="25000"/>
                </a:schemeClr>
              </a:solidFill>
            </a:endParaRPr>
          </a:p>
        </p:txBody>
      </p:sp>
      <p:sp>
        <p:nvSpPr>
          <p:cNvPr id="42" name="Schemat blokowy: łącznik 41">
            <a:extLst>
              <a:ext uri="{FF2B5EF4-FFF2-40B4-BE49-F238E27FC236}">
                <a16:creationId xmlns:a16="http://schemas.microsoft.com/office/drawing/2014/main" id="{3A4A0818-64D8-4282-AD31-18E4AB8B9513}"/>
              </a:ext>
            </a:extLst>
          </p:cNvPr>
          <p:cNvSpPr/>
          <p:nvPr/>
        </p:nvSpPr>
        <p:spPr>
          <a:xfrm flipH="1">
            <a:off x="839416" y="1556792"/>
            <a:ext cx="281895" cy="257862"/>
          </a:xfrm>
          <a:prstGeom prst="flowChartConnector">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Schemat blokowy: łącznik 42">
            <a:extLst>
              <a:ext uri="{FF2B5EF4-FFF2-40B4-BE49-F238E27FC236}">
                <a16:creationId xmlns:a16="http://schemas.microsoft.com/office/drawing/2014/main" id="{038F33B7-8E64-4581-99C3-1E3FDBD71DA1}"/>
              </a:ext>
            </a:extLst>
          </p:cNvPr>
          <p:cNvSpPr/>
          <p:nvPr/>
        </p:nvSpPr>
        <p:spPr>
          <a:xfrm flipH="1">
            <a:off x="801996" y="1488334"/>
            <a:ext cx="356734" cy="326320"/>
          </a:xfrm>
          <a:prstGeom prst="flowChartConnector">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Schemat blokowy: łącznik 43">
            <a:extLst>
              <a:ext uri="{FF2B5EF4-FFF2-40B4-BE49-F238E27FC236}">
                <a16:creationId xmlns:a16="http://schemas.microsoft.com/office/drawing/2014/main" id="{8DC8FFC7-FDF2-4EA9-B227-B468BA841CD2}"/>
              </a:ext>
            </a:extLst>
          </p:cNvPr>
          <p:cNvSpPr/>
          <p:nvPr/>
        </p:nvSpPr>
        <p:spPr>
          <a:xfrm flipH="1">
            <a:off x="1495587" y="2564904"/>
            <a:ext cx="297280" cy="271934"/>
          </a:xfrm>
          <a:prstGeom prst="flowChartConnector">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Schemat blokowy: łącznik 44">
            <a:extLst>
              <a:ext uri="{FF2B5EF4-FFF2-40B4-BE49-F238E27FC236}">
                <a16:creationId xmlns:a16="http://schemas.microsoft.com/office/drawing/2014/main" id="{B643A07D-922A-4D6F-B5A7-DB30D0E723F0}"/>
              </a:ext>
            </a:extLst>
          </p:cNvPr>
          <p:cNvSpPr/>
          <p:nvPr/>
        </p:nvSpPr>
        <p:spPr>
          <a:xfrm flipH="1">
            <a:off x="5287379" y="5013176"/>
            <a:ext cx="257642" cy="235676"/>
          </a:xfrm>
          <a:prstGeom prst="flowChartConnector">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chemat blokowy: łącznik 45">
            <a:extLst>
              <a:ext uri="{FF2B5EF4-FFF2-40B4-BE49-F238E27FC236}">
                <a16:creationId xmlns:a16="http://schemas.microsoft.com/office/drawing/2014/main" id="{7D68128E-6087-46A3-BA28-CDE96D617C3C}"/>
              </a:ext>
            </a:extLst>
          </p:cNvPr>
          <p:cNvSpPr/>
          <p:nvPr/>
        </p:nvSpPr>
        <p:spPr>
          <a:xfrm flipH="1">
            <a:off x="1644227" y="3789040"/>
            <a:ext cx="297280" cy="271934"/>
          </a:xfrm>
          <a:prstGeom prst="flowChartConnector">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51215613-BBBA-43C2-A5FE-D3AD43906DA4}"/>
              </a:ext>
            </a:extLst>
          </p:cNvPr>
          <p:cNvSpPr/>
          <p:nvPr/>
        </p:nvSpPr>
        <p:spPr>
          <a:xfrm>
            <a:off x="1343472" y="1461216"/>
            <a:ext cx="6096000" cy="369332"/>
          </a:xfrm>
          <a:prstGeom prst="rect">
            <a:avLst/>
          </a:prstGeom>
        </p:spPr>
        <p:txBody>
          <a:bodyPr>
            <a:spAutoFit/>
          </a:bodyPr>
          <a:lstStyle/>
          <a:p>
            <a:r>
              <a:rPr lang="en-GB" dirty="0">
                <a:solidFill>
                  <a:schemeClr val="tx1">
                    <a:lumMod val="75000"/>
                    <a:lumOff val="25000"/>
                  </a:schemeClr>
                </a:solidFill>
              </a:rPr>
              <a:t>evaluation  is a form of constant learning of the trainer,</a:t>
            </a:r>
          </a:p>
        </p:txBody>
      </p:sp>
      <p:sp>
        <p:nvSpPr>
          <p:cNvPr id="10" name="Prostokąt 9">
            <a:extLst>
              <a:ext uri="{FF2B5EF4-FFF2-40B4-BE49-F238E27FC236}">
                <a16:creationId xmlns:a16="http://schemas.microsoft.com/office/drawing/2014/main" id="{7866EF91-8FDD-426F-8EBC-AA78A7035A12}"/>
              </a:ext>
            </a:extLst>
          </p:cNvPr>
          <p:cNvSpPr/>
          <p:nvPr/>
        </p:nvSpPr>
        <p:spPr>
          <a:xfrm>
            <a:off x="2136777" y="3573016"/>
            <a:ext cx="8438771" cy="646331"/>
          </a:xfrm>
          <a:prstGeom prst="rect">
            <a:avLst/>
          </a:prstGeom>
        </p:spPr>
        <p:txBody>
          <a:bodyPr wrap="square">
            <a:spAutoFit/>
          </a:bodyPr>
          <a:lstStyle/>
          <a:p>
            <a:r>
              <a:rPr lang="en-US" dirty="0">
                <a:solidFill>
                  <a:schemeClr val="tx1">
                    <a:lumMod val="75000"/>
                    <a:lumOff val="25000"/>
                  </a:schemeClr>
                </a:solidFill>
              </a:rPr>
              <a:t>evaluation provides data for such analysis, allows conclusions to be drawn and more training to be designed more effectively,</a:t>
            </a:r>
            <a:endParaRPr lang="pl-PL" dirty="0">
              <a:solidFill>
                <a:schemeClr val="tx1">
                  <a:lumMod val="75000"/>
                  <a:lumOff val="25000"/>
                </a:schemeClr>
              </a:solidFill>
            </a:endParaRPr>
          </a:p>
        </p:txBody>
      </p:sp>
      <p:sp>
        <p:nvSpPr>
          <p:cNvPr id="47" name="Tytuł 1">
            <a:extLst>
              <a:ext uri="{FF2B5EF4-FFF2-40B4-BE49-F238E27FC236}">
                <a16:creationId xmlns:a16="http://schemas.microsoft.com/office/drawing/2014/main" id="{01E3E761-6C6E-4C6C-BF07-1E8247BF2B11}"/>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CONCLUSIONS – BENEFITS OF EVALUATION</a:t>
            </a:r>
          </a:p>
        </p:txBody>
      </p:sp>
    </p:spTree>
    <p:extLst>
      <p:ext uri="{BB962C8B-B14F-4D97-AF65-F5344CB8AC3E}">
        <p14:creationId xmlns:p14="http://schemas.microsoft.com/office/powerpoint/2010/main" val="105944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tytuł 2">
            <a:extLst>
              <a:ext uri="{FF2B5EF4-FFF2-40B4-BE49-F238E27FC236}">
                <a16:creationId xmlns:a16="http://schemas.microsoft.com/office/drawing/2014/main" id="{552F2A47-327A-4BD8-950C-920288839E4E}"/>
              </a:ext>
            </a:extLst>
          </p:cNvPr>
          <p:cNvSpPr txBox="1">
            <a:spLocks/>
          </p:cNvSpPr>
          <p:nvPr/>
        </p:nvSpPr>
        <p:spPr bwMode="auto">
          <a:xfrm>
            <a:off x="5519936" y="4005064"/>
            <a:ext cx="504056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800" b="1" dirty="0">
                <a:solidFill>
                  <a:schemeClr val="tx1">
                    <a:lumMod val="75000"/>
                    <a:lumOff val="25000"/>
                  </a:schemeClr>
                </a:solidFill>
              </a:rPr>
              <a:t>GO TO THE NEXT MATERIALS</a:t>
            </a:r>
            <a:br>
              <a:rPr lang="pl-PL" sz="2800" b="1" dirty="0">
                <a:solidFill>
                  <a:schemeClr val="tx1">
                    <a:lumMod val="75000"/>
                    <a:lumOff val="25000"/>
                  </a:schemeClr>
                </a:solidFill>
              </a:rPr>
            </a:br>
            <a:r>
              <a:rPr lang="en-US" sz="2800" b="1" dirty="0">
                <a:solidFill>
                  <a:schemeClr val="tx1">
                    <a:lumMod val="75000"/>
                    <a:lumOff val="25000"/>
                  </a:schemeClr>
                </a:solidFill>
              </a:rPr>
              <a:t> FROM THE MODULE</a:t>
            </a:r>
          </a:p>
        </p:txBody>
      </p:sp>
      <p:sp>
        <p:nvSpPr>
          <p:cNvPr id="21" name="pole tekstowe 20">
            <a:extLst>
              <a:ext uri="{FF2B5EF4-FFF2-40B4-BE49-F238E27FC236}">
                <a16:creationId xmlns:a16="http://schemas.microsoft.com/office/drawing/2014/main" id="{5CD17C92-846E-451B-AF6C-6B5F74494046}"/>
              </a:ext>
            </a:extLst>
          </p:cNvPr>
          <p:cNvSpPr txBox="1"/>
          <p:nvPr/>
        </p:nvSpPr>
        <p:spPr>
          <a:xfrm>
            <a:off x="10890676" y="4005064"/>
            <a:ext cx="1326004" cy="1446550"/>
          </a:xfrm>
          <a:prstGeom prst="rect">
            <a:avLst/>
          </a:prstGeom>
          <a:noFill/>
        </p:spPr>
        <p:txBody>
          <a:bodyPr wrap="none" rtlCol="0">
            <a:spAutoFit/>
          </a:bodyPr>
          <a:lstStyle/>
          <a:p>
            <a:pPr marL="285750" indent="-285750" algn="ctr">
              <a:buClr>
                <a:schemeClr val="bg1"/>
              </a:buClr>
              <a:buFont typeface="Wingdings" panose="05000000000000000000" pitchFamily="2" charset="2"/>
              <a:buChar char="ü"/>
            </a:pPr>
            <a:r>
              <a:rPr lang="pl-PL" sz="88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braz 23">
            <a:extLst>
              <a:ext uri="{FF2B5EF4-FFF2-40B4-BE49-F238E27FC236}">
                <a16:creationId xmlns:a16="http://schemas.microsoft.com/office/drawing/2014/main" id="{4DB97C74-FD65-4780-8EF4-E18566FB14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39" t="4712" r="-369" b="13270"/>
          <a:stretch/>
        </p:blipFill>
        <p:spPr>
          <a:xfrm>
            <a:off x="-21175" y="1759126"/>
            <a:ext cx="6117175" cy="3968748"/>
          </a:xfrm>
          <a:prstGeom prst="rect">
            <a:avLst/>
          </a:prstGeom>
        </p:spPr>
      </p:pic>
      <p:sp>
        <p:nvSpPr>
          <p:cNvPr id="11266" name="Tytuł 1">
            <a:extLst>
              <a:ext uri="{FF2B5EF4-FFF2-40B4-BE49-F238E27FC236}">
                <a16:creationId xmlns:a16="http://schemas.microsoft.com/office/drawing/2014/main" id="{038A2E70-2DA9-4F3E-BE92-079A37C0F288}"/>
              </a:ext>
            </a:extLst>
          </p:cNvPr>
          <p:cNvSpPr>
            <a:spLocks noGrp="1"/>
          </p:cNvSpPr>
          <p:nvPr>
            <p:ph type="title"/>
          </p:nvPr>
        </p:nvSpPr>
        <p:spPr>
          <a:xfrm>
            <a:off x="6384032" y="1797141"/>
            <a:ext cx="5260123" cy="839771"/>
          </a:xfrm>
        </p:spPr>
        <p:txBody>
          <a:bodyPr/>
          <a:lstStyle/>
          <a:p>
            <a:pPr algn="l"/>
            <a:r>
              <a:rPr lang="en-US" sz="2000" b="1" dirty="0">
                <a:solidFill>
                  <a:srgbClr val="FBA103"/>
                </a:solidFill>
              </a:rPr>
              <a:t>DUE TO A CORRECT EVALUATION YOU CAN:</a:t>
            </a:r>
            <a:endParaRPr lang="pl-PL" sz="2000" b="1" dirty="0">
              <a:solidFill>
                <a:srgbClr val="FBBE03"/>
              </a:solidFill>
            </a:endParaRPr>
          </a:p>
        </p:txBody>
      </p:sp>
      <p:sp>
        <p:nvSpPr>
          <p:cNvPr id="3" name="Podtytuł 2">
            <a:extLst>
              <a:ext uri="{FF2B5EF4-FFF2-40B4-BE49-F238E27FC236}">
                <a16:creationId xmlns:a16="http://schemas.microsoft.com/office/drawing/2014/main" id="{C04E7D91-776F-4721-B11D-49B67F187057}"/>
              </a:ext>
            </a:extLst>
          </p:cNvPr>
          <p:cNvSpPr>
            <a:spLocks noGrp="1"/>
          </p:cNvSpPr>
          <p:nvPr>
            <p:ph idx="1"/>
          </p:nvPr>
        </p:nvSpPr>
        <p:spPr>
          <a:xfrm>
            <a:off x="6507272" y="2636912"/>
            <a:ext cx="4989328" cy="2560085"/>
          </a:xfrm>
        </p:spPr>
        <p:txBody>
          <a:bodyPr rtlCol="0">
            <a:noAutofit/>
          </a:bodyPr>
          <a:lstStyle/>
          <a:p>
            <a:pPr algn="just">
              <a:spcBef>
                <a:spcPts val="100"/>
              </a:spcBef>
              <a:buSzPct val="100000"/>
              <a:buBlip>
                <a:blip r:embed="rId3"/>
              </a:buBlip>
              <a:defRPr>
                <a:solidFill>
                  <a:srgbClr val="404040"/>
                </a:solidFill>
              </a:defRPr>
            </a:pPr>
            <a:r>
              <a:rPr lang="en-US" sz="1800" dirty="0">
                <a:solidFill>
                  <a:schemeClr val="tx1">
                    <a:lumMod val="75000"/>
                    <a:lumOff val="25000"/>
                  </a:schemeClr>
                </a:solidFill>
              </a:rPr>
              <a:t>explore the needs of training participants,</a:t>
            </a:r>
          </a:p>
          <a:p>
            <a:pPr algn="just">
              <a:spcBef>
                <a:spcPts val="100"/>
              </a:spcBef>
              <a:buSzPct val="100000"/>
              <a:buBlip>
                <a:blip r:embed="rId3"/>
              </a:buBlip>
              <a:defRPr>
                <a:solidFill>
                  <a:srgbClr val="404040"/>
                </a:solidFill>
              </a:defRPr>
            </a:pPr>
            <a:r>
              <a:rPr lang="en-US" sz="1800" dirty="0">
                <a:solidFill>
                  <a:schemeClr val="tx1">
                    <a:lumMod val="75000"/>
                    <a:lumOff val="25000"/>
                  </a:schemeClr>
                </a:solidFill>
              </a:rPr>
              <a:t>define the directions and goals of the next training activities,</a:t>
            </a:r>
          </a:p>
          <a:p>
            <a:pPr algn="just">
              <a:spcBef>
                <a:spcPts val="100"/>
              </a:spcBef>
              <a:buSzPct val="100000"/>
              <a:buBlip>
                <a:blip r:embed="rId3"/>
              </a:buBlip>
              <a:defRPr>
                <a:solidFill>
                  <a:srgbClr val="404040"/>
                </a:solidFill>
              </a:defRPr>
            </a:pPr>
            <a:r>
              <a:rPr lang="en-US" sz="1800" dirty="0">
                <a:solidFill>
                  <a:schemeClr val="tx1">
                    <a:lumMod val="75000"/>
                    <a:lumOff val="25000"/>
                  </a:schemeClr>
                </a:solidFill>
              </a:rPr>
              <a:t>evaluate the implemented activities in relation to the assumed goals and effects of the training,</a:t>
            </a:r>
          </a:p>
          <a:p>
            <a:pPr algn="just">
              <a:spcBef>
                <a:spcPts val="100"/>
              </a:spcBef>
              <a:buSzPct val="100000"/>
              <a:buBlip>
                <a:blip r:embed="rId3"/>
              </a:buBlip>
              <a:defRPr>
                <a:solidFill>
                  <a:srgbClr val="404040"/>
                </a:solidFill>
              </a:defRPr>
            </a:pPr>
            <a:r>
              <a:rPr lang="en-US" sz="1800" dirty="0">
                <a:solidFill>
                  <a:schemeClr val="tx1">
                    <a:lumMod val="75000"/>
                    <a:lumOff val="25000"/>
                  </a:schemeClr>
                </a:solidFill>
              </a:rPr>
              <a:t>select elements to change, modify or remove from the training program,</a:t>
            </a: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EVALUATION </a:t>
            </a:r>
            <a:r>
              <a:rPr lang="pl-PL" altLang="pl-PL" sz="2800" b="1" dirty="0" err="1">
                <a:solidFill>
                  <a:schemeClr val="tx1">
                    <a:lumMod val="75000"/>
                    <a:lumOff val="25000"/>
                  </a:schemeClr>
                </a:solidFill>
              </a:rPr>
              <a:t>AIMS</a:t>
            </a:r>
            <a:endParaRPr lang="pl-PL" alt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a:t>
            </a:fld>
            <a:endParaRPr lang="en-US" altLang="pl-PL" dirty="0"/>
          </a:p>
        </p:txBody>
      </p:sp>
      <p:sp>
        <p:nvSpPr>
          <p:cNvPr id="11" name="Prostokąt 10">
            <a:extLst>
              <a:ext uri="{FF2B5EF4-FFF2-40B4-BE49-F238E27FC236}">
                <a16:creationId xmlns:a16="http://schemas.microsoft.com/office/drawing/2014/main" id="{291450B2-BF87-4B4A-B5BF-D4C55498554E}"/>
              </a:ext>
            </a:extLst>
          </p:cNvPr>
          <p:cNvSpPr/>
          <p:nvPr/>
        </p:nvSpPr>
        <p:spPr>
          <a:xfrm>
            <a:off x="971600" y="5958000"/>
            <a:ext cx="4104456" cy="553998"/>
          </a:xfrm>
          <a:prstGeom prst="rect">
            <a:avLst/>
          </a:prstGeom>
        </p:spPr>
        <p:txBody>
          <a:bodyPr wrap="square">
            <a:spAutoFit/>
          </a:bodyPr>
          <a:lstStyle/>
          <a:p>
            <a:r>
              <a:rPr lang="pl-PL" sz="1500" dirty="0" err="1"/>
              <a:t>EXAMPLE</a:t>
            </a:r>
            <a:r>
              <a:rPr lang="pl-PL" sz="1500" dirty="0"/>
              <a:t> </a:t>
            </a:r>
            <a:r>
              <a:rPr lang="pl-PL" sz="1500" dirty="0" err="1"/>
              <a:t>DOCUMENTS</a:t>
            </a:r>
            <a:endParaRPr lang="pl-PL" sz="1500" dirty="0"/>
          </a:p>
          <a:p>
            <a:r>
              <a:rPr lang="pl-PL" sz="1500" dirty="0"/>
              <a:t>Evaluation report, </a:t>
            </a:r>
            <a:r>
              <a:rPr lang="pl-PL" sz="1500" dirty="0" err="1"/>
              <a:t>Kikpatrick</a:t>
            </a:r>
            <a:r>
              <a:rPr lang="pl-PL" sz="1500" dirty="0"/>
              <a:t> model</a:t>
            </a:r>
          </a:p>
        </p:txBody>
      </p:sp>
      <p:pic>
        <p:nvPicPr>
          <p:cNvPr id="13" name="Grafika 12">
            <a:extLst>
              <a:ext uri="{FF2B5EF4-FFF2-40B4-BE49-F238E27FC236}">
                <a16:creationId xmlns:a16="http://schemas.microsoft.com/office/drawing/2014/main" id="{74D712D5-4814-422B-938B-80161B8FBA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7592" y="5940000"/>
            <a:ext cx="522000" cy="522000"/>
          </a:xfrm>
          <a:prstGeom prst="rect">
            <a:avLst/>
          </a:prstGeom>
        </p:spPr>
      </p:pic>
      <p:sp>
        <p:nvSpPr>
          <p:cNvPr id="17" name="Prostokąt 16">
            <a:extLst>
              <a:ext uri="{FF2B5EF4-FFF2-40B4-BE49-F238E27FC236}">
                <a16:creationId xmlns:a16="http://schemas.microsoft.com/office/drawing/2014/main" id="{791E9C7B-2409-4F88-86AD-EE0B6F6AD5FA}"/>
              </a:ext>
            </a:extLst>
          </p:cNvPr>
          <p:cNvSpPr/>
          <p:nvPr/>
        </p:nvSpPr>
        <p:spPr>
          <a:xfrm>
            <a:off x="5233204" y="5993653"/>
            <a:ext cx="1274067" cy="523220"/>
          </a:xfrm>
          <a:prstGeom prst="rect">
            <a:avLst/>
          </a:prstGeom>
        </p:spPr>
        <p:txBody>
          <a:bodyPr wrap="none">
            <a:spAutoFit/>
          </a:bodyPr>
          <a:lstStyle/>
          <a:p>
            <a:r>
              <a:rPr lang="pl-PL" sz="1400" dirty="0">
                <a:solidFill>
                  <a:schemeClr val="tx1">
                    <a:lumMod val="85000"/>
                    <a:lumOff val="15000"/>
                  </a:schemeClr>
                </a:solidFill>
              </a:rPr>
              <a:t>PODCAST</a:t>
            </a:r>
          </a:p>
          <a:p>
            <a:r>
              <a:rPr lang="pl-PL" sz="1400" dirty="0" err="1">
                <a:solidFill>
                  <a:schemeClr val="tx1">
                    <a:lumMod val="85000"/>
                    <a:lumOff val="15000"/>
                  </a:schemeClr>
                </a:solidFill>
              </a:rPr>
              <a:t>Recording</a:t>
            </a:r>
            <a:r>
              <a:rPr lang="pl-PL" sz="1400" dirty="0">
                <a:solidFill>
                  <a:schemeClr val="tx1">
                    <a:lumMod val="85000"/>
                    <a:lumOff val="15000"/>
                  </a:schemeClr>
                </a:solidFill>
              </a:rPr>
              <a:t> no 1</a:t>
            </a:r>
          </a:p>
        </p:txBody>
      </p:sp>
      <p:pic>
        <p:nvPicPr>
          <p:cNvPr id="19" name="Obraz 18">
            <a:extLst>
              <a:ext uri="{FF2B5EF4-FFF2-40B4-BE49-F238E27FC236}">
                <a16:creationId xmlns:a16="http://schemas.microsoft.com/office/drawing/2014/main" id="{662FEBD7-3CA3-4066-B302-6A5C9D6228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6480" y="5959468"/>
            <a:ext cx="551218" cy="551809"/>
          </a:xfrm>
          <a:prstGeom prst="rect">
            <a:avLst/>
          </a:prstGeom>
        </p:spPr>
      </p:pic>
      <p:pic>
        <p:nvPicPr>
          <p:cNvPr id="22" name="Obraz 21">
            <a:extLst>
              <a:ext uri="{FF2B5EF4-FFF2-40B4-BE49-F238E27FC236}">
                <a16:creationId xmlns:a16="http://schemas.microsoft.com/office/drawing/2014/main" id="{E7BEA32D-7B72-4CCF-B305-E17226BDBEB4}"/>
              </a:ext>
            </a:extLst>
          </p:cNvPr>
          <p:cNvPicPr>
            <a:picLocks noChangeAspect="1"/>
          </p:cNvPicPr>
          <p:nvPr/>
        </p:nvPicPr>
        <p:blipFill>
          <a:blip r:embed="rId7"/>
          <a:stretch>
            <a:fillRect/>
          </a:stretch>
        </p:blipFill>
        <p:spPr>
          <a:xfrm flipH="1">
            <a:off x="5958650" y="1759126"/>
            <a:ext cx="258032" cy="3968748"/>
          </a:xfrm>
          <a:prstGeom prst="rect">
            <a:avLst/>
          </a:prstGeom>
        </p:spPr>
      </p:pic>
    </p:spTree>
    <p:extLst>
      <p:ext uri="{BB962C8B-B14F-4D97-AF65-F5344CB8AC3E}">
        <p14:creationId xmlns:p14="http://schemas.microsoft.com/office/powerpoint/2010/main" val="179056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ska, Kreda, SprzÄÅ¼enie Zwrotne, PrzeglÄd, Studium">
            <a:extLst>
              <a:ext uri="{FF2B5EF4-FFF2-40B4-BE49-F238E27FC236}">
                <a16:creationId xmlns:a16="http://schemas.microsoft.com/office/drawing/2014/main" id="{BDBC03CA-D382-4118-87CC-3165C166D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9126"/>
            <a:ext cx="5958650" cy="3968748"/>
          </a:xfrm>
          <a:prstGeom prst="rect">
            <a:avLst/>
          </a:prstGeom>
          <a:noFill/>
          <a:extLst>
            <a:ext uri="{909E8E84-426E-40DD-AFC4-6F175D3DCCD1}">
              <a14:hiddenFill xmlns:a14="http://schemas.microsoft.com/office/drawing/2010/main">
                <a:solidFill>
                  <a:srgbClr val="FFFFFF"/>
                </a:solidFill>
              </a14:hiddenFill>
            </a:ext>
          </a:extLst>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EVALUATION </a:t>
            </a:r>
            <a:r>
              <a:rPr lang="pl-PL" altLang="pl-PL" sz="2800" b="1" dirty="0" err="1">
                <a:solidFill>
                  <a:schemeClr val="tx1">
                    <a:lumMod val="75000"/>
                    <a:lumOff val="25000"/>
                  </a:schemeClr>
                </a:solidFill>
              </a:rPr>
              <a:t>AIMS</a:t>
            </a:r>
            <a:endParaRPr lang="pl-PL" alt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4</a:t>
            </a:fld>
            <a:endParaRPr lang="en-US" altLang="pl-PL" dirty="0"/>
          </a:p>
        </p:txBody>
      </p:sp>
      <p:pic>
        <p:nvPicPr>
          <p:cNvPr id="20" name="Obraz 19">
            <a:extLst>
              <a:ext uri="{FF2B5EF4-FFF2-40B4-BE49-F238E27FC236}">
                <a16:creationId xmlns:a16="http://schemas.microsoft.com/office/drawing/2014/main" id="{FD06BED2-7BF0-42CF-BAF1-478D59999537}"/>
              </a:ext>
            </a:extLst>
          </p:cNvPr>
          <p:cNvPicPr>
            <a:picLocks noChangeAspect="1"/>
          </p:cNvPicPr>
          <p:nvPr/>
        </p:nvPicPr>
        <p:blipFill>
          <a:blip r:embed="rId4"/>
          <a:stretch>
            <a:fillRect/>
          </a:stretch>
        </p:blipFill>
        <p:spPr>
          <a:xfrm flipH="1">
            <a:off x="5958650" y="1759126"/>
            <a:ext cx="258032" cy="3968748"/>
          </a:xfrm>
          <a:prstGeom prst="rect">
            <a:avLst/>
          </a:prstGeom>
        </p:spPr>
      </p:pic>
      <p:sp>
        <p:nvSpPr>
          <p:cNvPr id="15" name="Tytuł 1">
            <a:extLst>
              <a:ext uri="{FF2B5EF4-FFF2-40B4-BE49-F238E27FC236}">
                <a16:creationId xmlns:a16="http://schemas.microsoft.com/office/drawing/2014/main" id="{A6541FD7-2B07-425C-BD07-4BA54AD03551}"/>
              </a:ext>
            </a:extLst>
          </p:cNvPr>
          <p:cNvSpPr>
            <a:spLocks noGrp="1"/>
          </p:cNvSpPr>
          <p:nvPr>
            <p:ph type="title"/>
          </p:nvPr>
        </p:nvSpPr>
        <p:spPr>
          <a:xfrm>
            <a:off x="6384032" y="2335228"/>
            <a:ext cx="5260123" cy="839771"/>
          </a:xfrm>
        </p:spPr>
        <p:txBody>
          <a:bodyPr/>
          <a:lstStyle/>
          <a:p>
            <a:pPr algn="l"/>
            <a:r>
              <a:rPr lang="en-US" sz="2000" b="1" dirty="0">
                <a:solidFill>
                  <a:srgbClr val="FBA103"/>
                </a:solidFill>
              </a:rPr>
              <a:t>DUE TO A CORRECT EVALUATION YOU CAN:</a:t>
            </a:r>
            <a:endParaRPr lang="pl-PL" sz="2000" b="1" dirty="0">
              <a:solidFill>
                <a:srgbClr val="FBBE03"/>
              </a:solidFill>
            </a:endParaRPr>
          </a:p>
        </p:txBody>
      </p:sp>
      <p:sp>
        <p:nvSpPr>
          <p:cNvPr id="16" name="Podtytuł 2">
            <a:extLst>
              <a:ext uri="{FF2B5EF4-FFF2-40B4-BE49-F238E27FC236}">
                <a16:creationId xmlns:a16="http://schemas.microsoft.com/office/drawing/2014/main" id="{DA76C2CC-3ACE-4157-B23E-3A2AB262D914}"/>
              </a:ext>
            </a:extLst>
          </p:cNvPr>
          <p:cNvSpPr>
            <a:spLocks noGrp="1"/>
          </p:cNvSpPr>
          <p:nvPr>
            <p:ph idx="1"/>
          </p:nvPr>
        </p:nvSpPr>
        <p:spPr>
          <a:xfrm>
            <a:off x="6507272" y="3175000"/>
            <a:ext cx="4845312" cy="1838176"/>
          </a:xfrm>
        </p:spPr>
        <p:txBody>
          <a:bodyPr rtlCol="0">
            <a:noAutofit/>
          </a:bodyPr>
          <a:lstStyle/>
          <a:p>
            <a:pPr algn="just">
              <a:spcBef>
                <a:spcPts val="100"/>
              </a:spcBef>
              <a:buSzPct val="100000"/>
              <a:buBlip>
                <a:blip r:embed="rId5"/>
              </a:buBlip>
              <a:defRPr>
                <a:solidFill>
                  <a:srgbClr val="404040"/>
                </a:solidFill>
              </a:defRPr>
            </a:pPr>
            <a:r>
              <a:rPr lang="en-US" sz="1800" dirty="0">
                <a:solidFill>
                  <a:schemeClr val="tx1">
                    <a:lumMod val="75000"/>
                    <a:lumOff val="25000"/>
                  </a:schemeClr>
                </a:solidFill>
              </a:rPr>
              <a:t>obtain feedback for the training participants and the contracting party (</a:t>
            </a:r>
            <a:r>
              <a:rPr lang="en-US" sz="1800" dirty="0" err="1">
                <a:solidFill>
                  <a:schemeClr val="tx1">
                    <a:lumMod val="75000"/>
                    <a:lumOff val="25000"/>
                  </a:schemeClr>
                </a:solidFill>
              </a:rPr>
              <a:t>eg</a:t>
            </a:r>
            <a:r>
              <a:rPr lang="en-US" sz="1800" dirty="0">
                <a:solidFill>
                  <a:schemeClr val="tx1">
                    <a:lumMod val="75000"/>
                    <a:lumOff val="25000"/>
                  </a:schemeClr>
                </a:solidFill>
              </a:rPr>
              <a:t> employers),</a:t>
            </a:r>
            <a:endParaRPr lang="pl-PL" sz="1800" dirty="0">
              <a:solidFill>
                <a:schemeClr val="tx1">
                  <a:lumMod val="75000"/>
                  <a:lumOff val="25000"/>
                </a:schemeClr>
              </a:solidFill>
            </a:endParaRPr>
          </a:p>
          <a:p>
            <a:pPr algn="just">
              <a:spcBef>
                <a:spcPts val="100"/>
              </a:spcBef>
              <a:buSzPct val="100000"/>
              <a:buBlip>
                <a:blip r:embed="rId5"/>
              </a:buBlip>
              <a:defRPr>
                <a:solidFill>
                  <a:srgbClr val="404040"/>
                </a:solidFill>
              </a:defRPr>
            </a:pPr>
            <a:r>
              <a:rPr lang="en-US" sz="1800" dirty="0">
                <a:solidFill>
                  <a:schemeClr val="tx1">
                    <a:lumMod val="75000"/>
                    <a:lumOff val="25000"/>
                  </a:schemeClr>
                </a:solidFill>
              </a:rPr>
              <a:t>assess the impact and usefulness of training for </a:t>
            </a:r>
            <a:r>
              <a:rPr lang="en-US" sz="1800" dirty="0" err="1">
                <a:solidFill>
                  <a:schemeClr val="tx1">
                    <a:lumMod val="75000"/>
                    <a:lumOff val="25000"/>
                  </a:schemeClr>
                </a:solidFill>
              </a:rPr>
              <a:t>organisations</a:t>
            </a:r>
            <a:r>
              <a:rPr lang="en-US" sz="1800" dirty="0">
                <a:solidFill>
                  <a:schemeClr val="tx1">
                    <a:lumMod val="75000"/>
                    <a:lumOff val="25000"/>
                  </a:schemeClr>
                </a:solidFill>
              </a:rPr>
              <a:t> sending participants,</a:t>
            </a:r>
            <a:endParaRPr lang="pl-PL" sz="1800" dirty="0">
              <a:solidFill>
                <a:schemeClr val="tx1">
                  <a:lumMod val="75000"/>
                  <a:lumOff val="25000"/>
                </a:schemeClr>
              </a:solidFill>
            </a:endParaRPr>
          </a:p>
          <a:p>
            <a:pPr algn="just">
              <a:spcBef>
                <a:spcPts val="100"/>
              </a:spcBef>
              <a:buSzPct val="100000"/>
              <a:buBlip>
                <a:blip r:embed="rId5"/>
              </a:buBlip>
              <a:defRPr>
                <a:solidFill>
                  <a:srgbClr val="404040"/>
                </a:solidFill>
              </a:defRPr>
            </a:pPr>
            <a:r>
              <a:rPr lang="en-US" sz="1800" dirty="0">
                <a:solidFill>
                  <a:schemeClr val="tx1">
                    <a:lumMod val="75000"/>
                    <a:lumOff val="25000"/>
                  </a:schemeClr>
                </a:solidFill>
              </a:rPr>
              <a:t>support your personal and professional development as a trainer</a:t>
            </a:r>
            <a:r>
              <a:rPr lang="pl-PL" sz="1800" dirty="0">
                <a:solidFill>
                  <a:schemeClr val="tx1">
                    <a:lumMod val="75000"/>
                    <a:lumOff val="25000"/>
                  </a:schemeClr>
                </a:solidFill>
              </a:rPr>
              <a:t>.</a:t>
            </a:r>
            <a:endParaRPr lang="en-US" sz="1800" dirty="0">
              <a:solidFill>
                <a:schemeClr val="tx1">
                  <a:lumMod val="75000"/>
                  <a:lumOff val="25000"/>
                </a:schemeClr>
              </a:solidFill>
            </a:endParaRPr>
          </a:p>
        </p:txBody>
      </p:sp>
    </p:spTree>
    <p:extLst>
      <p:ext uri="{BB962C8B-B14F-4D97-AF65-F5344CB8AC3E}">
        <p14:creationId xmlns:p14="http://schemas.microsoft.com/office/powerpoint/2010/main" val="354860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C0FF8E3-36C1-43D2-8A22-2CCBCBE3674D}"/>
              </a:ext>
            </a:extLst>
          </p:cNvPr>
          <p:cNvSpPr txBox="1">
            <a:spLocks/>
          </p:cNvSpPr>
          <p:nvPr/>
        </p:nvSpPr>
        <p:spPr bwMode="auto">
          <a:xfrm>
            <a:off x="1270695" y="188913"/>
            <a:ext cx="784964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err="1">
                <a:solidFill>
                  <a:schemeClr val="tx1">
                    <a:lumMod val="75000"/>
                    <a:lumOff val="25000"/>
                  </a:schemeClr>
                </a:solidFill>
              </a:rPr>
              <a:t>STAGES</a:t>
            </a:r>
            <a:r>
              <a:rPr lang="pl-PL" sz="2800" b="1" dirty="0">
                <a:solidFill>
                  <a:schemeClr val="tx1">
                    <a:lumMod val="75000"/>
                    <a:lumOff val="25000"/>
                  </a:schemeClr>
                </a:solidFill>
              </a:rPr>
              <a:t> OF EVALUATION</a:t>
            </a:r>
          </a:p>
        </p:txBody>
      </p:sp>
      <p:sp>
        <p:nvSpPr>
          <p:cNvPr id="2" name="Symbol zastępczy numeru slajdu 1">
            <a:extLst>
              <a:ext uri="{FF2B5EF4-FFF2-40B4-BE49-F238E27FC236}">
                <a16:creationId xmlns:a16="http://schemas.microsoft.com/office/drawing/2014/main" id="{69B609F6-A5C2-4727-8F92-CE98397CB84C}"/>
              </a:ext>
            </a:extLst>
          </p:cNvPr>
          <p:cNvSpPr>
            <a:spLocks noGrp="1"/>
          </p:cNvSpPr>
          <p:nvPr>
            <p:ph type="sldNum" sz="quarter" idx="12"/>
          </p:nvPr>
        </p:nvSpPr>
        <p:spPr/>
        <p:txBody>
          <a:bodyPr/>
          <a:lstStyle/>
          <a:p>
            <a:pPr>
              <a:defRPr/>
            </a:pPr>
            <a:fld id="{6CC9281A-217F-4492-A313-C4D4CB901DEA}" type="slidenum">
              <a:rPr lang="en-US" altLang="pl-PL" smtClean="0"/>
              <a:pPr>
                <a:defRPr/>
              </a:pPr>
              <a:t>5</a:t>
            </a:fld>
            <a:endParaRPr lang="en-US" altLang="pl-PL"/>
          </a:p>
        </p:txBody>
      </p:sp>
      <p:sp>
        <p:nvSpPr>
          <p:cNvPr id="39" name="pole tekstowe 38">
            <a:extLst>
              <a:ext uri="{FF2B5EF4-FFF2-40B4-BE49-F238E27FC236}">
                <a16:creationId xmlns:a16="http://schemas.microsoft.com/office/drawing/2014/main" id="{D039C691-A964-40EE-BDFB-04B7E1549964}"/>
              </a:ext>
            </a:extLst>
          </p:cNvPr>
          <p:cNvSpPr txBox="1"/>
          <p:nvPr/>
        </p:nvSpPr>
        <p:spPr>
          <a:xfrm>
            <a:off x="1843450" y="3347074"/>
            <a:ext cx="348722" cy="369332"/>
          </a:xfrm>
          <a:prstGeom prst="rect">
            <a:avLst/>
          </a:prstGeom>
          <a:noFill/>
        </p:spPr>
        <p:txBody>
          <a:bodyPr wrap="square" rtlCol="0">
            <a:spAutoFit/>
          </a:bodyPr>
          <a:lstStyle/>
          <a:p>
            <a:r>
              <a:rPr lang="pl-PL" dirty="0">
                <a:solidFill>
                  <a:schemeClr val="bg1"/>
                </a:solidFill>
              </a:rPr>
              <a:t>1</a:t>
            </a:r>
          </a:p>
        </p:txBody>
      </p:sp>
      <p:sp>
        <p:nvSpPr>
          <p:cNvPr id="40" name="pole tekstowe 39">
            <a:extLst>
              <a:ext uri="{FF2B5EF4-FFF2-40B4-BE49-F238E27FC236}">
                <a16:creationId xmlns:a16="http://schemas.microsoft.com/office/drawing/2014/main" id="{B391954A-F87C-407C-A23B-1CC7E05BE367}"/>
              </a:ext>
            </a:extLst>
          </p:cNvPr>
          <p:cNvSpPr txBox="1"/>
          <p:nvPr/>
        </p:nvSpPr>
        <p:spPr>
          <a:xfrm>
            <a:off x="3225256" y="3347074"/>
            <a:ext cx="348722" cy="369332"/>
          </a:xfrm>
          <a:prstGeom prst="rect">
            <a:avLst/>
          </a:prstGeom>
          <a:noFill/>
        </p:spPr>
        <p:txBody>
          <a:bodyPr wrap="square" rtlCol="0">
            <a:spAutoFit/>
          </a:bodyPr>
          <a:lstStyle/>
          <a:p>
            <a:r>
              <a:rPr lang="pl-PL" dirty="0">
                <a:solidFill>
                  <a:schemeClr val="bg1"/>
                </a:solidFill>
              </a:rPr>
              <a:t>2</a:t>
            </a:r>
          </a:p>
        </p:txBody>
      </p:sp>
      <p:sp>
        <p:nvSpPr>
          <p:cNvPr id="41" name="pole tekstowe 40">
            <a:extLst>
              <a:ext uri="{FF2B5EF4-FFF2-40B4-BE49-F238E27FC236}">
                <a16:creationId xmlns:a16="http://schemas.microsoft.com/office/drawing/2014/main" id="{A3C592E8-CAF6-49E7-91FB-6323CDFFD2F9}"/>
              </a:ext>
            </a:extLst>
          </p:cNvPr>
          <p:cNvSpPr txBox="1"/>
          <p:nvPr/>
        </p:nvSpPr>
        <p:spPr>
          <a:xfrm>
            <a:off x="4521400" y="3347074"/>
            <a:ext cx="348722" cy="369332"/>
          </a:xfrm>
          <a:prstGeom prst="rect">
            <a:avLst/>
          </a:prstGeom>
          <a:noFill/>
        </p:spPr>
        <p:txBody>
          <a:bodyPr wrap="square" rtlCol="0">
            <a:spAutoFit/>
          </a:bodyPr>
          <a:lstStyle/>
          <a:p>
            <a:r>
              <a:rPr lang="pl-PL" dirty="0">
                <a:solidFill>
                  <a:schemeClr val="bg1"/>
                </a:solidFill>
              </a:rPr>
              <a:t>3</a:t>
            </a:r>
          </a:p>
        </p:txBody>
      </p:sp>
      <p:sp>
        <p:nvSpPr>
          <p:cNvPr id="42" name="pole tekstowe 41">
            <a:extLst>
              <a:ext uri="{FF2B5EF4-FFF2-40B4-BE49-F238E27FC236}">
                <a16:creationId xmlns:a16="http://schemas.microsoft.com/office/drawing/2014/main" id="{A29B45BF-8529-4259-B310-8BA7361D3AB3}"/>
              </a:ext>
            </a:extLst>
          </p:cNvPr>
          <p:cNvSpPr txBox="1"/>
          <p:nvPr/>
        </p:nvSpPr>
        <p:spPr>
          <a:xfrm>
            <a:off x="6105576" y="3347074"/>
            <a:ext cx="348722" cy="369332"/>
          </a:xfrm>
          <a:prstGeom prst="rect">
            <a:avLst/>
          </a:prstGeom>
          <a:noFill/>
        </p:spPr>
        <p:txBody>
          <a:bodyPr wrap="square" rtlCol="0">
            <a:spAutoFit/>
          </a:bodyPr>
          <a:lstStyle/>
          <a:p>
            <a:r>
              <a:rPr lang="pl-PL" dirty="0">
                <a:solidFill>
                  <a:schemeClr val="bg1"/>
                </a:solidFill>
              </a:rPr>
              <a:t>4</a:t>
            </a:r>
          </a:p>
        </p:txBody>
      </p:sp>
      <p:sp>
        <p:nvSpPr>
          <p:cNvPr id="43" name="pole tekstowe 42">
            <a:extLst>
              <a:ext uri="{FF2B5EF4-FFF2-40B4-BE49-F238E27FC236}">
                <a16:creationId xmlns:a16="http://schemas.microsoft.com/office/drawing/2014/main" id="{A827D67A-C53D-410E-8AD3-528B30D677DA}"/>
              </a:ext>
            </a:extLst>
          </p:cNvPr>
          <p:cNvSpPr txBox="1"/>
          <p:nvPr/>
        </p:nvSpPr>
        <p:spPr>
          <a:xfrm>
            <a:off x="7797355" y="3347074"/>
            <a:ext cx="348722" cy="369332"/>
          </a:xfrm>
          <a:prstGeom prst="rect">
            <a:avLst/>
          </a:prstGeom>
          <a:noFill/>
        </p:spPr>
        <p:txBody>
          <a:bodyPr wrap="square" rtlCol="0">
            <a:spAutoFit/>
          </a:bodyPr>
          <a:lstStyle/>
          <a:p>
            <a:r>
              <a:rPr lang="pl-PL" dirty="0">
                <a:solidFill>
                  <a:schemeClr val="bg1"/>
                </a:solidFill>
              </a:rPr>
              <a:t>5</a:t>
            </a:r>
          </a:p>
        </p:txBody>
      </p:sp>
      <p:graphicFrame>
        <p:nvGraphicFramePr>
          <p:cNvPr id="44" name="Symbol zastępczy zawartości 3">
            <a:extLst>
              <a:ext uri="{FF2B5EF4-FFF2-40B4-BE49-F238E27FC236}">
                <a16:creationId xmlns:a16="http://schemas.microsoft.com/office/drawing/2014/main" id="{1E1181C2-030F-4DE5-BB5B-FB9E985B66FF}"/>
              </a:ext>
            </a:extLst>
          </p:cNvPr>
          <p:cNvGraphicFramePr>
            <a:graphicFrameLocks/>
          </p:cNvGraphicFramePr>
          <p:nvPr>
            <p:extLst>
              <p:ext uri="{D42A27DB-BD31-4B8C-83A1-F6EECF244321}">
                <p14:modId xmlns:p14="http://schemas.microsoft.com/office/powerpoint/2010/main" val="2848002302"/>
              </p:ext>
            </p:extLst>
          </p:nvPr>
        </p:nvGraphicFramePr>
        <p:xfrm>
          <a:off x="1270695" y="1268760"/>
          <a:ext cx="9512677" cy="523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Owal 44">
            <a:extLst>
              <a:ext uri="{FF2B5EF4-FFF2-40B4-BE49-F238E27FC236}">
                <a16:creationId xmlns:a16="http://schemas.microsoft.com/office/drawing/2014/main" id="{1991670E-223A-4839-94D5-3DEDFD69AF7F}"/>
              </a:ext>
            </a:extLst>
          </p:cNvPr>
          <p:cNvSpPr/>
          <p:nvPr/>
        </p:nvSpPr>
        <p:spPr>
          <a:xfrm>
            <a:off x="2339721" y="3600728"/>
            <a:ext cx="523160" cy="523160"/>
          </a:xfrm>
          <a:prstGeom prst="ellipse">
            <a:avLst/>
          </a:prstGeom>
          <a:solidFill>
            <a:srgbClr val="323948"/>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6" name="Owal 45">
            <a:extLst>
              <a:ext uri="{FF2B5EF4-FFF2-40B4-BE49-F238E27FC236}">
                <a16:creationId xmlns:a16="http://schemas.microsoft.com/office/drawing/2014/main" id="{39DEC466-2828-4BBE-9AE6-F52C189BC532}"/>
              </a:ext>
            </a:extLst>
          </p:cNvPr>
          <p:cNvSpPr/>
          <p:nvPr/>
        </p:nvSpPr>
        <p:spPr>
          <a:xfrm>
            <a:off x="5171489" y="3600728"/>
            <a:ext cx="523160" cy="523160"/>
          </a:xfrm>
          <a:prstGeom prst="ellipse">
            <a:avLst/>
          </a:prstGeom>
          <a:solidFill>
            <a:srgbClr val="F4433E"/>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7" name="Owal 46">
            <a:extLst>
              <a:ext uri="{FF2B5EF4-FFF2-40B4-BE49-F238E27FC236}">
                <a16:creationId xmlns:a16="http://schemas.microsoft.com/office/drawing/2014/main" id="{86A02205-2AED-43E9-8C11-A278FD06DB4F}"/>
              </a:ext>
            </a:extLst>
          </p:cNvPr>
          <p:cNvSpPr/>
          <p:nvPr/>
        </p:nvSpPr>
        <p:spPr>
          <a:xfrm>
            <a:off x="8003258" y="3584931"/>
            <a:ext cx="523160" cy="523160"/>
          </a:xfrm>
          <a:prstGeom prst="ellipse">
            <a:avLst/>
          </a:prstGeom>
          <a:solidFill>
            <a:srgbClr val="FE7E0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cxnSp>
        <p:nvCxnSpPr>
          <p:cNvPr id="48" name="Łącznik prosty 47">
            <a:extLst>
              <a:ext uri="{FF2B5EF4-FFF2-40B4-BE49-F238E27FC236}">
                <a16:creationId xmlns:a16="http://schemas.microsoft.com/office/drawing/2014/main" id="{1F8C42E7-9E85-4973-9ADF-D1526716B8BC}"/>
              </a:ext>
            </a:extLst>
          </p:cNvPr>
          <p:cNvCxnSpPr>
            <a:cxnSpLocks/>
          </p:cNvCxnSpPr>
          <p:nvPr/>
        </p:nvCxnSpPr>
        <p:spPr>
          <a:xfrm>
            <a:off x="2591685" y="2342599"/>
            <a:ext cx="9616" cy="1271493"/>
          </a:xfrm>
          <a:prstGeom prst="line">
            <a:avLst/>
          </a:prstGeom>
          <a:ln w="28575" cap="flat" cmpd="sng" algn="ctr">
            <a:solidFill>
              <a:srgbClr val="32394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Łącznik prosty 48">
            <a:extLst>
              <a:ext uri="{FF2B5EF4-FFF2-40B4-BE49-F238E27FC236}">
                <a16:creationId xmlns:a16="http://schemas.microsoft.com/office/drawing/2014/main" id="{DD84DA52-1540-4C2E-8104-8BD4B73BDDFE}"/>
              </a:ext>
            </a:extLst>
          </p:cNvPr>
          <p:cNvCxnSpPr>
            <a:cxnSpLocks/>
          </p:cNvCxnSpPr>
          <p:nvPr/>
        </p:nvCxnSpPr>
        <p:spPr>
          <a:xfrm>
            <a:off x="5416706" y="2405879"/>
            <a:ext cx="16363" cy="1166350"/>
          </a:xfrm>
          <a:prstGeom prst="line">
            <a:avLst/>
          </a:prstGeom>
          <a:ln w="25400">
            <a:solidFill>
              <a:srgbClr val="F4433E"/>
            </a:solidFill>
            <a:prstDash val="sysDot"/>
          </a:ln>
        </p:spPr>
        <p:style>
          <a:lnRef idx="1">
            <a:schemeClr val="accent1"/>
          </a:lnRef>
          <a:fillRef idx="0">
            <a:schemeClr val="accent1"/>
          </a:fillRef>
          <a:effectRef idx="0">
            <a:schemeClr val="accent1"/>
          </a:effectRef>
          <a:fontRef idx="minor">
            <a:schemeClr val="tx1"/>
          </a:fontRef>
        </p:style>
      </p:cxnSp>
      <p:cxnSp>
        <p:nvCxnSpPr>
          <p:cNvPr id="50" name="Łącznik prosty 49">
            <a:extLst>
              <a:ext uri="{FF2B5EF4-FFF2-40B4-BE49-F238E27FC236}">
                <a16:creationId xmlns:a16="http://schemas.microsoft.com/office/drawing/2014/main" id="{B26DDE03-C090-4D36-B32E-EAB2B15977BD}"/>
              </a:ext>
            </a:extLst>
          </p:cNvPr>
          <p:cNvCxnSpPr>
            <a:cxnSpLocks/>
          </p:cNvCxnSpPr>
          <p:nvPr/>
        </p:nvCxnSpPr>
        <p:spPr>
          <a:xfrm>
            <a:off x="8232112" y="2277711"/>
            <a:ext cx="24042" cy="1317270"/>
          </a:xfrm>
          <a:prstGeom prst="line">
            <a:avLst/>
          </a:prstGeom>
          <a:ln w="22225">
            <a:solidFill>
              <a:srgbClr val="FE7E01"/>
            </a:solidFill>
            <a:prstDash val="sysDot"/>
          </a:ln>
        </p:spPr>
        <p:style>
          <a:lnRef idx="1">
            <a:schemeClr val="accent1"/>
          </a:lnRef>
          <a:fillRef idx="0">
            <a:schemeClr val="accent1"/>
          </a:fillRef>
          <a:effectRef idx="0">
            <a:schemeClr val="accent1"/>
          </a:effectRef>
          <a:fontRef idx="minor">
            <a:schemeClr val="tx1"/>
          </a:fontRef>
        </p:style>
      </p:cxnSp>
      <p:sp>
        <p:nvSpPr>
          <p:cNvPr id="51" name="Prostokąt 50">
            <a:extLst>
              <a:ext uri="{FF2B5EF4-FFF2-40B4-BE49-F238E27FC236}">
                <a16:creationId xmlns:a16="http://schemas.microsoft.com/office/drawing/2014/main" id="{DE359979-CBEE-44D2-9164-9BAD989430D4}"/>
              </a:ext>
            </a:extLst>
          </p:cNvPr>
          <p:cNvSpPr/>
          <p:nvPr/>
        </p:nvSpPr>
        <p:spPr>
          <a:xfrm>
            <a:off x="1686080" y="2348613"/>
            <a:ext cx="1651400" cy="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2" name="Prostokąt 51">
            <a:extLst>
              <a:ext uri="{FF2B5EF4-FFF2-40B4-BE49-F238E27FC236}">
                <a16:creationId xmlns:a16="http://schemas.microsoft.com/office/drawing/2014/main" id="{3C652D63-6B6B-4C05-8748-C5F32D48ACDA}"/>
              </a:ext>
            </a:extLst>
          </p:cNvPr>
          <p:cNvSpPr/>
          <p:nvPr/>
        </p:nvSpPr>
        <p:spPr>
          <a:xfrm>
            <a:off x="3184720" y="4719979"/>
            <a:ext cx="1417147" cy="10459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3" name="pole tekstowe 52">
            <a:extLst>
              <a:ext uri="{FF2B5EF4-FFF2-40B4-BE49-F238E27FC236}">
                <a16:creationId xmlns:a16="http://schemas.microsoft.com/office/drawing/2014/main" id="{ECB11742-D8AD-40A0-B527-036A91D1F2DA}"/>
              </a:ext>
            </a:extLst>
          </p:cNvPr>
          <p:cNvSpPr txBox="1"/>
          <p:nvPr/>
        </p:nvSpPr>
        <p:spPr>
          <a:xfrm>
            <a:off x="3337480" y="5225779"/>
            <a:ext cx="1408588" cy="0"/>
          </a:xfrm>
          <a:prstGeom prst="rect">
            <a:avLst/>
          </a:prstGeom>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lvl="0" algn="ctr" defTabSz="622300">
              <a:lnSpc>
                <a:spcPct val="90000"/>
              </a:lnSpc>
              <a:spcAft>
                <a:spcPct val="35000"/>
              </a:spcAft>
            </a:pPr>
            <a:r>
              <a:rPr lang="pl-PL" dirty="0">
                <a:solidFill>
                  <a:schemeClr val="tx1">
                    <a:lumMod val="75000"/>
                    <a:lumOff val="25000"/>
                  </a:schemeClr>
                </a:solidFill>
              </a:rPr>
              <a:t> </a:t>
            </a:r>
          </a:p>
        </p:txBody>
      </p:sp>
      <p:sp>
        <p:nvSpPr>
          <p:cNvPr id="54" name="Prostokąt 53">
            <a:extLst>
              <a:ext uri="{FF2B5EF4-FFF2-40B4-BE49-F238E27FC236}">
                <a16:creationId xmlns:a16="http://schemas.microsoft.com/office/drawing/2014/main" id="{BF7DB9FE-A1D6-4710-BD2D-A0B9F7883C6D}"/>
              </a:ext>
            </a:extLst>
          </p:cNvPr>
          <p:cNvSpPr/>
          <p:nvPr/>
        </p:nvSpPr>
        <p:spPr>
          <a:xfrm>
            <a:off x="4472021" y="2348880"/>
            <a:ext cx="1408588" cy="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5" name="pole tekstowe 54">
            <a:extLst>
              <a:ext uri="{FF2B5EF4-FFF2-40B4-BE49-F238E27FC236}">
                <a16:creationId xmlns:a16="http://schemas.microsoft.com/office/drawing/2014/main" id="{4F070A8A-5C28-47DE-9468-41A782E11A1E}"/>
              </a:ext>
            </a:extLst>
          </p:cNvPr>
          <p:cNvSpPr txBox="1"/>
          <p:nvPr/>
        </p:nvSpPr>
        <p:spPr>
          <a:xfrm>
            <a:off x="4472021" y="2881666"/>
            <a:ext cx="1408588" cy="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endParaRPr lang="pl-PL" sz="1400" kern="1200" dirty="0">
              <a:solidFill>
                <a:schemeClr val="tx1">
                  <a:lumMod val="75000"/>
                  <a:lumOff val="25000"/>
                </a:schemeClr>
              </a:solidFill>
            </a:endParaRPr>
          </a:p>
        </p:txBody>
      </p:sp>
      <p:sp>
        <p:nvSpPr>
          <p:cNvPr id="56" name="Prostokąt 55">
            <a:extLst>
              <a:ext uri="{FF2B5EF4-FFF2-40B4-BE49-F238E27FC236}">
                <a16:creationId xmlns:a16="http://schemas.microsoft.com/office/drawing/2014/main" id="{62378459-6786-4ECB-A0EB-F5E17FDF2658}"/>
              </a:ext>
            </a:extLst>
          </p:cNvPr>
          <p:cNvSpPr/>
          <p:nvPr/>
        </p:nvSpPr>
        <p:spPr>
          <a:xfrm>
            <a:off x="5759322" y="4580601"/>
            <a:ext cx="2091737" cy="9161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8" name="pole tekstowe 57">
            <a:extLst>
              <a:ext uri="{FF2B5EF4-FFF2-40B4-BE49-F238E27FC236}">
                <a16:creationId xmlns:a16="http://schemas.microsoft.com/office/drawing/2014/main" id="{947C3594-BFDE-450A-BD15-D260C7238EC8}"/>
              </a:ext>
            </a:extLst>
          </p:cNvPr>
          <p:cNvSpPr txBox="1"/>
          <p:nvPr/>
        </p:nvSpPr>
        <p:spPr>
          <a:xfrm>
            <a:off x="6960096" y="1412776"/>
            <a:ext cx="2599047" cy="1231106"/>
          </a:xfrm>
          <a:prstGeom prst="rect">
            <a:avLst/>
          </a:prstGeom>
          <a:noFill/>
        </p:spPr>
        <p:txBody>
          <a:bodyPr wrap="square" rtlCol="0">
            <a:spAutoFit/>
          </a:bodyPr>
          <a:lstStyle/>
          <a:p>
            <a:pPr algn="ctr"/>
            <a:r>
              <a:rPr lang="en-US" b="1" dirty="0">
                <a:solidFill>
                  <a:schemeClr val="tx1">
                    <a:lumMod val="75000"/>
                    <a:lumOff val="25000"/>
                  </a:schemeClr>
                </a:solidFill>
              </a:rPr>
              <a:t>APPLICATION</a:t>
            </a:r>
            <a:endParaRPr lang="pl-PL" b="1" dirty="0">
              <a:solidFill>
                <a:schemeClr val="tx1">
                  <a:lumMod val="75000"/>
                  <a:lumOff val="25000"/>
                </a:schemeClr>
              </a:solidFill>
            </a:endParaRPr>
          </a:p>
          <a:p>
            <a:pPr algn="ctr"/>
            <a:r>
              <a:rPr lang="en-US" sz="1400" dirty="0"/>
              <a:t> of the results obtained from evaluation in the future</a:t>
            </a:r>
          </a:p>
          <a:p>
            <a:pPr algn="ctr"/>
            <a:endParaRPr lang="pl-PL" sz="1400" dirty="0">
              <a:solidFill>
                <a:schemeClr val="tx1">
                  <a:lumMod val="75000"/>
                  <a:lumOff val="25000"/>
                </a:schemeClr>
              </a:solidFill>
            </a:endParaRPr>
          </a:p>
          <a:p>
            <a:pPr algn="ctr"/>
            <a:endParaRPr lang="pl-PL" sz="1400" dirty="0"/>
          </a:p>
        </p:txBody>
      </p:sp>
      <p:sp>
        <p:nvSpPr>
          <p:cNvPr id="59" name="pole tekstowe 58">
            <a:extLst>
              <a:ext uri="{FF2B5EF4-FFF2-40B4-BE49-F238E27FC236}">
                <a16:creationId xmlns:a16="http://schemas.microsoft.com/office/drawing/2014/main" id="{D2C27D88-3DE8-446B-B967-85BD48C231EB}"/>
              </a:ext>
            </a:extLst>
          </p:cNvPr>
          <p:cNvSpPr txBox="1"/>
          <p:nvPr/>
        </p:nvSpPr>
        <p:spPr>
          <a:xfrm>
            <a:off x="4372456" y="1816385"/>
            <a:ext cx="2091736" cy="804836"/>
          </a:xfrm>
          <a:prstGeom prst="rect">
            <a:avLst/>
          </a:prstGeom>
          <a:noFill/>
        </p:spPr>
        <p:txBody>
          <a:bodyPr wrap="square" rtlCol="0">
            <a:spAutoFit/>
          </a:bodyPr>
          <a:lstStyle/>
          <a:p>
            <a:pPr algn="ctr" defTabSz="622300">
              <a:lnSpc>
                <a:spcPct val="90000"/>
              </a:lnSpc>
              <a:spcAft>
                <a:spcPct val="35000"/>
              </a:spcAft>
            </a:pPr>
            <a:r>
              <a:rPr lang="pl-PL" b="1" dirty="0">
                <a:solidFill>
                  <a:schemeClr val="tx1">
                    <a:lumMod val="75000"/>
                    <a:lumOff val="25000"/>
                  </a:schemeClr>
                </a:solidFill>
              </a:rPr>
              <a:t>DATA ANALYSIS </a:t>
            </a:r>
            <a:br>
              <a:rPr lang="pl-PL" b="1" dirty="0">
                <a:solidFill>
                  <a:schemeClr val="tx1">
                    <a:lumMod val="75000"/>
                    <a:lumOff val="25000"/>
                  </a:schemeClr>
                </a:solidFill>
              </a:rPr>
            </a:br>
            <a:r>
              <a:rPr lang="pl-PL" sz="1400" dirty="0"/>
              <a:t>report </a:t>
            </a:r>
          </a:p>
          <a:p>
            <a:pPr algn="ctr" defTabSz="622300">
              <a:lnSpc>
                <a:spcPct val="90000"/>
              </a:lnSpc>
              <a:spcAft>
                <a:spcPct val="35000"/>
              </a:spcAft>
            </a:pPr>
            <a:endParaRPr lang="pl-PL" sz="1400" dirty="0">
              <a:solidFill>
                <a:schemeClr val="tx1">
                  <a:lumMod val="75000"/>
                  <a:lumOff val="25000"/>
                </a:schemeClr>
              </a:solidFill>
            </a:endParaRPr>
          </a:p>
        </p:txBody>
      </p:sp>
      <p:sp>
        <p:nvSpPr>
          <p:cNvPr id="60" name="pole tekstowe 59">
            <a:extLst>
              <a:ext uri="{FF2B5EF4-FFF2-40B4-BE49-F238E27FC236}">
                <a16:creationId xmlns:a16="http://schemas.microsoft.com/office/drawing/2014/main" id="{D985C8CB-5EA1-4C68-A8C1-B80D92DF7382}"/>
              </a:ext>
            </a:extLst>
          </p:cNvPr>
          <p:cNvSpPr txBox="1"/>
          <p:nvPr/>
        </p:nvSpPr>
        <p:spPr>
          <a:xfrm>
            <a:off x="1545816" y="1440670"/>
            <a:ext cx="2091738" cy="800219"/>
          </a:xfrm>
          <a:prstGeom prst="rect">
            <a:avLst/>
          </a:prstGeom>
          <a:noFill/>
        </p:spPr>
        <p:txBody>
          <a:bodyPr wrap="square" rtlCol="0">
            <a:spAutoFit/>
          </a:bodyPr>
          <a:lstStyle/>
          <a:p>
            <a:pPr algn="ctr"/>
            <a:r>
              <a:rPr lang="en-US" b="1" cap="all" dirty="0">
                <a:solidFill>
                  <a:schemeClr val="tx1">
                    <a:lumMod val="75000"/>
                    <a:lumOff val="25000"/>
                  </a:schemeClr>
                </a:solidFill>
              </a:rPr>
              <a:t>PLANNING</a:t>
            </a:r>
            <a:endParaRPr lang="pl-PL" b="1" cap="all" dirty="0">
              <a:solidFill>
                <a:schemeClr val="tx1">
                  <a:lumMod val="75000"/>
                  <a:lumOff val="25000"/>
                </a:schemeClr>
              </a:solidFill>
            </a:endParaRPr>
          </a:p>
          <a:p>
            <a:pPr algn="ctr"/>
            <a:r>
              <a:rPr lang="en-US" sz="1400" dirty="0" err="1">
                <a:solidFill>
                  <a:schemeClr val="tx1">
                    <a:lumMod val="75000"/>
                    <a:lumOff val="25000"/>
                  </a:schemeClr>
                </a:solidFill>
              </a:rPr>
              <a:t>selecying</a:t>
            </a:r>
            <a:r>
              <a:rPr lang="en-US" sz="1400" dirty="0">
                <a:solidFill>
                  <a:schemeClr val="tx1">
                    <a:lumMod val="75000"/>
                    <a:lumOff val="25000"/>
                  </a:schemeClr>
                </a:solidFill>
              </a:rPr>
              <a:t> evaluation tools </a:t>
            </a:r>
            <a:r>
              <a:rPr lang="en-US" sz="1400" dirty="0" err="1">
                <a:solidFill>
                  <a:schemeClr val="tx1">
                    <a:lumMod val="75000"/>
                    <a:lumOff val="25000"/>
                  </a:schemeClr>
                </a:solidFill>
              </a:rPr>
              <a:t>eg.</a:t>
            </a:r>
            <a:r>
              <a:rPr lang="en-US" sz="1400" dirty="0">
                <a:solidFill>
                  <a:schemeClr val="tx1">
                    <a:lumMod val="75000"/>
                    <a:lumOff val="25000"/>
                  </a:schemeClr>
                </a:solidFill>
              </a:rPr>
              <a:t> </a:t>
            </a:r>
            <a:r>
              <a:rPr lang="pl-PL" sz="1400" dirty="0">
                <a:solidFill>
                  <a:schemeClr val="tx1">
                    <a:lumMod val="75000"/>
                    <a:lumOff val="25000"/>
                  </a:schemeClr>
                </a:solidFill>
              </a:rPr>
              <a:t>f</a:t>
            </a:r>
            <a:r>
              <a:rPr lang="en-US" sz="1400" dirty="0" err="1">
                <a:solidFill>
                  <a:schemeClr val="tx1">
                    <a:lumMod val="75000"/>
                    <a:lumOff val="25000"/>
                  </a:schemeClr>
                </a:solidFill>
              </a:rPr>
              <a:t>orms</a:t>
            </a:r>
            <a:endParaRPr lang="en-US" sz="1400" dirty="0">
              <a:solidFill>
                <a:schemeClr val="tx1">
                  <a:lumMod val="75000"/>
                  <a:lumOff val="25000"/>
                </a:schemeClr>
              </a:solidFill>
            </a:endParaRPr>
          </a:p>
        </p:txBody>
      </p:sp>
      <p:sp>
        <p:nvSpPr>
          <p:cNvPr id="61" name="pole tekstowe 60">
            <a:extLst>
              <a:ext uri="{FF2B5EF4-FFF2-40B4-BE49-F238E27FC236}">
                <a16:creationId xmlns:a16="http://schemas.microsoft.com/office/drawing/2014/main" id="{8CDEDEBD-AE97-444C-A9AD-B84A603744AE}"/>
              </a:ext>
            </a:extLst>
          </p:cNvPr>
          <p:cNvSpPr txBox="1"/>
          <p:nvPr/>
        </p:nvSpPr>
        <p:spPr>
          <a:xfrm>
            <a:off x="2439718" y="3658092"/>
            <a:ext cx="348722" cy="369332"/>
          </a:xfrm>
          <a:prstGeom prst="rect">
            <a:avLst/>
          </a:prstGeom>
          <a:noFill/>
        </p:spPr>
        <p:txBody>
          <a:bodyPr wrap="square" rtlCol="0">
            <a:spAutoFit/>
          </a:bodyPr>
          <a:lstStyle/>
          <a:p>
            <a:r>
              <a:rPr lang="pl-PL" b="1" dirty="0">
                <a:solidFill>
                  <a:schemeClr val="bg1"/>
                </a:solidFill>
              </a:rPr>
              <a:t>1</a:t>
            </a:r>
          </a:p>
        </p:txBody>
      </p:sp>
      <p:sp>
        <p:nvSpPr>
          <p:cNvPr id="62" name="pole tekstowe 61">
            <a:extLst>
              <a:ext uri="{FF2B5EF4-FFF2-40B4-BE49-F238E27FC236}">
                <a16:creationId xmlns:a16="http://schemas.microsoft.com/office/drawing/2014/main" id="{844C1F79-7D10-47A0-BF4E-AA44BC0DC98B}"/>
              </a:ext>
            </a:extLst>
          </p:cNvPr>
          <p:cNvSpPr txBox="1"/>
          <p:nvPr/>
        </p:nvSpPr>
        <p:spPr>
          <a:xfrm>
            <a:off x="5270694" y="3657726"/>
            <a:ext cx="348722" cy="369332"/>
          </a:xfrm>
          <a:prstGeom prst="rect">
            <a:avLst/>
          </a:prstGeom>
          <a:noFill/>
        </p:spPr>
        <p:txBody>
          <a:bodyPr wrap="square" rtlCol="0">
            <a:spAutoFit/>
          </a:bodyPr>
          <a:lstStyle/>
          <a:p>
            <a:r>
              <a:rPr lang="pl-PL" b="1" dirty="0">
                <a:solidFill>
                  <a:schemeClr val="bg1"/>
                </a:solidFill>
              </a:rPr>
              <a:t>3</a:t>
            </a:r>
          </a:p>
        </p:txBody>
      </p:sp>
      <p:sp>
        <p:nvSpPr>
          <p:cNvPr id="63" name="pole tekstowe 62">
            <a:extLst>
              <a:ext uri="{FF2B5EF4-FFF2-40B4-BE49-F238E27FC236}">
                <a16:creationId xmlns:a16="http://schemas.microsoft.com/office/drawing/2014/main" id="{A1591C8C-4004-4868-8AF3-88C8795B3971}"/>
              </a:ext>
            </a:extLst>
          </p:cNvPr>
          <p:cNvSpPr txBox="1"/>
          <p:nvPr/>
        </p:nvSpPr>
        <p:spPr>
          <a:xfrm>
            <a:off x="8101670" y="3642295"/>
            <a:ext cx="348722" cy="369332"/>
          </a:xfrm>
          <a:prstGeom prst="rect">
            <a:avLst/>
          </a:prstGeom>
          <a:noFill/>
        </p:spPr>
        <p:txBody>
          <a:bodyPr wrap="square" rtlCol="0">
            <a:spAutoFit/>
          </a:bodyPr>
          <a:lstStyle/>
          <a:p>
            <a:r>
              <a:rPr lang="pl-PL" b="1" dirty="0">
                <a:solidFill>
                  <a:schemeClr val="bg1"/>
                </a:solidFill>
              </a:rPr>
              <a:t>5</a:t>
            </a:r>
          </a:p>
        </p:txBody>
      </p:sp>
      <p:cxnSp>
        <p:nvCxnSpPr>
          <p:cNvPr id="64" name="Łącznik prosty 63">
            <a:extLst>
              <a:ext uri="{FF2B5EF4-FFF2-40B4-BE49-F238E27FC236}">
                <a16:creationId xmlns:a16="http://schemas.microsoft.com/office/drawing/2014/main" id="{56212EBE-358B-49F6-AB6C-6CC2A2430D26}"/>
              </a:ext>
            </a:extLst>
          </p:cNvPr>
          <p:cNvCxnSpPr>
            <a:cxnSpLocks/>
          </p:cNvCxnSpPr>
          <p:nvPr/>
        </p:nvCxnSpPr>
        <p:spPr>
          <a:xfrm>
            <a:off x="6860543" y="4011627"/>
            <a:ext cx="22226" cy="1110293"/>
          </a:xfrm>
          <a:prstGeom prst="line">
            <a:avLst/>
          </a:prstGeom>
          <a:ln w="28575" cap="flat" cmpd="sng" algn="ctr">
            <a:solidFill>
              <a:srgbClr val="FE593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Łącznik prosty 64">
            <a:extLst>
              <a:ext uri="{FF2B5EF4-FFF2-40B4-BE49-F238E27FC236}">
                <a16:creationId xmlns:a16="http://schemas.microsoft.com/office/drawing/2014/main" id="{DE54D124-4119-4AE2-A856-A1E5AA162067}"/>
              </a:ext>
            </a:extLst>
          </p:cNvPr>
          <p:cNvCxnSpPr>
            <a:cxnSpLocks/>
          </p:cNvCxnSpPr>
          <p:nvPr/>
        </p:nvCxnSpPr>
        <p:spPr>
          <a:xfrm>
            <a:off x="4017184" y="4061214"/>
            <a:ext cx="17008" cy="987735"/>
          </a:xfrm>
          <a:prstGeom prst="line">
            <a:avLst/>
          </a:prstGeom>
          <a:ln w="25400">
            <a:solidFill>
              <a:srgbClr val="515A6F"/>
            </a:solidFill>
            <a:prstDash val="sysDot"/>
          </a:ln>
        </p:spPr>
        <p:style>
          <a:lnRef idx="1">
            <a:schemeClr val="accent1"/>
          </a:lnRef>
          <a:fillRef idx="0">
            <a:schemeClr val="accent1"/>
          </a:fillRef>
          <a:effectRef idx="0">
            <a:schemeClr val="accent1"/>
          </a:effectRef>
          <a:fontRef idx="minor">
            <a:schemeClr val="tx1"/>
          </a:fontRef>
        </p:style>
      </p:cxnSp>
      <p:sp>
        <p:nvSpPr>
          <p:cNvPr id="66" name="Owal 65">
            <a:extLst>
              <a:ext uri="{FF2B5EF4-FFF2-40B4-BE49-F238E27FC236}">
                <a16:creationId xmlns:a16="http://schemas.microsoft.com/office/drawing/2014/main" id="{A34A5D5C-C8D7-47BD-AAEC-35211CD6166F}"/>
              </a:ext>
            </a:extLst>
          </p:cNvPr>
          <p:cNvSpPr/>
          <p:nvPr/>
        </p:nvSpPr>
        <p:spPr>
          <a:xfrm rot="10800000">
            <a:off x="3755605" y="3600728"/>
            <a:ext cx="523160" cy="523160"/>
          </a:xfrm>
          <a:prstGeom prst="ellipse">
            <a:avLst/>
          </a:prstGeom>
          <a:solidFill>
            <a:srgbClr val="515A6F"/>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7" name="Owal 66">
            <a:extLst>
              <a:ext uri="{FF2B5EF4-FFF2-40B4-BE49-F238E27FC236}">
                <a16:creationId xmlns:a16="http://schemas.microsoft.com/office/drawing/2014/main" id="{8D974C38-690F-4FE0-AABA-96E7A19EAEB8}"/>
              </a:ext>
            </a:extLst>
          </p:cNvPr>
          <p:cNvSpPr/>
          <p:nvPr/>
        </p:nvSpPr>
        <p:spPr>
          <a:xfrm rot="10800000">
            <a:off x="6587373" y="3596573"/>
            <a:ext cx="523160" cy="523160"/>
          </a:xfrm>
          <a:prstGeom prst="ellipse">
            <a:avLst/>
          </a:prstGeom>
          <a:solidFill>
            <a:srgbClr val="FE5938"/>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8" name="pole tekstowe 67">
            <a:extLst>
              <a:ext uri="{FF2B5EF4-FFF2-40B4-BE49-F238E27FC236}">
                <a16:creationId xmlns:a16="http://schemas.microsoft.com/office/drawing/2014/main" id="{BB18BE95-7307-4DC6-ABD0-1D5727E8D196}"/>
              </a:ext>
            </a:extLst>
          </p:cNvPr>
          <p:cNvSpPr txBox="1"/>
          <p:nvPr/>
        </p:nvSpPr>
        <p:spPr>
          <a:xfrm>
            <a:off x="3871057" y="3658092"/>
            <a:ext cx="317020" cy="369332"/>
          </a:xfrm>
          <a:prstGeom prst="rect">
            <a:avLst/>
          </a:prstGeom>
          <a:noFill/>
        </p:spPr>
        <p:txBody>
          <a:bodyPr wrap="square" rtlCol="0">
            <a:spAutoFit/>
          </a:bodyPr>
          <a:lstStyle/>
          <a:p>
            <a:r>
              <a:rPr lang="pl-PL" b="1" dirty="0">
                <a:solidFill>
                  <a:schemeClr val="bg1"/>
                </a:solidFill>
              </a:rPr>
              <a:t>2</a:t>
            </a:r>
          </a:p>
        </p:txBody>
      </p:sp>
      <p:sp>
        <p:nvSpPr>
          <p:cNvPr id="69" name="pole tekstowe 68">
            <a:extLst>
              <a:ext uri="{FF2B5EF4-FFF2-40B4-BE49-F238E27FC236}">
                <a16:creationId xmlns:a16="http://schemas.microsoft.com/office/drawing/2014/main" id="{8E91FC39-83B7-4852-AB16-092F11A27E47}"/>
              </a:ext>
            </a:extLst>
          </p:cNvPr>
          <p:cNvSpPr txBox="1"/>
          <p:nvPr/>
        </p:nvSpPr>
        <p:spPr>
          <a:xfrm>
            <a:off x="6702033" y="3653937"/>
            <a:ext cx="317020" cy="369332"/>
          </a:xfrm>
          <a:prstGeom prst="rect">
            <a:avLst/>
          </a:prstGeom>
          <a:noFill/>
        </p:spPr>
        <p:txBody>
          <a:bodyPr wrap="square" rtlCol="0">
            <a:spAutoFit/>
          </a:bodyPr>
          <a:lstStyle/>
          <a:p>
            <a:r>
              <a:rPr lang="pl-PL" b="1" dirty="0">
                <a:solidFill>
                  <a:schemeClr val="bg1"/>
                </a:solidFill>
              </a:rPr>
              <a:t>4</a:t>
            </a:r>
          </a:p>
        </p:txBody>
      </p:sp>
      <p:sp>
        <p:nvSpPr>
          <p:cNvPr id="35" name="Prostokąt 34">
            <a:extLst>
              <a:ext uri="{FF2B5EF4-FFF2-40B4-BE49-F238E27FC236}">
                <a16:creationId xmlns:a16="http://schemas.microsoft.com/office/drawing/2014/main" id="{16E1825B-B8F0-4CF4-851A-502326C101FC}"/>
              </a:ext>
            </a:extLst>
          </p:cNvPr>
          <p:cNvSpPr/>
          <p:nvPr/>
        </p:nvSpPr>
        <p:spPr>
          <a:xfrm>
            <a:off x="994316" y="6021288"/>
            <a:ext cx="1274067" cy="523220"/>
          </a:xfrm>
          <a:prstGeom prst="rect">
            <a:avLst/>
          </a:prstGeom>
        </p:spPr>
        <p:txBody>
          <a:bodyPr wrap="none">
            <a:spAutoFit/>
          </a:bodyPr>
          <a:lstStyle/>
          <a:p>
            <a:r>
              <a:rPr lang="en-GB" sz="1400" dirty="0">
                <a:solidFill>
                  <a:schemeClr val="tx1">
                    <a:lumMod val="85000"/>
                    <a:lumOff val="15000"/>
                  </a:schemeClr>
                </a:solidFill>
              </a:rPr>
              <a:t>PODCAST</a:t>
            </a:r>
          </a:p>
          <a:p>
            <a:r>
              <a:rPr lang="en-GB" sz="1400" dirty="0">
                <a:solidFill>
                  <a:schemeClr val="tx1">
                    <a:lumMod val="85000"/>
                    <a:lumOff val="15000"/>
                  </a:schemeClr>
                </a:solidFill>
              </a:rPr>
              <a:t>Recording no 3</a:t>
            </a:r>
          </a:p>
        </p:txBody>
      </p:sp>
      <p:pic>
        <p:nvPicPr>
          <p:cNvPr id="36" name="Obraz 35">
            <a:extLst>
              <a:ext uri="{FF2B5EF4-FFF2-40B4-BE49-F238E27FC236}">
                <a16:creationId xmlns:a16="http://schemas.microsoft.com/office/drawing/2014/main" id="{6B7B4587-D7AF-4F51-A85C-A9A5EB073A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92" y="5987103"/>
            <a:ext cx="551218" cy="551809"/>
          </a:xfrm>
          <a:prstGeom prst="rect">
            <a:avLst/>
          </a:prstGeom>
        </p:spPr>
      </p:pic>
      <p:sp>
        <p:nvSpPr>
          <p:cNvPr id="5" name="pole tekstowe 4">
            <a:extLst>
              <a:ext uri="{FF2B5EF4-FFF2-40B4-BE49-F238E27FC236}">
                <a16:creationId xmlns:a16="http://schemas.microsoft.com/office/drawing/2014/main" id="{0A3FB63B-7E76-4467-BA4A-8B5591B4D1DD}"/>
              </a:ext>
            </a:extLst>
          </p:cNvPr>
          <p:cNvSpPr txBox="1"/>
          <p:nvPr/>
        </p:nvSpPr>
        <p:spPr>
          <a:xfrm>
            <a:off x="3137774" y="5194091"/>
            <a:ext cx="2007987" cy="584775"/>
          </a:xfrm>
          <a:prstGeom prst="rect">
            <a:avLst/>
          </a:prstGeom>
          <a:noFill/>
        </p:spPr>
        <p:txBody>
          <a:bodyPr wrap="none" rtlCol="0">
            <a:spAutoFit/>
          </a:bodyPr>
          <a:lstStyle/>
          <a:p>
            <a:pPr algn="ctr"/>
            <a:r>
              <a:rPr lang="pl-PL" b="1" dirty="0" err="1">
                <a:solidFill>
                  <a:schemeClr val="tx1">
                    <a:lumMod val="75000"/>
                    <a:lumOff val="25000"/>
                  </a:schemeClr>
                </a:solidFill>
              </a:rPr>
              <a:t>IMPLEMENTATION</a:t>
            </a:r>
            <a:endParaRPr lang="pl-PL" b="1" dirty="0">
              <a:solidFill>
                <a:schemeClr val="tx1">
                  <a:lumMod val="75000"/>
                  <a:lumOff val="25000"/>
                </a:schemeClr>
              </a:solidFill>
            </a:endParaRPr>
          </a:p>
          <a:p>
            <a:pPr algn="ctr"/>
            <a:r>
              <a:rPr lang="pl-PL" sz="1400" dirty="0" err="1">
                <a:solidFill>
                  <a:schemeClr val="tx1">
                    <a:lumMod val="75000"/>
                    <a:lumOff val="25000"/>
                  </a:schemeClr>
                </a:solidFill>
              </a:rPr>
              <a:t>Collecting</a:t>
            </a:r>
            <a:r>
              <a:rPr lang="pl-PL" sz="1400" dirty="0">
                <a:solidFill>
                  <a:schemeClr val="tx1">
                    <a:lumMod val="75000"/>
                    <a:lumOff val="25000"/>
                  </a:schemeClr>
                </a:solidFill>
              </a:rPr>
              <a:t> data</a:t>
            </a:r>
          </a:p>
        </p:txBody>
      </p:sp>
      <p:sp>
        <p:nvSpPr>
          <p:cNvPr id="71" name="pole tekstowe 70">
            <a:extLst>
              <a:ext uri="{FF2B5EF4-FFF2-40B4-BE49-F238E27FC236}">
                <a16:creationId xmlns:a16="http://schemas.microsoft.com/office/drawing/2014/main" id="{26591563-487E-4917-AB9A-0E6C87322728}"/>
              </a:ext>
            </a:extLst>
          </p:cNvPr>
          <p:cNvSpPr txBox="1"/>
          <p:nvPr/>
        </p:nvSpPr>
        <p:spPr>
          <a:xfrm>
            <a:off x="5787159" y="5262760"/>
            <a:ext cx="2220865" cy="861774"/>
          </a:xfrm>
          <a:prstGeom prst="rect">
            <a:avLst/>
          </a:prstGeom>
          <a:noFill/>
        </p:spPr>
        <p:txBody>
          <a:bodyPr wrap="none" rtlCol="0">
            <a:spAutoFit/>
          </a:bodyPr>
          <a:lstStyle/>
          <a:p>
            <a:pPr algn="ctr"/>
            <a:r>
              <a:rPr lang="pl-PL" b="1" dirty="0" err="1">
                <a:solidFill>
                  <a:schemeClr val="tx1">
                    <a:lumMod val="75000"/>
                    <a:lumOff val="25000"/>
                  </a:schemeClr>
                </a:solidFill>
              </a:rPr>
              <a:t>CONLUSIONS</a:t>
            </a:r>
            <a:r>
              <a:rPr lang="pl-PL" b="1" dirty="0">
                <a:solidFill>
                  <a:schemeClr val="tx1">
                    <a:lumMod val="75000"/>
                    <a:lumOff val="25000"/>
                  </a:schemeClr>
                </a:solidFill>
              </a:rPr>
              <a:t> AND</a:t>
            </a:r>
          </a:p>
          <a:p>
            <a:pPr algn="ctr"/>
            <a:r>
              <a:rPr lang="pl-PL" b="1" dirty="0" err="1">
                <a:solidFill>
                  <a:schemeClr val="tx1">
                    <a:lumMod val="75000"/>
                    <a:lumOff val="25000"/>
                  </a:schemeClr>
                </a:solidFill>
              </a:rPr>
              <a:t>RECOMMENDATIONS</a:t>
            </a:r>
            <a:endParaRPr lang="pl-PL" b="1" dirty="0">
              <a:solidFill>
                <a:schemeClr val="tx1">
                  <a:lumMod val="75000"/>
                  <a:lumOff val="25000"/>
                </a:schemeClr>
              </a:solidFill>
            </a:endParaRPr>
          </a:p>
          <a:p>
            <a:pPr algn="ctr"/>
            <a:r>
              <a:rPr lang="pl-PL" sz="1400" dirty="0">
                <a:solidFill>
                  <a:schemeClr val="tx1">
                    <a:lumMod val="75000"/>
                    <a:lumOff val="25000"/>
                  </a:schemeClr>
                </a:solidFill>
              </a:rPr>
              <a:t>for </a:t>
            </a:r>
            <a:r>
              <a:rPr lang="pl-PL" sz="1400" dirty="0" err="1">
                <a:solidFill>
                  <a:schemeClr val="tx1">
                    <a:lumMod val="75000"/>
                    <a:lumOff val="25000"/>
                  </a:schemeClr>
                </a:solidFill>
              </a:rPr>
              <a:t>futher</a:t>
            </a:r>
            <a:r>
              <a:rPr lang="pl-PL" sz="1400" dirty="0">
                <a:solidFill>
                  <a:schemeClr val="tx1">
                    <a:lumMod val="75000"/>
                    <a:lumOff val="25000"/>
                  </a:schemeClr>
                </a:solidFill>
              </a:rPr>
              <a:t> </a:t>
            </a:r>
            <a:r>
              <a:rPr lang="pl-PL" sz="1400" dirty="0" err="1">
                <a:solidFill>
                  <a:schemeClr val="tx1">
                    <a:lumMod val="75000"/>
                    <a:lumOff val="25000"/>
                  </a:schemeClr>
                </a:solidFill>
              </a:rPr>
              <a:t>trainings</a:t>
            </a:r>
            <a:endParaRPr lang="pl-PL" sz="1400"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Obraz 31">
            <a:extLst>
              <a:ext uri="{FF2B5EF4-FFF2-40B4-BE49-F238E27FC236}">
                <a16:creationId xmlns:a16="http://schemas.microsoft.com/office/drawing/2014/main" id="{3AE7160C-9C78-4356-A727-D1351C06166E}"/>
              </a:ext>
            </a:extLst>
          </p:cNvPr>
          <p:cNvPicPr>
            <a:picLocks noChangeAspect="1"/>
          </p:cNvPicPr>
          <p:nvPr/>
        </p:nvPicPr>
        <p:blipFill>
          <a:blip r:embed="rId2"/>
          <a:stretch>
            <a:fillRect/>
          </a:stretch>
        </p:blipFill>
        <p:spPr>
          <a:xfrm flipH="1">
            <a:off x="3141587" y="2614816"/>
            <a:ext cx="5826876" cy="3110107"/>
          </a:xfrm>
          <a:prstGeom prst="rect">
            <a:avLst/>
          </a:prstGeom>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err="1">
                <a:solidFill>
                  <a:schemeClr val="tx1">
                    <a:lumMod val="75000"/>
                    <a:lumOff val="25000"/>
                  </a:schemeClr>
                </a:solidFill>
              </a:rPr>
              <a:t>WHEN</a:t>
            </a:r>
            <a:r>
              <a:rPr lang="pl-PL" sz="2800" b="1" dirty="0">
                <a:solidFill>
                  <a:schemeClr val="tx1">
                    <a:lumMod val="75000"/>
                    <a:lumOff val="25000"/>
                  </a:schemeClr>
                </a:solidFill>
              </a:rPr>
              <a:t> TO </a:t>
            </a:r>
            <a:r>
              <a:rPr lang="pl-PL" sz="2800" b="1" dirty="0" err="1">
                <a:solidFill>
                  <a:schemeClr val="tx1">
                    <a:lumMod val="75000"/>
                    <a:lumOff val="25000"/>
                  </a:schemeClr>
                </a:solidFill>
              </a:rPr>
              <a:t>CONDUCT</a:t>
            </a:r>
            <a:r>
              <a:rPr lang="pl-PL" sz="2800" b="1" dirty="0">
                <a:solidFill>
                  <a:schemeClr val="tx1">
                    <a:lumMod val="75000"/>
                    <a:lumOff val="25000"/>
                  </a:schemeClr>
                </a:solidFill>
              </a:rPr>
              <a:t> THE EVALUATION?</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6</a:t>
            </a:fld>
            <a:endParaRPr lang="en-US" altLang="pl-PL" dirty="0"/>
          </a:p>
        </p:txBody>
      </p:sp>
      <p:sp>
        <p:nvSpPr>
          <p:cNvPr id="19" name="Prostokąt 18">
            <a:extLst>
              <a:ext uri="{FF2B5EF4-FFF2-40B4-BE49-F238E27FC236}">
                <a16:creationId xmlns:a16="http://schemas.microsoft.com/office/drawing/2014/main" id="{46386DBB-0901-4F07-8CF9-01781A7A3340}"/>
              </a:ext>
            </a:extLst>
          </p:cNvPr>
          <p:cNvSpPr/>
          <p:nvPr/>
        </p:nvSpPr>
        <p:spPr>
          <a:xfrm>
            <a:off x="3229662" y="1772816"/>
            <a:ext cx="5973782" cy="707886"/>
          </a:xfrm>
          <a:prstGeom prst="rect">
            <a:avLst/>
          </a:prstGeom>
        </p:spPr>
        <p:txBody>
          <a:bodyPr wrap="square">
            <a:spAutoFit/>
          </a:bodyPr>
          <a:lstStyle/>
          <a:p>
            <a:pPr>
              <a:buSzPct val="100000"/>
              <a:defRPr sz="2000">
                <a:solidFill>
                  <a:srgbClr val="404040"/>
                </a:solidFill>
              </a:defRPr>
            </a:pPr>
            <a:r>
              <a:rPr lang="en-US" b="1" dirty="0">
                <a:solidFill>
                  <a:srgbClr val="FBBE03"/>
                </a:solidFill>
              </a:rPr>
              <a:t>WE CHOOSE THE TYPE OF EVALUATION </a:t>
            </a:r>
            <a:br>
              <a:rPr lang="pl-PL" b="1" dirty="0">
                <a:solidFill>
                  <a:srgbClr val="FBBE03"/>
                </a:solidFill>
              </a:rPr>
            </a:br>
            <a:r>
              <a:rPr lang="en-US" b="1" dirty="0">
                <a:solidFill>
                  <a:srgbClr val="FBBE03"/>
                </a:solidFill>
              </a:rPr>
              <a:t>AT THE TIME</a:t>
            </a:r>
            <a:r>
              <a:rPr lang="pl-PL" b="1" dirty="0">
                <a:solidFill>
                  <a:srgbClr val="FBBE03"/>
                </a:solidFill>
              </a:rPr>
              <a:t> </a:t>
            </a:r>
            <a:r>
              <a:rPr lang="en-US" b="1" dirty="0">
                <a:solidFill>
                  <a:srgbClr val="FBBE03"/>
                </a:solidFill>
              </a:rPr>
              <a:t> OF TRAINING PLANNING</a:t>
            </a:r>
            <a:endParaRPr lang="pl-PL" b="1" dirty="0">
              <a:solidFill>
                <a:srgbClr val="FBBE03"/>
              </a:solidFill>
            </a:endParaRPr>
          </a:p>
        </p:txBody>
      </p:sp>
      <p:sp>
        <p:nvSpPr>
          <p:cNvPr id="23" name="Trójkąt prostokątny 22">
            <a:extLst>
              <a:ext uri="{FF2B5EF4-FFF2-40B4-BE49-F238E27FC236}">
                <a16:creationId xmlns:a16="http://schemas.microsoft.com/office/drawing/2014/main" id="{9E452E88-0CEE-43C5-9F67-E830107A6AEF}"/>
              </a:ext>
            </a:extLst>
          </p:cNvPr>
          <p:cNvSpPr/>
          <p:nvPr/>
        </p:nvSpPr>
        <p:spPr>
          <a:xfrm rot="18863412">
            <a:off x="1800700" y="3020540"/>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a:extLst>
              <a:ext uri="{FF2B5EF4-FFF2-40B4-BE49-F238E27FC236}">
                <a16:creationId xmlns:a16="http://schemas.microsoft.com/office/drawing/2014/main" id="{1E190F27-EC59-4274-9D6B-FDAB0C3A14CB}"/>
              </a:ext>
            </a:extLst>
          </p:cNvPr>
          <p:cNvSpPr/>
          <p:nvPr/>
        </p:nvSpPr>
        <p:spPr>
          <a:xfrm>
            <a:off x="3863752" y="4866267"/>
            <a:ext cx="4207410" cy="646331"/>
          </a:xfrm>
          <a:prstGeom prst="rect">
            <a:avLst/>
          </a:prstGeom>
        </p:spPr>
        <p:txBody>
          <a:bodyPr wrap="square">
            <a:spAutoFit/>
          </a:bodyPr>
          <a:lstStyle/>
          <a:p>
            <a:pPr algn="just"/>
            <a:r>
              <a:rPr lang="en-GB" dirty="0">
                <a:solidFill>
                  <a:schemeClr val="tx1">
                    <a:lumMod val="75000"/>
                    <a:lumOff val="25000"/>
                  </a:schemeClr>
                </a:solidFill>
              </a:rPr>
              <a:t>we evaluate the results after training based</a:t>
            </a:r>
            <a:br>
              <a:rPr lang="en-GB" dirty="0">
                <a:solidFill>
                  <a:schemeClr val="tx1">
                    <a:lumMod val="75000"/>
                    <a:lumOff val="25000"/>
                  </a:schemeClr>
                </a:solidFill>
              </a:rPr>
            </a:br>
            <a:r>
              <a:rPr lang="en-GB" dirty="0">
                <a:solidFill>
                  <a:schemeClr val="tx1">
                    <a:lumMod val="75000"/>
                    <a:lumOff val="25000"/>
                  </a:schemeClr>
                </a:solidFill>
              </a:rPr>
              <a:t>on the collected data</a:t>
            </a:r>
          </a:p>
        </p:txBody>
      </p:sp>
      <p:sp>
        <p:nvSpPr>
          <p:cNvPr id="2" name="Prostokąt 1">
            <a:extLst>
              <a:ext uri="{FF2B5EF4-FFF2-40B4-BE49-F238E27FC236}">
                <a16:creationId xmlns:a16="http://schemas.microsoft.com/office/drawing/2014/main" id="{605C69F5-474B-4E8E-9F4D-2A6CF3B6BF54}"/>
              </a:ext>
            </a:extLst>
          </p:cNvPr>
          <p:cNvSpPr/>
          <p:nvPr/>
        </p:nvSpPr>
        <p:spPr>
          <a:xfrm>
            <a:off x="3863752" y="2782669"/>
            <a:ext cx="4729039" cy="646331"/>
          </a:xfrm>
          <a:prstGeom prst="rect">
            <a:avLst/>
          </a:prstGeom>
        </p:spPr>
        <p:txBody>
          <a:bodyPr wrap="square">
            <a:spAutoFit/>
          </a:bodyPr>
          <a:lstStyle/>
          <a:p>
            <a:r>
              <a:rPr lang="pl-PL" dirty="0" err="1">
                <a:solidFill>
                  <a:schemeClr val="tx1">
                    <a:lumMod val="75000"/>
                    <a:lumOff val="25000"/>
                  </a:schemeClr>
                </a:solidFill>
              </a:rPr>
              <a:t>before</a:t>
            </a:r>
            <a:r>
              <a:rPr lang="pl-PL" dirty="0">
                <a:solidFill>
                  <a:schemeClr val="tx1">
                    <a:lumMod val="75000"/>
                    <a:lumOff val="25000"/>
                  </a:schemeClr>
                </a:solidFill>
              </a:rPr>
              <a:t> the </a:t>
            </a:r>
            <a:r>
              <a:rPr lang="pl-PL" dirty="0" err="1">
                <a:solidFill>
                  <a:schemeClr val="tx1">
                    <a:lumMod val="75000"/>
                    <a:lumOff val="25000"/>
                  </a:schemeClr>
                </a:solidFill>
              </a:rPr>
              <a:t>training</a:t>
            </a:r>
            <a:r>
              <a:rPr lang="pl-PL" dirty="0">
                <a:solidFill>
                  <a:schemeClr val="tx1">
                    <a:lumMod val="75000"/>
                    <a:lumOff val="25000"/>
                  </a:schemeClr>
                </a:solidFill>
              </a:rPr>
              <a:t>, we </a:t>
            </a:r>
            <a:r>
              <a:rPr lang="pl-PL" dirty="0" err="1">
                <a:solidFill>
                  <a:schemeClr val="tx1">
                    <a:lumMod val="75000"/>
                    <a:lumOff val="25000"/>
                  </a:schemeClr>
                </a:solidFill>
              </a:rPr>
              <a:t>can</a:t>
            </a:r>
            <a:r>
              <a:rPr lang="pl-PL" dirty="0">
                <a:solidFill>
                  <a:schemeClr val="tx1">
                    <a:lumMod val="75000"/>
                    <a:lumOff val="25000"/>
                  </a:schemeClr>
                </a:solidFill>
              </a:rPr>
              <a:t> </a:t>
            </a:r>
            <a:r>
              <a:rPr lang="pl-PL" dirty="0" err="1">
                <a:solidFill>
                  <a:schemeClr val="tx1">
                    <a:lumMod val="75000"/>
                    <a:lumOff val="25000"/>
                  </a:schemeClr>
                </a:solidFill>
              </a:rPr>
              <a:t>carry</a:t>
            </a:r>
            <a:r>
              <a:rPr lang="pl-PL" dirty="0">
                <a:solidFill>
                  <a:schemeClr val="tx1">
                    <a:lumMod val="75000"/>
                    <a:lumOff val="25000"/>
                  </a:schemeClr>
                </a:solidFill>
              </a:rPr>
              <a:t> out</a:t>
            </a:r>
            <a:br>
              <a:rPr lang="pl-PL" dirty="0">
                <a:solidFill>
                  <a:schemeClr val="tx1">
                    <a:lumMod val="75000"/>
                    <a:lumOff val="25000"/>
                  </a:schemeClr>
                </a:solidFill>
              </a:rPr>
            </a:br>
            <a:r>
              <a:rPr lang="pl-PL" dirty="0">
                <a:solidFill>
                  <a:schemeClr val="tx1">
                    <a:lumMod val="75000"/>
                    <a:lumOff val="25000"/>
                  </a:schemeClr>
                </a:solidFill>
              </a:rPr>
              <a:t>a </a:t>
            </a:r>
            <a:r>
              <a:rPr lang="pl-PL" dirty="0" err="1">
                <a:solidFill>
                  <a:schemeClr val="tx1">
                    <a:lumMod val="75000"/>
                    <a:lumOff val="25000"/>
                  </a:schemeClr>
                </a:solidFill>
              </a:rPr>
              <a:t>diagnosis</a:t>
            </a:r>
            <a:r>
              <a:rPr lang="pl-PL" dirty="0">
                <a:solidFill>
                  <a:schemeClr val="tx1">
                    <a:lumMod val="75000"/>
                    <a:lumOff val="25000"/>
                  </a:schemeClr>
                </a:solidFill>
              </a:rPr>
              <a:t> of </a:t>
            </a:r>
            <a:r>
              <a:rPr lang="pl-PL" dirty="0" err="1">
                <a:solidFill>
                  <a:schemeClr val="tx1">
                    <a:lumMod val="75000"/>
                    <a:lumOff val="25000"/>
                  </a:schemeClr>
                </a:solidFill>
              </a:rPr>
              <a:t>needs</a:t>
            </a:r>
            <a:r>
              <a:rPr lang="pl-PL" dirty="0">
                <a:solidFill>
                  <a:schemeClr val="tx1">
                    <a:lumMod val="75000"/>
                    <a:lumOff val="25000"/>
                  </a:schemeClr>
                </a:solidFill>
              </a:rPr>
              <a:t> (ex-</a:t>
            </a:r>
            <a:r>
              <a:rPr lang="pl-PL" dirty="0" err="1">
                <a:solidFill>
                  <a:schemeClr val="tx1">
                    <a:lumMod val="75000"/>
                    <a:lumOff val="25000"/>
                  </a:schemeClr>
                </a:solidFill>
              </a:rPr>
              <a:t>ante</a:t>
            </a:r>
            <a:r>
              <a:rPr lang="pl-PL" dirty="0">
                <a:solidFill>
                  <a:schemeClr val="tx1">
                    <a:lumMod val="75000"/>
                    <a:lumOff val="25000"/>
                  </a:schemeClr>
                </a:solidFill>
              </a:rPr>
              <a:t>)</a:t>
            </a:r>
          </a:p>
        </p:txBody>
      </p:sp>
      <p:sp>
        <p:nvSpPr>
          <p:cNvPr id="3" name="Prostokąt 2">
            <a:extLst>
              <a:ext uri="{FF2B5EF4-FFF2-40B4-BE49-F238E27FC236}">
                <a16:creationId xmlns:a16="http://schemas.microsoft.com/office/drawing/2014/main" id="{72911C8F-4B7F-4D0D-99DF-8110978912E1}"/>
              </a:ext>
            </a:extLst>
          </p:cNvPr>
          <p:cNvSpPr/>
          <p:nvPr/>
        </p:nvSpPr>
        <p:spPr>
          <a:xfrm>
            <a:off x="3863752" y="3730112"/>
            <a:ext cx="4896769" cy="923330"/>
          </a:xfrm>
          <a:prstGeom prst="rect">
            <a:avLst/>
          </a:prstGeom>
        </p:spPr>
        <p:txBody>
          <a:bodyPr wrap="square">
            <a:spAutoFit/>
          </a:bodyPr>
          <a:lstStyle/>
          <a:p>
            <a:pPr>
              <a:spcAft>
                <a:spcPts val="1200"/>
              </a:spcAft>
            </a:pPr>
            <a:r>
              <a:rPr lang="en-US" dirty="0">
                <a:solidFill>
                  <a:schemeClr val="tx1">
                    <a:lumMod val="75000"/>
                    <a:lumOff val="25000"/>
                  </a:schemeClr>
                </a:solidFill>
              </a:rPr>
              <a:t>the most frequently used tool is a study of participants' opinions and reactions in the form of a survey after training</a:t>
            </a:r>
            <a:r>
              <a:rPr lang="pl-PL" dirty="0">
                <a:solidFill>
                  <a:schemeClr val="tx1">
                    <a:lumMod val="75000"/>
                    <a:lumOff val="25000"/>
                  </a:schemeClr>
                </a:solidFill>
              </a:rPr>
              <a:t> (ex-post)</a:t>
            </a:r>
          </a:p>
        </p:txBody>
      </p:sp>
      <p:grpSp>
        <p:nvGrpSpPr>
          <p:cNvPr id="33" name="Grafika 20">
            <a:extLst>
              <a:ext uri="{FF2B5EF4-FFF2-40B4-BE49-F238E27FC236}">
                <a16:creationId xmlns:a16="http://schemas.microsoft.com/office/drawing/2014/main" id="{87D13668-EF23-43A4-8A58-802F89024648}"/>
              </a:ext>
            </a:extLst>
          </p:cNvPr>
          <p:cNvGrpSpPr/>
          <p:nvPr/>
        </p:nvGrpSpPr>
        <p:grpSpPr>
          <a:xfrm rot="15396470">
            <a:off x="1106937" y="3151841"/>
            <a:ext cx="3005605" cy="1233238"/>
            <a:chOff x="-36512" y="2188934"/>
            <a:chExt cx="9144000" cy="4233492"/>
          </a:xfrm>
        </p:grpSpPr>
        <p:sp>
          <p:nvSpPr>
            <p:cNvPr id="35" name="Dowolny kształt: kształt 34">
              <a:extLst>
                <a:ext uri="{FF2B5EF4-FFF2-40B4-BE49-F238E27FC236}">
                  <a16:creationId xmlns:a16="http://schemas.microsoft.com/office/drawing/2014/main" id="{F8D78B29-1A6D-497C-907A-E9D65D0C757D}"/>
                </a:ext>
              </a:extLst>
            </p:cNvPr>
            <p:cNvSpPr/>
            <p:nvPr/>
          </p:nvSpPr>
          <p:spPr>
            <a:xfrm>
              <a:off x="-51046" y="2753463"/>
              <a:ext cx="42849" cy="34279"/>
            </a:xfrm>
            <a:custGeom>
              <a:avLst/>
              <a:gdLst>
                <a:gd name="connsiteX0" fmla="*/ 18219 w 42849"/>
                <a:gd name="connsiteY0" fmla="*/ 18219 h 34279"/>
                <a:gd name="connsiteX1" fmla="*/ 29788 w 42849"/>
                <a:gd name="connsiteY1" fmla="*/ 21904 h 34279"/>
              </a:gdLst>
              <a:ahLst/>
              <a:cxnLst>
                <a:cxn ang="0">
                  <a:pos x="connsiteX0" y="connsiteY0"/>
                </a:cxn>
                <a:cxn ang="0">
                  <a:pos x="connsiteX1" y="connsiteY1"/>
                </a:cxn>
              </a:cxnLst>
              <a:rect l="l" t="t" r="r" b="b"/>
              <a:pathLst>
                <a:path w="42849" h="34279">
                  <a:moveTo>
                    <a:pt x="18219" y="18219"/>
                  </a:moveTo>
                  <a:cubicBezTo>
                    <a:pt x="22075" y="19419"/>
                    <a:pt x="25932" y="20619"/>
                    <a:pt x="29788" y="21904"/>
                  </a:cubicBezTo>
                </a:path>
              </a:pathLst>
            </a:custGeom>
            <a:noFill/>
            <a:ln w="27000" cap="flat">
              <a:solidFill>
                <a:srgbClr val="FF8803"/>
              </a:solidFill>
              <a:prstDash val="sysDot"/>
              <a:miter/>
            </a:ln>
          </p:spPr>
          <p:txBody>
            <a:bodyPr rtlCol="0" anchor="ctr"/>
            <a:lstStyle/>
            <a:p>
              <a:endParaRPr lang="pl-PL"/>
            </a:p>
          </p:txBody>
        </p:sp>
        <p:sp>
          <p:nvSpPr>
            <p:cNvPr id="36" name="Dowolny kształt: kształt 35">
              <a:extLst>
                <a:ext uri="{FF2B5EF4-FFF2-40B4-BE49-F238E27FC236}">
                  <a16:creationId xmlns:a16="http://schemas.microsoft.com/office/drawing/2014/main" id="{8C07949B-2DB7-48E7-9D03-9C19B04C4E52}"/>
                </a:ext>
              </a:extLst>
            </p:cNvPr>
            <p:cNvSpPr/>
            <p:nvPr/>
          </p:nvSpPr>
          <p:spPr>
            <a:xfrm>
              <a:off x="52563" y="2182807"/>
              <a:ext cx="9024022" cy="4199213"/>
            </a:xfrm>
            <a:custGeom>
              <a:avLst/>
              <a:gdLst>
                <a:gd name="connsiteX0" fmla="*/ 18219 w 9024022"/>
                <a:gd name="connsiteY0" fmla="*/ 623154 h 4199212"/>
                <a:gd name="connsiteX1" fmla="*/ 2547859 w 9024022"/>
                <a:gd name="connsiteY1" fmla="*/ 2595242 h 4199212"/>
                <a:gd name="connsiteX2" fmla="*/ 4064718 w 9024022"/>
                <a:gd name="connsiteY2" fmla="*/ 889847 h 4199212"/>
                <a:gd name="connsiteX3" fmla="*/ 5950079 w 9024022"/>
                <a:gd name="connsiteY3" fmla="*/ 701311 h 4199212"/>
                <a:gd name="connsiteX4" fmla="*/ 9010533 w 9024022"/>
                <a:gd name="connsiteY4" fmla="*/ 4184515 h 41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022" h="4199212">
                  <a:moveTo>
                    <a:pt x="18219" y="623154"/>
                  </a:moveTo>
                  <a:cubicBezTo>
                    <a:pt x="643902" y="839114"/>
                    <a:pt x="1679736" y="1362216"/>
                    <a:pt x="2547859" y="2595242"/>
                  </a:cubicBezTo>
                  <a:cubicBezTo>
                    <a:pt x="3893321" y="4506312"/>
                    <a:pt x="6481408" y="2500974"/>
                    <a:pt x="4064718" y="889847"/>
                  </a:cubicBezTo>
                  <a:cubicBezTo>
                    <a:pt x="2499268" y="-153786"/>
                    <a:pt x="4463643" y="-313356"/>
                    <a:pt x="5950079" y="701311"/>
                  </a:cubicBezTo>
                  <a:cubicBezTo>
                    <a:pt x="7595827" y="1824729"/>
                    <a:pt x="8423072" y="3246891"/>
                    <a:pt x="9010533" y="4184515"/>
                  </a:cubicBezTo>
                </a:path>
              </a:pathLst>
            </a:custGeom>
            <a:noFill/>
            <a:ln w="27000" cap="flat">
              <a:solidFill>
                <a:srgbClr val="FF8803"/>
              </a:solidFill>
              <a:prstDash val="sysDot"/>
              <a:miter/>
            </a:ln>
          </p:spPr>
          <p:txBody>
            <a:bodyPr rtlCol="0" anchor="ctr"/>
            <a:lstStyle/>
            <a:p>
              <a:endParaRPr lang="pl-PL"/>
            </a:p>
          </p:txBody>
        </p:sp>
        <p:sp>
          <p:nvSpPr>
            <p:cNvPr id="39" name="Dowolny kształt: kształt 38">
              <a:extLst>
                <a:ext uri="{FF2B5EF4-FFF2-40B4-BE49-F238E27FC236}">
                  <a16:creationId xmlns:a16="http://schemas.microsoft.com/office/drawing/2014/main" id="{540A71A2-CD26-4C31-9710-CA330F54F6F8}"/>
                </a:ext>
              </a:extLst>
            </p:cNvPr>
            <p:cNvSpPr/>
            <p:nvPr/>
          </p:nvSpPr>
          <p:spPr>
            <a:xfrm>
              <a:off x="9070672" y="6390238"/>
              <a:ext cx="42849" cy="42849"/>
            </a:xfrm>
            <a:custGeom>
              <a:avLst/>
              <a:gdLst>
                <a:gd name="connsiteX0" fmla="*/ 18219 w 42849"/>
                <a:gd name="connsiteY0" fmla="*/ 18219 h 42849"/>
                <a:gd name="connsiteX1" fmla="*/ 24646 w 42849"/>
                <a:gd name="connsiteY1" fmla="*/ 28503 h 42849"/>
              </a:gdLst>
              <a:ahLst/>
              <a:cxnLst>
                <a:cxn ang="0">
                  <a:pos x="connsiteX0" y="connsiteY0"/>
                </a:cxn>
                <a:cxn ang="0">
                  <a:pos x="connsiteX1" y="connsiteY1"/>
                </a:cxn>
              </a:cxnLst>
              <a:rect l="l" t="t" r="r" b="b"/>
              <a:pathLst>
                <a:path w="42849" h="42849">
                  <a:moveTo>
                    <a:pt x="18219" y="18219"/>
                  </a:moveTo>
                  <a:cubicBezTo>
                    <a:pt x="20361" y="21647"/>
                    <a:pt x="22504" y="25075"/>
                    <a:pt x="24646" y="28503"/>
                  </a:cubicBezTo>
                </a:path>
              </a:pathLst>
            </a:custGeom>
            <a:noFill/>
            <a:ln w="27000" cap="flat">
              <a:solidFill>
                <a:srgbClr val="FF8803"/>
              </a:solidFill>
              <a:prstDash val="sysDot"/>
              <a:miter/>
            </a:ln>
          </p:spPr>
          <p:txBody>
            <a:bodyPr rtlCol="0" anchor="ctr"/>
            <a:lstStyle/>
            <a:p>
              <a:endParaRPr lang="pl-PL"/>
            </a:p>
          </p:txBody>
        </p:sp>
      </p:grpSp>
      <p:pic>
        <p:nvPicPr>
          <p:cNvPr id="40" name="Obraz 39">
            <a:extLst>
              <a:ext uri="{FF2B5EF4-FFF2-40B4-BE49-F238E27FC236}">
                <a16:creationId xmlns:a16="http://schemas.microsoft.com/office/drawing/2014/main" id="{D83A77AF-4878-4815-9F4D-3419E8C47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998" y="3013252"/>
            <a:ext cx="207095" cy="207095"/>
          </a:xfrm>
          <a:prstGeom prst="rect">
            <a:avLst/>
          </a:prstGeom>
        </p:spPr>
      </p:pic>
      <p:pic>
        <p:nvPicPr>
          <p:cNvPr id="41" name="Obraz 40">
            <a:extLst>
              <a:ext uri="{FF2B5EF4-FFF2-40B4-BE49-F238E27FC236}">
                <a16:creationId xmlns:a16="http://schemas.microsoft.com/office/drawing/2014/main" id="{5F83FE7B-E6DE-4B7A-AEA6-D4BDD67C4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998" y="4086001"/>
            <a:ext cx="207095" cy="207095"/>
          </a:xfrm>
          <a:prstGeom prst="rect">
            <a:avLst/>
          </a:prstGeom>
        </p:spPr>
      </p:pic>
      <p:pic>
        <p:nvPicPr>
          <p:cNvPr id="42" name="Obraz 41">
            <a:extLst>
              <a:ext uri="{FF2B5EF4-FFF2-40B4-BE49-F238E27FC236}">
                <a16:creationId xmlns:a16="http://schemas.microsoft.com/office/drawing/2014/main" id="{425AF42B-E2B7-44DE-9E80-DABFC21AF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998" y="5101581"/>
            <a:ext cx="207095" cy="207095"/>
          </a:xfrm>
          <a:prstGeom prst="rect">
            <a:avLst/>
          </a:prstGeom>
        </p:spPr>
      </p:pic>
      <p:sp>
        <p:nvSpPr>
          <p:cNvPr id="43" name="Trójkąt prostokątny 42">
            <a:extLst>
              <a:ext uri="{FF2B5EF4-FFF2-40B4-BE49-F238E27FC236}">
                <a16:creationId xmlns:a16="http://schemas.microsoft.com/office/drawing/2014/main" id="{C75A4BB6-F7D4-4623-BCEB-C342B34D67B8}"/>
              </a:ext>
            </a:extLst>
          </p:cNvPr>
          <p:cNvSpPr/>
          <p:nvPr/>
        </p:nvSpPr>
        <p:spPr>
          <a:xfrm rot="18886765">
            <a:off x="2393879" y="5271925"/>
            <a:ext cx="322527" cy="322527"/>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1" name="Obraz 20">
            <a:extLst>
              <a:ext uri="{FF2B5EF4-FFF2-40B4-BE49-F238E27FC236}">
                <a16:creationId xmlns:a16="http://schemas.microsoft.com/office/drawing/2014/main" id="{55A46F40-603D-4164-B251-26C7ABB36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568" y="1133076"/>
            <a:ext cx="2500228" cy="2143053"/>
          </a:xfrm>
          <a:prstGeom prst="rect">
            <a:avLst/>
          </a:prstGeom>
        </p:spPr>
      </p:pic>
    </p:spTree>
    <p:extLst>
      <p:ext uri="{BB962C8B-B14F-4D97-AF65-F5344CB8AC3E}">
        <p14:creationId xmlns:p14="http://schemas.microsoft.com/office/powerpoint/2010/main" val="128896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err="1">
                <a:solidFill>
                  <a:schemeClr val="tx1">
                    <a:lumMod val="75000"/>
                    <a:lumOff val="25000"/>
                  </a:schemeClr>
                </a:solidFill>
              </a:rPr>
              <a:t>TYPES</a:t>
            </a:r>
            <a:r>
              <a:rPr lang="pl-PL" sz="2800" b="1" dirty="0">
                <a:solidFill>
                  <a:schemeClr val="tx1">
                    <a:lumMod val="75000"/>
                    <a:lumOff val="25000"/>
                  </a:schemeClr>
                </a:solidFill>
              </a:rPr>
              <a:t> OF EVALUATION</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7</a:t>
            </a:fld>
            <a:endParaRPr lang="en-US" altLang="pl-PL" dirty="0"/>
          </a:p>
        </p:txBody>
      </p:sp>
      <p:sp>
        <p:nvSpPr>
          <p:cNvPr id="16" name="Strzałka: w prawo z wcięciem 15">
            <a:extLst>
              <a:ext uri="{FF2B5EF4-FFF2-40B4-BE49-F238E27FC236}">
                <a16:creationId xmlns:a16="http://schemas.microsoft.com/office/drawing/2014/main" id="{F06D906E-09E9-4E80-81E5-05AE12096602}"/>
              </a:ext>
            </a:extLst>
          </p:cNvPr>
          <p:cNvSpPr/>
          <p:nvPr/>
        </p:nvSpPr>
        <p:spPr>
          <a:xfrm>
            <a:off x="1968116" y="3046368"/>
            <a:ext cx="8229600" cy="1810385"/>
          </a:xfrm>
          <a:prstGeom prst="notchedRightArrow">
            <a:avLst/>
          </a:prstGeom>
          <a:solidFill>
            <a:srgbClr val="FBBE03"/>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dk1">
              <a:hueOff val="0"/>
              <a:satOff val="0"/>
              <a:lumOff val="0"/>
              <a:alphaOff val="0"/>
            </a:schemeClr>
          </a:fontRef>
        </p:style>
      </p:sp>
      <p:pic>
        <p:nvPicPr>
          <p:cNvPr id="17" name="Picture 2">
            <a:extLst>
              <a:ext uri="{FF2B5EF4-FFF2-40B4-BE49-F238E27FC236}">
                <a16:creationId xmlns:a16="http://schemas.microsoft.com/office/drawing/2014/main" id="{7330507E-BD37-44E8-8E1F-F38F8CD413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925" y="2101699"/>
            <a:ext cx="2147439" cy="1746583"/>
          </a:xfrm>
          <a:prstGeom prst="rect">
            <a:avLst/>
          </a:prstGeom>
          <a:noFill/>
          <a:extLst>
            <a:ext uri="{909E8E84-426E-40DD-AFC4-6F175D3DCCD1}">
              <a14:hiddenFill xmlns:a14="http://schemas.microsoft.com/office/drawing/2010/main">
                <a:solidFill>
                  <a:srgbClr val="FFFFFF"/>
                </a:solidFill>
              </a14:hiddenFill>
            </a:ext>
          </a:extLst>
        </p:spPr>
      </p:pic>
      <p:sp>
        <p:nvSpPr>
          <p:cNvPr id="18" name="Prostokąt 17">
            <a:extLst>
              <a:ext uri="{FF2B5EF4-FFF2-40B4-BE49-F238E27FC236}">
                <a16:creationId xmlns:a16="http://schemas.microsoft.com/office/drawing/2014/main" id="{7E1193DA-8CDE-4FD7-92D0-26C654D47975}"/>
              </a:ext>
            </a:extLst>
          </p:cNvPr>
          <p:cNvSpPr/>
          <p:nvPr/>
        </p:nvSpPr>
        <p:spPr>
          <a:xfrm>
            <a:off x="983432" y="2007424"/>
            <a:ext cx="4572000" cy="1031051"/>
          </a:xfrm>
          <a:prstGeom prst="rect">
            <a:avLst/>
          </a:prstGeom>
        </p:spPr>
        <p:txBody>
          <a:bodyPr>
            <a:spAutoFit/>
          </a:bodyPr>
          <a:lstStyle/>
          <a:p>
            <a:pPr lvl="0" algn="ctr">
              <a:spcAft>
                <a:spcPts val="600"/>
              </a:spcAft>
            </a:pPr>
            <a:r>
              <a:rPr lang="en-GB" sz="2000" b="1" dirty="0">
                <a:solidFill>
                  <a:schemeClr val="tx1">
                    <a:lumMod val="75000"/>
                    <a:lumOff val="25000"/>
                  </a:schemeClr>
                </a:solidFill>
              </a:rPr>
              <a:t>PRELIMINARY EVALUATION</a:t>
            </a:r>
          </a:p>
          <a:p>
            <a:pPr lvl="0" algn="ctr"/>
            <a:r>
              <a:rPr lang="en-GB" dirty="0">
                <a:solidFill>
                  <a:schemeClr val="bg1"/>
                </a:solidFill>
              </a:rPr>
              <a:t>(ex-ante) </a:t>
            </a:r>
          </a:p>
          <a:p>
            <a:pPr lvl="0" algn="ctr"/>
            <a:r>
              <a:rPr lang="en-GB" dirty="0">
                <a:solidFill>
                  <a:schemeClr val="tx1">
                    <a:lumMod val="75000"/>
                    <a:lumOff val="25000"/>
                  </a:schemeClr>
                </a:solidFill>
              </a:rPr>
              <a:t>before training</a:t>
            </a:r>
          </a:p>
        </p:txBody>
      </p:sp>
      <p:sp>
        <p:nvSpPr>
          <p:cNvPr id="19" name="Owal 18">
            <a:extLst>
              <a:ext uri="{FF2B5EF4-FFF2-40B4-BE49-F238E27FC236}">
                <a16:creationId xmlns:a16="http://schemas.microsoft.com/office/drawing/2014/main" id="{2D508320-F4D3-4B52-AFC3-88E3FA5594C4}"/>
              </a:ext>
            </a:extLst>
          </p:cNvPr>
          <p:cNvSpPr/>
          <p:nvPr/>
        </p:nvSpPr>
        <p:spPr>
          <a:xfrm>
            <a:off x="3043134" y="3715068"/>
            <a:ext cx="452596" cy="452596"/>
          </a:xfrm>
          <a:prstGeom prst="ellipse">
            <a:avLst/>
          </a:prstGeom>
          <a:solidFill>
            <a:srgbClr val="323948"/>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Owal 19">
            <a:extLst>
              <a:ext uri="{FF2B5EF4-FFF2-40B4-BE49-F238E27FC236}">
                <a16:creationId xmlns:a16="http://schemas.microsoft.com/office/drawing/2014/main" id="{8D460ECF-1110-47A2-A9E9-F44BC4D51B1E}"/>
              </a:ext>
            </a:extLst>
          </p:cNvPr>
          <p:cNvSpPr/>
          <p:nvPr/>
        </p:nvSpPr>
        <p:spPr>
          <a:xfrm>
            <a:off x="5694346" y="3931092"/>
            <a:ext cx="452596" cy="452596"/>
          </a:xfrm>
          <a:prstGeom prst="ellipse">
            <a:avLst/>
          </a:prstGeom>
          <a:solidFill>
            <a:srgbClr val="F4433E"/>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Owal 20">
            <a:extLst>
              <a:ext uri="{FF2B5EF4-FFF2-40B4-BE49-F238E27FC236}">
                <a16:creationId xmlns:a16="http://schemas.microsoft.com/office/drawing/2014/main" id="{B6575CB2-BCE1-4225-9646-C74BCFBF899D}"/>
              </a:ext>
            </a:extLst>
          </p:cNvPr>
          <p:cNvSpPr/>
          <p:nvPr/>
        </p:nvSpPr>
        <p:spPr>
          <a:xfrm>
            <a:off x="8218627" y="3731255"/>
            <a:ext cx="452596" cy="452596"/>
          </a:xfrm>
          <a:prstGeom prst="ellipse">
            <a:avLst/>
          </a:prstGeom>
          <a:solidFill>
            <a:srgbClr val="FE7E0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rostokąt 21">
            <a:extLst>
              <a:ext uri="{FF2B5EF4-FFF2-40B4-BE49-F238E27FC236}">
                <a16:creationId xmlns:a16="http://schemas.microsoft.com/office/drawing/2014/main" id="{A0FF0861-2540-4BA4-AA2F-DD0F1CB8DFCB}"/>
              </a:ext>
            </a:extLst>
          </p:cNvPr>
          <p:cNvSpPr/>
          <p:nvPr/>
        </p:nvSpPr>
        <p:spPr>
          <a:xfrm>
            <a:off x="3634644" y="5036806"/>
            <a:ext cx="4572000" cy="1031051"/>
          </a:xfrm>
          <a:prstGeom prst="rect">
            <a:avLst/>
          </a:prstGeom>
        </p:spPr>
        <p:txBody>
          <a:bodyPr>
            <a:spAutoFit/>
          </a:bodyPr>
          <a:lstStyle/>
          <a:p>
            <a:pPr lvl="0" algn="ctr">
              <a:spcAft>
                <a:spcPts val="600"/>
              </a:spcAft>
            </a:pPr>
            <a:r>
              <a:rPr lang="pl-PL" sz="2000" b="1" dirty="0" err="1">
                <a:solidFill>
                  <a:schemeClr val="tx1">
                    <a:lumMod val="75000"/>
                    <a:lumOff val="25000"/>
                  </a:schemeClr>
                </a:solidFill>
              </a:rPr>
              <a:t>MID</a:t>
            </a:r>
            <a:r>
              <a:rPr lang="pl-PL" sz="2000" b="1" dirty="0">
                <a:solidFill>
                  <a:schemeClr val="tx1">
                    <a:lumMod val="75000"/>
                    <a:lumOff val="25000"/>
                  </a:schemeClr>
                </a:solidFill>
              </a:rPr>
              <a:t>-TERM EVALUATION</a:t>
            </a:r>
          </a:p>
          <a:p>
            <a:pPr lvl="0" algn="ctr"/>
            <a:r>
              <a:rPr lang="pl-PL" dirty="0">
                <a:solidFill>
                  <a:schemeClr val="bg1"/>
                </a:solidFill>
              </a:rPr>
              <a:t>(on go-</a:t>
            </a:r>
            <a:r>
              <a:rPr lang="pl-PL" dirty="0" err="1">
                <a:solidFill>
                  <a:schemeClr val="bg1"/>
                </a:solidFill>
              </a:rPr>
              <a:t>ing</a:t>
            </a:r>
            <a:r>
              <a:rPr lang="pl-PL" dirty="0">
                <a:solidFill>
                  <a:schemeClr val="bg1"/>
                </a:solidFill>
              </a:rPr>
              <a:t>, </a:t>
            </a:r>
            <a:r>
              <a:rPr lang="pl-PL" dirty="0" err="1">
                <a:solidFill>
                  <a:schemeClr val="bg1"/>
                </a:solidFill>
              </a:rPr>
              <a:t>mid</a:t>
            </a:r>
            <a:r>
              <a:rPr lang="pl-PL" dirty="0">
                <a:solidFill>
                  <a:schemeClr val="bg1"/>
                </a:solidFill>
              </a:rPr>
              <a:t>-term)</a:t>
            </a:r>
          </a:p>
          <a:p>
            <a:pPr lvl="0" algn="ctr"/>
            <a:r>
              <a:rPr lang="en-GB" dirty="0">
                <a:solidFill>
                  <a:schemeClr val="tx1">
                    <a:lumMod val="75000"/>
                    <a:lumOff val="25000"/>
                  </a:schemeClr>
                </a:solidFill>
              </a:rPr>
              <a:t>during training</a:t>
            </a:r>
          </a:p>
        </p:txBody>
      </p:sp>
      <p:sp>
        <p:nvSpPr>
          <p:cNvPr id="23" name="Prostokąt 22">
            <a:extLst>
              <a:ext uri="{FF2B5EF4-FFF2-40B4-BE49-F238E27FC236}">
                <a16:creationId xmlns:a16="http://schemas.microsoft.com/office/drawing/2014/main" id="{58983662-A2DA-4B6F-B651-19C20295FA96}"/>
              </a:ext>
            </a:extLst>
          </p:cNvPr>
          <p:cNvSpPr/>
          <p:nvPr/>
        </p:nvSpPr>
        <p:spPr>
          <a:xfrm>
            <a:off x="6990509" y="1268760"/>
            <a:ext cx="2908831" cy="1308050"/>
          </a:xfrm>
          <a:prstGeom prst="rect">
            <a:avLst/>
          </a:prstGeom>
        </p:spPr>
        <p:txBody>
          <a:bodyPr wrap="square">
            <a:spAutoFit/>
          </a:bodyPr>
          <a:lstStyle/>
          <a:p>
            <a:pPr lvl="0" algn="ctr">
              <a:spcAft>
                <a:spcPts val="600"/>
              </a:spcAft>
            </a:pPr>
            <a:r>
              <a:rPr lang="en-GB" sz="2000" b="1" dirty="0">
                <a:solidFill>
                  <a:schemeClr val="tx1">
                    <a:lumMod val="75000"/>
                    <a:lumOff val="25000"/>
                  </a:schemeClr>
                </a:solidFill>
              </a:rPr>
              <a:t>FINAL EVALUATION</a:t>
            </a:r>
          </a:p>
          <a:p>
            <a:pPr lvl="0" algn="ctr"/>
            <a:r>
              <a:rPr lang="en-GB" dirty="0">
                <a:solidFill>
                  <a:schemeClr val="bg1"/>
                </a:solidFill>
              </a:rPr>
              <a:t>(ex-post)</a:t>
            </a:r>
          </a:p>
          <a:p>
            <a:pPr lvl="0" algn="ctr"/>
            <a:r>
              <a:rPr lang="en-GB" dirty="0">
                <a:solidFill>
                  <a:schemeClr val="tx1">
                    <a:lumMod val="75000"/>
                    <a:lumOff val="25000"/>
                  </a:schemeClr>
                </a:solidFill>
              </a:rPr>
              <a:t>conducted at the end</a:t>
            </a:r>
            <a:br>
              <a:rPr lang="en-GB" dirty="0">
                <a:solidFill>
                  <a:schemeClr val="tx1">
                    <a:lumMod val="75000"/>
                    <a:lumOff val="25000"/>
                  </a:schemeClr>
                </a:solidFill>
              </a:rPr>
            </a:br>
            <a:r>
              <a:rPr lang="en-GB" dirty="0">
                <a:solidFill>
                  <a:schemeClr val="tx1">
                    <a:lumMod val="75000"/>
                    <a:lumOff val="25000"/>
                  </a:schemeClr>
                </a:solidFill>
              </a:rPr>
              <a:t>of the training</a:t>
            </a:r>
          </a:p>
        </p:txBody>
      </p:sp>
      <p:cxnSp>
        <p:nvCxnSpPr>
          <p:cNvPr id="24" name="Łącznik prosty 23">
            <a:extLst>
              <a:ext uri="{FF2B5EF4-FFF2-40B4-BE49-F238E27FC236}">
                <a16:creationId xmlns:a16="http://schemas.microsoft.com/office/drawing/2014/main" id="{A0855401-EDC7-4343-AF17-CAD9AD2F6D23}"/>
              </a:ext>
            </a:extLst>
          </p:cNvPr>
          <p:cNvCxnSpPr>
            <a:stCxn id="18" idx="2"/>
            <a:endCxn id="19" idx="0"/>
          </p:cNvCxnSpPr>
          <p:nvPr/>
        </p:nvCxnSpPr>
        <p:spPr>
          <a:xfrm>
            <a:off x="3269432" y="3038475"/>
            <a:ext cx="0" cy="676593"/>
          </a:xfrm>
          <a:prstGeom prst="line">
            <a:avLst/>
          </a:prstGeom>
          <a:ln w="28575" cap="flat" cmpd="sng" algn="ctr">
            <a:solidFill>
              <a:srgbClr val="32394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Łącznik prosty 24">
            <a:extLst>
              <a:ext uri="{FF2B5EF4-FFF2-40B4-BE49-F238E27FC236}">
                <a16:creationId xmlns:a16="http://schemas.microsoft.com/office/drawing/2014/main" id="{B17D6DD2-D6B0-4FD6-B1CE-14B1740568F7}"/>
              </a:ext>
            </a:extLst>
          </p:cNvPr>
          <p:cNvCxnSpPr>
            <a:stCxn id="20" idx="4"/>
            <a:endCxn id="22" idx="0"/>
          </p:cNvCxnSpPr>
          <p:nvPr/>
        </p:nvCxnSpPr>
        <p:spPr>
          <a:xfrm>
            <a:off x="5920644" y="4383688"/>
            <a:ext cx="0" cy="653118"/>
          </a:xfrm>
          <a:prstGeom prst="line">
            <a:avLst/>
          </a:prstGeom>
          <a:ln w="25400">
            <a:solidFill>
              <a:srgbClr val="F4433E"/>
            </a:solidFill>
            <a:prstDash val="sysDot"/>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id="{947203B5-6700-43B7-8683-FC731A3904DB}"/>
              </a:ext>
            </a:extLst>
          </p:cNvPr>
          <p:cNvCxnSpPr>
            <a:cxnSpLocks/>
            <a:stCxn id="21" idx="0"/>
            <a:endCxn id="23" idx="2"/>
          </p:cNvCxnSpPr>
          <p:nvPr/>
        </p:nvCxnSpPr>
        <p:spPr>
          <a:xfrm flipV="1">
            <a:off x="8444925" y="2576810"/>
            <a:ext cx="0" cy="1154445"/>
          </a:xfrm>
          <a:prstGeom prst="line">
            <a:avLst/>
          </a:prstGeom>
          <a:ln w="22225">
            <a:solidFill>
              <a:srgbClr val="FE7E01"/>
            </a:solidFill>
            <a:prstDash val="sysDot"/>
          </a:ln>
        </p:spPr>
        <p:style>
          <a:lnRef idx="1">
            <a:schemeClr val="accent1"/>
          </a:lnRef>
          <a:fillRef idx="0">
            <a:schemeClr val="accent1"/>
          </a:fillRef>
          <a:effectRef idx="0">
            <a:schemeClr val="accent1"/>
          </a:effectRef>
          <a:fontRef idx="minor">
            <a:schemeClr val="tx1"/>
          </a:fontRef>
        </p:style>
      </p:cxnSp>
      <p:sp>
        <p:nvSpPr>
          <p:cNvPr id="29" name="Prostokąt 28">
            <a:extLst>
              <a:ext uri="{FF2B5EF4-FFF2-40B4-BE49-F238E27FC236}">
                <a16:creationId xmlns:a16="http://schemas.microsoft.com/office/drawing/2014/main" id="{F5D50E48-CDF4-4958-A64F-83B453FB13A9}"/>
              </a:ext>
            </a:extLst>
          </p:cNvPr>
          <p:cNvSpPr/>
          <p:nvPr/>
        </p:nvSpPr>
        <p:spPr>
          <a:xfrm>
            <a:off x="2801380" y="2417834"/>
            <a:ext cx="936104" cy="2862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ex-</a:t>
            </a:r>
            <a:r>
              <a:rPr lang="pl-PL" dirty="0" err="1"/>
              <a:t>ante</a:t>
            </a:r>
            <a:endParaRPr lang="pl-PL" dirty="0"/>
          </a:p>
        </p:txBody>
      </p:sp>
      <p:sp>
        <p:nvSpPr>
          <p:cNvPr id="30" name="Prostokąt 29">
            <a:extLst>
              <a:ext uri="{FF2B5EF4-FFF2-40B4-BE49-F238E27FC236}">
                <a16:creationId xmlns:a16="http://schemas.microsoft.com/office/drawing/2014/main" id="{EED0F8AC-E8A2-4B20-8F39-5583CB4C8726}"/>
              </a:ext>
            </a:extLst>
          </p:cNvPr>
          <p:cNvSpPr/>
          <p:nvPr/>
        </p:nvSpPr>
        <p:spPr>
          <a:xfrm>
            <a:off x="4793665" y="5446094"/>
            <a:ext cx="2253958" cy="286291"/>
          </a:xfrm>
          <a:prstGeom prst="rect">
            <a:avLst/>
          </a:prstGeom>
          <a:solidFill>
            <a:srgbClr val="FD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dirty="0">
                <a:solidFill>
                  <a:schemeClr val="bg1"/>
                </a:solidFill>
              </a:rPr>
              <a:t>(on go-</a:t>
            </a:r>
            <a:r>
              <a:rPr lang="pl-PL" dirty="0" err="1">
                <a:solidFill>
                  <a:schemeClr val="bg1"/>
                </a:solidFill>
              </a:rPr>
              <a:t>ing</a:t>
            </a:r>
            <a:r>
              <a:rPr lang="pl-PL" dirty="0">
                <a:solidFill>
                  <a:schemeClr val="bg1"/>
                </a:solidFill>
              </a:rPr>
              <a:t>, </a:t>
            </a:r>
            <a:r>
              <a:rPr lang="pl-PL" dirty="0" err="1">
                <a:solidFill>
                  <a:schemeClr val="bg1"/>
                </a:solidFill>
              </a:rPr>
              <a:t>mid</a:t>
            </a:r>
            <a:r>
              <a:rPr lang="pl-PL" dirty="0">
                <a:solidFill>
                  <a:schemeClr val="bg1"/>
                </a:solidFill>
              </a:rPr>
              <a:t>-term)</a:t>
            </a:r>
            <a:endParaRPr lang="pl-PL" sz="1400" dirty="0">
              <a:solidFill>
                <a:schemeClr val="bg1"/>
              </a:solidFill>
            </a:endParaRPr>
          </a:p>
        </p:txBody>
      </p:sp>
      <p:sp>
        <p:nvSpPr>
          <p:cNvPr id="31" name="Prostokąt 30">
            <a:extLst>
              <a:ext uri="{FF2B5EF4-FFF2-40B4-BE49-F238E27FC236}">
                <a16:creationId xmlns:a16="http://schemas.microsoft.com/office/drawing/2014/main" id="{49AA830F-5098-4CF2-8C23-1554E01CF100}"/>
              </a:ext>
            </a:extLst>
          </p:cNvPr>
          <p:cNvSpPr/>
          <p:nvPr/>
        </p:nvSpPr>
        <p:spPr>
          <a:xfrm>
            <a:off x="7976872" y="1674574"/>
            <a:ext cx="936104" cy="286291"/>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ex-post</a:t>
            </a:r>
          </a:p>
        </p:txBody>
      </p:sp>
    </p:spTree>
    <p:extLst>
      <p:ext uri="{BB962C8B-B14F-4D97-AF65-F5344CB8AC3E}">
        <p14:creationId xmlns:p14="http://schemas.microsoft.com/office/powerpoint/2010/main" val="249647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err="1">
                <a:solidFill>
                  <a:schemeClr val="tx1">
                    <a:lumMod val="75000"/>
                    <a:lumOff val="25000"/>
                  </a:schemeClr>
                </a:solidFill>
              </a:rPr>
              <a:t>TYPES</a:t>
            </a:r>
            <a:r>
              <a:rPr lang="pl-PL" sz="2800" b="1" dirty="0">
                <a:solidFill>
                  <a:schemeClr val="tx1">
                    <a:lumMod val="75000"/>
                    <a:lumOff val="25000"/>
                  </a:schemeClr>
                </a:solidFill>
              </a:rPr>
              <a:t> OF EVALUATION</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8</a:t>
            </a:fld>
            <a:endParaRPr lang="en-US" altLang="pl-PL" dirty="0"/>
          </a:p>
        </p:txBody>
      </p:sp>
      <p:sp>
        <p:nvSpPr>
          <p:cNvPr id="66" name="Prostokąt 65">
            <a:extLst>
              <a:ext uri="{FF2B5EF4-FFF2-40B4-BE49-F238E27FC236}">
                <a16:creationId xmlns:a16="http://schemas.microsoft.com/office/drawing/2014/main" id="{C697543D-EC60-4938-A170-496FE45CA79C}"/>
              </a:ext>
            </a:extLst>
          </p:cNvPr>
          <p:cNvSpPr/>
          <p:nvPr/>
        </p:nvSpPr>
        <p:spPr>
          <a:xfrm>
            <a:off x="971600" y="1412776"/>
            <a:ext cx="3684240" cy="400110"/>
          </a:xfrm>
          <a:prstGeom prst="rect">
            <a:avLst/>
          </a:prstGeom>
        </p:spPr>
        <p:txBody>
          <a:bodyPr wrap="square">
            <a:spAutoFit/>
          </a:bodyPr>
          <a:lstStyle/>
          <a:p>
            <a:pPr>
              <a:defRPr sz="2000" b="1">
                <a:solidFill>
                  <a:srgbClr val="404040"/>
                </a:solidFill>
              </a:defRPr>
            </a:pPr>
            <a:r>
              <a:rPr lang="pl-PL" dirty="0">
                <a:solidFill>
                  <a:srgbClr val="FD7E01"/>
                </a:solidFill>
              </a:rPr>
              <a:t>PRELIMINARY EVALUATION </a:t>
            </a:r>
          </a:p>
        </p:txBody>
      </p:sp>
      <p:sp>
        <p:nvSpPr>
          <p:cNvPr id="67" name="Prostokąt 66">
            <a:extLst>
              <a:ext uri="{FF2B5EF4-FFF2-40B4-BE49-F238E27FC236}">
                <a16:creationId xmlns:a16="http://schemas.microsoft.com/office/drawing/2014/main" id="{52F388A9-B7BF-4674-96AB-617EC20BB17B}"/>
              </a:ext>
            </a:extLst>
          </p:cNvPr>
          <p:cNvSpPr/>
          <p:nvPr/>
        </p:nvSpPr>
        <p:spPr>
          <a:xfrm>
            <a:off x="971600" y="5958000"/>
            <a:ext cx="4104456" cy="553998"/>
          </a:xfrm>
          <a:prstGeom prst="rect">
            <a:avLst/>
          </a:prstGeom>
        </p:spPr>
        <p:txBody>
          <a:bodyPr wrap="square">
            <a:spAutoFit/>
          </a:bodyPr>
          <a:lstStyle/>
          <a:p>
            <a:r>
              <a:rPr lang="en-US" sz="1500" dirty="0">
                <a:solidFill>
                  <a:schemeClr val="tx1">
                    <a:lumMod val="75000"/>
                    <a:lumOff val="25000"/>
                  </a:schemeClr>
                </a:solidFill>
              </a:rPr>
              <a:t>EXAMPLE DOCUMENTS </a:t>
            </a:r>
          </a:p>
          <a:p>
            <a:r>
              <a:rPr lang="en-US" sz="1500" dirty="0">
                <a:solidFill>
                  <a:schemeClr val="tx1">
                    <a:lumMod val="75000"/>
                    <a:lumOff val="25000"/>
                  </a:schemeClr>
                </a:solidFill>
              </a:rPr>
              <a:t>Pre knowledge tests, self evaluation 2</a:t>
            </a:r>
          </a:p>
        </p:txBody>
      </p:sp>
      <p:sp>
        <p:nvSpPr>
          <p:cNvPr id="68" name="Prostokąt: zaokrąglone rogi 4">
            <a:extLst>
              <a:ext uri="{FF2B5EF4-FFF2-40B4-BE49-F238E27FC236}">
                <a16:creationId xmlns:a16="http://schemas.microsoft.com/office/drawing/2014/main" id="{BFEE6B46-640A-43BE-A802-335BEFAF236D}"/>
              </a:ext>
            </a:extLst>
          </p:cNvPr>
          <p:cNvSpPr txBox="1"/>
          <p:nvPr/>
        </p:nvSpPr>
        <p:spPr>
          <a:xfrm>
            <a:off x="1" y="4509120"/>
            <a:ext cx="9144000" cy="872583"/>
          </a:xfrm>
          <a:prstGeom prst="rect">
            <a:avLst/>
          </a:prstGeom>
          <a:solidFill>
            <a:srgbClr val="FE7E01"/>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spcFirstLastPara="0" vert="horz" wrap="square" lIns="119380" tIns="89535" rIns="119380" bIns="89535" numCol="1" spcCol="1270" anchor="ctr" anchorCtr="0">
            <a:noAutofit/>
          </a:bodyPr>
          <a:lstStyle/>
          <a:p>
            <a:pPr marL="1350900" indent="-342900" defTabSz="2089150">
              <a:lnSpc>
                <a:spcPct val="90000"/>
              </a:lnSpc>
              <a:spcAft>
                <a:spcPct val="35000"/>
              </a:spcAft>
              <a:buBlip>
                <a:blip r:embed="rId2"/>
              </a:buBlip>
            </a:pPr>
            <a:r>
              <a:rPr lang="en-US" sz="1900" dirty="0"/>
              <a:t>on its basis, the proposed activities and training topics are assessed</a:t>
            </a:r>
          </a:p>
        </p:txBody>
      </p:sp>
      <p:sp>
        <p:nvSpPr>
          <p:cNvPr id="69" name="Prostokąt: zaokrąglone rogi 4">
            <a:extLst>
              <a:ext uri="{FF2B5EF4-FFF2-40B4-BE49-F238E27FC236}">
                <a16:creationId xmlns:a16="http://schemas.microsoft.com/office/drawing/2014/main" id="{3FD0B9B1-D382-4010-A5DF-F696398E3676}"/>
              </a:ext>
            </a:extLst>
          </p:cNvPr>
          <p:cNvSpPr txBox="1"/>
          <p:nvPr/>
        </p:nvSpPr>
        <p:spPr>
          <a:xfrm>
            <a:off x="0" y="3795441"/>
            <a:ext cx="9144000" cy="679404"/>
          </a:xfrm>
          <a:prstGeom prst="rect">
            <a:avLst/>
          </a:prstGeom>
          <a:solidFill>
            <a:srgbClr val="FE7E01"/>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spcFirstLastPara="0" vert="horz" wrap="square" lIns="78740" tIns="59055" rIns="78740" bIns="59055" numCol="1" spcCol="1270" anchor="ctr" anchorCtr="0">
            <a:noAutofit/>
          </a:bodyPr>
          <a:lstStyle/>
          <a:p>
            <a:pPr marL="1350900" indent="-342900" defTabSz="2089150">
              <a:lnSpc>
                <a:spcPct val="90000"/>
              </a:lnSpc>
              <a:spcAft>
                <a:spcPct val="35000"/>
              </a:spcAft>
              <a:buBlip>
                <a:blip r:embed="rId2"/>
              </a:buBlip>
            </a:pPr>
            <a:r>
              <a:rPr lang="en-US" sz="1900" dirty="0"/>
              <a:t>used for short and long training programs</a:t>
            </a:r>
          </a:p>
        </p:txBody>
      </p:sp>
      <p:sp>
        <p:nvSpPr>
          <p:cNvPr id="70" name="Prostokąt: zaokrąglone rogi 4">
            <a:extLst>
              <a:ext uri="{FF2B5EF4-FFF2-40B4-BE49-F238E27FC236}">
                <a16:creationId xmlns:a16="http://schemas.microsoft.com/office/drawing/2014/main" id="{FD50C913-3CFA-4354-8FCD-DAAB0D6C2A10}"/>
              </a:ext>
            </a:extLst>
          </p:cNvPr>
          <p:cNvSpPr txBox="1"/>
          <p:nvPr/>
        </p:nvSpPr>
        <p:spPr>
          <a:xfrm>
            <a:off x="0" y="3098544"/>
            <a:ext cx="9144000" cy="672137"/>
          </a:xfrm>
          <a:prstGeom prst="rect">
            <a:avLst/>
          </a:prstGeom>
          <a:solidFill>
            <a:srgbClr val="FE7E01"/>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spcFirstLastPara="0" vert="horz" wrap="square" lIns="63500" tIns="47625" rIns="63500" bIns="47625" numCol="1" spcCol="1270" anchor="ctr" anchorCtr="0">
            <a:noAutofit/>
          </a:bodyPr>
          <a:lstStyle/>
          <a:p>
            <a:pPr marL="1350900" indent="-342900" defTabSz="2089150">
              <a:lnSpc>
                <a:spcPct val="90000"/>
              </a:lnSpc>
              <a:spcAft>
                <a:spcPct val="35000"/>
              </a:spcAft>
              <a:buBlip>
                <a:blip r:embed="rId2"/>
              </a:buBlip>
            </a:pPr>
            <a:r>
              <a:rPr lang="pl-PL" sz="1900" dirty="0" err="1"/>
              <a:t>conducted</a:t>
            </a:r>
            <a:r>
              <a:rPr lang="pl-PL" sz="1900" dirty="0"/>
              <a:t> </a:t>
            </a:r>
            <a:r>
              <a:rPr lang="pl-PL" sz="1900" dirty="0" err="1"/>
              <a:t>before</a:t>
            </a:r>
            <a:r>
              <a:rPr lang="pl-PL" sz="1900" dirty="0"/>
              <a:t> </a:t>
            </a:r>
            <a:r>
              <a:rPr lang="pl-PL" sz="1900" dirty="0" err="1"/>
              <a:t>training</a:t>
            </a:r>
            <a:r>
              <a:rPr lang="pl-PL" sz="1900" dirty="0"/>
              <a:t> </a:t>
            </a:r>
            <a:r>
              <a:rPr lang="pl-PL" sz="1900" dirty="0" err="1"/>
              <a:t>starts</a:t>
            </a:r>
            <a:r>
              <a:rPr lang="pl-PL" sz="1900" dirty="0"/>
              <a:t> </a:t>
            </a:r>
          </a:p>
        </p:txBody>
      </p:sp>
      <p:sp>
        <p:nvSpPr>
          <p:cNvPr id="71" name="Prostokąt: zaokrąglone rogi 4">
            <a:extLst>
              <a:ext uri="{FF2B5EF4-FFF2-40B4-BE49-F238E27FC236}">
                <a16:creationId xmlns:a16="http://schemas.microsoft.com/office/drawing/2014/main" id="{C88E4DA2-6ABD-47B3-8F03-067803B4C52E}"/>
              </a:ext>
            </a:extLst>
          </p:cNvPr>
          <p:cNvSpPr txBox="1"/>
          <p:nvPr/>
        </p:nvSpPr>
        <p:spPr>
          <a:xfrm>
            <a:off x="0" y="2378575"/>
            <a:ext cx="9144000" cy="695210"/>
          </a:xfrm>
          <a:prstGeom prst="rect">
            <a:avLst/>
          </a:prstGeom>
          <a:solidFill>
            <a:srgbClr val="FE7E01"/>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spcFirstLastPara="0" vert="horz" wrap="square" lIns="53340" tIns="40005" rIns="53340" bIns="40005" numCol="1" spcCol="1270" anchor="ctr" anchorCtr="0">
            <a:noAutofit/>
          </a:bodyPr>
          <a:lstStyle/>
          <a:p>
            <a:pPr marL="1350900" indent="-342900" defTabSz="2089150">
              <a:lnSpc>
                <a:spcPct val="90000"/>
              </a:lnSpc>
              <a:spcAft>
                <a:spcPct val="35000"/>
              </a:spcAft>
              <a:buBlip>
                <a:blip r:embed="rId2"/>
              </a:buBlip>
            </a:pPr>
            <a:r>
              <a:rPr lang="en-US" sz="1900" dirty="0"/>
              <a:t>diagnoses the needs and expectations of the training participants</a:t>
            </a:r>
          </a:p>
        </p:txBody>
      </p:sp>
      <p:sp>
        <p:nvSpPr>
          <p:cNvPr id="76" name="Prostokąt 75">
            <a:extLst>
              <a:ext uri="{FF2B5EF4-FFF2-40B4-BE49-F238E27FC236}">
                <a16:creationId xmlns:a16="http://schemas.microsoft.com/office/drawing/2014/main" id="{AC0E7D45-8994-455F-8EA6-AACEF2BD2DE6}"/>
              </a:ext>
            </a:extLst>
          </p:cNvPr>
          <p:cNvSpPr/>
          <p:nvPr/>
        </p:nvSpPr>
        <p:spPr>
          <a:xfrm>
            <a:off x="4079776" y="1469685"/>
            <a:ext cx="936104" cy="286291"/>
          </a:xfrm>
          <a:prstGeom prst="rect">
            <a:avLst/>
          </a:prstGeom>
          <a:solidFill>
            <a:srgbClr val="FD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ex-</a:t>
            </a:r>
            <a:r>
              <a:rPr lang="pl-PL" dirty="0" err="1"/>
              <a:t>ante</a:t>
            </a:r>
            <a:endParaRPr lang="pl-PL" dirty="0"/>
          </a:p>
        </p:txBody>
      </p:sp>
      <p:pic>
        <p:nvPicPr>
          <p:cNvPr id="77" name="Grafika 76">
            <a:extLst>
              <a:ext uri="{FF2B5EF4-FFF2-40B4-BE49-F238E27FC236}">
                <a16:creationId xmlns:a16="http://schemas.microsoft.com/office/drawing/2014/main" id="{29930C10-2BC8-40AB-89D8-55B86B0C50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592" y="5940000"/>
            <a:ext cx="522000" cy="522000"/>
          </a:xfrm>
          <a:prstGeom prst="rect">
            <a:avLst/>
          </a:prstGeom>
        </p:spPr>
      </p:pic>
    </p:spTree>
    <p:extLst>
      <p:ext uri="{BB962C8B-B14F-4D97-AF65-F5344CB8AC3E}">
        <p14:creationId xmlns:p14="http://schemas.microsoft.com/office/powerpoint/2010/main" val="74202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2" y="188913"/>
            <a:ext cx="864215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err="1">
                <a:solidFill>
                  <a:schemeClr val="tx1">
                    <a:lumMod val="75000"/>
                    <a:lumOff val="25000"/>
                  </a:schemeClr>
                </a:solidFill>
              </a:rPr>
              <a:t>TYPES</a:t>
            </a:r>
            <a:r>
              <a:rPr lang="pl-PL" sz="2800" b="1" dirty="0">
                <a:solidFill>
                  <a:schemeClr val="tx1">
                    <a:lumMod val="75000"/>
                    <a:lumOff val="25000"/>
                  </a:schemeClr>
                </a:solidFill>
              </a:rPr>
              <a:t> OF EVALUATION</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9</a:t>
            </a:fld>
            <a:endParaRPr lang="en-US" altLang="pl-PL" dirty="0"/>
          </a:p>
        </p:txBody>
      </p:sp>
      <p:sp>
        <p:nvSpPr>
          <p:cNvPr id="54" name="Prostokąt 53">
            <a:extLst>
              <a:ext uri="{FF2B5EF4-FFF2-40B4-BE49-F238E27FC236}">
                <a16:creationId xmlns:a16="http://schemas.microsoft.com/office/drawing/2014/main" id="{86A8467E-72FE-44B2-8A9E-21AFA0D749E9}"/>
              </a:ext>
            </a:extLst>
          </p:cNvPr>
          <p:cNvSpPr/>
          <p:nvPr/>
        </p:nvSpPr>
        <p:spPr>
          <a:xfrm>
            <a:off x="971600" y="1412776"/>
            <a:ext cx="5328592" cy="400110"/>
          </a:xfrm>
          <a:prstGeom prst="rect">
            <a:avLst/>
          </a:prstGeom>
        </p:spPr>
        <p:txBody>
          <a:bodyPr wrap="square">
            <a:spAutoFit/>
          </a:bodyPr>
          <a:lstStyle/>
          <a:p>
            <a:pPr>
              <a:defRPr sz="2000" b="1">
                <a:solidFill>
                  <a:srgbClr val="404040"/>
                </a:solidFill>
              </a:defRPr>
            </a:pPr>
            <a:r>
              <a:rPr lang="pl-PL" dirty="0" err="1">
                <a:solidFill>
                  <a:srgbClr val="FFAC06"/>
                </a:solidFill>
              </a:rPr>
              <a:t>MID</a:t>
            </a:r>
            <a:r>
              <a:rPr lang="pl-PL" dirty="0">
                <a:solidFill>
                  <a:srgbClr val="FFAC06"/>
                </a:solidFill>
              </a:rPr>
              <a:t>- TERM EVALUATION</a:t>
            </a:r>
          </a:p>
        </p:txBody>
      </p:sp>
      <p:sp>
        <p:nvSpPr>
          <p:cNvPr id="55" name="Prostokąt 54">
            <a:extLst>
              <a:ext uri="{FF2B5EF4-FFF2-40B4-BE49-F238E27FC236}">
                <a16:creationId xmlns:a16="http://schemas.microsoft.com/office/drawing/2014/main" id="{A9F17D19-8AF0-47A1-8344-8CCA14EA2CC1}"/>
              </a:ext>
            </a:extLst>
          </p:cNvPr>
          <p:cNvSpPr/>
          <p:nvPr/>
        </p:nvSpPr>
        <p:spPr>
          <a:xfrm>
            <a:off x="971600" y="5958000"/>
            <a:ext cx="9144000" cy="553998"/>
          </a:xfrm>
          <a:prstGeom prst="rect">
            <a:avLst/>
          </a:prstGeom>
        </p:spPr>
        <p:txBody>
          <a:bodyPr wrap="square">
            <a:spAutoFit/>
          </a:bodyPr>
          <a:lstStyle/>
          <a:p>
            <a:r>
              <a:rPr lang="en-US" sz="1500" dirty="0"/>
              <a:t>EXAMPLE </a:t>
            </a:r>
            <a:r>
              <a:rPr lang="en-US" sz="1500" dirty="0">
                <a:solidFill>
                  <a:schemeClr val="tx1">
                    <a:lumMod val="75000"/>
                    <a:lumOff val="25000"/>
                  </a:schemeClr>
                </a:solidFill>
              </a:rPr>
              <a:t>DOCUMENTS</a:t>
            </a:r>
          </a:p>
          <a:p>
            <a:r>
              <a:rPr lang="en-US" sz="1500" dirty="0"/>
              <a:t>Evaluation survey 1 and 2 , individual interview,</a:t>
            </a:r>
            <a:r>
              <a:rPr lang="pl-PL" sz="1500" dirty="0"/>
              <a:t> </a:t>
            </a:r>
            <a:r>
              <a:rPr lang="en-US" sz="1500" dirty="0"/>
              <a:t>Trainer report 1 and 2</a:t>
            </a:r>
          </a:p>
        </p:txBody>
      </p:sp>
      <p:sp>
        <p:nvSpPr>
          <p:cNvPr id="56" name="Prostokąt: zaokrąglone rogi 4">
            <a:extLst>
              <a:ext uri="{FF2B5EF4-FFF2-40B4-BE49-F238E27FC236}">
                <a16:creationId xmlns:a16="http://schemas.microsoft.com/office/drawing/2014/main" id="{E4B20581-D262-49B6-942F-552079D3A64D}"/>
              </a:ext>
            </a:extLst>
          </p:cNvPr>
          <p:cNvSpPr txBox="1"/>
          <p:nvPr/>
        </p:nvSpPr>
        <p:spPr>
          <a:xfrm>
            <a:off x="4117" y="2371542"/>
            <a:ext cx="9139883" cy="695210"/>
          </a:xfrm>
          <a:prstGeom prst="rect">
            <a:avLst/>
          </a:prstGeom>
          <a:solidFill>
            <a:srgbClr val="FBA103"/>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spcFirstLastPara="0" vert="horz" wrap="square" lIns="53340" tIns="40005" rIns="53340" bIns="40005" numCol="1" spcCol="1270" anchor="ctr" anchorCtr="0">
            <a:noAutofit/>
          </a:bodyPr>
          <a:lstStyle/>
          <a:p>
            <a:pPr marL="1350900" indent="-342900">
              <a:buBlip>
                <a:blip r:embed="rId2"/>
              </a:buBlip>
            </a:pPr>
            <a:r>
              <a:rPr lang="en-US" sz="1900" dirty="0"/>
              <a:t>it is used to </a:t>
            </a:r>
            <a:r>
              <a:rPr lang="en-US" sz="1900" dirty="0" err="1"/>
              <a:t>analyse</a:t>
            </a:r>
            <a:r>
              <a:rPr lang="en-US" sz="1900" dirty="0"/>
              <a:t> at this stage the achieved goals and effects of the training</a:t>
            </a:r>
          </a:p>
        </p:txBody>
      </p:sp>
      <p:sp>
        <p:nvSpPr>
          <p:cNvPr id="57" name="Prostokąt: zaokrąglone rogi 4">
            <a:extLst>
              <a:ext uri="{FF2B5EF4-FFF2-40B4-BE49-F238E27FC236}">
                <a16:creationId xmlns:a16="http://schemas.microsoft.com/office/drawing/2014/main" id="{628F5354-8EA5-4B61-936E-59C1836F85D2}"/>
              </a:ext>
            </a:extLst>
          </p:cNvPr>
          <p:cNvSpPr txBox="1"/>
          <p:nvPr/>
        </p:nvSpPr>
        <p:spPr>
          <a:xfrm>
            <a:off x="6990" y="3107709"/>
            <a:ext cx="9144000" cy="672137"/>
          </a:xfrm>
          <a:prstGeom prst="rect">
            <a:avLst/>
          </a:prstGeom>
          <a:solidFill>
            <a:srgbClr val="FBA103"/>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spcFirstLastPara="0" vert="horz" wrap="square" lIns="63500" tIns="47625" rIns="63500" bIns="47625" numCol="1" spcCol="1270" anchor="ctr" anchorCtr="0">
            <a:noAutofit/>
          </a:bodyPr>
          <a:lstStyle/>
          <a:p>
            <a:pPr marL="1350900" indent="-342900">
              <a:buBlip>
                <a:blip r:embed="rId2"/>
              </a:buBlip>
            </a:pPr>
            <a:r>
              <a:rPr lang="pl-PL" sz="1900" dirty="0" err="1"/>
              <a:t>conducted</a:t>
            </a:r>
            <a:r>
              <a:rPr lang="pl-PL" sz="1900" dirty="0"/>
              <a:t> </a:t>
            </a:r>
            <a:r>
              <a:rPr lang="pl-PL" sz="1900" dirty="0" err="1"/>
              <a:t>during</a:t>
            </a:r>
            <a:r>
              <a:rPr lang="pl-PL" sz="1900" dirty="0"/>
              <a:t> </a:t>
            </a:r>
            <a:r>
              <a:rPr lang="pl-PL" sz="1900" dirty="0" err="1"/>
              <a:t>training</a:t>
            </a:r>
            <a:endParaRPr lang="pl-PL" sz="1900" dirty="0"/>
          </a:p>
        </p:txBody>
      </p:sp>
      <p:sp>
        <p:nvSpPr>
          <p:cNvPr id="58" name="Prostokąt: zaokrąglone rogi 4">
            <a:extLst>
              <a:ext uri="{FF2B5EF4-FFF2-40B4-BE49-F238E27FC236}">
                <a16:creationId xmlns:a16="http://schemas.microsoft.com/office/drawing/2014/main" id="{650FB848-359C-4C35-A256-E3542945DDBA}"/>
              </a:ext>
            </a:extLst>
          </p:cNvPr>
          <p:cNvSpPr txBox="1"/>
          <p:nvPr/>
        </p:nvSpPr>
        <p:spPr>
          <a:xfrm>
            <a:off x="0" y="3820803"/>
            <a:ext cx="9144000" cy="695210"/>
          </a:xfrm>
          <a:prstGeom prst="rect">
            <a:avLst/>
          </a:prstGeom>
          <a:solidFill>
            <a:srgbClr val="FBA103"/>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spcFirstLastPara="0" vert="horz" wrap="square" lIns="78740" tIns="59055" rIns="78740" bIns="59055" numCol="1" spcCol="1270" anchor="ctr" anchorCtr="0">
            <a:noAutofit/>
          </a:bodyPr>
          <a:lstStyle/>
          <a:p>
            <a:pPr marL="1350900" indent="-342900">
              <a:buBlip>
                <a:blip r:embed="rId2"/>
              </a:buBlip>
            </a:pPr>
            <a:r>
              <a:rPr lang="pl-PL" sz="1900" dirty="0"/>
              <a:t>u</a:t>
            </a:r>
            <a:r>
              <a:rPr lang="en-US" sz="1900" dirty="0"/>
              <a:t>sed during long training programs</a:t>
            </a:r>
          </a:p>
        </p:txBody>
      </p:sp>
      <p:sp>
        <p:nvSpPr>
          <p:cNvPr id="59" name="Prostokąt: zaokrąglone rogi 4">
            <a:extLst>
              <a:ext uri="{FF2B5EF4-FFF2-40B4-BE49-F238E27FC236}">
                <a16:creationId xmlns:a16="http://schemas.microsoft.com/office/drawing/2014/main" id="{D8428DB5-5A04-494B-8DFF-09C4E60AC4AB}"/>
              </a:ext>
            </a:extLst>
          </p:cNvPr>
          <p:cNvSpPr txBox="1"/>
          <p:nvPr/>
        </p:nvSpPr>
        <p:spPr>
          <a:xfrm>
            <a:off x="6990" y="4556969"/>
            <a:ext cx="9144000" cy="713095"/>
          </a:xfrm>
          <a:prstGeom prst="rect">
            <a:avLst/>
          </a:prstGeom>
          <a:solidFill>
            <a:srgbClr val="FBA103"/>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spcFirstLastPara="0" vert="horz" wrap="square" lIns="119380" tIns="89535" rIns="119380" bIns="89535" numCol="1" spcCol="1270" anchor="ctr" anchorCtr="0">
            <a:noAutofit/>
          </a:bodyPr>
          <a:lstStyle/>
          <a:p>
            <a:pPr marL="1350900" indent="-342900">
              <a:buBlip>
                <a:blip r:embed="rId2"/>
              </a:buBlip>
            </a:pPr>
            <a:r>
              <a:rPr lang="pl-PL" sz="1900" dirty="0"/>
              <a:t>g</a:t>
            </a:r>
            <a:r>
              <a:rPr lang="en-US" sz="1900" dirty="0" err="1"/>
              <a:t>ives</a:t>
            </a:r>
            <a:r>
              <a:rPr lang="en-US" sz="1900" dirty="0"/>
              <a:t> the opportunity to modify action and used tools during training</a:t>
            </a:r>
            <a:endParaRPr lang="pl-PL" sz="1900" dirty="0"/>
          </a:p>
        </p:txBody>
      </p:sp>
      <p:sp>
        <p:nvSpPr>
          <p:cNvPr id="64" name="Prostokąt 63">
            <a:extLst>
              <a:ext uri="{FF2B5EF4-FFF2-40B4-BE49-F238E27FC236}">
                <a16:creationId xmlns:a16="http://schemas.microsoft.com/office/drawing/2014/main" id="{0935F0EE-E7BB-4C77-8F25-0AEBDCB8A2B7}"/>
              </a:ext>
            </a:extLst>
          </p:cNvPr>
          <p:cNvSpPr/>
          <p:nvPr/>
        </p:nvSpPr>
        <p:spPr>
          <a:xfrm>
            <a:off x="3842042" y="1469685"/>
            <a:ext cx="2253958" cy="286291"/>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dirty="0">
                <a:solidFill>
                  <a:schemeClr val="bg1"/>
                </a:solidFill>
              </a:rPr>
              <a:t>(on go-</a:t>
            </a:r>
            <a:r>
              <a:rPr lang="pl-PL" dirty="0" err="1">
                <a:solidFill>
                  <a:schemeClr val="bg1"/>
                </a:solidFill>
              </a:rPr>
              <a:t>ing</a:t>
            </a:r>
            <a:r>
              <a:rPr lang="pl-PL" dirty="0">
                <a:solidFill>
                  <a:schemeClr val="bg1"/>
                </a:solidFill>
              </a:rPr>
              <a:t>, </a:t>
            </a:r>
            <a:r>
              <a:rPr lang="pl-PL" dirty="0" err="1">
                <a:solidFill>
                  <a:schemeClr val="bg1"/>
                </a:solidFill>
              </a:rPr>
              <a:t>mid</a:t>
            </a:r>
            <a:r>
              <a:rPr lang="pl-PL" dirty="0">
                <a:solidFill>
                  <a:schemeClr val="bg1"/>
                </a:solidFill>
              </a:rPr>
              <a:t>-term)</a:t>
            </a:r>
            <a:endParaRPr lang="pl-PL" sz="1400" dirty="0">
              <a:solidFill>
                <a:schemeClr val="bg1"/>
              </a:solidFill>
            </a:endParaRPr>
          </a:p>
        </p:txBody>
      </p:sp>
      <p:pic>
        <p:nvPicPr>
          <p:cNvPr id="65" name="Grafika 64">
            <a:extLst>
              <a:ext uri="{FF2B5EF4-FFF2-40B4-BE49-F238E27FC236}">
                <a16:creationId xmlns:a16="http://schemas.microsoft.com/office/drawing/2014/main" id="{B1191E12-BFD1-4D7E-9639-B32DD230B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592" y="5940000"/>
            <a:ext cx="522000" cy="522000"/>
          </a:xfrm>
          <a:prstGeom prst="rect">
            <a:avLst/>
          </a:prstGeom>
        </p:spPr>
      </p:pic>
    </p:spTree>
    <p:extLst>
      <p:ext uri="{BB962C8B-B14F-4D97-AF65-F5344CB8AC3E}">
        <p14:creationId xmlns:p14="http://schemas.microsoft.com/office/powerpoint/2010/main" val="2677392764"/>
      </p:ext>
    </p:extLst>
  </p:cSld>
  <p:clrMapOvr>
    <a:masterClrMapping/>
  </p:clrMapOvr>
</p:sld>
</file>

<file path=ppt/theme/theme1.xml><?xml version="1.0" encoding="utf-8"?>
<a:theme xmlns:a="http://schemas.openxmlformats.org/drawingml/2006/main" name="1_MK">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TS2</Template>
  <TotalTime>2446</TotalTime>
  <Words>1362</Words>
  <Application>Microsoft Office PowerPoint</Application>
  <PresentationFormat>Panoramiczny</PresentationFormat>
  <Paragraphs>301</Paragraphs>
  <Slides>26</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26</vt:i4>
      </vt:variant>
    </vt:vector>
  </HeadingPairs>
  <TitlesOfParts>
    <vt:vector size="30" baseType="lpstr">
      <vt:lpstr>Arial</vt:lpstr>
      <vt:lpstr>Calibri</vt:lpstr>
      <vt:lpstr>Wingdings</vt:lpstr>
      <vt:lpstr>1_MK</vt:lpstr>
      <vt:lpstr>Prezentacja programu PowerPoint</vt:lpstr>
      <vt:lpstr>= THE RATING OF TRAINING EFFECTIVENESS</vt:lpstr>
      <vt:lpstr>DUE TO A CORRECT EVALUATION YOU CAN:</vt:lpstr>
      <vt:lpstr>DUE TO A CORRECT EVALUATION YOU CAN: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Sebastian</dc:creator>
  <cp:lastModifiedBy>Sawa</cp:lastModifiedBy>
  <cp:revision>609</cp:revision>
  <cp:lastPrinted>2013-06-24T05:55:58Z</cp:lastPrinted>
  <dcterms:created xsi:type="dcterms:W3CDTF">2013-01-04T21:46:29Z</dcterms:created>
  <dcterms:modified xsi:type="dcterms:W3CDTF">2019-03-27T14:26:30Z</dcterms:modified>
</cp:coreProperties>
</file>